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rels" ContentType="application/vnd.openxmlformats-package.relationships+xml"/>
  <Default Extension="vsd" ContentType="application/vnd.visio"/>
  <Default Extension="wmf" ContentType="image/x-wmf"/>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diagrams/data5.xml" ContentType="application/vnd.openxmlformats-officedocument.drawingml.diagramData+xml"/>
  <Override PartName="/word/diagrams/layout5.xml" ContentType="application/vnd.openxmlformats-officedocument.drawingml.diagramLayout+xml"/>
  <Override PartName="/word/diagrams/quickStyle5.xml" ContentType="application/vnd.openxmlformats-officedocument.drawingml.diagramStyle+xml"/>
  <Override PartName="/word/diagrams/colors5.xml" ContentType="application/vnd.openxmlformats-officedocument.drawingml.diagramColors+xml"/>
  <Override PartName="/word/diagrams/drawing5.xml" ContentType="application/vnd.ms-office.drawingml.diagramDrawing+xml"/>
  <Override PartName="/word/diagrams/data6.xml" ContentType="application/vnd.openxmlformats-officedocument.drawingml.diagramData+xml"/>
  <Override PartName="/word/diagrams/layout6.xml" ContentType="application/vnd.openxmlformats-officedocument.drawingml.diagramLayout+xml"/>
  <Override PartName="/word/diagrams/quickStyle6.xml" ContentType="application/vnd.openxmlformats-officedocument.drawingml.diagramStyle+xml"/>
  <Override PartName="/word/diagrams/colors6.xml" ContentType="application/vnd.openxmlformats-officedocument.drawingml.diagramColors+xml"/>
  <Override PartName="/word/diagrams/drawing6.xml" ContentType="application/vnd.ms-office.drawingml.diagramDrawing+xml"/>
  <Override PartName="/word/diagrams/data7.xml" ContentType="application/vnd.openxmlformats-officedocument.drawingml.diagramData+xml"/>
  <Override PartName="/word/diagrams/layout7.xml" ContentType="application/vnd.openxmlformats-officedocument.drawingml.diagramLayout+xml"/>
  <Override PartName="/word/diagrams/quickStyle7.xml" ContentType="application/vnd.openxmlformats-officedocument.drawingml.diagramStyle+xml"/>
  <Override PartName="/word/diagrams/colors7.xml" ContentType="application/vnd.openxmlformats-officedocument.drawingml.diagramColors+xml"/>
  <Override PartName="/word/diagrams/drawing7.xml" ContentType="application/vnd.ms-office.drawingml.diagramDrawing+xml"/>
  <Override PartName="/word/diagrams/data8.xml" ContentType="application/vnd.openxmlformats-officedocument.drawingml.diagramData+xml"/>
  <Override PartName="/word/diagrams/layout8.xml" ContentType="application/vnd.openxmlformats-officedocument.drawingml.diagramLayout+xml"/>
  <Override PartName="/word/diagrams/quickStyle8.xml" ContentType="application/vnd.openxmlformats-officedocument.drawingml.diagramStyle+xml"/>
  <Override PartName="/word/diagrams/colors8.xml" ContentType="application/vnd.openxmlformats-officedocument.drawingml.diagramColors+xml"/>
  <Override PartName="/word/diagrams/drawing8.xml" ContentType="application/vnd.ms-office.drawingml.diagramDrawing+xml"/>
  <Override PartName="/word/diagrams/data9.xml" ContentType="application/vnd.openxmlformats-officedocument.drawingml.diagramData+xml"/>
  <Override PartName="/word/diagrams/layout9.xml" ContentType="application/vnd.openxmlformats-officedocument.drawingml.diagramLayout+xml"/>
  <Override PartName="/word/diagrams/quickStyle9.xml" ContentType="application/vnd.openxmlformats-officedocument.drawingml.diagramStyle+xml"/>
  <Override PartName="/word/diagrams/colors9.xml" ContentType="application/vnd.openxmlformats-officedocument.drawingml.diagramColors+xml"/>
  <Override PartName="/word/diagrams/drawing9.xml" ContentType="application/vnd.ms-office.drawingml.diagramDrawing+xml"/>
  <Override PartName="/word/diagrams/data10.xml" ContentType="application/vnd.openxmlformats-officedocument.drawingml.diagramData+xml"/>
  <Override PartName="/word/diagrams/layout10.xml" ContentType="application/vnd.openxmlformats-officedocument.drawingml.diagramLayout+xml"/>
  <Override PartName="/word/diagrams/quickStyle10.xml" ContentType="application/vnd.openxmlformats-officedocument.drawingml.diagramStyle+xml"/>
  <Override PartName="/word/diagrams/colors10.xml" ContentType="application/vnd.openxmlformats-officedocument.drawingml.diagramColors+xml"/>
  <Override PartName="/word/diagrams/drawing10.xml" ContentType="application/vnd.ms-office.drawingml.diagramDrawing+xml"/>
  <Override PartName="/word/diagrams/data11.xml" ContentType="application/vnd.openxmlformats-officedocument.drawingml.diagramData+xml"/>
  <Override PartName="/word/diagrams/layout11.xml" ContentType="application/vnd.openxmlformats-officedocument.drawingml.diagramLayout+xml"/>
  <Override PartName="/word/diagrams/quickStyle11.xml" ContentType="application/vnd.openxmlformats-officedocument.drawingml.diagramStyle+xml"/>
  <Override PartName="/word/diagrams/colors11.xml" ContentType="application/vnd.openxmlformats-officedocument.drawingml.diagramColors+xml"/>
  <Override PartName="/word/diagrams/drawing11.xml" ContentType="application/vnd.ms-office.drawingml.diagramDrawing+xml"/>
  <Override PartName="/word/diagrams/data12.xml" ContentType="application/vnd.openxmlformats-officedocument.drawingml.diagramData+xml"/>
  <Override PartName="/word/diagrams/layout12.xml" ContentType="application/vnd.openxmlformats-officedocument.drawingml.diagramLayout+xml"/>
  <Override PartName="/word/diagrams/quickStyle12.xml" ContentType="application/vnd.openxmlformats-officedocument.drawingml.diagramStyle+xml"/>
  <Override PartName="/word/diagrams/colors12.xml" ContentType="application/vnd.openxmlformats-officedocument.drawingml.diagramColors+xml"/>
  <Override PartName="/word/diagrams/drawing12.xml" ContentType="application/vnd.ms-office.drawingml.diagramDrawing+xml"/>
  <Override PartName="/word/diagrams/data13.xml" ContentType="application/vnd.openxmlformats-officedocument.drawingml.diagramData+xml"/>
  <Override PartName="/word/diagrams/layout13.xml" ContentType="application/vnd.openxmlformats-officedocument.drawingml.diagramLayout+xml"/>
  <Override PartName="/word/diagrams/quickStyle13.xml" ContentType="application/vnd.openxmlformats-officedocument.drawingml.diagramStyle+xml"/>
  <Override PartName="/word/diagrams/colors13.xml" ContentType="application/vnd.openxmlformats-officedocument.drawingml.diagramColors+xml"/>
  <Override PartName="/word/diagrams/drawing13.xml" ContentType="application/vnd.ms-office.drawingml.diagramDrawing+xml"/>
  <Override PartName="/word/diagrams/data14.xml" ContentType="application/vnd.openxmlformats-officedocument.drawingml.diagramData+xml"/>
  <Override PartName="/word/diagrams/layout14.xml" ContentType="application/vnd.openxmlformats-officedocument.drawingml.diagramLayout+xml"/>
  <Override PartName="/word/diagrams/quickStyle14.xml" ContentType="application/vnd.openxmlformats-officedocument.drawingml.diagramStyle+xml"/>
  <Override PartName="/word/diagrams/colors14.xml" ContentType="application/vnd.openxmlformats-officedocument.drawingml.diagramColors+xml"/>
  <Override PartName="/word/diagrams/drawing14.xml" ContentType="application/vnd.ms-office.drawingml.diagramDrawing+xml"/>
  <Override PartName="/word/diagrams/data15.xml" ContentType="application/vnd.openxmlformats-officedocument.drawingml.diagramData+xml"/>
  <Override PartName="/word/diagrams/layout15.xml" ContentType="application/vnd.openxmlformats-officedocument.drawingml.diagramLayout+xml"/>
  <Override PartName="/word/diagrams/quickStyle15.xml" ContentType="application/vnd.openxmlformats-officedocument.drawingml.diagramStyle+xml"/>
  <Override PartName="/word/diagrams/colors15.xml" ContentType="application/vnd.openxmlformats-officedocument.drawingml.diagramColors+xml"/>
  <Override PartName="/word/diagrams/drawing15.xml" ContentType="application/vnd.ms-office.drawingml.diagramDrawing+xml"/>
  <Override PartName="/word/diagrams/data16.xml" ContentType="application/vnd.openxmlformats-officedocument.drawingml.diagramData+xml"/>
  <Override PartName="/word/diagrams/layout16.xml" ContentType="application/vnd.openxmlformats-officedocument.drawingml.diagramLayout+xml"/>
  <Override PartName="/word/diagrams/quickStyle16.xml" ContentType="application/vnd.openxmlformats-officedocument.drawingml.diagramStyle+xml"/>
  <Override PartName="/word/diagrams/colors16.xml" ContentType="application/vnd.openxmlformats-officedocument.drawingml.diagramColors+xml"/>
  <Override PartName="/word/diagrams/drawing16.xml" ContentType="application/vnd.ms-office.drawingml.diagramDrawing+xml"/>
  <Override PartName="/word/diagrams/data17.xml" ContentType="application/vnd.openxmlformats-officedocument.drawingml.diagramData+xml"/>
  <Override PartName="/word/diagrams/layout17.xml" ContentType="application/vnd.openxmlformats-officedocument.drawingml.diagramLayout+xml"/>
  <Override PartName="/word/diagrams/quickStyle17.xml" ContentType="application/vnd.openxmlformats-officedocument.drawingml.diagramStyle+xml"/>
  <Override PartName="/word/diagrams/colors17.xml" ContentType="application/vnd.openxmlformats-officedocument.drawingml.diagramColors+xml"/>
  <Override PartName="/word/diagrams/drawing17.xml" ContentType="application/vnd.ms-office.drawingml.diagramDrawing+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7990244" w14:textId="77777777" w:rsidR="009B4CF6" w:rsidRPr="002553D5" w:rsidRDefault="009B4CF6" w:rsidP="00F84D97">
      <w:pPr>
        <w:jc w:val="both"/>
        <w:rPr>
          <w:rFonts w:cs="Arial"/>
          <w:color w:val="000000"/>
        </w:rPr>
      </w:pPr>
    </w:p>
    <w:p w14:paraId="43F8D733" w14:textId="77777777" w:rsidR="00DC6FED" w:rsidRPr="002553D5" w:rsidRDefault="00924027" w:rsidP="0024521C">
      <w:pPr>
        <w:ind w:left="-567"/>
        <w:jc w:val="both"/>
        <w:rPr>
          <w:rFonts w:cs="Arial"/>
          <w:i/>
          <w:color w:val="000000"/>
          <w:sz w:val="22"/>
          <w:szCs w:val="22"/>
        </w:rPr>
      </w:pPr>
      <w:r>
        <w:rPr>
          <w:rFonts w:cs="Arial"/>
          <w:i/>
          <w:noProof/>
          <w:color w:val="000000"/>
          <w:sz w:val="22"/>
          <w:szCs w:val="22"/>
          <w:lang w:val="es-CR" w:eastAsia="es-CR"/>
        </w:rPr>
        <mc:AlternateContent>
          <mc:Choice Requires="wps">
            <w:drawing>
              <wp:anchor distT="0" distB="0" distL="114300" distR="114300" simplePos="0" relativeHeight="251658243" behindDoc="0" locked="0" layoutInCell="1" allowOverlap="1" wp14:anchorId="6329FDFD" wp14:editId="5D01B60A">
                <wp:simplePos x="0" y="0"/>
                <wp:positionH relativeFrom="column">
                  <wp:posOffset>4427855</wp:posOffset>
                </wp:positionH>
                <wp:positionV relativeFrom="paragraph">
                  <wp:posOffset>8328660</wp:posOffset>
                </wp:positionV>
                <wp:extent cx="2593975" cy="685800"/>
                <wp:effectExtent l="0" t="0" r="0" b="0"/>
                <wp:wrapNone/>
                <wp:docPr id="66" name="Cuadro de texto 6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593975" cy="68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14:hiddenEffects>
                          </a:ext>
                        </a:extLst>
                      </wps:spPr>
                      <wps:txbx>
                        <w:txbxContent>
                          <w:tbl>
                            <w:tblPr>
                              <w:tblW w:w="3780" w:type="dxa"/>
                              <w:tblLook w:val="01E0" w:firstRow="1" w:lastRow="1" w:firstColumn="1" w:lastColumn="1" w:noHBand="0" w:noVBand="0"/>
                            </w:tblPr>
                            <w:tblGrid>
                              <w:gridCol w:w="3780"/>
                            </w:tblGrid>
                            <w:tr w:rsidR="0022347C" w:rsidRPr="007C4DA0" w14:paraId="47F3F143" w14:textId="77777777" w:rsidTr="00D87DB7">
                              <w:tc>
                                <w:tcPr>
                                  <w:tcW w:w="3780" w:type="dxa"/>
                                  <w:vAlign w:val="center"/>
                                </w:tcPr>
                                <w:p w14:paraId="06D22C23" w14:textId="77777777" w:rsidR="0022347C" w:rsidRPr="00294C91" w:rsidRDefault="0022347C" w:rsidP="00D87DB7">
                                  <w:pPr>
                                    <w:pStyle w:val="PortadaCdigo"/>
                                  </w:pPr>
                                  <w:r>
                                    <w:t>EE-LIM</w:t>
                                  </w:r>
                                </w:p>
                              </w:tc>
                            </w:tr>
                          </w:tbl>
                          <w:p w14:paraId="747B7A2B" w14:textId="77777777" w:rsidR="0022347C" w:rsidRPr="007C4DA0" w:rsidRDefault="0022347C" w:rsidP="00D87DB7"/>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6329FDFD" id="_x0000_t202" coordsize="21600,21600" o:spt="202" path="m,l,21600r21600,l21600,xe">
                <v:stroke joinstyle="miter"/>
                <v:path gradientshapeok="t" o:connecttype="rect"/>
              </v:shapetype>
              <v:shape id="Cuadro de texto 66" o:spid="_x0000_s1026" type="#_x0000_t202" style="position:absolute;left:0;text-align:left;margin-left:348.65pt;margin-top:655.8pt;width:204.25pt;height:54pt;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3Ir35QEAAK8DAAAOAAAAZHJzL2Uyb0RvYy54bWysU9tu2zAMfR+wfxD0vtjJkjYx4hRdiw4D&#10;ugvQ9QNkWbKN2aJGKbGzrx8lO2m2vg17EURSPOQhj7Y3Q9eyg0LXgMn5fJZypoyEsjFVzp+/P7xb&#10;c+a8MKVowaicH5XjN7u3b7a9zdQCamhLhYxAjMt6m/Pae5sliZO16oSbgVWGghqwE55MrJISRU/o&#10;XZss0vQq6QFLiyCVc+S9H4N8F/G1VtJ/1dopz9qcU28+nhjPIpzJbiuyCoWtGzm1If6hi040hoqe&#10;oe6FF2yPzSuorpEIDrSfSegS0LqRKnIgNvP0LzZPtbAqcqHhOHsek/t/sPLL4cl+Q+aHDzDQAiMJ&#10;Zx9B/nDMwF0tTKVuEaGvlSip8DyMLOmty6bUMGqXuQBS9J+hpCWLvYcINGjswlSIJyN0WsDxPHQ1&#10;eCbJuVht3m+uV5xJil2tV+s0biUR2SnbovMfFXQsXHKOtNSILg6PzoduRHZ6EooZeGjaNi62NX84&#10;6OHoUVEZU/ap/ZGIH4qBcoOzgPJIrBBG1ZDK6VID/uKsJ8Xk3P3cC1SctZ8MTWYzXy6DxKKxXF0v&#10;yMDLSHEZEUYSVM49Z+P1zo+y3FtsqpoqjbswcEvT1E0k+tLVtANSReQ/KTjI7tKOr17+2e43AAAA&#10;//8DAFBLAwQUAAYACAAAACEANOKbzOAAAAAOAQAADwAAAGRycy9kb3ducmV2LnhtbEyPzU7DMBCE&#10;70i8g7VI3Kht2gYS4lQIxBVE+ZG4ufE2iYjXUew24e3ZnuC2o/k0O1NuZt+LI46xC2RALxQIpDq4&#10;jhoD729PV7cgYrLkbB8IDfxghE11flbawoWJXvG4TY3gEIqFNdCmNBRSxrpFb+MiDEjs7cPobWI5&#10;NtKNduJw38trpTLpbUf8obUDPrRYf28P3sDH8/7rc6Vemke/HqYwK0k+l8ZcXsz3dyASzukPhlN9&#10;rg4Vd9qFA7koegNZfrNklI2l1hmIE6LVmufs+FrpPANZlfL/jOoXAAD//wMAUEsBAi0AFAAGAAgA&#10;AAAhALaDOJL+AAAA4QEAABMAAAAAAAAAAAAAAAAAAAAAAFtDb250ZW50X1R5cGVzXS54bWxQSwEC&#10;LQAUAAYACAAAACEAOP0h/9YAAACUAQAACwAAAAAAAAAAAAAAAAAvAQAAX3JlbHMvLnJlbHNQSwEC&#10;LQAUAAYACAAAACEAY9yK9+UBAACvAwAADgAAAAAAAAAAAAAAAAAuAgAAZHJzL2Uyb0RvYy54bWxQ&#10;SwECLQAUAAYACAAAACEANOKbzOAAAAAOAQAADwAAAAAAAAAAAAAAAAA/BAAAZHJzL2Rvd25yZXYu&#10;eG1sUEsFBgAAAAAEAAQA8wAAAEwFAAAAAA==&#10;" filled="f" stroked="f">
                <v:textbox>
                  <w:txbxContent>
                    <w:tbl>
                      <w:tblPr>
                        <w:tblW w:w="3780" w:type="dxa"/>
                        <w:tblLook w:val="01E0" w:firstRow="1" w:lastRow="1" w:firstColumn="1" w:lastColumn="1" w:noHBand="0" w:noVBand="0"/>
                      </w:tblPr>
                      <w:tblGrid>
                        <w:gridCol w:w="3780"/>
                      </w:tblGrid>
                      <w:tr w:rsidR="0022347C" w:rsidRPr="007C4DA0" w14:paraId="47F3F143" w14:textId="77777777" w:rsidTr="00D87DB7">
                        <w:tc>
                          <w:tcPr>
                            <w:tcW w:w="3780" w:type="dxa"/>
                            <w:vAlign w:val="center"/>
                          </w:tcPr>
                          <w:p w14:paraId="06D22C23" w14:textId="77777777" w:rsidR="0022347C" w:rsidRPr="00294C91" w:rsidRDefault="0022347C" w:rsidP="00D87DB7">
                            <w:pPr>
                              <w:pStyle w:val="PortadaCdigo"/>
                            </w:pPr>
                            <w:r>
                              <w:t>EE-LIM</w:t>
                            </w:r>
                          </w:p>
                        </w:tc>
                      </w:tr>
                    </w:tbl>
                    <w:p w14:paraId="747B7A2B" w14:textId="77777777" w:rsidR="0022347C" w:rsidRPr="007C4DA0" w:rsidRDefault="0022347C" w:rsidP="00D87DB7"/>
                  </w:txbxContent>
                </v:textbox>
              </v:shape>
            </w:pict>
          </mc:Fallback>
        </mc:AlternateContent>
      </w:r>
      <w:r>
        <w:rPr>
          <w:rFonts w:cs="Arial"/>
          <w:i/>
          <w:noProof/>
          <w:color w:val="000000"/>
          <w:sz w:val="22"/>
          <w:szCs w:val="22"/>
          <w:lang w:val="es-CR" w:eastAsia="es-CR"/>
        </w:rPr>
        <mc:AlternateContent>
          <mc:Choice Requires="wps">
            <w:drawing>
              <wp:anchor distT="0" distB="0" distL="114300" distR="114300" simplePos="0" relativeHeight="251658242" behindDoc="0" locked="0" layoutInCell="1" allowOverlap="1" wp14:anchorId="25B18363" wp14:editId="260A3A11">
                <wp:simplePos x="0" y="0"/>
                <wp:positionH relativeFrom="column">
                  <wp:posOffset>4427855</wp:posOffset>
                </wp:positionH>
                <wp:positionV relativeFrom="paragraph">
                  <wp:posOffset>8328660</wp:posOffset>
                </wp:positionV>
                <wp:extent cx="2593975" cy="685800"/>
                <wp:effectExtent l="0" t="0" r="0" b="0"/>
                <wp:wrapNone/>
                <wp:docPr id="65" name="Cuadro de texto 6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593975" cy="68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14:hiddenEffects>
                          </a:ext>
                        </a:extLst>
                      </wps:spPr>
                      <wps:txbx>
                        <w:txbxContent>
                          <w:tbl>
                            <w:tblPr>
                              <w:tblW w:w="3780" w:type="dxa"/>
                              <w:tblLook w:val="01E0" w:firstRow="1" w:lastRow="1" w:firstColumn="1" w:lastColumn="1" w:noHBand="0" w:noVBand="0"/>
                            </w:tblPr>
                            <w:tblGrid>
                              <w:gridCol w:w="3780"/>
                            </w:tblGrid>
                            <w:tr w:rsidR="0022347C" w:rsidRPr="007C4DA0" w14:paraId="6856FF76" w14:textId="77777777" w:rsidTr="00D87DB7">
                              <w:tc>
                                <w:tcPr>
                                  <w:tcW w:w="3780" w:type="dxa"/>
                                  <w:vAlign w:val="center"/>
                                </w:tcPr>
                                <w:p w14:paraId="09B7B993" w14:textId="77777777" w:rsidR="0022347C" w:rsidRPr="00294C91" w:rsidRDefault="0022347C" w:rsidP="00D87DB7">
                                  <w:pPr>
                                    <w:pStyle w:val="PortadaCdigo"/>
                                  </w:pPr>
                                  <w:r>
                                    <w:t>EE-LIM</w:t>
                                  </w:r>
                                </w:p>
                              </w:tc>
                            </w:tr>
                          </w:tbl>
                          <w:p w14:paraId="6C934182" w14:textId="77777777" w:rsidR="0022347C" w:rsidRPr="007C4DA0" w:rsidRDefault="0022347C" w:rsidP="00D87DB7"/>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5B18363" id="Cuadro de texto 65" o:spid="_x0000_s1027" type="#_x0000_t202" style="position:absolute;left:0;text-align:left;margin-left:348.65pt;margin-top:655.8pt;width:204.25pt;height:54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07rQ5wEAALYDAAAOAAAAZHJzL2Uyb0RvYy54bWysU8tu2zAQvBfoPxC815JdO7EFy0GaIEWB&#10;9AGk+QCKoiSiEpdd0pbcr++Skh23uRW9EOQuObszO9zeDF3LDgqdBpPz+SzlTBkJpTZ1zp+/P7xb&#10;c+a8MKVowaicH5XjN7u3b7a9zdQCGmhLhYxAjMt6m/PGe5sliZON6oSbgVWGkhVgJzwdsU5KFD2h&#10;d22ySNOrpAcsLYJUzlH0fkzyXcSvKiX916pyyrM259SbjyvGtQhrstuKrEZhGy2nNsQ/dNEJbajo&#10;GepeeMH2qF9BdVoiOKj8TEKXQFVpqSIHYjNP/2Lz1AirIhcSx9mzTO7/wcovhyf7DZkfPsBAA4wk&#10;nH0E+cMxA3eNMLW6RYS+UaKkwvMgWdJbl01Pg9QucwGk6D9DSUMWew8RaKiwC6oQT0boNIDjWXQ1&#10;eCYpuFht3m+uV5xJyl2tV+s0TiUR2em1Rec/KuhY2OQcaagRXRwenQ/diOx0JRQz8KDbNg62NX8E&#10;6OIYUdEZ0+tT+yMRPxQD0+VENOQKKI9EDmE0D5mdNg3gL856Mk7O3c+9QMVZ+8mQQJv5chmcFg/L&#10;1fWCDniZKS4zwkiCyrnnbNze+dGde4u6bqjSOBIDtyRqpSPfl66mUZA5ogyTkYP7Ls/x1st32/0G&#10;AAD//wMAUEsDBBQABgAIAAAAIQA04pvM4AAAAA4BAAAPAAAAZHJzL2Rvd25yZXYueG1sTI/NTsMw&#10;EITvSLyDtUjcqG3aBhLiVAjEFUT5kbi58TaJiNdR7Dbh7dme4Laj+TQ7U25m34sjjrELZEAvFAik&#10;OriOGgPvb09XtyBisuRsHwgN/GCETXV+VtrChYle8bhNjeAQioU10KY0FFLGukVv4yIMSOztw+ht&#10;Yjk20o124nDfy2ulMultR/yhtQM+tFh/bw/ewMfz/utzpV6aR78epjArST6XxlxezPd3IBLO6Q+G&#10;U32uDhV32oUDuSh6A1l+s2SUjaXWGYgTotWa5+z4Wuk8A1mV8v+M6hcAAP//AwBQSwECLQAUAAYA&#10;CAAAACEAtoM4kv4AAADhAQAAEwAAAAAAAAAAAAAAAAAAAAAAW0NvbnRlbnRfVHlwZXNdLnhtbFBL&#10;AQItABQABgAIAAAAIQA4/SH/1gAAAJQBAAALAAAAAAAAAAAAAAAAAC8BAABfcmVscy8ucmVsc1BL&#10;AQItABQABgAIAAAAIQA807rQ5wEAALYDAAAOAAAAAAAAAAAAAAAAAC4CAABkcnMvZTJvRG9jLnht&#10;bFBLAQItABQABgAIAAAAIQA04pvM4AAAAA4BAAAPAAAAAAAAAAAAAAAAAEEEAABkcnMvZG93bnJl&#10;di54bWxQSwUGAAAAAAQABADzAAAATgUAAAAA&#10;" filled="f" stroked="f">
                <v:textbox>
                  <w:txbxContent>
                    <w:tbl>
                      <w:tblPr>
                        <w:tblW w:w="3780" w:type="dxa"/>
                        <w:tblLook w:val="01E0" w:firstRow="1" w:lastRow="1" w:firstColumn="1" w:lastColumn="1" w:noHBand="0" w:noVBand="0"/>
                      </w:tblPr>
                      <w:tblGrid>
                        <w:gridCol w:w="3780"/>
                      </w:tblGrid>
                      <w:tr w:rsidR="0022347C" w:rsidRPr="007C4DA0" w14:paraId="6856FF76" w14:textId="77777777" w:rsidTr="00D87DB7">
                        <w:tc>
                          <w:tcPr>
                            <w:tcW w:w="3780" w:type="dxa"/>
                            <w:vAlign w:val="center"/>
                          </w:tcPr>
                          <w:p w14:paraId="09B7B993" w14:textId="77777777" w:rsidR="0022347C" w:rsidRPr="00294C91" w:rsidRDefault="0022347C" w:rsidP="00D87DB7">
                            <w:pPr>
                              <w:pStyle w:val="PortadaCdigo"/>
                            </w:pPr>
                            <w:r>
                              <w:t>EE-LIM</w:t>
                            </w:r>
                          </w:p>
                        </w:tc>
                      </w:tr>
                    </w:tbl>
                    <w:p w14:paraId="6C934182" w14:textId="77777777" w:rsidR="0022347C" w:rsidRPr="007C4DA0" w:rsidRDefault="0022347C" w:rsidP="00D87DB7"/>
                  </w:txbxContent>
                </v:textbox>
              </v:shape>
            </w:pict>
          </mc:Fallback>
        </mc:AlternateContent>
      </w:r>
    </w:p>
    <w:p w14:paraId="68450ACA" w14:textId="77777777" w:rsidR="00DC6FED" w:rsidRPr="002553D5" w:rsidRDefault="00DC6FED" w:rsidP="00DC6FED">
      <w:pPr>
        <w:rPr>
          <w:rFonts w:cs="Arial"/>
          <w:sz w:val="22"/>
          <w:szCs w:val="22"/>
        </w:rPr>
      </w:pPr>
    </w:p>
    <w:p w14:paraId="3BBBDD3F" w14:textId="77777777" w:rsidR="00DC6FED" w:rsidRPr="002553D5" w:rsidRDefault="00DC6FED" w:rsidP="00DC6FED">
      <w:pPr>
        <w:rPr>
          <w:rFonts w:cs="Arial"/>
          <w:sz w:val="22"/>
          <w:szCs w:val="22"/>
        </w:rPr>
      </w:pPr>
    </w:p>
    <w:p w14:paraId="31238903" w14:textId="77777777" w:rsidR="00DC6FED" w:rsidRPr="002553D5" w:rsidRDefault="00924027" w:rsidP="00DC6FED">
      <w:pPr>
        <w:rPr>
          <w:rFonts w:cs="Arial"/>
          <w:sz w:val="22"/>
          <w:szCs w:val="22"/>
        </w:rPr>
      </w:pPr>
      <w:r>
        <w:rPr>
          <w:rFonts w:cs="Arial"/>
          <w:i/>
          <w:noProof/>
          <w:color w:val="000000"/>
          <w:sz w:val="22"/>
          <w:szCs w:val="22"/>
          <w:lang w:val="es-CR" w:eastAsia="es-CR"/>
        </w:rPr>
        <mc:AlternateContent>
          <mc:Choice Requires="wps">
            <w:drawing>
              <wp:anchor distT="0" distB="0" distL="114300" distR="114300" simplePos="0" relativeHeight="251658240" behindDoc="0" locked="0" layoutInCell="1" allowOverlap="1" wp14:anchorId="7162747E" wp14:editId="3289F2DA">
                <wp:simplePos x="0" y="0"/>
                <wp:positionH relativeFrom="column">
                  <wp:posOffset>424353</wp:posOffset>
                </wp:positionH>
                <wp:positionV relativeFrom="paragraph">
                  <wp:posOffset>98252</wp:posOffset>
                </wp:positionV>
                <wp:extent cx="4686300" cy="5902036"/>
                <wp:effectExtent l="0" t="0" r="0" b="3810"/>
                <wp:wrapNone/>
                <wp:docPr id="63" name="Cuadro de texto 6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86300" cy="590203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14:hiddenEffects>
                          </a:ext>
                        </a:extLst>
                      </wps:spPr>
                      <wps:txbx>
                        <w:txbxContent>
                          <w:p w14:paraId="39F5A13D" w14:textId="77777777" w:rsidR="0022347C" w:rsidRPr="00571CD9" w:rsidRDefault="0022347C" w:rsidP="00541F55">
                            <w:pPr>
                              <w:pStyle w:val="PortadaTipoLibro"/>
                              <w:ind w:left="708" w:hanging="708"/>
                            </w:pPr>
                            <w:bookmarkStart w:id="0" w:name="Tipo"/>
                            <w:r w:rsidRPr="00571CD9">
                              <w:t>Estándar electrónico</w:t>
                            </w:r>
                            <w:bookmarkEnd w:id="0"/>
                          </w:p>
                          <w:p w14:paraId="1F3771DC" w14:textId="77777777" w:rsidR="0022347C" w:rsidRDefault="0022347C" w:rsidP="00D87DB7">
                            <w:pPr>
                              <w:pStyle w:val="PortadaNombreServicio"/>
                            </w:pPr>
                          </w:p>
                          <w:p w14:paraId="2D17D073" w14:textId="77777777" w:rsidR="0022347C" w:rsidRDefault="0022347C" w:rsidP="00D87DB7">
                            <w:pPr>
                              <w:pStyle w:val="PortadaNombreServicio"/>
                            </w:pPr>
                          </w:p>
                          <w:p w14:paraId="05A4A938" w14:textId="77777777" w:rsidR="0022347C" w:rsidRDefault="0022347C" w:rsidP="00D87DB7">
                            <w:pPr>
                              <w:pStyle w:val="PortadaNombreServicio"/>
                            </w:pPr>
                            <w:r>
                              <w:t>SISTEMA de supervisión de seguros</w:t>
                            </w:r>
                          </w:p>
                          <w:p w14:paraId="18FC69DE" w14:textId="77777777" w:rsidR="0022347C" w:rsidRDefault="0022347C" w:rsidP="00D87DB7">
                            <w:pPr>
                              <w:pStyle w:val="PortadaNombreServicio"/>
                            </w:pPr>
                          </w:p>
                          <w:p w14:paraId="267616AF" w14:textId="77777777" w:rsidR="0022347C" w:rsidRDefault="0022347C" w:rsidP="00D87DB7">
                            <w:pPr>
                              <w:pStyle w:val="PortadaNombreServicio"/>
                              <w:rPr>
                                <w:sz w:val="32"/>
                              </w:rPr>
                            </w:pPr>
                            <w:r w:rsidRPr="00A56FF4">
                              <w:rPr>
                                <w:sz w:val="32"/>
                              </w:rPr>
                              <w:t>Archivo</w:t>
                            </w:r>
                            <w:r>
                              <w:rPr>
                                <w:sz w:val="32"/>
                              </w:rPr>
                              <w:t>s</w:t>
                            </w:r>
                            <w:r w:rsidRPr="00A56FF4">
                              <w:rPr>
                                <w:sz w:val="32"/>
                              </w:rPr>
                              <w:t xml:space="preserve"> aseguradoras-</w:t>
                            </w:r>
                          </w:p>
                          <w:p w14:paraId="1B50F16C" w14:textId="77777777" w:rsidR="0022347C" w:rsidRDefault="0022347C" w:rsidP="00D87DB7">
                            <w:pPr>
                              <w:pStyle w:val="PortadaNombreServicio"/>
                              <w:rPr>
                                <w:sz w:val="32"/>
                              </w:rPr>
                            </w:pPr>
                            <w:r>
                              <w:rPr>
                                <w:sz w:val="32"/>
                              </w:rPr>
                              <w:t>Mensual</w:t>
                            </w:r>
                            <w:r w:rsidR="006F2716">
                              <w:rPr>
                                <w:sz w:val="32"/>
                              </w:rPr>
                              <w:t>,</w:t>
                            </w:r>
                            <w:r>
                              <w:rPr>
                                <w:sz w:val="32"/>
                              </w:rPr>
                              <w:t xml:space="preserve"> </w:t>
                            </w:r>
                            <w:r w:rsidRPr="00A56FF4">
                              <w:rPr>
                                <w:sz w:val="32"/>
                              </w:rPr>
                              <w:t>trimestral</w:t>
                            </w:r>
                            <w:r>
                              <w:rPr>
                                <w:sz w:val="32"/>
                              </w:rPr>
                              <w:t xml:space="preserve"> </w:t>
                            </w:r>
                            <w:r w:rsidR="005C6EF8">
                              <w:rPr>
                                <w:sz w:val="32"/>
                              </w:rPr>
                              <w:t>Y anual</w:t>
                            </w:r>
                          </w:p>
                          <w:p w14:paraId="0B4A7868" w14:textId="77777777" w:rsidR="0022347C" w:rsidRDefault="0022347C" w:rsidP="00D87DB7">
                            <w:pPr>
                              <w:pStyle w:val="PortadaNombreServicio"/>
                              <w:rPr>
                                <w:sz w:val="32"/>
                              </w:rPr>
                            </w:pPr>
                          </w:p>
                          <w:p w14:paraId="42F9DBCA" w14:textId="5A4F8EFD" w:rsidR="0022347C" w:rsidRPr="00294500" w:rsidRDefault="0022347C" w:rsidP="00D87DB7">
                            <w:pPr>
                              <w:pStyle w:val="PortadaNombreServicio"/>
                              <w:rPr>
                                <w:rFonts w:ascii="Arial Negrita" w:hAnsi="Arial Negrita"/>
                                <w:spacing w:val="0"/>
                                <w:sz w:val="28"/>
                                <w:szCs w:val="28"/>
                              </w:rPr>
                            </w:pPr>
                            <w:r w:rsidRPr="00294500">
                              <w:rPr>
                                <w:rFonts w:ascii="Arial Negrita" w:hAnsi="Arial Negrita"/>
                                <w:spacing w:val="0"/>
                                <w:sz w:val="28"/>
                                <w:szCs w:val="28"/>
                              </w:rPr>
                              <w:t xml:space="preserve">Versión </w:t>
                            </w:r>
                            <w:r w:rsidR="00F03184">
                              <w:rPr>
                                <w:rFonts w:ascii="Arial Negrita" w:hAnsi="Arial Negrita"/>
                                <w:spacing w:val="0"/>
                                <w:sz w:val="28"/>
                                <w:szCs w:val="28"/>
                              </w:rPr>
                              <w:t>1</w:t>
                            </w:r>
                            <w:r>
                              <w:rPr>
                                <w:rFonts w:ascii="Arial Negrita" w:hAnsi="Arial Negrita"/>
                                <w:spacing w:val="0"/>
                                <w:sz w:val="28"/>
                                <w:szCs w:val="28"/>
                              </w:rPr>
                              <w:t>-</w:t>
                            </w:r>
                            <w:r w:rsidR="00713F3B">
                              <w:rPr>
                                <w:rFonts w:ascii="Arial Negrita" w:hAnsi="Arial Negrita"/>
                                <w:spacing w:val="0"/>
                                <w:sz w:val="28"/>
                                <w:szCs w:val="28"/>
                              </w:rPr>
                              <w:t>202</w:t>
                            </w:r>
                            <w:r w:rsidR="00F03184">
                              <w:rPr>
                                <w:rFonts w:ascii="Arial Negrita" w:hAnsi="Arial Negrita"/>
                                <w:spacing w:val="0"/>
                                <w:sz w:val="28"/>
                                <w:szCs w:val="28"/>
                              </w:rPr>
                              <w:t>4</w:t>
                            </w:r>
                          </w:p>
                          <w:p w14:paraId="06719C18" w14:textId="77777777" w:rsidR="0022347C" w:rsidRPr="00D51547" w:rsidRDefault="0022347C" w:rsidP="00D87DB7">
                            <w:pPr>
                              <w:pStyle w:val="PortadaNombreServicio"/>
                              <w:rPr>
                                <w:rFonts w:ascii="Arial Negrita" w:hAnsi="Arial Negrita"/>
                                <w:spacing w:val="0"/>
                                <w:sz w:val="26"/>
                                <w:szCs w:val="26"/>
                              </w:rPr>
                            </w:pPr>
                          </w:p>
                          <w:p w14:paraId="4F7DF1AD" w14:textId="4932E851" w:rsidR="0022347C" w:rsidRPr="00D51547" w:rsidRDefault="0022347C" w:rsidP="00D87DB7">
                            <w:pPr>
                              <w:pStyle w:val="PortadaNombreServicio"/>
                              <w:rPr>
                                <w:rFonts w:ascii="Arial Negrita" w:hAnsi="Arial Negrita"/>
                                <w:spacing w:val="0"/>
                                <w:sz w:val="26"/>
                                <w:szCs w:val="26"/>
                              </w:rPr>
                            </w:pPr>
                            <w:r>
                              <w:rPr>
                                <w:rFonts w:ascii="Arial Negrita" w:hAnsi="Arial Negrita"/>
                                <w:spacing w:val="0"/>
                                <w:sz w:val="26"/>
                                <w:szCs w:val="26"/>
                              </w:rPr>
                              <w:t>VIGENTE A PARTIR DE</w:t>
                            </w:r>
                            <w:r w:rsidRPr="00D51547">
                              <w:rPr>
                                <w:rFonts w:ascii="Arial Negrita" w:hAnsi="Arial Negrita"/>
                                <w:spacing w:val="0"/>
                                <w:sz w:val="28"/>
                                <w:szCs w:val="28"/>
                              </w:rPr>
                              <w:t xml:space="preserve">: </w:t>
                            </w:r>
                            <w:r w:rsidR="00797D8E" w:rsidRPr="00797D8E">
                              <w:rPr>
                                <w:rFonts w:ascii="Arial Negrita" w:hAnsi="Arial Negrita"/>
                                <w:spacing w:val="0"/>
                                <w:sz w:val="28"/>
                                <w:szCs w:val="28"/>
                              </w:rPr>
                              <w:t>1 de enero</w:t>
                            </w:r>
                            <w:r w:rsidR="00713F3B" w:rsidRPr="00797D8E">
                              <w:rPr>
                                <w:rFonts w:ascii="Arial Negrita" w:hAnsi="Arial Negrita"/>
                                <w:spacing w:val="0"/>
                                <w:sz w:val="28"/>
                                <w:szCs w:val="28"/>
                              </w:rPr>
                              <w:t xml:space="preserve"> 202</w:t>
                            </w:r>
                            <w:r w:rsidR="00F03184" w:rsidRPr="00797D8E">
                              <w:rPr>
                                <w:rFonts w:ascii="Arial Negrita" w:hAnsi="Arial Negrita"/>
                                <w:spacing w:val="0"/>
                                <w:sz w:val="28"/>
                                <w:szCs w:val="28"/>
                              </w:rPr>
                              <w:t>4</w:t>
                            </w:r>
                          </w:p>
                          <w:p w14:paraId="2DAD5317" w14:textId="77777777" w:rsidR="0022347C" w:rsidRPr="00D51547" w:rsidRDefault="0022347C" w:rsidP="00D87DB7">
                            <w:pPr>
                              <w:pStyle w:val="PortadaNombreServicio"/>
                              <w:rPr>
                                <w:sz w:val="32"/>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162747E" id="Cuadro de texto 63" o:spid="_x0000_s1028" type="#_x0000_t202" style="position:absolute;margin-left:33.4pt;margin-top:7.75pt;width:369pt;height:464.7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5UM/6QEAALcDAAAOAAAAZHJzL2Uyb0RvYy54bWysU8tu2zAQvBfoPxC815IVx00Ey0GaIEWB&#10;9AGk+QCKoiSiEpdd0pbcr++Skh23uRW9EOQuObszO9zcjH3H9gqdBlPw5SLlTBkJlTZNwZ+/P7y7&#10;4sx5YSrRgVEFPyjHb7Zv32wGm6sMWugqhYxAjMsHW/DWe5sniZOt6oVbgFWGkjVgLzwdsUkqFAOh&#10;912Spek6GQAriyCVcxS9n5J8G/HrWkn/ta6d8qwrOPXm44pxLcOabDcib1DYVsu5DfEPXfRCGyp6&#10;groXXrAd6ldQvZYIDmq/kNAnUNdaqsiB2CzTv9g8tcKqyIXEcfYkk/t/sPLL/sl+Q+bHDzDSACMJ&#10;Zx9B/nDMwF0rTKNuEWFolaio8DJIlgzW5fPTILXLXQAph89Q0ZDFzkMEGmvsgyrEkxE6DeBwEl2N&#10;nkkKrtZX64uUUpJyl9dpll6sYw2RH59bdP6jgp6FTcGRphrhxf7R+dCOyI9XQjUDD7rr4mQ780eA&#10;Lk4RFa0xvz72PzHxYzkyXRU8C12EXAnVgdghTO4ht9OmBfzF2UDOKbj7uROoOOs+GVLoerlaBavF&#10;w+ryfUYHPM+U5xlhJEEV3HM2be/8ZM+dRd20VGmaiYFbUrXWke9LV/MsyB1RhtnJwX7n53jr5b9t&#10;fwMAAP//AwBQSwMEFAAGAAgAAAAhAHCRWbLcAAAACQEAAA8AAABkcnMvZG93bnJldi54bWxMj81O&#10;wzAQhO9IvIO1SNyoDUqiNsSpEIgriPIjcdvG2yQiXkex24S3ZznBcWZWM99W28UP6kRT7ANbuF4Z&#10;UMRNcD23Ft5eH6/WoGJCdjgEJgvfFGFbn59VWLow8wuddqlVUsKxRAtdSmOpdWw68hhXYSSW7BAm&#10;j0nk1Go34SzlftA3xhTaY8+y0OFI9x01X7ujt/D+dPj8yMxz++DzcQ6L0ew32trLi+XuFlSiJf0d&#10;wy++oEMtTPtwZBfVYKEohDyJn+egJF+bTIy9hU2WG9B1pf9/UP8AAAD//wMAUEsBAi0AFAAGAAgA&#10;AAAhALaDOJL+AAAA4QEAABMAAAAAAAAAAAAAAAAAAAAAAFtDb250ZW50X1R5cGVzXS54bWxQSwEC&#10;LQAUAAYACAAAACEAOP0h/9YAAACUAQAACwAAAAAAAAAAAAAAAAAvAQAAX3JlbHMvLnJlbHNQSwEC&#10;LQAUAAYACAAAACEA++VDP+kBAAC3AwAADgAAAAAAAAAAAAAAAAAuAgAAZHJzL2Uyb0RvYy54bWxQ&#10;SwECLQAUAAYACAAAACEAcJFZstwAAAAJAQAADwAAAAAAAAAAAAAAAABDBAAAZHJzL2Rvd25yZXYu&#10;eG1sUEsFBgAAAAAEAAQA8wAAAEwFAAAAAA==&#10;" filled="f" stroked="f">
                <v:textbox>
                  <w:txbxContent>
                    <w:p w14:paraId="39F5A13D" w14:textId="77777777" w:rsidR="0022347C" w:rsidRPr="00571CD9" w:rsidRDefault="0022347C" w:rsidP="00541F55">
                      <w:pPr>
                        <w:pStyle w:val="PortadaTipoLibro"/>
                        <w:ind w:left="708" w:hanging="708"/>
                      </w:pPr>
                      <w:bookmarkStart w:id="1" w:name="Tipo"/>
                      <w:r w:rsidRPr="00571CD9">
                        <w:t>Estándar electrónico</w:t>
                      </w:r>
                      <w:bookmarkEnd w:id="1"/>
                    </w:p>
                    <w:p w14:paraId="1F3771DC" w14:textId="77777777" w:rsidR="0022347C" w:rsidRDefault="0022347C" w:rsidP="00D87DB7">
                      <w:pPr>
                        <w:pStyle w:val="PortadaNombreServicio"/>
                      </w:pPr>
                    </w:p>
                    <w:p w14:paraId="2D17D073" w14:textId="77777777" w:rsidR="0022347C" w:rsidRDefault="0022347C" w:rsidP="00D87DB7">
                      <w:pPr>
                        <w:pStyle w:val="PortadaNombreServicio"/>
                      </w:pPr>
                    </w:p>
                    <w:p w14:paraId="05A4A938" w14:textId="77777777" w:rsidR="0022347C" w:rsidRDefault="0022347C" w:rsidP="00D87DB7">
                      <w:pPr>
                        <w:pStyle w:val="PortadaNombreServicio"/>
                      </w:pPr>
                      <w:r>
                        <w:t>SISTEMA de supervisión de seguros</w:t>
                      </w:r>
                    </w:p>
                    <w:p w14:paraId="18FC69DE" w14:textId="77777777" w:rsidR="0022347C" w:rsidRDefault="0022347C" w:rsidP="00D87DB7">
                      <w:pPr>
                        <w:pStyle w:val="PortadaNombreServicio"/>
                      </w:pPr>
                    </w:p>
                    <w:p w14:paraId="267616AF" w14:textId="77777777" w:rsidR="0022347C" w:rsidRDefault="0022347C" w:rsidP="00D87DB7">
                      <w:pPr>
                        <w:pStyle w:val="PortadaNombreServicio"/>
                        <w:rPr>
                          <w:sz w:val="32"/>
                        </w:rPr>
                      </w:pPr>
                      <w:r w:rsidRPr="00A56FF4">
                        <w:rPr>
                          <w:sz w:val="32"/>
                        </w:rPr>
                        <w:t>Archivo</w:t>
                      </w:r>
                      <w:r>
                        <w:rPr>
                          <w:sz w:val="32"/>
                        </w:rPr>
                        <w:t>s</w:t>
                      </w:r>
                      <w:r w:rsidRPr="00A56FF4">
                        <w:rPr>
                          <w:sz w:val="32"/>
                        </w:rPr>
                        <w:t xml:space="preserve"> aseguradoras-</w:t>
                      </w:r>
                    </w:p>
                    <w:p w14:paraId="1B50F16C" w14:textId="77777777" w:rsidR="0022347C" w:rsidRDefault="0022347C" w:rsidP="00D87DB7">
                      <w:pPr>
                        <w:pStyle w:val="PortadaNombreServicio"/>
                        <w:rPr>
                          <w:sz w:val="32"/>
                        </w:rPr>
                      </w:pPr>
                      <w:r>
                        <w:rPr>
                          <w:sz w:val="32"/>
                        </w:rPr>
                        <w:t>Mensual</w:t>
                      </w:r>
                      <w:r w:rsidR="006F2716">
                        <w:rPr>
                          <w:sz w:val="32"/>
                        </w:rPr>
                        <w:t>,</w:t>
                      </w:r>
                      <w:r>
                        <w:rPr>
                          <w:sz w:val="32"/>
                        </w:rPr>
                        <w:t xml:space="preserve"> </w:t>
                      </w:r>
                      <w:r w:rsidRPr="00A56FF4">
                        <w:rPr>
                          <w:sz w:val="32"/>
                        </w:rPr>
                        <w:t>trimestral</w:t>
                      </w:r>
                      <w:r>
                        <w:rPr>
                          <w:sz w:val="32"/>
                        </w:rPr>
                        <w:t xml:space="preserve"> </w:t>
                      </w:r>
                      <w:r w:rsidR="005C6EF8">
                        <w:rPr>
                          <w:sz w:val="32"/>
                        </w:rPr>
                        <w:t>Y anual</w:t>
                      </w:r>
                    </w:p>
                    <w:p w14:paraId="0B4A7868" w14:textId="77777777" w:rsidR="0022347C" w:rsidRDefault="0022347C" w:rsidP="00D87DB7">
                      <w:pPr>
                        <w:pStyle w:val="PortadaNombreServicio"/>
                        <w:rPr>
                          <w:sz w:val="32"/>
                        </w:rPr>
                      </w:pPr>
                    </w:p>
                    <w:p w14:paraId="42F9DBCA" w14:textId="5A4F8EFD" w:rsidR="0022347C" w:rsidRPr="00294500" w:rsidRDefault="0022347C" w:rsidP="00D87DB7">
                      <w:pPr>
                        <w:pStyle w:val="PortadaNombreServicio"/>
                        <w:rPr>
                          <w:rFonts w:ascii="Arial Negrita" w:hAnsi="Arial Negrita"/>
                          <w:spacing w:val="0"/>
                          <w:sz w:val="28"/>
                          <w:szCs w:val="28"/>
                        </w:rPr>
                      </w:pPr>
                      <w:r w:rsidRPr="00294500">
                        <w:rPr>
                          <w:rFonts w:ascii="Arial Negrita" w:hAnsi="Arial Negrita"/>
                          <w:spacing w:val="0"/>
                          <w:sz w:val="28"/>
                          <w:szCs w:val="28"/>
                        </w:rPr>
                        <w:t xml:space="preserve">Versión </w:t>
                      </w:r>
                      <w:r w:rsidR="00F03184">
                        <w:rPr>
                          <w:rFonts w:ascii="Arial Negrita" w:hAnsi="Arial Negrita"/>
                          <w:spacing w:val="0"/>
                          <w:sz w:val="28"/>
                          <w:szCs w:val="28"/>
                        </w:rPr>
                        <w:t>1</w:t>
                      </w:r>
                      <w:r>
                        <w:rPr>
                          <w:rFonts w:ascii="Arial Negrita" w:hAnsi="Arial Negrita"/>
                          <w:spacing w:val="0"/>
                          <w:sz w:val="28"/>
                          <w:szCs w:val="28"/>
                        </w:rPr>
                        <w:t>-</w:t>
                      </w:r>
                      <w:r w:rsidR="00713F3B">
                        <w:rPr>
                          <w:rFonts w:ascii="Arial Negrita" w:hAnsi="Arial Negrita"/>
                          <w:spacing w:val="0"/>
                          <w:sz w:val="28"/>
                          <w:szCs w:val="28"/>
                        </w:rPr>
                        <w:t>202</w:t>
                      </w:r>
                      <w:r w:rsidR="00F03184">
                        <w:rPr>
                          <w:rFonts w:ascii="Arial Negrita" w:hAnsi="Arial Negrita"/>
                          <w:spacing w:val="0"/>
                          <w:sz w:val="28"/>
                          <w:szCs w:val="28"/>
                        </w:rPr>
                        <w:t>4</w:t>
                      </w:r>
                    </w:p>
                    <w:p w14:paraId="06719C18" w14:textId="77777777" w:rsidR="0022347C" w:rsidRPr="00D51547" w:rsidRDefault="0022347C" w:rsidP="00D87DB7">
                      <w:pPr>
                        <w:pStyle w:val="PortadaNombreServicio"/>
                        <w:rPr>
                          <w:rFonts w:ascii="Arial Negrita" w:hAnsi="Arial Negrita"/>
                          <w:spacing w:val="0"/>
                          <w:sz w:val="26"/>
                          <w:szCs w:val="26"/>
                        </w:rPr>
                      </w:pPr>
                    </w:p>
                    <w:p w14:paraId="4F7DF1AD" w14:textId="4932E851" w:rsidR="0022347C" w:rsidRPr="00D51547" w:rsidRDefault="0022347C" w:rsidP="00D87DB7">
                      <w:pPr>
                        <w:pStyle w:val="PortadaNombreServicio"/>
                        <w:rPr>
                          <w:rFonts w:ascii="Arial Negrita" w:hAnsi="Arial Negrita"/>
                          <w:spacing w:val="0"/>
                          <w:sz w:val="26"/>
                          <w:szCs w:val="26"/>
                        </w:rPr>
                      </w:pPr>
                      <w:r>
                        <w:rPr>
                          <w:rFonts w:ascii="Arial Negrita" w:hAnsi="Arial Negrita"/>
                          <w:spacing w:val="0"/>
                          <w:sz w:val="26"/>
                          <w:szCs w:val="26"/>
                        </w:rPr>
                        <w:t>VIGENTE A PARTIR DE</w:t>
                      </w:r>
                      <w:r w:rsidRPr="00D51547">
                        <w:rPr>
                          <w:rFonts w:ascii="Arial Negrita" w:hAnsi="Arial Negrita"/>
                          <w:spacing w:val="0"/>
                          <w:sz w:val="28"/>
                          <w:szCs w:val="28"/>
                        </w:rPr>
                        <w:t xml:space="preserve">: </w:t>
                      </w:r>
                      <w:r w:rsidR="00797D8E" w:rsidRPr="00797D8E">
                        <w:rPr>
                          <w:rFonts w:ascii="Arial Negrita" w:hAnsi="Arial Negrita"/>
                          <w:spacing w:val="0"/>
                          <w:sz w:val="28"/>
                          <w:szCs w:val="28"/>
                        </w:rPr>
                        <w:t>1 de enero</w:t>
                      </w:r>
                      <w:r w:rsidR="00713F3B" w:rsidRPr="00797D8E">
                        <w:rPr>
                          <w:rFonts w:ascii="Arial Negrita" w:hAnsi="Arial Negrita"/>
                          <w:spacing w:val="0"/>
                          <w:sz w:val="28"/>
                          <w:szCs w:val="28"/>
                        </w:rPr>
                        <w:t xml:space="preserve"> 202</w:t>
                      </w:r>
                      <w:r w:rsidR="00F03184" w:rsidRPr="00797D8E">
                        <w:rPr>
                          <w:rFonts w:ascii="Arial Negrita" w:hAnsi="Arial Negrita"/>
                          <w:spacing w:val="0"/>
                          <w:sz w:val="28"/>
                          <w:szCs w:val="28"/>
                        </w:rPr>
                        <w:t>4</w:t>
                      </w:r>
                    </w:p>
                    <w:p w14:paraId="2DAD5317" w14:textId="77777777" w:rsidR="0022347C" w:rsidRPr="00D51547" w:rsidRDefault="0022347C" w:rsidP="00D87DB7">
                      <w:pPr>
                        <w:pStyle w:val="PortadaNombreServicio"/>
                        <w:rPr>
                          <w:sz w:val="32"/>
                        </w:rPr>
                      </w:pPr>
                    </w:p>
                  </w:txbxContent>
                </v:textbox>
              </v:shape>
            </w:pict>
          </mc:Fallback>
        </mc:AlternateContent>
      </w:r>
    </w:p>
    <w:p w14:paraId="6D5959A4" w14:textId="77777777" w:rsidR="00DC6FED" w:rsidRPr="002553D5" w:rsidRDefault="00DC6FED" w:rsidP="00DC6FED">
      <w:pPr>
        <w:rPr>
          <w:rFonts w:cs="Arial"/>
          <w:sz w:val="22"/>
          <w:szCs w:val="22"/>
        </w:rPr>
      </w:pPr>
    </w:p>
    <w:p w14:paraId="17D0E2F0" w14:textId="77777777" w:rsidR="00DC6FED" w:rsidRPr="002553D5" w:rsidRDefault="00DC6FED" w:rsidP="00DC6FED">
      <w:pPr>
        <w:rPr>
          <w:rFonts w:cs="Arial"/>
          <w:sz w:val="22"/>
          <w:szCs w:val="22"/>
        </w:rPr>
      </w:pPr>
    </w:p>
    <w:p w14:paraId="439EDC7E" w14:textId="77777777" w:rsidR="00DC6FED" w:rsidRPr="002553D5" w:rsidRDefault="00DC6FED" w:rsidP="00DC6FED">
      <w:pPr>
        <w:rPr>
          <w:rFonts w:cs="Arial"/>
          <w:sz w:val="22"/>
          <w:szCs w:val="22"/>
        </w:rPr>
      </w:pPr>
    </w:p>
    <w:p w14:paraId="407D964E" w14:textId="77777777" w:rsidR="00DC6FED" w:rsidRPr="002553D5" w:rsidRDefault="00DC6FED" w:rsidP="00DC6FED">
      <w:pPr>
        <w:rPr>
          <w:rFonts w:cs="Arial"/>
          <w:sz w:val="22"/>
          <w:szCs w:val="22"/>
        </w:rPr>
      </w:pPr>
    </w:p>
    <w:p w14:paraId="2CFC0195" w14:textId="77777777" w:rsidR="00DC6FED" w:rsidRPr="002553D5" w:rsidRDefault="00DC6FED" w:rsidP="00DC6FED">
      <w:pPr>
        <w:rPr>
          <w:rFonts w:cs="Arial"/>
          <w:sz w:val="22"/>
          <w:szCs w:val="22"/>
        </w:rPr>
      </w:pPr>
    </w:p>
    <w:p w14:paraId="5AD58366" w14:textId="77777777" w:rsidR="00DC6FED" w:rsidRPr="002553D5" w:rsidRDefault="00DC6FED" w:rsidP="00DC6FED">
      <w:pPr>
        <w:rPr>
          <w:rFonts w:cs="Arial"/>
          <w:sz w:val="22"/>
          <w:szCs w:val="22"/>
        </w:rPr>
      </w:pPr>
    </w:p>
    <w:p w14:paraId="4C1ECAD4" w14:textId="77777777" w:rsidR="00DC6FED" w:rsidRPr="002553D5" w:rsidRDefault="00DC6FED" w:rsidP="00DC6FED">
      <w:pPr>
        <w:rPr>
          <w:rFonts w:cs="Arial"/>
          <w:sz w:val="22"/>
          <w:szCs w:val="22"/>
        </w:rPr>
      </w:pPr>
    </w:p>
    <w:p w14:paraId="5457FAA2" w14:textId="77777777" w:rsidR="00DC6FED" w:rsidRPr="002553D5" w:rsidRDefault="00DC6FED" w:rsidP="00DC6FED">
      <w:pPr>
        <w:rPr>
          <w:rFonts w:cs="Arial"/>
          <w:sz w:val="22"/>
          <w:szCs w:val="22"/>
        </w:rPr>
      </w:pPr>
    </w:p>
    <w:p w14:paraId="4E370DF7" w14:textId="77777777" w:rsidR="00DC6FED" w:rsidRPr="002553D5" w:rsidRDefault="00DC6FED" w:rsidP="00DC6FED">
      <w:pPr>
        <w:rPr>
          <w:rFonts w:cs="Arial"/>
          <w:sz w:val="22"/>
          <w:szCs w:val="22"/>
        </w:rPr>
      </w:pPr>
    </w:p>
    <w:p w14:paraId="311F92E6" w14:textId="77777777" w:rsidR="00DC6FED" w:rsidRPr="002553D5" w:rsidRDefault="00DC6FED" w:rsidP="00DC6FED">
      <w:pPr>
        <w:rPr>
          <w:rFonts w:cs="Arial"/>
          <w:sz w:val="22"/>
          <w:szCs w:val="22"/>
        </w:rPr>
      </w:pPr>
    </w:p>
    <w:p w14:paraId="2353570D" w14:textId="77777777" w:rsidR="00DC6FED" w:rsidRPr="002553D5" w:rsidRDefault="00DC6FED" w:rsidP="00DC6FED">
      <w:pPr>
        <w:rPr>
          <w:rFonts w:cs="Arial"/>
          <w:sz w:val="22"/>
          <w:szCs w:val="22"/>
        </w:rPr>
      </w:pPr>
    </w:p>
    <w:p w14:paraId="4F3F4ADD" w14:textId="77777777" w:rsidR="00DC6FED" w:rsidRPr="002553D5" w:rsidRDefault="00DC6FED" w:rsidP="00DC6FED">
      <w:pPr>
        <w:rPr>
          <w:rFonts w:cs="Arial"/>
          <w:sz w:val="22"/>
          <w:szCs w:val="22"/>
        </w:rPr>
      </w:pPr>
    </w:p>
    <w:p w14:paraId="4A27E284" w14:textId="77777777" w:rsidR="00DC6FED" w:rsidRPr="002553D5" w:rsidRDefault="00DC6FED" w:rsidP="00DC6FED">
      <w:pPr>
        <w:rPr>
          <w:rFonts w:cs="Arial"/>
          <w:sz w:val="22"/>
          <w:szCs w:val="22"/>
        </w:rPr>
      </w:pPr>
    </w:p>
    <w:p w14:paraId="7729C0CF" w14:textId="77777777" w:rsidR="00DC6FED" w:rsidRPr="002553D5" w:rsidRDefault="00DC6FED" w:rsidP="00DC6FED">
      <w:pPr>
        <w:rPr>
          <w:rFonts w:cs="Arial"/>
          <w:sz w:val="22"/>
          <w:szCs w:val="22"/>
        </w:rPr>
      </w:pPr>
    </w:p>
    <w:p w14:paraId="17D6C3C2" w14:textId="77777777" w:rsidR="00DC6FED" w:rsidRPr="002553D5" w:rsidRDefault="00DC6FED" w:rsidP="00DC6FED">
      <w:pPr>
        <w:rPr>
          <w:rFonts w:cs="Arial"/>
          <w:sz w:val="22"/>
          <w:szCs w:val="22"/>
        </w:rPr>
      </w:pPr>
    </w:p>
    <w:p w14:paraId="25209503" w14:textId="77777777" w:rsidR="00DC6FED" w:rsidRPr="002553D5" w:rsidRDefault="00DC6FED" w:rsidP="00DC6FED">
      <w:pPr>
        <w:rPr>
          <w:rFonts w:cs="Arial"/>
          <w:sz w:val="22"/>
          <w:szCs w:val="22"/>
        </w:rPr>
      </w:pPr>
    </w:p>
    <w:p w14:paraId="6E015C05" w14:textId="77777777" w:rsidR="00DC6FED" w:rsidRPr="002553D5" w:rsidRDefault="00DC6FED" w:rsidP="00DC6FED">
      <w:pPr>
        <w:rPr>
          <w:rFonts w:cs="Arial"/>
          <w:sz w:val="22"/>
          <w:szCs w:val="22"/>
        </w:rPr>
      </w:pPr>
    </w:p>
    <w:p w14:paraId="4534140B" w14:textId="77777777" w:rsidR="00DC6FED" w:rsidRPr="002553D5" w:rsidRDefault="00DC6FED" w:rsidP="00DC6FED">
      <w:pPr>
        <w:rPr>
          <w:rFonts w:cs="Arial"/>
          <w:sz w:val="22"/>
          <w:szCs w:val="22"/>
        </w:rPr>
      </w:pPr>
    </w:p>
    <w:p w14:paraId="79F1B6F2" w14:textId="77777777" w:rsidR="00DC6FED" w:rsidRPr="002553D5" w:rsidRDefault="00DC6FED" w:rsidP="00DC6FED">
      <w:pPr>
        <w:rPr>
          <w:rFonts w:cs="Arial"/>
          <w:sz w:val="22"/>
          <w:szCs w:val="22"/>
        </w:rPr>
      </w:pPr>
    </w:p>
    <w:p w14:paraId="490450A8" w14:textId="77777777" w:rsidR="00DC6FED" w:rsidRPr="002553D5" w:rsidRDefault="00DC6FED" w:rsidP="00DC6FED">
      <w:pPr>
        <w:rPr>
          <w:rFonts w:cs="Arial"/>
          <w:sz w:val="22"/>
          <w:szCs w:val="22"/>
        </w:rPr>
      </w:pPr>
    </w:p>
    <w:p w14:paraId="459728DA" w14:textId="77777777" w:rsidR="00DC6FED" w:rsidRPr="002553D5" w:rsidRDefault="00DC6FED" w:rsidP="00DC6FED">
      <w:pPr>
        <w:rPr>
          <w:rFonts w:cs="Arial"/>
          <w:sz w:val="22"/>
          <w:szCs w:val="22"/>
        </w:rPr>
      </w:pPr>
    </w:p>
    <w:p w14:paraId="53071BA5" w14:textId="77777777" w:rsidR="00DC6FED" w:rsidRPr="002553D5" w:rsidRDefault="00DC6FED" w:rsidP="00DC6FED">
      <w:pPr>
        <w:rPr>
          <w:rFonts w:cs="Arial"/>
          <w:sz w:val="22"/>
          <w:szCs w:val="22"/>
        </w:rPr>
      </w:pPr>
    </w:p>
    <w:p w14:paraId="52BC6AB9" w14:textId="77777777" w:rsidR="00DC6FED" w:rsidRPr="002553D5" w:rsidRDefault="00DC6FED" w:rsidP="00DC6FED">
      <w:pPr>
        <w:rPr>
          <w:rFonts w:cs="Arial"/>
          <w:sz w:val="22"/>
          <w:szCs w:val="22"/>
        </w:rPr>
      </w:pPr>
    </w:p>
    <w:p w14:paraId="2157169F" w14:textId="77777777" w:rsidR="00DC6FED" w:rsidRPr="002553D5" w:rsidRDefault="00DC6FED" w:rsidP="00DC6FED">
      <w:pPr>
        <w:rPr>
          <w:rFonts w:cs="Arial"/>
          <w:sz w:val="22"/>
          <w:szCs w:val="22"/>
        </w:rPr>
      </w:pPr>
    </w:p>
    <w:p w14:paraId="250B9C51" w14:textId="77777777" w:rsidR="00DC6FED" w:rsidRPr="002553D5" w:rsidRDefault="00DC6FED" w:rsidP="00DC6FED">
      <w:pPr>
        <w:rPr>
          <w:rFonts w:cs="Arial"/>
          <w:sz w:val="22"/>
          <w:szCs w:val="22"/>
        </w:rPr>
      </w:pPr>
    </w:p>
    <w:p w14:paraId="49789F00" w14:textId="77777777" w:rsidR="00DC6FED" w:rsidRPr="002553D5" w:rsidRDefault="00DC6FED" w:rsidP="00DC6FED">
      <w:pPr>
        <w:rPr>
          <w:rFonts w:cs="Arial"/>
          <w:sz w:val="22"/>
          <w:szCs w:val="22"/>
        </w:rPr>
      </w:pPr>
    </w:p>
    <w:p w14:paraId="33789918" w14:textId="77777777" w:rsidR="00DC6FED" w:rsidRPr="002553D5" w:rsidRDefault="00DC6FED" w:rsidP="00DC6FED">
      <w:pPr>
        <w:rPr>
          <w:rFonts w:cs="Arial"/>
          <w:sz w:val="22"/>
          <w:szCs w:val="22"/>
        </w:rPr>
      </w:pPr>
    </w:p>
    <w:p w14:paraId="3495FC3F" w14:textId="77777777" w:rsidR="00DC6FED" w:rsidRPr="002553D5" w:rsidRDefault="00DC6FED" w:rsidP="00DC6FED">
      <w:pPr>
        <w:rPr>
          <w:rFonts w:cs="Arial"/>
          <w:sz w:val="22"/>
          <w:szCs w:val="22"/>
        </w:rPr>
      </w:pPr>
    </w:p>
    <w:p w14:paraId="78FABE25" w14:textId="77777777" w:rsidR="00DC6FED" w:rsidRPr="002553D5" w:rsidRDefault="00DC6FED" w:rsidP="00DC6FED">
      <w:pPr>
        <w:rPr>
          <w:rFonts w:cs="Arial"/>
          <w:sz w:val="22"/>
          <w:szCs w:val="22"/>
        </w:rPr>
      </w:pPr>
    </w:p>
    <w:p w14:paraId="465D99A9" w14:textId="77777777" w:rsidR="00DC6FED" w:rsidRPr="002553D5" w:rsidRDefault="00DC6FED" w:rsidP="00DC6FED">
      <w:pPr>
        <w:rPr>
          <w:rFonts w:cs="Arial"/>
          <w:sz w:val="22"/>
          <w:szCs w:val="22"/>
        </w:rPr>
      </w:pPr>
    </w:p>
    <w:p w14:paraId="0FDCCAEE" w14:textId="77777777" w:rsidR="00DC6FED" w:rsidRPr="002553D5" w:rsidRDefault="00DC6FED" w:rsidP="00DC6FED">
      <w:pPr>
        <w:rPr>
          <w:rFonts w:cs="Arial"/>
          <w:sz w:val="22"/>
          <w:szCs w:val="22"/>
        </w:rPr>
      </w:pPr>
    </w:p>
    <w:p w14:paraId="2461BA78" w14:textId="77777777" w:rsidR="00DC6FED" w:rsidRPr="002553D5" w:rsidRDefault="00DC6FED" w:rsidP="00DC6FED">
      <w:pPr>
        <w:rPr>
          <w:rFonts w:cs="Arial"/>
          <w:sz w:val="22"/>
          <w:szCs w:val="22"/>
        </w:rPr>
      </w:pPr>
    </w:p>
    <w:p w14:paraId="543B554D" w14:textId="77777777" w:rsidR="00DC6FED" w:rsidRPr="002553D5" w:rsidRDefault="00DC6FED" w:rsidP="00DC6FED">
      <w:pPr>
        <w:rPr>
          <w:rFonts w:cs="Arial"/>
          <w:sz w:val="22"/>
          <w:szCs w:val="22"/>
        </w:rPr>
      </w:pPr>
    </w:p>
    <w:p w14:paraId="03443E4C" w14:textId="77777777" w:rsidR="00DC6FED" w:rsidRPr="002553D5" w:rsidRDefault="00DC6FED" w:rsidP="00DC6FED">
      <w:pPr>
        <w:rPr>
          <w:rFonts w:cs="Arial"/>
          <w:sz w:val="22"/>
          <w:szCs w:val="22"/>
        </w:rPr>
      </w:pPr>
    </w:p>
    <w:p w14:paraId="6C169C7C" w14:textId="77777777" w:rsidR="00DC6FED" w:rsidRPr="002553D5" w:rsidRDefault="00DC6FED" w:rsidP="00DC6FED">
      <w:pPr>
        <w:rPr>
          <w:rFonts w:cs="Arial"/>
          <w:sz w:val="22"/>
          <w:szCs w:val="22"/>
        </w:rPr>
      </w:pPr>
    </w:p>
    <w:p w14:paraId="3A7E27B4" w14:textId="77777777" w:rsidR="005C7A57" w:rsidRPr="002553D5" w:rsidRDefault="005C7A57" w:rsidP="00DC6FED">
      <w:pPr>
        <w:tabs>
          <w:tab w:val="left" w:pos="3285"/>
        </w:tabs>
        <w:rPr>
          <w:rFonts w:cs="Arial"/>
          <w:sz w:val="22"/>
          <w:szCs w:val="22"/>
        </w:rPr>
      </w:pPr>
    </w:p>
    <w:p w14:paraId="14C5E91A" w14:textId="77777777" w:rsidR="00DC6FED" w:rsidRPr="002553D5" w:rsidRDefault="00DC6FED" w:rsidP="00DC6FED">
      <w:pPr>
        <w:tabs>
          <w:tab w:val="left" w:pos="3285"/>
        </w:tabs>
        <w:rPr>
          <w:rFonts w:cs="Arial"/>
          <w:sz w:val="22"/>
          <w:szCs w:val="22"/>
        </w:rPr>
      </w:pPr>
    </w:p>
    <w:p w14:paraId="078C5394" w14:textId="77777777" w:rsidR="00DC6FED" w:rsidRDefault="00DC6FED" w:rsidP="00DC6FED">
      <w:pPr>
        <w:tabs>
          <w:tab w:val="left" w:pos="3285"/>
        </w:tabs>
        <w:rPr>
          <w:rFonts w:cs="Arial"/>
          <w:sz w:val="22"/>
          <w:szCs w:val="22"/>
        </w:rPr>
      </w:pPr>
    </w:p>
    <w:p w14:paraId="2D6F1308" w14:textId="77777777" w:rsidR="00E51BD3" w:rsidRPr="00782C73" w:rsidRDefault="00E51BD3" w:rsidP="00DC6FED">
      <w:pPr>
        <w:tabs>
          <w:tab w:val="left" w:pos="3285"/>
        </w:tabs>
        <w:rPr>
          <w:rFonts w:cs="Arial"/>
          <w:i/>
          <w:szCs w:val="22"/>
        </w:rPr>
      </w:pPr>
    </w:p>
    <w:p w14:paraId="1939F193" w14:textId="77777777" w:rsidR="00E51BD3" w:rsidRPr="002553D5" w:rsidRDefault="00E51BD3" w:rsidP="00DC6FED">
      <w:pPr>
        <w:tabs>
          <w:tab w:val="left" w:pos="3285"/>
        </w:tabs>
        <w:rPr>
          <w:rFonts w:cs="Arial"/>
          <w:sz w:val="22"/>
          <w:szCs w:val="22"/>
        </w:rPr>
      </w:pPr>
    </w:p>
    <w:p w14:paraId="05CFF203" w14:textId="77777777" w:rsidR="00A56FF4" w:rsidRPr="002553D5" w:rsidRDefault="00A56FF4" w:rsidP="00A56FF4">
      <w:pPr>
        <w:pStyle w:val="TextoInicial"/>
        <w:rPr>
          <w:rFonts w:cs="Arial"/>
        </w:rPr>
      </w:pPr>
      <w:r w:rsidRPr="002553D5">
        <w:rPr>
          <w:rFonts w:cs="Arial"/>
        </w:rPr>
        <w:lastRenderedPageBreak/>
        <w:t>Tabla de contenido</w:t>
      </w:r>
    </w:p>
    <w:p w14:paraId="154A57A8" w14:textId="41B6B4D3" w:rsidR="00C01042" w:rsidRDefault="00644B94" w:rsidP="00C05DD9">
      <w:pPr>
        <w:pStyle w:val="TDC1"/>
        <w:rPr>
          <w:rFonts w:asciiTheme="minorHAnsi" w:eastAsiaTheme="minorEastAsia" w:hAnsiTheme="minorHAnsi" w:cstheme="minorBidi"/>
          <w:noProof/>
          <w:snapToGrid/>
          <w:sz w:val="22"/>
          <w:szCs w:val="22"/>
          <w:lang w:val="es-CR" w:eastAsia="es-CR"/>
        </w:rPr>
      </w:pPr>
      <w:r w:rsidRPr="002553D5">
        <w:rPr>
          <w:rFonts w:cs="Arial"/>
        </w:rPr>
        <w:fldChar w:fldCharType="begin"/>
      </w:r>
      <w:r w:rsidR="00A56FF4" w:rsidRPr="002553D5">
        <w:rPr>
          <w:rFonts w:cs="Arial"/>
        </w:rPr>
        <w:instrText xml:space="preserve"> TOC \o "1-4" \h \z \u </w:instrText>
      </w:r>
      <w:r w:rsidRPr="002553D5">
        <w:rPr>
          <w:rFonts w:cs="Arial"/>
        </w:rPr>
        <w:fldChar w:fldCharType="separate"/>
      </w:r>
      <w:hyperlink w:anchor="_Toc136255495" w:history="1">
        <w:r w:rsidR="00C01042" w:rsidRPr="004C552D">
          <w:rPr>
            <w:rStyle w:val="Hipervnculo"/>
            <w:noProof/>
          </w:rPr>
          <w:t>1.</w:t>
        </w:r>
        <w:r w:rsidR="00C01042">
          <w:rPr>
            <w:rFonts w:asciiTheme="minorHAnsi" w:eastAsiaTheme="minorEastAsia" w:hAnsiTheme="minorHAnsi" w:cstheme="minorBidi"/>
            <w:noProof/>
            <w:snapToGrid/>
            <w:sz w:val="22"/>
            <w:szCs w:val="22"/>
            <w:lang w:val="es-CR" w:eastAsia="es-CR"/>
          </w:rPr>
          <w:tab/>
        </w:r>
        <w:r w:rsidR="00C01042" w:rsidRPr="004C552D">
          <w:rPr>
            <w:rStyle w:val="Hipervnculo"/>
            <w:noProof/>
          </w:rPr>
          <w:t>Introducción</w:t>
        </w:r>
        <w:r w:rsidR="00C01042">
          <w:rPr>
            <w:noProof/>
            <w:webHidden/>
          </w:rPr>
          <w:tab/>
        </w:r>
        <w:r w:rsidR="00C01042">
          <w:rPr>
            <w:noProof/>
            <w:webHidden/>
          </w:rPr>
          <w:fldChar w:fldCharType="begin"/>
        </w:r>
        <w:r w:rsidR="00C01042">
          <w:rPr>
            <w:noProof/>
            <w:webHidden/>
          </w:rPr>
          <w:instrText xml:space="preserve"> PAGEREF _Toc136255495 \h </w:instrText>
        </w:r>
        <w:r w:rsidR="00C01042">
          <w:rPr>
            <w:noProof/>
            <w:webHidden/>
          </w:rPr>
        </w:r>
        <w:r w:rsidR="00C01042">
          <w:rPr>
            <w:noProof/>
            <w:webHidden/>
          </w:rPr>
          <w:fldChar w:fldCharType="separate"/>
        </w:r>
        <w:r w:rsidR="00C01042">
          <w:rPr>
            <w:noProof/>
            <w:webHidden/>
          </w:rPr>
          <w:t>6</w:t>
        </w:r>
        <w:r w:rsidR="00C01042">
          <w:rPr>
            <w:noProof/>
            <w:webHidden/>
          </w:rPr>
          <w:fldChar w:fldCharType="end"/>
        </w:r>
      </w:hyperlink>
    </w:p>
    <w:p w14:paraId="60118339" w14:textId="274ECDFB" w:rsidR="00C01042" w:rsidRDefault="00000000" w:rsidP="00C05DD9">
      <w:pPr>
        <w:pStyle w:val="TDC1"/>
        <w:rPr>
          <w:rFonts w:asciiTheme="minorHAnsi" w:eastAsiaTheme="minorEastAsia" w:hAnsiTheme="minorHAnsi" w:cstheme="minorBidi"/>
          <w:noProof/>
          <w:snapToGrid/>
          <w:sz w:val="22"/>
          <w:szCs w:val="22"/>
          <w:lang w:val="es-CR" w:eastAsia="es-CR"/>
        </w:rPr>
      </w:pPr>
      <w:hyperlink w:anchor="_Toc136255496" w:history="1">
        <w:r w:rsidR="00C01042" w:rsidRPr="004C552D">
          <w:rPr>
            <w:rStyle w:val="Hipervnculo"/>
            <w:noProof/>
          </w:rPr>
          <w:t>2.</w:t>
        </w:r>
        <w:r w:rsidR="00C01042">
          <w:rPr>
            <w:rFonts w:asciiTheme="minorHAnsi" w:eastAsiaTheme="minorEastAsia" w:hAnsiTheme="minorHAnsi" w:cstheme="minorBidi"/>
            <w:noProof/>
            <w:snapToGrid/>
            <w:sz w:val="22"/>
            <w:szCs w:val="22"/>
            <w:lang w:val="es-CR" w:eastAsia="es-CR"/>
          </w:rPr>
          <w:tab/>
        </w:r>
        <w:r w:rsidR="00C01042" w:rsidRPr="004C552D">
          <w:rPr>
            <w:rStyle w:val="Hipervnculo"/>
            <w:noProof/>
          </w:rPr>
          <w:t>Alcance</w:t>
        </w:r>
        <w:r w:rsidR="00C01042">
          <w:rPr>
            <w:noProof/>
            <w:webHidden/>
          </w:rPr>
          <w:tab/>
        </w:r>
        <w:r w:rsidR="00C01042">
          <w:rPr>
            <w:noProof/>
            <w:webHidden/>
          </w:rPr>
          <w:fldChar w:fldCharType="begin"/>
        </w:r>
        <w:r w:rsidR="00C01042">
          <w:rPr>
            <w:noProof/>
            <w:webHidden/>
          </w:rPr>
          <w:instrText xml:space="preserve"> PAGEREF _Toc136255496 \h </w:instrText>
        </w:r>
        <w:r w:rsidR="00C01042">
          <w:rPr>
            <w:noProof/>
            <w:webHidden/>
          </w:rPr>
        </w:r>
        <w:r w:rsidR="00C01042">
          <w:rPr>
            <w:noProof/>
            <w:webHidden/>
          </w:rPr>
          <w:fldChar w:fldCharType="separate"/>
        </w:r>
        <w:r w:rsidR="00C01042">
          <w:rPr>
            <w:noProof/>
            <w:webHidden/>
          </w:rPr>
          <w:t>6</w:t>
        </w:r>
        <w:r w:rsidR="00C01042">
          <w:rPr>
            <w:noProof/>
            <w:webHidden/>
          </w:rPr>
          <w:fldChar w:fldCharType="end"/>
        </w:r>
      </w:hyperlink>
    </w:p>
    <w:p w14:paraId="1AE40E95" w14:textId="0F289136" w:rsidR="00C01042" w:rsidRDefault="00000000" w:rsidP="00C05DD9">
      <w:pPr>
        <w:pStyle w:val="TDC1"/>
        <w:rPr>
          <w:rFonts w:asciiTheme="minorHAnsi" w:eastAsiaTheme="minorEastAsia" w:hAnsiTheme="minorHAnsi" w:cstheme="minorBidi"/>
          <w:noProof/>
          <w:snapToGrid/>
          <w:sz w:val="22"/>
          <w:szCs w:val="22"/>
          <w:lang w:val="es-CR" w:eastAsia="es-CR"/>
        </w:rPr>
      </w:pPr>
      <w:hyperlink w:anchor="_Toc136255497" w:history="1">
        <w:r w:rsidR="00C01042" w:rsidRPr="004C552D">
          <w:rPr>
            <w:rStyle w:val="Hipervnculo"/>
            <w:noProof/>
          </w:rPr>
          <w:t>3.</w:t>
        </w:r>
        <w:r w:rsidR="00C01042">
          <w:rPr>
            <w:rFonts w:asciiTheme="minorHAnsi" w:eastAsiaTheme="minorEastAsia" w:hAnsiTheme="minorHAnsi" w:cstheme="minorBidi"/>
            <w:noProof/>
            <w:snapToGrid/>
            <w:sz w:val="22"/>
            <w:szCs w:val="22"/>
            <w:lang w:val="es-CR" w:eastAsia="es-CR"/>
          </w:rPr>
          <w:tab/>
        </w:r>
        <w:r w:rsidR="00C01042" w:rsidRPr="004C552D">
          <w:rPr>
            <w:rStyle w:val="Hipervnculo"/>
            <w:noProof/>
          </w:rPr>
          <w:t>Términos empleados</w:t>
        </w:r>
        <w:r w:rsidR="00C01042">
          <w:rPr>
            <w:noProof/>
            <w:webHidden/>
          </w:rPr>
          <w:tab/>
        </w:r>
        <w:r w:rsidR="00C01042">
          <w:rPr>
            <w:noProof/>
            <w:webHidden/>
          </w:rPr>
          <w:fldChar w:fldCharType="begin"/>
        </w:r>
        <w:r w:rsidR="00C01042">
          <w:rPr>
            <w:noProof/>
            <w:webHidden/>
          </w:rPr>
          <w:instrText xml:space="preserve"> PAGEREF _Toc136255497 \h </w:instrText>
        </w:r>
        <w:r w:rsidR="00C01042">
          <w:rPr>
            <w:noProof/>
            <w:webHidden/>
          </w:rPr>
        </w:r>
        <w:r w:rsidR="00C01042">
          <w:rPr>
            <w:noProof/>
            <w:webHidden/>
          </w:rPr>
          <w:fldChar w:fldCharType="separate"/>
        </w:r>
        <w:r w:rsidR="00C01042">
          <w:rPr>
            <w:noProof/>
            <w:webHidden/>
          </w:rPr>
          <w:t>6</w:t>
        </w:r>
        <w:r w:rsidR="00C01042">
          <w:rPr>
            <w:noProof/>
            <w:webHidden/>
          </w:rPr>
          <w:fldChar w:fldCharType="end"/>
        </w:r>
      </w:hyperlink>
    </w:p>
    <w:p w14:paraId="3A101AAF" w14:textId="46C658C7" w:rsidR="00C01042" w:rsidRDefault="00000000" w:rsidP="00C05DD9">
      <w:pPr>
        <w:pStyle w:val="TDC1"/>
        <w:rPr>
          <w:rFonts w:asciiTheme="minorHAnsi" w:eastAsiaTheme="minorEastAsia" w:hAnsiTheme="minorHAnsi" w:cstheme="minorBidi"/>
          <w:noProof/>
          <w:snapToGrid/>
          <w:sz w:val="22"/>
          <w:szCs w:val="22"/>
          <w:lang w:val="es-CR" w:eastAsia="es-CR"/>
        </w:rPr>
      </w:pPr>
      <w:hyperlink w:anchor="_Toc136255498" w:history="1">
        <w:r w:rsidR="00C01042" w:rsidRPr="004C552D">
          <w:rPr>
            <w:rStyle w:val="Hipervnculo"/>
            <w:noProof/>
          </w:rPr>
          <w:t>4.</w:t>
        </w:r>
        <w:r w:rsidR="00C01042">
          <w:rPr>
            <w:rFonts w:asciiTheme="minorHAnsi" w:eastAsiaTheme="minorEastAsia" w:hAnsiTheme="minorHAnsi" w:cstheme="minorBidi"/>
            <w:noProof/>
            <w:snapToGrid/>
            <w:sz w:val="22"/>
            <w:szCs w:val="22"/>
            <w:lang w:val="es-CR" w:eastAsia="es-CR"/>
          </w:rPr>
          <w:tab/>
        </w:r>
        <w:r w:rsidR="00C01042" w:rsidRPr="004C552D">
          <w:rPr>
            <w:rStyle w:val="Hipervnculo"/>
            <w:noProof/>
          </w:rPr>
          <w:t>Documentos aplicables y anexos</w:t>
        </w:r>
        <w:r w:rsidR="00C01042">
          <w:rPr>
            <w:noProof/>
            <w:webHidden/>
          </w:rPr>
          <w:tab/>
        </w:r>
        <w:r w:rsidR="00C01042">
          <w:rPr>
            <w:noProof/>
            <w:webHidden/>
          </w:rPr>
          <w:fldChar w:fldCharType="begin"/>
        </w:r>
        <w:r w:rsidR="00C01042">
          <w:rPr>
            <w:noProof/>
            <w:webHidden/>
          </w:rPr>
          <w:instrText xml:space="preserve"> PAGEREF _Toc136255498 \h </w:instrText>
        </w:r>
        <w:r w:rsidR="00C01042">
          <w:rPr>
            <w:noProof/>
            <w:webHidden/>
          </w:rPr>
        </w:r>
        <w:r w:rsidR="00C01042">
          <w:rPr>
            <w:noProof/>
            <w:webHidden/>
          </w:rPr>
          <w:fldChar w:fldCharType="separate"/>
        </w:r>
        <w:r w:rsidR="00C01042">
          <w:rPr>
            <w:noProof/>
            <w:webHidden/>
          </w:rPr>
          <w:t>7</w:t>
        </w:r>
        <w:r w:rsidR="00C01042">
          <w:rPr>
            <w:noProof/>
            <w:webHidden/>
          </w:rPr>
          <w:fldChar w:fldCharType="end"/>
        </w:r>
      </w:hyperlink>
    </w:p>
    <w:p w14:paraId="16DC7A07" w14:textId="239CCBE9" w:rsidR="00C01042" w:rsidRDefault="00000000" w:rsidP="00C05DD9">
      <w:pPr>
        <w:pStyle w:val="TDC1"/>
        <w:rPr>
          <w:rFonts w:asciiTheme="minorHAnsi" w:eastAsiaTheme="minorEastAsia" w:hAnsiTheme="minorHAnsi" w:cstheme="minorBidi"/>
          <w:noProof/>
          <w:snapToGrid/>
          <w:sz w:val="22"/>
          <w:szCs w:val="22"/>
          <w:lang w:val="es-CR" w:eastAsia="es-CR"/>
        </w:rPr>
      </w:pPr>
      <w:hyperlink w:anchor="_Toc136255499" w:history="1">
        <w:r w:rsidR="00C01042" w:rsidRPr="004C552D">
          <w:rPr>
            <w:rStyle w:val="Hipervnculo"/>
            <w:rFonts w:eastAsia="Batang"/>
            <w:noProof/>
          </w:rPr>
          <w:t>5.</w:t>
        </w:r>
        <w:r w:rsidR="00C01042">
          <w:rPr>
            <w:rFonts w:asciiTheme="minorHAnsi" w:eastAsiaTheme="minorEastAsia" w:hAnsiTheme="minorHAnsi" w:cstheme="minorBidi"/>
            <w:noProof/>
            <w:snapToGrid/>
            <w:sz w:val="22"/>
            <w:szCs w:val="22"/>
            <w:lang w:val="es-CR" w:eastAsia="es-CR"/>
          </w:rPr>
          <w:tab/>
        </w:r>
        <w:r w:rsidR="00C01042" w:rsidRPr="004C552D">
          <w:rPr>
            <w:rStyle w:val="Hipervnculo"/>
            <w:rFonts w:eastAsia="Batang"/>
            <w:noProof/>
          </w:rPr>
          <w:t>Modelos con Información mensual</w:t>
        </w:r>
        <w:r w:rsidR="00C01042">
          <w:rPr>
            <w:noProof/>
            <w:webHidden/>
          </w:rPr>
          <w:tab/>
        </w:r>
        <w:r w:rsidR="00C01042">
          <w:rPr>
            <w:noProof/>
            <w:webHidden/>
          </w:rPr>
          <w:fldChar w:fldCharType="begin"/>
        </w:r>
        <w:r w:rsidR="00C01042">
          <w:rPr>
            <w:noProof/>
            <w:webHidden/>
          </w:rPr>
          <w:instrText xml:space="preserve"> PAGEREF _Toc136255499 \h </w:instrText>
        </w:r>
        <w:r w:rsidR="00C01042">
          <w:rPr>
            <w:noProof/>
            <w:webHidden/>
          </w:rPr>
        </w:r>
        <w:r w:rsidR="00C01042">
          <w:rPr>
            <w:noProof/>
            <w:webHidden/>
          </w:rPr>
          <w:fldChar w:fldCharType="separate"/>
        </w:r>
        <w:r w:rsidR="00C01042">
          <w:rPr>
            <w:noProof/>
            <w:webHidden/>
          </w:rPr>
          <w:t>7</w:t>
        </w:r>
        <w:r w:rsidR="00C01042">
          <w:rPr>
            <w:noProof/>
            <w:webHidden/>
          </w:rPr>
          <w:fldChar w:fldCharType="end"/>
        </w:r>
      </w:hyperlink>
    </w:p>
    <w:p w14:paraId="234218D7" w14:textId="7113D23D" w:rsidR="00C01042" w:rsidRDefault="00000000">
      <w:pPr>
        <w:pStyle w:val="TDC2"/>
        <w:tabs>
          <w:tab w:val="left" w:pos="2199"/>
        </w:tabs>
        <w:rPr>
          <w:rFonts w:asciiTheme="minorHAnsi" w:eastAsiaTheme="minorEastAsia" w:hAnsiTheme="minorHAnsi" w:cstheme="minorBidi"/>
          <w:snapToGrid/>
          <w:sz w:val="22"/>
          <w:szCs w:val="22"/>
          <w:lang w:val="es-CR" w:eastAsia="es-CR"/>
        </w:rPr>
      </w:pPr>
      <w:hyperlink w:anchor="_Toc136255500" w:history="1">
        <w:r w:rsidR="00C01042" w:rsidRPr="004C552D">
          <w:rPr>
            <w:rStyle w:val="Hipervnculo"/>
          </w:rPr>
          <w:t>5.1</w:t>
        </w:r>
        <w:r w:rsidR="00C01042">
          <w:rPr>
            <w:rFonts w:asciiTheme="minorHAnsi" w:eastAsiaTheme="minorEastAsia" w:hAnsiTheme="minorHAnsi" w:cstheme="minorBidi"/>
            <w:snapToGrid/>
            <w:sz w:val="22"/>
            <w:szCs w:val="22"/>
            <w:lang w:val="es-CR" w:eastAsia="es-CR"/>
          </w:rPr>
          <w:tab/>
        </w:r>
        <w:r w:rsidR="00C01042" w:rsidRPr="004C552D">
          <w:rPr>
            <w:rStyle w:val="Hipervnculo"/>
          </w:rPr>
          <w:t>[M]Modelo Aporte al Cuerpo de Bomberos</w:t>
        </w:r>
        <w:r w:rsidR="00C01042">
          <w:rPr>
            <w:webHidden/>
          </w:rPr>
          <w:tab/>
        </w:r>
        <w:r w:rsidR="00C01042">
          <w:rPr>
            <w:webHidden/>
          </w:rPr>
          <w:fldChar w:fldCharType="begin"/>
        </w:r>
        <w:r w:rsidR="00C01042">
          <w:rPr>
            <w:webHidden/>
          </w:rPr>
          <w:instrText xml:space="preserve"> PAGEREF _Toc136255500 \h </w:instrText>
        </w:r>
        <w:r w:rsidR="00C01042">
          <w:rPr>
            <w:webHidden/>
          </w:rPr>
        </w:r>
        <w:r w:rsidR="00C01042">
          <w:rPr>
            <w:webHidden/>
          </w:rPr>
          <w:fldChar w:fldCharType="separate"/>
        </w:r>
        <w:r w:rsidR="00C01042">
          <w:rPr>
            <w:webHidden/>
          </w:rPr>
          <w:t>10</w:t>
        </w:r>
        <w:r w:rsidR="00C01042">
          <w:rPr>
            <w:webHidden/>
          </w:rPr>
          <w:fldChar w:fldCharType="end"/>
        </w:r>
      </w:hyperlink>
    </w:p>
    <w:p w14:paraId="39BFAFB8" w14:textId="2F8A814E" w:rsidR="00C01042" w:rsidRDefault="00000000">
      <w:pPr>
        <w:pStyle w:val="TDC3"/>
        <w:rPr>
          <w:rFonts w:asciiTheme="minorHAnsi" w:eastAsiaTheme="minorEastAsia" w:hAnsiTheme="minorHAnsi" w:cstheme="minorBidi"/>
          <w:snapToGrid/>
          <w:sz w:val="22"/>
          <w:szCs w:val="22"/>
          <w:lang w:val="es-CR" w:eastAsia="es-CR"/>
        </w:rPr>
      </w:pPr>
      <w:hyperlink w:anchor="_Toc136255501" w:history="1">
        <w:r w:rsidR="00C01042" w:rsidRPr="004C552D">
          <w:rPr>
            <w:rStyle w:val="Hipervnculo"/>
          </w:rPr>
          <w:t>5.1.1</w:t>
        </w:r>
        <w:r w:rsidR="00C01042">
          <w:rPr>
            <w:rFonts w:asciiTheme="minorHAnsi" w:eastAsiaTheme="minorEastAsia" w:hAnsiTheme="minorHAnsi" w:cstheme="minorBidi"/>
            <w:snapToGrid/>
            <w:sz w:val="22"/>
            <w:szCs w:val="22"/>
            <w:lang w:val="es-CR" w:eastAsia="es-CR"/>
          </w:rPr>
          <w:tab/>
        </w:r>
        <w:r w:rsidR="00C01042" w:rsidRPr="004C552D">
          <w:rPr>
            <w:rStyle w:val="Hipervnculo"/>
          </w:rPr>
          <w:t>Nodo RamoAporteBomberos</w:t>
        </w:r>
        <w:r w:rsidR="00C01042">
          <w:rPr>
            <w:webHidden/>
          </w:rPr>
          <w:tab/>
        </w:r>
        <w:r w:rsidR="00C01042">
          <w:rPr>
            <w:webHidden/>
          </w:rPr>
          <w:fldChar w:fldCharType="begin"/>
        </w:r>
        <w:r w:rsidR="00C01042">
          <w:rPr>
            <w:webHidden/>
          </w:rPr>
          <w:instrText xml:space="preserve"> PAGEREF _Toc136255501 \h </w:instrText>
        </w:r>
        <w:r w:rsidR="00C01042">
          <w:rPr>
            <w:webHidden/>
          </w:rPr>
        </w:r>
        <w:r w:rsidR="00C01042">
          <w:rPr>
            <w:webHidden/>
          </w:rPr>
          <w:fldChar w:fldCharType="separate"/>
        </w:r>
        <w:r w:rsidR="00C01042">
          <w:rPr>
            <w:webHidden/>
          </w:rPr>
          <w:t>11</w:t>
        </w:r>
        <w:r w:rsidR="00C01042">
          <w:rPr>
            <w:webHidden/>
          </w:rPr>
          <w:fldChar w:fldCharType="end"/>
        </w:r>
      </w:hyperlink>
    </w:p>
    <w:p w14:paraId="09C507DB" w14:textId="7E145BB7" w:rsidR="00C01042" w:rsidRDefault="00000000">
      <w:pPr>
        <w:pStyle w:val="TDC2"/>
        <w:tabs>
          <w:tab w:val="left" w:pos="2199"/>
        </w:tabs>
        <w:rPr>
          <w:rFonts w:asciiTheme="minorHAnsi" w:eastAsiaTheme="minorEastAsia" w:hAnsiTheme="minorHAnsi" w:cstheme="minorBidi"/>
          <w:snapToGrid/>
          <w:sz w:val="22"/>
          <w:szCs w:val="22"/>
          <w:lang w:val="es-CR" w:eastAsia="es-CR"/>
        </w:rPr>
      </w:pPr>
      <w:hyperlink w:anchor="_Toc136255502" w:history="1">
        <w:r w:rsidR="00C01042" w:rsidRPr="004C552D">
          <w:rPr>
            <w:rStyle w:val="Hipervnculo"/>
          </w:rPr>
          <w:t>5.2</w:t>
        </w:r>
        <w:r w:rsidR="00C01042">
          <w:rPr>
            <w:rFonts w:asciiTheme="minorHAnsi" w:eastAsiaTheme="minorEastAsia" w:hAnsiTheme="minorHAnsi" w:cstheme="minorBidi"/>
            <w:snapToGrid/>
            <w:sz w:val="22"/>
            <w:szCs w:val="22"/>
            <w:lang w:val="es-CR" w:eastAsia="es-CR"/>
          </w:rPr>
          <w:tab/>
        </w:r>
        <w:r w:rsidR="00C01042" w:rsidRPr="004C552D">
          <w:rPr>
            <w:rStyle w:val="Hipervnculo"/>
          </w:rPr>
          <w:t>[M]Modelo Inversiones Financieras</w:t>
        </w:r>
        <w:r w:rsidR="00C01042">
          <w:rPr>
            <w:webHidden/>
          </w:rPr>
          <w:tab/>
        </w:r>
        <w:r w:rsidR="00C01042">
          <w:rPr>
            <w:webHidden/>
          </w:rPr>
          <w:fldChar w:fldCharType="begin"/>
        </w:r>
        <w:r w:rsidR="00C01042">
          <w:rPr>
            <w:webHidden/>
          </w:rPr>
          <w:instrText xml:space="preserve"> PAGEREF _Toc136255502 \h </w:instrText>
        </w:r>
        <w:r w:rsidR="00C01042">
          <w:rPr>
            <w:webHidden/>
          </w:rPr>
        </w:r>
        <w:r w:rsidR="00C01042">
          <w:rPr>
            <w:webHidden/>
          </w:rPr>
          <w:fldChar w:fldCharType="separate"/>
        </w:r>
        <w:r w:rsidR="00C01042">
          <w:rPr>
            <w:webHidden/>
          </w:rPr>
          <w:t>13</w:t>
        </w:r>
        <w:r w:rsidR="00C01042">
          <w:rPr>
            <w:webHidden/>
          </w:rPr>
          <w:fldChar w:fldCharType="end"/>
        </w:r>
      </w:hyperlink>
    </w:p>
    <w:p w14:paraId="66CB0026" w14:textId="196E552E" w:rsidR="00C01042" w:rsidRDefault="00000000">
      <w:pPr>
        <w:pStyle w:val="TDC3"/>
        <w:rPr>
          <w:rFonts w:asciiTheme="minorHAnsi" w:eastAsiaTheme="minorEastAsia" w:hAnsiTheme="minorHAnsi" w:cstheme="minorBidi"/>
          <w:snapToGrid/>
          <w:sz w:val="22"/>
          <w:szCs w:val="22"/>
          <w:lang w:val="es-CR" w:eastAsia="es-CR"/>
        </w:rPr>
      </w:pPr>
      <w:hyperlink w:anchor="_Toc136255503" w:history="1">
        <w:r w:rsidR="00C01042" w:rsidRPr="004C552D">
          <w:rPr>
            <w:rStyle w:val="Hipervnculo"/>
          </w:rPr>
          <w:t>5.2.1.</w:t>
        </w:r>
        <w:r w:rsidR="00C01042">
          <w:rPr>
            <w:rFonts w:asciiTheme="minorHAnsi" w:eastAsiaTheme="minorEastAsia" w:hAnsiTheme="minorHAnsi" w:cstheme="minorBidi"/>
            <w:snapToGrid/>
            <w:sz w:val="22"/>
            <w:szCs w:val="22"/>
            <w:lang w:val="es-CR" w:eastAsia="es-CR"/>
          </w:rPr>
          <w:tab/>
        </w:r>
        <w:r w:rsidR="00C01042" w:rsidRPr="004C552D">
          <w:rPr>
            <w:rStyle w:val="Hipervnculo"/>
          </w:rPr>
          <w:t>Nodo DetalleInversion</w:t>
        </w:r>
        <w:r w:rsidR="00C01042">
          <w:rPr>
            <w:webHidden/>
          </w:rPr>
          <w:tab/>
        </w:r>
        <w:r w:rsidR="00C01042">
          <w:rPr>
            <w:webHidden/>
          </w:rPr>
          <w:fldChar w:fldCharType="begin"/>
        </w:r>
        <w:r w:rsidR="00C01042">
          <w:rPr>
            <w:webHidden/>
          </w:rPr>
          <w:instrText xml:space="preserve"> PAGEREF _Toc136255503 \h </w:instrText>
        </w:r>
        <w:r w:rsidR="00C01042">
          <w:rPr>
            <w:webHidden/>
          </w:rPr>
        </w:r>
        <w:r w:rsidR="00C01042">
          <w:rPr>
            <w:webHidden/>
          </w:rPr>
          <w:fldChar w:fldCharType="separate"/>
        </w:r>
        <w:r w:rsidR="00C01042">
          <w:rPr>
            <w:webHidden/>
          </w:rPr>
          <w:t>14</w:t>
        </w:r>
        <w:r w:rsidR="00C01042">
          <w:rPr>
            <w:webHidden/>
          </w:rPr>
          <w:fldChar w:fldCharType="end"/>
        </w:r>
      </w:hyperlink>
    </w:p>
    <w:p w14:paraId="14D1965D" w14:textId="4E097F6C" w:rsidR="00C01042" w:rsidRDefault="00000000">
      <w:pPr>
        <w:pStyle w:val="TDC2"/>
        <w:tabs>
          <w:tab w:val="left" w:pos="2199"/>
        </w:tabs>
        <w:rPr>
          <w:rFonts w:asciiTheme="minorHAnsi" w:eastAsiaTheme="minorEastAsia" w:hAnsiTheme="minorHAnsi" w:cstheme="minorBidi"/>
          <w:snapToGrid/>
          <w:sz w:val="22"/>
          <w:szCs w:val="22"/>
          <w:lang w:val="es-CR" w:eastAsia="es-CR"/>
        </w:rPr>
      </w:pPr>
      <w:hyperlink w:anchor="_Toc136255504" w:history="1">
        <w:r w:rsidR="00C01042" w:rsidRPr="004C552D">
          <w:rPr>
            <w:rStyle w:val="Hipervnculo"/>
          </w:rPr>
          <w:t>5.3</w:t>
        </w:r>
        <w:r w:rsidR="00C01042">
          <w:rPr>
            <w:rFonts w:asciiTheme="minorHAnsi" w:eastAsiaTheme="minorEastAsia" w:hAnsiTheme="minorHAnsi" w:cstheme="minorBidi"/>
            <w:snapToGrid/>
            <w:sz w:val="22"/>
            <w:szCs w:val="22"/>
            <w:lang w:val="es-CR" w:eastAsia="es-CR"/>
          </w:rPr>
          <w:tab/>
        </w:r>
        <w:r w:rsidR="00C01042" w:rsidRPr="004C552D">
          <w:rPr>
            <w:rStyle w:val="Hipervnculo"/>
          </w:rPr>
          <w:t>[M]Modelo Primas y Siniestros</w:t>
        </w:r>
        <w:r w:rsidR="00C01042">
          <w:rPr>
            <w:webHidden/>
          </w:rPr>
          <w:tab/>
        </w:r>
        <w:r w:rsidR="00C01042">
          <w:rPr>
            <w:webHidden/>
          </w:rPr>
          <w:fldChar w:fldCharType="begin"/>
        </w:r>
        <w:r w:rsidR="00C01042">
          <w:rPr>
            <w:webHidden/>
          </w:rPr>
          <w:instrText xml:space="preserve"> PAGEREF _Toc136255504 \h </w:instrText>
        </w:r>
        <w:r w:rsidR="00C01042">
          <w:rPr>
            <w:webHidden/>
          </w:rPr>
        </w:r>
        <w:r w:rsidR="00C01042">
          <w:rPr>
            <w:webHidden/>
          </w:rPr>
          <w:fldChar w:fldCharType="separate"/>
        </w:r>
        <w:r w:rsidR="00C01042">
          <w:rPr>
            <w:webHidden/>
          </w:rPr>
          <w:t>22</w:t>
        </w:r>
        <w:r w:rsidR="00C01042">
          <w:rPr>
            <w:webHidden/>
          </w:rPr>
          <w:fldChar w:fldCharType="end"/>
        </w:r>
      </w:hyperlink>
    </w:p>
    <w:p w14:paraId="4782181F" w14:textId="537B5925" w:rsidR="00C01042" w:rsidRDefault="00000000">
      <w:pPr>
        <w:pStyle w:val="TDC3"/>
        <w:rPr>
          <w:rFonts w:asciiTheme="minorHAnsi" w:eastAsiaTheme="minorEastAsia" w:hAnsiTheme="minorHAnsi" w:cstheme="minorBidi"/>
          <w:snapToGrid/>
          <w:sz w:val="22"/>
          <w:szCs w:val="22"/>
          <w:lang w:val="es-CR" w:eastAsia="es-CR"/>
        </w:rPr>
      </w:pPr>
      <w:hyperlink w:anchor="_Toc136255505" w:history="1">
        <w:r w:rsidR="00C01042" w:rsidRPr="004C552D">
          <w:rPr>
            <w:rStyle w:val="Hipervnculo"/>
          </w:rPr>
          <w:t>5.3.1Nodo PrimasYSiniestros</w:t>
        </w:r>
        <w:r w:rsidR="00C01042">
          <w:rPr>
            <w:webHidden/>
          </w:rPr>
          <w:tab/>
        </w:r>
        <w:r w:rsidR="00C01042">
          <w:rPr>
            <w:webHidden/>
          </w:rPr>
          <w:fldChar w:fldCharType="begin"/>
        </w:r>
        <w:r w:rsidR="00C01042">
          <w:rPr>
            <w:webHidden/>
          </w:rPr>
          <w:instrText xml:space="preserve"> PAGEREF _Toc136255505 \h </w:instrText>
        </w:r>
        <w:r w:rsidR="00C01042">
          <w:rPr>
            <w:webHidden/>
          </w:rPr>
        </w:r>
        <w:r w:rsidR="00C01042">
          <w:rPr>
            <w:webHidden/>
          </w:rPr>
          <w:fldChar w:fldCharType="separate"/>
        </w:r>
        <w:r w:rsidR="00C01042">
          <w:rPr>
            <w:webHidden/>
          </w:rPr>
          <w:t>22</w:t>
        </w:r>
        <w:r w:rsidR="00C01042">
          <w:rPr>
            <w:webHidden/>
          </w:rPr>
          <w:fldChar w:fldCharType="end"/>
        </w:r>
      </w:hyperlink>
    </w:p>
    <w:p w14:paraId="64E428CA" w14:textId="3CDF70A9" w:rsidR="00C01042" w:rsidRDefault="00000000">
      <w:pPr>
        <w:pStyle w:val="TDC2"/>
        <w:tabs>
          <w:tab w:val="left" w:pos="2199"/>
        </w:tabs>
        <w:rPr>
          <w:rFonts w:asciiTheme="minorHAnsi" w:eastAsiaTheme="minorEastAsia" w:hAnsiTheme="minorHAnsi" w:cstheme="minorBidi"/>
          <w:snapToGrid/>
          <w:sz w:val="22"/>
          <w:szCs w:val="22"/>
          <w:lang w:val="es-CR" w:eastAsia="es-CR"/>
        </w:rPr>
      </w:pPr>
      <w:hyperlink w:anchor="_Toc136255506" w:history="1">
        <w:r w:rsidR="00C01042" w:rsidRPr="004C552D">
          <w:rPr>
            <w:rStyle w:val="Hipervnculo"/>
          </w:rPr>
          <w:t>5.4</w:t>
        </w:r>
        <w:r w:rsidR="00C01042">
          <w:rPr>
            <w:rFonts w:asciiTheme="minorHAnsi" w:eastAsiaTheme="minorEastAsia" w:hAnsiTheme="minorHAnsi" w:cstheme="minorBidi"/>
            <w:snapToGrid/>
            <w:sz w:val="22"/>
            <w:szCs w:val="22"/>
            <w:lang w:val="es-CR" w:eastAsia="es-CR"/>
          </w:rPr>
          <w:tab/>
        </w:r>
        <w:r w:rsidR="00C01042" w:rsidRPr="004C552D">
          <w:rPr>
            <w:rStyle w:val="Hipervnculo"/>
          </w:rPr>
          <w:t>[M]Modelo Aporte al INEC</w:t>
        </w:r>
        <w:r w:rsidR="00C01042">
          <w:rPr>
            <w:webHidden/>
          </w:rPr>
          <w:tab/>
        </w:r>
        <w:r w:rsidR="00C01042">
          <w:rPr>
            <w:webHidden/>
          </w:rPr>
          <w:fldChar w:fldCharType="begin"/>
        </w:r>
        <w:r w:rsidR="00C01042">
          <w:rPr>
            <w:webHidden/>
          </w:rPr>
          <w:instrText xml:space="preserve"> PAGEREF _Toc136255506 \h </w:instrText>
        </w:r>
        <w:r w:rsidR="00C01042">
          <w:rPr>
            <w:webHidden/>
          </w:rPr>
        </w:r>
        <w:r w:rsidR="00C01042">
          <w:rPr>
            <w:webHidden/>
          </w:rPr>
          <w:fldChar w:fldCharType="separate"/>
        </w:r>
        <w:r w:rsidR="00C01042">
          <w:rPr>
            <w:webHidden/>
          </w:rPr>
          <w:t>25</w:t>
        </w:r>
        <w:r w:rsidR="00C01042">
          <w:rPr>
            <w:webHidden/>
          </w:rPr>
          <w:fldChar w:fldCharType="end"/>
        </w:r>
      </w:hyperlink>
    </w:p>
    <w:p w14:paraId="1FFDAAD2" w14:textId="264AC280" w:rsidR="00C01042" w:rsidRDefault="00000000">
      <w:pPr>
        <w:pStyle w:val="TDC3"/>
        <w:rPr>
          <w:rFonts w:asciiTheme="minorHAnsi" w:eastAsiaTheme="minorEastAsia" w:hAnsiTheme="minorHAnsi" w:cstheme="minorBidi"/>
          <w:snapToGrid/>
          <w:sz w:val="22"/>
          <w:szCs w:val="22"/>
          <w:lang w:val="es-CR" w:eastAsia="es-CR"/>
        </w:rPr>
      </w:pPr>
      <w:hyperlink w:anchor="_Toc136255507" w:history="1">
        <w:r w:rsidR="00C01042" w:rsidRPr="004C552D">
          <w:rPr>
            <w:rStyle w:val="Hipervnculo"/>
          </w:rPr>
          <w:t>5.4.1Nodo RamoAportes</w:t>
        </w:r>
        <w:r w:rsidR="00C01042">
          <w:rPr>
            <w:webHidden/>
          </w:rPr>
          <w:tab/>
        </w:r>
        <w:r w:rsidR="00C01042">
          <w:rPr>
            <w:webHidden/>
          </w:rPr>
          <w:fldChar w:fldCharType="begin"/>
        </w:r>
        <w:r w:rsidR="00C01042">
          <w:rPr>
            <w:webHidden/>
          </w:rPr>
          <w:instrText xml:space="preserve"> PAGEREF _Toc136255507 \h </w:instrText>
        </w:r>
        <w:r w:rsidR="00C01042">
          <w:rPr>
            <w:webHidden/>
          </w:rPr>
        </w:r>
        <w:r w:rsidR="00C01042">
          <w:rPr>
            <w:webHidden/>
          </w:rPr>
          <w:fldChar w:fldCharType="separate"/>
        </w:r>
        <w:r w:rsidR="00C01042">
          <w:rPr>
            <w:webHidden/>
          </w:rPr>
          <w:t>25</w:t>
        </w:r>
        <w:r w:rsidR="00C01042">
          <w:rPr>
            <w:webHidden/>
          </w:rPr>
          <w:fldChar w:fldCharType="end"/>
        </w:r>
      </w:hyperlink>
    </w:p>
    <w:p w14:paraId="618F012B" w14:textId="0538395E" w:rsidR="00C01042" w:rsidRDefault="00000000">
      <w:pPr>
        <w:pStyle w:val="TDC2"/>
        <w:tabs>
          <w:tab w:val="left" w:pos="2199"/>
        </w:tabs>
        <w:rPr>
          <w:rFonts w:asciiTheme="minorHAnsi" w:eastAsiaTheme="minorEastAsia" w:hAnsiTheme="minorHAnsi" w:cstheme="minorBidi"/>
          <w:snapToGrid/>
          <w:sz w:val="22"/>
          <w:szCs w:val="22"/>
          <w:lang w:val="es-CR" w:eastAsia="es-CR"/>
        </w:rPr>
      </w:pPr>
      <w:hyperlink w:anchor="_Toc136255508" w:history="1">
        <w:r w:rsidR="00C01042" w:rsidRPr="004C552D">
          <w:rPr>
            <w:rStyle w:val="Hipervnculo"/>
          </w:rPr>
          <w:t>5.5</w:t>
        </w:r>
        <w:r w:rsidR="00C01042">
          <w:rPr>
            <w:rFonts w:asciiTheme="minorHAnsi" w:eastAsiaTheme="minorEastAsia" w:hAnsiTheme="minorHAnsi" w:cstheme="minorBidi"/>
            <w:snapToGrid/>
            <w:sz w:val="22"/>
            <w:szCs w:val="22"/>
            <w:lang w:val="es-CR" w:eastAsia="es-CR"/>
          </w:rPr>
          <w:tab/>
        </w:r>
        <w:r w:rsidR="00C01042" w:rsidRPr="004C552D">
          <w:rPr>
            <w:rStyle w:val="Hipervnculo"/>
          </w:rPr>
          <w:t>[M]Modelo SiniestralidadSOA</w:t>
        </w:r>
        <w:r w:rsidR="00C01042">
          <w:rPr>
            <w:webHidden/>
          </w:rPr>
          <w:tab/>
        </w:r>
        <w:r w:rsidR="00C01042">
          <w:rPr>
            <w:webHidden/>
          </w:rPr>
          <w:fldChar w:fldCharType="begin"/>
        </w:r>
        <w:r w:rsidR="00C01042">
          <w:rPr>
            <w:webHidden/>
          </w:rPr>
          <w:instrText xml:space="preserve"> PAGEREF _Toc136255508 \h </w:instrText>
        </w:r>
        <w:r w:rsidR="00C01042">
          <w:rPr>
            <w:webHidden/>
          </w:rPr>
        </w:r>
        <w:r w:rsidR="00C01042">
          <w:rPr>
            <w:webHidden/>
          </w:rPr>
          <w:fldChar w:fldCharType="separate"/>
        </w:r>
        <w:r w:rsidR="00C01042">
          <w:rPr>
            <w:webHidden/>
          </w:rPr>
          <w:t>26</w:t>
        </w:r>
        <w:r w:rsidR="00C01042">
          <w:rPr>
            <w:webHidden/>
          </w:rPr>
          <w:fldChar w:fldCharType="end"/>
        </w:r>
      </w:hyperlink>
    </w:p>
    <w:p w14:paraId="462CC861" w14:textId="6ADA47E8" w:rsidR="00C01042" w:rsidRDefault="00000000">
      <w:pPr>
        <w:pStyle w:val="TDC3"/>
        <w:rPr>
          <w:rFonts w:asciiTheme="minorHAnsi" w:eastAsiaTheme="minorEastAsia" w:hAnsiTheme="minorHAnsi" w:cstheme="minorBidi"/>
          <w:snapToGrid/>
          <w:sz w:val="22"/>
          <w:szCs w:val="22"/>
          <w:lang w:val="es-CR" w:eastAsia="es-CR"/>
        </w:rPr>
      </w:pPr>
      <w:hyperlink w:anchor="_Toc136255509" w:history="1">
        <w:r w:rsidR="00C01042" w:rsidRPr="004C552D">
          <w:rPr>
            <w:rStyle w:val="Hipervnculo"/>
          </w:rPr>
          <w:t>5.5.1 Nodo Siniestralidad SOA</w:t>
        </w:r>
        <w:r w:rsidR="00C01042">
          <w:rPr>
            <w:webHidden/>
          </w:rPr>
          <w:tab/>
        </w:r>
        <w:r w:rsidR="00C01042">
          <w:rPr>
            <w:webHidden/>
          </w:rPr>
          <w:fldChar w:fldCharType="begin"/>
        </w:r>
        <w:r w:rsidR="00C01042">
          <w:rPr>
            <w:webHidden/>
          </w:rPr>
          <w:instrText xml:space="preserve"> PAGEREF _Toc136255509 \h </w:instrText>
        </w:r>
        <w:r w:rsidR="00C01042">
          <w:rPr>
            <w:webHidden/>
          </w:rPr>
        </w:r>
        <w:r w:rsidR="00C01042">
          <w:rPr>
            <w:webHidden/>
          </w:rPr>
          <w:fldChar w:fldCharType="separate"/>
        </w:r>
        <w:r w:rsidR="00C01042">
          <w:rPr>
            <w:webHidden/>
          </w:rPr>
          <w:t>27</w:t>
        </w:r>
        <w:r w:rsidR="00C01042">
          <w:rPr>
            <w:webHidden/>
          </w:rPr>
          <w:fldChar w:fldCharType="end"/>
        </w:r>
      </w:hyperlink>
    </w:p>
    <w:p w14:paraId="3F101172" w14:textId="7565A722" w:rsidR="00C01042" w:rsidRDefault="00000000">
      <w:pPr>
        <w:pStyle w:val="TDC3"/>
        <w:rPr>
          <w:rFonts w:asciiTheme="minorHAnsi" w:eastAsiaTheme="minorEastAsia" w:hAnsiTheme="minorHAnsi" w:cstheme="minorBidi"/>
          <w:snapToGrid/>
          <w:sz w:val="22"/>
          <w:szCs w:val="22"/>
          <w:lang w:val="es-CR" w:eastAsia="es-CR"/>
        </w:rPr>
      </w:pPr>
      <w:hyperlink w:anchor="_Toc136255510" w:history="1">
        <w:r w:rsidR="00C01042" w:rsidRPr="004C552D">
          <w:rPr>
            <w:rStyle w:val="Hipervnculo"/>
          </w:rPr>
          <w:t>5.5.2 Nodo TiposVehículos</w:t>
        </w:r>
        <w:r w:rsidR="00C01042">
          <w:rPr>
            <w:webHidden/>
          </w:rPr>
          <w:tab/>
        </w:r>
        <w:r w:rsidR="00C01042">
          <w:rPr>
            <w:webHidden/>
          </w:rPr>
          <w:fldChar w:fldCharType="begin"/>
        </w:r>
        <w:r w:rsidR="00C01042">
          <w:rPr>
            <w:webHidden/>
          </w:rPr>
          <w:instrText xml:space="preserve"> PAGEREF _Toc136255510 \h </w:instrText>
        </w:r>
        <w:r w:rsidR="00C01042">
          <w:rPr>
            <w:webHidden/>
          </w:rPr>
        </w:r>
        <w:r w:rsidR="00C01042">
          <w:rPr>
            <w:webHidden/>
          </w:rPr>
          <w:fldChar w:fldCharType="separate"/>
        </w:r>
        <w:r w:rsidR="00C01042">
          <w:rPr>
            <w:webHidden/>
          </w:rPr>
          <w:t>29</w:t>
        </w:r>
        <w:r w:rsidR="00C01042">
          <w:rPr>
            <w:webHidden/>
          </w:rPr>
          <w:fldChar w:fldCharType="end"/>
        </w:r>
      </w:hyperlink>
    </w:p>
    <w:p w14:paraId="667A24F1" w14:textId="0409FA0B" w:rsidR="00C01042" w:rsidRDefault="00000000" w:rsidP="00C05DD9">
      <w:pPr>
        <w:pStyle w:val="TDC1"/>
        <w:rPr>
          <w:rFonts w:asciiTheme="minorHAnsi" w:eastAsiaTheme="minorEastAsia" w:hAnsiTheme="minorHAnsi" w:cstheme="minorBidi"/>
          <w:noProof/>
          <w:snapToGrid/>
          <w:sz w:val="22"/>
          <w:szCs w:val="22"/>
          <w:lang w:val="es-CR" w:eastAsia="es-CR"/>
        </w:rPr>
      </w:pPr>
      <w:hyperlink w:anchor="_Toc136255511" w:history="1">
        <w:r w:rsidR="00C01042" w:rsidRPr="004C552D">
          <w:rPr>
            <w:rStyle w:val="Hipervnculo"/>
            <w:noProof/>
          </w:rPr>
          <w:t>6.</w:t>
        </w:r>
        <w:r w:rsidR="00C01042">
          <w:rPr>
            <w:rFonts w:asciiTheme="minorHAnsi" w:eastAsiaTheme="minorEastAsia" w:hAnsiTheme="minorHAnsi" w:cstheme="minorBidi"/>
            <w:noProof/>
            <w:snapToGrid/>
            <w:sz w:val="22"/>
            <w:szCs w:val="22"/>
            <w:lang w:val="es-CR" w:eastAsia="es-CR"/>
          </w:rPr>
          <w:tab/>
        </w:r>
        <w:r w:rsidR="00C01042" w:rsidRPr="004C552D">
          <w:rPr>
            <w:rStyle w:val="Hipervnculo"/>
            <w:noProof/>
          </w:rPr>
          <w:t>Modelos con información trimestral</w:t>
        </w:r>
        <w:r w:rsidR="00C01042">
          <w:rPr>
            <w:noProof/>
            <w:webHidden/>
          </w:rPr>
          <w:tab/>
        </w:r>
        <w:r w:rsidR="00C01042">
          <w:rPr>
            <w:noProof/>
            <w:webHidden/>
          </w:rPr>
          <w:fldChar w:fldCharType="begin"/>
        </w:r>
        <w:r w:rsidR="00C01042">
          <w:rPr>
            <w:noProof/>
            <w:webHidden/>
          </w:rPr>
          <w:instrText xml:space="preserve"> PAGEREF _Toc136255511 \h </w:instrText>
        </w:r>
        <w:r w:rsidR="00C01042">
          <w:rPr>
            <w:noProof/>
            <w:webHidden/>
          </w:rPr>
        </w:r>
        <w:r w:rsidR="00C01042">
          <w:rPr>
            <w:noProof/>
            <w:webHidden/>
          </w:rPr>
          <w:fldChar w:fldCharType="separate"/>
        </w:r>
        <w:r w:rsidR="00C01042">
          <w:rPr>
            <w:noProof/>
            <w:webHidden/>
          </w:rPr>
          <w:t>30</w:t>
        </w:r>
        <w:r w:rsidR="00C01042">
          <w:rPr>
            <w:noProof/>
            <w:webHidden/>
          </w:rPr>
          <w:fldChar w:fldCharType="end"/>
        </w:r>
      </w:hyperlink>
    </w:p>
    <w:p w14:paraId="76E82C48" w14:textId="65B55319" w:rsidR="00C01042" w:rsidRDefault="00000000">
      <w:pPr>
        <w:pStyle w:val="TDC2"/>
        <w:tabs>
          <w:tab w:val="left" w:pos="2199"/>
        </w:tabs>
        <w:rPr>
          <w:rFonts w:asciiTheme="minorHAnsi" w:eastAsiaTheme="minorEastAsia" w:hAnsiTheme="minorHAnsi" w:cstheme="minorBidi"/>
          <w:snapToGrid/>
          <w:sz w:val="22"/>
          <w:szCs w:val="22"/>
          <w:lang w:val="es-CR" w:eastAsia="es-CR"/>
        </w:rPr>
      </w:pPr>
      <w:hyperlink w:anchor="_Toc136255512" w:history="1">
        <w:r w:rsidR="00C01042" w:rsidRPr="004C552D">
          <w:rPr>
            <w:rStyle w:val="Hipervnculo"/>
          </w:rPr>
          <w:t>6.1</w:t>
        </w:r>
        <w:r w:rsidR="00C01042">
          <w:rPr>
            <w:rFonts w:asciiTheme="minorHAnsi" w:eastAsiaTheme="minorEastAsia" w:hAnsiTheme="minorHAnsi" w:cstheme="minorBidi"/>
            <w:snapToGrid/>
            <w:sz w:val="22"/>
            <w:szCs w:val="22"/>
            <w:lang w:val="es-CR" w:eastAsia="es-CR"/>
          </w:rPr>
          <w:tab/>
        </w:r>
        <w:r w:rsidR="00C01042" w:rsidRPr="004C552D">
          <w:rPr>
            <w:rStyle w:val="Hipervnculo"/>
          </w:rPr>
          <w:t>[M]Modelo Balance General</w:t>
        </w:r>
        <w:r w:rsidR="00C01042">
          <w:rPr>
            <w:webHidden/>
          </w:rPr>
          <w:tab/>
        </w:r>
        <w:r w:rsidR="00C01042">
          <w:rPr>
            <w:webHidden/>
          </w:rPr>
          <w:fldChar w:fldCharType="begin"/>
        </w:r>
        <w:r w:rsidR="00C01042">
          <w:rPr>
            <w:webHidden/>
          </w:rPr>
          <w:instrText xml:space="preserve"> PAGEREF _Toc136255512 \h </w:instrText>
        </w:r>
        <w:r w:rsidR="00C01042">
          <w:rPr>
            <w:webHidden/>
          </w:rPr>
        </w:r>
        <w:r w:rsidR="00C01042">
          <w:rPr>
            <w:webHidden/>
          </w:rPr>
          <w:fldChar w:fldCharType="separate"/>
        </w:r>
        <w:r w:rsidR="00C01042">
          <w:rPr>
            <w:webHidden/>
          </w:rPr>
          <w:t>33</w:t>
        </w:r>
        <w:r w:rsidR="00C01042">
          <w:rPr>
            <w:webHidden/>
          </w:rPr>
          <w:fldChar w:fldCharType="end"/>
        </w:r>
      </w:hyperlink>
    </w:p>
    <w:p w14:paraId="43F7B43A" w14:textId="42D1EF13" w:rsidR="00C01042" w:rsidRDefault="00000000">
      <w:pPr>
        <w:pStyle w:val="TDC3"/>
        <w:rPr>
          <w:rFonts w:asciiTheme="minorHAnsi" w:eastAsiaTheme="minorEastAsia" w:hAnsiTheme="minorHAnsi" w:cstheme="minorBidi"/>
          <w:snapToGrid/>
          <w:sz w:val="22"/>
          <w:szCs w:val="22"/>
          <w:lang w:val="es-CR" w:eastAsia="es-CR"/>
        </w:rPr>
      </w:pPr>
      <w:hyperlink w:anchor="_Toc136255513" w:history="1">
        <w:r w:rsidR="00C01042" w:rsidRPr="004C552D">
          <w:rPr>
            <w:rStyle w:val="Hipervnculo"/>
          </w:rPr>
          <w:t>6.1.1.</w:t>
        </w:r>
        <w:r w:rsidR="00C01042">
          <w:rPr>
            <w:rFonts w:asciiTheme="minorHAnsi" w:eastAsiaTheme="minorEastAsia" w:hAnsiTheme="minorHAnsi" w:cstheme="minorBidi"/>
            <w:snapToGrid/>
            <w:sz w:val="22"/>
            <w:szCs w:val="22"/>
            <w:lang w:val="es-CR" w:eastAsia="es-CR"/>
          </w:rPr>
          <w:tab/>
        </w:r>
        <w:r w:rsidR="00C01042" w:rsidRPr="004C552D">
          <w:rPr>
            <w:rStyle w:val="Hipervnculo"/>
          </w:rPr>
          <w:t>Nodo Activo</w:t>
        </w:r>
        <w:r w:rsidR="00C01042">
          <w:rPr>
            <w:webHidden/>
          </w:rPr>
          <w:tab/>
        </w:r>
        <w:r w:rsidR="00C01042">
          <w:rPr>
            <w:webHidden/>
          </w:rPr>
          <w:fldChar w:fldCharType="begin"/>
        </w:r>
        <w:r w:rsidR="00C01042">
          <w:rPr>
            <w:webHidden/>
          </w:rPr>
          <w:instrText xml:space="preserve"> PAGEREF _Toc136255513 \h </w:instrText>
        </w:r>
        <w:r w:rsidR="00C01042">
          <w:rPr>
            <w:webHidden/>
          </w:rPr>
        </w:r>
        <w:r w:rsidR="00C01042">
          <w:rPr>
            <w:webHidden/>
          </w:rPr>
          <w:fldChar w:fldCharType="separate"/>
        </w:r>
        <w:r w:rsidR="00C01042">
          <w:rPr>
            <w:webHidden/>
          </w:rPr>
          <w:t>34</w:t>
        </w:r>
        <w:r w:rsidR="00C01042">
          <w:rPr>
            <w:webHidden/>
          </w:rPr>
          <w:fldChar w:fldCharType="end"/>
        </w:r>
      </w:hyperlink>
    </w:p>
    <w:p w14:paraId="10C9E878" w14:textId="6049AC03" w:rsidR="00C01042" w:rsidRDefault="00000000">
      <w:pPr>
        <w:pStyle w:val="TDC3"/>
        <w:rPr>
          <w:rFonts w:asciiTheme="minorHAnsi" w:eastAsiaTheme="minorEastAsia" w:hAnsiTheme="minorHAnsi" w:cstheme="minorBidi"/>
          <w:snapToGrid/>
          <w:sz w:val="22"/>
          <w:szCs w:val="22"/>
          <w:lang w:val="es-CR" w:eastAsia="es-CR"/>
        </w:rPr>
      </w:pPr>
      <w:hyperlink w:anchor="_Toc136255514" w:history="1">
        <w:r w:rsidR="00C01042" w:rsidRPr="004C552D">
          <w:rPr>
            <w:rStyle w:val="Hipervnculo"/>
          </w:rPr>
          <w:t>6.1.2.</w:t>
        </w:r>
        <w:r w:rsidR="00C01042">
          <w:rPr>
            <w:rFonts w:asciiTheme="minorHAnsi" w:eastAsiaTheme="minorEastAsia" w:hAnsiTheme="minorHAnsi" w:cstheme="minorBidi"/>
            <w:snapToGrid/>
            <w:sz w:val="22"/>
            <w:szCs w:val="22"/>
            <w:lang w:val="es-CR" w:eastAsia="es-CR"/>
          </w:rPr>
          <w:tab/>
        </w:r>
        <w:r w:rsidR="00C01042" w:rsidRPr="004C552D">
          <w:rPr>
            <w:rStyle w:val="Hipervnculo"/>
          </w:rPr>
          <w:t>Nodo Pasivo</w:t>
        </w:r>
        <w:r w:rsidR="00C01042">
          <w:rPr>
            <w:webHidden/>
          </w:rPr>
          <w:tab/>
        </w:r>
        <w:r w:rsidR="00C01042">
          <w:rPr>
            <w:webHidden/>
          </w:rPr>
          <w:fldChar w:fldCharType="begin"/>
        </w:r>
        <w:r w:rsidR="00C01042">
          <w:rPr>
            <w:webHidden/>
          </w:rPr>
          <w:instrText xml:space="preserve"> PAGEREF _Toc136255514 \h </w:instrText>
        </w:r>
        <w:r w:rsidR="00C01042">
          <w:rPr>
            <w:webHidden/>
          </w:rPr>
        </w:r>
        <w:r w:rsidR="00C01042">
          <w:rPr>
            <w:webHidden/>
          </w:rPr>
          <w:fldChar w:fldCharType="separate"/>
        </w:r>
        <w:r w:rsidR="00C01042">
          <w:rPr>
            <w:webHidden/>
          </w:rPr>
          <w:t>50</w:t>
        </w:r>
        <w:r w:rsidR="00C01042">
          <w:rPr>
            <w:webHidden/>
          </w:rPr>
          <w:fldChar w:fldCharType="end"/>
        </w:r>
      </w:hyperlink>
    </w:p>
    <w:p w14:paraId="2CE7FD71" w14:textId="49812834" w:rsidR="00C01042" w:rsidRDefault="00000000">
      <w:pPr>
        <w:pStyle w:val="TDC3"/>
        <w:rPr>
          <w:rFonts w:asciiTheme="minorHAnsi" w:eastAsiaTheme="minorEastAsia" w:hAnsiTheme="minorHAnsi" w:cstheme="minorBidi"/>
          <w:snapToGrid/>
          <w:sz w:val="22"/>
          <w:szCs w:val="22"/>
          <w:lang w:val="es-CR" w:eastAsia="es-CR"/>
        </w:rPr>
      </w:pPr>
      <w:hyperlink w:anchor="_Toc136255515" w:history="1">
        <w:r w:rsidR="00C01042" w:rsidRPr="004C552D">
          <w:rPr>
            <w:rStyle w:val="Hipervnculo"/>
          </w:rPr>
          <w:t>6.1.3.</w:t>
        </w:r>
        <w:r w:rsidR="00C01042">
          <w:rPr>
            <w:rFonts w:asciiTheme="minorHAnsi" w:eastAsiaTheme="minorEastAsia" w:hAnsiTheme="minorHAnsi" w:cstheme="minorBidi"/>
            <w:snapToGrid/>
            <w:sz w:val="22"/>
            <w:szCs w:val="22"/>
            <w:lang w:val="es-CR" w:eastAsia="es-CR"/>
          </w:rPr>
          <w:tab/>
        </w:r>
        <w:r w:rsidR="00C01042" w:rsidRPr="004C552D">
          <w:rPr>
            <w:rStyle w:val="Hipervnculo"/>
          </w:rPr>
          <w:t>Nodo Patrimonio</w:t>
        </w:r>
        <w:r w:rsidR="00C01042">
          <w:rPr>
            <w:webHidden/>
          </w:rPr>
          <w:tab/>
        </w:r>
        <w:r w:rsidR="00C01042">
          <w:rPr>
            <w:webHidden/>
          </w:rPr>
          <w:fldChar w:fldCharType="begin"/>
        </w:r>
        <w:r w:rsidR="00C01042">
          <w:rPr>
            <w:webHidden/>
          </w:rPr>
          <w:instrText xml:space="preserve"> PAGEREF _Toc136255515 \h </w:instrText>
        </w:r>
        <w:r w:rsidR="00C01042">
          <w:rPr>
            <w:webHidden/>
          </w:rPr>
        </w:r>
        <w:r w:rsidR="00C01042">
          <w:rPr>
            <w:webHidden/>
          </w:rPr>
          <w:fldChar w:fldCharType="separate"/>
        </w:r>
        <w:r w:rsidR="00C01042">
          <w:rPr>
            <w:webHidden/>
          </w:rPr>
          <w:t>62</w:t>
        </w:r>
        <w:r w:rsidR="00C01042">
          <w:rPr>
            <w:webHidden/>
          </w:rPr>
          <w:fldChar w:fldCharType="end"/>
        </w:r>
      </w:hyperlink>
    </w:p>
    <w:p w14:paraId="5AF29438" w14:textId="664D1D60" w:rsidR="00C01042" w:rsidRDefault="00000000">
      <w:pPr>
        <w:pStyle w:val="TDC3"/>
        <w:rPr>
          <w:rFonts w:asciiTheme="minorHAnsi" w:eastAsiaTheme="minorEastAsia" w:hAnsiTheme="minorHAnsi" w:cstheme="minorBidi"/>
          <w:snapToGrid/>
          <w:sz w:val="22"/>
          <w:szCs w:val="22"/>
          <w:lang w:val="es-CR" w:eastAsia="es-CR"/>
        </w:rPr>
      </w:pPr>
      <w:hyperlink w:anchor="_Toc136255516" w:history="1">
        <w:r w:rsidR="00C01042" w:rsidRPr="004C552D">
          <w:rPr>
            <w:rStyle w:val="Hipervnculo"/>
          </w:rPr>
          <w:t>6.1.4.</w:t>
        </w:r>
        <w:r w:rsidR="00C01042">
          <w:rPr>
            <w:rFonts w:asciiTheme="minorHAnsi" w:eastAsiaTheme="minorEastAsia" w:hAnsiTheme="minorHAnsi" w:cstheme="minorBidi"/>
            <w:snapToGrid/>
            <w:sz w:val="22"/>
            <w:szCs w:val="22"/>
            <w:lang w:val="es-CR" w:eastAsia="es-CR"/>
          </w:rPr>
          <w:tab/>
        </w:r>
        <w:r w:rsidR="00C01042" w:rsidRPr="004C552D">
          <w:rPr>
            <w:rStyle w:val="Hipervnculo"/>
          </w:rPr>
          <w:t>Nodo PasivoMasPatrimonio</w:t>
        </w:r>
        <w:r w:rsidR="00C01042">
          <w:rPr>
            <w:webHidden/>
          </w:rPr>
          <w:tab/>
        </w:r>
        <w:r w:rsidR="00C01042">
          <w:rPr>
            <w:webHidden/>
          </w:rPr>
          <w:fldChar w:fldCharType="begin"/>
        </w:r>
        <w:r w:rsidR="00C01042">
          <w:rPr>
            <w:webHidden/>
          </w:rPr>
          <w:instrText xml:space="preserve"> PAGEREF _Toc136255516 \h </w:instrText>
        </w:r>
        <w:r w:rsidR="00C01042">
          <w:rPr>
            <w:webHidden/>
          </w:rPr>
        </w:r>
        <w:r w:rsidR="00C01042">
          <w:rPr>
            <w:webHidden/>
          </w:rPr>
          <w:fldChar w:fldCharType="separate"/>
        </w:r>
        <w:r w:rsidR="00C01042">
          <w:rPr>
            <w:webHidden/>
          </w:rPr>
          <w:t>69</w:t>
        </w:r>
        <w:r w:rsidR="00C01042">
          <w:rPr>
            <w:webHidden/>
          </w:rPr>
          <w:fldChar w:fldCharType="end"/>
        </w:r>
      </w:hyperlink>
    </w:p>
    <w:p w14:paraId="272CFCB7" w14:textId="1FBD1707" w:rsidR="00C01042" w:rsidRDefault="00000000">
      <w:pPr>
        <w:pStyle w:val="TDC2"/>
        <w:tabs>
          <w:tab w:val="left" w:pos="2199"/>
        </w:tabs>
        <w:rPr>
          <w:rFonts w:asciiTheme="minorHAnsi" w:eastAsiaTheme="minorEastAsia" w:hAnsiTheme="minorHAnsi" w:cstheme="minorBidi"/>
          <w:snapToGrid/>
          <w:sz w:val="22"/>
          <w:szCs w:val="22"/>
          <w:lang w:val="es-CR" w:eastAsia="es-CR"/>
        </w:rPr>
      </w:pPr>
      <w:hyperlink w:anchor="_Toc136255517" w:history="1">
        <w:r w:rsidR="00C01042" w:rsidRPr="004C552D">
          <w:rPr>
            <w:rStyle w:val="Hipervnculo"/>
          </w:rPr>
          <w:t>6.2</w:t>
        </w:r>
        <w:r w:rsidR="00C01042">
          <w:rPr>
            <w:rFonts w:asciiTheme="minorHAnsi" w:eastAsiaTheme="minorEastAsia" w:hAnsiTheme="minorHAnsi" w:cstheme="minorBidi"/>
            <w:snapToGrid/>
            <w:sz w:val="22"/>
            <w:szCs w:val="22"/>
            <w:lang w:val="es-CR" w:eastAsia="es-CR"/>
          </w:rPr>
          <w:tab/>
        </w:r>
        <w:r w:rsidR="00C01042" w:rsidRPr="004C552D">
          <w:rPr>
            <w:rStyle w:val="Hipervnculo"/>
          </w:rPr>
          <w:t>[M]Modelo Estado de Resultados</w:t>
        </w:r>
        <w:r w:rsidR="00C01042">
          <w:rPr>
            <w:webHidden/>
          </w:rPr>
          <w:tab/>
        </w:r>
        <w:r w:rsidR="00C01042">
          <w:rPr>
            <w:webHidden/>
          </w:rPr>
          <w:fldChar w:fldCharType="begin"/>
        </w:r>
        <w:r w:rsidR="00C01042">
          <w:rPr>
            <w:webHidden/>
          </w:rPr>
          <w:instrText xml:space="preserve"> PAGEREF _Toc136255517 \h </w:instrText>
        </w:r>
        <w:r w:rsidR="00C01042">
          <w:rPr>
            <w:webHidden/>
          </w:rPr>
        </w:r>
        <w:r w:rsidR="00C01042">
          <w:rPr>
            <w:webHidden/>
          </w:rPr>
          <w:fldChar w:fldCharType="separate"/>
        </w:r>
        <w:r w:rsidR="00C01042">
          <w:rPr>
            <w:webHidden/>
          </w:rPr>
          <w:t>70</w:t>
        </w:r>
        <w:r w:rsidR="00C01042">
          <w:rPr>
            <w:webHidden/>
          </w:rPr>
          <w:fldChar w:fldCharType="end"/>
        </w:r>
      </w:hyperlink>
    </w:p>
    <w:p w14:paraId="03E7C031" w14:textId="12557A72" w:rsidR="00C01042" w:rsidRDefault="00000000">
      <w:pPr>
        <w:pStyle w:val="TDC3"/>
        <w:rPr>
          <w:rFonts w:asciiTheme="minorHAnsi" w:eastAsiaTheme="minorEastAsia" w:hAnsiTheme="minorHAnsi" w:cstheme="minorBidi"/>
          <w:snapToGrid/>
          <w:sz w:val="22"/>
          <w:szCs w:val="22"/>
          <w:lang w:val="es-CR" w:eastAsia="es-CR"/>
        </w:rPr>
      </w:pPr>
      <w:hyperlink w:anchor="_Toc136255518" w:history="1">
        <w:r w:rsidR="00C01042" w:rsidRPr="004C552D">
          <w:rPr>
            <w:rStyle w:val="Hipervnculo"/>
          </w:rPr>
          <w:t>6.2.1.</w:t>
        </w:r>
        <w:r w:rsidR="00C01042">
          <w:rPr>
            <w:rFonts w:asciiTheme="minorHAnsi" w:eastAsiaTheme="minorEastAsia" w:hAnsiTheme="minorHAnsi" w:cstheme="minorBidi"/>
            <w:snapToGrid/>
            <w:sz w:val="22"/>
            <w:szCs w:val="22"/>
            <w:lang w:val="es-CR" w:eastAsia="es-CR"/>
          </w:rPr>
          <w:tab/>
        </w:r>
        <w:r w:rsidR="00C01042" w:rsidRPr="004C552D">
          <w:rPr>
            <w:rStyle w:val="Hipervnculo"/>
          </w:rPr>
          <w:t>Nodo CuentaResultadosTotal</w:t>
        </w:r>
        <w:r w:rsidR="00C01042">
          <w:rPr>
            <w:webHidden/>
          </w:rPr>
          <w:tab/>
        </w:r>
        <w:r w:rsidR="00C01042">
          <w:rPr>
            <w:webHidden/>
          </w:rPr>
          <w:fldChar w:fldCharType="begin"/>
        </w:r>
        <w:r w:rsidR="00C01042">
          <w:rPr>
            <w:webHidden/>
          </w:rPr>
          <w:instrText xml:space="preserve"> PAGEREF _Toc136255518 \h </w:instrText>
        </w:r>
        <w:r w:rsidR="00C01042">
          <w:rPr>
            <w:webHidden/>
          </w:rPr>
        </w:r>
        <w:r w:rsidR="00C01042">
          <w:rPr>
            <w:webHidden/>
          </w:rPr>
          <w:fldChar w:fldCharType="separate"/>
        </w:r>
        <w:r w:rsidR="00C01042">
          <w:rPr>
            <w:webHidden/>
          </w:rPr>
          <w:t>71</w:t>
        </w:r>
        <w:r w:rsidR="00C01042">
          <w:rPr>
            <w:webHidden/>
          </w:rPr>
          <w:fldChar w:fldCharType="end"/>
        </w:r>
      </w:hyperlink>
    </w:p>
    <w:p w14:paraId="6CC4C4C1" w14:textId="65F4AD93" w:rsidR="00C01042" w:rsidRDefault="00000000">
      <w:pPr>
        <w:pStyle w:val="TDC3"/>
        <w:rPr>
          <w:rFonts w:asciiTheme="minorHAnsi" w:eastAsiaTheme="minorEastAsia" w:hAnsiTheme="minorHAnsi" w:cstheme="minorBidi"/>
          <w:snapToGrid/>
          <w:sz w:val="22"/>
          <w:szCs w:val="22"/>
          <w:lang w:val="es-CR" w:eastAsia="es-CR"/>
        </w:rPr>
      </w:pPr>
      <w:hyperlink w:anchor="_Toc136255519" w:history="1">
        <w:r w:rsidR="00C01042" w:rsidRPr="004C552D">
          <w:rPr>
            <w:rStyle w:val="Hipervnculo"/>
          </w:rPr>
          <w:t>6.2.2.</w:t>
        </w:r>
        <w:r w:rsidR="00C01042">
          <w:rPr>
            <w:rFonts w:asciiTheme="minorHAnsi" w:eastAsiaTheme="minorEastAsia" w:hAnsiTheme="minorHAnsi" w:cstheme="minorBidi"/>
            <w:snapToGrid/>
            <w:sz w:val="22"/>
            <w:szCs w:val="22"/>
            <w:lang w:val="es-CR" w:eastAsia="es-CR"/>
          </w:rPr>
          <w:tab/>
        </w:r>
        <w:r w:rsidR="00C01042" w:rsidRPr="004C552D">
          <w:rPr>
            <w:rStyle w:val="Hipervnculo"/>
          </w:rPr>
          <w:t>[M]Modelo Cuenta Tecnico Financiera Y No Tecnica</w:t>
        </w:r>
        <w:r w:rsidR="00C01042">
          <w:rPr>
            <w:webHidden/>
          </w:rPr>
          <w:tab/>
        </w:r>
        <w:r w:rsidR="00C01042">
          <w:rPr>
            <w:webHidden/>
          </w:rPr>
          <w:fldChar w:fldCharType="begin"/>
        </w:r>
        <w:r w:rsidR="00C01042">
          <w:rPr>
            <w:webHidden/>
          </w:rPr>
          <w:instrText xml:space="preserve"> PAGEREF _Toc136255519 \h </w:instrText>
        </w:r>
        <w:r w:rsidR="00C01042">
          <w:rPr>
            <w:webHidden/>
          </w:rPr>
        </w:r>
        <w:r w:rsidR="00C01042">
          <w:rPr>
            <w:webHidden/>
          </w:rPr>
          <w:fldChar w:fldCharType="separate"/>
        </w:r>
        <w:r w:rsidR="00C01042">
          <w:rPr>
            <w:webHidden/>
          </w:rPr>
          <w:t>92</w:t>
        </w:r>
        <w:r w:rsidR="00C01042">
          <w:rPr>
            <w:webHidden/>
          </w:rPr>
          <w:fldChar w:fldCharType="end"/>
        </w:r>
      </w:hyperlink>
    </w:p>
    <w:p w14:paraId="53BD1FB7" w14:textId="1FAC1DA6" w:rsidR="00C01042" w:rsidRDefault="00000000">
      <w:pPr>
        <w:pStyle w:val="TDC2"/>
        <w:tabs>
          <w:tab w:val="left" w:pos="2199"/>
        </w:tabs>
        <w:rPr>
          <w:rFonts w:asciiTheme="minorHAnsi" w:eastAsiaTheme="minorEastAsia" w:hAnsiTheme="minorHAnsi" w:cstheme="minorBidi"/>
          <w:snapToGrid/>
          <w:sz w:val="22"/>
          <w:szCs w:val="22"/>
          <w:lang w:val="es-CR" w:eastAsia="es-CR"/>
        </w:rPr>
      </w:pPr>
      <w:hyperlink w:anchor="_Toc136255520" w:history="1">
        <w:r w:rsidR="00C01042" w:rsidRPr="004C552D">
          <w:rPr>
            <w:rStyle w:val="Hipervnculo"/>
          </w:rPr>
          <w:t>6.3</w:t>
        </w:r>
        <w:r w:rsidR="00C01042">
          <w:rPr>
            <w:rFonts w:asciiTheme="minorHAnsi" w:eastAsiaTheme="minorEastAsia" w:hAnsiTheme="minorHAnsi" w:cstheme="minorBidi"/>
            <w:snapToGrid/>
            <w:sz w:val="22"/>
            <w:szCs w:val="22"/>
            <w:lang w:val="es-CR" w:eastAsia="es-CR"/>
          </w:rPr>
          <w:tab/>
        </w:r>
        <w:r w:rsidR="00C01042" w:rsidRPr="004C552D">
          <w:rPr>
            <w:rStyle w:val="Hipervnculo"/>
          </w:rPr>
          <w:t>[M]Modelo Estado de Cambios en el Patrimonio Propio</w:t>
        </w:r>
        <w:r w:rsidR="00C01042">
          <w:rPr>
            <w:webHidden/>
          </w:rPr>
          <w:tab/>
        </w:r>
        <w:r w:rsidR="00C01042">
          <w:rPr>
            <w:webHidden/>
          </w:rPr>
          <w:fldChar w:fldCharType="begin"/>
        </w:r>
        <w:r w:rsidR="00C01042">
          <w:rPr>
            <w:webHidden/>
          </w:rPr>
          <w:instrText xml:space="preserve"> PAGEREF _Toc136255520 \h </w:instrText>
        </w:r>
        <w:r w:rsidR="00C01042">
          <w:rPr>
            <w:webHidden/>
          </w:rPr>
        </w:r>
        <w:r w:rsidR="00C01042">
          <w:rPr>
            <w:webHidden/>
          </w:rPr>
          <w:fldChar w:fldCharType="separate"/>
        </w:r>
        <w:r w:rsidR="00C01042">
          <w:rPr>
            <w:webHidden/>
          </w:rPr>
          <w:t>118</w:t>
        </w:r>
        <w:r w:rsidR="00C01042">
          <w:rPr>
            <w:webHidden/>
          </w:rPr>
          <w:fldChar w:fldCharType="end"/>
        </w:r>
      </w:hyperlink>
    </w:p>
    <w:p w14:paraId="19769636" w14:textId="10B33345" w:rsidR="00C01042" w:rsidRDefault="00000000">
      <w:pPr>
        <w:pStyle w:val="TDC3"/>
        <w:rPr>
          <w:rFonts w:asciiTheme="minorHAnsi" w:eastAsiaTheme="minorEastAsia" w:hAnsiTheme="minorHAnsi" w:cstheme="minorBidi"/>
          <w:snapToGrid/>
          <w:sz w:val="22"/>
          <w:szCs w:val="22"/>
          <w:lang w:val="es-CR" w:eastAsia="es-CR"/>
        </w:rPr>
      </w:pPr>
      <w:hyperlink w:anchor="_Toc136255521" w:history="1">
        <w:r w:rsidR="00C01042" w:rsidRPr="004C552D">
          <w:rPr>
            <w:rStyle w:val="Hipervnculo"/>
          </w:rPr>
          <w:t>6.3.1.</w:t>
        </w:r>
        <w:r w:rsidR="00C01042">
          <w:rPr>
            <w:rFonts w:asciiTheme="minorHAnsi" w:eastAsiaTheme="minorEastAsia" w:hAnsiTheme="minorHAnsi" w:cstheme="minorBidi"/>
            <w:snapToGrid/>
            <w:sz w:val="22"/>
            <w:szCs w:val="22"/>
            <w:lang w:val="es-CR" w:eastAsia="es-CR"/>
          </w:rPr>
          <w:tab/>
        </w:r>
        <w:r w:rsidR="00C01042" w:rsidRPr="004C552D">
          <w:rPr>
            <w:rStyle w:val="Hipervnculo"/>
          </w:rPr>
          <w:t>Nodo Saldo1EneAnnoAnterior</w:t>
        </w:r>
        <w:r w:rsidR="00C01042">
          <w:rPr>
            <w:webHidden/>
          </w:rPr>
          <w:tab/>
        </w:r>
        <w:r w:rsidR="00C01042">
          <w:rPr>
            <w:webHidden/>
          </w:rPr>
          <w:fldChar w:fldCharType="begin"/>
        </w:r>
        <w:r w:rsidR="00C01042">
          <w:rPr>
            <w:webHidden/>
          </w:rPr>
          <w:instrText xml:space="preserve"> PAGEREF _Toc136255521 \h </w:instrText>
        </w:r>
        <w:r w:rsidR="00C01042">
          <w:rPr>
            <w:webHidden/>
          </w:rPr>
        </w:r>
        <w:r w:rsidR="00C01042">
          <w:rPr>
            <w:webHidden/>
          </w:rPr>
          <w:fldChar w:fldCharType="separate"/>
        </w:r>
        <w:r w:rsidR="00C01042">
          <w:rPr>
            <w:webHidden/>
          </w:rPr>
          <w:t>119</w:t>
        </w:r>
        <w:r w:rsidR="00C01042">
          <w:rPr>
            <w:webHidden/>
          </w:rPr>
          <w:fldChar w:fldCharType="end"/>
        </w:r>
      </w:hyperlink>
    </w:p>
    <w:p w14:paraId="756D4A37" w14:textId="79F29D3F" w:rsidR="00C01042" w:rsidRDefault="00000000">
      <w:pPr>
        <w:pStyle w:val="TDC3"/>
        <w:rPr>
          <w:rFonts w:asciiTheme="minorHAnsi" w:eastAsiaTheme="minorEastAsia" w:hAnsiTheme="minorHAnsi" w:cstheme="minorBidi"/>
          <w:snapToGrid/>
          <w:sz w:val="22"/>
          <w:szCs w:val="22"/>
          <w:lang w:val="es-CR" w:eastAsia="es-CR"/>
        </w:rPr>
      </w:pPr>
      <w:hyperlink w:anchor="_Toc136255522" w:history="1">
        <w:r w:rsidR="00C01042" w:rsidRPr="004C552D">
          <w:rPr>
            <w:rStyle w:val="Hipervnculo"/>
          </w:rPr>
          <w:t>6.3.2.</w:t>
        </w:r>
        <w:r w:rsidR="00C01042">
          <w:rPr>
            <w:rFonts w:asciiTheme="minorHAnsi" w:eastAsiaTheme="minorEastAsia" w:hAnsiTheme="minorHAnsi" w:cstheme="minorBidi"/>
            <w:snapToGrid/>
            <w:sz w:val="22"/>
            <w:szCs w:val="22"/>
            <w:lang w:val="es-CR" w:eastAsia="es-CR"/>
          </w:rPr>
          <w:tab/>
        </w:r>
        <w:r w:rsidR="00C01042" w:rsidRPr="004C552D">
          <w:rPr>
            <w:rStyle w:val="Hipervnculo"/>
          </w:rPr>
          <w:t>SaldoCorregidoInicioAnnoAnterior</w:t>
        </w:r>
        <w:r w:rsidR="00C01042">
          <w:rPr>
            <w:webHidden/>
          </w:rPr>
          <w:tab/>
        </w:r>
        <w:r w:rsidR="00C01042">
          <w:rPr>
            <w:webHidden/>
          </w:rPr>
          <w:fldChar w:fldCharType="begin"/>
        </w:r>
        <w:r w:rsidR="00C01042">
          <w:rPr>
            <w:webHidden/>
          </w:rPr>
          <w:instrText xml:space="preserve"> PAGEREF _Toc136255522 \h </w:instrText>
        </w:r>
        <w:r w:rsidR="00C01042">
          <w:rPr>
            <w:webHidden/>
          </w:rPr>
        </w:r>
        <w:r w:rsidR="00C01042">
          <w:rPr>
            <w:webHidden/>
          </w:rPr>
          <w:fldChar w:fldCharType="separate"/>
        </w:r>
        <w:r w:rsidR="00C01042">
          <w:rPr>
            <w:webHidden/>
          </w:rPr>
          <w:t>123</w:t>
        </w:r>
        <w:r w:rsidR="00C01042">
          <w:rPr>
            <w:webHidden/>
          </w:rPr>
          <w:fldChar w:fldCharType="end"/>
        </w:r>
      </w:hyperlink>
    </w:p>
    <w:p w14:paraId="7CC50D73" w14:textId="77A5FACD" w:rsidR="00C01042" w:rsidRDefault="00000000">
      <w:pPr>
        <w:pStyle w:val="TDC3"/>
        <w:rPr>
          <w:rFonts w:asciiTheme="minorHAnsi" w:eastAsiaTheme="minorEastAsia" w:hAnsiTheme="minorHAnsi" w:cstheme="minorBidi"/>
          <w:snapToGrid/>
          <w:sz w:val="22"/>
          <w:szCs w:val="22"/>
          <w:lang w:val="es-CR" w:eastAsia="es-CR"/>
        </w:rPr>
      </w:pPr>
      <w:hyperlink w:anchor="_Toc136255523" w:history="1">
        <w:r w:rsidR="00C01042" w:rsidRPr="004C552D">
          <w:rPr>
            <w:rStyle w:val="Hipervnculo"/>
          </w:rPr>
          <w:t>6.3.3.</w:t>
        </w:r>
        <w:r w:rsidR="00C01042">
          <w:rPr>
            <w:rFonts w:asciiTheme="minorHAnsi" w:eastAsiaTheme="minorEastAsia" w:hAnsiTheme="minorHAnsi" w:cstheme="minorBidi"/>
            <w:snapToGrid/>
            <w:sz w:val="22"/>
            <w:szCs w:val="22"/>
            <w:lang w:val="es-CR" w:eastAsia="es-CR"/>
          </w:rPr>
          <w:tab/>
        </w:r>
        <w:r w:rsidR="00C01042" w:rsidRPr="004C552D">
          <w:rPr>
            <w:rStyle w:val="Hipervnculo"/>
          </w:rPr>
          <w:t>Saldo31DicAnnoAnterior</w:t>
        </w:r>
        <w:r w:rsidR="00C01042">
          <w:rPr>
            <w:webHidden/>
          </w:rPr>
          <w:tab/>
        </w:r>
        <w:r w:rsidR="00C01042">
          <w:rPr>
            <w:webHidden/>
          </w:rPr>
          <w:fldChar w:fldCharType="begin"/>
        </w:r>
        <w:r w:rsidR="00C01042">
          <w:rPr>
            <w:webHidden/>
          </w:rPr>
          <w:instrText xml:space="preserve"> PAGEREF _Toc136255523 \h </w:instrText>
        </w:r>
        <w:r w:rsidR="00C01042">
          <w:rPr>
            <w:webHidden/>
          </w:rPr>
        </w:r>
        <w:r w:rsidR="00C01042">
          <w:rPr>
            <w:webHidden/>
          </w:rPr>
          <w:fldChar w:fldCharType="separate"/>
        </w:r>
        <w:r w:rsidR="00C01042">
          <w:rPr>
            <w:webHidden/>
          </w:rPr>
          <w:t>142</w:t>
        </w:r>
        <w:r w:rsidR="00C01042">
          <w:rPr>
            <w:webHidden/>
          </w:rPr>
          <w:fldChar w:fldCharType="end"/>
        </w:r>
      </w:hyperlink>
    </w:p>
    <w:p w14:paraId="2EA1DD27" w14:textId="2620791E" w:rsidR="00C01042" w:rsidRDefault="00000000">
      <w:pPr>
        <w:pStyle w:val="TDC3"/>
        <w:rPr>
          <w:rFonts w:asciiTheme="minorHAnsi" w:eastAsiaTheme="minorEastAsia" w:hAnsiTheme="minorHAnsi" w:cstheme="minorBidi"/>
          <w:snapToGrid/>
          <w:sz w:val="22"/>
          <w:szCs w:val="22"/>
          <w:lang w:val="es-CR" w:eastAsia="es-CR"/>
        </w:rPr>
      </w:pPr>
      <w:hyperlink w:anchor="_Toc136255524" w:history="1">
        <w:r w:rsidR="00C01042" w:rsidRPr="004C552D">
          <w:rPr>
            <w:rStyle w:val="Hipervnculo"/>
          </w:rPr>
          <w:t>6.3.4.</w:t>
        </w:r>
        <w:r w:rsidR="00C01042">
          <w:rPr>
            <w:rFonts w:asciiTheme="minorHAnsi" w:eastAsiaTheme="minorEastAsia" w:hAnsiTheme="minorHAnsi" w:cstheme="minorBidi"/>
            <w:snapToGrid/>
            <w:sz w:val="22"/>
            <w:szCs w:val="22"/>
            <w:lang w:val="es-CR" w:eastAsia="es-CR"/>
          </w:rPr>
          <w:tab/>
        </w:r>
        <w:r w:rsidR="00C01042" w:rsidRPr="004C552D">
          <w:rPr>
            <w:rStyle w:val="Hipervnculo"/>
          </w:rPr>
          <w:t>Saldo1EneAnnoActual</w:t>
        </w:r>
        <w:r w:rsidR="00C01042">
          <w:rPr>
            <w:webHidden/>
          </w:rPr>
          <w:tab/>
        </w:r>
        <w:r w:rsidR="00C01042">
          <w:rPr>
            <w:webHidden/>
          </w:rPr>
          <w:fldChar w:fldCharType="begin"/>
        </w:r>
        <w:r w:rsidR="00C01042">
          <w:rPr>
            <w:webHidden/>
          </w:rPr>
          <w:instrText xml:space="preserve"> PAGEREF _Toc136255524 \h </w:instrText>
        </w:r>
        <w:r w:rsidR="00C01042">
          <w:rPr>
            <w:webHidden/>
          </w:rPr>
        </w:r>
        <w:r w:rsidR="00C01042">
          <w:rPr>
            <w:webHidden/>
          </w:rPr>
          <w:fldChar w:fldCharType="separate"/>
        </w:r>
        <w:r w:rsidR="00C01042">
          <w:rPr>
            <w:webHidden/>
          </w:rPr>
          <w:t>149</w:t>
        </w:r>
        <w:r w:rsidR="00C01042">
          <w:rPr>
            <w:webHidden/>
          </w:rPr>
          <w:fldChar w:fldCharType="end"/>
        </w:r>
      </w:hyperlink>
    </w:p>
    <w:p w14:paraId="12ADFC0F" w14:textId="40ACFD9E" w:rsidR="00C01042" w:rsidRDefault="00000000">
      <w:pPr>
        <w:pStyle w:val="TDC3"/>
        <w:rPr>
          <w:rFonts w:asciiTheme="minorHAnsi" w:eastAsiaTheme="minorEastAsia" w:hAnsiTheme="minorHAnsi" w:cstheme="minorBidi"/>
          <w:snapToGrid/>
          <w:sz w:val="22"/>
          <w:szCs w:val="22"/>
          <w:lang w:val="es-CR" w:eastAsia="es-CR"/>
        </w:rPr>
      </w:pPr>
      <w:hyperlink w:anchor="_Toc136255525" w:history="1">
        <w:r w:rsidR="00C01042" w:rsidRPr="004C552D">
          <w:rPr>
            <w:rStyle w:val="Hipervnculo"/>
          </w:rPr>
          <w:t>6.3.5.</w:t>
        </w:r>
        <w:r w:rsidR="00C01042">
          <w:rPr>
            <w:rFonts w:asciiTheme="minorHAnsi" w:eastAsiaTheme="minorEastAsia" w:hAnsiTheme="minorHAnsi" w:cstheme="minorBidi"/>
            <w:snapToGrid/>
            <w:sz w:val="22"/>
            <w:szCs w:val="22"/>
            <w:lang w:val="es-CR" w:eastAsia="es-CR"/>
          </w:rPr>
          <w:tab/>
        </w:r>
        <w:r w:rsidR="00C01042" w:rsidRPr="004C552D">
          <w:rPr>
            <w:rStyle w:val="Hipervnculo"/>
          </w:rPr>
          <w:t>SaldoCorregidoInicioAnnoActual</w:t>
        </w:r>
        <w:r w:rsidR="00C01042">
          <w:rPr>
            <w:webHidden/>
          </w:rPr>
          <w:tab/>
        </w:r>
        <w:r w:rsidR="00C01042">
          <w:rPr>
            <w:webHidden/>
          </w:rPr>
          <w:fldChar w:fldCharType="begin"/>
        </w:r>
        <w:r w:rsidR="00C01042">
          <w:rPr>
            <w:webHidden/>
          </w:rPr>
          <w:instrText xml:space="preserve"> PAGEREF _Toc136255525 \h </w:instrText>
        </w:r>
        <w:r w:rsidR="00C01042">
          <w:rPr>
            <w:webHidden/>
          </w:rPr>
        </w:r>
        <w:r w:rsidR="00C01042">
          <w:rPr>
            <w:webHidden/>
          </w:rPr>
          <w:fldChar w:fldCharType="separate"/>
        </w:r>
        <w:r w:rsidR="00C01042">
          <w:rPr>
            <w:webHidden/>
          </w:rPr>
          <w:t>153</w:t>
        </w:r>
        <w:r w:rsidR="00C01042">
          <w:rPr>
            <w:webHidden/>
          </w:rPr>
          <w:fldChar w:fldCharType="end"/>
        </w:r>
      </w:hyperlink>
    </w:p>
    <w:p w14:paraId="37AB8B97" w14:textId="2CC75FD3" w:rsidR="00C01042" w:rsidRDefault="00000000">
      <w:pPr>
        <w:pStyle w:val="TDC3"/>
        <w:rPr>
          <w:rFonts w:asciiTheme="minorHAnsi" w:eastAsiaTheme="minorEastAsia" w:hAnsiTheme="minorHAnsi" w:cstheme="minorBidi"/>
          <w:snapToGrid/>
          <w:sz w:val="22"/>
          <w:szCs w:val="22"/>
          <w:lang w:val="es-CR" w:eastAsia="es-CR"/>
        </w:rPr>
      </w:pPr>
      <w:hyperlink w:anchor="_Toc136255526" w:history="1">
        <w:r w:rsidR="00C01042" w:rsidRPr="004C552D">
          <w:rPr>
            <w:rStyle w:val="Hipervnculo"/>
          </w:rPr>
          <w:t>6.3.6.</w:t>
        </w:r>
        <w:r w:rsidR="00C01042">
          <w:rPr>
            <w:rFonts w:asciiTheme="minorHAnsi" w:eastAsiaTheme="minorEastAsia" w:hAnsiTheme="minorHAnsi" w:cstheme="minorBidi"/>
            <w:snapToGrid/>
            <w:sz w:val="22"/>
            <w:szCs w:val="22"/>
            <w:lang w:val="es-CR" w:eastAsia="es-CR"/>
          </w:rPr>
          <w:tab/>
        </w:r>
        <w:r w:rsidR="00C01042" w:rsidRPr="004C552D">
          <w:rPr>
            <w:rStyle w:val="Hipervnculo"/>
          </w:rPr>
          <w:t>OriginadosAnnoActual</w:t>
        </w:r>
        <w:r w:rsidR="00C01042">
          <w:rPr>
            <w:webHidden/>
          </w:rPr>
          <w:tab/>
        </w:r>
        <w:r w:rsidR="00C01042">
          <w:rPr>
            <w:webHidden/>
          </w:rPr>
          <w:fldChar w:fldCharType="begin"/>
        </w:r>
        <w:r w:rsidR="00C01042">
          <w:rPr>
            <w:webHidden/>
          </w:rPr>
          <w:instrText xml:space="preserve"> PAGEREF _Toc136255526 \h </w:instrText>
        </w:r>
        <w:r w:rsidR="00C01042">
          <w:rPr>
            <w:webHidden/>
          </w:rPr>
        </w:r>
        <w:r w:rsidR="00C01042">
          <w:rPr>
            <w:webHidden/>
          </w:rPr>
          <w:fldChar w:fldCharType="separate"/>
        </w:r>
        <w:r w:rsidR="00C01042">
          <w:rPr>
            <w:webHidden/>
          </w:rPr>
          <w:t>156</w:t>
        </w:r>
        <w:r w:rsidR="00C01042">
          <w:rPr>
            <w:webHidden/>
          </w:rPr>
          <w:fldChar w:fldCharType="end"/>
        </w:r>
      </w:hyperlink>
    </w:p>
    <w:p w14:paraId="4B16E5EA" w14:textId="47495188" w:rsidR="00C01042" w:rsidRDefault="00000000">
      <w:pPr>
        <w:pStyle w:val="TDC3"/>
        <w:rPr>
          <w:rFonts w:asciiTheme="minorHAnsi" w:eastAsiaTheme="minorEastAsia" w:hAnsiTheme="minorHAnsi" w:cstheme="minorBidi"/>
          <w:snapToGrid/>
          <w:sz w:val="22"/>
          <w:szCs w:val="22"/>
          <w:lang w:val="es-CR" w:eastAsia="es-CR"/>
        </w:rPr>
      </w:pPr>
      <w:hyperlink w:anchor="_Toc136255527" w:history="1">
        <w:r w:rsidR="00C01042" w:rsidRPr="004C552D">
          <w:rPr>
            <w:rStyle w:val="Hipervnculo"/>
          </w:rPr>
          <w:t>6.3.7.</w:t>
        </w:r>
        <w:r w:rsidR="00C01042">
          <w:rPr>
            <w:rFonts w:asciiTheme="minorHAnsi" w:eastAsiaTheme="minorEastAsia" w:hAnsiTheme="minorHAnsi" w:cstheme="minorBidi"/>
            <w:snapToGrid/>
            <w:sz w:val="22"/>
            <w:szCs w:val="22"/>
            <w:lang w:val="es-CR" w:eastAsia="es-CR"/>
          </w:rPr>
          <w:tab/>
        </w:r>
        <w:r w:rsidR="00C01042" w:rsidRPr="004C552D">
          <w:rPr>
            <w:rStyle w:val="Hipervnculo"/>
          </w:rPr>
          <w:t>TranferenciasResultadosAnnoActual</w:t>
        </w:r>
        <w:r w:rsidR="00C01042">
          <w:rPr>
            <w:webHidden/>
          </w:rPr>
          <w:tab/>
        </w:r>
        <w:r w:rsidR="00C01042">
          <w:rPr>
            <w:webHidden/>
          </w:rPr>
          <w:fldChar w:fldCharType="begin"/>
        </w:r>
        <w:r w:rsidR="00C01042">
          <w:rPr>
            <w:webHidden/>
          </w:rPr>
          <w:instrText xml:space="preserve"> PAGEREF _Toc136255527 \h </w:instrText>
        </w:r>
        <w:r w:rsidR="00C01042">
          <w:rPr>
            <w:webHidden/>
          </w:rPr>
        </w:r>
        <w:r w:rsidR="00C01042">
          <w:rPr>
            <w:webHidden/>
          </w:rPr>
          <w:fldChar w:fldCharType="separate"/>
        </w:r>
        <w:r w:rsidR="00C01042">
          <w:rPr>
            <w:webHidden/>
          </w:rPr>
          <w:t>162</w:t>
        </w:r>
        <w:r w:rsidR="00C01042">
          <w:rPr>
            <w:webHidden/>
          </w:rPr>
          <w:fldChar w:fldCharType="end"/>
        </w:r>
      </w:hyperlink>
    </w:p>
    <w:p w14:paraId="487F157A" w14:textId="3E42079D" w:rsidR="00C01042" w:rsidRDefault="00000000">
      <w:pPr>
        <w:pStyle w:val="TDC3"/>
        <w:rPr>
          <w:rFonts w:asciiTheme="minorHAnsi" w:eastAsiaTheme="minorEastAsia" w:hAnsiTheme="minorHAnsi" w:cstheme="minorBidi"/>
          <w:snapToGrid/>
          <w:sz w:val="22"/>
          <w:szCs w:val="22"/>
          <w:lang w:val="es-CR" w:eastAsia="es-CR"/>
        </w:rPr>
      </w:pPr>
      <w:hyperlink w:anchor="_Toc136255528" w:history="1">
        <w:r w:rsidR="00C01042" w:rsidRPr="004C552D">
          <w:rPr>
            <w:rStyle w:val="Hipervnculo"/>
          </w:rPr>
          <w:t>6.3.8.</w:t>
        </w:r>
        <w:r w:rsidR="00C01042">
          <w:rPr>
            <w:rFonts w:asciiTheme="minorHAnsi" w:eastAsiaTheme="minorEastAsia" w:hAnsiTheme="minorHAnsi" w:cstheme="minorBidi"/>
            <w:snapToGrid/>
            <w:sz w:val="22"/>
            <w:szCs w:val="22"/>
            <w:lang w:val="es-CR" w:eastAsia="es-CR"/>
          </w:rPr>
          <w:tab/>
        </w:r>
        <w:r w:rsidR="00C01042" w:rsidRPr="004C552D">
          <w:rPr>
            <w:rStyle w:val="Hipervnculo"/>
          </w:rPr>
          <w:t>SaldoFinalAnnoActual</w:t>
        </w:r>
        <w:r w:rsidR="00C01042">
          <w:rPr>
            <w:webHidden/>
          </w:rPr>
          <w:tab/>
        </w:r>
        <w:r w:rsidR="00C01042">
          <w:rPr>
            <w:webHidden/>
          </w:rPr>
          <w:fldChar w:fldCharType="begin"/>
        </w:r>
        <w:r w:rsidR="00C01042">
          <w:rPr>
            <w:webHidden/>
          </w:rPr>
          <w:instrText xml:space="preserve"> PAGEREF _Toc136255528 \h </w:instrText>
        </w:r>
        <w:r w:rsidR="00C01042">
          <w:rPr>
            <w:webHidden/>
          </w:rPr>
        </w:r>
        <w:r w:rsidR="00C01042">
          <w:rPr>
            <w:webHidden/>
          </w:rPr>
          <w:fldChar w:fldCharType="separate"/>
        </w:r>
        <w:r w:rsidR="00C01042">
          <w:rPr>
            <w:webHidden/>
          </w:rPr>
          <w:t>183</w:t>
        </w:r>
        <w:r w:rsidR="00C01042">
          <w:rPr>
            <w:webHidden/>
          </w:rPr>
          <w:fldChar w:fldCharType="end"/>
        </w:r>
      </w:hyperlink>
    </w:p>
    <w:p w14:paraId="4E67D07F" w14:textId="144E5A4F" w:rsidR="00C01042" w:rsidRDefault="00000000">
      <w:pPr>
        <w:pStyle w:val="TDC2"/>
        <w:tabs>
          <w:tab w:val="left" w:pos="2199"/>
        </w:tabs>
        <w:rPr>
          <w:rFonts w:asciiTheme="minorHAnsi" w:eastAsiaTheme="minorEastAsia" w:hAnsiTheme="minorHAnsi" w:cstheme="minorBidi"/>
          <w:snapToGrid/>
          <w:sz w:val="22"/>
          <w:szCs w:val="22"/>
          <w:lang w:val="es-CR" w:eastAsia="es-CR"/>
        </w:rPr>
      </w:pPr>
      <w:hyperlink w:anchor="_Toc136255529" w:history="1">
        <w:r w:rsidR="00C01042" w:rsidRPr="004C552D">
          <w:rPr>
            <w:rStyle w:val="Hipervnculo"/>
            <w:lang w:eastAsia="en-US"/>
          </w:rPr>
          <w:t>6.4</w:t>
        </w:r>
        <w:r w:rsidR="00C01042">
          <w:rPr>
            <w:rFonts w:asciiTheme="minorHAnsi" w:eastAsiaTheme="minorEastAsia" w:hAnsiTheme="minorHAnsi" w:cstheme="minorBidi"/>
            <w:snapToGrid/>
            <w:sz w:val="22"/>
            <w:szCs w:val="22"/>
            <w:lang w:val="es-CR" w:eastAsia="es-CR"/>
          </w:rPr>
          <w:tab/>
        </w:r>
        <w:r w:rsidR="00C01042" w:rsidRPr="004C552D">
          <w:rPr>
            <w:rStyle w:val="Hipervnculo"/>
          </w:rPr>
          <w:t>[M]</w:t>
        </w:r>
        <w:r w:rsidR="00C01042" w:rsidRPr="004C552D">
          <w:rPr>
            <w:rStyle w:val="Hipervnculo"/>
            <w:lang w:eastAsia="en-US"/>
          </w:rPr>
          <w:t>Modelo Canales</w:t>
        </w:r>
        <w:r w:rsidR="00C01042">
          <w:rPr>
            <w:webHidden/>
          </w:rPr>
          <w:tab/>
        </w:r>
        <w:r w:rsidR="00C01042">
          <w:rPr>
            <w:webHidden/>
          </w:rPr>
          <w:fldChar w:fldCharType="begin"/>
        </w:r>
        <w:r w:rsidR="00C01042">
          <w:rPr>
            <w:webHidden/>
          </w:rPr>
          <w:instrText xml:space="preserve"> PAGEREF _Toc136255529 \h </w:instrText>
        </w:r>
        <w:r w:rsidR="00C01042">
          <w:rPr>
            <w:webHidden/>
          </w:rPr>
        </w:r>
        <w:r w:rsidR="00C01042">
          <w:rPr>
            <w:webHidden/>
          </w:rPr>
          <w:fldChar w:fldCharType="separate"/>
        </w:r>
        <w:r w:rsidR="00C01042">
          <w:rPr>
            <w:webHidden/>
          </w:rPr>
          <w:t>188</w:t>
        </w:r>
        <w:r w:rsidR="00C01042">
          <w:rPr>
            <w:webHidden/>
          </w:rPr>
          <w:fldChar w:fldCharType="end"/>
        </w:r>
      </w:hyperlink>
    </w:p>
    <w:p w14:paraId="7FB6768B" w14:textId="181B6030" w:rsidR="00C01042" w:rsidRDefault="00000000">
      <w:pPr>
        <w:pStyle w:val="TDC3"/>
        <w:rPr>
          <w:rFonts w:asciiTheme="minorHAnsi" w:eastAsiaTheme="minorEastAsia" w:hAnsiTheme="minorHAnsi" w:cstheme="minorBidi"/>
          <w:snapToGrid/>
          <w:sz w:val="22"/>
          <w:szCs w:val="22"/>
          <w:lang w:val="es-CR" w:eastAsia="es-CR"/>
        </w:rPr>
      </w:pPr>
      <w:hyperlink w:anchor="_Toc136255530" w:history="1">
        <w:r w:rsidR="00C01042" w:rsidRPr="004C552D">
          <w:rPr>
            <w:rStyle w:val="Hipervnculo"/>
            <w:lang w:eastAsia="en-US"/>
          </w:rPr>
          <w:t>6.4.1.</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PolizasContratadasSegPersonales</w:t>
        </w:r>
        <w:r w:rsidR="00C01042">
          <w:rPr>
            <w:webHidden/>
          </w:rPr>
          <w:tab/>
        </w:r>
        <w:r w:rsidR="00C01042">
          <w:rPr>
            <w:webHidden/>
          </w:rPr>
          <w:fldChar w:fldCharType="begin"/>
        </w:r>
        <w:r w:rsidR="00C01042">
          <w:rPr>
            <w:webHidden/>
          </w:rPr>
          <w:instrText xml:space="preserve"> PAGEREF _Toc136255530 \h </w:instrText>
        </w:r>
        <w:r w:rsidR="00C01042">
          <w:rPr>
            <w:webHidden/>
          </w:rPr>
        </w:r>
        <w:r w:rsidR="00C01042">
          <w:rPr>
            <w:webHidden/>
          </w:rPr>
          <w:fldChar w:fldCharType="separate"/>
        </w:r>
        <w:r w:rsidR="00C01042">
          <w:rPr>
            <w:webHidden/>
          </w:rPr>
          <w:t>189</w:t>
        </w:r>
        <w:r w:rsidR="00C01042">
          <w:rPr>
            <w:webHidden/>
          </w:rPr>
          <w:fldChar w:fldCharType="end"/>
        </w:r>
      </w:hyperlink>
    </w:p>
    <w:p w14:paraId="15EEAD9B" w14:textId="6EB05557" w:rsidR="00C01042" w:rsidRDefault="00000000">
      <w:pPr>
        <w:pStyle w:val="TDC3"/>
        <w:rPr>
          <w:rFonts w:asciiTheme="minorHAnsi" w:eastAsiaTheme="minorEastAsia" w:hAnsiTheme="minorHAnsi" w:cstheme="minorBidi"/>
          <w:snapToGrid/>
          <w:sz w:val="22"/>
          <w:szCs w:val="22"/>
          <w:lang w:val="es-CR" w:eastAsia="es-CR"/>
        </w:rPr>
      </w:pPr>
      <w:hyperlink w:anchor="_Toc136255531" w:history="1">
        <w:r w:rsidR="00C01042" w:rsidRPr="004C552D">
          <w:rPr>
            <w:rStyle w:val="Hipervnculo"/>
            <w:lang w:eastAsia="en-US"/>
          </w:rPr>
          <w:t>6.4.2.</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PolizasContratadasSegGenerales</w:t>
        </w:r>
        <w:r w:rsidR="00C01042">
          <w:rPr>
            <w:webHidden/>
          </w:rPr>
          <w:tab/>
        </w:r>
        <w:r w:rsidR="00C01042">
          <w:rPr>
            <w:webHidden/>
          </w:rPr>
          <w:fldChar w:fldCharType="begin"/>
        </w:r>
        <w:r w:rsidR="00C01042">
          <w:rPr>
            <w:webHidden/>
          </w:rPr>
          <w:instrText xml:space="preserve"> PAGEREF _Toc136255531 \h </w:instrText>
        </w:r>
        <w:r w:rsidR="00C01042">
          <w:rPr>
            <w:webHidden/>
          </w:rPr>
        </w:r>
        <w:r w:rsidR="00C01042">
          <w:rPr>
            <w:webHidden/>
          </w:rPr>
          <w:fldChar w:fldCharType="separate"/>
        </w:r>
        <w:r w:rsidR="00C01042">
          <w:rPr>
            <w:webHidden/>
          </w:rPr>
          <w:t>195</w:t>
        </w:r>
        <w:r w:rsidR="00C01042">
          <w:rPr>
            <w:webHidden/>
          </w:rPr>
          <w:fldChar w:fldCharType="end"/>
        </w:r>
      </w:hyperlink>
    </w:p>
    <w:p w14:paraId="0086D793" w14:textId="605BD606" w:rsidR="00C01042" w:rsidRDefault="00000000">
      <w:pPr>
        <w:pStyle w:val="TDC3"/>
        <w:rPr>
          <w:rFonts w:asciiTheme="minorHAnsi" w:eastAsiaTheme="minorEastAsia" w:hAnsiTheme="minorHAnsi" w:cstheme="minorBidi"/>
          <w:snapToGrid/>
          <w:sz w:val="22"/>
          <w:szCs w:val="22"/>
          <w:lang w:val="es-CR" w:eastAsia="es-CR"/>
        </w:rPr>
      </w:pPr>
      <w:hyperlink w:anchor="_Toc136255532" w:history="1">
        <w:r w:rsidR="00C01042" w:rsidRPr="004C552D">
          <w:rPr>
            <w:rStyle w:val="Hipervnculo"/>
            <w:lang w:eastAsia="en-US"/>
          </w:rPr>
          <w:t>6.4.3.</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PrimasPolizasContratadasSegPersonales</w:t>
        </w:r>
        <w:r w:rsidR="00C01042">
          <w:rPr>
            <w:webHidden/>
          </w:rPr>
          <w:tab/>
        </w:r>
        <w:r w:rsidR="00C01042">
          <w:rPr>
            <w:webHidden/>
          </w:rPr>
          <w:fldChar w:fldCharType="begin"/>
        </w:r>
        <w:r w:rsidR="00C01042">
          <w:rPr>
            <w:webHidden/>
          </w:rPr>
          <w:instrText xml:space="preserve"> PAGEREF _Toc136255532 \h </w:instrText>
        </w:r>
        <w:r w:rsidR="00C01042">
          <w:rPr>
            <w:webHidden/>
          </w:rPr>
        </w:r>
        <w:r w:rsidR="00C01042">
          <w:rPr>
            <w:webHidden/>
          </w:rPr>
          <w:fldChar w:fldCharType="separate"/>
        </w:r>
        <w:r w:rsidR="00C01042">
          <w:rPr>
            <w:webHidden/>
          </w:rPr>
          <w:t>201</w:t>
        </w:r>
        <w:r w:rsidR="00C01042">
          <w:rPr>
            <w:webHidden/>
          </w:rPr>
          <w:fldChar w:fldCharType="end"/>
        </w:r>
      </w:hyperlink>
    </w:p>
    <w:p w14:paraId="5008C1B9" w14:textId="7ED3DADC" w:rsidR="00C01042" w:rsidRDefault="00000000">
      <w:pPr>
        <w:pStyle w:val="TDC3"/>
        <w:rPr>
          <w:rFonts w:asciiTheme="minorHAnsi" w:eastAsiaTheme="minorEastAsia" w:hAnsiTheme="minorHAnsi" w:cstheme="minorBidi"/>
          <w:snapToGrid/>
          <w:sz w:val="22"/>
          <w:szCs w:val="22"/>
          <w:lang w:val="es-CR" w:eastAsia="es-CR"/>
        </w:rPr>
      </w:pPr>
      <w:hyperlink w:anchor="_Toc136255533" w:history="1">
        <w:r w:rsidR="00C01042" w:rsidRPr="004C552D">
          <w:rPr>
            <w:rStyle w:val="Hipervnculo"/>
            <w:lang w:eastAsia="en-US"/>
          </w:rPr>
          <w:t>6.4.4.</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PrimasPolizasContratadasSegGenerales</w:t>
        </w:r>
        <w:r w:rsidR="00C01042">
          <w:rPr>
            <w:webHidden/>
          </w:rPr>
          <w:tab/>
        </w:r>
        <w:r w:rsidR="00C01042">
          <w:rPr>
            <w:webHidden/>
          </w:rPr>
          <w:fldChar w:fldCharType="begin"/>
        </w:r>
        <w:r w:rsidR="00C01042">
          <w:rPr>
            <w:webHidden/>
          </w:rPr>
          <w:instrText xml:space="preserve"> PAGEREF _Toc136255533 \h </w:instrText>
        </w:r>
        <w:r w:rsidR="00C01042">
          <w:rPr>
            <w:webHidden/>
          </w:rPr>
        </w:r>
        <w:r w:rsidR="00C01042">
          <w:rPr>
            <w:webHidden/>
          </w:rPr>
          <w:fldChar w:fldCharType="separate"/>
        </w:r>
        <w:r w:rsidR="00C01042">
          <w:rPr>
            <w:webHidden/>
          </w:rPr>
          <w:t>207</w:t>
        </w:r>
        <w:r w:rsidR="00C01042">
          <w:rPr>
            <w:webHidden/>
          </w:rPr>
          <w:fldChar w:fldCharType="end"/>
        </w:r>
      </w:hyperlink>
    </w:p>
    <w:p w14:paraId="7AFCAD32" w14:textId="6D0FBD23" w:rsidR="00C01042" w:rsidRDefault="00000000">
      <w:pPr>
        <w:pStyle w:val="TDC3"/>
        <w:rPr>
          <w:rFonts w:asciiTheme="minorHAnsi" w:eastAsiaTheme="minorEastAsia" w:hAnsiTheme="minorHAnsi" w:cstheme="minorBidi"/>
          <w:snapToGrid/>
          <w:sz w:val="22"/>
          <w:szCs w:val="22"/>
          <w:lang w:val="es-CR" w:eastAsia="es-CR"/>
        </w:rPr>
      </w:pPr>
      <w:hyperlink w:anchor="_Toc136255534" w:history="1">
        <w:r w:rsidR="00C01042" w:rsidRPr="004C552D">
          <w:rPr>
            <w:rStyle w:val="Hipervnculo"/>
            <w:lang w:eastAsia="en-US"/>
          </w:rPr>
          <w:t>6.4.5.</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PolizasContratadasNuevaProduccionSegPersonales</w:t>
        </w:r>
        <w:r w:rsidR="00C01042">
          <w:rPr>
            <w:webHidden/>
          </w:rPr>
          <w:tab/>
        </w:r>
        <w:r w:rsidR="00C01042">
          <w:rPr>
            <w:webHidden/>
          </w:rPr>
          <w:fldChar w:fldCharType="begin"/>
        </w:r>
        <w:r w:rsidR="00C01042">
          <w:rPr>
            <w:webHidden/>
          </w:rPr>
          <w:instrText xml:space="preserve"> PAGEREF _Toc136255534 \h </w:instrText>
        </w:r>
        <w:r w:rsidR="00C01042">
          <w:rPr>
            <w:webHidden/>
          </w:rPr>
        </w:r>
        <w:r w:rsidR="00C01042">
          <w:rPr>
            <w:webHidden/>
          </w:rPr>
          <w:fldChar w:fldCharType="separate"/>
        </w:r>
        <w:r w:rsidR="00C01042">
          <w:rPr>
            <w:webHidden/>
          </w:rPr>
          <w:t>213</w:t>
        </w:r>
        <w:r w:rsidR="00C01042">
          <w:rPr>
            <w:webHidden/>
          </w:rPr>
          <w:fldChar w:fldCharType="end"/>
        </w:r>
      </w:hyperlink>
    </w:p>
    <w:p w14:paraId="4A8D5E69" w14:textId="579D3C3A" w:rsidR="00C01042" w:rsidRDefault="00000000">
      <w:pPr>
        <w:pStyle w:val="TDC3"/>
        <w:rPr>
          <w:rFonts w:asciiTheme="minorHAnsi" w:eastAsiaTheme="minorEastAsia" w:hAnsiTheme="minorHAnsi" w:cstheme="minorBidi"/>
          <w:snapToGrid/>
          <w:sz w:val="22"/>
          <w:szCs w:val="22"/>
          <w:lang w:val="es-CR" w:eastAsia="es-CR"/>
        </w:rPr>
      </w:pPr>
      <w:hyperlink w:anchor="_Toc136255535" w:history="1">
        <w:r w:rsidR="00C01042" w:rsidRPr="004C552D">
          <w:rPr>
            <w:rStyle w:val="Hipervnculo"/>
            <w:lang w:eastAsia="en-US"/>
          </w:rPr>
          <w:t>6.4.6.</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PolizasContratadasNuevaProduccionSegGenerales</w:t>
        </w:r>
        <w:r w:rsidR="00C01042">
          <w:rPr>
            <w:webHidden/>
          </w:rPr>
          <w:tab/>
        </w:r>
        <w:r w:rsidR="00C01042">
          <w:rPr>
            <w:webHidden/>
          </w:rPr>
          <w:fldChar w:fldCharType="begin"/>
        </w:r>
        <w:r w:rsidR="00C01042">
          <w:rPr>
            <w:webHidden/>
          </w:rPr>
          <w:instrText xml:space="preserve"> PAGEREF _Toc136255535 \h </w:instrText>
        </w:r>
        <w:r w:rsidR="00C01042">
          <w:rPr>
            <w:webHidden/>
          </w:rPr>
        </w:r>
        <w:r w:rsidR="00C01042">
          <w:rPr>
            <w:webHidden/>
          </w:rPr>
          <w:fldChar w:fldCharType="separate"/>
        </w:r>
        <w:r w:rsidR="00C01042">
          <w:rPr>
            <w:webHidden/>
          </w:rPr>
          <w:t>219</w:t>
        </w:r>
        <w:r w:rsidR="00C01042">
          <w:rPr>
            <w:webHidden/>
          </w:rPr>
          <w:fldChar w:fldCharType="end"/>
        </w:r>
      </w:hyperlink>
    </w:p>
    <w:p w14:paraId="2C6BB6BD" w14:textId="1B467852" w:rsidR="00C01042" w:rsidRDefault="00000000">
      <w:pPr>
        <w:pStyle w:val="TDC3"/>
        <w:rPr>
          <w:rFonts w:asciiTheme="minorHAnsi" w:eastAsiaTheme="minorEastAsia" w:hAnsiTheme="minorHAnsi" w:cstheme="minorBidi"/>
          <w:snapToGrid/>
          <w:sz w:val="22"/>
          <w:szCs w:val="22"/>
          <w:lang w:val="es-CR" w:eastAsia="es-CR"/>
        </w:rPr>
      </w:pPr>
      <w:hyperlink w:anchor="_Toc136255536" w:history="1">
        <w:r w:rsidR="00C01042" w:rsidRPr="004C552D">
          <w:rPr>
            <w:rStyle w:val="Hipervnculo"/>
            <w:lang w:eastAsia="en-US"/>
          </w:rPr>
          <w:t>6.4.7.</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PrimasPolizasContratadasSegPersonalesNuevaProduccion</w:t>
        </w:r>
        <w:r w:rsidR="00C01042">
          <w:rPr>
            <w:webHidden/>
          </w:rPr>
          <w:tab/>
        </w:r>
        <w:r w:rsidR="00C01042">
          <w:rPr>
            <w:webHidden/>
          </w:rPr>
          <w:fldChar w:fldCharType="begin"/>
        </w:r>
        <w:r w:rsidR="00C01042">
          <w:rPr>
            <w:webHidden/>
          </w:rPr>
          <w:instrText xml:space="preserve"> PAGEREF _Toc136255536 \h </w:instrText>
        </w:r>
        <w:r w:rsidR="00C01042">
          <w:rPr>
            <w:webHidden/>
          </w:rPr>
        </w:r>
        <w:r w:rsidR="00C01042">
          <w:rPr>
            <w:webHidden/>
          </w:rPr>
          <w:fldChar w:fldCharType="separate"/>
        </w:r>
        <w:r w:rsidR="00C01042">
          <w:rPr>
            <w:webHidden/>
          </w:rPr>
          <w:t>225</w:t>
        </w:r>
        <w:r w:rsidR="00C01042">
          <w:rPr>
            <w:webHidden/>
          </w:rPr>
          <w:fldChar w:fldCharType="end"/>
        </w:r>
      </w:hyperlink>
    </w:p>
    <w:p w14:paraId="3B4E4D46" w14:textId="5B83F1D8" w:rsidR="00C01042" w:rsidRDefault="00000000">
      <w:pPr>
        <w:pStyle w:val="TDC3"/>
        <w:rPr>
          <w:rFonts w:asciiTheme="minorHAnsi" w:eastAsiaTheme="minorEastAsia" w:hAnsiTheme="minorHAnsi" w:cstheme="minorBidi"/>
          <w:snapToGrid/>
          <w:sz w:val="22"/>
          <w:szCs w:val="22"/>
          <w:lang w:val="es-CR" w:eastAsia="es-CR"/>
        </w:rPr>
      </w:pPr>
      <w:hyperlink w:anchor="_Toc136255537" w:history="1">
        <w:r w:rsidR="00C01042" w:rsidRPr="004C552D">
          <w:rPr>
            <w:rStyle w:val="Hipervnculo"/>
            <w:lang w:eastAsia="en-US"/>
          </w:rPr>
          <w:t>6.4.8.</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PrimasPolizasContratadasSegGeneralesNuevaProducion</w:t>
        </w:r>
        <w:r w:rsidR="00C01042">
          <w:rPr>
            <w:webHidden/>
          </w:rPr>
          <w:tab/>
        </w:r>
        <w:r w:rsidR="00C01042">
          <w:rPr>
            <w:webHidden/>
          </w:rPr>
          <w:fldChar w:fldCharType="begin"/>
        </w:r>
        <w:r w:rsidR="00C01042">
          <w:rPr>
            <w:webHidden/>
          </w:rPr>
          <w:instrText xml:space="preserve"> PAGEREF _Toc136255537 \h </w:instrText>
        </w:r>
        <w:r w:rsidR="00C01042">
          <w:rPr>
            <w:webHidden/>
          </w:rPr>
        </w:r>
        <w:r w:rsidR="00C01042">
          <w:rPr>
            <w:webHidden/>
          </w:rPr>
          <w:fldChar w:fldCharType="separate"/>
        </w:r>
        <w:r w:rsidR="00C01042">
          <w:rPr>
            <w:webHidden/>
          </w:rPr>
          <w:t>231</w:t>
        </w:r>
        <w:r w:rsidR="00C01042">
          <w:rPr>
            <w:webHidden/>
          </w:rPr>
          <w:fldChar w:fldCharType="end"/>
        </w:r>
      </w:hyperlink>
    </w:p>
    <w:p w14:paraId="45F73D63" w14:textId="3F09A38C" w:rsidR="00C01042" w:rsidRDefault="00000000">
      <w:pPr>
        <w:pStyle w:val="TDC3"/>
        <w:rPr>
          <w:rFonts w:asciiTheme="minorHAnsi" w:eastAsiaTheme="minorEastAsia" w:hAnsiTheme="minorHAnsi" w:cstheme="minorBidi"/>
          <w:snapToGrid/>
          <w:sz w:val="22"/>
          <w:szCs w:val="22"/>
          <w:lang w:val="es-CR" w:eastAsia="es-CR"/>
        </w:rPr>
      </w:pPr>
      <w:hyperlink w:anchor="_Toc136255538" w:history="1">
        <w:r w:rsidR="00C01042" w:rsidRPr="004C552D">
          <w:rPr>
            <w:rStyle w:val="Hipervnculo"/>
            <w:lang w:eastAsia="en-US"/>
          </w:rPr>
          <w:t>6.4.9.</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OficinasAseguradoraNuevaProd</w:t>
        </w:r>
        <w:r w:rsidR="00C01042">
          <w:rPr>
            <w:webHidden/>
          </w:rPr>
          <w:tab/>
        </w:r>
        <w:r w:rsidR="00C01042">
          <w:rPr>
            <w:webHidden/>
          </w:rPr>
          <w:fldChar w:fldCharType="begin"/>
        </w:r>
        <w:r w:rsidR="00C01042">
          <w:rPr>
            <w:webHidden/>
          </w:rPr>
          <w:instrText xml:space="preserve"> PAGEREF _Toc136255538 \h </w:instrText>
        </w:r>
        <w:r w:rsidR="00C01042">
          <w:rPr>
            <w:webHidden/>
          </w:rPr>
        </w:r>
        <w:r w:rsidR="00C01042">
          <w:rPr>
            <w:webHidden/>
          </w:rPr>
          <w:fldChar w:fldCharType="separate"/>
        </w:r>
        <w:r w:rsidR="00C01042">
          <w:rPr>
            <w:webHidden/>
          </w:rPr>
          <w:t>237</w:t>
        </w:r>
        <w:r w:rsidR="00C01042">
          <w:rPr>
            <w:webHidden/>
          </w:rPr>
          <w:fldChar w:fldCharType="end"/>
        </w:r>
      </w:hyperlink>
    </w:p>
    <w:p w14:paraId="38FAD954" w14:textId="4CBBC7DE" w:rsidR="00C01042" w:rsidRDefault="00000000">
      <w:pPr>
        <w:pStyle w:val="TDC3"/>
        <w:rPr>
          <w:rFonts w:asciiTheme="minorHAnsi" w:eastAsiaTheme="minorEastAsia" w:hAnsiTheme="minorHAnsi" w:cstheme="minorBidi"/>
          <w:snapToGrid/>
          <w:sz w:val="22"/>
          <w:szCs w:val="22"/>
          <w:lang w:val="es-CR" w:eastAsia="es-CR"/>
        </w:rPr>
      </w:pPr>
      <w:hyperlink w:anchor="_Toc136255539" w:history="1">
        <w:r w:rsidR="00C01042" w:rsidRPr="004C552D">
          <w:rPr>
            <w:rStyle w:val="Hipervnculo"/>
            <w:lang w:eastAsia="en-US"/>
          </w:rPr>
          <w:t>6.4.10.</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AgenSegNoVinculadosSocAgenSeg</w:t>
        </w:r>
        <w:r w:rsidR="00C01042">
          <w:rPr>
            <w:webHidden/>
          </w:rPr>
          <w:tab/>
        </w:r>
        <w:r w:rsidR="00C01042">
          <w:rPr>
            <w:webHidden/>
          </w:rPr>
          <w:fldChar w:fldCharType="begin"/>
        </w:r>
        <w:r w:rsidR="00C01042">
          <w:rPr>
            <w:webHidden/>
          </w:rPr>
          <w:instrText xml:space="preserve"> PAGEREF _Toc136255539 \h </w:instrText>
        </w:r>
        <w:r w:rsidR="00C01042">
          <w:rPr>
            <w:webHidden/>
          </w:rPr>
        </w:r>
        <w:r w:rsidR="00C01042">
          <w:rPr>
            <w:webHidden/>
          </w:rPr>
          <w:fldChar w:fldCharType="separate"/>
        </w:r>
        <w:r w:rsidR="00C01042">
          <w:rPr>
            <w:webHidden/>
          </w:rPr>
          <w:t>238</w:t>
        </w:r>
        <w:r w:rsidR="00C01042">
          <w:rPr>
            <w:webHidden/>
          </w:rPr>
          <w:fldChar w:fldCharType="end"/>
        </w:r>
      </w:hyperlink>
    </w:p>
    <w:p w14:paraId="0A70479B" w14:textId="15124F10" w:rsidR="00C01042" w:rsidRDefault="00000000">
      <w:pPr>
        <w:pStyle w:val="TDC3"/>
        <w:rPr>
          <w:rFonts w:asciiTheme="minorHAnsi" w:eastAsiaTheme="minorEastAsia" w:hAnsiTheme="minorHAnsi" w:cstheme="minorBidi"/>
          <w:snapToGrid/>
          <w:sz w:val="22"/>
          <w:szCs w:val="22"/>
          <w:lang w:val="es-CR" w:eastAsia="es-CR"/>
        </w:rPr>
      </w:pPr>
      <w:hyperlink w:anchor="_Toc136255540" w:history="1">
        <w:r w:rsidR="00C01042" w:rsidRPr="004C552D">
          <w:rPr>
            <w:rStyle w:val="Hipervnculo"/>
            <w:lang w:eastAsia="en-US"/>
          </w:rPr>
          <w:t>6.4.11.</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SociedadesCorredorasSeg</w:t>
        </w:r>
        <w:r w:rsidR="00C01042">
          <w:rPr>
            <w:webHidden/>
          </w:rPr>
          <w:tab/>
        </w:r>
        <w:r w:rsidR="00C01042">
          <w:rPr>
            <w:webHidden/>
          </w:rPr>
          <w:fldChar w:fldCharType="begin"/>
        </w:r>
        <w:r w:rsidR="00C01042">
          <w:rPr>
            <w:webHidden/>
          </w:rPr>
          <w:instrText xml:space="preserve"> PAGEREF _Toc136255540 \h </w:instrText>
        </w:r>
        <w:r w:rsidR="00C01042">
          <w:rPr>
            <w:webHidden/>
          </w:rPr>
        </w:r>
        <w:r w:rsidR="00C01042">
          <w:rPr>
            <w:webHidden/>
          </w:rPr>
          <w:fldChar w:fldCharType="separate"/>
        </w:r>
        <w:r w:rsidR="00C01042">
          <w:rPr>
            <w:webHidden/>
          </w:rPr>
          <w:t>241</w:t>
        </w:r>
        <w:r w:rsidR="00C01042">
          <w:rPr>
            <w:webHidden/>
          </w:rPr>
          <w:fldChar w:fldCharType="end"/>
        </w:r>
      </w:hyperlink>
    </w:p>
    <w:p w14:paraId="1077C1DB" w14:textId="3E767BD9" w:rsidR="00C01042" w:rsidRDefault="00000000">
      <w:pPr>
        <w:pStyle w:val="TDC3"/>
        <w:rPr>
          <w:rFonts w:asciiTheme="minorHAnsi" w:eastAsiaTheme="minorEastAsia" w:hAnsiTheme="minorHAnsi" w:cstheme="minorBidi"/>
          <w:snapToGrid/>
          <w:sz w:val="22"/>
          <w:szCs w:val="22"/>
          <w:lang w:val="es-CR" w:eastAsia="es-CR"/>
        </w:rPr>
      </w:pPr>
      <w:hyperlink w:anchor="_Toc136255541" w:history="1">
        <w:r w:rsidR="00C01042" w:rsidRPr="004C552D">
          <w:rPr>
            <w:rStyle w:val="Hipervnculo"/>
            <w:lang w:eastAsia="en-US"/>
          </w:rPr>
          <w:t>6.4.12.</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SeguroObligatorioAutomoviles</w:t>
        </w:r>
        <w:r w:rsidR="00C01042">
          <w:rPr>
            <w:webHidden/>
          </w:rPr>
          <w:tab/>
        </w:r>
        <w:r w:rsidR="00C01042">
          <w:rPr>
            <w:webHidden/>
          </w:rPr>
          <w:fldChar w:fldCharType="begin"/>
        </w:r>
        <w:r w:rsidR="00C01042">
          <w:rPr>
            <w:webHidden/>
          </w:rPr>
          <w:instrText xml:space="preserve"> PAGEREF _Toc136255541 \h </w:instrText>
        </w:r>
        <w:r w:rsidR="00C01042">
          <w:rPr>
            <w:webHidden/>
          </w:rPr>
        </w:r>
        <w:r w:rsidR="00C01042">
          <w:rPr>
            <w:webHidden/>
          </w:rPr>
          <w:fldChar w:fldCharType="separate"/>
        </w:r>
        <w:r w:rsidR="00C01042">
          <w:rPr>
            <w:webHidden/>
          </w:rPr>
          <w:t>244</w:t>
        </w:r>
        <w:r w:rsidR="00C01042">
          <w:rPr>
            <w:webHidden/>
          </w:rPr>
          <w:fldChar w:fldCharType="end"/>
        </w:r>
      </w:hyperlink>
    </w:p>
    <w:p w14:paraId="5D54990B" w14:textId="55AD6759" w:rsidR="00C01042" w:rsidRDefault="00000000">
      <w:pPr>
        <w:pStyle w:val="TDC2"/>
        <w:tabs>
          <w:tab w:val="left" w:pos="2199"/>
        </w:tabs>
        <w:rPr>
          <w:rFonts w:asciiTheme="minorHAnsi" w:eastAsiaTheme="minorEastAsia" w:hAnsiTheme="minorHAnsi" w:cstheme="minorBidi"/>
          <w:snapToGrid/>
          <w:sz w:val="22"/>
          <w:szCs w:val="22"/>
          <w:lang w:val="es-CR" w:eastAsia="es-CR"/>
        </w:rPr>
      </w:pPr>
      <w:hyperlink w:anchor="_Toc136255542" w:history="1">
        <w:r w:rsidR="00C01042" w:rsidRPr="004C552D">
          <w:rPr>
            <w:rStyle w:val="Hipervnculo"/>
            <w:lang w:eastAsia="en-US"/>
          </w:rPr>
          <w:t>6.5</w:t>
        </w:r>
        <w:r w:rsidR="00C01042">
          <w:rPr>
            <w:rFonts w:asciiTheme="minorHAnsi" w:eastAsiaTheme="minorEastAsia" w:hAnsiTheme="minorHAnsi" w:cstheme="minorBidi"/>
            <w:snapToGrid/>
            <w:sz w:val="22"/>
            <w:szCs w:val="22"/>
            <w:lang w:val="es-CR" w:eastAsia="es-CR"/>
          </w:rPr>
          <w:tab/>
        </w:r>
        <w:r w:rsidR="00C01042" w:rsidRPr="004C552D">
          <w:rPr>
            <w:rStyle w:val="Hipervnculo"/>
          </w:rPr>
          <w:t>[M]</w:t>
        </w:r>
        <w:r w:rsidR="00C01042" w:rsidRPr="004C552D">
          <w:rPr>
            <w:rStyle w:val="Hipervnculo"/>
            <w:lang w:eastAsia="en-US"/>
          </w:rPr>
          <w:t>Modelo de Producción y Población Asegurada</w:t>
        </w:r>
        <w:r w:rsidR="00C01042">
          <w:rPr>
            <w:webHidden/>
          </w:rPr>
          <w:tab/>
        </w:r>
        <w:r w:rsidR="00C01042">
          <w:rPr>
            <w:webHidden/>
          </w:rPr>
          <w:fldChar w:fldCharType="begin"/>
        </w:r>
        <w:r w:rsidR="00C01042">
          <w:rPr>
            <w:webHidden/>
          </w:rPr>
          <w:instrText xml:space="preserve"> PAGEREF _Toc136255542 \h </w:instrText>
        </w:r>
        <w:r w:rsidR="00C01042">
          <w:rPr>
            <w:webHidden/>
          </w:rPr>
        </w:r>
        <w:r w:rsidR="00C01042">
          <w:rPr>
            <w:webHidden/>
          </w:rPr>
          <w:fldChar w:fldCharType="separate"/>
        </w:r>
        <w:r w:rsidR="00C01042">
          <w:rPr>
            <w:webHidden/>
          </w:rPr>
          <w:t>246</w:t>
        </w:r>
        <w:r w:rsidR="00C01042">
          <w:rPr>
            <w:webHidden/>
          </w:rPr>
          <w:fldChar w:fldCharType="end"/>
        </w:r>
      </w:hyperlink>
    </w:p>
    <w:p w14:paraId="11801477" w14:textId="54DC6121" w:rsidR="00C01042" w:rsidRDefault="00000000">
      <w:pPr>
        <w:pStyle w:val="TDC3"/>
        <w:rPr>
          <w:rFonts w:asciiTheme="minorHAnsi" w:eastAsiaTheme="minorEastAsia" w:hAnsiTheme="minorHAnsi" w:cstheme="minorBidi"/>
          <w:snapToGrid/>
          <w:sz w:val="22"/>
          <w:szCs w:val="22"/>
          <w:lang w:val="es-CR" w:eastAsia="es-CR"/>
        </w:rPr>
      </w:pPr>
      <w:hyperlink w:anchor="_Toc136255543" w:history="1">
        <w:r w:rsidR="00C01042" w:rsidRPr="004C552D">
          <w:rPr>
            <w:rStyle w:val="Hipervnculo"/>
            <w:lang w:eastAsia="en-US"/>
          </w:rPr>
          <w:t>6.5.1.</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ProduccionPoblacionAsegurada</w:t>
        </w:r>
        <w:r w:rsidR="00C01042">
          <w:rPr>
            <w:webHidden/>
          </w:rPr>
          <w:tab/>
        </w:r>
        <w:r w:rsidR="00C01042">
          <w:rPr>
            <w:webHidden/>
          </w:rPr>
          <w:fldChar w:fldCharType="begin"/>
        </w:r>
        <w:r w:rsidR="00C01042">
          <w:rPr>
            <w:webHidden/>
          </w:rPr>
          <w:instrText xml:space="preserve"> PAGEREF _Toc136255543 \h </w:instrText>
        </w:r>
        <w:r w:rsidR="00C01042">
          <w:rPr>
            <w:webHidden/>
          </w:rPr>
        </w:r>
        <w:r w:rsidR="00C01042">
          <w:rPr>
            <w:webHidden/>
          </w:rPr>
          <w:fldChar w:fldCharType="separate"/>
        </w:r>
        <w:r w:rsidR="00C01042">
          <w:rPr>
            <w:webHidden/>
          </w:rPr>
          <w:t>247</w:t>
        </w:r>
        <w:r w:rsidR="00C01042">
          <w:rPr>
            <w:webHidden/>
          </w:rPr>
          <w:fldChar w:fldCharType="end"/>
        </w:r>
      </w:hyperlink>
    </w:p>
    <w:p w14:paraId="799DC80F" w14:textId="2C34208C" w:rsidR="00C01042" w:rsidRDefault="00000000">
      <w:pPr>
        <w:pStyle w:val="TDC2"/>
        <w:tabs>
          <w:tab w:val="left" w:pos="2199"/>
        </w:tabs>
        <w:rPr>
          <w:rFonts w:asciiTheme="minorHAnsi" w:eastAsiaTheme="minorEastAsia" w:hAnsiTheme="minorHAnsi" w:cstheme="minorBidi"/>
          <w:snapToGrid/>
          <w:sz w:val="22"/>
          <w:szCs w:val="22"/>
          <w:lang w:val="es-CR" w:eastAsia="es-CR"/>
        </w:rPr>
      </w:pPr>
      <w:hyperlink w:anchor="_Toc136255544" w:history="1">
        <w:r w:rsidR="00C01042" w:rsidRPr="004C552D">
          <w:rPr>
            <w:rStyle w:val="Hipervnculo"/>
            <w:lang w:eastAsia="en-US"/>
          </w:rPr>
          <w:t>6.6</w:t>
        </w:r>
        <w:r w:rsidR="00C01042">
          <w:rPr>
            <w:rFonts w:asciiTheme="minorHAnsi" w:eastAsiaTheme="minorEastAsia" w:hAnsiTheme="minorHAnsi" w:cstheme="minorBidi"/>
            <w:snapToGrid/>
            <w:sz w:val="22"/>
            <w:szCs w:val="22"/>
            <w:lang w:val="es-CR" w:eastAsia="es-CR"/>
          </w:rPr>
          <w:tab/>
        </w:r>
        <w:r w:rsidR="00C01042" w:rsidRPr="004C552D">
          <w:rPr>
            <w:rStyle w:val="Hipervnculo"/>
          </w:rPr>
          <w:t>[M]</w:t>
        </w:r>
        <w:r w:rsidR="00C01042" w:rsidRPr="004C552D">
          <w:rPr>
            <w:rStyle w:val="Hipervnculo"/>
            <w:lang w:eastAsia="en-US"/>
          </w:rPr>
          <w:t>Modelo Runoff</w:t>
        </w:r>
        <w:r w:rsidR="00C01042">
          <w:rPr>
            <w:webHidden/>
          </w:rPr>
          <w:tab/>
        </w:r>
        <w:r w:rsidR="00C01042">
          <w:rPr>
            <w:webHidden/>
          </w:rPr>
          <w:fldChar w:fldCharType="begin"/>
        </w:r>
        <w:r w:rsidR="00C01042">
          <w:rPr>
            <w:webHidden/>
          </w:rPr>
          <w:instrText xml:space="preserve"> PAGEREF _Toc136255544 \h </w:instrText>
        </w:r>
        <w:r w:rsidR="00C01042">
          <w:rPr>
            <w:webHidden/>
          </w:rPr>
        </w:r>
        <w:r w:rsidR="00C01042">
          <w:rPr>
            <w:webHidden/>
          </w:rPr>
          <w:fldChar w:fldCharType="separate"/>
        </w:r>
        <w:r w:rsidR="00C01042">
          <w:rPr>
            <w:webHidden/>
          </w:rPr>
          <w:t>252</w:t>
        </w:r>
        <w:r w:rsidR="00C01042">
          <w:rPr>
            <w:webHidden/>
          </w:rPr>
          <w:fldChar w:fldCharType="end"/>
        </w:r>
      </w:hyperlink>
    </w:p>
    <w:p w14:paraId="3510D572" w14:textId="74814769" w:rsidR="00C01042" w:rsidRDefault="00000000">
      <w:pPr>
        <w:pStyle w:val="TDC3"/>
        <w:rPr>
          <w:rFonts w:asciiTheme="minorHAnsi" w:eastAsiaTheme="minorEastAsia" w:hAnsiTheme="minorHAnsi" w:cstheme="minorBidi"/>
          <w:snapToGrid/>
          <w:sz w:val="22"/>
          <w:szCs w:val="22"/>
          <w:lang w:val="es-CR" w:eastAsia="es-CR"/>
        </w:rPr>
      </w:pPr>
      <w:hyperlink w:anchor="_Toc136255545" w:history="1">
        <w:r w:rsidR="00C01042" w:rsidRPr="004C552D">
          <w:rPr>
            <w:rStyle w:val="Hipervnculo"/>
            <w:lang w:eastAsia="en-US"/>
          </w:rPr>
          <w:t>6.6.1.</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Siniestros</w:t>
        </w:r>
        <w:r w:rsidR="00C01042">
          <w:rPr>
            <w:webHidden/>
          </w:rPr>
          <w:tab/>
        </w:r>
        <w:r w:rsidR="00C01042">
          <w:rPr>
            <w:webHidden/>
          </w:rPr>
          <w:fldChar w:fldCharType="begin"/>
        </w:r>
        <w:r w:rsidR="00C01042">
          <w:rPr>
            <w:webHidden/>
          </w:rPr>
          <w:instrText xml:space="preserve"> PAGEREF _Toc136255545 \h </w:instrText>
        </w:r>
        <w:r w:rsidR="00C01042">
          <w:rPr>
            <w:webHidden/>
          </w:rPr>
        </w:r>
        <w:r w:rsidR="00C01042">
          <w:rPr>
            <w:webHidden/>
          </w:rPr>
          <w:fldChar w:fldCharType="separate"/>
        </w:r>
        <w:r w:rsidR="00C01042">
          <w:rPr>
            <w:webHidden/>
          </w:rPr>
          <w:t>254</w:t>
        </w:r>
        <w:r w:rsidR="00C01042">
          <w:rPr>
            <w:webHidden/>
          </w:rPr>
          <w:fldChar w:fldCharType="end"/>
        </w:r>
      </w:hyperlink>
    </w:p>
    <w:p w14:paraId="61D942C4" w14:textId="1BE17A97" w:rsidR="00C01042" w:rsidRDefault="00000000">
      <w:pPr>
        <w:pStyle w:val="TDC3"/>
        <w:rPr>
          <w:rFonts w:asciiTheme="minorHAnsi" w:eastAsiaTheme="minorEastAsia" w:hAnsiTheme="minorHAnsi" w:cstheme="minorBidi"/>
          <w:snapToGrid/>
          <w:sz w:val="22"/>
          <w:szCs w:val="22"/>
          <w:lang w:val="es-CR" w:eastAsia="es-CR"/>
        </w:rPr>
      </w:pPr>
      <w:hyperlink w:anchor="_Toc136255546" w:history="1">
        <w:r w:rsidR="00C01042" w:rsidRPr="004C552D">
          <w:rPr>
            <w:rStyle w:val="Hipervnculo"/>
            <w:lang w:eastAsia="en-US"/>
          </w:rPr>
          <w:t>6.6.2.</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PrimasYProvisionPrimasNoDevengadas</w:t>
        </w:r>
        <w:r w:rsidR="00C01042">
          <w:rPr>
            <w:webHidden/>
          </w:rPr>
          <w:tab/>
        </w:r>
        <w:r w:rsidR="00C01042">
          <w:rPr>
            <w:webHidden/>
          </w:rPr>
          <w:fldChar w:fldCharType="begin"/>
        </w:r>
        <w:r w:rsidR="00C01042">
          <w:rPr>
            <w:webHidden/>
          </w:rPr>
          <w:instrText xml:space="preserve"> PAGEREF _Toc136255546 \h </w:instrText>
        </w:r>
        <w:r w:rsidR="00C01042">
          <w:rPr>
            <w:webHidden/>
          </w:rPr>
        </w:r>
        <w:r w:rsidR="00C01042">
          <w:rPr>
            <w:webHidden/>
          </w:rPr>
          <w:fldChar w:fldCharType="separate"/>
        </w:r>
        <w:r w:rsidR="00C01042">
          <w:rPr>
            <w:webHidden/>
          </w:rPr>
          <w:t>265</w:t>
        </w:r>
        <w:r w:rsidR="00C01042">
          <w:rPr>
            <w:webHidden/>
          </w:rPr>
          <w:fldChar w:fldCharType="end"/>
        </w:r>
      </w:hyperlink>
    </w:p>
    <w:p w14:paraId="66E33690" w14:textId="5F5DB30A" w:rsidR="00C01042" w:rsidRDefault="00000000">
      <w:pPr>
        <w:pStyle w:val="TDC3"/>
        <w:rPr>
          <w:rFonts w:asciiTheme="minorHAnsi" w:eastAsiaTheme="minorEastAsia" w:hAnsiTheme="minorHAnsi" w:cstheme="minorBidi"/>
          <w:snapToGrid/>
          <w:sz w:val="22"/>
          <w:szCs w:val="22"/>
          <w:lang w:val="es-CR" w:eastAsia="es-CR"/>
        </w:rPr>
      </w:pPr>
      <w:hyperlink w:anchor="_Toc136255547" w:history="1">
        <w:r w:rsidR="00C01042" w:rsidRPr="004C552D">
          <w:rPr>
            <w:rStyle w:val="Hipervnculo"/>
            <w:lang w:eastAsia="en-US"/>
          </w:rPr>
          <w:t>6.6.3.</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PolizasPeriodo</w:t>
        </w:r>
        <w:r w:rsidR="00C01042">
          <w:rPr>
            <w:webHidden/>
          </w:rPr>
          <w:tab/>
        </w:r>
        <w:r w:rsidR="00C01042">
          <w:rPr>
            <w:webHidden/>
          </w:rPr>
          <w:fldChar w:fldCharType="begin"/>
        </w:r>
        <w:r w:rsidR="00C01042">
          <w:rPr>
            <w:webHidden/>
          </w:rPr>
          <w:instrText xml:space="preserve"> PAGEREF _Toc136255547 \h </w:instrText>
        </w:r>
        <w:r w:rsidR="00C01042">
          <w:rPr>
            <w:webHidden/>
          </w:rPr>
        </w:r>
        <w:r w:rsidR="00C01042">
          <w:rPr>
            <w:webHidden/>
          </w:rPr>
          <w:fldChar w:fldCharType="separate"/>
        </w:r>
        <w:r w:rsidR="00C01042">
          <w:rPr>
            <w:webHidden/>
          </w:rPr>
          <w:t>267</w:t>
        </w:r>
        <w:r w:rsidR="00C01042">
          <w:rPr>
            <w:webHidden/>
          </w:rPr>
          <w:fldChar w:fldCharType="end"/>
        </w:r>
      </w:hyperlink>
    </w:p>
    <w:p w14:paraId="35B11897" w14:textId="7E1E7FFD" w:rsidR="00C01042" w:rsidRDefault="00000000">
      <w:pPr>
        <w:pStyle w:val="TDC3"/>
        <w:rPr>
          <w:rFonts w:asciiTheme="minorHAnsi" w:eastAsiaTheme="minorEastAsia" w:hAnsiTheme="minorHAnsi" w:cstheme="minorBidi"/>
          <w:snapToGrid/>
          <w:sz w:val="22"/>
          <w:szCs w:val="22"/>
          <w:lang w:val="es-CR" w:eastAsia="es-CR"/>
        </w:rPr>
      </w:pPr>
      <w:hyperlink w:anchor="_Toc136255548" w:history="1">
        <w:r w:rsidR="00C01042" w:rsidRPr="004C552D">
          <w:rPr>
            <w:rStyle w:val="Hipervnculo"/>
            <w:lang w:eastAsia="en-US"/>
          </w:rPr>
          <w:t>6.6.4.</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Suficiencia</w:t>
        </w:r>
        <w:r w:rsidR="00C01042">
          <w:rPr>
            <w:webHidden/>
          </w:rPr>
          <w:tab/>
        </w:r>
        <w:r w:rsidR="00C01042">
          <w:rPr>
            <w:webHidden/>
          </w:rPr>
          <w:fldChar w:fldCharType="begin"/>
        </w:r>
        <w:r w:rsidR="00C01042">
          <w:rPr>
            <w:webHidden/>
          </w:rPr>
          <w:instrText xml:space="preserve"> PAGEREF _Toc136255548 \h </w:instrText>
        </w:r>
        <w:r w:rsidR="00C01042">
          <w:rPr>
            <w:webHidden/>
          </w:rPr>
        </w:r>
        <w:r w:rsidR="00C01042">
          <w:rPr>
            <w:webHidden/>
          </w:rPr>
          <w:fldChar w:fldCharType="separate"/>
        </w:r>
        <w:r w:rsidR="00C01042">
          <w:rPr>
            <w:webHidden/>
          </w:rPr>
          <w:t>270</w:t>
        </w:r>
        <w:r w:rsidR="00C01042">
          <w:rPr>
            <w:webHidden/>
          </w:rPr>
          <w:fldChar w:fldCharType="end"/>
        </w:r>
      </w:hyperlink>
    </w:p>
    <w:p w14:paraId="6609305F" w14:textId="7C8C6FA1" w:rsidR="00C01042" w:rsidRDefault="00000000">
      <w:pPr>
        <w:pStyle w:val="TDC3"/>
        <w:rPr>
          <w:rFonts w:asciiTheme="minorHAnsi" w:eastAsiaTheme="minorEastAsia" w:hAnsiTheme="minorHAnsi" w:cstheme="minorBidi"/>
          <w:snapToGrid/>
          <w:sz w:val="22"/>
          <w:szCs w:val="22"/>
          <w:lang w:val="es-CR" w:eastAsia="es-CR"/>
        </w:rPr>
      </w:pPr>
      <w:hyperlink w:anchor="_Toc136255549" w:history="1">
        <w:r w:rsidR="00C01042" w:rsidRPr="004C552D">
          <w:rPr>
            <w:rStyle w:val="Hipervnculo"/>
            <w:lang w:eastAsia="en-US"/>
          </w:rPr>
          <w:t>6.6.5.</w:t>
        </w:r>
        <w:r w:rsidR="00C01042">
          <w:rPr>
            <w:rFonts w:asciiTheme="minorHAnsi" w:eastAsiaTheme="minorEastAsia" w:hAnsiTheme="minorHAnsi" w:cstheme="minorBidi"/>
            <w:snapToGrid/>
            <w:sz w:val="22"/>
            <w:szCs w:val="22"/>
            <w:lang w:val="es-CR" w:eastAsia="es-CR"/>
          </w:rPr>
          <w:tab/>
        </w:r>
        <w:r w:rsidR="00C01042" w:rsidRPr="004C552D">
          <w:rPr>
            <w:rStyle w:val="Hipervnculo"/>
            <w:lang w:eastAsia="en-US"/>
          </w:rPr>
          <w:t>ModeloEstadístico</w:t>
        </w:r>
        <w:r w:rsidR="00C01042">
          <w:rPr>
            <w:webHidden/>
          </w:rPr>
          <w:tab/>
        </w:r>
        <w:r w:rsidR="00C01042">
          <w:rPr>
            <w:webHidden/>
          </w:rPr>
          <w:fldChar w:fldCharType="begin"/>
        </w:r>
        <w:r w:rsidR="00C01042">
          <w:rPr>
            <w:webHidden/>
          </w:rPr>
          <w:instrText xml:space="preserve"> PAGEREF _Toc136255549 \h </w:instrText>
        </w:r>
        <w:r w:rsidR="00C01042">
          <w:rPr>
            <w:webHidden/>
          </w:rPr>
        </w:r>
        <w:r w:rsidR="00C01042">
          <w:rPr>
            <w:webHidden/>
          </w:rPr>
          <w:fldChar w:fldCharType="separate"/>
        </w:r>
        <w:r w:rsidR="00C01042">
          <w:rPr>
            <w:webHidden/>
          </w:rPr>
          <w:t>276</w:t>
        </w:r>
        <w:r w:rsidR="00C01042">
          <w:rPr>
            <w:webHidden/>
          </w:rPr>
          <w:fldChar w:fldCharType="end"/>
        </w:r>
      </w:hyperlink>
    </w:p>
    <w:p w14:paraId="09918C59" w14:textId="2401FD31" w:rsidR="00C01042" w:rsidRDefault="00000000">
      <w:pPr>
        <w:pStyle w:val="TDC2"/>
        <w:tabs>
          <w:tab w:val="left" w:pos="2199"/>
        </w:tabs>
        <w:rPr>
          <w:rFonts w:asciiTheme="minorHAnsi" w:eastAsiaTheme="minorEastAsia" w:hAnsiTheme="minorHAnsi" w:cstheme="minorBidi"/>
          <w:snapToGrid/>
          <w:sz w:val="22"/>
          <w:szCs w:val="22"/>
          <w:lang w:val="es-CR" w:eastAsia="es-CR"/>
        </w:rPr>
      </w:pPr>
      <w:hyperlink w:anchor="_Toc136255550" w:history="1">
        <w:r w:rsidR="00C01042" w:rsidRPr="004C552D">
          <w:rPr>
            <w:rStyle w:val="Hipervnculo"/>
            <w:lang w:eastAsia="en-US"/>
          </w:rPr>
          <w:t>6.7</w:t>
        </w:r>
        <w:r w:rsidR="00C01042">
          <w:rPr>
            <w:rFonts w:asciiTheme="minorHAnsi" w:eastAsiaTheme="minorEastAsia" w:hAnsiTheme="minorHAnsi" w:cstheme="minorBidi"/>
            <w:snapToGrid/>
            <w:sz w:val="22"/>
            <w:szCs w:val="22"/>
            <w:lang w:val="es-CR" w:eastAsia="es-CR"/>
          </w:rPr>
          <w:tab/>
        </w:r>
        <w:r w:rsidR="00C01042" w:rsidRPr="004C552D">
          <w:rPr>
            <w:rStyle w:val="Hipervnculo"/>
          </w:rPr>
          <w:t xml:space="preserve">[M]Modelo </w:t>
        </w:r>
        <w:r w:rsidR="00C01042" w:rsidRPr="004C552D">
          <w:rPr>
            <w:rStyle w:val="Hipervnculo"/>
            <w:lang w:eastAsia="en-US"/>
          </w:rPr>
          <w:t>Contratos paritarios o de  libre discusión</w:t>
        </w:r>
        <w:r w:rsidR="00C01042">
          <w:rPr>
            <w:webHidden/>
          </w:rPr>
          <w:tab/>
        </w:r>
        <w:r w:rsidR="00C01042">
          <w:rPr>
            <w:webHidden/>
          </w:rPr>
          <w:fldChar w:fldCharType="begin"/>
        </w:r>
        <w:r w:rsidR="00C01042">
          <w:rPr>
            <w:webHidden/>
          </w:rPr>
          <w:instrText xml:space="preserve"> PAGEREF _Toc136255550 \h </w:instrText>
        </w:r>
        <w:r w:rsidR="00C01042">
          <w:rPr>
            <w:webHidden/>
          </w:rPr>
        </w:r>
        <w:r w:rsidR="00C01042">
          <w:rPr>
            <w:webHidden/>
          </w:rPr>
          <w:fldChar w:fldCharType="separate"/>
        </w:r>
        <w:r w:rsidR="00C01042">
          <w:rPr>
            <w:webHidden/>
          </w:rPr>
          <w:t>278</w:t>
        </w:r>
        <w:r w:rsidR="00C01042">
          <w:rPr>
            <w:webHidden/>
          </w:rPr>
          <w:fldChar w:fldCharType="end"/>
        </w:r>
      </w:hyperlink>
    </w:p>
    <w:p w14:paraId="2FC1F206" w14:textId="4E3970B8" w:rsidR="00C01042" w:rsidRDefault="00000000">
      <w:pPr>
        <w:pStyle w:val="TDC3"/>
        <w:rPr>
          <w:rFonts w:asciiTheme="minorHAnsi" w:eastAsiaTheme="minorEastAsia" w:hAnsiTheme="minorHAnsi" w:cstheme="minorBidi"/>
          <w:snapToGrid/>
          <w:sz w:val="22"/>
          <w:szCs w:val="22"/>
          <w:lang w:val="es-CR" w:eastAsia="es-CR"/>
        </w:rPr>
      </w:pPr>
      <w:hyperlink w:anchor="_Toc136255551" w:history="1">
        <w:r w:rsidR="00C01042" w:rsidRPr="004C552D">
          <w:rPr>
            <w:rStyle w:val="Hipervnculo"/>
            <w:lang w:eastAsia="en-US"/>
          </w:rPr>
          <w:t>6.7.1 Nodo Contratos</w:t>
        </w:r>
        <w:r w:rsidR="00C01042">
          <w:rPr>
            <w:webHidden/>
          </w:rPr>
          <w:tab/>
        </w:r>
        <w:r w:rsidR="00C01042">
          <w:rPr>
            <w:webHidden/>
          </w:rPr>
          <w:fldChar w:fldCharType="begin"/>
        </w:r>
        <w:r w:rsidR="00C01042">
          <w:rPr>
            <w:webHidden/>
          </w:rPr>
          <w:instrText xml:space="preserve"> PAGEREF _Toc136255551 \h </w:instrText>
        </w:r>
        <w:r w:rsidR="00C01042">
          <w:rPr>
            <w:webHidden/>
          </w:rPr>
        </w:r>
        <w:r w:rsidR="00C01042">
          <w:rPr>
            <w:webHidden/>
          </w:rPr>
          <w:fldChar w:fldCharType="separate"/>
        </w:r>
        <w:r w:rsidR="00C01042">
          <w:rPr>
            <w:webHidden/>
          </w:rPr>
          <w:t>278</w:t>
        </w:r>
        <w:r w:rsidR="00C01042">
          <w:rPr>
            <w:webHidden/>
          </w:rPr>
          <w:fldChar w:fldCharType="end"/>
        </w:r>
      </w:hyperlink>
    </w:p>
    <w:p w14:paraId="3E6E92CB" w14:textId="01FBEABA" w:rsidR="00C01042" w:rsidRDefault="00000000" w:rsidP="00C05DD9">
      <w:pPr>
        <w:pStyle w:val="TDC1"/>
        <w:rPr>
          <w:rFonts w:asciiTheme="minorHAnsi" w:eastAsiaTheme="minorEastAsia" w:hAnsiTheme="minorHAnsi" w:cstheme="minorBidi"/>
          <w:noProof/>
          <w:snapToGrid/>
          <w:sz w:val="22"/>
          <w:szCs w:val="22"/>
          <w:lang w:val="es-CR" w:eastAsia="es-CR"/>
        </w:rPr>
      </w:pPr>
      <w:hyperlink w:anchor="_Toc136255552" w:history="1">
        <w:r w:rsidR="00C01042" w:rsidRPr="004C552D">
          <w:rPr>
            <w:rStyle w:val="Hipervnculo"/>
            <w:noProof/>
          </w:rPr>
          <w:t>7.</w:t>
        </w:r>
        <w:r w:rsidR="00C01042">
          <w:rPr>
            <w:rFonts w:asciiTheme="minorHAnsi" w:eastAsiaTheme="minorEastAsia" w:hAnsiTheme="minorHAnsi" w:cstheme="minorBidi"/>
            <w:noProof/>
            <w:snapToGrid/>
            <w:sz w:val="22"/>
            <w:szCs w:val="22"/>
            <w:lang w:val="es-CR" w:eastAsia="es-CR"/>
          </w:rPr>
          <w:tab/>
        </w:r>
        <w:r w:rsidR="00C01042" w:rsidRPr="004C552D">
          <w:rPr>
            <w:rStyle w:val="Hipervnculo"/>
            <w:noProof/>
          </w:rPr>
          <w:t>Modelos con información anual</w:t>
        </w:r>
        <w:r w:rsidR="00C01042">
          <w:rPr>
            <w:noProof/>
            <w:webHidden/>
          </w:rPr>
          <w:tab/>
        </w:r>
        <w:r w:rsidR="00C01042">
          <w:rPr>
            <w:noProof/>
            <w:webHidden/>
          </w:rPr>
          <w:fldChar w:fldCharType="begin"/>
        </w:r>
        <w:r w:rsidR="00C01042">
          <w:rPr>
            <w:noProof/>
            <w:webHidden/>
          </w:rPr>
          <w:instrText xml:space="preserve"> PAGEREF _Toc136255552 \h </w:instrText>
        </w:r>
        <w:r w:rsidR="00C01042">
          <w:rPr>
            <w:noProof/>
            <w:webHidden/>
          </w:rPr>
        </w:r>
        <w:r w:rsidR="00C01042">
          <w:rPr>
            <w:noProof/>
            <w:webHidden/>
          </w:rPr>
          <w:fldChar w:fldCharType="separate"/>
        </w:r>
        <w:r w:rsidR="00C01042">
          <w:rPr>
            <w:noProof/>
            <w:webHidden/>
          </w:rPr>
          <w:t>282</w:t>
        </w:r>
        <w:r w:rsidR="00C01042">
          <w:rPr>
            <w:noProof/>
            <w:webHidden/>
          </w:rPr>
          <w:fldChar w:fldCharType="end"/>
        </w:r>
      </w:hyperlink>
    </w:p>
    <w:p w14:paraId="33023B95" w14:textId="32DAB105" w:rsidR="00C01042" w:rsidRDefault="00000000" w:rsidP="00C05DD9">
      <w:pPr>
        <w:pStyle w:val="TDC1"/>
        <w:rPr>
          <w:rFonts w:asciiTheme="minorHAnsi" w:eastAsiaTheme="minorEastAsia" w:hAnsiTheme="minorHAnsi" w:cstheme="minorBidi"/>
          <w:noProof/>
          <w:snapToGrid/>
          <w:sz w:val="22"/>
          <w:szCs w:val="22"/>
          <w:lang w:val="es-CR" w:eastAsia="es-CR"/>
        </w:rPr>
      </w:pPr>
      <w:hyperlink w:anchor="_Toc136255553" w:history="1">
        <w:r w:rsidR="00C01042" w:rsidRPr="004C552D">
          <w:rPr>
            <w:rStyle w:val="Hipervnculo"/>
            <w:noProof/>
          </w:rPr>
          <w:t>7.1.</w:t>
        </w:r>
        <w:r w:rsidR="00C01042">
          <w:rPr>
            <w:rFonts w:asciiTheme="minorHAnsi" w:eastAsiaTheme="minorEastAsia" w:hAnsiTheme="minorHAnsi" w:cstheme="minorBidi"/>
            <w:noProof/>
            <w:snapToGrid/>
            <w:sz w:val="22"/>
            <w:szCs w:val="22"/>
            <w:lang w:val="es-CR" w:eastAsia="es-CR"/>
          </w:rPr>
          <w:tab/>
        </w:r>
        <w:r w:rsidR="00C01042" w:rsidRPr="004C552D">
          <w:rPr>
            <w:rStyle w:val="Hipervnculo"/>
            <w:noProof/>
          </w:rPr>
          <w:t>Modelos de Riesgos del Trabajo</w:t>
        </w:r>
        <w:r w:rsidR="00C01042">
          <w:rPr>
            <w:noProof/>
            <w:webHidden/>
          </w:rPr>
          <w:tab/>
        </w:r>
        <w:r w:rsidR="00C01042">
          <w:rPr>
            <w:noProof/>
            <w:webHidden/>
          </w:rPr>
          <w:fldChar w:fldCharType="begin"/>
        </w:r>
        <w:r w:rsidR="00C01042">
          <w:rPr>
            <w:noProof/>
            <w:webHidden/>
          </w:rPr>
          <w:instrText xml:space="preserve"> PAGEREF _Toc136255553 \h </w:instrText>
        </w:r>
        <w:r w:rsidR="00C01042">
          <w:rPr>
            <w:noProof/>
            <w:webHidden/>
          </w:rPr>
        </w:r>
        <w:r w:rsidR="00C01042">
          <w:rPr>
            <w:noProof/>
            <w:webHidden/>
          </w:rPr>
          <w:fldChar w:fldCharType="separate"/>
        </w:r>
        <w:r w:rsidR="00C01042">
          <w:rPr>
            <w:noProof/>
            <w:webHidden/>
          </w:rPr>
          <w:t>283</w:t>
        </w:r>
        <w:r w:rsidR="00C01042">
          <w:rPr>
            <w:noProof/>
            <w:webHidden/>
          </w:rPr>
          <w:fldChar w:fldCharType="end"/>
        </w:r>
      </w:hyperlink>
    </w:p>
    <w:p w14:paraId="77B481B1" w14:textId="6948D3CD" w:rsidR="00C01042" w:rsidRDefault="00000000" w:rsidP="00C05DD9">
      <w:pPr>
        <w:pStyle w:val="TDC1"/>
        <w:rPr>
          <w:rFonts w:asciiTheme="minorHAnsi" w:eastAsiaTheme="minorEastAsia" w:hAnsiTheme="minorHAnsi" w:cstheme="minorBidi"/>
          <w:noProof/>
          <w:snapToGrid/>
          <w:sz w:val="22"/>
          <w:szCs w:val="22"/>
          <w:lang w:val="es-CR" w:eastAsia="es-CR"/>
        </w:rPr>
      </w:pPr>
      <w:hyperlink w:anchor="_Toc136255554" w:history="1">
        <w:r w:rsidR="00C01042" w:rsidRPr="004C552D">
          <w:rPr>
            <w:rStyle w:val="Hipervnculo"/>
            <w:noProof/>
          </w:rPr>
          <w:t>8.</w:t>
        </w:r>
        <w:r w:rsidR="00C01042">
          <w:rPr>
            <w:rFonts w:asciiTheme="minorHAnsi" w:eastAsiaTheme="minorEastAsia" w:hAnsiTheme="minorHAnsi" w:cstheme="minorBidi"/>
            <w:noProof/>
            <w:snapToGrid/>
            <w:sz w:val="22"/>
            <w:szCs w:val="22"/>
            <w:lang w:val="es-CR" w:eastAsia="es-CR"/>
          </w:rPr>
          <w:tab/>
        </w:r>
        <w:r w:rsidR="00C01042" w:rsidRPr="004C552D">
          <w:rPr>
            <w:rStyle w:val="Hipervnculo"/>
            <w:noProof/>
          </w:rPr>
          <w:t>Validaciones entre modelos</w:t>
        </w:r>
        <w:r w:rsidR="00C01042">
          <w:rPr>
            <w:noProof/>
            <w:webHidden/>
          </w:rPr>
          <w:tab/>
        </w:r>
        <w:r w:rsidR="00C01042">
          <w:rPr>
            <w:noProof/>
            <w:webHidden/>
          </w:rPr>
          <w:fldChar w:fldCharType="begin"/>
        </w:r>
        <w:r w:rsidR="00C01042">
          <w:rPr>
            <w:noProof/>
            <w:webHidden/>
          </w:rPr>
          <w:instrText xml:space="preserve"> PAGEREF _Toc136255554 \h </w:instrText>
        </w:r>
        <w:r w:rsidR="00C01042">
          <w:rPr>
            <w:noProof/>
            <w:webHidden/>
          </w:rPr>
        </w:r>
        <w:r w:rsidR="00C01042">
          <w:rPr>
            <w:noProof/>
            <w:webHidden/>
          </w:rPr>
          <w:fldChar w:fldCharType="separate"/>
        </w:r>
        <w:r w:rsidR="00C01042">
          <w:rPr>
            <w:noProof/>
            <w:webHidden/>
          </w:rPr>
          <w:t>284</w:t>
        </w:r>
        <w:r w:rsidR="00C01042">
          <w:rPr>
            <w:noProof/>
            <w:webHidden/>
          </w:rPr>
          <w:fldChar w:fldCharType="end"/>
        </w:r>
      </w:hyperlink>
    </w:p>
    <w:p w14:paraId="62E056D7" w14:textId="1EE9C4E1" w:rsidR="00C01042" w:rsidRDefault="00000000" w:rsidP="00C05DD9">
      <w:pPr>
        <w:pStyle w:val="TDC1"/>
        <w:rPr>
          <w:rFonts w:asciiTheme="minorHAnsi" w:eastAsiaTheme="minorEastAsia" w:hAnsiTheme="minorHAnsi" w:cstheme="minorBidi"/>
          <w:noProof/>
          <w:snapToGrid/>
          <w:sz w:val="22"/>
          <w:szCs w:val="22"/>
          <w:lang w:val="es-CR" w:eastAsia="es-CR"/>
        </w:rPr>
      </w:pPr>
      <w:hyperlink w:anchor="_Toc136255555" w:history="1">
        <w:r w:rsidR="00C01042" w:rsidRPr="004C552D">
          <w:rPr>
            <w:rStyle w:val="Hipervnculo"/>
            <w:noProof/>
          </w:rPr>
          <w:t>9.</w:t>
        </w:r>
        <w:r w:rsidR="00C01042">
          <w:rPr>
            <w:rFonts w:asciiTheme="minorHAnsi" w:eastAsiaTheme="minorEastAsia" w:hAnsiTheme="minorHAnsi" w:cstheme="minorBidi"/>
            <w:noProof/>
            <w:snapToGrid/>
            <w:sz w:val="22"/>
            <w:szCs w:val="22"/>
            <w:lang w:val="es-CR" w:eastAsia="es-CR"/>
          </w:rPr>
          <w:tab/>
        </w:r>
        <w:r w:rsidR="00C01042" w:rsidRPr="004C552D">
          <w:rPr>
            <w:rStyle w:val="Hipervnculo"/>
            <w:noProof/>
          </w:rPr>
          <w:t>Catálogos</w:t>
        </w:r>
        <w:r w:rsidR="00C01042">
          <w:rPr>
            <w:noProof/>
            <w:webHidden/>
          </w:rPr>
          <w:tab/>
        </w:r>
        <w:r w:rsidR="00C01042">
          <w:rPr>
            <w:noProof/>
            <w:webHidden/>
          </w:rPr>
          <w:fldChar w:fldCharType="begin"/>
        </w:r>
        <w:r w:rsidR="00C01042">
          <w:rPr>
            <w:noProof/>
            <w:webHidden/>
          </w:rPr>
          <w:instrText xml:space="preserve"> PAGEREF _Toc136255555 \h </w:instrText>
        </w:r>
        <w:r w:rsidR="00C01042">
          <w:rPr>
            <w:noProof/>
            <w:webHidden/>
          </w:rPr>
        </w:r>
        <w:r w:rsidR="00C01042">
          <w:rPr>
            <w:noProof/>
            <w:webHidden/>
          </w:rPr>
          <w:fldChar w:fldCharType="separate"/>
        </w:r>
        <w:r w:rsidR="00C01042">
          <w:rPr>
            <w:noProof/>
            <w:webHidden/>
          </w:rPr>
          <w:t>309</w:t>
        </w:r>
        <w:r w:rsidR="00C01042">
          <w:rPr>
            <w:noProof/>
            <w:webHidden/>
          </w:rPr>
          <w:fldChar w:fldCharType="end"/>
        </w:r>
      </w:hyperlink>
    </w:p>
    <w:p w14:paraId="5370538A" w14:textId="6B05DACA" w:rsidR="00C01042" w:rsidRDefault="00000000">
      <w:pPr>
        <w:pStyle w:val="TDC2"/>
        <w:tabs>
          <w:tab w:val="left" w:pos="2255"/>
        </w:tabs>
        <w:rPr>
          <w:rFonts w:asciiTheme="minorHAnsi" w:eastAsiaTheme="minorEastAsia" w:hAnsiTheme="minorHAnsi" w:cstheme="minorBidi"/>
          <w:snapToGrid/>
          <w:sz w:val="22"/>
          <w:szCs w:val="22"/>
          <w:lang w:val="es-CR" w:eastAsia="es-CR"/>
        </w:rPr>
      </w:pPr>
      <w:hyperlink w:anchor="_Toc136255556" w:history="1">
        <w:r w:rsidR="00C01042" w:rsidRPr="004C552D">
          <w:rPr>
            <w:rStyle w:val="Hipervnculo"/>
          </w:rPr>
          <w:t>9.1.</w:t>
        </w:r>
        <w:r w:rsidR="00C01042">
          <w:rPr>
            <w:rFonts w:asciiTheme="minorHAnsi" w:eastAsiaTheme="minorEastAsia" w:hAnsiTheme="minorHAnsi" w:cstheme="minorBidi"/>
            <w:snapToGrid/>
            <w:sz w:val="22"/>
            <w:szCs w:val="22"/>
            <w:lang w:val="es-CR" w:eastAsia="es-CR"/>
          </w:rPr>
          <w:tab/>
        </w:r>
        <w:r w:rsidR="00C01042" w:rsidRPr="004C552D">
          <w:rPr>
            <w:rStyle w:val="Hipervnculo"/>
          </w:rPr>
          <w:t>Ramos</w:t>
        </w:r>
        <w:r w:rsidR="00C01042">
          <w:rPr>
            <w:webHidden/>
          </w:rPr>
          <w:tab/>
        </w:r>
        <w:r w:rsidR="00C01042">
          <w:rPr>
            <w:webHidden/>
          </w:rPr>
          <w:fldChar w:fldCharType="begin"/>
        </w:r>
        <w:r w:rsidR="00C01042">
          <w:rPr>
            <w:webHidden/>
          </w:rPr>
          <w:instrText xml:space="preserve"> PAGEREF _Toc136255556 \h </w:instrText>
        </w:r>
        <w:r w:rsidR="00C01042">
          <w:rPr>
            <w:webHidden/>
          </w:rPr>
        </w:r>
        <w:r w:rsidR="00C01042">
          <w:rPr>
            <w:webHidden/>
          </w:rPr>
          <w:fldChar w:fldCharType="separate"/>
        </w:r>
        <w:r w:rsidR="00C01042">
          <w:rPr>
            <w:webHidden/>
          </w:rPr>
          <w:t>309</w:t>
        </w:r>
        <w:r w:rsidR="00C01042">
          <w:rPr>
            <w:webHidden/>
          </w:rPr>
          <w:fldChar w:fldCharType="end"/>
        </w:r>
      </w:hyperlink>
    </w:p>
    <w:p w14:paraId="1741C262" w14:textId="70C47000" w:rsidR="00C01042" w:rsidRDefault="00000000">
      <w:pPr>
        <w:pStyle w:val="TDC2"/>
        <w:tabs>
          <w:tab w:val="left" w:pos="2255"/>
        </w:tabs>
        <w:rPr>
          <w:rFonts w:asciiTheme="minorHAnsi" w:eastAsiaTheme="minorEastAsia" w:hAnsiTheme="minorHAnsi" w:cstheme="minorBidi"/>
          <w:snapToGrid/>
          <w:sz w:val="22"/>
          <w:szCs w:val="22"/>
          <w:lang w:val="es-CR" w:eastAsia="es-CR"/>
        </w:rPr>
      </w:pPr>
      <w:hyperlink w:anchor="_Toc136255557" w:history="1">
        <w:r w:rsidR="00C01042" w:rsidRPr="004C552D">
          <w:rPr>
            <w:rStyle w:val="Hipervnculo"/>
          </w:rPr>
          <w:t>9.2.</w:t>
        </w:r>
        <w:r w:rsidR="00C01042">
          <w:rPr>
            <w:rFonts w:asciiTheme="minorHAnsi" w:eastAsiaTheme="minorEastAsia" w:hAnsiTheme="minorHAnsi" w:cstheme="minorBidi"/>
            <w:snapToGrid/>
            <w:sz w:val="22"/>
            <w:szCs w:val="22"/>
            <w:lang w:val="es-CR" w:eastAsia="es-CR"/>
          </w:rPr>
          <w:tab/>
        </w:r>
        <w:r w:rsidR="00C01042" w:rsidRPr="004C552D">
          <w:rPr>
            <w:rStyle w:val="Hipervnculo"/>
          </w:rPr>
          <w:t>Aseguradoras</w:t>
        </w:r>
        <w:r w:rsidR="00C01042">
          <w:rPr>
            <w:webHidden/>
          </w:rPr>
          <w:tab/>
        </w:r>
        <w:r w:rsidR="00C01042">
          <w:rPr>
            <w:webHidden/>
          </w:rPr>
          <w:fldChar w:fldCharType="begin"/>
        </w:r>
        <w:r w:rsidR="00C01042">
          <w:rPr>
            <w:webHidden/>
          </w:rPr>
          <w:instrText xml:space="preserve"> PAGEREF _Toc136255557 \h </w:instrText>
        </w:r>
        <w:r w:rsidR="00C01042">
          <w:rPr>
            <w:webHidden/>
          </w:rPr>
        </w:r>
        <w:r w:rsidR="00C01042">
          <w:rPr>
            <w:webHidden/>
          </w:rPr>
          <w:fldChar w:fldCharType="separate"/>
        </w:r>
        <w:r w:rsidR="00C01042">
          <w:rPr>
            <w:webHidden/>
          </w:rPr>
          <w:t>310</w:t>
        </w:r>
        <w:r w:rsidR="00C01042">
          <w:rPr>
            <w:webHidden/>
          </w:rPr>
          <w:fldChar w:fldCharType="end"/>
        </w:r>
      </w:hyperlink>
    </w:p>
    <w:p w14:paraId="50CAD6A2" w14:textId="14BE4D7B" w:rsidR="00C01042" w:rsidRDefault="00000000">
      <w:pPr>
        <w:pStyle w:val="TDC2"/>
        <w:tabs>
          <w:tab w:val="left" w:pos="2255"/>
        </w:tabs>
        <w:rPr>
          <w:rFonts w:asciiTheme="minorHAnsi" w:eastAsiaTheme="minorEastAsia" w:hAnsiTheme="minorHAnsi" w:cstheme="minorBidi"/>
          <w:snapToGrid/>
          <w:sz w:val="22"/>
          <w:szCs w:val="22"/>
          <w:lang w:val="es-CR" w:eastAsia="es-CR"/>
        </w:rPr>
      </w:pPr>
      <w:hyperlink w:anchor="_Toc136255558" w:history="1">
        <w:r w:rsidR="00C01042" w:rsidRPr="004C552D">
          <w:rPr>
            <w:rStyle w:val="Hipervnculo"/>
          </w:rPr>
          <w:t>9.3.</w:t>
        </w:r>
        <w:r w:rsidR="00C01042">
          <w:rPr>
            <w:rFonts w:asciiTheme="minorHAnsi" w:eastAsiaTheme="minorEastAsia" w:hAnsiTheme="minorHAnsi" w:cstheme="minorBidi"/>
            <w:snapToGrid/>
            <w:sz w:val="22"/>
            <w:szCs w:val="22"/>
            <w:lang w:val="es-CR" w:eastAsia="es-CR"/>
          </w:rPr>
          <w:tab/>
        </w:r>
        <w:r w:rsidR="00C01042" w:rsidRPr="004C552D">
          <w:rPr>
            <w:rStyle w:val="Hipervnculo"/>
          </w:rPr>
          <w:t>Tipos de títulos</w:t>
        </w:r>
        <w:r w:rsidR="00C01042">
          <w:rPr>
            <w:webHidden/>
          </w:rPr>
          <w:tab/>
        </w:r>
        <w:r w:rsidR="00C01042">
          <w:rPr>
            <w:webHidden/>
          </w:rPr>
          <w:fldChar w:fldCharType="begin"/>
        </w:r>
        <w:r w:rsidR="00C01042">
          <w:rPr>
            <w:webHidden/>
          </w:rPr>
          <w:instrText xml:space="preserve"> PAGEREF _Toc136255558 \h </w:instrText>
        </w:r>
        <w:r w:rsidR="00C01042">
          <w:rPr>
            <w:webHidden/>
          </w:rPr>
        </w:r>
        <w:r w:rsidR="00C01042">
          <w:rPr>
            <w:webHidden/>
          </w:rPr>
          <w:fldChar w:fldCharType="separate"/>
        </w:r>
        <w:r w:rsidR="00C01042">
          <w:rPr>
            <w:webHidden/>
          </w:rPr>
          <w:t>311</w:t>
        </w:r>
        <w:r w:rsidR="00C01042">
          <w:rPr>
            <w:webHidden/>
          </w:rPr>
          <w:fldChar w:fldCharType="end"/>
        </w:r>
      </w:hyperlink>
    </w:p>
    <w:p w14:paraId="1098E510" w14:textId="274785C0" w:rsidR="00C01042" w:rsidRDefault="00000000">
      <w:pPr>
        <w:pStyle w:val="TDC2"/>
        <w:tabs>
          <w:tab w:val="left" w:pos="2255"/>
        </w:tabs>
        <w:rPr>
          <w:rFonts w:asciiTheme="minorHAnsi" w:eastAsiaTheme="minorEastAsia" w:hAnsiTheme="minorHAnsi" w:cstheme="minorBidi"/>
          <w:snapToGrid/>
          <w:sz w:val="22"/>
          <w:szCs w:val="22"/>
          <w:lang w:val="es-CR" w:eastAsia="es-CR"/>
        </w:rPr>
      </w:pPr>
      <w:hyperlink w:anchor="_Toc136255559" w:history="1">
        <w:r w:rsidR="00C01042" w:rsidRPr="004C552D">
          <w:rPr>
            <w:rStyle w:val="Hipervnculo"/>
          </w:rPr>
          <w:t>9.4.</w:t>
        </w:r>
        <w:r w:rsidR="00C01042">
          <w:rPr>
            <w:rFonts w:asciiTheme="minorHAnsi" w:eastAsiaTheme="minorEastAsia" w:hAnsiTheme="minorHAnsi" w:cstheme="minorBidi"/>
            <w:snapToGrid/>
            <w:sz w:val="22"/>
            <w:szCs w:val="22"/>
            <w:lang w:val="es-CR" w:eastAsia="es-CR"/>
          </w:rPr>
          <w:tab/>
        </w:r>
        <w:r w:rsidR="00C01042" w:rsidRPr="004C552D">
          <w:rPr>
            <w:rStyle w:val="Hipervnculo"/>
          </w:rPr>
          <w:t>Sociedades Corredoras</w:t>
        </w:r>
        <w:r w:rsidR="00C01042">
          <w:rPr>
            <w:webHidden/>
          </w:rPr>
          <w:tab/>
        </w:r>
        <w:r w:rsidR="00C01042">
          <w:rPr>
            <w:webHidden/>
          </w:rPr>
          <w:fldChar w:fldCharType="begin"/>
        </w:r>
        <w:r w:rsidR="00C01042">
          <w:rPr>
            <w:webHidden/>
          </w:rPr>
          <w:instrText xml:space="preserve"> PAGEREF _Toc136255559 \h </w:instrText>
        </w:r>
        <w:r w:rsidR="00C01042">
          <w:rPr>
            <w:webHidden/>
          </w:rPr>
        </w:r>
        <w:r w:rsidR="00C01042">
          <w:rPr>
            <w:webHidden/>
          </w:rPr>
          <w:fldChar w:fldCharType="separate"/>
        </w:r>
        <w:r w:rsidR="00C01042">
          <w:rPr>
            <w:webHidden/>
          </w:rPr>
          <w:t>311</w:t>
        </w:r>
        <w:r w:rsidR="00C01042">
          <w:rPr>
            <w:webHidden/>
          </w:rPr>
          <w:fldChar w:fldCharType="end"/>
        </w:r>
      </w:hyperlink>
    </w:p>
    <w:p w14:paraId="549852FB" w14:textId="20578927" w:rsidR="00C01042" w:rsidRDefault="00000000">
      <w:pPr>
        <w:pStyle w:val="TDC2"/>
        <w:tabs>
          <w:tab w:val="left" w:pos="2255"/>
        </w:tabs>
        <w:rPr>
          <w:rFonts w:asciiTheme="minorHAnsi" w:eastAsiaTheme="minorEastAsia" w:hAnsiTheme="minorHAnsi" w:cstheme="minorBidi"/>
          <w:snapToGrid/>
          <w:sz w:val="22"/>
          <w:szCs w:val="22"/>
          <w:lang w:val="es-CR" w:eastAsia="es-CR"/>
        </w:rPr>
      </w:pPr>
      <w:hyperlink w:anchor="_Toc136255560" w:history="1">
        <w:r w:rsidR="00C01042" w:rsidRPr="004C552D">
          <w:rPr>
            <w:rStyle w:val="Hipervnculo"/>
          </w:rPr>
          <w:t>9.5.</w:t>
        </w:r>
        <w:r w:rsidR="00C01042">
          <w:rPr>
            <w:rFonts w:asciiTheme="minorHAnsi" w:eastAsiaTheme="minorEastAsia" w:hAnsiTheme="minorHAnsi" w:cstheme="minorBidi"/>
            <w:snapToGrid/>
            <w:sz w:val="22"/>
            <w:szCs w:val="22"/>
            <w:lang w:val="es-CR" w:eastAsia="es-CR"/>
          </w:rPr>
          <w:tab/>
        </w:r>
        <w:r w:rsidR="00C01042" w:rsidRPr="004C552D">
          <w:rPr>
            <w:rStyle w:val="Hipervnculo"/>
          </w:rPr>
          <w:t>Cantones</w:t>
        </w:r>
        <w:r w:rsidR="00C01042">
          <w:rPr>
            <w:webHidden/>
          </w:rPr>
          <w:tab/>
        </w:r>
        <w:r w:rsidR="00C01042">
          <w:rPr>
            <w:webHidden/>
          </w:rPr>
          <w:fldChar w:fldCharType="begin"/>
        </w:r>
        <w:r w:rsidR="00C01042">
          <w:rPr>
            <w:webHidden/>
          </w:rPr>
          <w:instrText xml:space="preserve"> PAGEREF _Toc136255560 \h </w:instrText>
        </w:r>
        <w:r w:rsidR="00C01042">
          <w:rPr>
            <w:webHidden/>
          </w:rPr>
        </w:r>
        <w:r w:rsidR="00C01042">
          <w:rPr>
            <w:webHidden/>
          </w:rPr>
          <w:fldChar w:fldCharType="separate"/>
        </w:r>
        <w:r w:rsidR="00C01042">
          <w:rPr>
            <w:webHidden/>
          </w:rPr>
          <w:t>314</w:t>
        </w:r>
        <w:r w:rsidR="00C01042">
          <w:rPr>
            <w:webHidden/>
          </w:rPr>
          <w:fldChar w:fldCharType="end"/>
        </w:r>
      </w:hyperlink>
    </w:p>
    <w:p w14:paraId="72B43B8D" w14:textId="5942EA64" w:rsidR="00C01042" w:rsidRDefault="00000000">
      <w:pPr>
        <w:pStyle w:val="TDC2"/>
        <w:tabs>
          <w:tab w:val="left" w:pos="2255"/>
        </w:tabs>
        <w:rPr>
          <w:rFonts w:asciiTheme="minorHAnsi" w:eastAsiaTheme="minorEastAsia" w:hAnsiTheme="minorHAnsi" w:cstheme="minorBidi"/>
          <w:snapToGrid/>
          <w:sz w:val="22"/>
          <w:szCs w:val="22"/>
          <w:lang w:val="es-CR" w:eastAsia="es-CR"/>
        </w:rPr>
      </w:pPr>
      <w:hyperlink w:anchor="_Toc136255561" w:history="1">
        <w:r w:rsidR="00C01042" w:rsidRPr="004C552D">
          <w:rPr>
            <w:rStyle w:val="Hipervnculo"/>
          </w:rPr>
          <w:t>9.6.</w:t>
        </w:r>
        <w:r w:rsidR="00C01042">
          <w:rPr>
            <w:rFonts w:asciiTheme="minorHAnsi" w:eastAsiaTheme="minorEastAsia" w:hAnsiTheme="minorHAnsi" w:cstheme="minorBidi"/>
            <w:snapToGrid/>
            <w:sz w:val="22"/>
            <w:szCs w:val="22"/>
            <w:lang w:val="es-CR" w:eastAsia="es-CR"/>
          </w:rPr>
          <w:tab/>
        </w:r>
        <w:r w:rsidR="00C01042" w:rsidRPr="004C552D">
          <w:rPr>
            <w:rStyle w:val="Hipervnculo"/>
          </w:rPr>
          <w:t>Periodicidad</w:t>
        </w:r>
        <w:r w:rsidR="00C01042">
          <w:rPr>
            <w:webHidden/>
          </w:rPr>
          <w:tab/>
        </w:r>
        <w:r w:rsidR="00C01042">
          <w:rPr>
            <w:webHidden/>
          </w:rPr>
          <w:fldChar w:fldCharType="begin"/>
        </w:r>
        <w:r w:rsidR="00C01042">
          <w:rPr>
            <w:webHidden/>
          </w:rPr>
          <w:instrText xml:space="preserve"> PAGEREF _Toc136255561 \h </w:instrText>
        </w:r>
        <w:r w:rsidR="00C01042">
          <w:rPr>
            <w:webHidden/>
          </w:rPr>
        </w:r>
        <w:r w:rsidR="00C01042">
          <w:rPr>
            <w:webHidden/>
          </w:rPr>
          <w:fldChar w:fldCharType="separate"/>
        </w:r>
        <w:r w:rsidR="00C01042">
          <w:rPr>
            <w:webHidden/>
          </w:rPr>
          <w:t>317</w:t>
        </w:r>
        <w:r w:rsidR="00C01042">
          <w:rPr>
            <w:webHidden/>
          </w:rPr>
          <w:fldChar w:fldCharType="end"/>
        </w:r>
      </w:hyperlink>
    </w:p>
    <w:p w14:paraId="075D7E4C" w14:textId="24D7FFDC" w:rsidR="00C01042" w:rsidRDefault="00000000">
      <w:pPr>
        <w:pStyle w:val="TDC2"/>
        <w:tabs>
          <w:tab w:val="left" w:pos="2255"/>
        </w:tabs>
        <w:rPr>
          <w:rFonts w:asciiTheme="minorHAnsi" w:eastAsiaTheme="minorEastAsia" w:hAnsiTheme="minorHAnsi" w:cstheme="minorBidi"/>
          <w:snapToGrid/>
          <w:sz w:val="22"/>
          <w:szCs w:val="22"/>
          <w:lang w:val="es-CR" w:eastAsia="es-CR"/>
        </w:rPr>
      </w:pPr>
      <w:hyperlink w:anchor="_Toc136255562" w:history="1">
        <w:r w:rsidR="00C01042" w:rsidRPr="004C552D">
          <w:rPr>
            <w:rStyle w:val="Hipervnculo"/>
          </w:rPr>
          <w:t>9.7.</w:t>
        </w:r>
        <w:r w:rsidR="00C01042">
          <w:rPr>
            <w:rFonts w:asciiTheme="minorHAnsi" w:eastAsiaTheme="minorEastAsia" w:hAnsiTheme="minorHAnsi" w:cstheme="minorBidi"/>
            <w:snapToGrid/>
            <w:sz w:val="22"/>
            <w:szCs w:val="22"/>
            <w:lang w:val="es-CR" w:eastAsia="es-CR"/>
          </w:rPr>
          <w:tab/>
        </w:r>
        <w:r w:rsidR="00C01042" w:rsidRPr="004C552D">
          <w:rPr>
            <w:rStyle w:val="Hipervnculo"/>
          </w:rPr>
          <w:t>País de residencia</w:t>
        </w:r>
        <w:r w:rsidR="00C01042">
          <w:rPr>
            <w:webHidden/>
          </w:rPr>
          <w:tab/>
        </w:r>
        <w:r w:rsidR="00C01042">
          <w:rPr>
            <w:webHidden/>
          </w:rPr>
          <w:fldChar w:fldCharType="begin"/>
        </w:r>
        <w:r w:rsidR="00C01042">
          <w:rPr>
            <w:webHidden/>
          </w:rPr>
          <w:instrText xml:space="preserve"> PAGEREF _Toc136255562 \h </w:instrText>
        </w:r>
        <w:r w:rsidR="00C01042">
          <w:rPr>
            <w:webHidden/>
          </w:rPr>
        </w:r>
        <w:r w:rsidR="00C01042">
          <w:rPr>
            <w:webHidden/>
          </w:rPr>
          <w:fldChar w:fldCharType="separate"/>
        </w:r>
        <w:r w:rsidR="00C01042">
          <w:rPr>
            <w:webHidden/>
          </w:rPr>
          <w:t>317</w:t>
        </w:r>
        <w:r w:rsidR="00C01042">
          <w:rPr>
            <w:webHidden/>
          </w:rPr>
          <w:fldChar w:fldCharType="end"/>
        </w:r>
      </w:hyperlink>
    </w:p>
    <w:p w14:paraId="28C2D6A5" w14:textId="2DC6BFAC" w:rsidR="00C01042" w:rsidRDefault="00000000">
      <w:pPr>
        <w:pStyle w:val="TDC2"/>
        <w:tabs>
          <w:tab w:val="left" w:pos="2255"/>
        </w:tabs>
        <w:rPr>
          <w:rFonts w:asciiTheme="minorHAnsi" w:eastAsiaTheme="minorEastAsia" w:hAnsiTheme="minorHAnsi" w:cstheme="minorBidi"/>
          <w:snapToGrid/>
          <w:sz w:val="22"/>
          <w:szCs w:val="22"/>
          <w:lang w:val="es-CR" w:eastAsia="es-CR"/>
        </w:rPr>
      </w:pPr>
      <w:hyperlink w:anchor="_Toc136255563" w:history="1">
        <w:r w:rsidR="00C01042" w:rsidRPr="004C552D">
          <w:rPr>
            <w:rStyle w:val="Hipervnculo"/>
          </w:rPr>
          <w:t>9.8.</w:t>
        </w:r>
        <w:r w:rsidR="00C01042">
          <w:rPr>
            <w:rFonts w:asciiTheme="minorHAnsi" w:eastAsiaTheme="minorEastAsia" w:hAnsiTheme="minorHAnsi" w:cstheme="minorBidi"/>
            <w:snapToGrid/>
            <w:sz w:val="22"/>
            <w:szCs w:val="22"/>
            <w:lang w:val="es-CR" w:eastAsia="es-CR"/>
          </w:rPr>
          <w:tab/>
        </w:r>
        <w:r w:rsidR="00C01042" w:rsidRPr="004C552D">
          <w:rPr>
            <w:rStyle w:val="Hipervnculo"/>
          </w:rPr>
          <w:t>Tabla de monedas</w:t>
        </w:r>
        <w:r w:rsidR="00C01042">
          <w:rPr>
            <w:webHidden/>
          </w:rPr>
          <w:tab/>
        </w:r>
        <w:r w:rsidR="00C01042">
          <w:rPr>
            <w:webHidden/>
          </w:rPr>
          <w:fldChar w:fldCharType="begin"/>
        </w:r>
        <w:r w:rsidR="00C01042">
          <w:rPr>
            <w:webHidden/>
          </w:rPr>
          <w:instrText xml:space="preserve"> PAGEREF _Toc136255563 \h </w:instrText>
        </w:r>
        <w:r w:rsidR="00C01042">
          <w:rPr>
            <w:webHidden/>
          </w:rPr>
        </w:r>
        <w:r w:rsidR="00C01042">
          <w:rPr>
            <w:webHidden/>
          </w:rPr>
          <w:fldChar w:fldCharType="separate"/>
        </w:r>
        <w:r w:rsidR="00C01042">
          <w:rPr>
            <w:webHidden/>
          </w:rPr>
          <w:t>328</w:t>
        </w:r>
        <w:r w:rsidR="00C01042">
          <w:rPr>
            <w:webHidden/>
          </w:rPr>
          <w:fldChar w:fldCharType="end"/>
        </w:r>
      </w:hyperlink>
    </w:p>
    <w:p w14:paraId="55B131C9" w14:textId="4C9C5644" w:rsidR="00C01042" w:rsidRDefault="00000000">
      <w:pPr>
        <w:pStyle w:val="TDC2"/>
        <w:tabs>
          <w:tab w:val="left" w:pos="2255"/>
        </w:tabs>
        <w:rPr>
          <w:rFonts w:asciiTheme="minorHAnsi" w:eastAsiaTheme="minorEastAsia" w:hAnsiTheme="minorHAnsi" w:cstheme="minorBidi"/>
          <w:snapToGrid/>
          <w:sz w:val="22"/>
          <w:szCs w:val="22"/>
          <w:lang w:val="es-CR" w:eastAsia="es-CR"/>
        </w:rPr>
      </w:pPr>
      <w:hyperlink w:anchor="_Toc136255564" w:history="1">
        <w:r w:rsidR="00C01042" w:rsidRPr="004C552D">
          <w:rPr>
            <w:rStyle w:val="Hipervnculo"/>
          </w:rPr>
          <w:t>9.9.</w:t>
        </w:r>
        <w:r w:rsidR="00C01042">
          <w:rPr>
            <w:rFonts w:asciiTheme="minorHAnsi" w:eastAsiaTheme="minorEastAsia" w:hAnsiTheme="minorHAnsi" w:cstheme="minorBidi"/>
            <w:snapToGrid/>
            <w:sz w:val="22"/>
            <w:szCs w:val="22"/>
            <w:lang w:val="es-CR" w:eastAsia="es-CR"/>
          </w:rPr>
          <w:tab/>
        </w:r>
        <w:r w:rsidR="00C01042" w:rsidRPr="004C552D">
          <w:rPr>
            <w:rStyle w:val="Hipervnculo"/>
          </w:rPr>
          <w:t>Calificadoras de riesgo</w:t>
        </w:r>
        <w:r w:rsidR="00C01042">
          <w:rPr>
            <w:webHidden/>
          </w:rPr>
          <w:tab/>
        </w:r>
        <w:r w:rsidR="00C01042">
          <w:rPr>
            <w:webHidden/>
          </w:rPr>
          <w:fldChar w:fldCharType="begin"/>
        </w:r>
        <w:r w:rsidR="00C01042">
          <w:rPr>
            <w:webHidden/>
          </w:rPr>
          <w:instrText xml:space="preserve"> PAGEREF _Toc136255564 \h </w:instrText>
        </w:r>
        <w:r w:rsidR="00C01042">
          <w:rPr>
            <w:webHidden/>
          </w:rPr>
        </w:r>
        <w:r w:rsidR="00C01042">
          <w:rPr>
            <w:webHidden/>
          </w:rPr>
          <w:fldChar w:fldCharType="separate"/>
        </w:r>
        <w:r w:rsidR="00C01042">
          <w:rPr>
            <w:webHidden/>
          </w:rPr>
          <w:t>337</w:t>
        </w:r>
        <w:r w:rsidR="00C01042">
          <w:rPr>
            <w:webHidden/>
          </w:rPr>
          <w:fldChar w:fldCharType="end"/>
        </w:r>
      </w:hyperlink>
    </w:p>
    <w:p w14:paraId="09CFCE8E" w14:textId="4D47CB6A" w:rsidR="00C01042" w:rsidRDefault="00000000">
      <w:pPr>
        <w:pStyle w:val="TDC2"/>
        <w:tabs>
          <w:tab w:val="left" w:pos="2366"/>
        </w:tabs>
        <w:rPr>
          <w:rFonts w:asciiTheme="minorHAnsi" w:eastAsiaTheme="minorEastAsia" w:hAnsiTheme="minorHAnsi" w:cstheme="minorBidi"/>
          <w:snapToGrid/>
          <w:sz w:val="22"/>
          <w:szCs w:val="22"/>
          <w:lang w:val="es-CR" w:eastAsia="es-CR"/>
        </w:rPr>
      </w:pPr>
      <w:hyperlink w:anchor="_Toc136255565" w:history="1">
        <w:r w:rsidR="00C01042" w:rsidRPr="004C552D">
          <w:rPr>
            <w:rStyle w:val="Hipervnculo"/>
          </w:rPr>
          <w:t>9.10.</w:t>
        </w:r>
        <w:r w:rsidR="00C01042">
          <w:rPr>
            <w:rFonts w:asciiTheme="minorHAnsi" w:eastAsiaTheme="minorEastAsia" w:hAnsiTheme="minorHAnsi" w:cstheme="minorBidi"/>
            <w:snapToGrid/>
            <w:sz w:val="22"/>
            <w:szCs w:val="22"/>
            <w:lang w:val="es-CR" w:eastAsia="es-CR"/>
          </w:rPr>
          <w:tab/>
        </w:r>
        <w:r w:rsidR="00C01042" w:rsidRPr="004C552D">
          <w:rPr>
            <w:rStyle w:val="Hipervnculo"/>
          </w:rPr>
          <w:t>Plazos de la calificación del instrumento</w:t>
        </w:r>
        <w:r w:rsidR="00C01042">
          <w:rPr>
            <w:webHidden/>
          </w:rPr>
          <w:tab/>
        </w:r>
        <w:r w:rsidR="00C01042">
          <w:rPr>
            <w:webHidden/>
          </w:rPr>
          <w:fldChar w:fldCharType="begin"/>
        </w:r>
        <w:r w:rsidR="00C01042">
          <w:rPr>
            <w:webHidden/>
          </w:rPr>
          <w:instrText xml:space="preserve"> PAGEREF _Toc136255565 \h </w:instrText>
        </w:r>
        <w:r w:rsidR="00C01042">
          <w:rPr>
            <w:webHidden/>
          </w:rPr>
        </w:r>
        <w:r w:rsidR="00C01042">
          <w:rPr>
            <w:webHidden/>
          </w:rPr>
          <w:fldChar w:fldCharType="separate"/>
        </w:r>
        <w:r w:rsidR="00C01042">
          <w:rPr>
            <w:webHidden/>
          </w:rPr>
          <w:t>338</w:t>
        </w:r>
        <w:r w:rsidR="00C01042">
          <w:rPr>
            <w:webHidden/>
          </w:rPr>
          <w:fldChar w:fldCharType="end"/>
        </w:r>
      </w:hyperlink>
    </w:p>
    <w:p w14:paraId="0433CB99" w14:textId="22F0CA85" w:rsidR="00C01042" w:rsidRDefault="00000000">
      <w:pPr>
        <w:pStyle w:val="TDC2"/>
        <w:tabs>
          <w:tab w:val="left" w:pos="2366"/>
        </w:tabs>
        <w:rPr>
          <w:rFonts w:asciiTheme="minorHAnsi" w:eastAsiaTheme="minorEastAsia" w:hAnsiTheme="minorHAnsi" w:cstheme="minorBidi"/>
          <w:snapToGrid/>
          <w:sz w:val="22"/>
          <w:szCs w:val="22"/>
          <w:lang w:val="es-CR" w:eastAsia="es-CR"/>
        </w:rPr>
      </w:pPr>
      <w:hyperlink w:anchor="_Toc136255566" w:history="1">
        <w:r w:rsidR="00C01042" w:rsidRPr="004C552D">
          <w:rPr>
            <w:rStyle w:val="Hipervnculo"/>
          </w:rPr>
          <w:t>9.11.</w:t>
        </w:r>
        <w:r w:rsidR="00C01042">
          <w:rPr>
            <w:rFonts w:asciiTheme="minorHAnsi" w:eastAsiaTheme="minorEastAsia" w:hAnsiTheme="minorHAnsi" w:cstheme="minorBidi"/>
            <w:snapToGrid/>
            <w:sz w:val="22"/>
            <w:szCs w:val="22"/>
            <w:lang w:val="es-CR" w:eastAsia="es-CR"/>
          </w:rPr>
          <w:tab/>
        </w:r>
        <w:r w:rsidR="00C01042" w:rsidRPr="004C552D">
          <w:rPr>
            <w:rStyle w:val="Hipervnculo"/>
          </w:rPr>
          <w:t>Calificaciónes de Riesgo del instrumento y de Riesgo del Emisor.</w:t>
        </w:r>
        <w:r w:rsidR="00C01042">
          <w:rPr>
            <w:webHidden/>
          </w:rPr>
          <w:tab/>
        </w:r>
        <w:r w:rsidR="00C01042">
          <w:rPr>
            <w:webHidden/>
          </w:rPr>
          <w:fldChar w:fldCharType="begin"/>
        </w:r>
        <w:r w:rsidR="00C01042">
          <w:rPr>
            <w:webHidden/>
          </w:rPr>
          <w:instrText xml:space="preserve"> PAGEREF _Toc136255566 \h </w:instrText>
        </w:r>
        <w:r w:rsidR="00C01042">
          <w:rPr>
            <w:webHidden/>
          </w:rPr>
        </w:r>
        <w:r w:rsidR="00C01042">
          <w:rPr>
            <w:webHidden/>
          </w:rPr>
          <w:fldChar w:fldCharType="separate"/>
        </w:r>
        <w:r w:rsidR="00C01042">
          <w:rPr>
            <w:webHidden/>
          </w:rPr>
          <w:t>338</w:t>
        </w:r>
        <w:r w:rsidR="00C01042">
          <w:rPr>
            <w:webHidden/>
          </w:rPr>
          <w:fldChar w:fldCharType="end"/>
        </w:r>
      </w:hyperlink>
    </w:p>
    <w:p w14:paraId="52164DED" w14:textId="367B8ED1" w:rsidR="00C01042" w:rsidRDefault="00000000">
      <w:pPr>
        <w:pStyle w:val="TDC2"/>
        <w:tabs>
          <w:tab w:val="left" w:pos="2366"/>
        </w:tabs>
        <w:rPr>
          <w:rFonts w:asciiTheme="minorHAnsi" w:eastAsiaTheme="minorEastAsia" w:hAnsiTheme="minorHAnsi" w:cstheme="minorBidi"/>
          <w:snapToGrid/>
          <w:sz w:val="22"/>
          <w:szCs w:val="22"/>
          <w:lang w:val="es-CR" w:eastAsia="es-CR"/>
        </w:rPr>
      </w:pPr>
      <w:hyperlink w:anchor="_Toc136255567" w:history="1">
        <w:r w:rsidR="00C01042" w:rsidRPr="004C552D">
          <w:rPr>
            <w:rStyle w:val="Hipervnculo"/>
          </w:rPr>
          <w:t>9.12.</w:t>
        </w:r>
        <w:r w:rsidR="00C01042">
          <w:rPr>
            <w:rFonts w:asciiTheme="minorHAnsi" w:eastAsiaTheme="minorEastAsia" w:hAnsiTheme="minorHAnsi" w:cstheme="minorBidi"/>
            <w:snapToGrid/>
            <w:sz w:val="22"/>
            <w:szCs w:val="22"/>
            <w:lang w:val="es-CR" w:eastAsia="es-CR"/>
          </w:rPr>
          <w:tab/>
        </w:r>
        <w:r w:rsidR="00C01042" w:rsidRPr="004C552D">
          <w:rPr>
            <w:rStyle w:val="Hipervnculo"/>
          </w:rPr>
          <w:t>Proveedores de precio</w:t>
        </w:r>
        <w:r w:rsidR="00C01042">
          <w:rPr>
            <w:webHidden/>
          </w:rPr>
          <w:tab/>
        </w:r>
        <w:r w:rsidR="00C01042">
          <w:rPr>
            <w:webHidden/>
          </w:rPr>
          <w:fldChar w:fldCharType="begin"/>
        </w:r>
        <w:r w:rsidR="00C01042">
          <w:rPr>
            <w:webHidden/>
          </w:rPr>
          <w:instrText xml:space="preserve"> PAGEREF _Toc136255567 \h </w:instrText>
        </w:r>
        <w:r w:rsidR="00C01042">
          <w:rPr>
            <w:webHidden/>
          </w:rPr>
        </w:r>
        <w:r w:rsidR="00C01042">
          <w:rPr>
            <w:webHidden/>
          </w:rPr>
          <w:fldChar w:fldCharType="separate"/>
        </w:r>
        <w:r w:rsidR="00C01042">
          <w:rPr>
            <w:webHidden/>
          </w:rPr>
          <w:t>358</w:t>
        </w:r>
        <w:r w:rsidR="00C01042">
          <w:rPr>
            <w:webHidden/>
          </w:rPr>
          <w:fldChar w:fldCharType="end"/>
        </w:r>
      </w:hyperlink>
    </w:p>
    <w:p w14:paraId="3CB8506B" w14:textId="687783E1" w:rsidR="00C01042" w:rsidRDefault="00000000">
      <w:pPr>
        <w:pStyle w:val="TDC2"/>
        <w:tabs>
          <w:tab w:val="left" w:pos="2366"/>
        </w:tabs>
        <w:rPr>
          <w:rFonts w:asciiTheme="minorHAnsi" w:eastAsiaTheme="minorEastAsia" w:hAnsiTheme="minorHAnsi" w:cstheme="minorBidi"/>
          <w:snapToGrid/>
          <w:sz w:val="22"/>
          <w:szCs w:val="22"/>
          <w:lang w:val="es-CR" w:eastAsia="es-CR"/>
        </w:rPr>
      </w:pPr>
      <w:hyperlink w:anchor="_Toc136255568" w:history="1">
        <w:r w:rsidR="00C01042" w:rsidRPr="004C552D">
          <w:rPr>
            <w:rStyle w:val="Hipervnculo"/>
          </w:rPr>
          <w:t>9.13.</w:t>
        </w:r>
        <w:r w:rsidR="00C01042">
          <w:rPr>
            <w:rFonts w:asciiTheme="minorHAnsi" w:eastAsiaTheme="minorEastAsia" w:hAnsiTheme="minorHAnsi" w:cstheme="minorBidi"/>
            <w:snapToGrid/>
            <w:sz w:val="22"/>
            <w:szCs w:val="22"/>
            <w:lang w:val="es-CR" w:eastAsia="es-CR"/>
          </w:rPr>
          <w:tab/>
        </w:r>
        <w:r w:rsidR="00C01042" w:rsidRPr="004C552D">
          <w:rPr>
            <w:rStyle w:val="Hipervnculo"/>
          </w:rPr>
          <w:t>Códigos de Custodio</w:t>
        </w:r>
        <w:r w:rsidR="00C01042">
          <w:rPr>
            <w:webHidden/>
          </w:rPr>
          <w:tab/>
        </w:r>
        <w:r w:rsidR="00C01042">
          <w:rPr>
            <w:webHidden/>
          </w:rPr>
          <w:fldChar w:fldCharType="begin"/>
        </w:r>
        <w:r w:rsidR="00C01042">
          <w:rPr>
            <w:webHidden/>
          </w:rPr>
          <w:instrText xml:space="preserve"> PAGEREF _Toc136255568 \h </w:instrText>
        </w:r>
        <w:r w:rsidR="00C01042">
          <w:rPr>
            <w:webHidden/>
          </w:rPr>
        </w:r>
        <w:r w:rsidR="00C01042">
          <w:rPr>
            <w:webHidden/>
          </w:rPr>
          <w:fldChar w:fldCharType="separate"/>
        </w:r>
        <w:r w:rsidR="00C01042">
          <w:rPr>
            <w:webHidden/>
          </w:rPr>
          <w:t>358</w:t>
        </w:r>
        <w:r w:rsidR="00C01042">
          <w:rPr>
            <w:webHidden/>
          </w:rPr>
          <w:fldChar w:fldCharType="end"/>
        </w:r>
      </w:hyperlink>
    </w:p>
    <w:p w14:paraId="05F1F21D" w14:textId="2F2F8AD9" w:rsidR="00C01042" w:rsidRDefault="00000000">
      <w:pPr>
        <w:pStyle w:val="TDC2"/>
        <w:tabs>
          <w:tab w:val="left" w:pos="2366"/>
        </w:tabs>
        <w:rPr>
          <w:rFonts w:asciiTheme="minorHAnsi" w:eastAsiaTheme="minorEastAsia" w:hAnsiTheme="minorHAnsi" w:cstheme="minorBidi"/>
          <w:snapToGrid/>
          <w:sz w:val="22"/>
          <w:szCs w:val="22"/>
          <w:lang w:val="es-CR" w:eastAsia="es-CR"/>
        </w:rPr>
      </w:pPr>
      <w:hyperlink w:anchor="_Toc136255569" w:history="1">
        <w:r w:rsidR="00C01042" w:rsidRPr="004C552D">
          <w:rPr>
            <w:rStyle w:val="Hipervnculo"/>
          </w:rPr>
          <w:t>9.14.</w:t>
        </w:r>
        <w:r w:rsidR="00C01042">
          <w:rPr>
            <w:rFonts w:asciiTheme="minorHAnsi" w:eastAsiaTheme="minorEastAsia" w:hAnsiTheme="minorHAnsi" w:cstheme="minorBidi"/>
            <w:snapToGrid/>
            <w:sz w:val="22"/>
            <w:szCs w:val="22"/>
            <w:lang w:val="es-CR" w:eastAsia="es-CR"/>
          </w:rPr>
          <w:tab/>
        </w:r>
        <w:r w:rsidR="00C01042" w:rsidRPr="004C552D">
          <w:rPr>
            <w:rStyle w:val="Hipervnculo"/>
          </w:rPr>
          <w:t>Líneas de seguros</w:t>
        </w:r>
        <w:r w:rsidR="00C01042">
          <w:rPr>
            <w:webHidden/>
          </w:rPr>
          <w:tab/>
        </w:r>
        <w:r w:rsidR="00C01042">
          <w:rPr>
            <w:webHidden/>
          </w:rPr>
          <w:fldChar w:fldCharType="begin"/>
        </w:r>
        <w:r w:rsidR="00C01042">
          <w:rPr>
            <w:webHidden/>
          </w:rPr>
          <w:instrText xml:space="preserve"> PAGEREF _Toc136255569 \h </w:instrText>
        </w:r>
        <w:r w:rsidR="00C01042">
          <w:rPr>
            <w:webHidden/>
          </w:rPr>
        </w:r>
        <w:r w:rsidR="00C01042">
          <w:rPr>
            <w:webHidden/>
          </w:rPr>
          <w:fldChar w:fldCharType="separate"/>
        </w:r>
        <w:r w:rsidR="00C01042">
          <w:rPr>
            <w:webHidden/>
          </w:rPr>
          <w:t>359</w:t>
        </w:r>
        <w:r w:rsidR="00C01042">
          <w:rPr>
            <w:webHidden/>
          </w:rPr>
          <w:fldChar w:fldCharType="end"/>
        </w:r>
      </w:hyperlink>
    </w:p>
    <w:p w14:paraId="2DE202D3" w14:textId="496CAA0E" w:rsidR="00C01042" w:rsidRDefault="00000000">
      <w:pPr>
        <w:pStyle w:val="TDC2"/>
        <w:tabs>
          <w:tab w:val="left" w:pos="2366"/>
        </w:tabs>
        <w:rPr>
          <w:rFonts w:asciiTheme="minorHAnsi" w:eastAsiaTheme="minorEastAsia" w:hAnsiTheme="minorHAnsi" w:cstheme="minorBidi"/>
          <w:snapToGrid/>
          <w:sz w:val="22"/>
          <w:szCs w:val="22"/>
          <w:lang w:val="es-CR" w:eastAsia="es-CR"/>
        </w:rPr>
      </w:pPr>
      <w:hyperlink w:anchor="_Toc136255570" w:history="1">
        <w:r w:rsidR="00C01042" w:rsidRPr="004C552D">
          <w:rPr>
            <w:rStyle w:val="Hipervnculo"/>
          </w:rPr>
          <w:t>9.15.</w:t>
        </w:r>
        <w:r w:rsidR="00C01042">
          <w:rPr>
            <w:rFonts w:asciiTheme="minorHAnsi" w:eastAsiaTheme="minorEastAsia" w:hAnsiTheme="minorHAnsi" w:cstheme="minorBidi"/>
            <w:snapToGrid/>
            <w:sz w:val="22"/>
            <w:szCs w:val="22"/>
            <w:lang w:val="es-CR" w:eastAsia="es-CR"/>
          </w:rPr>
          <w:tab/>
        </w:r>
        <w:r w:rsidR="00C01042" w:rsidRPr="004C552D">
          <w:rPr>
            <w:rStyle w:val="Hipervnculo"/>
          </w:rPr>
          <w:t>Método de Valoración</w:t>
        </w:r>
        <w:r w:rsidR="00C01042">
          <w:rPr>
            <w:webHidden/>
          </w:rPr>
          <w:tab/>
        </w:r>
        <w:r w:rsidR="00C01042">
          <w:rPr>
            <w:webHidden/>
          </w:rPr>
          <w:fldChar w:fldCharType="begin"/>
        </w:r>
        <w:r w:rsidR="00C01042">
          <w:rPr>
            <w:webHidden/>
          </w:rPr>
          <w:instrText xml:space="preserve"> PAGEREF _Toc136255570 \h </w:instrText>
        </w:r>
        <w:r w:rsidR="00C01042">
          <w:rPr>
            <w:webHidden/>
          </w:rPr>
        </w:r>
        <w:r w:rsidR="00C01042">
          <w:rPr>
            <w:webHidden/>
          </w:rPr>
          <w:fldChar w:fldCharType="separate"/>
        </w:r>
        <w:r w:rsidR="00C01042">
          <w:rPr>
            <w:webHidden/>
          </w:rPr>
          <w:t>359</w:t>
        </w:r>
        <w:r w:rsidR="00C01042">
          <w:rPr>
            <w:webHidden/>
          </w:rPr>
          <w:fldChar w:fldCharType="end"/>
        </w:r>
      </w:hyperlink>
    </w:p>
    <w:p w14:paraId="52932CA5" w14:textId="3ECEC5A1" w:rsidR="00C01042" w:rsidRDefault="00000000">
      <w:pPr>
        <w:pStyle w:val="TDC2"/>
        <w:tabs>
          <w:tab w:val="left" w:pos="2366"/>
        </w:tabs>
        <w:rPr>
          <w:rFonts w:asciiTheme="minorHAnsi" w:eastAsiaTheme="minorEastAsia" w:hAnsiTheme="minorHAnsi" w:cstheme="minorBidi"/>
          <w:snapToGrid/>
          <w:sz w:val="22"/>
          <w:szCs w:val="22"/>
          <w:lang w:val="es-CR" w:eastAsia="es-CR"/>
        </w:rPr>
      </w:pPr>
      <w:hyperlink w:anchor="_Toc136255571" w:history="1">
        <w:r w:rsidR="00C01042" w:rsidRPr="004C552D">
          <w:rPr>
            <w:rStyle w:val="Hipervnculo"/>
          </w:rPr>
          <w:t>9.16.</w:t>
        </w:r>
        <w:r w:rsidR="00C01042">
          <w:rPr>
            <w:rFonts w:asciiTheme="minorHAnsi" w:eastAsiaTheme="minorEastAsia" w:hAnsiTheme="minorHAnsi" w:cstheme="minorBidi"/>
            <w:snapToGrid/>
            <w:sz w:val="22"/>
            <w:szCs w:val="22"/>
            <w:lang w:val="es-CR" w:eastAsia="es-CR"/>
          </w:rPr>
          <w:tab/>
        </w:r>
        <w:r w:rsidR="00C01042" w:rsidRPr="004C552D">
          <w:rPr>
            <w:rStyle w:val="Hipervnculo"/>
          </w:rPr>
          <w:t>Tipos de vehículo – Modelo SOA</w:t>
        </w:r>
        <w:r w:rsidR="00C01042">
          <w:rPr>
            <w:webHidden/>
          </w:rPr>
          <w:tab/>
        </w:r>
        <w:r w:rsidR="00C01042">
          <w:rPr>
            <w:webHidden/>
          </w:rPr>
          <w:fldChar w:fldCharType="begin"/>
        </w:r>
        <w:r w:rsidR="00C01042">
          <w:rPr>
            <w:webHidden/>
          </w:rPr>
          <w:instrText xml:space="preserve"> PAGEREF _Toc136255571 \h </w:instrText>
        </w:r>
        <w:r w:rsidR="00C01042">
          <w:rPr>
            <w:webHidden/>
          </w:rPr>
        </w:r>
        <w:r w:rsidR="00C01042">
          <w:rPr>
            <w:webHidden/>
          </w:rPr>
          <w:fldChar w:fldCharType="separate"/>
        </w:r>
        <w:r w:rsidR="00C01042">
          <w:rPr>
            <w:webHidden/>
          </w:rPr>
          <w:t>359</w:t>
        </w:r>
        <w:r w:rsidR="00C01042">
          <w:rPr>
            <w:webHidden/>
          </w:rPr>
          <w:fldChar w:fldCharType="end"/>
        </w:r>
      </w:hyperlink>
    </w:p>
    <w:p w14:paraId="7324A788" w14:textId="67B2841C" w:rsidR="00C01042" w:rsidRDefault="00000000" w:rsidP="00C05DD9">
      <w:pPr>
        <w:pStyle w:val="TDC1"/>
        <w:rPr>
          <w:rFonts w:asciiTheme="minorHAnsi" w:eastAsiaTheme="minorEastAsia" w:hAnsiTheme="minorHAnsi" w:cstheme="minorBidi"/>
          <w:noProof/>
          <w:snapToGrid/>
          <w:sz w:val="22"/>
          <w:szCs w:val="22"/>
          <w:lang w:val="es-CR" w:eastAsia="es-CR"/>
        </w:rPr>
      </w:pPr>
      <w:hyperlink w:anchor="_Toc136255572" w:history="1">
        <w:r w:rsidR="00C01042" w:rsidRPr="004C552D">
          <w:rPr>
            <w:rStyle w:val="Hipervnculo"/>
            <w:noProof/>
          </w:rPr>
          <w:t>10.</w:t>
        </w:r>
        <w:r w:rsidR="00C01042">
          <w:rPr>
            <w:rFonts w:asciiTheme="minorHAnsi" w:eastAsiaTheme="minorEastAsia" w:hAnsiTheme="minorHAnsi" w:cstheme="minorBidi"/>
            <w:noProof/>
            <w:snapToGrid/>
            <w:sz w:val="22"/>
            <w:szCs w:val="22"/>
            <w:lang w:val="es-CR" w:eastAsia="es-CR"/>
          </w:rPr>
          <w:tab/>
        </w:r>
        <w:r w:rsidR="00C01042" w:rsidRPr="004C552D">
          <w:rPr>
            <w:rStyle w:val="Hipervnculo"/>
            <w:noProof/>
          </w:rPr>
          <w:t>Mensajes de respuesta del SSS a las entidades</w:t>
        </w:r>
        <w:r w:rsidR="00C01042">
          <w:rPr>
            <w:noProof/>
            <w:webHidden/>
          </w:rPr>
          <w:tab/>
        </w:r>
        <w:r w:rsidR="00C01042">
          <w:rPr>
            <w:noProof/>
            <w:webHidden/>
          </w:rPr>
          <w:fldChar w:fldCharType="begin"/>
        </w:r>
        <w:r w:rsidR="00C01042">
          <w:rPr>
            <w:noProof/>
            <w:webHidden/>
          </w:rPr>
          <w:instrText xml:space="preserve"> PAGEREF _Toc136255572 \h </w:instrText>
        </w:r>
        <w:r w:rsidR="00C01042">
          <w:rPr>
            <w:noProof/>
            <w:webHidden/>
          </w:rPr>
        </w:r>
        <w:r w:rsidR="00C01042">
          <w:rPr>
            <w:noProof/>
            <w:webHidden/>
          </w:rPr>
          <w:fldChar w:fldCharType="separate"/>
        </w:r>
        <w:r w:rsidR="00C01042">
          <w:rPr>
            <w:noProof/>
            <w:webHidden/>
          </w:rPr>
          <w:t>360</w:t>
        </w:r>
        <w:r w:rsidR="00C01042">
          <w:rPr>
            <w:noProof/>
            <w:webHidden/>
          </w:rPr>
          <w:fldChar w:fldCharType="end"/>
        </w:r>
      </w:hyperlink>
    </w:p>
    <w:p w14:paraId="603BF455" w14:textId="0548FDC8" w:rsidR="00C01042" w:rsidRDefault="00000000" w:rsidP="00C05DD9">
      <w:pPr>
        <w:pStyle w:val="TDC1"/>
        <w:rPr>
          <w:rFonts w:asciiTheme="minorHAnsi" w:eastAsiaTheme="minorEastAsia" w:hAnsiTheme="minorHAnsi" w:cstheme="minorBidi"/>
          <w:noProof/>
          <w:snapToGrid/>
          <w:sz w:val="22"/>
          <w:szCs w:val="22"/>
          <w:lang w:val="es-CR" w:eastAsia="es-CR"/>
        </w:rPr>
      </w:pPr>
      <w:hyperlink w:anchor="_Toc136255573" w:history="1">
        <w:r w:rsidR="00C01042" w:rsidRPr="004C552D">
          <w:rPr>
            <w:rStyle w:val="Hipervnculo"/>
            <w:noProof/>
          </w:rPr>
          <w:t>11.</w:t>
        </w:r>
        <w:r w:rsidR="00C01042">
          <w:rPr>
            <w:rFonts w:asciiTheme="minorHAnsi" w:eastAsiaTheme="minorEastAsia" w:hAnsiTheme="minorHAnsi" w:cstheme="minorBidi"/>
            <w:noProof/>
            <w:snapToGrid/>
            <w:sz w:val="22"/>
            <w:szCs w:val="22"/>
            <w:lang w:val="es-CR" w:eastAsia="es-CR"/>
          </w:rPr>
          <w:tab/>
        </w:r>
        <w:r w:rsidR="00C01042" w:rsidRPr="004C552D">
          <w:rPr>
            <w:rStyle w:val="Hipervnculo"/>
            <w:noProof/>
          </w:rPr>
          <w:t>Anexos</w:t>
        </w:r>
        <w:r w:rsidR="00C01042">
          <w:rPr>
            <w:noProof/>
            <w:webHidden/>
          </w:rPr>
          <w:tab/>
        </w:r>
        <w:r w:rsidR="00C01042">
          <w:rPr>
            <w:noProof/>
            <w:webHidden/>
          </w:rPr>
          <w:fldChar w:fldCharType="begin"/>
        </w:r>
        <w:r w:rsidR="00C01042">
          <w:rPr>
            <w:noProof/>
            <w:webHidden/>
          </w:rPr>
          <w:instrText xml:space="preserve"> PAGEREF _Toc136255573 \h </w:instrText>
        </w:r>
        <w:r w:rsidR="00C01042">
          <w:rPr>
            <w:noProof/>
            <w:webHidden/>
          </w:rPr>
        </w:r>
        <w:r w:rsidR="00C01042">
          <w:rPr>
            <w:noProof/>
            <w:webHidden/>
          </w:rPr>
          <w:fldChar w:fldCharType="separate"/>
        </w:r>
        <w:r w:rsidR="00C01042">
          <w:rPr>
            <w:noProof/>
            <w:webHidden/>
          </w:rPr>
          <w:t>362</w:t>
        </w:r>
        <w:r w:rsidR="00C01042">
          <w:rPr>
            <w:noProof/>
            <w:webHidden/>
          </w:rPr>
          <w:fldChar w:fldCharType="end"/>
        </w:r>
      </w:hyperlink>
    </w:p>
    <w:p w14:paraId="5860A16B" w14:textId="77777777" w:rsidR="00A56FF4" w:rsidRPr="002553D5" w:rsidRDefault="00644B94" w:rsidP="00A56FF4">
      <w:pPr>
        <w:pStyle w:val="PrrafoTtulos"/>
        <w:rPr>
          <w:rFonts w:cs="Arial"/>
        </w:rPr>
        <w:sectPr w:rsidR="00A56FF4" w:rsidRPr="002553D5" w:rsidSect="00B962C2">
          <w:headerReference w:type="default" r:id="rId11"/>
          <w:footerReference w:type="default" r:id="rId12"/>
          <w:pgSz w:w="12240" w:h="15840" w:code="1"/>
          <w:pgMar w:top="1939" w:right="1699" w:bottom="1469" w:left="2059" w:header="720" w:footer="720" w:gutter="0"/>
          <w:pgNumType w:start="2"/>
          <w:cols w:space="720"/>
          <w:docGrid w:linePitch="326"/>
        </w:sectPr>
      </w:pPr>
      <w:r w:rsidRPr="002553D5">
        <w:rPr>
          <w:rFonts w:cs="Arial"/>
          <w:snapToGrid w:val="0"/>
          <w:lang w:val="es-ES_tradnl" w:eastAsia="es-ES"/>
        </w:rPr>
        <w:fldChar w:fldCharType="end"/>
      </w:r>
    </w:p>
    <w:p w14:paraId="0E1D5F44" w14:textId="77777777" w:rsidR="006A381B" w:rsidRPr="006A381B" w:rsidRDefault="00486740" w:rsidP="006A381B">
      <w:pPr>
        <w:pStyle w:val="PortadaNombreServicio"/>
        <w:jc w:val="left"/>
        <w:rPr>
          <w:rFonts w:cs="Arial"/>
          <w:caps w:val="0"/>
          <w:spacing w:val="0"/>
          <w:sz w:val="28"/>
          <w:szCs w:val="24"/>
        </w:rPr>
      </w:pPr>
      <w:r>
        <w:rPr>
          <w:rFonts w:cs="Arial"/>
          <w:caps w:val="0"/>
          <w:spacing w:val="0"/>
          <w:sz w:val="28"/>
          <w:szCs w:val="24"/>
        </w:rPr>
        <w:lastRenderedPageBreak/>
        <w:t>Sistema</w:t>
      </w:r>
      <w:r w:rsidRPr="006A381B">
        <w:rPr>
          <w:rFonts w:cs="Arial"/>
          <w:caps w:val="0"/>
          <w:spacing w:val="0"/>
          <w:sz w:val="28"/>
          <w:szCs w:val="24"/>
        </w:rPr>
        <w:t xml:space="preserve"> </w:t>
      </w:r>
      <w:r w:rsidR="006A381B" w:rsidRPr="006A381B">
        <w:rPr>
          <w:rFonts w:cs="Arial"/>
          <w:caps w:val="0"/>
          <w:spacing w:val="0"/>
          <w:sz w:val="28"/>
          <w:szCs w:val="24"/>
        </w:rPr>
        <w:t>de supervisión de seguros</w:t>
      </w:r>
    </w:p>
    <w:p w14:paraId="17DC5B91" w14:textId="77777777" w:rsidR="000376C5" w:rsidRDefault="000376C5" w:rsidP="009C0E69"/>
    <w:p w14:paraId="7BB1956D" w14:textId="77777777" w:rsidR="00A56FF4" w:rsidRPr="002553D5" w:rsidRDefault="00A56FF4" w:rsidP="000376C5">
      <w:pPr>
        <w:pStyle w:val="Ttulo1"/>
      </w:pPr>
      <w:bookmarkStart w:id="2" w:name="_Toc136255495"/>
      <w:r w:rsidRPr="000376C5">
        <w:t>Introducción</w:t>
      </w:r>
      <w:bookmarkEnd w:id="2"/>
    </w:p>
    <w:p w14:paraId="66BE68F0" w14:textId="77777777" w:rsidR="0010018C" w:rsidRDefault="0010018C" w:rsidP="008F7996">
      <w:pPr>
        <w:ind w:left="1416"/>
      </w:pPr>
    </w:p>
    <w:p w14:paraId="31CCA039" w14:textId="77777777" w:rsidR="0010018C" w:rsidRDefault="0010018C" w:rsidP="00565965">
      <w:pPr>
        <w:ind w:left="1416"/>
        <w:jc w:val="both"/>
      </w:pPr>
      <w:r w:rsidRPr="005F444B">
        <w:t>El contenido de este libro describe el estándar electrónico para el procesamiento de archivos de información que las Aseguradoras inscritas en el mercado costarricense deben enviar a la Superintendencia General de Seguros, en adelant</w:t>
      </w:r>
      <w:r w:rsidR="00533D56">
        <w:t>e</w:t>
      </w:r>
      <w:r w:rsidRPr="005F444B">
        <w:t xml:space="preserve"> SUGESE.</w:t>
      </w:r>
    </w:p>
    <w:p w14:paraId="122B66CD" w14:textId="77777777" w:rsidR="005F444B" w:rsidRPr="005F444B" w:rsidRDefault="005F444B" w:rsidP="00565965">
      <w:pPr>
        <w:ind w:left="1416"/>
        <w:jc w:val="both"/>
      </w:pPr>
    </w:p>
    <w:p w14:paraId="261393E0" w14:textId="77777777" w:rsidR="0010018C" w:rsidRDefault="003E1A30" w:rsidP="00565965">
      <w:pPr>
        <w:ind w:left="1416"/>
        <w:jc w:val="both"/>
      </w:pPr>
      <w:r>
        <w:t xml:space="preserve">Los modelos descritos en este documento, </w:t>
      </w:r>
      <w:r w:rsidR="0010018C" w:rsidRPr="005F444B">
        <w:t xml:space="preserve">han sido aprobados en su literalidad por el acuerdo de la Superintendencia SGS-A-XXX-2010.  En el apartado 5 se describe cada uno de ellos </w:t>
      </w:r>
      <w:r>
        <w:t xml:space="preserve">así como </w:t>
      </w:r>
      <w:r w:rsidR="0010018C" w:rsidRPr="005F444B">
        <w:t>los nodos respectivos.</w:t>
      </w:r>
    </w:p>
    <w:p w14:paraId="581CC434" w14:textId="77777777" w:rsidR="005F444B" w:rsidRPr="005F444B" w:rsidRDefault="005F444B" w:rsidP="00565965">
      <w:pPr>
        <w:ind w:left="1416"/>
        <w:jc w:val="both"/>
      </w:pPr>
    </w:p>
    <w:p w14:paraId="629FD1D6" w14:textId="77777777" w:rsidR="0010018C" w:rsidRDefault="0010018C" w:rsidP="00565965">
      <w:pPr>
        <w:ind w:left="1416"/>
        <w:jc w:val="both"/>
      </w:pPr>
      <w:r w:rsidRPr="005F444B">
        <w:t>Las variables descritas en los nodos y en los atributos fueron formulad</w:t>
      </w:r>
      <w:r w:rsidR="00654C77">
        <w:t>a</w:t>
      </w:r>
      <w:r w:rsidRPr="005F444B">
        <w:t>s por la parte tecnológica del Banco Central y aceptados por la comisión formada para el desarrollo del sistema de la SUGESE.  Asimismo, esta comisión se encargó de incluir la información adecuada en las columnas de descripción, cuenta de catálogo y validación.</w:t>
      </w:r>
    </w:p>
    <w:p w14:paraId="2841DB81" w14:textId="77777777" w:rsidR="005F444B" w:rsidRPr="005F444B" w:rsidRDefault="005F444B" w:rsidP="00565965">
      <w:pPr>
        <w:ind w:left="1416"/>
        <w:jc w:val="both"/>
      </w:pPr>
    </w:p>
    <w:p w14:paraId="018EB8C3" w14:textId="77777777" w:rsidR="00A56FF4" w:rsidRPr="005F444B" w:rsidRDefault="0010018C" w:rsidP="00565965">
      <w:pPr>
        <w:ind w:left="1416"/>
        <w:jc w:val="both"/>
      </w:pPr>
      <w:r w:rsidRPr="005F444B">
        <w:t>Finalmente, el documento describe en detalle el esquema de validación aplicado por la Plataforma de Supervisión de Seguros de la SUGESE antes de aprobar la recepción de un archivo.  Este elemento es de vital importancia para garantizar la calidad de la información que transita por el sistema y, por consiguiente, su adecuado funcionamiento.</w:t>
      </w:r>
    </w:p>
    <w:p w14:paraId="5B52BC99" w14:textId="77777777" w:rsidR="0010018C" w:rsidRPr="002553D5" w:rsidRDefault="0010018C" w:rsidP="008F7996">
      <w:pPr>
        <w:ind w:left="1416"/>
      </w:pPr>
    </w:p>
    <w:p w14:paraId="101A166C" w14:textId="77777777" w:rsidR="00A56FF4" w:rsidRPr="002553D5" w:rsidRDefault="00A56FF4" w:rsidP="000376C5">
      <w:pPr>
        <w:pStyle w:val="Ttulo1"/>
      </w:pPr>
      <w:bookmarkStart w:id="3" w:name="_Toc136255496"/>
      <w:r w:rsidRPr="000376C5">
        <w:t>Alcance</w:t>
      </w:r>
      <w:bookmarkEnd w:id="3"/>
    </w:p>
    <w:p w14:paraId="53DAEE32" w14:textId="77777777" w:rsidR="005F444B" w:rsidRDefault="005F444B" w:rsidP="008F7996">
      <w:pPr>
        <w:ind w:left="1416"/>
      </w:pPr>
    </w:p>
    <w:p w14:paraId="10F0E083" w14:textId="77777777" w:rsidR="005F444B" w:rsidRDefault="005F444B" w:rsidP="005F444B">
      <w:pPr>
        <w:ind w:left="1416"/>
      </w:pPr>
      <w:r w:rsidRPr="005F444B">
        <w:t xml:space="preserve">Este documento define los modelos de información aprobados por la SUGESE </w:t>
      </w:r>
      <w:r w:rsidR="0060393E">
        <w:t xml:space="preserve">mediante </w:t>
      </w:r>
      <w:r w:rsidRPr="005F444B">
        <w:t xml:space="preserve">acuerdo </w:t>
      </w:r>
      <w:r w:rsidR="0060393E">
        <w:t xml:space="preserve">que será publicado posteriormente. </w:t>
      </w:r>
    </w:p>
    <w:p w14:paraId="03E1CE18" w14:textId="77777777" w:rsidR="0060393E" w:rsidRPr="005F444B" w:rsidRDefault="0060393E" w:rsidP="005F444B">
      <w:pPr>
        <w:ind w:left="1416"/>
      </w:pPr>
    </w:p>
    <w:p w14:paraId="08AC33A8" w14:textId="77777777" w:rsidR="005F444B" w:rsidRDefault="005F444B" w:rsidP="00F4314C">
      <w:pPr>
        <w:pStyle w:val="ListaVietas"/>
        <w:numPr>
          <w:ilvl w:val="0"/>
          <w:numId w:val="9"/>
        </w:numPr>
        <w:snapToGrid w:val="0"/>
        <w:rPr>
          <w:rFonts w:cs="Arial"/>
        </w:rPr>
      </w:pPr>
      <w:r>
        <w:rPr>
          <w:rFonts w:cs="Arial"/>
        </w:rPr>
        <w:t>El estándar electrónico para los archivos de supervisión de las aseguradoras que requieren ser enviados hacia la Plataforma de Supervisión de Seguros de la SUGESE.</w:t>
      </w:r>
    </w:p>
    <w:p w14:paraId="51466BB4" w14:textId="77777777" w:rsidR="005F444B" w:rsidRDefault="00FD2196" w:rsidP="00F4314C">
      <w:pPr>
        <w:pStyle w:val="ListaVietas"/>
        <w:numPr>
          <w:ilvl w:val="0"/>
          <w:numId w:val="9"/>
        </w:numPr>
        <w:snapToGrid w:val="0"/>
        <w:rPr>
          <w:rFonts w:cs="Arial"/>
        </w:rPr>
      </w:pPr>
      <w:r>
        <w:rPr>
          <w:rFonts w:cs="Arial"/>
        </w:rPr>
        <w:t>Los nodos</w:t>
      </w:r>
      <w:r w:rsidR="005F444B">
        <w:rPr>
          <w:rFonts w:cs="Arial"/>
        </w:rPr>
        <w:t xml:space="preserve"> con la información que se requiere que envíen las aseguradora</w:t>
      </w:r>
      <w:r w:rsidR="007F4C2A">
        <w:rPr>
          <w:rFonts w:cs="Arial"/>
        </w:rPr>
        <w:t>s</w:t>
      </w:r>
      <w:r w:rsidR="005F444B">
        <w:rPr>
          <w:rFonts w:cs="Arial"/>
        </w:rPr>
        <w:t xml:space="preserve"> al ente supervisor.</w:t>
      </w:r>
    </w:p>
    <w:p w14:paraId="159EB0A9" w14:textId="77777777" w:rsidR="005F444B" w:rsidRDefault="005F444B" w:rsidP="00F4314C">
      <w:pPr>
        <w:pStyle w:val="ListaVietas"/>
        <w:numPr>
          <w:ilvl w:val="0"/>
          <w:numId w:val="9"/>
        </w:numPr>
        <w:snapToGrid w:val="0"/>
        <w:rPr>
          <w:rFonts w:cs="Arial"/>
        </w:rPr>
      </w:pPr>
      <w:r>
        <w:rPr>
          <w:rFonts w:cs="Arial"/>
        </w:rPr>
        <w:t>Los atributos y la descripción de los elementos solicitados en cada nodo.</w:t>
      </w:r>
    </w:p>
    <w:p w14:paraId="03EBF5D3" w14:textId="77777777" w:rsidR="00A56FF4" w:rsidRPr="005F444B" w:rsidRDefault="005F444B" w:rsidP="005F444B">
      <w:pPr>
        <w:pStyle w:val="PrrafoTtulos"/>
        <w:rPr>
          <w:rFonts w:cs="Arial"/>
        </w:rPr>
      </w:pPr>
      <w:r>
        <w:rPr>
          <w:rFonts w:cs="Arial"/>
        </w:rPr>
        <w:t>Las cuentas y validaciones, cuando corresponda</w:t>
      </w:r>
      <w:r w:rsidR="00654C77">
        <w:rPr>
          <w:rFonts w:cs="Arial"/>
        </w:rPr>
        <w:t>,</w:t>
      </w:r>
      <w:r>
        <w:rPr>
          <w:rFonts w:cs="Arial"/>
        </w:rPr>
        <w:t xml:space="preserve"> de los elementos mencionados.</w:t>
      </w:r>
    </w:p>
    <w:p w14:paraId="0E425C7F" w14:textId="77777777" w:rsidR="005F444B" w:rsidRPr="005F444B" w:rsidRDefault="005F444B" w:rsidP="008F7996">
      <w:pPr>
        <w:ind w:left="1416"/>
        <w:rPr>
          <w:lang w:val="es-CR"/>
        </w:rPr>
      </w:pPr>
    </w:p>
    <w:p w14:paraId="22E33A7F" w14:textId="77777777" w:rsidR="00A56FF4" w:rsidRPr="002553D5" w:rsidRDefault="00A56FF4" w:rsidP="000376C5">
      <w:pPr>
        <w:pStyle w:val="Ttulo1"/>
      </w:pPr>
      <w:bookmarkStart w:id="4" w:name="_Toc136255497"/>
      <w:r w:rsidRPr="002553D5">
        <w:t xml:space="preserve">Términos </w:t>
      </w:r>
      <w:r w:rsidRPr="000376C5">
        <w:t>empleados</w:t>
      </w:r>
      <w:bookmarkEnd w:id="4"/>
    </w:p>
    <w:p w14:paraId="0247E31F" w14:textId="77777777" w:rsidR="005F444B" w:rsidRDefault="005F444B" w:rsidP="005F444B">
      <w:pPr>
        <w:ind w:left="1416"/>
      </w:pPr>
    </w:p>
    <w:p w14:paraId="1AE0CC98" w14:textId="77777777" w:rsidR="005F444B" w:rsidRDefault="005F444B" w:rsidP="005F444B">
      <w:pPr>
        <w:ind w:left="1416"/>
      </w:pPr>
      <w:r>
        <w:t>Para los fines del presente documento, se entenderá por:</w:t>
      </w:r>
    </w:p>
    <w:p w14:paraId="3D159CC4" w14:textId="77777777" w:rsidR="005F444B" w:rsidRDefault="005F444B" w:rsidP="005F444B">
      <w:pPr>
        <w:ind w:left="1416"/>
      </w:pPr>
    </w:p>
    <w:p w14:paraId="012BE8DE" w14:textId="77777777" w:rsidR="005F444B" w:rsidRDefault="005F444B" w:rsidP="00F4314C">
      <w:pPr>
        <w:pStyle w:val="ListaVietas"/>
        <w:numPr>
          <w:ilvl w:val="0"/>
          <w:numId w:val="9"/>
        </w:numPr>
        <w:snapToGrid w:val="0"/>
        <w:rPr>
          <w:rFonts w:cs="Arial"/>
        </w:rPr>
      </w:pPr>
      <w:r>
        <w:rPr>
          <w:rFonts w:cs="Arial"/>
        </w:rPr>
        <w:t>SUGESE: Superintendencia General de Seguros</w:t>
      </w:r>
    </w:p>
    <w:p w14:paraId="0C914213" w14:textId="77777777" w:rsidR="005F444B" w:rsidRDefault="005F444B" w:rsidP="00F4314C">
      <w:pPr>
        <w:pStyle w:val="ListaVietas"/>
        <w:numPr>
          <w:ilvl w:val="0"/>
          <w:numId w:val="9"/>
        </w:numPr>
        <w:snapToGrid w:val="0"/>
        <w:rPr>
          <w:rFonts w:cs="Arial"/>
        </w:rPr>
      </w:pPr>
      <w:r>
        <w:rPr>
          <w:rFonts w:cs="Arial"/>
        </w:rPr>
        <w:lastRenderedPageBreak/>
        <w:t>LRMS. Ley Reguladora del Mercado de Seguros</w:t>
      </w:r>
    </w:p>
    <w:p w14:paraId="3BA099F0" w14:textId="77777777" w:rsidR="005F444B" w:rsidRDefault="00557D89" w:rsidP="00F4314C">
      <w:pPr>
        <w:pStyle w:val="ListaVietas"/>
        <w:numPr>
          <w:ilvl w:val="0"/>
          <w:numId w:val="9"/>
        </w:numPr>
        <w:snapToGrid w:val="0"/>
        <w:rPr>
          <w:rFonts w:cs="Arial"/>
        </w:rPr>
      </w:pPr>
      <w:r>
        <w:rPr>
          <w:rFonts w:cs="Arial"/>
        </w:rPr>
        <w:t>MODELO</w:t>
      </w:r>
      <w:r w:rsidR="005F444B">
        <w:rPr>
          <w:rFonts w:cs="Arial"/>
        </w:rPr>
        <w:t>: Cada uno de los reportes</w:t>
      </w:r>
      <w:r w:rsidR="00FD2196">
        <w:rPr>
          <w:rFonts w:cs="Arial"/>
        </w:rPr>
        <w:t xml:space="preserve"> que deben enviarse a la SUGESE</w:t>
      </w:r>
      <w:r w:rsidR="005F444B">
        <w:rPr>
          <w:rFonts w:cs="Arial"/>
        </w:rPr>
        <w:t xml:space="preserve"> mediante archivos xml.</w:t>
      </w:r>
    </w:p>
    <w:p w14:paraId="1B3E52A9" w14:textId="77777777" w:rsidR="005F444B" w:rsidRPr="00DB4459" w:rsidRDefault="005F444B" w:rsidP="00F4314C">
      <w:pPr>
        <w:pStyle w:val="ListaVietas"/>
        <w:numPr>
          <w:ilvl w:val="0"/>
          <w:numId w:val="9"/>
        </w:numPr>
        <w:snapToGrid w:val="0"/>
        <w:rPr>
          <w:u w:val="single"/>
          <w:lang w:val="es-ES" w:eastAsia="es-ES"/>
        </w:rPr>
      </w:pPr>
      <w:r>
        <w:rPr>
          <w:lang w:val="es-ES"/>
        </w:rPr>
        <w:t xml:space="preserve">ARCHIVOS XML: XML son las siglas de Extensible Markup Language, una especificación/lenguaje de programación desarrollada por el W3C. XML es una versión de SGML, diseñado especialmente para los documentos de la web.  Permite que los </w:t>
      </w:r>
      <w:r w:rsidRPr="008134CE">
        <w:rPr>
          <w:lang w:val="es-ES"/>
        </w:rPr>
        <w:t>diseñadores creen sus propias etiquetas, la definición, transmisión, validación e interpretación de datos entre aplicaciones y entre organizaciones.</w:t>
      </w:r>
    </w:p>
    <w:p w14:paraId="40F5DDAF" w14:textId="77777777" w:rsidR="00DB4459" w:rsidRPr="00557D89" w:rsidRDefault="00DB4459" w:rsidP="00F4314C">
      <w:pPr>
        <w:pStyle w:val="ListaVietas"/>
        <w:numPr>
          <w:ilvl w:val="0"/>
          <w:numId w:val="9"/>
        </w:numPr>
        <w:snapToGrid w:val="0"/>
        <w:rPr>
          <w:u w:val="single"/>
          <w:lang w:val="es-ES" w:eastAsia="es-ES"/>
        </w:rPr>
      </w:pPr>
      <w:r w:rsidRPr="00557D89">
        <w:rPr>
          <w:lang w:val="es-ES"/>
        </w:rPr>
        <w:t>XSD</w:t>
      </w:r>
      <w:r w:rsidR="00557D89" w:rsidRPr="00557D89">
        <w:rPr>
          <w:lang w:val="es-ES"/>
        </w:rPr>
        <w:t xml:space="preserve">: </w:t>
      </w:r>
      <w:r w:rsidR="00557D89">
        <w:t>L</w:t>
      </w:r>
      <w:r w:rsidR="00557D89" w:rsidRPr="00557D89">
        <w:t>enguaje de esquema utilizado para describir la estructura y las restricciones de los contenidos de los documentos XML.</w:t>
      </w:r>
    </w:p>
    <w:p w14:paraId="33465692" w14:textId="77777777" w:rsidR="00DB4459" w:rsidRPr="00557D89" w:rsidRDefault="00DB4459" w:rsidP="00F4314C">
      <w:pPr>
        <w:pStyle w:val="ListaVietas"/>
        <w:numPr>
          <w:ilvl w:val="0"/>
          <w:numId w:val="9"/>
        </w:numPr>
        <w:snapToGrid w:val="0"/>
        <w:rPr>
          <w:u w:val="single"/>
          <w:lang w:val="es-ES" w:eastAsia="es-ES"/>
        </w:rPr>
      </w:pPr>
      <w:r w:rsidRPr="00557D89">
        <w:rPr>
          <w:lang w:val="es-ES"/>
        </w:rPr>
        <w:t>WCF</w:t>
      </w:r>
      <w:r w:rsidR="00557D89" w:rsidRPr="00557D89">
        <w:rPr>
          <w:lang w:val="es-ES"/>
        </w:rPr>
        <w:t>: P</w:t>
      </w:r>
      <w:r w:rsidR="00557D89" w:rsidRPr="00557D89">
        <w:t>lataforma de mensajería creada con el fin de permitir una programación rápida de sistemas distribuidos y el desarrollo de aplicaciones basadas en arquitecturas orientadas a servicios.</w:t>
      </w:r>
    </w:p>
    <w:p w14:paraId="2C73EA45" w14:textId="77777777" w:rsidR="00DB4459" w:rsidRPr="00557D89" w:rsidRDefault="00DB4459" w:rsidP="00F4314C">
      <w:pPr>
        <w:pStyle w:val="ListaVietas"/>
        <w:numPr>
          <w:ilvl w:val="0"/>
          <w:numId w:val="9"/>
        </w:numPr>
        <w:snapToGrid w:val="0"/>
        <w:rPr>
          <w:u w:val="single"/>
          <w:lang w:val="es-ES" w:eastAsia="es-ES"/>
        </w:rPr>
      </w:pPr>
      <w:r w:rsidRPr="00557D89">
        <w:rPr>
          <w:lang w:val="es-ES"/>
        </w:rPr>
        <w:t>DMZ</w:t>
      </w:r>
      <w:r w:rsidR="00557D89" w:rsidRPr="00557D89">
        <w:rPr>
          <w:lang w:val="es-ES"/>
        </w:rPr>
        <w:t xml:space="preserve">: Red </w:t>
      </w:r>
      <w:r w:rsidR="00557D89" w:rsidRPr="00557D89">
        <w:t>local que se ubica entre la red interna de una organización y una red externa, generalmente Internet.</w:t>
      </w:r>
    </w:p>
    <w:p w14:paraId="75EF1AA0" w14:textId="77777777" w:rsidR="00DB4459" w:rsidRPr="008134CE" w:rsidRDefault="00DB4459" w:rsidP="00DB4459">
      <w:pPr>
        <w:pStyle w:val="ListaVietas"/>
        <w:numPr>
          <w:ilvl w:val="0"/>
          <w:numId w:val="0"/>
        </w:numPr>
        <w:snapToGrid w:val="0"/>
        <w:ind w:left="2098"/>
        <w:rPr>
          <w:rStyle w:val="Hipervnculo"/>
          <w:color w:val="auto"/>
          <w:lang w:val="es-ES" w:eastAsia="es-ES"/>
        </w:rPr>
      </w:pPr>
    </w:p>
    <w:p w14:paraId="70DD69DA" w14:textId="77777777" w:rsidR="005F444B" w:rsidRPr="00565965" w:rsidRDefault="005F444B" w:rsidP="00565965">
      <w:pPr>
        <w:ind w:left="1416"/>
        <w:rPr>
          <w:rFonts w:eastAsia="Batang"/>
        </w:rPr>
      </w:pPr>
    </w:p>
    <w:p w14:paraId="7932C89A" w14:textId="77777777" w:rsidR="005F444B" w:rsidRDefault="005F444B" w:rsidP="005F444B">
      <w:pPr>
        <w:ind w:left="1416"/>
        <w:rPr>
          <w:rFonts w:eastAsia="Batang"/>
        </w:rPr>
      </w:pPr>
      <w:r>
        <w:rPr>
          <w:rFonts w:eastAsia="Batang"/>
        </w:rPr>
        <w:t>Para consultar algún otro término que aparezca en este documento, remítase la  Norma complementaria - Glosario general.</w:t>
      </w:r>
    </w:p>
    <w:p w14:paraId="2C46B841" w14:textId="77777777" w:rsidR="005F444B" w:rsidRDefault="005F444B" w:rsidP="005F444B">
      <w:pPr>
        <w:ind w:left="1416"/>
        <w:rPr>
          <w:rFonts w:eastAsia="Batang"/>
        </w:rPr>
      </w:pPr>
    </w:p>
    <w:p w14:paraId="30175647" w14:textId="77777777" w:rsidR="00A56FF4" w:rsidRPr="002553D5" w:rsidRDefault="00A56FF4" w:rsidP="000376C5">
      <w:pPr>
        <w:pStyle w:val="Ttulo1"/>
      </w:pPr>
      <w:bookmarkStart w:id="5" w:name="_Toc536265253"/>
      <w:bookmarkStart w:id="6" w:name="_Toc682474"/>
      <w:bookmarkStart w:id="7" w:name="_Toc682899"/>
      <w:bookmarkStart w:id="8" w:name="_Toc136255498"/>
      <w:r w:rsidRPr="000376C5">
        <w:t>Documentos</w:t>
      </w:r>
      <w:r w:rsidRPr="002553D5">
        <w:t xml:space="preserve"> aplicables</w:t>
      </w:r>
      <w:bookmarkEnd w:id="5"/>
      <w:bookmarkEnd w:id="6"/>
      <w:bookmarkEnd w:id="7"/>
      <w:r w:rsidRPr="002553D5">
        <w:t xml:space="preserve"> y anexos</w:t>
      </w:r>
      <w:bookmarkEnd w:id="8"/>
    </w:p>
    <w:p w14:paraId="0A55B245" w14:textId="77777777" w:rsidR="008134CE" w:rsidRPr="00565965" w:rsidRDefault="008134CE" w:rsidP="00565965">
      <w:pPr>
        <w:ind w:left="1416"/>
        <w:rPr>
          <w:rFonts w:eastAsia="Batang"/>
        </w:rPr>
      </w:pPr>
      <w:bookmarkStart w:id="9" w:name="_Ref181700963"/>
      <w:bookmarkStart w:id="10" w:name="_Ref181701004"/>
      <w:bookmarkStart w:id="11" w:name="_Ref182020479"/>
    </w:p>
    <w:p w14:paraId="14A4B7B1" w14:textId="77777777" w:rsidR="008134CE" w:rsidRPr="00990BF7" w:rsidRDefault="008134CE" w:rsidP="00140FEA">
      <w:pPr>
        <w:ind w:firstLine="708"/>
        <w:rPr>
          <w:rFonts w:eastAsia="Batang"/>
          <w:sz w:val="22"/>
        </w:rPr>
      </w:pPr>
      <w:r w:rsidRPr="0060393E">
        <w:rPr>
          <w:rFonts w:eastAsia="Batang"/>
          <w:sz w:val="22"/>
        </w:rPr>
        <w:t xml:space="preserve">Los documentos aplicables y los anexos se describen en el acuerdo </w:t>
      </w:r>
      <w:r w:rsidR="0060393E" w:rsidRPr="0060393E">
        <w:rPr>
          <w:rFonts w:eastAsia="Batang"/>
          <w:sz w:val="22"/>
        </w:rPr>
        <w:t>que será comunicado por la Superintendencia, posteriormente.</w:t>
      </w:r>
      <w:r w:rsidR="0060393E">
        <w:rPr>
          <w:rFonts w:eastAsia="Batang"/>
          <w:sz w:val="22"/>
        </w:rPr>
        <w:t xml:space="preserve"> </w:t>
      </w:r>
    </w:p>
    <w:p w14:paraId="0E27C4BD" w14:textId="77777777" w:rsidR="00FC2FC7" w:rsidRDefault="00FC2FC7" w:rsidP="008134CE">
      <w:pPr>
        <w:ind w:left="1416"/>
        <w:rPr>
          <w:rFonts w:eastAsia="Batang"/>
        </w:rPr>
      </w:pPr>
    </w:p>
    <w:p w14:paraId="26B34C6C" w14:textId="77777777" w:rsidR="00FC2FC7" w:rsidRDefault="00FC2FC7" w:rsidP="00FC2FC7">
      <w:pPr>
        <w:pStyle w:val="Ttulo1"/>
        <w:rPr>
          <w:rFonts w:eastAsia="Batang"/>
        </w:rPr>
      </w:pPr>
      <w:bookmarkStart w:id="12" w:name="_Toc136255499"/>
      <w:r>
        <w:rPr>
          <w:rFonts w:eastAsia="Batang"/>
        </w:rPr>
        <w:t>Modelos con Información mensual</w:t>
      </w:r>
      <w:bookmarkEnd w:id="12"/>
      <w:r>
        <w:rPr>
          <w:rFonts w:eastAsia="Batang"/>
        </w:rPr>
        <w:t xml:space="preserve"> </w:t>
      </w:r>
    </w:p>
    <w:p w14:paraId="478782D5" w14:textId="77777777" w:rsidR="00140FEA" w:rsidRPr="002553D5" w:rsidRDefault="00140FEA" w:rsidP="00140FEA">
      <w:pPr>
        <w:ind w:firstLine="708"/>
        <w:jc w:val="both"/>
        <w:rPr>
          <w:lang w:val="es-ES_tradnl"/>
        </w:rPr>
      </w:pPr>
      <w:r w:rsidRPr="002553D5">
        <w:rPr>
          <w:lang w:val="es-ES_tradnl"/>
        </w:rPr>
        <w:t>En esta sección se describirá el formato, estructura y validaciones que serán aplicadas a</w:t>
      </w:r>
      <w:r w:rsidR="00653D2C">
        <w:rPr>
          <w:lang w:val="es-ES_tradnl"/>
        </w:rPr>
        <w:t xml:space="preserve"> </w:t>
      </w:r>
      <w:r w:rsidRPr="002553D5">
        <w:rPr>
          <w:lang w:val="es-ES_tradnl"/>
        </w:rPr>
        <w:t>l</w:t>
      </w:r>
      <w:r w:rsidR="00653D2C">
        <w:rPr>
          <w:lang w:val="es-ES_tradnl"/>
        </w:rPr>
        <w:t>os</w:t>
      </w:r>
      <w:r w:rsidRPr="002553D5">
        <w:rPr>
          <w:lang w:val="es-ES_tradnl"/>
        </w:rPr>
        <w:t xml:space="preserve"> archivo de supervisión </w:t>
      </w:r>
      <w:r w:rsidR="00653D2C">
        <w:rPr>
          <w:lang w:val="es-ES_tradnl"/>
        </w:rPr>
        <w:t xml:space="preserve">mensuales </w:t>
      </w:r>
      <w:r w:rsidRPr="002553D5">
        <w:rPr>
          <w:lang w:val="es-ES_tradnl"/>
        </w:rPr>
        <w:t>para aseguradoras.</w:t>
      </w:r>
    </w:p>
    <w:p w14:paraId="34B2F6AD" w14:textId="77777777" w:rsidR="00140FEA" w:rsidRDefault="00140FEA" w:rsidP="00140FEA">
      <w:pPr>
        <w:rPr>
          <w:rFonts w:eastAsia="Batang"/>
          <w:lang w:val="es-ES_tradnl"/>
        </w:rPr>
      </w:pPr>
    </w:p>
    <w:p w14:paraId="50AE27C2" w14:textId="77777777" w:rsidR="00557D89" w:rsidRDefault="00557D89" w:rsidP="00140FEA">
      <w:pPr>
        <w:rPr>
          <w:rFonts w:eastAsia="Batang"/>
          <w:lang w:val="es-ES_tradnl"/>
        </w:rPr>
      </w:pPr>
    </w:p>
    <w:p w14:paraId="4438204F" w14:textId="77777777" w:rsidR="00557D89" w:rsidRDefault="00557D89" w:rsidP="00140FEA">
      <w:pPr>
        <w:rPr>
          <w:rFonts w:eastAsia="Batang"/>
          <w:lang w:val="es-ES_tradnl"/>
        </w:rPr>
      </w:pPr>
    </w:p>
    <w:p w14:paraId="383C4094" w14:textId="77777777" w:rsidR="00557D89" w:rsidRDefault="00557D89" w:rsidP="00140FEA">
      <w:pPr>
        <w:rPr>
          <w:rFonts w:eastAsia="Batang"/>
          <w:lang w:val="es-ES_tradnl"/>
        </w:rPr>
      </w:pPr>
    </w:p>
    <w:p w14:paraId="7A864B59" w14:textId="77777777" w:rsidR="00557D89" w:rsidRDefault="00557D89" w:rsidP="00140FEA">
      <w:pPr>
        <w:rPr>
          <w:rFonts w:eastAsia="Batang"/>
          <w:lang w:val="es-ES_tradnl"/>
        </w:rPr>
      </w:pPr>
    </w:p>
    <w:p w14:paraId="0D059084" w14:textId="77777777" w:rsidR="00557D89" w:rsidRDefault="00557D89" w:rsidP="00140FEA">
      <w:pPr>
        <w:rPr>
          <w:rFonts w:eastAsia="Batang"/>
          <w:lang w:val="es-ES_tradnl"/>
        </w:rPr>
      </w:pPr>
    </w:p>
    <w:p w14:paraId="2985E31C" w14:textId="77777777" w:rsidR="00557D89" w:rsidRDefault="00557D89" w:rsidP="00140FEA">
      <w:pPr>
        <w:rPr>
          <w:rFonts w:eastAsia="Batang"/>
          <w:lang w:val="es-ES_tradnl"/>
        </w:rPr>
      </w:pPr>
    </w:p>
    <w:p w14:paraId="106663C5" w14:textId="77777777" w:rsidR="00557D89" w:rsidRDefault="00557D89" w:rsidP="00140FEA">
      <w:pPr>
        <w:rPr>
          <w:rFonts w:eastAsia="Batang"/>
          <w:lang w:val="es-ES_tradnl"/>
        </w:rPr>
      </w:pPr>
    </w:p>
    <w:p w14:paraId="430E31B1" w14:textId="77777777" w:rsidR="00557D89" w:rsidRDefault="00557D89" w:rsidP="00140FEA">
      <w:pPr>
        <w:rPr>
          <w:rFonts w:eastAsia="Batang"/>
          <w:lang w:val="es-ES_tradnl"/>
        </w:rPr>
      </w:pPr>
    </w:p>
    <w:p w14:paraId="129524D3" w14:textId="77777777" w:rsidR="00557D89" w:rsidRDefault="00557D89" w:rsidP="00140FEA">
      <w:pPr>
        <w:rPr>
          <w:rFonts w:eastAsia="Batang"/>
          <w:lang w:val="es-ES_tradnl"/>
        </w:rPr>
      </w:pPr>
    </w:p>
    <w:p w14:paraId="7EB27E1A" w14:textId="77777777" w:rsidR="00557D89" w:rsidRDefault="00557D89" w:rsidP="00140FEA">
      <w:pPr>
        <w:rPr>
          <w:rFonts w:eastAsia="Batang"/>
          <w:lang w:val="es-ES_tradnl"/>
        </w:rPr>
      </w:pPr>
    </w:p>
    <w:p w14:paraId="209CA847" w14:textId="77777777" w:rsidR="00557D89" w:rsidRDefault="00557D89" w:rsidP="00140FEA">
      <w:pPr>
        <w:rPr>
          <w:rFonts w:eastAsia="Batang"/>
          <w:lang w:val="es-ES_tradnl"/>
        </w:rPr>
      </w:pPr>
    </w:p>
    <w:p w14:paraId="34F076F2" w14:textId="77777777" w:rsidR="00557D89" w:rsidRDefault="00557D89" w:rsidP="00140FEA">
      <w:pPr>
        <w:rPr>
          <w:rFonts w:eastAsia="Batang"/>
          <w:lang w:val="es-ES_tradnl"/>
        </w:rPr>
      </w:pPr>
    </w:p>
    <w:p w14:paraId="081002E0" w14:textId="77777777" w:rsidR="00557D89" w:rsidRDefault="00557D89" w:rsidP="00140FEA">
      <w:pPr>
        <w:rPr>
          <w:rFonts w:eastAsia="Batang"/>
          <w:lang w:val="es-ES_tradnl"/>
        </w:rPr>
      </w:pPr>
    </w:p>
    <w:p w14:paraId="694B007F" w14:textId="77777777" w:rsidR="00557D89" w:rsidRDefault="00557D89" w:rsidP="00140FEA">
      <w:pPr>
        <w:rPr>
          <w:rFonts w:eastAsia="Batang"/>
          <w:lang w:val="es-ES_tradnl"/>
        </w:rPr>
      </w:pPr>
    </w:p>
    <w:p w14:paraId="7D5F0005" w14:textId="77777777" w:rsidR="00557D89" w:rsidRDefault="00557D89" w:rsidP="00140FEA">
      <w:pPr>
        <w:rPr>
          <w:rFonts w:eastAsia="Batang"/>
          <w:lang w:val="es-ES_tradnl"/>
        </w:rPr>
      </w:pPr>
    </w:p>
    <w:p w14:paraId="4090B1A2" w14:textId="77777777" w:rsidR="00557D89" w:rsidRDefault="00557D89" w:rsidP="00140FEA">
      <w:pPr>
        <w:rPr>
          <w:rFonts w:eastAsia="Batang"/>
          <w:lang w:val="es-ES_tradnl"/>
        </w:rPr>
      </w:pPr>
      <w:r>
        <w:rPr>
          <w:rFonts w:eastAsia="Batang"/>
          <w:lang w:val="es-ES_tradnl"/>
        </w:rPr>
        <w:lastRenderedPageBreak/>
        <w:t>Cada modelo de información debe contener una sección de Encabezado y todos sus datos son obligatorios.</w:t>
      </w:r>
    </w:p>
    <w:p w14:paraId="09FB6A66" w14:textId="77777777" w:rsidR="00557D89" w:rsidRDefault="00557D89" w:rsidP="00140FEA">
      <w:pPr>
        <w:rPr>
          <w:rFonts w:eastAsia="Batang"/>
          <w:lang w:val="es-ES_tradnl"/>
        </w:rPr>
      </w:pPr>
    </w:p>
    <w:p w14:paraId="0D2D76AB" w14:textId="77777777" w:rsidR="00557D89" w:rsidRDefault="00557D89" w:rsidP="00140FEA">
      <w:pPr>
        <w:rPr>
          <w:rFonts w:eastAsia="Batang"/>
          <w:lang w:val="es-ES_tradnl"/>
        </w:rPr>
      </w:pPr>
    </w:p>
    <w:p w14:paraId="242E26A9" w14:textId="77777777" w:rsidR="00653D2C" w:rsidRDefault="000F22B8" w:rsidP="00140FEA">
      <w:pPr>
        <w:rPr>
          <w:rFonts w:eastAsia="Batang"/>
          <w:lang w:val="es-ES_tradnl"/>
        </w:rPr>
      </w:pPr>
      <w:r w:rsidRPr="002553D5">
        <w:rPr>
          <w:rFonts w:cs="Arial"/>
          <w:noProof/>
          <w:lang w:val="es-CR" w:eastAsia="es-CR"/>
        </w:rPr>
        <w:drawing>
          <wp:inline distT="0" distB="0" distL="0" distR="0" wp14:anchorId="6ECE4B3A" wp14:editId="7B28DA04">
            <wp:extent cx="7781925" cy="3305175"/>
            <wp:effectExtent l="0" t="0" r="0" b="9525"/>
            <wp:docPr id="15" name="Diagrama 8"/>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3" r:lo="rId14" r:qs="rId15" r:cs="rId16"/>
              </a:graphicData>
            </a:graphic>
          </wp:inline>
        </w:drawing>
      </w:r>
    </w:p>
    <w:p w14:paraId="198DDF23" w14:textId="77777777" w:rsidR="00586663" w:rsidRDefault="00586663" w:rsidP="00140FEA">
      <w:pPr>
        <w:rPr>
          <w:rFonts w:eastAsia="Batang"/>
          <w:lang w:val="es-ES_tradnl"/>
        </w:rPr>
      </w:pPr>
    </w:p>
    <w:tbl>
      <w:tblPr>
        <w:tblStyle w:val="Cuadrculamedia3-nfasis1"/>
        <w:tblpPr w:leftFromText="141" w:rightFromText="141" w:vertAnchor="text" w:horzAnchor="page" w:tblpX="1162" w:tblpY="-3"/>
        <w:tblW w:w="13778" w:type="dxa"/>
        <w:tblLayout w:type="fixed"/>
        <w:tblLook w:val="04A0" w:firstRow="1" w:lastRow="0" w:firstColumn="1" w:lastColumn="0" w:noHBand="0" w:noVBand="1"/>
      </w:tblPr>
      <w:tblGrid>
        <w:gridCol w:w="737"/>
        <w:gridCol w:w="3402"/>
        <w:gridCol w:w="4536"/>
        <w:gridCol w:w="5103"/>
      </w:tblGrid>
      <w:tr w:rsidR="00D13078" w:rsidRPr="009B5AA4" w14:paraId="17D66D6C" w14:textId="77777777" w:rsidTr="00D13078">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2B60EF7" w14:textId="77777777" w:rsidR="00D13078" w:rsidRPr="009B5AA4" w:rsidRDefault="00D13078" w:rsidP="00D13078">
            <w:pPr>
              <w:pStyle w:val="TtuloTabla"/>
              <w:ind w:left="113" w:right="113"/>
              <w:rPr>
                <w:rFonts w:cs="Arial"/>
                <w:b/>
              </w:rPr>
            </w:pPr>
            <w:r w:rsidRPr="009B5AA4">
              <w:rPr>
                <w:rFonts w:cs="Arial"/>
                <w:b/>
              </w:rPr>
              <w:lastRenderedPageBreak/>
              <w:t>Nodo</w:t>
            </w:r>
          </w:p>
        </w:tc>
        <w:tc>
          <w:tcPr>
            <w:tcW w:w="3402" w:type="dxa"/>
            <w:vAlign w:val="center"/>
          </w:tcPr>
          <w:p w14:paraId="4D68FDFC" w14:textId="77777777" w:rsidR="00D13078" w:rsidRPr="009B5AA4" w:rsidRDefault="00D13078" w:rsidP="00D13078">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9B5AA4">
              <w:rPr>
                <w:rFonts w:cs="Arial"/>
                <w:b/>
                <w:szCs w:val="16"/>
                <w:lang w:eastAsia="es-CR"/>
              </w:rPr>
              <w:t>Atributo[A] / Elemento[E]</w:t>
            </w:r>
          </w:p>
        </w:tc>
        <w:tc>
          <w:tcPr>
            <w:tcW w:w="4536" w:type="dxa"/>
            <w:vAlign w:val="center"/>
          </w:tcPr>
          <w:p w14:paraId="4FE487E2" w14:textId="77777777" w:rsidR="00D13078" w:rsidRPr="009B5AA4" w:rsidRDefault="00D13078" w:rsidP="00D13078">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9B5AA4">
              <w:rPr>
                <w:rFonts w:cs="Arial"/>
                <w:b/>
              </w:rPr>
              <w:t>Descripción</w:t>
            </w:r>
          </w:p>
        </w:tc>
        <w:tc>
          <w:tcPr>
            <w:tcW w:w="5103" w:type="dxa"/>
            <w:vAlign w:val="center"/>
          </w:tcPr>
          <w:p w14:paraId="0D3DD30E" w14:textId="77777777" w:rsidR="00D13078" w:rsidRPr="009B5AA4" w:rsidRDefault="00D13078" w:rsidP="00D13078">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9B5AA4">
              <w:rPr>
                <w:rFonts w:cs="Arial"/>
                <w:b/>
              </w:rPr>
              <w:t>Validaciones</w:t>
            </w:r>
          </w:p>
        </w:tc>
      </w:tr>
      <w:tr w:rsidR="006C7C9D" w:rsidRPr="009B5AA4" w14:paraId="492BB486" w14:textId="77777777" w:rsidTr="00604ED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18307798" w14:textId="77777777" w:rsidR="006C7C9D" w:rsidRPr="009B5AA4" w:rsidRDefault="00B4199C" w:rsidP="00D13078">
            <w:pPr>
              <w:pStyle w:val="TextoCentradoTabla"/>
              <w:rPr>
                <w:rFonts w:cs="Arial"/>
                <w:b w:val="0"/>
              </w:rPr>
            </w:pPr>
            <w:r>
              <w:rPr>
                <w:rFonts w:cs="Arial"/>
                <w:b w:val="0"/>
              </w:rPr>
              <w:t>[E]</w:t>
            </w:r>
            <w:r w:rsidR="006C7C9D">
              <w:rPr>
                <w:rFonts w:cs="Arial"/>
                <w:b w:val="0"/>
              </w:rPr>
              <w:t>Encabezado</w:t>
            </w:r>
          </w:p>
        </w:tc>
        <w:tc>
          <w:tcPr>
            <w:tcW w:w="3402" w:type="dxa"/>
            <w:vAlign w:val="center"/>
          </w:tcPr>
          <w:p w14:paraId="1668ADE8" w14:textId="77777777" w:rsidR="006C7C9D" w:rsidRPr="009B5AA4" w:rsidRDefault="006C7C9D" w:rsidP="004578A6">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9B5AA4">
              <w:rPr>
                <w:rFonts w:cs="Arial"/>
              </w:rPr>
              <w:t>[</w:t>
            </w:r>
            <w:r w:rsidR="004578A6">
              <w:rPr>
                <w:rFonts w:cs="Arial"/>
              </w:rPr>
              <w:t>E</w:t>
            </w:r>
            <w:r w:rsidRPr="009B5AA4">
              <w:rPr>
                <w:rFonts w:cs="Arial"/>
              </w:rPr>
              <w:t xml:space="preserve">] </w:t>
            </w:r>
            <w:r w:rsidR="00F9609F">
              <w:t>NombreA</w:t>
            </w:r>
            <w:r>
              <w:t>rchivo</w:t>
            </w:r>
          </w:p>
        </w:tc>
        <w:tc>
          <w:tcPr>
            <w:tcW w:w="4536" w:type="dxa"/>
            <w:vAlign w:val="center"/>
          </w:tcPr>
          <w:p w14:paraId="48E44CC9" w14:textId="77777777" w:rsidR="006C7C9D" w:rsidRPr="009B5AA4" w:rsidRDefault="006C7C9D" w:rsidP="006C7C9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Nombre del archivo del cual se envía el modelo debe seguir la forma: EntidadAseguradora-Modelo</w:t>
            </w:r>
          </w:p>
        </w:tc>
        <w:tc>
          <w:tcPr>
            <w:tcW w:w="5103" w:type="dxa"/>
            <w:vAlign w:val="center"/>
          </w:tcPr>
          <w:p w14:paraId="79629B00" w14:textId="77777777" w:rsidR="006C7C9D" w:rsidRDefault="006C7C9D" w:rsidP="00F4314C">
            <w:pPr>
              <w:pStyle w:val="Prrafodelista"/>
              <w:numPr>
                <w:ilvl w:val="0"/>
                <w:numId w:val="3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Texto no vacío</w:t>
            </w:r>
          </w:p>
          <w:p w14:paraId="56E142FD" w14:textId="77777777" w:rsidR="006C7C9D" w:rsidRDefault="006C7C9D" w:rsidP="00F4314C">
            <w:pPr>
              <w:pStyle w:val="Prrafodelista"/>
              <w:numPr>
                <w:ilvl w:val="0"/>
                <w:numId w:val="3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Máximo 100 caracteres</w:t>
            </w:r>
          </w:p>
          <w:p w14:paraId="1AD3C4A5" w14:textId="77777777" w:rsidR="006C7C9D" w:rsidRPr="00D13078" w:rsidRDefault="006C7C9D" w:rsidP="00D13078">
            <w:pPr>
              <w:pStyle w:val="Prrafodelista"/>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6C7C9D" w:rsidRPr="009B5AA4" w14:paraId="24E19E35" w14:textId="77777777" w:rsidTr="00604ED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2CB95691" w14:textId="77777777" w:rsidR="006C7C9D" w:rsidRPr="009B5AA4" w:rsidRDefault="006C7C9D" w:rsidP="00D13078">
            <w:pPr>
              <w:pStyle w:val="TextoCentradoTabla"/>
              <w:rPr>
                <w:rFonts w:cs="Arial"/>
                <w:b w:val="0"/>
              </w:rPr>
            </w:pPr>
          </w:p>
        </w:tc>
        <w:tc>
          <w:tcPr>
            <w:tcW w:w="3402" w:type="dxa"/>
            <w:vAlign w:val="center"/>
          </w:tcPr>
          <w:p w14:paraId="5D3AC301" w14:textId="77777777" w:rsidR="006C7C9D" w:rsidRPr="009B5AA4" w:rsidRDefault="006C7C9D" w:rsidP="009038DB">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9B5AA4">
              <w:rPr>
                <w:rFonts w:cs="Arial"/>
              </w:rPr>
              <w:t>[</w:t>
            </w:r>
            <w:r w:rsidR="004578A6">
              <w:rPr>
                <w:rFonts w:cs="Arial"/>
              </w:rPr>
              <w:t>E</w:t>
            </w:r>
            <w:r w:rsidRPr="009B5AA4">
              <w:rPr>
                <w:rFonts w:cs="Arial"/>
              </w:rPr>
              <w:t xml:space="preserve">] </w:t>
            </w:r>
            <w:r w:rsidR="009038DB">
              <w:rPr>
                <w:rFonts w:cs="Arial"/>
              </w:rPr>
              <w:t>Fecha</w:t>
            </w:r>
          </w:p>
        </w:tc>
        <w:tc>
          <w:tcPr>
            <w:tcW w:w="4536" w:type="dxa"/>
            <w:vAlign w:val="center"/>
          </w:tcPr>
          <w:p w14:paraId="3257DE66" w14:textId="77777777" w:rsidR="006C7C9D" w:rsidRPr="009B5AA4" w:rsidRDefault="006C7C9D" w:rsidP="00D1307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Fecha de envío del archivo</w:t>
            </w:r>
          </w:p>
        </w:tc>
        <w:tc>
          <w:tcPr>
            <w:tcW w:w="5103" w:type="dxa"/>
            <w:vAlign w:val="center"/>
          </w:tcPr>
          <w:p w14:paraId="6FFBAB25" w14:textId="77777777" w:rsidR="006C7C9D" w:rsidRPr="009B5AA4" w:rsidRDefault="00557D89" w:rsidP="00F4314C">
            <w:pPr>
              <w:pStyle w:val="Prrafodelista"/>
              <w:numPr>
                <w:ilvl w:val="0"/>
                <w:numId w:val="1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Debe seguir el formato yyyy</w:t>
            </w:r>
            <w:r w:rsidR="006C7C9D">
              <w:rPr>
                <w:rFonts w:cs="Arial"/>
                <w:color w:val="000000"/>
                <w:sz w:val="16"/>
                <w:szCs w:val="16"/>
                <w:lang w:val="es-CR" w:eastAsia="es-CR"/>
              </w:rPr>
              <w:t>-</w:t>
            </w:r>
            <w:r>
              <w:rPr>
                <w:rFonts w:cs="Arial"/>
                <w:color w:val="000000"/>
                <w:sz w:val="16"/>
                <w:szCs w:val="16"/>
                <w:lang w:val="es-CR" w:eastAsia="es-CR"/>
              </w:rPr>
              <w:t>MM</w:t>
            </w:r>
            <w:r w:rsidR="006C7C9D">
              <w:rPr>
                <w:rFonts w:cs="Arial"/>
                <w:color w:val="000000"/>
                <w:sz w:val="16"/>
                <w:szCs w:val="16"/>
                <w:lang w:val="es-CR" w:eastAsia="es-CR"/>
              </w:rPr>
              <w:t>-</w:t>
            </w:r>
            <w:r>
              <w:rPr>
                <w:rFonts w:cs="Arial"/>
                <w:color w:val="000000"/>
                <w:sz w:val="16"/>
                <w:szCs w:val="16"/>
                <w:lang w:val="es-CR" w:eastAsia="es-CR"/>
              </w:rPr>
              <w:t>dd</w:t>
            </w:r>
          </w:p>
        </w:tc>
      </w:tr>
      <w:tr w:rsidR="006C7C9D" w:rsidRPr="009B5AA4" w14:paraId="15D30711" w14:textId="77777777" w:rsidTr="00604ED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7E7F2327" w14:textId="77777777" w:rsidR="006C7C9D" w:rsidRPr="009B5AA4" w:rsidRDefault="006C7C9D" w:rsidP="00D13078">
            <w:pPr>
              <w:pStyle w:val="TextoCentradoTabla"/>
              <w:rPr>
                <w:rFonts w:cs="Arial"/>
                <w:b w:val="0"/>
              </w:rPr>
            </w:pPr>
          </w:p>
        </w:tc>
        <w:tc>
          <w:tcPr>
            <w:tcW w:w="3402" w:type="dxa"/>
            <w:vAlign w:val="center"/>
          </w:tcPr>
          <w:p w14:paraId="6E748F71" w14:textId="77777777" w:rsidR="006C7C9D" w:rsidRPr="009B5AA4" w:rsidRDefault="00E66C79" w:rsidP="00E66C79">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9B5AA4">
              <w:rPr>
                <w:rFonts w:cs="Arial"/>
              </w:rPr>
              <w:t>[</w:t>
            </w:r>
            <w:r w:rsidR="004578A6">
              <w:rPr>
                <w:rFonts w:cs="Arial"/>
              </w:rPr>
              <w:t>E</w:t>
            </w:r>
            <w:r w:rsidRPr="009B5AA4">
              <w:rPr>
                <w:rFonts w:cs="Arial"/>
              </w:rPr>
              <w:t xml:space="preserve">] </w:t>
            </w:r>
            <w:r>
              <w:rPr>
                <w:rFonts w:cs="Arial"/>
              </w:rPr>
              <w:t>Periodo</w:t>
            </w:r>
          </w:p>
        </w:tc>
        <w:tc>
          <w:tcPr>
            <w:tcW w:w="4536" w:type="dxa"/>
            <w:vAlign w:val="center"/>
          </w:tcPr>
          <w:p w14:paraId="08AFE10F" w14:textId="77777777" w:rsidR="006C7C9D" w:rsidRDefault="00953264" w:rsidP="00D1307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Fecha correspondiente al período al cual corresponde el modelo.</w:t>
            </w:r>
          </w:p>
        </w:tc>
        <w:tc>
          <w:tcPr>
            <w:tcW w:w="5103" w:type="dxa"/>
            <w:vAlign w:val="center"/>
          </w:tcPr>
          <w:p w14:paraId="5E59AB6E" w14:textId="77777777" w:rsidR="006C7C9D" w:rsidRPr="00557D89" w:rsidRDefault="00953264" w:rsidP="00F4314C">
            <w:pPr>
              <w:pStyle w:val="Prrafodelista"/>
              <w:numPr>
                <w:ilvl w:val="0"/>
                <w:numId w:val="3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57D89">
              <w:rPr>
                <w:rFonts w:cs="Arial"/>
                <w:color w:val="000000"/>
                <w:sz w:val="16"/>
                <w:szCs w:val="16"/>
                <w:lang w:val="es-CR" w:eastAsia="es-CR"/>
              </w:rPr>
              <w:t xml:space="preserve">Debe seguir el formato </w:t>
            </w:r>
            <w:r w:rsidR="00557D89" w:rsidRPr="00557D89">
              <w:rPr>
                <w:rFonts w:cs="Arial"/>
                <w:color w:val="000000"/>
                <w:sz w:val="16"/>
                <w:szCs w:val="16"/>
                <w:lang w:val="es-CR" w:eastAsia="es-CR"/>
              </w:rPr>
              <w:t>yyyy</w:t>
            </w:r>
            <w:r w:rsidRPr="00557D89">
              <w:rPr>
                <w:rFonts w:cs="Arial"/>
                <w:color w:val="000000"/>
                <w:sz w:val="16"/>
                <w:szCs w:val="16"/>
                <w:lang w:val="es-CR" w:eastAsia="es-CR"/>
              </w:rPr>
              <w:t>-</w:t>
            </w:r>
            <w:r w:rsidR="00557D89" w:rsidRPr="00557D89">
              <w:rPr>
                <w:rFonts w:cs="Arial"/>
                <w:color w:val="000000"/>
                <w:sz w:val="16"/>
                <w:szCs w:val="16"/>
                <w:lang w:val="es-CR" w:eastAsia="es-CR"/>
              </w:rPr>
              <w:t>MM</w:t>
            </w:r>
            <w:r w:rsidRPr="00557D89">
              <w:rPr>
                <w:rFonts w:cs="Arial"/>
                <w:color w:val="000000"/>
                <w:sz w:val="16"/>
                <w:szCs w:val="16"/>
                <w:lang w:val="es-CR" w:eastAsia="es-CR"/>
              </w:rPr>
              <w:t>-</w:t>
            </w:r>
            <w:r w:rsidR="00557D89" w:rsidRPr="00557D89">
              <w:rPr>
                <w:rFonts w:cs="Arial"/>
                <w:color w:val="000000"/>
                <w:sz w:val="16"/>
                <w:szCs w:val="16"/>
                <w:lang w:val="es-CR" w:eastAsia="es-CR"/>
              </w:rPr>
              <w:t>dd</w:t>
            </w:r>
          </w:p>
          <w:p w14:paraId="31127088" w14:textId="77777777" w:rsidR="00557D89" w:rsidRDefault="00953264" w:rsidP="00557D89">
            <w:pPr>
              <w:pStyle w:val="Prrafodelista"/>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Ejemplo</w:t>
            </w:r>
            <w:r w:rsidR="00557D89">
              <w:rPr>
                <w:rFonts w:cs="Arial"/>
                <w:color w:val="000000"/>
                <w:sz w:val="16"/>
                <w:szCs w:val="16"/>
                <w:lang w:val="es-CR" w:eastAsia="es-CR"/>
              </w:rPr>
              <w:t>s:</w:t>
            </w:r>
          </w:p>
          <w:p w14:paraId="2B73D585" w14:textId="77777777" w:rsidR="00557D89" w:rsidRPr="00953264" w:rsidRDefault="00557D89" w:rsidP="00557D89">
            <w:pPr>
              <w:pStyle w:val="Prrafodelista"/>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w:t>
            </w:r>
            <w:r w:rsidR="00953264">
              <w:rPr>
                <w:rFonts w:cs="Arial"/>
                <w:color w:val="000000"/>
                <w:sz w:val="16"/>
                <w:szCs w:val="16"/>
                <w:lang w:val="es-CR" w:eastAsia="es-CR"/>
              </w:rPr>
              <w:t xml:space="preserve">ara el primer </w:t>
            </w:r>
            <w:r w:rsidR="000001C8">
              <w:rPr>
                <w:rFonts w:cs="Arial"/>
                <w:color w:val="000000"/>
                <w:sz w:val="16"/>
                <w:szCs w:val="16"/>
                <w:lang w:val="es-CR" w:eastAsia="es-CR"/>
              </w:rPr>
              <w:t xml:space="preserve">mes </w:t>
            </w:r>
            <w:r w:rsidR="00953264">
              <w:rPr>
                <w:rFonts w:cs="Arial"/>
                <w:color w:val="000000"/>
                <w:sz w:val="16"/>
                <w:szCs w:val="16"/>
                <w:lang w:val="es-CR" w:eastAsia="es-CR"/>
              </w:rPr>
              <w:t>del 2012, correspondería ingresar una fecha comprendida entre el 2012-01-01 y 2012-0</w:t>
            </w:r>
            <w:r w:rsidR="000001C8">
              <w:rPr>
                <w:rFonts w:cs="Arial"/>
                <w:color w:val="000000"/>
                <w:sz w:val="16"/>
                <w:szCs w:val="16"/>
                <w:lang w:val="es-CR" w:eastAsia="es-CR"/>
              </w:rPr>
              <w:t>1</w:t>
            </w:r>
            <w:r w:rsidR="00953264">
              <w:rPr>
                <w:rFonts w:cs="Arial"/>
                <w:color w:val="000000"/>
                <w:sz w:val="16"/>
                <w:szCs w:val="16"/>
                <w:lang w:val="es-CR" w:eastAsia="es-CR"/>
              </w:rPr>
              <w:t>-31</w:t>
            </w:r>
          </w:p>
        </w:tc>
      </w:tr>
      <w:tr w:rsidR="006C7C9D" w:rsidRPr="009B5AA4" w14:paraId="5EC906DF" w14:textId="77777777" w:rsidTr="00604ED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BC2D00C" w14:textId="77777777" w:rsidR="006C7C9D" w:rsidRPr="009B5AA4" w:rsidRDefault="006C7C9D" w:rsidP="00D13078">
            <w:pPr>
              <w:pStyle w:val="TextoCentradoTabla"/>
              <w:rPr>
                <w:rFonts w:cs="Arial"/>
                <w:b w:val="0"/>
              </w:rPr>
            </w:pPr>
          </w:p>
        </w:tc>
        <w:tc>
          <w:tcPr>
            <w:tcW w:w="3402" w:type="dxa"/>
            <w:vAlign w:val="center"/>
          </w:tcPr>
          <w:p w14:paraId="5BB43107" w14:textId="77777777" w:rsidR="006C7C9D" w:rsidRPr="009B5AA4" w:rsidRDefault="00E66C79" w:rsidP="00E66C79">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9B5AA4">
              <w:rPr>
                <w:rFonts w:cs="Arial"/>
              </w:rPr>
              <w:t>[</w:t>
            </w:r>
            <w:r w:rsidR="004578A6">
              <w:rPr>
                <w:rFonts w:cs="Arial"/>
              </w:rPr>
              <w:t>E</w:t>
            </w:r>
            <w:r w:rsidRPr="009B5AA4">
              <w:rPr>
                <w:rFonts w:cs="Arial"/>
              </w:rPr>
              <w:t xml:space="preserve">] </w:t>
            </w:r>
            <w:r>
              <w:rPr>
                <w:rFonts w:cs="Arial"/>
              </w:rPr>
              <w:t>Periodicidad</w:t>
            </w:r>
          </w:p>
        </w:tc>
        <w:tc>
          <w:tcPr>
            <w:tcW w:w="4536" w:type="dxa"/>
            <w:vAlign w:val="center"/>
          </w:tcPr>
          <w:p w14:paraId="2AC9BD20" w14:textId="77777777" w:rsidR="006C7C9D" w:rsidRDefault="006622D3" w:rsidP="00D1307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Corresponde a la periodicidad del modelo (A-Anual, S-Semestral, T-Trimestral. M-Mensual)</w:t>
            </w:r>
          </w:p>
        </w:tc>
        <w:tc>
          <w:tcPr>
            <w:tcW w:w="5103" w:type="dxa"/>
            <w:vAlign w:val="center"/>
          </w:tcPr>
          <w:p w14:paraId="18693777" w14:textId="77777777" w:rsidR="006C7C9D" w:rsidRDefault="006622D3" w:rsidP="00F4314C">
            <w:pPr>
              <w:pStyle w:val="Prrafodelista"/>
              <w:numPr>
                <w:ilvl w:val="0"/>
                <w:numId w:val="34"/>
              </w:numPr>
              <w:ind w:left="823" w:hanging="426"/>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622D3">
              <w:rPr>
                <w:rFonts w:cs="Arial"/>
                <w:color w:val="000000"/>
                <w:sz w:val="16"/>
                <w:szCs w:val="16"/>
                <w:lang w:val="es-CR" w:eastAsia="es-CR"/>
              </w:rPr>
              <w:t>Texto. No vacío</w:t>
            </w:r>
          </w:p>
          <w:p w14:paraId="1781849C" w14:textId="77777777" w:rsidR="006622D3" w:rsidRDefault="006622D3" w:rsidP="00F4314C">
            <w:pPr>
              <w:pStyle w:val="Prrafodelista"/>
              <w:numPr>
                <w:ilvl w:val="0"/>
                <w:numId w:val="34"/>
              </w:numPr>
              <w:ind w:left="823" w:hanging="426"/>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Máximo de caracteres 1.</w:t>
            </w:r>
          </w:p>
        </w:tc>
      </w:tr>
      <w:tr w:rsidR="006C7C9D" w:rsidRPr="009B5AA4" w14:paraId="1B70F155" w14:textId="77777777" w:rsidTr="00604ED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61198DAC" w14:textId="77777777" w:rsidR="006C7C9D" w:rsidRPr="009B5AA4" w:rsidRDefault="006C7C9D" w:rsidP="00D13078">
            <w:pPr>
              <w:pStyle w:val="TextoCentradoTabla"/>
              <w:rPr>
                <w:rFonts w:cs="Arial"/>
                <w:b w:val="0"/>
              </w:rPr>
            </w:pPr>
          </w:p>
        </w:tc>
        <w:tc>
          <w:tcPr>
            <w:tcW w:w="3402" w:type="dxa"/>
            <w:vAlign w:val="center"/>
          </w:tcPr>
          <w:p w14:paraId="2C5CF892" w14:textId="77777777" w:rsidR="006C7C9D" w:rsidRPr="009B5AA4" w:rsidRDefault="00E66C79" w:rsidP="00E66C79">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9B5AA4">
              <w:rPr>
                <w:rFonts w:cs="Arial"/>
              </w:rPr>
              <w:t>[</w:t>
            </w:r>
            <w:r w:rsidR="004578A6">
              <w:rPr>
                <w:rFonts w:cs="Arial"/>
              </w:rPr>
              <w:t>E</w:t>
            </w:r>
            <w:r w:rsidRPr="009B5AA4">
              <w:rPr>
                <w:rFonts w:cs="Arial"/>
              </w:rPr>
              <w:t xml:space="preserve">] </w:t>
            </w:r>
            <w:r>
              <w:rPr>
                <w:rFonts w:cs="Arial"/>
              </w:rPr>
              <w:t>Moneda</w:t>
            </w:r>
          </w:p>
        </w:tc>
        <w:tc>
          <w:tcPr>
            <w:tcW w:w="4536" w:type="dxa"/>
            <w:vAlign w:val="center"/>
          </w:tcPr>
          <w:p w14:paraId="05B8C0E6" w14:textId="77777777" w:rsidR="006C7C9D" w:rsidRDefault="006622D3" w:rsidP="00024022">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sz w:val="16"/>
                <w:szCs w:val="16"/>
              </w:rPr>
              <w:t xml:space="preserve">Moneda en la cual se encuentran los </w:t>
            </w:r>
            <w:r w:rsidR="00024022">
              <w:rPr>
                <w:rFonts w:cs="Arial"/>
                <w:sz w:val="16"/>
                <w:szCs w:val="16"/>
              </w:rPr>
              <w:t>montos</w:t>
            </w:r>
            <w:r>
              <w:rPr>
                <w:rFonts w:cs="Arial"/>
                <w:sz w:val="16"/>
                <w:szCs w:val="16"/>
              </w:rPr>
              <w:t xml:space="preserve"> </w:t>
            </w:r>
            <w:r w:rsidR="00024022">
              <w:rPr>
                <w:rFonts w:cs="Arial"/>
                <w:sz w:val="16"/>
                <w:szCs w:val="16"/>
              </w:rPr>
              <w:t>archivo</w:t>
            </w:r>
          </w:p>
        </w:tc>
        <w:tc>
          <w:tcPr>
            <w:tcW w:w="5103" w:type="dxa"/>
            <w:vAlign w:val="center"/>
          </w:tcPr>
          <w:p w14:paraId="1BCCF273" w14:textId="77777777" w:rsidR="006622D3" w:rsidRDefault="00024022" w:rsidP="00F4314C">
            <w:pPr>
              <w:pStyle w:val="TextoCentradoTabla"/>
              <w:numPr>
                <w:ilvl w:val="0"/>
                <w:numId w:val="35"/>
              </w:numPr>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Se debe escribir un 1 lo cual indica que la moneda es colones.</w:t>
            </w:r>
          </w:p>
          <w:p w14:paraId="207DF6C7" w14:textId="77777777" w:rsidR="006C7C9D" w:rsidRPr="006622D3" w:rsidRDefault="006C7C9D" w:rsidP="00024022">
            <w:pPr>
              <w:pStyle w:val="TextoCentradoTabla"/>
              <w:ind w:left="777"/>
              <w:jc w:val="both"/>
              <w:cnfStyle w:val="000000100000" w:firstRow="0" w:lastRow="0" w:firstColumn="0" w:lastColumn="0" w:oddVBand="0" w:evenVBand="0" w:oddHBand="1" w:evenHBand="0" w:firstRowFirstColumn="0" w:firstRowLastColumn="0" w:lastRowFirstColumn="0" w:lastRowLastColumn="0"/>
              <w:rPr>
                <w:rFonts w:cs="Arial"/>
                <w:color w:val="000000"/>
                <w:lang w:eastAsia="es-CR"/>
              </w:rPr>
            </w:pPr>
          </w:p>
        </w:tc>
      </w:tr>
    </w:tbl>
    <w:p w14:paraId="56E716D4" w14:textId="77777777" w:rsidR="000F22B8" w:rsidRPr="000F22B8" w:rsidRDefault="000F22B8" w:rsidP="00140FEA">
      <w:pPr>
        <w:rPr>
          <w:rFonts w:eastAsia="Batang"/>
        </w:rPr>
      </w:pPr>
    </w:p>
    <w:p w14:paraId="7A63B1C2" w14:textId="77777777" w:rsidR="00FC2FC7" w:rsidRDefault="00C105D8" w:rsidP="00FC2FC7">
      <w:pPr>
        <w:rPr>
          <w:rFonts w:eastAsia="Batang"/>
          <w:lang w:val="es-ES_tradnl"/>
        </w:rPr>
      </w:pPr>
      <w:r w:rsidRPr="002553D5">
        <w:rPr>
          <w:rFonts w:cs="Arial"/>
          <w:noProof/>
          <w:lang w:val="es-CR" w:eastAsia="es-CR"/>
        </w:rPr>
        <w:lastRenderedPageBreak/>
        <w:drawing>
          <wp:inline distT="0" distB="0" distL="0" distR="0" wp14:anchorId="6940C5A9" wp14:editId="0085A9CF">
            <wp:extent cx="7781925" cy="3305175"/>
            <wp:effectExtent l="0" t="0" r="0" b="9525"/>
            <wp:docPr id="8" name="Diagrama 8"/>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8" r:lo="rId19" r:qs="rId20" r:cs="rId21"/>
              </a:graphicData>
            </a:graphic>
          </wp:inline>
        </w:drawing>
      </w:r>
    </w:p>
    <w:p w14:paraId="5DA74B26" w14:textId="77777777" w:rsidR="003E0740" w:rsidRPr="00FC2FC7" w:rsidRDefault="003E0740" w:rsidP="00FC2FC7">
      <w:pPr>
        <w:rPr>
          <w:rFonts w:eastAsia="Batang"/>
          <w:lang w:val="es-ES_tradnl"/>
        </w:rPr>
      </w:pPr>
    </w:p>
    <w:p w14:paraId="75FACB64" w14:textId="77777777" w:rsidR="0009709C" w:rsidRPr="00191341" w:rsidRDefault="00432B0B" w:rsidP="00F4314C">
      <w:pPr>
        <w:pStyle w:val="Ttulo2"/>
        <w:numPr>
          <w:ilvl w:val="0"/>
          <w:numId w:val="23"/>
        </w:numPr>
      </w:pPr>
      <w:bookmarkStart w:id="13" w:name="_Toc136255500"/>
      <w:r>
        <w:t>[M]</w:t>
      </w:r>
      <w:r w:rsidR="0009709C" w:rsidRPr="00191341">
        <w:t>Modelo Aporte al Cuerpo de Bomberos</w:t>
      </w:r>
      <w:bookmarkEnd w:id="13"/>
    </w:p>
    <w:p w14:paraId="3159AC52" w14:textId="77777777" w:rsidR="0009709C" w:rsidRDefault="0009709C" w:rsidP="0009709C">
      <w:pPr>
        <w:jc w:val="both"/>
        <w:rPr>
          <w:lang w:val="es-ES_tradnl"/>
        </w:rPr>
      </w:pPr>
      <w:r>
        <w:rPr>
          <w:lang w:val="es-ES_tradnl"/>
        </w:rPr>
        <w:t>El modelo consta de un único nodo repetible llamado &lt;Ramo&gt; en el que se indican el monto de las primas directas y el monto a pagar.  Por cada ramo al que la SUGESE haya autorizado a la aseguradora, deberá indicarse un nodo &lt;Ramo&gt; con el respectivo id (</w:t>
      </w:r>
      <w:hyperlink w:anchor="Ramos" w:history="1">
        <w:r w:rsidRPr="00CB5538">
          <w:rPr>
            <w:rStyle w:val="Hipervnculo"/>
            <w:rFonts w:cs="Arial"/>
            <w:lang w:val="es-ES_tradnl"/>
          </w:rPr>
          <w:t>ver tabla 1</w:t>
        </w:r>
      </w:hyperlink>
      <w:r>
        <w:rPr>
          <w:lang w:val="es-ES_tradnl"/>
        </w:rPr>
        <w:t xml:space="preserve">).  </w:t>
      </w:r>
      <w:r w:rsidRPr="00C17575">
        <w:rPr>
          <w:lang w:val="es-ES_tradnl"/>
        </w:rPr>
        <w:t xml:space="preserve">Dadas las obligaciones y funciones otorgadas a la Superintendencia se hace necesario contar con información sobre el aporte al Cuerpo de  Bomberos realizado por las aseguradoras.  </w:t>
      </w:r>
    </w:p>
    <w:p w14:paraId="58349C55" w14:textId="77777777" w:rsidR="0009709C" w:rsidRDefault="0009709C" w:rsidP="0009709C">
      <w:pPr>
        <w:jc w:val="both"/>
        <w:rPr>
          <w:lang w:val="es-ES_tradnl"/>
        </w:rPr>
      </w:pPr>
    </w:p>
    <w:p w14:paraId="755E3AD9" w14:textId="77777777" w:rsidR="0009709C" w:rsidRPr="008F3ED2" w:rsidRDefault="0009709C" w:rsidP="0009709C">
      <w:pPr>
        <w:rPr>
          <w:rFonts w:cs="Arial"/>
          <w:u w:val="single"/>
          <w:lang w:val="es-ES_tradnl"/>
        </w:rPr>
      </w:pPr>
    </w:p>
    <w:p w14:paraId="3B048C18" w14:textId="77777777" w:rsidR="0009709C" w:rsidRDefault="0009709C" w:rsidP="0009709C">
      <w:pPr>
        <w:rPr>
          <w:rFonts w:cs="Arial"/>
          <w:lang w:val="es-ES_tradnl"/>
        </w:rPr>
      </w:pPr>
      <w:r w:rsidRPr="00F33F53">
        <w:rPr>
          <w:rFonts w:cs="Arial"/>
          <w:noProof/>
          <w:lang w:val="es-CR" w:eastAsia="es-CR"/>
        </w:rPr>
        <w:lastRenderedPageBreak/>
        <w:drawing>
          <wp:inline distT="0" distB="0" distL="0" distR="0" wp14:anchorId="14694467" wp14:editId="2571CFB4">
            <wp:extent cx="7781925" cy="3305175"/>
            <wp:effectExtent l="0" t="0" r="9525" b="9525"/>
            <wp:docPr id="17" name="Diagrama 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3" r:lo="rId24" r:qs="rId25" r:cs="rId26"/>
              </a:graphicData>
            </a:graphic>
          </wp:inline>
        </w:drawing>
      </w:r>
    </w:p>
    <w:p w14:paraId="387F58E6" w14:textId="77777777" w:rsidR="0009709C" w:rsidRDefault="0009709C" w:rsidP="0009709C">
      <w:pPr>
        <w:rPr>
          <w:rFonts w:cs="Arial"/>
          <w:lang w:val="es-ES_tradnl"/>
        </w:rPr>
      </w:pPr>
    </w:p>
    <w:p w14:paraId="088243C7" w14:textId="77777777" w:rsidR="0009709C" w:rsidRDefault="0009709C" w:rsidP="009B7AA1">
      <w:pPr>
        <w:pStyle w:val="Ttulo3"/>
        <w:numPr>
          <w:ilvl w:val="0"/>
          <w:numId w:val="490"/>
        </w:numPr>
      </w:pPr>
      <w:bookmarkStart w:id="14" w:name="_Toc136255501"/>
      <w:r>
        <w:t>Nodo Ramo</w:t>
      </w:r>
      <w:r w:rsidR="003365B4">
        <w:t>AporteBomberos</w:t>
      </w:r>
      <w:bookmarkEnd w:id="14"/>
    </w:p>
    <w:p w14:paraId="086EE311" w14:textId="77777777" w:rsidR="0009709C" w:rsidRDefault="0009709C" w:rsidP="0009709C">
      <w:pPr>
        <w:rPr>
          <w:lang w:val="es-ES_tradnl"/>
        </w:rPr>
      </w:pPr>
    </w:p>
    <w:p w14:paraId="2109B861" w14:textId="77777777" w:rsidR="0009709C" w:rsidRDefault="0009709C" w:rsidP="0009709C">
      <w:pPr>
        <w:jc w:val="both"/>
        <w:rPr>
          <w:lang w:val="es-ES_tradnl"/>
        </w:rPr>
      </w:pPr>
      <w:r w:rsidRPr="00C17575">
        <w:rPr>
          <w:lang w:val="es-ES_tradnl"/>
        </w:rPr>
        <w:t>El desglose de ramos  responde a lo dispuesto en el Reglamento sobre autorizaciones, registros y requisitos de funcionamiento de entidades supervisadas por la Superintendencia General de Seguros.</w:t>
      </w:r>
    </w:p>
    <w:p w14:paraId="0CF3135E" w14:textId="77777777" w:rsidR="001D0417" w:rsidRDefault="001D0417" w:rsidP="0009709C">
      <w:pPr>
        <w:jc w:val="both"/>
        <w:rPr>
          <w:lang w:val="es-ES_tradnl"/>
        </w:rPr>
      </w:pPr>
    </w:p>
    <w:p w14:paraId="643AC47A" w14:textId="77777777" w:rsidR="0009709C" w:rsidRPr="00906B59" w:rsidRDefault="0009709C" w:rsidP="0009709C">
      <w:pPr>
        <w:rPr>
          <w:lang w:val="es-ES_tradnl"/>
        </w:rPr>
      </w:pPr>
    </w:p>
    <w:p w14:paraId="3D907987" w14:textId="77777777" w:rsidR="0009709C" w:rsidRDefault="0009709C" w:rsidP="0009709C">
      <w:pPr>
        <w:rPr>
          <w:lang w:val="es-ES_tradnl"/>
        </w:rPr>
      </w:pPr>
    </w:p>
    <w:tbl>
      <w:tblPr>
        <w:tblStyle w:val="Cuadrculamedia3-nfasis1"/>
        <w:tblpPr w:leftFromText="141" w:rightFromText="141" w:vertAnchor="text" w:horzAnchor="page" w:tblpX="1162" w:tblpY="-3"/>
        <w:tblW w:w="14175" w:type="dxa"/>
        <w:tblLayout w:type="fixed"/>
        <w:tblLook w:val="04A0" w:firstRow="1" w:lastRow="0" w:firstColumn="1" w:lastColumn="0" w:noHBand="0" w:noVBand="1"/>
      </w:tblPr>
      <w:tblGrid>
        <w:gridCol w:w="737"/>
        <w:gridCol w:w="3402"/>
        <w:gridCol w:w="4536"/>
        <w:gridCol w:w="397"/>
        <w:gridCol w:w="5103"/>
      </w:tblGrid>
      <w:tr w:rsidR="0009709C" w:rsidRPr="002553D5" w14:paraId="527C0B27" w14:textId="77777777" w:rsidTr="001F7AB3">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6A92F786" w14:textId="77777777" w:rsidR="0009709C" w:rsidRPr="00F26FDD" w:rsidRDefault="0009709C" w:rsidP="001F7AB3">
            <w:pPr>
              <w:pStyle w:val="TtuloTabla"/>
              <w:ind w:left="113" w:right="113"/>
              <w:rPr>
                <w:rFonts w:cs="Arial"/>
                <w:b/>
              </w:rPr>
            </w:pPr>
            <w:r w:rsidRPr="00F26FDD">
              <w:rPr>
                <w:rFonts w:cs="Arial"/>
                <w:b/>
              </w:rPr>
              <w:lastRenderedPageBreak/>
              <w:t>Nodo</w:t>
            </w:r>
          </w:p>
        </w:tc>
        <w:tc>
          <w:tcPr>
            <w:tcW w:w="3402" w:type="dxa"/>
            <w:vAlign w:val="center"/>
          </w:tcPr>
          <w:p w14:paraId="232EB476" w14:textId="77777777" w:rsidR="0009709C" w:rsidRPr="00F26FDD" w:rsidRDefault="0009709C" w:rsidP="001F7AB3">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F26FDD">
              <w:rPr>
                <w:rFonts w:cs="Arial"/>
                <w:b/>
                <w:bCs w:val="0"/>
                <w:szCs w:val="16"/>
                <w:lang w:eastAsia="es-CR"/>
              </w:rPr>
              <w:t>Atributo[A] / Elemento[E]</w:t>
            </w:r>
          </w:p>
        </w:tc>
        <w:tc>
          <w:tcPr>
            <w:tcW w:w="4536" w:type="dxa"/>
            <w:vAlign w:val="center"/>
          </w:tcPr>
          <w:p w14:paraId="51CDD21B" w14:textId="77777777" w:rsidR="0009709C" w:rsidRPr="00F26FDD" w:rsidRDefault="0009709C" w:rsidP="001F7AB3">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F26FDD">
              <w:rPr>
                <w:rFonts w:cs="Arial"/>
                <w:b/>
              </w:rPr>
              <w:t>Descripción</w:t>
            </w:r>
          </w:p>
        </w:tc>
        <w:tc>
          <w:tcPr>
            <w:tcW w:w="397" w:type="dxa"/>
            <w:textDirection w:val="btLr"/>
            <w:vAlign w:val="center"/>
          </w:tcPr>
          <w:p w14:paraId="60023B56" w14:textId="77777777" w:rsidR="0009709C" w:rsidRPr="00F26FDD" w:rsidRDefault="0009709C" w:rsidP="001F7AB3">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rPr>
            </w:pPr>
            <w:r w:rsidRPr="00F26FDD">
              <w:rPr>
                <w:rFonts w:cs="Arial"/>
                <w:b/>
              </w:rPr>
              <w:t>Cuenta catálogo</w:t>
            </w:r>
          </w:p>
        </w:tc>
        <w:tc>
          <w:tcPr>
            <w:tcW w:w="5103" w:type="dxa"/>
            <w:vAlign w:val="center"/>
          </w:tcPr>
          <w:p w14:paraId="50AB30CD" w14:textId="77777777" w:rsidR="0009709C" w:rsidRPr="00F26FDD" w:rsidRDefault="0009709C" w:rsidP="001F7AB3">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F26FDD">
              <w:rPr>
                <w:rFonts w:cs="Arial"/>
                <w:b/>
              </w:rPr>
              <w:t>Validaciones</w:t>
            </w:r>
          </w:p>
        </w:tc>
      </w:tr>
      <w:tr w:rsidR="0009709C" w:rsidRPr="002553D5" w14:paraId="2E3D2FF4" w14:textId="77777777" w:rsidTr="001F7AB3">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7BC4B978" w14:textId="77777777" w:rsidR="0009709C" w:rsidRPr="00F26FDD" w:rsidRDefault="00B4199C" w:rsidP="001F7AB3">
            <w:pPr>
              <w:pStyle w:val="TextoCentradoTabla"/>
              <w:rPr>
                <w:rFonts w:cs="Arial"/>
                <w:b w:val="0"/>
                <w:highlight w:val="yellow"/>
              </w:rPr>
            </w:pPr>
            <w:r>
              <w:rPr>
                <w:rFonts w:cs="Arial"/>
                <w:b w:val="0"/>
              </w:rPr>
              <w:t>[E]</w:t>
            </w:r>
            <w:r w:rsidR="0009709C" w:rsidRPr="00F26FDD">
              <w:rPr>
                <w:rFonts w:cs="Arial"/>
                <w:b w:val="0"/>
              </w:rPr>
              <w:t>RamoAporteBomberos</w:t>
            </w:r>
          </w:p>
        </w:tc>
        <w:tc>
          <w:tcPr>
            <w:tcW w:w="3402" w:type="dxa"/>
          </w:tcPr>
          <w:p w14:paraId="450C3CC9" w14:textId="77777777" w:rsidR="0009709C" w:rsidRPr="00F26FDD" w:rsidRDefault="003A54A7" w:rsidP="003D2905">
            <w:pPr>
              <w:pStyle w:val="Ttulo9"/>
              <w:outlineLvl w:val="8"/>
              <w:cnfStyle w:val="000000100000" w:firstRow="0" w:lastRow="0" w:firstColumn="0" w:lastColumn="0" w:oddVBand="0" w:evenVBand="0" w:oddHBand="1" w:evenHBand="0" w:firstRowFirstColumn="0" w:firstRowLastColumn="0" w:lastRowFirstColumn="0" w:lastRowLastColumn="0"/>
            </w:pPr>
            <w:r>
              <w:t xml:space="preserve"> </w:t>
            </w:r>
            <w:r w:rsidR="001D0417">
              <w:t>[A]id</w:t>
            </w:r>
          </w:p>
        </w:tc>
        <w:tc>
          <w:tcPr>
            <w:tcW w:w="4536" w:type="dxa"/>
            <w:vAlign w:val="center"/>
          </w:tcPr>
          <w:p w14:paraId="0184BF2B" w14:textId="77777777" w:rsidR="0009709C" w:rsidRPr="00F26FDD" w:rsidRDefault="0009709C" w:rsidP="001F7AB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F26FDD">
              <w:rPr>
                <w:rFonts w:cs="Arial"/>
              </w:rPr>
              <w:t xml:space="preserve">Código de identificación de ramo </w:t>
            </w:r>
            <w:r w:rsidRPr="00B30040">
              <w:rPr>
                <w:rFonts w:cs="Arial"/>
              </w:rPr>
              <w:t>según tabla</w:t>
            </w:r>
          </w:p>
        </w:tc>
        <w:tc>
          <w:tcPr>
            <w:tcW w:w="397" w:type="dxa"/>
            <w:textDirection w:val="btLr"/>
            <w:vAlign w:val="center"/>
          </w:tcPr>
          <w:p w14:paraId="5CA6876C" w14:textId="77777777" w:rsidR="0009709C" w:rsidRPr="00F26FDD" w:rsidRDefault="0009709C" w:rsidP="001F7AB3">
            <w:pPr>
              <w:pStyle w:val="TextoJustificadoTabla"/>
              <w:jc w:val="center"/>
              <w:cnfStyle w:val="000000100000" w:firstRow="0" w:lastRow="0" w:firstColumn="0" w:lastColumn="0" w:oddVBand="0" w:evenVBand="0" w:oddHBand="1" w:evenHBand="0" w:firstRowFirstColumn="0" w:firstRowLastColumn="0" w:lastRowFirstColumn="0" w:lastRowLastColumn="0"/>
              <w:rPr>
                <w:rFonts w:cs="Arial"/>
              </w:rPr>
            </w:pPr>
            <w:r w:rsidRPr="00F26FDD">
              <w:rPr>
                <w:rFonts w:cs="Arial"/>
              </w:rPr>
              <w:t>No aplica</w:t>
            </w:r>
          </w:p>
        </w:tc>
        <w:tc>
          <w:tcPr>
            <w:tcW w:w="5103" w:type="dxa"/>
            <w:vAlign w:val="center"/>
          </w:tcPr>
          <w:p w14:paraId="7BA619EA" w14:textId="77777777" w:rsidR="0009709C" w:rsidRPr="00F26FDD" w:rsidRDefault="00000000" w:rsidP="001F7AB3">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hyperlink w:anchor="Ramos" w:history="1">
              <w:r w:rsidR="0009709C" w:rsidRPr="00C544E2">
                <w:rPr>
                  <w:rStyle w:val="Hipervnculo"/>
                  <w:rFonts w:cs="Arial"/>
                </w:rPr>
                <w:t>Código de ramo</w:t>
              </w:r>
            </w:hyperlink>
          </w:p>
        </w:tc>
      </w:tr>
      <w:tr w:rsidR="000715A5" w:rsidRPr="002553D5" w14:paraId="09D57A82" w14:textId="77777777" w:rsidTr="001D2E7B">
        <w:trPr>
          <w:cantSplit/>
          <w:trHeight w:val="735"/>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7C65668C" w14:textId="77777777" w:rsidR="000715A5" w:rsidRPr="00F26FDD" w:rsidRDefault="00B4199C" w:rsidP="001F7AB3">
            <w:pPr>
              <w:pStyle w:val="TextoCentradoTabla"/>
              <w:rPr>
                <w:rFonts w:cs="Arial"/>
                <w:b w:val="0"/>
              </w:rPr>
            </w:pPr>
            <w:r>
              <w:rPr>
                <w:rFonts w:cs="Arial"/>
                <w:b w:val="0"/>
              </w:rPr>
              <w:t>[E]</w:t>
            </w:r>
            <w:r w:rsidR="000715A5">
              <w:rPr>
                <w:rFonts w:cs="Arial"/>
                <w:b w:val="0"/>
              </w:rPr>
              <w:t>Polizas</w:t>
            </w:r>
          </w:p>
        </w:tc>
        <w:tc>
          <w:tcPr>
            <w:tcW w:w="3402" w:type="dxa"/>
          </w:tcPr>
          <w:p w14:paraId="591C10EE" w14:textId="77777777" w:rsidR="000715A5" w:rsidRPr="00F26FDD" w:rsidRDefault="000715A5" w:rsidP="003D2905">
            <w:pPr>
              <w:pStyle w:val="Ttulo9"/>
              <w:outlineLvl w:val="8"/>
              <w:cnfStyle w:val="000000000000" w:firstRow="0" w:lastRow="0" w:firstColumn="0" w:lastColumn="0" w:oddVBand="0" w:evenVBand="0" w:oddHBand="0" w:evenHBand="0" w:firstRowFirstColumn="0" w:firstRowLastColumn="0" w:lastRowFirstColumn="0" w:lastRowLastColumn="0"/>
            </w:pPr>
            <w:bookmarkStart w:id="15" w:name="_[A]_CodMoneda"/>
            <w:bookmarkEnd w:id="15"/>
            <w:r>
              <w:t>[A] CodMoneda</w:t>
            </w:r>
          </w:p>
        </w:tc>
        <w:tc>
          <w:tcPr>
            <w:tcW w:w="4536" w:type="dxa"/>
            <w:vAlign w:val="center"/>
          </w:tcPr>
          <w:p w14:paraId="24C24EE8" w14:textId="77777777" w:rsidR="000715A5" w:rsidRPr="007D5411" w:rsidRDefault="00317D59" w:rsidP="001F7AB3">
            <w:pPr>
              <w:pStyle w:val="TextoCentradoTabla"/>
              <w:cnfStyle w:val="000000000000" w:firstRow="0" w:lastRow="0" w:firstColumn="0" w:lastColumn="0" w:oddVBand="0" w:evenVBand="0" w:oddHBand="0" w:evenHBand="0" w:firstRowFirstColumn="0" w:firstRowLastColumn="0" w:lastRowFirstColumn="0" w:lastRowLastColumn="0"/>
              <w:rPr>
                <w:rFonts w:cs="Arial"/>
                <w:lang w:val="es-CR"/>
              </w:rPr>
            </w:pPr>
            <w:r>
              <w:t xml:space="preserve">Se debe reportar separadamente el monto de las primas directas y el monto por pagar a bomberos según la </w:t>
            </w:r>
            <w:r w:rsidR="007D5411">
              <w:t xml:space="preserve"> </w:t>
            </w:r>
            <w:r w:rsidR="007D5411" w:rsidRPr="007D5411">
              <w:t>moneda en la que se va a</w:t>
            </w:r>
            <w:r w:rsidR="007D5411">
              <w:t xml:space="preserve"> realizar el pago</w:t>
            </w:r>
            <w:r w:rsidR="007D5411" w:rsidRPr="007D5411">
              <w:t>.</w:t>
            </w:r>
          </w:p>
        </w:tc>
        <w:tc>
          <w:tcPr>
            <w:tcW w:w="397" w:type="dxa"/>
            <w:textDirection w:val="btLr"/>
            <w:vAlign w:val="center"/>
          </w:tcPr>
          <w:p w14:paraId="4D59E8F5" w14:textId="77777777" w:rsidR="000715A5" w:rsidRPr="00F26FDD" w:rsidRDefault="001D2E7B" w:rsidP="001F7AB3">
            <w:pPr>
              <w:pStyle w:val="TextoJustificadoTabla"/>
              <w:jc w:val="center"/>
              <w:cnfStyle w:val="000000000000" w:firstRow="0" w:lastRow="0" w:firstColumn="0" w:lastColumn="0" w:oddVBand="0" w:evenVBand="0" w:oddHBand="0" w:evenHBand="0" w:firstRowFirstColumn="0" w:firstRowLastColumn="0" w:lastRowFirstColumn="0" w:lastRowLastColumn="0"/>
              <w:rPr>
                <w:rFonts w:cs="Arial"/>
              </w:rPr>
            </w:pPr>
            <w:r w:rsidRPr="00F26FDD">
              <w:rPr>
                <w:rFonts w:cs="Arial"/>
              </w:rPr>
              <w:t>No aplica</w:t>
            </w:r>
          </w:p>
        </w:tc>
        <w:tc>
          <w:tcPr>
            <w:tcW w:w="5103" w:type="dxa"/>
            <w:vAlign w:val="center"/>
          </w:tcPr>
          <w:p w14:paraId="0D4ACE35" w14:textId="77777777" w:rsidR="000715A5" w:rsidRPr="00F26FDD" w:rsidRDefault="00000000" w:rsidP="00644695">
            <w:pPr>
              <w:pStyle w:val="TextoJustificadoTabla"/>
              <w:ind w:left="0"/>
              <w:jc w:val="left"/>
              <w:cnfStyle w:val="000000000000" w:firstRow="0" w:lastRow="0" w:firstColumn="0" w:lastColumn="0" w:oddVBand="0" w:evenVBand="0" w:oddHBand="0" w:evenHBand="0" w:firstRowFirstColumn="0" w:firstRowLastColumn="0" w:lastRowFirstColumn="0" w:lastRowLastColumn="0"/>
              <w:rPr>
                <w:rFonts w:cs="Arial"/>
                <w:bCs/>
                <w:color w:val="000000"/>
                <w:szCs w:val="20"/>
                <w:lang w:val="es-CR"/>
              </w:rPr>
            </w:pPr>
            <w:hyperlink w:anchor="_Tabla_de_monedas_1" w:history="1">
              <w:r w:rsidR="001D2E7B" w:rsidRPr="00317D59">
                <w:rPr>
                  <w:rStyle w:val="Hipervnculo"/>
                  <w:rFonts w:cs="Arial"/>
                  <w:bCs/>
                  <w:szCs w:val="20"/>
                  <w:lang w:val="es-CR"/>
                </w:rPr>
                <w:t>Tabla de monedas</w:t>
              </w:r>
            </w:hyperlink>
          </w:p>
        </w:tc>
      </w:tr>
      <w:tr w:rsidR="00807E62" w:rsidRPr="002553D5" w14:paraId="45F2C481" w14:textId="77777777" w:rsidTr="000715A5">
        <w:trPr>
          <w:cnfStyle w:val="000000100000" w:firstRow="0" w:lastRow="0" w:firstColumn="0" w:lastColumn="0" w:oddVBand="0" w:evenVBand="0" w:oddHBand="1" w:evenHBand="0" w:firstRowFirstColumn="0" w:firstRowLastColumn="0" w:lastRowFirstColumn="0" w:lastRowLastColumn="0"/>
          <w:cantSplit/>
          <w:trHeight w:val="672"/>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DC989FE" w14:textId="77777777" w:rsidR="00807E62" w:rsidRPr="00F26FDD" w:rsidRDefault="00807E62" w:rsidP="00807E62">
            <w:pPr>
              <w:pStyle w:val="TextoCentradoTabla"/>
              <w:rPr>
                <w:rFonts w:cs="Arial"/>
                <w:b w:val="0"/>
              </w:rPr>
            </w:pPr>
          </w:p>
        </w:tc>
        <w:tc>
          <w:tcPr>
            <w:tcW w:w="3402" w:type="dxa"/>
          </w:tcPr>
          <w:p w14:paraId="17BFBB07" w14:textId="77777777" w:rsidR="00807E62" w:rsidRPr="00F26FDD" w:rsidRDefault="00807E62" w:rsidP="003D2905">
            <w:pPr>
              <w:pStyle w:val="Ttulo9"/>
              <w:outlineLvl w:val="8"/>
              <w:cnfStyle w:val="000000100000" w:firstRow="0" w:lastRow="0" w:firstColumn="0" w:lastColumn="0" w:oddVBand="0" w:evenVBand="0" w:oddHBand="1" w:evenHBand="0" w:firstRowFirstColumn="0" w:firstRowLastColumn="0" w:lastRowFirstColumn="0" w:lastRowLastColumn="0"/>
            </w:pPr>
            <w:r w:rsidRPr="00F26FDD">
              <w:t>[E] PrimasDirectas</w:t>
            </w:r>
          </w:p>
        </w:tc>
        <w:tc>
          <w:tcPr>
            <w:tcW w:w="4536" w:type="dxa"/>
            <w:vAlign w:val="center"/>
          </w:tcPr>
          <w:p w14:paraId="3176C8A5" w14:textId="77777777" w:rsidR="00807E62" w:rsidRPr="00F26FDD" w:rsidRDefault="00807E62" w:rsidP="004D13C7">
            <w:pPr>
              <w:pStyle w:val="TextoJustificadoTabla"/>
              <w:jc w:val="center"/>
              <w:cnfStyle w:val="000000100000" w:firstRow="0" w:lastRow="0" w:firstColumn="0" w:lastColumn="0" w:oddVBand="0" w:evenVBand="0" w:oddHBand="1" w:evenHBand="0" w:firstRowFirstColumn="0" w:firstRowLastColumn="0" w:lastRowFirstColumn="0" w:lastRowLastColumn="0"/>
              <w:rPr>
                <w:rFonts w:cs="Arial"/>
              </w:rPr>
            </w:pPr>
            <w:r w:rsidRPr="00F26FDD">
              <w:rPr>
                <w:rFonts w:cs="Arial"/>
              </w:rPr>
              <w:t xml:space="preserve">Total de primas </w:t>
            </w:r>
            <w:r w:rsidRPr="00CA0FCB">
              <w:rPr>
                <w:rFonts w:cs="Arial"/>
              </w:rPr>
              <w:t>directas</w:t>
            </w:r>
          </w:p>
        </w:tc>
        <w:tc>
          <w:tcPr>
            <w:tcW w:w="397" w:type="dxa"/>
            <w:textDirection w:val="btLr"/>
            <w:vAlign w:val="center"/>
          </w:tcPr>
          <w:p w14:paraId="34FC3843" w14:textId="77777777" w:rsidR="00807E62" w:rsidRPr="00F26FDD" w:rsidRDefault="00807E62" w:rsidP="00807E62">
            <w:pPr>
              <w:pStyle w:val="TextoJustificadoTabla"/>
              <w:jc w:val="center"/>
              <w:cnfStyle w:val="000000100000" w:firstRow="0" w:lastRow="0" w:firstColumn="0" w:lastColumn="0" w:oddVBand="0" w:evenVBand="0" w:oddHBand="1" w:evenHBand="0" w:firstRowFirstColumn="0" w:firstRowLastColumn="0" w:lastRowFirstColumn="0" w:lastRowLastColumn="0"/>
              <w:rPr>
                <w:rFonts w:cs="Arial"/>
              </w:rPr>
            </w:pPr>
            <w:r w:rsidRPr="00F26FDD">
              <w:rPr>
                <w:rFonts w:cs="Arial"/>
              </w:rPr>
              <w:t>No aplica</w:t>
            </w:r>
          </w:p>
        </w:tc>
        <w:tc>
          <w:tcPr>
            <w:tcW w:w="5103" w:type="dxa"/>
            <w:vAlign w:val="center"/>
          </w:tcPr>
          <w:p w14:paraId="4B071F68" w14:textId="77777777" w:rsidR="00807E62" w:rsidRDefault="00807E62" w:rsidP="00807E62">
            <w:pPr>
              <w:pStyle w:val="TextoJustificadoTabla"/>
              <w:ind w:left="0"/>
              <w:jc w:val="left"/>
              <w:cnfStyle w:val="000000100000" w:firstRow="0" w:lastRow="0" w:firstColumn="0" w:lastColumn="0" w:oddVBand="0" w:evenVBand="0" w:oddHBand="1" w:evenHBand="0" w:firstRowFirstColumn="0" w:firstRowLastColumn="0" w:lastRowFirstColumn="0" w:lastRowLastColumn="0"/>
              <w:rPr>
                <w:rFonts w:cs="Arial"/>
              </w:rPr>
            </w:pPr>
          </w:p>
          <w:p w14:paraId="6B4CB40B" w14:textId="77777777" w:rsidR="00807E62" w:rsidRDefault="00807E62" w:rsidP="009B7AA1">
            <w:pPr>
              <w:pStyle w:val="TextoJustificadoTabla"/>
              <w:numPr>
                <w:ilvl w:val="0"/>
                <w:numId w:val="486"/>
              </w:numPr>
              <w:jc w:val="left"/>
              <w:cnfStyle w:val="000000100000" w:firstRow="0" w:lastRow="0" w:firstColumn="0" w:lastColumn="0" w:oddVBand="0" w:evenVBand="0" w:oddHBand="1" w:evenHBand="0" w:firstRowFirstColumn="0" w:firstRowLastColumn="0" w:lastRowFirstColumn="0" w:lastRowLastColumn="0"/>
              <w:rPr>
                <w:rFonts w:cs="Arial"/>
              </w:rPr>
            </w:pPr>
            <w:r>
              <w:rPr>
                <w:rFonts w:cs="Arial"/>
              </w:rPr>
              <w:t>Debe expresarse con 2 decimales.</w:t>
            </w:r>
          </w:p>
          <w:p w14:paraId="78A3ECF9" w14:textId="77777777" w:rsidR="00807E62" w:rsidRDefault="00807E62" w:rsidP="009B7AA1">
            <w:pPr>
              <w:pStyle w:val="TextoJustificadoTabla"/>
              <w:numPr>
                <w:ilvl w:val="0"/>
                <w:numId w:val="486"/>
              </w:numPr>
              <w:jc w:val="left"/>
              <w:cnfStyle w:val="000000100000" w:firstRow="0" w:lastRow="0" w:firstColumn="0" w:lastColumn="0" w:oddVBand="0" w:evenVBand="0" w:oddHBand="1" w:evenHBand="0" w:firstRowFirstColumn="0" w:firstRowLastColumn="0" w:lastRowFirstColumn="0" w:lastRowLastColumn="0"/>
              <w:rPr>
                <w:rFonts w:cs="Arial"/>
              </w:rPr>
            </w:pPr>
            <w:r>
              <w:rPr>
                <w:rFonts w:cs="Arial"/>
              </w:rPr>
              <w:t>Se permiten montos negativos, cero o positivos</w:t>
            </w:r>
          </w:p>
          <w:p w14:paraId="43C70AB6" w14:textId="77777777" w:rsidR="00807E62" w:rsidRPr="00F26FDD" w:rsidRDefault="00807E62" w:rsidP="00807E62">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p>
        </w:tc>
      </w:tr>
      <w:tr w:rsidR="00807E62" w:rsidRPr="002553D5" w14:paraId="1648A979" w14:textId="77777777" w:rsidTr="001D2E7B">
        <w:trPr>
          <w:cantSplit/>
          <w:trHeight w:val="983"/>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0D696148" w14:textId="77777777" w:rsidR="00807E62" w:rsidRPr="00F26FDD" w:rsidRDefault="00807E62" w:rsidP="00807E62">
            <w:pPr>
              <w:pStyle w:val="TextoCentradoTabla"/>
              <w:rPr>
                <w:rFonts w:cs="Arial"/>
                <w:b w:val="0"/>
              </w:rPr>
            </w:pPr>
          </w:p>
        </w:tc>
        <w:tc>
          <w:tcPr>
            <w:tcW w:w="3402" w:type="dxa"/>
          </w:tcPr>
          <w:p w14:paraId="1EC5C786" w14:textId="77777777" w:rsidR="00807E62" w:rsidRPr="00F26FDD" w:rsidRDefault="00807E62" w:rsidP="003D2905">
            <w:pPr>
              <w:pStyle w:val="Ttulo9"/>
              <w:outlineLvl w:val="8"/>
              <w:cnfStyle w:val="000000000000" w:firstRow="0" w:lastRow="0" w:firstColumn="0" w:lastColumn="0" w:oddVBand="0" w:evenVBand="0" w:oddHBand="0" w:evenHBand="0" w:firstRowFirstColumn="0" w:firstRowLastColumn="0" w:lastRowFirstColumn="0" w:lastRowLastColumn="0"/>
            </w:pPr>
            <w:r w:rsidRPr="00F26FDD">
              <w:t>[E] Pagar</w:t>
            </w:r>
          </w:p>
        </w:tc>
        <w:tc>
          <w:tcPr>
            <w:tcW w:w="4536" w:type="dxa"/>
            <w:vAlign w:val="center"/>
          </w:tcPr>
          <w:p w14:paraId="24841448" w14:textId="77777777" w:rsidR="00807E62" w:rsidRPr="00F26FDD" w:rsidRDefault="00807E62" w:rsidP="00807E62">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F26FDD">
              <w:rPr>
                <w:rFonts w:cs="Arial"/>
              </w:rPr>
              <w:t xml:space="preserve">Monto </w:t>
            </w:r>
            <w:r w:rsidRPr="00CA0FCB">
              <w:rPr>
                <w:rFonts w:cs="Arial"/>
              </w:rPr>
              <w:t>a pagar</w:t>
            </w:r>
            <w:r>
              <w:rPr>
                <w:rFonts w:cs="Arial"/>
              </w:rPr>
              <w:t xml:space="preserve"> </w:t>
            </w:r>
            <w:r w:rsidRPr="00F26FDD">
              <w:rPr>
                <w:rFonts w:cs="Arial"/>
              </w:rPr>
              <w:t>por 4% al Cuerpo de bomberos</w:t>
            </w:r>
          </w:p>
        </w:tc>
        <w:tc>
          <w:tcPr>
            <w:tcW w:w="397" w:type="dxa"/>
            <w:textDirection w:val="btLr"/>
            <w:vAlign w:val="center"/>
          </w:tcPr>
          <w:p w14:paraId="7A0AD543" w14:textId="77777777" w:rsidR="00807E62" w:rsidRPr="00F26FDD" w:rsidRDefault="00807E62" w:rsidP="00807E62">
            <w:pPr>
              <w:pStyle w:val="TextoJustificadoTabla"/>
              <w:jc w:val="center"/>
              <w:cnfStyle w:val="000000000000" w:firstRow="0" w:lastRow="0" w:firstColumn="0" w:lastColumn="0" w:oddVBand="0" w:evenVBand="0" w:oddHBand="0" w:evenHBand="0" w:firstRowFirstColumn="0" w:firstRowLastColumn="0" w:lastRowFirstColumn="0" w:lastRowLastColumn="0"/>
              <w:rPr>
                <w:rFonts w:cs="Arial"/>
              </w:rPr>
            </w:pPr>
            <w:r w:rsidRPr="00F26FDD">
              <w:rPr>
                <w:rFonts w:cs="Arial"/>
              </w:rPr>
              <w:t>No aplica</w:t>
            </w:r>
          </w:p>
        </w:tc>
        <w:tc>
          <w:tcPr>
            <w:tcW w:w="5103" w:type="dxa"/>
            <w:vAlign w:val="center"/>
          </w:tcPr>
          <w:p w14:paraId="0CA453A5" w14:textId="77777777" w:rsidR="00807E62" w:rsidRDefault="00807E62" w:rsidP="009B7AA1">
            <w:pPr>
              <w:pStyle w:val="TextoJustificadoTabla"/>
              <w:numPr>
                <w:ilvl w:val="0"/>
                <w:numId w:val="487"/>
              </w:numPr>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Debe expresarse con 2 decimales.</w:t>
            </w:r>
          </w:p>
          <w:p w14:paraId="17298E6D" w14:textId="77777777" w:rsidR="00807E62" w:rsidRDefault="00807E62" w:rsidP="009B7AA1">
            <w:pPr>
              <w:pStyle w:val="TextoJustificadoTabla"/>
              <w:numPr>
                <w:ilvl w:val="0"/>
                <w:numId w:val="487"/>
              </w:numPr>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Se permiten montos negativos, cero o positivos</w:t>
            </w:r>
          </w:p>
          <w:p w14:paraId="3049A8E4" w14:textId="77777777" w:rsidR="003D2905" w:rsidRDefault="003D2905" w:rsidP="009B7AA1">
            <w:pPr>
              <w:pStyle w:val="TextoJustificadoTabla"/>
              <w:numPr>
                <w:ilvl w:val="0"/>
                <w:numId w:val="487"/>
              </w:numPr>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 xml:space="preserve">Si el atributo </w:t>
            </w:r>
            <w:hyperlink w:anchor="_[A]_CodMoneda" w:history="1">
              <w:r w:rsidRPr="003D2905">
                <w:rPr>
                  <w:rStyle w:val="Hipervnculo"/>
                  <w:rFonts w:cs="Arial"/>
                </w:rPr>
                <w:t>[A] CodMoneda</w:t>
              </w:r>
            </w:hyperlink>
            <w:r>
              <w:rPr>
                <w:rFonts w:cs="Arial"/>
              </w:rPr>
              <w:t xml:space="preserve"> corresponde a CRC (colones) se permite un rango de tolerancia de ± ¢100</w:t>
            </w:r>
          </w:p>
          <w:p w14:paraId="14E0FCA3" w14:textId="77777777" w:rsidR="003D2905" w:rsidRPr="00807E62" w:rsidRDefault="003D2905" w:rsidP="009B7AA1">
            <w:pPr>
              <w:pStyle w:val="TextoJustificadoTabla"/>
              <w:numPr>
                <w:ilvl w:val="0"/>
                <w:numId w:val="487"/>
              </w:numPr>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 xml:space="preserve">Si el atributo </w:t>
            </w:r>
            <w:hyperlink w:anchor="_[A]_CodMoneda" w:history="1">
              <w:r w:rsidRPr="003D2905">
                <w:rPr>
                  <w:rStyle w:val="Hipervnculo"/>
                  <w:rFonts w:cs="Arial"/>
                </w:rPr>
                <w:t>[A] CodMoneda</w:t>
              </w:r>
            </w:hyperlink>
            <w:r>
              <w:rPr>
                <w:rFonts w:cs="Arial"/>
              </w:rPr>
              <w:t xml:space="preserve"> corresponde a USD (dólares) se permite un rango de tolerancia de ± $2</w:t>
            </w:r>
          </w:p>
        </w:tc>
      </w:tr>
    </w:tbl>
    <w:p w14:paraId="7C9A3988" w14:textId="77777777" w:rsidR="0009709C" w:rsidRDefault="0009709C">
      <w:pPr>
        <w:rPr>
          <w:b/>
          <w:i/>
          <w:lang w:val="es-ES_tradnl"/>
        </w:rPr>
      </w:pPr>
      <w:r>
        <w:br w:type="page"/>
      </w:r>
    </w:p>
    <w:p w14:paraId="439E078C" w14:textId="77777777" w:rsidR="004B40AB" w:rsidRDefault="004B40AB" w:rsidP="00F4314C">
      <w:pPr>
        <w:pStyle w:val="Ttulo2"/>
        <w:numPr>
          <w:ilvl w:val="0"/>
          <w:numId w:val="23"/>
        </w:numPr>
      </w:pPr>
      <w:bookmarkStart w:id="16" w:name="_Toc349141706"/>
      <w:bookmarkStart w:id="17" w:name="_Toc136255502"/>
      <w:r>
        <w:lastRenderedPageBreak/>
        <w:t>[M]Modelo Inversiones Financieras</w:t>
      </w:r>
      <w:bookmarkEnd w:id="16"/>
      <w:bookmarkEnd w:id="17"/>
    </w:p>
    <w:p w14:paraId="20946A7E" w14:textId="77777777" w:rsidR="00A73ADD" w:rsidRDefault="004B40AB" w:rsidP="004B40AB">
      <w:pPr>
        <w:jc w:val="both"/>
        <w:rPr>
          <w:lang w:val="es-ES_tradnl"/>
        </w:rPr>
      </w:pPr>
      <w:r>
        <w:rPr>
          <w:lang w:val="es-ES_tradnl"/>
        </w:rPr>
        <w:t>Este modelo consta de un único nodo repetible llamado &lt;DetalleInversion&gt; en el cual se indican los atributos de cada</w:t>
      </w:r>
    </w:p>
    <w:p w14:paraId="78C61513" w14:textId="77777777" w:rsidR="004B40AB" w:rsidRDefault="004B40AB" w:rsidP="004B40AB">
      <w:pPr>
        <w:jc w:val="both"/>
      </w:pPr>
      <w:r>
        <w:rPr>
          <w:lang w:val="es-ES_tradnl"/>
        </w:rPr>
        <w:t xml:space="preserve"> inversión. </w:t>
      </w:r>
    </w:p>
    <w:p w14:paraId="622367AC" w14:textId="77777777" w:rsidR="004B40AB" w:rsidRDefault="004B40AB" w:rsidP="004B40AB"/>
    <w:p w14:paraId="034D0F60" w14:textId="77777777" w:rsidR="004B40AB" w:rsidRDefault="004B40AB" w:rsidP="004B40AB">
      <w:pPr>
        <w:rPr>
          <w:lang w:val="es-ES_tradnl"/>
        </w:rPr>
      </w:pPr>
    </w:p>
    <w:p w14:paraId="3E5379D7" w14:textId="77777777" w:rsidR="004B40AB" w:rsidRDefault="004B40AB" w:rsidP="004B40AB">
      <w:pPr>
        <w:rPr>
          <w:highlight w:val="yellow"/>
          <w:lang w:val="es-ES_tradnl"/>
        </w:rPr>
      </w:pPr>
      <w:r>
        <w:rPr>
          <w:rFonts w:cs="Arial"/>
          <w:noProof/>
          <w:lang w:val="es-CR" w:eastAsia="es-CR"/>
        </w:rPr>
        <w:drawing>
          <wp:inline distT="0" distB="0" distL="0" distR="0" wp14:anchorId="1A39ED48" wp14:editId="3B50A22C">
            <wp:extent cx="7798435" cy="3303905"/>
            <wp:effectExtent l="0" t="0" r="12065" b="0"/>
            <wp:docPr id="1"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8" r:lo="rId29" r:qs="rId30" r:cs="rId31"/>
              </a:graphicData>
            </a:graphic>
          </wp:inline>
        </w:drawing>
      </w:r>
    </w:p>
    <w:p w14:paraId="23760E24" w14:textId="77777777" w:rsidR="004B40AB" w:rsidRDefault="004B40AB" w:rsidP="004B40AB">
      <w:pPr>
        <w:pStyle w:val="Prrafodelista"/>
        <w:ind w:left="1512"/>
        <w:rPr>
          <w:rFonts w:cs="Arial"/>
          <w:lang w:val="es-ES_tradnl"/>
        </w:rPr>
      </w:pPr>
    </w:p>
    <w:p w14:paraId="03094E2D" w14:textId="77777777" w:rsidR="004B40AB" w:rsidRDefault="004B40AB" w:rsidP="004B40AB">
      <w:pPr>
        <w:pStyle w:val="Prrafodelista"/>
        <w:ind w:left="1512"/>
        <w:rPr>
          <w:rFonts w:cs="Arial"/>
          <w:lang w:val="es-ES_tradnl"/>
        </w:rPr>
      </w:pPr>
    </w:p>
    <w:p w14:paraId="1708D8AF" w14:textId="77777777" w:rsidR="004B40AB" w:rsidRDefault="004B40AB" w:rsidP="004B40AB">
      <w:pPr>
        <w:pStyle w:val="Prrafodelista"/>
        <w:ind w:left="1512"/>
        <w:rPr>
          <w:rFonts w:cs="Arial"/>
          <w:lang w:val="es-ES_tradnl"/>
        </w:rPr>
      </w:pPr>
    </w:p>
    <w:p w14:paraId="496D7E3A" w14:textId="77777777" w:rsidR="004B40AB" w:rsidRDefault="004B40AB" w:rsidP="004B40AB">
      <w:pPr>
        <w:pStyle w:val="Prrafodelista"/>
        <w:ind w:left="1512"/>
        <w:rPr>
          <w:rFonts w:cs="Arial"/>
          <w:lang w:val="es-ES_tradnl"/>
        </w:rPr>
      </w:pPr>
    </w:p>
    <w:p w14:paraId="089060F3" w14:textId="77777777" w:rsidR="004B40AB" w:rsidRDefault="004B40AB" w:rsidP="004B40AB">
      <w:pPr>
        <w:rPr>
          <w:rFonts w:cs="Arial"/>
          <w:lang w:val="es-ES_tradnl"/>
        </w:rPr>
      </w:pPr>
      <w:r>
        <w:rPr>
          <w:rFonts w:cs="Arial"/>
          <w:lang w:val="es-ES_tradnl"/>
        </w:rPr>
        <w:br w:type="page"/>
      </w:r>
    </w:p>
    <w:p w14:paraId="25E3F0A4" w14:textId="77777777" w:rsidR="004B40AB" w:rsidRDefault="004B40AB" w:rsidP="004B40AB">
      <w:pPr>
        <w:pStyle w:val="Prrafodelista"/>
        <w:ind w:left="1512"/>
        <w:rPr>
          <w:rFonts w:cs="Arial"/>
          <w:lang w:val="es-ES_tradnl"/>
        </w:rPr>
      </w:pPr>
    </w:p>
    <w:p w14:paraId="34939D6B" w14:textId="77777777" w:rsidR="004B40AB" w:rsidRDefault="004B40AB" w:rsidP="009B7AA1">
      <w:pPr>
        <w:pStyle w:val="Ttulo3"/>
        <w:numPr>
          <w:ilvl w:val="0"/>
          <w:numId w:val="492"/>
        </w:numPr>
      </w:pPr>
      <w:bookmarkStart w:id="18" w:name="_Toc349141707"/>
      <w:bookmarkStart w:id="19" w:name="_Toc136255503"/>
      <w:r>
        <w:t>Nodo DetalleInversion</w:t>
      </w:r>
      <w:bookmarkEnd w:id="18"/>
      <w:bookmarkEnd w:id="19"/>
    </w:p>
    <w:p w14:paraId="1E0AE38C" w14:textId="77777777" w:rsidR="004B40AB" w:rsidRDefault="004B40AB" w:rsidP="004B40AB">
      <w:pPr>
        <w:jc w:val="both"/>
      </w:pPr>
      <w:r>
        <w:t>La información debe remitirse registro a registro para cada uno de los títulos  que componen el portafolio de inversiones en valores de la aseguradora, por tanto para cada título se debe completar c</w:t>
      </w:r>
      <w:r w:rsidR="00BE2D22">
        <w:t>ada uno de los campos del XML.</w:t>
      </w:r>
    </w:p>
    <w:tbl>
      <w:tblPr>
        <w:tblStyle w:val="Cuadrculamedia3-nfasis1"/>
        <w:tblpPr w:leftFromText="141" w:rightFromText="141" w:vertAnchor="text" w:horzAnchor="margin" w:tblpY="449"/>
        <w:tblW w:w="14175" w:type="dxa"/>
        <w:tblLayout w:type="fixed"/>
        <w:tblLook w:val="04A0" w:firstRow="1" w:lastRow="0" w:firstColumn="1" w:lastColumn="0" w:noHBand="0" w:noVBand="1"/>
      </w:tblPr>
      <w:tblGrid>
        <w:gridCol w:w="737"/>
        <w:gridCol w:w="3402"/>
        <w:gridCol w:w="4536"/>
        <w:gridCol w:w="397"/>
        <w:gridCol w:w="5103"/>
      </w:tblGrid>
      <w:tr w:rsidR="004B40AB" w14:paraId="7E668612" w14:textId="77777777" w:rsidTr="008A1972">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22C824E3" w14:textId="77777777" w:rsidR="004B40AB" w:rsidRDefault="004B40AB" w:rsidP="008A1972">
            <w:pPr>
              <w:pStyle w:val="Ttulo9"/>
              <w:jc w:val="center"/>
              <w:outlineLvl w:val="8"/>
              <w:rPr>
                <w:szCs w:val="16"/>
              </w:rPr>
            </w:pPr>
            <w:r>
              <w:rPr>
                <w:szCs w:val="16"/>
              </w:rPr>
              <w:t>Nodo</w:t>
            </w:r>
          </w:p>
        </w:tc>
        <w:tc>
          <w:tcPr>
            <w:tcW w:w="3402" w:type="dxa"/>
            <w:vAlign w:val="center"/>
            <w:hideMark/>
          </w:tcPr>
          <w:p w14:paraId="733BE6B0" w14:textId="77777777" w:rsidR="004B40AB" w:rsidRDefault="004B40AB" w:rsidP="008A1972">
            <w:pPr>
              <w:pStyle w:val="Ttulo9"/>
              <w:outlineLvl w:val="8"/>
              <w:cnfStyle w:val="100000000000" w:firstRow="1" w:lastRow="0" w:firstColumn="0" w:lastColumn="0" w:oddVBand="0" w:evenVBand="0" w:oddHBand="0" w:evenHBand="0" w:firstRowFirstColumn="0" w:firstRowLastColumn="0" w:lastRowFirstColumn="0" w:lastRowLastColumn="0"/>
              <w:rPr>
                <w:szCs w:val="16"/>
              </w:rPr>
            </w:pPr>
            <w:r>
              <w:rPr>
                <w:bCs w:val="0"/>
                <w:szCs w:val="16"/>
                <w:lang w:eastAsia="es-CR"/>
              </w:rPr>
              <w:t>Atributo[A] / Elemento[E]</w:t>
            </w:r>
          </w:p>
        </w:tc>
        <w:tc>
          <w:tcPr>
            <w:tcW w:w="4536" w:type="dxa"/>
            <w:vAlign w:val="center"/>
            <w:hideMark/>
          </w:tcPr>
          <w:p w14:paraId="5C0DE00D" w14:textId="77777777" w:rsidR="004B40AB" w:rsidRDefault="004B40AB" w:rsidP="008A1972">
            <w:pPr>
              <w:pStyle w:val="TtuloTabla"/>
              <w:cnfStyle w:val="100000000000" w:firstRow="1" w:lastRow="0" w:firstColumn="0" w:lastColumn="0" w:oddVBand="0" w:evenVBand="0" w:oddHBand="0" w:evenHBand="0" w:firstRowFirstColumn="0" w:firstRowLastColumn="0" w:lastRowFirstColumn="0" w:lastRowLastColumn="0"/>
              <w:rPr>
                <w:rFonts w:cs="Arial"/>
                <w:b/>
                <w:szCs w:val="16"/>
                <w:lang w:val="en-US"/>
              </w:rPr>
            </w:pPr>
            <w:r>
              <w:rPr>
                <w:rFonts w:cs="Arial"/>
                <w:b/>
                <w:szCs w:val="16"/>
                <w:lang w:val="en-US"/>
              </w:rPr>
              <w:t>Descripción</w:t>
            </w:r>
          </w:p>
        </w:tc>
        <w:tc>
          <w:tcPr>
            <w:tcW w:w="397" w:type="dxa"/>
            <w:textDirection w:val="btLr"/>
            <w:vAlign w:val="center"/>
            <w:hideMark/>
          </w:tcPr>
          <w:p w14:paraId="1B594524" w14:textId="77777777" w:rsidR="004B40AB" w:rsidRDefault="004B40AB" w:rsidP="008A1972">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szCs w:val="16"/>
                <w:lang w:val="en-US"/>
              </w:rPr>
            </w:pPr>
            <w:r>
              <w:rPr>
                <w:rFonts w:cs="Arial"/>
                <w:b/>
                <w:szCs w:val="16"/>
                <w:lang w:val="en-US"/>
              </w:rPr>
              <w:t>Cuenta catálogo</w:t>
            </w:r>
          </w:p>
        </w:tc>
        <w:tc>
          <w:tcPr>
            <w:tcW w:w="5103" w:type="dxa"/>
            <w:vAlign w:val="center"/>
            <w:hideMark/>
          </w:tcPr>
          <w:p w14:paraId="4ABE3791" w14:textId="77777777" w:rsidR="004B40AB" w:rsidRDefault="004B40AB" w:rsidP="008A1972">
            <w:pPr>
              <w:pStyle w:val="TtuloTabla"/>
              <w:cnfStyle w:val="100000000000" w:firstRow="1" w:lastRow="0" w:firstColumn="0" w:lastColumn="0" w:oddVBand="0" w:evenVBand="0" w:oddHBand="0" w:evenHBand="0" w:firstRowFirstColumn="0" w:firstRowLastColumn="0" w:lastRowFirstColumn="0" w:lastRowLastColumn="0"/>
              <w:rPr>
                <w:rFonts w:cs="Arial"/>
                <w:b/>
                <w:szCs w:val="16"/>
                <w:lang w:val="en-US"/>
              </w:rPr>
            </w:pPr>
            <w:r>
              <w:rPr>
                <w:rFonts w:cs="Arial"/>
                <w:b/>
                <w:szCs w:val="16"/>
                <w:lang w:val="en-US"/>
              </w:rPr>
              <w:t>Validaciones</w:t>
            </w:r>
          </w:p>
        </w:tc>
      </w:tr>
      <w:tr w:rsidR="00953990" w14:paraId="03CFB8AE" w14:textId="77777777" w:rsidTr="008A197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3E325CEC" w14:textId="77777777" w:rsidR="00953990" w:rsidRDefault="00953990" w:rsidP="008A1972">
            <w:pPr>
              <w:pStyle w:val="Ttulo9"/>
              <w:jc w:val="center"/>
              <w:outlineLvl w:val="8"/>
              <w:rPr>
                <w:b w:val="0"/>
              </w:rPr>
            </w:pPr>
            <w:r>
              <w:rPr>
                <w:b w:val="0"/>
              </w:rPr>
              <w:t>[E]</w:t>
            </w:r>
            <w:r>
              <w:rPr>
                <w:b w:val="0"/>
                <w:szCs w:val="16"/>
              </w:rPr>
              <w:t>DetalleInversion</w:t>
            </w:r>
          </w:p>
        </w:tc>
        <w:tc>
          <w:tcPr>
            <w:tcW w:w="3402" w:type="dxa"/>
          </w:tcPr>
          <w:p w14:paraId="2D23914B" w14:textId="77777777" w:rsidR="00953990" w:rsidRPr="00226955" w:rsidRDefault="00953990" w:rsidP="008A1972">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226955">
              <w:rPr>
                <w:szCs w:val="16"/>
              </w:rPr>
              <w:t>[A] CodMoneda</w:t>
            </w:r>
          </w:p>
        </w:tc>
        <w:tc>
          <w:tcPr>
            <w:tcW w:w="4536" w:type="dxa"/>
            <w:vAlign w:val="center"/>
          </w:tcPr>
          <w:p w14:paraId="4889AFA1" w14:textId="77777777" w:rsidR="00953990" w:rsidRPr="00226955" w:rsidRDefault="00953990" w:rsidP="008A1972">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Indica la moneda en la cuál está emitido el instrumento reportado, o la liquidación de la operación cuando corresponde a reportos.</w:t>
            </w:r>
          </w:p>
        </w:tc>
        <w:tc>
          <w:tcPr>
            <w:tcW w:w="397" w:type="dxa"/>
            <w:textDirection w:val="btLr"/>
            <w:vAlign w:val="center"/>
          </w:tcPr>
          <w:p w14:paraId="652394F8" w14:textId="77777777" w:rsidR="00953990" w:rsidRPr="00226955" w:rsidRDefault="00953990" w:rsidP="008A1972">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No aplica</w:t>
            </w:r>
          </w:p>
        </w:tc>
        <w:tc>
          <w:tcPr>
            <w:tcW w:w="5103" w:type="dxa"/>
            <w:vAlign w:val="center"/>
          </w:tcPr>
          <w:p w14:paraId="2116D400" w14:textId="77777777" w:rsidR="00953990" w:rsidRPr="00226955" w:rsidRDefault="00953990" w:rsidP="008A1972">
            <w:pPr>
              <w:pStyle w:val="Textocomentario"/>
              <w:ind w:left="360"/>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226955">
              <w:rPr>
                <w:rFonts w:cs="Arial"/>
                <w:color w:val="000000"/>
                <w:sz w:val="16"/>
                <w:szCs w:val="16"/>
                <w:lang w:eastAsia="es-CR"/>
              </w:rPr>
              <w:t xml:space="preserve">Debe utilizarse alguna de las monedas especificadas en la tabla </w:t>
            </w:r>
            <w:hyperlink w:anchor="_Tabla_de_monedas_1" w:history="1">
              <w:r w:rsidRPr="00226955">
                <w:rPr>
                  <w:rStyle w:val="Hipervnculo"/>
                  <w:rFonts w:cs="Arial"/>
                  <w:sz w:val="16"/>
                  <w:szCs w:val="16"/>
                  <w:lang w:eastAsia="es-CR"/>
                </w:rPr>
                <w:t>Tabla de monedas</w:t>
              </w:r>
            </w:hyperlink>
          </w:p>
        </w:tc>
      </w:tr>
      <w:tr w:rsidR="00B17C14" w14:paraId="2BB474EB" w14:textId="77777777" w:rsidTr="008A197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2EC92EC" w14:textId="77777777" w:rsidR="00B17C14" w:rsidRDefault="00B17C14" w:rsidP="00B17C14">
            <w:pPr>
              <w:pStyle w:val="Ttulo9"/>
              <w:jc w:val="center"/>
              <w:outlineLvl w:val="8"/>
              <w:rPr>
                <w:b w:val="0"/>
                <w:szCs w:val="16"/>
              </w:rPr>
            </w:pPr>
          </w:p>
        </w:tc>
        <w:tc>
          <w:tcPr>
            <w:tcW w:w="3402" w:type="dxa"/>
          </w:tcPr>
          <w:p w14:paraId="58CD4BEA" w14:textId="77777777" w:rsidR="00B17C14" w:rsidRPr="00226955" w:rsidRDefault="00B17C14" w:rsidP="00B17C14">
            <w:pPr>
              <w:pStyle w:val="Ttulo9"/>
              <w:outlineLvl w:val="8"/>
              <w:cnfStyle w:val="000000000000" w:firstRow="0" w:lastRow="0" w:firstColumn="0" w:lastColumn="0" w:oddVBand="0" w:evenVBand="0" w:oddHBand="0" w:evenHBand="0" w:firstRowFirstColumn="0" w:firstRowLastColumn="0" w:lastRowFirstColumn="0" w:lastRowLastColumn="0"/>
              <w:rPr>
                <w:szCs w:val="16"/>
              </w:rPr>
            </w:pPr>
          </w:p>
          <w:p w14:paraId="56E6243A" w14:textId="77777777" w:rsidR="00B17C14" w:rsidRPr="00226955" w:rsidRDefault="00B17C14" w:rsidP="00B17C14">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rPr>
            </w:pPr>
            <w:r w:rsidRPr="00226955">
              <w:rPr>
                <w:szCs w:val="16"/>
              </w:rPr>
              <w:t>[A] CodTipoValoracion</w:t>
            </w:r>
          </w:p>
        </w:tc>
        <w:tc>
          <w:tcPr>
            <w:tcW w:w="4536" w:type="dxa"/>
            <w:vAlign w:val="center"/>
          </w:tcPr>
          <w:p w14:paraId="5608A534" w14:textId="77777777" w:rsidR="00B17C14" w:rsidRPr="00226955" w:rsidRDefault="00B17C14" w:rsidP="007723AB">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226955">
              <w:rPr>
                <w:rFonts w:cs="Arial"/>
                <w:color w:val="000000"/>
                <w:sz w:val="16"/>
                <w:szCs w:val="16"/>
                <w:lang w:val="es-CR" w:eastAsia="es-CR"/>
              </w:rPr>
              <w:t xml:space="preserve">Indica el </w:t>
            </w:r>
            <w:r w:rsidR="00BB36C0" w:rsidRPr="00226955">
              <w:rPr>
                <w:rFonts w:cs="Arial"/>
                <w:color w:val="000000"/>
                <w:sz w:val="16"/>
                <w:szCs w:val="16"/>
                <w:lang w:val="es-CR" w:eastAsia="es-CR"/>
              </w:rPr>
              <w:t>método</w:t>
            </w:r>
            <w:r w:rsidRPr="00226955">
              <w:rPr>
                <w:rFonts w:cs="Arial"/>
                <w:color w:val="000000"/>
                <w:sz w:val="16"/>
                <w:szCs w:val="16"/>
                <w:lang w:val="es-CR" w:eastAsia="es-CR"/>
              </w:rPr>
              <w:t xml:space="preserve"> de valoración elegida por la entidad para el instrumento de acuerdo con la clasificación definidas en las</w:t>
            </w:r>
            <w:r w:rsidR="00C342CE" w:rsidRPr="00226955">
              <w:rPr>
                <w:rFonts w:cs="Arial"/>
                <w:color w:val="000000"/>
                <w:sz w:val="16"/>
                <w:szCs w:val="16"/>
                <w:lang w:val="es-CR" w:eastAsia="es-CR"/>
              </w:rPr>
              <w:t xml:space="preserve"> Normas Internacionales de Información Financiera (</w:t>
            </w:r>
            <w:r w:rsidRPr="00226955">
              <w:rPr>
                <w:rFonts w:cs="Arial"/>
                <w:color w:val="000000"/>
                <w:sz w:val="16"/>
                <w:szCs w:val="16"/>
                <w:lang w:val="es-CR" w:eastAsia="es-CR"/>
              </w:rPr>
              <w:t>NIIF</w:t>
            </w:r>
            <w:r w:rsidR="00C342CE" w:rsidRPr="00226955">
              <w:rPr>
                <w:rFonts w:cs="Arial"/>
                <w:color w:val="000000"/>
                <w:sz w:val="16"/>
                <w:szCs w:val="16"/>
                <w:lang w:val="es-CR" w:eastAsia="es-CR"/>
              </w:rPr>
              <w:t>)</w:t>
            </w:r>
            <w:r w:rsidRPr="00226955">
              <w:rPr>
                <w:rFonts w:cs="Arial"/>
                <w:color w:val="000000"/>
                <w:sz w:val="16"/>
                <w:szCs w:val="16"/>
                <w:lang w:val="es-CR" w:eastAsia="es-CR"/>
              </w:rPr>
              <w:t>, según el modelo de negocio de la entidad</w:t>
            </w:r>
          </w:p>
        </w:tc>
        <w:tc>
          <w:tcPr>
            <w:tcW w:w="397" w:type="dxa"/>
            <w:textDirection w:val="btLr"/>
            <w:vAlign w:val="center"/>
          </w:tcPr>
          <w:p w14:paraId="24B69774" w14:textId="77777777" w:rsidR="00B17C14" w:rsidRPr="00226955" w:rsidRDefault="00B17C14" w:rsidP="00B17C1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5103" w:type="dxa"/>
            <w:vAlign w:val="center"/>
          </w:tcPr>
          <w:p w14:paraId="0BDD15A2" w14:textId="77777777" w:rsidR="00B17C14" w:rsidRPr="00226955" w:rsidRDefault="00B17C14" w:rsidP="00255727">
            <w:pPr>
              <w:pStyle w:val="Prrafodelista"/>
              <w:numPr>
                <w:ilvl w:val="0"/>
                <w:numId w:val="625"/>
              </w:numPr>
              <w:ind w:left="449"/>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Obligatorio</w:t>
            </w:r>
          </w:p>
          <w:p w14:paraId="3B93AF2F" w14:textId="77777777" w:rsidR="00B17C14" w:rsidRPr="00226955" w:rsidRDefault="00B17C14" w:rsidP="00255727">
            <w:pPr>
              <w:pStyle w:val="Prrafodelista"/>
              <w:numPr>
                <w:ilvl w:val="0"/>
                <w:numId w:val="625"/>
              </w:numPr>
              <w:ind w:left="449"/>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eastAsia="es-CR"/>
              </w:rPr>
              <w:t>Debe utilizarse alguna de las opcione</w:t>
            </w:r>
            <w:r w:rsidR="00C342CE" w:rsidRPr="00226955">
              <w:rPr>
                <w:rFonts w:cs="Arial"/>
                <w:color w:val="000000"/>
                <w:sz w:val="16"/>
                <w:szCs w:val="16"/>
                <w:lang w:eastAsia="es-CR"/>
              </w:rPr>
              <w:t>s detalladas en la tabla  Tabla</w:t>
            </w:r>
            <w:hyperlink w:anchor="_Método_de_Valoración_1" w:history="1">
              <w:r w:rsidR="00C342CE" w:rsidRPr="00226955">
                <w:rPr>
                  <w:rStyle w:val="Hipervnculo"/>
                  <w:rFonts w:cs="Arial"/>
                  <w:sz w:val="16"/>
                  <w:szCs w:val="16"/>
                  <w:lang w:eastAsia="es-CR"/>
                </w:rPr>
                <w:t xml:space="preserve"> Método </w:t>
              </w:r>
              <w:r w:rsidRPr="00226955">
                <w:rPr>
                  <w:rStyle w:val="Hipervnculo"/>
                  <w:rFonts w:cs="Arial"/>
                  <w:sz w:val="16"/>
                  <w:szCs w:val="16"/>
                  <w:lang w:eastAsia="es-CR"/>
                </w:rPr>
                <w:t>de Valoración</w:t>
              </w:r>
            </w:hyperlink>
          </w:p>
        </w:tc>
      </w:tr>
      <w:tr w:rsidR="00B17C14" w14:paraId="6ADFC69E" w14:textId="77777777" w:rsidTr="008A197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44F622DA" w14:textId="77777777" w:rsidR="00B17C14" w:rsidRDefault="00B17C14" w:rsidP="00B17C14">
            <w:pPr>
              <w:pStyle w:val="Ttulo9"/>
              <w:jc w:val="center"/>
              <w:outlineLvl w:val="8"/>
              <w:rPr>
                <w:b w:val="0"/>
                <w:szCs w:val="16"/>
              </w:rPr>
            </w:pPr>
          </w:p>
        </w:tc>
        <w:tc>
          <w:tcPr>
            <w:tcW w:w="3402" w:type="dxa"/>
          </w:tcPr>
          <w:p w14:paraId="31A3E9FA" w14:textId="77777777" w:rsidR="00B17C14" w:rsidRPr="00226955" w:rsidRDefault="00B17C14" w:rsidP="00B17C14">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rPr>
            </w:pPr>
            <w:r w:rsidRPr="00226955">
              <w:rPr>
                <w:szCs w:val="16"/>
                <w:lang w:val="es-CR"/>
              </w:rPr>
              <w:t>[E]CodReferencia</w:t>
            </w:r>
          </w:p>
        </w:tc>
        <w:tc>
          <w:tcPr>
            <w:tcW w:w="4536" w:type="dxa"/>
            <w:vAlign w:val="center"/>
          </w:tcPr>
          <w:p w14:paraId="7853DB0F"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226955">
              <w:rPr>
                <w:rFonts w:cs="Arial"/>
                <w:color w:val="000000"/>
                <w:sz w:val="16"/>
                <w:szCs w:val="16"/>
                <w:lang w:eastAsia="es-CR"/>
              </w:rPr>
              <w:t>Identifica como única cada inversión realizada por la entidad supervisada, esto implica que todas las inversiones realizadas deberán contar con este código. Debe existir consistencia de los datos de código de referencia de un mes con respecto al anterior, es decir, el código de emisor, de instrumento, ISIN, margen, serie y fecha de vencimiento del código de referencia deben ser los mismos reportados el mes anterior.</w:t>
            </w:r>
          </w:p>
        </w:tc>
        <w:tc>
          <w:tcPr>
            <w:tcW w:w="397" w:type="dxa"/>
            <w:textDirection w:val="btLr"/>
            <w:vAlign w:val="center"/>
          </w:tcPr>
          <w:p w14:paraId="4407B3FA" w14:textId="77777777" w:rsidR="00B17C14" w:rsidRPr="00226955" w:rsidRDefault="00B17C14" w:rsidP="00B17C14">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No aplica</w:t>
            </w:r>
          </w:p>
        </w:tc>
        <w:tc>
          <w:tcPr>
            <w:tcW w:w="5103" w:type="dxa"/>
            <w:vAlign w:val="center"/>
          </w:tcPr>
          <w:p w14:paraId="76905C74" w14:textId="77777777" w:rsidR="00B17C14" w:rsidRPr="00226955" w:rsidRDefault="00B17C14" w:rsidP="00255727">
            <w:pPr>
              <w:pStyle w:val="Prrafodelista"/>
              <w:numPr>
                <w:ilvl w:val="1"/>
                <w:numId w:val="487"/>
              </w:numPr>
              <w:ind w:left="449"/>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No puede venir vacío</w:t>
            </w:r>
          </w:p>
          <w:p w14:paraId="1B37B7CB" w14:textId="77777777" w:rsidR="00455496" w:rsidRPr="00226955" w:rsidRDefault="00455496" w:rsidP="00255727">
            <w:pPr>
              <w:pStyle w:val="Prrafodelista"/>
              <w:numPr>
                <w:ilvl w:val="1"/>
                <w:numId w:val="487"/>
              </w:numPr>
              <w:ind w:left="449"/>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12 dígitos.</w:t>
            </w:r>
          </w:p>
          <w:p w14:paraId="43929EB8" w14:textId="77777777" w:rsidR="00455496" w:rsidRPr="00226955" w:rsidRDefault="00455496" w:rsidP="00255727">
            <w:pPr>
              <w:pStyle w:val="Prrafodelista"/>
              <w:numPr>
                <w:ilvl w:val="1"/>
                <w:numId w:val="487"/>
              </w:numPr>
              <w:ind w:left="449"/>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eastAsia="es-CR"/>
              </w:rPr>
              <w:t>Este código está compuesto por el código de la entidad asignado por la Superintendencia según el registro de participantes publicado por la Superintendencia en su sitio electrónico</w:t>
            </w:r>
            <w:r w:rsidRPr="00226955">
              <w:rPr>
                <w:rFonts w:cs="Arial"/>
                <w:color w:val="000000"/>
                <w:sz w:val="16"/>
                <w:szCs w:val="16"/>
                <w:lang w:val="es-CR" w:eastAsia="es-CR"/>
              </w:rPr>
              <w:t xml:space="preserve"> más un consecutivo asignado por la entidad de 9 dígitos enteros. (ejemplo: </w:t>
            </w:r>
            <w:r w:rsidRPr="00226955">
              <w:rPr>
                <w:rFonts w:cs="Arial"/>
                <w:b/>
                <w:color w:val="000000"/>
                <w:sz w:val="16"/>
                <w:szCs w:val="16"/>
                <w:lang w:val="es-CR" w:eastAsia="es-CR"/>
              </w:rPr>
              <w:t>A99</w:t>
            </w:r>
            <w:r w:rsidRPr="00226955">
              <w:rPr>
                <w:rFonts w:cs="Arial"/>
                <w:color w:val="000000"/>
                <w:sz w:val="16"/>
                <w:szCs w:val="16"/>
                <w:u w:val="single"/>
                <w:lang w:val="es-CR" w:eastAsia="es-CR"/>
              </w:rPr>
              <w:t>000000000</w:t>
            </w:r>
            <w:r w:rsidRPr="00226955">
              <w:rPr>
                <w:rFonts w:cs="Arial"/>
                <w:color w:val="000000"/>
                <w:sz w:val="16"/>
                <w:szCs w:val="16"/>
                <w:lang w:val="es-CR" w:eastAsia="es-CR"/>
              </w:rPr>
              <w:t>)</w:t>
            </w:r>
          </w:p>
        </w:tc>
      </w:tr>
      <w:tr w:rsidR="00B17C14" w14:paraId="08193083" w14:textId="77777777" w:rsidTr="008A197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25D38A12" w14:textId="77777777" w:rsidR="00B17C14" w:rsidRDefault="00B17C14" w:rsidP="00B17C14">
            <w:pPr>
              <w:rPr>
                <w:rFonts w:cs="Arial"/>
                <w:sz w:val="16"/>
                <w:szCs w:val="16"/>
              </w:rPr>
            </w:pPr>
          </w:p>
        </w:tc>
        <w:tc>
          <w:tcPr>
            <w:tcW w:w="340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cPr>
          <w:p w14:paraId="3F6492F4" w14:textId="77777777" w:rsidR="00B17C14" w:rsidRPr="00226955" w:rsidRDefault="00B17C14" w:rsidP="00B17C14">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226955">
              <w:rPr>
                <w:szCs w:val="16"/>
              </w:rPr>
              <w:t>[E] CodISIN</w:t>
            </w:r>
          </w:p>
        </w:tc>
        <w:tc>
          <w:tcPr>
            <w:tcW w:w="453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vAlign w:val="center"/>
          </w:tcPr>
          <w:p w14:paraId="1066803F"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Corresponde a la identificación de la emisión reportada. Si el instrumento posee código Isin, debe indicarse este código. En el caso de que el Código de Tipo de Título sea RE Reporto, lo anterior aplica para el instrumento subyacente.</w:t>
            </w:r>
          </w:p>
        </w:tc>
        <w:tc>
          <w:tcPr>
            <w:tcW w:w="397"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extDirection w:val="btLr"/>
            <w:vAlign w:val="center"/>
          </w:tcPr>
          <w:p w14:paraId="4752B00D" w14:textId="77777777" w:rsidR="00B17C14" w:rsidRPr="00226955" w:rsidRDefault="00B17C14" w:rsidP="00B17C1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No aplica</w:t>
            </w:r>
          </w:p>
        </w:tc>
        <w:tc>
          <w:tcPr>
            <w:tcW w:w="5103" w:type="dxa"/>
            <w:tcBorders>
              <w:top w:val="single" w:sz="6" w:space="0" w:color="FFFFFF" w:themeColor="background1"/>
              <w:left w:val="single" w:sz="6" w:space="0" w:color="FFFFFF" w:themeColor="background1"/>
              <w:bottom w:val="single" w:sz="6" w:space="0" w:color="FFFFFF" w:themeColor="background1"/>
            </w:tcBorders>
            <w:vAlign w:val="center"/>
          </w:tcPr>
          <w:p w14:paraId="4A38C148" w14:textId="77777777" w:rsidR="00B17C14" w:rsidRPr="00226955" w:rsidRDefault="00B17C14" w:rsidP="00B17C14">
            <w:pPr>
              <w:pStyle w:val="Prrafodelista"/>
              <w:numPr>
                <w:ilvl w:val="0"/>
                <w:numId w:val="49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Alfanumérico de 12 caracteres.</w:t>
            </w:r>
          </w:p>
          <w:p w14:paraId="7E5BC9D5" w14:textId="77777777" w:rsidR="00B17C14" w:rsidRPr="005C6EF8" w:rsidRDefault="00B17C14" w:rsidP="00255727">
            <w:pPr>
              <w:pStyle w:val="Prrafodelista"/>
              <w:numPr>
                <w:ilvl w:val="0"/>
                <w:numId w:val="493"/>
              </w:numPr>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C6EF8">
              <w:rPr>
                <w:rFonts w:cs="Arial"/>
                <w:color w:val="000000"/>
                <w:sz w:val="16"/>
                <w:szCs w:val="16"/>
                <w:lang w:val="es-CR" w:eastAsia="es-CR"/>
              </w:rPr>
              <w:t>Obligatorio en el caso de que [E] CodTitulo sea DE o FI</w:t>
            </w:r>
            <w:r w:rsidR="00713F3B" w:rsidRPr="005C6EF8">
              <w:rPr>
                <w:rFonts w:cs="Arial"/>
                <w:color w:val="000000"/>
                <w:sz w:val="16"/>
                <w:szCs w:val="16"/>
                <w:lang w:val="es-CR" w:eastAsia="es-CR"/>
              </w:rPr>
              <w:t>, FR</w:t>
            </w:r>
            <w:r w:rsidR="004525B8" w:rsidRPr="005C6EF8">
              <w:rPr>
                <w:rFonts w:cs="Arial"/>
                <w:color w:val="000000"/>
                <w:sz w:val="16"/>
                <w:szCs w:val="16"/>
                <w:lang w:val="es-CR" w:eastAsia="es-CR"/>
              </w:rPr>
              <w:t xml:space="preserve"> o RE</w:t>
            </w:r>
            <w:r w:rsidRPr="005C6EF8">
              <w:rPr>
                <w:rFonts w:cs="Arial"/>
                <w:color w:val="000000"/>
                <w:sz w:val="16"/>
                <w:szCs w:val="16"/>
                <w:lang w:val="es-CR" w:eastAsia="es-CR"/>
              </w:rPr>
              <w:t>.</w:t>
            </w:r>
          </w:p>
          <w:p w14:paraId="225AF90D" w14:textId="77777777" w:rsidR="00455496" w:rsidRPr="00226955" w:rsidRDefault="00455496" w:rsidP="00255727">
            <w:pPr>
              <w:pStyle w:val="Prrafodelista"/>
              <w:numPr>
                <w:ilvl w:val="0"/>
                <w:numId w:val="493"/>
              </w:numPr>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 xml:space="preserve">En caso de que [E] CodTitulo sea DI, FA, AC, NE o IC puede venir </w:t>
            </w:r>
            <w:r w:rsidR="00BB14D1" w:rsidRPr="00226955">
              <w:rPr>
                <w:rFonts w:cs="Arial"/>
                <w:color w:val="000000"/>
                <w:sz w:val="16"/>
                <w:szCs w:val="16"/>
                <w:lang w:val="es-CR" w:eastAsia="es-CR"/>
              </w:rPr>
              <w:t>va</w:t>
            </w:r>
            <w:r w:rsidR="00C342CE" w:rsidRPr="00226955">
              <w:rPr>
                <w:rFonts w:cs="Arial"/>
                <w:color w:val="000000"/>
                <w:sz w:val="16"/>
                <w:szCs w:val="16"/>
                <w:lang w:val="es-CR" w:eastAsia="es-CR"/>
              </w:rPr>
              <w:t>cío</w:t>
            </w:r>
          </w:p>
          <w:p w14:paraId="17112731" w14:textId="77777777" w:rsidR="00B17C14" w:rsidRPr="00226955" w:rsidRDefault="00B17C14" w:rsidP="00B17C14">
            <w:pPr>
              <w:pStyle w:val="Prrafodelista"/>
              <w:ind w:left="360"/>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B17C14" w14:paraId="5DB61A88" w14:textId="77777777" w:rsidTr="008A197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4966BD6C" w14:textId="77777777" w:rsidR="00B17C14" w:rsidRDefault="00B17C14" w:rsidP="00B17C14">
            <w:pPr>
              <w:rPr>
                <w:rFonts w:cs="Arial"/>
                <w:sz w:val="16"/>
                <w:szCs w:val="16"/>
              </w:rPr>
            </w:pPr>
          </w:p>
        </w:tc>
        <w:tc>
          <w:tcPr>
            <w:tcW w:w="3402" w:type="dxa"/>
          </w:tcPr>
          <w:p w14:paraId="057DBC0B" w14:textId="77777777" w:rsidR="00B17C14" w:rsidRPr="00226955" w:rsidRDefault="00B17C14" w:rsidP="00B17C14">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226955">
              <w:rPr>
                <w:szCs w:val="16"/>
              </w:rPr>
              <w:t>[E]Ramo</w:t>
            </w:r>
          </w:p>
        </w:tc>
        <w:tc>
          <w:tcPr>
            <w:tcW w:w="4536" w:type="dxa"/>
            <w:vAlign w:val="center"/>
          </w:tcPr>
          <w:p w14:paraId="43A3A360"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este campo se indica el si la inversión respalda las pólizas emitidas de cierto ramo.</w:t>
            </w:r>
          </w:p>
          <w:p w14:paraId="77BF683F"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inversiones propias de la entidad, se debe dejar el campo vacío.</w:t>
            </w:r>
          </w:p>
        </w:tc>
        <w:tc>
          <w:tcPr>
            <w:tcW w:w="397" w:type="dxa"/>
            <w:textDirection w:val="btLr"/>
            <w:vAlign w:val="center"/>
          </w:tcPr>
          <w:p w14:paraId="050F38F1" w14:textId="77777777" w:rsidR="00B17C14" w:rsidRPr="00226955" w:rsidRDefault="00B17C14" w:rsidP="00B17C14">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c>
          <w:tcPr>
            <w:tcW w:w="5103" w:type="dxa"/>
            <w:vAlign w:val="center"/>
          </w:tcPr>
          <w:p w14:paraId="3408395D" w14:textId="77777777" w:rsidR="00B17C14" w:rsidRPr="00226955" w:rsidRDefault="00B17C14" w:rsidP="00B17C14">
            <w:pPr>
              <w:pStyle w:val="Prrafodelista"/>
              <w:ind w:left="360"/>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a. Puede venir vacío.</w:t>
            </w:r>
          </w:p>
          <w:p w14:paraId="3A8D6706" w14:textId="77777777" w:rsidR="00B17C14" w:rsidRPr="00226955" w:rsidRDefault="00B17C14" w:rsidP="00B17C14">
            <w:pPr>
              <w:pStyle w:val="Prrafodelista"/>
              <w:ind w:left="360"/>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 xml:space="preserve">b. Corresponde a un valor de la tabla </w:t>
            </w:r>
            <w:hyperlink w:anchor="_Ramos" w:history="1">
              <w:r w:rsidRPr="00226955">
                <w:rPr>
                  <w:rStyle w:val="Hipervnculo"/>
                  <w:rFonts w:cs="Arial"/>
                  <w:sz w:val="16"/>
                  <w:szCs w:val="16"/>
                  <w:lang w:val="es-CR" w:eastAsia="es-CR"/>
                </w:rPr>
                <w:t>Ramos</w:t>
              </w:r>
            </w:hyperlink>
            <w:r w:rsidRPr="00226955">
              <w:rPr>
                <w:rFonts w:cs="Arial"/>
                <w:color w:val="000000"/>
                <w:sz w:val="16"/>
                <w:szCs w:val="16"/>
                <w:lang w:val="es-CR" w:eastAsia="es-CR"/>
              </w:rPr>
              <w:t>.</w:t>
            </w:r>
          </w:p>
        </w:tc>
      </w:tr>
      <w:tr w:rsidR="00B17C14" w14:paraId="2508318A" w14:textId="77777777" w:rsidTr="008A197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2E24CCF1" w14:textId="77777777" w:rsidR="00B17C14" w:rsidRDefault="00B17C14" w:rsidP="00B17C14">
            <w:pPr>
              <w:rPr>
                <w:rFonts w:cs="Arial"/>
                <w:sz w:val="16"/>
                <w:szCs w:val="16"/>
              </w:rPr>
            </w:pPr>
          </w:p>
        </w:tc>
        <w:tc>
          <w:tcPr>
            <w:tcW w:w="340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cPr>
          <w:p w14:paraId="54D704DA" w14:textId="77777777" w:rsidR="00B17C14" w:rsidRPr="00226955" w:rsidRDefault="00B17C14" w:rsidP="00B17C14">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20" w:name="_[E]_CodTitulo_1"/>
            <w:bookmarkStart w:id="21" w:name="_[E]_CodTitulo"/>
            <w:bookmarkEnd w:id="20"/>
            <w:bookmarkEnd w:id="21"/>
            <w:r w:rsidRPr="00226955">
              <w:rPr>
                <w:szCs w:val="16"/>
              </w:rPr>
              <w:t>[E]</w:t>
            </w:r>
            <w:r w:rsidRPr="00226955">
              <w:t xml:space="preserve"> </w:t>
            </w:r>
            <w:r w:rsidRPr="00226955">
              <w:rPr>
                <w:szCs w:val="16"/>
              </w:rPr>
              <w:t>CodTitulo</w:t>
            </w:r>
          </w:p>
        </w:tc>
        <w:tc>
          <w:tcPr>
            <w:tcW w:w="453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vAlign w:val="center"/>
          </w:tcPr>
          <w:p w14:paraId="57E20E17"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Indica qué tipo de instrumento financiero se está describiendo en este reporte.</w:t>
            </w:r>
          </w:p>
          <w:p w14:paraId="16435B9B"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311DF538"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que el tipo de título sea DI: Deuda individual de interés fijo o variable, se aclara que se deben considerar en esta categoría los certificados de inversión o depósitos a plazo, títulos asociados a algún índice o tasa los cuales tiene un premio, etc.</w:t>
            </w:r>
          </w:p>
        </w:tc>
        <w:tc>
          <w:tcPr>
            <w:tcW w:w="397"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extDirection w:val="btLr"/>
            <w:vAlign w:val="center"/>
          </w:tcPr>
          <w:p w14:paraId="655529C0" w14:textId="77777777" w:rsidR="00B17C14" w:rsidRPr="00226955" w:rsidRDefault="00B17C14" w:rsidP="00B17C1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5103" w:type="dxa"/>
            <w:tcBorders>
              <w:top w:val="single" w:sz="6" w:space="0" w:color="FFFFFF" w:themeColor="background1"/>
              <w:left w:val="single" w:sz="6" w:space="0" w:color="FFFFFF" w:themeColor="background1"/>
              <w:bottom w:val="single" w:sz="6" w:space="0" w:color="FFFFFF" w:themeColor="background1"/>
            </w:tcBorders>
            <w:vAlign w:val="center"/>
          </w:tcPr>
          <w:p w14:paraId="0F2FA4BD" w14:textId="77777777" w:rsidR="00B17C14" w:rsidRPr="00255727" w:rsidRDefault="00B17C14" w:rsidP="00B17C14">
            <w:pPr>
              <w:pStyle w:val="Prrafodelista"/>
              <w:ind w:left="360"/>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55727">
              <w:rPr>
                <w:rFonts w:cs="Arial"/>
                <w:color w:val="000000"/>
                <w:sz w:val="16"/>
                <w:szCs w:val="16"/>
                <w:lang w:val="es-CR" w:eastAsia="es-CR"/>
              </w:rPr>
              <w:t>a. No puede venir vacío.</w:t>
            </w:r>
          </w:p>
          <w:p w14:paraId="31CF8F0C" w14:textId="77777777" w:rsidR="00B17C14" w:rsidRPr="00255727" w:rsidRDefault="00B17C14" w:rsidP="00B17C14">
            <w:pPr>
              <w:pStyle w:val="Prrafodelista"/>
              <w:ind w:left="360"/>
              <w:cnfStyle w:val="000000000000" w:firstRow="0" w:lastRow="0" w:firstColumn="0" w:lastColumn="0" w:oddVBand="0" w:evenVBand="0" w:oddHBand="0" w:evenHBand="0" w:firstRowFirstColumn="0" w:firstRowLastColumn="0" w:lastRowFirstColumn="0" w:lastRowLastColumn="0"/>
              <w:rPr>
                <w:rStyle w:val="Hipervnculo"/>
                <w:rFonts w:cs="Arial"/>
                <w:sz w:val="16"/>
                <w:szCs w:val="16"/>
                <w:lang w:val="es-CR" w:eastAsia="es-CR"/>
              </w:rPr>
            </w:pPr>
            <w:r w:rsidRPr="00255727">
              <w:rPr>
                <w:rFonts w:cs="Arial"/>
                <w:color w:val="000000"/>
                <w:sz w:val="16"/>
                <w:szCs w:val="16"/>
                <w:lang w:val="es-CR" w:eastAsia="es-CR"/>
              </w:rPr>
              <w:t xml:space="preserve">b. Corresponde a un valor de la tabla </w:t>
            </w:r>
            <w:hyperlink w:anchor="_Tipos_de_títulos" w:history="1">
              <w:r w:rsidRPr="00255727">
                <w:rPr>
                  <w:rStyle w:val="Hipervnculo"/>
                  <w:rFonts w:cs="Arial"/>
                  <w:sz w:val="16"/>
                  <w:szCs w:val="16"/>
                  <w:lang w:val="es-CR" w:eastAsia="es-CR"/>
                </w:rPr>
                <w:t>Tipos de títulos</w:t>
              </w:r>
            </w:hyperlink>
          </w:p>
          <w:p w14:paraId="02AF9588" w14:textId="77777777" w:rsidR="00486740" w:rsidRPr="00255727" w:rsidRDefault="00486740" w:rsidP="00B17C14">
            <w:pPr>
              <w:pStyle w:val="Prrafodelista"/>
              <w:ind w:left="360"/>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C6EF8">
              <w:rPr>
                <w:sz w:val="16"/>
                <w:szCs w:val="16"/>
              </w:rPr>
              <w:t xml:space="preserve">c. </w:t>
            </w:r>
            <w:r w:rsidRPr="005C6EF8">
              <w:rPr>
                <w:rFonts w:cs="Arial"/>
                <w:color w:val="000000"/>
                <w:sz w:val="16"/>
                <w:szCs w:val="16"/>
                <w:lang w:val="es-CR" w:eastAsia="es-CR"/>
              </w:rPr>
              <w:t>Si [A] CodTipoValoracion es igual a CA, no se permiten [E] CodTitulo FI</w:t>
            </w:r>
            <w:r w:rsidR="00713F3B" w:rsidRPr="005C6EF8">
              <w:rPr>
                <w:rFonts w:cs="Arial"/>
                <w:color w:val="000000"/>
                <w:sz w:val="16"/>
                <w:szCs w:val="16"/>
                <w:lang w:val="es-CR" w:eastAsia="es-CR"/>
              </w:rPr>
              <w:t>, FR</w:t>
            </w:r>
            <w:r w:rsidRPr="005C6EF8">
              <w:rPr>
                <w:rFonts w:cs="Arial"/>
                <w:color w:val="000000"/>
                <w:sz w:val="16"/>
                <w:szCs w:val="16"/>
                <w:lang w:val="es-CR" w:eastAsia="es-CR"/>
              </w:rPr>
              <w:t xml:space="preserve"> o FA.</w:t>
            </w:r>
          </w:p>
        </w:tc>
      </w:tr>
      <w:tr w:rsidR="00B17C14" w14:paraId="1354DFD9" w14:textId="77777777" w:rsidTr="008A197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46613847" w14:textId="77777777" w:rsidR="00B17C14" w:rsidRDefault="00B17C14" w:rsidP="00B17C14">
            <w:pPr>
              <w:rPr>
                <w:rFonts w:cs="Arial"/>
                <w:sz w:val="16"/>
                <w:szCs w:val="16"/>
              </w:rPr>
            </w:pPr>
          </w:p>
        </w:tc>
        <w:tc>
          <w:tcPr>
            <w:tcW w:w="3402" w:type="dxa"/>
          </w:tcPr>
          <w:p w14:paraId="1AB8CEAB" w14:textId="77777777" w:rsidR="00B17C14" w:rsidRPr="00226955" w:rsidRDefault="00B17C14" w:rsidP="00B17C14">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rPr>
            </w:pPr>
            <w:r w:rsidRPr="00226955">
              <w:rPr>
                <w:szCs w:val="16"/>
              </w:rPr>
              <w:t>[E]</w:t>
            </w:r>
            <w:r w:rsidRPr="00226955">
              <w:t xml:space="preserve"> </w:t>
            </w:r>
            <w:r w:rsidRPr="00226955">
              <w:rPr>
                <w:szCs w:val="16"/>
              </w:rPr>
              <w:t>NemoEmisor</w:t>
            </w:r>
          </w:p>
        </w:tc>
        <w:tc>
          <w:tcPr>
            <w:tcW w:w="4536" w:type="dxa"/>
            <w:vAlign w:val="center"/>
          </w:tcPr>
          <w:p w14:paraId="3EDD258D"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Nemotécnico del emisor generado para su negociación en la Bolsa Nacional de Valores o en mercados  internacionales.</w:t>
            </w:r>
          </w:p>
          <w:p w14:paraId="44F66B3D"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caso de que tipo de título sea igual a RE: Reportos, incluir el nemotécnico del emisor del título subyacente</w:t>
            </w:r>
          </w:p>
          <w:p w14:paraId="3C7CD4E8"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Para los Fondos de inversión abiertos incluir el nombre de la Sociedad Administradora del fondo donde se realizó la inversión.</w:t>
            </w:r>
          </w:p>
        </w:tc>
        <w:tc>
          <w:tcPr>
            <w:tcW w:w="397" w:type="dxa"/>
            <w:textDirection w:val="btLr"/>
            <w:vAlign w:val="center"/>
          </w:tcPr>
          <w:p w14:paraId="1C00A8A4" w14:textId="77777777" w:rsidR="00B17C14" w:rsidRPr="00226955" w:rsidRDefault="00B17C14" w:rsidP="00B17C14">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c>
          <w:tcPr>
            <w:tcW w:w="5103" w:type="dxa"/>
            <w:vAlign w:val="center"/>
          </w:tcPr>
          <w:p w14:paraId="605265AE" w14:textId="77777777" w:rsidR="00B17C14" w:rsidRPr="00226955" w:rsidRDefault="00B17C14" w:rsidP="00B17C14">
            <w:pPr>
              <w:pStyle w:val="Prrafodelista"/>
              <w:numPr>
                <w:ilvl w:val="0"/>
                <w:numId w:val="52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No puede venir vacío.</w:t>
            </w:r>
          </w:p>
          <w:p w14:paraId="5413B6B3" w14:textId="77777777" w:rsidR="00B17C14" w:rsidRPr="00226955" w:rsidRDefault="00B17C14" w:rsidP="00B17C14">
            <w:pPr>
              <w:pStyle w:val="Prrafodelista"/>
              <w:numPr>
                <w:ilvl w:val="0"/>
                <w:numId w:val="52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Máximo 200 caracteres.</w:t>
            </w:r>
          </w:p>
        </w:tc>
      </w:tr>
      <w:tr w:rsidR="00B17C14" w14:paraId="69B14214" w14:textId="77777777" w:rsidTr="008A197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3A1C541C" w14:textId="77777777" w:rsidR="00B17C14" w:rsidRDefault="00B17C14" w:rsidP="00B17C14">
            <w:pPr>
              <w:rPr>
                <w:rFonts w:cs="Arial"/>
                <w:sz w:val="16"/>
                <w:szCs w:val="16"/>
              </w:rPr>
            </w:pPr>
          </w:p>
        </w:tc>
        <w:tc>
          <w:tcPr>
            <w:tcW w:w="340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cPr>
          <w:p w14:paraId="6BD38C90" w14:textId="77777777" w:rsidR="00B17C14" w:rsidRPr="00226955" w:rsidRDefault="00B17C14" w:rsidP="00B17C14">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226955">
              <w:rPr>
                <w:szCs w:val="16"/>
              </w:rPr>
              <w:t>[E]NemotInstrumento</w:t>
            </w:r>
          </w:p>
        </w:tc>
        <w:tc>
          <w:tcPr>
            <w:tcW w:w="453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vAlign w:val="center"/>
          </w:tcPr>
          <w:p w14:paraId="2DC45AB6"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Nemotécnico del emisor generado para su negociación en la Bolsa Nacional de Valores o en mercados  internacionales.</w:t>
            </w:r>
          </w:p>
          <w:p w14:paraId="60D8CF42"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caso de que tipo de título sea igual a RE: Reportos, incluir el nemotécnico del emisor del título subyacente</w:t>
            </w:r>
          </w:p>
          <w:p w14:paraId="7893FA54"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Fondos de inversión abiertos incluir el “código de fondo” suministrado por la SUGEVAL.</w:t>
            </w:r>
          </w:p>
        </w:tc>
        <w:tc>
          <w:tcPr>
            <w:tcW w:w="397"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extDirection w:val="btLr"/>
            <w:vAlign w:val="center"/>
          </w:tcPr>
          <w:p w14:paraId="5FF7632C" w14:textId="77777777" w:rsidR="00B17C14" w:rsidRPr="00226955" w:rsidRDefault="00B17C14" w:rsidP="00B17C1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5103" w:type="dxa"/>
            <w:tcBorders>
              <w:top w:val="single" w:sz="6" w:space="0" w:color="FFFFFF" w:themeColor="background1"/>
              <w:left w:val="single" w:sz="6" w:space="0" w:color="FFFFFF" w:themeColor="background1"/>
              <w:bottom w:val="single" w:sz="6" w:space="0" w:color="FFFFFF" w:themeColor="background1"/>
            </w:tcBorders>
            <w:vAlign w:val="center"/>
          </w:tcPr>
          <w:p w14:paraId="30A47629" w14:textId="77777777" w:rsidR="00B17C14" w:rsidRPr="00226955" w:rsidRDefault="00B17C14" w:rsidP="00B17C14">
            <w:pPr>
              <w:pStyle w:val="Prrafodelista"/>
              <w:numPr>
                <w:ilvl w:val="0"/>
                <w:numId w:val="52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No puede venir vacío.</w:t>
            </w:r>
          </w:p>
          <w:p w14:paraId="3055E14E" w14:textId="77777777" w:rsidR="00B17C14" w:rsidRPr="00226955" w:rsidRDefault="00B17C14" w:rsidP="00B17C14">
            <w:pPr>
              <w:pStyle w:val="Prrafodelista"/>
              <w:numPr>
                <w:ilvl w:val="0"/>
                <w:numId w:val="52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Máximo 50 caracteres.</w:t>
            </w:r>
          </w:p>
        </w:tc>
      </w:tr>
      <w:tr w:rsidR="00B17C14" w14:paraId="15C7F867" w14:textId="77777777" w:rsidTr="008A197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5040E3D0" w14:textId="77777777" w:rsidR="00B17C14" w:rsidRDefault="00B17C14" w:rsidP="00B17C14">
            <w:pPr>
              <w:rPr>
                <w:rFonts w:cs="Arial"/>
                <w:sz w:val="16"/>
                <w:szCs w:val="16"/>
              </w:rPr>
            </w:pPr>
          </w:p>
        </w:tc>
        <w:tc>
          <w:tcPr>
            <w:tcW w:w="3402" w:type="dxa"/>
          </w:tcPr>
          <w:p w14:paraId="647087A4" w14:textId="77777777" w:rsidR="00B17C14" w:rsidRPr="00226955" w:rsidRDefault="00B17C14" w:rsidP="00B17C14">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226955">
              <w:rPr>
                <w:szCs w:val="16"/>
              </w:rPr>
              <w:t>[E]</w:t>
            </w:r>
            <w:r w:rsidRPr="00226955">
              <w:t xml:space="preserve"> </w:t>
            </w:r>
            <w:r w:rsidRPr="00226955">
              <w:rPr>
                <w:szCs w:val="16"/>
              </w:rPr>
              <w:t>FecAdquisicion</w:t>
            </w:r>
          </w:p>
        </w:tc>
        <w:tc>
          <w:tcPr>
            <w:tcW w:w="4536" w:type="dxa"/>
            <w:vAlign w:val="center"/>
          </w:tcPr>
          <w:p w14:paraId="4C1079B1"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Corresponde a la fecha en la que el instrumento ingresa en la cartera de inversiones de la entidad,  es decir, es la fecha en la cual la entidad aseguradora asume los derechos y el control de un título valor.</w:t>
            </w:r>
          </w:p>
        </w:tc>
        <w:tc>
          <w:tcPr>
            <w:tcW w:w="397" w:type="dxa"/>
            <w:textDirection w:val="btLr"/>
            <w:vAlign w:val="center"/>
          </w:tcPr>
          <w:p w14:paraId="2F195059" w14:textId="77777777" w:rsidR="00B17C14" w:rsidRPr="00226955" w:rsidRDefault="00B17C14" w:rsidP="00B17C14">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c>
          <w:tcPr>
            <w:tcW w:w="5103" w:type="dxa"/>
            <w:vAlign w:val="center"/>
          </w:tcPr>
          <w:p w14:paraId="792C2006" w14:textId="77777777" w:rsidR="00B17C14" w:rsidRPr="00226955" w:rsidRDefault="00B17C14" w:rsidP="00B17C14">
            <w:pPr>
              <w:pStyle w:val="Prrafodelista"/>
              <w:numPr>
                <w:ilvl w:val="0"/>
                <w:numId w:val="50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No puede venir vacío.</w:t>
            </w:r>
          </w:p>
          <w:p w14:paraId="2CD58123" w14:textId="77777777" w:rsidR="00B17C14" w:rsidRPr="00226955" w:rsidRDefault="00B17C14" w:rsidP="00B17C14">
            <w:pPr>
              <w:pStyle w:val="Prrafodelista"/>
              <w:numPr>
                <w:ilvl w:val="0"/>
                <w:numId w:val="50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El formato de presentación debe ser dd/mm/aaaa</w:t>
            </w:r>
          </w:p>
        </w:tc>
      </w:tr>
      <w:tr w:rsidR="00B17C14" w14:paraId="39AC0DCF" w14:textId="77777777" w:rsidTr="008A197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33915558" w14:textId="77777777" w:rsidR="00B17C14" w:rsidRDefault="00B17C14" w:rsidP="00B17C14">
            <w:pPr>
              <w:rPr>
                <w:rFonts w:cs="Arial"/>
                <w:sz w:val="16"/>
                <w:szCs w:val="16"/>
              </w:rPr>
            </w:pPr>
          </w:p>
        </w:tc>
        <w:tc>
          <w:tcPr>
            <w:tcW w:w="340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cPr>
          <w:p w14:paraId="6983E736" w14:textId="77777777" w:rsidR="00B17C14" w:rsidRPr="00226955" w:rsidRDefault="00B17C14" w:rsidP="00B17C14">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226955">
              <w:rPr>
                <w:szCs w:val="16"/>
              </w:rPr>
              <w:t>[E]</w:t>
            </w:r>
            <w:r w:rsidRPr="00226955">
              <w:t xml:space="preserve"> </w:t>
            </w:r>
            <w:r w:rsidRPr="00226955">
              <w:rPr>
                <w:szCs w:val="16"/>
              </w:rPr>
              <w:t>FecVencimiento</w:t>
            </w:r>
          </w:p>
        </w:tc>
        <w:tc>
          <w:tcPr>
            <w:tcW w:w="453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vAlign w:val="center"/>
          </w:tcPr>
          <w:p w14:paraId="0449DF15"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Fecha en la cual se hace exigible al emisor el pago del valor facial estipulado en la carátula del título valor de la inversión, o en el contrato de compra.</w:t>
            </w:r>
          </w:p>
        </w:tc>
        <w:tc>
          <w:tcPr>
            <w:tcW w:w="397"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extDirection w:val="btLr"/>
            <w:vAlign w:val="center"/>
          </w:tcPr>
          <w:p w14:paraId="20FFE1A7" w14:textId="77777777" w:rsidR="00B17C14" w:rsidRPr="00226955" w:rsidRDefault="00B17C14" w:rsidP="00B17C1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5103" w:type="dxa"/>
            <w:tcBorders>
              <w:top w:val="single" w:sz="6" w:space="0" w:color="FFFFFF" w:themeColor="background1"/>
              <w:left w:val="single" w:sz="6" w:space="0" w:color="FFFFFF" w:themeColor="background1"/>
              <w:bottom w:val="single" w:sz="6" w:space="0" w:color="FFFFFF" w:themeColor="background1"/>
            </w:tcBorders>
            <w:vAlign w:val="center"/>
          </w:tcPr>
          <w:p w14:paraId="13807FEA" w14:textId="77777777" w:rsidR="00C342CE" w:rsidRPr="00255727" w:rsidRDefault="00C342CE" w:rsidP="00B17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a. Obligatorio en caso de que el Tipo de título sea igual a DI:”Deuda individual interés fijo o variable” ; DE: “Deuda estandarizada interés fijo o variable” o RE: Reportos</w:t>
            </w:r>
            <w:r w:rsidRPr="00255727">
              <w:rPr>
                <w:rFonts w:cs="Arial"/>
                <w:color w:val="000000"/>
                <w:sz w:val="16"/>
                <w:szCs w:val="16"/>
                <w:lang w:val="es-CR" w:eastAsia="es-CR"/>
              </w:rPr>
              <w:t xml:space="preserve"> </w:t>
            </w:r>
          </w:p>
          <w:p w14:paraId="43B7E8FB" w14:textId="77777777" w:rsidR="00C342CE" w:rsidRPr="00226955" w:rsidRDefault="00C342CE" w:rsidP="00C342C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b. El formato de presentación debe ser dd/mm/aaaa</w:t>
            </w:r>
          </w:p>
          <w:p w14:paraId="0171CF23" w14:textId="77777777" w:rsidR="00B17C14" w:rsidRDefault="00C342CE" w:rsidP="00B17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55727">
              <w:rPr>
                <w:rFonts w:cs="Arial"/>
                <w:color w:val="000000"/>
                <w:sz w:val="16"/>
                <w:szCs w:val="16"/>
                <w:lang w:val="es-CR" w:eastAsia="es-CR"/>
              </w:rPr>
              <w:t>c</w:t>
            </w:r>
            <w:r w:rsidR="00B17C14" w:rsidRPr="00255727">
              <w:rPr>
                <w:rFonts w:cs="Arial"/>
                <w:color w:val="000000"/>
                <w:sz w:val="16"/>
                <w:szCs w:val="16"/>
                <w:lang w:val="es-CR" w:eastAsia="es-CR"/>
              </w:rPr>
              <w:t>. En caso de que el instrumento no disponga de fecha de vencimiento se puede dejar este  campo vacío.</w:t>
            </w:r>
          </w:p>
          <w:p w14:paraId="06241F0D" w14:textId="77777777" w:rsidR="00C538AE" w:rsidRPr="00226955" w:rsidRDefault="00C538AE" w:rsidP="00B17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d. No s</w:t>
            </w:r>
            <w:r w:rsidR="00F13C62">
              <w:rPr>
                <w:rFonts w:cs="Arial"/>
                <w:color w:val="000000"/>
                <w:sz w:val="16"/>
                <w:szCs w:val="16"/>
                <w:lang w:val="es-CR" w:eastAsia="es-CR"/>
              </w:rPr>
              <w:t>e acepta que la</w:t>
            </w:r>
            <w:r>
              <w:rPr>
                <w:rFonts w:cs="Arial"/>
                <w:color w:val="000000"/>
                <w:sz w:val="16"/>
                <w:szCs w:val="16"/>
                <w:lang w:val="es-CR" w:eastAsia="es-CR"/>
              </w:rPr>
              <w:t xml:space="preserve"> fecha de vencimiento sea 20 días </w:t>
            </w:r>
            <w:r w:rsidR="00C24DB6">
              <w:rPr>
                <w:rFonts w:cs="Arial"/>
                <w:color w:val="000000"/>
                <w:sz w:val="16"/>
                <w:szCs w:val="16"/>
                <w:lang w:val="es-CR" w:eastAsia="es-CR"/>
              </w:rPr>
              <w:t>naturales</w:t>
            </w:r>
            <w:r>
              <w:rPr>
                <w:rFonts w:cs="Arial"/>
                <w:color w:val="000000"/>
                <w:sz w:val="16"/>
                <w:szCs w:val="16"/>
                <w:lang w:val="es-CR" w:eastAsia="es-CR"/>
              </w:rPr>
              <w:t xml:space="preserve"> meno</w:t>
            </w:r>
            <w:r w:rsidR="00F13C62">
              <w:rPr>
                <w:rFonts w:cs="Arial"/>
                <w:color w:val="000000"/>
                <w:sz w:val="16"/>
                <w:szCs w:val="16"/>
                <w:lang w:val="es-CR" w:eastAsia="es-CR"/>
              </w:rPr>
              <w:t>r a</w:t>
            </w:r>
            <w:r>
              <w:rPr>
                <w:rFonts w:cs="Arial"/>
                <w:color w:val="000000"/>
                <w:sz w:val="16"/>
                <w:szCs w:val="16"/>
                <w:lang w:val="es-CR" w:eastAsia="es-CR"/>
              </w:rPr>
              <w:t xml:space="preserve"> la fecha de corte.</w:t>
            </w:r>
          </w:p>
          <w:p w14:paraId="32C7E514"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B17C14" w14:paraId="2D35FA32" w14:textId="77777777" w:rsidTr="008A197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189A9B13" w14:textId="77777777" w:rsidR="00B17C14" w:rsidRDefault="00B17C14" w:rsidP="00B17C14">
            <w:pPr>
              <w:rPr>
                <w:rFonts w:cs="Arial"/>
                <w:sz w:val="16"/>
                <w:szCs w:val="16"/>
              </w:rPr>
            </w:pPr>
          </w:p>
        </w:tc>
        <w:tc>
          <w:tcPr>
            <w:tcW w:w="3402" w:type="dxa"/>
          </w:tcPr>
          <w:p w14:paraId="7E3BF407" w14:textId="77777777" w:rsidR="00B17C14" w:rsidRPr="00226955" w:rsidRDefault="00B17C14" w:rsidP="00B17C14">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226955">
              <w:rPr>
                <w:szCs w:val="16"/>
              </w:rPr>
              <w:t>[E]PeriodicidadCupon</w:t>
            </w:r>
          </w:p>
        </w:tc>
        <w:tc>
          <w:tcPr>
            <w:tcW w:w="4536" w:type="dxa"/>
            <w:vAlign w:val="center"/>
          </w:tcPr>
          <w:p w14:paraId="5D0D9F5C"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Contiene la periodicidad del pago de cupón del título.</w:t>
            </w:r>
          </w:p>
          <w:p w14:paraId="6EA77F22"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inversiones en reportos RE, se debe incluir la periodicidad del título subyacente.</w:t>
            </w:r>
          </w:p>
        </w:tc>
        <w:tc>
          <w:tcPr>
            <w:tcW w:w="397" w:type="dxa"/>
            <w:textDirection w:val="btLr"/>
            <w:vAlign w:val="center"/>
          </w:tcPr>
          <w:p w14:paraId="2AC53F14" w14:textId="77777777" w:rsidR="00B17C14" w:rsidRPr="00226955" w:rsidRDefault="00B17C14" w:rsidP="00B17C14">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c>
          <w:tcPr>
            <w:tcW w:w="5103" w:type="dxa"/>
            <w:vAlign w:val="center"/>
          </w:tcPr>
          <w:p w14:paraId="6C11A254" w14:textId="77777777" w:rsidR="00B17C14" w:rsidRPr="00E838AF" w:rsidRDefault="00E838AF" w:rsidP="00E838AF">
            <w:pPr>
              <w:ind w:left="166"/>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C6EF8">
              <w:rPr>
                <w:rFonts w:cs="Arial"/>
                <w:color w:val="000000"/>
                <w:sz w:val="16"/>
                <w:szCs w:val="16"/>
                <w:lang w:val="es-CR" w:eastAsia="es-CR"/>
              </w:rPr>
              <w:t xml:space="preserve">a. </w:t>
            </w:r>
            <w:r w:rsidR="00B17C14" w:rsidRPr="005C6EF8">
              <w:rPr>
                <w:rFonts w:cs="Arial"/>
                <w:color w:val="000000"/>
                <w:sz w:val="16"/>
                <w:szCs w:val="16"/>
                <w:lang w:val="es-CR" w:eastAsia="es-CR"/>
              </w:rPr>
              <w:t xml:space="preserve">En el caso de que </w:t>
            </w:r>
            <w:hyperlink w:anchor="_[E]_CodTitulo_1" w:history="1">
              <w:r w:rsidR="00B17C14" w:rsidRPr="005C6EF8">
                <w:rPr>
                  <w:rStyle w:val="Hipervnculo"/>
                  <w:rFonts w:cs="Arial"/>
                  <w:sz w:val="16"/>
                  <w:szCs w:val="16"/>
                  <w:lang w:val="es-CR" w:eastAsia="es-CR"/>
                </w:rPr>
                <w:t>[E] CodTitulo</w:t>
              </w:r>
            </w:hyperlink>
            <w:r w:rsidR="00B17C14" w:rsidRPr="005C6EF8">
              <w:rPr>
                <w:rFonts w:cs="Arial"/>
                <w:color w:val="000000"/>
                <w:sz w:val="16"/>
                <w:szCs w:val="16"/>
                <w:lang w:val="es-CR" w:eastAsia="es-CR"/>
              </w:rPr>
              <w:t xml:space="preserve"> sea igual a DI o DE</w:t>
            </w:r>
            <w:r w:rsidR="002C575B" w:rsidRPr="005C6EF8">
              <w:rPr>
                <w:rFonts w:cs="Arial"/>
                <w:color w:val="000000"/>
                <w:sz w:val="16"/>
                <w:szCs w:val="16"/>
                <w:lang w:val="es-CR" w:eastAsia="es-CR"/>
              </w:rPr>
              <w:t xml:space="preserve"> o FR</w:t>
            </w:r>
            <w:r w:rsidR="00B17C14" w:rsidRPr="005C6EF8">
              <w:rPr>
                <w:rFonts w:cs="Arial"/>
                <w:color w:val="000000"/>
                <w:sz w:val="16"/>
                <w:szCs w:val="16"/>
                <w:lang w:val="es-CR" w:eastAsia="es-CR"/>
              </w:rPr>
              <w:t>, no puede venir vacío.</w:t>
            </w:r>
          </w:p>
          <w:p w14:paraId="7B8D55F7" w14:textId="77777777" w:rsidR="00B17C14" w:rsidRPr="00226955" w:rsidRDefault="00E838AF" w:rsidP="00E838AF">
            <w:pPr>
              <w:pStyle w:val="Prrafodelista"/>
              <w:ind w:left="166"/>
              <w:cnfStyle w:val="000000100000" w:firstRow="0" w:lastRow="0" w:firstColumn="0" w:lastColumn="0" w:oddVBand="0" w:evenVBand="0" w:oddHBand="1" w:evenHBand="0" w:firstRowFirstColumn="0" w:firstRowLastColumn="0" w:lastRowFirstColumn="0" w:lastRowLastColumn="0"/>
              <w:rPr>
                <w:rStyle w:val="Hipervnculo"/>
                <w:rFonts w:cs="Arial"/>
                <w:color w:val="000000"/>
                <w:sz w:val="16"/>
                <w:szCs w:val="16"/>
                <w:u w:val="none"/>
                <w:lang w:val="es-CR" w:eastAsia="es-CR"/>
              </w:rPr>
            </w:pPr>
            <w:r>
              <w:rPr>
                <w:rFonts w:cs="Arial"/>
                <w:color w:val="000000"/>
                <w:sz w:val="16"/>
                <w:szCs w:val="16"/>
                <w:lang w:val="es-CR" w:eastAsia="es-CR"/>
              </w:rPr>
              <w:t xml:space="preserve">b. </w:t>
            </w:r>
            <w:r w:rsidR="00B17C14" w:rsidRPr="00E838AF">
              <w:rPr>
                <w:rFonts w:cs="Arial"/>
                <w:color w:val="000000"/>
                <w:sz w:val="16"/>
                <w:szCs w:val="16"/>
                <w:lang w:val="es-CR" w:eastAsia="es-CR"/>
              </w:rPr>
              <w:t xml:space="preserve">Debe corresponder con uno de los valores de la tabla </w:t>
            </w:r>
            <w:hyperlink w:anchor="_Periodicidad_1" w:history="1">
              <w:r w:rsidR="00B17C14" w:rsidRPr="00226955">
                <w:rPr>
                  <w:rStyle w:val="Hipervnculo"/>
                  <w:rFonts w:cs="Arial"/>
                  <w:sz w:val="16"/>
                  <w:szCs w:val="16"/>
                  <w:lang w:val="es-CR" w:eastAsia="es-CR"/>
                </w:rPr>
                <w:t>Periodicidad</w:t>
              </w:r>
            </w:hyperlink>
          </w:p>
          <w:p w14:paraId="7827E2D5" w14:textId="77777777" w:rsidR="00B17C14" w:rsidRPr="00226955" w:rsidRDefault="00E838AF" w:rsidP="00E838AF">
            <w:pPr>
              <w:pStyle w:val="Prrafodelista"/>
              <w:ind w:left="166"/>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c. </w:t>
            </w:r>
            <w:r w:rsidR="00B17C14" w:rsidRPr="00226955">
              <w:rPr>
                <w:rFonts w:cs="Arial"/>
                <w:color w:val="000000"/>
                <w:sz w:val="16"/>
                <w:szCs w:val="16"/>
                <w:lang w:val="es-CR" w:eastAsia="es-CR"/>
              </w:rPr>
              <w:t xml:space="preserve">Debe venir vacío cuando el </w:t>
            </w:r>
            <w:hyperlink w:anchor="_[E]_CodTitulo_1" w:history="1">
              <w:r w:rsidR="00B17C14" w:rsidRPr="00226955">
                <w:rPr>
                  <w:rStyle w:val="Hipervnculo"/>
                  <w:rFonts w:cs="Arial"/>
                  <w:sz w:val="16"/>
                  <w:szCs w:val="16"/>
                  <w:lang w:val="es-CR" w:eastAsia="es-CR"/>
                </w:rPr>
                <w:t>[E] CodTitulo</w:t>
              </w:r>
            </w:hyperlink>
            <w:r w:rsidR="00B17C14" w:rsidRPr="00226955">
              <w:rPr>
                <w:rFonts w:cs="Arial"/>
                <w:color w:val="000000"/>
                <w:sz w:val="16"/>
                <w:szCs w:val="16"/>
                <w:lang w:val="es-CR" w:eastAsia="es-CR"/>
              </w:rPr>
              <w:t xml:space="preserve"> sea igual a FA, FI</w:t>
            </w:r>
          </w:p>
        </w:tc>
      </w:tr>
      <w:tr w:rsidR="00B17C14" w14:paraId="5FEEF77D" w14:textId="77777777" w:rsidTr="008A197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tcPr>
          <w:p w14:paraId="0ACC0A89" w14:textId="77777777" w:rsidR="00B17C14" w:rsidRDefault="00B17C14" w:rsidP="00B17C14">
            <w:pPr>
              <w:rPr>
                <w:rFonts w:cs="Arial"/>
                <w:sz w:val="16"/>
                <w:szCs w:val="16"/>
              </w:rPr>
            </w:pPr>
          </w:p>
        </w:tc>
        <w:tc>
          <w:tcPr>
            <w:tcW w:w="3402" w:type="dxa"/>
          </w:tcPr>
          <w:p w14:paraId="50BCF05A" w14:textId="77777777" w:rsidR="00B17C14" w:rsidRPr="00226955" w:rsidRDefault="00B17C14" w:rsidP="00B17C14">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226955">
              <w:rPr>
                <w:szCs w:val="16"/>
              </w:rPr>
              <w:t>[E]TasaFacial</w:t>
            </w:r>
          </w:p>
        </w:tc>
        <w:tc>
          <w:tcPr>
            <w:tcW w:w="4536" w:type="dxa"/>
            <w:vAlign w:val="center"/>
          </w:tcPr>
          <w:p w14:paraId="7B5D8A94"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Indica la tasa neta estipulada para el título valor, cuando corresponda.  En el caso de tasas referenciadas, se debe indicar la tasa neta de referencia más el premio vigente a la fecha de presentación del reporte</w:t>
            </w:r>
          </w:p>
          <w:p w14:paraId="4E9A4075"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inversiones en reportos RE, se debe incluir la tasa de rendimiento del reporto</w:t>
            </w:r>
          </w:p>
        </w:tc>
        <w:tc>
          <w:tcPr>
            <w:tcW w:w="397" w:type="dxa"/>
            <w:textDirection w:val="btLr"/>
            <w:vAlign w:val="center"/>
          </w:tcPr>
          <w:p w14:paraId="0EA7A98A" w14:textId="77777777" w:rsidR="00B17C14" w:rsidRPr="00226955" w:rsidRDefault="00B17C14" w:rsidP="00B17C1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5103" w:type="dxa"/>
            <w:vAlign w:val="center"/>
          </w:tcPr>
          <w:p w14:paraId="511FCF39" w14:textId="77777777" w:rsidR="00B17C14" w:rsidRPr="00226955" w:rsidRDefault="00B17C14" w:rsidP="00B17C14">
            <w:pPr>
              <w:pStyle w:val="Prrafodelista"/>
              <w:numPr>
                <w:ilvl w:val="0"/>
                <w:numId w:val="501"/>
              </w:numPr>
              <w:ind w:left="426" w:hanging="284"/>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&gt; 0</w:t>
            </w:r>
          </w:p>
          <w:p w14:paraId="4C5DB179" w14:textId="77777777" w:rsidR="00B17C14" w:rsidRPr="005C6EF8" w:rsidRDefault="00B17C14" w:rsidP="00B17C14">
            <w:pPr>
              <w:pStyle w:val="Prrafodelista"/>
              <w:numPr>
                <w:ilvl w:val="0"/>
                <w:numId w:val="501"/>
              </w:numPr>
              <w:ind w:left="426" w:hanging="284"/>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C6EF8">
              <w:rPr>
                <w:rFonts w:cs="Arial"/>
                <w:color w:val="000000"/>
                <w:sz w:val="16"/>
                <w:szCs w:val="16"/>
                <w:lang w:val="es-CR" w:eastAsia="es-CR"/>
              </w:rPr>
              <w:t xml:space="preserve">En el caso de que </w:t>
            </w:r>
            <w:hyperlink w:anchor="_[E]_CodTitulo" w:history="1">
              <w:r w:rsidRPr="005C6EF8">
                <w:rPr>
                  <w:rStyle w:val="Hipervnculo"/>
                  <w:rFonts w:cs="Arial"/>
                  <w:sz w:val="16"/>
                  <w:szCs w:val="16"/>
                  <w:lang w:val="es-CR" w:eastAsia="es-CR"/>
                </w:rPr>
                <w:t>[E] CodTitulo</w:t>
              </w:r>
            </w:hyperlink>
            <w:r w:rsidRPr="005C6EF8">
              <w:rPr>
                <w:rFonts w:cs="Arial"/>
                <w:color w:val="000000"/>
                <w:sz w:val="16"/>
                <w:szCs w:val="16"/>
                <w:lang w:val="es-CR" w:eastAsia="es-CR"/>
              </w:rPr>
              <w:t xml:space="preserve"> sea igual a DI o DE</w:t>
            </w:r>
            <w:r w:rsidR="002C575B" w:rsidRPr="005C6EF8">
              <w:rPr>
                <w:rFonts w:cs="Arial"/>
                <w:color w:val="000000"/>
                <w:sz w:val="16"/>
                <w:szCs w:val="16"/>
                <w:lang w:val="es-CR" w:eastAsia="es-CR"/>
              </w:rPr>
              <w:t xml:space="preserve"> o FR</w:t>
            </w:r>
            <w:r w:rsidRPr="005C6EF8">
              <w:rPr>
                <w:rFonts w:cs="Arial"/>
                <w:color w:val="000000"/>
                <w:sz w:val="16"/>
                <w:szCs w:val="16"/>
                <w:lang w:val="es-CR" w:eastAsia="es-CR"/>
              </w:rPr>
              <w:t>, no puede venir vacío, excepto en el caso de que la periodicidad del cupón sea cero (0).</w:t>
            </w:r>
          </w:p>
          <w:p w14:paraId="416E3AC9" w14:textId="77777777" w:rsidR="00B17C14" w:rsidRPr="00226955" w:rsidRDefault="00B17C14" w:rsidP="00B17C14">
            <w:pPr>
              <w:pStyle w:val="Prrafodelista"/>
              <w:numPr>
                <w:ilvl w:val="0"/>
                <w:numId w:val="501"/>
              </w:numPr>
              <w:ind w:left="426" w:hanging="284"/>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Obligatorio en caso de que el Tipo de título sea igual a RE</w:t>
            </w:r>
          </w:p>
          <w:p w14:paraId="3CD203F7" w14:textId="77777777" w:rsidR="00B17C14" w:rsidRPr="00226955" w:rsidRDefault="00B17C14" w:rsidP="00B17C14">
            <w:pPr>
              <w:pStyle w:val="Prrafodelista"/>
              <w:ind w:left="426"/>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B17C14" w14:paraId="1066A363" w14:textId="77777777" w:rsidTr="008A197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6D9971AA" w14:textId="77777777" w:rsidR="00B17C14" w:rsidRDefault="00B17C14" w:rsidP="00B17C14">
            <w:pPr>
              <w:rPr>
                <w:rFonts w:cs="Arial"/>
                <w:sz w:val="16"/>
                <w:szCs w:val="16"/>
              </w:rPr>
            </w:pPr>
          </w:p>
        </w:tc>
        <w:tc>
          <w:tcPr>
            <w:tcW w:w="340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cPr>
          <w:p w14:paraId="32AA7F3E" w14:textId="77777777" w:rsidR="00B17C14" w:rsidRPr="00226955" w:rsidRDefault="00B17C14" w:rsidP="00B17C14">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226955">
              <w:rPr>
                <w:szCs w:val="16"/>
              </w:rPr>
              <w:t>[E]</w:t>
            </w:r>
            <w:r w:rsidRPr="00226955">
              <w:t xml:space="preserve"> </w:t>
            </w:r>
            <w:r w:rsidRPr="00226955">
              <w:rPr>
                <w:szCs w:val="16"/>
              </w:rPr>
              <w:t>PaisEmision</w:t>
            </w:r>
          </w:p>
        </w:tc>
        <w:tc>
          <w:tcPr>
            <w:tcW w:w="453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vAlign w:val="center"/>
          </w:tcPr>
          <w:p w14:paraId="51E04A5C"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Indica el código de país donde se realizó la emisión del instrumento.</w:t>
            </w:r>
          </w:p>
          <w:p w14:paraId="24918749"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inversiones en reportos RE, se debe incluir el país de la emisión del título subyacente.</w:t>
            </w:r>
          </w:p>
        </w:tc>
        <w:tc>
          <w:tcPr>
            <w:tcW w:w="397"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extDirection w:val="btLr"/>
            <w:vAlign w:val="center"/>
          </w:tcPr>
          <w:p w14:paraId="7DFFC984" w14:textId="77777777" w:rsidR="00B17C14" w:rsidRPr="00226955" w:rsidRDefault="00B17C14" w:rsidP="00B17C14">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c>
          <w:tcPr>
            <w:tcW w:w="5103" w:type="dxa"/>
            <w:tcBorders>
              <w:top w:val="single" w:sz="6" w:space="0" w:color="FFFFFF" w:themeColor="background1"/>
              <w:left w:val="single" w:sz="6" w:space="0" w:color="FFFFFF" w:themeColor="background1"/>
              <w:bottom w:val="single" w:sz="6" w:space="0" w:color="FFFFFF" w:themeColor="background1"/>
            </w:tcBorders>
            <w:vAlign w:val="center"/>
          </w:tcPr>
          <w:p w14:paraId="58E2D087" w14:textId="77777777" w:rsidR="00B17C14" w:rsidRPr="00226955" w:rsidRDefault="00B17C14" w:rsidP="00B17C14">
            <w:pPr>
              <w:pStyle w:val="Prrafodelista"/>
              <w:ind w:left="360"/>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 xml:space="preserve">Debe corresponder a uno de los  valores de la tabla </w:t>
            </w:r>
            <w:hyperlink w:anchor="_País_de_residencia" w:history="1">
              <w:r w:rsidRPr="00226955">
                <w:rPr>
                  <w:rStyle w:val="Hipervnculo"/>
                  <w:rFonts w:cs="Arial"/>
                  <w:sz w:val="16"/>
                  <w:szCs w:val="16"/>
                  <w:lang w:val="es-CR" w:eastAsia="es-CR"/>
                </w:rPr>
                <w:t>País de residencia</w:t>
              </w:r>
            </w:hyperlink>
          </w:p>
        </w:tc>
      </w:tr>
      <w:tr w:rsidR="00B17C14" w14:paraId="5277CEBF" w14:textId="77777777" w:rsidTr="008A197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4C96C65C" w14:textId="77777777" w:rsidR="00B17C14" w:rsidRDefault="00B17C14" w:rsidP="00B17C14">
            <w:pPr>
              <w:rPr>
                <w:rFonts w:cs="Arial"/>
                <w:sz w:val="16"/>
                <w:szCs w:val="16"/>
              </w:rPr>
            </w:pPr>
          </w:p>
        </w:tc>
        <w:tc>
          <w:tcPr>
            <w:tcW w:w="3402" w:type="dxa"/>
          </w:tcPr>
          <w:p w14:paraId="4F449681" w14:textId="77777777" w:rsidR="00B17C14" w:rsidRPr="00226955" w:rsidRDefault="00B17C14" w:rsidP="00B17C14">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226955">
              <w:rPr>
                <w:szCs w:val="16"/>
              </w:rPr>
              <w:t>[E]ValorFacial</w:t>
            </w:r>
          </w:p>
        </w:tc>
        <w:tc>
          <w:tcPr>
            <w:tcW w:w="4536" w:type="dxa"/>
            <w:vAlign w:val="center"/>
          </w:tcPr>
          <w:p w14:paraId="154EBFF6"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Para instrumentos de renta fija corresponde al valor nominal de la inversión.</w:t>
            </w:r>
          </w:p>
          <w:p w14:paraId="092705D4"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El valor facial se debe expresar en la unidad monetaria de la emisión.</w:t>
            </w:r>
          </w:p>
          <w:p w14:paraId="3917581A"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Para acciones, participaciones, títulos denominados en UDES o algún otro título que use precio monetario, debe reportarse la cantidad que posea la entidad aseguradora.</w:t>
            </w:r>
          </w:p>
          <w:p w14:paraId="4F9BBF3A"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títulos denominados en UDES, se debe reportar la cantidad de unidades de desarrollo que posea la entidad.</w:t>
            </w:r>
          </w:p>
          <w:p w14:paraId="2503EF7C"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inversiones en reportos RE, se debe incluir el valor facial del título subyacente.</w:t>
            </w:r>
          </w:p>
        </w:tc>
        <w:tc>
          <w:tcPr>
            <w:tcW w:w="397" w:type="dxa"/>
            <w:textDirection w:val="btLr"/>
            <w:vAlign w:val="center"/>
          </w:tcPr>
          <w:p w14:paraId="2307329A" w14:textId="77777777" w:rsidR="00B17C14" w:rsidRPr="00226955" w:rsidRDefault="00B17C14" w:rsidP="00B17C1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5103" w:type="dxa"/>
            <w:vAlign w:val="center"/>
          </w:tcPr>
          <w:p w14:paraId="662D0D84"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a. No puede venir vacío</w:t>
            </w:r>
          </w:p>
          <w:p w14:paraId="696C7D68"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b. &gt; 0</w:t>
            </w:r>
          </w:p>
          <w:p w14:paraId="0213F3AC"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c. Se debe expresar con dos decimales</w:t>
            </w:r>
          </w:p>
        </w:tc>
      </w:tr>
      <w:tr w:rsidR="00B17C14" w14:paraId="4BC5C86A" w14:textId="77777777" w:rsidTr="008A197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5943573F" w14:textId="77777777" w:rsidR="00B17C14" w:rsidRDefault="00B17C14" w:rsidP="00B17C14">
            <w:pPr>
              <w:rPr>
                <w:rFonts w:cs="Arial"/>
                <w:sz w:val="16"/>
                <w:szCs w:val="16"/>
              </w:rPr>
            </w:pPr>
          </w:p>
        </w:tc>
        <w:tc>
          <w:tcPr>
            <w:tcW w:w="340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cPr>
          <w:p w14:paraId="0776DEE9" w14:textId="77777777" w:rsidR="00B17C14" w:rsidRPr="00226955" w:rsidRDefault="00B17C14" w:rsidP="00B17C14">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226955">
              <w:rPr>
                <w:szCs w:val="16"/>
              </w:rPr>
              <w:t>[E]</w:t>
            </w:r>
            <w:r w:rsidRPr="00226955">
              <w:t xml:space="preserve"> </w:t>
            </w:r>
            <w:r w:rsidRPr="00226955">
              <w:rPr>
                <w:szCs w:val="16"/>
              </w:rPr>
              <w:t>CostoAdquisicion</w:t>
            </w:r>
          </w:p>
        </w:tc>
        <w:tc>
          <w:tcPr>
            <w:tcW w:w="453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vAlign w:val="center"/>
          </w:tcPr>
          <w:p w14:paraId="76524E02"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Corresponde al valor facial reportado más comisiones, más primas, menos descuentos.</w:t>
            </w:r>
          </w:p>
          <w:p w14:paraId="4E8799DD"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432685EE"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Debe reportarse en colones.</w:t>
            </w:r>
          </w:p>
          <w:p w14:paraId="37ECE2B7"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15C24580"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inversiones en reportos RE, se debe incluir el monto total de la inversión realizada (Venta a hoy)</w:t>
            </w:r>
          </w:p>
        </w:tc>
        <w:tc>
          <w:tcPr>
            <w:tcW w:w="397"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extDirection w:val="btLr"/>
            <w:vAlign w:val="center"/>
          </w:tcPr>
          <w:p w14:paraId="58F0E9C2" w14:textId="77777777" w:rsidR="00B17C14" w:rsidRPr="00226955" w:rsidRDefault="00B17C14" w:rsidP="00B17C14">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c>
          <w:tcPr>
            <w:tcW w:w="5103" w:type="dxa"/>
            <w:tcBorders>
              <w:top w:val="single" w:sz="6" w:space="0" w:color="FFFFFF" w:themeColor="background1"/>
              <w:left w:val="single" w:sz="6" w:space="0" w:color="FFFFFF" w:themeColor="background1"/>
              <w:bottom w:val="single" w:sz="6" w:space="0" w:color="FFFFFF" w:themeColor="background1"/>
            </w:tcBorders>
            <w:vAlign w:val="center"/>
          </w:tcPr>
          <w:p w14:paraId="2D44A267" w14:textId="77777777" w:rsidR="00B17C14" w:rsidRPr="00226955" w:rsidRDefault="00B17C14" w:rsidP="00B17C1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 xml:space="preserve">a. </w:t>
            </w:r>
            <w:r w:rsidRPr="00226955">
              <w:t xml:space="preserve"> </w:t>
            </w:r>
            <w:r w:rsidRPr="00226955">
              <w:rPr>
                <w:rFonts w:cs="Arial"/>
                <w:color w:val="000000"/>
                <w:sz w:val="16"/>
                <w:szCs w:val="16"/>
                <w:lang w:val="es-CR" w:eastAsia="es-CR"/>
              </w:rPr>
              <w:t>No puede venir vacío</w:t>
            </w:r>
          </w:p>
          <w:p w14:paraId="3D17049D" w14:textId="77777777" w:rsidR="00B17C14" w:rsidRPr="00226955" w:rsidRDefault="00B17C14" w:rsidP="00B17C1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b. Puede ser mayor o igual a cero.</w:t>
            </w:r>
          </w:p>
          <w:p w14:paraId="3718C18B" w14:textId="77777777" w:rsidR="00B17C14" w:rsidRPr="00226955" w:rsidRDefault="00B17C14" w:rsidP="00B17C1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c. Se debe expresar con dos decimales</w:t>
            </w:r>
          </w:p>
        </w:tc>
      </w:tr>
      <w:tr w:rsidR="00B17C14" w14:paraId="4EDC44E8" w14:textId="77777777" w:rsidTr="008A197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7DA658F4" w14:textId="77777777" w:rsidR="00B17C14" w:rsidRDefault="00B17C14" w:rsidP="00B17C14">
            <w:pPr>
              <w:rPr>
                <w:rFonts w:cs="Arial"/>
                <w:sz w:val="16"/>
                <w:szCs w:val="16"/>
              </w:rPr>
            </w:pPr>
          </w:p>
        </w:tc>
        <w:tc>
          <w:tcPr>
            <w:tcW w:w="3402" w:type="dxa"/>
          </w:tcPr>
          <w:p w14:paraId="71AF8FA9" w14:textId="77777777" w:rsidR="00B17C14" w:rsidRPr="00226955" w:rsidRDefault="00B17C14" w:rsidP="00B17C14">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226955">
              <w:rPr>
                <w:szCs w:val="16"/>
              </w:rPr>
              <w:t>[E]</w:t>
            </w:r>
            <w:r w:rsidRPr="00226955">
              <w:t xml:space="preserve"> </w:t>
            </w:r>
            <w:r w:rsidRPr="00226955">
              <w:rPr>
                <w:szCs w:val="16"/>
              </w:rPr>
              <w:t>AmortizacionAcumulada</w:t>
            </w:r>
          </w:p>
        </w:tc>
        <w:tc>
          <w:tcPr>
            <w:tcW w:w="4536" w:type="dxa"/>
            <w:vAlign w:val="center"/>
          </w:tcPr>
          <w:p w14:paraId="77272C85"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Corresponde a la amortización de primas o descuentos.</w:t>
            </w:r>
          </w:p>
          <w:p w14:paraId="34E3DA56"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la amortización de una prima el valor debe ser negativo; la amortización de un descuento debe reportarse por un valor positivo.  Cuando no exista ni prima ni descuento, este valor debe ser cero.</w:t>
            </w:r>
          </w:p>
          <w:p w14:paraId="243BDE00"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27C067CA"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Debe reportarse en colones.</w:t>
            </w:r>
          </w:p>
          <w:p w14:paraId="1B5A764B"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7878E0C7"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inversiones en reportos RE, debe venir vacío</w:t>
            </w:r>
          </w:p>
        </w:tc>
        <w:tc>
          <w:tcPr>
            <w:tcW w:w="397" w:type="dxa"/>
            <w:textDirection w:val="btLr"/>
            <w:vAlign w:val="center"/>
          </w:tcPr>
          <w:p w14:paraId="505421B6" w14:textId="77777777" w:rsidR="00B17C14" w:rsidRPr="00226955" w:rsidRDefault="00B17C14" w:rsidP="00B17C1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5103" w:type="dxa"/>
            <w:vAlign w:val="center"/>
          </w:tcPr>
          <w:p w14:paraId="469E20DA"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a. Puede venir vacío</w:t>
            </w:r>
          </w:p>
          <w:p w14:paraId="3B5F2DF4"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b. Puede ser mayor, igual o menor que cero.</w:t>
            </w:r>
          </w:p>
          <w:p w14:paraId="4D72AC8D"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c. Se debe expresar con dos decimales</w:t>
            </w:r>
          </w:p>
          <w:p w14:paraId="43527EEE"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 xml:space="preserve">d. En el caso de que </w:t>
            </w:r>
            <w:hyperlink w:anchor="_[E]_CodTitulo" w:history="1">
              <w:r w:rsidRPr="00226955">
                <w:rPr>
                  <w:rStyle w:val="Hipervnculo"/>
                  <w:rFonts w:cs="Arial"/>
                  <w:sz w:val="16"/>
                  <w:szCs w:val="16"/>
                  <w:lang w:val="es-CR" w:eastAsia="es-CR"/>
                </w:rPr>
                <w:t>[E] CodTitulo</w:t>
              </w:r>
            </w:hyperlink>
            <w:r w:rsidRPr="00226955">
              <w:rPr>
                <w:rFonts w:cs="Arial"/>
                <w:color w:val="000000"/>
                <w:sz w:val="16"/>
                <w:szCs w:val="16"/>
                <w:lang w:val="es-CR" w:eastAsia="es-CR"/>
              </w:rPr>
              <w:t xml:space="preserve"> sea igual a RE, debe venir vacío</w:t>
            </w:r>
          </w:p>
        </w:tc>
      </w:tr>
      <w:tr w:rsidR="00B17C14" w14:paraId="437C5745" w14:textId="77777777" w:rsidTr="008A197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734C46F4" w14:textId="77777777" w:rsidR="00B17C14" w:rsidRDefault="00B17C14" w:rsidP="00B17C14">
            <w:pPr>
              <w:rPr>
                <w:rFonts w:cs="Arial"/>
                <w:sz w:val="16"/>
                <w:szCs w:val="16"/>
              </w:rPr>
            </w:pPr>
          </w:p>
        </w:tc>
        <w:tc>
          <w:tcPr>
            <w:tcW w:w="340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cPr>
          <w:p w14:paraId="504AF434" w14:textId="77777777" w:rsidR="00B17C14" w:rsidRPr="00226955" w:rsidRDefault="00B17C14" w:rsidP="00B17C14">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226955">
              <w:rPr>
                <w:szCs w:val="16"/>
              </w:rPr>
              <w:t>[E] ValorMercadoMonedaEmision</w:t>
            </w:r>
          </w:p>
        </w:tc>
        <w:tc>
          <w:tcPr>
            <w:tcW w:w="453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vAlign w:val="center"/>
          </w:tcPr>
          <w:p w14:paraId="66874894"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Corresponde al resultado de la aplicación de la valoración a precios de mercado.  Este valor debe reportarse en la moneda nominal del título; por ejemplo, si los títulos están denominados en UDES, este campo corresponde al monto en UDES.</w:t>
            </w:r>
          </w:p>
          <w:p w14:paraId="6EF83FDD"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Cuando se trata de un valor porcentual debe calcularse:  (valor facial * precio) / 100.Cuando el valor es nominal, se calcula:  valor facial * precio.</w:t>
            </w:r>
          </w:p>
          <w:p w14:paraId="44B6E2EB"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strike/>
                <w:color w:val="000000"/>
                <w:sz w:val="16"/>
                <w:szCs w:val="16"/>
                <w:lang w:val="es-CR" w:eastAsia="es-CR"/>
              </w:rPr>
            </w:pPr>
            <w:r w:rsidRPr="00226955">
              <w:rPr>
                <w:rFonts w:cs="Arial"/>
                <w:color w:val="000000"/>
                <w:sz w:val="16"/>
                <w:szCs w:val="16"/>
                <w:lang w:val="es-CR" w:eastAsia="es-CR"/>
              </w:rPr>
              <w:t>En el caso de inversiones en reportos RE, se debe incluir el monto total de la inversión realizada (Venta a hoy)</w:t>
            </w:r>
          </w:p>
        </w:tc>
        <w:tc>
          <w:tcPr>
            <w:tcW w:w="397"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extDirection w:val="btLr"/>
            <w:vAlign w:val="center"/>
          </w:tcPr>
          <w:p w14:paraId="372C1EEC" w14:textId="77777777" w:rsidR="00B17C14" w:rsidRPr="00226955" w:rsidRDefault="00B17C14" w:rsidP="00B17C14">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c>
          <w:tcPr>
            <w:tcW w:w="5103" w:type="dxa"/>
            <w:tcBorders>
              <w:top w:val="single" w:sz="6" w:space="0" w:color="FFFFFF" w:themeColor="background1"/>
              <w:left w:val="single" w:sz="6" w:space="0" w:color="FFFFFF" w:themeColor="background1"/>
              <w:bottom w:val="single" w:sz="6" w:space="0" w:color="FFFFFF" w:themeColor="background1"/>
            </w:tcBorders>
            <w:vAlign w:val="center"/>
          </w:tcPr>
          <w:p w14:paraId="32AB1D80" w14:textId="77777777" w:rsidR="00B17C14" w:rsidRPr="00226955" w:rsidRDefault="00B17C14" w:rsidP="00B17C14">
            <w:pPr>
              <w:cnfStyle w:val="000000100000" w:firstRow="0" w:lastRow="0" w:firstColumn="0" w:lastColumn="0" w:oddVBand="0" w:evenVBand="0" w:oddHBand="1" w:evenHBand="0" w:firstRowFirstColumn="0" w:firstRowLastColumn="0" w:lastRowFirstColumn="0" w:lastRowLastColumn="0"/>
              <w:rPr>
                <w:color w:val="000000"/>
                <w:sz w:val="16"/>
                <w:szCs w:val="16"/>
              </w:rPr>
            </w:pPr>
            <w:r w:rsidRPr="00226955">
              <w:rPr>
                <w:color w:val="000000"/>
                <w:sz w:val="16"/>
                <w:szCs w:val="16"/>
              </w:rPr>
              <w:t>a. No puede venir vacío  excepto cuando [A] CodTipoValoracion sea igual a CA debe venir vacío.</w:t>
            </w:r>
          </w:p>
          <w:p w14:paraId="69978234" w14:textId="77777777" w:rsidR="00B17C14" w:rsidRPr="00226955" w:rsidRDefault="00B17C14" w:rsidP="00B17C14">
            <w:pPr>
              <w:cnfStyle w:val="000000100000" w:firstRow="0" w:lastRow="0" w:firstColumn="0" w:lastColumn="0" w:oddVBand="0" w:evenVBand="0" w:oddHBand="1" w:evenHBand="0" w:firstRowFirstColumn="0" w:firstRowLastColumn="0" w:lastRowFirstColumn="0" w:lastRowLastColumn="0"/>
              <w:rPr>
                <w:color w:val="000000"/>
                <w:sz w:val="16"/>
                <w:szCs w:val="16"/>
              </w:rPr>
            </w:pPr>
            <w:r w:rsidRPr="00226955">
              <w:rPr>
                <w:color w:val="000000"/>
                <w:sz w:val="16"/>
                <w:szCs w:val="16"/>
              </w:rPr>
              <w:t>b. &gt; 0</w:t>
            </w:r>
          </w:p>
          <w:p w14:paraId="746AE266" w14:textId="77777777" w:rsidR="00B17C14" w:rsidRPr="00226955" w:rsidRDefault="00B17C14" w:rsidP="00B17C14">
            <w:pPr>
              <w:cnfStyle w:val="000000100000" w:firstRow="0" w:lastRow="0" w:firstColumn="0" w:lastColumn="0" w:oddVBand="0" w:evenVBand="0" w:oddHBand="1" w:evenHBand="0" w:firstRowFirstColumn="0" w:firstRowLastColumn="0" w:lastRowFirstColumn="0" w:lastRowLastColumn="0"/>
              <w:rPr>
                <w:color w:val="000000"/>
              </w:rPr>
            </w:pPr>
            <w:r w:rsidRPr="00226955">
              <w:rPr>
                <w:color w:val="000000"/>
                <w:sz w:val="16"/>
                <w:szCs w:val="16"/>
              </w:rPr>
              <w:t>c. Deben expresarse con dos decimales</w:t>
            </w:r>
          </w:p>
        </w:tc>
      </w:tr>
      <w:tr w:rsidR="00B17C14" w14:paraId="223B7823" w14:textId="77777777" w:rsidTr="008A197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tcPr>
          <w:p w14:paraId="142CC16B" w14:textId="77777777" w:rsidR="00B17C14" w:rsidRDefault="00B17C14" w:rsidP="00B17C14">
            <w:pPr>
              <w:rPr>
                <w:rFonts w:cs="Arial"/>
                <w:sz w:val="16"/>
                <w:szCs w:val="16"/>
              </w:rPr>
            </w:pPr>
          </w:p>
        </w:tc>
        <w:tc>
          <w:tcPr>
            <w:tcW w:w="340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cPr>
          <w:p w14:paraId="1404E710" w14:textId="77777777" w:rsidR="00B17C14" w:rsidRPr="00226955" w:rsidRDefault="00B17C14" w:rsidP="00B17C14">
            <w:pPr>
              <w:pStyle w:val="Ttulo9"/>
              <w:tabs>
                <w:tab w:val="center" w:pos="1593"/>
              </w:tabs>
              <w:outlineLvl w:val="8"/>
              <w:cnfStyle w:val="000000000000" w:firstRow="0" w:lastRow="0" w:firstColumn="0" w:lastColumn="0" w:oddVBand="0" w:evenVBand="0" w:oddHBand="0" w:evenHBand="0" w:firstRowFirstColumn="0" w:firstRowLastColumn="0" w:lastRowFirstColumn="0" w:lastRowLastColumn="0"/>
              <w:rPr>
                <w:szCs w:val="16"/>
              </w:rPr>
            </w:pPr>
            <w:r w:rsidRPr="00226955">
              <w:rPr>
                <w:szCs w:val="16"/>
              </w:rPr>
              <w:t>[E]ValorMercadoColones</w:t>
            </w:r>
          </w:p>
        </w:tc>
        <w:tc>
          <w:tcPr>
            <w:tcW w:w="453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vAlign w:val="center"/>
          </w:tcPr>
          <w:p w14:paraId="1B210557"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Corresponde al monto en colones del valor de mercado del instrumento.</w:t>
            </w:r>
          </w:p>
          <w:p w14:paraId="5CD69ABE"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 xml:space="preserve">Utilizar el tipo de cambio de compra de referencia del Banco Central de Costa Rica a la fecha del último día natural del mes de valoración.  Para títulos en UDES, utilizar el valor de la UDE al último día natural del mes.  </w:t>
            </w:r>
          </w:p>
          <w:p w14:paraId="2FFB5772"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inversiones en reportos RE, se debe incluir el monto total de la inversión realizada convertida a colones (Venta a hoy)</w:t>
            </w:r>
          </w:p>
        </w:tc>
        <w:tc>
          <w:tcPr>
            <w:tcW w:w="397"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extDirection w:val="btLr"/>
            <w:vAlign w:val="center"/>
          </w:tcPr>
          <w:p w14:paraId="585683E2" w14:textId="77777777" w:rsidR="00B17C14" w:rsidRPr="00226955" w:rsidRDefault="00B17C14" w:rsidP="00B17C1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5103" w:type="dxa"/>
            <w:tcBorders>
              <w:top w:val="single" w:sz="6" w:space="0" w:color="FFFFFF" w:themeColor="background1"/>
              <w:left w:val="single" w:sz="6" w:space="0" w:color="FFFFFF" w:themeColor="background1"/>
              <w:bottom w:val="single" w:sz="6" w:space="0" w:color="FFFFFF" w:themeColor="background1"/>
            </w:tcBorders>
            <w:vAlign w:val="center"/>
          </w:tcPr>
          <w:p w14:paraId="0A0E5C48"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color w:val="000000"/>
                <w:sz w:val="16"/>
              </w:rPr>
            </w:pPr>
            <w:r w:rsidRPr="00226955">
              <w:rPr>
                <w:color w:val="000000"/>
                <w:sz w:val="16"/>
              </w:rPr>
              <w:t>a. No puede venir vacío</w:t>
            </w:r>
            <w:r w:rsidR="000A40C1" w:rsidRPr="00226955">
              <w:rPr>
                <w:color w:val="000000"/>
                <w:sz w:val="16"/>
              </w:rPr>
              <w:t xml:space="preserve"> </w:t>
            </w:r>
            <w:r w:rsidR="000A40C1" w:rsidRPr="00226955">
              <w:rPr>
                <w:color w:val="000000"/>
                <w:sz w:val="16"/>
                <w:szCs w:val="16"/>
              </w:rPr>
              <w:t xml:space="preserve"> excepto cuando [A] CodTipoValoracion sea igual a CA debe venir vacío.</w:t>
            </w:r>
          </w:p>
          <w:p w14:paraId="63F6EE33"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color w:val="000000"/>
                <w:sz w:val="16"/>
              </w:rPr>
            </w:pPr>
            <w:r w:rsidRPr="00226955">
              <w:rPr>
                <w:color w:val="000000"/>
                <w:sz w:val="16"/>
              </w:rPr>
              <w:t>b. &gt; 0</w:t>
            </w:r>
          </w:p>
          <w:p w14:paraId="131D15A3"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color w:val="000000"/>
                <w:sz w:val="16"/>
              </w:rPr>
            </w:pPr>
            <w:r w:rsidRPr="00226955">
              <w:rPr>
                <w:color w:val="000000"/>
                <w:sz w:val="16"/>
              </w:rPr>
              <w:t>c. Deben expresarse con dos decimales</w:t>
            </w:r>
          </w:p>
          <w:p w14:paraId="5DD3D266"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color w:val="000000"/>
              </w:rPr>
            </w:pPr>
          </w:p>
        </w:tc>
      </w:tr>
      <w:tr w:rsidR="00B17C14" w14:paraId="67BFC12E" w14:textId="77777777" w:rsidTr="008A197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tcPr>
          <w:p w14:paraId="5E7C8B76" w14:textId="77777777" w:rsidR="00B17C14" w:rsidRDefault="00B17C14" w:rsidP="00B17C14">
            <w:pPr>
              <w:rPr>
                <w:rFonts w:cs="Arial"/>
                <w:sz w:val="16"/>
                <w:szCs w:val="16"/>
              </w:rPr>
            </w:pPr>
          </w:p>
        </w:tc>
        <w:tc>
          <w:tcPr>
            <w:tcW w:w="340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cPr>
          <w:p w14:paraId="6AFF2946" w14:textId="77777777" w:rsidR="00B17C14" w:rsidRPr="00226955" w:rsidRDefault="00B17C14" w:rsidP="00B17C14">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226955">
              <w:rPr>
                <w:szCs w:val="16"/>
              </w:rPr>
              <w:t>[E]ResultadoValoracion</w:t>
            </w:r>
          </w:p>
        </w:tc>
        <w:tc>
          <w:tcPr>
            <w:tcW w:w="453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vAlign w:val="center"/>
          </w:tcPr>
          <w:p w14:paraId="59DF427D"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Corresponde al valor obtenido de sumar el costo de adquisición con la amortización acumulada y este resultado restarlo al valor de mercado.</w:t>
            </w:r>
          </w:p>
          <w:p w14:paraId="65068A27"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46EEE4B7"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Debe reportarse en colones.</w:t>
            </w:r>
          </w:p>
          <w:p w14:paraId="55C9258F"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20B2BA10" w14:textId="77777777" w:rsidR="00B17C14" w:rsidRPr="00BC352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strike/>
                <w:color w:val="000000"/>
                <w:sz w:val="16"/>
                <w:szCs w:val="16"/>
                <w:lang w:val="es-CR" w:eastAsia="es-CR"/>
              </w:rPr>
            </w:pPr>
          </w:p>
        </w:tc>
        <w:tc>
          <w:tcPr>
            <w:tcW w:w="397"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extDirection w:val="btLr"/>
            <w:vAlign w:val="center"/>
          </w:tcPr>
          <w:p w14:paraId="0398CCDC" w14:textId="77777777" w:rsidR="00B17C14" w:rsidRPr="00226955" w:rsidRDefault="00B17C14" w:rsidP="00B17C14">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c>
          <w:tcPr>
            <w:tcW w:w="5103" w:type="dxa"/>
            <w:tcBorders>
              <w:top w:val="single" w:sz="6" w:space="0" w:color="FFFFFF" w:themeColor="background1"/>
              <w:left w:val="single" w:sz="6" w:space="0" w:color="FFFFFF" w:themeColor="background1"/>
              <w:bottom w:val="single" w:sz="6" w:space="0" w:color="FFFFFF" w:themeColor="background1"/>
            </w:tcBorders>
            <w:vAlign w:val="center"/>
          </w:tcPr>
          <w:p w14:paraId="17F7CD9F" w14:textId="77777777" w:rsidR="004525B8" w:rsidRPr="00226955" w:rsidRDefault="004525B8" w:rsidP="00244825">
            <w:pPr>
              <w:jc w:val="both"/>
              <w:cnfStyle w:val="000000100000" w:firstRow="0" w:lastRow="0" w:firstColumn="0" w:lastColumn="0" w:oddVBand="0" w:evenVBand="0" w:oddHBand="1" w:evenHBand="0" w:firstRowFirstColumn="0" w:firstRowLastColumn="0" w:lastRowFirstColumn="0" w:lastRowLastColumn="0"/>
              <w:rPr>
                <w:color w:val="000000"/>
                <w:sz w:val="16"/>
              </w:rPr>
            </w:pPr>
            <w:r w:rsidRPr="00226955">
              <w:rPr>
                <w:color w:val="000000"/>
                <w:sz w:val="16"/>
              </w:rPr>
              <w:t>a. Puede ser mayor, igual o menor que cero.</w:t>
            </w:r>
          </w:p>
          <w:p w14:paraId="1897FAFF" w14:textId="77777777" w:rsidR="004525B8" w:rsidRPr="00226955" w:rsidRDefault="004525B8" w:rsidP="00244825">
            <w:pPr>
              <w:jc w:val="both"/>
              <w:cnfStyle w:val="000000100000" w:firstRow="0" w:lastRow="0" w:firstColumn="0" w:lastColumn="0" w:oddVBand="0" w:evenVBand="0" w:oddHBand="1" w:evenHBand="0" w:firstRowFirstColumn="0" w:firstRowLastColumn="0" w:lastRowFirstColumn="0" w:lastRowLastColumn="0"/>
              <w:rPr>
                <w:color w:val="000000"/>
                <w:sz w:val="16"/>
              </w:rPr>
            </w:pPr>
            <w:r w:rsidRPr="00226955">
              <w:rPr>
                <w:color w:val="000000"/>
                <w:sz w:val="16"/>
              </w:rPr>
              <w:t>b. Se debe expresar con dos decimales</w:t>
            </w:r>
          </w:p>
          <w:p w14:paraId="1984BEE3" w14:textId="77777777" w:rsidR="00C24AA6" w:rsidRPr="00226955" w:rsidRDefault="004525B8" w:rsidP="00244825">
            <w:pPr>
              <w:jc w:val="both"/>
              <w:cnfStyle w:val="000000100000" w:firstRow="0" w:lastRow="0" w:firstColumn="0" w:lastColumn="0" w:oddVBand="0" w:evenVBand="0" w:oddHBand="1" w:evenHBand="0" w:firstRowFirstColumn="0" w:firstRowLastColumn="0" w:lastRowFirstColumn="0" w:lastRowLastColumn="0"/>
              <w:rPr>
                <w:color w:val="000000"/>
                <w:sz w:val="16"/>
                <w:szCs w:val="16"/>
              </w:rPr>
            </w:pPr>
            <w:r w:rsidRPr="00226955">
              <w:rPr>
                <w:color w:val="000000"/>
                <w:sz w:val="16"/>
              </w:rPr>
              <w:t>c</w:t>
            </w:r>
            <w:r w:rsidR="00473281" w:rsidRPr="00226955">
              <w:rPr>
                <w:rFonts w:cs="Arial"/>
                <w:color w:val="000000"/>
                <w:sz w:val="16"/>
                <w:szCs w:val="16"/>
                <w:lang w:val="es-CR" w:eastAsia="es-CR"/>
              </w:rPr>
              <w:t xml:space="preserve"> </w:t>
            </w:r>
            <w:r w:rsidR="00473281" w:rsidRPr="00226955">
              <w:rPr>
                <w:color w:val="000000"/>
                <w:sz w:val="16"/>
                <w:szCs w:val="16"/>
              </w:rPr>
              <w:t xml:space="preserve"> </w:t>
            </w:r>
            <w:r w:rsidR="00244825">
              <w:rPr>
                <w:color w:val="000000"/>
                <w:sz w:val="16"/>
                <w:szCs w:val="16"/>
              </w:rPr>
              <w:t>El campo debe venir vacío c</w:t>
            </w:r>
            <w:r w:rsidR="00473281" w:rsidRPr="00226955">
              <w:rPr>
                <w:color w:val="000000"/>
                <w:sz w:val="16"/>
                <w:szCs w:val="16"/>
              </w:rPr>
              <w:t>uando</w:t>
            </w:r>
            <w:r w:rsidR="00443C43" w:rsidRPr="00226955">
              <w:rPr>
                <w:color w:val="000000"/>
                <w:sz w:val="16"/>
                <w:szCs w:val="16"/>
              </w:rPr>
              <w:t xml:space="preserve"> el [E] CodTitulo </w:t>
            </w:r>
            <w:r w:rsidR="00473281" w:rsidRPr="00226955">
              <w:rPr>
                <w:color w:val="000000"/>
                <w:sz w:val="16"/>
                <w:szCs w:val="16"/>
              </w:rPr>
              <w:t>es RE</w:t>
            </w:r>
            <w:r w:rsidR="00244825">
              <w:rPr>
                <w:color w:val="000000"/>
                <w:sz w:val="16"/>
                <w:szCs w:val="16"/>
              </w:rPr>
              <w:t>,</w:t>
            </w:r>
            <w:r w:rsidR="00F53851" w:rsidRPr="00226955">
              <w:rPr>
                <w:color w:val="000000"/>
                <w:sz w:val="16"/>
                <w:szCs w:val="16"/>
              </w:rPr>
              <w:t xml:space="preserve"> </w:t>
            </w:r>
            <w:r w:rsidR="00473281" w:rsidRPr="00226955">
              <w:rPr>
                <w:color w:val="000000"/>
                <w:sz w:val="16"/>
                <w:szCs w:val="16"/>
              </w:rPr>
              <w:t>sin importar el código de Valoración</w:t>
            </w:r>
            <w:r w:rsidR="00244825">
              <w:rPr>
                <w:color w:val="000000"/>
                <w:sz w:val="16"/>
                <w:szCs w:val="16"/>
              </w:rPr>
              <w:t>.</w:t>
            </w:r>
          </w:p>
          <w:p w14:paraId="149BD16D" w14:textId="77777777" w:rsidR="00473281" w:rsidRPr="005C6EF8" w:rsidRDefault="00473281" w:rsidP="00244825">
            <w:pPr>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C6EF8">
              <w:rPr>
                <w:color w:val="000000"/>
                <w:sz w:val="16"/>
                <w:szCs w:val="16"/>
              </w:rPr>
              <w:t xml:space="preserve">d. </w:t>
            </w:r>
            <w:r w:rsidR="00244825" w:rsidRPr="005C6EF8">
              <w:rPr>
                <w:color w:val="000000"/>
                <w:sz w:val="16"/>
                <w:szCs w:val="16"/>
              </w:rPr>
              <w:t>No debe venir e</w:t>
            </w:r>
            <w:r w:rsidRPr="005C6EF8">
              <w:rPr>
                <w:color w:val="000000"/>
                <w:sz w:val="16"/>
                <w:szCs w:val="16"/>
              </w:rPr>
              <w:t>n el caso de que [A] CodTipoValoracion sea igual a [RE] cuando [E] CodTitulo sea igual a FA o FI</w:t>
            </w:r>
            <w:r w:rsidR="002C575B" w:rsidRPr="005C6EF8">
              <w:rPr>
                <w:color w:val="000000"/>
                <w:sz w:val="16"/>
                <w:szCs w:val="16"/>
              </w:rPr>
              <w:t xml:space="preserve"> o FR</w:t>
            </w:r>
            <w:r w:rsidR="00244825" w:rsidRPr="005C6EF8">
              <w:rPr>
                <w:color w:val="000000"/>
                <w:sz w:val="16"/>
                <w:szCs w:val="16"/>
              </w:rPr>
              <w:t>.</w:t>
            </w:r>
          </w:p>
          <w:p w14:paraId="38BDF699" w14:textId="77777777" w:rsidR="004525B8" w:rsidRPr="00226955" w:rsidRDefault="00244825" w:rsidP="00244825">
            <w:pPr>
              <w:jc w:val="both"/>
              <w:cnfStyle w:val="000000100000" w:firstRow="0" w:lastRow="0" w:firstColumn="0" w:lastColumn="0" w:oddVBand="0" w:evenVBand="0" w:oddHBand="1" w:evenHBand="0" w:firstRowFirstColumn="0" w:firstRowLastColumn="0" w:lastRowFirstColumn="0" w:lastRowLastColumn="0"/>
              <w:rPr>
                <w:color w:val="000000"/>
                <w:sz w:val="16"/>
                <w:szCs w:val="16"/>
              </w:rPr>
            </w:pPr>
            <w:r w:rsidRPr="005C6EF8">
              <w:rPr>
                <w:color w:val="000000"/>
                <w:sz w:val="16"/>
                <w:szCs w:val="16"/>
              </w:rPr>
              <w:t>e</w:t>
            </w:r>
            <w:r w:rsidR="004525B8" w:rsidRPr="005C6EF8">
              <w:rPr>
                <w:color w:val="000000"/>
                <w:sz w:val="16"/>
                <w:szCs w:val="16"/>
              </w:rPr>
              <w:t xml:space="preserve">. </w:t>
            </w:r>
            <w:r w:rsidR="004525B8" w:rsidRPr="005C6EF8">
              <w:rPr>
                <w:rFonts w:cs="Arial"/>
                <w:color w:val="000000"/>
                <w:sz w:val="16"/>
                <w:szCs w:val="16"/>
                <w:lang w:val="es-CR" w:eastAsia="es-CR"/>
              </w:rPr>
              <w:t xml:space="preserve">Obligatorio en el caso de que </w:t>
            </w:r>
            <w:r w:rsidR="004525B8" w:rsidRPr="005C6EF8">
              <w:rPr>
                <w:color w:val="000000"/>
                <w:sz w:val="16"/>
                <w:szCs w:val="16"/>
              </w:rPr>
              <w:t>[A] CodTipoValoracion sea igual a [RI].</w:t>
            </w:r>
            <w:r w:rsidR="00AC7A9D" w:rsidRPr="005C6EF8">
              <w:rPr>
                <w:color w:val="000000"/>
                <w:sz w:val="16"/>
                <w:szCs w:val="16"/>
              </w:rPr>
              <w:t xml:space="preserve">, excepto cuando </w:t>
            </w:r>
            <w:r w:rsidR="00F53F17" w:rsidRPr="005C6EF8">
              <w:rPr>
                <w:color w:val="000000"/>
                <w:sz w:val="16"/>
                <w:szCs w:val="16"/>
              </w:rPr>
              <w:t xml:space="preserve">[E] CodTitulo </w:t>
            </w:r>
            <w:r w:rsidR="00AC7A9D" w:rsidRPr="005C6EF8">
              <w:rPr>
                <w:color w:val="000000"/>
                <w:sz w:val="16"/>
                <w:szCs w:val="16"/>
              </w:rPr>
              <w:t>sea RE</w:t>
            </w:r>
            <w:r w:rsidRPr="005C6EF8">
              <w:rPr>
                <w:color w:val="000000"/>
                <w:sz w:val="16"/>
                <w:szCs w:val="16"/>
              </w:rPr>
              <w:t>.</w:t>
            </w:r>
          </w:p>
          <w:p w14:paraId="6AAA27AB" w14:textId="77777777" w:rsidR="00473281" w:rsidRPr="00226955" w:rsidRDefault="00244825" w:rsidP="00244825">
            <w:pPr>
              <w:jc w:val="both"/>
              <w:cnfStyle w:val="000000100000" w:firstRow="0" w:lastRow="0" w:firstColumn="0" w:lastColumn="0" w:oddVBand="0" w:evenVBand="0" w:oddHBand="1" w:evenHBand="0" w:firstRowFirstColumn="0" w:firstRowLastColumn="0" w:lastRowFirstColumn="0" w:lastRowLastColumn="0"/>
              <w:rPr>
                <w:color w:val="000000"/>
                <w:sz w:val="16"/>
                <w:szCs w:val="16"/>
              </w:rPr>
            </w:pPr>
            <w:r>
              <w:rPr>
                <w:color w:val="000000"/>
                <w:sz w:val="16"/>
                <w:szCs w:val="16"/>
              </w:rPr>
              <w:t>f</w:t>
            </w:r>
            <w:r w:rsidR="002E77A6" w:rsidRPr="00226955">
              <w:rPr>
                <w:color w:val="000000"/>
                <w:sz w:val="16"/>
                <w:szCs w:val="16"/>
              </w:rPr>
              <w:t xml:space="preserve">. </w:t>
            </w:r>
            <w:r w:rsidR="00F53F17" w:rsidRPr="00244825">
              <w:rPr>
                <w:color w:val="000000"/>
                <w:sz w:val="16"/>
                <w:szCs w:val="16"/>
              </w:rPr>
              <w:t>Obligatorio e</w:t>
            </w:r>
            <w:r w:rsidR="002E77A6" w:rsidRPr="00226955">
              <w:rPr>
                <w:color w:val="000000"/>
                <w:sz w:val="16"/>
                <w:szCs w:val="16"/>
              </w:rPr>
              <w:t xml:space="preserve">n caso de que </w:t>
            </w:r>
            <w:r w:rsidR="00F53F17" w:rsidRPr="00226955">
              <w:rPr>
                <w:color w:val="000000"/>
                <w:sz w:val="16"/>
                <w:szCs w:val="16"/>
              </w:rPr>
              <w:t>[A] CodTipoValoracion</w:t>
            </w:r>
            <w:r w:rsidR="00CD78B6">
              <w:rPr>
                <w:color w:val="000000"/>
                <w:sz w:val="16"/>
                <w:szCs w:val="16"/>
              </w:rPr>
              <w:t xml:space="preserve"> sea</w:t>
            </w:r>
            <w:r w:rsidR="00F53F17" w:rsidRPr="00226955">
              <w:rPr>
                <w:color w:val="000000"/>
                <w:sz w:val="16"/>
                <w:szCs w:val="16"/>
              </w:rPr>
              <w:t xml:space="preserve"> [RE]</w:t>
            </w:r>
            <w:r w:rsidR="002E77A6" w:rsidRPr="00226955">
              <w:rPr>
                <w:color w:val="000000"/>
                <w:sz w:val="16"/>
                <w:szCs w:val="16"/>
              </w:rPr>
              <w:t xml:space="preserve">, excepto cuando </w:t>
            </w:r>
            <w:r w:rsidR="00F53F17" w:rsidRPr="00244825">
              <w:rPr>
                <w:color w:val="000000"/>
                <w:sz w:val="16"/>
                <w:szCs w:val="16"/>
              </w:rPr>
              <w:t xml:space="preserve">[E] CodTitulo </w:t>
            </w:r>
            <w:r w:rsidR="002E77A6" w:rsidRPr="00226955">
              <w:rPr>
                <w:color w:val="000000"/>
                <w:sz w:val="16"/>
                <w:szCs w:val="16"/>
              </w:rPr>
              <w:t xml:space="preserve">sea </w:t>
            </w:r>
            <w:r w:rsidR="00F53F17" w:rsidRPr="00244825">
              <w:rPr>
                <w:color w:val="000000"/>
                <w:sz w:val="16"/>
                <w:szCs w:val="16"/>
              </w:rPr>
              <w:t xml:space="preserve">RE, </w:t>
            </w:r>
            <w:r w:rsidR="002E77A6" w:rsidRPr="00226955">
              <w:rPr>
                <w:color w:val="000000"/>
                <w:sz w:val="16"/>
                <w:szCs w:val="16"/>
              </w:rPr>
              <w:t>FA o FI.</w:t>
            </w:r>
          </w:p>
          <w:p w14:paraId="1CC0AE07" w14:textId="77777777" w:rsidR="004525B8" w:rsidRPr="00226955" w:rsidRDefault="00690821" w:rsidP="00244825">
            <w:pPr>
              <w:jc w:val="both"/>
              <w:cnfStyle w:val="000000100000" w:firstRow="0" w:lastRow="0" w:firstColumn="0" w:lastColumn="0" w:oddVBand="0" w:evenVBand="0" w:oddHBand="1" w:evenHBand="0" w:firstRowFirstColumn="0" w:firstRowLastColumn="0" w:lastRowFirstColumn="0" w:lastRowLastColumn="0"/>
              <w:rPr>
                <w:color w:val="000000"/>
                <w:sz w:val="16"/>
                <w:szCs w:val="16"/>
              </w:rPr>
            </w:pPr>
            <w:r w:rsidRPr="00226955">
              <w:rPr>
                <w:color w:val="000000"/>
                <w:sz w:val="16"/>
                <w:szCs w:val="16"/>
              </w:rPr>
              <w:t>g</w:t>
            </w:r>
            <w:r w:rsidR="004525B8" w:rsidRPr="00226955">
              <w:rPr>
                <w:color w:val="000000"/>
                <w:sz w:val="16"/>
                <w:szCs w:val="16"/>
              </w:rPr>
              <w:t>. Debe venir vacío cuando [A] CodTipoValoracion sea igual a [CA]</w:t>
            </w:r>
          </w:p>
          <w:p w14:paraId="26E11364" w14:textId="77777777" w:rsidR="004525B8" w:rsidRPr="00226955" w:rsidRDefault="00270F3C" w:rsidP="00244825">
            <w:pPr>
              <w:jc w:val="both"/>
              <w:cnfStyle w:val="000000100000" w:firstRow="0" w:lastRow="0" w:firstColumn="0" w:lastColumn="0" w:oddVBand="0" w:evenVBand="0" w:oddHBand="1" w:evenHBand="0" w:firstRowFirstColumn="0" w:firstRowLastColumn="0" w:lastRowFirstColumn="0" w:lastRowLastColumn="0"/>
              <w:rPr>
                <w:color w:val="000000"/>
                <w:sz w:val="16"/>
                <w:szCs w:val="16"/>
              </w:rPr>
            </w:pPr>
            <w:r w:rsidRPr="00226955">
              <w:rPr>
                <w:color w:val="000000"/>
                <w:sz w:val="16"/>
                <w:szCs w:val="16"/>
              </w:rPr>
              <w:t>h</w:t>
            </w:r>
            <w:r w:rsidR="004525B8" w:rsidRPr="00226955">
              <w:rPr>
                <w:color w:val="000000"/>
                <w:sz w:val="16"/>
                <w:szCs w:val="16"/>
              </w:rPr>
              <w:t>. Cualquier otro caso puede venir vacío.</w:t>
            </w:r>
          </w:p>
          <w:p w14:paraId="23B1BCCB" w14:textId="77777777" w:rsidR="003E1DC0" w:rsidRPr="00226955" w:rsidRDefault="003E1DC0" w:rsidP="004525B8">
            <w:pPr>
              <w:cnfStyle w:val="000000100000" w:firstRow="0" w:lastRow="0" w:firstColumn="0" w:lastColumn="0" w:oddVBand="0" w:evenVBand="0" w:oddHBand="1" w:evenHBand="0" w:firstRowFirstColumn="0" w:firstRowLastColumn="0" w:lastRowFirstColumn="0" w:lastRowLastColumn="0"/>
              <w:rPr>
                <w:color w:val="000000"/>
                <w:sz w:val="16"/>
                <w:szCs w:val="16"/>
              </w:rPr>
            </w:pPr>
          </w:p>
          <w:p w14:paraId="74A48CF0" w14:textId="77777777" w:rsidR="000A40C1" w:rsidRPr="00226955" w:rsidRDefault="000A40C1" w:rsidP="007723AB">
            <w:pPr>
              <w:cnfStyle w:val="000000100000" w:firstRow="0" w:lastRow="0" w:firstColumn="0" w:lastColumn="0" w:oddVBand="0" w:evenVBand="0" w:oddHBand="1" w:evenHBand="0" w:firstRowFirstColumn="0" w:firstRowLastColumn="0" w:lastRowFirstColumn="0" w:lastRowLastColumn="0"/>
              <w:rPr>
                <w:color w:val="000000"/>
                <w:sz w:val="16"/>
              </w:rPr>
            </w:pPr>
          </w:p>
        </w:tc>
      </w:tr>
      <w:tr w:rsidR="00B17C14" w14:paraId="28F89AB1" w14:textId="77777777" w:rsidTr="008A197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tcPr>
          <w:p w14:paraId="4262F46D" w14:textId="77777777" w:rsidR="00B17C14" w:rsidRDefault="00B17C14" w:rsidP="00B17C14">
            <w:pPr>
              <w:rPr>
                <w:rFonts w:cs="Arial"/>
                <w:sz w:val="16"/>
                <w:szCs w:val="16"/>
              </w:rPr>
            </w:pPr>
          </w:p>
        </w:tc>
        <w:tc>
          <w:tcPr>
            <w:tcW w:w="340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cPr>
          <w:p w14:paraId="6947D6F5" w14:textId="77777777" w:rsidR="00B17C14" w:rsidRPr="00226955" w:rsidRDefault="00B17C14" w:rsidP="00B17C14">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226955">
              <w:rPr>
                <w:szCs w:val="16"/>
              </w:rPr>
              <w:t>[E]</w:t>
            </w:r>
            <w:r w:rsidRPr="00226955">
              <w:t xml:space="preserve"> </w:t>
            </w:r>
            <w:r w:rsidRPr="00226955">
              <w:rPr>
                <w:szCs w:val="16"/>
              </w:rPr>
              <w:t>Rendimiento</w:t>
            </w:r>
          </w:p>
        </w:tc>
        <w:tc>
          <w:tcPr>
            <w:tcW w:w="453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vAlign w:val="center"/>
          </w:tcPr>
          <w:p w14:paraId="040E5B49"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Registra las cuentas por cobrar, los intereses y otros productos devengados y pendientes de cobro generados por las inversiones en instrumentos financieros.</w:t>
            </w:r>
          </w:p>
          <w:p w14:paraId="35D0B0AC"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22169652"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 xml:space="preserve">Este monto debe reportarse en colones. Debe venir vacío cuando la inversión es en acciones, fondos de inversión cerrados y títulos cero cupón. </w:t>
            </w:r>
          </w:p>
          <w:p w14:paraId="5791877A"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05073C4C"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fondos de inversión abiertos, este campo debe incluir las plusvalías o minusvalías en el valor de la participación. En este campo se indica la variación mostrada por el precio original de compra de las participaciones comparado con el último precio informado por la Sociedad Administradora correspondiente y se incluye dentro de las plusvalías o minusvalías no realizadas por valoración.</w:t>
            </w:r>
          </w:p>
          <w:p w14:paraId="01A0F572"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16F4D4FB"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inversiones en reportos RE, se debe incluir el rendimiento obtenido en la inversión.</w:t>
            </w:r>
          </w:p>
        </w:tc>
        <w:tc>
          <w:tcPr>
            <w:tcW w:w="397"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extDirection w:val="btLr"/>
            <w:vAlign w:val="center"/>
          </w:tcPr>
          <w:p w14:paraId="499B6E5C" w14:textId="77777777" w:rsidR="00B17C14" w:rsidRPr="00226955" w:rsidRDefault="00B17C14" w:rsidP="00B17C1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5103" w:type="dxa"/>
            <w:tcBorders>
              <w:top w:val="single" w:sz="6" w:space="0" w:color="FFFFFF" w:themeColor="background1"/>
              <w:left w:val="single" w:sz="6" w:space="0" w:color="FFFFFF" w:themeColor="background1"/>
              <w:bottom w:val="single" w:sz="6" w:space="0" w:color="FFFFFF" w:themeColor="background1"/>
            </w:tcBorders>
            <w:vAlign w:val="center"/>
          </w:tcPr>
          <w:p w14:paraId="6AE5A835" w14:textId="77777777" w:rsidR="000C5FCD" w:rsidRPr="005C6EF8" w:rsidRDefault="00285512" w:rsidP="00B16B06">
            <w:pPr>
              <w:ind w:left="166" w:hanging="142"/>
              <w:cnfStyle w:val="000000000000" w:firstRow="0" w:lastRow="0" w:firstColumn="0" w:lastColumn="0" w:oddVBand="0" w:evenVBand="0" w:oddHBand="0" w:evenHBand="0" w:firstRowFirstColumn="0" w:firstRowLastColumn="0" w:lastRowFirstColumn="0" w:lastRowLastColumn="0"/>
              <w:rPr>
                <w:color w:val="000000"/>
                <w:sz w:val="16"/>
                <w:szCs w:val="16"/>
              </w:rPr>
            </w:pPr>
            <w:r w:rsidRPr="00226955">
              <w:rPr>
                <w:color w:val="000000"/>
                <w:sz w:val="16"/>
                <w:szCs w:val="16"/>
              </w:rPr>
              <w:t xml:space="preserve">a. </w:t>
            </w:r>
            <w:r w:rsidR="000C5FCD" w:rsidRPr="00B16B06">
              <w:rPr>
                <w:color w:val="000000"/>
                <w:sz w:val="16"/>
                <w:szCs w:val="16"/>
              </w:rPr>
              <w:t xml:space="preserve">No debe venir cuando [A] CodTipoValoracion sea igual a [RI] y </w:t>
            </w:r>
            <w:r w:rsidR="00443C43" w:rsidRPr="00226955">
              <w:rPr>
                <w:color w:val="000000"/>
                <w:sz w:val="16"/>
                <w:szCs w:val="16"/>
              </w:rPr>
              <w:t xml:space="preserve">el  </w:t>
            </w:r>
            <w:r w:rsidR="00443C43" w:rsidRPr="005C6EF8">
              <w:rPr>
                <w:color w:val="000000"/>
                <w:sz w:val="16"/>
                <w:szCs w:val="16"/>
              </w:rPr>
              <w:t xml:space="preserve">[E] CodTitulo </w:t>
            </w:r>
            <w:r w:rsidR="000C5FCD" w:rsidRPr="005C6EF8">
              <w:rPr>
                <w:color w:val="000000"/>
                <w:sz w:val="16"/>
                <w:szCs w:val="16"/>
              </w:rPr>
              <w:t>sea FI o FA</w:t>
            </w:r>
          </w:p>
          <w:p w14:paraId="0772E741" w14:textId="77777777" w:rsidR="000C5FCD" w:rsidRPr="005C6EF8" w:rsidRDefault="00285512" w:rsidP="00B16B06">
            <w:pPr>
              <w:ind w:left="166" w:hanging="142"/>
              <w:cnfStyle w:val="000000000000" w:firstRow="0" w:lastRow="0" w:firstColumn="0" w:lastColumn="0" w:oddVBand="0" w:evenVBand="0" w:oddHBand="0" w:evenHBand="0" w:firstRowFirstColumn="0" w:firstRowLastColumn="0" w:lastRowFirstColumn="0" w:lastRowLastColumn="0"/>
              <w:rPr>
                <w:color w:val="000000"/>
                <w:sz w:val="16"/>
                <w:szCs w:val="16"/>
              </w:rPr>
            </w:pPr>
            <w:r w:rsidRPr="005C6EF8">
              <w:rPr>
                <w:color w:val="000000"/>
                <w:sz w:val="16"/>
                <w:szCs w:val="16"/>
              </w:rPr>
              <w:t>b</w:t>
            </w:r>
            <w:r w:rsidR="000C5FCD" w:rsidRPr="005C6EF8">
              <w:rPr>
                <w:color w:val="000000"/>
                <w:sz w:val="16"/>
                <w:szCs w:val="16"/>
              </w:rPr>
              <w:t>.Obligatorio cuando [A] CodTipoValoracion sea igual a [RE] y</w:t>
            </w:r>
            <w:r w:rsidR="00443C43" w:rsidRPr="005C6EF8">
              <w:rPr>
                <w:color w:val="000000"/>
                <w:sz w:val="16"/>
                <w:szCs w:val="16"/>
              </w:rPr>
              <w:t xml:space="preserve"> el [E] CodTitulo </w:t>
            </w:r>
            <w:r w:rsidR="000C5FCD" w:rsidRPr="005C6EF8">
              <w:rPr>
                <w:color w:val="000000"/>
                <w:sz w:val="16"/>
                <w:szCs w:val="16"/>
              </w:rPr>
              <w:t>sea FI o FA</w:t>
            </w:r>
            <w:r w:rsidR="002C575B" w:rsidRPr="005C6EF8">
              <w:rPr>
                <w:color w:val="000000"/>
                <w:sz w:val="16"/>
                <w:szCs w:val="16"/>
              </w:rPr>
              <w:t xml:space="preserve"> o FR</w:t>
            </w:r>
          </w:p>
          <w:p w14:paraId="5E1E4E9A" w14:textId="77777777" w:rsidR="000C5FCD" w:rsidRPr="005C6EF8" w:rsidRDefault="00285512" w:rsidP="00B16B06">
            <w:pPr>
              <w:ind w:left="166" w:hanging="142"/>
              <w:cnfStyle w:val="000000000000" w:firstRow="0" w:lastRow="0" w:firstColumn="0" w:lastColumn="0" w:oddVBand="0" w:evenVBand="0" w:oddHBand="0" w:evenHBand="0" w:firstRowFirstColumn="0" w:firstRowLastColumn="0" w:lastRowFirstColumn="0" w:lastRowLastColumn="0"/>
              <w:rPr>
                <w:color w:val="000000"/>
                <w:sz w:val="16"/>
                <w:szCs w:val="16"/>
              </w:rPr>
            </w:pPr>
            <w:r w:rsidRPr="005C6EF8">
              <w:rPr>
                <w:color w:val="000000"/>
                <w:sz w:val="16"/>
                <w:szCs w:val="16"/>
              </w:rPr>
              <w:t xml:space="preserve">c. </w:t>
            </w:r>
            <w:r w:rsidR="000C5FCD" w:rsidRPr="005C6EF8">
              <w:rPr>
                <w:color w:val="000000"/>
                <w:sz w:val="16"/>
                <w:szCs w:val="16"/>
              </w:rPr>
              <w:t xml:space="preserve">No debe venir cuando </w:t>
            </w:r>
            <w:r w:rsidR="00443C43" w:rsidRPr="005C6EF8">
              <w:rPr>
                <w:color w:val="000000"/>
                <w:sz w:val="16"/>
                <w:szCs w:val="16"/>
              </w:rPr>
              <w:t xml:space="preserve">el [E] CodTitulo </w:t>
            </w:r>
            <w:r w:rsidR="000C5FCD" w:rsidRPr="005C6EF8">
              <w:rPr>
                <w:color w:val="000000"/>
                <w:sz w:val="16"/>
                <w:szCs w:val="16"/>
              </w:rPr>
              <w:t>sea AC.</w:t>
            </w:r>
          </w:p>
          <w:p w14:paraId="4BBA474E" w14:textId="77777777" w:rsidR="00B17C14" w:rsidRPr="005C6EF8" w:rsidRDefault="00443C43" w:rsidP="00B16B06">
            <w:pPr>
              <w:ind w:left="166" w:hanging="142"/>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C6EF8">
              <w:rPr>
                <w:color w:val="000000"/>
                <w:sz w:val="16"/>
              </w:rPr>
              <w:t xml:space="preserve">d. </w:t>
            </w:r>
            <w:r w:rsidR="00B17C14" w:rsidRPr="005C6EF8">
              <w:rPr>
                <w:color w:val="000000"/>
                <w:sz w:val="16"/>
              </w:rPr>
              <w:t xml:space="preserve">También debe venir vacío cuando la periodicidad es igual a cero, excepto cuando </w:t>
            </w:r>
            <w:r w:rsidR="00B17C14" w:rsidRPr="005C6EF8">
              <w:rPr>
                <w:rFonts w:cs="Arial"/>
                <w:color w:val="000000"/>
                <w:sz w:val="16"/>
                <w:szCs w:val="16"/>
                <w:lang w:val="es-CR" w:eastAsia="es-CR"/>
              </w:rPr>
              <w:t xml:space="preserve"> </w:t>
            </w:r>
            <w:hyperlink w:anchor="_[E]_CodTitulo" w:history="1">
              <w:r w:rsidR="00B17C14" w:rsidRPr="005C6EF8">
                <w:rPr>
                  <w:rStyle w:val="Hipervnculo"/>
                  <w:rFonts w:cs="Arial"/>
                  <w:sz w:val="16"/>
                  <w:szCs w:val="16"/>
                  <w:lang w:val="es-CR" w:eastAsia="es-CR"/>
                </w:rPr>
                <w:t>[E] CodTitulo</w:t>
              </w:r>
            </w:hyperlink>
            <w:r w:rsidR="00B17C14" w:rsidRPr="005C6EF8">
              <w:rPr>
                <w:rFonts w:cs="Arial"/>
                <w:color w:val="000000"/>
                <w:sz w:val="16"/>
                <w:szCs w:val="16"/>
                <w:lang w:val="es-CR" w:eastAsia="es-CR"/>
              </w:rPr>
              <w:t xml:space="preserve"> sea igual a R</w:t>
            </w:r>
            <w:r w:rsidR="00B16B06" w:rsidRPr="005C6EF8">
              <w:rPr>
                <w:rFonts w:cs="Arial"/>
                <w:color w:val="000000"/>
                <w:sz w:val="16"/>
                <w:szCs w:val="16"/>
                <w:lang w:val="es-CR" w:eastAsia="es-CR"/>
              </w:rPr>
              <w:t>E</w:t>
            </w:r>
            <w:r w:rsidR="00E643A8" w:rsidRPr="005C6EF8">
              <w:rPr>
                <w:rFonts w:cs="Arial"/>
                <w:color w:val="000000"/>
                <w:sz w:val="16"/>
                <w:szCs w:val="16"/>
                <w:lang w:val="es-CR" w:eastAsia="es-CR"/>
              </w:rPr>
              <w:t>.</w:t>
            </w:r>
          </w:p>
          <w:p w14:paraId="444E619D" w14:textId="77777777" w:rsidR="00B17C14" w:rsidRPr="005C6EF8" w:rsidRDefault="00443C43" w:rsidP="00B16B06">
            <w:pPr>
              <w:ind w:left="166" w:hanging="142"/>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r w:rsidRPr="005C6EF8">
              <w:rPr>
                <w:rFonts w:cs="Arial"/>
                <w:sz w:val="16"/>
                <w:szCs w:val="16"/>
              </w:rPr>
              <w:t>e.</w:t>
            </w:r>
            <w:r w:rsidR="00B17C14" w:rsidRPr="005C6EF8">
              <w:rPr>
                <w:rFonts w:cs="Arial"/>
                <w:sz w:val="16"/>
                <w:szCs w:val="16"/>
              </w:rPr>
              <w:t>Puede ser &lt; 0 ó ≥ 0</w:t>
            </w:r>
          </w:p>
          <w:p w14:paraId="0E039B8E" w14:textId="77777777" w:rsidR="00B17C14" w:rsidRPr="005C6EF8" w:rsidRDefault="00443C43" w:rsidP="00B16B06">
            <w:pPr>
              <w:ind w:left="166" w:hanging="142"/>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C6EF8">
              <w:rPr>
                <w:rFonts w:cs="Arial"/>
                <w:color w:val="000000"/>
                <w:sz w:val="16"/>
                <w:szCs w:val="16"/>
                <w:lang w:val="es-CR" w:eastAsia="es-CR"/>
              </w:rPr>
              <w:t xml:space="preserve">f. </w:t>
            </w:r>
            <w:r w:rsidR="00B17C14" w:rsidRPr="005C6EF8">
              <w:rPr>
                <w:rFonts w:cs="Arial"/>
                <w:color w:val="000000"/>
                <w:sz w:val="16"/>
                <w:szCs w:val="16"/>
                <w:lang w:val="es-CR" w:eastAsia="es-CR"/>
              </w:rPr>
              <w:t xml:space="preserve">Obligatorio en el caso de que </w:t>
            </w:r>
            <w:hyperlink w:anchor="_[E]_CodTitulo" w:history="1">
              <w:r w:rsidR="00B17C14" w:rsidRPr="005C6EF8">
                <w:rPr>
                  <w:rStyle w:val="Hipervnculo"/>
                  <w:rFonts w:cs="Arial"/>
                  <w:sz w:val="16"/>
                  <w:szCs w:val="16"/>
                  <w:lang w:val="es-CR" w:eastAsia="es-CR"/>
                </w:rPr>
                <w:t>[E] CodTitulo</w:t>
              </w:r>
            </w:hyperlink>
            <w:r w:rsidR="00B17C14" w:rsidRPr="005C6EF8">
              <w:rPr>
                <w:rFonts w:cs="Arial"/>
                <w:color w:val="000000"/>
                <w:sz w:val="16"/>
                <w:szCs w:val="16"/>
                <w:lang w:val="es-CR" w:eastAsia="es-CR"/>
              </w:rPr>
              <w:t xml:space="preserve"> sea igual a RE</w:t>
            </w:r>
          </w:p>
          <w:p w14:paraId="3B73500E" w14:textId="77777777" w:rsidR="002C575B" w:rsidRPr="00B16B06" w:rsidRDefault="002C575B" w:rsidP="00B16B06">
            <w:pPr>
              <w:ind w:left="166" w:hanging="142"/>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r w:rsidRPr="005C6EF8">
              <w:rPr>
                <w:color w:val="000000"/>
                <w:sz w:val="16"/>
                <w:szCs w:val="16"/>
              </w:rPr>
              <w:t>g.Obligatorio cuando [A] CodTipoValoracion sea igual a [RI] y el [E] CodTitulo sea FR</w:t>
            </w:r>
          </w:p>
          <w:p w14:paraId="51D30F23" w14:textId="77777777" w:rsidR="003E1DC0" w:rsidRPr="00B16B06" w:rsidRDefault="003E1DC0" w:rsidP="00B16B06">
            <w:pPr>
              <w:ind w:left="24"/>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0A40C1" w14:paraId="57C5ABE4" w14:textId="77777777" w:rsidTr="00953990">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tcPr>
          <w:p w14:paraId="64533E22" w14:textId="77777777" w:rsidR="000A40C1" w:rsidRDefault="000A40C1" w:rsidP="000A40C1">
            <w:pPr>
              <w:rPr>
                <w:rFonts w:cs="Arial"/>
                <w:sz w:val="16"/>
                <w:szCs w:val="16"/>
              </w:rPr>
            </w:pPr>
          </w:p>
        </w:tc>
        <w:tc>
          <w:tcPr>
            <w:tcW w:w="3402" w:type="dxa"/>
          </w:tcPr>
          <w:p w14:paraId="68838347" w14:textId="77777777" w:rsidR="000A40C1" w:rsidRPr="00226955" w:rsidRDefault="000A40C1" w:rsidP="000A40C1">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226955">
              <w:rPr>
                <w:szCs w:val="16"/>
              </w:rPr>
              <w:t>[E] ValorlibrosMonedaOriginal</w:t>
            </w:r>
          </w:p>
        </w:tc>
        <w:tc>
          <w:tcPr>
            <w:tcW w:w="4536" w:type="dxa"/>
            <w:vAlign w:val="center"/>
          </w:tcPr>
          <w:p w14:paraId="18502E56" w14:textId="77777777" w:rsidR="000A40C1" w:rsidRPr="00226955" w:rsidRDefault="000A40C1" w:rsidP="000A40C1">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Registra el valor en libros de los instrumentos financieros clasificados como ““Mantenidos hasta el vencimiento”, de acuerdo con su moneda original.</w:t>
            </w:r>
          </w:p>
        </w:tc>
        <w:tc>
          <w:tcPr>
            <w:tcW w:w="397" w:type="dxa"/>
            <w:textDirection w:val="btLr"/>
            <w:vAlign w:val="center"/>
          </w:tcPr>
          <w:p w14:paraId="570E502A" w14:textId="77777777" w:rsidR="000A40C1" w:rsidRPr="00226955" w:rsidRDefault="000A40C1" w:rsidP="000A40C1">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c>
          <w:tcPr>
            <w:tcW w:w="5103" w:type="dxa"/>
            <w:vAlign w:val="center"/>
          </w:tcPr>
          <w:p w14:paraId="5B263A91" w14:textId="77777777" w:rsidR="000A40C1" w:rsidRPr="00226955" w:rsidRDefault="000A40C1" w:rsidP="000A40C1">
            <w:pPr>
              <w:pStyle w:val="Prrafodelista"/>
              <w:numPr>
                <w:ilvl w:val="0"/>
                <w:numId w:val="62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 xml:space="preserve">Obligatorio solo </w:t>
            </w:r>
            <w:r w:rsidRPr="00226955">
              <w:rPr>
                <w:color w:val="000000"/>
                <w:sz w:val="16"/>
                <w:szCs w:val="16"/>
              </w:rPr>
              <w:t>cuando [A] CodTipoValoracion sea igual a CA.</w:t>
            </w:r>
          </w:p>
          <w:p w14:paraId="64A1A850" w14:textId="77777777" w:rsidR="000A40C1" w:rsidRPr="00BC3525" w:rsidRDefault="000A40C1" w:rsidP="00BC3525">
            <w:pPr>
              <w:pStyle w:val="Prrafodelista"/>
              <w:numPr>
                <w:ilvl w:val="0"/>
                <w:numId w:val="62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 xml:space="preserve">Debe venir vacío </w:t>
            </w:r>
            <w:r w:rsidRPr="00BC3525">
              <w:rPr>
                <w:rFonts w:cs="Arial"/>
                <w:color w:val="000000"/>
                <w:sz w:val="16"/>
                <w:szCs w:val="16"/>
                <w:lang w:val="es-CR" w:eastAsia="es-CR"/>
              </w:rPr>
              <w:t>cuando [A] CodTipoValoracion sea igual a RE</w:t>
            </w:r>
            <w:r w:rsidR="00BD6C45" w:rsidRPr="00226955">
              <w:rPr>
                <w:rFonts w:cs="Arial"/>
                <w:color w:val="000000"/>
                <w:sz w:val="16"/>
                <w:szCs w:val="16"/>
                <w:lang w:val="es-CR" w:eastAsia="es-CR"/>
              </w:rPr>
              <w:t>o</w:t>
            </w:r>
            <w:r w:rsidRPr="00BC3525">
              <w:rPr>
                <w:rFonts w:cs="Arial"/>
                <w:color w:val="000000"/>
                <w:sz w:val="16"/>
                <w:szCs w:val="16"/>
                <w:lang w:val="es-CR" w:eastAsia="es-CR"/>
              </w:rPr>
              <w:t xml:space="preserve"> RI.</w:t>
            </w:r>
            <w:r w:rsidRPr="00226955">
              <w:rPr>
                <w:color w:val="000000"/>
                <w:sz w:val="16"/>
                <w:szCs w:val="16"/>
              </w:rPr>
              <w:t xml:space="preserve"> </w:t>
            </w:r>
          </w:p>
          <w:p w14:paraId="28C2E486" w14:textId="77777777" w:rsidR="002716C1" w:rsidRPr="00226955" w:rsidRDefault="002716C1" w:rsidP="00BC3525">
            <w:pPr>
              <w:pStyle w:val="Prrafodelista"/>
              <w:numPr>
                <w:ilvl w:val="0"/>
                <w:numId w:val="62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color w:val="000000"/>
                <w:sz w:val="16"/>
                <w:szCs w:val="16"/>
              </w:rPr>
              <w:t>Debe ser mayor a cero</w:t>
            </w:r>
          </w:p>
        </w:tc>
      </w:tr>
      <w:tr w:rsidR="000A40C1" w14:paraId="729F79EE" w14:textId="77777777" w:rsidTr="00953990">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tcPr>
          <w:p w14:paraId="5560210B" w14:textId="77777777" w:rsidR="000A40C1" w:rsidRDefault="000A40C1" w:rsidP="000A40C1">
            <w:pPr>
              <w:rPr>
                <w:rFonts w:cs="Arial"/>
                <w:sz w:val="16"/>
                <w:szCs w:val="16"/>
              </w:rPr>
            </w:pPr>
          </w:p>
        </w:tc>
        <w:tc>
          <w:tcPr>
            <w:tcW w:w="3402" w:type="dxa"/>
          </w:tcPr>
          <w:p w14:paraId="63E08D51" w14:textId="77777777" w:rsidR="000A40C1" w:rsidRPr="00226955" w:rsidRDefault="000A40C1" w:rsidP="000A40C1">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226955">
              <w:rPr>
                <w:szCs w:val="16"/>
              </w:rPr>
              <w:t>[E] ValorlibrosColones</w:t>
            </w:r>
          </w:p>
        </w:tc>
        <w:tc>
          <w:tcPr>
            <w:tcW w:w="4536" w:type="dxa"/>
            <w:vAlign w:val="center"/>
          </w:tcPr>
          <w:p w14:paraId="389A52F7" w14:textId="77777777" w:rsidR="000A40C1" w:rsidRPr="00226955" w:rsidRDefault="000A40C1" w:rsidP="000A40C1">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Registra el valor en libros en colones de aquellos instrumentos clasificados “Mantenidos hasta el vencimiento”</w:t>
            </w:r>
          </w:p>
        </w:tc>
        <w:tc>
          <w:tcPr>
            <w:tcW w:w="397" w:type="dxa"/>
            <w:textDirection w:val="btLr"/>
            <w:vAlign w:val="center"/>
          </w:tcPr>
          <w:p w14:paraId="136D8ED9" w14:textId="77777777" w:rsidR="000A40C1" w:rsidRPr="00226955" w:rsidRDefault="000A40C1" w:rsidP="000A40C1">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5103" w:type="dxa"/>
            <w:vAlign w:val="center"/>
          </w:tcPr>
          <w:p w14:paraId="6D0DC863" w14:textId="77777777" w:rsidR="000A40C1" w:rsidRPr="00226955" w:rsidRDefault="000A40C1" w:rsidP="000A40C1">
            <w:pPr>
              <w:pStyle w:val="Prrafodelista"/>
              <w:numPr>
                <w:ilvl w:val="0"/>
                <w:numId w:val="62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 xml:space="preserve">Obligatorio solo </w:t>
            </w:r>
            <w:r w:rsidRPr="00226955">
              <w:rPr>
                <w:color w:val="000000"/>
                <w:sz w:val="16"/>
                <w:szCs w:val="16"/>
              </w:rPr>
              <w:t>cuando [A] CodTipoValoracion sea igual a CA.</w:t>
            </w:r>
          </w:p>
          <w:p w14:paraId="44CD6896" w14:textId="77777777" w:rsidR="000A40C1" w:rsidRPr="00BC3525" w:rsidRDefault="000A40C1" w:rsidP="000A40C1">
            <w:pPr>
              <w:pStyle w:val="Prrafodelista"/>
              <w:numPr>
                <w:ilvl w:val="0"/>
                <w:numId w:val="62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 xml:space="preserve">Debe venir vacío </w:t>
            </w:r>
            <w:r w:rsidRPr="00226955">
              <w:rPr>
                <w:color w:val="000000"/>
                <w:sz w:val="16"/>
                <w:szCs w:val="16"/>
              </w:rPr>
              <w:t xml:space="preserve">cuando [A] CodTipoValoracion sea igual a REo RI. </w:t>
            </w:r>
          </w:p>
          <w:p w14:paraId="17322E9E" w14:textId="77777777" w:rsidR="002716C1" w:rsidRPr="00226955" w:rsidRDefault="002716C1" w:rsidP="000A40C1">
            <w:pPr>
              <w:pStyle w:val="Prrafodelista"/>
              <w:numPr>
                <w:ilvl w:val="0"/>
                <w:numId w:val="62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Debe ser mayor a cero</w:t>
            </w:r>
          </w:p>
          <w:p w14:paraId="7B331AFE" w14:textId="77777777" w:rsidR="000A40C1" w:rsidRPr="00226955" w:rsidRDefault="000A40C1" w:rsidP="000A40C1">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0A40C1" w14:paraId="7209352F" w14:textId="77777777" w:rsidTr="00953990">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tcPr>
          <w:p w14:paraId="6B15A2CF" w14:textId="77777777" w:rsidR="000A40C1" w:rsidRDefault="000A40C1" w:rsidP="000A40C1">
            <w:pPr>
              <w:rPr>
                <w:rFonts w:cs="Arial"/>
                <w:sz w:val="16"/>
                <w:szCs w:val="16"/>
              </w:rPr>
            </w:pPr>
          </w:p>
        </w:tc>
        <w:tc>
          <w:tcPr>
            <w:tcW w:w="3402" w:type="dxa"/>
          </w:tcPr>
          <w:p w14:paraId="3813C913" w14:textId="77777777" w:rsidR="000A40C1" w:rsidRPr="00226955" w:rsidRDefault="000A40C1" w:rsidP="000A40C1">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226955">
              <w:rPr>
                <w:szCs w:val="16"/>
              </w:rPr>
              <w:t>[E] Deterioro</w:t>
            </w:r>
          </w:p>
        </w:tc>
        <w:tc>
          <w:tcPr>
            <w:tcW w:w="4536" w:type="dxa"/>
            <w:vAlign w:val="center"/>
          </w:tcPr>
          <w:p w14:paraId="6A15AAB4" w14:textId="77777777" w:rsidR="000A40C1" w:rsidRPr="00226955" w:rsidRDefault="000A40C1" w:rsidP="000A40C1">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Registra el deterioro del insturmento financiero cuando este se presente, de acuerdo a lo establecido en las NIIFs.</w:t>
            </w:r>
          </w:p>
        </w:tc>
        <w:tc>
          <w:tcPr>
            <w:tcW w:w="397" w:type="dxa"/>
            <w:textDirection w:val="btLr"/>
            <w:vAlign w:val="center"/>
          </w:tcPr>
          <w:p w14:paraId="5C429C32" w14:textId="77777777" w:rsidR="000A40C1" w:rsidRPr="00226955" w:rsidRDefault="000A40C1" w:rsidP="000A40C1">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c>
          <w:tcPr>
            <w:tcW w:w="5103" w:type="dxa"/>
            <w:vAlign w:val="center"/>
          </w:tcPr>
          <w:p w14:paraId="026F1E15" w14:textId="77777777" w:rsidR="000A40C1" w:rsidRPr="00226955" w:rsidRDefault="000A40C1" w:rsidP="000A40C1">
            <w:pPr>
              <w:pStyle w:val="Prrafodelista"/>
              <w:numPr>
                <w:ilvl w:val="0"/>
                <w:numId w:val="62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Puede venir vacío</w:t>
            </w:r>
          </w:p>
          <w:p w14:paraId="7BE1BF07" w14:textId="77777777" w:rsidR="000A40C1" w:rsidRPr="00226955" w:rsidRDefault="000A40C1" w:rsidP="000A40C1">
            <w:pPr>
              <w:pStyle w:val="Prrafodelista"/>
              <w:numPr>
                <w:ilvl w:val="0"/>
                <w:numId w:val="62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Deber ser &lt; o = a 0.</w:t>
            </w:r>
          </w:p>
          <w:p w14:paraId="1E6A609D" w14:textId="77777777" w:rsidR="000A40C1" w:rsidRPr="00226955" w:rsidRDefault="000A40C1" w:rsidP="000A40C1">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B17C14" w14:paraId="68F6C1BB" w14:textId="77777777" w:rsidTr="00953990">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664A3738" w14:textId="77777777" w:rsidR="00B17C14" w:rsidRDefault="00B17C14" w:rsidP="00B17C14">
            <w:pPr>
              <w:rPr>
                <w:rFonts w:cs="Arial"/>
                <w:sz w:val="16"/>
                <w:szCs w:val="16"/>
              </w:rPr>
            </w:pPr>
          </w:p>
        </w:tc>
        <w:tc>
          <w:tcPr>
            <w:tcW w:w="3402" w:type="dxa"/>
          </w:tcPr>
          <w:p w14:paraId="483555F4" w14:textId="77777777" w:rsidR="00B17C14" w:rsidRPr="00226955" w:rsidRDefault="00B17C14" w:rsidP="00B17C14">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226955">
              <w:rPr>
                <w:szCs w:val="16"/>
              </w:rPr>
              <w:t>[E]ProveedorPrecio</w:t>
            </w:r>
          </w:p>
        </w:tc>
        <w:tc>
          <w:tcPr>
            <w:tcW w:w="4536" w:type="dxa"/>
            <w:vAlign w:val="center"/>
          </w:tcPr>
          <w:p w14:paraId="412F6016"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Corresponde al código de la entidad que provee el precio con el cual la entidad realiza la valoración a precios de mercado.</w:t>
            </w:r>
          </w:p>
        </w:tc>
        <w:tc>
          <w:tcPr>
            <w:tcW w:w="397" w:type="dxa"/>
            <w:textDirection w:val="btLr"/>
            <w:vAlign w:val="center"/>
          </w:tcPr>
          <w:p w14:paraId="5185FBCA" w14:textId="77777777" w:rsidR="00B17C14" w:rsidRPr="00226955" w:rsidRDefault="00B17C14" w:rsidP="00B17C1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5103" w:type="dxa"/>
            <w:vAlign w:val="center"/>
          </w:tcPr>
          <w:p w14:paraId="1C195F62"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a. Cuando el tipo de inversión sea un "FA" debe presentarse en blanco.</w:t>
            </w:r>
          </w:p>
          <w:p w14:paraId="146CF4C4"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lang w:val="es-CR" w:eastAsia="es-CR"/>
              </w:rPr>
            </w:pPr>
            <w:r w:rsidRPr="00237383">
              <w:rPr>
                <w:rFonts w:cs="Arial"/>
                <w:color w:val="000000"/>
                <w:sz w:val="16"/>
                <w:szCs w:val="16"/>
                <w:lang w:val="es-CR" w:eastAsia="es-CR"/>
              </w:rPr>
              <w:t xml:space="preserve">b. Debe corresponder a uno de los valores de la lista </w:t>
            </w:r>
            <w:hyperlink w:anchor="_Proveedores_de_precio" w:history="1">
              <w:r w:rsidRPr="00226955">
                <w:rPr>
                  <w:rStyle w:val="Hipervnculo"/>
                  <w:rFonts w:cs="Arial"/>
                  <w:sz w:val="16"/>
                  <w:szCs w:val="16"/>
                  <w:lang w:val="es-CR" w:eastAsia="es-CR"/>
                </w:rPr>
                <w:t>Proveedores de precio</w:t>
              </w:r>
            </w:hyperlink>
          </w:p>
          <w:p w14:paraId="32F6C597" w14:textId="77777777" w:rsidR="000A40C1" w:rsidRPr="00226955" w:rsidRDefault="000A40C1" w:rsidP="00866017">
            <w:pPr>
              <w:cnfStyle w:val="000000000000" w:firstRow="0" w:lastRow="0" w:firstColumn="0" w:lastColumn="0" w:oddVBand="0" w:evenVBand="0" w:oddHBand="0" w:evenHBand="0" w:firstRowFirstColumn="0" w:firstRowLastColumn="0" w:lastRowFirstColumn="0" w:lastRowLastColumn="0"/>
              <w:rPr>
                <w:color w:val="000000"/>
                <w:sz w:val="16"/>
                <w:szCs w:val="16"/>
              </w:rPr>
            </w:pPr>
          </w:p>
          <w:p w14:paraId="40070926" w14:textId="77777777" w:rsidR="00A063A0" w:rsidRPr="00226955" w:rsidRDefault="00A063A0" w:rsidP="0086601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B17C14" w14:paraId="3016F410" w14:textId="77777777" w:rsidTr="00953990">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5D731559" w14:textId="77777777" w:rsidR="00B17C14" w:rsidRDefault="00B17C14" w:rsidP="00B17C14">
            <w:pPr>
              <w:rPr>
                <w:rFonts w:cs="Arial"/>
                <w:sz w:val="16"/>
                <w:szCs w:val="16"/>
              </w:rPr>
            </w:pPr>
          </w:p>
        </w:tc>
        <w:tc>
          <w:tcPr>
            <w:tcW w:w="340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cPr>
          <w:p w14:paraId="2306DF2F" w14:textId="77777777" w:rsidR="00B17C14" w:rsidRPr="00226955" w:rsidRDefault="00B17C14" w:rsidP="00B17C14">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226955">
              <w:rPr>
                <w:szCs w:val="16"/>
              </w:rPr>
              <w:t>[E]PrecioPorcentual</w:t>
            </w:r>
          </w:p>
        </w:tc>
        <w:tc>
          <w:tcPr>
            <w:tcW w:w="453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vAlign w:val="center"/>
          </w:tcPr>
          <w:p w14:paraId="59ACDE79"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Precio reportado por el vector de precios, especificado en términos porcentuales.</w:t>
            </w:r>
          </w:p>
          <w:p w14:paraId="57DF9DF9"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Se debe mostrar el precio porcentual con 2 decimales, por ejemplo 102.75</w:t>
            </w:r>
          </w:p>
          <w:p w14:paraId="38BC4761"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caso de que el Código de Tipo de Título sea RE Reportos se debe incluir el precio del instrumento subyacente.</w:t>
            </w:r>
          </w:p>
        </w:tc>
        <w:tc>
          <w:tcPr>
            <w:tcW w:w="397"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extDirection w:val="btLr"/>
            <w:vAlign w:val="center"/>
          </w:tcPr>
          <w:p w14:paraId="2A0B19A0" w14:textId="77777777" w:rsidR="00B17C14" w:rsidRPr="00226955" w:rsidRDefault="00B17C14" w:rsidP="00B17C14">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c>
          <w:tcPr>
            <w:tcW w:w="5103" w:type="dxa"/>
            <w:tcBorders>
              <w:top w:val="single" w:sz="6" w:space="0" w:color="FFFFFF" w:themeColor="background1"/>
              <w:left w:val="single" w:sz="6" w:space="0" w:color="FFFFFF" w:themeColor="background1"/>
              <w:bottom w:val="single" w:sz="6" w:space="0" w:color="FFFFFF" w:themeColor="background1"/>
            </w:tcBorders>
            <w:vAlign w:val="center"/>
          </w:tcPr>
          <w:p w14:paraId="06E2CA3F" w14:textId="77777777" w:rsidR="00B17C14" w:rsidRPr="00226955" w:rsidRDefault="00B17C14" w:rsidP="00B17C1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a. Obligatorio en caso de que el Tipo de título sea igual a DI:”Deuda individual interés fijo o variable”, DE: “Deuda estandarizada interés fijo o variable</w:t>
            </w:r>
            <w:r w:rsidR="005D64CE">
              <w:rPr>
                <w:rFonts w:cs="Arial"/>
                <w:color w:val="000000"/>
                <w:sz w:val="16"/>
                <w:szCs w:val="16"/>
                <w:lang w:val="es-CR" w:eastAsia="es-CR"/>
              </w:rPr>
              <w:t>.</w:t>
            </w:r>
          </w:p>
          <w:p w14:paraId="4575926D" w14:textId="77777777" w:rsidR="00B17C14" w:rsidRPr="00226955" w:rsidRDefault="00B17C14" w:rsidP="00B17C1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b. Se debe expresar con dos decimales</w:t>
            </w:r>
          </w:p>
          <w:p w14:paraId="4A7F3AA3" w14:textId="77777777" w:rsidR="000A40C1" w:rsidRPr="00226955" w:rsidRDefault="000A40C1" w:rsidP="00866017">
            <w:pPr>
              <w:cnfStyle w:val="000000100000" w:firstRow="0" w:lastRow="0" w:firstColumn="0" w:lastColumn="0" w:oddVBand="0" w:evenVBand="0" w:oddHBand="1" w:evenHBand="0" w:firstRowFirstColumn="0" w:firstRowLastColumn="0" w:lastRowFirstColumn="0" w:lastRowLastColumn="0"/>
              <w:rPr>
                <w:color w:val="000000"/>
                <w:sz w:val="16"/>
                <w:szCs w:val="16"/>
              </w:rPr>
            </w:pPr>
          </w:p>
          <w:p w14:paraId="0DF94D4B" w14:textId="77777777" w:rsidR="00A063A0" w:rsidRPr="00226955" w:rsidRDefault="00A063A0" w:rsidP="00486740">
            <w:pPr>
              <w:cnfStyle w:val="000000100000" w:firstRow="0" w:lastRow="0" w:firstColumn="0" w:lastColumn="0" w:oddVBand="0" w:evenVBand="0" w:oddHBand="1" w:evenHBand="0" w:firstRowFirstColumn="0" w:firstRowLastColumn="0" w:lastRowFirstColumn="0" w:lastRowLastColumn="0"/>
              <w:rPr>
                <w:rFonts w:cs="Arial"/>
                <w:color w:val="000000"/>
                <w:szCs w:val="16"/>
                <w:lang w:val="es-CR" w:eastAsia="es-CR"/>
              </w:rPr>
            </w:pPr>
          </w:p>
        </w:tc>
      </w:tr>
      <w:tr w:rsidR="00B17C14" w14:paraId="5C42D586" w14:textId="77777777" w:rsidTr="00953990">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7B9DDE07" w14:textId="77777777" w:rsidR="00B17C14" w:rsidRDefault="00B17C14" w:rsidP="00B17C14">
            <w:pPr>
              <w:rPr>
                <w:rFonts w:cs="Arial"/>
                <w:sz w:val="16"/>
                <w:szCs w:val="16"/>
              </w:rPr>
            </w:pPr>
          </w:p>
        </w:tc>
        <w:tc>
          <w:tcPr>
            <w:tcW w:w="3402" w:type="dxa"/>
          </w:tcPr>
          <w:p w14:paraId="725BB909" w14:textId="77777777" w:rsidR="00B17C14" w:rsidRPr="00226955" w:rsidRDefault="00B17C14" w:rsidP="00B17C14">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226955">
              <w:rPr>
                <w:szCs w:val="16"/>
              </w:rPr>
              <w:t>[E]PrecioNominal</w:t>
            </w:r>
          </w:p>
        </w:tc>
        <w:tc>
          <w:tcPr>
            <w:tcW w:w="4536" w:type="dxa"/>
            <w:vAlign w:val="center"/>
          </w:tcPr>
          <w:p w14:paraId="43D69045"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Corresponde al precio reportado en el vector de precios, especificado en términos  monetarios.</w:t>
            </w:r>
          </w:p>
          <w:p w14:paraId="1969869A"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que disponga de un  precio monetario,  debe incluirse con un máximo de 14 dígitos, de los cuales dos son decimales, por ejemplo, 5250.25.</w:t>
            </w:r>
          </w:p>
          <w:p w14:paraId="005D8C21"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caso de que el Código de Tipo de Título sea RE Reportos se debe incluir el precio del instrumento subyacente.</w:t>
            </w:r>
          </w:p>
        </w:tc>
        <w:tc>
          <w:tcPr>
            <w:tcW w:w="397" w:type="dxa"/>
            <w:textDirection w:val="btLr"/>
            <w:vAlign w:val="center"/>
          </w:tcPr>
          <w:p w14:paraId="1FD57AB9" w14:textId="77777777" w:rsidR="00B17C14" w:rsidRPr="00226955" w:rsidRDefault="00B17C14" w:rsidP="00B17C1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5103" w:type="dxa"/>
            <w:vAlign w:val="center"/>
          </w:tcPr>
          <w:p w14:paraId="5BD1CF8B"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sz w:val="16"/>
              </w:rPr>
            </w:pPr>
            <w:r w:rsidRPr="00226955">
              <w:rPr>
                <w:sz w:val="16"/>
              </w:rPr>
              <w:t>a. Cuando el instrumento no disponga de un precio ó sea [E] Precio porcentual, el campo debe venir en blanco.</w:t>
            </w:r>
          </w:p>
          <w:p w14:paraId="1B13E289"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sz w:val="16"/>
              </w:rPr>
            </w:pPr>
            <w:r w:rsidRPr="005C6EF8">
              <w:rPr>
                <w:sz w:val="16"/>
              </w:rPr>
              <w:t xml:space="preserve">b. Obligatorio en caso de que el Tipo de título sea igual a FI:”Fondo de inversión cerrado”, </w:t>
            </w:r>
            <w:r w:rsidR="002C575B" w:rsidRPr="005C6EF8">
              <w:rPr>
                <w:sz w:val="16"/>
              </w:rPr>
              <w:t xml:space="preserve"> FR:”Fondo de inversión cerrado con pagos de rendimiento periódicos, </w:t>
            </w:r>
            <w:r w:rsidRPr="005C6EF8">
              <w:rPr>
                <w:sz w:val="16"/>
              </w:rPr>
              <w:t>FA: “Fondo de inversión abierto” o AC: “Acciones</w:t>
            </w:r>
          </w:p>
          <w:p w14:paraId="64E66FD8" w14:textId="77777777" w:rsidR="000A40C1" w:rsidRPr="00226955" w:rsidRDefault="000A40C1" w:rsidP="00B17C14">
            <w:pPr>
              <w:cnfStyle w:val="000000000000" w:firstRow="0" w:lastRow="0" w:firstColumn="0" w:lastColumn="0" w:oddVBand="0" w:evenVBand="0" w:oddHBand="0" w:evenHBand="0" w:firstRowFirstColumn="0" w:firstRowLastColumn="0" w:lastRowFirstColumn="0" w:lastRowLastColumn="0"/>
              <w:rPr>
                <w:color w:val="000000"/>
                <w:sz w:val="16"/>
                <w:szCs w:val="16"/>
              </w:rPr>
            </w:pPr>
          </w:p>
          <w:p w14:paraId="775D95A5" w14:textId="77777777" w:rsidR="00A063A0" w:rsidRPr="00226955" w:rsidRDefault="00A063A0" w:rsidP="00486740">
            <w:pPr>
              <w:cnfStyle w:val="000000000000" w:firstRow="0" w:lastRow="0" w:firstColumn="0" w:lastColumn="0" w:oddVBand="0" w:evenVBand="0" w:oddHBand="0" w:evenHBand="0" w:firstRowFirstColumn="0" w:firstRowLastColumn="0" w:lastRowFirstColumn="0" w:lastRowLastColumn="0"/>
              <w:rPr>
                <w:sz w:val="16"/>
              </w:rPr>
            </w:pPr>
          </w:p>
        </w:tc>
      </w:tr>
      <w:tr w:rsidR="00B17C14" w14:paraId="64A392DC" w14:textId="77777777" w:rsidTr="00953990">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0B0655D1" w14:textId="77777777" w:rsidR="00B17C14" w:rsidRDefault="00B17C14" w:rsidP="00B17C14">
            <w:pPr>
              <w:rPr>
                <w:rFonts w:cs="Arial"/>
                <w:sz w:val="16"/>
                <w:szCs w:val="16"/>
              </w:rPr>
            </w:pPr>
          </w:p>
        </w:tc>
        <w:tc>
          <w:tcPr>
            <w:tcW w:w="3402"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cPr>
          <w:p w14:paraId="0D16E821" w14:textId="77777777" w:rsidR="00B17C14" w:rsidRPr="00226955" w:rsidRDefault="00B17C14" w:rsidP="00B17C14">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226955">
              <w:rPr>
                <w:szCs w:val="16"/>
              </w:rPr>
              <w:t>[E]PrecioRendimiento</w:t>
            </w:r>
          </w:p>
        </w:tc>
        <w:tc>
          <w:tcPr>
            <w:tcW w:w="4536"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vAlign w:val="center"/>
          </w:tcPr>
          <w:p w14:paraId="42D3EC1E"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 xml:space="preserve">Corresponde al precio reportado en el vector de precios cuyo resultado es en términos de rendimiento.  </w:t>
            </w:r>
          </w:p>
          <w:p w14:paraId="5716023B"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226955">
              <w:rPr>
                <w:rFonts w:cs="Arial"/>
                <w:color w:val="000000"/>
                <w:sz w:val="16"/>
                <w:szCs w:val="16"/>
                <w:lang w:val="es-CR" w:eastAsia="es-CR"/>
              </w:rPr>
              <w:t>En caso de que el Código de Tipo de Título sea RE Reportos se debe incluir el precio del instrumento subyacente.</w:t>
            </w:r>
          </w:p>
        </w:tc>
        <w:tc>
          <w:tcPr>
            <w:tcW w:w="397" w:type="dxa"/>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textDirection w:val="btLr"/>
            <w:vAlign w:val="center"/>
          </w:tcPr>
          <w:p w14:paraId="02606848" w14:textId="77777777" w:rsidR="00B17C14" w:rsidRPr="00226955" w:rsidRDefault="00B17C14" w:rsidP="00B17C14">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c>
          <w:tcPr>
            <w:tcW w:w="5103" w:type="dxa"/>
            <w:tcBorders>
              <w:top w:val="single" w:sz="6" w:space="0" w:color="FFFFFF" w:themeColor="background1"/>
              <w:left w:val="single" w:sz="6" w:space="0" w:color="FFFFFF" w:themeColor="background1"/>
              <w:bottom w:val="single" w:sz="6" w:space="0" w:color="FFFFFF" w:themeColor="background1"/>
            </w:tcBorders>
            <w:vAlign w:val="center"/>
          </w:tcPr>
          <w:p w14:paraId="478D3346" w14:textId="77777777" w:rsidR="00B17C14" w:rsidRPr="00226955" w:rsidRDefault="00B17C14" w:rsidP="00B17C14">
            <w:pPr>
              <w:pStyle w:val="Prrafodelista"/>
              <w:ind w:left="0"/>
              <w:cnfStyle w:val="000000100000" w:firstRow="0" w:lastRow="0" w:firstColumn="0" w:lastColumn="0" w:oddVBand="0" w:evenVBand="0" w:oddHBand="1" w:evenHBand="0" w:firstRowFirstColumn="0" w:firstRowLastColumn="0" w:lastRowFirstColumn="0" w:lastRowLastColumn="0"/>
              <w:rPr>
                <w:sz w:val="16"/>
              </w:rPr>
            </w:pPr>
            <w:r w:rsidRPr="00226955">
              <w:rPr>
                <w:sz w:val="16"/>
              </w:rPr>
              <w:t>a. Puede venir vacío.</w:t>
            </w:r>
          </w:p>
          <w:p w14:paraId="0EF4E937" w14:textId="77777777" w:rsidR="000A40C1" w:rsidRPr="005D64CE" w:rsidRDefault="00B17C14" w:rsidP="005D64CE">
            <w:pPr>
              <w:pStyle w:val="Prrafodelista"/>
              <w:ind w:left="0"/>
              <w:cnfStyle w:val="000000100000" w:firstRow="0" w:lastRow="0" w:firstColumn="0" w:lastColumn="0" w:oddVBand="0" w:evenVBand="0" w:oddHBand="1" w:evenHBand="0" w:firstRowFirstColumn="0" w:firstRowLastColumn="0" w:lastRowFirstColumn="0" w:lastRowLastColumn="0"/>
              <w:rPr>
                <w:sz w:val="16"/>
                <w:lang w:val="es-CR"/>
              </w:rPr>
            </w:pPr>
            <w:r w:rsidRPr="00226955">
              <w:rPr>
                <w:rFonts w:cs="Arial"/>
                <w:sz w:val="16"/>
                <w:szCs w:val="16"/>
              </w:rPr>
              <w:t>b. Puede ser &lt; 0 ó ≥ 0</w:t>
            </w:r>
          </w:p>
        </w:tc>
      </w:tr>
      <w:tr w:rsidR="00B17C14" w14:paraId="02C2B890" w14:textId="77777777" w:rsidTr="00953990">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hideMark/>
          </w:tcPr>
          <w:p w14:paraId="7245DE61" w14:textId="77777777" w:rsidR="00B17C14" w:rsidRDefault="00B17C14" w:rsidP="00B17C14">
            <w:pPr>
              <w:rPr>
                <w:rFonts w:cs="Arial"/>
                <w:sz w:val="16"/>
                <w:szCs w:val="16"/>
              </w:rPr>
            </w:pPr>
          </w:p>
        </w:tc>
        <w:tc>
          <w:tcPr>
            <w:tcW w:w="3402" w:type="dxa"/>
          </w:tcPr>
          <w:p w14:paraId="7D7134FB" w14:textId="77777777" w:rsidR="00B17C14" w:rsidRPr="00226955" w:rsidRDefault="00B17C14" w:rsidP="00B17C14">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226955">
              <w:rPr>
                <w:szCs w:val="16"/>
              </w:rPr>
              <w:t>[E]Calificadora</w:t>
            </w:r>
          </w:p>
        </w:tc>
        <w:tc>
          <w:tcPr>
            <w:tcW w:w="4536" w:type="dxa"/>
            <w:vAlign w:val="center"/>
          </w:tcPr>
          <w:p w14:paraId="7B0A8A39"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Entidad que emite la calificación de riesgo del instrumento y de la entidad.</w:t>
            </w:r>
          </w:p>
          <w:p w14:paraId="5E65B573"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7EEEE9A5"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inversiones en reportos RE, se debe incluir la calificadora del título subyacente.</w:t>
            </w:r>
          </w:p>
        </w:tc>
        <w:tc>
          <w:tcPr>
            <w:tcW w:w="397" w:type="dxa"/>
            <w:textDirection w:val="btLr"/>
            <w:vAlign w:val="center"/>
          </w:tcPr>
          <w:p w14:paraId="2E865C39" w14:textId="77777777" w:rsidR="00B17C14" w:rsidRPr="00226955" w:rsidRDefault="00B17C14" w:rsidP="00B17C1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5103" w:type="dxa"/>
            <w:vAlign w:val="center"/>
          </w:tcPr>
          <w:p w14:paraId="738CC527"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color w:val="000000"/>
                <w:sz w:val="16"/>
                <w:lang w:val="es-CR" w:eastAsia="es-CR"/>
              </w:rPr>
            </w:pPr>
            <w:r w:rsidRPr="00226955">
              <w:rPr>
                <w:color w:val="000000"/>
                <w:sz w:val="16"/>
                <w:lang w:val="es-CR" w:eastAsia="es-CR"/>
              </w:rPr>
              <w:t>a. Puede venir vacío</w:t>
            </w:r>
          </w:p>
          <w:p w14:paraId="7A74702F"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rStyle w:val="Hipervnculo"/>
                <w:sz w:val="16"/>
                <w:lang w:val="es-CR" w:eastAsia="es-CR"/>
              </w:rPr>
            </w:pPr>
            <w:r w:rsidRPr="005D64CE">
              <w:rPr>
                <w:color w:val="000000"/>
                <w:sz w:val="16"/>
                <w:lang w:val="es-CR" w:eastAsia="es-CR"/>
              </w:rPr>
              <w:t xml:space="preserve">b. Debe corresponder a una de los valores de la tabla </w:t>
            </w:r>
            <w:hyperlink w:anchor="_Calificaciónes_de_Riesgo" w:history="1">
              <w:r w:rsidRPr="00226955">
                <w:rPr>
                  <w:rStyle w:val="Hipervnculo"/>
                  <w:sz w:val="16"/>
                  <w:lang w:val="es-CR" w:eastAsia="es-CR"/>
                </w:rPr>
                <w:t>Calificadoras de riesgo</w:t>
              </w:r>
            </w:hyperlink>
            <w:r w:rsidRPr="00226955">
              <w:rPr>
                <w:rStyle w:val="Hipervnculo"/>
                <w:sz w:val="16"/>
                <w:lang w:val="es-CR" w:eastAsia="es-CR"/>
              </w:rPr>
              <w:t>.</w:t>
            </w:r>
          </w:p>
          <w:p w14:paraId="6000C790" w14:textId="77777777" w:rsidR="00B17C14" w:rsidRPr="00226955" w:rsidRDefault="00B17C14" w:rsidP="00B17C14">
            <w:pPr>
              <w:pStyle w:val="Prrafodelista"/>
              <w:ind w:left="0"/>
              <w:cnfStyle w:val="000000000000" w:firstRow="0" w:lastRow="0" w:firstColumn="0" w:lastColumn="0" w:oddVBand="0" w:evenVBand="0" w:oddHBand="0" w:evenHBand="0" w:firstRowFirstColumn="0" w:firstRowLastColumn="0" w:lastRowFirstColumn="0" w:lastRowLastColumn="0"/>
              <w:rPr>
                <w:color w:val="000000"/>
                <w:sz w:val="16"/>
                <w:lang w:val="es-CR" w:eastAsia="es-CR"/>
              </w:rPr>
            </w:pPr>
            <w:r w:rsidRPr="00226955">
              <w:rPr>
                <w:color w:val="000000"/>
                <w:sz w:val="16"/>
                <w:lang w:val="es-CR" w:eastAsia="es-CR"/>
              </w:rPr>
              <w:t>c. Debe venir vacío en caso de que código de emisor sea igual a “BCCR” o “G” .</w:t>
            </w:r>
          </w:p>
          <w:p w14:paraId="18F4CF55" w14:textId="77777777" w:rsidR="00B17C14" w:rsidRPr="00226955" w:rsidRDefault="00B17C14" w:rsidP="00B17C14">
            <w:pPr>
              <w:cnfStyle w:val="000000000000" w:firstRow="0" w:lastRow="0" w:firstColumn="0" w:lastColumn="0" w:oddVBand="0" w:evenVBand="0" w:oddHBand="0" w:evenHBand="0" w:firstRowFirstColumn="0" w:firstRowLastColumn="0" w:lastRowFirstColumn="0" w:lastRowLastColumn="0"/>
              <w:rPr>
                <w:color w:val="000000"/>
                <w:lang w:val="es-CR" w:eastAsia="es-CR"/>
              </w:rPr>
            </w:pPr>
            <w:r w:rsidRPr="005C6EF8">
              <w:rPr>
                <w:color w:val="000000"/>
                <w:sz w:val="16"/>
                <w:lang w:val="es-CR" w:eastAsia="es-CR"/>
              </w:rPr>
              <w:t xml:space="preserve">c. En el caso de que </w:t>
            </w:r>
            <w:hyperlink w:anchor="_[E]_CodTitulo_1" w:history="1">
              <w:r w:rsidRPr="005C6EF8">
                <w:rPr>
                  <w:rStyle w:val="Hipervnculo"/>
                  <w:sz w:val="16"/>
                  <w:lang w:val="es-CR" w:eastAsia="es-CR"/>
                </w:rPr>
                <w:t>[E] CodTitulo</w:t>
              </w:r>
            </w:hyperlink>
            <w:r w:rsidRPr="005C6EF8">
              <w:rPr>
                <w:color w:val="000000"/>
                <w:sz w:val="16"/>
                <w:lang w:val="es-CR" w:eastAsia="es-CR"/>
              </w:rPr>
              <w:t xml:space="preserve"> sea igual a FI</w:t>
            </w:r>
            <w:r w:rsidR="002C575B" w:rsidRPr="005C6EF8">
              <w:rPr>
                <w:color w:val="000000"/>
                <w:sz w:val="16"/>
                <w:lang w:val="es-CR" w:eastAsia="es-CR"/>
              </w:rPr>
              <w:t>, FR</w:t>
            </w:r>
            <w:r w:rsidRPr="005C6EF8">
              <w:rPr>
                <w:color w:val="000000"/>
                <w:sz w:val="16"/>
                <w:lang w:val="es-CR" w:eastAsia="es-CR"/>
              </w:rPr>
              <w:t xml:space="preserve"> o DE no puede venir vacío.</w:t>
            </w:r>
          </w:p>
        </w:tc>
      </w:tr>
      <w:tr w:rsidR="00B17C14" w14:paraId="4A2C8456" w14:textId="77777777" w:rsidTr="00953990">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tcPr>
          <w:p w14:paraId="032F2723" w14:textId="77777777" w:rsidR="00B17C14" w:rsidRDefault="00B17C14" w:rsidP="00B17C14">
            <w:pPr>
              <w:rPr>
                <w:rFonts w:cs="Arial"/>
                <w:sz w:val="16"/>
                <w:szCs w:val="16"/>
              </w:rPr>
            </w:pPr>
          </w:p>
        </w:tc>
        <w:tc>
          <w:tcPr>
            <w:tcW w:w="3402" w:type="dxa"/>
          </w:tcPr>
          <w:p w14:paraId="42FD0D62" w14:textId="77777777" w:rsidR="00B17C14" w:rsidRPr="00226955" w:rsidRDefault="00B17C14" w:rsidP="00B17C14">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226955">
              <w:rPr>
                <w:szCs w:val="16"/>
              </w:rPr>
              <w:t>[E]PlazoCalificacion</w:t>
            </w:r>
          </w:p>
        </w:tc>
        <w:tc>
          <w:tcPr>
            <w:tcW w:w="4536" w:type="dxa"/>
            <w:vAlign w:val="center"/>
          </w:tcPr>
          <w:p w14:paraId="00F744C3"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Indica si la calificación es de corto o largo plazo.</w:t>
            </w:r>
          </w:p>
          <w:p w14:paraId="2915A8B6"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3EF6069D" w14:textId="77777777" w:rsidR="00B17C14" w:rsidRPr="00226955"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inversiones en reportos RE, se debe incluir el plazo de calificación del título subyacente.</w:t>
            </w:r>
          </w:p>
        </w:tc>
        <w:tc>
          <w:tcPr>
            <w:tcW w:w="397" w:type="dxa"/>
            <w:textDirection w:val="btLr"/>
            <w:vAlign w:val="center"/>
          </w:tcPr>
          <w:p w14:paraId="7F6898B9" w14:textId="77777777" w:rsidR="00B17C14" w:rsidRPr="00226955" w:rsidRDefault="00B17C14" w:rsidP="00B17C14">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c>
          <w:tcPr>
            <w:tcW w:w="5103" w:type="dxa"/>
            <w:vAlign w:val="center"/>
          </w:tcPr>
          <w:p w14:paraId="6AB7F813" w14:textId="77777777" w:rsidR="00B17C14" w:rsidRPr="00226955" w:rsidRDefault="00B17C14" w:rsidP="00B17C14">
            <w:pPr>
              <w:cnfStyle w:val="000000100000" w:firstRow="0" w:lastRow="0" w:firstColumn="0" w:lastColumn="0" w:oddVBand="0" w:evenVBand="0" w:oddHBand="1" w:evenHBand="0" w:firstRowFirstColumn="0" w:firstRowLastColumn="0" w:lastRowFirstColumn="0" w:lastRowLastColumn="0"/>
              <w:rPr>
                <w:color w:val="000000"/>
                <w:sz w:val="16"/>
                <w:lang w:val="es-CR" w:eastAsia="es-CR"/>
              </w:rPr>
            </w:pPr>
            <w:r w:rsidRPr="00226955">
              <w:rPr>
                <w:color w:val="000000"/>
                <w:sz w:val="16"/>
                <w:lang w:val="es-CR" w:eastAsia="es-CR"/>
              </w:rPr>
              <w:t>a. Puede venir vacío</w:t>
            </w:r>
          </w:p>
          <w:p w14:paraId="2EB4EF4F" w14:textId="77777777" w:rsidR="00B17C14" w:rsidRPr="00226955" w:rsidRDefault="00B17C14" w:rsidP="00B17C14">
            <w:pPr>
              <w:cnfStyle w:val="000000100000" w:firstRow="0" w:lastRow="0" w:firstColumn="0" w:lastColumn="0" w:oddVBand="0" w:evenVBand="0" w:oddHBand="1" w:evenHBand="0" w:firstRowFirstColumn="0" w:firstRowLastColumn="0" w:lastRowFirstColumn="0" w:lastRowLastColumn="0"/>
              <w:rPr>
                <w:rStyle w:val="Hipervnculo"/>
                <w:sz w:val="16"/>
                <w:lang w:val="es-CR" w:eastAsia="es-CR"/>
              </w:rPr>
            </w:pPr>
            <w:r w:rsidRPr="005D64CE">
              <w:rPr>
                <w:color w:val="000000"/>
                <w:sz w:val="16"/>
                <w:lang w:val="es-CR" w:eastAsia="es-CR"/>
              </w:rPr>
              <w:t xml:space="preserve">b. Debe corresponder a una de los valores de la tabla </w:t>
            </w:r>
            <w:hyperlink w:anchor="_Plazos_de_la" w:history="1">
              <w:r w:rsidRPr="00226955">
                <w:rPr>
                  <w:rStyle w:val="Hipervnculo"/>
                  <w:sz w:val="16"/>
                  <w:lang w:val="es-CR" w:eastAsia="es-CR"/>
                </w:rPr>
                <w:t>Plazos de la calificación del instrumento</w:t>
              </w:r>
            </w:hyperlink>
          </w:p>
          <w:p w14:paraId="6E4D6D95" w14:textId="77777777" w:rsidR="00B17C14" w:rsidRPr="00226955" w:rsidRDefault="00B17C14" w:rsidP="00B17C14">
            <w:pPr>
              <w:pStyle w:val="Prrafodelista"/>
              <w:ind w:left="0"/>
              <w:cnfStyle w:val="000000100000" w:firstRow="0" w:lastRow="0" w:firstColumn="0" w:lastColumn="0" w:oddVBand="0" w:evenVBand="0" w:oddHBand="1" w:evenHBand="0" w:firstRowFirstColumn="0" w:firstRowLastColumn="0" w:lastRowFirstColumn="0" w:lastRowLastColumn="0"/>
              <w:rPr>
                <w:color w:val="000000"/>
                <w:sz w:val="16"/>
                <w:lang w:val="es-CR" w:eastAsia="es-CR"/>
              </w:rPr>
            </w:pPr>
            <w:r w:rsidRPr="00226955">
              <w:rPr>
                <w:color w:val="000000"/>
                <w:sz w:val="16"/>
                <w:lang w:val="es-CR" w:eastAsia="es-CR"/>
              </w:rPr>
              <w:t>c. Debe venir vacío en caso de que código de emisor sea igual a “BCCR” o “G” .</w:t>
            </w:r>
          </w:p>
          <w:p w14:paraId="2B71DCB3" w14:textId="77777777" w:rsidR="00B17C14" w:rsidRPr="00226955" w:rsidRDefault="00B17C14" w:rsidP="00B17C14">
            <w:pPr>
              <w:cnfStyle w:val="000000100000" w:firstRow="0" w:lastRow="0" w:firstColumn="0" w:lastColumn="0" w:oddVBand="0" w:evenVBand="0" w:oddHBand="1" w:evenHBand="0" w:firstRowFirstColumn="0" w:firstRowLastColumn="0" w:lastRowFirstColumn="0" w:lastRowLastColumn="0"/>
              <w:rPr>
                <w:color w:val="000000"/>
                <w:lang w:val="es-CR" w:eastAsia="es-CR"/>
              </w:rPr>
            </w:pPr>
            <w:r w:rsidRPr="005C6EF8">
              <w:rPr>
                <w:color w:val="000000"/>
                <w:sz w:val="16"/>
                <w:lang w:val="es-CR" w:eastAsia="es-CR"/>
              </w:rPr>
              <w:t xml:space="preserve">c. En el caso de que </w:t>
            </w:r>
            <w:hyperlink w:anchor="_Tipos_de_títulos" w:history="1">
              <w:r w:rsidRPr="005C6EF8">
                <w:rPr>
                  <w:rStyle w:val="Hipervnculo"/>
                  <w:sz w:val="16"/>
                  <w:lang w:val="es-CR" w:eastAsia="es-CR"/>
                </w:rPr>
                <w:t>[E] CodTitulo</w:t>
              </w:r>
            </w:hyperlink>
            <w:r w:rsidRPr="005C6EF8">
              <w:rPr>
                <w:color w:val="000000"/>
                <w:sz w:val="16"/>
                <w:lang w:val="es-CR" w:eastAsia="es-CR"/>
              </w:rPr>
              <w:t xml:space="preserve"> sea igual a  FI</w:t>
            </w:r>
            <w:r w:rsidR="002C575B" w:rsidRPr="005C6EF8">
              <w:rPr>
                <w:color w:val="000000"/>
                <w:sz w:val="16"/>
                <w:lang w:val="es-CR" w:eastAsia="es-CR"/>
              </w:rPr>
              <w:t>, FR</w:t>
            </w:r>
            <w:r w:rsidRPr="005C6EF8">
              <w:rPr>
                <w:color w:val="000000"/>
                <w:sz w:val="16"/>
                <w:lang w:val="es-CR" w:eastAsia="es-CR"/>
              </w:rPr>
              <w:t xml:space="preserve"> o DE no puede venir vacío.</w:t>
            </w:r>
          </w:p>
        </w:tc>
      </w:tr>
      <w:tr w:rsidR="00B17C14" w14:paraId="1202BCAA" w14:textId="77777777" w:rsidTr="00953990">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tcPr>
          <w:p w14:paraId="28DDB1C2" w14:textId="77777777" w:rsidR="00B17C14" w:rsidRDefault="00B17C14" w:rsidP="00B17C14">
            <w:pPr>
              <w:rPr>
                <w:rFonts w:cs="Arial"/>
                <w:sz w:val="16"/>
                <w:szCs w:val="16"/>
              </w:rPr>
            </w:pPr>
          </w:p>
        </w:tc>
        <w:tc>
          <w:tcPr>
            <w:tcW w:w="3402" w:type="dxa"/>
          </w:tcPr>
          <w:p w14:paraId="5BF92323" w14:textId="77777777" w:rsidR="00B17C14" w:rsidRPr="00226955" w:rsidRDefault="00B17C14" w:rsidP="00B17C14">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226955">
              <w:rPr>
                <w:szCs w:val="16"/>
              </w:rPr>
              <w:t>[E]RiesgoEmisor</w:t>
            </w:r>
          </w:p>
        </w:tc>
        <w:tc>
          <w:tcPr>
            <w:tcW w:w="4536" w:type="dxa"/>
            <w:vAlign w:val="center"/>
          </w:tcPr>
          <w:p w14:paraId="7FC5D060"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Calificación de riesgo de crédito del emisor.</w:t>
            </w:r>
          </w:p>
          <w:p w14:paraId="62D7EAD5" w14:textId="77777777" w:rsidR="00B17C14" w:rsidRPr="00226955"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26955">
              <w:rPr>
                <w:rFonts w:cs="Arial"/>
                <w:color w:val="000000"/>
                <w:sz w:val="16"/>
                <w:szCs w:val="16"/>
                <w:lang w:val="es-CR" w:eastAsia="es-CR"/>
              </w:rPr>
              <w:t>En el caso de Reportos, debe indicarse la calificación del emisor del activo subyacente.</w:t>
            </w:r>
          </w:p>
        </w:tc>
        <w:tc>
          <w:tcPr>
            <w:tcW w:w="397" w:type="dxa"/>
            <w:textDirection w:val="btLr"/>
            <w:vAlign w:val="center"/>
          </w:tcPr>
          <w:p w14:paraId="1058E63E" w14:textId="77777777" w:rsidR="00B17C14" w:rsidRPr="00226955" w:rsidRDefault="00B17C14" w:rsidP="00B17C1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5103" w:type="dxa"/>
            <w:vAlign w:val="center"/>
          </w:tcPr>
          <w:p w14:paraId="3D858B7A" w14:textId="77777777" w:rsidR="00B17C14" w:rsidRPr="00226955" w:rsidRDefault="00B17C14" w:rsidP="00B17C14">
            <w:pPr>
              <w:pStyle w:val="Prrafodelista"/>
              <w:ind w:left="360"/>
              <w:cnfStyle w:val="000000000000" w:firstRow="0" w:lastRow="0" w:firstColumn="0" w:lastColumn="0" w:oddVBand="0" w:evenVBand="0" w:oddHBand="0" w:evenHBand="0" w:firstRowFirstColumn="0" w:firstRowLastColumn="0" w:lastRowFirstColumn="0" w:lastRowLastColumn="0"/>
              <w:rPr>
                <w:color w:val="000000"/>
                <w:sz w:val="16"/>
                <w:lang w:val="es-CR" w:eastAsia="es-CR"/>
              </w:rPr>
            </w:pPr>
            <w:r w:rsidRPr="00226955">
              <w:rPr>
                <w:color w:val="000000"/>
                <w:sz w:val="16"/>
                <w:lang w:val="es-CR" w:eastAsia="es-CR"/>
              </w:rPr>
              <w:t>a. Puede venir vacío.</w:t>
            </w:r>
          </w:p>
          <w:p w14:paraId="47448E94" w14:textId="77777777" w:rsidR="00B17C14" w:rsidRPr="00226955" w:rsidRDefault="00B17C14" w:rsidP="00B17C14">
            <w:pPr>
              <w:pStyle w:val="Prrafodelista"/>
              <w:ind w:left="360"/>
              <w:cnfStyle w:val="000000000000" w:firstRow="0" w:lastRow="0" w:firstColumn="0" w:lastColumn="0" w:oddVBand="0" w:evenVBand="0" w:oddHBand="0" w:evenHBand="0" w:firstRowFirstColumn="0" w:firstRowLastColumn="0" w:lastRowFirstColumn="0" w:lastRowLastColumn="0"/>
              <w:rPr>
                <w:color w:val="000000"/>
                <w:sz w:val="16"/>
                <w:lang w:val="es-CR" w:eastAsia="es-CR"/>
              </w:rPr>
            </w:pPr>
            <w:r w:rsidRPr="00226955">
              <w:rPr>
                <w:color w:val="000000"/>
                <w:sz w:val="16"/>
                <w:lang w:val="es-CR" w:eastAsia="es-CR"/>
              </w:rPr>
              <w:t>b. Debe venir vacío en caso de que código de emisor sea igual a “BCCR” o “G” .</w:t>
            </w:r>
          </w:p>
          <w:p w14:paraId="2C1E93A4" w14:textId="77777777" w:rsidR="00B17C14" w:rsidRPr="00226955" w:rsidRDefault="00B17C14" w:rsidP="00B17C14">
            <w:pPr>
              <w:pStyle w:val="Prrafodelista"/>
              <w:ind w:left="360"/>
              <w:cnfStyle w:val="000000000000" w:firstRow="0" w:lastRow="0" w:firstColumn="0" w:lastColumn="0" w:oddVBand="0" w:evenVBand="0" w:oddHBand="0" w:evenHBand="0" w:firstRowFirstColumn="0" w:firstRowLastColumn="0" w:lastRowFirstColumn="0" w:lastRowLastColumn="0"/>
              <w:rPr>
                <w:color w:val="000000"/>
                <w:sz w:val="16"/>
                <w:lang w:val="es-CR" w:eastAsia="es-CR"/>
              </w:rPr>
            </w:pPr>
            <w:r w:rsidRPr="005C6EF8">
              <w:rPr>
                <w:color w:val="000000"/>
                <w:sz w:val="16"/>
                <w:lang w:val="es-CR" w:eastAsia="es-CR"/>
              </w:rPr>
              <w:t xml:space="preserve">c. En el caso de que </w:t>
            </w:r>
            <w:hyperlink w:anchor="_Tipos_de_títulos" w:history="1">
              <w:r w:rsidRPr="005C6EF8">
                <w:rPr>
                  <w:rStyle w:val="Hipervnculo"/>
                  <w:sz w:val="16"/>
                  <w:lang w:val="es-CR" w:eastAsia="es-CR"/>
                </w:rPr>
                <w:t>[E] CodTitulo</w:t>
              </w:r>
            </w:hyperlink>
            <w:r w:rsidRPr="005C6EF8">
              <w:rPr>
                <w:color w:val="000000"/>
                <w:sz w:val="16"/>
                <w:lang w:val="es-CR" w:eastAsia="es-CR"/>
              </w:rPr>
              <w:t xml:space="preserve"> sea igual a FI</w:t>
            </w:r>
            <w:r w:rsidR="00B937A5" w:rsidRPr="005C6EF8">
              <w:rPr>
                <w:color w:val="000000"/>
                <w:sz w:val="16"/>
                <w:lang w:val="es-CR" w:eastAsia="es-CR"/>
              </w:rPr>
              <w:t>, FR</w:t>
            </w:r>
            <w:r w:rsidRPr="005C6EF8">
              <w:rPr>
                <w:color w:val="000000"/>
                <w:sz w:val="16"/>
                <w:lang w:val="es-CR" w:eastAsia="es-CR"/>
              </w:rPr>
              <w:t xml:space="preserve"> o DE no puede venir vacío.</w:t>
            </w:r>
          </w:p>
          <w:p w14:paraId="2C12C62F" w14:textId="77777777" w:rsidR="00B17C14" w:rsidRPr="00226955" w:rsidRDefault="00B17C14" w:rsidP="00B17C14">
            <w:pPr>
              <w:pStyle w:val="Prrafodelista"/>
              <w:ind w:left="360"/>
              <w:cnfStyle w:val="000000000000" w:firstRow="0" w:lastRow="0" w:firstColumn="0" w:lastColumn="0" w:oddVBand="0" w:evenVBand="0" w:oddHBand="0" w:evenHBand="0" w:firstRowFirstColumn="0" w:firstRowLastColumn="0" w:lastRowFirstColumn="0" w:lastRowLastColumn="0"/>
              <w:rPr>
                <w:rStyle w:val="Hipervnculo"/>
                <w:color w:val="auto"/>
                <w:sz w:val="16"/>
                <w:u w:val="none"/>
                <w:lang w:val="es-CR" w:eastAsia="es-CR"/>
              </w:rPr>
            </w:pPr>
            <w:r w:rsidRPr="005D64CE">
              <w:rPr>
                <w:color w:val="000000"/>
                <w:sz w:val="16"/>
                <w:lang w:val="es-CR" w:eastAsia="es-CR"/>
              </w:rPr>
              <w:t xml:space="preserve">d. Debe corresponder con alguno de los valores de la tabla de </w:t>
            </w:r>
            <w:hyperlink w:anchor="_Calificaciónes_de_Riesgo_1" w:history="1">
              <w:r w:rsidRPr="00226955">
                <w:rPr>
                  <w:rStyle w:val="Hipervnculo"/>
                  <w:sz w:val="16"/>
                  <w:lang w:val="es-CR" w:eastAsia="es-CR"/>
                </w:rPr>
                <w:t>calificaciones</w:t>
              </w:r>
            </w:hyperlink>
            <w:r w:rsidRPr="00226955">
              <w:rPr>
                <w:rStyle w:val="Hipervnculo"/>
                <w:color w:val="auto"/>
                <w:sz w:val="16"/>
                <w:u w:val="none"/>
                <w:lang w:val="es-CR" w:eastAsia="es-CR"/>
              </w:rPr>
              <w:t xml:space="preserve">, </w:t>
            </w:r>
            <w:r w:rsidRPr="0026134A">
              <w:rPr>
                <w:rStyle w:val="Hipervnculo"/>
                <w:color w:val="auto"/>
                <w:sz w:val="16"/>
                <w:u w:val="none"/>
                <w:lang w:val="es-CR" w:eastAsia="es-CR"/>
              </w:rPr>
              <w:t xml:space="preserve">excepto cuando la </w:t>
            </w:r>
            <w:r w:rsidRPr="0026134A">
              <w:rPr>
                <w:rStyle w:val="Hipervnculo"/>
                <w:sz w:val="16"/>
                <w:lang w:val="es-CR" w:eastAsia="es-CR"/>
              </w:rPr>
              <w:t>[E]Calificadora</w:t>
            </w:r>
            <w:r w:rsidRPr="0026134A">
              <w:rPr>
                <w:szCs w:val="16"/>
              </w:rPr>
              <w:t xml:space="preserve"> </w:t>
            </w:r>
            <w:r w:rsidRPr="0026134A">
              <w:rPr>
                <w:rStyle w:val="Hipervnculo"/>
                <w:color w:val="auto"/>
                <w:sz w:val="16"/>
                <w:u w:val="none"/>
                <w:lang w:val="es-CR" w:eastAsia="es-CR"/>
              </w:rPr>
              <w:t>sea OT:</w:t>
            </w:r>
            <w:r w:rsidRPr="00226955">
              <w:rPr>
                <w:rStyle w:val="Hipervnculo"/>
                <w:color w:val="auto"/>
                <w:sz w:val="16"/>
                <w:u w:val="none"/>
                <w:lang w:val="es-CR" w:eastAsia="es-CR"/>
              </w:rPr>
              <w:t xml:space="preserve"> Otra</w:t>
            </w:r>
          </w:p>
          <w:p w14:paraId="6749B71D" w14:textId="77777777" w:rsidR="00B17C14" w:rsidRPr="00226955" w:rsidRDefault="00B17C14" w:rsidP="00B17C14">
            <w:pPr>
              <w:pStyle w:val="Prrafodelista"/>
              <w:ind w:left="360"/>
              <w:cnfStyle w:val="000000000000" w:firstRow="0" w:lastRow="0" w:firstColumn="0" w:lastColumn="0" w:oddVBand="0" w:evenVBand="0" w:oddHBand="0" w:evenHBand="0" w:firstRowFirstColumn="0" w:firstRowLastColumn="0" w:lastRowFirstColumn="0" w:lastRowLastColumn="0"/>
              <w:rPr>
                <w:color w:val="000000"/>
                <w:lang w:val="es-CR" w:eastAsia="es-CR"/>
              </w:rPr>
            </w:pPr>
            <w:r w:rsidRPr="00226955">
              <w:rPr>
                <w:color w:val="000000"/>
                <w:sz w:val="16"/>
                <w:lang w:val="es-CR" w:eastAsia="es-CR"/>
              </w:rPr>
              <w:t>e. Se deben respetar la mayúsculas y las minúsculas de lista de calificaciones mencionada en el punto anterior</w:t>
            </w:r>
          </w:p>
        </w:tc>
      </w:tr>
      <w:tr w:rsidR="00B17C14" w14:paraId="6F35CF05" w14:textId="77777777" w:rsidTr="00953990">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tcPr>
          <w:p w14:paraId="0E0C732B" w14:textId="77777777" w:rsidR="00B17C14" w:rsidRDefault="00B17C14" w:rsidP="00B17C14">
            <w:pPr>
              <w:rPr>
                <w:rFonts w:cs="Arial"/>
                <w:sz w:val="16"/>
                <w:szCs w:val="16"/>
              </w:rPr>
            </w:pPr>
          </w:p>
        </w:tc>
        <w:tc>
          <w:tcPr>
            <w:tcW w:w="3402" w:type="dxa"/>
          </w:tcPr>
          <w:p w14:paraId="0EAAEEF3" w14:textId="77777777" w:rsidR="00B17C14" w:rsidRDefault="00B17C14" w:rsidP="00B17C14">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Pr>
                <w:szCs w:val="16"/>
              </w:rPr>
              <w:t>[E]</w:t>
            </w:r>
            <w:r w:rsidRPr="00B9054E">
              <w:rPr>
                <w:szCs w:val="16"/>
              </w:rPr>
              <w:t>Riesgo</w:t>
            </w:r>
            <w:r>
              <w:rPr>
                <w:szCs w:val="16"/>
              </w:rPr>
              <w:t>CreditoEmision</w:t>
            </w:r>
          </w:p>
        </w:tc>
        <w:tc>
          <w:tcPr>
            <w:tcW w:w="4536" w:type="dxa"/>
            <w:vAlign w:val="center"/>
          </w:tcPr>
          <w:p w14:paraId="4E9D87D7" w14:textId="77777777" w:rsidR="00B17C14" w:rsidRPr="00B9054E"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9054E">
              <w:rPr>
                <w:rFonts w:cs="Arial"/>
                <w:color w:val="000000"/>
                <w:sz w:val="16"/>
                <w:szCs w:val="16"/>
                <w:lang w:val="es-CR" w:eastAsia="es-CR"/>
              </w:rPr>
              <w:t>Calificación de riesgo de crédito del  instrumento.</w:t>
            </w:r>
          </w:p>
          <w:p w14:paraId="0C71195A" w14:textId="77777777" w:rsidR="00B17C14"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9054E">
              <w:rPr>
                <w:rFonts w:cs="Arial"/>
                <w:color w:val="000000"/>
                <w:sz w:val="16"/>
                <w:szCs w:val="16"/>
                <w:lang w:val="es-CR" w:eastAsia="es-CR"/>
              </w:rPr>
              <w:t>En el caso de Reportos, indicar la calificación del instrumento subyacente.</w:t>
            </w:r>
          </w:p>
        </w:tc>
        <w:tc>
          <w:tcPr>
            <w:tcW w:w="397" w:type="dxa"/>
            <w:textDirection w:val="btLr"/>
            <w:vAlign w:val="center"/>
          </w:tcPr>
          <w:p w14:paraId="69E647CB" w14:textId="77777777" w:rsidR="00B17C14" w:rsidRDefault="00B17C14" w:rsidP="00B17C14">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c>
          <w:tcPr>
            <w:tcW w:w="5103" w:type="dxa"/>
            <w:vAlign w:val="center"/>
          </w:tcPr>
          <w:p w14:paraId="425D1621" w14:textId="77777777" w:rsidR="00B17C14" w:rsidRPr="00F75CB3" w:rsidRDefault="00B17C14" w:rsidP="00B17C14">
            <w:pPr>
              <w:pStyle w:val="Prrafodelista"/>
              <w:ind w:left="360"/>
              <w:cnfStyle w:val="000000100000" w:firstRow="0" w:lastRow="0" w:firstColumn="0" w:lastColumn="0" w:oddVBand="0" w:evenVBand="0" w:oddHBand="1" w:evenHBand="0" w:firstRowFirstColumn="0" w:firstRowLastColumn="0" w:lastRowFirstColumn="0" w:lastRowLastColumn="0"/>
              <w:rPr>
                <w:color w:val="000000"/>
                <w:sz w:val="16"/>
                <w:lang w:val="es-CR" w:eastAsia="es-CR"/>
              </w:rPr>
            </w:pPr>
            <w:r w:rsidRPr="00F75CB3">
              <w:rPr>
                <w:color w:val="000000"/>
                <w:sz w:val="16"/>
                <w:lang w:val="es-CR" w:eastAsia="es-CR"/>
              </w:rPr>
              <w:t>a. Puede venir vacío.</w:t>
            </w:r>
          </w:p>
          <w:p w14:paraId="0826D299" w14:textId="77777777" w:rsidR="00B17C14" w:rsidRPr="00F75CB3" w:rsidRDefault="00B17C14" w:rsidP="00B17C14">
            <w:pPr>
              <w:pStyle w:val="Prrafodelista"/>
              <w:ind w:left="360"/>
              <w:cnfStyle w:val="000000100000" w:firstRow="0" w:lastRow="0" w:firstColumn="0" w:lastColumn="0" w:oddVBand="0" w:evenVBand="0" w:oddHBand="1" w:evenHBand="0" w:firstRowFirstColumn="0" w:firstRowLastColumn="0" w:lastRowFirstColumn="0" w:lastRowLastColumn="0"/>
              <w:rPr>
                <w:color w:val="000000"/>
                <w:sz w:val="16"/>
                <w:lang w:val="es-CR" w:eastAsia="es-CR"/>
              </w:rPr>
            </w:pPr>
            <w:r w:rsidRPr="00F75CB3">
              <w:rPr>
                <w:color w:val="000000"/>
                <w:sz w:val="16"/>
                <w:lang w:val="es-CR" w:eastAsia="es-CR"/>
              </w:rPr>
              <w:t>b. Debe venir vacío en caso de que código de emiso</w:t>
            </w:r>
            <w:r>
              <w:rPr>
                <w:color w:val="000000"/>
                <w:sz w:val="16"/>
                <w:lang w:val="es-CR" w:eastAsia="es-CR"/>
              </w:rPr>
              <w:t>r sea igual a “BCCR” o “G</w:t>
            </w:r>
            <w:r w:rsidRPr="00F75CB3">
              <w:rPr>
                <w:color w:val="000000"/>
                <w:sz w:val="16"/>
                <w:lang w:val="es-CR" w:eastAsia="es-CR"/>
              </w:rPr>
              <w:t>” .</w:t>
            </w:r>
          </w:p>
          <w:p w14:paraId="5469EC8E" w14:textId="77777777" w:rsidR="00B17C14" w:rsidRPr="00F75CB3" w:rsidRDefault="00B17C14" w:rsidP="00B17C14">
            <w:pPr>
              <w:pStyle w:val="Prrafodelista"/>
              <w:ind w:left="360"/>
              <w:cnfStyle w:val="000000100000" w:firstRow="0" w:lastRow="0" w:firstColumn="0" w:lastColumn="0" w:oddVBand="0" w:evenVBand="0" w:oddHBand="1" w:evenHBand="0" w:firstRowFirstColumn="0" w:firstRowLastColumn="0" w:lastRowFirstColumn="0" w:lastRowLastColumn="0"/>
              <w:rPr>
                <w:color w:val="000000"/>
                <w:sz w:val="16"/>
                <w:lang w:val="es-CR" w:eastAsia="es-CR"/>
              </w:rPr>
            </w:pPr>
            <w:r w:rsidRPr="005C6EF8">
              <w:rPr>
                <w:color w:val="000000"/>
                <w:sz w:val="16"/>
                <w:lang w:val="es-CR" w:eastAsia="es-CR"/>
              </w:rPr>
              <w:t xml:space="preserve">c. En el caso de que </w:t>
            </w:r>
            <w:hyperlink w:anchor="_Tipos_de_títulos" w:history="1">
              <w:r w:rsidRPr="005C6EF8">
                <w:rPr>
                  <w:rStyle w:val="Hipervnculo"/>
                  <w:sz w:val="16"/>
                  <w:lang w:val="es-CR" w:eastAsia="es-CR"/>
                </w:rPr>
                <w:t>[E] CodTitulo</w:t>
              </w:r>
            </w:hyperlink>
            <w:r w:rsidRPr="005C6EF8">
              <w:rPr>
                <w:color w:val="000000"/>
                <w:sz w:val="16"/>
                <w:lang w:val="es-CR" w:eastAsia="es-CR"/>
              </w:rPr>
              <w:t xml:space="preserve"> sea igual a FI</w:t>
            </w:r>
            <w:r w:rsidR="00B937A5" w:rsidRPr="005C6EF8">
              <w:rPr>
                <w:color w:val="000000"/>
                <w:sz w:val="16"/>
                <w:lang w:val="es-CR" w:eastAsia="es-CR"/>
              </w:rPr>
              <w:t>, FR</w:t>
            </w:r>
            <w:r w:rsidRPr="005C6EF8">
              <w:rPr>
                <w:color w:val="000000"/>
                <w:sz w:val="16"/>
                <w:lang w:val="es-CR" w:eastAsia="es-CR"/>
              </w:rPr>
              <w:t xml:space="preserve"> o DE no puede venir vacío.</w:t>
            </w:r>
          </w:p>
          <w:p w14:paraId="7EA4ED88" w14:textId="77777777" w:rsidR="00B17C14" w:rsidRPr="00F75CB3" w:rsidRDefault="00B17C14" w:rsidP="00B17C14">
            <w:pPr>
              <w:pStyle w:val="Prrafodelista"/>
              <w:ind w:left="360"/>
              <w:cnfStyle w:val="000000100000" w:firstRow="0" w:lastRow="0" w:firstColumn="0" w:lastColumn="0" w:oddVBand="0" w:evenVBand="0" w:oddHBand="1" w:evenHBand="0" w:firstRowFirstColumn="0" w:firstRowLastColumn="0" w:lastRowFirstColumn="0" w:lastRowLastColumn="0"/>
              <w:rPr>
                <w:color w:val="000000"/>
                <w:sz w:val="16"/>
                <w:lang w:val="es-CR" w:eastAsia="es-CR"/>
              </w:rPr>
            </w:pPr>
            <w:r w:rsidRPr="00F75CB3">
              <w:rPr>
                <w:color w:val="000000"/>
                <w:sz w:val="16"/>
                <w:lang w:val="es-CR" w:eastAsia="es-CR"/>
              </w:rPr>
              <w:t xml:space="preserve">d. Debe corresponder con alguno de los valores de </w:t>
            </w:r>
            <w:r>
              <w:rPr>
                <w:color w:val="000000"/>
                <w:sz w:val="16"/>
                <w:lang w:val="es-CR" w:eastAsia="es-CR"/>
              </w:rPr>
              <w:t>la tabla</w:t>
            </w:r>
            <w:r w:rsidRPr="00F75CB3">
              <w:rPr>
                <w:color w:val="000000"/>
                <w:sz w:val="16"/>
                <w:lang w:val="es-CR" w:eastAsia="es-CR"/>
              </w:rPr>
              <w:t xml:space="preserve"> de </w:t>
            </w:r>
            <w:hyperlink w:anchor="_Calificaciónes_de_Riesgo_1" w:history="1">
              <w:r w:rsidRPr="0097007C">
                <w:rPr>
                  <w:rStyle w:val="Hipervnculo"/>
                  <w:sz w:val="16"/>
                  <w:lang w:val="es-CR" w:eastAsia="es-CR"/>
                </w:rPr>
                <w:t>calificaciones</w:t>
              </w:r>
            </w:hyperlink>
            <w:r>
              <w:rPr>
                <w:rStyle w:val="Hipervnculo"/>
                <w:color w:val="auto"/>
                <w:sz w:val="16"/>
                <w:u w:val="none"/>
                <w:lang w:val="es-CR" w:eastAsia="es-CR"/>
              </w:rPr>
              <w:t xml:space="preserve"> </w:t>
            </w:r>
            <w:r w:rsidRPr="0026134A">
              <w:rPr>
                <w:rStyle w:val="Hipervnculo"/>
                <w:color w:val="auto"/>
                <w:sz w:val="16"/>
                <w:u w:val="none"/>
                <w:lang w:val="es-CR" w:eastAsia="es-CR"/>
              </w:rPr>
              <w:t xml:space="preserve">excepto cuando la </w:t>
            </w:r>
            <w:r w:rsidRPr="0026134A">
              <w:rPr>
                <w:rStyle w:val="Hipervnculo"/>
                <w:sz w:val="16"/>
                <w:lang w:val="es-CR" w:eastAsia="es-CR"/>
              </w:rPr>
              <w:t>[E]Calificadora</w:t>
            </w:r>
            <w:r w:rsidRPr="0026134A">
              <w:rPr>
                <w:szCs w:val="16"/>
              </w:rPr>
              <w:t xml:space="preserve"> </w:t>
            </w:r>
            <w:r w:rsidRPr="0026134A">
              <w:rPr>
                <w:rStyle w:val="Hipervnculo"/>
                <w:color w:val="auto"/>
                <w:sz w:val="16"/>
                <w:u w:val="none"/>
                <w:lang w:val="es-CR" w:eastAsia="es-CR"/>
              </w:rPr>
              <w:t>sea OT</w:t>
            </w:r>
            <w:r w:rsidRPr="0097007C">
              <w:rPr>
                <w:rStyle w:val="Hipervnculo"/>
                <w:color w:val="auto"/>
                <w:sz w:val="16"/>
                <w:u w:val="none"/>
                <w:lang w:val="es-CR" w:eastAsia="es-CR"/>
              </w:rPr>
              <w:t>: Otra</w:t>
            </w:r>
          </w:p>
          <w:p w14:paraId="18397478" w14:textId="77777777" w:rsidR="00B17C14" w:rsidRDefault="00B17C14" w:rsidP="00B17C14">
            <w:pPr>
              <w:pStyle w:val="Prrafodelista"/>
              <w:ind w:left="360"/>
              <w:cnfStyle w:val="000000100000" w:firstRow="0" w:lastRow="0" w:firstColumn="0" w:lastColumn="0" w:oddVBand="0" w:evenVBand="0" w:oddHBand="1" w:evenHBand="0" w:firstRowFirstColumn="0" w:firstRowLastColumn="0" w:lastRowFirstColumn="0" w:lastRowLastColumn="0"/>
              <w:rPr>
                <w:color w:val="000000"/>
                <w:lang w:val="es-CR" w:eastAsia="es-CR"/>
              </w:rPr>
            </w:pPr>
            <w:r>
              <w:rPr>
                <w:color w:val="000000"/>
                <w:sz w:val="16"/>
                <w:lang w:val="es-CR" w:eastAsia="es-CR"/>
              </w:rPr>
              <w:t>e</w:t>
            </w:r>
            <w:r w:rsidRPr="00F75CB3">
              <w:rPr>
                <w:color w:val="000000"/>
                <w:sz w:val="16"/>
                <w:lang w:val="es-CR" w:eastAsia="es-CR"/>
              </w:rPr>
              <w:t>. Se deben respetar la mayúsculas y las minúsculas de lista de calificaciones mencionada en el punto anterio</w:t>
            </w:r>
            <w:r>
              <w:rPr>
                <w:color w:val="000000"/>
                <w:sz w:val="16"/>
                <w:lang w:val="es-CR" w:eastAsia="es-CR"/>
              </w:rPr>
              <w:t>r</w:t>
            </w:r>
          </w:p>
        </w:tc>
      </w:tr>
      <w:tr w:rsidR="00B17C14" w14:paraId="6EEF768A" w14:textId="77777777" w:rsidTr="00953990">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tcPr>
          <w:p w14:paraId="7E53F231" w14:textId="77777777" w:rsidR="00B17C14" w:rsidRDefault="00B17C14" w:rsidP="00B17C14">
            <w:pPr>
              <w:rPr>
                <w:rFonts w:cs="Arial"/>
                <w:sz w:val="16"/>
                <w:szCs w:val="16"/>
              </w:rPr>
            </w:pPr>
          </w:p>
        </w:tc>
        <w:tc>
          <w:tcPr>
            <w:tcW w:w="3402" w:type="dxa"/>
          </w:tcPr>
          <w:p w14:paraId="757F39E8" w14:textId="77777777" w:rsidR="00B17C14" w:rsidRDefault="00B17C14" w:rsidP="00B17C14">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Pr>
                <w:szCs w:val="16"/>
              </w:rPr>
              <w:t>[E]</w:t>
            </w:r>
            <w:r w:rsidRPr="00587B85">
              <w:rPr>
                <w:szCs w:val="16"/>
              </w:rPr>
              <w:t>CodCustodio</w:t>
            </w:r>
          </w:p>
        </w:tc>
        <w:tc>
          <w:tcPr>
            <w:tcW w:w="4536" w:type="dxa"/>
            <w:vAlign w:val="center"/>
          </w:tcPr>
          <w:p w14:paraId="2CDD8014" w14:textId="77777777" w:rsidR="00B17C14"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87B85">
              <w:rPr>
                <w:rFonts w:cs="Arial"/>
                <w:color w:val="000000"/>
                <w:sz w:val="16"/>
                <w:szCs w:val="16"/>
                <w:lang w:val="es-CR" w:eastAsia="es-CR"/>
              </w:rPr>
              <w:t>Indica el código correspondiente a la entidad de custodia.</w:t>
            </w:r>
          </w:p>
          <w:p w14:paraId="4887506A" w14:textId="77777777" w:rsidR="00B17C14"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0A24C17C" w14:textId="77777777" w:rsidR="00B17C14" w:rsidRDefault="00B17C14" w:rsidP="00B17C1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397" w:type="dxa"/>
            <w:textDirection w:val="btLr"/>
            <w:vAlign w:val="center"/>
          </w:tcPr>
          <w:p w14:paraId="3F1F76C2" w14:textId="77777777" w:rsidR="00B17C14" w:rsidRDefault="00B17C14" w:rsidP="00B17C1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5103" w:type="dxa"/>
            <w:vAlign w:val="center"/>
          </w:tcPr>
          <w:p w14:paraId="351BB99C" w14:textId="77777777" w:rsidR="00B17C14" w:rsidRPr="00CC6580" w:rsidRDefault="00B17C14" w:rsidP="00B17C14">
            <w:pPr>
              <w:pStyle w:val="Prrafodelista"/>
              <w:numPr>
                <w:ilvl w:val="0"/>
                <w:numId w:val="519"/>
              </w:numPr>
              <w:cnfStyle w:val="000000000000" w:firstRow="0" w:lastRow="0" w:firstColumn="0" w:lastColumn="0" w:oddVBand="0" w:evenVBand="0" w:oddHBand="0" w:evenHBand="0" w:firstRowFirstColumn="0" w:firstRowLastColumn="0" w:lastRowFirstColumn="0" w:lastRowLastColumn="0"/>
              <w:rPr>
                <w:color w:val="000000"/>
                <w:sz w:val="16"/>
                <w:lang w:val="es-CR" w:eastAsia="es-CR"/>
              </w:rPr>
            </w:pPr>
            <w:r>
              <w:rPr>
                <w:color w:val="000000"/>
                <w:sz w:val="16"/>
                <w:lang w:val="es-CR" w:eastAsia="es-CR"/>
              </w:rPr>
              <w:t>No puede venir vacío</w:t>
            </w:r>
          </w:p>
          <w:p w14:paraId="03AC53F1" w14:textId="77777777" w:rsidR="00B17C14" w:rsidRPr="00024C53" w:rsidRDefault="00B17C14" w:rsidP="00B17C14">
            <w:pPr>
              <w:pStyle w:val="Prrafodelista"/>
              <w:numPr>
                <w:ilvl w:val="0"/>
                <w:numId w:val="519"/>
              </w:numPr>
              <w:cnfStyle w:val="000000000000" w:firstRow="0" w:lastRow="0" w:firstColumn="0" w:lastColumn="0" w:oddVBand="0" w:evenVBand="0" w:oddHBand="0" w:evenHBand="0" w:firstRowFirstColumn="0" w:firstRowLastColumn="0" w:lastRowFirstColumn="0" w:lastRowLastColumn="0"/>
              <w:rPr>
                <w:color w:val="000000"/>
                <w:sz w:val="16"/>
                <w:lang w:val="es-CR" w:eastAsia="es-CR"/>
              </w:rPr>
            </w:pPr>
            <w:r w:rsidRPr="00587B85">
              <w:rPr>
                <w:color w:val="000000"/>
                <w:sz w:val="16"/>
                <w:lang w:val="es-CR" w:eastAsia="es-CR"/>
              </w:rPr>
              <w:t>C</w:t>
            </w:r>
            <w:r w:rsidRPr="00024C53">
              <w:rPr>
                <w:color w:val="000000"/>
                <w:sz w:val="16"/>
                <w:lang w:val="es-CR" w:eastAsia="es-CR"/>
              </w:rPr>
              <w:t>uando el tipo de inversión sea "FA" debe presentarse en blanco.</w:t>
            </w:r>
          </w:p>
          <w:p w14:paraId="051CF5DC" w14:textId="77777777" w:rsidR="00B17C14" w:rsidRDefault="00B17C14" w:rsidP="00B17C14">
            <w:pPr>
              <w:pStyle w:val="Prrafodelista"/>
              <w:numPr>
                <w:ilvl w:val="0"/>
                <w:numId w:val="519"/>
              </w:numPr>
              <w:cnfStyle w:val="000000000000" w:firstRow="0" w:lastRow="0" w:firstColumn="0" w:lastColumn="0" w:oddVBand="0" w:evenVBand="0" w:oddHBand="0" w:evenHBand="0" w:firstRowFirstColumn="0" w:firstRowLastColumn="0" w:lastRowFirstColumn="0" w:lastRowLastColumn="0"/>
              <w:rPr>
                <w:color w:val="000000"/>
                <w:sz w:val="16"/>
                <w:lang w:val="es-CR" w:eastAsia="es-CR"/>
              </w:rPr>
            </w:pPr>
            <w:r w:rsidRPr="00024C53">
              <w:rPr>
                <w:color w:val="000000"/>
                <w:sz w:val="16"/>
                <w:lang w:val="es-CR" w:eastAsia="es-CR"/>
              </w:rPr>
              <w:t>En caso de que el tipo de título sea DI</w:t>
            </w:r>
            <w:r>
              <w:rPr>
                <w:color w:val="000000"/>
                <w:sz w:val="16"/>
                <w:lang w:val="es-CR" w:eastAsia="es-CR"/>
              </w:rPr>
              <w:t xml:space="preserve"> o RE</w:t>
            </w:r>
            <w:r w:rsidRPr="00024C53">
              <w:rPr>
                <w:color w:val="000000"/>
                <w:sz w:val="16"/>
                <w:lang w:val="es-CR" w:eastAsia="es-CR"/>
              </w:rPr>
              <w:t>, puede venir vacío</w:t>
            </w:r>
          </w:p>
          <w:p w14:paraId="431099F7" w14:textId="77777777" w:rsidR="00B17C14" w:rsidRDefault="00B17C14" w:rsidP="00B17C14">
            <w:pPr>
              <w:pStyle w:val="Prrafodelista"/>
              <w:numPr>
                <w:ilvl w:val="0"/>
                <w:numId w:val="519"/>
              </w:numPr>
              <w:cnfStyle w:val="000000000000" w:firstRow="0" w:lastRow="0" w:firstColumn="0" w:lastColumn="0" w:oddVBand="0" w:evenVBand="0" w:oddHBand="0" w:evenHBand="0" w:firstRowFirstColumn="0" w:firstRowLastColumn="0" w:lastRowFirstColumn="0" w:lastRowLastColumn="0"/>
              <w:rPr>
                <w:color w:val="000000"/>
                <w:lang w:val="es-CR" w:eastAsia="es-CR"/>
              </w:rPr>
            </w:pPr>
            <w:r w:rsidRPr="00024C53">
              <w:rPr>
                <w:color w:val="000000"/>
                <w:sz w:val="16"/>
                <w:lang w:val="es-CR" w:eastAsia="es-CR"/>
              </w:rPr>
              <w:t xml:space="preserve">Debe corresponder a uno de los valores de la tabla </w:t>
            </w:r>
            <w:hyperlink w:anchor="_Códigos_de_Custodio" w:history="1">
              <w:r w:rsidRPr="00024C53">
                <w:rPr>
                  <w:rStyle w:val="Hipervnculo"/>
                  <w:sz w:val="16"/>
                  <w:lang w:val="es-CR" w:eastAsia="es-CR"/>
                </w:rPr>
                <w:t>Códigos de Custodio</w:t>
              </w:r>
            </w:hyperlink>
          </w:p>
        </w:tc>
      </w:tr>
      <w:tr w:rsidR="00B17C14" w14:paraId="7698CF73" w14:textId="77777777" w:rsidTr="00953990">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ign w:val="center"/>
          </w:tcPr>
          <w:p w14:paraId="73A375DB" w14:textId="77777777" w:rsidR="00B17C14" w:rsidRDefault="00B17C14" w:rsidP="00B17C14">
            <w:pPr>
              <w:rPr>
                <w:rFonts w:cs="Arial"/>
                <w:sz w:val="16"/>
                <w:szCs w:val="16"/>
              </w:rPr>
            </w:pPr>
          </w:p>
        </w:tc>
        <w:tc>
          <w:tcPr>
            <w:tcW w:w="3402" w:type="dxa"/>
          </w:tcPr>
          <w:p w14:paraId="60ED37C9" w14:textId="77777777" w:rsidR="00B17C14" w:rsidRDefault="00B17C14" w:rsidP="00B17C14">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Pr>
                <w:szCs w:val="16"/>
              </w:rPr>
              <w:t>[E]Num</w:t>
            </w:r>
            <w:r w:rsidRPr="00587B85">
              <w:rPr>
                <w:szCs w:val="16"/>
              </w:rPr>
              <w:t>Custodia</w:t>
            </w:r>
          </w:p>
        </w:tc>
        <w:tc>
          <w:tcPr>
            <w:tcW w:w="4536" w:type="dxa"/>
            <w:vAlign w:val="center"/>
          </w:tcPr>
          <w:p w14:paraId="07820326" w14:textId="77777777" w:rsidR="00B17C14"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87B85">
              <w:rPr>
                <w:rFonts w:cs="Arial"/>
                <w:color w:val="000000"/>
                <w:sz w:val="16"/>
                <w:szCs w:val="16"/>
                <w:lang w:val="es-CR" w:eastAsia="es-CR"/>
              </w:rPr>
              <w:t>Corresponde a la cuenta en la que se encuentra asignado el valor en la entidad de custodia.</w:t>
            </w:r>
          </w:p>
          <w:p w14:paraId="21BF7637" w14:textId="77777777" w:rsidR="00B17C14"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4926D24E" w14:textId="77777777" w:rsidR="00B17C14" w:rsidRDefault="00B17C14" w:rsidP="00B17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c>
          <w:tcPr>
            <w:tcW w:w="397" w:type="dxa"/>
            <w:textDirection w:val="btLr"/>
            <w:vAlign w:val="center"/>
          </w:tcPr>
          <w:p w14:paraId="715EC842" w14:textId="77777777" w:rsidR="00B17C14" w:rsidRDefault="00B17C14" w:rsidP="00B17C14">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c>
          <w:tcPr>
            <w:tcW w:w="5103" w:type="dxa"/>
            <w:vAlign w:val="center"/>
          </w:tcPr>
          <w:p w14:paraId="5C358895" w14:textId="77777777" w:rsidR="00B17C14" w:rsidRDefault="00B17C14" w:rsidP="00B17C14">
            <w:pPr>
              <w:pStyle w:val="Prrafodelista"/>
              <w:numPr>
                <w:ilvl w:val="0"/>
                <w:numId w:val="502"/>
              </w:numPr>
              <w:cnfStyle w:val="000000100000" w:firstRow="0" w:lastRow="0" w:firstColumn="0" w:lastColumn="0" w:oddVBand="0" w:evenVBand="0" w:oddHBand="1" w:evenHBand="0" w:firstRowFirstColumn="0" w:firstRowLastColumn="0" w:lastRowFirstColumn="0" w:lastRowLastColumn="0"/>
              <w:rPr>
                <w:color w:val="000000"/>
                <w:sz w:val="16"/>
                <w:lang w:val="es-CR" w:eastAsia="es-CR"/>
              </w:rPr>
            </w:pPr>
            <w:r>
              <w:rPr>
                <w:color w:val="000000"/>
                <w:sz w:val="16"/>
                <w:lang w:val="es-CR" w:eastAsia="es-CR"/>
              </w:rPr>
              <w:t>No puede venir vacío</w:t>
            </w:r>
          </w:p>
          <w:p w14:paraId="0CC598AB" w14:textId="77777777" w:rsidR="00B17C14" w:rsidRDefault="00B17C14" w:rsidP="00B17C14">
            <w:pPr>
              <w:pStyle w:val="Prrafodelista"/>
              <w:numPr>
                <w:ilvl w:val="0"/>
                <w:numId w:val="502"/>
              </w:numPr>
              <w:cnfStyle w:val="000000100000" w:firstRow="0" w:lastRow="0" w:firstColumn="0" w:lastColumn="0" w:oddVBand="0" w:evenVBand="0" w:oddHBand="1" w:evenHBand="0" w:firstRowFirstColumn="0" w:firstRowLastColumn="0" w:lastRowFirstColumn="0" w:lastRowLastColumn="0"/>
              <w:rPr>
                <w:color w:val="000000"/>
                <w:sz w:val="16"/>
                <w:lang w:val="es-CR" w:eastAsia="es-CR"/>
              </w:rPr>
            </w:pPr>
            <w:r w:rsidRPr="00226529">
              <w:rPr>
                <w:color w:val="000000"/>
                <w:sz w:val="16"/>
                <w:lang w:val="es-CR" w:eastAsia="es-CR"/>
              </w:rPr>
              <w:t>En caso de que el tipo de título sea D</w:t>
            </w:r>
            <w:r>
              <w:rPr>
                <w:color w:val="000000"/>
                <w:sz w:val="16"/>
                <w:lang w:val="es-CR" w:eastAsia="es-CR"/>
              </w:rPr>
              <w:t>I o RE</w:t>
            </w:r>
            <w:r w:rsidRPr="00226529">
              <w:rPr>
                <w:color w:val="000000"/>
                <w:sz w:val="16"/>
                <w:lang w:val="es-CR" w:eastAsia="es-CR"/>
              </w:rPr>
              <w:t>, puede venir vacío.</w:t>
            </w:r>
          </w:p>
          <w:p w14:paraId="137E981D" w14:textId="77777777" w:rsidR="00B17C14" w:rsidRDefault="00B17C14" w:rsidP="00B17C14">
            <w:pPr>
              <w:pStyle w:val="Prrafodelista"/>
              <w:numPr>
                <w:ilvl w:val="0"/>
                <w:numId w:val="502"/>
              </w:numPr>
              <w:cnfStyle w:val="000000100000" w:firstRow="0" w:lastRow="0" w:firstColumn="0" w:lastColumn="0" w:oddVBand="0" w:evenVBand="0" w:oddHBand="1" w:evenHBand="0" w:firstRowFirstColumn="0" w:firstRowLastColumn="0" w:lastRowFirstColumn="0" w:lastRowLastColumn="0"/>
              <w:rPr>
                <w:color w:val="000000"/>
                <w:sz w:val="16"/>
                <w:lang w:val="es-CR" w:eastAsia="es-CR"/>
              </w:rPr>
            </w:pPr>
            <w:r w:rsidRPr="00FE2F1B">
              <w:rPr>
                <w:color w:val="000000"/>
                <w:sz w:val="16"/>
                <w:lang w:val="es-CR" w:eastAsia="es-CR"/>
              </w:rPr>
              <w:t>Cuando el tipo de inversión sea un "FA" debe presentarse en blanco</w:t>
            </w:r>
          </w:p>
          <w:p w14:paraId="7A9E48A7" w14:textId="77777777" w:rsidR="00B17C14" w:rsidRPr="003D2967" w:rsidRDefault="00B17C14" w:rsidP="00B17C14">
            <w:pPr>
              <w:pStyle w:val="Prrafodelista"/>
              <w:numPr>
                <w:ilvl w:val="0"/>
                <w:numId w:val="502"/>
              </w:numPr>
              <w:cnfStyle w:val="000000100000" w:firstRow="0" w:lastRow="0" w:firstColumn="0" w:lastColumn="0" w:oddVBand="0" w:evenVBand="0" w:oddHBand="1" w:evenHBand="0" w:firstRowFirstColumn="0" w:firstRowLastColumn="0" w:lastRowFirstColumn="0" w:lastRowLastColumn="0"/>
              <w:rPr>
                <w:color w:val="000000"/>
                <w:sz w:val="16"/>
                <w:lang w:val="es-CR" w:eastAsia="es-CR"/>
              </w:rPr>
            </w:pPr>
            <w:r w:rsidRPr="003D2967">
              <w:rPr>
                <w:color w:val="000000"/>
                <w:sz w:val="16"/>
                <w:lang w:val="es-CR" w:eastAsia="es-CR"/>
              </w:rPr>
              <w:t>Máximo 20 caracteres</w:t>
            </w:r>
          </w:p>
          <w:p w14:paraId="255630BF" w14:textId="77777777" w:rsidR="00B17C14" w:rsidRPr="00024C53" w:rsidRDefault="00B17C14" w:rsidP="00B17C14">
            <w:pPr>
              <w:ind w:left="360"/>
              <w:cnfStyle w:val="000000100000" w:firstRow="0" w:lastRow="0" w:firstColumn="0" w:lastColumn="0" w:oddVBand="0" w:evenVBand="0" w:oddHBand="1" w:evenHBand="0" w:firstRowFirstColumn="0" w:firstRowLastColumn="0" w:lastRowFirstColumn="0" w:lastRowLastColumn="0"/>
              <w:rPr>
                <w:color w:val="000000"/>
                <w:sz w:val="16"/>
                <w:highlight w:val="yellow"/>
                <w:lang w:val="es-CR" w:eastAsia="es-CR"/>
              </w:rPr>
            </w:pPr>
          </w:p>
        </w:tc>
      </w:tr>
    </w:tbl>
    <w:p w14:paraId="5F5B543B" w14:textId="77777777" w:rsidR="002B66EF" w:rsidRDefault="002B66EF"/>
    <w:p w14:paraId="4DBB332D" w14:textId="77777777" w:rsidR="002B66EF" w:rsidRDefault="002B66EF">
      <w:r>
        <w:br w:type="page"/>
      </w:r>
    </w:p>
    <w:p w14:paraId="21A713BA" w14:textId="77777777" w:rsidR="002B66EF" w:rsidRDefault="002B66EF"/>
    <w:p w14:paraId="21AC79E6" w14:textId="77777777" w:rsidR="002B66EF" w:rsidRPr="00FC2FC7" w:rsidRDefault="002B66EF" w:rsidP="002B66EF">
      <w:pPr>
        <w:rPr>
          <w:rFonts w:eastAsia="Batang"/>
          <w:lang w:val="es-ES_tradnl"/>
        </w:rPr>
      </w:pPr>
    </w:p>
    <w:p w14:paraId="70CD304A" w14:textId="77777777" w:rsidR="002B66EF" w:rsidRPr="00191341" w:rsidRDefault="002B66EF" w:rsidP="002B66EF">
      <w:pPr>
        <w:pStyle w:val="Ttulo2"/>
        <w:numPr>
          <w:ilvl w:val="0"/>
          <w:numId w:val="23"/>
        </w:numPr>
      </w:pPr>
      <w:bookmarkStart w:id="22" w:name="_Toc136255504"/>
      <w:r>
        <w:t>[M]</w:t>
      </w:r>
      <w:r w:rsidRPr="00191341">
        <w:t xml:space="preserve">Modelo </w:t>
      </w:r>
      <w:r>
        <w:t>Primas y Siniestros</w:t>
      </w:r>
      <w:bookmarkEnd w:id="22"/>
    </w:p>
    <w:p w14:paraId="0AC26885" w14:textId="77777777" w:rsidR="002B66EF" w:rsidRDefault="002B66EF" w:rsidP="002B66EF">
      <w:pPr>
        <w:jc w:val="both"/>
        <w:rPr>
          <w:lang w:val="es-ES_tradnl"/>
        </w:rPr>
      </w:pPr>
      <w:r w:rsidRPr="005537B4">
        <w:rPr>
          <w:lang w:val="es-ES_tradnl"/>
        </w:rPr>
        <w:t>El modelo consta de un único nodo llamado &lt;</w:t>
      </w:r>
      <w:r w:rsidRPr="009E2774">
        <w:rPr>
          <w:lang w:val="es-ES_tradnl"/>
        </w:rPr>
        <w:t>PrimasYSiniestros</w:t>
      </w:r>
      <w:r w:rsidRPr="005537B4">
        <w:rPr>
          <w:lang w:val="es-ES_tradnl"/>
        </w:rPr>
        <w:t xml:space="preserve">&gt; en el que se indican el monto de las primas y </w:t>
      </w:r>
      <w:r w:rsidRPr="009E2774">
        <w:rPr>
          <w:lang w:val="es-ES_tradnl"/>
        </w:rPr>
        <w:t>los siniestros por ramo</w:t>
      </w:r>
      <w:r w:rsidRPr="005537B4">
        <w:rPr>
          <w:lang w:val="es-ES_tradnl"/>
        </w:rPr>
        <w:t>.  Por cada ramo al que la SUGESE haya autorizado a la aseguradora, deberá indicarse un nodo &lt;Ramo&gt; con el respe</w:t>
      </w:r>
      <w:r w:rsidRPr="009E2774">
        <w:rPr>
          <w:lang w:val="es-ES_tradnl"/>
        </w:rPr>
        <w:t>ctivo id (</w:t>
      </w:r>
      <w:hyperlink w:anchor="Ramos" w:history="1">
        <w:r w:rsidRPr="005537B4">
          <w:rPr>
            <w:rStyle w:val="Hipervnculo"/>
            <w:rFonts w:cs="Arial"/>
            <w:lang w:val="es-ES_tradnl"/>
          </w:rPr>
          <w:t>ver tabla 1</w:t>
        </w:r>
      </w:hyperlink>
      <w:r w:rsidRPr="005537B4">
        <w:rPr>
          <w:lang w:val="es-ES_tradnl"/>
        </w:rPr>
        <w:t xml:space="preserve">).  Dadas las obligaciones </w:t>
      </w:r>
      <w:r w:rsidRPr="009E2774">
        <w:rPr>
          <w:lang w:val="es-ES_tradnl"/>
        </w:rPr>
        <w:t xml:space="preserve">de información al medio </w:t>
      </w:r>
      <w:r w:rsidRPr="005537B4">
        <w:rPr>
          <w:lang w:val="es-ES_tradnl"/>
        </w:rPr>
        <w:t xml:space="preserve">y </w:t>
      </w:r>
      <w:r w:rsidRPr="009E2774">
        <w:rPr>
          <w:lang w:val="es-ES_tradnl"/>
        </w:rPr>
        <w:t xml:space="preserve">las </w:t>
      </w:r>
      <w:r w:rsidRPr="005537B4">
        <w:rPr>
          <w:lang w:val="es-ES_tradnl"/>
        </w:rPr>
        <w:t>funciones otorgadas a la Superintendencia</w:t>
      </w:r>
      <w:r w:rsidRPr="009E2774">
        <w:rPr>
          <w:lang w:val="es-ES_tradnl"/>
        </w:rPr>
        <w:t>,</w:t>
      </w:r>
      <w:r w:rsidRPr="005537B4">
        <w:rPr>
          <w:lang w:val="es-ES_tradnl"/>
        </w:rPr>
        <w:t xml:space="preserve"> se hace necesario contar con información de las primas y</w:t>
      </w:r>
      <w:r w:rsidRPr="009E2774">
        <w:rPr>
          <w:lang w:val="es-ES_tradnl"/>
        </w:rPr>
        <w:t xml:space="preserve"> los siniestros de las aseguradoras.</w:t>
      </w:r>
    </w:p>
    <w:p w14:paraId="5F305D81" w14:textId="77777777" w:rsidR="002B66EF" w:rsidRDefault="002B66EF" w:rsidP="002B66EF">
      <w:pPr>
        <w:jc w:val="both"/>
        <w:rPr>
          <w:lang w:val="es-ES_tradnl"/>
        </w:rPr>
      </w:pPr>
    </w:p>
    <w:p w14:paraId="5D7FF7A0" w14:textId="77777777" w:rsidR="002B66EF" w:rsidRPr="008F3ED2" w:rsidRDefault="002B66EF" w:rsidP="002B66EF">
      <w:pPr>
        <w:rPr>
          <w:rFonts w:cs="Arial"/>
          <w:u w:val="single"/>
          <w:lang w:val="es-ES_tradnl"/>
        </w:rPr>
      </w:pPr>
    </w:p>
    <w:p w14:paraId="114BA632" w14:textId="77777777" w:rsidR="002B66EF" w:rsidRDefault="002B66EF" w:rsidP="002B66EF">
      <w:pPr>
        <w:rPr>
          <w:rFonts w:cs="Arial"/>
          <w:lang w:val="es-ES_tradnl"/>
        </w:rPr>
      </w:pPr>
      <w:r w:rsidRPr="00F33F53">
        <w:rPr>
          <w:rFonts w:cs="Arial"/>
          <w:noProof/>
          <w:lang w:val="es-CR" w:eastAsia="es-CR"/>
        </w:rPr>
        <w:drawing>
          <wp:inline distT="0" distB="0" distL="0" distR="0" wp14:anchorId="1F6A429C" wp14:editId="4A8A1F3B">
            <wp:extent cx="7781925" cy="3305175"/>
            <wp:effectExtent l="0" t="0" r="9525" b="9525"/>
            <wp:docPr id="13" name="Diagrama 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3" r:lo="rId34" r:qs="rId35" r:cs="rId36"/>
              </a:graphicData>
            </a:graphic>
          </wp:inline>
        </w:drawing>
      </w:r>
    </w:p>
    <w:p w14:paraId="1E338350" w14:textId="77777777" w:rsidR="002B66EF" w:rsidRDefault="002B66EF" w:rsidP="002B66EF">
      <w:pPr>
        <w:rPr>
          <w:rFonts w:cs="Arial"/>
          <w:lang w:val="es-ES_tradnl"/>
        </w:rPr>
      </w:pPr>
    </w:p>
    <w:p w14:paraId="394161EA" w14:textId="77777777" w:rsidR="002B66EF" w:rsidRDefault="002B66EF" w:rsidP="002B66EF">
      <w:pPr>
        <w:pStyle w:val="Ttulo3"/>
      </w:pPr>
      <w:bookmarkStart w:id="23" w:name="_Toc136255505"/>
      <w:r>
        <w:t xml:space="preserve">5.3.1Nodo </w:t>
      </w:r>
      <w:r w:rsidRPr="006E077E">
        <w:t>PrimasYSiniestros</w:t>
      </w:r>
      <w:bookmarkEnd w:id="23"/>
    </w:p>
    <w:p w14:paraId="1C561D49" w14:textId="77777777" w:rsidR="002B66EF" w:rsidRDefault="002B66EF" w:rsidP="002B66EF">
      <w:pPr>
        <w:rPr>
          <w:lang w:val="es-ES_tradnl"/>
        </w:rPr>
      </w:pPr>
    </w:p>
    <w:p w14:paraId="2EAE33BD" w14:textId="77777777" w:rsidR="002B66EF" w:rsidRDefault="002B66EF" w:rsidP="002B66EF">
      <w:pPr>
        <w:jc w:val="both"/>
        <w:rPr>
          <w:lang w:val="es-ES_tradnl"/>
        </w:rPr>
      </w:pPr>
      <w:r w:rsidRPr="00A66339">
        <w:rPr>
          <w:lang w:val="es-ES_tradnl"/>
        </w:rPr>
        <w:t>El desglose de ramos responde a lo dispuesto en el Reglamento sobre autorizaciones, registros y requisitos de funcionamiento de entidades supervisadas por la Superintendencia General de Seguros.</w:t>
      </w:r>
    </w:p>
    <w:p w14:paraId="6C03B8AB" w14:textId="77777777" w:rsidR="002B66EF" w:rsidRDefault="002B66EF" w:rsidP="002B66EF">
      <w:pPr>
        <w:jc w:val="both"/>
        <w:rPr>
          <w:lang w:val="es-ES_tradnl"/>
        </w:rPr>
      </w:pPr>
    </w:p>
    <w:p w14:paraId="65D05E3F" w14:textId="77777777" w:rsidR="002B66EF" w:rsidRDefault="002B66EF" w:rsidP="002B66EF">
      <w:pPr>
        <w:rPr>
          <w:lang w:val="es-ES_tradnl"/>
        </w:rPr>
      </w:pPr>
    </w:p>
    <w:tbl>
      <w:tblPr>
        <w:tblStyle w:val="Cuadrculamedia3-nfasis1"/>
        <w:tblpPr w:leftFromText="141" w:rightFromText="141" w:vertAnchor="text" w:horzAnchor="page" w:tblpX="1162" w:tblpY="-3"/>
        <w:tblW w:w="14175" w:type="dxa"/>
        <w:tblLayout w:type="fixed"/>
        <w:tblLook w:val="04A0" w:firstRow="1" w:lastRow="0" w:firstColumn="1" w:lastColumn="0" w:noHBand="0" w:noVBand="1"/>
      </w:tblPr>
      <w:tblGrid>
        <w:gridCol w:w="737"/>
        <w:gridCol w:w="3402"/>
        <w:gridCol w:w="4536"/>
        <w:gridCol w:w="397"/>
        <w:gridCol w:w="5103"/>
      </w:tblGrid>
      <w:tr w:rsidR="002B66EF" w:rsidRPr="002553D5" w14:paraId="1E424582" w14:textId="77777777" w:rsidTr="007B5B61">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05BC86E9" w14:textId="77777777" w:rsidR="002B66EF" w:rsidRPr="00F26FDD" w:rsidRDefault="002B66EF" w:rsidP="007B5B61">
            <w:pPr>
              <w:pStyle w:val="TtuloTabla"/>
              <w:ind w:left="113" w:right="113"/>
              <w:rPr>
                <w:rFonts w:cs="Arial"/>
                <w:b/>
              </w:rPr>
            </w:pPr>
            <w:r w:rsidRPr="00F26FDD">
              <w:rPr>
                <w:rFonts w:cs="Arial"/>
                <w:b/>
              </w:rPr>
              <w:lastRenderedPageBreak/>
              <w:t>Nodo</w:t>
            </w:r>
          </w:p>
        </w:tc>
        <w:tc>
          <w:tcPr>
            <w:tcW w:w="3402" w:type="dxa"/>
            <w:vAlign w:val="center"/>
          </w:tcPr>
          <w:p w14:paraId="2C903AF7" w14:textId="77777777" w:rsidR="002B66EF" w:rsidRPr="00F26FDD" w:rsidRDefault="002B66EF" w:rsidP="007B5B61">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F26FDD">
              <w:rPr>
                <w:rFonts w:cs="Arial"/>
                <w:b/>
                <w:bCs w:val="0"/>
                <w:szCs w:val="16"/>
                <w:lang w:eastAsia="es-CR"/>
              </w:rPr>
              <w:t>Atributo[A] / Elemento[E]</w:t>
            </w:r>
          </w:p>
        </w:tc>
        <w:tc>
          <w:tcPr>
            <w:tcW w:w="4536" w:type="dxa"/>
            <w:vAlign w:val="center"/>
          </w:tcPr>
          <w:p w14:paraId="3432D08D" w14:textId="77777777" w:rsidR="002B66EF" w:rsidRPr="00F26FDD" w:rsidRDefault="002B66EF" w:rsidP="007B5B61">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F26FDD">
              <w:rPr>
                <w:rFonts w:cs="Arial"/>
                <w:b/>
              </w:rPr>
              <w:t>Descripción</w:t>
            </w:r>
          </w:p>
        </w:tc>
        <w:tc>
          <w:tcPr>
            <w:tcW w:w="397" w:type="dxa"/>
            <w:textDirection w:val="btLr"/>
            <w:vAlign w:val="center"/>
          </w:tcPr>
          <w:p w14:paraId="1C777B41" w14:textId="77777777" w:rsidR="002B66EF" w:rsidRPr="00F26FDD" w:rsidRDefault="002B66EF" w:rsidP="007B5B61">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rPr>
            </w:pPr>
            <w:r w:rsidRPr="00F26FDD">
              <w:rPr>
                <w:rFonts w:cs="Arial"/>
                <w:b/>
              </w:rPr>
              <w:t>Cuenta catálogo</w:t>
            </w:r>
          </w:p>
        </w:tc>
        <w:tc>
          <w:tcPr>
            <w:tcW w:w="5103" w:type="dxa"/>
            <w:vAlign w:val="center"/>
          </w:tcPr>
          <w:p w14:paraId="2EC031C6" w14:textId="77777777" w:rsidR="002B66EF" w:rsidRPr="00F26FDD" w:rsidRDefault="002B66EF" w:rsidP="007B5B61">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F26FDD">
              <w:rPr>
                <w:rFonts w:cs="Arial"/>
                <w:b/>
              </w:rPr>
              <w:t>Validaciones</w:t>
            </w:r>
          </w:p>
        </w:tc>
      </w:tr>
      <w:tr w:rsidR="002B66EF" w:rsidRPr="002553D5" w14:paraId="668D5225" w14:textId="77777777" w:rsidTr="007B5B61">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6F715820" w14:textId="77777777" w:rsidR="002B66EF" w:rsidRDefault="002B66EF" w:rsidP="007B5B61">
            <w:pPr>
              <w:pStyle w:val="TextoCentradoTabla"/>
              <w:rPr>
                <w:rFonts w:cs="Arial"/>
                <w:b w:val="0"/>
              </w:rPr>
            </w:pPr>
            <w:r>
              <w:rPr>
                <w:rFonts w:cs="Arial"/>
                <w:b w:val="0"/>
              </w:rPr>
              <w:t>[E]</w:t>
            </w:r>
            <w:r>
              <w:t xml:space="preserve"> </w:t>
            </w:r>
            <w:r w:rsidRPr="006D1608">
              <w:rPr>
                <w:rFonts w:cs="Arial"/>
                <w:b w:val="0"/>
              </w:rPr>
              <w:t>PrimasYSiniestros</w:t>
            </w:r>
          </w:p>
        </w:tc>
        <w:tc>
          <w:tcPr>
            <w:tcW w:w="3402" w:type="dxa"/>
          </w:tcPr>
          <w:p w14:paraId="6A4EC3E6" w14:textId="77777777" w:rsidR="002B66EF" w:rsidRDefault="002B66EF" w:rsidP="007B5B61">
            <w:pPr>
              <w:pStyle w:val="Ttulo9"/>
              <w:outlineLvl w:val="8"/>
              <w:cnfStyle w:val="000000100000" w:firstRow="0" w:lastRow="0" w:firstColumn="0" w:lastColumn="0" w:oddVBand="0" w:evenVBand="0" w:oddHBand="1" w:evenHBand="0" w:firstRowFirstColumn="0" w:firstRowLastColumn="0" w:lastRowFirstColumn="0" w:lastRowLastColumn="0"/>
            </w:pPr>
            <w:r w:rsidRPr="00F26FDD">
              <w:t>[</w:t>
            </w:r>
            <w:r>
              <w:t>A</w:t>
            </w:r>
            <w:r>
              <w:rPr>
                <w:b/>
              </w:rPr>
              <w:t>]</w:t>
            </w:r>
            <w:r>
              <w:t xml:space="preserve"> </w:t>
            </w:r>
            <w:r>
              <w:rPr>
                <w:b/>
              </w:rPr>
              <w:t>TotalGastosPorPrestaciones</w:t>
            </w:r>
          </w:p>
        </w:tc>
        <w:tc>
          <w:tcPr>
            <w:tcW w:w="4536" w:type="dxa"/>
            <w:vAlign w:val="center"/>
          </w:tcPr>
          <w:p w14:paraId="6ABE4D8E" w14:textId="77777777" w:rsidR="002B66EF" w:rsidRPr="00F26FDD" w:rsidRDefault="002B66EF" w:rsidP="007B5B6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Total Gastos por Prestaciones</w:t>
            </w:r>
          </w:p>
        </w:tc>
        <w:tc>
          <w:tcPr>
            <w:tcW w:w="397" w:type="dxa"/>
            <w:textDirection w:val="btLr"/>
            <w:vAlign w:val="center"/>
          </w:tcPr>
          <w:p w14:paraId="21B23C38" w14:textId="77777777" w:rsidR="002B66EF" w:rsidRPr="00F26FDD" w:rsidRDefault="002B66EF" w:rsidP="007B5B61">
            <w:pPr>
              <w:pStyle w:val="TextoJustificadoTabla"/>
              <w:jc w:val="center"/>
              <w:cnfStyle w:val="000000100000" w:firstRow="0" w:lastRow="0" w:firstColumn="0" w:lastColumn="0" w:oddVBand="0" w:evenVBand="0" w:oddHBand="1" w:evenHBand="0" w:firstRowFirstColumn="0" w:firstRowLastColumn="0" w:lastRowFirstColumn="0" w:lastRowLastColumn="0"/>
              <w:rPr>
                <w:rFonts w:cs="Arial"/>
              </w:rPr>
            </w:pPr>
            <w:r w:rsidRPr="00F26FDD">
              <w:rPr>
                <w:rFonts w:cs="Arial"/>
              </w:rPr>
              <w:t>No aplica</w:t>
            </w:r>
          </w:p>
        </w:tc>
        <w:tc>
          <w:tcPr>
            <w:tcW w:w="5103" w:type="dxa"/>
            <w:vAlign w:val="center"/>
          </w:tcPr>
          <w:p w14:paraId="4DBCFEF1" w14:textId="77777777" w:rsidR="002B66EF" w:rsidRDefault="002B66EF" w:rsidP="007B5B61">
            <w:pPr>
              <w:pStyle w:val="TextoJustificadoTabla"/>
              <w:jc w:val="left"/>
              <w:cnfStyle w:val="000000100000" w:firstRow="0" w:lastRow="0" w:firstColumn="0" w:lastColumn="0" w:oddVBand="0" w:evenVBand="0" w:oddHBand="1" w:evenHBand="0" w:firstRowFirstColumn="0" w:firstRowLastColumn="0" w:lastRowFirstColumn="0" w:lastRowLastColumn="0"/>
            </w:pPr>
            <w:r w:rsidRPr="00907AA3">
              <w:t>[</w:t>
            </w:r>
            <w:r>
              <w:t>A</w:t>
            </w:r>
            <w:r w:rsidRPr="00907AA3">
              <w:t>] SubtotalSegurosPersonaelesGastosPorPrestaciones</w:t>
            </w:r>
            <w:r>
              <w:t xml:space="preserve"> + </w:t>
            </w:r>
            <w:r w:rsidRPr="00907AA3">
              <w:t>[</w:t>
            </w:r>
            <w:r>
              <w:t>A</w:t>
            </w:r>
            <w:r w:rsidRPr="00907AA3">
              <w:t>] SubtotalSegurosGeneralesGastosPorPrestaciones</w:t>
            </w:r>
          </w:p>
        </w:tc>
      </w:tr>
      <w:tr w:rsidR="002B66EF" w:rsidRPr="002553D5" w14:paraId="33E731CC" w14:textId="77777777" w:rsidTr="007B5B61">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695332D" w14:textId="77777777" w:rsidR="002B66EF" w:rsidRDefault="002B66EF" w:rsidP="007B5B61">
            <w:pPr>
              <w:pStyle w:val="TextoCentradoTabla"/>
              <w:rPr>
                <w:rFonts w:cs="Arial"/>
                <w:b w:val="0"/>
              </w:rPr>
            </w:pPr>
          </w:p>
        </w:tc>
        <w:tc>
          <w:tcPr>
            <w:tcW w:w="3402" w:type="dxa"/>
          </w:tcPr>
          <w:p w14:paraId="34D9281B" w14:textId="77777777" w:rsidR="002B66EF" w:rsidRDefault="002B66EF" w:rsidP="007B5B61">
            <w:pPr>
              <w:pStyle w:val="Ttulo9"/>
              <w:outlineLvl w:val="8"/>
              <w:cnfStyle w:val="000000000000" w:firstRow="0" w:lastRow="0" w:firstColumn="0" w:lastColumn="0" w:oddVBand="0" w:evenVBand="0" w:oddHBand="0" w:evenHBand="0" w:firstRowFirstColumn="0" w:firstRowLastColumn="0" w:lastRowFirstColumn="0" w:lastRowLastColumn="0"/>
            </w:pPr>
            <w:r w:rsidRPr="00F26FDD">
              <w:t>[</w:t>
            </w:r>
            <w:r>
              <w:t>A</w:t>
            </w:r>
            <w:r>
              <w:rPr>
                <w:b/>
              </w:rPr>
              <w:t>]</w:t>
            </w:r>
            <w:r>
              <w:t xml:space="preserve"> </w:t>
            </w:r>
            <w:r>
              <w:rPr>
                <w:b/>
              </w:rPr>
              <w:t>TotalIngresosPorPrimas</w:t>
            </w:r>
          </w:p>
        </w:tc>
        <w:tc>
          <w:tcPr>
            <w:tcW w:w="4536" w:type="dxa"/>
            <w:vAlign w:val="center"/>
          </w:tcPr>
          <w:p w14:paraId="09E456B9" w14:textId="77777777" w:rsidR="002B66EF" w:rsidRPr="00F26FDD" w:rsidRDefault="002B66EF" w:rsidP="007B5B6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Total Ingresos por Primas</w:t>
            </w:r>
          </w:p>
        </w:tc>
        <w:tc>
          <w:tcPr>
            <w:tcW w:w="397" w:type="dxa"/>
            <w:textDirection w:val="btLr"/>
            <w:vAlign w:val="center"/>
          </w:tcPr>
          <w:p w14:paraId="17DFB28E" w14:textId="77777777" w:rsidR="002B66EF" w:rsidRPr="00F26FDD" w:rsidRDefault="002B66EF" w:rsidP="007B5B61">
            <w:pPr>
              <w:pStyle w:val="TextoJustificadoTabla"/>
              <w:jc w:val="center"/>
              <w:cnfStyle w:val="000000000000" w:firstRow="0" w:lastRow="0" w:firstColumn="0" w:lastColumn="0" w:oddVBand="0" w:evenVBand="0" w:oddHBand="0" w:evenHBand="0" w:firstRowFirstColumn="0" w:firstRowLastColumn="0" w:lastRowFirstColumn="0" w:lastRowLastColumn="0"/>
              <w:rPr>
                <w:rFonts w:cs="Arial"/>
              </w:rPr>
            </w:pPr>
            <w:r w:rsidRPr="00F26FDD">
              <w:rPr>
                <w:rFonts w:cs="Arial"/>
              </w:rPr>
              <w:t>No aplica</w:t>
            </w:r>
          </w:p>
        </w:tc>
        <w:tc>
          <w:tcPr>
            <w:tcW w:w="5103" w:type="dxa"/>
            <w:vAlign w:val="center"/>
          </w:tcPr>
          <w:p w14:paraId="7BD19FAA" w14:textId="77777777" w:rsidR="002B66EF" w:rsidRDefault="002B66EF" w:rsidP="007B5B61">
            <w:pPr>
              <w:pStyle w:val="TextoJustificadoTabla"/>
              <w:jc w:val="left"/>
              <w:cnfStyle w:val="000000000000" w:firstRow="0" w:lastRow="0" w:firstColumn="0" w:lastColumn="0" w:oddVBand="0" w:evenVBand="0" w:oddHBand="0" w:evenHBand="0" w:firstRowFirstColumn="0" w:firstRowLastColumn="0" w:lastRowFirstColumn="0" w:lastRowLastColumn="0"/>
            </w:pPr>
            <w:r w:rsidRPr="00907AA3">
              <w:t>[</w:t>
            </w:r>
            <w:r>
              <w:t>A</w:t>
            </w:r>
            <w:r w:rsidRPr="00907AA3">
              <w:t>] SubtotalSegurosPersonaelesIngresosPorPrimas</w:t>
            </w:r>
            <w:r>
              <w:t xml:space="preserve"> + </w:t>
            </w:r>
            <w:r w:rsidRPr="00907AA3">
              <w:t>[</w:t>
            </w:r>
            <w:r>
              <w:t>A</w:t>
            </w:r>
            <w:r w:rsidRPr="00907AA3">
              <w:t>] SubtotalSegurosGeneralesIngresosPorPrimas</w:t>
            </w:r>
          </w:p>
        </w:tc>
      </w:tr>
      <w:tr w:rsidR="002B66EF" w:rsidRPr="002553D5" w14:paraId="40768B11" w14:textId="77777777" w:rsidTr="007B5B61">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476E2E75" w14:textId="77777777" w:rsidR="002B66EF" w:rsidRDefault="002B66EF" w:rsidP="007B5B61">
            <w:pPr>
              <w:pStyle w:val="TextoCentradoTabla"/>
              <w:rPr>
                <w:rFonts w:cs="Arial"/>
                <w:b w:val="0"/>
              </w:rPr>
            </w:pPr>
            <w:r>
              <w:rPr>
                <w:rFonts w:cs="Arial"/>
                <w:b w:val="0"/>
              </w:rPr>
              <w:t>[E]SegurosPersonaes</w:t>
            </w:r>
          </w:p>
        </w:tc>
        <w:tc>
          <w:tcPr>
            <w:tcW w:w="3402" w:type="dxa"/>
          </w:tcPr>
          <w:p w14:paraId="68F9260D" w14:textId="77777777" w:rsidR="002B66EF" w:rsidRDefault="002B66EF" w:rsidP="007B5B61">
            <w:pPr>
              <w:pStyle w:val="Ttulo9"/>
              <w:outlineLvl w:val="8"/>
              <w:cnfStyle w:val="000000100000" w:firstRow="0" w:lastRow="0" w:firstColumn="0" w:lastColumn="0" w:oddVBand="0" w:evenVBand="0" w:oddHBand="1" w:evenHBand="0" w:firstRowFirstColumn="0" w:firstRowLastColumn="0" w:lastRowFirstColumn="0" w:lastRowLastColumn="0"/>
              <w:rPr>
                <w:b/>
              </w:rPr>
            </w:pPr>
            <w:r w:rsidRPr="00F26FDD">
              <w:t>[</w:t>
            </w:r>
            <w:r>
              <w:t>A</w:t>
            </w:r>
            <w:r>
              <w:rPr>
                <w:b/>
              </w:rPr>
              <w:t>]</w:t>
            </w:r>
            <w:r>
              <w:t xml:space="preserve"> Subt</w:t>
            </w:r>
            <w:r>
              <w:rPr>
                <w:b/>
              </w:rPr>
              <w:t>otalSegurosPersonaelesGastosPorPrestaciones</w:t>
            </w:r>
          </w:p>
        </w:tc>
        <w:tc>
          <w:tcPr>
            <w:tcW w:w="4536" w:type="dxa"/>
            <w:vAlign w:val="center"/>
          </w:tcPr>
          <w:p w14:paraId="3935C1FA" w14:textId="77777777" w:rsidR="002B66EF" w:rsidRPr="00F26FDD" w:rsidRDefault="002B66EF" w:rsidP="007B5B6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Sub total Gastos por Prestaciones de los Seguros Personales</w:t>
            </w:r>
          </w:p>
        </w:tc>
        <w:tc>
          <w:tcPr>
            <w:tcW w:w="397" w:type="dxa"/>
            <w:textDirection w:val="btLr"/>
            <w:vAlign w:val="center"/>
          </w:tcPr>
          <w:p w14:paraId="5E5F53F5" w14:textId="77777777" w:rsidR="002B66EF" w:rsidRPr="00F26FDD" w:rsidRDefault="002B66EF" w:rsidP="007B5B61">
            <w:pPr>
              <w:pStyle w:val="TextoJustificadoTabla"/>
              <w:jc w:val="center"/>
              <w:cnfStyle w:val="000000100000" w:firstRow="0" w:lastRow="0" w:firstColumn="0" w:lastColumn="0" w:oddVBand="0" w:evenVBand="0" w:oddHBand="1" w:evenHBand="0" w:firstRowFirstColumn="0" w:firstRowLastColumn="0" w:lastRowFirstColumn="0" w:lastRowLastColumn="0"/>
              <w:rPr>
                <w:rFonts w:cs="Arial"/>
              </w:rPr>
            </w:pPr>
            <w:r w:rsidRPr="00F26FDD">
              <w:rPr>
                <w:rFonts w:cs="Arial"/>
              </w:rPr>
              <w:t>No aplica</w:t>
            </w:r>
          </w:p>
        </w:tc>
        <w:tc>
          <w:tcPr>
            <w:tcW w:w="5103" w:type="dxa"/>
            <w:vAlign w:val="center"/>
          </w:tcPr>
          <w:p w14:paraId="0A24CA6E" w14:textId="77777777" w:rsidR="002B66EF" w:rsidRDefault="002B66EF" w:rsidP="007B5B61">
            <w:pPr>
              <w:pStyle w:val="TextoJustificadoTabla"/>
              <w:jc w:val="left"/>
              <w:cnfStyle w:val="000000100000" w:firstRow="0" w:lastRow="0" w:firstColumn="0" w:lastColumn="0" w:oddVBand="0" w:evenVBand="0" w:oddHBand="1" w:evenHBand="0" w:firstRowFirstColumn="0" w:firstRowLastColumn="0" w:lastRowFirstColumn="0" w:lastRowLastColumn="0"/>
            </w:pPr>
            <w:r w:rsidRPr="00907AA3">
              <w:t>[</w:t>
            </w:r>
            <w:r>
              <w:t>A</w:t>
            </w:r>
            <w:r>
              <w:rPr>
                <w:rFonts w:cs="Arial"/>
                <w:b/>
              </w:rPr>
              <w:t>]</w:t>
            </w:r>
            <w:r>
              <w:t xml:space="preserve"> Subt</w:t>
            </w:r>
            <w:r>
              <w:rPr>
                <w:b/>
              </w:rPr>
              <w:t>otalSegurosPersonaelesGastosPorPrestaciones</w:t>
            </w:r>
            <w:r w:rsidRPr="00FC1C46">
              <w:t xml:space="preserve"> = ∑</w:t>
            </w:r>
            <w:r>
              <w:t xml:space="preserve"> </w:t>
            </w:r>
            <w:r w:rsidRPr="00F26FDD">
              <w:t xml:space="preserve">[E] </w:t>
            </w:r>
            <w:r>
              <w:t>GastosPorPrestaciones</w:t>
            </w:r>
          </w:p>
        </w:tc>
      </w:tr>
      <w:tr w:rsidR="002B66EF" w:rsidRPr="002553D5" w14:paraId="3EDE6F0E" w14:textId="77777777" w:rsidTr="007B5B61">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1EC1F25B" w14:textId="77777777" w:rsidR="002B66EF" w:rsidRDefault="002B66EF" w:rsidP="007B5B61">
            <w:pPr>
              <w:pStyle w:val="TextoCentradoTabla"/>
              <w:rPr>
                <w:rFonts w:cs="Arial"/>
                <w:b w:val="0"/>
              </w:rPr>
            </w:pPr>
          </w:p>
        </w:tc>
        <w:tc>
          <w:tcPr>
            <w:tcW w:w="3402" w:type="dxa"/>
          </w:tcPr>
          <w:p w14:paraId="117B451C" w14:textId="77777777" w:rsidR="002B66EF" w:rsidRDefault="002B66EF" w:rsidP="007B5B61">
            <w:pPr>
              <w:pStyle w:val="Ttulo9"/>
              <w:outlineLvl w:val="8"/>
              <w:cnfStyle w:val="000000000000" w:firstRow="0" w:lastRow="0" w:firstColumn="0" w:lastColumn="0" w:oddVBand="0" w:evenVBand="0" w:oddHBand="0" w:evenHBand="0" w:firstRowFirstColumn="0" w:firstRowLastColumn="0" w:lastRowFirstColumn="0" w:lastRowLastColumn="0"/>
              <w:rPr>
                <w:b/>
              </w:rPr>
            </w:pPr>
            <w:r w:rsidRPr="00F26FDD">
              <w:t>[</w:t>
            </w:r>
            <w:r>
              <w:t>A</w:t>
            </w:r>
            <w:r>
              <w:rPr>
                <w:b/>
              </w:rPr>
              <w:t>]</w:t>
            </w:r>
            <w:r>
              <w:t xml:space="preserve"> Subt</w:t>
            </w:r>
            <w:r>
              <w:rPr>
                <w:b/>
              </w:rPr>
              <w:t>otalSegurosPersonaelesIngresosPorPrimas</w:t>
            </w:r>
          </w:p>
        </w:tc>
        <w:tc>
          <w:tcPr>
            <w:tcW w:w="4536" w:type="dxa"/>
            <w:vAlign w:val="center"/>
          </w:tcPr>
          <w:p w14:paraId="4116F18E" w14:textId="77777777" w:rsidR="002B66EF" w:rsidRPr="00F26FDD" w:rsidRDefault="002B66EF" w:rsidP="007B5B6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Sub total Ingresos por Primas de los Seguros Personales</w:t>
            </w:r>
          </w:p>
        </w:tc>
        <w:tc>
          <w:tcPr>
            <w:tcW w:w="397" w:type="dxa"/>
            <w:textDirection w:val="btLr"/>
            <w:vAlign w:val="center"/>
          </w:tcPr>
          <w:p w14:paraId="283D98C6" w14:textId="77777777" w:rsidR="002B66EF" w:rsidRPr="00F26FDD" w:rsidRDefault="002B66EF" w:rsidP="007B5B61">
            <w:pPr>
              <w:pStyle w:val="TextoJustificadoTabla"/>
              <w:jc w:val="center"/>
              <w:cnfStyle w:val="000000000000" w:firstRow="0" w:lastRow="0" w:firstColumn="0" w:lastColumn="0" w:oddVBand="0" w:evenVBand="0" w:oddHBand="0" w:evenHBand="0" w:firstRowFirstColumn="0" w:firstRowLastColumn="0" w:lastRowFirstColumn="0" w:lastRowLastColumn="0"/>
              <w:rPr>
                <w:rFonts w:cs="Arial"/>
              </w:rPr>
            </w:pPr>
            <w:r w:rsidRPr="00F26FDD">
              <w:rPr>
                <w:rFonts w:cs="Arial"/>
              </w:rPr>
              <w:t>No aplica</w:t>
            </w:r>
          </w:p>
        </w:tc>
        <w:tc>
          <w:tcPr>
            <w:tcW w:w="5103" w:type="dxa"/>
            <w:vAlign w:val="center"/>
          </w:tcPr>
          <w:p w14:paraId="5E1AA2A5" w14:textId="77777777" w:rsidR="002B66EF" w:rsidRDefault="002B66EF" w:rsidP="007B5B61">
            <w:pPr>
              <w:pStyle w:val="TextoJustificadoTabla"/>
              <w:jc w:val="left"/>
              <w:cnfStyle w:val="000000000000" w:firstRow="0" w:lastRow="0" w:firstColumn="0" w:lastColumn="0" w:oddVBand="0" w:evenVBand="0" w:oddHBand="0" w:evenHBand="0" w:firstRowFirstColumn="0" w:firstRowLastColumn="0" w:lastRowFirstColumn="0" w:lastRowLastColumn="0"/>
            </w:pPr>
            <w:r w:rsidRPr="00907AA3">
              <w:t>[</w:t>
            </w:r>
            <w:r>
              <w:t>A</w:t>
            </w:r>
            <w:r>
              <w:rPr>
                <w:rFonts w:cs="Arial"/>
                <w:b/>
              </w:rPr>
              <w:t>]</w:t>
            </w:r>
            <w:r>
              <w:t xml:space="preserve"> Subt</w:t>
            </w:r>
            <w:r>
              <w:rPr>
                <w:b/>
              </w:rPr>
              <w:t>otalSegurosPersonaelesIngresosPorPrimas</w:t>
            </w:r>
            <w:r w:rsidRPr="00FC1C46">
              <w:t xml:space="preserve"> = ∑</w:t>
            </w:r>
            <w:r w:rsidRPr="00F26FDD">
              <w:t xml:space="preserve">[E] </w:t>
            </w:r>
            <w:r>
              <w:t>IngresosPorPrimas</w:t>
            </w:r>
          </w:p>
        </w:tc>
      </w:tr>
      <w:tr w:rsidR="002B66EF" w:rsidRPr="002553D5" w14:paraId="249FA3CF" w14:textId="77777777" w:rsidTr="007B5B61">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76574120" w14:textId="77777777" w:rsidR="002B66EF" w:rsidRDefault="002B66EF" w:rsidP="007B5B61">
            <w:pPr>
              <w:pStyle w:val="TextoCentradoTabla"/>
              <w:rPr>
                <w:rFonts w:cs="Arial"/>
                <w:b w:val="0"/>
              </w:rPr>
            </w:pPr>
            <w:r>
              <w:rPr>
                <w:rFonts w:cs="Arial"/>
                <w:b w:val="0"/>
              </w:rPr>
              <w:t>[E] Ramo</w:t>
            </w:r>
          </w:p>
        </w:tc>
        <w:tc>
          <w:tcPr>
            <w:tcW w:w="3402" w:type="dxa"/>
          </w:tcPr>
          <w:p w14:paraId="0C6A6F0D" w14:textId="77777777" w:rsidR="002B66EF" w:rsidRDefault="002B66EF" w:rsidP="007B5B61">
            <w:pPr>
              <w:pStyle w:val="Ttulo9"/>
              <w:outlineLvl w:val="8"/>
              <w:cnfStyle w:val="000000100000" w:firstRow="0" w:lastRow="0" w:firstColumn="0" w:lastColumn="0" w:oddVBand="0" w:evenVBand="0" w:oddHBand="1" w:evenHBand="0" w:firstRowFirstColumn="0" w:firstRowLastColumn="0" w:lastRowFirstColumn="0" w:lastRowLastColumn="0"/>
              <w:rPr>
                <w:b/>
              </w:rPr>
            </w:pPr>
            <w:r>
              <w:t>[A]id</w:t>
            </w:r>
          </w:p>
        </w:tc>
        <w:tc>
          <w:tcPr>
            <w:tcW w:w="4536" w:type="dxa"/>
            <w:vAlign w:val="center"/>
          </w:tcPr>
          <w:p w14:paraId="6A32F41A" w14:textId="77777777" w:rsidR="002B66EF" w:rsidRPr="00F26FDD" w:rsidRDefault="002B66EF" w:rsidP="007B5B6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F26FDD">
              <w:rPr>
                <w:rFonts w:cs="Arial"/>
              </w:rPr>
              <w:t xml:space="preserve">Código de identificación de ramo </w:t>
            </w:r>
            <w:r w:rsidRPr="00B30040">
              <w:rPr>
                <w:rFonts w:cs="Arial"/>
              </w:rPr>
              <w:t>según tabla</w:t>
            </w:r>
          </w:p>
        </w:tc>
        <w:tc>
          <w:tcPr>
            <w:tcW w:w="397" w:type="dxa"/>
            <w:textDirection w:val="btLr"/>
            <w:vAlign w:val="center"/>
          </w:tcPr>
          <w:p w14:paraId="3FCB73FE" w14:textId="77777777" w:rsidR="002B66EF" w:rsidRPr="00F26FDD" w:rsidRDefault="002B66EF" w:rsidP="007B5B61">
            <w:pPr>
              <w:pStyle w:val="TextoJustificadoTabla"/>
              <w:jc w:val="center"/>
              <w:cnfStyle w:val="000000100000" w:firstRow="0" w:lastRow="0" w:firstColumn="0" w:lastColumn="0" w:oddVBand="0" w:evenVBand="0" w:oddHBand="1" w:evenHBand="0" w:firstRowFirstColumn="0" w:firstRowLastColumn="0" w:lastRowFirstColumn="0" w:lastRowLastColumn="0"/>
              <w:rPr>
                <w:rFonts w:cs="Arial"/>
              </w:rPr>
            </w:pPr>
            <w:r w:rsidRPr="00F26FDD">
              <w:rPr>
                <w:rFonts w:cs="Arial"/>
              </w:rPr>
              <w:t>No aplica</w:t>
            </w:r>
          </w:p>
        </w:tc>
        <w:tc>
          <w:tcPr>
            <w:tcW w:w="5103" w:type="dxa"/>
            <w:vAlign w:val="center"/>
          </w:tcPr>
          <w:p w14:paraId="7B2DBC59" w14:textId="77777777" w:rsidR="002B66EF" w:rsidRDefault="00000000" w:rsidP="007B5B61">
            <w:pPr>
              <w:pStyle w:val="TextoJustificadoTabla"/>
              <w:jc w:val="left"/>
              <w:cnfStyle w:val="000000100000" w:firstRow="0" w:lastRow="0" w:firstColumn="0" w:lastColumn="0" w:oddVBand="0" w:evenVBand="0" w:oddHBand="1" w:evenHBand="0" w:firstRowFirstColumn="0" w:firstRowLastColumn="0" w:lastRowFirstColumn="0" w:lastRowLastColumn="0"/>
            </w:pPr>
            <w:hyperlink w:anchor="Ramos" w:history="1">
              <w:r w:rsidR="002B66EF" w:rsidRPr="00C544E2">
                <w:rPr>
                  <w:rStyle w:val="Hipervnculo"/>
                  <w:rFonts w:cs="Arial"/>
                </w:rPr>
                <w:t>Código de ramo</w:t>
              </w:r>
            </w:hyperlink>
          </w:p>
        </w:tc>
      </w:tr>
      <w:tr w:rsidR="002B66EF" w:rsidRPr="002553D5" w14:paraId="1DCD9DA8" w14:textId="77777777" w:rsidTr="007B5B61">
        <w:trPr>
          <w:cantSplit/>
          <w:trHeight w:val="672"/>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1B5C113F" w14:textId="77777777" w:rsidR="002B66EF" w:rsidRPr="00F26FDD" w:rsidRDefault="002B66EF" w:rsidP="007B5B61">
            <w:pPr>
              <w:pStyle w:val="TextoCentradoTabla"/>
              <w:rPr>
                <w:rFonts w:cs="Arial"/>
                <w:b w:val="0"/>
              </w:rPr>
            </w:pPr>
          </w:p>
        </w:tc>
        <w:tc>
          <w:tcPr>
            <w:tcW w:w="3402" w:type="dxa"/>
          </w:tcPr>
          <w:p w14:paraId="360E5795" w14:textId="77777777" w:rsidR="002B66EF" w:rsidRPr="00F26FDD" w:rsidRDefault="002B66EF" w:rsidP="007B5B61">
            <w:pPr>
              <w:pStyle w:val="Ttulo9"/>
              <w:outlineLvl w:val="8"/>
              <w:cnfStyle w:val="000000000000" w:firstRow="0" w:lastRow="0" w:firstColumn="0" w:lastColumn="0" w:oddVBand="0" w:evenVBand="0" w:oddHBand="0" w:evenHBand="0" w:firstRowFirstColumn="0" w:firstRowLastColumn="0" w:lastRowFirstColumn="0" w:lastRowLastColumn="0"/>
            </w:pPr>
            <w:r w:rsidRPr="00F26FDD">
              <w:t xml:space="preserve">[E] </w:t>
            </w:r>
            <w:r>
              <w:t>IngresosPorPrimas</w:t>
            </w:r>
          </w:p>
        </w:tc>
        <w:tc>
          <w:tcPr>
            <w:tcW w:w="4536" w:type="dxa"/>
            <w:vAlign w:val="center"/>
          </w:tcPr>
          <w:p w14:paraId="5F42C3B9" w14:textId="77777777" w:rsidR="002B66EF" w:rsidRPr="00F26FDD" w:rsidRDefault="002B66EF" w:rsidP="007B5B61">
            <w:pPr>
              <w:pStyle w:val="TextoJustificadoTabla"/>
              <w:jc w:val="center"/>
              <w:cnfStyle w:val="000000000000" w:firstRow="0" w:lastRow="0" w:firstColumn="0" w:lastColumn="0" w:oddVBand="0" w:evenVBand="0" w:oddHBand="0" w:evenHBand="0" w:firstRowFirstColumn="0" w:firstRowLastColumn="0" w:lastRowFirstColumn="0" w:lastRowLastColumn="0"/>
              <w:rPr>
                <w:rFonts w:cs="Arial"/>
              </w:rPr>
            </w:pPr>
            <w:r w:rsidRPr="00C61085">
              <w:rPr>
                <w:rFonts w:cs="Arial"/>
              </w:rPr>
              <w:t>De conformidad con plan de cuentas, ingresos por primas por seguro directo y reaseguro aceptado (5.020), brutos (sin ajuste por reaseguro).</w:t>
            </w:r>
          </w:p>
        </w:tc>
        <w:tc>
          <w:tcPr>
            <w:tcW w:w="397" w:type="dxa"/>
            <w:textDirection w:val="btLr"/>
            <w:vAlign w:val="center"/>
          </w:tcPr>
          <w:p w14:paraId="1F5B6CD2" w14:textId="77777777" w:rsidR="002B66EF" w:rsidRPr="00F26FDD" w:rsidRDefault="002B66EF" w:rsidP="007B5B61">
            <w:pPr>
              <w:pStyle w:val="TextoJustificadoTabla"/>
              <w:jc w:val="center"/>
              <w:cnfStyle w:val="000000000000" w:firstRow="0" w:lastRow="0" w:firstColumn="0" w:lastColumn="0" w:oddVBand="0" w:evenVBand="0" w:oddHBand="0" w:evenHBand="0" w:firstRowFirstColumn="0" w:firstRowLastColumn="0" w:lastRowFirstColumn="0" w:lastRowLastColumn="0"/>
              <w:rPr>
                <w:rFonts w:cs="Arial"/>
              </w:rPr>
            </w:pPr>
            <w:r w:rsidRPr="00F26FDD">
              <w:rPr>
                <w:rFonts w:cs="Arial"/>
              </w:rPr>
              <w:t>No aplica</w:t>
            </w:r>
          </w:p>
        </w:tc>
        <w:tc>
          <w:tcPr>
            <w:tcW w:w="5103" w:type="dxa"/>
            <w:vAlign w:val="center"/>
          </w:tcPr>
          <w:p w14:paraId="116A7B40" w14:textId="77777777" w:rsidR="002B66EF" w:rsidRPr="00C70B8B" w:rsidRDefault="002B66EF" w:rsidP="007B5B61">
            <w:pPr>
              <w:pStyle w:val="TextoJustificadoTabla"/>
              <w:ind w:left="0"/>
              <w:jc w:val="left"/>
              <w:cnfStyle w:val="000000000000" w:firstRow="0" w:lastRow="0" w:firstColumn="0" w:lastColumn="0" w:oddVBand="0" w:evenVBand="0" w:oddHBand="0" w:evenHBand="0" w:firstRowFirstColumn="0" w:firstRowLastColumn="0" w:lastRowFirstColumn="0" w:lastRowLastColumn="0"/>
              <w:rPr>
                <w:rFonts w:cs="Arial"/>
              </w:rPr>
            </w:pPr>
          </w:p>
          <w:p w14:paraId="3D06FA40" w14:textId="77777777" w:rsidR="002B66EF" w:rsidRPr="00C70B8B" w:rsidRDefault="002B66EF" w:rsidP="002B66EF">
            <w:pPr>
              <w:pStyle w:val="TextoJustificadoTabla"/>
              <w:numPr>
                <w:ilvl w:val="0"/>
                <w:numId w:val="654"/>
              </w:numPr>
              <w:jc w:val="left"/>
              <w:cnfStyle w:val="000000000000" w:firstRow="0" w:lastRow="0" w:firstColumn="0" w:lastColumn="0" w:oddVBand="0" w:evenVBand="0" w:oddHBand="0" w:evenHBand="0" w:firstRowFirstColumn="0" w:firstRowLastColumn="0" w:lastRowFirstColumn="0" w:lastRowLastColumn="0"/>
              <w:rPr>
                <w:rFonts w:cs="Arial"/>
              </w:rPr>
            </w:pPr>
            <w:r w:rsidRPr="00C70B8B">
              <w:rPr>
                <w:rFonts w:cs="Arial"/>
              </w:rPr>
              <w:t>Debe expresarse con 2 decimales.</w:t>
            </w:r>
          </w:p>
          <w:p w14:paraId="4FBB4556" w14:textId="77777777" w:rsidR="002B66EF" w:rsidRPr="005537B4" w:rsidRDefault="002B66EF" w:rsidP="002B66EF">
            <w:pPr>
              <w:pStyle w:val="TextoJustificadoTabla"/>
              <w:numPr>
                <w:ilvl w:val="0"/>
                <w:numId w:val="654"/>
              </w:numPr>
              <w:jc w:val="left"/>
              <w:cnfStyle w:val="000000000000" w:firstRow="0" w:lastRow="0" w:firstColumn="0" w:lastColumn="0" w:oddVBand="0" w:evenVBand="0" w:oddHBand="0" w:evenHBand="0" w:firstRowFirstColumn="0" w:firstRowLastColumn="0" w:lastRowFirstColumn="0" w:lastRowLastColumn="0"/>
              <w:rPr>
                <w:rFonts w:cs="Arial"/>
              </w:rPr>
            </w:pPr>
            <w:r w:rsidRPr="005537B4">
              <w:rPr>
                <w:rFonts w:cs="Arial"/>
              </w:rPr>
              <w:t>Se permiten montos negativos, cero o positivos</w:t>
            </w:r>
          </w:p>
          <w:p w14:paraId="5E5FD725" w14:textId="77777777" w:rsidR="002B66EF" w:rsidRPr="009E2774" w:rsidRDefault="002B66EF" w:rsidP="007B5B61">
            <w:pPr>
              <w:pStyle w:val="TextoJustificadoTabla"/>
              <w:jc w:val="left"/>
              <w:cnfStyle w:val="000000000000" w:firstRow="0" w:lastRow="0" w:firstColumn="0" w:lastColumn="0" w:oddVBand="0" w:evenVBand="0" w:oddHBand="0" w:evenHBand="0" w:firstRowFirstColumn="0" w:firstRowLastColumn="0" w:lastRowFirstColumn="0" w:lastRowLastColumn="0"/>
              <w:rPr>
                <w:rFonts w:cs="Arial"/>
              </w:rPr>
            </w:pPr>
          </w:p>
        </w:tc>
      </w:tr>
      <w:tr w:rsidR="002B66EF" w:rsidRPr="002553D5" w14:paraId="7ED42CE0" w14:textId="77777777" w:rsidTr="007B5B61">
        <w:trPr>
          <w:cnfStyle w:val="000000100000" w:firstRow="0" w:lastRow="0" w:firstColumn="0" w:lastColumn="0" w:oddVBand="0" w:evenVBand="0" w:oddHBand="1" w:evenHBand="0" w:firstRowFirstColumn="0" w:firstRowLastColumn="0" w:lastRowFirstColumn="0" w:lastRowLastColumn="0"/>
          <w:cantSplit/>
          <w:trHeight w:val="983"/>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7425E921" w14:textId="77777777" w:rsidR="002B66EF" w:rsidRPr="00F26FDD" w:rsidRDefault="002B66EF" w:rsidP="007B5B61">
            <w:pPr>
              <w:pStyle w:val="TextoCentradoTabla"/>
              <w:rPr>
                <w:rFonts w:cs="Arial"/>
                <w:b w:val="0"/>
              </w:rPr>
            </w:pPr>
          </w:p>
        </w:tc>
        <w:tc>
          <w:tcPr>
            <w:tcW w:w="3402" w:type="dxa"/>
          </w:tcPr>
          <w:p w14:paraId="6D6D928B" w14:textId="77777777" w:rsidR="002B66EF" w:rsidRPr="00F26FDD" w:rsidRDefault="002B66EF" w:rsidP="007B5B61">
            <w:pPr>
              <w:pStyle w:val="Ttulo9"/>
              <w:outlineLvl w:val="8"/>
              <w:cnfStyle w:val="000000100000" w:firstRow="0" w:lastRow="0" w:firstColumn="0" w:lastColumn="0" w:oddVBand="0" w:evenVBand="0" w:oddHBand="1" w:evenHBand="0" w:firstRowFirstColumn="0" w:firstRowLastColumn="0" w:lastRowFirstColumn="0" w:lastRowLastColumn="0"/>
            </w:pPr>
            <w:r w:rsidRPr="00F26FDD">
              <w:t xml:space="preserve">[E] </w:t>
            </w:r>
            <w:r>
              <w:t>GastosPorPrestaciones</w:t>
            </w:r>
          </w:p>
        </w:tc>
        <w:tc>
          <w:tcPr>
            <w:tcW w:w="4536" w:type="dxa"/>
            <w:vAlign w:val="center"/>
          </w:tcPr>
          <w:p w14:paraId="1F9BCC91" w14:textId="77777777" w:rsidR="002B66EF" w:rsidRPr="00F26FDD" w:rsidRDefault="002B66EF" w:rsidP="007B5B6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C61085">
              <w:rPr>
                <w:rFonts w:cs="Arial"/>
              </w:rPr>
              <w:t>De conformidad con plan de cuentas: Siniestros pagados seguro directo y reaseguro aceptado (4.020.010 + 4.020.020), brutos (sin ajuste por reaseguro). No se incluyen participaciones en beneficios y extornos (4.020.030).</w:t>
            </w:r>
          </w:p>
        </w:tc>
        <w:tc>
          <w:tcPr>
            <w:tcW w:w="397" w:type="dxa"/>
            <w:textDirection w:val="btLr"/>
            <w:vAlign w:val="center"/>
          </w:tcPr>
          <w:p w14:paraId="3703AA12" w14:textId="77777777" w:rsidR="002B66EF" w:rsidRPr="00F26FDD" w:rsidRDefault="002B66EF" w:rsidP="007B5B61">
            <w:pPr>
              <w:pStyle w:val="TextoJustificadoTabla"/>
              <w:jc w:val="center"/>
              <w:cnfStyle w:val="000000100000" w:firstRow="0" w:lastRow="0" w:firstColumn="0" w:lastColumn="0" w:oddVBand="0" w:evenVBand="0" w:oddHBand="1" w:evenHBand="0" w:firstRowFirstColumn="0" w:firstRowLastColumn="0" w:lastRowFirstColumn="0" w:lastRowLastColumn="0"/>
              <w:rPr>
                <w:rFonts w:cs="Arial"/>
              </w:rPr>
            </w:pPr>
            <w:r w:rsidRPr="00F26FDD">
              <w:rPr>
                <w:rFonts w:cs="Arial"/>
              </w:rPr>
              <w:t>No aplica</w:t>
            </w:r>
          </w:p>
        </w:tc>
        <w:tc>
          <w:tcPr>
            <w:tcW w:w="5103" w:type="dxa"/>
            <w:vAlign w:val="center"/>
          </w:tcPr>
          <w:p w14:paraId="22A054C0" w14:textId="77777777" w:rsidR="002B66EF" w:rsidRPr="00C70B8B" w:rsidRDefault="002B66EF" w:rsidP="002B66EF">
            <w:pPr>
              <w:pStyle w:val="TextoJustificadoTabla"/>
              <w:numPr>
                <w:ilvl w:val="0"/>
                <w:numId w:val="655"/>
              </w:numPr>
              <w:jc w:val="left"/>
              <w:cnfStyle w:val="000000100000" w:firstRow="0" w:lastRow="0" w:firstColumn="0" w:lastColumn="0" w:oddVBand="0" w:evenVBand="0" w:oddHBand="1" w:evenHBand="0" w:firstRowFirstColumn="0" w:firstRowLastColumn="0" w:lastRowFirstColumn="0" w:lastRowLastColumn="0"/>
              <w:rPr>
                <w:rFonts w:cs="Arial"/>
              </w:rPr>
            </w:pPr>
            <w:r w:rsidRPr="00C70B8B">
              <w:rPr>
                <w:rFonts w:cs="Arial"/>
              </w:rPr>
              <w:t>Debe expresarse con 2 decimales.</w:t>
            </w:r>
          </w:p>
          <w:p w14:paraId="7BE005EA" w14:textId="77777777" w:rsidR="002B66EF" w:rsidRPr="005537B4" w:rsidRDefault="002B66EF" w:rsidP="002B66EF">
            <w:pPr>
              <w:pStyle w:val="TextoJustificadoTabla"/>
              <w:numPr>
                <w:ilvl w:val="0"/>
                <w:numId w:val="655"/>
              </w:numPr>
              <w:jc w:val="left"/>
              <w:cnfStyle w:val="000000100000" w:firstRow="0" w:lastRow="0" w:firstColumn="0" w:lastColumn="0" w:oddVBand="0" w:evenVBand="0" w:oddHBand="1" w:evenHBand="0" w:firstRowFirstColumn="0" w:firstRowLastColumn="0" w:lastRowFirstColumn="0" w:lastRowLastColumn="0"/>
              <w:rPr>
                <w:rFonts w:cs="Arial"/>
              </w:rPr>
            </w:pPr>
            <w:r w:rsidRPr="005537B4">
              <w:rPr>
                <w:rFonts w:cs="Arial"/>
              </w:rPr>
              <w:t>Se permiten montos negativos, cero o positivos</w:t>
            </w:r>
          </w:p>
          <w:p w14:paraId="5C4FDCBD" w14:textId="77777777" w:rsidR="002B66EF" w:rsidRPr="005537B4" w:rsidRDefault="002B66EF" w:rsidP="007B5B61">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p>
        </w:tc>
      </w:tr>
      <w:tr w:rsidR="002B66EF" w:rsidRPr="002553D5" w14:paraId="4CCC1947" w14:textId="77777777" w:rsidTr="007B5B61">
        <w:trPr>
          <w:cantSplit/>
          <w:trHeight w:val="983"/>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2CCA94FF" w14:textId="77777777" w:rsidR="002B66EF" w:rsidRPr="00F26FDD" w:rsidRDefault="002B66EF" w:rsidP="007B5B61">
            <w:pPr>
              <w:pStyle w:val="TextoCentradoTabla"/>
              <w:rPr>
                <w:rFonts w:cs="Arial"/>
                <w:b w:val="0"/>
              </w:rPr>
            </w:pPr>
            <w:r>
              <w:rPr>
                <w:rFonts w:cs="Arial"/>
                <w:b w:val="0"/>
              </w:rPr>
              <w:lastRenderedPageBreak/>
              <w:t>[E]SegurosGeneraless</w:t>
            </w:r>
          </w:p>
        </w:tc>
        <w:tc>
          <w:tcPr>
            <w:tcW w:w="3402" w:type="dxa"/>
          </w:tcPr>
          <w:p w14:paraId="72C2CBC8" w14:textId="77777777" w:rsidR="002B66EF" w:rsidRPr="00F26FDD" w:rsidRDefault="002B66EF" w:rsidP="007B5B61">
            <w:pPr>
              <w:pStyle w:val="Ttulo9"/>
              <w:outlineLvl w:val="8"/>
              <w:cnfStyle w:val="000000000000" w:firstRow="0" w:lastRow="0" w:firstColumn="0" w:lastColumn="0" w:oddVBand="0" w:evenVBand="0" w:oddHBand="0" w:evenHBand="0" w:firstRowFirstColumn="0" w:firstRowLastColumn="0" w:lastRowFirstColumn="0" w:lastRowLastColumn="0"/>
            </w:pPr>
            <w:r>
              <w:t>[A</w:t>
            </w:r>
            <w:r>
              <w:rPr>
                <w:b/>
              </w:rPr>
              <w:t>]</w:t>
            </w:r>
            <w:r>
              <w:t xml:space="preserve"> Subt</w:t>
            </w:r>
            <w:r>
              <w:rPr>
                <w:b/>
              </w:rPr>
              <w:t>otalSegurosGeneralesGastosPorPrestaciones</w:t>
            </w:r>
          </w:p>
        </w:tc>
        <w:tc>
          <w:tcPr>
            <w:tcW w:w="4536" w:type="dxa"/>
            <w:vAlign w:val="center"/>
          </w:tcPr>
          <w:p w14:paraId="3610ACFF" w14:textId="77777777" w:rsidR="002B66EF" w:rsidRPr="00F26FDD" w:rsidRDefault="002B66EF" w:rsidP="007B5B6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Sub total Gastos por Prestaciones de los Seguros Generales</w:t>
            </w:r>
          </w:p>
        </w:tc>
        <w:tc>
          <w:tcPr>
            <w:tcW w:w="397" w:type="dxa"/>
            <w:textDirection w:val="btLr"/>
            <w:vAlign w:val="center"/>
          </w:tcPr>
          <w:p w14:paraId="38C9777F" w14:textId="77777777" w:rsidR="002B66EF" w:rsidRPr="00F26FDD" w:rsidRDefault="002B66EF" w:rsidP="007B5B61">
            <w:pPr>
              <w:pStyle w:val="TextoJustificadoTabla"/>
              <w:jc w:val="center"/>
              <w:cnfStyle w:val="000000000000" w:firstRow="0" w:lastRow="0" w:firstColumn="0" w:lastColumn="0" w:oddVBand="0" w:evenVBand="0" w:oddHBand="0" w:evenHBand="0" w:firstRowFirstColumn="0" w:firstRowLastColumn="0" w:lastRowFirstColumn="0" w:lastRowLastColumn="0"/>
              <w:rPr>
                <w:rFonts w:cs="Arial"/>
              </w:rPr>
            </w:pPr>
            <w:r w:rsidRPr="00F26FDD">
              <w:rPr>
                <w:rFonts w:cs="Arial"/>
              </w:rPr>
              <w:t>No aplica</w:t>
            </w:r>
          </w:p>
        </w:tc>
        <w:tc>
          <w:tcPr>
            <w:tcW w:w="5103" w:type="dxa"/>
            <w:vAlign w:val="center"/>
          </w:tcPr>
          <w:p w14:paraId="23FA1A35" w14:textId="77777777" w:rsidR="002B66EF" w:rsidRDefault="002B66EF" w:rsidP="007B5B61">
            <w:pPr>
              <w:pStyle w:val="TextoJustificadoTabla"/>
              <w:jc w:val="left"/>
              <w:cnfStyle w:val="000000000000" w:firstRow="0" w:lastRow="0" w:firstColumn="0" w:lastColumn="0" w:oddVBand="0" w:evenVBand="0" w:oddHBand="0" w:evenHBand="0" w:firstRowFirstColumn="0" w:firstRowLastColumn="0" w:lastRowFirstColumn="0" w:lastRowLastColumn="0"/>
              <w:rPr>
                <w:rFonts w:cs="Arial"/>
              </w:rPr>
            </w:pPr>
            <w:r w:rsidRPr="00907AA3">
              <w:t>[</w:t>
            </w:r>
            <w:r>
              <w:t>A</w:t>
            </w:r>
            <w:r>
              <w:rPr>
                <w:rFonts w:cs="Arial"/>
                <w:b/>
              </w:rPr>
              <w:t>]</w:t>
            </w:r>
            <w:r>
              <w:t xml:space="preserve"> Subt</w:t>
            </w:r>
            <w:r>
              <w:rPr>
                <w:b/>
              </w:rPr>
              <w:t>otalSegurosGeneralesGastosPorPrestaciones</w:t>
            </w:r>
            <w:r w:rsidRPr="00FC1C46">
              <w:t xml:space="preserve"> = ∑</w:t>
            </w:r>
            <w:r>
              <w:t xml:space="preserve"> </w:t>
            </w:r>
            <w:r w:rsidRPr="00F26FDD">
              <w:t xml:space="preserve">[E] </w:t>
            </w:r>
            <w:r>
              <w:t>GastosPorPrestaciones</w:t>
            </w:r>
          </w:p>
        </w:tc>
      </w:tr>
      <w:tr w:rsidR="002B66EF" w:rsidRPr="002553D5" w14:paraId="2A21B5C3" w14:textId="77777777" w:rsidTr="007B5B61">
        <w:trPr>
          <w:cnfStyle w:val="000000100000" w:firstRow="0" w:lastRow="0" w:firstColumn="0" w:lastColumn="0" w:oddVBand="0" w:evenVBand="0" w:oddHBand="1" w:evenHBand="0" w:firstRowFirstColumn="0" w:firstRowLastColumn="0" w:lastRowFirstColumn="0" w:lastRowLastColumn="0"/>
          <w:cantSplit/>
          <w:trHeight w:val="983"/>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4CF29135" w14:textId="77777777" w:rsidR="002B66EF" w:rsidRPr="00F26FDD" w:rsidRDefault="002B66EF" w:rsidP="007B5B61">
            <w:pPr>
              <w:pStyle w:val="TextoCentradoTabla"/>
              <w:rPr>
                <w:rFonts w:cs="Arial"/>
                <w:b w:val="0"/>
              </w:rPr>
            </w:pPr>
          </w:p>
        </w:tc>
        <w:tc>
          <w:tcPr>
            <w:tcW w:w="3402" w:type="dxa"/>
          </w:tcPr>
          <w:p w14:paraId="10B984FC" w14:textId="77777777" w:rsidR="002B66EF" w:rsidRPr="00F26FDD" w:rsidRDefault="002B66EF" w:rsidP="007B5B61">
            <w:pPr>
              <w:pStyle w:val="Ttulo9"/>
              <w:outlineLvl w:val="8"/>
              <w:cnfStyle w:val="000000100000" w:firstRow="0" w:lastRow="0" w:firstColumn="0" w:lastColumn="0" w:oddVBand="0" w:evenVBand="0" w:oddHBand="1" w:evenHBand="0" w:firstRowFirstColumn="0" w:firstRowLastColumn="0" w:lastRowFirstColumn="0" w:lastRowLastColumn="0"/>
            </w:pPr>
            <w:r>
              <w:t>[A</w:t>
            </w:r>
            <w:r>
              <w:rPr>
                <w:b/>
              </w:rPr>
              <w:t>]</w:t>
            </w:r>
            <w:r>
              <w:t xml:space="preserve"> Subt</w:t>
            </w:r>
            <w:r>
              <w:rPr>
                <w:b/>
              </w:rPr>
              <w:t>otalSegurosGeneralesIngresosPorPrimas</w:t>
            </w:r>
          </w:p>
        </w:tc>
        <w:tc>
          <w:tcPr>
            <w:tcW w:w="4536" w:type="dxa"/>
            <w:vAlign w:val="center"/>
          </w:tcPr>
          <w:p w14:paraId="382F6C26" w14:textId="77777777" w:rsidR="002B66EF" w:rsidRPr="00F26FDD" w:rsidRDefault="002B66EF" w:rsidP="007B5B6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Sub total Ingresos por Primas de los Seguros Generales</w:t>
            </w:r>
          </w:p>
        </w:tc>
        <w:tc>
          <w:tcPr>
            <w:tcW w:w="397" w:type="dxa"/>
            <w:textDirection w:val="btLr"/>
            <w:vAlign w:val="center"/>
          </w:tcPr>
          <w:p w14:paraId="0E54B4EA" w14:textId="77777777" w:rsidR="002B66EF" w:rsidRPr="00F26FDD" w:rsidRDefault="002B66EF" w:rsidP="007B5B61">
            <w:pPr>
              <w:pStyle w:val="TextoJustificadoTabla"/>
              <w:jc w:val="center"/>
              <w:cnfStyle w:val="000000100000" w:firstRow="0" w:lastRow="0" w:firstColumn="0" w:lastColumn="0" w:oddVBand="0" w:evenVBand="0" w:oddHBand="1" w:evenHBand="0" w:firstRowFirstColumn="0" w:firstRowLastColumn="0" w:lastRowFirstColumn="0" w:lastRowLastColumn="0"/>
              <w:rPr>
                <w:rFonts w:cs="Arial"/>
              </w:rPr>
            </w:pPr>
            <w:r w:rsidRPr="00F26FDD">
              <w:rPr>
                <w:rFonts w:cs="Arial"/>
              </w:rPr>
              <w:t>No aplica</w:t>
            </w:r>
          </w:p>
        </w:tc>
        <w:tc>
          <w:tcPr>
            <w:tcW w:w="5103" w:type="dxa"/>
            <w:vAlign w:val="center"/>
          </w:tcPr>
          <w:p w14:paraId="62AD36F1" w14:textId="77777777" w:rsidR="002B66EF" w:rsidRDefault="002B66EF" w:rsidP="007B5B61">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r w:rsidRPr="00907AA3">
              <w:t>[</w:t>
            </w:r>
            <w:r>
              <w:t>A</w:t>
            </w:r>
            <w:r>
              <w:rPr>
                <w:rFonts w:cs="Arial"/>
                <w:b/>
              </w:rPr>
              <w:t>]</w:t>
            </w:r>
            <w:r>
              <w:t xml:space="preserve"> Subt</w:t>
            </w:r>
            <w:r>
              <w:rPr>
                <w:b/>
              </w:rPr>
              <w:t>otalSegurosGeneralesIngresosPorPrimas</w:t>
            </w:r>
            <w:r w:rsidRPr="00FC1C46">
              <w:t xml:space="preserve"> = ∑</w:t>
            </w:r>
            <w:r>
              <w:t xml:space="preserve"> </w:t>
            </w:r>
            <w:r w:rsidRPr="00F26FDD">
              <w:t xml:space="preserve">[E] </w:t>
            </w:r>
            <w:r>
              <w:t>IngresosPorPrimas</w:t>
            </w:r>
          </w:p>
        </w:tc>
      </w:tr>
      <w:tr w:rsidR="002B66EF" w:rsidRPr="002553D5" w14:paraId="127421E4" w14:textId="77777777" w:rsidTr="007B5B61">
        <w:trPr>
          <w:cantSplit/>
          <w:trHeight w:val="983"/>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6A46B721" w14:textId="77777777" w:rsidR="002B66EF" w:rsidRPr="00F26FDD" w:rsidRDefault="002B66EF" w:rsidP="007B5B61">
            <w:pPr>
              <w:pStyle w:val="TextoCentradoTabla"/>
              <w:rPr>
                <w:rFonts w:cs="Arial"/>
                <w:b w:val="0"/>
              </w:rPr>
            </w:pPr>
            <w:r>
              <w:rPr>
                <w:rFonts w:cs="Arial"/>
                <w:b w:val="0"/>
              </w:rPr>
              <w:t>[E] Ramo</w:t>
            </w:r>
          </w:p>
        </w:tc>
        <w:tc>
          <w:tcPr>
            <w:tcW w:w="3402" w:type="dxa"/>
          </w:tcPr>
          <w:p w14:paraId="35EC5D28" w14:textId="77777777" w:rsidR="002B66EF" w:rsidRPr="00F26FDD" w:rsidRDefault="002B66EF" w:rsidP="007B5B61">
            <w:pPr>
              <w:pStyle w:val="Ttulo9"/>
              <w:outlineLvl w:val="8"/>
              <w:cnfStyle w:val="000000000000" w:firstRow="0" w:lastRow="0" w:firstColumn="0" w:lastColumn="0" w:oddVBand="0" w:evenVBand="0" w:oddHBand="0" w:evenHBand="0" w:firstRowFirstColumn="0" w:firstRowLastColumn="0" w:lastRowFirstColumn="0" w:lastRowLastColumn="0"/>
            </w:pPr>
            <w:r>
              <w:t>[A]id</w:t>
            </w:r>
          </w:p>
        </w:tc>
        <w:tc>
          <w:tcPr>
            <w:tcW w:w="4536" w:type="dxa"/>
            <w:vAlign w:val="center"/>
          </w:tcPr>
          <w:p w14:paraId="47BE9E26" w14:textId="77777777" w:rsidR="002B66EF" w:rsidRPr="00F26FDD" w:rsidRDefault="002B66EF" w:rsidP="007B5B6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F26FDD">
              <w:rPr>
                <w:rFonts w:cs="Arial"/>
              </w:rPr>
              <w:t xml:space="preserve">Código de identificación de ramo </w:t>
            </w:r>
            <w:r w:rsidRPr="00B30040">
              <w:rPr>
                <w:rFonts w:cs="Arial"/>
              </w:rPr>
              <w:t>según tabla</w:t>
            </w:r>
          </w:p>
        </w:tc>
        <w:tc>
          <w:tcPr>
            <w:tcW w:w="397" w:type="dxa"/>
            <w:textDirection w:val="btLr"/>
            <w:vAlign w:val="center"/>
          </w:tcPr>
          <w:p w14:paraId="76C5F0BE" w14:textId="77777777" w:rsidR="002B66EF" w:rsidRPr="00F26FDD" w:rsidRDefault="002B66EF" w:rsidP="007B5B61">
            <w:pPr>
              <w:pStyle w:val="TextoJustificadoTabla"/>
              <w:jc w:val="center"/>
              <w:cnfStyle w:val="000000000000" w:firstRow="0" w:lastRow="0" w:firstColumn="0" w:lastColumn="0" w:oddVBand="0" w:evenVBand="0" w:oddHBand="0" w:evenHBand="0" w:firstRowFirstColumn="0" w:firstRowLastColumn="0" w:lastRowFirstColumn="0" w:lastRowLastColumn="0"/>
              <w:rPr>
                <w:rFonts w:cs="Arial"/>
              </w:rPr>
            </w:pPr>
            <w:r w:rsidRPr="00F26FDD">
              <w:rPr>
                <w:rFonts w:cs="Arial"/>
              </w:rPr>
              <w:t>No aplica</w:t>
            </w:r>
          </w:p>
        </w:tc>
        <w:tc>
          <w:tcPr>
            <w:tcW w:w="5103" w:type="dxa"/>
            <w:vAlign w:val="center"/>
          </w:tcPr>
          <w:p w14:paraId="22B19A2B" w14:textId="77777777" w:rsidR="002B66EF" w:rsidRDefault="00000000" w:rsidP="007B5B61">
            <w:pPr>
              <w:pStyle w:val="TextoJustificadoTabla"/>
              <w:jc w:val="left"/>
              <w:cnfStyle w:val="000000000000" w:firstRow="0" w:lastRow="0" w:firstColumn="0" w:lastColumn="0" w:oddVBand="0" w:evenVBand="0" w:oddHBand="0" w:evenHBand="0" w:firstRowFirstColumn="0" w:firstRowLastColumn="0" w:lastRowFirstColumn="0" w:lastRowLastColumn="0"/>
              <w:rPr>
                <w:rFonts w:cs="Arial"/>
              </w:rPr>
            </w:pPr>
            <w:hyperlink w:anchor="Ramos" w:history="1">
              <w:r w:rsidR="002B66EF" w:rsidRPr="00C544E2">
                <w:rPr>
                  <w:rStyle w:val="Hipervnculo"/>
                  <w:rFonts w:cs="Arial"/>
                </w:rPr>
                <w:t>Código de ramo</w:t>
              </w:r>
            </w:hyperlink>
          </w:p>
        </w:tc>
      </w:tr>
      <w:tr w:rsidR="002B66EF" w:rsidRPr="002553D5" w14:paraId="0F2B035E" w14:textId="77777777" w:rsidTr="007B5B61">
        <w:trPr>
          <w:cnfStyle w:val="000000100000" w:firstRow="0" w:lastRow="0" w:firstColumn="0" w:lastColumn="0" w:oddVBand="0" w:evenVBand="0" w:oddHBand="1" w:evenHBand="0" w:firstRowFirstColumn="0" w:firstRowLastColumn="0" w:lastRowFirstColumn="0" w:lastRowLastColumn="0"/>
          <w:cantSplit/>
          <w:trHeight w:val="983"/>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0C44D922" w14:textId="77777777" w:rsidR="002B66EF" w:rsidRPr="00F26FDD" w:rsidRDefault="002B66EF" w:rsidP="007B5B61">
            <w:pPr>
              <w:pStyle w:val="TextoCentradoTabla"/>
              <w:rPr>
                <w:rFonts w:cs="Arial"/>
                <w:b w:val="0"/>
              </w:rPr>
            </w:pPr>
          </w:p>
        </w:tc>
        <w:tc>
          <w:tcPr>
            <w:tcW w:w="3402" w:type="dxa"/>
          </w:tcPr>
          <w:p w14:paraId="484AB4C2" w14:textId="77777777" w:rsidR="002B66EF" w:rsidRPr="00F26FDD" w:rsidRDefault="002B66EF" w:rsidP="007B5B61">
            <w:pPr>
              <w:pStyle w:val="Ttulo9"/>
              <w:outlineLvl w:val="8"/>
              <w:cnfStyle w:val="000000100000" w:firstRow="0" w:lastRow="0" w:firstColumn="0" w:lastColumn="0" w:oddVBand="0" w:evenVBand="0" w:oddHBand="1" w:evenHBand="0" w:firstRowFirstColumn="0" w:firstRowLastColumn="0" w:lastRowFirstColumn="0" w:lastRowLastColumn="0"/>
            </w:pPr>
            <w:r w:rsidRPr="00F26FDD">
              <w:t xml:space="preserve">[E] </w:t>
            </w:r>
            <w:r>
              <w:t>IngresosPorPrimas</w:t>
            </w:r>
          </w:p>
        </w:tc>
        <w:tc>
          <w:tcPr>
            <w:tcW w:w="4536" w:type="dxa"/>
            <w:vAlign w:val="center"/>
          </w:tcPr>
          <w:p w14:paraId="75055449" w14:textId="77777777" w:rsidR="002B66EF" w:rsidRPr="00F26FDD" w:rsidRDefault="002B66EF" w:rsidP="007B5B6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C61085">
              <w:rPr>
                <w:rFonts w:cs="Arial"/>
              </w:rPr>
              <w:t>De conformidad con plan de cuentas, ingresos por primas por seguro directo y reaseguro aceptado (5.020), brutos (sin ajuste por reaseguro).</w:t>
            </w:r>
          </w:p>
        </w:tc>
        <w:tc>
          <w:tcPr>
            <w:tcW w:w="397" w:type="dxa"/>
            <w:textDirection w:val="btLr"/>
            <w:vAlign w:val="center"/>
          </w:tcPr>
          <w:p w14:paraId="687F5E3E" w14:textId="77777777" w:rsidR="002B66EF" w:rsidRPr="00F26FDD" w:rsidRDefault="002B66EF" w:rsidP="007B5B61">
            <w:pPr>
              <w:pStyle w:val="TextoJustificadoTabla"/>
              <w:jc w:val="center"/>
              <w:cnfStyle w:val="000000100000" w:firstRow="0" w:lastRow="0" w:firstColumn="0" w:lastColumn="0" w:oddVBand="0" w:evenVBand="0" w:oddHBand="1" w:evenHBand="0" w:firstRowFirstColumn="0" w:firstRowLastColumn="0" w:lastRowFirstColumn="0" w:lastRowLastColumn="0"/>
              <w:rPr>
                <w:rFonts w:cs="Arial"/>
              </w:rPr>
            </w:pPr>
            <w:r w:rsidRPr="00F26FDD">
              <w:rPr>
                <w:rFonts w:cs="Arial"/>
              </w:rPr>
              <w:t>No aplica</w:t>
            </w:r>
          </w:p>
        </w:tc>
        <w:tc>
          <w:tcPr>
            <w:tcW w:w="5103" w:type="dxa"/>
            <w:vAlign w:val="center"/>
          </w:tcPr>
          <w:p w14:paraId="794F55C0" w14:textId="77777777" w:rsidR="002B66EF" w:rsidRPr="005537B4" w:rsidRDefault="002B66EF" w:rsidP="007B5B61">
            <w:pPr>
              <w:pStyle w:val="TextoJustificadoTabla"/>
              <w:ind w:left="0"/>
              <w:jc w:val="left"/>
              <w:cnfStyle w:val="000000100000" w:firstRow="0" w:lastRow="0" w:firstColumn="0" w:lastColumn="0" w:oddVBand="0" w:evenVBand="0" w:oddHBand="1" w:evenHBand="0" w:firstRowFirstColumn="0" w:firstRowLastColumn="0" w:lastRowFirstColumn="0" w:lastRowLastColumn="0"/>
              <w:rPr>
                <w:rFonts w:cs="Arial"/>
              </w:rPr>
            </w:pPr>
          </w:p>
          <w:p w14:paraId="73998FCC" w14:textId="77777777" w:rsidR="002B66EF" w:rsidRPr="005537B4" w:rsidRDefault="002B66EF" w:rsidP="002B66EF">
            <w:pPr>
              <w:pStyle w:val="TextoJustificadoTabla"/>
              <w:numPr>
                <w:ilvl w:val="0"/>
                <w:numId w:val="656"/>
              </w:numPr>
              <w:jc w:val="left"/>
              <w:cnfStyle w:val="000000100000" w:firstRow="0" w:lastRow="0" w:firstColumn="0" w:lastColumn="0" w:oddVBand="0" w:evenVBand="0" w:oddHBand="1" w:evenHBand="0" w:firstRowFirstColumn="0" w:firstRowLastColumn="0" w:lastRowFirstColumn="0" w:lastRowLastColumn="0"/>
              <w:rPr>
                <w:rFonts w:cs="Arial"/>
              </w:rPr>
            </w:pPr>
            <w:r w:rsidRPr="005537B4">
              <w:rPr>
                <w:rFonts w:cs="Arial"/>
              </w:rPr>
              <w:t>Debe expresarse con 2 decimales.</w:t>
            </w:r>
          </w:p>
          <w:p w14:paraId="652E786C" w14:textId="77777777" w:rsidR="002B66EF" w:rsidRPr="005537B4" w:rsidRDefault="002B66EF" w:rsidP="002B66EF">
            <w:pPr>
              <w:pStyle w:val="TextoJustificadoTabla"/>
              <w:numPr>
                <w:ilvl w:val="0"/>
                <w:numId w:val="656"/>
              </w:numPr>
              <w:jc w:val="left"/>
              <w:cnfStyle w:val="000000100000" w:firstRow="0" w:lastRow="0" w:firstColumn="0" w:lastColumn="0" w:oddVBand="0" w:evenVBand="0" w:oddHBand="1" w:evenHBand="0" w:firstRowFirstColumn="0" w:firstRowLastColumn="0" w:lastRowFirstColumn="0" w:lastRowLastColumn="0"/>
              <w:rPr>
                <w:rFonts w:cs="Arial"/>
              </w:rPr>
            </w:pPr>
            <w:r w:rsidRPr="005537B4">
              <w:rPr>
                <w:rFonts w:cs="Arial"/>
              </w:rPr>
              <w:t>Se permiten montos negativos, cero o positivos</w:t>
            </w:r>
          </w:p>
          <w:p w14:paraId="42CEB60E" w14:textId="77777777" w:rsidR="002B66EF" w:rsidRPr="00C70B8B" w:rsidRDefault="002B66EF" w:rsidP="007B5B61">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p>
        </w:tc>
      </w:tr>
      <w:tr w:rsidR="002B66EF" w:rsidRPr="002553D5" w14:paraId="67628C1E" w14:textId="77777777" w:rsidTr="007B5B61">
        <w:trPr>
          <w:cantSplit/>
          <w:trHeight w:val="983"/>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002CDD2F" w14:textId="77777777" w:rsidR="002B66EF" w:rsidRPr="00F26FDD" w:rsidRDefault="002B66EF" w:rsidP="007B5B61">
            <w:pPr>
              <w:pStyle w:val="TextoCentradoTabla"/>
              <w:rPr>
                <w:rFonts w:cs="Arial"/>
                <w:b w:val="0"/>
              </w:rPr>
            </w:pPr>
          </w:p>
        </w:tc>
        <w:tc>
          <w:tcPr>
            <w:tcW w:w="3402" w:type="dxa"/>
          </w:tcPr>
          <w:p w14:paraId="542DF1BF" w14:textId="77777777" w:rsidR="002B66EF" w:rsidRPr="00F26FDD" w:rsidRDefault="002B66EF" w:rsidP="007B5B61">
            <w:pPr>
              <w:pStyle w:val="Ttulo9"/>
              <w:outlineLvl w:val="8"/>
              <w:cnfStyle w:val="000000000000" w:firstRow="0" w:lastRow="0" w:firstColumn="0" w:lastColumn="0" w:oddVBand="0" w:evenVBand="0" w:oddHBand="0" w:evenHBand="0" w:firstRowFirstColumn="0" w:firstRowLastColumn="0" w:lastRowFirstColumn="0" w:lastRowLastColumn="0"/>
            </w:pPr>
            <w:r w:rsidRPr="00F26FDD">
              <w:t xml:space="preserve">[E] </w:t>
            </w:r>
            <w:r>
              <w:t>GastosPorPrestaciones</w:t>
            </w:r>
          </w:p>
        </w:tc>
        <w:tc>
          <w:tcPr>
            <w:tcW w:w="4536" w:type="dxa"/>
            <w:vAlign w:val="center"/>
          </w:tcPr>
          <w:p w14:paraId="01A00389" w14:textId="77777777" w:rsidR="002B66EF" w:rsidRPr="00F26FDD" w:rsidRDefault="002B66EF" w:rsidP="007B5B6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C61085">
              <w:rPr>
                <w:rFonts w:cs="Arial"/>
              </w:rPr>
              <w:t>De conformidad con plan de cuentas: Siniestros pagados seguro directo y reaseguro aceptado (4.020.010 + 4.020.020), brutos (sin ajuste por reaseguro). No se incluyen participaciones en beneficios y extornos (4.020.030).</w:t>
            </w:r>
          </w:p>
        </w:tc>
        <w:tc>
          <w:tcPr>
            <w:tcW w:w="397" w:type="dxa"/>
            <w:textDirection w:val="btLr"/>
            <w:vAlign w:val="center"/>
          </w:tcPr>
          <w:p w14:paraId="72B443C8" w14:textId="77777777" w:rsidR="002B66EF" w:rsidRPr="00F26FDD" w:rsidRDefault="002B66EF" w:rsidP="007B5B61">
            <w:pPr>
              <w:pStyle w:val="TextoJustificadoTabla"/>
              <w:jc w:val="center"/>
              <w:cnfStyle w:val="000000000000" w:firstRow="0" w:lastRow="0" w:firstColumn="0" w:lastColumn="0" w:oddVBand="0" w:evenVBand="0" w:oddHBand="0" w:evenHBand="0" w:firstRowFirstColumn="0" w:firstRowLastColumn="0" w:lastRowFirstColumn="0" w:lastRowLastColumn="0"/>
              <w:rPr>
                <w:rFonts w:cs="Arial"/>
              </w:rPr>
            </w:pPr>
            <w:r w:rsidRPr="00F26FDD">
              <w:rPr>
                <w:rFonts w:cs="Arial"/>
              </w:rPr>
              <w:t>No aplica</w:t>
            </w:r>
          </w:p>
        </w:tc>
        <w:tc>
          <w:tcPr>
            <w:tcW w:w="5103" w:type="dxa"/>
            <w:vAlign w:val="center"/>
          </w:tcPr>
          <w:p w14:paraId="08994586" w14:textId="77777777" w:rsidR="002B66EF" w:rsidRPr="005537B4" w:rsidRDefault="002B66EF" w:rsidP="002B66EF">
            <w:pPr>
              <w:pStyle w:val="TextoJustificadoTabla"/>
              <w:numPr>
                <w:ilvl w:val="0"/>
                <w:numId w:val="657"/>
              </w:numPr>
              <w:jc w:val="left"/>
              <w:cnfStyle w:val="000000000000" w:firstRow="0" w:lastRow="0" w:firstColumn="0" w:lastColumn="0" w:oddVBand="0" w:evenVBand="0" w:oddHBand="0" w:evenHBand="0" w:firstRowFirstColumn="0" w:firstRowLastColumn="0" w:lastRowFirstColumn="0" w:lastRowLastColumn="0"/>
              <w:rPr>
                <w:rFonts w:cs="Arial"/>
              </w:rPr>
            </w:pPr>
            <w:r w:rsidRPr="005537B4">
              <w:rPr>
                <w:rFonts w:cs="Arial"/>
              </w:rPr>
              <w:t>Debe expresarse con 2 decimales.</w:t>
            </w:r>
          </w:p>
          <w:p w14:paraId="7B0CDA0D" w14:textId="77777777" w:rsidR="002B66EF" w:rsidRPr="005537B4" w:rsidRDefault="002B66EF" w:rsidP="002B66EF">
            <w:pPr>
              <w:pStyle w:val="TextoJustificadoTabla"/>
              <w:numPr>
                <w:ilvl w:val="0"/>
                <w:numId w:val="657"/>
              </w:numPr>
              <w:jc w:val="left"/>
              <w:cnfStyle w:val="000000000000" w:firstRow="0" w:lastRow="0" w:firstColumn="0" w:lastColumn="0" w:oddVBand="0" w:evenVBand="0" w:oddHBand="0" w:evenHBand="0" w:firstRowFirstColumn="0" w:firstRowLastColumn="0" w:lastRowFirstColumn="0" w:lastRowLastColumn="0"/>
              <w:rPr>
                <w:rFonts w:cs="Arial"/>
              </w:rPr>
            </w:pPr>
            <w:r w:rsidRPr="005537B4">
              <w:rPr>
                <w:rFonts w:cs="Arial"/>
              </w:rPr>
              <w:t>Se permiten montos negativos, cero o positivos</w:t>
            </w:r>
          </w:p>
          <w:p w14:paraId="371623A7" w14:textId="77777777" w:rsidR="002B66EF" w:rsidRPr="00C70B8B" w:rsidRDefault="002B66EF" w:rsidP="007B5B61">
            <w:pPr>
              <w:pStyle w:val="TextoJustificadoTabla"/>
              <w:jc w:val="left"/>
              <w:cnfStyle w:val="000000000000" w:firstRow="0" w:lastRow="0" w:firstColumn="0" w:lastColumn="0" w:oddVBand="0" w:evenVBand="0" w:oddHBand="0" w:evenHBand="0" w:firstRowFirstColumn="0" w:firstRowLastColumn="0" w:lastRowFirstColumn="0" w:lastRowLastColumn="0"/>
              <w:rPr>
                <w:rFonts w:cs="Arial"/>
              </w:rPr>
            </w:pPr>
          </w:p>
        </w:tc>
      </w:tr>
    </w:tbl>
    <w:p w14:paraId="4AA63B8E" w14:textId="77777777" w:rsidR="002B66EF" w:rsidRDefault="002B66EF" w:rsidP="002B66EF">
      <w:pPr>
        <w:rPr>
          <w:b/>
          <w:i/>
          <w:lang w:val="es-ES_tradnl"/>
        </w:rPr>
      </w:pPr>
      <w:r>
        <w:br w:type="page"/>
      </w:r>
    </w:p>
    <w:p w14:paraId="66479C90" w14:textId="77777777" w:rsidR="002B66EF" w:rsidRPr="00042010" w:rsidRDefault="002B66EF" w:rsidP="002B66EF">
      <w:pPr>
        <w:rPr>
          <w:lang w:val="es-ES_tradnl"/>
        </w:rPr>
      </w:pPr>
    </w:p>
    <w:p w14:paraId="644E2251" w14:textId="77777777" w:rsidR="002B66EF" w:rsidRPr="00191341" w:rsidRDefault="002B66EF" w:rsidP="002B66EF">
      <w:pPr>
        <w:pStyle w:val="Ttulo2"/>
        <w:numPr>
          <w:ilvl w:val="0"/>
          <w:numId w:val="23"/>
        </w:numPr>
      </w:pPr>
      <w:bookmarkStart w:id="24" w:name="_Toc136255506"/>
      <w:r>
        <w:t>[M]</w:t>
      </w:r>
      <w:r w:rsidRPr="00C70B8B">
        <w:t>Modelo Aporte al INEC</w:t>
      </w:r>
      <w:bookmarkEnd w:id="24"/>
    </w:p>
    <w:p w14:paraId="24876DBF" w14:textId="77777777" w:rsidR="002B66EF" w:rsidRDefault="002B66EF" w:rsidP="002B66EF">
      <w:pPr>
        <w:jc w:val="both"/>
        <w:rPr>
          <w:lang w:val="es-ES_tradnl"/>
        </w:rPr>
      </w:pPr>
      <w:r>
        <w:rPr>
          <w:lang w:val="es-ES_tradnl"/>
        </w:rPr>
        <w:t>El modelo consta de un único nodo repetible llamado &lt;Ramo&gt; en el que se indican el monto de las primas directas y el monto a pagar.  Por cada ramo al que la SUGESE haya autorizado a la aseguradora, deberá indicarse un nodo &lt;Ramo&gt; con el respectivo id (</w:t>
      </w:r>
      <w:hyperlink w:anchor="Ramos" w:history="1">
        <w:r w:rsidRPr="00CB5538">
          <w:rPr>
            <w:rStyle w:val="Hipervnculo"/>
            <w:rFonts w:cs="Arial"/>
            <w:lang w:val="es-ES_tradnl"/>
          </w:rPr>
          <w:t>ver tabla 1</w:t>
        </w:r>
      </w:hyperlink>
      <w:r>
        <w:rPr>
          <w:lang w:val="es-ES_tradnl"/>
        </w:rPr>
        <w:t xml:space="preserve">).  </w:t>
      </w:r>
      <w:r w:rsidRPr="00C17575">
        <w:rPr>
          <w:lang w:val="es-ES_tradnl"/>
        </w:rPr>
        <w:t xml:space="preserve">Dadas las obligaciones y funciones otorgadas a la Superintendencia se hace necesario contar con información sobre el aporte al </w:t>
      </w:r>
      <w:r>
        <w:rPr>
          <w:lang w:val="es-ES_tradnl"/>
        </w:rPr>
        <w:t>Institudo Nacional de Estadísticas y Censos</w:t>
      </w:r>
      <w:r w:rsidRPr="00C17575">
        <w:rPr>
          <w:lang w:val="es-ES_tradnl"/>
        </w:rPr>
        <w:t xml:space="preserve"> realizado por las aseguradoras.  </w:t>
      </w:r>
    </w:p>
    <w:p w14:paraId="7A89F693" w14:textId="77777777" w:rsidR="002B66EF" w:rsidRDefault="002B66EF" w:rsidP="002B66EF">
      <w:pPr>
        <w:jc w:val="both"/>
        <w:rPr>
          <w:lang w:val="es-ES_tradnl"/>
        </w:rPr>
      </w:pPr>
    </w:p>
    <w:p w14:paraId="19C55C77" w14:textId="77777777" w:rsidR="002B66EF" w:rsidRPr="008F3ED2" w:rsidRDefault="002B66EF" w:rsidP="002B66EF">
      <w:pPr>
        <w:rPr>
          <w:rFonts w:cs="Arial"/>
          <w:u w:val="single"/>
          <w:lang w:val="es-ES_tradnl"/>
        </w:rPr>
      </w:pPr>
    </w:p>
    <w:p w14:paraId="43790CD5" w14:textId="77777777" w:rsidR="002B66EF" w:rsidRDefault="002B66EF" w:rsidP="002B66EF">
      <w:pPr>
        <w:rPr>
          <w:rFonts w:cs="Arial"/>
          <w:lang w:val="es-ES_tradnl"/>
        </w:rPr>
      </w:pPr>
      <w:r w:rsidRPr="00F33F53">
        <w:rPr>
          <w:rFonts w:cs="Arial"/>
          <w:noProof/>
          <w:lang w:val="es-CR" w:eastAsia="es-CR"/>
        </w:rPr>
        <w:drawing>
          <wp:inline distT="0" distB="0" distL="0" distR="0" wp14:anchorId="2FDCFBFE" wp14:editId="4BBC05C8">
            <wp:extent cx="7781925" cy="3305175"/>
            <wp:effectExtent l="0" t="0" r="9525" b="9525"/>
            <wp:docPr id="14" name="Diagrama 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8" r:lo="rId39" r:qs="rId40" r:cs="rId41"/>
              </a:graphicData>
            </a:graphic>
          </wp:inline>
        </w:drawing>
      </w:r>
    </w:p>
    <w:p w14:paraId="15EE2BC9" w14:textId="77777777" w:rsidR="002B66EF" w:rsidRDefault="002B66EF" w:rsidP="002B66EF">
      <w:pPr>
        <w:rPr>
          <w:rFonts w:cs="Arial"/>
          <w:lang w:val="es-ES_tradnl"/>
        </w:rPr>
      </w:pPr>
    </w:p>
    <w:p w14:paraId="6D1280C7" w14:textId="77777777" w:rsidR="002B66EF" w:rsidRDefault="002B66EF" w:rsidP="002B66EF">
      <w:pPr>
        <w:pStyle w:val="Ttulo3"/>
      </w:pPr>
      <w:bookmarkStart w:id="25" w:name="_Toc136255507"/>
      <w:r>
        <w:t>5.4.1Nodo Ramo</w:t>
      </w:r>
      <w:r w:rsidR="00E6680A">
        <w:t>Aportes</w:t>
      </w:r>
      <w:bookmarkEnd w:id="25"/>
    </w:p>
    <w:p w14:paraId="79E34C6C" w14:textId="77777777" w:rsidR="002B66EF" w:rsidRDefault="002B66EF" w:rsidP="002B66EF">
      <w:pPr>
        <w:rPr>
          <w:lang w:val="es-ES_tradnl"/>
        </w:rPr>
      </w:pPr>
    </w:p>
    <w:p w14:paraId="1FF7CE70" w14:textId="77777777" w:rsidR="002B66EF" w:rsidRDefault="002B66EF" w:rsidP="002B66EF">
      <w:pPr>
        <w:jc w:val="both"/>
        <w:rPr>
          <w:lang w:val="es-ES_tradnl"/>
        </w:rPr>
      </w:pPr>
      <w:r w:rsidRPr="00C17575">
        <w:rPr>
          <w:lang w:val="es-ES_tradnl"/>
        </w:rPr>
        <w:t>El desglose de ramos  responde a lo dispuesto en el Reglamento sobre autorizaciones, registros y requisitos de funcionamiento de entidades supervisadas por la Superintendencia General de Seguros.</w:t>
      </w:r>
    </w:p>
    <w:p w14:paraId="00B75444" w14:textId="77777777" w:rsidR="002B66EF" w:rsidRDefault="002B66EF" w:rsidP="002B66EF">
      <w:pPr>
        <w:jc w:val="both"/>
        <w:rPr>
          <w:lang w:val="es-ES_tradnl"/>
        </w:rPr>
      </w:pPr>
    </w:p>
    <w:p w14:paraId="14286350" w14:textId="77777777" w:rsidR="002B66EF" w:rsidRPr="00906B59" w:rsidRDefault="002B66EF" w:rsidP="002B66EF">
      <w:pPr>
        <w:rPr>
          <w:lang w:val="es-ES_tradnl"/>
        </w:rPr>
      </w:pPr>
    </w:p>
    <w:p w14:paraId="6C76A6CA" w14:textId="77777777" w:rsidR="002B66EF" w:rsidRPr="00906B59" w:rsidRDefault="002B66EF" w:rsidP="002B66EF">
      <w:pPr>
        <w:rPr>
          <w:lang w:val="es-ES_tradnl"/>
        </w:rPr>
      </w:pPr>
    </w:p>
    <w:p w14:paraId="1EE9779A" w14:textId="77777777" w:rsidR="002B66EF" w:rsidRDefault="002B66EF" w:rsidP="002B66EF">
      <w:pPr>
        <w:rPr>
          <w:lang w:val="es-ES_tradnl"/>
        </w:rPr>
      </w:pPr>
    </w:p>
    <w:tbl>
      <w:tblPr>
        <w:tblStyle w:val="Cuadrculamedia3-nfasis1"/>
        <w:tblpPr w:leftFromText="141" w:rightFromText="141" w:vertAnchor="text" w:horzAnchor="page" w:tblpX="1162" w:tblpY="-3"/>
        <w:tblW w:w="14175" w:type="dxa"/>
        <w:tblLayout w:type="fixed"/>
        <w:tblLook w:val="04A0" w:firstRow="1" w:lastRow="0" w:firstColumn="1" w:lastColumn="0" w:noHBand="0" w:noVBand="1"/>
      </w:tblPr>
      <w:tblGrid>
        <w:gridCol w:w="737"/>
        <w:gridCol w:w="3402"/>
        <w:gridCol w:w="4536"/>
        <w:gridCol w:w="397"/>
        <w:gridCol w:w="5103"/>
      </w:tblGrid>
      <w:tr w:rsidR="002B66EF" w:rsidRPr="002553D5" w14:paraId="457FBA10" w14:textId="77777777" w:rsidTr="007B5B61">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D9E1380" w14:textId="77777777" w:rsidR="002B66EF" w:rsidRPr="00F26FDD" w:rsidRDefault="002B66EF" w:rsidP="007B5B61">
            <w:pPr>
              <w:pStyle w:val="TtuloTabla"/>
              <w:ind w:left="113" w:right="113"/>
              <w:rPr>
                <w:rFonts w:cs="Arial"/>
                <w:b/>
              </w:rPr>
            </w:pPr>
            <w:r w:rsidRPr="00F26FDD">
              <w:rPr>
                <w:rFonts w:cs="Arial"/>
                <w:b/>
              </w:rPr>
              <w:t>Nodo</w:t>
            </w:r>
          </w:p>
        </w:tc>
        <w:tc>
          <w:tcPr>
            <w:tcW w:w="3402" w:type="dxa"/>
            <w:vAlign w:val="center"/>
          </w:tcPr>
          <w:p w14:paraId="345F1D6C" w14:textId="77777777" w:rsidR="002B66EF" w:rsidRPr="00F26FDD" w:rsidRDefault="002B66EF" w:rsidP="007B5B61">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F26FDD">
              <w:rPr>
                <w:rFonts w:cs="Arial"/>
                <w:b/>
                <w:bCs w:val="0"/>
                <w:szCs w:val="16"/>
                <w:lang w:eastAsia="es-CR"/>
              </w:rPr>
              <w:t>Atributo[A] / Elemento[E]</w:t>
            </w:r>
          </w:p>
        </w:tc>
        <w:tc>
          <w:tcPr>
            <w:tcW w:w="4536" w:type="dxa"/>
            <w:vAlign w:val="center"/>
          </w:tcPr>
          <w:p w14:paraId="3FF87EE4" w14:textId="77777777" w:rsidR="002B66EF" w:rsidRPr="00F26FDD" w:rsidRDefault="002B66EF" w:rsidP="007B5B61">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F26FDD">
              <w:rPr>
                <w:rFonts w:cs="Arial"/>
                <w:b/>
              </w:rPr>
              <w:t>Descripción</w:t>
            </w:r>
          </w:p>
        </w:tc>
        <w:tc>
          <w:tcPr>
            <w:tcW w:w="397" w:type="dxa"/>
            <w:textDirection w:val="btLr"/>
            <w:vAlign w:val="center"/>
          </w:tcPr>
          <w:p w14:paraId="3B28D5AF" w14:textId="77777777" w:rsidR="002B66EF" w:rsidRPr="00F26FDD" w:rsidRDefault="002B66EF" w:rsidP="007B5B61">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rPr>
            </w:pPr>
            <w:r w:rsidRPr="00F26FDD">
              <w:rPr>
                <w:rFonts w:cs="Arial"/>
                <w:b/>
              </w:rPr>
              <w:t>Cuenta catálogo</w:t>
            </w:r>
          </w:p>
        </w:tc>
        <w:tc>
          <w:tcPr>
            <w:tcW w:w="5103" w:type="dxa"/>
            <w:vAlign w:val="center"/>
          </w:tcPr>
          <w:p w14:paraId="289A60C9" w14:textId="77777777" w:rsidR="002B66EF" w:rsidRPr="00F26FDD" w:rsidRDefault="002B66EF" w:rsidP="007B5B61">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F26FDD">
              <w:rPr>
                <w:rFonts w:cs="Arial"/>
                <w:b/>
              </w:rPr>
              <w:t>Validaciones</w:t>
            </w:r>
          </w:p>
        </w:tc>
      </w:tr>
      <w:tr w:rsidR="002B66EF" w:rsidRPr="002553D5" w14:paraId="357D7640" w14:textId="77777777" w:rsidTr="007B5B61">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5011D6BF" w14:textId="77777777" w:rsidR="002B66EF" w:rsidRPr="00F26FDD" w:rsidRDefault="002B66EF" w:rsidP="007B5B61">
            <w:pPr>
              <w:pStyle w:val="TextoCentradoTabla"/>
              <w:rPr>
                <w:rFonts w:cs="Arial"/>
                <w:b w:val="0"/>
                <w:highlight w:val="yellow"/>
              </w:rPr>
            </w:pPr>
            <w:r>
              <w:rPr>
                <w:rFonts w:cs="Arial"/>
                <w:b w:val="0"/>
              </w:rPr>
              <w:t>[E]</w:t>
            </w:r>
            <w:r w:rsidRPr="00F26FDD">
              <w:rPr>
                <w:rFonts w:cs="Arial"/>
                <w:b w:val="0"/>
              </w:rPr>
              <w:t>RamoAport</w:t>
            </w:r>
            <w:r w:rsidR="00E6680A">
              <w:rPr>
                <w:rFonts w:cs="Arial"/>
                <w:b w:val="0"/>
              </w:rPr>
              <w:t>es</w:t>
            </w:r>
          </w:p>
        </w:tc>
        <w:tc>
          <w:tcPr>
            <w:tcW w:w="3402" w:type="dxa"/>
          </w:tcPr>
          <w:p w14:paraId="57683C8B" w14:textId="77777777" w:rsidR="002B66EF" w:rsidRPr="00F26FDD" w:rsidRDefault="002B66EF" w:rsidP="007B5B61">
            <w:pPr>
              <w:pStyle w:val="Ttulo9"/>
              <w:outlineLvl w:val="8"/>
              <w:cnfStyle w:val="000000100000" w:firstRow="0" w:lastRow="0" w:firstColumn="0" w:lastColumn="0" w:oddVBand="0" w:evenVBand="0" w:oddHBand="1" w:evenHBand="0" w:firstRowFirstColumn="0" w:firstRowLastColumn="0" w:lastRowFirstColumn="0" w:lastRowLastColumn="0"/>
            </w:pPr>
            <w:r>
              <w:t xml:space="preserve"> [A]id</w:t>
            </w:r>
          </w:p>
        </w:tc>
        <w:tc>
          <w:tcPr>
            <w:tcW w:w="4536" w:type="dxa"/>
            <w:vAlign w:val="center"/>
          </w:tcPr>
          <w:p w14:paraId="54E7948F" w14:textId="77777777" w:rsidR="002B66EF" w:rsidRPr="00F26FDD" w:rsidRDefault="002B66EF" w:rsidP="007B5B6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F26FDD">
              <w:rPr>
                <w:rFonts w:cs="Arial"/>
              </w:rPr>
              <w:t xml:space="preserve">Código de identificación de ramo </w:t>
            </w:r>
            <w:r w:rsidRPr="00B30040">
              <w:rPr>
                <w:rFonts w:cs="Arial"/>
              </w:rPr>
              <w:t>según tabla</w:t>
            </w:r>
          </w:p>
        </w:tc>
        <w:tc>
          <w:tcPr>
            <w:tcW w:w="397" w:type="dxa"/>
            <w:textDirection w:val="btLr"/>
            <w:vAlign w:val="center"/>
          </w:tcPr>
          <w:p w14:paraId="533B19A6" w14:textId="77777777" w:rsidR="002B66EF" w:rsidRPr="00F26FDD" w:rsidRDefault="002B66EF" w:rsidP="007B5B61">
            <w:pPr>
              <w:pStyle w:val="TextoJustificadoTabla"/>
              <w:jc w:val="center"/>
              <w:cnfStyle w:val="000000100000" w:firstRow="0" w:lastRow="0" w:firstColumn="0" w:lastColumn="0" w:oddVBand="0" w:evenVBand="0" w:oddHBand="1" w:evenHBand="0" w:firstRowFirstColumn="0" w:firstRowLastColumn="0" w:lastRowFirstColumn="0" w:lastRowLastColumn="0"/>
              <w:rPr>
                <w:rFonts w:cs="Arial"/>
              </w:rPr>
            </w:pPr>
            <w:r w:rsidRPr="00F26FDD">
              <w:rPr>
                <w:rFonts w:cs="Arial"/>
              </w:rPr>
              <w:t>No aplica</w:t>
            </w:r>
          </w:p>
        </w:tc>
        <w:tc>
          <w:tcPr>
            <w:tcW w:w="5103" w:type="dxa"/>
            <w:vAlign w:val="center"/>
          </w:tcPr>
          <w:p w14:paraId="1D53DE22" w14:textId="77777777" w:rsidR="002B66EF" w:rsidRPr="00F26FDD" w:rsidRDefault="00000000" w:rsidP="007B5B61">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hyperlink w:anchor="Ramos" w:history="1">
              <w:r w:rsidR="002B66EF" w:rsidRPr="00C544E2">
                <w:rPr>
                  <w:rStyle w:val="Hipervnculo"/>
                  <w:rFonts w:cs="Arial"/>
                </w:rPr>
                <w:t>Código de ramo</w:t>
              </w:r>
            </w:hyperlink>
            <w:r w:rsidR="001A3807">
              <w:rPr>
                <w:rStyle w:val="Hipervnculo"/>
                <w:rFonts w:cs="Arial"/>
              </w:rPr>
              <w:t xml:space="preserve"> segíun catálogo de ramos</w:t>
            </w:r>
          </w:p>
        </w:tc>
      </w:tr>
      <w:tr w:rsidR="002B66EF" w:rsidRPr="002553D5" w14:paraId="30C218F4" w14:textId="77777777" w:rsidTr="007B5B61">
        <w:trPr>
          <w:cantSplit/>
          <w:trHeight w:val="735"/>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292E3C0F" w14:textId="77777777" w:rsidR="002B66EF" w:rsidRPr="00F26FDD" w:rsidRDefault="002B66EF" w:rsidP="007B5B61">
            <w:pPr>
              <w:pStyle w:val="TextoCentradoTabla"/>
              <w:rPr>
                <w:rFonts w:cs="Arial"/>
                <w:b w:val="0"/>
              </w:rPr>
            </w:pPr>
            <w:r>
              <w:rPr>
                <w:rFonts w:cs="Arial"/>
                <w:b w:val="0"/>
              </w:rPr>
              <w:t>[E]Polizas</w:t>
            </w:r>
          </w:p>
        </w:tc>
        <w:tc>
          <w:tcPr>
            <w:tcW w:w="3402" w:type="dxa"/>
          </w:tcPr>
          <w:p w14:paraId="6DC2D7E0" w14:textId="77777777" w:rsidR="002B66EF" w:rsidRPr="00F26FDD" w:rsidRDefault="002B66EF" w:rsidP="007B5B61">
            <w:pPr>
              <w:pStyle w:val="Ttulo9"/>
              <w:outlineLvl w:val="8"/>
              <w:cnfStyle w:val="000000000000" w:firstRow="0" w:lastRow="0" w:firstColumn="0" w:lastColumn="0" w:oddVBand="0" w:evenVBand="0" w:oddHBand="0" w:evenHBand="0" w:firstRowFirstColumn="0" w:firstRowLastColumn="0" w:lastRowFirstColumn="0" w:lastRowLastColumn="0"/>
            </w:pPr>
            <w:r>
              <w:t>[A] CodMoneda</w:t>
            </w:r>
          </w:p>
        </w:tc>
        <w:tc>
          <w:tcPr>
            <w:tcW w:w="4536" w:type="dxa"/>
            <w:vAlign w:val="center"/>
          </w:tcPr>
          <w:p w14:paraId="66E090B4" w14:textId="77777777" w:rsidR="002B66EF" w:rsidRPr="007D5411" w:rsidRDefault="002B66EF" w:rsidP="007B5B61">
            <w:pPr>
              <w:pStyle w:val="TextoCentradoTabla"/>
              <w:cnfStyle w:val="000000000000" w:firstRow="0" w:lastRow="0" w:firstColumn="0" w:lastColumn="0" w:oddVBand="0" w:evenVBand="0" w:oddHBand="0" w:evenHBand="0" w:firstRowFirstColumn="0" w:firstRowLastColumn="0" w:lastRowFirstColumn="0" w:lastRowLastColumn="0"/>
              <w:rPr>
                <w:rFonts w:cs="Arial"/>
                <w:lang w:val="es-CR"/>
              </w:rPr>
            </w:pPr>
            <w:r>
              <w:t xml:space="preserve">Se debe reportar separadamente el monto de las primas directas y el monto por pagar al INEC según la  </w:t>
            </w:r>
            <w:r w:rsidRPr="007D5411">
              <w:t xml:space="preserve">moneda en la que </w:t>
            </w:r>
            <w:r>
              <w:t>está denominado el seguro</w:t>
            </w:r>
          </w:p>
        </w:tc>
        <w:tc>
          <w:tcPr>
            <w:tcW w:w="397" w:type="dxa"/>
            <w:textDirection w:val="btLr"/>
            <w:vAlign w:val="center"/>
          </w:tcPr>
          <w:p w14:paraId="501C2B9F" w14:textId="77777777" w:rsidR="002B66EF" w:rsidRPr="00F26FDD" w:rsidRDefault="002B66EF" w:rsidP="007B5B61">
            <w:pPr>
              <w:pStyle w:val="TextoJustificadoTabla"/>
              <w:jc w:val="center"/>
              <w:cnfStyle w:val="000000000000" w:firstRow="0" w:lastRow="0" w:firstColumn="0" w:lastColumn="0" w:oddVBand="0" w:evenVBand="0" w:oddHBand="0" w:evenHBand="0" w:firstRowFirstColumn="0" w:firstRowLastColumn="0" w:lastRowFirstColumn="0" w:lastRowLastColumn="0"/>
              <w:rPr>
                <w:rFonts w:cs="Arial"/>
              </w:rPr>
            </w:pPr>
            <w:r w:rsidRPr="00F26FDD">
              <w:rPr>
                <w:rFonts w:cs="Arial"/>
              </w:rPr>
              <w:t>No aplica</w:t>
            </w:r>
          </w:p>
        </w:tc>
        <w:tc>
          <w:tcPr>
            <w:tcW w:w="5103" w:type="dxa"/>
            <w:vAlign w:val="center"/>
          </w:tcPr>
          <w:p w14:paraId="63C2519E" w14:textId="77777777" w:rsidR="002B66EF" w:rsidRPr="00F26FDD" w:rsidRDefault="00000000" w:rsidP="007B5B61">
            <w:pPr>
              <w:pStyle w:val="TextoJustificadoTabla"/>
              <w:ind w:left="0"/>
              <w:jc w:val="left"/>
              <w:cnfStyle w:val="000000000000" w:firstRow="0" w:lastRow="0" w:firstColumn="0" w:lastColumn="0" w:oddVBand="0" w:evenVBand="0" w:oddHBand="0" w:evenHBand="0" w:firstRowFirstColumn="0" w:firstRowLastColumn="0" w:lastRowFirstColumn="0" w:lastRowLastColumn="0"/>
              <w:rPr>
                <w:rFonts w:cs="Arial"/>
                <w:bCs/>
                <w:color w:val="000000"/>
                <w:szCs w:val="20"/>
                <w:lang w:val="es-CR"/>
              </w:rPr>
            </w:pPr>
            <w:hyperlink w:anchor="_Tabla_de_monedas_1" w:history="1">
              <w:r w:rsidR="002B66EF" w:rsidRPr="00317D59">
                <w:rPr>
                  <w:rStyle w:val="Hipervnculo"/>
                  <w:rFonts w:cs="Arial"/>
                  <w:bCs/>
                  <w:szCs w:val="20"/>
                  <w:lang w:val="es-CR"/>
                </w:rPr>
                <w:t>Tabla de monedas</w:t>
              </w:r>
            </w:hyperlink>
            <w:r w:rsidR="001A3807">
              <w:rPr>
                <w:rStyle w:val="Hipervnculo"/>
                <w:rFonts w:cs="Arial"/>
                <w:bCs/>
                <w:szCs w:val="20"/>
                <w:lang w:val="es-CR"/>
              </w:rPr>
              <w:t xml:space="preserve"> según tabla de monedas.  Actualmente solo se permite información en CRC Colones y USD Dólares.</w:t>
            </w:r>
          </w:p>
        </w:tc>
      </w:tr>
      <w:tr w:rsidR="002B66EF" w:rsidRPr="002553D5" w14:paraId="5CF7B84C" w14:textId="77777777" w:rsidTr="007B5B61">
        <w:trPr>
          <w:cnfStyle w:val="000000100000" w:firstRow="0" w:lastRow="0" w:firstColumn="0" w:lastColumn="0" w:oddVBand="0" w:evenVBand="0" w:oddHBand="1" w:evenHBand="0" w:firstRowFirstColumn="0" w:firstRowLastColumn="0" w:lastRowFirstColumn="0" w:lastRowLastColumn="0"/>
          <w:cantSplit/>
          <w:trHeight w:val="672"/>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21441A77" w14:textId="77777777" w:rsidR="002B66EF" w:rsidRPr="00F26FDD" w:rsidRDefault="002B66EF" w:rsidP="007B5B61">
            <w:pPr>
              <w:pStyle w:val="TextoCentradoTabla"/>
              <w:rPr>
                <w:rFonts w:cs="Arial"/>
                <w:b w:val="0"/>
              </w:rPr>
            </w:pPr>
          </w:p>
        </w:tc>
        <w:tc>
          <w:tcPr>
            <w:tcW w:w="3402" w:type="dxa"/>
          </w:tcPr>
          <w:p w14:paraId="4CB80831" w14:textId="77777777" w:rsidR="002B66EF" w:rsidRPr="00F26FDD" w:rsidRDefault="002B66EF" w:rsidP="007B5B61">
            <w:pPr>
              <w:pStyle w:val="Ttulo9"/>
              <w:outlineLvl w:val="8"/>
              <w:cnfStyle w:val="000000100000" w:firstRow="0" w:lastRow="0" w:firstColumn="0" w:lastColumn="0" w:oddVBand="0" w:evenVBand="0" w:oddHBand="1" w:evenHBand="0" w:firstRowFirstColumn="0" w:firstRowLastColumn="0" w:lastRowFirstColumn="0" w:lastRowLastColumn="0"/>
            </w:pPr>
            <w:r w:rsidRPr="00F26FDD">
              <w:t>[E] PrimasDirectas</w:t>
            </w:r>
          </w:p>
        </w:tc>
        <w:tc>
          <w:tcPr>
            <w:tcW w:w="4536" w:type="dxa"/>
            <w:vAlign w:val="center"/>
          </w:tcPr>
          <w:p w14:paraId="4B1F2C26" w14:textId="77777777" w:rsidR="002B66EF" w:rsidRPr="00F26FDD" w:rsidRDefault="002B66EF" w:rsidP="007B5B61">
            <w:pPr>
              <w:pStyle w:val="TextoJustificadoTabla"/>
              <w:jc w:val="center"/>
              <w:cnfStyle w:val="000000100000" w:firstRow="0" w:lastRow="0" w:firstColumn="0" w:lastColumn="0" w:oddVBand="0" w:evenVBand="0" w:oddHBand="1" w:evenHBand="0" w:firstRowFirstColumn="0" w:firstRowLastColumn="0" w:lastRowFirstColumn="0" w:lastRowLastColumn="0"/>
              <w:rPr>
                <w:rFonts w:cs="Arial"/>
              </w:rPr>
            </w:pPr>
            <w:r w:rsidRPr="00C70B8B">
              <w:rPr>
                <w:rFonts w:cs="Arial"/>
              </w:rPr>
              <w:t xml:space="preserve">Primas directas: corresponde a las primas comerciales emitidas, de pólizas suscritas con posterioridad al 13 de junio de 2019, por operaciones de seguro directo durante el periodo para el cual se reporta la información, efectivamente pagadas a la entidad, menos las anulaciones (siempre que haya recursos económicos de por medio) y devoluciones presentadas en dicho periodo.  No se incluyen las primas recibidas por reaseguro. </w:t>
            </w:r>
          </w:p>
        </w:tc>
        <w:tc>
          <w:tcPr>
            <w:tcW w:w="397" w:type="dxa"/>
            <w:textDirection w:val="btLr"/>
            <w:vAlign w:val="center"/>
          </w:tcPr>
          <w:p w14:paraId="05ED7A4F" w14:textId="77777777" w:rsidR="002B66EF" w:rsidRPr="00F26FDD" w:rsidRDefault="002B66EF" w:rsidP="007B5B61">
            <w:pPr>
              <w:pStyle w:val="TextoJustificadoTabla"/>
              <w:jc w:val="center"/>
              <w:cnfStyle w:val="000000100000" w:firstRow="0" w:lastRow="0" w:firstColumn="0" w:lastColumn="0" w:oddVBand="0" w:evenVBand="0" w:oddHBand="1" w:evenHBand="0" w:firstRowFirstColumn="0" w:firstRowLastColumn="0" w:lastRowFirstColumn="0" w:lastRowLastColumn="0"/>
              <w:rPr>
                <w:rFonts w:cs="Arial"/>
              </w:rPr>
            </w:pPr>
            <w:r w:rsidRPr="00F26FDD">
              <w:rPr>
                <w:rFonts w:cs="Arial"/>
              </w:rPr>
              <w:t>No aplica</w:t>
            </w:r>
          </w:p>
        </w:tc>
        <w:tc>
          <w:tcPr>
            <w:tcW w:w="5103" w:type="dxa"/>
            <w:vAlign w:val="center"/>
          </w:tcPr>
          <w:p w14:paraId="0279EDA3" w14:textId="77777777" w:rsidR="002B66EF" w:rsidRDefault="002B66EF" w:rsidP="007B5B61">
            <w:pPr>
              <w:pStyle w:val="TextoJustificadoTabla"/>
              <w:ind w:left="0"/>
              <w:jc w:val="left"/>
              <w:cnfStyle w:val="000000100000" w:firstRow="0" w:lastRow="0" w:firstColumn="0" w:lastColumn="0" w:oddVBand="0" w:evenVBand="0" w:oddHBand="1" w:evenHBand="0" w:firstRowFirstColumn="0" w:firstRowLastColumn="0" w:lastRowFirstColumn="0" w:lastRowLastColumn="0"/>
              <w:rPr>
                <w:rFonts w:cs="Arial"/>
              </w:rPr>
            </w:pPr>
          </w:p>
          <w:p w14:paraId="1A9E3DE4" w14:textId="77777777" w:rsidR="00C5469F" w:rsidRDefault="00C5469F" w:rsidP="002B66EF">
            <w:pPr>
              <w:pStyle w:val="TextoJustificadoTabla"/>
              <w:numPr>
                <w:ilvl w:val="0"/>
                <w:numId w:val="658"/>
              </w:numPr>
              <w:jc w:val="left"/>
              <w:cnfStyle w:val="000000100000" w:firstRow="0" w:lastRow="0" w:firstColumn="0" w:lastColumn="0" w:oddVBand="0" w:evenVBand="0" w:oddHBand="1" w:evenHBand="0" w:firstRowFirstColumn="0" w:firstRowLastColumn="0" w:lastRowFirstColumn="0" w:lastRowLastColumn="0"/>
              <w:rPr>
                <w:rFonts w:cs="Arial"/>
              </w:rPr>
            </w:pPr>
            <w:r>
              <w:rPr>
                <w:rFonts w:cs="Arial"/>
              </w:rPr>
              <w:t>No puede venir vacío.</w:t>
            </w:r>
          </w:p>
          <w:p w14:paraId="43B905BC" w14:textId="77777777" w:rsidR="002B66EF" w:rsidRDefault="002B66EF" w:rsidP="002B66EF">
            <w:pPr>
              <w:pStyle w:val="TextoJustificadoTabla"/>
              <w:numPr>
                <w:ilvl w:val="0"/>
                <w:numId w:val="658"/>
              </w:numPr>
              <w:jc w:val="left"/>
              <w:cnfStyle w:val="000000100000" w:firstRow="0" w:lastRow="0" w:firstColumn="0" w:lastColumn="0" w:oddVBand="0" w:evenVBand="0" w:oddHBand="1" w:evenHBand="0" w:firstRowFirstColumn="0" w:firstRowLastColumn="0" w:lastRowFirstColumn="0" w:lastRowLastColumn="0"/>
              <w:rPr>
                <w:rFonts w:cs="Arial"/>
              </w:rPr>
            </w:pPr>
            <w:r>
              <w:rPr>
                <w:rFonts w:cs="Arial"/>
              </w:rPr>
              <w:t>Debe expresarse con 2 decimales.</w:t>
            </w:r>
          </w:p>
          <w:p w14:paraId="2C1DC6BA" w14:textId="77777777" w:rsidR="002B66EF" w:rsidRDefault="002B66EF" w:rsidP="002B66EF">
            <w:pPr>
              <w:pStyle w:val="TextoJustificadoTabla"/>
              <w:numPr>
                <w:ilvl w:val="0"/>
                <w:numId w:val="658"/>
              </w:numPr>
              <w:jc w:val="left"/>
              <w:cnfStyle w:val="000000100000" w:firstRow="0" w:lastRow="0" w:firstColumn="0" w:lastColumn="0" w:oddVBand="0" w:evenVBand="0" w:oddHBand="1" w:evenHBand="0" w:firstRowFirstColumn="0" w:firstRowLastColumn="0" w:lastRowFirstColumn="0" w:lastRowLastColumn="0"/>
              <w:rPr>
                <w:rFonts w:cs="Arial"/>
              </w:rPr>
            </w:pPr>
            <w:r>
              <w:rPr>
                <w:rFonts w:cs="Arial"/>
              </w:rPr>
              <w:t>Se permiten montos negativos, cero o positivos</w:t>
            </w:r>
          </w:p>
          <w:p w14:paraId="0D5DA7B6" w14:textId="77777777" w:rsidR="002B66EF" w:rsidRPr="00F26FDD" w:rsidRDefault="002B66EF" w:rsidP="007B5B61">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p>
        </w:tc>
      </w:tr>
      <w:tr w:rsidR="002B66EF" w:rsidRPr="002553D5" w14:paraId="377285CC" w14:textId="77777777" w:rsidTr="007B5B61">
        <w:trPr>
          <w:cantSplit/>
          <w:trHeight w:val="983"/>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26662AE1" w14:textId="77777777" w:rsidR="002B66EF" w:rsidRPr="00F26FDD" w:rsidRDefault="002B66EF" w:rsidP="007B5B61">
            <w:pPr>
              <w:pStyle w:val="TextoCentradoTabla"/>
              <w:rPr>
                <w:rFonts w:cs="Arial"/>
                <w:b w:val="0"/>
              </w:rPr>
            </w:pPr>
          </w:p>
        </w:tc>
        <w:tc>
          <w:tcPr>
            <w:tcW w:w="3402" w:type="dxa"/>
          </w:tcPr>
          <w:p w14:paraId="3887C976" w14:textId="77777777" w:rsidR="002B66EF" w:rsidRPr="00F26FDD" w:rsidRDefault="002B66EF" w:rsidP="007B5B61">
            <w:pPr>
              <w:pStyle w:val="Ttulo9"/>
              <w:outlineLvl w:val="8"/>
              <w:cnfStyle w:val="000000000000" w:firstRow="0" w:lastRow="0" w:firstColumn="0" w:lastColumn="0" w:oddVBand="0" w:evenVBand="0" w:oddHBand="0" w:evenHBand="0" w:firstRowFirstColumn="0" w:firstRowLastColumn="0" w:lastRowFirstColumn="0" w:lastRowLastColumn="0"/>
            </w:pPr>
            <w:r w:rsidRPr="00F26FDD">
              <w:t>[E] Pagar</w:t>
            </w:r>
            <w:r>
              <w:t>INEC</w:t>
            </w:r>
          </w:p>
        </w:tc>
        <w:tc>
          <w:tcPr>
            <w:tcW w:w="4536" w:type="dxa"/>
            <w:vAlign w:val="center"/>
          </w:tcPr>
          <w:p w14:paraId="4C4897E5" w14:textId="77777777" w:rsidR="002B66EF" w:rsidRPr="00F26FDD" w:rsidRDefault="002B66EF" w:rsidP="007B5B6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C70B8B">
              <w:rPr>
                <w:rFonts w:cs="Arial"/>
              </w:rPr>
              <w:t xml:space="preserve">El monto a pagar se reporta en la misma moneda que está denominado el seguro que le dio origen, sea moneda nacional o en moneda extranjera, es decir, cuando el reporte corresponda a moneda extranjera, no se debe realizar la conversión a colones. En caso de que se emitieran primas en diversas monedas extranjeras, deberá reportarse lo correspondiente en forma independiente. </w:t>
            </w:r>
          </w:p>
        </w:tc>
        <w:tc>
          <w:tcPr>
            <w:tcW w:w="397" w:type="dxa"/>
            <w:textDirection w:val="btLr"/>
            <w:vAlign w:val="center"/>
          </w:tcPr>
          <w:p w14:paraId="17F818D7" w14:textId="77777777" w:rsidR="002B66EF" w:rsidRPr="00F26FDD" w:rsidRDefault="002B66EF" w:rsidP="007B5B61">
            <w:pPr>
              <w:pStyle w:val="TextoJustificadoTabla"/>
              <w:jc w:val="center"/>
              <w:cnfStyle w:val="000000000000" w:firstRow="0" w:lastRow="0" w:firstColumn="0" w:lastColumn="0" w:oddVBand="0" w:evenVBand="0" w:oddHBand="0" w:evenHBand="0" w:firstRowFirstColumn="0" w:firstRowLastColumn="0" w:lastRowFirstColumn="0" w:lastRowLastColumn="0"/>
              <w:rPr>
                <w:rFonts w:cs="Arial"/>
              </w:rPr>
            </w:pPr>
            <w:r w:rsidRPr="00F26FDD">
              <w:rPr>
                <w:rFonts w:cs="Arial"/>
              </w:rPr>
              <w:t>No aplica</w:t>
            </w:r>
          </w:p>
        </w:tc>
        <w:tc>
          <w:tcPr>
            <w:tcW w:w="5103" w:type="dxa"/>
            <w:vAlign w:val="center"/>
          </w:tcPr>
          <w:p w14:paraId="23DDB21F" w14:textId="77777777" w:rsidR="00C5469F" w:rsidRDefault="00C5469F" w:rsidP="002B66EF">
            <w:pPr>
              <w:pStyle w:val="TextoJustificadoTabla"/>
              <w:numPr>
                <w:ilvl w:val="0"/>
                <w:numId w:val="659"/>
              </w:numPr>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No puede venir vacío.</w:t>
            </w:r>
          </w:p>
          <w:p w14:paraId="0B0703B7" w14:textId="77777777" w:rsidR="002B66EF" w:rsidRDefault="002B66EF" w:rsidP="002B66EF">
            <w:pPr>
              <w:pStyle w:val="TextoJustificadoTabla"/>
              <w:numPr>
                <w:ilvl w:val="0"/>
                <w:numId w:val="659"/>
              </w:numPr>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Debe expresarse con 2 decimales.</w:t>
            </w:r>
          </w:p>
          <w:p w14:paraId="27263CA7" w14:textId="77777777" w:rsidR="002B66EF" w:rsidRDefault="002B66EF" w:rsidP="002B66EF">
            <w:pPr>
              <w:pStyle w:val="TextoJustificadoTabla"/>
              <w:numPr>
                <w:ilvl w:val="0"/>
                <w:numId w:val="659"/>
              </w:numPr>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Se permiten montos negativos, cero o positivos</w:t>
            </w:r>
          </w:p>
          <w:p w14:paraId="00F19CDA" w14:textId="77777777" w:rsidR="002B66EF" w:rsidRDefault="002B66EF" w:rsidP="002B66EF">
            <w:pPr>
              <w:pStyle w:val="TextoJustificadoTabla"/>
              <w:numPr>
                <w:ilvl w:val="0"/>
                <w:numId w:val="659"/>
              </w:numPr>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 xml:space="preserve">Si el atributo </w:t>
            </w:r>
            <w:hyperlink w:anchor="_[A]_CodMoneda" w:history="1">
              <w:r w:rsidRPr="003D2905">
                <w:rPr>
                  <w:rStyle w:val="Hipervnculo"/>
                  <w:rFonts w:cs="Arial"/>
                </w:rPr>
                <w:t>[A] CodMoneda</w:t>
              </w:r>
            </w:hyperlink>
            <w:r>
              <w:rPr>
                <w:rFonts w:cs="Arial"/>
              </w:rPr>
              <w:t xml:space="preserve"> corresponde a CRC (colones) se permite un rango de tolerancia de ± ¢100</w:t>
            </w:r>
          </w:p>
          <w:p w14:paraId="501B03ED" w14:textId="77777777" w:rsidR="002B66EF" w:rsidRPr="00807E62" w:rsidRDefault="002B66EF" w:rsidP="002B66EF">
            <w:pPr>
              <w:pStyle w:val="TextoJustificadoTabla"/>
              <w:numPr>
                <w:ilvl w:val="0"/>
                <w:numId w:val="659"/>
              </w:numPr>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 xml:space="preserve">Si el atributo </w:t>
            </w:r>
            <w:hyperlink w:anchor="_[A]_CodMoneda" w:history="1">
              <w:r w:rsidRPr="003D2905">
                <w:rPr>
                  <w:rStyle w:val="Hipervnculo"/>
                  <w:rFonts w:cs="Arial"/>
                </w:rPr>
                <w:t>[A] CodMoneda</w:t>
              </w:r>
            </w:hyperlink>
            <w:r>
              <w:rPr>
                <w:rFonts w:cs="Arial"/>
              </w:rPr>
              <w:t xml:space="preserve"> corresponde a USD (dólares) se permite un rango de tolerancia de ± $2</w:t>
            </w:r>
          </w:p>
        </w:tc>
      </w:tr>
    </w:tbl>
    <w:p w14:paraId="3F83BB3A" w14:textId="77777777" w:rsidR="002B66EF" w:rsidRDefault="002B66EF"/>
    <w:p w14:paraId="33089F09" w14:textId="77777777" w:rsidR="00C52C75" w:rsidRDefault="00C52C75" w:rsidP="00C52C75"/>
    <w:p w14:paraId="6CC9DBA8" w14:textId="77777777" w:rsidR="00C52C75" w:rsidRDefault="00C52C75" w:rsidP="00C52C75">
      <w:pPr>
        <w:pStyle w:val="Ttulo2"/>
        <w:numPr>
          <w:ilvl w:val="0"/>
          <w:numId w:val="23"/>
        </w:numPr>
      </w:pPr>
      <w:bookmarkStart w:id="26" w:name="_Toc135834515"/>
      <w:bookmarkStart w:id="27" w:name="_Toc136255508"/>
      <w:r>
        <w:t>[M]</w:t>
      </w:r>
      <w:r w:rsidRPr="00C70B8B">
        <w:t xml:space="preserve">Modelo </w:t>
      </w:r>
      <w:r>
        <w:t>SiniestralidadSOA</w:t>
      </w:r>
      <w:bookmarkEnd w:id="26"/>
      <w:bookmarkEnd w:id="27"/>
    </w:p>
    <w:p w14:paraId="16FCAF80" w14:textId="77777777" w:rsidR="00C52C75" w:rsidRDefault="00C52C75" w:rsidP="00C52C75">
      <w:pPr>
        <w:rPr>
          <w:lang w:val="es-ES_tradnl"/>
        </w:rPr>
      </w:pPr>
    </w:p>
    <w:p w14:paraId="76E57187" w14:textId="7E5C4C5E" w:rsidR="00C52C75" w:rsidRPr="002F1DFD" w:rsidRDefault="00C52C75" w:rsidP="00C52C75">
      <w:r w:rsidRPr="006703B0">
        <w:rPr>
          <w:lang w:val="es-ES_tradnl"/>
        </w:rPr>
        <w:t>El modelo consta de un nodo llamado &lt;</w:t>
      </w:r>
      <w:r>
        <w:rPr>
          <w:lang w:val="es-ES_tradnl"/>
        </w:rPr>
        <w:t>TipoVehiculo</w:t>
      </w:r>
      <w:r w:rsidRPr="006703B0">
        <w:rPr>
          <w:lang w:val="es-ES_tradnl"/>
        </w:rPr>
        <w:t xml:space="preserve">&gt; en el que se indican </w:t>
      </w:r>
      <w:r>
        <w:rPr>
          <w:lang w:val="es-ES_tradnl"/>
        </w:rPr>
        <w:t xml:space="preserve">la cantidad de asegurados y siniestros para el </w:t>
      </w:r>
      <w:r w:rsidR="00BE57DA">
        <w:rPr>
          <w:lang w:val="es-ES_tradnl"/>
        </w:rPr>
        <w:t>S</w:t>
      </w:r>
      <w:r>
        <w:rPr>
          <w:lang w:val="es-ES_tradnl"/>
        </w:rPr>
        <w:t xml:space="preserve">eguro </w:t>
      </w:r>
      <w:r w:rsidR="00BE57DA">
        <w:rPr>
          <w:lang w:val="es-ES_tradnl"/>
        </w:rPr>
        <w:t>O</w:t>
      </w:r>
      <w:r>
        <w:rPr>
          <w:lang w:val="es-ES_tradnl"/>
        </w:rPr>
        <w:t xml:space="preserve">bligatorio </w:t>
      </w:r>
      <w:r w:rsidR="00DA05C0">
        <w:rPr>
          <w:lang w:val="es-ES_tradnl"/>
        </w:rPr>
        <w:t xml:space="preserve">para Vehículos </w:t>
      </w:r>
      <w:r w:rsidR="00BE57DA">
        <w:rPr>
          <w:lang w:val="es-ES_tradnl"/>
        </w:rPr>
        <w:t>A</w:t>
      </w:r>
      <w:r>
        <w:rPr>
          <w:lang w:val="es-ES_tradnl"/>
        </w:rPr>
        <w:t>utomotor</w:t>
      </w:r>
      <w:r w:rsidR="00DA05C0">
        <w:rPr>
          <w:lang w:val="es-ES_tradnl"/>
        </w:rPr>
        <w:t>es</w:t>
      </w:r>
      <w:r w:rsidRPr="006703B0">
        <w:rPr>
          <w:lang w:val="es-ES_tradnl"/>
        </w:rPr>
        <w:t xml:space="preserve">. </w:t>
      </w:r>
      <w:r>
        <w:rPr>
          <w:lang w:val="es-ES_tradnl"/>
        </w:rPr>
        <w:t xml:space="preserve">Esta información </w:t>
      </w:r>
      <w:r w:rsidRPr="006703B0">
        <w:rPr>
          <w:lang w:val="es-ES_tradnl"/>
        </w:rPr>
        <w:t xml:space="preserve">deberá indicarse </w:t>
      </w:r>
      <w:r>
        <w:rPr>
          <w:lang w:val="es-ES_tradnl"/>
        </w:rPr>
        <w:t>para cada tipo de vehículo según su código</w:t>
      </w:r>
      <w:r w:rsidRPr="006703B0">
        <w:rPr>
          <w:lang w:val="es-ES_tradnl"/>
        </w:rPr>
        <w:t xml:space="preserve"> (</w:t>
      </w:r>
      <w:hyperlink w:anchor="_Tipos_de_vehículo" w:history="1">
        <w:r w:rsidRPr="008B44EB">
          <w:rPr>
            <w:rStyle w:val="Hipervnculo"/>
            <w:lang w:val="es-ES_tradnl"/>
          </w:rPr>
          <w:t>ver tabla 16</w:t>
        </w:r>
      </w:hyperlink>
      <w:r w:rsidRPr="006703B0">
        <w:rPr>
          <w:lang w:val="es-ES_tradnl"/>
        </w:rPr>
        <w:t>).  Dadas las obligaciones y las funciones otorgadas a la Superintendencia, se hace necesario contar con información de</w:t>
      </w:r>
      <w:r>
        <w:rPr>
          <w:lang w:val="es-ES_tradnl"/>
        </w:rPr>
        <w:t>l aseguramiento y siniestralidad del SOA</w:t>
      </w:r>
      <w:r w:rsidRPr="006703B0">
        <w:rPr>
          <w:lang w:val="es-ES_tradnl"/>
        </w:rPr>
        <w:t>.</w:t>
      </w:r>
    </w:p>
    <w:p w14:paraId="6F38F031" w14:textId="77777777" w:rsidR="00C52C75" w:rsidRPr="00505E92" w:rsidRDefault="00C52C75" w:rsidP="004F60A9">
      <w:pPr>
        <w:pStyle w:val="Ttulo3"/>
      </w:pPr>
      <w:r>
        <w:br w:type="page"/>
      </w:r>
    </w:p>
    <w:p w14:paraId="76636B27" w14:textId="77777777" w:rsidR="00C52C75" w:rsidRDefault="00C52C75" w:rsidP="00C52C75">
      <w:r w:rsidRPr="002553D5">
        <w:rPr>
          <w:rFonts w:cs="Arial"/>
          <w:noProof/>
          <w:lang w:val="es-CR" w:eastAsia="es-CR"/>
        </w:rPr>
        <w:lastRenderedPageBreak/>
        <w:drawing>
          <wp:inline distT="0" distB="0" distL="0" distR="0" wp14:anchorId="747E8643" wp14:editId="34F1B3F9">
            <wp:extent cx="7981950" cy="3276600"/>
            <wp:effectExtent l="95250" t="0" r="95250" b="0"/>
            <wp:docPr id="20" name="Diagrama 20"/>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3" r:lo="rId44" r:qs="rId45" r:cs="rId46"/>
              </a:graphicData>
            </a:graphic>
          </wp:inline>
        </w:drawing>
      </w:r>
    </w:p>
    <w:p w14:paraId="5F12B1F9" w14:textId="77777777" w:rsidR="00C52C75" w:rsidRDefault="00C52C75" w:rsidP="00C52C75"/>
    <w:p w14:paraId="6B429291" w14:textId="77777777" w:rsidR="00C52C75" w:rsidRDefault="00C52C75" w:rsidP="00C52C75"/>
    <w:p w14:paraId="73FDC134" w14:textId="77777777" w:rsidR="00C52C75" w:rsidRPr="0009409A" w:rsidRDefault="00C52C75" w:rsidP="00C52C75">
      <w:pPr>
        <w:pStyle w:val="Ttulo3"/>
      </w:pPr>
      <w:bookmarkStart w:id="28" w:name="_Toc135834516"/>
      <w:bookmarkStart w:id="29" w:name="_Toc136255509"/>
      <w:r w:rsidRPr="00505E92">
        <w:t xml:space="preserve">5.5.1 </w:t>
      </w:r>
      <w:r w:rsidRPr="0009409A">
        <w:t>Nodo Siniestralidad SOA</w:t>
      </w:r>
      <w:bookmarkEnd w:id="28"/>
      <w:bookmarkEnd w:id="29"/>
    </w:p>
    <w:p w14:paraId="68E9E3E5" w14:textId="77777777" w:rsidR="00C52C75" w:rsidRDefault="00C52C75" w:rsidP="00C52C75"/>
    <w:p w14:paraId="6FD8B9B5" w14:textId="77777777" w:rsidR="00C52C75" w:rsidRDefault="00C52C75" w:rsidP="00C52C75"/>
    <w:p w14:paraId="685935B6" w14:textId="77777777" w:rsidR="00C52C75" w:rsidRPr="00EA527F" w:rsidRDefault="00C52C75" w:rsidP="00C52C75"/>
    <w:tbl>
      <w:tblPr>
        <w:tblStyle w:val="Cuadrculamedia3-nfasis1"/>
        <w:tblpPr w:leftFromText="141" w:rightFromText="141" w:vertAnchor="text" w:horzAnchor="page" w:tblpX="1162" w:tblpY="-3"/>
        <w:tblW w:w="14449" w:type="dxa"/>
        <w:tblLayout w:type="fixed"/>
        <w:tblCellMar>
          <w:left w:w="0" w:type="dxa"/>
          <w:right w:w="0" w:type="dxa"/>
        </w:tblCellMar>
        <w:tblLook w:val="04A0" w:firstRow="1" w:lastRow="0" w:firstColumn="1" w:lastColumn="0" w:noHBand="0" w:noVBand="1"/>
      </w:tblPr>
      <w:tblGrid>
        <w:gridCol w:w="737"/>
        <w:gridCol w:w="3402"/>
        <w:gridCol w:w="4536"/>
        <w:gridCol w:w="529"/>
        <w:gridCol w:w="5245"/>
      </w:tblGrid>
      <w:tr w:rsidR="00C52C75" w:rsidRPr="00CA6069" w14:paraId="64DBE993" w14:textId="77777777" w:rsidTr="00B3227A">
        <w:trPr>
          <w:cnfStyle w:val="100000000000" w:firstRow="1" w:lastRow="0" w:firstColumn="0" w:lastColumn="0" w:oddVBand="0" w:evenVBand="0" w:oddHBand="0" w:evenHBand="0" w:firstRowFirstColumn="0" w:firstRowLastColumn="0" w:lastRowFirstColumn="0" w:lastRowLastColumn="0"/>
          <w:trHeight w:val="907"/>
        </w:trPr>
        <w:tc>
          <w:tcPr>
            <w:cnfStyle w:val="001000000000" w:firstRow="0" w:lastRow="0" w:firstColumn="1" w:lastColumn="0" w:oddVBand="0" w:evenVBand="0" w:oddHBand="0" w:evenHBand="0" w:firstRowFirstColumn="0" w:firstRowLastColumn="0" w:lastRowFirstColumn="0" w:lastRowLastColumn="0"/>
            <w:tcW w:w="737" w:type="dxa"/>
            <w:tcBorders>
              <w:bottom w:val="single" w:sz="4" w:space="0" w:color="FFFFFF" w:themeColor="background1"/>
            </w:tcBorders>
            <w:textDirection w:val="btLr"/>
            <w:vAlign w:val="center"/>
          </w:tcPr>
          <w:p w14:paraId="416E62C1" w14:textId="77777777" w:rsidR="00C52C75" w:rsidRPr="00CA6069" w:rsidRDefault="00C52C75" w:rsidP="00B3227A">
            <w:pPr>
              <w:pStyle w:val="TtuloTabla"/>
              <w:ind w:left="113" w:right="113"/>
              <w:rPr>
                <w:rFonts w:cs="Arial"/>
                <w:b/>
              </w:rPr>
            </w:pPr>
            <w:r w:rsidRPr="00CA6069">
              <w:rPr>
                <w:rFonts w:cs="Arial"/>
                <w:b/>
              </w:rPr>
              <w:lastRenderedPageBreak/>
              <w:t>Nodo</w:t>
            </w:r>
          </w:p>
        </w:tc>
        <w:tc>
          <w:tcPr>
            <w:tcW w:w="3402" w:type="dxa"/>
            <w:tcBorders>
              <w:bottom w:val="single" w:sz="4" w:space="0" w:color="FFFFFF" w:themeColor="background1"/>
            </w:tcBorders>
            <w:vAlign w:val="center"/>
          </w:tcPr>
          <w:p w14:paraId="42CF6592" w14:textId="77777777" w:rsidR="00C52C75" w:rsidRPr="00CA6069" w:rsidRDefault="00C52C75" w:rsidP="00B3227A">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bCs w:val="0"/>
                <w:szCs w:val="16"/>
                <w:lang w:eastAsia="es-CR"/>
              </w:rPr>
              <w:t>Atributo[A] / Elemento[E]</w:t>
            </w:r>
          </w:p>
        </w:tc>
        <w:tc>
          <w:tcPr>
            <w:tcW w:w="4536" w:type="dxa"/>
            <w:tcBorders>
              <w:bottom w:val="single" w:sz="4" w:space="0" w:color="FFFFFF" w:themeColor="background1"/>
            </w:tcBorders>
            <w:vAlign w:val="center"/>
          </w:tcPr>
          <w:p w14:paraId="29787B9D" w14:textId="77777777" w:rsidR="00C52C75" w:rsidRPr="00CA6069" w:rsidRDefault="00C52C75" w:rsidP="00B3227A">
            <w:pPr>
              <w:pStyle w:val="TtuloTabla"/>
              <w:ind w:right="180"/>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Descripción</w:t>
            </w:r>
          </w:p>
        </w:tc>
        <w:tc>
          <w:tcPr>
            <w:tcW w:w="529" w:type="dxa"/>
            <w:tcBorders>
              <w:bottom w:val="single" w:sz="4" w:space="0" w:color="FFFFFF" w:themeColor="background1"/>
            </w:tcBorders>
            <w:textDirection w:val="btLr"/>
            <w:vAlign w:val="center"/>
          </w:tcPr>
          <w:p w14:paraId="0E2B0D41" w14:textId="77777777" w:rsidR="00C52C75" w:rsidRPr="00CA6069" w:rsidRDefault="00C52C75" w:rsidP="00B3227A">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Cuenta catálogo</w:t>
            </w:r>
          </w:p>
        </w:tc>
        <w:tc>
          <w:tcPr>
            <w:tcW w:w="5245" w:type="dxa"/>
            <w:tcBorders>
              <w:bottom w:val="single" w:sz="4" w:space="0" w:color="FFFFFF" w:themeColor="background1"/>
            </w:tcBorders>
            <w:vAlign w:val="center"/>
          </w:tcPr>
          <w:p w14:paraId="24A83A93" w14:textId="77777777" w:rsidR="00C52C75" w:rsidRPr="00CA6069" w:rsidRDefault="00C52C75" w:rsidP="00B3227A">
            <w:pPr>
              <w:pStyle w:val="TtuloTabla"/>
              <w:ind w:right="142"/>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Validaciones</w:t>
            </w:r>
          </w:p>
        </w:tc>
      </w:tr>
      <w:tr w:rsidR="00C52C75" w:rsidRPr="00CA6069" w14:paraId="074EE6D9" w14:textId="77777777" w:rsidTr="00B3227A">
        <w:trPr>
          <w:cnfStyle w:val="000000100000" w:firstRow="0" w:lastRow="0" w:firstColumn="0" w:lastColumn="0" w:oddVBand="0" w:evenVBand="0" w:oddHBand="1" w:evenHBand="0" w:firstRowFirstColumn="0" w:firstRowLastColumn="0" w:lastRowFirstColumn="0" w:lastRowLastColumn="0"/>
          <w:trHeight w:val="2486"/>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639C93E0" w14:textId="77777777" w:rsidR="00C52C75" w:rsidRDefault="00C52C75" w:rsidP="00B3227A">
            <w:pPr>
              <w:pStyle w:val="TtuloTabla"/>
              <w:ind w:left="113" w:right="113"/>
              <w:rPr>
                <w:rFonts w:cs="Arial"/>
                <w:b/>
              </w:rPr>
            </w:pPr>
            <w:r>
              <w:rPr>
                <w:rFonts w:cs="Arial"/>
                <w:b/>
              </w:rPr>
              <w:t>[E] SiniestralidadSOA</w:t>
            </w:r>
          </w:p>
        </w:tc>
        <w:tc>
          <w:tcPr>
            <w:tcW w:w="3402" w:type="dxa"/>
            <w:tcBorders>
              <w:top w:val="nil"/>
              <w:bottom w:val="nil"/>
            </w:tcBorders>
            <w:vAlign w:val="center"/>
          </w:tcPr>
          <w:p w14:paraId="08E1F2A9" w14:textId="77777777" w:rsidR="00C52C75" w:rsidRPr="00E04862" w:rsidRDefault="00C52C75" w:rsidP="00B3227A">
            <w:pPr>
              <w:pStyle w:val="TtuloTabla"/>
              <w:cnfStyle w:val="000000100000" w:firstRow="0" w:lastRow="0" w:firstColumn="0" w:lastColumn="0" w:oddVBand="0" w:evenVBand="0" w:oddHBand="1" w:evenHBand="0" w:firstRowFirstColumn="0" w:firstRowLastColumn="0" w:lastRowFirstColumn="0" w:lastRowLastColumn="0"/>
              <w:rPr>
                <w:rFonts w:cs="Arial"/>
                <w:b w:val="0"/>
                <w:bCs/>
                <w:color w:val="auto"/>
                <w:szCs w:val="16"/>
                <w:lang w:eastAsia="es-CR"/>
              </w:rPr>
            </w:pPr>
            <w:r>
              <w:rPr>
                <w:rFonts w:cs="Arial"/>
                <w:b w:val="0"/>
                <w:bCs/>
                <w:color w:val="auto"/>
                <w:szCs w:val="16"/>
                <w:lang w:eastAsia="es-CR"/>
              </w:rPr>
              <w:t xml:space="preserve">[A] </w:t>
            </w:r>
            <w:r>
              <w:t xml:space="preserve"> </w:t>
            </w:r>
            <w:r w:rsidRPr="004871FD">
              <w:rPr>
                <w:rFonts w:cs="Arial"/>
                <w:b w:val="0"/>
                <w:bCs/>
                <w:color w:val="auto"/>
                <w:szCs w:val="16"/>
                <w:lang w:eastAsia="es-CR"/>
              </w:rPr>
              <w:t>Total</w:t>
            </w:r>
            <w:r>
              <w:rPr>
                <w:rFonts w:cs="Arial"/>
                <w:b w:val="0"/>
                <w:bCs/>
                <w:color w:val="auto"/>
                <w:szCs w:val="16"/>
                <w:lang w:eastAsia="es-CR"/>
              </w:rPr>
              <w:t>Asegurados</w:t>
            </w:r>
          </w:p>
        </w:tc>
        <w:tc>
          <w:tcPr>
            <w:tcW w:w="4536" w:type="dxa"/>
            <w:tcBorders>
              <w:top w:val="nil"/>
              <w:bottom w:val="nil"/>
            </w:tcBorders>
            <w:vAlign w:val="center"/>
          </w:tcPr>
          <w:p w14:paraId="5F2701A7" w14:textId="31F4D4C9" w:rsidR="00C52C75" w:rsidRPr="00BE5BC4" w:rsidRDefault="00C52C75" w:rsidP="00B3227A">
            <w:pPr>
              <w:pStyle w:val="TtuloTabla"/>
              <w:ind w:left="104" w:right="180"/>
              <w:jc w:val="left"/>
              <w:cnfStyle w:val="000000100000" w:firstRow="0" w:lastRow="0" w:firstColumn="0" w:lastColumn="0" w:oddVBand="0" w:evenVBand="0" w:oddHBand="1" w:evenHBand="0" w:firstRowFirstColumn="0" w:firstRowLastColumn="0" w:lastRowFirstColumn="0" w:lastRowLastColumn="0"/>
              <w:rPr>
                <w:rFonts w:cs="Arial"/>
                <w:b w:val="0"/>
                <w:bCs/>
                <w:color w:val="auto"/>
                <w:szCs w:val="16"/>
                <w:lang w:eastAsia="es-CR"/>
              </w:rPr>
            </w:pPr>
            <w:r w:rsidRPr="00BE5BC4">
              <w:rPr>
                <w:rFonts w:cs="Arial"/>
                <w:b w:val="0"/>
                <w:color w:val="auto"/>
              </w:rPr>
              <w:t xml:space="preserve">Número total de </w:t>
            </w:r>
            <w:r>
              <w:rPr>
                <w:rFonts w:cs="Arial"/>
                <w:b w:val="0"/>
                <w:color w:val="auto"/>
              </w:rPr>
              <w:t xml:space="preserve">asegurados por Seguro Obligatorio </w:t>
            </w:r>
            <w:r w:rsidR="00DA05C0">
              <w:rPr>
                <w:rFonts w:cs="Arial"/>
                <w:b w:val="0"/>
                <w:color w:val="auto"/>
              </w:rPr>
              <w:t xml:space="preserve">para Vehículos </w:t>
            </w:r>
            <w:r>
              <w:rPr>
                <w:rFonts w:cs="Arial"/>
                <w:b w:val="0"/>
                <w:color w:val="auto"/>
              </w:rPr>
              <w:t>Automotor</w:t>
            </w:r>
            <w:r w:rsidR="00DA05C0">
              <w:rPr>
                <w:rFonts w:cs="Arial"/>
                <w:b w:val="0"/>
                <w:color w:val="auto"/>
              </w:rPr>
              <w:t>es</w:t>
            </w:r>
            <w:r>
              <w:rPr>
                <w:rFonts w:cs="Arial"/>
                <w:b w:val="0"/>
                <w:color w:val="auto"/>
              </w:rPr>
              <w:t xml:space="preserve"> para todos los tipos de vehículos de acuerdo con Decreto N°39303-MOPT-H.</w:t>
            </w:r>
          </w:p>
        </w:tc>
        <w:tc>
          <w:tcPr>
            <w:tcW w:w="529" w:type="dxa"/>
            <w:tcBorders>
              <w:top w:val="nil"/>
              <w:bottom w:val="nil"/>
            </w:tcBorders>
            <w:textDirection w:val="btLr"/>
            <w:vAlign w:val="center"/>
          </w:tcPr>
          <w:p w14:paraId="76774FB6" w14:textId="77777777" w:rsidR="00C52C75" w:rsidRDefault="00C52C75" w:rsidP="00B3227A">
            <w:pPr>
              <w:pStyle w:val="TtuloTabla"/>
              <w:ind w:left="113" w:right="113"/>
              <w:cnfStyle w:val="000000100000" w:firstRow="0" w:lastRow="0" w:firstColumn="0" w:lastColumn="0" w:oddVBand="0" w:evenVBand="0" w:oddHBand="1" w:evenHBand="0" w:firstRowFirstColumn="0" w:firstRowLastColumn="0" w:lastRowFirstColumn="0" w:lastRowLastColumn="0"/>
              <w:rPr>
                <w:rFonts w:cs="Arial"/>
                <w:b w:val="0"/>
                <w:color w:val="auto"/>
              </w:rPr>
            </w:pPr>
            <w:r>
              <w:rPr>
                <w:rFonts w:cs="Arial"/>
                <w:b w:val="0"/>
                <w:color w:val="auto"/>
              </w:rPr>
              <w:t>No aplica</w:t>
            </w:r>
          </w:p>
          <w:p w14:paraId="5A39F679" w14:textId="77777777" w:rsidR="00C52C75" w:rsidRDefault="00C52C75" w:rsidP="00B3227A">
            <w:pPr>
              <w:pStyle w:val="TtuloTabla"/>
              <w:ind w:left="113" w:right="113"/>
              <w:cnfStyle w:val="000000100000" w:firstRow="0" w:lastRow="0" w:firstColumn="0" w:lastColumn="0" w:oddVBand="0" w:evenVBand="0" w:oddHBand="1" w:evenHBand="0" w:firstRowFirstColumn="0" w:firstRowLastColumn="0" w:lastRowFirstColumn="0" w:lastRowLastColumn="0"/>
              <w:rPr>
                <w:rFonts w:cs="Arial"/>
                <w:b w:val="0"/>
                <w:color w:val="auto"/>
              </w:rPr>
            </w:pPr>
          </w:p>
        </w:tc>
        <w:tc>
          <w:tcPr>
            <w:tcW w:w="5245" w:type="dxa"/>
            <w:tcBorders>
              <w:top w:val="nil"/>
              <w:bottom w:val="nil"/>
            </w:tcBorders>
            <w:vAlign w:val="center"/>
          </w:tcPr>
          <w:p w14:paraId="7CB15572" w14:textId="77777777" w:rsidR="00C52C75" w:rsidRPr="00E5085B" w:rsidRDefault="00C52C75" w:rsidP="00B3227A">
            <w:pPr>
              <w:pStyle w:val="TtuloTabla"/>
              <w:numPr>
                <w:ilvl w:val="0"/>
                <w:numId w:val="665"/>
              </w:numPr>
              <w:pBdr>
                <w:between w:val="none" w:sz="0" w:space="0" w:color="auto"/>
              </w:pBdr>
              <w:ind w:right="142"/>
              <w:jc w:val="both"/>
              <w:cnfStyle w:val="000000100000" w:firstRow="0" w:lastRow="0" w:firstColumn="0" w:lastColumn="0" w:oddVBand="0" w:evenVBand="0" w:oddHBand="1" w:evenHBand="0" w:firstRowFirstColumn="0" w:firstRowLastColumn="0" w:lastRowFirstColumn="0" w:lastRowLastColumn="0"/>
              <w:rPr>
                <w:rFonts w:cs="Arial"/>
                <w:b w:val="0"/>
                <w:color w:val="auto"/>
                <w:szCs w:val="16"/>
              </w:rPr>
            </w:pPr>
            <w:r w:rsidRPr="00E5085B">
              <w:rPr>
                <w:rFonts w:cs="Arial"/>
                <w:b w:val="0"/>
                <w:color w:val="auto"/>
                <w:szCs w:val="16"/>
              </w:rPr>
              <w:t>El campo es requerido.</w:t>
            </w:r>
          </w:p>
          <w:p w14:paraId="3A280048" w14:textId="77777777" w:rsidR="00C52C75" w:rsidRPr="00E5085B" w:rsidRDefault="00C52C75" w:rsidP="00B3227A">
            <w:pPr>
              <w:pStyle w:val="TtuloTabla"/>
              <w:numPr>
                <w:ilvl w:val="0"/>
                <w:numId w:val="665"/>
              </w:numPr>
              <w:pBdr>
                <w:between w:val="none" w:sz="0" w:space="0" w:color="auto"/>
              </w:pBdr>
              <w:ind w:right="142"/>
              <w:jc w:val="both"/>
              <w:cnfStyle w:val="000000100000" w:firstRow="0" w:lastRow="0" w:firstColumn="0" w:lastColumn="0" w:oddVBand="0" w:evenVBand="0" w:oddHBand="1" w:evenHBand="0" w:firstRowFirstColumn="0" w:firstRowLastColumn="0" w:lastRowFirstColumn="0" w:lastRowLastColumn="0"/>
              <w:rPr>
                <w:rFonts w:cs="Arial"/>
                <w:b w:val="0"/>
                <w:color w:val="auto"/>
              </w:rPr>
            </w:pPr>
            <w:r w:rsidRPr="00E5085B">
              <w:rPr>
                <w:rFonts w:cs="Arial"/>
                <w:b w:val="0"/>
                <w:color w:val="auto"/>
              </w:rPr>
              <w:t>Número entero &gt;= 0.</w:t>
            </w:r>
          </w:p>
          <w:p w14:paraId="2B9FAC64" w14:textId="77777777" w:rsidR="00C52C75" w:rsidRPr="00E5085B" w:rsidRDefault="00C52C75" w:rsidP="00B3227A">
            <w:pPr>
              <w:pStyle w:val="TtuloTabla"/>
              <w:numPr>
                <w:ilvl w:val="0"/>
                <w:numId w:val="665"/>
              </w:numPr>
              <w:pBdr>
                <w:between w:val="none" w:sz="0" w:space="0" w:color="auto"/>
              </w:pBdr>
              <w:ind w:right="142"/>
              <w:jc w:val="left"/>
              <w:cnfStyle w:val="000000100000" w:firstRow="0" w:lastRow="0" w:firstColumn="0" w:lastColumn="0" w:oddVBand="0" w:evenVBand="0" w:oddHBand="1" w:evenHBand="0" w:firstRowFirstColumn="0" w:firstRowLastColumn="0" w:lastRowFirstColumn="0" w:lastRowLastColumn="0"/>
              <w:rPr>
                <w:rFonts w:cs="Arial"/>
                <w:b w:val="0"/>
                <w:color w:val="auto"/>
              </w:rPr>
            </w:pPr>
            <w:r w:rsidRPr="00E5085B">
              <w:rPr>
                <w:rFonts w:cs="Arial"/>
                <w:b w:val="0"/>
                <w:color w:val="auto"/>
              </w:rPr>
              <w:t>Totalasegurados = Σ</w:t>
            </w:r>
            <w:r w:rsidRPr="00E5085B">
              <w:rPr>
                <w:rFonts w:cs="Arial"/>
              </w:rPr>
              <w:t xml:space="preserve"> </w:t>
            </w:r>
            <w:r w:rsidRPr="00E5085B">
              <w:rPr>
                <w:rFonts w:cs="Arial"/>
                <w:b w:val="0"/>
                <w:color w:val="auto"/>
              </w:rPr>
              <w:t xml:space="preserve">NúmeroAseguradosPorTipoVehiculo  </w:t>
            </w:r>
            <w:r w:rsidRPr="00E5085B">
              <w:rPr>
                <w:rFonts w:ascii="Segoe UI" w:hAnsi="Segoe UI" w:cs="Segoe UI"/>
                <w:b w:val="0"/>
                <w:color w:val="auto"/>
              </w:rPr>
              <w:t>ꓯ</w:t>
            </w:r>
            <w:r w:rsidRPr="00E5085B">
              <w:rPr>
                <w:rFonts w:cs="Arial"/>
                <w:b w:val="0"/>
                <w:color w:val="auto"/>
              </w:rPr>
              <w:t xml:space="preserve"> código de tipo de vehículo.</w:t>
            </w:r>
          </w:p>
          <w:p w14:paraId="27A530D3" w14:textId="77777777" w:rsidR="00C52C75" w:rsidRPr="00E5085B" w:rsidRDefault="00C52C75" w:rsidP="00B3227A">
            <w:pPr>
              <w:pStyle w:val="TtuloTabla"/>
              <w:numPr>
                <w:ilvl w:val="0"/>
                <w:numId w:val="665"/>
              </w:numPr>
              <w:pBdr>
                <w:between w:val="none" w:sz="0" w:space="0" w:color="auto"/>
              </w:pBdr>
              <w:ind w:right="142"/>
              <w:jc w:val="left"/>
              <w:cnfStyle w:val="000000100000" w:firstRow="0" w:lastRow="0" w:firstColumn="0" w:lastColumn="0" w:oddVBand="0" w:evenVBand="0" w:oddHBand="1" w:evenHBand="0" w:firstRowFirstColumn="0" w:firstRowLastColumn="0" w:lastRowFirstColumn="0" w:lastRowLastColumn="0"/>
              <w:rPr>
                <w:rFonts w:cs="Arial"/>
                <w:b w:val="0"/>
                <w:color w:val="auto"/>
              </w:rPr>
            </w:pPr>
            <w:r w:rsidRPr="00E5085B">
              <w:rPr>
                <w:rFonts w:cs="Arial"/>
                <w:b w:val="0"/>
                <w:color w:val="auto"/>
              </w:rPr>
              <w:t>Número sin separador de miles.</w:t>
            </w:r>
          </w:p>
        </w:tc>
      </w:tr>
      <w:tr w:rsidR="00C52C75" w:rsidRPr="00CA6069" w14:paraId="4C26474E" w14:textId="77777777" w:rsidTr="00B3227A">
        <w:trPr>
          <w:trHeight w:val="712"/>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8FABE4A" w14:textId="77777777" w:rsidR="00C52C75" w:rsidRPr="004871FD" w:rsidRDefault="00C52C75" w:rsidP="00B3227A">
            <w:pPr>
              <w:pStyle w:val="TtuloTabla"/>
              <w:ind w:left="113" w:right="113"/>
              <w:rPr>
                <w:rFonts w:cs="Arial"/>
                <w:b/>
              </w:rPr>
            </w:pPr>
          </w:p>
        </w:tc>
        <w:tc>
          <w:tcPr>
            <w:tcW w:w="3402" w:type="dxa"/>
            <w:tcBorders>
              <w:top w:val="nil"/>
              <w:bottom w:val="nil"/>
            </w:tcBorders>
            <w:vAlign w:val="center"/>
          </w:tcPr>
          <w:p w14:paraId="46630435" w14:textId="77777777" w:rsidR="00C52C75" w:rsidRPr="00E04862" w:rsidRDefault="00C52C75" w:rsidP="00B3227A">
            <w:pPr>
              <w:pStyle w:val="TtuloTabla"/>
              <w:cnfStyle w:val="000000000000" w:firstRow="0" w:lastRow="0" w:firstColumn="0" w:lastColumn="0" w:oddVBand="0" w:evenVBand="0" w:oddHBand="0" w:evenHBand="0" w:firstRowFirstColumn="0" w:firstRowLastColumn="0" w:lastRowFirstColumn="0" w:lastRowLastColumn="0"/>
              <w:rPr>
                <w:rFonts w:cs="Arial"/>
                <w:b w:val="0"/>
                <w:bCs/>
                <w:color w:val="auto"/>
                <w:szCs w:val="16"/>
                <w:lang w:eastAsia="es-CR"/>
              </w:rPr>
            </w:pPr>
            <w:r>
              <w:rPr>
                <w:rFonts w:cs="Arial"/>
                <w:b w:val="0"/>
                <w:bCs/>
                <w:color w:val="auto"/>
                <w:szCs w:val="16"/>
                <w:lang w:eastAsia="es-CR"/>
              </w:rPr>
              <w:t xml:space="preserve">[A] </w:t>
            </w:r>
            <w:r>
              <w:t xml:space="preserve"> </w:t>
            </w:r>
            <w:r w:rsidRPr="004871FD">
              <w:rPr>
                <w:rFonts w:cs="Arial"/>
                <w:b w:val="0"/>
                <w:bCs/>
                <w:color w:val="auto"/>
                <w:szCs w:val="16"/>
                <w:lang w:eastAsia="es-CR"/>
              </w:rPr>
              <w:t>Total</w:t>
            </w:r>
            <w:r>
              <w:rPr>
                <w:rFonts w:cs="Arial"/>
                <w:b w:val="0"/>
                <w:bCs/>
                <w:color w:val="auto"/>
                <w:szCs w:val="16"/>
                <w:lang w:eastAsia="es-CR"/>
              </w:rPr>
              <w:t>AccidentesTransito</w:t>
            </w:r>
          </w:p>
        </w:tc>
        <w:tc>
          <w:tcPr>
            <w:tcW w:w="4536" w:type="dxa"/>
            <w:tcBorders>
              <w:top w:val="nil"/>
              <w:bottom w:val="nil"/>
            </w:tcBorders>
            <w:vAlign w:val="center"/>
          </w:tcPr>
          <w:p w14:paraId="5FA551AC" w14:textId="4E7C2D79" w:rsidR="00C52C75" w:rsidRPr="00BE5BC4" w:rsidRDefault="00C52C75" w:rsidP="00B3227A">
            <w:pPr>
              <w:pStyle w:val="TtuloTabla"/>
              <w:ind w:left="104" w:right="180"/>
              <w:jc w:val="left"/>
              <w:cnfStyle w:val="000000000000" w:firstRow="0" w:lastRow="0" w:firstColumn="0" w:lastColumn="0" w:oddVBand="0" w:evenVBand="0" w:oddHBand="0" w:evenHBand="0" w:firstRowFirstColumn="0" w:firstRowLastColumn="0" w:lastRowFirstColumn="0" w:lastRowLastColumn="0"/>
              <w:rPr>
                <w:rFonts w:cs="Arial"/>
                <w:b w:val="0"/>
                <w:bCs/>
                <w:color w:val="auto"/>
                <w:szCs w:val="16"/>
                <w:lang w:eastAsia="es-CR"/>
              </w:rPr>
            </w:pPr>
            <w:r w:rsidRPr="00BE5BC4">
              <w:rPr>
                <w:rFonts w:cs="Arial"/>
                <w:b w:val="0"/>
                <w:color w:val="auto"/>
              </w:rPr>
              <w:t xml:space="preserve">Número total de </w:t>
            </w:r>
            <w:r>
              <w:rPr>
                <w:rFonts w:cs="Arial"/>
                <w:b w:val="0"/>
                <w:color w:val="auto"/>
              </w:rPr>
              <w:t>accidentes cubiertos por Seguro Obligatorio</w:t>
            </w:r>
            <w:r w:rsidR="00DA05C0">
              <w:rPr>
                <w:rFonts w:cs="Arial"/>
                <w:b w:val="0"/>
                <w:color w:val="auto"/>
              </w:rPr>
              <w:t xml:space="preserve"> </w:t>
            </w:r>
            <w:r w:rsidR="00DA05C0" w:rsidRPr="00DA05C0">
              <w:rPr>
                <w:rFonts w:cs="Arial"/>
                <w:b w:val="0"/>
                <w:color w:val="auto"/>
              </w:rPr>
              <w:t xml:space="preserve">para Vehículos </w:t>
            </w:r>
            <w:r>
              <w:rPr>
                <w:rFonts w:cs="Arial"/>
                <w:b w:val="0"/>
                <w:color w:val="auto"/>
              </w:rPr>
              <w:t>Automotor</w:t>
            </w:r>
            <w:r w:rsidR="00DA05C0">
              <w:rPr>
                <w:rFonts w:cs="Arial"/>
                <w:b w:val="0"/>
                <w:color w:val="auto"/>
              </w:rPr>
              <w:t>es</w:t>
            </w:r>
            <w:r>
              <w:rPr>
                <w:rFonts w:cs="Arial"/>
                <w:b w:val="0"/>
                <w:color w:val="auto"/>
              </w:rPr>
              <w:t xml:space="preserve"> para todos los tipos de vehículos de acuerdo con Decreto N°39303-MOPT-H.</w:t>
            </w:r>
          </w:p>
        </w:tc>
        <w:tc>
          <w:tcPr>
            <w:tcW w:w="529" w:type="dxa"/>
            <w:tcBorders>
              <w:top w:val="nil"/>
              <w:bottom w:val="nil"/>
            </w:tcBorders>
            <w:textDirection w:val="btLr"/>
            <w:vAlign w:val="center"/>
          </w:tcPr>
          <w:p w14:paraId="643B2D51" w14:textId="77777777" w:rsidR="00C52C75" w:rsidRDefault="00C52C75" w:rsidP="00B3227A">
            <w:pPr>
              <w:pStyle w:val="TtuloTabla"/>
              <w:ind w:left="113" w:right="113"/>
              <w:cnfStyle w:val="000000000000" w:firstRow="0" w:lastRow="0" w:firstColumn="0" w:lastColumn="0" w:oddVBand="0" w:evenVBand="0" w:oddHBand="0" w:evenHBand="0" w:firstRowFirstColumn="0" w:firstRowLastColumn="0" w:lastRowFirstColumn="0" w:lastRowLastColumn="0"/>
              <w:rPr>
                <w:rFonts w:cs="Arial"/>
                <w:b w:val="0"/>
                <w:color w:val="auto"/>
              </w:rPr>
            </w:pPr>
            <w:r>
              <w:rPr>
                <w:rFonts w:cs="Arial"/>
                <w:b w:val="0"/>
                <w:color w:val="auto"/>
              </w:rPr>
              <w:t>No aplica</w:t>
            </w:r>
          </w:p>
          <w:p w14:paraId="4D46639A" w14:textId="77777777" w:rsidR="00C52C75" w:rsidRDefault="00C52C75" w:rsidP="00B3227A">
            <w:pPr>
              <w:pStyle w:val="TtuloTabla"/>
              <w:ind w:left="113" w:right="113"/>
              <w:cnfStyle w:val="000000000000" w:firstRow="0" w:lastRow="0" w:firstColumn="0" w:lastColumn="0" w:oddVBand="0" w:evenVBand="0" w:oddHBand="0" w:evenHBand="0" w:firstRowFirstColumn="0" w:firstRowLastColumn="0" w:lastRowFirstColumn="0" w:lastRowLastColumn="0"/>
              <w:rPr>
                <w:rFonts w:cs="Arial"/>
                <w:b w:val="0"/>
                <w:color w:val="auto"/>
              </w:rPr>
            </w:pPr>
          </w:p>
        </w:tc>
        <w:tc>
          <w:tcPr>
            <w:tcW w:w="5245" w:type="dxa"/>
            <w:tcBorders>
              <w:top w:val="nil"/>
              <w:bottom w:val="nil"/>
            </w:tcBorders>
            <w:vAlign w:val="center"/>
          </w:tcPr>
          <w:p w14:paraId="2067E95B" w14:textId="77777777" w:rsidR="00C52C75" w:rsidRPr="00E5085B" w:rsidRDefault="00C52C75" w:rsidP="00B3227A">
            <w:pPr>
              <w:pStyle w:val="TtuloTabla"/>
              <w:numPr>
                <w:ilvl w:val="0"/>
                <w:numId w:val="665"/>
              </w:numPr>
              <w:pBdr>
                <w:between w:val="none" w:sz="0" w:space="0" w:color="auto"/>
              </w:pBdr>
              <w:ind w:right="142"/>
              <w:jc w:val="both"/>
              <w:cnfStyle w:val="000000000000" w:firstRow="0" w:lastRow="0" w:firstColumn="0" w:lastColumn="0" w:oddVBand="0" w:evenVBand="0" w:oddHBand="0" w:evenHBand="0" w:firstRowFirstColumn="0" w:firstRowLastColumn="0" w:lastRowFirstColumn="0" w:lastRowLastColumn="0"/>
              <w:rPr>
                <w:rFonts w:cs="Arial"/>
                <w:b w:val="0"/>
                <w:color w:val="auto"/>
                <w:szCs w:val="16"/>
              </w:rPr>
            </w:pPr>
            <w:r w:rsidRPr="00E5085B">
              <w:rPr>
                <w:rFonts w:cs="Arial"/>
                <w:b w:val="0"/>
                <w:color w:val="auto"/>
                <w:szCs w:val="16"/>
              </w:rPr>
              <w:t>El campo es requerido.</w:t>
            </w:r>
          </w:p>
          <w:p w14:paraId="4D701CCD" w14:textId="77777777" w:rsidR="00C52C75" w:rsidRPr="00E5085B" w:rsidRDefault="00C52C75" w:rsidP="00B3227A">
            <w:pPr>
              <w:pStyle w:val="TtuloTabla"/>
              <w:numPr>
                <w:ilvl w:val="0"/>
                <w:numId w:val="665"/>
              </w:numPr>
              <w:pBdr>
                <w:between w:val="none" w:sz="0" w:space="0" w:color="auto"/>
              </w:pBdr>
              <w:ind w:right="142"/>
              <w:jc w:val="both"/>
              <w:cnfStyle w:val="000000000000" w:firstRow="0" w:lastRow="0" w:firstColumn="0" w:lastColumn="0" w:oddVBand="0" w:evenVBand="0" w:oddHBand="0" w:evenHBand="0" w:firstRowFirstColumn="0" w:firstRowLastColumn="0" w:lastRowFirstColumn="0" w:lastRowLastColumn="0"/>
              <w:rPr>
                <w:rFonts w:cs="Arial"/>
                <w:b w:val="0"/>
                <w:color w:val="auto"/>
              </w:rPr>
            </w:pPr>
            <w:r w:rsidRPr="00E5085B">
              <w:rPr>
                <w:rFonts w:cs="Arial"/>
                <w:b w:val="0"/>
                <w:color w:val="auto"/>
              </w:rPr>
              <w:t>Número entero &gt;= 0.</w:t>
            </w:r>
          </w:p>
          <w:p w14:paraId="610DCF05" w14:textId="77777777" w:rsidR="00C52C75" w:rsidRPr="00E5085B" w:rsidRDefault="00C52C75" w:rsidP="00B3227A">
            <w:pPr>
              <w:pStyle w:val="TtuloTabla"/>
              <w:numPr>
                <w:ilvl w:val="0"/>
                <w:numId w:val="665"/>
              </w:numPr>
              <w:pBdr>
                <w:between w:val="none" w:sz="0" w:space="0" w:color="auto"/>
              </w:pBdr>
              <w:ind w:right="142"/>
              <w:jc w:val="left"/>
              <w:cnfStyle w:val="000000000000" w:firstRow="0" w:lastRow="0" w:firstColumn="0" w:lastColumn="0" w:oddVBand="0" w:evenVBand="0" w:oddHBand="0" w:evenHBand="0" w:firstRowFirstColumn="0" w:firstRowLastColumn="0" w:lastRowFirstColumn="0" w:lastRowLastColumn="0"/>
              <w:rPr>
                <w:rFonts w:cs="Arial"/>
                <w:b w:val="0"/>
                <w:color w:val="auto"/>
              </w:rPr>
            </w:pPr>
            <w:r w:rsidRPr="00E5085B">
              <w:rPr>
                <w:rFonts w:cs="Arial"/>
                <w:b w:val="0"/>
                <w:bCs/>
                <w:color w:val="auto"/>
                <w:szCs w:val="16"/>
                <w:lang w:eastAsia="es-CR"/>
              </w:rPr>
              <w:t>TotalAccidentes</w:t>
            </w:r>
            <w:r w:rsidRPr="00E5085B">
              <w:rPr>
                <w:rFonts w:cs="Arial"/>
                <w:b w:val="0"/>
                <w:color w:val="auto"/>
              </w:rPr>
              <w:t xml:space="preserve">  = Σ</w:t>
            </w:r>
            <w:r w:rsidRPr="00E5085B">
              <w:rPr>
                <w:rFonts w:cs="Arial"/>
              </w:rPr>
              <w:t xml:space="preserve">  </w:t>
            </w:r>
            <w:r w:rsidRPr="00E5085B">
              <w:rPr>
                <w:rFonts w:cs="Arial"/>
                <w:b w:val="0"/>
                <w:color w:val="auto"/>
              </w:rPr>
              <w:t xml:space="preserve"> NúmeroAccidentesPorTipoVehiculo  </w:t>
            </w:r>
            <w:r w:rsidRPr="00E5085B">
              <w:rPr>
                <w:rFonts w:ascii="Segoe UI" w:hAnsi="Segoe UI" w:cs="Segoe UI"/>
                <w:b w:val="0"/>
                <w:color w:val="auto"/>
              </w:rPr>
              <w:t>ꓯ</w:t>
            </w:r>
            <w:r w:rsidRPr="00E5085B">
              <w:rPr>
                <w:rFonts w:cs="Arial"/>
                <w:b w:val="0"/>
                <w:color w:val="auto"/>
              </w:rPr>
              <w:t xml:space="preserve"> código de tipo de vehículo..</w:t>
            </w:r>
          </w:p>
          <w:p w14:paraId="69CBD7E4" w14:textId="77777777" w:rsidR="00C52C75" w:rsidRPr="00E5085B" w:rsidRDefault="00C52C75" w:rsidP="00B3227A">
            <w:pPr>
              <w:pStyle w:val="TtuloTabla"/>
              <w:numPr>
                <w:ilvl w:val="0"/>
                <w:numId w:val="665"/>
              </w:numPr>
              <w:pBdr>
                <w:between w:val="none" w:sz="0" w:space="0" w:color="auto"/>
              </w:pBdr>
              <w:ind w:right="142"/>
              <w:jc w:val="left"/>
              <w:cnfStyle w:val="000000000000" w:firstRow="0" w:lastRow="0" w:firstColumn="0" w:lastColumn="0" w:oddVBand="0" w:evenVBand="0" w:oddHBand="0" w:evenHBand="0" w:firstRowFirstColumn="0" w:firstRowLastColumn="0" w:lastRowFirstColumn="0" w:lastRowLastColumn="0"/>
              <w:rPr>
                <w:rFonts w:cs="Arial"/>
                <w:b w:val="0"/>
                <w:color w:val="auto"/>
              </w:rPr>
            </w:pPr>
            <w:r w:rsidRPr="00E5085B">
              <w:rPr>
                <w:rFonts w:cs="Arial"/>
                <w:b w:val="0"/>
                <w:color w:val="auto"/>
              </w:rPr>
              <w:t>Número sin separador de miles.</w:t>
            </w:r>
          </w:p>
        </w:tc>
      </w:tr>
      <w:tr w:rsidR="00C52C75" w:rsidRPr="00CA6069" w14:paraId="6A17DF11" w14:textId="77777777" w:rsidTr="00B3227A">
        <w:trPr>
          <w:cnfStyle w:val="000000100000" w:firstRow="0" w:lastRow="0" w:firstColumn="0" w:lastColumn="0" w:oddVBand="0" w:evenVBand="0" w:oddHBand="1" w:evenHBand="0" w:firstRowFirstColumn="0" w:firstRowLastColumn="0" w:lastRowFirstColumn="0" w:lastRowLastColumn="0"/>
          <w:trHeight w:val="189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38A5060" w14:textId="77777777" w:rsidR="00C52C75" w:rsidRPr="004871FD" w:rsidRDefault="00C52C75" w:rsidP="00B3227A">
            <w:pPr>
              <w:pStyle w:val="TtuloTabla"/>
              <w:ind w:left="113" w:right="113"/>
              <w:rPr>
                <w:rFonts w:cs="Arial"/>
                <w:b/>
              </w:rPr>
            </w:pPr>
          </w:p>
        </w:tc>
        <w:tc>
          <w:tcPr>
            <w:tcW w:w="3402" w:type="dxa"/>
            <w:tcBorders>
              <w:top w:val="nil"/>
              <w:bottom w:val="nil"/>
            </w:tcBorders>
            <w:vAlign w:val="center"/>
          </w:tcPr>
          <w:p w14:paraId="1C3A794D" w14:textId="77777777" w:rsidR="00C52C75" w:rsidRPr="00E04862" w:rsidRDefault="00C52C75" w:rsidP="00B3227A">
            <w:pPr>
              <w:pStyle w:val="TtuloTabla"/>
              <w:ind w:left="708" w:hanging="708"/>
              <w:cnfStyle w:val="000000100000" w:firstRow="0" w:lastRow="0" w:firstColumn="0" w:lastColumn="0" w:oddVBand="0" w:evenVBand="0" w:oddHBand="1" w:evenHBand="0" w:firstRowFirstColumn="0" w:firstRowLastColumn="0" w:lastRowFirstColumn="0" w:lastRowLastColumn="0"/>
              <w:rPr>
                <w:rFonts w:cs="Arial"/>
                <w:b w:val="0"/>
                <w:bCs/>
                <w:color w:val="auto"/>
                <w:szCs w:val="16"/>
                <w:lang w:eastAsia="es-CR"/>
              </w:rPr>
            </w:pPr>
            <w:r>
              <w:rPr>
                <w:rFonts w:cs="Arial"/>
                <w:b w:val="0"/>
                <w:bCs/>
                <w:color w:val="auto"/>
                <w:szCs w:val="16"/>
                <w:lang w:eastAsia="es-CR"/>
              </w:rPr>
              <w:t xml:space="preserve">[A] </w:t>
            </w:r>
            <w:r>
              <w:t xml:space="preserve"> </w:t>
            </w:r>
            <w:r w:rsidRPr="004871FD">
              <w:rPr>
                <w:rFonts w:cs="Arial"/>
                <w:b w:val="0"/>
                <w:bCs/>
                <w:color w:val="auto"/>
                <w:szCs w:val="16"/>
                <w:lang w:eastAsia="es-CR"/>
              </w:rPr>
              <w:t>Total</w:t>
            </w:r>
            <w:r>
              <w:rPr>
                <w:rFonts w:cs="Arial"/>
                <w:b w:val="0"/>
                <w:bCs/>
                <w:color w:val="auto"/>
                <w:szCs w:val="16"/>
                <w:lang w:eastAsia="es-CR"/>
              </w:rPr>
              <w:t>Fallecidos</w:t>
            </w:r>
          </w:p>
        </w:tc>
        <w:tc>
          <w:tcPr>
            <w:tcW w:w="4536" w:type="dxa"/>
            <w:tcBorders>
              <w:top w:val="nil"/>
              <w:bottom w:val="nil"/>
            </w:tcBorders>
            <w:vAlign w:val="center"/>
          </w:tcPr>
          <w:p w14:paraId="0A4C2D5B" w14:textId="0ADA9F12" w:rsidR="00C52C75" w:rsidRPr="00BE5BC4" w:rsidRDefault="00C52C75" w:rsidP="00B3227A">
            <w:pPr>
              <w:pStyle w:val="TtuloTabla"/>
              <w:ind w:left="104" w:right="180"/>
              <w:jc w:val="left"/>
              <w:cnfStyle w:val="000000100000" w:firstRow="0" w:lastRow="0" w:firstColumn="0" w:lastColumn="0" w:oddVBand="0" w:evenVBand="0" w:oddHBand="1" w:evenHBand="0" w:firstRowFirstColumn="0" w:firstRowLastColumn="0" w:lastRowFirstColumn="0" w:lastRowLastColumn="0"/>
              <w:rPr>
                <w:rFonts w:cs="Arial"/>
                <w:b w:val="0"/>
                <w:bCs/>
                <w:color w:val="auto"/>
                <w:szCs w:val="16"/>
                <w:lang w:val="es-ES" w:eastAsia="es-CR"/>
              </w:rPr>
            </w:pPr>
            <w:r w:rsidRPr="00BE5BC4">
              <w:rPr>
                <w:rFonts w:cs="Arial"/>
                <w:b w:val="0"/>
                <w:color w:val="auto"/>
              </w:rPr>
              <w:t xml:space="preserve">Número total de </w:t>
            </w:r>
            <w:r>
              <w:rPr>
                <w:rFonts w:cs="Arial"/>
                <w:b w:val="0"/>
                <w:color w:val="auto"/>
              </w:rPr>
              <w:t>asegurados fallecidos cubiertos por Seguro Obligatorio</w:t>
            </w:r>
            <w:r w:rsidR="00DA05C0">
              <w:rPr>
                <w:rFonts w:cs="Arial"/>
                <w:b w:val="0"/>
                <w:color w:val="auto"/>
              </w:rPr>
              <w:t xml:space="preserve"> para Vehículos</w:t>
            </w:r>
            <w:r>
              <w:rPr>
                <w:rFonts w:cs="Arial"/>
                <w:b w:val="0"/>
                <w:color w:val="auto"/>
              </w:rPr>
              <w:t xml:space="preserve"> Automotor</w:t>
            </w:r>
            <w:r w:rsidR="00DA05C0">
              <w:rPr>
                <w:rFonts w:cs="Arial"/>
                <w:b w:val="0"/>
                <w:color w:val="auto"/>
              </w:rPr>
              <w:t>es</w:t>
            </w:r>
            <w:r>
              <w:rPr>
                <w:rFonts w:cs="Arial"/>
                <w:b w:val="0"/>
                <w:color w:val="auto"/>
              </w:rPr>
              <w:t xml:space="preserve"> para todos los tipos de vehículos de acuerdo con Decreto N°39303-MOPT-H.</w:t>
            </w:r>
          </w:p>
        </w:tc>
        <w:tc>
          <w:tcPr>
            <w:tcW w:w="529" w:type="dxa"/>
            <w:tcBorders>
              <w:top w:val="nil"/>
              <w:bottom w:val="nil"/>
            </w:tcBorders>
            <w:textDirection w:val="btLr"/>
            <w:vAlign w:val="center"/>
          </w:tcPr>
          <w:p w14:paraId="2774C03F" w14:textId="77777777" w:rsidR="00C52C75" w:rsidRDefault="00C52C75" w:rsidP="00B3227A">
            <w:pPr>
              <w:pStyle w:val="TtuloTabla"/>
              <w:ind w:left="113" w:right="113"/>
              <w:cnfStyle w:val="000000100000" w:firstRow="0" w:lastRow="0" w:firstColumn="0" w:lastColumn="0" w:oddVBand="0" w:evenVBand="0" w:oddHBand="1" w:evenHBand="0" w:firstRowFirstColumn="0" w:firstRowLastColumn="0" w:lastRowFirstColumn="0" w:lastRowLastColumn="0"/>
              <w:rPr>
                <w:rFonts w:cs="Arial"/>
                <w:b w:val="0"/>
                <w:color w:val="auto"/>
              </w:rPr>
            </w:pPr>
            <w:r>
              <w:rPr>
                <w:rFonts w:cs="Arial"/>
                <w:b w:val="0"/>
                <w:color w:val="auto"/>
              </w:rPr>
              <w:t>No aplica</w:t>
            </w:r>
          </w:p>
          <w:p w14:paraId="44FFEF9A" w14:textId="77777777" w:rsidR="00C52C75" w:rsidRDefault="00C52C75" w:rsidP="00B3227A">
            <w:pPr>
              <w:pStyle w:val="TtuloTabla"/>
              <w:ind w:left="113" w:right="113"/>
              <w:cnfStyle w:val="000000100000" w:firstRow="0" w:lastRow="0" w:firstColumn="0" w:lastColumn="0" w:oddVBand="0" w:evenVBand="0" w:oddHBand="1" w:evenHBand="0" w:firstRowFirstColumn="0" w:firstRowLastColumn="0" w:lastRowFirstColumn="0" w:lastRowLastColumn="0"/>
              <w:rPr>
                <w:rFonts w:cs="Arial"/>
                <w:b w:val="0"/>
                <w:color w:val="auto"/>
              </w:rPr>
            </w:pPr>
          </w:p>
        </w:tc>
        <w:tc>
          <w:tcPr>
            <w:tcW w:w="5245" w:type="dxa"/>
            <w:tcBorders>
              <w:top w:val="nil"/>
              <w:bottom w:val="nil"/>
            </w:tcBorders>
            <w:vAlign w:val="center"/>
          </w:tcPr>
          <w:p w14:paraId="2997C20F" w14:textId="77777777" w:rsidR="00C52C75" w:rsidRPr="00E5085B" w:rsidRDefault="00C52C75" w:rsidP="00B3227A">
            <w:pPr>
              <w:pStyle w:val="TtuloTabla"/>
              <w:numPr>
                <w:ilvl w:val="0"/>
                <w:numId w:val="665"/>
              </w:numPr>
              <w:pBdr>
                <w:between w:val="none" w:sz="0" w:space="0" w:color="auto"/>
              </w:pBdr>
              <w:ind w:right="142"/>
              <w:jc w:val="both"/>
              <w:cnfStyle w:val="000000100000" w:firstRow="0" w:lastRow="0" w:firstColumn="0" w:lastColumn="0" w:oddVBand="0" w:evenVBand="0" w:oddHBand="1" w:evenHBand="0" w:firstRowFirstColumn="0" w:firstRowLastColumn="0" w:lastRowFirstColumn="0" w:lastRowLastColumn="0"/>
              <w:rPr>
                <w:rFonts w:cs="Arial"/>
                <w:b w:val="0"/>
                <w:color w:val="auto"/>
                <w:szCs w:val="16"/>
              </w:rPr>
            </w:pPr>
            <w:r w:rsidRPr="00E5085B">
              <w:rPr>
                <w:rFonts w:cs="Arial"/>
                <w:b w:val="0"/>
                <w:color w:val="auto"/>
                <w:szCs w:val="16"/>
              </w:rPr>
              <w:t>El campo es requerido.</w:t>
            </w:r>
          </w:p>
          <w:p w14:paraId="3DFC8E7E" w14:textId="77777777" w:rsidR="00C52C75" w:rsidRPr="00E5085B" w:rsidRDefault="00C52C75" w:rsidP="00B3227A">
            <w:pPr>
              <w:pStyle w:val="TtuloTabla"/>
              <w:numPr>
                <w:ilvl w:val="0"/>
                <w:numId w:val="665"/>
              </w:numPr>
              <w:pBdr>
                <w:between w:val="none" w:sz="0" w:space="0" w:color="auto"/>
              </w:pBdr>
              <w:ind w:right="142"/>
              <w:jc w:val="both"/>
              <w:cnfStyle w:val="000000100000" w:firstRow="0" w:lastRow="0" w:firstColumn="0" w:lastColumn="0" w:oddVBand="0" w:evenVBand="0" w:oddHBand="1" w:evenHBand="0" w:firstRowFirstColumn="0" w:firstRowLastColumn="0" w:lastRowFirstColumn="0" w:lastRowLastColumn="0"/>
              <w:rPr>
                <w:rFonts w:cs="Arial"/>
                <w:b w:val="0"/>
                <w:color w:val="auto"/>
              </w:rPr>
            </w:pPr>
            <w:r w:rsidRPr="00E5085B">
              <w:rPr>
                <w:rFonts w:cs="Arial"/>
                <w:b w:val="0"/>
                <w:color w:val="auto"/>
              </w:rPr>
              <w:t>Número entero &gt;= 0.</w:t>
            </w:r>
          </w:p>
          <w:p w14:paraId="1CF357D5" w14:textId="77777777" w:rsidR="00C52C75" w:rsidRPr="00E5085B" w:rsidRDefault="00C52C75" w:rsidP="00B3227A">
            <w:pPr>
              <w:pStyle w:val="TtuloTabla"/>
              <w:numPr>
                <w:ilvl w:val="0"/>
                <w:numId w:val="665"/>
              </w:numPr>
              <w:pBdr>
                <w:between w:val="none" w:sz="0" w:space="0" w:color="auto"/>
              </w:pBdr>
              <w:ind w:right="142"/>
              <w:jc w:val="left"/>
              <w:cnfStyle w:val="000000100000" w:firstRow="0" w:lastRow="0" w:firstColumn="0" w:lastColumn="0" w:oddVBand="0" w:evenVBand="0" w:oddHBand="1" w:evenHBand="0" w:firstRowFirstColumn="0" w:firstRowLastColumn="0" w:lastRowFirstColumn="0" w:lastRowLastColumn="0"/>
              <w:rPr>
                <w:rFonts w:cs="Arial"/>
                <w:b w:val="0"/>
                <w:color w:val="auto"/>
              </w:rPr>
            </w:pPr>
            <w:r w:rsidRPr="00E5085B">
              <w:rPr>
                <w:rFonts w:cs="Arial"/>
                <w:b w:val="0"/>
                <w:bCs/>
                <w:color w:val="auto"/>
                <w:szCs w:val="16"/>
                <w:lang w:eastAsia="es-CR"/>
              </w:rPr>
              <w:t>TotalFallecidos</w:t>
            </w:r>
            <w:r w:rsidRPr="00E5085B">
              <w:rPr>
                <w:rFonts w:cs="Arial"/>
                <w:b w:val="0"/>
                <w:color w:val="auto"/>
              </w:rPr>
              <w:t xml:space="preserve">  = Σ</w:t>
            </w:r>
            <w:r w:rsidRPr="00E5085B">
              <w:rPr>
                <w:rFonts w:cs="Arial"/>
              </w:rPr>
              <w:t xml:space="preserve">  </w:t>
            </w:r>
            <w:r w:rsidRPr="00E5085B">
              <w:rPr>
                <w:rFonts w:cs="Arial"/>
                <w:b w:val="0"/>
                <w:color w:val="auto"/>
              </w:rPr>
              <w:t xml:space="preserve"> NúmeroFallecidosPorTipoVehiculo  </w:t>
            </w:r>
            <w:r w:rsidRPr="00E5085B">
              <w:rPr>
                <w:rFonts w:ascii="Segoe UI" w:hAnsi="Segoe UI" w:cs="Segoe UI"/>
                <w:b w:val="0"/>
                <w:color w:val="auto"/>
              </w:rPr>
              <w:t>ꓯ</w:t>
            </w:r>
            <w:r w:rsidRPr="00E5085B">
              <w:rPr>
                <w:rFonts w:cs="Arial"/>
                <w:b w:val="0"/>
                <w:color w:val="auto"/>
              </w:rPr>
              <w:t xml:space="preserve"> código de tipo de vehículo..</w:t>
            </w:r>
          </w:p>
          <w:p w14:paraId="3E7D5AF9" w14:textId="77777777" w:rsidR="00C52C75" w:rsidRPr="00E5085B" w:rsidRDefault="00C52C75" w:rsidP="00B3227A">
            <w:pPr>
              <w:pStyle w:val="TtuloTabla"/>
              <w:numPr>
                <w:ilvl w:val="0"/>
                <w:numId w:val="665"/>
              </w:numPr>
              <w:ind w:right="142"/>
              <w:jc w:val="both"/>
              <w:cnfStyle w:val="000000100000" w:firstRow="0" w:lastRow="0" w:firstColumn="0" w:lastColumn="0" w:oddVBand="0" w:evenVBand="0" w:oddHBand="1" w:evenHBand="0" w:firstRowFirstColumn="0" w:firstRowLastColumn="0" w:lastRowFirstColumn="0" w:lastRowLastColumn="0"/>
              <w:rPr>
                <w:rFonts w:cs="Arial"/>
                <w:b w:val="0"/>
                <w:color w:val="auto"/>
                <w:szCs w:val="16"/>
              </w:rPr>
            </w:pPr>
            <w:r w:rsidRPr="00E5085B">
              <w:rPr>
                <w:rFonts w:cs="Arial"/>
                <w:b w:val="0"/>
                <w:color w:val="auto"/>
              </w:rPr>
              <w:t>Número sin separador de miles.</w:t>
            </w:r>
          </w:p>
        </w:tc>
      </w:tr>
      <w:tr w:rsidR="00C52C75" w:rsidRPr="00CA6069" w14:paraId="7D608F38" w14:textId="77777777" w:rsidTr="00B3227A">
        <w:trPr>
          <w:trHeight w:val="567"/>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0D57C7F" w14:textId="77777777" w:rsidR="00C52C75" w:rsidRPr="004871FD" w:rsidRDefault="00C52C75" w:rsidP="00B3227A">
            <w:pPr>
              <w:pStyle w:val="TtuloTabla"/>
              <w:ind w:left="113" w:right="113"/>
              <w:rPr>
                <w:rFonts w:cs="Arial"/>
                <w:b/>
              </w:rPr>
            </w:pPr>
          </w:p>
        </w:tc>
        <w:tc>
          <w:tcPr>
            <w:tcW w:w="3402" w:type="dxa"/>
            <w:tcBorders>
              <w:top w:val="nil"/>
              <w:bottom w:val="nil"/>
            </w:tcBorders>
            <w:vAlign w:val="center"/>
          </w:tcPr>
          <w:p w14:paraId="0915EE81" w14:textId="77777777" w:rsidR="00C52C75" w:rsidRPr="00E04862" w:rsidRDefault="00C52C75" w:rsidP="00B3227A">
            <w:pPr>
              <w:pStyle w:val="TtuloTabla"/>
              <w:cnfStyle w:val="000000000000" w:firstRow="0" w:lastRow="0" w:firstColumn="0" w:lastColumn="0" w:oddVBand="0" w:evenVBand="0" w:oddHBand="0" w:evenHBand="0" w:firstRowFirstColumn="0" w:firstRowLastColumn="0" w:lastRowFirstColumn="0" w:lastRowLastColumn="0"/>
              <w:rPr>
                <w:rFonts w:cs="Arial"/>
                <w:b w:val="0"/>
                <w:bCs/>
                <w:color w:val="auto"/>
                <w:szCs w:val="16"/>
                <w:lang w:eastAsia="es-CR"/>
              </w:rPr>
            </w:pPr>
            <w:r>
              <w:rPr>
                <w:rFonts w:cs="Arial"/>
                <w:b w:val="0"/>
                <w:bCs/>
                <w:color w:val="auto"/>
                <w:szCs w:val="16"/>
                <w:lang w:eastAsia="es-CR"/>
              </w:rPr>
              <w:t xml:space="preserve">[A] </w:t>
            </w:r>
            <w:r>
              <w:t xml:space="preserve"> </w:t>
            </w:r>
            <w:r w:rsidRPr="004871FD">
              <w:rPr>
                <w:rFonts w:cs="Arial"/>
                <w:b w:val="0"/>
                <w:bCs/>
                <w:color w:val="auto"/>
                <w:szCs w:val="16"/>
                <w:lang w:eastAsia="es-CR"/>
              </w:rPr>
              <w:t>Total</w:t>
            </w:r>
            <w:r>
              <w:rPr>
                <w:rFonts w:cs="Arial"/>
                <w:b w:val="0"/>
                <w:bCs/>
                <w:color w:val="auto"/>
                <w:szCs w:val="16"/>
                <w:lang w:eastAsia="es-CR"/>
              </w:rPr>
              <w:t>Lesionados</w:t>
            </w:r>
          </w:p>
        </w:tc>
        <w:tc>
          <w:tcPr>
            <w:tcW w:w="4536" w:type="dxa"/>
            <w:tcBorders>
              <w:top w:val="nil"/>
              <w:bottom w:val="nil"/>
            </w:tcBorders>
            <w:vAlign w:val="center"/>
          </w:tcPr>
          <w:p w14:paraId="296B8097" w14:textId="4A2668D5" w:rsidR="00C52C75" w:rsidRPr="00BE5BC4" w:rsidRDefault="00C52C75" w:rsidP="00B3227A">
            <w:pPr>
              <w:pStyle w:val="TtuloTabla"/>
              <w:pBdr>
                <w:between w:val="none" w:sz="0" w:space="0" w:color="auto"/>
              </w:pBdr>
              <w:ind w:left="104" w:right="180"/>
              <w:jc w:val="left"/>
              <w:cnfStyle w:val="000000000000" w:firstRow="0" w:lastRow="0" w:firstColumn="0" w:lastColumn="0" w:oddVBand="0" w:evenVBand="0" w:oddHBand="0" w:evenHBand="0" w:firstRowFirstColumn="0" w:firstRowLastColumn="0" w:lastRowFirstColumn="0" w:lastRowLastColumn="0"/>
              <w:rPr>
                <w:rFonts w:cs="Arial"/>
              </w:rPr>
            </w:pPr>
            <w:r w:rsidRPr="00BE5BC4">
              <w:rPr>
                <w:rFonts w:cs="Arial"/>
                <w:b w:val="0"/>
                <w:color w:val="auto"/>
              </w:rPr>
              <w:t xml:space="preserve">Número total de </w:t>
            </w:r>
            <w:r>
              <w:rPr>
                <w:rFonts w:cs="Arial"/>
                <w:b w:val="0"/>
                <w:color w:val="auto"/>
              </w:rPr>
              <w:t>asegurados lesionados cubiertos por Seguro Obligatorio</w:t>
            </w:r>
            <w:r w:rsidR="00DA05C0">
              <w:rPr>
                <w:rFonts w:cs="Arial"/>
                <w:b w:val="0"/>
                <w:color w:val="auto"/>
              </w:rPr>
              <w:t xml:space="preserve"> para Vehículos</w:t>
            </w:r>
            <w:r>
              <w:rPr>
                <w:rFonts w:cs="Arial"/>
                <w:b w:val="0"/>
                <w:color w:val="auto"/>
              </w:rPr>
              <w:t xml:space="preserve"> Automotor</w:t>
            </w:r>
            <w:r w:rsidR="00DA05C0">
              <w:rPr>
                <w:rFonts w:cs="Arial"/>
                <w:b w:val="0"/>
                <w:color w:val="auto"/>
              </w:rPr>
              <w:t>es</w:t>
            </w:r>
            <w:r>
              <w:rPr>
                <w:rFonts w:cs="Arial"/>
                <w:b w:val="0"/>
                <w:color w:val="auto"/>
              </w:rPr>
              <w:t xml:space="preserve"> para todos los tipos de vehículos de acuerdo con Decreto N°39303-MOPT-H.</w:t>
            </w:r>
          </w:p>
        </w:tc>
        <w:tc>
          <w:tcPr>
            <w:tcW w:w="529" w:type="dxa"/>
            <w:tcBorders>
              <w:top w:val="nil"/>
              <w:bottom w:val="nil"/>
            </w:tcBorders>
            <w:textDirection w:val="btLr"/>
            <w:vAlign w:val="center"/>
          </w:tcPr>
          <w:p w14:paraId="1C30DD66" w14:textId="77777777" w:rsidR="00C52C75" w:rsidRDefault="00C52C75" w:rsidP="00B3227A">
            <w:pPr>
              <w:pStyle w:val="TtuloTabla"/>
              <w:ind w:left="113" w:right="113"/>
              <w:cnfStyle w:val="000000000000" w:firstRow="0" w:lastRow="0" w:firstColumn="0" w:lastColumn="0" w:oddVBand="0" w:evenVBand="0" w:oddHBand="0" w:evenHBand="0" w:firstRowFirstColumn="0" w:firstRowLastColumn="0" w:lastRowFirstColumn="0" w:lastRowLastColumn="0"/>
              <w:rPr>
                <w:rFonts w:cs="Arial"/>
                <w:b w:val="0"/>
                <w:color w:val="auto"/>
              </w:rPr>
            </w:pPr>
            <w:r>
              <w:rPr>
                <w:rFonts w:cs="Arial"/>
                <w:b w:val="0"/>
                <w:color w:val="auto"/>
              </w:rPr>
              <w:t>No aplica</w:t>
            </w:r>
          </w:p>
          <w:p w14:paraId="19AA62E8" w14:textId="77777777" w:rsidR="00C52C75" w:rsidRDefault="00C52C75" w:rsidP="00B3227A">
            <w:pPr>
              <w:pStyle w:val="TtuloTabla"/>
              <w:ind w:left="113" w:right="113"/>
              <w:cnfStyle w:val="000000000000" w:firstRow="0" w:lastRow="0" w:firstColumn="0" w:lastColumn="0" w:oddVBand="0" w:evenVBand="0" w:oddHBand="0" w:evenHBand="0" w:firstRowFirstColumn="0" w:firstRowLastColumn="0" w:lastRowFirstColumn="0" w:lastRowLastColumn="0"/>
              <w:rPr>
                <w:rFonts w:cs="Arial"/>
                <w:b w:val="0"/>
                <w:color w:val="auto"/>
              </w:rPr>
            </w:pPr>
          </w:p>
        </w:tc>
        <w:tc>
          <w:tcPr>
            <w:tcW w:w="5245" w:type="dxa"/>
            <w:tcBorders>
              <w:top w:val="nil"/>
              <w:bottom w:val="nil"/>
            </w:tcBorders>
            <w:vAlign w:val="center"/>
          </w:tcPr>
          <w:p w14:paraId="38A11162" w14:textId="77777777" w:rsidR="00C52C75" w:rsidRPr="00E5085B" w:rsidRDefault="00C52C75" w:rsidP="00B3227A">
            <w:pPr>
              <w:pStyle w:val="TtuloTabla"/>
              <w:numPr>
                <w:ilvl w:val="0"/>
                <w:numId w:val="665"/>
              </w:numPr>
              <w:pBdr>
                <w:between w:val="none" w:sz="0" w:space="0" w:color="auto"/>
              </w:pBdr>
              <w:ind w:right="142"/>
              <w:jc w:val="both"/>
              <w:cnfStyle w:val="000000000000" w:firstRow="0" w:lastRow="0" w:firstColumn="0" w:lastColumn="0" w:oddVBand="0" w:evenVBand="0" w:oddHBand="0" w:evenHBand="0" w:firstRowFirstColumn="0" w:firstRowLastColumn="0" w:lastRowFirstColumn="0" w:lastRowLastColumn="0"/>
              <w:rPr>
                <w:rFonts w:cs="Arial"/>
                <w:b w:val="0"/>
                <w:color w:val="auto"/>
                <w:szCs w:val="16"/>
              </w:rPr>
            </w:pPr>
            <w:r w:rsidRPr="00E5085B">
              <w:rPr>
                <w:rFonts w:cs="Arial"/>
                <w:b w:val="0"/>
                <w:color w:val="auto"/>
                <w:szCs w:val="16"/>
              </w:rPr>
              <w:t>El campo es requerido.</w:t>
            </w:r>
          </w:p>
          <w:p w14:paraId="1624B1CC" w14:textId="77777777" w:rsidR="00C52C75" w:rsidRPr="00E5085B" w:rsidRDefault="00C52C75" w:rsidP="00B3227A">
            <w:pPr>
              <w:pStyle w:val="TtuloTabla"/>
              <w:numPr>
                <w:ilvl w:val="0"/>
                <w:numId w:val="665"/>
              </w:numPr>
              <w:pBdr>
                <w:between w:val="none" w:sz="0" w:space="0" w:color="auto"/>
              </w:pBdr>
              <w:ind w:right="142"/>
              <w:jc w:val="both"/>
              <w:cnfStyle w:val="000000000000" w:firstRow="0" w:lastRow="0" w:firstColumn="0" w:lastColumn="0" w:oddVBand="0" w:evenVBand="0" w:oddHBand="0" w:evenHBand="0" w:firstRowFirstColumn="0" w:firstRowLastColumn="0" w:lastRowFirstColumn="0" w:lastRowLastColumn="0"/>
              <w:rPr>
                <w:rFonts w:cs="Arial"/>
                <w:b w:val="0"/>
                <w:color w:val="auto"/>
              </w:rPr>
            </w:pPr>
            <w:r w:rsidRPr="00E5085B">
              <w:rPr>
                <w:rFonts w:cs="Arial"/>
                <w:b w:val="0"/>
                <w:color w:val="auto"/>
              </w:rPr>
              <w:t>Número entero &gt;= 0.</w:t>
            </w:r>
          </w:p>
          <w:p w14:paraId="18C5A6BE" w14:textId="77777777" w:rsidR="00C52C75" w:rsidRPr="00E5085B" w:rsidRDefault="00C52C75" w:rsidP="00B3227A">
            <w:pPr>
              <w:pStyle w:val="TtuloTabla"/>
              <w:numPr>
                <w:ilvl w:val="0"/>
                <w:numId w:val="665"/>
              </w:numPr>
              <w:pBdr>
                <w:between w:val="none" w:sz="0" w:space="0" w:color="auto"/>
              </w:pBdr>
              <w:ind w:right="142"/>
              <w:jc w:val="left"/>
              <w:cnfStyle w:val="000000000000" w:firstRow="0" w:lastRow="0" w:firstColumn="0" w:lastColumn="0" w:oddVBand="0" w:evenVBand="0" w:oddHBand="0" w:evenHBand="0" w:firstRowFirstColumn="0" w:firstRowLastColumn="0" w:lastRowFirstColumn="0" w:lastRowLastColumn="0"/>
              <w:rPr>
                <w:rFonts w:cs="Arial"/>
                <w:b w:val="0"/>
                <w:color w:val="auto"/>
              </w:rPr>
            </w:pPr>
            <w:r w:rsidRPr="00E5085B">
              <w:rPr>
                <w:rFonts w:cs="Arial"/>
                <w:b w:val="0"/>
                <w:bCs/>
                <w:color w:val="auto"/>
                <w:szCs w:val="16"/>
                <w:lang w:eastAsia="es-CR"/>
              </w:rPr>
              <w:t>TotalLesionados</w:t>
            </w:r>
            <w:r w:rsidRPr="00E5085B">
              <w:rPr>
                <w:rFonts w:cs="Arial"/>
                <w:b w:val="0"/>
                <w:color w:val="auto"/>
              </w:rPr>
              <w:t xml:space="preserve">  = Σ</w:t>
            </w:r>
            <w:r w:rsidRPr="00E5085B">
              <w:rPr>
                <w:rFonts w:cs="Arial"/>
              </w:rPr>
              <w:t xml:space="preserve">  </w:t>
            </w:r>
            <w:r w:rsidRPr="00E5085B">
              <w:rPr>
                <w:rFonts w:cs="Arial"/>
                <w:b w:val="0"/>
                <w:color w:val="auto"/>
              </w:rPr>
              <w:t xml:space="preserve"> NúmeroLesionadosPorTipoVehiculo  </w:t>
            </w:r>
            <w:r w:rsidRPr="00E5085B">
              <w:rPr>
                <w:rFonts w:ascii="Segoe UI" w:hAnsi="Segoe UI" w:cs="Segoe UI"/>
                <w:b w:val="0"/>
                <w:color w:val="auto"/>
              </w:rPr>
              <w:t>ꓯ</w:t>
            </w:r>
            <w:r w:rsidRPr="00E5085B">
              <w:rPr>
                <w:rFonts w:cs="Arial"/>
                <w:b w:val="0"/>
                <w:color w:val="auto"/>
              </w:rPr>
              <w:t xml:space="preserve"> código de tipo de vehículo.</w:t>
            </w:r>
          </w:p>
          <w:p w14:paraId="719A935F" w14:textId="77777777" w:rsidR="00C52C75" w:rsidRPr="00E5085B" w:rsidRDefault="00C52C75" w:rsidP="00B3227A">
            <w:pPr>
              <w:pStyle w:val="TtuloTabla"/>
              <w:numPr>
                <w:ilvl w:val="0"/>
                <w:numId w:val="665"/>
              </w:numPr>
              <w:pBdr>
                <w:between w:val="none" w:sz="0" w:space="0" w:color="auto"/>
              </w:pBdr>
              <w:ind w:right="142"/>
              <w:jc w:val="left"/>
              <w:cnfStyle w:val="000000000000" w:firstRow="0" w:lastRow="0" w:firstColumn="0" w:lastColumn="0" w:oddVBand="0" w:evenVBand="0" w:oddHBand="0" w:evenHBand="0" w:firstRowFirstColumn="0" w:firstRowLastColumn="0" w:lastRowFirstColumn="0" w:lastRowLastColumn="0"/>
              <w:rPr>
                <w:rFonts w:cs="Arial"/>
                <w:b w:val="0"/>
                <w:color w:val="auto"/>
              </w:rPr>
            </w:pPr>
            <w:r w:rsidRPr="00E5085B">
              <w:rPr>
                <w:rFonts w:cs="Arial"/>
                <w:b w:val="0"/>
                <w:color w:val="auto"/>
              </w:rPr>
              <w:t>Número sin separador de miles.</w:t>
            </w:r>
          </w:p>
          <w:p w14:paraId="5214A73C" w14:textId="77777777" w:rsidR="00C52C75" w:rsidRPr="00E5085B" w:rsidRDefault="00C52C75" w:rsidP="00B3227A">
            <w:pPr>
              <w:pStyle w:val="TtuloTabla"/>
              <w:pBdr>
                <w:between w:val="none" w:sz="0" w:space="0" w:color="auto"/>
              </w:pBdr>
              <w:ind w:left="720" w:right="142"/>
              <w:jc w:val="left"/>
              <w:cnfStyle w:val="000000000000" w:firstRow="0" w:lastRow="0" w:firstColumn="0" w:lastColumn="0" w:oddVBand="0" w:evenVBand="0" w:oddHBand="0" w:evenHBand="0" w:firstRowFirstColumn="0" w:firstRowLastColumn="0" w:lastRowFirstColumn="0" w:lastRowLastColumn="0"/>
              <w:rPr>
                <w:rFonts w:cs="Arial"/>
                <w:b w:val="0"/>
                <w:color w:val="auto"/>
              </w:rPr>
            </w:pPr>
          </w:p>
        </w:tc>
      </w:tr>
    </w:tbl>
    <w:p w14:paraId="7C636328" w14:textId="77777777" w:rsidR="00C52C75" w:rsidRPr="00EA527F" w:rsidRDefault="00C52C75" w:rsidP="00C52C75">
      <w:pPr>
        <w:pStyle w:val="Ttulo3"/>
      </w:pPr>
      <w:bookmarkStart w:id="30" w:name="_Toc135834517"/>
      <w:bookmarkStart w:id="31" w:name="_Toc136255510"/>
      <w:r>
        <w:lastRenderedPageBreak/>
        <w:t xml:space="preserve">5.5.2 </w:t>
      </w:r>
      <w:r w:rsidRPr="00EA527F">
        <w:t xml:space="preserve">Nodo </w:t>
      </w:r>
      <w:r>
        <w:t>TiposVehículos</w:t>
      </w:r>
      <w:bookmarkEnd w:id="30"/>
      <w:bookmarkEnd w:id="31"/>
    </w:p>
    <w:p w14:paraId="299282AB" w14:textId="77777777" w:rsidR="00C52C75" w:rsidRDefault="00C52C75" w:rsidP="00C52C75">
      <w:pPr>
        <w:rPr>
          <w:lang w:val="es-ES_tradnl"/>
        </w:rPr>
      </w:pPr>
    </w:p>
    <w:tbl>
      <w:tblPr>
        <w:tblStyle w:val="Cuadrculamedia3-nfasis1"/>
        <w:tblpPr w:leftFromText="141" w:rightFromText="141" w:vertAnchor="text" w:horzAnchor="page" w:tblpX="1162" w:tblpY="-3"/>
        <w:tblW w:w="14449" w:type="dxa"/>
        <w:tblLayout w:type="fixed"/>
        <w:tblCellMar>
          <w:left w:w="0" w:type="dxa"/>
          <w:right w:w="0" w:type="dxa"/>
        </w:tblCellMar>
        <w:tblLook w:val="04A0" w:firstRow="1" w:lastRow="0" w:firstColumn="1" w:lastColumn="0" w:noHBand="0" w:noVBand="1"/>
      </w:tblPr>
      <w:tblGrid>
        <w:gridCol w:w="737"/>
        <w:gridCol w:w="3931"/>
        <w:gridCol w:w="4007"/>
        <w:gridCol w:w="529"/>
        <w:gridCol w:w="5245"/>
      </w:tblGrid>
      <w:tr w:rsidR="00C52C75" w:rsidRPr="00CA6069" w14:paraId="2117CA1A" w14:textId="77777777" w:rsidTr="00B3227A">
        <w:trPr>
          <w:cnfStyle w:val="100000000000" w:firstRow="1" w:lastRow="0" w:firstColumn="0" w:lastColumn="0" w:oddVBand="0" w:evenVBand="0" w:oddHBand="0" w:evenHBand="0" w:firstRowFirstColumn="0" w:firstRowLastColumn="0" w:lastRowFirstColumn="0" w:lastRowLastColumn="0"/>
          <w:trHeight w:val="907"/>
        </w:trPr>
        <w:tc>
          <w:tcPr>
            <w:cnfStyle w:val="001000000000" w:firstRow="0" w:lastRow="0" w:firstColumn="1" w:lastColumn="0" w:oddVBand="0" w:evenVBand="0" w:oddHBand="0" w:evenHBand="0" w:firstRowFirstColumn="0" w:firstRowLastColumn="0" w:lastRowFirstColumn="0" w:lastRowLastColumn="0"/>
            <w:tcW w:w="737" w:type="dxa"/>
            <w:tcBorders>
              <w:top w:val="nil"/>
              <w:bottom w:val="single" w:sz="8" w:space="0" w:color="FFFFFF" w:themeColor="background1"/>
            </w:tcBorders>
            <w:textDirection w:val="btLr"/>
            <w:vAlign w:val="center"/>
          </w:tcPr>
          <w:p w14:paraId="74AB946A" w14:textId="77777777" w:rsidR="00C52C75" w:rsidRPr="00CA6069" w:rsidRDefault="00C52C75" w:rsidP="00B3227A">
            <w:pPr>
              <w:pStyle w:val="TtuloTabla"/>
              <w:ind w:left="113" w:right="113"/>
              <w:rPr>
                <w:rFonts w:cs="Arial"/>
                <w:b/>
              </w:rPr>
            </w:pPr>
            <w:r w:rsidRPr="00CA6069">
              <w:rPr>
                <w:rFonts w:cs="Arial"/>
                <w:b/>
              </w:rPr>
              <w:t>Nodo</w:t>
            </w:r>
          </w:p>
        </w:tc>
        <w:tc>
          <w:tcPr>
            <w:tcW w:w="3931" w:type="dxa"/>
            <w:tcBorders>
              <w:top w:val="nil"/>
              <w:bottom w:val="single" w:sz="8" w:space="0" w:color="FFFFFF" w:themeColor="background1"/>
            </w:tcBorders>
            <w:vAlign w:val="center"/>
          </w:tcPr>
          <w:p w14:paraId="75698C7B" w14:textId="77777777" w:rsidR="00C52C75" w:rsidRPr="00CA6069" w:rsidRDefault="00C52C75" w:rsidP="00B3227A">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bCs w:val="0"/>
                <w:szCs w:val="16"/>
                <w:lang w:eastAsia="es-CR"/>
              </w:rPr>
              <w:t>Atributo[A] / Elemento[E]</w:t>
            </w:r>
          </w:p>
        </w:tc>
        <w:tc>
          <w:tcPr>
            <w:tcW w:w="4007" w:type="dxa"/>
            <w:tcBorders>
              <w:top w:val="nil"/>
              <w:bottom w:val="single" w:sz="8" w:space="0" w:color="FFFFFF" w:themeColor="background1"/>
            </w:tcBorders>
            <w:vAlign w:val="center"/>
          </w:tcPr>
          <w:p w14:paraId="6D3F5320" w14:textId="77777777" w:rsidR="00C52C75" w:rsidRPr="00CA6069" w:rsidRDefault="00C52C75" w:rsidP="00B3227A">
            <w:pPr>
              <w:pStyle w:val="TtuloTabla"/>
              <w:ind w:left="104" w:right="38"/>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Descripción</w:t>
            </w:r>
          </w:p>
        </w:tc>
        <w:tc>
          <w:tcPr>
            <w:tcW w:w="529" w:type="dxa"/>
            <w:tcBorders>
              <w:top w:val="nil"/>
              <w:bottom w:val="single" w:sz="8" w:space="0" w:color="FFFFFF" w:themeColor="background1"/>
            </w:tcBorders>
            <w:textDirection w:val="btLr"/>
            <w:vAlign w:val="center"/>
          </w:tcPr>
          <w:p w14:paraId="3164E9FD" w14:textId="77777777" w:rsidR="00C52C75" w:rsidRPr="00CA6069" w:rsidRDefault="00C52C75" w:rsidP="00B3227A">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Cuenta catálogo</w:t>
            </w:r>
          </w:p>
        </w:tc>
        <w:tc>
          <w:tcPr>
            <w:tcW w:w="5245" w:type="dxa"/>
            <w:tcBorders>
              <w:top w:val="nil"/>
              <w:bottom w:val="single" w:sz="8" w:space="0" w:color="FFFFFF" w:themeColor="background1"/>
            </w:tcBorders>
            <w:vAlign w:val="center"/>
          </w:tcPr>
          <w:p w14:paraId="07715007" w14:textId="77777777" w:rsidR="00C52C75" w:rsidRPr="00CA6069" w:rsidRDefault="00C52C75" w:rsidP="00B3227A">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Validaciones</w:t>
            </w:r>
          </w:p>
        </w:tc>
      </w:tr>
      <w:tr w:rsidR="00C52C75" w:rsidRPr="00CA6069" w14:paraId="535C1C88" w14:textId="77777777" w:rsidTr="00B3227A">
        <w:trPr>
          <w:cnfStyle w:val="000000100000" w:firstRow="0" w:lastRow="0" w:firstColumn="0" w:lastColumn="0" w:oddVBand="0" w:evenVBand="0" w:oddHBand="1" w:evenHBand="0" w:firstRowFirstColumn="0" w:firstRowLastColumn="0" w:lastRowFirstColumn="0" w:lastRowLastColumn="0"/>
          <w:cantSplit/>
          <w:trHeight w:val="1478"/>
        </w:trPr>
        <w:tc>
          <w:tcPr>
            <w:cnfStyle w:val="001000000000" w:firstRow="0" w:lastRow="0" w:firstColumn="1" w:lastColumn="0" w:oddVBand="0" w:evenVBand="0" w:oddHBand="0" w:evenHBand="0" w:firstRowFirstColumn="0" w:firstRowLastColumn="0" w:lastRowFirstColumn="0" w:lastRowLastColumn="0"/>
            <w:tcW w:w="737" w:type="dxa"/>
            <w:tcBorders>
              <w:top w:val="single" w:sz="8" w:space="0" w:color="FFFFFF" w:themeColor="background1"/>
              <w:bottom w:val="single" w:sz="8" w:space="0" w:color="FFFFFF" w:themeColor="background1"/>
            </w:tcBorders>
            <w:textDirection w:val="btLr"/>
            <w:vAlign w:val="center"/>
          </w:tcPr>
          <w:p w14:paraId="28B10BB5" w14:textId="77777777" w:rsidR="00C52C75" w:rsidRPr="00CA6069" w:rsidRDefault="00C52C75" w:rsidP="00B3227A">
            <w:pPr>
              <w:pStyle w:val="TtuloTabla"/>
              <w:ind w:left="113" w:right="113"/>
              <w:rPr>
                <w:rFonts w:cs="Arial"/>
                <w:b/>
              </w:rPr>
            </w:pPr>
            <w:r>
              <w:rPr>
                <w:rFonts w:cs="Arial"/>
                <w:b/>
              </w:rPr>
              <w:t xml:space="preserve">[E] </w:t>
            </w:r>
            <w:r>
              <w:t xml:space="preserve"> </w:t>
            </w:r>
            <w:r w:rsidRPr="00761688">
              <w:rPr>
                <w:b/>
                <w:bCs w:val="0"/>
              </w:rPr>
              <w:t>Tipo</w:t>
            </w:r>
            <w:r>
              <w:rPr>
                <w:b/>
                <w:bCs w:val="0"/>
              </w:rPr>
              <w:t>s</w:t>
            </w:r>
            <w:r w:rsidRPr="00761688">
              <w:rPr>
                <w:b/>
                <w:bCs w:val="0"/>
              </w:rPr>
              <w:t>Veh</w:t>
            </w:r>
            <w:r>
              <w:rPr>
                <w:b/>
                <w:bCs w:val="0"/>
              </w:rPr>
              <w:t>i</w:t>
            </w:r>
            <w:r w:rsidRPr="00761688">
              <w:rPr>
                <w:b/>
                <w:bCs w:val="0"/>
              </w:rPr>
              <w:t>culo</w:t>
            </w:r>
            <w:r>
              <w:rPr>
                <w:b/>
                <w:bCs w:val="0"/>
              </w:rPr>
              <w:t>s</w:t>
            </w:r>
          </w:p>
        </w:tc>
        <w:tc>
          <w:tcPr>
            <w:tcW w:w="3931" w:type="dxa"/>
            <w:vAlign w:val="center"/>
          </w:tcPr>
          <w:p w14:paraId="2B1AE470" w14:textId="77777777" w:rsidR="00C52C75" w:rsidRPr="00195B40" w:rsidRDefault="00C52C75" w:rsidP="00B3227A">
            <w:pPr>
              <w:pStyle w:val="TtuloTabla"/>
              <w:cnfStyle w:val="000000100000" w:firstRow="0" w:lastRow="0" w:firstColumn="0" w:lastColumn="0" w:oddVBand="0" w:evenVBand="0" w:oddHBand="1" w:evenHBand="0" w:firstRowFirstColumn="0" w:firstRowLastColumn="0" w:lastRowFirstColumn="0" w:lastRowLastColumn="0"/>
              <w:rPr>
                <w:rFonts w:cs="Arial"/>
                <w:b w:val="0"/>
                <w:bCs/>
                <w:szCs w:val="16"/>
                <w:lang w:eastAsia="es-CR"/>
              </w:rPr>
            </w:pPr>
            <w:r w:rsidRPr="00E04862">
              <w:rPr>
                <w:rFonts w:cs="Arial"/>
                <w:b w:val="0"/>
                <w:bCs/>
                <w:color w:val="auto"/>
                <w:szCs w:val="16"/>
                <w:lang w:eastAsia="es-CR"/>
              </w:rPr>
              <w:t>Contiene el detalle de</w:t>
            </w:r>
            <w:r>
              <w:rPr>
                <w:rFonts w:cs="Arial"/>
                <w:b w:val="0"/>
                <w:bCs/>
                <w:color w:val="auto"/>
                <w:szCs w:val="16"/>
                <w:lang w:eastAsia="es-CR"/>
              </w:rPr>
              <w:t xml:space="preserve"> los asegurados, los accidentes, los fallecidos y los lesionados</w:t>
            </w:r>
            <w:r w:rsidRPr="006413A5">
              <w:rPr>
                <w:rFonts w:cs="Arial"/>
                <w:b w:val="0"/>
                <w:bCs/>
                <w:color w:val="auto"/>
                <w:szCs w:val="16"/>
                <w:lang w:eastAsia="es-CR"/>
              </w:rPr>
              <w:t>, distribuidos</w:t>
            </w:r>
            <w:r>
              <w:rPr>
                <w:rFonts w:cs="Arial"/>
                <w:b w:val="0"/>
                <w:bCs/>
                <w:color w:val="auto"/>
                <w:szCs w:val="16"/>
                <w:lang w:eastAsia="es-CR"/>
              </w:rPr>
              <w:t xml:space="preserve"> según el tipo de vehículo</w:t>
            </w:r>
          </w:p>
        </w:tc>
        <w:tc>
          <w:tcPr>
            <w:tcW w:w="4007" w:type="dxa"/>
            <w:vAlign w:val="center"/>
          </w:tcPr>
          <w:p w14:paraId="41BA73AE" w14:textId="77777777" w:rsidR="00C52C75" w:rsidRPr="009A5008" w:rsidRDefault="00C52C75" w:rsidP="00B3227A">
            <w:pPr>
              <w:pStyle w:val="TtuloTabla"/>
              <w:ind w:left="104" w:right="38"/>
              <w:jc w:val="both"/>
              <w:cnfStyle w:val="000000100000" w:firstRow="0" w:lastRow="0" w:firstColumn="0" w:lastColumn="0" w:oddVBand="0" w:evenVBand="0" w:oddHBand="1" w:evenHBand="0" w:firstRowFirstColumn="0" w:firstRowLastColumn="0" w:lastRowFirstColumn="0" w:lastRowLastColumn="0"/>
              <w:rPr>
                <w:rFonts w:cs="Arial"/>
                <w:b w:val="0"/>
              </w:rPr>
            </w:pPr>
            <w:r w:rsidRPr="009A5008">
              <w:rPr>
                <w:rFonts w:cs="Arial"/>
                <w:b w:val="0"/>
                <w:bCs/>
                <w:color w:val="auto"/>
                <w:szCs w:val="16"/>
                <w:lang w:eastAsia="es-CR"/>
              </w:rPr>
              <w:t>Conocer la distribución</w:t>
            </w:r>
            <w:r>
              <w:rPr>
                <w:rFonts w:cs="Arial"/>
                <w:b w:val="0"/>
                <w:bCs/>
                <w:color w:val="auto"/>
                <w:szCs w:val="16"/>
                <w:lang w:eastAsia="es-CR"/>
              </w:rPr>
              <w:t xml:space="preserve"> de la siniestralidad del SOA, según cantidad de asegurados, accidentes, fallecidos y lesionados</w:t>
            </w:r>
            <w:r w:rsidRPr="006413A5">
              <w:rPr>
                <w:rFonts w:cs="Arial"/>
                <w:b w:val="0"/>
                <w:bCs/>
                <w:color w:val="auto"/>
                <w:szCs w:val="16"/>
                <w:lang w:eastAsia="es-CR"/>
              </w:rPr>
              <w:t>, distribuidos</w:t>
            </w:r>
            <w:r w:rsidRPr="009A5008">
              <w:rPr>
                <w:rFonts w:cs="Arial"/>
                <w:b w:val="0"/>
                <w:bCs/>
                <w:color w:val="auto"/>
                <w:szCs w:val="16"/>
                <w:lang w:eastAsia="es-CR"/>
              </w:rPr>
              <w:t xml:space="preserve"> según </w:t>
            </w:r>
            <w:r>
              <w:rPr>
                <w:rFonts w:cs="Arial"/>
                <w:b w:val="0"/>
                <w:bCs/>
                <w:color w:val="auto"/>
                <w:szCs w:val="16"/>
                <w:lang w:eastAsia="es-CR"/>
              </w:rPr>
              <w:t>el tipo de vehículo</w:t>
            </w:r>
            <w:r w:rsidRPr="009A5008">
              <w:rPr>
                <w:rFonts w:cs="Arial"/>
                <w:b w:val="0"/>
                <w:bCs/>
                <w:color w:val="auto"/>
                <w:szCs w:val="16"/>
                <w:lang w:eastAsia="es-CR"/>
              </w:rPr>
              <w:t>.</w:t>
            </w:r>
          </w:p>
        </w:tc>
        <w:tc>
          <w:tcPr>
            <w:tcW w:w="529" w:type="dxa"/>
            <w:textDirection w:val="btLr"/>
          </w:tcPr>
          <w:p w14:paraId="28F4AFA2" w14:textId="77777777" w:rsidR="00C52C75" w:rsidRPr="00CA6069" w:rsidRDefault="00C52C75" w:rsidP="00B3227A">
            <w:pPr>
              <w:pStyle w:val="TtuloTabla"/>
              <w:ind w:left="113" w:right="113"/>
              <w:cnfStyle w:val="000000100000" w:firstRow="0" w:lastRow="0" w:firstColumn="0" w:lastColumn="0" w:oddVBand="0" w:evenVBand="0" w:oddHBand="1" w:evenHBand="0" w:firstRowFirstColumn="0" w:firstRowLastColumn="0" w:lastRowFirstColumn="0" w:lastRowLastColumn="0"/>
              <w:rPr>
                <w:rFonts w:cs="Arial"/>
                <w:b w:val="0"/>
              </w:rPr>
            </w:pPr>
            <w:r w:rsidRPr="00D7787D">
              <w:rPr>
                <w:rFonts w:cs="Arial"/>
                <w:b w:val="0"/>
                <w:color w:val="auto"/>
              </w:rPr>
              <w:t>No aplica</w:t>
            </w:r>
          </w:p>
        </w:tc>
        <w:tc>
          <w:tcPr>
            <w:tcW w:w="5245" w:type="dxa"/>
            <w:vAlign w:val="center"/>
          </w:tcPr>
          <w:p w14:paraId="4E029006" w14:textId="12864F28" w:rsidR="00BA62EA" w:rsidRPr="00DA4F7B" w:rsidRDefault="00C52C75" w:rsidP="00DA4F7B">
            <w:pPr>
              <w:pStyle w:val="TtuloTabla"/>
              <w:numPr>
                <w:ilvl w:val="0"/>
                <w:numId w:val="667"/>
              </w:numPr>
              <w:ind w:right="142"/>
              <w:jc w:val="left"/>
              <w:cnfStyle w:val="000000100000" w:firstRow="0" w:lastRow="0" w:firstColumn="0" w:lastColumn="0" w:oddVBand="0" w:evenVBand="0" w:oddHBand="1" w:evenHBand="0" w:firstRowFirstColumn="0" w:firstRowLastColumn="0" w:lastRowFirstColumn="0" w:lastRowLastColumn="0"/>
              <w:rPr>
                <w:rFonts w:cs="Arial"/>
                <w:b w:val="0"/>
                <w:color w:val="auto"/>
                <w:szCs w:val="16"/>
              </w:rPr>
            </w:pPr>
            <w:r>
              <w:rPr>
                <w:rFonts w:cs="Arial"/>
                <w:b w:val="0"/>
                <w:color w:val="auto"/>
                <w:szCs w:val="16"/>
              </w:rPr>
              <w:t>A la fecha de corte, l</w:t>
            </w:r>
            <w:r w:rsidRPr="00D42754">
              <w:rPr>
                <w:rFonts w:cs="Arial"/>
                <w:b w:val="0"/>
                <w:color w:val="auto"/>
                <w:szCs w:val="16"/>
              </w:rPr>
              <w:t>os datos no pueden ser</w:t>
            </w:r>
            <w:r>
              <w:rPr>
                <w:rFonts w:cs="Arial"/>
                <w:b w:val="0"/>
                <w:color w:val="auto"/>
                <w:szCs w:val="16"/>
              </w:rPr>
              <w:t xml:space="preserve"> exactamente iguales que los enviados del mes anterior, es decir </w:t>
            </w:r>
            <w:r w:rsidRPr="009C0B71">
              <w:rPr>
                <w:rFonts w:cs="Arial"/>
                <w:b w:val="0"/>
                <w:color w:val="auto"/>
                <w:szCs w:val="16"/>
              </w:rPr>
              <w:t>que los datos no sean iguales entre el periodo T y T-1</w:t>
            </w:r>
            <w:r>
              <w:rPr>
                <w:rFonts w:cs="Arial"/>
                <w:b w:val="0"/>
                <w:color w:val="auto"/>
                <w:szCs w:val="16"/>
              </w:rPr>
              <w:t>.</w:t>
            </w:r>
          </w:p>
        </w:tc>
      </w:tr>
      <w:tr w:rsidR="00C52C75" w:rsidRPr="00CA6069" w14:paraId="20649837" w14:textId="77777777" w:rsidTr="00B3227A">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0FBF6BE5" w14:textId="77777777" w:rsidR="00C52C75" w:rsidRPr="005A7721" w:rsidRDefault="00C52C75" w:rsidP="00B3227A">
            <w:pPr>
              <w:pStyle w:val="TtuloTabla"/>
              <w:ind w:left="113" w:right="113"/>
              <w:rPr>
                <w:rFonts w:cs="Arial"/>
                <w:b/>
              </w:rPr>
            </w:pPr>
            <w:r>
              <w:rPr>
                <w:rFonts w:cs="Arial"/>
                <w:b/>
              </w:rPr>
              <w:t xml:space="preserve">[E] </w:t>
            </w:r>
            <w:r>
              <w:t xml:space="preserve"> </w:t>
            </w:r>
            <w:r w:rsidRPr="00761688">
              <w:rPr>
                <w:b/>
                <w:bCs w:val="0"/>
              </w:rPr>
              <w:t>TipoVeh</w:t>
            </w:r>
            <w:r>
              <w:rPr>
                <w:b/>
                <w:bCs w:val="0"/>
              </w:rPr>
              <w:t>i</w:t>
            </w:r>
            <w:r w:rsidRPr="00761688">
              <w:rPr>
                <w:b/>
                <w:bCs w:val="0"/>
              </w:rPr>
              <w:t>culo</w:t>
            </w:r>
          </w:p>
        </w:tc>
        <w:tc>
          <w:tcPr>
            <w:tcW w:w="3931" w:type="dxa"/>
            <w:tcBorders>
              <w:bottom w:val="nil"/>
            </w:tcBorders>
            <w:vAlign w:val="center"/>
          </w:tcPr>
          <w:p w14:paraId="3D9AE58A" w14:textId="77777777" w:rsidR="00C52C75" w:rsidRPr="00E04862" w:rsidRDefault="00C52C75" w:rsidP="00B3227A">
            <w:pPr>
              <w:pStyle w:val="TtuloTabla"/>
              <w:cnfStyle w:val="000000000000" w:firstRow="0" w:lastRow="0" w:firstColumn="0" w:lastColumn="0" w:oddVBand="0" w:evenVBand="0" w:oddHBand="0" w:evenHBand="0" w:firstRowFirstColumn="0" w:firstRowLastColumn="0" w:lastRowFirstColumn="0" w:lastRowLastColumn="0"/>
              <w:rPr>
                <w:rFonts w:cs="Arial"/>
                <w:b w:val="0"/>
                <w:bCs/>
                <w:color w:val="auto"/>
                <w:szCs w:val="16"/>
                <w:lang w:eastAsia="es-CR"/>
              </w:rPr>
            </w:pPr>
            <w:r>
              <w:rPr>
                <w:rFonts w:cs="Arial"/>
                <w:b w:val="0"/>
                <w:bCs/>
                <w:color w:val="auto"/>
                <w:szCs w:val="16"/>
                <w:lang w:eastAsia="es-CR"/>
              </w:rPr>
              <w:t xml:space="preserve">[A] </w:t>
            </w:r>
            <w:r w:rsidRPr="002B3F3F">
              <w:rPr>
                <w:rFonts w:cs="Arial"/>
                <w:b w:val="0"/>
                <w:bCs/>
                <w:color w:val="auto"/>
                <w:szCs w:val="16"/>
                <w:lang w:eastAsia="es-CR"/>
              </w:rPr>
              <w:t>Cod</w:t>
            </w:r>
            <w:r>
              <w:rPr>
                <w:rFonts w:cs="Arial"/>
                <w:b w:val="0"/>
                <w:bCs/>
                <w:color w:val="auto"/>
                <w:szCs w:val="16"/>
                <w:lang w:eastAsia="es-CR"/>
              </w:rPr>
              <w:t>TipoVehiculo</w:t>
            </w:r>
          </w:p>
        </w:tc>
        <w:tc>
          <w:tcPr>
            <w:tcW w:w="4007" w:type="dxa"/>
            <w:tcBorders>
              <w:bottom w:val="nil"/>
            </w:tcBorders>
            <w:vAlign w:val="center"/>
          </w:tcPr>
          <w:p w14:paraId="7A64C58E" w14:textId="77777777" w:rsidR="00C52C75" w:rsidRPr="00417CBF" w:rsidRDefault="00C52C75" w:rsidP="00B3227A">
            <w:pPr>
              <w:pStyle w:val="TtuloTabla"/>
              <w:ind w:left="104" w:right="38"/>
              <w:jc w:val="both"/>
              <w:cnfStyle w:val="000000000000" w:firstRow="0" w:lastRow="0" w:firstColumn="0" w:lastColumn="0" w:oddVBand="0" w:evenVBand="0" w:oddHBand="0" w:evenHBand="0" w:firstRowFirstColumn="0" w:firstRowLastColumn="0" w:lastRowFirstColumn="0" w:lastRowLastColumn="0"/>
              <w:rPr>
                <w:rFonts w:cs="Arial"/>
                <w:b w:val="0"/>
                <w:bCs/>
                <w:color w:val="auto"/>
                <w:szCs w:val="16"/>
                <w:lang w:eastAsia="es-CR"/>
              </w:rPr>
            </w:pPr>
            <w:r w:rsidRPr="00E9033B">
              <w:rPr>
                <w:rFonts w:cs="Arial"/>
                <w:b w:val="0"/>
                <w:color w:val="auto"/>
              </w:rPr>
              <w:t>Clasificación de acuerdo</w:t>
            </w:r>
            <w:r>
              <w:rPr>
                <w:rFonts w:cs="Arial"/>
                <w:b w:val="0"/>
                <w:color w:val="auto"/>
              </w:rPr>
              <w:t xml:space="preserve"> con el tipo de vehículo, según el Decreto  N°39303-MOPT-H</w:t>
            </w:r>
          </w:p>
        </w:tc>
        <w:tc>
          <w:tcPr>
            <w:tcW w:w="529" w:type="dxa"/>
            <w:tcBorders>
              <w:bottom w:val="nil"/>
            </w:tcBorders>
            <w:textDirection w:val="btLr"/>
          </w:tcPr>
          <w:p w14:paraId="06FBE468" w14:textId="77777777" w:rsidR="00C52C75" w:rsidRDefault="00C52C75" w:rsidP="00B3227A">
            <w:pPr>
              <w:pStyle w:val="TtuloTabla"/>
              <w:ind w:left="113" w:right="113"/>
              <w:cnfStyle w:val="000000000000" w:firstRow="0" w:lastRow="0" w:firstColumn="0" w:lastColumn="0" w:oddVBand="0" w:evenVBand="0" w:oddHBand="0" w:evenHBand="0" w:firstRowFirstColumn="0" w:firstRowLastColumn="0" w:lastRowFirstColumn="0" w:lastRowLastColumn="0"/>
              <w:rPr>
                <w:rFonts w:cs="Arial"/>
                <w:b w:val="0"/>
                <w:color w:val="auto"/>
              </w:rPr>
            </w:pPr>
            <w:r w:rsidRPr="00D7787D">
              <w:rPr>
                <w:rFonts w:cs="Arial"/>
                <w:b w:val="0"/>
                <w:color w:val="auto"/>
              </w:rPr>
              <w:t>No aplica</w:t>
            </w:r>
          </w:p>
        </w:tc>
        <w:tc>
          <w:tcPr>
            <w:tcW w:w="5245" w:type="dxa"/>
            <w:tcBorders>
              <w:bottom w:val="nil"/>
            </w:tcBorders>
            <w:vAlign w:val="center"/>
          </w:tcPr>
          <w:p w14:paraId="08761B2A" w14:textId="77777777" w:rsidR="00C52C75" w:rsidRPr="00342788" w:rsidRDefault="00C52C75" w:rsidP="00B3227A">
            <w:pPr>
              <w:pStyle w:val="TtuloTabla"/>
              <w:numPr>
                <w:ilvl w:val="0"/>
                <w:numId w:val="667"/>
              </w:numPr>
              <w:pBdr>
                <w:between w:val="none" w:sz="0" w:space="0" w:color="auto"/>
              </w:pBdr>
              <w:ind w:right="142"/>
              <w:jc w:val="left"/>
              <w:cnfStyle w:val="000000000000" w:firstRow="0" w:lastRow="0" w:firstColumn="0" w:lastColumn="0" w:oddVBand="0" w:evenVBand="0" w:oddHBand="0" w:evenHBand="0" w:firstRowFirstColumn="0" w:firstRowLastColumn="0" w:lastRowFirstColumn="0" w:lastRowLastColumn="0"/>
              <w:rPr>
                <w:rFonts w:cs="Arial"/>
                <w:b w:val="0"/>
                <w:color w:val="auto"/>
                <w:szCs w:val="16"/>
              </w:rPr>
            </w:pPr>
            <w:r w:rsidRPr="00342788">
              <w:rPr>
                <w:rFonts w:cs="Arial"/>
                <w:b w:val="0"/>
                <w:color w:val="auto"/>
                <w:szCs w:val="16"/>
              </w:rPr>
              <w:t>El campo es requerido.</w:t>
            </w:r>
          </w:p>
          <w:p w14:paraId="35FCC245" w14:textId="77777777" w:rsidR="00C52C75" w:rsidRPr="00342788" w:rsidRDefault="00C52C75" w:rsidP="00B3227A">
            <w:pPr>
              <w:pStyle w:val="TtuloTabla"/>
              <w:numPr>
                <w:ilvl w:val="0"/>
                <w:numId w:val="667"/>
              </w:numPr>
              <w:pBdr>
                <w:between w:val="none" w:sz="0" w:space="0" w:color="auto"/>
              </w:pBdr>
              <w:ind w:right="142"/>
              <w:jc w:val="left"/>
              <w:cnfStyle w:val="000000000000" w:firstRow="0" w:lastRow="0" w:firstColumn="0" w:lastColumn="0" w:oddVBand="0" w:evenVBand="0" w:oddHBand="0" w:evenHBand="0" w:firstRowFirstColumn="0" w:firstRowLastColumn="0" w:lastRowFirstColumn="0" w:lastRowLastColumn="0"/>
              <w:rPr>
                <w:rFonts w:cs="Arial"/>
                <w:b w:val="0"/>
                <w:color w:val="auto"/>
                <w:szCs w:val="16"/>
              </w:rPr>
            </w:pPr>
            <w:r w:rsidRPr="00342788">
              <w:rPr>
                <w:rFonts w:cs="Arial"/>
                <w:b w:val="0"/>
                <w:color w:val="auto"/>
                <w:szCs w:val="16"/>
              </w:rPr>
              <w:t>Numérico, según</w:t>
            </w:r>
            <w:r w:rsidRPr="00342788">
              <w:rPr>
                <w:rFonts w:cs="Arial"/>
                <w:b w:val="0"/>
                <w:color w:val="auto"/>
                <w:lang w:eastAsia="es-CR"/>
              </w:rPr>
              <w:t xml:space="preserve"> Catálogo Tipo de Vehículo.</w:t>
            </w:r>
          </w:p>
          <w:p w14:paraId="3CB5AAC2" w14:textId="77777777" w:rsidR="00C52C75" w:rsidRPr="00342788" w:rsidRDefault="00C52C75" w:rsidP="00B3227A">
            <w:pPr>
              <w:pStyle w:val="TtuloTabla"/>
              <w:numPr>
                <w:ilvl w:val="0"/>
                <w:numId w:val="667"/>
              </w:numPr>
              <w:pBdr>
                <w:between w:val="none" w:sz="0" w:space="0" w:color="auto"/>
              </w:pBdr>
              <w:ind w:right="142"/>
              <w:jc w:val="left"/>
              <w:cnfStyle w:val="000000000000" w:firstRow="0" w:lastRow="0" w:firstColumn="0" w:lastColumn="0" w:oddVBand="0" w:evenVBand="0" w:oddHBand="0" w:evenHBand="0" w:firstRowFirstColumn="0" w:firstRowLastColumn="0" w:lastRowFirstColumn="0" w:lastRowLastColumn="0"/>
              <w:rPr>
                <w:rFonts w:cs="Arial"/>
                <w:b w:val="0"/>
                <w:color w:val="auto"/>
                <w:szCs w:val="16"/>
              </w:rPr>
            </w:pPr>
            <w:r w:rsidRPr="00342788">
              <w:rPr>
                <w:rFonts w:cs="Arial"/>
                <w:b w:val="0"/>
                <w:color w:val="auto"/>
                <w:szCs w:val="16"/>
              </w:rPr>
              <w:t>El código no se puede repetir.</w:t>
            </w:r>
          </w:p>
        </w:tc>
      </w:tr>
      <w:tr w:rsidR="00C52C75" w:rsidRPr="00CA6069" w14:paraId="04D358E7" w14:textId="77777777" w:rsidTr="00B3227A">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E303140" w14:textId="77777777" w:rsidR="00C52C75" w:rsidRPr="00417CBF" w:rsidRDefault="00C52C75" w:rsidP="00B3227A">
            <w:pPr>
              <w:pStyle w:val="TtuloTabla"/>
              <w:ind w:left="113" w:right="113"/>
              <w:rPr>
                <w:rFonts w:cs="Arial"/>
                <w:b/>
              </w:rPr>
            </w:pPr>
          </w:p>
        </w:tc>
        <w:tc>
          <w:tcPr>
            <w:tcW w:w="3931" w:type="dxa"/>
            <w:tcBorders>
              <w:top w:val="nil"/>
              <w:bottom w:val="nil"/>
            </w:tcBorders>
            <w:vAlign w:val="center"/>
          </w:tcPr>
          <w:p w14:paraId="29DE31BA" w14:textId="77777777" w:rsidR="00C52C75" w:rsidRPr="00543A99" w:rsidRDefault="00C52C75" w:rsidP="00B3227A">
            <w:pPr>
              <w:pStyle w:val="TtuloTabla"/>
              <w:cnfStyle w:val="000000100000" w:firstRow="0" w:lastRow="0" w:firstColumn="0" w:lastColumn="0" w:oddVBand="0" w:evenVBand="0" w:oddHBand="1" w:evenHBand="0" w:firstRowFirstColumn="0" w:firstRowLastColumn="0" w:lastRowFirstColumn="0" w:lastRowLastColumn="0"/>
              <w:rPr>
                <w:rFonts w:cs="Arial"/>
                <w:b w:val="0"/>
                <w:bCs/>
                <w:color w:val="auto"/>
                <w:szCs w:val="16"/>
                <w:lang w:eastAsia="es-CR"/>
              </w:rPr>
            </w:pPr>
            <w:r w:rsidRPr="00543A99">
              <w:rPr>
                <w:rFonts w:cs="Arial"/>
                <w:b w:val="0"/>
                <w:bCs/>
                <w:color w:val="auto"/>
                <w:szCs w:val="16"/>
                <w:lang w:eastAsia="es-CR"/>
              </w:rPr>
              <w:t>[</w:t>
            </w:r>
            <w:r>
              <w:rPr>
                <w:rFonts w:cs="Arial"/>
                <w:b w:val="0"/>
                <w:bCs/>
                <w:color w:val="auto"/>
                <w:szCs w:val="16"/>
                <w:lang w:eastAsia="es-CR"/>
              </w:rPr>
              <w:t>E</w:t>
            </w:r>
            <w:r w:rsidRPr="00543A99">
              <w:rPr>
                <w:rFonts w:cs="Arial"/>
                <w:b w:val="0"/>
                <w:bCs/>
                <w:color w:val="auto"/>
                <w:szCs w:val="16"/>
                <w:lang w:eastAsia="es-CR"/>
              </w:rPr>
              <w:t xml:space="preserve">] </w:t>
            </w:r>
            <w:r>
              <w:rPr>
                <w:rFonts w:cs="Arial"/>
                <w:b w:val="0"/>
                <w:bCs/>
                <w:color w:val="auto"/>
                <w:szCs w:val="16"/>
                <w:lang w:eastAsia="es-CR"/>
              </w:rPr>
              <w:t>NumeroAseguradosPorTipoVehiculo</w:t>
            </w:r>
          </w:p>
        </w:tc>
        <w:tc>
          <w:tcPr>
            <w:tcW w:w="4007" w:type="dxa"/>
            <w:tcBorders>
              <w:top w:val="nil"/>
              <w:bottom w:val="nil"/>
            </w:tcBorders>
            <w:vAlign w:val="center"/>
          </w:tcPr>
          <w:p w14:paraId="4C267F5E" w14:textId="77777777" w:rsidR="00C52C75" w:rsidRPr="00543A99" w:rsidRDefault="00C52C75" w:rsidP="00B3227A">
            <w:pPr>
              <w:pStyle w:val="TtuloTabla"/>
              <w:ind w:left="104" w:right="38"/>
              <w:jc w:val="both"/>
              <w:cnfStyle w:val="000000100000" w:firstRow="0" w:lastRow="0" w:firstColumn="0" w:lastColumn="0" w:oddVBand="0" w:evenVBand="0" w:oddHBand="1" w:evenHBand="0" w:firstRowFirstColumn="0" w:firstRowLastColumn="0" w:lastRowFirstColumn="0" w:lastRowLastColumn="0"/>
              <w:rPr>
                <w:rFonts w:cs="Arial"/>
                <w:b w:val="0"/>
                <w:bCs/>
                <w:color w:val="auto"/>
                <w:szCs w:val="16"/>
                <w:lang w:eastAsia="es-CR"/>
              </w:rPr>
            </w:pPr>
            <w:r w:rsidRPr="00543A99">
              <w:rPr>
                <w:rFonts w:cs="Arial"/>
                <w:b w:val="0"/>
                <w:bCs/>
                <w:color w:val="auto"/>
                <w:szCs w:val="16"/>
              </w:rPr>
              <w:t xml:space="preserve">Número de </w:t>
            </w:r>
            <w:r>
              <w:rPr>
                <w:rFonts w:cs="Arial"/>
                <w:b w:val="0"/>
                <w:bCs/>
                <w:color w:val="auto"/>
                <w:szCs w:val="16"/>
              </w:rPr>
              <w:t>asegurados del SOA por tipo de vehículo</w:t>
            </w:r>
          </w:p>
        </w:tc>
        <w:tc>
          <w:tcPr>
            <w:tcW w:w="529" w:type="dxa"/>
            <w:tcBorders>
              <w:top w:val="nil"/>
              <w:bottom w:val="nil"/>
            </w:tcBorders>
            <w:textDirection w:val="btLr"/>
          </w:tcPr>
          <w:p w14:paraId="7BF107F8" w14:textId="77777777" w:rsidR="00C52C75" w:rsidRPr="00D32D3D" w:rsidRDefault="00C52C75" w:rsidP="00B3227A">
            <w:pPr>
              <w:pStyle w:val="TtuloTabla"/>
              <w:ind w:left="113" w:right="113"/>
              <w:cnfStyle w:val="000000100000" w:firstRow="0" w:lastRow="0" w:firstColumn="0" w:lastColumn="0" w:oddVBand="0" w:evenVBand="0" w:oddHBand="1" w:evenHBand="0" w:firstRowFirstColumn="0" w:firstRowLastColumn="0" w:lastRowFirstColumn="0" w:lastRowLastColumn="0"/>
              <w:rPr>
                <w:rFonts w:cs="Arial"/>
                <w:b w:val="0"/>
                <w:color w:val="auto"/>
              </w:rPr>
            </w:pPr>
            <w:r w:rsidRPr="00D7787D">
              <w:rPr>
                <w:rFonts w:cs="Arial"/>
                <w:b w:val="0"/>
                <w:color w:val="auto"/>
              </w:rPr>
              <w:t>No aplica</w:t>
            </w:r>
          </w:p>
        </w:tc>
        <w:tc>
          <w:tcPr>
            <w:tcW w:w="5245" w:type="dxa"/>
            <w:tcBorders>
              <w:top w:val="nil"/>
              <w:bottom w:val="nil"/>
            </w:tcBorders>
            <w:vAlign w:val="center"/>
          </w:tcPr>
          <w:p w14:paraId="68CBB897" w14:textId="77777777" w:rsidR="00C52C75" w:rsidRPr="00342788" w:rsidRDefault="00C52C75" w:rsidP="00B3227A">
            <w:pPr>
              <w:pStyle w:val="TtuloTabla"/>
              <w:numPr>
                <w:ilvl w:val="0"/>
                <w:numId w:val="665"/>
              </w:numPr>
              <w:pBdr>
                <w:between w:val="none" w:sz="0" w:space="0" w:color="auto"/>
              </w:pBdr>
              <w:ind w:right="142"/>
              <w:jc w:val="left"/>
              <w:cnfStyle w:val="000000100000" w:firstRow="0" w:lastRow="0" w:firstColumn="0" w:lastColumn="0" w:oddVBand="0" w:evenVBand="0" w:oddHBand="1" w:evenHBand="0" w:firstRowFirstColumn="0" w:firstRowLastColumn="0" w:lastRowFirstColumn="0" w:lastRowLastColumn="0"/>
              <w:rPr>
                <w:rFonts w:cs="Arial"/>
                <w:b w:val="0"/>
                <w:color w:val="auto"/>
                <w:szCs w:val="16"/>
              </w:rPr>
            </w:pPr>
            <w:r w:rsidRPr="00342788">
              <w:rPr>
                <w:rFonts w:cs="Arial"/>
                <w:b w:val="0"/>
                <w:color w:val="auto"/>
                <w:szCs w:val="16"/>
              </w:rPr>
              <w:t>El campo es requerido.</w:t>
            </w:r>
          </w:p>
          <w:p w14:paraId="6A7570AA" w14:textId="77777777" w:rsidR="00C52C75" w:rsidRPr="00342788" w:rsidRDefault="00C52C75" w:rsidP="00B3227A">
            <w:pPr>
              <w:pStyle w:val="TtuloTabla"/>
              <w:numPr>
                <w:ilvl w:val="0"/>
                <w:numId w:val="665"/>
              </w:numPr>
              <w:pBdr>
                <w:between w:val="none" w:sz="0" w:space="0" w:color="auto"/>
              </w:pBdr>
              <w:ind w:right="142"/>
              <w:jc w:val="both"/>
              <w:cnfStyle w:val="000000100000" w:firstRow="0" w:lastRow="0" w:firstColumn="0" w:lastColumn="0" w:oddVBand="0" w:evenVBand="0" w:oddHBand="1" w:evenHBand="0" w:firstRowFirstColumn="0" w:firstRowLastColumn="0" w:lastRowFirstColumn="0" w:lastRowLastColumn="0"/>
              <w:rPr>
                <w:rFonts w:cs="Arial"/>
                <w:b w:val="0"/>
                <w:color w:val="auto"/>
                <w:szCs w:val="16"/>
              </w:rPr>
            </w:pPr>
            <w:r w:rsidRPr="00342788">
              <w:rPr>
                <w:rFonts w:cs="Arial"/>
                <w:b w:val="0"/>
                <w:color w:val="auto"/>
              </w:rPr>
              <w:t>Número entero &gt;= 0.</w:t>
            </w:r>
          </w:p>
          <w:p w14:paraId="3670149B" w14:textId="77777777" w:rsidR="00C52C75" w:rsidRPr="00342788" w:rsidRDefault="00C52C75" w:rsidP="00B3227A">
            <w:pPr>
              <w:pStyle w:val="TtuloTabla"/>
              <w:numPr>
                <w:ilvl w:val="0"/>
                <w:numId w:val="665"/>
              </w:numPr>
              <w:pBdr>
                <w:between w:val="none" w:sz="0" w:space="0" w:color="auto"/>
              </w:pBdr>
              <w:ind w:right="142"/>
              <w:jc w:val="both"/>
              <w:cnfStyle w:val="000000100000" w:firstRow="0" w:lastRow="0" w:firstColumn="0" w:lastColumn="0" w:oddVBand="0" w:evenVBand="0" w:oddHBand="1" w:evenHBand="0" w:firstRowFirstColumn="0" w:firstRowLastColumn="0" w:lastRowFirstColumn="0" w:lastRowLastColumn="0"/>
              <w:rPr>
                <w:rFonts w:cs="Arial"/>
                <w:b w:val="0"/>
                <w:color w:val="auto"/>
                <w:szCs w:val="16"/>
              </w:rPr>
            </w:pPr>
            <w:r w:rsidRPr="00342788">
              <w:rPr>
                <w:rFonts w:cs="Arial"/>
                <w:b w:val="0"/>
                <w:color w:val="auto"/>
              </w:rPr>
              <w:t>Número sin separador de miles.</w:t>
            </w:r>
          </w:p>
        </w:tc>
      </w:tr>
      <w:tr w:rsidR="00C52C75" w:rsidRPr="00CA6069" w14:paraId="4771DBB0" w14:textId="77777777" w:rsidTr="00B3227A">
        <w:trPr>
          <w:cantSplit/>
          <w:trHeight w:val="692"/>
        </w:trPr>
        <w:tc>
          <w:tcPr>
            <w:cnfStyle w:val="001000000000" w:firstRow="0" w:lastRow="0" w:firstColumn="1" w:lastColumn="0" w:oddVBand="0" w:evenVBand="0" w:oddHBand="0" w:evenHBand="0" w:firstRowFirstColumn="0" w:firstRowLastColumn="0" w:lastRowFirstColumn="0" w:lastRowLastColumn="0"/>
            <w:tcW w:w="0" w:type="dxa"/>
            <w:vMerge/>
            <w:textDirection w:val="btLr"/>
            <w:vAlign w:val="center"/>
          </w:tcPr>
          <w:p w14:paraId="3B063A2F" w14:textId="77777777" w:rsidR="00C52C75" w:rsidRPr="00290875" w:rsidRDefault="00C52C75" w:rsidP="00B3227A">
            <w:pPr>
              <w:pStyle w:val="TtuloTabla"/>
              <w:ind w:left="113" w:right="113"/>
              <w:rPr>
                <w:rFonts w:cs="Arial"/>
                <w:b/>
              </w:rPr>
            </w:pPr>
          </w:p>
        </w:tc>
        <w:tc>
          <w:tcPr>
            <w:tcW w:w="0" w:type="dxa"/>
            <w:tcBorders>
              <w:top w:val="nil"/>
              <w:bottom w:val="nil"/>
            </w:tcBorders>
            <w:vAlign w:val="center"/>
          </w:tcPr>
          <w:p w14:paraId="78F2F39D" w14:textId="77777777" w:rsidR="00C52C75" w:rsidRPr="00E04862" w:rsidRDefault="00C52C75" w:rsidP="00B3227A">
            <w:pPr>
              <w:pStyle w:val="TtuloTabla"/>
              <w:cnfStyle w:val="000000000000" w:firstRow="0" w:lastRow="0" w:firstColumn="0" w:lastColumn="0" w:oddVBand="0" w:evenVBand="0" w:oddHBand="0" w:evenHBand="0" w:firstRowFirstColumn="0" w:firstRowLastColumn="0" w:lastRowFirstColumn="0" w:lastRowLastColumn="0"/>
              <w:rPr>
                <w:rFonts w:cs="Arial"/>
                <w:b w:val="0"/>
                <w:bCs/>
                <w:color w:val="auto"/>
                <w:szCs w:val="16"/>
                <w:lang w:eastAsia="es-CR"/>
              </w:rPr>
            </w:pPr>
            <w:r>
              <w:rPr>
                <w:rFonts w:cs="Arial"/>
                <w:b w:val="0"/>
                <w:bCs/>
                <w:color w:val="auto"/>
                <w:szCs w:val="16"/>
                <w:lang w:eastAsia="es-CR"/>
              </w:rPr>
              <w:t>[E] NumeroAccidentesTransitoPorTipoVehiculo</w:t>
            </w:r>
          </w:p>
        </w:tc>
        <w:tc>
          <w:tcPr>
            <w:tcW w:w="0" w:type="dxa"/>
            <w:tcBorders>
              <w:top w:val="nil"/>
              <w:bottom w:val="nil"/>
            </w:tcBorders>
            <w:vAlign w:val="center"/>
          </w:tcPr>
          <w:p w14:paraId="1B78C65F" w14:textId="77777777" w:rsidR="00C52C75" w:rsidRPr="00543A99" w:rsidRDefault="00C52C75" w:rsidP="00B3227A">
            <w:pPr>
              <w:pStyle w:val="TtuloTabla"/>
              <w:pBdr>
                <w:between w:val="none" w:sz="0" w:space="0" w:color="auto"/>
              </w:pBdr>
              <w:ind w:left="104" w:right="38"/>
              <w:jc w:val="both"/>
              <w:cnfStyle w:val="000000000000" w:firstRow="0" w:lastRow="0" w:firstColumn="0" w:lastColumn="0" w:oddVBand="0" w:evenVBand="0" w:oddHBand="0" w:evenHBand="0" w:firstRowFirstColumn="0" w:firstRowLastColumn="0" w:lastRowFirstColumn="0" w:lastRowLastColumn="0"/>
              <w:rPr>
                <w:rFonts w:cs="Arial"/>
                <w:b w:val="0"/>
                <w:color w:val="auto"/>
              </w:rPr>
            </w:pPr>
            <w:r>
              <w:rPr>
                <w:rFonts w:cs="Arial"/>
                <w:b w:val="0"/>
                <w:color w:val="auto"/>
              </w:rPr>
              <w:t>Número de accidentes cubiertos por el SOA por tipo de vehículo</w:t>
            </w:r>
            <w:r w:rsidRPr="00543A99">
              <w:rPr>
                <w:rFonts w:cs="Arial"/>
                <w:b w:val="0"/>
                <w:color w:val="auto"/>
              </w:rPr>
              <w:t>.</w:t>
            </w:r>
          </w:p>
          <w:p w14:paraId="035EF991" w14:textId="77777777" w:rsidR="00C52C75" w:rsidRPr="00543A99" w:rsidRDefault="00C52C75" w:rsidP="00B3227A">
            <w:pPr>
              <w:pStyle w:val="TtuloTabla"/>
              <w:ind w:left="104" w:right="38"/>
              <w:jc w:val="both"/>
              <w:cnfStyle w:val="000000000000" w:firstRow="0" w:lastRow="0" w:firstColumn="0" w:lastColumn="0" w:oddVBand="0" w:evenVBand="0" w:oddHBand="0" w:evenHBand="0" w:firstRowFirstColumn="0" w:firstRowLastColumn="0" w:lastRowFirstColumn="0" w:lastRowLastColumn="0"/>
              <w:rPr>
                <w:rFonts w:cs="Arial"/>
                <w:b w:val="0"/>
                <w:bCs/>
                <w:color w:val="auto"/>
                <w:szCs w:val="16"/>
                <w:lang w:eastAsia="es-CR"/>
              </w:rPr>
            </w:pPr>
          </w:p>
        </w:tc>
        <w:tc>
          <w:tcPr>
            <w:tcW w:w="0" w:type="dxa"/>
            <w:tcBorders>
              <w:top w:val="nil"/>
              <w:bottom w:val="nil"/>
            </w:tcBorders>
            <w:textDirection w:val="btLr"/>
          </w:tcPr>
          <w:p w14:paraId="6D98D4FD" w14:textId="77777777" w:rsidR="00C52C75" w:rsidRPr="00D32D3D" w:rsidRDefault="00C52C75" w:rsidP="00B3227A">
            <w:pPr>
              <w:pStyle w:val="TtuloTabla"/>
              <w:ind w:left="113" w:right="113"/>
              <w:cnfStyle w:val="000000000000" w:firstRow="0" w:lastRow="0" w:firstColumn="0" w:lastColumn="0" w:oddVBand="0" w:evenVBand="0" w:oddHBand="0" w:evenHBand="0" w:firstRowFirstColumn="0" w:firstRowLastColumn="0" w:lastRowFirstColumn="0" w:lastRowLastColumn="0"/>
              <w:rPr>
                <w:rFonts w:cs="Arial"/>
                <w:b w:val="0"/>
                <w:color w:val="auto"/>
              </w:rPr>
            </w:pPr>
            <w:r w:rsidRPr="00D7787D">
              <w:rPr>
                <w:rFonts w:cs="Arial"/>
                <w:b w:val="0"/>
                <w:color w:val="auto"/>
              </w:rPr>
              <w:t>No aplica</w:t>
            </w:r>
          </w:p>
        </w:tc>
        <w:tc>
          <w:tcPr>
            <w:tcW w:w="0" w:type="dxa"/>
            <w:tcBorders>
              <w:top w:val="nil"/>
              <w:bottom w:val="nil"/>
            </w:tcBorders>
            <w:vAlign w:val="center"/>
          </w:tcPr>
          <w:p w14:paraId="1B2FD949" w14:textId="77777777" w:rsidR="00C52C75" w:rsidRPr="00342788" w:rsidRDefault="00C52C75" w:rsidP="00B3227A">
            <w:pPr>
              <w:pStyle w:val="TtuloTabla"/>
              <w:numPr>
                <w:ilvl w:val="0"/>
                <w:numId w:val="665"/>
              </w:numPr>
              <w:pBdr>
                <w:between w:val="none" w:sz="0" w:space="0" w:color="auto"/>
              </w:pBdr>
              <w:ind w:right="142"/>
              <w:jc w:val="left"/>
              <w:cnfStyle w:val="000000000000" w:firstRow="0" w:lastRow="0" w:firstColumn="0" w:lastColumn="0" w:oddVBand="0" w:evenVBand="0" w:oddHBand="0" w:evenHBand="0" w:firstRowFirstColumn="0" w:firstRowLastColumn="0" w:lastRowFirstColumn="0" w:lastRowLastColumn="0"/>
              <w:rPr>
                <w:rFonts w:cs="Arial"/>
                <w:b w:val="0"/>
                <w:color w:val="auto"/>
                <w:szCs w:val="16"/>
              </w:rPr>
            </w:pPr>
            <w:r w:rsidRPr="00342788">
              <w:rPr>
                <w:rFonts w:cs="Arial"/>
                <w:b w:val="0"/>
                <w:color w:val="auto"/>
                <w:szCs w:val="16"/>
              </w:rPr>
              <w:t>El campo es requerido.</w:t>
            </w:r>
          </w:p>
          <w:p w14:paraId="15AF843D" w14:textId="77777777" w:rsidR="00C52C75" w:rsidRPr="00342788" w:rsidRDefault="00C52C75" w:rsidP="00B3227A">
            <w:pPr>
              <w:pStyle w:val="TtuloTabla"/>
              <w:numPr>
                <w:ilvl w:val="0"/>
                <w:numId w:val="665"/>
              </w:numPr>
              <w:pBdr>
                <w:between w:val="none" w:sz="0" w:space="0" w:color="auto"/>
              </w:pBdr>
              <w:ind w:right="142"/>
              <w:jc w:val="both"/>
              <w:cnfStyle w:val="000000000000" w:firstRow="0" w:lastRow="0" w:firstColumn="0" w:lastColumn="0" w:oddVBand="0" w:evenVBand="0" w:oddHBand="0" w:evenHBand="0" w:firstRowFirstColumn="0" w:firstRowLastColumn="0" w:lastRowFirstColumn="0" w:lastRowLastColumn="0"/>
              <w:rPr>
                <w:rFonts w:cs="Arial"/>
                <w:b w:val="0"/>
                <w:color w:val="auto"/>
                <w:szCs w:val="16"/>
              </w:rPr>
            </w:pPr>
            <w:r w:rsidRPr="00342788">
              <w:rPr>
                <w:rFonts w:cs="Arial"/>
                <w:b w:val="0"/>
                <w:color w:val="auto"/>
              </w:rPr>
              <w:t>Número entero &gt;= 0.</w:t>
            </w:r>
          </w:p>
          <w:p w14:paraId="0970CCEA" w14:textId="77777777" w:rsidR="00C52C75" w:rsidRPr="00342788" w:rsidRDefault="00C52C75" w:rsidP="00B3227A">
            <w:pPr>
              <w:pStyle w:val="TtuloTabla"/>
              <w:numPr>
                <w:ilvl w:val="0"/>
                <w:numId w:val="665"/>
              </w:numPr>
              <w:pBdr>
                <w:between w:val="none" w:sz="0" w:space="0" w:color="auto"/>
              </w:pBdr>
              <w:ind w:right="142"/>
              <w:jc w:val="both"/>
              <w:cnfStyle w:val="000000000000" w:firstRow="0" w:lastRow="0" w:firstColumn="0" w:lastColumn="0" w:oddVBand="0" w:evenVBand="0" w:oddHBand="0" w:evenHBand="0" w:firstRowFirstColumn="0" w:firstRowLastColumn="0" w:lastRowFirstColumn="0" w:lastRowLastColumn="0"/>
              <w:rPr>
                <w:rFonts w:cs="Arial"/>
                <w:b w:val="0"/>
                <w:color w:val="auto"/>
                <w:szCs w:val="16"/>
              </w:rPr>
            </w:pPr>
            <w:r w:rsidRPr="00342788">
              <w:rPr>
                <w:rFonts w:cs="Arial"/>
                <w:b w:val="0"/>
                <w:color w:val="auto"/>
              </w:rPr>
              <w:t>Número sin separador de miles.</w:t>
            </w:r>
          </w:p>
        </w:tc>
      </w:tr>
      <w:tr w:rsidR="00C52C75" w:rsidRPr="00CA6069" w14:paraId="325A6241" w14:textId="77777777" w:rsidTr="00B3227A">
        <w:trPr>
          <w:cnfStyle w:val="000000100000" w:firstRow="0" w:lastRow="0" w:firstColumn="0" w:lastColumn="0" w:oddVBand="0" w:evenVBand="0" w:oddHBand="1" w:evenHBand="0" w:firstRowFirstColumn="0" w:firstRowLastColumn="0" w:lastRowFirstColumn="0" w:lastRowLastColumn="0"/>
          <w:cantSplit/>
          <w:trHeight w:val="906"/>
        </w:trPr>
        <w:tc>
          <w:tcPr>
            <w:cnfStyle w:val="001000000000" w:firstRow="0" w:lastRow="0" w:firstColumn="1" w:lastColumn="0" w:oddVBand="0" w:evenVBand="0" w:oddHBand="0" w:evenHBand="0" w:firstRowFirstColumn="0" w:firstRowLastColumn="0" w:lastRowFirstColumn="0" w:lastRowLastColumn="0"/>
            <w:tcW w:w="0" w:type="dxa"/>
            <w:vMerge/>
            <w:textDirection w:val="btLr"/>
            <w:vAlign w:val="center"/>
          </w:tcPr>
          <w:p w14:paraId="7605CEFE" w14:textId="77777777" w:rsidR="00C52C75" w:rsidRPr="00290875" w:rsidRDefault="00C52C75" w:rsidP="00B3227A">
            <w:pPr>
              <w:pStyle w:val="TtuloTabla"/>
              <w:ind w:left="113" w:right="113"/>
              <w:rPr>
                <w:rFonts w:cs="Arial"/>
                <w:b/>
              </w:rPr>
            </w:pPr>
          </w:p>
        </w:tc>
        <w:tc>
          <w:tcPr>
            <w:tcW w:w="0" w:type="dxa"/>
            <w:tcBorders>
              <w:top w:val="nil"/>
              <w:bottom w:val="nil"/>
            </w:tcBorders>
            <w:vAlign w:val="center"/>
          </w:tcPr>
          <w:p w14:paraId="57E2E13B" w14:textId="77777777" w:rsidR="00C52C75" w:rsidRPr="00E04862" w:rsidRDefault="00C52C75" w:rsidP="00B3227A">
            <w:pPr>
              <w:pStyle w:val="TtuloTabla"/>
              <w:cnfStyle w:val="000000100000" w:firstRow="0" w:lastRow="0" w:firstColumn="0" w:lastColumn="0" w:oddVBand="0" w:evenVBand="0" w:oddHBand="1" w:evenHBand="0" w:firstRowFirstColumn="0" w:firstRowLastColumn="0" w:lastRowFirstColumn="0" w:lastRowLastColumn="0"/>
              <w:rPr>
                <w:rFonts w:cs="Arial"/>
                <w:b w:val="0"/>
                <w:bCs/>
                <w:color w:val="auto"/>
                <w:szCs w:val="16"/>
                <w:lang w:eastAsia="es-CR"/>
              </w:rPr>
            </w:pPr>
            <w:r>
              <w:rPr>
                <w:rFonts w:cs="Arial"/>
                <w:b w:val="0"/>
                <w:bCs/>
                <w:color w:val="auto"/>
                <w:szCs w:val="16"/>
                <w:lang w:eastAsia="es-CR"/>
              </w:rPr>
              <w:t>[E] NumeroPersonasFallecidasPorTipoVehiculo</w:t>
            </w:r>
          </w:p>
        </w:tc>
        <w:tc>
          <w:tcPr>
            <w:tcW w:w="0" w:type="dxa"/>
            <w:tcBorders>
              <w:top w:val="nil"/>
              <w:bottom w:val="nil"/>
            </w:tcBorders>
            <w:vAlign w:val="center"/>
          </w:tcPr>
          <w:p w14:paraId="35E7711F" w14:textId="77777777" w:rsidR="00C52C75" w:rsidRPr="0010161E" w:rsidRDefault="00C52C75" w:rsidP="00B3227A">
            <w:pPr>
              <w:pStyle w:val="TtuloTabla"/>
              <w:ind w:left="104" w:right="38"/>
              <w:jc w:val="both"/>
              <w:cnfStyle w:val="000000100000" w:firstRow="0" w:lastRow="0" w:firstColumn="0" w:lastColumn="0" w:oddVBand="0" w:evenVBand="0" w:oddHBand="1" w:evenHBand="0" w:firstRowFirstColumn="0" w:firstRowLastColumn="0" w:lastRowFirstColumn="0" w:lastRowLastColumn="0"/>
              <w:rPr>
                <w:rFonts w:cs="Arial"/>
                <w:b w:val="0"/>
                <w:bCs/>
                <w:color w:val="auto"/>
                <w:szCs w:val="16"/>
                <w:lang w:eastAsia="es-CR"/>
              </w:rPr>
            </w:pPr>
            <w:r>
              <w:rPr>
                <w:rFonts w:cs="Arial"/>
                <w:b w:val="0"/>
                <w:color w:val="auto"/>
              </w:rPr>
              <w:t>Número de asegurados fallecidos cubiertos por SOA, por tipo de vehículo</w:t>
            </w:r>
          </w:p>
        </w:tc>
        <w:tc>
          <w:tcPr>
            <w:tcW w:w="0" w:type="dxa"/>
            <w:tcBorders>
              <w:top w:val="nil"/>
              <w:bottom w:val="nil"/>
            </w:tcBorders>
            <w:textDirection w:val="btLr"/>
          </w:tcPr>
          <w:p w14:paraId="0AEB8031" w14:textId="77777777" w:rsidR="00C52C75" w:rsidRPr="0010161E" w:rsidRDefault="00C52C75" w:rsidP="00B3227A">
            <w:pPr>
              <w:pStyle w:val="TtuloTabla"/>
              <w:ind w:left="113" w:right="113"/>
              <w:cnfStyle w:val="000000100000" w:firstRow="0" w:lastRow="0" w:firstColumn="0" w:lastColumn="0" w:oddVBand="0" w:evenVBand="0" w:oddHBand="1" w:evenHBand="0" w:firstRowFirstColumn="0" w:firstRowLastColumn="0" w:lastRowFirstColumn="0" w:lastRowLastColumn="0"/>
              <w:rPr>
                <w:rFonts w:cs="Arial"/>
                <w:b w:val="0"/>
                <w:color w:val="auto"/>
              </w:rPr>
            </w:pPr>
            <w:r w:rsidRPr="0010161E">
              <w:rPr>
                <w:rFonts w:cs="Arial"/>
                <w:b w:val="0"/>
                <w:color w:val="auto"/>
              </w:rPr>
              <w:t>No aplica</w:t>
            </w:r>
          </w:p>
        </w:tc>
        <w:tc>
          <w:tcPr>
            <w:tcW w:w="0" w:type="dxa"/>
            <w:tcBorders>
              <w:top w:val="nil"/>
              <w:bottom w:val="nil"/>
            </w:tcBorders>
            <w:vAlign w:val="center"/>
          </w:tcPr>
          <w:p w14:paraId="07A187AF" w14:textId="77777777" w:rsidR="00C52C75" w:rsidRPr="00342788" w:rsidRDefault="00C52C75" w:rsidP="00B3227A">
            <w:pPr>
              <w:pStyle w:val="TtuloTabla"/>
              <w:numPr>
                <w:ilvl w:val="0"/>
                <w:numId w:val="665"/>
              </w:numPr>
              <w:pBdr>
                <w:between w:val="none" w:sz="0" w:space="0" w:color="auto"/>
              </w:pBdr>
              <w:ind w:right="142"/>
              <w:jc w:val="left"/>
              <w:cnfStyle w:val="000000100000" w:firstRow="0" w:lastRow="0" w:firstColumn="0" w:lastColumn="0" w:oddVBand="0" w:evenVBand="0" w:oddHBand="1" w:evenHBand="0" w:firstRowFirstColumn="0" w:firstRowLastColumn="0" w:lastRowFirstColumn="0" w:lastRowLastColumn="0"/>
              <w:rPr>
                <w:rFonts w:cs="Arial"/>
                <w:b w:val="0"/>
                <w:color w:val="auto"/>
                <w:szCs w:val="16"/>
              </w:rPr>
            </w:pPr>
            <w:r w:rsidRPr="00342788">
              <w:rPr>
                <w:rFonts w:cs="Arial"/>
                <w:b w:val="0"/>
                <w:color w:val="auto"/>
                <w:szCs w:val="16"/>
              </w:rPr>
              <w:t>El campo es requerido.</w:t>
            </w:r>
          </w:p>
          <w:p w14:paraId="5ADEFAAC" w14:textId="77777777" w:rsidR="00C52C75" w:rsidRPr="00342788" w:rsidRDefault="00C52C75" w:rsidP="00B3227A">
            <w:pPr>
              <w:pStyle w:val="TtuloTabla"/>
              <w:numPr>
                <w:ilvl w:val="0"/>
                <w:numId w:val="665"/>
              </w:numPr>
              <w:pBdr>
                <w:between w:val="none" w:sz="0" w:space="0" w:color="auto"/>
              </w:pBdr>
              <w:ind w:right="142"/>
              <w:jc w:val="both"/>
              <w:cnfStyle w:val="000000100000" w:firstRow="0" w:lastRow="0" w:firstColumn="0" w:lastColumn="0" w:oddVBand="0" w:evenVBand="0" w:oddHBand="1" w:evenHBand="0" w:firstRowFirstColumn="0" w:firstRowLastColumn="0" w:lastRowFirstColumn="0" w:lastRowLastColumn="0"/>
              <w:rPr>
                <w:rFonts w:cs="Arial"/>
                <w:b w:val="0"/>
                <w:color w:val="auto"/>
                <w:szCs w:val="16"/>
              </w:rPr>
            </w:pPr>
            <w:r w:rsidRPr="00342788">
              <w:rPr>
                <w:rFonts w:cs="Arial"/>
                <w:b w:val="0"/>
                <w:color w:val="auto"/>
              </w:rPr>
              <w:t>Número entero &gt;= 0.</w:t>
            </w:r>
          </w:p>
          <w:p w14:paraId="374377DE" w14:textId="77777777" w:rsidR="00C52C75" w:rsidRPr="00342788" w:rsidRDefault="00C52C75" w:rsidP="00B3227A">
            <w:pPr>
              <w:pStyle w:val="TtuloTabla"/>
              <w:numPr>
                <w:ilvl w:val="0"/>
                <w:numId w:val="665"/>
              </w:numPr>
              <w:pBdr>
                <w:between w:val="none" w:sz="0" w:space="0" w:color="auto"/>
              </w:pBdr>
              <w:ind w:right="142"/>
              <w:jc w:val="both"/>
              <w:cnfStyle w:val="000000100000" w:firstRow="0" w:lastRow="0" w:firstColumn="0" w:lastColumn="0" w:oddVBand="0" w:evenVBand="0" w:oddHBand="1" w:evenHBand="0" w:firstRowFirstColumn="0" w:firstRowLastColumn="0" w:lastRowFirstColumn="0" w:lastRowLastColumn="0"/>
              <w:rPr>
                <w:rFonts w:cs="Arial"/>
                <w:b w:val="0"/>
                <w:color w:val="auto"/>
                <w:szCs w:val="16"/>
              </w:rPr>
            </w:pPr>
            <w:r w:rsidRPr="00342788">
              <w:rPr>
                <w:rFonts w:cs="Arial"/>
                <w:b w:val="0"/>
                <w:color w:val="auto"/>
              </w:rPr>
              <w:t>Número sin separador de miles.</w:t>
            </w:r>
          </w:p>
        </w:tc>
      </w:tr>
      <w:tr w:rsidR="00C52C75" w:rsidRPr="00CA6069" w14:paraId="364E4A20" w14:textId="77777777" w:rsidTr="00B3227A">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07832F3" w14:textId="77777777" w:rsidR="00C52C75" w:rsidRPr="00290875" w:rsidRDefault="00C52C75" w:rsidP="00B3227A">
            <w:pPr>
              <w:pStyle w:val="TtuloTabla"/>
              <w:ind w:left="113" w:right="113"/>
              <w:rPr>
                <w:rFonts w:cs="Arial"/>
                <w:b/>
              </w:rPr>
            </w:pPr>
          </w:p>
        </w:tc>
        <w:tc>
          <w:tcPr>
            <w:tcW w:w="3931" w:type="dxa"/>
            <w:tcBorders>
              <w:top w:val="nil"/>
              <w:bottom w:val="nil"/>
            </w:tcBorders>
            <w:vAlign w:val="center"/>
          </w:tcPr>
          <w:p w14:paraId="2E477E3A" w14:textId="77777777" w:rsidR="00C52C75" w:rsidRPr="00E04862" w:rsidRDefault="00C52C75" w:rsidP="00B3227A">
            <w:pPr>
              <w:pStyle w:val="TtuloTabla"/>
              <w:cnfStyle w:val="000000000000" w:firstRow="0" w:lastRow="0" w:firstColumn="0" w:lastColumn="0" w:oddVBand="0" w:evenVBand="0" w:oddHBand="0" w:evenHBand="0" w:firstRowFirstColumn="0" w:firstRowLastColumn="0" w:lastRowFirstColumn="0" w:lastRowLastColumn="0"/>
              <w:rPr>
                <w:rFonts w:cs="Arial"/>
                <w:b w:val="0"/>
                <w:bCs/>
                <w:color w:val="auto"/>
                <w:szCs w:val="16"/>
                <w:lang w:eastAsia="es-CR"/>
              </w:rPr>
            </w:pPr>
            <w:r>
              <w:rPr>
                <w:rFonts w:cs="Arial"/>
                <w:b w:val="0"/>
                <w:bCs/>
                <w:color w:val="auto"/>
                <w:szCs w:val="16"/>
                <w:lang w:eastAsia="es-CR"/>
              </w:rPr>
              <w:t>[E] NumeroPersonasLesionadasPorTipoVehiculo</w:t>
            </w:r>
          </w:p>
        </w:tc>
        <w:tc>
          <w:tcPr>
            <w:tcW w:w="4007" w:type="dxa"/>
            <w:tcBorders>
              <w:top w:val="nil"/>
              <w:bottom w:val="nil"/>
            </w:tcBorders>
            <w:vAlign w:val="center"/>
          </w:tcPr>
          <w:p w14:paraId="07C24AC5" w14:textId="77777777" w:rsidR="00C52C75" w:rsidRPr="00A70311" w:rsidRDefault="00C52C75" w:rsidP="00B3227A">
            <w:pPr>
              <w:pStyle w:val="TtuloTabla"/>
              <w:ind w:left="104" w:right="38"/>
              <w:jc w:val="both"/>
              <w:cnfStyle w:val="000000000000" w:firstRow="0" w:lastRow="0" w:firstColumn="0" w:lastColumn="0" w:oddVBand="0" w:evenVBand="0" w:oddHBand="0" w:evenHBand="0" w:firstRowFirstColumn="0" w:firstRowLastColumn="0" w:lastRowFirstColumn="0" w:lastRowLastColumn="0"/>
              <w:rPr>
                <w:rFonts w:cs="Arial"/>
                <w:b w:val="0"/>
                <w:bCs/>
                <w:color w:val="auto"/>
                <w:szCs w:val="16"/>
                <w:lang w:eastAsia="es-CR"/>
              </w:rPr>
            </w:pPr>
            <w:r>
              <w:rPr>
                <w:rFonts w:cs="Arial"/>
                <w:b w:val="0"/>
                <w:color w:val="auto"/>
              </w:rPr>
              <w:t>Número de asegurados lesionados cubiertos por SOA por tipo vehículo.</w:t>
            </w:r>
          </w:p>
        </w:tc>
        <w:tc>
          <w:tcPr>
            <w:tcW w:w="529" w:type="dxa"/>
            <w:tcBorders>
              <w:top w:val="nil"/>
              <w:bottom w:val="nil"/>
            </w:tcBorders>
            <w:textDirection w:val="btLr"/>
          </w:tcPr>
          <w:p w14:paraId="43BB16EC" w14:textId="77777777" w:rsidR="00C52C75" w:rsidRPr="003426F0" w:rsidRDefault="00C52C75" w:rsidP="00B3227A">
            <w:pPr>
              <w:pStyle w:val="TtuloTabla"/>
              <w:ind w:left="113" w:right="113"/>
              <w:cnfStyle w:val="000000000000" w:firstRow="0" w:lastRow="0" w:firstColumn="0" w:lastColumn="0" w:oddVBand="0" w:evenVBand="0" w:oddHBand="0" w:evenHBand="0" w:firstRowFirstColumn="0" w:firstRowLastColumn="0" w:lastRowFirstColumn="0" w:lastRowLastColumn="0"/>
              <w:rPr>
                <w:rFonts w:cs="Arial"/>
                <w:b w:val="0"/>
                <w:color w:val="auto"/>
              </w:rPr>
            </w:pPr>
            <w:r w:rsidRPr="003426F0">
              <w:rPr>
                <w:rFonts w:cs="Arial"/>
                <w:b w:val="0"/>
                <w:color w:val="auto"/>
              </w:rPr>
              <w:t>No aplica</w:t>
            </w:r>
          </w:p>
        </w:tc>
        <w:tc>
          <w:tcPr>
            <w:tcW w:w="5245" w:type="dxa"/>
            <w:tcBorders>
              <w:top w:val="nil"/>
              <w:bottom w:val="nil"/>
            </w:tcBorders>
            <w:vAlign w:val="center"/>
          </w:tcPr>
          <w:p w14:paraId="7B6B2DC7" w14:textId="77777777" w:rsidR="00C52C75" w:rsidRPr="00342788" w:rsidRDefault="00C52C75" w:rsidP="00B3227A">
            <w:pPr>
              <w:pStyle w:val="TtuloTabla"/>
              <w:numPr>
                <w:ilvl w:val="0"/>
                <w:numId w:val="665"/>
              </w:numPr>
              <w:pBdr>
                <w:between w:val="none" w:sz="0" w:space="0" w:color="auto"/>
              </w:pBdr>
              <w:ind w:right="142"/>
              <w:jc w:val="left"/>
              <w:cnfStyle w:val="000000000000" w:firstRow="0" w:lastRow="0" w:firstColumn="0" w:lastColumn="0" w:oddVBand="0" w:evenVBand="0" w:oddHBand="0" w:evenHBand="0" w:firstRowFirstColumn="0" w:firstRowLastColumn="0" w:lastRowFirstColumn="0" w:lastRowLastColumn="0"/>
              <w:rPr>
                <w:rFonts w:cs="Arial"/>
                <w:b w:val="0"/>
                <w:color w:val="auto"/>
                <w:szCs w:val="16"/>
              </w:rPr>
            </w:pPr>
            <w:r w:rsidRPr="00342788">
              <w:rPr>
                <w:rFonts w:cs="Arial"/>
                <w:b w:val="0"/>
                <w:color w:val="auto"/>
                <w:szCs w:val="16"/>
              </w:rPr>
              <w:t>El campo es requerido.</w:t>
            </w:r>
          </w:p>
          <w:p w14:paraId="59C82786" w14:textId="77777777" w:rsidR="00C52C75" w:rsidRPr="00342788" w:rsidRDefault="00C52C75" w:rsidP="00B3227A">
            <w:pPr>
              <w:pStyle w:val="TtuloTabla"/>
              <w:numPr>
                <w:ilvl w:val="0"/>
                <w:numId w:val="665"/>
              </w:numPr>
              <w:pBdr>
                <w:between w:val="none" w:sz="0" w:space="0" w:color="auto"/>
              </w:pBdr>
              <w:ind w:right="142"/>
              <w:jc w:val="both"/>
              <w:cnfStyle w:val="000000000000" w:firstRow="0" w:lastRow="0" w:firstColumn="0" w:lastColumn="0" w:oddVBand="0" w:evenVBand="0" w:oddHBand="0" w:evenHBand="0" w:firstRowFirstColumn="0" w:firstRowLastColumn="0" w:lastRowFirstColumn="0" w:lastRowLastColumn="0"/>
              <w:rPr>
                <w:rFonts w:cs="Arial"/>
                <w:b w:val="0"/>
                <w:color w:val="auto"/>
                <w:szCs w:val="16"/>
              </w:rPr>
            </w:pPr>
            <w:r w:rsidRPr="00342788">
              <w:rPr>
                <w:rFonts w:cs="Arial"/>
                <w:b w:val="0"/>
                <w:color w:val="auto"/>
              </w:rPr>
              <w:t>Número entero &gt;=0.</w:t>
            </w:r>
          </w:p>
          <w:p w14:paraId="6EA11FCF" w14:textId="77777777" w:rsidR="00C52C75" w:rsidRPr="00342788" w:rsidRDefault="00C52C75" w:rsidP="00B3227A">
            <w:pPr>
              <w:pStyle w:val="TtuloTabla"/>
              <w:numPr>
                <w:ilvl w:val="0"/>
                <w:numId w:val="665"/>
              </w:numPr>
              <w:pBdr>
                <w:between w:val="none" w:sz="0" w:space="0" w:color="auto"/>
              </w:pBdr>
              <w:ind w:right="142"/>
              <w:jc w:val="both"/>
              <w:cnfStyle w:val="000000000000" w:firstRow="0" w:lastRow="0" w:firstColumn="0" w:lastColumn="0" w:oddVBand="0" w:evenVBand="0" w:oddHBand="0" w:evenHBand="0" w:firstRowFirstColumn="0" w:firstRowLastColumn="0" w:lastRowFirstColumn="0" w:lastRowLastColumn="0"/>
              <w:rPr>
                <w:rFonts w:cs="Arial"/>
                <w:b w:val="0"/>
                <w:color w:val="auto"/>
                <w:szCs w:val="16"/>
              </w:rPr>
            </w:pPr>
            <w:r w:rsidRPr="00342788">
              <w:rPr>
                <w:rFonts w:cs="Arial"/>
                <w:b w:val="0"/>
                <w:color w:val="auto"/>
              </w:rPr>
              <w:t>Número sin separador de miles.</w:t>
            </w:r>
          </w:p>
        </w:tc>
      </w:tr>
    </w:tbl>
    <w:p w14:paraId="46BCCB2E" w14:textId="77777777" w:rsidR="004B40AB" w:rsidRDefault="004B40AB">
      <w:pPr>
        <w:rPr>
          <w:b/>
          <w:i/>
          <w:lang w:val="es-ES_tradnl"/>
        </w:rPr>
      </w:pPr>
      <w:r>
        <w:br w:type="page"/>
      </w:r>
    </w:p>
    <w:p w14:paraId="53CB8FAF" w14:textId="77777777" w:rsidR="008134CE" w:rsidRDefault="00FC67B3" w:rsidP="00485426">
      <w:pPr>
        <w:pStyle w:val="Ttulo1"/>
        <w:ind w:left="1416"/>
      </w:pPr>
      <w:bookmarkStart w:id="32" w:name="_Toc136255511"/>
      <w:r>
        <w:lastRenderedPageBreak/>
        <w:t>Modelos con información trimestral</w:t>
      </w:r>
      <w:bookmarkEnd w:id="32"/>
      <w:r>
        <w:t xml:space="preserve">  </w:t>
      </w:r>
      <w:bookmarkEnd w:id="9"/>
      <w:bookmarkEnd w:id="10"/>
      <w:bookmarkEnd w:id="11"/>
    </w:p>
    <w:p w14:paraId="4353FC99" w14:textId="77777777" w:rsidR="00FC67B3" w:rsidRPr="00FC67B3" w:rsidRDefault="00FC67B3" w:rsidP="00FC67B3">
      <w:pPr>
        <w:rPr>
          <w:lang w:val="es-ES_tradnl"/>
        </w:rPr>
      </w:pPr>
    </w:p>
    <w:p w14:paraId="080E5320" w14:textId="77777777" w:rsidR="00A56FF4" w:rsidRDefault="00A56FF4" w:rsidP="00565965">
      <w:pPr>
        <w:ind w:left="1416"/>
        <w:jc w:val="both"/>
        <w:rPr>
          <w:lang w:val="es-ES_tradnl"/>
        </w:rPr>
      </w:pPr>
      <w:r w:rsidRPr="002553D5">
        <w:rPr>
          <w:lang w:val="es-ES_tradnl"/>
        </w:rPr>
        <w:t>En esta sección se describirá el formato, estructura y validaciones que serán aplicadas a</w:t>
      </w:r>
      <w:r w:rsidR="00653D2C">
        <w:rPr>
          <w:lang w:val="es-ES_tradnl"/>
        </w:rPr>
        <w:t xml:space="preserve"> </w:t>
      </w:r>
      <w:r w:rsidRPr="002553D5">
        <w:rPr>
          <w:lang w:val="es-ES_tradnl"/>
        </w:rPr>
        <w:t>l</w:t>
      </w:r>
      <w:r w:rsidR="00653D2C">
        <w:rPr>
          <w:lang w:val="es-ES_tradnl"/>
        </w:rPr>
        <w:t>os</w:t>
      </w:r>
      <w:r w:rsidRPr="002553D5">
        <w:rPr>
          <w:lang w:val="es-ES_tradnl"/>
        </w:rPr>
        <w:t xml:space="preserve"> archivo</w:t>
      </w:r>
      <w:r w:rsidR="00653D2C">
        <w:rPr>
          <w:lang w:val="es-ES_tradnl"/>
        </w:rPr>
        <w:t>s</w:t>
      </w:r>
      <w:r w:rsidRPr="002553D5">
        <w:rPr>
          <w:lang w:val="es-ES_tradnl"/>
        </w:rPr>
        <w:t xml:space="preserve"> </w:t>
      </w:r>
      <w:r w:rsidR="001E7CF1" w:rsidRPr="002553D5">
        <w:rPr>
          <w:lang w:val="es-ES_tradnl"/>
        </w:rPr>
        <w:t>de supervisión</w:t>
      </w:r>
      <w:r w:rsidR="00653D2C">
        <w:rPr>
          <w:lang w:val="es-ES_tradnl"/>
        </w:rPr>
        <w:t xml:space="preserve"> </w:t>
      </w:r>
      <w:r w:rsidR="00653D2C" w:rsidRPr="002553D5">
        <w:rPr>
          <w:lang w:val="es-ES_tradnl"/>
        </w:rPr>
        <w:t>trimestral</w:t>
      </w:r>
      <w:r w:rsidR="00653D2C">
        <w:rPr>
          <w:lang w:val="es-ES_tradnl"/>
        </w:rPr>
        <w:t>es</w:t>
      </w:r>
      <w:r w:rsidR="001E7CF1" w:rsidRPr="002553D5">
        <w:rPr>
          <w:lang w:val="es-ES_tradnl"/>
        </w:rPr>
        <w:t xml:space="preserve"> para aseguradoras</w:t>
      </w:r>
      <w:r w:rsidRPr="002553D5">
        <w:rPr>
          <w:lang w:val="es-ES_tradnl"/>
        </w:rPr>
        <w:t>.</w:t>
      </w:r>
    </w:p>
    <w:p w14:paraId="2897A86D" w14:textId="77777777" w:rsidR="000001C8" w:rsidRDefault="000001C8" w:rsidP="00565965">
      <w:pPr>
        <w:ind w:left="1416"/>
        <w:jc w:val="both"/>
        <w:rPr>
          <w:lang w:val="es-ES_tradnl"/>
        </w:rPr>
      </w:pPr>
    </w:p>
    <w:p w14:paraId="5D25211B" w14:textId="77777777" w:rsidR="001D06FB" w:rsidRDefault="001D06FB" w:rsidP="001D06FB">
      <w:pPr>
        <w:ind w:left="708" w:firstLine="708"/>
        <w:rPr>
          <w:rFonts w:eastAsia="Batang"/>
          <w:lang w:val="es-ES_tradnl"/>
        </w:rPr>
      </w:pPr>
      <w:r>
        <w:rPr>
          <w:rFonts w:eastAsia="Batang"/>
          <w:lang w:val="es-ES_tradnl"/>
        </w:rPr>
        <w:t>Cada modelo de información debe contener una sección de Encabezado y todos sus datos son obligatorios.</w:t>
      </w:r>
    </w:p>
    <w:p w14:paraId="7473FBE5" w14:textId="77777777" w:rsidR="000001C8" w:rsidRDefault="000001C8" w:rsidP="00565965">
      <w:pPr>
        <w:ind w:left="1416"/>
        <w:jc w:val="both"/>
        <w:rPr>
          <w:lang w:val="es-ES_tradnl"/>
        </w:rPr>
      </w:pPr>
    </w:p>
    <w:p w14:paraId="20938065" w14:textId="77777777" w:rsidR="000001C8" w:rsidRDefault="000001C8" w:rsidP="00565965">
      <w:pPr>
        <w:ind w:left="1416"/>
        <w:jc w:val="both"/>
        <w:rPr>
          <w:lang w:val="es-ES_tradnl"/>
        </w:rPr>
      </w:pPr>
    </w:p>
    <w:p w14:paraId="55B17470" w14:textId="77777777" w:rsidR="000001C8" w:rsidRDefault="000001C8" w:rsidP="00565965">
      <w:pPr>
        <w:ind w:left="1416"/>
        <w:jc w:val="both"/>
        <w:rPr>
          <w:lang w:val="es-ES_tradnl"/>
        </w:rPr>
      </w:pPr>
    </w:p>
    <w:p w14:paraId="13CCCD0C" w14:textId="77777777" w:rsidR="000B552F" w:rsidRDefault="000B552F" w:rsidP="00565965">
      <w:pPr>
        <w:ind w:left="1416"/>
        <w:jc w:val="both"/>
        <w:rPr>
          <w:lang w:val="es-ES_tradnl"/>
        </w:rPr>
      </w:pPr>
    </w:p>
    <w:p w14:paraId="32E30F77" w14:textId="77777777" w:rsidR="000B552F" w:rsidRDefault="000B552F" w:rsidP="00565965">
      <w:pPr>
        <w:ind w:left="1416"/>
        <w:jc w:val="both"/>
        <w:rPr>
          <w:lang w:val="es-ES_tradnl"/>
        </w:rPr>
      </w:pPr>
    </w:p>
    <w:p w14:paraId="4BD5145B" w14:textId="77777777" w:rsidR="000001C8" w:rsidRPr="002553D5" w:rsidRDefault="000001C8" w:rsidP="00565965">
      <w:pPr>
        <w:ind w:left="1416"/>
        <w:jc w:val="both"/>
        <w:rPr>
          <w:lang w:val="es-ES_tradnl"/>
        </w:rPr>
      </w:pPr>
      <w:r w:rsidRPr="002553D5">
        <w:rPr>
          <w:rFonts w:cs="Arial"/>
          <w:noProof/>
          <w:lang w:val="es-CR" w:eastAsia="es-CR"/>
        </w:rPr>
        <w:drawing>
          <wp:inline distT="0" distB="0" distL="0" distR="0" wp14:anchorId="0736A094" wp14:editId="55BAF5DA">
            <wp:extent cx="7781925" cy="3305175"/>
            <wp:effectExtent l="0" t="0" r="0" b="9525"/>
            <wp:docPr id="16" name="Diagrama 8"/>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8" r:lo="rId49" r:qs="rId50" r:cs="rId51"/>
              </a:graphicData>
            </a:graphic>
          </wp:inline>
        </w:drawing>
      </w:r>
    </w:p>
    <w:p w14:paraId="487AD5E1" w14:textId="77777777" w:rsidR="00F348CD" w:rsidRPr="002553D5" w:rsidRDefault="00F348CD" w:rsidP="00485426">
      <w:pPr>
        <w:ind w:left="1416"/>
        <w:rPr>
          <w:lang w:val="es-ES_tradnl"/>
        </w:rPr>
      </w:pPr>
    </w:p>
    <w:tbl>
      <w:tblPr>
        <w:tblStyle w:val="Cuadrculamedia3-nfasis1"/>
        <w:tblpPr w:leftFromText="141" w:rightFromText="141" w:vertAnchor="text" w:horzAnchor="page" w:tblpX="1162" w:tblpY="-3"/>
        <w:tblW w:w="13778" w:type="dxa"/>
        <w:tblLayout w:type="fixed"/>
        <w:tblLook w:val="04A0" w:firstRow="1" w:lastRow="0" w:firstColumn="1" w:lastColumn="0" w:noHBand="0" w:noVBand="1"/>
      </w:tblPr>
      <w:tblGrid>
        <w:gridCol w:w="737"/>
        <w:gridCol w:w="3402"/>
        <w:gridCol w:w="4536"/>
        <w:gridCol w:w="5103"/>
      </w:tblGrid>
      <w:tr w:rsidR="000001C8" w:rsidRPr="009B5AA4" w14:paraId="4ED69FBD" w14:textId="77777777" w:rsidTr="000B552F">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2B6BE504" w14:textId="77777777" w:rsidR="000001C8" w:rsidRPr="009B5AA4" w:rsidRDefault="000001C8" w:rsidP="000B552F">
            <w:pPr>
              <w:pStyle w:val="TtuloTabla"/>
              <w:ind w:left="113" w:right="113"/>
              <w:rPr>
                <w:rFonts w:cs="Arial"/>
                <w:b/>
              </w:rPr>
            </w:pPr>
            <w:r w:rsidRPr="009B5AA4">
              <w:rPr>
                <w:rFonts w:cs="Arial"/>
                <w:b/>
              </w:rPr>
              <w:lastRenderedPageBreak/>
              <w:t>Nodo</w:t>
            </w:r>
          </w:p>
        </w:tc>
        <w:tc>
          <w:tcPr>
            <w:tcW w:w="3402" w:type="dxa"/>
            <w:vAlign w:val="center"/>
          </w:tcPr>
          <w:p w14:paraId="653DA0D8" w14:textId="77777777" w:rsidR="000001C8" w:rsidRPr="009B5AA4" w:rsidRDefault="000001C8" w:rsidP="000B552F">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9B5AA4">
              <w:rPr>
                <w:rFonts w:cs="Arial"/>
                <w:b/>
                <w:szCs w:val="16"/>
                <w:lang w:eastAsia="es-CR"/>
              </w:rPr>
              <w:t>Atributo[A] / Elemento[E]</w:t>
            </w:r>
          </w:p>
        </w:tc>
        <w:tc>
          <w:tcPr>
            <w:tcW w:w="4536" w:type="dxa"/>
            <w:vAlign w:val="center"/>
          </w:tcPr>
          <w:p w14:paraId="085068DF" w14:textId="77777777" w:rsidR="000001C8" w:rsidRPr="009B5AA4" w:rsidRDefault="000001C8" w:rsidP="000B552F">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9B5AA4">
              <w:rPr>
                <w:rFonts w:cs="Arial"/>
                <w:b/>
              </w:rPr>
              <w:t>Descripción</w:t>
            </w:r>
          </w:p>
        </w:tc>
        <w:tc>
          <w:tcPr>
            <w:tcW w:w="5103" w:type="dxa"/>
            <w:vAlign w:val="center"/>
          </w:tcPr>
          <w:p w14:paraId="0FD3E3CB" w14:textId="77777777" w:rsidR="000001C8" w:rsidRPr="009B5AA4" w:rsidRDefault="000001C8" w:rsidP="000B552F">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9B5AA4">
              <w:rPr>
                <w:rFonts w:cs="Arial"/>
                <w:b/>
              </w:rPr>
              <w:t>Validaciones</w:t>
            </w:r>
          </w:p>
        </w:tc>
      </w:tr>
      <w:tr w:rsidR="000001C8" w:rsidRPr="009B5AA4" w14:paraId="042CE052" w14:textId="77777777" w:rsidTr="000B552F">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1ABAE9F5" w14:textId="77777777" w:rsidR="000001C8" w:rsidRPr="009B5AA4" w:rsidRDefault="00B4199C" w:rsidP="000B552F">
            <w:pPr>
              <w:pStyle w:val="TextoCentradoTabla"/>
              <w:rPr>
                <w:rFonts w:cs="Arial"/>
                <w:b w:val="0"/>
              </w:rPr>
            </w:pPr>
            <w:r>
              <w:rPr>
                <w:rFonts w:cs="Arial"/>
                <w:b w:val="0"/>
              </w:rPr>
              <w:t>[E]</w:t>
            </w:r>
            <w:r w:rsidR="000001C8">
              <w:rPr>
                <w:rFonts w:cs="Arial"/>
                <w:b w:val="0"/>
              </w:rPr>
              <w:t>Encabezado</w:t>
            </w:r>
          </w:p>
        </w:tc>
        <w:tc>
          <w:tcPr>
            <w:tcW w:w="3402" w:type="dxa"/>
            <w:vAlign w:val="center"/>
          </w:tcPr>
          <w:p w14:paraId="0FAE1CBF" w14:textId="77777777" w:rsidR="000001C8" w:rsidRPr="009B5AA4" w:rsidRDefault="000001C8" w:rsidP="00F9609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9B5AA4">
              <w:rPr>
                <w:rFonts w:cs="Arial"/>
              </w:rPr>
              <w:t>[</w:t>
            </w:r>
            <w:r w:rsidR="004578A6">
              <w:rPr>
                <w:rFonts w:cs="Arial"/>
              </w:rPr>
              <w:t>E</w:t>
            </w:r>
            <w:r w:rsidRPr="009B5AA4">
              <w:rPr>
                <w:rFonts w:cs="Arial"/>
              </w:rPr>
              <w:t xml:space="preserve">] </w:t>
            </w:r>
            <w:r>
              <w:t>Nombre</w:t>
            </w:r>
            <w:r w:rsidR="00F9609F">
              <w:t>A</w:t>
            </w:r>
            <w:r>
              <w:t>rchivo</w:t>
            </w:r>
          </w:p>
        </w:tc>
        <w:tc>
          <w:tcPr>
            <w:tcW w:w="4536" w:type="dxa"/>
            <w:vAlign w:val="center"/>
          </w:tcPr>
          <w:p w14:paraId="25917C77" w14:textId="77777777" w:rsidR="000001C8" w:rsidRPr="009B5AA4" w:rsidRDefault="000001C8" w:rsidP="000B552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Nombre del archivo del cual se envía el modelo debe seguir la forma: EntidadAseguradora-Modelo</w:t>
            </w:r>
          </w:p>
        </w:tc>
        <w:tc>
          <w:tcPr>
            <w:tcW w:w="5103" w:type="dxa"/>
            <w:vAlign w:val="center"/>
          </w:tcPr>
          <w:p w14:paraId="5960BA18" w14:textId="77777777" w:rsidR="000001C8" w:rsidRPr="00312A7D" w:rsidRDefault="000001C8" w:rsidP="00F4314C">
            <w:pPr>
              <w:pStyle w:val="Prrafodelista"/>
              <w:numPr>
                <w:ilvl w:val="0"/>
                <w:numId w:val="4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12A7D">
              <w:rPr>
                <w:rFonts w:cs="Arial"/>
                <w:color w:val="000000"/>
                <w:sz w:val="16"/>
                <w:szCs w:val="16"/>
                <w:lang w:val="es-CR" w:eastAsia="es-CR"/>
              </w:rPr>
              <w:t>Texto no vacío</w:t>
            </w:r>
          </w:p>
          <w:p w14:paraId="6ED014E4" w14:textId="77777777" w:rsidR="000001C8" w:rsidRPr="00312A7D" w:rsidRDefault="000001C8" w:rsidP="00F4314C">
            <w:pPr>
              <w:pStyle w:val="Prrafodelista"/>
              <w:numPr>
                <w:ilvl w:val="0"/>
                <w:numId w:val="4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12A7D">
              <w:rPr>
                <w:rFonts w:cs="Arial"/>
                <w:color w:val="000000"/>
                <w:sz w:val="16"/>
                <w:szCs w:val="16"/>
                <w:lang w:val="es-CR" w:eastAsia="es-CR"/>
              </w:rPr>
              <w:t>Máximo 100 caracteres</w:t>
            </w:r>
          </w:p>
          <w:p w14:paraId="3FBE576E" w14:textId="77777777" w:rsidR="000001C8" w:rsidRPr="00D13078" w:rsidRDefault="000001C8" w:rsidP="000B552F">
            <w:pPr>
              <w:pStyle w:val="Prrafodelista"/>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0001C8" w:rsidRPr="009B5AA4" w14:paraId="4888FA49" w14:textId="77777777" w:rsidTr="000B552F">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48A65699" w14:textId="77777777" w:rsidR="000001C8" w:rsidRPr="009B5AA4" w:rsidRDefault="000001C8" w:rsidP="000B552F">
            <w:pPr>
              <w:pStyle w:val="TextoCentradoTabla"/>
              <w:rPr>
                <w:rFonts w:cs="Arial"/>
                <w:b w:val="0"/>
              </w:rPr>
            </w:pPr>
          </w:p>
        </w:tc>
        <w:tc>
          <w:tcPr>
            <w:tcW w:w="3402" w:type="dxa"/>
            <w:vAlign w:val="center"/>
          </w:tcPr>
          <w:p w14:paraId="3054F6E3" w14:textId="77777777" w:rsidR="000001C8" w:rsidRPr="009B5AA4" w:rsidRDefault="000001C8" w:rsidP="000B552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9B5AA4">
              <w:rPr>
                <w:rFonts w:cs="Arial"/>
              </w:rPr>
              <w:t>[</w:t>
            </w:r>
            <w:r w:rsidR="004578A6">
              <w:rPr>
                <w:rFonts w:cs="Arial"/>
              </w:rPr>
              <w:t>E</w:t>
            </w:r>
            <w:r w:rsidRPr="009B5AA4">
              <w:rPr>
                <w:rFonts w:cs="Arial"/>
              </w:rPr>
              <w:t xml:space="preserve">] </w:t>
            </w:r>
            <w:r>
              <w:rPr>
                <w:rFonts w:cs="Arial"/>
              </w:rPr>
              <w:t>Fecha</w:t>
            </w:r>
          </w:p>
        </w:tc>
        <w:tc>
          <w:tcPr>
            <w:tcW w:w="4536" w:type="dxa"/>
            <w:vAlign w:val="center"/>
          </w:tcPr>
          <w:p w14:paraId="46902AFF" w14:textId="77777777" w:rsidR="000001C8" w:rsidRPr="009B5AA4" w:rsidRDefault="000001C8" w:rsidP="000B552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Fecha de envío del archivo</w:t>
            </w:r>
          </w:p>
        </w:tc>
        <w:tc>
          <w:tcPr>
            <w:tcW w:w="5103" w:type="dxa"/>
            <w:vAlign w:val="center"/>
          </w:tcPr>
          <w:p w14:paraId="23CE4BE2" w14:textId="77777777" w:rsidR="000001C8" w:rsidRPr="00312A7D" w:rsidRDefault="000001C8" w:rsidP="00F4314C">
            <w:pPr>
              <w:pStyle w:val="Prrafodelista"/>
              <w:numPr>
                <w:ilvl w:val="0"/>
                <w:numId w:val="4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12A7D">
              <w:rPr>
                <w:rFonts w:cs="Arial"/>
                <w:color w:val="000000"/>
                <w:sz w:val="16"/>
                <w:szCs w:val="16"/>
                <w:lang w:val="es-CR" w:eastAsia="es-CR"/>
              </w:rPr>
              <w:t xml:space="preserve">Debe seguir el formato </w:t>
            </w:r>
            <w:r w:rsidR="00312A7D">
              <w:rPr>
                <w:rFonts w:cs="Arial"/>
                <w:color w:val="000000"/>
                <w:sz w:val="16"/>
                <w:szCs w:val="16"/>
                <w:lang w:val="es-CR" w:eastAsia="es-CR"/>
              </w:rPr>
              <w:t>yyyy</w:t>
            </w:r>
            <w:r w:rsidRPr="00312A7D">
              <w:rPr>
                <w:rFonts w:cs="Arial"/>
                <w:color w:val="000000"/>
                <w:sz w:val="16"/>
                <w:szCs w:val="16"/>
                <w:lang w:val="es-CR" w:eastAsia="es-CR"/>
              </w:rPr>
              <w:t>-</w:t>
            </w:r>
            <w:r w:rsidR="00312A7D">
              <w:rPr>
                <w:rFonts w:cs="Arial"/>
                <w:color w:val="000000"/>
                <w:sz w:val="16"/>
                <w:szCs w:val="16"/>
                <w:lang w:val="es-CR" w:eastAsia="es-CR"/>
              </w:rPr>
              <w:t>MM</w:t>
            </w:r>
            <w:r w:rsidRPr="00312A7D">
              <w:rPr>
                <w:rFonts w:cs="Arial"/>
                <w:color w:val="000000"/>
                <w:sz w:val="16"/>
                <w:szCs w:val="16"/>
                <w:lang w:val="es-CR" w:eastAsia="es-CR"/>
              </w:rPr>
              <w:t>-</w:t>
            </w:r>
            <w:r w:rsidR="00312A7D">
              <w:rPr>
                <w:rFonts w:cs="Arial"/>
                <w:color w:val="000000"/>
                <w:sz w:val="16"/>
                <w:szCs w:val="16"/>
                <w:lang w:val="es-CR" w:eastAsia="es-CR"/>
              </w:rPr>
              <w:t>dd</w:t>
            </w:r>
          </w:p>
          <w:p w14:paraId="3C41EF60" w14:textId="77777777" w:rsidR="000001C8" w:rsidRPr="00312A7D" w:rsidRDefault="000001C8" w:rsidP="00F4314C">
            <w:pPr>
              <w:pStyle w:val="Prrafodelista"/>
              <w:numPr>
                <w:ilvl w:val="0"/>
                <w:numId w:val="4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12A7D">
              <w:rPr>
                <w:rFonts w:cs="Arial"/>
                <w:color w:val="000000"/>
                <w:sz w:val="16"/>
                <w:szCs w:val="16"/>
                <w:lang w:val="es-CR" w:eastAsia="es-CR"/>
              </w:rPr>
              <w:t>Obligatorio</w:t>
            </w:r>
          </w:p>
        </w:tc>
      </w:tr>
      <w:tr w:rsidR="000001C8" w:rsidRPr="009B5AA4" w14:paraId="6804C07C" w14:textId="77777777" w:rsidTr="000B552F">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49F69624" w14:textId="77777777" w:rsidR="000001C8" w:rsidRPr="009B5AA4" w:rsidRDefault="000001C8" w:rsidP="000B552F">
            <w:pPr>
              <w:pStyle w:val="TextoCentradoTabla"/>
              <w:rPr>
                <w:rFonts w:cs="Arial"/>
                <w:b w:val="0"/>
              </w:rPr>
            </w:pPr>
          </w:p>
        </w:tc>
        <w:tc>
          <w:tcPr>
            <w:tcW w:w="3402" w:type="dxa"/>
            <w:vAlign w:val="center"/>
          </w:tcPr>
          <w:p w14:paraId="13EAB1D5" w14:textId="77777777" w:rsidR="000001C8" w:rsidRPr="009B5AA4" w:rsidRDefault="000001C8" w:rsidP="000B552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9B5AA4">
              <w:rPr>
                <w:rFonts w:cs="Arial"/>
              </w:rPr>
              <w:t>[</w:t>
            </w:r>
            <w:r w:rsidR="004578A6">
              <w:rPr>
                <w:rFonts w:cs="Arial"/>
              </w:rPr>
              <w:t>E</w:t>
            </w:r>
            <w:r w:rsidRPr="009B5AA4">
              <w:rPr>
                <w:rFonts w:cs="Arial"/>
              </w:rPr>
              <w:t xml:space="preserve">] </w:t>
            </w:r>
            <w:r>
              <w:rPr>
                <w:rFonts w:cs="Arial"/>
              </w:rPr>
              <w:t>Periodo</w:t>
            </w:r>
          </w:p>
        </w:tc>
        <w:tc>
          <w:tcPr>
            <w:tcW w:w="4536" w:type="dxa"/>
            <w:vAlign w:val="center"/>
          </w:tcPr>
          <w:p w14:paraId="2DB4E82F" w14:textId="77777777" w:rsidR="000001C8" w:rsidRDefault="000001C8" w:rsidP="000B552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Fecha correspondiente al período al cual corresponde el modelo.</w:t>
            </w:r>
          </w:p>
        </w:tc>
        <w:tc>
          <w:tcPr>
            <w:tcW w:w="5103" w:type="dxa"/>
            <w:vAlign w:val="center"/>
          </w:tcPr>
          <w:p w14:paraId="103C2892" w14:textId="77777777" w:rsidR="000001C8" w:rsidRDefault="000001C8" w:rsidP="00F4314C">
            <w:pPr>
              <w:pStyle w:val="Prrafodelista"/>
              <w:numPr>
                <w:ilvl w:val="0"/>
                <w:numId w:val="4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Debe seguir el formato </w:t>
            </w:r>
            <w:r w:rsidR="00312A7D">
              <w:rPr>
                <w:rFonts w:cs="Arial"/>
                <w:color w:val="000000"/>
                <w:sz w:val="16"/>
                <w:szCs w:val="16"/>
                <w:lang w:val="es-CR" w:eastAsia="es-CR"/>
              </w:rPr>
              <w:t>yyyy</w:t>
            </w:r>
            <w:r>
              <w:rPr>
                <w:rFonts w:cs="Arial"/>
                <w:color w:val="000000"/>
                <w:sz w:val="16"/>
                <w:szCs w:val="16"/>
                <w:lang w:val="es-CR" w:eastAsia="es-CR"/>
              </w:rPr>
              <w:t>-</w:t>
            </w:r>
            <w:r w:rsidR="00312A7D">
              <w:rPr>
                <w:rFonts w:cs="Arial"/>
                <w:color w:val="000000"/>
                <w:sz w:val="16"/>
                <w:szCs w:val="16"/>
                <w:lang w:val="es-CR" w:eastAsia="es-CR"/>
              </w:rPr>
              <w:t>MM</w:t>
            </w:r>
            <w:r>
              <w:rPr>
                <w:rFonts w:cs="Arial"/>
                <w:color w:val="000000"/>
                <w:sz w:val="16"/>
                <w:szCs w:val="16"/>
                <w:lang w:val="es-CR" w:eastAsia="es-CR"/>
              </w:rPr>
              <w:t>-</w:t>
            </w:r>
            <w:r w:rsidR="00312A7D">
              <w:rPr>
                <w:rFonts w:cs="Arial"/>
                <w:color w:val="000000"/>
                <w:sz w:val="16"/>
                <w:szCs w:val="16"/>
                <w:lang w:val="es-CR" w:eastAsia="es-CR"/>
              </w:rPr>
              <w:t>dd</w:t>
            </w:r>
          </w:p>
          <w:p w14:paraId="6EED262E" w14:textId="77777777" w:rsidR="00312A7D" w:rsidRPr="001D06FB" w:rsidRDefault="000001C8" w:rsidP="001D06FB">
            <w:pPr>
              <w:ind w:left="360"/>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1D06FB">
              <w:rPr>
                <w:rFonts w:cs="Arial"/>
                <w:color w:val="000000"/>
                <w:sz w:val="16"/>
                <w:szCs w:val="16"/>
                <w:lang w:val="es-CR" w:eastAsia="es-CR"/>
              </w:rPr>
              <w:t>Ejemplo</w:t>
            </w:r>
            <w:r w:rsidR="00312A7D" w:rsidRPr="001D06FB">
              <w:rPr>
                <w:rFonts w:cs="Arial"/>
                <w:color w:val="000000"/>
                <w:sz w:val="16"/>
                <w:szCs w:val="16"/>
                <w:lang w:val="es-CR" w:eastAsia="es-CR"/>
              </w:rPr>
              <w:t>:</w:t>
            </w:r>
          </w:p>
          <w:p w14:paraId="1ADE94F2" w14:textId="77777777" w:rsidR="000001C8" w:rsidRPr="001D06FB" w:rsidRDefault="00312A7D" w:rsidP="001D06FB">
            <w:pPr>
              <w:ind w:left="360"/>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1D06FB">
              <w:rPr>
                <w:rFonts w:cs="Arial"/>
                <w:color w:val="000000"/>
                <w:sz w:val="16"/>
                <w:szCs w:val="16"/>
                <w:lang w:val="es-CR" w:eastAsia="es-CR"/>
              </w:rPr>
              <w:t>P</w:t>
            </w:r>
            <w:r w:rsidR="000001C8" w:rsidRPr="001D06FB">
              <w:rPr>
                <w:rFonts w:cs="Arial"/>
                <w:color w:val="000000"/>
                <w:sz w:val="16"/>
                <w:szCs w:val="16"/>
                <w:lang w:val="es-CR" w:eastAsia="es-CR"/>
              </w:rPr>
              <w:t>ara el primer trimestre del 2012, correspondería ingresar una fecha comprendida entre el 2012-01-01 y 2012-03-31</w:t>
            </w:r>
          </w:p>
        </w:tc>
      </w:tr>
      <w:tr w:rsidR="000001C8" w:rsidRPr="009B5AA4" w14:paraId="69019F83" w14:textId="77777777" w:rsidTr="000B552F">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19593435" w14:textId="77777777" w:rsidR="000001C8" w:rsidRPr="009B5AA4" w:rsidRDefault="000001C8" w:rsidP="000B552F">
            <w:pPr>
              <w:pStyle w:val="TextoCentradoTabla"/>
              <w:rPr>
                <w:rFonts w:cs="Arial"/>
                <w:b w:val="0"/>
              </w:rPr>
            </w:pPr>
          </w:p>
        </w:tc>
        <w:tc>
          <w:tcPr>
            <w:tcW w:w="3402" w:type="dxa"/>
            <w:vAlign w:val="center"/>
          </w:tcPr>
          <w:p w14:paraId="0E34A2F5" w14:textId="77777777" w:rsidR="000001C8" w:rsidRPr="009B5AA4" w:rsidRDefault="000001C8" w:rsidP="000B552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9B5AA4">
              <w:rPr>
                <w:rFonts w:cs="Arial"/>
              </w:rPr>
              <w:t>[</w:t>
            </w:r>
            <w:r w:rsidR="004578A6">
              <w:rPr>
                <w:rFonts w:cs="Arial"/>
              </w:rPr>
              <w:t>E</w:t>
            </w:r>
            <w:r w:rsidRPr="009B5AA4">
              <w:rPr>
                <w:rFonts w:cs="Arial"/>
              </w:rPr>
              <w:t xml:space="preserve">] </w:t>
            </w:r>
            <w:r>
              <w:rPr>
                <w:rFonts w:cs="Arial"/>
              </w:rPr>
              <w:t>Periodicidad</w:t>
            </w:r>
          </w:p>
        </w:tc>
        <w:tc>
          <w:tcPr>
            <w:tcW w:w="4536" w:type="dxa"/>
            <w:vAlign w:val="center"/>
          </w:tcPr>
          <w:p w14:paraId="145C5258" w14:textId="77777777" w:rsidR="000001C8" w:rsidRDefault="000001C8" w:rsidP="000B552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Corresponde a la periodicidad del modelo (A-Anual, S-Semestral, T-Trimestral. M-Mensual)</w:t>
            </w:r>
          </w:p>
        </w:tc>
        <w:tc>
          <w:tcPr>
            <w:tcW w:w="5103" w:type="dxa"/>
            <w:vAlign w:val="center"/>
          </w:tcPr>
          <w:p w14:paraId="34CFBC6E" w14:textId="77777777" w:rsidR="000001C8" w:rsidRPr="001D06FB" w:rsidRDefault="000001C8" w:rsidP="00F4314C">
            <w:pPr>
              <w:pStyle w:val="Prrafodelista"/>
              <w:numPr>
                <w:ilvl w:val="0"/>
                <w:numId w:val="4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1D06FB">
              <w:rPr>
                <w:rFonts w:cs="Arial"/>
                <w:color w:val="000000"/>
                <w:sz w:val="16"/>
                <w:szCs w:val="16"/>
                <w:lang w:val="es-CR" w:eastAsia="es-CR"/>
              </w:rPr>
              <w:t>Texto. No vacío</w:t>
            </w:r>
          </w:p>
          <w:p w14:paraId="207CA639" w14:textId="77777777" w:rsidR="000001C8" w:rsidRPr="001D06FB" w:rsidRDefault="000001C8" w:rsidP="00F4314C">
            <w:pPr>
              <w:pStyle w:val="Prrafodelista"/>
              <w:numPr>
                <w:ilvl w:val="0"/>
                <w:numId w:val="4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1D06FB">
              <w:rPr>
                <w:rFonts w:cs="Arial"/>
                <w:color w:val="000000"/>
                <w:sz w:val="16"/>
                <w:szCs w:val="16"/>
                <w:lang w:val="es-CR" w:eastAsia="es-CR"/>
              </w:rPr>
              <w:t>Máximo de caracteres 1.</w:t>
            </w:r>
          </w:p>
        </w:tc>
      </w:tr>
      <w:tr w:rsidR="000001C8" w:rsidRPr="009B5AA4" w14:paraId="0580E0E4" w14:textId="77777777" w:rsidTr="000B552F">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7E515760" w14:textId="77777777" w:rsidR="000001C8" w:rsidRPr="009B5AA4" w:rsidRDefault="000001C8" w:rsidP="000B552F">
            <w:pPr>
              <w:pStyle w:val="TextoCentradoTabla"/>
              <w:rPr>
                <w:rFonts w:cs="Arial"/>
                <w:b w:val="0"/>
              </w:rPr>
            </w:pPr>
          </w:p>
        </w:tc>
        <w:tc>
          <w:tcPr>
            <w:tcW w:w="3402" w:type="dxa"/>
            <w:vAlign w:val="center"/>
          </w:tcPr>
          <w:p w14:paraId="11920892" w14:textId="77777777" w:rsidR="000001C8" w:rsidRPr="009B5AA4" w:rsidRDefault="000001C8" w:rsidP="000B552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9B5AA4">
              <w:rPr>
                <w:rFonts w:cs="Arial"/>
              </w:rPr>
              <w:t>[</w:t>
            </w:r>
            <w:r w:rsidR="004578A6">
              <w:rPr>
                <w:rFonts w:cs="Arial"/>
              </w:rPr>
              <w:t>E</w:t>
            </w:r>
            <w:r w:rsidRPr="009B5AA4">
              <w:rPr>
                <w:rFonts w:cs="Arial"/>
              </w:rPr>
              <w:t xml:space="preserve">] </w:t>
            </w:r>
            <w:r>
              <w:rPr>
                <w:rFonts w:cs="Arial"/>
              </w:rPr>
              <w:t>Moneda</w:t>
            </w:r>
          </w:p>
        </w:tc>
        <w:tc>
          <w:tcPr>
            <w:tcW w:w="4536" w:type="dxa"/>
            <w:vAlign w:val="center"/>
          </w:tcPr>
          <w:p w14:paraId="2A5F84E9" w14:textId="77777777" w:rsidR="000001C8" w:rsidRDefault="000001C8" w:rsidP="00024022">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sz w:val="16"/>
                <w:szCs w:val="16"/>
              </w:rPr>
              <w:t xml:space="preserve">Moneda en la cual se encuentran los </w:t>
            </w:r>
            <w:r w:rsidR="00024022">
              <w:rPr>
                <w:rFonts w:cs="Arial"/>
                <w:sz w:val="16"/>
                <w:szCs w:val="16"/>
              </w:rPr>
              <w:t>montos</w:t>
            </w:r>
            <w:r>
              <w:rPr>
                <w:rFonts w:cs="Arial"/>
                <w:sz w:val="16"/>
                <w:szCs w:val="16"/>
              </w:rPr>
              <w:t xml:space="preserve"> en el </w:t>
            </w:r>
            <w:r w:rsidR="00024022">
              <w:rPr>
                <w:rFonts w:cs="Arial"/>
                <w:sz w:val="16"/>
                <w:szCs w:val="16"/>
              </w:rPr>
              <w:t>archivo</w:t>
            </w:r>
          </w:p>
        </w:tc>
        <w:tc>
          <w:tcPr>
            <w:tcW w:w="5103" w:type="dxa"/>
            <w:vAlign w:val="center"/>
          </w:tcPr>
          <w:p w14:paraId="2D7A9724" w14:textId="77777777" w:rsidR="00024022" w:rsidRDefault="00024022" w:rsidP="00F4314C">
            <w:pPr>
              <w:pStyle w:val="TextoCentradoTabla"/>
              <w:numPr>
                <w:ilvl w:val="0"/>
                <w:numId w:val="49"/>
              </w:numPr>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Se debe escribir un 1 lo cual indica que la moneda es colones.</w:t>
            </w:r>
          </w:p>
          <w:p w14:paraId="53051845" w14:textId="77777777" w:rsidR="000001C8" w:rsidRPr="006622D3" w:rsidRDefault="000001C8" w:rsidP="000B552F">
            <w:pPr>
              <w:pStyle w:val="Prrafodelista"/>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p>
        </w:tc>
      </w:tr>
    </w:tbl>
    <w:p w14:paraId="3C404BCB" w14:textId="77777777" w:rsidR="00F348CD" w:rsidRPr="000001C8" w:rsidRDefault="00F348CD" w:rsidP="00485426">
      <w:pPr>
        <w:ind w:left="1416"/>
      </w:pPr>
    </w:p>
    <w:p w14:paraId="09A870BC" w14:textId="77777777" w:rsidR="00F348CD" w:rsidRDefault="00140FEA" w:rsidP="00565965">
      <w:pPr>
        <w:ind w:left="1416"/>
        <w:rPr>
          <w:rFonts w:eastAsia="Batang"/>
        </w:rPr>
      </w:pPr>
      <w:r w:rsidRPr="002553D5">
        <w:rPr>
          <w:rFonts w:cs="Arial"/>
          <w:noProof/>
          <w:lang w:val="es-CR" w:eastAsia="es-CR"/>
        </w:rPr>
        <w:lastRenderedPageBreak/>
        <w:drawing>
          <wp:inline distT="0" distB="0" distL="0" distR="0" wp14:anchorId="00768CDB" wp14:editId="5F066D2C">
            <wp:extent cx="7781925" cy="3305175"/>
            <wp:effectExtent l="0" t="0" r="0" b="9525"/>
            <wp:docPr id="9" name="Diagrama 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3" r:lo="rId54" r:qs="rId55" r:cs="rId56"/>
              </a:graphicData>
            </a:graphic>
          </wp:inline>
        </w:drawing>
      </w:r>
    </w:p>
    <w:p w14:paraId="1DF98270" w14:textId="77777777" w:rsidR="00565965" w:rsidRDefault="00565965" w:rsidP="00565965">
      <w:pPr>
        <w:ind w:left="1416"/>
        <w:rPr>
          <w:rFonts w:eastAsia="Batang"/>
        </w:rPr>
      </w:pPr>
    </w:p>
    <w:p w14:paraId="080DC7A0" w14:textId="77777777" w:rsidR="00572ACD" w:rsidRDefault="00572ACD" w:rsidP="00565965">
      <w:pPr>
        <w:ind w:left="1416"/>
        <w:rPr>
          <w:rFonts w:eastAsia="Batang"/>
        </w:rPr>
      </w:pPr>
    </w:p>
    <w:p w14:paraId="13AFFCCD" w14:textId="77777777" w:rsidR="00572ACD" w:rsidRDefault="00572ACD" w:rsidP="00565965">
      <w:pPr>
        <w:ind w:left="1416"/>
        <w:rPr>
          <w:rFonts w:eastAsia="Batang"/>
        </w:rPr>
      </w:pPr>
    </w:p>
    <w:p w14:paraId="6181F660" w14:textId="77777777" w:rsidR="00572ACD" w:rsidRDefault="00572ACD" w:rsidP="00565965">
      <w:pPr>
        <w:ind w:left="1416"/>
        <w:rPr>
          <w:rFonts w:eastAsia="Batang"/>
        </w:rPr>
      </w:pPr>
    </w:p>
    <w:p w14:paraId="51D599AA" w14:textId="77777777" w:rsidR="00572ACD" w:rsidRDefault="00572ACD">
      <w:pPr>
        <w:rPr>
          <w:rFonts w:eastAsia="Batang"/>
        </w:rPr>
      </w:pPr>
      <w:r>
        <w:rPr>
          <w:rFonts w:eastAsia="Batang"/>
        </w:rPr>
        <w:br w:type="page"/>
      </w:r>
    </w:p>
    <w:p w14:paraId="0A74F1F7" w14:textId="77777777" w:rsidR="00572ACD" w:rsidRPr="00565965" w:rsidRDefault="00572ACD" w:rsidP="00565965">
      <w:pPr>
        <w:ind w:left="1416"/>
        <w:rPr>
          <w:rFonts w:eastAsia="Batang"/>
        </w:rPr>
      </w:pPr>
    </w:p>
    <w:p w14:paraId="43735717" w14:textId="77777777" w:rsidR="00572ACD" w:rsidRPr="005F6375" w:rsidRDefault="00432B0B" w:rsidP="00F4314C">
      <w:pPr>
        <w:pStyle w:val="Ttulo2"/>
        <w:numPr>
          <w:ilvl w:val="1"/>
          <w:numId w:val="16"/>
        </w:numPr>
      </w:pPr>
      <w:bookmarkStart w:id="33" w:name="_Toc136255512"/>
      <w:r>
        <w:t>[M]</w:t>
      </w:r>
      <w:r w:rsidR="00572ACD" w:rsidRPr="005F6375">
        <w:t>Modelo Balance General</w:t>
      </w:r>
      <w:bookmarkEnd w:id="33"/>
    </w:p>
    <w:p w14:paraId="3AE0D656" w14:textId="77777777" w:rsidR="00572ACD" w:rsidRDefault="00572ACD" w:rsidP="00572ACD">
      <w:pPr>
        <w:ind w:left="1416"/>
        <w:rPr>
          <w:lang w:val="es-ES_tradnl"/>
        </w:rPr>
      </w:pPr>
    </w:p>
    <w:p w14:paraId="5E8B77EF" w14:textId="77777777" w:rsidR="00572ACD" w:rsidRPr="008134CE" w:rsidRDefault="00572ACD" w:rsidP="00572ACD">
      <w:pPr>
        <w:ind w:left="1416"/>
        <w:jc w:val="both"/>
        <w:rPr>
          <w:lang w:val="es-ES_tradnl"/>
        </w:rPr>
      </w:pPr>
      <w:r w:rsidRPr="008134CE">
        <w:rPr>
          <w:lang w:val="es-ES_tradnl"/>
        </w:rPr>
        <w:t>En este apartado se define la información del balance general que deben enviar las aseguradoras con periodicidad trimestral.  La estructura se desagregará en tres modelos:  el de activo, el de pasivo y el de patrimonio.  Cada uno contendrá las cuentas de mayor de cada modelo y se harán pruebas de validación en cuanto al signo de los saldos y en cuanto al cuadre contable en el sentido de que el activo debe ser igual al pasivo más el patrimonio reportado.</w:t>
      </w:r>
    </w:p>
    <w:p w14:paraId="2784EBBC" w14:textId="77777777" w:rsidR="00572ACD" w:rsidRPr="00565965" w:rsidRDefault="00572ACD" w:rsidP="00572ACD">
      <w:pPr>
        <w:ind w:left="1416"/>
        <w:rPr>
          <w:rFonts w:eastAsia="Batang"/>
        </w:rPr>
      </w:pPr>
    </w:p>
    <w:p w14:paraId="315451F5" w14:textId="77777777" w:rsidR="00572ACD" w:rsidRPr="002553D5" w:rsidRDefault="00572ACD" w:rsidP="00572ACD">
      <w:pPr>
        <w:pStyle w:val="PrrafoTtulos"/>
        <w:rPr>
          <w:rFonts w:cs="Arial"/>
          <w:lang w:val="es-ES_tradnl" w:eastAsia="es-ES"/>
        </w:rPr>
      </w:pPr>
      <w:r w:rsidRPr="002553D5">
        <w:rPr>
          <w:rFonts w:cs="Arial"/>
          <w:noProof/>
          <w:lang w:eastAsia="es-CR"/>
        </w:rPr>
        <w:drawing>
          <wp:inline distT="0" distB="0" distL="0" distR="0" wp14:anchorId="149712FF" wp14:editId="02C06FB2">
            <wp:extent cx="7781925" cy="3305175"/>
            <wp:effectExtent l="0" t="0" r="0" b="9525"/>
            <wp:docPr id="11" name="Diagrama 1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8" r:lo="rId59" r:qs="rId60" r:cs="rId61"/>
              </a:graphicData>
            </a:graphic>
          </wp:inline>
        </w:drawing>
      </w:r>
    </w:p>
    <w:p w14:paraId="0AD8E27F" w14:textId="77777777" w:rsidR="00572ACD" w:rsidRPr="002553D5" w:rsidRDefault="00572ACD" w:rsidP="00572ACD">
      <w:pPr>
        <w:pStyle w:val="PrrafoTtulos"/>
        <w:rPr>
          <w:rFonts w:cs="Arial"/>
          <w:lang w:val="es-ES_tradnl" w:eastAsia="es-ES"/>
        </w:rPr>
      </w:pPr>
    </w:p>
    <w:p w14:paraId="3D75E858" w14:textId="77777777" w:rsidR="00572ACD" w:rsidRPr="002553D5" w:rsidRDefault="00572ACD" w:rsidP="00572ACD">
      <w:pPr>
        <w:pStyle w:val="PrrafoTtulos"/>
        <w:rPr>
          <w:rFonts w:cs="Arial"/>
          <w:lang w:val="es-ES_tradnl" w:eastAsia="es-ES"/>
        </w:rPr>
      </w:pPr>
    </w:p>
    <w:p w14:paraId="6F5F595F" w14:textId="77777777" w:rsidR="00572ACD" w:rsidRPr="002553D5" w:rsidRDefault="00572ACD" w:rsidP="00572ACD">
      <w:pPr>
        <w:pStyle w:val="PrrafoTtulos"/>
        <w:rPr>
          <w:rFonts w:cs="Arial"/>
          <w:lang w:val="es-ES_tradnl" w:eastAsia="es-ES"/>
        </w:rPr>
      </w:pPr>
    </w:p>
    <w:p w14:paraId="37F496CF" w14:textId="77777777" w:rsidR="00572ACD" w:rsidRPr="002553D5" w:rsidRDefault="00572ACD" w:rsidP="00572ACD">
      <w:pPr>
        <w:pStyle w:val="PrrafoTtulos"/>
        <w:rPr>
          <w:rFonts w:cs="Arial"/>
          <w:lang w:val="es-ES_tradnl" w:eastAsia="es-ES"/>
        </w:rPr>
      </w:pPr>
    </w:p>
    <w:p w14:paraId="3D4A626F" w14:textId="77777777" w:rsidR="00572ACD" w:rsidRPr="008F7996" w:rsidRDefault="00572ACD" w:rsidP="00F4314C">
      <w:pPr>
        <w:pStyle w:val="Ttulo3"/>
        <w:numPr>
          <w:ilvl w:val="0"/>
          <w:numId w:val="17"/>
        </w:numPr>
      </w:pPr>
      <w:bookmarkStart w:id="34" w:name="_Toc136255513"/>
      <w:r w:rsidRPr="002553D5">
        <w:lastRenderedPageBreak/>
        <w:t>Nodo Activo</w:t>
      </w:r>
      <w:bookmarkEnd w:id="34"/>
    </w:p>
    <w:p w14:paraId="69AF10FE" w14:textId="77777777" w:rsidR="00572ACD" w:rsidRDefault="00572ACD" w:rsidP="00572ACD"/>
    <w:tbl>
      <w:tblPr>
        <w:tblStyle w:val="Cuadrculamedia3-nfasis1"/>
        <w:tblW w:w="14175" w:type="dxa"/>
        <w:tblLayout w:type="fixed"/>
        <w:tblLook w:val="04A0" w:firstRow="1" w:lastRow="0" w:firstColumn="1" w:lastColumn="0" w:noHBand="0" w:noVBand="1"/>
      </w:tblPr>
      <w:tblGrid>
        <w:gridCol w:w="737"/>
        <w:gridCol w:w="3402"/>
        <w:gridCol w:w="4536"/>
        <w:gridCol w:w="397"/>
        <w:gridCol w:w="5103"/>
      </w:tblGrid>
      <w:tr w:rsidR="00572ACD" w:rsidRPr="00794669" w14:paraId="0F2887B1" w14:textId="77777777" w:rsidTr="00EF6B3D">
        <w:trPr>
          <w:cnfStyle w:val="100000000000" w:firstRow="1" w:lastRow="0" w:firstColumn="0" w:lastColumn="0" w:oddVBand="0" w:evenVBand="0" w:oddHBand="0" w:evenHBand="0" w:firstRowFirstColumn="0" w:firstRowLastColumn="0" w:lastRowFirstColumn="0" w:lastRowLastColumn="0"/>
          <w:trHeight w:val="913"/>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7C2BC3DA" w14:textId="77777777" w:rsidR="00572ACD" w:rsidRPr="00794669" w:rsidRDefault="00572ACD" w:rsidP="00EF6B3D">
            <w:pPr>
              <w:ind w:left="113" w:right="113"/>
              <w:jc w:val="center"/>
              <w:rPr>
                <w:rFonts w:cs="Arial"/>
                <w:b w:val="0"/>
                <w:bCs w:val="0"/>
                <w:color w:val="FFFFFF"/>
                <w:sz w:val="16"/>
                <w:szCs w:val="16"/>
                <w:lang w:val="es-CR" w:eastAsia="es-CR"/>
              </w:rPr>
            </w:pPr>
            <w:r w:rsidRPr="00794669">
              <w:rPr>
                <w:rFonts w:cs="Arial"/>
                <w:bCs w:val="0"/>
                <w:color w:val="FFFFFF"/>
                <w:sz w:val="16"/>
                <w:szCs w:val="16"/>
                <w:lang w:val="es-CR" w:eastAsia="es-CR"/>
              </w:rPr>
              <w:t>Nodo</w:t>
            </w:r>
          </w:p>
        </w:tc>
        <w:tc>
          <w:tcPr>
            <w:tcW w:w="3402" w:type="dxa"/>
            <w:vAlign w:val="center"/>
            <w:hideMark/>
          </w:tcPr>
          <w:p w14:paraId="36056B65" w14:textId="77777777" w:rsidR="00572ACD" w:rsidRPr="00794669" w:rsidRDefault="00572ACD" w:rsidP="00EF6B3D">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794669">
              <w:rPr>
                <w:rFonts w:cs="Arial"/>
                <w:bCs w:val="0"/>
                <w:color w:val="FFFFFF"/>
                <w:sz w:val="16"/>
                <w:szCs w:val="16"/>
                <w:lang w:val="es-CR" w:eastAsia="es-CR"/>
              </w:rPr>
              <w:t>Atributo[A] / Elemento[E]</w:t>
            </w:r>
          </w:p>
        </w:tc>
        <w:tc>
          <w:tcPr>
            <w:tcW w:w="4536" w:type="dxa"/>
            <w:vAlign w:val="center"/>
            <w:hideMark/>
          </w:tcPr>
          <w:p w14:paraId="08F5DC6F" w14:textId="77777777" w:rsidR="00572ACD" w:rsidRPr="00794669" w:rsidRDefault="00572ACD" w:rsidP="00EF6B3D">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794669">
              <w:rPr>
                <w:rFonts w:cs="Arial"/>
                <w:bCs w:val="0"/>
                <w:color w:val="FFFFFF"/>
                <w:sz w:val="16"/>
                <w:szCs w:val="16"/>
                <w:lang w:eastAsia="es-CR"/>
              </w:rPr>
              <w:t>Descripción</w:t>
            </w:r>
          </w:p>
        </w:tc>
        <w:tc>
          <w:tcPr>
            <w:tcW w:w="397" w:type="dxa"/>
            <w:textDirection w:val="btLr"/>
            <w:vAlign w:val="center"/>
            <w:hideMark/>
          </w:tcPr>
          <w:p w14:paraId="5B164086" w14:textId="77777777" w:rsidR="00572ACD" w:rsidRPr="00794669" w:rsidRDefault="00572ACD" w:rsidP="00EF6B3D">
            <w:pPr>
              <w:ind w:left="113" w:right="113"/>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794669">
              <w:rPr>
                <w:rFonts w:cs="Arial"/>
                <w:bCs w:val="0"/>
                <w:color w:val="FFFFFF"/>
                <w:sz w:val="16"/>
                <w:szCs w:val="16"/>
                <w:lang w:eastAsia="es-CR"/>
              </w:rPr>
              <w:t>Cuenta catálogo</w:t>
            </w:r>
          </w:p>
        </w:tc>
        <w:tc>
          <w:tcPr>
            <w:tcW w:w="5103" w:type="dxa"/>
            <w:vAlign w:val="center"/>
            <w:hideMark/>
          </w:tcPr>
          <w:p w14:paraId="7FB64957" w14:textId="77777777" w:rsidR="00572ACD" w:rsidRPr="00794669" w:rsidRDefault="00572ACD" w:rsidP="00EF6B3D">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794669">
              <w:rPr>
                <w:rFonts w:cs="Arial"/>
                <w:bCs w:val="0"/>
                <w:color w:val="FFFFFF"/>
                <w:sz w:val="16"/>
                <w:szCs w:val="16"/>
                <w:lang w:eastAsia="es-CR"/>
              </w:rPr>
              <w:t>Validaciones</w:t>
            </w:r>
          </w:p>
        </w:tc>
      </w:tr>
      <w:tr w:rsidR="00572ACD" w:rsidRPr="00794669" w14:paraId="2CDB736D"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20EA5929" w14:textId="77777777" w:rsidR="00572ACD" w:rsidRPr="00794669" w:rsidRDefault="00B4199C" w:rsidP="00EF6B3D">
            <w:pPr>
              <w:pStyle w:val="Ttulo9"/>
              <w:ind w:left="113" w:right="113"/>
              <w:jc w:val="center"/>
              <w:outlineLvl w:val="8"/>
              <w:rPr>
                <w:b w:val="0"/>
                <w:szCs w:val="16"/>
                <w:lang w:val="es-CR" w:eastAsia="es-CR"/>
              </w:rPr>
            </w:pPr>
            <w:bookmarkStart w:id="35" w:name="_Activo"/>
            <w:bookmarkEnd w:id="35"/>
            <w:r>
              <w:rPr>
                <w:b w:val="0"/>
              </w:rPr>
              <w:t>[E]</w:t>
            </w:r>
            <w:r w:rsidR="00572ACD" w:rsidRPr="00794669">
              <w:rPr>
                <w:b w:val="0"/>
                <w:szCs w:val="16"/>
                <w:lang w:val="es-ES_tradnl" w:eastAsia="es-CR"/>
              </w:rPr>
              <w:t>Activo</w:t>
            </w:r>
          </w:p>
        </w:tc>
        <w:tc>
          <w:tcPr>
            <w:tcW w:w="3402" w:type="dxa"/>
            <w:hideMark/>
          </w:tcPr>
          <w:p w14:paraId="596B34C9"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6" w:name="_[A]_TotalActivo"/>
            <w:bookmarkEnd w:id="36"/>
            <w:r w:rsidRPr="00794669">
              <w:rPr>
                <w:szCs w:val="16"/>
                <w:lang w:val="es-ES_tradnl" w:eastAsia="es-CR"/>
              </w:rPr>
              <w:t xml:space="preserve">[A] TotalActivo </w:t>
            </w:r>
          </w:p>
        </w:tc>
        <w:tc>
          <w:tcPr>
            <w:tcW w:w="4536" w:type="dxa"/>
            <w:vAlign w:val="center"/>
            <w:hideMark/>
          </w:tcPr>
          <w:p w14:paraId="00D4FA62"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Activo</w:t>
            </w:r>
          </w:p>
        </w:tc>
        <w:tc>
          <w:tcPr>
            <w:tcW w:w="397" w:type="dxa"/>
            <w:noWrap/>
            <w:textDirection w:val="btLr"/>
            <w:hideMark/>
          </w:tcPr>
          <w:p w14:paraId="059642A5"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10000000000000</w:t>
            </w:r>
          </w:p>
        </w:tc>
        <w:tc>
          <w:tcPr>
            <w:tcW w:w="5103" w:type="dxa"/>
            <w:vAlign w:val="center"/>
            <w:hideMark/>
          </w:tcPr>
          <w:p w14:paraId="70875A87"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a.</w:t>
            </w:r>
          </w:p>
          <w:p w14:paraId="13A8E749" w14:textId="77777777" w:rsidR="00572ACD"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ctivo" w:history="1">
              <w:r w:rsidR="00572ACD" w:rsidRPr="00794669">
                <w:rPr>
                  <w:rStyle w:val="Hipervnculo"/>
                  <w:rFonts w:cs="Arial"/>
                  <w:sz w:val="16"/>
                  <w:szCs w:val="16"/>
                  <w:lang w:val="es-CR" w:eastAsia="es-CR"/>
                </w:rPr>
                <w:t>[A] TotalActivo</w:t>
              </w:r>
            </w:hyperlink>
            <w:r w:rsidR="00572ACD" w:rsidRPr="00794669">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A]_TotalDisponibilidades" w:history="1">
              <w:r w:rsidR="00572ACD" w:rsidRPr="00794669">
                <w:rPr>
                  <w:rStyle w:val="Hipervnculo"/>
                  <w:rFonts w:cs="Arial"/>
                  <w:sz w:val="16"/>
                  <w:szCs w:val="16"/>
                  <w:lang w:val="es-CR" w:eastAsia="es-CR"/>
                </w:rPr>
                <w:t>[A] TotalDisponibilidades</w:t>
              </w:r>
            </w:hyperlink>
          </w:p>
          <w:p w14:paraId="51BDA7DF"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TotalInversiones" w:history="1">
              <w:r w:rsidRPr="00794669">
                <w:rPr>
                  <w:rStyle w:val="Hipervnculo"/>
                  <w:rFonts w:cs="Arial"/>
                  <w:sz w:val="16"/>
                  <w:szCs w:val="16"/>
                  <w:lang w:val="es-CR" w:eastAsia="es-CR"/>
                </w:rPr>
                <w:t>[A] TotalInversiones</w:t>
              </w:r>
            </w:hyperlink>
          </w:p>
          <w:p w14:paraId="73DDF35F"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Cartera" w:history="1">
              <w:r w:rsidRPr="00794669">
                <w:rPr>
                  <w:rStyle w:val="Hipervnculo"/>
                  <w:rFonts w:cs="Arial"/>
                  <w:sz w:val="16"/>
                  <w:szCs w:val="16"/>
                  <w:lang w:val="es-CR" w:eastAsia="es-CR"/>
                </w:rPr>
                <w:t>[A] TotalCartera</w:t>
              </w:r>
            </w:hyperlink>
          </w:p>
          <w:p w14:paraId="24CE69CA"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Comisiones" w:history="1">
              <w:r w:rsidRPr="00794669">
                <w:rPr>
                  <w:rStyle w:val="Hipervnculo"/>
                  <w:rFonts w:cs="Arial"/>
                  <w:sz w:val="16"/>
                  <w:szCs w:val="16"/>
                  <w:lang w:val="es-CR" w:eastAsia="es-CR"/>
                </w:rPr>
                <w:t>[A] TotalComisiones</w:t>
              </w:r>
            </w:hyperlink>
          </w:p>
          <w:p w14:paraId="1DBD41FA" w14:textId="77777777" w:rsidR="00CB18F6" w:rsidRPr="00D57527" w:rsidRDefault="00572ACD" w:rsidP="00EF6B3D">
            <w:pPr>
              <w:cnfStyle w:val="000000100000" w:firstRow="0" w:lastRow="0" w:firstColumn="0" w:lastColumn="0" w:oddVBand="0" w:evenVBand="0" w:oddHBand="1" w:evenHBand="0" w:firstRowFirstColumn="0" w:firstRowLastColumn="0" w:lastRowFirstColumn="0" w:lastRowLastColumn="0"/>
              <w:rPr>
                <w:rStyle w:val="Hipervnculo"/>
              </w:rPr>
            </w:pPr>
            <w:r w:rsidRPr="00D57527">
              <w:rPr>
                <w:rStyle w:val="Hipervnculo"/>
              </w:rPr>
              <w:t>+</w:t>
            </w:r>
            <w:hyperlink w:anchor="_[A]_TotalCuentasAcreedorasDeudasOpe" w:history="1">
              <w:r w:rsidR="00CB18F6" w:rsidRPr="00D57527">
                <w:rPr>
                  <w:rStyle w:val="Hipervnculo"/>
                  <w:rFonts w:cs="Arial"/>
                  <w:sz w:val="16"/>
                  <w:szCs w:val="16"/>
                  <w:lang w:val="es-CR" w:eastAsia="es-CR"/>
                </w:rPr>
                <w:t>[A] TotalCuentasAcreedorasDeudasOperacionesCoaseguroActivo</w:t>
              </w:r>
            </w:hyperlink>
          </w:p>
          <w:p w14:paraId="0098D443" w14:textId="77777777" w:rsidR="00586724" w:rsidRPr="00D57527" w:rsidRDefault="00CB18F6" w:rsidP="00EF6B3D">
            <w:pPr>
              <w:cnfStyle w:val="000000100000" w:firstRow="0" w:lastRow="0" w:firstColumn="0" w:lastColumn="0" w:oddVBand="0" w:evenVBand="0" w:oddHBand="1" w:evenHBand="0" w:firstRowFirstColumn="0" w:firstRowLastColumn="0" w:lastRowFirstColumn="0" w:lastRowLastColumn="0"/>
              <w:rPr>
                <w:rStyle w:val="Hipervnculo"/>
              </w:rPr>
            </w:pPr>
            <w:r w:rsidRPr="00D57527">
              <w:rPr>
                <w:rStyle w:val="Hipervnculo"/>
              </w:rPr>
              <w:t>+</w:t>
            </w:r>
            <w:hyperlink w:anchor="_[A]TotalCuentasAcreedorasDeudorasOp" w:history="1">
              <w:r w:rsidRPr="00D57527">
                <w:rPr>
                  <w:rStyle w:val="Hipervnculo"/>
                  <w:rFonts w:cs="Arial"/>
                  <w:sz w:val="16"/>
                  <w:szCs w:val="16"/>
                  <w:lang w:val="es-CR" w:eastAsia="es-CR"/>
                </w:rPr>
                <w:t>[A]TotalCuentasAcreedorasDeudorasOperacionesReaseguroActivo</w:t>
              </w:r>
            </w:hyperlink>
          </w:p>
          <w:p w14:paraId="0213C9E9"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Participacion" w:history="1">
              <w:r w:rsidRPr="00794669">
                <w:rPr>
                  <w:rStyle w:val="Hipervnculo"/>
                  <w:rFonts w:cs="Arial"/>
                  <w:sz w:val="16"/>
                  <w:szCs w:val="16"/>
                  <w:lang w:val="es-CR" w:eastAsia="es-CR"/>
                </w:rPr>
                <w:t>[A] TotalParticipacion</w:t>
              </w:r>
            </w:hyperlink>
          </w:p>
          <w:p w14:paraId="4C35B2A2"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BienesRealizables" w:history="1">
              <w:r w:rsidRPr="00794669">
                <w:rPr>
                  <w:rStyle w:val="Hipervnculo"/>
                  <w:rFonts w:cs="Arial"/>
                  <w:sz w:val="16"/>
                  <w:szCs w:val="16"/>
                  <w:lang w:val="es-CR" w:eastAsia="es-CR"/>
                </w:rPr>
                <w:t>[A] TotalBienesRealizables</w:t>
              </w:r>
            </w:hyperlink>
          </w:p>
          <w:p w14:paraId="4312BEAA"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BienesMI" w:history="1">
              <w:r w:rsidRPr="00794669">
                <w:rPr>
                  <w:rStyle w:val="Hipervnculo"/>
                  <w:rFonts w:cs="Arial"/>
                  <w:sz w:val="16"/>
                  <w:szCs w:val="16"/>
                  <w:lang w:val="es-CR" w:eastAsia="es-CR"/>
                </w:rPr>
                <w:t>[A] TotalBienesMI</w:t>
              </w:r>
            </w:hyperlink>
          </w:p>
          <w:p w14:paraId="412947C4"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OtrosActivos" w:history="1">
              <w:r w:rsidRPr="00794669">
                <w:rPr>
                  <w:rStyle w:val="Hipervnculo"/>
                  <w:rFonts w:cs="Arial"/>
                  <w:sz w:val="16"/>
                  <w:szCs w:val="16"/>
                  <w:lang w:val="es-CR" w:eastAsia="es-CR"/>
                </w:rPr>
                <w:t>[A] TotalOtrosActivos</w:t>
              </w:r>
            </w:hyperlink>
          </w:p>
          <w:p w14:paraId="67B2F308"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InvPropiedades" w:history="1">
              <w:r w:rsidRPr="00794669">
                <w:rPr>
                  <w:rStyle w:val="Hipervnculo"/>
                  <w:rFonts w:cs="Arial"/>
                  <w:sz w:val="16"/>
                  <w:szCs w:val="16"/>
                  <w:lang w:val="es-CR" w:eastAsia="es-CR"/>
                </w:rPr>
                <w:t>[A] TotalInvPropiedades</w:t>
              </w:r>
            </w:hyperlink>
          </w:p>
          <w:p w14:paraId="57226906" w14:textId="77777777" w:rsidR="00CB18F6" w:rsidRPr="00586724"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FF"/>
                <w:sz w:val="16"/>
                <w:szCs w:val="16"/>
                <w:u w:val="single"/>
                <w:lang w:val="es-CR" w:eastAsia="es-CR"/>
              </w:rPr>
            </w:pPr>
            <w:r w:rsidRPr="00794669">
              <w:rPr>
                <w:rFonts w:cs="Arial"/>
                <w:color w:val="000000"/>
                <w:sz w:val="16"/>
                <w:szCs w:val="16"/>
                <w:lang w:val="es-CR" w:eastAsia="es-CR"/>
              </w:rPr>
              <w:t>+</w:t>
            </w:r>
            <w:hyperlink w:anchor="_[A]_TotalPartOtrasEmpresas" w:history="1">
              <w:r w:rsidRPr="00794669">
                <w:rPr>
                  <w:rStyle w:val="Hipervnculo"/>
                  <w:rFonts w:cs="Arial"/>
                  <w:sz w:val="16"/>
                  <w:szCs w:val="16"/>
                  <w:lang w:val="es-CR" w:eastAsia="es-CR"/>
                </w:rPr>
                <w:t>[A] TotalPartOtrasEmpresas</w:t>
              </w:r>
            </w:hyperlink>
          </w:p>
          <w:p w14:paraId="5E23F354"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243AC9CA"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b.</w:t>
            </w:r>
          </w:p>
          <w:p w14:paraId="7E5C0FEA" w14:textId="77777777" w:rsidR="00572ACD" w:rsidRPr="00794669" w:rsidRDefault="00000000" w:rsidP="00BA7E50">
            <w:pPr>
              <w:cnfStyle w:val="000000100000" w:firstRow="0" w:lastRow="0" w:firstColumn="0" w:lastColumn="0" w:oddVBand="0" w:evenVBand="0" w:oddHBand="1" w:evenHBand="0" w:firstRowFirstColumn="0" w:firstRowLastColumn="0" w:lastRowFirstColumn="0" w:lastRowLastColumn="0"/>
              <w:rPr>
                <w:rFonts w:cs="Arial"/>
                <w:i/>
                <w:color w:val="000000"/>
                <w:sz w:val="16"/>
                <w:szCs w:val="16"/>
                <w:lang w:val="es-CR" w:eastAsia="es-CR"/>
              </w:rPr>
            </w:pPr>
            <w:hyperlink w:anchor="_[A]_TotalActivo" w:history="1">
              <w:r w:rsidR="00572ACD" w:rsidRPr="00794669">
                <w:rPr>
                  <w:rStyle w:val="Hipervnculo"/>
                  <w:rFonts w:cs="Arial"/>
                  <w:sz w:val="16"/>
                  <w:szCs w:val="16"/>
                  <w:lang w:val="es-CR" w:eastAsia="es-CR"/>
                </w:rPr>
                <w:t>[A] TotalActivo</w:t>
              </w:r>
            </w:hyperlink>
            <w:r w:rsidR="00572ACD" w:rsidRPr="00794669">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A]_TotalPasivo" w:history="1">
              <w:r w:rsidR="00572ACD" w:rsidRPr="00794669">
                <w:rPr>
                  <w:rStyle w:val="Hipervnculo"/>
                  <w:rFonts w:cs="Arial"/>
                  <w:sz w:val="16"/>
                  <w:szCs w:val="16"/>
                  <w:lang w:val="es-CR" w:eastAsia="es-CR"/>
                </w:rPr>
                <w:t>[A] TotalPasivo</w:t>
              </w:r>
            </w:hyperlink>
            <w:r w:rsidR="00BA7E50">
              <w:rPr>
                <w:rStyle w:val="Hipervnculo"/>
                <w:rFonts w:cs="Arial"/>
                <w:sz w:val="16"/>
                <w:szCs w:val="16"/>
                <w:lang w:val="es-CR" w:eastAsia="es-CR"/>
              </w:rPr>
              <w:t xml:space="preserve"> </w:t>
            </w:r>
            <w:r w:rsidR="00572ACD" w:rsidRPr="00794669">
              <w:rPr>
                <w:rFonts w:cs="Arial"/>
                <w:color w:val="000000"/>
                <w:sz w:val="16"/>
                <w:szCs w:val="16"/>
                <w:lang w:val="es-CR" w:eastAsia="es-CR"/>
              </w:rPr>
              <w:t>+</w:t>
            </w:r>
            <w:hyperlink w:anchor="_[A]_TotalPatrimonio" w:history="1">
              <w:r w:rsidR="00572ACD" w:rsidRPr="00794669">
                <w:rPr>
                  <w:rStyle w:val="Hipervnculo"/>
                  <w:rFonts w:cs="Arial"/>
                  <w:sz w:val="16"/>
                  <w:szCs w:val="16"/>
                  <w:lang w:val="es-CR" w:eastAsia="es-CR"/>
                </w:rPr>
                <w:t>[A] TotalPatrimonio</w:t>
              </w:r>
            </w:hyperlink>
          </w:p>
        </w:tc>
      </w:tr>
      <w:tr w:rsidR="00572ACD" w:rsidRPr="00794669" w14:paraId="3D93924F"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79E7FA54" w14:textId="77777777" w:rsidR="00572ACD" w:rsidRPr="00794669" w:rsidRDefault="00B4199C" w:rsidP="00EF6B3D">
            <w:pPr>
              <w:pStyle w:val="Ttulo9"/>
              <w:ind w:left="113" w:right="113"/>
              <w:jc w:val="center"/>
              <w:outlineLvl w:val="8"/>
              <w:rPr>
                <w:b w:val="0"/>
                <w:szCs w:val="16"/>
                <w:lang w:val="es-CR" w:eastAsia="es-CR"/>
              </w:rPr>
            </w:pPr>
            <w:bookmarkStart w:id="37" w:name="_Disponibilidades"/>
            <w:bookmarkEnd w:id="37"/>
            <w:r>
              <w:rPr>
                <w:b w:val="0"/>
              </w:rPr>
              <w:t>[E]</w:t>
            </w:r>
            <w:r w:rsidR="00572ACD" w:rsidRPr="00794669">
              <w:rPr>
                <w:b w:val="0"/>
                <w:szCs w:val="16"/>
                <w:lang w:val="es-ES_tradnl" w:eastAsia="es-CR"/>
              </w:rPr>
              <w:t>Disponibilidades</w:t>
            </w:r>
          </w:p>
        </w:tc>
        <w:tc>
          <w:tcPr>
            <w:tcW w:w="3402" w:type="dxa"/>
            <w:hideMark/>
          </w:tcPr>
          <w:p w14:paraId="537B71A2" w14:textId="77777777" w:rsidR="00572ACD" w:rsidRPr="00794669" w:rsidRDefault="00572ACD"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38" w:name="_[A]_TotalDisponibilidades"/>
            <w:bookmarkEnd w:id="38"/>
            <w:r w:rsidRPr="00794669">
              <w:rPr>
                <w:szCs w:val="16"/>
              </w:rPr>
              <w:t>[A] TotalDisponibilidades</w:t>
            </w:r>
          </w:p>
        </w:tc>
        <w:tc>
          <w:tcPr>
            <w:tcW w:w="4536" w:type="dxa"/>
            <w:vAlign w:val="center"/>
            <w:hideMark/>
          </w:tcPr>
          <w:p w14:paraId="41C33D47" w14:textId="77777777" w:rsidR="00572ACD" w:rsidRPr="00794669" w:rsidRDefault="00572AC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Disponibilidades</w:t>
            </w:r>
          </w:p>
        </w:tc>
        <w:tc>
          <w:tcPr>
            <w:tcW w:w="397" w:type="dxa"/>
            <w:noWrap/>
            <w:textDirection w:val="btLr"/>
            <w:hideMark/>
          </w:tcPr>
          <w:p w14:paraId="7A129612"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10100000000000</w:t>
            </w:r>
          </w:p>
        </w:tc>
        <w:tc>
          <w:tcPr>
            <w:tcW w:w="5103" w:type="dxa"/>
            <w:vAlign w:val="center"/>
            <w:hideMark/>
          </w:tcPr>
          <w:p w14:paraId="3614231B" w14:textId="77777777" w:rsidR="00572ACD"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Disponibilidades" w:history="1">
              <w:r w:rsidR="00572ACD" w:rsidRPr="00794669">
                <w:rPr>
                  <w:rStyle w:val="Hipervnculo"/>
                  <w:rFonts w:cs="Arial"/>
                  <w:sz w:val="16"/>
                  <w:szCs w:val="16"/>
                  <w:lang w:eastAsia="es-CR"/>
                </w:rPr>
                <w:t>[A] TotalDisponibilidades</w:t>
              </w:r>
            </w:hyperlink>
            <w:r w:rsidR="00572ACD" w:rsidRPr="00794669">
              <w:rPr>
                <w:rFonts w:cs="Arial"/>
                <w:color w:val="000000"/>
                <w:sz w:val="16"/>
                <w:szCs w:val="16"/>
                <w:lang w:eastAsia="es-CR"/>
              </w:rPr>
              <w:t xml:space="preserve"> = ∑</w:t>
            </w:r>
            <w:hyperlink w:anchor="_DesgloseDisponibilidades" w:history="1">
              <w:r w:rsidR="00572ACD" w:rsidRPr="00794669">
                <w:rPr>
                  <w:rStyle w:val="Hipervnculo"/>
                  <w:rFonts w:cs="Arial"/>
                  <w:sz w:val="16"/>
                  <w:szCs w:val="16"/>
                  <w:lang w:eastAsia="es-CR"/>
                </w:rPr>
                <w:t>DesgloseDisponibilidades</w:t>
              </w:r>
            </w:hyperlink>
          </w:p>
        </w:tc>
      </w:tr>
      <w:tr w:rsidR="00572ACD" w:rsidRPr="00794669" w14:paraId="24FAC901"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6160AFD2" w14:textId="77777777" w:rsidR="00572ACD" w:rsidRPr="00794669" w:rsidRDefault="00B4199C" w:rsidP="00EF6B3D">
            <w:pPr>
              <w:pStyle w:val="Ttulo9"/>
              <w:ind w:left="113" w:right="113"/>
              <w:jc w:val="center"/>
              <w:outlineLvl w:val="8"/>
              <w:rPr>
                <w:b w:val="0"/>
                <w:szCs w:val="16"/>
                <w:lang w:val="es-CR" w:eastAsia="es-CR"/>
              </w:rPr>
            </w:pPr>
            <w:bookmarkStart w:id="39" w:name="_DesgloseDisponibilidades"/>
            <w:bookmarkEnd w:id="39"/>
            <w:r>
              <w:rPr>
                <w:b w:val="0"/>
              </w:rPr>
              <w:t>[E]</w:t>
            </w:r>
            <w:r w:rsidR="00572ACD" w:rsidRPr="00794669">
              <w:rPr>
                <w:b w:val="0"/>
                <w:szCs w:val="16"/>
                <w:lang w:val="es-ES_tradnl" w:eastAsia="es-CR"/>
              </w:rPr>
              <w:t>DesgloseDisponibilidades</w:t>
            </w:r>
          </w:p>
        </w:tc>
        <w:tc>
          <w:tcPr>
            <w:tcW w:w="3402" w:type="dxa"/>
            <w:hideMark/>
          </w:tcPr>
          <w:p w14:paraId="5546044C"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Efectivo</w:t>
            </w:r>
          </w:p>
        </w:tc>
        <w:tc>
          <w:tcPr>
            <w:tcW w:w="4536" w:type="dxa"/>
            <w:vAlign w:val="center"/>
            <w:hideMark/>
          </w:tcPr>
          <w:p w14:paraId="7A1FBEDB"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Efectivo</w:t>
            </w:r>
          </w:p>
        </w:tc>
        <w:tc>
          <w:tcPr>
            <w:tcW w:w="397" w:type="dxa"/>
            <w:noWrap/>
            <w:textDirection w:val="btLr"/>
            <w:hideMark/>
          </w:tcPr>
          <w:p w14:paraId="2EE9E34D"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10100100000000</w:t>
            </w:r>
          </w:p>
        </w:tc>
        <w:tc>
          <w:tcPr>
            <w:tcW w:w="5103" w:type="dxa"/>
            <w:vAlign w:val="center"/>
            <w:hideMark/>
          </w:tcPr>
          <w:p w14:paraId="5DC1D1AB" w14:textId="77777777" w:rsidR="00572ACD" w:rsidRDefault="00572ACD" w:rsidP="00F4314C">
            <w:pPr>
              <w:pStyle w:val="Prrafodelista"/>
              <w:numPr>
                <w:ilvl w:val="0"/>
                <w:numId w:val="5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F957F02" w14:textId="77777777" w:rsidR="00572ACD" w:rsidRPr="00452B09" w:rsidRDefault="00572ACD" w:rsidP="00F4314C">
            <w:pPr>
              <w:pStyle w:val="Prrafodelista"/>
              <w:numPr>
                <w:ilvl w:val="0"/>
                <w:numId w:val="5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5367386"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572ACD" w:rsidRPr="00794669" w14:paraId="2D758881"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43FDDF5D" w14:textId="77777777" w:rsidR="00572ACD" w:rsidRPr="00794669" w:rsidRDefault="00572ACD" w:rsidP="00EF6B3D">
            <w:pPr>
              <w:ind w:left="113" w:right="113"/>
              <w:jc w:val="center"/>
              <w:rPr>
                <w:rFonts w:cs="Arial"/>
                <w:b w:val="0"/>
                <w:color w:val="000000"/>
                <w:sz w:val="16"/>
                <w:szCs w:val="16"/>
                <w:lang w:val="es-CR" w:eastAsia="es-CR"/>
              </w:rPr>
            </w:pPr>
          </w:p>
        </w:tc>
        <w:tc>
          <w:tcPr>
            <w:tcW w:w="3402" w:type="dxa"/>
            <w:hideMark/>
          </w:tcPr>
          <w:p w14:paraId="7D6ECEDE" w14:textId="77777777" w:rsidR="00572ACD" w:rsidRPr="00794669" w:rsidRDefault="00572ACD"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DepVistaEnBCCR</w:t>
            </w:r>
          </w:p>
        </w:tc>
        <w:tc>
          <w:tcPr>
            <w:tcW w:w="4536" w:type="dxa"/>
            <w:vAlign w:val="center"/>
            <w:hideMark/>
          </w:tcPr>
          <w:p w14:paraId="1F0323EB" w14:textId="77777777" w:rsidR="00572ACD" w:rsidRPr="00794669" w:rsidRDefault="00572AC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Depósitos a la vista en el B.C.C.R.</w:t>
            </w:r>
          </w:p>
        </w:tc>
        <w:tc>
          <w:tcPr>
            <w:tcW w:w="397" w:type="dxa"/>
            <w:noWrap/>
            <w:textDirection w:val="btLr"/>
            <w:hideMark/>
          </w:tcPr>
          <w:p w14:paraId="5685BF38"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10100200000000</w:t>
            </w:r>
          </w:p>
        </w:tc>
        <w:tc>
          <w:tcPr>
            <w:tcW w:w="5103" w:type="dxa"/>
            <w:vAlign w:val="center"/>
            <w:hideMark/>
          </w:tcPr>
          <w:p w14:paraId="6405A0CE" w14:textId="77777777" w:rsidR="00572ACD" w:rsidRDefault="00572ACD" w:rsidP="00F4314C">
            <w:pPr>
              <w:pStyle w:val="Prrafodelista"/>
              <w:numPr>
                <w:ilvl w:val="0"/>
                <w:numId w:val="5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6F6FA65" w14:textId="77777777" w:rsidR="00572ACD" w:rsidRPr="00452B09" w:rsidRDefault="00572ACD" w:rsidP="00F4314C">
            <w:pPr>
              <w:pStyle w:val="Prrafodelista"/>
              <w:numPr>
                <w:ilvl w:val="0"/>
                <w:numId w:val="5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BF0BC54" w14:textId="77777777" w:rsidR="00572ACD" w:rsidRPr="00794669" w:rsidRDefault="00572ACD"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572ACD" w:rsidRPr="00794669" w14:paraId="5E15A97D"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11029A3A" w14:textId="77777777" w:rsidR="00572ACD" w:rsidRPr="00794669" w:rsidRDefault="00572ACD" w:rsidP="00EF6B3D">
            <w:pPr>
              <w:ind w:left="113" w:right="113"/>
              <w:jc w:val="center"/>
              <w:rPr>
                <w:rFonts w:cs="Arial"/>
                <w:b w:val="0"/>
                <w:color w:val="000000"/>
                <w:sz w:val="16"/>
                <w:szCs w:val="16"/>
                <w:lang w:val="es-CR" w:eastAsia="es-CR"/>
              </w:rPr>
            </w:pPr>
          </w:p>
        </w:tc>
        <w:tc>
          <w:tcPr>
            <w:tcW w:w="3402" w:type="dxa"/>
            <w:hideMark/>
          </w:tcPr>
          <w:p w14:paraId="2BE362FC"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DepVistaEntidadesFinancierasPais</w:t>
            </w:r>
          </w:p>
        </w:tc>
        <w:tc>
          <w:tcPr>
            <w:tcW w:w="4536" w:type="dxa"/>
            <w:vAlign w:val="center"/>
            <w:hideMark/>
          </w:tcPr>
          <w:p w14:paraId="4D593510"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Depósitos a la vista en entidades financieras del país</w:t>
            </w:r>
          </w:p>
        </w:tc>
        <w:tc>
          <w:tcPr>
            <w:tcW w:w="397" w:type="dxa"/>
            <w:noWrap/>
            <w:textDirection w:val="btLr"/>
            <w:hideMark/>
          </w:tcPr>
          <w:p w14:paraId="725586A5"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10100300000000</w:t>
            </w:r>
          </w:p>
        </w:tc>
        <w:tc>
          <w:tcPr>
            <w:tcW w:w="5103" w:type="dxa"/>
            <w:vAlign w:val="center"/>
            <w:hideMark/>
          </w:tcPr>
          <w:p w14:paraId="561B4DFE" w14:textId="77777777" w:rsidR="00572ACD" w:rsidRDefault="00572ACD" w:rsidP="00F4314C">
            <w:pPr>
              <w:pStyle w:val="Prrafodelista"/>
              <w:numPr>
                <w:ilvl w:val="0"/>
                <w:numId w:val="5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08BF265" w14:textId="77777777" w:rsidR="00572ACD" w:rsidRPr="00452B09" w:rsidRDefault="00572ACD" w:rsidP="00F4314C">
            <w:pPr>
              <w:pStyle w:val="Prrafodelista"/>
              <w:numPr>
                <w:ilvl w:val="0"/>
                <w:numId w:val="5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3DF06D3"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572ACD" w:rsidRPr="00794669" w14:paraId="27A2F088"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0013FC47" w14:textId="77777777" w:rsidR="00572ACD" w:rsidRPr="00794669" w:rsidRDefault="00572ACD" w:rsidP="00EF6B3D">
            <w:pPr>
              <w:ind w:left="113" w:right="113"/>
              <w:jc w:val="center"/>
              <w:rPr>
                <w:rFonts w:cs="Arial"/>
                <w:b w:val="0"/>
                <w:color w:val="000000"/>
                <w:sz w:val="16"/>
                <w:szCs w:val="16"/>
                <w:lang w:val="es-CR" w:eastAsia="es-CR"/>
              </w:rPr>
            </w:pPr>
          </w:p>
        </w:tc>
        <w:tc>
          <w:tcPr>
            <w:tcW w:w="3402" w:type="dxa"/>
            <w:hideMark/>
          </w:tcPr>
          <w:p w14:paraId="19C1D76F" w14:textId="77777777" w:rsidR="00572ACD" w:rsidRPr="00794669" w:rsidRDefault="00572ACD"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DepVistaEntidadesFinancierasExterior</w:t>
            </w:r>
          </w:p>
        </w:tc>
        <w:tc>
          <w:tcPr>
            <w:tcW w:w="4536" w:type="dxa"/>
            <w:vAlign w:val="center"/>
            <w:hideMark/>
          </w:tcPr>
          <w:p w14:paraId="3C72742C" w14:textId="77777777" w:rsidR="00572ACD" w:rsidRPr="00794669" w:rsidRDefault="00572AC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Depósitos a la vista en entidades financieras del exterior</w:t>
            </w:r>
          </w:p>
        </w:tc>
        <w:tc>
          <w:tcPr>
            <w:tcW w:w="397" w:type="dxa"/>
            <w:noWrap/>
            <w:textDirection w:val="btLr"/>
            <w:hideMark/>
          </w:tcPr>
          <w:p w14:paraId="0DDFA1FC"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10100400000000</w:t>
            </w:r>
          </w:p>
        </w:tc>
        <w:tc>
          <w:tcPr>
            <w:tcW w:w="5103" w:type="dxa"/>
            <w:vAlign w:val="center"/>
            <w:hideMark/>
          </w:tcPr>
          <w:p w14:paraId="5755F452" w14:textId="77777777" w:rsidR="00572ACD" w:rsidRDefault="00572ACD" w:rsidP="00F4314C">
            <w:pPr>
              <w:pStyle w:val="Prrafodelista"/>
              <w:numPr>
                <w:ilvl w:val="0"/>
                <w:numId w:val="5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78ADB56" w14:textId="77777777" w:rsidR="00572ACD" w:rsidRPr="00452B09" w:rsidRDefault="00572ACD" w:rsidP="00F4314C">
            <w:pPr>
              <w:pStyle w:val="Prrafodelista"/>
              <w:numPr>
                <w:ilvl w:val="0"/>
                <w:numId w:val="5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50D3B26" w14:textId="77777777" w:rsidR="00572ACD" w:rsidRPr="00794669" w:rsidRDefault="00572ACD"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572ACD" w:rsidRPr="00794669" w14:paraId="24656F7D"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30F24F13" w14:textId="77777777" w:rsidR="00572ACD" w:rsidRPr="00794669" w:rsidRDefault="00572ACD" w:rsidP="00EF6B3D">
            <w:pPr>
              <w:ind w:left="113" w:right="113"/>
              <w:jc w:val="center"/>
              <w:rPr>
                <w:rFonts w:cs="Arial"/>
                <w:b w:val="0"/>
                <w:color w:val="000000"/>
                <w:sz w:val="16"/>
                <w:szCs w:val="16"/>
                <w:lang w:val="es-CR" w:eastAsia="es-CR"/>
              </w:rPr>
            </w:pPr>
          </w:p>
        </w:tc>
        <w:tc>
          <w:tcPr>
            <w:tcW w:w="3402" w:type="dxa"/>
            <w:hideMark/>
          </w:tcPr>
          <w:p w14:paraId="5AD0522F"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DocCobroInmediato</w:t>
            </w:r>
          </w:p>
        </w:tc>
        <w:tc>
          <w:tcPr>
            <w:tcW w:w="4536" w:type="dxa"/>
            <w:vAlign w:val="center"/>
            <w:hideMark/>
          </w:tcPr>
          <w:p w14:paraId="04EDBD74"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Documentos de cobro inmediato</w:t>
            </w:r>
          </w:p>
        </w:tc>
        <w:tc>
          <w:tcPr>
            <w:tcW w:w="397" w:type="dxa"/>
            <w:noWrap/>
            <w:textDirection w:val="btLr"/>
            <w:hideMark/>
          </w:tcPr>
          <w:p w14:paraId="2F89BF97"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10100500000000</w:t>
            </w:r>
          </w:p>
        </w:tc>
        <w:tc>
          <w:tcPr>
            <w:tcW w:w="5103" w:type="dxa"/>
            <w:vAlign w:val="center"/>
            <w:hideMark/>
          </w:tcPr>
          <w:p w14:paraId="5287E363" w14:textId="77777777" w:rsidR="00572ACD" w:rsidRDefault="00572ACD" w:rsidP="00F4314C">
            <w:pPr>
              <w:pStyle w:val="Prrafodelista"/>
              <w:numPr>
                <w:ilvl w:val="0"/>
                <w:numId w:val="5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22B3D82" w14:textId="77777777" w:rsidR="00572ACD" w:rsidRPr="00452B09" w:rsidRDefault="00572ACD" w:rsidP="00F4314C">
            <w:pPr>
              <w:pStyle w:val="Prrafodelista"/>
              <w:numPr>
                <w:ilvl w:val="0"/>
                <w:numId w:val="5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FE37753"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572ACD" w:rsidRPr="00794669" w14:paraId="2EE2EF8F"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6272DB0F" w14:textId="77777777" w:rsidR="00572ACD" w:rsidRPr="00794669" w:rsidRDefault="00572ACD" w:rsidP="00EF6B3D">
            <w:pPr>
              <w:ind w:left="113" w:right="113"/>
              <w:jc w:val="center"/>
              <w:rPr>
                <w:rFonts w:cs="Arial"/>
                <w:b w:val="0"/>
                <w:color w:val="000000"/>
                <w:sz w:val="16"/>
                <w:szCs w:val="16"/>
                <w:lang w:val="es-CR" w:eastAsia="es-CR"/>
              </w:rPr>
            </w:pPr>
          </w:p>
        </w:tc>
        <w:tc>
          <w:tcPr>
            <w:tcW w:w="3402" w:type="dxa"/>
            <w:hideMark/>
          </w:tcPr>
          <w:p w14:paraId="6B4AC7AE" w14:textId="77777777" w:rsidR="00572ACD" w:rsidRPr="00794669" w:rsidRDefault="00572ACD"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DispRestringidas</w:t>
            </w:r>
          </w:p>
        </w:tc>
        <w:tc>
          <w:tcPr>
            <w:tcW w:w="4536" w:type="dxa"/>
            <w:vAlign w:val="center"/>
            <w:hideMark/>
          </w:tcPr>
          <w:p w14:paraId="2EDB5A5E" w14:textId="77777777" w:rsidR="00572ACD" w:rsidRPr="00794669" w:rsidRDefault="00572AC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Disponibilidades restringidas</w:t>
            </w:r>
          </w:p>
        </w:tc>
        <w:tc>
          <w:tcPr>
            <w:tcW w:w="397" w:type="dxa"/>
            <w:noWrap/>
            <w:textDirection w:val="btLr"/>
            <w:hideMark/>
          </w:tcPr>
          <w:p w14:paraId="3026A13D"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10100600000000</w:t>
            </w:r>
          </w:p>
        </w:tc>
        <w:tc>
          <w:tcPr>
            <w:tcW w:w="5103" w:type="dxa"/>
            <w:vAlign w:val="center"/>
            <w:hideMark/>
          </w:tcPr>
          <w:p w14:paraId="550479E0" w14:textId="77777777" w:rsidR="00572ACD" w:rsidRDefault="00572ACD" w:rsidP="00F4314C">
            <w:pPr>
              <w:pStyle w:val="Prrafodelista"/>
              <w:numPr>
                <w:ilvl w:val="0"/>
                <w:numId w:val="5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7C4629D" w14:textId="77777777" w:rsidR="00572ACD" w:rsidRPr="00452B09" w:rsidRDefault="00572ACD" w:rsidP="00F4314C">
            <w:pPr>
              <w:pStyle w:val="Prrafodelista"/>
              <w:numPr>
                <w:ilvl w:val="0"/>
                <w:numId w:val="5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407EB84" w14:textId="77777777" w:rsidR="00572ACD" w:rsidRPr="00794669" w:rsidRDefault="00572ACD"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572ACD" w:rsidRPr="00794669" w14:paraId="6B962D98"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530D1B29" w14:textId="77777777" w:rsidR="00572ACD" w:rsidRPr="00794669" w:rsidRDefault="00572ACD" w:rsidP="00EF6B3D">
            <w:pPr>
              <w:ind w:left="113" w:right="113"/>
              <w:jc w:val="center"/>
              <w:rPr>
                <w:rFonts w:cs="Arial"/>
                <w:b w:val="0"/>
                <w:color w:val="000000"/>
                <w:sz w:val="16"/>
                <w:szCs w:val="16"/>
                <w:lang w:val="es-CR" w:eastAsia="es-CR"/>
              </w:rPr>
            </w:pPr>
          </w:p>
        </w:tc>
        <w:tc>
          <w:tcPr>
            <w:tcW w:w="3402" w:type="dxa"/>
            <w:hideMark/>
          </w:tcPr>
          <w:p w14:paraId="38D7E869"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CtasProductosCobrar</w:t>
            </w:r>
          </w:p>
        </w:tc>
        <w:tc>
          <w:tcPr>
            <w:tcW w:w="4536" w:type="dxa"/>
            <w:vAlign w:val="center"/>
            <w:hideMark/>
          </w:tcPr>
          <w:p w14:paraId="4DFBC8EE"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Cuentas y productos por cobrar asociadas a disponibilidades</w:t>
            </w:r>
          </w:p>
        </w:tc>
        <w:tc>
          <w:tcPr>
            <w:tcW w:w="397" w:type="dxa"/>
            <w:noWrap/>
            <w:textDirection w:val="btLr"/>
            <w:hideMark/>
          </w:tcPr>
          <w:p w14:paraId="4F58228F"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10100800000000</w:t>
            </w:r>
          </w:p>
        </w:tc>
        <w:tc>
          <w:tcPr>
            <w:tcW w:w="5103" w:type="dxa"/>
            <w:vAlign w:val="center"/>
            <w:hideMark/>
          </w:tcPr>
          <w:p w14:paraId="0332A876" w14:textId="77777777" w:rsidR="00572ACD" w:rsidRDefault="00572ACD" w:rsidP="00F4314C">
            <w:pPr>
              <w:pStyle w:val="Prrafodelista"/>
              <w:numPr>
                <w:ilvl w:val="0"/>
                <w:numId w:val="5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975688B" w14:textId="77777777" w:rsidR="00572ACD" w:rsidRPr="00452B09" w:rsidRDefault="00572ACD" w:rsidP="00F4314C">
            <w:pPr>
              <w:pStyle w:val="Prrafodelista"/>
              <w:numPr>
                <w:ilvl w:val="0"/>
                <w:numId w:val="5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83886BF"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572ACD" w:rsidRPr="00794669" w14:paraId="259AAFC7"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7B6002BF" w14:textId="77777777" w:rsidR="00572ACD" w:rsidRPr="00794669" w:rsidRDefault="00B4199C" w:rsidP="00EF6B3D">
            <w:pPr>
              <w:pStyle w:val="Ttulo9"/>
              <w:ind w:left="113" w:right="113"/>
              <w:jc w:val="center"/>
              <w:outlineLvl w:val="8"/>
              <w:rPr>
                <w:b w:val="0"/>
                <w:szCs w:val="16"/>
                <w:lang w:val="es-CR" w:eastAsia="es-CR"/>
              </w:rPr>
            </w:pPr>
            <w:bookmarkStart w:id="40" w:name="_InversionesInstrumentosFinancieros"/>
            <w:bookmarkEnd w:id="40"/>
            <w:r>
              <w:rPr>
                <w:b w:val="0"/>
              </w:rPr>
              <w:t>[E]</w:t>
            </w:r>
            <w:r w:rsidR="00572ACD" w:rsidRPr="00794669">
              <w:rPr>
                <w:b w:val="0"/>
                <w:szCs w:val="16"/>
                <w:lang w:val="es-ES_tradnl" w:eastAsia="es-CR"/>
              </w:rPr>
              <w:t>InversionesInstrumentosFinancieros</w:t>
            </w:r>
          </w:p>
        </w:tc>
        <w:tc>
          <w:tcPr>
            <w:tcW w:w="3402" w:type="dxa"/>
            <w:hideMark/>
          </w:tcPr>
          <w:p w14:paraId="2D565432" w14:textId="77777777" w:rsidR="00572ACD" w:rsidRPr="00794669" w:rsidRDefault="00572ACD"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1" w:name="_[A]TotalInversiones"/>
            <w:bookmarkEnd w:id="41"/>
            <w:r w:rsidRPr="00794669">
              <w:rPr>
                <w:szCs w:val="16"/>
                <w:lang w:val="es-ES_tradnl" w:eastAsia="es-CR"/>
              </w:rPr>
              <w:t>[A]TotalInversiones</w:t>
            </w:r>
          </w:p>
        </w:tc>
        <w:tc>
          <w:tcPr>
            <w:tcW w:w="4536" w:type="dxa"/>
            <w:vAlign w:val="center"/>
            <w:hideMark/>
          </w:tcPr>
          <w:p w14:paraId="63E8D0E9" w14:textId="77777777" w:rsidR="00572ACD" w:rsidRPr="00794669" w:rsidRDefault="00572AC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Inversiones en instrumentos financieros</w:t>
            </w:r>
          </w:p>
        </w:tc>
        <w:tc>
          <w:tcPr>
            <w:tcW w:w="397" w:type="dxa"/>
            <w:noWrap/>
            <w:textDirection w:val="btLr"/>
            <w:hideMark/>
          </w:tcPr>
          <w:p w14:paraId="75A3772C"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10200000000000</w:t>
            </w:r>
          </w:p>
        </w:tc>
        <w:tc>
          <w:tcPr>
            <w:tcW w:w="5103" w:type="dxa"/>
            <w:vAlign w:val="center"/>
            <w:hideMark/>
          </w:tcPr>
          <w:p w14:paraId="1B1FCED8" w14:textId="77777777" w:rsidR="00572ACD"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hyperlink w:anchor="_[A]TotalInversiones" w:history="1">
              <w:r w:rsidR="00572ACD" w:rsidRPr="00794669">
                <w:rPr>
                  <w:rStyle w:val="Hipervnculo"/>
                  <w:rFonts w:cs="Arial"/>
                  <w:sz w:val="16"/>
                  <w:szCs w:val="16"/>
                  <w:lang w:eastAsia="es-CR"/>
                </w:rPr>
                <w:t>[A]TotalInversiones</w:t>
              </w:r>
            </w:hyperlink>
            <w:r w:rsidR="00572ACD" w:rsidRPr="00794669">
              <w:rPr>
                <w:rFonts w:cs="Arial"/>
                <w:color w:val="000000"/>
                <w:sz w:val="16"/>
                <w:szCs w:val="16"/>
                <w:lang w:eastAsia="es-CR"/>
              </w:rPr>
              <w:t xml:space="preserve"> = ∑</w:t>
            </w:r>
            <w:hyperlink w:anchor="_DesgloseInversionesInstrumentosFina" w:history="1">
              <w:r w:rsidR="00572ACD" w:rsidRPr="00794669">
                <w:rPr>
                  <w:rStyle w:val="Hipervnculo"/>
                  <w:rFonts w:cs="Arial"/>
                  <w:sz w:val="16"/>
                  <w:szCs w:val="16"/>
                  <w:lang w:eastAsia="es-CR"/>
                </w:rPr>
                <w:t>DesgloseInversionesInstrumentosFinancieros</w:t>
              </w:r>
            </w:hyperlink>
          </w:p>
          <w:p w14:paraId="2E4EF1B0" w14:textId="77777777" w:rsidR="00572ACD" w:rsidRPr="00794669" w:rsidRDefault="00572ACD"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10C3F" w:rsidRPr="00794669" w14:paraId="28E11BA5"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3A5619AB" w14:textId="77777777" w:rsidR="00410C3F" w:rsidRDefault="00410C3F" w:rsidP="00EF6B3D">
            <w:pPr>
              <w:pStyle w:val="Ttulo9"/>
              <w:ind w:left="113" w:right="113"/>
              <w:jc w:val="center"/>
              <w:outlineLvl w:val="8"/>
              <w:rPr>
                <w:b w:val="0"/>
              </w:rPr>
            </w:pPr>
            <w:r>
              <w:rPr>
                <w:b w:val="0"/>
              </w:rPr>
              <w:t>[E]</w:t>
            </w:r>
            <w:r w:rsidRPr="00794669">
              <w:rPr>
                <w:b w:val="0"/>
                <w:szCs w:val="16"/>
              </w:rPr>
              <w:t>DesgloseInversionesInstrumentosFinancieros</w:t>
            </w:r>
          </w:p>
        </w:tc>
        <w:tc>
          <w:tcPr>
            <w:tcW w:w="3402" w:type="dxa"/>
          </w:tcPr>
          <w:p w14:paraId="14238DB0" w14:textId="77777777" w:rsidR="00410C3F" w:rsidRPr="005D64CE" w:rsidRDefault="00410C3F" w:rsidP="0087407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5D64CE">
              <w:rPr>
                <w:szCs w:val="16"/>
                <w:lang w:val="es-ES_tradnl" w:eastAsia="es-CR"/>
              </w:rPr>
              <w:t xml:space="preserve">[E] </w:t>
            </w:r>
            <w:r w:rsidR="004A6D97" w:rsidRPr="005D64CE">
              <w:rPr>
                <w:szCs w:val="16"/>
                <w:lang w:val="es-CR" w:eastAsia="en-US"/>
              </w:rPr>
              <w:t>CambiosResultados</w:t>
            </w:r>
          </w:p>
        </w:tc>
        <w:tc>
          <w:tcPr>
            <w:tcW w:w="4536" w:type="dxa"/>
            <w:vAlign w:val="center"/>
          </w:tcPr>
          <w:p w14:paraId="32FF673D" w14:textId="77777777" w:rsidR="00410C3F" w:rsidRPr="00410C3F" w:rsidRDefault="00410C3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410C3F">
              <w:rPr>
                <w:rFonts w:cs="Arial"/>
                <w:color w:val="000000"/>
                <w:sz w:val="16"/>
                <w:szCs w:val="16"/>
                <w:lang w:eastAsia="es-CR"/>
              </w:rPr>
              <w:t xml:space="preserve">Inversiones </w:t>
            </w:r>
            <w:r w:rsidR="004A6D97">
              <w:rPr>
                <w:rFonts w:cs="Arial"/>
                <w:color w:val="000000"/>
                <w:sz w:val="16"/>
                <w:szCs w:val="16"/>
                <w:lang w:eastAsia="es-CR"/>
              </w:rPr>
              <w:t>al valor razonable con cambios en resultados</w:t>
            </w:r>
          </w:p>
        </w:tc>
        <w:tc>
          <w:tcPr>
            <w:tcW w:w="397" w:type="dxa"/>
            <w:noWrap/>
            <w:textDirection w:val="btLr"/>
          </w:tcPr>
          <w:p w14:paraId="0B2861E2" w14:textId="77777777" w:rsidR="00410C3F" w:rsidRPr="00410C3F" w:rsidRDefault="00410C3F" w:rsidP="0045535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410C3F">
              <w:rPr>
                <w:rFonts w:cs="Arial"/>
                <w:color w:val="000000"/>
                <w:sz w:val="16"/>
                <w:szCs w:val="16"/>
                <w:lang w:eastAsia="es-CR"/>
              </w:rPr>
              <w:t>10200100000000</w:t>
            </w:r>
          </w:p>
        </w:tc>
        <w:tc>
          <w:tcPr>
            <w:tcW w:w="5103" w:type="dxa"/>
            <w:vAlign w:val="center"/>
          </w:tcPr>
          <w:p w14:paraId="273FE2F6" w14:textId="77777777" w:rsidR="00410C3F" w:rsidRPr="00410C3F" w:rsidRDefault="00410C3F" w:rsidP="00874077">
            <w:pPr>
              <w:pStyle w:val="Prrafodelista"/>
              <w:numPr>
                <w:ilvl w:val="0"/>
                <w:numId w:val="5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10C3F">
              <w:rPr>
                <w:rFonts w:cs="Arial"/>
                <w:color w:val="000000"/>
                <w:sz w:val="16"/>
                <w:szCs w:val="16"/>
                <w:lang w:eastAsia="es-CR"/>
              </w:rPr>
              <w:t>≥ 0</w:t>
            </w:r>
          </w:p>
          <w:p w14:paraId="58F2B242" w14:textId="77777777" w:rsidR="00410C3F" w:rsidRPr="00410C3F" w:rsidRDefault="00410C3F" w:rsidP="00874077">
            <w:pPr>
              <w:pStyle w:val="Prrafodelista"/>
              <w:numPr>
                <w:ilvl w:val="0"/>
                <w:numId w:val="5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10C3F">
              <w:rPr>
                <w:rFonts w:cs="Arial"/>
                <w:color w:val="000000"/>
                <w:sz w:val="16"/>
                <w:szCs w:val="16"/>
                <w:lang w:eastAsia="es-CR"/>
              </w:rPr>
              <w:t>Se debe expresar con 2 decimales</w:t>
            </w:r>
          </w:p>
          <w:p w14:paraId="71AD8556" w14:textId="77777777" w:rsidR="00410C3F" w:rsidRPr="00410C3F" w:rsidRDefault="00410C3F" w:rsidP="0087407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10C3F" w:rsidRPr="00794669" w14:paraId="39CBE48E"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5EEE55E4" w14:textId="77777777" w:rsidR="00410C3F" w:rsidRPr="00794669" w:rsidRDefault="00410C3F" w:rsidP="00EF6B3D">
            <w:pPr>
              <w:pStyle w:val="Ttulo9"/>
              <w:ind w:left="113" w:right="113"/>
              <w:jc w:val="center"/>
              <w:outlineLvl w:val="8"/>
              <w:rPr>
                <w:b w:val="0"/>
                <w:szCs w:val="16"/>
              </w:rPr>
            </w:pPr>
            <w:bookmarkStart w:id="42" w:name="_DesgloseInversionesInstrumentosFina"/>
            <w:bookmarkEnd w:id="42"/>
          </w:p>
        </w:tc>
        <w:tc>
          <w:tcPr>
            <w:tcW w:w="3402" w:type="dxa"/>
            <w:hideMark/>
          </w:tcPr>
          <w:p w14:paraId="7861FA92" w14:textId="77777777" w:rsidR="00410C3F" w:rsidRPr="005D64CE" w:rsidRDefault="00410C3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5D64CE">
              <w:rPr>
                <w:szCs w:val="16"/>
                <w:lang w:val="es-ES_tradnl" w:eastAsia="es-CR"/>
              </w:rPr>
              <w:t xml:space="preserve">[E] </w:t>
            </w:r>
            <w:r w:rsidR="00474AF9" w:rsidRPr="005D64CE">
              <w:rPr>
                <w:szCs w:val="16"/>
                <w:lang w:val="es-CR" w:eastAsia="en-US"/>
              </w:rPr>
              <w:t>CambiosResultadoIntegral</w:t>
            </w:r>
          </w:p>
        </w:tc>
        <w:tc>
          <w:tcPr>
            <w:tcW w:w="4536" w:type="dxa"/>
            <w:vAlign w:val="center"/>
            <w:hideMark/>
          </w:tcPr>
          <w:p w14:paraId="61D69EB6" w14:textId="77777777" w:rsidR="00410C3F" w:rsidRPr="00794669" w:rsidRDefault="00410C3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 xml:space="preserve">Inversiones </w:t>
            </w:r>
            <w:r w:rsidR="00474AF9">
              <w:rPr>
                <w:rFonts w:cs="Arial"/>
                <w:color w:val="000000"/>
                <w:sz w:val="16"/>
                <w:szCs w:val="16"/>
                <w:lang w:eastAsia="es-CR"/>
              </w:rPr>
              <w:t xml:space="preserve">al valor razonable con cambios en la cuenta de resultados integrales </w:t>
            </w:r>
          </w:p>
        </w:tc>
        <w:tc>
          <w:tcPr>
            <w:tcW w:w="397" w:type="dxa"/>
            <w:noWrap/>
            <w:textDirection w:val="btLr"/>
            <w:hideMark/>
          </w:tcPr>
          <w:p w14:paraId="019386B6" w14:textId="77777777" w:rsidR="00410C3F" w:rsidRPr="00794669" w:rsidRDefault="00410C3F"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10200200000000</w:t>
            </w:r>
          </w:p>
        </w:tc>
        <w:tc>
          <w:tcPr>
            <w:tcW w:w="5103" w:type="dxa"/>
            <w:vAlign w:val="center"/>
            <w:hideMark/>
          </w:tcPr>
          <w:p w14:paraId="13A39863" w14:textId="77777777" w:rsidR="00410C3F" w:rsidRDefault="00410C3F" w:rsidP="009B7AA1">
            <w:pPr>
              <w:pStyle w:val="Prrafodelista"/>
              <w:numPr>
                <w:ilvl w:val="0"/>
                <w:numId w:val="54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619BE26" w14:textId="77777777" w:rsidR="00410C3F" w:rsidRPr="00452B09" w:rsidRDefault="00410C3F" w:rsidP="009B7AA1">
            <w:pPr>
              <w:pStyle w:val="Prrafodelista"/>
              <w:numPr>
                <w:ilvl w:val="0"/>
                <w:numId w:val="54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4A06EEB" w14:textId="77777777" w:rsidR="00410C3F" w:rsidRPr="00794669" w:rsidRDefault="00410C3F"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BD61FF" w:rsidRPr="00794669" w14:paraId="4EE16472" w14:textId="77777777" w:rsidTr="00BD61FF">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E0C001A" w14:textId="77777777" w:rsidR="00BD61FF" w:rsidRPr="00794669" w:rsidRDefault="00BD61FF" w:rsidP="00EF6B3D">
            <w:pPr>
              <w:pStyle w:val="Ttulo9"/>
              <w:ind w:left="113" w:right="113"/>
              <w:jc w:val="center"/>
              <w:outlineLvl w:val="8"/>
              <w:rPr>
                <w:b w:val="0"/>
                <w:szCs w:val="16"/>
              </w:rPr>
            </w:pPr>
          </w:p>
        </w:tc>
        <w:tc>
          <w:tcPr>
            <w:tcW w:w="3402" w:type="dxa"/>
          </w:tcPr>
          <w:p w14:paraId="0D6CC5CE" w14:textId="77777777" w:rsidR="00BD61FF" w:rsidRPr="005D64CE" w:rsidRDefault="00BD61FF" w:rsidP="00BD61FF">
            <w:pPr>
              <w:cnfStyle w:val="000000100000" w:firstRow="0" w:lastRow="0" w:firstColumn="0" w:lastColumn="0" w:oddVBand="0" w:evenVBand="0" w:oddHBand="1" w:evenHBand="0" w:firstRowFirstColumn="0" w:firstRowLastColumn="0" w:lastRowFirstColumn="0" w:lastRowLastColumn="0"/>
              <w:rPr>
                <w:sz w:val="18"/>
              </w:rPr>
            </w:pPr>
            <w:r w:rsidRPr="005D64CE">
              <w:rPr>
                <w:sz w:val="18"/>
              </w:rPr>
              <w:t xml:space="preserve">[E] </w:t>
            </w:r>
            <w:r w:rsidR="00474AF9" w:rsidRPr="005D64CE">
              <w:rPr>
                <w:rFonts w:cs="Arial"/>
                <w:sz w:val="16"/>
                <w:szCs w:val="16"/>
                <w:lang w:val="es-CR" w:eastAsia="en-US"/>
              </w:rPr>
              <w:t>CostoAmortizado</w:t>
            </w:r>
          </w:p>
        </w:tc>
        <w:tc>
          <w:tcPr>
            <w:tcW w:w="4536" w:type="dxa"/>
            <w:vAlign w:val="center"/>
          </w:tcPr>
          <w:p w14:paraId="20ED39F1" w14:textId="77777777" w:rsidR="00BD61FF" w:rsidRPr="00D57527" w:rsidRDefault="00BD61FF">
            <w:pPr>
              <w:jc w:val="center"/>
              <w:cnfStyle w:val="000000100000" w:firstRow="0" w:lastRow="0" w:firstColumn="0" w:lastColumn="0" w:oddVBand="0" w:evenVBand="0" w:oddHBand="1" w:evenHBand="0" w:firstRowFirstColumn="0" w:firstRowLastColumn="0" w:lastRowFirstColumn="0" w:lastRowLastColumn="0"/>
              <w:rPr>
                <w:sz w:val="18"/>
              </w:rPr>
            </w:pPr>
            <w:r w:rsidRPr="00D57527">
              <w:rPr>
                <w:sz w:val="18"/>
              </w:rPr>
              <w:t xml:space="preserve">Inversiones </w:t>
            </w:r>
            <w:r w:rsidR="00474AF9">
              <w:rPr>
                <w:sz w:val="18"/>
              </w:rPr>
              <w:t>al costo amorizado</w:t>
            </w:r>
          </w:p>
        </w:tc>
        <w:tc>
          <w:tcPr>
            <w:tcW w:w="397" w:type="dxa"/>
            <w:noWrap/>
            <w:textDirection w:val="btLr"/>
          </w:tcPr>
          <w:p w14:paraId="47D49EAE" w14:textId="77777777" w:rsidR="00BD61FF" w:rsidRPr="00794669" w:rsidRDefault="00BD61FF"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BD61FF">
              <w:rPr>
                <w:rFonts w:cs="Arial"/>
                <w:color w:val="000000"/>
                <w:sz w:val="16"/>
                <w:szCs w:val="16"/>
                <w:lang w:eastAsia="es-CR"/>
              </w:rPr>
              <w:t>10200300000000</w:t>
            </w:r>
          </w:p>
        </w:tc>
        <w:tc>
          <w:tcPr>
            <w:tcW w:w="5103" w:type="dxa"/>
            <w:vAlign w:val="center"/>
          </w:tcPr>
          <w:p w14:paraId="42D841AB" w14:textId="77777777" w:rsidR="00BD61FF" w:rsidRPr="00BD61FF" w:rsidRDefault="00BD61FF" w:rsidP="00BD61F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BD61FF">
              <w:rPr>
                <w:rFonts w:cs="Arial"/>
                <w:color w:val="000000"/>
                <w:sz w:val="16"/>
                <w:szCs w:val="16"/>
                <w:lang w:eastAsia="es-CR"/>
              </w:rPr>
              <w:t>a.</w:t>
            </w:r>
            <w:r w:rsidRPr="00BD61FF">
              <w:rPr>
                <w:rFonts w:cs="Arial"/>
                <w:color w:val="000000"/>
                <w:sz w:val="16"/>
                <w:szCs w:val="16"/>
                <w:lang w:eastAsia="es-CR"/>
              </w:rPr>
              <w:tab/>
              <w:t>≥ 0</w:t>
            </w:r>
          </w:p>
          <w:p w14:paraId="7D5C0965" w14:textId="77777777" w:rsidR="00BD61FF" w:rsidRPr="00BD61FF" w:rsidRDefault="00BD61FF" w:rsidP="00BD61F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BD61FF">
              <w:rPr>
                <w:rFonts w:cs="Arial"/>
                <w:color w:val="000000"/>
                <w:sz w:val="16"/>
                <w:szCs w:val="16"/>
                <w:lang w:eastAsia="es-CR"/>
              </w:rPr>
              <w:t>b.</w:t>
            </w:r>
            <w:r w:rsidRPr="00BD61FF">
              <w:rPr>
                <w:rFonts w:cs="Arial"/>
                <w:color w:val="000000"/>
                <w:sz w:val="16"/>
                <w:szCs w:val="16"/>
                <w:lang w:eastAsia="es-CR"/>
              </w:rPr>
              <w:tab/>
              <w:t>Se debe expresar con 2 decimales</w:t>
            </w:r>
          </w:p>
        </w:tc>
      </w:tr>
      <w:tr w:rsidR="00410C3F" w:rsidRPr="00794669" w14:paraId="6BB81F8E"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37D753E3" w14:textId="77777777" w:rsidR="00410C3F" w:rsidRPr="00794669" w:rsidRDefault="00410C3F" w:rsidP="00EF6B3D">
            <w:pPr>
              <w:ind w:left="113" w:right="113"/>
              <w:jc w:val="center"/>
              <w:rPr>
                <w:rFonts w:cs="Arial"/>
                <w:b w:val="0"/>
                <w:color w:val="000000"/>
                <w:sz w:val="16"/>
                <w:szCs w:val="16"/>
                <w:lang w:val="es-CR" w:eastAsia="es-CR"/>
              </w:rPr>
            </w:pPr>
          </w:p>
        </w:tc>
        <w:tc>
          <w:tcPr>
            <w:tcW w:w="3402" w:type="dxa"/>
            <w:hideMark/>
          </w:tcPr>
          <w:p w14:paraId="5ABA0993" w14:textId="77777777" w:rsidR="00410C3F" w:rsidRPr="00794669" w:rsidRDefault="00410C3F"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EnCesacionPagosMorososLitigios</w:t>
            </w:r>
          </w:p>
        </w:tc>
        <w:tc>
          <w:tcPr>
            <w:tcW w:w="4536" w:type="dxa"/>
            <w:vAlign w:val="center"/>
            <w:hideMark/>
          </w:tcPr>
          <w:p w14:paraId="2E0E2BA3" w14:textId="77777777" w:rsidR="00410C3F" w:rsidRPr="00794669" w:rsidRDefault="00410C3F"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Inversiones en instr</w:t>
            </w:r>
            <w:r>
              <w:rPr>
                <w:rFonts w:cs="Arial"/>
                <w:color w:val="000000"/>
                <w:sz w:val="16"/>
                <w:szCs w:val="16"/>
                <w:lang w:eastAsia="es-CR"/>
              </w:rPr>
              <w:t>umentos financieros</w:t>
            </w:r>
            <w:r w:rsidRPr="00794669">
              <w:rPr>
                <w:rFonts w:cs="Arial"/>
                <w:color w:val="000000"/>
                <w:sz w:val="16"/>
                <w:szCs w:val="16"/>
                <w:lang w:eastAsia="es-CR"/>
              </w:rPr>
              <w:t xml:space="preserve"> en cesación de pagos, morosos o en litigio</w:t>
            </w:r>
          </w:p>
        </w:tc>
        <w:tc>
          <w:tcPr>
            <w:tcW w:w="397" w:type="dxa"/>
            <w:noWrap/>
            <w:textDirection w:val="btLr"/>
            <w:hideMark/>
          </w:tcPr>
          <w:p w14:paraId="70ACE0E2" w14:textId="77777777" w:rsidR="00410C3F" w:rsidRPr="00794669" w:rsidRDefault="00410C3F"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10200400000000</w:t>
            </w:r>
          </w:p>
        </w:tc>
        <w:tc>
          <w:tcPr>
            <w:tcW w:w="5103" w:type="dxa"/>
            <w:vAlign w:val="center"/>
            <w:hideMark/>
          </w:tcPr>
          <w:p w14:paraId="333C21AF" w14:textId="77777777" w:rsidR="00410C3F" w:rsidRDefault="00410C3F" w:rsidP="00F4314C">
            <w:pPr>
              <w:pStyle w:val="Prrafodelista"/>
              <w:numPr>
                <w:ilvl w:val="0"/>
                <w:numId w:val="5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4E4F97D" w14:textId="77777777" w:rsidR="00410C3F" w:rsidRPr="00452B09" w:rsidRDefault="00410C3F" w:rsidP="00F4314C">
            <w:pPr>
              <w:pStyle w:val="Prrafodelista"/>
              <w:numPr>
                <w:ilvl w:val="0"/>
                <w:numId w:val="5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7F43EBC0" w14:textId="77777777" w:rsidR="00410C3F" w:rsidRPr="00794669" w:rsidRDefault="00410C3F"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10C3F" w:rsidRPr="00794669" w14:paraId="5CDFAD83"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119F7FB4" w14:textId="77777777" w:rsidR="00410C3F" w:rsidRPr="00794669" w:rsidRDefault="00410C3F" w:rsidP="00EF6B3D">
            <w:pPr>
              <w:ind w:left="113" w:right="113"/>
              <w:jc w:val="center"/>
              <w:rPr>
                <w:rFonts w:cs="Arial"/>
                <w:b w:val="0"/>
                <w:color w:val="000000"/>
                <w:sz w:val="16"/>
                <w:szCs w:val="16"/>
                <w:lang w:val="es-CR" w:eastAsia="es-CR"/>
              </w:rPr>
            </w:pPr>
          </w:p>
        </w:tc>
        <w:tc>
          <w:tcPr>
            <w:tcW w:w="3402" w:type="dxa"/>
            <w:hideMark/>
          </w:tcPr>
          <w:p w14:paraId="2EF2CC45" w14:textId="77777777" w:rsidR="00410C3F" w:rsidRPr="00794669" w:rsidRDefault="00410C3F"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VencidosRestringidos</w:t>
            </w:r>
          </w:p>
        </w:tc>
        <w:tc>
          <w:tcPr>
            <w:tcW w:w="4536" w:type="dxa"/>
            <w:vAlign w:val="center"/>
            <w:hideMark/>
          </w:tcPr>
          <w:p w14:paraId="33934F87" w14:textId="77777777" w:rsidR="00410C3F" w:rsidRPr="00794669" w:rsidRDefault="00410C3F"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Instrumentos financieros vencidos y restringidos</w:t>
            </w:r>
          </w:p>
        </w:tc>
        <w:tc>
          <w:tcPr>
            <w:tcW w:w="397" w:type="dxa"/>
            <w:noWrap/>
            <w:textDirection w:val="btLr"/>
            <w:hideMark/>
          </w:tcPr>
          <w:p w14:paraId="355ECD6D" w14:textId="77777777" w:rsidR="00410C3F" w:rsidRPr="00794669" w:rsidRDefault="00410C3F"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10200500000000</w:t>
            </w:r>
          </w:p>
        </w:tc>
        <w:tc>
          <w:tcPr>
            <w:tcW w:w="5103" w:type="dxa"/>
            <w:vAlign w:val="center"/>
            <w:hideMark/>
          </w:tcPr>
          <w:p w14:paraId="10FBB135" w14:textId="77777777" w:rsidR="00410C3F" w:rsidRDefault="00410C3F" w:rsidP="00F4314C">
            <w:pPr>
              <w:pStyle w:val="Prrafodelista"/>
              <w:numPr>
                <w:ilvl w:val="0"/>
                <w:numId w:val="5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2C9F33B" w14:textId="77777777" w:rsidR="00410C3F" w:rsidRPr="00452B09" w:rsidRDefault="00410C3F" w:rsidP="00F4314C">
            <w:pPr>
              <w:pStyle w:val="Prrafodelista"/>
              <w:numPr>
                <w:ilvl w:val="0"/>
                <w:numId w:val="5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884E205" w14:textId="77777777" w:rsidR="00410C3F" w:rsidRPr="00794669" w:rsidRDefault="00410C3F"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10C3F" w:rsidRPr="00794669" w14:paraId="15F6E5A9"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0C105050" w14:textId="77777777" w:rsidR="00410C3F" w:rsidRPr="00794669" w:rsidRDefault="00410C3F" w:rsidP="00EF6B3D">
            <w:pPr>
              <w:ind w:left="113" w:right="113"/>
              <w:jc w:val="center"/>
              <w:rPr>
                <w:rFonts w:cs="Arial"/>
                <w:b w:val="0"/>
                <w:color w:val="000000"/>
                <w:sz w:val="16"/>
                <w:szCs w:val="16"/>
                <w:lang w:val="es-CR" w:eastAsia="es-CR"/>
              </w:rPr>
            </w:pPr>
          </w:p>
        </w:tc>
        <w:tc>
          <w:tcPr>
            <w:tcW w:w="3402" w:type="dxa"/>
            <w:hideMark/>
          </w:tcPr>
          <w:p w14:paraId="68E5B8BE" w14:textId="77777777" w:rsidR="00410C3F" w:rsidRPr="00794669" w:rsidRDefault="00410C3F"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DifPosicionDerivados</w:t>
            </w:r>
          </w:p>
        </w:tc>
        <w:tc>
          <w:tcPr>
            <w:tcW w:w="4536" w:type="dxa"/>
            <w:vAlign w:val="center"/>
            <w:hideMark/>
          </w:tcPr>
          <w:p w14:paraId="4FED4D41" w14:textId="77777777" w:rsidR="00410C3F" w:rsidRPr="00794669" w:rsidRDefault="00410C3F"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Diferencial de posición en instrumentos financieros derivados</w:t>
            </w:r>
          </w:p>
        </w:tc>
        <w:tc>
          <w:tcPr>
            <w:tcW w:w="397" w:type="dxa"/>
            <w:noWrap/>
            <w:textDirection w:val="btLr"/>
            <w:hideMark/>
          </w:tcPr>
          <w:p w14:paraId="5DB99698" w14:textId="77777777" w:rsidR="00410C3F" w:rsidRPr="00794669" w:rsidRDefault="00410C3F"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10200600000000</w:t>
            </w:r>
          </w:p>
        </w:tc>
        <w:tc>
          <w:tcPr>
            <w:tcW w:w="5103" w:type="dxa"/>
            <w:vAlign w:val="center"/>
            <w:hideMark/>
          </w:tcPr>
          <w:p w14:paraId="33D33935" w14:textId="77777777" w:rsidR="00410C3F" w:rsidRDefault="00410C3F" w:rsidP="00F4314C">
            <w:pPr>
              <w:pStyle w:val="Prrafodelista"/>
              <w:numPr>
                <w:ilvl w:val="0"/>
                <w:numId w:val="6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94686FC" w14:textId="77777777" w:rsidR="00410C3F" w:rsidRPr="00452B09" w:rsidRDefault="00410C3F" w:rsidP="00F4314C">
            <w:pPr>
              <w:pStyle w:val="Prrafodelista"/>
              <w:numPr>
                <w:ilvl w:val="0"/>
                <w:numId w:val="6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1B55E7E" w14:textId="77777777" w:rsidR="00410C3F" w:rsidRPr="00794669" w:rsidRDefault="00410C3F"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10C3F" w:rsidRPr="00794669" w14:paraId="5D1F002D"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3BD54EB9" w14:textId="77777777" w:rsidR="00410C3F" w:rsidRPr="00794669" w:rsidRDefault="00410C3F" w:rsidP="00EF6B3D">
            <w:pPr>
              <w:ind w:left="113" w:right="113"/>
              <w:jc w:val="center"/>
              <w:rPr>
                <w:rFonts w:cs="Arial"/>
                <w:b w:val="0"/>
                <w:color w:val="000000"/>
                <w:sz w:val="16"/>
                <w:szCs w:val="16"/>
                <w:lang w:val="es-CR" w:eastAsia="es-CR"/>
              </w:rPr>
            </w:pPr>
          </w:p>
        </w:tc>
        <w:tc>
          <w:tcPr>
            <w:tcW w:w="3402" w:type="dxa"/>
            <w:hideMark/>
          </w:tcPr>
          <w:p w14:paraId="0139F03E" w14:textId="77777777" w:rsidR="00410C3F" w:rsidRPr="00794669" w:rsidRDefault="00410C3F"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CtasProductosCobrar</w:t>
            </w:r>
          </w:p>
        </w:tc>
        <w:tc>
          <w:tcPr>
            <w:tcW w:w="4536" w:type="dxa"/>
            <w:vAlign w:val="center"/>
            <w:hideMark/>
          </w:tcPr>
          <w:p w14:paraId="26C2369E" w14:textId="77777777" w:rsidR="00410C3F" w:rsidRPr="00794669" w:rsidRDefault="00410C3F"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Cuentas y productos por cobrar asociados a inversiones en instrumentos financieros</w:t>
            </w:r>
          </w:p>
        </w:tc>
        <w:tc>
          <w:tcPr>
            <w:tcW w:w="397" w:type="dxa"/>
            <w:noWrap/>
            <w:textDirection w:val="btLr"/>
            <w:hideMark/>
          </w:tcPr>
          <w:p w14:paraId="03B618CE" w14:textId="77777777" w:rsidR="00410C3F" w:rsidRPr="00794669" w:rsidRDefault="00410C3F"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10200800000000</w:t>
            </w:r>
          </w:p>
        </w:tc>
        <w:tc>
          <w:tcPr>
            <w:tcW w:w="5103" w:type="dxa"/>
            <w:vAlign w:val="center"/>
            <w:hideMark/>
          </w:tcPr>
          <w:p w14:paraId="7BE247CC" w14:textId="77777777" w:rsidR="00410C3F" w:rsidRDefault="00410C3F" w:rsidP="00F4314C">
            <w:pPr>
              <w:pStyle w:val="Prrafodelista"/>
              <w:numPr>
                <w:ilvl w:val="0"/>
                <w:numId w:val="6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32E96511" w14:textId="77777777" w:rsidR="00410C3F" w:rsidRPr="00452B09" w:rsidRDefault="00410C3F" w:rsidP="00F4314C">
            <w:pPr>
              <w:pStyle w:val="Prrafodelista"/>
              <w:numPr>
                <w:ilvl w:val="0"/>
                <w:numId w:val="6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ED71A76" w14:textId="77777777" w:rsidR="00410C3F" w:rsidRPr="00794669" w:rsidRDefault="00410C3F"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10C3F" w:rsidRPr="00794669" w14:paraId="2879AF80"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095699FD" w14:textId="77777777" w:rsidR="00410C3F" w:rsidRPr="00794669" w:rsidRDefault="00410C3F" w:rsidP="00EF6B3D">
            <w:pPr>
              <w:ind w:left="113" w:right="113"/>
              <w:jc w:val="center"/>
              <w:rPr>
                <w:rFonts w:cs="Arial"/>
                <w:b w:val="0"/>
                <w:color w:val="000000"/>
                <w:sz w:val="16"/>
                <w:szCs w:val="16"/>
                <w:lang w:val="es-CR" w:eastAsia="es-CR"/>
              </w:rPr>
            </w:pPr>
          </w:p>
        </w:tc>
        <w:tc>
          <w:tcPr>
            <w:tcW w:w="3402" w:type="dxa"/>
            <w:hideMark/>
          </w:tcPr>
          <w:p w14:paraId="5A5E3801" w14:textId="77777777" w:rsidR="00410C3F" w:rsidRPr="00794669" w:rsidRDefault="00410C3F"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EstimacionDeterioro</w:t>
            </w:r>
          </w:p>
        </w:tc>
        <w:tc>
          <w:tcPr>
            <w:tcW w:w="4536" w:type="dxa"/>
            <w:vAlign w:val="center"/>
            <w:hideMark/>
          </w:tcPr>
          <w:p w14:paraId="6B9767EF" w14:textId="77777777" w:rsidR="00410C3F" w:rsidRPr="00794669" w:rsidRDefault="00410C3F"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(Estimación por deterioro de instrumentos financieros)</w:t>
            </w:r>
          </w:p>
        </w:tc>
        <w:tc>
          <w:tcPr>
            <w:tcW w:w="397" w:type="dxa"/>
            <w:noWrap/>
            <w:textDirection w:val="btLr"/>
            <w:hideMark/>
          </w:tcPr>
          <w:p w14:paraId="2A7B3968" w14:textId="77777777" w:rsidR="00410C3F" w:rsidRPr="00794669" w:rsidRDefault="00410C3F"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10200900000000</w:t>
            </w:r>
          </w:p>
        </w:tc>
        <w:tc>
          <w:tcPr>
            <w:tcW w:w="5103" w:type="dxa"/>
            <w:vAlign w:val="center"/>
            <w:hideMark/>
          </w:tcPr>
          <w:p w14:paraId="54560EBE" w14:textId="77777777" w:rsidR="00410C3F" w:rsidRPr="00643847" w:rsidRDefault="00410C3F" w:rsidP="00F4314C">
            <w:pPr>
              <w:pStyle w:val="Prrafodelista"/>
              <w:numPr>
                <w:ilvl w:val="0"/>
                <w:numId w:val="63"/>
              </w:numPr>
              <w:cnfStyle w:val="000000000000" w:firstRow="0" w:lastRow="0" w:firstColumn="0" w:lastColumn="0" w:oddVBand="0" w:evenVBand="0" w:oddHBand="0" w:evenHBand="0" w:firstRowFirstColumn="0" w:firstRowLastColumn="0" w:lastRowFirstColumn="0" w:lastRowLastColumn="0"/>
              <w:rPr>
                <w:rFonts w:cs="Arial"/>
                <w:b/>
                <w:bCs/>
                <w:sz w:val="16"/>
                <w:szCs w:val="16"/>
                <w:lang w:val="es-CR" w:eastAsia="es-CR"/>
              </w:rPr>
            </w:pPr>
            <w:r w:rsidRPr="00643847">
              <w:rPr>
                <w:rFonts w:cs="Arial"/>
                <w:b/>
                <w:bCs/>
                <w:sz w:val="16"/>
                <w:szCs w:val="16"/>
                <w:lang w:eastAsia="es-CR"/>
              </w:rPr>
              <w:t>≤ 0</w:t>
            </w:r>
          </w:p>
          <w:p w14:paraId="04805F33" w14:textId="77777777" w:rsidR="00410C3F" w:rsidRPr="00452B09" w:rsidRDefault="00410C3F" w:rsidP="00F4314C">
            <w:pPr>
              <w:pStyle w:val="Prrafodelista"/>
              <w:numPr>
                <w:ilvl w:val="0"/>
                <w:numId w:val="6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BD0E8A4" w14:textId="77777777" w:rsidR="00410C3F" w:rsidRPr="00452B09" w:rsidRDefault="00410C3F" w:rsidP="00EF6B3D">
            <w:pPr>
              <w:pStyle w:val="Prrafodelista"/>
              <w:cnfStyle w:val="000000000000" w:firstRow="0" w:lastRow="0" w:firstColumn="0" w:lastColumn="0" w:oddVBand="0" w:evenVBand="0" w:oddHBand="0" w:evenHBand="0" w:firstRowFirstColumn="0" w:firstRowLastColumn="0" w:lastRowFirstColumn="0" w:lastRowLastColumn="0"/>
              <w:rPr>
                <w:rFonts w:cs="Arial"/>
                <w:b/>
                <w:bCs/>
                <w:color w:val="FF0000"/>
                <w:sz w:val="16"/>
                <w:szCs w:val="16"/>
                <w:lang w:val="es-CR" w:eastAsia="es-CR"/>
              </w:rPr>
            </w:pPr>
          </w:p>
        </w:tc>
      </w:tr>
      <w:tr w:rsidR="00455359" w:rsidRPr="00794669" w14:paraId="0C4C6380"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5F4E85C2" w14:textId="77777777" w:rsidR="00455359" w:rsidRPr="00794669" w:rsidRDefault="00455359" w:rsidP="00EF6B3D">
            <w:pPr>
              <w:pStyle w:val="Ttulo9"/>
              <w:ind w:left="113" w:right="113"/>
              <w:jc w:val="center"/>
              <w:outlineLvl w:val="8"/>
              <w:rPr>
                <w:b w:val="0"/>
                <w:szCs w:val="16"/>
                <w:lang w:val="es-CR" w:eastAsia="es-CR"/>
              </w:rPr>
            </w:pPr>
            <w:bookmarkStart w:id="43" w:name="_CarteraCreditos"/>
            <w:bookmarkEnd w:id="43"/>
            <w:r>
              <w:rPr>
                <w:b w:val="0"/>
              </w:rPr>
              <w:lastRenderedPageBreak/>
              <w:t>[E]</w:t>
            </w:r>
            <w:r w:rsidRPr="00794669">
              <w:rPr>
                <w:b w:val="0"/>
                <w:szCs w:val="16"/>
                <w:lang w:val="es-ES_tradnl" w:eastAsia="es-CR"/>
              </w:rPr>
              <w:t>CarteraCreditos</w:t>
            </w:r>
          </w:p>
        </w:tc>
        <w:tc>
          <w:tcPr>
            <w:tcW w:w="3402" w:type="dxa"/>
            <w:hideMark/>
          </w:tcPr>
          <w:p w14:paraId="626E4F85" w14:textId="77777777" w:rsidR="00455359" w:rsidRPr="00794669"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4" w:name="_[A]_TotalCartera"/>
            <w:bookmarkEnd w:id="44"/>
            <w:r w:rsidRPr="00794669">
              <w:rPr>
                <w:szCs w:val="16"/>
                <w:lang w:val="es-ES_tradnl" w:eastAsia="es-CR"/>
              </w:rPr>
              <w:t>[A] TotalCartera</w:t>
            </w:r>
          </w:p>
        </w:tc>
        <w:tc>
          <w:tcPr>
            <w:tcW w:w="4536" w:type="dxa"/>
            <w:vAlign w:val="center"/>
            <w:hideMark/>
          </w:tcPr>
          <w:p w14:paraId="3CED9EAC" w14:textId="77777777" w:rsidR="00455359" w:rsidRPr="00794669" w:rsidRDefault="00455359"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Cartera de créditos</w:t>
            </w:r>
          </w:p>
        </w:tc>
        <w:tc>
          <w:tcPr>
            <w:tcW w:w="397" w:type="dxa"/>
            <w:noWrap/>
            <w:textDirection w:val="btLr"/>
            <w:hideMark/>
          </w:tcPr>
          <w:p w14:paraId="02ED01E8"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10300000000000</w:t>
            </w:r>
          </w:p>
        </w:tc>
        <w:tc>
          <w:tcPr>
            <w:tcW w:w="5103" w:type="dxa"/>
            <w:vAlign w:val="center"/>
            <w:hideMark/>
          </w:tcPr>
          <w:p w14:paraId="596ED774" w14:textId="77777777" w:rsidR="00455359"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Cartera" w:history="1">
              <w:r w:rsidR="00455359" w:rsidRPr="00794669">
                <w:rPr>
                  <w:rStyle w:val="Hipervnculo"/>
                  <w:rFonts w:cs="Arial"/>
                  <w:sz w:val="16"/>
                  <w:szCs w:val="16"/>
                  <w:lang w:val="es-CR" w:eastAsia="es-CR"/>
                </w:rPr>
                <w:t>[A] TotalCartera</w:t>
              </w:r>
            </w:hyperlink>
            <w:r w:rsidR="00455359" w:rsidRPr="00794669">
              <w:rPr>
                <w:rFonts w:cs="Arial"/>
                <w:color w:val="000000"/>
                <w:sz w:val="16"/>
                <w:szCs w:val="16"/>
                <w:lang w:val="es-CR" w:eastAsia="es-CR"/>
              </w:rPr>
              <w:t xml:space="preserve"> = ∑</w:t>
            </w:r>
            <w:hyperlink w:anchor="_DesgloseCarteraCreditos" w:history="1">
              <w:r w:rsidR="00455359" w:rsidRPr="00794669">
                <w:rPr>
                  <w:rStyle w:val="Hipervnculo"/>
                  <w:rFonts w:cs="Arial"/>
                  <w:sz w:val="16"/>
                  <w:szCs w:val="16"/>
                  <w:lang w:val="es-CR" w:eastAsia="es-CR"/>
                </w:rPr>
                <w:t>DesgloseCarteraCreditos</w:t>
              </w:r>
            </w:hyperlink>
          </w:p>
        </w:tc>
      </w:tr>
      <w:tr w:rsidR="00455359" w:rsidRPr="00794669" w14:paraId="1E1A87EA"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6991CE42" w14:textId="77777777" w:rsidR="00455359" w:rsidRPr="00794669" w:rsidRDefault="00455359" w:rsidP="00EF6B3D">
            <w:pPr>
              <w:pStyle w:val="Ttulo9"/>
              <w:ind w:left="113" w:right="113"/>
              <w:jc w:val="center"/>
              <w:outlineLvl w:val="8"/>
              <w:rPr>
                <w:b w:val="0"/>
                <w:szCs w:val="16"/>
                <w:lang w:val="es-CR" w:eastAsia="es-CR"/>
              </w:rPr>
            </w:pPr>
            <w:bookmarkStart w:id="45" w:name="_DesgloseCarteraCreditos"/>
            <w:bookmarkEnd w:id="45"/>
            <w:r>
              <w:rPr>
                <w:b w:val="0"/>
              </w:rPr>
              <w:t>[E]</w:t>
            </w:r>
            <w:r w:rsidRPr="00794669">
              <w:rPr>
                <w:b w:val="0"/>
                <w:szCs w:val="16"/>
                <w:lang w:val="es-ES_tradnl" w:eastAsia="es-CR"/>
              </w:rPr>
              <w:t>DesgloseCarteraCreditos</w:t>
            </w:r>
          </w:p>
        </w:tc>
        <w:tc>
          <w:tcPr>
            <w:tcW w:w="3402" w:type="dxa"/>
            <w:hideMark/>
          </w:tcPr>
          <w:p w14:paraId="19A2B2FD" w14:textId="77777777" w:rsidR="00455359" w:rsidRPr="00794669"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Vigentes</w:t>
            </w:r>
          </w:p>
        </w:tc>
        <w:tc>
          <w:tcPr>
            <w:tcW w:w="4536" w:type="dxa"/>
            <w:vAlign w:val="center"/>
            <w:hideMark/>
          </w:tcPr>
          <w:p w14:paraId="11B954CD" w14:textId="77777777" w:rsidR="00455359" w:rsidRPr="00794669"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Créditos vigentes</w:t>
            </w:r>
          </w:p>
        </w:tc>
        <w:tc>
          <w:tcPr>
            <w:tcW w:w="397" w:type="dxa"/>
            <w:noWrap/>
            <w:textDirection w:val="btLr"/>
            <w:hideMark/>
          </w:tcPr>
          <w:p w14:paraId="0DF6FB7E"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10300100000000</w:t>
            </w:r>
          </w:p>
        </w:tc>
        <w:tc>
          <w:tcPr>
            <w:tcW w:w="5103" w:type="dxa"/>
            <w:vAlign w:val="center"/>
            <w:hideMark/>
          </w:tcPr>
          <w:p w14:paraId="571ABB08" w14:textId="77777777" w:rsidR="00455359" w:rsidRDefault="00455359" w:rsidP="00F4314C">
            <w:pPr>
              <w:pStyle w:val="Prrafodelista"/>
              <w:numPr>
                <w:ilvl w:val="0"/>
                <w:numId w:val="6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37860CD4" w14:textId="77777777" w:rsidR="00455359" w:rsidRPr="00452B09" w:rsidRDefault="00455359" w:rsidP="00F4314C">
            <w:pPr>
              <w:pStyle w:val="Prrafodelista"/>
              <w:numPr>
                <w:ilvl w:val="0"/>
                <w:numId w:val="6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CA70293" w14:textId="77777777" w:rsidR="00455359" w:rsidRPr="00794669" w:rsidRDefault="00455359"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55359" w:rsidRPr="00794669" w14:paraId="0517617D"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7ADCCC8F"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03A07EC4" w14:textId="77777777" w:rsidR="00455359" w:rsidRPr="00794669"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Vencidos</w:t>
            </w:r>
          </w:p>
        </w:tc>
        <w:tc>
          <w:tcPr>
            <w:tcW w:w="4536" w:type="dxa"/>
            <w:vAlign w:val="center"/>
            <w:hideMark/>
          </w:tcPr>
          <w:p w14:paraId="3F2BDF93" w14:textId="77777777" w:rsidR="00455359" w:rsidRPr="00794669" w:rsidRDefault="00455359"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Créditos vencidos</w:t>
            </w:r>
          </w:p>
        </w:tc>
        <w:tc>
          <w:tcPr>
            <w:tcW w:w="397" w:type="dxa"/>
            <w:noWrap/>
            <w:textDirection w:val="btLr"/>
            <w:hideMark/>
          </w:tcPr>
          <w:p w14:paraId="112CD0FD"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10300200000000</w:t>
            </w:r>
          </w:p>
        </w:tc>
        <w:tc>
          <w:tcPr>
            <w:tcW w:w="5103" w:type="dxa"/>
            <w:vAlign w:val="center"/>
            <w:hideMark/>
          </w:tcPr>
          <w:p w14:paraId="7F5A316E" w14:textId="77777777" w:rsidR="00455359" w:rsidRDefault="00455359" w:rsidP="00F4314C">
            <w:pPr>
              <w:pStyle w:val="Prrafodelista"/>
              <w:numPr>
                <w:ilvl w:val="0"/>
                <w:numId w:val="6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22739A7" w14:textId="77777777" w:rsidR="00455359" w:rsidRPr="00452B09" w:rsidRDefault="00455359" w:rsidP="00F4314C">
            <w:pPr>
              <w:pStyle w:val="Prrafodelista"/>
              <w:numPr>
                <w:ilvl w:val="0"/>
                <w:numId w:val="6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75DB9CB2" w14:textId="77777777" w:rsidR="00455359" w:rsidRPr="00794669" w:rsidRDefault="00455359"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55359" w:rsidRPr="00794669" w14:paraId="348A1274"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6D039F98"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3F0E8A59" w14:textId="77777777" w:rsidR="00455359" w:rsidRPr="00794669"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CobroJudicial</w:t>
            </w:r>
          </w:p>
        </w:tc>
        <w:tc>
          <w:tcPr>
            <w:tcW w:w="4536" w:type="dxa"/>
            <w:vAlign w:val="center"/>
            <w:hideMark/>
          </w:tcPr>
          <w:p w14:paraId="2BDE4330" w14:textId="77777777" w:rsidR="00455359" w:rsidRPr="00794669"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Créditos en cobro judicial</w:t>
            </w:r>
          </w:p>
        </w:tc>
        <w:tc>
          <w:tcPr>
            <w:tcW w:w="397" w:type="dxa"/>
            <w:noWrap/>
            <w:textDirection w:val="btLr"/>
            <w:hideMark/>
          </w:tcPr>
          <w:p w14:paraId="08C44D86"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10300300000000</w:t>
            </w:r>
          </w:p>
        </w:tc>
        <w:tc>
          <w:tcPr>
            <w:tcW w:w="5103" w:type="dxa"/>
            <w:vAlign w:val="center"/>
            <w:hideMark/>
          </w:tcPr>
          <w:p w14:paraId="6DDED349" w14:textId="77777777" w:rsidR="00455359" w:rsidRDefault="00455359" w:rsidP="00F4314C">
            <w:pPr>
              <w:pStyle w:val="Prrafodelista"/>
              <w:numPr>
                <w:ilvl w:val="0"/>
                <w:numId w:val="6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85C8DE9" w14:textId="77777777" w:rsidR="00455359" w:rsidRPr="00452B09" w:rsidRDefault="00455359" w:rsidP="00F4314C">
            <w:pPr>
              <w:pStyle w:val="Prrafodelista"/>
              <w:numPr>
                <w:ilvl w:val="0"/>
                <w:numId w:val="6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1BCD6D2" w14:textId="77777777" w:rsidR="00455359" w:rsidRPr="00794669" w:rsidRDefault="00455359"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55359" w:rsidRPr="00794669" w14:paraId="0ACC40D2"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2FF2AFA7"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0C496666" w14:textId="77777777" w:rsidR="00455359" w:rsidRPr="00794669"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Restringidos</w:t>
            </w:r>
          </w:p>
        </w:tc>
        <w:tc>
          <w:tcPr>
            <w:tcW w:w="4536" w:type="dxa"/>
            <w:vAlign w:val="center"/>
            <w:hideMark/>
          </w:tcPr>
          <w:p w14:paraId="76EA0A87" w14:textId="77777777" w:rsidR="00455359" w:rsidRPr="00794669" w:rsidRDefault="00455359"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Créditos restringidos</w:t>
            </w:r>
          </w:p>
        </w:tc>
        <w:tc>
          <w:tcPr>
            <w:tcW w:w="397" w:type="dxa"/>
            <w:noWrap/>
            <w:textDirection w:val="btLr"/>
            <w:hideMark/>
          </w:tcPr>
          <w:p w14:paraId="0BA2D515"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10300400000000</w:t>
            </w:r>
          </w:p>
        </w:tc>
        <w:tc>
          <w:tcPr>
            <w:tcW w:w="5103" w:type="dxa"/>
            <w:vAlign w:val="center"/>
            <w:hideMark/>
          </w:tcPr>
          <w:p w14:paraId="00D539CF" w14:textId="77777777" w:rsidR="00455359" w:rsidRDefault="00455359" w:rsidP="00F4314C">
            <w:pPr>
              <w:pStyle w:val="Prrafodelista"/>
              <w:numPr>
                <w:ilvl w:val="0"/>
                <w:numId w:val="6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F177000" w14:textId="77777777" w:rsidR="00455359" w:rsidRPr="00452B09" w:rsidRDefault="00455359" w:rsidP="00F4314C">
            <w:pPr>
              <w:pStyle w:val="Prrafodelista"/>
              <w:numPr>
                <w:ilvl w:val="0"/>
                <w:numId w:val="6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1307384" w14:textId="77777777" w:rsidR="00455359" w:rsidRPr="00794669" w:rsidRDefault="00455359"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5D64CE" w:rsidRPr="005D64CE" w14:paraId="0C829933"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8DF7A69" w14:textId="77777777" w:rsidR="0079024A" w:rsidRPr="005D64CE" w:rsidRDefault="0079024A" w:rsidP="0079024A">
            <w:pPr>
              <w:ind w:left="113" w:right="113"/>
              <w:jc w:val="center"/>
              <w:rPr>
                <w:rFonts w:cs="Arial"/>
                <w:b w:val="0"/>
                <w:color w:val="auto"/>
                <w:sz w:val="16"/>
                <w:szCs w:val="16"/>
                <w:lang w:val="es-CR" w:eastAsia="es-CR"/>
              </w:rPr>
            </w:pPr>
          </w:p>
        </w:tc>
        <w:tc>
          <w:tcPr>
            <w:tcW w:w="3402" w:type="dxa"/>
          </w:tcPr>
          <w:p w14:paraId="10680698" w14:textId="77777777" w:rsidR="0079024A" w:rsidRPr="005D64CE" w:rsidRDefault="0079024A">
            <w:pPr>
              <w:pStyle w:val="Ttulo9"/>
              <w:outlineLvl w:val="8"/>
              <w:cnfStyle w:val="000000000000" w:firstRow="0" w:lastRow="0" w:firstColumn="0" w:lastColumn="0" w:oddVBand="0" w:evenVBand="0" w:oddHBand="0" w:evenHBand="0" w:firstRowFirstColumn="0" w:firstRowLastColumn="0" w:lastRowFirstColumn="0" w:lastRowLastColumn="0"/>
              <w:rPr>
                <w:szCs w:val="16"/>
                <w:lang w:val="es-ES_tradnl" w:eastAsia="es-CR"/>
              </w:rPr>
            </w:pPr>
            <w:r w:rsidRPr="005D64CE">
              <w:rPr>
                <w:szCs w:val="16"/>
                <w:lang w:val="es-ES_tradnl" w:eastAsia="es-CR"/>
              </w:rPr>
              <w:t xml:space="preserve">[E] </w:t>
            </w:r>
            <w:r w:rsidRPr="005D64CE">
              <w:rPr>
                <w:szCs w:val="16"/>
                <w:lang w:val="es-CR" w:eastAsia="en-US"/>
              </w:rPr>
              <w:t>CostosDirectosIncrementales</w:t>
            </w:r>
          </w:p>
        </w:tc>
        <w:tc>
          <w:tcPr>
            <w:tcW w:w="4536" w:type="dxa"/>
            <w:vAlign w:val="center"/>
          </w:tcPr>
          <w:p w14:paraId="01D1BB5B" w14:textId="77777777" w:rsidR="0079024A" w:rsidRPr="005D64CE" w:rsidRDefault="0079024A" w:rsidP="0079024A">
            <w:pPr>
              <w:jc w:val="cente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5D64CE">
              <w:rPr>
                <w:rFonts w:cs="Arial"/>
                <w:sz w:val="16"/>
                <w:szCs w:val="16"/>
                <w:lang w:eastAsia="es-CR"/>
              </w:rPr>
              <w:t>Costos directos incrementales asociados a créditos</w:t>
            </w:r>
          </w:p>
        </w:tc>
        <w:tc>
          <w:tcPr>
            <w:tcW w:w="397" w:type="dxa"/>
            <w:noWrap/>
            <w:textDirection w:val="btLr"/>
          </w:tcPr>
          <w:p w14:paraId="660D4622" w14:textId="77777777" w:rsidR="0079024A" w:rsidRPr="005D64CE" w:rsidRDefault="0079024A" w:rsidP="0079024A">
            <w:pPr>
              <w:ind w:left="113" w:right="113"/>
              <w:jc w:val="cente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5D64CE">
              <w:rPr>
                <w:rFonts w:cs="Arial"/>
                <w:sz w:val="16"/>
                <w:szCs w:val="16"/>
                <w:lang w:eastAsia="es-CR"/>
              </w:rPr>
              <w:t>10300600000000</w:t>
            </w:r>
          </w:p>
        </w:tc>
        <w:tc>
          <w:tcPr>
            <w:tcW w:w="5103" w:type="dxa"/>
            <w:vAlign w:val="center"/>
          </w:tcPr>
          <w:p w14:paraId="26486969" w14:textId="77777777" w:rsidR="005D64CE" w:rsidRPr="005D64CE" w:rsidRDefault="005D64CE" w:rsidP="005D64CE">
            <w:pPr>
              <w:ind w:left="360"/>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Pr>
                <w:rFonts w:cs="Arial"/>
                <w:sz w:val="16"/>
                <w:szCs w:val="16"/>
                <w:u w:val="single"/>
                <w:lang w:eastAsia="es-CR"/>
              </w:rPr>
              <w:t>a.</w:t>
            </w:r>
            <w:r w:rsidR="0079024A" w:rsidRPr="005D64CE">
              <w:rPr>
                <w:rFonts w:cs="Arial"/>
                <w:sz w:val="16"/>
                <w:szCs w:val="16"/>
                <w:u w:val="single"/>
                <w:lang w:eastAsia="es-CR"/>
              </w:rPr>
              <w:t>&gt;</w:t>
            </w:r>
            <w:r w:rsidR="0079024A" w:rsidRPr="005D64CE">
              <w:rPr>
                <w:rFonts w:cs="Arial"/>
                <w:sz w:val="16"/>
                <w:szCs w:val="16"/>
                <w:lang w:eastAsia="es-CR"/>
              </w:rPr>
              <w:t xml:space="preserve"> 0</w:t>
            </w:r>
          </w:p>
          <w:p w14:paraId="4300B092" w14:textId="77777777" w:rsidR="0079024A" w:rsidRPr="005D64CE" w:rsidRDefault="005D64CE" w:rsidP="005D64CE">
            <w:pPr>
              <w:ind w:left="360"/>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Pr>
                <w:rFonts w:cs="Arial"/>
                <w:sz w:val="16"/>
                <w:szCs w:val="16"/>
                <w:lang w:eastAsia="es-CR"/>
              </w:rPr>
              <w:t>b.</w:t>
            </w:r>
            <w:r w:rsidR="0079024A" w:rsidRPr="005D64CE">
              <w:rPr>
                <w:rFonts w:cs="Arial"/>
                <w:sz w:val="16"/>
                <w:szCs w:val="16"/>
                <w:lang w:eastAsia="es-CR"/>
              </w:rPr>
              <w:t>Se debe expresar con 2 decimales</w:t>
            </w:r>
          </w:p>
        </w:tc>
      </w:tr>
      <w:tr w:rsidR="005D64CE" w:rsidRPr="005D64CE" w14:paraId="7DE2AF4E"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093BE9EF" w14:textId="77777777" w:rsidR="0079024A" w:rsidRPr="005D64CE" w:rsidRDefault="0079024A" w:rsidP="0079024A">
            <w:pPr>
              <w:ind w:left="113" w:right="113"/>
              <w:jc w:val="center"/>
              <w:rPr>
                <w:rFonts w:cs="Arial"/>
                <w:b w:val="0"/>
                <w:color w:val="auto"/>
                <w:sz w:val="16"/>
                <w:szCs w:val="16"/>
                <w:lang w:val="es-CR" w:eastAsia="es-CR"/>
              </w:rPr>
            </w:pPr>
          </w:p>
        </w:tc>
        <w:tc>
          <w:tcPr>
            <w:tcW w:w="3402" w:type="dxa"/>
          </w:tcPr>
          <w:p w14:paraId="5A8A3656" w14:textId="77777777" w:rsidR="0079024A" w:rsidRPr="005D64CE" w:rsidRDefault="0079024A">
            <w:pPr>
              <w:pStyle w:val="Ttulo9"/>
              <w:outlineLvl w:val="8"/>
              <w:cnfStyle w:val="000000100000" w:firstRow="0" w:lastRow="0" w:firstColumn="0" w:lastColumn="0" w:oddVBand="0" w:evenVBand="0" w:oddHBand="1" w:evenHBand="0" w:firstRowFirstColumn="0" w:firstRowLastColumn="0" w:lastRowFirstColumn="0" w:lastRowLastColumn="0"/>
              <w:rPr>
                <w:szCs w:val="16"/>
                <w:lang w:val="es-ES_tradnl" w:eastAsia="es-CR"/>
              </w:rPr>
            </w:pPr>
            <w:r w:rsidRPr="005D64CE">
              <w:rPr>
                <w:szCs w:val="16"/>
                <w:lang w:val="es-ES_tradnl" w:eastAsia="es-CR"/>
              </w:rPr>
              <w:t xml:space="preserve">[E] </w:t>
            </w:r>
            <w:r w:rsidRPr="005D64CE">
              <w:rPr>
                <w:szCs w:val="16"/>
                <w:lang w:val="es-CR" w:eastAsia="en-US"/>
              </w:rPr>
              <w:t>IngresosDiferidos</w:t>
            </w:r>
          </w:p>
        </w:tc>
        <w:tc>
          <w:tcPr>
            <w:tcW w:w="4536" w:type="dxa"/>
            <w:vAlign w:val="center"/>
          </w:tcPr>
          <w:p w14:paraId="03536A25" w14:textId="77777777" w:rsidR="0079024A" w:rsidRPr="005D64CE" w:rsidRDefault="0079024A" w:rsidP="0079024A">
            <w:pPr>
              <w:jc w:val="cente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5D64CE">
              <w:rPr>
                <w:rFonts w:cs="Arial"/>
                <w:sz w:val="16"/>
                <w:szCs w:val="16"/>
                <w:lang w:eastAsia="es-CR"/>
              </w:rPr>
              <w:t>(Ingresos diferidos cartera de crédito)</w:t>
            </w:r>
          </w:p>
        </w:tc>
        <w:tc>
          <w:tcPr>
            <w:tcW w:w="397" w:type="dxa"/>
            <w:noWrap/>
            <w:textDirection w:val="btLr"/>
          </w:tcPr>
          <w:p w14:paraId="321BCC4F" w14:textId="77777777" w:rsidR="0079024A" w:rsidRPr="005D64CE" w:rsidRDefault="0079024A" w:rsidP="0079024A">
            <w:pPr>
              <w:ind w:left="113" w:right="113"/>
              <w:jc w:val="cente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5D64CE">
              <w:rPr>
                <w:rFonts w:cs="Arial"/>
                <w:sz w:val="16"/>
                <w:szCs w:val="16"/>
                <w:lang w:eastAsia="es-CR"/>
              </w:rPr>
              <w:t>10300700000000</w:t>
            </w:r>
          </w:p>
        </w:tc>
        <w:tc>
          <w:tcPr>
            <w:tcW w:w="5103" w:type="dxa"/>
            <w:vAlign w:val="center"/>
          </w:tcPr>
          <w:p w14:paraId="6F79B563" w14:textId="77777777" w:rsidR="0079024A" w:rsidRPr="005D64CE" w:rsidRDefault="0079024A" w:rsidP="0079024A">
            <w:pPr>
              <w:pStyle w:val="Prrafodelista"/>
              <w:numPr>
                <w:ilvl w:val="0"/>
                <w:numId w:val="67"/>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5D64CE">
              <w:rPr>
                <w:rFonts w:cs="Arial"/>
                <w:sz w:val="16"/>
                <w:szCs w:val="16"/>
                <w:u w:val="single"/>
                <w:lang w:eastAsia="es-CR"/>
              </w:rPr>
              <w:t>&lt;</w:t>
            </w:r>
            <w:r w:rsidRPr="005D64CE">
              <w:rPr>
                <w:rFonts w:cs="Arial"/>
                <w:sz w:val="16"/>
                <w:szCs w:val="16"/>
                <w:lang w:eastAsia="es-CR"/>
              </w:rPr>
              <w:t xml:space="preserve"> 0</w:t>
            </w:r>
          </w:p>
          <w:p w14:paraId="2B307AC5" w14:textId="77777777" w:rsidR="0079024A" w:rsidRPr="005D64CE" w:rsidRDefault="0079024A" w:rsidP="0079024A">
            <w:pPr>
              <w:pStyle w:val="Prrafodelista"/>
              <w:numPr>
                <w:ilvl w:val="0"/>
                <w:numId w:val="67"/>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5D64CE">
              <w:rPr>
                <w:rFonts w:cs="Arial"/>
                <w:sz w:val="16"/>
                <w:szCs w:val="16"/>
                <w:lang w:eastAsia="es-CR"/>
              </w:rPr>
              <w:t>Se debe expresar con 2 decimales</w:t>
            </w:r>
          </w:p>
        </w:tc>
      </w:tr>
      <w:tr w:rsidR="00455359" w:rsidRPr="00794669" w14:paraId="38DAB7B5"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7C6C3812"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5EB00ABD" w14:textId="77777777" w:rsidR="00455359" w:rsidRPr="00794669"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CtasProductosPorCobrar</w:t>
            </w:r>
          </w:p>
        </w:tc>
        <w:tc>
          <w:tcPr>
            <w:tcW w:w="4536" w:type="dxa"/>
            <w:vAlign w:val="center"/>
            <w:hideMark/>
          </w:tcPr>
          <w:p w14:paraId="2298ECC6" w14:textId="77777777" w:rsidR="00455359" w:rsidRPr="00794669"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Cuentas y productos por cobrar asociados a cartera de créditos</w:t>
            </w:r>
          </w:p>
        </w:tc>
        <w:tc>
          <w:tcPr>
            <w:tcW w:w="397" w:type="dxa"/>
            <w:noWrap/>
            <w:textDirection w:val="btLr"/>
            <w:hideMark/>
          </w:tcPr>
          <w:p w14:paraId="5FC021EC"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10300800000000</w:t>
            </w:r>
          </w:p>
        </w:tc>
        <w:tc>
          <w:tcPr>
            <w:tcW w:w="5103" w:type="dxa"/>
            <w:vAlign w:val="center"/>
            <w:hideMark/>
          </w:tcPr>
          <w:p w14:paraId="68E24B33" w14:textId="77777777" w:rsidR="00455359" w:rsidRDefault="005D64CE" w:rsidP="005D64CE">
            <w:pPr>
              <w:pStyle w:val="Prrafodelista"/>
              <w:ind w:left="449"/>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a.</w:t>
            </w:r>
            <w:r w:rsidR="00455359" w:rsidRPr="00452B09">
              <w:rPr>
                <w:rFonts w:cs="Arial"/>
                <w:color w:val="000000"/>
                <w:sz w:val="16"/>
                <w:szCs w:val="16"/>
                <w:lang w:eastAsia="es-CR"/>
              </w:rPr>
              <w:t>≥ 0</w:t>
            </w:r>
          </w:p>
          <w:p w14:paraId="4C6BD604" w14:textId="77777777" w:rsidR="00455359" w:rsidRPr="00452B09" w:rsidRDefault="005D64CE" w:rsidP="005D64CE">
            <w:pPr>
              <w:pStyle w:val="Prrafodelista"/>
              <w:ind w:left="449"/>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b.</w:t>
            </w:r>
            <w:r w:rsidR="00455359">
              <w:rPr>
                <w:rFonts w:cs="Arial"/>
                <w:color w:val="000000"/>
                <w:sz w:val="16"/>
                <w:szCs w:val="16"/>
                <w:lang w:eastAsia="es-CR"/>
              </w:rPr>
              <w:t>Se debe expresar con 2 decimales</w:t>
            </w:r>
          </w:p>
          <w:p w14:paraId="5FFE4645" w14:textId="77777777" w:rsidR="00455359" w:rsidRPr="00794669" w:rsidRDefault="00455359"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55359" w:rsidRPr="00794669" w14:paraId="7C61937C"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39C67126"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0CEF82D8" w14:textId="77777777" w:rsidR="00455359" w:rsidRPr="00794669"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EstimacionDeterioro</w:t>
            </w:r>
          </w:p>
        </w:tc>
        <w:tc>
          <w:tcPr>
            <w:tcW w:w="4536" w:type="dxa"/>
            <w:vAlign w:val="center"/>
            <w:hideMark/>
          </w:tcPr>
          <w:p w14:paraId="5B7B493F" w14:textId="77777777" w:rsidR="00455359" w:rsidRPr="00794669" w:rsidRDefault="00455359"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eastAsia="es-CR"/>
              </w:rPr>
              <w:t>(</w:t>
            </w:r>
            <w:r w:rsidRPr="00794669">
              <w:rPr>
                <w:rFonts w:cs="Arial"/>
                <w:color w:val="000000"/>
                <w:sz w:val="16"/>
                <w:szCs w:val="16"/>
                <w:lang w:eastAsia="es-CR"/>
              </w:rPr>
              <w:t>Estimación por deterioro de la cartera de créditos</w:t>
            </w:r>
            <w:r>
              <w:rPr>
                <w:rFonts w:cs="Arial"/>
                <w:color w:val="000000"/>
                <w:sz w:val="16"/>
                <w:szCs w:val="16"/>
                <w:lang w:eastAsia="es-CR"/>
              </w:rPr>
              <w:t>)</w:t>
            </w:r>
          </w:p>
        </w:tc>
        <w:tc>
          <w:tcPr>
            <w:tcW w:w="397" w:type="dxa"/>
            <w:noWrap/>
            <w:textDirection w:val="btLr"/>
            <w:hideMark/>
          </w:tcPr>
          <w:p w14:paraId="23B5D93E"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10300900000000</w:t>
            </w:r>
          </w:p>
        </w:tc>
        <w:tc>
          <w:tcPr>
            <w:tcW w:w="5103" w:type="dxa"/>
            <w:vAlign w:val="center"/>
            <w:hideMark/>
          </w:tcPr>
          <w:p w14:paraId="125BF3D2" w14:textId="77777777" w:rsidR="00455359" w:rsidRPr="0059126F" w:rsidRDefault="00455359" w:rsidP="00F4314C">
            <w:pPr>
              <w:pStyle w:val="Prrafodelista"/>
              <w:numPr>
                <w:ilvl w:val="0"/>
                <w:numId w:val="68"/>
              </w:numPr>
              <w:cnfStyle w:val="000000100000" w:firstRow="0" w:lastRow="0" w:firstColumn="0" w:lastColumn="0" w:oddVBand="0" w:evenVBand="0" w:oddHBand="1" w:evenHBand="0" w:firstRowFirstColumn="0" w:firstRowLastColumn="0" w:lastRowFirstColumn="0" w:lastRowLastColumn="0"/>
              <w:rPr>
                <w:rFonts w:cs="Arial"/>
                <w:b/>
                <w:bCs/>
                <w:sz w:val="16"/>
                <w:szCs w:val="16"/>
                <w:lang w:val="es-CR" w:eastAsia="es-CR"/>
              </w:rPr>
            </w:pPr>
            <w:r w:rsidRPr="0059126F">
              <w:rPr>
                <w:rFonts w:cs="Arial"/>
                <w:b/>
                <w:bCs/>
                <w:sz w:val="16"/>
                <w:szCs w:val="16"/>
                <w:lang w:eastAsia="es-CR"/>
              </w:rPr>
              <w:t>≤ 0</w:t>
            </w:r>
          </w:p>
          <w:p w14:paraId="6CA58006" w14:textId="77777777" w:rsidR="00455359" w:rsidRPr="00452B09" w:rsidRDefault="00455359" w:rsidP="00F4314C">
            <w:pPr>
              <w:pStyle w:val="Prrafodelista"/>
              <w:numPr>
                <w:ilvl w:val="0"/>
                <w:numId w:val="6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42D63FC" w14:textId="77777777" w:rsidR="00455359" w:rsidRPr="00794669" w:rsidRDefault="00455359" w:rsidP="00EF6B3D">
            <w:pPr>
              <w:cnfStyle w:val="000000100000" w:firstRow="0" w:lastRow="0" w:firstColumn="0" w:lastColumn="0" w:oddVBand="0" w:evenVBand="0" w:oddHBand="1" w:evenHBand="0" w:firstRowFirstColumn="0" w:firstRowLastColumn="0" w:lastRowFirstColumn="0" w:lastRowLastColumn="0"/>
              <w:rPr>
                <w:rFonts w:cs="Arial"/>
                <w:b/>
                <w:bCs/>
                <w:color w:val="FF0000"/>
                <w:sz w:val="16"/>
                <w:szCs w:val="16"/>
                <w:lang w:val="es-CR" w:eastAsia="es-CR"/>
              </w:rPr>
            </w:pPr>
          </w:p>
        </w:tc>
      </w:tr>
      <w:tr w:rsidR="00455359" w:rsidRPr="00794669" w14:paraId="61151B18"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4663ED30" w14:textId="77777777" w:rsidR="00455359" w:rsidRPr="00794669" w:rsidRDefault="00455359" w:rsidP="00EF6B3D">
            <w:pPr>
              <w:pStyle w:val="Ttulo9"/>
              <w:ind w:left="113" w:right="113"/>
              <w:jc w:val="center"/>
              <w:outlineLvl w:val="8"/>
              <w:rPr>
                <w:b w:val="0"/>
                <w:szCs w:val="16"/>
                <w:lang w:val="es-CR" w:eastAsia="es-CR"/>
              </w:rPr>
            </w:pPr>
            <w:bookmarkStart w:id="46" w:name="_ComisionesPrimasCuentasCobrar"/>
            <w:bookmarkEnd w:id="46"/>
            <w:r>
              <w:rPr>
                <w:b w:val="0"/>
              </w:rPr>
              <w:t>[E]</w:t>
            </w:r>
            <w:r w:rsidRPr="00794669">
              <w:rPr>
                <w:b w:val="0"/>
                <w:szCs w:val="16"/>
                <w:lang w:val="es-ES_tradnl" w:eastAsia="es-CR"/>
              </w:rPr>
              <w:t>ComisionesPrimasCuentasCobrar</w:t>
            </w:r>
          </w:p>
        </w:tc>
        <w:tc>
          <w:tcPr>
            <w:tcW w:w="3402" w:type="dxa"/>
            <w:hideMark/>
          </w:tcPr>
          <w:p w14:paraId="028F2F12" w14:textId="77777777" w:rsidR="00455359" w:rsidRPr="00794669"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7" w:name="_[A]_TotalComisiones"/>
            <w:bookmarkEnd w:id="47"/>
            <w:r w:rsidRPr="00794669">
              <w:rPr>
                <w:szCs w:val="16"/>
                <w:lang w:val="es-ES_tradnl" w:eastAsia="es-CR"/>
              </w:rPr>
              <w:t>[A] TotalComisiones</w:t>
            </w:r>
          </w:p>
        </w:tc>
        <w:tc>
          <w:tcPr>
            <w:tcW w:w="4536" w:type="dxa"/>
            <w:vAlign w:val="center"/>
            <w:hideMark/>
          </w:tcPr>
          <w:p w14:paraId="4A0D76D7" w14:textId="77777777" w:rsidR="00455359" w:rsidRPr="00794669"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Comisiones, primas y cuentas por cobrar</w:t>
            </w:r>
          </w:p>
        </w:tc>
        <w:tc>
          <w:tcPr>
            <w:tcW w:w="397" w:type="dxa"/>
            <w:noWrap/>
            <w:textDirection w:val="btLr"/>
            <w:hideMark/>
          </w:tcPr>
          <w:p w14:paraId="019503E2"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10400000000000</w:t>
            </w:r>
          </w:p>
        </w:tc>
        <w:tc>
          <w:tcPr>
            <w:tcW w:w="5103" w:type="dxa"/>
            <w:vAlign w:val="center"/>
          </w:tcPr>
          <w:p w14:paraId="4CC29D30" w14:textId="77777777" w:rsidR="00455359"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Comisiones" w:history="1">
              <w:r w:rsidR="00455359" w:rsidRPr="00794669">
                <w:rPr>
                  <w:rStyle w:val="Hipervnculo"/>
                  <w:rFonts w:cs="Arial"/>
                  <w:sz w:val="16"/>
                  <w:szCs w:val="16"/>
                  <w:lang w:val="es-CR" w:eastAsia="es-CR"/>
                </w:rPr>
                <w:t>[A] TotalComisiones</w:t>
              </w:r>
            </w:hyperlink>
            <w:r w:rsidR="00455359" w:rsidRPr="00794669">
              <w:rPr>
                <w:rFonts w:cs="Arial"/>
                <w:color w:val="000000"/>
                <w:sz w:val="16"/>
                <w:szCs w:val="16"/>
                <w:lang w:val="es-CR" w:eastAsia="es-CR"/>
              </w:rPr>
              <w:t xml:space="preserve"> = ∑</w:t>
            </w:r>
            <w:hyperlink w:anchor="_DesgloseComisionesPrimasCuentasCobr" w:history="1">
              <w:r w:rsidR="00455359" w:rsidRPr="00794669">
                <w:rPr>
                  <w:rStyle w:val="Hipervnculo"/>
                  <w:rFonts w:cs="Arial"/>
                  <w:sz w:val="16"/>
                  <w:szCs w:val="16"/>
                  <w:lang w:val="es-CR" w:eastAsia="es-CR"/>
                </w:rPr>
                <w:t>DesgloseComisionesPrimasCuentasCobrar</w:t>
              </w:r>
            </w:hyperlink>
          </w:p>
        </w:tc>
      </w:tr>
      <w:tr w:rsidR="00455359" w:rsidRPr="00794669" w14:paraId="635DBC32"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01BD592A" w14:textId="77777777" w:rsidR="00455359" w:rsidRPr="00794669" w:rsidRDefault="00455359" w:rsidP="00EF6B3D">
            <w:pPr>
              <w:pStyle w:val="Ttulo9"/>
              <w:ind w:left="113" w:right="113"/>
              <w:jc w:val="center"/>
              <w:outlineLvl w:val="8"/>
              <w:rPr>
                <w:b w:val="0"/>
                <w:szCs w:val="16"/>
                <w:lang w:val="es-CR" w:eastAsia="es-CR"/>
              </w:rPr>
            </w:pPr>
            <w:bookmarkStart w:id="48" w:name="_DesgloseComisionesPrimasCuentasCobr"/>
            <w:bookmarkEnd w:id="48"/>
            <w:r>
              <w:rPr>
                <w:b w:val="0"/>
              </w:rPr>
              <w:lastRenderedPageBreak/>
              <w:t>[E]</w:t>
            </w:r>
            <w:r w:rsidRPr="00794669">
              <w:rPr>
                <w:b w:val="0"/>
                <w:szCs w:val="16"/>
                <w:lang w:val="es-ES_tradnl" w:eastAsia="es-CR"/>
              </w:rPr>
              <w:t>DesgloseComisionesPrimasCuentasCobrar</w:t>
            </w:r>
          </w:p>
        </w:tc>
        <w:tc>
          <w:tcPr>
            <w:tcW w:w="3402" w:type="dxa"/>
            <w:hideMark/>
          </w:tcPr>
          <w:p w14:paraId="581253E2" w14:textId="77777777" w:rsidR="00455359" w:rsidRPr="00794669"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ComisionesCobrar</w:t>
            </w:r>
          </w:p>
        </w:tc>
        <w:tc>
          <w:tcPr>
            <w:tcW w:w="4536" w:type="dxa"/>
            <w:vAlign w:val="center"/>
            <w:hideMark/>
          </w:tcPr>
          <w:p w14:paraId="5228E4B6" w14:textId="77777777" w:rsidR="00455359" w:rsidRPr="00794669" w:rsidRDefault="00455359"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Comisiones por cobrar</w:t>
            </w:r>
          </w:p>
        </w:tc>
        <w:tc>
          <w:tcPr>
            <w:tcW w:w="397" w:type="dxa"/>
            <w:noWrap/>
            <w:textDirection w:val="btLr"/>
            <w:hideMark/>
          </w:tcPr>
          <w:p w14:paraId="05DB0245"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10400200000000</w:t>
            </w:r>
          </w:p>
        </w:tc>
        <w:tc>
          <w:tcPr>
            <w:tcW w:w="5103" w:type="dxa"/>
            <w:vAlign w:val="center"/>
            <w:hideMark/>
          </w:tcPr>
          <w:p w14:paraId="3DF2D6FA" w14:textId="77777777" w:rsidR="00455359" w:rsidRDefault="00455359" w:rsidP="00F4314C">
            <w:pPr>
              <w:pStyle w:val="Prrafodelista"/>
              <w:numPr>
                <w:ilvl w:val="0"/>
                <w:numId w:val="6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82DFA5B" w14:textId="77777777" w:rsidR="00455359" w:rsidRPr="00452B09" w:rsidRDefault="00455359" w:rsidP="00F4314C">
            <w:pPr>
              <w:pStyle w:val="Prrafodelista"/>
              <w:numPr>
                <w:ilvl w:val="0"/>
                <w:numId w:val="6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6EA3E1E" w14:textId="77777777" w:rsidR="00455359" w:rsidRPr="00794669" w:rsidRDefault="00455359"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55359" w:rsidRPr="00794669" w14:paraId="1D81D028"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1E09A5F4"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733048AB" w14:textId="77777777" w:rsidR="00455359" w:rsidRPr="00794669"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PrimasCobrar</w:t>
            </w:r>
          </w:p>
        </w:tc>
        <w:tc>
          <w:tcPr>
            <w:tcW w:w="4536" w:type="dxa"/>
            <w:vAlign w:val="center"/>
            <w:hideMark/>
          </w:tcPr>
          <w:p w14:paraId="1E60CFD2" w14:textId="77777777" w:rsidR="00455359" w:rsidRPr="00794669"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Primas por cobrar</w:t>
            </w:r>
          </w:p>
        </w:tc>
        <w:tc>
          <w:tcPr>
            <w:tcW w:w="397" w:type="dxa"/>
            <w:noWrap/>
            <w:textDirection w:val="btLr"/>
            <w:hideMark/>
          </w:tcPr>
          <w:p w14:paraId="03115CF8"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10400300000000</w:t>
            </w:r>
          </w:p>
        </w:tc>
        <w:tc>
          <w:tcPr>
            <w:tcW w:w="5103" w:type="dxa"/>
            <w:vAlign w:val="center"/>
            <w:hideMark/>
          </w:tcPr>
          <w:p w14:paraId="4C2859FA" w14:textId="77777777" w:rsidR="00455359" w:rsidRDefault="00455359" w:rsidP="00F4314C">
            <w:pPr>
              <w:pStyle w:val="Prrafodelista"/>
              <w:numPr>
                <w:ilvl w:val="0"/>
                <w:numId w:val="7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310BB64" w14:textId="77777777" w:rsidR="00455359" w:rsidRPr="00452B09" w:rsidRDefault="00455359" w:rsidP="00F4314C">
            <w:pPr>
              <w:pStyle w:val="Prrafodelista"/>
              <w:numPr>
                <w:ilvl w:val="0"/>
                <w:numId w:val="7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73F1C790" w14:textId="77777777" w:rsidR="00455359" w:rsidRPr="00794669" w:rsidRDefault="00455359"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55359" w:rsidRPr="00794669" w14:paraId="1B00DF89"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181B574A"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6BF073AB" w14:textId="77777777" w:rsidR="00455359" w:rsidRPr="00794669"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PrimasVencidas</w:t>
            </w:r>
          </w:p>
        </w:tc>
        <w:tc>
          <w:tcPr>
            <w:tcW w:w="4536" w:type="dxa"/>
            <w:vAlign w:val="center"/>
            <w:hideMark/>
          </w:tcPr>
          <w:p w14:paraId="02925366" w14:textId="77777777" w:rsidR="00455359" w:rsidRPr="00794669" w:rsidRDefault="00455359"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Primas vencidas</w:t>
            </w:r>
          </w:p>
        </w:tc>
        <w:tc>
          <w:tcPr>
            <w:tcW w:w="397" w:type="dxa"/>
            <w:noWrap/>
            <w:textDirection w:val="btLr"/>
            <w:hideMark/>
          </w:tcPr>
          <w:p w14:paraId="42960F4D"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10400400000000</w:t>
            </w:r>
          </w:p>
        </w:tc>
        <w:tc>
          <w:tcPr>
            <w:tcW w:w="5103" w:type="dxa"/>
            <w:vAlign w:val="center"/>
            <w:hideMark/>
          </w:tcPr>
          <w:p w14:paraId="11D5CD00" w14:textId="77777777" w:rsidR="00455359" w:rsidRDefault="00455359" w:rsidP="00F4314C">
            <w:pPr>
              <w:pStyle w:val="Prrafodelista"/>
              <w:numPr>
                <w:ilvl w:val="0"/>
                <w:numId w:val="7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226432E" w14:textId="77777777" w:rsidR="00455359" w:rsidRPr="00452B09" w:rsidRDefault="00455359" w:rsidP="00F4314C">
            <w:pPr>
              <w:pStyle w:val="Prrafodelista"/>
              <w:numPr>
                <w:ilvl w:val="0"/>
                <w:numId w:val="7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0EC0ECF" w14:textId="77777777" w:rsidR="00455359" w:rsidRPr="00794669" w:rsidRDefault="00455359"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55359" w:rsidRPr="00794669" w14:paraId="4EBF6F7A"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0B8C576D"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22029D1B" w14:textId="77777777" w:rsidR="00455359" w:rsidRPr="00794669"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CtasCobrarOperacionesPartesRelacionadas</w:t>
            </w:r>
          </w:p>
        </w:tc>
        <w:tc>
          <w:tcPr>
            <w:tcW w:w="4536" w:type="dxa"/>
            <w:vAlign w:val="center"/>
            <w:hideMark/>
          </w:tcPr>
          <w:p w14:paraId="5951EA9A" w14:textId="77777777" w:rsidR="00455359" w:rsidRPr="00794669"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Cuentas por cobrar por operaciones con partes relacionadas</w:t>
            </w:r>
          </w:p>
        </w:tc>
        <w:tc>
          <w:tcPr>
            <w:tcW w:w="397" w:type="dxa"/>
            <w:noWrap/>
            <w:textDirection w:val="btLr"/>
            <w:hideMark/>
          </w:tcPr>
          <w:p w14:paraId="36A1EEF6"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10400600000000</w:t>
            </w:r>
          </w:p>
        </w:tc>
        <w:tc>
          <w:tcPr>
            <w:tcW w:w="5103" w:type="dxa"/>
            <w:vAlign w:val="center"/>
            <w:hideMark/>
          </w:tcPr>
          <w:p w14:paraId="7D59251C" w14:textId="77777777" w:rsidR="00455359" w:rsidRDefault="00455359" w:rsidP="00F4314C">
            <w:pPr>
              <w:pStyle w:val="Prrafodelista"/>
              <w:numPr>
                <w:ilvl w:val="0"/>
                <w:numId w:val="7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FF1A9E4" w14:textId="77777777" w:rsidR="00455359" w:rsidRPr="00452B09" w:rsidRDefault="00455359" w:rsidP="00F4314C">
            <w:pPr>
              <w:pStyle w:val="Prrafodelista"/>
              <w:numPr>
                <w:ilvl w:val="0"/>
                <w:numId w:val="7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50F8072" w14:textId="77777777" w:rsidR="00455359" w:rsidRPr="00794669" w:rsidRDefault="00455359"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55359" w:rsidRPr="00794669" w14:paraId="4FFE45C5"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212481E6"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10982196" w14:textId="77777777" w:rsidR="00455359" w:rsidRPr="00794669"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9" w:name="_Hlk48160199"/>
            <w:r w:rsidRPr="00794669">
              <w:rPr>
                <w:szCs w:val="16"/>
                <w:lang w:val="es-ES_tradnl" w:eastAsia="es-CR"/>
              </w:rPr>
              <w:t>[E] ImpDiferidoImpCobrar</w:t>
            </w:r>
            <w:bookmarkEnd w:id="49"/>
          </w:p>
        </w:tc>
        <w:tc>
          <w:tcPr>
            <w:tcW w:w="4536" w:type="dxa"/>
            <w:vAlign w:val="center"/>
            <w:hideMark/>
          </w:tcPr>
          <w:p w14:paraId="374D207B" w14:textId="77777777" w:rsidR="00455359" w:rsidRPr="00794669" w:rsidRDefault="00455359"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Impuesto diferido e impuesto por cobrar</w:t>
            </w:r>
          </w:p>
        </w:tc>
        <w:tc>
          <w:tcPr>
            <w:tcW w:w="397" w:type="dxa"/>
            <w:noWrap/>
            <w:textDirection w:val="btLr"/>
            <w:hideMark/>
          </w:tcPr>
          <w:p w14:paraId="24E3CFE0"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10400700000000</w:t>
            </w:r>
          </w:p>
        </w:tc>
        <w:tc>
          <w:tcPr>
            <w:tcW w:w="5103" w:type="dxa"/>
            <w:vAlign w:val="center"/>
            <w:hideMark/>
          </w:tcPr>
          <w:p w14:paraId="52AA78E6" w14:textId="77777777" w:rsidR="00455359" w:rsidRDefault="00455359" w:rsidP="00F4314C">
            <w:pPr>
              <w:pStyle w:val="Prrafodelista"/>
              <w:numPr>
                <w:ilvl w:val="0"/>
                <w:numId w:val="7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0ECF60E" w14:textId="77777777" w:rsidR="00455359" w:rsidRPr="00452B09" w:rsidRDefault="00455359" w:rsidP="00F4314C">
            <w:pPr>
              <w:pStyle w:val="Prrafodelista"/>
              <w:numPr>
                <w:ilvl w:val="0"/>
                <w:numId w:val="7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DA86382" w14:textId="77777777" w:rsidR="00455359" w:rsidRPr="00794669" w:rsidRDefault="00455359"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55359" w:rsidRPr="00794669" w14:paraId="52E69C0B"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68C784B5"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493B1468" w14:textId="77777777" w:rsidR="00455359" w:rsidRPr="00794669"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OtrasCtasCobrar</w:t>
            </w:r>
          </w:p>
        </w:tc>
        <w:tc>
          <w:tcPr>
            <w:tcW w:w="4536" w:type="dxa"/>
            <w:vAlign w:val="center"/>
            <w:hideMark/>
          </w:tcPr>
          <w:p w14:paraId="7A8AAEE6" w14:textId="77777777" w:rsidR="00455359" w:rsidRPr="00794669"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Otras cuentas por cobrar</w:t>
            </w:r>
          </w:p>
        </w:tc>
        <w:tc>
          <w:tcPr>
            <w:tcW w:w="397" w:type="dxa"/>
            <w:noWrap/>
            <w:textDirection w:val="btLr"/>
            <w:hideMark/>
          </w:tcPr>
          <w:p w14:paraId="35649495"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10400800000000</w:t>
            </w:r>
          </w:p>
        </w:tc>
        <w:tc>
          <w:tcPr>
            <w:tcW w:w="5103" w:type="dxa"/>
            <w:vAlign w:val="center"/>
            <w:hideMark/>
          </w:tcPr>
          <w:p w14:paraId="6EA4E8AD" w14:textId="77777777" w:rsidR="00455359" w:rsidRDefault="00455359" w:rsidP="00F4314C">
            <w:pPr>
              <w:pStyle w:val="Prrafodelista"/>
              <w:numPr>
                <w:ilvl w:val="0"/>
                <w:numId w:val="7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77F18CD" w14:textId="77777777" w:rsidR="00455359" w:rsidRPr="00452B09" w:rsidRDefault="00455359" w:rsidP="00F4314C">
            <w:pPr>
              <w:pStyle w:val="Prrafodelista"/>
              <w:numPr>
                <w:ilvl w:val="0"/>
                <w:numId w:val="7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71E7564C" w14:textId="77777777" w:rsidR="00455359" w:rsidRPr="00794669" w:rsidRDefault="00455359"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55359" w:rsidRPr="00794669" w14:paraId="6DE8C976"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73FD2457"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51680F59" w14:textId="77777777" w:rsidR="00455359" w:rsidRPr="00794669"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ProductosCobrarAsociadosCuentasCobrar</w:t>
            </w:r>
          </w:p>
        </w:tc>
        <w:tc>
          <w:tcPr>
            <w:tcW w:w="4536" w:type="dxa"/>
            <w:vAlign w:val="center"/>
            <w:hideMark/>
          </w:tcPr>
          <w:p w14:paraId="202198FC" w14:textId="77777777" w:rsidR="00455359" w:rsidRPr="00794669" w:rsidRDefault="00455359"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Productos por cobrar asociados a las cuentas por cobrar</w:t>
            </w:r>
          </w:p>
        </w:tc>
        <w:tc>
          <w:tcPr>
            <w:tcW w:w="397" w:type="dxa"/>
            <w:noWrap/>
            <w:textDirection w:val="btLr"/>
            <w:hideMark/>
          </w:tcPr>
          <w:p w14:paraId="43F6B23F"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10400900000000</w:t>
            </w:r>
          </w:p>
        </w:tc>
        <w:tc>
          <w:tcPr>
            <w:tcW w:w="5103" w:type="dxa"/>
            <w:vAlign w:val="center"/>
            <w:hideMark/>
          </w:tcPr>
          <w:p w14:paraId="6A20E54A" w14:textId="77777777" w:rsidR="00455359" w:rsidRDefault="00455359" w:rsidP="00F4314C">
            <w:pPr>
              <w:pStyle w:val="Prrafodelista"/>
              <w:numPr>
                <w:ilvl w:val="0"/>
                <w:numId w:val="7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B092FE3" w14:textId="77777777" w:rsidR="00455359" w:rsidRPr="00452B09" w:rsidRDefault="00455359" w:rsidP="00F4314C">
            <w:pPr>
              <w:pStyle w:val="Prrafodelista"/>
              <w:numPr>
                <w:ilvl w:val="0"/>
                <w:numId w:val="7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7A7ECF6F" w14:textId="77777777" w:rsidR="00455359" w:rsidRPr="00794669" w:rsidRDefault="00455359"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55359" w:rsidRPr="00794669" w14:paraId="46EC44F8"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1685A2B0"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1FBF064B" w14:textId="77777777" w:rsidR="00455359" w:rsidRPr="00D57527"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D57527">
              <w:rPr>
                <w:szCs w:val="16"/>
                <w:lang w:val="es-ES_tradnl" w:eastAsia="es-CR"/>
              </w:rPr>
              <w:t>[E] EstimacionDeterioro</w:t>
            </w:r>
          </w:p>
        </w:tc>
        <w:tc>
          <w:tcPr>
            <w:tcW w:w="4536" w:type="dxa"/>
            <w:vAlign w:val="center"/>
            <w:hideMark/>
          </w:tcPr>
          <w:p w14:paraId="7E61223D" w14:textId="77777777" w:rsidR="00455359" w:rsidRPr="00794669"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(Estimación por deterioro de comisiones, primas y cuentas por cobrar)</w:t>
            </w:r>
          </w:p>
        </w:tc>
        <w:tc>
          <w:tcPr>
            <w:tcW w:w="397" w:type="dxa"/>
            <w:noWrap/>
            <w:textDirection w:val="btLr"/>
            <w:hideMark/>
          </w:tcPr>
          <w:p w14:paraId="6F6B8ACC"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10401000000000</w:t>
            </w:r>
          </w:p>
        </w:tc>
        <w:tc>
          <w:tcPr>
            <w:tcW w:w="5103" w:type="dxa"/>
            <w:vAlign w:val="center"/>
            <w:hideMark/>
          </w:tcPr>
          <w:p w14:paraId="0BB8B211" w14:textId="77777777" w:rsidR="00455359" w:rsidRPr="0059126F" w:rsidRDefault="00455359" w:rsidP="00F4314C">
            <w:pPr>
              <w:pStyle w:val="Prrafodelista"/>
              <w:numPr>
                <w:ilvl w:val="0"/>
                <w:numId w:val="77"/>
              </w:numPr>
              <w:cnfStyle w:val="000000000000" w:firstRow="0" w:lastRow="0" w:firstColumn="0" w:lastColumn="0" w:oddVBand="0" w:evenVBand="0" w:oddHBand="0" w:evenHBand="0" w:firstRowFirstColumn="0" w:firstRowLastColumn="0" w:lastRowFirstColumn="0" w:lastRowLastColumn="0"/>
              <w:rPr>
                <w:rFonts w:cs="Arial"/>
                <w:b/>
                <w:bCs/>
                <w:sz w:val="16"/>
                <w:szCs w:val="16"/>
                <w:lang w:val="es-CR" w:eastAsia="es-CR"/>
              </w:rPr>
            </w:pPr>
            <w:r w:rsidRPr="0059126F">
              <w:rPr>
                <w:rFonts w:cs="Arial"/>
                <w:b/>
                <w:bCs/>
                <w:sz w:val="16"/>
                <w:szCs w:val="16"/>
                <w:lang w:eastAsia="es-CR"/>
              </w:rPr>
              <w:t>≤ 0</w:t>
            </w:r>
          </w:p>
          <w:p w14:paraId="4793F6B0" w14:textId="77777777" w:rsidR="00455359" w:rsidRPr="00452B09" w:rsidRDefault="00455359" w:rsidP="00F4314C">
            <w:pPr>
              <w:pStyle w:val="Prrafodelista"/>
              <w:numPr>
                <w:ilvl w:val="0"/>
                <w:numId w:val="7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26BA6D7" w14:textId="77777777" w:rsidR="00455359" w:rsidRPr="00794669" w:rsidRDefault="00455359" w:rsidP="00EF6B3D">
            <w:pPr>
              <w:cnfStyle w:val="000000000000" w:firstRow="0" w:lastRow="0" w:firstColumn="0" w:lastColumn="0" w:oddVBand="0" w:evenVBand="0" w:oddHBand="0" w:evenHBand="0" w:firstRowFirstColumn="0" w:firstRowLastColumn="0" w:lastRowFirstColumn="0" w:lastRowLastColumn="0"/>
              <w:rPr>
                <w:rFonts w:cs="Arial"/>
                <w:b/>
                <w:bCs/>
                <w:color w:val="FF0000"/>
                <w:sz w:val="16"/>
                <w:szCs w:val="16"/>
                <w:lang w:val="es-CR" w:eastAsia="es-CR"/>
              </w:rPr>
            </w:pPr>
          </w:p>
        </w:tc>
      </w:tr>
      <w:tr w:rsidR="009926C8" w:rsidRPr="00794669" w14:paraId="30B0630D"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711EC724" w14:textId="77777777" w:rsidR="009926C8" w:rsidRPr="00D57527" w:rsidRDefault="00B26210" w:rsidP="00586724">
            <w:pPr>
              <w:pStyle w:val="Ttulo9"/>
              <w:ind w:left="113" w:right="113"/>
              <w:outlineLvl w:val="8"/>
              <w:rPr>
                <w:b w:val="0"/>
                <w:color w:val="auto"/>
                <w:highlight w:val="green"/>
              </w:rPr>
            </w:pPr>
            <w:bookmarkStart w:id="50" w:name="_SociedadesDeudorasSegurosFinanzas"/>
            <w:bookmarkStart w:id="51" w:name="_[E]_DesgloseCuentasAcreedorasDeudas"/>
            <w:bookmarkEnd w:id="50"/>
            <w:bookmarkEnd w:id="51"/>
            <w:r w:rsidRPr="00D57527">
              <w:rPr>
                <w:b w:val="0"/>
                <w:color w:val="auto"/>
              </w:rPr>
              <w:t>[E</w:t>
            </w:r>
            <w:r w:rsidR="00216FF6" w:rsidRPr="00D57527">
              <w:rPr>
                <w:b w:val="0"/>
                <w:color w:val="auto"/>
              </w:rPr>
              <w:t>]</w:t>
            </w:r>
            <w:r w:rsidR="00931107" w:rsidRPr="00D57527">
              <w:rPr>
                <w:color w:val="auto"/>
                <w:szCs w:val="16"/>
                <w:lang w:val="es-ES_tradnl" w:eastAsia="es-CR"/>
              </w:rPr>
              <w:t>CuentasAcreedorasDeudasOperacionesCoaseguroActivo</w:t>
            </w:r>
          </w:p>
        </w:tc>
        <w:tc>
          <w:tcPr>
            <w:tcW w:w="3402" w:type="dxa"/>
          </w:tcPr>
          <w:p w14:paraId="44CAA33E" w14:textId="77777777" w:rsidR="009926C8" w:rsidRPr="00D57527" w:rsidRDefault="009926C8" w:rsidP="00DE281E">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52" w:name="_[A]_TotalCuentasAcreedorasDeudasOpe"/>
            <w:bookmarkEnd w:id="52"/>
            <w:r w:rsidRPr="00D57527">
              <w:rPr>
                <w:szCs w:val="16"/>
                <w:lang w:val="es-ES_tradnl" w:eastAsia="es-CR"/>
              </w:rPr>
              <w:t>[</w:t>
            </w:r>
            <w:r w:rsidR="00DE281E" w:rsidRPr="00D57527">
              <w:rPr>
                <w:szCs w:val="16"/>
                <w:lang w:val="es-ES_tradnl" w:eastAsia="es-CR"/>
              </w:rPr>
              <w:t>A</w:t>
            </w:r>
            <w:r w:rsidRPr="00D57527">
              <w:rPr>
                <w:szCs w:val="16"/>
                <w:lang w:val="es-ES_tradnl" w:eastAsia="es-CR"/>
              </w:rPr>
              <w:t xml:space="preserve">] </w:t>
            </w:r>
            <w:r w:rsidR="007945F0" w:rsidRPr="00D57527">
              <w:rPr>
                <w:szCs w:val="16"/>
                <w:lang w:val="es-ES_tradnl" w:eastAsia="es-CR"/>
              </w:rPr>
              <w:t>Total</w:t>
            </w:r>
            <w:r w:rsidRPr="00D57527">
              <w:rPr>
                <w:szCs w:val="16"/>
                <w:lang w:val="es-ES_tradnl" w:eastAsia="es-CR"/>
              </w:rPr>
              <w:t>CuentasAcreedorasDeudasOperacionesCoaseguro</w:t>
            </w:r>
            <w:r w:rsidR="00931107" w:rsidRPr="00D57527">
              <w:rPr>
                <w:szCs w:val="16"/>
                <w:lang w:val="es-ES_tradnl" w:eastAsia="es-CR"/>
              </w:rPr>
              <w:t>Activo</w:t>
            </w:r>
          </w:p>
        </w:tc>
        <w:tc>
          <w:tcPr>
            <w:tcW w:w="4536" w:type="dxa"/>
            <w:vAlign w:val="center"/>
          </w:tcPr>
          <w:p w14:paraId="2CE56268" w14:textId="77777777" w:rsidR="009926C8" w:rsidRPr="004C6DF4" w:rsidRDefault="009926C8" w:rsidP="00D0439B">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4C6DF4">
              <w:rPr>
                <w:rFonts w:cs="Arial"/>
                <w:color w:val="000000"/>
                <w:sz w:val="16"/>
                <w:szCs w:val="16"/>
                <w:lang w:val="es-CR" w:eastAsia="es-CR"/>
              </w:rPr>
              <w:t>Cuentas acreedoras y deudoras por operaciones de Coaseguro</w:t>
            </w:r>
          </w:p>
        </w:tc>
        <w:tc>
          <w:tcPr>
            <w:tcW w:w="397" w:type="dxa"/>
            <w:noWrap/>
            <w:textDirection w:val="btLr"/>
          </w:tcPr>
          <w:p w14:paraId="76FD044C" w14:textId="77777777" w:rsidR="009926C8" w:rsidRPr="004C6DF4" w:rsidRDefault="00D0439B" w:rsidP="00D0439B">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10500000000000</w:t>
            </w:r>
          </w:p>
        </w:tc>
        <w:tc>
          <w:tcPr>
            <w:tcW w:w="5103" w:type="dxa"/>
            <w:vAlign w:val="center"/>
          </w:tcPr>
          <w:p w14:paraId="639AD39D" w14:textId="77777777" w:rsidR="009926C8" w:rsidRPr="004C6DF4" w:rsidRDefault="009926C8" w:rsidP="00D0439B">
            <w:pPr>
              <w:pStyle w:val="Prrafodelista"/>
              <w:numPr>
                <w:ilvl w:val="0"/>
                <w:numId w:val="7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C6DF4">
              <w:rPr>
                <w:rFonts w:cs="Arial"/>
                <w:color w:val="000000"/>
                <w:sz w:val="16"/>
                <w:szCs w:val="16"/>
                <w:lang w:eastAsia="es-CR"/>
              </w:rPr>
              <w:t>≥ 0</w:t>
            </w:r>
          </w:p>
          <w:p w14:paraId="45B51F8D" w14:textId="77777777" w:rsidR="009926C8" w:rsidRDefault="009926C8" w:rsidP="00D0439B">
            <w:pPr>
              <w:pStyle w:val="Prrafodelista"/>
              <w:numPr>
                <w:ilvl w:val="0"/>
                <w:numId w:val="7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C6DF4">
              <w:rPr>
                <w:rFonts w:cs="Arial"/>
                <w:color w:val="000000"/>
                <w:sz w:val="16"/>
                <w:szCs w:val="16"/>
                <w:lang w:eastAsia="es-CR"/>
              </w:rPr>
              <w:t>Se debe expresar con 2 decimales</w:t>
            </w:r>
          </w:p>
          <w:p w14:paraId="5088452E" w14:textId="77777777" w:rsidR="007945F0" w:rsidRPr="00D57527" w:rsidRDefault="00000000" w:rsidP="00586724">
            <w:pPr>
              <w:ind w:left="360"/>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hyperlink w:anchor="_[A]_TotalCuentasAcreedorasDeudasOpe" w:history="1">
              <w:r w:rsidR="002A0AF0" w:rsidRPr="00D57527">
                <w:rPr>
                  <w:rStyle w:val="Hipervnculo"/>
                  <w:rFonts w:cs="Arial"/>
                  <w:color w:val="auto"/>
                  <w:sz w:val="16"/>
                  <w:szCs w:val="16"/>
                  <w:lang w:eastAsia="es-CR"/>
                </w:rPr>
                <w:t>[A] TotalCuentasAcreedorasDeudasOperacionesCoasegur</w:t>
              </w:r>
              <w:r w:rsidR="00931107" w:rsidRPr="00D57527">
                <w:rPr>
                  <w:rStyle w:val="Hipervnculo"/>
                  <w:rFonts w:cs="Arial"/>
                  <w:color w:val="auto"/>
                  <w:sz w:val="16"/>
                  <w:szCs w:val="16"/>
                  <w:lang w:eastAsia="es-CR"/>
                </w:rPr>
                <w:t>oActivo</w:t>
              </w:r>
            </w:hyperlink>
            <w:r w:rsidR="002A0AF0" w:rsidRPr="00D57527">
              <w:rPr>
                <w:rFonts w:cs="Arial"/>
                <w:sz w:val="16"/>
                <w:szCs w:val="16"/>
                <w:lang w:val="es-CR" w:eastAsia="es-CR"/>
              </w:rPr>
              <w:t>= ∑</w:t>
            </w:r>
            <w:hyperlink w:anchor="_[E]Desglose_CuentasAcreedorasDeudas" w:history="1">
              <w:r w:rsidR="002A0AF0" w:rsidRPr="00D57527">
                <w:rPr>
                  <w:rStyle w:val="Hipervnculo"/>
                  <w:rFonts w:cs="Arial"/>
                  <w:color w:val="auto"/>
                  <w:sz w:val="16"/>
                  <w:szCs w:val="16"/>
                  <w:lang w:val="es-CR" w:eastAsia="es-CR"/>
                </w:rPr>
                <w:t>[E]Desglose CuentasAcreedorasDeudasOperacionCoasegur</w:t>
              </w:r>
              <w:r w:rsidR="00931107" w:rsidRPr="00D57527">
                <w:rPr>
                  <w:rStyle w:val="Hipervnculo"/>
                  <w:rFonts w:cs="Arial"/>
                  <w:color w:val="auto"/>
                  <w:sz w:val="16"/>
                  <w:szCs w:val="16"/>
                  <w:lang w:val="es-CR" w:eastAsia="es-CR"/>
                </w:rPr>
                <w:t>oActivo</w:t>
              </w:r>
            </w:hyperlink>
          </w:p>
          <w:p w14:paraId="16D2D134" w14:textId="77777777" w:rsidR="009926C8" w:rsidRPr="004C6DF4" w:rsidRDefault="009926C8" w:rsidP="00D0439B">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586724" w:rsidRPr="00D57527" w14:paraId="2469542B"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79D4B52C" w14:textId="77777777" w:rsidR="00D0439B" w:rsidRPr="00D57527" w:rsidRDefault="00B26210" w:rsidP="00931107">
            <w:pPr>
              <w:pStyle w:val="Ttulo9"/>
              <w:ind w:left="113" w:right="113"/>
              <w:jc w:val="center"/>
              <w:outlineLvl w:val="8"/>
              <w:rPr>
                <w:color w:val="auto"/>
                <w:szCs w:val="16"/>
                <w:lang w:val="es-ES_tradnl" w:eastAsia="es-CR"/>
              </w:rPr>
            </w:pPr>
            <w:bookmarkStart w:id="53" w:name="_[E]Desglose_CuentasAcreedorasDeudas"/>
            <w:bookmarkEnd w:id="53"/>
            <w:r w:rsidRPr="00D57527">
              <w:rPr>
                <w:color w:val="auto"/>
                <w:szCs w:val="16"/>
                <w:lang w:val="es-ES_tradnl" w:eastAsia="es-CR"/>
              </w:rPr>
              <w:t>[E]Desglose</w:t>
            </w:r>
            <w:r w:rsidR="00931107" w:rsidRPr="00D57527">
              <w:rPr>
                <w:color w:val="auto"/>
                <w:szCs w:val="16"/>
                <w:lang w:val="es-ES_tradnl" w:eastAsia="es-CR"/>
              </w:rPr>
              <w:t>CuentasAcreedorasDeudasOperacionesCoaseguroActivo</w:t>
            </w:r>
          </w:p>
        </w:tc>
        <w:tc>
          <w:tcPr>
            <w:tcW w:w="3402" w:type="dxa"/>
          </w:tcPr>
          <w:p w14:paraId="703755D0" w14:textId="77777777" w:rsidR="00D0439B" w:rsidRPr="00D57527" w:rsidRDefault="00D0439B" w:rsidP="00DE281E">
            <w:pPr>
              <w:pStyle w:val="Ttulo9"/>
              <w:outlineLvl w:val="8"/>
              <w:cnfStyle w:val="000000000000" w:firstRow="0" w:lastRow="0" w:firstColumn="0" w:lastColumn="0" w:oddVBand="0" w:evenVBand="0" w:oddHBand="0" w:evenHBand="0" w:firstRowFirstColumn="0" w:firstRowLastColumn="0" w:lastRowFirstColumn="0" w:lastRowLastColumn="0"/>
              <w:rPr>
                <w:szCs w:val="16"/>
                <w:lang w:val="es-ES_tradnl" w:eastAsia="es-CR"/>
              </w:rPr>
            </w:pPr>
            <w:r w:rsidRPr="00D57527">
              <w:rPr>
                <w:szCs w:val="16"/>
                <w:lang w:val="es-ES_tradnl" w:eastAsia="es-CR"/>
              </w:rPr>
              <w:t>[</w:t>
            </w:r>
            <w:r w:rsidR="00DE281E" w:rsidRPr="00D57527">
              <w:rPr>
                <w:szCs w:val="16"/>
                <w:lang w:val="es-ES_tradnl" w:eastAsia="es-CR"/>
              </w:rPr>
              <w:t>E</w:t>
            </w:r>
            <w:r w:rsidRPr="00D57527">
              <w:rPr>
                <w:szCs w:val="16"/>
                <w:lang w:val="es-ES_tradnl" w:eastAsia="es-CR"/>
              </w:rPr>
              <w:t>]CuentasCorrientesOperacionesCoaseguro</w:t>
            </w:r>
            <w:r w:rsidR="00931107" w:rsidRPr="00D57527">
              <w:rPr>
                <w:szCs w:val="16"/>
                <w:lang w:val="es-ES_tradnl" w:eastAsia="es-CR"/>
              </w:rPr>
              <w:t>Activo</w:t>
            </w:r>
          </w:p>
        </w:tc>
        <w:tc>
          <w:tcPr>
            <w:tcW w:w="4536" w:type="dxa"/>
            <w:vAlign w:val="center"/>
          </w:tcPr>
          <w:p w14:paraId="15E3FE15" w14:textId="77777777" w:rsidR="00D0439B" w:rsidRPr="00D57527" w:rsidRDefault="00D0439B" w:rsidP="00EF6B3D">
            <w:pPr>
              <w:jc w:val="center"/>
              <w:cnfStyle w:val="000000000000" w:firstRow="0" w:lastRow="0" w:firstColumn="0" w:lastColumn="0" w:oddVBand="0" w:evenVBand="0" w:oddHBand="0" w:evenHBand="0" w:firstRowFirstColumn="0" w:firstRowLastColumn="0" w:lastRowFirstColumn="0" w:lastRowLastColumn="0"/>
              <w:rPr>
                <w:rFonts w:cs="Arial"/>
                <w:sz w:val="16"/>
                <w:szCs w:val="16"/>
                <w:lang w:val="es-CR" w:eastAsia="es-CR"/>
              </w:rPr>
            </w:pPr>
            <w:r w:rsidRPr="00D57527">
              <w:rPr>
                <w:rFonts w:cs="Arial"/>
                <w:sz w:val="16"/>
                <w:szCs w:val="16"/>
                <w:lang w:val="es-CR" w:eastAsia="es-CR"/>
              </w:rPr>
              <w:t>Cuenta Corriente por operaciones de coaseguro</w:t>
            </w:r>
          </w:p>
        </w:tc>
        <w:tc>
          <w:tcPr>
            <w:tcW w:w="397" w:type="dxa"/>
            <w:noWrap/>
            <w:textDirection w:val="btLr"/>
          </w:tcPr>
          <w:p w14:paraId="6697264C" w14:textId="77777777" w:rsidR="00D0439B" w:rsidRPr="00D57527" w:rsidRDefault="00D0439B"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sz w:val="16"/>
                <w:szCs w:val="16"/>
                <w:lang w:val="es-CR" w:eastAsia="es-CR"/>
              </w:rPr>
            </w:pPr>
            <w:r w:rsidRPr="00D57527">
              <w:rPr>
                <w:rFonts w:cs="Arial"/>
                <w:sz w:val="16"/>
                <w:szCs w:val="16"/>
                <w:lang w:val="es-CR" w:eastAsia="es-CR"/>
              </w:rPr>
              <w:t>10500100000000</w:t>
            </w:r>
          </w:p>
        </w:tc>
        <w:tc>
          <w:tcPr>
            <w:tcW w:w="5103" w:type="dxa"/>
            <w:vAlign w:val="center"/>
          </w:tcPr>
          <w:p w14:paraId="4FA51411" w14:textId="77777777" w:rsidR="00D0439B" w:rsidRPr="00D57527" w:rsidRDefault="00D0439B" w:rsidP="00586724">
            <w:pPr>
              <w:pStyle w:val="Prrafodelista"/>
              <w:numPr>
                <w:ilvl w:val="0"/>
                <w:numId w:val="588"/>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D57527">
              <w:rPr>
                <w:rFonts w:cs="Arial"/>
                <w:sz w:val="16"/>
                <w:szCs w:val="16"/>
                <w:lang w:eastAsia="es-CR"/>
              </w:rPr>
              <w:t>≥ 0</w:t>
            </w:r>
          </w:p>
          <w:p w14:paraId="0AFF9D95" w14:textId="77777777" w:rsidR="00D0439B" w:rsidRPr="00D57527" w:rsidRDefault="00D0439B" w:rsidP="00586724">
            <w:pPr>
              <w:pStyle w:val="Prrafodelista"/>
              <w:numPr>
                <w:ilvl w:val="0"/>
                <w:numId w:val="588"/>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D57527">
              <w:rPr>
                <w:rFonts w:cs="Arial"/>
                <w:sz w:val="16"/>
                <w:szCs w:val="16"/>
                <w:lang w:eastAsia="es-CR"/>
              </w:rPr>
              <w:t>Se debe expresar con 2 decimales</w:t>
            </w:r>
          </w:p>
          <w:p w14:paraId="0B4D0299" w14:textId="77777777" w:rsidR="00D0439B" w:rsidRPr="00D57527" w:rsidRDefault="00D0439B" w:rsidP="00A81D1B">
            <w:pPr>
              <w:cnfStyle w:val="000000000000" w:firstRow="0" w:lastRow="0" w:firstColumn="0" w:lastColumn="0" w:oddVBand="0" w:evenVBand="0" w:oddHBand="0" w:evenHBand="0" w:firstRowFirstColumn="0" w:firstRowLastColumn="0" w:lastRowFirstColumn="0" w:lastRowLastColumn="0"/>
            </w:pPr>
          </w:p>
        </w:tc>
      </w:tr>
      <w:tr w:rsidR="00FB1879" w:rsidRPr="00794669" w14:paraId="5EBB5EB4"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77CEAC04" w14:textId="77777777" w:rsidR="00FB1879" w:rsidRPr="00D57527" w:rsidRDefault="0019500B" w:rsidP="00216FF6">
            <w:pPr>
              <w:pStyle w:val="Ttulo9"/>
              <w:ind w:left="113" w:right="113"/>
              <w:jc w:val="center"/>
              <w:outlineLvl w:val="8"/>
              <w:rPr>
                <w:b w:val="0"/>
                <w:color w:val="auto"/>
                <w:szCs w:val="16"/>
                <w:lang w:val="es-ES_tradnl" w:eastAsia="es-CR"/>
              </w:rPr>
            </w:pPr>
            <w:r w:rsidRPr="00D57527">
              <w:rPr>
                <w:b w:val="0"/>
                <w:color w:val="auto"/>
                <w:szCs w:val="16"/>
                <w:lang w:val="es-ES_tradnl" w:eastAsia="es-CR"/>
              </w:rPr>
              <w:lastRenderedPageBreak/>
              <w:t>[E]</w:t>
            </w:r>
            <w:r w:rsidR="00216FF6" w:rsidRPr="00D57527">
              <w:rPr>
                <w:color w:val="auto"/>
                <w:szCs w:val="16"/>
                <w:lang w:val="es-ES_tradnl" w:eastAsia="es-CR"/>
              </w:rPr>
              <w:t xml:space="preserve"> CuentasAcreedorasDeudorasOperacionesReaseguroActivo</w:t>
            </w:r>
          </w:p>
        </w:tc>
        <w:tc>
          <w:tcPr>
            <w:tcW w:w="3402" w:type="dxa"/>
          </w:tcPr>
          <w:p w14:paraId="4EAA10B6" w14:textId="77777777" w:rsidR="00FB1879" w:rsidRPr="00D57527" w:rsidRDefault="0019500B" w:rsidP="00A418CE">
            <w:pPr>
              <w:pStyle w:val="Ttulo9"/>
              <w:outlineLvl w:val="8"/>
              <w:cnfStyle w:val="000000100000" w:firstRow="0" w:lastRow="0" w:firstColumn="0" w:lastColumn="0" w:oddVBand="0" w:evenVBand="0" w:oddHBand="1" w:evenHBand="0" w:firstRowFirstColumn="0" w:firstRowLastColumn="0" w:lastRowFirstColumn="0" w:lastRowLastColumn="0"/>
              <w:rPr>
                <w:szCs w:val="16"/>
                <w:lang w:val="es-ES_tradnl" w:eastAsia="es-CR"/>
              </w:rPr>
            </w:pPr>
            <w:bookmarkStart w:id="54" w:name="_[A]TotalCuentasAcreedorasDeudorasOp"/>
            <w:bookmarkEnd w:id="54"/>
            <w:r w:rsidRPr="00D57527">
              <w:rPr>
                <w:szCs w:val="16"/>
                <w:lang w:val="es-ES_tradnl" w:eastAsia="es-CR"/>
              </w:rPr>
              <w:t>[</w:t>
            </w:r>
            <w:r w:rsidR="00A418CE" w:rsidRPr="00D57527">
              <w:rPr>
                <w:szCs w:val="16"/>
                <w:lang w:val="es-ES_tradnl" w:eastAsia="es-CR"/>
              </w:rPr>
              <w:t>A</w:t>
            </w:r>
            <w:r w:rsidRPr="00D57527">
              <w:rPr>
                <w:szCs w:val="16"/>
                <w:lang w:val="es-ES_tradnl" w:eastAsia="es-CR"/>
              </w:rPr>
              <w:t>]Total</w:t>
            </w:r>
            <w:r w:rsidR="00A81D1B" w:rsidRPr="00D57527">
              <w:rPr>
                <w:szCs w:val="16"/>
                <w:lang w:val="es-ES_tradnl" w:eastAsia="es-CR"/>
              </w:rPr>
              <w:t>CuentasAcreedorasDeudoras</w:t>
            </w:r>
            <w:r w:rsidRPr="00D57527">
              <w:rPr>
                <w:szCs w:val="16"/>
                <w:lang w:val="es-ES_tradnl" w:eastAsia="es-CR"/>
              </w:rPr>
              <w:t>OperacionesReaseguro</w:t>
            </w:r>
            <w:r w:rsidR="002C03AD" w:rsidRPr="00D57527">
              <w:rPr>
                <w:szCs w:val="16"/>
                <w:lang w:val="es-ES_tradnl" w:eastAsia="es-CR"/>
              </w:rPr>
              <w:t>Activo</w:t>
            </w:r>
          </w:p>
        </w:tc>
        <w:tc>
          <w:tcPr>
            <w:tcW w:w="4536" w:type="dxa"/>
            <w:vAlign w:val="center"/>
          </w:tcPr>
          <w:p w14:paraId="6D4FE850" w14:textId="77777777" w:rsidR="00FB1879" w:rsidRPr="00B27E8A" w:rsidRDefault="0019500B"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19500B">
              <w:rPr>
                <w:rFonts w:cs="Arial"/>
                <w:color w:val="000000"/>
                <w:sz w:val="16"/>
                <w:szCs w:val="16"/>
                <w:lang w:val="es-CR" w:eastAsia="es-CR"/>
              </w:rPr>
              <w:t>Cuentas acreedoras y deudoras por operaciones de reaseguro</w:t>
            </w:r>
          </w:p>
        </w:tc>
        <w:tc>
          <w:tcPr>
            <w:tcW w:w="397" w:type="dxa"/>
            <w:noWrap/>
            <w:textDirection w:val="btLr"/>
          </w:tcPr>
          <w:p w14:paraId="2D9028DE" w14:textId="77777777" w:rsidR="00FB1879" w:rsidRPr="003300F5" w:rsidRDefault="0019500B"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19500B">
              <w:rPr>
                <w:rFonts w:cs="Arial"/>
                <w:color w:val="000000"/>
                <w:sz w:val="16"/>
                <w:szCs w:val="16"/>
                <w:lang w:eastAsia="es-CR"/>
              </w:rPr>
              <w:t>20600000000000</w:t>
            </w:r>
          </w:p>
        </w:tc>
        <w:tc>
          <w:tcPr>
            <w:tcW w:w="5103" w:type="dxa"/>
            <w:vAlign w:val="center"/>
          </w:tcPr>
          <w:p w14:paraId="0E7CA465" w14:textId="77777777" w:rsidR="00FB1879" w:rsidRPr="00A81D1B" w:rsidRDefault="00000000" w:rsidP="00A81D1B">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TotalCuentasAcreedorasDeudorasOp" w:history="1">
              <w:r w:rsidR="00A418CE" w:rsidRPr="00A418CE">
                <w:rPr>
                  <w:rStyle w:val="Hipervnculo"/>
                  <w:rFonts w:cs="Arial"/>
                  <w:sz w:val="16"/>
                  <w:szCs w:val="16"/>
                  <w:lang w:val="es-CR" w:eastAsia="es-CR"/>
                </w:rPr>
                <w:t>[A]TotalCuentasAcreedorasDeudorasOperacionesReaseguro</w:t>
              </w:r>
            </w:hyperlink>
            <w:r w:rsidR="00216FF6" w:rsidRPr="00D57527">
              <w:rPr>
                <w:rStyle w:val="Hipervnculo"/>
                <w:rFonts w:cs="Arial"/>
                <w:sz w:val="16"/>
                <w:szCs w:val="16"/>
                <w:lang w:val="es-CR" w:eastAsia="es-CR"/>
              </w:rPr>
              <w:t>Activo</w:t>
            </w:r>
            <w:r w:rsidR="00A418CE" w:rsidRPr="00D57527">
              <w:rPr>
                <w:rStyle w:val="Hipervnculo"/>
              </w:rPr>
              <w:t xml:space="preserve">= ∑ </w:t>
            </w:r>
            <w:hyperlink w:anchor="_[E]DesgloseCuentasAcreedorasDeudora" w:history="1">
              <w:r w:rsidR="00A418CE" w:rsidRPr="00A418CE">
                <w:rPr>
                  <w:rStyle w:val="Hipervnculo"/>
                  <w:rFonts w:cs="Arial"/>
                  <w:sz w:val="16"/>
                  <w:szCs w:val="16"/>
                  <w:lang w:val="es-CR" w:eastAsia="es-CR"/>
                </w:rPr>
                <w:t>[E]DesgloseCuentasAcreedorasDeudorasOperacionesReaseguro</w:t>
              </w:r>
            </w:hyperlink>
            <w:r w:rsidR="00216FF6" w:rsidRPr="00D57527">
              <w:rPr>
                <w:rStyle w:val="Hipervnculo"/>
                <w:rFonts w:cs="Arial"/>
                <w:sz w:val="16"/>
                <w:szCs w:val="16"/>
                <w:lang w:val="es-CR" w:eastAsia="es-CR"/>
              </w:rPr>
              <w:t>Activo</w:t>
            </w:r>
          </w:p>
        </w:tc>
      </w:tr>
      <w:tr w:rsidR="00455359" w:rsidRPr="00794669" w14:paraId="31EA9167"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552CF914" w14:textId="77777777" w:rsidR="00455359" w:rsidRPr="00794669" w:rsidRDefault="00455359" w:rsidP="00EF7797">
            <w:pPr>
              <w:pStyle w:val="Ttulo9"/>
              <w:ind w:left="113" w:right="113"/>
              <w:jc w:val="center"/>
              <w:outlineLvl w:val="8"/>
              <w:rPr>
                <w:b w:val="0"/>
                <w:szCs w:val="16"/>
                <w:lang w:val="es-CR" w:eastAsia="es-CR"/>
              </w:rPr>
            </w:pPr>
            <w:bookmarkStart w:id="55" w:name="_DesgloseSociedadesDeudorasSegurosFi"/>
            <w:bookmarkStart w:id="56" w:name="_[E]DesgloseCuentasAcreedorasDeudora"/>
            <w:bookmarkEnd w:id="55"/>
            <w:bookmarkEnd w:id="56"/>
            <w:r>
              <w:rPr>
                <w:b w:val="0"/>
              </w:rPr>
              <w:t>[E]</w:t>
            </w:r>
            <w:r w:rsidRPr="00794669">
              <w:rPr>
                <w:b w:val="0"/>
                <w:szCs w:val="16"/>
                <w:lang w:val="es-ES_tradnl" w:eastAsia="es-CR"/>
              </w:rPr>
              <w:t>Desglose</w:t>
            </w:r>
            <w:r w:rsidR="00D93130" w:rsidRPr="00D93130">
              <w:rPr>
                <w:b w:val="0"/>
                <w:szCs w:val="16"/>
                <w:lang w:val="es-ES_tradnl" w:eastAsia="es-CR"/>
              </w:rPr>
              <w:t>CuentasAcreedorasDeudorasOperacionesReaseguro</w:t>
            </w:r>
          </w:p>
        </w:tc>
        <w:tc>
          <w:tcPr>
            <w:tcW w:w="3402" w:type="dxa"/>
            <w:hideMark/>
          </w:tcPr>
          <w:p w14:paraId="395C5E5D" w14:textId="77777777" w:rsidR="00455359" w:rsidRPr="003300F5" w:rsidRDefault="0002346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023469">
              <w:rPr>
                <w:szCs w:val="16"/>
                <w:lang w:val="es-ES_tradnl" w:eastAsia="es-CR"/>
              </w:rPr>
              <w:t>[E] CuentasAcreedorasDeudorasReaseguroCedidoRetrocedido</w:t>
            </w:r>
          </w:p>
        </w:tc>
        <w:tc>
          <w:tcPr>
            <w:tcW w:w="4536" w:type="dxa"/>
            <w:vAlign w:val="center"/>
            <w:hideMark/>
          </w:tcPr>
          <w:p w14:paraId="279CF76B" w14:textId="77777777" w:rsidR="00455359" w:rsidRPr="00EE2F96" w:rsidRDefault="00EE2F96"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EE2F96">
              <w:rPr>
                <w:rFonts w:cs="Arial"/>
                <w:color w:val="000000"/>
                <w:sz w:val="16"/>
                <w:szCs w:val="16"/>
                <w:lang w:eastAsia="es-CR"/>
              </w:rPr>
              <w:t>Cuentas acreedoras y deudoras por reaseguro cedido y retrocedido</w:t>
            </w:r>
          </w:p>
        </w:tc>
        <w:tc>
          <w:tcPr>
            <w:tcW w:w="397" w:type="dxa"/>
            <w:noWrap/>
            <w:textDirection w:val="btLr"/>
            <w:hideMark/>
          </w:tcPr>
          <w:p w14:paraId="4BCC9159" w14:textId="77777777" w:rsidR="00455359" w:rsidRPr="003300F5" w:rsidRDefault="00D93130"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93130">
              <w:rPr>
                <w:rFonts w:cs="Arial"/>
                <w:color w:val="000000"/>
                <w:sz w:val="16"/>
                <w:szCs w:val="16"/>
                <w:lang w:eastAsia="es-CR"/>
              </w:rPr>
              <w:t>20600100000000</w:t>
            </w:r>
          </w:p>
        </w:tc>
        <w:tc>
          <w:tcPr>
            <w:tcW w:w="5103" w:type="dxa"/>
            <w:vAlign w:val="center"/>
            <w:hideMark/>
          </w:tcPr>
          <w:p w14:paraId="01F0D622" w14:textId="77777777" w:rsidR="00455359" w:rsidRPr="003300F5" w:rsidRDefault="00455359" w:rsidP="009B7AA1">
            <w:pPr>
              <w:pStyle w:val="Prrafodelista"/>
              <w:numPr>
                <w:ilvl w:val="0"/>
                <w:numId w:val="56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3300F5">
              <w:rPr>
                <w:rFonts w:cs="Arial"/>
                <w:color w:val="000000"/>
                <w:sz w:val="16"/>
                <w:szCs w:val="16"/>
                <w:lang w:eastAsia="es-CR"/>
              </w:rPr>
              <w:t>≥ 0</w:t>
            </w:r>
          </w:p>
          <w:p w14:paraId="0F537ED1" w14:textId="77777777" w:rsidR="00455359" w:rsidRPr="003300F5" w:rsidRDefault="00455359" w:rsidP="009B7AA1">
            <w:pPr>
              <w:pStyle w:val="Prrafodelista"/>
              <w:numPr>
                <w:ilvl w:val="0"/>
                <w:numId w:val="56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3300F5">
              <w:rPr>
                <w:rFonts w:cs="Arial"/>
                <w:color w:val="000000"/>
                <w:sz w:val="16"/>
                <w:szCs w:val="16"/>
                <w:lang w:eastAsia="es-CR"/>
              </w:rPr>
              <w:t>Se debe expresar con 2 decimales</w:t>
            </w:r>
          </w:p>
          <w:p w14:paraId="1134CEB4" w14:textId="77777777" w:rsidR="00455359" w:rsidRPr="003300F5" w:rsidRDefault="00455359"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55359" w:rsidRPr="00794669" w14:paraId="088966B2"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0ED8F73C"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349171F8" w14:textId="77777777" w:rsidR="00455359" w:rsidRPr="003300F5"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3300F5">
              <w:rPr>
                <w:szCs w:val="16"/>
                <w:lang w:val="es-ES_tradnl" w:eastAsia="es-CR"/>
              </w:rPr>
              <w:t>[E]</w:t>
            </w:r>
            <w:r w:rsidR="0011659E">
              <w:t xml:space="preserve"> </w:t>
            </w:r>
            <w:r w:rsidR="0011659E" w:rsidRPr="0011659E">
              <w:rPr>
                <w:szCs w:val="16"/>
                <w:lang w:val="es-ES_tradnl" w:eastAsia="es-CR"/>
              </w:rPr>
              <w:t>CuentasAcreedorasDeudorasReaseguroAceptado</w:t>
            </w:r>
          </w:p>
        </w:tc>
        <w:tc>
          <w:tcPr>
            <w:tcW w:w="4536" w:type="dxa"/>
            <w:vAlign w:val="center"/>
            <w:hideMark/>
          </w:tcPr>
          <w:p w14:paraId="4ACE0146" w14:textId="77777777" w:rsidR="00455359" w:rsidRPr="003300F5" w:rsidRDefault="0011659E"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11659E">
              <w:rPr>
                <w:rFonts w:cs="Arial"/>
                <w:color w:val="000000"/>
                <w:sz w:val="16"/>
                <w:szCs w:val="16"/>
                <w:lang w:eastAsia="es-CR"/>
              </w:rPr>
              <w:t>Cuentas acreedoras y deudoras por reaseguro aceptado</w:t>
            </w:r>
          </w:p>
        </w:tc>
        <w:tc>
          <w:tcPr>
            <w:tcW w:w="397" w:type="dxa"/>
            <w:noWrap/>
            <w:textDirection w:val="btLr"/>
            <w:hideMark/>
          </w:tcPr>
          <w:p w14:paraId="5C13AD86" w14:textId="77777777" w:rsidR="00455359" w:rsidRPr="003300F5" w:rsidRDefault="0011659E"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11659E">
              <w:rPr>
                <w:rFonts w:cs="Arial"/>
                <w:color w:val="000000"/>
                <w:sz w:val="16"/>
                <w:szCs w:val="16"/>
                <w:lang w:eastAsia="es-CR"/>
              </w:rPr>
              <w:t>20600200000000</w:t>
            </w:r>
          </w:p>
        </w:tc>
        <w:tc>
          <w:tcPr>
            <w:tcW w:w="5103" w:type="dxa"/>
            <w:vAlign w:val="center"/>
            <w:hideMark/>
          </w:tcPr>
          <w:p w14:paraId="79F4D860" w14:textId="77777777" w:rsidR="00455359" w:rsidRPr="003300F5" w:rsidRDefault="00455359" w:rsidP="00F4314C">
            <w:pPr>
              <w:pStyle w:val="Prrafodelista"/>
              <w:numPr>
                <w:ilvl w:val="0"/>
                <w:numId w:val="7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3300F5">
              <w:rPr>
                <w:rFonts w:cs="Arial"/>
                <w:color w:val="000000"/>
                <w:sz w:val="16"/>
                <w:szCs w:val="16"/>
                <w:lang w:eastAsia="es-CR"/>
              </w:rPr>
              <w:t>≥ 0</w:t>
            </w:r>
          </w:p>
          <w:p w14:paraId="411DCDE4" w14:textId="77777777" w:rsidR="00455359" w:rsidRPr="003300F5" w:rsidRDefault="00455359" w:rsidP="00F4314C">
            <w:pPr>
              <w:pStyle w:val="Prrafodelista"/>
              <w:numPr>
                <w:ilvl w:val="0"/>
                <w:numId w:val="7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3300F5">
              <w:rPr>
                <w:rFonts w:cs="Arial"/>
                <w:color w:val="000000"/>
                <w:sz w:val="16"/>
                <w:szCs w:val="16"/>
                <w:lang w:eastAsia="es-CR"/>
              </w:rPr>
              <w:t>Se debe expresar con 2 decimales</w:t>
            </w:r>
          </w:p>
          <w:p w14:paraId="2F7076C6" w14:textId="77777777" w:rsidR="00455359" w:rsidRPr="003300F5" w:rsidRDefault="00455359"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55359" w:rsidRPr="00794669" w14:paraId="33D01C82"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1A356932" w14:textId="77777777" w:rsidR="00455359" w:rsidRPr="00794669" w:rsidRDefault="00455359" w:rsidP="00EF6B3D">
            <w:pPr>
              <w:pStyle w:val="Ttulo9"/>
              <w:ind w:left="113" w:right="113"/>
              <w:jc w:val="center"/>
              <w:outlineLvl w:val="8"/>
              <w:rPr>
                <w:b w:val="0"/>
                <w:szCs w:val="16"/>
                <w:lang w:val="es-CR" w:eastAsia="es-CR"/>
              </w:rPr>
            </w:pPr>
            <w:bookmarkStart w:id="57" w:name="_ParticipacionReaseguroProvisionesTe"/>
            <w:bookmarkEnd w:id="57"/>
            <w:r>
              <w:rPr>
                <w:b w:val="0"/>
              </w:rPr>
              <w:t>[E]</w:t>
            </w:r>
            <w:r w:rsidRPr="00794669">
              <w:rPr>
                <w:b w:val="0"/>
                <w:szCs w:val="16"/>
                <w:lang w:val="es-ES_tradnl" w:eastAsia="es-CR"/>
              </w:rPr>
              <w:t>ParticipacionReaseguroProvisionesTecnicas</w:t>
            </w:r>
          </w:p>
        </w:tc>
        <w:tc>
          <w:tcPr>
            <w:tcW w:w="3402" w:type="dxa"/>
            <w:hideMark/>
          </w:tcPr>
          <w:p w14:paraId="0E11754A" w14:textId="77777777" w:rsidR="00455359" w:rsidRPr="00794669"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58" w:name="_[A]_TotalParticipacion"/>
            <w:bookmarkEnd w:id="58"/>
            <w:r w:rsidRPr="00794669">
              <w:rPr>
                <w:szCs w:val="16"/>
                <w:lang w:val="es-ES_tradnl" w:eastAsia="es-CR"/>
              </w:rPr>
              <w:t>[A] TotalParticipacion</w:t>
            </w:r>
          </w:p>
        </w:tc>
        <w:tc>
          <w:tcPr>
            <w:tcW w:w="4536" w:type="dxa"/>
            <w:vAlign w:val="center"/>
            <w:hideMark/>
          </w:tcPr>
          <w:p w14:paraId="4ECD4E5B" w14:textId="77777777" w:rsidR="00455359" w:rsidRPr="00794669"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EE2F96">
              <w:rPr>
                <w:rFonts w:cs="Arial"/>
                <w:color w:val="000000"/>
                <w:sz w:val="16"/>
                <w:szCs w:val="16"/>
                <w:lang w:eastAsia="es-CR"/>
              </w:rPr>
              <w:t>Participación del reaseguro en las provisiones técnicas</w:t>
            </w:r>
          </w:p>
        </w:tc>
        <w:tc>
          <w:tcPr>
            <w:tcW w:w="397" w:type="dxa"/>
            <w:noWrap/>
            <w:textDirection w:val="btLr"/>
            <w:hideMark/>
          </w:tcPr>
          <w:p w14:paraId="3543D4EC"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10600000000000</w:t>
            </w:r>
          </w:p>
        </w:tc>
        <w:tc>
          <w:tcPr>
            <w:tcW w:w="5103" w:type="dxa"/>
            <w:vAlign w:val="center"/>
            <w:hideMark/>
          </w:tcPr>
          <w:p w14:paraId="064C2FBD" w14:textId="77777777" w:rsidR="00455359"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Participacion" w:history="1">
              <w:r w:rsidR="00455359" w:rsidRPr="00794669">
                <w:rPr>
                  <w:rStyle w:val="Hipervnculo"/>
                  <w:rFonts w:cs="Arial"/>
                  <w:sz w:val="16"/>
                  <w:szCs w:val="16"/>
                  <w:lang w:val="es-CR" w:eastAsia="es-CR"/>
                </w:rPr>
                <w:t>[A] TotalParticipacion</w:t>
              </w:r>
            </w:hyperlink>
            <w:r w:rsidR="00455359" w:rsidRPr="00794669">
              <w:rPr>
                <w:rFonts w:cs="Arial"/>
                <w:color w:val="000000"/>
                <w:sz w:val="16"/>
                <w:szCs w:val="16"/>
                <w:lang w:val="es-CR" w:eastAsia="es-CR"/>
              </w:rPr>
              <w:t xml:space="preserve"> = ∑</w:t>
            </w:r>
            <w:hyperlink w:anchor="_DesgloseParticipacionReaseguroProvi" w:history="1">
              <w:r w:rsidR="00455359" w:rsidRPr="00794669">
                <w:rPr>
                  <w:rStyle w:val="Hipervnculo"/>
                  <w:rFonts w:cs="Arial"/>
                  <w:sz w:val="16"/>
                  <w:szCs w:val="16"/>
                  <w:lang w:val="es-CR" w:eastAsia="es-CR"/>
                </w:rPr>
                <w:t>DesgloseParticipacionReaseguroProvisionesTecnicas</w:t>
              </w:r>
            </w:hyperlink>
          </w:p>
        </w:tc>
      </w:tr>
      <w:tr w:rsidR="00A3145E" w:rsidRPr="00794669" w14:paraId="624057B5" w14:textId="77777777" w:rsidTr="0011659E">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51E27F91" w14:textId="77777777" w:rsidR="00A3145E" w:rsidRPr="00794669" w:rsidRDefault="00A3145E" w:rsidP="00EF6B3D">
            <w:pPr>
              <w:pStyle w:val="Ttulo9"/>
              <w:ind w:left="113" w:right="113"/>
              <w:jc w:val="center"/>
              <w:outlineLvl w:val="8"/>
              <w:rPr>
                <w:b w:val="0"/>
                <w:szCs w:val="16"/>
                <w:lang w:val="es-CR" w:eastAsia="es-CR"/>
              </w:rPr>
            </w:pPr>
            <w:bookmarkStart w:id="59" w:name="_DesgloseParticipacionReaseguroProvi"/>
            <w:bookmarkEnd w:id="59"/>
            <w:r>
              <w:rPr>
                <w:b w:val="0"/>
              </w:rPr>
              <w:t>[E]</w:t>
            </w:r>
            <w:r w:rsidRPr="00794669">
              <w:rPr>
                <w:b w:val="0"/>
                <w:szCs w:val="16"/>
                <w:lang w:val="es-ES_tradnl" w:eastAsia="es-CR"/>
              </w:rPr>
              <w:t>DesgloseParticipacionReaseguroProvisionesTecnicas</w:t>
            </w:r>
          </w:p>
        </w:tc>
        <w:tc>
          <w:tcPr>
            <w:tcW w:w="3402" w:type="dxa"/>
          </w:tcPr>
          <w:p w14:paraId="7944BD6E" w14:textId="77777777" w:rsidR="00A3145E" w:rsidRPr="00A3145E" w:rsidRDefault="00751DFF" w:rsidP="00832FD4">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3300F5">
              <w:rPr>
                <w:szCs w:val="16"/>
                <w:lang w:val="es-ES_tradnl" w:eastAsia="es-CR"/>
              </w:rPr>
              <w:t>[E]</w:t>
            </w:r>
            <w:r>
              <w:t xml:space="preserve"> </w:t>
            </w:r>
            <w:r w:rsidR="00A3145E" w:rsidRPr="00A3145E">
              <w:rPr>
                <w:szCs w:val="16"/>
                <w:lang w:val="es-CR" w:eastAsia="es-CR"/>
              </w:rPr>
              <w:t>ProvisionPrimasNoDevengadas</w:t>
            </w:r>
          </w:p>
        </w:tc>
        <w:tc>
          <w:tcPr>
            <w:tcW w:w="4536" w:type="dxa"/>
            <w:vAlign w:val="center"/>
          </w:tcPr>
          <w:p w14:paraId="5D242A68" w14:textId="77777777" w:rsidR="00A3145E" w:rsidRPr="00A3145E" w:rsidRDefault="00A3145E" w:rsidP="00832FD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3145E">
              <w:rPr>
                <w:rFonts w:cs="Arial"/>
                <w:color w:val="000000"/>
                <w:sz w:val="16"/>
                <w:szCs w:val="16"/>
                <w:lang w:val="es-CR" w:eastAsia="es-CR"/>
              </w:rPr>
              <w:t>Participación del reaseguro en la provisión para primas no devengadas</w:t>
            </w:r>
          </w:p>
        </w:tc>
        <w:tc>
          <w:tcPr>
            <w:tcW w:w="397" w:type="dxa"/>
            <w:noWrap/>
            <w:textDirection w:val="btLr"/>
          </w:tcPr>
          <w:p w14:paraId="4F7BC4F3" w14:textId="77777777" w:rsidR="00A3145E" w:rsidRPr="00A3145E" w:rsidRDefault="00A3145E" w:rsidP="00832FD4">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3145E">
              <w:rPr>
                <w:rFonts w:cs="Arial"/>
                <w:color w:val="000000"/>
                <w:sz w:val="16"/>
                <w:szCs w:val="16"/>
                <w:lang w:eastAsia="es-CR"/>
              </w:rPr>
              <w:t>10600100000000</w:t>
            </w:r>
          </w:p>
        </w:tc>
        <w:tc>
          <w:tcPr>
            <w:tcW w:w="5103" w:type="dxa"/>
            <w:vAlign w:val="center"/>
          </w:tcPr>
          <w:p w14:paraId="5A3F9111" w14:textId="77777777" w:rsidR="00A3145E" w:rsidRPr="00A3145E" w:rsidRDefault="00A3145E" w:rsidP="009B7AA1">
            <w:pPr>
              <w:pStyle w:val="Prrafodelista"/>
              <w:numPr>
                <w:ilvl w:val="0"/>
                <w:numId w:val="55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A3145E">
              <w:rPr>
                <w:rFonts w:cs="Arial"/>
                <w:color w:val="000000"/>
                <w:sz w:val="16"/>
                <w:szCs w:val="16"/>
                <w:lang w:eastAsia="es-CR"/>
              </w:rPr>
              <w:t>≥ 0</w:t>
            </w:r>
          </w:p>
          <w:p w14:paraId="53AD1D81" w14:textId="77777777" w:rsidR="00A3145E" w:rsidRPr="00A3145E" w:rsidRDefault="00A3145E" w:rsidP="009B7AA1">
            <w:pPr>
              <w:pStyle w:val="Prrafodelista"/>
              <w:numPr>
                <w:ilvl w:val="0"/>
                <w:numId w:val="55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A3145E">
              <w:rPr>
                <w:rFonts w:cs="Arial"/>
                <w:color w:val="000000"/>
                <w:sz w:val="16"/>
                <w:szCs w:val="16"/>
                <w:lang w:eastAsia="es-CR"/>
              </w:rPr>
              <w:t>Se debe expresar con 2 decimales</w:t>
            </w:r>
          </w:p>
          <w:p w14:paraId="3351C005" w14:textId="77777777" w:rsidR="00A3145E" w:rsidRPr="00A3145E" w:rsidRDefault="00A3145E" w:rsidP="00832FD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A3145E" w:rsidRPr="00794669" w14:paraId="1EAF8F48" w14:textId="77777777" w:rsidTr="0011659E">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59719710" w14:textId="77777777" w:rsidR="00A3145E" w:rsidRPr="00794669" w:rsidRDefault="00A3145E" w:rsidP="00EF6B3D">
            <w:pPr>
              <w:ind w:left="113" w:right="113"/>
              <w:jc w:val="center"/>
              <w:rPr>
                <w:rFonts w:cs="Arial"/>
                <w:b w:val="0"/>
                <w:color w:val="000000"/>
                <w:sz w:val="16"/>
                <w:szCs w:val="16"/>
                <w:lang w:val="es-CR" w:eastAsia="es-CR"/>
              </w:rPr>
            </w:pPr>
          </w:p>
        </w:tc>
        <w:tc>
          <w:tcPr>
            <w:tcW w:w="3402" w:type="dxa"/>
          </w:tcPr>
          <w:p w14:paraId="75BD389F" w14:textId="77777777" w:rsidR="00A3145E" w:rsidRPr="00A3145E" w:rsidRDefault="00751DFF" w:rsidP="00832FD4">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3300F5">
              <w:rPr>
                <w:szCs w:val="16"/>
                <w:lang w:val="es-ES_tradnl" w:eastAsia="es-CR"/>
              </w:rPr>
              <w:t>[E]</w:t>
            </w:r>
            <w:r>
              <w:t xml:space="preserve"> </w:t>
            </w:r>
            <w:r w:rsidR="00A3145E" w:rsidRPr="00A3145E">
              <w:rPr>
                <w:szCs w:val="16"/>
                <w:lang w:val="es-CR" w:eastAsia="es-CR"/>
              </w:rPr>
              <w:t>ProvisionMatematica</w:t>
            </w:r>
          </w:p>
        </w:tc>
        <w:tc>
          <w:tcPr>
            <w:tcW w:w="4536" w:type="dxa"/>
            <w:vAlign w:val="center"/>
          </w:tcPr>
          <w:p w14:paraId="7732169B" w14:textId="77777777" w:rsidR="00A3145E" w:rsidRPr="00A3145E" w:rsidRDefault="00A3145E" w:rsidP="00832FD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3145E">
              <w:rPr>
                <w:rFonts w:cs="Arial"/>
                <w:color w:val="000000"/>
                <w:sz w:val="16"/>
                <w:szCs w:val="16"/>
                <w:lang w:val="es-CR" w:eastAsia="es-CR"/>
              </w:rPr>
              <w:t>Participación del reaseguro en la provisión matemátca</w:t>
            </w:r>
          </w:p>
        </w:tc>
        <w:tc>
          <w:tcPr>
            <w:tcW w:w="397" w:type="dxa"/>
            <w:noWrap/>
            <w:textDirection w:val="btLr"/>
          </w:tcPr>
          <w:p w14:paraId="579A3969" w14:textId="77777777" w:rsidR="00A3145E" w:rsidRPr="00A3145E" w:rsidRDefault="00A3145E" w:rsidP="00832FD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3145E">
              <w:rPr>
                <w:rFonts w:cs="Arial"/>
                <w:color w:val="000000"/>
                <w:sz w:val="16"/>
                <w:szCs w:val="16"/>
                <w:lang w:eastAsia="es-CR"/>
              </w:rPr>
              <w:t>10600200000000</w:t>
            </w:r>
          </w:p>
        </w:tc>
        <w:tc>
          <w:tcPr>
            <w:tcW w:w="5103" w:type="dxa"/>
            <w:vAlign w:val="center"/>
          </w:tcPr>
          <w:p w14:paraId="529949C9" w14:textId="77777777" w:rsidR="00A3145E" w:rsidRPr="00A3145E" w:rsidRDefault="00A3145E" w:rsidP="009B7AA1">
            <w:pPr>
              <w:pStyle w:val="Prrafodelista"/>
              <w:numPr>
                <w:ilvl w:val="0"/>
                <w:numId w:val="55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A3145E">
              <w:rPr>
                <w:rFonts w:cs="Arial"/>
                <w:color w:val="000000"/>
                <w:sz w:val="16"/>
                <w:szCs w:val="16"/>
                <w:lang w:eastAsia="es-CR"/>
              </w:rPr>
              <w:t>≥ 0</w:t>
            </w:r>
          </w:p>
          <w:p w14:paraId="5DB07949" w14:textId="77777777" w:rsidR="00A3145E" w:rsidRPr="00A3145E" w:rsidRDefault="00A3145E" w:rsidP="009B7AA1">
            <w:pPr>
              <w:pStyle w:val="Prrafodelista"/>
              <w:numPr>
                <w:ilvl w:val="0"/>
                <w:numId w:val="55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A3145E">
              <w:rPr>
                <w:rFonts w:cs="Arial"/>
                <w:color w:val="000000"/>
                <w:sz w:val="16"/>
                <w:szCs w:val="16"/>
                <w:lang w:eastAsia="es-CR"/>
              </w:rPr>
              <w:t>Se debe expresar con 2 decimales</w:t>
            </w:r>
          </w:p>
          <w:p w14:paraId="5629DA7B" w14:textId="77777777" w:rsidR="00A3145E" w:rsidRPr="00A3145E" w:rsidRDefault="00A3145E" w:rsidP="00832FD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A3145E" w:rsidRPr="00794669" w14:paraId="78E288B1" w14:textId="77777777" w:rsidTr="0011659E">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50187487" w14:textId="77777777" w:rsidR="00A3145E" w:rsidRPr="00794669" w:rsidRDefault="00A3145E" w:rsidP="00EF6B3D">
            <w:pPr>
              <w:ind w:left="113" w:right="113"/>
              <w:jc w:val="center"/>
              <w:rPr>
                <w:rFonts w:cs="Arial"/>
                <w:b w:val="0"/>
                <w:color w:val="000000"/>
                <w:sz w:val="16"/>
                <w:szCs w:val="16"/>
                <w:lang w:val="es-CR" w:eastAsia="es-CR"/>
              </w:rPr>
            </w:pPr>
          </w:p>
        </w:tc>
        <w:tc>
          <w:tcPr>
            <w:tcW w:w="3402" w:type="dxa"/>
          </w:tcPr>
          <w:p w14:paraId="553B41CC" w14:textId="77777777" w:rsidR="00A3145E" w:rsidRPr="00A3145E" w:rsidRDefault="00751DFF" w:rsidP="00832FD4">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3300F5">
              <w:rPr>
                <w:szCs w:val="16"/>
                <w:lang w:val="es-ES_tradnl" w:eastAsia="es-CR"/>
              </w:rPr>
              <w:t>[E]</w:t>
            </w:r>
            <w:r>
              <w:t xml:space="preserve"> </w:t>
            </w:r>
            <w:r w:rsidR="00A3145E" w:rsidRPr="00A3145E">
              <w:rPr>
                <w:szCs w:val="16"/>
                <w:lang w:val="es-CR" w:eastAsia="es-CR"/>
              </w:rPr>
              <w:t>ProvisionSiniestros</w:t>
            </w:r>
          </w:p>
        </w:tc>
        <w:tc>
          <w:tcPr>
            <w:tcW w:w="4536" w:type="dxa"/>
            <w:vAlign w:val="center"/>
          </w:tcPr>
          <w:p w14:paraId="5D581862" w14:textId="77777777" w:rsidR="00A3145E" w:rsidRPr="00A3145E" w:rsidRDefault="00A3145E" w:rsidP="00832FD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3145E">
              <w:rPr>
                <w:rFonts w:cs="Arial"/>
                <w:color w:val="000000"/>
                <w:sz w:val="16"/>
                <w:szCs w:val="16"/>
                <w:lang w:val="es-CR" w:eastAsia="es-CR"/>
              </w:rPr>
              <w:t>Participación del reaseguro en la provisión para siniestros</w:t>
            </w:r>
          </w:p>
        </w:tc>
        <w:tc>
          <w:tcPr>
            <w:tcW w:w="397" w:type="dxa"/>
            <w:noWrap/>
            <w:textDirection w:val="btLr"/>
          </w:tcPr>
          <w:p w14:paraId="17AC4950" w14:textId="77777777" w:rsidR="00A3145E" w:rsidRPr="00A3145E" w:rsidRDefault="00A3145E" w:rsidP="00832FD4">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3145E">
              <w:rPr>
                <w:rFonts w:cs="Arial"/>
                <w:color w:val="000000"/>
                <w:sz w:val="16"/>
                <w:szCs w:val="16"/>
                <w:lang w:eastAsia="es-CR"/>
              </w:rPr>
              <w:t>10600300000000</w:t>
            </w:r>
          </w:p>
        </w:tc>
        <w:tc>
          <w:tcPr>
            <w:tcW w:w="5103" w:type="dxa"/>
            <w:vAlign w:val="center"/>
          </w:tcPr>
          <w:p w14:paraId="47853025" w14:textId="77777777" w:rsidR="00A3145E" w:rsidRPr="00A3145E" w:rsidRDefault="00A3145E" w:rsidP="009B7AA1">
            <w:pPr>
              <w:pStyle w:val="Prrafodelista"/>
              <w:numPr>
                <w:ilvl w:val="0"/>
                <w:numId w:val="55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A3145E">
              <w:rPr>
                <w:rFonts w:cs="Arial"/>
                <w:color w:val="000000"/>
                <w:sz w:val="16"/>
                <w:szCs w:val="16"/>
                <w:lang w:eastAsia="es-CR"/>
              </w:rPr>
              <w:t>≥ 0</w:t>
            </w:r>
          </w:p>
          <w:p w14:paraId="5B94CA1D" w14:textId="77777777" w:rsidR="00A3145E" w:rsidRPr="00A3145E" w:rsidRDefault="00A3145E" w:rsidP="009B7AA1">
            <w:pPr>
              <w:pStyle w:val="Prrafodelista"/>
              <w:numPr>
                <w:ilvl w:val="0"/>
                <w:numId w:val="55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A3145E">
              <w:rPr>
                <w:rFonts w:cs="Arial"/>
                <w:color w:val="000000"/>
                <w:sz w:val="16"/>
                <w:szCs w:val="16"/>
                <w:lang w:eastAsia="es-CR"/>
              </w:rPr>
              <w:t>Se debe expresar con 2 decimales</w:t>
            </w:r>
          </w:p>
          <w:p w14:paraId="761AB018" w14:textId="77777777" w:rsidR="00A3145E" w:rsidRPr="00A3145E" w:rsidRDefault="00A3145E" w:rsidP="00832FD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A3145E" w:rsidRPr="00794669" w14:paraId="0555BE59" w14:textId="77777777" w:rsidTr="0011659E">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25A2F7CC" w14:textId="77777777" w:rsidR="00A3145E" w:rsidRPr="00794669" w:rsidRDefault="00A3145E" w:rsidP="00EF6B3D">
            <w:pPr>
              <w:ind w:left="113" w:right="113"/>
              <w:jc w:val="center"/>
              <w:rPr>
                <w:rFonts w:cs="Arial"/>
                <w:b w:val="0"/>
                <w:color w:val="000000"/>
                <w:sz w:val="16"/>
                <w:szCs w:val="16"/>
                <w:lang w:val="es-CR" w:eastAsia="es-CR"/>
              </w:rPr>
            </w:pPr>
          </w:p>
        </w:tc>
        <w:tc>
          <w:tcPr>
            <w:tcW w:w="3402" w:type="dxa"/>
          </w:tcPr>
          <w:p w14:paraId="78090C92" w14:textId="77777777" w:rsidR="00A3145E" w:rsidRPr="00A3145E" w:rsidRDefault="00751DFF" w:rsidP="00832FD4">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3300F5">
              <w:rPr>
                <w:szCs w:val="16"/>
                <w:lang w:val="es-ES_tradnl" w:eastAsia="es-CR"/>
              </w:rPr>
              <w:t>[E]</w:t>
            </w:r>
            <w:r>
              <w:t xml:space="preserve"> </w:t>
            </w:r>
            <w:r w:rsidR="00A3145E" w:rsidRPr="00A3145E">
              <w:rPr>
                <w:szCs w:val="16"/>
                <w:lang w:val="es-CR" w:eastAsia="es-CR"/>
              </w:rPr>
              <w:t>OtrasProvisionesTecnicas</w:t>
            </w:r>
          </w:p>
        </w:tc>
        <w:tc>
          <w:tcPr>
            <w:tcW w:w="4536" w:type="dxa"/>
            <w:vAlign w:val="center"/>
          </w:tcPr>
          <w:p w14:paraId="0E34377A" w14:textId="77777777" w:rsidR="00A3145E" w:rsidRPr="00A3145E" w:rsidRDefault="00A3145E" w:rsidP="00832FD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3145E">
              <w:rPr>
                <w:rFonts w:cs="Arial"/>
                <w:color w:val="000000"/>
                <w:sz w:val="16"/>
                <w:szCs w:val="16"/>
                <w:lang w:val="es-CR" w:eastAsia="es-CR"/>
              </w:rPr>
              <w:t>Participación del reaseguro en otras provisones ténicas</w:t>
            </w:r>
          </w:p>
        </w:tc>
        <w:tc>
          <w:tcPr>
            <w:tcW w:w="397" w:type="dxa"/>
            <w:noWrap/>
            <w:textDirection w:val="btLr"/>
          </w:tcPr>
          <w:p w14:paraId="0440EF4F" w14:textId="77777777" w:rsidR="00A3145E" w:rsidRPr="00A3145E" w:rsidRDefault="00A3145E" w:rsidP="00832FD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3145E">
              <w:rPr>
                <w:rFonts w:cs="Arial"/>
                <w:color w:val="000000"/>
                <w:sz w:val="16"/>
                <w:szCs w:val="16"/>
                <w:lang w:eastAsia="es-CR"/>
              </w:rPr>
              <w:t>10600400000000</w:t>
            </w:r>
          </w:p>
        </w:tc>
        <w:tc>
          <w:tcPr>
            <w:tcW w:w="5103" w:type="dxa"/>
            <w:vAlign w:val="center"/>
          </w:tcPr>
          <w:p w14:paraId="4A294EB7" w14:textId="77777777" w:rsidR="00A3145E" w:rsidRPr="00A3145E" w:rsidRDefault="00A3145E" w:rsidP="009B7AA1">
            <w:pPr>
              <w:pStyle w:val="Prrafodelista"/>
              <w:numPr>
                <w:ilvl w:val="0"/>
                <w:numId w:val="55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A3145E">
              <w:rPr>
                <w:rFonts w:cs="Arial"/>
                <w:color w:val="000000"/>
                <w:sz w:val="16"/>
                <w:szCs w:val="16"/>
                <w:lang w:eastAsia="es-CR"/>
              </w:rPr>
              <w:t>≥ 0</w:t>
            </w:r>
          </w:p>
          <w:p w14:paraId="2DBD91FB" w14:textId="77777777" w:rsidR="00A3145E" w:rsidRPr="00A3145E" w:rsidRDefault="00A3145E" w:rsidP="009B7AA1">
            <w:pPr>
              <w:pStyle w:val="Prrafodelista"/>
              <w:numPr>
                <w:ilvl w:val="0"/>
                <w:numId w:val="55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A3145E">
              <w:rPr>
                <w:rFonts w:cs="Arial"/>
                <w:color w:val="000000"/>
                <w:sz w:val="16"/>
                <w:szCs w:val="16"/>
                <w:lang w:eastAsia="es-CR"/>
              </w:rPr>
              <w:t>Se debe expresar con 2 decimales</w:t>
            </w:r>
          </w:p>
          <w:p w14:paraId="5C96194E" w14:textId="77777777" w:rsidR="00A3145E" w:rsidRPr="00A3145E" w:rsidRDefault="00A3145E" w:rsidP="00832FD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9D3BAD" w:rsidRPr="00794669" w14:paraId="52A043C4"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45741D38" w14:textId="77777777" w:rsidR="00455359" w:rsidRPr="003209A3" w:rsidRDefault="00BB3CC7" w:rsidP="00EF6B3D">
            <w:pPr>
              <w:pStyle w:val="Ttulo9"/>
              <w:ind w:left="113" w:right="113"/>
              <w:jc w:val="center"/>
              <w:outlineLvl w:val="8"/>
              <w:rPr>
                <w:b w:val="0"/>
                <w:color w:val="auto"/>
                <w:szCs w:val="16"/>
                <w:lang w:val="es-CR" w:eastAsia="es-CR"/>
              </w:rPr>
            </w:pPr>
            <w:bookmarkStart w:id="60" w:name="_BienesRealizables"/>
            <w:bookmarkEnd w:id="60"/>
            <w:r w:rsidRPr="003209A3">
              <w:rPr>
                <w:b w:val="0"/>
                <w:color w:val="auto"/>
                <w:szCs w:val="16"/>
              </w:rPr>
              <w:t xml:space="preserve">[E] </w:t>
            </w:r>
            <w:r w:rsidRPr="003209A3">
              <w:rPr>
                <w:color w:val="auto"/>
                <w:szCs w:val="16"/>
                <w:lang w:val="es-CR" w:eastAsia="en-US"/>
              </w:rPr>
              <w:t>BienesMantenidosParaVenta</w:t>
            </w:r>
            <w:r w:rsidRPr="003209A3" w:rsidDel="00BB3CC7">
              <w:rPr>
                <w:b w:val="0"/>
                <w:color w:val="auto"/>
              </w:rPr>
              <w:t xml:space="preserve"> </w:t>
            </w:r>
            <w:r w:rsidR="00455359" w:rsidRPr="003209A3">
              <w:rPr>
                <w:b w:val="0"/>
                <w:color w:val="auto"/>
                <w:szCs w:val="16"/>
                <w:lang w:val="es-ES_tradnl" w:eastAsia="es-CR"/>
              </w:rPr>
              <w:t>s</w:t>
            </w:r>
          </w:p>
        </w:tc>
        <w:tc>
          <w:tcPr>
            <w:tcW w:w="3402" w:type="dxa"/>
            <w:hideMark/>
          </w:tcPr>
          <w:p w14:paraId="1291D2BA" w14:textId="77777777" w:rsidR="00455359" w:rsidRPr="003209A3"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61" w:name="_[A]_TotalBienesRealizables"/>
            <w:bookmarkEnd w:id="61"/>
            <w:r w:rsidRPr="003209A3">
              <w:rPr>
                <w:szCs w:val="16"/>
                <w:lang w:val="es-ES_tradnl" w:eastAsia="es-CR"/>
              </w:rPr>
              <w:t xml:space="preserve">[A] </w:t>
            </w:r>
            <w:r w:rsidR="0079024A" w:rsidRPr="003209A3">
              <w:rPr>
                <w:szCs w:val="16"/>
                <w:lang w:val="es-CR" w:eastAsia="en-US"/>
              </w:rPr>
              <w:t>TotalBienesMantenidosParaVenta</w:t>
            </w:r>
          </w:p>
        </w:tc>
        <w:tc>
          <w:tcPr>
            <w:tcW w:w="4536" w:type="dxa"/>
            <w:vAlign w:val="center"/>
            <w:hideMark/>
          </w:tcPr>
          <w:p w14:paraId="7F4DD3D4" w14:textId="77777777" w:rsidR="00455359" w:rsidRPr="003209A3" w:rsidRDefault="0079024A"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3209A3">
              <w:rPr>
                <w:rFonts w:cs="Arial"/>
                <w:sz w:val="16"/>
                <w:szCs w:val="16"/>
                <w:lang w:eastAsia="es-CR"/>
              </w:rPr>
              <w:t>Bienes mantenidos para la venta</w:t>
            </w:r>
          </w:p>
        </w:tc>
        <w:tc>
          <w:tcPr>
            <w:tcW w:w="397" w:type="dxa"/>
            <w:noWrap/>
            <w:textDirection w:val="btLr"/>
            <w:hideMark/>
          </w:tcPr>
          <w:p w14:paraId="67C456F0" w14:textId="77777777" w:rsidR="00455359" w:rsidRPr="003209A3"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3209A3">
              <w:rPr>
                <w:rFonts w:cs="Arial"/>
                <w:sz w:val="16"/>
                <w:szCs w:val="16"/>
                <w:lang w:eastAsia="es-CR"/>
              </w:rPr>
              <w:t>10700000000000</w:t>
            </w:r>
          </w:p>
        </w:tc>
        <w:tc>
          <w:tcPr>
            <w:tcW w:w="5103" w:type="dxa"/>
            <w:vAlign w:val="center"/>
          </w:tcPr>
          <w:p w14:paraId="724816D1" w14:textId="77777777" w:rsidR="00455359" w:rsidRPr="003209A3" w:rsidRDefault="00000000" w:rsidP="00EF6B3D">
            <w:pP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hyperlink w:anchor="_[A]_TotalBienesRealizables" w:history="1">
              <w:r w:rsidR="009A6BA2" w:rsidRPr="003209A3">
                <w:rPr>
                  <w:rStyle w:val="Hipervnculo"/>
                  <w:rFonts w:cs="Arial"/>
                  <w:color w:val="auto"/>
                  <w:sz w:val="16"/>
                  <w:szCs w:val="16"/>
                  <w:lang w:val="es-CR" w:eastAsia="es-CR"/>
                </w:rPr>
                <w:t xml:space="preserve">[A] </w:t>
              </w:r>
              <w:r w:rsidR="009A6BA2" w:rsidRPr="003209A3">
                <w:rPr>
                  <w:rFonts w:cs="Arial"/>
                  <w:sz w:val="16"/>
                  <w:szCs w:val="16"/>
                  <w:lang w:val="es-CR" w:eastAsia="en-US"/>
                </w:rPr>
                <w:t>TotalBienesMantenidosParaVenta</w:t>
              </w:r>
            </w:hyperlink>
            <w:r w:rsidR="009A6BA2" w:rsidRPr="003209A3">
              <w:rPr>
                <w:rFonts w:cs="Arial"/>
                <w:sz w:val="16"/>
                <w:szCs w:val="16"/>
                <w:lang w:val="es-CR" w:eastAsia="es-CR"/>
              </w:rPr>
              <w:t xml:space="preserve"> = ∑</w:t>
            </w:r>
            <w:r w:rsidR="009A6BA2" w:rsidRPr="003209A3">
              <w:rPr>
                <w:rFonts w:cs="Arial"/>
                <w:sz w:val="16"/>
                <w:szCs w:val="16"/>
                <w:lang w:val="es-CR" w:eastAsia="en-US"/>
              </w:rPr>
              <w:t>DesgloseBienesMantenidosParaVenta</w:t>
            </w:r>
          </w:p>
        </w:tc>
      </w:tr>
      <w:tr w:rsidR="009D3BAD" w:rsidRPr="00794669" w14:paraId="6F448E0C"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69548926" w14:textId="77777777" w:rsidR="00455359" w:rsidRPr="00794669" w:rsidRDefault="00BB3CC7" w:rsidP="00EF6B3D">
            <w:pPr>
              <w:pStyle w:val="Ttulo9"/>
              <w:ind w:left="113" w:right="113"/>
              <w:jc w:val="center"/>
              <w:outlineLvl w:val="8"/>
              <w:rPr>
                <w:b w:val="0"/>
                <w:szCs w:val="16"/>
                <w:lang w:val="es-ES_tradnl" w:eastAsia="es-CR"/>
              </w:rPr>
            </w:pPr>
            <w:bookmarkStart w:id="62" w:name="_DesgloseBienesRealizables"/>
            <w:bookmarkEnd w:id="62"/>
            <w:r w:rsidRPr="003209A3">
              <w:rPr>
                <w:b w:val="0"/>
                <w:color w:val="auto"/>
                <w:szCs w:val="16"/>
              </w:rPr>
              <w:t xml:space="preserve">[E] </w:t>
            </w:r>
            <w:r w:rsidRPr="003209A3">
              <w:rPr>
                <w:color w:val="auto"/>
                <w:szCs w:val="16"/>
                <w:lang w:val="es-CR" w:eastAsia="en-US"/>
              </w:rPr>
              <w:t>DesgloseBienesMantenidosParaVenta</w:t>
            </w:r>
          </w:p>
        </w:tc>
        <w:tc>
          <w:tcPr>
            <w:tcW w:w="3402" w:type="dxa"/>
            <w:hideMark/>
          </w:tcPr>
          <w:p w14:paraId="6B1E5390" w14:textId="77777777" w:rsidR="00455359" w:rsidRPr="00794669"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AdquiridosRecuperacionCreditos</w:t>
            </w:r>
          </w:p>
        </w:tc>
        <w:tc>
          <w:tcPr>
            <w:tcW w:w="4536" w:type="dxa"/>
            <w:vAlign w:val="center"/>
            <w:hideMark/>
          </w:tcPr>
          <w:p w14:paraId="0578B693" w14:textId="77777777" w:rsidR="00455359" w:rsidRPr="00794669"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Bienes y valores adquiridos en recuperacion de creditos</w:t>
            </w:r>
          </w:p>
        </w:tc>
        <w:tc>
          <w:tcPr>
            <w:tcW w:w="397" w:type="dxa"/>
            <w:noWrap/>
            <w:textDirection w:val="btLr"/>
            <w:hideMark/>
          </w:tcPr>
          <w:p w14:paraId="0300D13D"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10700100000000</w:t>
            </w:r>
          </w:p>
        </w:tc>
        <w:tc>
          <w:tcPr>
            <w:tcW w:w="5103" w:type="dxa"/>
            <w:vAlign w:val="center"/>
            <w:hideMark/>
          </w:tcPr>
          <w:p w14:paraId="5167CE9A" w14:textId="77777777" w:rsidR="00455359" w:rsidRDefault="00455359" w:rsidP="00755E14">
            <w:pPr>
              <w:pStyle w:val="Prrafodelista"/>
              <w:numPr>
                <w:ilvl w:val="0"/>
                <w:numId w:val="8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66DC1B1" w14:textId="77777777" w:rsidR="00455359" w:rsidRPr="00452B09" w:rsidRDefault="00455359" w:rsidP="00755E14">
            <w:pPr>
              <w:pStyle w:val="Prrafodelista"/>
              <w:numPr>
                <w:ilvl w:val="0"/>
                <w:numId w:val="8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BAC6252" w14:textId="77777777" w:rsidR="00455359" w:rsidRPr="00794669" w:rsidRDefault="00455359"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9D3BAD" w:rsidRPr="00794669" w14:paraId="60E59D5C"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340A4D48"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0A43A4CB" w14:textId="77777777" w:rsidR="00455359" w:rsidRPr="00794669"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3209A3">
              <w:rPr>
                <w:szCs w:val="16"/>
                <w:lang w:val="es-ES_tradnl" w:eastAsia="es-CR"/>
              </w:rPr>
              <w:t>[E</w:t>
            </w:r>
            <w:r w:rsidR="001A27F0" w:rsidRPr="003209A3">
              <w:rPr>
                <w:szCs w:val="16"/>
                <w:lang w:val="es-CR" w:eastAsia="en-US"/>
              </w:rPr>
              <w:t>PropiedadesMobiliarioEquipoFueraDeUso</w:t>
            </w:r>
          </w:p>
        </w:tc>
        <w:tc>
          <w:tcPr>
            <w:tcW w:w="4536" w:type="dxa"/>
            <w:vAlign w:val="center"/>
            <w:hideMark/>
          </w:tcPr>
          <w:p w14:paraId="6015A6DB" w14:textId="77777777" w:rsidR="00455359" w:rsidRPr="00794669" w:rsidRDefault="001A27F0"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eastAsia="es-CR"/>
              </w:rPr>
              <w:t>Propiedades</w:t>
            </w:r>
            <w:r w:rsidR="00455359" w:rsidRPr="00794669">
              <w:rPr>
                <w:rFonts w:cs="Arial"/>
                <w:color w:val="000000"/>
                <w:sz w:val="16"/>
                <w:szCs w:val="16"/>
                <w:lang w:eastAsia="es-CR"/>
              </w:rPr>
              <w:t>, mobiliario y equipo fuera de uso</w:t>
            </w:r>
          </w:p>
        </w:tc>
        <w:tc>
          <w:tcPr>
            <w:tcW w:w="397" w:type="dxa"/>
            <w:noWrap/>
            <w:textDirection w:val="btLr"/>
            <w:hideMark/>
          </w:tcPr>
          <w:p w14:paraId="39AF18B8"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10700400000000</w:t>
            </w:r>
          </w:p>
        </w:tc>
        <w:tc>
          <w:tcPr>
            <w:tcW w:w="5103" w:type="dxa"/>
            <w:vAlign w:val="center"/>
            <w:hideMark/>
          </w:tcPr>
          <w:p w14:paraId="0D5419AC" w14:textId="77777777" w:rsidR="00455359" w:rsidRDefault="00455359" w:rsidP="00755E14">
            <w:pPr>
              <w:pStyle w:val="Prrafodelista"/>
              <w:numPr>
                <w:ilvl w:val="0"/>
                <w:numId w:val="8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E699241" w14:textId="77777777" w:rsidR="00455359" w:rsidRPr="00452B09" w:rsidRDefault="00455359" w:rsidP="00755E14">
            <w:pPr>
              <w:pStyle w:val="Prrafodelista"/>
              <w:numPr>
                <w:ilvl w:val="0"/>
                <w:numId w:val="8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31CBF59" w14:textId="77777777" w:rsidR="00455359" w:rsidRPr="00794669" w:rsidRDefault="00455359"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9D3BAD" w:rsidRPr="00794669" w14:paraId="023F879B"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63D2BF11"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26F8D78E" w14:textId="77777777" w:rsidR="00455359" w:rsidRPr="00794669" w:rsidRDefault="00455359">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OtrosBienes</w:t>
            </w:r>
          </w:p>
        </w:tc>
        <w:tc>
          <w:tcPr>
            <w:tcW w:w="4536" w:type="dxa"/>
            <w:vAlign w:val="center"/>
            <w:hideMark/>
          </w:tcPr>
          <w:p w14:paraId="33721709" w14:textId="77777777" w:rsidR="00455359" w:rsidRPr="00794669" w:rsidRDefault="0045535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 xml:space="preserve">Otros bienes </w:t>
            </w:r>
            <w:r w:rsidR="001A27F0">
              <w:rPr>
                <w:rFonts w:cs="Arial"/>
                <w:color w:val="000000"/>
                <w:sz w:val="16"/>
                <w:szCs w:val="16"/>
                <w:lang w:eastAsia="es-CR"/>
              </w:rPr>
              <w:t>mantenidos para la venta</w:t>
            </w:r>
          </w:p>
        </w:tc>
        <w:tc>
          <w:tcPr>
            <w:tcW w:w="397" w:type="dxa"/>
            <w:noWrap/>
            <w:textDirection w:val="btLr"/>
            <w:hideMark/>
          </w:tcPr>
          <w:p w14:paraId="3AEA93CE"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10700700000000</w:t>
            </w:r>
          </w:p>
        </w:tc>
        <w:tc>
          <w:tcPr>
            <w:tcW w:w="5103" w:type="dxa"/>
            <w:vAlign w:val="center"/>
            <w:hideMark/>
          </w:tcPr>
          <w:p w14:paraId="54351004" w14:textId="77777777" w:rsidR="00455359" w:rsidRDefault="00455359" w:rsidP="00755E14">
            <w:pPr>
              <w:pStyle w:val="Prrafodelista"/>
              <w:numPr>
                <w:ilvl w:val="0"/>
                <w:numId w:val="8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2B43C8D" w14:textId="77777777" w:rsidR="00455359" w:rsidRPr="00452B09" w:rsidRDefault="00455359" w:rsidP="00755E14">
            <w:pPr>
              <w:pStyle w:val="Prrafodelista"/>
              <w:numPr>
                <w:ilvl w:val="0"/>
                <w:numId w:val="8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783B18F" w14:textId="77777777" w:rsidR="00455359" w:rsidRPr="00794669" w:rsidRDefault="00455359"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9D3BAD" w:rsidRPr="00794669" w14:paraId="2ED67137"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5A41F1D1"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2EE6B4B9" w14:textId="77777777" w:rsidR="00455359" w:rsidRPr="00794669"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ProductosCobrarAsociados</w:t>
            </w:r>
          </w:p>
        </w:tc>
        <w:tc>
          <w:tcPr>
            <w:tcW w:w="4536" w:type="dxa"/>
            <w:vAlign w:val="center"/>
            <w:hideMark/>
          </w:tcPr>
          <w:p w14:paraId="63AFE6DC" w14:textId="77777777" w:rsidR="00455359" w:rsidRPr="00794669" w:rsidRDefault="00455359"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Productos por cobrar asociados a los instrumentos financieros en dación de pago de créditos</w:t>
            </w:r>
          </w:p>
        </w:tc>
        <w:tc>
          <w:tcPr>
            <w:tcW w:w="397" w:type="dxa"/>
            <w:noWrap/>
            <w:textDirection w:val="btLr"/>
            <w:hideMark/>
          </w:tcPr>
          <w:p w14:paraId="6E3874F7"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10700800000000</w:t>
            </w:r>
          </w:p>
        </w:tc>
        <w:tc>
          <w:tcPr>
            <w:tcW w:w="5103" w:type="dxa"/>
            <w:vAlign w:val="center"/>
            <w:hideMark/>
          </w:tcPr>
          <w:p w14:paraId="06EC08EB" w14:textId="77777777" w:rsidR="00455359" w:rsidRDefault="00455359" w:rsidP="00755E14">
            <w:pPr>
              <w:pStyle w:val="Prrafodelista"/>
              <w:numPr>
                <w:ilvl w:val="0"/>
                <w:numId w:val="8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81EC31D" w14:textId="77777777" w:rsidR="00455359" w:rsidRPr="00452B09" w:rsidRDefault="00455359" w:rsidP="00755E14">
            <w:pPr>
              <w:pStyle w:val="Prrafodelista"/>
              <w:numPr>
                <w:ilvl w:val="0"/>
                <w:numId w:val="8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F2FFBAA" w14:textId="77777777" w:rsidR="00455359" w:rsidRPr="00794669" w:rsidRDefault="00455359"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9D3BAD" w:rsidRPr="00794669" w14:paraId="0A2BD7D4"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73C21741"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7803155E" w14:textId="77777777" w:rsidR="00455359" w:rsidRPr="00794669"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EstimacionDeterioro</w:t>
            </w:r>
          </w:p>
        </w:tc>
        <w:tc>
          <w:tcPr>
            <w:tcW w:w="4536" w:type="dxa"/>
            <w:vAlign w:val="center"/>
            <w:hideMark/>
          </w:tcPr>
          <w:p w14:paraId="2957A1A0" w14:textId="77777777" w:rsidR="00455359" w:rsidRPr="00794669" w:rsidRDefault="0045535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 xml:space="preserve">(Estimación por deterioro y por disposicion legal </w:t>
            </w:r>
            <w:r w:rsidR="001A27F0">
              <w:rPr>
                <w:rFonts w:cs="Arial"/>
                <w:color w:val="000000"/>
                <w:sz w:val="16"/>
                <w:szCs w:val="16"/>
                <w:lang w:eastAsia="es-CR"/>
              </w:rPr>
              <w:t>prudencial</w:t>
            </w:r>
            <w:r w:rsidRPr="00794669">
              <w:rPr>
                <w:rFonts w:cs="Arial"/>
                <w:color w:val="000000"/>
                <w:sz w:val="16"/>
                <w:szCs w:val="16"/>
                <w:lang w:eastAsia="es-CR"/>
              </w:rPr>
              <w:t>)</w:t>
            </w:r>
          </w:p>
        </w:tc>
        <w:tc>
          <w:tcPr>
            <w:tcW w:w="397" w:type="dxa"/>
            <w:noWrap/>
            <w:textDirection w:val="btLr"/>
            <w:hideMark/>
          </w:tcPr>
          <w:p w14:paraId="21E02EF3"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10700900000000</w:t>
            </w:r>
          </w:p>
        </w:tc>
        <w:tc>
          <w:tcPr>
            <w:tcW w:w="5103" w:type="dxa"/>
            <w:vAlign w:val="center"/>
            <w:hideMark/>
          </w:tcPr>
          <w:p w14:paraId="3075E01E" w14:textId="77777777" w:rsidR="00455359" w:rsidRPr="0059126F" w:rsidRDefault="00455359" w:rsidP="00755E14">
            <w:pPr>
              <w:pStyle w:val="Prrafodelista"/>
              <w:numPr>
                <w:ilvl w:val="0"/>
                <w:numId w:val="86"/>
              </w:numPr>
              <w:cnfStyle w:val="000000000000" w:firstRow="0" w:lastRow="0" w:firstColumn="0" w:lastColumn="0" w:oddVBand="0" w:evenVBand="0" w:oddHBand="0" w:evenHBand="0" w:firstRowFirstColumn="0" w:firstRowLastColumn="0" w:lastRowFirstColumn="0" w:lastRowLastColumn="0"/>
              <w:rPr>
                <w:rFonts w:cs="Arial"/>
                <w:b/>
                <w:bCs/>
                <w:sz w:val="16"/>
                <w:szCs w:val="16"/>
                <w:lang w:val="es-CR" w:eastAsia="es-CR"/>
              </w:rPr>
            </w:pPr>
            <w:r w:rsidRPr="0059126F">
              <w:rPr>
                <w:rFonts w:cs="Arial"/>
                <w:b/>
                <w:bCs/>
                <w:sz w:val="16"/>
                <w:szCs w:val="16"/>
                <w:lang w:eastAsia="es-CR"/>
              </w:rPr>
              <w:t>≤ 0</w:t>
            </w:r>
          </w:p>
          <w:p w14:paraId="3523AF73" w14:textId="77777777" w:rsidR="00455359" w:rsidRPr="00452B09" w:rsidRDefault="00455359" w:rsidP="00755E14">
            <w:pPr>
              <w:pStyle w:val="Prrafodelista"/>
              <w:numPr>
                <w:ilvl w:val="0"/>
                <w:numId w:val="8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50E8C5F" w14:textId="77777777" w:rsidR="00455359" w:rsidRPr="00794669" w:rsidRDefault="00455359" w:rsidP="00EF6B3D">
            <w:pPr>
              <w:cnfStyle w:val="000000000000" w:firstRow="0" w:lastRow="0" w:firstColumn="0" w:lastColumn="0" w:oddVBand="0" w:evenVBand="0" w:oddHBand="0" w:evenHBand="0" w:firstRowFirstColumn="0" w:firstRowLastColumn="0" w:lastRowFirstColumn="0" w:lastRowLastColumn="0"/>
              <w:rPr>
                <w:rFonts w:cs="Arial"/>
                <w:b/>
                <w:bCs/>
                <w:color w:val="FF0000"/>
                <w:sz w:val="16"/>
                <w:szCs w:val="16"/>
                <w:lang w:val="es-CR" w:eastAsia="es-CR"/>
              </w:rPr>
            </w:pPr>
          </w:p>
        </w:tc>
      </w:tr>
      <w:tr w:rsidR="009D3BAD" w:rsidRPr="00794669" w14:paraId="4D171C5B"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4F03A626" w14:textId="77777777" w:rsidR="00455359" w:rsidRPr="003209A3" w:rsidRDefault="00BB3CC7" w:rsidP="00EF6B3D">
            <w:pPr>
              <w:pStyle w:val="Ttulo9"/>
              <w:ind w:left="113" w:right="113"/>
              <w:jc w:val="center"/>
              <w:outlineLvl w:val="8"/>
              <w:rPr>
                <w:b w:val="0"/>
                <w:color w:val="auto"/>
                <w:szCs w:val="16"/>
                <w:lang w:val="es-CR" w:eastAsia="es-CR"/>
              </w:rPr>
            </w:pPr>
            <w:bookmarkStart w:id="63" w:name="_BienesMueblesInmuebles"/>
            <w:bookmarkEnd w:id="63"/>
            <w:r w:rsidRPr="003209A3">
              <w:rPr>
                <w:b w:val="0"/>
                <w:color w:val="auto"/>
                <w:szCs w:val="16"/>
              </w:rPr>
              <w:t>[E]</w:t>
            </w:r>
            <w:r w:rsidRPr="003209A3">
              <w:rPr>
                <w:color w:val="auto"/>
                <w:szCs w:val="16"/>
                <w:lang w:val="es-CR" w:eastAsia="en-US"/>
              </w:rPr>
              <w:t xml:space="preserve"> PropiedadesMobilarioEquipo</w:t>
            </w:r>
          </w:p>
        </w:tc>
        <w:tc>
          <w:tcPr>
            <w:tcW w:w="3402" w:type="dxa"/>
            <w:hideMark/>
          </w:tcPr>
          <w:p w14:paraId="5A09DA3E" w14:textId="77777777" w:rsidR="00455359" w:rsidRPr="003209A3"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rPr>
            </w:pPr>
            <w:bookmarkStart w:id="64" w:name="_[A]_TotalBienesMI"/>
            <w:bookmarkEnd w:id="64"/>
            <w:r w:rsidRPr="003209A3">
              <w:rPr>
                <w:szCs w:val="16"/>
              </w:rPr>
              <w:t xml:space="preserve">[A] </w:t>
            </w:r>
            <w:r w:rsidR="009A6BA2" w:rsidRPr="003209A3">
              <w:rPr>
                <w:szCs w:val="16"/>
                <w:lang w:val="es-CR" w:eastAsia="en-US"/>
              </w:rPr>
              <w:t>TotalPropiedadesMobilarioEquipo</w:t>
            </w:r>
          </w:p>
        </w:tc>
        <w:tc>
          <w:tcPr>
            <w:tcW w:w="4536" w:type="dxa"/>
            <w:vAlign w:val="center"/>
            <w:hideMark/>
          </w:tcPr>
          <w:p w14:paraId="47065F94" w14:textId="77777777" w:rsidR="00455359" w:rsidRPr="003209A3" w:rsidRDefault="009A6BA2"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3209A3">
              <w:rPr>
                <w:rFonts w:cs="Arial"/>
                <w:sz w:val="16"/>
                <w:szCs w:val="16"/>
                <w:lang w:eastAsia="es-CR"/>
              </w:rPr>
              <w:t>Propiedades, mobiliario y equipo</w:t>
            </w:r>
          </w:p>
        </w:tc>
        <w:tc>
          <w:tcPr>
            <w:tcW w:w="397" w:type="dxa"/>
            <w:noWrap/>
            <w:textDirection w:val="btLr"/>
            <w:hideMark/>
          </w:tcPr>
          <w:p w14:paraId="5A8D8F8C" w14:textId="77777777" w:rsidR="00455359" w:rsidRPr="003209A3"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3209A3">
              <w:rPr>
                <w:rFonts w:cs="Arial"/>
                <w:sz w:val="16"/>
                <w:szCs w:val="16"/>
                <w:lang w:eastAsia="es-CR"/>
              </w:rPr>
              <w:t>10800000000000</w:t>
            </w:r>
          </w:p>
        </w:tc>
        <w:tc>
          <w:tcPr>
            <w:tcW w:w="5103" w:type="dxa"/>
            <w:vAlign w:val="center"/>
            <w:hideMark/>
          </w:tcPr>
          <w:p w14:paraId="03C8E573" w14:textId="77777777" w:rsidR="00455359" w:rsidRPr="003209A3" w:rsidRDefault="00000000" w:rsidP="00EF6B3D">
            <w:pP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hyperlink w:anchor="_[A]_TotalBienesMI" w:history="1">
              <w:r w:rsidR="009A6BA2" w:rsidRPr="003209A3">
                <w:rPr>
                  <w:rStyle w:val="Hipervnculo"/>
                  <w:rFonts w:cs="Arial"/>
                  <w:color w:val="auto"/>
                  <w:sz w:val="16"/>
                  <w:szCs w:val="16"/>
                  <w:lang w:val="es-CR" w:eastAsia="es-CR"/>
                </w:rPr>
                <w:t xml:space="preserve">[A] </w:t>
              </w:r>
              <w:r w:rsidR="009A6BA2" w:rsidRPr="003209A3">
                <w:rPr>
                  <w:rFonts w:cs="Arial"/>
                  <w:sz w:val="16"/>
                  <w:szCs w:val="16"/>
                  <w:lang w:val="es-CR" w:eastAsia="en-US"/>
                </w:rPr>
                <w:t>TotalPropiedadesMobilarioEquipo</w:t>
              </w:r>
            </w:hyperlink>
            <w:r w:rsidR="009A6BA2" w:rsidRPr="003209A3">
              <w:rPr>
                <w:rFonts w:cs="Arial"/>
                <w:sz w:val="16"/>
                <w:szCs w:val="16"/>
                <w:lang w:val="es-CR" w:eastAsia="es-CR"/>
              </w:rPr>
              <w:t xml:space="preserve"> = ∑</w:t>
            </w:r>
            <w:r w:rsidR="009A6BA2" w:rsidRPr="003209A3">
              <w:rPr>
                <w:rFonts w:cs="Arial"/>
                <w:sz w:val="16"/>
                <w:szCs w:val="16"/>
                <w:lang w:val="es-CR" w:eastAsia="en-US"/>
              </w:rPr>
              <w:t>DesglosePropiedadesMobilarioEquipo</w:t>
            </w:r>
          </w:p>
        </w:tc>
      </w:tr>
      <w:tr w:rsidR="009D3BAD" w:rsidRPr="00794669" w14:paraId="0F8A17B1"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0AA7B603" w14:textId="77777777" w:rsidR="00455359" w:rsidRPr="00794669" w:rsidRDefault="00BB3CC7" w:rsidP="00EF6B3D">
            <w:pPr>
              <w:pStyle w:val="Ttulo9"/>
              <w:ind w:left="113" w:right="113"/>
              <w:jc w:val="center"/>
              <w:outlineLvl w:val="8"/>
              <w:rPr>
                <w:b w:val="0"/>
                <w:szCs w:val="16"/>
                <w:lang w:val="es-CR" w:eastAsia="es-CR"/>
              </w:rPr>
            </w:pPr>
            <w:bookmarkStart w:id="65" w:name="_DesgloseBienesMueblesInmuebles"/>
            <w:bookmarkEnd w:id="65"/>
            <w:r w:rsidRPr="003209A3">
              <w:rPr>
                <w:color w:val="auto"/>
                <w:szCs w:val="16"/>
                <w:lang w:val="es-CR" w:eastAsia="en-US"/>
              </w:rPr>
              <w:lastRenderedPageBreak/>
              <w:t>DesglosePropiedadesMobilarioEquipo</w:t>
            </w:r>
          </w:p>
        </w:tc>
        <w:tc>
          <w:tcPr>
            <w:tcW w:w="3402" w:type="dxa"/>
            <w:hideMark/>
          </w:tcPr>
          <w:p w14:paraId="5EFE5A98" w14:textId="77777777" w:rsidR="00455359" w:rsidRPr="00794669"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Mobiliario</w:t>
            </w:r>
          </w:p>
        </w:tc>
        <w:tc>
          <w:tcPr>
            <w:tcW w:w="4536" w:type="dxa"/>
            <w:vAlign w:val="center"/>
            <w:hideMark/>
          </w:tcPr>
          <w:p w14:paraId="5EE65A53" w14:textId="77777777" w:rsidR="00455359" w:rsidRPr="00794669"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Equipos y mobiliario</w:t>
            </w:r>
          </w:p>
        </w:tc>
        <w:tc>
          <w:tcPr>
            <w:tcW w:w="397" w:type="dxa"/>
            <w:noWrap/>
            <w:textDirection w:val="btLr"/>
            <w:hideMark/>
          </w:tcPr>
          <w:p w14:paraId="46240B94"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10800200000000</w:t>
            </w:r>
          </w:p>
        </w:tc>
        <w:tc>
          <w:tcPr>
            <w:tcW w:w="5103" w:type="dxa"/>
            <w:vAlign w:val="center"/>
            <w:hideMark/>
          </w:tcPr>
          <w:p w14:paraId="6FDCF60B" w14:textId="77777777" w:rsidR="00455359" w:rsidRDefault="00455359" w:rsidP="00755E14">
            <w:pPr>
              <w:pStyle w:val="Prrafodelista"/>
              <w:numPr>
                <w:ilvl w:val="0"/>
                <w:numId w:val="8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AD7F691" w14:textId="77777777" w:rsidR="00455359" w:rsidRPr="00452B09" w:rsidRDefault="00455359" w:rsidP="00755E14">
            <w:pPr>
              <w:pStyle w:val="Prrafodelista"/>
              <w:numPr>
                <w:ilvl w:val="0"/>
                <w:numId w:val="8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A1AC1D0" w14:textId="77777777" w:rsidR="00455359" w:rsidRPr="00794669" w:rsidRDefault="00455359"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9D3BAD" w:rsidRPr="00794669" w14:paraId="13DBF21D"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3FBB8D95"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19337462" w14:textId="77777777" w:rsidR="00455359" w:rsidRPr="00794669"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Computacion</w:t>
            </w:r>
          </w:p>
        </w:tc>
        <w:tc>
          <w:tcPr>
            <w:tcW w:w="4536" w:type="dxa"/>
            <w:vAlign w:val="center"/>
            <w:hideMark/>
          </w:tcPr>
          <w:p w14:paraId="6604929D" w14:textId="77777777" w:rsidR="00455359" w:rsidRPr="00794669" w:rsidRDefault="00455359"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Equipos de computación</w:t>
            </w:r>
          </w:p>
        </w:tc>
        <w:tc>
          <w:tcPr>
            <w:tcW w:w="397" w:type="dxa"/>
            <w:noWrap/>
            <w:textDirection w:val="btLr"/>
            <w:hideMark/>
          </w:tcPr>
          <w:p w14:paraId="58798805"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10800300000000</w:t>
            </w:r>
          </w:p>
        </w:tc>
        <w:tc>
          <w:tcPr>
            <w:tcW w:w="5103" w:type="dxa"/>
            <w:vAlign w:val="center"/>
            <w:hideMark/>
          </w:tcPr>
          <w:p w14:paraId="496412BD" w14:textId="77777777" w:rsidR="00455359" w:rsidRDefault="00455359" w:rsidP="00755E14">
            <w:pPr>
              <w:pStyle w:val="Prrafodelista"/>
              <w:numPr>
                <w:ilvl w:val="0"/>
                <w:numId w:val="8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F2FBE38" w14:textId="77777777" w:rsidR="00455359" w:rsidRPr="00452B09" w:rsidRDefault="00455359" w:rsidP="00755E14">
            <w:pPr>
              <w:pStyle w:val="Prrafodelista"/>
              <w:numPr>
                <w:ilvl w:val="0"/>
                <w:numId w:val="8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5A130DB" w14:textId="77777777" w:rsidR="00455359" w:rsidRPr="00794669" w:rsidRDefault="00455359"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9D3BAD" w:rsidRPr="00794669" w14:paraId="2A845AEE"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77E410FB"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036C7435" w14:textId="77777777" w:rsidR="00455359" w:rsidRPr="00794669"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Vehiculos</w:t>
            </w:r>
          </w:p>
        </w:tc>
        <w:tc>
          <w:tcPr>
            <w:tcW w:w="4536" w:type="dxa"/>
            <w:vAlign w:val="center"/>
            <w:hideMark/>
          </w:tcPr>
          <w:p w14:paraId="72B2D504" w14:textId="77777777" w:rsidR="00455359" w:rsidRPr="00794669"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Vehículos</w:t>
            </w:r>
          </w:p>
        </w:tc>
        <w:tc>
          <w:tcPr>
            <w:tcW w:w="397" w:type="dxa"/>
            <w:noWrap/>
            <w:textDirection w:val="btLr"/>
            <w:hideMark/>
          </w:tcPr>
          <w:p w14:paraId="51A2EA65"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10800400000000</w:t>
            </w:r>
          </w:p>
        </w:tc>
        <w:tc>
          <w:tcPr>
            <w:tcW w:w="5103" w:type="dxa"/>
            <w:vAlign w:val="center"/>
            <w:hideMark/>
          </w:tcPr>
          <w:p w14:paraId="72070CEA" w14:textId="77777777" w:rsidR="00455359" w:rsidRDefault="00455359" w:rsidP="00755E14">
            <w:pPr>
              <w:pStyle w:val="Prrafodelista"/>
              <w:numPr>
                <w:ilvl w:val="0"/>
                <w:numId w:val="8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3876040" w14:textId="77777777" w:rsidR="00455359" w:rsidRPr="00452B09" w:rsidRDefault="00455359" w:rsidP="00755E14">
            <w:pPr>
              <w:pStyle w:val="Prrafodelista"/>
              <w:numPr>
                <w:ilvl w:val="0"/>
                <w:numId w:val="8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B8438D0" w14:textId="77777777" w:rsidR="00455359" w:rsidRPr="00794669" w:rsidRDefault="00455359"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9D3BAD" w:rsidRPr="00794669" w14:paraId="31DAF272"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32A12E5C"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tcPr>
          <w:p w14:paraId="6C7C475A" w14:textId="77777777" w:rsidR="00455359" w:rsidRPr="001D06FB"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ES_tradnl" w:eastAsia="es-CR"/>
              </w:rPr>
            </w:pPr>
            <w:r w:rsidRPr="001D06FB">
              <w:rPr>
                <w:szCs w:val="16"/>
                <w:lang w:val="es-ES_tradnl" w:eastAsia="es-CR"/>
              </w:rPr>
              <w:t>[E</w:t>
            </w:r>
            <w:r w:rsidRPr="003209A3">
              <w:rPr>
                <w:szCs w:val="16"/>
                <w:lang w:val="es-ES_tradnl" w:eastAsia="es-CR"/>
              </w:rPr>
              <w:t xml:space="preserve">] </w:t>
            </w:r>
            <w:r w:rsidR="00BB3CC7" w:rsidRPr="003209A3">
              <w:rPr>
                <w:szCs w:val="16"/>
                <w:lang w:val="es-CR" w:eastAsia="en-US"/>
              </w:rPr>
              <w:t>PorDerechoDeUso</w:t>
            </w:r>
          </w:p>
        </w:tc>
        <w:tc>
          <w:tcPr>
            <w:tcW w:w="4536" w:type="dxa"/>
            <w:vAlign w:val="center"/>
          </w:tcPr>
          <w:p w14:paraId="76CA2FEB" w14:textId="77777777" w:rsidR="00455359" w:rsidRPr="001D06FB" w:rsidRDefault="00BB3CC7"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Activos por derecho de uso</w:t>
            </w:r>
          </w:p>
        </w:tc>
        <w:tc>
          <w:tcPr>
            <w:tcW w:w="397" w:type="dxa"/>
            <w:noWrap/>
            <w:textDirection w:val="btLr"/>
          </w:tcPr>
          <w:p w14:paraId="459D3DB0"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794669">
              <w:rPr>
                <w:rFonts w:cs="Arial"/>
                <w:color w:val="000000"/>
                <w:sz w:val="16"/>
                <w:szCs w:val="16"/>
                <w:lang w:eastAsia="es-CR"/>
              </w:rPr>
              <w:t>10800</w:t>
            </w:r>
            <w:r>
              <w:rPr>
                <w:rFonts w:cs="Arial"/>
                <w:color w:val="000000"/>
                <w:sz w:val="16"/>
                <w:szCs w:val="16"/>
                <w:lang w:eastAsia="es-CR"/>
              </w:rPr>
              <w:t>5</w:t>
            </w:r>
            <w:r w:rsidRPr="00794669">
              <w:rPr>
                <w:rFonts w:cs="Arial"/>
                <w:color w:val="000000"/>
                <w:sz w:val="16"/>
                <w:szCs w:val="16"/>
                <w:lang w:eastAsia="es-CR"/>
              </w:rPr>
              <w:t>00000000</w:t>
            </w:r>
          </w:p>
        </w:tc>
        <w:tc>
          <w:tcPr>
            <w:tcW w:w="5103" w:type="dxa"/>
            <w:vAlign w:val="center"/>
          </w:tcPr>
          <w:p w14:paraId="3C545165" w14:textId="77777777" w:rsidR="00455359" w:rsidRDefault="00455359" w:rsidP="00755E14">
            <w:pPr>
              <w:pStyle w:val="Prrafodelista"/>
              <w:numPr>
                <w:ilvl w:val="0"/>
                <w:numId w:val="9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9C35BF9" w14:textId="77777777" w:rsidR="00455359" w:rsidRPr="00452B09" w:rsidRDefault="00455359" w:rsidP="00755E14">
            <w:pPr>
              <w:pStyle w:val="Prrafodelista"/>
              <w:numPr>
                <w:ilvl w:val="0"/>
                <w:numId w:val="9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6AC0F7D" w14:textId="77777777" w:rsidR="00455359" w:rsidRPr="00452B09" w:rsidRDefault="00455359" w:rsidP="00755E14">
            <w:pPr>
              <w:pStyle w:val="Prrafodelista"/>
              <w:numPr>
                <w:ilvl w:val="0"/>
                <w:numId w:val="9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p>
        </w:tc>
      </w:tr>
      <w:tr w:rsidR="009D3BAD" w:rsidRPr="00794669" w14:paraId="5588E0B4"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3793D68E"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3D9AE8F1" w14:textId="77777777" w:rsidR="00455359" w:rsidRPr="001D06FB"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1D06FB">
              <w:rPr>
                <w:szCs w:val="16"/>
                <w:lang w:val="es-ES_tradnl" w:eastAsia="es-CR"/>
              </w:rPr>
              <w:t>[E] Terrenos</w:t>
            </w:r>
          </w:p>
        </w:tc>
        <w:tc>
          <w:tcPr>
            <w:tcW w:w="4536" w:type="dxa"/>
            <w:vAlign w:val="center"/>
            <w:hideMark/>
          </w:tcPr>
          <w:p w14:paraId="7AE739D8" w14:textId="77777777" w:rsidR="00455359" w:rsidRPr="001D06FB"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1D06FB">
              <w:rPr>
                <w:rFonts w:cs="Arial"/>
                <w:color w:val="000000"/>
                <w:sz w:val="16"/>
                <w:szCs w:val="16"/>
                <w:lang w:eastAsia="es-CR"/>
              </w:rPr>
              <w:t>Terrenos</w:t>
            </w:r>
          </w:p>
          <w:p w14:paraId="13A2FA93" w14:textId="77777777" w:rsidR="00455359" w:rsidRPr="001D06FB"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397" w:type="dxa"/>
            <w:noWrap/>
            <w:textDirection w:val="btLr"/>
            <w:hideMark/>
          </w:tcPr>
          <w:p w14:paraId="6E738A7A"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10800</w:t>
            </w:r>
            <w:r>
              <w:rPr>
                <w:rFonts w:cs="Arial"/>
                <w:color w:val="000000"/>
                <w:sz w:val="16"/>
                <w:szCs w:val="16"/>
                <w:lang w:eastAsia="es-CR"/>
              </w:rPr>
              <w:t>6</w:t>
            </w:r>
            <w:r w:rsidRPr="00794669">
              <w:rPr>
                <w:rFonts w:cs="Arial"/>
                <w:color w:val="000000"/>
                <w:sz w:val="16"/>
                <w:szCs w:val="16"/>
                <w:lang w:eastAsia="es-CR"/>
              </w:rPr>
              <w:t>00000000</w:t>
            </w:r>
          </w:p>
        </w:tc>
        <w:tc>
          <w:tcPr>
            <w:tcW w:w="5103" w:type="dxa"/>
            <w:vAlign w:val="center"/>
            <w:hideMark/>
          </w:tcPr>
          <w:p w14:paraId="6194698C" w14:textId="77777777" w:rsidR="00455359" w:rsidRDefault="00455359" w:rsidP="00755E14">
            <w:pPr>
              <w:pStyle w:val="Prrafodelista"/>
              <w:numPr>
                <w:ilvl w:val="0"/>
                <w:numId w:val="9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5A20A2F" w14:textId="77777777" w:rsidR="00455359" w:rsidRPr="00452B09" w:rsidRDefault="00455359" w:rsidP="00755E14">
            <w:pPr>
              <w:pStyle w:val="Prrafodelista"/>
              <w:numPr>
                <w:ilvl w:val="0"/>
                <w:numId w:val="9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46D7D40" w14:textId="77777777" w:rsidR="00455359" w:rsidRDefault="00455359"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776AC15C" w14:textId="77777777" w:rsidR="00455359" w:rsidRPr="00794669" w:rsidRDefault="00455359"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9D3BAD" w:rsidRPr="00794669" w14:paraId="557C6AD5"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7F214403"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3A3B1323" w14:textId="77777777" w:rsidR="00455359" w:rsidRPr="00794669"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EdificiosInstalaciones</w:t>
            </w:r>
          </w:p>
        </w:tc>
        <w:tc>
          <w:tcPr>
            <w:tcW w:w="4536" w:type="dxa"/>
            <w:vAlign w:val="center"/>
            <w:hideMark/>
          </w:tcPr>
          <w:p w14:paraId="0759FCDC" w14:textId="77777777" w:rsidR="00455359" w:rsidRPr="00794669" w:rsidRDefault="00455359"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Edificios e instalaciones</w:t>
            </w:r>
          </w:p>
        </w:tc>
        <w:tc>
          <w:tcPr>
            <w:tcW w:w="397" w:type="dxa"/>
            <w:noWrap/>
            <w:textDirection w:val="btLr"/>
            <w:hideMark/>
          </w:tcPr>
          <w:p w14:paraId="224640EA"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10800700000000</w:t>
            </w:r>
          </w:p>
        </w:tc>
        <w:tc>
          <w:tcPr>
            <w:tcW w:w="5103" w:type="dxa"/>
            <w:vAlign w:val="center"/>
            <w:hideMark/>
          </w:tcPr>
          <w:p w14:paraId="7C35254C" w14:textId="77777777" w:rsidR="00455359" w:rsidRDefault="00455359" w:rsidP="00755E14">
            <w:pPr>
              <w:pStyle w:val="Prrafodelista"/>
              <w:numPr>
                <w:ilvl w:val="0"/>
                <w:numId w:val="9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DE4E214" w14:textId="77777777" w:rsidR="00455359" w:rsidRPr="00452B09" w:rsidRDefault="00455359" w:rsidP="00755E14">
            <w:pPr>
              <w:pStyle w:val="Prrafodelista"/>
              <w:numPr>
                <w:ilvl w:val="0"/>
                <w:numId w:val="9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70C1CA57" w14:textId="77777777" w:rsidR="00455359" w:rsidRPr="00794669" w:rsidRDefault="00455359"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BB3CC7" w:rsidRPr="00794669" w14:paraId="774A7E90"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211B57B4" w14:textId="77777777" w:rsidR="00BB3CC7" w:rsidRPr="00794669" w:rsidRDefault="00BB3CC7" w:rsidP="00BB3CC7">
            <w:pPr>
              <w:ind w:left="113" w:right="113"/>
              <w:jc w:val="center"/>
              <w:rPr>
                <w:rFonts w:cs="Arial"/>
                <w:b w:val="0"/>
                <w:color w:val="000000"/>
                <w:sz w:val="16"/>
                <w:szCs w:val="16"/>
                <w:lang w:val="es-CR" w:eastAsia="es-CR"/>
              </w:rPr>
            </w:pPr>
          </w:p>
        </w:tc>
        <w:tc>
          <w:tcPr>
            <w:tcW w:w="3402" w:type="dxa"/>
          </w:tcPr>
          <w:p w14:paraId="31006491" w14:textId="77777777" w:rsidR="00BB3CC7" w:rsidRPr="00794669" w:rsidRDefault="00BB3CC7">
            <w:pPr>
              <w:pStyle w:val="Ttulo9"/>
              <w:outlineLvl w:val="8"/>
              <w:cnfStyle w:val="000000000000" w:firstRow="0" w:lastRow="0" w:firstColumn="0" w:lastColumn="0" w:oddVBand="0" w:evenVBand="0" w:oddHBand="0" w:evenHBand="0" w:firstRowFirstColumn="0" w:firstRowLastColumn="0" w:lastRowFirstColumn="0" w:lastRowLastColumn="0"/>
              <w:rPr>
                <w:szCs w:val="16"/>
                <w:lang w:val="es-ES_tradnl" w:eastAsia="es-CR"/>
              </w:rPr>
            </w:pPr>
            <w:r w:rsidRPr="003209A3">
              <w:rPr>
                <w:szCs w:val="16"/>
                <w:lang w:val="es-ES_tradnl" w:eastAsia="es-CR"/>
              </w:rPr>
              <w:t xml:space="preserve">[E] </w:t>
            </w:r>
            <w:r w:rsidRPr="003209A3">
              <w:rPr>
                <w:szCs w:val="19"/>
                <w:lang w:val="es-CR" w:eastAsia="en-US"/>
              </w:rPr>
              <w:t>OtrosActivosOperativos</w:t>
            </w:r>
          </w:p>
        </w:tc>
        <w:tc>
          <w:tcPr>
            <w:tcW w:w="4536" w:type="dxa"/>
            <w:vAlign w:val="center"/>
          </w:tcPr>
          <w:p w14:paraId="771ECFC9" w14:textId="77777777" w:rsidR="00BB3CC7" w:rsidRPr="00794669" w:rsidRDefault="00BB3CC7">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Otros activos operativos</w:t>
            </w:r>
          </w:p>
        </w:tc>
        <w:tc>
          <w:tcPr>
            <w:tcW w:w="397" w:type="dxa"/>
            <w:noWrap/>
            <w:textDirection w:val="btLr"/>
          </w:tcPr>
          <w:p w14:paraId="74164C4D" w14:textId="77777777" w:rsidR="00BB3CC7" w:rsidRPr="00794669" w:rsidRDefault="00BB3CC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FB739A">
              <w:rPr>
                <w:rFonts w:cs="Arial"/>
                <w:color w:val="000000"/>
                <w:sz w:val="16"/>
                <w:szCs w:val="16"/>
                <w:lang w:eastAsia="es-CR"/>
              </w:rPr>
              <w:t>10800800000000</w:t>
            </w:r>
          </w:p>
        </w:tc>
        <w:tc>
          <w:tcPr>
            <w:tcW w:w="5103" w:type="dxa"/>
            <w:vAlign w:val="center"/>
          </w:tcPr>
          <w:p w14:paraId="167A1099" w14:textId="77777777" w:rsidR="00BB3CC7" w:rsidRDefault="00BB3CC7" w:rsidP="00BB3CC7">
            <w:pPr>
              <w:pStyle w:val="Prrafodelista"/>
              <w:numPr>
                <w:ilvl w:val="0"/>
                <w:numId w:val="93"/>
              </w:numPr>
              <w:cnfStyle w:val="000000000000" w:firstRow="0" w:lastRow="0" w:firstColumn="0" w:lastColumn="0" w:oddVBand="0" w:evenVBand="0" w:oddHBand="0" w:evenHBand="0" w:firstRowFirstColumn="0" w:firstRowLastColumn="0" w:lastRowFirstColumn="0" w:lastRowLastColumn="0"/>
              <w:rPr>
                <w:rFonts w:cs="Arial"/>
                <w:bCs/>
                <w:sz w:val="16"/>
                <w:szCs w:val="16"/>
                <w:lang w:eastAsia="es-CR"/>
              </w:rPr>
            </w:pPr>
            <w:r w:rsidRPr="00D16978">
              <w:rPr>
                <w:rFonts w:cs="Arial"/>
                <w:bCs/>
                <w:sz w:val="16"/>
                <w:szCs w:val="16"/>
                <w:u w:val="single"/>
                <w:lang w:eastAsia="es-CR"/>
              </w:rPr>
              <w:t>&gt;</w:t>
            </w:r>
            <w:r w:rsidRPr="00D16978">
              <w:rPr>
                <w:rFonts w:cs="Arial"/>
                <w:bCs/>
                <w:sz w:val="16"/>
                <w:szCs w:val="16"/>
                <w:lang w:eastAsia="es-CR"/>
              </w:rPr>
              <w:t xml:space="preserve"> 0</w:t>
            </w:r>
          </w:p>
          <w:p w14:paraId="63DB8357" w14:textId="77777777" w:rsidR="00BB3CC7" w:rsidRPr="00452B09" w:rsidRDefault="003209A3" w:rsidP="007D0CDE">
            <w:pPr>
              <w:pStyle w:val="Prrafodelista"/>
              <w:ind w:left="308" w:firstLine="412"/>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bCs/>
                <w:sz w:val="16"/>
                <w:szCs w:val="16"/>
                <w:lang w:eastAsia="es-CR"/>
              </w:rPr>
              <w:t xml:space="preserve">b. </w:t>
            </w:r>
            <w:r w:rsidR="00BB3CC7" w:rsidRPr="00D16978">
              <w:rPr>
                <w:rFonts w:cs="Arial"/>
                <w:bCs/>
                <w:sz w:val="16"/>
                <w:szCs w:val="16"/>
                <w:lang w:eastAsia="es-CR"/>
              </w:rPr>
              <w:t>Se debe expresar con 2 decimales</w:t>
            </w:r>
          </w:p>
        </w:tc>
      </w:tr>
      <w:tr w:rsidR="009D3BAD" w:rsidRPr="00794669" w14:paraId="2A445810"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7FE651F8"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41E39A71" w14:textId="77777777" w:rsidR="00455359" w:rsidRPr="00794669"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DepreciacionAcumulada</w:t>
            </w:r>
          </w:p>
        </w:tc>
        <w:tc>
          <w:tcPr>
            <w:tcW w:w="4536" w:type="dxa"/>
            <w:vAlign w:val="center"/>
            <w:hideMark/>
          </w:tcPr>
          <w:p w14:paraId="53A8CAEC" w14:textId="77777777" w:rsidR="00455359" w:rsidRPr="00794669" w:rsidRDefault="0045535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(Depreciaci</w:t>
            </w:r>
            <w:r w:rsidR="00BB3CC7">
              <w:rPr>
                <w:rFonts w:cs="Arial"/>
                <w:color w:val="000000"/>
                <w:sz w:val="16"/>
                <w:szCs w:val="16"/>
                <w:lang w:eastAsia="es-CR"/>
              </w:rPr>
              <w:t>ó</w:t>
            </w:r>
            <w:r w:rsidRPr="00794669">
              <w:rPr>
                <w:rFonts w:cs="Arial"/>
                <w:color w:val="000000"/>
                <w:sz w:val="16"/>
                <w:szCs w:val="16"/>
                <w:lang w:eastAsia="es-CR"/>
              </w:rPr>
              <w:t xml:space="preserve">n acumulada </w:t>
            </w:r>
            <w:r w:rsidR="00BB3CC7">
              <w:rPr>
                <w:rFonts w:cs="Arial"/>
                <w:color w:val="000000"/>
                <w:sz w:val="16"/>
                <w:szCs w:val="16"/>
                <w:lang w:eastAsia="es-CR"/>
              </w:rPr>
              <w:t>propiedades, mobiliario y equipo</w:t>
            </w:r>
            <w:r w:rsidRPr="00794669">
              <w:rPr>
                <w:rFonts w:cs="Arial"/>
                <w:color w:val="000000"/>
                <w:sz w:val="16"/>
                <w:szCs w:val="16"/>
                <w:lang w:eastAsia="es-CR"/>
              </w:rPr>
              <w:t>)</w:t>
            </w:r>
          </w:p>
        </w:tc>
        <w:tc>
          <w:tcPr>
            <w:tcW w:w="397" w:type="dxa"/>
            <w:noWrap/>
            <w:textDirection w:val="btLr"/>
            <w:hideMark/>
          </w:tcPr>
          <w:p w14:paraId="0D7DB2D4"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10800900000000</w:t>
            </w:r>
          </w:p>
        </w:tc>
        <w:tc>
          <w:tcPr>
            <w:tcW w:w="5103" w:type="dxa"/>
            <w:vAlign w:val="center"/>
            <w:hideMark/>
          </w:tcPr>
          <w:p w14:paraId="2A42227E" w14:textId="77777777" w:rsidR="00455359" w:rsidRPr="0059126F" w:rsidRDefault="00455359" w:rsidP="009D378F">
            <w:pPr>
              <w:pStyle w:val="Prrafodelista"/>
              <w:numPr>
                <w:ilvl w:val="0"/>
                <w:numId w:val="632"/>
              </w:numPr>
              <w:cnfStyle w:val="000000100000" w:firstRow="0" w:lastRow="0" w:firstColumn="0" w:lastColumn="0" w:oddVBand="0" w:evenVBand="0" w:oddHBand="1" w:evenHBand="0" w:firstRowFirstColumn="0" w:firstRowLastColumn="0" w:lastRowFirstColumn="0" w:lastRowLastColumn="0"/>
              <w:rPr>
                <w:rFonts w:cs="Arial"/>
                <w:b/>
                <w:bCs/>
                <w:sz w:val="16"/>
                <w:szCs w:val="16"/>
                <w:lang w:val="es-CR" w:eastAsia="es-CR"/>
              </w:rPr>
            </w:pPr>
            <w:r w:rsidRPr="0059126F">
              <w:rPr>
                <w:rFonts w:cs="Arial"/>
                <w:b/>
                <w:bCs/>
                <w:sz w:val="16"/>
                <w:szCs w:val="16"/>
                <w:lang w:eastAsia="es-CR"/>
              </w:rPr>
              <w:t>≤ 0</w:t>
            </w:r>
          </w:p>
          <w:p w14:paraId="46320D72" w14:textId="77777777" w:rsidR="00455359" w:rsidRPr="00452B09" w:rsidRDefault="00455359" w:rsidP="009D378F">
            <w:pPr>
              <w:pStyle w:val="Prrafodelista"/>
              <w:numPr>
                <w:ilvl w:val="0"/>
                <w:numId w:val="63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93AA7CF" w14:textId="77777777" w:rsidR="00455359" w:rsidRPr="009D378F" w:rsidRDefault="00455359" w:rsidP="00EF6B3D">
            <w:pPr>
              <w:cnfStyle w:val="000000100000" w:firstRow="0" w:lastRow="0" w:firstColumn="0" w:lastColumn="0" w:oddVBand="0" w:evenVBand="0" w:oddHBand="1" w:evenHBand="0" w:firstRowFirstColumn="0" w:firstRowLastColumn="0" w:lastRowFirstColumn="0" w:lastRowLastColumn="0"/>
              <w:rPr>
                <w:rFonts w:cs="Arial"/>
                <w:b/>
                <w:bCs/>
                <w:color w:val="FF0000"/>
                <w:sz w:val="16"/>
                <w:szCs w:val="16"/>
                <w:lang w:eastAsia="es-CR"/>
              </w:rPr>
            </w:pPr>
          </w:p>
        </w:tc>
      </w:tr>
      <w:tr w:rsidR="009D3BAD" w:rsidRPr="00794669" w14:paraId="6B146616"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1AF32991" w14:textId="77777777" w:rsidR="00455359" w:rsidRPr="00794669" w:rsidRDefault="00455359" w:rsidP="00EF6B3D">
            <w:pPr>
              <w:pStyle w:val="Ttulo9"/>
              <w:ind w:left="113" w:right="113"/>
              <w:jc w:val="center"/>
              <w:outlineLvl w:val="8"/>
              <w:rPr>
                <w:b w:val="0"/>
                <w:szCs w:val="16"/>
                <w:lang w:val="es-CR" w:eastAsia="es-CR"/>
              </w:rPr>
            </w:pPr>
            <w:bookmarkStart w:id="66" w:name="_OtrosActivos"/>
            <w:bookmarkEnd w:id="66"/>
            <w:r>
              <w:rPr>
                <w:b w:val="0"/>
              </w:rPr>
              <w:t>[E]</w:t>
            </w:r>
            <w:r w:rsidRPr="00794669">
              <w:rPr>
                <w:b w:val="0"/>
                <w:szCs w:val="16"/>
                <w:lang w:val="es-ES_tradnl" w:eastAsia="es-CR"/>
              </w:rPr>
              <w:t>OtrosActivos</w:t>
            </w:r>
          </w:p>
        </w:tc>
        <w:tc>
          <w:tcPr>
            <w:tcW w:w="3402" w:type="dxa"/>
            <w:hideMark/>
          </w:tcPr>
          <w:p w14:paraId="7D8E6BA6" w14:textId="77777777" w:rsidR="00455359" w:rsidRPr="00794669"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67" w:name="_[A]_TotalOtrosActivos"/>
            <w:bookmarkEnd w:id="67"/>
            <w:r w:rsidRPr="00794669">
              <w:rPr>
                <w:szCs w:val="16"/>
                <w:lang w:val="es-ES_tradnl" w:eastAsia="es-CR"/>
              </w:rPr>
              <w:t>[A] TotalOtrosActivos</w:t>
            </w:r>
          </w:p>
        </w:tc>
        <w:tc>
          <w:tcPr>
            <w:tcW w:w="4536" w:type="dxa"/>
            <w:vAlign w:val="center"/>
            <w:hideMark/>
          </w:tcPr>
          <w:p w14:paraId="5BC4C68D" w14:textId="77777777" w:rsidR="00455359" w:rsidRPr="00794669"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Otros activos</w:t>
            </w:r>
          </w:p>
        </w:tc>
        <w:tc>
          <w:tcPr>
            <w:tcW w:w="397" w:type="dxa"/>
            <w:noWrap/>
            <w:textDirection w:val="btLr"/>
            <w:hideMark/>
          </w:tcPr>
          <w:p w14:paraId="2701E3D2"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10900000000000</w:t>
            </w:r>
          </w:p>
        </w:tc>
        <w:tc>
          <w:tcPr>
            <w:tcW w:w="5103" w:type="dxa"/>
            <w:vAlign w:val="center"/>
          </w:tcPr>
          <w:p w14:paraId="0E8DA58A" w14:textId="77777777" w:rsidR="00455359"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i/>
                <w:color w:val="000000"/>
                <w:sz w:val="16"/>
                <w:szCs w:val="16"/>
                <w:lang w:val="es-CR" w:eastAsia="es-CR"/>
              </w:rPr>
            </w:pPr>
            <w:hyperlink w:anchor="_[A]_TotalOtrosActivos" w:history="1">
              <w:r w:rsidR="00455359" w:rsidRPr="00794669">
                <w:rPr>
                  <w:rStyle w:val="Hipervnculo"/>
                  <w:rFonts w:cs="Arial"/>
                  <w:sz w:val="16"/>
                  <w:szCs w:val="16"/>
                  <w:lang w:val="es-CR" w:eastAsia="es-CR"/>
                </w:rPr>
                <w:t>[A] TotalOtrosActivos</w:t>
              </w:r>
            </w:hyperlink>
            <w:r w:rsidR="00455359" w:rsidRPr="00794669">
              <w:rPr>
                <w:rFonts w:cs="Arial"/>
                <w:color w:val="000000"/>
                <w:sz w:val="16"/>
                <w:szCs w:val="16"/>
                <w:lang w:val="es-CR" w:eastAsia="es-CR"/>
              </w:rPr>
              <w:t xml:space="preserve"> = ∑</w:t>
            </w:r>
            <w:hyperlink w:anchor="_DesgloseOtrosActivos" w:history="1">
              <w:r w:rsidR="00455359" w:rsidRPr="00794669">
                <w:rPr>
                  <w:rStyle w:val="Hipervnculo"/>
                  <w:rFonts w:cs="Arial"/>
                  <w:sz w:val="16"/>
                  <w:szCs w:val="16"/>
                  <w:lang w:val="es-CR" w:eastAsia="es-CR"/>
                </w:rPr>
                <w:t>DesgloseOtrosActivos</w:t>
              </w:r>
            </w:hyperlink>
          </w:p>
        </w:tc>
      </w:tr>
      <w:tr w:rsidR="00B22BFC" w:rsidRPr="00794669" w14:paraId="3C453C6E"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089D5AB9" w14:textId="77777777" w:rsidR="00B22BFC" w:rsidRPr="00794669" w:rsidRDefault="00B22BFC" w:rsidP="00EF6B3D">
            <w:pPr>
              <w:pStyle w:val="Ttulo9"/>
              <w:ind w:left="113" w:right="113"/>
              <w:jc w:val="center"/>
              <w:outlineLvl w:val="8"/>
              <w:rPr>
                <w:b w:val="0"/>
                <w:szCs w:val="16"/>
                <w:lang w:val="es-CR" w:eastAsia="es-CR"/>
              </w:rPr>
            </w:pPr>
            <w:bookmarkStart w:id="68" w:name="_DesgloseOtrosActivos"/>
            <w:bookmarkEnd w:id="68"/>
            <w:r>
              <w:rPr>
                <w:b w:val="0"/>
              </w:rPr>
              <w:t>[E]</w:t>
            </w:r>
            <w:r w:rsidRPr="00794669">
              <w:rPr>
                <w:b w:val="0"/>
                <w:szCs w:val="16"/>
                <w:lang w:val="es-ES_tradnl" w:eastAsia="es-CR"/>
              </w:rPr>
              <w:t>DesgloseOtrosActivos</w:t>
            </w:r>
          </w:p>
        </w:tc>
        <w:tc>
          <w:tcPr>
            <w:tcW w:w="3402" w:type="dxa"/>
            <w:hideMark/>
          </w:tcPr>
          <w:p w14:paraId="17AE2115" w14:textId="77777777" w:rsidR="00B22BFC" w:rsidRPr="00794669" w:rsidRDefault="00B22BFC"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GastosPagadosAnticipado</w:t>
            </w:r>
          </w:p>
        </w:tc>
        <w:tc>
          <w:tcPr>
            <w:tcW w:w="4536" w:type="dxa"/>
            <w:vAlign w:val="center"/>
            <w:hideMark/>
          </w:tcPr>
          <w:p w14:paraId="0E37ED1C" w14:textId="77777777" w:rsidR="00B22BFC" w:rsidRPr="00794669" w:rsidRDefault="00B22BFC"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Gastos pagados por anticipado</w:t>
            </w:r>
          </w:p>
        </w:tc>
        <w:tc>
          <w:tcPr>
            <w:tcW w:w="397" w:type="dxa"/>
            <w:noWrap/>
            <w:textDirection w:val="btLr"/>
            <w:hideMark/>
          </w:tcPr>
          <w:p w14:paraId="129013C8" w14:textId="77777777" w:rsidR="00B22BFC" w:rsidRPr="00794669" w:rsidRDefault="00B22BFC"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10900100000000</w:t>
            </w:r>
          </w:p>
        </w:tc>
        <w:tc>
          <w:tcPr>
            <w:tcW w:w="5103" w:type="dxa"/>
            <w:vAlign w:val="center"/>
            <w:hideMark/>
          </w:tcPr>
          <w:p w14:paraId="3C539382" w14:textId="77777777" w:rsidR="00B22BFC" w:rsidRDefault="00B22BFC" w:rsidP="00755E14">
            <w:pPr>
              <w:pStyle w:val="Prrafodelista"/>
              <w:numPr>
                <w:ilvl w:val="0"/>
                <w:numId w:val="9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D4EB060" w14:textId="77777777" w:rsidR="00B22BFC" w:rsidRPr="00452B09" w:rsidRDefault="00B22BFC" w:rsidP="00755E14">
            <w:pPr>
              <w:pStyle w:val="Prrafodelista"/>
              <w:numPr>
                <w:ilvl w:val="0"/>
                <w:numId w:val="9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7ED13E05" w14:textId="77777777" w:rsidR="00B22BFC" w:rsidRPr="00794669" w:rsidRDefault="00B22BFC"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B22BFC" w:rsidRPr="00794669" w14:paraId="50A5BB8B"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472C101E" w14:textId="77777777" w:rsidR="00B22BFC" w:rsidRPr="00794669" w:rsidRDefault="00B22BFC" w:rsidP="00EF6B3D">
            <w:pPr>
              <w:ind w:left="113" w:right="113"/>
              <w:jc w:val="center"/>
              <w:rPr>
                <w:rFonts w:cs="Arial"/>
                <w:b w:val="0"/>
                <w:color w:val="000000"/>
                <w:sz w:val="16"/>
                <w:szCs w:val="16"/>
                <w:lang w:val="es-CR" w:eastAsia="es-CR"/>
              </w:rPr>
            </w:pPr>
          </w:p>
        </w:tc>
        <w:tc>
          <w:tcPr>
            <w:tcW w:w="3402" w:type="dxa"/>
            <w:hideMark/>
          </w:tcPr>
          <w:p w14:paraId="007325AB" w14:textId="77777777" w:rsidR="00B22BFC" w:rsidRPr="00794669" w:rsidRDefault="00B22BFC"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CargosDiferidos</w:t>
            </w:r>
          </w:p>
        </w:tc>
        <w:tc>
          <w:tcPr>
            <w:tcW w:w="4536" w:type="dxa"/>
            <w:vAlign w:val="center"/>
            <w:hideMark/>
          </w:tcPr>
          <w:p w14:paraId="5C78D1A2" w14:textId="77777777" w:rsidR="00B22BFC" w:rsidRPr="00794669" w:rsidRDefault="00B22BFC"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Cargos diferidos</w:t>
            </w:r>
          </w:p>
        </w:tc>
        <w:tc>
          <w:tcPr>
            <w:tcW w:w="397" w:type="dxa"/>
            <w:noWrap/>
            <w:textDirection w:val="btLr"/>
            <w:hideMark/>
          </w:tcPr>
          <w:p w14:paraId="220F1CC1" w14:textId="77777777" w:rsidR="00B22BFC" w:rsidRPr="00794669" w:rsidRDefault="00B22BFC"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10900200000000</w:t>
            </w:r>
          </w:p>
        </w:tc>
        <w:tc>
          <w:tcPr>
            <w:tcW w:w="5103" w:type="dxa"/>
            <w:vAlign w:val="center"/>
            <w:hideMark/>
          </w:tcPr>
          <w:p w14:paraId="38CEE271" w14:textId="77777777" w:rsidR="00B22BFC" w:rsidRDefault="00B22BFC" w:rsidP="00755E14">
            <w:pPr>
              <w:pStyle w:val="Prrafodelista"/>
              <w:numPr>
                <w:ilvl w:val="0"/>
                <w:numId w:val="9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3D1EA15" w14:textId="77777777" w:rsidR="00B22BFC" w:rsidRPr="00452B09" w:rsidRDefault="00B22BFC" w:rsidP="00755E14">
            <w:pPr>
              <w:pStyle w:val="Prrafodelista"/>
              <w:numPr>
                <w:ilvl w:val="0"/>
                <w:numId w:val="9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70E0A15" w14:textId="77777777" w:rsidR="00B22BFC" w:rsidRPr="00794669" w:rsidRDefault="00B22BFC"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B22BFC" w:rsidRPr="00794669" w14:paraId="481C93E5"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01189D44" w14:textId="77777777" w:rsidR="00B22BFC" w:rsidRPr="00794669" w:rsidRDefault="00B22BFC" w:rsidP="00EF6B3D">
            <w:pPr>
              <w:ind w:left="113" w:right="113"/>
              <w:jc w:val="center"/>
              <w:rPr>
                <w:rFonts w:cs="Arial"/>
                <w:b w:val="0"/>
                <w:color w:val="000000"/>
                <w:sz w:val="16"/>
                <w:szCs w:val="16"/>
                <w:lang w:val="es-CR" w:eastAsia="es-CR"/>
              </w:rPr>
            </w:pPr>
          </w:p>
        </w:tc>
        <w:tc>
          <w:tcPr>
            <w:tcW w:w="3402" w:type="dxa"/>
            <w:hideMark/>
          </w:tcPr>
          <w:p w14:paraId="2855DE0C" w14:textId="77777777" w:rsidR="00B22BFC" w:rsidRPr="00794669" w:rsidRDefault="00B22BFC"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BienesDiversos</w:t>
            </w:r>
          </w:p>
        </w:tc>
        <w:tc>
          <w:tcPr>
            <w:tcW w:w="4536" w:type="dxa"/>
            <w:vAlign w:val="center"/>
            <w:hideMark/>
          </w:tcPr>
          <w:p w14:paraId="01342983" w14:textId="77777777" w:rsidR="00B22BFC" w:rsidRPr="00794669" w:rsidRDefault="00B22BFC"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Bienes diversos</w:t>
            </w:r>
          </w:p>
        </w:tc>
        <w:tc>
          <w:tcPr>
            <w:tcW w:w="397" w:type="dxa"/>
            <w:noWrap/>
            <w:textDirection w:val="btLr"/>
            <w:hideMark/>
          </w:tcPr>
          <w:p w14:paraId="49293994" w14:textId="77777777" w:rsidR="00B22BFC" w:rsidRPr="00794669" w:rsidRDefault="00B22BFC"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10900300000000</w:t>
            </w:r>
          </w:p>
        </w:tc>
        <w:tc>
          <w:tcPr>
            <w:tcW w:w="5103" w:type="dxa"/>
            <w:vAlign w:val="center"/>
            <w:hideMark/>
          </w:tcPr>
          <w:p w14:paraId="4D92C0B0" w14:textId="77777777" w:rsidR="00B22BFC" w:rsidRDefault="00B22BFC" w:rsidP="00755E14">
            <w:pPr>
              <w:pStyle w:val="Prrafodelista"/>
              <w:numPr>
                <w:ilvl w:val="0"/>
                <w:numId w:val="9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1F70C70" w14:textId="77777777" w:rsidR="00B22BFC" w:rsidRPr="00452B09" w:rsidRDefault="00B22BFC" w:rsidP="00755E14">
            <w:pPr>
              <w:pStyle w:val="Prrafodelista"/>
              <w:numPr>
                <w:ilvl w:val="0"/>
                <w:numId w:val="9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DA4D8C3" w14:textId="77777777" w:rsidR="00B22BFC" w:rsidRPr="00794669" w:rsidRDefault="00B22BFC"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B22BFC" w:rsidRPr="00794669" w14:paraId="5A2134FC"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0B6296FB" w14:textId="77777777" w:rsidR="00B22BFC" w:rsidRPr="00794669" w:rsidRDefault="00B22BFC" w:rsidP="00EF6B3D">
            <w:pPr>
              <w:ind w:left="113" w:right="113"/>
              <w:jc w:val="center"/>
              <w:rPr>
                <w:rFonts w:cs="Arial"/>
                <w:b w:val="0"/>
                <w:color w:val="000000"/>
                <w:sz w:val="16"/>
                <w:szCs w:val="16"/>
                <w:lang w:val="es-CR" w:eastAsia="es-CR"/>
              </w:rPr>
            </w:pPr>
          </w:p>
        </w:tc>
        <w:tc>
          <w:tcPr>
            <w:tcW w:w="3402" w:type="dxa"/>
            <w:hideMark/>
          </w:tcPr>
          <w:p w14:paraId="6046C60A" w14:textId="77777777" w:rsidR="00B22BFC" w:rsidRPr="00794669" w:rsidRDefault="00B22BFC"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OperacionesPendientesImputacion</w:t>
            </w:r>
          </w:p>
        </w:tc>
        <w:tc>
          <w:tcPr>
            <w:tcW w:w="4536" w:type="dxa"/>
            <w:vAlign w:val="center"/>
            <w:hideMark/>
          </w:tcPr>
          <w:p w14:paraId="162869F1" w14:textId="77777777" w:rsidR="00B22BFC" w:rsidRPr="00794669" w:rsidRDefault="00B22BFC"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Operaciones pendientes de imputación</w:t>
            </w:r>
          </w:p>
        </w:tc>
        <w:tc>
          <w:tcPr>
            <w:tcW w:w="397" w:type="dxa"/>
            <w:noWrap/>
            <w:textDirection w:val="btLr"/>
            <w:hideMark/>
          </w:tcPr>
          <w:p w14:paraId="27750324" w14:textId="77777777" w:rsidR="00B22BFC" w:rsidRPr="00794669" w:rsidRDefault="00B22BFC"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10900400000000</w:t>
            </w:r>
          </w:p>
        </w:tc>
        <w:tc>
          <w:tcPr>
            <w:tcW w:w="5103" w:type="dxa"/>
            <w:vAlign w:val="center"/>
            <w:hideMark/>
          </w:tcPr>
          <w:p w14:paraId="4F064595" w14:textId="77777777" w:rsidR="00B22BFC" w:rsidRDefault="00B22BFC" w:rsidP="00755E14">
            <w:pPr>
              <w:pStyle w:val="Prrafodelista"/>
              <w:numPr>
                <w:ilvl w:val="0"/>
                <w:numId w:val="9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3EA8463D" w14:textId="77777777" w:rsidR="00B22BFC" w:rsidRPr="00452B09" w:rsidRDefault="00B22BFC" w:rsidP="00755E14">
            <w:pPr>
              <w:pStyle w:val="Prrafodelista"/>
              <w:numPr>
                <w:ilvl w:val="0"/>
                <w:numId w:val="9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89B5538" w14:textId="77777777" w:rsidR="00B22BFC" w:rsidRPr="00794669" w:rsidRDefault="00B22BFC"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B22BFC" w:rsidRPr="00794669" w14:paraId="3765AA0B"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46FA9A1D" w14:textId="77777777" w:rsidR="00B22BFC" w:rsidRPr="00794669" w:rsidRDefault="00B22BFC" w:rsidP="00EF6B3D">
            <w:pPr>
              <w:ind w:left="113" w:right="113"/>
              <w:jc w:val="center"/>
              <w:rPr>
                <w:rFonts w:cs="Arial"/>
                <w:b w:val="0"/>
                <w:color w:val="000000"/>
                <w:sz w:val="16"/>
                <w:szCs w:val="16"/>
                <w:lang w:val="es-CR" w:eastAsia="es-CR"/>
              </w:rPr>
            </w:pPr>
          </w:p>
        </w:tc>
        <w:tc>
          <w:tcPr>
            <w:tcW w:w="3402" w:type="dxa"/>
            <w:hideMark/>
          </w:tcPr>
          <w:p w14:paraId="16F719F6" w14:textId="77777777" w:rsidR="00B22BFC" w:rsidRPr="00794669" w:rsidRDefault="00B22BFC"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CtasReciprocasInternas</w:t>
            </w:r>
          </w:p>
        </w:tc>
        <w:tc>
          <w:tcPr>
            <w:tcW w:w="4536" w:type="dxa"/>
            <w:vAlign w:val="center"/>
            <w:hideMark/>
          </w:tcPr>
          <w:p w14:paraId="20ABBA86" w14:textId="77777777" w:rsidR="00B22BFC" w:rsidRPr="00794669" w:rsidRDefault="00B22BFC"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Cuentas reciprocas internas</w:t>
            </w:r>
          </w:p>
        </w:tc>
        <w:tc>
          <w:tcPr>
            <w:tcW w:w="397" w:type="dxa"/>
            <w:noWrap/>
            <w:textDirection w:val="btLr"/>
            <w:hideMark/>
          </w:tcPr>
          <w:p w14:paraId="771F7D72" w14:textId="77777777" w:rsidR="00B22BFC" w:rsidRPr="00794669" w:rsidRDefault="00B22BFC"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10900500000000</w:t>
            </w:r>
          </w:p>
        </w:tc>
        <w:tc>
          <w:tcPr>
            <w:tcW w:w="5103" w:type="dxa"/>
            <w:vAlign w:val="center"/>
            <w:hideMark/>
          </w:tcPr>
          <w:p w14:paraId="0E1C654B" w14:textId="77777777" w:rsidR="00B22BFC" w:rsidRDefault="00B22BFC" w:rsidP="00755E14">
            <w:pPr>
              <w:pStyle w:val="Prrafodelista"/>
              <w:numPr>
                <w:ilvl w:val="0"/>
                <w:numId w:val="9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266B0DB" w14:textId="77777777" w:rsidR="00B22BFC" w:rsidRPr="00452B09" w:rsidRDefault="00B22BFC" w:rsidP="00755E14">
            <w:pPr>
              <w:pStyle w:val="Prrafodelista"/>
              <w:numPr>
                <w:ilvl w:val="0"/>
                <w:numId w:val="9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89BADC1" w14:textId="77777777" w:rsidR="00B22BFC" w:rsidRPr="00794669" w:rsidRDefault="00B22BFC"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B22BFC" w:rsidRPr="00794669" w14:paraId="679A75F4"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5239352C" w14:textId="77777777" w:rsidR="00B22BFC" w:rsidRPr="00794669" w:rsidRDefault="00B22BFC" w:rsidP="00EF6B3D">
            <w:pPr>
              <w:ind w:left="113" w:right="113"/>
              <w:jc w:val="center"/>
              <w:rPr>
                <w:rFonts w:cs="Arial"/>
                <w:b w:val="0"/>
                <w:color w:val="000000"/>
                <w:sz w:val="16"/>
                <w:szCs w:val="16"/>
                <w:lang w:val="es-CR" w:eastAsia="es-CR"/>
              </w:rPr>
            </w:pPr>
          </w:p>
        </w:tc>
        <w:tc>
          <w:tcPr>
            <w:tcW w:w="3402" w:type="dxa"/>
            <w:hideMark/>
          </w:tcPr>
          <w:p w14:paraId="77B9B644" w14:textId="77777777" w:rsidR="00B22BFC" w:rsidRPr="00794669" w:rsidRDefault="00B22BFC"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ActivosIntangibles</w:t>
            </w:r>
          </w:p>
        </w:tc>
        <w:tc>
          <w:tcPr>
            <w:tcW w:w="4536" w:type="dxa"/>
            <w:vAlign w:val="center"/>
            <w:hideMark/>
          </w:tcPr>
          <w:p w14:paraId="2A925460" w14:textId="77777777" w:rsidR="00B22BFC" w:rsidRPr="00794669" w:rsidRDefault="00B22BFC"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Activos intangibles</w:t>
            </w:r>
          </w:p>
        </w:tc>
        <w:tc>
          <w:tcPr>
            <w:tcW w:w="397" w:type="dxa"/>
            <w:noWrap/>
            <w:textDirection w:val="btLr"/>
            <w:hideMark/>
          </w:tcPr>
          <w:p w14:paraId="4ABBC283" w14:textId="77777777" w:rsidR="00B22BFC" w:rsidRPr="00794669" w:rsidRDefault="00B22BFC"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10900600000000</w:t>
            </w:r>
          </w:p>
        </w:tc>
        <w:tc>
          <w:tcPr>
            <w:tcW w:w="5103" w:type="dxa"/>
            <w:vAlign w:val="center"/>
            <w:hideMark/>
          </w:tcPr>
          <w:p w14:paraId="2021FB0D" w14:textId="77777777" w:rsidR="00B22BFC" w:rsidRDefault="00B22BFC" w:rsidP="00755E14">
            <w:pPr>
              <w:pStyle w:val="Prrafodelista"/>
              <w:numPr>
                <w:ilvl w:val="0"/>
                <w:numId w:val="9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2A8E4EF" w14:textId="77777777" w:rsidR="00B22BFC" w:rsidRPr="00452B09" w:rsidRDefault="00B22BFC" w:rsidP="00755E14">
            <w:pPr>
              <w:pStyle w:val="Prrafodelista"/>
              <w:numPr>
                <w:ilvl w:val="0"/>
                <w:numId w:val="9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4637C0B" w14:textId="77777777" w:rsidR="00B22BFC" w:rsidRPr="00794669" w:rsidRDefault="00B22BFC"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B22BFC" w:rsidRPr="00794669" w14:paraId="2E2D574C"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2BAC082E" w14:textId="77777777" w:rsidR="00B22BFC" w:rsidRPr="00794669" w:rsidRDefault="00B22BFC" w:rsidP="00EF6B3D">
            <w:pPr>
              <w:ind w:left="113" w:right="113"/>
              <w:jc w:val="center"/>
              <w:rPr>
                <w:rFonts w:cs="Arial"/>
                <w:b w:val="0"/>
                <w:color w:val="000000"/>
                <w:sz w:val="16"/>
                <w:szCs w:val="16"/>
                <w:lang w:val="es-CR" w:eastAsia="es-CR"/>
              </w:rPr>
            </w:pPr>
          </w:p>
        </w:tc>
        <w:tc>
          <w:tcPr>
            <w:tcW w:w="3402" w:type="dxa"/>
            <w:hideMark/>
          </w:tcPr>
          <w:p w14:paraId="01C28DD4" w14:textId="77777777" w:rsidR="00B22BFC" w:rsidRPr="00794669" w:rsidRDefault="00B22BFC"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OtrosActivosRestringidos</w:t>
            </w:r>
          </w:p>
        </w:tc>
        <w:tc>
          <w:tcPr>
            <w:tcW w:w="4536" w:type="dxa"/>
            <w:vAlign w:val="center"/>
            <w:hideMark/>
          </w:tcPr>
          <w:p w14:paraId="1FC7AB93" w14:textId="77777777" w:rsidR="00B22BFC" w:rsidRPr="00794669" w:rsidRDefault="00B22BFC"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Otros activos restringidos</w:t>
            </w:r>
          </w:p>
        </w:tc>
        <w:tc>
          <w:tcPr>
            <w:tcW w:w="397" w:type="dxa"/>
            <w:noWrap/>
            <w:textDirection w:val="btLr"/>
            <w:hideMark/>
          </w:tcPr>
          <w:p w14:paraId="4A0DEAAA" w14:textId="77777777" w:rsidR="00B22BFC" w:rsidRPr="00794669" w:rsidRDefault="00B22BFC"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10900700000000</w:t>
            </w:r>
          </w:p>
        </w:tc>
        <w:tc>
          <w:tcPr>
            <w:tcW w:w="5103" w:type="dxa"/>
            <w:vAlign w:val="center"/>
            <w:hideMark/>
          </w:tcPr>
          <w:p w14:paraId="12F05872" w14:textId="77777777" w:rsidR="00B22BFC" w:rsidRDefault="00B22BFC" w:rsidP="00755E14">
            <w:pPr>
              <w:pStyle w:val="Prrafodelista"/>
              <w:numPr>
                <w:ilvl w:val="0"/>
                <w:numId w:val="10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97DDB57" w14:textId="77777777" w:rsidR="00B22BFC" w:rsidRPr="00452B09" w:rsidRDefault="00B22BFC" w:rsidP="00755E14">
            <w:pPr>
              <w:pStyle w:val="Prrafodelista"/>
              <w:numPr>
                <w:ilvl w:val="0"/>
                <w:numId w:val="10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C546ED9" w14:textId="77777777" w:rsidR="00B22BFC" w:rsidRPr="00794669" w:rsidRDefault="00B22BFC"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A6757E" w:rsidRPr="00794669" w14:paraId="57162FED"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1C7AB7A2" w14:textId="77777777" w:rsidR="00A6757E" w:rsidRPr="00794669" w:rsidRDefault="00A6757E" w:rsidP="00EF6B3D">
            <w:pPr>
              <w:ind w:left="113" w:right="113"/>
              <w:jc w:val="center"/>
              <w:rPr>
                <w:rFonts w:cs="Arial"/>
                <w:b w:val="0"/>
                <w:color w:val="000000"/>
                <w:sz w:val="16"/>
                <w:szCs w:val="16"/>
                <w:lang w:val="es-CR" w:eastAsia="es-CR"/>
              </w:rPr>
            </w:pPr>
          </w:p>
        </w:tc>
        <w:tc>
          <w:tcPr>
            <w:tcW w:w="3402" w:type="dxa"/>
          </w:tcPr>
          <w:p w14:paraId="2AE37E18" w14:textId="77777777" w:rsidR="00A6757E" w:rsidRPr="00A6757E" w:rsidRDefault="00A6757E" w:rsidP="00832FD4">
            <w:pPr>
              <w:pStyle w:val="Ttulo9"/>
              <w:outlineLvl w:val="8"/>
              <w:cnfStyle w:val="000000000000" w:firstRow="0" w:lastRow="0" w:firstColumn="0" w:lastColumn="0" w:oddVBand="0" w:evenVBand="0" w:oddHBand="0" w:evenHBand="0" w:firstRowFirstColumn="0" w:firstRowLastColumn="0" w:lastRowFirstColumn="0" w:lastRowLastColumn="0"/>
              <w:rPr>
                <w:szCs w:val="16"/>
                <w:lang w:val="es-ES_tradnl" w:eastAsia="es-CR"/>
              </w:rPr>
            </w:pPr>
            <w:r w:rsidRPr="00A6757E">
              <w:rPr>
                <w:szCs w:val="16"/>
                <w:lang w:val="es-ES_tradnl" w:eastAsia="es-CR"/>
              </w:rPr>
              <w:t>[E] EstimacionPrimasPolizasFlotantes</w:t>
            </w:r>
          </w:p>
        </w:tc>
        <w:tc>
          <w:tcPr>
            <w:tcW w:w="4536" w:type="dxa"/>
            <w:vAlign w:val="center"/>
          </w:tcPr>
          <w:p w14:paraId="74693A0E" w14:textId="77777777" w:rsidR="00A6757E" w:rsidRPr="00A6757E" w:rsidRDefault="00A6757E" w:rsidP="00832FD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A6757E">
              <w:rPr>
                <w:rFonts w:cs="Arial"/>
                <w:color w:val="000000"/>
                <w:sz w:val="16"/>
                <w:szCs w:val="16"/>
                <w:lang w:eastAsia="es-CR"/>
              </w:rPr>
              <w:t>Estimación de Primasde pólizas abiertas o flotantes</w:t>
            </w:r>
          </w:p>
        </w:tc>
        <w:tc>
          <w:tcPr>
            <w:tcW w:w="397" w:type="dxa"/>
            <w:noWrap/>
            <w:textDirection w:val="btLr"/>
          </w:tcPr>
          <w:p w14:paraId="03E5150A" w14:textId="77777777" w:rsidR="00A6757E" w:rsidRPr="00A6757E" w:rsidRDefault="00A6757E" w:rsidP="00832FD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A6757E">
              <w:rPr>
                <w:rFonts w:cs="Arial"/>
                <w:color w:val="000000"/>
                <w:sz w:val="16"/>
                <w:szCs w:val="16"/>
                <w:lang w:eastAsia="es-CR"/>
              </w:rPr>
              <w:t>10900800000000</w:t>
            </w:r>
          </w:p>
        </w:tc>
        <w:tc>
          <w:tcPr>
            <w:tcW w:w="5103" w:type="dxa"/>
            <w:vAlign w:val="center"/>
          </w:tcPr>
          <w:p w14:paraId="0664CE1E" w14:textId="77777777" w:rsidR="00A6757E" w:rsidRPr="00A6757E" w:rsidRDefault="00A6757E" w:rsidP="009B7AA1">
            <w:pPr>
              <w:pStyle w:val="Prrafodelista"/>
              <w:numPr>
                <w:ilvl w:val="0"/>
                <w:numId w:val="54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A6757E">
              <w:rPr>
                <w:rFonts w:cs="Arial"/>
                <w:color w:val="000000"/>
                <w:sz w:val="16"/>
                <w:szCs w:val="16"/>
                <w:lang w:eastAsia="es-CR"/>
              </w:rPr>
              <w:t>≥ 0</w:t>
            </w:r>
          </w:p>
          <w:p w14:paraId="64441230" w14:textId="77777777" w:rsidR="00A6757E" w:rsidRPr="00A6757E" w:rsidRDefault="00A6757E" w:rsidP="009B7AA1">
            <w:pPr>
              <w:pStyle w:val="Prrafodelista"/>
              <w:numPr>
                <w:ilvl w:val="0"/>
                <w:numId w:val="54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A6757E">
              <w:rPr>
                <w:rFonts w:cs="Arial"/>
                <w:color w:val="000000"/>
                <w:sz w:val="16"/>
                <w:szCs w:val="16"/>
                <w:lang w:eastAsia="es-CR"/>
              </w:rPr>
              <w:t>Se debe expresar con 2 decimales</w:t>
            </w:r>
          </w:p>
          <w:p w14:paraId="227AAB9B" w14:textId="77777777" w:rsidR="00A6757E" w:rsidRPr="00A6757E" w:rsidRDefault="00A6757E" w:rsidP="00832FD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p>
        </w:tc>
      </w:tr>
      <w:tr w:rsidR="00A6757E" w:rsidRPr="00794669" w14:paraId="3F653D63"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0939700B" w14:textId="77777777" w:rsidR="00A6757E" w:rsidRPr="00794669" w:rsidRDefault="00A6757E" w:rsidP="00EF6B3D">
            <w:pPr>
              <w:ind w:left="113" w:right="113"/>
              <w:jc w:val="center"/>
              <w:rPr>
                <w:rFonts w:cs="Arial"/>
                <w:b w:val="0"/>
                <w:color w:val="000000"/>
                <w:sz w:val="16"/>
                <w:szCs w:val="16"/>
                <w:lang w:val="es-CR" w:eastAsia="es-CR"/>
              </w:rPr>
            </w:pPr>
          </w:p>
        </w:tc>
        <w:tc>
          <w:tcPr>
            <w:tcW w:w="3402" w:type="dxa"/>
          </w:tcPr>
          <w:p w14:paraId="7B8BFA68" w14:textId="77777777" w:rsidR="00A6757E" w:rsidRPr="00A6757E" w:rsidRDefault="00A6757E" w:rsidP="00832FD4">
            <w:pPr>
              <w:pStyle w:val="Ttulo9"/>
              <w:outlineLvl w:val="8"/>
              <w:cnfStyle w:val="000000100000" w:firstRow="0" w:lastRow="0" w:firstColumn="0" w:lastColumn="0" w:oddVBand="0" w:evenVBand="0" w:oddHBand="1" w:evenHBand="0" w:firstRowFirstColumn="0" w:firstRowLastColumn="0" w:lastRowFirstColumn="0" w:lastRowLastColumn="0"/>
              <w:rPr>
                <w:szCs w:val="16"/>
                <w:lang w:val="es-ES_tradnl" w:eastAsia="es-CR"/>
              </w:rPr>
            </w:pPr>
            <w:r w:rsidRPr="00A6757E">
              <w:rPr>
                <w:szCs w:val="16"/>
                <w:lang w:val="es-ES_tradnl" w:eastAsia="es-CR"/>
              </w:rPr>
              <w:t>[E] ComisionEstimacionPrimasPolizasFlotantes</w:t>
            </w:r>
          </w:p>
        </w:tc>
        <w:tc>
          <w:tcPr>
            <w:tcW w:w="4536" w:type="dxa"/>
            <w:vAlign w:val="center"/>
          </w:tcPr>
          <w:p w14:paraId="441272A0" w14:textId="77777777" w:rsidR="00A6757E" w:rsidRPr="00A6757E" w:rsidRDefault="00A6757E" w:rsidP="00832FD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A6757E">
              <w:rPr>
                <w:rFonts w:cs="Arial"/>
                <w:color w:val="000000"/>
                <w:sz w:val="16"/>
                <w:szCs w:val="16"/>
                <w:lang w:eastAsia="es-CR"/>
              </w:rPr>
              <w:t>Comisión por Estimación de Primasde pólizas abiertas o flotantes</w:t>
            </w:r>
          </w:p>
        </w:tc>
        <w:tc>
          <w:tcPr>
            <w:tcW w:w="397" w:type="dxa"/>
            <w:noWrap/>
            <w:textDirection w:val="btLr"/>
          </w:tcPr>
          <w:p w14:paraId="12C42DEF" w14:textId="77777777" w:rsidR="00A6757E" w:rsidRPr="00A6757E" w:rsidRDefault="00A6757E" w:rsidP="00832FD4">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A6757E">
              <w:rPr>
                <w:rFonts w:cs="Arial"/>
                <w:color w:val="000000"/>
                <w:sz w:val="16"/>
                <w:szCs w:val="16"/>
                <w:lang w:eastAsia="es-CR"/>
              </w:rPr>
              <w:t>10900900000000</w:t>
            </w:r>
          </w:p>
        </w:tc>
        <w:tc>
          <w:tcPr>
            <w:tcW w:w="5103" w:type="dxa"/>
            <w:vAlign w:val="center"/>
          </w:tcPr>
          <w:p w14:paraId="0B22DA15" w14:textId="77777777" w:rsidR="00A6757E" w:rsidRPr="00A6757E" w:rsidRDefault="00A6757E" w:rsidP="009B7AA1">
            <w:pPr>
              <w:pStyle w:val="Prrafodelista"/>
              <w:numPr>
                <w:ilvl w:val="0"/>
                <w:numId w:val="55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A6757E">
              <w:rPr>
                <w:rFonts w:cs="Arial"/>
                <w:color w:val="000000"/>
                <w:sz w:val="16"/>
                <w:szCs w:val="16"/>
                <w:lang w:eastAsia="es-CR"/>
              </w:rPr>
              <w:t>≥ 0</w:t>
            </w:r>
          </w:p>
          <w:p w14:paraId="53150A34" w14:textId="77777777" w:rsidR="00A6757E" w:rsidRPr="00A6757E" w:rsidRDefault="00A6757E" w:rsidP="009B7AA1">
            <w:pPr>
              <w:pStyle w:val="Prrafodelista"/>
              <w:numPr>
                <w:ilvl w:val="0"/>
                <w:numId w:val="55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A6757E">
              <w:rPr>
                <w:rFonts w:cs="Arial"/>
                <w:color w:val="000000"/>
                <w:sz w:val="16"/>
                <w:szCs w:val="16"/>
                <w:lang w:eastAsia="es-CR"/>
              </w:rPr>
              <w:t>Se debe expresar con 2 decimales</w:t>
            </w:r>
          </w:p>
          <w:p w14:paraId="69355E08" w14:textId="77777777" w:rsidR="00A6757E" w:rsidRPr="00A6757E" w:rsidRDefault="00A6757E" w:rsidP="00832FD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p>
        </w:tc>
      </w:tr>
      <w:tr w:rsidR="00A6757E" w:rsidRPr="00794669" w14:paraId="786F4DFC"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29F0C8B2" w14:textId="77777777" w:rsidR="00A6757E" w:rsidRPr="00794669" w:rsidRDefault="00A6757E" w:rsidP="00EF6B3D">
            <w:pPr>
              <w:ind w:left="113" w:right="113"/>
              <w:jc w:val="center"/>
              <w:rPr>
                <w:rFonts w:cs="Arial"/>
                <w:b w:val="0"/>
                <w:color w:val="000000"/>
                <w:sz w:val="16"/>
                <w:szCs w:val="16"/>
                <w:lang w:val="es-CR" w:eastAsia="es-CR"/>
              </w:rPr>
            </w:pPr>
          </w:p>
        </w:tc>
        <w:tc>
          <w:tcPr>
            <w:tcW w:w="3402" w:type="dxa"/>
          </w:tcPr>
          <w:p w14:paraId="15502451" w14:textId="77777777" w:rsidR="00A6757E" w:rsidRPr="00A6757E" w:rsidRDefault="00A6757E" w:rsidP="00832FD4">
            <w:pPr>
              <w:pStyle w:val="Ttulo9"/>
              <w:outlineLvl w:val="8"/>
              <w:cnfStyle w:val="000000000000" w:firstRow="0" w:lastRow="0" w:firstColumn="0" w:lastColumn="0" w:oddVBand="0" w:evenVBand="0" w:oddHBand="0" w:evenHBand="0" w:firstRowFirstColumn="0" w:firstRowLastColumn="0" w:lastRowFirstColumn="0" w:lastRowLastColumn="0"/>
              <w:rPr>
                <w:szCs w:val="16"/>
                <w:lang w:val="es-ES_tradnl" w:eastAsia="es-CR"/>
              </w:rPr>
            </w:pPr>
            <w:r w:rsidRPr="00A6757E">
              <w:rPr>
                <w:szCs w:val="16"/>
                <w:lang w:val="es-ES_tradnl" w:eastAsia="es-CR"/>
              </w:rPr>
              <w:t>[E] DepositosConstituidosReaseguro</w:t>
            </w:r>
          </w:p>
        </w:tc>
        <w:tc>
          <w:tcPr>
            <w:tcW w:w="4536" w:type="dxa"/>
            <w:vAlign w:val="center"/>
          </w:tcPr>
          <w:p w14:paraId="3E8DEE20" w14:textId="77777777" w:rsidR="00A6757E" w:rsidRPr="00A6757E" w:rsidRDefault="00A6757E" w:rsidP="00832FD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A6757E">
              <w:rPr>
                <w:rFonts w:cs="Arial"/>
                <w:color w:val="000000"/>
                <w:sz w:val="16"/>
                <w:szCs w:val="16"/>
                <w:lang w:eastAsia="es-CR"/>
              </w:rPr>
              <w:t>Depósitos constituidos por reaseguro</w:t>
            </w:r>
          </w:p>
        </w:tc>
        <w:tc>
          <w:tcPr>
            <w:tcW w:w="397" w:type="dxa"/>
            <w:noWrap/>
            <w:textDirection w:val="btLr"/>
          </w:tcPr>
          <w:p w14:paraId="65F50C07" w14:textId="77777777" w:rsidR="00A6757E" w:rsidRPr="00A6757E" w:rsidRDefault="00A6757E" w:rsidP="00832FD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A6757E">
              <w:rPr>
                <w:rFonts w:cs="Arial"/>
                <w:color w:val="000000"/>
                <w:sz w:val="16"/>
                <w:szCs w:val="16"/>
                <w:lang w:eastAsia="es-CR"/>
              </w:rPr>
              <w:t>10901000000000</w:t>
            </w:r>
          </w:p>
        </w:tc>
        <w:tc>
          <w:tcPr>
            <w:tcW w:w="5103" w:type="dxa"/>
            <w:vAlign w:val="center"/>
          </w:tcPr>
          <w:p w14:paraId="04DB508C" w14:textId="77777777" w:rsidR="00A6757E" w:rsidRPr="00A6757E" w:rsidRDefault="00A6757E" w:rsidP="009B7AA1">
            <w:pPr>
              <w:pStyle w:val="Prrafodelista"/>
              <w:numPr>
                <w:ilvl w:val="0"/>
                <w:numId w:val="55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A6757E">
              <w:rPr>
                <w:rFonts w:cs="Arial"/>
                <w:color w:val="000000"/>
                <w:sz w:val="16"/>
                <w:szCs w:val="16"/>
                <w:lang w:eastAsia="es-CR"/>
              </w:rPr>
              <w:t>≥ 0</w:t>
            </w:r>
          </w:p>
          <w:p w14:paraId="6CADC2D4" w14:textId="77777777" w:rsidR="00A6757E" w:rsidRPr="00A6757E" w:rsidRDefault="00A6757E" w:rsidP="009B7AA1">
            <w:pPr>
              <w:pStyle w:val="Prrafodelista"/>
              <w:numPr>
                <w:ilvl w:val="0"/>
                <w:numId w:val="55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A6757E">
              <w:rPr>
                <w:rFonts w:cs="Arial"/>
                <w:color w:val="000000"/>
                <w:sz w:val="16"/>
                <w:szCs w:val="16"/>
                <w:lang w:eastAsia="es-CR"/>
              </w:rPr>
              <w:t>Se debe expresar con 2 decimales</w:t>
            </w:r>
          </w:p>
          <w:p w14:paraId="61183327" w14:textId="77777777" w:rsidR="00A6757E" w:rsidRPr="00A6757E" w:rsidRDefault="00A6757E" w:rsidP="00832FD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p>
        </w:tc>
      </w:tr>
      <w:tr w:rsidR="00B22BFC" w:rsidRPr="00794669" w14:paraId="2EFF136E"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610FAF2F" w14:textId="77777777" w:rsidR="00455359" w:rsidRPr="009D378F" w:rsidRDefault="00962218" w:rsidP="00EF6B3D">
            <w:pPr>
              <w:pStyle w:val="Ttulo9"/>
              <w:ind w:left="113" w:right="113"/>
              <w:jc w:val="center"/>
              <w:outlineLvl w:val="8"/>
              <w:rPr>
                <w:b w:val="0"/>
                <w:color w:val="auto"/>
                <w:szCs w:val="16"/>
                <w:lang w:val="es-CR" w:eastAsia="es-CR"/>
              </w:rPr>
            </w:pPr>
            <w:bookmarkStart w:id="69" w:name="_InversionesEnPropiedades"/>
            <w:bookmarkEnd w:id="69"/>
            <w:r w:rsidRPr="009D378F">
              <w:rPr>
                <w:b w:val="0"/>
                <w:color w:val="auto"/>
                <w:szCs w:val="16"/>
              </w:rPr>
              <w:t>E]</w:t>
            </w:r>
            <w:r w:rsidRPr="009D378F">
              <w:rPr>
                <w:color w:val="auto"/>
                <w:szCs w:val="16"/>
                <w:lang w:val="es-CR" w:eastAsia="en-US"/>
              </w:rPr>
              <w:t xml:space="preserve"> PropiedadesDeInversion</w:t>
            </w:r>
          </w:p>
        </w:tc>
        <w:tc>
          <w:tcPr>
            <w:tcW w:w="3402" w:type="dxa"/>
            <w:hideMark/>
          </w:tcPr>
          <w:p w14:paraId="31C09AFB" w14:textId="77777777" w:rsidR="00455359" w:rsidRPr="009D378F" w:rsidRDefault="00962218"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70" w:name="_[A]_TotalInvPropiedades"/>
            <w:bookmarkEnd w:id="70"/>
            <w:r w:rsidRPr="009D378F">
              <w:rPr>
                <w:szCs w:val="16"/>
                <w:lang w:val="es-CR" w:eastAsia="en-US"/>
              </w:rPr>
              <w:t>TotalPropiedadesDeInversion</w:t>
            </w:r>
          </w:p>
        </w:tc>
        <w:tc>
          <w:tcPr>
            <w:tcW w:w="4536" w:type="dxa"/>
            <w:vAlign w:val="center"/>
            <w:hideMark/>
          </w:tcPr>
          <w:p w14:paraId="45066128" w14:textId="77777777" w:rsidR="00455359" w:rsidRPr="00794669" w:rsidRDefault="00962218"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eastAsia="es-CR"/>
              </w:rPr>
              <w:t>Propiedades de inversión</w:t>
            </w:r>
          </w:p>
        </w:tc>
        <w:tc>
          <w:tcPr>
            <w:tcW w:w="397" w:type="dxa"/>
            <w:noWrap/>
            <w:textDirection w:val="btLr"/>
            <w:hideMark/>
          </w:tcPr>
          <w:p w14:paraId="20CA0A6F" w14:textId="77777777" w:rsidR="00455359" w:rsidRPr="009D378F"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9D378F">
              <w:rPr>
                <w:rFonts w:cs="Arial"/>
                <w:sz w:val="16"/>
                <w:szCs w:val="16"/>
                <w:lang w:eastAsia="es-CR"/>
              </w:rPr>
              <w:t>11000000000000</w:t>
            </w:r>
          </w:p>
        </w:tc>
        <w:tc>
          <w:tcPr>
            <w:tcW w:w="5103" w:type="dxa"/>
            <w:vAlign w:val="center"/>
            <w:hideMark/>
          </w:tcPr>
          <w:p w14:paraId="01FF0212" w14:textId="77777777" w:rsidR="00455359" w:rsidRPr="009D378F" w:rsidRDefault="00000000" w:rsidP="00EF6B3D">
            <w:pP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hyperlink w:anchor="_[A]_TotalInvPropiedades" w:history="1">
              <w:r w:rsidR="00962218" w:rsidRPr="009D378F">
                <w:rPr>
                  <w:rStyle w:val="Hipervnculo"/>
                  <w:rFonts w:cs="Arial"/>
                  <w:color w:val="auto"/>
                  <w:sz w:val="16"/>
                  <w:szCs w:val="16"/>
                  <w:lang w:val="es-CR" w:eastAsia="es-CR"/>
                </w:rPr>
                <w:t xml:space="preserve">[A] </w:t>
              </w:r>
              <w:r w:rsidR="00962218" w:rsidRPr="009D378F">
                <w:rPr>
                  <w:rFonts w:cs="Arial"/>
                  <w:sz w:val="16"/>
                  <w:szCs w:val="16"/>
                  <w:lang w:val="es-CR" w:eastAsia="en-US"/>
                </w:rPr>
                <w:t>TotalPropiedadesDeInversion</w:t>
              </w:r>
              <w:r w:rsidR="00962218" w:rsidRPr="009D378F" w:rsidDel="00D46936">
                <w:rPr>
                  <w:rStyle w:val="Hipervnculo"/>
                  <w:rFonts w:cs="Arial"/>
                  <w:color w:val="auto"/>
                  <w:sz w:val="16"/>
                  <w:szCs w:val="16"/>
                  <w:lang w:val="es-CR" w:eastAsia="es-CR"/>
                </w:rPr>
                <w:t xml:space="preserve"> </w:t>
              </w:r>
            </w:hyperlink>
            <w:r w:rsidR="00962218" w:rsidRPr="009D378F">
              <w:rPr>
                <w:rFonts w:cs="Arial"/>
                <w:sz w:val="16"/>
                <w:szCs w:val="16"/>
                <w:lang w:val="es-CR" w:eastAsia="es-CR"/>
              </w:rPr>
              <w:t xml:space="preserve"> = ∑</w:t>
            </w:r>
            <w:r w:rsidR="00962218" w:rsidRPr="009D378F">
              <w:rPr>
                <w:rFonts w:cs="Arial"/>
                <w:sz w:val="16"/>
                <w:szCs w:val="16"/>
                <w:lang w:val="es-CR" w:eastAsia="en-US"/>
              </w:rPr>
              <w:t xml:space="preserve"> DesglosePropiedadesDeInversion</w:t>
            </w:r>
          </w:p>
        </w:tc>
      </w:tr>
      <w:tr w:rsidR="00B22BFC" w:rsidRPr="00794669" w14:paraId="6EB2D27D"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0A9920DC" w14:textId="77777777" w:rsidR="00455359" w:rsidRPr="00794669" w:rsidRDefault="00455359" w:rsidP="00EF6B3D">
            <w:pPr>
              <w:pStyle w:val="Ttulo9"/>
              <w:ind w:left="113" w:right="113"/>
              <w:jc w:val="center"/>
              <w:outlineLvl w:val="8"/>
              <w:rPr>
                <w:b w:val="0"/>
                <w:szCs w:val="16"/>
                <w:lang w:val="es-CR" w:eastAsia="es-CR"/>
              </w:rPr>
            </w:pPr>
            <w:bookmarkStart w:id="71" w:name="_DesgloseInversionesEnPropiedades"/>
            <w:bookmarkEnd w:id="71"/>
            <w:r w:rsidRPr="009D378F">
              <w:rPr>
                <w:b w:val="0"/>
                <w:color w:val="auto"/>
              </w:rPr>
              <w:lastRenderedPageBreak/>
              <w:t>[E]</w:t>
            </w:r>
            <w:r w:rsidR="00962218" w:rsidRPr="009D378F">
              <w:rPr>
                <w:b w:val="0"/>
                <w:color w:val="auto"/>
              </w:rPr>
              <w:t xml:space="preserve"> </w:t>
            </w:r>
            <w:r w:rsidR="00962218" w:rsidRPr="009D378F">
              <w:rPr>
                <w:color w:val="auto"/>
                <w:szCs w:val="16"/>
                <w:lang w:val="es-CR" w:eastAsia="en-US"/>
              </w:rPr>
              <w:t>DesglosePropiedadesDeInversion</w:t>
            </w:r>
          </w:p>
        </w:tc>
        <w:tc>
          <w:tcPr>
            <w:tcW w:w="3402" w:type="dxa"/>
            <w:hideMark/>
          </w:tcPr>
          <w:p w14:paraId="2F8E3D63" w14:textId="77777777" w:rsidR="00455359" w:rsidRPr="00794669"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Terrenos</w:t>
            </w:r>
          </w:p>
        </w:tc>
        <w:tc>
          <w:tcPr>
            <w:tcW w:w="4536" w:type="dxa"/>
            <w:vAlign w:val="center"/>
            <w:hideMark/>
          </w:tcPr>
          <w:p w14:paraId="7ED5D1E8" w14:textId="77777777" w:rsidR="00455359" w:rsidRPr="00794669"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Terrenos</w:t>
            </w:r>
          </w:p>
        </w:tc>
        <w:tc>
          <w:tcPr>
            <w:tcW w:w="397" w:type="dxa"/>
            <w:noWrap/>
            <w:textDirection w:val="btLr"/>
            <w:hideMark/>
          </w:tcPr>
          <w:p w14:paraId="6BE2B467"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11000100000000</w:t>
            </w:r>
          </w:p>
        </w:tc>
        <w:tc>
          <w:tcPr>
            <w:tcW w:w="5103" w:type="dxa"/>
            <w:vAlign w:val="center"/>
            <w:hideMark/>
          </w:tcPr>
          <w:p w14:paraId="732FCED2" w14:textId="77777777" w:rsidR="00455359" w:rsidRDefault="00455359" w:rsidP="00755E14">
            <w:pPr>
              <w:pStyle w:val="Prrafodelista"/>
              <w:numPr>
                <w:ilvl w:val="0"/>
                <w:numId w:val="10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C1E54CA" w14:textId="77777777" w:rsidR="00455359" w:rsidRPr="00452B09" w:rsidRDefault="00455359" w:rsidP="00755E14">
            <w:pPr>
              <w:pStyle w:val="Prrafodelista"/>
              <w:numPr>
                <w:ilvl w:val="0"/>
                <w:numId w:val="10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2A77EA9" w14:textId="77777777" w:rsidR="00455359" w:rsidRPr="00794669" w:rsidRDefault="00455359"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B22BFC" w:rsidRPr="00794669" w14:paraId="6446D720"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5D41EEFC"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457A27C4" w14:textId="77777777" w:rsidR="00455359" w:rsidRPr="00794669"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Edificios</w:t>
            </w:r>
          </w:p>
        </w:tc>
        <w:tc>
          <w:tcPr>
            <w:tcW w:w="4536" w:type="dxa"/>
            <w:vAlign w:val="center"/>
            <w:hideMark/>
          </w:tcPr>
          <w:p w14:paraId="7A546B75" w14:textId="77777777" w:rsidR="00455359" w:rsidRPr="00794669" w:rsidRDefault="00455359"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Edificios</w:t>
            </w:r>
          </w:p>
        </w:tc>
        <w:tc>
          <w:tcPr>
            <w:tcW w:w="397" w:type="dxa"/>
            <w:noWrap/>
            <w:textDirection w:val="btLr"/>
            <w:hideMark/>
          </w:tcPr>
          <w:p w14:paraId="13AB5EDE"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11000200000000</w:t>
            </w:r>
          </w:p>
        </w:tc>
        <w:tc>
          <w:tcPr>
            <w:tcW w:w="5103" w:type="dxa"/>
            <w:vAlign w:val="center"/>
            <w:hideMark/>
          </w:tcPr>
          <w:p w14:paraId="30632BC3" w14:textId="77777777" w:rsidR="00455359" w:rsidRDefault="00455359" w:rsidP="00755E14">
            <w:pPr>
              <w:pStyle w:val="Prrafodelista"/>
              <w:numPr>
                <w:ilvl w:val="0"/>
                <w:numId w:val="10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792ABC2" w14:textId="77777777" w:rsidR="00455359" w:rsidRPr="00452B09" w:rsidRDefault="00455359" w:rsidP="00755E14">
            <w:pPr>
              <w:pStyle w:val="Prrafodelista"/>
              <w:numPr>
                <w:ilvl w:val="0"/>
                <w:numId w:val="10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0D41C1B" w14:textId="77777777" w:rsidR="00455359" w:rsidRPr="00794669" w:rsidRDefault="00455359"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B22BFC" w:rsidRPr="00794669" w14:paraId="202B2049"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0CB7E3FC" w14:textId="77777777" w:rsidR="00455359" w:rsidRPr="00794669" w:rsidRDefault="00455359" w:rsidP="00EF6B3D">
            <w:pPr>
              <w:pStyle w:val="Ttulo9"/>
              <w:ind w:left="113" w:right="113"/>
              <w:jc w:val="center"/>
              <w:outlineLvl w:val="8"/>
              <w:rPr>
                <w:b w:val="0"/>
                <w:szCs w:val="16"/>
                <w:lang w:val="es-CR" w:eastAsia="es-CR"/>
              </w:rPr>
            </w:pPr>
            <w:bookmarkStart w:id="72" w:name="_ParticipacionOtrasEmpresas"/>
            <w:bookmarkEnd w:id="72"/>
            <w:r>
              <w:rPr>
                <w:b w:val="0"/>
              </w:rPr>
              <w:t>[E]</w:t>
            </w:r>
            <w:r w:rsidRPr="00794669">
              <w:rPr>
                <w:b w:val="0"/>
                <w:szCs w:val="16"/>
                <w:lang w:val="es-ES_tradnl" w:eastAsia="es-CR"/>
              </w:rPr>
              <w:t>ParticipacionOtrasEmpresas</w:t>
            </w:r>
          </w:p>
        </w:tc>
        <w:tc>
          <w:tcPr>
            <w:tcW w:w="3402" w:type="dxa"/>
            <w:hideMark/>
          </w:tcPr>
          <w:p w14:paraId="05B1F512" w14:textId="77777777" w:rsidR="00455359" w:rsidRPr="00794669"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73" w:name="_[A]_TotalPartOtrasEmpresas"/>
            <w:bookmarkEnd w:id="73"/>
            <w:r w:rsidRPr="00794669">
              <w:rPr>
                <w:szCs w:val="16"/>
                <w:lang w:val="es-ES_tradnl" w:eastAsia="es-CR"/>
              </w:rPr>
              <w:t>[A] TotalPartOtrasEmpresas</w:t>
            </w:r>
          </w:p>
        </w:tc>
        <w:tc>
          <w:tcPr>
            <w:tcW w:w="4536" w:type="dxa"/>
            <w:vAlign w:val="center"/>
            <w:hideMark/>
          </w:tcPr>
          <w:p w14:paraId="171361B3" w14:textId="77777777" w:rsidR="00455359" w:rsidRPr="00794669"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Participaciones en el capital de otras empresas</w:t>
            </w:r>
          </w:p>
        </w:tc>
        <w:tc>
          <w:tcPr>
            <w:tcW w:w="397" w:type="dxa"/>
            <w:noWrap/>
            <w:textDirection w:val="btLr"/>
            <w:hideMark/>
          </w:tcPr>
          <w:p w14:paraId="5D97BF4E"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11100000000000</w:t>
            </w:r>
          </w:p>
        </w:tc>
        <w:tc>
          <w:tcPr>
            <w:tcW w:w="5103" w:type="dxa"/>
            <w:vAlign w:val="center"/>
            <w:hideMark/>
          </w:tcPr>
          <w:p w14:paraId="219304C8" w14:textId="77777777" w:rsidR="00455359"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PartOtrasEmpresas" w:history="1">
              <w:r w:rsidR="00455359" w:rsidRPr="00794669">
                <w:rPr>
                  <w:rStyle w:val="Hipervnculo"/>
                  <w:rFonts w:cs="Arial"/>
                  <w:sz w:val="16"/>
                  <w:szCs w:val="16"/>
                  <w:lang w:val="es-CR" w:eastAsia="es-CR"/>
                </w:rPr>
                <w:t>[A] TotalPartOtrasEmpresas</w:t>
              </w:r>
            </w:hyperlink>
            <w:r w:rsidR="00455359" w:rsidRPr="00794669">
              <w:rPr>
                <w:rFonts w:cs="Arial"/>
                <w:color w:val="000000"/>
                <w:sz w:val="16"/>
                <w:szCs w:val="16"/>
                <w:lang w:val="es-CR" w:eastAsia="es-CR"/>
              </w:rPr>
              <w:t xml:space="preserve"> = ∑</w:t>
            </w:r>
            <w:hyperlink w:anchor="_DesgloseParticipacionOtrasEmpresas" w:history="1">
              <w:r w:rsidR="00455359" w:rsidRPr="00794669">
                <w:rPr>
                  <w:rStyle w:val="Hipervnculo"/>
                  <w:rFonts w:cs="Arial"/>
                  <w:sz w:val="16"/>
                  <w:szCs w:val="16"/>
                  <w:lang w:val="es-CR" w:eastAsia="es-CR"/>
                </w:rPr>
                <w:t>DesgloseParticipacionOtrasEmpresas</w:t>
              </w:r>
            </w:hyperlink>
          </w:p>
        </w:tc>
      </w:tr>
      <w:tr w:rsidR="00B22BFC" w:rsidRPr="00794669" w14:paraId="14142425"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318249C4" w14:textId="77777777" w:rsidR="00455359" w:rsidRPr="00794669" w:rsidRDefault="00455359" w:rsidP="00EF6B3D">
            <w:pPr>
              <w:pStyle w:val="Ttulo9"/>
              <w:ind w:left="113" w:right="113"/>
              <w:jc w:val="center"/>
              <w:outlineLvl w:val="8"/>
              <w:rPr>
                <w:b w:val="0"/>
                <w:szCs w:val="16"/>
                <w:lang w:val="es-CR" w:eastAsia="es-CR"/>
              </w:rPr>
            </w:pPr>
            <w:bookmarkStart w:id="74" w:name="_DesgloseParticipacionOtrasEmpresas"/>
            <w:bookmarkEnd w:id="74"/>
            <w:r>
              <w:rPr>
                <w:b w:val="0"/>
              </w:rPr>
              <w:t>[E]</w:t>
            </w:r>
            <w:r w:rsidRPr="00794669">
              <w:rPr>
                <w:b w:val="0"/>
                <w:szCs w:val="16"/>
                <w:lang w:val="es-ES_tradnl" w:eastAsia="es-CR"/>
              </w:rPr>
              <w:t>DesgloseParticipacionOtrasEmpresas</w:t>
            </w:r>
          </w:p>
        </w:tc>
        <w:tc>
          <w:tcPr>
            <w:tcW w:w="3402" w:type="dxa"/>
            <w:hideMark/>
          </w:tcPr>
          <w:p w14:paraId="6E54B559" w14:textId="77777777" w:rsidR="00455359" w:rsidRPr="00794669" w:rsidRDefault="00AE3F56"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 xml:space="preserve">[E] </w:t>
            </w:r>
            <w:r w:rsidR="00455359" w:rsidRPr="00794669">
              <w:rPr>
                <w:szCs w:val="16"/>
                <w:lang w:val="es-ES_tradnl" w:eastAsia="es-CR"/>
              </w:rPr>
              <w:t>DelPais</w:t>
            </w:r>
          </w:p>
        </w:tc>
        <w:tc>
          <w:tcPr>
            <w:tcW w:w="4536" w:type="dxa"/>
            <w:vAlign w:val="center"/>
            <w:hideMark/>
          </w:tcPr>
          <w:p w14:paraId="42BE0CAB" w14:textId="77777777" w:rsidR="00455359" w:rsidRPr="00794669" w:rsidRDefault="00455359"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Participaciones en el capital de otras empresas del país</w:t>
            </w:r>
          </w:p>
        </w:tc>
        <w:tc>
          <w:tcPr>
            <w:tcW w:w="397" w:type="dxa"/>
            <w:noWrap/>
            <w:textDirection w:val="btLr"/>
            <w:hideMark/>
          </w:tcPr>
          <w:p w14:paraId="0FF8E759"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11100100000000</w:t>
            </w:r>
          </w:p>
        </w:tc>
        <w:tc>
          <w:tcPr>
            <w:tcW w:w="5103" w:type="dxa"/>
            <w:vAlign w:val="center"/>
            <w:hideMark/>
          </w:tcPr>
          <w:p w14:paraId="5ACFF209" w14:textId="77777777" w:rsidR="00455359" w:rsidRDefault="00455359" w:rsidP="00755E14">
            <w:pPr>
              <w:pStyle w:val="Prrafodelista"/>
              <w:numPr>
                <w:ilvl w:val="0"/>
                <w:numId w:val="10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6851FA7" w14:textId="77777777" w:rsidR="00455359" w:rsidRPr="00452B09" w:rsidRDefault="00455359" w:rsidP="00755E14">
            <w:pPr>
              <w:pStyle w:val="Prrafodelista"/>
              <w:numPr>
                <w:ilvl w:val="0"/>
                <w:numId w:val="10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C1C4872" w14:textId="77777777" w:rsidR="00455359" w:rsidRPr="00794669" w:rsidRDefault="00455359"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B22BFC" w:rsidRPr="00794669" w14:paraId="205F4E75"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63BB541D"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2496D0FA" w14:textId="77777777" w:rsidR="00455359" w:rsidRPr="00794669"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DelExterior</w:t>
            </w:r>
          </w:p>
        </w:tc>
        <w:tc>
          <w:tcPr>
            <w:tcW w:w="4536" w:type="dxa"/>
            <w:vAlign w:val="center"/>
            <w:hideMark/>
          </w:tcPr>
          <w:p w14:paraId="48DBC4A3" w14:textId="77777777" w:rsidR="00455359" w:rsidRPr="00794669"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Participaciones en el capital de otras empresas del exterior</w:t>
            </w:r>
          </w:p>
        </w:tc>
        <w:tc>
          <w:tcPr>
            <w:tcW w:w="397" w:type="dxa"/>
            <w:noWrap/>
            <w:textDirection w:val="btLr"/>
            <w:hideMark/>
          </w:tcPr>
          <w:p w14:paraId="3213756F"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11100200000000</w:t>
            </w:r>
          </w:p>
        </w:tc>
        <w:tc>
          <w:tcPr>
            <w:tcW w:w="5103" w:type="dxa"/>
            <w:vAlign w:val="center"/>
            <w:hideMark/>
          </w:tcPr>
          <w:p w14:paraId="2F8D0375" w14:textId="77777777" w:rsidR="00455359" w:rsidRDefault="00455359" w:rsidP="00755E14">
            <w:pPr>
              <w:pStyle w:val="Prrafodelista"/>
              <w:numPr>
                <w:ilvl w:val="0"/>
                <w:numId w:val="10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FCA7B11" w14:textId="77777777" w:rsidR="00455359" w:rsidRPr="00452B09" w:rsidRDefault="00455359" w:rsidP="00755E14">
            <w:pPr>
              <w:pStyle w:val="Prrafodelista"/>
              <w:numPr>
                <w:ilvl w:val="0"/>
                <w:numId w:val="10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5E013AB" w14:textId="77777777" w:rsidR="00455359" w:rsidRPr="00794669" w:rsidRDefault="00455359"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B22BFC" w:rsidRPr="00794669" w14:paraId="349CDD5B"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03518EFD"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6AE72107" w14:textId="77777777" w:rsidR="00455359" w:rsidRPr="00794669"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MinimoDeFuncionamientoOPC</w:t>
            </w:r>
          </w:p>
        </w:tc>
        <w:tc>
          <w:tcPr>
            <w:tcW w:w="4536" w:type="dxa"/>
            <w:vAlign w:val="center"/>
            <w:hideMark/>
          </w:tcPr>
          <w:p w14:paraId="3FEAEE53" w14:textId="77777777" w:rsidR="00455359" w:rsidRPr="00794669" w:rsidRDefault="00455359"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Participaciones en el capital mínimo de funcionamiento de operadoras de pensiones complementarias (opc)</w:t>
            </w:r>
          </w:p>
        </w:tc>
        <w:tc>
          <w:tcPr>
            <w:tcW w:w="397" w:type="dxa"/>
            <w:noWrap/>
            <w:textDirection w:val="btLr"/>
            <w:hideMark/>
          </w:tcPr>
          <w:p w14:paraId="32C5BC65"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11100300000000</w:t>
            </w:r>
          </w:p>
        </w:tc>
        <w:tc>
          <w:tcPr>
            <w:tcW w:w="5103" w:type="dxa"/>
            <w:vAlign w:val="center"/>
            <w:hideMark/>
          </w:tcPr>
          <w:p w14:paraId="66D94B27" w14:textId="77777777" w:rsidR="00455359" w:rsidRDefault="00455359" w:rsidP="00755E14">
            <w:pPr>
              <w:pStyle w:val="Prrafodelista"/>
              <w:numPr>
                <w:ilvl w:val="0"/>
                <w:numId w:val="10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3924F68D" w14:textId="77777777" w:rsidR="00455359" w:rsidRPr="00452B09" w:rsidRDefault="00455359" w:rsidP="00755E14">
            <w:pPr>
              <w:pStyle w:val="Prrafodelista"/>
              <w:numPr>
                <w:ilvl w:val="0"/>
                <w:numId w:val="10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A1361D4" w14:textId="77777777" w:rsidR="00455359" w:rsidRPr="00794669" w:rsidRDefault="00455359"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B22BFC" w:rsidRPr="00794669" w14:paraId="2FBD3C4F"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00E4AFA6"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603320A2" w14:textId="77777777" w:rsidR="00455359" w:rsidRPr="00794669" w:rsidRDefault="00455359"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VehiculosPropositoEspecialPais</w:t>
            </w:r>
          </w:p>
        </w:tc>
        <w:tc>
          <w:tcPr>
            <w:tcW w:w="4536" w:type="dxa"/>
            <w:vAlign w:val="center"/>
            <w:hideMark/>
          </w:tcPr>
          <w:p w14:paraId="2477E2F0" w14:textId="77777777" w:rsidR="00455359" w:rsidRPr="00794669" w:rsidRDefault="00455359"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Participaciones en fideicomisos y otros vehículos de propósito especial (vpe) del país</w:t>
            </w:r>
          </w:p>
        </w:tc>
        <w:tc>
          <w:tcPr>
            <w:tcW w:w="397" w:type="dxa"/>
            <w:noWrap/>
            <w:textDirection w:val="btLr"/>
            <w:hideMark/>
          </w:tcPr>
          <w:p w14:paraId="2649C856" w14:textId="77777777" w:rsidR="00455359" w:rsidRPr="00794669" w:rsidRDefault="00455359"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11100400000000</w:t>
            </w:r>
          </w:p>
        </w:tc>
        <w:tc>
          <w:tcPr>
            <w:tcW w:w="5103" w:type="dxa"/>
            <w:vAlign w:val="center"/>
            <w:hideMark/>
          </w:tcPr>
          <w:p w14:paraId="77975917" w14:textId="77777777" w:rsidR="00455359" w:rsidRDefault="00455359" w:rsidP="00755E14">
            <w:pPr>
              <w:pStyle w:val="Prrafodelista"/>
              <w:numPr>
                <w:ilvl w:val="0"/>
                <w:numId w:val="10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441BCFF" w14:textId="77777777" w:rsidR="00455359" w:rsidRPr="00452B09" w:rsidRDefault="00455359" w:rsidP="00755E14">
            <w:pPr>
              <w:pStyle w:val="Prrafodelista"/>
              <w:numPr>
                <w:ilvl w:val="0"/>
                <w:numId w:val="10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8FC3D01" w14:textId="77777777" w:rsidR="00455359" w:rsidRPr="00794669" w:rsidRDefault="00455359"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B22BFC" w:rsidRPr="00794669" w14:paraId="60A8DE76"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09BF8097" w14:textId="77777777" w:rsidR="00455359" w:rsidRPr="00794669" w:rsidRDefault="00455359" w:rsidP="00EF6B3D">
            <w:pPr>
              <w:ind w:left="113" w:right="113"/>
              <w:jc w:val="center"/>
              <w:rPr>
                <w:rFonts w:cs="Arial"/>
                <w:b w:val="0"/>
                <w:color w:val="000000"/>
                <w:sz w:val="16"/>
                <w:szCs w:val="16"/>
                <w:lang w:val="es-CR" w:eastAsia="es-CR"/>
              </w:rPr>
            </w:pPr>
          </w:p>
        </w:tc>
        <w:tc>
          <w:tcPr>
            <w:tcW w:w="3402" w:type="dxa"/>
            <w:hideMark/>
          </w:tcPr>
          <w:p w14:paraId="12B4C4D3" w14:textId="77777777" w:rsidR="00455359" w:rsidRPr="00794669" w:rsidRDefault="00455359"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Deterioro</w:t>
            </w:r>
          </w:p>
        </w:tc>
        <w:tc>
          <w:tcPr>
            <w:tcW w:w="4536" w:type="dxa"/>
            <w:vAlign w:val="center"/>
            <w:hideMark/>
          </w:tcPr>
          <w:p w14:paraId="3BEF8D52" w14:textId="77777777" w:rsidR="00455359" w:rsidRPr="00794669" w:rsidRDefault="00455359"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(Deterioro en las participaciones en el capital de otras empresas)</w:t>
            </w:r>
          </w:p>
        </w:tc>
        <w:tc>
          <w:tcPr>
            <w:tcW w:w="397" w:type="dxa"/>
            <w:noWrap/>
            <w:textDirection w:val="btLr"/>
            <w:hideMark/>
          </w:tcPr>
          <w:p w14:paraId="700D653E" w14:textId="77777777" w:rsidR="00455359" w:rsidRPr="00794669" w:rsidRDefault="00455359"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11100900000000</w:t>
            </w:r>
          </w:p>
        </w:tc>
        <w:tc>
          <w:tcPr>
            <w:tcW w:w="5103" w:type="dxa"/>
            <w:vAlign w:val="center"/>
            <w:hideMark/>
          </w:tcPr>
          <w:p w14:paraId="4CF1EF4A" w14:textId="77777777" w:rsidR="00455359" w:rsidRPr="0059126F" w:rsidRDefault="00455359" w:rsidP="00755E14">
            <w:pPr>
              <w:pStyle w:val="Prrafodelista"/>
              <w:numPr>
                <w:ilvl w:val="0"/>
                <w:numId w:val="108"/>
              </w:numPr>
              <w:cnfStyle w:val="000000100000" w:firstRow="0" w:lastRow="0" w:firstColumn="0" w:lastColumn="0" w:oddVBand="0" w:evenVBand="0" w:oddHBand="1" w:evenHBand="0" w:firstRowFirstColumn="0" w:firstRowLastColumn="0" w:lastRowFirstColumn="0" w:lastRowLastColumn="0"/>
              <w:rPr>
                <w:rFonts w:cs="Arial"/>
                <w:b/>
                <w:bCs/>
                <w:sz w:val="16"/>
                <w:szCs w:val="16"/>
                <w:lang w:val="es-CR" w:eastAsia="es-CR"/>
              </w:rPr>
            </w:pPr>
            <w:r w:rsidRPr="0059126F">
              <w:rPr>
                <w:rFonts w:cs="Arial"/>
                <w:b/>
                <w:bCs/>
                <w:sz w:val="16"/>
                <w:szCs w:val="16"/>
                <w:lang w:eastAsia="es-CR"/>
              </w:rPr>
              <w:t>≤ 0</w:t>
            </w:r>
          </w:p>
          <w:p w14:paraId="7875B5C8" w14:textId="77777777" w:rsidR="00455359" w:rsidRPr="00452B09" w:rsidRDefault="00455359" w:rsidP="00755E14">
            <w:pPr>
              <w:pStyle w:val="Prrafodelista"/>
              <w:numPr>
                <w:ilvl w:val="0"/>
                <w:numId w:val="10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6CBB9EF" w14:textId="77777777" w:rsidR="00455359" w:rsidRPr="00794669" w:rsidRDefault="00455359" w:rsidP="00EF6B3D">
            <w:pPr>
              <w:cnfStyle w:val="000000100000" w:firstRow="0" w:lastRow="0" w:firstColumn="0" w:lastColumn="0" w:oddVBand="0" w:evenVBand="0" w:oddHBand="1" w:evenHBand="0" w:firstRowFirstColumn="0" w:firstRowLastColumn="0" w:lastRowFirstColumn="0" w:lastRowLastColumn="0"/>
              <w:rPr>
                <w:rFonts w:cs="Arial"/>
                <w:b/>
                <w:bCs/>
                <w:color w:val="FF0000"/>
                <w:sz w:val="16"/>
                <w:szCs w:val="16"/>
                <w:lang w:val="es-CR" w:eastAsia="es-CR"/>
              </w:rPr>
            </w:pPr>
          </w:p>
        </w:tc>
      </w:tr>
    </w:tbl>
    <w:p w14:paraId="496B5080" w14:textId="77777777" w:rsidR="00572ACD" w:rsidRDefault="00572ACD" w:rsidP="00572ACD"/>
    <w:p w14:paraId="34FC0D1A" w14:textId="77777777" w:rsidR="00572ACD" w:rsidRPr="005F6375" w:rsidRDefault="00572ACD" w:rsidP="00F4314C">
      <w:pPr>
        <w:pStyle w:val="Ttulo3"/>
        <w:numPr>
          <w:ilvl w:val="0"/>
          <w:numId w:val="17"/>
        </w:numPr>
      </w:pPr>
      <w:bookmarkStart w:id="75" w:name="_Nodo_Pasivo"/>
      <w:bookmarkStart w:id="76" w:name="_Toc136255514"/>
      <w:bookmarkEnd w:id="75"/>
      <w:r w:rsidRPr="002553D5">
        <w:t>Nodo Pasivo</w:t>
      </w:r>
      <w:bookmarkEnd w:id="76"/>
    </w:p>
    <w:p w14:paraId="448F66AD" w14:textId="77777777" w:rsidR="00572ACD" w:rsidRDefault="00572ACD" w:rsidP="00572ACD">
      <w:pPr>
        <w:rPr>
          <w:rFonts w:cs="Arial"/>
          <w:lang w:val="es-ES_tradnl"/>
        </w:rPr>
      </w:pPr>
    </w:p>
    <w:tbl>
      <w:tblPr>
        <w:tblStyle w:val="Cuadrculamedia3-nfasis1"/>
        <w:tblW w:w="14205" w:type="dxa"/>
        <w:tblLayout w:type="fixed"/>
        <w:tblLook w:val="04A0" w:firstRow="1" w:lastRow="0" w:firstColumn="1" w:lastColumn="0" w:noHBand="0" w:noVBand="1"/>
      </w:tblPr>
      <w:tblGrid>
        <w:gridCol w:w="737"/>
        <w:gridCol w:w="3482"/>
        <w:gridCol w:w="4472"/>
        <w:gridCol w:w="411"/>
        <w:gridCol w:w="5103"/>
      </w:tblGrid>
      <w:tr w:rsidR="00572ACD" w:rsidRPr="00794669" w14:paraId="1D71B314" w14:textId="77777777" w:rsidTr="00EF6B3D">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4C62D895" w14:textId="77777777" w:rsidR="00572ACD" w:rsidRPr="00794669" w:rsidRDefault="00572ACD" w:rsidP="00EF6B3D">
            <w:pPr>
              <w:ind w:left="113" w:right="113"/>
              <w:jc w:val="center"/>
              <w:rPr>
                <w:rFonts w:cs="Arial"/>
                <w:bCs w:val="0"/>
                <w:sz w:val="16"/>
                <w:szCs w:val="16"/>
                <w:lang w:val="es-CR" w:eastAsia="es-CR"/>
              </w:rPr>
            </w:pPr>
            <w:r w:rsidRPr="00794669">
              <w:rPr>
                <w:rFonts w:cs="Arial"/>
                <w:bCs w:val="0"/>
                <w:sz w:val="16"/>
                <w:szCs w:val="16"/>
                <w:lang w:val="es-CR" w:eastAsia="es-CR"/>
              </w:rPr>
              <w:t>Nodo</w:t>
            </w:r>
          </w:p>
        </w:tc>
        <w:tc>
          <w:tcPr>
            <w:tcW w:w="3482" w:type="dxa"/>
            <w:vAlign w:val="center"/>
            <w:hideMark/>
          </w:tcPr>
          <w:p w14:paraId="071BAEE3" w14:textId="77777777" w:rsidR="00572ACD" w:rsidRPr="00794669" w:rsidRDefault="00572ACD" w:rsidP="00EF6B3D">
            <w:pPr>
              <w:jc w:val="center"/>
              <w:cnfStyle w:val="100000000000" w:firstRow="1" w:lastRow="0" w:firstColumn="0" w:lastColumn="0" w:oddVBand="0" w:evenVBand="0" w:oddHBand="0" w:evenHBand="0" w:firstRowFirstColumn="0" w:firstRowLastColumn="0" w:lastRowFirstColumn="0" w:lastRowLastColumn="0"/>
              <w:rPr>
                <w:rFonts w:cs="Arial"/>
                <w:bCs w:val="0"/>
                <w:sz w:val="16"/>
                <w:szCs w:val="16"/>
                <w:lang w:val="es-CR" w:eastAsia="es-CR"/>
              </w:rPr>
            </w:pPr>
            <w:r w:rsidRPr="00794669">
              <w:rPr>
                <w:rFonts w:cs="Arial"/>
                <w:bCs w:val="0"/>
                <w:sz w:val="16"/>
                <w:szCs w:val="16"/>
                <w:lang w:val="es-CR" w:eastAsia="es-CR"/>
              </w:rPr>
              <w:t>Atributo[A] / Elemento[E]</w:t>
            </w:r>
          </w:p>
        </w:tc>
        <w:tc>
          <w:tcPr>
            <w:tcW w:w="4472" w:type="dxa"/>
            <w:vAlign w:val="center"/>
            <w:hideMark/>
          </w:tcPr>
          <w:p w14:paraId="4C10FD60" w14:textId="77777777" w:rsidR="00572ACD" w:rsidRPr="00794669" w:rsidRDefault="00572ACD" w:rsidP="00EF6B3D">
            <w:pPr>
              <w:jc w:val="center"/>
              <w:cnfStyle w:val="100000000000" w:firstRow="1" w:lastRow="0" w:firstColumn="0" w:lastColumn="0" w:oddVBand="0" w:evenVBand="0" w:oddHBand="0" w:evenHBand="0" w:firstRowFirstColumn="0" w:firstRowLastColumn="0" w:lastRowFirstColumn="0" w:lastRowLastColumn="0"/>
              <w:rPr>
                <w:rFonts w:cs="Arial"/>
                <w:bCs w:val="0"/>
                <w:sz w:val="16"/>
                <w:szCs w:val="16"/>
                <w:lang w:val="es-CR" w:eastAsia="es-CR"/>
              </w:rPr>
            </w:pPr>
            <w:r w:rsidRPr="00794669">
              <w:rPr>
                <w:rFonts w:cs="Arial"/>
                <w:bCs w:val="0"/>
                <w:sz w:val="16"/>
                <w:szCs w:val="16"/>
                <w:lang w:eastAsia="es-CR"/>
              </w:rPr>
              <w:t>Descripción</w:t>
            </w:r>
          </w:p>
        </w:tc>
        <w:tc>
          <w:tcPr>
            <w:tcW w:w="411" w:type="dxa"/>
            <w:textDirection w:val="btLr"/>
            <w:vAlign w:val="center"/>
            <w:hideMark/>
          </w:tcPr>
          <w:p w14:paraId="42D52D95" w14:textId="77777777" w:rsidR="00572ACD" w:rsidRPr="00794669" w:rsidRDefault="00572ACD" w:rsidP="00EF6B3D">
            <w:pPr>
              <w:ind w:left="113" w:right="113"/>
              <w:jc w:val="center"/>
              <w:cnfStyle w:val="100000000000" w:firstRow="1" w:lastRow="0" w:firstColumn="0" w:lastColumn="0" w:oddVBand="0" w:evenVBand="0" w:oddHBand="0" w:evenHBand="0" w:firstRowFirstColumn="0" w:firstRowLastColumn="0" w:lastRowFirstColumn="0" w:lastRowLastColumn="0"/>
              <w:rPr>
                <w:rFonts w:cs="Arial"/>
                <w:bCs w:val="0"/>
                <w:sz w:val="16"/>
                <w:szCs w:val="16"/>
                <w:lang w:val="es-CR" w:eastAsia="es-CR"/>
              </w:rPr>
            </w:pPr>
            <w:r w:rsidRPr="00794669">
              <w:rPr>
                <w:rFonts w:cs="Arial"/>
                <w:bCs w:val="0"/>
                <w:sz w:val="16"/>
                <w:szCs w:val="16"/>
                <w:lang w:eastAsia="es-CR"/>
              </w:rPr>
              <w:t>Cuenta catálogo</w:t>
            </w:r>
          </w:p>
        </w:tc>
        <w:tc>
          <w:tcPr>
            <w:tcW w:w="5103" w:type="dxa"/>
            <w:vAlign w:val="center"/>
            <w:hideMark/>
          </w:tcPr>
          <w:p w14:paraId="07428194" w14:textId="77777777" w:rsidR="00572ACD" w:rsidRPr="00794669" w:rsidRDefault="00572ACD" w:rsidP="00EF6B3D">
            <w:pPr>
              <w:jc w:val="center"/>
              <w:cnfStyle w:val="100000000000" w:firstRow="1" w:lastRow="0" w:firstColumn="0" w:lastColumn="0" w:oddVBand="0" w:evenVBand="0" w:oddHBand="0" w:evenHBand="0" w:firstRowFirstColumn="0" w:firstRowLastColumn="0" w:lastRowFirstColumn="0" w:lastRowLastColumn="0"/>
              <w:rPr>
                <w:rFonts w:cs="Arial"/>
                <w:bCs w:val="0"/>
                <w:sz w:val="16"/>
                <w:szCs w:val="16"/>
                <w:lang w:val="es-CR" w:eastAsia="es-CR"/>
              </w:rPr>
            </w:pPr>
            <w:r w:rsidRPr="00794669">
              <w:rPr>
                <w:rFonts w:cs="Arial"/>
                <w:bCs w:val="0"/>
                <w:sz w:val="16"/>
                <w:szCs w:val="16"/>
                <w:lang w:eastAsia="es-CR"/>
              </w:rPr>
              <w:t>Validaciones</w:t>
            </w:r>
          </w:p>
        </w:tc>
      </w:tr>
      <w:tr w:rsidR="00572ACD" w:rsidRPr="00794669" w14:paraId="5B65E2A8"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2DEFD577" w14:textId="77777777" w:rsidR="00572ACD" w:rsidRPr="00794669" w:rsidRDefault="00B4199C" w:rsidP="00EF6B3D">
            <w:pPr>
              <w:pStyle w:val="Ttulo9"/>
              <w:ind w:left="113" w:right="113"/>
              <w:jc w:val="center"/>
              <w:outlineLvl w:val="8"/>
              <w:rPr>
                <w:b w:val="0"/>
                <w:szCs w:val="16"/>
                <w:lang w:val="es-CR" w:eastAsia="es-CR"/>
              </w:rPr>
            </w:pPr>
            <w:r>
              <w:rPr>
                <w:b w:val="0"/>
              </w:rPr>
              <w:lastRenderedPageBreak/>
              <w:t>[E]</w:t>
            </w:r>
            <w:r w:rsidR="00572ACD" w:rsidRPr="00794669">
              <w:rPr>
                <w:b w:val="0"/>
                <w:szCs w:val="16"/>
                <w:lang w:val="es-ES_tradnl" w:eastAsia="es-CR"/>
              </w:rPr>
              <w:t>Pasivo</w:t>
            </w:r>
          </w:p>
        </w:tc>
        <w:tc>
          <w:tcPr>
            <w:tcW w:w="3482" w:type="dxa"/>
            <w:hideMark/>
          </w:tcPr>
          <w:p w14:paraId="64DD0FD8"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77" w:name="_[A]_TotalPasivo"/>
            <w:bookmarkEnd w:id="77"/>
            <w:r w:rsidRPr="00794669">
              <w:rPr>
                <w:szCs w:val="16"/>
                <w:lang w:val="es-ES_tradnl" w:eastAsia="es-CR"/>
              </w:rPr>
              <w:t>[A] TotalPasivo</w:t>
            </w:r>
          </w:p>
        </w:tc>
        <w:tc>
          <w:tcPr>
            <w:tcW w:w="4472" w:type="dxa"/>
            <w:vAlign w:val="center"/>
            <w:hideMark/>
          </w:tcPr>
          <w:p w14:paraId="0FB5B49A"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Pasivo</w:t>
            </w:r>
          </w:p>
        </w:tc>
        <w:tc>
          <w:tcPr>
            <w:tcW w:w="411" w:type="dxa"/>
            <w:textDirection w:val="btLr"/>
            <w:vAlign w:val="center"/>
            <w:hideMark/>
          </w:tcPr>
          <w:p w14:paraId="48DE3756"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20000000000000</w:t>
            </w:r>
          </w:p>
        </w:tc>
        <w:tc>
          <w:tcPr>
            <w:tcW w:w="5103" w:type="dxa"/>
            <w:vAlign w:val="center"/>
            <w:hideMark/>
          </w:tcPr>
          <w:p w14:paraId="0FFDAB59" w14:textId="77777777" w:rsidR="00572ACD"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Pasivo" w:history="1">
              <w:r w:rsidR="00572ACD" w:rsidRPr="00794669">
                <w:rPr>
                  <w:rStyle w:val="Hipervnculo"/>
                  <w:rFonts w:cs="Arial"/>
                  <w:sz w:val="16"/>
                  <w:szCs w:val="16"/>
                  <w:lang w:val="es-CR" w:eastAsia="es-CR"/>
                </w:rPr>
                <w:t>[A] TotalPasivo</w:t>
              </w:r>
            </w:hyperlink>
            <w:r w:rsidR="00572ACD" w:rsidRPr="00794669">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A]_TotalOblPublico" w:history="1">
              <w:r w:rsidR="00572ACD" w:rsidRPr="00794669">
                <w:rPr>
                  <w:rStyle w:val="Hipervnculo"/>
                  <w:rFonts w:cs="Arial"/>
                  <w:sz w:val="16"/>
                  <w:szCs w:val="16"/>
                  <w:lang w:val="es-CR" w:eastAsia="es-CR"/>
                </w:rPr>
                <w:t>[A] TotalOblPublico</w:t>
              </w:r>
            </w:hyperlink>
          </w:p>
          <w:p w14:paraId="11A3254A"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OblBCCR" w:history="1">
              <w:r w:rsidRPr="00794669">
                <w:rPr>
                  <w:rStyle w:val="Hipervnculo"/>
                  <w:rFonts w:cs="Arial"/>
                  <w:sz w:val="16"/>
                  <w:szCs w:val="16"/>
                  <w:lang w:val="es-CR" w:eastAsia="es-CR"/>
                </w:rPr>
                <w:t>[A] TotalOblBCCR</w:t>
              </w:r>
            </w:hyperlink>
          </w:p>
          <w:p w14:paraId="3ADA44F3"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u w:val="single"/>
                <w:lang w:val="es-CR" w:eastAsia="es-CR"/>
              </w:rPr>
            </w:pPr>
            <w:r w:rsidRPr="00794669">
              <w:rPr>
                <w:rFonts w:cs="Arial"/>
                <w:color w:val="000000"/>
                <w:sz w:val="16"/>
                <w:szCs w:val="16"/>
                <w:lang w:val="es-CR" w:eastAsia="es-CR"/>
              </w:rPr>
              <w:t>+</w:t>
            </w:r>
            <w:hyperlink w:anchor="_[A]_TotalOblEntidades" w:history="1">
              <w:r w:rsidRPr="00794669">
                <w:rPr>
                  <w:rStyle w:val="Hipervnculo"/>
                  <w:rFonts w:cs="Arial"/>
                  <w:sz w:val="16"/>
                  <w:szCs w:val="16"/>
                  <w:lang w:val="es-CR" w:eastAsia="es-CR"/>
                </w:rPr>
                <w:t>[A] TotalOblEntidades</w:t>
              </w:r>
            </w:hyperlink>
          </w:p>
          <w:p w14:paraId="6293F98A"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CuentasPagarProv" w:history="1">
              <w:r w:rsidRPr="00794669">
                <w:rPr>
                  <w:rStyle w:val="Hipervnculo"/>
                  <w:rFonts w:cs="Arial"/>
                  <w:sz w:val="16"/>
                  <w:szCs w:val="16"/>
                  <w:lang w:val="es-CR" w:eastAsia="es-CR"/>
                </w:rPr>
                <w:t>[A] TotalCuentasPagarProv</w:t>
              </w:r>
            </w:hyperlink>
          </w:p>
          <w:p w14:paraId="61D9061D" w14:textId="77777777" w:rsidR="00572ACD" w:rsidRDefault="00572ACD" w:rsidP="00EF6B3D">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lang w:val="es-CR" w:eastAsia="es-CR"/>
              </w:rPr>
            </w:pPr>
            <w:r w:rsidRPr="00794669">
              <w:rPr>
                <w:rFonts w:cs="Arial"/>
                <w:color w:val="000000"/>
                <w:sz w:val="16"/>
                <w:szCs w:val="16"/>
                <w:lang w:val="es-CR" w:eastAsia="es-CR"/>
              </w:rPr>
              <w:t>+</w:t>
            </w:r>
            <w:hyperlink w:anchor="_[A]_TotalProvTecnicas" w:history="1">
              <w:r w:rsidRPr="00794669">
                <w:rPr>
                  <w:rStyle w:val="Hipervnculo"/>
                  <w:rFonts w:cs="Arial"/>
                  <w:sz w:val="16"/>
                  <w:szCs w:val="16"/>
                  <w:lang w:val="es-CR" w:eastAsia="es-CR"/>
                </w:rPr>
                <w:t>[A] TotalProvTecnicas</w:t>
              </w:r>
            </w:hyperlink>
          </w:p>
          <w:p w14:paraId="5DCC5E5A" w14:textId="77777777" w:rsidR="00CB18F6" w:rsidRPr="00D57527" w:rsidRDefault="00CB18F6" w:rsidP="00EF6B3D">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lang w:val="es-CR" w:eastAsia="es-CR"/>
              </w:rPr>
            </w:pPr>
            <w:r w:rsidRPr="00D57527">
              <w:rPr>
                <w:rStyle w:val="Hipervnculo"/>
                <w:rFonts w:cs="Arial"/>
                <w:sz w:val="16"/>
                <w:szCs w:val="16"/>
                <w:lang w:val="es-CR" w:eastAsia="es-CR"/>
              </w:rPr>
              <w:t>+</w:t>
            </w:r>
            <w:hyperlink w:anchor="_[A]TotalCuentasAcreedorasDeudoras_O" w:history="1">
              <w:r w:rsidRPr="00D57527">
                <w:rPr>
                  <w:rStyle w:val="Hipervnculo"/>
                  <w:rFonts w:cs="Arial"/>
                  <w:sz w:val="16"/>
                  <w:szCs w:val="16"/>
                  <w:lang w:val="es-CR" w:eastAsia="es-CR"/>
                </w:rPr>
                <w:t>[A]TotalCuentasAcreedorasDeudorasOperacionesReaseguroPasivo</w:t>
              </w:r>
            </w:hyperlink>
          </w:p>
          <w:p w14:paraId="044C780B" w14:textId="77777777" w:rsidR="00586724" w:rsidRPr="00D57527" w:rsidRDefault="00CB18F6" w:rsidP="00EF6B3D">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lang w:val="es-CR" w:eastAsia="es-CR"/>
              </w:rPr>
            </w:pPr>
            <w:r w:rsidRPr="00D57527">
              <w:rPr>
                <w:rStyle w:val="Hipervnculo"/>
                <w:rFonts w:cs="Arial"/>
                <w:sz w:val="16"/>
                <w:szCs w:val="16"/>
                <w:lang w:val="es-CR" w:eastAsia="es-CR"/>
              </w:rPr>
              <w:t>+</w:t>
            </w:r>
            <w:hyperlink w:anchor="_[A]_TotalCuentasAcreedorasDeudorasO" w:history="1">
              <w:r w:rsidRPr="00D57527">
                <w:rPr>
                  <w:rStyle w:val="Hipervnculo"/>
                  <w:rFonts w:cs="Arial"/>
                  <w:sz w:val="16"/>
                  <w:szCs w:val="16"/>
                  <w:lang w:val="es-CR" w:eastAsia="es-CR"/>
                </w:rPr>
                <w:t>[A] TotalCuentasAcreedorasDeudorasOperacionesCoaseguroPasivo</w:t>
              </w:r>
            </w:hyperlink>
          </w:p>
          <w:p w14:paraId="04A5ED34" w14:textId="77777777" w:rsidR="00572ACD" w:rsidRPr="00D57527" w:rsidRDefault="00572ACD" w:rsidP="00EF6B3D">
            <w:pPr>
              <w:cnfStyle w:val="000000100000" w:firstRow="0" w:lastRow="0" w:firstColumn="0" w:lastColumn="0" w:oddVBand="0" w:evenVBand="0" w:oddHBand="1" w:evenHBand="0" w:firstRowFirstColumn="0" w:firstRowLastColumn="0" w:lastRowFirstColumn="0" w:lastRowLastColumn="0"/>
              <w:rPr>
                <w:rStyle w:val="Hipervnculo"/>
              </w:rPr>
            </w:pPr>
            <w:r w:rsidRPr="00D57527">
              <w:rPr>
                <w:rStyle w:val="Hipervnculo"/>
              </w:rPr>
              <w:t>+</w:t>
            </w:r>
            <w:hyperlink w:anchor="_[A]_TotalAsegurados" w:history="1">
              <w:r w:rsidRPr="00794669">
                <w:rPr>
                  <w:rStyle w:val="Hipervnculo"/>
                  <w:rFonts w:cs="Arial"/>
                  <w:sz w:val="16"/>
                  <w:szCs w:val="16"/>
                  <w:lang w:val="es-CR" w:eastAsia="es-CR"/>
                </w:rPr>
                <w:t>[A] TotalAsegurados</w:t>
              </w:r>
            </w:hyperlink>
          </w:p>
          <w:p w14:paraId="6C89A800"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OtrosPasivos" w:history="1">
              <w:r w:rsidRPr="00794669">
                <w:rPr>
                  <w:rStyle w:val="Hipervnculo"/>
                  <w:rFonts w:cs="Arial"/>
                  <w:sz w:val="16"/>
                  <w:szCs w:val="16"/>
                  <w:lang w:val="es-CR" w:eastAsia="es-CR"/>
                </w:rPr>
                <w:t>[A] TotalOtrosPasivos</w:t>
              </w:r>
            </w:hyperlink>
          </w:p>
          <w:p w14:paraId="77FEE61B"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OblSubordinadas" w:history="1">
              <w:r w:rsidRPr="00794669">
                <w:rPr>
                  <w:rStyle w:val="Hipervnculo"/>
                  <w:rFonts w:cs="Arial"/>
                  <w:sz w:val="16"/>
                  <w:szCs w:val="16"/>
                  <w:lang w:val="es-CR" w:eastAsia="es-CR"/>
                </w:rPr>
                <w:t>[A] TotalOblSubordinadas</w:t>
              </w:r>
            </w:hyperlink>
          </w:p>
          <w:p w14:paraId="08CE9F69"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OblConvertibles" w:history="1">
              <w:r w:rsidRPr="00794669">
                <w:rPr>
                  <w:rStyle w:val="Hipervnculo"/>
                  <w:rFonts w:cs="Arial"/>
                  <w:sz w:val="16"/>
                  <w:szCs w:val="16"/>
                  <w:lang w:val="es-CR" w:eastAsia="es-CR"/>
                </w:rPr>
                <w:t>[A] TotalOblConvertibles</w:t>
              </w:r>
            </w:hyperlink>
          </w:p>
          <w:p w14:paraId="79C62D86"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OblPreferentes" w:history="1">
              <w:r w:rsidRPr="00794669">
                <w:rPr>
                  <w:rStyle w:val="Hipervnculo"/>
                  <w:rFonts w:cs="Arial"/>
                  <w:sz w:val="16"/>
                  <w:szCs w:val="16"/>
                  <w:lang w:val="es-CR" w:eastAsia="es-CR"/>
                </w:rPr>
                <w:t>[A] TotalOblPreferentes</w:t>
              </w:r>
            </w:hyperlink>
          </w:p>
          <w:p w14:paraId="42CD583A"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5ABE8E4C"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572ACD" w:rsidRPr="00794669" w14:paraId="6CCB3D92"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6EB53A32" w14:textId="77777777" w:rsidR="00572ACD" w:rsidRPr="00794669" w:rsidRDefault="00B4199C" w:rsidP="00EF6B3D">
            <w:pPr>
              <w:pStyle w:val="Ttulo9"/>
              <w:ind w:left="113" w:right="113"/>
              <w:jc w:val="center"/>
              <w:outlineLvl w:val="8"/>
              <w:rPr>
                <w:b w:val="0"/>
                <w:szCs w:val="16"/>
                <w:lang w:val="es-CR" w:eastAsia="es-CR"/>
              </w:rPr>
            </w:pPr>
            <w:r>
              <w:rPr>
                <w:b w:val="0"/>
              </w:rPr>
              <w:t>[E]</w:t>
            </w:r>
            <w:r w:rsidR="00572ACD" w:rsidRPr="00794669">
              <w:rPr>
                <w:b w:val="0"/>
                <w:szCs w:val="16"/>
                <w:lang w:val="es-ES_tradnl" w:eastAsia="es-CR"/>
              </w:rPr>
              <w:t>ObligacionesPublico</w:t>
            </w:r>
          </w:p>
        </w:tc>
        <w:tc>
          <w:tcPr>
            <w:tcW w:w="3482" w:type="dxa"/>
            <w:hideMark/>
          </w:tcPr>
          <w:p w14:paraId="398670F9" w14:textId="77777777" w:rsidR="00572ACD" w:rsidRPr="00794669" w:rsidRDefault="00572AC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78" w:name="_[A]_TotalOblPublico"/>
            <w:bookmarkEnd w:id="78"/>
            <w:r w:rsidRPr="00794669">
              <w:rPr>
                <w:color w:val="000000"/>
                <w:szCs w:val="16"/>
                <w:lang w:val="es-ES_tradnl" w:eastAsia="es-CR"/>
              </w:rPr>
              <w:t>[A] TotalOblPublico</w:t>
            </w:r>
          </w:p>
        </w:tc>
        <w:tc>
          <w:tcPr>
            <w:tcW w:w="4472" w:type="dxa"/>
            <w:vAlign w:val="center"/>
            <w:hideMark/>
          </w:tcPr>
          <w:p w14:paraId="75A8CE01" w14:textId="77777777" w:rsidR="00572ACD" w:rsidRPr="00794669" w:rsidRDefault="00572AC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Obligaciones con el público</w:t>
            </w:r>
          </w:p>
        </w:tc>
        <w:tc>
          <w:tcPr>
            <w:tcW w:w="411" w:type="dxa"/>
            <w:textDirection w:val="btLr"/>
            <w:vAlign w:val="center"/>
            <w:hideMark/>
          </w:tcPr>
          <w:p w14:paraId="67F3FC7D"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20100000000000</w:t>
            </w:r>
          </w:p>
        </w:tc>
        <w:tc>
          <w:tcPr>
            <w:tcW w:w="5103" w:type="dxa"/>
            <w:vAlign w:val="center"/>
          </w:tcPr>
          <w:p w14:paraId="162A38A1" w14:textId="77777777" w:rsidR="00572ACD"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OblPublico" w:history="1">
              <w:r w:rsidR="00572ACD" w:rsidRPr="00794669">
                <w:rPr>
                  <w:rStyle w:val="Hipervnculo"/>
                  <w:rFonts w:cs="Arial"/>
                  <w:sz w:val="16"/>
                  <w:szCs w:val="16"/>
                  <w:lang w:val="es-CR" w:eastAsia="es-CR"/>
                </w:rPr>
                <w:t>[A] TotalOblPublico</w:t>
              </w:r>
            </w:hyperlink>
            <w:r w:rsidR="00572ACD" w:rsidRPr="00794669">
              <w:rPr>
                <w:rFonts w:cs="Arial"/>
                <w:color w:val="000000"/>
                <w:sz w:val="16"/>
                <w:szCs w:val="16"/>
                <w:lang w:val="es-CR" w:eastAsia="es-CR"/>
              </w:rPr>
              <w:t xml:space="preserve"> = ∑</w:t>
            </w:r>
            <w:hyperlink w:anchor="_DesgloseObligacionesPublico" w:history="1">
              <w:r w:rsidR="00572ACD" w:rsidRPr="00794669">
                <w:rPr>
                  <w:rStyle w:val="Hipervnculo"/>
                  <w:rFonts w:cs="Arial"/>
                  <w:sz w:val="16"/>
                  <w:szCs w:val="16"/>
                  <w:lang w:val="es-CR" w:eastAsia="es-CR"/>
                </w:rPr>
                <w:t>DesgloseObligacionesPublico</w:t>
              </w:r>
            </w:hyperlink>
          </w:p>
        </w:tc>
      </w:tr>
      <w:tr w:rsidR="00572ACD" w:rsidRPr="00794669" w14:paraId="51248568"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4C05F603" w14:textId="77777777" w:rsidR="00572ACD" w:rsidRPr="00794669" w:rsidRDefault="00572ACD" w:rsidP="00EF6B3D">
            <w:pPr>
              <w:pStyle w:val="Ttulo9"/>
              <w:ind w:left="113" w:right="113"/>
              <w:jc w:val="center"/>
              <w:outlineLvl w:val="8"/>
              <w:rPr>
                <w:b w:val="0"/>
                <w:szCs w:val="16"/>
                <w:lang w:val="es-CR" w:eastAsia="es-CR"/>
              </w:rPr>
            </w:pPr>
            <w:bookmarkStart w:id="79" w:name="_DesgloseObligacionesPublico"/>
            <w:bookmarkEnd w:id="79"/>
          </w:p>
        </w:tc>
        <w:tc>
          <w:tcPr>
            <w:tcW w:w="3482" w:type="dxa"/>
            <w:hideMark/>
          </w:tcPr>
          <w:p w14:paraId="1BBBA131"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color w:val="000000"/>
                <w:szCs w:val="16"/>
                <w:lang w:val="es-ES_tradnl" w:eastAsia="es-CR"/>
              </w:rPr>
              <w:t>[E] ReportoPactoTripartitoPrestamoValores</w:t>
            </w:r>
          </w:p>
        </w:tc>
        <w:tc>
          <w:tcPr>
            <w:tcW w:w="4472" w:type="dxa"/>
            <w:vAlign w:val="center"/>
            <w:hideMark/>
          </w:tcPr>
          <w:p w14:paraId="08238EF3"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Obligaciones por reporto, pacto de reporto tripartito y prestamo de valores</w:t>
            </w:r>
          </w:p>
        </w:tc>
        <w:tc>
          <w:tcPr>
            <w:tcW w:w="411" w:type="dxa"/>
            <w:textDirection w:val="btLr"/>
            <w:vAlign w:val="center"/>
            <w:hideMark/>
          </w:tcPr>
          <w:p w14:paraId="572FB1F4"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20100500000000</w:t>
            </w:r>
          </w:p>
        </w:tc>
        <w:tc>
          <w:tcPr>
            <w:tcW w:w="5103" w:type="dxa"/>
            <w:vAlign w:val="center"/>
            <w:hideMark/>
          </w:tcPr>
          <w:p w14:paraId="5BCAC7E3" w14:textId="77777777" w:rsidR="00572ACD" w:rsidRDefault="00572ACD" w:rsidP="00755E14">
            <w:pPr>
              <w:pStyle w:val="Prrafodelista"/>
              <w:numPr>
                <w:ilvl w:val="0"/>
                <w:numId w:val="11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D633F09" w14:textId="77777777" w:rsidR="00572ACD" w:rsidRPr="00452B09" w:rsidRDefault="00572ACD" w:rsidP="00755E14">
            <w:pPr>
              <w:pStyle w:val="Prrafodelista"/>
              <w:numPr>
                <w:ilvl w:val="0"/>
                <w:numId w:val="11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3760181"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572ACD" w:rsidRPr="00794669" w14:paraId="6962B50D"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011ED4EE" w14:textId="77777777" w:rsidR="00572ACD" w:rsidRPr="00794669" w:rsidRDefault="00572ACD" w:rsidP="00EF6B3D">
            <w:pPr>
              <w:pStyle w:val="Ttulo9"/>
              <w:ind w:left="113" w:right="113"/>
              <w:jc w:val="center"/>
              <w:outlineLvl w:val="8"/>
              <w:rPr>
                <w:b w:val="0"/>
                <w:szCs w:val="16"/>
                <w:lang w:val="es-CR" w:eastAsia="es-CR"/>
              </w:rPr>
            </w:pPr>
          </w:p>
        </w:tc>
        <w:tc>
          <w:tcPr>
            <w:tcW w:w="3482" w:type="dxa"/>
            <w:hideMark/>
          </w:tcPr>
          <w:p w14:paraId="16DB6264" w14:textId="77777777" w:rsidR="00572ACD" w:rsidRPr="00794669" w:rsidRDefault="00572AC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color w:val="000000"/>
                <w:szCs w:val="16"/>
                <w:lang w:val="es-ES_tradnl" w:eastAsia="es-CR"/>
              </w:rPr>
              <w:t>[E] ObligacionesPlazo</w:t>
            </w:r>
          </w:p>
        </w:tc>
        <w:tc>
          <w:tcPr>
            <w:tcW w:w="4472" w:type="dxa"/>
            <w:vAlign w:val="center"/>
            <w:hideMark/>
          </w:tcPr>
          <w:p w14:paraId="795A4515" w14:textId="77777777" w:rsidR="00572ACD" w:rsidRPr="00794669" w:rsidRDefault="00572AC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Otras obligaciones a plazo con el público</w:t>
            </w:r>
          </w:p>
        </w:tc>
        <w:tc>
          <w:tcPr>
            <w:tcW w:w="411" w:type="dxa"/>
            <w:textDirection w:val="btLr"/>
            <w:vAlign w:val="center"/>
            <w:hideMark/>
          </w:tcPr>
          <w:p w14:paraId="17192929"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20100800000000</w:t>
            </w:r>
          </w:p>
        </w:tc>
        <w:tc>
          <w:tcPr>
            <w:tcW w:w="5103" w:type="dxa"/>
            <w:vAlign w:val="center"/>
            <w:hideMark/>
          </w:tcPr>
          <w:p w14:paraId="3B4CC2C4" w14:textId="77777777" w:rsidR="00572ACD" w:rsidRDefault="00572ACD" w:rsidP="00755E14">
            <w:pPr>
              <w:pStyle w:val="Prrafodelista"/>
              <w:numPr>
                <w:ilvl w:val="0"/>
                <w:numId w:val="11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AD8ADE0" w14:textId="77777777" w:rsidR="00572ACD" w:rsidRPr="00452B09" w:rsidRDefault="00572ACD" w:rsidP="00755E14">
            <w:pPr>
              <w:pStyle w:val="Prrafodelista"/>
              <w:numPr>
                <w:ilvl w:val="0"/>
                <w:numId w:val="11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5932798" w14:textId="77777777" w:rsidR="00572ACD" w:rsidRPr="00794669" w:rsidRDefault="00572AC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572ACD" w:rsidRPr="00794669" w14:paraId="1C292DED"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0AC8B4D4" w14:textId="77777777" w:rsidR="00572ACD" w:rsidRPr="00794669" w:rsidRDefault="00572ACD" w:rsidP="00EF6B3D">
            <w:pPr>
              <w:pStyle w:val="Ttulo9"/>
              <w:ind w:left="113" w:right="113"/>
              <w:jc w:val="center"/>
              <w:outlineLvl w:val="8"/>
              <w:rPr>
                <w:b w:val="0"/>
                <w:szCs w:val="16"/>
                <w:lang w:val="es-CR" w:eastAsia="es-CR"/>
              </w:rPr>
            </w:pPr>
          </w:p>
        </w:tc>
        <w:tc>
          <w:tcPr>
            <w:tcW w:w="3482" w:type="dxa"/>
            <w:hideMark/>
          </w:tcPr>
          <w:p w14:paraId="50CDDB38"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color w:val="000000"/>
                <w:szCs w:val="16"/>
                <w:lang w:val="es-ES_tradnl" w:eastAsia="es-CR"/>
              </w:rPr>
              <w:t>[E] CargosPorPagar</w:t>
            </w:r>
          </w:p>
        </w:tc>
        <w:tc>
          <w:tcPr>
            <w:tcW w:w="4472" w:type="dxa"/>
            <w:vAlign w:val="center"/>
            <w:hideMark/>
          </w:tcPr>
          <w:p w14:paraId="045FC1A6"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Cargos por pagar por obligaciones con el público</w:t>
            </w:r>
          </w:p>
        </w:tc>
        <w:tc>
          <w:tcPr>
            <w:tcW w:w="411" w:type="dxa"/>
            <w:textDirection w:val="btLr"/>
            <w:vAlign w:val="center"/>
            <w:hideMark/>
          </w:tcPr>
          <w:p w14:paraId="6894A9A9"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20100900000000</w:t>
            </w:r>
          </w:p>
        </w:tc>
        <w:tc>
          <w:tcPr>
            <w:tcW w:w="5103" w:type="dxa"/>
            <w:vAlign w:val="center"/>
            <w:hideMark/>
          </w:tcPr>
          <w:p w14:paraId="2A3DA69E" w14:textId="77777777" w:rsidR="00572ACD" w:rsidRDefault="00572ACD" w:rsidP="00755E14">
            <w:pPr>
              <w:pStyle w:val="Prrafodelista"/>
              <w:numPr>
                <w:ilvl w:val="0"/>
                <w:numId w:val="11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A2DB64B" w14:textId="77777777" w:rsidR="00572ACD" w:rsidRPr="00452B09" w:rsidRDefault="00572ACD" w:rsidP="00755E14">
            <w:pPr>
              <w:pStyle w:val="Prrafodelista"/>
              <w:numPr>
                <w:ilvl w:val="0"/>
                <w:numId w:val="11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6B72C3E"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572ACD" w:rsidRPr="00794669" w14:paraId="4EB83DB0"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72D3AA0C" w14:textId="77777777" w:rsidR="00572ACD" w:rsidRPr="00794669" w:rsidRDefault="00B4199C" w:rsidP="00EF6B3D">
            <w:pPr>
              <w:pStyle w:val="Ttulo9"/>
              <w:ind w:left="113" w:right="113"/>
              <w:jc w:val="center"/>
              <w:outlineLvl w:val="8"/>
              <w:rPr>
                <w:b w:val="0"/>
                <w:szCs w:val="16"/>
                <w:lang w:val="es-CR" w:eastAsia="es-CR"/>
              </w:rPr>
            </w:pPr>
            <w:bookmarkStart w:id="80" w:name="_DesgloseObligacionesBCCR"/>
            <w:bookmarkEnd w:id="80"/>
            <w:r>
              <w:rPr>
                <w:b w:val="0"/>
              </w:rPr>
              <w:t>[E]</w:t>
            </w:r>
            <w:r w:rsidR="00572ACD" w:rsidRPr="00794669">
              <w:rPr>
                <w:b w:val="0"/>
                <w:szCs w:val="16"/>
                <w:lang w:val="es-ES_tradnl" w:eastAsia="es-CR"/>
              </w:rPr>
              <w:t>ObligacionesEntidades</w:t>
            </w:r>
          </w:p>
        </w:tc>
        <w:tc>
          <w:tcPr>
            <w:tcW w:w="3482" w:type="dxa"/>
            <w:hideMark/>
          </w:tcPr>
          <w:p w14:paraId="3D2F7D1B" w14:textId="77777777" w:rsidR="00572ACD" w:rsidRPr="00794669" w:rsidRDefault="00572AC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81" w:name="_[A]_TotalOblEntidades"/>
            <w:bookmarkEnd w:id="81"/>
            <w:r w:rsidRPr="00794669">
              <w:rPr>
                <w:color w:val="000000"/>
                <w:szCs w:val="16"/>
                <w:lang w:val="es-ES_tradnl" w:eastAsia="es-CR"/>
              </w:rPr>
              <w:t>[A] TotalOblEntidades</w:t>
            </w:r>
          </w:p>
        </w:tc>
        <w:tc>
          <w:tcPr>
            <w:tcW w:w="4472" w:type="dxa"/>
            <w:vAlign w:val="center"/>
            <w:hideMark/>
          </w:tcPr>
          <w:p w14:paraId="61DF3A44" w14:textId="77777777" w:rsidR="00572ACD" w:rsidRPr="00794669" w:rsidRDefault="00572AC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Obligaciones con entidades</w:t>
            </w:r>
          </w:p>
        </w:tc>
        <w:tc>
          <w:tcPr>
            <w:tcW w:w="411" w:type="dxa"/>
            <w:textDirection w:val="btLr"/>
            <w:vAlign w:val="center"/>
            <w:hideMark/>
          </w:tcPr>
          <w:p w14:paraId="4BCB2B27"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20300000000000</w:t>
            </w:r>
          </w:p>
        </w:tc>
        <w:tc>
          <w:tcPr>
            <w:tcW w:w="5103" w:type="dxa"/>
            <w:vAlign w:val="center"/>
          </w:tcPr>
          <w:p w14:paraId="4C4358F3" w14:textId="77777777" w:rsidR="00572ACD"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OblEntidades" w:history="1">
              <w:r w:rsidR="00572ACD" w:rsidRPr="00794669">
                <w:rPr>
                  <w:rStyle w:val="Hipervnculo"/>
                  <w:rFonts w:cs="Arial"/>
                  <w:sz w:val="16"/>
                  <w:szCs w:val="16"/>
                  <w:lang w:val="es-CR" w:eastAsia="es-CR"/>
                </w:rPr>
                <w:t>[A] TotalOblEntidades</w:t>
              </w:r>
            </w:hyperlink>
            <w:r w:rsidR="00572ACD" w:rsidRPr="00794669">
              <w:rPr>
                <w:rFonts w:cs="Arial"/>
                <w:color w:val="000000"/>
                <w:sz w:val="16"/>
                <w:szCs w:val="16"/>
                <w:lang w:val="es-CR" w:eastAsia="es-CR"/>
              </w:rPr>
              <w:t xml:space="preserve"> = ∑</w:t>
            </w:r>
            <w:hyperlink w:anchor="_DesgloseObligacionesEntidades" w:history="1">
              <w:r w:rsidR="00572ACD" w:rsidRPr="00794669">
                <w:rPr>
                  <w:rStyle w:val="Hipervnculo"/>
                  <w:rFonts w:cs="Arial"/>
                  <w:sz w:val="16"/>
                  <w:szCs w:val="16"/>
                  <w:lang w:val="es-CR" w:eastAsia="es-CR"/>
                </w:rPr>
                <w:t>DesgloseObligacionesEntidades</w:t>
              </w:r>
            </w:hyperlink>
          </w:p>
        </w:tc>
      </w:tr>
      <w:tr w:rsidR="00572ACD" w:rsidRPr="00794669" w14:paraId="58F806CE"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0D2379DC" w14:textId="77777777" w:rsidR="00572ACD" w:rsidRPr="00794669" w:rsidRDefault="00B4199C" w:rsidP="00EF6B3D">
            <w:pPr>
              <w:pStyle w:val="Ttulo9"/>
              <w:ind w:left="113" w:right="113"/>
              <w:jc w:val="center"/>
              <w:outlineLvl w:val="8"/>
              <w:rPr>
                <w:b w:val="0"/>
                <w:szCs w:val="16"/>
                <w:lang w:val="es-CR" w:eastAsia="es-CR"/>
              </w:rPr>
            </w:pPr>
            <w:bookmarkStart w:id="82" w:name="_DesgloseObligacionesEntidades"/>
            <w:bookmarkEnd w:id="82"/>
            <w:r>
              <w:rPr>
                <w:b w:val="0"/>
              </w:rPr>
              <w:t>[E]</w:t>
            </w:r>
            <w:r w:rsidR="00572ACD" w:rsidRPr="00794669">
              <w:rPr>
                <w:b w:val="0"/>
                <w:szCs w:val="16"/>
                <w:lang w:val="es-ES_tradnl" w:eastAsia="es-CR"/>
              </w:rPr>
              <w:t>DesgloseObligacionesEntidades</w:t>
            </w:r>
          </w:p>
        </w:tc>
        <w:tc>
          <w:tcPr>
            <w:tcW w:w="3482" w:type="dxa"/>
            <w:hideMark/>
          </w:tcPr>
          <w:p w14:paraId="25069622"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color w:val="000000"/>
                <w:szCs w:val="16"/>
                <w:lang w:val="es-ES_tradnl" w:eastAsia="es-CR"/>
              </w:rPr>
              <w:t>[E] Vista</w:t>
            </w:r>
          </w:p>
        </w:tc>
        <w:tc>
          <w:tcPr>
            <w:tcW w:w="4472" w:type="dxa"/>
            <w:vAlign w:val="center"/>
            <w:hideMark/>
          </w:tcPr>
          <w:p w14:paraId="08BA6C73"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Obligaciones a la vista con entidades financieras</w:t>
            </w:r>
          </w:p>
        </w:tc>
        <w:tc>
          <w:tcPr>
            <w:tcW w:w="411" w:type="dxa"/>
            <w:textDirection w:val="btLr"/>
            <w:vAlign w:val="center"/>
            <w:hideMark/>
          </w:tcPr>
          <w:p w14:paraId="72DF1FF0"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20300100000000</w:t>
            </w:r>
          </w:p>
        </w:tc>
        <w:tc>
          <w:tcPr>
            <w:tcW w:w="5103" w:type="dxa"/>
            <w:vAlign w:val="center"/>
            <w:hideMark/>
          </w:tcPr>
          <w:p w14:paraId="74D921CF" w14:textId="77777777" w:rsidR="00572ACD" w:rsidRDefault="00572ACD" w:rsidP="00755E14">
            <w:pPr>
              <w:pStyle w:val="Prrafodelista"/>
              <w:numPr>
                <w:ilvl w:val="0"/>
                <w:numId w:val="11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8F30A7E" w14:textId="77777777" w:rsidR="00572ACD" w:rsidRPr="00452B09" w:rsidRDefault="00572ACD" w:rsidP="00755E14">
            <w:pPr>
              <w:pStyle w:val="Prrafodelista"/>
              <w:numPr>
                <w:ilvl w:val="0"/>
                <w:numId w:val="11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EE66D33"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572ACD" w:rsidRPr="00794669" w14:paraId="35E53C97"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3E29FF67" w14:textId="77777777" w:rsidR="00572ACD" w:rsidRPr="00794669" w:rsidRDefault="00572ACD" w:rsidP="00EF6B3D">
            <w:pPr>
              <w:pStyle w:val="Ttulo9"/>
              <w:ind w:left="113" w:right="113"/>
              <w:jc w:val="center"/>
              <w:outlineLvl w:val="8"/>
              <w:rPr>
                <w:b w:val="0"/>
                <w:szCs w:val="16"/>
                <w:lang w:val="es-CR" w:eastAsia="es-CR"/>
              </w:rPr>
            </w:pPr>
          </w:p>
        </w:tc>
        <w:tc>
          <w:tcPr>
            <w:tcW w:w="3482" w:type="dxa"/>
            <w:hideMark/>
          </w:tcPr>
          <w:p w14:paraId="6C37E1D7" w14:textId="77777777" w:rsidR="00572ACD" w:rsidRPr="00794669" w:rsidRDefault="00572AC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color w:val="000000"/>
                <w:szCs w:val="16"/>
                <w:lang w:val="es-ES_tradnl" w:eastAsia="es-CR"/>
              </w:rPr>
              <w:t>[E] APlazo</w:t>
            </w:r>
          </w:p>
        </w:tc>
        <w:tc>
          <w:tcPr>
            <w:tcW w:w="4472" w:type="dxa"/>
            <w:vAlign w:val="center"/>
            <w:hideMark/>
          </w:tcPr>
          <w:p w14:paraId="36DFE3A0" w14:textId="77777777" w:rsidR="00572ACD" w:rsidRPr="00794669" w:rsidRDefault="00572AC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Obligaciones con entidades financieras a plazo</w:t>
            </w:r>
          </w:p>
        </w:tc>
        <w:tc>
          <w:tcPr>
            <w:tcW w:w="411" w:type="dxa"/>
            <w:textDirection w:val="btLr"/>
            <w:vAlign w:val="center"/>
            <w:hideMark/>
          </w:tcPr>
          <w:p w14:paraId="462C47F8"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20300200000000</w:t>
            </w:r>
          </w:p>
        </w:tc>
        <w:tc>
          <w:tcPr>
            <w:tcW w:w="5103" w:type="dxa"/>
            <w:vAlign w:val="center"/>
            <w:hideMark/>
          </w:tcPr>
          <w:p w14:paraId="2BD1BC94" w14:textId="77777777" w:rsidR="00572ACD" w:rsidRDefault="00572ACD" w:rsidP="00755E14">
            <w:pPr>
              <w:pStyle w:val="Prrafodelista"/>
              <w:numPr>
                <w:ilvl w:val="0"/>
                <w:numId w:val="12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83C382F" w14:textId="77777777" w:rsidR="00572ACD" w:rsidRPr="00452B09" w:rsidRDefault="00572ACD" w:rsidP="00755E14">
            <w:pPr>
              <w:pStyle w:val="Prrafodelista"/>
              <w:numPr>
                <w:ilvl w:val="0"/>
                <w:numId w:val="12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9442251" w14:textId="77777777" w:rsidR="00572ACD" w:rsidRPr="00794669" w:rsidRDefault="00572AC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572ACD" w:rsidRPr="00794669" w14:paraId="065C762B"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36524B6A" w14:textId="77777777" w:rsidR="00572ACD" w:rsidRPr="00794669" w:rsidRDefault="00572ACD" w:rsidP="00EF6B3D">
            <w:pPr>
              <w:pStyle w:val="Ttulo9"/>
              <w:ind w:left="113" w:right="113"/>
              <w:jc w:val="center"/>
              <w:outlineLvl w:val="8"/>
              <w:rPr>
                <w:b w:val="0"/>
                <w:szCs w:val="16"/>
                <w:lang w:val="es-CR" w:eastAsia="es-CR"/>
              </w:rPr>
            </w:pPr>
          </w:p>
        </w:tc>
        <w:tc>
          <w:tcPr>
            <w:tcW w:w="3482" w:type="dxa"/>
            <w:hideMark/>
          </w:tcPr>
          <w:p w14:paraId="0E240431"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color w:val="000000"/>
                <w:szCs w:val="16"/>
                <w:lang w:val="es-ES_tradnl" w:eastAsia="es-CR"/>
              </w:rPr>
              <w:t>[E] EntidadesNoFinancieras</w:t>
            </w:r>
          </w:p>
        </w:tc>
        <w:tc>
          <w:tcPr>
            <w:tcW w:w="4472" w:type="dxa"/>
            <w:vAlign w:val="center"/>
            <w:hideMark/>
          </w:tcPr>
          <w:p w14:paraId="16C187BF"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Obligaciones con entidades no financieras</w:t>
            </w:r>
          </w:p>
        </w:tc>
        <w:tc>
          <w:tcPr>
            <w:tcW w:w="411" w:type="dxa"/>
            <w:textDirection w:val="btLr"/>
            <w:vAlign w:val="center"/>
            <w:hideMark/>
          </w:tcPr>
          <w:p w14:paraId="198169DB"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20300300000000</w:t>
            </w:r>
          </w:p>
        </w:tc>
        <w:tc>
          <w:tcPr>
            <w:tcW w:w="5103" w:type="dxa"/>
            <w:vAlign w:val="center"/>
            <w:hideMark/>
          </w:tcPr>
          <w:p w14:paraId="14C6A445" w14:textId="77777777" w:rsidR="00572ACD" w:rsidRDefault="00572ACD" w:rsidP="00755E14">
            <w:pPr>
              <w:pStyle w:val="Prrafodelista"/>
              <w:numPr>
                <w:ilvl w:val="0"/>
                <w:numId w:val="12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39896E7" w14:textId="77777777" w:rsidR="00572ACD" w:rsidRPr="00452B09" w:rsidRDefault="00572ACD" w:rsidP="00755E14">
            <w:pPr>
              <w:pStyle w:val="Prrafodelista"/>
              <w:numPr>
                <w:ilvl w:val="0"/>
                <w:numId w:val="12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FE1D95C"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88679B" w:rsidRPr="00794669" w14:paraId="0F6BCE22"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242DF7A3" w14:textId="77777777" w:rsidR="0088679B" w:rsidRPr="00794669" w:rsidRDefault="0088679B" w:rsidP="0088679B">
            <w:pPr>
              <w:pStyle w:val="Ttulo9"/>
              <w:ind w:left="113" w:right="113"/>
              <w:jc w:val="center"/>
              <w:outlineLvl w:val="8"/>
              <w:rPr>
                <w:b w:val="0"/>
                <w:szCs w:val="16"/>
                <w:lang w:val="es-CR" w:eastAsia="es-CR"/>
              </w:rPr>
            </w:pPr>
          </w:p>
        </w:tc>
        <w:tc>
          <w:tcPr>
            <w:tcW w:w="3482" w:type="dxa"/>
          </w:tcPr>
          <w:p w14:paraId="1281DB8B" w14:textId="77777777" w:rsidR="0088679B" w:rsidRPr="00794669" w:rsidRDefault="0088679B">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ES_tradnl" w:eastAsia="es-CR"/>
              </w:rPr>
            </w:pPr>
            <w:r w:rsidRPr="00832BC2">
              <w:rPr>
                <w:color w:val="000000"/>
                <w:szCs w:val="16"/>
                <w:lang w:val="es-ES_tradnl" w:eastAsia="es-CR"/>
              </w:rPr>
              <w:t>[E]</w:t>
            </w:r>
            <w:r w:rsidRPr="002F4AED">
              <w:rPr>
                <w:szCs w:val="16"/>
                <w:lang w:val="es-ES_tradnl" w:eastAsia="es-CR"/>
              </w:rPr>
              <w:t xml:space="preserve"> </w:t>
            </w:r>
            <w:r w:rsidRPr="002F4AED">
              <w:rPr>
                <w:szCs w:val="16"/>
                <w:lang w:val="es-CR" w:eastAsia="en-US"/>
              </w:rPr>
              <w:t>GastosDifCarteraPropia</w:t>
            </w:r>
          </w:p>
        </w:tc>
        <w:tc>
          <w:tcPr>
            <w:tcW w:w="4472" w:type="dxa"/>
            <w:vAlign w:val="center"/>
          </w:tcPr>
          <w:p w14:paraId="1AD0273C" w14:textId="77777777" w:rsidR="0088679B" w:rsidRPr="00794669" w:rsidRDefault="0088679B" w:rsidP="0088679B">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(Gastos diferidos por cartera de crédito propia)</w:t>
            </w:r>
          </w:p>
        </w:tc>
        <w:tc>
          <w:tcPr>
            <w:tcW w:w="411" w:type="dxa"/>
            <w:textDirection w:val="btLr"/>
            <w:vAlign w:val="center"/>
          </w:tcPr>
          <w:p w14:paraId="3E7DE411" w14:textId="77777777" w:rsidR="0088679B" w:rsidRPr="00794669" w:rsidRDefault="0088679B" w:rsidP="0088679B">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832BC2">
              <w:rPr>
                <w:rFonts w:cs="Arial"/>
                <w:color w:val="000000"/>
                <w:sz w:val="16"/>
                <w:szCs w:val="16"/>
                <w:lang w:eastAsia="es-CR"/>
              </w:rPr>
              <w:t>20300700000000</w:t>
            </w:r>
          </w:p>
        </w:tc>
        <w:tc>
          <w:tcPr>
            <w:tcW w:w="5103" w:type="dxa"/>
            <w:vAlign w:val="center"/>
          </w:tcPr>
          <w:p w14:paraId="7EA32DA6" w14:textId="77777777" w:rsidR="0088679B" w:rsidRDefault="0088679B" w:rsidP="0088679B">
            <w:pPr>
              <w:pStyle w:val="Prrafodelista"/>
              <w:numPr>
                <w:ilvl w:val="0"/>
                <w:numId w:val="12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D16978">
              <w:rPr>
                <w:rFonts w:cs="Arial"/>
                <w:color w:val="000000"/>
                <w:sz w:val="16"/>
                <w:szCs w:val="16"/>
                <w:u w:val="single"/>
                <w:lang w:eastAsia="es-CR"/>
              </w:rPr>
              <w:t>&lt;</w:t>
            </w:r>
            <w:r>
              <w:rPr>
                <w:rFonts w:cs="Arial"/>
                <w:color w:val="000000"/>
                <w:sz w:val="16"/>
                <w:szCs w:val="16"/>
                <w:lang w:eastAsia="es-CR"/>
              </w:rPr>
              <w:t xml:space="preserve"> 0</w:t>
            </w:r>
          </w:p>
          <w:p w14:paraId="551B3276" w14:textId="77777777" w:rsidR="0088679B" w:rsidRPr="00452B09" w:rsidRDefault="0088679B" w:rsidP="0088679B">
            <w:pPr>
              <w:pStyle w:val="Prrafodelista"/>
              <w:numPr>
                <w:ilvl w:val="0"/>
                <w:numId w:val="12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tc>
      </w:tr>
      <w:tr w:rsidR="00572ACD" w:rsidRPr="00794669" w14:paraId="6D8E18FF"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35CFAC18" w14:textId="77777777" w:rsidR="00572ACD" w:rsidRPr="00794669" w:rsidRDefault="00572ACD" w:rsidP="00EF6B3D">
            <w:pPr>
              <w:pStyle w:val="Ttulo9"/>
              <w:ind w:left="113" w:right="113"/>
              <w:jc w:val="center"/>
              <w:outlineLvl w:val="8"/>
              <w:rPr>
                <w:b w:val="0"/>
                <w:szCs w:val="16"/>
                <w:lang w:val="es-CR" w:eastAsia="es-CR"/>
              </w:rPr>
            </w:pPr>
          </w:p>
        </w:tc>
        <w:tc>
          <w:tcPr>
            <w:tcW w:w="3482" w:type="dxa"/>
            <w:hideMark/>
          </w:tcPr>
          <w:p w14:paraId="7B09E1F7"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color w:val="000000"/>
                <w:szCs w:val="16"/>
                <w:lang w:val="es-ES_tradnl" w:eastAsia="es-CR"/>
              </w:rPr>
              <w:t>[E] CargosPorPagar</w:t>
            </w:r>
          </w:p>
        </w:tc>
        <w:tc>
          <w:tcPr>
            <w:tcW w:w="4472" w:type="dxa"/>
            <w:vAlign w:val="center"/>
            <w:hideMark/>
          </w:tcPr>
          <w:p w14:paraId="452ECB59"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Cargos por pagar por obligaciones con entidades financieras y no financieras</w:t>
            </w:r>
          </w:p>
        </w:tc>
        <w:tc>
          <w:tcPr>
            <w:tcW w:w="411" w:type="dxa"/>
            <w:textDirection w:val="btLr"/>
            <w:vAlign w:val="center"/>
            <w:hideMark/>
          </w:tcPr>
          <w:p w14:paraId="2F3BF0AC"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20300800000000</w:t>
            </w:r>
          </w:p>
        </w:tc>
        <w:tc>
          <w:tcPr>
            <w:tcW w:w="5103" w:type="dxa"/>
            <w:vAlign w:val="center"/>
            <w:hideMark/>
          </w:tcPr>
          <w:p w14:paraId="298CBA12" w14:textId="77777777" w:rsidR="00572ACD" w:rsidRPr="002F4AED" w:rsidRDefault="002F4AED" w:rsidP="002F4AED">
            <w:pPr>
              <w:ind w:left="360"/>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a.</w:t>
            </w:r>
            <w:r w:rsidR="00572ACD" w:rsidRPr="002F4AED">
              <w:rPr>
                <w:rFonts w:cs="Arial"/>
                <w:color w:val="000000"/>
                <w:sz w:val="16"/>
                <w:szCs w:val="16"/>
                <w:lang w:eastAsia="es-CR"/>
              </w:rPr>
              <w:t>≥ 0</w:t>
            </w:r>
          </w:p>
          <w:p w14:paraId="16CB183D" w14:textId="77777777" w:rsidR="00572ACD" w:rsidRPr="002F4AED" w:rsidRDefault="002F4AED" w:rsidP="002F4AED">
            <w:pPr>
              <w:ind w:left="360"/>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b.</w:t>
            </w:r>
            <w:r w:rsidR="00572ACD" w:rsidRPr="002F4AED">
              <w:rPr>
                <w:rFonts w:cs="Arial"/>
                <w:color w:val="000000"/>
                <w:sz w:val="16"/>
                <w:szCs w:val="16"/>
                <w:lang w:eastAsia="es-CR"/>
              </w:rPr>
              <w:t>Se debe expresar con 2 decimales</w:t>
            </w:r>
          </w:p>
          <w:p w14:paraId="086D8B85"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572ACD" w:rsidRPr="00794669" w14:paraId="36F01B06"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7F61EADD" w14:textId="77777777" w:rsidR="00572ACD" w:rsidRPr="00794669" w:rsidRDefault="00B4199C" w:rsidP="00EF6B3D">
            <w:pPr>
              <w:pStyle w:val="Ttulo9"/>
              <w:ind w:left="113" w:right="113"/>
              <w:jc w:val="center"/>
              <w:outlineLvl w:val="8"/>
              <w:rPr>
                <w:b w:val="0"/>
                <w:szCs w:val="16"/>
                <w:lang w:val="es-CR" w:eastAsia="es-CR"/>
              </w:rPr>
            </w:pPr>
            <w:r>
              <w:rPr>
                <w:b w:val="0"/>
              </w:rPr>
              <w:t>[E]</w:t>
            </w:r>
            <w:r w:rsidR="00572ACD" w:rsidRPr="00794669">
              <w:rPr>
                <w:b w:val="0"/>
                <w:szCs w:val="16"/>
                <w:lang w:val="es-ES_tradnl" w:eastAsia="es-CR"/>
              </w:rPr>
              <w:t>CuentasPorPagarYProvisiones</w:t>
            </w:r>
          </w:p>
        </w:tc>
        <w:tc>
          <w:tcPr>
            <w:tcW w:w="3482" w:type="dxa"/>
            <w:hideMark/>
          </w:tcPr>
          <w:p w14:paraId="6A7C26C7" w14:textId="77777777" w:rsidR="00572ACD" w:rsidRPr="00794669" w:rsidRDefault="00572AC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83" w:name="_[A]_TotalCuentasPagarProv"/>
            <w:bookmarkEnd w:id="83"/>
            <w:r w:rsidRPr="00794669">
              <w:rPr>
                <w:color w:val="000000"/>
                <w:szCs w:val="16"/>
                <w:lang w:val="es-ES_tradnl" w:eastAsia="es-CR"/>
              </w:rPr>
              <w:t>[A] TotalCuentasPagarProv</w:t>
            </w:r>
          </w:p>
        </w:tc>
        <w:tc>
          <w:tcPr>
            <w:tcW w:w="4472" w:type="dxa"/>
            <w:vAlign w:val="center"/>
            <w:hideMark/>
          </w:tcPr>
          <w:p w14:paraId="37E8A24B" w14:textId="77777777" w:rsidR="00572ACD" w:rsidRPr="00794669" w:rsidRDefault="00572AC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Cuentas por pagar y provisiones</w:t>
            </w:r>
          </w:p>
        </w:tc>
        <w:tc>
          <w:tcPr>
            <w:tcW w:w="411" w:type="dxa"/>
            <w:textDirection w:val="btLr"/>
            <w:vAlign w:val="center"/>
            <w:hideMark/>
          </w:tcPr>
          <w:p w14:paraId="72A6F6B4"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20400000000000</w:t>
            </w:r>
          </w:p>
        </w:tc>
        <w:tc>
          <w:tcPr>
            <w:tcW w:w="5103" w:type="dxa"/>
            <w:vAlign w:val="center"/>
            <w:hideMark/>
          </w:tcPr>
          <w:p w14:paraId="0A5340F8" w14:textId="77777777" w:rsidR="00572ACD"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CuentasPagarProv" w:history="1">
              <w:r w:rsidR="00572ACD" w:rsidRPr="00794669">
                <w:rPr>
                  <w:rStyle w:val="Hipervnculo"/>
                  <w:rFonts w:cs="Arial"/>
                  <w:sz w:val="16"/>
                  <w:szCs w:val="16"/>
                  <w:lang w:val="es-CR" w:eastAsia="es-CR"/>
                </w:rPr>
                <w:t>[A] TotalCuentasPagarProv</w:t>
              </w:r>
            </w:hyperlink>
            <w:r w:rsidR="00572ACD" w:rsidRPr="00794669">
              <w:rPr>
                <w:rFonts w:cs="Arial"/>
                <w:color w:val="000000"/>
                <w:sz w:val="16"/>
                <w:szCs w:val="16"/>
                <w:lang w:val="es-CR" w:eastAsia="es-CR"/>
              </w:rPr>
              <w:t xml:space="preserve"> = ∑ </w:t>
            </w:r>
            <w:hyperlink w:anchor="_DesgloseCuentasPorPagarYProvisiones" w:history="1">
              <w:r w:rsidR="00572ACD" w:rsidRPr="00794669">
                <w:rPr>
                  <w:rStyle w:val="Hipervnculo"/>
                  <w:rFonts w:cs="Arial"/>
                  <w:sz w:val="16"/>
                  <w:szCs w:val="16"/>
                  <w:lang w:val="es-CR" w:eastAsia="es-CR"/>
                </w:rPr>
                <w:t>DesgloseCuentasPorPagarYProvisiones</w:t>
              </w:r>
            </w:hyperlink>
          </w:p>
        </w:tc>
      </w:tr>
      <w:tr w:rsidR="00572ACD" w:rsidRPr="00794669" w14:paraId="41F0365E"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3449801C" w14:textId="77777777" w:rsidR="00572ACD" w:rsidRPr="00794669" w:rsidRDefault="00B4199C" w:rsidP="00EF6B3D">
            <w:pPr>
              <w:pStyle w:val="Ttulo9"/>
              <w:ind w:left="113" w:right="113"/>
              <w:jc w:val="center"/>
              <w:outlineLvl w:val="8"/>
              <w:rPr>
                <w:b w:val="0"/>
                <w:szCs w:val="16"/>
                <w:lang w:val="es-CR" w:eastAsia="es-CR"/>
              </w:rPr>
            </w:pPr>
            <w:bookmarkStart w:id="84" w:name="_DesgloseCuentasPorPagarYProvisiones"/>
            <w:bookmarkEnd w:id="84"/>
            <w:r>
              <w:rPr>
                <w:b w:val="0"/>
              </w:rPr>
              <w:t>[E]</w:t>
            </w:r>
            <w:r w:rsidR="00572ACD" w:rsidRPr="00794669">
              <w:rPr>
                <w:b w:val="0"/>
                <w:szCs w:val="16"/>
                <w:lang w:val="es-ES_tradnl" w:eastAsia="es-CR"/>
              </w:rPr>
              <w:t>DesgloseCuentasPorPagarYProvisiones</w:t>
            </w:r>
          </w:p>
        </w:tc>
        <w:tc>
          <w:tcPr>
            <w:tcW w:w="3482" w:type="dxa"/>
            <w:hideMark/>
          </w:tcPr>
          <w:p w14:paraId="02C47E3A"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color w:val="000000"/>
                <w:szCs w:val="16"/>
                <w:lang w:val="es-ES_tradnl" w:eastAsia="es-CR"/>
              </w:rPr>
              <w:t>[E] DifPosicionDerivados</w:t>
            </w:r>
          </w:p>
        </w:tc>
        <w:tc>
          <w:tcPr>
            <w:tcW w:w="4472" w:type="dxa"/>
            <w:vAlign w:val="center"/>
            <w:hideMark/>
          </w:tcPr>
          <w:p w14:paraId="472B388F"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Diferencial de posición en instrumentos financieros derivados</w:t>
            </w:r>
          </w:p>
        </w:tc>
        <w:tc>
          <w:tcPr>
            <w:tcW w:w="411" w:type="dxa"/>
            <w:textDirection w:val="btLr"/>
            <w:vAlign w:val="center"/>
            <w:hideMark/>
          </w:tcPr>
          <w:p w14:paraId="60259659"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20400100000000</w:t>
            </w:r>
          </w:p>
        </w:tc>
        <w:tc>
          <w:tcPr>
            <w:tcW w:w="5103" w:type="dxa"/>
            <w:vAlign w:val="center"/>
            <w:hideMark/>
          </w:tcPr>
          <w:p w14:paraId="1D05C15B" w14:textId="77777777" w:rsidR="00572ACD" w:rsidRDefault="00572ACD" w:rsidP="00755E14">
            <w:pPr>
              <w:pStyle w:val="Prrafodelista"/>
              <w:numPr>
                <w:ilvl w:val="0"/>
                <w:numId w:val="12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0D77E8E" w14:textId="77777777" w:rsidR="00572ACD" w:rsidRPr="00452B09" w:rsidRDefault="00572ACD" w:rsidP="00755E14">
            <w:pPr>
              <w:pStyle w:val="Prrafodelista"/>
              <w:numPr>
                <w:ilvl w:val="0"/>
                <w:numId w:val="12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61EAD6E"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572ACD" w:rsidRPr="00794669" w14:paraId="1EDF2E2B"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37629E8C" w14:textId="77777777" w:rsidR="00572ACD" w:rsidRPr="00794669" w:rsidRDefault="00572ACD" w:rsidP="00EF6B3D">
            <w:pPr>
              <w:pStyle w:val="Ttulo9"/>
              <w:ind w:left="113" w:right="113"/>
              <w:jc w:val="center"/>
              <w:outlineLvl w:val="8"/>
              <w:rPr>
                <w:b w:val="0"/>
                <w:szCs w:val="16"/>
                <w:lang w:val="es-CR" w:eastAsia="es-CR"/>
              </w:rPr>
            </w:pPr>
          </w:p>
        </w:tc>
        <w:tc>
          <w:tcPr>
            <w:tcW w:w="3482" w:type="dxa"/>
            <w:hideMark/>
          </w:tcPr>
          <w:p w14:paraId="5D693800" w14:textId="77777777" w:rsidR="00572ACD" w:rsidRPr="00794669" w:rsidRDefault="00572AC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color w:val="000000"/>
                <w:szCs w:val="16"/>
                <w:lang w:val="es-ES_tradnl" w:eastAsia="es-CR"/>
              </w:rPr>
              <w:t>[E] CtasComisionesPorPagarDiversas</w:t>
            </w:r>
          </w:p>
        </w:tc>
        <w:tc>
          <w:tcPr>
            <w:tcW w:w="4472" w:type="dxa"/>
            <w:vAlign w:val="center"/>
            <w:hideMark/>
          </w:tcPr>
          <w:p w14:paraId="28963B5B" w14:textId="77777777" w:rsidR="00572ACD" w:rsidRPr="00794669" w:rsidRDefault="00572AC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Cuentas y comisiones por pagar diversas</w:t>
            </w:r>
          </w:p>
        </w:tc>
        <w:tc>
          <w:tcPr>
            <w:tcW w:w="411" w:type="dxa"/>
            <w:textDirection w:val="btLr"/>
            <w:vAlign w:val="center"/>
            <w:hideMark/>
          </w:tcPr>
          <w:p w14:paraId="266FE65B"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20400200000000</w:t>
            </w:r>
          </w:p>
        </w:tc>
        <w:tc>
          <w:tcPr>
            <w:tcW w:w="5103" w:type="dxa"/>
            <w:vAlign w:val="center"/>
            <w:hideMark/>
          </w:tcPr>
          <w:p w14:paraId="2DE4F1CC" w14:textId="77777777" w:rsidR="00572ACD" w:rsidRDefault="00572ACD" w:rsidP="00755E14">
            <w:pPr>
              <w:pStyle w:val="Prrafodelista"/>
              <w:numPr>
                <w:ilvl w:val="0"/>
                <w:numId w:val="12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31CF68D" w14:textId="77777777" w:rsidR="00572ACD" w:rsidRPr="00452B09" w:rsidRDefault="00572ACD" w:rsidP="00755E14">
            <w:pPr>
              <w:pStyle w:val="Prrafodelista"/>
              <w:numPr>
                <w:ilvl w:val="0"/>
                <w:numId w:val="12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92B5816" w14:textId="77777777" w:rsidR="00572ACD" w:rsidRPr="00794669" w:rsidRDefault="00572AC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572ACD" w:rsidRPr="00794669" w14:paraId="4B173237"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72FAE9DB" w14:textId="77777777" w:rsidR="00572ACD" w:rsidRPr="00794669" w:rsidRDefault="00572ACD" w:rsidP="00EF6B3D">
            <w:pPr>
              <w:pStyle w:val="Ttulo9"/>
              <w:ind w:left="113" w:right="113"/>
              <w:jc w:val="center"/>
              <w:outlineLvl w:val="8"/>
              <w:rPr>
                <w:b w:val="0"/>
                <w:szCs w:val="16"/>
                <w:lang w:val="es-CR" w:eastAsia="es-CR"/>
              </w:rPr>
            </w:pPr>
          </w:p>
        </w:tc>
        <w:tc>
          <w:tcPr>
            <w:tcW w:w="3482" w:type="dxa"/>
            <w:hideMark/>
          </w:tcPr>
          <w:p w14:paraId="1EEA6647"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color w:val="000000"/>
                <w:szCs w:val="16"/>
                <w:lang w:val="es-ES_tradnl" w:eastAsia="es-CR"/>
              </w:rPr>
              <w:t>[E] Provisiones</w:t>
            </w:r>
          </w:p>
        </w:tc>
        <w:tc>
          <w:tcPr>
            <w:tcW w:w="4472" w:type="dxa"/>
            <w:vAlign w:val="center"/>
            <w:hideMark/>
          </w:tcPr>
          <w:p w14:paraId="2162850A"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Provisiones</w:t>
            </w:r>
          </w:p>
        </w:tc>
        <w:tc>
          <w:tcPr>
            <w:tcW w:w="411" w:type="dxa"/>
            <w:textDirection w:val="btLr"/>
            <w:vAlign w:val="center"/>
            <w:hideMark/>
          </w:tcPr>
          <w:p w14:paraId="5B96A2E7"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20400300000000</w:t>
            </w:r>
          </w:p>
        </w:tc>
        <w:tc>
          <w:tcPr>
            <w:tcW w:w="5103" w:type="dxa"/>
            <w:vAlign w:val="center"/>
            <w:hideMark/>
          </w:tcPr>
          <w:p w14:paraId="3CF462B1" w14:textId="77777777" w:rsidR="00572ACD" w:rsidRDefault="00572ACD" w:rsidP="00755E14">
            <w:pPr>
              <w:pStyle w:val="Prrafodelista"/>
              <w:numPr>
                <w:ilvl w:val="0"/>
                <w:numId w:val="12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67AF3ED" w14:textId="77777777" w:rsidR="00572ACD" w:rsidRPr="00452B09" w:rsidRDefault="00572ACD" w:rsidP="00755E14">
            <w:pPr>
              <w:pStyle w:val="Prrafodelista"/>
              <w:numPr>
                <w:ilvl w:val="0"/>
                <w:numId w:val="12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5EC737C"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832FD4" w:rsidRPr="00794669" w14:paraId="2F6BDF3E"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53EE3D79" w14:textId="77777777" w:rsidR="00832FD4" w:rsidRPr="00794669" w:rsidRDefault="00832FD4" w:rsidP="00EF6B3D">
            <w:pPr>
              <w:pStyle w:val="Ttulo9"/>
              <w:ind w:left="113" w:right="113"/>
              <w:jc w:val="center"/>
              <w:outlineLvl w:val="8"/>
              <w:rPr>
                <w:b w:val="0"/>
                <w:szCs w:val="16"/>
                <w:lang w:val="es-CR" w:eastAsia="es-CR"/>
              </w:rPr>
            </w:pPr>
          </w:p>
        </w:tc>
        <w:tc>
          <w:tcPr>
            <w:tcW w:w="3482" w:type="dxa"/>
            <w:hideMark/>
          </w:tcPr>
          <w:p w14:paraId="75B92E75" w14:textId="77777777" w:rsidR="00832FD4" w:rsidRPr="00794669" w:rsidRDefault="00832FD4"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color w:val="000000"/>
                <w:szCs w:val="16"/>
                <w:lang w:val="es-ES_tradnl" w:eastAsia="es-CR"/>
              </w:rPr>
              <w:t>[E] RentaDiferido</w:t>
            </w:r>
          </w:p>
        </w:tc>
        <w:tc>
          <w:tcPr>
            <w:tcW w:w="4472" w:type="dxa"/>
            <w:vAlign w:val="center"/>
            <w:hideMark/>
          </w:tcPr>
          <w:p w14:paraId="5C384719" w14:textId="77777777" w:rsidR="00832FD4" w:rsidRPr="00794669" w:rsidRDefault="00832FD4"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Impuestos sobre la renta diferido</w:t>
            </w:r>
          </w:p>
        </w:tc>
        <w:tc>
          <w:tcPr>
            <w:tcW w:w="411" w:type="dxa"/>
            <w:textDirection w:val="btLr"/>
            <w:vAlign w:val="center"/>
            <w:hideMark/>
          </w:tcPr>
          <w:p w14:paraId="760C6903" w14:textId="77777777" w:rsidR="00832FD4" w:rsidRPr="00794669" w:rsidRDefault="00832FD4"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20400600000000</w:t>
            </w:r>
          </w:p>
        </w:tc>
        <w:tc>
          <w:tcPr>
            <w:tcW w:w="5103" w:type="dxa"/>
            <w:vAlign w:val="center"/>
            <w:hideMark/>
          </w:tcPr>
          <w:p w14:paraId="55259D9C" w14:textId="77777777" w:rsidR="00832FD4" w:rsidRDefault="00832FD4" w:rsidP="00755E14">
            <w:pPr>
              <w:pStyle w:val="Prrafodelista"/>
              <w:numPr>
                <w:ilvl w:val="0"/>
                <w:numId w:val="12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F1C5DE3" w14:textId="77777777" w:rsidR="00832FD4" w:rsidRPr="00452B09" w:rsidRDefault="00832FD4" w:rsidP="00755E14">
            <w:pPr>
              <w:pStyle w:val="Prrafodelista"/>
              <w:numPr>
                <w:ilvl w:val="0"/>
                <w:numId w:val="12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E4A9CBE" w14:textId="77777777" w:rsidR="00832FD4" w:rsidRPr="00794669" w:rsidRDefault="00832FD4"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832FD4" w:rsidRPr="00794669" w14:paraId="21F46578"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8602C88" w14:textId="77777777" w:rsidR="00832FD4" w:rsidRPr="00794669" w:rsidRDefault="00832FD4" w:rsidP="00EF6B3D">
            <w:pPr>
              <w:pStyle w:val="Ttulo9"/>
              <w:ind w:left="113" w:right="113"/>
              <w:jc w:val="center"/>
              <w:outlineLvl w:val="8"/>
              <w:rPr>
                <w:b w:val="0"/>
                <w:szCs w:val="16"/>
                <w:lang w:val="es-CR" w:eastAsia="es-CR"/>
              </w:rPr>
            </w:pPr>
          </w:p>
        </w:tc>
        <w:tc>
          <w:tcPr>
            <w:tcW w:w="3482" w:type="dxa"/>
          </w:tcPr>
          <w:p w14:paraId="7C994388" w14:textId="77777777" w:rsidR="00832FD4" w:rsidRPr="00794669" w:rsidRDefault="00832FD4" w:rsidP="00A445D0">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color w:val="000000"/>
                <w:szCs w:val="16"/>
                <w:lang w:val="es-ES_tradnl" w:eastAsia="es-CR"/>
              </w:rPr>
              <w:t>[E] CargosPagarDiversos</w:t>
            </w:r>
          </w:p>
        </w:tc>
        <w:tc>
          <w:tcPr>
            <w:tcW w:w="4472" w:type="dxa"/>
            <w:vAlign w:val="center"/>
          </w:tcPr>
          <w:p w14:paraId="1EC0A85A" w14:textId="77777777" w:rsidR="00832FD4" w:rsidRPr="00794669" w:rsidRDefault="00832FD4" w:rsidP="00A445D0">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Cargos por pagar diversos</w:t>
            </w:r>
          </w:p>
        </w:tc>
        <w:tc>
          <w:tcPr>
            <w:tcW w:w="411" w:type="dxa"/>
            <w:textDirection w:val="btLr"/>
            <w:vAlign w:val="center"/>
          </w:tcPr>
          <w:p w14:paraId="6007468E" w14:textId="77777777" w:rsidR="00832FD4" w:rsidRPr="00794669" w:rsidRDefault="00832FD4" w:rsidP="00A445D0">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20400800000000</w:t>
            </w:r>
          </w:p>
        </w:tc>
        <w:tc>
          <w:tcPr>
            <w:tcW w:w="5103" w:type="dxa"/>
            <w:vAlign w:val="center"/>
          </w:tcPr>
          <w:p w14:paraId="122AA8D4" w14:textId="77777777" w:rsidR="00832FD4" w:rsidRDefault="00832FD4" w:rsidP="00755E14">
            <w:pPr>
              <w:pStyle w:val="Prrafodelista"/>
              <w:numPr>
                <w:ilvl w:val="0"/>
                <w:numId w:val="12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99B8E6F" w14:textId="77777777" w:rsidR="00832FD4" w:rsidRPr="00452B09" w:rsidRDefault="00832FD4" w:rsidP="00755E14">
            <w:pPr>
              <w:pStyle w:val="Prrafodelista"/>
              <w:numPr>
                <w:ilvl w:val="0"/>
                <w:numId w:val="12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FB3DB64" w14:textId="77777777" w:rsidR="00832FD4" w:rsidRPr="00794669" w:rsidRDefault="00832FD4" w:rsidP="00A445D0">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783F16" w:rsidRPr="00794669" w14:paraId="408143A9"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37E573C7" w14:textId="77777777" w:rsidR="00783F16" w:rsidRPr="00794669" w:rsidRDefault="00783F16" w:rsidP="00EF6B3D">
            <w:pPr>
              <w:pStyle w:val="Ttulo9"/>
              <w:ind w:left="113" w:right="113"/>
              <w:jc w:val="center"/>
              <w:outlineLvl w:val="8"/>
              <w:rPr>
                <w:b w:val="0"/>
                <w:szCs w:val="16"/>
                <w:lang w:val="es-CR" w:eastAsia="es-CR"/>
              </w:rPr>
            </w:pPr>
          </w:p>
        </w:tc>
        <w:tc>
          <w:tcPr>
            <w:tcW w:w="3482" w:type="dxa"/>
          </w:tcPr>
          <w:p w14:paraId="78976232" w14:textId="77777777" w:rsidR="00783F16" w:rsidRPr="00783F16" w:rsidRDefault="00783F16" w:rsidP="00DD5599">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83F16">
              <w:rPr>
                <w:color w:val="000000"/>
                <w:szCs w:val="16"/>
                <w:lang w:val="es-ES_tradnl" w:eastAsia="es-CR"/>
              </w:rPr>
              <w:t>[E] OtrasCuentasPorCobrar</w:t>
            </w:r>
          </w:p>
        </w:tc>
        <w:tc>
          <w:tcPr>
            <w:tcW w:w="4472" w:type="dxa"/>
            <w:vAlign w:val="center"/>
          </w:tcPr>
          <w:p w14:paraId="629F0E40" w14:textId="77777777" w:rsidR="00783F16" w:rsidRPr="00783F16" w:rsidRDefault="00783F16" w:rsidP="00DD559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83F16">
              <w:rPr>
                <w:rFonts w:cs="Arial"/>
                <w:color w:val="000000"/>
                <w:sz w:val="16"/>
                <w:szCs w:val="16"/>
                <w:lang w:eastAsia="es-CR"/>
              </w:rPr>
              <w:t>Otras cuentas por cobrar</w:t>
            </w:r>
          </w:p>
        </w:tc>
        <w:tc>
          <w:tcPr>
            <w:tcW w:w="411" w:type="dxa"/>
            <w:textDirection w:val="btLr"/>
            <w:vAlign w:val="center"/>
          </w:tcPr>
          <w:p w14:paraId="0AF29148" w14:textId="77777777" w:rsidR="00783F16" w:rsidRPr="00783F16" w:rsidRDefault="00783F16" w:rsidP="00DD559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83F16">
              <w:rPr>
                <w:rFonts w:cs="Arial"/>
                <w:color w:val="000000"/>
                <w:sz w:val="16"/>
                <w:szCs w:val="16"/>
                <w:lang w:val="es-CR" w:eastAsia="es-CR"/>
              </w:rPr>
              <w:t>1040080000000000</w:t>
            </w:r>
          </w:p>
        </w:tc>
        <w:tc>
          <w:tcPr>
            <w:tcW w:w="5103" w:type="dxa"/>
            <w:vAlign w:val="center"/>
          </w:tcPr>
          <w:p w14:paraId="16BC3D71" w14:textId="77777777" w:rsidR="00783F16" w:rsidRPr="00783F16" w:rsidRDefault="00783F16" w:rsidP="009B7AA1">
            <w:pPr>
              <w:pStyle w:val="Prrafodelista"/>
              <w:numPr>
                <w:ilvl w:val="0"/>
                <w:numId w:val="56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783F16">
              <w:rPr>
                <w:rFonts w:cs="Arial"/>
                <w:color w:val="000000"/>
                <w:sz w:val="16"/>
                <w:szCs w:val="16"/>
                <w:lang w:eastAsia="es-CR"/>
              </w:rPr>
              <w:t>≥ 0</w:t>
            </w:r>
          </w:p>
          <w:p w14:paraId="4E8DDA10" w14:textId="77777777" w:rsidR="00783F16" w:rsidRPr="00783F16" w:rsidRDefault="00783F16" w:rsidP="009B7AA1">
            <w:pPr>
              <w:pStyle w:val="Prrafodelista"/>
              <w:numPr>
                <w:ilvl w:val="0"/>
                <w:numId w:val="56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783F16">
              <w:rPr>
                <w:rFonts w:cs="Arial"/>
                <w:color w:val="000000"/>
                <w:sz w:val="16"/>
                <w:szCs w:val="16"/>
                <w:lang w:eastAsia="es-CR"/>
              </w:rPr>
              <w:t>Se debe expresar con 2 decimales</w:t>
            </w:r>
          </w:p>
          <w:p w14:paraId="32F372A0" w14:textId="77777777" w:rsidR="00783F16" w:rsidRPr="00783F16" w:rsidRDefault="00783F16" w:rsidP="00DD5599">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832FD4" w:rsidRPr="00794669" w14:paraId="0A46D11C"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3A0D7493" w14:textId="77777777" w:rsidR="00832FD4" w:rsidRPr="00794669" w:rsidRDefault="00832FD4" w:rsidP="00EF6B3D">
            <w:pPr>
              <w:pStyle w:val="Ttulo9"/>
              <w:ind w:left="113" w:right="113"/>
              <w:jc w:val="center"/>
              <w:outlineLvl w:val="8"/>
              <w:rPr>
                <w:b w:val="0"/>
                <w:szCs w:val="16"/>
                <w:lang w:val="es-CR" w:eastAsia="es-CR"/>
              </w:rPr>
            </w:pPr>
            <w:r>
              <w:rPr>
                <w:b w:val="0"/>
              </w:rPr>
              <w:t>[E]</w:t>
            </w:r>
            <w:r w:rsidRPr="00794669">
              <w:rPr>
                <w:b w:val="0"/>
                <w:szCs w:val="16"/>
                <w:lang w:val="es-ES_tradnl" w:eastAsia="es-CR"/>
              </w:rPr>
              <w:t>ProvisionesTecnicas</w:t>
            </w:r>
          </w:p>
        </w:tc>
        <w:tc>
          <w:tcPr>
            <w:tcW w:w="3482" w:type="dxa"/>
            <w:hideMark/>
          </w:tcPr>
          <w:p w14:paraId="313DFE80" w14:textId="77777777" w:rsidR="00832FD4" w:rsidRPr="00794669" w:rsidRDefault="00832FD4"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85" w:name="_[A]_TotalProvTecnicas"/>
            <w:bookmarkEnd w:id="85"/>
            <w:r w:rsidRPr="00794669">
              <w:rPr>
                <w:color w:val="000000"/>
                <w:szCs w:val="16"/>
                <w:lang w:val="es-ES_tradnl" w:eastAsia="es-CR"/>
              </w:rPr>
              <w:t>[A] TotalProvTecnicas</w:t>
            </w:r>
          </w:p>
        </w:tc>
        <w:tc>
          <w:tcPr>
            <w:tcW w:w="4472" w:type="dxa"/>
            <w:vAlign w:val="center"/>
            <w:hideMark/>
          </w:tcPr>
          <w:p w14:paraId="325938D6" w14:textId="77777777" w:rsidR="00832FD4" w:rsidRPr="00794669" w:rsidRDefault="00832FD4"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Provisiones técnicas</w:t>
            </w:r>
          </w:p>
        </w:tc>
        <w:tc>
          <w:tcPr>
            <w:tcW w:w="411" w:type="dxa"/>
            <w:textDirection w:val="btLr"/>
            <w:vAlign w:val="center"/>
            <w:hideMark/>
          </w:tcPr>
          <w:p w14:paraId="23E63665" w14:textId="77777777" w:rsidR="00832FD4" w:rsidRPr="00794669" w:rsidRDefault="00832FD4"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20500000000000</w:t>
            </w:r>
          </w:p>
        </w:tc>
        <w:tc>
          <w:tcPr>
            <w:tcW w:w="5103" w:type="dxa"/>
            <w:vAlign w:val="center"/>
            <w:hideMark/>
          </w:tcPr>
          <w:p w14:paraId="51C19390" w14:textId="77777777" w:rsidR="00832FD4"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ProvTecnicas" w:history="1">
              <w:r w:rsidR="00832FD4" w:rsidRPr="00794669">
                <w:rPr>
                  <w:rStyle w:val="Hipervnculo"/>
                  <w:rFonts w:cs="Arial"/>
                  <w:sz w:val="16"/>
                  <w:szCs w:val="16"/>
                  <w:lang w:val="es-CR" w:eastAsia="es-CR"/>
                </w:rPr>
                <w:t>[A] TotalProvTecnicas</w:t>
              </w:r>
            </w:hyperlink>
            <w:r w:rsidR="00832FD4" w:rsidRPr="00794669">
              <w:rPr>
                <w:rFonts w:cs="Arial"/>
                <w:color w:val="000000"/>
                <w:sz w:val="16"/>
                <w:szCs w:val="16"/>
                <w:lang w:val="es-CR" w:eastAsia="es-CR"/>
              </w:rPr>
              <w:t xml:space="preserve"> = ∑ </w:t>
            </w:r>
            <w:hyperlink w:anchor="_DesgloseProvisionesTecnicas" w:history="1">
              <w:r w:rsidR="00832FD4" w:rsidRPr="00794669">
                <w:rPr>
                  <w:rStyle w:val="Hipervnculo"/>
                  <w:rFonts w:cs="Arial"/>
                  <w:sz w:val="16"/>
                  <w:szCs w:val="16"/>
                  <w:lang w:val="es-CR" w:eastAsia="es-CR"/>
                </w:rPr>
                <w:t>DesgloseProvisionesTecnicas</w:t>
              </w:r>
            </w:hyperlink>
          </w:p>
        </w:tc>
      </w:tr>
      <w:tr w:rsidR="00722114" w:rsidRPr="00794669" w14:paraId="586640DE" w14:textId="77777777" w:rsidTr="0072211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59D0D1D2" w14:textId="77777777" w:rsidR="00722114" w:rsidRPr="00794669" w:rsidRDefault="00722114" w:rsidP="00EF6B3D">
            <w:pPr>
              <w:pStyle w:val="Ttulo9"/>
              <w:ind w:left="113" w:right="113"/>
              <w:jc w:val="center"/>
              <w:outlineLvl w:val="8"/>
              <w:rPr>
                <w:b w:val="0"/>
                <w:szCs w:val="16"/>
                <w:lang w:val="es-CR" w:eastAsia="es-CR"/>
              </w:rPr>
            </w:pPr>
            <w:bookmarkStart w:id="86" w:name="_DesgloseProvisionesTecnicas"/>
            <w:bookmarkEnd w:id="86"/>
            <w:r>
              <w:rPr>
                <w:b w:val="0"/>
              </w:rPr>
              <w:lastRenderedPageBreak/>
              <w:t>[E]</w:t>
            </w:r>
            <w:r w:rsidRPr="00794669">
              <w:rPr>
                <w:b w:val="0"/>
                <w:szCs w:val="16"/>
                <w:lang w:val="es-ES_tradnl" w:eastAsia="es-CR"/>
              </w:rPr>
              <w:t>DesgloseProvisionesTecnicas</w:t>
            </w:r>
          </w:p>
        </w:tc>
        <w:tc>
          <w:tcPr>
            <w:tcW w:w="3482" w:type="dxa"/>
          </w:tcPr>
          <w:p w14:paraId="3B0E5D66" w14:textId="77777777" w:rsidR="00722114" w:rsidRPr="00CA5FAA" w:rsidRDefault="00722114" w:rsidP="00DD5599">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CA5FAA">
              <w:rPr>
                <w:color w:val="000000"/>
                <w:szCs w:val="16"/>
                <w:lang w:val="es-ES_tradnl" w:eastAsia="es-CR"/>
              </w:rPr>
              <w:t>[E] ProvisionesPrimasNoDevengadas</w:t>
            </w:r>
          </w:p>
        </w:tc>
        <w:tc>
          <w:tcPr>
            <w:tcW w:w="4472" w:type="dxa"/>
            <w:vAlign w:val="center"/>
          </w:tcPr>
          <w:p w14:paraId="3121F26A" w14:textId="77777777" w:rsidR="00722114" w:rsidRPr="00CA5FAA" w:rsidRDefault="00722114" w:rsidP="00DD559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CA5FAA">
              <w:rPr>
                <w:rFonts w:cs="Arial"/>
                <w:color w:val="000000"/>
                <w:sz w:val="16"/>
                <w:szCs w:val="16"/>
                <w:lang w:eastAsia="es-CR"/>
              </w:rPr>
              <w:t>Provisiones para primas no devengadas</w:t>
            </w:r>
          </w:p>
        </w:tc>
        <w:tc>
          <w:tcPr>
            <w:tcW w:w="411" w:type="dxa"/>
            <w:textDirection w:val="btLr"/>
            <w:vAlign w:val="center"/>
          </w:tcPr>
          <w:p w14:paraId="7E5D969C" w14:textId="77777777" w:rsidR="00722114" w:rsidRPr="00CA5FAA" w:rsidRDefault="00722114" w:rsidP="00DD559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CA5FAA">
              <w:rPr>
                <w:rFonts w:cs="Arial"/>
                <w:color w:val="000000"/>
                <w:sz w:val="16"/>
                <w:szCs w:val="16"/>
                <w:lang w:eastAsia="es-CR"/>
              </w:rPr>
              <w:t>20500100000000</w:t>
            </w:r>
          </w:p>
        </w:tc>
        <w:tc>
          <w:tcPr>
            <w:tcW w:w="5103" w:type="dxa"/>
            <w:vAlign w:val="center"/>
          </w:tcPr>
          <w:p w14:paraId="6767D129" w14:textId="77777777" w:rsidR="00722114" w:rsidRPr="00CA5FAA" w:rsidRDefault="00722114" w:rsidP="00755E14">
            <w:pPr>
              <w:pStyle w:val="Prrafodelista"/>
              <w:numPr>
                <w:ilvl w:val="0"/>
                <w:numId w:val="13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CA5FAA">
              <w:rPr>
                <w:rFonts w:cs="Arial"/>
                <w:color w:val="000000"/>
                <w:sz w:val="16"/>
                <w:szCs w:val="16"/>
                <w:lang w:eastAsia="es-CR"/>
              </w:rPr>
              <w:t>≥ 0</w:t>
            </w:r>
          </w:p>
          <w:p w14:paraId="14D000B7" w14:textId="77777777" w:rsidR="00722114" w:rsidRPr="00CA5FAA" w:rsidRDefault="00722114" w:rsidP="00755E14">
            <w:pPr>
              <w:pStyle w:val="Prrafodelista"/>
              <w:numPr>
                <w:ilvl w:val="0"/>
                <w:numId w:val="13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CA5FAA">
              <w:rPr>
                <w:rFonts w:cs="Arial"/>
                <w:color w:val="000000"/>
                <w:sz w:val="16"/>
                <w:szCs w:val="16"/>
                <w:lang w:eastAsia="es-CR"/>
              </w:rPr>
              <w:t>Se debe expresar con 2 decimales</w:t>
            </w:r>
          </w:p>
          <w:p w14:paraId="0AB838C3" w14:textId="77777777" w:rsidR="00722114" w:rsidRPr="00CA5FAA" w:rsidRDefault="00722114" w:rsidP="00DD5599">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722114" w:rsidRPr="00794669" w14:paraId="0F05C79C" w14:textId="77777777" w:rsidTr="0072211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65D36F0B" w14:textId="77777777" w:rsidR="00722114" w:rsidRDefault="00722114" w:rsidP="00EF6B3D">
            <w:pPr>
              <w:pStyle w:val="Ttulo9"/>
              <w:ind w:left="113" w:right="113"/>
              <w:jc w:val="center"/>
              <w:outlineLvl w:val="8"/>
              <w:rPr>
                <w:b w:val="0"/>
              </w:rPr>
            </w:pPr>
          </w:p>
        </w:tc>
        <w:tc>
          <w:tcPr>
            <w:tcW w:w="3482" w:type="dxa"/>
          </w:tcPr>
          <w:p w14:paraId="7B57F67F" w14:textId="77777777" w:rsidR="00722114" w:rsidRPr="00CA5FAA" w:rsidRDefault="00722114" w:rsidP="00DD5599">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CA5FAA">
              <w:rPr>
                <w:color w:val="000000"/>
                <w:szCs w:val="16"/>
                <w:lang w:val="es-ES_tradnl" w:eastAsia="es-CR"/>
              </w:rPr>
              <w:t>[E] ProvisionesInsuficienciaPrimas</w:t>
            </w:r>
          </w:p>
        </w:tc>
        <w:tc>
          <w:tcPr>
            <w:tcW w:w="4472" w:type="dxa"/>
            <w:vAlign w:val="center"/>
          </w:tcPr>
          <w:p w14:paraId="78986FDA" w14:textId="77777777" w:rsidR="00722114" w:rsidRPr="00CA5FAA" w:rsidRDefault="00722114" w:rsidP="00DD559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CA5FAA">
              <w:rPr>
                <w:rFonts w:cs="Arial"/>
                <w:color w:val="000000"/>
                <w:sz w:val="16"/>
                <w:szCs w:val="16"/>
                <w:lang w:eastAsia="es-CR"/>
              </w:rPr>
              <w:t>Provisiones para insuficiencia de primas</w:t>
            </w:r>
          </w:p>
        </w:tc>
        <w:tc>
          <w:tcPr>
            <w:tcW w:w="411" w:type="dxa"/>
            <w:textDirection w:val="btLr"/>
            <w:vAlign w:val="center"/>
          </w:tcPr>
          <w:p w14:paraId="0B07F902" w14:textId="77777777" w:rsidR="00722114" w:rsidRPr="00CA5FAA" w:rsidRDefault="00722114" w:rsidP="00DD559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CA5FAA">
              <w:rPr>
                <w:rFonts w:cs="Arial"/>
                <w:color w:val="000000"/>
                <w:sz w:val="16"/>
                <w:szCs w:val="16"/>
                <w:lang w:eastAsia="es-CR"/>
              </w:rPr>
              <w:t>20500200000000</w:t>
            </w:r>
          </w:p>
        </w:tc>
        <w:tc>
          <w:tcPr>
            <w:tcW w:w="5103" w:type="dxa"/>
            <w:vAlign w:val="center"/>
          </w:tcPr>
          <w:p w14:paraId="4BE86A1D" w14:textId="77777777" w:rsidR="00722114" w:rsidRPr="00CA5FAA" w:rsidRDefault="00722114" w:rsidP="009B7AA1">
            <w:pPr>
              <w:pStyle w:val="Prrafodelista"/>
              <w:numPr>
                <w:ilvl w:val="0"/>
                <w:numId w:val="55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CA5FAA">
              <w:rPr>
                <w:rFonts w:cs="Arial"/>
                <w:color w:val="000000"/>
                <w:sz w:val="16"/>
                <w:szCs w:val="16"/>
                <w:lang w:eastAsia="es-CR"/>
              </w:rPr>
              <w:t>≥ 0</w:t>
            </w:r>
          </w:p>
          <w:p w14:paraId="2E3BB0B4" w14:textId="77777777" w:rsidR="00722114" w:rsidRPr="00CA5FAA" w:rsidRDefault="00722114" w:rsidP="009B7AA1">
            <w:pPr>
              <w:pStyle w:val="Prrafodelista"/>
              <w:numPr>
                <w:ilvl w:val="0"/>
                <w:numId w:val="55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CA5FAA">
              <w:rPr>
                <w:rFonts w:cs="Arial"/>
                <w:color w:val="000000"/>
                <w:sz w:val="16"/>
                <w:szCs w:val="16"/>
                <w:lang w:eastAsia="es-CR"/>
              </w:rPr>
              <w:t>Se debe expresar con 2 decimales</w:t>
            </w:r>
          </w:p>
          <w:p w14:paraId="42F6BEE2" w14:textId="77777777" w:rsidR="00722114" w:rsidRPr="00CA5FAA" w:rsidRDefault="00722114" w:rsidP="00DD5599">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722114" w:rsidRPr="00794669" w14:paraId="484FE2B9" w14:textId="77777777" w:rsidTr="0072211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6BC7678A" w14:textId="77777777" w:rsidR="00722114" w:rsidRPr="00794669" w:rsidRDefault="00722114" w:rsidP="00EF6B3D">
            <w:pPr>
              <w:pStyle w:val="Ttulo9"/>
              <w:ind w:left="113" w:right="113"/>
              <w:jc w:val="center"/>
              <w:outlineLvl w:val="8"/>
              <w:rPr>
                <w:b w:val="0"/>
                <w:szCs w:val="16"/>
                <w:lang w:val="es-CR" w:eastAsia="es-CR"/>
              </w:rPr>
            </w:pPr>
          </w:p>
        </w:tc>
        <w:tc>
          <w:tcPr>
            <w:tcW w:w="3482" w:type="dxa"/>
          </w:tcPr>
          <w:p w14:paraId="5BDBF7FE" w14:textId="77777777" w:rsidR="00722114" w:rsidRPr="00CA5FAA" w:rsidRDefault="00722114" w:rsidP="00A421BF">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CA5FAA">
              <w:rPr>
                <w:color w:val="000000"/>
                <w:szCs w:val="16"/>
                <w:lang w:val="es-ES_tradnl" w:eastAsia="es-CR"/>
              </w:rPr>
              <w:t>[E] Matematicas</w:t>
            </w:r>
          </w:p>
        </w:tc>
        <w:tc>
          <w:tcPr>
            <w:tcW w:w="4472" w:type="dxa"/>
            <w:vAlign w:val="center"/>
          </w:tcPr>
          <w:p w14:paraId="20C5A39E" w14:textId="77777777" w:rsidR="00722114" w:rsidRPr="00CA5FAA" w:rsidRDefault="00722114" w:rsidP="00DD559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CA5FAA">
              <w:rPr>
                <w:rFonts w:cs="Arial"/>
                <w:color w:val="000000"/>
                <w:sz w:val="16"/>
                <w:szCs w:val="16"/>
                <w:lang w:eastAsia="es-CR"/>
              </w:rPr>
              <w:t>Provisiones matemáticas</w:t>
            </w:r>
          </w:p>
        </w:tc>
        <w:tc>
          <w:tcPr>
            <w:tcW w:w="411" w:type="dxa"/>
            <w:textDirection w:val="btLr"/>
            <w:vAlign w:val="center"/>
          </w:tcPr>
          <w:p w14:paraId="59229DCB" w14:textId="77777777" w:rsidR="00722114" w:rsidRPr="00CA5FAA" w:rsidRDefault="00722114" w:rsidP="00DD559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CA5FAA">
              <w:rPr>
                <w:rFonts w:cs="Arial"/>
                <w:color w:val="000000"/>
                <w:sz w:val="16"/>
                <w:szCs w:val="16"/>
                <w:lang w:eastAsia="es-CR"/>
              </w:rPr>
              <w:t>20500300000000</w:t>
            </w:r>
          </w:p>
        </w:tc>
        <w:tc>
          <w:tcPr>
            <w:tcW w:w="5103" w:type="dxa"/>
            <w:vAlign w:val="center"/>
          </w:tcPr>
          <w:p w14:paraId="200C53D5" w14:textId="77777777" w:rsidR="00722114" w:rsidRPr="00CA5FAA" w:rsidRDefault="00722114" w:rsidP="009B7AA1">
            <w:pPr>
              <w:pStyle w:val="Prrafodelista"/>
              <w:numPr>
                <w:ilvl w:val="0"/>
                <w:numId w:val="55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CA5FAA">
              <w:rPr>
                <w:rFonts w:cs="Arial"/>
                <w:color w:val="000000"/>
                <w:sz w:val="16"/>
                <w:szCs w:val="16"/>
                <w:lang w:eastAsia="es-CR"/>
              </w:rPr>
              <w:t>≥ 0</w:t>
            </w:r>
          </w:p>
          <w:p w14:paraId="13F8D91D" w14:textId="77777777" w:rsidR="00722114" w:rsidRPr="00CA5FAA" w:rsidRDefault="00722114" w:rsidP="009B7AA1">
            <w:pPr>
              <w:pStyle w:val="Prrafodelista"/>
              <w:numPr>
                <w:ilvl w:val="0"/>
                <w:numId w:val="55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CA5FAA">
              <w:rPr>
                <w:rFonts w:cs="Arial"/>
                <w:color w:val="000000"/>
                <w:sz w:val="16"/>
                <w:szCs w:val="16"/>
                <w:lang w:eastAsia="es-CR"/>
              </w:rPr>
              <w:t>Se debe expresar con 2 decimales</w:t>
            </w:r>
          </w:p>
          <w:p w14:paraId="4CADF2FE" w14:textId="77777777" w:rsidR="00722114" w:rsidRPr="00CA5FAA" w:rsidRDefault="00722114" w:rsidP="00DD5599">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722114" w:rsidRPr="00794669" w14:paraId="130FAD3E" w14:textId="77777777" w:rsidTr="0072211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3BB9B4FD" w14:textId="77777777" w:rsidR="00722114" w:rsidRPr="00794669" w:rsidRDefault="00722114" w:rsidP="00EF6B3D">
            <w:pPr>
              <w:pStyle w:val="Ttulo9"/>
              <w:ind w:left="113" w:right="113"/>
              <w:jc w:val="center"/>
              <w:outlineLvl w:val="8"/>
              <w:rPr>
                <w:b w:val="0"/>
                <w:szCs w:val="16"/>
                <w:lang w:val="es-CR" w:eastAsia="es-CR"/>
              </w:rPr>
            </w:pPr>
          </w:p>
        </w:tc>
        <w:tc>
          <w:tcPr>
            <w:tcW w:w="3482" w:type="dxa"/>
          </w:tcPr>
          <w:p w14:paraId="5E612952" w14:textId="77777777" w:rsidR="00722114" w:rsidRPr="00CA5FAA" w:rsidRDefault="00722114" w:rsidP="00DD5599">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CA5FAA">
              <w:rPr>
                <w:color w:val="000000"/>
                <w:szCs w:val="16"/>
                <w:lang w:val="es-ES_tradnl" w:eastAsia="es-CR"/>
              </w:rPr>
              <w:t>[E] ProvisionSiniestrosReportados</w:t>
            </w:r>
          </w:p>
        </w:tc>
        <w:tc>
          <w:tcPr>
            <w:tcW w:w="4472" w:type="dxa"/>
            <w:vAlign w:val="center"/>
          </w:tcPr>
          <w:p w14:paraId="507B1FB5" w14:textId="77777777" w:rsidR="00722114" w:rsidRPr="00CA5FAA" w:rsidRDefault="00722114" w:rsidP="00DD559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CA5FAA">
              <w:rPr>
                <w:rFonts w:cs="Arial"/>
                <w:color w:val="000000"/>
                <w:sz w:val="16"/>
                <w:szCs w:val="16"/>
                <w:lang w:eastAsia="es-CR"/>
              </w:rPr>
              <w:t>Provisión para siniestros reportados</w:t>
            </w:r>
          </w:p>
        </w:tc>
        <w:tc>
          <w:tcPr>
            <w:tcW w:w="411" w:type="dxa"/>
            <w:textDirection w:val="btLr"/>
            <w:vAlign w:val="center"/>
          </w:tcPr>
          <w:p w14:paraId="1E7C3255" w14:textId="77777777" w:rsidR="00722114" w:rsidRPr="00CA5FAA" w:rsidRDefault="00722114" w:rsidP="00DD559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CA5FAA">
              <w:rPr>
                <w:rFonts w:cs="Arial"/>
                <w:color w:val="000000"/>
                <w:sz w:val="16"/>
                <w:szCs w:val="16"/>
                <w:lang w:eastAsia="es-CR"/>
              </w:rPr>
              <w:t>20500400000000</w:t>
            </w:r>
          </w:p>
        </w:tc>
        <w:tc>
          <w:tcPr>
            <w:tcW w:w="5103" w:type="dxa"/>
            <w:vAlign w:val="center"/>
          </w:tcPr>
          <w:p w14:paraId="1DA3969C" w14:textId="77777777" w:rsidR="00722114" w:rsidRPr="00CA5FAA" w:rsidRDefault="00722114" w:rsidP="009B7AA1">
            <w:pPr>
              <w:pStyle w:val="Prrafodelista"/>
              <w:numPr>
                <w:ilvl w:val="0"/>
                <w:numId w:val="55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CA5FAA">
              <w:rPr>
                <w:rFonts w:cs="Arial"/>
                <w:color w:val="000000"/>
                <w:sz w:val="16"/>
                <w:szCs w:val="16"/>
                <w:lang w:eastAsia="es-CR"/>
              </w:rPr>
              <w:t>≥ 0</w:t>
            </w:r>
          </w:p>
          <w:p w14:paraId="27D5AD33" w14:textId="77777777" w:rsidR="00722114" w:rsidRPr="00CA5FAA" w:rsidRDefault="00722114" w:rsidP="009B7AA1">
            <w:pPr>
              <w:pStyle w:val="Prrafodelista"/>
              <w:numPr>
                <w:ilvl w:val="0"/>
                <w:numId w:val="55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CA5FAA">
              <w:rPr>
                <w:rFonts w:cs="Arial"/>
                <w:color w:val="000000"/>
                <w:sz w:val="16"/>
                <w:szCs w:val="16"/>
                <w:lang w:eastAsia="es-CR"/>
              </w:rPr>
              <w:t>Se debe expresar con 2 decimales</w:t>
            </w:r>
          </w:p>
          <w:p w14:paraId="4B623ECA" w14:textId="77777777" w:rsidR="00722114" w:rsidRPr="00CA5FAA" w:rsidRDefault="00722114" w:rsidP="00DD5599">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722114" w:rsidRPr="00794669" w14:paraId="24EED1B7" w14:textId="77777777" w:rsidTr="0072211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5B75DF8A" w14:textId="77777777" w:rsidR="00722114" w:rsidRPr="00794669" w:rsidRDefault="00722114" w:rsidP="00EF6B3D">
            <w:pPr>
              <w:pStyle w:val="Ttulo9"/>
              <w:ind w:left="113" w:right="113"/>
              <w:jc w:val="center"/>
              <w:outlineLvl w:val="8"/>
              <w:rPr>
                <w:b w:val="0"/>
                <w:szCs w:val="16"/>
                <w:lang w:val="es-CR" w:eastAsia="es-CR"/>
              </w:rPr>
            </w:pPr>
          </w:p>
        </w:tc>
        <w:tc>
          <w:tcPr>
            <w:tcW w:w="3482" w:type="dxa"/>
          </w:tcPr>
          <w:p w14:paraId="540D9DEE" w14:textId="77777777" w:rsidR="00722114" w:rsidRPr="00CA5FAA" w:rsidRDefault="00722114" w:rsidP="00DD5599">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CA5FAA">
              <w:rPr>
                <w:color w:val="000000"/>
                <w:szCs w:val="16"/>
                <w:lang w:val="es-ES_tradnl" w:eastAsia="es-CR"/>
              </w:rPr>
              <w:t>[E] ProvisionOYNR</w:t>
            </w:r>
          </w:p>
        </w:tc>
        <w:tc>
          <w:tcPr>
            <w:tcW w:w="4472" w:type="dxa"/>
            <w:vAlign w:val="center"/>
          </w:tcPr>
          <w:p w14:paraId="29708369" w14:textId="77777777" w:rsidR="00722114" w:rsidRPr="00CA5FAA" w:rsidRDefault="00722114" w:rsidP="00DD559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CA5FAA">
              <w:rPr>
                <w:rFonts w:cs="Arial"/>
                <w:color w:val="000000"/>
                <w:sz w:val="16"/>
                <w:szCs w:val="16"/>
                <w:lang w:eastAsia="es-CR"/>
              </w:rPr>
              <w:t>Provisión para siniestros ocurridos y no reportados</w:t>
            </w:r>
          </w:p>
        </w:tc>
        <w:tc>
          <w:tcPr>
            <w:tcW w:w="411" w:type="dxa"/>
            <w:textDirection w:val="btLr"/>
            <w:vAlign w:val="center"/>
          </w:tcPr>
          <w:p w14:paraId="5C6E25B7" w14:textId="77777777" w:rsidR="00722114" w:rsidRPr="00CA5FAA" w:rsidRDefault="00722114" w:rsidP="00DD559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CA5FAA">
              <w:rPr>
                <w:rFonts w:cs="Arial"/>
                <w:color w:val="000000"/>
                <w:sz w:val="16"/>
                <w:szCs w:val="16"/>
                <w:lang w:eastAsia="es-CR"/>
              </w:rPr>
              <w:t>20500500000000</w:t>
            </w:r>
          </w:p>
        </w:tc>
        <w:tc>
          <w:tcPr>
            <w:tcW w:w="5103" w:type="dxa"/>
            <w:vAlign w:val="center"/>
          </w:tcPr>
          <w:p w14:paraId="08A9BDC4" w14:textId="77777777" w:rsidR="00722114" w:rsidRPr="00CA5FAA" w:rsidRDefault="00722114" w:rsidP="009B7AA1">
            <w:pPr>
              <w:pStyle w:val="Prrafodelista"/>
              <w:numPr>
                <w:ilvl w:val="0"/>
                <w:numId w:val="55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CA5FAA">
              <w:rPr>
                <w:rFonts w:cs="Arial"/>
                <w:color w:val="000000"/>
                <w:sz w:val="16"/>
                <w:szCs w:val="16"/>
                <w:lang w:eastAsia="es-CR"/>
              </w:rPr>
              <w:t>≥ 0</w:t>
            </w:r>
          </w:p>
          <w:p w14:paraId="72E1CB56" w14:textId="77777777" w:rsidR="00722114" w:rsidRPr="00CA5FAA" w:rsidRDefault="00722114" w:rsidP="009B7AA1">
            <w:pPr>
              <w:pStyle w:val="Prrafodelista"/>
              <w:numPr>
                <w:ilvl w:val="0"/>
                <w:numId w:val="55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CA5FAA">
              <w:rPr>
                <w:rFonts w:cs="Arial"/>
                <w:color w:val="000000"/>
                <w:sz w:val="16"/>
                <w:szCs w:val="16"/>
                <w:lang w:eastAsia="es-CR"/>
              </w:rPr>
              <w:t>Se debe expresar con 2 decimales</w:t>
            </w:r>
          </w:p>
          <w:p w14:paraId="5B4298DA" w14:textId="77777777" w:rsidR="00722114" w:rsidRPr="00CA5FAA" w:rsidRDefault="00722114" w:rsidP="00DD5599">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A83EF5" w:rsidRPr="00794669" w14:paraId="056A7DB8" w14:textId="77777777" w:rsidTr="00A83EF5">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78F0303F" w14:textId="77777777" w:rsidR="00A83EF5" w:rsidRPr="00794669" w:rsidRDefault="00A83EF5" w:rsidP="00EF6B3D">
            <w:pPr>
              <w:pStyle w:val="Ttulo9"/>
              <w:ind w:left="113" w:right="113"/>
              <w:jc w:val="center"/>
              <w:outlineLvl w:val="8"/>
              <w:rPr>
                <w:b w:val="0"/>
                <w:szCs w:val="16"/>
                <w:lang w:val="es-CR" w:eastAsia="es-CR"/>
              </w:rPr>
            </w:pPr>
          </w:p>
        </w:tc>
        <w:tc>
          <w:tcPr>
            <w:tcW w:w="3482" w:type="dxa"/>
          </w:tcPr>
          <w:p w14:paraId="3177C7C4" w14:textId="77777777" w:rsidR="00A83EF5" w:rsidRPr="0029146F" w:rsidRDefault="00A83EF5" w:rsidP="00DD5599">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29146F">
              <w:rPr>
                <w:rFonts w:cs="Arial"/>
                <w:color w:val="000000"/>
                <w:sz w:val="16"/>
                <w:szCs w:val="16"/>
                <w:lang w:val="es-ES_tradnl" w:eastAsia="es-CR"/>
              </w:rPr>
              <w:t>[E] ProvisionParticipacionEnBeneficios</w:t>
            </w:r>
            <w:r>
              <w:rPr>
                <w:rFonts w:cs="Arial"/>
                <w:color w:val="000000"/>
                <w:sz w:val="16"/>
                <w:szCs w:val="16"/>
                <w:lang w:val="es-ES_tradnl" w:eastAsia="es-CR"/>
              </w:rPr>
              <w:t>YExtornos</w:t>
            </w:r>
          </w:p>
          <w:p w14:paraId="5B376CD0" w14:textId="77777777" w:rsidR="00A83EF5" w:rsidRPr="00794669" w:rsidRDefault="00A83EF5" w:rsidP="00DD5599">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p>
        </w:tc>
        <w:tc>
          <w:tcPr>
            <w:tcW w:w="4472" w:type="dxa"/>
            <w:vAlign w:val="center"/>
          </w:tcPr>
          <w:p w14:paraId="785653C1" w14:textId="77777777" w:rsidR="00A83EF5" w:rsidRPr="00794669" w:rsidRDefault="00A83EF5" w:rsidP="00DD559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P</w:t>
            </w:r>
            <w:r>
              <w:rPr>
                <w:rFonts w:cs="Arial"/>
                <w:color w:val="000000"/>
                <w:sz w:val="16"/>
                <w:szCs w:val="16"/>
                <w:lang w:eastAsia="es-CR"/>
              </w:rPr>
              <w:t xml:space="preserve">rovisión de </w:t>
            </w:r>
            <w:r w:rsidRPr="00794669">
              <w:rPr>
                <w:rFonts w:cs="Arial"/>
                <w:color w:val="000000"/>
                <w:sz w:val="16"/>
                <w:szCs w:val="16"/>
                <w:lang w:eastAsia="es-CR"/>
              </w:rPr>
              <w:t>participación en los beneficios</w:t>
            </w:r>
            <w:r>
              <w:rPr>
                <w:rFonts w:cs="Arial"/>
                <w:color w:val="000000"/>
                <w:sz w:val="16"/>
                <w:szCs w:val="16"/>
                <w:lang w:eastAsia="es-CR"/>
              </w:rPr>
              <w:t xml:space="preserve"> y extornos</w:t>
            </w:r>
          </w:p>
        </w:tc>
        <w:tc>
          <w:tcPr>
            <w:tcW w:w="411" w:type="dxa"/>
            <w:textDirection w:val="btLr"/>
            <w:vAlign w:val="center"/>
          </w:tcPr>
          <w:p w14:paraId="22D81E68" w14:textId="77777777" w:rsidR="00A83EF5" w:rsidRPr="00794669" w:rsidRDefault="00A83EF5" w:rsidP="00DD559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20500</w:t>
            </w:r>
            <w:r>
              <w:rPr>
                <w:rFonts w:cs="Arial"/>
                <w:color w:val="000000"/>
                <w:sz w:val="16"/>
                <w:szCs w:val="16"/>
                <w:lang w:eastAsia="es-CR"/>
              </w:rPr>
              <w:t>6</w:t>
            </w:r>
            <w:r w:rsidRPr="00794669">
              <w:rPr>
                <w:rFonts w:cs="Arial"/>
                <w:color w:val="000000"/>
                <w:sz w:val="16"/>
                <w:szCs w:val="16"/>
                <w:lang w:eastAsia="es-CR"/>
              </w:rPr>
              <w:t>00000000</w:t>
            </w:r>
          </w:p>
        </w:tc>
        <w:tc>
          <w:tcPr>
            <w:tcW w:w="5103" w:type="dxa"/>
            <w:vAlign w:val="center"/>
          </w:tcPr>
          <w:p w14:paraId="58134908" w14:textId="77777777" w:rsidR="00A83EF5" w:rsidRDefault="00A83EF5" w:rsidP="00755E14">
            <w:pPr>
              <w:pStyle w:val="Prrafodelista"/>
              <w:numPr>
                <w:ilvl w:val="0"/>
                <w:numId w:val="13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6E59C28" w14:textId="77777777" w:rsidR="00A83EF5" w:rsidRPr="00452B09" w:rsidRDefault="00A83EF5" w:rsidP="00755E14">
            <w:pPr>
              <w:pStyle w:val="Prrafodelista"/>
              <w:numPr>
                <w:ilvl w:val="0"/>
                <w:numId w:val="13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1A4AC15" w14:textId="77777777" w:rsidR="00A83EF5" w:rsidRPr="00794669" w:rsidRDefault="00A83EF5" w:rsidP="00DD5599">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2F4AED" w:rsidRPr="00794669" w14:paraId="4E9C3E6C" w14:textId="77777777" w:rsidTr="00A83EF5">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6165B862" w14:textId="77777777" w:rsidR="002F4AED" w:rsidRPr="00794669" w:rsidRDefault="002F4AED" w:rsidP="002F4AED">
            <w:pPr>
              <w:pStyle w:val="Ttulo9"/>
              <w:ind w:left="113" w:right="113"/>
              <w:jc w:val="center"/>
              <w:outlineLvl w:val="8"/>
              <w:rPr>
                <w:b w:val="0"/>
                <w:szCs w:val="16"/>
                <w:lang w:val="es-CR" w:eastAsia="es-CR"/>
              </w:rPr>
            </w:pPr>
          </w:p>
        </w:tc>
        <w:tc>
          <w:tcPr>
            <w:tcW w:w="3482" w:type="dxa"/>
          </w:tcPr>
          <w:p w14:paraId="165F7ED1" w14:textId="77777777" w:rsidR="002F4AED" w:rsidRDefault="002F4AED" w:rsidP="002F4AED">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ascii="Consolas" w:hAnsi="Consolas" w:cs="Consolas"/>
                <w:color w:val="A31515"/>
                <w:sz w:val="19"/>
                <w:szCs w:val="19"/>
                <w:lang w:val="es-CR" w:eastAsia="en-US"/>
              </w:rPr>
            </w:pPr>
            <w:r w:rsidRPr="00794669">
              <w:rPr>
                <w:color w:val="000000"/>
                <w:szCs w:val="16"/>
                <w:lang w:val="es-ES_tradnl" w:eastAsia="es-CR"/>
              </w:rPr>
              <w:t>[</w:t>
            </w:r>
            <w:r w:rsidRPr="000067A4">
              <w:rPr>
                <w:rFonts w:cs="Arial"/>
                <w:color w:val="000000"/>
                <w:sz w:val="16"/>
                <w:szCs w:val="16"/>
                <w:lang w:val="es-ES_tradnl" w:eastAsia="es-CR"/>
              </w:rPr>
              <w:t>E] ProvisionSeguros</w:t>
            </w:r>
            <w:r>
              <w:rPr>
                <w:rFonts w:cs="Arial"/>
                <w:color w:val="000000"/>
                <w:sz w:val="16"/>
                <w:szCs w:val="16"/>
                <w:lang w:val="es-ES_tradnl" w:eastAsia="es-CR"/>
              </w:rPr>
              <w:t>Vida</w:t>
            </w:r>
            <w:r w:rsidRPr="000067A4">
              <w:rPr>
                <w:rFonts w:cs="Arial"/>
                <w:color w:val="000000"/>
                <w:sz w:val="16"/>
                <w:szCs w:val="16"/>
                <w:lang w:val="es-ES_tradnl" w:eastAsia="es-CR"/>
              </w:rPr>
              <w:t>RiesgoInversionAsumeTomador</w:t>
            </w:r>
          </w:p>
          <w:p w14:paraId="6890CB06" w14:textId="77777777" w:rsidR="002F4AED" w:rsidRPr="00794669" w:rsidRDefault="002F4AED" w:rsidP="002F4AED">
            <w:pPr>
              <w:autoSpaceDE w:val="0"/>
              <w:autoSpaceDN w:val="0"/>
              <w:adjustRightInd w:val="0"/>
              <w:cnfStyle w:val="000000000000" w:firstRow="0" w:lastRow="0" w:firstColumn="0" w:lastColumn="0" w:oddVBand="0" w:evenVBand="0" w:oddHBand="0" w:evenHBand="0" w:firstRowFirstColumn="0" w:firstRowLastColumn="0" w:lastRowFirstColumn="0" w:lastRowLastColumn="0"/>
              <w:rPr>
                <w:color w:val="000000"/>
                <w:szCs w:val="16"/>
                <w:lang w:val="es-ES_tradnl" w:eastAsia="es-CR"/>
              </w:rPr>
            </w:pPr>
          </w:p>
        </w:tc>
        <w:tc>
          <w:tcPr>
            <w:tcW w:w="4472" w:type="dxa"/>
            <w:vAlign w:val="center"/>
          </w:tcPr>
          <w:p w14:paraId="15C9A0BD" w14:textId="77777777" w:rsidR="002F4AED" w:rsidRPr="00BF1BF0" w:rsidRDefault="002F4AED" w:rsidP="002F4AE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BF1BF0">
              <w:rPr>
                <w:rFonts w:cs="Arial"/>
                <w:color w:val="000000"/>
                <w:sz w:val="16"/>
                <w:szCs w:val="16"/>
                <w:lang w:eastAsia="es-CR"/>
              </w:rPr>
              <w:t xml:space="preserve">Provisión de seguros de vida en los que el riesgo de inversión lo asume el tomador </w:t>
            </w:r>
          </w:p>
        </w:tc>
        <w:tc>
          <w:tcPr>
            <w:tcW w:w="411" w:type="dxa"/>
            <w:textDirection w:val="btLr"/>
            <w:vAlign w:val="center"/>
          </w:tcPr>
          <w:p w14:paraId="73283A4A" w14:textId="77777777" w:rsidR="002F4AED" w:rsidRPr="00794669" w:rsidRDefault="002F4AED" w:rsidP="002F4AE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794669">
              <w:rPr>
                <w:rFonts w:cs="Arial"/>
                <w:color w:val="000000"/>
                <w:sz w:val="16"/>
                <w:szCs w:val="16"/>
                <w:lang w:eastAsia="es-CR"/>
              </w:rPr>
              <w:t>20500</w:t>
            </w:r>
            <w:r>
              <w:rPr>
                <w:rFonts w:cs="Arial"/>
                <w:color w:val="000000"/>
                <w:sz w:val="16"/>
                <w:szCs w:val="16"/>
                <w:lang w:eastAsia="es-CR"/>
              </w:rPr>
              <w:t>7</w:t>
            </w:r>
            <w:r w:rsidRPr="00794669">
              <w:rPr>
                <w:rFonts w:cs="Arial"/>
                <w:color w:val="000000"/>
                <w:sz w:val="16"/>
                <w:szCs w:val="16"/>
                <w:lang w:eastAsia="es-CR"/>
              </w:rPr>
              <w:t>00000000</w:t>
            </w:r>
          </w:p>
        </w:tc>
        <w:tc>
          <w:tcPr>
            <w:tcW w:w="5103" w:type="dxa"/>
            <w:vAlign w:val="center"/>
          </w:tcPr>
          <w:p w14:paraId="69511B99" w14:textId="77777777" w:rsidR="002F4AED" w:rsidRDefault="002F4AED" w:rsidP="002F4AED">
            <w:pPr>
              <w:pStyle w:val="Prrafodelista"/>
              <w:numPr>
                <w:ilvl w:val="0"/>
                <w:numId w:val="13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79C9A04" w14:textId="77777777" w:rsidR="002F4AED" w:rsidRPr="00452B09" w:rsidRDefault="002F4AED" w:rsidP="002F4AED">
            <w:pPr>
              <w:pStyle w:val="Prrafodelista"/>
              <w:numPr>
                <w:ilvl w:val="0"/>
                <w:numId w:val="13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7DCD78B2" w14:textId="77777777" w:rsidR="002F4AED" w:rsidRPr="00452B09" w:rsidRDefault="002F4AED" w:rsidP="002F4AED">
            <w:pPr>
              <w:pStyle w:val="Prrafodelista"/>
              <w:numPr>
                <w:ilvl w:val="0"/>
                <w:numId w:val="13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p>
        </w:tc>
      </w:tr>
      <w:tr w:rsidR="002F4AED" w:rsidRPr="00794669" w14:paraId="2E0E7ED5" w14:textId="77777777" w:rsidTr="00A83EF5">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5B139584" w14:textId="77777777" w:rsidR="002F4AED" w:rsidRPr="00794669" w:rsidRDefault="002F4AED" w:rsidP="002F4AED">
            <w:pPr>
              <w:pStyle w:val="Ttulo9"/>
              <w:ind w:left="113" w:right="113"/>
              <w:jc w:val="center"/>
              <w:outlineLvl w:val="8"/>
              <w:rPr>
                <w:b w:val="0"/>
                <w:szCs w:val="16"/>
                <w:lang w:val="es-CR" w:eastAsia="es-CR"/>
              </w:rPr>
            </w:pPr>
          </w:p>
        </w:tc>
        <w:tc>
          <w:tcPr>
            <w:tcW w:w="3482" w:type="dxa"/>
          </w:tcPr>
          <w:p w14:paraId="195BD274" w14:textId="77777777" w:rsidR="002F4AED" w:rsidRPr="00794669" w:rsidRDefault="002F4AED" w:rsidP="002F4AE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CA5FAA">
              <w:rPr>
                <w:color w:val="000000"/>
                <w:szCs w:val="16"/>
                <w:lang w:val="es-ES_tradnl" w:eastAsia="es-CR"/>
              </w:rPr>
              <w:t>[E] OtrasProvisionesTecnicas</w:t>
            </w:r>
          </w:p>
        </w:tc>
        <w:tc>
          <w:tcPr>
            <w:tcW w:w="4472" w:type="dxa"/>
            <w:vAlign w:val="center"/>
          </w:tcPr>
          <w:p w14:paraId="72A57C63" w14:textId="77777777" w:rsidR="002F4AED" w:rsidRPr="00794669" w:rsidRDefault="002F4AED" w:rsidP="002F4AE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CA5FAA">
              <w:rPr>
                <w:rFonts w:cs="Arial"/>
                <w:color w:val="000000"/>
                <w:sz w:val="16"/>
                <w:szCs w:val="16"/>
                <w:lang w:eastAsia="es-CR"/>
              </w:rPr>
              <w:t>Otras provisiones técnicas</w:t>
            </w:r>
          </w:p>
        </w:tc>
        <w:tc>
          <w:tcPr>
            <w:tcW w:w="411" w:type="dxa"/>
            <w:textDirection w:val="btLr"/>
            <w:vAlign w:val="center"/>
          </w:tcPr>
          <w:p w14:paraId="51A1D069" w14:textId="77777777" w:rsidR="002F4AED" w:rsidRPr="00794669" w:rsidRDefault="002F4AED" w:rsidP="002F4AE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CA5FAA">
              <w:rPr>
                <w:rFonts w:cs="Arial"/>
                <w:color w:val="000000"/>
                <w:sz w:val="16"/>
                <w:szCs w:val="16"/>
                <w:lang w:eastAsia="es-CR"/>
              </w:rPr>
              <w:t>20500800000000</w:t>
            </w:r>
          </w:p>
        </w:tc>
        <w:tc>
          <w:tcPr>
            <w:tcW w:w="5103" w:type="dxa"/>
            <w:vAlign w:val="center"/>
          </w:tcPr>
          <w:p w14:paraId="47C51C18" w14:textId="77777777" w:rsidR="002F4AED" w:rsidRPr="00CA5FAA" w:rsidRDefault="002F4AED" w:rsidP="002F4AED">
            <w:pPr>
              <w:pStyle w:val="Prrafodelista"/>
              <w:numPr>
                <w:ilvl w:val="0"/>
                <w:numId w:val="56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CA5FAA">
              <w:rPr>
                <w:rFonts w:cs="Arial"/>
                <w:color w:val="000000"/>
                <w:sz w:val="16"/>
                <w:szCs w:val="16"/>
                <w:lang w:eastAsia="es-CR"/>
              </w:rPr>
              <w:t>≥ 0</w:t>
            </w:r>
          </w:p>
          <w:p w14:paraId="6FD3974A" w14:textId="77777777" w:rsidR="002F4AED" w:rsidRPr="00CA5FAA" w:rsidRDefault="002F4AED" w:rsidP="002F4AED">
            <w:pPr>
              <w:pStyle w:val="Prrafodelista"/>
              <w:numPr>
                <w:ilvl w:val="0"/>
                <w:numId w:val="56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CA5FAA">
              <w:rPr>
                <w:rFonts w:cs="Arial"/>
                <w:color w:val="000000"/>
                <w:sz w:val="16"/>
                <w:szCs w:val="16"/>
                <w:lang w:eastAsia="es-CR"/>
              </w:rPr>
              <w:t>Se debe expresar con 2 decimales</w:t>
            </w:r>
          </w:p>
          <w:p w14:paraId="235FD22B" w14:textId="77777777" w:rsidR="002F4AED" w:rsidRPr="00794669" w:rsidRDefault="002F4AED" w:rsidP="002F4AE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2F4AED" w:rsidRPr="00794669" w14:paraId="2DF76CC6" w14:textId="77777777" w:rsidTr="00A83EF5">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7D248898" w14:textId="77777777" w:rsidR="002F4AED" w:rsidRPr="00794669" w:rsidRDefault="002F4AED" w:rsidP="002F4AED">
            <w:pPr>
              <w:pStyle w:val="Ttulo9"/>
              <w:ind w:left="113" w:right="113"/>
              <w:jc w:val="center"/>
              <w:outlineLvl w:val="8"/>
              <w:rPr>
                <w:b w:val="0"/>
                <w:szCs w:val="16"/>
                <w:lang w:val="es-CR" w:eastAsia="es-CR"/>
              </w:rPr>
            </w:pPr>
          </w:p>
        </w:tc>
        <w:tc>
          <w:tcPr>
            <w:tcW w:w="3482" w:type="dxa"/>
          </w:tcPr>
          <w:p w14:paraId="7D99198A" w14:textId="77777777" w:rsidR="002F4AED" w:rsidRPr="00CA5FAA" w:rsidRDefault="002F4AED" w:rsidP="002F4AE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B76526">
              <w:rPr>
                <w:color w:val="000000"/>
                <w:szCs w:val="16"/>
                <w:lang w:val="es-ES_tradnl" w:eastAsia="es-CR"/>
              </w:rPr>
              <w:t>[E]</w:t>
            </w:r>
            <w:r w:rsidRPr="002F4AED">
              <w:rPr>
                <w:szCs w:val="16"/>
                <w:lang w:val="es-ES_tradnl" w:eastAsia="es-CR"/>
              </w:rPr>
              <w:t xml:space="preserve"> </w:t>
            </w:r>
            <w:r w:rsidRPr="002F4AED">
              <w:rPr>
                <w:szCs w:val="16"/>
                <w:lang w:val="es-CR" w:eastAsia="en-US"/>
              </w:rPr>
              <w:t>RiesgosCatastroficos</w:t>
            </w:r>
          </w:p>
        </w:tc>
        <w:tc>
          <w:tcPr>
            <w:tcW w:w="4472" w:type="dxa"/>
            <w:vAlign w:val="center"/>
          </w:tcPr>
          <w:p w14:paraId="7575B9BE" w14:textId="77777777" w:rsidR="002F4AED" w:rsidRPr="00CA5FAA" w:rsidRDefault="002F4AED" w:rsidP="002F4AE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eastAsia="es-CR"/>
              </w:rPr>
              <w:t>Provisión de riesgos catastróficos</w:t>
            </w:r>
          </w:p>
        </w:tc>
        <w:tc>
          <w:tcPr>
            <w:tcW w:w="411" w:type="dxa"/>
            <w:textDirection w:val="btLr"/>
            <w:vAlign w:val="center"/>
          </w:tcPr>
          <w:p w14:paraId="40639C8B" w14:textId="77777777" w:rsidR="002F4AED" w:rsidRPr="00CA5FAA" w:rsidRDefault="002F4AED" w:rsidP="002F4AE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76526">
              <w:rPr>
                <w:rFonts w:cs="Arial"/>
                <w:color w:val="000000"/>
                <w:sz w:val="16"/>
                <w:szCs w:val="16"/>
                <w:lang w:eastAsia="es-CR"/>
              </w:rPr>
              <w:t>20500900000000</w:t>
            </w:r>
          </w:p>
        </w:tc>
        <w:tc>
          <w:tcPr>
            <w:tcW w:w="5103" w:type="dxa"/>
            <w:vAlign w:val="center"/>
          </w:tcPr>
          <w:p w14:paraId="48795756" w14:textId="77777777" w:rsidR="002F4AED" w:rsidRDefault="002F4AED" w:rsidP="002F4AED">
            <w:pPr>
              <w:pStyle w:val="Prrafodelista"/>
              <w:numPr>
                <w:ilvl w:val="0"/>
                <w:numId w:val="63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D16978">
              <w:rPr>
                <w:rFonts w:cs="Arial"/>
                <w:color w:val="000000"/>
                <w:sz w:val="16"/>
                <w:szCs w:val="16"/>
                <w:u w:val="single"/>
                <w:lang w:eastAsia="es-CR"/>
              </w:rPr>
              <w:t>&gt;</w:t>
            </w:r>
            <w:r>
              <w:rPr>
                <w:rFonts w:cs="Arial"/>
                <w:color w:val="000000"/>
                <w:sz w:val="16"/>
                <w:szCs w:val="16"/>
                <w:lang w:eastAsia="es-CR"/>
              </w:rPr>
              <w:t xml:space="preserve"> 0</w:t>
            </w:r>
          </w:p>
          <w:p w14:paraId="72186C16" w14:textId="77777777" w:rsidR="002F4AED" w:rsidRPr="00CA5FAA" w:rsidRDefault="002F4AED" w:rsidP="002F4AE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r>
              <w:rPr>
                <w:rFonts w:cs="Arial"/>
                <w:color w:val="000000"/>
                <w:sz w:val="16"/>
                <w:szCs w:val="16"/>
                <w:lang w:eastAsia="es-CR"/>
              </w:rPr>
              <w:t>S</w:t>
            </w:r>
            <w:r w:rsidRPr="00CA5FAA">
              <w:rPr>
                <w:rFonts w:cs="Arial"/>
                <w:color w:val="000000"/>
                <w:sz w:val="16"/>
                <w:szCs w:val="16"/>
                <w:lang w:eastAsia="es-CR"/>
              </w:rPr>
              <w:t>e debe expresar con 2 decimales</w:t>
            </w:r>
          </w:p>
        </w:tc>
      </w:tr>
      <w:tr w:rsidR="002F7FC7" w:rsidRPr="00794669" w14:paraId="247E21BD" w14:textId="77777777" w:rsidTr="00DD559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0814A73F" w14:textId="77777777" w:rsidR="002F7FC7" w:rsidRPr="00D57527" w:rsidRDefault="002F7FC7" w:rsidP="00DD5599">
            <w:pPr>
              <w:pStyle w:val="Ttulo9"/>
              <w:ind w:left="113" w:right="113"/>
              <w:jc w:val="center"/>
              <w:outlineLvl w:val="8"/>
              <w:rPr>
                <w:bCs w:val="0"/>
                <w:color w:val="auto"/>
                <w:szCs w:val="16"/>
                <w:lang w:val="es-ES_tradnl" w:eastAsia="es-CR"/>
              </w:rPr>
            </w:pPr>
            <w:r w:rsidRPr="00D57527">
              <w:rPr>
                <w:b w:val="0"/>
                <w:color w:val="auto"/>
                <w:szCs w:val="16"/>
                <w:lang w:val="es-ES_tradnl" w:eastAsia="es-CR"/>
              </w:rPr>
              <w:t>[E]</w:t>
            </w:r>
            <w:r w:rsidR="008906A1" w:rsidRPr="00D57527">
              <w:rPr>
                <w:color w:val="auto"/>
                <w:szCs w:val="16"/>
                <w:lang w:val="es-ES_tradnl" w:eastAsia="es-CR"/>
              </w:rPr>
              <w:t>CuentasAcreedorasDeudoras OperacionesReaseguroPasivo</w:t>
            </w:r>
          </w:p>
          <w:p w14:paraId="1B60E206" w14:textId="77777777" w:rsidR="002F7FC7" w:rsidRPr="00D57527" w:rsidRDefault="002F7FC7" w:rsidP="00DD5599">
            <w:pPr>
              <w:pStyle w:val="Ttulo9"/>
              <w:ind w:left="113" w:right="113"/>
              <w:jc w:val="center"/>
              <w:outlineLvl w:val="8"/>
              <w:rPr>
                <w:b w:val="0"/>
                <w:color w:val="auto"/>
                <w:szCs w:val="16"/>
                <w:lang w:val="es-ES_tradnl" w:eastAsia="es-CR"/>
              </w:rPr>
            </w:pPr>
            <w:r w:rsidRPr="00D57527">
              <w:rPr>
                <w:b w:val="0"/>
                <w:color w:val="auto"/>
              </w:rPr>
              <w:t>[E]</w:t>
            </w:r>
            <w:r w:rsidRPr="00D57527">
              <w:rPr>
                <w:b w:val="0"/>
                <w:color w:val="auto"/>
                <w:szCs w:val="16"/>
                <w:lang w:val="es-ES_tradnl" w:eastAsia="es-CR"/>
              </w:rPr>
              <w:t>DesgloseCuentasAcreedorasDeudoras OperacionesReaseguro</w:t>
            </w:r>
          </w:p>
        </w:tc>
        <w:tc>
          <w:tcPr>
            <w:tcW w:w="3482" w:type="dxa"/>
          </w:tcPr>
          <w:p w14:paraId="6ECBB441" w14:textId="77777777" w:rsidR="002F7FC7" w:rsidRPr="00D57527" w:rsidRDefault="002F7FC7" w:rsidP="00B80BF2">
            <w:pPr>
              <w:pStyle w:val="Ttulo9"/>
              <w:outlineLvl w:val="8"/>
              <w:cnfStyle w:val="000000100000" w:firstRow="0" w:lastRow="0" w:firstColumn="0" w:lastColumn="0" w:oddVBand="0" w:evenVBand="0" w:oddHBand="1" w:evenHBand="0" w:firstRowFirstColumn="0" w:firstRowLastColumn="0" w:lastRowFirstColumn="0" w:lastRowLastColumn="0"/>
              <w:rPr>
                <w:szCs w:val="16"/>
                <w:lang w:val="es-ES_tradnl" w:eastAsia="es-CR"/>
              </w:rPr>
            </w:pPr>
            <w:bookmarkStart w:id="87" w:name="_[A]TotalCuentasAcreedorasDeudoras_O"/>
            <w:bookmarkEnd w:id="87"/>
            <w:r w:rsidRPr="00D57527">
              <w:rPr>
                <w:szCs w:val="16"/>
                <w:lang w:val="es-ES_tradnl" w:eastAsia="es-CR"/>
              </w:rPr>
              <w:t>[</w:t>
            </w:r>
            <w:r w:rsidR="00B80BF2" w:rsidRPr="00D57527">
              <w:rPr>
                <w:szCs w:val="16"/>
                <w:lang w:val="es-ES_tradnl" w:eastAsia="es-CR"/>
              </w:rPr>
              <w:t>A</w:t>
            </w:r>
            <w:r w:rsidRPr="00D57527">
              <w:rPr>
                <w:szCs w:val="16"/>
                <w:lang w:val="es-ES_tradnl" w:eastAsia="es-CR"/>
              </w:rPr>
              <w:t>]TotalCuentasAcreedorasDeudorasOperacionesReaseguro</w:t>
            </w:r>
            <w:r w:rsidR="002C03AD" w:rsidRPr="00D57527">
              <w:rPr>
                <w:szCs w:val="16"/>
                <w:lang w:val="es-ES_tradnl" w:eastAsia="es-CR"/>
              </w:rPr>
              <w:t>Pasivo</w:t>
            </w:r>
          </w:p>
        </w:tc>
        <w:tc>
          <w:tcPr>
            <w:tcW w:w="4472" w:type="dxa"/>
            <w:vAlign w:val="center"/>
          </w:tcPr>
          <w:p w14:paraId="17CF04AC" w14:textId="77777777" w:rsidR="002F7FC7" w:rsidRPr="00D57527" w:rsidRDefault="002F7FC7" w:rsidP="00DD5599">
            <w:pPr>
              <w:jc w:val="cente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D57527">
              <w:rPr>
                <w:rFonts w:cs="Arial"/>
                <w:sz w:val="16"/>
                <w:szCs w:val="16"/>
                <w:lang w:val="es-CR" w:eastAsia="es-CR"/>
              </w:rPr>
              <w:t>Cuentas acreedoras y deudoras por operaciones de reaseguro</w:t>
            </w:r>
          </w:p>
        </w:tc>
        <w:tc>
          <w:tcPr>
            <w:tcW w:w="411" w:type="dxa"/>
            <w:textDirection w:val="btLr"/>
          </w:tcPr>
          <w:p w14:paraId="7BF2F30D" w14:textId="77777777" w:rsidR="002F7FC7" w:rsidRPr="00D57527" w:rsidRDefault="002F7FC7" w:rsidP="00DD5599">
            <w:pPr>
              <w:ind w:left="113" w:right="113"/>
              <w:jc w:val="cente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D57527">
              <w:rPr>
                <w:rFonts w:cs="Arial"/>
                <w:sz w:val="16"/>
                <w:szCs w:val="16"/>
                <w:lang w:eastAsia="es-CR"/>
              </w:rPr>
              <w:t>20600000000000</w:t>
            </w:r>
          </w:p>
        </w:tc>
        <w:tc>
          <w:tcPr>
            <w:tcW w:w="5103" w:type="dxa"/>
            <w:vAlign w:val="center"/>
          </w:tcPr>
          <w:p w14:paraId="32633F3F" w14:textId="77777777" w:rsidR="002F7FC7" w:rsidRPr="00D57527" w:rsidRDefault="00000000" w:rsidP="00222192">
            <w:pPr>
              <w:pStyle w:val="Prrafodelista"/>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hyperlink w:anchor="_[A]TotalCuentasAcreedorasDeudoras_O" w:history="1">
              <w:r w:rsidR="001621D3" w:rsidRPr="00D57527">
                <w:rPr>
                  <w:rStyle w:val="Hipervnculo"/>
                  <w:color w:val="auto"/>
                  <w:sz w:val="18"/>
                  <w:szCs w:val="16"/>
                  <w:lang w:val="es-ES_tradnl" w:eastAsia="es-CR"/>
                </w:rPr>
                <w:t>[A]TotalCuentasAcreedorasDeudoras OperacionesReaseguroPasivo</w:t>
              </w:r>
            </w:hyperlink>
            <w:r w:rsidR="00222192" w:rsidRPr="00D57527">
              <w:rPr>
                <w:sz w:val="18"/>
                <w:szCs w:val="16"/>
                <w:lang w:val="es-ES_tradnl" w:eastAsia="es-CR"/>
              </w:rPr>
              <w:t xml:space="preserve">= </w:t>
            </w:r>
            <w:r w:rsidR="00222192" w:rsidRPr="00D57527">
              <w:rPr>
                <w:rFonts w:cs="Arial"/>
                <w:sz w:val="18"/>
                <w:szCs w:val="16"/>
                <w:lang w:val="es-ES_tradnl" w:eastAsia="es-CR"/>
              </w:rPr>
              <w:t>Σ</w:t>
            </w:r>
            <w:r w:rsidR="008906A1" w:rsidRPr="00D57527">
              <w:rPr>
                <w:rFonts w:cs="Arial"/>
                <w:sz w:val="18"/>
                <w:szCs w:val="16"/>
                <w:lang w:val="es-ES_tradnl" w:eastAsia="es-CR"/>
              </w:rPr>
              <w:t xml:space="preserve"> </w:t>
            </w:r>
            <w:hyperlink w:anchor="_[E]DesglosesCuentasAcreedorasDeudor" w:history="1">
              <w:r w:rsidR="008906A1" w:rsidRPr="00D57527">
                <w:rPr>
                  <w:rStyle w:val="Hipervnculo"/>
                  <w:rFonts w:cs="Arial"/>
                  <w:color w:val="auto"/>
                  <w:sz w:val="18"/>
                  <w:szCs w:val="16"/>
                  <w:lang w:val="es-ES_tradnl" w:eastAsia="es-CR"/>
                </w:rPr>
                <w:t>[E]DesglosesCuentasAcreedorasDeudoras OperacionesReaseguroPasivo</w:t>
              </w:r>
            </w:hyperlink>
          </w:p>
        </w:tc>
      </w:tr>
      <w:tr w:rsidR="002F7FC7" w:rsidRPr="00794669" w14:paraId="34A023CD" w14:textId="77777777" w:rsidTr="00DD559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15E11EF0" w14:textId="77777777" w:rsidR="002F7FC7" w:rsidRPr="00D57527" w:rsidRDefault="002F7FC7" w:rsidP="00DD5599">
            <w:pPr>
              <w:pStyle w:val="Ttulo9"/>
              <w:ind w:left="113" w:right="113"/>
              <w:jc w:val="center"/>
              <w:outlineLvl w:val="8"/>
              <w:rPr>
                <w:bCs w:val="0"/>
                <w:color w:val="auto"/>
                <w:szCs w:val="16"/>
                <w:lang w:val="es-CR" w:eastAsia="es-CR"/>
              </w:rPr>
            </w:pPr>
            <w:bookmarkStart w:id="88" w:name="_[E]DesglosesCuentasAcreedorasDeudor"/>
            <w:bookmarkEnd w:id="88"/>
            <w:r w:rsidRPr="00D57527">
              <w:rPr>
                <w:b w:val="0"/>
                <w:color w:val="auto"/>
              </w:rPr>
              <w:lastRenderedPageBreak/>
              <w:t>[E]</w:t>
            </w:r>
            <w:r w:rsidRPr="00D57527">
              <w:rPr>
                <w:b w:val="0"/>
                <w:color w:val="auto"/>
                <w:szCs w:val="16"/>
                <w:lang w:val="es-ES_tradnl" w:eastAsia="es-CR"/>
              </w:rPr>
              <w:t>Desgloses</w:t>
            </w:r>
            <w:r w:rsidR="008906A1" w:rsidRPr="00D57527">
              <w:rPr>
                <w:color w:val="auto"/>
                <w:szCs w:val="16"/>
                <w:lang w:val="es-ES_tradnl" w:eastAsia="es-CR"/>
              </w:rPr>
              <w:t>CuentasAcreedorasDeudoras OperacionesReaseguroPasivo</w:t>
            </w:r>
          </w:p>
          <w:p w14:paraId="786C9767" w14:textId="77777777" w:rsidR="002F7FC7" w:rsidRPr="00D57527" w:rsidRDefault="002F7FC7" w:rsidP="00DD5599">
            <w:pPr>
              <w:pStyle w:val="Ttulo9"/>
              <w:ind w:left="113" w:right="113"/>
              <w:jc w:val="center"/>
              <w:outlineLvl w:val="8"/>
              <w:rPr>
                <w:b w:val="0"/>
                <w:color w:val="auto"/>
                <w:szCs w:val="16"/>
                <w:lang w:val="es-CR" w:eastAsia="es-CR"/>
              </w:rPr>
            </w:pPr>
            <w:bookmarkStart w:id="89" w:name="_DesgloseSocAcreedorasSegurosFianzas"/>
            <w:bookmarkEnd w:id="89"/>
          </w:p>
        </w:tc>
        <w:tc>
          <w:tcPr>
            <w:tcW w:w="3482" w:type="dxa"/>
          </w:tcPr>
          <w:p w14:paraId="78F94FCA" w14:textId="77777777" w:rsidR="002F7FC7" w:rsidRPr="00D57527" w:rsidRDefault="002F7FC7" w:rsidP="00DD5599">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D57527">
              <w:rPr>
                <w:szCs w:val="16"/>
                <w:lang w:val="es-ES_tradnl" w:eastAsia="es-CR"/>
              </w:rPr>
              <w:t>[E] CuentasAcreedorasDeudorasReaseguroCedidoRetrocedido</w:t>
            </w:r>
          </w:p>
        </w:tc>
        <w:tc>
          <w:tcPr>
            <w:tcW w:w="4472" w:type="dxa"/>
            <w:vAlign w:val="center"/>
          </w:tcPr>
          <w:p w14:paraId="0F76DE83" w14:textId="77777777" w:rsidR="002F7FC7" w:rsidRPr="00D57527" w:rsidRDefault="006B5BF3" w:rsidP="00DD5599">
            <w:pPr>
              <w:jc w:val="center"/>
              <w:cnfStyle w:val="000000000000" w:firstRow="0" w:lastRow="0" w:firstColumn="0" w:lastColumn="0" w:oddVBand="0" w:evenVBand="0" w:oddHBand="0" w:evenHBand="0" w:firstRowFirstColumn="0" w:firstRowLastColumn="0" w:lastRowFirstColumn="0" w:lastRowLastColumn="0"/>
              <w:rPr>
                <w:rFonts w:cs="Arial"/>
                <w:sz w:val="16"/>
                <w:szCs w:val="16"/>
                <w:lang w:val="es-CR" w:eastAsia="es-CR"/>
              </w:rPr>
            </w:pPr>
            <w:r w:rsidRPr="00D57527">
              <w:rPr>
                <w:rFonts w:cs="Arial"/>
                <w:sz w:val="16"/>
                <w:szCs w:val="16"/>
                <w:lang w:eastAsia="es-CR"/>
              </w:rPr>
              <w:t>Cuentas acreedoras y deudoras por reaseguro cedido y retrocedido</w:t>
            </w:r>
          </w:p>
        </w:tc>
        <w:tc>
          <w:tcPr>
            <w:tcW w:w="411" w:type="dxa"/>
            <w:textDirection w:val="btLr"/>
          </w:tcPr>
          <w:p w14:paraId="5E43113E" w14:textId="77777777" w:rsidR="002F7FC7" w:rsidRPr="00D57527" w:rsidRDefault="002F7FC7" w:rsidP="00DD5599">
            <w:pPr>
              <w:ind w:left="113" w:right="113"/>
              <w:jc w:val="center"/>
              <w:cnfStyle w:val="000000000000" w:firstRow="0" w:lastRow="0" w:firstColumn="0" w:lastColumn="0" w:oddVBand="0" w:evenVBand="0" w:oddHBand="0" w:evenHBand="0" w:firstRowFirstColumn="0" w:firstRowLastColumn="0" w:lastRowFirstColumn="0" w:lastRowLastColumn="0"/>
              <w:rPr>
                <w:rFonts w:cs="Arial"/>
                <w:sz w:val="16"/>
                <w:szCs w:val="16"/>
                <w:lang w:val="es-CR" w:eastAsia="es-CR"/>
              </w:rPr>
            </w:pPr>
            <w:r w:rsidRPr="00D57527">
              <w:rPr>
                <w:rFonts w:cs="Arial"/>
                <w:sz w:val="16"/>
                <w:szCs w:val="16"/>
                <w:lang w:eastAsia="es-CR"/>
              </w:rPr>
              <w:t>20600100000000</w:t>
            </w:r>
          </w:p>
        </w:tc>
        <w:tc>
          <w:tcPr>
            <w:tcW w:w="5103" w:type="dxa"/>
            <w:vAlign w:val="center"/>
          </w:tcPr>
          <w:p w14:paraId="4DF96691" w14:textId="77777777" w:rsidR="002F7FC7" w:rsidRPr="00D57527" w:rsidRDefault="002F7FC7" w:rsidP="009B7AA1">
            <w:pPr>
              <w:pStyle w:val="Prrafodelista"/>
              <w:numPr>
                <w:ilvl w:val="0"/>
                <w:numId w:val="565"/>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D57527">
              <w:rPr>
                <w:rFonts w:cs="Arial"/>
                <w:sz w:val="16"/>
                <w:szCs w:val="16"/>
                <w:lang w:eastAsia="es-CR"/>
              </w:rPr>
              <w:t>≥ 0</w:t>
            </w:r>
          </w:p>
          <w:p w14:paraId="73E0A9DB" w14:textId="77777777" w:rsidR="002F7FC7" w:rsidRPr="00D57527" w:rsidRDefault="002F7FC7" w:rsidP="009B7AA1">
            <w:pPr>
              <w:pStyle w:val="Prrafodelista"/>
              <w:numPr>
                <w:ilvl w:val="0"/>
                <w:numId w:val="565"/>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D57527">
              <w:rPr>
                <w:rFonts w:cs="Arial"/>
                <w:sz w:val="16"/>
                <w:szCs w:val="16"/>
                <w:lang w:eastAsia="es-CR"/>
              </w:rPr>
              <w:t>Se debe expresar con 2 decimales</w:t>
            </w:r>
          </w:p>
          <w:p w14:paraId="0CE126F4" w14:textId="77777777" w:rsidR="002F7FC7" w:rsidRPr="00D57527" w:rsidRDefault="002F7FC7" w:rsidP="00DD5599">
            <w:pPr>
              <w:cnfStyle w:val="000000000000" w:firstRow="0" w:lastRow="0" w:firstColumn="0" w:lastColumn="0" w:oddVBand="0" w:evenVBand="0" w:oddHBand="0" w:evenHBand="0" w:firstRowFirstColumn="0" w:firstRowLastColumn="0" w:lastRowFirstColumn="0" w:lastRowLastColumn="0"/>
              <w:rPr>
                <w:rFonts w:cs="Arial"/>
                <w:bCs/>
                <w:sz w:val="16"/>
                <w:szCs w:val="16"/>
                <w:lang w:val="es-CR" w:eastAsia="es-CR"/>
              </w:rPr>
            </w:pPr>
          </w:p>
        </w:tc>
      </w:tr>
      <w:tr w:rsidR="002F7FC7" w:rsidRPr="00794669" w14:paraId="4277947C" w14:textId="77777777" w:rsidTr="00DD559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7E8A3C0C" w14:textId="77777777" w:rsidR="002F7FC7" w:rsidRPr="00794669" w:rsidRDefault="002F7FC7" w:rsidP="00EF6B3D">
            <w:pPr>
              <w:pStyle w:val="Ttulo9"/>
              <w:ind w:left="113" w:right="113"/>
              <w:jc w:val="center"/>
              <w:outlineLvl w:val="8"/>
              <w:rPr>
                <w:b w:val="0"/>
                <w:szCs w:val="16"/>
                <w:lang w:val="es-CR" w:eastAsia="es-CR"/>
              </w:rPr>
            </w:pPr>
          </w:p>
        </w:tc>
        <w:tc>
          <w:tcPr>
            <w:tcW w:w="3482" w:type="dxa"/>
          </w:tcPr>
          <w:p w14:paraId="182E8AA1" w14:textId="77777777" w:rsidR="002F7FC7" w:rsidRPr="00794669" w:rsidRDefault="002F7FC7"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3300F5">
              <w:rPr>
                <w:szCs w:val="16"/>
                <w:lang w:val="es-ES_tradnl" w:eastAsia="es-CR"/>
              </w:rPr>
              <w:t>[E]</w:t>
            </w:r>
            <w:r>
              <w:t xml:space="preserve"> </w:t>
            </w:r>
            <w:r w:rsidRPr="0011659E">
              <w:rPr>
                <w:szCs w:val="16"/>
                <w:lang w:val="es-ES_tradnl" w:eastAsia="es-CR"/>
              </w:rPr>
              <w:t>CuentasAcreedorasDeudorasReaseguroAceptado</w:t>
            </w:r>
          </w:p>
        </w:tc>
        <w:tc>
          <w:tcPr>
            <w:tcW w:w="4472" w:type="dxa"/>
            <w:vAlign w:val="center"/>
          </w:tcPr>
          <w:p w14:paraId="4C88F61D" w14:textId="77777777" w:rsidR="002F7FC7" w:rsidRPr="00794669" w:rsidRDefault="002F7FC7"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11659E">
              <w:rPr>
                <w:rFonts w:cs="Arial"/>
                <w:color w:val="000000"/>
                <w:sz w:val="16"/>
                <w:szCs w:val="16"/>
                <w:lang w:eastAsia="es-CR"/>
              </w:rPr>
              <w:t>Cuentas acreedoras y deudoras por reaseguro aceptado</w:t>
            </w:r>
          </w:p>
        </w:tc>
        <w:tc>
          <w:tcPr>
            <w:tcW w:w="411" w:type="dxa"/>
            <w:textDirection w:val="btLr"/>
          </w:tcPr>
          <w:p w14:paraId="3D569625" w14:textId="77777777" w:rsidR="002F7FC7" w:rsidRPr="00794669" w:rsidRDefault="002F7FC7"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11659E">
              <w:rPr>
                <w:rFonts w:cs="Arial"/>
                <w:color w:val="000000"/>
                <w:sz w:val="16"/>
                <w:szCs w:val="16"/>
                <w:lang w:eastAsia="es-CR"/>
              </w:rPr>
              <w:t>20600200000000</w:t>
            </w:r>
          </w:p>
        </w:tc>
        <w:tc>
          <w:tcPr>
            <w:tcW w:w="5103" w:type="dxa"/>
            <w:vAlign w:val="center"/>
          </w:tcPr>
          <w:p w14:paraId="3DCADA97" w14:textId="77777777" w:rsidR="002F7FC7" w:rsidRPr="002F7FC7" w:rsidRDefault="002F7FC7" w:rsidP="009B7AA1">
            <w:pPr>
              <w:pStyle w:val="Prrafodelista"/>
              <w:numPr>
                <w:ilvl w:val="0"/>
                <w:numId w:val="56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2F7FC7">
              <w:rPr>
                <w:rFonts w:cs="Arial"/>
                <w:color w:val="000000"/>
                <w:sz w:val="16"/>
                <w:szCs w:val="16"/>
                <w:lang w:eastAsia="es-CR"/>
              </w:rPr>
              <w:t>≥ 0</w:t>
            </w:r>
          </w:p>
          <w:p w14:paraId="2A30A1D5" w14:textId="77777777" w:rsidR="002F7FC7" w:rsidRPr="002F7FC7" w:rsidRDefault="002F7FC7" w:rsidP="009B7AA1">
            <w:pPr>
              <w:pStyle w:val="Prrafodelista"/>
              <w:numPr>
                <w:ilvl w:val="0"/>
                <w:numId w:val="56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2F7FC7">
              <w:rPr>
                <w:rFonts w:cs="Arial"/>
                <w:color w:val="000000"/>
                <w:sz w:val="16"/>
                <w:szCs w:val="16"/>
                <w:lang w:eastAsia="es-CR"/>
              </w:rPr>
              <w:t>Se debe expresar con 2 decimales</w:t>
            </w:r>
          </w:p>
          <w:p w14:paraId="26BD2D17" w14:textId="77777777" w:rsidR="002F7FC7" w:rsidRPr="00794669" w:rsidRDefault="002F7FC7"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2F7FC7" w:rsidRPr="00794669" w14:paraId="6BF6653E" w14:textId="77777777" w:rsidTr="00DD559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00883DAE" w14:textId="77777777" w:rsidR="002F7FC7" w:rsidRPr="00D57527" w:rsidRDefault="006D0CE8" w:rsidP="0011050B">
            <w:pPr>
              <w:pStyle w:val="Ttulo9"/>
              <w:ind w:left="113" w:right="113"/>
              <w:jc w:val="center"/>
              <w:outlineLvl w:val="8"/>
              <w:rPr>
                <w:b w:val="0"/>
                <w:color w:val="auto"/>
                <w:szCs w:val="16"/>
                <w:lang w:val="es-CR" w:eastAsia="es-CR"/>
              </w:rPr>
            </w:pPr>
            <w:r w:rsidRPr="00D57527">
              <w:rPr>
                <w:b w:val="0"/>
                <w:color w:val="auto"/>
                <w:szCs w:val="16"/>
                <w:lang w:val="es-CR" w:eastAsia="es-CR"/>
              </w:rPr>
              <w:t>[E]</w:t>
            </w:r>
            <w:r w:rsidR="0011050B" w:rsidRPr="00D57527">
              <w:rPr>
                <w:color w:val="auto"/>
                <w:szCs w:val="16"/>
                <w:lang w:val="es-ES_tradnl" w:eastAsia="es-CR"/>
              </w:rPr>
              <w:t xml:space="preserve"> CuentasAcreedorasDeudorasOperacionesCoaseguroPasivo</w:t>
            </w:r>
          </w:p>
        </w:tc>
        <w:tc>
          <w:tcPr>
            <w:tcW w:w="3482" w:type="dxa"/>
          </w:tcPr>
          <w:p w14:paraId="05B2ED85" w14:textId="77777777" w:rsidR="002F7FC7" w:rsidRPr="00D57527" w:rsidRDefault="002F7FC7" w:rsidP="0011050B">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90" w:name="_[A]_TotalCuentasAcreedorasDeudorasO"/>
            <w:bookmarkEnd w:id="90"/>
            <w:r w:rsidRPr="00D57527">
              <w:rPr>
                <w:szCs w:val="16"/>
                <w:lang w:val="es-ES_tradnl" w:eastAsia="es-CR"/>
              </w:rPr>
              <w:t>[</w:t>
            </w:r>
            <w:r w:rsidR="00ED0F0A" w:rsidRPr="00D57527">
              <w:rPr>
                <w:szCs w:val="16"/>
                <w:lang w:val="es-ES_tradnl" w:eastAsia="es-CR"/>
              </w:rPr>
              <w:t>A</w:t>
            </w:r>
            <w:r w:rsidRPr="00D57527">
              <w:rPr>
                <w:szCs w:val="16"/>
                <w:lang w:val="es-ES_tradnl" w:eastAsia="es-CR"/>
              </w:rPr>
              <w:t xml:space="preserve">] </w:t>
            </w:r>
            <w:r w:rsidR="0011050B" w:rsidRPr="00D57527">
              <w:rPr>
                <w:szCs w:val="16"/>
                <w:lang w:val="es-ES_tradnl" w:eastAsia="es-CR"/>
              </w:rPr>
              <w:t>TotalCuentasAcreedorasDeudorasOperacionesCoaseguroPasivo</w:t>
            </w:r>
          </w:p>
        </w:tc>
        <w:tc>
          <w:tcPr>
            <w:tcW w:w="4472" w:type="dxa"/>
            <w:vAlign w:val="center"/>
          </w:tcPr>
          <w:p w14:paraId="3C4EA85D" w14:textId="77777777" w:rsidR="002F7FC7" w:rsidRPr="00D57527" w:rsidRDefault="002F7FC7" w:rsidP="00DD5599">
            <w:pPr>
              <w:jc w:val="center"/>
              <w:cnfStyle w:val="000000000000" w:firstRow="0" w:lastRow="0" w:firstColumn="0" w:lastColumn="0" w:oddVBand="0" w:evenVBand="0" w:oddHBand="0" w:evenHBand="0" w:firstRowFirstColumn="0" w:firstRowLastColumn="0" w:lastRowFirstColumn="0" w:lastRowLastColumn="0"/>
              <w:rPr>
                <w:rFonts w:cs="Arial"/>
                <w:sz w:val="16"/>
                <w:szCs w:val="16"/>
                <w:lang w:val="es-CR" w:eastAsia="es-CR"/>
              </w:rPr>
            </w:pPr>
            <w:r w:rsidRPr="00D57527">
              <w:rPr>
                <w:rFonts w:cs="Arial"/>
                <w:sz w:val="16"/>
                <w:szCs w:val="16"/>
                <w:lang w:val="es-CR" w:eastAsia="es-CR"/>
              </w:rPr>
              <w:t>Cuentas acreedoras y deudoras por operaciones de Coaseguro</w:t>
            </w:r>
          </w:p>
        </w:tc>
        <w:tc>
          <w:tcPr>
            <w:tcW w:w="411" w:type="dxa"/>
            <w:textDirection w:val="btLr"/>
          </w:tcPr>
          <w:p w14:paraId="309DBABB" w14:textId="77777777" w:rsidR="002F7FC7" w:rsidRPr="00D57527" w:rsidRDefault="002F7FC7" w:rsidP="00DD5599">
            <w:pPr>
              <w:ind w:left="113" w:right="113"/>
              <w:jc w:val="center"/>
              <w:cnfStyle w:val="000000000000" w:firstRow="0" w:lastRow="0" w:firstColumn="0" w:lastColumn="0" w:oddVBand="0" w:evenVBand="0" w:oddHBand="0" w:evenHBand="0" w:firstRowFirstColumn="0" w:firstRowLastColumn="0" w:lastRowFirstColumn="0" w:lastRowLastColumn="0"/>
              <w:rPr>
                <w:rFonts w:cs="Arial"/>
                <w:sz w:val="16"/>
                <w:szCs w:val="16"/>
                <w:lang w:val="es-CR" w:eastAsia="es-CR"/>
              </w:rPr>
            </w:pPr>
            <w:r w:rsidRPr="00D57527">
              <w:rPr>
                <w:rFonts w:cs="Arial"/>
                <w:sz w:val="16"/>
                <w:szCs w:val="16"/>
                <w:lang w:eastAsia="es-CR"/>
              </w:rPr>
              <w:t>10500000000000</w:t>
            </w:r>
          </w:p>
        </w:tc>
        <w:tc>
          <w:tcPr>
            <w:tcW w:w="5103" w:type="dxa"/>
            <w:vAlign w:val="center"/>
          </w:tcPr>
          <w:p w14:paraId="2E116257" w14:textId="77777777" w:rsidR="002F7FC7" w:rsidRPr="00D57527" w:rsidRDefault="00000000" w:rsidP="00051D62">
            <w:pPr>
              <w:pStyle w:val="Prrafodelista"/>
              <w:cnfStyle w:val="000000000000" w:firstRow="0" w:lastRow="0" w:firstColumn="0" w:lastColumn="0" w:oddVBand="0" w:evenVBand="0" w:oddHBand="0" w:evenHBand="0" w:firstRowFirstColumn="0" w:firstRowLastColumn="0" w:lastRowFirstColumn="0" w:lastRowLastColumn="0"/>
              <w:rPr>
                <w:rFonts w:cs="Arial"/>
                <w:sz w:val="16"/>
                <w:szCs w:val="16"/>
                <w:lang w:val="es-CR" w:eastAsia="es-CR"/>
              </w:rPr>
            </w:pPr>
            <w:hyperlink w:anchor="_[A]_TotalCuentasAcreedorasDeudorasO" w:history="1">
              <w:r w:rsidR="0011050B" w:rsidRPr="00D57527">
                <w:rPr>
                  <w:rStyle w:val="Hipervnculo"/>
                  <w:rFonts w:cs="Arial"/>
                  <w:color w:val="auto"/>
                  <w:sz w:val="16"/>
                  <w:szCs w:val="16"/>
                  <w:lang w:eastAsia="es-CR"/>
                </w:rPr>
                <w:t>[A] TotalCuentasAcreedorasDeudorasOperacionesCoaseguroPasivo</w:t>
              </w:r>
            </w:hyperlink>
            <w:r w:rsidR="0011050B" w:rsidRPr="00D57527">
              <w:rPr>
                <w:rFonts w:cs="Arial"/>
                <w:sz w:val="16"/>
                <w:szCs w:val="16"/>
                <w:lang w:eastAsia="es-CR"/>
              </w:rPr>
              <w:t>=</w:t>
            </w:r>
            <w:r w:rsidR="0011050B" w:rsidRPr="00D57527">
              <w:rPr>
                <w:rFonts w:cs="Arial"/>
                <w:sz w:val="16"/>
                <w:szCs w:val="16"/>
                <w:lang w:val="es-CR" w:eastAsia="es-CR"/>
              </w:rPr>
              <w:t xml:space="preserve">∑ </w:t>
            </w:r>
            <w:hyperlink w:anchor="_[E]DesgloseCuentasAcreedorasDeudora_1" w:history="1">
              <w:r w:rsidR="0011050B" w:rsidRPr="00D57527">
                <w:rPr>
                  <w:rStyle w:val="Hipervnculo"/>
                  <w:rFonts w:cs="Arial"/>
                  <w:color w:val="auto"/>
                  <w:sz w:val="16"/>
                  <w:szCs w:val="16"/>
                  <w:lang w:val="es-CR" w:eastAsia="es-CR"/>
                </w:rPr>
                <w:t>[E]DesgloseCuentasAcreedorasDeudorasOperacionesCoaseguroPasivo</w:t>
              </w:r>
            </w:hyperlink>
          </w:p>
        </w:tc>
      </w:tr>
      <w:tr w:rsidR="002C03AD" w:rsidRPr="00794669" w14:paraId="7668A893"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6696D9DB" w14:textId="77777777" w:rsidR="002C03AD" w:rsidRPr="00D57527" w:rsidRDefault="006D0CE8" w:rsidP="0011050B">
            <w:pPr>
              <w:pStyle w:val="Ttulo9"/>
              <w:ind w:left="113" w:right="113"/>
              <w:jc w:val="center"/>
              <w:outlineLvl w:val="8"/>
              <w:rPr>
                <w:b w:val="0"/>
                <w:color w:val="auto"/>
              </w:rPr>
            </w:pPr>
            <w:bookmarkStart w:id="91" w:name="_[E]DesgloseCuentasAcreedorasDeudora_1"/>
            <w:bookmarkEnd w:id="91"/>
            <w:r w:rsidRPr="00D57527">
              <w:rPr>
                <w:b w:val="0"/>
                <w:color w:val="auto"/>
              </w:rPr>
              <w:t>[E</w:t>
            </w:r>
            <w:r w:rsidR="0011050B" w:rsidRPr="00D57527">
              <w:rPr>
                <w:b w:val="0"/>
                <w:color w:val="auto"/>
              </w:rPr>
              <w:t>]Desglose</w:t>
            </w:r>
            <w:r w:rsidR="0011050B" w:rsidRPr="00D57527">
              <w:rPr>
                <w:color w:val="auto"/>
                <w:szCs w:val="16"/>
                <w:lang w:val="es-ES_tradnl" w:eastAsia="es-CR"/>
              </w:rPr>
              <w:t>CuentasAcreedorasDeudorasOperacionesCoaseguroPasivo</w:t>
            </w:r>
          </w:p>
        </w:tc>
        <w:tc>
          <w:tcPr>
            <w:tcW w:w="3482" w:type="dxa"/>
          </w:tcPr>
          <w:p w14:paraId="44309AC6" w14:textId="77777777" w:rsidR="002C03AD" w:rsidRPr="00D57527" w:rsidRDefault="002C03AD" w:rsidP="00ED0F0A">
            <w:pPr>
              <w:pStyle w:val="Ttulo9"/>
              <w:outlineLvl w:val="8"/>
              <w:cnfStyle w:val="000000100000" w:firstRow="0" w:lastRow="0" w:firstColumn="0" w:lastColumn="0" w:oddVBand="0" w:evenVBand="0" w:oddHBand="1" w:evenHBand="0" w:firstRowFirstColumn="0" w:firstRowLastColumn="0" w:lastRowFirstColumn="0" w:lastRowLastColumn="0"/>
              <w:rPr>
                <w:szCs w:val="16"/>
                <w:lang w:val="es-ES_tradnl" w:eastAsia="es-CR"/>
              </w:rPr>
            </w:pPr>
            <w:r w:rsidRPr="00D57527">
              <w:rPr>
                <w:szCs w:val="16"/>
                <w:lang w:val="es-ES_tradnl" w:eastAsia="es-CR"/>
              </w:rPr>
              <w:t>[</w:t>
            </w:r>
            <w:r w:rsidR="00ED0F0A" w:rsidRPr="00D57527">
              <w:rPr>
                <w:szCs w:val="16"/>
                <w:lang w:val="es-ES_tradnl" w:eastAsia="es-CR"/>
              </w:rPr>
              <w:t>E</w:t>
            </w:r>
            <w:r w:rsidRPr="00D57527">
              <w:rPr>
                <w:szCs w:val="16"/>
                <w:lang w:val="es-ES_tradnl" w:eastAsia="es-CR"/>
              </w:rPr>
              <w:t>]CuentaCorrienteOperacionesCoaseguro</w:t>
            </w:r>
          </w:p>
        </w:tc>
        <w:tc>
          <w:tcPr>
            <w:tcW w:w="4472" w:type="dxa"/>
            <w:vAlign w:val="center"/>
          </w:tcPr>
          <w:p w14:paraId="17AE6D35" w14:textId="77777777" w:rsidR="002C03AD" w:rsidRPr="00D57527" w:rsidRDefault="002C03AD" w:rsidP="00764B41">
            <w:pPr>
              <w:jc w:val="cente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D57527">
              <w:rPr>
                <w:rFonts w:cs="Arial"/>
                <w:sz w:val="16"/>
                <w:szCs w:val="16"/>
                <w:lang w:eastAsia="es-CR"/>
              </w:rPr>
              <w:t>Cuenta corriente por operaciones de coaseguro</w:t>
            </w:r>
          </w:p>
        </w:tc>
        <w:tc>
          <w:tcPr>
            <w:tcW w:w="411" w:type="dxa"/>
            <w:textDirection w:val="btLr"/>
            <w:vAlign w:val="center"/>
          </w:tcPr>
          <w:p w14:paraId="19A0447A" w14:textId="77777777" w:rsidR="002C03AD" w:rsidRPr="00D57527" w:rsidRDefault="002C03A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D57527">
              <w:rPr>
                <w:rFonts w:cs="Arial"/>
                <w:sz w:val="16"/>
                <w:szCs w:val="16"/>
                <w:lang w:eastAsia="es-CR"/>
              </w:rPr>
              <w:t>10500100000000</w:t>
            </w:r>
          </w:p>
        </w:tc>
        <w:tc>
          <w:tcPr>
            <w:tcW w:w="5103" w:type="dxa"/>
            <w:vAlign w:val="center"/>
          </w:tcPr>
          <w:p w14:paraId="346FB4F8" w14:textId="77777777" w:rsidR="002C03AD" w:rsidRPr="00D57527" w:rsidRDefault="002C03AD" w:rsidP="00586724">
            <w:pPr>
              <w:pStyle w:val="Prrafodelista"/>
              <w:numPr>
                <w:ilvl w:val="0"/>
                <w:numId w:val="590"/>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D57527">
              <w:rPr>
                <w:rFonts w:cs="Arial"/>
                <w:sz w:val="16"/>
                <w:szCs w:val="16"/>
                <w:lang w:eastAsia="es-CR"/>
              </w:rPr>
              <w:t>≥ 0</w:t>
            </w:r>
          </w:p>
          <w:p w14:paraId="3C7E4DDC" w14:textId="77777777" w:rsidR="002C03AD" w:rsidRPr="00D57527" w:rsidRDefault="002C03AD" w:rsidP="00586724">
            <w:pPr>
              <w:pStyle w:val="Prrafodelista"/>
              <w:numPr>
                <w:ilvl w:val="0"/>
                <w:numId w:val="590"/>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D57527">
              <w:rPr>
                <w:rFonts w:cs="Arial"/>
                <w:sz w:val="16"/>
                <w:szCs w:val="16"/>
                <w:lang w:eastAsia="es-CR"/>
              </w:rPr>
              <w:t>Se debe expresar con 2 decimales</w:t>
            </w:r>
          </w:p>
          <w:p w14:paraId="547DBA80" w14:textId="77777777" w:rsidR="002C03AD" w:rsidRPr="00D57527" w:rsidRDefault="002C03AD" w:rsidP="00EF6B3D">
            <w:pPr>
              <w:cnfStyle w:val="000000100000" w:firstRow="0" w:lastRow="0" w:firstColumn="0" w:lastColumn="0" w:oddVBand="0" w:evenVBand="0" w:oddHBand="1" w:evenHBand="0" w:firstRowFirstColumn="0" w:firstRowLastColumn="0" w:lastRowFirstColumn="0" w:lastRowLastColumn="0"/>
            </w:pPr>
          </w:p>
        </w:tc>
      </w:tr>
      <w:tr w:rsidR="002F7FC7" w:rsidRPr="00794669" w14:paraId="160A6817"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2817F4B5" w14:textId="77777777" w:rsidR="002F7FC7" w:rsidRPr="00794669" w:rsidRDefault="002F7FC7" w:rsidP="00EF6B3D">
            <w:pPr>
              <w:pStyle w:val="Ttulo9"/>
              <w:ind w:left="113" w:right="113"/>
              <w:jc w:val="center"/>
              <w:outlineLvl w:val="8"/>
              <w:rPr>
                <w:b w:val="0"/>
                <w:szCs w:val="16"/>
                <w:lang w:val="es-CR" w:eastAsia="es-CR"/>
              </w:rPr>
            </w:pPr>
            <w:r>
              <w:rPr>
                <w:b w:val="0"/>
              </w:rPr>
              <w:t>[E]</w:t>
            </w:r>
            <w:r w:rsidRPr="00794669">
              <w:rPr>
                <w:b w:val="0"/>
                <w:szCs w:val="16"/>
                <w:lang w:val="es-ES_tradnl" w:eastAsia="es-CR"/>
              </w:rPr>
              <w:t>AseguradosAgentesIntermediarios</w:t>
            </w:r>
          </w:p>
        </w:tc>
        <w:tc>
          <w:tcPr>
            <w:tcW w:w="3482" w:type="dxa"/>
            <w:hideMark/>
          </w:tcPr>
          <w:p w14:paraId="3A138D69" w14:textId="77777777" w:rsidR="002F7FC7" w:rsidRPr="00794669" w:rsidRDefault="002F7FC7"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92" w:name="_[A]_TotalAsegurados"/>
            <w:bookmarkEnd w:id="92"/>
            <w:r w:rsidRPr="00794669">
              <w:rPr>
                <w:color w:val="000000"/>
                <w:szCs w:val="16"/>
                <w:lang w:val="es-ES_tradnl" w:eastAsia="es-CR"/>
              </w:rPr>
              <w:t>[A] TotalAsegurados</w:t>
            </w:r>
          </w:p>
        </w:tc>
        <w:tc>
          <w:tcPr>
            <w:tcW w:w="4472" w:type="dxa"/>
            <w:vAlign w:val="center"/>
            <w:hideMark/>
          </w:tcPr>
          <w:p w14:paraId="1B24BDD4" w14:textId="77777777" w:rsidR="002F7FC7" w:rsidRPr="00794669" w:rsidRDefault="002F7FC7"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Obligaciones con asegurados, agentes e intermediarios</w:t>
            </w:r>
          </w:p>
        </w:tc>
        <w:tc>
          <w:tcPr>
            <w:tcW w:w="411" w:type="dxa"/>
            <w:textDirection w:val="btLr"/>
            <w:vAlign w:val="center"/>
            <w:hideMark/>
          </w:tcPr>
          <w:p w14:paraId="6B9328D5" w14:textId="77777777" w:rsidR="002F7FC7" w:rsidRPr="00794669" w:rsidRDefault="002F7FC7"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20700000000000</w:t>
            </w:r>
          </w:p>
        </w:tc>
        <w:tc>
          <w:tcPr>
            <w:tcW w:w="5103" w:type="dxa"/>
            <w:vAlign w:val="center"/>
          </w:tcPr>
          <w:p w14:paraId="079263C6" w14:textId="77777777" w:rsidR="002F7FC7"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Asegurados" w:history="1">
              <w:r w:rsidR="002F7FC7" w:rsidRPr="00794669">
                <w:rPr>
                  <w:rStyle w:val="Hipervnculo"/>
                  <w:rFonts w:cs="Arial"/>
                  <w:sz w:val="16"/>
                  <w:szCs w:val="16"/>
                  <w:lang w:val="es-CR" w:eastAsia="es-CR"/>
                </w:rPr>
                <w:t>[A] TotalAsegurados</w:t>
              </w:r>
            </w:hyperlink>
            <w:r w:rsidR="002F7FC7" w:rsidRPr="00794669">
              <w:rPr>
                <w:rFonts w:cs="Arial"/>
                <w:color w:val="000000"/>
                <w:sz w:val="16"/>
                <w:szCs w:val="16"/>
                <w:lang w:val="es-CR" w:eastAsia="es-CR"/>
              </w:rPr>
              <w:t xml:space="preserve"> = ∑ </w:t>
            </w:r>
            <w:hyperlink w:anchor="_DesgloseAseguradosAgentesIntermedia" w:history="1">
              <w:r w:rsidR="002F7FC7" w:rsidRPr="00794669">
                <w:rPr>
                  <w:rStyle w:val="Hipervnculo"/>
                  <w:rFonts w:cs="Arial"/>
                  <w:sz w:val="16"/>
                  <w:szCs w:val="16"/>
                  <w:lang w:val="es-CR" w:eastAsia="es-CR"/>
                </w:rPr>
                <w:t>DesgloseAseguradosAgentesIntermediarios</w:t>
              </w:r>
            </w:hyperlink>
          </w:p>
        </w:tc>
      </w:tr>
      <w:tr w:rsidR="002F7FC7" w:rsidRPr="00794669" w14:paraId="1E8B0466"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284806EF" w14:textId="77777777" w:rsidR="002F7FC7" w:rsidRPr="00794669" w:rsidRDefault="002F7FC7" w:rsidP="00EF6B3D">
            <w:pPr>
              <w:pStyle w:val="Ttulo9"/>
              <w:ind w:left="113" w:right="113"/>
              <w:jc w:val="center"/>
              <w:outlineLvl w:val="8"/>
              <w:rPr>
                <w:b w:val="0"/>
                <w:szCs w:val="16"/>
                <w:lang w:val="es-CR" w:eastAsia="es-CR"/>
              </w:rPr>
            </w:pPr>
            <w:bookmarkStart w:id="93" w:name="_DesgloseAseguradosAgentesIntermedia"/>
            <w:bookmarkEnd w:id="93"/>
            <w:r>
              <w:rPr>
                <w:b w:val="0"/>
              </w:rPr>
              <w:lastRenderedPageBreak/>
              <w:t>[E]</w:t>
            </w:r>
            <w:r w:rsidRPr="00794669">
              <w:rPr>
                <w:b w:val="0"/>
                <w:szCs w:val="16"/>
                <w:lang w:val="es-ES_tradnl" w:eastAsia="es-CR"/>
              </w:rPr>
              <w:t>DesgloseAseguradosAgentesIntermediarios</w:t>
            </w:r>
          </w:p>
        </w:tc>
        <w:tc>
          <w:tcPr>
            <w:tcW w:w="3482" w:type="dxa"/>
            <w:hideMark/>
          </w:tcPr>
          <w:p w14:paraId="6E3ECAB9" w14:textId="77777777" w:rsidR="002F7FC7" w:rsidRPr="00794669" w:rsidRDefault="002F7FC7"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color w:val="000000"/>
                <w:szCs w:val="16"/>
                <w:lang w:val="es-ES_tradnl" w:eastAsia="es-CR"/>
              </w:rPr>
              <w:t>[E] Asegurados</w:t>
            </w:r>
          </w:p>
        </w:tc>
        <w:tc>
          <w:tcPr>
            <w:tcW w:w="4472" w:type="dxa"/>
            <w:vAlign w:val="center"/>
            <w:hideMark/>
          </w:tcPr>
          <w:p w14:paraId="79F41B7B" w14:textId="77777777" w:rsidR="002F7FC7" w:rsidRPr="00794669" w:rsidRDefault="002F7FC7"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Obligaciones con asegurados</w:t>
            </w:r>
          </w:p>
        </w:tc>
        <w:tc>
          <w:tcPr>
            <w:tcW w:w="411" w:type="dxa"/>
            <w:textDirection w:val="btLr"/>
            <w:vAlign w:val="center"/>
            <w:hideMark/>
          </w:tcPr>
          <w:p w14:paraId="24CF3CB0" w14:textId="77777777" w:rsidR="002F7FC7" w:rsidRPr="00794669" w:rsidRDefault="002F7FC7"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20700100000000</w:t>
            </w:r>
          </w:p>
        </w:tc>
        <w:tc>
          <w:tcPr>
            <w:tcW w:w="5103" w:type="dxa"/>
            <w:vAlign w:val="center"/>
            <w:hideMark/>
          </w:tcPr>
          <w:p w14:paraId="3D580148" w14:textId="77777777" w:rsidR="002F7FC7" w:rsidRDefault="002F7FC7" w:rsidP="00755E14">
            <w:pPr>
              <w:pStyle w:val="Prrafodelista"/>
              <w:numPr>
                <w:ilvl w:val="0"/>
                <w:numId w:val="13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435FCB9" w14:textId="77777777" w:rsidR="002F7FC7" w:rsidRPr="00452B09" w:rsidRDefault="002F7FC7" w:rsidP="00755E14">
            <w:pPr>
              <w:pStyle w:val="Prrafodelista"/>
              <w:numPr>
                <w:ilvl w:val="0"/>
                <w:numId w:val="13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62D2FAE" w14:textId="77777777" w:rsidR="002F7FC7" w:rsidRPr="00794669" w:rsidRDefault="002F7FC7"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2F7FC7" w:rsidRPr="00794669" w14:paraId="0B5E2515"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56347CE4" w14:textId="77777777" w:rsidR="002F7FC7" w:rsidRPr="00794669" w:rsidRDefault="002F7FC7" w:rsidP="00EF6B3D">
            <w:pPr>
              <w:pStyle w:val="Ttulo9"/>
              <w:ind w:left="113" w:right="113"/>
              <w:jc w:val="center"/>
              <w:outlineLvl w:val="8"/>
              <w:rPr>
                <w:b w:val="0"/>
                <w:szCs w:val="16"/>
                <w:lang w:val="es-CR" w:eastAsia="es-CR"/>
              </w:rPr>
            </w:pPr>
          </w:p>
        </w:tc>
        <w:tc>
          <w:tcPr>
            <w:tcW w:w="3482" w:type="dxa"/>
            <w:hideMark/>
          </w:tcPr>
          <w:p w14:paraId="36A82DBD" w14:textId="77777777" w:rsidR="002F7FC7" w:rsidRPr="00794669" w:rsidRDefault="002F7FC7"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color w:val="000000"/>
                <w:szCs w:val="16"/>
                <w:lang w:val="es-ES_tradnl" w:eastAsia="es-CR"/>
              </w:rPr>
              <w:t>[E] AgentesEIntermediarios</w:t>
            </w:r>
          </w:p>
        </w:tc>
        <w:tc>
          <w:tcPr>
            <w:tcW w:w="4472" w:type="dxa"/>
            <w:vAlign w:val="center"/>
            <w:hideMark/>
          </w:tcPr>
          <w:p w14:paraId="6CEF8F9D" w14:textId="77777777" w:rsidR="002F7FC7" w:rsidRPr="00794669" w:rsidRDefault="002F7FC7"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Obligaciones con agentes e intermediarios</w:t>
            </w:r>
          </w:p>
        </w:tc>
        <w:tc>
          <w:tcPr>
            <w:tcW w:w="411" w:type="dxa"/>
            <w:textDirection w:val="btLr"/>
            <w:vAlign w:val="center"/>
            <w:hideMark/>
          </w:tcPr>
          <w:p w14:paraId="3D655FB7" w14:textId="77777777" w:rsidR="002F7FC7" w:rsidRPr="00794669" w:rsidRDefault="002F7FC7"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20700200000000</w:t>
            </w:r>
          </w:p>
        </w:tc>
        <w:tc>
          <w:tcPr>
            <w:tcW w:w="5103" w:type="dxa"/>
            <w:vAlign w:val="center"/>
            <w:hideMark/>
          </w:tcPr>
          <w:p w14:paraId="7515B5AF" w14:textId="77777777" w:rsidR="002F7FC7" w:rsidRDefault="002F7FC7" w:rsidP="00755E14">
            <w:pPr>
              <w:pStyle w:val="Prrafodelista"/>
              <w:numPr>
                <w:ilvl w:val="0"/>
                <w:numId w:val="13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CE80258" w14:textId="77777777" w:rsidR="002F7FC7" w:rsidRPr="00452B09" w:rsidRDefault="002F7FC7" w:rsidP="00755E14">
            <w:pPr>
              <w:pStyle w:val="Prrafodelista"/>
              <w:numPr>
                <w:ilvl w:val="0"/>
                <w:numId w:val="13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BAEC8E7" w14:textId="77777777" w:rsidR="002F7FC7" w:rsidRPr="00794669" w:rsidRDefault="002F7FC7"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2F7FC7" w:rsidRPr="00794669" w14:paraId="7C5D0D27"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35C13DF8" w14:textId="77777777" w:rsidR="002F7FC7" w:rsidRPr="00794669" w:rsidRDefault="002F7FC7" w:rsidP="00EF6B3D">
            <w:pPr>
              <w:pStyle w:val="Ttulo9"/>
              <w:ind w:left="113" w:right="113"/>
              <w:jc w:val="center"/>
              <w:outlineLvl w:val="8"/>
              <w:rPr>
                <w:b w:val="0"/>
                <w:szCs w:val="16"/>
                <w:lang w:val="es-CR" w:eastAsia="es-CR"/>
              </w:rPr>
            </w:pPr>
            <w:r>
              <w:rPr>
                <w:b w:val="0"/>
              </w:rPr>
              <w:t>[E]</w:t>
            </w:r>
            <w:r w:rsidRPr="00794669">
              <w:rPr>
                <w:b w:val="0"/>
                <w:szCs w:val="16"/>
                <w:lang w:val="es-ES_tradnl" w:eastAsia="es-CR"/>
              </w:rPr>
              <w:t>OtrosPasivos</w:t>
            </w:r>
          </w:p>
        </w:tc>
        <w:tc>
          <w:tcPr>
            <w:tcW w:w="3482" w:type="dxa"/>
            <w:hideMark/>
          </w:tcPr>
          <w:p w14:paraId="5173146E" w14:textId="77777777" w:rsidR="002F7FC7" w:rsidRPr="00794669" w:rsidRDefault="002F7FC7"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94" w:name="_[A]_TotalOtrosPasivos"/>
            <w:bookmarkEnd w:id="94"/>
            <w:r w:rsidRPr="00794669">
              <w:rPr>
                <w:color w:val="000000"/>
                <w:szCs w:val="16"/>
                <w:lang w:val="es-ES_tradnl" w:eastAsia="es-CR"/>
              </w:rPr>
              <w:t>[A] TotalOtrosPasivos</w:t>
            </w:r>
          </w:p>
        </w:tc>
        <w:tc>
          <w:tcPr>
            <w:tcW w:w="4472" w:type="dxa"/>
            <w:vAlign w:val="center"/>
            <w:hideMark/>
          </w:tcPr>
          <w:p w14:paraId="46E3A8C9" w14:textId="77777777" w:rsidR="002F7FC7" w:rsidRPr="00794669" w:rsidRDefault="002F7FC7"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Otros pasivos</w:t>
            </w:r>
          </w:p>
        </w:tc>
        <w:tc>
          <w:tcPr>
            <w:tcW w:w="411" w:type="dxa"/>
            <w:textDirection w:val="btLr"/>
            <w:vAlign w:val="center"/>
            <w:hideMark/>
          </w:tcPr>
          <w:p w14:paraId="26CF0548" w14:textId="77777777" w:rsidR="002F7FC7" w:rsidRPr="00794669" w:rsidRDefault="002F7FC7"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20800000000000</w:t>
            </w:r>
          </w:p>
        </w:tc>
        <w:tc>
          <w:tcPr>
            <w:tcW w:w="5103" w:type="dxa"/>
            <w:vAlign w:val="center"/>
            <w:hideMark/>
          </w:tcPr>
          <w:p w14:paraId="6F0A61F6" w14:textId="77777777" w:rsidR="002F7FC7"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OtrosPasivos" w:history="1">
              <w:r w:rsidR="002F7FC7" w:rsidRPr="00794669">
                <w:rPr>
                  <w:rStyle w:val="Hipervnculo"/>
                  <w:rFonts w:cs="Arial"/>
                  <w:sz w:val="16"/>
                  <w:szCs w:val="16"/>
                  <w:lang w:val="es-CR" w:eastAsia="es-CR"/>
                </w:rPr>
                <w:t>[A] TotalOtrosPasivos</w:t>
              </w:r>
            </w:hyperlink>
            <w:r w:rsidR="002F7FC7" w:rsidRPr="00794669">
              <w:rPr>
                <w:rFonts w:cs="Arial"/>
                <w:color w:val="000000"/>
                <w:sz w:val="16"/>
                <w:szCs w:val="16"/>
                <w:lang w:val="es-CR" w:eastAsia="es-CR"/>
              </w:rPr>
              <w:t xml:space="preserve"> = ∑ </w:t>
            </w:r>
            <w:hyperlink w:anchor="_DesgloseOtrosPasivos" w:history="1">
              <w:r w:rsidR="002F7FC7" w:rsidRPr="00794669">
                <w:rPr>
                  <w:rStyle w:val="Hipervnculo"/>
                  <w:rFonts w:cs="Arial"/>
                  <w:sz w:val="16"/>
                  <w:szCs w:val="16"/>
                  <w:lang w:val="es-CR" w:eastAsia="es-CR"/>
                </w:rPr>
                <w:t>DesgloseOtrosPasivos</w:t>
              </w:r>
            </w:hyperlink>
          </w:p>
        </w:tc>
      </w:tr>
      <w:tr w:rsidR="002F7FC7" w:rsidRPr="00794669" w14:paraId="13320CCB"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18CE9BDD" w14:textId="77777777" w:rsidR="002F7FC7" w:rsidRPr="00794669" w:rsidRDefault="002F7FC7" w:rsidP="00EF6B3D">
            <w:pPr>
              <w:pStyle w:val="Ttulo9"/>
              <w:ind w:left="113" w:right="113"/>
              <w:jc w:val="center"/>
              <w:outlineLvl w:val="8"/>
              <w:rPr>
                <w:b w:val="0"/>
                <w:szCs w:val="16"/>
                <w:lang w:val="es-CR" w:eastAsia="es-CR"/>
              </w:rPr>
            </w:pPr>
            <w:bookmarkStart w:id="95" w:name="_DesgloseOtrosPasivos"/>
            <w:bookmarkEnd w:id="95"/>
            <w:r>
              <w:rPr>
                <w:b w:val="0"/>
              </w:rPr>
              <w:t>[E]</w:t>
            </w:r>
            <w:r w:rsidRPr="00794669">
              <w:rPr>
                <w:b w:val="0"/>
                <w:szCs w:val="16"/>
                <w:lang w:val="es-ES_tradnl" w:eastAsia="es-CR"/>
              </w:rPr>
              <w:t>DesgloseOtrosPasivos</w:t>
            </w:r>
          </w:p>
        </w:tc>
        <w:tc>
          <w:tcPr>
            <w:tcW w:w="3482" w:type="dxa"/>
            <w:hideMark/>
          </w:tcPr>
          <w:p w14:paraId="493E2927" w14:textId="77777777" w:rsidR="002F7FC7" w:rsidRPr="00794669" w:rsidRDefault="002F7FC7"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color w:val="000000"/>
                <w:szCs w:val="16"/>
                <w:lang w:val="es-ES_tradnl" w:eastAsia="es-CR"/>
              </w:rPr>
              <w:t>[E] IngresosDiferidos</w:t>
            </w:r>
          </w:p>
        </w:tc>
        <w:tc>
          <w:tcPr>
            <w:tcW w:w="4472" w:type="dxa"/>
            <w:vAlign w:val="center"/>
            <w:hideMark/>
          </w:tcPr>
          <w:p w14:paraId="70BD9C06" w14:textId="77777777" w:rsidR="002F7FC7" w:rsidRPr="00794669" w:rsidRDefault="002F7FC7"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Ingresos diferidos</w:t>
            </w:r>
          </w:p>
        </w:tc>
        <w:tc>
          <w:tcPr>
            <w:tcW w:w="411" w:type="dxa"/>
            <w:textDirection w:val="btLr"/>
            <w:vAlign w:val="center"/>
            <w:hideMark/>
          </w:tcPr>
          <w:p w14:paraId="351790BC" w14:textId="77777777" w:rsidR="002F7FC7" w:rsidRPr="00794669" w:rsidRDefault="002F7FC7"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20800100000000</w:t>
            </w:r>
          </w:p>
        </w:tc>
        <w:tc>
          <w:tcPr>
            <w:tcW w:w="5103" w:type="dxa"/>
            <w:vAlign w:val="center"/>
            <w:hideMark/>
          </w:tcPr>
          <w:p w14:paraId="64184E31" w14:textId="77777777" w:rsidR="002F7FC7" w:rsidRDefault="002F7FC7" w:rsidP="00755E14">
            <w:pPr>
              <w:pStyle w:val="Prrafodelista"/>
              <w:numPr>
                <w:ilvl w:val="0"/>
                <w:numId w:val="13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37C9C19" w14:textId="77777777" w:rsidR="002F7FC7" w:rsidRPr="00452B09" w:rsidRDefault="002F7FC7" w:rsidP="00755E14">
            <w:pPr>
              <w:pStyle w:val="Prrafodelista"/>
              <w:numPr>
                <w:ilvl w:val="0"/>
                <w:numId w:val="13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E7D2CF2" w14:textId="77777777" w:rsidR="002F7FC7" w:rsidRPr="00794669" w:rsidRDefault="002F7FC7"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2F7FC7" w:rsidRPr="00794669" w14:paraId="157BCA37"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0221892A" w14:textId="77777777" w:rsidR="002F7FC7" w:rsidRPr="00794669" w:rsidRDefault="002F7FC7" w:rsidP="00EF6B3D">
            <w:pPr>
              <w:pStyle w:val="Ttulo9"/>
              <w:ind w:left="113" w:right="113"/>
              <w:jc w:val="center"/>
              <w:outlineLvl w:val="8"/>
              <w:rPr>
                <w:b w:val="0"/>
                <w:szCs w:val="16"/>
                <w:lang w:val="es-CR" w:eastAsia="es-CR"/>
              </w:rPr>
            </w:pPr>
          </w:p>
        </w:tc>
        <w:tc>
          <w:tcPr>
            <w:tcW w:w="3482" w:type="dxa"/>
            <w:hideMark/>
          </w:tcPr>
          <w:p w14:paraId="5B97B353" w14:textId="77777777" w:rsidR="002F7FC7" w:rsidRPr="00794669" w:rsidRDefault="002F7FC7"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color w:val="000000"/>
                <w:szCs w:val="16"/>
                <w:lang w:val="es-ES_tradnl" w:eastAsia="es-CR"/>
              </w:rPr>
              <w:t>[E] OperacionesPendientesImputacion</w:t>
            </w:r>
          </w:p>
        </w:tc>
        <w:tc>
          <w:tcPr>
            <w:tcW w:w="4472" w:type="dxa"/>
            <w:vAlign w:val="center"/>
            <w:hideMark/>
          </w:tcPr>
          <w:p w14:paraId="65C7514B" w14:textId="77777777" w:rsidR="002F7FC7" w:rsidRPr="00794669" w:rsidRDefault="002F7FC7"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Operaciones pendientes de imputacion</w:t>
            </w:r>
          </w:p>
        </w:tc>
        <w:tc>
          <w:tcPr>
            <w:tcW w:w="411" w:type="dxa"/>
            <w:textDirection w:val="btLr"/>
            <w:vAlign w:val="center"/>
            <w:hideMark/>
          </w:tcPr>
          <w:p w14:paraId="2A86886F" w14:textId="77777777" w:rsidR="002F7FC7" w:rsidRPr="00794669" w:rsidRDefault="002F7FC7"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20800300000000</w:t>
            </w:r>
          </w:p>
        </w:tc>
        <w:tc>
          <w:tcPr>
            <w:tcW w:w="5103" w:type="dxa"/>
            <w:vAlign w:val="center"/>
            <w:hideMark/>
          </w:tcPr>
          <w:p w14:paraId="062CCA2B" w14:textId="77777777" w:rsidR="002F7FC7" w:rsidRDefault="002F7FC7" w:rsidP="00755E14">
            <w:pPr>
              <w:pStyle w:val="Prrafodelista"/>
              <w:numPr>
                <w:ilvl w:val="0"/>
                <w:numId w:val="13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F547DCD" w14:textId="77777777" w:rsidR="002F7FC7" w:rsidRPr="00452B09" w:rsidRDefault="002F7FC7" w:rsidP="00755E14">
            <w:pPr>
              <w:pStyle w:val="Prrafodelista"/>
              <w:numPr>
                <w:ilvl w:val="0"/>
                <w:numId w:val="13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76B2BCA" w14:textId="77777777" w:rsidR="002F7FC7" w:rsidRPr="00794669" w:rsidRDefault="002F7FC7"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2F7FC7" w:rsidRPr="00794669" w14:paraId="1F8A6E34"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49094DB0" w14:textId="77777777" w:rsidR="002F7FC7" w:rsidRPr="00794669" w:rsidRDefault="002F7FC7" w:rsidP="00EF6B3D">
            <w:pPr>
              <w:pStyle w:val="Ttulo9"/>
              <w:ind w:left="113" w:right="113"/>
              <w:jc w:val="center"/>
              <w:outlineLvl w:val="8"/>
              <w:rPr>
                <w:b w:val="0"/>
                <w:szCs w:val="16"/>
                <w:lang w:val="es-CR" w:eastAsia="es-CR"/>
              </w:rPr>
            </w:pPr>
          </w:p>
        </w:tc>
        <w:tc>
          <w:tcPr>
            <w:tcW w:w="3482" w:type="dxa"/>
            <w:hideMark/>
          </w:tcPr>
          <w:p w14:paraId="04F62B23" w14:textId="77777777" w:rsidR="002F7FC7" w:rsidRPr="00794669" w:rsidRDefault="002F7FC7"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color w:val="000000"/>
                <w:szCs w:val="16"/>
                <w:lang w:val="es-ES_tradnl" w:eastAsia="es-CR"/>
              </w:rPr>
              <w:t>[E] CtasReciprocasInternas</w:t>
            </w:r>
          </w:p>
        </w:tc>
        <w:tc>
          <w:tcPr>
            <w:tcW w:w="4472" w:type="dxa"/>
            <w:vAlign w:val="center"/>
            <w:hideMark/>
          </w:tcPr>
          <w:p w14:paraId="72E19B27" w14:textId="77777777" w:rsidR="002F7FC7" w:rsidRPr="00794669" w:rsidRDefault="002F7FC7"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Cuentas reciprocas internas</w:t>
            </w:r>
          </w:p>
        </w:tc>
        <w:tc>
          <w:tcPr>
            <w:tcW w:w="411" w:type="dxa"/>
            <w:textDirection w:val="btLr"/>
            <w:vAlign w:val="center"/>
            <w:hideMark/>
          </w:tcPr>
          <w:p w14:paraId="540A2545" w14:textId="77777777" w:rsidR="002F7FC7" w:rsidRPr="00794669" w:rsidRDefault="002F7FC7"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20800400000000</w:t>
            </w:r>
          </w:p>
        </w:tc>
        <w:tc>
          <w:tcPr>
            <w:tcW w:w="5103" w:type="dxa"/>
            <w:vAlign w:val="center"/>
            <w:hideMark/>
          </w:tcPr>
          <w:p w14:paraId="2444BCE2" w14:textId="77777777" w:rsidR="002F7FC7" w:rsidRDefault="002F7FC7" w:rsidP="00755E14">
            <w:pPr>
              <w:pStyle w:val="Prrafodelista"/>
              <w:numPr>
                <w:ilvl w:val="0"/>
                <w:numId w:val="13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C0EE464" w14:textId="77777777" w:rsidR="002F7FC7" w:rsidRPr="00452B09" w:rsidRDefault="002F7FC7" w:rsidP="00755E14">
            <w:pPr>
              <w:pStyle w:val="Prrafodelista"/>
              <w:numPr>
                <w:ilvl w:val="0"/>
                <w:numId w:val="13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25CDCAB" w14:textId="77777777" w:rsidR="002F7FC7" w:rsidRPr="00794669" w:rsidRDefault="002F7FC7"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C308EB" w:rsidRPr="00794669" w14:paraId="3E8D31E6"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1CB291D1" w14:textId="77777777" w:rsidR="00C308EB" w:rsidRPr="00794669" w:rsidRDefault="00C308EB" w:rsidP="00EF6B3D">
            <w:pPr>
              <w:pStyle w:val="Ttulo9"/>
              <w:ind w:left="113" w:right="113"/>
              <w:jc w:val="center"/>
              <w:outlineLvl w:val="8"/>
              <w:rPr>
                <w:b w:val="0"/>
                <w:szCs w:val="16"/>
                <w:lang w:val="es-CR" w:eastAsia="es-CR"/>
              </w:rPr>
            </w:pPr>
          </w:p>
        </w:tc>
        <w:tc>
          <w:tcPr>
            <w:tcW w:w="3482" w:type="dxa"/>
          </w:tcPr>
          <w:p w14:paraId="0990B900" w14:textId="77777777" w:rsidR="00C308EB" w:rsidRPr="00C308EB" w:rsidRDefault="00C308EB" w:rsidP="001D1F51">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C308EB">
              <w:rPr>
                <w:color w:val="000000"/>
                <w:szCs w:val="16"/>
                <w:lang w:val="es-ES_tradnl" w:eastAsia="es-CR"/>
              </w:rPr>
              <w:t xml:space="preserve">[E] </w:t>
            </w:r>
            <w:r w:rsidRPr="00C308EB">
              <w:rPr>
                <w:color w:val="000000"/>
                <w:szCs w:val="16"/>
                <w:lang w:eastAsia="es-CR"/>
              </w:rPr>
              <w:t>PasivoPagosValorRazonableInstrumentosPatrimonio</w:t>
            </w:r>
          </w:p>
        </w:tc>
        <w:tc>
          <w:tcPr>
            <w:tcW w:w="4472" w:type="dxa"/>
            <w:vAlign w:val="center"/>
          </w:tcPr>
          <w:p w14:paraId="1015DFB6" w14:textId="77777777" w:rsidR="00C308EB" w:rsidRPr="00C308EB" w:rsidRDefault="00C308EB" w:rsidP="00DD559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C308EB">
              <w:rPr>
                <w:rFonts w:cs="Arial"/>
                <w:color w:val="000000"/>
                <w:sz w:val="16"/>
                <w:szCs w:val="16"/>
                <w:lang w:eastAsia="es-CR"/>
              </w:rPr>
              <w:t>Pasivo por pagos basado valor razonable instrumentos de patrimonio</w:t>
            </w:r>
          </w:p>
        </w:tc>
        <w:tc>
          <w:tcPr>
            <w:tcW w:w="411" w:type="dxa"/>
            <w:textDirection w:val="btLr"/>
            <w:vAlign w:val="center"/>
          </w:tcPr>
          <w:p w14:paraId="32341120" w14:textId="77777777" w:rsidR="00C308EB" w:rsidRPr="00C308EB" w:rsidRDefault="00C308EB" w:rsidP="00DD559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C308EB">
              <w:rPr>
                <w:rFonts w:cs="Arial"/>
                <w:color w:val="000000"/>
                <w:sz w:val="16"/>
                <w:szCs w:val="16"/>
                <w:lang w:eastAsia="es-CR"/>
              </w:rPr>
              <w:t>20800700000000</w:t>
            </w:r>
          </w:p>
        </w:tc>
        <w:tc>
          <w:tcPr>
            <w:tcW w:w="5103" w:type="dxa"/>
            <w:vAlign w:val="center"/>
          </w:tcPr>
          <w:p w14:paraId="1281C175" w14:textId="77777777" w:rsidR="00C308EB" w:rsidRPr="00C308EB" w:rsidRDefault="00C308EB" w:rsidP="009B7AA1">
            <w:pPr>
              <w:pStyle w:val="Prrafodelista"/>
              <w:numPr>
                <w:ilvl w:val="0"/>
                <w:numId w:val="56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C308EB">
              <w:rPr>
                <w:rFonts w:cs="Arial"/>
                <w:color w:val="000000"/>
                <w:sz w:val="16"/>
                <w:szCs w:val="16"/>
                <w:lang w:eastAsia="es-CR"/>
              </w:rPr>
              <w:t>≥ 0</w:t>
            </w:r>
          </w:p>
          <w:p w14:paraId="16E76E43" w14:textId="77777777" w:rsidR="00C308EB" w:rsidRPr="00C308EB" w:rsidRDefault="00C308EB" w:rsidP="009B7AA1">
            <w:pPr>
              <w:pStyle w:val="Prrafodelista"/>
              <w:numPr>
                <w:ilvl w:val="0"/>
                <w:numId w:val="56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C308EB">
              <w:rPr>
                <w:rFonts w:cs="Arial"/>
                <w:color w:val="000000"/>
                <w:sz w:val="16"/>
                <w:szCs w:val="16"/>
                <w:lang w:eastAsia="es-CR"/>
              </w:rPr>
              <w:t>Se debe expresar con 2 decimales</w:t>
            </w:r>
          </w:p>
          <w:p w14:paraId="477DC220" w14:textId="77777777" w:rsidR="00C308EB" w:rsidRPr="00C308EB" w:rsidRDefault="00C308EB" w:rsidP="00DD5599">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C308EB" w:rsidRPr="00794669" w14:paraId="1D4818BC"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49C00A16" w14:textId="77777777" w:rsidR="00C308EB" w:rsidRPr="00794669" w:rsidRDefault="00C308EB" w:rsidP="00EF6B3D">
            <w:pPr>
              <w:pStyle w:val="Ttulo9"/>
              <w:ind w:left="113" w:right="113"/>
              <w:jc w:val="center"/>
              <w:outlineLvl w:val="8"/>
              <w:rPr>
                <w:b w:val="0"/>
                <w:szCs w:val="16"/>
                <w:lang w:val="es-CR" w:eastAsia="es-CR"/>
              </w:rPr>
            </w:pPr>
          </w:p>
        </w:tc>
        <w:tc>
          <w:tcPr>
            <w:tcW w:w="3482" w:type="dxa"/>
          </w:tcPr>
          <w:p w14:paraId="674FDD69" w14:textId="77777777" w:rsidR="00C308EB" w:rsidRPr="00C308EB" w:rsidRDefault="00C308EB" w:rsidP="00C308EB">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C308EB">
              <w:rPr>
                <w:color w:val="000000"/>
                <w:szCs w:val="16"/>
                <w:lang w:val="es-ES_tradnl" w:eastAsia="es-CR"/>
              </w:rPr>
              <w:t>[E]</w:t>
            </w:r>
            <w:r w:rsidRPr="00C308EB">
              <w:rPr>
                <w:color w:val="000000"/>
                <w:szCs w:val="16"/>
                <w:lang w:val="es-CR" w:eastAsia="es-CR"/>
              </w:rPr>
              <w:t xml:space="preserve"> EstimacionPrimasPolizasAbiertasoFlotantes</w:t>
            </w:r>
          </w:p>
        </w:tc>
        <w:tc>
          <w:tcPr>
            <w:tcW w:w="4472" w:type="dxa"/>
            <w:vAlign w:val="center"/>
          </w:tcPr>
          <w:p w14:paraId="7DEDE2CD" w14:textId="77777777" w:rsidR="00C308EB" w:rsidRPr="00C308EB" w:rsidRDefault="00C308EB" w:rsidP="00DD559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C308EB">
              <w:rPr>
                <w:rFonts w:cs="Arial"/>
                <w:color w:val="000000"/>
                <w:sz w:val="16"/>
                <w:szCs w:val="16"/>
                <w:lang w:val="es-CR" w:eastAsia="es-CR"/>
              </w:rPr>
              <w:t>Estimación de primas de pólizas abiertas o flotantes</w:t>
            </w:r>
          </w:p>
        </w:tc>
        <w:tc>
          <w:tcPr>
            <w:tcW w:w="411" w:type="dxa"/>
            <w:textDirection w:val="btLr"/>
            <w:vAlign w:val="center"/>
          </w:tcPr>
          <w:p w14:paraId="2A22D4A0" w14:textId="77777777" w:rsidR="00C308EB" w:rsidRPr="00C308EB" w:rsidRDefault="00C308EB" w:rsidP="00DD559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C308EB">
              <w:rPr>
                <w:rFonts w:cs="Arial"/>
                <w:color w:val="000000"/>
                <w:sz w:val="16"/>
                <w:szCs w:val="16"/>
                <w:lang w:eastAsia="es-CR"/>
              </w:rPr>
              <w:t>20800800000000</w:t>
            </w:r>
          </w:p>
        </w:tc>
        <w:tc>
          <w:tcPr>
            <w:tcW w:w="5103" w:type="dxa"/>
            <w:vAlign w:val="center"/>
          </w:tcPr>
          <w:p w14:paraId="1543C53C" w14:textId="77777777" w:rsidR="00C308EB" w:rsidRPr="00C308EB" w:rsidRDefault="00C308EB" w:rsidP="009B7AA1">
            <w:pPr>
              <w:pStyle w:val="Prrafodelista"/>
              <w:numPr>
                <w:ilvl w:val="0"/>
                <w:numId w:val="56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C308EB">
              <w:rPr>
                <w:rFonts w:cs="Arial"/>
                <w:color w:val="000000"/>
                <w:sz w:val="16"/>
                <w:szCs w:val="16"/>
                <w:lang w:eastAsia="es-CR"/>
              </w:rPr>
              <w:t>≥ 0</w:t>
            </w:r>
          </w:p>
          <w:p w14:paraId="63F250BB" w14:textId="77777777" w:rsidR="00C308EB" w:rsidRPr="00C308EB" w:rsidRDefault="00C308EB" w:rsidP="009B7AA1">
            <w:pPr>
              <w:pStyle w:val="Prrafodelista"/>
              <w:numPr>
                <w:ilvl w:val="0"/>
                <w:numId w:val="56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C308EB">
              <w:rPr>
                <w:rFonts w:cs="Arial"/>
                <w:color w:val="000000"/>
                <w:sz w:val="16"/>
                <w:szCs w:val="16"/>
                <w:lang w:eastAsia="es-CR"/>
              </w:rPr>
              <w:t>Se debe expresar con 2 decimales</w:t>
            </w:r>
          </w:p>
          <w:p w14:paraId="62101024" w14:textId="77777777" w:rsidR="00C308EB" w:rsidRPr="00C308EB" w:rsidRDefault="00C308EB" w:rsidP="00DD5599">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C308EB" w:rsidRPr="00794669" w14:paraId="412F05BC"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71E9AE19" w14:textId="77777777" w:rsidR="00C308EB" w:rsidRPr="00794669" w:rsidRDefault="00C308EB" w:rsidP="00EF6B3D">
            <w:pPr>
              <w:pStyle w:val="Ttulo9"/>
              <w:ind w:left="113" w:right="113"/>
              <w:jc w:val="center"/>
              <w:outlineLvl w:val="8"/>
              <w:rPr>
                <w:b w:val="0"/>
                <w:szCs w:val="16"/>
                <w:lang w:val="es-CR" w:eastAsia="es-CR"/>
              </w:rPr>
            </w:pPr>
          </w:p>
        </w:tc>
        <w:tc>
          <w:tcPr>
            <w:tcW w:w="3482" w:type="dxa"/>
          </w:tcPr>
          <w:p w14:paraId="2CC8F210" w14:textId="77777777" w:rsidR="00C308EB" w:rsidRPr="00C308EB" w:rsidRDefault="00C308EB" w:rsidP="00DD5599">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C308EB">
              <w:rPr>
                <w:color w:val="000000"/>
                <w:szCs w:val="16"/>
                <w:lang w:val="es-ES_tradnl" w:eastAsia="es-CR"/>
              </w:rPr>
              <w:t xml:space="preserve">[E] </w:t>
            </w:r>
            <w:r w:rsidRPr="00C308EB">
              <w:rPr>
                <w:color w:val="000000"/>
                <w:szCs w:val="16"/>
                <w:lang w:val="es-CR" w:eastAsia="es-CR"/>
              </w:rPr>
              <w:t>ComisionPrimasPolizasAbiertasoFlotantes</w:t>
            </w:r>
          </w:p>
        </w:tc>
        <w:tc>
          <w:tcPr>
            <w:tcW w:w="4472" w:type="dxa"/>
            <w:vAlign w:val="center"/>
          </w:tcPr>
          <w:p w14:paraId="33FB28C1" w14:textId="77777777" w:rsidR="00C308EB" w:rsidRPr="00C308EB" w:rsidRDefault="00C308EB" w:rsidP="00DD559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C308EB">
              <w:rPr>
                <w:rFonts w:cs="Arial"/>
                <w:color w:val="000000"/>
                <w:sz w:val="16"/>
                <w:szCs w:val="16"/>
                <w:lang w:val="es-CR" w:eastAsia="es-CR"/>
              </w:rPr>
              <w:t>Comisión por estimación de primas de pólizas abiertas o flotantes</w:t>
            </w:r>
          </w:p>
        </w:tc>
        <w:tc>
          <w:tcPr>
            <w:tcW w:w="411" w:type="dxa"/>
            <w:textDirection w:val="btLr"/>
            <w:vAlign w:val="center"/>
          </w:tcPr>
          <w:p w14:paraId="45573EE4" w14:textId="77777777" w:rsidR="00C308EB" w:rsidRPr="00C308EB" w:rsidRDefault="00C308EB" w:rsidP="00DD559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C308EB">
              <w:rPr>
                <w:rFonts w:cs="Arial"/>
                <w:color w:val="000000"/>
                <w:sz w:val="16"/>
                <w:szCs w:val="16"/>
                <w:lang w:eastAsia="es-CR"/>
              </w:rPr>
              <w:t>20800900000000</w:t>
            </w:r>
          </w:p>
        </w:tc>
        <w:tc>
          <w:tcPr>
            <w:tcW w:w="5103" w:type="dxa"/>
            <w:vAlign w:val="center"/>
          </w:tcPr>
          <w:p w14:paraId="3F14954F" w14:textId="77777777" w:rsidR="00C308EB" w:rsidRPr="00C308EB" w:rsidRDefault="00C308EB" w:rsidP="009B7AA1">
            <w:pPr>
              <w:pStyle w:val="Prrafodelista"/>
              <w:numPr>
                <w:ilvl w:val="0"/>
                <w:numId w:val="56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C308EB">
              <w:rPr>
                <w:rFonts w:cs="Arial"/>
                <w:color w:val="000000"/>
                <w:sz w:val="16"/>
                <w:szCs w:val="16"/>
                <w:lang w:eastAsia="es-CR"/>
              </w:rPr>
              <w:t>≥ 0</w:t>
            </w:r>
          </w:p>
          <w:p w14:paraId="13B0C16F" w14:textId="77777777" w:rsidR="00C308EB" w:rsidRPr="00C308EB" w:rsidRDefault="00C308EB" w:rsidP="009B7AA1">
            <w:pPr>
              <w:pStyle w:val="Prrafodelista"/>
              <w:numPr>
                <w:ilvl w:val="0"/>
                <w:numId w:val="56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C308EB">
              <w:rPr>
                <w:rFonts w:cs="Arial"/>
                <w:color w:val="000000"/>
                <w:sz w:val="16"/>
                <w:szCs w:val="16"/>
                <w:lang w:eastAsia="es-CR"/>
              </w:rPr>
              <w:t>Se debe expresar con 2 decimales</w:t>
            </w:r>
          </w:p>
          <w:p w14:paraId="7EF9689B" w14:textId="77777777" w:rsidR="00C308EB" w:rsidRPr="00C308EB" w:rsidRDefault="00C308EB" w:rsidP="00DD5599">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C308EB" w:rsidRPr="00794669" w14:paraId="00FED3F8"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43FBC7DA" w14:textId="77777777" w:rsidR="00C308EB" w:rsidRPr="00794669" w:rsidRDefault="00C308EB" w:rsidP="00EF6B3D">
            <w:pPr>
              <w:pStyle w:val="Ttulo9"/>
              <w:ind w:left="113" w:right="113"/>
              <w:jc w:val="center"/>
              <w:outlineLvl w:val="8"/>
              <w:rPr>
                <w:b w:val="0"/>
                <w:szCs w:val="16"/>
                <w:lang w:val="es-CR" w:eastAsia="es-CR"/>
              </w:rPr>
            </w:pPr>
          </w:p>
        </w:tc>
        <w:tc>
          <w:tcPr>
            <w:tcW w:w="3482" w:type="dxa"/>
          </w:tcPr>
          <w:p w14:paraId="2D2EC5C5" w14:textId="77777777" w:rsidR="00C308EB" w:rsidRPr="00C308EB" w:rsidRDefault="00C308EB" w:rsidP="00DD5599">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C308EB">
              <w:rPr>
                <w:color w:val="000000"/>
                <w:szCs w:val="16"/>
                <w:lang w:val="es-ES_tradnl" w:eastAsia="es-CR"/>
              </w:rPr>
              <w:t>[E]DepositosRecibidosReaseguro</w:t>
            </w:r>
          </w:p>
        </w:tc>
        <w:tc>
          <w:tcPr>
            <w:tcW w:w="4472" w:type="dxa"/>
            <w:vAlign w:val="center"/>
          </w:tcPr>
          <w:p w14:paraId="7665ECA8" w14:textId="77777777" w:rsidR="00C308EB" w:rsidRPr="00C308EB" w:rsidRDefault="00C308EB" w:rsidP="00DD559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C308EB">
              <w:rPr>
                <w:rFonts w:cs="Arial"/>
                <w:color w:val="000000"/>
                <w:sz w:val="16"/>
                <w:szCs w:val="16"/>
                <w:lang w:val="es-CR" w:eastAsia="es-CR"/>
              </w:rPr>
              <w:t>Depósitos recibidos por reaseguro</w:t>
            </w:r>
          </w:p>
        </w:tc>
        <w:tc>
          <w:tcPr>
            <w:tcW w:w="411" w:type="dxa"/>
            <w:textDirection w:val="btLr"/>
            <w:vAlign w:val="center"/>
          </w:tcPr>
          <w:p w14:paraId="3F34DDEB" w14:textId="77777777" w:rsidR="00C308EB" w:rsidRPr="00C308EB" w:rsidRDefault="00C308EB" w:rsidP="00DD559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C308EB">
              <w:rPr>
                <w:rFonts w:cs="Arial"/>
                <w:color w:val="000000"/>
                <w:sz w:val="16"/>
                <w:szCs w:val="16"/>
                <w:lang w:eastAsia="es-CR"/>
              </w:rPr>
              <w:t>20801000000000</w:t>
            </w:r>
          </w:p>
        </w:tc>
        <w:tc>
          <w:tcPr>
            <w:tcW w:w="5103" w:type="dxa"/>
            <w:vAlign w:val="center"/>
          </w:tcPr>
          <w:p w14:paraId="6A3267FF" w14:textId="77777777" w:rsidR="00C308EB" w:rsidRPr="00C308EB" w:rsidRDefault="00C308EB" w:rsidP="009B7AA1">
            <w:pPr>
              <w:pStyle w:val="Prrafodelista"/>
              <w:numPr>
                <w:ilvl w:val="0"/>
                <w:numId w:val="57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C308EB">
              <w:rPr>
                <w:rFonts w:cs="Arial"/>
                <w:color w:val="000000"/>
                <w:sz w:val="16"/>
                <w:szCs w:val="16"/>
                <w:lang w:eastAsia="es-CR"/>
              </w:rPr>
              <w:t>≥ 0</w:t>
            </w:r>
          </w:p>
          <w:p w14:paraId="2ACC837F" w14:textId="77777777" w:rsidR="00C308EB" w:rsidRPr="00C308EB" w:rsidRDefault="00C308EB" w:rsidP="009B7AA1">
            <w:pPr>
              <w:pStyle w:val="Prrafodelista"/>
              <w:numPr>
                <w:ilvl w:val="0"/>
                <w:numId w:val="57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C308EB">
              <w:rPr>
                <w:rFonts w:cs="Arial"/>
                <w:color w:val="000000"/>
                <w:sz w:val="16"/>
                <w:szCs w:val="16"/>
                <w:lang w:eastAsia="es-CR"/>
              </w:rPr>
              <w:t>Se debe expresar con 2 decimales</w:t>
            </w:r>
          </w:p>
          <w:p w14:paraId="02DD5B29" w14:textId="77777777" w:rsidR="00C308EB" w:rsidRPr="00C308EB" w:rsidRDefault="00C308EB" w:rsidP="00DD5599">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2F7FC7" w:rsidRPr="00794669" w14:paraId="544F6347"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4B167AAE" w14:textId="77777777" w:rsidR="002F7FC7" w:rsidRPr="00794669" w:rsidRDefault="002F7FC7" w:rsidP="00EF6B3D">
            <w:pPr>
              <w:pStyle w:val="Ttulo9"/>
              <w:ind w:left="113" w:right="113"/>
              <w:jc w:val="center"/>
              <w:outlineLvl w:val="8"/>
              <w:rPr>
                <w:b w:val="0"/>
                <w:szCs w:val="16"/>
                <w:lang w:val="es-CR" w:eastAsia="es-CR"/>
              </w:rPr>
            </w:pPr>
            <w:r>
              <w:rPr>
                <w:b w:val="0"/>
              </w:rPr>
              <w:lastRenderedPageBreak/>
              <w:t>[E]</w:t>
            </w:r>
            <w:r w:rsidRPr="00794669">
              <w:rPr>
                <w:b w:val="0"/>
                <w:szCs w:val="16"/>
                <w:lang w:val="es-ES_tradnl" w:eastAsia="es-CR"/>
              </w:rPr>
              <w:t>ObligacionesSubordinadas</w:t>
            </w:r>
          </w:p>
        </w:tc>
        <w:tc>
          <w:tcPr>
            <w:tcW w:w="3482" w:type="dxa"/>
            <w:hideMark/>
          </w:tcPr>
          <w:p w14:paraId="386D4EC8" w14:textId="77777777" w:rsidR="002F7FC7" w:rsidRPr="00794669" w:rsidRDefault="002F7FC7"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96" w:name="_[A]_TotalOblSubordinadas"/>
            <w:bookmarkEnd w:id="96"/>
            <w:r w:rsidRPr="00794669">
              <w:rPr>
                <w:color w:val="000000"/>
                <w:szCs w:val="16"/>
                <w:lang w:val="es-ES_tradnl" w:eastAsia="es-CR"/>
              </w:rPr>
              <w:t>[A] TotalOblSubordinadas</w:t>
            </w:r>
          </w:p>
        </w:tc>
        <w:tc>
          <w:tcPr>
            <w:tcW w:w="4472" w:type="dxa"/>
            <w:vAlign w:val="center"/>
            <w:hideMark/>
          </w:tcPr>
          <w:p w14:paraId="547412C4" w14:textId="77777777" w:rsidR="002F7FC7" w:rsidRPr="00794669" w:rsidRDefault="002F7FC7"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Obligaciones subordinadas</w:t>
            </w:r>
          </w:p>
        </w:tc>
        <w:tc>
          <w:tcPr>
            <w:tcW w:w="411" w:type="dxa"/>
            <w:textDirection w:val="btLr"/>
            <w:vAlign w:val="center"/>
            <w:hideMark/>
          </w:tcPr>
          <w:p w14:paraId="0400C751" w14:textId="77777777" w:rsidR="002F7FC7" w:rsidRPr="00794669" w:rsidRDefault="002F7FC7"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20900000000000</w:t>
            </w:r>
          </w:p>
        </w:tc>
        <w:tc>
          <w:tcPr>
            <w:tcW w:w="5103" w:type="dxa"/>
            <w:vAlign w:val="center"/>
            <w:hideMark/>
          </w:tcPr>
          <w:p w14:paraId="2CEB274C" w14:textId="77777777" w:rsidR="002F7FC7"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OblSubordinadas" w:history="1">
              <w:r w:rsidR="002F7FC7" w:rsidRPr="00794669">
                <w:rPr>
                  <w:rStyle w:val="Hipervnculo"/>
                  <w:rFonts w:cs="Arial"/>
                  <w:sz w:val="16"/>
                  <w:szCs w:val="16"/>
                  <w:lang w:val="es-CR" w:eastAsia="es-CR"/>
                </w:rPr>
                <w:t>[A] TotalOblSubordinadas</w:t>
              </w:r>
            </w:hyperlink>
            <w:r w:rsidR="002F7FC7" w:rsidRPr="00794669">
              <w:rPr>
                <w:rFonts w:cs="Arial"/>
                <w:color w:val="000000"/>
                <w:sz w:val="16"/>
                <w:szCs w:val="16"/>
                <w:lang w:val="es-CR" w:eastAsia="es-CR"/>
              </w:rPr>
              <w:t xml:space="preserve"> = ∑ </w:t>
            </w:r>
            <w:hyperlink w:anchor="_DesgloseObligacionesSubordinadas" w:history="1">
              <w:r w:rsidR="002F7FC7" w:rsidRPr="00794669">
                <w:rPr>
                  <w:rStyle w:val="Hipervnculo"/>
                  <w:rFonts w:cs="Arial"/>
                  <w:sz w:val="16"/>
                  <w:szCs w:val="16"/>
                  <w:lang w:val="es-CR" w:eastAsia="es-CR"/>
                </w:rPr>
                <w:t>DesgloseObligacionesSubordinadas</w:t>
              </w:r>
            </w:hyperlink>
          </w:p>
        </w:tc>
      </w:tr>
      <w:tr w:rsidR="002F7FC7" w:rsidRPr="00794669" w14:paraId="200D8CB3"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04A07E60" w14:textId="77777777" w:rsidR="002F7FC7" w:rsidRPr="00794669" w:rsidRDefault="002F7FC7" w:rsidP="00EF6B3D">
            <w:pPr>
              <w:pStyle w:val="Ttulo9"/>
              <w:ind w:left="113" w:right="113"/>
              <w:jc w:val="center"/>
              <w:outlineLvl w:val="8"/>
              <w:rPr>
                <w:b w:val="0"/>
                <w:szCs w:val="16"/>
                <w:lang w:val="es-CR" w:eastAsia="es-CR"/>
              </w:rPr>
            </w:pPr>
            <w:bookmarkStart w:id="97" w:name="_DesgloseObligacionesSubordinadas"/>
            <w:bookmarkEnd w:id="97"/>
            <w:r>
              <w:rPr>
                <w:b w:val="0"/>
              </w:rPr>
              <w:t>[E]</w:t>
            </w:r>
            <w:r w:rsidRPr="00794669">
              <w:rPr>
                <w:b w:val="0"/>
                <w:szCs w:val="16"/>
                <w:lang w:val="es-ES_tradnl" w:eastAsia="es-CR"/>
              </w:rPr>
              <w:t>DesgloseObligacionesSubordinadas</w:t>
            </w:r>
          </w:p>
        </w:tc>
        <w:tc>
          <w:tcPr>
            <w:tcW w:w="3482" w:type="dxa"/>
            <w:hideMark/>
          </w:tcPr>
          <w:p w14:paraId="1C1CEBB7" w14:textId="77777777" w:rsidR="002F7FC7" w:rsidRPr="00794669" w:rsidRDefault="002F7FC7"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color w:val="000000"/>
                <w:szCs w:val="16"/>
                <w:lang w:val="es-ES_tradnl" w:eastAsia="es-CR"/>
              </w:rPr>
              <w:t>[E] ObligacionesSubordinadas</w:t>
            </w:r>
          </w:p>
        </w:tc>
        <w:tc>
          <w:tcPr>
            <w:tcW w:w="4472" w:type="dxa"/>
            <w:vAlign w:val="center"/>
            <w:hideMark/>
          </w:tcPr>
          <w:p w14:paraId="1C8B7FDC" w14:textId="77777777" w:rsidR="002F7FC7" w:rsidRPr="00794669" w:rsidRDefault="002F7FC7"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Obligaciones subordinadas</w:t>
            </w:r>
          </w:p>
        </w:tc>
        <w:tc>
          <w:tcPr>
            <w:tcW w:w="411" w:type="dxa"/>
            <w:textDirection w:val="btLr"/>
            <w:vAlign w:val="center"/>
            <w:hideMark/>
          </w:tcPr>
          <w:p w14:paraId="2EB4CD20" w14:textId="77777777" w:rsidR="002F7FC7" w:rsidRPr="00794669" w:rsidRDefault="002F7FC7"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20900100000000</w:t>
            </w:r>
          </w:p>
        </w:tc>
        <w:tc>
          <w:tcPr>
            <w:tcW w:w="5103" w:type="dxa"/>
            <w:vAlign w:val="center"/>
            <w:hideMark/>
          </w:tcPr>
          <w:p w14:paraId="692E12EC" w14:textId="77777777" w:rsidR="002F7FC7" w:rsidRDefault="002F7FC7" w:rsidP="00755E14">
            <w:pPr>
              <w:pStyle w:val="Prrafodelista"/>
              <w:numPr>
                <w:ilvl w:val="0"/>
                <w:numId w:val="13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798E0D2" w14:textId="77777777" w:rsidR="002F7FC7" w:rsidRPr="00452B09" w:rsidRDefault="002F7FC7" w:rsidP="00755E14">
            <w:pPr>
              <w:pStyle w:val="Prrafodelista"/>
              <w:numPr>
                <w:ilvl w:val="0"/>
                <w:numId w:val="13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EF5A026" w14:textId="77777777" w:rsidR="002F7FC7" w:rsidRPr="00794669" w:rsidRDefault="002F7FC7"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88679B" w:rsidRPr="00794669" w14:paraId="5D8983E7"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42DB8006" w14:textId="77777777" w:rsidR="0088679B" w:rsidRDefault="0088679B" w:rsidP="0088679B">
            <w:pPr>
              <w:pStyle w:val="Ttulo9"/>
              <w:ind w:left="113" w:right="113"/>
              <w:jc w:val="center"/>
              <w:outlineLvl w:val="8"/>
              <w:rPr>
                <w:b w:val="0"/>
              </w:rPr>
            </w:pPr>
          </w:p>
        </w:tc>
        <w:tc>
          <w:tcPr>
            <w:tcW w:w="3482" w:type="dxa"/>
          </w:tcPr>
          <w:p w14:paraId="79CB4D94" w14:textId="77777777" w:rsidR="0088679B" w:rsidRPr="00794669" w:rsidRDefault="0088679B">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ES_tradnl" w:eastAsia="es-CR"/>
              </w:rPr>
            </w:pPr>
            <w:r w:rsidRPr="00B76526">
              <w:rPr>
                <w:color w:val="000000"/>
                <w:szCs w:val="16"/>
                <w:lang w:val="es-ES_tradnl" w:eastAsia="es-CR"/>
              </w:rPr>
              <w:t>[E</w:t>
            </w:r>
            <w:r w:rsidRPr="002F4AED">
              <w:rPr>
                <w:szCs w:val="16"/>
                <w:lang w:val="es-ES_tradnl" w:eastAsia="es-CR"/>
              </w:rPr>
              <w:t xml:space="preserve">] </w:t>
            </w:r>
            <w:r w:rsidRPr="002F4AED">
              <w:rPr>
                <w:szCs w:val="16"/>
                <w:lang w:val="es-CR" w:eastAsia="en-US"/>
              </w:rPr>
              <w:t>PrestamosSubordinados</w:t>
            </w:r>
          </w:p>
        </w:tc>
        <w:tc>
          <w:tcPr>
            <w:tcW w:w="4472" w:type="dxa"/>
            <w:vAlign w:val="center"/>
          </w:tcPr>
          <w:p w14:paraId="076C1A16" w14:textId="77777777" w:rsidR="0088679B" w:rsidRPr="00794669" w:rsidRDefault="0088679B" w:rsidP="0088679B">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Préstamos subordinados</w:t>
            </w:r>
          </w:p>
        </w:tc>
        <w:tc>
          <w:tcPr>
            <w:tcW w:w="411" w:type="dxa"/>
            <w:textDirection w:val="btLr"/>
            <w:vAlign w:val="center"/>
          </w:tcPr>
          <w:p w14:paraId="59316015" w14:textId="77777777" w:rsidR="0088679B" w:rsidRPr="00794669" w:rsidRDefault="0088679B" w:rsidP="0088679B">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B76526">
              <w:rPr>
                <w:rFonts w:cs="Arial"/>
                <w:color w:val="000000"/>
                <w:sz w:val="16"/>
                <w:szCs w:val="16"/>
                <w:lang w:eastAsia="es-CR"/>
              </w:rPr>
              <w:t>20900200000000</w:t>
            </w:r>
          </w:p>
        </w:tc>
        <w:tc>
          <w:tcPr>
            <w:tcW w:w="5103" w:type="dxa"/>
            <w:vAlign w:val="center"/>
          </w:tcPr>
          <w:p w14:paraId="563FF845" w14:textId="77777777" w:rsidR="0088679B" w:rsidRDefault="0088679B" w:rsidP="0088679B">
            <w:pPr>
              <w:pStyle w:val="Prrafodelista"/>
              <w:numPr>
                <w:ilvl w:val="0"/>
                <w:numId w:val="14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D16978">
              <w:rPr>
                <w:rFonts w:cs="Arial"/>
                <w:color w:val="000000"/>
                <w:sz w:val="16"/>
                <w:szCs w:val="16"/>
                <w:u w:val="single"/>
                <w:lang w:eastAsia="es-CR"/>
              </w:rPr>
              <w:t>&gt;</w:t>
            </w:r>
            <w:r>
              <w:rPr>
                <w:rFonts w:cs="Arial"/>
                <w:color w:val="000000"/>
                <w:sz w:val="16"/>
                <w:szCs w:val="16"/>
                <w:lang w:eastAsia="es-CR"/>
              </w:rPr>
              <w:t xml:space="preserve"> 0</w:t>
            </w:r>
          </w:p>
          <w:p w14:paraId="6F244575" w14:textId="77777777" w:rsidR="0088679B" w:rsidRPr="002F4AED" w:rsidRDefault="002F4AED" w:rsidP="002F4AED">
            <w:pPr>
              <w:ind w:left="360"/>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 xml:space="preserve">b </w:t>
            </w:r>
            <w:r w:rsidR="0088679B" w:rsidRPr="002F4AED">
              <w:rPr>
                <w:rFonts w:cs="Arial"/>
                <w:color w:val="000000"/>
                <w:sz w:val="16"/>
                <w:szCs w:val="16"/>
                <w:lang w:eastAsia="es-CR"/>
              </w:rPr>
              <w:t>Se debe expresar con 2 decimales</w:t>
            </w:r>
          </w:p>
        </w:tc>
      </w:tr>
      <w:tr w:rsidR="002F7FC7" w:rsidRPr="00794669" w14:paraId="1565815E"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7F960C0E" w14:textId="77777777" w:rsidR="002F7FC7" w:rsidRPr="00794669" w:rsidRDefault="002F7FC7" w:rsidP="00EF6B3D">
            <w:pPr>
              <w:pStyle w:val="Ttulo9"/>
              <w:ind w:left="113" w:right="113"/>
              <w:jc w:val="center"/>
              <w:outlineLvl w:val="8"/>
              <w:rPr>
                <w:b w:val="0"/>
                <w:szCs w:val="16"/>
                <w:lang w:val="es-CR" w:eastAsia="es-CR"/>
              </w:rPr>
            </w:pPr>
          </w:p>
        </w:tc>
        <w:tc>
          <w:tcPr>
            <w:tcW w:w="3482" w:type="dxa"/>
            <w:hideMark/>
          </w:tcPr>
          <w:p w14:paraId="3A597ECE" w14:textId="77777777" w:rsidR="002F7FC7" w:rsidRPr="00794669" w:rsidRDefault="002F7FC7"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color w:val="000000"/>
                <w:szCs w:val="16"/>
                <w:lang w:val="es-ES_tradnl" w:eastAsia="es-CR"/>
              </w:rPr>
              <w:t>[E] CargosPagar</w:t>
            </w:r>
          </w:p>
        </w:tc>
        <w:tc>
          <w:tcPr>
            <w:tcW w:w="4472" w:type="dxa"/>
            <w:vAlign w:val="center"/>
            <w:hideMark/>
          </w:tcPr>
          <w:p w14:paraId="16627948" w14:textId="77777777" w:rsidR="002F7FC7" w:rsidRPr="00794669" w:rsidRDefault="002F7FC7"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Cargos por pagar por obligaciones subordinadas</w:t>
            </w:r>
          </w:p>
        </w:tc>
        <w:tc>
          <w:tcPr>
            <w:tcW w:w="411" w:type="dxa"/>
            <w:textDirection w:val="btLr"/>
            <w:vAlign w:val="center"/>
            <w:hideMark/>
          </w:tcPr>
          <w:p w14:paraId="5AD38DD4" w14:textId="77777777" w:rsidR="002F7FC7" w:rsidRPr="00794669" w:rsidRDefault="002F7FC7"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20900800000000</w:t>
            </w:r>
          </w:p>
        </w:tc>
        <w:tc>
          <w:tcPr>
            <w:tcW w:w="5103" w:type="dxa"/>
            <w:vAlign w:val="center"/>
            <w:hideMark/>
          </w:tcPr>
          <w:p w14:paraId="00F4F395" w14:textId="77777777" w:rsidR="002F7FC7" w:rsidRPr="002F4AED" w:rsidRDefault="002F4AED" w:rsidP="002F4AED">
            <w:pPr>
              <w:ind w:left="360"/>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 xml:space="preserve">a. </w:t>
            </w:r>
            <w:r w:rsidR="002F7FC7" w:rsidRPr="002F4AED">
              <w:rPr>
                <w:rFonts w:cs="Arial"/>
                <w:color w:val="000000"/>
                <w:sz w:val="16"/>
                <w:szCs w:val="16"/>
                <w:lang w:eastAsia="es-CR"/>
              </w:rPr>
              <w:t>≥ 0</w:t>
            </w:r>
          </w:p>
          <w:p w14:paraId="50314E61" w14:textId="77777777" w:rsidR="002F7FC7" w:rsidRPr="00452B09" w:rsidRDefault="002F7FC7" w:rsidP="002F4AED">
            <w:pPr>
              <w:pStyle w:val="Prrafodelista"/>
              <w:numPr>
                <w:ilvl w:val="0"/>
                <w:numId w:val="14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E98C25F" w14:textId="77777777" w:rsidR="002F7FC7" w:rsidRPr="00794669" w:rsidRDefault="002F7FC7"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2F7FC7" w:rsidRPr="00794669" w14:paraId="4825DC3D"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7220B83B" w14:textId="77777777" w:rsidR="002F7FC7" w:rsidRPr="00794669" w:rsidRDefault="002F7FC7" w:rsidP="00EF6B3D">
            <w:pPr>
              <w:pStyle w:val="Ttulo9"/>
              <w:ind w:left="113" w:right="113"/>
              <w:jc w:val="center"/>
              <w:outlineLvl w:val="8"/>
              <w:rPr>
                <w:b w:val="0"/>
                <w:szCs w:val="16"/>
                <w:lang w:val="es-CR" w:eastAsia="es-CR"/>
              </w:rPr>
            </w:pPr>
            <w:r>
              <w:rPr>
                <w:b w:val="0"/>
              </w:rPr>
              <w:t>[E]</w:t>
            </w:r>
            <w:r w:rsidRPr="00794669">
              <w:rPr>
                <w:b w:val="0"/>
                <w:szCs w:val="16"/>
                <w:lang w:val="es-ES_tradnl" w:eastAsia="es-CR"/>
              </w:rPr>
              <w:t>ObligacionesConvertiblesEnCapital</w:t>
            </w:r>
          </w:p>
        </w:tc>
        <w:tc>
          <w:tcPr>
            <w:tcW w:w="3482" w:type="dxa"/>
            <w:hideMark/>
          </w:tcPr>
          <w:p w14:paraId="6C489B67" w14:textId="77777777" w:rsidR="002F7FC7" w:rsidRPr="00794669" w:rsidRDefault="002F7FC7"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98" w:name="_[A]_TotalOblConvertibles"/>
            <w:bookmarkEnd w:id="98"/>
            <w:r w:rsidRPr="00794669">
              <w:rPr>
                <w:color w:val="000000"/>
                <w:szCs w:val="16"/>
                <w:lang w:val="es-ES_tradnl" w:eastAsia="es-CR"/>
              </w:rPr>
              <w:t>[A] TotalOblConvertibles</w:t>
            </w:r>
          </w:p>
        </w:tc>
        <w:tc>
          <w:tcPr>
            <w:tcW w:w="4472" w:type="dxa"/>
            <w:vAlign w:val="center"/>
            <w:hideMark/>
          </w:tcPr>
          <w:p w14:paraId="387EB4E1" w14:textId="77777777" w:rsidR="002F7FC7" w:rsidRPr="00794669" w:rsidRDefault="002F7FC7"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Obligaciones convertibles en capital</w:t>
            </w:r>
          </w:p>
        </w:tc>
        <w:tc>
          <w:tcPr>
            <w:tcW w:w="411" w:type="dxa"/>
            <w:textDirection w:val="btLr"/>
            <w:vAlign w:val="center"/>
            <w:hideMark/>
          </w:tcPr>
          <w:p w14:paraId="6FEDFC51" w14:textId="77777777" w:rsidR="002F7FC7" w:rsidRPr="00794669" w:rsidRDefault="002F7FC7"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21000000000000</w:t>
            </w:r>
          </w:p>
        </w:tc>
        <w:tc>
          <w:tcPr>
            <w:tcW w:w="5103" w:type="dxa"/>
            <w:vAlign w:val="center"/>
            <w:hideMark/>
          </w:tcPr>
          <w:p w14:paraId="17F5B4CD" w14:textId="77777777" w:rsidR="002F7FC7"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OblConvertibles" w:history="1">
              <w:r w:rsidR="002F7FC7" w:rsidRPr="00794669">
                <w:rPr>
                  <w:rStyle w:val="Hipervnculo"/>
                  <w:rFonts w:cs="Arial"/>
                  <w:sz w:val="16"/>
                  <w:szCs w:val="16"/>
                  <w:lang w:val="es-CR" w:eastAsia="es-CR"/>
                </w:rPr>
                <w:t>[A] TotalOblConvertibles</w:t>
              </w:r>
            </w:hyperlink>
            <w:r w:rsidR="002F7FC7" w:rsidRPr="00794669">
              <w:rPr>
                <w:rFonts w:cs="Arial"/>
                <w:color w:val="000000"/>
                <w:sz w:val="16"/>
                <w:szCs w:val="16"/>
                <w:lang w:val="es-CR" w:eastAsia="es-CR"/>
              </w:rPr>
              <w:t xml:space="preserve"> = ∑ </w:t>
            </w:r>
            <w:hyperlink w:anchor="_DesgloseObligacionesConvertiblesEnC" w:history="1">
              <w:r w:rsidR="002F7FC7" w:rsidRPr="00794669">
                <w:rPr>
                  <w:rStyle w:val="Hipervnculo"/>
                  <w:rFonts w:cs="Arial"/>
                  <w:sz w:val="16"/>
                  <w:szCs w:val="16"/>
                  <w:lang w:val="es-CR" w:eastAsia="es-CR"/>
                </w:rPr>
                <w:t>DesgloseObligacionesConvertiblesEnCapital</w:t>
              </w:r>
            </w:hyperlink>
          </w:p>
        </w:tc>
      </w:tr>
      <w:tr w:rsidR="002F7FC7" w:rsidRPr="00794669" w14:paraId="584CE55E"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6F7ED9BD" w14:textId="77777777" w:rsidR="002F7FC7" w:rsidRPr="00794669" w:rsidRDefault="002F7FC7" w:rsidP="00EF6B3D">
            <w:pPr>
              <w:pStyle w:val="Ttulo9"/>
              <w:ind w:left="113" w:right="113"/>
              <w:jc w:val="center"/>
              <w:outlineLvl w:val="8"/>
              <w:rPr>
                <w:b w:val="0"/>
                <w:szCs w:val="16"/>
                <w:lang w:val="es-CR" w:eastAsia="es-CR"/>
              </w:rPr>
            </w:pPr>
            <w:bookmarkStart w:id="99" w:name="_DesgloseObligacionesConvertiblesEnC"/>
            <w:bookmarkEnd w:id="99"/>
            <w:r>
              <w:rPr>
                <w:b w:val="0"/>
              </w:rPr>
              <w:lastRenderedPageBreak/>
              <w:t>[E]</w:t>
            </w:r>
            <w:r w:rsidRPr="00794669">
              <w:rPr>
                <w:b w:val="0"/>
                <w:szCs w:val="16"/>
                <w:lang w:val="es-ES_tradnl" w:eastAsia="es-CR"/>
              </w:rPr>
              <w:t>DesgloseObligacionesConvertiblesEnCapital</w:t>
            </w:r>
          </w:p>
        </w:tc>
        <w:tc>
          <w:tcPr>
            <w:tcW w:w="3482" w:type="dxa"/>
            <w:hideMark/>
          </w:tcPr>
          <w:p w14:paraId="70740FBC" w14:textId="77777777" w:rsidR="002F7FC7" w:rsidRPr="00794669" w:rsidRDefault="002F7FC7"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color w:val="000000"/>
                <w:szCs w:val="16"/>
                <w:lang w:val="es-ES_tradnl" w:eastAsia="es-CR"/>
              </w:rPr>
              <w:t>[E] ObligacionesConvertiblesEnCapital</w:t>
            </w:r>
          </w:p>
        </w:tc>
        <w:tc>
          <w:tcPr>
            <w:tcW w:w="4472" w:type="dxa"/>
            <w:vAlign w:val="center"/>
            <w:hideMark/>
          </w:tcPr>
          <w:p w14:paraId="2F8C84AD" w14:textId="77777777" w:rsidR="002F7FC7" w:rsidRPr="00794669" w:rsidRDefault="002F7FC7"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Obligaciones convertibles en capital</w:t>
            </w:r>
          </w:p>
        </w:tc>
        <w:tc>
          <w:tcPr>
            <w:tcW w:w="411" w:type="dxa"/>
            <w:textDirection w:val="btLr"/>
            <w:vAlign w:val="center"/>
            <w:hideMark/>
          </w:tcPr>
          <w:p w14:paraId="3CCAB18C" w14:textId="77777777" w:rsidR="002F7FC7" w:rsidRPr="00794669" w:rsidRDefault="002F7FC7"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21000100000000</w:t>
            </w:r>
          </w:p>
        </w:tc>
        <w:tc>
          <w:tcPr>
            <w:tcW w:w="5103" w:type="dxa"/>
            <w:vAlign w:val="center"/>
            <w:hideMark/>
          </w:tcPr>
          <w:p w14:paraId="470A1363" w14:textId="77777777" w:rsidR="002F7FC7" w:rsidRDefault="002F7FC7" w:rsidP="00755E14">
            <w:pPr>
              <w:pStyle w:val="Prrafodelista"/>
              <w:numPr>
                <w:ilvl w:val="0"/>
                <w:numId w:val="14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8969A66" w14:textId="77777777" w:rsidR="002F7FC7" w:rsidRPr="00452B09" w:rsidRDefault="002F7FC7" w:rsidP="00755E14">
            <w:pPr>
              <w:pStyle w:val="Prrafodelista"/>
              <w:numPr>
                <w:ilvl w:val="0"/>
                <w:numId w:val="14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74AE284C" w14:textId="77777777" w:rsidR="002F7FC7" w:rsidRPr="00794669" w:rsidRDefault="002F7FC7"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2F7FC7" w:rsidRPr="00794669" w14:paraId="248D0CA0"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1908276F" w14:textId="77777777" w:rsidR="002F7FC7" w:rsidRPr="00794669" w:rsidRDefault="002F7FC7" w:rsidP="00EF6B3D">
            <w:pPr>
              <w:pStyle w:val="Ttulo9"/>
              <w:ind w:left="113" w:right="113"/>
              <w:jc w:val="center"/>
              <w:outlineLvl w:val="8"/>
              <w:rPr>
                <w:b w:val="0"/>
                <w:szCs w:val="16"/>
                <w:lang w:val="es-CR" w:eastAsia="es-CR"/>
              </w:rPr>
            </w:pPr>
          </w:p>
        </w:tc>
        <w:tc>
          <w:tcPr>
            <w:tcW w:w="3482" w:type="dxa"/>
            <w:hideMark/>
          </w:tcPr>
          <w:p w14:paraId="68DD9075" w14:textId="77777777" w:rsidR="002F7FC7" w:rsidRPr="00794669" w:rsidRDefault="002F7FC7"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color w:val="000000"/>
                <w:szCs w:val="16"/>
                <w:lang w:val="es-ES_tradnl" w:eastAsia="es-CR"/>
              </w:rPr>
              <w:t>[E] CargosPagar</w:t>
            </w:r>
          </w:p>
        </w:tc>
        <w:tc>
          <w:tcPr>
            <w:tcW w:w="4472" w:type="dxa"/>
            <w:vAlign w:val="center"/>
            <w:hideMark/>
          </w:tcPr>
          <w:p w14:paraId="16FBCF1E" w14:textId="77777777" w:rsidR="002F7FC7" w:rsidRPr="00794669" w:rsidRDefault="002F7FC7"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Cargos por pagar por obligaciones convertibles en capital</w:t>
            </w:r>
          </w:p>
        </w:tc>
        <w:tc>
          <w:tcPr>
            <w:tcW w:w="411" w:type="dxa"/>
            <w:textDirection w:val="btLr"/>
            <w:vAlign w:val="center"/>
            <w:hideMark/>
          </w:tcPr>
          <w:p w14:paraId="554579FA" w14:textId="77777777" w:rsidR="002F7FC7" w:rsidRPr="00794669" w:rsidRDefault="002F7FC7"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21000800000000</w:t>
            </w:r>
          </w:p>
        </w:tc>
        <w:tc>
          <w:tcPr>
            <w:tcW w:w="5103" w:type="dxa"/>
            <w:vAlign w:val="center"/>
            <w:hideMark/>
          </w:tcPr>
          <w:p w14:paraId="656561FB" w14:textId="77777777" w:rsidR="002F7FC7" w:rsidRDefault="002F7FC7" w:rsidP="00755E14">
            <w:pPr>
              <w:pStyle w:val="Prrafodelista"/>
              <w:numPr>
                <w:ilvl w:val="0"/>
                <w:numId w:val="14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D6CC52E" w14:textId="77777777" w:rsidR="002F7FC7" w:rsidRPr="00452B09" w:rsidRDefault="002F7FC7" w:rsidP="00755E14">
            <w:pPr>
              <w:pStyle w:val="Prrafodelista"/>
              <w:numPr>
                <w:ilvl w:val="0"/>
                <w:numId w:val="14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0D55E3C" w14:textId="77777777" w:rsidR="002F7FC7" w:rsidRPr="00794669" w:rsidRDefault="002F7FC7"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2F7FC7" w:rsidRPr="00794669" w14:paraId="1D943BEE"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hideMark/>
          </w:tcPr>
          <w:p w14:paraId="522A0E05" w14:textId="77777777" w:rsidR="002F7FC7" w:rsidRPr="00794669" w:rsidRDefault="002F7FC7" w:rsidP="00EF6B3D">
            <w:pPr>
              <w:pStyle w:val="Ttulo9"/>
              <w:ind w:left="113" w:right="113"/>
              <w:jc w:val="center"/>
              <w:outlineLvl w:val="8"/>
              <w:rPr>
                <w:b w:val="0"/>
                <w:szCs w:val="16"/>
                <w:lang w:val="es-CR" w:eastAsia="es-CR"/>
              </w:rPr>
            </w:pPr>
            <w:r>
              <w:rPr>
                <w:b w:val="0"/>
              </w:rPr>
              <w:t>[E]</w:t>
            </w:r>
            <w:r w:rsidRPr="00794669">
              <w:rPr>
                <w:b w:val="0"/>
                <w:szCs w:val="16"/>
                <w:lang w:val="es-ES_tradnl" w:eastAsia="es-CR"/>
              </w:rPr>
              <w:t>ObligacionesPreferentes</w:t>
            </w:r>
          </w:p>
        </w:tc>
        <w:tc>
          <w:tcPr>
            <w:tcW w:w="3482" w:type="dxa"/>
            <w:hideMark/>
          </w:tcPr>
          <w:p w14:paraId="3268C2FD" w14:textId="77777777" w:rsidR="002F7FC7" w:rsidRPr="00794669" w:rsidRDefault="002F7FC7"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100" w:name="_[A]_TotalOblPreferentes"/>
            <w:bookmarkEnd w:id="100"/>
            <w:r w:rsidRPr="00794669">
              <w:rPr>
                <w:color w:val="000000"/>
                <w:szCs w:val="16"/>
                <w:lang w:val="es-ES_tradnl" w:eastAsia="es-CR"/>
              </w:rPr>
              <w:t>[A] TotalOblPreferentes</w:t>
            </w:r>
          </w:p>
        </w:tc>
        <w:tc>
          <w:tcPr>
            <w:tcW w:w="4472" w:type="dxa"/>
            <w:vAlign w:val="center"/>
            <w:hideMark/>
          </w:tcPr>
          <w:p w14:paraId="780D3055" w14:textId="77777777" w:rsidR="002F7FC7" w:rsidRPr="00794669" w:rsidRDefault="002F7FC7"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Obligaciones preferentes</w:t>
            </w:r>
          </w:p>
        </w:tc>
        <w:tc>
          <w:tcPr>
            <w:tcW w:w="411" w:type="dxa"/>
            <w:textDirection w:val="btLr"/>
            <w:vAlign w:val="center"/>
            <w:hideMark/>
          </w:tcPr>
          <w:p w14:paraId="2D043793" w14:textId="77777777" w:rsidR="002F7FC7" w:rsidRPr="00794669" w:rsidRDefault="002F7FC7"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21100000000000</w:t>
            </w:r>
          </w:p>
        </w:tc>
        <w:tc>
          <w:tcPr>
            <w:tcW w:w="5103" w:type="dxa"/>
            <w:vAlign w:val="center"/>
            <w:hideMark/>
          </w:tcPr>
          <w:p w14:paraId="15D4BE46" w14:textId="77777777" w:rsidR="002F7FC7"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OblPreferentes" w:history="1">
              <w:r w:rsidR="002F7FC7" w:rsidRPr="00794669">
                <w:rPr>
                  <w:rStyle w:val="Hipervnculo"/>
                  <w:rFonts w:cs="Arial"/>
                  <w:sz w:val="16"/>
                  <w:szCs w:val="16"/>
                  <w:lang w:val="es-CR" w:eastAsia="es-CR"/>
                </w:rPr>
                <w:t>[A] TotalOblPreferentes</w:t>
              </w:r>
            </w:hyperlink>
            <w:r w:rsidR="002F7FC7" w:rsidRPr="00794669">
              <w:rPr>
                <w:rFonts w:cs="Arial"/>
                <w:color w:val="000000"/>
                <w:sz w:val="16"/>
                <w:szCs w:val="16"/>
                <w:lang w:val="es-CR" w:eastAsia="es-CR"/>
              </w:rPr>
              <w:t xml:space="preserve"> = ∑ </w:t>
            </w:r>
            <w:hyperlink w:anchor="_DesgloseObligacionesPreferentes" w:history="1">
              <w:r w:rsidR="002F7FC7" w:rsidRPr="00794669">
                <w:rPr>
                  <w:rStyle w:val="Hipervnculo"/>
                  <w:rFonts w:cs="Arial"/>
                  <w:sz w:val="16"/>
                  <w:szCs w:val="16"/>
                  <w:lang w:val="es-CR" w:eastAsia="es-CR"/>
                </w:rPr>
                <w:t>DesgloseObligacionesPreferentes</w:t>
              </w:r>
            </w:hyperlink>
          </w:p>
        </w:tc>
      </w:tr>
      <w:tr w:rsidR="002F7FC7" w:rsidRPr="00794669" w14:paraId="258D30C9" w14:textId="77777777" w:rsidTr="00EF6B3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5ACBCB49" w14:textId="77777777" w:rsidR="002F7FC7" w:rsidRPr="00794669" w:rsidRDefault="002F7FC7" w:rsidP="00EF6B3D">
            <w:pPr>
              <w:pStyle w:val="Ttulo9"/>
              <w:ind w:left="113" w:right="113"/>
              <w:jc w:val="center"/>
              <w:outlineLvl w:val="8"/>
              <w:rPr>
                <w:b w:val="0"/>
                <w:szCs w:val="16"/>
                <w:lang w:val="es-CR" w:eastAsia="es-CR"/>
              </w:rPr>
            </w:pPr>
            <w:bookmarkStart w:id="101" w:name="_DesgloseObligacionesPreferentes"/>
            <w:bookmarkEnd w:id="101"/>
            <w:r>
              <w:rPr>
                <w:b w:val="0"/>
              </w:rPr>
              <w:t>[E]</w:t>
            </w:r>
            <w:r w:rsidRPr="00794669">
              <w:rPr>
                <w:b w:val="0"/>
                <w:szCs w:val="16"/>
                <w:lang w:val="es-ES_tradnl" w:eastAsia="es-CR"/>
              </w:rPr>
              <w:t>DesgloseObligacionesPreferentes</w:t>
            </w:r>
          </w:p>
        </w:tc>
        <w:tc>
          <w:tcPr>
            <w:tcW w:w="3482" w:type="dxa"/>
            <w:hideMark/>
          </w:tcPr>
          <w:p w14:paraId="5742A7B4" w14:textId="77777777" w:rsidR="002F7FC7" w:rsidRPr="00794669" w:rsidRDefault="002F7FC7"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color w:val="000000"/>
                <w:szCs w:val="16"/>
                <w:lang w:val="es-ES_tradnl" w:eastAsia="es-CR"/>
              </w:rPr>
              <w:t>[E] ObligacionesPreferentes</w:t>
            </w:r>
          </w:p>
        </w:tc>
        <w:tc>
          <w:tcPr>
            <w:tcW w:w="4472" w:type="dxa"/>
            <w:vAlign w:val="center"/>
            <w:hideMark/>
          </w:tcPr>
          <w:p w14:paraId="33288BB8" w14:textId="77777777" w:rsidR="002F7FC7" w:rsidRPr="00794669" w:rsidRDefault="002F7FC7"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Obligaciones preferentes</w:t>
            </w:r>
          </w:p>
        </w:tc>
        <w:tc>
          <w:tcPr>
            <w:tcW w:w="411" w:type="dxa"/>
            <w:textDirection w:val="btLr"/>
            <w:vAlign w:val="center"/>
            <w:hideMark/>
          </w:tcPr>
          <w:p w14:paraId="3584D7D4" w14:textId="77777777" w:rsidR="002F7FC7" w:rsidRPr="00794669" w:rsidRDefault="002F7FC7"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21100100000000</w:t>
            </w:r>
          </w:p>
        </w:tc>
        <w:tc>
          <w:tcPr>
            <w:tcW w:w="5103" w:type="dxa"/>
            <w:vAlign w:val="center"/>
            <w:hideMark/>
          </w:tcPr>
          <w:p w14:paraId="4458AC84" w14:textId="77777777" w:rsidR="002F7FC7" w:rsidRDefault="002F7FC7" w:rsidP="00755E14">
            <w:pPr>
              <w:pStyle w:val="Prrafodelista"/>
              <w:numPr>
                <w:ilvl w:val="0"/>
                <w:numId w:val="14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8DF2F41" w14:textId="77777777" w:rsidR="002F7FC7" w:rsidRPr="00452B09" w:rsidRDefault="002F7FC7" w:rsidP="00755E14">
            <w:pPr>
              <w:pStyle w:val="Prrafodelista"/>
              <w:numPr>
                <w:ilvl w:val="0"/>
                <w:numId w:val="14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5248849" w14:textId="77777777" w:rsidR="002F7FC7" w:rsidRPr="00794669" w:rsidRDefault="002F7FC7"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2F7FC7" w:rsidRPr="00794669" w14:paraId="5B5096C0" w14:textId="77777777" w:rsidTr="00EF6B3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hideMark/>
          </w:tcPr>
          <w:p w14:paraId="349567D0" w14:textId="77777777" w:rsidR="002F7FC7" w:rsidRPr="00794669" w:rsidRDefault="002F7FC7" w:rsidP="00EF6B3D">
            <w:pPr>
              <w:jc w:val="center"/>
              <w:rPr>
                <w:rFonts w:cs="Arial"/>
                <w:b w:val="0"/>
                <w:sz w:val="16"/>
                <w:szCs w:val="16"/>
                <w:lang w:val="es-CR" w:eastAsia="es-CR"/>
              </w:rPr>
            </w:pPr>
          </w:p>
        </w:tc>
        <w:tc>
          <w:tcPr>
            <w:tcW w:w="3482" w:type="dxa"/>
            <w:hideMark/>
          </w:tcPr>
          <w:p w14:paraId="62BC5367" w14:textId="77777777" w:rsidR="002F7FC7" w:rsidRPr="00794669" w:rsidRDefault="002F7FC7"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color w:val="000000"/>
                <w:szCs w:val="16"/>
                <w:lang w:val="es-ES_tradnl" w:eastAsia="es-CR"/>
              </w:rPr>
              <w:t>[E] CargosPagar</w:t>
            </w:r>
          </w:p>
        </w:tc>
        <w:tc>
          <w:tcPr>
            <w:tcW w:w="4472" w:type="dxa"/>
            <w:vAlign w:val="center"/>
            <w:hideMark/>
          </w:tcPr>
          <w:p w14:paraId="6DD88323" w14:textId="77777777" w:rsidR="002F7FC7" w:rsidRPr="00794669" w:rsidRDefault="002F7FC7"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Cargos por pagar por obligaciones preferentes</w:t>
            </w:r>
          </w:p>
        </w:tc>
        <w:tc>
          <w:tcPr>
            <w:tcW w:w="411" w:type="dxa"/>
            <w:textDirection w:val="btLr"/>
            <w:vAlign w:val="center"/>
            <w:hideMark/>
          </w:tcPr>
          <w:p w14:paraId="262BC50F" w14:textId="77777777" w:rsidR="002F7FC7" w:rsidRPr="00794669" w:rsidRDefault="002F7FC7"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21100800000000</w:t>
            </w:r>
          </w:p>
        </w:tc>
        <w:tc>
          <w:tcPr>
            <w:tcW w:w="5103" w:type="dxa"/>
            <w:vAlign w:val="center"/>
            <w:hideMark/>
          </w:tcPr>
          <w:p w14:paraId="7833A74A" w14:textId="77777777" w:rsidR="002F7FC7" w:rsidRDefault="002F7FC7" w:rsidP="00755E14">
            <w:pPr>
              <w:pStyle w:val="Prrafodelista"/>
              <w:numPr>
                <w:ilvl w:val="0"/>
                <w:numId w:val="14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0A5AFBA" w14:textId="77777777" w:rsidR="002F7FC7" w:rsidRPr="00452B09" w:rsidRDefault="002F7FC7" w:rsidP="00755E14">
            <w:pPr>
              <w:pStyle w:val="Prrafodelista"/>
              <w:numPr>
                <w:ilvl w:val="0"/>
                <w:numId w:val="14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F535780" w14:textId="77777777" w:rsidR="002F7FC7" w:rsidRPr="00794669" w:rsidRDefault="002F7FC7"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bl>
    <w:p w14:paraId="3DB42801" w14:textId="77777777" w:rsidR="00572ACD" w:rsidRDefault="00572ACD" w:rsidP="00572ACD">
      <w:pPr>
        <w:rPr>
          <w:rFonts w:cs="Arial"/>
          <w:lang w:val="es-ES_tradnl"/>
        </w:rPr>
      </w:pPr>
    </w:p>
    <w:p w14:paraId="436F898D" w14:textId="77777777" w:rsidR="00572ACD" w:rsidRPr="002553D5" w:rsidRDefault="00572ACD" w:rsidP="00F4314C">
      <w:pPr>
        <w:pStyle w:val="Ttulo3"/>
        <w:numPr>
          <w:ilvl w:val="0"/>
          <w:numId w:val="17"/>
        </w:numPr>
      </w:pPr>
      <w:bookmarkStart w:id="102" w:name="_Toc136255515"/>
      <w:r w:rsidRPr="00A26DB2">
        <w:lastRenderedPageBreak/>
        <w:t>Nodo</w:t>
      </w:r>
      <w:r w:rsidRPr="002553D5">
        <w:t xml:space="preserve"> Patrimonio</w:t>
      </w:r>
      <w:bookmarkEnd w:id="102"/>
    </w:p>
    <w:p w14:paraId="28FCC23D" w14:textId="77777777" w:rsidR="00572ACD" w:rsidRPr="002553D5" w:rsidRDefault="00572ACD" w:rsidP="00572ACD">
      <w:pPr>
        <w:rPr>
          <w:rFonts w:cs="Arial"/>
          <w:lang w:val="es-ES_tradnl"/>
        </w:rPr>
      </w:pPr>
    </w:p>
    <w:tbl>
      <w:tblPr>
        <w:tblStyle w:val="Cuadrculamedia3-nfasis1"/>
        <w:tblW w:w="14187" w:type="dxa"/>
        <w:tblLayout w:type="fixed"/>
        <w:tblLook w:val="04A0" w:firstRow="1" w:lastRow="0" w:firstColumn="1" w:lastColumn="0" w:noHBand="0" w:noVBand="1"/>
      </w:tblPr>
      <w:tblGrid>
        <w:gridCol w:w="841"/>
        <w:gridCol w:w="3296"/>
        <w:gridCol w:w="4536"/>
        <w:gridCol w:w="411"/>
        <w:gridCol w:w="5103"/>
      </w:tblGrid>
      <w:tr w:rsidR="00572ACD" w:rsidRPr="00794669" w14:paraId="02388E4B" w14:textId="77777777" w:rsidTr="002F4AED">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841" w:type="dxa"/>
            <w:textDirection w:val="btLr"/>
            <w:vAlign w:val="center"/>
            <w:hideMark/>
          </w:tcPr>
          <w:p w14:paraId="03B453BD" w14:textId="77777777" w:rsidR="00572ACD" w:rsidRPr="00794669" w:rsidRDefault="00572ACD" w:rsidP="00EF6B3D">
            <w:pPr>
              <w:ind w:left="113" w:right="113"/>
              <w:jc w:val="center"/>
              <w:rPr>
                <w:rFonts w:cs="Arial"/>
                <w:bCs w:val="0"/>
                <w:color w:val="FFFFFF"/>
                <w:sz w:val="16"/>
                <w:szCs w:val="16"/>
                <w:lang w:val="es-CR" w:eastAsia="es-CR"/>
              </w:rPr>
            </w:pPr>
            <w:r w:rsidRPr="00794669">
              <w:rPr>
                <w:rFonts w:cs="Arial"/>
                <w:bCs w:val="0"/>
                <w:color w:val="FFFFFF"/>
                <w:sz w:val="16"/>
                <w:szCs w:val="16"/>
                <w:lang w:val="es-CR" w:eastAsia="es-CR"/>
              </w:rPr>
              <w:t>Nodo</w:t>
            </w:r>
          </w:p>
        </w:tc>
        <w:tc>
          <w:tcPr>
            <w:tcW w:w="3296" w:type="dxa"/>
            <w:vAlign w:val="center"/>
            <w:hideMark/>
          </w:tcPr>
          <w:p w14:paraId="37FD2844" w14:textId="77777777" w:rsidR="00572ACD" w:rsidRPr="00794669" w:rsidRDefault="00572ACD" w:rsidP="00EF6B3D">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794669">
              <w:rPr>
                <w:rFonts w:cs="Arial"/>
                <w:bCs w:val="0"/>
                <w:color w:val="FFFFFF"/>
                <w:sz w:val="16"/>
                <w:szCs w:val="16"/>
                <w:lang w:val="es-CR" w:eastAsia="es-CR"/>
              </w:rPr>
              <w:t>Atributo[A] / Elemento[E]</w:t>
            </w:r>
          </w:p>
        </w:tc>
        <w:tc>
          <w:tcPr>
            <w:tcW w:w="4536" w:type="dxa"/>
            <w:vAlign w:val="center"/>
            <w:hideMark/>
          </w:tcPr>
          <w:p w14:paraId="05FE91CC" w14:textId="77777777" w:rsidR="00572ACD" w:rsidRPr="00794669" w:rsidRDefault="00572ACD" w:rsidP="00EF6B3D">
            <w:pPr>
              <w:jc w:val="center"/>
              <w:cnfStyle w:val="100000000000" w:firstRow="1" w:lastRow="0" w:firstColumn="0" w:lastColumn="0" w:oddVBand="0" w:evenVBand="0" w:oddHBand="0" w:evenHBand="0" w:firstRowFirstColumn="0" w:firstRowLastColumn="0" w:lastRowFirstColumn="0" w:lastRowLastColumn="0"/>
              <w:rPr>
                <w:rFonts w:cs="Arial"/>
                <w:sz w:val="16"/>
                <w:szCs w:val="16"/>
              </w:rPr>
            </w:pPr>
            <w:r w:rsidRPr="00794669">
              <w:rPr>
                <w:rFonts w:cs="Arial"/>
                <w:sz w:val="16"/>
                <w:szCs w:val="16"/>
              </w:rPr>
              <w:t>Descripción</w:t>
            </w:r>
          </w:p>
        </w:tc>
        <w:tc>
          <w:tcPr>
            <w:tcW w:w="411" w:type="dxa"/>
            <w:textDirection w:val="btLr"/>
            <w:vAlign w:val="center"/>
            <w:hideMark/>
          </w:tcPr>
          <w:p w14:paraId="122BF177" w14:textId="77777777" w:rsidR="00572ACD" w:rsidRPr="00794669" w:rsidRDefault="00572ACD" w:rsidP="00EF6B3D">
            <w:pPr>
              <w:ind w:left="113" w:right="113"/>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794669">
              <w:rPr>
                <w:rFonts w:cs="Arial"/>
                <w:bCs w:val="0"/>
                <w:color w:val="FFFFFF"/>
                <w:sz w:val="16"/>
                <w:szCs w:val="16"/>
                <w:lang w:eastAsia="es-CR"/>
              </w:rPr>
              <w:t>Cuenta catálogo</w:t>
            </w:r>
          </w:p>
        </w:tc>
        <w:tc>
          <w:tcPr>
            <w:tcW w:w="5103" w:type="dxa"/>
            <w:vAlign w:val="center"/>
            <w:hideMark/>
          </w:tcPr>
          <w:p w14:paraId="3ADB181B" w14:textId="77777777" w:rsidR="00572ACD" w:rsidRPr="00794669" w:rsidRDefault="00572ACD" w:rsidP="00EF6B3D">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794669">
              <w:rPr>
                <w:rFonts w:cs="Arial"/>
                <w:bCs w:val="0"/>
                <w:color w:val="FFFFFF"/>
                <w:sz w:val="16"/>
                <w:szCs w:val="16"/>
                <w:lang w:eastAsia="es-CR"/>
              </w:rPr>
              <w:t>Validaciones</w:t>
            </w:r>
          </w:p>
        </w:tc>
      </w:tr>
      <w:tr w:rsidR="00572ACD" w:rsidRPr="00794669" w14:paraId="0BEEF707"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textDirection w:val="btLr"/>
            <w:hideMark/>
          </w:tcPr>
          <w:p w14:paraId="4EB7757D" w14:textId="77777777" w:rsidR="00572ACD" w:rsidRPr="00794669" w:rsidRDefault="00B4199C" w:rsidP="00EF6B3D">
            <w:pPr>
              <w:pStyle w:val="Ttulo9"/>
              <w:ind w:left="113" w:right="113"/>
              <w:jc w:val="center"/>
              <w:outlineLvl w:val="8"/>
              <w:rPr>
                <w:b w:val="0"/>
                <w:szCs w:val="16"/>
                <w:lang w:val="es-CR" w:eastAsia="es-CR"/>
              </w:rPr>
            </w:pPr>
            <w:r>
              <w:rPr>
                <w:b w:val="0"/>
              </w:rPr>
              <w:t>[E]</w:t>
            </w:r>
            <w:r w:rsidR="00572ACD" w:rsidRPr="00794669">
              <w:rPr>
                <w:b w:val="0"/>
                <w:szCs w:val="16"/>
                <w:lang w:val="es-ES_tradnl" w:eastAsia="es-CR"/>
              </w:rPr>
              <w:t>Patrimonio</w:t>
            </w:r>
          </w:p>
        </w:tc>
        <w:tc>
          <w:tcPr>
            <w:tcW w:w="3296" w:type="dxa"/>
            <w:hideMark/>
          </w:tcPr>
          <w:p w14:paraId="6F2316A0"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103" w:name="_[A]_TotalPatrimonio"/>
            <w:bookmarkEnd w:id="103"/>
            <w:r w:rsidRPr="00794669">
              <w:rPr>
                <w:szCs w:val="16"/>
                <w:lang w:val="es-ES_tradnl" w:eastAsia="es-CR"/>
              </w:rPr>
              <w:t>[A] TotalPatrimonio</w:t>
            </w:r>
          </w:p>
        </w:tc>
        <w:tc>
          <w:tcPr>
            <w:tcW w:w="4536" w:type="dxa"/>
            <w:vAlign w:val="center"/>
            <w:hideMark/>
          </w:tcPr>
          <w:p w14:paraId="3027DD48"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794669">
              <w:rPr>
                <w:rFonts w:cs="Arial"/>
                <w:sz w:val="16"/>
                <w:szCs w:val="16"/>
              </w:rPr>
              <w:t>Patrimonio</w:t>
            </w:r>
          </w:p>
        </w:tc>
        <w:tc>
          <w:tcPr>
            <w:tcW w:w="411" w:type="dxa"/>
            <w:textDirection w:val="btLr"/>
            <w:vAlign w:val="center"/>
            <w:hideMark/>
          </w:tcPr>
          <w:p w14:paraId="0460CF07"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30000000000000</w:t>
            </w:r>
          </w:p>
        </w:tc>
        <w:tc>
          <w:tcPr>
            <w:tcW w:w="5103" w:type="dxa"/>
            <w:vAlign w:val="center"/>
            <w:hideMark/>
          </w:tcPr>
          <w:p w14:paraId="10F2F80B" w14:textId="77777777" w:rsidR="00572ACD"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Patrimonio" w:history="1">
              <w:r w:rsidR="00572ACD" w:rsidRPr="00794669">
                <w:rPr>
                  <w:rStyle w:val="Hipervnculo"/>
                  <w:rFonts w:cs="Arial"/>
                  <w:sz w:val="16"/>
                  <w:szCs w:val="16"/>
                  <w:lang w:val="es-CR" w:eastAsia="es-CR"/>
                </w:rPr>
                <w:t>[A] TotalPatrimonio</w:t>
              </w:r>
            </w:hyperlink>
            <w:r w:rsidR="00572ACD" w:rsidRPr="00794669">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A]_TotalCapSocial" w:history="1">
              <w:r w:rsidR="00572ACD" w:rsidRPr="00794669">
                <w:rPr>
                  <w:rStyle w:val="Hipervnculo"/>
                  <w:rFonts w:cs="Arial"/>
                  <w:sz w:val="16"/>
                  <w:szCs w:val="16"/>
                  <w:lang w:val="es-CR" w:eastAsia="es-CR"/>
                </w:rPr>
                <w:t>[A] TotalCapSocial</w:t>
              </w:r>
            </w:hyperlink>
          </w:p>
          <w:p w14:paraId="54226FD3"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ApoPatrimoniales" w:history="1">
              <w:r w:rsidRPr="00794669">
                <w:rPr>
                  <w:rStyle w:val="Hipervnculo"/>
                  <w:rFonts w:cs="Arial"/>
                  <w:sz w:val="16"/>
                  <w:szCs w:val="16"/>
                  <w:lang w:val="es-CR" w:eastAsia="es-CR"/>
                </w:rPr>
                <w:t>[A] TotalApoPatrimoniales</w:t>
              </w:r>
            </w:hyperlink>
          </w:p>
          <w:p w14:paraId="4828C379"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AjuPatrimonio" w:history="1">
              <w:r w:rsidRPr="00794669">
                <w:rPr>
                  <w:rStyle w:val="Hipervnculo"/>
                  <w:rFonts w:cs="Arial"/>
                  <w:sz w:val="16"/>
                  <w:szCs w:val="16"/>
                  <w:lang w:val="es-CR" w:eastAsia="es-CR"/>
                </w:rPr>
                <w:t>[A] TotalAjuPatrimonio</w:t>
              </w:r>
            </w:hyperlink>
          </w:p>
          <w:p w14:paraId="5EDFE048"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ResPatrimoniales" w:history="1">
              <w:r w:rsidRPr="00794669">
                <w:rPr>
                  <w:rStyle w:val="Hipervnculo"/>
                  <w:rFonts w:cs="Arial"/>
                  <w:sz w:val="16"/>
                  <w:szCs w:val="16"/>
                  <w:lang w:val="es-CR" w:eastAsia="es-CR"/>
                </w:rPr>
                <w:t>[A] TotalResPatrimoniales</w:t>
              </w:r>
            </w:hyperlink>
          </w:p>
          <w:p w14:paraId="4DAC1681"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ResAcumulados" w:history="1">
              <w:r w:rsidRPr="00794669">
                <w:rPr>
                  <w:rStyle w:val="Hipervnculo"/>
                  <w:rFonts w:cs="Arial"/>
                  <w:sz w:val="16"/>
                  <w:szCs w:val="16"/>
                  <w:lang w:val="es-CR" w:eastAsia="es-CR"/>
                </w:rPr>
                <w:t>[A] TotalResAcumulados</w:t>
              </w:r>
            </w:hyperlink>
          </w:p>
          <w:p w14:paraId="5DE81F5D"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CR" w:eastAsia="es-CR"/>
              </w:rPr>
              <w:t>+</w:t>
            </w:r>
            <w:hyperlink w:anchor="_[A]_TotalResPeriodo" w:history="1">
              <w:r w:rsidRPr="00794669">
                <w:rPr>
                  <w:rStyle w:val="Hipervnculo"/>
                  <w:rFonts w:cs="Arial"/>
                  <w:sz w:val="16"/>
                  <w:szCs w:val="16"/>
                  <w:lang w:val="es-CR" w:eastAsia="es-CR"/>
                </w:rPr>
                <w:t>[A] TotalResPeriodo</w:t>
              </w:r>
            </w:hyperlink>
          </w:p>
          <w:p w14:paraId="2D081E15" w14:textId="77777777" w:rsidR="00572ACD" w:rsidRDefault="00572ACD" w:rsidP="00EF6B3D">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lang w:val="es-CR" w:eastAsia="es-CR"/>
              </w:rPr>
            </w:pPr>
            <w:r w:rsidRPr="00794669">
              <w:rPr>
                <w:rFonts w:cs="Arial"/>
                <w:color w:val="000000"/>
                <w:sz w:val="16"/>
                <w:szCs w:val="16"/>
                <w:lang w:val="es-CR" w:eastAsia="es-CR"/>
              </w:rPr>
              <w:t>+</w:t>
            </w:r>
            <w:hyperlink w:anchor="_[A]_TotalIntMinoritario" w:history="1">
              <w:r w:rsidRPr="00794669">
                <w:rPr>
                  <w:rStyle w:val="Hipervnculo"/>
                  <w:rFonts w:cs="Arial"/>
                  <w:sz w:val="16"/>
                  <w:szCs w:val="16"/>
                  <w:lang w:val="es-CR" w:eastAsia="es-CR"/>
                </w:rPr>
                <w:t xml:space="preserve">[A] </w:t>
              </w:r>
              <w:r w:rsidR="009E1D52" w:rsidRPr="00D16978">
                <w:rPr>
                  <w:color w:val="0000FF"/>
                  <w:szCs w:val="16"/>
                  <w:lang w:val="es-CR" w:eastAsia="en-US"/>
                </w:rPr>
                <w:t>TotalParticipacionesNoControladas</w:t>
              </w:r>
            </w:hyperlink>
          </w:p>
          <w:p w14:paraId="2B76E9AA"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i/>
                <w:color w:val="000000"/>
                <w:sz w:val="16"/>
                <w:szCs w:val="16"/>
                <w:lang w:val="es-CR" w:eastAsia="es-CR"/>
              </w:rPr>
            </w:pPr>
            <w:r>
              <w:rPr>
                <w:rStyle w:val="Hipervnculo"/>
                <w:rFonts w:cs="Arial"/>
                <w:sz w:val="16"/>
                <w:szCs w:val="16"/>
                <w:lang w:val="es-CR" w:eastAsia="es-CR"/>
              </w:rPr>
              <w:t>+</w:t>
            </w:r>
            <w:hyperlink w:anchor="_[A]_TotalPatrimFondoFinancDesarroll" w:history="1">
              <w:r w:rsidRPr="001730F6">
                <w:rPr>
                  <w:rStyle w:val="Hipervnculo"/>
                  <w:rFonts w:cs="Arial"/>
                  <w:sz w:val="16"/>
                  <w:lang w:val="es-CR"/>
                </w:rPr>
                <w:t>[A] TotalPatrimFondoFinancDesarrollo</w:t>
              </w:r>
            </w:hyperlink>
          </w:p>
        </w:tc>
      </w:tr>
      <w:tr w:rsidR="00572ACD" w:rsidRPr="00794669" w14:paraId="7AEEDBF1" w14:textId="77777777" w:rsidTr="002F4AED">
        <w:trPr>
          <w:cantSplit/>
          <w:trHeight w:val="1701"/>
        </w:trPr>
        <w:tc>
          <w:tcPr>
            <w:cnfStyle w:val="001000000000" w:firstRow="0" w:lastRow="0" w:firstColumn="1" w:lastColumn="0" w:oddVBand="0" w:evenVBand="0" w:oddHBand="0" w:evenHBand="0" w:firstRowFirstColumn="0" w:firstRowLastColumn="0" w:lastRowFirstColumn="0" w:lastRowLastColumn="0"/>
            <w:tcW w:w="841" w:type="dxa"/>
            <w:textDirection w:val="btLr"/>
            <w:hideMark/>
          </w:tcPr>
          <w:p w14:paraId="698779F8" w14:textId="77777777" w:rsidR="00572ACD" w:rsidRPr="00794669" w:rsidRDefault="00B4199C" w:rsidP="00EF6B3D">
            <w:pPr>
              <w:pStyle w:val="Ttulo9"/>
              <w:ind w:left="113" w:right="113"/>
              <w:jc w:val="center"/>
              <w:outlineLvl w:val="8"/>
              <w:rPr>
                <w:b w:val="0"/>
                <w:szCs w:val="16"/>
                <w:lang w:val="es-CR" w:eastAsia="es-CR"/>
              </w:rPr>
            </w:pPr>
            <w:r>
              <w:rPr>
                <w:b w:val="0"/>
              </w:rPr>
              <w:t>[E]</w:t>
            </w:r>
            <w:r w:rsidR="00572ACD" w:rsidRPr="00794669">
              <w:rPr>
                <w:b w:val="0"/>
                <w:szCs w:val="16"/>
                <w:lang w:val="es-ES_tradnl" w:eastAsia="es-CR"/>
              </w:rPr>
              <w:t>CapitalSocialCapitalMinimoFuncionamiento</w:t>
            </w:r>
          </w:p>
        </w:tc>
        <w:tc>
          <w:tcPr>
            <w:tcW w:w="3296" w:type="dxa"/>
            <w:hideMark/>
          </w:tcPr>
          <w:p w14:paraId="0D5F024D" w14:textId="77777777" w:rsidR="00572ACD" w:rsidRPr="00794669" w:rsidRDefault="00572ACD"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104" w:name="_[A]_TotalCapSocial"/>
            <w:bookmarkEnd w:id="104"/>
            <w:r w:rsidRPr="00794669">
              <w:rPr>
                <w:szCs w:val="16"/>
                <w:lang w:val="es-ES_tradnl" w:eastAsia="es-CR"/>
              </w:rPr>
              <w:t>[A] TotalCapSocial</w:t>
            </w:r>
          </w:p>
        </w:tc>
        <w:tc>
          <w:tcPr>
            <w:tcW w:w="4536" w:type="dxa"/>
            <w:vAlign w:val="center"/>
            <w:hideMark/>
          </w:tcPr>
          <w:p w14:paraId="10E80A55" w14:textId="77777777" w:rsidR="00572ACD" w:rsidRPr="00794669" w:rsidRDefault="00572ACD" w:rsidP="00EF6B3D">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794669">
              <w:rPr>
                <w:rFonts w:cs="Arial"/>
                <w:sz w:val="16"/>
                <w:szCs w:val="16"/>
              </w:rPr>
              <w:t>Capital social y capital mínimo funcionamiento</w:t>
            </w:r>
          </w:p>
        </w:tc>
        <w:tc>
          <w:tcPr>
            <w:tcW w:w="411" w:type="dxa"/>
            <w:textDirection w:val="btLr"/>
            <w:vAlign w:val="center"/>
            <w:hideMark/>
          </w:tcPr>
          <w:p w14:paraId="30E127DC"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30100000000000</w:t>
            </w:r>
          </w:p>
        </w:tc>
        <w:tc>
          <w:tcPr>
            <w:tcW w:w="5103" w:type="dxa"/>
            <w:vAlign w:val="center"/>
            <w:hideMark/>
          </w:tcPr>
          <w:p w14:paraId="48C2F99D" w14:textId="77777777" w:rsidR="00572ACD"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CapSocial" w:history="1">
              <w:r w:rsidR="00572ACD" w:rsidRPr="00794669">
                <w:rPr>
                  <w:rStyle w:val="Hipervnculo"/>
                  <w:rFonts w:cs="Arial"/>
                  <w:sz w:val="16"/>
                  <w:szCs w:val="16"/>
                  <w:lang w:val="es-CR" w:eastAsia="es-CR"/>
                </w:rPr>
                <w:t>[A] TotalCapSocial</w:t>
              </w:r>
            </w:hyperlink>
            <w:r w:rsidR="00572ACD" w:rsidRPr="00794669">
              <w:rPr>
                <w:rFonts w:cs="Arial"/>
                <w:color w:val="000000"/>
                <w:sz w:val="16"/>
                <w:szCs w:val="16"/>
                <w:lang w:val="es-CR" w:eastAsia="es-CR"/>
              </w:rPr>
              <w:t xml:space="preserve"> = ∑ </w:t>
            </w:r>
            <w:hyperlink w:anchor="_DesgloseCapitalSocialCapitalMinimoF" w:history="1">
              <w:r w:rsidR="00572ACD" w:rsidRPr="00794669">
                <w:rPr>
                  <w:rStyle w:val="Hipervnculo"/>
                  <w:rFonts w:cs="Arial"/>
                  <w:sz w:val="16"/>
                  <w:szCs w:val="16"/>
                  <w:lang w:val="es-CR" w:eastAsia="es-CR"/>
                </w:rPr>
                <w:t>DesgloseCapitalSocialCapitalMinimoFuncionamiento</w:t>
              </w:r>
            </w:hyperlink>
          </w:p>
        </w:tc>
      </w:tr>
      <w:tr w:rsidR="00C308EB" w:rsidRPr="00794669" w14:paraId="6E0DBC13"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val="restart"/>
            <w:textDirection w:val="btLr"/>
            <w:hideMark/>
          </w:tcPr>
          <w:p w14:paraId="38789992" w14:textId="77777777" w:rsidR="00C308EB" w:rsidRPr="00794669" w:rsidRDefault="00C308EB" w:rsidP="00EF6B3D">
            <w:pPr>
              <w:pStyle w:val="Ttulo9"/>
              <w:ind w:left="113" w:right="113"/>
              <w:jc w:val="center"/>
              <w:outlineLvl w:val="8"/>
              <w:rPr>
                <w:b w:val="0"/>
                <w:szCs w:val="16"/>
                <w:lang w:val="es-CR" w:eastAsia="es-CR"/>
              </w:rPr>
            </w:pPr>
            <w:bookmarkStart w:id="105" w:name="_DesgloseCapitalSocialCapitalMinimoF"/>
            <w:bookmarkEnd w:id="105"/>
            <w:r>
              <w:rPr>
                <w:b w:val="0"/>
              </w:rPr>
              <w:t>[E]</w:t>
            </w:r>
            <w:r w:rsidRPr="00794669">
              <w:rPr>
                <w:b w:val="0"/>
                <w:szCs w:val="16"/>
                <w:lang w:val="es-ES_tradnl" w:eastAsia="es-CR"/>
              </w:rPr>
              <w:t>DesgloseCapitalSocialCapitalMinimoFuncionamiento</w:t>
            </w:r>
          </w:p>
        </w:tc>
        <w:tc>
          <w:tcPr>
            <w:tcW w:w="3296" w:type="dxa"/>
            <w:hideMark/>
          </w:tcPr>
          <w:p w14:paraId="05A85AF9" w14:textId="77777777" w:rsidR="00C308EB" w:rsidRPr="00794669" w:rsidRDefault="00C308EB"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Pagado</w:t>
            </w:r>
          </w:p>
        </w:tc>
        <w:tc>
          <w:tcPr>
            <w:tcW w:w="4536" w:type="dxa"/>
            <w:vAlign w:val="center"/>
            <w:hideMark/>
          </w:tcPr>
          <w:p w14:paraId="26B6A946" w14:textId="77777777" w:rsidR="00C308EB" w:rsidRPr="00794669" w:rsidRDefault="00C308EB"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794669">
              <w:rPr>
                <w:rFonts w:cs="Arial"/>
                <w:sz w:val="16"/>
                <w:szCs w:val="16"/>
              </w:rPr>
              <w:t>Capital pagado</w:t>
            </w:r>
          </w:p>
        </w:tc>
        <w:tc>
          <w:tcPr>
            <w:tcW w:w="411" w:type="dxa"/>
            <w:textDirection w:val="btLr"/>
            <w:vAlign w:val="center"/>
            <w:hideMark/>
          </w:tcPr>
          <w:p w14:paraId="4888995A" w14:textId="77777777" w:rsidR="00C308EB" w:rsidRPr="00794669" w:rsidRDefault="00C308EB"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30100100000000</w:t>
            </w:r>
          </w:p>
        </w:tc>
        <w:tc>
          <w:tcPr>
            <w:tcW w:w="5103" w:type="dxa"/>
            <w:vAlign w:val="center"/>
            <w:hideMark/>
          </w:tcPr>
          <w:p w14:paraId="3B6FF101" w14:textId="77777777" w:rsidR="00C308EB" w:rsidRDefault="00C308EB" w:rsidP="00755E14">
            <w:pPr>
              <w:pStyle w:val="Prrafodelista"/>
              <w:numPr>
                <w:ilvl w:val="0"/>
                <w:numId w:val="14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07D8F00" w14:textId="77777777" w:rsidR="00C308EB" w:rsidRPr="00452B09" w:rsidRDefault="00C308EB" w:rsidP="00755E14">
            <w:pPr>
              <w:pStyle w:val="Prrafodelista"/>
              <w:numPr>
                <w:ilvl w:val="0"/>
                <w:numId w:val="14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7BE3D275" w14:textId="77777777" w:rsidR="00C308EB" w:rsidRPr="00794669" w:rsidRDefault="00C308EB"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C308EB" w:rsidRPr="00794669" w14:paraId="064BA6AC" w14:textId="77777777" w:rsidTr="002F4AED">
        <w:trPr>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textDirection w:val="btLr"/>
            <w:hideMark/>
          </w:tcPr>
          <w:p w14:paraId="1FF5228F" w14:textId="77777777" w:rsidR="00C308EB" w:rsidRPr="00794669" w:rsidRDefault="00C308EB" w:rsidP="00EF6B3D">
            <w:pPr>
              <w:pStyle w:val="Ttulo9"/>
              <w:ind w:left="113" w:right="113"/>
              <w:jc w:val="center"/>
              <w:outlineLvl w:val="8"/>
              <w:rPr>
                <w:b w:val="0"/>
                <w:szCs w:val="16"/>
                <w:lang w:val="es-CR" w:eastAsia="es-CR"/>
              </w:rPr>
            </w:pPr>
          </w:p>
        </w:tc>
        <w:tc>
          <w:tcPr>
            <w:tcW w:w="3296" w:type="dxa"/>
            <w:hideMark/>
          </w:tcPr>
          <w:p w14:paraId="1A3B92F4" w14:textId="77777777" w:rsidR="00C308EB" w:rsidRPr="00794669" w:rsidRDefault="00C308EB"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Donado</w:t>
            </w:r>
          </w:p>
        </w:tc>
        <w:tc>
          <w:tcPr>
            <w:tcW w:w="4536" w:type="dxa"/>
            <w:vAlign w:val="center"/>
            <w:hideMark/>
          </w:tcPr>
          <w:p w14:paraId="7A816DA8" w14:textId="77777777" w:rsidR="00C308EB" w:rsidRPr="00794669" w:rsidRDefault="00C308EB" w:rsidP="00EF6B3D">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794669">
              <w:rPr>
                <w:rFonts w:cs="Arial"/>
                <w:sz w:val="16"/>
                <w:szCs w:val="16"/>
              </w:rPr>
              <w:t>Capital donado</w:t>
            </w:r>
          </w:p>
        </w:tc>
        <w:tc>
          <w:tcPr>
            <w:tcW w:w="411" w:type="dxa"/>
            <w:textDirection w:val="btLr"/>
            <w:vAlign w:val="center"/>
            <w:hideMark/>
          </w:tcPr>
          <w:p w14:paraId="5258D020" w14:textId="77777777" w:rsidR="00C308EB" w:rsidRPr="00794669" w:rsidRDefault="00C308EB"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30100200000000</w:t>
            </w:r>
          </w:p>
        </w:tc>
        <w:tc>
          <w:tcPr>
            <w:tcW w:w="5103" w:type="dxa"/>
            <w:vAlign w:val="center"/>
            <w:hideMark/>
          </w:tcPr>
          <w:p w14:paraId="34352C79" w14:textId="77777777" w:rsidR="00C308EB" w:rsidRDefault="00C308EB" w:rsidP="00755E14">
            <w:pPr>
              <w:pStyle w:val="Prrafodelista"/>
              <w:numPr>
                <w:ilvl w:val="0"/>
                <w:numId w:val="14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6F7F76B" w14:textId="77777777" w:rsidR="00C308EB" w:rsidRPr="00452B09" w:rsidRDefault="00C308EB" w:rsidP="00755E14">
            <w:pPr>
              <w:pStyle w:val="Prrafodelista"/>
              <w:numPr>
                <w:ilvl w:val="0"/>
                <w:numId w:val="14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1DBBF6E" w14:textId="77777777" w:rsidR="00C308EB" w:rsidRPr="00794669" w:rsidRDefault="00C308EB"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C308EB" w:rsidRPr="00794669" w14:paraId="55570A7A"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textDirection w:val="btLr"/>
            <w:hideMark/>
          </w:tcPr>
          <w:p w14:paraId="1F45C172" w14:textId="77777777" w:rsidR="00C308EB" w:rsidRPr="00794669" w:rsidRDefault="00C308EB" w:rsidP="00EF6B3D">
            <w:pPr>
              <w:pStyle w:val="Ttulo9"/>
              <w:ind w:left="113" w:right="113"/>
              <w:jc w:val="center"/>
              <w:outlineLvl w:val="8"/>
              <w:rPr>
                <w:b w:val="0"/>
                <w:szCs w:val="16"/>
                <w:lang w:val="es-CR" w:eastAsia="es-CR"/>
              </w:rPr>
            </w:pPr>
          </w:p>
        </w:tc>
        <w:tc>
          <w:tcPr>
            <w:tcW w:w="3296" w:type="dxa"/>
            <w:hideMark/>
          </w:tcPr>
          <w:p w14:paraId="521AE54A" w14:textId="77777777" w:rsidR="00C308EB" w:rsidRPr="00794669" w:rsidRDefault="00C308EB"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SuscritoNoIntegrado</w:t>
            </w:r>
          </w:p>
        </w:tc>
        <w:tc>
          <w:tcPr>
            <w:tcW w:w="4536" w:type="dxa"/>
            <w:vAlign w:val="center"/>
            <w:hideMark/>
          </w:tcPr>
          <w:p w14:paraId="6CDB2E88" w14:textId="77777777" w:rsidR="00C308EB" w:rsidRPr="00794669" w:rsidRDefault="00C308EB"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794669">
              <w:rPr>
                <w:rFonts w:cs="Arial"/>
                <w:sz w:val="16"/>
                <w:szCs w:val="16"/>
              </w:rPr>
              <w:t>Capital suscrito no integrado</w:t>
            </w:r>
          </w:p>
        </w:tc>
        <w:tc>
          <w:tcPr>
            <w:tcW w:w="411" w:type="dxa"/>
            <w:textDirection w:val="btLr"/>
            <w:vAlign w:val="center"/>
            <w:hideMark/>
          </w:tcPr>
          <w:p w14:paraId="2F9511C4" w14:textId="77777777" w:rsidR="00C308EB" w:rsidRPr="00794669" w:rsidRDefault="00C308EB"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30100300000000</w:t>
            </w:r>
          </w:p>
        </w:tc>
        <w:tc>
          <w:tcPr>
            <w:tcW w:w="5103" w:type="dxa"/>
            <w:vAlign w:val="center"/>
            <w:hideMark/>
          </w:tcPr>
          <w:p w14:paraId="04D75783" w14:textId="77777777" w:rsidR="00C308EB" w:rsidRDefault="00C308EB" w:rsidP="00755E14">
            <w:pPr>
              <w:pStyle w:val="Prrafodelista"/>
              <w:numPr>
                <w:ilvl w:val="0"/>
                <w:numId w:val="14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444DEC2" w14:textId="77777777" w:rsidR="00C308EB" w:rsidRPr="00452B09" w:rsidRDefault="00C308EB" w:rsidP="00755E14">
            <w:pPr>
              <w:pStyle w:val="Prrafodelista"/>
              <w:numPr>
                <w:ilvl w:val="0"/>
                <w:numId w:val="14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71228BB8" w14:textId="77777777" w:rsidR="00C308EB" w:rsidRPr="00794669" w:rsidRDefault="00C308EB"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C308EB" w:rsidRPr="00794669" w14:paraId="03A0A378" w14:textId="77777777" w:rsidTr="002F4AED">
        <w:trPr>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textDirection w:val="btLr"/>
            <w:hideMark/>
          </w:tcPr>
          <w:p w14:paraId="0739D53F" w14:textId="77777777" w:rsidR="00C308EB" w:rsidRPr="00794669" w:rsidRDefault="00C308EB" w:rsidP="00EF6B3D">
            <w:pPr>
              <w:pStyle w:val="Ttulo9"/>
              <w:ind w:left="113" w:right="113"/>
              <w:jc w:val="center"/>
              <w:outlineLvl w:val="8"/>
              <w:rPr>
                <w:b w:val="0"/>
                <w:szCs w:val="16"/>
                <w:lang w:val="es-CR" w:eastAsia="es-CR"/>
              </w:rPr>
            </w:pPr>
          </w:p>
        </w:tc>
        <w:tc>
          <w:tcPr>
            <w:tcW w:w="3296" w:type="dxa"/>
            <w:hideMark/>
          </w:tcPr>
          <w:p w14:paraId="50B68D14" w14:textId="77777777" w:rsidR="00C308EB" w:rsidRPr="00794669" w:rsidRDefault="00C308EB"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SuscripcionesCapitalPorIntegrar</w:t>
            </w:r>
          </w:p>
        </w:tc>
        <w:tc>
          <w:tcPr>
            <w:tcW w:w="4536" w:type="dxa"/>
            <w:vAlign w:val="center"/>
            <w:hideMark/>
          </w:tcPr>
          <w:p w14:paraId="064F2524" w14:textId="77777777" w:rsidR="00C308EB" w:rsidRPr="00794669" w:rsidRDefault="00C308EB" w:rsidP="00EF6B3D">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794669">
              <w:rPr>
                <w:rFonts w:cs="Arial"/>
                <w:sz w:val="16"/>
                <w:szCs w:val="16"/>
              </w:rPr>
              <w:t>(Suscripciones de capital por integrar)</w:t>
            </w:r>
          </w:p>
        </w:tc>
        <w:tc>
          <w:tcPr>
            <w:tcW w:w="411" w:type="dxa"/>
            <w:textDirection w:val="btLr"/>
            <w:vAlign w:val="center"/>
            <w:hideMark/>
          </w:tcPr>
          <w:p w14:paraId="255086A2" w14:textId="77777777" w:rsidR="00C308EB" w:rsidRPr="00794669" w:rsidRDefault="00C308EB"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30100400000000</w:t>
            </w:r>
          </w:p>
        </w:tc>
        <w:tc>
          <w:tcPr>
            <w:tcW w:w="5103" w:type="dxa"/>
            <w:vAlign w:val="center"/>
            <w:hideMark/>
          </w:tcPr>
          <w:p w14:paraId="1D49C34E" w14:textId="77777777" w:rsidR="00C308EB" w:rsidRPr="00D57527" w:rsidRDefault="00C308EB" w:rsidP="00755E14">
            <w:pPr>
              <w:pStyle w:val="Prrafodelista"/>
              <w:numPr>
                <w:ilvl w:val="0"/>
                <w:numId w:val="148"/>
              </w:numPr>
              <w:cnfStyle w:val="000000000000" w:firstRow="0" w:lastRow="0" w:firstColumn="0" w:lastColumn="0" w:oddVBand="0" w:evenVBand="0" w:oddHBand="0" w:evenHBand="0" w:firstRowFirstColumn="0" w:firstRowLastColumn="0" w:lastRowFirstColumn="0" w:lastRowLastColumn="0"/>
              <w:rPr>
                <w:rFonts w:cs="Arial"/>
                <w:bCs/>
                <w:sz w:val="16"/>
                <w:szCs w:val="16"/>
                <w:lang w:eastAsia="es-CR"/>
              </w:rPr>
            </w:pPr>
            <w:r w:rsidRPr="00D57527">
              <w:rPr>
                <w:rFonts w:cs="Arial"/>
                <w:bCs/>
                <w:sz w:val="16"/>
                <w:szCs w:val="16"/>
                <w:lang w:eastAsia="es-CR"/>
              </w:rPr>
              <w:t>≤ 0</w:t>
            </w:r>
          </w:p>
          <w:p w14:paraId="31D641A2" w14:textId="77777777" w:rsidR="00C308EB" w:rsidRPr="006C3CF4" w:rsidRDefault="00C308EB" w:rsidP="00755E14">
            <w:pPr>
              <w:pStyle w:val="Prrafodelista"/>
              <w:numPr>
                <w:ilvl w:val="0"/>
                <w:numId w:val="148"/>
              </w:numPr>
              <w:cnfStyle w:val="000000000000" w:firstRow="0" w:lastRow="0" w:firstColumn="0" w:lastColumn="0" w:oddVBand="0" w:evenVBand="0" w:oddHBand="0" w:evenHBand="0" w:firstRowFirstColumn="0" w:firstRowLastColumn="0" w:lastRowFirstColumn="0" w:lastRowLastColumn="0"/>
              <w:rPr>
                <w:rFonts w:cs="Arial"/>
                <w:bCs/>
                <w:color w:val="FF0000"/>
                <w:sz w:val="16"/>
                <w:szCs w:val="16"/>
                <w:lang w:val="es-CR" w:eastAsia="es-CR"/>
              </w:rPr>
            </w:pPr>
            <w:r w:rsidRPr="006C3CF4">
              <w:rPr>
                <w:rFonts w:cs="Arial"/>
                <w:color w:val="000000"/>
                <w:sz w:val="16"/>
                <w:szCs w:val="16"/>
                <w:lang w:eastAsia="es-CR"/>
              </w:rPr>
              <w:t>Se debe expresar con 2 decimales</w:t>
            </w:r>
          </w:p>
        </w:tc>
      </w:tr>
      <w:tr w:rsidR="00C308EB" w:rsidRPr="00794669" w14:paraId="52BAF0D7"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textDirection w:val="btLr"/>
            <w:hideMark/>
          </w:tcPr>
          <w:p w14:paraId="44ABEE3D" w14:textId="77777777" w:rsidR="00C308EB" w:rsidRPr="00794669" w:rsidRDefault="00C308EB" w:rsidP="00EF6B3D">
            <w:pPr>
              <w:pStyle w:val="Ttulo9"/>
              <w:ind w:left="113" w:right="113"/>
              <w:jc w:val="center"/>
              <w:outlineLvl w:val="8"/>
              <w:rPr>
                <w:b w:val="0"/>
                <w:szCs w:val="16"/>
                <w:lang w:val="es-CR" w:eastAsia="es-CR"/>
              </w:rPr>
            </w:pPr>
          </w:p>
        </w:tc>
        <w:tc>
          <w:tcPr>
            <w:tcW w:w="3296" w:type="dxa"/>
            <w:hideMark/>
          </w:tcPr>
          <w:p w14:paraId="12DF641E" w14:textId="77777777" w:rsidR="00C308EB" w:rsidRPr="00794669" w:rsidRDefault="00C308EB"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AccionesTesoreria</w:t>
            </w:r>
          </w:p>
        </w:tc>
        <w:tc>
          <w:tcPr>
            <w:tcW w:w="4536" w:type="dxa"/>
            <w:vAlign w:val="center"/>
            <w:hideMark/>
          </w:tcPr>
          <w:p w14:paraId="1F109117" w14:textId="77777777" w:rsidR="00C308EB" w:rsidRPr="00794669" w:rsidRDefault="00C308EB"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794669">
              <w:rPr>
                <w:rFonts w:cs="Arial"/>
                <w:sz w:val="16"/>
                <w:szCs w:val="16"/>
              </w:rPr>
              <w:t>(Acciones en tesorería)</w:t>
            </w:r>
          </w:p>
        </w:tc>
        <w:tc>
          <w:tcPr>
            <w:tcW w:w="411" w:type="dxa"/>
            <w:textDirection w:val="btLr"/>
            <w:vAlign w:val="center"/>
            <w:hideMark/>
          </w:tcPr>
          <w:p w14:paraId="599AF00D" w14:textId="77777777" w:rsidR="00C308EB" w:rsidRPr="00794669" w:rsidRDefault="00C308EB"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30100500000000</w:t>
            </w:r>
          </w:p>
        </w:tc>
        <w:tc>
          <w:tcPr>
            <w:tcW w:w="5103" w:type="dxa"/>
            <w:vAlign w:val="center"/>
            <w:hideMark/>
          </w:tcPr>
          <w:p w14:paraId="27F8149E" w14:textId="77777777" w:rsidR="00C308EB" w:rsidRPr="00D57527" w:rsidRDefault="00C308EB" w:rsidP="00755E14">
            <w:pPr>
              <w:pStyle w:val="Prrafodelista"/>
              <w:numPr>
                <w:ilvl w:val="0"/>
                <w:numId w:val="149"/>
              </w:numPr>
              <w:cnfStyle w:val="000000100000" w:firstRow="0" w:lastRow="0" w:firstColumn="0" w:lastColumn="0" w:oddVBand="0" w:evenVBand="0" w:oddHBand="1" w:evenHBand="0" w:firstRowFirstColumn="0" w:firstRowLastColumn="0" w:lastRowFirstColumn="0" w:lastRowLastColumn="0"/>
              <w:rPr>
                <w:rFonts w:cs="Arial"/>
                <w:bCs/>
                <w:sz w:val="16"/>
                <w:szCs w:val="16"/>
                <w:lang w:eastAsia="es-CR"/>
              </w:rPr>
            </w:pPr>
            <w:r w:rsidRPr="00D57527">
              <w:rPr>
                <w:rFonts w:cs="Arial"/>
                <w:bCs/>
                <w:sz w:val="16"/>
                <w:szCs w:val="16"/>
                <w:lang w:eastAsia="es-CR"/>
              </w:rPr>
              <w:t>≤ 0</w:t>
            </w:r>
          </w:p>
          <w:p w14:paraId="733BA878" w14:textId="77777777" w:rsidR="00C308EB" w:rsidRPr="006C3CF4" w:rsidRDefault="00C308EB" w:rsidP="00755E14">
            <w:pPr>
              <w:pStyle w:val="Prrafodelista"/>
              <w:numPr>
                <w:ilvl w:val="0"/>
                <w:numId w:val="149"/>
              </w:numPr>
              <w:cnfStyle w:val="000000100000" w:firstRow="0" w:lastRow="0" w:firstColumn="0" w:lastColumn="0" w:oddVBand="0" w:evenVBand="0" w:oddHBand="1" w:evenHBand="0" w:firstRowFirstColumn="0" w:firstRowLastColumn="0" w:lastRowFirstColumn="0" w:lastRowLastColumn="0"/>
              <w:rPr>
                <w:rFonts w:cs="Arial"/>
                <w:bCs/>
                <w:color w:val="FF0000"/>
                <w:sz w:val="16"/>
                <w:szCs w:val="16"/>
                <w:lang w:val="es-CR" w:eastAsia="es-CR"/>
              </w:rPr>
            </w:pPr>
            <w:r w:rsidRPr="006C3CF4">
              <w:rPr>
                <w:rFonts w:cs="Arial"/>
                <w:color w:val="000000"/>
                <w:sz w:val="16"/>
                <w:szCs w:val="16"/>
                <w:lang w:eastAsia="es-CR"/>
              </w:rPr>
              <w:t>Se debe expresar con 2 decimales</w:t>
            </w:r>
            <w:r w:rsidRPr="006C3CF4">
              <w:rPr>
                <w:rFonts w:cs="Arial"/>
                <w:bCs/>
                <w:color w:val="FF0000"/>
                <w:sz w:val="16"/>
                <w:szCs w:val="16"/>
                <w:lang w:val="es-CR" w:eastAsia="es-CR"/>
              </w:rPr>
              <w:t xml:space="preserve"> </w:t>
            </w:r>
          </w:p>
        </w:tc>
      </w:tr>
      <w:tr w:rsidR="00C308EB" w:rsidRPr="00794669" w14:paraId="491886B7" w14:textId="77777777" w:rsidTr="002F4AED">
        <w:trPr>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textDirection w:val="btLr"/>
          </w:tcPr>
          <w:p w14:paraId="68B63BA6" w14:textId="77777777" w:rsidR="00C308EB" w:rsidRPr="00794669" w:rsidRDefault="00C308EB" w:rsidP="00EF6B3D">
            <w:pPr>
              <w:pStyle w:val="Ttulo9"/>
              <w:ind w:left="113" w:right="113"/>
              <w:jc w:val="center"/>
              <w:outlineLvl w:val="8"/>
              <w:rPr>
                <w:b w:val="0"/>
                <w:szCs w:val="16"/>
                <w:lang w:val="es-CR" w:eastAsia="es-CR"/>
              </w:rPr>
            </w:pPr>
          </w:p>
        </w:tc>
        <w:tc>
          <w:tcPr>
            <w:tcW w:w="3296" w:type="dxa"/>
          </w:tcPr>
          <w:p w14:paraId="321B3D73" w14:textId="77777777" w:rsidR="00C308EB" w:rsidRPr="00C308EB" w:rsidRDefault="00C308EB"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ES_tradnl" w:eastAsia="es-CR"/>
              </w:rPr>
            </w:pPr>
            <w:r w:rsidRPr="00C308EB">
              <w:rPr>
                <w:szCs w:val="16"/>
                <w:lang w:val="es-ES_tradnl" w:eastAsia="es-CR"/>
              </w:rPr>
              <w:t>[E] CapitalAsignadoSucursales</w:t>
            </w:r>
          </w:p>
        </w:tc>
        <w:tc>
          <w:tcPr>
            <w:tcW w:w="4536" w:type="dxa"/>
            <w:vAlign w:val="center"/>
          </w:tcPr>
          <w:p w14:paraId="5A113F11" w14:textId="77777777" w:rsidR="00C308EB" w:rsidRPr="00C308EB" w:rsidRDefault="00C308EB" w:rsidP="00DD5599">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C308EB">
              <w:rPr>
                <w:rFonts w:cs="Arial"/>
                <w:sz w:val="16"/>
                <w:szCs w:val="16"/>
              </w:rPr>
              <w:t>Capital asignado - Sucursales</w:t>
            </w:r>
          </w:p>
        </w:tc>
        <w:tc>
          <w:tcPr>
            <w:tcW w:w="411" w:type="dxa"/>
            <w:textDirection w:val="btLr"/>
            <w:vAlign w:val="center"/>
          </w:tcPr>
          <w:p w14:paraId="62AD444B" w14:textId="77777777" w:rsidR="00C308EB" w:rsidRPr="00C308EB" w:rsidRDefault="00C308EB" w:rsidP="00DD559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C308EB">
              <w:rPr>
                <w:rFonts w:cs="Arial"/>
                <w:color w:val="000000"/>
                <w:sz w:val="16"/>
                <w:szCs w:val="16"/>
                <w:lang w:eastAsia="es-CR"/>
              </w:rPr>
              <w:t>30100700000000</w:t>
            </w:r>
          </w:p>
        </w:tc>
        <w:tc>
          <w:tcPr>
            <w:tcW w:w="5103" w:type="dxa"/>
            <w:vAlign w:val="center"/>
          </w:tcPr>
          <w:p w14:paraId="2C21D846" w14:textId="77777777" w:rsidR="00C308EB" w:rsidRPr="00C308EB" w:rsidRDefault="00C308EB" w:rsidP="009B7AA1">
            <w:pPr>
              <w:pStyle w:val="Prrafodelista"/>
              <w:numPr>
                <w:ilvl w:val="0"/>
                <w:numId w:val="572"/>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C308EB">
              <w:rPr>
                <w:rFonts w:cs="Arial"/>
                <w:sz w:val="16"/>
                <w:szCs w:val="16"/>
                <w:lang w:eastAsia="es-CR"/>
              </w:rPr>
              <w:t>≥ 0</w:t>
            </w:r>
          </w:p>
          <w:p w14:paraId="2972C5E8" w14:textId="77777777" w:rsidR="00C308EB" w:rsidRPr="00C308EB" w:rsidRDefault="00C308EB" w:rsidP="009B7AA1">
            <w:pPr>
              <w:pStyle w:val="Prrafodelista"/>
              <w:numPr>
                <w:ilvl w:val="0"/>
                <w:numId w:val="572"/>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C308EB">
              <w:rPr>
                <w:rFonts w:cs="Arial"/>
                <w:sz w:val="16"/>
                <w:szCs w:val="16"/>
                <w:lang w:eastAsia="es-CR"/>
              </w:rPr>
              <w:t>Se debe expresar con 2 decimales</w:t>
            </w:r>
          </w:p>
          <w:p w14:paraId="331F0BE8" w14:textId="77777777" w:rsidR="00C308EB" w:rsidRPr="00C308EB" w:rsidRDefault="00C308EB" w:rsidP="00DD5599">
            <w:pPr>
              <w:cnfStyle w:val="000000000000" w:firstRow="0" w:lastRow="0" w:firstColumn="0" w:lastColumn="0" w:oddVBand="0" w:evenVBand="0" w:oddHBand="0" w:evenHBand="0" w:firstRowFirstColumn="0" w:firstRowLastColumn="0" w:lastRowFirstColumn="0" w:lastRowLastColumn="0"/>
              <w:rPr>
                <w:rFonts w:cs="Arial"/>
                <w:bCs/>
                <w:sz w:val="16"/>
                <w:szCs w:val="16"/>
                <w:lang w:val="es-CR" w:eastAsia="es-CR"/>
              </w:rPr>
            </w:pPr>
          </w:p>
        </w:tc>
      </w:tr>
      <w:tr w:rsidR="00572ACD" w:rsidRPr="00794669" w14:paraId="51088BFB"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textDirection w:val="btLr"/>
            <w:hideMark/>
          </w:tcPr>
          <w:p w14:paraId="4CF5069A" w14:textId="77777777" w:rsidR="00572ACD" w:rsidRPr="00794669" w:rsidRDefault="00B4199C" w:rsidP="00EF6B3D">
            <w:pPr>
              <w:pStyle w:val="Ttulo9"/>
              <w:ind w:left="113" w:right="113"/>
              <w:jc w:val="center"/>
              <w:outlineLvl w:val="8"/>
              <w:rPr>
                <w:b w:val="0"/>
                <w:szCs w:val="16"/>
                <w:lang w:val="es-CR" w:eastAsia="es-CR"/>
              </w:rPr>
            </w:pPr>
            <w:r>
              <w:rPr>
                <w:b w:val="0"/>
              </w:rPr>
              <w:t>[E]</w:t>
            </w:r>
            <w:r w:rsidR="00572ACD" w:rsidRPr="00794669">
              <w:rPr>
                <w:b w:val="0"/>
                <w:szCs w:val="16"/>
                <w:lang w:val="es-ES_tradnl" w:eastAsia="es-CR"/>
              </w:rPr>
              <w:t>AportesPatrimonialesNoCapitalizados</w:t>
            </w:r>
          </w:p>
        </w:tc>
        <w:tc>
          <w:tcPr>
            <w:tcW w:w="3296" w:type="dxa"/>
            <w:hideMark/>
          </w:tcPr>
          <w:p w14:paraId="6F0B1FE7"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106" w:name="_[A]_TotalApoPatrimoniales"/>
            <w:bookmarkEnd w:id="106"/>
            <w:r w:rsidRPr="00794669">
              <w:rPr>
                <w:szCs w:val="16"/>
                <w:lang w:val="es-ES_tradnl" w:eastAsia="es-CR"/>
              </w:rPr>
              <w:t>[A] TotalApoPatrimoniales</w:t>
            </w:r>
          </w:p>
        </w:tc>
        <w:tc>
          <w:tcPr>
            <w:tcW w:w="4536" w:type="dxa"/>
            <w:vAlign w:val="center"/>
            <w:hideMark/>
          </w:tcPr>
          <w:p w14:paraId="18D3D895"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794669">
              <w:rPr>
                <w:rFonts w:cs="Arial"/>
                <w:sz w:val="16"/>
                <w:szCs w:val="16"/>
              </w:rPr>
              <w:t>Aportes patrimoniales no capitalizados</w:t>
            </w:r>
          </w:p>
        </w:tc>
        <w:tc>
          <w:tcPr>
            <w:tcW w:w="411" w:type="dxa"/>
            <w:textDirection w:val="btLr"/>
            <w:vAlign w:val="center"/>
            <w:hideMark/>
          </w:tcPr>
          <w:p w14:paraId="122882C1"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30200000000000</w:t>
            </w:r>
          </w:p>
        </w:tc>
        <w:tc>
          <w:tcPr>
            <w:tcW w:w="5103" w:type="dxa"/>
            <w:vAlign w:val="center"/>
            <w:hideMark/>
          </w:tcPr>
          <w:p w14:paraId="372CE98D" w14:textId="77777777" w:rsidR="00572ACD"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ApoPatrimoniales" w:history="1">
              <w:r w:rsidR="00572ACD" w:rsidRPr="00794669">
                <w:rPr>
                  <w:rStyle w:val="Hipervnculo"/>
                  <w:rFonts w:cs="Arial"/>
                  <w:sz w:val="16"/>
                  <w:szCs w:val="16"/>
                  <w:lang w:val="es-CR" w:eastAsia="es-CR"/>
                </w:rPr>
                <w:t>[A] TotalApoPatrimoniales</w:t>
              </w:r>
            </w:hyperlink>
            <w:r w:rsidR="00572ACD" w:rsidRPr="00794669">
              <w:rPr>
                <w:rFonts w:cs="Arial"/>
                <w:color w:val="000000"/>
                <w:sz w:val="16"/>
                <w:szCs w:val="16"/>
                <w:lang w:val="es-CR" w:eastAsia="es-CR"/>
              </w:rPr>
              <w:t xml:space="preserve"> = ∑ </w:t>
            </w:r>
            <w:hyperlink w:anchor="_DesgloseAportesPatrimonialesNoCapit" w:history="1">
              <w:r w:rsidR="00572ACD" w:rsidRPr="00794669">
                <w:rPr>
                  <w:rStyle w:val="Hipervnculo"/>
                  <w:rFonts w:cs="Arial"/>
                  <w:sz w:val="16"/>
                  <w:szCs w:val="16"/>
                  <w:lang w:val="es-CR" w:eastAsia="es-CR"/>
                </w:rPr>
                <w:t>DesgloseAportesPatrimonialesNoCapitalizados</w:t>
              </w:r>
            </w:hyperlink>
          </w:p>
        </w:tc>
      </w:tr>
      <w:tr w:rsidR="00E832B6" w:rsidRPr="00794669" w14:paraId="3FD45CAB" w14:textId="77777777" w:rsidTr="002F4AED">
        <w:trPr>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val="restart"/>
            <w:textDirection w:val="btLr"/>
            <w:hideMark/>
          </w:tcPr>
          <w:p w14:paraId="4FEEFA25" w14:textId="77777777" w:rsidR="00E832B6" w:rsidRPr="00794669" w:rsidRDefault="00E832B6" w:rsidP="00EF6B3D">
            <w:pPr>
              <w:pStyle w:val="Ttulo9"/>
              <w:ind w:left="113" w:right="113"/>
              <w:jc w:val="center"/>
              <w:outlineLvl w:val="8"/>
              <w:rPr>
                <w:b w:val="0"/>
                <w:szCs w:val="16"/>
                <w:lang w:val="es-CR" w:eastAsia="es-CR"/>
              </w:rPr>
            </w:pPr>
            <w:bookmarkStart w:id="107" w:name="_DesgloseAportesPatrimonialesNoCapit"/>
            <w:bookmarkEnd w:id="107"/>
            <w:r>
              <w:rPr>
                <w:b w:val="0"/>
              </w:rPr>
              <w:lastRenderedPageBreak/>
              <w:t>[E]</w:t>
            </w:r>
            <w:r w:rsidRPr="00794669">
              <w:rPr>
                <w:b w:val="0"/>
                <w:szCs w:val="16"/>
                <w:lang w:val="es-ES_tradnl" w:eastAsia="es-CR"/>
              </w:rPr>
              <w:t>DesgloseAportesPatrimonialesNoCapitalizados</w:t>
            </w:r>
          </w:p>
        </w:tc>
        <w:tc>
          <w:tcPr>
            <w:tcW w:w="3296" w:type="dxa"/>
            <w:hideMark/>
          </w:tcPr>
          <w:p w14:paraId="1DFF2EBE" w14:textId="77777777" w:rsidR="00E832B6" w:rsidRPr="00794669" w:rsidRDefault="00E832B6"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CapitalPagadoAdicional</w:t>
            </w:r>
          </w:p>
        </w:tc>
        <w:tc>
          <w:tcPr>
            <w:tcW w:w="4536" w:type="dxa"/>
            <w:vAlign w:val="center"/>
            <w:hideMark/>
          </w:tcPr>
          <w:p w14:paraId="61B0E592" w14:textId="77777777" w:rsidR="00E832B6" w:rsidRPr="00794669" w:rsidRDefault="00E832B6" w:rsidP="00EF6B3D">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794669">
              <w:rPr>
                <w:rFonts w:cs="Arial"/>
                <w:sz w:val="16"/>
                <w:szCs w:val="16"/>
              </w:rPr>
              <w:t>Capital pagado adicional</w:t>
            </w:r>
          </w:p>
        </w:tc>
        <w:tc>
          <w:tcPr>
            <w:tcW w:w="411" w:type="dxa"/>
            <w:textDirection w:val="btLr"/>
            <w:vAlign w:val="center"/>
            <w:hideMark/>
          </w:tcPr>
          <w:p w14:paraId="5A63F4DE" w14:textId="77777777" w:rsidR="00E832B6" w:rsidRPr="00794669" w:rsidRDefault="00E832B6"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30200100000000</w:t>
            </w:r>
          </w:p>
        </w:tc>
        <w:tc>
          <w:tcPr>
            <w:tcW w:w="5103" w:type="dxa"/>
            <w:vAlign w:val="center"/>
            <w:hideMark/>
          </w:tcPr>
          <w:p w14:paraId="47B5D8E4" w14:textId="77777777" w:rsidR="00E832B6" w:rsidRDefault="00E832B6" w:rsidP="00755E14">
            <w:pPr>
              <w:pStyle w:val="Prrafodelista"/>
              <w:numPr>
                <w:ilvl w:val="0"/>
                <w:numId w:val="15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64E806A" w14:textId="77777777" w:rsidR="00E832B6" w:rsidRPr="00452B09" w:rsidRDefault="00E832B6" w:rsidP="00755E14">
            <w:pPr>
              <w:pStyle w:val="Prrafodelista"/>
              <w:numPr>
                <w:ilvl w:val="0"/>
                <w:numId w:val="15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CA13754" w14:textId="77777777" w:rsidR="00E832B6" w:rsidRPr="00794669" w:rsidRDefault="00E832B6"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832B6" w:rsidRPr="00794669" w14:paraId="7DBA2047"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textDirection w:val="btLr"/>
            <w:hideMark/>
          </w:tcPr>
          <w:p w14:paraId="50F3ED14" w14:textId="77777777" w:rsidR="00E832B6" w:rsidRPr="00794669" w:rsidRDefault="00E832B6" w:rsidP="00EF6B3D">
            <w:pPr>
              <w:pStyle w:val="Ttulo9"/>
              <w:ind w:left="113" w:right="113"/>
              <w:jc w:val="center"/>
              <w:outlineLvl w:val="8"/>
              <w:rPr>
                <w:b w:val="0"/>
                <w:szCs w:val="16"/>
                <w:lang w:val="es-CR" w:eastAsia="es-CR"/>
              </w:rPr>
            </w:pPr>
          </w:p>
        </w:tc>
        <w:tc>
          <w:tcPr>
            <w:tcW w:w="3296" w:type="dxa"/>
            <w:hideMark/>
          </w:tcPr>
          <w:p w14:paraId="38DAF3C1" w14:textId="77777777" w:rsidR="00E832B6" w:rsidRPr="00794669" w:rsidRDefault="00E832B6"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ParaIncrementosCapital</w:t>
            </w:r>
          </w:p>
        </w:tc>
        <w:tc>
          <w:tcPr>
            <w:tcW w:w="4536" w:type="dxa"/>
            <w:vAlign w:val="center"/>
            <w:hideMark/>
          </w:tcPr>
          <w:p w14:paraId="42C604A3" w14:textId="77777777" w:rsidR="00E832B6" w:rsidRPr="00794669" w:rsidRDefault="00E832B6"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794669">
              <w:rPr>
                <w:rFonts w:cs="Arial"/>
                <w:sz w:val="16"/>
                <w:szCs w:val="16"/>
              </w:rPr>
              <w:t>Aportes para incrementos de capital</w:t>
            </w:r>
          </w:p>
        </w:tc>
        <w:tc>
          <w:tcPr>
            <w:tcW w:w="411" w:type="dxa"/>
            <w:textDirection w:val="btLr"/>
            <w:vAlign w:val="center"/>
            <w:hideMark/>
          </w:tcPr>
          <w:p w14:paraId="41ACACAB" w14:textId="77777777" w:rsidR="00E832B6" w:rsidRPr="00794669" w:rsidRDefault="00E832B6"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30200200000000</w:t>
            </w:r>
          </w:p>
        </w:tc>
        <w:tc>
          <w:tcPr>
            <w:tcW w:w="5103" w:type="dxa"/>
            <w:vAlign w:val="center"/>
            <w:hideMark/>
          </w:tcPr>
          <w:p w14:paraId="1868F297" w14:textId="77777777" w:rsidR="00E832B6" w:rsidRDefault="00E832B6" w:rsidP="00755E14">
            <w:pPr>
              <w:pStyle w:val="Prrafodelista"/>
              <w:numPr>
                <w:ilvl w:val="0"/>
                <w:numId w:val="15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D2F55DD" w14:textId="77777777" w:rsidR="00E832B6" w:rsidRPr="00452B09" w:rsidRDefault="00E832B6" w:rsidP="00755E14">
            <w:pPr>
              <w:pStyle w:val="Prrafodelista"/>
              <w:numPr>
                <w:ilvl w:val="0"/>
                <w:numId w:val="15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BFDABF1" w14:textId="77777777" w:rsidR="00E832B6" w:rsidRPr="00794669" w:rsidRDefault="00E832B6"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832B6" w:rsidRPr="00794669" w14:paraId="4E5422A5" w14:textId="77777777" w:rsidTr="002F4AED">
        <w:trPr>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textDirection w:val="btLr"/>
          </w:tcPr>
          <w:p w14:paraId="68753B00" w14:textId="77777777" w:rsidR="00E832B6" w:rsidRPr="00794669" w:rsidRDefault="00E832B6" w:rsidP="00EF6B3D">
            <w:pPr>
              <w:pStyle w:val="Ttulo9"/>
              <w:ind w:left="113" w:right="113"/>
              <w:jc w:val="center"/>
              <w:outlineLvl w:val="8"/>
              <w:rPr>
                <w:b w:val="0"/>
                <w:szCs w:val="16"/>
                <w:lang w:val="es-ES_tradnl" w:eastAsia="es-CR"/>
              </w:rPr>
            </w:pPr>
          </w:p>
        </w:tc>
        <w:tc>
          <w:tcPr>
            <w:tcW w:w="3296" w:type="dxa"/>
          </w:tcPr>
          <w:p w14:paraId="74656EE6" w14:textId="77777777" w:rsidR="00E832B6" w:rsidRPr="00794669" w:rsidRDefault="00E832B6" w:rsidP="004D3C89">
            <w:pPr>
              <w:pStyle w:val="Ttulo9"/>
              <w:outlineLvl w:val="8"/>
              <w:cnfStyle w:val="000000000000" w:firstRow="0" w:lastRow="0" w:firstColumn="0" w:lastColumn="0" w:oddVBand="0" w:evenVBand="0" w:oddHBand="0" w:evenHBand="0" w:firstRowFirstColumn="0" w:firstRowLastColumn="0" w:lastRowFirstColumn="0" w:lastRowLastColumn="0"/>
              <w:rPr>
                <w:szCs w:val="16"/>
                <w:lang w:val="es-ES_tradnl" w:eastAsia="es-CR"/>
              </w:rPr>
            </w:pPr>
            <w:r>
              <w:rPr>
                <w:szCs w:val="16"/>
                <w:lang w:val="es-ES_tradnl" w:eastAsia="es-CR"/>
              </w:rPr>
              <w:t>[E]ApotMantCapMinObliEntAsegYReasegRevalUDPendCalificar</w:t>
            </w:r>
          </w:p>
        </w:tc>
        <w:tc>
          <w:tcPr>
            <w:tcW w:w="4536" w:type="dxa"/>
            <w:vAlign w:val="center"/>
          </w:tcPr>
          <w:p w14:paraId="725C7014" w14:textId="77777777" w:rsidR="00E832B6" w:rsidRPr="00E832B6" w:rsidRDefault="00E832B6" w:rsidP="00DD5599">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E832B6">
              <w:rPr>
                <w:rFonts w:cs="Arial"/>
                <w:sz w:val="16"/>
                <w:szCs w:val="16"/>
              </w:rPr>
              <w:t>Aportes para el mantenimiento del Capital mínimo Obligatorio de Entidades Aseguradoras y Reaseguradoras por revalorización de UD pendientes de calificar.</w:t>
            </w:r>
          </w:p>
        </w:tc>
        <w:tc>
          <w:tcPr>
            <w:tcW w:w="411" w:type="dxa"/>
            <w:textDirection w:val="btLr"/>
            <w:vAlign w:val="center"/>
          </w:tcPr>
          <w:p w14:paraId="5F44994A" w14:textId="77777777" w:rsidR="00E832B6" w:rsidRPr="00E832B6" w:rsidRDefault="00E832B6" w:rsidP="00DD559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E832B6">
              <w:rPr>
                <w:rFonts w:cs="Arial"/>
                <w:color w:val="000000"/>
                <w:sz w:val="16"/>
                <w:szCs w:val="16"/>
                <w:lang w:eastAsia="es-CR"/>
              </w:rPr>
              <w:t>30200500000000</w:t>
            </w:r>
          </w:p>
        </w:tc>
        <w:tc>
          <w:tcPr>
            <w:tcW w:w="5103" w:type="dxa"/>
            <w:vAlign w:val="center"/>
          </w:tcPr>
          <w:p w14:paraId="65B9869E" w14:textId="77777777" w:rsidR="00E832B6" w:rsidRPr="00E832B6" w:rsidRDefault="00E832B6" w:rsidP="009B7AA1">
            <w:pPr>
              <w:pStyle w:val="Prrafodelista"/>
              <w:numPr>
                <w:ilvl w:val="0"/>
                <w:numId w:val="57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E832B6">
              <w:rPr>
                <w:rFonts w:cs="Arial"/>
                <w:color w:val="000000"/>
                <w:sz w:val="16"/>
                <w:szCs w:val="16"/>
                <w:lang w:eastAsia="es-CR"/>
              </w:rPr>
              <w:t>≥ 0</w:t>
            </w:r>
          </w:p>
          <w:p w14:paraId="196E5A54" w14:textId="77777777" w:rsidR="00E832B6" w:rsidRPr="00E832B6" w:rsidRDefault="00E832B6" w:rsidP="009B7AA1">
            <w:pPr>
              <w:pStyle w:val="Prrafodelista"/>
              <w:numPr>
                <w:ilvl w:val="0"/>
                <w:numId w:val="57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E832B6">
              <w:rPr>
                <w:rFonts w:cs="Arial"/>
                <w:color w:val="000000"/>
                <w:sz w:val="16"/>
                <w:szCs w:val="16"/>
                <w:lang w:eastAsia="es-CR"/>
              </w:rPr>
              <w:t>Se debe expresar con 2 decimales</w:t>
            </w:r>
          </w:p>
          <w:p w14:paraId="398C16D1" w14:textId="77777777" w:rsidR="00E832B6" w:rsidRPr="00E832B6" w:rsidRDefault="00E832B6" w:rsidP="00DD559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p>
        </w:tc>
      </w:tr>
      <w:tr w:rsidR="00E832B6" w:rsidRPr="00794669" w14:paraId="2954FE34"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textDirection w:val="btLr"/>
          </w:tcPr>
          <w:p w14:paraId="0CC2022A" w14:textId="77777777" w:rsidR="00E832B6" w:rsidRPr="00794669" w:rsidRDefault="00E832B6" w:rsidP="00EF6B3D">
            <w:pPr>
              <w:pStyle w:val="Ttulo9"/>
              <w:ind w:left="113" w:right="113"/>
              <w:jc w:val="center"/>
              <w:outlineLvl w:val="8"/>
              <w:rPr>
                <w:b w:val="0"/>
                <w:szCs w:val="16"/>
                <w:lang w:val="es-ES_tradnl" w:eastAsia="es-CR"/>
              </w:rPr>
            </w:pPr>
          </w:p>
        </w:tc>
        <w:tc>
          <w:tcPr>
            <w:tcW w:w="3296" w:type="dxa"/>
          </w:tcPr>
          <w:p w14:paraId="09D9C028" w14:textId="77777777" w:rsidR="00E832B6" w:rsidRPr="00794669" w:rsidRDefault="00E832B6" w:rsidP="004D3C89">
            <w:pPr>
              <w:pStyle w:val="Ttulo9"/>
              <w:outlineLvl w:val="8"/>
              <w:cnfStyle w:val="000000100000" w:firstRow="0" w:lastRow="0" w:firstColumn="0" w:lastColumn="0" w:oddVBand="0" w:evenVBand="0" w:oddHBand="1" w:evenHBand="0" w:firstRowFirstColumn="0" w:firstRowLastColumn="0" w:lastRowFirstColumn="0" w:lastRowLastColumn="0"/>
              <w:rPr>
                <w:szCs w:val="16"/>
                <w:lang w:val="es-ES_tradnl" w:eastAsia="es-CR"/>
              </w:rPr>
            </w:pPr>
            <w:r>
              <w:rPr>
                <w:szCs w:val="16"/>
                <w:lang w:val="es-ES_tradnl" w:eastAsia="es-CR"/>
              </w:rPr>
              <w:t>[E]ApotMantCapMinObliEntAsegYReasegRevalUDPendCalificarSucursales</w:t>
            </w:r>
          </w:p>
        </w:tc>
        <w:tc>
          <w:tcPr>
            <w:tcW w:w="4536" w:type="dxa"/>
            <w:vAlign w:val="center"/>
          </w:tcPr>
          <w:p w14:paraId="01AD692B" w14:textId="77777777" w:rsidR="00E832B6" w:rsidRPr="00E832B6" w:rsidRDefault="00E832B6" w:rsidP="00DD5599">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E832B6">
              <w:rPr>
                <w:rFonts w:cs="Arial"/>
                <w:sz w:val="16"/>
                <w:szCs w:val="16"/>
              </w:rPr>
              <w:t>Aportes para el mantenimiento del Capital mínimo Obligatorio de Entidades Aseguradoras y Reaseguradoras por revalorización de UD pendientes de calificar - Sucursales</w:t>
            </w:r>
          </w:p>
        </w:tc>
        <w:tc>
          <w:tcPr>
            <w:tcW w:w="411" w:type="dxa"/>
            <w:textDirection w:val="btLr"/>
            <w:vAlign w:val="center"/>
          </w:tcPr>
          <w:p w14:paraId="74A857A8" w14:textId="77777777" w:rsidR="00E832B6" w:rsidRPr="00E832B6" w:rsidRDefault="00E832B6" w:rsidP="00DD559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E832B6">
              <w:rPr>
                <w:rFonts w:cs="Arial"/>
                <w:color w:val="000000"/>
                <w:sz w:val="16"/>
                <w:szCs w:val="16"/>
                <w:lang w:eastAsia="es-CR"/>
              </w:rPr>
              <w:t>30200600000000</w:t>
            </w:r>
          </w:p>
        </w:tc>
        <w:tc>
          <w:tcPr>
            <w:tcW w:w="5103" w:type="dxa"/>
            <w:vAlign w:val="center"/>
          </w:tcPr>
          <w:p w14:paraId="7937BB58" w14:textId="77777777" w:rsidR="00E832B6" w:rsidRPr="00E832B6" w:rsidRDefault="00E832B6" w:rsidP="009B7AA1">
            <w:pPr>
              <w:pStyle w:val="Prrafodelista"/>
              <w:numPr>
                <w:ilvl w:val="0"/>
                <w:numId w:val="57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E832B6">
              <w:rPr>
                <w:rFonts w:cs="Arial"/>
                <w:color w:val="000000"/>
                <w:sz w:val="16"/>
                <w:szCs w:val="16"/>
                <w:lang w:eastAsia="es-CR"/>
              </w:rPr>
              <w:t>≥ 0</w:t>
            </w:r>
          </w:p>
          <w:p w14:paraId="6A1B24B7" w14:textId="77777777" w:rsidR="00E832B6" w:rsidRPr="00E832B6" w:rsidRDefault="00E832B6" w:rsidP="009B7AA1">
            <w:pPr>
              <w:pStyle w:val="Prrafodelista"/>
              <w:numPr>
                <w:ilvl w:val="0"/>
                <w:numId w:val="57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E832B6">
              <w:rPr>
                <w:rFonts w:cs="Arial"/>
                <w:color w:val="000000"/>
                <w:sz w:val="16"/>
                <w:szCs w:val="16"/>
                <w:lang w:eastAsia="es-CR"/>
              </w:rPr>
              <w:t>Se debe expresar con 2 decimales</w:t>
            </w:r>
          </w:p>
          <w:p w14:paraId="2E5C632A" w14:textId="77777777" w:rsidR="00E832B6" w:rsidRPr="00E832B6" w:rsidRDefault="00E832B6" w:rsidP="00DD559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p>
        </w:tc>
      </w:tr>
      <w:tr w:rsidR="00572ACD" w:rsidRPr="00794669" w14:paraId="0B9C9910" w14:textId="77777777" w:rsidTr="002F4AED">
        <w:trPr>
          <w:cantSplit/>
          <w:trHeight w:val="1701"/>
        </w:trPr>
        <w:tc>
          <w:tcPr>
            <w:cnfStyle w:val="001000000000" w:firstRow="0" w:lastRow="0" w:firstColumn="1" w:lastColumn="0" w:oddVBand="0" w:evenVBand="0" w:oddHBand="0" w:evenHBand="0" w:firstRowFirstColumn="0" w:firstRowLastColumn="0" w:lastRowFirstColumn="0" w:lastRowLastColumn="0"/>
            <w:tcW w:w="841" w:type="dxa"/>
            <w:textDirection w:val="btLr"/>
            <w:hideMark/>
          </w:tcPr>
          <w:p w14:paraId="3CA8D05B" w14:textId="77777777" w:rsidR="00572ACD" w:rsidRPr="00794669" w:rsidRDefault="006E1C8F" w:rsidP="00EF6B3D">
            <w:pPr>
              <w:pStyle w:val="Ttulo9"/>
              <w:ind w:left="113" w:right="113"/>
              <w:jc w:val="center"/>
              <w:outlineLvl w:val="8"/>
              <w:rPr>
                <w:b w:val="0"/>
                <w:szCs w:val="16"/>
                <w:lang w:val="es-CR" w:eastAsia="es-CR"/>
              </w:rPr>
            </w:pPr>
            <w:r w:rsidRPr="00BD103B">
              <w:rPr>
                <w:b w:val="0"/>
                <w:szCs w:val="16"/>
              </w:rPr>
              <w:t>[E]</w:t>
            </w:r>
            <w:r w:rsidRPr="00D16978">
              <w:rPr>
                <w:color w:val="0000FF"/>
                <w:szCs w:val="16"/>
                <w:lang w:val="es-CR" w:eastAsia="en-US"/>
              </w:rPr>
              <w:t xml:space="preserve"> AjustesPatrimonioResultadoIntegr</w:t>
            </w:r>
          </w:p>
        </w:tc>
        <w:tc>
          <w:tcPr>
            <w:tcW w:w="3296" w:type="dxa"/>
            <w:hideMark/>
          </w:tcPr>
          <w:p w14:paraId="334E0721" w14:textId="77777777" w:rsidR="00572ACD" w:rsidRPr="00794669" w:rsidRDefault="00572AC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108" w:name="_[A]_TotalAjuPatrimonio"/>
            <w:bookmarkEnd w:id="108"/>
            <w:r w:rsidRPr="00794669">
              <w:rPr>
                <w:szCs w:val="16"/>
                <w:lang w:val="es-ES_tradnl" w:eastAsia="es-CR"/>
              </w:rPr>
              <w:t xml:space="preserve">[A] </w:t>
            </w:r>
            <w:r w:rsidR="006E1C8F" w:rsidRPr="00D16978">
              <w:rPr>
                <w:color w:val="0000FF"/>
                <w:szCs w:val="16"/>
                <w:lang w:val="es-CR" w:eastAsia="en-US"/>
              </w:rPr>
              <w:t>TotalAjustesPatrimonioResultadoIntegra</w:t>
            </w:r>
          </w:p>
        </w:tc>
        <w:tc>
          <w:tcPr>
            <w:tcW w:w="4536" w:type="dxa"/>
            <w:vAlign w:val="center"/>
            <w:hideMark/>
          </w:tcPr>
          <w:p w14:paraId="53744F2F" w14:textId="77777777" w:rsidR="00572ACD" w:rsidRPr="00794669" w:rsidRDefault="00572ACD" w:rsidP="00EF6B3D">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794669">
              <w:rPr>
                <w:rFonts w:cs="Arial"/>
                <w:sz w:val="16"/>
                <w:szCs w:val="16"/>
              </w:rPr>
              <w:t>Ajustes al patrimonio</w:t>
            </w:r>
            <w:r w:rsidR="006E1C8F">
              <w:rPr>
                <w:rFonts w:cs="Arial"/>
                <w:sz w:val="16"/>
                <w:szCs w:val="16"/>
              </w:rPr>
              <w:t xml:space="preserve"> – Otros resultados integrales</w:t>
            </w:r>
          </w:p>
        </w:tc>
        <w:tc>
          <w:tcPr>
            <w:tcW w:w="411" w:type="dxa"/>
            <w:textDirection w:val="btLr"/>
            <w:vAlign w:val="center"/>
            <w:hideMark/>
          </w:tcPr>
          <w:p w14:paraId="300EA1E1"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30300000000000</w:t>
            </w:r>
          </w:p>
        </w:tc>
        <w:tc>
          <w:tcPr>
            <w:tcW w:w="5103" w:type="dxa"/>
            <w:vAlign w:val="center"/>
            <w:hideMark/>
          </w:tcPr>
          <w:p w14:paraId="3C650C7B" w14:textId="77777777" w:rsidR="00572ACD"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AjuPatrimonio" w:history="1">
              <w:r w:rsidR="006E1C8F" w:rsidRPr="00BD103B">
                <w:rPr>
                  <w:rStyle w:val="Hipervnculo"/>
                  <w:rFonts w:cs="Arial"/>
                  <w:sz w:val="16"/>
                  <w:szCs w:val="16"/>
                  <w:lang w:val="es-CR" w:eastAsia="es-CR"/>
                </w:rPr>
                <w:t xml:space="preserve">[A] </w:t>
              </w:r>
              <w:r w:rsidR="006E1C8F" w:rsidRPr="00D16978">
                <w:rPr>
                  <w:rFonts w:cs="Arial"/>
                  <w:color w:val="0000FF"/>
                  <w:sz w:val="16"/>
                  <w:szCs w:val="16"/>
                  <w:lang w:val="es-CR" w:eastAsia="en-US"/>
                </w:rPr>
                <w:t>TotalAjustesPatrimonioResultadoIntegral</w:t>
              </w:r>
              <w:r w:rsidR="006E1C8F" w:rsidRPr="00BD103B" w:rsidDel="00BD103B">
                <w:rPr>
                  <w:rStyle w:val="Hipervnculo"/>
                  <w:rFonts w:cs="Arial"/>
                  <w:sz w:val="16"/>
                  <w:szCs w:val="16"/>
                  <w:lang w:val="es-CR" w:eastAsia="es-CR"/>
                </w:rPr>
                <w:t xml:space="preserve"> </w:t>
              </w:r>
            </w:hyperlink>
            <w:r w:rsidR="006E1C8F" w:rsidRPr="00BD103B">
              <w:rPr>
                <w:rFonts w:cs="Arial"/>
                <w:color w:val="000000"/>
                <w:sz w:val="16"/>
                <w:szCs w:val="16"/>
                <w:lang w:val="es-CR" w:eastAsia="es-CR"/>
              </w:rPr>
              <w:t xml:space="preserve"> = ∑ </w:t>
            </w:r>
            <w:r w:rsidR="006E1C8F" w:rsidRPr="00D16978">
              <w:rPr>
                <w:rFonts w:cs="Arial"/>
                <w:color w:val="0000FF"/>
                <w:sz w:val="16"/>
                <w:szCs w:val="16"/>
                <w:lang w:val="es-CR" w:eastAsia="en-US"/>
              </w:rPr>
              <w:t>DesgloseAjustesPatrimonioResultadoIntegral</w:t>
            </w:r>
          </w:p>
        </w:tc>
      </w:tr>
      <w:tr w:rsidR="00572ACD" w:rsidRPr="00794669" w14:paraId="0130AD2B"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val="restart"/>
            <w:textDirection w:val="btLr"/>
            <w:hideMark/>
          </w:tcPr>
          <w:p w14:paraId="11A8AE24" w14:textId="77777777" w:rsidR="00572ACD" w:rsidRPr="00794669" w:rsidRDefault="00B4199C" w:rsidP="00EF6B3D">
            <w:pPr>
              <w:pStyle w:val="Ttulo9"/>
              <w:ind w:left="113" w:right="113"/>
              <w:jc w:val="center"/>
              <w:outlineLvl w:val="8"/>
              <w:rPr>
                <w:b w:val="0"/>
                <w:szCs w:val="16"/>
                <w:lang w:val="es-CR" w:eastAsia="es-CR"/>
              </w:rPr>
            </w:pPr>
            <w:bookmarkStart w:id="109" w:name="_DesgloseAjustesAlPatrimonio"/>
            <w:bookmarkEnd w:id="109"/>
            <w:r>
              <w:rPr>
                <w:b w:val="0"/>
              </w:rPr>
              <w:lastRenderedPageBreak/>
              <w:t>[</w:t>
            </w:r>
            <w:r w:rsidR="006E1C8F" w:rsidRPr="00BD103B">
              <w:rPr>
                <w:b w:val="0"/>
                <w:szCs w:val="16"/>
              </w:rPr>
              <w:t>E]</w:t>
            </w:r>
            <w:r w:rsidR="006E1C8F" w:rsidRPr="00D16978">
              <w:rPr>
                <w:color w:val="0000FF"/>
                <w:szCs w:val="16"/>
                <w:lang w:val="es-CR" w:eastAsia="en-US"/>
              </w:rPr>
              <w:t xml:space="preserve"> DesgloseAjustes</w:t>
            </w:r>
          </w:p>
        </w:tc>
        <w:tc>
          <w:tcPr>
            <w:tcW w:w="3296" w:type="dxa"/>
            <w:hideMark/>
          </w:tcPr>
          <w:p w14:paraId="0F2D5ED1"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AlValorActivos</w:t>
            </w:r>
          </w:p>
        </w:tc>
        <w:tc>
          <w:tcPr>
            <w:tcW w:w="4536" w:type="dxa"/>
            <w:vAlign w:val="center"/>
            <w:hideMark/>
          </w:tcPr>
          <w:p w14:paraId="5A9B3331"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794669">
              <w:rPr>
                <w:rFonts w:cs="Arial"/>
                <w:sz w:val="16"/>
                <w:szCs w:val="16"/>
              </w:rPr>
              <w:t>Ajustes al valor de los activos</w:t>
            </w:r>
          </w:p>
        </w:tc>
        <w:tc>
          <w:tcPr>
            <w:tcW w:w="411" w:type="dxa"/>
            <w:textDirection w:val="btLr"/>
            <w:vAlign w:val="center"/>
            <w:hideMark/>
          </w:tcPr>
          <w:p w14:paraId="0F07D2A5"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30300100000000</w:t>
            </w:r>
          </w:p>
        </w:tc>
        <w:tc>
          <w:tcPr>
            <w:tcW w:w="5103" w:type="dxa"/>
            <w:vAlign w:val="center"/>
            <w:hideMark/>
          </w:tcPr>
          <w:p w14:paraId="3A28B060" w14:textId="77777777" w:rsidR="00572ACD" w:rsidRPr="006C3CF4" w:rsidRDefault="00572ACD" w:rsidP="00755E14">
            <w:pPr>
              <w:pStyle w:val="Prrafodelista"/>
              <w:numPr>
                <w:ilvl w:val="0"/>
                <w:numId w:val="154"/>
              </w:num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r w:rsidRPr="006C3CF4">
              <w:rPr>
                <w:rFonts w:cs="Arial"/>
                <w:sz w:val="16"/>
                <w:szCs w:val="16"/>
              </w:rPr>
              <w:t>Puede ser &lt; 0 ó ≥ 0</w:t>
            </w:r>
          </w:p>
          <w:p w14:paraId="460321B3" w14:textId="77777777" w:rsidR="00572ACD" w:rsidRPr="006C3CF4" w:rsidRDefault="00572ACD" w:rsidP="00755E14">
            <w:pPr>
              <w:pStyle w:val="Prrafodelista"/>
              <w:numPr>
                <w:ilvl w:val="0"/>
                <w:numId w:val="15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tc>
      </w:tr>
      <w:tr w:rsidR="00572ACD" w:rsidRPr="00794669" w14:paraId="512C0EB0" w14:textId="77777777" w:rsidTr="002F4AED">
        <w:trPr>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textDirection w:val="btLr"/>
            <w:hideMark/>
          </w:tcPr>
          <w:p w14:paraId="436FF5A1" w14:textId="77777777" w:rsidR="00572ACD" w:rsidRPr="00794669" w:rsidRDefault="00572ACD" w:rsidP="00EF6B3D">
            <w:pPr>
              <w:pStyle w:val="Ttulo9"/>
              <w:ind w:left="113" w:right="113"/>
              <w:jc w:val="center"/>
              <w:outlineLvl w:val="8"/>
              <w:rPr>
                <w:b w:val="0"/>
                <w:szCs w:val="16"/>
                <w:lang w:val="es-CR" w:eastAsia="es-CR"/>
              </w:rPr>
            </w:pPr>
          </w:p>
        </w:tc>
        <w:tc>
          <w:tcPr>
            <w:tcW w:w="3296" w:type="dxa"/>
            <w:hideMark/>
          </w:tcPr>
          <w:p w14:paraId="392F055F" w14:textId="77777777" w:rsidR="00572ACD" w:rsidRPr="00794669" w:rsidRDefault="00572ACD"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ValoracionParticipacionesOtrasEmpresas</w:t>
            </w:r>
          </w:p>
        </w:tc>
        <w:tc>
          <w:tcPr>
            <w:tcW w:w="4536" w:type="dxa"/>
            <w:vAlign w:val="center"/>
            <w:hideMark/>
          </w:tcPr>
          <w:p w14:paraId="5BEDD152" w14:textId="77777777" w:rsidR="00572ACD" w:rsidRPr="00794669" w:rsidRDefault="00572ACD" w:rsidP="00EF6B3D">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794669">
              <w:rPr>
                <w:rFonts w:cs="Arial"/>
                <w:sz w:val="16"/>
                <w:szCs w:val="16"/>
              </w:rPr>
              <w:t>Ajuste por valuación de participaciones en otras empresas</w:t>
            </w:r>
          </w:p>
        </w:tc>
        <w:tc>
          <w:tcPr>
            <w:tcW w:w="411" w:type="dxa"/>
            <w:textDirection w:val="btLr"/>
            <w:vAlign w:val="center"/>
            <w:hideMark/>
          </w:tcPr>
          <w:p w14:paraId="4D841F63"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30300200000000</w:t>
            </w:r>
          </w:p>
        </w:tc>
        <w:tc>
          <w:tcPr>
            <w:tcW w:w="5103" w:type="dxa"/>
            <w:vAlign w:val="center"/>
            <w:hideMark/>
          </w:tcPr>
          <w:p w14:paraId="60B508AE" w14:textId="77777777" w:rsidR="00572ACD" w:rsidRPr="006C3CF4" w:rsidRDefault="00572ACD" w:rsidP="00755E14">
            <w:pPr>
              <w:pStyle w:val="Prrafodelista"/>
              <w:numPr>
                <w:ilvl w:val="0"/>
                <w:numId w:val="155"/>
              </w:num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r w:rsidRPr="006C3CF4">
              <w:rPr>
                <w:rFonts w:cs="Arial"/>
                <w:sz w:val="16"/>
                <w:szCs w:val="16"/>
              </w:rPr>
              <w:t>Puede ser &lt; 0 ó ≥ 0</w:t>
            </w:r>
          </w:p>
          <w:p w14:paraId="1C1AF4BF" w14:textId="77777777" w:rsidR="00572ACD" w:rsidRPr="006C3CF4" w:rsidRDefault="00572ACD" w:rsidP="00755E14">
            <w:pPr>
              <w:pStyle w:val="Prrafodelista"/>
              <w:numPr>
                <w:ilvl w:val="0"/>
                <w:numId w:val="155"/>
              </w:num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r w:rsidRPr="006C3CF4">
              <w:rPr>
                <w:rFonts w:cs="Arial"/>
                <w:color w:val="000000"/>
                <w:sz w:val="16"/>
                <w:szCs w:val="16"/>
                <w:lang w:eastAsia="es-CR"/>
              </w:rPr>
              <w:t>Se debe expresar con 2 decimales</w:t>
            </w:r>
          </w:p>
        </w:tc>
      </w:tr>
      <w:tr w:rsidR="00572ACD" w:rsidRPr="00794669" w14:paraId="63236A83"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textDirection w:val="btLr"/>
            <w:hideMark/>
          </w:tcPr>
          <w:p w14:paraId="223C64D5" w14:textId="77777777" w:rsidR="00572ACD" w:rsidRPr="00794669" w:rsidRDefault="00572ACD" w:rsidP="00EF6B3D">
            <w:pPr>
              <w:pStyle w:val="Ttulo9"/>
              <w:ind w:left="113" w:right="113"/>
              <w:jc w:val="center"/>
              <w:outlineLvl w:val="8"/>
              <w:rPr>
                <w:b w:val="0"/>
                <w:szCs w:val="16"/>
                <w:lang w:val="es-CR" w:eastAsia="es-CR"/>
              </w:rPr>
            </w:pPr>
          </w:p>
        </w:tc>
        <w:tc>
          <w:tcPr>
            <w:tcW w:w="3296" w:type="dxa"/>
            <w:hideMark/>
          </w:tcPr>
          <w:p w14:paraId="01F512A1"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ConversionEstadosFinancieros</w:t>
            </w:r>
          </w:p>
        </w:tc>
        <w:tc>
          <w:tcPr>
            <w:tcW w:w="4536" w:type="dxa"/>
            <w:vAlign w:val="center"/>
            <w:hideMark/>
          </w:tcPr>
          <w:p w14:paraId="31D85666"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794669">
              <w:rPr>
                <w:rFonts w:cs="Arial"/>
                <w:sz w:val="16"/>
                <w:szCs w:val="16"/>
              </w:rPr>
              <w:t>Ajuste por conversión de estados financieros</w:t>
            </w:r>
          </w:p>
        </w:tc>
        <w:tc>
          <w:tcPr>
            <w:tcW w:w="411" w:type="dxa"/>
            <w:textDirection w:val="btLr"/>
            <w:vAlign w:val="center"/>
            <w:hideMark/>
          </w:tcPr>
          <w:p w14:paraId="53774B77"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30300300000000</w:t>
            </w:r>
          </w:p>
        </w:tc>
        <w:tc>
          <w:tcPr>
            <w:tcW w:w="5103" w:type="dxa"/>
            <w:vAlign w:val="center"/>
            <w:hideMark/>
          </w:tcPr>
          <w:p w14:paraId="2296FEDB" w14:textId="77777777" w:rsidR="00572ACD" w:rsidRPr="006C3CF4" w:rsidRDefault="00572ACD" w:rsidP="00755E14">
            <w:pPr>
              <w:pStyle w:val="Prrafodelista"/>
              <w:numPr>
                <w:ilvl w:val="0"/>
                <w:numId w:val="156"/>
              </w:num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r w:rsidRPr="006C3CF4">
              <w:rPr>
                <w:rFonts w:cs="Arial"/>
                <w:sz w:val="16"/>
                <w:szCs w:val="16"/>
              </w:rPr>
              <w:t>Puede ser &lt; 0 ó ≥ 0</w:t>
            </w:r>
          </w:p>
          <w:p w14:paraId="15BBDD3F" w14:textId="77777777" w:rsidR="00572ACD" w:rsidRPr="006C3CF4" w:rsidRDefault="00572ACD" w:rsidP="00755E14">
            <w:pPr>
              <w:pStyle w:val="Prrafodelista"/>
              <w:numPr>
                <w:ilvl w:val="0"/>
                <w:numId w:val="156"/>
              </w:num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r w:rsidRPr="006C3CF4">
              <w:rPr>
                <w:rFonts w:cs="Arial"/>
                <w:color w:val="000000"/>
                <w:sz w:val="16"/>
                <w:szCs w:val="16"/>
                <w:lang w:eastAsia="es-CR"/>
              </w:rPr>
              <w:t>Se debe expresar con 2 decimales</w:t>
            </w:r>
          </w:p>
        </w:tc>
      </w:tr>
      <w:tr w:rsidR="00572ACD" w:rsidRPr="00794669" w14:paraId="4B63A054" w14:textId="77777777" w:rsidTr="002F4AED">
        <w:trPr>
          <w:cantSplit/>
          <w:trHeight w:val="1701"/>
        </w:trPr>
        <w:tc>
          <w:tcPr>
            <w:cnfStyle w:val="001000000000" w:firstRow="0" w:lastRow="0" w:firstColumn="1" w:lastColumn="0" w:oddVBand="0" w:evenVBand="0" w:oddHBand="0" w:evenHBand="0" w:firstRowFirstColumn="0" w:firstRowLastColumn="0" w:lastRowFirstColumn="0" w:lastRowLastColumn="0"/>
            <w:tcW w:w="841" w:type="dxa"/>
            <w:textDirection w:val="btLr"/>
            <w:hideMark/>
          </w:tcPr>
          <w:p w14:paraId="60BA1F5F" w14:textId="77777777" w:rsidR="00572ACD" w:rsidRPr="00794669" w:rsidRDefault="006E1C8F" w:rsidP="00EF6B3D">
            <w:pPr>
              <w:pStyle w:val="Ttulo9"/>
              <w:ind w:left="113" w:right="113"/>
              <w:jc w:val="center"/>
              <w:outlineLvl w:val="8"/>
              <w:rPr>
                <w:b w:val="0"/>
                <w:szCs w:val="16"/>
                <w:lang w:val="es-CR" w:eastAsia="es-CR"/>
              </w:rPr>
            </w:pPr>
            <w:r w:rsidRPr="00BD103B">
              <w:rPr>
                <w:b w:val="0"/>
                <w:szCs w:val="16"/>
              </w:rPr>
              <w:t>E]</w:t>
            </w:r>
            <w:r w:rsidRPr="00D16978">
              <w:rPr>
                <w:color w:val="0000FF"/>
                <w:szCs w:val="16"/>
                <w:lang w:val="es-CR" w:eastAsia="en-US"/>
              </w:rPr>
              <w:t xml:space="preserve"> Reservas</w:t>
            </w:r>
            <w:r w:rsidR="00572ACD" w:rsidRPr="00794669">
              <w:rPr>
                <w:b w:val="0"/>
                <w:szCs w:val="16"/>
                <w:lang w:val="es-ES_tradnl" w:eastAsia="es-CR"/>
              </w:rPr>
              <w:t>s</w:t>
            </w:r>
          </w:p>
        </w:tc>
        <w:tc>
          <w:tcPr>
            <w:tcW w:w="3296" w:type="dxa"/>
            <w:hideMark/>
          </w:tcPr>
          <w:p w14:paraId="5F525C0C" w14:textId="77777777" w:rsidR="00572ACD" w:rsidRPr="00794669" w:rsidRDefault="00572ACD"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110" w:name="_[A]_TotalResPatrimoniales"/>
            <w:bookmarkEnd w:id="110"/>
            <w:r w:rsidRPr="00794669">
              <w:rPr>
                <w:szCs w:val="16"/>
                <w:lang w:val="es-ES_tradnl" w:eastAsia="es-CR"/>
              </w:rPr>
              <w:t xml:space="preserve">[A] </w:t>
            </w:r>
            <w:r w:rsidR="006E1C8F" w:rsidRPr="00D16978">
              <w:rPr>
                <w:color w:val="0000FF"/>
                <w:szCs w:val="16"/>
                <w:lang w:val="es-CR" w:eastAsia="en-US"/>
              </w:rPr>
              <w:t>TotalReservas</w:t>
            </w:r>
          </w:p>
        </w:tc>
        <w:tc>
          <w:tcPr>
            <w:tcW w:w="4536" w:type="dxa"/>
            <w:vAlign w:val="center"/>
            <w:hideMark/>
          </w:tcPr>
          <w:p w14:paraId="75A21EB5" w14:textId="77777777" w:rsidR="00572ACD" w:rsidRPr="00794669" w:rsidRDefault="00572ACD">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794669">
              <w:rPr>
                <w:rFonts w:cs="Arial"/>
                <w:sz w:val="16"/>
                <w:szCs w:val="16"/>
              </w:rPr>
              <w:t xml:space="preserve">Reservas </w:t>
            </w:r>
          </w:p>
        </w:tc>
        <w:tc>
          <w:tcPr>
            <w:tcW w:w="411" w:type="dxa"/>
            <w:textDirection w:val="btLr"/>
            <w:vAlign w:val="center"/>
            <w:hideMark/>
          </w:tcPr>
          <w:p w14:paraId="67810A9A"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30400000000000</w:t>
            </w:r>
          </w:p>
        </w:tc>
        <w:tc>
          <w:tcPr>
            <w:tcW w:w="5103" w:type="dxa"/>
            <w:vAlign w:val="center"/>
            <w:hideMark/>
          </w:tcPr>
          <w:p w14:paraId="5C8091BB" w14:textId="77777777" w:rsidR="00572ACD"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ResPatrimoniales" w:history="1">
              <w:r w:rsidR="006E1C8F" w:rsidRPr="00BD103B">
                <w:rPr>
                  <w:rStyle w:val="Hipervnculo"/>
                  <w:rFonts w:cs="Arial"/>
                  <w:sz w:val="16"/>
                  <w:szCs w:val="16"/>
                  <w:lang w:val="es-CR" w:eastAsia="es-CR"/>
                </w:rPr>
                <w:t xml:space="preserve">[A] </w:t>
              </w:r>
              <w:r w:rsidR="006E1C8F" w:rsidRPr="00D16978">
                <w:rPr>
                  <w:rFonts w:cs="Arial"/>
                  <w:color w:val="0000FF"/>
                  <w:sz w:val="16"/>
                  <w:szCs w:val="16"/>
                  <w:lang w:val="es-CR" w:eastAsia="en-US"/>
                </w:rPr>
                <w:t>TotalReservas</w:t>
              </w:r>
              <w:r w:rsidR="006E1C8F" w:rsidRPr="00BD103B" w:rsidDel="00BD103B">
                <w:rPr>
                  <w:rStyle w:val="Hipervnculo"/>
                  <w:rFonts w:cs="Arial"/>
                  <w:sz w:val="16"/>
                  <w:szCs w:val="16"/>
                  <w:lang w:val="es-CR" w:eastAsia="es-CR"/>
                </w:rPr>
                <w:t xml:space="preserve"> </w:t>
              </w:r>
            </w:hyperlink>
            <w:r w:rsidR="006E1C8F" w:rsidRPr="00BD103B">
              <w:rPr>
                <w:rFonts w:cs="Arial"/>
                <w:color w:val="000000"/>
                <w:sz w:val="16"/>
                <w:szCs w:val="16"/>
                <w:lang w:val="es-CR" w:eastAsia="es-CR"/>
              </w:rPr>
              <w:t xml:space="preserve"> = ∑ </w:t>
            </w:r>
            <w:r w:rsidR="006E1C8F" w:rsidRPr="00D16978">
              <w:rPr>
                <w:rFonts w:cs="Arial"/>
                <w:color w:val="0000FF"/>
                <w:sz w:val="16"/>
                <w:szCs w:val="16"/>
                <w:lang w:val="es-CR" w:eastAsia="en-US"/>
              </w:rPr>
              <w:t>DesgloseReservas</w:t>
            </w:r>
          </w:p>
        </w:tc>
      </w:tr>
      <w:tr w:rsidR="00E832B6" w:rsidRPr="00794669" w14:paraId="17F9A62F"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val="restart"/>
            <w:textDirection w:val="btLr"/>
            <w:hideMark/>
          </w:tcPr>
          <w:p w14:paraId="480A97D9" w14:textId="77777777" w:rsidR="00E832B6" w:rsidRPr="00794669" w:rsidRDefault="006E1C8F" w:rsidP="00EF6B3D">
            <w:pPr>
              <w:pStyle w:val="Ttulo9"/>
              <w:ind w:left="113" w:right="113"/>
              <w:jc w:val="center"/>
              <w:outlineLvl w:val="8"/>
              <w:rPr>
                <w:b w:val="0"/>
                <w:szCs w:val="16"/>
                <w:lang w:val="es-CR" w:eastAsia="es-CR"/>
              </w:rPr>
            </w:pPr>
            <w:bookmarkStart w:id="111" w:name="_DesgloseReservasPatrimoniales"/>
            <w:bookmarkEnd w:id="111"/>
            <w:r w:rsidRPr="00BD103B">
              <w:rPr>
                <w:b w:val="0"/>
                <w:szCs w:val="16"/>
              </w:rPr>
              <w:t>E]</w:t>
            </w:r>
            <w:r w:rsidRPr="00D16978">
              <w:rPr>
                <w:color w:val="0000FF"/>
                <w:szCs w:val="16"/>
                <w:lang w:val="es-CR" w:eastAsia="en-US"/>
              </w:rPr>
              <w:t xml:space="preserve"> DesgloseReservas</w:t>
            </w:r>
          </w:p>
        </w:tc>
        <w:tc>
          <w:tcPr>
            <w:tcW w:w="3296" w:type="dxa"/>
            <w:hideMark/>
          </w:tcPr>
          <w:p w14:paraId="597037CC" w14:textId="77777777" w:rsidR="00E832B6" w:rsidRPr="00794669" w:rsidRDefault="00E832B6"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Legal</w:t>
            </w:r>
          </w:p>
        </w:tc>
        <w:tc>
          <w:tcPr>
            <w:tcW w:w="4536" w:type="dxa"/>
            <w:vAlign w:val="center"/>
            <w:hideMark/>
          </w:tcPr>
          <w:p w14:paraId="41197064" w14:textId="77777777" w:rsidR="00E832B6" w:rsidRPr="00794669" w:rsidRDefault="00E832B6"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794669">
              <w:rPr>
                <w:rFonts w:cs="Arial"/>
                <w:sz w:val="16"/>
                <w:szCs w:val="16"/>
              </w:rPr>
              <w:t>Reserva legal</w:t>
            </w:r>
          </w:p>
        </w:tc>
        <w:tc>
          <w:tcPr>
            <w:tcW w:w="411" w:type="dxa"/>
            <w:textDirection w:val="btLr"/>
            <w:vAlign w:val="center"/>
            <w:hideMark/>
          </w:tcPr>
          <w:p w14:paraId="07F979A8" w14:textId="77777777" w:rsidR="00E832B6" w:rsidRPr="00794669" w:rsidRDefault="00E832B6"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30400100000000</w:t>
            </w:r>
          </w:p>
        </w:tc>
        <w:tc>
          <w:tcPr>
            <w:tcW w:w="5103" w:type="dxa"/>
            <w:vAlign w:val="center"/>
            <w:hideMark/>
          </w:tcPr>
          <w:p w14:paraId="08BCE6E5" w14:textId="77777777" w:rsidR="00E832B6" w:rsidRDefault="00E832B6" w:rsidP="00755E14">
            <w:pPr>
              <w:pStyle w:val="Prrafodelista"/>
              <w:numPr>
                <w:ilvl w:val="0"/>
                <w:numId w:val="15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1F28FE5" w14:textId="77777777" w:rsidR="00E832B6" w:rsidRPr="00452B09" w:rsidRDefault="00E832B6" w:rsidP="00755E14">
            <w:pPr>
              <w:pStyle w:val="Prrafodelista"/>
              <w:numPr>
                <w:ilvl w:val="0"/>
                <w:numId w:val="15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1872094" w14:textId="77777777" w:rsidR="00E832B6" w:rsidRPr="00794669" w:rsidRDefault="00E832B6"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832B6" w:rsidRPr="00794669" w14:paraId="20E6E32F" w14:textId="77777777" w:rsidTr="002F4AED">
        <w:trPr>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textDirection w:val="btLr"/>
            <w:hideMark/>
          </w:tcPr>
          <w:p w14:paraId="5F691970" w14:textId="77777777" w:rsidR="00E832B6" w:rsidRPr="00794669" w:rsidRDefault="00E832B6" w:rsidP="00EF6B3D">
            <w:pPr>
              <w:pStyle w:val="Ttulo9"/>
              <w:ind w:left="113" w:right="113"/>
              <w:jc w:val="center"/>
              <w:outlineLvl w:val="8"/>
              <w:rPr>
                <w:b w:val="0"/>
                <w:szCs w:val="16"/>
                <w:lang w:val="es-CR" w:eastAsia="es-CR"/>
              </w:rPr>
            </w:pPr>
          </w:p>
        </w:tc>
        <w:tc>
          <w:tcPr>
            <w:tcW w:w="3296" w:type="dxa"/>
            <w:hideMark/>
          </w:tcPr>
          <w:p w14:paraId="5E01B8A6" w14:textId="77777777" w:rsidR="00E832B6" w:rsidRPr="00794669" w:rsidRDefault="00E832B6"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OtrasObligatorias</w:t>
            </w:r>
          </w:p>
        </w:tc>
        <w:tc>
          <w:tcPr>
            <w:tcW w:w="4536" w:type="dxa"/>
            <w:vAlign w:val="center"/>
            <w:hideMark/>
          </w:tcPr>
          <w:p w14:paraId="0315A5C7" w14:textId="77777777" w:rsidR="00E832B6" w:rsidRPr="00794669" w:rsidRDefault="00E832B6" w:rsidP="00EF6B3D">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794669">
              <w:rPr>
                <w:rFonts w:cs="Arial"/>
                <w:sz w:val="16"/>
                <w:szCs w:val="16"/>
              </w:rPr>
              <w:t>Otras reservas obligatorias</w:t>
            </w:r>
          </w:p>
        </w:tc>
        <w:tc>
          <w:tcPr>
            <w:tcW w:w="411" w:type="dxa"/>
            <w:textDirection w:val="btLr"/>
            <w:vAlign w:val="center"/>
            <w:hideMark/>
          </w:tcPr>
          <w:p w14:paraId="7085853A" w14:textId="77777777" w:rsidR="00E832B6" w:rsidRPr="00794669" w:rsidRDefault="00E832B6"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30400200000000</w:t>
            </w:r>
          </w:p>
        </w:tc>
        <w:tc>
          <w:tcPr>
            <w:tcW w:w="5103" w:type="dxa"/>
            <w:vAlign w:val="center"/>
            <w:hideMark/>
          </w:tcPr>
          <w:p w14:paraId="4D54FC48" w14:textId="77777777" w:rsidR="00E832B6" w:rsidRDefault="00E832B6" w:rsidP="00755E14">
            <w:pPr>
              <w:pStyle w:val="Prrafodelista"/>
              <w:numPr>
                <w:ilvl w:val="0"/>
                <w:numId w:val="15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05F2A73" w14:textId="77777777" w:rsidR="00E832B6" w:rsidRPr="00452B09" w:rsidRDefault="00E832B6" w:rsidP="00755E14">
            <w:pPr>
              <w:pStyle w:val="Prrafodelista"/>
              <w:numPr>
                <w:ilvl w:val="0"/>
                <w:numId w:val="15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DEC64E0" w14:textId="77777777" w:rsidR="00E832B6" w:rsidRPr="00794669" w:rsidRDefault="00E832B6"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832B6" w:rsidRPr="00794669" w14:paraId="5B2643A8"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textDirection w:val="btLr"/>
            <w:hideMark/>
          </w:tcPr>
          <w:p w14:paraId="54A634A6" w14:textId="77777777" w:rsidR="00E832B6" w:rsidRPr="00794669" w:rsidRDefault="00E832B6" w:rsidP="00EF6B3D">
            <w:pPr>
              <w:pStyle w:val="Ttulo9"/>
              <w:ind w:left="113" w:right="113"/>
              <w:jc w:val="center"/>
              <w:outlineLvl w:val="8"/>
              <w:rPr>
                <w:b w:val="0"/>
                <w:szCs w:val="16"/>
                <w:lang w:val="es-CR" w:eastAsia="es-CR"/>
              </w:rPr>
            </w:pPr>
          </w:p>
        </w:tc>
        <w:tc>
          <w:tcPr>
            <w:tcW w:w="3296" w:type="dxa"/>
            <w:hideMark/>
          </w:tcPr>
          <w:p w14:paraId="073EB573" w14:textId="77777777" w:rsidR="00E832B6" w:rsidRPr="00794669" w:rsidRDefault="00E832B6"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Voluntarias</w:t>
            </w:r>
          </w:p>
        </w:tc>
        <w:tc>
          <w:tcPr>
            <w:tcW w:w="4536" w:type="dxa"/>
            <w:vAlign w:val="center"/>
            <w:hideMark/>
          </w:tcPr>
          <w:p w14:paraId="0BC3BAE5" w14:textId="77777777" w:rsidR="00E832B6" w:rsidRPr="00794669" w:rsidRDefault="00E832B6"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794669">
              <w:rPr>
                <w:rFonts w:cs="Arial"/>
                <w:sz w:val="16"/>
                <w:szCs w:val="16"/>
              </w:rPr>
              <w:t>Reservas voluntarias</w:t>
            </w:r>
          </w:p>
        </w:tc>
        <w:tc>
          <w:tcPr>
            <w:tcW w:w="411" w:type="dxa"/>
            <w:textDirection w:val="btLr"/>
            <w:vAlign w:val="center"/>
            <w:hideMark/>
          </w:tcPr>
          <w:p w14:paraId="6EE5ACEB" w14:textId="77777777" w:rsidR="00E832B6" w:rsidRPr="00794669" w:rsidRDefault="00E832B6"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30400300000000</w:t>
            </w:r>
          </w:p>
        </w:tc>
        <w:tc>
          <w:tcPr>
            <w:tcW w:w="5103" w:type="dxa"/>
            <w:vAlign w:val="center"/>
            <w:hideMark/>
          </w:tcPr>
          <w:p w14:paraId="7C27A961" w14:textId="77777777" w:rsidR="00E832B6" w:rsidRDefault="00E832B6" w:rsidP="00755E14">
            <w:pPr>
              <w:pStyle w:val="Prrafodelista"/>
              <w:numPr>
                <w:ilvl w:val="0"/>
                <w:numId w:val="15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899F1BD" w14:textId="77777777" w:rsidR="00E832B6" w:rsidRPr="00452B09" w:rsidRDefault="00E832B6" w:rsidP="00755E14">
            <w:pPr>
              <w:pStyle w:val="Prrafodelista"/>
              <w:numPr>
                <w:ilvl w:val="0"/>
                <w:numId w:val="15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4DBB11B" w14:textId="77777777" w:rsidR="00E832B6" w:rsidRPr="00794669" w:rsidRDefault="00E832B6"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832B6" w:rsidRPr="00794669" w14:paraId="4D9BAF1E" w14:textId="77777777" w:rsidTr="002F4AED">
        <w:trPr>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textDirection w:val="btLr"/>
          </w:tcPr>
          <w:p w14:paraId="65FE5E9E" w14:textId="77777777" w:rsidR="00E832B6" w:rsidRPr="00794669" w:rsidRDefault="00E832B6" w:rsidP="00EF6B3D">
            <w:pPr>
              <w:pStyle w:val="Ttulo9"/>
              <w:ind w:left="113" w:right="113"/>
              <w:jc w:val="center"/>
              <w:outlineLvl w:val="8"/>
              <w:rPr>
                <w:b w:val="0"/>
                <w:szCs w:val="16"/>
                <w:lang w:val="es-CR" w:eastAsia="es-CR"/>
              </w:rPr>
            </w:pPr>
          </w:p>
        </w:tc>
        <w:tc>
          <w:tcPr>
            <w:tcW w:w="3296" w:type="dxa"/>
          </w:tcPr>
          <w:p w14:paraId="6A80C463" w14:textId="77777777" w:rsidR="00E832B6" w:rsidRPr="00794669" w:rsidRDefault="00E832B6"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ES_tradnl" w:eastAsia="es-CR"/>
              </w:rPr>
            </w:pPr>
            <w:r>
              <w:rPr>
                <w:szCs w:val="16"/>
                <w:lang w:val="es-ES_tradnl" w:eastAsia="es-CR"/>
              </w:rPr>
              <w:t>[E] ReservaNiveladoraAcumulada</w:t>
            </w:r>
          </w:p>
        </w:tc>
        <w:tc>
          <w:tcPr>
            <w:tcW w:w="4536" w:type="dxa"/>
            <w:vAlign w:val="center"/>
          </w:tcPr>
          <w:p w14:paraId="68FB06DE" w14:textId="77777777" w:rsidR="00E832B6" w:rsidRPr="00E832B6" w:rsidRDefault="00E832B6" w:rsidP="00DD5599">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E832B6">
              <w:rPr>
                <w:rFonts w:cs="Arial"/>
                <w:sz w:val="16"/>
                <w:szCs w:val="16"/>
              </w:rPr>
              <w:t>Reserva niveladora acumulada</w:t>
            </w:r>
          </w:p>
        </w:tc>
        <w:tc>
          <w:tcPr>
            <w:tcW w:w="411" w:type="dxa"/>
            <w:textDirection w:val="btLr"/>
            <w:vAlign w:val="center"/>
          </w:tcPr>
          <w:p w14:paraId="01436AFD" w14:textId="77777777" w:rsidR="00E832B6" w:rsidRPr="00E832B6" w:rsidRDefault="00E832B6" w:rsidP="00DD559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E832B6">
              <w:rPr>
                <w:rFonts w:cs="Arial"/>
                <w:color w:val="000000"/>
                <w:sz w:val="16"/>
                <w:szCs w:val="16"/>
                <w:lang w:eastAsia="es-CR"/>
              </w:rPr>
              <w:t>30400400000000</w:t>
            </w:r>
          </w:p>
        </w:tc>
        <w:tc>
          <w:tcPr>
            <w:tcW w:w="5103" w:type="dxa"/>
            <w:vAlign w:val="center"/>
          </w:tcPr>
          <w:p w14:paraId="126C1473" w14:textId="77777777" w:rsidR="00E832B6" w:rsidRPr="00E832B6" w:rsidRDefault="00E832B6" w:rsidP="009B7AA1">
            <w:pPr>
              <w:pStyle w:val="Prrafodelista"/>
              <w:numPr>
                <w:ilvl w:val="0"/>
                <w:numId w:val="57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E832B6">
              <w:rPr>
                <w:rFonts w:cs="Arial"/>
                <w:color w:val="000000"/>
                <w:sz w:val="16"/>
                <w:szCs w:val="16"/>
                <w:lang w:eastAsia="es-CR"/>
              </w:rPr>
              <w:t>≥ 0</w:t>
            </w:r>
          </w:p>
          <w:p w14:paraId="57593D85" w14:textId="77777777" w:rsidR="00E832B6" w:rsidRPr="00E832B6" w:rsidRDefault="00E832B6" w:rsidP="009B7AA1">
            <w:pPr>
              <w:pStyle w:val="Prrafodelista"/>
              <w:numPr>
                <w:ilvl w:val="0"/>
                <w:numId w:val="57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E832B6">
              <w:rPr>
                <w:rFonts w:cs="Arial"/>
                <w:color w:val="000000"/>
                <w:sz w:val="16"/>
                <w:szCs w:val="16"/>
                <w:lang w:eastAsia="es-CR"/>
              </w:rPr>
              <w:t>Se debe expresar con 2 decimales</w:t>
            </w:r>
          </w:p>
          <w:p w14:paraId="1599F012" w14:textId="77777777" w:rsidR="00E832B6" w:rsidRPr="00E832B6" w:rsidRDefault="00E832B6" w:rsidP="00DD5599">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6E1C8F" w:rsidRPr="00794669" w14:paraId="1DCE512E"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textDirection w:val="btLr"/>
          </w:tcPr>
          <w:p w14:paraId="6899DDCC" w14:textId="77777777" w:rsidR="006E1C8F" w:rsidRPr="00794669" w:rsidRDefault="006E1C8F" w:rsidP="006E1C8F">
            <w:pPr>
              <w:pStyle w:val="Ttulo9"/>
              <w:ind w:left="113" w:right="113"/>
              <w:jc w:val="center"/>
              <w:outlineLvl w:val="8"/>
              <w:rPr>
                <w:b w:val="0"/>
                <w:szCs w:val="16"/>
                <w:lang w:val="es-CR" w:eastAsia="es-CR"/>
              </w:rPr>
            </w:pPr>
          </w:p>
        </w:tc>
        <w:tc>
          <w:tcPr>
            <w:tcW w:w="3296" w:type="dxa"/>
          </w:tcPr>
          <w:p w14:paraId="71DEDB62" w14:textId="77777777" w:rsidR="006E1C8F" w:rsidRDefault="006E1C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ES_tradnl" w:eastAsia="es-CR"/>
              </w:rPr>
            </w:pPr>
            <w:r w:rsidRPr="00DE33EA">
              <w:rPr>
                <w:szCs w:val="16"/>
                <w:lang w:val="es-ES_tradnl" w:eastAsia="es-CR"/>
              </w:rPr>
              <w:t xml:space="preserve">[E] </w:t>
            </w:r>
            <w:r w:rsidRPr="00D16978">
              <w:rPr>
                <w:color w:val="0000FF"/>
                <w:szCs w:val="16"/>
                <w:lang w:val="es-CR" w:eastAsia="en-US"/>
              </w:rPr>
              <w:t>ReservasRegulatorias</w:t>
            </w:r>
          </w:p>
        </w:tc>
        <w:tc>
          <w:tcPr>
            <w:tcW w:w="4536" w:type="dxa"/>
            <w:vAlign w:val="center"/>
          </w:tcPr>
          <w:p w14:paraId="0D933D9C" w14:textId="77777777" w:rsidR="006E1C8F" w:rsidRPr="00E832B6" w:rsidRDefault="006E1C8F" w:rsidP="006E1C8F">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Reservas regulatorias</w:t>
            </w:r>
          </w:p>
        </w:tc>
        <w:tc>
          <w:tcPr>
            <w:tcW w:w="411" w:type="dxa"/>
            <w:textDirection w:val="btLr"/>
            <w:vAlign w:val="center"/>
          </w:tcPr>
          <w:p w14:paraId="64AF38A6" w14:textId="77777777" w:rsidR="006E1C8F" w:rsidRPr="00E832B6" w:rsidRDefault="006E1C8F" w:rsidP="006E1C8F">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DE33EA">
              <w:rPr>
                <w:rFonts w:cs="Arial"/>
                <w:color w:val="000000"/>
                <w:sz w:val="16"/>
                <w:szCs w:val="16"/>
                <w:lang w:eastAsia="es-CR"/>
              </w:rPr>
              <w:t>30400500000000</w:t>
            </w:r>
          </w:p>
        </w:tc>
        <w:tc>
          <w:tcPr>
            <w:tcW w:w="5103" w:type="dxa"/>
            <w:vAlign w:val="center"/>
          </w:tcPr>
          <w:p w14:paraId="311D343D" w14:textId="77777777" w:rsidR="006E1C8F" w:rsidRDefault="006E1C8F" w:rsidP="006E1C8F">
            <w:pPr>
              <w:pStyle w:val="Prrafodelista"/>
              <w:numPr>
                <w:ilvl w:val="0"/>
                <w:numId w:val="63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D16978">
              <w:rPr>
                <w:rFonts w:cs="Arial"/>
                <w:color w:val="000000"/>
                <w:sz w:val="16"/>
                <w:szCs w:val="16"/>
                <w:u w:val="single"/>
                <w:lang w:eastAsia="es-CR"/>
              </w:rPr>
              <w:t>&gt;</w:t>
            </w:r>
            <w:r>
              <w:rPr>
                <w:rFonts w:cs="Arial"/>
                <w:color w:val="000000"/>
                <w:sz w:val="16"/>
                <w:szCs w:val="16"/>
                <w:lang w:eastAsia="es-CR"/>
              </w:rPr>
              <w:t xml:space="preserve"> 0</w:t>
            </w:r>
          </w:p>
          <w:p w14:paraId="4869CC45" w14:textId="77777777" w:rsidR="006E1C8F" w:rsidRPr="00E832B6" w:rsidRDefault="006E1C8F" w:rsidP="006E1C8F">
            <w:pPr>
              <w:pStyle w:val="Prrafodelista"/>
              <w:numPr>
                <w:ilvl w:val="0"/>
                <w:numId w:val="57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E832B6">
              <w:rPr>
                <w:rFonts w:cs="Arial"/>
                <w:color w:val="000000"/>
                <w:sz w:val="16"/>
                <w:szCs w:val="16"/>
                <w:lang w:eastAsia="es-CR"/>
              </w:rPr>
              <w:t>Se debe expresar con 2 decimales</w:t>
            </w:r>
          </w:p>
        </w:tc>
      </w:tr>
      <w:tr w:rsidR="00572ACD" w:rsidRPr="00794669" w14:paraId="730E4C00" w14:textId="77777777" w:rsidTr="002F4AED">
        <w:trPr>
          <w:cantSplit/>
          <w:trHeight w:val="1701"/>
        </w:trPr>
        <w:tc>
          <w:tcPr>
            <w:cnfStyle w:val="001000000000" w:firstRow="0" w:lastRow="0" w:firstColumn="1" w:lastColumn="0" w:oddVBand="0" w:evenVBand="0" w:oddHBand="0" w:evenHBand="0" w:firstRowFirstColumn="0" w:firstRowLastColumn="0" w:lastRowFirstColumn="0" w:lastRowLastColumn="0"/>
            <w:tcW w:w="841" w:type="dxa"/>
            <w:textDirection w:val="btLr"/>
            <w:hideMark/>
          </w:tcPr>
          <w:p w14:paraId="0F0D0A96" w14:textId="77777777" w:rsidR="00572ACD" w:rsidRPr="00794669" w:rsidRDefault="00B4199C" w:rsidP="00EF6B3D">
            <w:pPr>
              <w:pStyle w:val="Ttulo9"/>
              <w:ind w:left="113" w:right="113"/>
              <w:jc w:val="center"/>
              <w:outlineLvl w:val="8"/>
              <w:rPr>
                <w:b w:val="0"/>
                <w:szCs w:val="16"/>
                <w:lang w:val="es-CR" w:eastAsia="es-CR"/>
              </w:rPr>
            </w:pPr>
            <w:r>
              <w:rPr>
                <w:b w:val="0"/>
              </w:rPr>
              <w:t>[E]</w:t>
            </w:r>
            <w:r w:rsidR="00572ACD" w:rsidRPr="00794669">
              <w:rPr>
                <w:b w:val="0"/>
                <w:szCs w:val="16"/>
                <w:lang w:val="es-ES_tradnl" w:eastAsia="es-CR"/>
              </w:rPr>
              <w:t>ResultadosAcumuladosEjerciciosAnteriores</w:t>
            </w:r>
          </w:p>
        </w:tc>
        <w:tc>
          <w:tcPr>
            <w:tcW w:w="3296" w:type="dxa"/>
            <w:hideMark/>
          </w:tcPr>
          <w:p w14:paraId="025BCACD" w14:textId="77777777" w:rsidR="00572ACD" w:rsidRPr="00794669" w:rsidRDefault="00572ACD"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112" w:name="_[A]_TotalResAcumulados"/>
            <w:bookmarkEnd w:id="112"/>
            <w:r w:rsidRPr="00794669">
              <w:rPr>
                <w:szCs w:val="16"/>
                <w:lang w:val="es-ES_tradnl" w:eastAsia="es-CR"/>
              </w:rPr>
              <w:t>[A] TotalResAcumulados</w:t>
            </w:r>
          </w:p>
        </w:tc>
        <w:tc>
          <w:tcPr>
            <w:tcW w:w="4536" w:type="dxa"/>
            <w:vAlign w:val="center"/>
            <w:hideMark/>
          </w:tcPr>
          <w:p w14:paraId="167FD7B1" w14:textId="77777777" w:rsidR="00572ACD" w:rsidRPr="00794669" w:rsidRDefault="00572ACD" w:rsidP="00EF6B3D">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794669">
              <w:rPr>
                <w:rFonts w:cs="Arial"/>
                <w:sz w:val="16"/>
                <w:szCs w:val="16"/>
              </w:rPr>
              <w:t>Resultados acumulados de ejercicios anteriores</w:t>
            </w:r>
          </w:p>
        </w:tc>
        <w:tc>
          <w:tcPr>
            <w:tcW w:w="411" w:type="dxa"/>
            <w:textDirection w:val="btLr"/>
            <w:vAlign w:val="center"/>
            <w:hideMark/>
          </w:tcPr>
          <w:p w14:paraId="41826424"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30500000000000</w:t>
            </w:r>
          </w:p>
        </w:tc>
        <w:tc>
          <w:tcPr>
            <w:tcW w:w="5103" w:type="dxa"/>
            <w:vAlign w:val="center"/>
            <w:hideMark/>
          </w:tcPr>
          <w:p w14:paraId="42488475" w14:textId="77777777" w:rsidR="00572ACD"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ResAcumulados" w:history="1">
              <w:r w:rsidR="00572ACD" w:rsidRPr="00794669">
                <w:rPr>
                  <w:rStyle w:val="Hipervnculo"/>
                  <w:rFonts w:cs="Arial"/>
                  <w:sz w:val="16"/>
                  <w:szCs w:val="16"/>
                  <w:lang w:val="es-CR" w:eastAsia="es-CR"/>
                </w:rPr>
                <w:t>[A] TotalResAcumulados</w:t>
              </w:r>
            </w:hyperlink>
            <w:r w:rsidR="00572ACD" w:rsidRPr="00794669">
              <w:rPr>
                <w:rFonts w:cs="Arial"/>
                <w:color w:val="000000"/>
                <w:sz w:val="16"/>
                <w:szCs w:val="16"/>
                <w:lang w:val="es-CR" w:eastAsia="es-CR"/>
              </w:rPr>
              <w:t xml:space="preserve"> = ∑ </w:t>
            </w:r>
            <w:hyperlink w:anchor="_DesgloseResultadosAcumuladosEjercic" w:history="1">
              <w:r w:rsidR="00572ACD" w:rsidRPr="00794669">
                <w:rPr>
                  <w:rStyle w:val="Hipervnculo"/>
                  <w:rFonts w:cs="Arial"/>
                  <w:sz w:val="16"/>
                  <w:szCs w:val="16"/>
                  <w:lang w:val="es-CR" w:eastAsia="es-CR"/>
                </w:rPr>
                <w:t>DesgloseResultadosAcumuladosEjerciciosAnteriores</w:t>
              </w:r>
            </w:hyperlink>
          </w:p>
        </w:tc>
      </w:tr>
      <w:tr w:rsidR="00572ACD" w:rsidRPr="00794669" w14:paraId="573BF430"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val="restart"/>
            <w:textDirection w:val="btLr"/>
            <w:hideMark/>
          </w:tcPr>
          <w:p w14:paraId="0686917E" w14:textId="77777777" w:rsidR="00572ACD" w:rsidRPr="00794669" w:rsidRDefault="00B4199C" w:rsidP="00EF6B3D">
            <w:pPr>
              <w:pStyle w:val="Ttulo9"/>
              <w:ind w:left="113" w:right="113"/>
              <w:jc w:val="center"/>
              <w:outlineLvl w:val="8"/>
              <w:rPr>
                <w:b w:val="0"/>
                <w:szCs w:val="16"/>
                <w:lang w:val="es-CR" w:eastAsia="es-CR"/>
              </w:rPr>
            </w:pPr>
            <w:bookmarkStart w:id="113" w:name="_DesgloseResultadosAcumuladosEjercic"/>
            <w:bookmarkEnd w:id="113"/>
            <w:r>
              <w:rPr>
                <w:b w:val="0"/>
              </w:rPr>
              <w:lastRenderedPageBreak/>
              <w:t>[E]</w:t>
            </w:r>
            <w:r w:rsidR="00572ACD" w:rsidRPr="00794669">
              <w:rPr>
                <w:b w:val="0"/>
                <w:szCs w:val="16"/>
                <w:lang w:val="es-ES_tradnl" w:eastAsia="es-CR"/>
              </w:rPr>
              <w:t>DesgloseResultadosAcumuladosEjerciciosAnteriores</w:t>
            </w:r>
          </w:p>
        </w:tc>
        <w:tc>
          <w:tcPr>
            <w:tcW w:w="3296" w:type="dxa"/>
            <w:hideMark/>
          </w:tcPr>
          <w:p w14:paraId="73883B0E"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UtilidadesAcumuladas</w:t>
            </w:r>
          </w:p>
        </w:tc>
        <w:tc>
          <w:tcPr>
            <w:tcW w:w="4536" w:type="dxa"/>
            <w:vAlign w:val="center"/>
            <w:hideMark/>
          </w:tcPr>
          <w:p w14:paraId="4C4E6F56"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794669">
              <w:rPr>
                <w:rFonts w:cs="Arial"/>
                <w:sz w:val="16"/>
                <w:szCs w:val="16"/>
              </w:rPr>
              <w:t>Utilidades acumuladas de ejercicios anteriores</w:t>
            </w:r>
          </w:p>
        </w:tc>
        <w:tc>
          <w:tcPr>
            <w:tcW w:w="411" w:type="dxa"/>
            <w:textDirection w:val="btLr"/>
            <w:vAlign w:val="center"/>
            <w:hideMark/>
          </w:tcPr>
          <w:p w14:paraId="78121BC4"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30500100000000</w:t>
            </w:r>
          </w:p>
        </w:tc>
        <w:tc>
          <w:tcPr>
            <w:tcW w:w="5103" w:type="dxa"/>
            <w:vAlign w:val="center"/>
            <w:hideMark/>
          </w:tcPr>
          <w:p w14:paraId="69C03320" w14:textId="77777777" w:rsidR="00572ACD" w:rsidRDefault="00572ACD" w:rsidP="00755E14">
            <w:pPr>
              <w:pStyle w:val="Prrafodelista"/>
              <w:numPr>
                <w:ilvl w:val="0"/>
                <w:numId w:val="16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D763575" w14:textId="77777777" w:rsidR="00572ACD" w:rsidRPr="00452B09" w:rsidRDefault="00572ACD" w:rsidP="00755E14">
            <w:pPr>
              <w:pStyle w:val="Prrafodelista"/>
              <w:numPr>
                <w:ilvl w:val="0"/>
                <w:numId w:val="16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AED9363"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572ACD" w:rsidRPr="00794669" w14:paraId="69568595" w14:textId="77777777" w:rsidTr="002F4AED">
        <w:trPr>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textDirection w:val="btLr"/>
            <w:hideMark/>
          </w:tcPr>
          <w:p w14:paraId="3213AA42" w14:textId="77777777" w:rsidR="00572ACD" w:rsidRPr="00794669" w:rsidRDefault="00572ACD" w:rsidP="00EF6B3D">
            <w:pPr>
              <w:pStyle w:val="Ttulo9"/>
              <w:ind w:left="113" w:right="113"/>
              <w:jc w:val="center"/>
              <w:outlineLvl w:val="8"/>
              <w:rPr>
                <w:b w:val="0"/>
                <w:szCs w:val="16"/>
                <w:lang w:val="es-CR" w:eastAsia="es-CR"/>
              </w:rPr>
            </w:pPr>
          </w:p>
        </w:tc>
        <w:tc>
          <w:tcPr>
            <w:tcW w:w="3296" w:type="dxa"/>
            <w:hideMark/>
          </w:tcPr>
          <w:p w14:paraId="37777121" w14:textId="77777777" w:rsidR="00572ACD" w:rsidRPr="00794669" w:rsidRDefault="00572ACD"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PerdidasAcumuladas</w:t>
            </w:r>
          </w:p>
        </w:tc>
        <w:tc>
          <w:tcPr>
            <w:tcW w:w="4536" w:type="dxa"/>
            <w:vAlign w:val="center"/>
            <w:hideMark/>
          </w:tcPr>
          <w:p w14:paraId="7C3BDFF1" w14:textId="77777777" w:rsidR="00572ACD" w:rsidRPr="00794669" w:rsidRDefault="00572ACD" w:rsidP="00EF6B3D">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794669">
              <w:rPr>
                <w:rFonts w:cs="Arial"/>
                <w:sz w:val="16"/>
                <w:szCs w:val="16"/>
              </w:rPr>
              <w:t>(Pérdidas acumuladas de ejercicios anteriores)</w:t>
            </w:r>
          </w:p>
        </w:tc>
        <w:tc>
          <w:tcPr>
            <w:tcW w:w="411" w:type="dxa"/>
            <w:textDirection w:val="btLr"/>
            <w:vAlign w:val="center"/>
            <w:hideMark/>
          </w:tcPr>
          <w:p w14:paraId="200B2267"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30500200000000</w:t>
            </w:r>
          </w:p>
        </w:tc>
        <w:tc>
          <w:tcPr>
            <w:tcW w:w="5103" w:type="dxa"/>
            <w:vAlign w:val="center"/>
            <w:hideMark/>
          </w:tcPr>
          <w:p w14:paraId="66339B03" w14:textId="77777777" w:rsidR="00572ACD" w:rsidRPr="0059126F" w:rsidRDefault="00572ACD" w:rsidP="00755E14">
            <w:pPr>
              <w:pStyle w:val="Prrafodelista"/>
              <w:numPr>
                <w:ilvl w:val="0"/>
                <w:numId w:val="161"/>
              </w:numPr>
              <w:cnfStyle w:val="000000000000" w:firstRow="0" w:lastRow="0" w:firstColumn="0" w:lastColumn="0" w:oddVBand="0" w:evenVBand="0" w:oddHBand="0" w:evenHBand="0" w:firstRowFirstColumn="0" w:firstRowLastColumn="0" w:lastRowFirstColumn="0" w:lastRowLastColumn="0"/>
              <w:rPr>
                <w:rFonts w:cs="Arial"/>
                <w:bCs/>
                <w:sz w:val="16"/>
                <w:szCs w:val="16"/>
                <w:lang w:eastAsia="es-CR"/>
              </w:rPr>
            </w:pPr>
            <w:r w:rsidRPr="0059126F">
              <w:rPr>
                <w:rFonts w:cs="Arial"/>
                <w:bCs/>
                <w:sz w:val="16"/>
                <w:szCs w:val="16"/>
                <w:lang w:eastAsia="es-CR"/>
              </w:rPr>
              <w:t>≤ 0</w:t>
            </w:r>
          </w:p>
          <w:p w14:paraId="64CEBADF" w14:textId="77777777" w:rsidR="00572ACD" w:rsidRPr="00452B09" w:rsidRDefault="00572ACD" w:rsidP="00755E14">
            <w:pPr>
              <w:pStyle w:val="Prrafodelista"/>
              <w:numPr>
                <w:ilvl w:val="0"/>
                <w:numId w:val="16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9E3F5B8" w14:textId="77777777" w:rsidR="00572ACD" w:rsidRPr="00794669" w:rsidRDefault="00572ACD" w:rsidP="00EF6B3D">
            <w:pPr>
              <w:cnfStyle w:val="000000000000" w:firstRow="0" w:lastRow="0" w:firstColumn="0" w:lastColumn="0" w:oddVBand="0" w:evenVBand="0" w:oddHBand="0" w:evenHBand="0" w:firstRowFirstColumn="0" w:firstRowLastColumn="0" w:lastRowFirstColumn="0" w:lastRowLastColumn="0"/>
              <w:rPr>
                <w:rFonts w:cs="Arial"/>
                <w:bCs/>
                <w:color w:val="FF0000"/>
                <w:sz w:val="16"/>
                <w:szCs w:val="16"/>
                <w:lang w:val="es-CR" w:eastAsia="es-CR"/>
              </w:rPr>
            </w:pPr>
          </w:p>
        </w:tc>
      </w:tr>
      <w:tr w:rsidR="00572ACD" w:rsidRPr="00794669" w14:paraId="10E8A83C"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textDirection w:val="btLr"/>
            <w:hideMark/>
          </w:tcPr>
          <w:p w14:paraId="374F9AFE" w14:textId="77777777" w:rsidR="00572ACD" w:rsidRPr="00794669" w:rsidRDefault="00B4199C" w:rsidP="00EF6B3D">
            <w:pPr>
              <w:pStyle w:val="Ttulo9"/>
              <w:ind w:left="113" w:right="113"/>
              <w:jc w:val="center"/>
              <w:outlineLvl w:val="8"/>
              <w:rPr>
                <w:b w:val="0"/>
                <w:szCs w:val="16"/>
                <w:lang w:val="es-CR" w:eastAsia="es-CR"/>
              </w:rPr>
            </w:pPr>
            <w:r>
              <w:rPr>
                <w:b w:val="0"/>
              </w:rPr>
              <w:t>[E]</w:t>
            </w:r>
            <w:r w:rsidR="00572ACD" w:rsidRPr="00794669">
              <w:rPr>
                <w:b w:val="0"/>
                <w:szCs w:val="16"/>
                <w:lang w:val="es-ES_tradnl" w:eastAsia="es-CR"/>
              </w:rPr>
              <w:t>ResultadosPeriodo</w:t>
            </w:r>
          </w:p>
        </w:tc>
        <w:tc>
          <w:tcPr>
            <w:tcW w:w="3296" w:type="dxa"/>
            <w:hideMark/>
          </w:tcPr>
          <w:p w14:paraId="03F9D167"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114" w:name="_[A]_TotalResPeriodo"/>
            <w:bookmarkEnd w:id="114"/>
            <w:r w:rsidRPr="00794669">
              <w:rPr>
                <w:szCs w:val="16"/>
                <w:lang w:val="es-ES_tradnl" w:eastAsia="es-CR"/>
              </w:rPr>
              <w:t>[A] TotalResPeriodo</w:t>
            </w:r>
          </w:p>
        </w:tc>
        <w:tc>
          <w:tcPr>
            <w:tcW w:w="4536" w:type="dxa"/>
            <w:vAlign w:val="center"/>
            <w:hideMark/>
          </w:tcPr>
          <w:p w14:paraId="21E308B4" w14:textId="77777777" w:rsidR="00572ACD"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794669">
              <w:rPr>
                <w:rFonts w:cs="Arial"/>
                <w:sz w:val="16"/>
                <w:szCs w:val="16"/>
              </w:rPr>
              <w:t>Resultado del período</w:t>
            </w:r>
          </w:p>
          <w:p w14:paraId="1DD1A248"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(Este dato es el resultado de Ingresos totales menos Gastos totales)</w:t>
            </w:r>
          </w:p>
        </w:tc>
        <w:tc>
          <w:tcPr>
            <w:tcW w:w="411" w:type="dxa"/>
            <w:textDirection w:val="btLr"/>
            <w:vAlign w:val="center"/>
            <w:hideMark/>
          </w:tcPr>
          <w:p w14:paraId="0E4B632D"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30600000000000</w:t>
            </w:r>
          </w:p>
        </w:tc>
        <w:tc>
          <w:tcPr>
            <w:tcW w:w="5103" w:type="dxa"/>
            <w:vAlign w:val="center"/>
            <w:hideMark/>
          </w:tcPr>
          <w:p w14:paraId="7D285F9B" w14:textId="77777777" w:rsidR="00572ACD"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ResPeriodo" w:history="1">
              <w:r w:rsidR="00572ACD" w:rsidRPr="00794669">
                <w:rPr>
                  <w:rStyle w:val="Hipervnculo"/>
                  <w:rFonts w:cs="Arial"/>
                  <w:sz w:val="16"/>
                  <w:szCs w:val="16"/>
                  <w:lang w:val="es-CR" w:eastAsia="es-CR"/>
                </w:rPr>
                <w:t>[A] TotalResPeriodo</w:t>
              </w:r>
            </w:hyperlink>
            <w:r w:rsidR="00572ACD" w:rsidRPr="00794669">
              <w:rPr>
                <w:rFonts w:cs="Arial"/>
                <w:color w:val="000000"/>
                <w:sz w:val="16"/>
                <w:szCs w:val="16"/>
                <w:lang w:val="es-CR" w:eastAsia="es-CR"/>
              </w:rPr>
              <w:t xml:space="preserve">  = ∑  </w:t>
            </w:r>
            <w:hyperlink w:anchor="_DesgloseResultadosPeriodo" w:history="1">
              <w:r w:rsidR="00572ACD" w:rsidRPr="00794669">
                <w:rPr>
                  <w:rStyle w:val="Hipervnculo"/>
                  <w:rFonts w:cs="Arial"/>
                  <w:sz w:val="16"/>
                  <w:szCs w:val="16"/>
                  <w:lang w:val="es-CR" w:eastAsia="es-CR"/>
                </w:rPr>
                <w:t>DesgloseResultadosPeriodo</w:t>
              </w:r>
            </w:hyperlink>
          </w:p>
        </w:tc>
      </w:tr>
      <w:tr w:rsidR="00572ACD" w:rsidRPr="00794669" w14:paraId="6222A40B" w14:textId="77777777" w:rsidTr="002F4AED">
        <w:trPr>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val="restart"/>
            <w:textDirection w:val="btLr"/>
            <w:hideMark/>
          </w:tcPr>
          <w:p w14:paraId="488AC111" w14:textId="77777777" w:rsidR="00572ACD" w:rsidRPr="00794669" w:rsidRDefault="00B4199C" w:rsidP="00EF6B3D">
            <w:pPr>
              <w:pStyle w:val="Ttulo9"/>
              <w:ind w:left="113" w:right="113"/>
              <w:jc w:val="center"/>
              <w:outlineLvl w:val="8"/>
              <w:rPr>
                <w:b w:val="0"/>
                <w:szCs w:val="16"/>
                <w:lang w:val="es-CR" w:eastAsia="es-CR"/>
              </w:rPr>
            </w:pPr>
            <w:bookmarkStart w:id="115" w:name="_DesgloseResultadosPeriodo"/>
            <w:bookmarkEnd w:id="115"/>
            <w:r>
              <w:rPr>
                <w:b w:val="0"/>
              </w:rPr>
              <w:t>[E]</w:t>
            </w:r>
            <w:r w:rsidR="00572ACD" w:rsidRPr="00794669">
              <w:rPr>
                <w:b w:val="0"/>
                <w:szCs w:val="16"/>
                <w:lang w:val="es-ES_tradnl" w:eastAsia="es-CR"/>
              </w:rPr>
              <w:t>DesgloseResultadosPeriodo</w:t>
            </w:r>
          </w:p>
        </w:tc>
        <w:tc>
          <w:tcPr>
            <w:tcW w:w="3296" w:type="dxa"/>
            <w:hideMark/>
          </w:tcPr>
          <w:p w14:paraId="0E1D76A8" w14:textId="77777777" w:rsidR="00572ACD" w:rsidRPr="00794669" w:rsidRDefault="00572ACD"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794669">
              <w:rPr>
                <w:szCs w:val="16"/>
                <w:lang w:val="es-ES_tradnl" w:eastAsia="es-CR"/>
              </w:rPr>
              <w:t>[E] UtilidadNeta</w:t>
            </w:r>
          </w:p>
        </w:tc>
        <w:tc>
          <w:tcPr>
            <w:tcW w:w="4536" w:type="dxa"/>
            <w:vAlign w:val="center"/>
            <w:hideMark/>
          </w:tcPr>
          <w:p w14:paraId="1B5DB777" w14:textId="77777777" w:rsidR="00572ACD" w:rsidRPr="00794669" w:rsidRDefault="00572ACD" w:rsidP="00EF6B3D">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794669">
              <w:rPr>
                <w:rFonts w:cs="Arial"/>
                <w:sz w:val="16"/>
                <w:szCs w:val="16"/>
              </w:rPr>
              <w:t>Utilidad neta del periodo</w:t>
            </w:r>
          </w:p>
        </w:tc>
        <w:tc>
          <w:tcPr>
            <w:tcW w:w="411" w:type="dxa"/>
            <w:textDirection w:val="btLr"/>
            <w:vAlign w:val="center"/>
            <w:hideMark/>
          </w:tcPr>
          <w:p w14:paraId="75541F0D"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30600100000000</w:t>
            </w:r>
          </w:p>
        </w:tc>
        <w:tc>
          <w:tcPr>
            <w:tcW w:w="5103" w:type="dxa"/>
            <w:vAlign w:val="center"/>
            <w:hideMark/>
          </w:tcPr>
          <w:p w14:paraId="37383939" w14:textId="77777777" w:rsidR="00572ACD" w:rsidRDefault="00572ACD" w:rsidP="00755E14">
            <w:pPr>
              <w:pStyle w:val="Prrafodelista"/>
              <w:numPr>
                <w:ilvl w:val="0"/>
                <w:numId w:val="16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2F81128" w14:textId="77777777" w:rsidR="00572ACD" w:rsidRPr="00452B09" w:rsidRDefault="00572ACD" w:rsidP="00755E14">
            <w:pPr>
              <w:pStyle w:val="Prrafodelista"/>
              <w:numPr>
                <w:ilvl w:val="0"/>
                <w:numId w:val="16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1B6F005" w14:textId="77777777" w:rsidR="00572ACD" w:rsidRPr="00794669" w:rsidRDefault="00572AC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572ACD" w:rsidRPr="00794669" w14:paraId="6B9CA304"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vMerge/>
            <w:textDirection w:val="btLr"/>
            <w:hideMark/>
          </w:tcPr>
          <w:p w14:paraId="65FC1B9F" w14:textId="77777777" w:rsidR="00572ACD" w:rsidRPr="00794669" w:rsidRDefault="00572ACD" w:rsidP="00EF6B3D">
            <w:pPr>
              <w:pStyle w:val="Ttulo9"/>
              <w:ind w:left="113" w:right="113"/>
              <w:jc w:val="center"/>
              <w:outlineLvl w:val="8"/>
              <w:rPr>
                <w:b w:val="0"/>
                <w:szCs w:val="16"/>
                <w:lang w:val="es-CR" w:eastAsia="es-CR"/>
              </w:rPr>
            </w:pPr>
          </w:p>
        </w:tc>
        <w:tc>
          <w:tcPr>
            <w:tcW w:w="3296" w:type="dxa"/>
            <w:hideMark/>
          </w:tcPr>
          <w:p w14:paraId="13BC8EF6"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794669">
              <w:rPr>
                <w:szCs w:val="16"/>
                <w:lang w:val="es-ES_tradnl" w:eastAsia="es-CR"/>
              </w:rPr>
              <w:t>[E] PerdidaNeta</w:t>
            </w:r>
          </w:p>
        </w:tc>
        <w:tc>
          <w:tcPr>
            <w:tcW w:w="4536" w:type="dxa"/>
            <w:vAlign w:val="center"/>
            <w:hideMark/>
          </w:tcPr>
          <w:p w14:paraId="43C531EF" w14:textId="77777777" w:rsidR="00572ACD" w:rsidRPr="00794669"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794669">
              <w:rPr>
                <w:rFonts w:cs="Arial"/>
                <w:sz w:val="16"/>
                <w:szCs w:val="16"/>
              </w:rPr>
              <w:t>(Perdida neta del periodo)</w:t>
            </w:r>
          </w:p>
        </w:tc>
        <w:tc>
          <w:tcPr>
            <w:tcW w:w="411" w:type="dxa"/>
            <w:textDirection w:val="btLr"/>
            <w:vAlign w:val="center"/>
            <w:hideMark/>
          </w:tcPr>
          <w:p w14:paraId="7F196AFF"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30600200000000</w:t>
            </w:r>
          </w:p>
        </w:tc>
        <w:tc>
          <w:tcPr>
            <w:tcW w:w="5103" w:type="dxa"/>
            <w:vAlign w:val="center"/>
            <w:hideMark/>
          </w:tcPr>
          <w:p w14:paraId="0D2ABC4A" w14:textId="77777777" w:rsidR="00572ACD" w:rsidRPr="0059126F" w:rsidRDefault="00572ACD" w:rsidP="00755E14">
            <w:pPr>
              <w:pStyle w:val="Prrafodelista"/>
              <w:numPr>
                <w:ilvl w:val="0"/>
                <w:numId w:val="163"/>
              </w:numPr>
              <w:cnfStyle w:val="000000100000" w:firstRow="0" w:lastRow="0" w:firstColumn="0" w:lastColumn="0" w:oddVBand="0" w:evenVBand="0" w:oddHBand="1" w:evenHBand="0" w:firstRowFirstColumn="0" w:firstRowLastColumn="0" w:lastRowFirstColumn="0" w:lastRowLastColumn="0"/>
              <w:rPr>
                <w:rFonts w:cs="Arial"/>
                <w:bCs/>
                <w:sz w:val="16"/>
                <w:szCs w:val="16"/>
                <w:lang w:eastAsia="es-CR"/>
              </w:rPr>
            </w:pPr>
            <w:r w:rsidRPr="0059126F">
              <w:rPr>
                <w:rFonts w:cs="Arial"/>
                <w:bCs/>
                <w:sz w:val="16"/>
                <w:szCs w:val="16"/>
                <w:lang w:eastAsia="es-CR"/>
              </w:rPr>
              <w:t>≤ 0</w:t>
            </w:r>
          </w:p>
          <w:p w14:paraId="3B861BE7" w14:textId="77777777" w:rsidR="00572ACD" w:rsidRPr="00452B09" w:rsidRDefault="00572ACD" w:rsidP="00755E14">
            <w:pPr>
              <w:pStyle w:val="Prrafodelista"/>
              <w:numPr>
                <w:ilvl w:val="0"/>
                <w:numId w:val="16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2E94F87" w14:textId="77777777" w:rsidR="00572ACD" w:rsidRPr="00794669" w:rsidRDefault="00572ACD" w:rsidP="00EF6B3D">
            <w:pPr>
              <w:cnfStyle w:val="000000100000" w:firstRow="0" w:lastRow="0" w:firstColumn="0" w:lastColumn="0" w:oddVBand="0" w:evenVBand="0" w:oddHBand="1" w:evenHBand="0" w:firstRowFirstColumn="0" w:firstRowLastColumn="0" w:lastRowFirstColumn="0" w:lastRowLastColumn="0"/>
              <w:rPr>
                <w:rFonts w:cs="Arial"/>
                <w:bCs/>
                <w:color w:val="FF0000"/>
                <w:sz w:val="16"/>
                <w:szCs w:val="16"/>
                <w:lang w:val="es-CR" w:eastAsia="es-CR"/>
              </w:rPr>
            </w:pPr>
          </w:p>
        </w:tc>
      </w:tr>
      <w:tr w:rsidR="00C64576" w:rsidRPr="00794669" w14:paraId="327BE8A6" w14:textId="77777777" w:rsidTr="002F4AED">
        <w:trPr>
          <w:cantSplit/>
          <w:trHeight w:val="1701"/>
        </w:trPr>
        <w:tc>
          <w:tcPr>
            <w:cnfStyle w:val="001000000000" w:firstRow="0" w:lastRow="0" w:firstColumn="1" w:lastColumn="0" w:oddVBand="0" w:evenVBand="0" w:oddHBand="0" w:evenHBand="0" w:firstRowFirstColumn="0" w:firstRowLastColumn="0" w:lastRowFirstColumn="0" w:lastRowLastColumn="0"/>
            <w:tcW w:w="841" w:type="dxa"/>
            <w:textDirection w:val="btLr"/>
          </w:tcPr>
          <w:p w14:paraId="7326BA66" w14:textId="77777777" w:rsidR="00C64576" w:rsidRPr="00794669" w:rsidRDefault="00C64576" w:rsidP="00EF6B3D">
            <w:pPr>
              <w:pStyle w:val="Ttulo9"/>
              <w:ind w:left="113" w:right="113"/>
              <w:jc w:val="center"/>
              <w:outlineLvl w:val="8"/>
              <w:rPr>
                <w:b w:val="0"/>
                <w:szCs w:val="16"/>
                <w:lang w:val="es-CR" w:eastAsia="es-CR"/>
              </w:rPr>
            </w:pPr>
          </w:p>
        </w:tc>
        <w:tc>
          <w:tcPr>
            <w:tcW w:w="3296" w:type="dxa"/>
          </w:tcPr>
          <w:p w14:paraId="2FC9D544" w14:textId="77777777" w:rsidR="00C64576" w:rsidRPr="00794669" w:rsidRDefault="00C64576"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ES_tradnl" w:eastAsia="es-CR"/>
              </w:rPr>
            </w:pPr>
            <w:r>
              <w:rPr>
                <w:szCs w:val="16"/>
                <w:lang w:val="es-ES_tradnl" w:eastAsia="es-CR"/>
              </w:rPr>
              <w:t>[E] ReservaNiveladoraPeriodo</w:t>
            </w:r>
          </w:p>
        </w:tc>
        <w:tc>
          <w:tcPr>
            <w:tcW w:w="4536" w:type="dxa"/>
            <w:vAlign w:val="center"/>
          </w:tcPr>
          <w:p w14:paraId="6D074F11" w14:textId="77777777" w:rsidR="00C64576" w:rsidRPr="00C64576" w:rsidRDefault="00C64576" w:rsidP="00DD5599">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C64576">
              <w:rPr>
                <w:rFonts w:cs="Arial"/>
                <w:sz w:val="16"/>
                <w:szCs w:val="16"/>
              </w:rPr>
              <w:t>(Reserva niveladora del período)</w:t>
            </w:r>
          </w:p>
        </w:tc>
        <w:tc>
          <w:tcPr>
            <w:tcW w:w="411" w:type="dxa"/>
            <w:textDirection w:val="btLr"/>
            <w:vAlign w:val="center"/>
          </w:tcPr>
          <w:p w14:paraId="4C713650" w14:textId="77777777" w:rsidR="00C64576" w:rsidRPr="00C64576" w:rsidRDefault="00C64576" w:rsidP="00DD559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C64576">
              <w:rPr>
                <w:rFonts w:cs="Arial"/>
                <w:color w:val="000000"/>
                <w:sz w:val="16"/>
                <w:szCs w:val="16"/>
                <w:lang w:eastAsia="es-CR"/>
              </w:rPr>
              <w:t>30600300000000</w:t>
            </w:r>
          </w:p>
        </w:tc>
        <w:tc>
          <w:tcPr>
            <w:tcW w:w="5103" w:type="dxa"/>
            <w:vAlign w:val="center"/>
          </w:tcPr>
          <w:p w14:paraId="2E3D6DB6" w14:textId="77777777" w:rsidR="00C64576" w:rsidRPr="00C64576" w:rsidRDefault="00C64576" w:rsidP="009B7AA1">
            <w:pPr>
              <w:pStyle w:val="Prrafodelista"/>
              <w:numPr>
                <w:ilvl w:val="0"/>
                <w:numId w:val="576"/>
              </w:numPr>
              <w:cnfStyle w:val="000000000000" w:firstRow="0" w:lastRow="0" w:firstColumn="0" w:lastColumn="0" w:oddVBand="0" w:evenVBand="0" w:oddHBand="0" w:evenHBand="0" w:firstRowFirstColumn="0" w:firstRowLastColumn="0" w:lastRowFirstColumn="0" w:lastRowLastColumn="0"/>
              <w:rPr>
                <w:rFonts w:cs="Arial"/>
                <w:bCs/>
                <w:color w:val="FF0000"/>
                <w:sz w:val="16"/>
                <w:szCs w:val="16"/>
                <w:lang w:eastAsia="es-CR"/>
              </w:rPr>
            </w:pPr>
            <w:r w:rsidRPr="00C64576">
              <w:rPr>
                <w:rFonts w:cs="Arial"/>
                <w:bCs/>
                <w:color w:val="FF0000"/>
                <w:sz w:val="16"/>
                <w:szCs w:val="16"/>
                <w:lang w:eastAsia="es-CR"/>
              </w:rPr>
              <w:t>≤ 0</w:t>
            </w:r>
          </w:p>
          <w:p w14:paraId="05A6A002" w14:textId="77777777" w:rsidR="00C64576" w:rsidRPr="00C64576" w:rsidRDefault="00C64576" w:rsidP="009B7AA1">
            <w:pPr>
              <w:pStyle w:val="Prrafodelista"/>
              <w:numPr>
                <w:ilvl w:val="0"/>
                <w:numId w:val="57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C64576">
              <w:rPr>
                <w:rFonts w:cs="Arial"/>
                <w:color w:val="000000"/>
                <w:sz w:val="16"/>
                <w:szCs w:val="16"/>
                <w:lang w:eastAsia="es-CR"/>
              </w:rPr>
              <w:t>Se debe expresar con 2 decimales</w:t>
            </w:r>
          </w:p>
          <w:p w14:paraId="64552BBD" w14:textId="77777777" w:rsidR="00C64576" w:rsidRPr="00C64576" w:rsidRDefault="00C64576" w:rsidP="00DD5599">
            <w:pPr>
              <w:cnfStyle w:val="000000000000" w:firstRow="0" w:lastRow="0" w:firstColumn="0" w:lastColumn="0" w:oddVBand="0" w:evenVBand="0" w:oddHBand="0" w:evenHBand="0" w:firstRowFirstColumn="0" w:firstRowLastColumn="0" w:lastRowFirstColumn="0" w:lastRowLastColumn="0"/>
              <w:rPr>
                <w:rFonts w:cs="Arial"/>
                <w:bCs/>
                <w:color w:val="FF0000"/>
                <w:sz w:val="16"/>
                <w:szCs w:val="16"/>
                <w:lang w:val="es-CR" w:eastAsia="es-CR"/>
              </w:rPr>
            </w:pPr>
          </w:p>
        </w:tc>
      </w:tr>
      <w:tr w:rsidR="00572ACD" w:rsidRPr="00794669" w14:paraId="6F49E3D4"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textDirection w:val="btLr"/>
            <w:hideMark/>
          </w:tcPr>
          <w:p w14:paraId="5698ECDD" w14:textId="77777777" w:rsidR="00572ACD" w:rsidRPr="00794669" w:rsidRDefault="00803623" w:rsidP="00EF6B3D">
            <w:pPr>
              <w:pStyle w:val="Ttulo9"/>
              <w:ind w:left="113" w:right="113"/>
              <w:jc w:val="center"/>
              <w:outlineLvl w:val="8"/>
              <w:rPr>
                <w:b w:val="0"/>
                <w:szCs w:val="16"/>
                <w:lang w:val="es-CR" w:eastAsia="es-CR"/>
              </w:rPr>
            </w:pPr>
            <w:r w:rsidRPr="00D16978">
              <w:rPr>
                <w:color w:val="0000FF"/>
                <w:szCs w:val="16"/>
                <w:lang w:val="es-CR" w:eastAsia="en-US"/>
              </w:rPr>
              <w:t>ParticipacionesNoControladas</w:t>
            </w:r>
          </w:p>
        </w:tc>
        <w:tc>
          <w:tcPr>
            <w:tcW w:w="3296" w:type="dxa"/>
            <w:hideMark/>
          </w:tcPr>
          <w:p w14:paraId="43C3BBD8" w14:textId="77777777" w:rsidR="00572ACD" w:rsidRPr="00794669" w:rsidRDefault="00572ACD"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116" w:name="_[A]_TotalIntMinoritario"/>
            <w:bookmarkEnd w:id="116"/>
            <w:r w:rsidRPr="00794669">
              <w:rPr>
                <w:szCs w:val="16"/>
                <w:lang w:val="es-ES_tradnl" w:eastAsia="es-CR"/>
              </w:rPr>
              <w:t xml:space="preserve">[A] </w:t>
            </w:r>
            <w:r w:rsidR="00803623" w:rsidRPr="00D16978">
              <w:rPr>
                <w:color w:val="0000FF"/>
                <w:szCs w:val="16"/>
                <w:lang w:val="es-CR" w:eastAsia="en-US"/>
              </w:rPr>
              <w:t>TotalParticipacionesNoControladas</w:t>
            </w:r>
          </w:p>
        </w:tc>
        <w:tc>
          <w:tcPr>
            <w:tcW w:w="4536" w:type="dxa"/>
            <w:vAlign w:val="center"/>
            <w:hideMark/>
          </w:tcPr>
          <w:p w14:paraId="470A13FA" w14:textId="77777777" w:rsidR="00572ACD" w:rsidRPr="00794669" w:rsidRDefault="00803623"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Participaciones no controladas</w:t>
            </w:r>
          </w:p>
        </w:tc>
        <w:tc>
          <w:tcPr>
            <w:tcW w:w="411" w:type="dxa"/>
            <w:textDirection w:val="btLr"/>
            <w:vAlign w:val="center"/>
            <w:hideMark/>
          </w:tcPr>
          <w:p w14:paraId="68AD34BC" w14:textId="77777777" w:rsidR="00572ACD" w:rsidRPr="00794669"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30700000000000</w:t>
            </w:r>
          </w:p>
        </w:tc>
        <w:tc>
          <w:tcPr>
            <w:tcW w:w="5103" w:type="dxa"/>
            <w:vAlign w:val="center"/>
            <w:hideMark/>
          </w:tcPr>
          <w:p w14:paraId="57CD051C" w14:textId="77777777" w:rsidR="00572ACD"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IntMinoritario" w:history="1">
              <w:r w:rsidR="00803623" w:rsidRPr="00DE33EA">
                <w:rPr>
                  <w:rStyle w:val="Hipervnculo"/>
                  <w:rFonts w:cs="Arial"/>
                  <w:sz w:val="16"/>
                  <w:szCs w:val="16"/>
                  <w:lang w:val="es-CR" w:eastAsia="es-CR"/>
                </w:rPr>
                <w:t xml:space="preserve">[A] </w:t>
              </w:r>
              <w:r w:rsidR="00803623" w:rsidRPr="00D16978">
                <w:rPr>
                  <w:rFonts w:cs="Arial"/>
                  <w:color w:val="0000FF"/>
                  <w:sz w:val="16"/>
                  <w:szCs w:val="16"/>
                  <w:lang w:val="es-CR" w:eastAsia="en-US"/>
                </w:rPr>
                <w:t>TotalParticipacionesNoControladas</w:t>
              </w:r>
              <w:r w:rsidR="00803623" w:rsidRPr="00DE33EA" w:rsidDel="00DE33EA">
                <w:rPr>
                  <w:rStyle w:val="Hipervnculo"/>
                  <w:rFonts w:cs="Arial"/>
                  <w:sz w:val="16"/>
                  <w:szCs w:val="16"/>
                  <w:lang w:val="es-CR" w:eastAsia="es-CR"/>
                </w:rPr>
                <w:t xml:space="preserve"> </w:t>
              </w:r>
            </w:hyperlink>
            <w:r w:rsidR="00803623" w:rsidRPr="00DE33EA">
              <w:rPr>
                <w:rFonts w:cs="Arial"/>
                <w:color w:val="000000"/>
                <w:sz w:val="16"/>
                <w:szCs w:val="16"/>
                <w:lang w:val="es-CR" w:eastAsia="es-CR"/>
              </w:rPr>
              <w:t xml:space="preserve"> = ∑ </w:t>
            </w:r>
            <w:r w:rsidR="00803623" w:rsidRPr="00D16978">
              <w:rPr>
                <w:rFonts w:cs="Arial"/>
                <w:color w:val="0000FF"/>
                <w:sz w:val="16"/>
                <w:szCs w:val="16"/>
                <w:lang w:val="es-CR" w:eastAsia="en-US"/>
              </w:rPr>
              <w:t>DesgloseParticipacionesNoControladas</w:t>
            </w:r>
          </w:p>
        </w:tc>
      </w:tr>
      <w:tr w:rsidR="00572ACD" w:rsidRPr="00794669" w14:paraId="0B3F729A" w14:textId="77777777" w:rsidTr="002F4AED">
        <w:trPr>
          <w:cantSplit/>
          <w:trHeight w:val="1701"/>
        </w:trPr>
        <w:tc>
          <w:tcPr>
            <w:cnfStyle w:val="001000000000" w:firstRow="0" w:lastRow="0" w:firstColumn="1" w:lastColumn="0" w:oddVBand="0" w:evenVBand="0" w:oddHBand="0" w:evenHBand="0" w:firstRowFirstColumn="0" w:firstRowLastColumn="0" w:lastRowFirstColumn="0" w:lastRowLastColumn="0"/>
            <w:tcW w:w="841" w:type="dxa"/>
            <w:textDirection w:val="btLr"/>
            <w:hideMark/>
          </w:tcPr>
          <w:p w14:paraId="00B621FF" w14:textId="77777777" w:rsidR="00572ACD" w:rsidRPr="00794669" w:rsidRDefault="00803623" w:rsidP="00EF6B3D">
            <w:pPr>
              <w:pStyle w:val="Ttulo9"/>
              <w:ind w:left="113" w:right="113"/>
              <w:jc w:val="center"/>
              <w:outlineLvl w:val="8"/>
              <w:rPr>
                <w:b w:val="0"/>
                <w:szCs w:val="16"/>
                <w:lang w:val="es-CR" w:eastAsia="es-CR"/>
              </w:rPr>
            </w:pPr>
            <w:bookmarkStart w:id="117" w:name="_DesgloseInteresMinoritario"/>
            <w:bookmarkEnd w:id="117"/>
            <w:r w:rsidRPr="00DE33EA">
              <w:rPr>
                <w:b w:val="0"/>
                <w:szCs w:val="16"/>
              </w:rPr>
              <w:t>[E]</w:t>
            </w:r>
            <w:r w:rsidRPr="00D16978">
              <w:rPr>
                <w:color w:val="0000FF"/>
                <w:szCs w:val="16"/>
                <w:lang w:val="es-CR" w:eastAsia="en-US"/>
              </w:rPr>
              <w:t xml:space="preserve"> DesgloseParticipacionesNoControladas</w:t>
            </w:r>
          </w:p>
        </w:tc>
        <w:tc>
          <w:tcPr>
            <w:tcW w:w="3296" w:type="dxa"/>
            <w:hideMark/>
          </w:tcPr>
          <w:p w14:paraId="6642EF5A" w14:textId="77777777" w:rsidR="00572ACD" w:rsidRPr="00794669" w:rsidRDefault="00803623" w:rsidP="00EF6B3D">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DE33EA">
              <w:rPr>
                <w:szCs w:val="16"/>
                <w:lang w:val="es-ES_tradnl" w:eastAsia="es-CR"/>
              </w:rPr>
              <w:t xml:space="preserve">[E] </w:t>
            </w:r>
            <w:r w:rsidRPr="00D16978">
              <w:rPr>
                <w:color w:val="0000FF"/>
                <w:szCs w:val="16"/>
                <w:lang w:val="es-CR" w:eastAsia="en-US"/>
              </w:rPr>
              <w:t>ParticipacionesNoControladas</w:t>
            </w:r>
          </w:p>
        </w:tc>
        <w:tc>
          <w:tcPr>
            <w:tcW w:w="4536" w:type="dxa"/>
            <w:vAlign w:val="center"/>
            <w:hideMark/>
          </w:tcPr>
          <w:p w14:paraId="30E546FC" w14:textId="77777777" w:rsidR="00572ACD" w:rsidRPr="00794669" w:rsidRDefault="00803623" w:rsidP="00EF6B3D">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z w:val="16"/>
                <w:szCs w:val="16"/>
              </w:rPr>
              <w:t>Participaciones no controladas</w:t>
            </w:r>
          </w:p>
        </w:tc>
        <w:tc>
          <w:tcPr>
            <w:tcW w:w="411" w:type="dxa"/>
            <w:textDirection w:val="btLr"/>
            <w:vAlign w:val="center"/>
            <w:hideMark/>
          </w:tcPr>
          <w:p w14:paraId="66E0F714" w14:textId="77777777" w:rsidR="00572ACD" w:rsidRPr="00794669" w:rsidRDefault="00572A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eastAsia="es-CR"/>
              </w:rPr>
              <w:t>30700100000000</w:t>
            </w:r>
          </w:p>
        </w:tc>
        <w:tc>
          <w:tcPr>
            <w:tcW w:w="5103" w:type="dxa"/>
            <w:vAlign w:val="center"/>
            <w:hideMark/>
          </w:tcPr>
          <w:p w14:paraId="5F73A9AF" w14:textId="77777777" w:rsidR="00572ACD" w:rsidRDefault="00572ACD" w:rsidP="00755E14">
            <w:pPr>
              <w:pStyle w:val="Prrafodelista"/>
              <w:numPr>
                <w:ilvl w:val="0"/>
                <w:numId w:val="16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3417C3B" w14:textId="77777777" w:rsidR="00572ACD" w:rsidRPr="00452B09" w:rsidRDefault="00572ACD" w:rsidP="00755E14">
            <w:pPr>
              <w:pStyle w:val="Prrafodelista"/>
              <w:numPr>
                <w:ilvl w:val="0"/>
                <w:numId w:val="16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247E596" w14:textId="77777777" w:rsidR="00572ACD" w:rsidRPr="00794669" w:rsidRDefault="00572AC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89129E" w:rsidRPr="00794669" w14:paraId="33B3EF3B"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textDirection w:val="btLr"/>
          </w:tcPr>
          <w:p w14:paraId="1C1C3FE2" w14:textId="77777777" w:rsidR="0089129E" w:rsidRDefault="00803623" w:rsidP="00EF6B3D">
            <w:pPr>
              <w:pStyle w:val="Ttulo9"/>
              <w:ind w:left="113" w:right="113"/>
              <w:jc w:val="center"/>
              <w:outlineLvl w:val="8"/>
              <w:rPr>
                <w:b w:val="0"/>
              </w:rPr>
            </w:pPr>
            <w:r w:rsidRPr="009D50DE">
              <w:rPr>
                <w:b w:val="0"/>
                <w:szCs w:val="16"/>
              </w:rPr>
              <w:t>[E]</w:t>
            </w:r>
            <w:r w:rsidRPr="009D50DE">
              <w:rPr>
                <w:szCs w:val="16"/>
              </w:rPr>
              <w:t xml:space="preserve"> </w:t>
            </w:r>
            <w:r w:rsidRPr="00D16978">
              <w:rPr>
                <w:color w:val="0000FF"/>
                <w:szCs w:val="16"/>
                <w:lang w:val="es-CR" w:eastAsia="en-US"/>
              </w:rPr>
              <w:t>PatrimonioEnFondoOReservasEspeciales</w:t>
            </w:r>
          </w:p>
        </w:tc>
        <w:tc>
          <w:tcPr>
            <w:tcW w:w="3296" w:type="dxa"/>
          </w:tcPr>
          <w:p w14:paraId="02CB94F3" w14:textId="77777777" w:rsidR="0089129E" w:rsidRPr="00E97E10" w:rsidRDefault="00803623" w:rsidP="00DD5599">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118" w:name="_[A]_TotalPatrimonioFondoFinanciamie"/>
            <w:bookmarkEnd w:id="118"/>
            <w:r w:rsidRPr="00D16978">
              <w:rPr>
                <w:color w:val="0000FF"/>
                <w:szCs w:val="16"/>
                <w:lang w:val="es-CR" w:eastAsia="en-US"/>
              </w:rPr>
              <w:t>TotalPatrimonioEnFondoOReservasEspeciales</w:t>
            </w:r>
          </w:p>
        </w:tc>
        <w:tc>
          <w:tcPr>
            <w:tcW w:w="4536" w:type="dxa"/>
            <w:vAlign w:val="center"/>
          </w:tcPr>
          <w:p w14:paraId="571DEB91" w14:textId="77777777" w:rsidR="0089129E" w:rsidRPr="00E97E10" w:rsidRDefault="00803623" w:rsidP="00DD5599">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D16978">
              <w:rPr>
                <w:sz w:val="16"/>
                <w:szCs w:val="16"/>
                <w:lang w:val="es-ES_tradnl" w:eastAsia="es-CR"/>
              </w:rPr>
              <w:t>Aportes patrimoniales en fondos o reservas especiales</w:t>
            </w:r>
          </w:p>
        </w:tc>
        <w:tc>
          <w:tcPr>
            <w:tcW w:w="411" w:type="dxa"/>
            <w:textDirection w:val="btLr"/>
            <w:vAlign w:val="center"/>
          </w:tcPr>
          <w:p w14:paraId="31E309D9" w14:textId="77777777" w:rsidR="0089129E" w:rsidRPr="00E97E10" w:rsidRDefault="0089129E" w:rsidP="00DD559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E97E10">
              <w:rPr>
                <w:rFonts w:cs="Arial"/>
                <w:color w:val="000000"/>
                <w:sz w:val="16"/>
                <w:szCs w:val="16"/>
                <w:lang w:eastAsia="es-CR"/>
              </w:rPr>
              <w:t>30800000000000</w:t>
            </w:r>
          </w:p>
        </w:tc>
        <w:tc>
          <w:tcPr>
            <w:tcW w:w="5103" w:type="dxa"/>
            <w:vAlign w:val="center"/>
          </w:tcPr>
          <w:p w14:paraId="6DFD9116" w14:textId="77777777" w:rsidR="0089129E" w:rsidRPr="00E97E10" w:rsidRDefault="00000000" w:rsidP="00DD559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PatrimonioFondoFinanciamie" w:history="1">
              <w:r w:rsidR="00803623" w:rsidRPr="004B5EF3">
                <w:rPr>
                  <w:rStyle w:val="Hipervnculo"/>
                  <w:rFonts w:cs="Arial"/>
                  <w:sz w:val="16"/>
                  <w:szCs w:val="16"/>
                  <w:lang w:val="es-CR" w:eastAsia="es-CR"/>
                </w:rPr>
                <w:t xml:space="preserve">[A] </w:t>
              </w:r>
              <w:r w:rsidR="00803623" w:rsidRPr="00D16978">
                <w:rPr>
                  <w:rFonts w:cs="Arial"/>
                  <w:color w:val="0000FF"/>
                  <w:sz w:val="16"/>
                  <w:szCs w:val="16"/>
                  <w:lang w:val="es-CR" w:eastAsia="en-US"/>
                </w:rPr>
                <w:t>TotalPatrimonioEnFondoOReservasEspeciales</w:t>
              </w:r>
            </w:hyperlink>
            <w:r w:rsidR="00803623" w:rsidRPr="004B5EF3">
              <w:rPr>
                <w:rFonts w:cs="Arial"/>
                <w:color w:val="000000"/>
                <w:sz w:val="16"/>
                <w:szCs w:val="16"/>
                <w:lang w:val="es-CR" w:eastAsia="es-CR"/>
              </w:rPr>
              <w:t xml:space="preserve">= ∑ </w:t>
            </w:r>
            <w:hyperlink w:anchor="_[E]DesglosePatrimonioFondoFinanciam" w:history="1">
              <w:r w:rsidR="00803623" w:rsidRPr="004B5EF3">
                <w:rPr>
                  <w:rStyle w:val="Hipervnculo"/>
                  <w:rFonts w:cs="Arial"/>
                  <w:sz w:val="16"/>
                  <w:szCs w:val="16"/>
                  <w:lang w:val="es-CR" w:eastAsia="es-CR"/>
                </w:rPr>
                <w:t>[E]</w:t>
              </w:r>
              <w:r w:rsidR="00803623" w:rsidRPr="00D16978">
                <w:rPr>
                  <w:rFonts w:cs="Arial"/>
                  <w:color w:val="0000FF"/>
                  <w:sz w:val="16"/>
                  <w:szCs w:val="16"/>
                  <w:lang w:val="es-CR" w:eastAsia="en-US"/>
                </w:rPr>
                <w:t xml:space="preserve"> DesglosePatrimonioEnFondoOReservasEspeciales</w:t>
              </w:r>
            </w:hyperlink>
          </w:p>
        </w:tc>
      </w:tr>
      <w:tr w:rsidR="00803623" w:rsidRPr="00794669" w14:paraId="339EB60B" w14:textId="77777777" w:rsidTr="002F4AED">
        <w:trPr>
          <w:cantSplit/>
          <w:trHeight w:val="1701"/>
        </w:trPr>
        <w:tc>
          <w:tcPr>
            <w:cnfStyle w:val="001000000000" w:firstRow="0" w:lastRow="0" w:firstColumn="1" w:lastColumn="0" w:oddVBand="0" w:evenVBand="0" w:oddHBand="0" w:evenHBand="0" w:firstRowFirstColumn="0" w:firstRowLastColumn="0" w:lastRowFirstColumn="0" w:lastRowLastColumn="0"/>
            <w:tcW w:w="841" w:type="dxa"/>
            <w:textDirection w:val="btLr"/>
          </w:tcPr>
          <w:p w14:paraId="18ED7630" w14:textId="77777777" w:rsidR="00803623" w:rsidRPr="004B5EF3" w:rsidRDefault="00803623" w:rsidP="00803623">
            <w:pPr>
              <w:pStyle w:val="Ttulo9"/>
              <w:ind w:left="113" w:right="113"/>
              <w:jc w:val="center"/>
              <w:outlineLvl w:val="8"/>
              <w:rPr>
                <w:b w:val="0"/>
                <w:szCs w:val="16"/>
              </w:rPr>
            </w:pPr>
            <w:bookmarkStart w:id="119" w:name="_[E]DesglosePatrimonioFondoFinanciam"/>
            <w:bookmarkEnd w:id="119"/>
          </w:p>
        </w:tc>
        <w:tc>
          <w:tcPr>
            <w:tcW w:w="3296" w:type="dxa"/>
          </w:tcPr>
          <w:p w14:paraId="68DBDB6A" w14:textId="77777777" w:rsidR="00803623" w:rsidRPr="00E97E10" w:rsidDel="00803623" w:rsidRDefault="00803623">
            <w:pPr>
              <w:pStyle w:val="Ttulo9"/>
              <w:outlineLvl w:val="8"/>
              <w:cnfStyle w:val="000000000000" w:firstRow="0" w:lastRow="0" w:firstColumn="0" w:lastColumn="0" w:oddVBand="0" w:evenVBand="0" w:oddHBand="0" w:evenHBand="0" w:firstRowFirstColumn="0" w:firstRowLastColumn="0" w:lastRowFirstColumn="0" w:lastRowLastColumn="0"/>
              <w:rPr>
                <w:szCs w:val="16"/>
                <w:lang w:val="es-ES_tradnl" w:eastAsia="es-CR"/>
              </w:rPr>
            </w:pPr>
            <w:r w:rsidRPr="005E60D5">
              <w:rPr>
                <w:szCs w:val="16"/>
                <w:lang w:val="es-ES_tradnl" w:eastAsia="es-CR"/>
              </w:rPr>
              <w:t xml:space="preserve">[E] </w:t>
            </w:r>
            <w:r w:rsidRPr="00D16978">
              <w:rPr>
                <w:color w:val="0000FF"/>
                <w:szCs w:val="16"/>
                <w:lang w:val="es-CR" w:eastAsia="en-US"/>
              </w:rPr>
              <w:t>FondosEspeciale</w:t>
            </w:r>
            <w:r>
              <w:rPr>
                <w:color w:val="0000FF"/>
                <w:szCs w:val="16"/>
                <w:lang w:val="es-CR" w:eastAsia="en-US"/>
              </w:rPr>
              <w:t>s</w:t>
            </w:r>
          </w:p>
        </w:tc>
        <w:tc>
          <w:tcPr>
            <w:tcW w:w="4536" w:type="dxa"/>
            <w:vAlign w:val="center"/>
          </w:tcPr>
          <w:p w14:paraId="557D5264" w14:textId="77777777" w:rsidR="00803623" w:rsidRPr="00E97E10" w:rsidDel="00803623" w:rsidRDefault="00803623" w:rsidP="00803623">
            <w:pPr>
              <w:jc w:val="center"/>
              <w:cnfStyle w:val="000000000000" w:firstRow="0" w:lastRow="0" w:firstColumn="0" w:lastColumn="0" w:oddVBand="0" w:evenVBand="0" w:oddHBand="0" w:evenHBand="0" w:firstRowFirstColumn="0" w:firstRowLastColumn="0" w:lastRowFirstColumn="0" w:lastRowLastColumn="0"/>
              <w:rPr>
                <w:szCs w:val="16"/>
                <w:lang w:val="es-ES_tradnl" w:eastAsia="es-CR"/>
              </w:rPr>
            </w:pPr>
            <w:r w:rsidRPr="00D16978">
              <w:rPr>
                <w:sz w:val="16"/>
                <w:szCs w:val="16"/>
                <w:lang w:val="es-ES_tradnl" w:eastAsia="es-CR"/>
              </w:rPr>
              <w:t>Fondos especiales</w:t>
            </w:r>
          </w:p>
        </w:tc>
        <w:tc>
          <w:tcPr>
            <w:tcW w:w="411" w:type="dxa"/>
            <w:textDirection w:val="btLr"/>
            <w:vAlign w:val="center"/>
          </w:tcPr>
          <w:p w14:paraId="43CE9AD9" w14:textId="77777777" w:rsidR="00803623" w:rsidRPr="00E97E10" w:rsidDel="00803623" w:rsidRDefault="00803623" w:rsidP="00803623">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5E60D5">
              <w:rPr>
                <w:rFonts w:cs="Arial"/>
                <w:color w:val="000000"/>
                <w:sz w:val="16"/>
                <w:szCs w:val="16"/>
                <w:lang w:eastAsia="es-CR"/>
              </w:rPr>
              <w:t>30800200000000</w:t>
            </w:r>
          </w:p>
        </w:tc>
        <w:tc>
          <w:tcPr>
            <w:tcW w:w="5103" w:type="dxa"/>
            <w:vAlign w:val="center"/>
          </w:tcPr>
          <w:p w14:paraId="68174C79" w14:textId="77777777" w:rsidR="00803623" w:rsidRDefault="00803623" w:rsidP="00803623">
            <w:pPr>
              <w:pStyle w:val="Prrafodelista"/>
              <w:numPr>
                <w:ilvl w:val="0"/>
                <w:numId w:val="63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D16978">
              <w:rPr>
                <w:rFonts w:cs="Arial"/>
                <w:color w:val="000000"/>
                <w:sz w:val="16"/>
                <w:szCs w:val="16"/>
                <w:u w:val="single"/>
                <w:lang w:eastAsia="es-CR"/>
              </w:rPr>
              <w:t>&gt;</w:t>
            </w:r>
            <w:r>
              <w:rPr>
                <w:rFonts w:cs="Arial"/>
                <w:color w:val="000000"/>
                <w:sz w:val="16"/>
                <w:szCs w:val="16"/>
                <w:lang w:eastAsia="es-CR"/>
              </w:rPr>
              <w:t xml:space="preserve"> 0</w:t>
            </w:r>
          </w:p>
          <w:p w14:paraId="60DDAF66" w14:textId="77777777" w:rsidR="00803623" w:rsidRPr="00E97E10" w:rsidDel="00803623" w:rsidRDefault="00803623" w:rsidP="00803623">
            <w:pPr>
              <w:pStyle w:val="Prrafodelista"/>
              <w:numPr>
                <w:ilvl w:val="0"/>
                <w:numId w:val="57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E97E10">
              <w:rPr>
                <w:rFonts w:cs="Arial"/>
                <w:color w:val="000000"/>
                <w:sz w:val="16"/>
                <w:szCs w:val="16"/>
                <w:lang w:eastAsia="es-CR"/>
              </w:rPr>
              <w:t>Se debe expresar con 2 decimales</w:t>
            </w:r>
          </w:p>
        </w:tc>
      </w:tr>
      <w:tr w:rsidR="00803623" w:rsidRPr="00794669" w14:paraId="45B61E0A" w14:textId="77777777" w:rsidTr="002F4AE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841" w:type="dxa"/>
            <w:textDirection w:val="btLr"/>
          </w:tcPr>
          <w:p w14:paraId="6ABAA39A" w14:textId="77777777" w:rsidR="00803623" w:rsidRPr="004B5EF3" w:rsidRDefault="00803623" w:rsidP="00803623">
            <w:pPr>
              <w:pStyle w:val="Ttulo9"/>
              <w:ind w:left="113" w:right="113"/>
              <w:jc w:val="center"/>
              <w:outlineLvl w:val="8"/>
              <w:rPr>
                <w:b w:val="0"/>
                <w:szCs w:val="16"/>
              </w:rPr>
            </w:pPr>
          </w:p>
        </w:tc>
        <w:tc>
          <w:tcPr>
            <w:tcW w:w="3296" w:type="dxa"/>
          </w:tcPr>
          <w:p w14:paraId="15234275" w14:textId="77777777" w:rsidR="00803623" w:rsidRPr="00E97E10" w:rsidDel="00803623" w:rsidRDefault="00803623">
            <w:pPr>
              <w:pStyle w:val="Ttulo9"/>
              <w:outlineLvl w:val="8"/>
              <w:cnfStyle w:val="000000100000" w:firstRow="0" w:lastRow="0" w:firstColumn="0" w:lastColumn="0" w:oddVBand="0" w:evenVBand="0" w:oddHBand="1" w:evenHBand="0" w:firstRowFirstColumn="0" w:firstRowLastColumn="0" w:lastRowFirstColumn="0" w:lastRowLastColumn="0"/>
              <w:rPr>
                <w:szCs w:val="16"/>
                <w:lang w:val="es-ES_tradnl" w:eastAsia="es-CR"/>
              </w:rPr>
            </w:pPr>
            <w:r w:rsidRPr="00CE59C3">
              <w:rPr>
                <w:szCs w:val="16"/>
                <w:lang w:val="es-ES_tradnl" w:eastAsia="es-CR"/>
              </w:rPr>
              <w:t xml:space="preserve">[E] </w:t>
            </w:r>
            <w:r w:rsidRPr="00D16978">
              <w:rPr>
                <w:color w:val="0000FF"/>
                <w:szCs w:val="16"/>
                <w:lang w:val="es-CR" w:eastAsia="en-US"/>
              </w:rPr>
              <w:t>ReservasEspeciale</w:t>
            </w:r>
            <w:r>
              <w:rPr>
                <w:color w:val="0000FF"/>
                <w:szCs w:val="16"/>
                <w:lang w:val="es-CR" w:eastAsia="en-US"/>
              </w:rPr>
              <w:t>s</w:t>
            </w:r>
          </w:p>
        </w:tc>
        <w:tc>
          <w:tcPr>
            <w:tcW w:w="4536" w:type="dxa"/>
            <w:vAlign w:val="center"/>
          </w:tcPr>
          <w:p w14:paraId="04B9517B" w14:textId="77777777" w:rsidR="00803623" w:rsidRPr="00E97E10" w:rsidDel="00803623" w:rsidRDefault="00803623" w:rsidP="00803623">
            <w:pPr>
              <w:jc w:val="center"/>
              <w:cnfStyle w:val="000000100000" w:firstRow="0" w:lastRow="0" w:firstColumn="0" w:lastColumn="0" w:oddVBand="0" w:evenVBand="0" w:oddHBand="1" w:evenHBand="0" w:firstRowFirstColumn="0" w:firstRowLastColumn="0" w:lastRowFirstColumn="0" w:lastRowLastColumn="0"/>
              <w:rPr>
                <w:szCs w:val="16"/>
                <w:lang w:val="es-ES_tradnl" w:eastAsia="es-CR"/>
              </w:rPr>
            </w:pPr>
            <w:r>
              <w:rPr>
                <w:sz w:val="16"/>
                <w:szCs w:val="16"/>
                <w:lang w:val="es-ES_tradnl" w:eastAsia="es-CR"/>
              </w:rPr>
              <w:t>Reservas especiales</w:t>
            </w:r>
          </w:p>
        </w:tc>
        <w:tc>
          <w:tcPr>
            <w:tcW w:w="411" w:type="dxa"/>
            <w:textDirection w:val="btLr"/>
            <w:vAlign w:val="center"/>
          </w:tcPr>
          <w:p w14:paraId="5477A064" w14:textId="77777777" w:rsidR="00803623" w:rsidRPr="00E97E10" w:rsidDel="00803623" w:rsidRDefault="00803623" w:rsidP="00803623">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CE59C3">
              <w:rPr>
                <w:rFonts w:cs="Arial"/>
                <w:color w:val="000000"/>
                <w:sz w:val="16"/>
                <w:szCs w:val="16"/>
                <w:lang w:eastAsia="es-CR"/>
              </w:rPr>
              <w:t>30800300000000</w:t>
            </w:r>
          </w:p>
        </w:tc>
        <w:tc>
          <w:tcPr>
            <w:tcW w:w="5103" w:type="dxa"/>
            <w:vAlign w:val="center"/>
          </w:tcPr>
          <w:p w14:paraId="0C510BD3" w14:textId="77777777" w:rsidR="00803623" w:rsidRDefault="00803623" w:rsidP="00803623">
            <w:pPr>
              <w:pStyle w:val="Prrafodelista"/>
              <w:numPr>
                <w:ilvl w:val="0"/>
                <w:numId w:val="63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D16978">
              <w:rPr>
                <w:rFonts w:cs="Arial"/>
                <w:color w:val="000000"/>
                <w:sz w:val="16"/>
                <w:szCs w:val="16"/>
                <w:u w:val="single"/>
                <w:lang w:eastAsia="es-CR"/>
              </w:rPr>
              <w:t>&gt;</w:t>
            </w:r>
            <w:r>
              <w:rPr>
                <w:rFonts w:cs="Arial"/>
                <w:color w:val="000000"/>
                <w:sz w:val="16"/>
                <w:szCs w:val="16"/>
                <w:lang w:eastAsia="es-CR"/>
              </w:rPr>
              <w:t xml:space="preserve"> 0</w:t>
            </w:r>
          </w:p>
          <w:p w14:paraId="1C3F5BEC" w14:textId="77777777" w:rsidR="00803623" w:rsidRPr="00E97E10" w:rsidDel="00803623" w:rsidRDefault="00803623" w:rsidP="00803623">
            <w:pPr>
              <w:pStyle w:val="Prrafodelista"/>
              <w:numPr>
                <w:ilvl w:val="0"/>
                <w:numId w:val="57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E97E10">
              <w:rPr>
                <w:rFonts w:cs="Arial"/>
                <w:color w:val="000000"/>
                <w:sz w:val="16"/>
                <w:szCs w:val="16"/>
                <w:lang w:eastAsia="es-CR"/>
              </w:rPr>
              <w:t>Se debe expresar con 2 decimales</w:t>
            </w:r>
          </w:p>
        </w:tc>
      </w:tr>
    </w:tbl>
    <w:p w14:paraId="76AB2D09" w14:textId="77777777" w:rsidR="00572ACD" w:rsidRDefault="00572ACD" w:rsidP="00572ACD">
      <w:pPr>
        <w:rPr>
          <w:rFonts w:cs="Arial"/>
          <w:lang w:val="es-ES_tradnl"/>
        </w:rPr>
      </w:pPr>
    </w:p>
    <w:p w14:paraId="1FEBB672" w14:textId="77777777" w:rsidR="00572ACD" w:rsidRPr="002553D5" w:rsidRDefault="00572ACD" w:rsidP="00572ACD">
      <w:pPr>
        <w:rPr>
          <w:rFonts w:cs="Arial"/>
          <w:lang w:val="es-ES_tradnl"/>
        </w:rPr>
      </w:pPr>
    </w:p>
    <w:p w14:paraId="30C2F6C7" w14:textId="77777777" w:rsidR="00572ACD" w:rsidRPr="008F7996" w:rsidRDefault="00572ACD" w:rsidP="00F4314C">
      <w:pPr>
        <w:pStyle w:val="Ttulo3"/>
        <w:numPr>
          <w:ilvl w:val="0"/>
          <w:numId w:val="17"/>
        </w:numPr>
      </w:pPr>
      <w:bookmarkStart w:id="120" w:name="_Toc136255516"/>
      <w:r w:rsidRPr="002553D5">
        <w:t xml:space="preserve">Nodo </w:t>
      </w:r>
      <w:r>
        <w:t>Pasivo</w:t>
      </w:r>
      <w:r w:rsidR="003365B4">
        <w:t>Ma</w:t>
      </w:r>
      <w:r>
        <w:t>s</w:t>
      </w:r>
      <w:r w:rsidR="003365B4">
        <w:t>P</w:t>
      </w:r>
      <w:r>
        <w:t>atrimonio</w:t>
      </w:r>
      <w:bookmarkEnd w:id="120"/>
    </w:p>
    <w:p w14:paraId="4281EF15" w14:textId="77777777" w:rsidR="00572ACD" w:rsidRDefault="00572ACD" w:rsidP="00572ACD">
      <w:pPr>
        <w:rPr>
          <w:rFonts w:cs="Arial"/>
          <w:lang w:val="es-ES_tradnl"/>
        </w:rPr>
      </w:pPr>
    </w:p>
    <w:tbl>
      <w:tblPr>
        <w:tblStyle w:val="Cuadrculamedia3-nfasis1"/>
        <w:tblW w:w="14187" w:type="dxa"/>
        <w:tblLayout w:type="fixed"/>
        <w:tblLook w:val="04A0" w:firstRow="1" w:lastRow="0" w:firstColumn="1" w:lastColumn="0" w:noHBand="0" w:noVBand="1"/>
      </w:tblPr>
      <w:tblGrid>
        <w:gridCol w:w="735"/>
        <w:gridCol w:w="3402"/>
        <w:gridCol w:w="4536"/>
        <w:gridCol w:w="411"/>
        <w:gridCol w:w="5103"/>
      </w:tblGrid>
      <w:tr w:rsidR="00572ACD" w:rsidRPr="00794669" w14:paraId="1E28ADE2" w14:textId="77777777" w:rsidTr="00EF6B3D">
        <w:trPr>
          <w:cnfStyle w:val="100000000000" w:firstRow="1" w:lastRow="0" w:firstColumn="0" w:lastColumn="0" w:oddVBand="0" w:evenVBand="0" w:oddHBand="0" w:evenHBand="0" w:firstRowFirstColumn="0" w:firstRowLastColumn="0" w:lastRowFirstColumn="0" w:lastRowLastColumn="0"/>
          <w:trHeight w:val="907"/>
        </w:trPr>
        <w:tc>
          <w:tcPr>
            <w:cnfStyle w:val="001000000000" w:firstRow="0" w:lastRow="0" w:firstColumn="1" w:lastColumn="0" w:oddVBand="0" w:evenVBand="0" w:oddHBand="0" w:evenHBand="0" w:firstRowFirstColumn="0" w:firstRowLastColumn="0" w:lastRowFirstColumn="0" w:lastRowLastColumn="0"/>
            <w:tcW w:w="735" w:type="dxa"/>
            <w:textDirection w:val="btLr"/>
            <w:hideMark/>
          </w:tcPr>
          <w:p w14:paraId="0DBDDAB7" w14:textId="77777777" w:rsidR="00572ACD" w:rsidRPr="00794669" w:rsidRDefault="00572ACD" w:rsidP="00EF6B3D">
            <w:pPr>
              <w:ind w:left="113" w:right="113"/>
              <w:jc w:val="center"/>
              <w:rPr>
                <w:rFonts w:cs="Arial"/>
                <w:bCs w:val="0"/>
                <w:color w:val="FFFFFF"/>
                <w:sz w:val="16"/>
                <w:szCs w:val="16"/>
                <w:lang w:val="es-CR" w:eastAsia="es-CR"/>
              </w:rPr>
            </w:pPr>
            <w:r w:rsidRPr="00794669">
              <w:rPr>
                <w:rFonts w:cs="Arial"/>
                <w:bCs w:val="0"/>
                <w:color w:val="FFFFFF"/>
                <w:sz w:val="16"/>
                <w:szCs w:val="16"/>
                <w:lang w:val="es-CR" w:eastAsia="es-CR"/>
              </w:rPr>
              <w:t>Nodo</w:t>
            </w:r>
          </w:p>
        </w:tc>
        <w:tc>
          <w:tcPr>
            <w:tcW w:w="3402" w:type="dxa"/>
            <w:hideMark/>
          </w:tcPr>
          <w:p w14:paraId="477C490A" w14:textId="77777777" w:rsidR="00572ACD" w:rsidRPr="00794669" w:rsidRDefault="00572ACD" w:rsidP="00EF6B3D">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794669">
              <w:rPr>
                <w:rFonts w:cs="Arial"/>
                <w:bCs w:val="0"/>
                <w:color w:val="FFFFFF"/>
                <w:sz w:val="16"/>
                <w:szCs w:val="16"/>
                <w:lang w:val="es-CR" w:eastAsia="es-CR"/>
              </w:rPr>
              <w:t>Atributo[A] / Elemento[E]</w:t>
            </w:r>
          </w:p>
        </w:tc>
        <w:tc>
          <w:tcPr>
            <w:tcW w:w="4536" w:type="dxa"/>
            <w:hideMark/>
          </w:tcPr>
          <w:p w14:paraId="060AE512" w14:textId="77777777" w:rsidR="00572ACD" w:rsidRPr="00794669" w:rsidRDefault="00572ACD" w:rsidP="00EF6B3D">
            <w:pPr>
              <w:jc w:val="center"/>
              <w:cnfStyle w:val="100000000000" w:firstRow="1" w:lastRow="0" w:firstColumn="0" w:lastColumn="0" w:oddVBand="0" w:evenVBand="0" w:oddHBand="0" w:evenHBand="0" w:firstRowFirstColumn="0" w:firstRowLastColumn="0" w:lastRowFirstColumn="0" w:lastRowLastColumn="0"/>
              <w:rPr>
                <w:rFonts w:cs="Arial"/>
                <w:sz w:val="16"/>
                <w:szCs w:val="16"/>
              </w:rPr>
            </w:pPr>
            <w:r w:rsidRPr="00794669">
              <w:rPr>
                <w:rFonts w:cs="Arial"/>
                <w:sz w:val="16"/>
                <w:szCs w:val="16"/>
              </w:rPr>
              <w:t>Descripción</w:t>
            </w:r>
          </w:p>
        </w:tc>
        <w:tc>
          <w:tcPr>
            <w:tcW w:w="411" w:type="dxa"/>
            <w:textDirection w:val="btLr"/>
            <w:vAlign w:val="center"/>
            <w:hideMark/>
          </w:tcPr>
          <w:p w14:paraId="6B028E3F" w14:textId="77777777" w:rsidR="00572ACD" w:rsidRPr="00794669" w:rsidRDefault="00572ACD" w:rsidP="00EF6B3D">
            <w:pPr>
              <w:ind w:left="113" w:right="113"/>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794669">
              <w:rPr>
                <w:rFonts w:cs="Arial"/>
                <w:bCs w:val="0"/>
                <w:color w:val="FFFFFF"/>
                <w:sz w:val="16"/>
                <w:szCs w:val="16"/>
                <w:lang w:eastAsia="es-CR"/>
              </w:rPr>
              <w:t>Cuenta catálogo</w:t>
            </w:r>
          </w:p>
        </w:tc>
        <w:tc>
          <w:tcPr>
            <w:tcW w:w="5103" w:type="dxa"/>
            <w:hideMark/>
          </w:tcPr>
          <w:p w14:paraId="5C17F541" w14:textId="77777777" w:rsidR="00572ACD" w:rsidRPr="00794669" w:rsidRDefault="00572ACD" w:rsidP="00EF6B3D">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794669">
              <w:rPr>
                <w:rFonts w:cs="Arial"/>
                <w:bCs w:val="0"/>
                <w:color w:val="FFFFFF"/>
                <w:sz w:val="16"/>
                <w:szCs w:val="16"/>
                <w:lang w:eastAsia="es-CR"/>
              </w:rPr>
              <w:t>Validaciones</w:t>
            </w:r>
          </w:p>
        </w:tc>
      </w:tr>
      <w:tr w:rsidR="00572ACD" w:rsidRPr="00234EB4" w14:paraId="50A0ECCD"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5" w:type="dxa"/>
            <w:textDirection w:val="btLr"/>
          </w:tcPr>
          <w:p w14:paraId="19A386D4" w14:textId="77777777" w:rsidR="00572ACD" w:rsidRPr="00B962C2" w:rsidRDefault="00B4199C" w:rsidP="00EF6B3D">
            <w:pPr>
              <w:pStyle w:val="Ttulo9"/>
              <w:ind w:left="113" w:right="113"/>
              <w:jc w:val="center"/>
              <w:outlineLvl w:val="8"/>
              <w:rPr>
                <w:b w:val="0"/>
                <w:szCs w:val="16"/>
                <w:lang w:val="es-CR" w:eastAsia="es-CR"/>
              </w:rPr>
            </w:pPr>
            <w:r>
              <w:rPr>
                <w:b w:val="0"/>
              </w:rPr>
              <w:t>[E]</w:t>
            </w:r>
            <w:r w:rsidR="00572ACD" w:rsidRPr="00B962C2">
              <w:rPr>
                <w:b w:val="0"/>
                <w:szCs w:val="16"/>
                <w:lang w:val="es-CR" w:eastAsia="es-CR"/>
              </w:rPr>
              <w:t>Pasivo</w:t>
            </w:r>
            <w:r w:rsidR="00572ACD">
              <w:rPr>
                <w:b w:val="0"/>
                <w:szCs w:val="16"/>
                <w:lang w:val="es-CR" w:eastAsia="es-CR"/>
              </w:rPr>
              <w:t>Ma</w:t>
            </w:r>
            <w:r w:rsidR="00572ACD" w:rsidRPr="00B962C2">
              <w:rPr>
                <w:b w:val="0"/>
                <w:szCs w:val="16"/>
                <w:lang w:val="es-CR" w:eastAsia="es-CR"/>
              </w:rPr>
              <w:t>sPatrimonio</w:t>
            </w:r>
          </w:p>
        </w:tc>
        <w:tc>
          <w:tcPr>
            <w:tcW w:w="3402" w:type="dxa"/>
          </w:tcPr>
          <w:p w14:paraId="317830AF" w14:textId="77777777" w:rsidR="00572ACD" w:rsidRPr="00B962C2" w:rsidRDefault="000F5138" w:rsidP="00EF6B3D">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121" w:name="_[E]_TotalPasivomasPatrimonio"/>
            <w:bookmarkEnd w:id="121"/>
            <w:r>
              <w:rPr>
                <w:szCs w:val="16"/>
                <w:lang w:val="es-ES_tradnl" w:eastAsia="es-CR"/>
              </w:rPr>
              <w:t>[E] TotalPasivoM</w:t>
            </w:r>
            <w:r w:rsidR="00572ACD" w:rsidRPr="00B962C2">
              <w:rPr>
                <w:szCs w:val="16"/>
                <w:lang w:val="es-ES_tradnl" w:eastAsia="es-CR"/>
              </w:rPr>
              <w:t>asPatrimonio</w:t>
            </w:r>
          </w:p>
        </w:tc>
        <w:tc>
          <w:tcPr>
            <w:tcW w:w="4536" w:type="dxa"/>
            <w:vAlign w:val="center"/>
          </w:tcPr>
          <w:p w14:paraId="6AF06FDB" w14:textId="77777777" w:rsidR="00572ACD" w:rsidRPr="00B962C2"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B962C2">
              <w:rPr>
                <w:rFonts w:cs="Arial"/>
                <w:sz w:val="16"/>
                <w:szCs w:val="16"/>
              </w:rPr>
              <w:t>Pasivo más Patrimonio</w:t>
            </w:r>
          </w:p>
        </w:tc>
        <w:tc>
          <w:tcPr>
            <w:tcW w:w="411" w:type="dxa"/>
            <w:textDirection w:val="btLr"/>
            <w:vAlign w:val="center"/>
          </w:tcPr>
          <w:p w14:paraId="25000CF0" w14:textId="77777777" w:rsidR="00572ACD" w:rsidRPr="00B962C2" w:rsidRDefault="00572AC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962C2">
              <w:rPr>
                <w:rFonts w:cs="Arial"/>
                <w:color w:val="000000"/>
                <w:sz w:val="16"/>
                <w:szCs w:val="16"/>
                <w:lang w:eastAsia="es-CR"/>
              </w:rPr>
              <w:t>No aplica</w:t>
            </w:r>
          </w:p>
        </w:tc>
        <w:tc>
          <w:tcPr>
            <w:tcW w:w="5103" w:type="dxa"/>
            <w:vAlign w:val="center"/>
          </w:tcPr>
          <w:p w14:paraId="0DFD07B7" w14:textId="77777777" w:rsidR="00BA7E50" w:rsidRPr="00BA7E50" w:rsidRDefault="00000000" w:rsidP="002F4AED">
            <w:pPr>
              <w:pStyle w:val="Prrafodelista"/>
              <w:numPr>
                <w:ilvl w:val="0"/>
                <w:numId w:val="62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TotalPasivomasPatrimonio" w:history="1">
              <w:r w:rsidR="00572ACD" w:rsidRPr="00BA7E50">
                <w:rPr>
                  <w:rStyle w:val="Hipervnculo"/>
                  <w:rFonts w:cs="Arial"/>
                  <w:sz w:val="16"/>
                  <w:szCs w:val="16"/>
                  <w:lang w:val="es-CR" w:eastAsia="es-CR"/>
                </w:rPr>
                <w:t>[E] TotalPasivomasPatrimonio</w:t>
              </w:r>
            </w:hyperlink>
            <w:r w:rsidR="00572ACD" w:rsidRPr="00BA7E50">
              <w:rPr>
                <w:rFonts w:cs="Arial"/>
                <w:color w:val="000000"/>
                <w:sz w:val="16"/>
                <w:szCs w:val="16"/>
                <w:lang w:val="es-CR" w:eastAsia="es-CR"/>
              </w:rPr>
              <w:t xml:space="preserve"> = </w:t>
            </w:r>
          </w:p>
          <w:p w14:paraId="3F1DB79F" w14:textId="77777777" w:rsidR="00572ACD" w:rsidRDefault="00BA7E50" w:rsidP="00BA7E50">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lang w:val="es-CR" w:eastAsia="es-CR"/>
              </w:rPr>
            </w:pPr>
            <w:r>
              <w:t xml:space="preserve">      </w:t>
            </w:r>
            <w:hyperlink w:anchor="_[A]_TotalPasivo" w:history="1">
              <w:r w:rsidR="00572ACD" w:rsidRPr="001D06FB">
                <w:rPr>
                  <w:rStyle w:val="Hipervnculo"/>
                  <w:rFonts w:cs="Arial"/>
                  <w:sz w:val="16"/>
                  <w:szCs w:val="16"/>
                  <w:lang w:val="es-CR" w:eastAsia="es-CR"/>
                </w:rPr>
                <w:t>[A] TotalPasivo</w:t>
              </w:r>
            </w:hyperlink>
            <w:r w:rsidR="00572ACD">
              <w:rPr>
                <w:rFonts w:cs="Arial"/>
                <w:color w:val="000000"/>
                <w:sz w:val="16"/>
                <w:szCs w:val="16"/>
                <w:lang w:val="es-CR" w:eastAsia="es-CR"/>
              </w:rPr>
              <w:t xml:space="preserve"> + </w:t>
            </w:r>
            <w:hyperlink w:anchor="_[A]_TotalPatrimonio" w:history="1">
              <w:r w:rsidR="00572ACD" w:rsidRPr="001D06FB">
                <w:rPr>
                  <w:rStyle w:val="Hipervnculo"/>
                  <w:rFonts w:cs="Arial"/>
                  <w:sz w:val="16"/>
                  <w:szCs w:val="16"/>
                  <w:lang w:val="es-CR" w:eastAsia="es-CR"/>
                </w:rPr>
                <w:t>[A] TotalPatrimonio</w:t>
              </w:r>
            </w:hyperlink>
          </w:p>
          <w:p w14:paraId="721A14D1" w14:textId="77777777" w:rsidR="00572ACD" w:rsidRPr="00BA7E50" w:rsidRDefault="00572ACD" w:rsidP="002F4AED">
            <w:pPr>
              <w:pStyle w:val="Prrafodelista"/>
              <w:numPr>
                <w:ilvl w:val="0"/>
                <w:numId w:val="628"/>
              </w:numP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BA7E50">
              <w:rPr>
                <w:rStyle w:val="Hipervnculo"/>
                <w:rFonts w:cs="Arial"/>
                <w:color w:val="auto"/>
                <w:sz w:val="16"/>
                <w:szCs w:val="16"/>
                <w:u w:val="none"/>
                <w:lang w:val="es-CR" w:eastAsia="es-CR"/>
              </w:rPr>
              <w:t>Debe ser igual al total de activos</w:t>
            </w:r>
          </w:p>
          <w:p w14:paraId="6D9D8FC2" w14:textId="77777777" w:rsidR="00572ACD" w:rsidRPr="00B962C2" w:rsidRDefault="00572AC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bl>
    <w:p w14:paraId="48A960E5" w14:textId="77777777" w:rsidR="00572ACD" w:rsidRDefault="00572ACD">
      <w:pPr>
        <w:rPr>
          <w:rFonts w:cs="Arial"/>
        </w:rPr>
      </w:pPr>
    </w:p>
    <w:p w14:paraId="24F704AA" w14:textId="77777777" w:rsidR="00572ACD" w:rsidRDefault="00572ACD">
      <w:pPr>
        <w:rPr>
          <w:rFonts w:cs="Arial"/>
        </w:rPr>
      </w:pPr>
      <w:r>
        <w:rPr>
          <w:rFonts w:cs="Arial"/>
        </w:rPr>
        <w:br w:type="page"/>
      </w:r>
    </w:p>
    <w:p w14:paraId="337AAE92" w14:textId="77777777" w:rsidR="004A559D" w:rsidRPr="00572ACD" w:rsidRDefault="004A559D">
      <w:pPr>
        <w:rPr>
          <w:rFonts w:cs="Arial"/>
        </w:rPr>
      </w:pPr>
    </w:p>
    <w:p w14:paraId="0487F574" w14:textId="77777777" w:rsidR="004451EC" w:rsidRPr="00191341" w:rsidRDefault="00666A70" w:rsidP="00F4314C">
      <w:pPr>
        <w:pStyle w:val="Ttulo2"/>
        <w:numPr>
          <w:ilvl w:val="1"/>
          <w:numId w:val="14"/>
        </w:numPr>
      </w:pPr>
      <w:bookmarkStart w:id="122" w:name="_Toc136255517"/>
      <w:r>
        <w:t>[M]</w:t>
      </w:r>
      <w:r w:rsidR="004451EC" w:rsidRPr="00191341">
        <w:t>Modelo Estado de Resultados</w:t>
      </w:r>
      <w:bookmarkEnd w:id="122"/>
    </w:p>
    <w:p w14:paraId="6EE01185" w14:textId="77777777" w:rsidR="004451EC" w:rsidRPr="002553D5" w:rsidRDefault="004451EC" w:rsidP="004451EC">
      <w:pPr>
        <w:rPr>
          <w:rFonts w:cs="Arial"/>
          <w:lang w:val="es-ES_tradnl"/>
        </w:rPr>
      </w:pPr>
    </w:p>
    <w:p w14:paraId="250D05DE" w14:textId="77777777" w:rsidR="004451EC" w:rsidRPr="002553D5" w:rsidRDefault="004451EC" w:rsidP="004451EC">
      <w:pPr>
        <w:rPr>
          <w:lang w:val="es-ES_tradnl"/>
        </w:rPr>
      </w:pPr>
      <w:r w:rsidRPr="002553D5">
        <w:rPr>
          <w:lang w:val="es-ES_tradnl"/>
        </w:rPr>
        <w:t>El modelo consta de los nodos principales CuentaResultadosTotal y CuentaT</w:t>
      </w:r>
      <w:r>
        <w:rPr>
          <w:lang w:val="es-ES_tradnl"/>
        </w:rPr>
        <w:t>é</w:t>
      </w:r>
      <w:r w:rsidRPr="002553D5">
        <w:rPr>
          <w:lang w:val="es-ES_tradnl"/>
        </w:rPr>
        <w:t xml:space="preserve">cnicaResultados. </w:t>
      </w:r>
      <w:r>
        <w:rPr>
          <w:lang w:val="es-ES_tradnl"/>
        </w:rPr>
        <w:t xml:space="preserve">La cuenta técnica de resultados, debe remitirse para cada ramo en que opera la entidad, por lo tanto, va a aparecer </w:t>
      </w:r>
      <w:r w:rsidRPr="002553D5">
        <w:rPr>
          <w:lang w:val="es-ES_tradnl"/>
        </w:rPr>
        <w:t>un nodo repetible llamado Ramo que se encontrará una vez en el XML por cada ramo autorizad</w:t>
      </w:r>
      <w:r>
        <w:rPr>
          <w:lang w:val="es-ES_tradnl"/>
        </w:rPr>
        <w:t>o</w:t>
      </w:r>
      <w:r w:rsidRPr="002553D5">
        <w:rPr>
          <w:lang w:val="es-ES_tradnl"/>
        </w:rPr>
        <w:t xml:space="preserve"> en la aseguradora. Los r</w:t>
      </w:r>
      <w:r w:rsidR="00660649">
        <w:rPr>
          <w:lang w:val="es-ES_tradnl"/>
        </w:rPr>
        <w:t xml:space="preserve">amos a reportar se listan </w:t>
      </w:r>
      <w:hyperlink w:anchor="Ramos" w:history="1">
        <w:r w:rsidR="00660649" w:rsidRPr="00660649">
          <w:rPr>
            <w:rStyle w:val="Hipervnculo"/>
            <w:lang w:val="es-ES_tradnl"/>
          </w:rPr>
          <w:t>aquí</w:t>
        </w:r>
      </w:hyperlink>
      <w:r w:rsidR="00660649">
        <w:rPr>
          <w:lang w:val="es-ES_tradnl"/>
        </w:rPr>
        <w:t>.</w:t>
      </w:r>
      <w:r w:rsidRPr="002553D5">
        <w:rPr>
          <w:lang w:val="es-ES_tradnl"/>
        </w:rPr>
        <w:t xml:space="preserve"> </w:t>
      </w:r>
    </w:p>
    <w:p w14:paraId="7FA6D482" w14:textId="77777777" w:rsidR="004451EC" w:rsidRPr="002553D5" w:rsidRDefault="004451EC" w:rsidP="004451EC">
      <w:pPr>
        <w:rPr>
          <w:lang w:val="es-ES_tradnl"/>
        </w:rPr>
      </w:pPr>
    </w:p>
    <w:p w14:paraId="3E338EA4" w14:textId="77777777" w:rsidR="004451EC" w:rsidRDefault="004451EC" w:rsidP="004451EC">
      <w:pPr>
        <w:rPr>
          <w:lang w:val="es-ES_tradnl"/>
        </w:rPr>
      </w:pPr>
      <w:r w:rsidRPr="002553D5">
        <w:rPr>
          <w:lang w:val="es-ES_tradnl"/>
        </w:rPr>
        <w:t>Cada nodo del modelo se detalla a continuación.</w:t>
      </w:r>
    </w:p>
    <w:p w14:paraId="5AF3F687" w14:textId="77777777" w:rsidR="004451EC" w:rsidRDefault="004451EC" w:rsidP="004451EC">
      <w:pPr>
        <w:rPr>
          <w:lang w:val="es-ES_tradnl"/>
        </w:rPr>
      </w:pPr>
    </w:p>
    <w:p w14:paraId="5C4587C9" w14:textId="77777777" w:rsidR="004451EC" w:rsidRDefault="004451EC" w:rsidP="004451EC">
      <w:pPr>
        <w:rPr>
          <w:lang w:val="es-ES_tradnl"/>
        </w:rPr>
      </w:pPr>
    </w:p>
    <w:p w14:paraId="727715B0" w14:textId="77777777" w:rsidR="004451EC" w:rsidRDefault="004451EC" w:rsidP="004451EC">
      <w:pPr>
        <w:rPr>
          <w:lang w:val="es-ES_tradnl"/>
        </w:rPr>
      </w:pPr>
    </w:p>
    <w:p w14:paraId="5D8801D0" w14:textId="77777777" w:rsidR="004451EC" w:rsidRPr="002553D5" w:rsidRDefault="004451EC" w:rsidP="004451EC">
      <w:pPr>
        <w:rPr>
          <w:lang w:val="es-ES_tradnl"/>
        </w:rPr>
      </w:pPr>
      <w:r w:rsidRPr="002553D5">
        <w:rPr>
          <w:rFonts w:cs="Arial"/>
          <w:noProof/>
          <w:lang w:val="es-CR" w:eastAsia="es-CR"/>
        </w:rPr>
        <w:drawing>
          <wp:inline distT="0" distB="0" distL="0" distR="0" wp14:anchorId="2B89B5D7" wp14:editId="5D11B918">
            <wp:extent cx="7781925" cy="2781300"/>
            <wp:effectExtent l="0" t="0" r="9525" b="0"/>
            <wp:docPr id="10" name="Diagrama 10"/>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3" r:lo="rId64" r:qs="rId65" r:cs="rId66"/>
              </a:graphicData>
            </a:graphic>
          </wp:inline>
        </w:drawing>
      </w:r>
    </w:p>
    <w:p w14:paraId="45BA7296" w14:textId="77777777" w:rsidR="004451EC" w:rsidRDefault="004451EC" w:rsidP="004451EC">
      <w:pPr>
        <w:rPr>
          <w:lang w:val="es-ES_tradnl"/>
        </w:rPr>
      </w:pPr>
    </w:p>
    <w:p w14:paraId="1CCABF28" w14:textId="77777777" w:rsidR="004451EC" w:rsidRDefault="004451EC" w:rsidP="004451EC">
      <w:pPr>
        <w:ind w:left="360"/>
        <w:rPr>
          <w:rFonts w:cs="Arial"/>
          <w:lang w:val="es-ES_tradnl"/>
        </w:rPr>
      </w:pPr>
    </w:p>
    <w:p w14:paraId="29143321" w14:textId="77777777" w:rsidR="004451EC" w:rsidRDefault="004451EC" w:rsidP="004451EC">
      <w:pPr>
        <w:ind w:left="360"/>
        <w:rPr>
          <w:rFonts w:cs="Arial"/>
          <w:lang w:val="es-ES_tradnl"/>
        </w:rPr>
      </w:pPr>
    </w:p>
    <w:p w14:paraId="06FA4B6A" w14:textId="77777777" w:rsidR="004451EC" w:rsidRDefault="004451EC" w:rsidP="004451EC">
      <w:pPr>
        <w:ind w:left="360"/>
        <w:rPr>
          <w:rFonts w:cs="Arial"/>
          <w:lang w:val="es-ES_tradnl"/>
        </w:rPr>
      </w:pPr>
    </w:p>
    <w:p w14:paraId="4B2BCD7E" w14:textId="77777777" w:rsidR="004451EC" w:rsidRDefault="004451EC" w:rsidP="004451EC">
      <w:pPr>
        <w:ind w:left="360"/>
        <w:rPr>
          <w:rFonts w:cs="Arial"/>
          <w:lang w:val="es-ES_tradnl"/>
        </w:rPr>
      </w:pPr>
    </w:p>
    <w:p w14:paraId="6A772626" w14:textId="77777777" w:rsidR="00BD5ADC" w:rsidRDefault="00BD5ADC" w:rsidP="004451EC">
      <w:pPr>
        <w:ind w:left="360"/>
        <w:rPr>
          <w:rFonts w:cs="Arial"/>
          <w:lang w:val="es-ES_tradnl"/>
        </w:rPr>
      </w:pPr>
    </w:p>
    <w:p w14:paraId="77FF75AA" w14:textId="77777777" w:rsidR="00BD5ADC" w:rsidRPr="002553D5" w:rsidRDefault="00BD5ADC" w:rsidP="004451EC">
      <w:pPr>
        <w:ind w:left="360"/>
        <w:rPr>
          <w:rFonts w:cs="Arial"/>
          <w:lang w:val="es-ES_tradnl"/>
        </w:rPr>
      </w:pPr>
    </w:p>
    <w:p w14:paraId="1E51F03F" w14:textId="77777777" w:rsidR="004451EC" w:rsidRDefault="004451EC" w:rsidP="004451EC"/>
    <w:p w14:paraId="487A7388" w14:textId="77777777" w:rsidR="00EF6B3D" w:rsidRPr="002553D5" w:rsidRDefault="00EF6B3D" w:rsidP="00F4314C">
      <w:pPr>
        <w:pStyle w:val="Ttulo3"/>
        <w:numPr>
          <w:ilvl w:val="0"/>
          <w:numId w:val="18"/>
        </w:numPr>
      </w:pPr>
      <w:bookmarkStart w:id="123" w:name="_Toc136255518"/>
      <w:r w:rsidRPr="002553D5">
        <w:lastRenderedPageBreak/>
        <w:t>Nodo CuentaResultadosTotal</w:t>
      </w:r>
      <w:bookmarkEnd w:id="123"/>
    </w:p>
    <w:p w14:paraId="1CAF0FA9" w14:textId="77777777" w:rsidR="00EF6B3D" w:rsidRPr="002553D5" w:rsidRDefault="00EF6B3D" w:rsidP="00EF6B3D">
      <w:pPr>
        <w:ind w:left="360"/>
        <w:rPr>
          <w:rFonts w:cs="Arial"/>
          <w:lang w:val="es-ES_tradnl"/>
        </w:rPr>
      </w:pPr>
    </w:p>
    <w:p w14:paraId="02F8856A" w14:textId="77777777" w:rsidR="00EF6B3D" w:rsidRPr="002553D5" w:rsidRDefault="00EF6B3D" w:rsidP="00EF6B3D">
      <w:pPr>
        <w:ind w:left="360"/>
        <w:rPr>
          <w:rFonts w:cs="Arial"/>
          <w:lang w:val="es-ES_tradnl"/>
        </w:rPr>
      </w:pPr>
    </w:p>
    <w:tbl>
      <w:tblPr>
        <w:tblStyle w:val="Cuadrculamedia3-nfasis1"/>
        <w:tblW w:w="14189" w:type="dxa"/>
        <w:tblLayout w:type="fixed"/>
        <w:tblLook w:val="04A0" w:firstRow="1" w:lastRow="0" w:firstColumn="1" w:lastColumn="0" w:noHBand="0" w:noVBand="1"/>
      </w:tblPr>
      <w:tblGrid>
        <w:gridCol w:w="737"/>
        <w:gridCol w:w="3402"/>
        <w:gridCol w:w="4536"/>
        <w:gridCol w:w="411"/>
        <w:gridCol w:w="5103"/>
      </w:tblGrid>
      <w:tr w:rsidR="00EF6B3D" w:rsidRPr="00794669" w14:paraId="5CF6E50F" w14:textId="77777777" w:rsidTr="00EF6B3D">
        <w:trPr>
          <w:cnfStyle w:val="100000000000" w:firstRow="1" w:lastRow="0" w:firstColumn="0" w:lastColumn="0" w:oddVBand="0" w:evenVBand="0" w:oddHBand="0" w:evenHBand="0" w:firstRowFirstColumn="0" w:firstRowLastColumn="0" w:lastRowFirstColumn="0" w:lastRowLastColumn="0"/>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1322DDC5" w14:textId="77777777" w:rsidR="00EF6B3D" w:rsidRPr="00794669" w:rsidRDefault="00EF6B3D" w:rsidP="00EF6B3D">
            <w:pPr>
              <w:ind w:left="113" w:right="113"/>
              <w:jc w:val="center"/>
              <w:rPr>
                <w:rFonts w:cs="Arial"/>
                <w:sz w:val="16"/>
                <w:szCs w:val="16"/>
                <w:lang w:val="es-CR" w:eastAsia="es-CR"/>
              </w:rPr>
            </w:pPr>
            <w:r w:rsidRPr="00794669">
              <w:rPr>
                <w:rFonts w:cs="Arial"/>
                <w:bCs w:val="0"/>
                <w:sz w:val="16"/>
                <w:szCs w:val="16"/>
                <w:lang w:val="es-CR" w:eastAsia="es-CR"/>
              </w:rPr>
              <w:t>Nodo</w:t>
            </w:r>
          </w:p>
        </w:tc>
        <w:tc>
          <w:tcPr>
            <w:tcW w:w="3402" w:type="dxa"/>
            <w:vAlign w:val="center"/>
            <w:hideMark/>
          </w:tcPr>
          <w:p w14:paraId="3BA29321" w14:textId="77777777" w:rsidR="00EF6B3D" w:rsidRPr="00794669" w:rsidRDefault="00EF6B3D" w:rsidP="00EF6B3D">
            <w:pPr>
              <w:jc w:val="center"/>
              <w:cnfStyle w:val="100000000000" w:firstRow="1" w:lastRow="0" w:firstColumn="0" w:lastColumn="0" w:oddVBand="0" w:evenVBand="0" w:oddHBand="0" w:evenHBand="0" w:firstRowFirstColumn="0" w:firstRowLastColumn="0" w:lastRowFirstColumn="0" w:lastRowLastColumn="0"/>
              <w:rPr>
                <w:rFonts w:cs="Arial"/>
                <w:sz w:val="16"/>
                <w:szCs w:val="16"/>
                <w:lang w:val="es-CR" w:eastAsia="es-CR"/>
              </w:rPr>
            </w:pPr>
            <w:r w:rsidRPr="00794669">
              <w:rPr>
                <w:rFonts w:cs="Arial"/>
                <w:bCs w:val="0"/>
                <w:sz w:val="16"/>
                <w:szCs w:val="16"/>
                <w:lang w:val="es-CR" w:eastAsia="es-CR"/>
              </w:rPr>
              <w:t>Atributo[A] / Elemento[E]</w:t>
            </w:r>
          </w:p>
        </w:tc>
        <w:tc>
          <w:tcPr>
            <w:tcW w:w="4536" w:type="dxa"/>
            <w:vAlign w:val="center"/>
            <w:hideMark/>
          </w:tcPr>
          <w:p w14:paraId="66F32B2F" w14:textId="77777777" w:rsidR="00EF6B3D" w:rsidRPr="00794669" w:rsidRDefault="00EF6B3D" w:rsidP="00EF6B3D">
            <w:pPr>
              <w:jc w:val="center"/>
              <w:cnfStyle w:val="100000000000" w:firstRow="1" w:lastRow="0" w:firstColumn="0" w:lastColumn="0" w:oddVBand="0" w:evenVBand="0" w:oddHBand="0" w:evenHBand="0" w:firstRowFirstColumn="0" w:firstRowLastColumn="0" w:lastRowFirstColumn="0" w:lastRowLastColumn="0"/>
              <w:rPr>
                <w:rFonts w:cs="Arial"/>
                <w:bCs w:val="0"/>
                <w:sz w:val="16"/>
                <w:szCs w:val="16"/>
                <w:lang w:val="es-CR" w:eastAsia="es-CR"/>
              </w:rPr>
            </w:pPr>
            <w:r w:rsidRPr="00794669">
              <w:rPr>
                <w:rFonts w:cs="Arial"/>
                <w:bCs w:val="0"/>
                <w:sz w:val="16"/>
                <w:szCs w:val="16"/>
                <w:lang w:val="es-CR" w:eastAsia="es-CR"/>
              </w:rPr>
              <w:t>Descripción</w:t>
            </w:r>
          </w:p>
        </w:tc>
        <w:tc>
          <w:tcPr>
            <w:tcW w:w="411" w:type="dxa"/>
            <w:textDirection w:val="btLr"/>
            <w:vAlign w:val="center"/>
            <w:hideMark/>
          </w:tcPr>
          <w:p w14:paraId="19CC8DE2" w14:textId="77777777" w:rsidR="00EF6B3D" w:rsidRPr="00794669" w:rsidRDefault="00EF6B3D" w:rsidP="00EF6B3D">
            <w:pPr>
              <w:ind w:left="113" w:right="113"/>
              <w:jc w:val="center"/>
              <w:cnfStyle w:val="100000000000" w:firstRow="1" w:lastRow="0" w:firstColumn="0" w:lastColumn="0" w:oddVBand="0" w:evenVBand="0" w:oddHBand="0" w:evenHBand="0" w:firstRowFirstColumn="0" w:firstRowLastColumn="0" w:lastRowFirstColumn="0" w:lastRowLastColumn="0"/>
              <w:rPr>
                <w:rFonts w:cs="Arial"/>
                <w:bCs w:val="0"/>
                <w:sz w:val="16"/>
                <w:szCs w:val="16"/>
                <w:lang w:val="es-CR" w:eastAsia="es-CR"/>
              </w:rPr>
            </w:pPr>
            <w:r w:rsidRPr="00794669">
              <w:rPr>
                <w:rFonts w:cs="Arial"/>
                <w:bCs w:val="0"/>
                <w:sz w:val="16"/>
                <w:szCs w:val="16"/>
                <w:lang w:val="es-CR" w:eastAsia="es-CR"/>
              </w:rPr>
              <w:t>Cuenta catálogo</w:t>
            </w:r>
          </w:p>
        </w:tc>
        <w:tc>
          <w:tcPr>
            <w:tcW w:w="5103" w:type="dxa"/>
            <w:vAlign w:val="center"/>
            <w:hideMark/>
          </w:tcPr>
          <w:p w14:paraId="576BC87A" w14:textId="77777777" w:rsidR="00EF6B3D" w:rsidRPr="00794669" w:rsidRDefault="00EF6B3D" w:rsidP="00EF6B3D">
            <w:pPr>
              <w:cnfStyle w:val="100000000000" w:firstRow="1" w:lastRow="0" w:firstColumn="0" w:lastColumn="0" w:oddVBand="0" w:evenVBand="0" w:oddHBand="0" w:evenHBand="0" w:firstRowFirstColumn="0" w:firstRowLastColumn="0" w:lastRowFirstColumn="0" w:lastRowLastColumn="0"/>
              <w:rPr>
                <w:rFonts w:cs="Arial"/>
                <w:bCs w:val="0"/>
                <w:sz w:val="16"/>
                <w:szCs w:val="16"/>
                <w:lang w:val="es-CR" w:eastAsia="es-CR"/>
              </w:rPr>
            </w:pPr>
            <w:r w:rsidRPr="00794669">
              <w:rPr>
                <w:rFonts w:cs="Arial"/>
                <w:bCs w:val="0"/>
                <w:sz w:val="16"/>
                <w:szCs w:val="16"/>
                <w:lang w:val="es-CR" w:eastAsia="es-CR"/>
              </w:rPr>
              <w:t>Validaciones</w:t>
            </w:r>
          </w:p>
        </w:tc>
      </w:tr>
      <w:tr w:rsidR="00EF6B3D" w:rsidRPr="00794669" w14:paraId="0B0CE92B"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06BE4A24" w14:textId="77777777" w:rsidR="00EF6B3D" w:rsidRPr="00794669" w:rsidRDefault="00B4199C" w:rsidP="00EF6B3D">
            <w:pPr>
              <w:pStyle w:val="Ttulo9"/>
              <w:ind w:left="113" w:right="113"/>
              <w:jc w:val="center"/>
              <w:outlineLvl w:val="8"/>
              <w:rPr>
                <w:b w:val="0"/>
                <w:szCs w:val="16"/>
                <w:lang w:val="es-CR" w:eastAsia="es-CR"/>
              </w:rPr>
            </w:pPr>
            <w:r>
              <w:rPr>
                <w:b w:val="0"/>
              </w:rPr>
              <w:t>[E]</w:t>
            </w:r>
            <w:r w:rsidR="00EF6B3D" w:rsidRPr="00794669">
              <w:rPr>
                <w:b w:val="0"/>
                <w:szCs w:val="16"/>
                <w:lang w:val="es-ES_tradnl" w:eastAsia="es-CR"/>
              </w:rPr>
              <w:t>CuentaResultadosTotal</w:t>
            </w:r>
          </w:p>
        </w:tc>
        <w:tc>
          <w:tcPr>
            <w:tcW w:w="3402" w:type="dxa"/>
            <w:hideMark/>
          </w:tcPr>
          <w:p w14:paraId="4D2F0AD0"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124" w:name="_[A]_ResultadoNetoPeriodo"/>
            <w:bookmarkEnd w:id="124"/>
            <w:r w:rsidRPr="00794669">
              <w:rPr>
                <w:snapToGrid w:val="0"/>
                <w:color w:val="000000"/>
                <w:szCs w:val="16"/>
                <w:lang w:val="es-ES_tradnl" w:eastAsia="es-CR"/>
              </w:rPr>
              <w:t xml:space="preserve">[A] </w:t>
            </w:r>
            <w:r>
              <w:rPr>
                <w:snapToGrid w:val="0"/>
                <w:color w:val="000000"/>
                <w:szCs w:val="16"/>
                <w:lang w:val="es-ES_tradnl" w:eastAsia="es-CR"/>
              </w:rPr>
              <w:t>UtilidadNetaPeri</w:t>
            </w:r>
            <w:r w:rsidRPr="00240719">
              <w:rPr>
                <w:snapToGrid w:val="0"/>
                <w:color w:val="000000"/>
                <w:szCs w:val="16"/>
                <w:lang w:val="es-ES_tradnl" w:eastAsia="es-CR"/>
              </w:rPr>
              <w:t>odo</w:t>
            </w:r>
          </w:p>
        </w:tc>
        <w:tc>
          <w:tcPr>
            <w:tcW w:w="4536" w:type="dxa"/>
            <w:vAlign w:val="center"/>
            <w:hideMark/>
          </w:tcPr>
          <w:p w14:paraId="20BEAF32"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40719">
              <w:rPr>
                <w:rFonts w:cs="Arial"/>
                <w:color w:val="000000"/>
                <w:sz w:val="16"/>
                <w:szCs w:val="16"/>
                <w:lang w:val="es-ES_tradnl" w:eastAsia="es-CR"/>
              </w:rPr>
              <w:t>Utilidad (Pérdida) neta del período</w:t>
            </w:r>
          </w:p>
        </w:tc>
        <w:tc>
          <w:tcPr>
            <w:tcW w:w="411" w:type="dxa"/>
            <w:textDirection w:val="btLr"/>
            <w:vAlign w:val="center"/>
            <w:hideMark/>
          </w:tcPr>
          <w:p w14:paraId="4E53DEA4"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No aplica</w:t>
            </w:r>
          </w:p>
        </w:tc>
        <w:tc>
          <w:tcPr>
            <w:tcW w:w="5103" w:type="dxa"/>
            <w:vAlign w:val="center"/>
            <w:hideMark/>
          </w:tcPr>
          <w:p w14:paraId="02910C61" w14:textId="77777777" w:rsidR="00EF6B3D" w:rsidRPr="00BA7E50"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ResultadoNetoPeriodo" w:history="1">
              <w:r w:rsidR="00EF6B3D" w:rsidRPr="00BA7E50">
                <w:rPr>
                  <w:rStyle w:val="Hipervnculo"/>
                  <w:rFonts w:cs="Arial"/>
                  <w:sz w:val="16"/>
                  <w:szCs w:val="16"/>
                  <w:u w:val="none"/>
                  <w:lang w:val="es-CR" w:eastAsia="es-CR"/>
                </w:rPr>
                <w:t>[A] ResultadoNetoPeriodo</w:t>
              </w:r>
            </w:hyperlink>
            <w:r w:rsidR="00EF6B3D" w:rsidRPr="00BA7E50">
              <w:rPr>
                <w:rFonts w:cs="Arial"/>
                <w:color w:val="000000"/>
                <w:sz w:val="16"/>
                <w:szCs w:val="16"/>
                <w:lang w:val="es-CR" w:eastAsia="es-CR"/>
              </w:rPr>
              <w:t xml:space="preserve"> =</w:t>
            </w:r>
          </w:p>
          <w:p w14:paraId="11948DB4" w14:textId="77777777" w:rsidR="00DD5599" w:rsidRPr="00BA7E50" w:rsidRDefault="00000000" w:rsidP="009C65C0">
            <w:pPr>
              <w:cnfStyle w:val="000000100000" w:firstRow="0" w:lastRow="0" w:firstColumn="0" w:lastColumn="0" w:oddVBand="0" w:evenVBand="0" w:oddHBand="1" w:evenHBand="0" w:firstRowFirstColumn="0" w:firstRowLastColumn="0" w:lastRowFirstColumn="0" w:lastRowLastColumn="0"/>
              <w:rPr>
                <w:rFonts w:cs="Arial"/>
                <w:color w:val="0000FF"/>
                <w:sz w:val="16"/>
                <w:szCs w:val="16"/>
                <w:lang w:val="es-CR" w:eastAsia="es-CR"/>
              </w:rPr>
            </w:pPr>
            <w:hyperlink w:anchor="_[E]_Total_UtilidadDespuesImpuestosA" w:history="1">
              <w:r w:rsidR="00E97D02" w:rsidRPr="00E97D02">
                <w:rPr>
                  <w:rStyle w:val="Hipervnculo"/>
                  <w:rFonts w:cs="Arial"/>
                  <w:sz w:val="16"/>
                  <w:szCs w:val="16"/>
                  <w:lang w:val="es-CR" w:eastAsia="es-CR"/>
                </w:rPr>
                <w:t>[E] Total UtilidadDespuesImpuestosAntesParticipaciones</w:t>
              </w:r>
            </w:hyperlink>
            <w:r w:rsidR="00E97D02">
              <w:rPr>
                <w:rFonts w:cs="Arial"/>
                <w:color w:val="0000FF"/>
                <w:sz w:val="16"/>
                <w:szCs w:val="16"/>
                <w:lang w:val="es-CR" w:eastAsia="es-CR"/>
              </w:rPr>
              <w:t xml:space="preserve"> - </w:t>
            </w:r>
            <w:hyperlink w:anchor="_[A]TotalLegalesSobreUtilidad" w:history="1">
              <w:r w:rsidR="009C65C0" w:rsidRPr="009C65C0">
                <w:rPr>
                  <w:rStyle w:val="Hipervnculo"/>
                  <w:rFonts w:cs="Arial"/>
                  <w:sz w:val="16"/>
                  <w:szCs w:val="16"/>
                  <w:lang w:val="es-CR" w:eastAsia="es-CR"/>
                </w:rPr>
                <w:t>[A]TotalLegalesSobreUtilidad</w:t>
              </w:r>
            </w:hyperlink>
          </w:p>
        </w:tc>
      </w:tr>
      <w:tr w:rsidR="00277E5D" w:rsidRPr="00794669" w14:paraId="430C838A"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0959D8A3" w14:textId="77777777" w:rsidR="00277E5D" w:rsidRDefault="00277E5D" w:rsidP="00277E5D">
            <w:pPr>
              <w:pStyle w:val="Ttulo9"/>
              <w:ind w:left="113" w:right="113"/>
              <w:jc w:val="center"/>
              <w:outlineLvl w:val="8"/>
              <w:rPr>
                <w:b w:val="0"/>
              </w:rPr>
            </w:pPr>
            <w:r>
              <w:rPr>
                <w:b w:val="0"/>
              </w:rPr>
              <w:t>[E]</w:t>
            </w:r>
            <w:r w:rsidRPr="00794669">
              <w:rPr>
                <w:b w:val="0"/>
                <w:szCs w:val="16"/>
                <w:lang w:val="es-ES_tradnl" w:eastAsia="es-CR"/>
              </w:rPr>
              <w:t>CuentaResultadosTotal</w:t>
            </w:r>
          </w:p>
        </w:tc>
        <w:tc>
          <w:tcPr>
            <w:tcW w:w="3402" w:type="dxa"/>
          </w:tcPr>
          <w:p w14:paraId="56D899AA" w14:textId="77777777" w:rsidR="00277E5D" w:rsidRDefault="00277E5D">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sidRPr="00623C0E">
              <w:rPr>
                <w:snapToGrid w:val="0"/>
                <w:color w:val="000000"/>
                <w:szCs w:val="16"/>
                <w:lang w:val="es-ES_tradnl" w:eastAsia="es-CR"/>
              </w:rPr>
              <w:t xml:space="preserve">[A] </w:t>
            </w:r>
            <w:r w:rsidRPr="001D5E16">
              <w:rPr>
                <w:szCs w:val="16"/>
                <w:lang w:val="es-CR" w:eastAsia="en-US"/>
              </w:rPr>
              <w:t>NoControladoras</w:t>
            </w:r>
          </w:p>
        </w:tc>
        <w:tc>
          <w:tcPr>
            <w:tcW w:w="4536" w:type="dxa"/>
            <w:vAlign w:val="center"/>
          </w:tcPr>
          <w:p w14:paraId="4E8BEE4A" w14:textId="77777777" w:rsidR="00277E5D" w:rsidRPr="00C447CD" w:rsidRDefault="00277E5D" w:rsidP="00277E5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Pr>
                <w:rFonts w:cs="Arial"/>
                <w:color w:val="000000"/>
                <w:sz w:val="16"/>
                <w:szCs w:val="16"/>
                <w:lang w:val="es-ES_tradnl" w:eastAsia="es-CR"/>
              </w:rPr>
              <w:t>Atribuidos a participaciones no controladoras</w:t>
            </w:r>
          </w:p>
        </w:tc>
        <w:tc>
          <w:tcPr>
            <w:tcW w:w="411" w:type="dxa"/>
            <w:textDirection w:val="btLr"/>
            <w:vAlign w:val="center"/>
          </w:tcPr>
          <w:p w14:paraId="69417D6C" w14:textId="77777777" w:rsidR="00277E5D" w:rsidRDefault="00277E5D" w:rsidP="00277E5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5103" w:type="dxa"/>
            <w:vAlign w:val="center"/>
          </w:tcPr>
          <w:p w14:paraId="107591B2" w14:textId="77777777" w:rsidR="00277E5D" w:rsidRDefault="00277E5D" w:rsidP="00277E5D">
            <w:pPr>
              <w:pStyle w:val="Prrafodelista"/>
              <w:numPr>
                <w:ilvl w:val="0"/>
                <w:numId w:val="16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w:t>
            </w:r>
            <w:r>
              <w:rPr>
                <w:rFonts w:cs="Arial"/>
                <w:color w:val="000000"/>
                <w:sz w:val="16"/>
                <w:szCs w:val="16"/>
                <w:lang w:eastAsia="es-CR"/>
              </w:rPr>
              <w:t xml:space="preserve"> ó </w:t>
            </w:r>
            <w:r w:rsidRPr="00D16978">
              <w:rPr>
                <w:rFonts w:cs="Arial"/>
                <w:color w:val="000000"/>
                <w:sz w:val="16"/>
                <w:szCs w:val="16"/>
                <w:u w:val="single"/>
                <w:lang w:eastAsia="es-CR"/>
              </w:rPr>
              <w:t>&lt;</w:t>
            </w:r>
            <w:r>
              <w:rPr>
                <w:rFonts w:cs="Arial"/>
                <w:color w:val="000000"/>
                <w:sz w:val="16"/>
                <w:szCs w:val="16"/>
                <w:lang w:eastAsia="es-CR"/>
              </w:rPr>
              <w:t xml:space="preserve"> a</w:t>
            </w:r>
            <w:r w:rsidRPr="00452B09">
              <w:rPr>
                <w:rFonts w:cs="Arial"/>
                <w:color w:val="000000"/>
                <w:sz w:val="16"/>
                <w:szCs w:val="16"/>
                <w:lang w:eastAsia="es-CR"/>
              </w:rPr>
              <w:t xml:space="preserve"> 0</w:t>
            </w:r>
          </w:p>
          <w:p w14:paraId="09631E01" w14:textId="77777777" w:rsidR="00277E5D" w:rsidRPr="00452B09" w:rsidRDefault="00277E5D" w:rsidP="00277E5D">
            <w:pPr>
              <w:pStyle w:val="Prrafodelista"/>
              <w:numPr>
                <w:ilvl w:val="0"/>
                <w:numId w:val="16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A82B2A7" w14:textId="77777777" w:rsidR="00277E5D" w:rsidRDefault="00277E5D" w:rsidP="00277E5D">
            <w:pPr>
              <w:cnfStyle w:val="000000000000" w:firstRow="0" w:lastRow="0" w:firstColumn="0" w:lastColumn="0" w:oddVBand="0" w:evenVBand="0" w:oddHBand="0" w:evenHBand="0" w:firstRowFirstColumn="0" w:firstRowLastColumn="0" w:lastRowFirstColumn="0" w:lastRowLastColumn="0"/>
              <w:rPr>
                <w:rStyle w:val="Hipervnculo"/>
              </w:rPr>
            </w:pPr>
          </w:p>
        </w:tc>
      </w:tr>
      <w:tr w:rsidR="00277E5D" w:rsidRPr="00794669" w14:paraId="1F531CD4"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521F1AED" w14:textId="77777777" w:rsidR="00277E5D" w:rsidRDefault="00277E5D" w:rsidP="00277E5D">
            <w:pPr>
              <w:pStyle w:val="Ttulo9"/>
              <w:ind w:left="113" w:right="113"/>
              <w:jc w:val="center"/>
              <w:outlineLvl w:val="8"/>
              <w:rPr>
                <w:b w:val="0"/>
              </w:rPr>
            </w:pPr>
            <w:r>
              <w:rPr>
                <w:b w:val="0"/>
              </w:rPr>
              <w:t>[E]</w:t>
            </w:r>
            <w:r w:rsidRPr="00794669">
              <w:rPr>
                <w:b w:val="0"/>
                <w:szCs w:val="16"/>
                <w:lang w:val="es-ES_tradnl" w:eastAsia="es-CR"/>
              </w:rPr>
              <w:t>CuentaResultadosTotal</w:t>
            </w:r>
          </w:p>
        </w:tc>
        <w:tc>
          <w:tcPr>
            <w:tcW w:w="3402" w:type="dxa"/>
          </w:tcPr>
          <w:p w14:paraId="0E58CF1E" w14:textId="77777777" w:rsidR="00277E5D" w:rsidRDefault="00277E5D">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sidRPr="00623C0E">
              <w:rPr>
                <w:snapToGrid w:val="0"/>
                <w:color w:val="000000"/>
                <w:szCs w:val="16"/>
                <w:lang w:val="es-ES_tradnl" w:eastAsia="es-CR"/>
              </w:rPr>
              <w:t xml:space="preserve">[A] </w:t>
            </w:r>
            <w:r w:rsidRPr="001D5E16">
              <w:rPr>
                <w:szCs w:val="16"/>
                <w:lang w:val="es-CR" w:eastAsia="en-US"/>
              </w:rPr>
              <w:t>Controladoras</w:t>
            </w:r>
          </w:p>
        </w:tc>
        <w:tc>
          <w:tcPr>
            <w:tcW w:w="4536" w:type="dxa"/>
            <w:vAlign w:val="center"/>
          </w:tcPr>
          <w:p w14:paraId="000E5D49" w14:textId="77777777" w:rsidR="00277E5D" w:rsidRPr="00C447CD" w:rsidRDefault="00277E5D" w:rsidP="00277E5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Pr>
                <w:rFonts w:cs="Arial"/>
                <w:color w:val="000000"/>
                <w:sz w:val="16"/>
                <w:szCs w:val="16"/>
                <w:lang w:val="es-ES_tradnl" w:eastAsia="es-CR"/>
              </w:rPr>
              <w:t>Atribuidos a la controladora</w:t>
            </w:r>
          </w:p>
        </w:tc>
        <w:tc>
          <w:tcPr>
            <w:tcW w:w="411" w:type="dxa"/>
            <w:textDirection w:val="btLr"/>
            <w:vAlign w:val="center"/>
          </w:tcPr>
          <w:p w14:paraId="421D7384" w14:textId="77777777" w:rsidR="00277E5D" w:rsidRDefault="00277E5D" w:rsidP="00277E5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5103" w:type="dxa"/>
            <w:vAlign w:val="center"/>
          </w:tcPr>
          <w:p w14:paraId="7EE5590E" w14:textId="77777777" w:rsidR="00277E5D" w:rsidRPr="00D16978" w:rsidRDefault="00277E5D" w:rsidP="00277E5D">
            <w:pPr>
              <w:pStyle w:val="Prrafodelista"/>
              <w:numPr>
                <w:ilvl w:val="0"/>
                <w:numId w:val="63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w:t>
            </w:r>
            <w:r>
              <w:rPr>
                <w:rFonts w:cs="Arial"/>
                <w:color w:val="000000"/>
                <w:sz w:val="16"/>
                <w:szCs w:val="16"/>
                <w:lang w:eastAsia="es-CR"/>
              </w:rPr>
              <w:t xml:space="preserve"> ó </w:t>
            </w:r>
            <w:r w:rsidRPr="00784655">
              <w:rPr>
                <w:rFonts w:cs="Arial"/>
                <w:color w:val="000000"/>
                <w:sz w:val="16"/>
                <w:szCs w:val="16"/>
                <w:u w:val="single"/>
                <w:lang w:eastAsia="es-CR"/>
              </w:rPr>
              <w:t>&lt;</w:t>
            </w:r>
            <w:r>
              <w:rPr>
                <w:rFonts w:cs="Arial"/>
                <w:color w:val="000000"/>
                <w:sz w:val="16"/>
                <w:szCs w:val="16"/>
                <w:lang w:eastAsia="es-CR"/>
              </w:rPr>
              <w:t xml:space="preserve"> a</w:t>
            </w:r>
            <w:r w:rsidRPr="00452B09">
              <w:rPr>
                <w:rFonts w:cs="Arial"/>
                <w:color w:val="000000"/>
                <w:sz w:val="16"/>
                <w:szCs w:val="16"/>
                <w:lang w:eastAsia="es-CR"/>
              </w:rPr>
              <w:t xml:space="preserve"> </w:t>
            </w:r>
            <w:r w:rsidR="00247B01">
              <w:rPr>
                <w:rFonts w:cs="Arial"/>
                <w:color w:val="000000"/>
                <w:sz w:val="16"/>
                <w:szCs w:val="16"/>
                <w:lang w:eastAsia="es-CR"/>
              </w:rPr>
              <w:t>0</w:t>
            </w:r>
          </w:p>
          <w:p w14:paraId="3F966E37" w14:textId="77777777" w:rsidR="00277E5D" w:rsidRPr="00452B09" w:rsidRDefault="00277E5D" w:rsidP="00277E5D">
            <w:pPr>
              <w:pStyle w:val="Prrafodelista"/>
              <w:numPr>
                <w:ilvl w:val="0"/>
                <w:numId w:val="63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90EFED6" w14:textId="77777777" w:rsidR="00277E5D" w:rsidRDefault="00277E5D" w:rsidP="00277E5D">
            <w:pPr>
              <w:cnfStyle w:val="000000100000" w:firstRow="0" w:lastRow="0" w:firstColumn="0" w:lastColumn="0" w:oddVBand="0" w:evenVBand="0" w:oddHBand="1" w:evenHBand="0" w:firstRowFirstColumn="0" w:firstRowLastColumn="0" w:lastRowFirstColumn="0" w:lastRowLastColumn="0"/>
              <w:rPr>
                <w:rStyle w:val="Hipervnculo"/>
              </w:rPr>
            </w:pPr>
          </w:p>
        </w:tc>
      </w:tr>
      <w:tr w:rsidR="00C447CD" w:rsidRPr="00794669" w14:paraId="0AEC2DE0"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5285B6A0" w14:textId="77777777" w:rsidR="00C447CD" w:rsidRDefault="00C447CD" w:rsidP="00EF6B3D">
            <w:pPr>
              <w:pStyle w:val="Ttulo9"/>
              <w:ind w:left="113" w:right="113"/>
              <w:jc w:val="center"/>
              <w:outlineLvl w:val="8"/>
              <w:rPr>
                <w:b w:val="0"/>
              </w:rPr>
            </w:pPr>
            <w:r>
              <w:rPr>
                <w:b w:val="0"/>
              </w:rPr>
              <w:t>[E]UtilidadDespuesImpuestosAntesParticipaciones</w:t>
            </w:r>
          </w:p>
        </w:tc>
        <w:tc>
          <w:tcPr>
            <w:tcW w:w="3402" w:type="dxa"/>
          </w:tcPr>
          <w:p w14:paraId="6EBBE825" w14:textId="77777777" w:rsidR="00C447CD" w:rsidRPr="00794669" w:rsidRDefault="00C447CD" w:rsidP="00EF6B3D">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bookmarkStart w:id="125" w:name="_[E]_Total_UtilidadDespuesImpuestosA"/>
            <w:bookmarkEnd w:id="125"/>
            <w:r>
              <w:rPr>
                <w:snapToGrid w:val="0"/>
                <w:color w:val="000000"/>
                <w:szCs w:val="16"/>
                <w:lang w:val="es-ES_tradnl" w:eastAsia="es-CR"/>
              </w:rPr>
              <w:t>[E] Total</w:t>
            </w:r>
            <w:r>
              <w:t xml:space="preserve"> </w:t>
            </w:r>
            <w:r w:rsidRPr="00C447CD">
              <w:rPr>
                <w:snapToGrid w:val="0"/>
                <w:color w:val="000000"/>
                <w:szCs w:val="16"/>
                <w:lang w:val="es-ES_tradnl" w:eastAsia="es-CR"/>
              </w:rPr>
              <w:t>UtilidadDespuesImpuestosAntesParticipaciones</w:t>
            </w:r>
          </w:p>
        </w:tc>
        <w:tc>
          <w:tcPr>
            <w:tcW w:w="4536" w:type="dxa"/>
            <w:vAlign w:val="center"/>
          </w:tcPr>
          <w:p w14:paraId="39C5D358" w14:textId="77777777" w:rsidR="00C447CD" w:rsidRDefault="00C447CD" w:rsidP="00C447CD">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sz w:val="24"/>
                <w:lang w:val="es-CR" w:eastAsia="es-CR"/>
              </w:rPr>
            </w:pPr>
            <w:r w:rsidRPr="00C447CD">
              <w:rPr>
                <w:rFonts w:cs="Arial"/>
                <w:color w:val="000000"/>
                <w:sz w:val="16"/>
                <w:szCs w:val="16"/>
                <w:lang w:val="es-ES_tradnl" w:eastAsia="es-CR"/>
              </w:rPr>
              <w:t>Utilidad (pérdida) después de impuestos y antes de participaciones</w:t>
            </w:r>
          </w:p>
          <w:p w14:paraId="7549B334" w14:textId="77777777" w:rsidR="00C447CD" w:rsidRPr="00C447CD" w:rsidRDefault="00C447C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411" w:type="dxa"/>
            <w:textDirection w:val="btLr"/>
            <w:vAlign w:val="center"/>
          </w:tcPr>
          <w:p w14:paraId="276CC2BC" w14:textId="77777777" w:rsidR="00C447CD" w:rsidRPr="00794669" w:rsidRDefault="00C447C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Pr>
                <w:rFonts w:cs="Arial"/>
                <w:color w:val="000000"/>
                <w:sz w:val="16"/>
                <w:szCs w:val="16"/>
                <w:lang w:val="es-ES_tradnl" w:eastAsia="es-CR"/>
              </w:rPr>
              <w:t>No aplica</w:t>
            </w:r>
          </w:p>
        </w:tc>
        <w:tc>
          <w:tcPr>
            <w:tcW w:w="5103" w:type="dxa"/>
            <w:vAlign w:val="center"/>
          </w:tcPr>
          <w:p w14:paraId="12776F0E" w14:textId="77777777" w:rsidR="00C447CD" w:rsidRDefault="00000000" w:rsidP="00EF6B3D">
            <w:pPr>
              <w:cnfStyle w:val="000000000000" w:firstRow="0" w:lastRow="0" w:firstColumn="0" w:lastColumn="0" w:oddVBand="0" w:evenVBand="0" w:oddHBand="0" w:evenHBand="0" w:firstRowFirstColumn="0" w:firstRowLastColumn="0" w:lastRowFirstColumn="0" w:lastRowLastColumn="0"/>
            </w:pPr>
            <w:hyperlink w:anchor="_[E]_Total_UtilidadDespuesImpuestosA" w:history="1">
              <w:r w:rsidR="00C447CD" w:rsidRPr="00C447CD">
                <w:rPr>
                  <w:rStyle w:val="Hipervnculo"/>
                </w:rPr>
                <w:t>[E] Total UtilidadDespuesImpuestosAntesParticipaciones</w:t>
              </w:r>
            </w:hyperlink>
            <w:r w:rsidR="00C447CD">
              <w:t xml:space="preserve">= </w:t>
            </w:r>
            <w:hyperlink w:anchor="_[E]UtilidadAntesImpuestosParticipac" w:history="1">
              <w:r w:rsidR="00C447CD" w:rsidRPr="00C447CD">
                <w:rPr>
                  <w:rStyle w:val="Hipervnculo"/>
                </w:rPr>
                <w:t>[E]UtilidadAntesImpuestosParticipaciones</w:t>
              </w:r>
            </w:hyperlink>
            <w:r w:rsidR="00C447CD">
              <w:t xml:space="preserve"> - </w:t>
            </w:r>
            <w:hyperlink w:anchor="_[A]_Total" w:history="1">
              <w:r w:rsidR="00E97D02" w:rsidRPr="00E97D02">
                <w:rPr>
                  <w:rStyle w:val="Hipervnculo"/>
                </w:rPr>
                <w:t>[A] Total</w:t>
              </w:r>
            </w:hyperlink>
          </w:p>
        </w:tc>
      </w:tr>
      <w:tr w:rsidR="00EF6B3D" w:rsidRPr="00794669" w14:paraId="75BE3887"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21A8B049" w14:textId="77777777" w:rsidR="00EF6B3D" w:rsidRPr="00794669" w:rsidRDefault="00B4199C" w:rsidP="00EF6B3D">
            <w:pPr>
              <w:pStyle w:val="Ttulo9"/>
              <w:ind w:left="113" w:right="113"/>
              <w:jc w:val="center"/>
              <w:outlineLvl w:val="8"/>
              <w:rPr>
                <w:b w:val="0"/>
                <w:szCs w:val="16"/>
                <w:lang w:val="es-CR" w:eastAsia="es-CR"/>
              </w:rPr>
            </w:pPr>
            <w:bookmarkStart w:id="126" w:name="_[E]UtilidadAntesImpuestosParticipac"/>
            <w:bookmarkEnd w:id="126"/>
            <w:r>
              <w:rPr>
                <w:b w:val="0"/>
              </w:rPr>
              <w:lastRenderedPageBreak/>
              <w:t>[E]</w:t>
            </w:r>
            <w:r w:rsidR="00EF6B3D">
              <w:rPr>
                <w:b w:val="0"/>
                <w:szCs w:val="16"/>
                <w:lang w:val="es-ES_tradnl" w:eastAsia="es-CR"/>
              </w:rPr>
              <w:t>Utilidad</w:t>
            </w:r>
            <w:r w:rsidR="00EF6B3D" w:rsidRPr="00794669">
              <w:rPr>
                <w:b w:val="0"/>
                <w:szCs w:val="16"/>
                <w:lang w:val="es-ES_tradnl" w:eastAsia="es-CR"/>
              </w:rPr>
              <w:t>AntesImpuestosParticipaciones</w:t>
            </w:r>
          </w:p>
        </w:tc>
        <w:tc>
          <w:tcPr>
            <w:tcW w:w="3402" w:type="dxa"/>
            <w:hideMark/>
          </w:tcPr>
          <w:p w14:paraId="5F7FA60D"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127" w:name="_[A]_TotalResNeto"/>
            <w:bookmarkEnd w:id="127"/>
            <w:r w:rsidRPr="00794669">
              <w:rPr>
                <w:snapToGrid w:val="0"/>
                <w:color w:val="000000"/>
                <w:szCs w:val="16"/>
                <w:lang w:val="es-ES_tradnl" w:eastAsia="es-CR"/>
              </w:rPr>
              <w:t xml:space="preserve">[A] </w:t>
            </w:r>
            <w:r w:rsidRPr="00794669">
              <w:rPr>
                <w:color w:val="000000"/>
                <w:szCs w:val="16"/>
                <w:lang w:val="es-ES_tradnl" w:eastAsia="es-CR"/>
              </w:rPr>
              <w:t>Total</w:t>
            </w:r>
            <w:r>
              <w:rPr>
                <w:color w:val="000000"/>
                <w:szCs w:val="16"/>
                <w:lang w:val="es-ES_tradnl" w:eastAsia="es-CR"/>
              </w:rPr>
              <w:t>Utilidad</w:t>
            </w:r>
          </w:p>
        </w:tc>
        <w:tc>
          <w:tcPr>
            <w:tcW w:w="4536" w:type="dxa"/>
            <w:vAlign w:val="center"/>
            <w:hideMark/>
          </w:tcPr>
          <w:p w14:paraId="3F123024"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94243">
              <w:rPr>
                <w:rFonts w:cs="Arial"/>
                <w:color w:val="000000"/>
                <w:sz w:val="16"/>
                <w:szCs w:val="16"/>
                <w:lang w:val="es-ES_tradnl" w:eastAsia="es-CR"/>
              </w:rPr>
              <w:t>Utilidad (pérdida) antes de impuestos y participaciones</w:t>
            </w:r>
          </w:p>
        </w:tc>
        <w:tc>
          <w:tcPr>
            <w:tcW w:w="411" w:type="dxa"/>
            <w:textDirection w:val="btLr"/>
            <w:vAlign w:val="center"/>
            <w:hideMark/>
          </w:tcPr>
          <w:p w14:paraId="37CDB2BD"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No aplica</w:t>
            </w:r>
          </w:p>
        </w:tc>
        <w:tc>
          <w:tcPr>
            <w:tcW w:w="5103" w:type="dxa"/>
            <w:vAlign w:val="center"/>
            <w:hideMark/>
          </w:tcPr>
          <w:p w14:paraId="694ED872" w14:textId="77777777" w:rsidR="00BA7E50" w:rsidRPr="00BA7E50"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ResNeto" w:history="1">
              <w:r w:rsidR="00EF6B3D" w:rsidRPr="00BA7E50">
                <w:rPr>
                  <w:rStyle w:val="Hipervnculo"/>
                  <w:rFonts w:cs="Arial"/>
                  <w:sz w:val="16"/>
                  <w:szCs w:val="16"/>
                  <w:u w:val="none"/>
                  <w:lang w:val="es-CR" w:eastAsia="es-CR"/>
                </w:rPr>
                <w:t>[A] TotalUtilidad</w:t>
              </w:r>
            </w:hyperlink>
            <w:r w:rsidR="00EF6B3D" w:rsidRPr="00BA7E50">
              <w:rPr>
                <w:rFonts w:cs="Arial"/>
                <w:color w:val="000000"/>
                <w:sz w:val="16"/>
                <w:szCs w:val="16"/>
                <w:lang w:val="es-CR" w:eastAsia="es-CR"/>
              </w:rPr>
              <w:t xml:space="preserve"> = </w:t>
            </w:r>
            <w:r w:rsidR="00BA7E50" w:rsidRPr="00BA7E50">
              <w:rPr>
                <w:rFonts w:cs="Arial"/>
                <w:color w:val="000000"/>
                <w:sz w:val="16"/>
                <w:szCs w:val="16"/>
                <w:lang w:val="es-CR" w:eastAsia="es-CR"/>
              </w:rPr>
              <w:t xml:space="preserve"> </w:t>
            </w:r>
            <w:hyperlink w:anchor="_[A]_TotalOperSeguros" w:history="1">
              <w:r w:rsidR="00207B80" w:rsidRPr="00207B80">
                <w:rPr>
                  <w:rStyle w:val="Hipervnculo"/>
                  <w:rFonts w:cs="Arial"/>
                  <w:sz w:val="16"/>
                  <w:szCs w:val="16"/>
                  <w:lang w:val="es-CR" w:eastAsia="es-CR"/>
                </w:rPr>
                <w:t>[A] TotalUtilidadOperSeguros</w:t>
              </w:r>
            </w:hyperlink>
            <w:r w:rsidR="00207B80">
              <w:rPr>
                <w:rFonts w:cs="Arial"/>
                <w:color w:val="000000"/>
                <w:sz w:val="16"/>
                <w:szCs w:val="16"/>
                <w:lang w:val="es-CR" w:eastAsia="es-CR"/>
              </w:rPr>
              <w:t xml:space="preserve"> + </w:t>
            </w:r>
            <w:hyperlink w:anchor="_[A]TotalResultadoOtrasOperaciones" w:history="1">
              <w:r w:rsidR="00207B80" w:rsidRPr="00207B80">
                <w:rPr>
                  <w:rStyle w:val="Hipervnculo"/>
                  <w:rFonts w:cs="Arial"/>
                  <w:sz w:val="16"/>
                  <w:szCs w:val="16"/>
                  <w:lang w:val="es-CR" w:eastAsia="es-CR"/>
                </w:rPr>
                <w:t>[A]TotalResultadoOtrasOperaciones</w:t>
              </w:r>
            </w:hyperlink>
          </w:p>
          <w:p w14:paraId="10D27AD0" w14:textId="77777777" w:rsidR="00EF6B3D" w:rsidRPr="00BA7E50" w:rsidRDefault="00EF6B3D" w:rsidP="00BA7E5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EF6B3D" w:rsidRPr="00794669" w14:paraId="30F54FCE"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1D8B9160" w14:textId="77777777" w:rsidR="00EF6B3D" w:rsidRPr="00794669" w:rsidRDefault="00B4199C" w:rsidP="00EF6B3D">
            <w:pPr>
              <w:pStyle w:val="Ttulo9"/>
              <w:ind w:left="113" w:right="113"/>
              <w:jc w:val="center"/>
              <w:outlineLvl w:val="8"/>
              <w:rPr>
                <w:b w:val="0"/>
                <w:szCs w:val="16"/>
                <w:lang w:val="es-CR" w:eastAsia="es-CR"/>
              </w:rPr>
            </w:pPr>
            <w:r>
              <w:rPr>
                <w:b w:val="0"/>
              </w:rPr>
              <w:t>[E]</w:t>
            </w:r>
            <w:r w:rsidR="00EF6B3D">
              <w:rPr>
                <w:b w:val="0"/>
                <w:szCs w:val="16"/>
                <w:lang w:val="es-ES_tradnl" w:eastAsia="es-CR"/>
              </w:rPr>
              <w:t>Utilidad</w:t>
            </w:r>
            <w:r w:rsidR="00EF6B3D" w:rsidRPr="00794669">
              <w:rPr>
                <w:b w:val="0"/>
                <w:szCs w:val="16"/>
                <w:lang w:val="es-ES_tradnl" w:eastAsia="es-CR"/>
              </w:rPr>
              <w:t>OperacionesSeguros</w:t>
            </w:r>
          </w:p>
        </w:tc>
        <w:tc>
          <w:tcPr>
            <w:tcW w:w="3402" w:type="dxa"/>
            <w:hideMark/>
          </w:tcPr>
          <w:p w14:paraId="0E54CCF2"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128" w:name="_[A]_TotalOperSeguros"/>
            <w:bookmarkStart w:id="129" w:name="_[A]_TotalUtilidadOperSeguros"/>
            <w:bookmarkEnd w:id="128"/>
            <w:bookmarkEnd w:id="129"/>
            <w:r w:rsidRPr="00794669">
              <w:rPr>
                <w:snapToGrid w:val="0"/>
                <w:color w:val="000000"/>
                <w:szCs w:val="16"/>
                <w:lang w:val="es-ES_tradnl" w:eastAsia="es-CR"/>
              </w:rPr>
              <w:t xml:space="preserve">[A] </w:t>
            </w:r>
            <w:r w:rsidRPr="00794669">
              <w:rPr>
                <w:color w:val="000000"/>
                <w:szCs w:val="16"/>
                <w:lang w:val="es-ES_tradnl" w:eastAsia="es-CR"/>
              </w:rPr>
              <w:t>Total</w:t>
            </w:r>
            <w:r>
              <w:rPr>
                <w:color w:val="000000"/>
                <w:szCs w:val="16"/>
                <w:lang w:val="es-ES_tradnl" w:eastAsia="es-CR"/>
              </w:rPr>
              <w:t>Utilidad</w:t>
            </w:r>
            <w:r w:rsidRPr="00794669">
              <w:rPr>
                <w:color w:val="000000"/>
                <w:szCs w:val="16"/>
                <w:lang w:val="es-ES_tradnl" w:eastAsia="es-CR"/>
              </w:rPr>
              <w:t>OperSeguros</w:t>
            </w:r>
          </w:p>
        </w:tc>
        <w:tc>
          <w:tcPr>
            <w:tcW w:w="4536" w:type="dxa"/>
            <w:vAlign w:val="center"/>
            <w:hideMark/>
          </w:tcPr>
          <w:p w14:paraId="664714D0"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C323F6">
              <w:rPr>
                <w:rFonts w:cs="Arial"/>
                <w:color w:val="000000"/>
                <w:sz w:val="16"/>
                <w:szCs w:val="16"/>
                <w:lang w:val="es-ES_tradnl" w:eastAsia="es-CR"/>
              </w:rPr>
              <w:t>Utilidad (pérdida) por operación de seguros</w:t>
            </w:r>
          </w:p>
        </w:tc>
        <w:tc>
          <w:tcPr>
            <w:tcW w:w="411" w:type="dxa"/>
            <w:textDirection w:val="btLr"/>
            <w:vAlign w:val="center"/>
            <w:hideMark/>
          </w:tcPr>
          <w:p w14:paraId="4FF6528B"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No aplica</w:t>
            </w:r>
          </w:p>
        </w:tc>
        <w:tc>
          <w:tcPr>
            <w:tcW w:w="5103" w:type="dxa"/>
            <w:vAlign w:val="center"/>
            <w:hideMark/>
          </w:tcPr>
          <w:p w14:paraId="37C97650" w14:textId="77777777" w:rsidR="00EF6B3D" w:rsidRPr="00BA7E50"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OperSeguros" w:history="1">
              <w:r w:rsidR="00EF6B3D" w:rsidRPr="00BA7E50">
                <w:rPr>
                  <w:rStyle w:val="Hipervnculo"/>
                  <w:rFonts w:cs="Arial"/>
                  <w:sz w:val="16"/>
                  <w:szCs w:val="16"/>
                  <w:u w:val="none"/>
                  <w:lang w:val="es-CR" w:eastAsia="es-CR"/>
                </w:rPr>
                <w:t>[A] TotalUtilidadOperSeguros</w:t>
              </w:r>
            </w:hyperlink>
            <w:r w:rsidR="00EF6B3D" w:rsidRPr="00BA7E50">
              <w:rPr>
                <w:rFonts w:cs="Arial"/>
                <w:color w:val="000000"/>
                <w:sz w:val="16"/>
                <w:szCs w:val="16"/>
                <w:lang w:val="es-CR" w:eastAsia="es-CR"/>
              </w:rPr>
              <w:t xml:space="preserve">  =</w:t>
            </w:r>
          </w:p>
          <w:p w14:paraId="46CCB068" w14:textId="77777777" w:rsidR="00EF6B3D" w:rsidRPr="00BA7E50" w:rsidRDefault="00000000" w:rsidP="00EF6B3D">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u w:val="none"/>
                <w:lang w:val="es-CR" w:eastAsia="es-CR"/>
              </w:rPr>
            </w:pPr>
            <w:hyperlink w:anchor="_[A]_TotalBruto" w:history="1">
              <w:r w:rsidR="00EF6B3D" w:rsidRPr="00BA7E50">
                <w:rPr>
                  <w:rStyle w:val="Hipervnculo"/>
                  <w:rFonts w:cs="Arial"/>
                  <w:sz w:val="16"/>
                  <w:szCs w:val="16"/>
                  <w:u w:val="none"/>
                  <w:lang w:val="es-CR" w:eastAsia="es-CR"/>
                </w:rPr>
                <w:t>[A] TotalUtilidadBrut</w:t>
              </w:r>
            </w:hyperlink>
            <w:r w:rsidR="00EF6B3D" w:rsidRPr="00BA7E50">
              <w:rPr>
                <w:rStyle w:val="Hipervnculo"/>
                <w:rFonts w:cs="Arial"/>
                <w:sz w:val="16"/>
                <w:szCs w:val="16"/>
                <w:u w:val="none"/>
                <w:lang w:val="es-CR" w:eastAsia="es-CR"/>
              </w:rPr>
              <w:t>a</w:t>
            </w:r>
            <w:r w:rsidR="00EF6B3D" w:rsidRPr="00BA7E50">
              <w:rPr>
                <w:rFonts w:cs="Arial"/>
                <w:color w:val="000000"/>
                <w:sz w:val="16"/>
                <w:szCs w:val="16"/>
                <w:lang w:val="es-CR" w:eastAsia="es-CR"/>
              </w:rPr>
              <w:t xml:space="preserve"> + </w:t>
            </w:r>
          </w:p>
          <w:p w14:paraId="35985B5A" w14:textId="77777777" w:rsidR="00EF6B3D" w:rsidRPr="00BA7E50" w:rsidRDefault="00000000" w:rsidP="00C3791B">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TotalSubtotalResultadoFinanciero" w:history="1">
              <w:r w:rsidR="00C3791B" w:rsidRPr="00C3791B">
                <w:rPr>
                  <w:rStyle w:val="Hipervnculo"/>
                  <w:rFonts w:cs="Arial"/>
                  <w:sz w:val="16"/>
                  <w:szCs w:val="16"/>
                  <w:lang w:val="es-CR" w:eastAsia="es-CR"/>
                </w:rPr>
                <w:t>[A]TotalSubtotalResultadoFinanciero</w:t>
              </w:r>
            </w:hyperlink>
          </w:p>
        </w:tc>
      </w:tr>
      <w:tr w:rsidR="00EF6B3D" w:rsidRPr="00794669" w14:paraId="4CBD8559"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4E036FF2" w14:textId="77777777" w:rsidR="00EF6B3D" w:rsidRPr="00794669" w:rsidRDefault="00B4199C" w:rsidP="00EF6B3D">
            <w:pPr>
              <w:pStyle w:val="Ttulo9"/>
              <w:ind w:left="113" w:right="113"/>
              <w:jc w:val="center"/>
              <w:outlineLvl w:val="8"/>
              <w:rPr>
                <w:b w:val="0"/>
                <w:szCs w:val="16"/>
                <w:lang w:val="es-CR" w:eastAsia="es-CR"/>
              </w:rPr>
            </w:pPr>
            <w:r>
              <w:rPr>
                <w:b w:val="0"/>
              </w:rPr>
              <w:t>[E]</w:t>
            </w:r>
            <w:r w:rsidR="00510EE2">
              <w:rPr>
                <w:b w:val="0"/>
                <w:szCs w:val="16"/>
                <w:lang w:val="es-ES_tradnl" w:eastAsia="es-CR"/>
              </w:rPr>
              <w:t>Util</w:t>
            </w:r>
            <w:r w:rsidR="00CD1995">
              <w:rPr>
                <w:b w:val="0"/>
                <w:szCs w:val="16"/>
                <w:lang w:val="es-ES_tradnl" w:eastAsia="es-CR"/>
              </w:rPr>
              <w:t>id</w:t>
            </w:r>
            <w:r w:rsidR="00510EE2">
              <w:rPr>
                <w:b w:val="0"/>
                <w:szCs w:val="16"/>
                <w:lang w:val="es-ES_tradnl" w:eastAsia="es-CR"/>
              </w:rPr>
              <w:t>ad</w:t>
            </w:r>
            <w:r w:rsidR="00EF6B3D">
              <w:rPr>
                <w:b w:val="0"/>
                <w:szCs w:val="16"/>
                <w:lang w:val="es-ES_tradnl" w:eastAsia="es-CR"/>
              </w:rPr>
              <w:t>Bruta</w:t>
            </w:r>
            <w:r w:rsidR="00EF6B3D" w:rsidRPr="00794669">
              <w:rPr>
                <w:b w:val="0"/>
                <w:szCs w:val="16"/>
                <w:lang w:val="es-ES_tradnl" w:eastAsia="es-CR"/>
              </w:rPr>
              <w:t>OperacionesSegurosCtaTotal</w:t>
            </w:r>
          </w:p>
        </w:tc>
        <w:tc>
          <w:tcPr>
            <w:tcW w:w="3402" w:type="dxa"/>
            <w:hideMark/>
          </w:tcPr>
          <w:p w14:paraId="74EA7625"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130" w:name="_[A]_TotalBruto"/>
            <w:bookmarkEnd w:id="130"/>
            <w:r w:rsidRPr="00794669">
              <w:rPr>
                <w:snapToGrid w:val="0"/>
                <w:color w:val="000000"/>
                <w:szCs w:val="16"/>
                <w:lang w:val="es-ES_tradnl" w:eastAsia="es-CR"/>
              </w:rPr>
              <w:t xml:space="preserve">[A] </w:t>
            </w:r>
            <w:r w:rsidRPr="00794669">
              <w:rPr>
                <w:color w:val="000000"/>
                <w:szCs w:val="16"/>
                <w:lang w:val="es-ES_tradnl" w:eastAsia="es-CR"/>
              </w:rPr>
              <w:t>Total</w:t>
            </w:r>
            <w:r>
              <w:rPr>
                <w:color w:val="000000"/>
                <w:szCs w:val="16"/>
                <w:lang w:val="es-ES_tradnl" w:eastAsia="es-CR"/>
              </w:rPr>
              <w:t>Utilidad</w:t>
            </w:r>
            <w:r w:rsidRPr="00794669">
              <w:rPr>
                <w:color w:val="000000"/>
                <w:szCs w:val="16"/>
                <w:lang w:val="es-ES_tradnl" w:eastAsia="es-CR"/>
              </w:rPr>
              <w:t>Brut</w:t>
            </w:r>
            <w:r>
              <w:rPr>
                <w:color w:val="000000"/>
                <w:szCs w:val="16"/>
                <w:lang w:val="es-ES_tradnl" w:eastAsia="es-CR"/>
              </w:rPr>
              <w:t>a</w:t>
            </w:r>
          </w:p>
        </w:tc>
        <w:tc>
          <w:tcPr>
            <w:tcW w:w="4536" w:type="dxa"/>
            <w:vAlign w:val="center"/>
            <w:hideMark/>
          </w:tcPr>
          <w:p w14:paraId="61C36479"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E569D1">
              <w:rPr>
                <w:rFonts w:cs="Arial"/>
                <w:color w:val="000000"/>
                <w:sz w:val="16"/>
                <w:szCs w:val="16"/>
                <w:lang w:val="es-ES_tradnl" w:eastAsia="es-CR"/>
              </w:rPr>
              <w:t>Utilidad bruta por operación de seguros</w:t>
            </w:r>
          </w:p>
        </w:tc>
        <w:tc>
          <w:tcPr>
            <w:tcW w:w="411" w:type="dxa"/>
            <w:textDirection w:val="btLr"/>
            <w:vAlign w:val="center"/>
            <w:hideMark/>
          </w:tcPr>
          <w:p w14:paraId="1FF259B0"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No aplica</w:t>
            </w:r>
          </w:p>
        </w:tc>
        <w:tc>
          <w:tcPr>
            <w:tcW w:w="5103" w:type="dxa"/>
            <w:vAlign w:val="center"/>
            <w:hideMark/>
          </w:tcPr>
          <w:p w14:paraId="2F6785B6" w14:textId="77777777" w:rsidR="00EF6B3D"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Bruto" w:history="1">
              <w:r w:rsidR="00EF6B3D" w:rsidRPr="00794669">
                <w:rPr>
                  <w:rStyle w:val="Hipervnculo"/>
                  <w:rFonts w:cs="Arial"/>
                  <w:sz w:val="16"/>
                  <w:szCs w:val="16"/>
                  <w:lang w:val="es-CR" w:eastAsia="es-CR"/>
                </w:rPr>
                <w:t>[A] Total</w:t>
              </w:r>
              <w:r w:rsidR="00EF6B3D">
                <w:rPr>
                  <w:rStyle w:val="Hipervnculo"/>
                  <w:rFonts w:cs="Arial"/>
                  <w:sz w:val="16"/>
                  <w:szCs w:val="16"/>
                  <w:lang w:val="es-CR" w:eastAsia="es-CR"/>
                </w:rPr>
                <w:t>Utilidad</w:t>
              </w:r>
              <w:r w:rsidR="00EF6B3D" w:rsidRPr="00794669">
                <w:rPr>
                  <w:rStyle w:val="Hipervnculo"/>
                  <w:rFonts w:cs="Arial"/>
                  <w:sz w:val="16"/>
                  <w:szCs w:val="16"/>
                  <w:lang w:val="es-CR" w:eastAsia="es-CR"/>
                </w:rPr>
                <w:t>Brut</w:t>
              </w:r>
              <w:r w:rsidR="00EF6B3D">
                <w:rPr>
                  <w:rStyle w:val="Hipervnculo"/>
                  <w:rFonts w:cs="Arial"/>
                  <w:sz w:val="16"/>
                  <w:szCs w:val="16"/>
                  <w:lang w:val="es-CR" w:eastAsia="es-CR"/>
                </w:rPr>
                <w:t>a</w:t>
              </w:r>
            </w:hyperlink>
            <w:r w:rsidR="00EF6B3D" w:rsidRPr="00794669">
              <w:rPr>
                <w:rFonts w:cs="Arial"/>
                <w:color w:val="000000"/>
                <w:sz w:val="16"/>
                <w:szCs w:val="16"/>
                <w:lang w:val="es-CR" w:eastAsia="es-CR"/>
              </w:rPr>
              <w:t xml:space="preserve"> = </w:t>
            </w:r>
          </w:p>
          <w:p w14:paraId="3181699D" w14:textId="77777777" w:rsidR="00EF6B3D" w:rsidRPr="00794669" w:rsidRDefault="00000000" w:rsidP="00BA7E5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Ingresos" w:history="1">
              <w:r w:rsidR="00EF6B3D" w:rsidRPr="00794669">
                <w:rPr>
                  <w:rStyle w:val="Hipervnculo"/>
                  <w:rFonts w:cs="Arial"/>
                  <w:sz w:val="16"/>
                  <w:szCs w:val="16"/>
                  <w:lang w:val="es-CR" w:eastAsia="es-CR"/>
                </w:rPr>
                <w:t>[A] TotalIngresos</w:t>
              </w:r>
            </w:hyperlink>
            <w:r w:rsidR="00EF6B3D" w:rsidRPr="00794669">
              <w:rPr>
                <w:rFonts w:cs="Arial"/>
                <w:color w:val="000000"/>
                <w:sz w:val="16"/>
                <w:szCs w:val="16"/>
                <w:lang w:val="es-CR" w:eastAsia="es-CR"/>
              </w:rPr>
              <w:t xml:space="preserve"> </w:t>
            </w:r>
            <w:r w:rsidR="00200876">
              <w:rPr>
                <w:rFonts w:cs="Arial"/>
                <w:color w:val="000000"/>
                <w:sz w:val="16"/>
                <w:szCs w:val="16"/>
                <w:lang w:val="es-CR" w:eastAsia="es-CR"/>
              </w:rPr>
              <w:t xml:space="preserve"> + </w:t>
            </w:r>
            <w:hyperlink w:anchor="_[A]TotalVariacionProvisionesTecnica" w:history="1">
              <w:r w:rsidR="00200876" w:rsidRPr="00200876">
                <w:rPr>
                  <w:rStyle w:val="Hipervnculo"/>
                  <w:rFonts w:cs="Arial"/>
                  <w:sz w:val="16"/>
                  <w:szCs w:val="16"/>
                  <w:lang w:val="es-CR" w:eastAsia="es-CR"/>
                </w:rPr>
                <w:t>[A]TotalVariacionProvisionesTecnicas</w:t>
              </w:r>
            </w:hyperlink>
            <w:r w:rsidR="00200876">
              <w:rPr>
                <w:rFonts w:cs="Arial"/>
                <w:color w:val="000000"/>
                <w:sz w:val="16"/>
                <w:szCs w:val="16"/>
                <w:lang w:val="es-CR" w:eastAsia="es-CR"/>
              </w:rPr>
              <w:t xml:space="preserve"> </w:t>
            </w:r>
            <w:r w:rsidR="00EF6B3D" w:rsidRPr="00794669">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A]_TotalGastos" w:history="1">
              <w:r w:rsidR="00EF6B3D" w:rsidRPr="00794669">
                <w:rPr>
                  <w:rStyle w:val="Hipervnculo"/>
                  <w:rFonts w:cs="Arial"/>
                  <w:sz w:val="16"/>
                  <w:szCs w:val="16"/>
                  <w:lang w:val="es-CR" w:eastAsia="es-CR"/>
                </w:rPr>
                <w:t>[A] TotalGastos</w:t>
              </w:r>
            </w:hyperlink>
            <w:r w:rsidR="00EF6B3D" w:rsidRPr="00794669">
              <w:rPr>
                <w:rFonts w:cs="Arial"/>
                <w:color w:val="000000"/>
                <w:sz w:val="16"/>
                <w:szCs w:val="16"/>
                <w:lang w:val="es-CR" w:eastAsia="es-CR"/>
              </w:rPr>
              <w:t xml:space="preserve"> </w:t>
            </w:r>
          </w:p>
        </w:tc>
      </w:tr>
      <w:tr w:rsidR="00EF6B3D" w:rsidRPr="00794669" w14:paraId="645E8E78"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1DB194F4" w14:textId="77777777" w:rsidR="00EF6B3D" w:rsidRPr="00794669" w:rsidRDefault="00B4199C" w:rsidP="00EF6B3D">
            <w:pPr>
              <w:pStyle w:val="Ttulo9"/>
              <w:ind w:left="113" w:right="113"/>
              <w:jc w:val="center"/>
              <w:outlineLvl w:val="8"/>
              <w:rPr>
                <w:b w:val="0"/>
                <w:szCs w:val="16"/>
                <w:lang w:val="es-CR" w:eastAsia="es-CR"/>
              </w:rPr>
            </w:pPr>
            <w:r>
              <w:rPr>
                <w:b w:val="0"/>
              </w:rPr>
              <w:t>[E]</w:t>
            </w:r>
            <w:r w:rsidR="00EF6B3D" w:rsidRPr="00794669">
              <w:rPr>
                <w:b w:val="0"/>
                <w:szCs w:val="16"/>
                <w:lang w:val="es-ES_tradnl" w:eastAsia="es-CR"/>
              </w:rPr>
              <w:t>IngresosCtaTotal</w:t>
            </w:r>
          </w:p>
        </w:tc>
        <w:tc>
          <w:tcPr>
            <w:tcW w:w="3402" w:type="dxa"/>
            <w:hideMark/>
          </w:tcPr>
          <w:p w14:paraId="40AC2484"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131" w:name="_[A]_TotalIngresos"/>
            <w:bookmarkEnd w:id="131"/>
            <w:r w:rsidRPr="00794669">
              <w:rPr>
                <w:snapToGrid w:val="0"/>
                <w:color w:val="000000"/>
                <w:szCs w:val="16"/>
                <w:lang w:val="es-ES_tradnl" w:eastAsia="es-CR"/>
              </w:rPr>
              <w:t xml:space="preserve">[A] </w:t>
            </w:r>
            <w:r w:rsidRPr="00794669">
              <w:rPr>
                <w:color w:val="000000"/>
                <w:szCs w:val="16"/>
                <w:lang w:val="es-ES_tradnl" w:eastAsia="es-CR"/>
              </w:rPr>
              <w:t>TotalIngresos</w:t>
            </w:r>
          </w:p>
        </w:tc>
        <w:tc>
          <w:tcPr>
            <w:tcW w:w="4536" w:type="dxa"/>
            <w:vAlign w:val="center"/>
            <w:hideMark/>
          </w:tcPr>
          <w:p w14:paraId="2701A78F"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Ingresos por operaciones de seguro</w:t>
            </w:r>
          </w:p>
        </w:tc>
        <w:tc>
          <w:tcPr>
            <w:tcW w:w="411" w:type="dxa"/>
            <w:textDirection w:val="btLr"/>
            <w:vAlign w:val="center"/>
            <w:hideMark/>
          </w:tcPr>
          <w:p w14:paraId="0585D6FE"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No aplica</w:t>
            </w:r>
          </w:p>
        </w:tc>
        <w:tc>
          <w:tcPr>
            <w:tcW w:w="5103" w:type="dxa"/>
            <w:vAlign w:val="center"/>
            <w:hideMark/>
          </w:tcPr>
          <w:p w14:paraId="7A959108" w14:textId="77777777" w:rsidR="00EF6B3D"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Ingresos" w:history="1">
              <w:r w:rsidR="00EF6B3D" w:rsidRPr="00794669">
                <w:rPr>
                  <w:rStyle w:val="Hipervnculo"/>
                  <w:rFonts w:cs="Arial"/>
                  <w:sz w:val="16"/>
                  <w:szCs w:val="16"/>
                  <w:lang w:val="es-CR" w:eastAsia="es-CR"/>
                </w:rPr>
                <w:t>[A] TotalIngresos</w:t>
              </w:r>
            </w:hyperlink>
            <w:r w:rsidR="00EF6B3D" w:rsidRPr="00794669">
              <w:rPr>
                <w:rFonts w:cs="Arial"/>
                <w:color w:val="000000"/>
                <w:sz w:val="16"/>
                <w:szCs w:val="16"/>
                <w:lang w:val="es-CR" w:eastAsia="es-CR"/>
              </w:rPr>
              <w:t xml:space="preserve"> = </w:t>
            </w:r>
          </w:p>
          <w:p w14:paraId="56E9DA0A" w14:textId="77777777" w:rsidR="00EF6B3D"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_1" w:history="1">
              <w:r w:rsidR="00EF6B3D" w:rsidRPr="00794669">
                <w:rPr>
                  <w:rStyle w:val="Hipervnculo"/>
                  <w:rFonts w:cs="Arial"/>
                  <w:sz w:val="16"/>
                  <w:szCs w:val="16"/>
                  <w:lang w:val="es-CR" w:eastAsia="es-CR"/>
                </w:rPr>
                <w:t>[A] Total</w:t>
              </w:r>
            </w:hyperlink>
            <w:r w:rsidR="00EF6B3D" w:rsidRPr="00794669">
              <w:rPr>
                <w:rFonts w:cs="Arial"/>
                <w:color w:val="000000"/>
                <w:sz w:val="16"/>
                <w:szCs w:val="16"/>
                <w:lang w:val="es-CR" w:eastAsia="es-CR"/>
              </w:rPr>
              <w:t xml:space="preserve"> + </w:t>
            </w:r>
            <w:hyperlink w:anchor="_[A]_Total_2" w:history="1">
              <w:r w:rsidR="00EF6B3D" w:rsidRPr="00794669">
                <w:rPr>
                  <w:rStyle w:val="Hipervnculo"/>
                  <w:rFonts w:cs="Arial"/>
                  <w:sz w:val="16"/>
                  <w:szCs w:val="16"/>
                  <w:lang w:val="es-CR" w:eastAsia="es-CR"/>
                </w:rPr>
                <w:t>[A] Total</w:t>
              </w:r>
            </w:hyperlink>
            <w:r w:rsidR="00EF6B3D" w:rsidRPr="00794669">
              <w:rPr>
                <w:rFonts w:cs="Arial"/>
                <w:color w:val="000000"/>
                <w:sz w:val="16"/>
                <w:szCs w:val="16"/>
                <w:lang w:val="es-CR" w:eastAsia="es-CR"/>
              </w:rPr>
              <w:t xml:space="preserve"> + </w:t>
            </w:r>
            <w:hyperlink w:anchor="_[A]_Total_3" w:history="1">
              <w:r w:rsidR="00EF6B3D" w:rsidRPr="00794669">
                <w:rPr>
                  <w:rStyle w:val="Hipervnculo"/>
                  <w:rFonts w:cs="Arial"/>
                  <w:sz w:val="16"/>
                  <w:szCs w:val="16"/>
                  <w:lang w:val="es-CR" w:eastAsia="es-CR"/>
                </w:rPr>
                <w:t>[A] Total</w:t>
              </w:r>
            </w:hyperlink>
          </w:p>
        </w:tc>
      </w:tr>
      <w:tr w:rsidR="00EF6B3D" w:rsidRPr="00794669" w14:paraId="677BFD3D"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1A8C6D75" w14:textId="77777777" w:rsidR="00EF6B3D" w:rsidRPr="00794669" w:rsidRDefault="00B4199C" w:rsidP="00EF6B3D">
            <w:pPr>
              <w:pStyle w:val="Ttulo9"/>
              <w:ind w:left="113" w:right="113"/>
              <w:jc w:val="center"/>
              <w:outlineLvl w:val="8"/>
              <w:rPr>
                <w:b w:val="0"/>
                <w:szCs w:val="16"/>
                <w:lang w:val="es-CR" w:eastAsia="es-CR"/>
              </w:rPr>
            </w:pPr>
            <w:r>
              <w:rPr>
                <w:b w:val="0"/>
              </w:rPr>
              <w:t>[E]</w:t>
            </w:r>
            <w:r w:rsidR="00EF6B3D" w:rsidRPr="00794669">
              <w:rPr>
                <w:b w:val="0"/>
                <w:szCs w:val="16"/>
                <w:lang w:val="es-ES_tradnl" w:eastAsia="es-CR"/>
              </w:rPr>
              <w:t>PrimasCtaTotal</w:t>
            </w:r>
          </w:p>
        </w:tc>
        <w:tc>
          <w:tcPr>
            <w:tcW w:w="3402" w:type="dxa"/>
            <w:hideMark/>
          </w:tcPr>
          <w:p w14:paraId="184FEF82"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132" w:name="_[A]_Total_1"/>
            <w:bookmarkEnd w:id="132"/>
            <w:r w:rsidRPr="00794669">
              <w:rPr>
                <w:snapToGrid w:val="0"/>
                <w:color w:val="000000"/>
                <w:szCs w:val="16"/>
                <w:lang w:val="es-ES_tradnl" w:eastAsia="es-CR"/>
              </w:rPr>
              <w:t xml:space="preserve">[A] </w:t>
            </w:r>
            <w:r w:rsidRPr="00794669">
              <w:rPr>
                <w:color w:val="000000"/>
                <w:szCs w:val="16"/>
                <w:lang w:val="es-ES_tradnl" w:eastAsia="es-CR"/>
              </w:rPr>
              <w:t>Total</w:t>
            </w:r>
          </w:p>
        </w:tc>
        <w:tc>
          <w:tcPr>
            <w:tcW w:w="4536" w:type="dxa"/>
            <w:vAlign w:val="center"/>
            <w:hideMark/>
          </w:tcPr>
          <w:p w14:paraId="4DA40513"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Ingresos por primas</w:t>
            </w:r>
          </w:p>
        </w:tc>
        <w:tc>
          <w:tcPr>
            <w:tcW w:w="411" w:type="dxa"/>
            <w:textDirection w:val="btLr"/>
            <w:vAlign w:val="center"/>
            <w:hideMark/>
          </w:tcPr>
          <w:p w14:paraId="2863823F"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50200000000000</w:t>
            </w:r>
          </w:p>
        </w:tc>
        <w:tc>
          <w:tcPr>
            <w:tcW w:w="5103" w:type="dxa"/>
            <w:vAlign w:val="center"/>
            <w:hideMark/>
          </w:tcPr>
          <w:p w14:paraId="0C886449" w14:textId="77777777" w:rsidR="00EF6B3D"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1" w:history="1">
              <w:r w:rsidR="00EF6B3D" w:rsidRPr="00794669">
                <w:rPr>
                  <w:rStyle w:val="Hipervnculo"/>
                  <w:rFonts w:cs="Arial"/>
                  <w:sz w:val="16"/>
                  <w:szCs w:val="16"/>
                  <w:lang w:val="es-CR" w:eastAsia="es-CR"/>
                </w:rPr>
                <w:t>[A] Total</w:t>
              </w:r>
            </w:hyperlink>
            <w:r w:rsidR="00EF6B3D" w:rsidRPr="00794669">
              <w:rPr>
                <w:rFonts w:cs="Arial"/>
                <w:color w:val="000000"/>
                <w:sz w:val="16"/>
                <w:szCs w:val="16"/>
                <w:lang w:val="es-CR" w:eastAsia="es-CR"/>
              </w:rPr>
              <w:t xml:space="preserve"> = ∑ </w:t>
            </w:r>
            <w:hyperlink w:anchor="_DesglosePrimasCtaTotal" w:history="1">
              <w:r w:rsidR="00EF6B3D" w:rsidRPr="00794669">
                <w:rPr>
                  <w:rStyle w:val="Hipervnculo"/>
                  <w:rFonts w:cs="Arial"/>
                  <w:sz w:val="16"/>
                  <w:szCs w:val="16"/>
                  <w:lang w:val="es-CR" w:eastAsia="es-CR"/>
                </w:rPr>
                <w:t>DesglosePrimasCtaTotal</w:t>
              </w:r>
            </w:hyperlink>
          </w:p>
        </w:tc>
      </w:tr>
      <w:tr w:rsidR="00EF6B3D" w:rsidRPr="00794669" w14:paraId="619B09D8"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1AAEFA42" w14:textId="77777777" w:rsidR="00EF6B3D" w:rsidRPr="00794669" w:rsidRDefault="00B4199C" w:rsidP="00EF6B3D">
            <w:pPr>
              <w:pStyle w:val="Ttulo9"/>
              <w:ind w:left="113" w:right="113"/>
              <w:jc w:val="center"/>
              <w:outlineLvl w:val="8"/>
              <w:rPr>
                <w:b w:val="0"/>
                <w:szCs w:val="16"/>
                <w:lang w:val="es-CR" w:eastAsia="es-CR"/>
              </w:rPr>
            </w:pPr>
            <w:bookmarkStart w:id="133" w:name="_DesglosePrimasCtaTotal"/>
            <w:bookmarkEnd w:id="133"/>
            <w:r>
              <w:rPr>
                <w:b w:val="0"/>
              </w:rPr>
              <w:lastRenderedPageBreak/>
              <w:t>[E]</w:t>
            </w:r>
            <w:r w:rsidR="00EF6B3D" w:rsidRPr="00794669">
              <w:rPr>
                <w:b w:val="0"/>
                <w:szCs w:val="16"/>
                <w:lang w:val="es-ES_tradnl" w:eastAsia="es-CR"/>
              </w:rPr>
              <w:t>DesglosePrimasCtaTotal</w:t>
            </w:r>
          </w:p>
        </w:tc>
        <w:tc>
          <w:tcPr>
            <w:tcW w:w="3402" w:type="dxa"/>
            <w:hideMark/>
          </w:tcPr>
          <w:p w14:paraId="45C37B6F" w14:textId="77777777" w:rsidR="00EF6B3D" w:rsidRPr="00794669" w:rsidRDefault="00EF6B3D" w:rsidP="00200876">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NetasExtornosYAnulaciones</w:t>
            </w:r>
            <w:r w:rsidR="00200876">
              <w:rPr>
                <w:color w:val="000000"/>
                <w:szCs w:val="16"/>
                <w:lang w:val="es-ES_tradnl" w:eastAsia="es-CR"/>
              </w:rPr>
              <w:t>SeguroDirecto</w:t>
            </w:r>
          </w:p>
        </w:tc>
        <w:tc>
          <w:tcPr>
            <w:tcW w:w="4536" w:type="dxa"/>
            <w:vAlign w:val="center"/>
            <w:hideMark/>
          </w:tcPr>
          <w:p w14:paraId="776339C5"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 xml:space="preserve">Primas netas de extornos y anulaciones, </w:t>
            </w:r>
            <w:r w:rsidR="00200876" w:rsidRPr="00200876">
              <w:rPr>
                <w:rFonts w:cs="Arial"/>
                <w:color w:val="000000"/>
                <w:sz w:val="16"/>
                <w:szCs w:val="16"/>
                <w:lang w:val="es-ES_tradnl" w:eastAsia="es-CR"/>
              </w:rPr>
              <w:t>SeguroDirecto</w:t>
            </w:r>
          </w:p>
        </w:tc>
        <w:tc>
          <w:tcPr>
            <w:tcW w:w="411" w:type="dxa"/>
            <w:textDirection w:val="btLr"/>
            <w:vAlign w:val="center"/>
            <w:hideMark/>
          </w:tcPr>
          <w:p w14:paraId="34AC42B6"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50200100000000</w:t>
            </w:r>
          </w:p>
        </w:tc>
        <w:tc>
          <w:tcPr>
            <w:tcW w:w="5103" w:type="dxa"/>
            <w:vAlign w:val="center"/>
            <w:hideMark/>
          </w:tcPr>
          <w:p w14:paraId="4F881B9B" w14:textId="77777777" w:rsidR="00EF6B3D" w:rsidRDefault="00EF6B3D" w:rsidP="00755E14">
            <w:pPr>
              <w:pStyle w:val="Prrafodelista"/>
              <w:numPr>
                <w:ilvl w:val="0"/>
                <w:numId w:val="16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3397DAD5" w14:textId="77777777" w:rsidR="00EF6B3D" w:rsidRPr="00452B09" w:rsidRDefault="00EF6B3D" w:rsidP="00755E14">
            <w:pPr>
              <w:pStyle w:val="Prrafodelista"/>
              <w:numPr>
                <w:ilvl w:val="0"/>
                <w:numId w:val="16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3B2E8D4"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3BD8EFBE"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13D594D7"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03BBA8C4"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NetasExtornosYAnulaciones</w:t>
            </w:r>
            <w:r w:rsidR="00200876">
              <w:rPr>
                <w:color w:val="000000"/>
                <w:szCs w:val="16"/>
                <w:lang w:val="es-ES_tradnl" w:eastAsia="es-CR"/>
              </w:rPr>
              <w:t>ReaseguroAceptado</w:t>
            </w:r>
          </w:p>
        </w:tc>
        <w:tc>
          <w:tcPr>
            <w:tcW w:w="4536" w:type="dxa"/>
            <w:vAlign w:val="center"/>
            <w:hideMark/>
          </w:tcPr>
          <w:p w14:paraId="51462492"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eastAsia="Batang" w:cs="Arial"/>
                <w:color w:val="000000"/>
                <w:sz w:val="16"/>
                <w:szCs w:val="16"/>
                <w:lang w:val="es-ES_tradnl" w:eastAsia="es-CR"/>
              </w:rPr>
              <w:t>Primas netas de extornos y anulaciones,</w:t>
            </w:r>
            <w:r w:rsidR="00200876">
              <w:t xml:space="preserve"> </w:t>
            </w:r>
            <w:r w:rsidR="00200876" w:rsidRPr="00200876">
              <w:rPr>
                <w:rFonts w:eastAsia="Batang" w:cs="Arial"/>
                <w:color w:val="000000"/>
                <w:sz w:val="16"/>
                <w:szCs w:val="16"/>
                <w:lang w:val="es-ES_tradnl" w:eastAsia="es-CR"/>
              </w:rPr>
              <w:t>Reaseguro</w:t>
            </w:r>
            <w:r w:rsidR="00200876">
              <w:rPr>
                <w:rFonts w:eastAsia="Batang" w:cs="Arial"/>
                <w:color w:val="000000"/>
                <w:sz w:val="16"/>
                <w:szCs w:val="16"/>
                <w:lang w:val="es-ES_tradnl" w:eastAsia="es-CR"/>
              </w:rPr>
              <w:t xml:space="preserve"> </w:t>
            </w:r>
            <w:r w:rsidR="00200876" w:rsidRPr="00200876">
              <w:rPr>
                <w:rFonts w:eastAsia="Batang" w:cs="Arial"/>
                <w:color w:val="000000"/>
                <w:sz w:val="16"/>
                <w:szCs w:val="16"/>
                <w:lang w:val="es-ES_tradnl" w:eastAsia="es-CR"/>
              </w:rPr>
              <w:t>Aceptado</w:t>
            </w:r>
          </w:p>
        </w:tc>
        <w:tc>
          <w:tcPr>
            <w:tcW w:w="411" w:type="dxa"/>
            <w:textDirection w:val="btLr"/>
            <w:vAlign w:val="center"/>
            <w:hideMark/>
          </w:tcPr>
          <w:p w14:paraId="0AF5C5D1"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eastAsia="Batang" w:cs="Arial"/>
                <w:color w:val="000000"/>
                <w:sz w:val="16"/>
                <w:szCs w:val="16"/>
                <w:lang w:val="es-ES_tradnl" w:eastAsia="es-CR"/>
              </w:rPr>
              <w:t>50200200000000</w:t>
            </w:r>
          </w:p>
        </w:tc>
        <w:tc>
          <w:tcPr>
            <w:tcW w:w="5103" w:type="dxa"/>
            <w:vAlign w:val="center"/>
            <w:hideMark/>
          </w:tcPr>
          <w:p w14:paraId="11B28F10" w14:textId="77777777" w:rsidR="00EF6B3D" w:rsidRDefault="00EF6B3D" w:rsidP="00755E14">
            <w:pPr>
              <w:pStyle w:val="Prrafodelista"/>
              <w:numPr>
                <w:ilvl w:val="0"/>
                <w:numId w:val="16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A270BC4" w14:textId="77777777" w:rsidR="00EF6B3D" w:rsidRPr="00452B09" w:rsidRDefault="00EF6B3D" w:rsidP="00755E14">
            <w:pPr>
              <w:pStyle w:val="Prrafodelista"/>
              <w:numPr>
                <w:ilvl w:val="0"/>
                <w:numId w:val="16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6FB2576"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5427A661"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0C7217A1" w14:textId="77777777" w:rsidR="00EF6B3D" w:rsidRPr="00794669" w:rsidRDefault="00B4199C" w:rsidP="00EF6B3D">
            <w:pPr>
              <w:pStyle w:val="Ttulo9"/>
              <w:ind w:left="113" w:right="113"/>
              <w:jc w:val="center"/>
              <w:outlineLvl w:val="8"/>
              <w:rPr>
                <w:b w:val="0"/>
                <w:szCs w:val="16"/>
                <w:lang w:val="es-CR" w:eastAsia="es-CR"/>
              </w:rPr>
            </w:pPr>
            <w:r>
              <w:rPr>
                <w:b w:val="0"/>
              </w:rPr>
              <w:t>[E]</w:t>
            </w:r>
            <w:r w:rsidR="00EF6B3D" w:rsidRPr="00794669">
              <w:rPr>
                <w:b w:val="0"/>
                <w:szCs w:val="16"/>
                <w:lang w:val="es-ES_tradnl" w:eastAsia="es-CR"/>
              </w:rPr>
              <w:t>ComisionesParticipacionesIngresosCtaTotal</w:t>
            </w:r>
          </w:p>
        </w:tc>
        <w:tc>
          <w:tcPr>
            <w:tcW w:w="3402" w:type="dxa"/>
            <w:hideMark/>
          </w:tcPr>
          <w:p w14:paraId="10013988" w14:textId="77777777" w:rsidR="00EF6B3D" w:rsidRPr="0005535D"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134" w:name="_[A]_Total_2"/>
            <w:bookmarkEnd w:id="134"/>
            <w:r w:rsidRPr="0005535D">
              <w:rPr>
                <w:snapToGrid w:val="0"/>
                <w:color w:val="000000"/>
                <w:szCs w:val="16"/>
                <w:lang w:val="es-ES_tradnl" w:eastAsia="es-CR"/>
              </w:rPr>
              <w:t xml:space="preserve">[A] </w:t>
            </w:r>
            <w:r w:rsidRPr="0005535D">
              <w:rPr>
                <w:color w:val="000000"/>
                <w:szCs w:val="16"/>
                <w:lang w:val="es-ES_tradnl" w:eastAsia="es-CR"/>
              </w:rPr>
              <w:t>Total</w:t>
            </w:r>
          </w:p>
        </w:tc>
        <w:tc>
          <w:tcPr>
            <w:tcW w:w="4536" w:type="dxa"/>
            <w:vAlign w:val="center"/>
            <w:hideMark/>
          </w:tcPr>
          <w:p w14:paraId="1A08D92C" w14:textId="77777777" w:rsidR="00EF6B3D" w:rsidRPr="0005535D"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5535D">
              <w:rPr>
                <w:rFonts w:cs="Arial"/>
                <w:color w:val="000000"/>
                <w:sz w:val="16"/>
                <w:szCs w:val="16"/>
                <w:lang w:val="es-ES_tradnl" w:eastAsia="es-CR"/>
              </w:rPr>
              <w:t>Ingresos por comisiones y participaciones</w:t>
            </w:r>
          </w:p>
        </w:tc>
        <w:tc>
          <w:tcPr>
            <w:tcW w:w="411" w:type="dxa"/>
            <w:textDirection w:val="btLr"/>
            <w:vAlign w:val="center"/>
            <w:hideMark/>
          </w:tcPr>
          <w:p w14:paraId="60801A64" w14:textId="77777777" w:rsidR="00EF6B3D" w:rsidRPr="0005535D"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5535D">
              <w:rPr>
                <w:rFonts w:cs="Arial"/>
                <w:color w:val="000000"/>
                <w:sz w:val="16"/>
                <w:szCs w:val="16"/>
                <w:lang w:val="es-ES_tradnl" w:eastAsia="es-CR"/>
              </w:rPr>
              <w:t>50300000000000</w:t>
            </w:r>
          </w:p>
        </w:tc>
        <w:tc>
          <w:tcPr>
            <w:tcW w:w="5103" w:type="dxa"/>
            <w:vAlign w:val="center"/>
            <w:hideMark/>
          </w:tcPr>
          <w:p w14:paraId="2D814B04" w14:textId="77777777" w:rsidR="00EF6B3D" w:rsidRPr="0005535D"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_2" w:history="1">
              <w:r w:rsidR="00EF6B3D" w:rsidRPr="0005535D">
                <w:rPr>
                  <w:rStyle w:val="Hipervnculo"/>
                  <w:rFonts w:cs="Arial"/>
                  <w:sz w:val="16"/>
                  <w:szCs w:val="16"/>
                  <w:lang w:val="es-CR" w:eastAsia="es-CR"/>
                </w:rPr>
                <w:t>[A] Total</w:t>
              </w:r>
            </w:hyperlink>
            <w:r w:rsidR="00EF6B3D" w:rsidRPr="0005535D">
              <w:rPr>
                <w:rFonts w:cs="Arial"/>
                <w:color w:val="000000"/>
                <w:sz w:val="16"/>
                <w:szCs w:val="16"/>
                <w:lang w:val="es-CR" w:eastAsia="es-CR"/>
              </w:rPr>
              <w:t xml:space="preserve"> = ∑ </w:t>
            </w:r>
            <w:hyperlink w:anchor="_DesgloseComisionesParticipacionesIn" w:history="1">
              <w:r w:rsidR="00EF6B3D" w:rsidRPr="0005535D">
                <w:rPr>
                  <w:rStyle w:val="Hipervnculo"/>
                  <w:rFonts w:cs="Arial"/>
                  <w:sz w:val="16"/>
                  <w:szCs w:val="16"/>
                  <w:lang w:val="es-CR" w:eastAsia="es-CR"/>
                </w:rPr>
                <w:t>DesgloseComisionesParticipacionesIngresosCtaTotal</w:t>
              </w:r>
            </w:hyperlink>
          </w:p>
        </w:tc>
      </w:tr>
      <w:tr w:rsidR="00EF6B3D" w:rsidRPr="00794669" w14:paraId="48D173BD"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1026AD7C" w14:textId="77777777" w:rsidR="00EF6B3D" w:rsidRPr="00794669" w:rsidRDefault="00B4199C" w:rsidP="00EF6B3D">
            <w:pPr>
              <w:pStyle w:val="Ttulo9"/>
              <w:ind w:left="113" w:right="113"/>
              <w:jc w:val="center"/>
              <w:outlineLvl w:val="8"/>
              <w:rPr>
                <w:b w:val="0"/>
                <w:szCs w:val="16"/>
                <w:lang w:val="es-CR" w:eastAsia="es-CR"/>
              </w:rPr>
            </w:pPr>
            <w:bookmarkStart w:id="135" w:name="_DesgloseComisionesParticipacionesIn"/>
            <w:bookmarkStart w:id="136" w:name="_[E]DesgloseComisionesParticipacione"/>
            <w:bookmarkEnd w:id="135"/>
            <w:bookmarkEnd w:id="136"/>
            <w:r>
              <w:rPr>
                <w:b w:val="0"/>
              </w:rPr>
              <w:t>[E]</w:t>
            </w:r>
            <w:r w:rsidR="00EF6B3D" w:rsidRPr="00794669">
              <w:rPr>
                <w:b w:val="0"/>
                <w:szCs w:val="16"/>
                <w:lang w:val="es-ES_tradnl" w:eastAsia="es-CR"/>
              </w:rPr>
              <w:t>DesgloseComisionesParticipacionesIngresosCtaTotal</w:t>
            </w:r>
          </w:p>
        </w:tc>
        <w:tc>
          <w:tcPr>
            <w:tcW w:w="3402" w:type="dxa"/>
            <w:hideMark/>
          </w:tcPr>
          <w:p w14:paraId="36DA2425" w14:textId="77777777" w:rsidR="00EF6B3D" w:rsidRPr="0005535D"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05535D">
              <w:rPr>
                <w:snapToGrid w:val="0"/>
                <w:color w:val="000000"/>
                <w:szCs w:val="16"/>
                <w:lang w:val="es-ES_tradnl" w:eastAsia="es-CR"/>
              </w:rPr>
              <w:t xml:space="preserve">[E] </w:t>
            </w:r>
            <w:r w:rsidR="00200876">
              <w:rPr>
                <w:color w:val="000000"/>
                <w:szCs w:val="16"/>
                <w:lang w:val="es-ES_tradnl" w:eastAsia="es-CR"/>
              </w:rPr>
              <w:t>ComisionesParticipacionesSeguroDirecto</w:t>
            </w:r>
          </w:p>
        </w:tc>
        <w:tc>
          <w:tcPr>
            <w:tcW w:w="4536" w:type="dxa"/>
            <w:vAlign w:val="center"/>
            <w:hideMark/>
          </w:tcPr>
          <w:p w14:paraId="69A97ED3" w14:textId="77777777" w:rsidR="00EF6B3D" w:rsidRPr="0005535D" w:rsidRDefault="00EF6B3D" w:rsidP="00200876">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5535D">
              <w:rPr>
                <w:rFonts w:cs="Arial"/>
                <w:color w:val="000000"/>
                <w:sz w:val="16"/>
                <w:szCs w:val="16"/>
                <w:lang w:val="es-ES_tradnl" w:eastAsia="es-CR"/>
              </w:rPr>
              <w:t xml:space="preserve">Comisiones y participaciones, </w:t>
            </w:r>
            <w:r w:rsidR="00200876">
              <w:rPr>
                <w:rFonts w:cs="Arial"/>
                <w:color w:val="000000"/>
                <w:sz w:val="16"/>
                <w:szCs w:val="16"/>
                <w:lang w:val="es-ES_tradnl" w:eastAsia="es-CR"/>
              </w:rPr>
              <w:t>Seguro Directo</w:t>
            </w:r>
          </w:p>
        </w:tc>
        <w:tc>
          <w:tcPr>
            <w:tcW w:w="411" w:type="dxa"/>
            <w:textDirection w:val="btLr"/>
            <w:vAlign w:val="center"/>
            <w:hideMark/>
          </w:tcPr>
          <w:p w14:paraId="26734743" w14:textId="77777777" w:rsidR="00EF6B3D" w:rsidRPr="0005535D"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5535D">
              <w:rPr>
                <w:rFonts w:cs="Arial"/>
                <w:color w:val="000000"/>
                <w:sz w:val="16"/>
                <w:szCs w:val="16"/>
                <w:lang w:val="es-ES_tradnl" w:eastAsia="es-CR"/>
              </w:rPr>
              <w:t>50300100000000</w:t>
            </w:r>
          </w:p>
        </w:tc>
        <w:tc>
          <w:tcPr>
            <w:tcW w:w="5103" w:type="dxa"/>
            <w:vAlign w:val="center"/>
            <w:hideMark/>
          </w:tcPr>
          <w:p w14:paraId="2F818A51" w14:textId="77777777" w:rsidR="0005535D" w:rsidRPr="00CF6F68" w:rsidRDefault="0005535D" w:rsidP="00755E14">
            <w:pPr>
              <w:pStyle w:val="Prrafodelista"/>
              <w:numPr>
                <w:ilvl w:val="0"/>
                <w:numId w:val="16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CF6F68">
              <w:rPr>
                <w:rFonts w:cs="Arial"/>
                <w:color w:val="000000"/>
                <w:sz w:val="16"/>
                <w:szCs w:val="16"/>
                <w:lang w:eastAsia="es-CR"/>
              </w:rPr>
              <w:t>Puede ser &lt; 0 ó ≥ 0</w:t>
            </w:r>
          </w:p>
          <w:p w14:paraId="17A40904" w14:textId="77777777" w:rsidR="00EF6B3D" w:rsidRPr="00CF6F68" w:rsidRDefault="00EF6B3D" w:rsidP="00755E14">
            <w:pPr>
              <w:pStyle w:val="Prrafodelista"/>
              <w:numPr>
                <w:ilvl w:val="0"/>
                <w:numId w:val="16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CF6F68">
              <w:rPr>
                <w:rFonts w:cs="Arial"/>
                <w:color w:val="000000"/>
                <w:sz w:val="16"/>
                <w:szCs w:val="16"/>
                <w:lang w:eastAsia="es-CR"/>
              </w:rPr>
              <w:t>Se debe expresar con 2 decimales</w:t>
            </w:r>
          </w:p>
          <w:p w14:paraId="0AFA8BCA" w14:textId="77777777" w:rsidR="00EF6B3D" w:rsidRPr="00CF6F68"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78B5D0CA"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2651EBB5"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2FCC549F" w14:textId="77777777" w:rsidR="00EF6B3D" w:rsidRPr="0005535D"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05535D">
              <w:rPr>
                <w:snapToGrid w:val="0"/>
                <w:color w:val="000000"/>
                <w:szCs w:val="16"/>
                <w:lang w:val="es-ES_tradnl" w:eastAsia="es-CR"/>
              </w:rPr>
              <w:t>[E</w:t>
            </w:r>
            <w:r w:rsidR="00200876">
              <w:rPr>
                <w:snapToGrid w:val="0"/>
                <w:color w:val="000000"/>
                <w:szCs w:val="16"/>
                <w:lang w:val="es-ES_tradnl" w:eastAsia="es-CR"/>
              </w:rPr>
              <w:t>]ComisionesParticipacionesReaseguroAceptado</w:t>
            </w:r>
          </w:p>
        </w:tc>
        <w:tc>
          <w:tcPr>
            <w:tcW w:w="4536" w:type="dxa"/>
            <w:vAlign w:val="center"/>
            <w:hideMark/>
          </w:tcPr>
          <w:p w14:paraId="4CD737BF" w14:textId="77777777" w:rsidR="00EF6B3D" w:rsidRPr="0005535D"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5535D">
              <w:rPr>
                <w:rFonts w:cs="Arial"/>
                <w:color w:val="000000"/>
                <w:sz w:val="16"/>
                <w:szCs w:val="16"/>
                <w:lang w:val="es-ES_tradnl" w:eastAsia="es-CR"/>
              </w:rPr>
              <w:t>Comisiones y participaciones,</w:t>
            </w:r>
            <w:r w:rsidR="00200876">
              <w:t xml:space="preserve"> </w:t>
            </w:r>
            <w:r w:rsidR="00200876" w:rsidRPr="00200876">
              <w:rPr>
                <w:rFonts w:cs="Arial"/>
                <w:color w:val="000000"/>
                <w:sz w:val="16"/>
                <w:szCs w:val="16"/>
                <w:lang w:val="es-ES_tradnl" w:eastAsia="es-CR"/>
              </w:rPr>
              <w:t>Reaseguro</w:t>
            </w:r>
            <w:r w:rsidR="00200876">
              <w:rPr>
                <w:rFonts w:cs="Arial"/>
                <w:color w:val="000000"/>
                <w:sz w:val="16"/>
                <w:szCs w:val="16"/>
                <w:lang w:val="es-ES_tradnl" w:eastAsia="es-CR"/>
              </w:rPr>
              <w:t xml:space="preserve"> </w:t>
            </w:r>
            <w:r w:rsidR="00200876" w:rsidRPr="00200876">
              <w:rPr>
                <w:rFonts w:cs="Arial"/>
                <w:color w:val="000000"/>
                <w:sz w:val="16"/>
                <w:szCs w:val="16"/>
                <w:lang w:val="es-ES_tradnl" w:eastAsia="es-CR"/>
              </w:rPr>
              <w:t>Aceptado</w:t>
            </w:r>
          </w:p>
        </w:tc>
        <w:tc>
          <w:tcPr>
            <w:tcW w:w="411" w:type="dxa"/>
            <w:textDirection w:val="btLr"/>
            <w:vAlign w:val="center"/>
            <w:hideMark/>
          </w:tcPr>
          <w:p w14:paraId="77826802" w14:textId="77777777" w:rsidR="00EF6B3D" w:rsidRPr="0005535D"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5535D">
              <w:rPr>
                <w:rFonts w:cs="Arial"/>
                <w:color w:val="000000"/>
                <w:sz w:val="16"/>
                <w:szCs w:val="16"/>
                <w:lang w:val="es-ES_tradnl" w:eastAsia="es-CR"/>
              </w:rPr>
              <w:t>50300200000000</w:t>
            </w:r>
          </w:p>
        </w:tc>
        <w:tc>
          <w:tcPr>
            <w:tcW w:w="5103" w:type="dxa"/>
            <w:vAlign w:val="center"/>
            <w:hideMark/>
          </w:tcPr>
          <w:p w14:paraId="60DD1BD2" w14:textId="77777777" w:rsidR="0005535D" w:rsidRPr="00CF6F68" w:rsidRDefault="0005535D" w:rsidP="00755E14">
            <w:pPr>
              <w:pStyle w:val="Prrafodelista"/>
              <w:numPr>
                <w:ilvl w:val="0"/>
                <w:numId w:val="16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CF6F68">
              <w:rPr>
                <w:rFonts w:cs="Arial"/>
                <w:color w:val="000000"/>
                <w:sz w:val="16"/>
                <w:szCs w:val="16"/>
                <w:lang w:eastAsia="es-CR"/>
              </w:rPr>
              <w:t>Puede ser &lt; 0 ó ≥ 0</w:t>
            </w:r>
          </w:p>
          <w:p w14:paraId="1D813450" w14:textId="77777777" w:rsidR="00EF6B3D" w:rsidRPr="00CF6F68" w:rsidRDefault="00EF6B3D" w:rsidP="00755E14">
            <w:pPr>
              <w:pStyle w:val="Prrafodelista"/>
              <w:numPr>
                <w:ilvl w:val="0"/>
                <w:numId w:val="16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CF6F68">
              <w:rPr>
                <w:rFonts w:cs="Arial"/>
                <w:color w:val="000000"/>
                <w:sz w:val="16"/>
                <w:szCs w:val="16"/>
                <w:lang w:eastAsia="es-CR"/>
              </w:rPr>
              <w:t>Se debe expresar con 2 decimales</w:t>
            </w:r>
          </w:p>
          <w:p w14:paraId="00C09F8F" w14:textId="77777777" w:rsidR="00EF6B3D" w:rsidRPr="00CF6F68"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4FF3AA9B"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7217DD27" w14:textId="77777777" w:rsidR="00EF6B3D" w:rsidRPr="00794669" w:rsidRDefault="00B4199C" w:rsidP="00EF6B3D">
            <w:pPr>
              <w:pStyle w:val="Ttulo9"/>
              <w:ind w:left="113" w:right="113"/>
              <w:jc w:val="center"/>
              <w:outlineLvl w:val="8"/>
              <w:rPr>
                <w:b w:val="0"/>
                <w:szCs w:val="16"/>
                <w:lang w:val="es-CR" w:eastAsia="es-CR"/>
              </w:rPr>
            </w:pPr>
            <w:r>
              <w:rPr>
                <w:b w:val="0"/>
              </w:rPr>
              <w:lastRenderedPageBreak/>
              <w:t>[E]</w:t>
            </w:r>
            <w:r w:rsidR="00EF6B3D" w:rsidRPr="00794669">
              <w:rPr>
                <w:b w:val="0"/>
                <w:szCs w:val="16"/>
                <w:lang w:val="es-ES_tradnl" w:eastAsia="es-CR"/>
              </w:rPr>
              <w:t>SiniestrosGastosReaseguroCedidoRetrocedidoCtaTotal</w:t>
            </w:r>
          </w:p>
        </w:tc>
        <w:tc>
          <w:tcPr>
            <w:tcW w:w="3402" w:type="dxa"/>
            <w:hideMark/>
          </w:tcPr>
          <w:p w14:paraId="188C0BA5"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137" w:name="_[A]_Total_3"/>
            <w:bookmarkEnd w:id="137"/>
            <w:r w:rsidRPr="00794669">
              <w:rPr>
                <w:snapToGrid w:val="0"/>
                <w:color w:val="000000"/>
                <w:szCs w:val="16"/>
                <w:lang w:val="es-ES_tradnl" w:eastAsia="es-CR"/>
              </w:rPr>
              <w:t xml:space="preserve">[A] </w:t>
            </w:r>
            <w:r w:rsidRPr="00794669">
              <w:rPr>
                <w:color w:val="000000"/>
                <w:szCs w:val="16"/>
                <w:lang w:val="es-ES_tradnl" w:eastAsia="es-CR"/>
              </w:rPr>
              <w:t>Total</w:t>
            </w:r>
          </w:p>
        </w:tc>
        <w:tc>
          <w:tcPr>
            <w:tcW w:w="4536" w:type="dxa"/>
            <w:vAlign w:val="center"/>
            <w:hideMark/>
          </w:tcPr>
          <w:p w14:paraId="4FA770C3"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Ingresos por siniestrosy gastos recuperados por reaseguro cedido y retrocedido</w:t>
            </w:r>
          </w:p>
        </w:tc>
        <w:tc>
          <w:tcPr>
            <w:tcW w:w="411" w:type="dxa"/>
            <w:textDirection w:val="btLr"/>
            <w:vAlign w:val="center"/>
            <w:hideMark/>
          </w:tcPr>
          <w:p w14:paraId="659DCF0A"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50400000000000</w:t>
            </w:r>
          </w:p>
        </w:tc>
        <w:tc>
          <w:tcPr>
            <w:tcW w:w="5103" w:type="dxa"/>
            <w:vAlign w:val="center"/>
            <w:hideMark/>
          </w:tcPr>
          <w:p w14:paraId="721CA98B" w14:textId="77777777" w:rsidR="00EF6B3D"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hyperlink w:anchor="_[A]_Total_3" w:history="1">
              <w:r w:rsidR="00EF6B3D" w:rsidRPr="00794669">
                <w:rPr>
                  <w:rStyle w:val="Hipervnculo"/>
                  <w:rFonts w:cs="Arial"/>
                  <w:sz w:val="16"/>
                  <w:szCs w:val="16"/>
                  <w:lang w:val="es-ES_tradnl" w:eastAsia="es-CR"/>
                </w:rPr>
                <w:t>[A] Total</w:t>
              </w:r>
            </w:hyperlink>
            <w:r w:rsidR="00EF6B3D" w:rsidRPr="00794669">
              <w:rPr>
                <w:rFonts w:cs="Arial"/>
                <w:color w:val="000000"/>
                <w:sz w:val="16"/>
                <w:szCs w:val="16"/>
                <w:lang w:val="es-ES_tradnl" w:eastAsia="es-CR"/>
              </w:rPr>
              <w:t xml:space="preserve"> = ∑ </w:t>
            </w:r>
            <w:hyperlink w:anchor="_DesgloseSiniestrosGastosReaseguroCe" w:history="1">
              <w:r w:rsidR="00EF6B3D" w:rsidRPr="00794669">
                <w:rPr>
                  <w:rStyle w:val="Hipervnculo"/>
                  <w:rFonts w:cs="Arial"/>
                  <w:sz w:val="16"/>
                  <w:szCs w:val="16"/>
                  <w:lang w:val="es-ES_tradnl" w:eastAsia="es-CR"/>
                </w:rPr>
                <w:t>DesgloseSiniestrosGastosReaseguroCedidoRetrocedidoCtaTotal</w:t>
              </w:r>
            </w:hyperlink>
          </w:p>
          <w:p w14:paraId="50A11D73"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EF6B3D" w:rsidRPr="00794669" w14:paraId="4BD61DD0"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51E4D061" w14:textId="77777777" w:rsidR="00EF6B3D" w:rsidRPr="00794669" w:rsidRDefault="00B4199C" w:rsidP="00EF6B3D">
            <w:pPr>
              <w:pStyle w:val="Ttulo9"/>
              <w:ind w:left="113" w:right="113"/>
              <w:jc w:val="center"/>
              <w:outlineLvl w:val="8"/>
              <w:rPr>
                <w:b w:val="0"/>
                <w:szCs w:val="16"/>
                <w:lang w:val="es-CR" w:eastAsia="es-CR"/>
              </w:rPr>
            </w:pPr>
            <w:bookmarkStart w:id="138" w:name="_DesgloseSiniestrosGastosReaseguroCe"/>
            <w:bookmarkEnd w:id="138"/>
            <w:r>
              <w:rPr>
                <w:b w:val="0"/>
              </w:rPr>
              <w:t>[E]</w:t>
            </w:r>
            <w:r w:rsidR="00EF6B3D" w:rsidRPr="00794669">
              <w:rPr>
                <w:b w:val="0"/>
                <w:szCs w:val="16"/>
                <w:lang w:val="es-ES_tradnl" w:eastAsia="es-CR"/>
              </w:rPr>
              <w:t>DesgloseSiniestrosGastosReaseguroCedidoRetrocedidoCtaTotal</w:t>
            </w:r>
          </w:p>
        </w:tc>
        <w:tc>
          <w:tcPr>
            <w:tcW w:w="3402" w:type="dxa"/>
            <w:hideMark/>
          </w:tcPr>
          <w:p w14:paraId="521AEB6F"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0063498A">
              <w:rPr>
                <w:snapToGrid w:val="0"/>
                <w:color w:val="000000"/>
                <w:szCs w:val="16"/>
                <w:lang w:val="es-ES_tradnl" w:eastAsia="es-CR"/>
              </w:rPr>
              <w:t>SiniestrosGastosRecuperados</w:t>
            </w:r>
            <w:r w:rsidR="0063498A">
              <w:rPr>
                <w:color w:val="000000"/>
                <w:szCs w:val="16"/>
                <w:lang w:val="es-ES_tradnl" w:eastAsia="es-CR"/>
              </w:rPr>
              <w:t>SeguroDirecto</w:t>
            </w:r>
          </w:p>
        </w:tc>
        <w:tc>
          <w:tcPr>
            <w:tcW w:w="4536" w:type="dxa"/>
            <w:vAlign w:val="center"/>
            <w:hideMark/>
          </w:tcPr>
          <w:p w14:paraId="6DC6E520" w14:textId="77777777" w:rsidR="00EF6B3D" w:rsidRPr="00794669" w:rsidRDefault="00EF6B3D" w:rsidP="0063498A">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57CCA">
              <w:rPr>
                <w:rFonts w:cs="Arial"/>
                <w:color w:val="000000"/>
                <w:sz w:val="16"/>
                <w:szCs w:val="16"/>
                <w:lang w:val="es-ES_tradnl" w:eastAsia="es-CR"/>
              </w:rPr>
              <w:t xml:space="preserve">Siniestros y gastos recuperados, </w:t>
            </w:r>
            <w:r w:rsidR="0063498A">
              <w:rPr>
                <w:rFonts w:cs="Arial"/>
                <w:color w:val="000000"/>
                <w:sz w:val="16"/>
                <w:szCs w:val="16"/>
                <w:lang w:val="es-ES_tradnl" w:eastAsia="es-CR"/>
              </w:rPr>
              <w:t>Seguro Directo</w:t>
            </w:r>
          </w:p>
        </w:tc>
        <w:tc>
          <w:tcPr>
            <w:tcW w:w="411" w:type="dxa"/>
            <w:textDirection w:val="btLr"/>
            <w:vAlign w:val="center"/>
            <w:hideMark/>
          </w:tcPr>
          <w:p w14:paraId="0250FABC"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50400100000000</w:t>
            </w:r>
          </w:p>
        </w:tc>
        <w:tc>
          <w:tcPr>
            <w:tcW w:w="5103" w:type="dxa"/>
            <w:vAlign w:val="center"/>
            <w:hideMark/>
          </w:tcPr>
          <w:p w14:paraId="77AFA661" w14:textId="77777777" w:rsidR="00EF6B3D" w:rsidRDefault="00EF6B3D" w:rsidP="009B7AA1">
            <w:pPr>
              <w:pStyle w:val="Prrafodelista"/>
              <w:numPr>
                <w:ilvl w:val="0"/>
                <w:numId w:val="16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88EDE43" w14:textId="77777777" w:rsidR="00EF6B3D" w:rsidRPr="00452B09" w:rsidRDefault="00EF6B3D" w:rsidP="009B7AA1">
            <w:pPr>
              <w:pStyle w:val="Prrafodelista"/>
              <w:numPr>
                <w:ilvl w:val="0"/>
                <w:numId w:val="16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BF18709"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6C5116FB"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7042A195"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473DB5FB" w14:textId="77777777" w:rsidR="00EF6B3D" w:rsidRPr="00794669" w:rsidRDefault="00EF6B3D" w:rsidP="0063498A">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[E]</w:t>
            </w:r>
            <w:r w:rsidR="0063498A">
              <w:rPr>
                <w:snapToGrid w:val="0"/>
                <w:color w:val="000000"/>
                <w:szCs w:val="16"/>
                <w:lang w:val="es-ES_tradnl" w:eastAsia="es-CR"/>
              </w:rPr>
              <w:t xml:space="preserve"> SiniestrosGastosRecuperadosReaseguroAceptado</w:t>
            </w:r>
          </w:p>
        </w:tc>
        <w:tc>
          <w:tcPr>
            <w:tcW w:w="4536" w:type="dxa"/>
            <w:vAlign w:val="center"/>
            <w:hideMark/>
          </w:tcPr>
          <w:p w14:paraId="257B4AE8"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57CCA">
              <w:rPr>
                <w:rFonts w:cs="Arial"/>
                <w:color w:val="000000"/>
                <w:sz w:val="16"/>
                <w:szCs w:val="16"/>
                <w:lang w:val="es-ES_tradnl" w:eastAsia="es-CR"/>
              </w:rPr>
              <w:t xml:space="preserve">Siniestros y gastos recuperados, </w:t>
            </w:r>
            <w:r w:rsidR="0063498A" w:rsidRPr="0063498A">
              <w:rPr>
                <w:rFonts w:cs="Arial"/>
                <w:color w:val="000000"/>
                <w:sz w:val="16"/>
                <w:szCs w:val="16"/>
                <w:lang w:val="es-ES_tradnl" w:eastAsia="es-CR"/>
              </w:rPr>
              <w:t>Reaseguro</w:t>
            </w:r>
            <w:r w:rsidR="0063498A">
              <w:rPr>
                <w:rFonts w:cs="Arial"/>
                <w:color w:val="000000"/>
                <w:sz w:val="16"/>
                <w:szCs w:val="16"/>
                <w:lang w:val="es-ES_tradnl" w:eastAsia="es-CR"/>
              </w:rPr>
              <w:t xml:space="preserve"> </w:t>
            </w:r>
            <w:r w:rsidR="0063498A" w:rsidRPr="0063498A">
              <w:rPr>
                <w:rFonts w:cs="Arial"/>
                <w:color w:val="000000"/>
                <w:sz w:val="16"/>
                <w:szCs w:val="16"/>
                <w:lang w:val="es-ES_tradnl" w:eastAsia="es-CR"/>
              </w:rPr>
              <w:t>Aceptado</w:t>
            </w:r>
          </w:p>
        </w:tc>
        <w:tc>
          <w:tcPr>
            <w:tcW w:w="411" w:type="dxa"/>
            <w:textDirection w:val="btLr"/>
            <w:vAlign w:val="center"/>
            <w:hideMark/>
          </w:tcPr>
          <w:p w14:paraId="05F56F44"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50400200000000</w:t>
            </w:r>
          </w:p>
        </w:tc>
        <w:tc>
          <w:tcPr>
            <w:tcW w:w="5103" w:type="dxa"/>
            <w:vAlign w:val="center"/>
            <w:hideMark/>
          </w:tcPr>
          <w:p w14:paraId="33BA3408" w14:textId="77777777" w:rsidR="00EF6B3D" w:rsidRDefault="00EF6B3D" w:rsidP="009B7AA1">
            <w:pPr>
              <w:pStyle w:val="Prrafodelista"/>
              <w:numPr>
                <w:ilvl w:val="0"/>
                <w:numId w:val="17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96AF6D1" w14:textId="77777777" w:rsidR="00EF6B3D" w:rsidRPr="00452B09" w:rsidRDefault="00EF6B3D" w:rsidP="009B7AA1">
            <w:pPr>
              <w:pStyle w:val="Prrafodelista"/>
              <w:numPr>
                <w:ilvl w:val="0"/>
                <w:numId w:val="17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78B7695"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5C4F16B8"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7DEB87C0" w14:textId="77777777" w:rsidR="00EF6B3D" w:rsidRPr="00794669" w:rsidRDefault="00B4199C" w:rsidP="00EF6B3D">
            <w:pPr>
              <w:pStyle w:val="Ttulo9"/>
              <w:ind w:left="113" w:right="113"/>
              <w:jc w:val="center"/>
              <w:outlineLvl w:val="8"/>
              <w:rPr>
                <w:b w:val="0"/>
                <w:szCs w:val="16"/>
                <w:lang w:val="es-CR" w:eastAsia="es-CR"/>
              </w:rPr>
            </w:pPr>
            <w:r>
              <w:rPr>
                <w:b w:val="0"/>
              </w:rPr>
              <w:t>[E]</w:t>
            </w:r>
            <w:r w:rsidR="00EF6B3D" w:rsidRPr="00794669">
              <w:rPr>
                <w:b w:val="0"/>
                <w:szCs w:val="16"/>
                <w:lang w:val="es-ES_tradnl" w:eastAsia="es-CR"/>
              </w:rPr>
              <w:t>GastosCtaTotal</w:t>
            </w:r>
          </w:p>
        </w:tc>
        <w:tc>
          <w:tcPr>
            <w:tcW w:w="3402" w:type="dxa"/>
            <w:hideMark/>
          </w:tcPr>
          <w:p w14:paraId="4FC3D898"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139" w:name="_[A]_TotalGastos"/>
            <w:bookmarkEnd w:id="139"/>
            <w:r w:rsidRPr="00794669">
              <w:rPr>
                <w:snapToGrid w:val="0"/>
                <w:color w:val="000000"/>
                <w:szCs w:val="16"/>
                <w:lang w:val="es-ES_tradnl" w:eastAsia="es-CR"/>
              </w:rPr>
              <w:t xml:space="preserve">[A] </w:t>
            </w:r>
            <w:r w:rsidRPr="00794669">
              <w:rPr>
                <w:color w:val="000000"/>
                <w:szCs w:val="16"/>
                <w:lang w:val="es-ES_tradnl" w:eastAsia="es-CR"/>
              </w:rPr>
              <w:t>TotalGastos</w:t>
            </w:r>
          </w:p>
        </w:tc>
        <w:tc>
          <w:tcPr>
            <w:tcW w:w="4536" w:type="dxa"/>
            <w:vAlign w:val="center"/>
            <w:hideMark/>
          </w:tcPr>
          <w:p w14:paraId="27592533"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Gastos por operaciones de seguros</w:t>
            </w:r>
          </w:p>
        </w:tc>
        <w:tc>
          <w:tcPr>
            <w:tcW w:w="411" w:type="dxa"/>
            <w:textDirection w:val="btLr"/>
            <w:vAlign w:val="center"/>
            <w:hideMark/>
          </w:tcPr>
          <w:p w14:paraId="21F4D12C"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No aplica</w:t>
            </w:r>
          </w:p>
        </w:tc>
        <w:tc>
          <w:tcPr>
            <w:tcW w:w="5103" w:type="dxa"/>
            <w:vAlign w:val="center"/>
            <w:hideMark/>
          </w:tcPr>
          <w:p w14:paraId="48094EF0" w14:textId="77777777" w:rsidR="00EF6B3D"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Gastos" w:history="1">
              <w:r w:rsidR="00EF6B3D" w:rsidRPr="00794669">
                <w:rPr>
                  <w:rStyle w:val="Hipervnculo"/>
                  <w:rFonts w:cs="Arial"/>
                  <w:sz w:val="16"/>
                  <w:szCs w:val="16"/>
                  <w:lang w:val="es-CR" w:eastAsia="es-CR"/>
                </w:rPr>
                <w:t>[A] TotalGastos</w:t>
              </w:r>
            </w:hyperlink>
            <w:r w:rsidR="00EF6B3D" w:rsidRPr="00794669">
              <w:rPr>
                <w:rFonts w:cs="Arial"/>
                <w:color w:val="000000"/>
                <w:sz w:val="16"/>
                <w:szCs w:val="16"/>
                <w:lang w:val="es-CR" w:eastAsia="es-CR"/>
              </w:rPr>
              <w:t xml:space="preserve"> = </w:t>
            </w:r>
          </w:p>
          <w:p w14:paraId="282631BE" w14:textId="77777777" w:rsidR="00EF6B3D" w:rsidRPr="00794669" w:rsidRDefault="00000000" w:rsidP="00BA7E5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_4" w:history="1">
              <w:r w:rsidR="00EF6B3D" w:rsidRPr="00794669">
                <w:rPr>
                  <w:rStyle w:val="Hipervnculo"/>
                  <w:rFonts w:cs="Arial"/>
                  <w:sz w:val="16"/>
                  <w:szCs w:val="16"/>
                  <w:lang w:val="es-CR" w:eastAsia="es-CR"/>
                </w:rPr>
                <w:t>[A] Total</w:t>
              </w:r>
            </w:hyperlink>
            <w:r w:rsidR="00EF6B3D" w:rsidRPr="00794669">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A]_Total_5" w:history="1">
              <w:r w:rsidR="00EF6B3D" w:rsidRPr="00794669">
                <w:rPr>
                  <w:rStyle w:val="Hipervnculo"/>
                  <w:rFonts w:cs="Arial"/>
                  <w:sz w:val="16"/>
                  <w:szCs w:val="16"/>
                  <w:lang w:val="es-CR" w:eastAsia="es-CR"/>
                </w:rPr>
                <w:t>[A] Total</w:t>
              </w:r>
            </w:hyperlink>
            <w:r w:rsidR="00EF6B3D" w:rsidRPr="00794669">
              <w:rPr>
                <w:rFonts w:cs="Arial"/>
                <w:color w:val="000000"/>
                <w:sz w:val="16"/>
                <w:szCs w:val="16"/>
                <w:lang w:val="es-CR" w:eastAsia="es-CR"/>
              </w:rPr>
              <w:t xml:space="preserve"> + </w:t>
            </w:r>
            <w:hyperlink w:anchor="_[A]_Total_6" w:history="1">
              <w:r w:rsidR="00EF6B3D" w:rsidRPr="00794669">
                <w:rPr>
                  <w:rStyle w:val="Hipervnculo"/>
                  <w:rFonts w:cs="Arial"/>
                  <w:sz w:val="16"/>
                  <w:szCs w:val="16"/>
                  <w:lang w:val="es-CR" w:eastAsia="es-CR"/>
                </w:rPr>
                <w:t>[A] Total</w:t>
              </w:r>
            </w:hyperlink>
          </w:p>
        </w:tc>
      </w:tr>
      <w:tr w:rsidR="00EF6B3D" w:rsidRPr="00794669" w14:paraId="7B5E2D72"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612782BC" w14:textId="77777777" w:rsidR="00EF6B3D" w:rsidRPr="00794669" w:rsidRDefault="00B4199C" w:rsidP="00EF6B3D">
            <w:pPr>
              <w:pStyle w:val="Ttulo9"/>
              <w:ind w:left="113" w:right="113"/>
              <w:jc w:val="center"/>
              <w:outlineLvl w:val="8"/>
              <w:rPr>
                <w:b w:val="0"/>
                <w:szCs w:val="16"/>
              </w:rPr>
            </w:pPr>
            <w:r>
              <w:rPr>
                <w:b w:val="0"/>
              </w:rPr>
              <w:t>[E]</w:t>
            </w:r>
            <w:r w:rsidR="00510EE2">
              <w:rPr>
                <w:b w:val="0"/>
                <w:szCs w:val="16"/>
                <w:lang w:val="es-ES_tradnl" w:eastAsia="es-CR"/>
              </w:rPr>
              <w:t>GastosPor</w:t>
            </w:r>
            <w:r w:rsidR="00EF6B3D" w:rsidRPr="00FF1417">
              <w:rPr>
                <w:b w:val="0"/>
                <w:szCs w:val="16"/>
                <w:lang w:val="es-ES_tradnl" w:eastAsia="es-CR"/>
              </w:rPr>
              <w:t>Prestaciones</w:t>
            </w:r>
          </w:p>
        </w:tc>
        <w:tc>
          <w:tcPr>
            <w:tcW w:w="3402" w:type="dxa"/>
            <w:hideMark/>
          </w:tcPr>
          <w:p w14:paraId="43CF43BC"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FFFFFF" w:themeColor="background1"/>
                <w:szCs w:val="16"/>
                <w:lang w:val="es-CR" w:eastAsia="es-CR"/>
              </w:rPr>
            </w:pPr>
            <w:bookmarkStart w:id="140" w:name="_[A]_Total_4"/>
            <w:bookmarkEnd w:id="140"/>
            <w:r w:rsidRPr="00794669">
              <w:rPr>
                <w:color w:val="000000"/>
                <w:szCs w:val="16"/>
                <w:lang w:val="es-ES_tradnl" w:eastAsia="es-CR"/>
              </w:rPr>
              <w:t>[A] Total</w:t>
            </w:r>
          </w:p>
        </w:tc>
        <w:tc>
          <w:tcPr>
            <w:tcW w:w="4536" w:type="dxa"/>
            <w:vAlign w:val="center"/>
            <w:hideMark/>
          </w:tcPr>
          <w:p w14:paraId="01664A2F" w14:textId="77777777" w:rsidR="00EF6B3D" w:rsidRPr="00FF1417"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F1417">
              <w:rPr>
                <w:rFonts w:cs="Arial"/>
                <w:color w:val="000000"/>
                <w:sz w:val="16"/>
                <w:szCs w:val="16"/>
                <w:lang w:val="es-ES_tradnl" w:eastAsia="es-CR"/>
              </w:rPr>
              <w:t>Gastos por prestaciones</w:t>
            </w:r>
          </w:p>
        </w:tc>
        <w:tc>
          <w:tcPr>
            <w:tcW w:w="411" w:type="dxa"/>
            <w:textDirection w:val="btLr"/>
            <w:vAlign w:val="center"/>
            <w:hideMark/>
          </w:tcPr>
          <w:p w14:paraId="4C389A1B" w14:textId="77777777" w:rsidR="00EF6B3D" w:rsidRPr="0000326D"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0326D">
              <w:rPr>
                <w:rFonts w:cs="Arial"/>
                <w:color w:val="000000"/>
                <w:sz w:val="16"/>
                <w:szCs w:val="16"/>
                <w:lang w:val="es-ES_tradnl" w:eastAsia="es-CR"/>
              </w:rPr>
              <w:t>40200000000000</w:t>
            </w:r>
          </w:p>
        </w:tc>
        <w:tc>
          <w:tcPr>
            <w:tcW w:w="5103" w:type="dxa"/>
            <w:vAlign w:val="center"/>
            <w:hideMark/>
          </w:tcPr>
          <w:p w14:paraId="327CDE05" w14:textId="77777777" w:rsidR="00EF6B3D"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4" w:history="1">
              <w:r w:rsidR="00EF6B3D" w:rsidRPr="00794669">
                <w:rPr>
                  <w:rStyle w:val="Hipervnculo"/>
                  <w:rFonts w:cs="Arial"/>
                  <w:sz w:val="16"/>
                  <w:szCs w:val="16"/>
                  <w:lang w:val="es-CR" w:eastAsia="es-CR"/>
                </w:rPr>
                <w:t>[A] Total</w:t>
              </w:r>
            </w:hyperlink>
            <w:r w:rsidR="00EF6B3D" w:rsidRPr="00794669">
              <w:rPr>
                <w:rFonts w:cs="Arial"/>
                <w:color w:val="000000"/>
                <w:sz w:val="16"/>
                <w:szCs w:val="16"/>
                <w:lang w:val="es-CR" w:eastAsia="es-CR"/>
              </w:rPr>
              <w:t xml:space="preserve"> = ∑ </w:t>
            </w:r>
            <w:hyperlink w:anchor="_DesgloseSiniestrosCtaTotal" w:history="1">
              <w:r w:rsidR="00EF6B3D" w:rsidRPr="00794669">
                <w:rPr>
                  <w:rStyle w:val="Hipervnculo"/>
                  <w:rFonts w:cs="Arial"/>
                  <w:sz w:val="16"/>
                  <w:szCs w:val="16"/>
                  <w:lang w:val="es-CR" w:eastAsia="es-CR"/>
                </w:rPr>
                <w:t>Desglose</w:t>
              </w:r>
              <w:r w:rsidR="00EF6B3D">
                <w:rPr>
                  <w:rStyle w:val="Hipervnculo"/>
                  <w:rFonts w:cs="Arial"/>
                  <w:sz w:val="16"/>
                  <w:szCs w:val="16"/>
                  <w:lang w:val="es-CR" w:eastAsia="es-CR"/>
                </w:rPr>
                <w:t>Prestaciones</w:t>
              </w:r>
            </w:hyperlink>
          </w:p>
        </w:tc>
      </w:tr>
      <w:tr w:rsidR="00EF6B3D" w:rsidRPr="00794669" w14:paraId="5E5537E6"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67026121" w14:textId="77777777" w:rsidR="00EF6B3D" w:rsidRPr="00794669" w:rsidRDefault="00B4199C" w:rsidP="00EF6B3D">
            <w:pPr>
              <w:pStyle w:val="Ttulo9"/>
              <w:ind w:left="113" w:right="113"/>
              <w:jc w:val="center"/>
              <w:outlineLvl w:val="8"/>
              <w:rPr>
                <w:b w:val="0"/>
                <w:szCs w:val="16"/>
                <w:lang w:val="es-ES_tradnl" w:eastAsia="es-CR"/>
              </w:rPr>
            </w:pPr>
            <w:bookmarkStart w:id="141" w:name="_DesgloseSiniestrosCtaTotal"/>
            <w:bookmarkEnd w:id="141"/>
            <w:r>
              <w:rPr>
                <w:b w:val="0"/>
              </w:rPr>
              <w:lastRenderedPageBreak/>
              <w:t>[E]</w:t>
            </w:r>
            <w:r w:rsidR="00EF6B3D" w:rsidRPr="00794669">
              <w:rPr>
                <w:b w:val="0"/>
                <w:szCs w:val="16"/>
                <w:lang w:val="es-ES_tradnl" w:eastAsia="es-CR"/>
              </w:rPr>
              <w:t>Desglose</w:t>
            </w:r>
            <w:r w:rsidR="00EF6B3D">
              <w:rPr>
                <w:b w:val="0"/>
                <w:szCs w:val="16"/>
                <w:lang w:val="es-ES_tradnl" w:eastAsia="es-CR"/>
              </w:rPr>
              <w:t>PrestacionesCtaTotal</w:t>
            </w:r>
          </w:p>
        </w:tc>
        <w:tc>
          <w:tcPr>
            <w:tcW w:w="3402" w:type="dxa"/>
            <w:hideMark/>
          </w:tcPr>
          <w:p w14:paraId="61550C6C"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00ED0582">
              <w:rPr>
                <w:color w:val="000000"/>
                <w:szCs w:val="16"/>
                <w:lang w:val="es-ES_tradnl" w:eastAsia="es-CR"/>
              </w:rPr>
              <w:t>SiniestrosPagadosSeguroD</w:t>
            </w:r>
            <w:r w:rsidR="00ED0582" w:rsidRPr="00ED0582">
              <w:rPr>
                <w:color w:val="000000"/>
                <w:szCs w:val="16"/>
                <w:lang w:val="es-ES_tradnl" w:eastAsia="es-CR"/>
              </w:rPr>
              <w:t>irecto</w:t>
            </w:r>
          </w:p>
        </w:tc>
        <w:tc>
          <w:tcPr>
            <w:tcW w:w="4536" w:type="dxa"/>
            <w:vAlign w:val="center"/>
            <w:hideMark/>
          </w:tcPr>
          <w:p w14:paraId="16CA787C" w14:textId="77777777" w:rsidR="00EF6B3D" w:rsidRPr="00794669" w:rsidRDefault="00ED0582"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ED0582">
              <w:rPr>
                <w:rFonts w:cs="Arial"/>
                <w:color w:val="000000"/>
                <w:sz w:val="16"/>
                <w:szCs w:val="16"/>
                <w:lang w:val="es-ES_tradnl" w:eastAsia="es-CR"/>
              </w:rPr>
              <w:t>Siniestros pagados, seguro directo</w:t>
            </w:r>
          </w:p>
        </w:tc>
        <w:tc>
          <w:tcPr>
            <w:tcW w:w="411" w:type="dxa"/>
            <w:textDirection w:val="btLr"/>
            <w:vAlign w:val="center"/>
            <w:hideMark/>
          </w:tcPr>
          <w:p w14:paraId="707CDA13"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0326D">
              <w:rPr>
                <w:rFonts w:cs="Arial"/>
                <w:color w:val="000000"/>
                <w:sz w:val="16"/>
                <w:szCs w:val="16"/>
                <w:lang w:val="es-ES_tradnl" w:eastAsia="es-CR"/>
              </w:rPr>
              <w:t>40200100000000</w:t>
            </w:r>
          </w:p>
        </w:tc>
        <w:tc>
          <w:tcPr>
            <w:tcW w:w="5103" w:type="dxa"/>
            <w:vAlign w:val="center"/>
            <w:hideMark/>
          </w:tcPr>
          <w:p w14:paraId="00C7117A" w14:textId="77777777" w:rsidR="00EF6B3D" w:rsidRDefault="00EF6B3D" w:rsidP="009B7AA1">
            <w:pPr>
              <w:pStyle w:val="Prrafodelista"/>
              <w:numPr>
                <w:ilvl w:val="0"/>
                <w:numId w:val="17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FF6317C" w14:textId="77777777" w:rsidR="00EF6B3D" w:rsidRPr="00452B09" w:rsidRDefault="00EF6B3D" w:rsidP="009B7AA1">
            <w:pPr>
              <w:pStyle w:val="Prrafodelista"/>
              <w:numPr>
                <w:ilvl w:val="0"/>
                <w:numId w:val="17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2D55CC8"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699A3C16"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64E6B31"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0972FB37" w14:textId="77777777" w:rsidR="00EF6B3D" w:rsidRPr="00794669" w:rsidRDefault="00EF6B3D" w:rsidP="00ED0582">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00ED0582">
              <w:t>SiniestrosPagadosReaseguroAceptado</w:t>
            </w:r>
          </w:p>
        </w:tc>
        <w:tc>
          <w:tcPr>
            <w:tcW w:w="4536" w:type="dxa"/>
            <w:vAlign w:val="center"/>
            <w:hideMark/>
          </w:tcPr>
          <w:p w14:paraId="1B1C1A3D" w14:textId="77777777" w:rsidR="00EF6B3D" w:rsidRPr="00794669" w:rsidRDefault="00ED0582"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ED0582">
              <w:rPr>
                <w:rFonts w:cs="Arial"/>
                <w:color w:val="000000"/>
                <w:sz w:val="16"/>
                <w:szCs w:val="16"/>
                <w:lang w:val="es-ES_tradnl" w:eastAsia="es-CR"/>
              </w:rPr>
              <w:t>Siniestros pagados, reaseguro aceptado</w:t>
            </w:r>
          </w:p>
        </w:tc>
        <w:tc>
          <w:tcPr>
            <w:tcW w:w="411" w:type="dxa"/>
            <w:textDirection w:val="btLr"/>
            <w:vAlign w:val="center"/>
            <w:hideMark/>
          </w:tcPr>
          <w:p w14:paraId="202764E9"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40200200000000</w:t>
            </w:r>
          </w:p>
        </w:tc>
        <w:tc>
          <w:tcPr>
            <w:tcW w:w="5103" w:type="dxa"/>
            <w:vAlign w:val="center"/>
            <w:hideMark/>
          </w:tcPr>
          <w:p w14:paraId="225714D0" w14:textId="77777777" w:rsidR="00EF6B3D" w:rsidRDefault="00EF6B3D" w:rsidP="009B7AA1">
            <w:pPr>
              <w:pStyle w:val="Prrafodelista"/>
              <w:numPr>
                <w:ilvl w:val="0"/>
                <w:numId w:val="17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1C6450F" w14:textId="77777777" w:rsidR="00EF6B3D" w:rsidRPr="00452B09" w:rsidRDefault="00EF6B3D" w:rsidP="009B7AA1">
            <w:pPr>
              <w:pStyle w:val="Prrafodelista"/>
              <w:numPr>
                <w:ilvl w:val="0"/>
                <w:numId w:val="17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E540D98"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65675C8D"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5D000DDA"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662059AE"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BeneficiosExtornos</w:t>
            </w:r>
          </w:p>
        </w:tc>
        <w:tc>
          <w:tcPr>
            <w:tcW w:w="4536" w:type="dxa"/>
            <w:vAlign w:val="center"/>
            <w:hideMark/>
          </w:tcPr>
          <w:p w14:paraId="021D6139" w14:textId="77777777" w:rsidR="00EF6B3D" w:rsidRPr="00794669" w:rsidRDefault="00EF6B3D" w:rsidP="00BC0343">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Participaciones en beneficios y extornos</w:t>
            </w:r>
          </w:p>
        </w:tc>
        <w:tc>
          <w:tcPr>
            <w:tcW w:w="411" w:type="dxa"/>
            <w:textDirection w:val="btLr"/>
            <w:vAlign w:val="center"/>
            <w:hideMark/>
          </w:tcPr>
          <w:p w14:paraId="3C278898"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40200300000000</w:t>
            </w:r>
          </w:p>
        </w:tc>
        <w:tc>
          <w:tcPr>
            <w:tcW w:w="5103" w:type="dxa"/>
            <w:vAlign w:val="center"/>
            <w:hideMark/>
          </w:tcPr>
          <w:p w14:paraId="53B01499" w14:textId="77777777" w:rsidR="00EF6B3D" w:rsidRDefault="00EF6B3D" w:rsidP="009B7AA1">
            <w:pPr>
              <w:pStyle w:val="Prrafodelista"/>
              <w:numPr>
                <w:ilvl w:val="0"/>
                <w:numId w:val="17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5131936" w14:textId="77777777" w:rsidR="00EF6B3D" w:rsidRPr="00452B09" w:rsidRDefault="00EF6B3D" w:rsidP="009B7AA1">
            <w:pPr>
              <w:pStyle w:val="Prrafodelista"/>
              <w:numPr>
                <w:ilvl w:val="0"/>
                <w:numId w:val="17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8BAE81C"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5FF93E25"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49567A05" w14:textId="77777777" w:rsidR="00EF6B3D" w:rsidRPr="00794669" w:rsidRDefault="00B4199C" w:rsidP="00EF6B3D">
            <w:pPr>
              <w:pStyle w:val="Ttulo9"/>
              <w:ind w:left="113" w:right="113"/>
              <w:jc w:val="center"/>
              <w:outlineLvl w:val="8"/>
              <w:rPr>
                <w:b w:val="0"/>
                <w:szCs w:val="16"/>
                <w:lang w:val="es-CR" w:eastAsia="es-CR"/>
              </w:rPr>
            </w:pPr>
            <w:r>
              <w:rPr>
                <w:b w:val="0"/>
              </w:rPr>
              <w:t>[E]</w:t>
            </w:r>
            <w:r w:rsidR="00EF6B3D" w:rsidRPr="00794669">
              <w:rPr>
                <w:b w:val="0"/>
                <w:szCs w:val="16"/>
                <w:lang w:val="es-ES_tradnl" w:eastAsia="es-CR"/>
              </w:rPr>
              <w:t>ComisionesParticipacionesGastosCtaTotal</w:t>
            </w:r>
          </w:p>
        </w:tc>
        <w:tc>
          <w:tcPr>
            <w:tcW w:w="3402" w:type="dxa"/>
            <w:hideMark/>
          </w:tcPr>
          <w:p w14:paraId="1593E1C5"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142" w:name="_[A]_Total_5"/>
            <w:bookmarkEnd w:id="142"/>
            <w:r w:rsidRPr="00794669">
              <w:rPr>
                <w:snapToGrid w:val="0"/>
                <w:color w:val="000000"/>
                <w:szCs w:val="16"/>
                <w:lang w:val="es-ES_tradnl" w:eastAsia="es-CR"/>
              </w:rPr>
              <w:t xml:space="preserve">[A] </w:t>
            </w:r>
            <w:r w:rsidRPr="00794669">
              <w:rPr>
                <w:color w:val="000000"/>
                <w:szCs w:val="16"/>
                <w:lang w:val="es-ES_tradnl" w:eastAsia="es-CR"/>
              </w:rPr>
              <w:t>Total</w:t>
            </w:r>
          </w:p>
        </w:tc>
        <w:tc>
          <w:tcPr>
            <w:tcW w:w="4536" w:type="dxa"/>
            <w:vAlign w:val="center"/>
            <w:hideMark/>
          </w:tcPr>
          <w:p w14:paraId="6548EEC6"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Gastos por comisiones y participaciones</w:t>
            </w:r>
          </w:p>
        </w:tc>
        <w:tc>
          <w:tcPr>
            <w:tcW w:w="411" w:type="dxa"/>
            <w:textDirection w:val="btLr"/>
            <w:vAlign w:val="center"/>
            <w:hideMark/>
          </w:tcPr>
          <w:p w14:paraId="39FD0237"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40300000000000</w:t>
            </w:r>
          </w:p>
        </w:tc>
        <w:tc>
          <w:tcPr>
            <w:tcW w:w="5103" w:type="dxa"/>
            <w:vAlign w:val="center"/>
            <w:hideMark/>
          </w:tcPr>
          <w:p w14:paraId="3A4ABB1E" w14:textId="77777777" w:rsidR="00EF6B3D" w:rsidRPr="009B04BA" w:rsidRDefault="00000000" w:rsidP="009B04BA">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hyperlink w:anchor="_[A]_Total_5" w:history="1">
              <w:r w:rsidR="00EF6B3D" w:rsidRPr="00794669">
                <w:rPr>
                  <w:rStyle w:val="Hipervnculo"/>
                  <w:rFonts w:cs="Arial"/>
                  <w:sz w:val="16"/>
                  <w:szCs w:val="16"/>
                  <w:lang w:val="es-ES_tradnl" w:eastAsia="es-CR"/>
                </w:rPr>
                <w:t>[A] Total</w:t>
              </w:r>
            </w:hyperlink>
            <w:r w:rsidR="00EF6B3D" w:rsidRPr="00794669">
              <w:rPr>
                <w:rFonts w:cs="Arial"/>
                <w:color w:val="000000"/>
                <w:sz w:val="16"/>
                <w:szCs w:val="16"/>
                <w:lang w:val="es-ES_tradnl" w:eastAsia="es-CR"/>
              </w:rPr>
              <w:t xml:space="preserve"> = </w:t>
            </w:r>
            <w:r w:rsidR="009B04BA">
              <w:rPr>
                <w:rFonts w:cs="Arial"/>
                <w:color w:val="000000"/>
                <w:sz w:val="16"/>
                <w:szCs w:val="16"/>
                <w:lang w:val="es-ES_tradnl" w:eastAsia="es-CR"/>
              </w:rPr>
              <w:t>∑</w:t>
            </w:r>
            <w:hyperlink w:anchor="_[E]DesgloseComisionesParticipacione" w:history="1">
              <w:r w:rsidR="009B04BA" w:rsidRPr="009B04BA">
                <w:rPr>
                  <w:rStyle w:val="Hipervnculo"/>
                  <w:rFonts w:cs="Arial"/>
                  <w:sz w:val="16"/>
                  <w:szCs w:val="16"/>
                  <w:lang w:val="es-ES_tradnl" w:eastAsia="es-CR"/>
                </w:rPr>
                <w:t>[E]DesgloseComisionesParticipacionesIngresosCtaTotal</w:t>
              </w:r>
            </w:hyperlink>
          </w:p>
        </w:tc>
      </w:tr>
      <w:tr w:rsidR="009B04BA" w:rsidRPr="00794669" w14:paraId="0C00B726"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77D1FFE2" w14:textId="77777777" w:rsidR="009B04BA" w:rsidRPr="00794669" w:rsidRDefault="009B04BA" w:rsidP="009B04BA">
            <w:pPr>
              <w:pStyle w:val="Ttulo9"/>
              <w:ind w:left="113" w:right="113"/>
              <w:outlineLvl w:val="8"/>
              <w:rPr>
                <w:b w:val="0"/>
                <w:szCs w:val="16"/>
                <w:lang w:val="es-ES_tradnl" w:eastAsia="es-CR"/>
              </w:rPr>
            </w:pPr>
            <w:r>
              <w:rPr>
                <w:b w:val="0"/>
              </w:rPr>
              <w:t>[E]</w:t>
            </w:r>
            <w:r>
              <w:t xml:space="preserve"> </w:t>
            </w:r>
            <w:r w:rsidRPr="009B04BA">
              <w:rPr>
                <w:b w:val="0"/>
              </w:rPr>
              <w:t>DesgloseComisionesParticipacionesGastosCtaTotal</w:t>
            </w:r>
          </w:p>
        </w:tc>
        <w:tc>
          <w:tcPr>
            <w:tcW w:w="3402" w:type="dxa"/>
          </w:tcPr>
          <w:p w14:paraId="4E527743" w14:textId="77777777" w:rsidR="009B04BA" w:rsidRPr="00794669" w:rsidRDefault="009B04BA" w:rsidP="009C65C0">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ES_tradnl" w:eastAsia="es-CR"/>
              </w:rPr>
            </w:pPr>
            <w:bookmarkStart w:id="143" w:name="_[A]_TotalNoVida"/>
            <w:bookmarkEnd w:id="143"/>
            <w:r>
              <w:rPr>
                <w:snapToGrid w:val="0"/>
                <w:color w:val="000000"/>
                <w:szCs w:val="16"/>
                <w:lang w:val="es-ES_tradnl" w:eastAsia="es-CR"/>
              </w:rPr>
              <w:t>[E</w:t>
            </w:r>
            <w:r w:rsidRPr="00794669">
              <w:rPr>
                <w:snapToGrid w:val="0"/>
                <w:color w:val="000000"/>
                <w:szCs w:val="16"/>
                <w:lang w:val="es-ES_tradnl" w:eastAsia="es-CR"/>
              </w:rPr>
              <w:t xml:space="preserve">] </w:t>
            </w:r>
            <w:r w:rsidR="009C65C0">
              <w:t>GastoComisionesS</w:t>
            </w:r>
            <w:r w:rsidR="005A5C3B">
              <w:t>eguroDirecto</w:t>
            </w:r>
          </w:p>
        </w:tc>
        <w:tc>
          <w:tcPr>
            <w:tcW w:w="4536" w:type="dxa"/>
            <w:vAlign w:val="center"/>
          </w:tcPr>
          <w:p w14:paraId="4CB63069" w14:textId="77777777" w:rsidR="009B04BA" w:rsidRPr="00794669" w:rsidRDefault="005A5C3B"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5A5C3B">
              <w:rPr>
                <w:rFonts w:cs="Arial"/>
                <w:color w:val="000000"/>
                <w:sz w:val="16"/>
                <w:szCs w:val="16"/>
                <w:lang w:val="es-ES_tradnl" w:eastAsia="es-CR"/>
              </w:rPr>
              <w:t xml:space="preserve">Gasto por comisiones, seguro </w:t>
            </w:r>
            <w:r>
              <w:rPr>
                <w:rFonts w:cs="Arial"/>
                <w:color w:val="000000"/>
                <w:sz w:val="16"/>
                <w:szCs w:val="16"/>
                <w:lang w:val="es-ES_tradnl" w:eastAsia="es-CR"/>
              </w:rPr>
              <w:t>directo</w:t>
            </w:r>
          </w:p>
        </w:tc>
        <w:tc>
          <w:tcPr>
            <w:tcW w:w="411" w:type="dxa"/>
            <w:textDirection w:val="btLr"/>
            <w:vAlign w:val="center"/>
          </w:tcPr>
          <w:p w14:paraId="046C1BA4" w14:textId="77777777" w:rsidR="009B04BA" w:rsidRPr="00794669" w:rsidRDefault="009B04BA"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Pr>
                <w:rFonts w:cs="Arial"/>
                <w:color w:val="000000"/>
                <w:sz w:val="16"/>
                <w:szCs w:val="16"/>
                <w:lang w:val="es-ES_tradnl" w:eastAsia="es-CR"/>
              </w:rPr>
              <w:t>No aplica</w:t>
            </w:r>
          </w:p>
        </w:tc>
        <w:tc>
          <w:tcPr>
            <w:tcW w:w="5103" w:type="dxa"/>
            <w:vAlign w:val="center"/>
          </w:tcPr>
          <w:p w14:paraId="426D20D8" w14:textId="77777777" w:rsidR="009B04BA" w:rsidRDefault="009B04BA" w:rsidP="009B7AA1">
            <w:pPr>
              <w:pStyle w:val="Prrafodelista"/>
              <w:numPr>
                <w:ilvl w:val="0"/>
                <w:numId w:val="17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F91D622" w14:textId="77777777" w:rsidR="009B04BA" w:rsidRPr="00452B09" w:rsidRDefault="009B04BA" w:rsidP="009B7AA1">
            <w:pPr>
              <w:pStyle w:val="Prrafodelista"/>
              <w:numPr>
                <w:ilvl w:val="0"/>
                <w:numId w:val="17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8D0C41F" w14:textId="77777777" w:rsidR="009B04BA" w:rsidRPr="00794669" w:rsidRDefault="009B04BA" w:rsidP="00EF6B3D">
            <w:pPr>
              <w:cnfStyle w:val="000000000000" w:firstRow="0" w:lastRow="0" w:firstColumn="0" w:lastColumn="0" w:oddVBand="0" w:evenVBand="0" w:oddHBand="0" w:evenHBand="0" w:firstRowFirstColumn="0" w:firstRowLastColumn="0" w:lastRowFirstColumn="0" w:lastRowLastColumn="0"/>
              <w:rPr>
                <w:rFonts w:cs="Arial"/>
                <w:sz w:val="16"/>
                <w:szCs w:val="16"/>
              </w:rPr>
            </w:pPr>
          </w:p>
        </w:tc>
      </w:tr>
      <w:tr w:rsidR="009B04BA" w:rsidRPr="00794669" w14:paraId="54C85A0B"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27EF723" w14:textId="77777777" w:rsidR="009B04BA" w:rsidRPr="00794669" w:rsidRDefault="009B04BA" w:rsidP="009B04BA">
            <w:pPr>
              <w:pStyle w:val="Ttulo9"/>
              <w:ind w:left="113" w:right="113"/>
              <w:outlineLvl w:val="8"/>
              <w:rPr>
                <w:b w:val="0"/>
                <w:szCs w:val="16"/>
                <w:lang w:val="es-ES_tradnl" w:eastAsia="es-CR"/>
              </w:rPr>
            </w:pPr>
            <w:bookmarkStart w:id="144" w:name="_DesglosePagadasNoVidaCtaTotal"/>
            <w:bookmarkEnd w:id="144"/>
          </w:p>
        </w:tc>
        <w:tc>
          <w:tcPr>
            <w:tcW w:w="3402" w:type="dxa"/>
          </w:tcPr>
          <w:p w14:paraId="2BDBB463" w14:textId="77777777" w:rsidR="009B04BA" w:rsidRPr="00794669" w:rsidRDefault="009B04BA" w:rsidP="005A5C3B">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ES_tradnl" w:eastAsia="es-CR"/>
              </w:rPr>
            </w:pPr>
            <w:bookmarkStart w:id="145" w:name="_[A]_TotalVida"/>
            <w:bookmarkEnd w:id="145"/>
            <w:r>
              <w:rPr>
                <w:snapToGrid w:val="0"/>
                <w:color w:val="000000"/>
                <w:szCs w:val="16"/>
                <w:lang w:val="es-ES_tradnl" w:eastAsia="es-CR"/>
              </w:rPr>
              <w:t>[E</w:t>
            </w:r>
            <w:r w:rsidRPr="00794669">
              <w:rPr>
                <w:snapToGrid w:val="0"/>
                <w:color w:val="000000"/>
                <w:szCs w:val="16"/>
                <w:lang w:val="es-ES_tradnl" w:eastAsia="es-CR"/>
              </w:rPr>
              <w:t xml:space="preserve">] </w:t>
            </w:r>
            <w:r w:rsidR="005A5C3B">
              <w:t>GastoComisiones ParticipacionesReaseguroAceptado</w:t>
            </w:r>
          </w:p>
        </w:tc>
        <w:tc>
          <w:tcPr>
            <w:tcW w:w="4536" w:type="dxa"/>
            <w:vAlign w:val="center"/>
          </w:tcPr>
          <w:p w14:paraId="26A3F60F" w14:textId="77777777" w:rsidR="009B04BA" w:rsidRPr="00794669" w:rsidRDefault="009C65C0"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9C65C0">
              <w:rPr>
                <w:rFonts w:cs="Arial"/>
                <w:color w:val="000000"/>
                <w:sz w:val="16"/>
                <w:szCs w:val="16"/>
                <w:lang w:val="es-ES_tradnl" w:eastAsia="es-CR"/>
              </w:rPr>
              <w:t xml:space="preserve">Gasto por comisiones y participaciones, reaseguro aceptado </w:t>
            </w:r>
          </w:p>
        </w:tc>
        <w:tc>
          <w:tcPr>
            <w:tcW w:w="411" w:type="dxa"/>
            <w:textDirection w:val="btLr"/>
            <w:vAlign w:val="center"/>
          </w:tcPr>
          <w:p w14:paraId="7B236AD9" w14:textId="77777777" w:rsidR="009B04BA" w:rsidRPr="00794669" w:rsidRDefault="009B04BA"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Pr>
                <w:rFonts w:cs="Arial"/>
                <w:color w:val="000000"/>
                <w:sz w:val="16"/>
                <w:szCs w:val="16"/>
                <w:lang w:val="es-ES_tradnl" w:eastAsia="es-CR"/>
              </w:rPr>
              <w:t xml:space="preserve">No aplica </w:t>
            </w:r>
          </w:p>
        </w:tc>
        <w:tc>
          <w:tcPr>
            <w:tcW w:w="5103" w:type="dxa"/>
            <w:vAlign w:val="center"/>
          </w:tcPr>
          <w:p w14:paraId="18C6F907" w14:textId="77777777" w:rsidR="009B04BA" w:rsidRDefault="009B04BA" w:rsidP="00EF6B3D">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rPr>
            </w:pPr>
            <w:r w:rsidRPr="00D276F2">
              <w:rPr>
                <w:rFonts w:cs="Arial"/>
                <w:sz w:val="16"/>
                <w:szCs w:val="16"/>
              </w:rPr>
              <w:t xml:space="preserve"> </w:t>
            </w:r>
          </w:p>
          <w:p w14:paraId="244C2E21" w14:textId="77777777" w:rsidR="009B04BA" w:rsidRDefault="009B04BA" w:rsidP="009B7AA1">
            <w:pPr>
              <w:pStyle w:val="Prrafodelista"/>
              <w:numPr>
                <w:ilvl w:val="0"/>
                <w:numId w:val="48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9925E64" w14:textId="77777777" w:rsidR="009B04BA" w:rsidRPr="00452B09" w:rsidRDefault="009B04BA" w:rsidP="009B7AA1">
            <w:pPr>
              <w:pStyle w:val="Prrafodelista"/>
              <w:numPr>
                <w:ilvl w:val="0"/>
                <w:numId w:val="48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F3BD0DC" w14:textId="77777777" w:rsidR="009B04BA" w:rsidRPr="00D276F2" w:rsidRDefault="009B04BA" w:rsidP="00EF6B3D">
            <w:pPr>
              <w:pStyle w:val="Prrafodelista"/>
              <w:cnfStyle w:val="000000100000" w:firstRow="0" w:lastRow="0" w:firstColumn="0" w:lastColumn="0" w:oddVBand="0" w:evenVBand="0" w:oddHBand="1" w:evenHBand="0" w:firstRowFirstColumn="0" w:firstRowLastColumn="0" w:lastRowFirstColumn="0" w:lastRowLastColumn="0"/>
              <w:rPr>
                <w:rFonts w:cs="Arial"/>
                <w:color w:val="4F81BD" w:themeColor="accent1"/>
                <w:sz w:val="16"/>
                <w:szCs w:val="16"/>
                <w:lang w:eastAsia="es-CR"/>
              </w:rPr>
            </w:pPr>
          </w:p>
        </w:tc>
      </w:tr>
      <w:tr w:rsidR="00261893" w:rsidRPr="00794669" w14:paraId="6BC8B461"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253334D6" w14:textId="77777777" w:rsidR="00261893" w:rsidRPr="00794669" w:rsidRDefault="00261893" w:rsidP="009B04BA">
            <w:pPr>
              <w:pStyle w:val="Ttulo9"/>
              <w:ind w:left="113" w:right="113"/>
              <w:jc w:val="center"/>
              <w:outlineLvl w:val="8"/>
              <w:rPr>
                <w:b w:val="0"/>
                <w:szCs w:val="16"/>
                <w:lang w:val="es-ES_tradnl" w:eastAsia="es-CR"/>
              </w:rPr>
            </w:pPr>
            <w:bookmarkStart w:id="146" w:name="_DesglosePagadasVidaCtaTotal"/>
            <w:bookmarkStart w:id="147" w:name="_Salvamentos"/>
            <w:bookmarkEnd w:id="146"/>
            <w:bookmarkEnd w:id="147"/>
            <w:r>
              <w:rPr>
                <w:b w:val="0"/>
                <w:szCs w:val="16"/>
                <w:lang w:val="es-ES_tradnl" w:eastAsia="es-CR"/>
              </w:rPr>
              <w:t>[E]GastosAdministracionTecnicos</w:t>
            </w:r>
          </w:p>
        </w:tc>
        <w:tc>
          <w:tcPr>
            <w:tcW w:w="3402" w:type="dxa"/>
          </w:tcPr>
          <w:p w14:paraId="387EAB3E" w14:textId="77777777" w:rsidR="00261893" w:rsidRDefault="00261893" w:rsidP="00EF6B3D">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bookmarkStart w:id="148" w:name="_[A]TotalGastosAdministracionTecnico"/>
            <w:bookmarkEnd w:id="148"/>
            <w:r>
              <w:rPr>
                <w:snapToGrid w:val="0"/>
                <w:color w:val="000000"/>
                <w:szCs w:val="16"/>
                <w:lang w:val="es-ES_tradnl" w:eastAsia="es-CR"/>
              </w:rPr>
              <w:t>[A]Total</w:t>
            </w:r>
            <w:r w:rsidRPr="00261893">
              <w:rPr>
                <w:snapToGrid w:val="0"/>
                <w:color w:val="000000"/>
                <w:szCs w:val="16"/>
                <w:lang w:val="es-ES_tradnl" w:eastAsia="es-CR"/>
              </w:rPr>
              <w:t>GastosAdministracionTecnicos</w:t>
            </w:r>
          </w:p>
        </w:tc>
        <w:tc>
          <w:tcPr>
            <w:tcW w:w="4536" w:type="dxa"/>
            <w:vAlign w:val="center"/>
          </w:tcPr>
          <w:p w14:paraId="6E7C3785" w14:textId="77777777" w:rsidR="00261893" w:rsidRPr="00556B21" w:rsidRDefault="00261893">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556B21">
              <w:rPr>
                <w:rFonts w:cs="Arial"/>
                <w:color w:val="000000"/>
                <w:sz w:val="16"/>
                <w:szCs w:val="16"/>
                <w:lang w:val="es-ES_tradnl" w:eastAsia="es-CR"/>
              </w:rPr>
              <w:t>Gastos de administración técnicos</w:t>
            </w:r>
          </w:p>
        </w:tc>
        <w:tc>
          <w:tcPr>
            <w:tcW w:w="411" w:type="dxa"/>
            <w:textDirection w:val="btLr"/>
            <w:vAlign w:val="center"/>
          </w:tcPr>
          <w:p w14:paraId="2E6AECE4" w14:textId="77777777" w:rsidR="00261893" w:rsidRPr="00556B21" w:rsidRDefault="00261893">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556B21">
              <w:rPr>
                <w:rFonts w:cs="Arial"/>
                <w:color w:val="000000"/>
                <w:sz w:val="16"/>
                <w:szCs w:val="16"/>
                <w:lang w:val="es-ES_tradnl" w:eastAsia="es-CR"/>
              </w:rPr>
              <w:t>No aplica</w:t>
            </w:r>
          </w:p>
        </w:tc>
        <w:tc>
          <w:tcPr>
            <w:tcW w:w="5103" w:type="dxa"/>
            <w:vAlign w:val="center"/>
          </w:tcPr>
          <w:p w14:paraId="570EBF2B" w14:textId="77777777" w:rsidR="00261893" w:rsidRPr="00556B21" w:rsidRDefault="00000000" w:rsidP="00261893">
            <w:pPr>
              <w:cnfStyle w:val="000000000000" w:firstRow="0" w:lastRow="0" w:firstColumn="0" w:lastColumn="0" w:oddVBand="0" w:evenVBand="0" w:oddHBand="0" w:evenHBand="0" w:firstRowFirstColumn="0" w:firstRowLastColumn="0" w:lastRowFirstColumn="0" w:lastRowLastColumn="0"/>
              <w:rPr>
                <w:sz w:val="18"/>
                <w:szCs w:val="18"/>
              </w:rPr>
            </w:pPr>
            <w:hyperlink w:anchor="_[A]TotalGastosAdministracionTecnico" w:history="1">
              <w:r w:rsidR="005A5C3B" w:rsidRPr="00556B21">
                <w:rPr>
                  <w:rStyle w:val="Hipervnculo"/>
                  <w:sz w:val="18"/>
                  <w:szCs w:val="18"/>
                </w:rPr>
                <w:t>[A]TotalGastosAdministracionTecnicos</w:t>
              </w:r>
            </w:hyperlink>
            <w:r w:rsidR="005A5C3B" w:rsidRPr="00556B21">
              <w:rPr>
                <w:sz w:val="18"/>
                <w:szCs w:val="18"/>
              </w:rPr>
              <w:t xml:space="preserve">= </w:t>
            </w:r>
            <w:r w:rsidR="005A5C3B" w:rsidRPr="00556B21">
              <w:rPr>
                <w:rFonts w:cs="Arial"/>
                <w:color w:val="000000"/>
                <w:sz w:val="18"/>
                <w:szCs w:val="18"/>
                <w:lang w:val="es-CR" w:eastAsia="es-CR"/>
              </w:rPr>
              <w:t xml:space="preserve">∑ </w:t>
            </w:r>
            <w:hyperlink w:anchor="_[E]DesgloseGastosAdministracionTecn" w:history="1">
              <w:r w:rsidR="005A5C3B" w:rsidRPr="00556B21">
                <w:rPr>
                  <w:rStyle w:val="Hipervnculo"/>
                  <w:rFonts w:cs="Arial"/>
                  <w:sz w:val="18"/>
                  <w:szCs w:val="18"/>
                  <w:lang w:val="es-CR" w:eastAsia="es-CR"/>
                </w:rPr>
                <w:t>[E]DesgloseGastosAdministracionTecnicos</w:t>
              </w:r>
            </w:hyperlink>
          </w:p>
        </w:tc>
      </w:tr>
      <w:tr w:rsidR="00261893" w:rsidRPr="00794669" w14:paraId="57C96A8B"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0DBCCC53" w14:textId="77777777" w:rsidR="00261893" w:rsidRPr="00794669" w:rsidRDefault="005A5C3B" w:rsidP="009B04BA">
            <w:pPr>
              <w:pStyle w:val="Ttulo9"/>
              <w:ind w:left="113" w:right="113"/>
              <w:jc w:val="center"/>
              <w:outlineLvl w:val="8"/>
              <w:rPr>
                <w:b w:val="0"/>
                <w:szCs w:val="16"/>
                <w:lang w:val="es-ES_tradnl" w:eastAsia="es-CR"/>
              </w:rPr>
            </w:pPr>
            <w:bookmarkStart w:id="149" w:name="_[E]DesgloseGastosAdministracionTecn"/>
            <w:bookmarkEnd w:id="149"/>
            <w:r>
              <w:rPr>
                <w:b w:val="0"/>
                <w:szCs w:val="16"/>
                <w:lang w:val="es-ES_tradnl" w:eastAsia="es-CR"/>
              </w:rPr>
              <w:t>[E]DesgloseGastosAdministracionTecnicos</w:t>
            </w:r>
          </w:p>
        </w:tc>
        <w:tc>
          <w:tcPr>
            <w:tcW w:w="3402" w:type="dxa"/>
          </w:tcPr>
          <w:p w14:paraId="1EF752F6" w14:textId="77777777" w:rsidR="00261893" w:rsidRDefault="005A5C3B" w:rsidP="00EF6B3D">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[E]GastosPersonal</w:t>
            </w:r>
          </w:p>
        </w:tc>
        <w:tc>
          <w:tcPr>
            <w:tcW w:w="4536" w:type="dxa"/>
            <w:vAlign w:val="center"/>
          </w:tcPr>
          <w:p w14:paraId="113673CC" w14:textId="77777777" w:rsidR="00261893" w:rsidRPr="00556B21" w:rsidRDefault="00261893">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556B21">
              <w:rPr>
                <w:rFonts w:cs="Arial"/>
                <w:color w:val="000000"/>
                <w:sz w:val="16"/>
                <w:szCs w:val="16"/>
                <w:lang w:val="es-ES_tradnl" w:eastAsia="es-CR"/>
              </w:rPr>
              <w:t>Gastos de personal técnicos</w:t>
            </w:r>
          </w:p>
        </w:tc>
        <w:tc>
          <w:tcPr>
            <w:tcW w:w="411" w:type="dxa"/>
            <w:textDirection w:val="btLr"/>
            <w:vAlign w:val="center"/>
          </w:tcPr>
          <w:p w14:paraId="71051713" w14:textId="77777777" w:rsidR="00261893" w:rsidRPr="00556B21" w:rsidRDefault="00261893">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556B21">
              <w:rPr>
                <w:rFonts w:cs="Arial"/>
                <w:color w:val="000000"/>
                <w:sz w:val="16"/>
                <w:szCs w:val="16"/>
                <w:lang w:val="es-ES_tradnl" w:eastAsia="es-CR"/>
              </w:rPr>
              <w:t>40700600000000</w:t>
            </w:r>
          </w:p>
        </w:tc>
        <w:tc>
          <w:tcPr>
            <w:tcW w:w="5103" w:type="dxa"/>
            <w:vAlign w:val="center"/>
          </w:tcPr>
          <w:p w14:paraId="6B53160E" w14:textId="77777777" w:rsidR="00261893" w:rsidRPr="00556B21" w:rsidRDefault="00261893" w:rsidP="009B7AA1">
            <w:pPr>
              <w:pStyle w:val="Prrafodelista"/>
              <w:numPr>
                <w:ilvl w:val="0"/>
                <w:numId w:val="58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556B21">
              <w:rPr>
                <w:rFonts w:cs="Arial"/>
                <w:color w:val="000000"/>
                <w:sz w:val="16"/>
                <w:szCs w:val="16"/>
                <w:lang w:eastAsia="es-CR"/>
              </w:rPr>
              <w:t>≥ 0</w:t>
            </w:r>
          </w:p>
          <w:p w14:paraId="6D82157D" w14:textId="77777777" w:rsidR="00261893" w:rsidRPr="00556B21" w:rsidRDefault="00261893" w:rsidP="009B7AA1">
            <w:pPr>
              <w:pStyle w:val="Prrafodelista"/>
              <w:numPr>
                <w:ilvl w:val="0"/>
                <w:numId w:val="58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556B21">
              <w:rPr>
                <w:rFonts w:cs="Arial"/>
                <w:color w:val="000000"/>
                <w:sz w:val="16"/>
                <w:szCs w:val="16"/>
                <w:lang w:eastAsia="es-CR"/>
              </w:rPr>
              <w:t>Se debe expresar con 2 decimales</w:t>
            </w:r>
          </w:p>
          <w:p w14:paraId="327F46BC" w14:textId="77777777" w:rsidR="00261893" w:rsidRPr="00556B21" w:rsidRDefault="00261893">
            <w:pPr>
              <w:cnfStyle w:val="000000100000" w:firstRow="0" w:lastRow="0" w:firstColumn="0" w:lastColumn="0" w:oddVBand="0" w:evenVBand="0" w:oddHBand="1" w:evenHBand="0" w:firstRowFirstColumn="0" w:firstRowLastColumn="0" w:lastRowFirstColumn="0" w:lastRowLastColumn="0"/>
            </w:pPr>
          </w:p>
        </w:tc>
      </w:tr>
      <w:tr w:rsidR="00261893" w:rsidRPr="00794669" w14:paraId="0C727051"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50944F0" w14:textId="77777777" w:rsidR="00261893" w:rsidRPr="00794669" w:rsidRDefault="00261893" w:rsidP="009B04BA">
            <w:pPr>
              <w:pStyle w:val="Ttulo9"/>
              <w:ind w:left="113" w:right="113"/>
              <w:jc w:val="center"/>
              <w:outlineLvl w:val="8"/>
              <w:rPr>
                <w:b w:val="0"/>
                <w:szCs w:val="16"/>
                <w:lang w:val="es-ES_tradnl" w:eastAsia="es-CR"/>
              </w:rPr>
            </w:pPr>
          </w:p>
        </w:tc>
        <w:tc>
          <w:tcPr>
            <w:tcW w:w="3402" w:type="dxa"/>
          </w:tcPr>
          <w:p w14:paraId="2FA6A15A" w14:textId="77777777" w:rsidR="00261893" w:rsidRDefault="005A5C3B" w:rsidP="00EF6B3D">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[E]GastosServiciosExternos</w:t>
            </w:r>
          </w:p>
        </w:tc>
        <w:tc>
          <w:tcPr>
            <w:tcW w:w="4536" w:type="dxa"/>
            <w:vAlign w:val="center"/>
          </w:tcPr>
          <w:p w14:paraId="2688BE55" w14:textId="77777777" w:rsidR="00261893" w:rsidRPr="00556B21" w:rsidRDefault="00261893">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556B21">
              <w:rPr>
                <w:rFonts w:cs="Arial"/>
                <w:color w:val="000000"/>
                <w:sz w:val="16"/>
                <w:szCs w:val="16"/>
                <w:lang w:val="es-ES_tradnl" w:eastAsia="es-CR"/>
              </w:rPr>
              <w:t>Gastos por servicios externos técnicos</w:t>
            </w:r>
          </w:p>
        </w:tc>
        <w:tc>
          <w:tcPr>
            <w:tcW w:w="411" w:type="dxa"/>
            <w:textDirection w:val="btLr"/>
            <w:vAlign w:val="center"/>
          </w:tcPr>
          <w:p w14:paraId="66FA850A" w14:textId="77777777" w:rsidR="00261893" w:rsidRPr="00556B21" w:rsidRDefault="00261893">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556B21">
              <w:rPr>
                <w:rFonts w:cs="Arial"/>
                <w:color w:val="000000"/>
                <w:sz w:val="16"/>
                <w:szCs w:val="16"/>
                <w:lang w:val="es-ES_tradnl" w:eastAsia="es-CR"/>
              </w:rPr>
              <w:t>40700700000000</w:t>
            </w:r>
          </w:p>
        </w:tc>
        <w:tc>
          <w:tcPr>
            <w:tcW w:w="5103" w:type="dxa"/>
            <w:vAlign w:val="center"/>
          </w:tcPr>
          <w:p w14:paraId="33CEB962" w14:textId="77777777" w:rsidR="00261893" w:rsidRPr="00556B21" w:rsidRDefault="00261893" w:rsidP="009B7AA1">
            <w:pPr>
              <w:pStyle w:val="Prrafodelista"/>
              <w:numPr>
                <w:ilvl w:val="0"/>
                <w:numId w:val="58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556B21">
              <w:rPr>
                <w:rFonts w:cs="Arial"/>
                <w:color w:val="000000"/>
                <w:sz w:val="16"/>
                <w:szCs w:val="16"/>
                <w:lang w:eastAsia="es-CR"/>
              </w:rPr>
              <w:t>≥ 0</w:t>
            </w:r>
          </w:p>
          <w:p w14:paraId="1CAABBE5" w14:textId="77777777" w:rsidR="00261893" w:rsidRPr="00556B21" w:rsidRDefault="00261893" w:rsidP="009B7AA1">
            <w:pPr>
              <w:pStyle w:val="Prrafodelista"/>
              <w:numPr>
                <w:ilvl w:val="0"/>
                <w:numId w:val="58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556B21">
              <w:rPr>
                <w:rFonts w:cs="Arial"/>
                <w:color w:val="000000"/>
                <w:sz w:val="16"/>
                <w:szCs w:val="16"/>
                <w:lang w:eastAsia="es-CR"/>
              </w:rPr>
              <w:t>Se debe expresar con 2 decimales</w:t>
            </w:r>
          </w:p>
          <w:p w14:paraId="5CF70B1E" w14:textId="77777777" w:rsidR="00261893" w:rsidRPr="00556B21" w:rsidRDefault="00261893">
            <w:pPr>
              <w:cnfStyle w:val="000000000000" w:firstRow="0" w:lastRow="0" w:firstColumn="0" w:lastColumn="0" w:oddVBand="0" w:evenVBand="0" w:oddHBand="0" w:evenHBand="0" w:firstRowFirstColumn="0" w:firstRowLastColumn="0" w:lastRowFirstColumn="0" w:lastRowLastColumn="0"/>
            </w:pPr>
          </w:p>
        </w:tc>
      </w:tr>
      <w:tr w:rsidR="00261893" w:rsidRPr="00794669" w14:paraId="56B6D7F9"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D4B94EA" w14:textId="77777777" w:rsidR="00261893" w:rsidRPr="00794669" w:rsidRDefault="00261893" w:rsidP="009B04BA">
            <w:pPr>
              <w:pStyle w:val="Ttulo9"/>
              <w:ind w:left="113" w:right="113"/>
              <w:jc w:val="center"/>
              <w:outlineLvl w:val="8"/>
              <w:rPr>
                <w:b w:val="0"/>
                <w:szCs w:val="16"/>
                <w:lang w:val="es-ES_tradnl" w:eastAsia="es-CR"/>
              </w:rPr>
            </w:pPr>
          </w:p>
        </w:tc>
        <w:tc>
          <w:tcPr>
            <w:tcW w:w="3402" w:type="dxa"/>
          </w:tcPr>
          <w:p w14:paraId="779CA567" w14:textId="77777777" w:rsidR="00261893" w:rsidRDefault="005A5C3B" w:rsidP="00EF6B3D">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[E]GastosMovilidad</w:t>
            </w:r>
          </w:p>
        </w:tc>
        <w:tc>
          <w:tcPr>
            <w:tcW w:w="4536" w:type="dxa"/>
            <w:vAlign w:val="center"/>
          </w:tcPr>
          <w:p w14:paraId="4F825CCC" w14:textId="77777777" w:rsidR="00261893" w:rsidRPr="00556B21" w:rsidRDefault="00261893">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556B21">
              <w:rPr>
                <w:rFonts w:cs="Arial"/>
                <w:color w:val="000000"/>
                <w:sz w:val="16"/>
                <w:szCs w:val="16"/>
                <w:lang w:val="es-ES_tradnl" w:eastAsia="es-CR"/>
              </w:rPr>
              <w:t>Gastos de movilidad y comunicaciones técnicos</w:t>
            </w:r>
          </w:p>
        </w:tc>
        <w:tc>
          <w:tcPr>
            <w:tcW w:w="411" w:type="dxa"/>
            <w:textDirection w:val="btLr"/>
            <w:vAlign w:val="center"/>
          </w:tcPr>
          <w:p w14:paraId="572EEC07" w14:textId="77777777" w:rsidR="00261893" w:rsidRPr="00556B21" w:rsidRDefault="00261893">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556B21">
              <w:rPr>
                <w:rFonts w:cs="Arial"/>
                <w:color w:val="000000"/>
                <w:sz w:val="16"/>
                <w:szCs w:val="16"/>
                <w:lang w:val="es-ES_tradnl" w:eastAsia="es-CR"/>
              </w:rPr>
              <w:t>40700800000000</w:t>
            </w:r>
          </w:p>
        </w:tc>
        <w:tc>
          <w:tcPr>
            <w:tcW w:w="5103" w:type="dxa"/>
            <w:vAlign w:val="center"/>
          </w:tcPr>
          <w:p w14:paraId="3E21B44A" w14:textId="77777777" w:rsidR="00261893" w:rsidRPr="00556B21" w:rsidRDefault="00261893" w:rsidP="009B7AA1">
            <w:pPr>
              <w:pStyle w:val="Prrafodelista"/>
              <w:numPr>
                <w:ilvl w:val="0"/>
                <w:numId w:val="58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556B21">
              <w:rPr>
                <w:rFonts w:cs="Arial"/>
                <w:color w:val="000000"/>
                <w:sz w:val="16"/>
                <w:szCs w:val="16"/>
                <w:lang w:eastAsia="es-CR"/>
              </w:rPr>
              <w:t>≥ 0</w:t>
            </w:r>
          </w:p>
          <w:p w14:paraId="2E0E5C5E" w14:textId="77777777" w:rsidR="00261893" w:rsidRPr="00556B21" w:rsidRDefault="00261893" w:rsidP="009B7AA1">
            <w:pPr>
              <w:pStyle w:val="Prrafodelista"/>
              <w:numPr>
                <w:ilvl w:val="0"/>
                <w:numId w:val="58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556B21">
              <w:rPr>
                <w:rFonts w:cs="Arial"/>
                <w:color w:val="000000"/>
                <w:sz w:val="16"/>
                <w:szCs w:val="16"/>
                <w:lang w:eastAsia="es-CR"/>
              </w:rPr>
              <w:t>Se debe expresar con 2 decimales</w:t>
            </w:r>
          </w:p>
          <w:p w14:paraId="77FA41AF" w14:textId="77777777" w:rsidR="00261893" w:rsidRPr="00556B21" w:rsidRDefault="00261893">
            <w:pPr>
              <w:cnfStyle w:val="000000100000" w:firstRow="0" w:lastRow="0" w:firstColumn="0" w:lastColumn="0" w:oddVBand="0" w:evenVBand="0" w:oddHBand="1" w:evenHBand="0" w:firstRowFirstColumn="0" w:firstRowLastColumn="0" w:lastRowFirstColumn="0" w:lastRowLastColumn="0"/>
            </w:pPr>
          </w:p>
        </w:tc>
      </w:tr>
      <w:tr w:rsidR="00261893" w:rsidRPr="00794669" w14:paraId="57F08081"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F885FF9" w14:textId="77777777" w:rsidR="00261893" w:rsidRPr="00794669" w:rsidRDefault="00261893" w:rsidP="009B04BA">
            <w:pPr>
              <w:pStyle w:val="Ttulo9"/>
              <w:ind w:left="113" w:right="113"/>
              <w:jc w:val="center"/>
              <w:outlineLvl w:val="8"/>
              <w:rPr>
                <w:b w:val="0"/>
                <w:szCs w:val="16"/>
                <w:lang w:val="es-ES_tradnl" w:eastAsia="es-CR"/>
              </w:rPr>
            </w:pPr>
          </w:p>
        </w:tc>
        <w:tc>
          <w:tcPr>
            <w:tcW w:w="3402" w:type="dxa"/>
          </w:tcPr>
          <w:p w14:paraId="6DD6983D" w14:textId="77777777" w:rsidR="00261893" w:rsidRDefault="005A5C3B" w:rsidP="00EF6B3D">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[E]GastosInfraestructura</w:t>
            </w:r>
          </w:p>
        </w:tc>
        <w:tc>
          <w:tcPr>
            <w:tcW w:w="4536" w:type="dxa"/>
            <w:vAlign w:val="center"/>
          </w:tcPr>
          <w:p w14:paraId="5C9B529F" w14:textId="77777777" w:rsidR="00261893" w:rsidRPr="00556B21" w:rsidRDefault="00261893">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556B21">
              <w:rPr>
                <w:rFonts w:cs="Arial"/>
                <w:color w:val="000000"/>
                <w:sz w:val="16"/>
                <w:szCs w:val="16"/>
                <w:lang w:val="es-ES_tradnl" w:eastAsia="es-CR"/>
              </w:rPr>
              <w:t>Gastos de infraestructura técnicos</w:t>
            </w:r>
          </w:p>
        </w:tc>
        <w:tc>
          <w:tcPr>
            <w:tcW w:w="411" w:type="dxa"/>
            <w:textDirection w:val="btLr"/>
            <w:vAlign w:val="center"/>
          </w:tcPr>
          <w:p w14:paraId="4DBD7E58" w14:textId="77777777" w:rsidR="00261893" w:rsidRPr="00556B21" w:rsidRDefault="00261893">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556B21">
              <w:rPr>
                <w:rFonts w:cs="Arial"/>
                <w:color w:val="000000"/>
                <w:sz w:val="16"/>
                <w:szCs w:val="16"/>
                <w:lang w:val="es-ES_tradnl" w:eastAsia="es-CR"/>
              </w:rPr>
              <w:t>40700900000000</w:t>
            </w:r>
          </w:p>
        </w:tc>
        <w:tc>
          <w:tcPr>
            <w:tcW w:w="5103" w:type="dxa"/>
            <w:vAlign w:val="center"/>
          </w:tcPr>
          <w:p w14:paraId="79A4D4FA" w14:textId="77777777" w:rsidR="00261893" w:rsidRPr="00556B21" w:rsidRDefault="00261893" w:rsidP="009B7AA1">
            <w:pPr>
              <w:pStyle w:val="Prrafodelista"/>
              <w:numPr>
                <w:ilvl w:val="0"/>
                <w:numId w:val="58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556B21">
              <w:rPr>
                <w:rFonts w:cs="Arial"/>
                <w:color w:val="000000"/>
                <w:sz w:val="16"/>
                <w:szCs w:val="16"/>
                <w:lang w:eastAsia="es-CR"/>
              </w:rPr>
              <w:t>≥ 0</w:t>
            </w:r>
          </w:p>
          <w:p w14:paraId="438B60F3" w14:textId="77777777" w:rsidR="00261893" w:rsidRPr="00556B21" w:rsidRDefault="00261893" w:rsidP="009B7AA1">
            <w:pPr>
              <w:pStyle w:val="Prrafodelista"/>
              <w:numPr>
                <w:ilvl w:val="0"/>
                <w:numId w:val="58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556B21">
              <w:rPr>
                <w:rFonts w:cs="Arial"/>
                <w:color w:val="000000"/>
                <w:sz w:val="16"/>
                <w:szCs w:val="16"/>
                <w:lang w:eastAsia="es-CR"/>
              </w:rPr>
              <w:t>Se debe expresar con 2 decimales</w:t>
            </w:r>
          </w:p>
          <w:p w14:paraId="551313EE" w14:textId="77777777" w:rsidR="00261893" w:rsidRPr="00556B21" w:rsidRDefault="00261893">
            <w:pPr>
              <w:cnfStyle w:val="000000000000" w:firstRow="0" w:lastRow="0" w:firstColumn="0" w:lastColumn="0" w:oddVBand="0" w:evenVBand="0" w:oddHBand="0" w:evenHBand="0" w:firstRowFirstColumn="0" w:firstRowLastColumn="0" w:lastRowFirstColumn="0" w:lastRowLastColumn="0"/>
            </w:pPr>
          </w:p>
        </w:tc>
      </w:tr>
      <w:tr w:rsidR="00261893" w:rsidRPr="00794669" w14:paraId="263E40A3"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07EB60C" w14:textId="77777777" w:rsidR="00261893" w:rsidRPr="00794669" w:rsidRDefault="00261893" w:rsidP="009B04BA">
            <w:pPr>
              <w:pStyle w:val="Ttulo9"/>
              <w:ind w:left="113" w:right="113"/>
              <w:jc w:val="center"/>
              <w:outlineLvl w:val="8"/>
              <w:rPr>
                <w:b w:val="0"/>
                <w:szCs w:val="16"/>
                <w:lang w:val="es-ES_tradnl" w:eastAsia="es-CR"/>
              </w:rPr>
            </w:pPr>
          </w:p>
        </w:tc>
        <w:tc>
          <w:tcPr>
            <w:tcW w:w="3402" w:type="dxa"/>
          </w:tcPr>
          <w:p w14:paraId="581AB463" w14:textId="77777777" w:rsidR="00261893" w:rsidRDefault="005A5C3B" w:rsidP="00EF6B3D">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[E]GastosGenerales</w:t>
            </w:r>
          </w:p>
        </w:tc>
        <w:tc>
          <w:tcPr>
            <w:tcW w:w="4536" w:type="dxa"/>
            <w:vAlign w:val="center"/>
          </w:tcPr>
          <w:p w14:paraId="1387257D" w14:textId="77777777" w:rsidR="00261893" w:rsidRPr="00556B21" w:rsidRDefault="00261893">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556B21">
              <w:rPr>
                <w:rFonts w:cs="Arial"/>
                <w:color w:val="000000"/>
                <w:sz w:val="16"/>
                <w:szCs w:val="16"/>
                <w:lang w:val="es-ES_tradnl" w:eastAsia="es-CR"/>
              </w:rPr>
              <w:t>Gastos generales técnicos</w:t>
            </w:r>
          </w:p>
        </w:tc>
        <w:tc>
          <w:tcPr>
            <w:tcW w:w="411" w:type="dxa"/>
            <w:textDirection w:val="btLr"/>
            <w:vAlign w:val="center"/>
          </w:tcPr>
          <w:p w14:paraId="42B5F8FD" w14:textId="77777777" w:rsidR="00261893" w:rsidRPr="00556B21" w:rsidRDefault="00261893">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556B21">
              <w:rPr>
                <w:rFonts w:cs="Arial"/>
                <w:color w:val="000000"/>
                <w:sz w:val="16"/>
                <w:szCs w:val="16"/>
                <w:lang w:val="es-ES_tradnl" w:eastAsia="es-CR"/>
              </w:rPr>
              <w:t>40701000000000</w:t>
            </w:r>
          </w:p>
        </w:tc>
        <w:tc>
          <w:tcPr>
            <w:tcW w:w="5103" w:type="dxa"/>
            <w:vAlign w:val="center"/>
          </w:tcPr>
          <w:p w14:paraId="5A1DCDD0" w14:textId="77777777" w:rsidR="00261893" w:rsidRPr="00556B21" w:rsidRDefault="00261893" w:rsidP="009B7AA1">
            <w:pPr>
              <w:pStyle w:val="Prrafodelista"/>
              <w:numPr>
                <w:ilvl w:val="0"/>
                <w:numId w:val="58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556B21">
              <w:rPr>
                <w:rFonts w:cs="Arial"/>
                <w:color w:val="000000"/>
                <w:sz w:val="16"/>
                <w:szCs w:val="16"/>
                <w:lang w:eastAsia="es-CR"/>
              </w:rPr>
              <w:t>≥ 0</w:t>
            </w:r>
          </w:p>
          <w:p w14:paraId="446D7E7A" w14:textId="77777777" w:rsidR="00261893" w:rsidRPr="00556B21" w:rsidRDefault="00261893" w:rsidP="009B7AA1">
            <w:pPr>
              <w:pStyle w:val="Prrafodelista"/>
              <w:numPr>
                <w:ilvl w:val="0"/>
                <w:numId w:val="58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556B21">
              <w:rPr>
                <w:rFonts w:cs="Arial"/>
                <w:color w:val="000000"/>
                <w:sz w:val="16"/>
                <w:szCs w:val="16"/>
                <w:lang w:eastAsia="es-CR"/>
              </w:rPr>
              <w:t>Se debe expresar con 2 decimales</w:t>
            </w:r>
          </w:p>
          <w:p w14:paraId="3799E6F6" w14:textId="77777777" w:rsidR="00261893" w:rsidRPr="00556B21" w:rsidRDefault="00261893">
            <w:pPr>
              <w:cnfStyle w:val="000000100000" w:firstRow="0" w:lastRow="0" w:firstColumn="0" w:lastColumn="0" w:oddVBand="0" w:evenVBand="0" w:oddHBand="1" w:evenHBand="0" w:firstRowFirstColumn="0" w:firstRowLastColumn="0" w:lastRowFirstColumn="0" w:lastRowLastColumn="0"/>
            </w:pPr>
          </w:p>
        </w:tc>
      </w:tr>
      <w:tr w:rsidR="00EF6B3D" w:rsidRPr="00794669" w14:paraId="5CBFD0BD"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3D427BD1" w14:textId="77777777" w:rsidR="00EF6B3D" w:rsidRPr="00794669" w:rsidRDefault="00B4199C" w:rsidP="00EF6B3D">
            <w:pPr>
              <w:pStyle w:val="Ttulo9"/>
              <w:ind w:left="113" w:right="113"/>
              <w:jc w:val="center"/>
              <w:outlineLvl w:val="8"/>
              <w:rPr>
                <w:b w:val="0"/>
                <w:szCs w:val="16"/>
                <w:lang w:val="es-CR" w:eastAsia="es-CR"/>
              </w:rPr>
            </w:pPr>
            <w:r>
              <w:rPr>
                <w:b w:val="0"/>
              </w:rPr>
              <w:t>[E]</w:t>
            </w:r>
            <w:r w:rsidR="00EF6B3D" w:rsidRPr="00794669">
              <w:rPr>
                <w:b w:val="0"/>
                <w:szCs w:val="16"/>
                <w:lang w:val="es-ES_tradnl" w:eastAsia="es-CR"/>
              </w:rPr>
              <w:t>PrimasCedidasReasegurosYFianzasCtaTotal</w:t>
            </w:r>
          </w:p>
        </w:tc>
        <w:tc>
          <w:tcPr>
            <w:tcW w:w="3402" w:type="dxa"/>
            <w:hideMark/>
          </w:tcPr>
          <w:p w14:paraId="3A94C928"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150" w:name="_[A]_Total_6"/>
            <w:bookmarkEnd w:id="150"/>
            <w:r w:rsidRPr="00794669">
              <w:rPr>
                <w:snapToGrid w:val="0"/>
                <w:color w:val="000000"/>
                <w:szCs w:val="16"/>
                <w:lang w:val="es-ES_tradnl" w:eastAsia="es-CR"/>
              </w:rPr>
              <w:t xml:space="preserve">[A] </w:t>
            </w:r>
            <w:r w:rsidRPr="00794669">
              <w:rPr>
                <w:color w:val="000000"/>
                <w:szCs w:val="16"/>
                <w:lang w:val="es-ES_tradnl" w:eastAsia="es-CR"/>
              </w:rPr>
              <w:t>Total</w:t>
            </w:r>
          </w:p>
        </w:tc>
        <w:tc>
          <w:tcPr>
            <w:tcW w:w="4536" w:type="dxa"/>
            <w:vAlign w:val="center"/>
            <w:hideMark/>
          </w:tcPr>
          <w:p w14:paraId="78F5E143"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Pr>
                <w:rFonts w:cs="Arial"/>
                <w:color w:val="000000"/>
                <w:sz w:val="16"/>
                <w:szCs w:val="16"/>
                <w:lang w:val="es-ES_tradnl" w:eastAsia="es-CR"/>
              </w:rPr>
              <w:t xml:space="preserve">Gastos de </w:t>
            </w:r>
            <w:r w:rsidRPr="002E142C">
              <w:rPr>
                <w:rFonts w:cs="Arial"/>
                <w:color w:val="000000"/>
                <w:sz w:val="16"/>
                <w:szCs w:val="16"/>
                <w:lang w:val="es-ES_tradnl" w:eastAsia="es-CR"/>
              </w:rPr>
              <w:t>Primas cedidas por reaseguro y fianzas</w:t>
            </w:r>
          </w:p>
        </w:tc>
        <w:tc>
          <w:tcPr>
            <w:tcW w:w="411" w:type="dxa"/>
            <w:textDirection w:val="btLr"/>
            <w:vAlign w:val="center"/>
            <w:hideMark/>
          </w:tcPr>
          <w:p w14:paraId="0BCFD076"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40400000000000</w:t>
            </w:r>
          </w:p>
        </w:tc>
        <w:tc>
          <w:tcPr>
            <w:tcW w:w="5103" w:type="dxa"/>
            <w:vAlign w:val="center"/>
            <w:hideMark/>
          </w:tcPr>
          <w:p w14:paraId="3E7D01EE" w14:textId="77777777" w:rsidR="00EF6B3D"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_6" w:history="1">
              <w:r w:rsidR="00EF6B3D" w:rsidRPr="00794669">
                <w:rPr>
                  <w:rStyle w:val="Hipervnculo"/>
                  <w:rFonts w:cs="Arial"/>
                  <w:sz w:val="16"/>
                  <w:szCs w:val="16"/>
                  <w:lang w:val="es-CR" w:eastAsia="es-CR"/>
                </w:rPr>
                <w:t>[A] Total</w:t>
              </w:r>
            </w:hyperlink>
            <w:r w:rsidR="00EF6B3D" w:rsidRPr="00794669">
              <w:rPr>
                <w:rFonts w:cs="Arial"/>
                <w:color w:val="000000"/>
                <w:sz w:val="16"/>
                <w:szCs w:val="16"/>
                <w:lang w:val="es-CR" w:eastAsia="es-CR"/>
              </w:rPr>
              <w:t xml:space="preserve"> = ∑ </w:t>
            </w:r>
            <w:hyperlink w:anchor="_DesglosePrimasCedidasReasegurosYFia" w:history="1">
              <w:r w:rsidR="00EF6B3D" w:rsidRPr="00794669">
                <w:rPr>
                  <w:rStyle w:val="Hipervnculo"/>
                  <w:rFonts w:cs="Arial"/>
                  <w:sz w:val="16"/>
                  <w:szCs w:val="16"/>
                  <w:lang w:val="es-CR" w:eastAsia="es-CR"/>
                </w:rPr>
                <w:t>DesglosePrimasCedidasReasegurosYFianzasCtaTotal</w:t>
              </w:r>
            </w:hyperlink>
          </w:p>
        </w:tc>
      </w:tr>
      <w:tr w:rsidR="00EF6B3D" w:rsidRPr="00794669" w14:paraId="47630C88"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45B7D53A" w14:textId="77777777" w:rsidR="00B352B8" w:rsidRPr="00B352B8" w:rsidRDefault="00F044BE" w:rsidP="00F044BE">
            <w:pPr>
              <w:pStyle w:val="Ttulo9"/>
              <w:ind w:left="113" w:right="113"/>
              <w:jc w:val="center"/>
              <w:outlineLvl w:val="8"/>
              <w:rPr>
                <w:b w:val="0"/>
                <w:szCs w:val="16"/>
                <w:lang w:val="es-ES_tradnl" w:eastAsia="es-CR"/>
              </w:rPr>
            </w:pPr>
            <w:bookmarkStart w:id="151" w:name="_DesglosePrimasCedidasReasegurosYFia"/>
            <w:bookmarkEnd w:id="151"/>
            <w:r>
              <w:t>[E]D</w:t>
            </w:r>
            <w:r w:rsidR="00724B5F" w:rsidRPr="00724B5F">
              <w:rPr>
                <w:b w:val="0"/>
                <w:szCs w:val="16"/>
                <w:lang w:val="es-ES_tradnl" w:eastAsia="es-CR"/>
              </w:rPr>
              <w:t>esglosePrimasCedidasReasegurosYFianzasCtaTotal</w:t>
            </w:r>
          </w:p>
        </w:tc>
        <w:tc>
          <w:tcPr>
            <w:tcW w:w="3402" w:type="dxa"/>
            <w:hideMark/>
          </w:tcPr>
          <w:p w14:paraId="387BE17F" w14:textId="77777777" w:rsidR="00EF6B3D" w:rsidRPr="004153F4" w:rsidRDefault="00EF6B3D" w:rsidP="00222192">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4153F4">
              <w:rPr>
                <w:snapToGrid w:val="0"/>
                <w:color w:val="000000"/>
                <w:szCs w:val="16"/>
                <w:lang w:val="es-ES_tradnl" w:eastAsia="es-CR"/>
              </w:rPr>
              <w:t>[E</w:t>
            </w:r>
            <w:r w:rsidRPr="00AA3762">
              <w:rPr>
                <w:snapToGrid w:val="0"/>
                <w:color w:val="000000"/>
                <w:szCs w:val="16"/>
                <w:lang w:val="es-ES_tradnl" w:eastAsia="es-CR"/>
              </w:rPr>
              <w:t xml:space="preserve">] </w:t>
            </w:r>
            <w:r w:rsidR="00222192" w:rsidRPr="00AA3762">
              <w:rPr>
                <w:snapToGrid w:val="0"/>
                <w:color w:val="000000"/>
                <w:szCs w:val="16"/>
                <w:lang w:val="es-ES_tradnl" w:eastAsia="es-CR"/>
              </w:rPr>
              <w:t>Reaseguro Cedido</w:t>
            </w:r>
          </w:p>
        </w:tc>
        <w:tc>
          <w:tcPr>
            <w:tcW w:w="4536" w:type="dxa"/>
            <w:vAlign w:val="center"/>
            <w:hideMark/>
          </w:tcPr>
          <w:p w14:paraId="03868D4C" w14:textId="77777777" w:rsidR="00EF6B3D" w:rsidRPr="004153F4" w:rsidRDefault="00EF6B3D" w:rsidP="00222192">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3762">
              <w:rPr>
                <w:rFonts w:cs="Arial"/>
                <w:color w:val="000000"/>
                <w:sz w:val="16"/>
                <w:szCs w:val="16"/>
                <w:lang w:val="es-ES_tradnl" w:eastAsia="es-CR"/>
              </w:rPr>
              <w:t>Primas cedidas</w:t>
            </w:r>
            <w:r w:rsidR="00261893" w:rsidRPr="00AA3762">
              <w:rPr>
                <w:rFonts w:cs="Arial"/>
                <w:color w:val="000000"/>
                <w:sz w:val="16"/>
                <w:szCs w:val="16"/>
                <w:lang w:val="es-ES_tradnl" w:eastAsia="es-CR"/>
              </w:rPr>
              <w:t xml:space="preserve">, </w:t>
            </w:r>
            <w:r w:rsidR="00222192" w:rsidRPr="00AA3762">
              <w:rPr>
                <w:rFonts w:cs="Arial"/>
                <w:color w:val="000000"/>
                <w:sz w:val="16"/>
                <w:szCs w:val="16"/>
                <w:lang w:val="es-ES_tradnl" w:eastAsia="es-CR"/>
              </w:rPr>
              <w:t>Reaseguro Cedido</w:t>
            </w:r>
          </w:p>
        </w:tc>
        <w:tc>
          <w:tcPr>
            <w:tcW w:w="411" w:type="dxa"/>
            <w:textDirection w:val="btLr"/>
            <w:vAlign w:val="center"/>
            <w:hideMark/>
          </w:tcPr>
          <w:p w14:paraId="5BE74D03"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40400100000000</w:t>
            </w:r>
          </w:p>
        </w:tc>
        <w:tc>
          <w:tcPr>
            <w:tcW w:w="5103" w:type="dxa"/>
            <w:vAlign w:val="center"/>
            <w:hideMark/>
          </w:tcPr>
          <w:p w14:paraId="538252F7" w14:textId="77777777" w:rsidR="00EF6B3D" w:rsidRDefault="00EF6B3D" w:rsidP="009B7AA1">
            <w:pPr>
              <w:pStyle w:val="Prrafodelista"/>
              <w:numPr>
                <w:ilvl w:val="0"/>
                <w:numId w:val="17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9B5B6A1" w14:textId="77777777" w:rsidR="00EF6B3D" w:rsidRPr="00452B09" w:rsidRDefault="00EF6B3D" w:rsidP="009B7AA1">
            <w:pPr>
              <w:pStyle w:val="Prrafodelista"/>
              <w:numPr>
                <w:ilvl w:val="0"/>
                <w:numId w:val="17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B2C23B7"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2BEEBA1B"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3DE48A35"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0396F411" w14:textId="77777777" w:rsidR="00EF6B3D" w:rsidRPr="004153F4" w:rsidRDefault="00EF6B3D" w:rsidP="00222192">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4153F4">
              <w:rPr>
                <w:snapToGrid w:val="0"/>
                <w:color w:val="000000"/>
                <w:szCs w:val="16"/>
                <w:lang w:val="es-ES_tradnl" w:eastAsia="es-CR"/>
              </w:rPr>
              <w:t>[E]</w:t>
            </w:r>
            <w:r w:rsidR="00261893" w:rsidRPr="004153F4">
              <w:rPr>
                <w:snapToGrid w:val="0"/>
                <w:color w:val="000000"/>
                <w:szCs w:val="16"/>
                <w:lang w:val="es-ES_tradnl" w:eastAsia="es-CR"/>
              </w:rPr>
              <w:t xml:space="preserve"> </w:t>
            </w:r>
            <w:r w:rsidR="00261893" w:rsidRPr="00AA3762">
              <w:rPr>
                <w:snapToGrid w:val="0"/>
                <w:color w:val="000000"/>
                <w:szCs w:val="16"/>
                <w:lang w:val="es-ES_tradnl" w:eastAsia="es-CR"/>
              </w:rPr>
              <w:t>Reaseguro</w:t>
            </w:r>
            <w:r w:rsidR="00222192" w:rsidRPr="00AA3762">
              <w:rPr>
                <w:snapToGrid w:val="0"/>
                <w:color w:val="000000"/>
                <w:szCs w:val="16"/>
                <w:lang w:val="es-ES_tradnl" w:eastAsia="es-CR"/>
              </w:rPr>
              <w:t>Retrocedido</w:t>
            </w:r>
          </w:p>
        </w:tc>
        <w:tc>
          <w:tcPr>
            <w:tcW w:w="4536" w:type="dxa"/>
            <w:vAlign w:val="center"/>
            <w:hideMark/>
          </w:tcPr>
          <w:p w14:paraId="511DD75D" w14:textId="77777777" w:rsidR="00EF6B3D" w:rsidRPr="004153F4" w:rsidRDefault="00EF6B3D" w:rsidP="00222192">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3762">
              <w:rPr>
                <w:rFonts w:cs="Arial"/>
                <w:color w:val="000000"/>
                <w:sz w:val="16"/>
                <w:szCs w:val="16"/>
                <w:lang w:val="es-ES_tradnl" w:eastAsia="es-CR"/>
              </w:rPr>
              <w:t>Primas cedidas</w:t>
            </w:r>
            <w:r w:rsidR="00261893" w:rsidRPr="00AA3762">
              <w:rPr>
                <w:rFonts w:cs="Arial"/>
                <w:color w:val="000000"/>
                <w:sz w:val="16"/>
                <w:szCs w:val="16"/>
                <w:lang w:val="es-ES_tradnl" w:eastAsia="es-CR"/>
              </w:rPr>
              <w:t>,</w:t>
            </w:r>
            <w:r w:rsidR="00261893" w:rsidRPr="00AA3762">
              <w:t xml:space="preserve"> </w:t>
            </w:r>
            <w:r w:rsidR="00261893" w:rsidRPr="00AA3762">
              <w:rPr>
                <w:rFonts w:cs="Arial"/>
                <w:color w:val="000000"/>
                <w:sz w:val="16"/>
                <w:szCs w:val="16"/>
                <w:lang w:val="es-ES_tradnl" w:eastAsia="es-CR"/>
              </w:rPr>
              <w:t xml:space="preserve">Reaseguro </w:t>
            </w:r>
            <w:r w:rsidR="00222192" w:rsidRPr="00AA3762">
              <w:rPr>
                <w:rFonts w:cs="Arial"/>
                <w:color w:val="000000"/>
                <w:sz w:val="16"/>
                <w:szCs w:val="16"/>
                <w:lang w:val="es-ES_tradnl" w:eastAsia="es-CR"/>
              </w:rPr>
              <w:t>Retrocedido</w:t>
            </w:r>
          </w:p>
        </w:tc>
        <w:tc>
          <w:tcPr>
            <w:tcW w:w="411" w:type="dxa"/>
            <w:textDirection w:val="btLr"/>
            <w:vAlign w:val="center"/>
            <w:hideMark/>
          </w:tcPr>
          <w:p w14:paraId="00DBE48E"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40400200000000</w:t>
            </w:r>
          </w:p>
        </w:tc>
        <w:tc>
          <w:tcPr>
            <w:tcW w:w="5103" w:type="dxa"/>
            <w:vAlign w:val="center"/>
            <w:hideMark/>
          </w:tcPr>
          <w:p w14:paraId="0EDBBFEE" w14:textId="77777777" w:rsidR="00EF6B3D" w:rsidRDefault="00EF6B3D" w:rsidP="009B7AA1">
            <w:pPr>
              <w:pStyle w:val="Prrafodelista"/>
              <w:numPr>
                <w:ilvl w:val="0"/>
                <w:numId w:val="17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F5EC49D" w14:textId="77777777" w:rsidR="00EF6B3D" w:rsidRPr="00452B09" w:rsidRDefault="00EF6B3D" w:rsidP="009B7AA1">
            <w:pPr>
              <w:pStyle w:val="Prrafodelista"/>
              <w:numPr>
                <w:ilvl w:val="0"/>
                <w:numId w:val="17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1A96E07"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707123" w:rsidRPr="00794669" w14:paraId="04C3D100"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00665872" w14:textId="77777777" w:rsidR="00707123" w:rsidRPr="00794669" w:rsidRDefault="00707123" w:rsidP="00EF6B3D">
            <w:pPr>
              <w:pStyle w:val="Ttulo9"/>
              <w:ind w:left="113" w:right="113"/>
              <w:jc w:val="center"/>
              <w:outlineLvl w:val="8"/>
              <w:rPr>
                <w:b w:val="0"/>
                <w:szCs w:val="16"/>
                <w:lang w:val="es-CR" w:eastAsia="es-CR"/>
              </w:rPr>
            </w:pPr>
            <w:r>
              <w:rPr>
                <w:b w:val="0"/>
                <w:szCs w:val="16"/>
                <w:lang w:val="es-CR" w:eastAsia="es-CR"/>
              </w:rPr>
              <w:lastRenderedPageBreak/>
              <w:t>[E]VariacionProvisionesTecnicas</w:t>
            </w:r>
          </w:p>
        </w:tc>
        <w:tc>
          <w:tcPr>
            <w:tcW w:w="3402" w:type="dxa"/>
          </w:tcPr>
          <w:p w14:paraId="715BB2D7" w14:textId="77777777" w:rsidR="00707123" w:rsidRPr="00707123" w:rsidRDefault="00707123">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152" w:name="_[A]TotalVariacionProvisionesTecnica"/>
            <w:bookmarkEnd w:id="152"/>
            <w:r>
              <w:rPr>
                <w:snapToGrid w:val="0"/>
                <w:color w:val="000000"/>
                <w:szCs w:val="16"/>
                <w:lang w:val="es-ES_tradnl" w:eastAsia="es-CR"/>
              </w:rPr>
              <w:t>[A]TotalVariacionProvisionesTecnicas</w:t>
            </w:r>
          </w:p>
        </w:tc>
        <w:tc>
          <w:tcPr>
            <w:tcW w:w="4536" w:type="dxa"/>
            <w:vAlign w:val="center"/>
          </w:tcPr>
          <w:p w14:paraId="65E8C4C0" w14:textId="77777777" w:rsidR="00707123" w:rsidRPr="00707123" w:rsidRDefault="00707123">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07123">
              <w:rPr>
                <w:rFonts w:cs="Arial"/>
                <w:color w:val="000000"/>
                <w:sz w:val="16"/>
                <w:szCs w:val="16"/>
                <w:lang w:val="es-ES_tradnl" w:eastAsia="es-CR"/>
              </w:rPr>
              <w:t>Variación de las provisiones técnicas</w:t>
            </w:r>
          </w:p>
        </w:tc>
        <w:tc>
          <w:tcPr>
            <w:tcW w:w="411" w:type="dxa"/>
            <w:textDirection w:val="btLr"/>
            <w:vAlign w:val="center"/>
          </w:tcPr>
          <w:p w14:paraId="2DD0D3E4" w14:textId="77777777" w:rsidR="00707123" w:rsidRPr="00707123" w:rsidRDefault="00707123">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p>
        </w:tc>
        <w:tc>
          <w:tcPr>
            <w:tcW w:w="5103" w:type="dxa"/>
            <w:vAlign w:val="center"/>
          </w:tcPr>
          <w:p w14:paraId="3F5D9903" w14:textId="77777777" w:rsidR="00707123" w:rsidRPr="00707123" w:rsidRDefault="00000000">
            <w:pPr>
              <w:cnfStyle w:val="000000100000" w:firstRow="0" w:lastRow="0" w:firstColumn="0" w:lastColumn="0" w:oddVBand="0" w:evenVBand="0" w:oddHBand="1" w:evenHBand="0" w:firstRowFirstColumn="0" w:firstRowLastColumn="0" w:lastRowFirstColumn="0" w:lastRowLastColumn="0"/>
            </w:pPr>
            <w:hyperlink w:anchor="_[A]TotalVariacionProvisionesTecnica" w:history="1">
              <w:r w:rsidR="00B94213" w:rsidRPr="00B94213">
                <w:rPr>
                  <w:rStyle w:val="Hipervnculo"/>
                </w:rPr>
                <w:t>[A]TotalVariacionProvisionesTecnicas</w:t>
              </w:r>
            </w:hyperlink>
            <w:r w:rsidR="00B94213">
              <w:t>=</w:t>
            </w:r>
            <w:hyperlink w:anchor="_[A]_Total_18" w:history="1">
              <w:r w:rsidR="00B94213" w:rsidRPr="00B94213">
                <w:rPr>
                  <w:rStyle w:val="Hipervnculo"/>
                </w:rPr>
                <w:t>[A] Total</w:t>
              </w:r>
            </w:hyperlink>
            <w:r w:rsidR="00B94213">
              <w:t>-</w:t>
            </w:r>
            <w:hyperlink w:anchor="_[A]_Total_19" w:history="1">
              <w:r w:rsidR="00B94213" w:rsidRPr="00B94213">
                <w:rPr>
                  <w:rStyle w:val="Hipervnculo"/>
                </w:rPr>
                <w:t>[A] Total</w:t>
              </w:r>
            </w:hyperlink>
          </w:p>
        </w:tc>
      </w:tr>
      <w:tr w:rsidR="00707123" w:rsidRPr="00794669" w14:paraId="012A86E4"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6735965C" w14:textId="77777777" w:rsidR="00707123" w:rsidRPr="00794669" w:rsidRDefault="00707123" w:rsidP="00EF6B3D">
            <w:pPr>
              <w:pStyle w:val="Ttulo9"/>
              <w:ind w:left="113" w:right="113"/>
              <w:jc w:val="center"/>
              <w:outlineLvl w:val="8"/>
              <w:rPr>
                <w:b w:val="0"/>
                <w:szCs w:val="16"/>
                <w:lang w:val="es-CR" w:eastAsia="es-CR"/>
              </w:rPr>
            </w:pPr>
            <w:r w:rsidRPr="00707123">
              <w:rPr>
                <w:b w:val="0"/>
                <w:szCs w:val="16"/>
                <w:lang w:val="es-CR" w:eastAsia="es-CR"/>
              </w:rPr>
              <w:t>[E]IngresosAjustesCtaTotal</w:t>
            </w:r>
          </w:p>
        </w:tc>
        <w:tc>
          <w:tcPr>
            <w:tcW w:w="3402" w:type="dxa"/>
          </w:tcPr>
          <w:p w14:paraId="0DD62B74" w14:textId="77777777" w:rsidR="00707123" w:rsidRPr="00707123" w:rsidRDefault="00707123">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07123">
              <w:rPr>
                <w:rFonts w:cs="Arial"/>
                <w:color w:val="000000"/>
                <w:sz w:val="16"/>
                <w:szCs w:val="16"/>
                <w:lang w:val="es-ES_tradnl" w:eastAsia="es-CR"/>
              </w:rPr>
              <w:t xml:space="preserve"> </w:t>
            </w:r>
          </w:p>
          <w:p w14:paraId="6C4DC76C" w14:textId="77777777" w:rsidR="00707123" w:rsidRPr="00707123" w:rsidRDefault="00707123">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p>
          <w:p w14:paraId="7EE8629B" w14:textId="77777777" w:rsidR="00707123" w:rsidRPr="00707123" w:rsidRDefault="00707123">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bookmarkStart w:id="153" w:name="_[A]_Total_18"/>
            <w:bookmarkEnd w:id="153"/>
            <w:r w:rsidRPr="00707123">
              <w:rPr>
                <w:color w:val="000000"/>
                <w:szCs w:val="16"/>
                <w:lang w:val="es-ES_tradnl" w:eastAsia="es-CR"/>
              </w:rPr>
              <w:t>[A] Total</w:t>
            </w:r>
          </w:p>
        </w:tc>
        <w:tc>
          <w:tcPr>
            <w:tcW w:w="4536" w:type="dxa"/>
            <w:vAlign w:val="center"/>
          </w:tcPr>
          <w:p w14:paraId="341BD590" w14:textId="77777777" w:rsidR="00707123" w:rsidRPr="00707123" w:rsidRDefault="00707123">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07123">
              <w:rPr>
                <w:rFonts w:cs="Arial"/>
                <w:color w:val="000000"/>
                <w:sz w:val="16"/>
                <w:szCs w:val="16"/>
                <w:lang w:val="es-ES_tradnl" w:eastAsia="es-CR"/>
              </w:rPr>
              <w:t>Ingresos por ajustes a las provisiones técnicas.</w:t>
            </w:r>
          </w:p>
        </w:tc>
        <w:tc>
          <w:tcPr>
            <w:tcW w:w="411" w:type="dxa"/>
            <w:textDirection w:val="btLr"/>
            <w:vAlign w:val="center"/>
          </w:tcPr>
          <w:p w14:paraId="2ADCB587" w14:textId="77777777" w:rsidR="00707123" w:rsidRPr="00707123" w:rsidRDefault="00707123">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07123">
              <w:rPr>
                <w:rFonts w:cs="Arial"/>
                <w:color w:val="000000"/>
                <w:sz w:val="16"/>
                <w:szCs w:val="16"/>
                <w:lang w:val="es-ES_tradnl" w:eastAsia="es-CR"/>
              </w:rPr>
              <w:t>50700000000000</w:t>
            </w:r>
          </w:p>
        </w:tc>
        <w:tc>
          <w:tcPr>
            <w:tcW w:w="5103" w:type="dxa"/>
            <w:vAlign w:val="center"/>
          </w:tcPr>
          <w:p w14:paraId="702CC911" w14:textId="77777777" w:rsidR="00707123" w:rsidRPr="00707123" w:rsidRDefault="00000000">
            <w:pPr>
              <w:pStyle w:val="Prrafodelista"/>
              <w:cnfStyle w:val="000000000000" w:firstRow="0" w:lastRow="0" w:firstColumn="0" w:lastColumn="0" w:oddVBand="0" w:evenVBand="0" w:oddHBand="0" w:evenHBand="0" w:firstRowFirstColumn="0" w:firstRowLastColumn="0" w:lastRowFirstColumn="0" w:lastRowLastColumn="0"/>
            </w:pPr>
            <w:hyperlink r:id="rId68" w:anchor="_[E]_MontoTotalIngresosAjustesCtaTot" w:history="1">
              <w:r w:rsidR="00707123" w:rsidRPr="00707123">
                <w:rPr>
                  <w:rStyle w:val="Hipervnculo"/>
                  <w:sz w:val="16"/>
                </w:rPr>
                <w:t>[A] Total</w:t>
              </w:r>
            </w:hyperlink>
            <w:r w:rsidR="00707123" w:rsidRPr="00707123">
              <w:rPr>
                <w:sz w:val="16"/>
              </w:rPr>
              <w:t>=</w:t>
            </w:r>
            <w:hyperlink r:id="rId69" w:anchor="_[E]_AjustesProvisionesTecnicas" w:history="1">
              <w:r w:rsidR="00707123" w:rsidRPr="00707123">
                <w:rPr>
                  <w:rStyle w:val="Hipervnculo"/>
                  <w:sz w:val="16"/>
                </w:rPr>
                <w:t>[E] AjustesProvisionesTecnicas</w:t>
              </w:r>
            </w:hyperlink>
          </w:p>
        </w:tc>
      </w:tr>
      <w:tr w:rsidR="00707123" w:rsidRPr="00794669" w14:paraId="1B95E837" w14:textId="77777777" w:rsidTr="00707123">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57859A17" w14:textId="77777777" w:rsidR="00707123" w:rsidRPr="00794669" w:rsidRDefault="00707123" w:rsidP="00EF6B3D">
            <w:pPr>
              <w:pStyle w:val="Ttulo9"/>
              <w:ind w:left="113" w:right="113"/>
              <w:jc w:val="center"/>
              <w:outlineLvl w:val="8"/>
              <w:rPr>
                <w:b w:val="0"/>
                <w:szCs w:val="16"/>
                <w:lang w:val="es-CR" w:eastAsia="es-CR"/>
              </w:rPr>
            </w:pPr>
          </w:p>
        </w:tc>
        <w:tc>
          <w:tcPr>
            <w:tcW w:w="3402" w:type="dxa"/>
            <w:vAlign w:val="center"/>
          </w:tcPr>
          <w:p w14:paraId="3B754637" w14:textId="77777777" w:rsidR="00707123" w:rsidRPr="00707123" w:rsidRDefault="00707123">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sidRPr="00707123">
              <w:rPr>
                <w:lang w:val="es-ES_tradnl" w:eastAsia="es-CR"/>
              </w:rPr>
              <w:t>[E] AjustesProvisionesTecnicas</w:t>
            </w:r>
          </w:p>
        </w:tc>
        <w:tc>
          <w:tcPr>
            <w:tcW w:w="4536" w:type="dxa"/>
            <w:vAlign w:val="center"/>
          </w:tcPr>
          <w:p w14:paraId="1D137377" w14:textId="77777777" w:rsidR="00707123" w:rsidRPr="00707123" w:rsidRDefault="00707123">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07123">
              <w:rPr>
                <w:rFonts w:cs="Arial"/>
                <w:color w:val="000000"/>
                <w:sz w:val="16"/>
                <w:szCs w:val="16"/>
                <w:lang w:val="es-ES_tradnl" w:eastAsia="es-CR"/>
              </w:rPr>
              <w:t>Ajustes a las provisiones técnicas</w:t>
            </w:r>
          </w:p>
        </w:tc>
        <w:tc>
          <w:tcPr>
            <w:tcW w:w="411" w:type="dxa"/>
            <w:textDirection w:val="btLr"/>
            <w:vAlign w:val="center"/>
          </w:tcPr>
          <w:p w14:paraId="0E415AA6" w14:textId="77777777" w:rsidR="00707123" w:rsidRPr="00707123" w:rsidRDefault="00707123">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07123">
              <w:rPr>
                <w:rFonts w:cs="Arial"/>
                <w:color w:val="000000"/>
                <w:sz w:val="16"/>
                <w:szCs w:val="16"/>
                <w:lang w:val="es-ES_tradnl" w:eastAsia="es-CR"/>
              </w:rPr>
              <w:t>50700100000000</w:t>
            </w:r>
          </w:p>
        </w:tc>
        <w:tc>
          <w:tcPr>
            <w:tcW w:w="5103" w:type="dxa"/>
            <w:vAlign w:val="center"/>
          </w:tcPr>
          <w:p w14:paraId="7C3F518A" w14:textId="77777777" w:rsidR="00707123" w:rsidRPr="00707123" w:rsidRDefault="00707123" w:rsidP="009B7AA1">
            <w:pPr>
              <w:pStyle w:val="Prrafodelista"/>
              <w:numPr>
                <w:ilvl w:val="0"/>
                <w:numId w:val="58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707123">
              <w:rPr>
                <w:rFonts w:cs="Arial"/>
                <w:color w:val="000000"/>
                <w:sz w:val="16"/>
                <w:szCs w:val="16"/>
                <w:lang w:eastAsia="es-CR"/>
              </w:rPr>
              <w:t>≥ 0</w:t>
            </w:r>
          </w:p>
          <w:p w14:paraId="24282707" w14:textId="77777777" w:rsidR="00707123" w:rsidRPr="00707123" w:rsidRDefault="00707123" w:rsidP="009B7AA1">
            <w:pPr>
              <w:pStyle w:val="Prrafodelista"/>
              <w:numPr>
                <w:ilvl w:val="0"/>
                <w:numId w:val="58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707123">
              <w:rPr>
                <w:rFonts w:cs="Arial"/>
                <w:color w:val="000000"/>
                <w:sz w:val="16"/>
                <w:szCs w:val="16"/>
                <w:lang w:eastAsia="es-CR"/>
              </w:rPr>
              <w:t>Se debe expresar con 2 decimales</w:t>
            </w:r>
          </w:p>
          <w:p w14:paraId="336DEFD1" w14:textId="77777777" w:rsidR="00707123" w:rsidRPr="00707123" w:rsidRDefault="00707123">
            <w:pPr>
              <w:cnfStyle w:val="000000100000" w:firstRow="0" w:lastRow="0" w:firstColumn="0" w:lastColumn="0" w:oddVBand="0" w:evenVBand="0" w:oddHBand="1" w:evenHBand="0" w:firstRowFirstColumn="0" w:firstRowLastColumn="0" w:lastRowFirstColumn="0" w:lastRowLastColumn="0"/>
            </w:pPr>
          </w:p>
        </w:tc>
      </w:tr>
      <w:tr w:rsidR="00707123" w:rsidRPr="00794669" w14:paraId="6EBA8DD5"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60FA3DCD" w14:textId="77777777" w:rsidR="00707123" w:rsidRPr="00794669" w:rsidRDefault="00707123" w:rsidP="00EF6B3D">
            <w:pPr>
              <w:pStyle w:val="Ttulo9"/>
              <w:ind w:left="113" w:right="113"/>
              <w:jc w:val="center"/>
              <w:outlineLvl w:val="8"/>
              <w:rPr>
                <w:b w:val="0"/>
                <w:szCs w:val="16"/>
                <w:lang w:val="es-CR" w:eastAsia="es-CR"/>
              </w:rPr>
            </w:pPr>
            <w:r w:rsidRPr="00707123">
              <w:rPr>
                <w:b w:val="0"/>
                <w:szCs w:val="16"/>
                <w:lang w:val="es-CR" w:eastAsia="es-CR"/>
              </w:rPr>
              <w:t>[E]GastosAjustesCtaTotal</w:t>
            </w:r>
          </w:p>
        </w:tc>
        <w:tc>
          <w:tcPr>
            <w:tcW w:w="3402" w:type="dxa"/>
          </w:tcPr>
          <w:p w14:paraId="7B21C7AC" w14:textId="77777777" w:rsidR="00707123" w:rsidRPr="00707123" w:rsidRDefault="00707123">
            <w:pPr>
              <w:cnfStyle w:val="000000000000" w:firstRow="0" w:lastRow="0" w:firstColumn="0" w:lastColumn="0" w:oddVBand="0" w:evenVBand="0" w:oddHBand="0" w:evenHBand="0" w:firstRowFirstColumn="0" w:firstRowLastColumn="0" w:lastRowFirstColumn="0" w:lastRowLastColumn="0"/>
              <w:rPr>
                <w:lang w:val="es-ES_tradnl" w:eastAsia="es-CR"/>
              </w:rPr>
            </w:pPr>
          </w:p>
          <w:p w14:paraId="59F60865" w14:textId="77777777" w:rsidR="00707123" w:rsidRPr="00707123" w:rsidRDefault="00707123">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bookmarkStart w:id="154" w:name="_[A]_Total_19"/>
            <w:bookmarkEnd w:id="154"/>
            <w:r w:rsidRPr="00707123">
              <w:rPr>
                <w:szCs w:val="16"/>
                <w:lang w:val="es-ES_tradnl" w:eastAsia="es-CR"/>
              </w:rPr>
              <w:t>[</w:t>
            </w:r>
            <w:r w:rsidRPr="00707123">
              <w:rPr>
                <w:color w:val="000000"/>
                <w:szCs w:val="16"/>
                <w:lang w:val="es-ES_tradnl" w:eastAsia="es-CR"/>
              </w:rPr>
              <w:t>A] Total</w:t>
            </w:r>
          </w:p>
        </w:tc>
        <w:tc>
          <w:tcPr>
            <w:tcW w:w="4536" w:type="dxa"/>
            <w:vAlign w:val="center"/>
          </w:tcPr>
          <w:p w14:paraId="4EACEEB8" w14:textId="77777777" w:rsidR="00707123" w:rsidRPr="00707123" w:rsidRDefault="00707123">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07123">
              <w:rPr>
                <w:rFonts w:cs="Arial"/>
                <w:color w:val="000000"/>
                <w:sz w:val="16"/>
                <w:szCs w:val="16"/>
                <w:lang w:val="es-ES_tradnl" w:eastAsia="es-CR"/>
              </w:rPr>
              <w:t>Gastos por ajustes a las provisiones técnicas.</w:t>
            </w:r>
          </w:p>
        </w:tc>
        <w:tc>
          <w:tcPr>
            <w:tcW w:w="411" w:type="dxa"/>
            <w:textDirection w:val="btLr"/>
            <w:vAlign w:val="center"/>
          </w:tcPr>
          <w:p w14:paraId="5B4EF57D" w14:textId="77777777" w:rsidR="00707123" w:rsidRPr="00707123" w:rsidRDefault="00707123">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07123">
              <w:rPr>
                <w:rFonts w:cs="Arial"/>
                <w:color w:val="000000"/>
                <w:sz w:val="16"/>
                <w:szCs w:val="16"/>
                <w:lang w:val="es-ES_tradnl" w:eastAsia="es-CR"/>
              </w:rPr>
              <w:t>40800000000000</w:t>
            </w:r>
          </w:p>
        </w:tc>
        <w:tc>
          <w:tcPr>
            <w:tcW w:w="5103" w:type="dxa"/>
            <w:vAlign w:val="center"/>
          </w:tcPr>
          <w:p w14:paraId="7F2CA4C8" w14:textId="77777777" w:rsidR="00707123" w:rsidRPr="00707123" w:rsidRDefault="0000000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hyperlink r:id="rId70" w:anchor="_[E]_MontoTotalGastosAjustesCtaTotal" w:history="1">
              <w:r w:rsidR="00707123" w:rsidRPr="00707123">
                <w:rPr>
                  <w:rStyle w:val="Hipervnculo"/>
                  <w:rFonts w:cs="Arial"/>
                  <w:sz w:val="16"/>
                  <w:szCs w:val="16"/>
                  <w:lang w:eastAsia="es-CR"/>
                </w:rPr>
                <w:t>[A] Total</w:t>
              </w:r>
            </w:hyperlink>
            <w:r w:rsidR="00707123" w:rsidRPr="00707123">
              <w:rPr>
                <w:rFonts w:cs="Arial"/>
                <w:color w:val="000000"/>
                <w:sz w:val="16"/>
                <w:szCs w:val="16"/>
                <w:lang w:eastAsia="es-CR"/>
              </w:rPr>
              <w:t>=</w:t>
            </w:r>
            <w:hyperlink r:id="rId71" w:anchor="_E]_AjustesProvisionesTecnicas" w:history="1">
              <w:r w:rsidR="00707123" w:rsidRPr="00707123">
                <w:rPr>
                  <w:rStyle w:val="Hipervnculo"/>
                  <w:rFonts w:cs="Arial"/>
                  <w:sz w:val="16"/>
                  <w:szCs w:val="16"/>
                  <w:lang w:eastAsia="es-CR"/>
                </w:rPr>
                <w:t>E] AjustesProvisionesTecnicas</w:t>
              </w:r>
            </w:hyperlink>
          </w:p>
        </w:tc>
      </w:tr>
      <w:tr w:rsidR="00707123" w:rsidRPr="00794669" w14:paraId="5D338D58"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05E003EB" w14:textId="77777777" w:rsidR="00707123" w:rsidRPr="00794669" w:rsidRDefault="00707123" w:rsidP="00EF6B3D">
            <w:pPr>
              <w:pStyle w:val="Ttulo9"/>
              <w:ind w:left="113" w:right="113"/>
              <w:jc w:val="center"/>
              <w:outlineLvl w:val="8"/>
              <w:rPr>
                <w:b w:val="0"/>
                <w:szCs w:val="16"/>
                <w:lang w:val="es-CR" w:eastAsia="es-CR"/>
              </w:rPr>
            </w:pPr>
          </w:p>
        </w:tc>
        <w:tc>
          <w:tcPr>
            <w:tcW w:w="3402" w:type="dxa"/>
          </w:tcPr>
          <w:p w14:paraId="7E02F242" w14:textId="77777777" w:rsidR="00707123" w:rsidRPr="00707123" w:rsidRDefault="00707123">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sidRPr="00707123">
              <w:rPr>
                <w:lang w:val="es-ES_tradnl" w:eastAsia="es-CR"/>
              </w:rPr>
              <w:t>E] AjustesProvisionesTecnicas</w:t>
            </w:r>
          </w:p>
        </w:tc>
        <w:tc>
          <w:tcPr>
            <w:tcW w:w="4536" w:type="dxa"/>
            <w:vAlign w:val="center"/>
          </w:tcPr>
          <w:p w14:paraId="5214CE67" w14:textId="77777777" w:rsidR="00707123" w:rsidRPr="00707123" w:rsidRDefault="00707123">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07123">
              <w:rPr>
                <w:rFonts w:cs="Arial"/>
                <w:color w:val="000000"/>
                <w:sz w:val="16"/>
                <w:szCs w:val="16"/>
                <w:lang w:val="es-ES_tradnl" w:eastAsia="es-CR"/>
              </w:rPr>
              <w:t>Ajustes a las provisiones técnicas</w:t>
            </w:r>
          </w:p>
        </w:tc>
        <w:tc>
          <w:tcPr>
            <w:tcW w:w="411" w:type="dxa"/>
            <w:textDirection w:val="btLr"/>
            <w:vAlign w:val="center"/>
          </w:tcPr>
          <w:p w14:paraId="033F2C26" w14:textId="77777777" w:rsidR="00707123" w:rsidRPr="00707123" w:rsidRDefault="00707123">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07123">
              <w:rPr>
                <w:rFonts w:cs="Arial"/>
                <w:color w:val="000000"/>
                <w:sz w:val="16"/>
                <w:szCs w:val="16"/>
                <w:lang w:val="es-ES_tradnl" w:eastAsia="es-CR"/>
              </w:rPr>
              <w:t>40800100000000</w:t>
            </w:r>
          </w:p>
        </w:tc>
        <w:tc>
          <w:tcPr>
            <w:tcW w:w="5103" w:type="dxa"/>
            <w:vAlign w:val="center"/>
          </w:tcPr>
          <w:p w14:paraId="298D6268" w14:textId="77777777" w:rsidR="00707123" w:rsidRPr="00707123" w:rsidRDefault="00707123" w:rsidP="009B7AA1">
            <w:pPr>
              <w:pStyle w:val="Prrafodelista"/>
              <w:numPr>
                <w:ilvl w:val="0"/>
                <w:numId w:val="58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707123">
              <w:rPr>
                <w:rFonts w:cs="Arial"/>
                <w:color w:val="000000"/>
                <w:sz w:val="16"/>
                <w:szCs w:val="16"/>
                <w:lang w:eastAsia="es-CR"/>
              </w:rPr>
              <w:t>≥ 0</w:t>
            </w:r>
          </w:p>
          <w:p w14:paraId="3004F6E4" w14:textId="77777777" w:rsidR="00707123" w:rsidRPr="00707123" w:rsidRDefault="00707123" w:rsidP="009B7AA1">
            <w:pPr>
              <w:pStyle w:val="Prrafodelista"/>
              <w:numPr>
                <w:ilvl w:val="0"/>
                <w:numId w:val="58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707123">
              <w:rPr>
                <w:rFonts w:cs="Arial"/>
                <w:color w:val="000000"/>
                <w:sz w:val="16"/>
                <w:szCs w:val="16"/>
                <w:lang w:eastAsia="es-CR"/>
              </w:rPr>
              <w:t>Se debe expresar con 2 decimales</w:t>
            </w:r>
          </w:p>
          <w:p w14:paraId="498061C5" w14:textId="77777777" w:rsidR="00707123" w:rsidRPr="00707123" w:rsidRDefault="00707123">
            <w:pPr>
              <w:cnfStyle w:val="000000100000" w:firstRow="0" w:lastRow="0" w:firstColumn="0" w:lastColumn="0" w:oddVBand="0" w:evenVBand="0" w:oddHBand="1" w:evenHBand="0" w:firstRowFirstColumn="0" w:firstRowLastColumn="0" w:lastRowFirstColumn="0" w:lastRowLastColumn="0"/>
            </w:pPr>
          </w:p>
        </w:tc>
      </w:tr>
      <w:tr w:rsidR="00855BCD" w:rsidRPr="00794669" w14:paraId="33AEEF5B"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DC24D73" w14:textId="77777777" w:rsidR="00855BCD" w:rsidRDefault="00855BCD" w:rsidP="00EF6B3D">
            <w:pPr>
              <w:pStyle w:val="Ttulo9"/>
              <w:ind w:left="113" w:right="113"/>
              <w:jc w:val="center"/>
              <w:outlineLvl w:val="8"/>
              <w:rPr>
                <w:b w:val="0"/>
              </w:rPr>
            </w:pPr>
            <w:r>
              <w:rPr>
                <w:b w:val="0"/>
              </w:rPr>
              <w:lastRenderedPageBreak/>
              <w:t>[E]</w:t>
            </w:r>
            <w:r w:rsidR="00BF6F83">
              <w:rPr>
                <w:b w:val="0"/>
              </w:rPr>
              <w:t>SubtotalR</w:t>
            </w:r>
            <w:r>
              <w:rPr>
                <w:b w:val="0"/>
              </w:rPr>
              <w:t>e</w:t>
            </w:r>
            <w:r w:rsidR="00BF6F83">
              <w:rPr>
                <w:b w:val="0"/>
              </w:rPr>
              <w:t>s</w:t>
            </w:r>
            <w:r>
              <w:rPr>
                <w:b w:val="0"/>
              </w:rPr>
              <w:t>ultadoFinanciero</w:t>
            </w:r>
          </w:p>
        </w:tc>
        <w:tc>
          <w:tcPr>
            <w:tcW w:w="3402" w:type="dxa"/>
          </w:tcPr>
          <w:p w14:paraId="4221FE82" w14:textId="77777777" w:rsidR="00855BCD" w:rsidRPr="00794669" w:rsidRDefault="00855BCD" w:rsidP="00EF6B3D">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bookmarkStart w:id="155" w:name="_[A]TotalSubtotalResultadoFinanciero"/>
            <w:bookmarkEnd w:id="155"/>
            <w:r>
              <w:rPr>
                <w:snapToGrid w:val="0"/>
                <w:color w:val="000000"/>
                <w:szCs w:val="16"/>
                <w:lang w:val="es-ES_tradnl" w:eastAsia="es-CR"/>
              </w:rPr>
              <w:t>[A]To</w:t>
            </w:r>
            <w:r w:rsidRPr="00855BCD">
              <w:rPr>
                <w:snapToGrid w:val="0"/>
                <w:color w:val="000000"/>
                <w:szCs w:val="16"/>
                <w:lang w:val="es-ES_tradnl" w:eastAsia="es-CR"/>
              </w:rPr>
              <w:t>tal</w:t>
            </w:r>
            <w:r w:rsidRPr="00855BCD">
              <w:t>SubtotalResultadoFinanciero</w:t>
            </w:r>
          </w:p>
        </w:tc>
        <w:tc>
          <w:tcPr>
            <w:tcW w:w="4536" w:type="dxa"/>
            <w:vAlign w:val="center"/>
          </w:tcPr>
          <w:p w14:paraId="2D2D90E0" w14:textId="77777777" w:rsidR="00855BCD" w:rsidRPr="00794669" w:rsidRDefault="00BF6F83"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Pr>
                <w:rFonts w:cs="Arial"/>
                <w:color w:val="000000"/>
                <w:sz w:val="16"/>
                <w:szCs w:val="16"/>
                <w:lang w:val="es-ES_tradnl" w:eastAsia="es-CR"/>
              </w:rPr>
              <w:t>Subtotal ResultadoFinanciero</w:t>
            </w:r>
          </w:p>
        </w:tc>
        <w:tc>
          <w:tcPr>
            <w:tcW w:w="411" w:type="dxa"/>
            <w:textDirection w:val="btLr"/>
            <w:vAlign w:val="center"/>
          </w:tcPr>
          <w:p w14:paraId="481BBE70" w14:textId="77777777" w:rsidR="00855BCD" w:rsidRPr="00794669" w:rsidRDefault="00BF6F83"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Pr>
                <w:rFonts w:cs="Arial"/>
                <w:color w:val="000000"/>
                <w:sz w:val="16"/>
                <w:szCs w:val="16"/>
                <w:lang w:val="es-ES_tradnl" w:eastAsia="es-CR"/>
              </w:rPr>
              <w:t>No Aplica</w:t>
            </w:r>
          </w:p>
        </w:tc>
        <w:tc>
          <w:tcPr>
            <w:tcW w:w="5103" w:type="dxa"/>
            <w:vAlign w:val="center"/>
          </w:tcPr>
          <w:p w14:paraId="6B659917" w14:textId="77777777" w:rsidR="00855BCD" w:rsidRDefault="00000000" w:rsidP="00EF6B3D">
            <w:pPr>
              <w:cnfStyle w:val="000000000000" w:firstRow="0" w:lastRow="0" w:firstColumn="0" w:lastColumn="0" w:oddVBand="0" w:evenVBand="0" w:oddHBand="0" w:evenHBand="0" w:firstRowFirstColumn="0" w:firstRowLastColumn="0" w:lastRowFirstColumn="0" w:lastRowLastColumn="0"/>
            </w:pPr>
            <w:hyperlink w:anchor="_[A]TotalSubtotalResultadoFinanciero" w:history="1">
              <w:r w:rsidR="00BF6F83" w:rsidRPr="00BF6F83">
                <w:rPr>
                  <w:rStyle w:val="Hipervnculo"/>
                </w:rPr>
                <w:t>[A]TotalSubtotalResultadoFinanciero</w:t>
              </w:r>
            </w:hyperlink>
            <w:r w:rsidR="00BF6F83">
              <w:t>=</w:t>
            </w:r>
            <w:hyperlink w:anchor="_[A]_Total_8" w:history="1">
              <w:r w:rsidR="00BF6F83" w:rsidRPr="00BF6F83">
                <w:rPr>
                  <w:rStyle w:val="Hipervnculo"/>
                </w:rPr>
                <w:t>[A] Total</w:t>
              </w:r>
            </w:hyperlink>
            <w:r w:rsidR="00BF6F83">
              <w:t>-</w:t>
            </w:r>
            <w:hyperlink w:anchor="_[A]_Total_9" w:history="1">
              <w:r w:rsidR="00BF6F83" w:rsidRPr="00BF6F83">
                <w:rPr>
                  <w:rStyle w:val="Hipervnculo"/>
                </w:rPr>
                <w:t>[A] Total</w:t>
              </w:r>
            </w:hyperlink>
          </w:p>
        </w:tc>
      </w:tr>
      <w:tr w:rsidR="00EF6B3D" w:rsidRPr="00794669" w14:paraId="7271ED36"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59215464" w14:textId="77777777" w:rsidR="00EF6B3D" w:rsidRPr="00794669" w:rsidRDefault="00B4199C" w:rsidP="00EF6B3D">
            <w:pPr>
              <w:pStyle w:val="Ttulo9"/>
              <w:ind w:left="113" w:right="113"/>
              <w:jc w:val="center"/>
              <w:outlineLvl w:val="8"/>
              <w:rPr>
                <w:b w:val="0"/>
                <w:szCs w:val="16"/>
                <w:lang w:val="es-CR" w:eastAsia="es-CR"/>
              </w:rPr>
            </w:pPr>
            <w:bookmarkStart w:id="156" w:name="_IngresosAjustesCtaTotal"/>
            <w:bookmarkEnd w:id="156"/>
            <w:r>
              <w:rPr>
                <w:b w:val="0"/>
              </w:rPr>
              <w:t>[E]</w:t>
            </w:r>
            <w:r w:rsidR="00EF6B3D" w:rsidRPr="00794669">
              <w:rPr>
                <w:b w:val="0"/>
                <w:szCs w:val="16"/>
                <w:lang w:val="es-ES_tradnl" w:eastAsia="es-CR"/>
              </w:rPr>
              <w:t>IngresosFinancieros</w:t>
            </w:r>
          </w:p>
        </w:tc>
        <w:tc>
          <w:tcPr>
            <w:tcW w:w="3402" w:type="dxa"/>
            <w:hideMark/>
          </w:tcPr>
          <w:p w14:paraId="6EAF7477"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157" w:name="_[A]_Total_8"/>
            <w:bookmarkEnd w:id="157"/>
            <w:r w:rsidRPr="00794669">
              <w:rPr>
                <w:snapToGrid w:val="0"/>
                <w:color w:val="000000"/>
                <w:szCs w:val="16"/>
                <w:lang w:val="es-ES_tradnl" w:eastAsia="es-CR"/>
              </w:rPr>
              <w:t xml:space="preserve">[A] </w:t>
            </w:r>
            <w:r w:rsidRPr="00794669">
              <w:rPr>
                <w:color w:val="000000"/>
                <w:szCs w:val="16"/>
                <w:lang w:val="es-ES_tradnl" w:eastAsia="es-CR"/>
              </w:rPr>
              <w:t>Total</w:t>
            </w:r>
          </w:p>
        </w:tc>
        <w:tc>
          <w:tcPr>
            <w:tcW w:w="4536" w:type="dxa"/>
            <w:vAlign w:val="center"/>
            <w:hideMark/>
          </w:tcPr>
          <w:p w14:paraId="5C13E7E6"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Ingresos financieros</w:t>
            </w:r>
          </w:p>
        </w:tc>
        <w:tc>
          <w:tcPr>
            <w:tcW w:w="411" w:type="dxa"/>
            <w:textDirection w:val="btLr"/>
            <w:vAlign w:val="center"/>
            <w:hideMark/>
          </w:tcPr>
          <w:p w14:paraId="02B44756"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50100000000000</w:t>
            </w:r>
          </w:p>
        </w:tc>
        <w:tc>
          <w:tcPr>
            <w:tcW w:w="5103" w:type="dxa"/>
            <w:vAlign w:val="center"/>
            <w:hideMark/>
          </w:tcPr>
          <w:p w14:paraId="59216D7B" w14:textId="77777777" w:rsidR="00EF6B3D"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8" w:history="1">
              <w:r w:rsidR="00EF6B3D" w:rsidRPr="00794669">
                <w:rPr>
                  <w:rStyle w:val="Hipervnculo"/>
                  <w:rFonts w:cs="Arial"/>
                  <w:sz w:val="16"/>
                  <w:szCs w:val="16"/>
                  <w:lang w:val="es-CR" w:eastAsia="es-CR"/>
                </w:rPr>
                <w:t>[A] Total</w:t>
              </w:r>
            </w:hyperlink>
            <w:r w:rsidR="00EF6B3D" w:rsidRPr="00794669">
              <w:rPr>
                <w:rFonts w:cs="Arial"/>
                <w:color w:val="000000"/>
                <w:sz w:val="16"/>
                <w:szCs w:val="16"/>
                <w:lang w:val="es-CR" w:eastAsia="es-CR"/>
              </w:rPr>
              <w:t xml:space="preserve"> = ∑ </w:t>
            </w:r>
            <w:hyperlink w:anchor="_DesgloseIngresosFinancieros" w:history="1">
              <w:r w:rsidR="00EF6B3D" w:rsidRPr="00794669">
                <w:rPr>
                  <w:rStyle w:val="Hipervnculo"/>
                  <w:rFonts w:cs="Arial"/>
                  <w:sz w:val="16"/>
                  <w:szCs w:val="16"/>
                  <w:lang w:val="es-CR" w:eastAsia="es-CR"/>
                </w:rPr>
                <w:t>DesgloseIngresosFinancieros</w:t>
              </w:r>
            </w:hyperlink>
          </w:p>
        </w:tc>
      </w:tr>
      <w:tr w:rsidR="00EF6B3D" w:rsidRPr="00794669" w14:paraId="7A5221E8"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17A6262F" w14:textId="77777777" w:rsidR="00EF6B3D" w:rsidRPr="00794669" w:rsidRDefault="00B4199C" w:rsidP="00EF6B3D">
            <w:pPr>
              <w:pStyle w:val="Ttulo9"/>
              <w:ind w:left="113" w:right="113"/>
              <w:jc w:val="center"/>
              <w:outlineLvl w:val="8"/>
              <w:rPr>
                <w:b w:val="0"/>
                <w:szCs w:val="16"/>
                <w:lang w:val="es-CR" w:eastAsia="es-CR"/>
              </w:rPr>
            </w:pPr>
            <w:bookmarkStart w:id="158" w:name="_DesgloseIngresosFinancieros"/>
            <w:bookmarkEnd w:id="158"/>
            <w:r>
              <w:rPr>
                <w:b w:val="0"/>
              </w:rPr>
              <w:t>[E]</w:t>
            </w:r>
            <w:r w:rsidR="00EF6B3D" w:rsidRPr="00794669">
              <w:rPr>
                <w:b w:val="0"/>
                <w:szCs w:val="16"/>
                <w:lang w:val="es-ES_tradnl" w:eastAsia="es-CR"/>
              </w:rPr>
              <w:t>DesgloseIngresosFinancieros</w:t>
            </w:r>
          </w:p>
        </w:tc>
        <w:tc>
          <w:tcPr>
            <w:tcW w:w="3402" w:type="dxa"/>
            <w:hideMark/>
          </w:tcPr>
          <w:p w14:paraId="5C138C66"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Disponibilidades</w:t>
            </w:r>
          </w:p>
        </w:tc>
        <w:tc>
          <w:tcPr>
            <w:tcW w:w="4536" w:type="dxa"/>
            <w:vAlign w:val="center"/>
            <w:hideMark/>
          </w:tcPr>
          <w:p w14:paraId="74FE0F26"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Ingresos financieros por disponibilidades</w:t>
            </w:r>
          </w:p>
        </w:tc>
        <w:tc>
          <w:tcPr>
            <w:tcW w:w="411" w:type="dxa"/>
            <w:textDirection w:val="btLr"/>
            <w:vAlign w:val="center"/>
            <w:hideMark/>
          </w:tcPr>
          <w:p w14:paraId="51982CCC"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50100100000000</w:t>
            </w:r>
          </w:p>
        </w:tc>
        <w:tc>
          <w:tcPr>
            <w:tcW w:w="5103" w:type="dxa"/>
            <w:vAlign w:val="center"/>
            <w:hideMark/>
          </w:tcPr>
          <w:p w14:paraId="55FB8206" w14:textId="77777777" w:rsidR="00EF6B3D" w:rsidRDefault="00EF6B3D" w:rsidP="009B7AA1">
            <w:pPr>
              <w:pStyle w:val="Prrafodelista"/>
              <w:numPr>
                <w:ilvl w:val="0"/>
                <w:numId w:val="17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CB7F9F2" w14:textId="77777777" w:rsidR="00EF6B3D" w:rsidRPr="00452B09" w:rsidRDefault="00EF6B3D" w:rsidP="009B7AA1">
            <w:pPr>
              <w:pStyle w:val="Prrafodelista"/>
              <w:numPr>
                <w:ilvl w:val="0"/>
                <w:numId w:val="17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8FC839F"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3044FD09"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3BEBB57F"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5C9E987C"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InversionesInstrumentosFinancieros</w:t>
            </w:r>
          </w:p>
        </w:tc>
        <w:tc>
          <w:tcPr>
            <w:tcW w:w="4536" w:type="dxa"/>
            <w:vAlign w:val="center"/>
            <w:hideMark/>
          </w:tcPr>
          <w:p w14:paraId="4B4CB499"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Ingresos financieros por inversiones en instrumentos financieros</w:t>
            </w:r>
          </w:p>
        </w:tc>
        <w:tc>
          <w:tcPr>
            <w:tcW w:w="411" w:type="dxa"/>
            <w:textDirection w:val="btLr"/>
            <w:vAlign w:val="center"/>
            <w:hideMark/>
          </w:tcPr>
          <w:p w14:paraId="58B92C78"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50100200000000</w:t>
            </w:r>
          </w:p>
        </w:tc>
        <w:tc>
          <w:tcPr>
            <w:tcW w:w="5103" w:type="dxa"/>
            <w:vAlign w:val="center"/>
            <w:hideMark/>
          </w:tcPr>
          <w:p w14:paraId="52EBDE18" w14:textId="77777777" w:rsidR="00EF6B3D" w:rsidRDefault="00EF6B3D" w:rsidP="009B7AA1">
            <w:pPr>
              <w:pStyle w:val="Prrafodelista"/>
              <w:numPr>
                <w:ilvl w:val="0"/>
                <w:numId w:val="17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3DB42B24" w14:textId="77777777" w:rsidR="00EF6B3D" w:rsidRPr="00452B09" w:rsidRDefault="00EF6B3D" w:rsidP="009B7AA1">
            <w:pPr>
              <w:pStyle w:val="Prrafodelista"/>
              <w:numPr>
                <w:ilvl w:val="0"/>
                <w:numId w:val="17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3E7D78C"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66775403"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1AC20AD"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236E87F5"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ProductosCarteraCreditoVigente</w:t>
            </w:r>
          </w:p>
        </w:tc>
        <w:tc>
          <w:tcPr>
            <w:tcW w:w="4536" w:type="dxa"/>
            <w:vAlign w:val="center"/>
            <w:hideMark/>
          </w:tcPr>
          <w:p w14:paraId="62628630"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Productos por cartera de credito vigente</w:t>
            </w:r>
          </w:p>
        </w:tc>
        <w:tc>
          <w:tcPr>
            <w:tcW w:w="411" w:type="dxa"/>
            <w:textDirection w:val="btLr"/>
            <w:vAlign w:val="center"/>
            <w:hideMark/>
          </w:tcPr>
          <w:p w14:paraId="78C2C483"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50100300000000</w:t>
            </w:r>
          </w:p>
        </w:tc>
        <w:tc>
          <w:tcPr>
            <w:tcW w:w="5103" w:type="dxa"/>
            <w:vAlign w:val="center"/>
            <w:hideMark/>
          </w:tcPr>
          <w:p w14:paraId="62F9D710" w14:textId="77777777" w:rsidR="00EF6B3D" w:rsidRDefault="00EF6B3D" w:rsidP="009B7AA1">
            <w:pPr>
              <w:pStyle w:val="Prrafodelista"/>
              <w:numPr>
                <w:ilvl w:val="0"/>
                <w:numId w:val="17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5BC7C39" w14:textId="77777777" w:rsidR="00EF6B3D" w:rsidRPr="00452B09" w:rsidRDefault="00EF6B3D" w:rsidP="009B7AA1">
            <w:pPr>
              <w:pStyle w:val="Prrafodelista"/>
              <w:numPr>
                <w:ilvl w:val="0"/>
                <w:numId w:val="17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AF65067"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6EF4CF78"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ADED3B4"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216C675A"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ProductosCarteraCreditosVencidaEnCobroJudicial</w:t>
            </w:r>
          </w:p>
        </w:tc>
        <w:tc>
          <w:tcPr>
            <w:tcW w:w="4536" w:type="dxa"/>
            <w:vAlign w:val="center"/>
            <w:hideMark/>
          </w:tcPr>
          <w:p w14:paraId="56C59BB2"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Productos por cartera de creditos vencida y en cobro judicial</w:t>
            </w:r>
          </w:p>
        </w:tc>
        <w:tc>
          <w:tcPr>
            <w:tcW w:w="411" w:type="dxa"/>
            <w:textDirection w:val="btLr"/>
            <w:vAlign w:val="center"/>
            <w:hideMark/>
          </w:tcPr>
          <w:p w14:paraId="75F2D7BF"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50100400000000</w:t>
            </w:r>
          </w:p>
        </w:tc>
        <w:tc>
          <w:tcPr>
            <w:tcW w:w="5103" w:type="dxa"/>
            <w:vAlign w:val="center"/>
            <w:hideMark/>
          </w:tcPr>
          <w:p w14:paraId="004BC3A9" w14:textId="77777777" w:rsidR="00EF6B3D" w:rsidRDefault="00EF6B3D" w:rsidP="009B7AA1">
            <w:pPr>
              <w:pStyle w:val="Prrafodelista"/>
              <w:numPr>
                <w:ilvl w:val="0"/>
                <w:numId w:val="18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59DD4E0" w14:textId="77777777" w:rsidR="00EF6B3D" w:rsidRPr="00452B09" w:rsidRDefault="00EF6B3D" w:rsidP="009B7AA1">
            <w:pPr>
              <w:pStyle w:val="Prrafodelista"/>
              <w:numPr>
                <w:ilvl w:val="0"/>
                <w:numId w:val="18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2FC9534"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7F03789D"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40C817CB"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5745A17C"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CtasReciprocasInternas</w:t>
            </w:r>
          </w:p>
        </w:tc>
        <w:tc>
          <w:tcPr>
            <w:tcW w:w="4536" w:type="dxa"/>
            <w:vAlign w:val="center"/>
            <w:hideMark/>
          </w:tcPr>
          <w:p w14:paraId="2550EA9D"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Ingresos financieros por cuentas recíprocas internas</w:t>
            </w:r>
          </w:p>
        </w:tc>
        <w:tc>
          <w:tcPr>
            <w:tcW w:w="411" w:type="dxa"/>
            <w:textDirection w:val="btLr"/>
            <w:vAlign w:val="center"/>
            <w:hideMark/>
          </w:tcPr>
          <w:p w14:paraId="2C455756"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50100500000000</w:t>
            </w:r>
          </w:p>
        </w:tc>
        <w:tc>
          <w:tcPr>
            <w:tcW w:w="5103" w:type="dxa"/>
            <w:vAlign w:val="center"/>
            <w:hideMark/>
          </w:tcPr>
          <w:p w14:paraId="7B3450F6" w14:textId="77777777" w:rsidR="00EF6B3D" w:rsidRDefault="00EF6B3D" w:rsidP="009B7AA1">
            <w:pPr>
              <w:pStyle w:val="Prrafodelista"/>
              <w:numPr>
                <w:ilvl w:val="0"/>
                <w:numId w:val="18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112DB97" w14:textId="77777777" w:rsidR="00EF6B3D" w:rsidRPr="00452B09" w:rsidRDefault="00EF6B3D" w:rsidP="009B7AA1">
            <w:pPr>
              <w:pStyle w:val="Prrafodelista"/>
              <w:numPr>
                <w:ilvl w:val="0"/>
                <w:numId w:val="18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B7EEAD2"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49D116ED"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433728D4"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3626285B"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GananciasPosicionInstrumentosFinancierosDerivados</w:t>
            </w:r>
          </w:p>
        </w:tc>
        <w:tc>
          <w:tcPr>
            <w:tcW w:w="4536" w:type="dxa"/>
            <w:vAlign w:val="center"/>
            <w:hideMark/>
          </w:tcPr>
          <w:p w14:paraId="70E6EEA4"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Ganancias por posición en instrumentos financieros derivados</w:t>
            </w:r>
          </w:p>
        </w:tc>
        <w:tc>
          <w:tcPr>
            <w:tcW w:w="411" w:type="dxa"/>
            <w:textDirection w:val="btLr"/>
            <w:vAlign w:val="center"/>
            <w:hideMark/>
          </w:tcPr>
          <w:p w14:paraId="665E03A2"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50100700000000</w:t>
            </w:r>
          </w:p>
        </w:tc>
        <w:tc>
          <w:tcPr>
            <w:tcW w:w="5103" w:type="dxa"/>
            <w:vAlign w:val="center"/>
            <w:hideMark/>
          </w:tcPr>
          <w:p w14:paraId="3FBE5A02" w14:textId="77777777" w:rsidR="00EF6B3D" w:rsidRDefault="00EF6B3D" w:rsidP="009B7AA1">
            <w:pPr>
              <w:pStyle w:val="Prrafodelista"/>
              <w:numPr>
                <w:ilvl w:val="0"/>
                <w:numId w:val="18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48FD7BF" w14:textId="77777777" w:rsidR="00EF6B3D" w:rsidRPr="00452B09" w:rsidRDefault="00EF6B3D" w:rsidP="009B7AA1">
            <w:pPr>
              <w:pStyle w:val="Prrafodelista"/>
              <w:numPr>
                <w:ilvl w:val="0"/>
                <w:numId w:val="18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D5465C6"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5417EE51"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75694C33"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639D3304"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GananciasDiferencialCambiarioYUnidadesDesarrollo</w:t>
            </w:r>
          </w:p>
        </w:tc>
        <w:tc>
          <w:tcPr>
            <w:tcW w:w="4536" w:type="dxa"/>
            <w:vAlign w:val="center"/>
            <w:hideMark/>
          </w:tcPr>
          <w:p w14:paraId="20BB0F46"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Ganancias por diferencial cambiario y unidades de desarrollo (UD).</w:t>
            </w:r>
          </w:p>
        </w:tc>
        <w:tc>
          <w:tcPr>
            <w:tcW w:w="411" w:type="dxa"/>
            <w:textDirection w:val="btLr"/>
            <w:vAlign w:val="center"/>
            <w:hideMark/>
          </w:tcPr>
          <w:p w14:paraId="4345BCB5"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50100800000000</w:t>
            </w:r>
          </w:p>
        </w:tc>
        <w:tc>
          <w:tcPr>
            <w:tcW w:w="5103" w:type="dxa"/>
            <w:vAlign w:val="center"/>
            <w:hideMark/>
          </w:tcPr>
          <w:p w14:paraId="65654225" w14:textId="77777777" w:rsidR="00EF6B3D" w:rsidRDefault="00EF6B3D" w:rsidP="009B7AA1">
            <w:pPr>
              <w:pStyle w:val="Prrafodelista"/>
              <w:numPr>
                <w:ilvl w:val="0"/>
                <w:numId w:val="18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8A76FD6" w14:textId="77777777" w:rsidR="00EF6B3D" w:rsidRPr="00452B09" w:rsidRDefault="00EF6B3D" w:rsidP="009B7AA1">
            <w:pPr>
              <w:pStyle w:val="Prrafodelista"/>
              <w:numPr>
                <w:ilvl w:val="0"/>
                <w:numId w:val="18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A7A623F"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332B7386"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351E74B0"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6C6F66EA"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OtrosIngresos</w:t>
            </w:r>
          </w:p>
        </w:tc>
        <w:tc>
          <w:tcPr>
            <w:tcW w:w="4536" w:type="dxa"/>
            <w:vAlign w:val="center"/>
            <w:hideMark/>
          </w:tcPr>
          <w:p w14:paraId="08CC1D31"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Otros ingresos financieros</w:t>
            </w:r>
          </w:p>
        </w:tc>
        <w:tc>
          <w:tcPr>
            <w:tcW w:w="411" w:type="dxa"/>
            <w:textDirection w:val="btLr"/>
            <w:vAlign w:val="center"/>
            <w:hideMark/>
          </w:tcPr>
          <w:p w14:paraId="19888FC9"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50100900000000</w:t>
            </w:r>
          </w:p>
        </w:tc>
        <w:tc>
          <w:tcPr>
            <w:tcW w:w="5103" w:type="dxa"/>
            <w:vAlign w:val="center"/>
            <w:hideMark/>
          </w:tcPr>
          <w:p w14:paraId="2700C13A" w14:textId="77777777" w:rsidR="00EF6B3D" w:rsidRDefault="00EF6B3D" w:rsidP="009B7AA1">
            <w:pPr>
              <w:pStyle w:val="Prrafodelista"/>
              <w:numPr>
                <w:ilvl w:val="0"/>
                <w:numId w:val="18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301922E" w14:textId="77777777" w:rsidR="00EF6B3D" w:rsidRPr="00452B09" w:rsidRDefault="00EF6B3D" w:rsidP="009B7AA1">
            <w:pPr>
              <w:pStyle w:val="Prrafodelista"/>
              <w:numPr>
                <w:ilvl w:val="0"/>
                <w:numId w:val="18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E51CCD2"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1586BB98"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24FBB05A" w14:textId="77777777" w:rsidR="00EF6B3D" w:rsidRPr="00794669" w:rsidRDefault="00B4199C" w:rsidP="00EF6B3D">
            <w:pPr>
              <w:pStyle w:val="Ttulo9"/>
              <w:ind w:left="113" w:right="113"/>
              <w:jc w:val="center"/>
              <w:outlineLvl w:val="8"/>
              <w:rPr>
                <w:b w:val="0"/>
                <w:szCs w:val="16"/>
                <w:lang w:val="es-CR" w:eastAsia="es-CR"/>
              </w:rPr>
            </w:pPr>
            <w:r>
              <w:rPr>
                <w:b w:val="0"/>
              </w:rPr>
              <w:lastRenderedPageBreak/>
              <w:t>[E]</w:t>
            </w:r>
            <w:r w:rsidR="00EF6B3D" w:rsidRPr="00794669">
              <w:rPr>
                <w:b w:val="0"/>
                <w:szCs w:val="16"/>
                <w:lang w:val="es-ES_tradnl" w:eastAsia="es-CR"/>
              </w:rPr>
              <w:t>GastosFinancieros</w:t>
            </w:r>
          </w:p>
        </w:tc>
        <w:tc>
          <w:tcPr>
            <w:tcW w:w="3402" w:type="dxa"/>
            <w:hideMark/>
          </w:tcPr>
          <w:p w14:paraId="66A929E9"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159" w:name="_[A]_Total_9"/>
            <w:bookmarkEnd w:id="159"/>
            <w:r w:rsidRPr="00794669">
              <w:rPr>
                <w:snapToGrid w:val="0"/>
                <w:color w:val="000000"/>
                <w:szCs w:val="16"/>
                <w:lang w:val="es-ES_tradnl" w:eastAsia="es-CR"/>
              </w:rPr>
              <w:t xml:space="preserve">[A] </w:t>
            </w:r>
            <w:r w:rsidRPr="00794669">
              <w:rPr>
                <w:color w:val="000000"/>
                <w:szCs w:val="16"/>
                <w:lang w:val="es-ES_tradnl" w:eastAsia="es-CR"/>
              </w:rPr>
              <w:t>Total</w:t>
            </w:r>
          </w:p>
        </w:tc>
        <w:tc>
          <w:tcPr>
            <w:tcW w:w="4536" w:type="dxa"/>
            <w:vAlign w:val="center"/>
            <w:hideMark/>
          </w:tcPr>
          <w:p w14:paraId="02B9B8D9"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Gastos financieros</w:t>
            </w:r>
          </w:p>
        </w:tc>
        <w:tc>
          <w:tcPr>
            <w:tcW w:w="411" w:type="dxa"/>
            <w:textDirection w:val="btLr"/>
            <w:vAlign w:val="center"/>
            <w:hideMark/>
          </w:tcPr>
          <w:p w14:paraId="29F51135"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40100000000000</w:t>
            </w:r>
          </w:p>
        </w:tc>
        <w:tc>
          <w:tcPr>
            <w:tcW w:w="5103" w:type="dxa"/>
            <w:vAlign w:val="center"/>
          </w:tcPr>
          <w:p w14:paraId="39A1F6D2" w14:textId="77777777" w:rsidR="00EF6B3D"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_9" w:history="1">
              <w:r w:rsidR="00EF6B3D" w:rsidRPr="00794669">
                <w:rPr>
                  <w:rStyle w:val="Hipervnculo"/>
                  <w:rFonts w:cs="Arial"/>
                  <w:sz w:val="16"/>
                  <w:szCs w:val="16"/>
                  <w:lang w:val="es-CR" w:eastAsia="es-CR"/>
                </w:rPr>
                <w:t>[A] Total</w:t>
              </w:r>
            </w:hyperlink>
            <w:r w:rsidR="00EF6B3D" w:rsidRPr="00794669">
              <w:rPr>
                <w:rFonts w:cs="Arial"/>
                <w:color w:val="000000"/>
                <w:sz w:val="16"/>
                <w:szCs w:val="16"/>
                <w:lang w:val="es-CR" w:eastAsia="es-CR"/>
              </w:rPr>
              <w:t xml:space="preserve"> = ∑ </w:t>
            </w:r>
            <w:hyperlink w:anchor="_DesgloseGastosFinancieros" w:history="1">
              <w:r w:rsidR="00EF6B3D" w:rsidRPr="00794669">
                <w:rPr>
                  <w:rStyle w:val="Hipervnculo"/>
                  <w:rFonts w:cs="Arial"/>
                  <w:sz w:val="16"/>
                  <w:szCs w:val="16"/>
                  <w:lang w:val="es-CR" w:eastAsia="es-CR"/>
                </w:rPr>
                <w:t>DesgloseGastosFinancieros</w:t>
              </w:r>
            </w:hyperlink>
          </w:p>
        </w:tc>
      </w:tr>
      <w:tr w:rsidR="00EF6B3D" w:rsidRPr="00794669" w14:paraId="77263E0E"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6CD77FDF" w14:textId="77777777" w:rsidR="00EF6B3D" w:rsidRPr="00794669" w:rsidRDefault="00B4199C" w:rsidP="00EF6B3D">
            <w:pPr>
              <w:pStyle w:val="Ttulo9"/>
              <w:ind w:left="113" w:right="113"/>
              <w:jc w:val="center"/>
              <w:outlineLvl w:val="8"/>
              <w:rPr>
                <w:b w:val="0"/>
                <w:szCs w:val="16"/>
                <w:lang w:val="es-CR" w:eastAsia="es-CR"/>
              </w:rPr>
            </w:pPr>
            <w:bookmarkStart w:id="160" w:name="_DesgloseGastosFinancieros"/>
            <w:bookmarkEnd w:id="160"/>
            <w:r>
              <w:rPr>
                <w:b w:val="0"/>
              </w:rPr>
              <w:t>[E]</w:t>
            </w:r>
            <w:r w:rsidR="00EF6B3D" w:rsidRPr="00794669">
              <w:rPr>
                <w:b w:val="0"/>
                <w:szCs w:val="16"/>
                <w:lang w:val="es-ES_tradnl" w:eastAsia="es-CR"/>
              </w:rPr>
              <w:t>DesgloseGastosFinancieros</w:t>
            </w:r>
          </w:p>
        </w:tc>
        <w:tc>
          <w:tcPr>
            <w:tcW w:w="3402" w:type="dxa"/>
            <w:hideMark/>
          </w:tcPr>
          <w:p w14:paraId="22517D0F"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00FE2F1B">
              <w:rPr>
                <w:color w:val="000000"/>
                <w:szCs w:val="16"/>
                <w:lang w:val="es-ES_tradnl" w:eastAsia="es-CR"/>
              </w:rPr>
              <w:t>Oblig</w:t>
            </w:r>
            <w:r w:rsidRPr="00794669">
              <w:rPr>
                <w:color w:val="000000"/>
                <w:szCs w:val="16"/>
                <w:lang w:val="es-ES_tradnl" w:eastAsia="es-CR"/>
              </w:rPr>
              <w:t>acionesPublico</w:t>
            </w:r>
          </w:p>
        </w:tc>
        <w:tc>
          <w:tcPr>
            <w:tcW w:w="4536" w:type="dxa"/>
            <w:vAlign w:val="center"/>
            <w:hideMark/>
          </w:tcPr>
          <w:p w14:paraId="2B37636B"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Gastos financieros por obligaciones con el público</w:t>
            </w:r>
          </w:p>
        </w:tc>
        <w:tc>
          <w:tcPr>
            <w:tcW w:w="411" w:type="dxa"/>
            <w:textDirection w:val="btLr"/>
            <w:vAlign w:val="center"/>
            <w:hideMark/>
          </w:tcPr>
          <w:p w14:paraId="06EDD7D7"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40100100000000</w:t>
            </w:r>
          </w:p>
        </w:tc>
        <w:tc>
          <w:tcPr>
            <w:tcW w:w="5103" w:type="dxa"/>
            <w:vAlign w:val="center"/>
            <w:hideMark/>
          </w:tcPr>
          <w:p w14:paraId="6D7E1005" w14:textId="77777777" w:rsidR="00EF6B3D" w:rsidRDefault="00EF6B3D" w:rsidP="009B7AA1">
            <w:pPr>
              <w:pStyle w:val="Prrafodelista"/>
              <w:numPr>
                <w:ilvl w:val="0"/>
                <w:numId w:val="18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8398382" w14:textId="77777777" w:rsidR="00EF6B3D" w:rsidRPr="00452B09" w:rsidRDefault="00EF6B3D" w:rsidP="009B7AA1">
            <w:pPr>
              <w:pStyle w:val="Prrafodelista"/>
              <w:numPr>
                <w:ilvl w:val="0"/>
                <w:numId w:val="18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7176D715"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04A13CDF"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1127A1FD"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387E26FA"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00277E5D" w:rsidRPr="001D5E16">
              <w:rPr>
                <w:szCs w:val="20"/>
                <w:lang w:val="es-CR" w:eastAsia="en-US"/>
              </w:rPr>
              <w:t>ObligEntidadesFinancierasYNoFinancieras</w:t>
            </w:r>
          </w:p>
        </w:tc>
        <w:tc>
          <w:tcPr>
            <w:tcW w:w="4536" w:type="dxa"/>
            <w:vAlign w:val="center"/>
            <w:hideMark/>
          </w:tcPr>
          <w:p w14:paraId="5AAA03E9"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Gastos financieros por obligaciones con entidades financieras</w:t>
            </w:r>
            <w:r w:rsidR="00277E5D">
              <w:rPr>
                <w:rFonts w:cs="Arial"/>
                <w:color w:val="000000"/>
                <w:sz w:val="16"/>
                <w:szCs w:val="16"/>
                <w:lang w:val="es-ES_tradnl" w:eastAsia="es-CR"/>
              </w:rPr>
              <w:t xml:space="preserve"> y no financieras</w:t>
            </w:r>
          </w:p>
        </w:tc>
        <w:tc>
          <w:tcPr>
            <w:tcW w:w="411" w:type="dxa"/>
            <w:textDirection w:val="btLr"/>
            <w:vAlign w:val="center"/>
            <w:hideMark/>
          </w:tcPr>
          <w:p w14:paraId="4764D93C"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40100300000000</w:t>
            </w:r>
          </w:p>
        </w:tc>
        <w:tc>
          <w:tcPr>
            <w:tcW w:w="5103" w:type="dxa"/>
            <w:vAlign w:val="center"/>
            <w:hideMark/>
          </w:tcPr>
          <w:p w14:paraId="02EEB99A" w14:textId="77777777" w:rsidR="00EF6B3D" w:rsidRDefault="00EF6B3D" w:rsidP="009B7AA1">
            <w:pPr>
              <w:pStyle w:val="Prrafodelista"/>
              <w:numPr>
                <w:ilvl w:val="0"/>
                <w:numId w:val="18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B530484" w14:textId="77777777" w:rsidR="00EF6B3D" w:rsidRPr="00452B09" w:rsidRDefault="00EF6B3D" w:rsidP="009B7AA1">
            <w:pPr>
              <w:pStyle w:val="Prrafodelista"/>
              <w:numPr>
                <w:ilvl w:val="0"/>
                <w:numId w:val="18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AE0FEF1"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2C7877BB"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38A8D7E8"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406FAF28"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CtasPagarDiversas</w:t>
            </w:r>
          </w:p>
        </w:tc>
        <w:tc>
          <w:tcPr>
            <w:tcW w:w="4536" w:type="dxa"/>
            <w:vAlign w:val="center"/>
            <w:hideMark/>
          </w:tcPr>
          <w:p w14:paraId="179F5D23"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Gastos financieros por cuentas por pagar diversas</w:t>
            </w:r>
          </w:p>
        </w:tc>
        <w:tc>
          <w:tcPr>
            <w:tcW w:w="411" w:type="dxa"/>
            <w:textDirection w:val="btLr"/>
            <w:vAlign w:val="center"/>
            <w:hideMark/>
          </w:tcPr>
          <w:p w14:paraId="57C4C5C1"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40100400000000</w:t>
            </w:r>
          </w:p>
        </w:tc>
        <w:tc>
          <w:tcPr>
            <w:tcW w:w="5103" w:type="dxa"/>
            <w:vAlign w:val="center"/>
            <w:hideMark/>
          </w:tcPr>
          <w:p w14:paraId="32E3663D" w14:textId="77777777" w:rsidR="00EF6B3D" w:rsidRDefault="00EF6B3D" w:rsidP="009B7AA1">
            <w:pPr>
              <w:pStyle w:val="Prrafodelista"/>
              <w:numPr>
                <w:ilvl w:val="0"/>
                <w:numId w:val="18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8D605EE" w14:textId="77777777" w:rsidR="00EF6B3D" w:rsidRPr="00452B09" w:rsidRDefault="00EF6B3D" w:rsidP="009B7AA1">
            <w:pPr>
              <w:pStyle w:val="Prrafodelista"/>
              <w:numPr>
                <w:ilvl w:val="0"/>
                <w:numId w:val="18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5AE5826"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3298CD15"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2496172E"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2D03F5D0"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CtasReciprocasInternas</w:t>
            </w:r>
          </w:p>
        </w:tc>
        <w:tc>
          <w:tcPr>
            <w:tcW w:w="4536" w:type="dxa"/>
            <w:vAlign w:val="center"/>
            <w:hideMark/>
          </w:tcPr>
          <w:p w14:paraId="0BF9E596"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Gastos financieros por cuentas recíprocas internas</w:t>
            </w:r>
          </w:p>
        </w:tc>
        <w:tc>
          <w:tcPr>
            <w:tcW w:w="411" w:type="dxa"/>
            <w:textDirection w:val="btLr"/>
            <w:vAlign w:val="center"/>
            <w:hideMark/>
          </w:tcPr>
          <w:p w14:paraId="0CE967BD"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40100500000000</w:t>
            </w:r>
          </w:p>
        </w:tc>
        <w:tc>
          <w:tcPr>
            <w:tcW w:w="5103" w:type="dxa"/>
            <w:vAlign w:val="center"/>
            <w:hideMark/>
          </w:tcPr>
          <w:p w14:paraId="713D72A2" w14:textId="77777777" w:rsidR="00EF6B3D" w:rsidRDefault="00EF6B3D" w:rsidP="009B7AA1">
            <w:pPr>
              <w:pStyle w:val="Prrafodelista"/>
              <w:numPr>
                <w:ilvl w:val="0"/>
                <w:numId w:val="18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D639ACC" w14:textId="77777777" w:rsidR="00EF6B3D" w:rsidRPr="00452B09" w:rsidRDefault="00EF6B3D" w:rsidP="009B7AA1">
            <w:pPr>
              <w:pStyle w:val="Prrafodelista"/>
              <w:numPr>
                <w:ilvl w:val="0"/>
                <w:numId w:val="18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1367E51"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41AAE9DA"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2B00686F"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49B340F1"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ObligacionesSubordinadasConvertiblesPreferentes</w:t>
            </w:r>
          </w:p>
        </w:tc>
        <w:tc>
          <w:tcPr>
            <w:tcW w:w="4536" w:type="dxa"/>
            <w:vAlign w:val="center"/>
            <w:hideMark/>
          </w:tcPr>
          <w:p w14:paraId="7CCF367D"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Gastos financieros por obligaciones subordinadas, convertibles y preferentes</w:t>
            </w:r>
          </w:p>
        </w:tc>
        <w:tc>
          <w:tcPr>
            <w:tcW w:w="411" w:type="dxa"/>
            <w:textDirection w:val="btLr"/>
            <w:vAlign w:val="center"/>
            <w:hideMark/>
          </w:tcPr>
          <w:p w14:paraId="346A4A8E"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40100600000000</w:t>
            </w:r>
          </w:p>
        </w:tc>
        <w:tc>
          <w:tcPr>
            <w:tcW w:w="5103" w:type="dxa"/>
            <w:vAlign w:val="center"/>
            <w:hideMark/>
          </w:tcPr>
          <w:p w14:paraId="6CBAE7D9" w14:textId="77777777" w:rsidR="00EF6B3D" w:rsidRDefault="00EF6B3D" w:rsidP="009B7AA1">
            <w:pPr>
              <w:pStyle w:val="Prrafodelista"/>
              <w:numPr>
                <w:ilvl w:val="0"/>
                <w:numId w:val="19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95D6DDC" w14:textId="77777777" w:rsidR="00EF6B3D" w:rsidRPr="00452B09" w:rsidRDefault="00EF6B3D" w:rsidP="009B7AA1">
            <w:pPr>
              <w:pStyle w:val="Prrafodelista"/>
              <w:numPr>
                <w:ilvl w:val="0"/>
                <w:numId w:val="19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704C7ED7"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16B266E4"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54DA31D3"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51B65F7E"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PerdidasPosicionInstrumentosFinancierosDerivados</w:t>
            </w:r>
          </w:p>
        </w:tc>
        <w:tc>
          <w:tcPr>
            <w:tcW w:w="4536" w:type="dxa"/>
            <w:vAlign w:val="center"/>
            <w:hideMark/>
          </w:tcPr>
          <w:p w14:paraId="5C7A3791"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Pérdidas por posición en instrumentos financieros derivados</w:t>
            </w:r>
          </w:p>
        </w:tc>
        <w:tc>
          <w:tcPr>
            <w:tcW w:w="411" w:type="dxa"/>
            <w:textDirection w:val="btLr"/>
            <w:vAlign w:val="center"/>
            <w:hideMark/>
          </w:tcPr>
          <w:p w14:paraId="57B2AADD"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40100700000000</w:t>
            </w:r>
          </w:p>
        </w:tc>
        <w:tc>
          <w:tcPr>
            <w:tcW w:w="5103" w:type="dxa"/>
            <w:vAlign w:val="center"/>
            <w:hideMark/>
          </w:tcPr>
          <w:p w14:paraId="7C51BD6B" w14:textId="77777777" w:rsidR="00EF6B3D" w:rsidRDefault="00EF6B3D" w:rsidP="009B7AA1">
            <w:pPr>
              <w:pStyle w:val="Prrafodelista"/>
              <w:numPr>
                <w:ilvl w:val="0"/>
                <w:numId w:val="19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6DCA99B" w14:textId="77777777" w:rsidR="00EF6B3D" w:rsidRPr="00452B09" w:rsidRDefault="00EF6B3D" w:rsidP="009B7AA1">
            <w:pPr>
              <w:pStyle w:val="Prrafodelista"/>
              <w:numPr>
                <w:ilvl w:val="0"/>
                <w:numId w:val="19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A638357"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42CC16C7"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5521FAD7"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13A0E4EC"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PerdidasDiferencialCambiarioYUnidadesDesarrollo</w:t>
            </w:r>
          </w:p>
        </w:tc>
        <w:tc>
          <w:tcPr>
            <w:tcW w:w="4536" w:type="dxa"/>
            <w:vAlign w:val="center"/>
            <w:hideMark/>
          </w:tcPr>
          <w:p w14:paraId="1E7AEAE8"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Pérdidas por diferencial cambiario y unidades de desarrollo (UD)</w:t>
            </w:r>
          </w:p>
        </w:tc>
        <w:tc>
          <w:tcPr>
            <w:tcW w:w="411" w:type="dxa"/>
            <w:textDirection w:val="btLr"/>
            <w:vAlign w:val="center"/>
            <w:hideMark/>
          </w:tcPr>
          <w:p w14:paraId="6C929075"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40100800000000</w:t>
            </w:r>
          </w:p>
        </w:tc>
        <w:tc>
          <w:tcPr>
            <w:tcW w:w="5103" w:type="dxa"/>
            <w:vAlign w:val="center"/>
            <w:hideMark/>
          </w:tcPr>
          <w:p w14:paraId="4DBCD1F6" w14:textId="77777777" w:rsidR="00EF6B3D" w:rsidRDefault="00EF6B3D" w:rsidP="009B7AA1">
            <w:pPr>
              <w:pStyle w:val="Prrafodelista"/>
              <w:numPr>
                <w:ilvl w:val="0"/>
                <w:numId w:val="19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FCFB523" w14:textId="77777777" w:rsidR="00EF6B3D" w:rsidRPr="00452B09" w:rsidRDefault="00EF6B3D" w:rsidP="009B7AA1">
            <w:pPr>
              <w:pStyle w:val="Prrafodelista"/>
              <w:numPr>
                <w:ilvl w:val="0"/>
                <w:numId w:val="19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E64F9B3"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1C055ABF"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2A92A676"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5708D25C"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OtrosGastos</w:t>
            </w:r>
          </w:p>
        </w:tc>
        <w:tc>
          <w:tcPr>
            <w:tcW w:w="4536" w:type="dxa"/>
            <w:vAlign w:val="center"/>
            <w:hideMark/>
          </w:tcPr>
          <w:p w14:paraId="087AF6EE"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Otros gastos financieros</w:t>
            </w:r>
          </w:p>
        </w:tc>
        <w:tc>
          <w:tcPr>
            <w:tcW w:w="411" w:type="dxa"/>
            <w:textDirection w:val="btLr"/>
            <w:vAlign w:val="center"/>
            <w:hideMark/>
          </w:tcPr>
          <w:p w14:paraId="705FC453"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40100900000000</w:t>
            </w:r>
          </w:p>
        </w:tc>
        <w:tc>
          <w:tcPr>
            <w:tcW w:w="5103" w:type="dxa"/>
            <w:vAlign w:val="center"/>
            <w:hideMark/>
          </w:tcPr>
          <w:p w14:paraId="24FBA960" w14:textId="77777777" w:rsidR="00EF6B3D" w:rsidRDefault="00EF6B3D" w:rsidP="009B7AA1">
            <w:pPr>
              <w:pStyle w:val="Prrafodelista"/>
              <w:numPr>
                <w:ilvl w:val="0"/>
                <w:numId w:val="19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59DA037" w14:textId="77777777" w:rsidR="00EF6B3D" w:rsidRPr="00452B09" w:rsidRDefault="00EF6B3D" w:rsidP="009B7AA1">
            <w:pPr>
              <w:pStyle w:val="Prrafodelista"/>
              <w:numPr>
                <w:ilvl w:val="0"/>
                <w:numId w:val="19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B183DBD"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216A29" w:rsidRPr="00794669" w14:paraId="19632F77"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4771832" w14:textId="77777777" w:rsidR="00216A29" w:rsidRPr="00794669" w:rsidRDefault="00216A29" w:rsidP="00707123">
            <w:pPr>
              <w:pStyle w:val="Ttulo9"/>
              <w:ind w:left="113" w:right="113"/>
              <w:jc w:val="center"/>
              <w:outlineLvl w:val="8"/>
              <w:rPr>
                <w:b w:val="0"/>
                <w:szCs w:val="16"/>
                <w:lang w:val="es-CR" w:eastAsia="es-CR"/>
              </w:rPr>
            </w:pPr>
            <w:r>
              <w:rPr>
                <w:b w:val="0"/>
                <w:szCs w:val="16"/>
                <w:lang w:val="es-CR" w:eastAsia="es-CR"/>
              </w:rPr>
              <w:t>[E]ResultadoOtrasOperaciones</w:t>
            </w:r>
          </w:p>
        </w:tc>
        <w:tc>
          <w:tcPr>
            <w:tcW w:w="3402" w:type="dxa"/>
          </w:tcPr>
          <w:p w14:paraId="37E80297" w14:textId="77777777" w:rsidR="00216A29" w:rsidRPr="00794669" w:rsidRDefault="00216A29" w:rsidP="00707123">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161" w:name="_[A]TotalResultadoOtrasOperaciones"/>
            <w:bookmarkEnd w:id="161"/>
            <w:r>
              <w:rPr>
                <w:snapToGrid w:val="0"/>
                <w:color w:val="000000"/>
                <w:szCs w:val="16"/>
                <w:lang w:val="es-ES_tradnl" w:eastAsia="es-CR"/>
              </w:rPr>
              <w:t>[A]TotalResultadoOtrasOperaciones</w:t>
            </w:r>
          </w:p>
        </w:tc>
        <w:tc>
          <w:tcPr>
            <w:tcW w:w="4536" w:type="dxa"/>
            <w:vAlign w:val="center"/>
          </w:tcPr>
          <w:p w14:paraId="5AB83F2F" w14:textId="77777777" w:rsidR="00216A29" w:rsidRPr="00794669" w:rsidRDefault="00216A29" w:rsidP="00707123">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EA2F81">
              <w:rPr>
                <w:rFonts w:cs="Arial"/>
                <w:color w:val="000000"/>
                <w:sz w:val="16"/>
                <w:szCs w:val="16"/>
                <w:lang w:val="es-ES_tradnl" w:eastAsia="es-CR"/>
              </w:rPr>
              <w:t>Resultado de las otras operaciones</w:t>
            </w:r>
          </w:p>
        </w:tc>
        <w:tc>
          <w:tcPr>
            <w:tcW w:w="411" w:type="dxa"/>
            <w:textDirection w:val="btLr"/>
            <w:vAlign w:val="center"/>
          </w:tcPr>
          <w:p w14:paraId="695CD03A" w14:textId="77777777" w:rsidR="00216A29" w:rsidRPr="00794669" w:rsidRDefault="00216A29" w:rsidP="00707123">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216A29">
              <w:rPr>
                <w:rFonts w:cs="Arial"/>
                <w:color w:val="000000"/>
                <w:sz w:val="16"/>
                <w:szCs w:val="16"/>
                <w:lang w:val="es-ES_tradnl" w:eastAsia="es-CR"/>
              </w:rPr>
              <w:t>No aplica</w:t>
            </w:r>
          </w:p>
        </w:tc>
        <w:tc>
          <w:tcPr>
            <w:tcW w:w="5103" w:type="dxa"/>
            <w:vAlign w:val="center"/>
          </w:tcPr>
          <w:p w14:paraId="28AD3F54" w14:textId="77777777" w:rsidR="00216A29" w:rsidRPr="00216A29" w:rsidRDefault="00000000" w:rsidP="00354C9B">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hyperlink w:anchor="_[A]TotalResultadoOtrasOperaciones" w:history="1">
              <w:r w:rsidR="006D01E4" w:rsidRPr="006D01E4">
                <w:rPr>
                  <w:rStyle w:val="Hipervnculo"/>
                  <w:rFonts w:cs="Arial"/>
                  <w:sz w:val="16"/>
                  <w:szCs w:val="16"/>
                  <w:lang w:eastAsia="es-CR"/>
                </w:rPr>
                <w:t>[A]TotalResultadoOtrasOperaciones</w:t>
              </w:r>
            </w:hyperlink>
            <w:r w:rsidR="006D01E4">
              <w:rPr>
                <w:rFonts w:cs="Arial"/>
                <w:color w:val="000000"/>
                <w:sz w:val="16"/>
                <w:szCs w:val="16"/>
                <w:lang w:eastAsia="es-CR"/>
              </w:rPr>
              <w:t>=</w:t>
            </w:r>
            <w:r w:rsidR="00354C9B">
              <w:rPr>
                <w:rFonts w:cs="Arial"/>
                <w:color w:val="000000"/>
                <w:sz w:val="16"/>
                <w:szCs w:val="16"/>
                <w:lang w:eastAsia="es-CR"/>
              </w:rPr>
              <w:t xml:space="preserve"> </w:t>
            </w:r>
            <w:hyperlink w:anchor="_[E]IngresosRecuperacionActivosDismi" w:history="1">
              <w:r w:rsidR="00354C9B" w:rsidRPr="00354C9B">
                <w:rPr>
                  <w:rStyle w:val="Hipervnculo"/>
                  <w:rFonts w:cs="Arial"/>
                  <w:sz w:val="16"/>
                  <w:szCs w:val="16"/>
                  <w:lang w:eastAsia="es-CR"/>
                </w:rPr>
                <w:t>[E]IngresosRecuperacionActivosDisminucionEstimacionesProvisiones</w:t>
              </w:r>
            </w:hyperlink>
            <w:r w:rsidR="00354C9B">
              <w:rPr>
                <w:rFonts w:cs="Arial"/>
                <w:color w:val="000000"/>
                <w:sz w:val="16"/>
                <w:szCs w:val="16"/>
                <w:lang w:eastAsia="es-CR"/>
              </w:rPr>
              <w:t xml:space="preserve"> + </w:t>
            </w:r>
            <w:hyperlink w:anchor="_[A]_Total_11" w:history="1">
              <w:r w:rsidR="00354C9B" w:rsidRPr="00354C9B">
                <w:rPr>
                  <w:rStyle w:val="Hipervnculo"/>
                  <w:rFonts w:cs="Arial"/>
                  <w:sz w:val="16"/>
                  <w:szCs w:val="16"/>
                  <w:lang w:eastAsia="es-CR"/>
                </w:rPr>
                <w:t>[A] Total</w:t>
              </w:r>
            </w:hyperlink>
            <w:r w:rsidR="00354C9B">
              <w:rPr>
                <w:rFonts w:cs="Arial"/>
                <w:color w:val="000000"/>
                <w:sz w:val="16"/>
                <w:szCs w:val="16"/>
                <w:lang w:eastAsia="es-CR"/>
              </w:rPr>
              <w:t xml:space="preserve"> - </w:t>
            </w:r>
            <w:hyperlink w:anchor="_[A]_Total_12" w:history="1">
              <w:r w:rsidR="00354C9B" w:rsidRPr="00354C9B">
                <w:rPr>
                  <w:rStyle w:val="Hipervnculo"/>
                  <w:rFonts w:cs="Arial"/>
                  <w:sz w:val="16"/>
                  <w:szCs w:val="16"/>
                  <w:lang w:eastAsia="es-CR"/>
                </w:rPr>
                <w:t>[A] Total</w:t>
              </w:r>
            </w:hyperlink>
            <w:r w:rsidR="00354C9B">
              <w:rPr>
                <w:rFonts w:cs="Arial"/>
                <w:color w:val="000000"/>
                <w:sz w:val="16"/>
                <w:szCs w:val="16"/>
                <w:lang w:eastAsia="es-CR"/>
              </w:rPr>
              <w:t xml:space="preserve"> - </w:t>
            </w:r>
            <w:hyperlink w:anchor="_[A]_Total_13" w:history="1">
              <w:r w:rsidR="00354C9B" w:rsidRPr="00354C9B">
                <w:rPr>
                  <w:rStyle w:val="Hipervnculo"/>
                  <w:rFonts w:cs="Arial"/>
                  <w:sz w:val="16"/>
                  <w:szCs w:val="16"/>
                  <w:lang w:eastAsia="es-CR"/>
                </w:rPr>
                <w:t>[A] Total</w:t>
              </w:r>
            </w:hyperlink>
            <w:r w:rsidR="00354C9B">
              <w:rPr>
                <w:rFonts w:cs="Arial"/>
                <w:color w:val="000000"/>
                <w:sz w:val="16"/>
                <w:szCs w:val="16"/>
                <w:lang w:eastAsia="es-CR"/>
              </w:rPr>
              <w:t xml:space="preserve"> - </w:t>
            </w:r>
            <w:hyperlink w:anchor="_[A]_Total_14" w:history="1">
              <w:r w:rsidR="00354C9B" w:rsidRPr="00354C9B">
                <w:rPr>
                  <w:rStyle w:val="Hipervnculo"/>
                  <w:rFonts w:cs="Arial"/>
                  <w:sz w:val="16"/>
                  <w:szCs w:val="16"/>
                  <w:lang w:eastAsia="es-CR"/>
                </w:rPr>
                <w:t>[A] Total</w:t>
              </w:r>
            </w:hyperlink>
          </w:p>
        </w:tc>
      </w:tr>
      <w:tr w:rsidR="00EF6B3D" w:rsidRPr="00794669" w14:paraId="60B39225"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0D20B9AE" w14:textId="77777777" w:rsidR="00EF6B3D" w:rsidRPr="00794669" w:rsidRDefault="00B4199C" w:rsidP="00EF6B3D">
            <w:pPr>
              <w:pStyle w:val="Ttulo9"/>
              <w:ind w:left="113" w:right="113"/>
              <w:jc w:val="center"/>
              <w:outlineLvl w:val="8"/>
              <w:rPr>
                <w:b w:val="0"/>
                <w:szCs w:val="16"/>
                <w:lang w:val="es-CR" w:eastAsia="es-CR"/>
              </w:rPr>
            </w:pPr>
            <w:bookmarkStart w:id="162" w:name="_IngresosRecuperacionActivosDisminuc"/>
            <w:bookmarkStart w:id="163" w:name="_[E]IngresosRecuperacionActivosDismi"/>
            <w:bookmarkEnd w:id="162"/>
            <w:bookmarkEnd w:id="163"/>
            <w:r>
              <w:rPr>
                <w:b w:val="0"/>
              </w:rPr>
              <w:lastRenderedPageBreak/>
              <w:t>[E]</w:t>
            </w:r>
            <w:r w:rsidR="00EF6B3D" w:rsidRPr="00794669">
              <w:rPr>
                <w:b w:val="0"/>
                <w:szCs w:val="16"/>
                <w:lang w:val="es-ES_tradnl" w:eastAsia="es-CR"/>
              </w:rPr>
              <w:t>IngresosRecuperacionActivosDisminucionEstimacionesProvisiones</w:t>
            </w:r>
          </w:p>
        </w:tc>
        <w:tc>
          <w:tcPr>
            <w:tcW w:w="3402" w:type="dxa"/>
            <w:hideMark/>
          </w:tcPr>
          <w:p w14:paraId="3B800CB2"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164" w:name="_[A]_Total_10"/>
            <w:bookmarkEnd w:id="164"/>
            <w:r w:rsidRPr="00794669">
              <w:rPr>
                <w:snapToGrid w:val="0"/>
                <w:color w:val="000000"/>
                <w:szCs w:val="16"/>
                <w:lang w:val="es-ES_tradnl" w:eastAsia="es-CR"/>
              </w:rPr>
              <w:t xml:space="preserve">[A] </w:t>
            </w:r>
            <w:r w:rsidRPr="00794669">
              <w:rPr>
                <w:color w:val="000000"/>
                <w:szCs w:val="16"/>
                <w:lang w:val="es-ES_tradnl" w:eastAsia="es-CR"/>
              </w:rPr>
              <w:t>Total</w:t>
            </w:r>
          </w:p>
        </w:tc>
        <w:tc>
          <w:tcPr>
            <w:tcW w:w="4536" w:type="dxa"/>
            <w:vAlign w:val="center"/>
            <w:hideMark/>
          </w:tcPr>
          <w:p w14:paraId="3A73E341"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71DA8">
              <w:rPr>
                <w:rFonts w:cs="Arial"/>
                <w:color w:val="000000"/>
                <w:sz w:val="16"/>
                <w:szCs w:val="16"/>
                <w:lang w:val="es-ES_tradnl" w:eastAsia="es-CR"/>
              </w:rPr>
              <w:t>Ingresos por recuperación de activos y disminución de estimaciones y provisiones.</w:t>
            </w:r>
          </w:p>
        </w:tc>
        <w:tc>
          <w:tcPr>
            <w:tcW w:w="411" w:type="dxa"/>
            <w:textDirection w:val="btLr"/>
            <w:vAlign w:val="center"/>
            <w:hideMark/>
          </w:tcPr>
          <w:p w14:paraId="0AE1FF3F"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50500000000000</w:t>
            </w:r>
          </w:p>
        </w:tc>
        <w:tc>
          <w:tcPr>
            <w:tcW w:w="5103" w:type="dxa"/>
            <w:vAlign w:val="center"/>
            <w:hideMark/>
          </w:tcPr>
          <w:p w14:paraId="1B09C411" w14:textId="77777777" w:rsidR="00EF6B3D"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_10" w:history="1">
              <w:r w:rsidR="00EF6B3D" w:rsidRPr="00794669">
                <w:rPr>
                  <w:rStyle w:val="Hipervnculo"/>
                  <w:rFonts w:cs="Arial"/>
                  <w:sz w:val="16"/>
                  <w:szCs w:val="16"/>
                  <w:lang w:val="es-CR" w:eastAsia="es-CR"/>
                </w:rPr>
                <w:t>[A] Total</w:t>
              </w:r>
            </w:hyperlink>
            <w:r w:rsidR="00EF6B3D" w:rsidRPr="00794669">
              <w:rPr>
                <w:rFonts w:cs="Arial"/>
                <w:color w:val="000000"/>
                <w:sz w:val="16"/>
                <w:szCs w:val="16"/>
                <w:lang w:val="es-CR" w:eastAsia="es-CR"/>
              </w:rPr>
              <w:t xml:space="preserve"> = ∑ </w:t>
            </w:r>
            <w:hyperlink w:anchor="_DesgloseIngresosRecuperacionActivos" w:history="1">
              <w:r w:rsidR="00EF6B3D" w:rsidRPr="00794669">
                <w:rPr>
                  <w:rStyle w:val="Hipervnculo"/>
                  <w:rFonts w:cs="Arial"/>
                  <w:sz w:val="16"/>
                  <w:szCs w:val="16"/>
                  <w:lang w:val="es-CR" w:eastAsia="es-CR"/>
                </w:rPr>
                <w:t>DesgloseIngresosRecuperacionActivosDisminucionEstimacionesProvisiones</w:t>
              </w:r>
            </w:hyperlink>
          </w:p>
        </w:tc>
      </w:tr>
      <w:tr w:rsidR="00EF6B3D" w:rsidRPr="00794669" w14:paraId="523BC02B"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63FA8AB4" w14:textId="77777777" w:rsidR="00EF6B3D" w:rsidRPr="00794669" w:rsidRDefault="00B4199C" w:rsidP="00EF6B3D">
            <w:pPr>
              <w:pStyle w:val="Ttulo9"/>
              <w:ind w:left="113" w:right="113"/>
              <w:jc w:val="center"/>
              <w:outlineLvl w:val="8"/>
              <w:rPr>
                <w:b w:val="0"/>
                <w:szCs w:val="16"/>
                <w:lang w:val="es-CR" w:eastAsia="es-CR"/>
              </w:rPr>
            </w:pPr>
            <w:bookmarkStart w:id="165" w:name="_DesgloseIngresosRecuperacionActivos"/>
            <w:bookmarkEnd w:id="165"/>
            <w:r>
              <w:rPr>
                <w:b w:val="0"/>
              </w:rPr>
              <w:t>[E]</w:t>
            </w:r>
            <w:r w:rsidR="00EF6B3D" w:rsidRPr="00794669">
              <w:rPr>
                <w:b w:val="0"/>
                <w:szCs w:val="16"/>
                <w:lang w:val="es-ES_tradnl" w:eastAsia="es-CR"/>
              </w:rPr>
              <w:t>DesgloseIngresosRecuperacionActivosDisminucionEstimacionesProvisiones</w:t>
            </w:r>
          </w:p>
        </w:tc>
        <w:tc>
          <w:tcPr>
            <w:tcW w:w="3402" w:type="dxa"/>
            <w:hideMark/>
          </w:tcPr>
          <w:p w14:paraId="1DA7FF7F" w14:textId="77777777" w:rsidR="00EF6B3D" w:rsidRPr="00794669" w:rsidRDefault="00EF6B3D" w:rsidP="006D01E4">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006D01E4">
              <w:rPr>
                <w:color w:val="000000"/>
                <w:szCs w:val="16"/>
                <w:lang w:val="es-ES_tradnl" w:eastAsia="es-CR"/>
              </w:rPr>
              <w:t>RecuperacionActivosFinancieros</w:t>
            </w:r>
            <w:r w:rsidR="009C65C0">
              <w:rPr>
                <w:color w:val="000000"/>
                <w:szCs w:val="16"/>
                <w:lang w:val="es-ES_tradnl" w:eastAsia="es-CR"/>
              </w:rPr>
              <w:t>Liquidados</w:t>
            </w:r>
          </w:p>
        </w:tc>
        <w:tc>
          <w:tcPr>
            <w:tcW w:w="4536" w:type="dxa"/>
            <w:vAlign w:val="center"/>
            <w:hideMark/>
          </w:tcPr>
          <w:p w14:paraId="51017863" w14:textId="77777777" w:rsidR="00EF6B3D" w:rsidRPr="00794669" w:rsidRDefault="00EF6B3D" w:rsidP="006D01E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Recuperaciones de activos financieros</w:t>
            </w:r>
            <w:r w:rsidR="006273EF">
              <w:rPr>
                <w:rFonts w:cs="Arial"/>
                <w:color w:val="000000"/>
                <w:sz w:val="16"/>
                <w:szCs w:val="16"/>
                <w:lang w:val="es-ES_tradnl" w:eastAsia="es-CR"/>
              </w:rPr>
              <w:t xml:space="preserve"> liquidados</w:t>
            </w:r>
          </w:p>
        </w:tc>
        <w:tc>
          <w:tcPr>
            <w:tcW w:w="411" w:type="dxa"/>
            <w:textDirection w:val="btLr"/>
            <w:vAlign w:val="center"/>
            <w:hideMark/>
          </w:tcPr>
          <w:p w14:paraId="40745238"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50500100000000</w:t>
            </w:r>
          </w:p>
        </w:tc>
        <w:tc>
          <w:tcPr>
            <w:tcW w:w="5103" w:type="dxa"/>
            <w:vAlign w:val="center"/>
            <w:hideMark/>
          </w:tcPr>
          <w:p w14:paraId="49830988" w14:textId="77777777" w:rsidR="00EF6B3D" w:rsidRDefault="00EF6B3D" w:rsidP="009B7AA1">
            <w:pPr>
              <w:pStyle w:val="Prrafodelista"/>
              <w:numPr>
                <w:ilvl w:val="0"/>
                <w:numId w:val="19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311826B" w14:textId="77777777" w:rsidR="00EF6B3D" w:rsidRPr="00452B09" w:rsidRDefault="00EF6B3D" w:rsidP="009B7AA1">
            <w:pPr>
              <w:pStyle w:val="Prrafodelista"/>
              <w:numPr>
                <w:ilvl w:val="0"/>
                <w:numId w:val="19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1C51ED0"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1AC5C6DB"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59480AB6"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3BCFC0D5"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CarteraCreditos</w:t>
            </w:r>
          </w:p>
        </w:tc>
        <w:tc>
          <w:tcPr>
            <w:tcW w:w="4536" w:type="dxa"/>
            <w:vAlign w:val="center"/>
            <w:hideMark/>
          </w:tcPr>
          <w:p w14:paraId="2C25879E"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Disminución de estimación de cartera de créditos</w:t>
            </w:r>
            <w:r w:rsidR="006273EF">
              <w:rPr>
                <w:rFonts w:cs="Arial"/>
                <w:color w:val="000000"/>
                <w:sz w:val="16"/>
                <w:szCs w:val="16"/>
                <w:lang w:val="es-ES_tradnl" w:eastAsia="es-CR"/>
              </w:rPr>
              <w:t xml:space="preserve"> </w:t>
            </w:r>
            <w:r w:rsidR="006273EF" w:rsidRPr="009C65C0">
              <w:rPr>
                <w:sz w:val="16"/>
              </w:rPr>
              <w:t xml:space="preserve">y primas </w:t>
            </w:r>
            <w:r w:rsidR="006273EF" w:rsidRPr="009C65C0">
              <w:rPr>
                <w:sz w:val="16"/>
                <w:szCs w:val="16"/>
              </w:rPr>
              <w:t>vencidas</w:t>
            </w:r>
          </w:p>
        </w:tc>
        <w:tc>
          <w:tcPr>
            <w:tcW w:w="411" w:type="dxa"/>
            <w:textDirection w:val="btLr"/>
            <w:vAlign w:val="center"/>
            <w:hideMark/>
          </w:tcPr>
          <w:p w14:paraId="36D082E1"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50500200000000</w:t>
            </w:r>
          </w:p>
        </w:tc>
        <w:tc>
          <w:tcPr>
            <w:tcW w:w="5103" w:type="dxa"/>
            <w:vAlign w:val="center"/>
            <w:hideMark/>
          </w:tcPr>
          <w:p w14:paraId="7839BA57" w14:textId="77777777" w:rsidR="00EF6B3D" w:rsidRDefault="00EF6B3D" w:rsidP="009B7AA1">
            <w:pPr>
              <w:pStyle w:val="Prrafodelista"/>
              <w:numPr>
                <w:ilvl w:val="0"/>
                <w:numId w:val="19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9AE9C2E" w14:textId="77777777" w:rsidR="00EF6B3D" w:rsidRPr="00452B09" w:rsidRDefault="00EF6B3D" w:rsidP="009B7AA1">
            <w:pPr>
              <w:pStyle w:val="Prrafodelista"/>
              <w:numPr>
                <w:ilvl w:val="0"/>
                <w:numId w:val="19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AAA853A"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1ADFEB39"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306A8FA9"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0316008B"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InversionesInstrumentosFinancieros</w:t>
            </w:r>
          </w:p>
        </w:tc>
        <w:tc>
          <w:tcPr>
            <w:tcW w:w="4536" w:type="dxa"/>
            <w:vAlign w:val="center"/>
            <w:hideMark/>
          </w:tcPr>
          <w:p w14:paraId="7E1F862C"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Disminución de estimación de inversiones en instrumentos financieros</w:t>
            </w:r>
          </w:p>
        </w:tc>
        <w:tc>
          <w:tcPr>
            <w:tcW w:w="411" w:type="dxa"/>
            <w:textDirection w:val="btLr"/>
            <w:vAlign w:val="center"/>
            <w:hideMark/>
          </w:tcPr>
          <w:p w14:paraId="1A6B303D"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50500300000000</w:t>
            </w:r>
          </w:p>
        </w:tc>
        <w:tc>
          <w:tcPr>
            <w:tcW w:w="5103" w:type="dxa"/>
            <w:vAlign w:val="center"/>
            <w:hideMark/>
          </w:tcPr>
          <w:p w14:paraId="1D264E15" w14:textId="77777777" w:rsidR="00EF6B3D" w:rsidRDefault="00EF6B3D" w:rsidP="009B7AA1">
            <w:pPr>
              <w:pStyle w:val="Prrafodelista"/>
              <w:numPr>
                <w:ilvl w:val="0"/>
                <w:numId w:val="19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18E3EC3" w14:textId="77777777" w:rsidR="00EF6B3D" w:rsidRPr="00452B09" w:rsidRDefault="00EF6B3D" w:rsidP="009B7AA1">
            <w:pPr>
              <w:pStyle w:val="Prrafodelista"/>
              <w:numPr>
                <w:ilvl w:val="0"/>
                <w:numId w:val="19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90AB574"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1C9EE832"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1B4FB982"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5C8C74DC"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Provisiones</w:t>
            </w:r>
          </w:p>
        </w:tc>
        <w:tc>
          <w:tcPr>
            <w:tcW w:w="4536" w:type="dxa"/>
            <w:vAlign w:val="center"/>
            <w:hideMark/>
          </w:tcPr>
          <w:p w14:paraId="136C0473"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Disminución de Provisiones</w:t>
            </w:r>
          </w:p>
        </w:tc>
        <w:tc>
          <w:tcPr>
            <w:tcW w:w="411" w:type="dxa"/>
            <w:textDirection w:val="btLr"/>
            <w:vAlign w:val="center"/>
            <w:hideMark/>
          </w:tcPr>
          <w:p w14:paraId="31F3722A"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50500400000000</w:t>
            </w:r>
          </w:p>
        </w:tc>
        <w:tc>
          <w:tcPr>
            <w:tcW w:w="5103" w:type="dxa"/>
            <w:vAlign w:val="center"/>
            <w:hideMark/>
          </w:tcPr>
          <w:p w14:paraId="636F8C8C" w14:textId="77777777" w:rsidR="00EF6B3D" w:rsidRDefault="00EF6B3D" w:rsidP="009B7AA1">
            <w:pPr>
              <w:pStyle w:val="Prrafodelista"/>
              <w:numPr>
                <w:ilvl w:val="0"/>
                <w:numId w:val="19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96FC827" w14:textId="77777777" w:rsidR="00EF6B3D" w:rsidRPr="00452B09" w:rsidRDefault="00EF6B3D" w:rsidP="009B7AA1">
            <w:pPr>
              <w:pStyle w:val="Prrafodelista"/>
              <w:numPr>
                <w:ilvl w:val="0"/>
                <w:numId w:val="19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05E4C38"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3F35A376"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173E9691" w14:textId="77777777" w:rsidR="00EF6B3D" w:rsidRPr="00794669" w:rsidRDefault="00B4199C" w:rsidP="00EF6B3D">
            <w:pPr>
              <w:pStyle w:val="Ttulo9"/>
              <w:ind w:left="113" w:right="113"/>
              <w:jc w:val="center"/>
              <w:outlineLvl w:val="8"/>
              <w:rPr>
                <w:b w:val="0"/>
                <w:szCs w:val="16"/>
                <w:lang w:val="es-CR" w:eastAsia="es-CR"/>
              </w:rPr>
            </w:pPr>
            <w:bookmarkStart w:id="166" w:name="_IngresosOperativosDiversos"/>
            <w:bookmarkEnd w:id="166"/>
            <w:r>
              <w:rPr>
                <w:b w:val="0"/>
              </w:rPr>
              <w:lastRenderedPageBreak/>
              <w:t>[E]</w:t>
            </w:r>
            <w:r w:rsidR="00EF6B3D" w:rsidRPr="00794669">
              <w:rPr>
                <w:b w:val="0"/>
                <w:szCs w:val="16"/>
                <w:lang w:val="es-ES_tradnl" w:eastAsia="es-CR"/>
              </w:rPr>
              <w:t>IngresosOperativosDiversos</w:t>
            </w:r>
          </w:p>
        </w:tc>
        <w:tc>
          <w:tcPr>
            <w:tcW w:w="3402" w:type="dxa"/>
            <w:hideMark/>
          </w:tcPr>
          <w:p w14:paraId="5722E854"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167" w:name="_[A]_Total_11"/>
            <w:bookmarkEnd w:id="167"/>
            <w:r w:rsidRPr="00794669">
              <w:rPr>
                <w:snapToGrid w:val="0"/>
                <w:color w:val="000000"/>
                <w:szCs w:val="16"/>
                <w:lang w:val="es-ES_tradnl" w:eastAsia="es-CR"/>
              </w:rPr>
              <w:t xml:space="preserve">[A] </w:t>
            </w:r>
            <w:r w:rsidRPr="00794669">
              <w:rPr>
                <w:color w:val="000000"/>
                <w:szCs w:val="16"/>
                <w:lang w:val="es-ES_tradnl" w:eastAsia="es-CR"/>
              </w:rPr>
              <w:t>Total</w:t>
            </w:r>
          </w:p>
        </w:tc>
        <w:tc>
          <w:tcPr>
            <w:tcW w:w="4536" w:type="dxa"/>
            <w:vAlign w:val="center"/>
            <w:hideMark/>
          </w:tcPr>
          <w:p w14:paraId="7137CC6F"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Ingresos operativos diversos</w:t>
            </w:r>
          </w:p>
        </w:tc>
        <w:tc>
          <w:tcPr>
            <w:tcW w:w="411" w:type="dxa"/>
            <w:textDirection w:val="btLr"/>
            <w:vAlign w:val="center"/>
            <w:hideMark/>
          </w:tcPr>
          <w:p w14:paraId="04AAAA13"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50600000000000</w:t>
            </w:r>
          </w:p>
        </w:tc>
        <w:tc>
          <w:tcPr>
            <w:tcW w:w="5103" w:type="dxa"/>
            <w:vAlign w:val="center"/>
            <w:hideMark/>
          </w:tcPr>
          <w:p w14:paraId="224B562C" w14:textId="77777777" w:rsidR="00EF6B3D"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11" w:history="1">
              <w:r w:rsidR="00EF6B3D" w:rsidRPr="00794669">
                <w:rPr>
                  <w:rStyle w:val="Hipervnculo"/>
                  <w:rFonts w:cs="Arial"/>
                  <w:sz w:val="16"/>
                  <w:szCs w:val="16"/>
                  <w:lang w:val="es-CR" w:eastAsia="es-CR"/>
                </w:rPr>
                <w:t>[A] Total</w:t>
              </w:r>
            </w:hyperlink>
            <w:r w:rsidR="00EF6B3D" w:rsidRPr="00794669">
              <w:rPr>
                <w:rFonts w:cs="Arial"/>
                <w:color w:val="000000"/>
                <w:sz w:val="16"/>
                <w:szCs w:val="16"/>
                <w:lang w:val="es-CR" w:eastAsia="es-CR"/>
              </w:rPr>
              <w:t xml:space="preserve"> = ∑ </w:t>
            </w:r>
            <w:hyperlink w:anchor="_DesgloseIngresosOperativosDiversos" w:history="1">
              <w:r w:rsidR="00EF6B3D" w:rsidRPr="00794669">
                <w:rPr>
                  <w:rStyle w:val="Hipervnculo"/>
                  <w:rFonts w:cs="Arial"/>
                  <w:sz w:val="16"/>
                  <w:szCs w:val="16"/>
                  <w:lang w:val="es-CR" w:eastAsia="es-CR"/>
                </w:rPr>
                <w:t>DesgloseIngresosOperativosDiversos</w:t>
              </w:r>
            </w:hyperlink>
          </w:p>
        </w:tc>
      </w:tr>
      <w:tr w:rsidR="00EF6B3D" w:rsidRPr="00794669" w14:paraId="74A3437B"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07CCB8AB" w14:textId="77777777" w:rsidR="00EF6B3D" w:rsidRPr="00794669" w:rsidRDefault="00B4199C" w:rsidP="00EF6B3D">
            <w:pPr>
              <w:pStyle w:val="Ttulo9"/>
              <w:ind w:left="113" w:right="113"/>
              <w:jc w:val="center"/>
              <w:outlineLvl w:val="8"/>
              <w:rPr>
                <w:b w:val="0"/>
                <w:szCs w:val="16"/>
                <w:lang w:val="es-CR" w:eastAsia="es-CR"/>
              </w:rPr>
            </w:pPr>
            <w:bookmarkStart w:id="168" w:name="_DesgloseIngresosOperativosDiversos"/>
            <w:bookmarkEnd w:id="168"/>
            <w:r>
              <w:rPr>
                <w:b w:val="0"/>
              </w:rPr>
              <w:t>[E]</w:t>
            </w:r>
            <w:r w:rsidR="00EF6B3D" w:rsidRPr="00794669">
              <w:rPr>
                <w:b w:val="0"/>
                <w:szCs w:val="16"/>
                <w:lang w:val="es-ES_tradnl" w:eastAsia="es-CR"/>
              </w:rPr>
              <w:t>DesgloseIngresosOperativosDiversos</w:t>
            </w:r>
          </w:p>
        </w:tc>
        <w:tc>
          <w:tcPr>
            <w:tcW w:w="3402" w:type="dxa"/>
            <w:hideMark/>
          </w:tcPr>
          <w:p w14:paraId="53D52095"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ComisionesServicios</w:t>
            </w:r>
          </w:p>
        </w:tc>
        <w:tc>
          <w:tcPr>
            <w:tcW w:w="4536" w:type="dxa"/>
            <w:vAlign w:val="center"/>
            <w:hideMark/>
          </w:tcPr>
          <w:p w14:paraId="324FD144"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Comisiones por servicios</w:t>
            </w:r>
          </w:p>
        </w:tc>
        <w:tc>
          <w:tcPr>
            <w:tcW w:w="411" w:type="dxa"/>
            <w:textDirection w:val="btLr"/>
            <w:vAlign w:val="center"/>
            <w:hideMark/>
          </w:tcPr>
          <w:p w14:paraId="3B1BEF13"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50600100000000</w:t>
            </w:r>
          </w:p>
        </w:tc>
        <w:tc>
          <w:tcPr>
            <w:tcW w:w="5103" w:type="dxa"/>
            <w:vAlign w:val="center"/>
            <w:hideMark/>
          </w:tcPr>
          <w:p w14:paraId="39AF8FC8" w14:textId="77777777" w:rsidR="00EF6B3D" w:rsidRDefault="00EF6B3D" w:rsidP="009B7AA1">
            <w:pPr>
              <w:pStyle w:val="Prrafodelista"/>
              <w:numPr>
                <w:ilvl w:val="0"/>
                <w:numId w:val="19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F2BCA5E" w14:textId="77777777" w:rsidR="00EF6B3D" w:rsidRPr="00452B09" w:rsidRDefault="00EF6B3D" w:rsidP="009B7AA1">
            <w:pPr>
              <w:pStyle w:val="Prrafodelista"/>
              <w:numPr>
                <w:ilvl w:val="0"/>
                <w:numId w:val="19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DFF4266"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43B48C54"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3660AC69"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35C3132F" w14:textId="77777777" w:rsidR="00EF6B3D" w:rsidRPr="00794669" w:rsidRDefault="00277E5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9B1896">
              <w:rPr>
                <w:szCs w:val="20"/>
                <w:lang w:val="es-CR" w:eastAsia="en-US"/>
              </w:rPr>
              <w:t>BienesMantenidosVenta</w:t>
            </w:r>
          </w:p>
        </w:tc>
        <w:tc>
          <w:tcPr>
            <w:tcW w:w="4536" w:type="dxa"/>
            <w:vAlign w:val="center"/>
            <w:hideMark/>
          </w:tcPr>
          <w:p w14:paraId="17C3C027" w14:textId="77777777" w:rsidR="00EF6B3D" w:rsidRPr="00794669" w:rsidRDefault="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 xml:space="preserve">Ingresos por bienes </w:t>
            </w:r>
            <w:r w:rsidR="00277E5D">
              <w:rPr>
                <w:rFonts w:cs="Arial"/>
                <w:color w:val="000000"/>
                <w:sz w:val="16"/>
                <w:szCs w:val="16"/>
                <w:lang w:val="es-ES_tradnl" w:eastAsia="es-CR"/>
              </w:rPr>
              <w:t>mantenidos para la venta</w:t>
            </w:r>
          </w:p>
        </w:tc>
        <w:tc>
          <w:tcPr>
            <w:tcW w:w="411" w:type="dxa"/>
            <w:textDirection w:val="btLr"/>
            <w:vAlign w:val="center"/>
            <w:hideMark/>
          </w:tcPr>
          <w:p w14:paraId="4BAF55FC"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50600200000000</w:t>
            </w:r>
          </w:p>
        </w:tc>
        <w:tc>
          <w:tcPr>
            <w:tcW w:w="5103" w:type="dxa"/>
            <w:vAlign w:val="center"/>
            <w:hideMark/>
          </w:tcPr>
          <w:p w14:paraId="208278C5" w14:textId="77777777" w:rsidR="00EF6B3D" w:rsidRDefault="00EF6B3D" w:rsidP="009B7AA1">
            <w:pPr>
              <w:pStyle w:val="Prrafodelista"/>
              <w:numPr>
                <w:ilvl w:val="0"/>
                <w:numId w:val="19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85FD756" w14:textId="77777777" w:rsidR="00EF6B3D" w:rsidRPr="00452B09" w:rsidRDefault="00EF6B3D" w:rsidP="009B7AA1">
            <w:pPr>
              <w:pStyle w:val="Prrafodelista"/>
              <w:numPr>
                <w:ilvl w:val="0"/>
                <w:numId w:val="19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FD4D9CF"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12D5F91C"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07839DA"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1F5010AD"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ParticipacionesEnCapitalOtrasEmpresas</w:t>
            </w:r>
          </w:p>
        </w:tc>
        <w:tc>
          <w:tcPr>
            <w:tcW w:w="4536" w:type="dxa"/>
            <w:vAlign w:val="center"/>
            <w:hideMark/>
          </w:tcPr>
          <w:p w14:paraId="5D9C8454"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Ingresos por participaciones en el capital de otras empresas</w:t>
            </w:r>
          </w:p>
        </w:tc>
        <w:tc>
          <w:tcPr>
            <w:tcW w:w="411" w:type="dxa"/>
            <w:textDirection w:val="btLr"/>
            <w:vAlign w:val="center"/>
            <w:hideMark/>
          </w:tcPr>
          <w:p w14:paraId="588D7ACB"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50600300000000</w:t>
            </w:r>
          </w:p>
        </w:tc>
        <w:tc>
          <w:tcPr>
            <w:tcW w:w="5103" w:type="dxa"/>
            <w:vAlign w:val="center"/>
            <w:hideMark/>
          </w:tcPr>
          <w:p w14:paraId="46ACB209" w14:textId="77777777" w:rsidR="00EF6B3D" w:rsidRDefault="00EF6B3D" w:rsidP="009B7AA1">
            <w:pPr>
              <w:pStyle w:val="Prrafodelista"/>
              <w:numPr>
                <w:ilvl w:val="0"/>
                <w:numId w:val="20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A36D982" w14:textId="77777777" w:rsidR="00EF6B3D" w:rsidRPr="00452B09" w:rsidRDefault="00EF6B3D" w:rsidP="009B7AA1">
            <w:pPr>
              <w:pStyle w:val="Prrafodelista"/>
              <w:numPr>
                <w:ilvl w:val="0"/>
                <w:numId w:val="20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543530D"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01496DA4"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35C2636A"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7D6CB4D8"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[E]</w:t>
            </w:r>
            <w:r w:rsidRPr="00794669">
              <w:rPr>
                <w:color w:val="000000"/>
                <w:szCs w:val="16"/>
                <w:lang w:val="es-ES_tradnl" w:eastAsia="es-CR"/>
              </w:rPr>
              <w:t>OtrosPartesRelacionadas</w:t>
            </w:r>
          </w:p>
        </w:tc>
        <w:tc>
          <w:tcPr>
            <w:tcW w:w="4536" w:type="dxa"/>
            <w:vAlign w:val="center"/>
            <w:hideMark/>
          </w:tcPr>
          <w:p w14:paraId="4E62AC6B"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Otros ingresos con partes relacionadas</w:t>
            </w:r>
          </w:p>
        </w:tc>
        <w:tc>
          <w:tcPr>
            <w:tcW w:w="411" w:type="dxa"/>
            <w:textDirection w:val="btLr"/>
            <w:vAlign w:val="center"/>
            <w:hideMark/>
          </w:tcPr>
          <w:p w14:paraId="3A7D58B7"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50600800000000</w:t>
            </w:r>
          </w:p>
        </w:tc>
        <w:tc>
          <w:tcPr>
            <w:tcW w:w="5103" w:type="dxa"/>
            <w:vAlign w:val="center"/>
            <w:hideMark/>
          </w:tcPr>
          <w:p w14:paraId="75C14822" w14:textId="77777777" w:rsidR="00EF6B3D" w:rsidRDefault="00EF6B3D" w:rsidP="009B7AA1">
            <w:pPr>
              <w:pStyle w:val="Prrafodelista"/>
              <w:numPr>
                <w:ilvl w:val="0"/>
                <w:numId w:val="20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2F93086" w14:textId="77777777" w:rsidR="00EF6B3D" w:rsidRPr="00452B09" w:rsidRDefault="00EF6B3D" w:rsidP="009B7AA1">
            <w:pPr>
              <w:pStyle w:val="Prrafodelista"/>
              <w:numPr>
                <w:ilvl w:val="0"/>
                <w:numId w:val="20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7CC73501"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7FE933D4"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78FFCCDE"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08636BDF"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OtrosIngresosOperativos</w:t>
            </w:r>
          </w:p>
        </w:tc>
        <w:tc>
          <w:tcPr>
            <w:tcW w:w="4536" w:type="dxa"/>
            <w:vAlign w:val="center"/>
            <w:hideMark/>
          </w:tcPr>
          <w:p w14:paraId="692DF565"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Otros ingresos operativos</w:t>
            </w:r>
          </w:p>
        </w:tc>
        <w:tc>
          <w:tcPr>
            <w:tcW w:w="411" w:type="dxa"/>
            <w:textDirection w:val="btLr"/>
            <w:vAlign w:val="center"/>
            <w:hideMark/>
          </w:tcPr>
          <w:p w14:paraId="232C040D"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50600900000000</w:t>
            </w:r>
          </w:p>
        </w:tc>
        <w:tc>
          <w:tcPr>
            <w:tcW w:w="5103" w:type="dxa"/>
            <w:vAlign w:val="center"/>
            <w:hideMark/>
          </w:tcPr>
          <w:p w14:paraId="6AA430D3" w14:textId="77777777" w:rsidR="00EF6B3D" w:rsidRDefault="00EF6B3D" w:rsidP="009B7AA1">
            <w:pPr>
              <w:pStyle w:val="Prrafodelista"/>
              <w:numPr>
                <w:ilvl w:val="0"/>
                <w:numId w:val="20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37F20125" w14:textId="77777777" w:rsidR="00EF6B3D" w:rsidRPr="00452B09" w:rsidRDefault="00EF6B3D" w:rsidP="009B7AA1">
            <w:pPr>
              <w:pStyle w:val="Prrafodelista"/>
              <w:numPr>
                <w:ilvl w:val="0"/>
                <w:numId w:val="20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A22B0E5"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252A76AC"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307648C6" w14:textId="77777777" w:rsidR="00EF6B3D" w:rsidRPr="00794669" w:rsidRDefault="00B4199C" w:rsidP="00EF6B3D">
            <w:pPr>
              <w:pStyle w:val="Ttulo9"/>
              <w:ind w:left="113" w:right="113"/>
              <w:jc w:val="center"/>
              <w:outlineLvl w:val="8"/>
              <w:rPr>
                <w:b w:val="0"/>
                <w:szCs w:val="16"/>
                <w:lang w:val="es-CR" w:eastAsia="es-CR"/>
              </w:rPr>
            </w:pPr>
            <w:bookmarkStart w:id="169" w:name="_GastosEstimacionDeterioroActivos"/>
            <w:bookmarkEnd w:id="169"/>
            <w:r>
              <w:rPr>
                <w:b w:val="0"/>
              </w:rPr>
              <w:t>[E]</w:t>
            </w:r>
            <w:r w:rsidR="00EF6B3D" w:rsidRPr="00794669">
              <w:rPr>
                <w:b w:val="0"/>
                <w:szCs w:val="16"/>
                <w:lang w:val="es-ES_tradnl" w:eastAsia="es-CR"/>
              </w:rPr>
              <w:t>GastosEstimacionDeterioroActivos</w:t>
            </w:r>
          </w:p>
        </w:tc>
        <w:tc>
          <w:tcPr>
            <w:tcW w:w="3402" w:type="dxa"/>
            <w:hideMark/>
          </w:tcPr>
          <w:p w14:paraId="44D2980A"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170" w:name="_[A]_Total_12"/>
            <w:bookmarkEnd w:id="170"/>
            <w:r w:rsidRPr="00794669">
              <w:rPr>
                <w:snapToGrid w:val="0"/>
                <w:color w:val="000000"/>
                <w:szCs w:val="16"/>
                <w:lang w:val="es-ES_tradnl" w:eastAsia="es-CR"/>
              </w:rPr>
              <w:t xml:space="preserve">[A] </w:t>
            </w:r>
            <w:r w:rsidRPr="00794669">
              <w:rPr>
                <w:color w:val="000000"/>
                <w:szCs w:val="16"/>
                <w:lang w:val="es-ES_tradnl" w:eastAsia="es-CR"/>
              </w:rPr>
              <w:t>Total</w:t>
            </w:r>
          </w:p>
        </w:tc>
        <w:tc>
          <w:tcPr>
            <w:tcW w:w="4536" w:type="dxa"/>
            <w:vAlign w:val="center"/>
            <w:hideMark/>
          </w:tcPr>
          <w:p w14:paraId="5E1F95BE"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Gasto por estimación de deterioro de activos</w:t>
            </w:r>
          </w:p>
        </w:tc>
        <w:tc>
          <w:tcPr>
            <w:tcW w:w="411" w:type="dxa"/>
            <w:textDirection w:val="btLr"/>
            <w:vAlign w:val="center"/>
            <w:hideMark/>
          </w:tcPr>
          <w:p w14:paraId="7CC07941"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40500000000000</w:t>
            </w:r>
          </w:p>
        </w:tc>
        <w:tc>
          <w:tcPr>
            <w:tcW w:w="5103" w:type="dxa"/>
            <w:vAlign w:val="center"/>
            <w:hideMark/>
          </w:tcPr>
          <w:p w14:paraId="7EF8ADA4" w14:textId="77777777" w:rsidR="00EF6B3D" w:rsidRPr="00794669" w:rsidRDefault="00000000" w:rsidP="00EF6B3D">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12" w:history="1">
              <w:r w:rsidR="00EF6B3D" w:rsidRPr="00794669">
                <w:rPr>
                  <w:rStyle w:val="Hipervnculo"/>
                  <w:rFonts w:cs="Arial"/>
                  <w:sz w:val="16"/>
                  <w:szCs w:val="16"/>
                  <w:lang w:val="es-CR" w:eastAsia="es-CR"/>
                </w:rPr>
                <w:t>[A] Total</w:t>
              </w:r>
            </w:hyperlink>
            <w:r w:rsidR="00EF6B3D" w:rsidRPr="00794669">
              <w:rPr>
                <w:rFonts w:cs="Arial"/>
                <w:color w:val="000000"/>
                <w:sz w:val="16"/>
                <w:szCs w:val="16"/>
                <w:lang w:val="es-CR" w:eastAsia="es-CR"/>
              </w:rPr>
              <w:t xml:space="preserve"> = ∑ </w:t>
            </w:r>
            <w:hyperlink w:anchor="_DesgloseGastosEstimacionDeterioroAc" w:history="1">
              <w:r w:rsidR="00EF6B3D" w:rsidRPr="00794669">
                <w:rPr>
                  <w:rStyle w:val="Hipervnculo"/>
                  <w:rFonts w:cs="Arial"/>
                  <w:sz w:val="16"/>
                  <w:szCs w:val="16"/>
                  <w:lang w:val="es-CR" w:eastAsia="es-CR"/>
                </w:rPr>
                <w:t>DesgloseGastosEstimacionDeterioroActivos</w:t>
              </w:r>
            </w:hyperlink>
          </w:p>
        </w:tc>
      </w:tr>
      <w:tr w:rsidR="00EF6B3D" w:rsidRPr="00794669" w14:paraId="7E0023E7"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69177554" w14:textId="77777777" w:rsidR="00EF6B3D" w:rsidRPr="00794669" w:rsidRDefault="00B4199C" w:rsidP="00EF6B3D">
            <w:pPr>
              <w:pStyle w:val="Ttulo9"/>
              <w:ind w:left="113" w:right="113"/>
              <w:jc w:val="center"/>
              <w:outlineLvl w:val="8"/>
              <w:rPr>
                <w:b w:val="0"/>
                <w:szCs w:val="16"/>
                <w:lang w:val="es-CR" w:eastAsia="es-CR"/>
              </w:rPr>
            </w:pPr>
            <w:bookmarkStart w:id="171" w:name="_DesgloseGastosEstimacionDeterioroAc"/>
            <w:bookmarkEnd w:id="171"/>
            <w:r>
              <w:rPr>
                <w:b w:val="0"/>
              </w:rPr>
              <w:t>[E]</w:t>
            </w:r>
            <w:r w:rsidR="00EF6B3D" w:rsidRPr="00794669">
              <w:rPr>
                <w:b w:val="0"/>
                <w:szCs w:val="16"/>
                <w:lang w:val="es-ES_tradnl" w:eastAsia="es-CR"/>
              </w:rPr>
              <w:t>DesgloseGastosEstimacionDeterioroActivos</w:t>
            </w:r>
          </w:p>
        </w:tc>
        <w:tc>
          <w:tcPr>
            <w:tcW w:w="3402" w:type="dxa"/>
            <w:hideMark/>
          </w:tcPr>
          <w:p w14:paraId="43FD1758"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CarteraCreditosCuentasComisionesCobrar</w:t>
            </w:r>
          </w:p>
        </w:tc>
        <w:tc>
          <w:tcPr>
            <w:tcW w:w="4536" w:type="dxa"/>
            <w:vAlign w:val="center"/>
            <w:hideMark/>
          </w:tcPr>
          <w:p w14:paraId="5F756029"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Gasto por estimación de deterioro de cartera de créditos y cuentas y comisiones por cobrar</w:t>
            </w:r>
          </w:p>
        </w:tc>
        <w:tc>
          <w:tcPr>
            <w:tcW w:w="411" w:type="dxa"/>
            <w:textDirection w:val="btLr"/>
            <w:vAlign w:val="center"/>
            <w:hideMark/>
          </w:tcPr>
          <w:p w14:paraId="34F6F2E4"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40500100000000</w:t>
            </w:r>
          </w:p>
        </w:tc>
        <w:tc>
          <w:tcPr>
            <w:tcW w:w="5103" w:type="dxa"/>
            <w:vAlign w:val="center"/>
            <w:hideMark/>
          </w:tcPr>
          <w:p w14:paraId="00D0E12F" w14:textId="77777777" w:rsidR="00EF6B3D" w:rsidRDefault="00EF6B3D" w:rsidP="009B7AA1">
            <w:pPr>
              <w:pStyle w:val="Prrafodelista"/>
              <w:numPr>
                <w:ilvl w:val="0"/>
                <w:numId w:val="20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85B7F12" w14:textId="77777777" w:rsidR="00EF6B3D" w:rsidRPr="00452B09" w:rsidRDefault="00EF6B3D" w:rsidP="009B7AA1">
            <w:pPr>
              <w:pStyle w:val="Prrafodelista"/>
              <w:numPr>
                <w:ilvl w:val="0"/>
                <w:numId w:val="20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926BBD2"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691A7D06"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66E5318"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3176BB6D"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InversionesInstrumentosFinancieros</w:t>
            </w:r>
          </w:p>
        </w:tc>
        <w:tc>
          <w:tcPr>
            <w:tcW w:w="4536" w:type="dxa"/>
            <w:vAlign w:val="center"/>
            <w:hideMark/>
          </w:tcPr>
          <w:p w14:paraId="33011A2B"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Gasto por estimación de deterioro de inversiones en instrumentos financieros</w:t>
            </w:r>
          </w:p>
        </w:tc>
        <w:tc>
          <w:tcPr>
            <w:tcW w:w="411" w:type="dxa"/>
            <w:textDirection w:val="btLr"/>
            <w:vAlign w:val="center"/>
            <w:hideMark/>
          </w:tcPr>
          <w:p w14:paraId="4C55A7BB"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40500200000000</w:t>
            </w:r>
          </w:p>
        </w:tc>
        <w:tc>
          <w:tcPr>
            <w:tcW w:w="5103" w:type="dxa"/>
            <w:vAlign w:val="center"/>
            <w:hideMark/>
          </w:tcPr>
          <w:p w14:paraId="0D108F0C" w14:textId="77777777" w:rsidR="00EF6B3D" w:rsidRDefault="00EF6B3D" w:rsidP="009B7AA1">
            <w:pPr>
              <w:pStyle w:val="Prrafodelista"/>
              <w:numPr>
                <w:ilvl w:val="0"/>
                <w:numId w:val="20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F4C783B" w14:textId="77777777" w:rsidR="00EF6B3D" w:rsidRPr="00452B09" w:rsidRDefault="00EF6B3D" w:rsidP="009B7AA1">
            <w:pPr>
              <w:pStyle w:val="Prrafodelista"/>
              <w:numPr>
                <w:ilvl w:val="0"/>
                <w:numId w:val="20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3AD441A"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23808F34"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383B3861" w14:textId="77777777" w:rsidR="00EF6B3D" w:rsidRPr="00794669" w:rsidRDefault="00EF6B3D" w:rsidP="00EF6B3D">
            <w:pPr>
              <w:pStyle w:val="Ttulo9"/>
              <w:ind w:left="113" w:right="113"/>
              <w:jc w:val="center"/>
              <w:outlineLvl w:val="8"/>
              <w:rPr>
                <w:b w:val="0"/>
                <w:szCs w:val="16"/>
                <w:lang w:val="es-CR" w:eastAsia="es-CR"/>
              </w:rPr>
            </w:pPr>
          </w:p>
        </w:tc>
        <w:tc>
          <w:tcPr>
            <w:tcW w:w="3402" w:type="dxa"/>
          </w:tcPr>
          <w:p w14:paraId="52EEBBFA" w14:textId="77777777" w:rsidR="00EF6B3D" w:rsidRPr="0066064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sidRPr="00660649">
              <w:rPr>
                <w:snapToGrid w:val="0"/>
                <w:color w:val="000000"/>
                <w:szCs w:val="16"/>
                <w:lang w:val="es-ES_tradnl" w:eastAsia="es-CR"/>
              </w:rPr>
              <w:t xml:space="preserve">[E] </w:t>
            </w:r>
            <w:r w:rsidR="00277E5D" w:rsidRPr="009B1896">
              <w:rPr>
                <w:szCs w:val="16"/>
                <w:lang w:val="es-CR" w:eastAsia="en-US"/>
              </w:rPr>
              <w:t>PropiedadesInversion</w:t>
            </w:r>
          </w:p>
        </w:tc>
        <w:tc>
          <w:tcPr>
            <w:tcW w:w="4536" w:type="dxa"/>
            <w:vAlign w:val="center"/>
          </w:tcPr>
          <w:p w14:paraId="2BAE3E63" w14:textId="77777777" w:rsidR="00EF6B3D" w:rsidRPr="0066064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660649">
              <w:rPr>
                <w:rFonts w:cs="Arial"/>
                <w:color w:val="000000"/>
                <w:sz w:val="16"/>
                <w:szCs w:val="16"/>
                <w:lang w:val="es-ES_tradnl" w:eastAsia="es-CR"/>
              </w:rPr>
              <w:t xml:space="preserve">Gasto por deterioro de </w:t>
            </w:r>
            <w:r w:rsidR="00277E5D">
              <w:rPr>
                <w:rFonts w:cs="Arial"/>
                <w:color w:val="000000"/>
                <w:sz w:val="16"/>
                <w:szCs w:val="16"/>
                <w:lang w:val="es-ES_tradnl" w:eastAsia="es-CR"/>
              </w:rPr>
              <w:t>propiedades de inversión</w:t>
            </w:r>
          </w:p>
        </w:tc>
        <w:tc>
          <w:tcPr>
            <w:tcW w:w="411" w:type="dxa"/>
            <w:textDirection w:val="btLr"/>
            <w:vAlign w:val="center"/>
          </w:tcPr>
          <w:p w14:paraId="569C2A44" w14:textId="77777777" w:rsidR="00EF6B3D" w:rsidRPr="0066064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660649">
              <w:rPr>
                <w:rFonts w:cs="Arial"/>
                <w:color w:val="000000"/>
                <w:sz w:val="16"/>
                <w:szCs w:val="16"/>
                <w:lang w:val="es-ES_tradnl" w:eastAsia="es-CR"/>
              </w:rPr>
              <w:t>40500300000000</w:t>
            </w:r>
          </w:p>
        </w:tc>
        <w:tc>
          <w:tcPr>
            <w:tcW w:w="5103" w:type="dxa"/>
            <w:vAlign w:val="center"/>
          </w:tcPr>
          <w:p w14:paraId="400E456D" w14:textId="77777777" w:rsidR="00EF6B3D" w:rsidRDefault="00EF6B3D" w:rsidP="009B7AA1">
            <w:pPr>
              <w:pStyle w:val="Prrafodelista"/>
              <w:numPr>
                <w:ilvl w:val="0"/>
                <w:numId w:val="20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E8A2E73" w14:textId="77777777" w:rsidR="00EF6B3D" w:rsidRPr="00452B09" w:rsidRDefault="00EF6B3D" w:rsidP="009B7AA1">
            <w:pPr>
              <w:pStyle w:val="Prrafodelista"/>
              <w:numPr>
                <w:ilvl w:val="0"/>
                <w:numId w:val="20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624F967" w14:textId="77777777" w:rsidR="00EF6B3D" w:rsidRPr="0066064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eastAsia="es-CR"/>
              </w:rPr>
            </w:pPr>
          </w:p>
        </w:tc>
      </w:tr>
      <w:tr w:rsidR="00277E5D" w:rsidRPr="00794669" w14:paraId="7D085D00"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6028CDE" w14:textId="77777777" w:rsidR="00277E5D" w:rsidRDefault="00277E5D" w:rsidP="00277E5D">
            <w:pPr>
              <w:pStyle w:val="Ttulo9"/>
              <w:ind w:left="113" w:right="113"/>
              <w:jc w:val="center"/>
              <w:outlineLvl w:val="8"/>
              <w:rPr>
                <w:b w:val="0"/>
              </w:rPr>
            </w:pPr>
          </w:p>
        </w:tc>
        <w:tc>
          <w:tcPr>
            <w:tcW w:w="3402" w:type="dxa"/>
          </w:tcPr>
          <w:p w14:paraId="7AE2E55B" w14:textId="77777777" w:rsidR="00277E5D" w:rsidRPr="00794669" w:rsidRDefault="00277E5D">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sidRPr="001306FB">
              <w:rPr>
                <w:snapToGrid w:val="0"/>
                <w:color w:val="000000"/>
                <w:szCs w:val="16"/>
                <w:lang w:val="es-ES_tradnl" w:eastAsia="es-CR"/>
              </w:rPr>
              <w:t xml:space="preserve">[A] </w:t>
            </w:r>
            <w:r w:rsidRPr="009B1896">
              <w:rPr>
                <w:szCs w:val="16"/>
                <w:lang w:val="es-CR" w:eastAsia="en-US"/>
              </w:rPr>
              <w:t>CargosBienesDiversos</w:t>
            </w:r>
          </w:p>
        </w:tc>
        <w:tc>
          <w:tcPr>
            <w:tcW w:w="4536" w:type="dxa"/>
            <w:vAlign w:val="center"/>
          </w:tcPr>
          <w:p w14:paraId="6D85C38D" w14:textId="77777777" w:rsidR="00277E5D" w:rsidRPr="00794669" w:rsidRDefault="00277E5D" w:rsidP="00277E5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Pr>
                <w:rFonts w:cs="Arial"/>
                <w:color w:val="000000"/>
                <w:sz w:val="16"/>
                <w:szCs w:val="16"/>
                <w:lang w:val="es-ES_tradnl" w:eastAsia="es-CR"/>
              </w:rPr>
              <w:t>Cargos por bienes diversos</w:t>
            </w:r>
          </w:p>
        </w:tc>
        <w:tc>
          <w:tcPr>
            <w:tcW w:w="411" w:type="dxa"/>
            <w:textDirection w:val="btLr"/>
            <w:vAlign w:val="center"/>
          </w:tcPr>
          <w:p w14:paraId="3FABDCDA" w14:textId="77777777" w:rsidR="00277E5D" w:rsidRPr="00794669" w:rsidRDefault="00277E5D" w:rsidP="00277E5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E77693">
              <w:rPr>
                <w:rFonts w:cs="Arial"/>
                <w:color w:val="000000"/>
                <w:sz w:val="16"/>
                <w:szCs w:val="16"/>
                <w:lang w:val="es-ES_tradnl" w:eastAsia="es-CR"/>
              </w:rPr>
              <w:t>40500400000000</w:t>
            </w:r>
          </w:p>
        </w:tc>
        <w:tc>
          <w:tcPr>
            <w:tcW w:w="5103" w:type="dxa"/>
            <w:vAlign w:val="center"/>
          </w:tcPr>
          <w:p w14:paraId="3F446EF0" w14:textId="77777777" w:rsidR="00277E5D" w:rsidRDefault="00277E5D" w:rsidP="00277E5D">
            <w:pPr>
              <w:pStyle w:val="Prrafodelista"/>
              <w:numPr>
                <w:ilvl w:val="0"/>
                <w:numId w:val="63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D16978">
              <w:rPr>
                <w:rFonts w:cs="Arial"/>
                <w:color w:val="000000"/>
                <w:sz w:val="16"/>
                <w:szCs w:val="16"/>
                <w:u w:val="single"/>
                <w:lang w:eastAsia="es-CR"/>
              </w:rPr>
              <w:t>&gt;</w:t>
            </w:r>
            <w:r>
              <w:rPr>
                <w:rFonts w:cs="Arial"/>
                <w:color w:val="000000"/>
                <w:sz w:val="16"/>
                <w:szCs w:val="16"/>
                <w:lang w:eastAsia="es-CR"/>
              </w:rPr>
              <w:t xml:space="preserve"> 0</w:t>
            </w:r>
          </w:p>
          <w:p w14:paraId="3F60BB90" w14:textId="77777777" w:rsidR="00277E5D" w:rsidRDefault="00277E5D" w:rsidP="00277E5D">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lang w:val="es-CR" w:eastAsia="es-CR"/>
              </w:rPr>
            </w:pPr>
            <w:r>
              <w:rPr>
                <w:rFonts w:cs="Arial"/>
                <w:color w:val="000000"/>
                <w:sz w:val="16"/>
                <w:szCs w:val="16"/>
                <w:lang w:eastAsia="es-CR"/>
              </w:rPr>
              <w:t>Se debe expresar con 2 decimales</w:t>
            </w:r>
          </w:p>
        </w:tc>
      </w:tr>
      <w:tr w:rsidR="00EF6B3D" w:rsidRPr="00794669" w14:paraId="306D50BF"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44E4B319" w14:textId="77777777" w:rsidR="00EF6B3D" w:rsidRPr="00794669" w:rsidRDefault="00B4199C" w:rsidP="00EF6B3D">
            <w:pPr>
              <w:pStyle w:val="Ttulo9"/>
              <w:ind w:left="113" w:right="113"/>
              <w:jc w:val="center"/>
              <w:outlineLvl w:val="8"/>
              <w:rPr>
                <w:b w:val="0"/>
                <w:szCs w:val="16"/>
                <w:lang w:val="es-CR" w:eastAsia="es-CR"/>
              </w:rPr>
            </w:pPr>
            <w:bookmarkStart w:id="172" w:name="_GastosOperativosDiversos"/>
            <w:bookmarkEnd w:id="172"/>
            <w:r>
              <w:rPr>
                <w:b w:val="0"/>
              </w:rPr>
              <w:t>[E]</w:t>
            </w:r>
            <w:r w:rsidR="00EF6B3D" w:rsidRPr="00794669">
              <w:rPr>
                <w:b w:val="0"/>
                <w:szCs w:val="16"/>
                <w:lang w:val="es-ES_tradnl" w:eastAsia="es-CR"/>
              </w:rPr>
              <w:t>GastosOperativosDiversos</w:t>
            </w:r>
          </w:p>
        </w:tc>
        <w:tc>
          <w:tcPr>
            <w:tcW w:w="3402" w:type="dxa"/>
            <w:hideMark/>
          </w:tcPr>
          <w:p w14:paraId="14B7A7B7"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173" w:name="_[A]_Total_13"/>
            <w:bookmarkEnd w:id="173"/>
            <w:r w:rsidRPr="00794669">
              <w:rPr>
                <w:snapToGrid w:val="0"/>
                <w:color w:val="000000"/>
                <w:szCs w:val="16"/>
                <w:lang w:val="es-ES_tradnl" w:eastAsia="es-CR"/>
              </w:rPr>
              <w:t xml:space="preserve">[A] </w:t>
            </w:r>
            <w:r w:rsidRPr="00794669">
              <w:rPr>
                <w:color w:val="000000"/>
                <w:szCs w:val="16"/>
                <w:lang w:val="es-ES_tradnl" w:eastAsia="es-CR"/>
              </w:rPr>
              <w:t>Total</w:t>
            </w:r>
          </w:p>
        </w:tc>
        <w:tc>
          <w:tcPr>
            <w:tcW w:w="4536" w:type="dxa"/>
            <w:vAlign w:val="center"/>
            <w:hideMark/>
          </w:tcPr>
          <w:p w14:paraId="64A9E4F4"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Gastos operativos diversos</w:t>
            </w:r>
          </w:p>
        </w:tc>
        <w:tc>
          <w:tcPr>
            <w:tcW w:w="411" w:type="dxa"/>
            <w:textDirection w:val="btLr"/>
            <w:vAlign w:val="center"/>
            <w:hideMark/>
          </w:tcPr>
          <w:p w14:paraId="64C15DCC"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40600000000000</w:t>
            </w:r>
          </w:p>
        </w:tc>
        <w:tc>
          <w:tcPr>
            <w:tcW w:w="5103" w:type="dxa"/>
            <w:vAlign w:val="center"/>
            <w:hideMark/>
          </w:tcPr>
          <w:p w14:paraId="6938504C" w14:textId="77777777" w:rsidR="00EF6B3D" w:rsidRPr="00794669" w:rsidRDefault="00000000" w:rsidP="00EF6B3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_13" w:history="1">
              <w:r w:rsidR="00EF6B3D" w:rsidRPr="00794669">
                <w:rPr>
                  <w:rStyle w:val="Hipervnculo"/>
                  <w:rFonts w:cs="Arial"/>
                  <w:sz w:val="16"/>
                  <w:szCs w:val="16"/>
                  <w:lang w:val="es-CR" w:eastAsia="es-CR"/>
                </w:rPr>
                <w:t>[A] Total</w:t>
              </w:r>
            </w:hyperlink>
            <w:r w:rsidR="00EF6B3D" w:rsidRPr="00794669">
              <w:rPr>
                <w:rFonts w:cs="Arial"/>
                <w:color w:val="000000"/>
                <w:sz w:val="16"/>
                <w:szCs w:val="16"/>
                <w:lang w:val="es-CR" w:eastAsia="es-CR"/>
              </w:rPr>
              <w:t xml:space="preserve"> = ∑ </w:t>
            </w:r>
            <w:hyperlink w:anchor="_DesgloseGastosOperativosDiversos" w:history="1">
              <w:r w:rsidR="00EF6B3D" w:rsidRPr="00794669">
                <w:rPr>
                  <w:rStyle w:val="Hipervnculo"/>
                  <w:rFonts w:cs="Arial"/>
                  <w:sz w:val="16"/>
                  <w:szCs w:val="16"/>
                  <w:lang w:val="es-CR" w:eastAsia="es-CR"/>
                </w:rPr>
                <w:t>DesgloseGastosOperativosDiversos</w:t>
              </w:r>
            </w:hyperlink>
          </w:p>
        </w:tc>
      </w:tr>
      <w:tr w:rsidR="00EF6B3D" w:rsidRPr="00794669" w14:paraId="5CC0ADA6"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6CBF80C2" w14:textId="77777777" w:rsidR="00EF6B3D" w:rsidRPr="00794669" w:rsidRDefault="00B4199C" w:rsidP="00EF6B3D">
            <w:pPr>
              <w:pStyle w:val="Ttulo9"/>
              <w:ind w:left="113" w:right="113"/>
              <w:jc w:val="center"/>
              <w:outlineLvl w:val="8"/>
              <w:rPr>
                <w:b w:val="0"/>
                <w:szCs w:val="16"/>
                <w:lang w:val="es-CR" w:eastAsia="es-CR"/>
              </w:rPr>
            </w:pPr>
            <w:bookmarkStart w:id="174" w:name="_DesgloseGastosOperativosDiversos"/>
            <w:bookmarkStart w:id="175" w:name="_[E]DesgloseGastosOperativosDiversos"/>
            <w:bookmarkEnd w:id="174"/>
            <w:bookmarkEnd w:id="175"/>
            <w:r>
              <w:rPr>
                <w:b w:val="0"/>
              </w:rPr>
              <w:t>[E]</w:t>
            </w:r>
            <w:r w:rsidR="00EF6B3D" w:rsidRPr="00794669">
              <w:rPr>
                <w:b w:val="0"/>
                <w:szCs w:val="16"/>
                <w:lang w:val="es-ES_tradnl" w:eastAsia="es-CR"/>
              </w:rPr>
              <w:t>DesgloseGastosOperativosDiversos</w:t>
            </w:r>
          </w:p>
        </w:tc>
        <w:tc>
          <w:tcPr>
            <w:tcW w:w="3402" w:type="dxa"/>
            <w:hideMark/>
          </w:tcPr>
          <w:p w14:paraId="09BB765C"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ComisionesServicios</w:t>
            </w:r>
          </w:p>
        </w:tc>
        <w:tc>
          <w:tcPr>
            <w:tcW w:w="4536" w:type="dxa"/>
            <w:vAlign w:val="center"/>
            <w:hideMark/>
          </w:tcPr>
          <w:p w14:paraId="77B85FD7"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Comisiones por servicios</w:t>
            </w:r>
          </w:p>
        </w:tc>
        <w:tc>
          <w:tcPr>
            <w:tcW w:w="411" w:type="dxa"/>
            <w:textDirection w:val="btLr"/>
            <w:vAlign w:val="center"/>
            <w:hideMark/>
          </w:tcPr>
          <w:p w14:paraId="7741B2B0"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40600100000000</w:t>
            </w:r>
          </w:p>
        </w:tc>
        <w:tc>
          <w:tcPr>
            <w:tcW w:w="5103" w:type="dxa"/>
            <w:vAlign w:val="center"/>
            <w:hideMark/>
          </w:tcPr>
          <w:p w14:paraId="2E71063F" w14:textId="77777777" w:rsidR="00EF6B3D" w:rsidRDefault="00EF6B3D" w:rsidP="009B7AA1">
            <w:pPr>
              <w:pStyle w:val="Prrafodelista"/>
              <w:numPr>
                <w:ilvl w:val="0"/>
                <w:numId w:val="20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1095F8D" w14:textId="77777777" w:rsidR="00EF6B3D" w:rsidRPr="00452B09" w:rsidRDefault="00EF6B3D" w:rsidP="009B7AA1">
            <w:pPr>
              <w:pStyle w:val="Prrafodelista"/>
              <w:numPr>
                <w:ilvl w:val="0"/>
                <w:numId w:val="20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FA374B3"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38298B10"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6D2A31A"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39C80891"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00277E5D" w:rsidRPr="009B1896">
              <w:rPr>
                <w:szCs w:val="16"/>
                <w:lang w:val="es-CR" w:eastAsia="en-US"/>
              </w:rPr>
              <w:t>BienesMantenidosVenta</w:t>
            </w:r>
          </w:p>
        </w:tc>
        <w:tc>
          <w:tcPr>
            <w:tcW w:w="4536" w:type="dxa"/>
            <w:vAlign w:val="center"/>
            <w:hideMark/>
          </w:tcPr>
          <w:p w14:paraId="49FD80A3"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 xml:space="preserve">Gastos por bienes </w:t>
            </w:r>
            <w:r w:rsidR="00277E5D">
              <w:rPr>
                <w:rFonts w:cs="Arial"/>
                <w:color w:val="000000"/>
                <w:sz w:val="16"/>
                <w:szCs w:val="16"/>
                <w:lang w:val="es-ES_tradnl" w:eastAsia="es-CR"/>
              </w:rPr>
              <w:t>mantenidos para la venta</w:t>
            </w:r>
          </w:p>
        </w:tc>
        <w:tc>
          <w:tcPr>
            <w:tcW w:w="411" w:type="dxa"/>
            <w:textDirection w:val="btLr"/>
            <w:vAlign w:val="center"/>
            <w:hideMark/>
          </w:tcPr>
          <w:p w14:paraId="1D3CBE84"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40600200000000</w:t>
            </w:r>
          </w:p>
        </w:tc>
        <w:tc>
          <w:tcPr>
            <w:tcW w:w="5103" w:type="dxa"/>
            <w:vAlign w:val="center"/>
            <w:hideMark/>
          </w:tcPr>
          <w:p w14:paraId="3E658480" w14:textId="77777777" w:rsidR="00EF6B3D" w:rsidRDefault="00EF6B3D" w:rsidP="009B7AA1">
            <w:pPr>
              <w:pStyle w:val="Prrafodelista"/>
              <w:numPr>
                <w:ilvl w:val="0"/>
                <w:numId w:val="20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7990554" w14:textId="77777777" w:rsidR="00EF6B3D" w:rsidRPr="00452B09" w:rsidRDefault="00EF6B3D" w:rsidP="009B7AA1">
            <w:pPr>
              <w:pStyle w:val="Prrafodelista"/>
              <w:numPr>
                <w:ilvl w:val="0"/>
                <w:numId w:val="20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46E57C3"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66A31841"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2CC8B9A2"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2B864702"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ParticipacionCapitalOtrasEmpresas</w:t>
            </w:r>
          </w:p>
        </w:tc>
        <w:tc>
          <w:tcPr>
            <w:tcW w:w="4536" w:type="dxa"/>
            <w:vAlign w:val="center"/>
            <w:hideMark/>
          </w:tcPr>
          <w:p w14:paraId="595ED252"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Gastos por participaciones de capital en otras empresas</w:t>
            </w:r>
          </w:p>
        </w:tc>
        <w:tc>
          <w:tcPr>
            <w:tcW w:w="411" w:type="dxa"/>
            <w:textDirection w:val="btLr"/>
            <w:vAlign w:val="center"/>
            <w:hideMark/>
          </w:tcPr>
          <w:p w14:paraId="25B76F47"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40600300000000</w:t>
            </w:r>
          </w:p>
        </w:tc>
        <w:tc>
          <w:tcPr>
            <w:tcW w:w="5103" w:type="dxa"/>
            <w:vAlign w:val="center"/>
            <w:hideMark/>
          </w:tcPr>
          <w:p w14:paraId="0934C852" w14:textId="77777777" w:rsidR="00EF6B3D" w:rsidRDefault="00EF6B3D" w:rsidP="009B7AA1">
            <w:pPr>
              <w:pStyle w:val="Prrafodelista"/>
              <w:numPr>
                <w:ilvl w:val="0"/>
                <w:numId w:val="20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8F596E1" w14:textId="77777777" w:rsidR="00EF6B3D" w:rsidRPr="00452B09" w:rsidRDefault="00EF6B3D" w:rsidP="009B7AA1">
            <w:pPr>
              <w:pStyle w:val="Prrafodelista"/>
              <w:numPr>
                <w:ilvl w:val="0"/>
                <w:numId w:val="20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0AA0C35"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4B20DEB3"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9E66F00" w14:textId="77777777" w:rsidR="00EF6B3D" w:rsidRPr="00794669" w:rsidRDefault="00EF6B3D" w:rsidP="00EF6B3D">
            <w:pPr>
              <w:pStyle w:val="Ttulo9"/>
              <w:ind w:left="113" w:right="113"/>
              <w:jc w:val="center"/>
              <w:outlineLvl w:val="8"/>
              <w:rPr>
                <w:b w:val="0"/>
                <w:szCs w:val="16"/>
                <w:lang w:val="es-CR" w:eastAsia="es-CR"/>
              </w:rPr>
            </w:pPr>
          </w:p>
        </w:tc>
        <w:tc>
          <w:tcPr>
            <w:tcW w:w="3402" w:type="dxa"/>
          </w:tcPr>
          <w:p w14:paraId="383D105E" w14:textId="77777777" w:rsidR="00EF6B3D" w:rsidRPr="0066064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sidRPr="00660649">
              <w:rPr>
                <w:snapToGrid w:val="0"/>
                <w:color w:val="000000"/>
                <w:szCs w:val="16"/>
                <w:lang w:val="es-ES_tradnl" w:eastAsia="es-CR"/>
              </w:rPr>
              <w:t xml:space="preserve">[E] </w:t>
            </w:r>
            <w:r w:rsidRPr="00660649">
              <w:rPr>
                <w:color w:val="000000"/>
                <w:szCs w:val="16"/>
                <w:lang w:val="es-ES_tradnl" w:eastAsia="es-CR"/>
              </w:rPr>
              <w:t>Provisiones</w:t>
            </w:r>
          </w:p>
        </w:tc>
        <w:tc>
          <w:tcPr>
            <w:tcW w:w="4536" w:type="dxa"/>
            <w:vAlign w:val="center"/>
          </w:tcPr>
          <w:p w14:paraId="19A9B6EC" w14:textId="77777777" w:rsidR="00EF6B3D" w:rsidRPr="0066064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660649">
              <w:rPr>
                <w:rFonts w:cs="Arial"/>
                <w:color w:val="000000"/>
                <w:sz w:val="16"/>
                <w:szCs w:val="16"/>
                <w:lang w:val="es-ES_tradnl" w:eastAsia="es-CR"/>
              </w:rPr>
              <w:t>Gastos por provisiones</w:t>
            </w:r>
          </w:p>
        </w:tc>
        <w:tc>
          <w:tcPr>
            <w:tcW w:w="411" w:type="dxa"/>
            <w:textDirection w:val="btLr"/>
            <w:vAlign w:val="center"/>
          </w:tcPr>
          <w:p w14:paraId="1EDB4E3C" w14:textId="77777777" w:rsidR="00EF6B3D" w:rsidRPr="0066064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660649">
              <w:rPr>
                <w:rFonts w:cs="Arial"/>
                <w:color w:val="000000"/>
                <w:sz w:val="16"/>
                <w:szCs w:val="16"/>
                <w:lang w:val="es-ES_tradnl" w:eastAsia="es-CR"/>
              </w:rPr>
              <w:t>40600500000000</w:t>
            </w:r>
          </w:p>
        </w:tc>
        <w:tc>
          <w:tcPr>
            <w:tcW w:w="5103" w:type="dxa"/>
            <w:vAlign w:val="center"/>
          </w:tcPr>
          <w:p w14:paraId="5E5506BF" w14:textId="77777777" w:rsidR="00EF6B3D" w:rsidRDefault="00EF6B3D" w:rsidP="009B7AA1">
            <w:pPr>
              <w:pStyle w:val="Prrafodelista"/>
              <w:numPr>
                <w:ilvl w:val="0"/>
                <w:numId w:val="21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EF0BB01" w14:textId="77777777" w:rsidR="00EF6B3D" w:rsidRPr="00452B09" w:rsidRDefault="00EF6B3D" w:rsidP="009B7AA1">
            <w:pPr>
              <w:pStyle w:val="Prrafodelista"/>
              <w:numPr>
                <w:ilvl w:val="0"/>
                <w:numId w:val="21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74430B99" w14:textId="77777777" w:rsidR="00EF6B3D" w:rsidRPr="0066064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eastAsia="es-CR"/>
              </w:rPr>
            </w:pPr>
          </w:p>
        </w:tc>
      </w:tr>
      <w:tr w:rsidR="00EF6B3D" w:rsidRPr="00794669" w14:paraId="0546F183"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470C4514"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3CC2F81E"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PartesRelacionadas</w:t>
            </w:r>
          </w:p>
        </w:tc>
        <w:tc>
          <w:tcPr>
            <w:tcW w:w="4536" w:type="dxa"/>
            <w:vAlign w:val="center"/>
            <w:hideMark/>
          </w:tcPr>
          <w:p w14:paraId="1EB5674D" w14:textId="77777777" w:rsidR="00EF6B3D" w:rsidRPr="00794669"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Gastos por con partes relacionadas</w:t>
            </w:r>
          </w:p>
        </w:tc>
        <w:tc>
          <w:tcPr>
            <w:tcW w:w="411" w:type="dxa"/>
            <w:textDirection w:val="btLr"/>
            <w:vAlign w:val="center"/>
            <w:hideMark/>
          </w:tcPr>
          <w:p w14:paraId="3048A4A1"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40600800000000</w:t>
            </w:r>
          </w:p>
        </w:tc>
        <w:tc>
          <w:tcPr>
            <w:tcW w:w="5103" w:type="dxa"/>
            <w:vAlign w:val="center"/>
            <w:hideMark/>
          </w:tcPr>
          <w:p w14:paraId="6DE07C0B" w14:textId="77777777" w:rsidR="00EF6B3D" w:rsidRDefault="00EF6B3D" w:rsidP="009B7AA1">
            <w:pPr>
              <w:pStyle w:val="Prrafodelista"/>
              <w:numPr>
                <w:ilvl w:val="0"/>
                <w:numId w:val="21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8039DBE" w14:textId="77777777" w:rsidR="00EF6B3D" w:rsidRPr="00452B09" w:rsidRDefault="00EF6B3D" w:rsidP="009B7AA1">
            <w:pPr>
              <w:pStyle w:val="Prrafodelista"/>
              <w:numPr>
                <w:ilvl w:val="0"/>
                <w:numId w:val="21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DC763A8"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3C24196F"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DABDB07"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14FE4402"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OtrosGastosOperativos</w:t>
            </w:r>
          </w:p>
        </w:tc>
        <w:tc>
          <w:tcPr>
            <w:tcW w:w="4536" w:type="dxa"/>
            <w:vAlign w:val="center"/>
            <w:hideMark/>
          </w:tcPr>
          <w:p w14:paraId="7983B77F"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Otros gastos operativos</w:t>
            </w:r>
          </w:p>
        </w:tc>
        <w:tc>
          <w:tcPr>
            <w:tcW w:w="411" w:type="dxa"/>
            <w:textDirection w:val="btLr"/>
            <w:vAlign w:val="center"/>
            <w:hideMark/>
          </w:tcPr>
          <w:p w14:paraId="4D237ADF"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40600900000000</w:t>
            </w:r>
          </w:p>
        </w:tc>
        <w:tc>
          <w:tcPr>
            <w:tcW w:w="5103" w:type="dxa"/>
            <w:vAlign w:val="center"/>
            <w:hideMark/>
          </w:tcPr>
          <w:p w14:paraId="652DA10A" w14:textId="77777777" w:rsidR="00EF6B3D" w:rsidRDefault="00EF6B3D" w:rsidP="009B7AA1">
            <w:pPr>
              <w:pStyle w:val="Prrafodelista"/>
              <w:numPr>
                <w:ilvl w:val="0"/>
                <w:numId w:val="21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287E948" w14:textId="77777777" w:rsidR="00EF6B3D" w:rsidRPr="00452B09" w:rsidRDefault="00EF6B3D" w:rsidP="009B7AA1">
            <w:pPr>
              <w:pStyle w:val="Prrafodelista"/>
              <w:numPr>
                <w:ilvl w:val="0"/>
                <w:numId w:val="21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30D312B"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5C950DDA"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4FF096DB" w14:textId="77777777" w:rsidR="00EF6B3D" w:rsidRPr="00794669" w:rsidRDefault="00B4199C" w:rsidP="00EF6B3D">
            <w:pPr>
              <w:pStyle w:val="Ttulo9"/>
              <w:ind w:left="113" w:right="113"/>
              <w:jc w:val="center"/>
              <w:outlineLvl w:val="8"/>
              <w:rPr>
                <w:b w:val="0"/>
                <w:szCs w:val="16"/>
                <w:lang w:val="es-CR" w:eastAsia="es-CR"/>
              </w:rPr>
            </w:pPr>
            <w:bookmarkStart w:id="176" w:name="_GastosAdministracionNoTecnicos"/>
            <w:bookmarkEnd w:id="176"/>
            <w:r>
              <w:rPr>
                <w:b w:val="0"/>
              </w:rPr>
              <w:t>[E]</w:t>
            </w:r>
            <w:r w:rsidR="00EF6B3D" w:rsidRPr="00794669">
              <w:rPr>
                <w:b w:val="0"/>
                <w:szCs w:val="16"/>
                <w:lang w:val="es-ES_tradnl" w:eastAsia="es-CR"/>
              </w:rPr>
              <w:t>GastosAdministracion</w:t>
            </w:r>
          </w:p>
        </w:tc>
        <w:tc>
          <w:tcPr>
            <w:tcW w:w="3402" w:type="dxa"/>
            <w:hideMark/>
          </w:tcPr>
          <w:p w14:paraId="5BD84019"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177" w:name="_[A]_Total_14"/>
            <w:bookmarkEnd w:id="177"/>
            <w:r w:rsidRPr="00794669">
              <w:rPr>
                <w:snapToGrid w:val="0"/>
                <w:color w:val="000000"/>
                <w:szCs w:val="16"/>
                <w:lang w:val="es-ES_tradnl" w:eastAsia="es-CR"/>
              </w:rPr>
              <w:t xml:space="preserve">[A] </w:t>
            </w:r>
            <w:r w:rsidRPr="00794669">
              <w:rPr>
                <w:color w:val="000000"/>
                <w:szCs w:val="16"/>
                <w:lang w:val="es-ES_tradnl" w:eastAsia="es-CR"/>
              </w:rPr>
              <w:t>Total</w:t>
            </w:r>
            <w:r w:rsidR="009C65C0">
              <w:rPr>
                <w:color w:val="000000"/>
                <w:szCs w:val="16"/>
                <w:lang w:val="es-ES_tradnl" w:eastAsia="es-CR"/>
              </w:rPr>
              <w:t>GastosAdministracionNoTecnico</w:t>
            </w:r>
          </w:p>
        </w:tc>
        <w:tc>
          <w:tcPr>
            <w:tcW w:w="4536" w:type="dxa"/>
            <w:vAlign w:val="center"/>
            <w:hideMark/>
          </w:tcPr>
          <w:p w14:paraId="121FF88B" w14:textId="77777777" w:rsidR="00EF6B3D" w:rsidRPr="009C65C0"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9C65C0">
              <w:rPr>
                <w:rFonts w:cs="Arial"/>
                <w:color w:val="000000"/>
                <w:sz w:val="16"/>
                <w:szCs w:val="16"/>
                <w:lang w:val="es-ES_tradnl" w:eastAsia="es-CR"/>
              </w:rPr>
              <w:t>Gastos de administración</w:t>
            </w:r>
            <w:r w:rsidR="006273EF" w:rsidRPr="009C65C0">
              <w:rPr>
                <w:rFonts w:cs="Arial"/>
                <w:color w:val="000000"/>
                <w:sz w:val="16"/>
                <w:szCs w:val="16"/>
                <w:lang w:val="es-ES_tradnl" w:eastAsia="es-CR"/>
              </w:rPr>
              <w:t xml:space="preserve"> no técnico</w:t>
            </w:r>
          </w:p>
        </w:tc>
        <w:tc>
          <w:tcPr>
            <w:tcW w:w="411" w:type="dxa"/>
            <w:textDirection w:val="btLr"/>
            <w:vAlign w:val="center"/>
            <w:hideMark/>
          </w:tcPr>
          <w:p w14:paraId="6F8EB0D4"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40700000000000</w:t>
            </w:r>
          </w:p>
        </w:tc>
        <w:tc>
          <w:tcPr>
            <w:tcW w:w="5103" w:type="dxa"/>
            <w:vAlign w:val="center"/>
            <w:hideMark/>
          </w:tcPr>
          <w:p w14:paraId="5022A808" w14:textId="77777777" w:rsidR="00EF6B3D" w:rsidRPr="00794669" w:rsidRDefault="00000000" w:rsidP="00A723E3">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14" w:history="1">
              <w:r w:rsidR="00EF6B3D" w:rsidRPr="00794669">
                <w:rPr>
                  <w:rStyle w:val="Hipervnculo"/>
                  <w:rFonts w:cs="Arial"/>
                  <w:sz w:val="16"/>
                  <w:szCs w:val="16"/>
                  <w:lang w:val="es-CR" w:eastAsia="es-CR"/>
                </w:rPr>
                <w:t>[A] Total</w:t>
              </w:r>
            </w:hyperlink>
            <w:r w:rsidR="00EF6B3D" w:rsidRPr="00794669">
              <w:rPr>
                <w:rFonts w:cs="Arial"/>
                <w:color w:val="000000"/>
                <w:sz w:val="16"/>
                <w:szCs w:val="16"/>
                <w:lang w:val="es-CR" w:eastAsia="es-CR"/>
              </w:rPr>
              <w:t xml:space="preserve"> = ∑ </w:t>
            </w:r>
            <w:hyperlink w:anchor="_DesgloseGastosAdministracionNoTecni" w:history="1">
              <w:r w:rsidR="00EF6B3D" w:rsidRPr="00794669">
                <w:rPr>
                  <w:rStyle w:val="Hipervnculo"/>
                  <w:rFonts w:cs="Arial"/>
                  <w:sz w:val="16"/>
                  <w:szCs w:val="16"/>
                  <w:lang w:val="es-CR" w:eastAsia="es-CR"/>
                </w:rPr>
                <w:t>DesgloseGastosAdministracion</w:t>
              </w:r>
            </w:hyperlink>
          </w:p>
        </w:tc>
      </w:tr>
      <w:tr w:rsidR="00EF6B3D" w:rsidRPr="00794669" w14:paraId="0A9EB35A"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5D4140F4" w14:textId="77777777" w:rsidR="00EF6B3D" w:rsidRPr="00794669" w:rsidRDefault="00B4199C" w:rsidP="00A723E3">
            <w:pPr>
              <w:pStyle w:val="Ttulo9"/>
              <w:ind w:left="113" w:right="113"/>
              <w:jc w:val="center"/>
              <w:outlineLvl w:val="8"/>
              <w:rPr>
                <w:b w:val="0"/>
                <w:szCs w:val="16"/>
                <w:lang w:val="es-CR" w:eastAsia="es-CR"/>
              </w:rPr>
            </w:pPr>
            <w:bookmarkStart w:id="178" w:name="_DesgloseGastosAdministracionNoTecni"/>
            <w:bookmarkEnd w:id="178"/>
            <w:r>
              <w:rPr>
                <w:b w:val="0"/>
              </w:rPr>
              <w:t>[E]</w:t>
            </w:r>
            <w:r w:rsidR="00EF6B3D" w:rsidRPr="00794669">
              <w:rPr>
                <w:b w:val="0"/>
                <w:szCs w:val="16"/>
                <w:lang w:val="es-ES_tradnl" w:eastAsia="es-CR"/>
              </w:rPr>
              <w:t>DesgloseGastosAdministracion</w:t>
            </w:r>
          </w:p>
        </w:tc>
        <w:tc>
          <w:tcPr>
            <w:tcW w:w="3402" w:type="dxa"/>
            <w:hideMark/>
          </w:tcPr>
          <w:p w14:paraId="2B65CBE6"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Personal</w:t>
            </w:r>
          </w:p>
        </w:tc>
        <w:tc>
          <w:tcPr>
            <w:tcW w:w="4536" w:type="dxa"/>
            <w:vAlign w:val="center"/>
            <w:hideMark/>
          </w:tcPr>
          <w:p w14:paraId="7B4C08AC" w14:textId="77777777" w:rsidR="00EF6B3D" w:rsidRPr="009C65C0"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9C65C0">
              <w:rPr>
                <w:rFonts w:cs="Arial"/>
                <w:color w:val="000000"/>
                <w:sz w:val="16"/>
                <w:szCs w:val="16"/>
                <w:lang w:val="es-ES_tradnl" w:eastAsia="es-CR"/>
              </w:rPr>
              <w:t>Gastos de personal</w:t>
            </w:r>
            <w:r w:rsidR="006273EF" w:rsidRPr="009C65C0">
              <w:rPr>
                <w:rFonts w:cs="Arial"/>
                <w:color w:val="000000"/>
                <w:sz w:val="16"/>
                <w:szCs w:val="16"/>
                <w:lang w:val="es-ES_tradnl" w:eastAsia="es-CR"/>
              </w:rPr>
              <w:t xml:space="preserve"> no técnico</w:t>
            </w:r>
          </w:p>
        </w:tc>
        <w:tc>
          <w:tcPr>
            <w:tcW w:w="411" w:type="dxa"/>
            <w:textDirection w:val="btLr"/>
            <w:vAlign w:val="center"/>
            <w:hideMark/>
          </w:tcPr>
          <w:p w14:paraId="2EF5B1AF"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40700100000000</w:t>
            </w:r>
          </w:p>
        </w:tc>
        <w:tc>
          <w:tcPr>
            <w:tcW w:w="5103" w:type="dxa"/>
            <w:vAlign w:val="center"/>
            <w:hideMark/>
          </w:tcPr>
          <w:p w14:paraId="22AE6283" w14:textId="77777777" w:rsidR="00EF6B3D" w:rsidRDefault="00EF6B3D" w:rsidP="009B7AA1">
            <w:pPr>
              <w:pStyle w:val="Prrafodelista"/>
              <w:numPr>
                <w:ilvl w:val="0"/>
                <w:numId w:val="21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7061090" w14:textId="77777777" w:rsidR="00EF6B3D" w:rsidRPr="00452B09" w:rsidRDefault="00EF6B3D" w:rsidP="009B7AA1">
            <w:pPr>
              <w:pStyle w:val="Prrafodelista"/>
              <w:numPr>
                <w:ilvl w:val="0"/>
                <w:numId w:val="21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EB6170A"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7BBFE58D"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5533993"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64D46084"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[E]</w:t>
            </w:r>
            <w:r w:rsidRPr="00794669">
              <w:rPr>
                <w:szCs w:val="16"/>
              </w:rPr>
              <w:t xml:space="preserve"> </w:t>
            </w:r>
            <w:r w:rsidRPr="00794669">
              <w:rPr>
                <w:color w:val="000000"/>
                <w:szCs w:val="16"/>
                <w:lang w:val="es-ES_tradnl" w:eastAsia="es-CR"/>
              </w:rPr>
              <w:t>ServiciosExternos</w:t>
            </w:r>
          </w:p>
        </w:tc>
        <w:tc>
          <w:tcPr>
            <w:tcW w:w="4536" w:type="dxa"/>
            <w:vAlign w:val="center"/>
            <w:hideMark/>
          </w:tcPr>
          <w:p w14:paraId="428796EC" w14:textId="77777777" w:rsidR="00EF6B3D" w:rsidRPr="009C65C0"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9C65C0">
              <w:rPr>
                <w:rFonts w:cs="Arial"/>
                <w:color w:val="000000"/>
                <w:sz w:val="16"/>
                <w:szCs w:val="16"/>
                <w:lang w:val="es-ES_tradnl" w:eastAsia="es-CR"/>
              </w:rPr>
              <w:t>Gastos por servicios externos</w:t>
            </w:r>
            <w:r w:rsidR="006273EF" w:rsidRPr="009C65C0">
              <w:rPr>
                <w:rFonts w:cs="Arial"/>
                <w:color w:val="000000"/>
                <w:sz w:val="16"/>
                <w:szCs w:val="16"/>
                <w:lang w:val="es-ES_tradnl" w:eastAsia="es-CR"/>
              </w:rPr>
              <w:t xml:space="preserve"> no técnico</w:t>
            </w:r>
          </w:p>
        </w:tc>
        <w:tc>
          <w:tcPr>
            <w:tcW w:w="411" w:type="dxa"/>
            <w:textDirection w:val="btLr"/>
            <w:vAlign w:val="center"/>
            <w:hideMark/>
          </w:tcPr>
          <w:p w14:paraId="66B5B5F2"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40700200000000</w:t>
            </w:r>
          </w:p>
        </w:tc>
        <w:tc>
          <w:tcPr>
            <w:tcW w:w="5103" w:type="dxa"/>
            <w:vAlign w:val="center"/>
            <w:hideMark/>
          </w:tcPr>
          <w:p w14:paraId="6411F96D" w14:textId="77777777" w:rsidR="00EF6B3D" w:rsidRDefault="00EF6B3D" w:rsidP="009B7AA1">
            <w:pPr>
              <w:pStyle w:val="Prrafodelista"/>
              <w:numPr>
                <w:ilvl w:val="0"/>
                <w:numId w:val="21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09AB5BF" w14:textId="77777777" w:rsidR="00EF6B3D" w:rsidRPr="00452B09" w:rsidRDefault="00EF6B3D" w:rsidP="009B7AA1">
            <w:pPr>
              <w:pStyle w:val="Prrafodelista"/>
              <w:numPr>
                <w:ilvl w:val="0"/>
                <w:numId w:val="21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A3B307C"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13111D5A"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BD650A1"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37DFF473"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MovilidadYComunicaciones</w:t>
            </w:r>
          </w:p>
        </w:tc>
        <w:tc>
          <w:tcPr>
            <w:tcW w:w="4536" w:type="dxa"/>
            <w:vAlign w:val="center"/>
            <w:hideMark/>
          </w:tcPr>
          <w:p w14:paraId="25B1AFF4" w14:textId="77777777" w:rsidR="00EF6B3D" w:rsidRPr="009C65C0"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9C65C0">
              <w:rPr>
                <w:rFonts w:cs="Arial"/>
                <w:color w:val="000000"/>
                <w:sz w:val="16"/>
                <w:szCs w:val="16"/>
                <w:lang w:val="es-ES_tradnl" w:eastAsia="es-CR"/>
              </w:rPr>
              <w:t>Gastos de movilidad y comunicaciones</w:t>
            </w:r>
            <w:r w:rsidR="006273EF" w:rsidRPr="009C65C0">
              <w:rPr>
                <w:rFonts w:cs="Arial"/>
                <w:color w:val="000000"/>
                <w:sz w:val="16"/>
                <w:szCs w:val="16"/>
                <w:lang w:val="es-ES_tradnl" w:eastAsia="es-CR"/>
              </w:rPr>
              <w:t xml:space="preserve"> no técnico</w:t>
            </w:r>
          </w:p>
        </w:tc>
        <w:tc>
          <w:tcPr>
            <w:tcW w:w="411" w:type="dxa"/>
            <w:textDirection w:val="btLr"/>
            <w:vAlign w:val="center"/>
            <w:hideMark/>
          </w:tcPr>
          <w:p w14:paraId="2CB7E4C1"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40700300000000</w:t>
            </w:r>
          </w:p>
        </w:tc>
        <w:tc>
          <w:tcPr>
            <w:tcW w:w="5103" w:type="dxa"/>
            <w:vAlign w:val="center"/>
            <w:hideMark/>
          </w:tcPr>
          <w:p w14:paraId="25CF9409" w14:textId="77777777" w:rsidR="00EF6B3D" w:rsidRDefault="00EF6B3D" w:rsidP="009B7AA1">
            <w:pPr>
              <w:pStyle w:val="Prrafodelista"/>
              <w:numPr>
                <w:ilvl w:val="0"/>
                <w:numId w:val="21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76EE188" w14:textId="77777777" w:rsidR="00EF6B3D" w:rsidRPr="00452B09" w:rsidRDefault="00EF6B3D" w:rsidP="009B7AA1">
            <w:pPr>
              <w:pStyle w:val="Prrafodelista"/>
              <w:numPr>
                <w:ilvl w:val="0"/>
                <w:numId w:val="21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3CEE416"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03DE67C2"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129FB4C1"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13E6064A"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[E]</w:t>
            </w:r>
            <w:r w:rsidRPr="00794669">
              <w:rPr>
                <w:szCs w:val="16"/>
              </w:rPr>
              <w:t xml:space="preserve"> </w:t>
            </w:r>
            <w:r w:rsidRPr="00794669">
              <w:rPr>
                <w:color w:val="000000"/>
                <w:szCs w:val="16"/>
                <w:lang w:val="es-ES_tradnl" w:eastAsia="es-CR"/>
              </w:rPr>
              <w:t>Infraestructura</w:t>
            </w:r>
          </w:p>
        </w:tc>
        <w:tc>
          <w:tcPr>
            <w:tcW w:w="4536" w:type="dxa"/>
            <w:vAlign w:val="center"/>
            <w:hideMark/>
          </w:tcPr>
          <w:p w14:paraId="7A8C04DE" w14:textId="77777777" w:rsidR="00EF6B3D" w:rsidRPr="009C65C0" w:rsidRDefault="00EF6B3D" w:rsidP="00EF6B3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9C65C0">
              <w:rPr>
                <w:rFonts w:cs="Arial"/>
                <w:color w:val="000000"/>
                <w:sz w:val="16"/>
                <w:szCs w:val="16"/>
                <w:lang w:val="es-ES_tradnl" w:eastAsia="es-CR"/>
              </w:rPr>
              <w:t>Gastos de infraestructura</w:t>
            </w:r>
            <w:r w:rsidR="006273EF" w:rsidRPr="009C65C0">
              <w:rPr>
                <w:rFonts w:cs="Arial"/>
                <w:color w:val="000000"/>
                <w:sz w:val="16"/>
                <w:szCs w:val="16"/>
                <w:lang w:val="es-ES_tradnl" w:eastAsia="es-CR"/>
              </w:rPr>
              <w:t xml:space="preserve"> no técnico</w:t>
            </w:r>
          </w:p>
        </w:tc>
        <w:tc>
          <w:tcPr>
            <w:tcW w:w="411" w:type="dxa"/>
            <w:textDirection w:val="btLr"/>
            <w:vAlign w:val="center"/>
            <w:hideMark/>
          </w:tcPr>
          <w:p w14:paraId="68A3BD7F"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40700400000000</w:t>
            </w:r>
          </w:p>
        </w:tc>
        <w:tc>
          <w:tcPr>
            <w:tcW w:w="5103" w:type="dxa"/>
            <w:vAlign w:val="center"/>
            <w:hideMark/>
          </w:tcPr>
          <w:p w14:paraId="6CA98CEC" w14:textId="77777777" w:rsidR="00EF6B3D" w:rsidRDefault="00EF6B3D" w:rsidP="009B7AA1">
            <w:pPr>
              <w:pStyle w:val="Prrafodelista"/>
              <w:numPr>
                <w:ilvl w:val="0"/>
                <w:numId w:val="21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3F902721" w14:textId="77777777" w:rsidR="00EF6B3D" w:rsidRPr="00452B09" w:rsidRDefault="00EF6B3D" w:rsidP="009B7AA1">
            <w:pPr>
              <w:pStyle w:val="Prrafodelista"/>
              <w:numPr>
                <w:ilvl w:val="0"/>
                <w:numId w:val="21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839FE53" w14:textId="77777777" w:rsidR="00EF6B3D" w:rsidRPr="00794669" w:rsidRDefault="00EF6B3D" w:rsidP="00EF6B3D">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EF6B3D" w:rsidRPr="00794669" w14:paraId="638A3A23"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63F3A66" w14:textId="77777777" w:rsidR="00EF6B3D" w:rsidRPr="00794669" w:rsidRDefault="00EF6B3D" w:rsidP="00EF6B3D">
            <w:pPr>
              <w:pStyle w:val="Ttulo9"/>
              <w:ind w:left="113" w:right="113"/>
              <w:jc w:val="center"/>
              <w:outlineLvl w:val="8"/>
              <w:rPr>
                <w:b w:val="0"/>
                <w:szCs w:val="16"/>
                <w:lang w:val="es-CR" w:eastAsia="es-CR"/>
              </w:rPr>
            </w:pPr>
          </w:p>
        </w:tc>
        <w:tc>
          <w:tcPr>
            <w:tcW w:w="3402" w:type="dxa"/>
            <w:hideMark/>
          </w:tcPr>
          <w:p w14:paraId="42B00204" w14:textId="77777777" w:rsidR="00EF6B3D" w:rsidRPr="00794669" w:rsidRDefault="00EF6B3D"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[E] </w:t>
            </w:r>
            <w:r w:rsidRPr="00794669">
              <w:rPr>
                <w:color w:val="000000"/>
                <w:szCs w:val="16"/>
                <w:lang w:val="es-ES_tradnl" w:eastAsia="es-CR"/>
              </w:rPr>
              <w:t>Generales</w:t>
            </w:r>
          </w:p>
        </w:tc>
        <w:tc>
          <w:tcPr>
            <w:tcW w:w="4536" w:type="dxa"/>
            <w:vAlign w:val="center"/>
            <w:hideMark/>
          </w:tcPr>
          <w:p w14:paraId="754A3EAC" w14:textId="77777777" w:rsidR="00EF6B3D" w:rsidRPr="00794669" w:rsidRDefault="00EF6B3D"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 xml:space="preserve">Gastos </w:t>
            </w:r>
            <w:r w:rsidRPr="009C65C0">
              <w:rPr>
                <w:rFonts w:cs="Arial"/>
                <w:color w:val="000000"/>
                <w:sz w:val="16"/>
                <w:szCs w:val="16"/>
                <w:lang w:val="es-ES_tradnl" w:eastAsia="es-CR"/>
              </w:rPr>
              <w:t>generales</w:t>
            </w:r>
            <w:r w:rsidR="006273EF" w:rsidRPr="009C65C0">
              <w:rPr>
                <w:rFonts w:cs="Arial"/>
                <w:color w:val="000000"/>
                <w:sz w:val="16"/>
                <w:szCs w:val="16"/>
                <w:lang w:val="es-ES_tradnl" w:eastAsia="es-CR"/>
              </w:rPr>
              <w:t xml:space="preserve"> no técnico</w:t>
            </w:r>
          </w:p>
        </w:tc>
        <w:tc>
          <w:tcPr>
            <w:tcW w:w="411" w:type="dxa"/>
            <w:textDirection w:val="btLr"/>
            <w:vAlign w:val="center"/>
            <w:hideMark/>
          </w:tcPr>
          <w:p w14:paraId="3C5349EA" w14:textId="77777777" w:rsidR="00EF6B3D" w:rsidRPr="00794669" w:rsidRDefault="00EF6B3D"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40700500000000</w:t>
            </w:r>
          </w:p>
        </w:tc>
        <w:tc>
          <w:tcPr>
            <w:tcW w:w="5103" w:type="dxa"/>
            <w:vAlign w:val="center"/>
            <w:hideMark/>
          </w:tcPr>
          <w:p w14:paraId="6247728B" w14:textId="77777777" w:rsidR="00EF6B3D" w:rsidRDefault="00EF6B3D" w:rsidP="009B7AA1">
            <w:pPr>
              <w:pStyle w:val="Prrafodelista"/>
              <w:numPr>
                <w:ilvl w:val="0"/>
                <w:numId w:val="22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A0224D9" w14:textId="77777777" w:rsidR="00EF6B3D" w:rsidRPr="00452B09" w:rsidRDefault="00EF6B3D" w:rsidP="009B7AA1">
            <w:pPr>
              <w:pStyle w:val="Prrafodelista"/>
              <w:numPr>
                <w:ilvl w:val="0"/>
                <w:numId w:val="22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F4C7750" w14:textId="77777777" w:rsidR="00EF6B3D" w:rsidRPr="00794669" w:rsidRDefault="00EF6B3D"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EF6B3D" w:rsidRPr="00794669" w14:paraId="22648AC0"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48E53724" w14:textId="77777777" w:rsidR="00EF6B3D" w:rsidRPr="00794669" w:rsidRDefault="00B4199C" w:rsidP="00F967B2">
            <w:pPr>
              <w:pStyle w:val="Ttulo9"/>
              <w:ind w:left="113" w:right="113"/>
              <w:jc w:val="center"/>
              <w:outlineLvl w:val="8"/>
              <w:rPr>
                <w:b w:val="0"/>
                <w:szCs w:val="16"/>
                <w:lang w:val="es-CR" w:eastAsia="es-CR"/>
              </w:rPr>
            </w:pPr>
            <w:r>
              <w:rPr>
                <w:b w:val="0"/>
              </w:rPr>
              <w:t>[E]</w:t>
            </w:r>
            <w:r w:rsidR="00EF6B3D" w:rsidRPr="00794669">
              <w:rPr>
                <w:b w:val="0"/>
                <w:szCs w:val="16"/>
                <w:lang w:val="es-ES_tradnl" w:eastAsia="es-CR"/>
              </w:rPr>
              <w:t>ImpuestosSobreUtilidad</w:t>
            </w:r>
          </w:p>
        </w:tc>
        <w:tc>
          <w:tcPr>
            <w:tcW w:w="3402" w:type="dxa"/>
            <w:hideMark/>
          </w:tcPr>
          <w:p w14:paraId="1C814589" w14:textId="77777777" w:rsidR="00EF6B3D" w:rsidRPr="00794669" w:rsidRDefault="00EF6B3D" w:rsidP="00EF6B3D">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179" w:name="_[A]_Total"/>
            <w:bookmarkEnd w:id="179"/>
            <w:r w:rsidRPr="00794669">
              <w:rPr>
                <w:snapToGrid w:val="0"/>
                <w:color w:val="000000"/>
                <w:szCs w:val="16"/>
                <w:lang w:val="es-ES_tradnl" w:eastAsia="es-CR"/>
              </w:rPr>
              <w:t xml:space="preserve">[A] </w:t>
            </w:r>
            <w:r w:rsidRPr="00794669">
              <w:rPr>
                <w:color w:val="000000"/>
                <w:szCs w:val="16"/>
                <w:lang w:val="es-ES_tradnl" w:eastAsia="es-CR"/>
              </w:rPr>
              <w:t>Total</w:t>
            </w:r>
          </w:p>
        </w:tc>
        <w:tc>
          <w:tcPr>
            <w:tcW w:w="4536" w:type="dxa"/>
            <w:vAlign w:val="center"/>
            <w:hideMark/>
          </w:tcPr>
          <w:p w14:paraId="26554A00" w14:textId="77777777" w:rsidR="00EF6B3D" w:rsidRPr="00794669" w:rsidRDefault="00EF6B3D" w:rsidP="00F967B2">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03B34">
              <w:rPr>
                <w:rFonts w:cs="Arial"/>
                <w:color w:val="000000"/>
                <w:sz w:val="16"/>
                <w:szCs w:val="16"/>
                <w:lang w:val="es-ES_tradnl" w:eastAsia="es-CR"/>
              </w:rPr>
              <w:t>Impuestos sobre la Utilidad</w:t>
            </w:r>
          </w:p>
        </w:tc>
        <w:tc>
          <w:tcPr>
            <w:tcW w:w="411" w:type="dxa"/>
            <w:textDirection w:val="btLr"/>
            <w:vAlign w:val="center"/>
            <w:hideMark/>
          </w:tcPr>
          <w:p w14:paraId="3104A271" w14:textId="77777777" w:rsidR="00EF6B3D" w:rsidRPr="00794669" w:rsidRDefault="00EF6B3D" w:rsidP="00EF6B3D">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40900000000000</w:t>
            </w:r>
          </w:p>
        </w:tc>
        <w:tc>
          <w:tcPr>
            <w:tcW w:w="5103" w:type="dxa"/>
            <w:vAlign w:val="center"/>
          </w:tcPr>
          <w:p w14:paraId="19D8849F" w14:textId="77777777" w:rsidR="00EF6B3D" w:rsidRPr="00794669" w:rsidRDefault="00000000" w:rsidP="00F967B2">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 w:history="1">
              <w:r w:rsidR="00EF6B3D" w:rsidRPr="00794669">
                <w:rPr>
                  <w:rStyle w:val="Hipervnculo"/>
                  <w:rFonts w:cs="Arial"/>
                  <w:sz w:val="16"/>
                  <w:szCs w:val="16"/>
                  <w:lang w:val="es-CR" w:eastAsia="es-CR"/>
                </w:rPr>
                <w:t>[A] Total</w:t>
              </w:r>
            </w:hyperlink>
            <w:r w:rsidR="00EF6B3D" w:rsidRPr="00794669">
              <w:rPr>
                <w:rFonts w:cs="Arial"/>
                <w:color w:val="000000"/>
                <w:sz w:val="16"/>
                <w:szCs w:val="16"/>
                <w:lang w:val="es-CR" w:eastAsia="es-CR"/>
              </w:rPr>
              <w:t xml:space="preserve"> = </w:t>
            </w:r>
            <w:hyperlink w:anchor="_[E]_SobreRenta" w:history="1">
              <w:r w:rsidR="00F967B2" w:rsidRPr="00F967B2">
                <w:rPr>
                  <w:rStyle w:val="Hipervnculo"/>
                  <w:rFonts w:cs="Arial"/>
                  <w:sz w:val="16"/>
                  <w:szCs w:val="16"/>
                  <w:lang w:val="es-CR" w:eastAsia="es-CR"/>
                </w:rPr>
                <w:t>[E] SobreRenta</w:t>
              </w:r>
            </w:hyperlink>
            <w:r w:rsidR="00F967B2">
              <w:rPr>
                <w:rFonts w:cs="Arial"/>
                <w:color w:val="000000"/>
                <w:sz w:val="16"/>
                <w:szCs w:val="16"/>
                <w:lang w:val="es-CR" w:eastAsia="es-CR"/>
              </w:rPr>
              <w:t>-</w:t>
            </w:r>
            <w:hyperlink w:anchor="_[E]_DisminucionSobreRenta" w:history="1">
              <w:r w:rsidR="00F967B2" w:rsidRPr="00F967B2">
                <w:rPr>
                  <w:rStyle w:val="Hipervnculo"/>
                  <w:rFonts w:cs="Arial"/>
                  <w:sz w:val="16"/>
                  <w:szCs w:val="16"/>
                  <w:lang w:val="es-CR" w:eastAsia="es-CR"/>
                </w:rPr>
                <w:t>[E] DisminucionSobreRenta</w:t>
              </w:r>
            </w:hyperlink>
          </w:p>
        </w:tc>
      </w:tr>
      <w:tr w:rsidR="00F967B2" w:rsidRPr="00794669" w14:paraId="458A8DF0"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062BAA11" w14:textId="77777777" w:rsidR="00F967B2" w:rsidRPr="00794669" w:rsidRDefault="00F967B2" w:rsidP="00F967B2">
            <w:pPr>
              <w:pStyle w:val="Ttulo9"/>
              <w:ind w:left="113" w:right="113"/>
              <w:jc w:val="center"/>
              <w:outlineLvl w:val="8"/>
              <w:rPr>
                <w:b w:val="0"/>
                <w:szCs w:val="16"/>
                <w:lang w:val="es-CR" w:eastAsia="es-CR"/>
              </w:rPr>
            </w:pPr>
            <w:bookmarkStart w:id="180" w:name="_DesgloseImpuestosParticipacionesSob"/>
            <w:bookmarkEnd w:id="180"/>
            <w:r>
              <w:rPr>
                <w:b w:val="0"/>
              </w:rPr>
              <w:lastRenderedPageBreak/>
              <w:t>[E]</w:t>
            </w:r>
            <w:r w:rsidRPr="00794669">
              <w:rPr>
                <w:b w:val="0"/>
                <w:szCs w:val="16"/>
                <w:lang w:val="es-ES_tradnl" w:eastAsia="es-CR"/>
              </w:rPr>
              <w:t>DesgloseImpuestosSobreUtilidad</w:t>
            </w:r>
          </w:p>
        </w:tc>
        <w:tc>
          <w:tcPr>
            <w:tcW w:w="3402" w:type="dxa"/>
            <w:hideMark/>
          </w:tcPr>
          <w:p w14:paraId="5427F822" w14:textId="77777777" w:rsidR="00F967B2" w:rsidRPr="00794669" w:rsidRDefault="00F967B2" w:rsidP="00EF6B3D">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181" w:name="_[E]_SobreRenta"/>
            <w:bookmarkEnd w:id="181"/>
            <w:r w:rsidRPr="00794669">
              <w:rPr>
                <w:snapToGrid w:val="0"/>
                <w:color w:val="000000"/>
                <w:szCs w:val="16"/>
                <w:lang w:val="es-ES_tradnl" w:eastAsia="es-CR"/>
              </w:rPr>
              <w:t xml:space="preserve">[E] </w:t>
            </w:r>
            <w:r w:rsidRPr="00794669">
              <w:rPr>
                <w:color w:val="000000"/>
                <w:szCs w:val="16"/>
                <w:lang w:val="es-ES_tradnl" w:eastAsia="es-CR"/>
              </w:rPr>
              <w:t>SobreRenta</w:t>
            </w:r>
          </w:p>
        </w:tc>
        <w:tc>
          <w:tcPr>
            <w:tcW w:w="4536" w:type="dxa"/>
            <w:vAlign w:val="center"/>
            <w:hideMark/>
          </w:tcPr>
          <w:p w14:paraId="1C6725C4" w14:textId="77777777" w:rsidR="00F967B2" w:rsidRPr="00794669" w:rsidRDefault="00F967B2" w:rsidP="00EF6B3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Impuesto sobre la renta</w:t>
            </w:r>
          </w:p>
        </w:tc>
        <w:tc>
          <w:tcPr>
            <w:tcW w:w="411" w:type="dxa"/>
            <w:textDirection w:val="btLr"/>
            <w:vAlign w:val="center"/>
            <w:hideMark/>
          </w:tcPr>
          <w:p w14:paraId="3C209BE2" w14:textId="77777777" w:rsidR="00F967B2" w:rsidRPr="00794669" w:rsidRDefault="00F967B2" w:rsidP="00EF6B3D">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40900100000000</w:t>
            </w:r>
          </w:p>
        </w:tc>
        <w:tc>
          <w:tcPr>
            <w:tcW w:w="5103" w:type="dxa"/>
            <w:vAlign w:val="center"/>
            <w:hideMark/>
          </w:tcPr>
          <w:p w14:paraId="4A08F21C" w14:textId="77777777" w:rsidR="00F967B2" w:rsidRPr="00EA0759" w:rsidRDefault="00F967B2" w:rsidP="009B7AA1">
            <w:pPr>
              <w:pStyle w:val="Prrafodelista"/>
              <w:numPr>
                <w:ilvl w:val="0"/>
                <w:numId w:val="22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EA0759">
              <w:rPr>
                <w:rFonts w:cs="Arial"/>
                <w:color w:val="000000"/>
                <w:sz w:val="16"/>
                <w:szCs w:val="16"/>
                <w:lang w:eastAsia="es-CR"/>
              </w:rPr>
              <w:t>Puede ser &lt; 0 ó ≥ 0</w:t>
            </w:r>
          </w:p>
          <w:p w14:paraId="543D012D" w14:textId="77777777" w:rsidR="00F967B2" w:rsidRPr="00452B09" w:rsidRDefault="00F967B2" w:rsidP="009B7AA1">
            <w:pPr>
              <w:pStyle w:val="Prrafodelista"/>
              <w:numPr>
                <w:ilvl w:val="0"/>
                <w:numId w:val="22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362EF7E" w14:textId="77777777" w:rsidR="00F967B2" w:rsidRPr="00794669" w:rsidRDefault="00F967B2" w:rsidP="00EF6B3D">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p>
        </w:tc>
      </w:tr>
      <w:tr w:rsidR="00F967B2" w:rsidRPr="00794669" w14:paraId="4ED3D8FB"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F740FDE" w14:textId="77777777" w:rsidR="00F967B2" w:rsidRDefault="00F967B2" w:rsidP="00EF6B3D">
            <w:pPr>
              <w:pStyle w:val="Ttulo9"/>
              <w:ind w:left="113" w:right="113"/>
              <w:jc w:val="center"/>
              <w:outlineLvl w:val="8"/>
              <w:rPr>
                <w:b w:val="0"/>
              </w:rPr>
            </w:pPr>
          </w:p>
        </w:tc>
        <w:tc>
          <w:tcPr>
            <w:tcW w:w="3402" w:type="dxa"/>
          </w:tcPr>
          <w:p w14:paraId="5291B620" w14:textId="77777777" w:rsidR="00F967B2" w:rsidRPr="00794669" w:rsidRDefault="00F967B2" w:rsidP="00F967B2">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182" w:name="_[E]_DisminucionSobreRenta"/>
            <w:bookmarkEnd w:id="182"/>
            <w:r w:rsidRPr="00794669">
              <w:rPr>
                <w:snapToGrid w:val="0"/>
                <w:color w:val="000000"/>
                <w:szCs w:val="16"/>
                <w:lang w:val="es-ES_tradnl" w:eastAsia="es-CR"/>
              </w:rPr>
              <w:t xml:space="preserve">[E] </w:t>
            </w:r>
            <w:r>
              <w:rPr>
                <w:color w:val="000000"/>
                <w:szCs w:val="16"/>
                <w:lang w:val="es-ES_tradnl" w:eastAsia="es-CR"/>
              </w:rPr>
              <w:t>DisminucionSobreRenta</w:t>
            </w:r>
          </w:p>
        </w:tc>
        <w:tc>
          <w:tcPr>
            <w:tcW w:w="4536" w:type="dxa"/>
            <w:vAlign w:val="center"/>
          </w:tcPr>
          <w:p w14:paraId="3B04DAD8" w14:textId="77777777" w:rsidR="00F967B2" w:rsidRPr="00794669" w:rsidRDefault="00F967B2" w:rsidP="00707123">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967B2">
              <w:rPr>
                <w:rFonts w:cs="Arial"/>
                <w:color w:val="000000"/>
                <w:sz w:val="16"/>
                <w:szCs w:val="16"/>
                <w:lang w:val="es-ES_tradnl" w:eastAsia="es-CR"/>
              </w:rPr>
              <w:t>Disminución sobre el impuesto sobre la renta</w:t>
            </w:r>
          </w:p>
        </w:tc>
        <w:tc>
          <w:tcPr>
            <w:tcW w:w="411" w:type="dxa"/>
            <w:textDirection w:val="btLr"/>
            <w:vAlign w:val="center"/>
          </w:tcPr>
          <w:p w14:paraId="444C558D" w14:textId="77777777" w:rsidR="00F967B2" w:rsidRPr="00794669" w:rsidRDefault="00F967B2" w:rsidP="00707123">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967B2">
              <w:rPr>
                <w:rFonts w:cs="Arial"/>
                <w:color w:val="000000"/>
                <w:sz w:val="16"/>
                <w:szCs w:val="16"/>
                <w:lang w:val="es-ES_tradnl" w:eastAsia="es-CR"/>
              </w:rPr>
              <w:t>50800100000000</w:t>
            </w:r>
          </w:p>
        </w:tc>
        <w:tc>
          <w:tcPr>
            <w:tcW w:w="5103" w:type="dxa"/>
            <w:vAlign w:val="center"/>
          </w:tcPr>
          <w:p w14:paraId="3F7AEE32" w14:textId="77777777" w:rsidR="00F967B2" w:rsidRPr="00F967B2" w:rsidRDefault="00F967B2" w:rsidP="009B7AA1">
            <w:pPr>
              <w:pStyle w:val="Prrafodelista"/>
              <w:numPr>
                <w:ilvl w:val="0"/>
                <w:numId w:val="58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F967B2">
              <w:rPr>
                <w:rFonts w:cs="Arial"/>
                <w:color w:val="000000"/>
                <w:sz w:val="16"/>
                <w:szCs w:val="16"/>
                <w:lang w:eastAsia="es-CR"/>
              </w:rPr>
              <w:t>Puede ser &lt; 0 ó ≥ 0</w:t>
            </w:r>
          </w:p>
          <w:p w14:paraId="6A10C42F" w14:textId="77777777" w:rsidR="00F967B2" w:rsidRPr="00F967B2" w:rsidRDefault="00F967B2" w:rsidP="009B7AA1">
            <w:pPr>
              <w:pStyle w:val="Prrafodelista"/>
              <w:numPr>
                <w:ilvl w:val="0"/>
                <w:numId w:val="58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F967B2">
              <w:rPr>
                <w:rFonts w:cs="Arial"/>
                <w:color w:val="000000"/>
                <w:sz w:val="16"/>
                <w:szCs w:val="16"/>
                <w:lang w:eastAsia="es-CR"/>
              </w:rPr>
              <w:t>Se debe expresar con 2 decimales</w:t>
            </w:r>
          </w:p>
          <w:p w14:paraId="20433EFB" w14:textId="77777777" w:rsidR="00F967B2" w:rsidRPr="00794669" w:rsidRDefault="00F967B2" w:rsidP="00707123">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p>
        </w:tc>
      </w:tr>
      <w:tr w:rsidR="00F967B2" w:rsidRPr="00794669" w14:paraId="3041312A"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3037FF0F" w14:textId="77777777" w:rsidR="00F967B2" w:rsidRPr="00794669" w:rsidRDefault="00F967B2" w:rsidP="00EF6B3D">
            <w:pPr>
              <w:pStyle w:val="Ttulo9"/>
              <w:ind w:left="113" w:right="113"/>
              <w:jc w:val="center"/>
              <w:outlineLvl w:val="8"/>
              <w:rPr>
                <w:b w:val="0"/>
                <w:szCs w:val="16"/>
                <w:lang w:val="es-CR" w:eastAsia="es-CR"/>
              </w:rPr>
            </w:pPr>
            <w:r>
              <w:rPr>
                <w:b w:val="0"/>
                <w:szCs w:val="16"/>
                <w:lang w:val="es-CR" w:eastAsia="es-CR"/>
              </w:rPr>
              <w:t>[E]</w:t>
            </w:r>
            <w:r>
              <w:t xml:space="preserve"> </w:t>
            </w:r>
            <w:r w:rsidRPr="00B06A82">
              <w:rPr>
                <w:b w:val="0"/>
                <w:szCs w:val="16"/>
                <w:lang w:val="es-CR" w:eastAsia="es-CR"/>
              </w:rPr>
              <w:t>ParticipacionesLegalesUtilidad</w:t>
            </w:r>
          </w:p>
        </w:tc>
        <w:tc>
          <w:tcPr>
            <w:tcW w:w="3402" w:type="dxa"/>
          </w:tcPr>
          <w:p w14:paraId="6F40AF2C" w14:textId="77777777" w:rsidR="00F967B2" w:rsidRPr="00AB5847" w:rsidRDefault="00F967B2">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183" w:name="_[A]Total_LegalesSobreUtilidad"/>
            <w:bookmarkStart w:id="184" w:name="_[A]TotalLegalesSobreUtilidad"/>
            <w:bookmarkEnd w:id="183"/>
            <w:bookmarkEnd w:id="184"/>
            <w:r w:rsidRPr="00AB5847">
              <w:rPr>
                <w:snapToGrid w:val="0"/>
                <w:color w:val="000000"/>
                <w:szCs w:val="16"/>
                <w:lang w:val="es-ES_tradnl" w:eastAsia="es-CR"/>
              </w:rPr>
              <w:t>[A]</w:t>
            </w:r>
            <w:r>
              <w:rPr>
                <w:snapToGrid w:val="0"/>
                <w:color w:val="000000"/>
                <w:szCs w:val="16"/>
                <w:lang w:val="es-ES_tradnl" w:eastAsia="es-CR"/>
              </w:rPr>
              <w:t>Total</w:t>
            </w:r>
            <w:r w:rsidRPr="00794669">
              <w:rPr>
                <w:color w:val="000000"/>
                <w:szCs w:val="16"/>
                <w:lang w:val="es-ES_tradnl" w:eastAsia="es-CR"/>
              </w:rPr>
              <w:t>LegalesSobreUtilidad</w:t>
            </w:r>
          </w:p>
        </w:tc>
        <w:tc>
          <w:tcPr>
            <w:tcW w:w="4536" w:type="dxa"/>
            <w:vAlign w:val="center"/>
          </w:tcPr>
          <w:p w14:paraId="1F8D2B30" w14:textId="77777777" w:rsidR="00F967B2" w:rsidRDefault="00F967B2">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AB5847">
              <w:rPr>
                <w:rFonts w:cs="Arial"/>
                <w:color w:val="000000"/>
                <w:sz w:val="16"/>
                <w:szCs w:val="16"/>
                <w:lang w:val="es-ES_tradnl" w:eastAsia="es-CR"/>
              </w:rPr>
              <w:t>Participaciones legales sobre la utilidad</w:t>
            </w:r>
          </w:p>
          <w:p w14:paraId="05BEA230" w14:textId="77777777" w:rsidR="00F967B2" w:rsidRPr="00AB5847" w:rsidRDefault="00F967B2" w:rsidP="00B06A82">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411" w:type="dxa"/>
            <w:textDirection w:val="btLr"/>
            <w:vAlign w:val="center"/>
          </w:tcPr>
          <w:p w14:paraId="7D60C56E" w14:textId="77777777" w:rsidR="00F967B2" w:rsidRPr="00AB5847" w:rsidRDefault="00F967B2">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B5847">
              <w:rPr>
                <w:rFonts w:cs="Arial"/>
                <w:color w:val="000000"/>
                <w:sz w:val="16"/>
                <w:szCs w:val="16"/>
                <w:lang w:val="es-ES_tradnl" w:eastAsia="es-CR"/>
              </w:rPr>
              <w:t>No aplica</w:t>
            </w:r>
          </w:p>
        </w:tc>
        <w:tc>
          <w:tcPr>
            <w:tcW w:w="5103" w:type="dxa"/>
            <w:vAlign w:val="center"/>
          </w:tcPr>
          <w:p w14:paraId="0482FD6F" w14:textId="77777777" w:rsidR="00F967B2" w:rsidRPr="00AB5847" w:rsidRDefault="00000000" w:rsidP="00B06A82">
            <w:pPr>
              <w:pStyle w:val="Prrafodelista"/>
              <w:cnfStyle w:val="000000000000" w:firstRow="0" w:lastRow="0" w:firstColumn="0" w:lastColumn="0" w:oddVBand="0" w:evenVBand="0" w:oddHBand="0" w:evenHBand="0" w:firstRowFirstColumn="0" w:firstRowLastColumn="0" w:lastRowFirstColumn="0" w:lastRowLastColumn="0"/>
              <w:rPr>
                <w:rFonts w:cs="Arial"/>
                <w:sz w:val="16"/>
                <w:szCs w:val="16"/>
                <w:lang w:val="es-CR" w:eastAsia="es-CR"/>
              </w:rPr>
            </w:pPr>
            <w:hyperlink w:anchor="_[A]Total_LegalesSobreUtilidad" w:history="1">
              <w:r w:rsidR="00F967B2" w:rsidRPr="00B06A82">
                <w:rPr>
                  <w:rStyle w:val="Hipervnculo"/>
                  <w:rFonts w:cs="Arial"/>
                  <w:sz w:val="16"/>
                  <w:szCs w:val="16"/>
                  <w:lang w:val="es-CR" w:eastAsia="es-CR"/>
                </w:rPr>
                <w:t>[A]Total LegalesSobreUtilidad</w:t>
              </w:r>
            </w:hyperlink>
            <w:r w:rsidR="00F967B2">
              <w:rPr>
                <w:rFonts w:cs="Arial"/>
                <w:sz w:val="16"/>
                <w:szCs w:val="16"/>
                <w:lang w:val="es-CR" w:eastAsia="es-CR"/>
              </w:rPr>
              <w:t>=</w:t>
            </w:r>
            <w:hyperlink w:anchor="_[E]_LegalesSobreUtilidad" w:history="1">
              <w:r w:rsidR="00F967B2" w:rsidRPr="00B06A82">
                <w:rPr>
                  <w:rStyle w:val="Hipervnculo"/>
                  <w:rFonts w:cs="Arial"/>
                  <w:sz w:val="16"/>
                  <w:szCs w:val="16"/>
                  <w:lang w:val="es-CR" w:eastAsia="es-CR"/>
                </w:rPr>
                <w:t>[E] LegalesSobreUtilidad</w:t>
              </w:r>
            </w:hyperlink>
            <w:r w:rsidR="00F967B2">
              <w:rPr>
                <w:rFonts w:cs="Arial"/>
                <w:sz w:val="16"/>
                <w:szCs w:val="16"/>
                <w:lang w:val="es-CR" w:eastAsia="es-CR"/>
              </w:rPr>
              <w:t>-</w:t>
            </w:r>
            <w:hyperlink w:anchor="_[E]_DisminucionLegalesSobreUtilidad" w:history="1">
              <w:r w:rsidR="00F967B2" w:rsidRPr="00B06A82">
                <w:rPr>
                  <w:rStyle w:val="Hipervnculo"/>
                  <w:rFonts w:cs="Arial"/>
                  <w:sz w:val="16"/>
                  <w:szCs w:val="16"/>
                  <w:lang w:val="es-CR" w:eastAsia="es-CR"/>
                </w:rPr>
                <w:t>[E] DisminucionLegalesSobreUtilidad</w:t>
              </w:r>
            </w:hyperlink>
          </w:p>
        </w:tc>
      </w:tr>
      <w:tr w:rsidR="00F967B2" w:rsidRPr="00794669" w14:paraId="2A49DC26"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5007E7AE" w14:textId="77777777" w:rsidR="00F967B2" w:rsidRPr="00794669" w:rsidRDefault="00F967B2" w:rsidP="00EF6B3D">
            <w:pPr>
              <w:pStyle w:val="Ttulo9"/>
              <w:ind w:left="113" w:right="113"/>
              <w:jc w:val="center"/>
              <w:outlineLvl w:val="8"/>
              <w:rPr>
                <w:b w:val="0"/>
                <w:szCs w:val="16"/>
                <w:lang w:val="es-CR" w:eastAsia="es-CR"/>
              </w:rPr>
            </w:pPr>
            <w:r>
              <w:rPr>
                <w:b w:val="0"/>
                <w:szCs w:val="16"/>
                <w:lang w:val="es-CR" w:eastAsia="es-CR"/>
              </w:rPr>
              <w:t>[E]Desglose</w:t>
            </w:r>
            <w:r>
              <w:t xml:space="preserve"> </w:t>
            </w:r>
            <w:r w:rsidRPr="00B06A82">
              <w:rPr>
                <w:b w:val="0"/>
                <w:szCs w:val="16"/>
                <w:lang w:val="es-CR" w:eastAsia="es-CR"/>
              </w:rPr>
              <w:t>ParticipacionesLegalesUtilidad</w:t>
            </w:r>
          </w:p>
        </w:tc>
        <w:tc>
          <w:tcPr>
            <w:tcW w:w="3402" w:type="dxa"/>
          </w:tcPr>
          <w:p w14:paraId="5A4FECBB" w14:textId="77777777" w:rsidR="00F967B2" w:rsidRPr="00794669" w:rsidRDefault="00F967B2" w:rsidP="00707123">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185" w:name="_[E]_LegalesSobreUtilidad"/>
            <w:bookmarkEnd w:id="185"/>
            <w:r w:rsidRPr="00794669">
              <w:rPr>
                <w:snapToGrid w:val="0"/>
                <w:color w:val="000000"/>
                <w:szCs w:val="16"/>
                <w:lang w:val="es-ES_tradnl" w:eastAsia="es-CR"/>
              </w:rPr>
              <w:t xml:space="preserve">[E] </w:t>
            </w:r>
            <w:r w:rsidRPr="00794669">
              <w:rPr>
                <w:color w:val="000000"/>
                <w:szCs w:val="16"/>
                <w:lang w:val="es-ES_tradnl" w:eastAsia="es-CR"/>
              </w:rPr>
              <w:t>LegalesSobreUtilidad</w:t>
            </w:r>
          </w:p>
        </w:tc>
        <w:tc>
          <w:tcPr>
            <w:tcW w:w="4536" w:type="dxa"/>
            <w:vAlign w:val="center"/>
          </w:tcPr>
          <w:p w14:paraId="473998B3" w14:textId="77777777" w:rsidR="00F967B2" w:rsidRPr="00794669" w:rsidRDefault="00F967B2" w:rsidP="00707123">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Participaciones legales sobre la utilidad</w:t>
            </w:r>
          </w:p>
        </w:tc>
        <w:tc>
          <w:tcPr>
            <w:tcW w:w="411" w:type="dxa"/>
            <w:textDirection w:val="btLr"/>
            <w:vAlign w:val="center"/>
          </w:tcPr>
          <w:p w14:paraId="07A3F1E8" w14:textId="77777777" w:rsidR="00F967B2" w:rsidRPr="00794669" w:rsidRDefault="00F967B2" w:rsidP="00707123">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40900200000000</w:t>
            </w:r>
          </w:p>
        </w:tc>
        <w:tc>
          <w:tcPr>
            <w:tcW w:w="5103" w:type="dxa"/>
            <w:vAlign w:val="center"/>
          </w:tcPr>
          <w:p w14:paraId="378413D2" w14:textId="77777777" w:rsidR="00F967B2" w:rsidRDefault="00F967B2" w:rsidP="009B7AA1">
            <w:pPr>
              <w:pStyle w:val="Prrafodelista"/>
              <w:numPr>
                <w:ilvl w:val="0"/>
                <w:numId w:val="57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AB5847">
              <w:rPr>
                <w:rFonts w:cs="Arial"/>
                <w:color w:val="000000"/>
                <w:sz w:val="16"/>
                <w:szCs w:val="16"/>
                <w:lang w:eastAsia="es-CR"/>
              </w:rPr>
              <w:t>≥ 0</w:t>
            </w:r>
          </w:p>
          <w:p w14:paraId="60F91E27" w14:textId="77777777" w:rsidR="00F967B2" w:rsidRPr="00AB5847" w:rsidRDefault="00F967B2" w:rsidP="009B7AA1">
            <w:pPr>
              <w:pStyle w:val="Prrafodelista"/>
              <w:numPr>
                <w:ilvl w:val="0"/>
                <w:numId w:val="57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AB5847">
              <w:rPr>
                <w:rFonts w:cs="Arial"/>
                <w:color w:val="000000"/>
                <w:sz w:val="16"/>
                <w:szCs w:val="16"/>
                <w:lang w:eastAsia="es-CR"/>
              </w:rPr>
              <w:t>Se debe expresar con 2 decimales</w:t>
            </w:r>
          </w:p>
          <w:p w14:paraId="5006A737" w14:textId="77777777" w:rsidR="00F967B2" w:rsidRPr="00794669" w:rsidRDefault="00F967B2" w:rsidP="00707123">
            <w:pP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p>
        </w:tc>
      </w:tr>
      <w:tr w:rsidR="00F967B2" w:rsidRPr="00794669" w14:paraId="5EDF2511"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E8F583F" w14:textId="77777777" w:rsidR="00F967B2" w:rsidRPr="00794669" w:rsidRDefault="00F967B2" w:rsidP="00EF6B3D">
            <w:pPr>
              <w:pStyle w:val="Ttulo9"/>
              <w:ind w:left="113" w:right="113"/>
              <w:jc w:val="center"/>
              <w:outlineLvl w:val="8"/>
              <w:rPr>
                <w:b w:val="0"/>
                <w:szCs w:val="16"/>
                <w:lang w:val="es-CR" w:eastAsia="es-CR"/>
              </w:rPr>
            </w:pPr>
          </w:p>
        </w:tc>
        <w:tc>
          <w:tcPr>
            <w:tcW w:w="3402" w:type="dxa"/>
          </w:tcPr>
          <w:p w14:paraId="0C395CCE" w14:textId="77777777" w:rsidR="00F967B2" w:rsidRPr="00AB5847" w:rsidRDefault="00F967B2">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bookmarkStart w:id="186" w:name="_[E]_DisminucionLegalesSobreUtilidad"/>
            <w:bookmarkEnd w:id="186"/>
            <w:r w:rsidRPr="00AB5847">
              <w:rPr>
                <w:snapToGrid w:val="0"/>
                <w:color w:val="000000"/>
                <w:szCs w:val="16"/>
                <w:lang w:val="es-ES_tradnl" w:eastAsia="es-CR"/>
              </w:rPr>
              <w:t>[E]</w:t>
            </w:r>
            <w:r>
              <w:rPr>
                <w:snapToGrid w:val="0"/>
                <w:color w:val="000000"/>
                <w:szCs w:val="16"/>
                <w:lang w:val="es-ES_tradnl" w:eastAsia="es-CR"/>
              </w:rPr>
              <w:t xml:space="preserve"> Disminucion</w:t>
            </w:r>
            <w:r w:rsidRPr="00794669">
              <w:rPr>
                <w:color w:val="000000"/>
                <w:szCs w:val="16"/>
                <w:lang w:val="es-ES_tradnl" w:eastAsia="es-CR"/>
              </w:rPr>
              <w:t>LegalesSobreUtilidad</w:t>
            </w:r>
          </w:p>
        </w:tc>
        <w:tc>
          <w:tcPr>
            <w:tcW w:w="4536" w:type="dxa"/>
            <w:vAlign w:val="center"/>
          </w:tcPr>
          <w:p w14:paraId="0FA9FE51" w14:textId="77777777" w:rsidR="00F967B2" w:rsidRPr="00AB5847" w:rsidRDefault="00F967B2">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AB5847">
              <w:rPr>
                <w:rFonts w:cs="Arial"/>
                <w:color w:val="000000"/>
                <w:sz w:val="16"/>
                <w:szCs w:val="16"/>
                <w:lang w:val="es-ES_tradnl" w:eastAsia="es-CR"/>
              </w:rPr>
              <w:t>Disminución de las participaciones legales sobre la utilidad</w:t>
            </w:r>
          </w:p>
        </w:tc>
        <w:tc>
          <w:tcPr>
            <w:tcW w:w="411" w:type="dxa"/>
            <w:textDirection w:val="btLr"/>
            <w:vAlign w:val="center"/>
          </w:tcPr>
          <w:p w14:paraId="078E14BD" w14:textId="77777777" w:rsidR="00F967B2" w:rsidRPr="00AB5847" w:rsidRDefault="00F967B2">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AB5847">
              <w:rPr>
                <w:rFonts w:cs="Arial"/>
                <w:color w:val="000000"/>
                <w:sz w:val="16"/>
                <w:szCs w:val="16"/>
                <w:lang w:val="es-ES_tradnl" w:eastAsia="es-CR"/>
              </w:rPr>
              <w:t>50800200000000</w:t>
            </w:r>
          </w:p>
        </w:tc>
        <w:tc>
          <w:tcPr>
            <w:tcW w:w="5103" w:type="dxa"/>
            <w:vAlign w:val="center"/>
          </w:tcPr>
          <w:p w14:paraId="70BE49AF" w14:textId="77777777" w:rsidR="00F967B2" w:rsidRPr="00AB5847" w:rsidRDefault="00F967B2" w:rsidP="009B7AA1">
            <w:pPr>
              <w:pStyle w:val="Prrafodelista"/>
              <w:numPr>
                <w:ilvl w:val="0"/>
                <w:numId w:val="57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AB5847">
              <w:rPr>
                <w:rFonts w:cs="Arial"/>
                <w:color w:val="000000"/>
                <w:sz w:val="16"/>
                <w:szCs w:val="16"/>
                <w:lang w:eastAsia="es-CR"/>
              </w:rPr>
              <w:t>≥ 0</w:t>
            </w:r>
          </w:p>
          <w:p w14:paraId="4F1DB329" w14:textId="77777777" w:rsidR="00F967B2" w:rsidRPr="00AB5847" w:rsidRDefault="00F967B2" w:rsidP="009B7AA1">
            <w:pPr>
              <w:pStyle w:val="Prrafodelista"/>
              <w:numPr>
                <w:ilvl w:val="0"/>
                <w:numId w:val="57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AB5847">
              <w:rPr>
                <w:rFonts w:cs="Arial"/>
                <w:color w:val="000000"/>
                <w:sz w:val="16"/>
                <w:szCs w:val="16"/>
                <w:lang w:eastAsia="es-CR"/>
              </w:rPr>
              <w:t>Se debe expresar con 2 decimales</w:t>
            </w:r>
          </w:p>
          <w:p w14:paraId="416F1E03" w14:textId="77777777" w:rsidR="00F967B2" w:rsidRPr="00AB5847" w:rsidRDefault="00F967B2">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p>
        </w:tc>
      </w:tr>
      <w:tr w:rsidR="009B1896" w:rsidRPr="009B1896" w14:paraId="59A2D627"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319DDE0F" w14:textId="77777777" w:rsidR="00D1151C" w:rsidRPr="009B1896" w:rsidRDefault="00D1151C" w:rsidP="00D1151C">
            <w:pPr>
              <w:pStyle w:val="Ttulo9"/>
              <w:ind w:left="113" w:right="113"/>
              <w:jc w:val="center"/>
              <w:outlineLvl w:val="8"/>
              <w:rPr>
                <w:b w:val="0"/>
                <w:color w:val="auto"/>
                <w:szCs w:val="16"/>
                <w:lang w:val="es-CR" w:eastAsia="es-CR"/>
              </w:rPr>
            </w:pPr>
            <w:r w:rsidRPr="009B1896">
              <w:rPr>
                <w:b w:val="0"/>
                <w:color w:val="auto"/>
                <w:szCs w:val="16"/>
                <w:lang w:val="es-CR" w:eastAsia="es-CR"/>
              </w:rPr>
              <w:lastRenderedPageBreak/>
              <w:t xml:space="preserve">[E] </w:t>
            </w:r>
            <w:r w:rsidRPr="009B1896">
              <w:rPr>
                <w:color w:val="auto"/>
                <w:szCs w:val="16"/>
                <w:lang w:val="es-CR" w:eastAsia="en-US"/>
              </w:rPr>
              <w:t>ResultadosIntegrales</w:t>
            </w:r>
          </w:p>
        </w:tc>
        <w:tc>
          <w:tcPr>
            <w:tcW w:w="3402" w:type="dxa"/>
          </w:tcPr>
          <w:p w14:paraId="105CB9F9" w14:textId="77777777" w:rsidR="00D1151C" w:rsidRPr="009B1896" w:rsidRDefault="00D1151C">
            <w:pPr>
              <w:pStyle w:val="Ttulo9"/>
              <w:outlineLvl w:val="8"/>
              <w:cnfStyle w:val="000000100000" w:firstRow="0" w:lastRow="0" w:firstColumn="0" w:lastColumn="0" w:oddVBand="0" w:evenVBand="0" w:oddHBand="1" w:evenHBand="0" w:firstRowFirstColumn="0" w:firstRowLastColumn="0" w:lastRowFirstColumn="0" w:lastRowLastColumn="0"/>
              <w:rPr>
                <w:snapToGrid w:val="0"/>
                <w:szCs w:val="16"/>
                <w:lang w:val="es-ES_tradnl" w:eastAsia="es-CR"/>
              </w:rPr>
            </w:pPr>
            <w:r w:rsidRPr="009B1896">
              <w:rPr>
                <w:snapToGrid w:val="0"/>
                <w:szCs w:val="16"/>
                <w:lang w:val="es-ES_tradnl" w:eastAsia="es-CR"/>
              </w:rPr>
              <w:t xml:space="preserve">[A] </w:t>
            </w:r>
            <w:r w:rsidRPr="009B1896">
              <w:rPr>
                <w:szCs w:val="16"/>
                <w:lang w:val="es-CR" w:eastAsia="en-US"/>
              </w:rPr>
              <w:t>TotalDelPeriodo</w:t>
            </w:r>
          </w:p>
        </w:tc>
        <w:tc>
          <w:tcPr>
            <w:tcW w:w="4536" w:type="dxa"/>
            <w:vAlign w:val="center"/>
          </w:tcPr>
          <w:p w14:paraId="505734BC" w14:textId="77777777" w:rsidR="00D1151C" w:rsidRPr="009B1896" w:rsidRDefault="00D1151C" w:rsidP="00D1151C">
            <w:pPr>
              <w:jc w:val="center"/>
              <w:cnfStyle w:val="000000100000" w:firstRow="0" w:lastRow="0" w:firstColumn="0" w:lastColumn="0" w:oddVBand="0" w:evenVBand="0" w:oddHBand="1"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Resultados integrales totales del período</w:t>
            </w:r>
          </w:p>
        </w:tc>
        <w:tc>
          <w:tcPr>
            <w:tcW w:w="411" w:type="dxa"/>
            <w:textDirection w:val="btLr"/>
            <w:vAlign w:val="center"/>
          </w:tcPr>
          <w:p w14:paraId="3C8F01BD" w14:textId="77777777" w:rsidR="00D1151C" w:rsidRPr="009B1896" w:rsidRDefault="00D1151C" w:rsidP="00D1151C">
            <w:pPr>
              <w:ind w:left="113" w:right="113"/>
              <w:jc w:val="center"/>
              <w:cnfStyle w:val="000000100000" w:firstRow="0" w:lastRow="0" w:firstColumn="0" w:lastColumn="0" w:oddVBand="0" w:evenVBand="0" w:oddHBand="1"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No aplica</w:t>
            </w:r>
          </w:p>
        </w:tc>
        <w:tc>
          <w:tcPr>
            <w:tcW w:w="5103" w:type="dxa"/>
            <w:vAlign w:val="center"/>
          </w:tcPr>
          <w:p w14:paraId="554289A6" w14:textId="77777777" w:rsidR="00D1151C" w:rsidRPr="009B1896" w:rsidRDefault="00D1151C" w:rsidP="00D1151C">
            <w:pPr>
              <w:pStyle w:val="Prrafodelista"/>
              <w:numPr>
                <w:ilvl w:val="0"/>
                <w:numId w:val="640"/>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9B1896">
              <w:rPr>
                <w:rFonts w:cs="Arial"/>
                <w:sz w:val="16"/>
                <w:szCs w:val="16"/>
                <w:u w:val="single"/>
                <w:lang w:eastAsia="es-CR"/>
              </w:rPr>
              <w:t>&gt;</w:t>
            </w:r>
            <w:r w:rsidRPr="009B1896">
              <w:rPr>
                <w:rFonts w:cs="Arial"/>
                <w:sz w:val="16"/>
                <w:szCs w:val="16"/>
                <w:lang w:eastAsia="es-CR"/>
              </w:rPr>
              <w:t xml:space="preserve"> ó </w:t>
            </w:r>
            <w:r w:rsidRPr="009B1896">
              <w:rPr>
                <w:rFonts w:cs="Arial"/>
                <w:sz w:val="16"/>
                <w:szCs w:val="16"/>
                <w:u w:val="single"/>
                <w:lang w:eastAsia="es-CR"/>
              </w:rPr>
              <w:t>&lt;</w:t>
            </w:r>
            <w:r w:rsidRPr="009B1896">
              <w:rPr>
                <w:rFonts w:cs="Arial"/>
                <w:sz w:val="16"/>
                <w:szCs w:val="16"/>
                <w:lang w:eastAsia="es-CR"/>
              </w:rPr>
              <w:t xml:space="preserve"> a 0</w:t>
            </w:r>
          </w:p>
          <w:p w14:paraId="74A784E9" w14:textId="77777777" w:rsidR="00D1151C" w:rsidRPr="009B1896" w:rsidRDefault="00D1151C" w:rsidP="00D1151C">
            <w:pPr>
              <w:pStyle w:val="Prrafodelista"/>
              <w:numPr>
                <w:ilvl w:val="0"/>
                <w:numId w:val="578"/>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9B1896">
              <w:rPr>
                <w:rFonts w:cs="Arial"/>
                <w:sz w:val="16"/>
                <w:szCs w:val="16"/>
                <w:lang w:eastAsia="es-CR"/>
              </w:rPr>
              <w:t>Se debe expresar con 2 decimales</w:t>
            </w:r>
          </w:p>
        </w:tc>
      </w:tr>
      <w:tr w:rsidR="009B1896" w:rsidRPr="009B1896" w14:paraId="1FD8217C"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56FE8B94" w14:textId="77777777" w:rsidR="00D1151C" w:rsidRPr="009B1896" w:rsidRDefault="00D1151C" w:rsidP="00D1151C">
            <w:pPr>
              <w:pStyle w:val="Ttulo9"/>
              <w:ind w:left="113" w:right="113"/>
              <w:jc w:val="center"/>
              <w:outlineLvl w:val="8"/>
              <w:rPr>
                <w:b w:val="0"/>
                <w:color w:val="auto"/>
                <w:szCs w:val="16"/>
                <w:lang w:val="es-CR" w:eastAsia="es-CR"/>
              </w:rPr>
            </w:pPr>
            <w:r w:rsidRPr="009B1896">
              <w:rPr>
                <w:b w:val="0"/>
                <w:color w:val="auto"/>
                <w:szCs w:val="16"/>
                <w:lang w:val="es-CR" w:eastAsia="es-CR"/>
              </w:rPr>
              <w:t xml:space="preserve">[E] </w:t>
            </w:r>
            <w:r w:rsidRPr="009B1896">
              <w:rPr>
                <w:b w:val="0"/>
                <w:color w:val="auto"/>
                <w:szCs w:val="16"/>
                <w:lang w:val="es-CR" w:eastAsia="en-US"/>
              </w:rPr>
              <w:t>ResultadosIntegrales</w:t>
            </w:r>
          </w:p>
        </w:tc>
        <w:tc>
          <w:tcPr>
            <w:tcW w:w="3402" w:type="dxa"/>
          </w:tcPr>
          <w:p w14:paraId="7E3D9ECE" w14:textId="77777777" w:rsidR="00D1151C" w:rsidRPr="009B1896" w:rsidRDefault="00D1151C">
            <w:pPr>
              <w:pStyle w:val="Ttulo9"/>
              <w:outlineLvl w:val="8"/>
              <w:cnfStyle w:val="000000000000" w:firstRow="0" w:lastRow="0" w:firstColumn="0" w:lastColumn="0" w:oddVBand="0" w:evenVBand="0" w:oddHBand="0" w:evenHBand="0" w:firstRowFirstColumn="0" w:firstRowLastColumn="0" w:lastRowFirstColumn="0" w:lastRowLastColumn="0"/>
              <w:rPr>
                <w:snapToGrid w:val="0"/>
                <w:szCs w:val="16"/>
                <w:lang w:val="es-ES_tradnl" w:eastAsia="es-CR"/>
              </w:rPr>
            </w:pPr>
            <w:r w:rsidRPr="009B1896">
              <w:rPr>
                <w:snapToGrid w:val="0"/>
                <w:szCs w:val="16"/>
                <w:lang w:val="es-ES_tradnl" w:eastAsia="es-CR"/>
              </w:rPr>
              <w:t xml:space="preserve">[A] </w:t>
            </w:r>
            <w:r w:rsidRPr="009B1896">
              <w:rPr>
                <w:szCs w:val="19"/>
                <w:lang w:val="es-CR" w:eastAsia="en-US"/>
              </w:rPr>
              <w:t>NoControladoras</w:t>
            </w:r>
          </w:p>
        </w:tc>
        <w:tc>
          <w:tcPr>
            <w:tcW w:w="4536" w:type="dxa"/>
            <w:vAlign w:val="center"/>
          </w:tcPr>
          <w:p w14:paraId="1D023036" w14:textId="77777777" w:rsidR="00D1151C" w:rsidRPr="009B1896" w:rsidRDefault="00D1151C" w:rsidP="00D1151C">
            <w:pPr>
              <w:jc w:val="center"/>
              <w:cnfStyle w:val="000000000000" w:firstRow="0" w:lastRow="0" w:firstColumn="0" w:lastColumn="0" w:oddVBand="0" w:evenVBand="0" w:oddHBand="0"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Atribuidos a participaciones no controladoras</w:t>
            </w:r>
          </w:p>
        </w:tc>
        <w:tc>
          <w:tcPr>
            <w:tcW w:w="411" w:type="dxa"/>
            <w:textDirection w:val="btLr"/>
            <w:vAlign w:val="center"/>
          </w:tcPr>
          <w:p w14:paraId="78004654" w14:textId="77777777" w:rsidR="00D1151C" w:rsidRPr="009B1896" w:rsidRDefault="00D1151C" w:rsidP="00D1151C">
            <w:pPr>
              <w:ind w:left="113" w:right="113"/>
              <w:jc w:val="center"/>
              <w:cnfStyle w:val="000000000000" w:firstRow="0" w:lastRow="0" w:firstColumn="0" w:lastColumn="0" w:oddVBand="0" w:evenVBand="0" w:oddHBand="0"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No aplica</w:t>
            </w:r>
          </w:p>
        </w:tc>
        <w:tc>
          <w:tcPr>
            <w:tcW w:w="5103" w:type="dxa"/>
            <w:vAlign w:val="center"/>
          </w:tcPr>
          <w:p w14:paraId="3D9705FE" w14:textId="77777777" w:rsidR="00D1151C" w:rsidRPr="009B1896" w:rsidRDefault="00D1151C" w:rsidP="00D1151C">
            <w:pPr>
              <w:pStyle w:val="Prrafodelista"/>
              <w:numPr>
                <w:ilvl w:val="0"/>
                <w:numId w:val="641"/>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9B1896">
              <w:rPr>
                <w:rFonts w:cs="Arial"/>
                <w:sz w:val="16"/>
                <w:szCs w:val="16"/>
                <w:u w:val="single"/>
                <w:lang w:eastAsia="es-CR"/>
              </w:rPr>
              <w:t>&gt;</w:t>
            </w:r>
            <w:r w:rsidRPr="009B1896">
              <w:rPr>
                <w:rFonts w:cs="Arial"/>
                <w:sz w:val="16"/>
                <w:szCs w:val="16"/>
                <w:lang w:eastAsia="es-CR"/>
              </w:rPr>
              <w:t xml:space="preserve"> ó </w:t>
            </w:r>
            <w:r w:rsidRPr="009B1896">
              <w:rPr>
                <w:rFonts w:cs="Arial"/>
                <w:sz w:val="16"/>
                <w:szCs w:val="16"/>
                <w:u w:val="single"/>
                <w:lang w:eastAsia="es-CR"/>
              </w:rPr>
              <w:t>&lt;</w:t>
            </w:r>
            <w:r w:rsidRPr="009B1896">
              <w:rPr>
                <w:rFonts w:cs="Arial"/>
                <w:sz w:val="16"/>
                <w:szCs w:val="16"/>
                <w:lang w:eastAsia="es-CR"/>
              </w:rPr>
              <w:t xml:space="preserve"> a 0</w:t>
            </w:r>
          </w:p>
          <w:p w14:paraId="65CDB651" w14:textId="77777777" w:rsidR="00D1151C" w:rsidRPr="009B1896" w:rsidRDefault="00D1151C" w:rsidP="00D1151C">
            <w:pPr>
              <w:pStyle w:val="Prrafodelista"/>
              <w:numPr>
                <w:ilvl w:val="0"/>
                <w:numId w:val="578"/>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9B1896">
              <w:rPr>
                <w:rFonts w:cs="Arial"/>
                <w:sz w:val="16"/>
                <w:szCs w:val="16"/>
                <w:lang w:eastAsia="es-CR"/>
              </w:rPr>
              <w:t>Se debe expresar con 2 decimales</w:t>
            </w:r>
          </w:p>
        </w:tc>
      </w:tr>
      <w:tr w:rsidR="009B1896" w:rsidRPr="009B1896" w14:paraId="0329769B"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418966A4" w14:textId="77777777" w:rsidR="00D1151C" w:rsidRPr="009B1896" w:rsidRDefault="00D1151C" w:rsidP="00D1151C">
            <w:pPr>
              <w:pStyle w:val="Ttulo9"/>
              <w:ind w:left="113" w:right="113"/>
              <w:jc w:val="center"/>
              <w:outlineLvl w:val="8"/>
              <w:rPr>
                <w:b w:val="0"/>
                <w:color w:val="auto"/>
                <w:szCs w:val="16"/>
                <w:lang w:val="es-CR" w:eastAsia="es-CR"/>
              </w:rPr>
            </w:pPr>
            <w:r w:rsidRPr="009B1896">
              <w:rPr>
                <w:b w:val="0"/>
                <w:color w:val="auto"/>
                <w:szCs w:val="16"/>
                <w:lang w:val="es-CR" w:eastAsia="es-CR"/>
              </w:rPr>
              <w:t xml:space="preserve">[E] </w:t>
            </w:r>
            <w:r w:rsidRPr="009B1896">
              <w:rPr>
                <w:b w:val="0"/>
                <w:color w:val="auto"/>
                <w:szCs w:val="16"/>
                <w:lang w:val="es-CR" w:eastAsia="en-US"/>
              </w:rPr>
              <w:t>ResultadosIntegrales</w:t>
            </w:r>
          </w:p>
        </w:tc>
        <w:tc>
          <w:tcPr>
            <w:tcW w:w="3402" w:type="dxa"/>
          </w:tcPr>
          <w:p w14:paraId="4F337E30" w14:textId="77777777" w:rsidR="00D1151C" w:rsidRPr="009B1896" w:rsidRDefault="00D1151C">
            <w:pPr>
              <w:pStyle w:val="Ttulo9"/>
              <w:outlineLvl w:val="8"/>
              <w:cnfStyle w:val="000000100000" w:firstRow="0" w:lastRow="0" w:firstColumn="0" w:lastColumn="0" w:oddVBand="0" w:evenVBand="0" w:oddHBand="1" w:evenHBand="0" w:firstRowFirstColumn="0" w:firstRowLastColumn="0" w:lastRowFirstColumn="0" w:lastRowLastColumn="0"/>
              <w:rPr>
                <w:snapToGrid w:val="0"/>
                <w:szCs w:val="16"/>
                <w:lang w:val="es-ES_tradnl" w:eastAsia="es-CR"/>
              </w:rPr>
            </w:pPr>
            <w:r w:rsidRPr="009B1896">
              <w:rPr>
                <w:snapToGrid w:val="0"/>
                <w:szCs w:val="16"/>
                <w:lang w:val="es-ES_tradnl" w:eastAsia="es-CR"/>
              </w:rPr>
              <w:t xml:space="preserve">[A] </w:t>
            </w:r>
            <w:r w:rsidRPr="009B1896">
              <w:rPr>
                <w:szCs w:val="19"/>
                <w:lang w:val="es-CR" w:eastAsia="en-US"/>
              </w:rPr>
              <w:t>Controladora</w:t>
            </w:r>
          </w:p>
        </w:tc>
        <w:tc>
          <w:tcPr>
            <w:tcW w:w="4536" w:type="dxa"/>
            <w:vAlign w:val="center"/>
          </w:tcPr>
          <w:p w14:paraId="057CE4C3" w14:textId="77777777" w:rsidR="00D1151C" w:rsidRPr="009B1896" w:rsidRDefault="00D1151C" w:rsidP="00D1151C">
            <w:pPr>
              <w:jc w:val="center"/>
              <w:cnfStyle w:val="000000100000" w:firstRow="0" w:lastRow="0" w:firstColumn="0" w:lastColumn="0" w:oddVBand="0" w:evenVBand="0" w:oddHBand="1"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Atribuidos a la Controladora</w:t>
            </w:r>
          </w:p>
        </w:tc>
        <w:tc>
          <w:tcPr>
            <w:tcW w:w="411" w:type="dxa"/>
            <w:textDirection w:val="btLr"/>
            <w:vAlign w:val="center"/>
          </w:tcPr>
          <w:p w14:paraId="2360C0D8" w14:textId="77777777" w:rsidR="00D1151C" w:rsidRPr="009B1896" w:rsidRDefault="00D1151C" w:rsidP="00D1151C">
            <w:pPr>
              <w:ind w:left="113" w:right="113"/>
              <w:jc w:val="center"/>
              <w:cnfStyle w:val="000000100000" w:firstRow="0" w:lastRow="0" w:firstColumn="0" w:lastColumn="0" w:oddVBand="0" w:evenVBand="0" w:oddHBand="1"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No aplica</w:t>
            </w:r>
          </w:p>
        </w:tc>
        <w:tc>
          <w:tcPr>
            <w:tcW w:w="5103" w:type="dxa"/>
            <w:vAlign w:val="center"/>
          </w:tcPr>
          <w:p w14:paraId="51D2D431" w14:textId="77777777" w:rsidR="00D1151C" w:rsidRPr="009B1896" w:rsidRDefault="00D1151C" w:rsidP="00D1151C">
            <w:pPr>
              <w:pStyle w:val="Prrafodelista"/>
              <w:numPr>
                <w:ilvl w:val="0"/>
                <w:numId w:val="642"/>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9B1896">
              <w:rPr>
                <w:rFonts w:cs="Arial"/>
                <w:sz w:val="16"/>
                <w:szCs w:val="16"/>
                <w:u w:val="single"/>
                <w:lang w:eastAsia="es-CR"/>
              </w:rPr>
              <w:t>&gt;</w:t>
            </w:r>
            <w:r w:rsidRPr="009B1896">
              <w:rPr>
                <w:rFonts w:cs="Arial"/>
                <w:sz w:val="16"/>
                <w:szCs w:val="16"/>
                <w:lang w:eastAsia="es-CR"/>
              </w:rPr>
              <w:t xml:space="preserve"> ó </w:t>
            </w:r>
            <w:r w:rsidRPr="009B1896">
              <w:rPr>
                <w:rFonts w:cs="Arial"/>
                <w:sz w:val="16"/>
                <w:szCs w:val="16"/>
                <w:u w:val="single"/>
                <w:lang w:eastAsia="es-CR"/>
              </w:rPr>
              <w:t>&lt;</w:t>
            </w:r>
            <w:r w:rsidRPr="009B1896">
              <w:rPr>
                <w:rFonts w:cs="Arial"/>
                <w:sz w:val="16"/>
                <w:szCs w:val="16"/>
                <w:lang w:eastAsia="es-CR"/>
              </w:rPr>
              <w:t xml:space="preserve"> a 0</w:t>
            </w:r>
          </w:p>
          <w:p w14:paraId="20233EB5" w14:textId="77777777" w:rsidR="00D1151C" w:rsidRPr="009B1896" w:rsidRDefault="00D1151C" w:rsidP="00D1151C">
            <w:pPr>
              <w:pStyle w:val="Prrafodelista"/>
              <w:numPr>
                <w:ilvl w:val="0"/>
                <w:numId w:val="578"/>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9B1896">
              <w:rPr>
                <w:rFonts w:cs="Arial"/>
                <w:sz w:val="16"/>
                <w:szCs w:val="16"/>
                <w:lang w:eastAsia="es-CR"/>
              </w:rPr>
              <w:t>Se debe expresar con 2 decimales</w:t>
            </w:r>
          </w:p>
        </w:tc>
      </w:tr>
      <w:tr w:rsidR="009B1896" w:rsidRPr="009B1896" w14:paraId="558D1496"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68B7CB68" w14:textId="77777777" w:rsidR="00D1151C" w:rsidRPr="009B1896" w:rsidRDefault="00D1151C" w:rsidP="00D1151C">
            <w:pPr>
              <w:pStyle w:val="Ttulo9"/>
              <w:ind w:left="113" w:right="113"/>
              <w:jc w:val="center"/>
              <w:outlineLvl w:val="8"/>
              <w:rPr>
                <w:b w:val="0"/>
                <w:color w:val="auto"/>
                <w:szCs w:val="16"/>
                <w:lang w:val="es-CR" w:eastAsia="es-CR"/>
              </w:rPr>
            </w:pPr>
            <w:r w:rsidRPr="009B1896">
              <w:rPr>
                <w:color w:val="auto"/>
                <w:szCs w:val="16"/>
                <w:lang w:val="es-CR" w:eastAsia="es-CR"/>
              </w:rPr>
              <w:t xml:space="preserve">[E] </w:t>
            </w:r>
            <w:r w:rsidRPr="009B1896">
              <w:rPr>
                <w:color w:val="auto"/>
                <w:szCs w:val="19"/>
                <w:lang w:val="es-CR" w:eastAsia="en-US"/>
              </w:rPr>
              <w:t>OtrosResultadosIntegrales</w:t>
            </w:r>
          </w:p>
        </w:tc>
        <w:tc>
          <w:tcPr>
            <w:tcW w:w="3402" w:type="dxa"/>
          </w:tcPr>
          <w:p w14:paraId="6E035056" w14:textId="77777777" w:rsidR="00D1151C" w:rsidRPr="009B1896" w:rsidRDefault="00D1151C">
            <w:pPr>
              <w:pStyle w:val="Ttulo9"/>
              <w:outlineLvl w:val="8"/>
              <w:cnfStyle w:val="000000000000" w:firstRow="0" w:lastRow="0" w:firstColumn="0" w:lastColumn="0" w:oddVBand="0" w:evenVBand="0" w:oddHBand="0" w:evenHBand="0" w:firstRowFirstColumn="0" w:firstRowLastColumn="0" w:lastRowFirstColumn="0" w:lastRowLastColumn="0"/>
              <w:rPr>
                <w:snapToGrid w:val="0"/>
                <w:szCs w:val="16"/>
                <w:lang w:val="es-ES_tradnl" w:eastAsia="es-CR"/>
              </w:rPr>
            </w:pPr>
            <w:r w:rsidRPr="009B1896">
              <w:rPr>
                <w:snapToGrid w:val="0"/>
                <w:szCs w:val="16"/>
                <w:lang w:val="es-ES_tradnl" w:eastAsia="es-CR"/>
              </w:rPr>
              <w:t xml:space="preserve">[A] </w:t>
            </w:r>
            <w:r w:rsidRPr="009B1896">
              <w:rPr>
                <w:szCs w:val="16"/>
                <w:lang w:val="es-CR" w:eastAsia="en-US"/>
              </w:rPr>
              <w:t>TotalOtrosResultadosIntegrales</w:t>
            </w:r>
          </w:p>
        </w:tc>
        <w:tc>
          <w:tcPr>
            <w:tcW w:w="4536" w:type="dxa"/>
            <w:vAlign w:val="center"/>
          </w:tcPr>
          <w:p w14:paraId="102DF83E" w14:textId="77777777" w:rsidR="00D1151C" w:rsidRPr="009B1896" w:rsidRDefault="00D1151C" w:rsidP="00D1151C">
            <w:pPr>
              <w:jc w:val="center"/>
              <w:cnfStyle w:val="000000000000" w:firstRow="0" w:lastRow="0" w:firstColumn="0" w:lastColumn="0" w:oddVBand="0" w:evenVBand="0" w:oddHBand="0"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Otros resultados integrales, neto de impuesto</w:t>
            </w:r>
          </w:p>
        </w:tc>
        <w:tc>
          <w:tcPr>
            <w:tcW w:w="411" w:type="dxa"/>
            <w:textDirection w:val="btLr"/>
            <w:vAlign w:val="center"/>
          </w:tcPr>
          <w:p w14:paraId="4E9925E2" w14:textId="77777777" w:rsidR="00D1151C" w:rsidRPr="009B1896" w:rsidRDefault="00D1151C" w:rsidP="00D1151C">
            <w:pPr>
              <w:ind w:left="113" w:right="113"/>
              <w:jc w:val="center"/>
              <w:cnfStyle w:val="000000000000" w:firstRow="0" w:lastRow="0" w:firstColumn="0" w:lastColumn="0" w:oddVBand="0" w:evenVBand="0" w:oddHBand="0"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30300000000000</w:t>
            </w:r>
          </w:p>
        </w:tc>
        <w:tc>
          <w:tcPr>
            <w:tcW w:w="5103" w:type="dxa"/>
            <w:vAlign w:val="center"/>
          </w:tcPr>
          <w:p w14:paraId="644F3441" w14:textId="77777777" w:rsidR="00D1151C" w:rsidRPr="009B1896" w:rsidRDefault="00D1151C" w:rsidP="00D1151C">
            <w:pPr>
              <w:pStyle w:val="Prrafodelista"/>
              <w:numPr>
                <w:ilvl w:val="0"/>
                <w:numId w:val="643"/>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9B1896">
              <w:rPr>
                <w:rFonts w:cs="Arial"/>
                <w:sz w:val="16"/>
                <w:szCs w:val="16"/>
                <w:u w:val="single"/>
                <w:lang w:eastAsia="es-CR"/>
              </w:rPr>
              <w:t>&gt;</w:t>
            </w:r>
            <w:r w:rsidRPr="009B1896">
              <w:rPr>
                <w:rFonts w:cs="Arial"/>
                <w:sz w:val="16"/>
                <w:szCs w:val="16"/>
                <w:lang w:eastAsia="es-CR"/>
              </w:rPr>
              <w:t xml:space="preserve"> ó </w:t>
            </w:r>
            <w:r w:rsidRPr="009B1896">
              <w:rPr>
                <w:rFonts w:cs="Arial"/>
                <w:sz w:val="16"/>
                <w:szCs w:val="16"/>
                <w:u w:val="single"/>
                <w:lang w:eastAsia="es-CR"/>
              </w:rPr>
              <w:t>&lt;</w:t>
            </w:r>
            <w:r w:rsidRPr="009B1896">
              <w:rPr>
                <w:rFonts w:cs="Arial"/>
                <w:sz w:val="16"/>
                <w:szCs w:val="16"/>
                <w:lang w:eastAsia="es-CR"/>
              </w:rPr>
              <w:t xml:space="preserve"> a 0</w:t>
            </w:r>
          </w:p>
          <w:p w14:paraId="4D9483B2" w14:textId="77777777" w:rsidR="00D1151C" w:rsidRPr="009B1896" w:rsidRDefault="00D1151C" w:rsidP="00D1151C">
            <w:pPr>
              <w:pStyle w:val="Prrafodelista"/>
              <w:numPr>
                <w:ilvl w:val="0"/>
                <w:numId w:val="578"/>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9B1896">
              <w:rPr>
                <w:rFonts w:cs="Arial"/>
                <w:sz w:val="16"/>
                <w:szCs w:val="16"/>
                <w:lang w:eastAsia="es-CR"/>
              </w:rPr>
              <w:t>Se debe expresar con 2 decimales</w:t>
            </w:r>
          </w:p>
        </w:tc>
      </w:tr>
      <w:tr w:rsidR="009B1896" w:rsidRPr="009B1896" w14:paraId="73215657"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205B9EED" w14:textId="77777777" w:rsidR="00D1151C" w:rsidRPr="009B1896" w:rsidRDefault="00D1151C" w:rsidP="00D1151C">
            <w:pPr>
              <w:pStyle w:val="Ttulo9"/>
              <w:ind w:left="113" w:right="113"/>
              <w:jc w:val="center"/>
              <w:outlineLvl w:val="8"/>
              <w:rPr>
                <w:b w:val="0"/>
                <w:color w:val="auto"/>
                <w:szCs w:val="16"/>
                <w:lang w:val="es-CR" w:eastAsia="es-CR"/>
              </w:rPr>
            </w:pPr>
            <w:r w:rsidRPr="009B1896">
              <w:rPr>
                <w:b w:val="0"/>
                <w:color w:val="auto"/>
                <w:szCs w:val="16"/>
                <w:lang w:val="es-CR" w:eastAsia="es-CR"/>
              </w:rPr>
              <w:t xml:space="preserve">[E] </w:t>
            </w:r>
            <w:r w:rsidRPr="009B1896">
              <w:rPr>
                <w:color w:val="auto"/>
                <w:szCs w:val="16"/>
                <w:lang w:val="es-CR" w:eastAsia="en-US"/>
              </w:rPr>
              <w:t>DesgloseOtrosResultadosIntegrales</w:t>
            </w:r>
          </w:p>
        </w:tc>
        <w:tc>
          <w:tcPr>
            <w:tcW w:w="3402" w:type="dxa"/>
          </w:tcPr>
          <w:p w14:paraId="75ECBB2B" w14:textId="77777777" w:rsidR="00D1151C" w:rsidRPr="009B1896" w:rsidRDefault="00D1151C">
            <w:pPr>
              <w:pStyle w:val="Ttulo9"/>
              <w:outlineLvl w:val="8"/>
              <w:cnfStyle w:val="000000100000" w:firstRow="0" w:lastRow="0" w:firstColumn="0" w:lastColumn="0" w:oddVBand="0" w:evenVBand="0" w:oddHBand="1" w:evenHBand="0" w:firstRowFirstColumn="0" w:firstRowLastColumn="0" w:lastRowFirstColumn="0" w:lastRowLastColumn="0"/>
              <w:rPr>
                <w:snapToGrid w:val="0"/>
                <w:szCs w:val="16"/>
                <w:lang w:val="es-ES_tradnl" w:eastAsia="es-CR"/>
              </w:rPr>
            </w:pPr>
            <w:r w:rsidRPr="009B1896">
              <w:rPr>
                <w:snapToGrid w:val="0"/>
                <w:szCs w:val="16"/>
                <w:lang w:val="es-ES_tradnl" w:eastAsia="es-CR"/>
              </w:rPr>
              <w:t xml:space="preserve">[E] </w:t>
            </w:r>
            <w:r w:rsidRPr="009B1896">
              <w:rPr>
                <w:szCs w:val="16"/>
                <w:lang w:val="es-CR" w:eastAsia="en-US"/>
              </w:rPr>
              <w:t>SuperavitPropInmobiliarias</w:t>
            </w:r>
          </w:p>
        </w:tc>
        <w:tc>
          <w:tcPr>
            <w:tcW w:w="4536" w:type="dxa"/>
            <w:vAlign w:val="center"/>
          </w:tcPr>
          <w:p w14:paraId="15D54EFE" w14:textId="77777777" w:rsidR="00D1151C" w:rsidRPr="009B1896" w:rsidRDefault="00D1151C" w:rsidP="00D1151C">
            <w:pPr>
              <w:jc w:val="center"/>
              <w:cnfStyle w:val="000000100000" w:firstRow="0" w:lastRow="0" w:firstColumn="0" w:lastColumn="0" w:oddVBand="0" w:evenVBand="0" w:oddHBand="1"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Superávit por revaluación de propiedades inmobiliarias</w:t>
            </w:r>
          </w:p>
        </w:tc>
        <w:tc>
          <w:tcPr>
            <w:tcW w:w="411" w:type="dxa"/>
            <w:textDirection w:val="btLr"/>
            <w:vAlign w:val="center"/>
          </w:tcPr>
          <w:p w14:paraId="33442F2E" w14:textId="77777777" w:rsidR="00D1151C" w:rsidRPr="009B1896" w:rsidRDefault="00D1151C" w:rsidP="00D1151C">
            <w:pPr>
              <w:ind w:left="113" w:right="113"/>
              <w:jc w:val="center"/>
              <w:cnfStyle w:val="000000100000" w:firstRow="0" w:lastRow="0" w:firstColumn="0" w:lastColumn="0" w:oddVBand="0" w:evenVBand="0" w:oddHBand="1"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30300100100000</w:t>
            </w:r>
          </w:p>
        </w:tc>
        <w:tc>
          <w:tcPr>
            <w:tcW w:w="5103" w:type="dxa"/>
            <w:vAlign w:val="center"/>
          </w:tcPr>
          <w:p w14:paraId="59D2C76F" w14:textId="77777777" w:rsidR="00D1151C" w:rsidRPr="009B1896" w:rsidRDefault="00D1151C" w:rsidP="00D1151C">
            <w:pPr>
              <w:pStyle w:val="Prrafodelista"/>
              <w:numPr>
                <w:ilvl w:val="0"/>
                <w:numId w:val="644"/>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9B1896">
              <w:rPr>
                <w:rFonts w:cs="Arial"/>
                <w:sz w:val="16"/>
                <w:szCs w:val="16"/>
                <w:u w:val="single"/>
                <w:lang w:eastAsia="es-CR"/>
              </w:rPr>
              <w:t>&gt;</w:t>
            </w:r>
            <w:r w:rsidRPr="009B1896">
              <w:rPr>
                <w:rFonts w:cs="Arial"/>
                <w:sz w:val="16"/>
                <w:szCs w:val="16"/>
                <w:lang w:eastAsia="es-CR"/>
              </w:rPr>
              <w:t xml:space="preserve"> ó </w:t>
            </w:r>
            <w:r w:rsidRPr="009B1896">
              <w:rPr>
                <w:rFonts w:cs="Arial"/>
                <w:sz w:val="16"/>
                <w:szCs w:val="16"/>
                <w:u w:val="single"/>
                <w:lang w:eastAsia="es-CR"/>
              </w:rPr>
              <w:t>&lt;</w:t>
            </w:r>
            <w:r w:rsidRPr="009B1896">
              <w:rPr>
                <w:rFonts w:cs="Arial"/>
                <w:sz w:val="16"/>
                <w:szCs w:val="16"/>
                <w:lang w:eastAsia="es-CR"/>
              </w:rPr>
              <w:t xml:space="preserve"> a 0</w:t>
            </w:r>
          </w:p>
          <w:p w14:paraId="0639D15B" w14:textId="77777777" w:rsidR="00D1151C" w:rsidRPr="009B1896" w:rsidRDefault="00D1151C" w:rsidP="00D1151C">
            <w:pPr>
              <w:pStyle w:val="Prrafodelista"/>
              <w:numPr>
                <w:ilvl w:val="0"/>
                <w:numId w:val="578"/>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9B1896">
              <w:rPr>
                <w:rFonts w:cs="Arial"/>
                <w:sz w:val="16"/>
                <w:szCs w:val="16"/>
                <w:lang w:eastAsia="es-CR"/>
              </w:rPr>
              <w:t>Se debe expresar con 2 decimales</w:t>
            </w:r>
          </w:p>
        </w:tc>
      </w:tr>
      <w:tr w:rsidR="009B1896" w:rsidRPr="009B1896" w14:paraId="25CC8CFE"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60FA2FFB" w14:textId="77777777" w:rsidR="00D1151C" w:rsidRPr="009B1896" w:rsidRDefault="00D1151C" w:rsidP="00D1151C">
            <w:pPr>
              <w:pStyle w:val="Ttulo9"/>
              <w:ind w:left="113" w:right="113"/>
              <w:jc w:val="center"/>
              <w:outlineLvl w:val="8"/>
              <w:rPr>
                <w:b w:val="0"/>
                <w:color w:val="auto"/>
                <w:szCs w:val="16"/>
                <w:lang w:val="es-CR" w:eastAsia="es-CR"/>
              </w:rPr>
            </w:pPr>
          </w:p>
        </w:tc>
        <w:tc>
          <w:tcPr>
            <w:tcW w:w="3402" w:type="dxa"/>
          </w:tcPr>
          <w:p w14:paraId="790F8B12" w14:textId="77777777" w:rsidR="00D1151C" w:rsidRPr="009B1896" w:rsidRDefault="00D1151C">
            <w:pPr>
              <w:pStyle w:val="Ttulo9"/>
              <w:outlineLvl w:val="8"/>
              <w:cnfStyle w:val="000000000000" w:firstRow="0" w:lastRow="0" w:firstColumn="0" w:lastColumn="0" w:oddVBand="0" w:evenVBand="0" w:oddHBand="0" w:evenHBand="0" w:firstRowFirstColumn="0" w:firstRowLastColumn="0" w:lastRowFirstColumn="0" w:lastRowLastColumn="0"/>
              <w:rPr>
                <w:snapToGrid w:val="0"/>
                <w:szCs w:val="16"/>
                <w:lang w:val="es-ES_tradnl" w:eastAsia="es-CR"/>
              </w:rPr>
            </w:pPr>
            <w:r w:rsidRPr="009B1896">
              <w:rPr>
                <w:snapToGrid w:val="0"/>
                <w:szCs w:val="16"/>
                <w:lang w:val="es-ES_tradnl" w:eastAsia="es-CR"/>
              </w:rPr>
              <w:t xml:space="preserve">[E] </w:t>
            </w:r>
            <w:r w:rsidRPr="009B1896">
              <w:rPr>
                <w:szCs w:val="16"/>
                <w:lang w:val="es-CR" w:eastAsia="en-US"/>
              </w:rPr>
              <w:t>InvCambiosResultadoIntegral</w:t>
            </w:r>
          </w:p>
        </w:tc>
        <w:tc>
          <w:tcPr>
            <w:tcW w:w="4536" w:type="dxa"/>
            <w:vAlign w:val="center"/>
          </w:tcPr>
          <w:p w14:paraId="6457180A" w14:textId="77777777" w:rsidR="00D1151C" w:rsidRPr="009B1896" w:rsidRDefault="00D1151C" w:rsidP="00D1151C">
            <w:pPr>
              <w:jc w:val="center"/>
              <w:cnfStyle w:val="000000000000" w:firstRow="0" w:lastRow="0" w:firstColumn="0" w:lastColumn="0" w:oddVBand="0" w:evenVBand="0" w:oddHBand="0"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Ajuste por valuación inversiones al valor razonable con cambios en otro resultado integral</w:t>
            </w:r>
          </w:p>
        </w:tc>
        <w:tc>
          <w:tcPr>
            <w:tcW w:w="411" w:type="dxa"/>
            <w:textDirection w:val="btLr"/>
            <w:vAlign w:val="center"/>
          </w:tcPr>
          <w:p w14:paraId="7C42240D" w14:textId="77777777" w:rsidR="00D1151C" w:rsidRPr="009B1896" w:rsidRDefault="00D1151C" w:rsidP="00D1151C">
            <w:pPr>
              <w:ind w:left="113" w:right="113"/>
              <w:jc w:val="center"/>
              <w:cnfStyle w:val="000000000000" w:firstRow="0" w:lastRow="0" w:firstColumn="0" w:lastColumn="0" w:oddVBand="0" w:evenVBand="0" w:oddHBand="0"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30300100200000</w:t>
            </w:r>
          </w:p>
        </w:tc>
        <w:tc>
          <w:tcPr>
            <w:tcW w:w="5103" w:type="dxa"/>
            <w:vAlign w:val="center"/>
          </w:tcPr>
          <w:p w14:paraId="106E008F" w14:textId="77777777" w:rsidR="00D1151C" w:rsidRPr="009B1896" w:rsidRDefault="00D1151C" w:rsidP="00D1151C">
            <w:pPr>
              <w:pStyle w:val="Prrafodelista"/>
              <w:numPr>
                <w:ilvl w:val="0"/>
                <w:numId w:val="645"/>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9B1896">
              <w:rPr>
                <w:rFonts w:cs="Arial"/>
                <w:sz w:val="16"/>
                <w:szCs w:val="16"/>
                <w:u w:val="single"/>
                <w:lang w:eastAsia="es-CR"/>
              </w:rPr>
              <w:t>&gt;</w:t>
            </w:r>
            <w:r w:rsidRPr="009B1896">
              <w:rPr>
                <w:rFonts w:cs="Arial"/>
                <w:sz w:val="16"/>
                <w:szCs w:val="16"/>
                <w:lang w:eastAsia="es-CR"/>
              </w:rPr>
              <w:t xml:space="preserve"> ó </w:t>
            </w:r>
            <w:r w:rsidRPr="009B1896">
              <w:rPr>
                <w:rFonts w:cs="Arial"/>
                <w:sz w:val="16"/>
                <w:szCs w:val="16"/>
                <w:u w:val="single"/>
                <w:lang w:eastAsia="es-CR"/>
              </w:rPr>
              <w:t>&lt;</w:t>
            </w:r>
            <w:r w:rsidRPr="009B1896">
              <w:rPr>
                <w:rFonts w:cs="Arial"/>
                <w:sz w:val="16"/>
                <w:szCs w:val="16"/>
                <w:lang w:eastAsia="es-CR"/>
              </w:rPr>
              <w:t xml:space="preserve"> a 0</w:t>
            </w:r>
          </w:p>
          <w:p w14:paraId="67182EE9" w14:textId="77777777" w:rsidR="00D1151C" w:rsidRPr="009B1896" w:rsidRDefault="00D1151C" w:rsidP="00D1151C">
            <w:pPr>
              <w:pStyle w:val="Prrafodelista"/>
              <w:numPr>
                <w:ilvl w:val="0"/>
                <w:numId w:val="578"/>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9B1896">
              <w:rPr>
                <w:rFonts w:cs="Arial"/>
                <w:sz w:val="16"/>
                <w:szCs w:val="16"/>
                <w:lang w:eastAsia="es-CR"/>
              </w:rPr>
              <w:t>Se debe expresar con 2 decimales</w:t>
            </w:r>
          </w:p>
        </w:tc>
      </w:tr>
      <w:tr w:rsidR="009B1896" w:rsidRPr="009B1896" w14:paraId="13A25596"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3349B8C7" w14:textId="77777777" w:rsidR="00D1151C" w:rsidRPr="009B1896" w:rsidRDefault="00D1151C" w:rsidP="00D1151C">
            <w:pPr>
              <w:pStyle w:val="Ttulo9"/>
              <w:ind w:left="113" w:right="113"/>
              <w:jc w:val="center"/>
              <w:outlineLvl w:val="8"/>
              <w:rPr>
                <w:b w:val="0"/>
                <w:color w:val="auto"/>
                <w:szCs w:val="16"/>
                <w:lang w:val="es-CR" w:eastAsia="es-CR"/>
              </w:rPr>
            </w:pPr>
          </w:p>
        </w:tc>
        <w:tc>
          <w:tcPr>
            <w:tcW w:w="3402" w:type="dxa"/>
          </w:tcPr>
          <w:p w14:paraId="2E426F3A" w14:textId="77777777" w:rsidR="00D1151C" w:rsidRPr="009B1896" w:rsidRDefault="00D1151C">
            <w:pPr>
              <w:pStyle w:val="Ttulo9"/>
              <w:outlineLvl w:val="8"/>
              <w:cnfStyle w:val="000000100000" w:firstRow="0" w:lastRow="0" w:firstColumn="0" w:lastColumn="0" w:oddVBand="0" w:evenVBand="0" w:oddHBand="1" w:evenHBand="0" w:firstRowFirstColumn="0" w:firstRowLastColumn="0" w:lastRowFirstColumn="0" w:lastRowLastColumn="0"/>
              <w:rPr>
                <w:snapToGrid w:val="0"/>
                <w:szCs w:val="16"/>
                <w:lang w:val="es-ES_tradnl" w:eastAsia="es-CR"/>
              </w:rPr>
            </w:pPr>
            <w:r w:rsidRPr="009B1896">
              <w:rPr>
                <w:snapToGrid w:val="0"/>
                <w:szCs w:val="16"/>
                <w:lang w:val="es-ES_tradnl" w:eastAsia="es-CR"/>
              </w:rPr>
              <w:t xml:space="preserve">[E] </w:t>
            </w:r>
            <w:r w:rsidRPr="009B1896">
              <w:rPr>
                <w:szCs w:val="16"/>
                <w:lang w:val="es-CR" w:eastAsia="en-US"/>
              </w:rPr>
              <w:t>InvRespaldoReservaLiquidez</w:t>
            </w:r>
          </w:p>
        </w:tc>
        <w:tc>
          <w:tcPr>
            <w:tcW w:w="4536" w:type="dxa"/>
            <w:vAlign w:val="center"/>
          </w:tcPr>
          <w:p w14:paraId="45B1E21B" w14:textId="77777777" w:rsidR="00D1151C" w:rsidRPr="009B1896" w:rsidRDefault="00D1151C" w:rsidP="00D1151C">
            <w:pPr>
              <w:jc w:val="center"/>
              <w:cnfStyle w:val="000000100000" w:firstRow="0" w:lastRow="0" w:firstColumn="0" w:lastColumn="0" w:oddVBand="0" w:evenVBand="0" w:oddHBand="1"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Ajuste por valuación de inversiones en respaldo de la reserva de liquidez</w:t>
            </w:r>
          </w:p>
        </w:tc>
        <w:tc>
          <w:tcPr>
            <w:tcW w:w="411" w:type="dxa"/>
            <w:textDirection w:val="btLr"/>
            <w:vAlign w:val="center"/>
          </w:tcPr>
          <w:p w14:paraId="543BFE13" w14:textId="77777777" w:rsidR="00D1151C" w:rsidRPr="009B1896" w:rsidRDefault="00D1151C" w:rsidP="00D1151C">
            <w:pPr>
              <w:ind w:left="113" w:right="113"/>
              <w:jc w:val="center"/>
              <w:cnfStyle w:val="000000100000" w:firstRow="0" w:lastRow="0" w:firstColumn="0" w:lastColumn="0" w:oddVBand="0" w:evenVBand="0" w:oddHBand="1"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30300100300000</w:t>
            </w:r>
          </w:p>
        </w:tc>
        <w:tc>
          <w:tcPr>
            <w:tcW w:w="5103" w:type="dxa"/>
            <w:vAlign w:val="center"/>
          </w:tcPr>
          <w:p w14:paraId="1C8EF7B2" w14:textId="77777777" w:rsidR="00D1151C" w:rsidRPr="009B1896" w:rsidRDefault="00D1151C" w:rsidP="00D1151C">
            <w:pPr>
              <w:pStyle w:val="Prrafodelista"/>
              <w:numPr>
                <w:ilvl w:val="0"/>
                <w:numId w:val="646"/>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9B1896">
              <w:rPr>
                <w:rFonts w:cs="Arial"/>
                <w:sz w:val="16"/>
                <w:szCs w:val="16"/>
                <w:u w:val="single"/>
                <w:lang w:eastAsia="es-CR"/>
              </w:rPr>
              <w:t>&gt;</w:t>
            </w:r>
            <w:r w:rsidRPr="009B1896">
              <w:rPr>
                <w:rFonts w:cs="Arial"/>
                <w:sz w:val="16"/>
                <w:szCs w:val="16"/>
                <w:lang w:eastAsia="es-CR"/>
              </w:rPr>
              <w:t xml:space="preserve"> ó </w:t>
            </w:r>
            <w:r w:rsidRPr="009B1896">
              <w:rPr>
                <w:rFonts w:cs="Arial"/>
                <w:sz w:val="16"/>
                <w:szCs w:val="16"/>
                <w:u w:val="single"/>
                <w:lang w:eastAsia="es-CR"/>
              </w:rPr>
              <w:t>&lt;</w:t>
            </w:r>
            <w:r w:rsidRPr="009B1896">
              <w:rPr>
                <w:rFonts w:cs="Arial"/>
                <w:sz w:val="16"/>
                <w:szCs w:val="16"/>
                <w:lang w:eastAsia="es-CR"/>
              </w:rPr>
              <w:t xml:space="preserve"> a 0</w:t>
            </w:r>
          </w:p>
          <w:p w14:paraId="33C12482" w14:textId="77777777" w:rsidR="00D1151C" w:rsidRPr="009B1896" w:rsidRDefault="00D1151C" w:rsidP="00D1151C">
            <w:pPr>
              <w:pStyle w:val="Prrafodelista"/>
              <w:numPr>
                <w:ilvl w:val="0"/>
                <w:numId w:val="578"/>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9B1896">
              <w:rPr>
                <w:rFonts w:cs="Arial"/>
                <w:sz w:val="16"/>
                <w:szCs w:val="16"/>
                <w:lang w:eastAsia="es-CR"/>
              </w:rPr>
              <w:t>Se debe expresar con 2 decimales</w:t>
            </w:r>
          </w:p>
        </w:tc>
      </w:tr>
      <w:tr w:rsidR="009B1896" w:rsidRPr="009B1896" w14:paraId="1A436ACC"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55BA2479" w14:textId="77777777" w:rsidR="00D1151C" w:rsidRPr="009B1896" w:rsidRDefault="00D1151C" w:rsidP="00D1151C">
            <w:pPr>
              <w:pStyle w:val="Ttulo9"/>
              <w:ind w:left="113" w:right="113"/>
              <w:jc w:val="center"/>
              <w:outlineLvl w:val="8"/>
              <w:rPr>
                <w:b w:val="0"/>
                <w:color w:val="auto"/>
                <w:szCs w:val="16"/>
                <w:lang w:val="es-CR" w:eastAsia="es-CR"/>
              </w:rPr>
            </w:pPr>
          </w:p>
        </w:tc>
        <w:tc>
          <w:tcPr>
            <w:tcW w:w="3402" w:type="dxa"/>
          </w:tcPr>
          <w:p w14:paraId="61160CA6" w14:textId="77777777" w:rsidR="00D1151C" w:rsidRPr="009B1896" w:rsidRDefault="00D1151C">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n-US"/>
              </w:rPr>
            </w:pPr>
            <w:r w:rsidRPr="009B1896">
              <w:rPr>
                <w:snapToGrid w:val="0"/>
                <w:szCs w:val="16"/>
                <w:lang w:val="es-ES_tradnl" w:eastAsia="es-CR"/>
              </w:rPr>
              <w:t xml:space="preserve">[E] </w:t>
            </w:r>
            <w:r w:rsidRPr="009B1896">
              <w:rPr>
                <w:szCs w:val="16"/>
                <w:lang w:val="es-CR" w:eastAsia="en-US"/>
              </w:rPr>
              <w:t>InstrFinanRestringidos</w:t>
            </w:r>
          </w:p>
        </w:tc>
        <w:tc>
          <w:tcPr>
            <w:tcW w:w="4536" w:type="dxa"/>
            <w:vAlign w:val="center"/>
          </w:tcPr>
          <w:p w14:paraId="25F01C37" w14:textId="77777777" w:rsidR="00D1151C" w:rsidRPr="009B1896" w:rsidRDefault="00D1151C" w:rsidP="00D1151C">
            <w:pPr>
              <w:jc w:val="center"/>
              <w:cnfStyle w:val="000000000000" w:firstRow="0" w:lastRow="0" w:firstColumn="0" w:lastColumn="0" w:oddVBand="0" w:evenVBand="0" w:oddHBand="0"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Ajuste por valuación de instrumentos financieros restringidos</w:t>
            </w:r>
          </w:p>
        </w:tc>
        <w:tc>
          <w:tcPr>
            <w:tcW w:w="411" w:type="dxa"/>
            <w:textDirection w:val="btLr"/>
            <w:vAlign w:val="center"/>
          </w:tcPr>
          <w:p w14:paraId="077730A4" w14:textId="77777777" w:rsidR="00D1151C" w:rsidRPr="009B1896" w:rsidRDefault="00D1151C" w:rsidP="00D1151C">
            <w:pPr>
              <w:ind w:left="113" w:right="113"/>
              <w:jc w:val="center"/>
              <w:cnfStyle w:val="000000000000" w:firstRow="0" w:lastRow="0" w:firstColumn="0" w:lastColumn="0" w:oddVBand="0" w:evenVBand="0" w:oddHBand="0"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30300100400000</w:t>
            </w:r>
          </w:p>
        </w:tc>
        <w:tc>
          <w:tcPr>
            <w:tcW w:w="5103" w:type="dxa"/>
            <w:vAlign w:val="center"/>
          </w:tcPr>
          <w:p w14:paraId="0291C213" w14:textId="77777777" w:rsidR="00D1151C" w:rsidRPr="009B1896" w:rsidRDefault="00D1151C" w:rsidP="00D1151C">
            <w:pPr>
              <w:pStyle w:val="Prrafodelista"/>
              <w:numPr>
                <w:ilvl w:val="0"/>
                <w:numId w:val="647"/>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9B1896">
              <w:rPr>
                <w:rFonts w:cs="Arial"/>
                <w:sz w:val="16"/>
                <w:szCs w:val="16"/>
                <w:u w:val="single"/>
                <w:lang w:eastAsia="es-CR"/>
              </w:rPr>
              <w:t>&gt;</w:t>
            </w:r>
            <w:r w:rsidRPr="009B1896">
              <w:rPr>
                <w:rFonts w:cs="Arial"/>
                <w:sz w:val="16"/>
                <w:szCs w:val="16"/>
                <w:lang w:eastAsia="es-CR"/>
              </w:rPr>
              <w:t xml:space="preserve"> ó </w:t>
            </w:r>
            <w:r w:rsidRPr="009B1896">
              <w:rPr>
                <w:rFonts w:cs="Arial"/>
                <w:sz w:val="16"/>
                <w:szCs w:val="16"/>
                <w:u w:val="single"/>
                <w:lang w:eastAsia="es-CR"/>
              </w:rPr>
              <w:t>&lt;</w:t>
            </w:r>
            <w:r w:rsidRPr="009B1896">
              <w:rPr>
                <w:rFonts w:cs="Arial"/>
                <w:sz w:val="16"/>
                <w:szCs w:val="16"/>
                <w:lang w:eastAsia="es-CR"/>
              </w:rPr>
              <w:t xml:space="preserve"> a 0</w:t>
            </w:r>
          </w:p>
          <w:p w14:paraId="2CCEF2C0" w14:textId="77777777" w:rsidR="00D1151C" w:rsidRPr="009B1896" w:rsidRDefault="00D1151C" w:rsidP="00D1151C">
            <w:pPr>
              <w:pStyle w:val="Prrafodelista"/>
              <w:numPr>
                <w:ilvl w:val="0"/>
                <w:numId w:val="578"/>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9B1896">
              <w:rPr>
                <w:rFonts w:cs="Arial"/>
                <w:sz w:val="16"/>
                <w:szCs w:val="16"/>
                <w:lang w:eastAsia="es-CR"/>
              </w:rPr>
              <w:t>Se debe expresar con 2 decimales</w:t>
            </w:r>
          </w:p>
        </w:tc>
      </w:tr>
      <w:tr w:rsidR="009B1896" w:rsidRPr="009B1896" w14:paraId="6B27DFD0"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2764E3AF" w14:textId="77777777" w:rsidR="00D1151C" w:rsidRPr="009B1896" w:rsidRDefault="00D1151C" w:rsidP="00D1151C">
            <w:pPr>
              <w:pStyle w:val="Ttulo9"/>
              <w:ind w:left="113" w:right="113"/>
              <w:jc w:val="center"/>
              <w:outlineLvl w:val="8"/>
              <w:rPr>
                <w:b w:val="0"/>
                <w:color w:val="auto"/>
                <w:szCs w:val="16"/>
                <w:lang w:val="es-CR" w:eastAsia="es-CR"/>
              </w:rPr>
            </w:pPr>
          </w:p>
        </w:tc>
        <w:tc>
          <w:tcPr>
            <w:tcW w:w="3402" w:type="dxa"/>
          </w:tcPr>
          <w:p w14:paraId="647F86AA" w14:textId="77777777" w:rsidR="00D1151C" w:rsidRPr="009B1896" w:rsidRDefault="00D1151C">
            <w:pPr>
              <w:pStyle w:val="Ttulo9"/>
              <w:outlineLvl w:val="8"/>
              <w:cnfStyle w:val="000000100000" w:firstRow="0" w:lastRow="0" w:firstColumn="0" w:lastColumn="0" w:oddVBand="0" w:evenVBand="0" w:oddHBand="1" w:evenHBand="0" w:firstRowFirstColumn="0" w:firstRowLastColumn="0" w:lastRowFirstColumn="0" w:lastRowLastColumn="0"/>
              <w:rPr>
                <w:snapToGrid w:val="0"/>
                <w:szCs w:val="16"/>
                <w:lang w:val="es-ES_tradnl" w:eastAsia="es-CR"/>
              </w:rPr>
            </w:pPr>
            <w:r w:rsidRPr="009B1896">
              <w:rPr>
                <w:snapToGrid w:val="0"/>
                <w:szCs w:val="16"/>
                <w:lang w:val="es-ES_tradnl" w:eastAsia="es-CR"/>
              </w:rPr>
              <w:t xml:space="preserve">[E] </w:t>
            </w:r>
            <w:r w:rsidRPr="009B1896">
              <w:rPr>
                <w:szCs w:val="16"/>
                <w:lang w:val="es-CR" w:eastAsia="en-US"/>
              </w:rPr>
              <w:t>InstrFinanCesacionPagosMorososLitigios</w:t>
            </w:r>
          </w:p>
        </w:tc>
        <w:tc>
          <w:tcPr>
            <w:tcW w:w="4536" w:type="dxa"/>
            <w:vAlign w:val="center"/>
          </w:tcPr>
          <w:p w14:paraId="0B5E1CA6" w14:textId="77777777" w:rsidR="00D1151C" w:rsidRPr="009B1896" w:rsidRDefault="00D1151C" w:rsidP="00D1151C">
            <w:pPr>
              <w:jc w:val="center"/>
              <w:cnfStyle w:val="000000100000" w:firstRow="0" w:lastRow="0" w:firstColumn="0" w:lastColumn="0" w:oddVBand="0" w:evenVBand="0" w:oddHBand="1"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Ajuste por valuación de instrumentos financieros en cesación de pagos, morosos o en litigio</w:t>
            </w:r>
          </w:p>
        </w:tc>
        <w:tc>
          <w:tcPr>
            <w:tcW w:w="411" w:type="dxa"/>
            <w:textDirection w:val="btLr"/>
            <w:vAlign w:val="center"/>
          </w:tcPr>
          <w:p w14:paraId="347DCD91" w14:textId="77777777" w:rsidR="00D1151C" w:rsidRPr="009B1896" w:rsidRDefault="00D1151C" w:rsidP="00D1151C">
            <w:pPr>
              <w:ind w:left="113" w:right="113"/>
              <w:jc w:val="center"/>
              <w:cnfStyle w:val="000000100000" w:firstRow="0" w:lastRow="0" w:firstColumn="0" w:lastColumn="0" w:oddVBand="0" w:evenVBand="0" w:oddHBand="1"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30300100500000</w:t>
            </w:r>
          </w:p>
        </w:tc>
        <w:tc>
          <w:tcPr>
            <w:tcW w:w="5103" w:type="dxa"/>
            <w:vAlign w:val="center"/>
          </w:tcPr>
          <w:p w14:paraId="59441588" w14:textId="77777777" w:rsidR="00D1151C" w:rsidRPr="009B1896" w:rsidRDefault="00D1151C" w:rsidP="00D1151C">
            <w:pPr>
              <w:pStyle w:val="Prrafodelista"/>
              <w:numPr>
                <w:ilvl w:val="0"/>
                <w:numId w:val="648"/>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9B1896">
              <w:rPr>
                <w:rFonts w:cs="Arial"/>
                <w:sz w:val="16"/>
                <w:szCs w:val="16"/>
                <w:u w:val="single"/>
                <w:lang w:eastAsia="es-CR"/>
              </w:rPr>
              <w:t>&gt;</w:t>
            </w:r>
            <w:r w:rsidRPr="009B1896">
              <w:rPr>
                <w:rFonts w:cs="Arial"/>
                <w:sz w:val="16"/>
                <w:szCs w:val="16"/>
                <w:lang w:eastAsia="es-CR"/>
              </w:rPr>
              <w:t xml:space="preserve"> ó </w:t>
            </w:r>
            <w:r w:rsidRPr="009B1896">
              <w:rPr>
                <w:rFonts w:cs="Arial"/>
                <w:sz w:val="16"/>
                <w:szCs w:val="16"/>
                <w:u w:val="single"/>
                <w:lang w:eastAsia="es-CR"/>
              </w:rPr>
              <w:t>&lt;</w:t>
            </w:r>
            <w:r w:rsidRPr="009B1896">
              <w:rPr>
                <w:rFonts w:cs="Arial"/>
                <w:sz w:val="16"/>
                <w:szCs w:val="16"/>
                <w:lang w:eastAsia="es-CR"/>
              </w:rPr>
              <w:t xml:space="preserve"> a 0</w:t>
            </w:r>
          </w:p>
          <w:p w14:paraId="23FAE4CA" w14:textId="77777777" w:rsidR="00D1151C" w:rsidRPr="009B1896" w:rsidRDefault="00D1151C" w:rsidP="00D1151C">
            <w:pPr>
              <w:pStyle w:val="Prrafodelista"/>
              <w:numPr>
                <w:ilvl w:val="0"/>
                <w:numId w:val="578"/>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9B1896">
              <w:rPr>
                <w:rFonts w:cs="Arial"/>
                <w:sz w:val="16"/>
                <w:szCs w:val="16"/>
                <w:lang w:eastAsia="es-CR"/>
              </w:rPr>
              <w:t>Se debe expresar con 2 decimales</w:t>
            </w:r>
          </w:p>
        </w:tc>
      </w:tr>
      <w:tr w:rsidR="009B1896" w:rsidRPr="009B1896" w14:paraId="0583995F"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3C224DF" w14:textId="77777777" w:rsidR="00D1151C" w:rsidRPr="009B1896" w:rsidRDefault="00D1151C" w:rsidP="00D1151C">
            <w:pPr>
              <w:pStyle w:val="Ttulo9"/>
              <w:ind w:left="113" w:right="113"/>
              <w:jc w:val="center"/>
              <w:outlineLvl w:val="8"/>
              <w:rPr>
                <w:b w:val="0"/>
                <w:color w:val="auto"/>
                <w:szCs w:val="16"/>
                <w:lang w:val="es-CR" w:eastAsia="es-CR"/>
              </w:rPr>
            </w:pPr>
          </w:p>
        </w:tc>
        <w:tc>
          <w:tcPr>
            <w:tcW w:w="3402" w:type="dxa"/>
          </w:tcPr>
          <w:p w14:paraId="7A0D7805" w14:textId="77777777" w:rsidR="00D1151C" w:rsidRPr="009B1896" w:rsidRDefault="00D1151C">
            <w:pPr>
              <w:pStyle w:val="Ttulo9"/>
              <w:outlineLvl w:val="8"/>
              <w:cnfStyle w:val="000000000000" w:firstRow="0" w:lastRow="0" w:firstColumn="0" w:lastColumn="0" w:oddVBand="0" w:evenVBand="0" w:oddHBand="0" w:evenHBand="0" w:firstRowFirstColumn="0" w:firstRowLastColumn="0" w:lastRowFirstColumn="0" w:lastRowLastColumn="0"/>
              <w:rPr>
                <w:snapToGrid w:val="0"/>
                <w:szCs w:val="16"/>
                <w:lang w:val="es-ES_tradnl" w:eastAsia="es-CR"/>
              </w:rPr>
            </w:pPr>
            <w:r w:rsidRPr="009B1896">
              <w:rPr>
                <w:snapToGrid w:val="0"/>
                <w:szCs w:val="16"/>
                <w:lang w:val="es-ES_tradnl" w:eastAsia="es-CR"/>
              </w:rPr>
              <w:t xml:space="preserve">[E] </w:t>
            </w:r>
            <w:r w:rsidRPr="009B1896">
              <w:rPr>
                <w:szCs w:val="16"/>
                <w:lang w:val="es-CR" w:eastAsia="en-US"/>
              </w:rPr>
              <w:t>SuperavitOtrosActivos</w:t>
            </w:r>
          </w:p>
        </w:tc>
        <w:tc>
          <w:tcPr>
            <w:tcW w:w="4536" w:type="dxa"/>
            <w:vAlign w:val="center"/>
          </w:tcPr>
          <w:p w14:paraId="71C23F24" w14:textId="77777777" w:rsidR="00D1151C" w:rsidRPr="009B1896" w:rsidRDefault="00D1151C" w:rsidP="00D1151C">
            <w:pPr>
              <w:jc w:val="center"/>
              <w:cnfStyle w:val="000000000000" w:firstRow="0" w:lastRow="0" w:firstColumn="0" w:lastColumn="0" w:oddVBand="0" w:evenVBand="0" w:oddHBand="0"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Superávit por revaluación de otros activos</w:t>
            </w:r>
          </w:p>
        </w:tc>
        <w:tc>
          <w:tcPr>
            <w:tcW w:w="411" w:type="dxa"/>
            <w:textDirection w:val="btLr"/>
            <w:vAlign w:val="center"/>
          </w:tcPr>
          <w:p w14:paraId="43FD3480" w14:textId="77777777" w:rsidR="00D1151C" w:rsidRPr="009B1896" w:rsidRDefault="00D1151C" w:rsidP="00D1151C">
            <w:pPr>
              <w:ind w:left="113" w:right="113"/>
              <w:jc w:val="center"/>
              <w:cnfStyle w:val="000000000000" w:firstRow="0" w:lastRow="0" w:firstColumn="0" w:lastColumn="0" w:oddVBand="0" w:evenVBand="0" w:oddHBand="0"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30300100600000</w:t>
            </w:r>
          </w:p>
        </w:tc>
        <w:tc>
          <w:tcPr>
            <w:tcW w:w="5103" w:type="dxa"/>
            <w:vAlign w:val="center"/>
          </w:tcPr>
          <w:p w14:paraId="63D3E60B" w14:textId="77777777" w:rsidR="00D1151C" w:rsidRPr="009B1896" w:rsidRDefault="00D1151C" w:rsidP="00D1151C">
            <w:pPr>
              <w:pStyle w:val="Prrafodelista"/>
              <w:numPr>
                <w:ilvl w:val="0"/>
                <w:numId w:val="649"/>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9B1896">
              <w:rPr>
                <w:rFonts w:cs="Arial"/>
                <w:sz w:val="16"/>
                <w:szCs w:val="16"/>
                <w:u w:val="single"/>
                <w:lang w:eastAsia="es-CR"/>
              </w:rPr>
              <w:t>&gt;</w:t>
            </w:r>
            <w:r w:rsidRPr="009B1896">
              <w:rPr>
                <w:rFonts w:cs="Arial"/>
                <w:sz w:val="16"/>
                <w:szCs w:val="16"/>
                <w:lang w:eastAsia="es-CR"/>
              </w:rPr>
              <w:t xml:space="preserve"> ó </w:t>
            </w:r>
            <w:r w:rsidRPr="009B1896">
              <w:rPr>
                <w:rFonts w:cs="Arial"/>
                <w:sz w:val="16"/>
                <w:szCs w:val="16"/>
                <w:u w:val="single"/>
                <w:lang w:eastAsia="es-CR"/>
              </w:rPr>
              <w:t>&lt;</w:t>
            </w:r>
            <w:r w:rsidRPr="009B1896">
              <w:rPr>
                <w:rFonts w:cs="Arial"/>
                <w:sz w:val="16"/>
                <w:szCs w:val="16"/>
                <w:lang w:eastAsia="es-CR"/>
              </w:rPr>
              <w:t xml:space="preserve"> a 0</w:t>
            </w:r>
          </w:p>
          <w:p w14:paraId="532D2224" w14:textId="77777777" w:rsidR="00D1151C" w:rsidRPr="009B1896" w:rsidRDefault="00D1151C" w:rsidP="00D1151C">
            <w:pPr>
              <w:pStyle w:val="Prrafodelista"/>
              <w:numPr>
                <w:ilvl w:val="0"/>
                <w:numId w:val="578"/>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9B1896">
              <w:rPr>
                <w:rFonts w:cs="Arial"/>
                <w:sz w:val="16"/>
                <w:szCs w:val="16"/>
                <w:lang w:eastAsia="es-CR"/>
              </w:rPr>
              <w:t>Se debe expresar con 2 decimales</w:t>
            </w:r>
          </w:p>
        </w:tc>
      </w:tr>
      <w:tr w:rsidR="009B1896" w:rsidRPr="009B1896" w14:paraId="44CA4B39" w14:textId="77777777" w:rsidTr="00EF6B3D">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249F8045" w14:textId="77777777" w:rsidR="00D1151C" w:rsidRPr="009B1896" w:rsidRDefault="00D1151C" w:rsidP="00D1151C">
            <w:pPr>
              <w:pStyle w:val="Ttulo9"/>
              <w:ind w:left="113" w:right="113"/>
              <w:jc w:val="center"/>
              <w:outlineLvl w:val="8"/>
              <w:rPr>
                <w:b w:val="0"/>
                <w:color w:val="auto"/>
                <w:szCs w:val="16"/>
                <w:lang w:val="es-CR" w:eastAsia="es-CR"/>
              </w:rPr>
            </w:pPr>
          </w:p>
        </w:tc>
        <w:tc>
          <w:tcPr>
            <w:tcW w:w="3402" w:type="dxa"/>
          </w:tcPr>
          <w:p w14:paraId="160897BB" w14:textId="77777777" w:rsidR="00D1151C" w:rsidRPr="009B1896" w:rsidRDefault="00D1151C">
            <w:pPr>
              <w:pStyle w:val="Ttulo9"/>
              <w:outlineLvl w:val="8"/>
              <w:cnfStyle w:val="000000100000" w:firstRow="0" w:lastRow="0" w:firstColumn="0" w:lastColumn="0" w:oddVBand="0" w:evenVBand="0" w:oddHBand="1" w:evenHBand="0" w:firstRowFirstColumn="0" w:firstRowLastColumn="0" w:lastRowFirstColumn="0" w:lastRowLastColumn="0"/>
              <w:rPr>
                <w:snapToGrid w:val="0"/>
                <w:szCs w:val="16"/>
                <w:lang w:val="es-ES_tradnl" w:eastAsia="es-CR"/>
              </w:rPr>
            </w:pPr>
            <w:r w:rsidRPr="009B1896">
              <w:rPr>
                <w:snapToGrid w:val="0"/>
                <w:szCs w:val="16"/>
                <w:lang w:val="es-ES_tradnl" w:eastAsia="es-CR"/>
              </w:rPr>
              <w:t xml:space="preserve">[E] </w:t>
            </w:r>
            <w:r w:rsidRPr="009B1896">
              <w:rPr>
                <w:szCs w:val="16"/>
                <w:lang w:val="es-CR" w:eastAsia="en-US"/>
              </w:rPr>
              <w:t>InstrumentosDerivados</w:t>
            </w:r>
          </w:p>
        </w:tc>
        <w:tc>
          <w:tcPr>
            <w:tcW w:w="4536" w:type="dxa"/>
            <w:vAlign w:val="center"/>
          </w:tcPr>
          <w:p w14:paraId="62B1B168" w14:textId="77777777" w:rsidR="00D1151C" w:rsidRPr="009B1896" w:rsidRDefault="00D1151C" w:rsidP="00D1151C">
            <w:pPr>
              <w:jc w:val="center"/>
              <w:cnfStyle w:val="000000100000" w:firstRow="0" w:lastRow="0" w:firstColumn="0" w:lastColumn="0" w:oddVBand="0" w:evenVBand="0" w:oddHBand="1"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Ajuste por valoración de instrumentos derivados</w:t>
            </w:r>
          </w:p>
        </w:tc>
        <w:tc>
          <w:tcPr>
            <w:tcW w:w="411" w:type="dxa"/>
            <w:textDirection w:val="btLr"/>
            <w:vAlign w:val="center"/>
          </w:tcPr>
          <w:p w14:paraId="55EFBFC4" w14:textId="77777777" w:rsidR="00D1151C" w:rsidRPr="009B1896" w:rsidRDefault="00D1151C" w:rsidP="00D1151C">
            <w:pPr>
              <w:ind w:left="113" w:right="113"/>
              <w:jc w:val="center"/>
              <w:cnfStyle w:val="000000100000" w:firstRow="0" w:lastRow="0" w:firstColumn="0" w:lastColumn="0" w:oddVBand="0" w:evenVBand="0" w:oddHBand="1"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30300100700000</w:t>
            </w:r>
          </w:p>
        </w:tc>
        <w:tc>
          <w:tcPr>
            <w:tcW w:w="5103" w:type="dxa"/>
            <w:vAlign w:val="center"/>
          </w:tcPr>
          <w:p w14:paraId="699CAC00" w14:textId="77777777" w:rsidR="00D1151C" w:rsidRPr="009B1896" w:rsidRDefault="00D1151C" w:rsidP="00D1151C">
            <w:pPr>
              <w:pStyle w:val="Prrafodelista"/>
              <w:numPr>
                <w:ilvl w:val="0"/>
                <w:numId w:val="650"/>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9B1896">
              <w:rPr>
                <w:rFonts w:cs="Arial"/>
                <w:sz w:val="16"/>
                <w:szCs w:val="16"/>
                <w:u w:val="single"/>
                <w:lang w:eastAsia="es-CR"/>
              </w:rPr>
              <w:t>&gt;</w:t>
            </w:r>
            <w:r w:rsidRPr="009B1896">
              <w:rPr>
                <w:rFonts w:cs="Arial"/>
                <w:sz w:val="16"/>
                <w:szCs w:val="16"/>
                <w:lang w:eastAsia="es-CR"/>
              </w:rPr>
              <w:t xml:space="preserve"> ó </w:t>
            </w:r>
            <w:r w:rsidRPr="009B1896">
              <w:rPr>
                <w:rFonts w:cs="Arial"/>
                <w:sz w:val="16"/>
                <w:szCs w:val="16"/>
                <w:u w:val="single"/>
                <w:lang w:eastAsia="es-CR"/>
              </w:rPr>
              <w:t>&lt;</w:t>
            </w:r>
            <w:r w:rsidRPr="009B1896">
              <w:rPr>
                <w:rFonts w:cs="Arial"/>
                <w:sz w:val="16"/>
                <w:szCs w:val="16"/>
                <w:lang w:eastAsia="es-CR"/>
              </w:rPr>
              <w:t xml:space="preserve"> a 0</w:t>
            </w:r>
          </w:p>
          <w:p w14:paraId="3A7F681F" w14:textId="77777777" w:rsidR="00D1151C" w:rsidRPr="009B1896" w:rsidRDefault="00D1151C" w:rsidP="00D1151C">
            <w:pPr>
              <w:pStyle w:val="Prrafodelista"/>
              <w:numPr>
                <w:ilvl w:val="0"/>
                <w:numId w:val="578"/>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9B1896">
              <w:rPr>
                <w:rFonts w:cs="Arial"/>
                <w:sz w:val="16"/>
                <w:szCs w:val="16"/>
                <w:lang w:eastAsia="es-CR"/>
              </w:rPr>
              <w:t>Se debe expresar con 2 decimales</w:t>
            </w:r>
          </w:p>
        </w:tc>
      </w:tr>
      <w:tr w:rsidR="009B1896" w:rsidRPr="009B1896" w14:paraId="45293F41" w14:textId="77777777" w:rsidTr="00EF6B3D">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FB49B02" w14:textId="77777777" w:rsidR="00D1151C" w:rsidRPr="009B1896" w:rsidRDefault="00D1151C" w:rsidP="00D1151C">
            <w:pPr>
              <w:pStyle w:val="Ttulo9"/>
              <w:ind w:left="113" w:right="113"/>
              <w:jc w:val="center"/>
              <w:outlineLvl w:val="8"/>
              <w:rPr>
                <w:b w:val="0"/>
                <w:color w:val="auto"/>
                <w:szCs w:val="16"/>
                <w:lang w:val="es-CR" w:eastAsia="es-CR"/>
              </w:rPr>
            </w:pPr>
          </w:p>
        </w:tc>
        <w:tc>
          <w:tcPr>
            <w:tcW w:w="3402" w:type="dxa"/>
          </w:tcPr>
          <w:p w14:paraId="6EAB5246" w14:textId="77777777" w:rsidR="00D1151C" w:rsidRPr="009B1896" w:rsidRDefault="00D1151C">
            <w:pPr>
              <w:pStyle w:val="Ttulo9"/>
              <w:outlineLvl w:val="8"/>
              <w:cnfStyle w:val="000000000000" w:firstRow="0" w:lastRow="0" w:firstColumn="0" w:lastColumn="0" w:oddVBand="0" w:evenVBand="0" w:oddHBand="0" w:evenHBand="0" w:firstRowFirstColumn="0" w:firstRowLastColumn="0" w:lastRowFirstColumn="0" w:lastRowLastColumn="0"/>
              <w:rPr>
                <w:snapToGrid w:val="0"/>
                <w:szCs w:val="16"/>
                <w:lang w:val="es-ES_tradnl" w:eastAsia="es-CR"/>
              </w:rPr>
            </w:pPr>
            <w:r w:rsidRPr="009B1896">
              <w:rPr>
                <w:snapToGrid w:val="0"/>
                <w:szCs w:val="16"/>
                <w:lang w:val="es-ES_tradnl" w:eastAsia="es-CR"/>
              </w:rPr>
              <w:t xml:space="preserve">[E] </w:t>
            </w:r>
            <w:r w:rsidRPr="009B1896">
              <w:rPr>
                <w:szCs w:val="16"/>
                <w:lang w:val="es-CR" w:eastAsia="en-US"/>
              </w:rPr>
              <w:t>OtrosAjustes</w:t>
            </w:r>
          </w:p>
        </w:tc>
        <w:tc>
          <w:tcPr>
            <w:tcW w:w="4536" w:type="dxa"/>
            <w:vAlign w:val="center"/>
          </w:tcPr>
          <w:p w14:paraId="3D802A43" w14:textId="77777777" w:rsidR="00D1151C" w:rsidRPr="009B1896" w:rsidRDefault="00D1151C" w:rsidP="00D1151C">
            <w:pPr>
              <w:jc w:val="center"/>
              <w:cnfStyle w:val="000000000000" w:firstRow="0" w:lastRow="0" w:firstColumn="0" w:lastColumn="0" w:oddVBand="0" w:evenVBand="0" w:oddHBand="0"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Otros ajustes</w:t>
            </w:r>
          </w:p>
        </w:tc>
        <w:tc>
          <w:tcPr>
            <w:tcW w:w="411" w:type="dxa"/>
            <w:textDirection w:val="btLr"/>
            <w:vAlign w:val="center"/>
          </w:tcPr>
          <w:p w14:paraId="78E2164A" w14:textId="77777777" w:rsidR="00D1151C" w:rsidRPr="009B1896" w:rsidRDefault="00D1151C" w:rsidP="00D1151C">
            <w:pPr>
              <w:ind w:left="113" w:right="113"/>
              <w:jc w:val="center"/>
              <w:cnfStyle w:val="000000000000" w:firstRow="0" w:lastRow="0" w:firstColumn="0" w:lastColumn="0" w:oddVBand="0" w:evenVBand="0" w:oddHBand="0" w:evenHBand="0" w:firstRowFirstColumn="0" w:firstRowLastColumn="0" w:lastRowFirstColumn="0" w:lastRowLastColumn="0"/>
              <w:rPr>
                <w:rFonts w:cs="Arial"/>
                <w:sz w:val="16"/>
                <w:szCs w:val="16"/>
                <w:lang w:val="es-ES_tradnl" w:eastAsia="es-CR"/>
              </w:rPr>
            </w:pPr>
            <w:r w:rsidRPr="009B1896">
              <w:rPr>
                <w:rFonts w:cs="Arial"/>
                <w:sz w:val="16"/>
                <w:szCs w:val="16"/>
                <w:lang w:val="es-ES_tradnl" w:eastAsia="es-CR"/>
              </w:rPr>
              <w:t>30300100800000 + 30300200000000 + 30300300000000</w:t>
            </w:r>
          </w:p>
        </w:tc>
        <w:tc>
          <w:tcPr>
            <w:tcW w:w="5103" w:type="dxa"/>
            <w:vAlign w:val="center"/>
          </w:tcPr>
          <w:p w14:paraId="147E1FCE" w14:textId="77777777" w:rsidR="00D1151C" w:rsidRPr="009B1896" w:rsidRDefault="00D1151C" w:rsidP="00D1151C">
            <w:pPr>
              <w:pStyle w:val="Prrafodelista"/>
              <w:numPr>
                <w:ilvl w:val="0"/>
                <w:numId w:val="651"/>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9B1896">
              <w:rPr>
                <w:rFonts w:cs="Arial"/>
                <w:sz w:val="16"/>
                <w:szCs w:val="16"/>
                <w:u w:val="single"/>
                <w:lang w:eastAsia="es-CR"/>
              </w:rPr>
              <w:t>&gt;</w:t>
            </w:r>
            <w:r w:rsidRPr="009B1896">
              <w:rPr>
                <w:rFonts w:cs="Arial"/>
                <w:sz w:val="16"/>
                <w:szCs w:val="16"/>
                <w:lang w:eastAsia="es-CR"/>
              </w:rPr>
              <w:t xml:space="preserve"> ó </w:t>
            </w:r>
            <w:r w:rsidRPr="009B1896">
              <w:rPr>
                <w:rFonts w:cs="Arial"/>
                <w:sz w:val="16"/>
                <w:szCs w:val="16"/>
                <w:u w:val="single"/>
                <w:lang w:eastAsia="es-CR"/>
              </w:rPr>
              <w:t>&lt;</w:t>
            </w:r>
            <w:r w:rsidRPr="009B1896">
              <w:rPr>
                <w:rFonts w:cs="Arial"/>
                <w:sz w:val="16"/>
                <w:szCs w:val="16"/>
                <w:lang w:eastAsia="es-CR"/>
              </w:rPr>
              <w:t xml:space="preserve"> a 0</w:t>
            </w:r>
          </w:p>
          <w:p w14:paraId="4596CC52" w14:textId="77777777" w:rsidR="00D1151C" w:rsidRPr="009B1896" w:rsidRDefault="00D1151C" w:rsidP="00D1151C">
            <w:pPr>
              <w:pStyle w:val="Prrafodelista"/>
              <w:numPr>
                <w:ilvl w:val="0"/>
                <w:numId w:val="578"/>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9B1896">
              <w:rPr>
                <w:rFonts w:cs="Arial"/>
                <w:sz w:val="16"/>
                <w:szCs w:val="16"/>
                <w:lang w:eastAsia="es-CR"/>
              </w:rPr>
              <w:t>Se debe expresar con 2 decimales</w:t>
            </w:r>
          </w:p>
        </w:tc>
      </w:tr>
    </w:tbl>
    <w:p w14:paraId="5A6C75CE" w14:textId="77777777" w:rsidR="00C836C9" w:rsidRDefault="00C836C9" w:rsidP="00C836C9"/>
    <w:p w14:paraId="0DF04DD6" w14:textId="77777777" w:rsidR="00A02FEC" w:rsidRDefault="00A02FEC" w:rsidP="00A02FEC">
      <w:pPr>
        <w:rPr>
          <w:lang w:val="es-ES_tradnl"/>
        </w:rPr>
      </w:pPr>
      <w:bookmarkStart w:id="187" w:name="_Validaciones"/>
      <w:bookmarkStart w:id="188" w:name="_El_valor_en"/>
      <w:bookmarkEnd w:id="187"/>
      <w:bookmarkEnd w:id="188"/>
    </w:p>
    <w:p w14:paraId="56E6B0BB" w14:textId="77777777" w:rsidR="00A02FEC" w:rsidRDefault="00A02FEC" w:rsidP="00A02FEC">
      <w:pPr>
        <w:rPr>
          <w:lang w:val="es-ES_tradnl"/>
        </w:rPr>
      </w:pPr>
    </w:p>
    <w:p w14:paraId="6B16D34B" w14:textId="77777777" w:rsidR="00A02FEC" w:rsidRDefault="00A02FEC" w:rsidP="00A02FEC">
      <w:pPr>
        <w:rPr>
          <w:lang w:val="es-ES_tradnl"/>
        </w:rPr>
      </w:pPr>
    </w:p>
    <w:p w14:paraId="65B4CA85" w14:textId="77777777" w:rsidR="00A02FEC" w:rsidRDefault="00FB4FFF" w:rsidP="00AA3762">
      <w:pPr>
        <w:pStyle w:val="Ttulo3"/>
        <w:numPr>
          <w:ilvl w:val="0"/>
          <w:numId w:val="18"/>
        </w:numPr>
      </w:pPr>
      <w:bookmarkStart w:id="189" w:name="_Toc136255519"/>
      <w:r>
        <w:t>[M]</w:t>
      </w:r>
      <w:r w:rsidRPr="00FB4FFF">
        <w:t>Modelo</w:t>
      </w:r>
      <w:r>
        <w:t xml:space="preserve"> </w:t>
      </w:r>
      <w:r w:rsidRPr="00FB4FFF">
        <w:t>Cuenta</w:t>
      </w:r>
      <w:r>
        <w:t xml:space="preserve"> </w:t>
      </w:r>
      <w:r w:rsidRPr="00FB4FFF">
        <w:t>Tecnico</w:t>
      </w:r>
      <w:r>
        <w:t xml:space="preserve"> </w:t>
      </w:r>
      <w:r w:rsidRPr="00FB4FFF">
        <w:t>Financiera</w:t>
      </w:r>
      <w:r>
        <w:t xml:space="preserve"> </w:t>
      </w:r>
      <w:r w:rsidRPr="00FB4FFF">
        <w:t>Y</w:t>
      </w:r>
      <w:r>
        <w:t xml:space="preserve"> </w:t>
      </w:r>
      <w:r w:rsidRPr="00FB4FFF">
        <w:t>No</w:t>
      </w:r>
      <w:r>
        <w:t xml:space="preserve"> </w:t>
      </w:r>
      <w:r w:rsidRPr="00FB4FFF">
        <w:t>Tecnica</w:t>
      </w:r>
      <w:bookmarkEnd w:id="189"/>
    </w:p>
    <w:p w14:paraId="63CA4E45" w14:textId="77777777" w:rsidR="00A02FEC" w:rsidRDefault="00A02FEC" w:rsidP="00A02FEC">
      <w:pPr>
        <w:rPr>
          <w:lang w:val="es-ES_tradnl"/>
        </w:rPr>
      </w:pPr>
    </w:p>
    <w:tbl>
      <w:tblPr>
        <w:tblStyle w:val="Cuadrculamedia3-nfasis1"/>
        <w:tblW w:w="14189" w:type="dxa"/>
        <w:tblLayout w:type="fixed"/>
        <w:tblLook w:val="04A0" w:firstRow="1" w:lastRow="0" w:firstColumn="1" w:lastColumn="0" w:noHBand="0" w:noVBand="1"/>
      </w:tblPr>
      <w:tblGrid>
        <w:gridCol w:w="737"/>
        <w:gridCol w:w="3402"/>
        <w:gridCol w:w="4536"/>
        <w:gridCol w:w="529"/>
        <w:gridCol w:w="4985"/>
      </w:tblGrid>
      <w:tr w:rsidR="00A02FEC" w:rsidRPr="00794669" w14:paraId="30AB709B" w14:textId="77777777" w:rsidTr="005B50A5">
        <w:trPr>
          <w:cnfStyle w:val="100000000000" w:firstRow="1" w:lastRow="0" w:firstColumn="0" w:lastColumn="0" w:oddVBand="0" w:evenVBand="0" w:oddHBand="0" w:evenHBand="0" w:firstRowFirstColumn="0" w:firstRowLastColumn="0" w:lastRowFirstColumn="0" w:lastRowLastColumn="0"/>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632993DE" w14:textId="77777777" w:rsidR="00A02FEC" w:rsidRPr="00794669" w:rsidRDefault="00A02FEC" w:rsidP="00A02FEC">
            <w:pPr>
              <w:ind w:left="113" w:right="113"/>
              <w:jc w:val="center"/>
              <w:rPr>
                <w:rFonts w:cs="Arial"/>
                <w:sz w:val="16"/>
                <w:szCs w:val="16"/>
                <w:lang w:val="es-CR" w:eastAsia="es-CR"/>
              </w:rPr>
            </w:pPr>
            <w:r w:rsidRPr="00794669">
              <w:rPr>
                <w:rFonts w:cs="Arial"/>
                <w:bCs w:val="0"/>
                <w:sz w:val="16"/>
                <w:szCs w:val="16"/>
                <w:lang w:val="es-CR" w:eastAsia="es-CR"/>
              </w:rPr>
              <w:t>Nodo</w:t>
            </w:r>
          </w:p>
        </w:tc>
        <w:tc>
          <w:tcPr>
            <w:tcW w:w="3402" w:type="dxa"/>
            <w:vAlign w:val="center"/>
            <w:hideMark/>
          </w:tcPr>
          <w:p w14:paraId="4D1A8D94" w14:textId="77777777" w:rsidR="00A02FEC" w:rsidRPr="00794669" w:rsidRDefault="00A02FEC" w:rsidP="00A02FEC">
            <w:pPr>
              <w:jc w:val="center"/>
              <w:cnfStyle w:val="100000000000" w:firstRow="1" w:lastRow="0" w:firstColumn="0" w:lastColumn="0" w:oddVBand="0" w:evenVBand="0" w:oddHBand="0" w:evenHBand="0" w:firstRowFirstColumn="0" w:firstRowLastColumn="0" w:lastRowFirstColumn="0" w:lastRowLastColumn="0"/>
              <w:rPr>
                <w:rFonts w:cs="Arial"/>
                <w:sz w:val="16"/>
                <w:szCs w:val="16"/>
                <w:lang w:val="es-CR" w:eastAsia="es-CR"/>
              </w:rPr>
            </w:pPr>
            <w:r w:rsidRPr="00794669">
              <w:rPr>
                <w:rFonts w:cs="Arial"/>
                <w:bCs w:val="0"/>
                <w:sz w:val="16"/>
                <w:szCs w:val="16"/>
                <w:lang w:val="es-CR" w:eastAsia="es-CR"/>
              </w:rPr>
              <w:t>Atributo[A] / Elemento[E]</w:t>
            </w:r>
          </w:p>
        </w:tc>
        <w:tc>
          <w:tcPr>
            <w:tcW w:w="4536" w:type="dxa"/>
            <w:vAlign w:val="center"/>
            <w:hideMark/>
          </w:tcPr>
          <w:p w14:paraId="0EB6501E" w14:textId="77777777" w:rsidR="00A02FEC" w:rsidRPr="00794669" w:rsidRDefault="00A02FEC" w:rsidP="00A02FEC">
            <w:pPr>
              <w:jc w:val="center"/>
              <w:cnfStyle w:val="100000000000" w:firstRow="1" w:lastRow="0" w:firstColumn="0" w:lastColumn="0" w:oddVBand="0" w:evenVBand="0" w:oddHBand="0" w:evenHBand="0" w:firstRowFirstColumn="0" w:firstRowLastColumn="0" w:lastRowFirstColumn="0" w:lastRowLastColumn="0"/>
              <w:rPr>
                <w:rFonts w:cs="Arial"/>
                <w:bCs w:val="0"/>
                <w:sz w:val="16"/>
                <w:szCs w:val="16"/>
                <w:lang w:val="es-CR" w:eastAsia="es-CR"/>
              </w:rPr>
            </w:pPr>
            <w:r w:rsidRPr="00794669">
              <w:rPr>
                <w:rFonts w:cs="Arial"/>
                <w:bCs w:val="0"/>
                <w:sz w:val="16"/>
                <w:szCs w:val="16"/>
                <w:lang w:val="es-CR" w:eastAsia="es-CR"/>
              </w:rPr>
              <w:t>Descripción</w:t>
            </w:r>
          </w:p>
        </w:tc>
        <w:tc>
          <w:tcPr>
            <w:tcW w:w="529" w:type="dxa"/>
            <w:textDirection w:val="btLr"/>
            <w:vAlign w:val="center"/>
            <w:hideMark/>
          </w:tcPr>
          <w:p w14:paraId="032C5137" w14:textId="77777777" w:rsidR="00A02FEC" w:rsidRPr="00794669" w:rsidRDefault="00A02FEC" w:rsidP="00A02FEC">
            <w:pPr>
              <w:ind w:left="113" w:right="113"/>
              <w:jc w:val="center"/>
              <w:cnfStyle w:val="100000000000" w:firstRow="1" w:lastRow="0" w:firstColumn="0" w:lastColumn="0" w:oddVBand="0" w:evenVBand="0" w:oddHBand="0" w:evenHBand="0" w:firstRowFirstColumn="0" w:firstRowLastColumn="0" w:lastRowFirstColumn="0" w:lastRowLastColumn="0"/>
              <w:rPr>
                <w:rFonts w:cs="Arial"/>
                <w:bCs w:val="0"/>
                <w:sz w:val="16"/>
                <w:szCs w:val="16"/>
                <w:lang w:val="es-CR" w:eastAsia="es-CR"/>
              </w:rPr>
            </w:pPr>
            <w:r w:rsidRPr="00794669">
              <w:rPr>
                <w:rFonts w:cs="Arial"/>
                <w:bCs w:val="0"/>
                <w:sz w:val="16"/>
                <w:szCs w:val="16"/>
                <w:lang w:val="es-CR" w:eastAsia="es-CR"/>
              </w:rPr>
              <w:t>Cuenta catálogo</w:t>
            </w:r>
          </w:p>
        </w:tc>
        <w:tc>
          <w:tcPr>
            <w:tcW w:w="4985" w:type="dxa"/>
            <w:vAlign w:val="center"/>
            <w:hideMark/>
          </w:tcPr>
          <w:p w14:paraId="563454F0" w14:textId="77777777" w:rsidR="00A02FEC" w:rsidRPr="00794669" w:rsidRDefault="00A02FEC" w:rsidP="00A02FEC">
            <w:pPr>
              <w:cnfStyle w:val="100000000000" w:firstRow="1" w:lastRow="0" w:firstColumn="0" w:lastColumn="0" w:oddVBand="0" w:evenVBand="0" w:oddHBand="0" w:evenHBand="0" w:firstRowFirstColumn="0" w:firstRowLastColumn="0" w:lastRowFirstColumn="0" w:lastRowLastColumn="0"/>
              <w:rPr>
                <w:rFonts w:cs="Arial"/>
                <w:bCs w:val="0"/>
                <w:sz w:val="16"/>
                <w:szCs w:val="16"/>
                <w:lang w:val="es-CR" w:eastAsia="es-CR"/>
              </w:rPr>
            </w:pPr>
            <w:r w:rsidRPr="00794669">
              <w:rPr>
                <w:rFonts w:cs="Arial"/>
                <w:bCs w:val="0"/>
                <w:sz w:val="16"/>
                <w:szCs w:val="16"/>
                <w:lang w:val="es-CR" w:eastAsia="es-CR"/>
              </w:rPr>
              <w:t>Validaciones</w:t>
            </w:r>
          </w:p>
        </w:tc>
      </w:tr>
      <w:tr w:rsidR="00F57574" w:rsidRPr="00794669" w14:paraId="5A265319"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3C0BA6A0" w14:textId="77777777" w:rsidR="00F57574" w:rsidRDefault="00F57574" w:rsidP="00A02FEC">
            <w:pPr>
              <w:pStyle w:val="Ttulo9"/>
              <w:ind w:left="113" w:right="113"/>
              <w:jc w:val="center"/>
              <w:outlineLvl w:val="8"/>
              <w:rPr>
                <w:b w:val="0"/>
              </w:rPr>
            </w:pPr>
            <w:r>
              <w:rPr>
                <w:b w:val="0"/>
              </w:rPr>
              <w:t xml:space="preserve">[E] </w:t>
            </w:r>
            <w:r w:rsidRPr="00F57574">
              <w:rPr>
                <w:b w:val="0"/>
              </w:rPr>
              <w:t>UtilidadPerdidaNetaAntesImpuestosParticipaciones</w:t>
            </w:r>
          </w:p>
        </w:tc>
        <w:tc>
          <w:tcPr>
            <w:tcW w:w="3402" w:type="dxa"/>
          </w:tcPr>
          <w:p w14:paraId="26042A6F" w14:textId="77777777" w:rsidR="00F57574" w:rsidRDefault="00F57574" w:rsidP="008622B0">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r>
              <w:rPr>
                <w:lang w:eastAsia="es-CR"/>
              </w:rPr>
              <w:t>[A]</w:t>
            </w:r>
            <w:r>
              <w:t xml:space="preserve"> </w:t>
            </w:r>
            <w:r w:rsidRPr="00F57574">
              <w:rPr>
                <w:lang w:eastAsia="es-CR"/>
              </w:rPr>
              <w:t>TotalUtilidadPerdidaNetaAntesImpuestosParticipaciones</w:t>
            </w:r>
          </w:p>
        </w:tc>
        <w:tc>
          <w:tcPr>
            <w:tcW w:w="4536" w:type="dxa"/>
            <w:vAlign w:val="center"/>
          </w:tcPr>
          <w:p w14:paraId="08DCA3CB" w14:textId="77777777" w:rsidR="00F57574" w:rsidRPr="00011844" w:rsidRDefault="008E570E"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11844">
              <w:rPr>
                <w:rFonts w:cs="Arial"/>
                <w:color w:val="000000"/>
                <w:sz w:val="16"/>
                <w:szCs w:val="16"/>
                <w:lang w:val="es-CR" w:eastAsia="es-CR"/>
              </w:rPr>
              <w:t>Resultado de la utilidad/pérdida neta antes de impuestos y participaciones</w:t>
            </w:r>
          </w:p>
        </w:tc>
        <w:tc>
          <w:tcPr>
            <w:tcW w:w="529" w:type="dxa"/>
            <w:textDirection w:val="btLr"/>
            <w:vAlign w:val="center"/>
          </w:tcPr>
          <w:p w14:paraId="13845075" w14:textId="77777777" w:rsidR="00F57574" w:rsidRPr="00794669" w:rsidRDefault="00F57574"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560F4456" w14:textId="77777777" w:rsidR="00F57574" w:rsidRDefault="00B03A58" w:rsidP="009B7AA1">
            <w:pPr>
              <w:pStyle w:val="Prrafodelista"/>
              <w:numPr>
                <w:ilvl w:val="0"/>
                <w:numId w:val="54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Pr>
                <w:rFonts w:cs="Arial"/>
                <w:color w:val="000000"/>
                <w:sz w:val="16"/>
                <w:szCs w:val="16"/>
                <w:lang w:val="es-ES_tradnl" w:eastAsia="es-CR"/>
              </w:rPr>
              <w:t xml:space="preserve">Corresponde a la suma de los </w:t>
            </w:r>
            <w:r w:rsidRPr="00B03A58">
              <w:rPr>
                <w:rFonts w:cs="Arial"/>
                <w:color w:val="000000"/>
                <w:sz w:val="16"/>
                <w:szCs w:val="16"/>
                <w:lang w:val="es-ES_tradnl" w:eastAsia="es-CR"/>
              </w:rPr>
              <w:t xml:space="preserve">Resultado </w:t>
            </w:r>
            <w:r>
              <w:rPr>
                <w:rFonts w:cs="Arial"/>
                <w:color w:val="000000"/>
                <w:sz w:val="16"/>
                <w:szCs w:val="16"/>
                <w:lang w:val="es-ES_tradnl" w:eastAsia="es-CR"/>
              </w:rPr>
              <w:t>de la cuenta Técnico Financiera</w:t>
            </w:r>
            <w:r w:rsidRPr="00B03A58">
              <w:rPr>
                <w:rFonts w:cs="Arial"/>
                <w:color w:val="000000"/>
                <w:sz w:val="16"/>
                <w:szCs w:val="16"/>
                <w:lang w:val="es-ES_tradnl" w:eastAsia="es-CR"/>
              </w:rPr>
              <w:t xml:space="preserve"> </w:t>
            </w:r>
            <w:r w:rsidRPr="00B03A58">
              <w:rPr>
                <w:rFonts w:cs="Arial"/>
                <w:b/>
                <w:color w:val="000000"/>
                <w:sz w:val="16"/>
                <w:szCs w:val="16"/>
                <w:lang w:val="es-ES_tradnl" w:eastAsia="es-CR"/>
              </w:rPr>
              <w:t>de todos los ramos reportados</w:t>
            </w:r>
            <w:r>
              <w:rPr>
                <w:rFonts w:cs="Arial"/>
                <w:color w:val="000000"/>
                <w:sz w:val="16"/>
                <w:szCs w:val="16"/>
                <w:lang w:val="es-ES_tradnl" w:eastAsia="es-CR"/>
              </w:rPr>
              <w:t xml:space="preserve">  más  el </w:t>
            </w:r>
            <w:r w:rsidRPr="00B03A58">
              <w:rPr>
                <w:rFonts w:cs="Arial"/>
                <w:color w:val="000000"/>
                <w:sz w:val="16"/>
                <w:szCs w:val="16"/>
                <w:lang w:val="es-ES_tradnl" w:eastAsia="es-CR"/>
              </w:rPr>
              <w:t>Resultado de la cuenta No Técnica</w:t>
            </w:r>
          </w:p>
          <w:p w14:paraId="22BD7B0C" w14:textId="77777777" w:rsidR="00B03A58" w:rsidRPr="00B03A58" w:rsidRDefault="00B03A58" w:rsidP="009B7AA1">
            <w:pPr>
              <w:pStyle w:val="Prrafodelista"/>
              <w:numPr>
                <w:ilvl w:val="0"/>
                <w:numId w:val="54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B03A58">
              <w:rPr>
                <w:rFonts w:cs="Arial"/>
                <w:color w:val="000000"/>
                <w:sz w:val="16"/>
                <w:szCs w:val="16"/>
                <w:lang w:val="es-ES_tradnl" w:eastAsia="es-CR"/>
              </w:rPr>
              <w:t>Este dato puede ser mayor,igual o menor a cero.</w:t>
            </w:r>
          </w:p>
        </w:tc>
      </w:tr>
      <w:tr w:rsidR="008622B0" w:rsidRPr="00794669" w14:paraId="1004C60E"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0B4EDAD3" w14:textId="77777777" w:rsidR="008622B0" w:rsidRPr="00794669" w:rsidRDefault="008622B0" w:rsidP="008622B0">
            <w:pPr>
              <w:pStyle w:val="Ttulo9"/>
              <w:ind w:left="113" w:right="113"/>
              <w:jc w:val="center"/>
              <w:outlineLvl w:val="8"/>
              <w:rPr>
                <w:b w:val="0"/>
                <w:szCs w:val="16"/>
                <w:lang w:val="es-CR" w:eastAsia="es-CR"/>
              </w:rPr>
            </w:pPr>
            <w:r>
              <w:rPr>
                <w:b w:val="0"/>
              </w:rPr>
              <w:lastRenderedPageBreak/>
              <w:t>[E]</w:t>
            </w:r>
            <w:r>
              <w:t xml:space="preserve"> </w:t>
            </w:r>
            <w:r w:rsidRPr="008622B0">
              <w:rPr>
                <w:b w:val="0"/>
                <w:szCs w:val="16"/>
                <w:lang w:val="es-ES_tradnl" w:eastAsia="es-CR"/>
              </w:rPr>
              <w:t>ResultadoCuentaTecnicoFinanciera</w:t>
            </w:r>
          </w:p>
        </w:tc>
        <w:tc>
          <w:tcPr>
            <w:tcW w:w="3402" w:type="dxa"/>
            <w:hideMark/>
          </w:tcPr>
          <w:p w14:paraId="6B2D83FA" w14:textId="77777777" w:rsidR="008622B0" w:rsidRPr="00F034A1" w:rsidRDefault="008622B0" w:rsidP="008622B0">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535A26">
              <w:rPr>
                <w:lang w:eastAsia="es-CR"/>
              </w:rPr>
              <w:t>[</w:t>
            </w:r>
            <w:r>
              <w:rPr>
                <w:lang w:eastAsia="es-CR"/>
              </w:rPr>
              <w:t>A</w:t>
            </w:r>
            <w:r w:rsidRPr="00535A26">
              <w:rPr>
                <w:lang w:eastAsia="es-CR"/>
              </w:rPr>
              <w:t xml:space="preserve">] </w:t>
            </w:r>
            <w:r>
              <w:rPr>
                <w:lang w:eastAsia="es-CR"/>
              </w:rPr>
              <w:t>id</w:t>
            </w:r>
            <w:r w:rsidR="008B705C">
              <w:rPr>
                <w:lang w:eastAsia="es-CR"/>
              </w:rPr>
              <w:t>Ramo</w:t>
            </w:r>
          </w:p>
        </w:tc>
        <w:tc>
          <w:tcPr>
            <w:tcW w:w="4536" w:type="dxa"/>
            <w:vAlign w:val="center"/>
            <w:hideMark/>
          </w:tcPr>
          <w:p w14:paraId="4C2CF7EB" w14:textId="77777777" w:rsidR="008622B0" w:rsidRPr="00011844" w:rsidRDefault="0014346F" w:rsidP="00C24152">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11844">
              <w:rPr>
                <w:rFonts w:cs="Arial"/>
                <w:color w:val="000000"/>
                <w:sz w:val="16"/>
                <w:szCs w:val="16"/>
                <w:lang w:val="es-ES_tradnl" w:eastAsia="es-CR"/>
              </w:rPr>
              <w:t>Identificación del ramo de acuerdo a tabla de ramos</w:t>
            </w:r>
          </w:p>
        </w:tc>
        <w:tc>
          <w:tcPr>
            <w:tcW w:w="529" w:type="dxa"/>
            <w:textDirection w:val="btLr"/>
            <w:vAlign w:val="center"/>
            <w:hideMark/>
          </w:tcPr>
          <w:p w14:paraId="742FD400" w14:textId="77777777" w:rsidR="008622B0" w:rsidRPr="00F034A1" w:rsidRDefault="008622B0" w:rsidP="00C24152">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No aplica</w:t>
            </w:r>
          </w:p>
        </w:tc>
        <w:tc>
          <w:tcPr>
            <w:tcW w:w="4985" w:type="dxa"/>
            <w:vAlign w:val="center"/>
            <w:hideMark/>
          </w:tcPr>
          <w:p w14:paraId="69E4F7D6" w14:textId="77777777" w:rsidR="008622B0" w:rsidRPr="00F034A1" w:rsidRDefault="008622B0" w:rsidP="00C24152">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 xml:space="preserve">Código del ramo de acuerdo a la </w:t>
            </w:r>
            <w:hyperlink w:anchor="Ramos" w:history="1">
              <w:r w:rsidRPr="00F034A1">
                <w:rPr>
                  <w:rStyle w:val="Hipervnculo"/>
                  <w:rFonts w:cs="Arial"/>
                  <w:sz w:val="16"/>
                  <w:szCs w:val="16"/>
                  <w:lang w:val="es-CR" w:eastAsia="es-CR"/>
                </w:rPr>
                <w:t>lista de ramos</w:t>
              </w:r>
            </w:hyperlink>
          </w:p>
        </w:tc>
      </w:tr>
      <w:tr w:rsidR="008622B0" w:rsidRPr="00794669" w14:paraId="635FF6D7"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22EBD7C" w14:textId="77777777" w:rsidR="008622B0" w:rsidRPr="00794669" w:rsidRDefault="008622B0" w:rsidP="00A02FEC">
            <w:pPr>
              <w:pStyle w:val="Ttulo9"/>
              <w:ind w:left="113" w:right="113"/>
              <w:jc w:val="center"/>
              <w:outlineLvl w:val="8"/>
              <w:rPr>
                <w:b w:val="0"/>
                <w:szCs w:val="16"/>
                <w:lang w:val="es-ES_tradnl" w:eastAsia="es-CR"/>
              </w:rPr>
            </w:pPr>
          </w:p>
        </w:tc>
        <w:tc>
          <w:tcPr>
            <w:tcW w:w="3402" w:type="dxa"/>
          </w:tcPr>
          <w:p w14:paraId="762812F0" w14:textId="77777777" w:rsidR="008622B0" w:rsidRPr="00794669" w:rsidRDefault="003663D9" w:rsidP="00A02FE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190" w:name="_[A]TotalCuentaTecnicoFinanciera"/>
            <w:bookmarkEnd w:id="190"/>
            <w:r>
              <w:rPr>
                <w:snapToGrid w:val="0"/>
                <w:color w:val="000000"/>
                <w:szCs w:val="16"/>
                <w:lang w:val="es-ES_tradnl" w:eastAsia="es-CR"/>
              </w:rPr>
              <w:t>[A]</w:t>
            </w:r>
            <w:r w:rsidRPr="003663D9">
              <w:rPr>
                <w:snapToGrid w:val="0"/>
                <w:color w:val="000000"/>
                <w:szCs w:val="16"/>
                <w:lang w:val="es-ES_tradnl" w:eastAsia="es-CR"/>
              </w:rPr>
              <w:t>TotalCuentaTecnicoFinanciera</w:t>
            </w:r>
          </w:p>
        </w:tc>
        <w:tc>
          <w:tcPr>
            <w:tcW w:w="4536" w:type="dxa"/>
            <w:vAlign w:val="center"/>
          </w:tcPr>
          <w:p w14:paraId="7A6B79AB" w14:textId="77777777" w:rsidR="008622B0" w:rsidRPr="00011844" w:rsidRDefault="009A0A4C" w:rsidP="009A0A4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Resultado de la cuenta técnico financiera</w:t>
            </w:r>
          </w:p>
        </w:tc>
        <w:tc>
          <w:tcPr>
            <w:tcW w:w="529" w:type="dxa"/>
            <w:textDirection w:val="btLr"/>
            <w:vAlign w:val="center"/>
          </w:tcPr>
          <w:p w14:paraId="08279853" w14:textId="77777777" w:rsidR="008622B0" w:rsidRPr="00681368" w:rsidRDefault="003663D9"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F034A1">
              <w:rPr>
                <w:rFonts w:cs="Arial"/>
                <w:color w:val="000000"/>
                <w:sz w:val="16"/>
                <w:szCs w:val="16"/>
                <w:lang w:val="es-CR" w:eastAsia="es-CR"/>
              </w:rPr>
              <w:t>No aplica</w:t>
            </w:r>
          </w:p>
        </w:tc>
        <w:tc>
          <w:tcPr>
            <w:tcW w:w="4985" w:type="dxa"/>
            <w:vAlign w:val="center"/>
          </w:tcPr>
          <w:p w14:paraId="720B5DB9" w14:textId="77777777" w:rsidR="008622B0" w:rsidRDefault="00000000" w:rsidP="008202A7">
            <w:pPr>
              <w:pStyle w:val="Prrafodelista"/>
              <w:cnfStyle w:val="000000100000" w:firstRow="0" w:lastRow="0" w:firstColumn="0" w:lastColumn="0" w:oddVBand="0" w:evenVBand="0" w:oddHBand="1" w:evenHBand="0" w:firstRowFirstColumn="0" w:firstRowLastColumn="0" w:lastRowFirstColumn="0" w:lastRowLastColumn="0"/>
              <w:rPr>
                <w:rStyle w:val="Hipervnculo"/>
                <w:sz w:val="16"/>
                <w:lang w:val="es-ES_tradnl"/>
              </w:rPr>
            </w:pPr>
            <w:hyperlink w:anchor="_[A]TotalCuentaTecnicoFinanciera" w:history="1">
              <w:r w:rsidR="00CC5846" w:rsidRPr="00CC5846">
                <w:rPr>
                  <w:rStyle w:val="Hipervnculo"/>
                  <w:sz w:val="16"/>
                  <w:lang w:val="es-ES_tradnl"/>
                </w:rPr>
                <w:t>[A]TotalCuentaTecnicoFinanciera</w:t>
              </w:r>
            </w:hyperlink>
            <w:r w:rsidR="00CC5846" w:rsidRPr="00CC5846">
              <w:rPr>
                <w:sz w:val="16"/>
                <w:lang w:val="es-ES_tradnl"/>
              </w:rPr>
              <w:t xml:space="preserve">= </w:t>
            </w:r>
            <w:hyperlink w:anchor="_[A]_TotalCuentaTecnica" w:history="1">
              <w:r w:rsidR="00CC5846" w:rsidRPr="00CC5846">
                <w:rPr>
                  <w:rStyle w:val="Hipervnculo"/>
                  <w:sz w:val="16"/>
                  <w:lang w:val="es-ES_tradnl"/>
                </w:rPr>
                <w:t>[A] TotalCuentaTecnica</w:t>
              </w:r>
            </w:hyperlink>
            <w:r w:rsidR="00CC5846" w:rsidRPr="00CC5846">
              <w:rPr>
                <w:sz w:val="16"/>
                <w:lang w:val="es-ES_tradnl"/>
              </w:rPr>
              <w:t xml:space="preserve"> + </w:t>
            </w:r>
            <w:hyperlink w:anchor="_[A]TotalCuentaFinanciera" w:history="1">
              <w:r w:rsidR="00CC5846" w:rsidRPr="00CC5846">
                <w:rPr>
                  <w:rStyle w:val="Hipervnculo"/>
                  <w:sz w:val="16"/>
                  <w:lang w:val="es-ES_tradnl"/>
                </w:rPr>
                <w:t>[A]TotalCuentaFinanciera</w:t>
              </w:r>
            </w:hyperlink>
          </w:p>
          <w:p w14:paraId="39177D8A" w14:textId="77777777" w:rsidR="008B73F0" w:rsidRPr="00D57527" w:rsidRDefault="00586724" w:rsidP="00586724">
            <w:pPr>
              <w:jc w:val="both"/>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D57527">
              <w:rPr>
                <w:rFonts w:cs="Arial"/>
                <w:sz w:val="16"/>
                <w:szCs w:val="16"/>
                <w:lang w:eastAsia="es-CR"/>
              </w:rPr>
              <w:t xml:space="preserve">                 </w:t>
            </w:r>
            <w:r w:rsidR="008B73F0" w:rsidRPr="00D57527">
              <w:rPr>
                <w:rFonts w:cs="Arial"/>
                <w:sz w:val="16"/>
                <w:szCs w:val="16"/>
                <w:lang w:eastAsia="es-CR"/>
              </w:rPr>
              <w:t>Puede ser &lt; 0 ó ≥ 0</w:t>
            </w:r>
          </w:p>
          <w:p w14:paraId="5537F05F" w14:textId="77777777" w:rsidR="008B73F0" w:rsidRPr="00805127" w:rsidRDefault="008B73F0" w:rsidP="00805127">
            <w:pPr>
              <w:cnfStyle w:val="000000100000" w:firstRow="0" w:lastRow="0" w:firstColumn="0" w:lastColumn="0" w:oddVBand="0" w:evenVBand="0" w:oddHBand="1" w:evenHBand="0" w:firstRowFirstColumn="0" w:firstRowLastColumn="0" w:lastRowFirstColumn="0" w:lastRowLastColumn="0"/>
              <w:rPr>
                <w:sz w:val="16"/>
                <w:szCs w:val="16"/>
                <w:lang w:val="es-ES_tradnl"/>
              </w:rPr>
            </w:pPr>
          </w:p>
          <w:p w14:paraId="5E0D5329" w14:textId="77777777" w:rsidR="005A468F" w:rsidRDefault="000D5076" w:rsidP="00AB67F5">
            <w:pPr>
              <w:cnfStyle w:val="000000100000" w:firstRow="0" w:lastRow="0" w:firstColumn="0" w:lastColumn="0" w:oddVBand="0" w:evenVBand="0" w:oddHBand="1" w:evenHBand="0" w:firstRowFirstColumn="0" w:firstRowLastColumn="0" w:lastRowFirstColumn="0" w:lastRowLastColumn="0"/>
              <w:rPr>
                <w:snapToGrid w:val="0"/>
                <w:color w:val="000000"/>
                <w:sz w:val="16"/>
                <w:szCs w:val="16"/>
                <w:lang w:val="es-ES_tradnl" w:eastAsia="es-CR"/>
              </w:rPr>
            </w:pPr>
            <w:r w:rsidRPr="00AB67F5">
              <w:rPr>
                <w:sz w:val="16"/>
                <w:szCs w:val="16"/>
              </w:rPr>
              <w:t xml:space="preserve">[E] </w:t>
            </w:r>
            <w:r w:rsidRPr="00AB67F5">
              <w:rPr>
                <w:sz w:val="16"/>
                <w:szCs w:val="16"/>
                <w:lang w:val="es-ES_tradnl" w:eastAsia="es-CR"/>
              </w:rPr>
              <w:t>ResultadoCuentaTecnicoFinanciera</w:t>
            </w:r>
            <w:r w:rsidRPr="00AB67F5">
              <w:rPr>
                <w:snapToGrid w:val="0"/>
                <w:color w:val="000000"/>
                <w:sz w:val="16"/>
                <w:szCs w:val="16"/>
                <w:lang w:val="es-ES_tradnl" w:eastAsia="es-CR"/>
              </w:rPr>
              <w:t xml:space="preserve"> </w:t>
            </w:r>
            <w:r w:rsidR="005A468F" w:rsidRPr="00AB67F5">
              <w:rPr>
                <w:snapToGrid w:val="0"/>
                <w:color w:val="000000"/>
                <w:sz w:val="16"/>
                <w:szCs w:val="16"/>
                <w:lang w:val="es-ES_tradnl" w:eastAsia="es-CR"/>
              </w:rPr>
              <w:t>[A]TotalCuentaTecnicoFinanciera</w:t>
            </w:r>
            <w:r w:rsidR="00E56A3F">
              <w:rPr>
                <w:snapToGrid w:val="0"/>
                <w:color w:val="000000"/>
                <w:sz w:val="16"/>
                <w:szCs w:val="16"/>
                <w:lang w:val="es-ES_tradnl" w:eastAsia="es-CR"/>
              </w:rPr>
              <w:t>,</w:t>
            </w:r>
            <w:r w:rsidR="005A468F" w:rsidRPr="00AB67F5">
              <w:rPr>
                <w:snapToGrid w:val="0"/>
                <w:color w:val="000000"/>
                <w:sz w:val="16"/>
                <w:szCs w:val="16"/>
                <w:lang w:val="es-ES_tradnl" w:eastAsia="es-CR"/>
              </w:rPr>
              <w:t xml:space="preserve"> para el ramo “G06” =</w:t>
            </w:r>
            <w:r w:rsidR="00AB67F5">
              <w:rPr>
                <w:snapToGrid w:val="0"/>
                <w:color w:val="000000"/>
                <w:sz w:val="16"/>
                <w:szCs w:val="16"/>
                <w:lang w:val="es-ES_tradnl" w:eastAsia="es-CR"/>
              </w:rPr>
              <w:t xml:space="preserve"> </w:t>
            </w:r>
            <w:r w:rsidR="005A468F" w:rsidRPr="005A468F">
              <w:rPr>
                <w:rFonts w:cs="Arial"/>
                <w:color w:val="000000"/>
                <w:sz w:val="16"/>
                <w:szCs w:val="16"/>
                <w:lang w:val="es-CR" w:eastAsia="es-CR"/>
              </w:rPr>
              <w:t>∑</w:t>
            </w:r>
            <w:r>
              <w:rPr>
                <w:rFonts w:cs="Arial"/>
                <w:color w:val="000000"/>
                <w:sz w:val="16"/>
                <w:szCs w:val="16"/>
                <w:lang w:val="es-CR" w:eastAsia="es-CR"/>
              </w:rPr>
              <w:t xml:space="preserve"> </w:t>
            </w:r>
            <w:r w:rsidRPr="000D5076">
              <w:rPr>
                <w:sz w:val="16"/>
                <w:szCs w:val="16"/>
              </w:rPr>
              <w:t>[E] ResultadoCuentaTecnicoFinanciera_ln</w:t>
            </w:r>
            <w:r w:rsidRPr="005A468F">
              <w:rPr>
                <w:snapToGrid w:val="0"/>
                <w:color w:val="000000"/>
                <w:sz w:val="16"/>
                <w:szCs w:val="16"/>
                <w:lang w:val="es-ES_tradnl" w:eastAsia="es-CR"/>
              </w:rPr>
              <w:t xml:space="preserve"> </w:t>
            </w:r>
            <w:r w:rsidR="005A468F" w:rsidRPr="005A468F">
              <w:rPr>
                <w:snapToGrid w:val="0"/>
                <w:color w:val="000000"/>
                <w:sz w:val="16"/>
                <w:szCs w:val="16"/>
                <w:lang w:val="es-ES_tradnl" w:eastAsia="es-CR"/>
              </w:rPr>
              <w:t>[A]TotalCuentaTecnicoFinanciera_ln</w:t>
            </w:r>
          </w:p>
          <w:p w14:paraId="403C4641" w14:textId="77777777" w:rsidR="005A468F" w:rsidRPr="000D5076" w:rsidRDefault="005A468F" w:rsidP="000D5076">
            <w:pPr>
              <w:cnfStyle w:val="000000100000" w:firstRow="0" w:lastRow="0" w:firstColumn="0" w:lastColumn="0" w:oddVBand="0" w:evenVBand="0" w:oddHBand="1" w:evenHBand="0" w:firstRowFirstColumn="0" w:firstRowLastColumn="0" w:lastRowFirstColumn="0" w:lastRowLastColumn="0"/>
              <w:rPr>
                <w:lang w:val="es-ES_tradnl"/>
              </w:rPr>
            </w:pPr>
          </w:p>
        </w:tc>
      </w:tr>
      <w:tr w:rsidR="00A02FEC" w:rsidRPr="00794669" w14:paraId="07A45C60"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738D7E07" w14:textId="77777777" w:rsidR="00A02FEC" w:rsidRPr="00794669" w:rsidRDefault="00A02FEC" w:rsidP="00A02FEC">
            <w:pPr>
              <w:pStyle w:val="Ttulo9"/>
              <w:ind w:left="113" w:right="113"/>
              <w:jc w:val="center"/>
              <w:outlineLvl w:val="8"/>
              <w:rPr>
                <w:b w:val="0"/>
                <w:szCs w:val="16"/>
                <w:lang w:val="es-CR" w:eastAsia="es-CR"/>
              </w:rPr>
            </w:pPr>
            <w:r>
              <w:rPr>
                <w:b w:val="0"/>
              </w:rPr>
              <w:t>[E]</w:t>
            </w:r>
            <w:r w:rsidR="00C92101">
              <w:t xml:space="preserve"> </w:t>
            </w:r>
            <w:r w:rsidR="00C92101" w:rsidRPr="00C92101">
              <w:rPr>
                <w:b w:val="0"/>
                <w:szCs w:val="16"/>
                <w:lang w:val="es-ES_tradnl" w:eastAsia="es-CR"/>
              </w:rPr>
              <w:t>ResultadoCuentaTecnica</w:t>
            </w:r>
          </w:p>
        </w:tc>
        <w:tc>
          <w:tcPr>
            <w:tcW w:w="3402" w:type="dxa"/>
            <w:hideMark/>
          </w:tcPr>
          <w:p w14:paraId="1628D047" w14:textId="77777777" w:rsidR="00A02FEC" w:rsidRPr="00794669" w:rsidRDefault="00A02FEC" w:rsidP="00A02FEC">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191" w:name="_[A]_TotalCuentaTecnica"/>
            <w:bookmarkEnd w:id="191"/>
            <w:r w:rsidRPr="00794669">
              <w:rPr>
                <w:snapToGrid w:val="0"/>
                <w:color w:val="000000"/>
                <w:szCs w:val="16"/>
                <w:lang w:val="es-ES_tradnl" w:eastAsia="es-CR"/>
              </w:rPr>
              <w:t xml:space="preserve">[A] </w:t>
            </w:r>
            <w:r w:rsidR="00C92101" w:rsidRPr="00C92101">
              <w:rPr>
                <w:color w:val="000000"/>
                <w:szCs w:val="16"/>
                <w:lang w:val="es-ES_tradnl" w:eastAsia="es-CR"/>
              </w:rPr>
              <w:t>TotalCuentaTecnica</w:t>
            </w:r>
          </w:p>
        </w:tc>
        <w:tc>
          <w:tcPr>
            <w:tcW w:w="4536" w:type="dxa"/>
            <w:vAlign w:val="center"/>
            <w:hideMark/>
          </w:tcPr>
          <w:p w14:paraId="36CADF7A" w14:textId="77777777" w:rsidR="00A02FEC" w:rsidRPr="00011844" w:rsidRDefault="009A0A4C"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11844">
              <w:rPr>
                <w:rFonts w:cs="Arial"/>
                <w:color w:val="000000"/>
                <w:sz w:val="16"/>
                <w:szCs w:val="16"/>
                <w:lang w:val="es-CR" w:eastAsia="es-CR"/>
              </w:rPr>
              <w:t>Resultado de la cuenta técnica</w:t>
            </w:r>
          </w:p>
        </w:tc>
        <w:tc>
          <w:tcPr>
            <w:tcW w:w="529" w:type="dxa"/>
            <w:textDirection w:val="btLr"/>
            <w:vAlign w:val="center"/>
            <w:hideMark/>
          </w:tcPr>
          <w:p w14:paraId="1FEC2131" w14:textId="77777777" w:rsidR="00A02FEC" w:rsidRPr="00794669" w:rsidRDefault="00A02FEC"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No aplica</w:t>
            </w:r>
          </w:p>
        </w:tc>
        <w:tc>
          <w:tcPr>
            <w:tcW w:w="4985" w:type="dxa"/>
            <w:vAlign w:val="center"/>
            <w:hideMark/>
          </w:tcPr>
          <w:p w14:paraId="40C20E6C" w14:textId="77777777" w:rsidR="00860F63" w:rsidRDefault="00000000" w:rsidP="00B011FF">
            <w:pPr>
              <w:pStyle w:val="Prrafodelista"/>
              <w:ind w:left="128"/>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CuentaTecnica" w:history="1">
              <w:r w:rsidR="008F1747">
                <w:rPr>
                  <w:rStyle w:val="Hipervnculo"/>
                  <w:rFonts w:cs="Arial"/>
                  <w:sz w:val="16"/>
                  <w:szCs w:val="16"/>
                  <w:lang w:val="es-CR" w:eastAsia="es-CR"/>
                </w:rPr>
                <w:t>[A]</w:t>
              </w:r>
              <w:r w:rsidR="00CC5846" w:rsidRPr="00CC5846">
                <w:rPr>
                  <w:rStyle w:val="Hipervnculo"/>
                  <w:rFonts w:cs="Arial"/>
                  <w:sz w:val="16"/>
                  <w:szCs w:val="16"/>
                  <w:lang w:val="es-CR" w:eastAsia="es-CR"/>
                </w:rPr>
                <w:t>TotalCuentaTecnica</w:t>
              </w:r>
            </w:hyperlink>
            <w:r w:rsidR="00CC5846">
              <w:rPr>
                <w:rFonts w:cs="Arial"/>
                <w:color w:val="000000"/>
                <w:sz w:val="16"/>
                <w:szCs w:val="16"/>
                <w:lang w:val="es-CR" w:eastAsia="es-CR"/>
              </w:rPr>
              <w:t xml:space="preserve"> = </w:t>
            </w:r>
            <w:hyperlink w:anchor="_[A]_TotalPrimasImputadasNetasReaseg" w:history="1">
              <w:r w:rsidR="008F1747">
                <w:rPr>
                  <w:rStyle w:val="Hipervnculo"/>
                  <w:rFonts w:cs="Arial"/>
                  <w:sz w:val="16"/>
                  <w:szCs w:val="16"/>
                  <w:lang w:val="es-CR" w:eastAsia="es-CR"/>
                </w:rPr>
                <w:t>[A]</w:t>
              </w:r>
              <w:r w:rsidR="00CC5846" w:rsidRPr="00CC5846">
                <w:rPr>
                  <w:rStyle w:val="Hipervnculo"/>
                  <w:rFonts w:cs="Arial"/>
                  <w:sz w:val="16"/>
                  <w:szCs w:val="16"/>
                  <w:lang w:val="es-CR" w:eastAsia="es-CR"/>
                </w:rPr>
                <w:t>TotalPrimasImputadasNetasReaseguro</w:t>
              </w:r>
            </w:hyperlink>
            <w:r w:rsidR="00860F63">
              <w:rPr>
                <w:rFonts w:cs="Arial"/>
                <w:color w:val="000000"/>
                <w:sz w:val="16"/>
                <w:szCs w:val="16"/>
                <w:lang w:val="es-CR" w:eastAsia="es-CR"/>
              </w:rPr>
              <w:t xml:space="preserve"> +</w:t>
            </w:r>
          </w:p>
          <w:p w14:paraId="6FB012DC" w14:textId="77777777" w:rsidR="00860F63" w:rsidRDefault="00000000" w:rsidP="00B011FF">
            <w:pPr>
              <w:pStyle w:val="Prrafodelista"/>
              <w:ind w:left="128"/>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OtrosIngresosTecnicos" w:history="1">
              <w:r w:rsidR="00192E5D">
                <w:rPr>
                  <w:rStyle w:val="Hipervnculo"/>
                  <w:rFonts w:cs="Arial"/>
                  <w:sz w:val="16"/>
                  <w:szCs w:val="16"/>
                  <w:lang w:val="es-CR" w:eastAsia="es-CR"/>
                </w:rPr>
                <w:t>[E]</w:t>
              </w:r>
              <w:r w:rsidR="00860F63" w:rsidRPr="00860F63">
                <w:rPr>
                  <w:rStyle w:val="Hipervnculo"/>
                  <w:rFonts w:cs="Arial"/>
                  <w:sz w:val="16"/>
                  <w:szCs w:val="16"/>
                  <w:lang w:val="es-CR" w:eastAsia="es-CR"/>
                </w:rPr>
                <w:t>OtrosIngresosTecnicos</w:t>
              </w:r>
            </w:hyperlink>
            <w:r w:rsidR="00860F63">
              <w:rPr>
                <w:rFonts w:cs="Arial"/>
                <w:color w:val="000000"/>
                <w:sz w:val="16"/>
                <w:szCs w:val="16"/>
                <w:lang w:val="es-CR" w:eastAsia="es-CR"/>
              </w:rPr>
              <w:t xml:space="preserve"> –</w:t>
            </w:r>
          </w:p>
          <w:p w14:paraId="50D062A7" w14:textId="77777777" w:rsidR="00860F63" w:rsidRDefault="00000000" w:rsidP="00B011FF">
            <w:pPr>
              <w:pStyle w:val="Prrafodelista"/>
              <w:ind w:left="128"/>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Siniestralidad" w:history="1">
              <w:r w:rsidR="00192E5D">
                <w:rPr>
                  <w:rStyle w:val="Hipervnculo"/>
                  <w:rFonts w:cs="Arial"/>
                  <w:sz w:val="16"/>
                  <w:szCs w:val="16"/>
                  <w:lang w:val="es-CR" w:eastAsia="es-CR"/>
                </w:rPr>
                <w:t>[A]</w:t>
              </w:r>
              <w:r w:rsidR="00860F63" w:rsidRPr="00860F63">
                <w:rPr>
                  <w:rStyle w:val="Hipervnculo"/>
                  <w:rFonts w:cs="Arial"/>
                  <w:sz w:val="16"/>
                  <w:szCs w:val="16"/>
                  <w:lang w:val="es-CR" w:eastAsia="es-CR"/>
                </w:rPr>
                <w:t>TotalSiniestralidad</w:t>
              </w:r>
            </w:hyperlink>
            <w:r w:rsidR="00860F63">
              <w:rPr>
                <w:rFonts w:cs="Arial"/>
                <w:color w:val="000000"/>
                <w:sz w:val="16"/>
                <w:szCs w:val="16"/>
                <w:lang w:val="es-CR" w:eastAsia="es-CR"/>
              </w:rPr>
              <w:t xml:space="preserve"> – </w:t>
            </w:r>
          </w:p>
          <w:p w14:paraId="65658DB0" w14:textId="77777777" w:rsidR="00860F63" w:rsidRDefault="00000000" w:rsidP="00B011FF">
            <w:pPr>
              <w:pStyle w:val="Prrafodelista"/>
              <w:ind w:left="128"/>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ParticipacionBeneficiosExt" w:history="1">
              <w:r w:rsidR="00192E5D">
                <w:rPr>
                  <w:rStyle w:val="Hipervnculo"/>
                  <w:rFonts w:cs="Arial"/>
                  <w:sz w:val="16"/>
                  <w:szCs w:val="16"/>
                  <w:lang w:val="es-CR" w:eastAsia="es-CR"/>
                </w:rPr>
                <w:t>[A]</w:t>
              </w:r>
              <w:r w:rsidR="00860F63" w:rsidRPr="00860F63">
                <w:rPr>
                  <w:rStyle w:val="Hipervnculo"/>
                  <w:rFonts w:cs="Arial"/>
                  <w:sz w:val="16"/>
                  <w:szCs w:val="16"/>
                  <w:lang w:val="es-CR" w:eastAsia="es-CR"/>
                </w:rPr>
                <w:t>TotalParticipacionBeneficiosExtornos</w:t>
              </w:r>
            </w:hyperlink>
            <w:r w:rsidR="00860F63">
              <w:rPr>
                <w:rFonts w:cs="Arial"/>
                <w:color w:val="000000"/>
                <w:sz w:val="16"/>
                <w:szCs w:val="16"/>
                <w:lang w:val="es-CR" w:eastAsia="es-CR"/>
              </w:rPr>
              <w:t xml:space="preserve"> –</w:t>
            </w:r>
          </w:p>
          <w:p w14:paraId="03F97DCC" w14:textId="77777777" w:rsidR="00A02FEC" w:rsidRDefault="00000000" w:rsidP="00B011FF">
            <w:pPr>
              <w:pStyle w:val="Prrafodelista"/>
              <w:ind w:left="128"/>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VariacionOtrasProvisionesT" w:history="1">
              <w:r w:rsidR="00192E5D">
                <w:rPr>
                  <w:rStyle w:val="Hipervnculo"/>
                  <w:rFonts w:cs="Arial"/>
                  <w:sz w:val="16"/>
                  <w:szCs w:val="16"/>
                  <w:lang w:val="es-CR" w:eastAsia="es-CR"/>
                </w:rPr>
                <w:t>[A]</w:t>
              </w:r>
              <w:r w:rsidR="00860F63" w:rsidRPr="00860F63">
                <w:rPr>
                  <w:rStyle w:val="Hipervnculo"/>
                  <w:rFonts w:cs="Arial"/>
                  <w:sz w:val="16"/>
                  <w:szCs w:val="16"/>
                  <w:lang w:val="es-CR" w:eastAsia="es-CR"/>
                </w:rPr>
                <w:t>TotalVariacionOtrasProvisionesTecnicasNetasReaseguro</w:t>
              </w:r>
            </w:hyperlink>
            <w:r w:rsidR="00860F63">
              <w:rPr>
                <w:rFonts w:cs="Arial"/>
                <w:color w:val="000000"/>
                <w:sz w:val="16"/>
                <w:szCs w:val="16"/>
                <w:lang w:val="es-CR" w:eastAsia="es-CR"/>
              </w:rPr>
              <w:t xml:space="preserve"> </w:t>
            </w:r>
            <w:r w:rsidR="00B011FF">
              <w:rPr>
                <w:rFonts w:cs="Arial"/>
                <w:color w:val="000000"/>
                <w:sz w:val="16"/>
                <w:szCs w:val="16"/>
                <w:lang w:val="es-CR" w:eastAsia="es-CR"/>
              </w:rPr>
              <w:t xml:space="preserve">– </w:t>
            </w:r>
          </w:p>
          <w:p w14:paraId="155B9AF5" w14:textId="77777777" w:rsidR="00B011FF" w:rsidRDefault="00B011FF" w:rsidP="00B011F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   </w:t>
            </w:r>
            <w:hyperlink w:anchor="_[A]TotalGastosExplotacionNetos" w:history="1">
              <w:r w:rsidRPr="00B011FF">
                <w:rPr>
                  <w:rStyle w:val="Hipervnculo"/>
                  <w:rFonts w:cs="Arial"/>
                  <w:sz w:val="16"/>
                  <w:szCs w:val="16"/>
                  <w:lang w:val="es-CR" w:eastAsia="es-CR"/>
                </w:rPr>
                <w:t>[A]TotalGastosExplotacionNetos</w:t>
              </w:r>
            </w:hyperlink>
            <w:r>
              <w:rPr>
                <w:rFonts w:cs="Arial"/>
                <w:color w:val="000000"/>
                <w:sz w:val="16"/>
                <w:szCs w:val="16"/>
                <w:lang w:val="es-CR" w:eastAsia="es-CR"/>
              </w:rPr>
              <w:t xml:space="preserve"> –</w:t>
            </w:r>
          </w:p>
          <w:p w14:paraId="7654640B" w14:textId="77777777" w:rsidR="008B73F0" w:rsidRDefault="00B011FF" w:rsidP="00586724">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lang w:val="es-CR" w:eastAsia="es-CR"/>
              </w:rPr>
            </w:pPr>
            <w:r>
              <w:rPr>
                <w:rFonts w:cs="Arial"/>
                <w:color w:val="000000"/>
                <w:sz w:val="16"/>
                <w:szCs w:val="16"/>
                <w:lang w:val="es-CR" w:eastAsia="es-CR"/>
              </w:rPr>
              <w:t xml:space="preserve">   </w:t>
            </w:r>
            <w:hyperlink w:anchor="_[E]_OtrosGastosTecnicos" w:history="1">
              <w:r w:rsidR="00192E5D">
                <w:rPr>
                  <w:rStyle w:val="Hipervnculo"/>
                  <w:rFonts w:cs="Arial"/>
                  <w:sz w:val="16"/>
                  <w:szCs w:val="16"/>
                  <w:lang w:val="es-CR" w:eastAsia="es-CR"/>
                </w:rPr>
                <w:t>[E]</w:t>
              </w:r>
              <w:r w:rsidRPr="00B011FF">
                <w:rPr>
                  <w:rStyle w:val="Hipervnculo"/>
                  <w:rFonts w:cs="Arial"/>
                  <w:sz w:val="16"/>
                  <w:szCs w:val="16"/>
                  <w:lang w:val="es-CR" w:eastAsia="es-CR"/>
                </w:rPr>
                <w:t>OtrosGastosTecnicos</w:t>
              </w:r>
            </w:hyperlink>
          </w:p>
          <w:p w14:paraId="1E8EFF4C" w14:textId="77777777" w:rsidR="008B73F0" w:rsidRDefault="008B73F0" w:rsidP="00586724">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D57527">
              <w:rPr>
                <w:rFonts w:cs="Arial"/>
                <w:sz w:val="16"/>
                <w:szCs w:val="16"/>
                <w:lang w:eastAsia="es-CR"/>
              </w:rPr>
              <w:t>Puede ser &lt; 0 ó ≥ 0</w:t>
            </w:r>
          </w:p>
          <w:p w14:paraId="6EE4BF7A" w14:textId="77777777" w:rsidR="00AB67F5" w:rsidRPr="00AB67F5" w:rsidRDefault="00AB67F5" w:rsidP="00586724">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p>
          <w:p w14:paraId="5892A65A" w14:textId="77777777" w:rsidR="00AB67F5" w:rsidRPr="00EA3EBD" w:rsidRDefault="00AB67F5" w:rsidP="00AB67F5">
            <w:pPr>
              <w:cnfStyle w:val="000000000000" w:firstRow="0" w:lastRow="0" w:firstColumn="0" w:lastColumn="0" w:oddVBand="0" w:evenVBand="0" w:oddHBand="0" w:evenHBand="0" w:firstRowFirstColumn="0" w:firstRowLastColumn="0" w:lastRowFirstColumn="0" w:lastRowLastColumn="0"/>
              <w:rPr>
                <w:rFonts w:cs="Arial"/>
                <w:sz w:val="16"/>
                <w:szCs w:val="16"/>
                <w:u w:val="single"/>
                <w:lang w:val="es-CR" w:eastAsia="es-CR"/>
              </w:rPr>
            </w:pPr>
            <w:r w:rsidRPr="00AB67F5">
              <w:rPr>
                <w:sz w:val="16"/>
                <w:szCs w:val="16"/>
              </w:rPr>
              <w:t xml:space="preserve">[E] </w:t>
            </w:r>
            <w:r w:rsidRPr="00AB67F5">
              <w:rPr>
                <w:sz w:val="16"/>
                <w:szCs w:val="16"/>
                <w:lang w:val="es-ES_tradnl" w:eastAsia="es-CR"/>
              </w:rPr>
              <w:t xml:space="preserve">ResultadoCuentaTecnica </w:t>
            </w:r>
            <w:r w:rsidRPr="00AB67F5">
              <w:rPr>
                <w:snapToGrid w:val="0"/>
                <w:color w:val="000000"/>
                <w:sz w:val="16"/>
                <w:szCs w:val="16"/>
                <w:lang w:val="es-ES_tradnl" w:eastAsia="es-CR"/>
              </w:rPr>
              <w:t xml:space="preserve">[A] </w:t>
            </w:r>
            <w:r w:rsidRPr="00AB67F5">
              <w:rPr>
                <w:color w:val="000000"/>
                <w:sz w:val="16"/>
                <w:szCs w:val="16"/>
                <w:lang w:val="es-ES_tradnl" w:eastAsia="es-CR"/>
              </w:rPr>
              <w:t>TotalCuentaTecnica</w:t>
            </w:r>
            <w:r w:rsidR="00E56A3F">
              <w:rPr>
                <w:color w:val="000000"/>
                <w:sz w:val="16"/>
                <w:szCs w:val="16"/>
                <w:lang w:val="es-ES_tradnl" w:eastAsia="es-CR"/>
              </w:rPr>
              <w:t>,</w:t>
            </w:r>
            <w:r w:rsidRPr="00AB67F5">
              <w:rPr>
                <w:color w:val="000000"/>
                <w:sz w:val="16"/>
                <w:szCs w:val="16"/>
                <w:lang w:val="es-ES_tradnl" w:eastAsia="es-CR"/>
              </w:rPr>
              <w:t xml:space="preserve"> </w:t>
            </w:r>
            <w:r w:rsidRPr="00AB67F5">
              <w:rPr>
                <w:snapToGrid w:val="0"/>
                <w:color w:val="000000"/>
                <w:sz w:val="16"/>
                <w:szCs w:val="16"/>
                <w:lang w:val="es-ES_tradnl" w:eastAsia="es-CR"/>
              </w:rPr>
              <w:t xml:space="preserve">para el ramo “G06” = </w:t>
            </w:r>
            <w:r w:rsidRPr="00AB67F5">
              <w:rPr>
                <w:color w:val="000000"/>
                <w:sz w:val="16"/>
                <w:szCs w:val="16"/>
                <w:lang w:val="es-ES_tradnl" w:eastAsia="es-CR"/>
              </w:rPr>
              <w:t xml:space="preserve"> </w:t>
            </w:r>
            <w:r w:rsidRPr="00AB67F5">
              <w:rPr>
                <w:rFonts w:cs="Arial"/>
                <w:color w:val="000000"/>
                <w:sz w:val="16"/>
                <w:szCs w:val="16"/>
                <w:lang w:val="es-CR" w:eastAsia="es-CR"/>
              </w:rPr>
              <w:t>∑</w:t>
            </w:r>
            <w:r w:rsidRPr="00AB67F5">
              <w:rPr>
                <w:sz w:val="16"/>
                <w:szCs w:val="16"/>
                <w:lang w:val="es-ES_tradnl" w:eastAsia="es-CR"/>
              </w:rPr>
              <w:t xml:space="preserve"> ResultadoCuentaTecnica</w:t>
            </w:r>
            <w:r w:rsidRPr="00AB67F5">
              <w:rPr>
                <w:sz w:val="16"/>
                <w:szCs w:val="16"/>
              </w:rPr>
              <w:t xml:space="preserve">_ln </w:t>
            </w:r>
            <w:r w:rsidRPr="00AB67F5">
              <w:rPr>
                <w:snapToGrid w:val="0"/>
                <w:color w:val="000000"/>
                <w:sz w:val="16"/>
                <w:szCs w:val="16"/>
                <w:lang w:val="es-ES_tradnl" w:eastAsia="es-CR"/>
              </w:rPr>
              <w:t xml:space="preserve">[A] </w:t>
            </w:r>
            <w:r w:rsidRPr="00AB67F5">
              <w:rPr>
                <w:color w:val="000000"/>
                <w:sz w:val="16"/>
                <w:szCs w:val="16"/>
                <w:lang w:val="es-ES_tradnl" w:eastAsia="es-CR"/>
              </w:rPr>
              <w:t>TotalCuentaTecnica</w:t>
            </w:r>
          </w:p>
          <w:p w14:paraId="0D04AE6E" w14:textId="77777777" w:rsidR="008B73F0" w:rsidRPr="00B011FF" w:rsidRDefault="008B73F0" w:rsidP="00B011F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A02FEC" w:rsidRPr="00794669" w14:paraId="7EF8669A"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47787B02" w14:textId="77777777" w:rsidR="00A02FEC" w:rsidRPr="00794669" w:rsidRDefault="00A02FEC" w:rsidP="00A02FEC">
            <w:pPr>
              <w:pStyle w:val="Ttulo9"/>
              <w:ind w:left="113" w:right="113"/>
              <w:jc w:val="center"/>
              <w:outlineLvl w:val="8"/>
              <w:rPr>
                <w:b w:val="0"/>
                <w:szCs w:val="16"/>
                <w:lang w:val="es-CR" w:eastAsia="es-CR"/>
              </w:rPr>
            </w:pPr>
            <w:r>
              <w:rPr>
                <w:b w:val="0"/>
              </w:rPr>
              <w:t>[E]</w:t>
            </w:r>
            <w:r w:rsidR="004F7036">
              <w:t xml:space="preserve"> </w:t>
            </w:r>
            <w:r w:rsidR="004F7036" w:rsidRPr="004F7036">
              <w:rPr>
                <w:b w:val="0"/>
                <w:szCs w:val="16"/>
                <w:lang w:val="es-ES_tradnl" w:eastAsia="es-CR"/>
              </w:rPr>
              <w:t>PrimasImputadasNetasReaseguro</w:t>
            </w:r>
          </w:p>
        </w:tc>
        <w:tc>
          <w:tcPr>
            <w:tcW w:w="3402" w:type="dxa"/>
            <w:hideMark/>
          </w:tcPr>
          <w:p w14:paraId="7413D50A" w14:textId="77777777" w:rsidR="00A02FEC" w:rsidRPr="00794669" w:rsidRDefault="00A02FEC" w:rsidP="00A02FEC">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192" w:name="_[A]_TotalPrimasImputadasNetasReaseg"/>
            <w:bookmarkEnd w:id="192"/>
            <w:r w:rsidRPr="00794669">
              <w:rPr>
                <w:snapToGrid w:val="0"/>
                <w:color w:val="000000"/>
                <w:szCs w:val="16"/>
                <w:lang w:val="es-ES_tradnl" w:eastAsia="es-CR"/>
              </w:rPr>
              <w:t xml:space="preserve">[A] </w:t>
            </w:r>
            <w:r w:rsidR="004F7036" w:rsidRPr="004F7036">
              <w:rPr>
                <w:color w:val="000000"/>
                <w:szCs w:val="16"/>
                <w:lang w:val="es-ES_tradnl" w:eastAsia="es-CR"/>
              </w:rPr>
              <w:t>TotalPrimasImputadasNetasReaseguro</w:t>
            </w:r>
          </w:p>
        </w:tc>
        <w:tc>
          <w:tcPr>
            <w:tcW w:w="4536" w:type="dxa"/>
            <w:vAlign w:val="center"/>
            <w:hideMark/>
          </w:tcPr>
          <w:p w14:paraId="37E0CE41" w14:textId="77777777" w:rsidR="00A02FEC" w:rsidRPr="00011844" w:rsidRDefault="009A0A4C"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11844">
              <w:rPr>
                <w:rFonts w:cs="Arial"/>
                <w:color w:val="000000"/>
                <w:sz w:val="16"/>
                <w:szCs w:val="16"/>
                <w:lang w:val="es-CR" w:eastAsia="es-CR"/>
              </w:rPr>
              <w:t>Total primas imputadas, netas de reaseguro</w:t>
            </w:r>
          </w:p>
        </w:tc>
        <w:tc>
          <w:tcPr>
            <w:tcW w:w="529" w:type="dxa"/>
            <w:textDirection w:val="btLr"/>
            <w:vAlign w:val="center"/>
            <w:hideMark/>
          </w:tcPr>
          <w:p w14:paraId="46556390" w14:textId="77777777" w:rsidR="00A02FEC" w:rsidRPr="00794669" w:rsidRDefault="00A02FEC"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No aplica</w:t>
            </w:r>
          </w:p>
        </w:tc>
        <w:tc>
          <w:tcPr>
            <w:tcW w:w="4985" w:type="dxa"/>
            <w:vAlign w:val="center"/>
            <w:hideMark/>
          </w:tcPr>
          <w:p w14:paraId="54D95DE2" w14:textId="77777777" w:rsidR="00CD79F1" w:rsidRDefault="00000000" w:rsidP="00A02FE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PrimasImputadasNetasReaseg" w:history="1">
              <w:r w:rsidR="00192E5D">
                <w:rPr>
                  <w:rStyle w:val="Hipervnculo"/>
                  <w:rFonts w:cs="Arial"/>
                  <w:sz w:val="16"/>
                  <w:szCs w:val="16"/>
                  <w:lang w:val="es-CR" w:eastAsia="es-CR"/>
                </w:rPr>
                <w:t>[A]</w:t>
              </w:r>
              <w:r w:rsidR="004F7036" w:rsidRPr="004F7036">
                <w:rPr>
                  <w:rStyle w:val="Hipervnculo"/>
                  <w:rFonts w:cs="Arial"/>
                  <w:sz w:val="16"/>
                  <w:szCs w:val="16"/>
                  <w:lang w:val="es-CR" w:eastAsia="es-CR"/>
                </w:rPr>
                <w:t>TotalPrimasImputadasNetasReaseguro</w:t>
              </w:r>
            </w:hyperlink>
            <w:r w:rsidR="00A02FEC" w:rsidRPr="00794669">
              <w:rPr>
                <w:rFonts w:cs="Arial"/>
                <w:color w:val="000000"/>
                <w:sz w:val="16"/>
                <w:szCs w:val="16"/>
                <w:lang w:val="es-CR" w:eastAsia="es-CR"/>
              </w:rPr>
              <w:t xml:space="preserve"> </w:t>
            </w:r>
            <w:r w:rsidR="004F7036">
              <w:rPr>
                <w:rFonts w:cs="Arial"/>
                <w:color w:val="000000"/>
                <w:sz w:val="16"/>
                <w:szCs w:val="16"/>
                <w:lang w:val="es-CR" w:eastAsia="es-CR"/>
              </w:rPr>
              <w:t xml:space="preserve">= </w:t>
            </w:r>
          </w:p>
          <w:p w14:paraId="31F38763" w14:textId="77777777" w:rsidR="00CD79F1" w:rsidRDefault="00000000" w:rsidP="00A02FE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IngresoPrimas" w:history="1">
              <w:r w:rsidR="00192E5D">
                <w:rPr>
                  <w:rStyle w:val="Hipervnculo"/>
                  <w:rFonts w:cs="Arial"/>
                  <w:sz w:val="16"/>
                  <w:szCs w:val="16"/>
                  <w:lang w:val="es-CR" w:eastAsia="es-CR"/>
                </w:rPr>
                <w:t>[A]</w:t>
              </w:r>
              <w:r w:rsidR="00CD79F1" w:rsidRPr="00CD79F1">
                <w:rPr>
                  <w:rStyle w:val="Hipervnculo"/>
                  <w:rFonts w:cs="Arial"/>
                  <w:sz w:val="16"/>
                  <w:szCs w:val="16"/>
                  <w:lang w:val="es-CR" w:eastAsia="es-CR"/>
                </w:rPr>
                <w:t>TotalIngresoPrimas</w:t>
              </w:r>
            </w:hyperlink>
            <w:r w:rsidR="008F1D3D">
              <w:rPr>
                <w:rFonts w:cs="Arial"/>
                <w:color w:val="000000"/>
                <w:sz w:val="16"/>
                <w:szCs w:val="16"/>
                <w:lang w:val="es-CR" w:eastAsia="es-CR"/>
              </w:rPr>
              <w:t xml:space="preserve"> -</w:t>
            </w:r>
          </w:p>
          <w:p w14:paraId="669DA419" w14:textId="77777777" w:rsidR="00CD79F1" w:rsidRDefault="00000000" w:rsidP="00A02FE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PrimasReaseguroCedidoRetrocedid" w:history="1">
              <w:r w:rsidR="00192E5D">
                <w:rPr>
                  <w:rStyle w:val="Hipervnculo"/>
                  <w:rFonts w:cs="Arial"/>
                  <w:sz w:val="16"/>
                  <w:szCs w:val="16"/>
                  <w:lang w:val="es-CR" w:eastAsia="es-CR"/>
                </w:rPr>
                <w:t>[E]</w:t>
              </w:r>
              <w:r w:rsidR="00CD79F1" w:rsidRPr="00CD79F1">
                <w:rPr>
                  <w:rStyle w:val="Hipervnculo"/>
                  <w:rFonts w:cs="Arial"/>
                  <w:sz w:val="16"/>
                  <w:szCs w:val="16"/>
                  <w:lang w:val="es-CR" w:eastAsia="es-CR"/>
                </w:rPr>
                <w:t>PrimasReaseguroCedidoRetrocedido</w:t>
              </w:r>
            </w:hyperlink>
            <w:r w:rsidR="00CD79F1">
              <w:rPr>
                <w:rFonts w:cs="Arial"/>
                <w:color w:val="000000"/>
                <w:sz w:val="16"/>
                <w:szCs w:val="16"/>
                <w:lang w:val="es-CR" w:eastAsia="es-CR"/>
              </w:rPr>
              <w:t xml:space="preserve"> –</w:t>
            </w:r>
          </w:p>
          <w:p w14:paraId="48AD49B1" w14:textId="77777777" w:rsidR="00D50D64" w:rsidRDefault="00000000" w:rsidP="00A02FE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7" w:history="1">
              <w:r w:rsidR="00192E5D">
                <w:rPr>
                  <w:rStyle w:val="Hipervnculo"/>
                  <w:rFonts w:cs="Arial"/>
                  <w:sz w:val="16"/>
                  <w:szCs w:val="16"/>
                  <w:lang w:val="es-CR" w:eastAsia="es-CR"/>
                </w:rPr>
                <w:t>[A]</w:t>
              </w:r>
              <w:r w:rsidR="00CD79F1" w:rsidRPr="00CD79F1">
                <w:rPr>
                  <w:rStyle w:val="Hipervnculo"/>
                  <w:rFonts w:cs="Arial"/>
                  <w:sz w:val="16"/>
                  <w:szCs w:val="16"/>
                  <w:lang w:val="es-CR" w:eastAsia="es-CR"/>
                </w:rPr>
                <w:t>Total</w:t>
              </w:r>
            </w:hyperlink>
            <w:r w:rsidR="00CD79F1">
              <w:rPr>
                <w:rFonts w:cs="Arial"/>
                <w:color w:val="000000"/>
                <w:sz w:val="16"/>
                <w:szCs w:val="16"/>
                <w:lang w:val="es-CR" w:eastAsia="es-CR"/>
              </w:rPr>
              <w:t xml:space="preserve"> </w:t>
            </w:r>
            <w:r w:rsidR="00687212">
              <w:rPr>
                <w:rFonts w:cs="Arial"/>
                <w:color w:val="000000"/>
                <w:sz w:val="16"/>
                <w:szCs w:val="16"/>
                <w:lang w:val="es-CR" w:eastAsia="es-CR"/>
              </w:rPr>
              <w:t>+</w:t>
            </w:r>
          </w:p>
          <w:p w14:paraId="3AF0F9BF" w14:textId="77777777" w:rsidR="00CD79F1" w:rsidRDefault="00000000" w:rsidP="00A02FEC">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lang w:val="es-CR" w:eastAsia="es-CR"/>
              </w:rPr>
            </w:pPr>
            <w:hyperlink w:anchor="_[E]_VariacionParticipacionReasegura" w:history="1">
              <w:r w:rsidR="008F1747">
                <w:rPr>
                  <w:rStyle w:val="Hipervnculo"/>
                  <w:rFonts w:cs="Arial"/>
                  <w:sz w:val="16"/>
                  <w:szCs w:val="16"/>
                  <w:lang w:val="es-CR" w:eastAsia="es-CR"/>
                </w:rPr>
                <w:t>[E]</w:t>
              </w:r>
              <w:r w:rsidR="00D50D64" w:rsidRPr="00D50D64">
                <w:rPr>
                  <w:rStyle w:val="Hipervnculo"/>
                  <w:rFonts w:cs="Arial"/>
                  <w:sz w:val="16"/>
                  <w:szCs w:val="16"/>
                  <w:lang w:val="es-CR" w:eastAsia="es-CR"/>
                </w:rPr>
                <w:t>VariacionParticipacionReaseguradorProvisionPrimasNoDevengadasReaseguroCedidoRetrocedido</w:t>
              </w:r>
            </w:hyperlink>
          </w:p>
          <w:p w14:paraId="49A9E42F" w14:textId="77777777" w:rsidR="008B73F0" w:rsidRDefault="008B73F0" w:rsidP="008B73F0">
            <w:pPr>
              <w:tabs>
                <w:tab w:val="left" w:pos="128"/>
                <w:tab w:val="left" w:pos="949"/>
              </w:tabs>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D57527">
              <w:rPr>
                <w:rFonts w:cs="Arial"/>
                <w:sz w:val="16"/>
                <w:szCs w:val="16"/>
                <w:lang w:eastAsia="es-CR"/>
              </w:rPr>
              <w:t>Puede ser &lt; 0 ó ≥ 0</w:t>
            </w:r>
          </w:p>
          <w:p w14:paraId="15A3CA13" w14:textId="77777777" w:rsidR="00AB67F5" w:rsidRDefault="00AB67F5" w:rsidP="008B73F0">
            <w:pPr>
              <w:tabs>
                <w:tab w:val="left" w:pos="128"/>
                <w:tab w:val="left" w:pos="949"/>
              </w:tabs>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p>
          <w:p w14:paraId="478BFD10" w14:textId="77777777" w:rsidR="008B73F0" w:rsidRDefault="00AB67F5" w:rsidP="00A02FE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B67F5">
              <w:rPr>
                <w:sz w:val="16"/>
                <w:szCs w:val="16"/>
              </w:rPr>
              <w:t xml:space="preserve">[E] </w:t>
            </w:r>
            <w:r w:rsidRPr="00AB67F5">
              <w:rPr>
                <w:sz w:val="16"/>
                <w:szCs w:val="16"/>
                <w:lang w:val="es-ES_tradnl" w:eastAsia="es-CR"/>
              </w:rPr>
              <w:t>PrimasImputadasNetasReaseguro</w:t>
            </w:r>
            <w:r w:rsidRPr="00AB67F5">
              <w:rPr>
                <w:sz w:val="16"/>
                <w:szCs w:val="16"/>
              </w:rPr>
              <w:t xml:space="preserve"> [</w:t>
            </w:r>
            <w:r w:rsidRPr="00AB67F5">
              <w:rPr>
                <w:snapToGrid w:val="0"/>
                <w:color w:val="000000"/>
                <w:sz w:val="16"/>
                <w:szCs w:val="16"/>
                <w:lang w:val="es-ES_tradnl" w:eastAsia="es-CR"/>
              </w:rPr>
              <w:t xml:space="preserve">A] </w:t>
            </w:r>
            <w:r w:rsidRPr="00AB67F5">
              <w:rPr>
                <w:color w:val="000000"/>
                <w:sz w:val="16"/>
                <w:szCs w:val="16"/>
                <w:lang w:val="es-ES_tradnl" w:eastAsia="es-CR"/>
              </w:rPr>
              <w:t>TotalPrimasImputadasNetasReaseguro</w:t>
            </w:r>
            <w:r w:rsidR="00E56A3F">
              <w:rPr>
                <w:color w:val="000000"/>
                <w:sz w:val="16"/>
                <w:szCs w:val="16"/>
                <w:lang w:val="es-ES_tradnl" w:eastAsia="es-CR"/>
              </w:rPr>
              <w:t>,</w:t>
            </w:r>
            <w:r w:rsidRPr="00AB67F5">
              <w:rPr>
                <w:color w:val="000000"/>
                <w:sz w:val="16"/>
                <w:szCs w:val="16"/>
                <w:lang w:val="es-ES_tradnl" w:eastAsia="es-CR"/>
              </w:rPr>
              <w:t xml:space="preserve"> </w:t>
            </w:r>
            <w:r w:rsidRPr="00AB67F5">
              <w:rPr>
                <w:snapToGrid w:val="0"/>
                <w:color w:val="000000"/>
                <w:sz w:val="16"/>
                <w:szCs w:val="16"/>
                <w:lang w:val="es-ES_tradnl" w:eastAsia="es-CR"/>
              </w:rPr>
              <w:t xml:space="preserve">para el ramo “G06” = </w:t>
            </w:r>
            <w:r w:rsidRPr="00AB67F5">
              <w:rPr>
                <w:rFonts w:cs="Arial"/>
                <w:color w:val="000000"/>
                <w:sz w:val="16"/>
                <w:szCs w:val="16"/>
                <w:lang w:val="es-CR" w:eastAsia="es-CR"/>
              </w:rPr>
              <w:t>∑[E] PrimasImputadasNetasReaseguro_ln</w:t>
            </w:r>
            <w:r w:rsidRPr="00701ADA">
              <w:rPr>
                <w:rFonts w:cs="Arial"/>
                <w:color w:val="000000"/>
                <w:sz w:val="16"/>
                <w:szCs w:val="16"/>
                <w:lang w:val="es-CR" w:eastAsia="es-CR"/>
              </w:rPr>
              <w:t xml:space="preserve"> </w:t>
            </w:r>
            <w:r w:rsidRPr="00701ADA">
              <w:rPr>
                <w:snapToGrid w:val="0"/>
                <w:color w:val="000000"/>
                <w:sz w:val="16"/>
                <w:szCs w:val="16"/>
                <w:lang w:val="es-ES_tradnl" w:eastAsia="es-CR"/>
              </w:rPr>
              <w:t>[A] TotalPrimasImputadasNetasReas</w:t>
            </w:r>
            <w:r w:rsidRPr="00E56A3F">
              <w:rPr>
                <w:snapToGrid w:val="0"/>
                <w:color w:val="000000"/>
                <w:sz w:val="16"/>
                <w:szCs w:val="16"/>
                <w:lang w:val="es-ES_tradnl" w:eastAsia="es-CR"/>
              </w:rPr>
              <w:t>eguro</w:t>
            </w:r>
            <w:r w:rsidRPr="00E56A3F" w:rsidDel="00AB67F5">
              <w:rPr>
                <w:snapToGrid w:val="0"/>
                <w:color w:val="000000"/>
                <w:sz w:val="16"/>
                <w:szCs w:val="16"/>
                <w:lang w:val="es-ES_tradnl" w:eastAsia="es-CR"/>
              </w:rPr>
              <w:t xml:space="preserve"> </w:t>
            </w:r>
          </w:p>
          <w:p w14:paraId="60783790" w14:textId="77777777" w:rsidR="00CD79F1" w:rsidRPr="00794669" w:rsidRDefault="00CD79F1" w:rsidP="00A02FE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A02FEC" w:rsidRPr="00794669" w14:paraId="163C61EB"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A85133D" w14:textId="77777777" w:rsidR="00A02FEC" w:rsidRPr="00794669" w:rsidRDefault="007D5B03" w:rsidP="00A02FEC">
            <w:pPr>
              <w:pStyle w:val="Ttulo9"/>
              <w:ind w:left="113" w:right="113"/>
              <w:jc w:val="center"/>
              <w:outlineLvl w:val="8"/>
              <w:rPr>
                <w:b w:val="0"/>
                <w:szCs w:val="16"/>
                <w:lang w:val="es-CR" w:eastAsia="es-CR"/>
              </w:rPr>
            </w:pPr>
            <w:r>
              <w:rPr>
                <w:b w:val="0"/>
                <w:szCs w:val="16"/>
                <w:lang w:val="es-CR" w:eastAsia="es-CR"/>
              </w:rPr>
              <w:lastRenderedPageBreak/>
              <w:t>[E]</w:t>
            </w:r>
            <w:r>
              <w:t xml:space="preserve"> </w:t>
            </w:r>
            <w:r w:rsidRPr="007D5B03">
              <w:rPr>
                <w:b w:val="0"/>
                <w:szCs w:val="16"/>
                <w:lang w:val="es-CR" w:eastAsia="es-CR"/>
              </w:rPr>
              <w:t>IngresoPrimas</w:t>
            </w:r>
          </w:p>
        </w:tc>
        <w:tc>
          <w:tcPr>
            <w:tcW w:w="3402" w:type="dxa"/>
          </w:tcPr>
          <w:p w14:paraId="7E3FD735" w14:textId="77777777" w:rsidR="00A02FEC" w:rsidRPr="00794669" w:rsidRDefault="007D5B03" w:rsidP="00A02FEC">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193" w:name="_[A]_TotalIngresoPrimas"/>
            <w:bookmarkEnd w:id="193"/>
            <w:r>
              <w:rPr>
                <w:color w:val="000000"/>
                <w:szCs w:val="16"/>
                <w:lang w:val="es-CR" w:eastAsia="es-CR"/>
              </w:rPr>
              <w:t>[A]</w:t>
            </w:r>
            <w:r>
              <w:t xml:space="preserve"> </w:t>
            </w:r>
            <w:r w:rsidRPr="007D5B03">
              <w:rPr>
                <w:color w:val="000000"/>
                <w:szCs w:val="16"/>
                <w:lang w:val="es-CR" w:eastAsia="es-CR"/>
              </w:rPr>
              <w:t>TotalIngresoPrimas</w:t>
            </w:r>
          </w:p>
        </w:tc>
        <w:tc>
          <w:tcPr>
            <w:tcW w:w="4536" w:type="dxa"/>
            <w:vAlign w:val="center"/>
          </w:tcPr>
          <w:p w14:paraId="72301A77" w14:textId="77777777" w:rsidR="00A02FEC" w:rsidRPr="00011844" w:rsidRDefault="0014346F"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11844">
              <w:rPr>
                <w:rFonts w:cs="Arial"/>
                <w:color w:val="000000"/>
                <w:sz w:val="16"/>
                <w:szCs w:val="16"/>
                <w:lang w:val="es-ES_tradnl" w:eastAsia="es-CR"/>
              </w:rPr>
              <w:t>Total de Ingresos por primas para el ramo indicado</w:t>
            </w:r>
          </w:p>
        </w:tc>
        <w:tc>
          <w:tcPr>
            <w:tcW w:w="529" w:type="dxa"/>
            <w:textDirection w:val="btLr"/>
            <w:vAlign w:val="center"/>
          </w:tcPr>
          <w:p w14:paraId="3A743E24" w14:textId="77777777" w:rsidR="00A02FEC" w:rsidRPr="00794669" w:rsidRDefault="007D5B03"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No aplica</w:t>
            </w:r>
          </w:p>
        </w:tc>
        <w:tc>
          <w:tcPr>
            <w:tcW w:w="4985" w:type="dxa"/>
            <w:vAlign w:val="center"/>
          </w:tcPr>
          <w:p w14:paraId="1880CF1C" w14:textId="77777777" w:rsidR="00796B85" w:rsidRDefault="00000000" w:rsidP="00A02FE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IngresoPrimas" w:history="1">
              <w:r w:rsidR="00192E5D">
                <w:rPr>
                  <w:rStyle w:val="Hipervnculo"/>
                  <w:rFonts w:cs="Arial"/>
                  <w:sz w:val="16"/>
                  <w:szCs w:val="16"/>
                  <w:lang w:val="es-CR" w:eastAsia="es-CR"/>
                </w:rPr>
                <w:t>[A]</w:t>
              </w:r>
              <w:r w:rsidR="00687212" w:rsidRPr="00687212">
                <w:rPr>
                  <w:rStyle w:val="Hipervnculo"/>
                  <w:rFonts w:cs="Arial"/>
                  <w:sz w:val="16"/>
                  <w:szCs w:val="16"/>
                  <w:lang w:val="es-CR" w:eastAsia="es-CR"/>
                </w:rPr>
                <w:t>TotalIngresoPrimas</w:t>
              </w:r>
            </w:hyperlink>
            <w:r w:rsidR="00687212">
              <w:rPr>
                <w:rFonts w:cs="Arial"/>
                <w:color w:val="000000"/>
                <w:sz w:val="16"/>
                <w:szCs w:val="16"/>
                <w:lang w:val="es-CR" w:eastAsia="es-CR"/>
              </w:rPr>
              <w:t>=</w:t>
            </w:r>
            <w:hyperlink w:anchor="_[E]_SeguroDirecto" w:history="1">
              <w:r w:rsidR="00796B85" w:rsidRPr="00796B85">
                <w:rPr>
                  <w:rStyle w:val="Hipervnculo"/>
                  <w:rFonts w:cs="Arial"/>
                  <w:sz w:val="16"/>
                  <w:szCs w:val="16"/>
                  <w:lang w:val="es-CR" w:eastAsia="es-CR"/>
                </w:rPr>
                <w:t>[E] SeguroDirecto</w:t>
              </w:r>
            </w:hyperlink>
            <w:r w:rsidR="00796B85">
              <w:rPr>
                <w:rFonts w:cs="Arial"/>
                <w:color w:val="000000"/>
                <w:sz w:val="16"/>
                <w:szCs w:val="16"/>
                <w:lang w:val="es-CR" w:eastAsia="es-CR"/>
              </w:rPr>
              <w:t>+</w:t>
            </w:r>
            <w:hyperlink w:anchor="_[E]_ReaseguroAceptado" w:history="1">
              <w:r w:rsidR="00796B85" w:rsidRPr="00796B85">
                <w:rPr>
                  <w:rStyle w:val="Hipervnculo"/>
                  <w:rFonts w:cs="Arial"/>
                  <w:sz w:val="16"/>
                  <w:szCs w:val="16"/>
                  <w:lang w:val="es-CR" w:eastAsia="es-CR"/>
                </w:rPr>
                <w:t>[E] ReaseguroAceptado</w:t>
              </w:r>
            </w:hyperlink>
            <w:r w:rsidR="00796B85">
              <w:rPr>
                <w:rFonts w:cs="Arial"/>
                <w:color w:val="000000"/>
                <w:sz w:val="16"/>
                <w:szCs w:val="16"/>
                <w:lang w:val="es-CR" w:eastAsia="es-CR"/>
              </w:rPr>
              <w:t>-</w:t>
            </w:r>
            <w:hyperlink w:anchor="_[E]_VariacionEstimacionDeterioroPri" w:history="1">
              <w:r w:rsidR="00796B85" w:rsidRPr="00796B85">
                <w:rPr>
                  <w:rStyle w:val="Hipervnculo"/>
                  <w:rFonts w:cs="Arial"/>
                  <w:sz w:val="16"/>
                  <w:szCs w:val="16"/>
                  <w:lang w:val="es-CR" w:eastAsia="es-CR"/>
                </w:rPr>
                <w:t>[E] VariacionEstimacionDeterioroPrimasVencidas</w:t>
              </w:r>
            </w:hyperlink>
          </w:p>
          <w:p w14:paraId="20962B75" w14:textId="77777777" w:rsidR="008B73F0" w:rsidRPr="00D57527" w:rsidRDefault="008B73F0" w:rsidP="008B73F0">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Puede ser &lt; 0 ó ≥ 0</w:t>
            </w:r>
          </w:p>
          <w:p w14:paraId="3C0DE984" w14:textId="77777777" w:rsidR="00796B85" w:rsidRDefault="00796B85" w:rsidP="00A02FE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7CC447C3" w14:textId="77777777" w:rsidR="00796B85" w:rsidRDefault="00EE62F6" w:rsidP="00A02FE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EE62F6">
              <w:rPr>
                <w:rFonts w:cs="Arial"/>
                <w:color w:val="000000"/>
                <w:sz w:val="16"/>
                <w:szCs w:val="16"/>
                <w:lang w:val="es-CR" w:eastAsia="es-CR"/>
              </w:rPr>
              <w:t>[E] IngresoPrimas</w:t>
            </w:r>
            <w:r>
              <w:rPr>
                <w:rFonts w:cs="Arial"/>
                <w:color w:val="000000"/>
                <w:sz w:val="16"/>
                <w:szCs w:val="16"/>
                <w:lang w:val="es-CR" w:eastAsia="es-CR"/>
              </w:rPr>
              <w:t xml:space="preserve"> </w:t>
            </w:r>
            <w:r w:rsidRPr="00EE62F6">
              <w:rPr>
                <w:rFonts w:cs="Arial"/>
                <w:color w:val="000000"/>
                <w:sz w:val="16"/>
                <w:szCs w:val="16"/>
                <w:lang w:val="es-CR" w:eastAsia="es-CR"/>
              </w:rPr>
              <w:t>A] TotalIngresoPrimas</w:t>
            </w:r>
            <w:r w:rsidR="00E56A3F">
              <w:rPr>
                <w:rFonts w:cs="Arial"/>
                <w:color w:val="000000"/>
                <w:sz w:val="16"/>
                <w:szCs w:val="16"/>
                <w:lang w:val="es-CR" w:eastAsia="es-CR"/>
              </w:rPr>
              <w:t>,</w:t>
            </w:r>
            <w:r>
              <w:rPr>
                <w:rFonts w:cs="Arial"/>
                <w:color w:val="000000"/>
                <w:sz w:val="16"/>
                <w:szCs w:val="16"/>
                <w:lang w:val="es-CR" w:eastAsia="es-CR"/>
              </w:rPr>
              <w:t xml:space="preserve"> </w:t>
            </w:r>
            <w:r w:rsidRPr="00AB67F5">
              <w:rPr>
                <w:snapToGrid w:val="0"/>
                <w:color w:val="000000"/>
                <w:sz w:val="16"/>
                <w:szCs w:val="16"/>
                <w:lang w:val="es-ES_tradnl" w:eastAsia="es-CR"/>
              </w:rPr>
              <w:t xml:space="preserve">para el ramo “G06” </w:t>
            </w:r>
            <w:r>
              <w:rPr>
                <w:rFonts w:cs="Arial"/>
                <w:color w:val="000000"/>
                <w:sz w:val="16"/>
                <w:szCs w:val="16"/>
                <w:lang w:val="es-CR" w:eastAsia="es-CR"/>
              </w:rPr>
              <w:t xml:space="preserve"> = </w:t>
            </w:r>
            <w:r w:rsidRPr="00EE62F6">
              <w:rPr>
                <w:rFonts w:cs="Arial"/>
                <w:color w:val="000000"/>
                <w:sz w:val="16"/>
                <w:szCs w:val="16"/>
                <w:lang w:val="es-CR" w:eastAsia="es-CR"/>
              </w:rPr>
              <w:t>∑[E] IngresoPrimas_ln</w:t>
            </w:r>
            <w:r>
              <w:rPr>
                <w:rFonts w:cs="Arial"/>
                <w:color w:val="000000"/>
                <w:sz w:val="16"/>
                <w:szCs w:val="16"/>
                <w:lang w:val="es-CR" w:eastAsia="es-CR"/>
              </w:rPr>
              <w:t xml:space="preserve"> </w:t>
            </w:r>
            <w:r w:rsidRPr="00EE62F6">
              <w:rPr>
                <w:rFonts w:cs="Arial"/>
                <w:color w:val="000000"/>
                <w:sz w:val="16"/>
                <w:szCs w:val="16"/>
                <w:lang w:val="es-CR" w:eastAsia="es-CR"/>
              </w:rPr>
              <w:t>[A] TotalIngresoPrimas</w:t>
            </w:r>
          </w:p>
          <w:p w14:paraId="110209BD" w14:textId="77777777" w:rsidR="00A02FEC" w:rsidRPr="00794669" w:rsidRDefault="00A02FEC" w:rsidP="00A02FE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7D5B03" w:rsidRPr="00794669" w14:paraId="43912423"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25852813" w14:textId="77777777" w:rsidR="007D5B03" w:rsidRPr="00794669" w:rsidRDefault="007D5B03" w:rsidP="00A02FEC">
            <w:pPr>
              <w:pStyle w:val="Ttulo9"/>
              <w:ind w:left="113" w:right="113"/>
              <w:jc w:val="center"/>
              <w:outlineLvl w:val="8"/>
              <w:rPr>
                <w:b w:val="0"/>
                <w:szCs w:val="16"/>
                <w:lang w:val="es-CR" w:eastAsia="es-CR"/>
              </w:rPr>
            </w:pPr>
            <w:bookmarkStart w:id="194" w:name="_[E]DesgloseIngresoPrimas"/>
            <w:bookmarkEnd w:id="194"/>
            <w:r>
              <w:rPr>
                <w:b w:val="0"/>
                <w:szCs w:val="16"/>
                <w:lang w:val="es-CR" w:eastAsia="es-CR"/>
              </w:rPr>
              <w:t>[E]</w:t>
            </w:r>
            <w:r w:rsidRPr="007D5B03">
              <w:rPr>
                <w:b w:val="0"/>
                <w:szCs w:val="16"/>
                <w:lang w:val="es-CR" w:eastAsia="es-CR"/>
              </w:rPr>
              <w:t>DesgloseIngresoPrimas</w:t>
            </w:r>
          </w:p>
        </w:tc>
        <w:tc>
          <w:tcPr>
            <w:tcW w:w="3402" w:type="dxa"/>
          </w:tcPr>
          <w:p w14:paraId="005F211F" w14:textId="77777777" w:rsidR="007D5B03" w:rsidRPr="00794669" w:rsidRDefault="007D5B03" w:rsidP="00A02FEC">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195" w:name="_[E]_SeguroDirecto"/>
            <w:bookmarkEnd w:id="195"/>
            <w:r>
              <w:rPr>
                <w:color w:val="000000"/>
                <w:szCs w:val="16"/>
                <w:lang w:val="es-CR" w:eastAsia="es-CR"/>
              </w:rPr>
              <w:t>[E]</w:t>
            </w:r>
            <w:r w:rsidRPr="007D5B03">
              <w:rPr>
                <w:color w:val="000000"/>
                <w:szCs w:val="16"/>
                <w:lang w:val="es-CR" w:eastAsia="es-CR"/>
              </w:rPr>
              <w:t xml:space="preserve"> SeguroDirecto</w:t>
            </w:r>
          </w:p>
        </w:tc>
        <w:tc>
          <w:tcPr>
            <w:tcW w:w="4536" w:type="dxa"/>
            <w:vAlign w:val="center"/>
          </w:tcPr>
          <w:p w14:paraId="5C8648EC" w14:textId="77777777" w:rsidR="007D5B03" w:rsidRPr="00D57527" w:rsidRDefault="00151D7F" w:rsidP="00151D7F">
            <w:pPr>
              <w:jc w:val="cente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D57527">
              <w:rPr>
                <w:rFonts w:cs="Arial"/>
                <w:sz w:val="16"/>
                <w:szCs w:val="16"/>
                <w:lang w:val="es-CR" w:eastAsia="es-CR"/>
              </w:rPr>
              <w:t>Seguro directo</w:t>
            </w:r>
          </w:p>
        </w:tc>
        <w:tc>
          <w:tcPr>
            <w:tcW w:w="529" w:type="dxa"/>
            <w:textDirection w:val="btLr"/>
            <w:vAlign w:val="center"/>
          </w:tcPr>
          <w:p w14:paraId="26A87B73" w14:textId="77777777" w:rsidR="007D5B03" w:rsidRPr="00D57527" w:rsidRDefault="0077376D"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D57527">
              <w:rPr>
                <w:rFonts w:cs="Arial"/>
                <w:sz w:val="16"/>
                <w:szCs w:val="16"/>
                <w:lang w:val="es-ES_tradnl" w:eastAsia="es-CR"/>
              </w:rPr>
              <w:t>50200100000000</w:t>
            </w:r>
          </w:p>
        </w:tc>
        <w:tc>
          <w:tcPr>
            <w:tcW w:w="4985" w:type="dxa"/>
            <w:vAlign w:val="center"/>
          </w:tcPr>
          <w:p w14:paraId="2894BA5A" w14:textId="77777777" w:rsidR="008B73F0" w:rsidRPr="00D57527" w:rsidRDefault="008B73F0" w:rsidP="00586724">
            <w:pPr>
              <w:pStyle w:val="Prrafodelista"/>
              <w:numPr>
                <w:ilvl w:val="0"/>
                <w:numId w:val="504"/>
              </w:numPr>
              <w:tabs>
                <w:tab w:val="left" w:pos="128"/>
                <w:tab w:val="left" w:pos="949"/>
              </w:tabs>
              <w:cnfStyle w:val="000000100000" w:firstRow="0" w:lastRow="0" w:firstColumn="0" w:lastColumn="0" w:oddVBand="0" w:evenVBand="0" w:oddHBand="1"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 xml:space="preserve"> Puede ser &lt; 0 ó ≥ 0</w:t>
            </w:r>
          </w:p>
          <w:p w14:paraId="6CBDE4C9" w14:textId="77777777" w:rsidR="007D5B03" w:rsidRPr="00776935" w:rsidRDefault="00D101F1" w:rsidP="009B7AA1">
            <w:pPr>
              <w:pStyle w:val="Prrafodelista"/>
              <w:numPr>
                <w:ilvl w:val="0"/>
                <w:numId w:val="504"/>
              </w:numP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D57527">
              <w:rPr>
                <w:rFonts w:cs="Arial"/>
                <w:sz w:val="16"/>
                <w:szCs w:val="16"/>
                <w:lang w:eastAsia="es-CR"/>
              </w:rPr>
              <w:t>Se debe expresar con 2 decimales</w:t>
            </w:r>
          </w:p>
          <w:p w14:paraId="4BFEE7E8" w14:textId="77777777" w:rsidR="00776935" w:rsidRPr="002D26D5" w:rsidRDefault="00776935" w:rsidP="00E56A3F">
            <w:pPr>
              <w:pStyle w:val="Prrafodelista"/>
              <w:numPr>
                <w:ilvl w:val="0"/>
                <w:numId w:val="504"/>
              </w:numP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776935">
              <w:rPr>
                <w:rFonts w:cs="Arial"/>
                <w:sz w:val="16"/>
                <w:szCs w:val="16"/>
                <w:lang w:val="es-CR" w:eastAsia="es-CR"/>
              </w:rPr>
              <w:t>[E]DesgloseIngresoPrimas</w:t>
            </w:r>
            <w:r>
              <w:rPr>
                <w:rFonts w:cs="Arial"/>
                <w:sz w:val="16"/>
                <w:szCs w:val="16"/>
                <w:lang w:val="es-CR" w:eastAsia="es-CR"/>
              </w:rPr>
              <w:t xml:space="preserve"> </w:t>
            </w:r>
            <w:r w:rsidRPr="00776935">
              <w:rPr>
                <w:rFonts w:cs="Arial"/>
                <w:sz w:val="16"/>
                <w:szCs w:val="16"/>
                <w:lang w:val="es-CR" w:eastAsia="es-CR"/>
              </w:rPr>
              <w:t>[E] SeguroDirecto</w:t>
            </w:r>
            <w:r w:rsidR="00E56A3F">
              <w:rPr>
                <w:rFonts w:cs="Arial"/>
                <w:sz w:val="16"/>
                <w:szCs w:val="16"/>
                <w:lang w:val="es-CR" w:eastAsia="es-CR"/>
              </w:rPr>
              <w:t>,</w:t>
            </w:r>
            <w:r>
              <w:rPr>
                <w:rFonts w:cs="Arial"/>
                <w:sz w:val="16"/>
                <w:szCs w:val="16"/>
                <w:lang w:val="es-CR" w:eastAsia="es-CR"/>
              </w:rPr>
              <w:t xml:space="preserve"> para el ramo “G06” = </w:t>
            </w:r>
            <w:r w:rsidRPr="00EE62F6">
              <w:rPr>
                <w:rFonts w:cs="Arial"/>
                <w:color w:val="000000"/>
                <w:sz w:val="16"/>
                <w:szCs w:val="16"/>
                <w:lang w:val="es-CR" w:eastAsia="es-CR"/>
              </w:rPr>
              <w:t>∑</w:t>
            </w:r>
            <w:r w:rsidRPr="00776935">
              <w:rPr>
                <w:rFonts w:cs="Arial"/>
                <w:color w:val="000000"/>
                <w:sz w:val="16"/>
                <w:szCs w:val="16"/>
                <w:lang w:val="es-CR" w:eastAsia="es-CR"/>
              </w:rPr>
              <w:t>[E]DesgloseIngresoPrimas_l</w:t>
            </w:r>
            <w:r>
              <w:rPr>
                <w:rFonts w:cs="Arial"/>
                <w:color w:val="000000"/>
                <w:sz w:val="16"/>
                <w:szCs w:val="16"/>
                <w:lang w:val="es-CR" w:eastAsia="es-CR"/>
              </w:rPr>
              <w:t xml:space="preserve">n </w:t>
            </w:r>
            <w:r w:rsidRPr="00776935">
              <w:rPr>
                <w:rFonts w:cs="Arial"/>
                <w:color w:val="000000"/>
                <w:sz w:val="16"/>
                <w:szCs w:val="16"/>
                <w:lang w:val="es-CR" w:eastAsia="es-CR"/>
              </w:rPr>
              <w:t>[E] SeguroDirecto</w:t>
            </w:r>
          </w:p>
          <w:p w14:paraId="0D1396E9" w14:textId="77777777" w:rsidR="00D53E39" w:rsidRPr="00D57527" w:rsidRDefault="00D53E39" w:rsidP="00E56A3F">
            <w:pPr>
              <w:pStyle w:val="Prrafodelista"/>
              <w:numPr>
                <w:ilvl w:val="0"/>
                <w:numId w:val="504"/>
              </w:numP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Pr>
                <w:color w:val="000000"/>
                <w:szCs w:val="16"/>
                <w:lang w:val="es-CR" w:eastAsia="es-CR"/>
              </w:rPr>
              <w:t>[</w:t>
            </w:r>
            <w:r w:rsidRPr="002D26D5">
              <w:rPr>
                <w:rFonts w:cs="Arial"/>
                <w:bCs/>
                <w:sz w:val="16"/>
                <w:szCs w:val="16"/>
                <w:lang w:val="es-CR" w:eastAsia="es-CR"/>
              </w:rPr>
              <w:t>E] SeguroDirecto = [E] PrimasEmitidas - [E] PrimasAnuladasExtornadasPeriodo - [E] PrimasAnuladasExtornadasPeriodosAnteriores + [E] VariacPrimasPolizasFlotantes</w:t>
            </w:r>
          </w:p>
        </w:tc>
      </w:tr>
      <w:tr w:rsidR="00D53E39" w:rsidRPr="00794669" w14:paraId="00E9122F"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2243519" w14:textId="77777777" w:rsidR="00D53E39" w:rsidRPr="00794669" w:rsidRDefault="00D53E39" w:rsidP="00A02FEC">
            <w:pPr>
              <w:pStyle w:val="Ttulo9"/>
              <w:ind w:left="113" w:right="113"/>
              <w:jc w:val="center"/>
              <w:outlineLvl w:val="8"/>
              <w:rPr>
                <w:b w:val="0"/>
                <w:szCs w:val="16"/>
                <w:lang w:val="es-CR" w:eastAsia="es-CR"/>
              </w:rPr>
            </w:pPr>
          </w:p>
        </w:tc>
        <w:tc>
          <w:tcPr>
            <w:tcW w:w="3402" w:type="dxa"/>
          </w:tcPr>
          <w:p w14:paraId="3215C684" w14:textId="77777777" w:rsidR="00D53E39" w:rsidRDefault="00D53E39" w:rsidP="00A02FEC">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Pr>
                <w:color w:val="000000"/>
                <w:szCs w:val="16"/>
                <w:lang w:val="es-CR" w:eastAsia="es-CR"/>
              </w:rPr>
              <w:t>[E] PrimasEmitidas</w:t>
            </w:r>
          </w:p>
        </w:tc>
        <w:tc>
          <w:tcPr>
            <w:tcW w:w="4536" w:type="dxa"/>
            <w:vAlign w:val="center"/>
          </w:tcPr>
          <w:p w14:paraId="086D85E8" w14:textId="77777777" w:rsidR="00D53E39" w:rsidRPr="00011844" w:rsidRDefault="00D53E39"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Primas Emitidas</w:t>
            </w:r>
          </w:p>
        </w:tc>
        <w:tc>
          <w:tcPr>
            <w:tcW w:w="529" w:type="dxa"/>
            <w:textDirection w:val="btLr"/>
            <w:vAlign w:val="center"/>
          </w:tcPr>
          <w:p w14:paraId="6CB6C17D" w14:textId="77777777" w:rsidR="00D53E39" w:rsidRPr="00D57527" w:rsidRDefault="00D53E39"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sz w:val="16"/>
                <w:szCs w:val="16"/>
                <w:lang w:val="es-ES_tradnl" w:eastAsia="es-CR"/>
              </w:rPr>
            </w:pPr>
            <w:r w:rsidRPr="00D53E39">
              <w:rPr>
                <w:rFonts w:cs="Arial"/>
                <w:sz w:val="16"/>
                <w:szCs w:val="16"/>
                <w:lang w:val="es-ES_tradnl" w:eastAsia="es-CR"/>
              </w:rPr>
              <w:t>50200100100000</w:t>
            </w:r>
          </w:p>
        </w:tc>
        <w:tc>
          <w:tcPr>
            <w:tcW w:w="4985" w:type="dxa"/>
            <w:vAlign w:val="center"/>
          </w:tcPr>
          <w:p w14:paraId="3A29B8B2" w14:textId="77777777" w:rsidR="00D53E39" w:rsidRPr="00D57527" w:rsidRDefault="00D53E39" w:rsidP="00D53E39">
            <w:pPr>
              <w:pStyle w:val="Prrafodelista"/>
              <w:numPr>
                <w:ilvl w:val="0"/>
                <w:numId w:val="505"/>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D57527">
              <w:rPr>
                <w:rFonts w:cs="Arial"/>
                <w:sz w:val="16"/>
                <w:szCs w:val="16"/>
                <w:lang w:eastAsia="es-CR"/>
              </w:rPr>
              <w:t>Puede ser &lt; 0 ó ≥ 0</w:t>
            </w:r>
          </w:p>
          <w:p w14:paraId="6D9F47DF" w14:textId="77777777" w:rsidR="00D53E39" w:rsidRDefault="00D53E39">
            <w:pPr>
              <w:pStyle w:val="Prrafodelista"/>
              <w:numPr>
                <w:ilvl w:val="0"/>
                <w:numId w:val="505"/>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D57527">
              <w:rPr>
                <w:rFonts w:cs="Arial"/>
                <w:sz w:val="16"/>
                <w:szCs w:val="16"/>
                <w:lang w:eastAsia="es-CR"/>
              </w:rPr>
              <w:t>Se debe expresar con 2 decimale</w:t>
            </w:r>
            <w:r>
              <w:rPr>
                <w:rFonts w:cs="Arial"/>
                <w:sz w:val="16"/>
                <w:szCs w:val="16"/>
                <w:lang w:eastAsia="es-CR"/>
              </w:rPr>
              <w:t>s</w:t>
            </w:r>
          </w:p>
          <w:p w14:paraId="12953398" w14:textId="77777777" w:rsidR="00D53E39" w:rsidRPr="002D26D5" w:rsidRDefault="00D53E39">
            <w:pPr>
              <w:pStyle w:val="Prrafodelista"/>
              <w:numPr>
                <w:ilvl w:val="0"/>
                <w:numId w:val="505"/>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2D26D5">
              <w:rPr>
                <w:rFonts w:cs="Arial"/>
                <w:bCs/>
                <w:sz w:val="16"/>
                <w:szCs w:val="16"/>
                <w:lang w:val="es-CR" w:eastAsia="es-CR"/>
              </w:rPr>
              <w:t xml:space="preserve">[E]DesgloseIngresoPrimas [E] </w:t>
            </w:r>
            <w:r>
              <w:rPr>
                <w:rFonts w:cs="Arial"/>
                <w:bCs/>
                <w:sz w:val="16"/>
                <w:szCs w:val="16"/>
                <w:lang w:val="es-CR" w:eastAsia="es-CR"/>
              </w:rPr>
              <w:t>PrimasEmitidas</w:t>
            </w:r>
            <w:r w:rsidRPr="002D26D5">
              <w:rPr>
                <w:rFonts w:cs="Arial"/>
                <w:bCs/>
                <w:sz w:val="16"/>
                <w:szCs w:val="16"/>
                <w:lang w:val="es-CR" w:eastAsia="es-CR"/>
              </w:rPr>
              <w:t xml:space="preserve">, para el ramo “G06” = </w:t>
            </w:r>
            <w:r w:rsidRPr="002D26D5">
              <w:rPr>
                <w:rFonts w:cs="Arial"/>
                <w:color w:val="000000"/>
                <w:sz w:val="16"/>
                <w:szCs w:val="16"/>
                <w:lang w:val="es-CR" w:eastAsia="es-CR"/>
              </w:rPr>
              <w:t>∑</w:t>
            </w:r>
            <w:r w:rsidRPr="002D26D5">
              <w:rPr>
                <w:rFonts w:cs="Arial"/>
                <w:bCs/>
                <w:sz w:val="16"/>
                <w:szCs w:val="16"/>
                <w:lang w:val="es-CR" w:eastAsia="es-CR"/>
              </w:rPr>
              <w:t xml:space="preserve"> [ E]DesgloseIngresoPrimas_ln [E] ReaseguroAceptado</w:t>
            </w:r>
          </w:p>
        </w:tc>
      </w:tr>
      <w:tr w:rsidR="00D53E39" w:rsidRPr="00794669" w14:paraId="5CFE2E56"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86B3EE3" w14:textId="77777777" w:rsidR="00D53E39" w:rsidRPr="00794669" w:rsidRDefault="00D53E39" w:rsidP="00A02FEC">
            <w:pPr>
              <w:pStyle w:val="Ttulo9"/>
              <w:ind w:left="113" w:right="113"/>
              <w:jc w:val="center"/>
              <w:outlineLvl w:val="8"/>
              <w:rPr>
                <w:b w:val="0"/>
                <w:szCs w:val="16"/>
                <w:lang w:val="es-CR" w:eastAsia="es-CR"/>
              </w:rPr>
            </w:pPr>
          </w:p>
        </w:tc>
        <w:tc>
          <w:tcPr>
            <w:tcW w:w="3402" w:type="dxa"/>
          </w:tcPr>
          <w:p w14:paraId="15584B95" w14:textId="77777777" w:rsidR="00D53E39" w:rsidRPr="00D53E39" w:rsidRDefault="00D53E39">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Pr>
                <w:color w:val="000000"/>
                <w:szCs w:val="16"/>
                <w:lang w:val="es-CR" w:eastAsia="es-CR"/>
              </w:rPr>
              <w:t>[E] PrimasAnuladasExtornadasPeriodo</w:t>
            </w:r>
          </w:p>
        </w:tc>
        <w:tc>
          <w:tcPr>
            <w:tcW w:w="4536" w:type="dxa"/>
            <w:vAlign w:val="center"/>
          </w:tcPr>
          <w:p w14:paraId="77584C2F" w14:textId="77777777" w:rsidR="00D53E39" w:rsidRPr="00011844" w:rsidRDefault="00D53E39"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Primas Anuladas y Extornadas del Periodo</w:t>
            </w:r>
          </w:p>
        </w:tc>
        <w:tc>
          <w:tcPr>
            <w:tcW w:w="529" w:type="dxa"/>
            <w:textDirection w:val="btLr"/>
            <w:vAlign w:val="center"/>
          </w:tcPr>
          <w:p w14:paraId="116FA059" w14:textId="77777777" w:rsidR="00D53E39" w:rsidRPr="00D57527" w:rsidRDefault="00D53E39"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sz w:val="16"/>
                <w:szCs w:val="16"/>
                <w:lang w:val="es-ES_tradnl" w:eastAsia="es-CR"/>
              </w:rPr>
            </w:pPr>
            <w:r w:rsidRPr="00D53E39">
              <w:rPr>
                <w:rFonts w:cs="Arial"/>
                <w:sz w:val="16"/>
                <w:szCs w:val="16"/>
                <w:lang w:val="es-ES_tradnl" w:eastAsia="es-CR"/>
              </w:rPr>
              <w:t>50200100200000 + 50200100400000</w:t>
            </w:r>
          </w:p>
        </w:tc>
        <w:tc>
          <w:tcPr>
            <w:tcW w:w="4985" w:type="dxa"/>
            <w:vAlign w:val="center"/>
          </w:tcPr>
          <w:p w14:paraId="02673C8B" w14:textId="77777777" w:rsidR="00D53E39" w:rsidRPr="002D26D5" w:rsidRDefault="00D53E39" w:rsidP="00D53E39">
            <w:pPr>
              <w:pStyle w:val="Prrafodelista"/>
              <w:numPr>
                <w:ilvl w:val="0"/>
                <w:numId w:val="616"/>
              </w:numPr>
              <w:cnfStyle w:val="000000100000" w:firstRow="0" w:lastRow="0" w:firstColumn="0" w:lastColumn="0" w:oddVBand="0" w:evenVBand="0" w:oddHBand="1" w:evenHBand="0" w:firstRowFirstColumn="0" w:firstRowLastColumn="0" w:lastRowFirstColumn="0" w:lastRowLastColumn="0"/>
              <w:rPr>
                <w:rFonts w:cs="Arial"/>
                <w:bCs/>
                <w:sz w:val="16"/>
                <w:szCs w:val="16"/>
                <w:lang w:val="es-CR" w:eastAsia="es-CR"/>
              </w:rPr>
            </w:pPr>
            <w:r w:rsidRPr="002D26D5">
              <w:rPr>
                <w:rFonts w:cs="Arial"/>
                <w:bCs/>
                <w:sz w:val="16"/>
                <w:szCs w:val="16"/>
                <w:lang w:val="es-CR" w:eastAsia="es-CR"/>
              </w:rPr>
              <w:t>Puede ser &lt; 0 ó ≥ 0</w:t>
            </w:r>
          </w:p>
          <w:p w14:paraId="4D8A5B8A" w14:textId="77777777" w:rsidR="00D53E39" w:rsidRPr="002D26D5" w:rsidRDefault="00D53E39" w:rsidP="002D26D5">
            <w:pPr>
              <w:pStyle w:val="Prrafodelista"/>
              <w:numPr>
                <w:ilvl w:val="0"/>
                <w:numId w:val="616"/>
              </w:numPr>
              <w:cnfStyle w:val="000000100000" w:firstRow="0" w:lastRow="0" w:firstColumn="0" w:lastColumn="0" w:oddVBand="0" w:evenVBand="0" w:oddHBand="1" w:evenHBand="0" w:firstRowFirstColumn="0" w:firstRowLastColumn="0" w:lastRowFirstColumn="0" w:lastRowLastColumn="0"/>
              <w:rPr>
                <w:rFonts w:cs="Arial"/>
                <w:bCs/>
                <w:sz w:val="16"/>
                <w:szCs w:val="16"/>
                <w:lang w:val="es-CR" w:eastAsia="es-CR"/>
              </w:rPr>
            </w:pPr>
            <w:r w:rsidRPr="002D26D5">
              <w:rPr>
                <w:rFonts w:cs="Arial"/>
                <w:bCs/>
                <w:sz w:val="16"/>
                <w:szCs w:val="16"/>
                <w:lang w:val="es-CR" w:eastAsia="es-CR"/>
              </w:rPr>
              <w:t>Se debe expresar con 2 decimales</w:t>
            </w:r>
          </w:p>
          <w:p w14:paraId="4FE69C12" w14:textId="77777777" w:rsidR="00D53E39" w:rsidRPr="00D57527" w:rsidRDefault="00D53E39" w:rsidP="002D26D5">
            <w:pPr>
              <w:pStyle w:val="Prrafodelista"/>
              <w:numPr>
                <w:ilvl w:val="0"/>
                <w:numId w:val="616"/>
              </w:numPr>
              <w:cnfStyle w:val="000000100000" w:firstRow="0" w:lastRow="0" w:firstColumn="0" w:lastColumn="0" w:oddVBand="0" w:evenVBand="0" w:oddHBand="1" w:evenHBand="0" w:firstRowFirstColumn="0" w:firstRowLastColumn="0" w:lastRowFirstColumn="0" w:lastRowLastColumn="0"/>
            </w:pPr>
            <w:r w:rsidRPr="001A4B4E">
              <w:rPr>
                <w:rFonts w:cs="Arial"/>
                <w:bCs/>
                <w:sz w:val="16"/>
                <w:szCs w:val="16"/>
                <w:lang w:val="es-CR" w:eastAsia="es-CR"/>
              </w:rPr>
              <w:t xml:space="preserve">[E]DesgloseIngresoPrimas [E] </w:t>
            </w:r>
            <w:r w:rsidRPr="002D26D5">
              <w:rPr>
                <w:rFonts w:cs="Arial"/>
                <w:bCs/>
                <w:sz w:val="16"/>
                <w:szCs w:val="16"/>
                <w:lang w:val="es-CR" w:eastAsia="es-CR"/>
              </w:rPr>
              <w:t>PrimasAnuladasExtornadasPeriodo</w:t>
            </w:r>
            <w:r w:rsidRPr="001A4B4E">
              <w:rPr>
                <w:rFonts w:cs="Arial"/>
                <w:bCs/>
                <w:sz w:val="16"/>
                <w:szCs w:val="16"/>
                <w:lang w:val="es-CR" w:eastAsia="es-CR"/>
              </w:rPr>
              <w:t xml:space="preserve">, para el ramo “G06” = </w:t>
            </w:r>
            <w:r w:rsidRPr="002D26D5">
              <w:rPr>
                <w:rFonts w:cs="Arial"/>
                <w:bCs/>
                <w:sz w:val="16"/>
                <w:szCs w:val="16"/>
                <w:lang w:val="es-CR" w:eastAsia="es-CR"/>
              </w:rPr>
              <w:t>∑</w:t>
            </w:r>
            <w:r w:rsidRPr="001A4B4E">
              <w:rPr>
                <w:rFonts w:cs="Arial"/>
                <w:bCs/>
                <w:sz w:val="16"/>
                <w:szCs w:val="16"/>
                <w:lang w:val="es-CR" w:eastAsia="es-CR"/>
              </w:rPr>
              <w:t xml:space="preserve"> [ E]DesgloseIngresoPrimas_ln [E] ReaseguroAceptado</w:t>
            </w:r>
          </w:p>
        </w:tc>
      </w:tr>
      <w:tr w:rsidR="00D53E39" w:rsidRPr="00794669" w14:paraId="0196C8AC"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E44843E" w14:textId="77777777" w:rsidR="00D53E39" w:rsidRPr="00794669" w:rsidRDefault="00D53E39" w:rsidP="00A02FEC">
            <w:pPr>
              <w:pStyle w:val="Ttulo9"/>
              <w:ind w:left="113" w:right="113"/>
              <w:jc w:val="center"/>
              <w:outlineLvl w:val="8"/>
              <w:rPr>
                <w:b w:val="0"/>
                <w:szCs w:val="16"/>
                <w:lang w:val="es-CR" w:eastAsia="es-CR"/>
              </w:rPr>
            </w:pPr>
          </w:p>
        </w:tc>
        <w:tc>
          <w:tcPr>
            <w:tcW w:w="3402" w:type="dxa"/>
          </w:tcPr>
          <w:p w14:paraId="459200AF" w14:textId="77777777" w:rsidR="00D53E39" w:rsidRDefault="00D53E39" w:rsidP="00A02FEC">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Pr>
                <w:color w:val="000000"/>
                <w:szCs w:val="16"/>
                <w:lang w:val="es-CR" w:eastAsia="es-CR"/>
              </w:rPr>
              <w:t>[E] PrimasAnuladasExtornadasPeriodosAnteriores</w:t>
            </w:r>
          </w:p>
        </w:tc>
        <w:tc>
          <w:tcPr>
            <w:tcW w:w="4536" w:type="dxa"/>
            <w:vAlign w:val="center"/>
          </w:tcPr>
          <w:p w14:paraId="0D312254" w14:textId="77777777" w:rsidR="00D53E39" w:rsidRPr="00011844" w:rsidRDefault="00D53E39"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Primas Anuladas y Extornadas de Periodos Anteriores</w:t>
            </w:r>
          </w:p>
        </w:tc>
        <w:tc>
          <w:tcPr>
            <w:tcW w:w="529" w:type="dxa"/>
            <w:textDirection w:val="btLr"/>
            <w:vAlign w:val="center"/>
          </w:tcPr>
          <w:p w14:paraId="30FEA172" w14:textId="77777777" w:rsidR="00D53E39" w:rsidRPr="00D57527" w:rsidRDefault="00D53E39"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sz w:val="16"/>
                <w:szCs w:val="16"/>
                <w:lang w:val="es-ES_tradnl" w:eastAsia="es-CR"/>
              </w:rPr>
            </w:pPr>
            <w:r w:rsidRPr="00D53E39">
              <w:rPr>
                <w:rFonts w:cs="Arial"/>
                <w:sz w:val="16"/>
                <w:szCs w:val="16"/>
                <w:lang w:val="es-ES_tradnl" w:eastAsia="es-CR"/>
              </w:rPr>
              <w:t>50200100300000 + 50200100500000</w:t>
            </w:r>
          </w:p>
        </w:tc>
        <w:tc>
          <w:tcPr>
            <w:tcW w:w="4985" w:type="dxa"/>
            <w:vAlign w:val="center"/>
          </w:tcPr>
          <w:p w14:paraId="33845D58" w14:textId="77777777" w:rsidR="00D53E39" w:rsidRPr="001A4B4E" w:rsidRDefault="00D53E39" w:rsidP="00D53E39">
            <w:pPr>
              <w:pStyle w:val="Prrafodelista"/>
              <w:numPr>
                <w:ilvl w:val="0"/>
                <w:numId w:val="617"/>
              </w:numPr>
              <w:cnfStyle w:val="000000000000" w:firstRow="0" w:lastRow="0" w:firstColumn="0" w:lastColumn="0" w:oddVBand="0" w:evenVBand="0" w:oddHBand="0" w:evenHBand="0" w:firstRowFirstColumn="0" w:firstRowLastColumn="0" w:lastRowFirstColumn="0" w:lastRowLastColumn="0"/>
              <w:rPr>
                <w:rFonts w:cs="Arial"/>
                <w:bCs/>
                <w:sz w:val="16"/>
                <w:szCs w:val="16"/>
                <w:lang w:val="es-CR" w:eastAsia="es-CR"/>
              </w:rPr>
            </w:pPr>
            <w:r w:rsidRPr="001A4B4E">
              <w:rPr>
                <w:rFonts w:cs="Arial"/>
                <w:bCs/>
                <w:sz w:val="16"/>
                <w:szCs w:val="16"/>
                <w:lang w:val="es-CR" w:eastAsia="es-CR"/>
              </w:rPr>
              <w:t>Puede ser &lt; 0 ó ≥ 0</w:t>
            </w:r>
          </w:p>
          <w:p w14:paraId="77FDC505" w14:textId="77777777" w:rsidR="00D53E39" w:rsidRPr="002D26D5" w:rsidRDefault="00D53E39" w:rsidP="002D26D5">
            <w:pPr>
              <w:pStyle w:val="Prrafodelista"/>
              <w:numPr>
                <w:ilvl w:val="0"/>
                <w:numId w:val="617"/>
              </w:numPr>
              <w:cnfStyle w:val="000000000000" w:firstRow="0" w:lastRow="0" w:firstColumn="0" w:lastColumn="0" w:oddVBand="0" w:evenVBand="0" w:oddHBand="0" w:evenHBand="0" w:firstRowFirstColumn="0" w:firstRowLastColumn="0" w:lastRowFirstColumn="0" w:lastRowLastColumn="0"/>
            </w:pPr>
            <w:r w:rsidRPr="001A4B4E">
              <w:rPr>
                <w:rFonts w:cs="Arial"/>
                <w:bCs/>
                <w:sz w:val="16"/>
                <w:szCs w:val="16"/>
                <w:lang w:val="es-CR" w:eastAsia="es-CR"/>
              </w:rPr>
              <w:t>Se debe expresar con 2 decimales</w:t>
            </w:r>
          </w:p>
          <w:p w14:paraId="5D7C38AA" w14:textId="77777777" w:rsidR="00D53E39" w:rsidRPr="00D57527" w:rsidRDefault="00D53E39" w:rsidP="002D26D5">
            <w:pPr>
              <w:pStyle w:val="Prrafodelista"/>
              <w:numPr>
                <w:ilvl w:val="0"/>
                <w:numId w:val="617"/>
              </w:numPr>
              <w:cnfStyle w:val="000000000000" w:firstRow="0" w:lastRow="0" w:firstColumn="0" w:lastColumn="0" w:oddVBand="0" w:evenVBand="0" w:oddHBand="0" w:evenHBand="0" w:firstRowFirstColumn="0" w:firstRowLastColumn="0" w:lastRowFirstColumn="0" w:lastRowLastColumn="0"/>
            </w:pPr>
            <w:r w:rsidRPr="001A4B4E">
              <w:rPr>
                <w:rFonts w:cs="Arial"/>
                <w:bCs/>
                <w:sz w:val="16"/>
                <w:szCs w:val="16"/>
                <w:lang w:val="es-CR" w:eastAsia="es-CR"/>
              </w:rPr>
              <w:t xml:space="preserve">[E]DesgloseIngresoPrimas [E] </w:t>
            </w:r>
            <w:r w:rsidRPr="002D26D5">
              <w:rPr>
                <w:rFonts w:cs="Arial"/>
                <w:bCs/>
                <w:sz w:val="16"/>
                <w:szCs w:val="16"/>
                <w:lang w:val="es-CR" w:eastAsia="es-CR"/>
              </w:rPr>
              <w:t>PrimasAnuladasExtornadasPeriodosAnteriores</w:t>
            </w:r>
            <w:r w:rsidRPr="001A4B4E">
              <w:rPr>
                <w:rFonts w:cs="Arial"/>
                <w:bCs/>
                <w:sz w:val="16"/>
                <w:szCs w:val="16"/>
                <w:lang w:val="es-CR" w:eastAsia="es-CR"/>
              </w:rPr>
              <w:t>, para el ramo “G06” = ∑ [ E]DesgloseIngresoPrimas_ln [E] ReaseguroAceptado</w:t>
            </w:r>
          </w:p>
        </w:tc>
      </w:tr>
      <w:tr w:rsidR="00D53E39" w:rsidRPr="00794669" w14:paraId="17349B08"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09D2C14" w14:textId="77777777" w:rsidR="00D53E39" w:rsidRPr="00794669" w:rsidRDefault="00D53E39" w:rsidP="00A02FEC">
            <w:pPr>
              <w:pStyle w:val="Ttulo9"/>
              <w:ind w:left="113" w:right="113"/>
              <w:jc w:val="center"/>
              <w:outlineLvl w:val="8"/>
              <w:rPr>
                <w:b w:val="0"/>
                <w:szCs w:val="16"/>
                <w:lang w:val="es-CR" w:eastAsia="es-CR"/>
              </w:rPr>
            </w:pPr>
          </w:p>
        </w:tc>
        <w:tc>
          <w:tcPr>
            <w:tcW w:w="3402" w:type="dxa"/>
          </w:tcPr>
          <w:p w14:paraId="78B0BA94" w14:textId="77777777" w:rsidR="00D53E39" w:rsidRDefault="00D53E39" w:rsidP="00A02FEC">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Pr>
                <w:color w:val="000000"/>
                <w:szCs w:val="16"/>
                <w:lang w:val="es-CR" w:eastAsia="es-CR"/>
              </w:rPr>
              <w:t>[E] VariacPrimasPolizasFlotantes</w:t>
            </w:r>
          </w:p>
        </w:tc>
        <w:tc>
          <w:tcPr>
            <w:tcW w:w="4536" w:type="dxa"/>
            <w:vAlign w:val="center"/>
          </w:tcPr>
          <w:p w14:paraId="2EF2B7C4" w14:textId="77777777" w:rsidR="00D53E39" w:rsidRPr="00011844" w:rsidRDefault="00D53E39"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Variación de Primas de Pólizas Flotantes</w:t>
            </w:r>
          </w:p>
        </w:tc>
        <w:tc>
          <w:tcPr>
            <w:tcW w:w="529" w:type="dxa"/>
            <w:textDirection w:val="btLr"/>
            <w:vAlign w:val="center"/>
          </w:tcPr>
          <w:p w14:paraId="30809CF7" w14:textId="77777777" w:rsidR="00D53E39" w:rsidRPr="00D57527" w:rsidRDefault="00D53E39"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sz w:val="16"/>
                <w:szCs w:val="16"/>
                <w:lang w:val="es-ES_tradnl" w:eastAsia="es-CR"/>
              </w:rPr>
            </w:pPr>
            <w:r w:rsidRPr="00D53E39">
              <w:rPr>
                <w:rFonts w:cs="Arial"/>
                <w:sz w:val="16"/>
                <w:szCs w:val="16"/>
                <w:lang w:val="es-ES_tradnl" w:eastAsia="es-CR"/>
              </w:rPr>
              <w:t>50200100600000</w:t>
            </w:r>
          </w:p>
        </w:tc>
        <w:tc>
          <w:tcPr>
            <w:tcW w:w="4985" w:type="dxa"/>
            <w:vAlign w:val="center"/>
          </w:tcPr>
          <w:p w14:paraId="51128380" w14:textId="77777777" w:rsidR="00D53E39" w:rsidRPr="001A4B4E" w:rsidRDefault="00D53E39" w:rsidP="00D53E39">
            <w:pPr>
              <w:pStyle w:val="Prrafodelista"/>
              <w:numPr>
                <w:ilvl w:val="0"/>
                <w:numId w:val="618"/>
              </w:numPr>
              <w:cnfStyle w:val="000000100000" w:firstRow="0" w:lastRow="0" w:firstColumn="0" w:lastColumn="0" w:oddVBand="0" w:evenVBand="0" w:oddHBand="1" w:evenHBand="0" w:firstRowFirstColumn="0" w:firstRowLastColumn="0" w:lastRowFirstColumn="0" w:lastRowLastColumn="0"/>
              <w:rPr>
                <w:rFonts w:cs="Arial"/>
                <w:bCs/>
                <w:sz w:val="16"/>
                <w:szCs w:val="16"/>
                <w:lang w:val="es-CR" w:eastAsia="es-CR"/>
              </w:rPr>
            </w:pPr>
            <w:r w:rsidRPr="001A4B4E">
              <w:rPr>
                <w:rFonts w:cs="Arial"/>
                <w:bCs/>
                <w:sz w:val="16"/>
                <w:szCs w:val="16"/>
                <w:lang w:val="es-CR" w:eastAsia="es-CR"/>
              </w:rPr>
              <w:t>Puede ser &lt; 0 ó ≥ 0</w:t>
            </w:r>
          </w:p>
          <w:p w14:paraId="4E4BA230" w14:textId="77777777" w:rsidR="00D53E39" w:rsidRPr="002D26D5" w:rsidRDefault="00D53E39" w:rsidP="002D26D5">
            <w:pPr>
              <w:pStyle w:val="Prrafodelista"/>
              <w:numPr>
                <w:ilvl w:val="0"/>
                <w:numId w:val="618"/>
              </w:numPr>
              <w:cnfStyle w:val="000000100000" w:firstRow="0" w:lastRow="0" w:firstColumn="0" w:lastColumn="0" w:oddVBand="0" w:evenVBand="0" w:oddHBand="1" w:evenHBand="0" w:firstRowFirstColumn="0" w:firstRowLastColumn="0" w:lastRowFirstColumn="0" w:lastRowLastColumn="0"/>
            </w:pPr>
            <w:r w:rsidRPr="001A4B4E">
              <w:rPr>
                <w:rFonts w:cs="Arial"/>
                <w:bCs/>
                <w:sz w:val="16"/>
                <w:szCs w:val="16"/>
                <w:lang w:val="es-CR" w:eastAsia="es-CR"/>
              </w:rPr>
              <w:t>Se debe expresar con 2 decimales</w:t>
            </w:r>
          </w:p>
          <w:p w14:paraId="4699D95D" w14:textId="77777777" w:rsidR="00D53E39" w:rsidRPr="00D57527" w:rsidRDefault="00D53E39" w:rsidP="002D26D5">
            <w:pPr>
              <w:pStyle w:val="Prrafodelista"/>
              <w:numPr>
                <w:ilvl w:val="0"/>
                <w:numId w:val="618"/>
              </w:numPr>
              <w:cnfStyle w:val="000000100000" w:firstRow="0" w:lastRow="0" w:firstColumn="0" w:lastColumn="0" w:oddVBand="0" w:evenVBand="0" w:oddHBand="1" w:evenHBand="0" w:firstRowFirstColumn="0" w:firstRowLastColumn="0" w:lastRowFirstColumn="0" w:lastRowLastColumn="0"/>
            </w:pPr>
            <w:r w:rsidRPr="002D26D5">
              <w:rPr>
                <w:rFonts w:cs="Arial"/>
                <w:bCs/>
                <w:sz w:val="16"/>
                <w:szCs w:val="16"/>
                <w:lang w:val="es-CR" w:eastAsia="es-CR"/>
              </w:rPr>
              <w:t>[E]DesgloseIngresoPrimas [E]VariacPrimasPolizasFlotantes, para el ramo “G06” = ∑ [ E]DesgloseIngresoPrimas_ln [E] ReaseguroAceptado</w:t>
            </w:r>
          </w:p>
        </w:tc>
      </w:tr>
      <w:tr w:rsidR="007D5B03" w:rsidRPr="00794669" w14:paraId="602E70C0"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82C3801" w14:textId="77777777" w:rsidR="007D5B03" w:rsidRPr="00794669" w:rsidRDefault="007D5B03" w:rsidP="00A02FEC">
            <w:pPr>
              <w:pStyle w:val="Ttulo9"/>
              <w:ind w:left="113" w:right="113"/>
              <w:jc w:val="center"/>
              <w:outlineLvl w:val="8"/>
              <w:rPr>
                <w:b w:val="0"/>
                <w:szCs w:val="16"/>
                <w:lang w:val="es-CR" w:eastAsia="es-CR"/>
              </w:rPr>
            </w:pPr>
          </w:p>
        </w:tc>
        <w:tc>
          <w:tcPr>
            <w:tcW w:w="3402" w:type="dxa"/>
          </w:tcPr>
          <w:p w14:paraId="336D5DC0" w14:textId="77777777" w:rsidR="007D5B03" w:rsidRPr="00794669" w:rsidRDefault="007D5B03" w:rsidP="00A02FEC">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bookmarkStart w:id="196" w:name="_[E]_ReaseguroAceptado"/>
            <w:bookmarkEnd w:id="196"/>
            <w:r>
              <w:rPr>
                <w:color w:val="000000"/>
                <w:szCs w:val="16"/>
                <w:lang w:val="es-CR" w:eastAsia="es-CR"/>
              </w:rPr>
              <w:t>[E]</w:t>
            </w:r>
            <w:r>
              <w:t xml:space="preserve"> </w:t>
            </w:r>
            <w:r w:rsidRPr="007D5B03">
              <w:rPr>
                <w:color w:val="000000"/>
                <w:szCs w:val="16"/>
                <w:lang w:val="es-CR" w:eastAsia="es-CR"/>
              </w:rPr>
              <w:t>ReaseguroAceptado</w:t>
            </w:r>
          </w:p>
        </w:tc>
        <w:tc>
          <w:tcPr>
            <w:tcW w:w="4536" w:type="dxa"/>
            <w:vAlign w:val="center"/>
          </w:tcPr>
          <w:p w14:paraId="05B24AFF" w14:textId="77777777" w:rsidR="007D5B03" w:rsidRPr="00011844" w:rsidRDefault="00151D7F"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11844">
              <w:rPr>
                <w:rFonts w:cs="Arial"/>
                <w:color w:val="000000"/>
                <w:sz w:val="16"/>
                <w:szCs w:val="16"/>
                <w:lang w:val="es-CR" w:eastAsia="es-CR"/>
              </w:rPr>
              <w:t>Reaseguro aceptado</w:t>
            </w:r>
          </w:p>
        </w:tc>
        <w:tc>
          <w:tcPr>
            <w:tcW w:w="529" w:type="dxa"/>
            <w:textDirection w:val="btLr"/>
            <w:vAlign w:val="center"/>
          </w:tcPr>
          <w:p w14:paraId="23F3CD9D" w14:textId="77777777" w:rsidR="007D5B03" w:rsidRPr="00D57527" w:rsidRDefault="0077376D"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sz w:val="16"/>
                <w:szCs w:val="16"/>
                <w:lang w:val="es-CR" w:eastAsia="es-CR"/>
              </w:rPr>
            </w:pPr>
            <w:r w:rsidRPr="00D57527">
              <w:rPr>
                <w:rFonts w:cs="Arial"/>
                <w:sz w:val="16"/>
                <w:szCs w:val="16"/>
                <w:lang w:val="es-ES_tradnl" w:eastAsia="es-CR"/>
              </w:rPr>
              <w:t>50200200000000</w:t>
            </w:r>
          </w:p>
        </w:tc>
        <w:tc>
          <w:tcPr>
            <w:tcW w:w="4985" w:type="dxa"/>
            <w:vAlign w:val="center"/>
          </w:tcPr>
          <w:p w14:paraId="5B23C39F" w14:textId="77777777" w:rsidR="00D101F1" w:rsidRPr="00D57527" w:rsidRDefault="008B73F0" w:rsidP="00D53E39">
            <w:pPr>
              <w:pStyle w:val="Prrafodelista"/>
              <w:numPr>
                <w:ilvl w:val="0"/>
                <w:numId w:val="618"/>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D57527">
              <w:t xml:space="preserve"> </w:t>
            </w:r>
            <w:r w:rsidRPr="00D57527">
              <w:rPr>
                <w:rFonts w:cs="Arial"/>
                <w:sz w:val="16"/>
                <w:szCs w:val="16"/>
                <w:lang w:eastAsia="es-CR"/>
              </w:rPr>
              <w:t>Puede ser &lt; 0 ó ≥ 0</w:t>
            </w:r>
          </w:p>
          <w:p w14:paraId="06147E76" w14:textId="77777777" w:rsidR="007D5B03" w:rsidRPr="00E56A3F" w:rsidRDefault="00D101F1" w:rsidP="00D53E39">
            <w:pPr>
              <w:pStyle w:val="Prrafodelista"/>
              <w:numPr>
                <w:ilvl w:val="0"/>
                <w:numId w:val="618"/>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D57527">
              <w:rPr>
                <w:rFonts w:cs="Arial"/>
                <w:sz w:val="16"/>
                <w:szCs w:val="16"/>
                <w:lang w:eastAsia="es-CR"/>
              </w:rPr>
              <w:t>Se debe expresar con 2 decimales</w:t>
            </w:r>
          </w:p>
          <w:p w14:paraId="5B442438" w14:textId="77777777" w:rsidR="00E56A3F" w:rsidRPr="00D57527" w:rsidRDefault="00E56A3F" w:rsidP="00D53E39">
            <w:pPr>
              <w:pStyle w:val="Prrafodelista"/>
              <w:numPr>
                <w:ilvl w:val="0"/>
                <w:numId w:val="618"/>
              </w:numPr>
              <w:cnfStyle w:val="000000000000" w:firstRow="0" w:lastRow="0" w:firstColumn="0" w:lastColumn="0" w:oddVBand="0" w:evenVBand="0" w:oddHBand="0" w:evenHBand="0" w:firstRowFirstColumn="0" w:firstRowLastColumn="0" w:lastRowFirstColumn="0" w:lastRowLastColumn="0"/>
              <w:rPr>
                <w:rFonts w:cs="Arial"/>
                <w:bCs/>
                <w:sz w:val="16"/>
                <w:szCs w:val="16"/>
                <w:lang w:val="es-CR" w:eastAsia="es-CR"/>
              </w:rPr>
            </w:pPr>
            <w:r w:rsidRPr="00E56A3F">
              <w:rPr>
                <w:rFonts w:cs="Arial"/>
                <w:bCs/>
                <w:sz w:val="16"/>
                <w:szCs w:val="16"/>
                <w:lang w:val="es-CR" w:eastAsia="es-CR"/>
              </w:rPr>
              <w:t>[E]DesgloseIngresoPrimas</w:t>
            </w:r>
            <w:r>
              <w:rPr>
                <w:rFonts w:cs="Arial"/>
                <w:bCs/>
                <w:sz w:val="16"/>
                <w:szCs w:val="16"/>
                <w:lang w:val="es-CR" w:eastAsia="es-CR"/>
              </w:rPr>
              <w:t xml:space="preserve"> </w:t>
            </w:r>
            <w:r w:rsidRPr="00E56A3F">
              <w:rPr>
                <w:rFonts w:cs="Arial"/>
                <w:bCs/>
                <w:sz w:val="16"/>
                <w:szCs w:val="16"/>
                <w:lang w:val="es-CR" w:eastAsia="es-CR"/>
              </w:rPr>
              <w:t>[E] ReaseguroAceptado</w:t>
            </w:r>
            <w:r>
              <w:rPr>
                <w:rFonts w:cs="Arial"/>
                <w:bCs/>
                <w:sz w:val="16"/>
                <w:szCs w:val="16"/>
                <w:lang w:val="es-CR" w:eastAsia="es-CR"/>
              </w:rPr>
              <w:t xml:space="preserve">, para el ramo “G06” = </w:t>
            </w:r>
            <w:r w:rsidRPr="00EE62F6">
              <w:rPr>
                <w:rFonts w:cs="Arial"/>
                <w:color w:val="000000"/>
                <w:sz w:val="16"/>
                <w:szCs w:val="16"/>
                <w:lang w:val="es-CR" w:eastAsia="es-CR"/>
              </w:rPr>
              <w:t>∑</w:t>
            </w:r>
            <w:r w:rsidRPr="00E56A3F">
              <w:rPr>
                <w:rFonts w:cs="Arial"/>
                <w:bCs/>
                <w:sz w:val="16"/>
                <w:szCs w:val="16"/>
                <w:lang w:val="es-CR" w:eastAsia="es-CR"/>
              </w:rPr>
              <w:t xml:space="preserve"> [E]DesgloseIngresoPrimas_ln [E] ReaseguroAceptado</w:t>
            </w:r>
          </w:p>
        </w:tc>
      </w:tr>
      <w:tr w:rsidR="007D5B03" w:rsidRPr="00794669" w14:paraId="604F9C67"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0A871FA" w14:textId="77777777" w:rsidR="007D5B03" w:rsidRPr="00794669" w:rsidRDefault="007D5B03" w:rsidP="00A02FEC">
            <w:pPr>
              <w:pStyle w:val="Ttulo9"/>
              <w:ind w:left="113" w:right="113"/>
              <w:jc w:val="center"/>
              <w:outlineLvl w:val="8"/>
              <w:rPr>
                <w:b w:val="0"/>
                <w:szCs w:val="16"/>
                <w:lang w:val="es-CR" w:eastAsia="es-CR"/>
              </w:rPr>
            </w:pPr>
          </w:p>
        </w:tc>
        <w:tc>
          <w:tcPr>
            <w:tcW w:w="3402" w:type="dxa"/>
          </w:tcPr>
          <w:p w14:paraId="09298A2C" w14:textId="77777777" w:rsidR="007D5B03" w:rsidRPr="00794669" w:rsidRDefault="007D5B03" w:rsidP="008B705C">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bookmarkStart w:id="197" w:name="_[E]_VariacionEstimacionDeterioroPri"/>
            <w:bookmarkEnd w:id="197"/>
            <w:r>
              <w:rPr>
                <w:color w:val="000000"/>
                <w:szCs w:val="16"/>
                <w:lang w:val="es-CR" w:eastAsia="es-CR"/>
              </w:rPr>
              <w:t>[E]</w:t>
            </w:r>
            <w:r>
              <w:t xml:space="preserve"> </w:t>
            </w:r>
            <w:r w:rsidRPr="007D5B03">
              <w:rPr>
                <w:color w:val="000000"/>
                <w:szCs w:val="16"/>
                <w:lang w:val="es-CR" w:eastAsia="es-CR"/>
              </w:rPr>
              <w:t>VariacionEstimacionDeterioroPrimas</w:t>
            </w:r>
            <w:r w:rsidR="008B705C">
              <w:rPr>
                <w:color w:val="000000"/>
                <w:szCs w:val="16"/>
                <w:lang w:val="es-CR" w:eastAsia="es-CR"/>
              </w:rPr>
              <w:t>Vencidas</w:t>
            </w:r>
          </w:p>
        </w:tc>
        <w:tc>
          <w:tcPr>
            <w:tcW w:w="4536" w:type="dxa"/>
            <w:vAlign w:val="center"/>
          </w:tcPr>
          <w:p w14:paraId="19A66153" w14:textId="77777777" w:rsidR="007D5B03" w:rsidRPr="00D57527" w:rsidRDefault="00151D7F" w:rsidP="00A02FEC">
            <w:pPr>
              <w:jc w:val="cente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D57527">
              <w:rPr>
                <w:rFonts w:cs="Arial"/>
                <w:sz w:val="16"/>
                <w:szCs w:val="16"/>
                <w:lang w:val="es-CR" w:eastAsia="es-CR"/>
              </w:rPr>
              <w:t>Variación de la estimación por deterioro de las primas por cobrar</w:t>
            </w:r>
          </w:p>
        </w:tc>
        <w:tc>
          <w:tcPr>
            <w:tcW w:w="529" w:type="dxa"/>
            <w:textDirection w:val="btLr"/>
            <w:vAlign w:val="center"/>
          </w:tcPr>
          <w:p w14:paraId="1EF06E7E" w14:textId="77777777" w:rsidR="007D5B03" w:rsidRPr="00D57527" w:rsidRDefault="0038748B"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D57527">
              <w:rPr>
                <w:rFonts w:cs="Arial"/>
                <w:sz w:val="16"/>
                <w:szCs w:val="16"/>
                <w:lang w:val="es-ES_tradnl" w:eastAsia="es-CR"/>
              </w:rPr>
              <w:t>40500100400000-50500200400000</w:t>
            </w:r>
          </w:p>
        </w:tc>
        <w:tc>
          <w:tcPr>
            <w:tcW w:w="4985" w:type="dxa"/>
            <w:vAlign w:val="center"/>
          </w:tcPr>
          <w:p w14:paraId="08CB9A3D" w14:textId="77777777" w:rsidR="004532D9" w:rsidRPr="00D57527" w:rsidRDefault="004532D9" w:rsidP="009B7AA1">
            <w:pPr>
              <w:pStyle w:val="Prrafodelista"/>
              <w:numPr>
                <w:ilvl w:val="0"/>
                <w:numId w:val="506"/>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D57527">
              <w:rPr>
                <w:rFonts w:cs="Arial"/>
                <w:sz w:val="16"/>
                <w:szCs w:val="16"/>
                <w:lang w:eastAsia="es-CR"/>
              </w:rPr>
              <w:t>Puede ser &lt; 0 ó ≥ 0</w:t>
            </w:r>
          </w:p>
          <w:p w14:paraId="05E8CE0F" w14:textId="77777777" w:rsidR="007D5B03" w:rsidRPr="000376B7" w:rsidRDefault="00D101F1" w:rsidP="009B7AA1">
            <w:pPr>
              <w:pStyle w:val="Prrafodelista"/>
              <w:numPr>
                <w:ilvl w:val="0"/>
                <w:numId w:val="506"/>
              </w:numPr>
              <w:cnfStyle w:val="000000100000" w:firstRow="0" w:lastRow="0" w:firstColumn="0" w:lastColumn="0" w:oddVBand="0" w:evenVBand="0" w:oddHBand="1" w:evenHBand="0" w:firstRowFirstColumn="0" w:firstRowLastColumn="0" w:lastRowFirstColumn="0" w:lastRowLastColumn="0"/>
              <w:rPr>
                <w:rFonts w:cs="Arial"/>
                <w:bCs/>
                <w:sz w:val="16"/>
                <w:szCs w:val="16"/>
                <w:lang w:val="es-CR" w:eastAsia="es-CR"/>
              </w:rPr>
            </w:pPr>
            <w:r w:rsidRPr="00D57527">
              <w:rPr>
                <w:rFonts w:cs="Arial"/>
                <w:sz w:val="16"/>
                <w:szCs w:val="16"/>
                <w:lang w:eastAsia="es-CR"/>
              </w:rPr>
              <w:t>Se debe expresar con 2 decimales</w:t>
            </w:r>
          </w:p>
          <w:p w14:paraId="4F35DC41" w14:textId="77777777" w:rsidR="00E56A3F" w:rsidRPr="00D57527" w:rsidRDefault="00E56A3F" w:rsidP="00E56A3F">
            <w:pPr>
              <w:pStyle w:val="Prrafodelista"/>
              <w:numPr>
                <w:ilvl w:val="0"/>
                <w:numId w:val="506"/>
              </w:numPr>
              <w:cnfStyle w:val="000000100000" w:firstRow="0" w:lastRow="0" w:firstColumn="0" w:lastColumn="0" w:oddVBand="0" w:evenVBand="0" w:oddHBand="1" w:evenHBand="0" w:firstRowFirstColumn="0" w:firstRowLastColumn="0" w:lastRowFirstColumn="0" w:lastRowLastColumn="0"/>
              <w:rPr>
                <w:rFonts w:cs="Arial"/>
                <w:bCs/>
                <w:sz w:val="16"/>
                <w:szCs w:val="16"/>
                <w:lang w:val="es-CR" w:eastAsia="es-CR"/>
              </w:rPr>
            </w:pPr>
            <w:r w:rsidRPr="00E56A3F">
              <w:rPr>
                <w:rFonts w:cs="Arial"/>
                <w:bCs/>
                <w:sz w:val="16"/>
                <w:szCs w:val="16"/>
                <w:lang w:val="es-CR" w:eastAsia="es-CR"/>
              </w:rPr>
              <w:t>[E]DesgloseIngresoPrimas</w:t>
            </w:r>
            <w:r>
              <w:rPr>
                <w:rFonts w:cs="Arial"/>
                <w:bCs/>
                <w:sz w:val="16"/>
                <w:szCs w:val="16"/>
                <w:lang w:val="es-CR" w:eastAsia="es-CR"/>
              </w:rPr>
              <w:t xml:space="preserve"> </w:t>
            </w:r>
            <w:r w:rsidRPr="00E56A3F">
              <w:rPr>
                <w:rFonts w:cs="Arial"/>
                <w:bCs/>
                <w:sz w:val="16"/>
                <w:szCs w:val="16"/>
                <w:lang w:val="es-CR" w:eastAsia="es-CR"/>
              </w:rPr>
              <w:t>[E] VariacionEstimacionDeterioroPrimasVencidas</w:t>
            </w:r>
            <w:r>
              <w:rPr>
                <w:rFonts w:cs="Arial"/>
                <w:bCs/>
                <w:sz w:val="16"/>
                <w:szCs w:val="16"/>
                <w:lang w:val="es-CR" w:eastAsia="es-CR"/>
              </w:rPr>
              <w:t xml:space="preserve">, para el ramo “G06” = </w:t>
            </w:r>
            <w:r w:rsidRPr="00EE62F6">
              <w:rPr>
                <w:rFonts w:cs="Arial"/>
                <w:color w:val="000000"/>
                <w:sz w:val="16"/>
                <w:szCs w:val="16"/>
                <w:lang w:val="es-CR" w:eastAsia="es-CR"/>
              </w:rPr>
              <w:t>∑</w:t>
            </w:r>
            <w:r w:rsidRPr="00E56A3F">
              <w:rPr>
                <w:rFonts w:cs="Arial"/>
                <w:bCs/>
                <w:sz w:val="16"/>
                <w:szCs w:val="16"/>
                <w:lang w:val="es-CR" w:eastAsia="es-CR"/>
              </w:rPr>
              <w:t xml:space="preserve"> [E]D</w:t>
            </w:r>
            <w:r w:rsidR="004E21CD">
              <w:rPr>
                <w:rFonts w:cs="Arial"/>
                <w:bCs/>
                <w:sz w:val="16"/>
                <w:szCs w:val="16"/>
                <w:lang w:val="es-CR" w:eastAsia="es-CR"/>
              </w:rPr>
              <w:t>0</w:t>
            </w:r>
            <w:r w:rsidRPr="00E56A3F">
              <w:rPr>
                <w:rFonts w:cs="Arial"/>
                <w:bCs/>
                <w:sz w:val="16"/>
                <w:szCs w:val="16"/>
                <w:lang w:val="es-CR" w:eastAsia="es-CR"/>
              </w:rPr>
              <w:t>esgloseIngresoPrimas_ln</w:t>
            </w:r>
            <w:r>
              <w:rPr>
                <w:rFonts w:cs="Arial"/>
                <w:bCs/>
                <w:sz w:val="16"/>
                <w:szCs w:val="16"/>
                <w:lang w:val="es-CR" w:eastAsia="es-CR"/>
              </w:rPr>
              <w:t xml:space="preserve"> </w:t>
            </w:r>
            <w:r w:rsidRPr="00E56A3F">
              <w:rPr>
                <w:rFonts w:cs="Arial"/>
                <w:bCs/>
                <w:sz w:val="16"/>
                <w:szCs w:val="16"/>
                <w:lang w:val="es-CR" w:eastAsia="es-CR"/>
              </w:rPr>
              <w:t>[E] VariacionEstimacionDeterioroPrimasVencidas</w:t>
            </w:r>
          </w:p>
        </w:tc>
      </w:tr>
      <w:tr w:rsidR="00A02FEC" w:rsidRPr="00794669" w14:paraId="2553AC66"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692FFFBF" w14:textId="77777777" w:rsidR="00A02FEC" w:rsidRPr="00794669" w:rsidRDefault="00A02FEC" w:rsidP="00A02FEC">
            <w:pPr>
              <w:pStyle w:val="Ttulo9"/>
              <w:ind w:left="113" w:right="113"/>
              <w:jc w:val="center"/>
              <w:outlineLvl w:val="8"/>
              <w:rPr>
                <w:b w:val="0"/>
                <w:szCs w:val="16"/>
                <w:lang w:val="es-CR" w:eastAsia="es-CR"/>
              </w:rPr>
            </w:pPr>
            <w:bookmarkStart w:id="198" w:name="_[E]_PrimasReaseguroCedidoRetrocedid"/>
            <w:bookmarkEnd w:id="198"/>
          </w:p>
        </w:tc>
        <w:tc>
          <w:tcPr>
            <w:tcW w:w="3402" w:type="dxa"/>
          </w:tcPr>
          <w:p w14:paraId="7173248A" w14:textId="77777777" w:rsidR="00A02FEC" w:rsidRPr="00794669" w:rsidRDefault="002E4D89" w:rsidP="00A02FEC">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2E4D89">
              <w:rPr>
                <w:color w:val="000000"/>
                <w:szCs w:val="16"/>
                <w:lang w:val="es-CR" w:eastAsia="es-CR"/>
              </w:rPr>
              <w:t>[E] PrimasReaseguroCedidoRetrocedido</w:t>
            </w:r>
          </w:p>
        </w:tc>
        <w:tc>
          <w:tcPr>
            <w:tcW w:w="4536" w:type="dxa"/>
            <w:vAlign w:val="center"/>
          </w:tcPr>
          <w:p w14:paraId="694DC063" w14:textId="77777777" w:rsidR="00A02FEC" w:rsidRPr="00011844" w:rsidRDefault="00151D7F"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20A8B">
              <w:rPr>
                <w:rFonts w:cs="Arial"/>
                <w:color w:val="000000"/>
                <w:sz w:val="16"/>
                <w:szCs w:val="16"/>
                <w:lang w:val="es-CR" w:eastAsia="es-CR"/>
              </w:rPr>
              <w:t>Primas del reaseguro cedido y retrocedido</w:t>
            </w:r>
          </w:p>
        </w:tc>
        <w:tc>
          <w:tcPr>
            <w:tcW w:w="529" w:type="dxa"/>
            <w:textDirection w:val="btLr"/>
            <w:vAlign w:val="center"/>
          </w:tcPr>
          <w:p w14:paraId="66DA7259" w14:textId="77777777" w:rsidR="00CF7065" w:rsidRPr="00066184" w:rsidRDefault="00CF7065"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40400100000000+</w:t>
            </w:r>
          </w:p>
          <w:p w14:paraId="6561BF1C" w14:textId="77777777" w:rsidR="00A02FEC" w:rsidRPr="00066184" w:rsidRDefault="00CF7065"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ES_tradnl" w:eastAsia="es-CR"/>
              </w:rPr>
              <w:t>40400200000000</w:t>
            </w:r>
          </w:p>
        </w:tc>
        <w:tc>
          <w:tcPr>
            <w:tcW w:w="4985" w:type="dxa"/>
            <w:vAlign w:val="center"/>
          </w:tcPr>
          <w:p w14:paraId="71ED7BE5" w14:textId="77777777" w:rsidR="00586724" w:rsidRPr="00D57527" w:rsidRDefault="008B73F0" w:rsidP="00051D62">
            <w:pPr>
              <w:pStyle w:val="Prrafodelista"/>
              <w:tabs>
                <w:tab w:val="left" w:pos="553"/>
              </w:tabs>
              <w:ind w:left="412"/>
              <w:cnfStyle w:val="000000000000" w:firstRow="0" w:lastRow="0" w:firstColumn="0" w:lastColumn="0" w:oddVBand="0" w:evenVBand="0" w:oddHBand="0" w:evenHBand="0" w:firstRowFirstColumn="0" w:firstRowLastColumn="0" w:lastRowFirstColumn="0" w:lastRowLastColumn="0"/>
              <w:rPr>
                <w:rFonts w:cs="Arial"/>
                <w:sz w:val="16"/>
                <w:szCs w:val="16"/>
                <w:lang w:val="es-CR" w:eastAsia="es-CR"/>
              </w:rPr>
            </w:pPr>
            <w:r w:rsidRPr="00D57527">
              <w:t xml:space="preserve">a. </w:t>
            </w:r>
            <w:r w:rsidRPr="00D57527">
              <w:rPr>
                <w:rFonts w:cs="Arial"/>
                <w:sz w:val="16"/>
                <w:szCs w:val="16"/>
                <w:lang w:val="es-CR" w:eastAsia="es-CR"/>
              </w:rPr>
              <w:t>Puede ser &lt; 0 ó ≥ 0</w:t>
            </w:r>
          </w:p>
          <w:p w14:paraId="3EB70185" w14:textId="77777777" w:rsidR="002E4D89" w:rsidRDefault="008B73F0" w:rsidP="00586724">
            <w:pPr>
              <w:pStyle w:val="Prrafodelista"/>
              <w:tabs>
                <w:tab w:val="left" w:pos="553"/>
              </w:tabs>
              <w:ind w:left="412"/>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 xml:space="preserve">b. </w:t>
            </w:r>
            <w:r w:rsidR="002E4D89" w:rsidRPr="00066184">
              <w:rPr>
                <w:rFonts w:cs="Arial"/>
                <w:color w:val="000000"/>
                <w:sz w:val="16"/>
                <w:szCs w:val="16"/>
                <w:lang w:eastAsia="es-CR"/>
              </w:rPr>
              <w:t>Se debe expresar con 2 decimales</w:t>
            </w:r>
          </w:p>
          <w:p w14:paraId="0DC21294" w14:textId="77777777" w:rsidR="004E21CD" w:rsidRDefault="00210AB0" w:rsidP="00056F73">
            <w:pPr>
              <w:pStyle w:val="Prrafodelista"/>
              <w:tabs>
                <w:tab w:val="left" w:pos="553"/>
              </w:tabs>
              <w:ind w:left="412"/>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c. </w:t>
            </w:r>
            <w:r w:rsidR="004E21CD" w:rsidRPr="004E21CD">
              <w:rPr>
                <w:rFonts w:cs="Arial"/>
                <w:color w:val="000000"/>
                <w:sz w:val="16"/>
                <w:szCs w:val="16"/>
                <w:lang w:val="es-CR" w:eastAsia="es-CR"/>
              </w:rPr>
              <w:t>[E] PrimasReaseguroCedidoRetrocedido</w:t>
            </w:r>
            <w:r w:rsidR="004E21CD">
              <w:rPr>
                <w:rFonts w:cs="Arial"/>
                <w:color w:val="000000"/>
                <w:sz w:val="16"/>
                <w:szCs w:val="16"/>
                <w:lang w:val="es-CR" w:eastAsia="es-CR"/>
              </w:rPr>
              <w:t xml:space="preserve"> para el ramo “G06” = </w:t>
            </w:r>
            <w:r w:rsidRPr="00EE62F6">
              <w:rPr>
                <w:rFonts w:cs="Arial"/>
                <w:color w:val="000000"/>
                <w:sz w:val="16"/>
                <w:szCs w:val="16"/>
                <w:lang w:val="es-CR" w:eastAsia="es-CR"/>
              </w:rPr>
              <w:t>∑</w:t>
            </w:r>
            <w:r w:rsidRPr="00210AB0">
              <w:rPr>
                <w:rFonts w:cs="Arial"/>
                <w:color w:val="000000"/>
                <w:sz w:val="16"/>
                <w:szCs w:val="16"/>
                <w:lang w:val="es-CR" w:eastAsia="es-CR"/>
              </w:rPr>
              <w:t xml:space="preserve"> [E] PrimasReaseguroCedidoRetrocedido_ln</w:t>
            </w:r>
          </w:p>
          <w:p w14:paraId="694F6146" w14:textId="77777777" w:rsidR="00C55D19" w:rsidRPr="00066184" w:rsidRDefault="00C55D19" w:rsidP="00056F73">
            <w:pPr>
              <w:pStyle w:val="Prrafodelista"/>
              <w:tabs>
                <w:tab w:val="left" w:pos="553"/>
              </w:tabs>
              <w:ind w:left="412"/>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d. </w:t>
            </w:r>
            <w:r w:rsidRPr="00C55D19">
              <w:rPr>
                <w:rFonts w:cs="Arial"/>
                <w:color w:val="000000"/>
                <w:sz w:val="16"/>
                <w:szCs w:val="16"/>
                <w:lang w:val="es-CR" w:eastAsia="es-CR"/>
              </w:rPr>
              <w:t>[E] PrimasReaseguroCedidoRetrocedido</w:t>
            </w:r>
            <w:r>
              <w:rPr>
                <w:rFonts w:cs="Arial"/>
                <w:color w:val="000000"/>
                <w:sz w:val="16"/>
                <w:szCs w:val="16"/>
                <w:lang w:val="es-CR" w:eastAsia="es-CR"/>
              </w:rPr>
              <w:t xml:space="preserve"> = </w:t>
            </w:r>
            <w:r w:rsidRPr="00C55D19">
              <w:rPr>
                <w:rFonts w:cs="Arial"/>
                <w:color w:val="000000"/>
                <w:sz w:val="16"/>
                <w:szCs w:val="16"/>
                <w:lang w:val="es-CR" w:eastAsia="es-CR"/>
              </w:rPr>
              <w:t>[E] DesglosePrimasReaseguroCedidoRetroced</w:t>
            </w:r>
          </w:p>
        </w:tc>
      </w:tr>
      <w:tr w:rsidR="00C55D19" w:rsidRPr="00794669" w14:paraId="3C0A8D32"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16098319" w14:textId="77777777" w:rsidR="00C55D19" w:rsidRPr="00794669" w:rsidRDefault="00C55D19" w:rsidP="00A02FEC">
            <w:pPr>
              <w:pStyle w:val="Ttulo9"/>
              <w:ind w:left="113" w:right="113"/>
              <w:jc w:val="center"/>
              <w:outlineLvl w:val="8"/>
              <w:rPr>
                <w:b w:val="0"/>
                <w:szCs w:val="16"/>
                <w:lang w:val="es-CR" w:eastAsia="es-CR"/>
              </w:rPr>
            </w:pPr>
            <w:r>
              <w:rPr>
                <w:b w:val="0"/>
                <w:szCs w:val="16"/>
                <w:lang w:val="es-CR" w:eastAsia="es-CR"/>
              </w:rPr>
              <w:t>[E] Desglose</w:t>
            </w:r>
            <w:r w:rsidRPr="00C55D19">
              <w:rPr>
                <w:b w:val="0"/>
                <w:szCs w:val="16"/>
                <w:lang w:val="es-CR" w:eastAsia="es-CR"/>
              </w:rPr>
              <w:t>PrimasReaseguroCedidoRetrocedido</w:t>
            </w:r>
          </w:p>
        </w:tc>
        <w:tc>
          <w:tcPr>
            <w:tcW w:w="3402" w:type="dxa"/>
          </w:tcPr>
          <w:p w14:paraId="05F718D9" w14:textId="77777777" w:rsidR="00C55D19" w:rsidRPr="002E4D89" w:rsidRDefault="00C55D19" w:rsidP="00A02FEC">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Pr>
                <w:color w:val="000000"/>
                <w:szCs w:val="16"/>
                <w:lang w:val="es-CR" w:eastAsia="es-CR"/>
              </w:rPr>
              <w:t>[E] PrimasCedidasReaseguroProporcional</w:t>
            </w:r>
          </w:p>
        </w:tc>
        <w:tc>
          <w:tcPr>
            <w:tcW w:w="4536" w:type="dxa"/>
            <w:vAlign w:val="center"/>
          </w:tcPr>
          <w:p w14:paraId="7380EA3C" w14:textId="77777777" w:rsidR="00C55D19" w:rsidRPr="00620A8B" w:rsidRDefault="00C55D19"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Primas cedidas del Reaseguro Proporcional</w:t>
            </w:r>
          </w:p>
        </w:tc>
        <w:tc>
          <w:tcPr>
            <w:tcW w:w="529" w:type="dxa"/>
            <w:textDirection w:val="btLr"/>
            <w:vAlign w:val="center"/>
          </w:tcPr>
          <w:p w14:paraId="33A702D9" w14:textId="77777777" w:rsidR="00C55D19" w:rsidRPr="00066184" w:rsidRDefault="00C55D19"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No aplica</w:t>
            </w:r>
          </w:p>
        </w:tc>
        <w:tc>
          <w:tcPr>
            <w:tcW w:w="4985" w:type="dxa"/>
            <w:vAlign w:val="center"/>
          </w:tcPr>
          <w:p w14:paraId="29250CD6" w14:textId="77777777" w:rsidR="00C55D19" w:rsidRPr="00D57527" w:rsidRDefault="00C55D19" w:rsidP="00C55D19">
            <w:pPr>
              <w:pStyle w:val="Prrafodelista"/>
              <w:tabs>
                <w:tab w:val="left" w:pos="553"/>
              </w:tabs>
              <w:ind w:left="412"/>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D57527">
              <w:t xml:space="preserve">a. </w:t>
            </w:r>
            <w:r w:rsidRPr="00D57527">
              <w:rPr>
                <w:rFonts w:cs="Arial"/>
                <w:sz w:val="16"/>
                <w:szCs w:val="16"/>
                <w:lang w:val="es-CR" w:eastAsia="es-CR"/>
              </w:rPr>
              <w:t>Puede ser &lt; 0 ó ≥ 0</w:t>
            </w:r>
          </w:p>
          <w:p w14:paraId="0D6A2498" w14:textId="77777777" w:rsidR="00C55D19" w:rsidRPr="00FE5791" w:rsidRDefault="00C55D19">
            <w:pPr>
              <w:pStyle w:val="Prrafodelista"/>
              <w:tabs>
                <w:tab w:val="left" w:pos="553"/>
              </w:tabs>
              <w:ind w:left="412"/>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 xml:space="preserve">b. </w:t>
            </w:r>
            <w:r w:rsidRPr="00066184">
              <w:rPr>
                <w:rFonts w:cs="Arial"/>
                <w:color w:val="000000"/>
                <w:sz w:val="16"/>
                <w:szCs w:val="16"/>
                <w:lang w:eastAsia="es-CR"/>
              </w:rPr>
              <w:t>Se debe expresar con 2 decimales</w:t>
            </w:r>
          </w:p>
        </w:tc>
      </w:tr>
      <w:tr w:rsidR="00C55D19" w:rsidRPr="00794669" w14:paraId="0D3E24EB"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BD796EB" w14:textId="77777777" w:rsidR="00C55D19" w:rsidRPr="00794669" w:rsidRDefault="00C55D19" w:rsidP="00A02FEC">
            <w:pPr>
              <w:pStyle w:val="Ttulo9"/>
              <w:ind w:left="113" w:right="113"/>
              <w:jc w:val="center"/>
              <w:outlineLvl w:val="8"/>
              <w:rPr>
                <w:b w:val="0"/>
                <w:szCs w:val="16"/>
                <w:lang w:val="es-CR" w:eastAsia="es-CR"/>
              </w:rPr>
            </w:pPr>
          </w:p>
        </w:tc>
        <w:tc>
          <w:tcPr>
            <w:tcW w:w="3402" w:type="dxa"/>
          </w:tcPr>
          <w:p w14:paraId="18C5BAD2" w14:textId="77777777" w:rsidR="00C55D19" w:rsidRPr="002E4D89" w:rsidRDefault="00C55D19">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Pr>
                <w:color w:val="000000"/>
                <w:szCs w:val="16"/>
                <w:lang w:val="es-CR" w:eastAsia="es-CR"/>
              </w:rPr>
              <w:t>[E] PrimasPagadasReaseguroNoProporcional</w:t>
            </w:r>
          </w:p>
        </w:tc>
        <w:tc>
          <w:tcPr>
            <w:tcW w:w="4536" w:type="dxa"/>
            <w:vAlign w:val="center"/>
          </w:tcPr>
          <w:p w14:paraId="749CD118" w14:textId="77777777" w:rsidR="00C55D19" w:rsidRPr="00620A8B" w:rsidRDefault="00C55D19"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Primas pagadas por contratos de Reaseguro No Proporcional</w:t>
            </w:r>
          </w:p>
        </w:tc>
        <w:tc>
          <w:tcPr>
            <w:tcW w:w="529" w:type="dxa"/>
            <w:textDirection w:val="btLr"/>
            <w:vAlign w:val="center"/>
          </w:tcPr>
          <w:p w14:paraId="3F0E7882" w14:textId="77777777" w:rsidR="00C55D19" w:rsidRPr="00066184" w:rsidRDefault="00C55D19"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No aplica</w:t>
            </w:r>
          </w:p>
        </w:tc>
        <w:tc>
          <w:tcPr>
            <w:tcW w:w="4985" w:type="dxa"/>
            <w:vAlign w:val="center"/>
          </w:tcPr>
          <w:p w14:paraId="2931F78F" w14:textId="77777777" w:rsidR="00C55D19" w:rsidRPr="00D57527" w:rsidRDefault="00C55D19" w:rsidP="00C55D19">
            <w:pPr>
              <w:pStyle w:val="Prrafodelista"/>
              <w:tabs>
                <w:tab w:val="left" w:pos="553"/>
              </w:tabs>
              <w:ind w:left="412"/>
              <w:cnfStyle w:val="000000000000" w:firstRow="0" w:lastRow="0" w:firstColumn="0" w:lastColumn="0" w:oddVBand="0" w:evenVBand="0" w:oddHBand="0" w:evenHBand="0" w:firstRowFirstColumn="0" w:firstRowLastColumn="0" w:lastRowFirstColumn="0" w:lastRowLastColumn="0"/>
              <w:rPr>
                <w:rFonts w:cs="Arial"/>
                <w:sz w:val="16"/>
                <w:szCs w:val="16"/>
                <w:lang w:val="es-CR" w:eastAsia="es-CR"/>
              </w:rPr>
            </w:pPr>
            <w:r w:rsidRPr="00D57527">
              <w:t xml:space="preserve">a. </w:t>
            </w:r>
            <w:r w:rsidRPr="00D57527">
              <w:rPr>
                <w:rFonts w:cs="Arial"/>
                <w:sz w:val="16"/>
                <w:szCs w:val="16"/>
                <w:lang w:val="es-CR" w:eastAsia="es-CR"/>
              </w:rPr>
              <w:t>Puede ser &lt; 0 ó ≥ 0</w:t>
            </w:r>
          </w:p>
          <w:p w14:paraId="7CF2E4BD" w14:textId="77777777" w:rsidR="00C55D19" w:rsidRPr="00B30C46" w:rsidRDefault="00C55D19">
            <w:pPr>
              <w:pStyle w:val="Prrafodelista"/>
              <w:tabs>
                <w:tab w:val="left" w:pos="553"/>
              </w:tabs>
              <w:ind w:left="412"/>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 xml:space="preserve">b. </w:t>
            </w:r>
            <w:r w:rsidRPr="00066184">
              <w:rPr>
                <w:rFonts w:cs="Arial"/>
                <w:color w:val="000000"/>
                <w:sz w:val="16"/>
                <w:szCs w:val="16"/>
                <w:lang w:eastAsia="es-CR"/>
              </w:rPr>
              <w:t>Se debe expresar con 2 decimales</w:t>
            </w:r>
          </w:p>
        </w:tc>
      </w:tr>
      <w:tr w:rsidR="007D5B03" w:rsidRPr="00794669" w14:paraId="06D3A807"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241B0165" w14:textId="77777777" w:rsidR="007D5B03" w:rsidRDefault="000B736A" w:rsidP="008B705C">
            <w:pPr>
              <w:pStyle w:val="Ttulo9"/>
              <w:ind w:left="113" w:right="113"/>
              <w:jc w:val="center"/>
              <w:outlineLvl w:val="8"/>
              <w:rPr>
                <w:b w:val="0"/>
              </w:rPr>
            </w:pPr>
            <w:bookmarkStart w:id="199" w:name="_[E]_VariacionProvisionPrimasNoDeven"/>
            <w:bookmarkEnd w:id="199"/>
            <w:r>
              <w:rPr>
                <w:b w:val="0"/>
              </w:rPr>
              <w:t>[E]</w:t>
            </w:r>
            <w:r>
              <w:t xml:space="preserve"> </w:t>
            </w:r>
            <w:r w:rsidR="008B705C" w:rsidRPr="000B736A">
              <w:rPr>
                <w:b w:val="0"/>
              </w:rPr>
              <w:t>VariacionProvisionPrimasNoDevengadas</w:t>
            </w:r>
            <w:r w:rsidR="008B705C">
              <w:rPr>
                <w:b w:val="0"/>
              </w:rPr>
              <w:t>Para</w:t>
            </w:r>
            <w:r w:rsidR="008B705C" w:rsidRPr="000B736A">
              <w:rPr>
                <w:b w:val="0"/>
              </w:rPr>
              <w:t>InsuficienciaPrimas</w:t>
            </w:r>
          </w:p>
        </w:tc>
        <w:tc>
          <w:tcPr>
            <w:tcW w:w="3402" w:type="dxa"/>
          </w:tcPr>
          <w:p w14:paraId="3B11581B" w14:textId="77777777" w:rsidR="007D5B03" w:rsidRPr="00794669" w:rsidRDefault="00C24152" w:rsidP="008B705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200" w:name="_[A]_Total_7"/>
            <w:bookmarkEnd w:id="200"/>
            <w:r>
              <w:rPr>
                <w:snapToGrid w:val="0"/>
                <w:color w:val="000000"/>
                <w:szCs w:val="16"/>
                <w:lang w:val="es-ES_tradnl" w:eastAsia="es-CR"/>
              </w:rPr>
              <w:t>[A]</w:t>
            </w:r>
            <w:r>
              <w:t xml:space="preserve"> </w:t>
            </w:r>
            <w:r w:rsidRPr="00C24152">
              <w:rPr>
                <w:snapToGrid w:val="0"/>
                <w:color w:val="000000"/>
                <w:szCs w:val="16"/>
                <w:lang w:val="es-ES_tradnl" w:eastAsia="es-CR"/>
              </w:rPr>
              <w:t>Total</w:t>
            </w:r>
            <w:r w:rsidR="00CC3397" w:rsidRPr="00CC3397">
              <w:t>VariacionProvisionPrimasNoDevengadasParaInsuficienciaPrimas</w:t>
            </w:r>
          </w:p>
        </w:tc>
        <w:tc>
          <w:tcPr>
            <w:tcW w:w="4536" w:type="dxa"/>
            <w:vAlign w:val="center"/>
          </w:tcPr>
          <w:p w14:paraId="236DEA8A" w14:textId="77777777" w:rsidR="007D5B03" w:rsidRPr="00011844" w:rsidRDefault="00164410"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Variación de la provisión para primas no devengadas y para insuficiencia de primas</w:t>
            </w:r>
          </w:p>
        </w:tc>
        <w:tc>
          <w:tcPr>
            <w:tcW w:w="529" w:type="dxa"/>
            <w:textDirection w:val="btLr"/>
            <w:vAlign w:val="center"/>
          </w:tcPr>
          <w:p w14:paraId="4ACB64BB" w14:textId="77777777" w:rsidR="007D5B03" w:rsidRPr="00066184" w:rsidRDefault="00CF7065" w:rsidP="00CF7065">
            <w:pPr>
              <w:ind w:left="113" w:right="113"/>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40800100100000-50700100100000</w:t>
            </w:r>
          </w:p>
        </w:tc>
        <w:tc>
          <w:tcPr>
            <w:tcW w:w="4985" w:type="dxa"/>
            <w:vAlign w:val="center"/>
          </w:tcPr>
          <w:p w14:paraId="77E44767" w14:textId="77777777" w:rsidR="007D5B03" w:rsidRPr="00586724" w:rsidRDefault="00000000" w:rsidP="00D12FA6">
            <w:pPr>
              <w:cnfStyle w:val="000000100000" w:firstRow="0" w:lastRow="0" w:firstColumn="0" w:lastColumn="0" w:oddVBand="0" w:evenVBand="0" w:oddHBand="1" w:evenHBand="0" w:firstRowFirstColumn="0" w:firstRowLastColumn="0" w:lastRowFirstColumn="0" w:lastRowLastColumn="0"/>
              <w:rPr>
                <w:color w:val="FF0000"/>
              </w:rPr>
            </w:pPr>
            <w:hyperlink w:anchor="_[A]_Total_7" w:history="1">
              <w:r w:rsidR="00192E5D" w:rsidRPr="00066184">
                <w:rPr>
                  <w:rStyle w:val="Hipervnculo"/>
                  <w:sz w:val="16"/>
                </w:rPr>
                <w:t>[A]</w:t>
              </w:r>
              <w:r w:rsidR="002E4D89" w:rsidRPr="00066184">
                <w:rPr>
                  <w:rStyle w:val="Hipervnculo"/>
                  <w:sz w:val="16"/>
                </w:rPr>
                <w:t>Total</w:t>
              </w:r>
            </w:hyperlink>
            <w:r w:rsidR="00CC3397" w:rsidRPr="00066184">
              <w:rPr>
                <w:rStyle w:val="Hipervnculo"/>
                <w:sz w:val="16"/>
              </w:rPr>
              <w:t>VariacionProvisionPrimasNoDevengadasParaInsuficienciaPrimas</w:t>
            </w:r>
            <w:r w:rsidR="002E4D89" w:rsidRPr="00066184">
              <w:t>=</w:t>
            </w:r>
            <w:r w:rsidR="002E4D89" w:rsidRPr="00066184">
              <w:rPr>
                <w:rFonts w:cs="Arial"/>
                <w:color w:val="000000"/>
                <w:sz w:val="16"/>
                <w:szCs w:val="16"/>
                <w:lang w:val="es-CR" w:eastAsia="es-CR"/>
              </w:rPr>
              <w:t>∑</w:t>
            </w:r>
            <w:r w:rsidR="00D12FA6" w:rsidRPr="00066184">
              <w:rPr>
                <w:rFonts w:cs="Arial"/>
                <w:color w:val="000000"/>
                <w:sz w:val="16"/>
                <w:szCs w:val="16"/>
                <w:lang w:val="es-CR" w:eastAsia="es-CR"/>
              </w:rPr>
              <w:t xml:space="preserve"> </w:t>
            </w:r>
            <w:hyperlink w:anchor="_[E]_DesgloseVariacionProvisionPrima" w:history="1">
              <w:r w:rsidR="008F1747" w:rsidRPr="00066184">
                <w:rPr>
                  <w:rStyle w:val="Hipervnculo"/>
                  <w:rFonts w:cs="Arial"/>
                  <w:sz w:val="16"/>
                  <w:szCs w:val="16"/>
                  <w:lang w:val="es-CR" w:eastAsia="es-CR"/>
                </w:rPr>
                <w:t>[E]</w:t>
              </w:r>
              <w:r w:rsidR="00D12FA6" w:rsidRPr="00066184">
                <w:rPr>
                  <w:rStyle w:val="Hipervnculo"/>
                  <w:rFonts w:cs="Arial"/>
                  <w:sz w:val="16"/>
                  <w:szCs w:val="16"/>
                  <w:lang w:val="es-CR" w:eastAsia="es-CR"/>
                </w:rPr>
                <w:t>DesgloseVariacionProvisionPrimasNoDevengadas</w:t>
              </w:r>
              <w:r w:rsidR="008B705C" w:rsidRPr="00066184">
                <w:rPr>
                  <w:rStyle w:val="Hipervnculo"/>
                  <w:rFonts w:cs="Arial"/>
                  <w:sz w:val="16"/>
                  <w:szCs w:val="16"/>
                  <w:lang w:val="es-CR" w:eastAsia="es-CR"/>
                </w:rPr>
                <w:t>Para</w:t>
              </w:r>
              <w:r w:rsidR="00D12FA6" w:rsidRPr="00066184">
                <w:rPr>
                  <w:rStyle w:val="Hipervnculo"/>
                  <w:rFonts w:cs="Arial"/>
                  <w:sz w:val="16"/>
                  <w:szCs w:val="16"/>
                  <w:lang w:val="es-CR" w:eastAsia="es-CR"/>
                </w:rPr>
                <w:t>InsuficienciaPrimas</w:t>
              </w:r>
            </w:hyperlink>
            <w:r w:rsidR="00D12FA6" w:rsidRPr="00066184">
              <w:t xml:space="preserve"> </w:t>
            </w:r>
          </w:p>
          <w:p w14:paraId="0B9422B9" w14:textId="77777777" w:rsidR="008B73F0" w:rsidRPr="00D57527" w:rsidRDefault="008B73F0" w:rsidP="008B73F0">
            <w:pPr>
              <w:tabs>
                <w:tab w:val="left" w:pos="128"/>
                <w:tab w:val="left" w:pos="949"/>
              </w:tabs>
              <w:cnfStyle w:val="000000100000" w:firstRow="0" w:lastRow="0" w:firstColumn="0" w:lastColumn="0" w:oddVBand="0" w:evenVBand="0" w:oddHBand="1"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Puede ser &lt; 0 ó ≥ 0</w:t>
            </w:r>
          </w:p>
          <w:p w14:paraId="4D04C0B0" w14:textId="77777777" w:rsidR="008B73F0" w:rsidRPr="00210AB0" w:rsidRDefault="008B73F0" w:rsidP="00D12FA6">
            <w:pPr>
              <w:cnfStyle w:val="000000100000" w:firstRow="0" w:lastRow="0" w:firstColumn="0" w:lastColumn="0" w:oddVBand="0" w:evenVBand="0" w:oddHBand="1" w:evenHBand="0" w:firstRowFirstColumn="0" w:firstRowLastColumn="0" w:lastRowFirstColumn="0" w:lastRowLastColumn="0"/>
              <w:rPr>
                <w:sz w:val="16"/>
                <w:szCs w:val="16"/>
              </w:rPr>
            </w:pPr>
          </w:p>
          <w:p w14:paraId="4A610398" w14:textId="77777777" w:rsidR="004E21CD" w:rsidRPr="00066184" w:rsidRDefault="00210AB0" w:rsidP="00210AB0">
            <w:pPr>
              <w:cnfStyle w:val="000000100000" w:firstRow="0" w:lastRow="0" w:firstColumn="0" w:lastColumn="0" w:oddVBand="0" w:evenVBand="0" w:oddHBand="1" w:evenHBand="0" w:firstRowFirstColumn="0" w:firstRowLastColumn="0" w:lastRowFirstColumn="0" w:lastRowLastColumn="0"/>
            </w:pPr>
            <w:r w:rsidRPr="00210AB0">
              <w:rPr>
                <w:sz w:val="16"/>
                <w:szCs w:val="16"/>
              </w:rPr>
              <w:t>[E] VariacionProvisionPrimasNoDevengadasParaInsuficienciaPrimas  [A] TotalVariacionProvisionPrimasNoDevengadasParaInsuficienciaPrimas</w:t>
            </w:r>
            <w:r>
              <w:rPr>
                <w:sz w:val="16"/>
                <w:szCs w:val="16"/>
              </w:rPr>
              <w:t xml:space="preserve">, para el ramo “G06” =  </w:t>
            </w:r>
            <w:r w:rsidRPr="00EE62F6">
              <w:rPr>
                <w:rFonts w:cs="Arial"/>
                <w:color w:val="000000"/>
                <w:sz w:val="16"/>
                <w:szCs w:val="16"/>
                <w:lang w:val="es-CR" w:eastAsia="es-CR"/>
              </w:rPr>
              <w:t>∑</w:t>
            </w:r>
            <w:r w:rsidRPr="00210AB0">
              <w:rPr>
                <w:sz w:val="16"/>
                <w:szCs w:val="16"/>
              </w:rPr>
              <w:t xml:space="preserve"> [E]VariacionProvisionPrimasNoDevengadasParaInsuficienciaPrimas_ln</w:t>
            </w:r>
            <w:r>
              <w:rPr>
                <w:sz w:val="16"/>
                <w:szCs w:val="16"/>
              </w:rPr>
              <w:t xml:space="preserve"> </w:t>
            </w:r>
            <w:r w:rsidRPr="00210AB0">
              <w:rPr>
                <w:sz w:val="16"/>
                <w:szCs w:val="16"/>
              </w:rPr>
              <w:t>[A] TotalVariacionProvisionPrimasNoDevengadasParaInsuficienciaPrimas</w:t>
            </w:r>
          </w:p>
        </w:tc>
      </w:tr>
      <w:tr w:rsidR="00C24152" w:rsidRPr="00794669" w14:paraId="49CEA3F3"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00E1C4CD" w14:textId="77777777" w:rsidR="00C24152" w:rsidRDefault="00C24152" w:rsidP="00A02FEC">
            <w:pPr>
              <w:pStyle w:val="Ttulo9"/>
              <w:ind w:left="113" w:right="113"/>
              <w:jc w:val="center"/>
              <w:outlineLvl w:val="8"/>
              <w:rPr>
                <w:b w:val="0"/>
              </w:rPr>
            </w:pPr>
            <w:bookmarkStart w:id="201" w:name="_[E]_DesgloseVariacionProvisionPrima"/>
            <w:bookmarkEnd w:id="201"/>
            <w:r>
              <w:rPr>
                <w:b w:val="0"/>
              </w:rPr>
              <w:t>[E]</w:t>
            </w:r>
            <w:r>
              <w:t xml:space="preserve"> </w:t>
            </w:r>
            <w:r w:rsidRPr="00C24152">
              <w:rPr>
                <w:b w:val="0"/>
              </w:rPr>
              <w:t>DesgloseVariacionProvisionPrimasNoDevengadas</w:t>
            </w:r>
            <w:r w:rsidR="008B705C">
              <w:rPr>
                <w:b w:val="0"/>
              </w:rPr>
              <w:t>Para</w:t>
            </w:r>
            <w:r w:rsidRPr="00C24152">
              <w:rPr>
                <w:b w:val="0"/>
              </w:rPr>
              <w:t>InsuficienciaPrimas</w:t>
            </w:r>
          </w:p>
        </w:tc>
        <w:tc>
          <w:tcPr>
            <w:tcW w:w="3402" w:type="dxa"/>
          </w:tcPr>
          <w:p w14:paraId="70479F0C" w14:textId="77777777" w:rsidR="00C24152" w:rsidRPr="00794669" w:rsidRDefault="00C24152" w:rsidP="00A02FEC">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C24152">
              <w:rPr>
                <w:snapToGrid w:val="0"/>
                <w:color w:val="000000"/>
                <w:szCs w:val="16"/>
                <w:lang w:val="es-ES_tradnl" w:eastAsia="es-CR"/>
              </w:rPr>
              <w:t>SeguroDirecto</w:t>
            </w:r>
          </w:p>
        </w:tc>
        <w:tc>
          <w:tcPr>
            <w:tcW w:w="4536" w:type="dxa"/>
            <w:vAlign w:val="center"/>
          </w:tcPr>
          <w:p w14:paraId="06AD8082" w14:textId="77777777" w:rsidR="00C24152" w:rsidRPr="00011844" w:rsidRDefault="00164410"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Seguro directo</w:t>
            </w:r>
          </w:p>
        </w:tc>
        <w:tc>
          <w:tcPr>
            <w:tcW w:w="529" w:type="dxa"/>
            <w:textDirection w:val="btLr"/>
            <w:vAlign w:val="center"/>
          </w:tcPr>
          <w:p w14:paraId="49279E84" w14:textId="77777777" w:rsidR="00C24152" w:rsidRPr="00066184" w:rsidRDefault="00253F5A"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No aplica</w:t>
            </w:r>
          </w:p>
        </w:tc>
        <w:tc>
          <w:tcPr>
            <w:tcW w:w="4985" w:type="dxa"/>
            <w:vAlign w:val="center"/>
          </w:tcPr>
          <w:p w14:paraId="0FF91D00" w14:textId="77777777" w:rsidR="004532D9" w:rsidRPr="00066184" w:rsidRDefault="004532D9" w:rsidP="009B7AA1">
            <w:pPr>
              <w:pStyle w:val="Prrafodelista"/>
              <w:numPr>
                <w:ilvl w:val="0"/>
                <w:numId w:val="508"/>
              </w:numPr>
              <w:ind w:left="837" w:hanging="425"/>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CR" w:eastAsia="es-CR"/>
              </w:rPr>
              <w:t>Puede ser &lt; 0 ó ≥ 0</w:t>
            </w:r>
          </w:p>
          <w:p w14:paraId="62DA43D1" w14:textId="77777777" w:rsidR="00C24152" w:rsidRDefault="00D12FA6" w:rsidP="009B7AA1">
            <w:pPr>
              <w:pStyle w:val="Prrafodelista"/>
              <w:numPr>
                <w:ilvl w:val="0"/>
                <w:numId w:val="508"/>
              </w:numPr>
              <w:ind w:left="837" w:hanging="425"/>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CR" w:eastAsia="es-CR"/>
              </w:rPr>
              <w:t>Se debe expresar con 2 decimales</w:t>
            </w:r>
          </w:p>
          <w:p w14:paraId="6A689951" w14:textId="77777777" w:rsidR="00A80621" w:rsidRPr="00A80621" w:rsidRDefault="00A80621" w:rsidP="00056F73">
            <w:pPr>
              <w:pStyle w:val="Prrafodelista"/>
              <w:numPr>
                <w:ilvl w:val="0"/>
                <w:numId w:val="508"/>
              </w:numPr>
              <w:ind w:left="837"/>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0621">
              <w:rPr>
                <w:sz w:val="16"/>
                <w:szCs w:val="16"/>
              </w:rPr>
              <w:t xml:space="preserve">[E] </w:t>
            </w:r>
            <w:r w:rsidRPr="00056F73">
              <w:rPr>
                <w:sz w:val="16"/>
                <w:szCs w:val="16"/>
              </w:rPr>
              <w:t xml:space="preserve">DesgloseVariacionProvisionPrimasNoDevengadasParaInsuficienciaPrimas </w:t>
            </w:r>
            <w:r w:rsidRPr="00A80621">
              <w:rPr>
                <w:snapToGrid w:val="0"/>
                <w:color w:val="000000"/>
                <w:sz w:val="16"/>
                <w:szCs w:val="16"/>
                <w:lang w:val="es-ES_tradnl" w:eastAsia="es-CR"/>
              </w:rPr>
              <w:t>[E]</w:t>
            </w:r>
            <w:r w:rsidRPr="00A80621">
              <w:rPr>
                <w:sz w:val="16"/>
                <w:szCs w:val="16"/>
              </w:rPr>
              <w:t xml:space="preserve"> </w:t>
            </w:r>
            <w:r w:rsidRPr="00A80621">
              <w:rPr>
                <w:snapToGrid w:val="0"/>
                <w:color w:val="000000"/>
                <w:sz w:val="16"/>
                <w:szCs w:val="16"/>
                <w:lang w:val="es-ES_tradnl" w:eastAsia="es-CR"/>
              </w:rPr>
              <w:t>SeguroDirecto, para el ramo “G06” =</w:t>
            </w:r>
            <w:r w:rsidR="00056F73">
              <w:rPr>
                <w:snapToGrid w:val="0"/>
                <w:color w:val="000000"/>
                <w:sz w:val="16"/>
                <w:szCs w:val="16"/>
                <w:lang w:val="es-ES_tradnl" w:eastAsia="es-CR"/>
              </w:rPr>
              <w:t xml:space="preserve"> </w:t>
            </w:r>
            <w:r w:rsidR="00056F73" w:rsidRPr="00EE62F6">
              <w:rPr>
                <w:rFonts w:cs="Arial"/>
                <w:color w:val="000000"/>
                <w:sz w:val="16"/>
                <w:szCs w:val="16"/>
                <w:lang w:val="es-CR" w:eastAsia="es-CR"/>
              </w:rPr>
              <w:t>∑</w:t>
            </w:r>
            <w:r w:rsidRPr="00A80621">
              <w:rPr>
                <w:snapToGrid w:val="0"/>
                <w:color w:val="000000"/>
                <w:sz w:val="16"/>
                <w:szCs w:val="16"/>
                <w:lang w:val="es-ES_tradnl" w:eastAsia="es-CR"/>
              </w:rPr>
              <w:t xml:space="preserve"> [E] DesgloseVariacionProvisionPrimasNoDevengadasParaInsuficienciaPrimas_ln</w:t>
            </w:r>
            <w:r>
              <w:rPr>
                <w:snapToGrid w:val="0"/>
                <w:color w:val="000000"/>
                <w:sz w:val="16"/>
                <w:szCs w:val="16"/>
                <w:lang w:val="es-ES_tradnl" w:eastAsia="es-CR"/>
              </w:rPr>
              <w:t xml:space="preserve"> </w:t>
            </w:r>
            <w:r w:rsidRPr="00A80621">
              <w:rPr>
                <w:snapToGrid w:val="0"/>
                <w:color w:val="000000"/>
                <w:sz w:val="16"/>
                <w:szCs w:val="16"/>
                <w:lang w:val="es-ES_tradnl" w:eastAsia="es-CR"/>
              </w:rPr>
              <w:t>[E] SeguroDirecto</w:t>
            </w:r>
          </w:p>
        </w:tc>
      </w:tr>
      <w:tr w:rsidR="00C24152" w:rsidRPr="00794669" w14:paraId="32F249AE"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7746DDB" w14:textId="77777777" w:rsidR="00C24152" w:rsidRDefault="00C24152" w:rsidP="00A02FEC">
            <w:pPr>
              <w:pStyle w:val="Ttulo9"/>
              <w:ind w:left="113" w:right="113"/>
              <w:jc w:val="center"/>
              <w:outlineLvl w:val="8"/>
              <w:rPr>
                <w:b w:val="0"/>
              </w:rPr>
            </w:pPr>
          </w:p>
        </w:tc>
        <w:tc>
          <w:tcPr>
            <w:tcW w:w="3402" w:type="dxa"/>
          </w:tcPr>
          <w:p w14:paraId="68A73675" w14:textId="77777777" w:rsidR="00C24152" w:rsidRPr="00794669" w:rsidRDefault="00C24152" w:rsidP="00A02FE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C24152">
              <w:rPr>
                <w:snapToGrid w:val="0"/>
                <w:color w:val="000000"/>
                <w:szCs w:val="16"/>
                <w:lang w:val="es-ES_tradnl" w:eastAsia="es-CR"/>
              </w:rPr>
              <w:t>ReaseguroAceptado</w:t>
            </w:r>
          </w:p>
        </w:tc>
        <w:tc>
          <w:tcPr>
            <w:tcW w:w="4536" w:type="dxa"/>
            <w:vAlign w:val="center"/>
          </w:tcPr>
          <w:p w14:paraId="71E126C7" w14:textId="77777777" w:rsidR="00C24152" w:rsidRPr="00011844" w:rsidRDefault="00164410"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Reaseguro aceptado</w:t>
            </w:r>
          </w:p>
        </w:tc>
        <w:tc>
          <w:tcPr>
            <w:tcW w:w="529" w:type="dxa"/>
            <w:textDirection w:val="btLr"/>
            <w:vAlign w:val="center"/>
          </w:tcPr>
          <w:p w14:paraId="65999F4B" w14:textId="77777777" w:rsidR="00C24152" w:rsidRPr="00794669" w:rsidRDefault="00253F5A"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5180FBF4" w14:textId="77777777" w:rsidR="004532D9" w:rsidRPr="004532D9" w:rsidRDefault="004532D9" w:rsidP="009B7AA1">
            <w:pPr>
              <w:pStyle w:val="Prrafodelista"/>
              <w:numPr>
                <w:ilvl w:val="0"/>
                <w:numId w:val="509"/>
              </w:numPr>
              <w:ind w:left="837"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4532D9">
              <w:rPr>
                <w:rFonts w:cs="Arial"/>
                <w:color w:val="000000"/>
                <w:sz w:val="16"/>
                <w:szCs w:val="16"/>
                <w:lang w:val="es-CR" w:eastAsia="es-CR"/>
              </w:rPr>
              <w:t>Puede ser &lt; 0 ó ≥ 0</w:t>
            </w:r>
          </w:p>
          <w:p w14:paraId="5C4E9535" w14:textId="77777777" w:rsidR="00C24152" w:rsidRDefault="00D12FA6" w:rsidP="009B7AA1">
            <w:pPr>
              <w:pStyle w:val="Prrafodelista"/>
              <w:numPr>
                <w:ilvl w:val="0"/>
                <w:numId w:val="509"/>
              </w:numPr>
              <w:ind w:left="837"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Se debe expresar con 2 decimales</w:t>
            </w:r>
          </w:p>
          <w:p w14:paraId="4DBEFCBA" w14:textId="77777777" w:rsidR="00056F73" w:rsidRPr="00056F73" w:rsidRDefault="00056F73" w:rsidP="009B7AA1">
            <w:pPr>
              <w:pStyle w:val="Prrafodelista"/>
              <w:numPr>
                <w:ilvl w:val="0"/>
                <w:numId w:val="509"/>
              </w:numPr>
              <w:ind w:left="837"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56F73">
              <w:rPr>
                <w:sz w:val="16"/>
                <w:szCs w:val="16"/>
              </w:rPr>
              <w:t xml:space="preserve">[E] DesgloseVariacionProvisionPrimasNoDevengadasParaInsuficienciaPrimas </w:t>
            </w:r>
            <w:r w:rsidRPr="00056F73">
              <w:rPr>
                <w:snapToGrid w:val="0"/>
                <w:color w:val="000000"/>
                <w:sz w:val="16"/>
                <w:szCs w:val="16"/>
                <w:lang w:val="es-ES_tradnl" w:eastAsia="es-CR"/>
              </w:rPr>
              <w:t>[E]</w:t>
            </w:r>
            <w:r w:rsidRPr="00056F73">
              <w:rPr>
                <w:sz w:val="16"/>
                <w:szCs w:val="16"/>
              </w:rPr>
              <w:t xml:space="preserve"> </w:t>
            </w:r>
            <w:r w:rsidRPr="00056F73">
              <w:rPr>
                <w:snapToGrid w:val="0"/>
                <w:color w:val="000000"/>
                <w:sz w:val="16"/>
                <w:szCs w:val="16"/>
                <w:lang w:val="es-ES_tradnl" w:eastAsia="es-CR"/>
              </w:rPr>
              <w:t xml:space="preserve">ReaseguroAceptado, para el ramo “G06” = </w:t>
            </w:r>
            <w:r w:rsidRPr="00EE62F6">
              <w:rPr>
                <w:rFonts w:cs="Arial"/>
                <w:color w:val="000000"/>
                <w:sz w:val="16"/>
                <w:szCs w:val="16"/>
                <w:lang w:val="es-CR" w:eastAsia="es-CR"/>
              </w:rPr>
              <w:t>∑</w:t>
            </w:r>
            <w:r w:rsidRPr="00056F73">
              <w:rPr>
                <w:snapToGrid w:val="0"/>
                <w:color w:val="000000"/>
                <w:sz w:val="16"/>
                <w:szCs w:val="16"/>
                <w:lang w:val="es-ES_tradnl" w:eastAsia="es-CR"/>
              </w:rPr>
              <w:t xml:space="preserve"> [E] DesgloseVariacionProvisionPrimasNoDevengadasParaInsuficienciaPrimas_ln [E] ReaseguroAceptado</w:t>
            </w:r>
          </w:p>
        </w:tc>
      </w:tr>
      <w:tr w:rsidR="007D5B03" w:rsidRPr="00794669" w14:paraId="28292DF0"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4017773" w14:textId="77777777" w:rsidR="007D5B03" w:rsidRDefault="007D5B03" w:rsidP="00D12FA6">
            <w:pPr>
              <w:pStyle w:val="Ttulo9"/>
              <w:ind w:left="113" w:right="113"/>
              <w:jc w:val="center"/>
              <w:outlineLvl w:val="8"/>
              <w:rPr>
                <w:b w:val="0"/>
              </w:rPr>
            </w:pPr>
            <w:bookmarkStart w:id="202" w:name="_[E]_VariacionParticipacionReasegura"/>
            <w:bookmarkEnd w:id="202"/>
          </w:p>
        </w:tc>
        <w:tc>
          <w:tcPr>
            <w:tcW w:w="3402" w:type="dxa"/>
          </w:tcPr>
          <w:p w14:paraId="17502516" w14:textId="77777777" w:rsidR="007D5B03" w:rsidRPr="00794669" w:rsidRDefault="00C24152" w:rsidP="00A02FEC">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rsidR="00D12FA6">
              <w:t xml:space="preserve"> </w:t>
            </w:r>
            <w:r w:rsidR="00D12FA6" w:rsidRPr="00D12FA6">
              <w:rPr>
                <w:snapToGrid w:val="0"/>
                <w:color w:val="000000"/>
                <w:szCs w:val="16"/>
                <w:lang w:val="es-ES_tradnl" w:eastAsia="es-CR"/>
              </w:rPr>
              <w:t>VariacionParticipacionReaseguradorProvisionPrimasNoDevengadasReaseguroCedidoRetrocedido</w:t>
            </w:r>
          </w:p>
        </w:tc>
        <w:tc>
          <w:tcPr>
            <w:tcW w:w="4536" w:type="dxa"/>
            <w:vAlign w:val="center"/>
          </w:tcPr>
          <w:p w14:paraId="78AB7A35" w14:textId="77777777" w:rsidR="007D5B03" w:rsidRPr="00066184" w:rsidRDefault="00BD0980" w:rsidP="00BD0980">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Variación de la participación del reasegurador en la provisión para primas no devengadas, reaseguro cedido y retrocedido</w:t>
            </w:r>
          </w:p>
        </w:tc>
        <w:tc>
          <w:tcPr>
            <w:tcW w:w="529" w:type="dxa"/>
            <w:textDirection w:val="btLr"/>
            <w:vAlign w:val="center"/>
          </w:tcPr>
          <w:p w14:paraId="657C2C74" w14:textId="77777777" w:rsidR="007D5B03" w:rsidRPr="00066184" w:rsidRDefault="00CF7065"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50700100700000-40800100700000</w:t>
            </w:r>
          </w:p>
        </w:tc>
        <w:tc>
          <w:tcPr>
            <w:tcW w:w="4985" w:type="dxa"/>
            <w:vAlign w:val="center"/>
          </w:tcPr>
          <w:p w14:paraId="67C238E0" w14:textId="77777777" w:rsidR="00D12FA6" w:rsidRPr="00066184" w:rsidRDefault="00D12FA6" w:rsidP="00D12FA6">
            <w:pPr>
              <w:ind w:left="837" w:hanging="425"/>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CR" w:eastAsia="es-CR"/>
              </w:rPr>
              <w:t>a.</w:t>
            </w:r>
            <w:r w:rsidRPr="00066184">
              <w:rPr>
                <w:rFonts w:cs="Arial"/>
                <w:color w:val="000000"/>
                <w:sz w:val="16"/>
                <w:szCs w:val="16"/>
                <w:lang w:val="es-CR" w:eastAsia="es-CR"/>
              </w:rPr>
              <w:tab/>
            </w:r>
            <w:r w:rsidR="004532D9" w:rsidRPr="00066184">
              <w:rPr>
                <w:rFonts w:cs="Arial"/>
                <w:color w:val="000000"/>
                <w:sz w:val="16"/>
                <w:szCs w:val="16"/>
                <w:lang w:val="es-CR" w:eastAsia="es-CR"/>
              </w:rPr>
              <w:t>Puede ser &lt; 0 ó ≥ 0</w:t>
            </w:r>
          </w:p>
          <w:p w14:paraId="210CE84E" w14:textId="77777777" w:rsidR="007D5B03" w:rsidRDefault="00D12FA6" w:rsidP="00D12FA6">
            <w:pPr>
              <w:ind w:left="837" w:hanging="425"/>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CR" w:eastAsia="es-CR"/>
              </w:rPr>
              <w:t>b.       Se debe expresar con 2 decimales</w:t>
            </w:r>
          </w:p>
          <w:p w14:paraId="0738C6A4" w14:textId="77777777" w:rsidR="00056F73" w:rsidRPr="00056F73" w:rsidRDefault="00056F73" w:rsidP="00D12FA6">
            <w:pPr>
              <w:ind w:left="837" w:hanging="425"/>
              <w:cnfStyle w:val="000000000000" w:firstRow="0" w:lastRow="0" w:firstColumn="0" w:lastColumn="0" w:oddVBand="0" w:evenVBand="0" w:oddHBand="0" w:evenHBand="0" w:firstRowFirstColumn="0" w:firstRowLastColumn="0" w:lastRowFirstColumn="0" w:lastRowLastColumn="0"/>
              <w:rPr>
                <w:sz w:val="16"/>
                <w:szCs w:val="16"/>
              </w:rPr>
            </w:pPr>
            <w:r w:rsidRPr="00056F73">
              <w:rPr>
                <w:sz w:val="16"/>
                <w:szCs w:val="16"/>
              </w:rPr>
              <w:t>c…...[E] VariacionParticipacionReaseguradorProvisionPrimasNoDevengadasReaseguroCedidoRetrocedido</w:t>
            </w:r>
            <w:r>
              <w:rPr>
                <w:sz w:val="16"/>
                <w:szCs w:val="16"/>
              </w:rPr>
              <w:t xml:space="preserve">, para el ramo “G06” = </w:t>
            </w:r>
            <w:r w:rsidRPr="00EE62F6">
              <w:rPr>
                <w:rFonts w:cs="Arial"/>
                <w:color w:val="000000"/>
                <w:sz w:val="16"/>
                <w:szCs w:val="16"/>
                <w:lang w:val="es-CR" w:eastAsia="es-CR"/>
              </w:rPr>
              <w:t>∑</w:t>
            </w:r>
            <w:r w:rsidRPr="00056F73">
              <w:rPr>
                <w:rFonts w:cs="Arial"/>
                <w:color w:val="000000"/>
                <w:sz w:val="16"/>
                <w:szCs w:val="16"/>
                <w:lang w:val="es-CR" w:eastAsia="es-CR"/>
              </w:rPr>
              <w:t>[E] VariacionParticipacionReaseguradorProvisionPrimasNoDevengadasReaseguroCedidoRetrocedido_ln</w:t>
            </w:r>
          </w:p>
        </w:tc>
      </w:tr>
      <w:tr w:rsidR="007D5B03" w:rsidRPr="00794669" w14:paraId="4847DA99"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4ED4180B" w14:textId="77777777" w:rsidR="007D5B03" w:rsidRDefault="00C24152" w:rsidP="00A02FEC">
            <w:pPr>
              <w:pStyle w:val="Ttulo9"/>
              <w:ind w:left="113" w:right="113"/>
              <w:jc w:val="center"/>
              <w:outlineLvl w:val="8"/>
              <w:rPr>
                <w:b w:val="0"/>
              </w:rPr>
            </w:pPr>
            <w:r>
              <w:rPr>
                <w:b w:val="0"/>
              </w:rPr>
              <w:t>[E]</w:t>
            </w:r>
            <w:r>
              <w:t xml:space="preserve"> </w:t>
            </w:r>
            <w:r w:rsidRPr="00C24152">
              <w:rPr>
                <w:b w:val="0"/>
              </w:rPr>
              <w:t>SiniestralidadNetaReaseguro</w:t>
            </w:r>
          </w:p>
        </w:tc>
        <w:tc>
          <w:tcPr>
            <w:tcW w:w="3402" w:type="dxa"/>
          </w:tcPr>
          <w:p w14:paraId="39AB3F41" w14:textId="77777777" w:rsidR="007D5B03" w:rsidRPr="00794669" w:rsidRDefault="00C24152" w:rsidP="00A02FE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203" w:name="_[A]_TotalSiniestralidad"/>
            <w:bookmarkEnd w:id="203"/>
            <w:r>
              <w:rPr>
                <w:snapToGrid w:val="0"/>
                <w:color w:val="000000"/>
                <w:szCs w:val="16"/>
                <w:lang w:val="es-ES_tradnl" w:eastAsia="es-CR"/>
              </w:rPr>
              <w:t>[A]</w:t>
            </w:r>
            <w:r>
              <w:t xml:space="preserve"> </w:t>
            </w:r>
            <w:r w:rsidRPr="00C24152">
              <w:rPr>
                <w:snapToGrid w:val="0"/>
                <w:color w:val="000000"/>
                <w:szCs w:val="16"/>
                <w:lang w:val="es-ES_tradnl" w:eastAsia="es-CR"/>
              </w:rPr>
              <w:t>TotalSiniestralidad</w:t>
            </w:r>
            <w:r w:rsidR="009919CE" w:rsidRPr="009919CE">
              <w:rPr>
                <w:snapToGrid w:val="0"/>
                <w:color w:val="000000"/>
                <w:szCs w:val="16"/>
                <w:lang w:val="es-ES_tradnl" w:eastAsia="es-CR"/>
              </w:rPr>
              <w:t>NetaReaseguro</w:t>
            </w:r>
          </w:p>
        </w:tc>
        <w:tc>
          <w:tcPr>
            <w:tcW w:w="4536" w:type="dxa"/>
            <w:vAlign w:val="center"/>
          </w:tcPr>
          <w:p w14:paraId="79A6719C" w14:textId="77777777" w:rsidR="007D5B03" w:rsidRPr="00011844" w:rsidRDefault="00BD0980"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Total Siniestralidad, neta de reaseguro.</w:t>
            </w:r>
          </w:p>
        </w:tc>
        <w:tc>
          <w:tcPr>
            <w:tcW w:w="529" w:type="dxa"/>
            <w:textDirection w:val="btLr"/>
            <w:vAlign w:val="center"/>
          </w:tcPr>
          <w:p w14:paraId="01615514" w14:textId="77777777" w:rsidR="007D5B03" w:rsidRPr="00794669" w:rsidRDefault="00253F5A"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0E0986DB" w14:textId="77777777" w:rsidR="007D5B03" w:rsidRPr="00C14526" w:rsidRDefault="00000000" w:rsidP="005B7274">
            <w:pPr>
              <w:cnfStyle w:val="000000100000" w:firstRow="0" w:lastRow="0" w:firstColumn="0" w:lastColumn="0" w:oddVBand="0" w:evenVBand="0" w:oddHBand="1" w:evenHBand="0" w:firstRowFirstColumn="0" w:firstRowLastColumn="0" w:lastRowFirstColumn="0" w:lastRowLastColumn="0"/>
              <w:rPr>
                <w:sz w:val="16"/>
              </w:rPr>
            </w:pPr>
            <w:hyperlink w:anchor="_[A]_TotalSiniestralidad" w:history="1">
              <w:r w:rsidR="00192E5D">
                <w:rPr>
                  <w:rStyle w:val="Hipervnculo"/>
                  <w:sz w:val="16"/>
                </w:rPr>
                <w:t>[A]</w:t>
              </w:r>
              <w:r w:rsidR="00B7787A" w:rsidRPr="00C14526">
                <w:rPr>
                  <w:rStyle w:val="Hipervnculo"/>
                  <w:sz w:val="16"/>
                </w:rPr>
                <w:t>TotalSiniestralidad</w:t>
              </w:r>
            </w:hyperlink>
            <w:r w:rsidR="00B7787A" w:rsidRPr="00C14526">
              <w:rPr>
                <w:sz w:val="16"/>
              </w:rPr>
              <w:t>=</w:t>
            </w:r>
          </w:p>
          <w:p w14:paraId="1E8747F1" w14:textId="77777777" w:rsidR="00B7787A" w:rsidRPr="00C14526" w:rsidRDefault="00000000" w:rsidP="005B7274">
            <w:pPr>
              <w:cnfStyle w:val="000000100000" w:firstRow="0" w:lastRow="0" w:firstColumn="0" w:lastColumn="0" w:oddVBand="0" w:evenVBand="0" w:oddHBand="1" w:evenHBand="0" w:firstRowFirstColumn="0" w:firstRowLastColumn="0" w:lastRowFirstColumn="0" w:lastRowLastColumn="0"/>
              <w:rPr>
                <w:sz w:val="16"/>
              </w:rPr>
            </w:pPr>
            <w:hyperlink w:anchor="_[A]_Total_15" w:history="1">
              <w:r w:rsidR="00192E5D">
                <w:rPr>
                  <w:rStyle w:val="Hipervnculo"/>
                  <w:sz w:val="16"/>
                </w:rPr>
                <w:t>[A]</w:t>
              </w:r>
              <w:r w:rsidR="00B7787A" w:rsidRPr="00C14526">
                <w:rPr>
                  <w:rStyle w:val="Hipervnculo"/>
                  <w:sz w:val="16"/>
                </w:rPr>
                <w:t>Total</w:t>
              </w:r>
            </w:hyperlink>
            <w:r w:rsidR="00270EA4">
              <w:rPr>
                <w:rStyle w:val="Hipervnculo"/>
                <w:sz w:val="16"/>
              </w:rPr>
              <w:t>SiniestrosPagados</w:t>
            </w:r>
            <w:r w:rsidR="00B7787A" w:rsidRPr="00C14526">
              <w:rPr>
                <w:sz w:val="16"/>
              </w:rPr>
              <w:t xml:space="preserve"> –</w:t>
            </w:r>
          </w:p>
          <w:p w14:paraId="46DFB95C" w14:textId="77777777" w:rsidR="00B7787A" w:rsidRPr="00C14526" w:rsidRDefault="00000000" w:rsidP="005B7274">
            <w:pPr>
              <w:cnfStyle w:val="000000100000" w:firstRow="0" w:lastRow="0" w:firstColumn="0" w:lastColumn="0" w:oddVBand="0" w:evenVBand="0" w:oddHBand="1" w:evenHBand="0" w:firstRowFirstColumn="0" w:firstRowLastColumn="0" w:lastRowFirstColumn="0" w:lastRowLastColumn="0"/>
              <w:rPr>
                <w:sz w:val="16"/>
              </w:rPr>
            </w:pPr>
            <w:hyperlink w:anchor="_[E]_SiniestrosReaseguroCedidoRetroc" w:history="1">
              <w:r w:rsidR="00192E5D">
                <w:rPr>
                  <w:rStyle w:val="Hipervnculo"/>
                  <w:sz w:val="16"/>
                </w:rPr>
                <w:t>[E]</w:t>
              </w:r>
              <w:r w:rsidR="001527D0" w:rsidRPr="00C14526">
                <w:rPr>
                  <w:rStyle w:val="Hipervnculo"/>
                  <w:sz w:val="16"/>
                </w:rPr>
                <w:t>Siniestros</w:t>
              </w:r>
              <w:r w:rsidR="00270EA4">
                <w:rPr>
                  <w:rStyle w:val="Hipervnculo"/>
                  <w:sz w:val="16"/>
                </w:rPr>
                <w:t>GastosRecuperadosPor</w:t>
              </w:r>
              <w:r w:rsidR="001527D0" w:rsidRPr="00C14526">
                <w:rPr>
                  <w:rStyle w:val="Hipervnculo"/>
                  <w:sz w:val="16"/>
                </w:rPr>
                <w:t>ReaseguroCedidoRetrocedido</w:t>
              </w:r>
            </w:hyperlink>
            <w:r w:rsidR="001527D0" w:rsidRPr="00C14526">
              <w:rPr>
                <w:sz w:val="16"/>
              </w:rPr>
              <w:t xml:space="preserve"> +</w:t>
            </w:r>
          </w:p>
          <w:p w14:paraId="0FD6E796" w14:textId="77777777" w:rsidR="001527D0" w:rsidRPr="00C14526" w:rsidRDefault="00000000" w:rsidP="005B7274">
            <w:pPr>
              <w:cnfStyle w:val="000000100000" w:firstRow="0" w:lastRow="0" w:firstColumn="0" w:lastColumn="0" w:oddVBand="0" w:evenVBand="0" w:oddHBand="1" w:evenHBand="0" w:firstRowFirstColumn="0" w:firstRowLastColumn="0" w:lastRowFirstColumn="0" w:lastRowLastColumn="0"/>
              <w:rPr>
                <w:sz w:val="16"/>
              </w:rPr>
            </w:pPr>
            <w:hyperlink w:anchor="_[A]_Total_16" w:history="1">
              <w:r w:rsidR="00192E5D">
                <w:rPr>
                  <w:rStyle w:val="Hipervnculo"/>
                  <w:sz w:val="16"/>
                </w:rPr>
                <w:t>[A]</w:t>
              </w:r>
              <w:r w:rsidR="001527D0" w:rsidRPr="00C14526">
                <w:rPr>
                  <w:rStyle w:val="Hipervnculo"/>
                  <w:sz w:val="16"/>
                </w:rPr>
                <w:t>Total</w:t>
              </w:r>
            </w:hyperlink>
            <w:r w:rsidR="00270EA4">
              <w:rPr>
                <w:rStyle w:val="Hipervnculo"/>
                <w:sz w:val="16"/>
              </w:rPr>
              <w:t>VariacionProvisionParaSiniestros</w:t>
            </w:r>
            <w:r w:rsidR="001527D0" w:rsidRPr="00C14526">
              <w:rPr>
                <w:sz w:val="16"/>
              </w:rPr>
              <w:t xml:space="preserve"> –</w:t>
            </w:r>
          </w:p>
          <w:p w14:paraId="427F2987" w14:textId="77777777" w:rsidR="00C14526" w:rsidRPr="00C14526" w:rsidRDefault="00000000" w:rsidP="005B7274">
            <w:pPr>
              <w:cnfStyle w:val="000000100000" w:firstRow="0" w:lastRow="0" w:firstColumn="0" w:lastColumn="0" w:oddVBand="0" w:evenVBand="0" w:oddHBand="1" w:evenHBand="0" w:firstRowFirstColumn="0" w:firstRowLastColumn="0" w:lastRowFirstColumn="0" w:lastRowLastColumn="0"/>
              <w:rPr>
                <w:sz w:val="16"/>
              </w:rPr>
            </w:pPr>
            <w:hyperlink w:anchor="_[E]VariacionParticipacionReasegurad" w:history="1">
              <w:r w:rsidR="00C14526" w:rsidRPr="00C14526">
                <w:rPr>
                  <w:rStyle w:val="Hipervnculo"/>
                  <w:sz w:val="16"/>
                </w:rPr>
                <w:t>[E]VariacionParticipacionReaseguradorProvisionSiniestrosReaseguroCedidoRetroc edido</w:t>
              </w:r>
            </w:hyperlink>
            <w:r w:rsidR="00C14526" w:rsidRPr="00C14526">
              <w:rPr>
                <w:sz w:val="16"/>
              </w:rPr>
              <w:t xml:space="preserve"> +</w:t>
            </w:r>
          </w:p>
          <w:p w14:paraId="2368F730" w14:textId="77777777" w:rsidR="00C14526" w:rsidRPr="00586724" w:rsidRDefault="00000000" w:rsidP="005B7274">
            <w:pPr>
              <w:cnfStyle w:val="000000100000" w:firstRow="0" w:lastRow="0" w:firstColumn="0" w:lastColumn="0" w:oddVBand="0" w:evenVBand="0" w:oddHBand="1" w:evenHBand="0" w:firstRowFirstColumn="0" w:firstRowLastColumn="0" w:lastRowFirstColumn="0" w:lastRowLastColumn="0"/>
              <w:rPr>
                <w:rStyle w:val="Hipervnculo"/>
                <w:color w:val="FF0000"/>
                <w:sz w:val="16"/>
              </w:rPr>
            </w:pPr>
            <w:hyperlink w:anchor="_[E]_GastosImputablesSiniestros" w:history="1">
              <w:r w:rsidR="00192E5D">
                <w:rPr>
                  <w:rStyle w:val="Hipervnculo"/>
                  <w:sz w:val="16"/>
                </w:rPr>
                <w:t>[E]</w:t>
              </w:r>
              <w:r w:rsidR="00C14526" w:rsidRPr="00C14526">
                <w:rPr>
                  <w:rStyle w:val="Hipervnculo"/>
                  <w:sz w:val="16"/>
                </w:rPr>
                <w:t>GastosImputablesSiniestros</w:t>
              </w:r>
            </w:hyperlink>
          </w:p>
          <w:p w14:paraId="0CDFA96F" w14:textId="77777777" w:rsidR="008B73F0" w:rsidRPr="00D57527" w:rsidRDefault="008B73F0" w:rsidP="008B73F0">
            <w:pPr>
              <w:tabs>
                <w:tab w:val="left" w:pos="128"/>
                <w:tab w:val="left" w:pos="949"/>
              </w:tabs>
              <w:cnfStyle w:val="000000100000" w:firstRow="0" w:lastRow="0" w:firstColumn="0" w:lastColumn="0" w:oddVBand="0" w:evenVBand="0" w:oddHBand="1"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Puede ser &lt; 0 ó ≥ 0</w:t>
            </w:r>
          </w:p>
          <w:p w14:paraId="7B73B541" w14:textId="77777777" w:rsidR="008B73F0" w:rsidRPr="00C14526" w:rsidRDefault="008B73F0" w:rsidP="005B7274">
            <w:pPr>
              <w:cnfStyle w:val="000000100000" w:firstRow="0" w:lastRow="0" w:firstColumn="0" w:lastColumn="0" w:oddVBand="0" w:evenVBand="0" w:oddHBand="1" w:evenHBand="0" w:firstRowFirstColumn="0" w:firstRowLastColumn="0" w:lastRowFirstColumn="0" w:lastRowLastColumn="0"/>
              <w:rPr>
                <w:sz w:val="16"/>
              </w:rPr>
            </w:pPr>
          </w:p>
          <w:p w14:paraId="20FD65B8" w14:textId="77777777" w:rsidR="001527D0" w:rsidRPr="000C06BD" w:rsidRDefault="000C06BD" w:rsidP="005B7274">
            <w:pPr>
              <w:cnfStyle w:val="000000100000" w:firstRow="0" w:lastRow="0" w:firstColumn="0" w:lastColumn="0" w:oddVBand="0" w:evenVBand="0" w:oddHBand="1" w:evenHBand="0" w:firstRowFirstColumn="0" w:firstRowLastColumn="0" w:lastRowFirstColumn="0" w:lastRowLastColumn="0"/>
              <w:rPr>
                <w:sz w:val="16"/>
                <w:szCs w:val="16"/>
              </w:rPr>
            </w:pPr>
            <w:r w:rsidRPr="000C06BD">
              <w:rPr>
                <w:sz w:val="16"/>
                <w:szCs w:val="16"/>
              </w:rPr>
              <w:t xml:space="preserve">[E] SiniestralidadNetaReaseguro </w:t>
            </w:r>
            <w:r w:rsidRPr="000C06BD">
              <w:rPr>
                <w:snapToGrid w:val="0"/>
                <w:color w:val="000000"/>
                <w:sz w:val="16"/>
                <w:szCs w:val="16"/>
                <w:lang w:val="es-ES_tradnl" w:eastAsia="es-CR"/>
              </w:rPr>
              <w:t>[A]</w:t>
            </w:r>
            <w:r w:rsidRPr="000C06BD">
              <w:rPr>
                <w:sz w:val="16"/>
                <w:szCs w:val="16"/>
              </w:rPr>
              <w:t xml:space="preserve"> </w:t>
            </w:r>
            <w:r w:rsidRPr="000C06BD">
              <w:rPr>
                <w:snapToGrid w:val="0"/>
                <w:color w:val="000000"/>
                <w:sz w:val="16"/>
                <w:szCs w:val="16"/>
                <w:lang w:val="es-ES_tradnl" w:eastAsia="es-CR"/>
              </w:rPr>
              <w:t xml:space="preserve">TotalSiniestralidadNetaReaseguro, para el ramo “G06” = </w:t>
            </w:r>
            <w:r w:rsidRPr="000C06BD">
              <w:rPr>
                <w:rFonts w:cs="Arial"/>
                <w:color w:val="000000"/>
                <w:sz w:val="16"/>
                <w:szCs w:val="16"/>
                <w:lang w:val="es-CR" w:eastAsia="es-CR"/>
              </w:rPr>
              <w:t>∑</w:t>
            </w:r>
            <w:r w:rsidRPr="000C06BD">
              <w:rPr>
                <w:sz w:val="16"/>
                <w:szCs w:val="16"/>
              </w:rPr>
              <w:t xml:space="preserve">[E] SiniestralidadNetaReaseguro_ln </w:t>
            </w:r>
            <w:r w:rsidRPr="000C06BD">
              <w:rPr>
                <w:snapToGrid w:val="0"/>
                <w:color w:val="000000"/>
                <w:sz w:val="16"/>
                <w:szCs w:val="16"/>
                <w:lang w:val="es-ES_tradnl" w:eastAsia="es-CR"/>
              </w:rPr>
              <w:t>[A]</w:t>
            </w:r>
            <w:r w:rsidRPr="000C06BD">
              <w:rPr>
                <w:sz w:val="16"/>
                <w:szCs w:val="16"/>
              </w:rPr>
              <w:t xml:space="preserve"> </w:t>
            </w:r>
            <w:r w:rsidRPr="000C06BD">
              <w:rPr>
                <w:snapToGrid w:val="0"/>
                <w:color w:val="000000"/>
                <w:sz w:val="16"/>
                <w:szCs w:val="16"/>
                <w:lang w:val="es-ES_tradnl" w:eastAsia="es-CR"/>
              </w:rPr>
              <w:t>TotalSiniestralidadNetaReaseguro</w:t>
            </w:r>
          </w:p>
          <w:p w14:paraId="3433F4EC" w14:textId="77777777" w:rsidR="000C06BD" w:rsidRDefault="000C06BD" w:rsidP="005B7274">
            <w:pPr>
              <w:cnfStyle w:val="000000100000" w:firstRow="0" w:lastRow="0" w:firstColumn="0" w:lastColumn="0" w:oddVBand="0" w:evenVBand="0" w:oddHBand="1" w:evenHBand="0" w:firstRowFirstColumn="0" w:firstRowLastColumn="0" w:lastRowFirstColumn="0" w:lastRowLastColumn="0"/>
            </w:pPr>
          </w:p>
        </w:tc>
      </w:tr>
      <w:tr w:rsidR="007D5B03" w:rsidRPr="00794669" w14:paraId="2E3B1DDE"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079A09C2" w14:textId="77777777" w:rsidR="007D5B03" w:rsidRDefault="00C24152" w:rsidP="00A02FEC">
            <w:pPr>
              <w:pStyle w:val="Ttulo9"/>
              <w:ind w:left="113" w:right="113"/>
              <w:jc w:val="center"/>
              <w:outlineLvl w:val="8"/>
              <w:rPr>
                <w:b w:val="0"/>
              </w:rPr>
            </w:pPr>
            <w:r>
              <w:rPr>
                <w:b w:val="0"/>
              </w:rPr>
              <w:t>[E]</w:t>
            </w:r>
            <w:r>
              <w:t xml:space="preserve"> </w:t>
            </w:r>
            <w:r w:rsidRPr="00C24152">
              <w:rPr>
                <w:b w:val="0"/>
              </w:rPr>
              <w:t>SiniestrosPagados</w:t>
            </w:r>
          </w:p>
        </w:tc>
        <w:tc>
          <w:tcPr>
            <w:tcW w:w="3402" w:type="dxa"/>
          </w:tcPr>
          <w:p w14:paraId="3B7519B7" w14:textId="77777777" w:rsidR="007D5B03" w:rsidRPr="00794669" w:rsidRDefault="00C24152" w:rsidP="00C24152">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bookmarkStart w:id="204" w:name="_[A]_Total_15"/>
            <w:bookmarkEnd w:id="204"/>
            <w:r>
              <w:rPr>
                <w:snapToGrid w:val="0"/>
                <w:color w:val="000000"/>
                <w:szCs w:val="16"/>
                <w:lang w:val="es-ES_tradnl" w:eastAsia="es-CR"/>
              </w:rPr>
              <w:t>[A]</w:t>
            </w:r>
            <w:r>
              <w:t xml:space="preserve"> </w:t>
            </w:r>
            <w:r w:rsidRPr="00C24152">
              <w:rPr>
                <w:snapToGrid w:val="0"/>
                <w:color w:val="000000"/>
                <w:szCs w:val="16"/>
                <w:lang w:val="es-ES_tradnl" w:eastAsia="es-CR"/>
              </w:rPr>
              <w:t>Total</w:t>
            </w:r>
            <w:r w:rsidR="00270EA4" w:rsidRPr="00270EA4">
              <w:rPr>
                <w:snapToGrid w:val="0"/>
                <w:color w:val="000000"/>
                <w:szCs w:val="16"/>
                <w:lang w:val="es-ES_tradnl" w:eastAsia="es-CR"/>
              </w:rPr>
              <w:t>SiniestrosPagados</w:t>
            </w:r>
          </w:p>
        </w:tc>
        <w:tc>
          <w:tcPr>
            <w:tcW w:w="4536" w:type="dxa"/>
            <w:vAlign w:val="center"/>
          </w:tcPr>
          <w:p w14:paraId="16684AD7" w14:textId="77777777" w:rsidR="007D5B03" w:rsidRPr="00011844" w:rsidRDefault="005F3F29"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Siniestros pagados</w:t>
            </w:r>
          </w:p>
        </w:tc>
        <w:tc>
          <w:tcPr>
            <w:tcW w:w="529" w:type="dxa"/>
            <w:textDirection w:val="btLr"/>
            <w:vAlign w:val="center"/>
          </w:tcPr>
          <w:p w14:paraId="3A0BC6EA" w14:textId="77777777" w:rsidR="007D5B03" w:rsidRPr="00794669" w:rsidRDefault="00253F5A"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70DACA4F" w14:textId="77777777" w:rsidR="007D5B03" w:rsidRPr="00586724" w:rsidRDefault="00000000" w:rsidP="00A02FEC">
            <w:pPr>
              <w:cnfStyle w:val="000000000000" w:firstRow="0" w:lastRow="0" w:firstColumn="0" w:lastColumn="0" w:oddVBand="0" w:evenVBand="0" w:oddHBand="0" w:evenHBand="0" w:firstRowFirstColumn="0" w:firstRowLastColumn="0" w:lastRowFirstColumn="0" w:lastRowLastColumn="0"/>
              <w:rPr>
                <w:rStyle w:val="Hipervnculo"/>
                <w:rFonts w:cs="Arial"/>
                <w:color w:val="FF0000"/>
                <w:sz w:val="16"/>
                <w:szCs w:val="16"/>
                <w:lang w:val="es-CR" w:eastAsia="es-CR"/>
              </w:rPr>
            </w:pPr>
            <w:hyperlink w:anchor="_[A]_Total_15" w:history="1">
              <w:r w:rsidR="005B7274" w:rsidRPr="005B7274">
                <w:rPr>
                  <w:rStyle w:val="Hipervnculo"/>
                  <w:sz w:val="16"/>
                  <w:szCs w:val="16"/>
                </w:rPr>
                <w:t>[A] Tota</w:t>
              </w:r>
              <w:r w:rsidR="00270EA4" w:rsidRPr="00270EA4">
                <w:rPr>
                  <w:rStyle w:val="Hipervnculo"/>
                  <w:sz w:val="16"/>
                  <w:szCs w:val="16"/>
                </w:rPr>
                <w:t>SiniestrosPagados</w:t>
              </w:r>
              <w:r w:rsidR="005B7274" w:rsidRPr="005B7274">
                <w:rPr>
                  <w:rStyle w:val="Hipervnculo"/>
                  <w:sz w:val="16"/>
                  <w:szCs w:val="16"/>
                </w:rPr>
                <w:t>l</w:t>
              </w:r>
            </w:hyperlink>
            <w:r w:rsidR="005B7274" w:rsidRPr="005B7274">
              <w:rPr>
                <w:sz w:val="16"/>
                <w:szCs w:val="16"/>
              </w:rPr>
              <w:t>=</w:t>
            </w:r>
            <w:r w:rsidR="005B7274" w:rsidRPr="005B7274">
              <w:rPr>
                <w:rFonts w:cs="Arial"/>
                <w:color w:val="000000"/>
                <w:sz w:val="16"/>
                <w:szCs w:val="16"/>
                <w:lang w:val="es-CR" w:eastAsia="es-CR"/>
              </w:rPr>
              <w:t xml:space="preserve">∑ </w:t>
            </w:r>
            <w:hyperlink w:anchor="_[E]_DeslgoseSiniestrosPagados" w:history="1">
              <w:r w:rsidR="00E11DB6">
                <w:rPr>
                  <w:rStyle w:val="Hipervnculo"/>
                  <w:rFonts w:cs="Arial"/>
                  <w:sz w:val="16"/>
                  <w:szCs w:val="16"/>
                  <w:lang w:val="es-CR" w:eastAsia="es-CR"/>
                </w:rPr>
                <w:t>Des</w:t>
              </w:r>
              <w:r w:rsidR="005B7274" w:rsidRPr="005B7274">
                <w:rPr>
                  <w:rStyle w:val="Hipervnculo"/>
                  <w:rFonts w:cs="Arial"/>
                  <w:sz w:val="16"/>
                  <w:szCs w:val="16"/>
                  <w:lang w:val="es-CR" w:eastAsia="es-CR"/>
                </w:rPr>
                <w:t>g</w:t>
              </w:r>
              <w:r w:rsidR="00E11DB6">
                <w:rPr>
                  <w:rStyle w:val="Hipervnculo"/>
                  <w:rFonts w:cs="Arial"/>
                  <w:sz w:val="16"/>
                  <w:szCs w:val="16"/>
                  <w:lang w:val="es-CR" w:eastAsia="es-CR"/>
                </w:rPr>
                <w:t>l</w:t>
              </w:r>
              <w:r w:rsidR="005B7274" w:rsidRPr="005B7274">
                <w:rPr>
                  <w:rStyle w:val="Hipervnculo"/>
                  <w:rFonts w:cs="Arial"/>
                  <w:sz w:val="16"/>
                  <w:szCs w:val="16"/>
                  <w:lang w:val="es-CR" w:eastAsia="es-CR"/>
                </w:rPr>
                <w:t>oseSiniestrosPagados</w:t>
              </w:r>
            </w:hyperlink>
          </w:p>
          <w:p w14:paraId="14902799" w14:textId="77777777" w:rsidR="008B73F0" w:rsidRDefault="008B73F0" w:rsidP="008B73F0">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D57527">
              <w:rPr>
                <w:rFonts w:cs="Arial"/>
                <w:sz w:val="16"/>
                <w:szCs w:val="16"/>
                <w:lang w:eastAsia="es-CR"/>
              </w:rPr>
              <w:t>Puede ser &lt; 0 ó ≥ 0</w:t>
            </w:r>
          </w:p>
          <w:p w14:paraId="794BC576" w14:textId="77777777" w:rsidR="000C06BD" w:rsidRPr="000C06BD" w:rsidRDefault="000C06BD" w:rsidP="008B73F0">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p>
          <w:p w14:paraId="6AE33880" w14:textId="77777777" w:rsidR="000C06BD" w:rsidRPr="000C06BD" w:rsidRDefault="000C06BD" w:rsidP="008B73F0">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u w:val="single"/>
                <w:lang w:val="es-CR" w:eastAsia="es-CR"/>
              </w:rPr>
            </w:pPr>
            <w:r w:rsidRPr="000C06BD">
              <w:rPr>
                <w:sz w:val="16"/>
                <w:szCs w:val="16"/>
              </w:rPr>
              <w:t xml:space="preserve">[E] SiniestrosPagados </w:t>
            </w:r>
            <w:r w:rsidRPr="000C06BD">
              <w:rPr>
                <w:snapToGrid w:val="0"/>
                <w:color w:val="000000"/>
                <w:sz w:val="16"/>
                <w:szCs w:val="16"/>
                <w:lang w:val="es-ES_tradnl" w:eastAsia="es-CR"/>
              </w:rPr>
              <w:t>[A]</w:t>
            </w:r>
            <w:r w:rsidRPr="000C06BD">
              <w:rPr>
                <w:sz w:val="16"/>
                <w:szCs w:val="16"/>
              </w:rPr>
              <w:t xml:space="preserve"> </w:t>
            </w:r>
            <w:r w:rsidRPr="000C06BD">
              <w:rPr>
                <w:snapToGrid w:val="0"/>
                <w:color w:val="000000"/>
                <w:sz w:val="16"/>
                <w:szCs w:val="16"/>
                <w:lang w:val="es-ES_tradnl" w:eastAsia="es-CR"/>
              </w:rPr>
              <w:t xml:space="preserve">TotalSiniestrosPagados, para el ramo “G06” = </w:t>
            </w:r>
            <w:r w:rsidRPr="000C06BD">
              <w:rPr>
                <w:rFonts w:cs="Arial"/>
                <w:color w:val="000000"/>
                <w:sz w:val="16"/>
                <w:szCs w:val="16"/>
                <w:lang w:val="es-CR" w:eastAsia="es-CR"/>
              </w:rPr>
              <w:t>∑</w:t>
            </w:r>
            <w:r w:rsidRPr="000C06BD">
              <w:rPr>
                <w:sz w:val="16"/>
                <w:szCs w:val="16"/>
              </w:rPr>
              <w:t xml:space="preserve">[E] SiniestrosPagados_ln </w:t>
            </w:r>
            <w:r w:rsidRPr="000C06BD">
              <w:rPr>
                <w:snapToGrid w:val="0"/>
                <w:color w:val="000000"/>
                <w:sz w:val="16"/>
                <w:szCs w:val="16"/>
                <w:lang w:val="es-ES_tradnl" w:eastAsia="es-CR"/>
              </w:rPr>
              <w:t>[A]</w:t>
            </w:r>
            <w:r w:rsidRPr="000C06BD">
              <w:rPr>
                <w:sz w:val="16"/>
                <w:szCs w:val="16"/>
              </w:rPr>
              <w:t xml:space="preserve"> </w:t>
            </w:r>
            <w:r w:rsidRPr="000C06BD">
              <w:rPr>
                <w:snapToGrid w:val="0"/>
                <w:color w:val="000000"/>
                <w:sz w:val="16"/>
                <w:szCs w:val="16"/>
                <w:lang w:val="es-ES_tradnl" w:eastAsia="es-CR"/>
              </w:rPr>
              <w:t>TotalSiniestrosPagados</w:t>
            </w:r>
          </w:p>
          <w:p w14:paraId="29FB716D" w14:textId="77777777" w:rsidR="008B73F0" w:rsidRPr="005B7274" w:rsidRDefault="008B73F0" w:rsidP="00A02FEC">
            <w:pPr>
              <w:cnfStyle w:val="000000000000" w:firstRow="0" w:lastRow="0" w:firstColumn="0" w:lastColumn="0" w:oddVBand="0" w:evenVBand="0" w:oddHBand="0" w:evenHBand="0" w:firstRowFirstColumn="0" w:firstRowLastColumn="0" w:lastRowFirstColumn="0" w:lastRowLastColumn="0"/>
              <w:rPr>
                <w:sz w:val="16"/>
                <w:szCs w:val="16"/>
              </w:rPr>
            </w:pPr>
          </w:p>
        </w:tc>
      </w:tr>
      <w:tr w:rsidR="00C24152" w:rsidRPr="00794669" w14:paraId="3B2C0959"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2CF59B20" w14:textId="77777777" w:rsidR="00C24152" w:rsidRDefault="00C24152" w:rsidP="00E11DB6">
            <w:pPr>
              <w:pStyle w:val="Ttulo9"/>
              <w:ind w:left="113" w:right="113"/>
              <w:jc w:val="center"/>
              <w:outlineLvl w:val="8"/>
              <w:rPr>
                <w:b w:val="0"/>
              </w:rPr>
            </w:pPr>
            <w:bookmarkStart w:id="205" w:name="_[E]_DeslgoseSiniestrosPagados"/>
            <w:bookmarkEnd w:id="205"/>
            <w:r>
              <w:rPr>
                <w:b w:val="0"/>
              </w:rPr>
              <w:t>[E]</w:t>
            </w:r>
            <w:r>
              <w:t xml:space="preserve"> </w:t>
            </w:r>
            <w:r w:rsidRPr="00C24152">
              <w:rPr>
                <w:b w:val="0"/>
              </w:rPr>
              <w:t>Desg</w:t>
            </w:r>
            <w:r w:rsidR="00E11DB6">
              <w:rPr>
                <w:b w:val="0"/>
              </w:rPr>
              <w:t>l</w:t>
            </w:r>
            <w:r w:rsidRPr="00C24152">
              <w:rPr>
                <w:b w:val="0"/>
              </w:rPr>
              <w:t>oseSiniestrosPagados</w:t>
            </w:r>
          </w:p>
        </w:tc>
        <w:tc>
          <w:tcPr>
            <w:tcW w:w="3402" w:type="dxa"/>
          </w:tcPr>
          <w:p w14:paraId="654CED6B" w14:textId="77777777" w:rsidR="00C24152" w:rsidRPr="00794669" w:rsidRDefault="00C24152" w:rsidP="00A02FE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C24152">
              <w:rPr>
                <w:snapToGrid w:val="0"/>
                <w:color w:val="000000"/>
                <w:szCs w:val="16"/>
                <w:lang w:val="es-ES_tradnl" w:eastAsia="es-CR"/>
              </w:rPr>
              <w:t>SeguroDirecto</w:t>
            </w:r>
          </w:p>
        </w:tc>
        <w:tc>
          <w:tcPr>
            <w:tcW w:w="4536" w:type="dxa"/>
            <w:vAlign w:val="center"/>
          </w:tcPr>
          <w:p w14:paraId="533D170F" w14:textId="77777777" w:rsidR="00C24152" w:rsidRPr="00011844" w:rsidRDefault="005F3F29"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 xml:space="preserve">Seguro directo </w:t>
            </w:r>
          </w:p>
        </w:tc>
        <w:tc>
          <w:tcPr>
            <w:tcW w:w="529" w:type="dxa"/>
            <w:textDirection w:val="btLr"/>
            <w:vAlign w:val="center"/>
          </w:tcPr>
          <w:p w14:paraId="69AA7795" w14:textId="77777777" w:rsidR="00C24152" w:rsidRPr="00794669" w:rsidRDefault="0077376D"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7376D">
              <w:rPr>
                <w:rFonts w:cs="Arial"/>
                <w:color w:val="000000"/>
                <w:sz w:val="16"/>
                <w:szCs w:val="16"/>
                <w:lang w:val="es-ES_tradnl" w:eastAsia="es-CR"/>
              </w:rPr>
              <w:t>40200100000000</w:t>
            </w:r>
          </w:p>
        </w:tc>
        <w:tc>
          <w:tcPr>
            <w:tcW w:w="4985" w:type="dxa"/>
            <w:vAlign w:val="center"/>
          </w:tcPr>
          <w:p w14:paraId="4BBA86DD" w14:textId="77777777" w:rsidR="005B7274" w:rsidRPr="00D57527" w:rsidRDefault="008B73F0" w:rsidP="008B73F0">
            <w:pPr>
              <w:pStyle w:val="Prrafodelista"/>
              <w:numPr>
                <w:ilvl w:val="0"/>
                <w:numId w:val="510"/>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586724">
              <w:rPr>
                <w:color w:val="FF0000"/>
              </w:rPr>
              <w:t xml:space="preserve"> </w:t>
            </w:r>
            <w:r w:rsidRPr="00D57527">
              <w:rPr>
                <w:rFonts w:cs="Arial"/>
                <w:sz w:val="16"/>
                <w:szCs w:val="16"/>
                <w:lang w:eastAsia="es-CR"/>
              </w:rPr>
              <w:t>Puede ser &lt; 0 ó ≥ 0</w:t>
            </w:r>
          </w:p>
          <w:p w14:paraId="4DD4B02A" w14:textId="77777777" w:rsidR="00C24152" w:rsidRPr="00DA0A05" w:rsidRDefault="005B7274" w:rsidP="009B7AA1">
            <w:pPr>
              <w:pStyle w:val="Prrafodelista"/>
              <w:numPr>
                <w:ilvl w:val="0"/>
                <w:numId w:val="510"/>
              </w:numPr>
              <w:cnfStyle w:val="000000100000" w:firstRow="0" w:lastRow="0" w:firstColumn="0" w:lastColumn="0" w:oddVBand="0" w:evenVBand="0" w:oddHBand="1" w:evenHBand="0" w:firstRowFirstColumn="0" w:firstRowLastColumn="0" w:lastRowFirstColumn="0" w:lastRowLastColumn="0"/>
              <w:rPr>
                <w:sz w:val="16"/>
              </w:rPr>
            </w:pPr>
            <w:r w:rsidRPr="001527D0">
              <w:rPr>
                <w:rFonts w:cs="Arial"/>
                <w:color w:val="000000"/>
                <w:sz w:val="16"/>
                <w:szCs w:val="16"/>
                <w:lang w:eastAsia="es-CR"/>
              </w:rPr>
              <w:t>Se debe expresar con 2 decimales</w:t>
            </w:r>
          </w:p>
          <w:p w14:paraId="737719F7" w14:textId="77777777" w:rsidR="00DA0A05" w:rsidRPr="00DA0A05" w:rsidRDefault="00DA0A05" w:rsidP="009B7AA1">
            <w:pPr>
              <w:pStyle w:val="Prrafodelista"/>
              <w:numPr>
                <w:ilvl w:val="0"/>
                <w:numId w:val="510"/>
              </w:numPr>
              <w:cnfStyle w:val="000000100000" w:firstRow="0" w:lastRow="0" w:firstColumn="0" w:lastColumn="0" w:oddVBand="0" w:evenVBand="0" w:oddHBand="1" w:evenHBand="0" w:firstRowFirstColumn="0" w:firstRowLastColumn="0" w:lastRowFirstColumn="0" w:lastRowLastColumn="0"/>
              <w:rPr>
                <w:sz w:val="16"/>
                <w:szCs w:val="16"/>
              </w:rPr>
            </w:pPr>
            <w:r w:rsidRPr="00DA0A05">
              <w:rPr>
                <w:sz w:val="16"/>
                <w:szCs w:val="16"/>
              </w:rPr>
              <w:t xml:space="preserve">[E] DesgloseSiniestrosPagados </w:t>
            </w:r>
            <w:r w:rsidRPr="00DA0A05">
              <w:rPr>
                <w:snapToGrid w:val="0"/>
                <w:color w:val="000000"/>
                <w:sz w:val="16"/>
                <w:szCs w:val="16"/>
                <w:lang w:val="es-ES_tradnl" w:eastAsia="es-CR"/>
              </w:rPr>
              <w:t>[E]</w:t>
            </w:r>
            <w:r w:rsidRPr="00DA0A05">
              <w:rPr>
                <w:sz w:val="16"/>
                <w:szCs w:val="16"/>
              </w:rPr>
              <w:t xml:space="preserve"> </w:t>
            </w:r>
            <w:r w:rsidRPr="00DA0A05">
              <w:rPr>
                <w:snapToGrid w:val="0"/>
                <w:color w:val="000000"/>
                <w:sz w:val="16"/>
                <w:szCs w:val="16"/>
                <w:lang w:val="es-ES_tradnl" w:eastAsia="es-CR"/>
              </w:rPr>
              <w:t xml:space="preserve">SeguroDirecto , para el ramo “G06” = </w:t>
            </w:r>
            <w:r w:rsidRPr="00DA0A05">
              <w:rPr>
                <w:rFonts w:cs="Arial"/>
                <w:color w:val="000000"/>
                <w:sz w:val="16"/>
                <w:szCs w:val="16"/>
                <w:lang w:val="es-CR" w:eastAsia="es-CR"/>
              </w:rPr>
              <w:t>∑</w:t>
            </w:r>
            <w:r w:rsidRPr="00DA0A05">
              <w:rPr>
                <w:sz w:val="16"/>
                <w:szCs w:val="16"/>
              </w:rPr>
              <w:t xml:space="preserve">[E] DesgloseSiniestrosPagados_ln </w:t>
            </w:r>
            <w:r w:rsidRPr="00DA0A05">
              <w:rPr>
                <w:snapToGrid w:val="0"/>
                <w:color w:val="000000"/>
                <w:sz w:val="16"/>
                <w:szCs w:val="16"/>
                <w:lang w:val="es-ES_tradnl" w:eastAsia="es-CR"/>
              </w:rPr>
              <w:t>[E]</w:t>
            </w:r>
            <w:r w:rsidRPr="00DA0A05">
              <w:rPr>
                <w:sz w:val="16"/>
                <w:szCs w:val="16"/>
              </w:rPr>
              <w:t xml:space="preserve"> </w:t>
            </w:r>
            <w:r w:rsidRPr="00DA0A05">
              <w:rPr>
                <w:snapToGrid w:val="0"/>
                <w:color w:val="000000"/>
                <w:sz w:val="16"/>
                <w:szCs w:val="16"/>
                <w:lang w:val="es-ES_tradnl" w:eastAsia="es-CR"/>
              </w:rPr>
              <w:t>SeguroDirecto</w:t>
            </w:r>
          </w:p>
        </w:tc>
      </w:tr>
      <w:tr w:rsidR="00C24152" w:rsidRPr="00794669" w14:paraId="757C11C8"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36F7579" w14:textId="77777777" w:rsidR="00C24152" w:rsidRDefault="00C24152" w:rsidP="00A02FEC">
            <w:pPr>
              <w:pStyle w:val="Ttulo9"/>
              <w:ind w:left="113" w:right="113"/>
              <w:jc w:val="center"/>
              <w:outlineLvl w:val="8"/>
              <w:rPr>
                <w:b w:val="0"/>
              </w:rPr>
            </w:pPr>
          </w:p>
        </w:tc>
        <w:tc>
          <w:tcPr>
            <w:tcW w:w="3402" w:type="dxa"/>
          </w:tcPr>
          <w:p w14:paraId="05FA6A25" w14:textId="77777777" w:rsidR="00C24152" w:rsidRPr="00794669" w:rsidRDefault="00C24152" w:rsidP="00A02FEC">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C24152">
              <w:rPr>
                <w:snapToGrid w:val="0"/>
                <w:color w:val="000000"/>
                <w:szCs w:val="16"/>
                <w:lang w:val="es-ES_tradnl" w:eastAsia="es-CR"/>
              </w:rPr>
              <w:t>ReaseguroAceptado</w:t>
            </w:r>
          </w:p>
        </w:tc>
        <w:tc>
          <w:tcPr>
            <w:tcW w:w="4536" w:type="dxa"/>
            <w:vAlign w:val="center"/>
          </w:tcPr>
          <w:p w14:paraId="72C6AFFB" w14:textId="77777777" w:rsidR="00C24152" w:rsidRPr="00011844" w:rsidRDefault="00AA6D0C"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Reaseguro aceptado</w:t>
            </w:r>
          </w:p>
        </w:tc>
        <w:tc>
          <w:tcPr>
            <w:tcW w:w="529" w:type="dxa"/>
            <w:textDirection w:val="btLr"/>
            <w:vAlign w:val="center"/>
          </w:tcPr>
          <w:p w14:paraId="4B5A2645" w14:textId="77777777" w:rsidR="00C24152" w:rsidRPr="00066184" w:rsidRDefault="0077376D"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40200200000000</w:t>
            </w:r>
          </w:p>
        </w:tc>
        <w:tc>
          <w:tcPr>
            <w:tcW w:w="4985" w:type="dxa"/>
            <w:vAlign w:val="center"/>
          </w:tcPr>
          <w:p w14:paraId="5C7B0918" w14:textId="77777777" w:rsidR="005B7274" w:rsidRPr="00D57527" w:rsidRDefault="008B73F0" w:rsidP="00586724">
            <w:pPr>
              <w:pStyle w:val="Prrafodelista"/>
              <w:numPr>
                <w:ilvl w:val="0"/>
                <w:numId w:val="511"/>
              </w:numPr>
              <w:ind w:left="837" w:hanging="284"/>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586724">
              <w:rPr>
                <w:color w:val="FF0000"/>
              </w:rPr>
              <w:t xml:space="preserve"> </w:t>
            </w:r>
            <w:r w:rsidRPr="00D57527">
              <w:rPr>
                <w:rFonts w:cs="Arial"/>
                <w:sz w:val="16"/>
                <w:szCs w:val="16"/>
                <w:lang w:eastAsia="es-CR"/>
              </w:rPr>
              <w:t>Puede ser &lt; 0 ó ≥ 0</w:t>
            </w:r>
          </w:p>
          <w:p w14:paraId="7718CA5D" w14:textId="77777777" w:rsidR="00C24152" w:rsidRPr="00DA0A05" w:rsidRDefault="005B7274" w:rsidP="00586724">
            <w:pPr>
              <w:pStyle w:val="Prrafodelista"/>
              <w:numPr>
                <w:ilvl w:val="0"/>
                <w:numId w:val="511"/>
              </w:numPr>
              <w:ind w:left="837" w:hanging="284"/>
              <w:cnfStyle w:val="000000000000" w:firstRow="0" w:lastRow="0" w:firstColumn="0" w:lastColumn="0" w:oddVBand="0" w:evenVBand="0" w:oddHBand="0" w:evenHBand="0" w:firstRowFirstColumn="0" w:firstRowLastColumn="0" w:lastRowFirstColumn="0" w:lastRowLastColumn="0"/>
              <w:rPr>
                <w:sz w:val="16"/>
              </w:rPr>
            </w:pPr>
            <w:r w:rsidRPr="00066184">
              <w:rPr>
                <w:rFonts w:cs="Arial"/>
                <w:color w:val="000000"/>
                <w:sz w:val="16"/>
                <w:szCs w:val="16"/>
                <w:lang w:eastAsia="es-CR"/>
              </w:rPr>
              <w:t>Se debe expresar con 2 decimales</w:t>
            </w:r>
          </w:p>
          <w:p w14:paraId="0D183A2A" w14:textId="77777777" w:rsidR="00DA0A05" w:rsidRPr="00DA0A05" w:rsidRDefault="00DA0A05" w:rsidP="00586724">
            <w:pPr>
              <w:pStyle w:val="Prrafodelista"/>
              <w:numPr>
                <w:ilvl w:val="0"/>
                <w:numId w:val="511"/>
              </w:numPr>
              <w:ind w:left="837" w:hanging="284"/>
              <w:cnfStyle w:val="000000000000" w:firstRow="0" w:lastRow="0" w:firstColumn="0" w:lastColumn="0" w:oddVBand="0" w:evenVBand="0" w:oddHBand="0" w:evenHBand="0" w:firstRowFirstColumn="0" w:firstRowLastColumn="0" w:lastRowFirstColumn="0" w:lastRowLastColumn="0"/>
              <w:rPr>
                <w:sz w:val="16"/>
                <w:szCs w:val="16"/>
              </w:rPr>
            </w:pPr>
            <w:r w:rsidRPr="00DA0A05">
              <w:rPr>
                <w:sz w:val="16"/>
                <w:szCs w:val="16"/>
              </w:rPr>
              <w:t xml:space="preserve">[E] DesgloseSiniestrosPagados </w:t>
            </w:r>
            <w:r w:rsidRPr="00DA0A05">
              <w:rPr>
                <w:snapToGrid w:val="0"/>
                <w:color w:val="000000"/>
                <w:sz w:val="16"/>
                <w:szCs w:val="16"/>
                <w:lang w:val="es-ES_tradnl" w:eastAsia="es-CR"/>
              </w:rPr>
              <w:t>[E]</w:t>
            </w:r>
            <w:r w:rsidRPr="00DA0A05">
              <w:rPr>
                <w:sz w:val="16"/>
                <w:szCs w:val="16"/>
              </w:rPr>
              <w:t xml:space="preserve"> </w:t>
            </w:r>
            <w:r w:rsidRPr="00DA0A05">
              <w:rPr>
                <w:snapToGrid w:val="0"/>
                <w:color w:val="000000"/>
                <w:sz w:val="16"/>
                <w:szCs w:val="16"/>
                <w:lang w:val="es-ES_tradnl" w:eastAsia="es-CR"/>
              </w:rPr>
              <w:t xml:space="preserve">ReaseguroAceptado, para el ramo “G06” = </w:t>
            </w:r>
            <w:r w:rsidRPr="00DA0A05">
              <w:rPr>
                <w:rFonts w:cs="Arial"/>
                <w:color w:val="000000"/>
                <w:sz w:val="16"/>
                <w:szCs w:val="16"/>
                <w:lang w:val="es-CR" w:eastAsia="es-CR"/>
              </w:rPr>
              <w:t>∑</w:t>
            </w:r>
            <w:r w:rsidRPr="00DA0A05">
              <w:rPr>
                <w:sz w:val="16"/>
                <w:szCs w:val="16"/>
              </w:rPr>
              <w:t>[E]</w:t>
            </w:r>
            <w:r w:rsidRPr="0043151A">
              <w:rPr>
                <w:sz w:val="16"/>
                <w:szCs w:val="16"/>
              </w:rPr>
              <w:t xml:space="preserve"> </w:t>
            </w:r>
            <w:r w:rsidRPr="00EA6059">
              <w:rPr>
                <w:sz w:val="16"/>
                <w:szCs w:val="16"/>
              </w:rPr>
              <w:t xml:space="preserve">DesgloseSiniestrosPagados_ln </w:t>
            </w:r>
            <w:r w:rsidRPr="00DA0A05">
              <w:rPr>
                <w:snapToGrid w:val="0"/>
                <w:color w:val="000000"/>
                <w:sz w:val="16"/>
                <w:szCs w:val="16"/>
                <w:lang w:val="es-ES_tradnl" w:eastAsia="es-CR"/>
              </w:rPr>
              <w:t>[E]</w:t>
            </w:r>
            <w:r w:rsidRPr="00DA0A05">
              <w:rPr>
                <w:sz w:val="16"/>
                <w:szCs w:val="16"/>
              </w:rPr>
              <w:t xml:space="preserve"> </w:t>
            </w:r>
            <w:r w:rsidRPr="00DA0A05">
              <w:rPr>
                <w:snapToGrid w:val="0"/>
                <w:color w:val="000000"/>
                <w:sz w:val="16"/>
                <w:szCs w:val="16"/>
                <w:lang w:val="es-ES_tradnl" w:eastAsia="es-CR"/>
              </w:rPr>
              <w:t>ReaseguroAceptado</w:t>
            </w:r>
          </w:p>
        </w:tc>
      </w:tr>
      <w:tr w:rsidR="001527D0" w:rsidRPr="00794669" w14:paraId="69A07BD3"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33C30C29" w14:textId="77777777" w:rsidR="001527D0" w:rsidRDefault="001527D0" w:rsidP="00620E42">
            <w:pPr>
              <w:pStyle w:val="Ttulo9"/>
              <w:ind w:left="113" w:right="113"/>
              <w:jc w:val="center"/>
              <w:outlineLvl w:val="8"/>
              <w:rPr>
                <w:b w:val="0"/>
              </w:rPr>
            </w:pPr>
          </w:p>
        </w:tc>
        <w:tc>
          <w:tcPr>
            <w:tcW w:w="3402" w:type="dxa"/>
          </w:tcPr>
          <w:p w14:paraId="5CB646F3" w14:textId="77777777" w:rsidR="001527D0" w:rsidRDefault="001527D0" w:rsidP="00620E42">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206" w:name="_[E]_SiniestrosReaseguroCedidoRetroc"/>
            <w:bookmarkEnd w:id="206"/>
            <w:r w:rsidRPr="007730FA">
              <w:rPr>
                <w:snapToGrid w:val="0"/>
                <w:color w:val="000000"/>
                <w:szCs w:val="16"/>
                <w:lang w:val="es-ES_tradnl" w:eastAsia="es-CR"/>
              </w:rPr>
              <w:t>[E</w:t>
            </w:r>
            <w:r w:rsidR="00270EA4">
              <w:rPr>
                <w:snapToGrid w:val="0"/>
                <w:color w:val="000000"/>
                <w:szCs w:val="16"/>
                <w:lang w:val="es-ES_tradnl" w:eastAsia="es-CR"/>
              </w:rPr>
              <w:t>]</w:t>
            </w:r>
            <w:r w:rsidR="00270EA4" w:rsidRPr="00270EA4">
              <w:rPr>
                <w:snapToGrid w:val="0"/>
                <w:color w:val="000000"/>
                <w:szCs w:val="16"/>
                <w:lang w:val="es-ES_tradnl" w:eastAsia="es-CR"/>
              </w:rPr>
              <w:t>SiniestrosGastosRecuperadosPorReaseguroCedidoRetrocedido</w:t>
            </w:r>
          </w:p>
        </w:tc>
        <w:tc>
          <w:tcPr>
            <w:tcW w:w="4536" w:type="dxa"/>
            <w:vAlign w:val="center"/>
          </w:tcPr>
          <w:p w14:paraId="57CCD21C" w14:textId="77777777" w:rsidR="001527D0" w:rsidRPr="00011844" w:rsidRDefault="00AA6D0C" w:rsidP="00620E42">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Siniestros por reaseguro cedido y retrocedido</w:t>
            </w:r>
          </w:p>
        </w:tc>
        <w:tc>
          <w:tcPr>
            <w:tcW w:w="529" w:type="dxa"/>
            <w:textDirection w:val="btLr"/>
            <w:vAlign w:val="center"/>
          </w:tcPr>
          <w:p w14:paraId="67A56359" w14:textId="77777777" w:rsidR="001527D0" w:rsidRPr="00066184" w:rsidRDefault="001C5618" w:rsidP="00620E42">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50400100000000+50400200000000</w:t>
            </w:r>
          </w:p>
        </w:tc>
        <w:tc>
          <w:tcPr>
            <w:tcW w:w="4985" w:type="dxa"/>
            <w:vAlign w:val="center"/>
          </w:tcPr>
          <w:p w14:paraId="4EE12BBE" w14:textId="77777777" w:rsidR="001527D0" w:rsidRPr="00D57527" w:rsidRDefault="008B73F0" w:rsidP="00051D62">
            <w:pPr>
              <w:pStyle w:val="Prrafodelista"/>
              <w:numPr>
                <w:ilvl w:val="0"/>
                <w:numId w:val="512"/>
              </w:numPr>
              <w:ind w:left="837" w:hanging="425"/>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D57527">
              <w:t xml:space="preserve"> </w:t>
            </w:r>
            <w:r w:rsidRPr="00D57527">
              <w:rPr>
                <w:rFonts w:cs="Arial"/>
                <w:sz w:val="16"/>
                <w:szCs w:val="16"/>
                <w:lang w:eastAsia="es-CR"/>
              </w:rPr>
              <w:t>Puede ser &lt; 0 ó ≥ 0</w:t>
            </w:r>
          </w:p>
          <w:p w14:paraId="2F57ECC5" w14:textId="77777777" w:rsidR="001527D0" w:rsidRPr="00EA6059" w:rsidRDefault="001527D0" w:rsidP="009B7AA1">
            <w:pPr>
              <w:pStyle w:val="Prrafodelista"/>
              <w:numPr>
                <w:ilvl w:val="0"/>
                <w:numId w:val="512"/>
              </w:numPr>
              <w:ind w:left="837" w:hanging="425"/>
              <w:cnfStyle w:val="000000100000" w:firstRow="0" w:lastRow="0" w:firstColumn="0" w:lastColumn="0" w:oddVBand="0" w:evenVBand="0" w:oddHBand="1" w:evenHBand="0" w:firstRowFirstColumn="0" w:firstRowLastColumn="0" w:lastRowFirstColumn="0" w:lastRowLastColumn="0"/>
              <w:rPr>
                <w:sz w:val="16"/>
                <w:szCs w:val="16"/>
              </w:rPr>
            </w:pPr>
            <w:r w:rsidRPr="00066184">
              <w:rPr>
                <w:rFonts w:cs="Arial"/>
                <w:color w:val="000000"/>
                <w:sz w:val="16"/>
                <w:szCs w:val="16"/>
                <w:lang w:eastAsia="es-CR"/>
              </w:rPr>
              <w:t>Se debe expresar con 2 decimales</w:t>
            </w:r>
          </w:p>
          <w:p w14:paraId="5B2305C0" w14:textId="77777777" w:rsidR="0043151A" w:rsidRPr="00066184" w:rsidRDefault="0043151A" w:rsidP="00EA6059">
            <w:pPr>
              <w:pStyle w:val="Prrafodelista"/>
              <w:numPr>
                <w:ilvl w:val="0"/>
                <w:numId w:val="512"/>
              </w:numPr>
              <w:ind w:left="837"/>
              <w:cnfStyle w:val="000000100000" w:firstRow="0" w:lastRow="0" w:firstColumn="0" w:lastColumn="0" w:oddVBand="0" w:evenVBand="0" w:oddHBand="1" w:evenHBand="0" w:firstRowFirstColumn="0" w:firstRowLastColumn="0" w:lastRowFirstColumn="0" w:lastRowLastColumn="0"/>
              <w:rPr>
                <w:sz w:val="16"/>
                <w:szCs w:val="16"/>
              </w:rPr>
            </w:pPr>
            <w:r w:rsidRPr="0043151A">
              <w:rPr>
                <w:sz w:val="16"/>
                <w:szCs w:val="16"/>
              </w:rPr>
              <w:t>[E]SiniestrosGastosRecuperadosPorReaseguroCedidoRetrocedido</w:t>
            </w:r>
            <w:r w:rsidRPr="00DA0A05">
              <w:rPr>
                <w:snapToGrid w:val="0"/>
                <w:color w:val="000000"/>
                <w:sz w:val="16"/>
                <w:szCs w:val="16"/>
                <w:lang w:val="es-ES_tradnl" w:eastAsia="es-CR"/>
              </w:rPr>
              <w:t xml:space="preserve">, para el ramo “G06” = </w:t>
            </w:r>
            <w:r w:rsidRPr="00DA0A05">
              <w:rPr>
                <w:rFonts w:cs="Arial"/>
                <w:color w:val="000000"/>
                <w:sz w:val="16"/>
                <w:szCs w:val="16"/>
                <w:lang w:val="es-CR" w:eastAsia="es-CR"/>
              </w:rPr>
              <w:t>∑</w:t>
            </w:r>
            <w:r w:rsidRPr="0043151A">
              <w:rPr>
                <w:rFonts w:cs="Arial"/>
                <w:color w:val="000000"/>
                <w:sz w:val="16"/>
                <w:szCs w:val="16"/>
                <w:lang w:val="es-CR" w:eastAsia="es-CR"/>
              </w:rPr>
              <w:t>[E]SiniestrosGastosRecuperadosPorReaseguroCedidoRetrocedido_ln</w:t>
            </w:r>
          </w:p>
        </w:tc>
      </w:tr>
      <w:tr w:rsidR="005B7274" w:rsidRPr="00794669" w14:paraId="6DD5C5CA"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4CBB4F21" w14:textId="77777777" w:rsidR="005B7274" w:rsidRDefault="005B7274" w:rsidP="00A02FEC">
            <w:pPr>
              <w:pStyle w:val="Ttulo9"/>
              <w:ind w:left="113" w:right="113"/>
              <w:jc w:val="center"/>
              <w:outlineLvl w:val="8"/>
              <w:rPr>
                <w:b w:val="0"/>
              </w:rPr>
            </w:pPr>
            <w:r>
              <w:rPr>
                <w:b w:val="0"/>
              </w:rPr>
              <w:t>[E]</w:t>
            </w:r>
            <w:r>
              <w:t xml:space="preserve"> </w:t>
            </w:r>
            <w:r w:rsidRPr="005B7274">
              <w:rPr>
                <w:b w:val="0"/>
              </w:rPr>
              <w:t>VariacionProvision</w:t>
            </w:r>
            <w:r w:rsidR="007C2D5D">
              <w:rPr>
                <w:b w:val="0"/>
              </w:rPr>
              <w:t>Para</w:t>
            </w:r>
            <w:r w:rsidRPr="005B7274">
              <w:rPr>
                <w:b w:val="0"/>
              </w:rPr>
              <w:t>Siniestros</w:t>
            </w:r>
          </w:p>
        </w:tc>
        <w:tc>
          <w:tcPr>
            <w:tcW w:w="3402" w:type="dxa"/>
          </w:tcPr>
          <w:p w14:paraId="48D77A08" w14:textId="77777777" w:rsidR="005B7274" w:rsidRDefault="005B7274" w:rsidP="00A02FEC">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bookmarkStart w:id="207" w:name="_[A]_Total_16"/>
            <w:bookmarkEnd w:id="207"/>
            <w:r>
              <w:rPr>
                <w:snapToGrid w:val="0"/>
                <w:color w:val="000000"/>
                <w:szCs w:val="16"/>
                <w:lang w:val="es-ES_tradnl" w:eastAsia="es-CR"/>
              </w:rPr>
              <w:t>[A]</w:t>
            </w:r>
            <w:r>
              <w:t xml:space="preserve"> </w:t>
            </w:r>
            <w:r w:rsidR="00270EA4" w:rsidRPr="00270EA4">
              <w:rPr>
                <w:snapToGrid w:val="0"/>
                <w:color w:val="000000"/>
                <w:szCs w:val="16"/>
                <w:lang w:val="es-ES_tradnl" w:eastAsia="es-CR"/>
              </w:rPr>
              <w:t>TotalVariacionProvisionParaSiniestros</w:t>
            </w:r>
          </w:p>
        </w:tc>
        <w:tc>
          <w:tcPr>
            <w:tcW w:w="4536" w:type="dxa"/>
            <w:vAlign w:val="center"/>
          </w:tcPr>
          <w:p w14:paraId="0D7164F8" w14:textId="77777777" w:rsidR="005B7274" w:rsidRPr="00011844" w:rsidRDefault="00AA6D0C"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Variación en la provisión para siniestros</w:t>
            </w:r>
          </w:p>
        </w:tc>
        <w:tc>
          <w:tcPr>
            <w:tcW w:w="529" w:type="dxa"/>
            <w:textDirection w:val="btLr"/>
            <w:vAlign w:val="center"/>
          </w:tcPr>
          <w:p w14:paraId="523B2C53" w14:textId="77777777" w:rsidR="005B7274" w:rsidRPr="00066184" w:rsidRDefault="001C5618"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40800100300000-50700100300000</w:t>
            </w:r>
          </w:p>
        </w:tc>
        <w:tc>
          <w:tcPr>
            <w:tcW w:w="4985" w:type="dxa"/>
            <w:vAlign w:val="center"/>
          </w:tcPr>
          <w:p w14:paraId="432048C4" w14:textId="77777777" w:rsidR="005B7274" w:rsidRPr="00586724" w:rsidRDefault="00000000" w:rsidP="005B7274">
            <w:pPr>
              <w:cnfStyle w:val="000000000000" w:firstRow="0" w:lastRow="0" w:firstColumn="0" w:lastColumn="0" w:oddVBand="0" w:evenVBand="0" w:oddHBand="0" w:evenHBand="0" w:firstRowFirstColumn="0" w:firstRowLastColumn="0" w:lastRowFirstColumn="0" w:lastRowLastColumn="0"/>
              <w:rPr>
                <w:rStyle w:val="Hipervnculo"/>
                <w:rFonts w:cs="Arial"/>
                <w:color w:val="FF0000"/>
                <w:sz w:val="16"/>
                <w:szCs w:val="16"/>
                <w:lang w:val="es-CR" w:eastAsia="es-CR"/>
              </w:rPr>
            </w:pPr>
            <w:hyperlink w:anchor="_[A]_Total_16" w:history="1">
              <w:r w:rsidR="005B7274" w:rsidRPr="00066184">
                <w:rPr>
                  <w:rStyle w:val="Hipervnculo"/>
                  <w:rFonts w:cs="Arial"/>
                  <w:sz w:val="16"/>
                  <w:szCs w:val="16"/>
                  <w:lang w:eastAsia="es-CR"/>
                </w:rPr>
                <w:t>[A] Total</w:t>
              </w:r>
            </w:hyperlink>
            <w:r w:rsidR="005B7274" w:rsidRPr="00066184">
              <w:rPr>
                <w:sz w:val="16"/>
                <w:szCs w:val="16"/>
              </w:rPr>
              <w:t>=</w:t>
            </w:r>
            <w:r w:rsidR="005B7274" w:rsidRPr="00066184">
              <w:rPr>
                <w:rFonts w:cs="Arial"/>
                <w:color w:val="000000"/>
                <w:sz w:val="16"/>
                <w:szCs w:val="16"/>
                <w:lang w:val="es-CR" w:eastAsia="es-CR"/>
              </w:rPr>
              <w:t xml:space="preserve">∑ </w:t>
            </w:r>
            <w:hyperlink w:anchor="_[E]DesgloseVariacionProvisionSinies" w:history="1">
              <w:r w:rsidR="005B7274" w:rsidRPr="00066184">
                <w:rPr>
                  <w:rStyle w:val="Hipervnculo"/>
                  <w:rFonts w:cs="Arial"/>
                  <w:sz w:val="16"/>
                  <w:szCs w:val="16"/>
                  <w:lang w:val="es-CR" w:eastAsia="es-CR"/>
                </w:rPr>
                <w:t>DesgloseVariacionProvision</w:t>
              </w:r>
              <w:r w:rsidR="005D0BB3">
                <w:rPr>
                  <w:rStyle w:val="Hipervnculo"/>
                  <w:rFonts w:cs="Arial"/>
                  <w:sz w:val="16"/>
                  <w:szCs w:val="16"/>
                  <w:lang w:val="es-CR" w:eastAsia="es-CR"/>
                </w:rPr>
                <w:t>Para</w:t>
              </w:r>
              <w:r w:rsidR="005B7274" w:rsidRPr="00066184">
                <w:rPr>
                  <w:rStyle w:val="Hipervnculo"/>
                  <w:rFonts w:cs="Arial"/>
                  <w:sz w:val="16"/>
                  <w:szCs w:val="16"/>
                  <w:lang w:val="es-CR" w:eastAsia="es-CR"/>
                </w:rPr>
                <w:t>Siniestros</w:t>
              </w:r>
            </w:hyperlink>
          </w:p>
          <w:p w14:paraId="48944E29" w14:textId="77777777" w:rsidR="008B73F0" w:rsidRPr="00D57527" w:rsidRDefault="008B73F0" w:rsidP="008B73F0">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Puede ser &lt; 0 ó ≥ 0</w:t>
            </w:r>
          </w:p>
          <w:p w14:paraId="7C875541" w14:textId="77777777" w:rsidR="008B73F0" w:rsidRDefault="008B73F0" w:rsidP="005B727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p>
          <w:p w14:paraId="6EDEA110" w14:textId="77777777" w:rsidR="0043151A" w:rsidRPr="00EA6059" w:rsidRDefault="0043151A" w:rsidP="005B727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EA6059">
              <w:rPr>
                <w:sz w:val="16"/>
                <w:szCs w:val="16"/>
              </w:rPr>
              <w:t xml:space="preserve">[E] VariacionProvisionParaSiniestros </w:t>
            </w:r>
            <w:r w:rsidRPr="00EA6059">
              <w:rPr>
                <w:snapToGrid w:val="0"/>
                <w:color w:val="000000"/>
                <w:sz w:val="16"/>
                <w:szCs w:val="16"/>
                <w:lang w:val="es-ES_tradnl" w:eastAsia="es-CR"/>
              </w:rPr>
              <w:t>[A]</w:t>
            </w:r>
            <w:r w:rsidRPr="00EA6059">
              <w:rPr>
                <w:sz w:val="16"/>
                <w:szCs w:val="16"/>
              </w:rPr>
              <w:t xml:space="preserve"> </w:t>
            </w:r>
            <w:r w:rsidRPr="00EA6059">
              <w:rPr>
                <w:snapToGrid w:val="0"/>
                <w:color w:val="000000"/>
                <w:sz w:val="16"/>
                <w:szCs w:val="16"/>
                <w:lang w:val="es-ES_tradnl" w:eastAsia="es-CR"/>
              </w:rPr>
              <w:t xml:space="preserve">TotalVariacionProvisionParaSiniestros , para el ramo “G06” = </w:t>
            </w:r>
            <w:r w:rsidRPr="00EA6059">
              <w:rPr>
                <w:rFonts w:cs="Arial"/>
                <w:color w:val="000000"/>
                <w:sz w:val="16"/>
                <w:szCs w:val="16"/>
                <w:lang w:val="es-CR" w:eastAsia="es-CR"/>
              </w:rPr>
              <w:t>∑</w:t>
            </w:r>
            <w:r w:rsidRPr="00EA6059">
              <w:rPr>
                <w:sz w:val="16"/>
                <w:szCs w:val="16"/>
              </w:rPr>
              <w:t>[E] VariacionProvisionParaSiniestros</w:t>
            </w:r>
            <w:r w:rsidR="00E31E24" w:rsidRPr="00E31E24">
              <w:rPr>
                <w:sz w:val="16"/>
                <w:szCs w:val="16"/>
              </w:rPr>
              <w:t>_ln</w:t>
            </w:r>
            <w:r w:rsidRPr="00EA6059">
              <w:rPr>
                <w:sz w:val="16"/>
                <w:szCs w:val="16"/>
              </w:rPr>
              <w:t xml:space="preserve"> </w:t>
            </w:r>
            <w:r w:rsidRPr="00EA6059">
              <w:rPr>
                <w:snapToGrid w:val="0"/>
                <w:color w:val="000000"/>
                <w:sz w:val="16"/>
                <w:szCs w:val="16"/>
                <w:lang w:val="es-ES_tradnl" w:eastAsia="es-CR"/>
              </w:rPr>
              <w:t>[A]</w:t>
            </w:r>
            <w:r w:rsidRPr="00EA6059">
              <w:rPr>
                <w:sz w:val="16"/>
                <w:szCs w:val="16"/>
              </w:rPr>
              <w:t xml:space="preserve"> </w:t>
            </w:r>
            <w:r w:rsidRPr="00EA6059">
              <w:rPr>
                <w:snapToGrid w:val="0"/>
                <w:color w:val="000000"/>
                <w:sz w:val="16"/>
                <w:szCs w:val="16"/>
                <w:lang w:val="es-ES_tradnl" w:eastAsia="es-CR"/>
              </w:rPr>
              <w:t>TotalVariacionProvisionParaSiniestros</w:t>
            </w:r>
          </w:p>
        </w:tc>
      </w:tr>
      <w:tr w:rsidR="005B7274" w:rsidRPr="00794669" w14:paraId="66A915A5"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3D11D4A3" w14:textId="77777777" w:rsidR="005B7274" w:rsidRDefault="005B7274" w:rsidP="00A02FEC">
            <w:pPr>
              <w:pStyle w:val="Ttulo9"/>
              <w:ind w:left="113" w:right="113"/>
              <w:jc w:val="center"/>
              <w:outlineLvl w:val="8"/>
              <w:rPr>
                <w:b w:val="0"/>
              </w:rPr>
            </w:pPr>
            <w:bookmarkStart w:id="208" w:name="_[E]DesgloseVariacionProvisionSinies"/>
            <w:bookmarkEnd w:id="208"/>
            <w:r>
              <w:rPr>
                <w:b w:val="0"/>
              </w:rPr>
              <w:t>[E]</w:t>
            </w:r>
            <w:r w:rsidRPr="005B7274">
              <w:rPr>
                <w:b w:val="0"/>
              </w:rPr>
              <w:t>DesgloseVariacionProvision</w:t>
            </w:r>
            <w:r w:rsidR="005D0BB3">
              <w:rPr>
                <w:b w:val="0"/>
              </w:rPr>
              <w:t>Para</w:t>
            </w:r>
            <w:r w:rsidRPr="005B7274">
              <w:rPr>
                <w:b w:val="0"/>
              </w:rPr>
              <w:t>Siniestros</w:t>
            </w:r>
          </w:p>
        </w:tc>
        <w:tc>
          <w:tcPr>
            <w:tcW w:w="3402" w:type="dxa"/>
          </w:tcPr>
          <w:p w14:paraId="70174D99" w14:textId="77777777" w:rsidR="005B7274" w:rsidRDefault="005B7274" w:rsidP="00A02FE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5B7274">
              <w:rPr>
                <w:snapToGrid w:val="0"/>
                <w:color w:val="000000"/>
                <w:szCs w:val="16"/>
                <w:lang w:val="es-ES_tradnl" w:eastAsia="es-CR"/>
              </w:rPr>
              <w:t>SeguroDirecto</w:t>
            </w:r>
          </w:p>
        </w:tc>
        <w:tc>
          <w:tcPr>
            <w:tcW w:w="4536" w:type="dxa"/>
            <w:vAlign w:val="center"/>
          </w:tcPr>
          <w:p w14:paraId="4908E55C" w14:textId="77777777" w:rsidR="005B7274" w:rsidRPr="00011844" w:rsidRDefault="00AA6D0C"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Seguro directo</w:t>
            </w:r>
          </w:p>
        </w:tc>
        <w:tc>
          <w:tcPr>
            <w:tcW w:w="529" w:type="dxa"/>
            <w:textDirection w:val="btLr"/>
            <w:vAlign w:val="center"/>
          </w:tcPr>
          <w:p w14:paraId="7553E125" w14:textId="77777777" w:rsidR="005B7274" w:rsidRPr="00794669" w:rsidRDefault="00253F5A"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2DF149C5" w14:textId="77777777" w:rsidR="005B7274" w:rsidRPr="00D12FA6" w:rsidRDefault="005B7274" w:rsidP="005B7274">
            <w:pPr>
              <w:ind w:left="837"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a.</w:t>
            </w:r>
            <w:r w:rsidRPr="00D12FA6">
              <w:rPr>
                <w:rFonts w:cs="Arial"/>
                <w:color w:val="000000"/>
                <w:sz w:val="16"/>
                <w:szCs w:val="16"/>
                <w:lang w:val="es-CR" w:eastAsia="es-CR"/>
              </w:rPr>
              <w:tab/>
            </w:r>
            <w:r>
              <w:rPr>
                <w:rFonts w:cs="Arial"/>
                <w:color w:val="000000"/>
                <w:sz w:val="16"/>
                <w:szCs w:val="16"/>
                <w:lang w:val="es-CR" w:eastAsia="es-CR"/>
              </w:rPr>
              <w:t>P</w:t>
            </w:r>
            <w:r w:rsidRPr="004532D9">
              <w:rPr>
                <w:rFonts w:cs="Arial"/>
                <w:color w:val="000000"/>
                <w:sz w:val="16"/>
                <w:szCs w:val="16"/>
                <w:lang w:val="es-CR" w:eastAsia="es-CR"/>
              </w:rPr>
              <w:t>uede ser &lt; 0 ó ≥ 0</w:t>
            </w:r>
          </w:p>
          <w:p w14:paraId="1CA7D1D3" w14:textId="77777777" w:rsidR="005B7274" w:rsidRDefault="005B7274" w:rsidP="005B7274">
            <w:pPr>
              <w:pStyle w:val="Prrafodelista"/>
              <w:ind w:left="1440" w:hanging="1028"/>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b.       </w:t>
            </w:r>
            <w:r w:rsidRPr="00D12FA6">
              <w:rPr>
                <w:rFonts w:cs="Arial"/>
                <w:color w:val="000000"/>
                <w:sz w:val="16"/>
                <w:szCs w:val="16"/>
                <w:lang w:val="es-CR" w:eastAsia="es-CR"/>
              </w:rPr>
              <w:t>Se debe expresar con 2 decimales</w:t>
            </w:r>
          </w:p>
          <w:p w14:paraId="6D295B86" w14:textId="77777777" w:rsidR="00FF68E9" w:rsidRPr="00E31E24" w:rsidRDefault="00FF68E9" w:rsidP="00E31E24">
            <w:pPr>
              <w:pStyle w:val="Prrafodelista"/>
              <w:ind w:left="412"/>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E31E24">
              <w:rPr>
                <w:sz w:val="16"/>
                <w:szCs w:val="16"/>
              </w:rPr>
              <w:t xml:space="preserve">[E]DesgloseVariacionProvisionParaSiniestros </w:t>
            </w:r>
            <w:r w:rsidRPr="00E31E24">
              <w:rPr>
                <w:snapToGrid w:val="0"/>
                <w:color w:val="000000"/>
                <w:sz w:val="16"/>
                <w:szCs w:val="16"/>
                <w:lang w:val="es-ES_tradnl" w:eastAsia="es-CR"/>
              </w:rPr>
              <w:t>[E]</w:t>
            </w:r>
            <w:r w:rsidRPr="00E31E24">
              <w:rPr>
                <w:sz w:val="16"/>
                <w:szCs w:val="16"/>
              </w:rPr>
              <w:t xml:space="preserve"> </w:t>
            </w:r>
            <w:r w:rsidRPr="00E31E24">
              <w:rPr>
                <w:snapToGrid w:val="0"/>
                <w:color w:val="000000"/>
                <w:sz w:val="16"/>
                <w:szCs w:val="16"/>
                <w:lang w:val="es-ES_tradnl" w:eastAsia="es-CR"/>
              </w:rPr>
              <w:t xml:space="preserve">SeguroDirecto , para el ramo “G06” = </w:t>
            </w:r>
            <w:r w:rsidRPr="00E31E24">
              <w:rPr>
                <w:rFonts w:cs="Arial"/>
                <w:color w:val="000000"/>
                <w:sz w:val="16"/>
                <w:szCs w:val="16"/>
                <w:lang w:val="es-CR" w:eastAsia="es-CR"/>
              </w:rPr>
              <w:t>∑</w:t>
            </w:r>
            <w:r w:rsidR="00E31E24" w:rsidRPr="00E31E24">
              <w:rPr>
                <w:sz w:val="16"/>
                <w:szCs w:val="16"/>
              </w:rPr>
              <w:t xml:space="preserve"> </w:t>
            </w:r>
            <w:r w:rsidR="00E31E24" w:rsidRPr="00E31E24">
              <w:rPr>
                <w:rFonts w:cs="Arial"/>
                <w:color w:val="000000"/>
                <w:sz w:val="16"/>
                <w:szCs w:val="16"/>
                <w:lang w:val="es-CR" w:eastAsia="es-CR"/>
              </w:rPr>
              <w:t>E]DesgloseVariacionProvisionParaSiniestros_ln [E] SeguroDirecto</w:t>
            </w:r>
          </w:p>
        </w:tc>
      </w:tr>
      <w:tr w:rsidR="005B7274" w:rsidRPr="00794669" w14:paraId="426024E5"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FB03F6B" w14:textId="77777777" w:rsidR="005B7274" w:rsidRDefault="005B7274" w:rsidP="00A02FEC">
            <w:pPr>
              <w:pStyle w:val="Ttulo9"/>
              <w:ind w:left="113" w:right="113"/>
              <w:jc w:val="center"/>
              <w:outlineLvl w:val="8"/>
              <w:rPr>
                <w:b w:val="0"/>
              </w:rPr>
            </w:pPr>
          </w:p>
        </w:tc>
        <w:tc>
          <w:tcPr>
            <w:tcW w:w="3402" w:type="dxa"/>
          </w:tcPr>
          <w:p w14:paraId="277DDBF7" w14:textId="77777777" w:rsidR="005B7274" w:rsidRDefault="005B7274" w:rsidP="00A02FEC">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5B7274">
              <w:rPr>
                <w:snapToGrid w:val="0"/>
                <w:color w:val="000000"/>
                <w:szCs w:val="16"/>
                <w:lang w:val="es-ES_tradnl" w:eastAsia="es-CR"/>
              </w:rPr>
              <w:t>ReaseguroAceptado</w:t>
            </w:r>
          </w:p>
        </w:tc>
        <w:tc>
          <w:tcPr>
            <w:tcW w:w="4536" w:type="dxa"/>
            <w:vAlign w:val="center"/>
          </w:tcPr>
          <w:p w14:paraId="226C6262" w14:textId="77777777" w:rsidR="005B7274" w:rsidRPr="00011844" w:rsidRDefault="00AA6D0C"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Reaseguro aceptado</w:t>
            </w:r>
          </w:p>
        </w:tc>
        <w:tc>
          <w:tcPr>
            <w:tcW w:w="529" w:type="dxa"/>
            <w:textDirection w:val="btLr"/>
            <w:vAlign w:val="center"/>
          </w:tcPr>
          <w:p w14:paraId="3307004D" w14:textId="77777777" w:rsidR="005B7274" w:rsidRPr="00066184" w:rsidRDefault="00253F5A"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No aplica</w:t>
            </w:r>
          </w:p>
        </w:tc>
        <w:tc>
          <w:tcPr>
            <w:tcW w:w="4985" w:type="dxa"/>
            <w:vAlign w:val="center"/>
          </w:tcPr>
          <w:p w14:paraId="2EA35461" w14:textId="77777777" w:rsidR="005B7274" w:rsidRPr="00066184" w:rsidRDefault="005B7274" w:rsidP="005B7274">
            <w:pPr>
              <w:ind w:left="837" w:hanging="425"/>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CR" w:eastAsia="es-CR"/>
              </w:rPr>
              <w:t>a.</w:t>
            </w:r>
            <w:r w:rsidRPr="00066184">
              <w:rPr>
                <w:rFonts w:cs="Arial"/>
                <w:color w:val="000000"/>
                <w:sz w:val="16"/>
                <w:szCs w:val="16"/>
                <w:lang w:val="es-CR" w:eastAsia="es-CR"/>
              </w:rPr>
              <w:tab/>
              <w:t>Puede ser &lt; 0 ó ≥ 0</w:t>
            </w:r>
          </w:p>
          <w:p w14:paraId="4AE8CEE0" w14:textId="77777777" w:rsidR="005B7274" w:rsidRDefault="005B7274" w:rsidP="005B7274">
            <w:pPr>
              <w:pStyle w:val="Prrafodelista"/>
              <w:ind w:left="1440" w:hanging="1028"/>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CR" w:eastAsia="es-CR"/>
              </w:rPr>
              <w:t>b.       Se debe expresar con 2 decimales</w:t>
            </w:r>
          </w:p>
          <w:p w14:paraId="605545B5" w14:textId="77777777" w:rsidR="00E31E24" w:rsidRPr="00066184" w:rsidRDefault="00E31E24" w:rsidP="00E31E24">
            <w:pPr>
              <w:pStyle w:val="Prrafodelista"/>
              <w:ind w:left="412"/>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E31E24">
              <w:rPr>
                <w:sz w:val="16"/>
                <w:szCs w:val="16"/>
              </w:rPr>
              <w:t xml:space="preserve">[E]DesgloseVariacionProvisionParaSiniestros </w:t>
            </w:r>
            <w:r w:rsidRPr="00E31E24">
              <w:rPr>
                <w:snapToGrid w:val="0"/>
                <w:color w:val="000000"/>
                <w:sz w:val="16"/>
                <w:szCs w:val="16"/>
                <w:lang w:val="es-ES_tradnl" w:eastAsia="es-CR"/>
              </w:rPr>
              <w:t xml:space="preserve">[E] ReaseguroAceptado , para el ramo “G06” = </w:t>
            </w:r>
            <w:r w:rsidRPr="00E31E24">
              <w:rPr>
                <w:rFonts w:cs="Arial"/>
                <w:color w:val="000000"/>
                <w:sz w:val="16"/>
                <w:szCs w:val="16"/>
                <w:lang w:val="es-CR" w:eastAsia="es-CR"/>
              </w:rPr>
              <w:t>∑</w:t>
            </w:r>
            <w:r w:rsidRPr="00E31E24">
              <w:rPr>
                <w:sz w:val="16"/>
                <w:szCs w:val="16"/>
              </w:rPr>
              <w:t xml:space="preserve"> </w:t>
            </w:r>
            <w:r w:rsidRPr="00E31E24">
              <w:rPr>
                <w:rFonts w:cs="Arial"/>
                <w:color w:val="000000"/>
                <w:sz w:val="16"/>
                <w:szCs w:val="16"/>
                <w:lang w:val="es-CR" w:eastAsia="es-CR"/>
              </w:rPr>
              <w:t>E]DesgloseVariacionProvisionParaSiniestros_ln [E] ReaseguroAceptado</w:t>
            </w:r>
          </w:p>
        </w:tc>
      </w:tr>
      <w:tr w:rsidR="007D5B03" w:rsidRPr="00794669" w14:paraId="3A39986D"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D742D7E" w14:textId="77777777" w:rsidR="007D5B03" w:rsidRDefault="007D5B03" w:rsidP="00A02FEC">
            <w:pPr>
              <w:pStyle w:val="Ttulo9"/>
              <w:ind w:left="113" w:right="113"/>
              <w:jc w:val="center"/>
              <w:outlineLvl w:val="8"/>
              <w:rPr>
                <w:b w:val="0"/>
              </w:rPr>
            </w:pPr>
          </w:p>
        </w:tc>
        <w:tc>
          <w:tcPr>
            <w:tcW w:w="3402" w:type="dxa"/>
          </w:tcPr>
          <w:p w14:paraId="6D0245D7" w14:textId="77777777" w:rsidR="007D5B03" w:rsidRPr="00794669" w:rsidRDefault="00C24152" w:rsidP="00A02FE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209" w:name="_[E]VariacionParticipacionReasegurad"/>
            <w:bookmarkEnd w:id="209"/>
            <w:r>
              <w:rPr>
                <w:snapToGrid w:val="0"/>
                <w:color w:val="000000"/>
                <w:szCs w:val="16"/>
                <w:lang w:val="es-ES_tradnl" w:eastAsia="es-CR"/>
              </w:rPr>
              <w:t>[E]</w:t>
            </w:r>
            <w:r w:rsidR="002E180A">
              <w:rPr>
                <w:snapToGrid w:val="0"/>
                <w:color w:val="000000"/>
                <w:szCs w:val="16"/>
                <w:lang w:val="es-ES_tradnl" w:eastAsia="es-CR"/>
              </w:rPr>
              <w:t xml:space="preserve"> </w:t>
            </w:r>
            <w:r w:rsidR="007730FA" w:rsidRPr="005106F5">
              <w:t>VariacionParticipacionReaseguradorProvision</w:t>
            </w:r>
            <w:r w:rsidR="001057D3">
              <w:t>SiniestrosReaseguroCedidoRetroc</w:t>
            </w:r>
            <w:r w:rsidR="007730FA" w:rsidRPr="005106F5">
              <w:t>edido</w:t>
            </w:r>
          </w:p>
        </w:tc>
        <w:tc>
          <w:tcPr>
            <w:tcW w:w="4536" w:type="dxa"/>
            <w:vAlign w:val="center"/>
          </w:tcPr>
          <w:p w14:paraId="0B3E27BE" w14:textId="77777777" w:rsidR="007D5B03" w:rsidRPr="00011844" w:rsidRDefault="00AA6D0C"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Variación de la participación del reasegurador en la provisión para siniestros, reaseguro cedido y retrocedido</w:t>
            </w:r>
          </w:p>
        </w:tc>
        <w:tc>
          <w:tcPr>
            <w:tcW w:w="529" w:type="dxa"/>
            <w:textDirection w:val="btLr"/>
            <w:vAlign w:val="center"/>
          </w:tcPr>
          <w:p w14:paraId="6A876762" w14:textId="77777777" w:rsidR="007D5B03" w:rsidRPr="00066184" w:rsidRDefault="001C5618"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50700100700000-40800100700000</w:t>
            </w:r>
          </w:p>
        </w:tc>
        <w:tc>
          <w:tcPr>
            <w:tcW w:w="4985" w:type="dxa"/>
            <w:vAlign w:val="center"/>
          </w:tcPr>
          <w:p w14:paraId="6795FFC1" w14:textId="77777777" w:rsidR="007730FA" w:rsidRPr="00066184" w:rsidRDefault="007730FA" w:rsidP="007730FA">
            <w:pPr>
              <w:ind w:left="837"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CR" w:eastAsia="es-CR"/>
              </w:rPr>
              <w:t>a.</w:t>
            </w:r>
            <w:r w:rsidRPr="00066184">
              <w:rPr>
                <w:rFonts w:cs="Arial"/>
                <w:color w:val="000000"/>
                <w:sz w:val="16"/>
                <w:szCs w:val="16"/>
                <w:lang w:val="es-CR" w:eastAsia="es-CR"/>
              </w:rPr>
              <w:tab/>
              <w:t>Puede ser &lt; 0 ó ≥ 0</w:t>
            </w:r>
          </w:p>
          <w:p w14:paraId="00817133" w14:textId="77777777" w:rsidR="007D5B03" w:rsidRDefault="007730FA" w:rsidP="007730FA">
            <w:pPr>
              <w:ind w:left="412"/>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CR" w:eastAsia="es-CR"/>
              </w:rPr>
              <w:t>b.       Se debe expresar con 2 decimales</w:t>
            </w:r>
          </w:p>
          <w:p w14:paraId="00E05C17" w14:textId="77777777" w:rsidR="00E31E24" w:rsidRPr="00246857" w:rsidRDefault="00E31E24" w:rsidP="007730FA">
            <w:pPr>
              <w:ind w:left="412"/>
              <w:cnfStyle w:val="000000100000" w:firstRow="0" w:lastRow="0" w:firstColumn="0" w:lastColumn="0" w:oddVBand="0" w:evenVBand="0" w:oddHBand="1" w:evenHBand="0" w:firstRowFirstColumn="0" w:firstRowLastColumn="0" w:lastRowFirstColumn="0" w:lastRowLastColumn="0"/>
              <w:rPr>
                <w:sz w:val="16"/>
                <w:szCs w:val="16"/>
              </w:rPr>
            </w:pPr>
            <w:r w:rsidRPr="00E31E24">
              <w:rPr>
                <w:snapToGrid w:val="0"/>
                <w:color w:val="000000"/>
                <w:sz w:val="16"/>
                <w:szCs w:val="16"/>
                <w:lang w:val="es-ES_tradnl" w:eastAsia="es-CR"/>
              </w:rPr>
              <w:t xml:space="preserve">[E] </w:t>
            </w:r>
            <w:r w:rsidRPr="00E31E24">
              <w:rPr>
                <w:sz w:val="16"/>
                <w:szCs w:val="16"/>
              </w:rPr>
              <w:t xml:space="preserve">VariacionParticipacionReaseguradorProvisionSiniestrosReaseguroCedidoRetrocedido </w:t>
            </w:r>
            <w:r w:rsidRPr="00E31E24">
              <w:rPr>
                <w:snapToGrid w:val="0"/>
                <w:color w:val="000000"/>
                <w:sz w:val="16"/>
                <w:szCs w:val="16"/>
                <w:lang w:val="es-ES_tradnl" w:eastAsia="es-CR"/>
              </w:rPr>
              <w:t xml:space="preserve">, para el ramo “G06” = </w:t>
            </w:r>
            <w:r w:rsidRPr="00E31E24">
              <w:rPr>
                <w:rFonts w:cs="Arial"/>
                <w:color w:val="000000"/>
                <w:sz w:val="16"/>
                <w:szCs w:val="16"/>
                <w:lang w:val="es-CR" w:eastAsia="es-CR"/>
              </w:rPr>
              <w:t>∑[E] VariacionParticipacionReaseguradorProvisionSiniestrosReaseguroCedidoRetrocedido_ln</w:t>
            </w:r>
          </w:p>
        </w:tc>
      </w:tr>
      <w:tr w:rsidR="005106F5" w:rsidRPr="00794669" w14:paraId="69762950"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4E996A2B" w14:textId="77777777" w:rsidR="005106F5" w:rsidRDefault="005106F5" w:rsidP="00A02FEC">
            <w:pPr>
              <w:pStyle w:val="Ttulo9"/>
              <w:ind w:left="113" w:right="113"/>
              <w:jc w:val="center"/>
              <w:outlineLvl w:val="8"/>
              <w:rPr>
                <w:b w:val="0"/>
              </w:rPr>
            </w:pPr>
          </w:p>
        </w:tc>
        <w:tc>
          <w:tcPr>
            <w:tcW w:w="3402" w:type="dxa"/>
          </w:tcPr>
          <w:p w14:paraId="6E8AD9AC" w14:textId="77777777" w:rsidR="005106F5" w:rsidRDefault="007730FA" w:rsidP="00A02FEC">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bookmarkStart w:id="210" w:name="_[E]_GastosImputablesSiniestros"/>
            <w:bookmarkEnd w:id="210"/>
            <w:r w:rsidRPr="007730FA">
              <w:rPr>
                <w:snapToGrid w:val="0"/>
                <w:color w:val="000000"/>
                <w:szCs w:val="16"/>
                <w:lang w:val="es-ES_tradnl" w:eastAsia="es-CR"/>
              </w:rPr>
              <w:t>[E] GastosImputablesSiniestros</w:t>
            </w:r>
          </w:p>
        </w:tc>
        <w:tc>
          <w:tcPr>
            <w:tcW w:w="4536" w:type="dxa"/>
            <w:vAlign w:val="center"/>
          </w:tcPr>
          <w:p w14:paraId="5FCD8475" w14:textId="77777777" w:rsidR="005106F5" w:rsidRPr="00011844" w:rsidRDefault="00AA6D0C"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Gastos imputables a siniestros</w:t>
            </w:r>
          </w:p>
        </w:tc>
        <w:tc>
          <w:tcPr>
            <w:tcW w:w="529" w:type="dxa"/>
            <w:textDirection w:val="btLr"/>
            <w:vAlign w:val="center"/>
          </w:tcPr>
          <w:p w14:paraId="6A5F68C6" w14:textId="77777777" w:rsidR="005106F5" w:rsidRPr="00066184" w:rsidRDefault="00253F5A"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No aplica</w:t>
            </w:r>
          </w:p>
        </w:tc>
        <w:tc>
          <w:tcPr>
            <w:tcW w:w="4985" w:type="dxa"/>
            <w:vAlign w:val="center"/>
          </w:tcPr>
          <w:p w14:paraId="69435FD3" w14:textId="77777777" w:rsidR="007730FA" w:rsidRPr="00D57527" w:rsidRDefault="008B73F0" w:rsidP="00586724">
            <w:pPr>
              <w:pStyle w:val="Prrafodelista"/>
              <w:numPr>
                <w:ilvl w:val="0"/>
                <w:numId w:val="513"/>
              </w:numPr>
              <w:ind w:left="837" w:hanging="425"/>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D57527">
              <w:t xml:space="preserve"> </w:t>
            </w:r>
            <w:r w:rsidRPr="00D57527">
              <w:rPr>
                <w:rFonts w:cs="Arial"/>
                <w:sz w:val="16"/>
                <w:szCs w:val="16"/>
                <w:lang w:eastAsia="es-CR"/>
              </w:rPr>
              <w:t>Puede ser &lt; 0 ó ≥ 0</w:t>
            </w:r>
          </w:p>
          <w:p w14:paraId="58C01112" w14:textId="77777777" w:rsidR="005106F5" w:rsidRPr="000618C2" w:rsidRDefault="007730FA" w:rsidP="00586724">
            <w:pPr>
              <w:pStyle w:val="Prrafodelista"/>
              <w:numPr>
                <w:ilvl w:val="0"/>
                <w:numId w:val="513"/>
              </w:numPr>
              <w:ind w:left="837" w:hanging="425"/>
              <w:cnfStyle w:val="000000000000" w:firstRow="0" w:lastRow="0" w:firstColumn="0" w:lastColumn="0" w:oddVBand="0" w:evenVBand="0" w:oddHBand="0" w:evenHBand="0" w:firstRowFirstColumn="0" w:firstRowLastColumn="0" w:lastRowFirstColumn="0" w:lastRowLastColumn="0"/>
              <w:rPr>
                <w:sz w:val="16"/>
                <w:szCs w:val="16"/>
              </w:rPr>
            </w:pPr>
            <w:r w:rsidRPr="00066184">
              <w:rPr>
                <w:rFonts w:cs="Arial"/>
                <w:color w:val="000000"/>
                <w:sz w:val="16"/>
                <w:szCs w:val="16"/>
                <w:lang w:eastAsia="es-CR"/>
              </w:rPr>
              <w:t>Se debe expresar con 2 decimales</w:t>
            </w:r>
          </w:p>
          <w:p w14:paraId="5B5BBD33" w14:textId="77777777" w:rsidR="00246857" w:rsidRPr="00066184" w:rsidRDefault="00246857" w:rsidP="00246857">
            <w:pPr>
              <w:pStyle w:val="Prrafodelista"/>
              <w:numPr>
                <w:ilvl w:val="0"/>
                <w:numId w:val="513"/>
              </w:numPr>
              <w:ind w:left="837" w:hanging="567"/>
              <w:cnfStyle w:val="000000000000" w:firstRow="0" w:lastRow="0" w:firstColumn="0" w:lastColumn="0" w:oddVBand="0" w:evenVBand="0" w:oddHBand="0" w:evenHBand="0" w:firstRowFirstColumn="0" w:firstRowLastColumn="0" w:lastRowFirstColumn="0" w:lastRowLastColumn="0"/>
              <w:rPr>
                <w:sz w:val="16"/>
                <w:szCs w:val="16"/>
              </w:rPr>
            </w:pPr>
            <w:r w:rsidRPr="00246857">
              <w:rPr>
                <w:sz w:val="16"/>
                <w:szCs w:val="16"/>
              </w:rPr>
              <w:t>[E] GastosImputablesSiniestros</w:t>
            </w:r>
            <w:r>
              <w:rPr>
                <w:sz w:val="16"/>
                <w:szCs w:val="16"/>
              </w:rPr>
              <w:t xml:space="preserve"> </w:t>
            </w:r>
            <w:r w:rsidRPr="00E31E24">
              <w:rPr>
                <w:snapToGrid w:val="0"/>
                <w:color w:val="000000"/>
                <w:sz w:val="16"/>
                <w:szCs w:val="16"/>
                <w:lang w:val="es-ES_tradnl" w:eastAsia="es-CR"/>
              </w:rPr>
              <w:t xml:space="preserve">, para el ramo “G06” = </w:t>
            </w:r>
            <w:r w:rsidRPr="00E31E24">
              <w:rPr>
                <w:rFonts w:cs="Arial"/>
                <w:color w:val="000000"/>
                <w:sz w:val="16"/>
                <w:szCs w:val="16"/>
                <w:lang w:val="es-CR" w:eastAsia="es-CR"/>
              </w:rPr>
              <w:t>∑</w:t>
            </w:r>
            <w:r w:rsidRPr="00246857">
              <w:rPr>
                <w:rFonts w:cs="Arial"/>
                <w:color w:val="000000"/>
                <w:sz w:val="16"/>
                <w:szCs w:val="16"/>
                <w:lang w:val="es-CR" w:eastAsia="es-CR"/>
              </w:rPr>
              <w:t>[E] GastosImputablesSiniestros_ln</w:t>
            </w:r>
          </w:p>
        </w:tc>
      </w:tr>
      <w:tr w:rsidR="005106F5" w:rsidRPr="00794669" w14:paraId="1D8E617A"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51BCF74" w14:textId="77777777" w:rsidR="005106F5" w:rsidRDefault="005106F5" w:rsidP="00A02FEC">
            <w:pPr>
              <w:pStyle w:val="Ttulo9"/>
              <w:ind w:left="113" w:right="113"/>
              <w:jc w:val="center"/>
              <w:outlineLvl w:val="8"/>
              <w:rPr>
                <w:b w:val="0"/>
              </w:rPr>
            </w:pPr>
            <w:r>
              <w:rPr>
                <w:b w:val="0"/>
              </w:rPr>
              <w:t>[E]</w:t>
            </w:r>
            <w:r>
              <w:t xml:space="preserve"> </w:t>
            </w:r>
            <w:r w:rsidRPr="005106F5">
              <w:rPr>
                <w:b w:val="0"/>
              </w:rPr>
              <w:t>ParticipacionBeneficiosExtornos</w:t>
            </w:r>
          </w:p>
        </w:tc>
        <w:tc>
          <w:tcPr>
            <w:tcW w:w="3402" w:type="dxa"/>
          </w:tcPr>
          <w:p w14:paraId="46F29CD6" w14:textId="77777777" w:rsidR="005106F5" w:rsidRDefault="005106F5" w:rsidP="00A02FE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211" w:name="_[A]_TotalParticipacionBeneficiosExt"/>
            <w:bookmarkEnd w:id="211"/>
            <w:r>
              <w:rPr>
                <w:snapToGrid w:val="0"/>
                <w:color w:val="000000"/>
                <w:szCs w:val="16"/>
                <w:lang w:val="es-ES_tradnl" w:eastAsia="es-CR"/>
              </w:rPr>
              <w:t>[A]</w:t>
            </w:r>
            <w:r>
              <w:t xml:space="preserve"> </w:t>
            </w:r>
            <w:r w:rsidRPr="005106F5">
              <w:rPr>
                <w:snapToGrid w:val="0"/>
                <w:color w:val="000000"/>
                <w:szCs w:val="16"/>
                <w:lang w:val="es-ES_tradnl" w:eastAsia="es-CR"/>
              </w:rPr>
              <w:t>TotalParticipacionBeneficiosExtornos</w:t>
            </w:r>
          </w:p>
        </w:tc>
        <w:tc>
          <w:tcPr>
            <w:tcW w:w="4536" w:type="dxa"/>
            <w:vAlign w:val="center"/>
          </w:tcPr>
          <w:p w14:paraId="647795C8" w14:textId="77777777" w:rsidR="005106F5" w:rsidRPr="00011844" w:rsidRDefault="00341CE5"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Participación en beneficios y extornos</w:t>
            </w:r>
          </w:p>
        </w:tc>
        <w:tc>
          <w:tcPr>
            <w:tcW w:w="529" w:type="dxa"/>
            <w:textDirection w:val="btLr"/>
            <w:vAlign w:val="center"/>
          </w:tcPr>
          <w:p w14:paraId="5ABA03E7" w14:textId="77777777" w:rsidR="005106F5" w:rsidRPr="007730FA" w:rsidRDefault="00253F5A"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2D34A47D" w14:textId="77777777" w:rsidR="005106F5" w:rsidRDefault="00000000" w:rsidP="00A02FEC">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lang w:val="es-CR" w:eastAsia="es-CR"/>
              </w:rPr>
            </w:pPr>
            <w:hyperlink w:anchor="_[A]_TotalParticipacionBeneficiosExt" w:history="1">
              <w:r w:rsidR="007730FA" w:rsidRPr="005B40EE">
                <w:rPr>
                  <w:rStyle w:val="Hipervnculo"/>
                  <w:sz w:val="16"/>
                  <w:szCs w:val="16"/>
                </w:rPr>
                <w:t>[A] TotalParticipacionBeneficiosExtornos</w:t>
              </w:r>
            </w:hyperlink>
            <w:r w:rsidR="007730FA" w:rsidRPr="005B40EE">
              <w:rPr>
                <w:sz w:val="16"/>
                <w:szCs w:val="16"/>
              </w:rPr>
              <w:t>=</w:t>
            </w:r>
            <w:r w:rsidR="007730FA" w:rsidRPr="005B40EE">
              <w:rPr>
                <w:rFonts w:cs="Arial"/>
                <w:color w:val="000000"/>
                <w:sz w:val="16"/>
                <w:szCs w:val="16"/>
                <w:lang w:val="es-CR" w:eastAsia="es-CR"/>
              </w:rPr>
              <w:t xml:space="preserve">∑ </w:t>
            </w:r>
            <w:hyperlink w:anchor="_[E]_DesgloseParticipacionBeneficios" w:history="1">
              <w:r w:rsidR="00D1240F">
                <w:rPr>
                  <w:rStyle w:val="Hipervnculo"/>
                  <w:rFonts w:cs="Arial"/>
                  <w:sz w:val="16"/>
                  <w:szCs w:val="16"/>
                  <w:lang w:val="es-CR" w:eastAsia="es-CR"/>
                </w:rPr>
                <w:t>[E] D</w:t>
              </w:r>
              <w:r w:rsidR="007730FA" w:rsidRPr="005B40EE">
                <w:rPr>
                  <w:rStyle w:val="Hipervnculo"/>
                  <w:rFonts w:cs="Arial"/>
                  <w:sz w:val="16"/>
                  <w:szCs w:val="16"/>
                  <w:lang w:val="es-CR" w:eastAsia="es-CR"/>
                </w:rPr>
                <w:t>esgloseParticipacionBeneficiosExtornos</w:t>
              </w:r>
            </w:hyperlink>
          </w:p>
          <w:p w14:paraId="579714A5" w14:textId="77777777" w:rsidR="008B73F0" w:rsidRDefault="008B73F0" w:rsidP="008B73F0">
            <w:pPr>
              <w:tabs>
                <w:tab w:val="left" w:pos="128"/>
                <w:tab w:val="left" w:pos="949"/>
              </w:tabs>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D57527">
              <w:rPr>
                <w:rFonts w:cs="Arial"/>
                <w:sz w:val="16"/>
                <w:szCs w:val="16"/>
                <w:lang w:eastAsia="es-CR"/>
              </w:rPr>
              <w:t>Puede ser &lt; 0 ó ≥ 0</w:t>
            </w:r>
          </w:p>
          <w:p w14:paraId="59FFD17C" w14:textId="77777777" w:rsidR="00D712B0" w:rsidRDefault="00D712B0" w:rsidP="008B73F0">
            <w:pPr>
              <w:tabs>
                <w:tab w:val="left" w:pos="128"/>
                <w:tab w:val="left" w:pos="949"/>
              </w:tabs>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p>
          <w:p w14:paraId="46147031" w14:textId="77777777" w:rsidR="00D712B0" w:rsidRPr="00D57527" w:rsidRDefault="00D712B0" w:rsidP="008B73F0">
            <w:pPr>
              <w:tabs>
                <w:tab w:val="left" w:pos="128"/>
                <w:tab w:val="left" w:pos="949"/>
              </w:tabs>
              <w:cnfStyle w:val="000000100000" w:firstRow="0" w:lastRow="0" w:firstColumn="0" w:lastColumn="0" w:oddVBand="0" w:evenVBand="0" w:oddHBand="1" w:evenHBand="0" w:firstRowFirstColumn="0" w:firstRowLastColumn="0" w:lastRowFirstColumn="0" w:lastRowLastColumn="0"/>
              <w:rPr>
                <w:rFonts w:cs="Arial"/>
                <w:sz w:val="16"/>
                <w:szCs w:val="16"/>
                <w:u w:val="single"/>
                <w:lang w:val="es-CR" w:eastAsia="es-CR"/>
              </w:rPr>
            </w:pPr>
            <w:r w:rsidRPr="00D712B0">
              <w:rPr>
                <w:rFonts w:cs="Arial"/>
                <w:sz w:val="16"/>
                <w:szCs w:val="16"/>
                <w:u w:val="single"/>
                <w:lang w:val="es-CR" w:eastAsia="es-CR"/>
              </w:rPr>
              <w:t>[E] ParticipacionBeneficiosExtornos</w:t>
            </w:r>
            <w:r>
              <w:rPr>
                <w:rFonts w:cs="Arial"/>
                <w:sz w:val="16"/>
                <w:szCs w:val="16"/>
                <w:u w:val="single"/>
                <w:lang w:val="es-CR" w:eastAsia="es-CR"/>
              </w:rPr>
              <w:t xml:space="preserve"> </w:t>
            </w:r>
            <w:r w:rsidRPr="00D712B0">
              <w:rPr>
                <w:rFonts w:cs="Arial"/>
                <w:sz w:val="16"/>
                <w:szCs w:val="16"/>
                <w:u w:val="single"/>
                <w:lang w:val="es-CR" w:eastAsia="es-CR"/>
              </w:rPr>
              <w:t>[A] TotalParticipacionBeneficiosExtornos</w:t>
            </w:r>
            <w:r>
              <w:rPr>
                <w:rFonts w:cs="Arial"/>
                <w:sz w:val="16"/>
                <w:szCs w:val="16"/>
                <w:u w:val="single"/>
                <w:lang w:val="es-CR" w:eastAsia="es-CR"/>
              </w:rPr>
              <w:t xml:space="preserve"> </w:t>
            </w:r>
            <w:r w:rsidRPr="00E31E24">
              <w:rPr>
                <w:snapToGrid w:val="0"/>
                <w:color w:val="000000"/>
                <w:sz w:val="16"/>
                <w:szCs w:val="16"/>
                <w:lang w:val="es-ES_tradnl" w:eastAsia="es-CR"/>
              </w:rPr>
              <w:t xml:space="preserve">, para el ramo “G06” = </w:t>
            </w:r>
            <w:r w:rsidRPr="00E31E24">
              <w:rPr>
                <w:rFonts w:cs="Arial"/>
                <w:color w:val="000000"/>
                <w:sz w:val="16"/>
                <w:szCs w:val="16"/>
                <w:lang w:val="es-CR" w:eastAsia="es-CR"/>
              </w:rPr>
              <w:t>∑</w:t>
            </w:r>
            <w:r>
              <w:rPr>
                <w:rFonts w:cs="Arial"/>
                <w:color w:val="000000"/>
                <w:sz w:val="16"/>
                <w:szCs w:val="16"/>
                <w:lang w:val="es-CR" w:eastAsia="es-CR"/>
              </w:rPr>
              <w:t xml:space="preserve"> </w:t>
            </w:r>
            <w:r w:rsidRPr="00D712B0">
              <w:rPr>
                <w:rFonts w:cs="Arial"/>
                <w:color w:val="000000"/>
                <w:sz w:val="16"/>
                <w:szCs w:val="16"/>
                <w:lang w:val="es-CR" w:eastAsia="es-CR"/>
              </w:rPr>
              <w:t>[E] ParticipacionBeneficiosExtornos_ln</w:t>
            </w:r>
            <w:r>
              <w:rPr>
                <w:rFonts w:cs="Arial"/>
                <w:color w:val="000000"/>
                <w:sz w:val="16"/>
                <w:szCs w:val="16"/>
                <w:lang w:val="es-CR" w:eastAsia="es-CR"/>
              </w:rPr>
              <w:t xml:space="preserve"> </w:t>
            </w:r>
            <w:r w:rsidRPr="00D712B0">
              <w:rPr>
                <w:rFonts w:cs="Arial"/>
                <w:color w:val="000000"/>
                <w:sz w:val="16"/>
                <w:szCs w:val="16"/>
                <w:lang w:val="es-CR" w:eastAsia="es-CR"/>
              </w:rPr>
              <w:t>[A] TotalParticipacionBeneficiosExtornos</w:t>
            </w:r>
          </w:p>
          <w:p w14:paraId="1920E218" w14:textId="77777777" w:rsidR="008B73F0" w:rsidRPr="005B40EE" w:rsidRDefault="008B73F0" w:rsidP="00A02FEC">
            <w:pPr>
              <w:cnfStyle w:val="000000100000" w:firstRow="0" w:lastRow="0" w:firstColumn="0" w:lastColumn="0" w:oddVBand="0" w:evenVBand="0" w:oddHBand="1" w:evenHBand="0" w:firstRowFirstColumn="0" w:firstRowLastColumn="0" w:lastRowFirstColumn="0" w:lastRowLastColumn="0"/>
              <w:rPr>
                <w:sz w:val="16"/>
                <w:szCs w:val="16"/>
              </w:rPr>
            </w:pPr>
          </w:p>
        </w:tc>
      </w:tr>
      <w:tr w:rsidR="005106F5" w:rsidRPr="00794669" w14:paraId="47044841"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7A3E45FB" w14:textId="77777777" w:rsidR="005106F5" w:rsidRDefault="005106F5" w:rsidP="00A02FEC">
            <w:pPr>
              <w:pStyle w:val="Ttulo9"/>
              <w:ind w:left="113" w:right="113"/>
              <w:jc w:val="center"/>
              <w:outlineLvl w:val="8"/>
              <w:rPr>
                <w:b w:val="0"/>
              </w:rPr>
            </w:pPr>
            <w:bookmarkStart w:id="212" w:name="_[E]_DesgloseParticipacionBeneficios"/>
            <w:bookmarkEnd w:id="212"/>
            <w:r>
              <w:rPr>
                <w:b w:val="0"/>
              </w:rPr>
              <w:t>[E]</w:t>
            </w:r>
            <w:r>
              <w:t xml:space="preserve"> </w:t>
            </w:r>
            <w:r w:rsidRPr="005106F5">
              <w:rPr>
                <w:b w:val="0"/>
              </w:rPr>
              <w:t>DesgloseParticipacionBeneficiosExtornos</w:t>
            </w:r>
          </w:p>
        </w:tc>
        <w:tc>
          <w:tcPr>
            <w:tcW w:w="3402" w:type="dxa"/>
          </w:tcPr>
          <w:p w14:paraId="420FA505" w14:textId="77777777" w:rsidR="005106F5" w:rsidRDefault="005106F5" w:rsidP="00A02FEC">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5106F5">
              <w:rPr>
                <w:snapToGrid w:val="0"/>
                <w:color w:val="000000"/>
                <w:szCs w:val="16"/>
                <w:lang w:val="es-ES_tradnl" w:eastAsia="es-CR"/>
              </w:rPr>
              <w:t>PrestacionesGastosParticipacionBeneficiosExtornos</w:t>
            </w:r>
          </w:p>
        </w:tc>
        <w:tc>
          <w:tcPr>
            <w:tcW w:w="4536" w:type="dxa"/>
            <w:vAlign w:val="center"/>
          </w:tcPr>
          <w:p w14:paraId="6D3A8DF3" w14:textId="77777777" w:rsidR="005106F5" w:rsidRPr="00011844" w:rsidRDefault="00341CE5" w:rsidP="00A02FEC">
            <w:pPr>
              <w:jc w:val="center"/>
              <w:cnfStyle w:val="000000000000" w:firstRow="0" w:lastRow="0" w:firstColumn="0" w:lastColumn="0" w:oddVBand="0" w:evenVBand="0" w:oddHBand="0" w:evenHBand="0" w:firstRowFirstColumn="0" w:firstRowLastColumn="0" w:lastRowFirstColumn="0" w:lastRowLastColumn="0"/>
            </w:pPr>
            <w:r w:rsidRPr="00011844">
              <w:rPr>
                <w:rFonts w:cs="Arial"/>
                <w:color w:val="000000"/>
                <w:sz w:val="16"/>
                <w:szCs w:val="16"/>
                <w:lang w:val="es-ES_tradnl" w:eastAsia="es-CR"/>
              </w:rPr>
              <w:t>Prestaciones y gastos por participación en beneficios y extornos</w:t>
            </w:r>
          </w:p>
        </w:tc>
        <w:tc>
          <w:tcPr>
            <w:tcW w:w="529" w:type="dxa"/>
            <w:textDirection w:val="btLr"/>
            <w:vAlign w:val="center"/>
          </w:tcPr>
          <w:p w14:paraId="7A649B02" w14:textId="77777777" w:rsidR="005106F5" w:rsidRPr="005B40EE" w:rsidRDefault="0077376D"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7376D">
              <w:rPr>
                <w:rFonts w:cs="Arial"/>
                <w:color w:val="000000"/>
                <w:sz w:val="16"/>
                <w:szCs w:val="16"/>
                <w:lang w:val="es-ES_tradnl" w:eastAsia="es-CR"/>
              </w:rPr>
              <w:t>40200300000000</w:t>
            </w:r>
          </w:p>
        </w:tc>
        <w:tc>
          <w:tcPr>
            <w:tcW w:w="4985" w:type="dxa"/>
            <w:vAlign w:val="center"/>
          </w:tcPr>
          <w:p w14:paraId="009BA620" w14:textId="77777777" w:rsidR="005B40EE" w:rsidRPr="00D57527" w:rsidRDefault="008B73F0" w:rsidP="00586724">
            <w:pPr>
              <w:pStyle w:val="Prrafodelista"/>
              <w:numPr>
                <w:ilvl w:val="0"/>
                <w:numId w:val="514"/>
              </w:numPr>
              <w:ind w:left="979" w:hanging="567"/>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D57527">
              <w:t xml:space="preserve"> </w:t>
            </w:r>
            <w:r w:rsidRPr="00D57527">
              <w:rPr>
                <w:rFonts w:cs="Arial"/>
                <w:sz w:val="16"/>
                <w:szCs w:val="16"/>
                <w:lang w:eastAsia="es-CR"/>
              </w:rPr>
              <w:t>Puede ser &lt; 0 ó ≥ 0</w:t>
            </w:r>
          </w:p>
          <w:p w14:paraId="6E40B99E" w14:textId="77777777" w:rsidR="005106F5" w:rsidRPr="000618C2" w:rsidRDefault="005B40EE" w:rsidP="009B7AA1">
            <w:pPr>
              <w:pStyle w:val="Prrafodelista"/>
              <w:numPr>
                <w:ilvl w:val="0"/>
                <w:numId w:val="514"/>
              </w:numPr>
              <w:ind w:left="979" w:hanging="567"/>
              <w:cnfStyle w:val="000000000000" w:firstRow="0" w:lastRow="0" w:firstColumn="0" w:lastColumn="0" w:oddVBand="0" w:evenVBand="0" w:oddHBand="0" w:evenHBand="0" w:firstRowFirstColumn="0" w:firstRowLastColumn="0" w:lastRowFirstColumn="0" w:lastRowLastColumn="0"/>
              <w:rPr>
                <w:sz w:val="16"/>
                <w:szCs w:val="16"/>
              </w:rPr>
            </w:pPr>
            <w:r w:rsidRPr="005B40EE">
              <w:rPr>
                <w:rFonts w:cs="Arial"/>
                <w:color w:val="000000"/>
                <w:sz w:val="16"/>
                <w:szCs w:val="16"/>
                <w:lang w:eastAsia="es-CR"/>
              </w:rPr>
              <w:t>Se debe expresar con 2 decimales</w:t>
            </w:r>
          </w:p>
          <w:p w14:paraId="441DD1BE" w14:textId="77777777" w:rsidR="00D712B0" w:rsidRPr="005B40EE" w:rsidRDefault="00D712B0" w:rsidP="00D712B0">
            <w:pPr>
              <w:pStyle w:val="Prrafodelista"/>
              <w:numPr>
                <w:ilvl w:val="0"/>
                <w:numId w:val="514"/>
              </w:numPr>
              <w:ind w:left="979" w:hanging="709"/>
              <w:cnfStyle w:val="000000000000" w:firstRow="0" w:lastRow="0" w:firstColumn="0" w:lastColumn="0" w:oddVBand="0" w:evenVBand="0" w:oddHBand="0" w:evenHBand="0" w:firstRowFirstColumn="0" w:firstRowLastColumn="0" w:lastRowFirstColumn="0" w:lastRowLastColumn="0"/>
              <w:rPr>
                <w:sz w:val="16"/>
                <w:szCs w:val="16"/>
              </w:rPr>
            </w:pPr>
            <w:r w:rsidRPr="00D712B0">
              <w:rPr>
                <w:sz w:val="16"/>
                <w:szCs w:val="16"/>
              </w:rPr>
              <w:t>[E] DesgloseParticipacionBeneficiosExtornos</w:t>
            </w:r>
            <w:r>
              <w:rPr>
                <w:sz w:val="16"/>
                <w:szCs w:val="16"/>
              </w:rPr>
              <w:t xml:space="preserve">  </w:t>
            </w:r>
            <w:r w:rsidRPr="00D712B0">
              <w:rPr>
                <w:sz w:val="16"/>
                <w:szCs w:val="16"/>
              </w:rPr>
              <w:t>[E] PrestacionesGastosParticipacionBeneficiosExtornos</w:t>
            </w:r>
            <w:r>
              <w:rPr>
                <w:sz w:val="16"/>
                <w:szCs w:val="16"/>
              </w:rPr>
              <w:t xml:space="preserve"> </w:t>
            </w:r>
            <w:r w:rsidRPr="00D712B0">
              <w:rPr>
                <w:sz w:val="16"/>
                <w:szCs w:val="16"/>
              </w:rPr>
              <w:t>, para el ramo “G06” = ∑[E] DesgloseParticipacionBeneficiosExtornos_ln</w:t>
            </w:r>
            <w:r>
              <w:rPr>
                <w:sz w:val="16"/>
                <w:szCs w:val="16"/>
              </w:rPr>
              <w:t xml:space="preserve"> </w:t>
            </w:r>
            <w:r w:rsidRPr="00D712B0">
              <w:rPr>
                <w:sz w:val="16"/>
                <w:szCs w:val="16"/>
              </w:rPr>
              <w:t>[E] PrestacionesGastosParticipacionBeneficiosExtornos</w:t>
            </w:r>
          </w:p>
        </w:tc>
      </w:tr>
      <w:tr w:rsidR="005106F5" w:rsidRPr="00794669" w14:paraId="7C7A161B"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A54C47A" w14:textId="77777777" w:rsidR="005106F5" w:rsidRDefault="005106F5" w:rsidP="00A02FEC">
            <w:pPr>
              <w:pStyle w:val="Ttulo9"/>
              <w:ind w:left="113" w:right="113"/>
              <w:jc w:val="center"/>
              <w:outlineLvl w:val="8"/>
              <w:rPr>
                <w:b w:val="0"/>
              </w:rPr>
            </w:pPr>
          </w:p>
        </w:tc>
        <w:tc>
          <w:tcPr>
            <w:tcW w:w="3402" w:type="dxa"/>
          </w:tcPr>
          <w:p w14:paraId="71022E25" w14:textId="77777777" w:rsidR="005106F5" w:rsidRDefault="005106F5" w:rsidP="00A02FE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5106F5">
              <w:rPr>
                <w:snapToGrid w:val="0"/>
                <w:color w:val="000000"/>
                <w:szCs w:val="16"/>
                <w:lang w:val="es-ES_tradnl" w:eastAsia="es-CR"/>
              </w:rPr>
              <w:t>VariacionProvisionParticipacionBeneficiosExtornos</w:t>
            </w:r>
          </w:p>
        </w:tc>
        <w:tc>
          <w:tcPr>
            <w:tcW w:w="4536" w:type="dxa"/>
            <w:vAlign w:val="center"/>
          </w:tcPr>
          <w:p w14:paraId="7BB139A0" w14:textId="77777777" w:rsidR="005106F5" w:rsidRPr="00011844" w:rsidRDefault="00341CE5"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Variación de la provisión para participación en beneficios y extornos</w:t>
            </w:r>
          </w:p>
        </w:tc>
        <w:tc>
          <w:tcPr>
            <w:tcW w:w="529" w:type="dxa"/>
            <w:textDirection w:val="btLr"/>
            <w:vAlign w:val="center"/>
          </w:tcPr>
          <w:p w14:paraId="58FC9673" w14:textId="77777777" w:rsidR="005106F5" w:rsidRPr="00066184" w:rsidRDefault="00DE165B"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40800100400000-50700100400000</w:t>
            </w:r>
          </w:p>
        </w:tc>
        <w:tc>
          <w:tcPr>
            <w:tcW w:w="4985" w:type="dxa"/>
            <w:vAlign w:val="center"/>
          </w:tcPr>
          <w:p w14:paraId="6D24A632" w14:textId="77777777" w:rsidR="005B40EE" w:rsidRPr="00066184" w:rsidRDefault="005B40EE" w:rsidP="005B40EE">
            <w:pPr>
              <w:ind w:left="837"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CR" w:eastAsia="es-CR"/>
              </w:rPr>
              <w:t>a.</w:t>
            </w:r>
            <w:r w:rsidRPr="00066184">
              <w:rPr>
                <w:rFonts w:cs="Arial"/>
                <w:color w:val="000000"/>
                <w:sz w:val="16"/>
                <w:szCs w:val="16"/>
                <w:lang w:val="es-CR" w:eastAsia="es-CR"/>
              </w:rPr>
              <w:tab/>
              <w:t>Puede ser &lt; 0 ó ≥ 0</w:t>
            </w:r>
          </w:p>
          <w:p w14:paraId="3208C600" w14:textId="77777777" w:rsidR="005106F5" w:rsidRDefault="005B40EE" w:rsidP="006E1350">
            <w:pPr>
              <w:ind w:left="837"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CR" w:eastAsia="es-CR"/>
              </w:rPr>
              <w:t>b.       Se debe expresar con 2 decimales</w:t>
            </w:r>
          </w:p>
          <w:p w14:paraId="15A0AEF7" w14:textId="77777777" w:rsidR="00537721" w:rsidRDefault="00537721" w:rsidP="00537721">
            <w:pPr>
              <w:ind w:left="837" w:hanging="425"/>
              <w:cnfStyle w:val="000000100000" w:firstRow="0" w:lastRow="0" w:firstColumn="0" w:lastColumn="0" w:oddVBand="0" w:evenVBand="0" w:oddHBand="1" w:evenHBand="0" w:firstRowFirstColumn="0" w:firstRowLastColumn="0" w:lastRowFirstColumn="0" w:lastRowLastColumn="0"/>
              <w:rPr>
                <w:sz w:val="16"/>
                <w:szCs w:val="16"/>
              </w:rPr>
            </w:pPr>
            <w:r>
              <w:rPr>
                <w:sz w:val="16"/>
                <w:szCs w:val="16"/>
              </w:rPr>
              <w:t xml:space="preserve">c.      </w:t>
            </w:r>
            <w:r w:rsidRPr="00D712B0">
              <w:rPr>
                <w:sz w:val="16"/>
                <w:szCs w:val="16"/>
              </w:rPr>
              <w:t>[E] DesgloseParticipacionBeneficiosExtornos</w:t>
            </w:r>
            <w:r>
              <w:rPr>
                <w:sz w:val="16"/>
                <w:szCs w:val="16"/>
              </w:rPr>
              <w:t xml:space="preserve">  </w:t>
            </w:r>
            <w:r w:rsidRPr="00537721">
              <w:rPr>
                <w:sz w:val="16"/>
                <w:szCs w:val="16"/>
              </w:rPr>
              <w:t>[E] VariacionProvisionParticipacionBeneficiosExtornos</w:t>
            </w:r>
            <w:r w:rsidRPr="00D712B0">
              <w:rPr>
                <w:sz w:val="16"/>
                <w:szCs w:val="16"/>
              </w:rPr>
              <w:t>, para el ramo “G06” = ∑[E] DesgloseParticipacionBeneficiosExtornos_ln</w:t>
            </w:r>
            <w:r>
              <w:rPr>
                <w:sz w:val="16"/>
                <w:szCs w:val="16"/>
              </w:rPr>
              <w:t xml:space="preserve"> </w:t>
            </w:r>
            <w:r w:rsidRPr="00537721">
              <w:rPr>
                <w:sz w:val="16"/>
                <w:szCs w:val="16"/>
              </w:rPr>
              <w:t>[E] VariacionProvisionParticipacionBeneficiosExtornos</w:t>
            </w:r>
          </w:p>
          <w:p w14:paraId="5064FFB6" w14:textId="77777777" w:rsidR="000618C2" w:rsidRDefault="000618C2" w:rsidP="00537721">
            <w:pPr>
              <w:ind w:left="837" w:hanging="425"/>
              <w:cnfStyle w:val="000000100000" w:firstRow="0" w:lastRow="0" w:firstColumn="0" w:lastColumn="0" w:oddVBand="0" w:evenVBand="0" w:oddHBand="1" w:evenHBand="0" w:firstRowFirstColumn="0" w:firstRowLastColumn="0" w:lastRowFirstColumn="0" w:lastRowLastColumn="0"/>
              <w:rPr>
                <w:sz w:val="16"/>
                <w:szCs w:val="16"/>
              </w:rPr>
            </w:pPr>
          </w:p>
          <w:p w14:paraId="4DB2DBFB" w14:textId="77777777" w:rsidR="000618C2" w:rsidRDefault="000618C2" w:rsidP="00537721">
            <w:pPr>
              <w:ind w:left="837" w:hanging="425"/>
              <w:cnfStyle w:val="000000100000" w:firstRow="0" w:lastRow="0" w:firstColumn="0" w:lastColumn="0" w:oddVBand="0" w:evenVBand="0" w:oddHBand="1" w:evenHBand="0" w:firstRowFirstColumn="0" w:firstRowLastColumn="0" w:lastRowFirstColumn="0" w:lastRowLastColumn="0"/>
              <w:rPr>
                <w:sz w:val="16"/>
                <w:szCs w:val="16"/>
              </w:rPr>
            </w:pPr>
          </w:p>
          <w:p w14:paraId="61AE177B" w14:textId="77777777" w:rsidR="000618C2" w:rsidRDefault="000618C2" w:rsidP="00537721">
            <w:pPr>
              <w:ind w:left="837" w:hanging="425"/>
              <w:cnfStyle w:val="000000100000" w:firstRow="0" w:lastRow="0" w:firstColumn="0" w:lastColumn="0" w:oddVBand="0" w:evenVBand="0" w:oddHBand="1" w:evenHBand="0" w:firstRowFirstColumn="0" w:firstRowLastColumn="0" w:lastRowFirstColumn="0" w:lastRowLastColumn="0"/>
              <w:rPr>
                <w:sz w:val="16"/>
                <w:szCs w:val="16"/>
              </w:rPr>
            </w:pPr>
          </w:p>
          <w:p w14:paraId="6EC7A7B7" w14:textId="77777777" w:rsidR="000618C2" w:rsidRPr="00066184" w:rsidRDefault="000618C2" w:rsidP="00537721">
            <w:pPr>
              <w:ind w:left="837" w:hanging="425"/>
              <w:cnfStyle w:val="000000100000" w:firstRow="0" w:lastRow="0" w:firstColumn="0" w:lastColumn="0" w:oddVBand="0" w:evenVBand="0" w:oddHBand="1" w:evenHBand="0" w:firstRowFirstColumn="0" w:firstRowLastColumn="0" w:lastRowFirstColumn="0" w:lastRowLastColumn="0"/>
            </w:pPr>
          </w:p>
        </w:tc>
      </w:tr>
      <w:tr w:rsidR="005106F5" w:rsidRPr="00794669" w14:paraId="2EC72566"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2AF091C" w14:textId="77777777" w:rsidR="005106F5" w:rsidRDefault="005106F5" w:rsidP="00A02FEC">
            <w:pPr>
              <w:pStyle w:val="Ttulo9"/>
              <w:ind w:left="113" w:right="113"/>
              <w:jc w:val="center"/>
              <w:outlineLvl w:val="8"/>
              <w:rPr>
                <w:b w:val="0"/>
              </w:rPr>
            </w:pPr>
            <w:r>
              <w:rPr>
                <w:b w:val="0"/>
              </w:rPr>
              <w:lastRenderedPageBreak/>
              <w:t>[E]</w:t>
            </w:r>
            <w:r>
              <w:t xml:space="preserve"> </w:t>
            </w:r>
            <w:r w:rsidRPr="005106F5">
              <w:rPr>
                <w:b w:val="0"/>
              </w:rPr>
              <w:t>VariacionOtrasProvisionesTecnicasNetasReaseguro</w:t>
            </w:r>
          </w:p>
        </w:tc>
        <w:tc>
          <w:tcPr>
            <w:tcW w:w="3402" w:type="dxa"/>
          </w:tcPr>
          <w:p w14:paraId="3FFD6864" w14:textId="77777777" w:rsidR="005106F5" w:rsidRDefault="005106F5" w:rsidP="00A02FEC">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bookmarkStart w:id="213" w:name="_[A]_TotalVariacionOtrasProvisionesT"/>
            <w:bookmarkEnd w:id="213"/>
            <w:r>
              <w:rPr>
                <w:snapToGrid w:val="0"/>
                <w:color w:val="000000"/>
                <w:szCs w:val="16"/>
                <w:lang w:val="es-ES_tradnl" w:eastAsia="es-CR"/>
              </w:rPr>
              <w:t>[A]</w:t>
            </w:r>
            <w:r>
              <w:t xml:space="preserve"> </w:t>
            </w:r>
            <w:r w:rsidRPr="005106F5">
              <w:rPr>
                <w:snapToGrid w:val="0"/>
                <w:color w:val="000000"/>
                <w:szCs w:val="16"/>
                <w:lang w:val="es-ES_tradnl" w:eastAsia="es-CR"/>
              </w:rPr>
              <w:t>TotalVariacionOtrasProvisionesTecnicasNetasReaseguro</w:t>
            </w:r>
          </w:p>
        </w:tc>
        <w:tc>
          <w:tcPr>
            <w:tcW w:w="4536" w:type="dxa"/>
            <w:vAlign w:val="center"/>
          </w:tcPr>
          <w:p w14:paraId="779A897C" w14:textId="77777777" w:rsidR="005106F5" w:rsidRPr="00011844" w:rsidRDefault="00B07F86"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Variación de Otras provisiones técnicas, Netas de Reaseguro</w:t>
            </w:r>
          </w:p>
        </w:tc>
        <w:tc>
          <w:tcPr>
            <w:tcW w:w="529" w:type="dxa"/>
            <w:textDirection w:val="btLr"/>
            <w:vAlign w:val="center"/>
          </w:tcPr>
          <w:p w14:paraId="7E994CFC" w14:textId="77777777" w:rsidR="005106F5" w:rsidRPr="00066184" w:rsidRDefault="00253F5A"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No aplica</w:t>
            </w:r>
          </w:p>
        </w:tc>
        <w:tc>
          <w:tcPr>
            <w:tcW w:w="4985" w:type="dxa"/>
            <w:vAlign w:val="center"/>
          </w:tcPr>
          <w:p w14:paraId="5A2B51F6" w14:textId="77777777" w:rsidR="005106F5" w:rsidRPr="00066184" w:rsidRDefault="00000000" w:rsidP="007D505B">
            <w:pPr>
              <w:ind w:left="837" w:hanging="837"/>
              <w:cnfStyle w:val="000000000000" w:firstRow="0" w:lastRow="0" w:firstColumn="0" w:lastColumn="0" w:oddVBand="0" w:evenVBand="0" w:oddHBand="0" w:evenHBand="0" w:firstRowFirstColumn="0" w:firstRowLastColumn="0" w:lastRowFirstColumn="0" w:lastRowLastColumn="0"/>
              <w:rPr>
                <w:sz w:val="16"/>
              </w:rPr>
            </w:pPr>
            <w:hyperlink w:anchor="_[A]_TotalVariacionOtrasProvisionesT" w:history="1">
              <w:r w:rsidR="007D505B" w:rsidRPr="00066184">
                <w:rPr>
                  <w:rStyle w:val="Hipervnculo"/>
                  <w:sz w:val="16"/>
                </w:rPr>
                <w:t>[A] TotalVariacionOtrasProvisionesTecnicasNetasReaseguro</w:t>
              </w:r>
            </w:hyperlink>
            <w:r w:rsidR="007D505B" w:rsidRPr="00066184">
              <w:rPr>
                <w:sz w:val="16"/>
              </w:rPr>
              <w:t>=</w:t>
            </w:r>
          </w:p>
          <w:p w14:paraId="4AF4324B" w14:textId="77777777" w:rsidR="007D505B" w:rsidRPr="00066184" w:rsidRDefault="00000000" w:rsidP="007D505B">
            <w:pPr>
              <w:ind w:left="837" w:hanging="837"/>
              <w:cnfStyle w:val="000000000000" w:firstRow="0" w:lastRow="0" w:firstColumn="0" w:lastColumn="0" w:oddVBand="0" w:evenVBand="0" w:oddHBand="0" w:evenHBand="0" w:firstRowFirstColumn="0" w:firstRowLastColumn="0" w:lastRowFirstColumn="0" w:lastRowLastColumn="0"/>
              <w:rPr>
                <w:sz w:val="16"/>
                <w:szCs w:val="16"/>
              </w:rPr>
            </w:pPr>
            <w:hyperlink w:anchor="_[A]_Total_17" w:history="1">
              <w:r w:rsidR="007D505B" w:rsidRPr="00066184">
                <w:rPr>
                  <w:rStyle w:val="Hipervnculo"/>
                  <w:sz w:val="16"/>
                  <w:szCs w:val="16"/>
                </w:rPr>
                <w:t>[A] Total</w:t>
              </w:r>
            </w:hyperlink>
            <w:r w:rsidR="00270EA4" w:rsidRPr="00066184">
              <w:rPr>
                <w:rStyle w:val="Hipervnculo"/>
                <w:sz w:val="16"/>
                <w:szCs w:val="16"/>
              </w:rPr>
              <w:t>VariacionProvisionMatematica</w:t>
            </w:r>
            <w:r w:rsidR="007D505B" w:rsidRPr="00066184">
              <w:rPr>
                <w:sz w:val="16"/>
                <w:szCs w:val="16"/>
              </w:rPr>
              <w:t xml:space="preserve"> –</w:t>
            </w:r>
          </w:p>
          <w:p w14:paraId="153A3E9E" w14:textId="77777777" w:rsidR="00756F45" w:rsidRPr="00066184" w:rsidRDefault="00000000" w:rsidP="00756F45">
            <w:pPr>
              <w:ind w:left="837" w:hanging="837"/>
              <w:cnfStyle w:val="000000000000" w:firstRow="0" w:lastRow="0" w:firstColumn="0" w:lastColumn="0" w:oddVBand="0" w:evenVBand="0" w:oddHBand="0" w:evenHBand="0" w:firstRowFirstColumn="0" w:firstRowLastColumn="0" w:lastRowFirstColumn="0" w:lastRowLastColumn="0"/>
              <w:rPr>
                <w:sz w:val="16"/>
                <w:szCs w:val="16"/>
              </w:rPr>
            </w:pPr>
            <w:hyperlink w:anchor="_[E]VariacionParticipacionReasegurad_1" w:history="1">
              <w:r w:rsidR="00756F45" w:rsidRPr="00066184">
                <w:rPr>
                  <w:rStyle w:val="Hipervnculo"/>
                  <w:sz w:val="16"/>
                  <w:szCs w:val="16"/>
                </w:rPr>
                <w:t>[E]VariacionParticipacionReaseguradorProvisionMatematica</w:t>
              </w:r>
            </w:hyperlink>
            <w:r w:rsidR="00756F45" w:rsidRPr="00066184">
              <w:rPr>
                <w:sz w:val="16"/>
                <w:szCs w:val="16"/>
              </w:rPr>
              <w:t xml:space="preserve"> +</w:t>
            </w:r>
          </w:p>
          <w:p w14:paraId="7680DEEE" w14:textId="77777777" w:rsidR="00756F45" w:rsidRPr="00066184" w:rsidRDefault="00000000" w:rsidP="008C3638">
            <w:pPr>
              <w:ind w:hanging="14"/>
              <w:cnfStyle w:val="000000000000" w:firstRow="0" w:lastRow="0" w:firstColumn="0" w:lastColumn="0" w:oddVBand="0" w:evenVBand="0" w:oddHBand="0" w:evenHBand="0" w:firstRowFirstColumn="0" w:firstRowLastColumn="0" w:lastRowFirstColumn="0" w:lastRowLastColumn="0"/>
              <w:rPr>
                <w:sz w:val="16"/>
                <w:szCs w:val="16"/>
              </w:rPr>
            </w:pPr>
            <w:hyperlink w:anchor="_[E]VariacionProvisionesSegurosVidaR" w:history="1">
              <w:r w:rsidR="00756F45" w:rsidRPr="00066184">
                <w:rPr>
                  <w:rStyle w:val="Hipervnculo"/>
                  <w:sz w:val="16"/>
                  <w:szCs w:val="16"/>
                </w:rPr>
                <w:t>[E]VariacionProvisionesSegurosVidaRiesgoInversionAsumanTomadoresSeguros</w:t>
              </w:r>
            </w:hyperlink>
            <w:r w:rsidR="00756F45" w:rsidRPr="00066184">
              <w:rPr>
                <w:sz w:val="16"/>
                <w:szCs w:val="16"/>
              </w:rPr>
              <w:t xml:space="preserve"> </w:t>
            </w:r>
            <w:r w:rsidR="008C3638" w:rsidRPr="00066184">
              <w:rPr>
                <w:sz w:val="16"/>
                <w:szCs w:val="16"/>
              </w:rPr>
              <w:t>+</w:t>
            </w:r>
          </w:p>
          <w:p w14:paraId="48F53EC1" w14:textId="77777777" w:rsidR="008C3638" w:rsidRPr="00066184" w:rsidRDefault="00000000" w:rsidP="008C3638">
            <w:pPr>
              <w:ind w:hanging="14"/>
              <w:cnfStyle w:val="000000000000" w:firstRow="0" w:lastRow="0" w:firstColumn="0" w:lastColumn="0" w:oddVBand="0" w:evenVBand="0" w:oddHBand="0" w:evenHBand="0" w:firstRowFirstColumn="0" w:firstRowLastColumn="0" w:lastRowFirstColumn="0" w:lastRowLastColumn="0"/>
              <w:rPr>
                <w:sz w:val="16"/>
                <w:szCs w:val="16"/>
              </w:rPr>
            </w:pPr>
            <w:hyperlink w:anchor="_[A]Total" w:history="1">
              <w:r w:rsidR="008C3638" w:rsidRPr="00066184">
                <w:rPr>
                  <w:rStyle w:val="Hipervnculo"/>
                  <w:sz w:val="16"/>
                  <w:szCs w:val="16"/>
                </w:rPr>
                <w:t>[A]Tota</w:t>
              </w:r>
            </w:hyperlink>
            <w:r w:rsidR="00153DE0" w:rsidRPr="00066184">
              <w:rPr>
                <w:rStyle w:val="Hipervnculo"/>
                <w:sz w:val="16"/>
                <w:szCs w:val="16"/>
              </w:rPr>
              <w:t>lVariacionOtrasProvisionesTecnicas</w:t>
            </w:r>
            <w:r w:rsidR="008C3638" w:rsidRPr="00066184">
              <w:rPr>
                <w:sz w:val="16"/>
                <w:szCs w:val="16"/>
              </w:rPr>
              <w:t xml:space="preserve"> –</w:t>
            </w:r>
          </w:p>
          <w:p w14:paraId="03755A58" w14:textId="77777777" w:rsidR="008C3638" w:rsidRPr="00066184" w:rsidRDefault="00000000" w:rsidP="008C3638">
            <w:pPr>
              <w:ind w:hanging="14"/>
              <w:cnfStyle w:val="000000000000" w:firstRow="0" w:lastRow="0" w:firstColumn="0" w:lastColumn="0" w:oddVBand="0" w:evenVBand="0" w:oddHBand="0" w:evenHBand="0" w:firstRowFirstColumn="0" w:firstRowLastColumn="0" w:lastRowFirstColumn="0" w:lastRowLastColumn="0"/>
              <w:rPr>
                <w:sz w:val="16"/>
                <w:szCs w:val="16"/>
              </w:rPr>
            </w:pPr>
            <w:hyperlink w:anchor="_[A]Total_1" w:history="1">
              <w:r w:rsidR="004E61CC" w:rsidRPr="00066184">
                <w:rPr>
                  <w:rStyle w:val="Hipervnculo"/>
                  <w:sz w:val="16"/>
                  <w:szCs w:val="16"/>
                </w:rPr>
                <w:t>[A]Total</w:t>
              </w:r>
              <w:r w:rsidR="009F7256">
                <w:rPr>
                  <w:rStyle w:val="Hipervnculo"/>
                  <w:sz w:val="16"/>
                  <w:szCs w:val="16"/>
                </w:rPr>
                <w:t>Variacion</w:t>
              </w:r>
              <w:r w:rsidR="004E61CC" w:rsidRPr="00066184">
                <w:rPr>
                  <w:rStyle w:val="Hipervnculo"/>
                  <w:sz w:val="16"/>
                  <w:szCs w:val="16"/>
                </w:rPr>
                <w:t>ParticipacionReaseguradorOtrasProvisionesTecnicas</w:t>
              </w:r>
            </w:hyperlink>
          </w:p>
          <w:p w14:paraId="4817887B" w14:textId="77777777" w:rsidR="008B73F0" w:rsidRDefault="008B73F0" w:rsidP="008B73F0">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D57527">
              <w:rPr>
                <w:rFonts w:cs="Arial"/>
                <w:sz w:val="16"/>
                <w:szCs w:val="16"/>
                <w:lang w:eastAsia="es-CR"/>
              </w:rPr>
              <w:t>Puede ser &lt; 0 ó ≥ 0</w:t>
            </w:r>
          </w:p>
          <w:p w14:paraId="49DBBE76" w14:textId="77777777" w:rsidR="00537721" w:rsidRDefault="00537721" w:rsidP="008B73F0">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p>
          <w:p w14:paraId="0E267E4D" w14:textId="77777777" w:rsidR="00537721" w:rsidRPr="00D57527" w:rsidRDefault="00537721" w:rsidP="008B73F0">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u w:val="single"/>
                <w:lang w:val="es-CR" w:eastAsia="es-CR"/>
              </w:rPr>
            </w:pPr>
          </w:p>
          <w:p w14:paraId="75C803BF" w14:textId="77777777" w:rsidR="008C3638" w:rsidRPr="00066184" w:rsidRDefault="00537721" w:rsidP="000618C2">
            <w:pPr>
              <w:ind w:left="-14" w:firstLine="14"/>
              <w:cnfStyle w:val="000000000000" w:firstRow="0" w:lastRow="0" w:firstColumn="0" w:lastColumn="0" w:oddVBand="0" w:evenVBand="0" w:oddHBand="0" w:evenHBand="0" w:firstRowFirstColumn="0" w:firstRowLastColumn="0" w:lastRowFirstColumn="0" w:lastRowLastColumn="0"/>
              <w:rPr>
                <w:sz w:val="16"/>
                <w:szCs w:val="16"/>
              </w:rPr>
            </w:pPr>
            <w:r w:rsidRPr="00537721">
              <w:rPr>
                <w:sz w:val="16"/>
                <w:szCs w:val="16"/>
              </w:rPr>
              <w:t>[E] VariacionOtrasProvisionesTecnicasNetasReaseguro</w:t>
            </w:r>
            <w:r>
              <w:rPr>
                <w:sz w:val="16"/>
                <w:szCs w:val="16"/>
              </w:rPr>
              <w:t xml:space="preserve"> </w:t>
            </w:r>
            <w:r w:rsidRPr="00537721">
              <w:rPr>
                <w:sz w:val="16"/>
                <w:szCs w:val="16"/>
              </w:rPr>
              <w:t>[A] TotalVariacionOtrasProvisionesTecnicasNetasReaseguro</w:t>
            </w:r>
            <w:r>
              <w:rPr>
                <w:sz w:val="16"/>
                <w:szCs w:val="16"/>
              </w:rPr>
              <w:t xml:space="preserve"> </w:t>
            </w:r>
            <w:r w:rsidRPr="00537721">
              <w:rPr>
                <w:sz w:val="16"/>
                <w:szCs w:val="16"/>
              </w:rPr>
              <w:t>, para el ramo “G06” = ∑[E] VariacionOtrasProvisionesTecnicasNetasReaseguro_ln</w:t>
            </w:r>
            <w:r>
              <w:rPr>
                <w:sz w:val="16"/>
                <w:szCs w:val="16"/>
              </w:rPr>
              <w:t xml:space="preserve"> </w:t>
            </w:r>
            <w:r w:rsidRPr="00537721">
              <w:rPr>
                <w:sz w:val="16"/>
                <w:szCs w:val="16"/>
              </w:rPr>
              <w:t>[A] TotalVariacionOtrasProvisionesTecnicasNetasReaseguro</w:t>
            </w:r>
          </w:p>
          <w:p w14:paraId="1544A3EF" w14:textId="77777777" w:rsidR="007D505B" w:rsidRPr="00066184" w:rsidRDefault="007D505B" w:rsidP="000618C2">
            <w:pPr>
              <w:ind w:left="-14" w:firstLine="14"/>
              <w:cnfStyle w:val="000000000000" w:firstRow="0" w:lastRow="0" w:firstColumn="0" w:lastColumn="0" w:oddVBand="0" w:evenVBand="0" w:oddHBand="0" w:evenHBand="0" w:firstRowFirstColumn="0" w:firstRowLastColumn="0" w:lastRowFirstColumn="0" w:lastRowLastColumn="0"/>
              <w:rPr>
                <w:sz w:val="16"/>
                <w:szCs w:val="16"/>
              </w:rPr>
            </w:pPr>
          </w:p>
          <w:p w14:paraId="0551D0E2" w14:textId="77777777" w:rsidR="007D505B" w:rsidRPr="00066184" w:rsidRDefault="007D505B" w:rsidP="007D505B">
            <w:pPr>
              <w:ind w:left="837" w:hanging="837"/>
              <w:cnfStyle w:val="000000000000" w:firstRow="0" w:lastRow="0" w:firstColumn="0" w:lastColumn="0" w:oddVBand="0" w:evenVBand="0" w:oddHBand="0" w:evenHBand="0" w:firstRowFirstColumn="0" w:firstRowLastColumn="0" w:lastRowFirstColumn="0" w:lastRowLastColumn="0"/>
              <w:rPr>
                <w:sz w:val="16"/>
                <w:szCs w:val="16"/>
              </w:rPr>
            </w:pPr>
          </w:p>
        </w:tc>
      </w:tr>
      <w:tr w:rsidR="005106F5" w:rsidRPr="00794669" w14:paraId="175F0803"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28F295D8" w14:textId="77777777" w:rsidR="005106F5" w:rsidRDefault="005106F5" w:rsidP="00A02FEC">
            <w:pPr>
              <w:pStyle w:val="Ttulo9"/>
              <w:ind w:left="113" w:right="113"/>
              <w:jc w:val="center"/>
              <w:outlineLvl w:val="8"/>
              <w:rPr>
                <w:b w:val="0"/>
              </w:rPr>
            </w:pPr>
            <w:r>
              <w:rPr>
                <w:b w:val="0"/>
              </w:rPr>
              <w:t>[E]</w:t>
            </w:r>
            <w:r>
              <w:t xml:space="preserve"> </w:t>
            </w:r>
            <w:r w:rsidRPr="005106F5">
              <w:rPr>
                <w:b w:val="0"/>
              </w:rPr>
              <w:t>VariacionProvisionMatematica</w:t>
            </w:r>
          </w:p>
        </w:tc>
        <w:tc>
          <w:tcPr>
            <w:tcW w:w="3402" w:type="dxa"/>
          </w:tcPr>
          <w:p w14:paraId="7D6B467F" w14:textId="77777777" w:rsidR="005106F5" w:rsidRDefault="005106F5" w:rsidP="00A02FE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214" w:name="_[A]_Total_17"/>
            <w:bookmarkEnd w:id="214"/>
            <w:r>
              <w:rPr>
                <w:snapToGrid w:val="0"/>
                <w:color w:val="000000"/>
                <w:szCs w:val="16"/>
                <w:lang w:val="es-ES_tradnl" w:eastAsia="es-CR"/>
              </w:rPr>
              <w:t>[A]</w:t>
            </w:r>
            <w:r>
              <w:t xml:space="preserve"> </w:t>
            </w:r>
            <w:r w:rsidR="00270EA4" w:rsidRPr="00270EA4">
              <w:rPr>
                <w:snapToGrid w:val="0"/>
                <w:color w:val="000000"/>
                <w:szCs w:val="16"/>
                <w:lang w:val="es-ES_tradnl" w:eastAsia="es-CR"/>
              </w:rPr>
              <w:t>TotalVariacionProvisionMatematica</w:t>
            </w:r>
          </w:p>
        </w:tc>
        <w:tc>
          <w:tcPr>
            <w:tcW w:w="4536" w:type="dxa"/>
            <w:vAlign w:val="center"/>
          </w:tcPr>
          <w:p w14:paraId="177C7DD6" w14:textId="77777777" w:rsidR="005106F5" w:rsidRPr="00011844" w:rsidRDefault="00B07F86"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Variación de la provisión matemática</w:t>
            </w:r>
          </w:p>
        </w:tc>
        <w:tc>
          <w:tcPr>
            <w:tcW w:w="529" w:type="dxa"/>
            <w:textDirection w:val="btLr"/>
            <w:vAlign w:val="center"/>
          </w:tcPr>
          <w:p w14:paraId="1DF42C6C" w14:textId="77777777" w:rsidR="005106F5" w:rsidRPr="00066184" w:rsidRDefault="00DE165B"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40800100200000-50700100200000</w:t>
            </w:r>
          </w:p>
        </w:tc>
        <w:tc>
          <w:tcPr>
            <w:tcW w:w="4985" w:type="dxa"/>
            <w:vAlign w:val="center"/>
          </w:tcPr>
          <w:p w14:paraId="3B58EF1F" w14:textId="77777777" w:rsidR="005106F5" w:rsidRPr="00586724" w:rsidRDefault="00000000" w:rsidP="006E1350">
            <w:pPr>
              <w:ind w:left="1120" w:hanging="425"/>
              <w:cnfStyle w:val="000000100000" w:firstRow="0" w:lastRow="0" w:firstColumn="0" w:lastColumn="0" w:oddVBand="0" w:evenVBand="0" w:oddHBand="1" w:evenHBand="0" w:firstRowFirstColumn="0" w:firstRowLastColumn="0" w:lastRowFirstColumn="0" w:lastRowLastColumn="0"/>
              <w:rPr>
                <w:rStyle w:val="Hipervnculo"/>
                <w:rFonts w:cs="Arial"/>
                <w:color w:val="FF0000"/>
                <w:sz w:val="16"/>
                <w:szCs w:val="16"/>
                <w:lang w:val="es-CR" w:eastAsia="es-CR"/>
              </w:rPr>
            </w:pPr>
            <w:hyperlink w:anchor="_[A]_Total_17" w:history="1">
              <w:r w:rsidR="008C3638" w:rsidRPr="00066184">
                <w:rPr>
                  <w:rStyle w:val="Hipervnculo"/>
                  <w:sz w:val="16"/>
                  <w:szCs w:val="16"/>
                </w:rPr>
                <w:t>[A] Total</w:t>
              </w:r>
            </w:hyperlink>
            <w:r w:rsidR="00153DE0" w:rsidRPr="00066184">
              <w:rPr>
                <w:rStyle w:val="Hipervnculo"/>
                <w:sz w:val="16"/>
                <w:szCs w:val="16"/>
              </w:rPr>
              <w:t>VariacionProvisionMatematica</w:t>
            </w:r>
            <w:r w:rsidR="008C3638" w:rsidRPr="00066184">
              <w:rPr>
                <w:sz w:val="16"/>
                <w:szCs w:val="16"/>
              </w:rPr>
              <w:t xml:space="preserve">= </w:t>
            </w:r>
            <w:r w:rsidR="008C3638" w:rsidRPr="00066184">
              <w:rPr>
                <w:rFonts w:cs="Arial"/>
                <w:color w:val="000000"/>
                <w:sz w:val="16"/>
                <w:szCs w:val="16"/>
                <w:lang w:val="es-CR" w:eastAsia="es-CR"/>
              </w:rPr>
              <w:t xml:space="preserve">∑ </w:t>
            </w:r>
            <w:hyperlink w:anchor="_[E]_DesgloseVariacionProvisionMatem" w:history="1">
              <w:r w:rsidR="00D1240F">
                <w:rPr>
                  <w:rStyle w:val="Hipervnculo"/>
                  <w:rFonts w:cs="Arial"/>
                  <w:sz w:val="16"/>
                  <w:szCs w:val="16"/>
                  <w:lang w:val="es-CR" w:eastAsia="es-CR"/>
                </w:rPr>
                <w:t>[E]D</w:t>
              </w:r>
              <w:r w:rsidR="008C3638" w:rsidRPr="00066184">
                <w:rPr>
                  <w:rStyle w:val="Hipervnculo"/>
                  <w:rFonts w:cs="Arial"/>
                  <w:sz w:val="16"/>
                  <w:szCs w:val="16"/>
                  <w:lang w:val="es-CR" w:eastAsia="es-CR"/>
                </w:rPr>
                <w:t>esgloseVariacionProvisionMatematica</w:t>
              </w:r>
            </w:hyperlink>
          </w:p>
          <w:p w14:paraId="5DDA4177" w14:textId="77777777" w:rsidR="008B73F0" w:rsidRDefault="008B73F0" w:rsidP="00D57527">
            <w:pPr>
              <w:ind w:left="1120"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57527">
              <w:rPr>
                <w:rFonts w:cs="Arial"/>
                <w:color w:val="000000"/>
                <w:sz w:val="16"/>
                <w:szCs w:val="16"/>
                <w:lang w:val="es-CR" w:eastAsia="es-CR"/>
              </w:rPr>
              <w:t>Puede ser &lt; 0 ó ≥ 0</w:t>
            </w:r>
          </w:p>
          <w:p w14:paraId="190E5DD5" w14:textId="77777777" w:rsidR="000618C2" w:rsidRDefault="000618C2" w:rsidP="00D57527">
            <w:pPr>
              <w:ind w:left="1120"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5732618F" w14:textId="77777777" w:rsidR="000618C2" w:rsidRPr="00D57527" w:rsidRDefault="000618C2" w:rsidP="000618C2">
            <w:pPr>
              <w:ind w:left="69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618C2">
              <w:rPr>
                <w:rFonts w:cs="Arial"/>
                <w:color w:val="000000"/>
                <w:sz w:val="16"/>
                <w:szCs w:val="16"/>
                <w:lang w:val="es-CR" w:eastAsia="es-CR"/>
              </w:rPr>
              <w:t>[E] VariacionProvisionMatematica</w:t>
            </w:r>
            <w:r>
              <w:rPr>
                <w:rFonts w:cs="Arial"/>
                <w:color w:val="000000"/>
                <w:sz w:val="16"/>
                <w:szCs w:val="16"/>
                <w:lang w:val="es-CR" w:eastAsia="es-CR"/>
              </w:rPr>
              <w:t xml:space="preserve"> </w:t>
            </w:r>
            <w:r w:rsidRPr="000618C2">
              <w:rPr>
                <w:rFonts w:cs="Arial"/>
                <w:color w:val="000000"/>
                <w:sz w:val="16"/>
                <w:szCs w:val="16"/>
                <w:lang w:val="es-CR" w:eastAsia="es-CR"/>
              </w:rPr>
              <w:t>[A] TotalVariacionProvisionMatematica</w:t>
            </w:r>
            <w:r>
              <w:rPr>
                <w:rFonts w:cs="Arial"/>
                <w:color w:val="000000"/>
                <w:sz w:val="16"/>
                <w:szCs w:val="16"/>
                <w:lang w:val="es-CR" w:eastAsia="es-CR"/>
              </w:rPr>
              <w:t xml:space="preserve"> </w:t>
            </w:r>
            <w:r w:rsidRPr="00537721">
              <w:rPr>
                <w:sz w:val="16"/>
                <w:szCs w:val="16"/>
              </w:rPr>
              <w:t>, para el ramo “G06” = ∑</w:t>
            </w:r>
            <w:r>
              <w:rPr>
                <w:sz w:val="16"/>
                <w:szCs w:val="16"/>
              </w:rPr>
              <w:t xml:space="preserve"> </w:t>
            </w:r>
            <w:r w:rsidRPr="000618C2">
              <w:rPr>
                <w:sz w:val="16"/>
                <w:szCs w:val="16"/>
              </w:rPr>
              <w:t>[E] VariacionProvisionMatematica_ln</w:t>
            </w:r>
            <w:r>
              <w:rPr>
                <w:sz w:val="16"/>
                <w:szCs w:val="16"/>
              </w:rPr>
              <w:t xml:space="preserve"> </w:t>
            </w:r>
            <w:r w:rsidRPr="000618C2">
              <w:rPr>
                <w:sz w:val="16"/>
                <w:szCs w:val="16"/>
              </w:rPr>
              <w:t>[A] TotalVariacionProvisionMatematica</w:t>
            </w:r>
          </w:p>
          <w:p w14:paraId="42D59918" w14:textId="77777777" w:rsidR="008B73F0" w:rsidRPr="00066184" w:rsidRDefault="008B73F0" w:rsidP="006E1350">
            <w:pPr>
              <w:ind w:left="1120" w:hanging="425"/>
              <w:cnfStyle w:val="000000100000" w:firstRow="0" w:lastRow="0" w:firstColumn="0" w:lastColumn="0" w:oddVBand="0" w:evenVBand="0" w:oddHBand="1" w:evenHBand="0" w:firstRowFirstColumn="0" w:firstRowLastColumn="0" w:lastRowFirstColumn="0" w:lastRowLastColumn="0"/>
              <w:rPr>
                <w:sz w:val="16"/>
                <w:szCs w:val="16"/>
              </w:rPr>
            </w:pPr>
          </w:p>
        </w:tc>
      </w:tr>
      <w:tr w:rsidR="005106F5" w:rsidRPr="00794669" w14:paraId="53167017"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33C309D9" w14:textId="77777777" w:rsidR="005106F5" w:rsidRDefault="005106F5" w:rsidP="00A02FEC">
            <w:pPr>
              <w:pStyle w:val="Ttulo9"/>
              <w:ind w:left="113" w:right="113"/>
              <w:jc w:val="center"/>
              <w:outlineLvl w:val="8"/>
              <w:rPr>
                <w:b w:val="0"/>
              </w:rPr>
            </w:pPr>
            <w:bookmarkStart w:id="215" w:name="_[E]_DesgloseVariacionProvisionMatem"/>
            <w:bookmarkEnd w:id="215"/>
            <w:r>
              <w:rPr>
                <w:b w:val="0"/>
              </w:rPr>
              <w:t>[E]</w:t>
            </w:r>
            <w:r>
              <w:t xml:space="preserve"> </w:t>
            </w:r>
            <w:r w:rsidRPr="005106F5">
              <w:rPr>
                <w:b w:val="0"/>
              </w:rPr>
              <w:t>DesgloseVariacionProvisionMatematica</w:t>
            </w:r>
          </w:p>
        </w:tc>
        <w:tc>
          <w:tcPr>
            <w:tcW w:w="3402" w:type="dxa"/>
          </w:tcPr>
          <w:p w14:paraId="5C5D8A7E" w14:textId="77777777" w:rsidR="005106F5" w:rsidRDefault="005106F5" w:rsidP="00A02FEC">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5106F5">
              <w:rPr>
                <w:snapToGrid w:val="0"/>
                <w:color w:val="000000"/>
                <w:szCs w:val="16"/>
                <w:lang w:val="es-ES_tradnl" w:eastAsia="es-CR"/>
              </w:rPr>
              <w:t>SeguroDirecto</w:t>
            </w:r>
          </w:p>
        </w:tc>
        <w:tc>
          <w:tcPr>
            <w:tcW w:w="4536" w:type="dxa"/>
            <w:vAlign w:val="center"/>
          </w:tcPr>
          <w:p w14:paraId="0B96FA9D" w14:textId="77777777" w:rsidR="00B07F86" w:rsidRPr="00011844" w:rsidRDefault="00B07F86" w:rsidP="00B07F86">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Seguro directo</w:t>
            </w:r>
          </w:p>
        </w:tc>
        <w:tc>
          <w:tcPr>
            <w:tcW w:w="529" w:type="dxa"/>
            <w:textDirection w:val="btLr"/>
            <w:vAlign w:val="center"/>
          </w:tcPr>
          <w:p w14:paraId="3A190FA9" w14:textId="77777777" w:rsidR="005106F5" w:rsidRPr="00794669" w:rsidRDefault="00253F5A"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6E7A89D4" w14:textId="77777777" w:rsidR="006E1350" w:rsidRPr="00D12FA6" w:rsidRDefault="006E1350" w:rsidP="006E1350">
            <w:pPr>
              <w:ind w:left="1120" w:hanging="425"/>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a.</w:t>
            </w:r>
            <w:r w:rsidRPr="00D12FA6">
              <w:rPr>
                <w:rFonts w:cs="Arial"/>
                <w:color w:val="000000"/>
                <w:sz w:val="16"/>
                <w:szCs w:val="16"/>
                <w:lang w:val="es-CR" w:eastAsia="es-CR"/>
              </w:rPr>
              <w:tab/>
            </w:r>
            <w:r>
              <w:rPr>
                <w:rFonts w:cs="Arial"/>
                <w:color w:val="000000"/>
                <w:sz w:val="16"/>
                <w:szCs w:val="16"/>
                <w:lang w:val="es-CR" w:eastAsia="es-CR"/>
              </w:rPr>
              <w:t>P</w:t>
            </w:r>
            <w:r w:rsidRPr="004532D9">
              <w:rPr>
                <w:rFonts w:cs="Arial"/>
                <w:color w:val="000000"/>
                <w:sz w:val="16"/>
                <w:szCs w:val="16"/>
                <w:lang w:val="es-CR" w:eastAsia="es-CR"/>
              </w:rPr>
              <w:t>uede ser &lt; 0 ó ≥ 0</w:t>
            </w:r>
          </w:p>
          <w:p w14:paraId="6E067622" w14:textId="77777777" w:rsidR="005106F5" w:rsidRDefault="006E1350" w:rsidP="006E1350">
            <w:pPr>
              <w:ind w:left="1120" w:hanging="425"/>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b.       </w:t>
            </w:r>
            <w:r w:rsidRPr="00D12FA6">
              <w:rPr>
                <w:rFonts w:cs="Arial"/>
                <w:color w:val="000000"/>
                <w:sz w:val="16"/>
                <w:szCs w:val="16"/>
                <w:lang w:val="es-CR" w:eastAsia="es-CR"/>
              </w:rPr>
              <w:t>Se debe expresar con 2 decimales</w:t>
            </w:r>
          </w:p>
          <w:p w14:paraId="08EEFAC1" w14:textId="77777777" w:rsidR="000618C2" w:rsidRPr="000618C2" w:rsidRDefault="000618C2" w:rsidP="000618C2">
            <w:pPr>
              <w:ind w:left="1120" w:hanging="425"/>
              <w:cnfStyle w:val="000000000000" w:firstRow="0" w:lastRow="0" w:firstColumn="0" w:lastColumn="0" w:oddVBand="0" w:evenVBand="0" w:oddHBand="0" w:evenHBand="0" w:firstRowFirstColumn="0" w:firstRowLastColumn="0" w:lastRowFirstColumn="0" w:lastRowLastColumn="0"/>
              <w:rPr>
                <w:sz w:val="16"/>
                <w:szCs w:val="16"/>
              </w:rPr>
            </w:pPr>
            <w:r>
              <w:rPr>
                <w:sz w:val="16"/>
                <w:szCs w:val="16"/>
              </w:rPr>
              <w:t xml:space="preserve">c.       </w:t>
            </w:r>
            <w:r w:rsidRPr="000618C2">
              <w:rPr>
                <w:sz w:val="16"/>
                <w:szCs w:val="16"/>
              </w:rPr>
              <w:t>[E] DesgloseVariacionProvisionMatematica [E] SeguroDirecto , para el ramo “G06” = ∑ [E] DesgloseVariacionProvisionMatematica_ln</w:t>
            </w:r>
            <w:r>
              <w:rPr>
                <w:sz w:val="16"/>
                <w:szCs w:val="16"/>
              </w:rPr>
              <w:t xml:space="preserve"> </w:t>
            </w:r>
            <w:r w:rsidRPr="000618C2">
              <w:rPr>
                <w:sz w:val="16"/>
                <w:szCs w:val="16"/>
              </w:rPr>
              <w:t>[E] SeguroDirecto</w:t>
            </w:r>
          </w:p>
        </w:tc>
      </w:tr>
      <w:tr w:rsidR="005106F5" w:rsidRPr="00794669" w14:paraId="0188F8A4"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ED7021E" w14:textId="77777777" w:rsidR="005106F5" w:rsidRDefault="005106F5" w:rsidP="00A02FEC">
            <w:pPr>
              <w:pStyle w:val="Ttulo9"/>
              <w:ind w:left="113" w:right="113"/>
              <w:jc w:val="center"/>
              <w:outlineLvl w:val="8"/>
              <w:rPr>
                <w:b w:val="0"/>
              </w:rPr>
            </w:pPr>
          </w:p>
        </w:tc>
        <w:tc>
          <w:tcPr>
            <w:tcW w:w="3402" w:type="dxa"/>
          </w:tcPr>
          <w:p w14:paraId="3978F19F" w14:textId="77777777" w:rsidR="005106F5" w:rsidRDefault="005106F5" w:rsidP="00A02FE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5106F5">
              <w:rPr>
                <w:snapToGrid w:val="0"/>
                <w:color w:val="000000"/>
                <w:szCs w:val="16"/>
                <w:lang w:val="es-ES_tradnl" w:eastAsia="es-CR"/>
              </w:rPr>
              <w:t>ReaseguroAceptado</w:t>
            </w:r>
          </w:p>
        </w:tc>
        <w:tc>
          <w:tcPr>
            <w:tcW w:w="4536" w:type="dxa"/>
            <w:vAlign w:val="center"/>
          </w:tcPr>
          <w:p w14:paraId="6FDA277E" w14:textId="77777777" w:rsidR="005106F5" w:rsidRPr="00011844" w:rsidRDefault="00B07F86"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Reaseguro aceptado</w:t>
            </w:r>
          </w:p>
        </w:tc>
        <w:tc>
          <w:tcPr>
            <w:tcW w:w="529" w:type="dxa"/>
            <w:textDirection w:val="btLr"/>
            <w:vAlign w:val="center"/>
          </w:tcPr>
          <w:p w14:paraId="1F29F899" w14:textId="77777777" w:rsidR="005106F5" w:rsidRPr="00794669" w:rsidRDefault="00253F5A"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2832C7BF" w14:textId="77777777" w:rsidR="006E1350" w:rsidRPr="00D12FA6" w:rsidRDefault="006E1350" w:rsidP="006E1350">
            <w:pPr>
              <w:ind w:left="1120"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a.</w:t>
            </w:r>
            <w:r w:rsidRPr="00D12FA6">
              <w:rPr>
                <w:rFonts w:cs="Arial"/>
                <w:color w:val="000000"/>
                <w:sz w:val="16"/>
                <w:szCs w:val="16"/>
                <w:lang w:val="es-CR" w:eastAsia="es-CR"/>
              </w:rPr>
              <w:tab/>
            </w:r>
            <w:r>
              <w:rPr>
                <w:rFonts w:cs="Arial"/>
                <w:color w:val="000000"/>
                <w:sz w:val="16"/>
                <w:szCs w:val="16"/>
                <w:lang w:val="es-CR" w:eastAsia="es-CR"/>
              </w:rPr>
              <w:t>P</w:t>
            </w:r>
            <w:r w:rsidRPr="004532D9">
              <w:rPr>
                <w:rFonts w:cs="Arial"/>
                <w:color w:val="000000"/>
                <w:sz w:val="16"/>
                <w:szCs w:val="16"/>
                <w:lang w:val="es-CR" w:eastAsia="es-CR"/>
              </w:rPr>
              <w:t>uede ser &lt; 0 ó ≥ 0</w:t>
            </w:r>
          </w:p>
          <w:p w14:paraId="3F25ACC6" w14:textId="77777777" w:rsidR="005106F5" w:rsidRDefault="006E1350" w:rsidP="006E1350">
            <w:pPr>
              <w:ind w:left="1120"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b.       </w:t>
            </w:r>
            <w:r w:rsidRPr="00D12FA6">
              <w:rPr>
                <w:rFonts w:cs="Arial"/>
                <w:color w:val="000000"/>
                <w:sz w:val="16"/>
                <w:szCs w:val="16"/>
                <w:lang w:val="es-CR" w:eastAsia="es-CR"/>
              </w:rPr>
              <w:t>Se debe expresar con 2 decimales</w:t>
            </w:r>
          </w:p>
          <w:p w14:paraId="2361FF39" w14:textId="77777777" w:rsidR="005C6CA8" w:rsidRDefault="005C6CA8" w:rsidP="006E1350">
            <w:pPr>
              <w:ind w:left="1120" w:hanging="425"/>
              <w:cnfStyle w:val="000000100000" w:firstRow="0" w:lastRow="0" w:firstColumn="0" w:lastColumn="0" w:oddVBand="0" w:evenVBand="0" w:oddHBand="1" w:evenHBand="0" w:firstRowFirstColumn="0" w:firstRowLastColumn="0" w:lastRowFirstColumn="0" w:lastRowLastColumn="0"/>
            </w:pPr>
            <w:r>
              <w:rPr>
                <w:sz w:val="16"/>
                <w:szCs w:val="16"/>
              </w:rPr>
              <w:t xml:space="preserve">c.       </w:t>
            </w:r>
            <w:r w:rsidRPr="000618C2">
              <w:rPr>
                <w:sz w:val="16"/>
                <w:szCs w:val="16"/>
              </w:rPr>
              <w:t xml:space="preserve">[E] DesgloseVariacionProvisionMatematica </w:t>
            </w:r>
            <w:r w:rsidRPr="005C6CA8">
              <w:rPr>
                <w:sz w:val="16"/>
                <w:szCs w:val="16"/>
              </w:rPr>
              <w:t>[E] ReaseguroAceptado</w:t>
            </w:r>
            <w:r w:rsidRPr="000618C2">
              <w:rPr>
                <w:sz w:val="16"/>
                <w:szCs w:val="16"/>
              </w:rPr>
              <w:t xml:space="preserve"> , para el ramo “G06” = ∑ [E] DesgloseVariacionProvisionMatematica_ln</w:t>
            </w:r>
            <w:r>
              <w:rPr>
                <w:sz w:val="16"/>
                <w:szCs w:val="16"/>
              </w:rPr>
              <w:t xml:space="preserve"> </w:t>
            </w:r>
            <w:r w:rsidRPr="005C6CA8">
              <w:rPr>
                <w:sz w:val="16"/>
                <w:szCs w:val="16"/>
              </w:rPr>
              <w:t>[E] ReaseguroAceptado</w:t>
            </w:r>
          </w:p>
        </w:tc>
      </w:tr>
      <w:tr w:rsidR="005106F5" w:rsidRPr="00794669" w14:paraId="3490415F"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EB75143" w14:textId="77777777" w:rsidR="005106F5" w:rsidRDefault="005106F5" w:rsidP="00756F45">
            <w:pPr>
              <w:pStyle w:val="Ttulo9"/>
              <w:ind w:left="113" w:right="113"/>
              <w:outlineLvl w:val="8"/>
              <w:rPr>
                <w:b w:val="0"/>
              </w:rPr>
            </w:pPr>
            <w:bookmarkStart w:id="216" w:name="_[E]_VariacionParticipacionReasegura_1"/>
            <w:bookmarkEnd w:id="216"/>
          </w:p>
        </w:tc>
        <w:tc>
          <w:tcPr>
            <w:tcW w:w="3402" w:type="dxa"/>
          </w:tcPr>
          <w:p w14:paraId="59B5858E" w14:textId="77777777" w:rsidR="005106F5" w:rsidRDefault="005106F5" w:rsidP="00A02FEC">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bookmarkStart w:id="217" w:name="_[E]VariacionParticipacionReasegurad_1"/>
            <w:bookmarkEnd w:id="217"/>
            <w:r>
              <w:rPr>
                <w:snapToGrid w:val="0"/>
                <w:color w:val="000000"/>
                <w:szCs w:val="16"/>
                <w:lang w:val="es-ES_tradnl" w:eastAsia="es-CR"/>
              </w:rPr>
              <w:t>[E]</w:t>
            </w:r>
            <w:r w:rsidR="00756F45" w:rsidRPr="00756F45">
              <w:rPr>
                <w:snapToGrid w:val="0"/>
                <w:color w:val="000000"/>
                <w:szCs w:val="16"/>
                <w:lang w:val="es-ES_tradnl" w:eastAsia="es-CR"/>
              </w:rPr>
              <w:t>VariacionParticipacionReaseguradorProvisionMatematica</w:t>
            </w:r>
          </w:p>
        </w:tc>
        <w:tc>
          <w:tcPr>
            <w:tcW w:w="4536" w:type="dxa"/>
            <w:vAlign w:val="center"/>
          </w:tcPr>
          <w:p w14:paraId="23D17486" w14:textId="77777777" w:rsidR="005106F5" w:rsidRPr="00011844" w:rsidRDefault="00B07F86"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Variación de la participación del reasegurador en la provisión matemática</w:t>
            </w:r>
          </w:p>
        </w:tc>
        <w:tc>
          <w:tcPr>
            <w:tcW w:w="529" w:type="dxa"/>
            <w:textDirection w:val="btLr"/>
            <w:vAlign w:val="center"/>
          </w:tcPr>
          <w:p w14:paraId="35700DA6" w14:textId="77777777" w:rsidR="005106F5" w:rsidRPr="00066184" w:rsidRDefault="00DE165B"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50700100700000-40800100700000</w:t>
            </w:r>
          </w:p>
        </w:tc>
        <w:tc>
          <w:tcPr>
            <w:tcW w:w="4985" w:type="dxa"/>
            <w:vAlign w:val="center"/>
          </w:tcPr>
          <w:p w14:paraId="26C87265" w14:textId="77777777" w:rsidR="006E1350" w:rsidRPr="00066184" w:rsidRDefault="006E1350" w:rsidP="006E1350">
            <w:pPr>
              <w:ind w:left="1120" w:hanging="425"/>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CR" w:eastAsia="es-CR"/>
              </w:rPr>
              <w:t>a.</w:t>
            </w:r>
            <w:r w:rsidRPr="00066184">
              <w:rPr>
                <w:rFonts w:cs="Arial"/>
                <w:color w:val="000000"/>
                <w:sz w:val="16"/>
                <w:szCs w:val="16"/>
                <w:lang w:val="es-CR" w:eastAsia="es-CR"/>
              </w:rPr>
              <w:tab/>
              <w:t>Puede ser &lt; 0 ó ≥ 0</w:t>
            </w:r>
          </w:p>
          <w:p w14:paraId="72D96567" w14:textId="77777777" w:rsidR="005106F5" w:rsidRDefault="006E1350" w:rsidP="006E1350">
            <w:pPr>
              <w:ind w:left="1120" w:hanging="425"/>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CR" w:eastAsia="es-CR"/>
              </w:rPr>
              <w:t>b.       Se debe expresar con 2 decimales</w:t>
            </w:r>
          </w:p>
          <w:p w14:paraId="19142305" w14:textId="77777777" w:rsidR="005C6CA8" w:rsidRPr="005C6CA8" w:rsidRDefault="005C6CA8" w:rsidP="006E1350">
            <w:pPr>
              <w:ind w:left="1120" w:hanging="425"/>
              <w:cnfStyle w:val="000000000000" w:firstRow="0" w:lastRow="0" w:firstColumn="0" w:lastColumn="0" w:oddVBand="0" w:evenVBand="0" w:oddHBand="0" w:evenHBand="0" w:firstRowFirstColumn="0" w:firstRowLastColumn="0" w:lastRowFirstColumn="0" w:lastRowLastColumn="0"/>
              <w:rPr>
                <w:sz w:val="16"/>
                <w:szCs w:val="16"/>
              </w:rPr>
            </w:pPr>
            <w:r w:rsidRPr="005C6CA8">
              <w:rPr>
                <w:sz w:val="16"/>
                <w:szCs w:val="16"/>
              </w:rPr>
              <w:t>c……[E]VariacionParticipacionReaseguradorProvisionMatematica</w:t>
            </w:r>
            <w:r>
              <w:rPr>
                <w:sz w:val="16"/>
                <w:szCs w:val="16"/>
              </w:rPr>
              <w:t xml:space="preserve"> </w:t>
            </w:r>
            <w:r w:rsidRPr="005C6CA8">
              <w:rPr>
                <w:sz w:val="16"/>
                <w:szCs w:val="16"/>
              </w:rPr>
              <w:t>, para el ramo “G06” = ∑[E]VariacionParticipacionReaseguradorProvisionMatematica_ln</w:t>
            </w:r>
          </w:p>
        </w:tc>
      </w:tr>
      <w:tr w:rsidR="005106F5" w:rsidRPr="00794669" w14:paraId="15C8F31C"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D28A917" w14:textId="77777777" w:rsidR="005106F5" w:rsidRDefault="005106F5" w:rsidP="00A02FEC">
            <w:pPr>
              <w:pStyle w:val="Ttulo9"/>
              <w:ind w:left="113" w:right="113"/>
              <w:jc w:val="center"/>
              <w:outlineLvl w:val="8"/>
              <w:rPr>
                <w:b w:val="0"/>
              </w:rPr>
            </w:pPr>
          </w:p>
        </w:tc>
        <w:tc>
          <w:tcPr>
            <w:tcW w:w="3402" w:type="dxa"/>
          </w:tcPr>
          <w:p w14:paraId="3BEB8716" w14:textId="77777777" w:rsidR="005106F5" w:rsidRDefault="00756F45" w:rsidP="00756F45">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218" w:name="_[E]VariacionProvisionesSegurosVidaR"/>
            <w:bookmarkEnd w:id="218"/>
            <w:r>
              <w:rPr>
                <w:snapToGrid w:val="0"/>
                <w:color w:val="000000"/>
                <w:szCs w:val="16"/>
                <w:lang w:val="es-ES_tradnl" w:eastAsia="es-CR"/>
              </w:rPr>
              <w:t>[E]V</w:t>
            </w:r>
            <w:r w:rsidRPr="00756F45">
              <w:rPr>
                <w:snapToGrid w:val="0"/>
                <w:color w:val="000000"/>
                <w:szCs w:val="16"/>
                <w:lang w:val="es-ES_tradnl" w:eastAsia="es-CR"/>
              </w:rPr>
              <w:t>ariacionProvisionesSegurosVidaRiesgoInversionAsumanTomadoresSeguros</w:t>
            </w:r>
          </w:p>
        </w:tc>
        <w:tc>
          <w:tcPr>
            <w:tcW w:w="4536" w:type="dxa"/>
            <w:vAlign w:val="center"/>
          </w:tcPr>
          <w:p w14:paraId="55AA2584" w14:textId="77777777" w:rsidR="005106F5" w:rsidRPr="00011844" w:rsidRDefault="00B07F86"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Variación de las provisiones para seguros de vida cuando el riesgo de inversión lo asuman los tomadores de seguros</w:t>
            </w:r>
          </w:p>
        </w:tc>
        <w:tc>
          <w:tcPr>
            <w:tcW w:w="529" w:type="dxa"/>
            <w:textDirection w:val="btLr"/>
            <w:vAlign w:val="center"/>
          </w:tcPr>
          <w:p w14:paraId="7B6E2093" w14:textId="77777777" w:rsidR="005106F5" w:rsidRPr="00066184" w:rsidRDefault="00DE165B"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40800100500000-50700100500000</w:t>
            </w:r>
          </w:p>
        </w:tc>
        <w:tc>
          <w:tcPr>
            <w:tcW w:w="4985" w:type="dxa"/>
            <w:vAlign w:val="center"/>
          </w:tcPr>
          <w:p w14:paraId="4AE4AF9F" w14:textId="77777777" w:rsidR="006E1350" w:rsidRPr="00066184" w:rsidRDefault="006E1350" w:rsidP="006E1350">
            <w:pPr>
              <w:ind w:left="1120"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CR" w:eastAsia="es-CR"/>
              </w:rPr>
              <w:t>a.</w:t>
            </w:r>
            <w:r w:rsidRPr="00066184">
              <w:rPr>
                <w:rFonts w:cs="Arial"/>
                <w:color w:val="000000"/>
                <w:sz w:val="16"/>
                <w:szCs w:val="16"/>
                <w:lang w:val="es-CR" w:eastAsia="es-CR"/>
              </w:rPr>
              <w:tab/>
              <w:t>Puede ser &lt; 0 ó ≥ 0</w:t>
            </w:r>
          </w:p>
          <w:p w14:paraId="4232494B" w14:textId="77777777" w:rsidR="005106F5" w:rsidRDefault="006E1350" w:rsidP="006E1350">
            <w:pPr>
              <w:ind w:left="1120"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CR" w:eastAsia="es-CR"/>
              </w:rPr>
              <w:t>b.       Se debe expresar con 2 decimales</w:t>
            </w:r>
          </w:p>
          <w:p w14:paraId="1E32969E" w14:textId="77777777" w:rsidR="005C6CA8" w:rsidRPr="00066184" w:rsidRDefault="005C6CA8" w:rsidP="006E1350">
            <w:pPr>
              <w:ind w:left="1120" w:hanging="425"/>
              <w:cnfStyle w:val="000000100000" w:firstRow="0" w:lastRow="0" w:firstColumn="0" w:lastColumn="0" w:oddVBand="0" w:evenVBand="0" w:oddHBand="1" w:evenHBand="0" w:firstRowFirstColumn="0" w:firstRowLastColumn="0" w:lastRowFirstColumn="0" w:lastRowLastColumn="0"/>
            </w:pPr>
            <w:r>
              <w:rPr>
                <w:rFonts w:cs="Arial"/>
                <w:color w:val="000000"/>
                <w:sz w:val="16"/>
                <w:szCs w:val="16"/>
                <w:lang w:val="es-CR" w:eastAsia="es-CR"/>
              </w:rPr>
              <w:t xml:space="preserve">c.       </w:t>
            </w:r>
            <w:r w:rsidRPr="005C6CA8">
              <w:rPr>
                <w:rFonts w:cs="Arial"/>
                <w:color w:val="000000"/>
                <w:sz w:val="16"/>
                <w:szCs w:val="16"/>
                <w:lang w:val="es-CR" w:eastAsia="es-CR"/>
              </w:rPr>
              <w:t>[E]VariacionProvisionesSegurosVidaRiesgoInversionAsumanTomadoresSeguros</w:t>
            </w:r>
            <w:r>
              <w:rPr>
                <w:rFonts w:cs="Arial"/>
                <w:color w:val="000000"/>
                <w:sz w:val="16"/>
                <w:szCs w:val="16"/>
                <w:lang w:val="es-CR" w:eastAsia="es-CR"/>
              </w:rPr>
              <w:t xml:space="preserve"> </w:t>
            </w:r>
            <w:r w:rsidRPr="005C6CA8">
              <w:rPr>
                <w:sz w:val="16"/>
                <w:szCs w:val="16"/>
              </w:rPr>
              <w:t>, para el ramo “G06” = ∑</w:t>
            </w:r>
            <w:r>
              <w:rPr>
                <w:sz w:val="16"/>
                <w:szCs w:val="16"/>
              </w:rPr>
              <w:t xml:space="preserve"> </w:t>
            </w:r>
            <w:r w:rsidRPr="005C6CA8">
              <w:rPr>
                <w:sz w:val="16"/>
                <w:szCs w:val="16"/>
              </w:rPr>
              <w:t>[E]VariacionProvisionesSegurosVidaRiesgoInversionAsumanTomadoresSeguros_ln</w:t>
            </w:r>
          </w:p>
        </w:tc>
      </w:tr>
      <w:tr w:rsidR="005106F5" w:rsidRPr="00794669" w14:paraId="44BD345F"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59232621" w14:textId="77777777" w:rsidR="005106F5" w:rsidRDefault="00A926D1" w:rsidP="00A02FEC">
            <w:pPr>
              <w:pStyle w:val="Ttulo9"/>
              <w:ind w:left="113" w:right="113"/>
              <w:jc w:val="center"/>
              <w:outlineLvl w:val="8"/>
              <w:rPr>
                <w:b w:val="0"/>
              </w:rPr>
            </w:pPr>
            <w:r>
              <w:rPr>
                <w:b w:val="0"/>
              </w:rPr>
              <w:t>[E]</w:t>
            </w:r>
            <w:r>
              <w:t xml:space="preserve"> </w:t>
            </w:r>
            <w:r w:rsidRPr="00A926D1">
              <w:rPr>
                <w:b w:val="0"/>
              </w:rPr>
              <w:t>VariacionOtrasProvisionesTecnicas</w:t>
            </w:r>
          </w:p>
        </w:tc>
        <w:tc>
          <w:tcPr>
            <w:tcW w:w="3402" w:type="dxa"/>
          </w:tcPr>
          <w:p w14:paraId="347A993B" w14:textId="77777777" w:rsidR="005106F5" w:rsidRDefault="005106F5" w:rsidP="00A926D1">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bookmarkStart w:id="219" w:name="_[A]Total"/>
            <w:bookmarkEnd w:id="219"/>
            <w:r>
              <w:rPr>
                <w:snapToGrid w:val="0"/>
                <w:color w:val="000000"/>
                <w:szCs w:val="16"/>
                <w:lang w:val="es-ES_tradnl" w:eastAsia="es-CR"/>
              </w:rPr>
              <w:t>[</w:t>
            </w:r>
            <w:r w:rsidR="00A926D1">
              <w:rPr>
                <w:snapToGrid w:val="0"/>
                <w:color w:val="000000"/>
                <w:szCs w:val="16"/>
                <w:lang w:val="es-ES_tradnl" w:eastAsia="es-CR"/>
              </w:rPr>
              <w:t>A</w:t>
            </w:r>
            <w:r>
              <w:rPr>
                <w:snapToGrid w:val="0"/>
                <w:color w:val="000000"/>
                <w:szCs w:val="16"/>
                <w:lang w:val="es-ES_tradnl" w:eastAsia="es-CR"/>
              </w:rPr>
              <w:t>]</w:t>
            </w:r>
            <w:r w:rsidR="00A926D1" w:rsidRPr="00A926D1">
              <w:rPr>
                <w:snapToGrid w:val="0"/>
                <w:color w:val="000000"/>
                <w:szCs w:val="16"/>
                <w:lang w:val="es-ES_tradnl" w:eastAsia="es-CR"/>
              </w:rPr>
              <w:t>Total</w:t>
            </w:r>
            <w:r w:rsidR="00153DE0" w:rsidRPr="00153DE0">
              <w:rPr>
                <w:snapToGrid w:val="0"/>
                <w:color w:val="000000"/>
                <w:szCs w:val="16"/>
                <w:lang w:val="es-ES_tradnl" w:eastAsia="es-CR"/>
              </w:rPr>
              <w:t>VariacionOtrasProvisionesTecnicas</w:t>
            </w:r>
          </w:p>
        </w:tc>
        <w:tc>
          <w:tcPr>
            <w:tcW w:w="4536" w:type="dxa"/>
            <w:vAlign w:val="center"/>
          </w:tcPr>
          <w:p w14:paraId="5E552CB8" w14:textId="77777777" w:rsidR="005106F5" w:rsidRPr="00011844" w:rsidRDefault="00B07F86"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Variación de otras provisiones técnicas</w:t>
            </w:r>
          </w:p>
        </w:tc>
        <w:tc>
          <w:tcPr>
            <w:tcW w:w="529" w:type="dxa"/>
            <w:textDirection w:val="btLr"/>
            <w:vAlign w:val="center"/>
          </w:tcPr>
          <w:p w14:paraId="04A18935" w14:textId="77777777" w:rsidR="005106F5" w:rsidRPr="00066184" w:rsidRDefault="00DE165B"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40800100600000-50700100600000</w:t>
            </w:r>
          </w:p>
        </w:tc>
        <w:tc>
          <w:tcPr>
            <w:tcW w:w="4985" w:type="dxa"/>
            <w:vAlign w:val="center"/>
          </w:tcPr>
          <w:p w14:paraId="44195B1E" w14:textId="77777777" w:rsidR="005106F5" w:rsidRPr="00586724" w:rsidRDefault="00000000" w:rsidP="006E1350">
            <w:pPr>
              <w:ind w:left="979" w:hanging="426"/>
              <w:cnfStyle w:val="000000000000" w:firstRow="0" w:lastRow="0" w:firstColumn="0" w:lastColumn="0" w:oddVBand="0" w:evenVBand="0" w:oddHBand="0" w:evenHBand="0" w:firstRowFirstColumn="0" w:firstRowLastColumn="0" w:lastRowFirstColumn="0" w:lastRowLastColumn="0"/>
              <w:rPr>
                <w:rStyle w:val="Hipervnculo"/>
                <w:rFonts w:cs="Arial"/>
                <w:color w:val="FF0000"/>
                <w:sz w:val="16"/>
                <w:szCs w:val="16"/>
                <w:lang w:val="es-CR" w:eastAsia="es-CR"/>
              </w:rPr>
            </w:pPr>
            <w:hyperlink w:anchor="_[A]Total" w:history="1">
              <w:r w:rsidR="00BD0A08" w:rsidRPr="00066184">
                <w:rPr>
                  <w:rStyle w:val="Hipervnculo"/>
                  <w:sz w:val="16"/>
                  <w:szCs w:val="16"/>
                </w:rPr>
                <w:t>[A]Total</w:t>
              </w:r>
            </w:hyperlink>
            <w:r w:rsidR="00153DE0" w:rsidRPr="00066184">
              <w:rPr>
                <w:rStyle w:val="Hipervnculo"/>
                <w:sz w:val="16"/>
                <w:szCs w:val="16"/>
              </w:rPr>
              <w:t>VariacionOtrasProvisiones</w:t>
            </w:r>
            <w:r w:rsidR="00BD0A08" w:rsidRPr="00066184">
              <w:rPr>
                <w:sz w:val="16"/>
                <w:szCs w:val="16"/>
              </w:rPr>
              <w:t xml:space="preserve">= </w:t>
            </w:r>
            <w:r w:rsidR="00BD0A08" w:rsidRPr="00066184">
              <w:rPr>
                <w:rFonts w:cs="Arial"/>
                <w:color w:val="000000"/>
                <w:sz w:val="16"/>
                <w:szCs w:val="16"/>
                <w:lang w:val="es-CR" w:eastAsia="es-CR"/>
              </w:rPr>
              <w:t>∑</w:t>
            </w:r>
            <w:r w:rsidR="003F1B99" w:rsidRPr="00066184">
              <w:rPr>
                <w:rFonts w:cs="Arial"/>
                <w:color w:val="000000"/>
                <w:sz w:val="16"/>
                <w:szCs w:val="16"/>
                <w:lang w:val="es-CR" w:eastAsia="es-CR"/>
              </w:rPr>
              <w:t xml:space="preserve"> </w:t>
            </w:r>
            <w:hyperlink w:anchor="_[E]_DegloseVariacionOtrasProvisione" w:history="1">
              <w:r w:rsidR="00D1240F">
                <w:rPr>
                  <w:rStyle w:val="Hipervnculo"/>
                  <w:rFonts w:cs="Arial"/>
                  <w:sz w:val="16"/>
                  <w:szCs w:val="16"/>
                  <w:lang w:val="es-CR" w:eastAsia="es-CR"/>
                </w:rPr>
                <w:t>[E]D</w:t>
              </w:r>
              <w:r w:rsidR="003F1B99" w:rsidRPr="00066184">
                <w:rPr>
                  <w:rStyle w:val="Hipervnculo"/>
                  <w:rFonts w:cs="Arial"/>
                  <w:sz w:val="16"/>
                  <w:szCs w:val="16"/>
                  <w:lang w:val="es-CR" w:eastAsia="es-CR"/>
                </w:rPr>
                <w:t>e</w:t>
              </w:r>
              <w:r w:rsidR="00365175" w:rsidRPr="00066184">
                <w:rPr>
                  <w:rStyle w:val="Hipervnculo"/>
                  <w:rFonts w:cs="Arial"/>
                  <w:sz w:val="16"/>
                  <w:szCs w:val="16"/>
                  <w:lang w:val="es-CR" w:eastAsia="es-CR"/>
                </w:rPr>
                <w:t>s</w:t>
              </w:r>
              <w:r w:rsidR="003F1B99" w:rsidRPr="00066184">
                <w:rPr>
                  <w:rStyle w:val="Hipervnculo"/>
                  <w:rFonts w:cs="Arial"/>
                  <w:sz w:val="16"/>
                  <w:szCs w:val="16"/>
                  <w:lang w:val="es-CR" w:eastAsia="es-CR"/>
                </w:rPr>
                <w:t>gloseVariacionOtrasProvisionesTecnicas</w:t>
              </w:r>
            </w:hyperlink>
          </w:p>
          <w:p w14:paraId="1BC975D4" w14:textId="77777777" w:rsidR="008B73F0" w:rsidRPr="00D57527" w:rsidRDefault="008B73F0" w:rsidP="008B73F0">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Puede ser &lt; 0 ó ≥ 0</w:t>
            </w:r>
          </w:p>
          <w:p w14:paraId="1AB9F705" w14:textId="77777777" w:rsidR="008B73F0" w:rsidRDefault="008B73F0" w:rsidP="006E1350">
            <w:pPr>
              <w:ind w:left="979" w:hanging="426"/>
              <w:cnfStyle w:val="000000000000" w:firstRow="0" w:lastRow="0" w:firstColumn="0" w:lastColumn="0" w:oddVBand="0" w:evenVBand="0" w:oddHBand="0" w:evenHBand="0" w:firstRowFirstColumn="0" w:firstRowLastColumn="0" w:lastRowFirstColumn="0" w:lastRowLastColumn="0"/>
              <w:rPr>
                <w:sz w:val="16"/>
                <w:szCs w:val="16"/>
              </w:rPr>
            </w:pPr>
          </w:p>
          <w:p w14:paraId="6B464CB6" w14:textId="77777777" w:rsidR="005C6CA8" w:rsidRDefault="005C6CA8" w:rsidP="00B84023">
            <w:pPr>
              <w:ind w:left="553"/>
              <w:cnfStyle w:val="000000000000" w:firstRow="0" w:lastRow="0" w:firstColumn="0" w:lastColumn="0" w:oddVBand="0" w:evenVBand="0" w:oddHBand="0" w:evenHBand="0" w:firstRowFirstColumn="0" w:firstRowLastColumn="0" w:lastRowFirstColumn="0" w:lastRowLastColumn="0"/>
              <w:rPr>
                <w:sz w:val="16"/>
                <w:szCs w:val="16"/>
              </w:rPr>
            </w:pPr>
            <w:r w:rsidRPr="005C6CA8">
              <w:rPr>
                <w:sz w:val="16"/>
                <w:szCs w:val="16"/>
              </w:rPr>
              <w:t>[E] VariacionOtrasProvisionesTecnicas</w:t>
            </w:r>
            <w:r>
              <w:rPr>
                <w:sz w:val="16"/>
                <w:szCs w:val="16"/>
              </w:rPr>
              <w:t xml:space="preserve"> </w:t>
            </w:r>
            <w:r w:rsidRPr="005C6CA8">
              <w:rPr>
                <w:sz w:val="16"/>
                <w:szCs w:val="16"/>
              </w:rPr>
              <w:t>[A]TotalVariacionOtrasProvisionesTecnicas</w:t>
            </w:r>
            <w:r w:rsidR="00C67657">
              <w:rPr>
                <w:sz w:val="16"/>
                <w:szCs w:val="16"/>
              </w:rPr>
              <w:t xml:space="preserve"> </w:t>
            </w:r>
            <w:r w:rsidR="00C67657" w:rsidRPr="00C67657">
              <w:rPr>
                <w:sz w:val="16"/>
                <w:szCs w:val="16"/>
              </w:rPr>
              <w:t>, para el ramo “G06” = ∑[E] VariacionOtrasProvisionesTecnicas_ln</w:t>
            </w:r>
            <w:r w:rsidR="00C67657">
              <w:rPr>
                <w:sz w:val="16"/>
                <w:szCs w:val="16"/>
              </w:rPr>
              <w:t xml:space="preserve"> </w:t>
            </w:r>
            <w:r w:rsidR="00C67657" w:rsidRPr="00C67657">
              <w:rPr>
                <w:sz w:val="16"/>
                <w:szCs w:val="16"/>
              </w:rPr>
              <w:t>[A]TotalVariacionOtrasProvisionesTecnicas</w:t>
            </w:r>
          </w:p>
          <w:p w14:paraId="02F9D06A" w14:textId="77777777" w:rsidR="005C6CA8" w:rsidRPr="00066184" w:rsidRDefault="005C6CA8" w:rsidP="006E1350">
            <w:pPr>
              <w:ind w:left="979" w:hanging="426"/>
              <w:cnfStyle w:val="000000000000" w:firstRow="0" w:lastRow="0" w:firstColumn="0" w:lastColumn="0" w:oddVBand="0" w:evenVBand="0" w:oddHBand="0" w:evenHBand="0" w:firstRowFirstColumn="0" w:firstRowLastColumn="0" w:lastRowFirstColumn="0" w:lastRowLastColumn="0"/>
              <w:rPr>
                <w:sz w:val="16"/>
                <w:szCs w:val="16"/>
              </w:rPr>
            </w:pPr>
          </w:p>
        </w:tc>
      </w:tr>
      <w:tr w:rsidR="00A926D1" w:rsidRPr="00794669" w14:paraId="3C679B88"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298EED64" w14:textId="77777777" w:rsidR="00A926D1" w:rsidRDefault="00A926D1" w:rsidP="00A02FEC">
            <w:pPr>
              <w:pStyle w:val="Ttulo9"/>
              <w:ind w:left="113" w:right="113"/>
              <w:jc w:val="center"/>
              <w:outlineLvl w:val="8"/>
              <w:rPr>
                <w:b w:val="0"/>
              </w:rPr>
            </w:pPr>
            <w:bookmarkStart w:id="220" w:name="_[E]_DegloseVariacionOtrasProvisione"/>
            <w:bookmarkEnd w:id="220"/>
            <w:r>
              <w:rPr>
                <w:b w:val="0"/>
              </w:rPr>
              <w:t>[E]</w:t>
            </w:r>
            <w:r>
              <w:t xml:space="preserve"> </w:t>
            </w:r>
            <w:r w:rsidR="00DB4A3A" w:rsidRPr="00DB4A3A">
              <w:rPr>
                <w:b w:val="0"/>
              </w:rPr>
              <w:t>DesgloseVariacionOtrasProvisionesTecnicas</w:t>
            </w:r>
          </w:p>
        </w:tc>
        <w:tc>
          <w:tcPr>
            <w:tcW w:w="3402" w:type="dxa"/>
          </w:tcPr>
          <w:p w14:paraId="6B35EDBE" w14:textId="77777777" w:rsidR="00A926D1" w:rsidRDefault="00A926D1" w:rsidP="00A02FE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rsidR="00153DE0">
              <w:t xml:space="preserve"> </w:t>
            </w:r>
            <w:r w:rsidR="00153DE0" w:rsidRPr="00153DE0">
              <w:rPr>
                <w:snapToGrid w:val="0"/>
                <w:color w:val="000000"/>
                <w:szCs w:val="16"/>
                <w:lang w:val="es-ES_tradnl" w:eastAsia="es-CR"/>
              </w:rPr>
              <w:t>SeguroDirecto</w:t>
            </w:r>
          </w:p>
        </w:tc>
        <w:tc>
          <w:tcPr>
            <w:tcW w:w="4536" w:type="dxa"/>
            <w:vAlign w:val="center"/>
          </w:tcPr>
          <w:p w14:paraId="0EEE78C1" w14:textId="77777777" w:rsidR="00A926D1" w:rsidRPr="001377C9" w:rsidRDefault="00B07F86" w:rsidP="00620A8B">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1377C9">
              <w:rPr>
                <w:rFonts w:cs="Arial"/>
                <w:color w:val="000000"/>
                <w:sz w:val="16"/>
                <w:szCs w:val="16"/>
                <w:lang w:val="es-ES_tradnl" w:eastAsia="es-CR"/>
              </w:rPr>
              <w:t xml:space="preserve">Seguro </w:t>
            </w:r>
            <w:r w:rsidR="00153DE0" w:rsidRPr="001377C9">
              <w:rPr>
                <w:rFonts w:cs="Arial"/>
                <w:color w:val="000000"/>
                <w:sz w:val="16"/>
                <w:szCs w:val="16"/>
                <w:lang w:val="es-ES_tradnl" w:eastAsia="es-CR"/>
              </w:rPr>
              <w:t>Directo</w:t>
            </w:r>
          </w:p>
        </w:tc>
        <w:tc>
          <w:tcPr>
            <w:tcW w:w="529" w:type="dxa"/>
            <w:textDirection w:val="btLr"/>
            <w:vAlign w:val="center"/>
          </w:tcPr>
          <w:p w14:paraId="6D9B38C9" w14:textId="77777777" w:rsidR="00A926D1" w:rsidRPr="00794669" w:rsidRDefault="00253F5A"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76DE6B75" w14:textId="77777777" w:rsidR="006E1350" w:rsidRPr="00D12FA6" w:rsidRDefault="006E1350" w:rsidP="006E1350">
            <w:pPr>
              <w:ind w:left="979" w:hanging="426"/>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a.</w:t>
            </w:r>
            <w:r w:rsidRPr="00D12FA6">
              <w:rPr>
                <w:rFonts w:cs="Arial"/>
                <w:color w:val="000000"/>
                <w:sz w:val="16"/>
                <w:szCs w:val="16"/>
                <w:lang w:val="es-CR" w:eastAsia="es-CR"/>
              </w:rPr>
              <w:tab/>
            </w:r>
            <w:r>
              <w:rPr>
                <w:rFonts w:cs="Arial"/>
                <w:color w:val="000000"/>
                <w:sz w:val="16"/>
                <w:szCs w:val="16"/>
                <w:lang w:val="es-CR" w:eastAsia="es-CR"/>
              </w:rPr>
              <w:t>P</w:t>
            </w:r>
            <w:r w:rsidRPr="004532D9">
              <w:rPr>
                <w:rFonts w:cs="Arial"/>
                <w:color w:val="000000"/>
                <w:sz w:val="16"/>
                <w:szCs w:val="16"/>
                <w:lang w:val="es-CR" w:eastAsia="es-CR"/>
              </w:rPr>
              <w:t>uede ser &lt; 0 ó ≥ 0</w:t>
            </w:r>
          </w:p>
          <w:p w14:paraId="4DCD4BD5" w14:textId="77777777" w:rsidR="00A926D1" w:rsidRDefault="006E1350" w:rsidP="006E1350">
            <w:pPr>
              <w:ind w:left="979" w:hanging="426"/>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b.       </w:t>
            </w:r>
            <w:r w:rsidRPr="00D12FA6">
              <w:rPr>
                <w:rFonts w:cs="Arial"/>
                <w:color w:val="000000"/>
                <w:sz w:val="16"/>
                <w:szCs w:val="16"/>
                <w:lang w:val="es-CR" w:eastAsia="es-CR"/>
              </w:rPr>
              <w:t>Se debe expresar con 2 decimales</w:t>
            </w:r>
          </w:p>
          <w:p w14:paraId="57E30C9C" w14:textId="77777777" w:rsidR="00B84023" w:rsidRDefault="00B84023" w:rsidP="006E1350">
            <w:pPr>
              <w:ind w:left="979" w:hanging="426"/>
              <w:cnfStyle w:val="000000100000" w:firstRow="0" w:lastRow="0" w:firstColumn="0" w:lastColumn="0" w:oddVBand="0" w:evenVBand="0" w:oddHBand="1" w:evenHBand="0" w:firstRowFirstColumn="0" w:firstRowLastColumn="0" w:lastRowFirstColumn="0" w:lastRowLastColumn="0"/>
            </w:pPr>
            <w:r>
              <w:rPr>
                <w:rFonts w:cs="Arial"/>
                <w:color w:val="000000"/>
                <w:sz w:val="16"/>
                <w:szCs w:val="16"/>
                <w:lang w:val="es-CR" w:eastAsia="es-CR"/>
              </w:rPr>
              <w:t>c…….</w:t>
            </w:r>
            <w:r w:rsidRPr="00B84023">
              <w:rPr>
                <w:rFonts w:cs="Arial"/>
                <w:color w:val="000000"/>
                <w:sz w:val="16"/>
                <w:szCs w:val="16"/>
                <w:lang w:val="es-CR" w:eastAsia="es-CR"/>
              </w:rPr>
              <w:t>[E] DesgloseVariacionOtrasProvisionesTecnicas</w:t>
            </w:r>
            <w:r>
              <w:rPr>
                <w:rFonts w:cs="Arial"/>
                <w:color w:val="000000"/>
                <w:sz w:val="16"/>
                <w:szCs w:val="16"/>
                <w:lang w:val="es-CR" w:eastAsia="es-CR"/>
              </w:rPr>
              <w:t xml:space="preserve"> </w:t>
            </w:r>
            <w:r w:rsidRPr="00B84023">
              <w:rPr>
                <w:rFonts w:cs="Arial"/>
                <w:color w:val="000000"/>
                <w:sz w:val="16"/>
                <w:szCs w:val="16"/>
                <w:lang w:val="es-CR" w:eastAsia="es-CR"/>
              </w:rPr>
              <w:t>[E] SeguroDirecto</w:t>
            </w:r>
            <w:r>
              <w:rPr>
                <w:rFonts w:cs="Arial"/>
                <w:color w:val="000000"/>
                <w:sz w:val="16"/>
                <w:szCs w:val="16"/>
                <w:lang w:val="es-CR" w:eastAsia="es-CR"/>
              </w:rPr>
              <w:t xml:space="preserve"> </w:t>
            </w:r>
            <w:r w:rsidRPr="00B84023">
              <w:rPr>
                <w:rFonts w:cs="Arial"/>
                <w:color w:val="000000"/>
                <w:sz w:val="16"/>
                <w:szCs w:val="16"/>
                <w:lang w:val="es-CR" w:eastAsia="es-CR"/>
              </w:rPr>
              <w:t>, para el ramo “G06” = ∑[E] DesgloseVariacionOtrasProvisionesTecnicas_ln</w:t>
            </w:r>
            <w:r>
              <w:rPr>
                <w:rFonts w:cs="Arial"/>
                <w:color w:val="000000"/>
                <w:sz w:val="16"/>
                <w:szCs w:val="16"/>
                <w:lang w:val="es-CR" w:eastAsia="es-CR"/>
              </w:rPr>
              <w:t xml:space="preserve"> </w:t>
            </w:r>
            <w:r w:rsidRPr="00B84023">
              <w:rPr>
                <w:rFonts w:cs="Arial"/>
                <w:color w:val="000000"/>
                <w:sz w:val="16"/>
                <w:szCs w:val="16"/>
                <w:lang w:val="es-CR" w:eastAsia="es-CR"/>
              </w:rPr>
              <w:t>[E] SeguroDirecto</w:t>
            </w:r>
          </w:p>
        </w:tc>
      </w:tr>
      <w:tr w:rsidR="00A926D1" w:rsidRPr="00794669" w14:paraId="08E4DECA"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DC68898" w14:textId="77777777" w:rsidR="00A926D1" w:rsidRDefault="00A926D1" w:rsidP="00A02FEC">
            <w:pPr>
              <w:pStyle w:val="Ttulo9"/>
              <w:ind w:left="113" w:right="113"/>
              <w:jc w:val="center"/>
              <w:outlineLvl w:val="8"/>
              <w:rPr>
                <w:b w:val="0"/>
              </w:rPr>
            </w:pPr>
          </w:p>
        </w:tc>
        <w:tc>
          <w:tcPr>
            <w:tcW w:w="3402" w:type="dxa"/>
          </w:tcPr>
          <w:p w14:paraId="74732767" w14:textId="77777777" w:rsidR="00A926D1" w:rsidRDefault="00A926D1" w:rsidP="00A02FEC">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rsidR="00153DE0">
              <w:t xml:space="preserve"> </w:t>
            </w:r>
            <w:r w:rsidR="00153DE0" w:rsidRPr="00153DE0">
              <w:rPr>
                <w:snapToGrid w:val="0"/>
                <w:color w:val="000000"/>
                <w:szCs w:val="16"/>
                <w:lang w:val="es-ES_tradnl" w:eastAsia="es-CR"/>
              </w:rPr>
              <w:t>ReaseguroAceptado</w:t>
            </w:r>
          </w:p>
        </w:tc>
        <w:tc>
          <w:tcPr>
            <w:tcW w:w="4536" w:type="dxa"/>
            <w:vAlign w:val="center"/>
          </w:tcPr>
          <w:p w14:paraId="00BB81C0" w14:textId="77777777" w:rsidR="00A926D1" w:rsidRPr="001377C9" w:rsidRDefault="00153DE0"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1377C9">
              <w:rPr>
                <w:rFonts w:cs="Arial"/>
                <w:color w:val="000000"/>
                <w:sz w:val="16"/>
                <w:szCs w:val="16"/>
                <w:lang w:val="es-ES_tradnl" w:eastAsia="es-CR"/>
              </w:rPr>
              <w:t>Reaseguro Aceptado</w:t>
            </w:r>
          </w:p>
        </w:tc>
        <w:tc>
          <w:tcPr>
            <w:tcW w:w="529" w:type="dxa"/>
            <w:textDirection w:val="btLr"/>
            <w:vAlign w:val="center"/>
          </w:tcPr>
          <w:p w14:paraId="346D4272" w14:textId="77777777" w:rsidR="00A926D1" w:rsidRPr="00066184" w:rsidRDefault="00253F5A"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No aplica</w:t>
            </w:r>
          </w:p>
        </w:tc>
        <w:tc>
          <w:tcPr>
            <w:tcW w:w="4985" w:type="dxa"/>
            <w:vAlign w:val="center"/>
          </w:tcPr>
          <w:p w14:paraId="5E9AE2E2" w14:textId="77777777" w:rsidR="006E1350" w:rsidRPr="00D12FA6" w:rsidRDefault="006E1350" w:rsidP="006E1350">
            <w:pPr>
              <w:ind w:left="979" w:hanging="426"/>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a.</w:t>
            </w:r>
            <w:r w:rsidRPr="00D12FA6">
              <w:rPr>
                <w:rFonts w:cs="Arial"/>
                <w:color w:val="000000"/>
                <w:sz w:val="16"/>
                <w:szCs w:val="16"/>
                <w:lang w:val="es-CR" w:eastAsia="es-CR"/>
              </w:rPr>
              <w:tab/>
            </w:r>
            <w:r>
              <w:rPr>
                <w:rFonts w:cs="Arial"/>
                <w:color w:val="000000"/>
                <w:sz w:val="16"/>
                <w:szCs w:val="16"/>
                <w:lang w:val="es-CR" w:eastAsia="es-CR"/>
              </w:rPr>
              <w:t>P</w:t>
            </w:r>
            <w:r w:rsidRPr="004532D9">
              <w:rPr>
                <w:rFonts w:cs="Arial"/>
                <w:color w:val="000000"/>
                <w:sz w:val="16"/>
                <w:szCs w:val="16"/>
                <w:lang w:val="es-CR" w:eastAsia="es-CR"/>
              </w:rPr>
              <w:t>uede ser &lt; 0 ó ≥ 0</w:t>
            </w:r>
          </w:p>
          <w:p w14:paraId="76FEEAC7" w14:textId="77777777" w:rsidR="00A926D1" w:rsidRDefault="006E1350" w:rsidP="006E1350">
            <w:pPr>
              <w:ind w:left="979" w:hanging="426"/>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b.       </w:t>
            </w:r>
            <w:r w:rsidRPr="00D12FA6">
              <w:rPr>
                <w:rFonts w:cs="Arial"/>
                <w:color w:val="000000"/>
                <w:sz w:val="16"/>
                <w:szCs w:val="16"/>
                <w:lang w:val="es-CR" w:eastAsia="es-CR"/>
              </w:rPr>
              <w:t>Se debe expresar con 2 decimales</w:t>
            </w:r>
          </w:p>
          <w:p w14:paraId="2C81C164" w14:textId="77777777" w:rsidR="00B84023" w:rsidRDefault="00B84023" w:rsidP="006E1350">
            <w:pPr>
              <w:ind w:left="979" w:hanging="426"/>
              <w:cnfStyle w:val="000000000000" w:firstRow="0" w:lastRow="0" w:firstColumn="0" w:lastColumn="0" w:oddVBand="0" w:evenVBand="0" w:oddHBand="0" w:evenHBand="0" w:firstRowFirstColumn="0" w:firstRowLastColumn="0" w:lastRowFirstColumn="0" w:lastRowLastColumn="0"/>
            </w:pPr>
            <w:r>
              <w:rPr>
                <w:rFonts w:cs="Arial"/>
                <w:color w:val="000000"/>
                <w:sz w:val="16"/>
                <w:szCs w:val="16"/>
                <w:lang w:val="es-CR" w:eastAsia="es-CR"/>
              </w:rPr>
              <w:t>c…….</w:t>
            </w:r>
            <w:r w:rsidRPr="00B84023">
              <w:rPr>
                <w:rFonts w:cs="Arial"/>
                <w:color w:val="000000"/>
                <w:sz w:val="16"/>
                <w:szCs w:val="16"/>
                <w:lang w:val="es-CR" w:eastAsia="es-CR"/>
              </w:rPr>
              <w:t>[E] DesgloseVariacionOtrasProvisionesTecnicas</w:t>
            </w:r>
            <w:r>
              <w:rPr>
                <w:rFonts w:cs="Arial"/>
                <w:color w:val="000000"/>
                <w:sz w:val="16"/>
                <w:szCs w:val="16"/>
                <w:lang w:val="es-CR" w:eastAsia="es-CR"/>
              </w:rPr>
              <w:t xml:space="preserve"> </w:t>
            </w:r>
            <w:r w:rsidRPr="00B84023">
              <w:rPr>
                <w:rFonts w:cs="Arial"/>
                <w:color w:val="000000"/>
                <w:sz w:val="16"/>
                <w:szCs w:val="16"/>
                <w:lang w:val="es-CR" w:eastAsia="es-CR"/>
              </w:rPr>
              <w:t>[E] ReaseguroAceptado</w:t>
            </w:r>
            <w:r>
              <w:rPr>
                <w:rFonts w:cs="Arial"/>
                <w:color w:val="000000"/>
                <w:sz w:val="16"/>
                <w:szCs w:val="16"/>
                <w:lang w:val="es-CR" w:eastAsia="es-CR"/>
              </w:rPr>
              <w:t xml:space="preserve"> </w:t>
            </w:r>
            <w:r w:rsidRPr="00B84023">
              <w:rPr>
                <w:rFonts w:cs="Arial"/>
                <w:color w:val="000000"/>
                <w:sz w:val="16"/>
                <w:szCs w:val="16"/>
                <w:lang w:val="es-CR" w:eastAsia="es-CR"/>
              </w:rPr>
              <w:t>, para el ramo “G06” = ∑[E] DesgloseVariacionOtrasProvisionesTecnicas_[E] ReaseguroAceptado</w:t>
            </w:r>
          </w:p>
        </w:tc>
      </w:tr>
      <w:tr w:rsidR="005106F5" w:rsidRPr="00794669" w14:paraId="4B2AC421"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4F43AD78" w14:textId="77777777" w:rsidR="005106F5" w:rsidRDefault="004D4076" w:rsidP="004D4076">
            <w:pPr>
              <w:pStyle w:val="Ttulo9"/>
              <w:ind w:left="113" w:right="113"/>
              <w:outlineLvl w:val="8"/>
              <w:rPr>
                <w:b w:val="0"/>
              </w:rPr>
            </w:pPr>
            <w:r>
              <w:rPr>
                <w:b w:val="0"/>
              </w:rPr>
              <w:t>[E]</w:t>
            </w:r>
            <w:r w:rsidRPr="004D4076">
              <w:rPr>
                <w:b w:val="0"/>
              </w:rPr>
              <w:t>VariacionParticipacionReaseguradorOtrasProvisionesTecnicas</w:t>
            </w:r>
          </w:p>
        </w:tc>
        <w:tc>
          <w:tcPr>
            <w:tcW w:w="3402" w:type="dxa"/>
          </w:tcPr>
          <w:p w14:paraId="7262B65F" w14:textId="77777777" w:rsidR="005106F5" w:rsidRDefault="005106F5" w:rsidP="00C95494">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221" w:name="_[A]Total_1"/>
            <w:bookmarkEnd w:id="221"/>
            <w:r>
              <w:rPr>
                <w:snapToGrid w:val="0"/>
                <w:color w:val="000000"/>
                <w:szCs w:val="16"/>
                <w:lang w:val="es-ES_tradnl" w:eastAsia="es-CR"/>
              </w:rPr>
              <w:t>[</w:t>
            </w:r>
            <w:r w:rsidR="00C95494">
              <w:rPr>
                <w:snapToGrid w:val="0"/>
                <w:color w:val="000000"/>
                <w:szCs w:val="16"/>
                <w:lang w:val="es-ES_tradnl" w:eastAsia="es-CR"/>
              </w:rPr>
              <w:t>A</w:t>
            </w:r>
            <w:r>
              <w:rPr>
                <w:snapToGrid w:val="0"/>
                <w:color w:val="000000"/>
                <w:szCs w:val="16"/>
                <w:lang w:val="es-ES_tradnl" w:eastAsia="es-CR"/>
              </w:rPr>
              <w:t>]</w:t>
            </w:r>
            <w:r w:rsidR="00C95494" w:rsidRPr="00C95494">
              <w:rPr>
                <w:snapToGrid w:val="0"/>
                <w:color w:val="000000"/>
                <w:szCs w:val="16"/>
                <w:lang w:val="es-ES_tradnl" w:eastAsia="es-CR"/>
              </w:rPr>
              <w:t>Total</w:t>
            </w:r>
            <w:r w:rsidR="002E7B78">
              <w:rPr>
                <w:snapToGrid w:val="0"/>
                <w:color w:val="000000"/>
                <w:szCs w:val="16"/>
                <w:lang w:val="es-ES_tradnl" w:eastAsia="es-CR"/>
              </w:rPr>
              <w:t>Variacion</w:t>
            </w:r>
            <w:r w:rsidR="000D6F78" w:rsidRPr="000D6F78">
              <w:rPr>
                <w:snapToGrid w:val="0"/>
                <w:color w:val="000000"/>
                <w:szCs w:val="16"/>
                <w:lang w:val="es-ES_tradnl" w:eastAsia="es-CR"/>
              </w:rPr>
              <w:t>ParticipacionReaseguradorOtrasProvisionesTecnicas</w:t>
            </w:r>
          </w:p>
        </w:tc>
        <w:tc>
          <w:tcPr>
            <w:tcW w:w="4536" w:type="dxa"/>
            <w:vAlign w:val="center"/>
          </w:tcPr>
          <w:p w14:paraId="4FFB5C49" w14:textId="77777777" w:rsidR="005106F5" w:rsidRPr="00011844" w:rsidRDefault="00B07F86"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Variación de la participación del reasegurador en otras provisiones técniccas</w:t>
            </w:r>
          </w:p>
        </w:tc>
        <w:tc>
          <w:tcPr>
            <w:tcW w:w="529" w:type="dxa"/>
            <w:textDirection w:val="btLr"/>
            <w:vAlign w:val="center"/>
          </w:tcPr>
          <w:p w14:paraId="79104D6F" w14:textId="77777777" w:rsidR="005106F5" w:rsidRPr="00066184" w:rsidRDefault="00DE165B"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50700100700000-40800100700000</w:t>
            </w:r>
          </w:p>
        </w:tc>
        <w:tc>
          <w:tcPr>
            <w:tcW w:w="4985" w:type="dxa"/>
            <w:vAlign w:val="center"/>
          </w:tcPr>
          <w:p w14:paraId="01779144" w14:textId="77777777" w:rsidR="005106F5" w:rsidRPr="00586724" w:rsidRDefault="00000000" w:rsidP="000D6F78">
            <w:pPr>
              <w:cnfStyle w:val="000000100000" w:firstRow="0" w:lastRow="0" w:firstColumn="0" w:lastColumn="0" w:oddVBand="0" w:evenVBand="0" w:oddHBand="1" w:evenHBand="0" w:firstRowFirstColumn="0" w:firstRowLastColumn="0" w:lastRowFirstColumn="0" w:lastRowLastColumn="0"/>
              <w:rPr>
                <w:rStyle w:val="Hipervnculo"/>
                <w:rFonts w:cs="Arial"/>
                <w:color w:val="FF0000"/>
                <w:sz w:val="16"/>
                <w:szCs w:val="16"/>
                <w:lang w:val="es-CR" w:eastAsia="es-CR"/>
              </w:rPr>
            </w:pPr>
            <w:hyperlink w:anchor="_[A]Total_1" w:history="1">
              <w:r w:rsidR="003F1B99" w:rsidRPr="003F1B99">
                <w:rPr>
                  <w:rStyle w:val="Hipervnculo"/>
                  <w:sz w:val="16"/>
                  <w:szCs w:val="16"/>
                </w:rPr>
                <w:t>[A]Tota</w:t>
              </w:r>
              <w:r w:rsidR="000D6F78">
                <w:rPr>
                  <w:rStyle w:val="Hipervnculo"/>
                  <w:sz w:val="16"/>
                  <w:szCs w:val="16"/>
                </w:rPr>
                <w:t>lVariacionParticipaci</w:t>
              </w:r>
            </w:hyperlink>
            <w:r w:rsidR="000D6F78">
              <w:rPr>
                <w:rStyle w:val="Hipervnculo"/>
                <w:sz w:val="16"/>
                <w:szCs w:val="16"/>
              </w:rPr>
              <w:t>onReaseguradorOtrasProvisionesTecnicas</w:t>
            </w:r>
            <w:r w:rsidR="003F1B99" w:rsidRPr="003F1B99">
              <w:rPr>
                <w:sz w:val="16"/>
                <w:szCs w:val="16"/>
              </w:rPr>
              <w:t>=</w:t>
            </w:r>
            <w:r w:rsidR="003F1B99" w:rsidRPr="003F1B99">
              <w:rPr>
                <w:rFonts w:cs="Arial"/>
                <w:color w:val="000000"/>
                <w:sz w:val="16"/>
                <w:szCs w:val="16"/>
                <w:lang w:val="es-CR" w:eastAsia="es-CR"/>
              </w:rPr>
              <w:t xml:space="preserve">∑ </w:t>
            </w:r>
            <w:hyperlink w:anchor="_[E]_DesgloseVariacionParticipacionR" w:history="1">
              <w:r w:rsidR="003F1B99" w:rsidRPr="003F1B99">
                <w:rPr>
                  <w:rStyle w:val="Hipervnculo"/>
                  <w:rFonts w:cs="Arial"/>
                  <w:sz w:val="16"/>
                  <w:szCs w:val="16"/>
                  <w:lang w:val="es-CR" w:eastAsia="es-CR"/>
                </w:rPr>
                <w:t>[E] DesgloseVariacionParticipacionReaseguradorOtrasProvisionesTecnicas</w:t>
              </w:r>
            </w:hyperlink>
          </w:p>
          <w:p w14:paraId="630C8D95" w14:textId="77777777" w:rsidR="008B73F0" w:rsidRPr="00D57527" w:rsidRDefault="008B73F0" w:rsidP="008B73F0">
            <w:pPr>
              <w:tabs>
                <w:tab w:val="left" w:pos="128"/>
                <w:tab w:val="left" w:pos="949"/>
              </w:tabs>
              <w:cnfStyle w:val="000000100000" w:firstRow="0" w:lastRow="0" w:firstColumn="0" w:lastColumn="0" w:oddVBand="0" w:evenVBand="0" w:oddHBand="1"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Puede ser &lt; 0 ó ≥ 0</w:t>
            </w:r>
          </w:p>
          <w:p w14:paraId="73A06997" w14:textId="77777777" w:rsidR="008B73F0" w:rsidRDefault="008B73F0" w:rsidP="000D6F78">
            <w:pPr>
              <w:cnfStyle w:val="000000100000" w:firstRow="0" w:lastRow="0" w:firstColumn="0" w:lastColumn="0" w:oddVBand="0" w:evenVBand="0" w:oddHBand="1" w:evenHBand="0" w:firstRowFirstColumn="0" w:firstRowLastColumn="0" w:lastRowFirstColumn="0" w:lastRowLastColumn="0"/>
              <w:rPr>
                <w:sz w:val="16"/>
                <w:szCs w:val="16"/>
              </w:rPr>
            </w:pPr>
          </w:p>
          <w:p w14:paraId="6BFFB0B3" w14:textId="77777777" w:rsidR="00312FF9" w:rsidRPr="003F1B99" w:rsidRDefault="00312FF9" w:rsidP="000D6F78">
            <w:pPr>
              <w:cnfStyle w:val="000000100000" w:firstRow="0" w:lastRow="0" w:firstColumn="0" w:lastColumn="0" w:oddVBand="0" w:evenVBand="0" w:oddHBand="1" w:evenHBand="0" w:firstRowFirstColumn="0" w:firstRowLastColumn="0" w:lastRowFirstColumn="0" w:lastRowLastColumn="0"/>
              <w:rPr>
                <w:sz w:val="16"/>
                <w:szCs w:val="16"/>
              </w:rPr>
            </w:pPr>
            <w:r w:rsidRPr="00312FF9">
              <w:rPr>
                <w:sz w:val="16"/>
                <w:szCs w:val="16"/>
              </w:rPr>
              <w:t>[E]VariacionParticipacionReaseguradorOtrasProvisionesTecnicas</w:t>
            </w:r>
            <w:r>
              <w:rPr>
                <w:sz w:val="16"/>
                <w:szCs w:val="16"/>
              </w:rPr>
              <w:t xml:space="preserve"> </w:t>
            </w:r>
            <w:r w:rsidRPr="00312FF9">
              <w:rPr>
                <w:sz w:val="16"/>
                <w:szCs w:val="16"/>
              </w:rPr>
              <w:t>[A]TotalVariacionParticipacionReaseguradorOtrasProvisionesTecnicas</w:t>
            </w:r>
            <w:r w:rsidR="00DF4033">
              <w:rPr>
                <w:sz w:val="16"/>
                <w:szCs w:val="16"/>
              </w:rPr>
              <w:t xml:space="preserve"> </w:t>
            </w:r>
            <w:r w:rsidR="00DF4033" w:rsidRPr="00DF4033">
              <w:rPr>
                <w:sz w:val="16"/>
                <w:szCs w:val="16"/>
              </w:rPr>
              <w:t>, para el ramo “G06” = ∑[E]VariacionParticipacionReaseguradorOtrasProvisionesTecnicas_ln</w:t>
            </w:r>
            <w:r w:rsidR="00DF4033">
              <w:rPr>
                <w:sz w:val="16"/>
                <w:szCs w:val="16"/>
              </w:rPr>
              <w:t xml:space="preserve"> </w:t>
            </w:r>
            <w:r w:rsidR="00DF4033" w:rsidRPr="00DF4033">
              <w:rPr>
                <w:sz w:val="16"/>
                <w:szCs w:val="16"/>
              </w:rPr>
              <w:t>[A]TotalVariacionParticipacionReaseguradorOtrasProvisionesTecnicas</w:t>
            </w:r>
          </w:p>
        </w:tc>
      </w:tr>
      <w:tr w:rsidR="00C95494" w:rsidRPr="00794669" w14:paraId="3C9C86C5"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42B2FEA1" w14:textId="77777777" w:rsidR="00C95494" w:rsidRDefault="00C95494" w:rsidP="00A02FEC">
            <w:pPr>
              <w:pStyle w:val="Ttulo9"/>
              <w:ind w:left="113" w:right="113"/>
              <w:jc w:val="center"/>
              <w:outlineLvl w:val="8"/>
              <w:rPr>
                <w:b w:val="0"/>
              </w:rPr>
            </w:pPr>
            <w:bookmarkStart w:id="222" w:name="_[E]_DesgloseVariacionParticipacionR"/>
            <w:bookmarkEnd w:id="222"/>
            <w:r>
              <w:rPr>
                <w:b w:val="0"/>
              </w:rPr>
              <w:t>[E]</w:t>
            </w:r>
            <w:r>
              <w:t xml:space="preserve"> </w:t>
            </w:r>
            <w:r w:rsidRPr="00C95494">
              <w:rPr>
                <w:b w:val="0"/>
              </w:rPr>
              <w:t>DesgloseVariacionParticipacionReaseguradorOtrasProvisionesTecnicas</w:t>
            </w:r>
          </w:p>
        </w:tc>
        <w:tc>
          <w:tcPr>
            <w:tcW w:w="3402" w:type="dxa"/>
          </w:tcPr>
          <w:p w14:paraId="67DF3BC1" w14:textId="77777777" w:rsidR="00C95494" w:rsidRDefault="00C95494" w:rsidP="000D6F7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rsidR="00E24EB2">
              <w:rPr>
                <w:snapToGrid w:val="0"/>
                <w:color w:val="000000"/>
                <w:szCs w:val="16"/>
                <w:lang w:val="es-ES_tradnl" w:eastAsia="es-CR"/>
              </w:rPr>
              <w:t>Seguro</w:t>
            </w:r>
            <w:r w:rsidR="000D6F78">
              <w:rPr>
                <w:snapToGrid w:val="0"/>
                <w:color w:val="000000"/>
                <w:szCs w:val="16"/>
                <w:lang w:val="es-ES_tradnl" w:eastAsia="es-CR"/>
              </w:rPr>
              <w:t>Directo</w:t>
            </w:r>
          </w:p>
        </w:tc>
        <w:tc>
          <w:tcPr>
            <w:tcW w:w="4536" w:type="dxa"/>
            <w:vAlign w:val="center"/>
          </w:tcPr>
          <w:p w14:paraId="7A045013" w14:textId="77777777" w:rsidR="00C95494" w:rsidRPr="001377C9" w:rsidRDefault="000D6F78" w:rsidP="00620A8B">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1377C9">
              <w:rPr>
                <w:rFonts w:cs="Arial"/>
                <w:color w:val="000000"/>
                <w:sz w:val="16"/>
                <w:szCs w:val="16"/>
                <w:lang w:val="es-ES_tradnl" w:eastAsia="es-CR"/>
              </w:rPr>
              <w:t>Seguro Directo</w:t>
            </w:r>
          </w:p>
        </w:tc>
        <w:tc>
          <w:tcPr>
            <w:tcW w:w="529" w:type="dxa"/>
            <w:textDirection w:val="btLr"/>
            <w:vAlign w:val="center"/>
          </w:tcPr>
          <w:p w14:paraId="1280D780" w14:textId="77777777" w:rsidR="00C95494" w:rsidRPr="00794669" w:rsidRDefault="00253F5A"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73D800DF" w14:textId="77777777" w:rsidR="006E1350" w:rsidRPr="00D12FA6" w:rsidRDefault="006E1350" w:rsidP="006E1350">
            <w:pPr>
              <w:ind w:left="979" w:hanging="426"/>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a.</w:t>
            </w:r>
            <w:r w:rsidRPr="00D12FA6">
              <w:rPr>
                <w:rFonts w:cs="Arial"/>
                <w:color w:val="000000"/>
                <w:sz w:val="16"/>
                <w:szCs w:val="16"/>
                <w:lang w:val="es-CR" w:eastAsia="es-CR"/>
              </w:rPr>
              <w:tab/>
            </w:r>
            <w:r>
              <w:rPr>
                <w:rFonts w:cs="Arial"/>
                <w:color w:val="000000"/>
                <w:sz w:val="16"/>
                <w:szCs w:val="16"/>
                <w:lang w:val="es-CR" w:eastAsia="es-CR"/>
              </w:rPr>
              <w:t>P</w:t>
            </w:r>
            <w:r w:rsidRPr="004532D9">
              <w:rPr>
                <w:rFonts w:cs="Arial"/>
                <w:color w:val="000000"/>
                <w:sz w:val="16"/>
                <w:szCs w:val="16"/>
                <w:lang w:val="es-CR" w:eastAsia="es-CR"/>
              </w:rPr>
              <w:t>uede ser &lt; 0 ó ≥ 0</w:t>
            </w:r>
          </w:p>
          <w:p w14:paraId="40A64DC4" w14:textId="77777777" w:rsidR="00C95494" w:rsidRDefault="006E1350" w:rsidP="006E1350">
            <w:pPr>
              <w:ind w:left="979" w:hanging="426"/>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b.       </w:t>
            </w:r>
            <w:r w:rsidRPr="00D12FA6">
              <w:rPr>
                <w:rFonts w:cs="Arial"/>
                <w:color w:val="000000"/>
                <w:sz w:val="16"/>
                <w:szCs w:val="16"/>
                <w:lang w:val="es-CR" w:eastAsia="es-CR"/>
              </w:rPr>
              <w:t>Se debe expresar con 2 decimales</w:t>
            </w:r>
          </w:p>
          <w:p w14:paraId="470241A1" w14:textId="77777777" w:rsidR="00DF4033" w:rsidRDefault="00DF4033" w:rsidP="006E1350">
            <w:pPr>
              <w:ind w:left="979" w:hanging="426"/>
              <w:cnfStyle w:val="000000000000" w:firstRow="0" w:lastRow="0" w:firstColumn="0" w:lastColumn="0" w:oddVBand="0" w:evenVBand="0" w:oddHBand="0" w:evenHBand="0" w:firstRowFirstColumn="0" w:firstRowLastColumn="0" w:lastRowFirstColumn="0" w:lastRowLastColumn="0"/>
            </w:pPr>
            <w:r>
              <w:rPr>
                <w:rFonts w:cs="Arial"/>
                <w:color w:val="000000"/>
                <w:sz w:val="16"/>
                <w:szCs w:val="16"/>
                <w:lang w:val="es-CR" w:eastAsia="es-CR"/>
              </w:rPr>
              <w:t xml:space="preserve">c.        </w:t>
            </w:r>
            <w:r w:rsidRPr="00DF4033">
              <w:rPr>
                <w:rFonts w:cs="Arial"/>
                <w:color w:val="000000"/>
                <w:sz w:val="16"/>
                <w:szCs w:val="16"/>
                <w:lang w:val="es-CR" w:eastAsia="es-CR"/>
              </w:rPr>
              <w:t>[E] DesgloseVariacionParticipacionReaseguradorOtrasProvisionesTecnicas</w:t>
            </w:r>
            <w:r>
              <w:rPr>
                <w:rFonts w:cs="Arial"/>
                <w:color w:val="000000"/>
                <w:sz w:val="16"/>
                <w:szCs w:val="16"/>
                <w:lang w:val="es-CR" w:eastAsia="es-CR"/>
              </w:rPr>
              <w:t xml:space="preserve"> </w:t>
            </w:r>
            <w:r w:rsidRPr="00DF4033">
              <w:rPr>
                <w:rFonts w:cs="Arial"/>
                <w:color w:val="000000"/>
                <w:sz w:val="16"/>
                <w:szCs w:val="16"/>
                <w:lang w:val="es-CR" w:eastAsia="es-CR"/>
              </w:rPr>
              <w:t>[E]SeguroDirecto</w:t>
            </w:r>
            <w:r>
              <w:rPr>
                <w:rFonts w:cs="Arial"/>
                <w:color w:val="000000"/>
                <w:sz w:val="16"/>
                <w:szCs w:val="16"/>
                <w:lang w:val="es-CR" w:eastAsia="es-CR"/>
              </w:rPr>
              <w:t xml:space="preserve"> </w:t>
            </w:r>
            <w:r w:rsidRPr="00DF4033">
              <w:rPr>
                <w:rFonts w:cs="Arial"/>
                <w:color w:val="000000"/>
                <w:sz w:val="16"/>
                <w:szCs w:val="16"/>
                <w:lang w:val="es-CR" w:eastAsia="es-CR"/>
              </w:rPr>
              <w:t>, para el ramo “G06” = ∑[E] DesgloseVariacionParticipacionReaseguradorOtrasProvisionesTecnicas_ln</w:t>
            </w:r>
            <w:r>
              <w:rPr>
                <w:rFonts w:cs="Arial"/>
                <w:color w:val="000000"/>
                <w:sz w:val="16"/>
                <w:szCs w:val="16"/>
                <w:lang w:val="es-CR" w:eastAsia="es-CR"/>
              </w:rPr>
              <w:t xml:space="preserve"> </w:t>
            </w:r>
            <w:r w:rsidRPr="00DF4033">
              <w:rPr>
                <w:rFonts w:cs="Arial"/>
                <w:color w:val="000000"/>
                <w:sz w:val="16"/>
                <w:szCs w:val="16"/>
                <w:lang w:val="es-CR" w:eastAsia="es-CR"/>
              </w:rPr>
              <w:t>[E]SeguroDirecto</w:t>
            </w:r>
          </w:p>
        </w:tc>
      </w:tr>
      <w:tr w:rsidR="00C95494" w:rsidRPr="00794669" w14:paraId="6C366EEE"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BEAFFC4" w14:textId="77777777" w:rsidR="00C95494" w:rsidRDefault="00C95494" w:rsidP="00A02FEC">
            <w:pPr>
              <w:pStyle w:val="Ttulo9"/>
              <w:ind w:left="113" w:right="113"/>
              <w:jc w:val="center"/>
              <w:outlineLvl w:val="8"/>
              <w:rPr>
                <w:b w:val="0"/>
              </w:rPr>
            </w:pPr>
          </w:p>
        </w:tc>
        <w:tc>
          <w:tcPr>
            <w:tcW w:w="3402" w:type="dxa"/>
          </w:tcPr>
          <w:p w14:paraId="6162F7FD" w14:textId="77777777" w:rsidR="00C95494" w:rsidRDefault="00C95494" w:rsidP="000D6F7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rsidR="000D6F78">
              <w:rPr>
                <w:snapToGrid w:val="0"/>
                <w:color w:val="000000"/>
                <w:szCs w:val="16"/>
                <w:lang w:val="es-ES_tradnl" w:eastAsia="es-CR"/>
              </w:rPr>
              <w:t>ReaseguroAceptado</w:t>
            </w:r>
          </w:p>
        </w:tc>
        <w:tc>
          <w:tcPr>
            <w:tcW w:w="4536" w:type="dxa"/>
            <w:vAlign w:val="center"/>
          </w:tcPr>
          <w:p w14:paraId="2CD0936E" w14:textId="77777777" w:rsidR="00C95494" w:rsidRPr="001377C9" w:rsidRDefault="000D6F78"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1377C9">
              <w:rPr>
                <w:rFonts w:cs="Arial"/>
                <w:color w:val="000000"/>
                <w:sz w:val="16"/>
                <w:szCs w:val="16"/>
                <w:lang w:val="es-ES_tradnl" w:eastAsia="es-CR"/>
              </w:rPr>
              <w:t>Reaseguro Aceptado</w:t>
            </w:r>
          </w:p>
        </w:tc>
        <w:tc>
          <w:tcPr>
            <w:tcW w:w="529" w:type="dxa"/>
            <w:textDirection w:val="btLr"/>
            <w:vAlign w:val="center"/>
          </w:tcPr>
          <w:p w14:paraId="58B4B9BA" w14:textId="77777777" w:rsidR="00C95494" w:rsidRPr="00794669" w:rsidRDefault="00253F5A"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2845FB73" w14:textId="77777777" w:rsidR="006E1350" w:rsidRPr="00D12FA6" w:rsidRDefault="006E1350" w:rsidP="006E1350">
            <w:pPr>
              <w:ind w:left="837"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a.</w:t>
            </w:r>
            <w:r w:rsidRPr="00D12FA6">
              <w:rPr>
                <w:rFonts w:cs="Arial"/>
                <w:color w:val="000000"/>
                <w:sz w:val="16"/>
                <w:szCs w:val="16"/>
                <w:lang w:val="es-CR" w:eastAsia="es-CR"/>
              </w:rPr>
              <w:tab/>
            </w:r>
            <w:r>
              <w:rPr>
                <w:rFonts w:cs="Arial"/>
                <w:color w:val="000000"/>
                <w:sz w:val="16"/>
                <w:szCs w:val="16"/>
                <w:lang w:val="es-CR" w:eastAsia="es-CR"/>
              </w:rPr>
              <w:t>P</w:t>
            </w:r>
            <w:r w:rsidRPr="004532D9">
              <w:rPr>
                <w:rFonts w:cs="Arial"/>
                <w:color w:val="000000"/>
                <w:sz w:val="16"/>
                <w:szCs w:val="16"/>
                <w:lang w:val="es-CR" w:eastAsia="es-CR"/>
              </w:rPr>
              <w:t>uede ser &lt; 0 ó ≥ 0</w:t>
            </w:r>
          </w:p>
          <w:p w14:paraId="1FCC2D51" w14:textId="77777777" w:rsidR="00C95494" w:rsidRDefault="006E1350" w:rsidP="006E1350">
            <w:pPr>
              <w:ind w:left="837"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b.       </w:t>
            </w:r>
            <w:r w:rsidRPr="00D12FA6">
              <w:rPr>
                <w:rFonts w:cs="Arial"/>
                <w:color w:val="000000"/>
                <w:sz w:val="16"/>
                <w:szCs w:val="16"/>
                <w:lang w:val="es-CR" w:eastAsia="es-CR"/>
              </w:rPr>
              <w:t>Se debe expresar con 2 decimales</w:t>
            </w:r>
          </w:p>
          <w:p w14:paraId="76F33B4A" w14:textId="77777777" w:rsidR="00DF4033" w:rsidRDefault="00DF4033" w:rsidP="006E1350">
            <w:pPr>
              <w:ind w:left="837" w:hanging="425"/>
              <w:cnfStyle w:val="000000100000" w:firstRow="0" w:lastRow="0" w:firstColumn="0" w:lastColumn="0" w:oddVBand="0" w:evenVBand="0" w:oddHBand="1" w:evenHBand="0" w:firstRowFirstColumn="0" w:firstRowLastColumn="0" w:lastRowFirstColumn="0" w:lastRowLastColumn="0"/>
            </w:pPr>
            <w:r>
              <w:rPr>
                <w:rFonts w:cs="Arial"/>
                <w:color w:val="000000"/>
                <w:sz w:val="16"/>
                <w:szCs w:val="16"/>
                <w:lang w:val="es-CR" w:eastAsia="es-CR"/>
              </w:rPr>
              <w:t xml:space="preserve">c.        </w:t>
            </w:r>
            <w:r w:rsidRPr="00DF4033">
              <w:rPr>
                <w:rFonts w:cs="Arial"/>
                <w:color w:val="000000"/>
                <w:sz w:val="16"/>
                <w:szCs w:val="16"/>
                <w:lang w:val="es-CR" w:eastAsia="es-CR"/>
              </w:rPr>
              <w:t>[E] DesgloseVariacionParticipacionReaseguradorOtrasProvisionesTecnicas</w:t>
            </w:r>
            <w:r>
              <w:rPr>
                <w:rFonts w:cs="Arial"/>
                <w:color w:val="000000"/>
                <w:sz w:val="16"/>
                <w:szCs w:val="16"/>
                <w:lang w:val="es-CR" w:eastAsia="es-CR"/>
              </w:rPr>
              <w:t xml:space="preserve"> </w:t>
            </w:r>
            <w:r w:rsidRPr="00DF4033">
              <w:rPr>
                <w:rFonts w:cs="Arial"/>
                <w:color w:val="000000"/>
                <w:sz w:val="16"/>
                <w:szCs w:val="16"/>
                <w:lang w:val="es-CR" w:eastAsia="es-CR"/>
              </w:rPr>
              <w:t>[E]ReaseguroAceptado, para el ramo “G06” = ∑[E] DesgloseVariacionParticipacionReaseguradorOtrasProvisionesTecnicas_ln</w:t>
            </w:r>
            <w:r>
              <w:rPr>
                <w:rFonts w:cs="Arial"/>
                <w:color w:val="000000"/>
                <w:sz w:val="16"/>
                <w:szCs w:val="16"/>
                <w:lang w:val="es-CR" w:eastAsia="es-CR"/>
              </w:rPr>
              <w:t xml:space="preserve"> </w:t>
            </w:r>
            <w:r w:rsidRPr="00DF4033">
              <w:rPr>
                <w:rFonts w:cs="Arial"/>
                <w:color w:val="000000"/>
                <w:sz w:val="16"/>
                <w:szCs w:val="16"/>
                <w:lang w:val="es-CR" w:eastAsia="es-CR"/>
              </w:rPr>
              <w:t>[E]ReaseguroAceptado</w:t>
            </w:r>
          </w:p>
        </w:tc>
      </w:tr>
      <w:tr w:rsidR="00BB72E6" w:rsidRPr="00794669" w14:paraId="74FBEBB1"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F4A93C6" w14:textId="77777777" w:rsidR="00BB72E6" w:rsidRDefault="008733D0" w:rsidP="00A02FEC">
            <w:pPr>
              <w:pStyle w:val="Ttulo9"/>
              <w:ind w:left="113" w:right="113"/>
              <w:jc w:val="center"/>
              <w:outlineLvl w:val="8"/>
              <w:rPr>
                <w:b w:val="0"/>
              </w:rPr>
            </w:pPr>
            <w:r>
              <w:rPr>
                <w:b w:val="0"/>
              </w:rPr>
              <w:lastRenderedPageBreak/>
              <w:t>[E]</w:t>
            </w:r>
            <w:r>
              <w:t xml:space="preserve"> </w:t>
            </w:r>
            <w:r w:rsidRPr="008733D0">
              <w:rPr>
                <w:b w:val="0"/>
              </w:rPr>
              <w:t>GastosExplotacionNetos</w:t>
            </w:r>
          </w:p>
        </w:tc>
        <w:tc>
          <w:tcPr>
            <w:tcW w:w="3402" w:type="dxa"/>
          </w:tcPr>
          <w:p w14:paraId="6B1401BF" w14:textId="77777777" w:rsidR="00BB72E6" w:rsidRDefault="008733D0" w:rsidP="00A02FEC">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bookmarkStart w:id="223" w:name="_[A]TotalGastosExplotacionNetos"/>
            <w:bookmarkEnd w:id="223"/>
            <w:r>
              <w:rPr>
                <w:snapToGrid w:val="0"/>
                <w:color w:val="000000"/>
                <w:szCs w:val="16"/>
                <w:lang w:val="es-ES_tradnl" w:eastAsia="es-CR"/>
              </w:rPr>
              <w:t>[A]</w:t>
            </w:r>
            <w:r w:rsidRPr="008733D0">
              <w:rPr>
                <w:snapToGrid w:val="0"/>
                <w:color w:val="000000"/>
                <w:szCs w:val="16"/>
                <w:lang w:val="es-ES_tradnl" w:eastAsia="es-CR"/>
              </w:rPr>
              <w:t>TotalGastosExplotacionNetos</w:t>
            </w:r>
          </w:p>
        </w:tc>
        <w:tc>
          <w:tcPr>
            <w:tcW w:w="4536" w:type="dxa"/>
            <w:vAlign w:val="center"/>
          </w:tcPr>
          <w:p w14:paraId="7993EF19" w14:textId="77777777" w:rsidR="00BB72E6" w:rsidRPr="00011844" w:rsidRDefault="00B07F86"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Gastos de explotación netos</w:t>
            </w:r>
          </w:p>
        </w:tc>
        <w:tc>
          <w:tcPr>
            <w:tcW w:w="529" w:type="dxa"/>
            <w:textDirection w:val="btLr"/>
            <w:vAlign w:val="center"/>
          </w:tcPr>
          <w:p w14:paraId="3B4895E2" w14:textId="77777777" w:rsidR="00BB72E6" w:rsidRPr="00794669" w:rsidRDefault="00253F5A"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6AAAC60E" w14:textId="77777777" w:rsidR="00BB72E6" w:rsidRPr="00586724" w:rsidRDefault="00000000" w:rsidP="00A02FEC">
            <w:pPr>
              <w:cnfStyle w:val="000000000000" w:firstRow="0" w:lastRow="0" w:firstColumn="0" w:lastColumn="0" w:oddVBand="0" w:evenVBand="0" w:oddHBand="0" w:evenHBand="0" w:firstRowFirstColumn="0" w:firstRowLastColumn="0" w:lastRowFirstColumn="0" w:lastRowLastColumn="0"/>
              <w:rPr>
                <w:rStyle w:val="Hipervnculo"/>
                <w:color w:val="FF0000"/>
                <w:sz w:val="16"/>
              </w:rPr>
            </w:pPr>
            <w:hyperlink w:anchor="_[A]TotalGastosExplotacionNetos" w:history="1">
              <w:r w:rsidR="00950931" w:rsidRPr="00CC5846">
                <w:rPr>
                  <w:rStyle w:val="Hipervnculo"/>
                  <w:sz w:val="16"/>
                </w:rPr>
                <w:t>[A]TotalGastosExplotacionNetos</w:t>
              </w:r>
            </w:hyperlink>
            <w:r w:rsidR="00950931" w:rsidRPr="00CC5846">
              <w:rPr>
                <w:sz w:val="16"/>
              </w:rPr>
              <w:t>=</w:t>
            </w:r>
            <w:hyperlink w:anchor="_[E]GastosAdquisicion" w:history="1">
              <w:r w:rsidR="00950931" w:rsidRPr="00CC5846">
                <w:rPr>
                  <w:rStyle w:val="Hipervnculo"/>
                  <w:sz w:val="16"/>
                </w:rPr>
                <w:t>[E]GastosAdquisicion</w:t>
              </w:r>
            </w:hyperlink>
            <w:r w:rsidR="00CC5846" w:rsidRPr="00CC5846">
              <w:rPr>
                <w:sz w:val="16"/>
              </w:rPr>
              <w:t xml:space="preserve"> + </w:t>
            </w:r>
            <w:hyperlink w:anchor="_[E]GastosAdministracion" w:history="1">
              <w:r w:rsidR="00CC5846" w:rsidRPr="00CC5846">
                <w:rPr>
                  <w:rStyle w:val="Hipervnculo"/>
                  <w:sz w:val="16"/>
                </w:rPr>
                <w:t>[E]GastosAdministracion</w:t>
              </w:r>
            </w:hyperlink>
            <w:r w:rsidR="00CC5846" w:rsidRPr="00CC5846">
              <w:rPr>
                <w:sz w:val="16"/>
              </w:rPr>
              <w:t xml:space="preserve"> -</w:t>
            </w:r>
            <w:hyperlink w:anchor="_[E]_ComisionesParticipacionesReaseg" w:history="1">
              <w:r w:rsidR="00CC5846" w:rsidRPr="00CC5846">
                <w:rPr>
                  <w:rStyle w:val="Hipervnculo"/>
                  <w:sz w:val="16"/>
                </w:rPr>
                <w:t>[E] ComisionesParticipacionesReaseguroCedidoRetrocedido</w:t>
              </w:r>
            </w:hyperlink>
          </w:p>
          <w:p w14:paraId="347D07D0" w14:textId="77777777" w:rsidR="008B73F0" w:rsidRDefault="008B73F0" w:rsidP="008B73F0">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D57527">
              <w:rPr>
                <w:rFonts w:cs="Arial"/>
                <w:sz w:val="16"/>
                <w:szCs w:val="16"/>
                <w:lang w:eastAsia="es-CR"/>
              </w:rPr>
              <w:t>Puede ser &lt; 0 ó ≥ 0</w:t>
            </w:r>
          </w:p>
          <w:p w14:paraId="3BA192A6" w14:textId="77777777" w:rsidR="00DF4033" w:rsidRDefault="00DF4033" w:rsidP="008B73F0">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p>
          <w:p w14:paraId="4083CD36" w14:textId="77777777" w:rsidR="00DF4033" w:rsidRPr="00D57527" w:rsidRDefault="00DF4033" w:rsidP="008B73F0">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u w:val="single"/>
                <w:lang w:val="es-CR" w:eastAsia="es-CR"/>
              </w:rPr>
            </w:pPr>
            <w:r w:rsidRPr="00DF4033">
              <w:rPr>
                <w:rFonts w:cs="Arial"/>
                <w:sz w:val="16"/>
                <w:szCs w:val="16"/>
                <w:u w:val="single"/>
                <w:lang w:val="es-CR" w:eastAsia="es-CR"/>
              </w:rPr>
              <w:t>[E] GastosExplotacionNetos</w:t>
            </w:r>
            <w:r>
              <w:rPr>
                <w:rFonts w:cs="Arial"/>
                <w:sz w:val="16"/>
                <w:szCs w:val="16"/>
                <w:u w:val="single"/>
                <w:lang w:val="es-CR" w:eastAsia="es-CR"/>
              </w:rPr>
              <w:t xml:space="preserve"> </w:t>
            </w:r>
            <w:r w:rsidRPr="00DF4033">
              <w:rPr>
                <w:rFonts w:cs="Arial"/>
                <w:sz w:val="16"/>
                <w:szCs w:val="16"/>
                <w:u w:val="single"/>
                <w:lang w:val="es-CR" w:eastAsia="es-CR"/>
              </w:rPr>
              <w:t>[A]TotalGastosExplotacionNetos</w:t>
            </w:r>
            <w:r>
              <w:rPr>
                <w:rFonts w:cs="Arial"/>
                <w:sz w:val="16"/>
                <w:szCs w:val="16"/>
                <w:u w:val="single"/>
                <w:lang w:val="es-CR" w:eastAsia="es-CR"/>
              </w:rPr>
              <w:t xml:space="preserve"> </w:t>
            </w:r>
            <w:r w:rsidRPr="00DF4033">
              <w:rPr>
                <w:rFonts w:cs="Arial"/>
                <w:sz w:val="16"/>
                <w:szCs w:val="16"/>
                <w:u w:val="single"/>
                <w:lang w:val="es-CR" w:eastAsia="es-CR"/>
              </w:rPr>
              <w:t>, para el ramo “G06” = ∑[E] GastosExplotacionNetos_ln</w:t>
            </w:r>
            <w:r>
              <w:rPr>
                <w:rFonts w:cs="Arial"/>
                <w:sz w:val="16"/>
                <w:szCs w:val="16"/>
                <w:u w:val="single"/>
                <w:lang w:val="es-CR" w:eastAsia="es-CR"/>
              </w:rPr>
              <w:t xml:space="preserve"> </w:t>
            </w:r>
            <w:r w:rsidRPr="00DF4033">
              <w:rPr>
                <w:rFonts w:cs="Arial"/>
                <w:sz w:val="16"/>
                <w:szCs w:val="16"/>
                <w:u w:val="single"/>
                <w:lang w:val="es-CR" w:eastAsia="es-CR"/>
              </w:rPr>
              <w:t>[A]TotalGastosExplotacionNetos</w:t>
            </w:r>
          </w:p>
          <w:p w14:paraId="1B646178" w14:textId="77777777" w:rsidR="008B73F0" w:rsidRDefault="008B73F0" w:rsidP="00A02FEC">
            <w:pPr>
              <w:cnfStyle w:val="000000000000" w:firstRow="0" w:lastRow="0" w:firstColumn="0" w:lastColumn="0" w:oddVBand="0" w:evenVBand="0" w:oddHBand="0" w:evenHBand="0" w:firstRowFirstColumn="0" w:firstRowLastColumn="0" w:lastRowFirstColumn="0" w:lastRowLastColumn="0"/>
            </w:pPr>
          </w:p>
        </w:tc>
      </w:tr>
      <w:tr w:rsidR="008733D0" w:rsidRPr="00794669" w14:paraId="1231E0D8"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7F8DE0DB" w14:textId="77777777" w:rsidR="008733D0" w:rsidRDefault="008733D0" w:rsidP="00A02FEC">
            <w:pPr>
              <w:pStyle w:val="Ttulo9"/>
              <w:ind w:left="113" w:right="113"/>
              <w:jc w:val="center"/>
              <w:outlineLvl w:val="8"/>
              <w:rPr>
                <w:b w:val="0"/>
              </w:rPr>
            </w:pPr>
            <w:r>
              <w:rPr>
                <w:b w:val="0"/>
              </w:rPr>
              <w:t>[E]</w:t>
            </w:r>
            <w:r>
              <w:t xml:space="preserve"> </w:t>
            </w:r>
            <w:r w:rsidRPr="008733D0">
              <w:rPr>
                <w:b w:val="0"/>
              </w:rPr>
              <w:t>DesgloseGastosExplotacionNetos</w:t>
            </w:r>
          </w:p>
        </w:tc>
        <w:tc>
          <w:tcPr>
            <w:tcW w:w="3402" w:type="dxa"/>
          </w:tcPr>
          <w:p w14:paraId="00F81FA2" w14:textId="77777777" w:rsidR="008733D0" w:rsidRDefault="008733D0" w:rsidP="00A02FE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224" w:name="_[E]GastosAdquisicion"/>
            <w:bookmarkEnd w:id="224"/>
            <w:r>
              <w:rPr>
                <w:snapToGrid w:val="0"/>
                <w:color w:val="000000"/>
                <w:szCs w:val="16"/>
                <w:lang w:val="es-ES_tradnl" w:eastAsia="es-CR"/>
              </w:rPr>
              <w:t>[E]</w:t>
            </w:r>
            <w:r w:rsidRPr="008733D0">
              <w:rPr>
                <w:snapToGrid w:val="0"/>
                <w:color w:val="000000"/>
                <w:szCs w:val="16"/>
                <w:lang w:val="es-ES_tradnl" w:eastAsia="es-CR"/>
              </w:rPr>
              <w:t>GastosAdquisicion</w:t>
            </w:r>
          </w:p>
        </w:tc>
        <w:tc>
          <w:tcPr>
            <w:tcW w:w="4536" w:type="dxa"/>
            <w:vAlign w:val="center"/>
          </w:tcPr>
          <w:p w14:paraId="49E236E2" w14:textId="77777777" w:rsidR="008733D0" w:rsidRPr="00011844" w:rsidRDefault="00B07F86"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Gastos de adquisición</w:t>
            </w:r>
          </w:p>
        </w:tc>
        <w:tc>
          <w:tcPr>
            <w:tcW w:w="529" w:type="dxa"/>
            <w:textDirection w:val="btLr"/>
            <w:vAlign w:val="center"/>
          </w:tcPr>
          <w:p w14:paraId="06605C51" w14:textId="77777777" w:rsidR="008733D0" w:rsidRPr="0042526B" w:rsidRDefault="00253F5A"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39C230B2" w14:textId="77777777" w:rsidR="0042526B" w:rsidRPr="00D57527" w:rsidRDefault="008B73F0" w:rsidP="00586724">
            <w:pPr>
              <w:pStyle w:val="Prrafodelista"/>
              <w:numPr>
                <w:ilvl w:val="0"/>
                <w:numId w:val="515"/>
              </w:numPr>
              <w:ind w:left="837" w:hanging="425"/>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586724">
              <w:rPr>
                <w:color w:val="FF0000"/>
              </w:rPr>
              <w:t xml:space="preserve"> </w:t>
            </w:r>
            <w:r w:rsidRPr="00D57527">
              <w:rPr>
                <w:rFonts w:cs="Arial"/>
                <w:sz w:val="16"/>
                <w:szCs w:val="16"/>
                <w:lang w:eastAsia="es-CR"/>
              </w:rPr>
              <w:t>Puede ser &lt; 0 ó ≥ 0</w:t>
            </w:r>
          </w:p>
          <w:p w14:paraId="69D2E904" w14:textId="77777777" w:rsidR="008733D0" w:rsidRPr="00644695" w:rsidRDefault="0042526B" w:rsidP="009B7AA1">
            <w:pPr>
              <w:pStyle w:val="Prrafodelista"/>
              <w:numPr>
                <w:ilvl w:val="0"/>
                <w:numId w:val="515"/>
              </w:numPr>
              <w:ind w:left="837"/>
              <w:cnfStyle w:val="000000100000" w:firstRow="0" w:lastRow="0" w:firstColumn="0" w:lastColumn="0" w:oddVBand="0" w:evenVBand="0" w:oddHBand="1" w:evenHBand="0" w:firstRowFirstColumn="0" w:firstRowLastColumn="0" w:lastRowFirstColumn="0" w:lastRowLastColumn="0"/>
              <w:rPr>
                <w:sz w:val="16"/>
                <w:szCs w:val="16"/>
              </w:rPr>
            </w:pPr>
            <w:r w:rsidRPr="0042526B">
              <w:rPr>
                <w:rFonts w:cs="Arial"/>
                <w:color w:val="000000"/>
                <w:sz w:val="16"/>
                <w:szCs w:val="16"/>
                <w:lang w:eastAsia="es-CR"/>
              </w:rPr>
              <w:t>Se debe expresar con 2 decimales</w:t>
            </w:r>
          </w:p>
          <w:p w14:paraId="5B421BD0" w14:textId="77777777" w:rsidR="005D3380" w:rsidRPr="0042526B" w:rsidRDefault="005D3380" w:rsidP="005D3380">
            <w:pPr>
              <w:pStyle w:val="Prrafodelista"/>
              <w:numPr>
                <w:ilvl w:val="0"/>
                <w:numId w:val="515"/>
              </w:numPr>
              <w:ind w:left="837" w:hanging="425"/>
              <w:cnfStyle w:val="000000100000" w:firstRow="0" w:lastRow="0" w:firstColumn="0" w:lastColumn="0" w:oddVBand="0" w:evenVBand="0" w:oddHBand="1" w:evenHBand="0" w:firstRowFirstColumn="0" w:firstRowLastColumn="0" w:lastRowFirstColumn="0" w:lastRowLastColumn="0"/>
              <w:rPr>
                <w:sz w:val="16"/>
                <w:szCs w:val="16"/>
              </w:rPr>
            </w:pPr>
            <w:r w:rsidRPr="005D3380">
              <w:rPr>
                <w:sz w:val="16"/>
                <w:szCs w:val="16"/>
              </w:rPr>
              <w:t>[E] DesgloseGastosExplotacionNetos</w:t>
            </w:r>
            <w:r>
              <w:rPr>
                <w:sz w:val="16"/>
                <w:szCs w:val="16"/>
              </w:rPr>
              <w:t xml:space="preserve"> </w:t>
            </w:r>
            <w:r w:rsidRPr="005D3380">
              <w:rPr>
                <w:sz w:val="16"/>
                <w:szCs w:val="16"/>
              </w:rPr>
              <w:t>[E]GastosAdquisicion</w:t>
            </w:r>
            <w:r>
              <w:rPr>
                <w:sz w:val="16"/>
                <w:szCs w:val="16"/>
              </w:rPr>
              <w:t xml:space="preserve"> </w:t>
            </w:r>
            <w:r w:rsidRPr="005D3380">
              <w:rPr>
                <w:sz w:val="16"/>
                <w:szCs w:val="16"/>
              </w:rPr>
              <w:t>, para el ramo “G06” = ∑[E] DesgloseGastosExplotacionNetos_ln</w:t>
            </w:r>
            <w:r>
              <w:rPr>
                <w:sz w:val="16"/>
                <w:szCs w:val="16"/>
              </w:rPr>
              <w:t xml:space="preserve"> </w:t>
            </w:r>
            <w:r w:rsidRPr="005D3380">
              <w:rPr>
                <w:sz w:val="16"/>
                <w:szCs w:val="16"/>
              </w:rPr>
              <w:t>[E]GastosAdquisicion</w:t>
            </w:r>
          </w:p>
        </w:tc>
      </w:tr>
      <w:tr w:rsidR="008733D0" w:rsidRPr="00794669" w14:paraId="07A443A5"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E8B6FA0" w14:textId="77777777" w:rsidR="008733D0" w:rsidRDefault="008733D0" w:rsidP="00A02FEC">
            <w:pPr>
              <w:pStyle w:val="Ttulo9"/>
              <w:ind w:left="113" w:right="113"/>
              <w:jc w:val="center"/>
              <w:outlineLvl w:val="8"/>
              <w:rPr>
                <w:b w:val="0"/>
              </w:rPr>
            </w:pPr>
          </w:p>
        </w:tc>
        <w:tc>
          <w:tcPr>
            <w:tcW w:w="3402" w:type="dxa"/>
          </w:tcPr>
          <w:p w14:paraId="66460698" w14:textId="77777777" w:rsidR="008733D0" w:rsidRDefault="008733D0" w:rsidP="008733D0">
            <w:pPr>
              <w:pStyle w:val="Ttulo9"/>
              <w:tabs>
                <w:tab w:val="left" w:pos="1140"/>
              </w:tabs>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bookmarkStart w:id="225" w:name="_[E]GastosAdministracion"/>
            <w:bookmarkEnd w:id="225"/>
            <w:r>
              <w:rPr>
                <w:snapToGrid w:val="0"/>
                <w:color w:val="000000"/>
                <w:szCs w:val="16"/>
                <w:lang w:val="es-ES_tradnl" w:eastAsia="es-CR"/>
              </w:rPr>
              <w:t>[E]</w:t>
            </w:r>
            <w:r w:rsidRPr="008733D0">
              <w:rPr>
                <w:snapToGrid w:val="0"/>
                <w:color w:val="000000"/>
                <w:szCs w:val="16"/>
                <w:lang w:val="es-ES_tradnl" w:eastAsia="es-CR"/>
              </w:rPr>
              <w:t>GastosAdministracion</w:t>
            </w:r>
          </w:p>
        </w:tc>
        <w:tc>
          <w:tcPr>
            <w:tcW w:w="4536" w:type="dxa"/>
            <w:vAlign w:val="center"/>
          </w:tcPr>
          <w:p w14:paraId="2777DB46" w14:textId="77777777" w:rsidR="008733D0" w:rsidRPr="00011844" w:rsidRDefault="00B07F86"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Gastos de administración</w:t>
            </w:r>
          </w:p>
        </w:tc>
        <w:tc>
          <w:tcPr>
            <w:tcW w:w="529" w:type="dxa"/>
            <w:textDirection w:val="btLr"/>
            <w:vAlign w:val="center"/>
          </w:tcPr>
          <w:p w14:paraId="3C23CF0B" w14:textId="77777777" w:rsidR="008733D0" w:rsidRPr="00066184" w:rsidRDefault="00253F5A"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No aplica</w:t>
            </w:r>
          </w:p>
        </w:tc>
        <w:tc>
          <w:tcPr>
            <w:tcW w:w="4985" w:type="dxa"/>
            <w:vAlign w:val="center"/>
          </w:tcPr>
          <w:p w14:paraId="44CA9ED4" w14:textId="77777777" w:rsidR="0042526B" w:rsidRPr="00D57527" w:rsidRDefault="00683A7A" w:rsidP="00586724">
            <w:pPr>
              <w:pStyle w:val="Prrafodelista"/>
              <w:numPr>
                <w:ilvl w:val="0"/>
                <w:numId w:val="518"/>
              </w:numPr>
              <w:ind w:left="837" w:hanging="425"/>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586724">
              <w:rPr>
                <w:color w:val="FF0000"/>
              </w:rPr>
              <w:t xml:space="preserve"> </w:t>
            </w:r>
            <w:r w:rsidRPr="00D57527">
              <w:rPr>
                <w:rFonts w:cs="Arial"/>
                <w:sz w:val="16"/>
                <w:szCs w:val="16"/>
                <w:lang w:eastAsia="es-CR"/>
              </w:rPr>
              <w:t>Puede ser &lt; 0 ó ≥ 0</w:t>
            </w:r>
          </w:p>
          <w:p w14:paraId="2C3C0FF2" w14:textId="77777777" w:rsidR="000D4BA2" w:rsidRPr="000D4BA2" w:rsidRDefault="0042526B" w:rsidP="000D4BA2">
            <w:pPr>
              <w:pStyle w:val="Prrafodelista"/>
              <w:numPr>
                <w:ilvl w:val="0"/>
                <w:numId w:val="518"/>
              </w:numPr>
              <w:ind w:left="837" w:hanging="425"/>
              <w:cnfStyle w:val="000000000000" w:firstRow="0" w:lastRow="0" w:firstColumn="0" w:lastColumn="0" w:oddVBand="0" w:evenVBand="0" w:oddHBand="0" w:evenHBand="0" w:firstRowFirstColumn="0" w:firstRowLastColumn="0" w:lastRowFirstColumn="0" w:lastRowLastColumn="0"/>
              <w:rPr>
                <w:sz w:val="16"/>
                <w:szCs w:val="16"/>
              </w:rPr>
            </w:pPr>
            <w:r w:rsidRPr="0042526B">
              <w:rPr>
                <w:rFonts w:cs="Arial"/>
                <w:color w:val="000000"/>
                <w:sz w:val="16"/>
                <w:szCs w:val="16"/>
                <w:lang w:eastAsia="es-CR"/>
              </w:rPr>
              <w:t>Se debe expresar con 2 decimales</w:t>
            </w:r>
          </w:p>
          <w:p w14:paraId="173C8418" w14:textId="77777777" w:rsidR="000D4BA2" w:rsidRPr="000D4BA2" w:rsidRDefault="000D4BA2" w:rsidP="000D4BA2">
            <w:pPr>
              <w:pStyle w:val="Prrafodelista"/>
              <w:numPr>
                <w:ilvl w:val="0"/>
                <w:numId w:val="518"/>
              </w:numPr>
              <w:ind w:left="837" w:hanging="425"/>
              <w:cnfStyle w:val="000000000000" w:firstRow="0" w:lastRow="0" w:firstColumn="0" w:lastColumn="0" w:oddVBand="0" w:evenVBand="0" w:oddHBand="0" w:evenHBand="0" w:firstRowFirstColumn="0" w:firstRowLastColumn="0" w:lastRowFirstColumn="0" w:lastRowLastColumn="0"/>
              <w:rPr>
                <w:sz w:val="16"/>
                <w:szCs w:val="16"/>
              </w:rPr>
            </w:pPr>
            <w:r w:rsidRPr="000D4BA2">
              <w:rPr>
                <w:sz w:val="16"/>
                <w:szCs w:val="16"/>
              </w:rPr>
              <w:t>[E] DesgloseGastosExplotacionNetos [E]GastosAdministracion, para el ramo “G06” = ∑[E] DesgloseGastosExplotacionNetos_ln [E]GastosAdministracion</w:t>
            </w:r>
          </w:p>
        </w:tc>
      </w:tr>
      <w:tr w:rsidR="008733D0" w:rsidRPr="00794669" w14:paraId="12949E93"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3C3C9E3" w14:textId="77777777" w:rsidR="008733D0" w:rsidRDefault="008733D0" w:rsidP="00A02FEC">
            <w:pPr>
              <w:pStyle w:val="Ttulo9"/>
              <w:ind w:left="113" w:right="113"/>
              <w:jc w:val="center"/>
              <w:outlineLvl w:val="8"/>
              <w:rPr>
                <w:b w:val="0"/>
              </w:rPr>
            </w:pPr>
          </w:p>
        </w:tc>
        <w:tc>
          <w:tcPr>
            <w:tcW w:w="3402" w:type="dxa"/>
          </w:tcPr>
          <w:p w14:paraId="4924E51A" w14:textId="77777777" w:rsidR="008733D0" w:rsidRDefault="008733D0" w:rsidP="00A02FE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226" w:name="_[E]_ComisionesParticipacionesReaseg"/>
            <w:bookmarkEnd w:id="226"/>
            <w:r>
              <w:rPr>
                <w:snapToGrid w:val="0"/>
                <w:color w:val="000000"/>
                <w:szCs w:val="16"/>
                <w:lang w:val="es-ES_tradnl" w:eastAsia="es-CR"/>
              </w:rPr>
              <w:t>[E]</w:t>
            </w:r>
            <w:r>
              <w:t xml:space="preserve"> </w:t>
            </w:r>
            <w:r w:rsidRPr="008733D0">
              <w:rPr>
                <w:snapToGrid w:val="0"/>
                <w:color w:val="000000"/>
                <w:szCs w:val="16"/>
                <w:lang w:val="es-ES_tradnl" w:eastAsia="es-CR"/>
              </w:rPr>
              <w:t>ComisionesParticipacionesReaseguroCedidoRetrocedido</w:t>
            </w:r>
          </w:p>
        </w:tc>
        <w:tc>
          <w:tcPr>
            <w:tcW w:w="4536" w:type="dxa"/>
            <w:vAlign w:val="center"/>
          </w:tcPr>
          <w:p w14:paraId="2775F5E8" w14:textId="77777777" w:rsidR="008733D0" w:rsidRPr="00011844" w:rsidRDefault="004D795D"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Comisiones y participaciones en el reaseguro cedido y retrocedido</w:t>
            </w:r>
          </w:p>
        </w:tc>
        <w:tc>
          <w:tcPr>
            <w:tcW w:w="529" w:type="dxa"/>
            <w:textDirection w:val="btLr"/>
            <w:vAlign w:val="center"/>
          </w:tcPr>
          <w:p w14:paraId="7367887D" w14:textId="77777777" w:rsidR="008733D0" w:rsidRPr="00066184" w:rsidRDefault="00DE165B"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50300100000000+50300200000000</w:t>
            </w:r>
          </w:p>
        </w:tc>
        <w:tc>
          <w:tcPr>
            <w:tcW w:w="4985" w:type="dxa"/>
            <w:vAlign w:val="center"/>
          </w:tcPr>
          <w:p w14:paraId="65EC20FD" w14:textId="77777777" w:rsidR="0005535D" w:rsidRPr="00CF6F68" w:rsidRDefault="0005535D" w:rsidP="009B7AA1">
            <w:pPr>
              <w:pStyle w:val="Prrafodelista"/>
              <w:numPr>
                <w:ilvl w:val="0"/>
                <w:numId w:val="516"/>
              </w:numPr>
              <w:ind w:left="837"/>
              <w:cnfStyle w:val="000000100000" w:firstRow="0" w:lastRow="0" w:firstColumn="0" w:lastColumn="0" w:oddVBand="0" w:evenVBand="0" w:oddHBand="1" w:evenHBand="0" w:firstRowFirstColumn="0" w:firstRowLastColumn="0" w:lastRowFirstColumn="0" w:lastRowLastColumn="0"/>
              <w:rPr>
                <w:sz w:val="16"/>
                <w:szCs w:val="16"/>
              </w:rPr>
            </w:pPr>
            <w:r w:rsidRPr="00CF6F68">
              <w:rPr>
                <w:rFonts w:cs="Arial"/>
                <w:color w:val="000000"/>
                <w:sz w:val="16"/>
                <w:szCs w:val="16"/>
                <w:lang w:val="es-CR" w:eastAsia="es-CR"/>
              </w:rPr>
              <w:t>Puede ser &lt; 0 ó ≥ 0</w:t>
            </w:r>
          </w:p>
          <w:p w14:paraId="2EBA743C" w14:textId="77777777" w:rsidR="008733D0" w:rsidRPr="00F93B53" w:rsidRDefault="0042526B" w:rsidP="009B7AA1">
            <w:pPr>
              <w:pStyle w:val="Prrafodelista"/>
              <w:numPr>
                <w:ilvl w:val="0"/>
                <w:numId w:val="516"/>
              </w:numPr>
              <w:ind w:left="837"/>
              <w:cnfStyle w:val="000000100000" w:firstRow="0" w:lastRow="0" w:firstColumn="0" w:lastColumn="0" w:oddVBand="0" w:evenVBand="0" w:oddHBand="1" w:evenHBand="0" w:firstRowFirstColumn="0" w:firstRowLastColumn="0" w:lastRowFirstColumn="0" w:lastRowLastColumn="0"/>
              <w:rPr>
                <w:sz w:val="16"/>
                <w:szCs w:val="16"/>
              </w:rPr>
            </w:pPr>
            <w:r w:rsidRPr="0042526B">
              <w:rPr>
                <w:rFonts w:cs="Arial"/>
                <w:color w:val="000000"/>
                <w:sz w:val="16"/>
                <w:szCs w:val="16"/>
                <w:lang w:eastAsia="es-CR"/>
              </w:rPr>
              <w:t>Se debe expresar con 2 decimales</w:t>
            </w:r>
          </w:p>
          <w:p w14:paraId="4209F1F8" w14:textId="77777777" w:rsidR="000D4BA2" w:rsidRPr="0042526B" w:rsidRDefault="000D4BA2" w:rsidP="000D4BA2">
            <w:pPr>
              <w:pStyle w:val="Prrafodelista"/>
              <w:numPr>
                <w:ilvl w:val="0"/>
                <w:numId w:val="516"/>
              </w:numPr>
              <w:ind w:left="837" w:hanging="425"/>
              <w:cnfStyle w:val="000000100000" w:firstRow="0" w:lastRow="0" w:firstColumn="0" w:lastColumn="0" w:oddVBand="0" w:evenVBand="0" w:oddHBand="1" w:evenHBand="0" w:firstRowFirstColumn="0" w:firstRowLastColumn="0" w:lastRowFirstColumn="0" w:lastRowLastColumn="0"/>
              <w:rPr>
                <w:sz w:val="16"/>
                <w:szCs w:val="16"/>
              </w:rPr>
            </w:pPr>
            <w:r w:rsidRPr="000D4BA2">
              <w:rPr>
                <w:sz w:val="16"/>
                <w:szCs w:val="16"/>
              </w:rPr>
              <w:t>[E] DesgloseGastosExplotacionNetos [E] ComisionesParticipacionesReaseguroCedidoRetrocedido, para el ramo “G06” = ∑[E] DesgloseGastosExplotacionNetos_ln [E] ComisionesParticipacionesReaseguroCedidoRetrocedido</w:t>
            </w:r>
          </w:p>
        </w:tc>
      </w:tr>
      <w:tr w:rsidR="00504E76" w:rsidRPr="00794669" w14:paraId="1DE5F217"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6A941AF5" w14:textId="77777777" w:rsidR="00504E76" w:rsidRDefault="00504E76" w:rsidP="00AC435C">
            <w:pPr>
              <w:pStyle w:val="Ttulo9"/>
              <w:ind w:left="113" w:right="113"/>
              <w:jc w:val="center"/>
              <w:outlineLvl w:val="8"/>
              <w:rPr>
                <w:b w:val="0"/>
              </w:rPr>
            </w:pPr>
          </w:p>
        </w:tc>
        <w:tc>
          <w:tcPr>
            <w:tcW w:w="3402" w:type="dxa"/>
          </w:tcPr>
          <w:p w14:paraId="4EDB13A0" w14:textId="77777777" w:rsidR="00504E76" w:rsidRPr="00794669" w:rsidRDefault="00504E76" w:rsidP="00AC435C">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C24152">
              <w:rPr>
                <w:snapToGrid w:val="0"/>
                <w:color w:val="000000"/>
                <w:szCs w:val="16"/>
                <w:lang w:val="es-ES_tradnl" w:eastAsia="es-CR"/>
              </w:rPr>
              <w:t>OtrosIngresosTecnicos</w:t>
            </w:r>
          </w:p>
        </w:tc>
        <w:tc>
          <w:tcPr>
            <w:tcW w:w="4536" w:type="dxa"/>
            <w:vAlign w:val="center"/>
          </w:tcPr>
          <w:p w14:paraId="458CCD2C" w14:textId="77777777" w:rsidR="00504E76" w:rsidRPr="00011844" w:rsidRDefault="00504E76" w:rsidP="00AC435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CC7725">
              <w:rPr>
                <w:rFonts w:cs="Arial"/>
                <w:color w:val="000000"/>
                <w:sz w:val="16"/>
                <w:szCs w:val="16"/>
                <w:lang w:val="es-ES_tradnl" w:eastAsia="es-CR"/>
              </w:rPr>
              <w:t>Otros ingresos técnicos</w:t>
            </w:r>
          </w:p>
        </w:tc>
        <w:tc>
          <w:tcPr>
            <w:tcW w:w="529" w:type="dxa"/>
            <w:textDirection w:val="btLr"/>
            <w:vAlign w:val="center"/>
          </w:tcPr>
          <w:p w14:paraId="45A7E7FA" w14:textId="77777777" w:rsidR="00504E76" w:rsidRPr="00794669" w:rsidRDefault="00DE165B" w:rsidP="00AC435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Pr>
                <w:rFonts w:cs="Arial"/>
                <w:color w:val="000000"/>
                <w:sz w:val="16"/>
                <w:szCs w:val="16"/>
                <w:lang w:val="es-ES_tradnl" w:eastAsia="es-CR"/>
              </w:rPr>
              <w:t>No aplica</w:t>
            </w:r>
          </w:p>
        </w:tc>
        <w:tc>
          <w:tcPr>
            <w:tcW w:w="4985" w:type="dxa"/>
            <w:vAlign w:val="center"/>
          </w:tcPr>
          <w:p w14:paraId="557B373D" w14:textId="77777777" w:rsidR="00504E76" w:rsidRPr="00D57527" w:rsidRDefault="00683A7A" w:rsidP="00683A7A">
            <w:pPr>
              <w:pStyle w:val="Prrafodelista"/>
              <w:numPr>
                <w:ilvl w:val="0"/>
                <w:numId w:val="522"/>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586724">
              <w:rPr>
                <w:color w:val="FF0000"/>
              </w:rPr>
              <w:t xml:space="preserve"> </w:t>
            </w:r>
            <w:r w:rsidRPr="00D57527">
              <w:rPr>
                <w:rFonts w:cs="Arial"/>
                <w:sz w:val="16"/>
                <w:szCs w:val="16"/>
                <w:lang w:eastAsia="es-CR"/>
              </w:rPr>
              <w:t>Puede ser &lt; 0 ó ≥ 0</w:t>
            </w:r>
          </w:p>
          <w:p w14:paraId="7302FBB2" w14:textId="77777777" w:rsidR="00504E76" w:rsidRPr="00F93B53" w:rsidRDefault="00504E76" w:rsidP="009B7AA1">
            <w:pPr>
              <w:pStyle w:val="Prrafodelista"/>
              <w:numPr>
                <w:ilvl w:val="0"/>
                <w:numId w:val="522"/>
              </w:numPr>
              <w:cnfStyle w:val="000000000000" w:firstRow="0" w:lastRow="0" w:firstColumn="0" w:lastColumn="0" w:oddVBand="0" w:evenVBand="0" w:oddHBand="0" w:evenHBand="0" w:firstRowFirstColumn="0" w:firstRowLastColumn="0" w:lastRowFirstColumn="0" w:lastRowLastColumn="0"/>
            </w:pPr>
            <w:r w:rsidRPr="00D101F1">
              <w:rPr>
                <w:rFonts w:cs="Arial"/>
                <w:color w:val="000000"/>
                <w:sz w:val="16"/>
                <w:szCs w:val="16"/>
                <w:lang w:eastAsia="es-CR"/>
              </w:rPr>
              <w:t>Se debe expresar con 2 decimales</w:t>
            </w:r>
          </w:p>
          <w:p w14:paraId="547EC204" w14:textId="77777777" w:rsidR="00787BB2" w:rsidRPr="00F93B53" w:rsidRDefault="00787BB2" w:rsidP="00787BB2">
            <w:pPr>
              <w:pStyle w:val="Prrafodelista"/>
              <w:numPr>
                <w:ilvl w:val="0"/>
                <w:numId w:val="522"/>
              </w:numPr>
              <w:cnfStyle w:val="000000000000" w:firstRow="0" w:lastRow="0" w:firstColumn="0" w:lastColumn="0" w:oddVBand="0" w:evenVBand="0" w:oddHBand="0" w:evenHBand="0" w:firstRowFirstColumn="0" w:firstRowLastColumn="0" w:lastRowFirstColumn="0" w:lastRowLastColumn="0"/>
              <w:rPr>
                <w:sz w:val="16"/>
                <w:szCs w:val="16"/>
              </w:rPr>
            </w:pPr>
            <w:r w:rsidRPr="00F93B53">
              <w:rPr>
                <w:sz w:val="16"/>
                <w:szCs w:val="16"/>
              </w:rPr>
              <w:t>[E] OtrosIngresosTecnicos</w:t>
            </w:r>
            <w:r w:rsidR="00F93B53">
              <w:rPr>
                <w:sz w:val="16"/>
                <w:szCs w:val="16"/>
              </w:rPr>
              <w:t>.</w:t>
            </w:r>
            <w:r w:rsidRPr="00F93B53">
              <w:rPr>
                <w:sz w:val="16"/>
                <w:szCs w:val="16"/>
              </w:rPr>
              <w:t xml:space="preserve"> para el ramo “G06” = ∑[E] OtrosIngresosTecnicos_ln</w:t>
            </w:r>
          </w:p>
        </w:tc>
      </w:tr>
      <w:tr w:rsidR="00504E76" w:rsidRPr="00794669" w14:paraId="6A750BDB"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9851FA5" w14:textId="77777777" w:rsidR="00504E76" w:rsidRDefault="00504E76" w:rsidP="00A02FEC">
            <w:pPr>
              <w:pStyle w:val="Ttulo9"/>
              <w:ind w:left="113" w:right="113"/>
              <w:jc w:val="center"/>
              <w:outlineLvl w:val="8"/>
              <w:rPr>
                <w:b w:val="0"/>
              </w:rPr>
            </w:pPr>
          </w:p>
        </w:tc>
        <w:tc>
          <w:tcPr>
            <w:tcW w:w="3402" w:type="dxa"/>
          </w:tcPr>
          <w:p w14:paraId="231BB4C4" w14:textId="77777777" w:rsidR="00504E76" w:rsidRDefault="00504E76" w:rsidP="00A02FE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227" w:name="_[E]_OtrosGastosTecnicos"/>
            <w:bookmarkEnd w:id="227"/>
            <w:r w:rsidRPr="00756F45">
              <w:rPr>
                <w:snapToGrid w:val="0"/>
                <w:color w:val="000000"/>
                <w:szCs w:val="16"/>
                <w:lang w:val="es-ES_tradnl" w:eastAsia="es-CR"/>
              </w:rPr>
              <w:t>[E] OtrosGastosTecnicos</w:t>
            </w:r>
          </w:p>
        </w:tc>
        <w:tc>
          <w:tcPr>
            <w:tcW w:w="4536" w:type="dxa"/>
            <w:vAlign w:val="center"/>
          </w:tcPr>
          <w:p w14:paraId="78F2830A" w14:textId="77777777" w:rsidR="00504E76" w:rsidRPr="00011844" w:rsidRDefault="00504E76"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Otros gastos técnicos</w:t>
            </w:r>
          </w:p>
        </w:tc>
        <w:tc>
          <w:tcPr>
            <w:tcW w:w="529" w:type="dxa"/>
            <w:textDirection w:val="btLr"/>
            <w:vAlign w:val="center"/>
          </w:tcPr>
          <w:p w14:paraId="0A9A0D8C" w14:textId="77777777" w:rsidR="00504E76" w:rsidRPr="00794669" w:rsidRDefault="00253F5A"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53067186" w14:textId="77777777" w:rsidR="00504E76" w:rsidRPr="00D57527" w:rsidRDefault="00683A7A" w:rsidP="00683A7A">
            <w:pPr>
              <w:pStyle w:val="Prrafodelista"/>
              <w:numPr>
                <w:ilvl w:val="0"/>
                <w:numId w:val="517"/>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586724">
              <w:rPr>
                <w:color w:val="FF0000"/>
              </w:rPr>
              <w:t xml:space="preserve"> </w:t>
            </w:r>
            <w:r w:rsidRPr="00D57527">
              <w:rPr>
                <w:rFonts w:cs="Arial"/>
                <w:sz w:val="16"/>
                <w:szCs w:val="16"/>
                <w:lang w:eastAsia="es-CR"/>
              </w:rPr>
              <w:t>Puede ser &lt; 0 ó ≥ 0</w:t>
            </w:r>
          </w:p>
          <w:p w14:paraId="393E0E54" w14:textId="77777777" w:rsidR="00504E76" w:rsidRPr="00F93B53" w:rsidRDefault="00504E76" w:rsidP="009B7AA1">
            <w:pPr>
              <w:pStyle w:val="Prrafodelista"/>
              <w:numPr>
                <w:ilvl w:val="0"/>
                <w:numId w:val="517"/>
              </w:numPr>
              <w:cnfStyle w:val="000000100000" w:firstRow="0" w:lastRow="0" w:firstColumn="0" w:lastColumn="0" w:oddVBand="0" w:evenVBand="0" w:oddHBand="1" w:evenHBand="0" w:firstRowFirstColumn="0" w:firstRowLastColumn="0" w:lastRowFirstColumn="0" w:lastRowLastColumn="0"/>
              <w:rPr>
                <w:sz w:val="16"/>
                <w:szCs w:val="16"/>
              </w:rPr>
            </w:pPr>
            <w:r w:rsidRPr="0042526B">
              <w:rPr>
                <w:rFonts w:cs="Arial"/>
                <w:color w:val="000000"/>
                <w:sz w:val="16"/>
                <w:szCs w:val="16"/>
                <w:lang w:eastAsia="es-CR"/>
              </w:rPr>
              <w:t>Se debe expresar con 2 decimales</w:t>
            </w:r>
          </w:p>
          <w:p w14:paraId="1CB86E88" w14:textId="77777777" w:rsidR="00787BB2" w:rsidRPr="0042526B" w:rsidRDefault="00787BB2" w:rsidP="00787BB2">
            <w:pPr>
              <w:pStyle w:val="Prrafodelista"/>
              <w:numPr>
                <w:ilvl w:val="0"/>
                <w:numId w:val="517"/>
              </w:numPr>
              <w:cnfStyle w:val="000000100000" w:firstRow="0" w:lastRow="0" w:firstColumn="0" w:lastColumn="0" w:oddVBand="0" w:evenVBand="0" w:oddHBand="1" w:evenHBand="0" w:firstRowFirstColumn="0" w:firstRowLastColumn="0" w:lastRowFirstColumn="0" w:lastRowLastColumn="0"/>
              <w:rPr>
                <w:sz w:val="16"/>
                <w:szCs w:val="16"/>
              </w:rPr>
            </w:pPr>
            <w:r w:rsidRPr="00787BB2">
              <w:rPr>
                <w:sz w:val="16"/>
                <w:szCs w:val="16"/>
              </w:rPr>
              <w:t>[E] OtrosGastosTecnicos</w:t>
            </w:r>
            <w:r w:rsidR="00F93B53">
              <w:rPr>
                <w:sz w:val="16"/>
                <w:szCs w:val="16"/>
              </w:rPr>
              <w:t>.</w:t>
            </w:r>
            <w:r>
              <w:rPr>
                <w:sz w:val="16"/>
                <w:szCs w:val="16"/>
              </w:rPr>
              <w:t xml:space="preserve"> </w:t>
            </w:r>
            <w:r w:rsidRPr="00286A21">
              <w:rPr>
                <w:sz w:val="16"/>
                <w:szCs w:val="16"/>
              </w:rPr>
              <w:t>para el ramo “G06” = ∑</w:t>
            </w:r>
            <w:r w:rsidRPr="00787BB2">
              <w:rPr>
                <w:sz w:val="16"/>
                <w:szCs w:val="16"/>
              </w:rPr>
              <w:t>[E] OtrosGastosTecnicos_ln</w:t>
            </w:r>
            <w:r w:rsidR="00F93B53">
              <w:rPr>
                <w:sz w:val="16"/>
                <w:szCs w:val="16"/>
              </w:rPr>
              <w:t xml:space="preserve"> </w:t>
            </w:r>
          </w:p>
        </w:tc>
      </w:tr>
      <w:tr w:rsidR="00504E76" w:rsidRPr="00794669" w14:paraId="35807A1D"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2754B018" w14:textId="77777777" w:rsidR="00504E76" w:rsidRDefault="00504E76" w:rsidP="00A02FEC">
            <w:pPr>
              <w:pStyle w:val="Ttulo9"/>
              <w:ind w:left="113" w:right="113"/>
              <w:jc w:val="center"/>
              <w:outlineLvl w:val="8"/>
              <w:rPr>
                <w:b w:val="0"/>
              </w:rPr>
            </w:pPr>
            <w:r>
              <w:rPr>
                <w:b w:val="0"/>
              </w:rPr>
              <w:t>[E]</w:t>
            </w:r>
            <w:r>
              <w:t xml:space="preserve"> </w:t>
            </w:r>
            <w:r w:rsidRPr="008733D0">
              <w:rPr>
                <w:b w:val="0"/>
              </w:rPr>
              <w:t>ResultadoCuentaFinanciera</w:t>
            </w:r>
          </w:p>
        </w:tc>
        <w:tc>
          <w:tcPr>
            <w:tcW w:w="3402" w:type="dxa"/>
          </w:tcPr>
          <w:p w14:paraId="76F452E5" w14:textId="77777777" w:rsidR="00504E76" w:rsidRDefault="00504E76" w:rsidP="00A02FEC">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bookmarkStart w:id="228" w:name="_[A]TotalCuentaFinanciera"/>
            <w:bookmarkEnd w:id="228"/>
            <w:r>
              <w:rPr>
                <w:snapToGrid w:val="0"/>
                <w:color w:val="000000"/>
                <w:szCs w:val="16"/>
                <w:lang w:val="es-ES_tradnl" w:eastAsia="es-CR"/>
              </w:rPr>
              <w:t>[A]</w:t>
            </w:r>
            <w:r w:rsidRPr="008733D0">
              <w:rPr>
                <w:snapToGrid w:val="0"/>
                <w:color w:val="000000"/>
                <w:szCs w:val="16"/>
                <w:lang w:val="es-ES_tradnl" w:eastAsia="es-CR"/>
              </w:rPr>
              <w:t>TotalCuentaFinanciera</w:t>
            </w:r>
          </w:p>
        </w:tc>
        <w:tc>
          <w:tcPr>
            <w:tcW w:w="4536" w:type="dxa"/>
            <w:vAlign w:val="center"/>
          </w:tcPr>
          <w:p w14:paraId="161D14A7" w14:textId="77777777" w:rsidR="00504E76" w:rsidRPr="00011844" w:rsidRDefault="00504E76"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Resultado de la cuenta financiera</w:t>
            </w:r>
          </w:p>
        </w:tc>
        <w:tc>
          <w:tcPr>
            <w:tcW w:w="529" w:type="dxa"/>
            <w:textDirection w:val="btLr"/>
            <w:vAlign w:val="center"/>
          </w:tcPr>
          <w:p w14:paraId="74AE0F13" w14:textId="77777777" w:rsidR="00504E76" w:rsidRPr="00794669" w:rsidRDefault="00253F5A"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548545E2" w14:textId="77777777" w:rsidR="00504E76" w:rsidRPr="00586724" w:rsidRDefault="00000000" w:rsidP="00A02FEC">
            <w:pPr>
              <w:cnfStyle w:val="000000000000" w:firstRow="0" w:lastRow="0" w:firstColumn="0" w:lastColumn="0" w:oddVBand="0" w:evenVBand="0" w:oddHBand="0" w:evenHBand="0" w:firstRowFirstColumn="0" w:firstRowLastColumn="0" w:lastRowFirstColumn="0" w:lastRowLastColumn="0"/>
              <w:rPr>
                <w:rStyle w:val="Hipervnculo"/>
                <w:color w:val="FF0000"/>
                <w:sz w:val="16"/>
              </w:rPr>
            </w:pPr>
            <w:hyperlink w:anchor="_[A]TotalCuentaFinanciera" w:history="1">
              <w:r w:rsidR="00504E76" w:rsidRPr="00620E42">
                <w:rPr>
                  <w:rStyle w:val="Hipervnculo"/>
                  <w:sz w:val="16"/>
                </w:rPr>
                <w:t>[A]TotalCuentaFinanciera</w:t>
              </w:r>
            </w:hyperlink>
            <w:r w:rsidR="00504E76" w:rsidRPr="00620E42">
              <w:rPr>
                <w:sz w:val="16"/>
              </w:rPr>
              <w:t>=</w:t>
            </w:r>
            <w:hyperlink w:anchor="_[E]_IngresosFinancieros" w:history="1">
              <w:r w:rsidR="00504E76" w:rsidRPr="00620E42">
                <w:rPr>
                  <w:rStyle w:val="Hipervnculo"/>
                  <w:sz w:val="16"/>
                </w:rPr>
                <w:t>[E] IngresosFinancieros</w:t>
              </w:r>
            </w:hyperlink>
            <w:r w:rsidR="00504E76" w:rsidRPr="00620E42">
              <w:rPr>
                <w:sz w:val="16"/>
              </w:rPr>
              <w:t xml:space="preserve"> -</w:t>
            </w:r>
            <w:hyperlink w:anchor="_[E]_GastosFinancieros" w:history="1">
              <w:r w:rsidR="00504E76" w:rsidRPr="00620E42">
                <w:rPr>
                  <w:rStyle w:val="Hipervnculo"/>
                  <w:sz w:val="16"/>
                </w:rPr>
                <w:t>[E] GastosFinancieros</w:t>
              </w:r>
            </w:hyperlink>
          </w:p>
          <w:p w14:paraId="17D6E438" w14:textId="77777777" w:rsidR="00683A7A" w:rsidRPr="00D57527" w:rsidRDefault="00683A7A" w:rsidP="00683A7A">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Puede ser &lt; 0 ó ≥ 0</w:t>
            </w:r>
          </w:p>
          <w:p w14:paraId="29FDE826" w14:textId="77777777" w:rsidR="00683A7A" w:rsidRPr="00F93B53" w:rsidRDefault="00683A7A" w:rsidP="00A02FEC">
            <w:pPr>
              <w:cnfStyle w:val="000000000000" w:firstRow="0" w:lastRow="0" w:firstColumn="0" w:lastColumn="0" w:oddVBand="0" w:evenVBand="0" w:oddHBand="0" w:evenHBand="0" w:firstRowFirstColumn="0" w:firstRowLastColumn="0" w:lastRowFirstColumn="0" w:lastRowLastColumn="0"/>
              <w:rPr>
                <w:sz w:val="16"/>
                <w:szCs w:val="16"/>
              </w:rPr>
            </w:pPr>
          </w:p>
          <w:p w14:paraId="0CBFCF4D" w14:textId="77777777" w:rsidR="00F93B53" w:rsidRDefault="00F93B53" w:rsidP="00F93B53">
            <w:pPr>
              <w:cnfStyle w:val="000000000000" w:firstRow="0" w:lastRow="0" w:firstColumn="0" w:lastColumn="0" w:oddVBand="0" w:evenVBand="0" w:oddHBand="0" w:evenHBand="0" w:firstRowFirstColumn="0" w:firstRowLastColumn="0" w:lastRowFirstColumn="0" w:lastRowLastColumn="0"/>
            </w:pPr>
            <w:r w:rsidRPr="00F93B53">
              <w:rPr>
                <w:sz w:val="16"/>
                <w:szCs w:val="16"/>
              </w:rPr>
              <w:t>[E] ResultadoCuentaFinanciera [A]TotalCuentaFinanciera. para el ramo “G06” = ∑</w:t>
            </w:r>
            <w:r w:rsidR="002A7F30">
              <w:rPr>
                <w:sz w:val="16"/>
                <w:szCs w:val="16"/>
              </w:rPr>
              <w:t xml:space="preserve"> </w:t>
            </w:r>
            <w:r w:rsidR="002A7F30" w:rsidRPr="002A7F30">
              <w:rPr>
                <w:sz w:val="16"/>
                <w:szCs w:val="16"/>
              </w:rPr>
              <w:t>[E] ResultadoCuentaFinanciera_ln</w:t>
            </w:r>
            <w:r w:rsidR="002A7F30">
              <w:rPr>
                <w:sz w:val="16"/>
                <w:szCs w:val="16"/>
              </w:rPr>
              <w:t xml:space="preserve"> </w:t>
            </w:r>
            <w:r w:rsidR="002A7F30" w:rsidRPr="002A7F30">
              <w:rPr>
                <w:sz w:val="16"/>
                <w:szCs w:val="16"/>
              </w:rPr>
              <w:t>[A]TotalCuentaFinanciera</w:t>
            </w:r>
          </w:p>
        </w:tc>
      </w:tr>
      <w:tr w:rsidR="00504E76" w:rsidRPr="00794669" w14:paraId="688C8E27"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CD98CC5" w14:textId="77777777" w:rsidR="00504E76" w:rsidRDefault="000D6F78" w:rsidP="00A02FEC">
            <w:pPr>
              <w:pStyle w:val="Ttulo9"/>
              <w:ind w:left="113" w:right="113"/>
              <w:jc w:val="center"/>
              <w:outlineLvl w:val="8"/>
              <w:rPr>
                <w:b w:val="0"/>
              </w:rPr>
            </w:pPr>
            <w:r w:rsidRPr="000D6F78">
              <w:rPr>
                <w:b w:val="0"/>
              </w:rPr>
              <w:t>[E] IngresosFinancieros</w:t>
            </w:r>
          </w:p>
        </w:tc>
        <w:tc>
          <w:tcPr>
            <w:tcW w:w="3402" w:type="dxa"/>
          </w:tcPr>
          <w:p w14:paraId="60FA1A10" w14:textId="77777777" w:rsidR="00504E76" w:rsidRDefault="000D6F78" w:rsidP="00A02FE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229" w:name="_[E]_IngresosFinancieros"/>
            <w:bookmarkStart w:id="230" w:name="_[A]TotalIngresosFinancieros"/>
            <w:bookmarkEnd w:id="229"/>
            <w:bookmarkEnd w:id="230"/>
            <w:r>
              <w:rPr>
                <w:snapToGrid w:val="0"/>
                <w:color w:val="000000"/>
                <w:szCs w:val="16"/>
                <w:lang w:val="es-ES_tradnl" w:eastAsia="es-CR"/>
              </w:rPr>
              <w:t>[A]TotalIngresosFinancieros</w:t>
            </w:r>
          </w:p>
        </w:tc>
        <w:tc>
          <w:tcPr>
            <w:tcW w:w="4536" w:type="dxa"/>
            <w:vAlign w:val="center"/>
          </w:tcPr>
          <w:p w14:paraId="75C6B000" w14:textId="77777777" w:rsidR="00504E76" w:rsidRPr="00011844" w:rsidRDefault="000D6F78"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1377C9">
              <w:rPr>
                <w:rFonts w:cs="Arial"/>
                <w:color w:val="000000"/>
                <w:sz w:val="16"/>
                <w:szCs w:val="16"/>
                <w:lang w:val="es-ES_tradnl" w:eastAsia="es-CR"/>
              </w:rPr>
              <w:t xml:space="preserve">Total </w:t>
            </w:r>
            <w:r w:rsidR="00504E76" w:rsidRPr="001377C9">
              <w:rPr>
                <w:rFonts w:cs="Arial"/>
                <w:color w:val="000000"/>
                <w:sz w:val="16"/>
                <w:szCs w:val="16"/>
                <w:lang w:val="es-ES_tradnl" w:eastAsia="es-CR"/>
              </w:rPr>
              <w:t>Ingresos financieros</w:t>
            </w:r>
          </w:p>
        </w:tc>
        <w:tc>
          <w:tcPr>
            <w:tcW w:w="529" w:type="dxa"/>
            <w:textDirection w:val="btLr"/>
            <w:vAlign w:val="center"/>
          </w:tcPr>
          <w:p w14:paraId="625AE82F" w14:textId="77777777" w:rsidR="00504E76" w:rsidRPr="00066184" w:rsidRDefault="0077376D"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50100000000000</w:t>
            </w:r>
          </w:p>
        </w:tc>
        <w:tc>
          <w:tcPr>
            <w:tcW w:w="4985" w:type="dxa"/>
            <w:vAlign w:val="center"/>
          </w:tcPr>
          <w:p w14:paraId="548A3A66" w14:textId="77777777" w:rsidR="00504E76" w:rsidRDefault="00000000" w:rsidP="00AC435C">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lang w:val="es-CR" w:eastAsia="es-CR"/>
              </w:rPr>
            </w:pPr>
            <w:hyperlink w:anchor="_[A]TotalIngresosFinancieros" w:history="1">
              <w:r w:rsidR="00AC435C" w:rsidRPr="00AC435C">
                <w:rPr>
                  <w:rStyle w:val="Hipervnculo"/>
                  <w:sz w:val="16"/>
                  <w:szCs w:val="16"/>
                </w:rPr>
                <w:t>[A]TotalIngresosFinancieros</w:t>
              </w:r>
            </w:hyperlink>
            <w:r w:rsidR="00AC435C">
              <w:rPr>
                <w:sz w:val="16"/>
                <w:szCs w:val="16"/>
              </w:rPr>
              <w:t>=</w:t>
            </w:r>
            <w:r w:rsidR="00AC435C" w:rsidRPr="003F1B99">
              <w:rPr>
                <w:rFonts w:cs="Arial"/>
                <w:color w:val="000000"/>
                <w:sz w:val="16"/>
                <w:szCs w:val="16"/>
                <w:lang w:val="es-CR" w:eastAsia="es-CR"/>
              </w:rPr>
              <w:t>∑</w:t>
            </w:r>
            <w:hyperlink w:anchor="_[E]DesgloseIngresosFinancieros" w:history="1">
              <w:r w:rsidR="00AC435C" w:rsidRPr="00AC435C">
                <w:rPr>
                  <w:rStyle w:val="Hipervnculo"/>
                  <w:rFonts w:cs="Arial"/>
                  <w:sz w:val="16"/>
                  <w:szCs w:val="16"/>
                  <w:lang w:val="es-CR" w:eastAsia="es-CR"/>
                </w:rPr>
                <w:t>[E]DesgloseIngresosFinancieros</w:t>
              </w:r>
            </w:hyperlink>
          </w:p>
          <w:p w14:paraId="55EF4766" w14:textId="77777777" w:rsidR="00683A7A" w:rsidRPr="00D57527" w:rsidRDefault="00683A7A" w:rsidP="00683A7A">
            <w:pPr>
              <w:tabs>
                <w:tab w:val="left" w:pos="128"/>
                <w:tab w:val="left" w:pos="949"/>
              </w:tabs>
              <w:cnfStyle w:val="000000100000" w:firstRow="0" w:lastRow="0" w:firstColumn="0" w:lastColumn="0" w:oddVBand="0" w:evenVBand="0" w:oddHBand="1"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Puede ser &lt; 0 ó ≥ 0</w:t>
            </w:r>
          </w:p>
          <w:p w14:paraId="579306EB" w14:textId="77777777" w:rsidR="00683A7A" w:rsidRDefault="00683A7A" w:rsidP="00AC435C">
            <w:pPr>
              <w:cnfStyle w:val="000000100000" w:firstRow="0" w:lastRow="0" w:firstColumn="0" w:lastColumn="0" w:oddVBand="0" w:evenVBand="0" w:oddHBand="1" w:evenHBand="0" w:firstRowFirstColumn="0" w:firstRowLastColumn="0" w:lastRowFirstColumn="0" w:lastRowLastColumn="0"/>
              <w:rPr>
                <w:sz w:val="16"/>
                <w:szCs w:val="16"/>
              </w:rPr>
            </w:pPr>
          </w:p>
          <w:p w14:paraId="3E7D50AB" w14:textId="77777777" w:rsidR="002A7F30" w:rsidRPr="00AC435C" w:rsidRDefault="002A7F30" w:rsidP="00AC435C">
            <w:pPr>
              <w:cnfStyle w:val="000000100000" w:firstRow="0" w:lastRow="0" w:firstColumn="0" w:lastColumn="0" w:oddVBand="0" w:evenVBand="0" w:oddHBand="1" w:evenHBand="0" w:firstRowFirstColumn="0" w:firstRowLastColumn="0" w:lastRowFirstColumn="0" w:lastRowLastColumn="0"/>
              <w:rPr>
                <w:sz w:val="16"/>
                <w:szCs w:val="16"/>
              </w:rPr>
            </w:pPr>
            <w:r w:rsidRPr="002A7F30">
              <w:rPr>
                <w:sz w:val="16"/>
                <w:szCs w:val="16"/>
              </w:rPr>
              <w:t>[E] IngresosFinancieros</w:t>
            </w:r>
            <w:r>
              <w:rPr>
                <w:sz w:val="16"/>
                <w:szCs w:val="16"/>
              </w:rPr>
              <w:t xml:space="preserve"> </w:t>
            </w:r>
            <w:r w:rsidRPr="002A7F30">
              <w:rPr>
                <w:sz w:val="16"/>
                <w:szCs w:val="16"/>
              </w:rPr>
              <w:t>[A]TotalIngresosFinancieros[E] . para el ramo “G06” = ∑IngresosFinancieros_ln</w:t>
            </w:r>
            <w:r>
              <w:rPr>
                <w:sz w:val="16"/>
                <w:szCs w:val="16"/>
              </w:rPr>
              <w:t xml:space="preserve"> </w:t>
            </w:r>
            <w:r w:rsidRPr="002A7F30">
              <w:rPr>
                <w:sz w:val="16"/>
                <w:szCs w:val="16"/>
              </w:rPr>
              <w:t>[A]TotalIngresosFinancieros</w:t>
            </w:r>
          </w:p>
        </w:tc>
      </w:tr>
      <w:tr w:rsidR="000D6F78" w:rsidRPr="00794669" w14:paraId="20139FB9"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73366CCB" w14:textId="77777777" w:rsidR="000D6F78" w:rsidRDefault="00AC435C" w:rsidP="00A02FEC">
            <w:pPr>
              <w:pStyle w:val="Ttulo9"/>
              <w:ind w:left="113" w:right="113"/>
              <w:jc w:val="center"/>
              <w:outlineLvl w:val="8"/>
              <w:rPr>
                <w:b w:val="0"/>
              </w:rPr>
            </w:pPr>
            <w:bookmarkStart w:id="231" w:name="_[E]DesgloseIngresosFinancieros"/>
            <w:bookmarkEnd w:id="231"/>
            <w:r>
              <w:rPr>
                <w:b w:val="0"/>
              </w:rPr>
              <w:t>[E]DesgloseIngresosFinancieros</w:t>
            </w:r>
          </w:p>
        </w:tc>
        <w:tc>
          <w:tcPr>
            <w:tcW w:w="3402" w:type="dxa"/>
          </w:tcPr>
          <w:p w14:paraId="09F8A6E7" w14:textId="77777777" w:rsidR="000D6F78" w:rsidRPr="00756F45" w:rsidRDefault="00AC435C" w:rsidP="00A02FEC">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AC435C">
              <w:rPr>
                <w:snapToGrid w:val="0"/>
                <w:color w:val="000000"/>
                <w:szCs w:val="16"/>
                <w:lang w:val="es-ES_tradnl" w:eastAsia="es-CR"/>
              </w:rPr>
              <w:t>IngresosFinancieros</w:t>
            </w:r>
          </w:p>
        </w:tc>
        <w:tc>
          <w:tcPr>
            <w:tcW w:w="4536" w:type="dxa"/>
            <w:vAlign w:val="center"/>
          </w:tcPr>
          <w:p w14:paraId="2327A8D6" w14:textId="77777777" w:rsidR="000D6F78" w:rsidRPr="00011844" w:rsidRDefault="00AC435C" w:rsidP="00A02FE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11844">
              <w:rPr>
                <w:rFonts w:cs="Arial"/>
                <w:color w:val="000000"/>
                <w:sz w:val="16"/>
                <w:szCs w:val="16"/>
                <w:lang w:val="es-ES_tradnl" w:eastAsia="es-CR"/>
              </w:rPr>
              <w:t>Ingresos Financieros</w:t>
            </w:r>
          </w:p>
        </w:tc>
        <w:tc>
          <w:tcPr>
            <w:tcW w:w="529" w:type="dxa"/>
            <w:textDirection w:val="btLr"/>
            <w:vAlign w:val="center"/>
          </w:tcPr>
          <w:p w14:paraId="4384E711" w14:textId="77777777" w:rsidR="000D6F78" w:rsidRPr="00066184" w:rsidRDefault="00DE165B" w:rsidP="00A02FE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50100000000000-501009016000000</w:t>
            </w:r>
          </w:p>
        </w:tc>
        <w:tc>
          <w:tcPr>
            <w:tcW w:w="4985" w:type="dxa"/>
            <w:vAlign w:val="center"/>
          </w:tcPr>
          <w:p w14:paraId="5CA16266" w14:textId="77777777" w:rsidR="00AC435C" w:rsidRPr="00D57527" w:rsidRDefault="00683A7A" w:rsidP="00683A7A">
            <w:pPr>
              <w:pStyle w:val="Prrafodelista"/>
              <w:numPr>
                <w:ilvl w:val="0"/>
                <w:numId w:val="523"/>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D57527">
              <w:t xml:space="preserve"> </w:t>
            </w:r>
            <w:r w:rsidRPr="00D57527">
              <w:rPr>
                <w:rFonts w:cs="Arial"/>
                <w:sz w:val="16"/>
                <w:szCs w:val="16"/>
                <w:lang w:eastAsia="es-CR"/>
              </w:rPr>
              <w:t>Puede ser &lt; 0 ó ≥ 0</w:t>
            </w:r>
          </w:p>
          <w:p w14:paraId="3648BA1F" w14:textId="77777777" w:rsidR="000D6F78" w:rsidRDefault="00AC435C" w:rsidP="009B7AA1">
            <w:pPr>
              <w:pStyle w:val="Prrafodelista"/>
              <w:numPr>
                <w:ilvl w:val="0"/>
                <w:numId w:val="52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824341">
              <w:rPr>
                <w:rFonts w:cs="Arial"/>
                <w:color w:val="000000"/>
                <w:sz w:val="16"/>
                <w:szCs w:val="16"/>
                <w:lang w:eastAsia="es-CR"/>
              </w:rPr>
              <w:t>Se debe expresar con 2 decimales</w:t>
            </w:r>
          </w:p>
          <w:p w14:paraId="1F1913A7" w14:textId="77777777" w:rsidR="002A7F30" w:rsidRPr="00824341" w:rsidRDefault="002A7F30" w:rsidP="002A7F30">
            <w:pPr>
              <w:pStyle w:val="Prrafodelista"/>
              <w:numPr>
                <w:ilvl w:val="0"/>
                <w:numId w:val="52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2A7F30">
              <w:rPr>
                <w:rFonts w:cs="Arial"/>
                <w:color w:val="000000"/>
                <w:sz w:val="16"/>
                <w:szCs w:val="16"/>
                <w:lang w:eastAsia="es-CR"/>
              </w:rPr>
              <w:t>[E]DesgloseIngresosFinancieros</w:t>
            </w:r>
            <w:r>
              <w:rPr>
                <w:rFonts w:cs="Arial"/>
                <w:color w:val="000000"/>
                <w:sz w:val="16"/>
                <w:szCs w:val="16"/>
                <w:lang w:eastAsia="es-CR"/>
              </w:rPr>
              <w:t xml:space="preserve"> </w:t>
            </w:r>
            <w:r w:rsidRPr="002A7F30">
              <w:rPr>
                <w:rFonts w:cs="Arial"/>
                <w:color w:val="000000"/>
                <w:sz w:val="16"/>
                <w:szCs w:val="16"/>
                <w:lang w:eastAsia="es-CR"/>
              </w:rPr>
              <w:t>[E] IngresosFinancieros</w:t>
            </w:r>
            <w:r>
              <w:rPr>
                <w:rFonts w:cs="Arial"/>
                <w:color w:val="000000"/>
                <w:sz w:val="16"/>
                <w:szCs w:val="16"/>
                <w:lang w:eastAsia="es-CR"/>
              </w:rPr>
              <w:t xml:space="preserve"> </w:t>
            </w:r>
            <w:r w:rsidRPr="002A7F30">
              <w:rPr>
                <w:rFonts w:cs="Arial"/>
                <w:color w:val="000000"/>
                <w:sz w:val="16"/>
                <w:szCs w:val="16"/>
                <w:lang w:eastAsia="es-CR"/>
              </w:rPr>
              <w:t>. para el ramo “G06” = ∑[E]DesgloseIngresosFinancieros_ln</w:t>
            </w:r>
            <w:r>
              <w:rPr>
                <w:rFonts w:cs="Arial"/>
                <w:color w:val="000000"/>
                <w:sz w:val="16"/>
                <w:szCs w:val="16"/>
                <w:lang w:eastAsia="es-CR"/>
              </w:rPr>
              <w:t xml:space="preserve"> </w:t>
            </w:r>
            <w:r w:rsidRPr="002A7F30">
              <w:rPr>
                <w:rFonts w:cs="Arial"/>
                <w:color w:val="000000"/>
                <w:sz w:val="16"/>
                <w:szCs w:val="16"/>
                <w:lang w:eastAsia="es-CR"/>
              </w:rPr>
              <w:t>[E] IngresosFinancieros</w:t>
            </w:r>
          </w:p>
        </w:tc>
      </w:tr>
      <w:tr w:rsidR="000D6F78" w:rsidRPr="00794669" w14:paraId="5C524689"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BE33C92" w14:textId="77777777" w:rsidR="000D6F78" w:rsidRDefault="000D6F78" w:rsidP="00A02FEC">
            <w:pPr>
              <w:pStyle w:val="Ttulo9"/>
              <w:ind w:left="113" w:right="113"/>
              <w:jc w:val="center"/>
              <w:outlineLvl w:val="8"/>
              <w:rPr>
                <w:b w:val="0"/>
              </w:rPr>
            </w:pPr>
          </w:p>
        </w:tc>
        <w:tc>
          <w:tcPr>
            <w:tcW w:w="3402" w:type="dxa"/>
          </w:tcPr>
          <w:p w14:paraId="47978800" w14:textId="77777777" w:rsidR="000D6F78" w:rsidRPr="00756F45" w:rsidRDefault="00AC435C" w:rsidP="00A02FE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AC435C">
              <w:rPr>
                <w:snapToGrid w:val="0"/>
                <w:color w:val="000000"/>
                <w:szCs w:val="16"/>
                <w:lang w:val="es-ES_tradnl" w:eastAsia="es-CR"/>
              </w:rPr>
              <w:t>IngresosFinancierosTomadorAsumeRiesgoInversion</w:t>
            </w:r>
          </w:p>
        </w:tc>
        <w:tc>
          <w:tcPr>
            <w:tcW w:w="4536" w:type="dxa"/>
            <w:vAlign w:val="center"/>
          </w:tcPr>
          <w:p w14:paraId="1B495579" w14:textId="77777777" w:rsidR="000D6F78" w:rsidRPr="00011844" w:rsidRDefault="00AC435C" w:rsidP="00A02FE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1377C9">
              <w:rPr>
                <w:rFonts w:cs="Arial"/>
                <w:color w:val="000000"/>
                <w:sz w:val="16"/>
                <w:szCs w:val="16"/>
                <w:lang w:val="es-ES_tradnl" w:eastAsia="es-CR"/>
              </w:rPr>
              <w:t>Ingresos Financieros riesgo de inversión lo asuman los tomadores de seguros</w:t>
            </w:r>
          </w:p>
        </w:tc>
        <w:tc>
          <w:tcPr>
            <w:tcW w:w="529" w:type="dxa"/>
            <w:textDirection w:val="btLr"/>
            <w:vAlign w:val="center"/>
          </w:tcPr>
          <w:p w14:paraId="6760C4E4" w14:textId="77777777" w:rsidR="000D6F78" w:rsidRPr="00824341" w:rsidRDefault="0077376D" w:rsidP="00A02FE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7376D">
              <w:rPr>
                <w:rFonts w:cs="Arial"/>
                <w:color w:val="000000"/>
                <w:sz w:val="16"/>
                <w:szCs w:val="16"/>
                <w:lang w:val="es-ES_tradnl" w:eastAsia="es-CR"/>
              </w:rPr>
              <w:t>501009016000000</w:t>
            </w:r>
          </w:p>
        </w:tc>
        <w:tc>
          <w:tcPr>
            <w:tcW w:w="4985" w:type="dxa"/>
            <w:vAlign w:val="center"/>
          </w:tcPr>
          <w:p w14:paraId="066E590A" w14:textId="77777777" w:rsidR="00AC435C" w:rsidRPr="00D57527" w:rsidRDefault="00683A7A" w:rsidP="00683A7A">
            <w:pPr>
              <w:pStyle w:val="Prrafodelista"/>
              <w:numPr>
                <w:ilvl w:val="0"/>
                <w:numId w:val="524"/>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D57527">
              <w:t xml:space="preserve"> </w:t>
            </w:r>
            <w:r w:rsidRPr="00D57527">
              <w:rPr>
                <w:rFonts w:cs="Arial"/>
                <w:sz w:val="16"/>
                <w:szCs w:val="16"/>
                <w:lang w:eastAsia="es-CR"/>
              </w:rPr>
              <w:t>Puede ser &lt; 0 ó ≥ 0</w:t>
            </w:r>
          </w:p>
          <w:p w14:paraId="525A91EC" w14:textId="77777777" w:rsidR="000D6F78" w:rsidRDefault="00AC435C" w:rsidP="009B7AA1">
            <w:pPr>
              <w:pStyle w:val="Prrafodelista"/>
              <w:numPr>
                <w:ilvl w:val="0"/>
                <w:numId w:val="52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824341">
              <w:rPr>
                <w:rFonts w:cs="Arial"/>
                <w:color w:val="000000"/>
                <w:sz w:val="16"/>
                <w:szCs w:val="16"/>
                <w:lang w:eastAsia="es-CR"/>
              </w:rPr>
              <w:t>Se debe expresar con 2 decimales</w:t>
            </w:r>
          </w:p>
          <w:p w14:paraId="779CFAE6" w14:textId="77777777" w:rsidR="002A7F30" w:rsidRPr="00824341" w:rsidRDefault="002A7F30" w:rsidP="002A7F30">
            <w:pPr>
              <w:pStyle w:val="Prrafodelista"/>
              <w:numPr>
                <w:ilvl w:val="0"/>
                <w:numId w:val="52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2A7F30">
              <w:rPr>
                <w:rFonts w:cs="Arial"/>
                <w:color w:val="000000"/>
                <w:sz w:val="16"/>
                <w:szCs w:val="16"/>
                <w:lang w:eastAsia="es-CR"/>
              </w:rPr>
              <w:t>[E]DesgloseIngresosFinancieros [E] IngresosFinancierosTomadorAsumeRiesgoInversion . para el ramo “G06” = ∑[E]DesgloseIngresosFinancieros_ln [E] IngresosFinancierosTomadorAsumeRiesgoInversion</w:t>
            </w:r>
          </w:p>
        </w:tc>
      </w:tr>
      <w:tr w:rsidR="00AC435C" w:rsidRPr="00794669" w14:paraId="238F03BE"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5B68CEB5" w14:textId="77777777" w:rsidR="00AC435C" w:rsidRDefault="00AC435C" w:rsidP="00AC435C">
            <w:pPr>
              <w:pStyle w:val="Ttulo9"/>
              <w:ind w:left="113" w:right="113"/>
              <w:jc w:val="center"/>
              <w:outlineLvl w:val="8"/>
              <w:rPr>
                <w:b w:val="0"/>
              </w:rPr>
            </w:pPr>
            <w:r>
              <w:rPr>
                <w:b w:val="0"/>
              </w:rPr>
              <w:lastRenderedPageBreak/>
              <w:t>[E] Gasto</w:t>
            </w:r>
            <w:r w:rsidRPr="000D6F78">
              <w:rPr>
                <w:b w:val="0"/>
              </w:rPr>
              <w:t>sFinancieros</w:t>
            </w:r>
          </w:p>
        </w:tc>
        <w:tc>
          <w:tcPr>
            <w:tcW w:w="3402" w:type="dxa"/>
          </w:tcPr>
          <w:p w14:paraId="5ECEE6E5" w14:textId="77777777" w:rsidR="00AC435C" w:rsidRDefault="00AC435C" w:rsidP="00AC435C">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[A]TotalGastosFinancieros</w:t>
            </w:r>
          </w:p>
        </w:tc>
        <w:tc>
          <w:tcPr>
            <w:tcW w:w="4536" w:type="dxa"/>
            <w:vAlign w:val="center"/>
          </w:tcPr>
          <w:p w14:paraId="427CC3AC" w14:textId="77777777" w:rsidR="00AC435C" w:rsidRPr="001377C9" w:rsidRDefault="00AC435C" w:rsidP="00AC435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1377C9">
              <w:rPr>
                <w:rFonts w:cs="Arial"/>
                <w:color w:val="000000"/>
                <w:sz w:val="16"/>
                <w:szCs w:val="16"/>
                <w:lang w:val="es-ES_tradnl" w:eastAsia="es-CR"/>
              </w:rPr>
              <w:t>Total Gastos financieros</w:t>
            </w:r>
          </w:p>
        </w:tc>
        <w:tc>
          <w:tcPr>
            <w:tcW w:w="529" w:type="dxa"/>
            <w:textDirection w:val="btLr"/>
            <w:vAlign w:val="center"/>
          </w:tcPr>
          <w:p w14:paraId="476B6737" w14:textId="77777777" w:rsidR="00AC435C" w:rsidRPr="00824341" w:rsidRDefault="0077376D" w:rsidP="00AC435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7376D">
              <w:rPr>
                <w:rFonts w:cs="Arial"/>
                <w:color w:val="000000"/>
                <w:sz w:val="16"/>
                <w:szCs w:val="16"/>
                <w:lang w:val="es-ES_tradnl" w:eastAsia="es-CR"/>
              </w:rPr>
              <w:t>40100000000000</w:t>
            </w:r>
          </w:p>
        </w:tc>
        <w:tc>
          <w:tcPr>
            <w:tcW w:w="4985" w:type="dxa"/>
            <w:vAlign w:val="center"/>
          </w:tcPr>
          <w:p w14:paraId="7E6378A0" w14:textId="77777777" w:rsidR="00AC435C" w:rsidRPr="00586724" w:rsidRDefault="00000000" w:rsidP="00AC435C">
            <w:pPr>
              <w:cnfStyle w:val="000000000000" w:firstRow="0" w:lastRow="0" w:firstColumn="0" w:lastColumn="0" w:oddVBand="0" w:evenVBand="0" w:oddHBand="0" w:evenHBand="0" w:firstRowFirstColumn="0" w:firstRowLastColumn="0" w:lastRowFirstColumn="0" w:lastRowLastColumn="0"/>
              <w:rPr>
                <w:rStyle w:val="Hipervnculo"/>
                <w:rFonts w:cs="Arial"/>
                <w:b/>
                <w:color w:val="FF0000"/>
                <w:sz w:val="16"/>
                <w:szCs w:val="16"/>
                <w:lang w:val="es-CR" w:eastAsia="es-CR"/>
              </w:rPr>
            </w:pPr>
            <w:hyperlink w:anchor="_[A]TotalIngresosFinancieros" w:history="1">
              <w:r w:rsidR="00AC435C" w:rsidRPr="00AC435C">
                <w:rPr>
                  <w:rStyle w:val="Hipervnculo"/>
                  <w:sz w:val="16"/>
                  <w:szCs w:val="16"/>
                </w:rPr>
                <w:t>[A]Total</w:t>
              </w:r>
              <w:r w:rsidR="00AC435C">
                <w:rPr>
                  <w:rStyle w:val="Hipervnculo"/>
                  <w:sz w:val="16"/>
                  <w:szCs w:val="16"/>
                </w:rPr>
                <w:t>Gastos</w:t>
              </w:r>
              <w:r w:rsidR="00AC435C" w:rsidRPr="00AC435C">
                <w:rPr>
                  <w:rStyle w:val="Hipervnculo"/>
                  <w:sz w:val="16"/>
                  <w:szCs w:val="16"/>
                </w:rPr>
                <w:t>Financieros</w:t>
              </w:r>
            </w:hyperlink>
            <w:r w:rsidR="00AC435C">
              <w:rPr>
                <w:sz w:val="16"/>
                <w:szCs w:val="16"/>
              </w:rPr>
              <w:t>=</w:t>
            </w:r>
            <w:r w:rsidR="00AC435C" w:rsidRPr="003F1B99">
              <w:rPr>
                <w:rFonts w:cs="Arial"/>
                <w:color w:val="000000"/>
                <w:sz w:val="16"/>
                <w:szCs w:val="16"/>
                <w:lang w:val="es-CR" w:eastAsia="es-CR"/>
              </w:rPr>
              <w:t>∑</w:t>
            </w:r>
            <w:hyperlink w:anchor="_[E]DesgloseIngresosFinancieros" w:history="1">
              <w:r w:rsidR="00AC435C" w:rsidRPr="00AC435C">
                <w:rPr>
                  <w:rStyle w:val="Hipervnculo"/>
                  <w:rFonts w:cs="Arial"/>
                  <w:sz w:val="16"/>
                  <w:szCs w:val="16"/>
                  <w:lang w:val="es-CR" w:eastAsia="es-CR"/>
                </w:rPr>
                <w:t>[E]Desglose</w:t>
              </w:r>
              <w:r w:rsidR="00AC435C">
                <w:rPr>
                  <w:rStyle w:val="Hipervnculo"/>
                  <w:rFonts w:cs="Arial"/>
                  <w:sz w:val="16"/>
                  <w:szCs w:val="16"/>
                  <w:lang w:val="es-CR" w:eastAsia="es-CR"/>
                </w:rPr>
                <w:t>Gastos</w:t>
              </w:r>
              <w:r w:rsidR="00AC435C" w:rsidRPr="00AC435C">
                <w:rPr>
                  <w:rStyle w:val="Hipervnculo"/>
                  <w:rFonts w:cs="Arial"/>
                  <w:sz w:val="16"/>
                  <w:szCs w:val="16"/>
                  <w:lang w:val="es-CR" w:eastAsia="es-CR"/>
                </w:rPr>
                <w:t>Financieros</w:t>
              </w:r>
            </w:hyperlink>
          </w:p>
          <w:p w14:paraId="4917958D" w14:textId="77777777" w:rsidR="00683A7A" w:rsidRPr="002A7F30" w:rsidRDefault="00683A7A" w:rsidP="00683A7A">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u w:val="single"/>
                <w:lang w:val="es-CR" w:eastAsia="es-CR"/>
              </w:rPr>
            </w:pPr>
            <w:r w:rsidRPr="002A7F30">
              <w:rPr>
                <w:rFonts w:cs="Arial"/>
                <w:sz w:val="16"/>
                <w:szCs w:val="16"/>
                <w:lang w:eastAsia="es-CR"/>
              </w:rPr>
              <w:t>Puede ser &lt; 0 ó ≥ 0</w:t>
            </w:r>
          </w:p>
          <w:p w14:paraId="28D10CC7" w14:textId="77777777" w:rsidR="00683A7A" w:rsidRDefault="00683A7A" w:rsidP="00AC435C">
            <w:pPr>
              <w:cnfStyle w:val="000000000000" w:firstRow="0" w:lastRow="0" w:firstColumn="0" w:lastColumn="0" w:oddVBand="0" w:evenVBand="0" w:oddHBand="0" w:evenHBand="0" w:firstRowFirstColumn="0" w:firstRowLastColumn="0" w:lastRowFirstColumn="0" w:lastRowLastColumn="0"/>
              <w:rPr>
                <w:sz w:val="16"/>
                <w:szCs w:val="16"/>
              </w:rPr>
            </w:pPr>
          </w:p>
          <w:p w14:paraId="76E3FDDD" w14:textId="77777777" w:rsidR="002A7F30" w:rsidRPr="00AC435C" w:rsidRDefault="002A7F30" w:rsidP="00AC435C">
            <w:pPr>
              <w:cnfStyle w:val="000000000000" w:firstRow="0" w:lastRow="0" w:firstColumn="0" w:lastColumn="0" w:oddVBand="0" w:evenVBand="0" w:oddHBand="0" w:evenHBand="0" w:firstRowFirstColumn="0" w:firstRowLastColumn="0" w:lastRowFirstColumn="0" w:lastRowLastColumn="0"/>
              <w:rPr>
                <w:sz w:val="16"/>
                <w:szCs w:val="16"/>
              </w:rPr>
            </w:pPr>
            <w:r w:rsidRPr="002A7F30">
              <w:rPr>
                <w:sz w:val="16"/>
                <w:szCs w:val="16"/>
              </w:rPr>
              <w:t>[E] GastosFinancieros</w:t>
            </w:r>
            <w:r>
              <w:rPr>
                <w:sz w:val="16"/>
                <w:szCs w:val="16"/>
              </w:rPr>
              <w:t xml:space="preserve"> </w:t>
            </w:r>
            <w:r w:rsidRPr="002A7F30">
              <w:rPr>
                <w:sz w:val="16"/>
                <w:szCs w:val="16"/>
              </w:rPr>
              <w:t>[A]TotalGastosFinancieros</w:t>
            </w:r>
            <w:r>
              <w:rPr>
                <w:sz w:val="16"/>
                <w:szCs w:val="16"/>
              </w:rPr>
              <w:t xml:space="preserve"> </w:t>
            </w:r>
            <w:r w:rsidRPr="002A7F30">
              <w:rPr>
                <w:sz w:val="16"/>
                <w:szCs w:val="16"/>
              </w:rPr>
              <w:t>. para el ramo “G06” = ∑[E] GastosFinancieros_ln</w:t>
            </w:r>
            <w:r>
              <w:rPr>
                <w:sz w:val="16"/>
                <w:szCs w:val="16"/>
              </w:rPr>
              <w:t xml:space="preserve"> </w:t>
            </w:r>
            <w:r w:rsidRPr="002A7F30">
              <w:rPr>
                <w:sz w:val="16"/>
                <w:szCs w:val="16"/>
              </w:rPr>
              <w:t>[A]TotalGastosFinancieros</w:t>
            </w:r>
          </w:p>
        </w:tc>
      </w:tr>
      <w:tr w:rsidR="0046269C" w:rsidRPr="00794669" w14:paraId="3FAFBD12"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408F5EA0" w14:textId="77777777" w:rsidR="0046269C" w:rsidRDefault="0046269C" w:rsidP="00AC435C">
            <w:pPr>
              <w:pStyle w:val="Ttulo9"/>
              <w:ind w:left="113" w:right="113"/>
              <w:jc w:val="center"/>
              <w:outlineLvl w:val="8"/>
              <w:rPr>
                <w:b w:val="0"/>
              </w:rPr>
            </w:pPr>
            <w:r>
              <w:rPr>
                <w:b w:val="0"/>
              </w:rPr>
              <w:t>[E]DesgloseGastosFinancieros</w:t>
            </w:r>
          </w:p>
        </w:tc>
        <w:tc>
          <w:tcPr>
            <w:tcW w:w="3402" w:type="dxa"/>
          </w:tcPr>
          <w:p w14:paraId="572DE85B" w14:textId="77777777" w:rsidR="0046269C" w:rsidRPr="00756F45" w:rsidRDefault="0046269C" w:rsidP="00AC435C">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Pr>
                <w:snapToGrid w:val="0"/>
                <w:color w:val="000000"/>
                <w:szCs w:val="16"/>
                <w:lang w:val="es-ES_tradnl" w:eastAsia="es-CR"/>
              </w:rPr>
              <w:t>Gastos</w:t>
            </w:r>
            <w:r w:rsidRPr="00AC435C">
              <w:rPr>
                <w:snapToGrid w:val="0"/>
                <w:color w:val="000000"/>
                <w:szCs w:val="16"/>
                <w:lang w:val="es-ES_tradnl" w:eastAsia="es-CR"/>
              </w:rPr>
              <w:t>Financieros</w:t>
            </w:r>
          </w:p>
        </w:tc>
        <w:tc>
          <w:tcPr>
            <w:tcW w:w="4536" w:type="dxa"/>
            <w:vAlign w:val="center"/>
          </w:tcPr>
          <w:p w14:paraId="1737C8CC" w14:textId="77777777" w:rsidR="0046269C" w:rsidRPr="001377C9" w:rsidRDefault="0046269C" w:rsidP="00AC435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1377C9">
              <w:rPr>
                <w:rFonts w:cs="Arial"/>
                <w:color w:val="000000"/>
                <w:sz w:val="16"/>
                <w:szCs w:val="16"/>
                <w:lang w:val="es-ES_tradnl" w:eastAsia="es-CR"/>
              </w:rPr>
              <w:t>Gastos Financieros</w:t>
            </w:r>
          </w:p>
        </w:tc>
        <w:tc>
          <w:tcPr>
            <w:tcW w:w="529" w:type="dxa"/>
            <w:textDirection w:val="btLr"/>
            <w:vAlign w:val="center"/>
          </w:tcPr>
          <w:p w14:paraId="521EF680" w14:textId="77777777" w:rsidR="0046269C" w:rsidRPr="00824341" w:rsidRDefault="00253F5A" w:rsidP="00AC435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08E375C7" w14:textId="77777777" w:rsidR="0046269C" w:rsidRPr="00D57527" w:rsidRDefault="00683A7A" w:rsidP="00683A7A">
            <w:pPr>
              <w:pStyle w:val="Prrafodelista"/>
              <w:numPr>
                <w:ilvl w:val="0"/>
                <w:numId w:val="525"/>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D57527">
              <w:t xml:space="preserve"> </w:t>
            </w:r>
            <w:r w:rsidRPr="00D57527">
              <w:rPr>
                <w:rFonts w:cs="Arial"/>
                <w:sz w:val="16"/>
                <w:szCs w:val="16"/>
                <w:lang w:eastAsia="es-CR"/>
              </w:rPr>
              <w:t>Puede ser &lt; 0 ó ≥ 0</w:t>
            </w:r>
          </w:p>
          <w:p w14:paraId="192A0EA4" w14:textId="77777777" w:rsidR="0046269C" w:rsidRDefault="0046269C" w:rsidP="009B7AA1">
            <w:pPr>
              <w:pStyle w:val="Prrafodelista"/>
              <w:numPr>
                <w:ilvl w:val="0"/>
                <w:numId w:val="52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824341">
              <w:rPr>
                <w:rFonts w:cs="Arial"/>
                <w:color w:val="000000"/>
                <w:sz w:val="16"/>
                <w:szCs w:val="16"/>
                <w:lang w:eastAsia="es-CR"/>
              </w:rPr>
              <w:t>Se debe expresar con 2 decimales</w:t>
            </w:r>
          </w:p>
          <w:p w14:paraId="7D8057A8" w14:textId="77777777" w:rsidR="002A7F30" w:rsidRPr="00824341" w:rsidRDefault="002A7F30" w:rsidP="002A7F30">
            <w:pPr>
              <w:pStyle w:val="Prrafodelista"/>
              <w:numPr>
                <w:ilvl w:val="0"/>
                <w:numId w:val="52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2A7F30">
              <w:rPr>
                <w:rFonts w:cs="Arial"/>
                <w:color w:val="000000"/>
                <w:sz w:val="16"/>
                <w:szCs w:val="16"/>
                <w:lang w:eastAsia="es-CR"/>
              </w:rPr>
              <w:t>[E]DesgloseGastosFinancieros</w:t>
            </w:r>
            <w:r>
              <w:rPr>
                <w:rFonts w:cs="Arial"/>
                <w:color w:val="000000"/>
                <w:sz w:val="16"/>
                <w:szCs w:val="16"/>
                <w:lang w:eastAsia="es-CR"/>
              </w:rPr>
              <w:t xml:space="preserve"> </w:t>
            </w:r>
            <w:r w:rsidRPr="002A7F30">
              <w:rPr>
                <w:rFonts w:cs="Arial"/>
                <w:color w:val="000000"/>
                <w:sz w:val="16"/>
                <w:szCs w:val="16"/>
                <w:lang w:eastAsia="es-CR"/>
              </w:rPr>
              <w:t>[E] GastosFinancieros</w:t>
            </w:r>
            <w:r>
              <w:rPr>
                <w:rFonts w:cs="Arial"/>
                <w:color w:val="000000"/>
                <w:sz w:val="16"/>
                <w:szCs w:val="16"/>
                <w:lang w:eastAsia="es-CR"/>
              </w:rPr>
              <w:t xml:space="preserve"> . para el ramo “G06” = ∑ </w:t>
            </w:r>
            <w:r w:rsidRPr="002A7F30">
              <w:rPr>
                <w:rFonts w:cs="Arial"/>
                <w:color w:val="000000"/>
                <w:sz w:val="16"/>
                <w:szCs w:val="16"/>
                <w:lang w:eastAsia="es-CR"/>
              </w:rPr>
              <w:t>[E]DesgloseGastosFinancieros_ln</w:t>
            </w:r>
            <w:r>
              <w:rPr>
                <w:rFonts w:cs="Arial"/>
                <w:color w:val="000000"/>
                <w:sz w:val="16"/>
                <w:szCs w:val="16"/>
                <w:lang w:eastAsia="es-CR"/>
              </w:rPr>
              <w:t xml:space="preserve"> </w:t>
            </w:r>
            <w:r w:rsidRPr="002A7F30">
              <w:rPr>
                <w:rFonts w:cs="Arial"/>
                <w:color w:val="000000"/>
                <w:sz w:val="16"/>
                <w:szCs w:val="16"/>
                <w:lang w:eastAsia="es-CR"/>
              </w:rPr>
              <w:t>[E] GastosFinancieros</w:t>
            </w:r>
          </w:p>
        </w:tc>
      </w:tr>
      <w:tr w:rsidR="0046269C" w:rsidRPr="00794669" w14:paraId="1C14C380"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3F52AE3" w14:textId="77777777" w:rsidR="0046269C" w:rsidRDefault="0046269C" w:rsidP="00AC435C">
            <w:pPr>
              <w:pStyle w:val="Ttulo9"/>
              <w:ind w:left="113" w:right="113"/>
              <w:jc w:val="center"/>
              <w:outlineLvl w:val="8"/>
              <w:rPr>
                <w:b w:val="0"/>
              </w:rPr>
            </w:pPr>
          </w:p>
        </w:tc>
        <w:tc>
          <w:tcPr>
            <w:tcW w:w="3402" w:type="dxa"/>
          </w:tcPr>
          <w:p w14:paraId="7F7B2E03" w14:textId="77777777" w:rsidR="0046269C" w:rsidRPr="00756F45" w:rsidRDefault="0046269C" w:rsidP="00AC435C">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Pr>
                <w:snapToGrid w:val="0"/>
                <w:color w:val="000000"/>
                <w:szCs w:val="16"/>
                <w:lang w:val="es-ES_tradnl" w:eastAsia="es-CR"/>
              </w:rPr>
              <w:t>Gastos</w:t>
            </w:r>
            <w:r w:rsidRPr="00AC435C">
              <w:rPr>
                <w:snapToGrid w:val="0"/>
                <w:color w:val="000000"/>
                <w:szCs w:val="16"/>
                <w:lang w:val="es-ES_tradnl" w:eastAsia="es-CR"/>
              </w:rPr>
              <w:t>FinancierosTomadorAsumeRiesgoInversion</w:t>
            </w:r>
          </w:p>
        </w:tc>
        <w:tc>
          <w:tcPr>
            <w:tcW w:w="4536" w:type="dxa"/>
            <w:vAlign w:val="center"/>
          </w:tcPr>
          <w:p w14:paraId="33A12A58" w14:textId="77777777" w:rsidR="0046269C" w:rsidRPr="001377C9" w:rsidRDefault="0046269C" w:rsidP="00AC435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1377C9">
              <w:rPr>
                <w:rFonts w:cs="Arial"/>
                <w:color w:val="000000"/>
                <w:sz w:val="16"/>
                <w:szCs w:val="16"/>
                <w:lang w:val="es-ES_tradnl" w:eastAsia="es-CR"/>
              </w:rPr>
              <w:t>Gastos Financieros riesgo de inversión lo asuman los tomadores de seguros</w:t>
            </w:r>
          </w:p>
        </w:tc>
        <w:tc>
          <w:tcPr>
            <w:tcW w:w="529" w:type="dxa"/>
            <w:textDirection w:val="btLr"/>
            <w:vAlign w:val="center"/>
          </w:tcPr>
          <w:p w14:paraId="48E2322F" w14:textId="77777777" w:rsidR="0046269C" w:rsidRPr="00824341" w:rsidRDefault="0077376D" w:rsidP="00AC435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7376D">
              <w:rPr>
                <w:rFonts w:cs="Arial"/>
                <w:color w:val="000000"/>
                <w:sz w:val="16"/>
                <w:szCs w:val="16"/>
                <w:lang w:val="es-ES_tradnl" w:eastAsia="es-CR"/>
              </w:rPr>
              <w:t>40100901600000</w:t>
            </w:r>
          </w:p>
        </w:tc>
        <w:tc>
          <w:tcPr>
            <w:tcW w:w="4985" w:type="dxa"/>
            <w:vAlign w:val="center"/>
          </w:tcPr>
          <w:p w14:paraId="28AC021A" w14:textId="77777777" w:rsidR="0046269C" w:rsidRPr="00D57527" w:rsidRDefault="00683A7A" w:rsidP="00683A7A">
            <w:pPr>
              <w:pStyle w:val="Prrafodelista"/>
              <w:numPr>
                <w:ilvl w:val="0"/>
                <w:numId w:val="526"/>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D57527">
              <w:t xml:space="preserve"> </w:t>
            </w:r>
            <w:r w:rsidRPr="00D57527">
              <w:rPr>
                <w:rFonts w:cs="Arial"/>
                <w:sz w:val="16"/>
                <w:szCs w:val="16"/>
                <w:lang w:eastAsia="es-CR"/>
              </w:rPr>
              <w:t>Puede ser &lt; 0 ó ≥ 0</w:t>
            </w:r>
          </w:p>
          <w:p w14:paraId="69D96ECB" w14:textId="77777777" w:rsidR="0046269C" w:rsidRDefault="0046269C" w:rsidP="009B7AA1">
            <w:pPr>
              <w:pStyle w:val="Prrafodelista"/>
              <w:numPr>
                <w:ilvl w:val="0"/>
                <w:numId w:val="52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824341">
              <w:rPr>
                <w:rFonts w:cs="Arial"/>
                <w:color w:val="000000"/>
                <w:sz w:val="16"/>
                <w:szCs w:val="16"/>
                <w:lang w:eastAsia="es-CR"/>
              </w:rPr>
              <w:t>Se debe expresar con 2 decimales</w:t>
            </w:r>
          </w:p>
          <w:p w14:paraId="557C494C" w14:textId="77777777" w:rsidR="002A7F30" w:rsidRPr="00824341" w:rsidRDefault="002A7F30" w:rsidP="002A7F30">
            <w:pPr>
              <w:pStyle w:val="Prrafodelista"/>
              <w:numPr>
                <w:ilvl w:val="0"/>
                <w:numId w:val="52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2A7F30">
              <w:rPr>
                <w:rFonts w:cs="Arial"/>
                <w:color w:val="000000"/>
                <w:sz w:val="16"/>
                <w:szCs w:val="16"/>
                <w:lang w:eastAsia="es-CR"/>
              </w:rPr>
              <w:t>[E]DesgloseGastosFinancieros [E] GastosFinancierosTomadorAsumeRiesgoInversion . para el ramo “G06” = ∑ [E]DesgloseGastosFinancieros_ln [E] GastosFinancierosTomadorAsumeRiesgoInversion</w:t>
            </w:r>
          </w:p>
        </w:tc>
      </w:tr>
      <w:tr w:rsidR="009C3A61" w:rsidRPr="00794669" w14:paraId="3D477CA7"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639CC5A3" w14:textId="77777777" w:rsidR="009C3A61" w:rsidRDefault="006422EC" w:rsidP="00AC435C">
            <w:pPr>
              <w:pStyle w:val="Ttulo9"/>
              <w:ind w:left="113" w:right="113"/>
              <w:jc w:val="center"/>
              <w:outlineLvl w:val="8"/>
              <w:rPr>
                <w:b w:val="0"/>
              </w:rPr>
            </w:pPr>
            <w:r>
              <w:rPr>
                <w:b w:val="0"/>
              </w:rPr>
              <w:t>[E]Li</w:t>
            </w:r>
            <w:r w:rsidR="009C3A61">
              <w:rPr>
                <w:b w:val="0"/>
              </w:rPr>
              <w:t>neas</w:t>
            </w:r>
          </w:p>
        </w:tc>
        <w:tc>
          <w:tcPr>
            <w:tcW w:w="3402" w:type="dxa"/>
          </w:tcPr>
          <w:p w14:paraId="1056EAA4" w14:textId="77777777" w:rsidR="009C3A61" w:rsidRDefault="00253F5A" w:rsidP="00253F5A">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Contiene los elementos:</w:t>
            </w:r>
          </w:p>
          <w:p w14:paraId="717442AF" w14:textId="77777777" w:rsidR="00253F5A" w:rsidRPr="00253F5A" w:rsidRDefault="00253F5A" w:rsidP="00253F5A">
            <w:pPr>
              <w:cnfStyle w:val="000000100000" w:firstRow="0" w:lastRow="0" w:firstColumn="0" w:lastColumn="0" w:oddVBand="0" w:evenVBand="0" w:oddHBand="1" w:evenHBand="0" w:firstRowFirstColumn="0" w:firstRowLastColumn="0" w:lastRowFirstColumn="0" w:lastRowLastColumn="0"/>
              <w:rPr>
                <w:lang w:val="es-ES_tradnl" w:eastAsia="es-CR"/>
              </w:rPr>
            </w:pPr>
            <w:r w:rsidRPr="00253F5A">
              <w:rPr>
                <w:rFonts w:cs="Arial"/>
                <w:snapToGrid w:val="0"/>
                <w:color w:val="000000"/>
                <w:sz w:val="16"/>
                <w:szCs w:val="16"/>
                <w:lang w:val="es-ES_tradnl" w:eastAsia="es-CR"/>
              </w:rPr>
              <w:t>a.Linea</w:t>
            </w:r>
          </w:p>
        </w:tc>
        <w:tc>
          <w:tcPr>
            <w:tcW w:w="4536" w:type="dxa"/>
            <w:vAlign w:val="center"/>
          </w:tcPr>
          <w:p w14:paraId="142F1AC1" w14:textId="77777777" w:rsidR="009C3A61" w:rsidRDefault="00736D6C" w:rsidP="00AC435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highlight w:val="yellow"/>
                <w:lang w:val="es-ES_tradnl" w:eastAsia="es-CR"/>
              </w:rPr>
            </w:pPr>
            <w:r>
              <w:rPr>
                <w:rFonts w:cs="Arial"/>
                <w:color w:val="000000"/>
                <w:sz w:val="16"/>
                <w:szCs w:val="16"/>
                <w:lang w:val="es-ES_tradnl" w:eastAsia="es-CR"/>
              </w:rPr>
              <w:t>No Aplica</w:t>
            </w:r>
          </w:p>
        </w:tc>
        <w:tc>
          <w:tcPr>
            <w:tcW w:w="529" w:type="dxa"/>
            <w:textDirection w:val="btLr"/>
            <w:vAlign w:val="center"/>
          </w:tcPr>
          <w:p w14:paraId="6E22163B" w14:textId="77777777" w:rsidR="009C3A61" w:rsidRPr="00824341" w:rsidRDefault="00011844" w:rsidP="00AC435C">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Pr>
                <w:rFonts w:cs="Arial"/>
                <w:color w:val="000000"/>
                <w:sz w:val="16"/>
                <w:szCs w:val="16"/>
                <w:lang w:val="es-ES_tradnl" w:eastAsia="es-CR"/>
              </w:rPr>
              <w:t>No Aplica</w:t>
            </w:r>
          </w:p>
        </w:tc>
        <w:tc>
          <w:tcPr>
            <w:tcW w:w="4985" w:type="dxa"/>
            <w:vAlign w:val="center"/>
          </w:tcPr>
          <w:p w14:paraId="2CBBD783" w14:textId="77777777" w:rsidR="009C3A61" w:rsidRPr="00824341" w:rsidRDefault="00736D6C" w:rsidP="009C3A61">
            <w:pPr>
              <w:pStyle w:val="Prrafodelista"/>
              <w:ind w:left="1440"/>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val="es-ES_tradnl" w:eastAsia="es-CR"/>
              </w:rPr>
              <w:t>No Aplica</w:t>
            </w:r>
          </w:p>
        </w:tc>
      </w:tr>
      <w:tr w:rsidR="00011844" w:rsidRPr="00794669" w14:paraId="4253703E"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A85F81E" w14:textId="77777777" w:rsidR="00011844" w:rsidRDefault="00011844" w:rsidP="00AC435C">
            <w:pPr>
              <w:pStyle w:val="Ttulo9"/>
              <w:ind w:left="113" w:right="113"/>
              <w:jc w:val="center"/>
              <w:outlineLvl w:val="8"/>
              <w:rPr>
                <w:b w:val="0"/>
              </w:rPr>
            </w:pPr>
            <w:r>
              <w:rPr>
                <w:b w:val="0"/>
              </w:rPr>
              <w:t>[E]Linea</w:t>
            </w:r>
          </w:p>
        </w:tc>
        <w:tc>
          <w:tcPr>
            <w:tcW w:w="3402" w:type="dxa"/>
          </w:tcPr>
          <w:p w14:paraId="008C94DB" w14:textId="77777777" w:rsidR="00011844" w:rsidRPr="001377C9" w:rsidRDefault="00011844" w:rsidP="00253F5A">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sidRPr="001377C9">
              <w:rPr>
                <w:snapToGrid w:val="0"/>
                <w:color w:val="000000"/>
                <w:szCs w:val="16"/>
                <w:lang w:val="es-ES_tradnl" w:eastAsia="es-CR"/>
              </w:rPr>
              <w:t>[A]id</w:t>
            </w:r>
            <w:r w:rsidR="006422EC">
              <w:rPr>
                <w:snapToGrid w:val="0"/>
                <w:color w:val="000000"/>
                <w:szCs w:val="16"/>
                <w:lang w:val="es-ES_tradnl" w:eastAsia="es-CR"/>
              </w:rPr>
              <w:t>L</w:t>
            </w:r>
            <w:r w:rsidR="00005C8C">
              <w:rPr>
                <w:snapToGrid w:val="0"/>
                <w:color w:val="000000"/>
                <w:szCs w:val="16"/>
                <w:lang w:val="es-ES_tradnl" w:eastAsia="es-CR"/>
              </w:rPr>
              <w:t>inea</w:t>
            </w:r>
          </w:p>
        </w:tc>
        <w:tc>
          <w:tcPr>
            <w:tcW w:w="4536" w:type="dxa"/>
            <w:vAlign w:val="center"/>
          </w:tcPr>
          <w:p w14:paraId="2C375613" w14:textId="77777777" w:rsidR="00011844" w:rsidRPr="001377C9" w:rsidRDefault="00011844" w:rsidP="003A5CDC">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1377C9">
              <w:rPr>
                <w:rFonts w:cs="Arial"/>
                <w:color w:val="000000"/>
                <w:sz w:val="16"/>
                <w:szCs w:val="16"/>
                <w:lang w:val="es-ES_tradnl" w:eastAsia="es-CR"/>
              </w:rPr>
              <w:t xml:space="preserve">Identificador de la </w:t>
            </w:r>
            <w:r w:rsidR="003A5CDC" w:rsidRPr="001377C9">
              <w:rPr>
                <w:rFonts w:cs="Arial"/>
                <w:color w:val="000000"/>
                <w:sz w:val="16"/>
                <w:szCs w:val="16"/>
                <w:lang w:val="es-ES_tradnl" w:eastAsia="es-CR"/>
              </w:rPr>
              <w:t>línea del ramo a detallar</w:t>
            </w:r>
          </w:p>
        </w:tc>
        <w:tc>
          <w:tcPr>
            <w:tcW w:w="529" w:type="dxa"/>
            <w:textDirection w:val="btLr"/>
            <w:vAlign w:val="center"/>
          </w:tcPr>
          <w:p w14:paraId="61EDD970" w14:textId="77777777" w:rsidR="00011844" w:rsidRPr="001377C9" w:rsidRDefault="00736D6C" w:rsidP="00AC435C">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1377C9">
              <w:rPr>
                <w:rFonts w:cs="Arial"/>
                <w:color w:val="000000"/>
                <w:sz w:val="16"/>
                <w:szCs w:val="16"/>
                <w:lang w:val="es-ES_tradnl" w:eastAsia="es-CR"/>
              </w:rPr>
              <w:t>No Aplica</w:t>
            </w:r>
          </w:p>
        </w:tc>
        <w:tc>
          <w:tcPr>
            <w:tcW w:w="4985" w:type="dxa"/>
            <w:vAlign w:val="center"/>
          </w:tcPr>
          <w:p w14:paraId="7CBB8E6A" w14:textId="77777777" w:rsidR="00011844" w:rsidRPr="001377C9" w:rsidRDefault="003A5CDC" w:rsidP="00211BFA">
            <w:pPr>
              <w:pStyle w:val="Prrafodelista"/>
              <w:ind w:left="553"/>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1377C9">
              <w:rPr>
                <w:rFonts w:cs="Arial"/>
                <w:color w:val="000000"/>
                <w:sz w:val="16"/>
                <w:szCs w:val="16"/>
                <w:lang w:val="es-CR" w:eastAsia="es-CR"/>
              </w:rPr>
              <w:t xml:space="preserve">Código de línea de acuerdo a la </w:t>
            </w:r>
            <w:hyperlink w:anchor="_Líneas_de_seguro" w:history="1">
              <w:r w:rsidRPr="001377C9">
                <w:rPr>
                  <w:rStyle w:val="Hipervnculo"/>
                  <w:rFonts w:cs="Arial"/>
                  <w:sz w:val="16"/>
                  <w:szCs w:val="16"/>
                  <w:lang w:val="es-CR" w:eastAsia="es-CR"/>
                </w:rPr>
                <w:t>lista de líneas de seguros</w:t>
              </w:r>
            </w:hyperlink>
          </w:p>
        </w:tc>
      </w:tr>
      <w:tr w:rsidR="00571D86" w:rsidRPr="00794669" w14:paraId="6F6AE0D0"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605DE8E" w14:textId="77777777" w:rsidR="00571D86" w:rsidRPr="00065287" w:rsidRDefault="00DD03B3" w:rsidP="00AC435C">
            <w:pPr>
              <w:pStyle w:val="Ttulo9"/>
              <w:ind w:left="113" w:right="113"/>
              <w:jc w:val="center"/>
              <w:outlineLvl w:val="8"/>
              <w:rPr>
                <w:b w:val="0"/>
              </w:rPr>
            </w:pPr>
            <w:r w:rsidRPr="00DD03B3">
              <w:rPr>
                <w:b w:val="0"/>
              </w:rPr>
              <w:lastRenderedPageBreak/>
              <w:t>[E] ResultadoCuentaTecnicoFinanciera</w:t>
            </w:r>
            <w:r w:rsidR="00065287" w:rsidRPr="00065287">
              <w:rPr>
                <w:b w:val="0"/>
              </w:rPr>
              <w:t>_ln</w:t>
            </w:r>
          </w:p>
        </w:tc>
        <w:tc>
          <w:tcPr>
            <w:tcW w:w="3402" w:type="dxa"/>
          </w:tcPr>
          <w:p w14:paraId="7A37B3DE" w14:textId="77777777" w:rsidR="00571D86" w:rsidRPr="00066184" w:rsidRDefault="00571D86" w:rsidP="00C41B50">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sidRPr="00066184">
              <w:rPr>
                <w:snapToGrid w:val="0"/>
                <w:color w:val="000000"/>
                <w:szCs w:val="16"/>
                <w:lang w:val="es-ES_tradnl" w:eastAsia="es-CR"/>
              </w:rPr>
              <w:t>[A]TotalCuentaTecnicoFinanciera</w:t>
            </w:r>
            <w:r w:rsidR="00005C8C">
              <w:rPr>
                <w:snapToGrid w:val="0"/>
                <w:color w:val="000000"/>
                <w:szCs w:val="16"/>
                <w:lang w:val="es-ES_tradnl" w:eastAsia="es-CR"/>
              </w:rPr>
              <w:t>_ln</w:t>
            </w:r>
          </w:p>
        </w:tc>
        <w:tc>
          <w:tcPr>
            <w:tcW w:w="4536" w:type="dxa"/>
            <w:vAlign w:val="center"/>
          </w:tcPr>
          <w:p w14:paraId="45FC3406" w14:textId="77777777" w:rsidR="00571D86" w:rsidRPr="00066184" w:rsidRDefault="00571D86" w:rsidP="00C41B50">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Resultado de la cuenta técnico financiera</w:t>
            </w:r>
          </w:p>
        </w:tc>
        <w:tc>
          <w:tcPr>
            <w:tcW w:w="529" w:type="dxa"/>
            <w:textDirection w:val="btLr"/>
            <w:vAlign w:val="center"/>
          </w:tcPr>
          <w:p w14:paraId="7764A511" w14:textId="77777777" w:rsidR="00571D86" w:rsidRPr="00066184" w:rsidRDefault="00571D86" w:rsidP="00C41B50">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CR" w:eastAsia="es-CR"/>
              </w:rPr>
              <w:t>No aplica</w:t>
            </w:r>
          </w:p>
        </w:tc>
        <w:tc>
          <w:tcPr>
            <w:tcW w:w="4985" w:type="dxa"/>
            <w:vAlign w:val="center"/>
          </w:tcPr>
          <w:p w14:paraId="6B1D63AD" w14:textId="77777777" w:rsidR="00571D86" w:rsidRPr="00586724" w:rsidRDefault="00000000" w:rsidP="00C41B50">
            <w:pPr>
              <w:pStyle w:val="Prrafodelista"/>
              <w:cnfStyle w:val="000000100000" w:firstRow="0" w:lastRow="0" w:firstColumn="0" w:lastColumn="0" w:oddVBand="0" w:evenVBand="0" w:oddHBand="1" w:evenHBand="0" w:firstRowFirstColumn="0" w:firstRowLastColumn="0" w:lastRowFirstColumn="0" w:lastRowLastColumn="0"/>
              <w:rPr>
                <w:rStyle w:val="Hipervnculo"/>
                <w:color w:val="FF0000"/>
                <w:sz w:val="16"/>
                <w:lang w:val="es-ES_tradnl"/>
              </w:rPr>
            </w:pPr>
            <w:hyperlink w:anchor="_[A]TotalCuentaTecnicoFinanciera" w:history="1">
              <w:r w:rsidR="00571D86" w:rsidRPr="00066184">
                <w:rPr>
                  <w:rStyle w:val="Hipervnculo"/>
                  <w:sz w:val="16"/>
                  <w:lang w:val="es-ES_tradnl"/>
                </w:rPr>
                <w:t>[A]TotalCuentaTecnicoFinanciera</w:t>
              </w:r>
            </w:hyperlink>
            <w:r w:rsidR="00005C8C" w:rsidRPr="00005C8C">
              <w:rPr>
                <w:rStyle w:val="Hipervnculo"/>
                <w:sz w:val="16"/>
                <w:lang w:val="es-ES_tradnl"/>
              </w:rPr>
              <w:t xml:space="preserve">_ln </w:t>
            </w:r>
            <w:r w:rsidR="00571D86" w:rsidRPr="00066184">
              <w:rPr>
                <w:sz w:val="16"/>
                <w:lang w:val="es-ES_tradnl"/>
              </w:rPr>
              <w:t xml:space="preserve">= </w:t>
            </w:r>
            <w:hyperlink w:anchor="_[A]_TotalCuentaTecnica" w:history="1">
              <w:r w:rsidR="00571D86" w:rsidRPr="00066184">
                <w:rPr>
                  <w:rStyle w:val="Hipervnculo"/>
                  <w:sz w:val="16"/>
                  <w:lang w:val="es-ES_tradnl"/>
                </w:rPr>
                <w:t>[A] TotalCuentaTecnica</w:t>
              </w:r>
            </w:hyperlink>
            <w:r w:rsidR="00571D86" w:rsidRPr="00066184">
              <w:rPr>
                <w:sz w:val="16"/>
                <w:lang w:val="es-ES_tradnl"/>
              </w:rPr>
              <w:t xml:space="preserve"> + </w:t>
            </w:r>
            <w:hyperlink w:anchor="_[A]TotalCuentaFinanciera" w:history="1">
              <w:r w:rsidR="00571D86" w:rsidRPr="00066184">
                <w:rPr>
                  <w:rStyle w:val="Hipervnculo"/>
                  <w:sz w:val="16"/>
                  <w:lang w:val="es-ES_tradnl"/>
                </w:rPr>
                <w:t>[A]TotalCuentaFinanciera</w:t>
              </w:r>
            </w:hyperlink>
          </w:p>
          <w:p w14:paraId="6185D044" w14:textId="77777777" w:rsidR="00683A7A" w:rsidRPr="00D57527" w:rsidRDefault="00683A7A" w:rsidP="00586724">
            <w:pPr>
              <w:tabs>
                <w:tab w:val="left" w:pos="128"/>
                <w:tab w:val="left" w:pos="949"/>
              </w:tabs>
              <w:ind w:firstLine="695"/>
              <w:cnfStyle w:val="000000100000" w:firstRow="0" w:lastRow="0" w:firstColumn="0" w:lastColumn="0" w:oddVBand="0" w:evenVBand="0" w:oddHBand="1"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Puede ser &lt; 0 ó ≥ 0</w:t>
            </w:r>
          </w:p>
          <w:p w14:paraId="6593BA9C" w14:textId="77777777" w:rsidR="00323CAE" w:rsidRPr="00066184" w:rsidRDefault="00323CAE" w:rsidP="00C41B50">
            <w:pPr>
              <w:pStyle w:val="Prrafodelista"/>
              <w:cnfStyle w:val="000000100000" w:firstRow="0" w:lastRow="0" w:firstColumn="0" w:lastColumn="0" w:oddVBand="0" w:evenVBand="0" w:oddHBand="1" w:evenHBand="0" w:firstRowFirstColumn="0" w:firstRowLastColumn="0" w:lastRowFirstColumn="0" w:lastRowLastColumn="0"/>
              <w:rPr>
                <w:lang w:val="es-ES_tradnl"/>
              </w:rPr>
            </w:pPr>
          </w:p>
        </w:tc>
      </w:tr>
      <w:tr w:rsidR="0077376D" w:rsidRPr="00794669" w14:paraId="1A7E8296"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23F8C36" w14:textId="77777777" w:rsidR="0077376D" w:rsidRDefault="00CC3397" w:rsidP="00AC435C">
            <w:pPr>
              <w:pStyle w:val="Ttulo9"/>
              <w:ind w:left="113" w:right="113"/>
              <w:jc w:val="center"/>
              <w:outlineLvl w:val="8"/>
              <w:rPr>
                <w:b w:val="0"/>
              </w:rPr>
            </w:pPr>
            <w:r>
              <w:rPr>
                <w:b w:val="0"/>
              </w:rPr>
              <w:t>[E]</w:t>
            </w:r>
            <w:r>
              <w:t xml:space="preserve"> </w:t>
            </w:r>
            <w:r w:rsidRPr="00C92101">
              <w:rPr>
                <w:b w:val="0"/>
                <w:szCs w:val="16"/>
                <w:lang w:val="es-ES_tradnl" w:eastAsia="es-CR"/>
              </w:rPr>
              <w:t>ResultadoCuentaTecnica</w:t>
            </w:r>
            <w:r w:rsidR="00065287" w:rsidRPr="00065287">
              <w:rPr>
                <w:b w:val="0"/>
              </w:rPr>
              <w:t>_ln</w:t>
            </w:r>
          </w:p>
        </w:tc>
        <w:tc>
          <w:tcPr>
            <w:tcW w:w="3402" w:type="dxa"/>
          </w:tcPr>
          <w:p w14:paraId="0AF2EF2D" w14:textId="77777777" w:rsidR="0077376D" w:rsidRPr="00794669" w:rsidRDefault="0077376D" w:rsidP="002E7688">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[A] </w:t>
            </w:r>
            <w:r w:rsidRPr="00C92101">
              <w:rPr>
                <w:color w:val="000000"/>
                <w:szCs w:val="16"/>
                <w:lang w:val="es-ES_tradnl" w:eastAsia="es-CR"/>
              </w:rPr>
              <w:t>TotalCuentaTecnica</w:t>
            </w:r>
          </w:p>
        </w:tc>
        <w:tc>
          <w:tcPr>
            <w:tcW w:w="4536" w:type="dxa"/>
            <w:vAlign w:val="center"/>
          </w:tcPr>
          <w:p w14:paraId="24CE590E" w14:textId="77777777" w:rsidR="0077376D" w:rsidRPr="002E7688" w:rsidRDefault="0077376D"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E7688">
              <w:rPr>
                <w:rFonts w:cs="Arial"/>
                <w:color w:val="000000"/>
                <w:sz w:val="16"/>
                <w:szCs w:val="16"/>
                <w:lang w:val="es-CR" w:eastAsia="es-CR"/>
              </w:rPr>
              <w:t>Resultado de la cuenta técnica</w:t>
            </w:r>
          </w:p>
        </w:tc>
        <w:tc>
          <w:tcPr>
            <w:tcW w:w="529" w:type="dxa"/>
            <w:textDirection w:val="btLr"/>
            <w:vAlign w:val="center"/>
          </w:tcPr>
          <w:p w14:paraId="1B3B4169" w14:textId="77777777" w:rsidR="0077376D" w:rsidRPr="00794669" w:rsidRDefault="0077376D"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No aplica</w:t>
            </w:r>
          </w:p>
        </w:tc>
        <w:tc>
          <w:tcPr>
            <w:tcW w:w="4985" w:type="dxa"/>
            <w:vAlign w:val="center"/>
          </w:tcPr>
          <w:p w14:paraId="4B490C05" w14:textId="77777777" w:rsidR="0077376D" w:rsidRDefault="00000000" w:rsidP="002E7688">
            <w:pPr>
              <w:pStyle w:val="Prrafodelista"/>
              <w:ind w:left="128"/>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CuentaTecnica" w:history="1">
              <w:r w:rsidR="0077376D">
                <w:rPr>
                  <w:rStyle w:val="Hipervnculo"/>
                  <w:rFonts w:cs="Arial"/>
                  <w:sz w:val="16"/>
                  <w:szCs w:val="16"/>
                  <w:lang w:val="es-CR" w:eastAsia="es-CR"/>
                </w:rPr>
                <w:t>[A]</w:t>
              </w:r>
              <w:r w:rsidR="0077376D" w:rsidRPr="00CC5846">
                <w:rPr>
                  <w:rStyle w:val="Hipervnculo"/>
                  <w:rFonts w:cs="Arial"/>
                  <w:sz w:val="16"/>
                  <w:szCs w:val="16"/>
                  <w:lang w:val="es-CR" w:eastAsia="es-CR"/>
                </w:rPr>
                <w:t>TotalCuentaTecnica</w:t>
              </w:r>
            </w:hyperlink>
            <w:r w:rsidR="0077376D">
              <w:rPr>
                <w:rFonts w:cs="Arial"/>
                <w:color w:val="000000"/>
                <w:sz w:val="16"/>
                <w:szCs w:val="16"/>
                <w:lang w:val="es-CR" w:eastAsia="es-CR"/>
              </w:rPr>
              <w:t xml:space="preserve"> = </w:t>
            </w:r>
            <w:hyperlink w:anchor="_[A]_TotalPrimasImputadasNetasReaseg" w:history="1">
              <w:r w:rsidR="0077376D">
                <w:rPr>
                  <w:rStyle w:val="Hipervnculo"/>
                  <w:rFonts w:cs="Arial"/>
                  <w:sz w:val="16"/>
                  <w:szCs w:val="16"/>
                  <w:lang w:val="es-CR" w:eastAsia="es-CR"/>
                </w:rPr>
                <w:t>[A]</w:t>
              </w:r>
              <w:r w:rsidR="0077376D" w:rsidRPr="00CC5846">
                <w:rPr>
                  <w:rStyle w:val="Hipervnculo"/>
                  <w:rFonts w:cs="Arial"/>
                  <w:sz w:val="16"/>
                  <w:szCs w:val="16"/>
                  <w:lang w:val="es-CR" w:eastAsia="es-CR"/>
                </w:rPr>
                <w:t>TotalPrimasImputadasNetasReaseguro</w:t>
              </w:r>
            </w:hyperlink>
            <w:r w:rsidR="0077376D">
              <w:rPr>
                <w:rFonts w:cs="Arial"/>
                <w:color w:val="000000"/>
                <w:sz w:val="16"/>
                <w:szCs w:val="16"/>
                <w:lang w:val="es-CR" w:eastAsia="es-CR"/>
              </w:rPr>
              <w:t xml:space="preserve"> +</w:t>
            </w:r>
          </w:p>
          <w:p w14:paraId="4C5F0278" w14:textId="77777777" w:rsidR="0077376D" w:rsidRDefault="00000000" w:rsidP="002E7688">
            <w:pPr>
              <w:pStyle w:val="Prrafodelista"/>
              <w:ind w:left="128"/>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OtrosIngresosTecnicos" w:history="1">
              <w:r w:rsidR="0077376D">
                <w:rPr>
                  <w:rStyle w:val="Hipervnculo"/>
                  <w:rFonts w:cs="Arial"/>
                  <w:sz w:val="16"/>
                  <w:szCs w:val="16"/>
                  <w:lang w:val="es-CR" w:eastAsia="es-CR"/>
                </w:rPr>
                <w:t>[E]</w:t>
              </w:r>
              <w:r w:rsidR="0077376D" w:rsidRPr="00860F63">
                <w:rPr>
                  <w:rStyle w:val="Hipervnculo"/>
                  <w:rFonts w:cs="Arial"/>
                  <w:sz w:val="16"/>
                  <w:szCs w:val="16"/>
                  <w:lang w:val="es-CR" w:eastAsia="es-CR"/>
                </w:rPr>
                <w:t>OtrosIngresosTecnicos</w:t>
              </w:r>
            </w:hyperlink>
            <w:r w:rsidR="0077376D">
              <w:rPr>
                <w:rFonts w:cs="Arial"/>
                <w:color w:val="000000"/>
                <w:sz w:val="16"/>
                <w:szCs w:val="16"/>
                <w:lang w:val="es-CR" w:eastAsia="es-CR"/>
              </w:rPr>
              <w:t xml:space="preserve"> –</w:t>
            </w:r>
          </w:p>
          <w:p w14:paraId="73EE8996" w14:textId="77777777" w:rsidR="0077376D" w:rsidRDefault="00000000" w:rsidP="002E7688">
            <w:pPr>
              <w:pStyle w:val="Prrafodelista"/>
              <w:ind w:left="128"/>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Siniestralidad" w:history="1">
              <w:r w:rsidR="0077376D">
                <w:rPr>
                  <w:rStyle w:val="Hipervnculo"/>
                  <w:rFonts w:cs="Arial"/>
                  <w:sz w:val="16"/>
                  <w:szCs w:val="16"/>
                  <w:lang w:val="es-CR" w:eastAsia="es-CR"/>
                </w:rPr>
                <w:t>[A]</w:t>
              </w:r>
              <w:r w:rsidR="0077376D" w:rsidRPr="00860F63">
                <w:rPr>
                  <w:rStyle w:val="Hipervnculo"/>
                  <w:rFonts w:cs="Arial"/>
                  <w:sz w:val="16"/>
                  <w:szCs w:val="16"/>
                  <w:lang w:val="es-CR" w:eastAsia="es-CR"/>
                </w:rPr>
                <w:t>TotalSiniestralidad</w:t>
              </w:r>
            </w:hyperlink>
            <w:r w:rsidR="0077376D">
              <w:rPr>
                <w:rFonts w:cs="Arial"/>
                <w:color w:val="000000"/>
                <w:sz w:val="16"/>
                <w:szCs w:val="16"/>
                <w:lang w:val="es-CR" w:eastAsia="es-CR"/>
              </w:rPr>
              <w:t xml:space="preserve"> – </w:t>
            </w:r>
          </w:p>
          <w:p w14:paraId="21213116" w14:textId="77777777" w:rsidR="0077376D" w:rsidRDefault="00000000" w:rsidP="002E7688">
            <w:pPr>
              <w:pStyle w:val="Prrafodelista"/>
              <w:ind w:left="128"/>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ParticipacionBeneficiosExt" w:history="1">
              <w:r w:rsidR="0077376D">
                <w:rPr>
                  <w:rStyle w:val="Hipervnculo"/>
                  <w:rFonts w:cs="Arial"/>
                  <w:sz w:val="16"/>
                  <w:szCs w:val="16"/>
                  <w:lang w:val="es-CR" w:eastAsia="es-CR"/>
                </w:rPr>
                <w:t>[A]</w:t>
              </w:r>
              <w:r w:rsidR="0077376D" w:rsidRPr="00860F63">
                <w:rPr>
                  <w:rStyle w:val="Hipervnculo"/>
                  <w:rFonts w:cs="Arial"/>
                  <w:sz w:val="16"/>
                  <w:szCs w:val="16"/>
                  <w:lang w:val="es-CR" w:eastAsia="es-CR"/>
                </w:rPr>
                <w:t>TotalParticipacionBeneficiosExtornos</w:t>
              </w:r>
            </w:hyperlink>
            <w:r w:rsidR="0077376D">
              <w:rPr>
                <w:rFonts w:cs="Arial"/>
                <w:color w:val="000000"/>
                <w:sz w:val="16"/>
                <w:szCs w:val="16"/>
                <w:lang w:val="es-CR" w:eastAsia="es-CR"/>
              </w:rPr>
              <w:t xml:space="preserve"> –</w:t>
            </w:r>
          </w:p>
          <w:p w14:paraId="1164DA8F" w14:textId="77777777" w:rsidR="0077376D" w:rsidRDefault="00000000" w:rsidP="002E7688">
            <w:pPr>
              <w:pStyle w:val="Prrafodelista"/>
              <w:ind w:left="128"/>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VariacionOtrasProvisionesT" w:history="1">
              <w:r w:rsidR="0077376D">
                <w:rPr>
                  <w:rStyle w:val="Hipervnculo"/>
                  <w:rFonts w:cs="Arial"/>
                  <w:sz w:val="16"/>
                  <w:szCs w:val="16"/>
                  <w:lang w:val="es-CR" w:eastAsia="es-CR"/>
                </w:rPr>
                <w:t>[A]</w:t>
              </w:r>
              <w:r w:rsidR="0077376D" w:rsidRPr="00860F63">
                <w:rPr>
                  <w:rStyle w:val="Hipervnculo"/>
                  <w:rFonts w:cs="Arial"/>
                  <w:sz w:val="16"/>
                  <w:szCs w:val="16"/>
                  <w:lang w:val="es-CR" w:eastAsia="es-CR"/>
                </w:rPr>
                <w:t>TotalVariacionOtrasProvisionesTecnicasNetasReaseguro</w:t>
              </w:r>
            </w:hyperlink>
            <w:r w:rsidR="0077376D">
              <w:rPr>
                <w:rFonts w:cs="Arial"/>
                <w:color w:val="000000"/>
                <w:sz w:val="16"/>
                <w:szCs w:val="16"/>
                <w:lang w:val="es-CR" w:eastAsia="es-CR"/>
              </w:rPr>
              <w:t xml:space="preserve"> – </w:t>
            </w:r>
          </w:p>
          <w:p w14:paraId="652150F3" w14:textId="77777777" w:rsidR="0077376D" w:rsidRDefault="0077376D" w:rsidP="002E7688">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   </w:t>
            </w:r>
            <w:hyperlink w:anchor="_[A]TotalGastosExplotacionNetos" w:history="1">
              <w:r w:rsidRPr="00B011FF">
                <w:rPr>
                  <w:rStyle w:val="Hipervnculo"/>
                  <w:rFonts w:cs="Arial"/>
                  <w:sz w:val="16"/>
                  <w:szCs w:val="16"/>
                  <w:lang w:val="es-CR" w:eastAsia="es-CR"/>
                </w:rPr>
                <w:t>[A]TotalGastosExplotacionNetos</w:t>
              </w:r>
            </w:hyperlink>
            <w:r>
              <w:rPr>
                <w:rFonts w:cs="Arial"/>
                <w:color w:val="000000"/>
                <w:sz w:val="16"/>
                <w:szCs w:val="16"/>
                <w:lang w:val="es-CR" w:eastAsia="es-CR"/>
              </w:rPr>
              <w:t xml:space="preserve"> –</w:t>
            </w:r>
          </w:p>
          <w:p w14:paraId="4A2B7289" w14:textId="77777777" w:rsidR="0077376D" w:rsidRDefault="0077376D" w:rsidP="002E7688">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lang w:val="es-CR" w:eastAsia="es-CR"/>
              </w:rPr>
            </w:pPr>
            <w:r>
              <w:rPr>
                <w:rFonts w:cs="Arial"/>
                <w:color w:val="000000"/>
                <w:sz w:val="16"/>
                <w:szCs w:val="16"/>
                <w:lang w:val="es-CR" w:eastAsia="es-CR"/>
              </w:rPr>
              <w:t xml:space="preserve">   </w:t>
            </w:r>
            <w:hyperlink w:anchor="_[E]_OtrosGastosTecnicos" w:history="1">
              <w:r>
                <w:rPr>
                  <w:rStyle w:val="Hipervnculo"/>
                  <w:rFonts w:cs="Arial"/>
                  <w:sz w:val="16"/>
                  <w:szCs w:val="16"/>
                  <w:lang w:val="es-CR" w:eastAsia="es-CR"/>
                </w:rPr>
                <w:t>[E]</w:t>
              </w:r>
              <w:r w:rsidRPr="00B011FF">
                <w:rPr>
                  <w:rStyle w:val="Hipervnculo"/>
                  <w:rFonts w:cs="Arial"/>
                  <w:sz w:val="16"/>
                  <w:szCs w:val="16"/>
                  <w:lang w:val="es-CR" w:eastAsia="es-CR"/>
                </w:rPr>
                <w:t>OtrosGastosTecnicos</w:t>
              </w:r>
            </w:hyperlink>
          </w:p>
          <w:p w14:paraId="7FD5E00F" w14:textId="77777777" w:rsidR="00683A7A" w:rsidRPr="00D57527" w:rsidRDefault="00683A7A" w:rsidP="00051D62">
            <w:pPr>
              <w:tabs>
                <w:tab w:val="left" w:pos="128"/>
                <w:tab w:val="left" w:pos="949"/>
              </w:tabs>
              <w:ind w:firstLine="128"/>
              <w:cnfStyle w:val="000000000000" w:firstRow="0" w:lastRow="0" w:firstColumn="0" w:lastColumn="0" w:oddVBand="0" w:evenVBand="0" w:oddHBand="0"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Puede ser &lt; 0 ó ≥ 0</w:t>
            </w:r>
          </w:p>
          <w:p w14:paraId="4B01AE0A" w14:textId="77777777" w:rsidR="00683A7A" w:rsidRPr="00B011FF" w:rsidRDefault="00683A7A" w:rsidP="002E7688">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77376D" w:rsidRPr="00794669" w14:paraId="4DD6AC39"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02647CE1" w14:textId="77777777" w:rsidR="0077376D" w:rsidRDefault="00CC3397" w:rsidP="00AC435C">
            <w:pPr>
              <w:pStyle w:val="Ttulo9"/>
              <w:ind w:left="113" w:right="113"/>
              <w:jc w:val="center"/>
              <w:outlineLvl w:val="8"/>
              <w:rPr>
                <w:b w:val="0"/>
              </w:rPr>
            </w:pPr>
            <w:r>
              <w:rPr>
                <w:b w:val="0"/>
              </w:rPr>
              <w:t>[E]</w:t>
            </w:r>
            <w:r>
              <w:t xml:space="preserve"> </w:t>
            </w:r>
            <w:r w:rsidRPr="004F7036">
              <w:rPr>
                <w:b w:val="0"/>
                <w:szCs w:val="16"/>
                <w:lang w:val="es-ES_tradnl" w:eastAsia="es-CR"/>
              </w:rPr>
              <w:t>PrimasImputadasNetasReaseguro</w:t>
            </w:r>
            <w:r w:rsidR="00065287" w:rsidRPr="00065287">
              <w:rPr>
                <w:b w:val="0"/>
              </w:rPr>
              <w:t>_ln</w:t>
            </w:r>
          </w:p>
        </w:tc>
        <w:tc>
          <w:tcPr>
            <w:tcW w:w="3402" w:type="dxa"/>
          </w:tcPr>
          <w:p w14:paraId="641762AF" w14:textId="77777777" w:rsidR="0077376D" w:rsidRPr="00794669" w:rsidRDefault="0077376D" w:rsidP="002E7688">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sidRPr="00794669">
              <w:rPr>
                <w:snapToGrid w:val="0"/>
                <w:color w:val="000000"/>
                <w:szCs w:val="16"/>
                <w:lang w:val="es-ES_tradnl" w:eastAsia="es-CR"/>
              </w:rPr>
              <w:t xml:space="preserve">[A] </w:t>
            </w:r>
            <w:r w:rsidRPr="004F7036">
              <w:rPr>
                <w:color w:val="000000"/>
                <w:szCs w:val="16"/>
                <w:lang w:val="es-ES_tradnl" w:eastAsia="es-CR"/>
              </w:rPr>
              <w:t>TotalPrimasImputadasNetasReaseguro</w:t>
            </w:r>
          </w:p>
        </w:tc>
        <w:tc>
          <w:tcPr>
            <w:tcW w:w="4536" w:type="dxa"/>
            <w:vAlign w:val="center"/>
          </w:tcPr>
          <w:p w14:paraId="7031AE16" w14:textId="77777777" w:rsidR="0077376D" w:rsidRPr="002E7688" w:rsidRDefault="0077376D"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E7688">
              <w:rPr>
                <w:rFonts w:cs="Arial"/>
                <w:color w:val="000000"/>
                <w:sz w:val="16"/>
                <w:szCs w:val="16"/>
                <w:lang w:val="es-CR" w:eastAsia="es-CR"/>
              </w:rPr>
              <w:t>Total primas imputadas, netas de reaseguro</w:t>
            </w:r>
          </w:p>
        </w:tc>
        <w:tc>
          <w:tcPr>
            <w:tcW w:w="529" w:type="dxa"/>
            <w:textDirection w:val="btLr"/>
            <w:vAlign w:val="center"/>
          </w:tcPr>
          <w:p w14:paraId="3CF08305" w14:textId="77777777" w:rsidR="0077376D" w:rsidRPr="00794669" w:rsidRDefault="0077376D"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No aplica</w:t>
            </w:r>
          </w:p>
        </w:tc>
        <w:tc>
          <w:tcPr>
            <w:tcW w:w="4985" w:type="dxa"/>
            <w:vAlign w:val="center"/>
          </w:tcPr>
          <w:p w14:paraId="71DF288F" w14:textId="77777777" w:rsidR="0077376D" w:rsidRDefault="00000000" w:rsidP="002E7688">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PrimasImputadasNetasReaseg" w:history="1">
              <w:r w:rsidR="0077376D">
                <w:rPr>
                  <w:rStyle w:val="Hipervnculo"/>
                  <w:rFonts w:cs="Arial"/>
                  <w:sz w:val="16"/>
                  <w:szCs w:val="16"/>
                  <w:lang w:val="es-CR" w:eastAsia="es-CR"/>
                </w:rPr>
                <w:t>[A]</w:t>
              </w:r>
              <w:r w:rsidR="0077376D" w:rsidRPr="004F7036">
                <w:rPr>
                  <w:rStyle w:val="Hipervnculo"/>
                  <w:rFonts w:cs="Arial"/>
                  <w:sz w:val="16"/>
                  <w:szCs w:val="16"/>
                  <w:lang w:val="es-CR" w:eastAsia="es-CR"/>
                </w:rPr>
                <w:t>TotalPrimasImputadasNetasReaseguro</w:t>
              </w:r>
            </w:hyperlink>
            <w:r w:rsidR="0077376D" w:rsidRPr="00794669">
              <w:rPr>
                <w:rFonts w:cs="Arial"/>
                <w:color w:val="000000"/>
                <w:sz w:val="16"/>
                <w:szCs w:val="16"/>
                <w:lang w:val="es-CR" w:eastAsia="es-CR"/>
              </w:rPr>
              <w:t xml:space="preserve"> </w:t>
            </w:r>
            <w:r w:rsidR="0077376D">
              <w:rPr>
                <w:rFonts w:cs="Arial"/>
                <w:color w:val="000000"/>
                <w:sz w:val="16"/>
                <w:szCs w:val="16"/>
                <w:lang w:val="es-CR" w:eastAsia="es-CR"/>
              </w:rPr>
              <w:t xml:space="preserve">= </w:t>
            </w:r>
          </w:p>
          <w:p w14:paraId="1923FCAC" w14:textId="77777777" w:rsidR="0077376D" w:rsidRDefault="00000000" w:rsidP="002E7688">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IngresoPrimas" w:history="1">
              <w:r w:rsidR="0077376D">
                <w:rPr>
                  <w:rStyle w:val="Hipervnculo"/>
                  <w:rFonts w:cs="Arial"/>
                  <w:sz w:val="16"/>
                  <w:szCs w:val="16"/>
                  <w:lang w:val="es-CR" w:eastAsia="es-CR"/>
                </w:rPr>
                <w:t>[A]</w:t>
              </w:r>
              <w:r w:rsidR="0077376D" w:rsidRPr="00CD79F1">
                <w:rPr>
                  <w:rStyle w:val="Hipervnculo"/>
                  <w:rFonts w:cs="Arial"/>
                  <w:sz w:val="16"/>
                  <w:szCs w:val="16"/>
                  <w:lang w:val="es-CR" w:eastAsia="es-CR"/>
                </w:rPr>
                <w:t>TotalIngresoPrimas</w:t>
              </w:r>
            </w:hyperlink>
            <w:r w:rsidR="0077376D">
              <w:rPr>
                <w:rFonts w:cs="Arial"/>
                <w:color w:val="000000"/>
                <w:sz w:val="16"/>
                <w:szCs w:val="16"/>
                <w:lang w:val="es-CR" w:eastAsia="es-CR"/>
              </w:rPr>
              <w:t xml:space="preserve"> -</w:t>
            </w:r>
          </w:p>
          <w:p w14:paraId="14A11CBE" w14:textId="77777777" w:rsidR="0077376D" w:rsidRDefault="00000000" w:rsidP="002E7688">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PrimasReaseguroCedidoRetrocedid" w:history="1">
              <w:r w:rsidR="0077376D">
                <w:rPr>
                  <w:rStyle w:val="Hipervnculo"/>
                  <w:rFonts w:cs="Arial"/>
                  <w:sz w:val="16"/>
                  <w:szCs w:val="16"/>
                  <w:lang w:val="es-CR" w:eastAsia="es-CR"/>
                </w:rPr>
                <w:t>[E]</w:t>
              </w:r>
              <w:r w:rsidR="0077376D" w:rsidRPr="00CD79F1">
                <w:rPr>
                  <w:rStyle w:val="Hipervnculo"/>
                  <w:rFonts w:cs="Arial"/>
                  <w:sz w:val="16"/>
                  <w:szCs w:val="16"/>
                  <w:lang w:val="es-CR" w:eastAsia="es-CR"/>
                </w:rPr>
                <w:t>PrimasReaseguroCedidoRetrocedido</w:t>
              </w:r>
            </w:hyperlink>
            <w:r w:rsidR="0077376D">
              <w:rPr>
                <w:rFonts w:cs="Arial"/>
                <w:color w:val="000000"/>
                <w:sz w:val="16"/>
                <w:szCs w:val="16"/>
                <w:lang w:val="es-CR" w:eastAsia="es-CR"/>
              </w:rPr>
              <w:t xml:space="preserve"> –</w:t>
            </w:r>
          </w:p>
          <w:p w14:paraId="03D858BA" w14:textId="77777777" w:rsidR="0077376D" w:rsidRDefault="00000000" w:rsidP="002E7688">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7" w:history="1">
              <w:r w:rsidR="0077376D">
                <w:rPr>
                  <w:rStyle w:val="Hipervnculo"/>
                  <w:rFonts w:cs="Arial"/>
                  <w:sz w:val="16"/>
                  <w:szCs w:val="16"/>
                  <w:lang w:val="es-CR" w:eastAsia="es-CR"/>
                </w:rPr>
                <w:t>[A]</w:t>
              </w:r>
              <w:r w:rsidR="0077376D" w:rsidRPr="00CD79F1">
                <w:rPr>
                  <w:rStyle w:val="Hipervnculo"/>
                  <w:rFonts w:cs="Arial"/>
                  <w:sz w:val="16"/>
                  <w:szCs w:val="16"/>
                  <w:lang w:val="es-CR" w:eastAsia="es-CR"/>
                </w:rPr>
                <w:t>Total</w:t>
              </w:r>
            </w:hyperlink>
            <w:r w:rsidR="0077376D">
              <w:rPr>
                <w:rFonts w:cs="Arial"/>
                <w:color w:val="000000"/>
                <w:sz w:val="16"/>
                <w:szCs w:val="16"/>
                <w:lang w:val="es-CR" w:eastAsia="es-CR"/>
              </w:rPr>
              <w:t xml:space="preserve"> +</w:t>
            </w:r>
          </w:p>
          <w:p w14:paraId="1DD097C9" w14:textId="77777777" w:rsidR="0077376D" w:rsidRPr="00586724" w:rsidRDefault="00000000" w:rsidP="002E7688">
            <w:pPr>
              <w:cnfStyle w:val="000000100000" w:firstRow="0" w:lastRow="0" w:firstColumn="0" w:lastColumn="0" w:oddVBand="0" w:evenVBand="0" w:oddHBand="1" w:evenHBand="0" w:firstRowFirstColumn="0" w:firstRowLastColumn="0" w:lastRowFirstColumn="0" w:lastRowLastColumn="0"/>
              <w:rPr>
                <w:rStyle w:val="Hipervnculo"/>
                <w:rFonts w:cs="Arial"/>
                <w:color w:val="FF0000"/>
                <w:sz w:val="16"/>
                <w:szCs w:val="16"/>
                <w:lang w:val="es-CR" w:eastAsia="es-CR"/>
              </w:rPr>
            </w:pPr>
            <w:hyperlink w:anchor="_[E]_VariacionParticipacionReasegura" w:history="1">
              <w:r w:rsidR="0077376D">
                <w:rPr>
                  <w:rStyle w:val="Hipervnculo"/>
                  <w:rFonts w:cs="Arial"/>
                  <w:sz w:val="16"/>
                  <w:szCs w:val="16"/>
                  <w:lang w:val="es-CR" w:eastAsia="es-CR"/>
                </w:rPr>
                <w:t>[E]</w:t>
              </w:r>
              <w:r w:rsidR="0077376D" w:rsidRPr="00D50D64">
                <w:rPr>
                  <w:rStyle w:val="Hipervnculo"/>
                  <w:rFonts w:cs="Arial"/>
                  <w:sz w:val="16"/>
                  <w:szCs w:val="16"/>
                  <w:lang w:val="es-CR" w:eastAsia="es-CR"/>
                </w:rPr>
                <w:t>VariacionParticipacionReaseguradorProvisionPrimasNoDevengadasReaseguroCedidoRetrocedido</w:t>
              </w:r>
            </w:hyperlink>
          </w:p>
          <w:p w14:paraId="665BC70B" w14:textId="77777777" w:rsidR="00683A7A" w:rsidRPr="00D57527" w:rsidRDefault="00683A7A" w:rsidP="00683A7A">
            <w:pPr>
              <w:tabs>
                <w:tab w:val="left" w:pos="128"/>
                <w:tab w:val="left" w:pos="949"/>
              </w:tabs>
              <w:cnfStyle w:val="000000100000" w:firstRow="0" w:lastRow="0" w:firstColumn="0" w:lastColumn="0" w:oddVBand="0" w:evenVBand="0" w:oddHBand="1"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Puede ser &lt; 0 ó ≥ 0</w:t>
            </w:r>
          </w:p>
          <w:p w14:paraId="69EFE6B5" w14:textId="77777777" w:rsidR="00683A7A" w:rsidRDefault="00683A7A" w:rsidP="002E7688">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3372954E" w14:textId="77777777" w:rsidR="0077376D" w:rsidRPr="00794669" w:rsidRDefault="0077376D" w:rsidP="002E7688">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77376D" w:rsidRPr="00794669" w14:paraId="50804519"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3F99ED36" w14:textId="77777777" w:rsidR="0077376D" w:rsidRDefault="00CC3397" w:rsidP="00AC435C">
            <w:pPr>
              <w:pStyle w:val="Ttulo9"/>
              <w:ind w:left="113" w:right="113"/>
              <w:jc w:val="center"/>
              <w:outlineLvl w:val="8"/>
              <w:rPr>
                <w:b w:val="0"/>
              </w:rPr>
            </w:pPr>
            <w:r>
              <w:rPr>
                <w:b w:val="0"/>
                <w:szCs w:val="16"/>
                <w:lang w:val="es-CR" w:eastAsia="es-CR"/>
              </w:rPr>
              <w:t>[E]</w:t>
            </w:r>
            <w:r>
              <w:t xml:space="preserve"> </w:t>
            </w:r>
            <w:r w:rsidRPr="007D5B03">
              <w:rPr>
                <w:b w:val="0"/>
                <w:szCs w:val="16"/>
                <w:lang w:val="es-CR" w:eastAsia="es-CR"/>
              </w:rPr>
              <w:t>IngresoPrimas</w:t>
            </w:r>
            <w:r w:rsidR="00065287" w:rsidRPr="00065287">
              <w:rPr>
                <w:b w:val="0"/>
              </w:rPr>
              <w:t>_ln</w:t>
            </w:r>
          </w:p>
        </w:tc>
        <w:tc>
          <w:tcPr>
            <w:tcW w:w="3402" w:type="dxa"/>
          </w:tcPr>
          <w:p w14:paraId="0F2DF6AE" w14:textId="77777777" w:rsidR="0077376D" w:rsidRPr="00794669" w:rsidRDefault="0077376D" w:rsidP="002E7688">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Pr>
                <w:color w:val="000000"/>
                <w:szCs w:val="16"/>
                <w:lang w:val="es-CR" w:eastAsia="es-CR"/>
              </w:rPr>
              <w:t>[A]</w:t>
            </w:r>
            <w:r>
              <w:t xml:space="preserve"> </w:t>
            </w:r>
            <w:r w:rsidRPr="007D5B03">
              <w:rPr>
                <w:color w:val="000000"/>
                <w:szCs w:val="16"/>
                <w:lang w:val="es-CR" w:eastAsia="es-CR"/>
              </w:rPr>
              <w:t>TotalIngresoPrimas</w:t>
            </w:r>
          </w:p>
        </w:tc>
        <w:tc>
          <w:tcPr>
            <w:tcW w:w="4536" w:type="dxa"/>
            <w:vAlign w:val="center"/>
          </w:tcPr>
          <w:p w14:paraId="715D1E51" w14:textId="77777777" w:rsidR="0077376D" w:rsidRPr="002E7688" w:rsidRDefault="0077376D"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E7688">
              <w:rPr>
                <w:rFonts w:cs="Arial"/>
                <w:color w:val="000000"/>
                <w:sz w:val="16"/>
                <w:szCs w:val="16"/>
                <w:lang w:val="es-ES_tradnl" w:eastAsia="es-CR"/>
              </w:rPr>
              <w:t>Total de Ingresos por primas para el ramo indicado</w:t>
            </w:r>
          </w:p>
        </w:tc>
        <w:tc>
          <w:tcPr>
            <w:tcW w:w="529" w:type="dxa"/>
            <w:textDirection w:val="btLr"/>
            <w:vAlign w:val="center"/>
          </w:tcPr>
          <w:p w14:paraId="1C60F09B" w14:textId="77777777" w:rsidR="0077376D" w:rsidRPr="00794669" w:rsidRDefault="0077376D"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94669">
              <w:rPr>
                <w:rFonts w:cs="Arial"/>
                <w:color w:val="000000"/>
                <w:sz w:val="16"/>
                <w:szCs w:val="16"/>
                <w:lang w:val="es-ES_tradnl" w:eastAsia="es-CR"/>
              </w:rPr>
              <w:t>No aplica</w:t>
            </w:r>
          </w:p>
        </w:tc>
        <w:tc>
          <w:tcPr>
            <w:tcW w:w="4985" w:type="dxa"/>
            <w:vAlign w:val="center"/>
          </w:tcPr>
          <w:p w14:paraId="4DFB226E" w14:textId="77777777" w:rsidR="00977398" w:rsidRDefault="00000000" w:rsidP="00977398">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IngresoPrimas" w:history="1">
              <w:r w:rsidR="00977398">
                <w:rPr>
                  <w:rStyle w:val="Hipervnculo"/>
                  <w:rFonts w:cs="Arial"/>
                  <w:sz w:val="16"/>
                  <w:szCs w:val="16"/>
                  <w:lang w:val="es-CR" w:eastAsia="es-CR"/>
                </w:rPr>
                <w:t>[A]</w:t>
              </w:r>
              <w:r w:rsidR="00977398" w:rsidRPr="00687212">
                <w:rPr>
                  <w:rStyle w:val="Hipervnculo"/>
                  <w:rFonts w:cs="Arial"/>
                  <w:sz w:val="16"/>
                  <w:szCs w:val="16"/>
                  <w:lang w:val="es-CR" w:eastAsia="es-CR"/>
                </w:rPr>
                <w:t>TotalIngresoPrimas</w:t>
              </w:r>
            </w:hyperlink>
            <w:r w:rsidR="00977398">
              <w:rPr>
                <w:rFonts w:cs="Arial"/>
                <w:color w:val="000000"/>
                <w:sz w:val="16"/>
                <w:szCs w:val="16"/>
                <w:lang w:val="es-CR" w:eastAsia="es-CR"/>
              </w:rPr>
              <w:t>=</w:t>
            </w:r>
            <w:hyperlink w:anchor="_[E]_SeguroDirecto" w:history="1">
              <w:r w:rsidR="00977398" w:rsidRPr="00796B85">
                <w:rPr>
                  <w:rStyle w:val="Hipervnculo"/>
                  <w:rFonts w:cs="Arial"/>
                  <w:sz w:val="16"/>
                  <w:szCs w:val="16"/>
                  <w:lang w:val="es-CR" w:eastAsia="es-CR"/>
                </w:rPr>
                <w:t>[E] SeguroDirecto</w:t>
              </w:r>
            </w:hyperlink>
            <w:r w:rsidR="00977398">
              <w:rPr>
                <w:rFonts w:cs="Arial"/>
                <w:color w:val="000000"/>
                <w:sz w:val="16"/>
                <w:szCs w:val="16"/>
                <w:lang w:val="es-CR" w:eastAsia="es-CR"/>
              </w:rPr>
              <w:t>+</w:t>
            </w:r>
            <w:hyperlink w:anchor="_[E]_ReaseguroAceptado" w:history="1">
              <w:r w:rsidR="00977398" w:rsidRPr="00796B85">
                <w:rPr>
                  <w:rStyle w:val="Hipervnculo"/>
                  <w:rFonts w:cs="Arial"/>
                  <w:sz w:val="16"/>
                  <w:szCs w:val="16"/>
                  <w:lang w:val="es-CR" w:eastAsia="es-CR"/>
                </w:rPr>
                <w:t>[E] ReaseguroAceptado</w:t>
              </w:r>
            </w:hyperlink>
            <w:r w:rsidR="00977398">
              <w:rPr>
                <w:rFonts w:cs="Arial"/>
                <w:color w:val="000000"/>
                <w:sz w:val="16"/>
                <w:szCs w:val="16"/>
                <w:lang w:val="es-CR" w:eastAsia="es-CR"/>
              </w:rPr>
              <w:t>-</w:t>
            </w:r>
            <w:hyperlink w:anchor="_[E]_VariacionEstimacionDeterioroPri" w:history="1">
              <w:r w:rsidR="00977398" w:rsidRPr="00796B85">
                <w:rPr>
                  <w:rStyle w:val="Hipervnculo"/>
                  <w:rFonts w:cs="Arial"/>
                  <w:sz w:val="16"/>
                  <w:szCs w:val="16"/>
                  <w:lang w:val="es-CR" w:eastAsia="es-CR"/>
                </w:rPr>
                <w:t>[E] VariacionEstimacionDeterioroPrimasVencidas</w:t>
              </w:r>
            </w:hyperlink>
          </w:p>
          <w:p w14:paraId="3664B1AD" w14:textId="77777777" w:rsidR="00683A7A" w:rsidRPr="00D57527" w:rsidRDefault="00683A7A" w:rsidP="00683A7A">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Puede ser &lt; 0 ó ≥ 0</w:t>
            </w:r>
          </w:p>
          <w:p w14:paraId="5000F9E9" w14:textId="77777777" w:rsidR="00977398" w:rsidRPr="00794669" w:rsidRDefault="00977398" w:rsidP="002E7688">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CC3397" w:rsidRPr="00794669" w14:paraId="12AFE733"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63E7A7AC" w14:textId="77777777" w:rsidR="00CC3397" w:rsidRDefault="00CC3397" w:rsidP="00AC435C">
            <w:pPr>
              <w:pStyle w:val="Ttulo9"/>
              <w:ind w:left="113" w:right="113"/>
              <w:jc w:val="center"/>
              <w:outlineLvl w:val="8"/>
              <w:rPr>
                <w:b w:val="0"/>
              </w:rPr>
            </w:pPr>
            <w:r>
              <w:rPr>
                <w:b w:val="0"/>
                <w:szCs w:val="16"/>
                <w:lang w:val="es-CR" w:eastAsia="es-CR"/>
              </w:rPr>
              <w:t>[E]</w:t>
            </w:r>
            <w:r w:rsidRPr="007D5B03">
              <w:rPr>
                <w:b w:val="0"/>
                <w:szCs w:val="16"/>
                <w:lang w:val="es-CR" w:eastAsia="es-CR"/>
              </w:rPr>
              <w:t>DesgloseIngresoPrimas</w:t>
            </w:r>
            <w:r w:rsidR="00005C8C" w:rsidRPr="00005C8C">
              <w:rPr>
                <w:b w:val="0"/>
                <w:szCs w:val="16"/>
                <w:lang w:val="es-CR" w:eastAsia="es-CR"/>
              </w:rPr>
              <w:t>_ln</w:t>
            </w:r>
          </w:p>
        </w:tc>
        <w:tc>
          <w:tcPr>
            <w:tcW w:w="3402" w:type="dxa"/>
          </w:tcPr>
          <w:p w14:paraId="49185849" w14:textId="77777777" w:rsidR="00CC3397" w:rsidRPr="00794669" w:rsidRDefault="00CC3397" w:rsidP="002E7688">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Pr>
                <w:color w:val="000000"/>
                <w:szCs w:val="16"/>
                <w:lang w:val="es-CR" w:eastAsia="es-CR"/>
              </w:rPr>
              <w:t>[E]</w:t>
            </w:r>
            <w:r w:rsidRPr="007D5B03">
              <w:rPr>
                <w:color w:val="000000"/>
                <w:szCs w:val="16"/>
                <w:lang w:val="es-CR" w:eastAsia="es-CR"/>
              </w:rPr>
              <w:t xml:space="preserve"> SeguroDirecto</w:t>
            </w:r>
          </w:p>
        </w:tc>
        <w:tc>
          <w:tcPr>
            <w:tcW w:w="4536" w:type="dxa"/>
            <w:vAlign w:val="center"/>
          </w:tcPr>
          <w:p w14:paraId="45FFCA73" w14:textId="77777777" w:rsidR="00CC3397" w:rsidRPr="002E7688" w:rsidRDefault="00CC3397"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E7688">
              <w:rPr>
                <w:rFonts w:cs="Arial"/>
                <w:color w:val="000000"/>
                <w:sz w:val="16"/>
                <w:szCs w:val="16"/>
                <w:lang w:val="es-CR" w:eastAsia="es-CR"/>
              </w:rPr>
              <w:t>Seguro directo</w:t>
            </w:r>
          </w:p>
        </w:tc>
        <w:tc>
          <w:tcPr>
            <w:tcW w:w="529" w:type="dxa"/>
            <w:textDirection w:val="btLr"/>
            <w:vAlign w:val="center"/>
          </w:tcPr>
          <w:p w14:paraId="01068721" w14:textId="77777777" w:rsidR="00CC3397" w:rsidRPr="00794669" w:rsidRDefault="00CC3397"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7376D">
              <w:rPr>
                <w:rFonts w:cs="Arial"/>
                <w:color w:val="000000"/>
                <w:sz w:val="16"/>
                <w:szCs w:val="16"/>
                <w:lang w:val="es-ES_tradnl" w:eastAsia="es-CR"/>
              </w:rPr>
              <w:t>50200100000000</w:t>
            </w:r>
          </w:p>
        </w:tc>
        <w:tc>
          <w:tcPr>
            <w:tcW w:w="4985" w:type="dxa"/>
            <w:vAlign w:val="center"/>
          </w:tcPr>
          <w:p w14:paraId="727ABF4C" w14:textId="77777777" w:rsidR="00CC3397" w:rsidRPr="00D57527" w:rsidRDefault="00683A7A" w:rsidP="00683A7A">
            <w:pPr>
              <w:pStyle w:val="Prrafodelista"/>
              <w:numPr>
                <w:ilvl w:val="0"/>
                <w:numId w:val="546"/>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D57527">
              <w:t xml:space="preserve"> </w:t>
            </w:r>
            <w:r w:rsidRPr="00D57527">
              <w:rPr>
                <w:rFonts w:cs="Arial"/>
                <w:sz w:val="16"/>
                <w:szCs w:val="16"/>
                <w:lang w:eastAsia="es-CR"/>
              </w:rPr>
              <w:t>Puede ser &lt; 0 ó ≥ 0</w:t>
            </w:r>
          </w:p>
          <w:p w14:paraId="6A09BD4B" w14:textId="77777777" w:rsidR="00CC3397" w:rsidRPr="00D101F1" w:rsidRDefault="00CC3397" w:rsidP="009B7AA1">
            <w:pPr>
              <w:pStyle w:val="Prrafodelista"/>
              <w:numPr>
                <w:ilvl w:val="0"/>
                <w:numId w:val="54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101F1">
              <w:rPr>
                <w:rFonts w:cs="Arial"/>
                <w:color w:val="000000"/>
                <w:sz w:val="16"/>
                <w:szCs w:val="16"/>
                <w:lang w:eastAsia="es-CR"/>
              </w:rPr>
              <w:t>Se debe expresar con 2 decimales</w:t>
            </w:r>
          </w:p>
        </w:tc>
      </w:tr>
      <w:tr w:rsidR="00CC3397" w:rsidRPr="00794669" w14:paraId="36344219"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1455A29" w14:textId="77777777" w:rsidR="00CC3397" w:rsidRDefault="00CC3397" w:rsidP="00AC435C">
            <w:pPr>
              <w:pStyle w:val="Ttulo9"/>
              <w:ind w:left="113" w:right="113"/>
              <w:jc w:val="center"/>
              <w:outlineLvl w:val="8"/>
              <w:rPr>
                <w:b w:val="0"/>
              </w:rPr>
            </w:pPr>
          </w:p>
        </w:tc>
        <w:tc>
          <w:tcPr>
            <w:tcW w:w="3402" w:type="dxa"/>
          </w:tcPr>
          <w:p w14:paraId="5CA08712" w14:textId="77777777" w:rsidR="00CC3397" w:rsidRPr="00794669" w:rsidRDefault="00CC3397" w:rsidP="002E7688">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Pr>
                <w:color w:val="000000"/>
                <w:szCs w:val="16"/>
                <w:lang w:val="es-CR" w:eastAsia="es-CR"/>
              </w:rPr>
              <w:t>[E]</w:t>
            </w:r>
            <w:r>
              <w:t xml:space="preserve"> </w:t>
            </w:r>
            <w:r w:rsidRPr="007D5B03">
              <w:rPr>
                <w:color w:val="000000"/>
                <w:szCs w:val="16"/>
                <w:lang w:val="es-CR" w:eastAsia="es-CR"/>
              </w:rPr>
              <w:t>ReaseguroAceptado</w:t>
            </w:r>
          </w:p>
        </w:tc>
        <w:tc>
          <w:tcPr>
            <w:tcW w:w="4536" w:type="dxa"/>
            <w:vAlign w:val="center"/>
          </w:tcPr>
          <w:p w14:paraId="156AB5E1" w14:textId="77777777" w:rsidR="00CC3397" w:rsidRPr="002E7688" w:rsidRDefault="00CC3397"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E7688">
              <w:rPr>
                <w:rFonts w:cs="Arial"/>
                <w:color w:val="000000"/>
                <w:sz w:val="16"/>
                <w:szCs w:val="16"/>
                <w:lang w:val="es-CR" w:eastAsia="es-CR"/>
              </w:rPr>
              <w:t>Reaseguro aceptado</w:t>
            </w:r>
          </w:p>
        </w:tc>
        <w:tc>
          <w:tcPr>
            <w:tcW w:w="529" w:type="dxa"/>
            <w:textDirection w:val="btLr"/>
            <w:vAlign w:val="center"/>
          </w:tcPr>
          <w:p w14:paraId="39D02CBD" w14:textId="77777777" w:rsidR="00CC3397" w:rsidRPr="00066184" w:rsidRDefault="00CC3397"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ES_tradnl" w:eastAsia="es-CR"/>
              </w:rPr>
              <w:t>50200200000000</w:t>
            </w:r>
          </w:p>
        </w:tc>
        <w:tc>
          <w:tcPr>
            <w:tcW w:w="4985" w:type="dxa"/>
            <w:vAlign w:val="center"/>
          </w:tcPr>
          <w:p w14:paraId="02512AC0" w14:textId="77777777" w:rsidR="00CC3397" w:rsidRPr="00D57527" w:rsidRDefault="00683A7A" w:rsidP="00683A7A">
            <w:pPr>
              <w:pStyle w:val="Prrafodelista"/>
              <w:numPr>
                <w:ilvl w:val="0"/>
                <w:numId w:val="545"/>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586724">
              <w:rPr>
                <w:color w:val="FF0000"/>
              </w:rPr>
              <w:t xml:space="preserve"> </w:t>
            </w:r>
            <w:r w:rsidRPr="00D57527">
              <w:rPr>
                <w:rFonts w:cs="Arial"/>
                <w:sz w:val="16"/>
                <w:szCs w:val="16"/>
                <w:lang w:eastAsia="es-CR"/>
              </w:rPr>
              <w:t>Puede ser &lt; 0 ó ≥ 0</w:t>
            </w:r>
          </w:p>
          <w:p w14:paraId="7EE1C44A" w14:textId="77777777" w:rsidR="00CC3397" w:rsidRPr="00D101F1" w:rsidRDefault="00CC3397" w:rsidP="009B7AA1">
            <w:pPr>
              <w:pStyle w:val="Prrafodelista"/>
              <w:numPr>
                <w:ilvl w:val="0"/>
                <w:numId w:val="545"/>
              </w:numPr>
              <w:cnfStyle w:val="000000000000" w:firstRow="0" w:lastRow="0" w:firstColumn="0" w:lastColumn="0" w:oddVBand="0" w:evenVBand="0" w:oddHBand="0" w:evenHBand="0" w:firstRowFirstColumn="0" w:firstRowLastColumn="0" w:lastRowFirstColumn="0" w:lastRowLastColumn="0"/>
              <w:rPr>
                <w:rFonts w:cs="Arial"/>
                <w:bCs/>
                <w:color w:val="000000"/>
                <w:sz w:val="16"/>
                <w:szCs w:val="16"/>
                <w:lang w:val="es-CR" w:eastAsia="es-CR"/>
              </w:rPr>
            </w:pPr>
            <w:r w:rsidRPr="00D101F1">
              <w:rPr>
                <w:rFonts w:cs="Arial"/>
                <w:color w:val="000000"/>
                <w:sz w:val="16"/>
                <w:szCs w:val="16"/>
                <w:lang w:eastAsia="es-CR"/>
              </w:rPr>
              <w:t>Se debe expresar con 2 decimales</w:t>
            </w:r>
          </w:p>
        </w:tc>
      </w:tr>
      <w:tr w:rsidR="00CC3397" w:rsidRPr="00794669" w14:paraId="6AEF80DB"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DD88331" w14:textId="77777777" w:rsidR="00CC3397" w:rsidRDefault="00CC3397" w:rsidP="00AC435C">
            <w:pPr>
              <w:pStyle w:val="Ttulo9"/>
              <w:ind w:left="113" w:right="113"/>
              <w:jc w:val="center"/>
              <w:outlineLvl w:val="8"/>
              <w:rPr>
                <w:b w:val="0"/>
              </w:rPr>
            </w:pPr>
          </w:p>
        </w:tc>
        <w:tc>
          <w:tcPr>
            <w:tcW w:w="3402" w:type="dxa"/>
          </w:tcPr>
          <w:p w14:paraId="462D9491" w14:textId="77777777" w:rsidR="00CC3397" w:rsidRPr="00794669" w:rsidRDefault="00CC3397" w:rsidP="002E7688">
            <w:pPr>
              <w:pStyle w:val="Ttulo9"/>
              <w:outlineLvl w:val="8"/>
              <w:cnfStyle w:val="000000100000" w:firstRow="0" w:lastRow="0" w:firstColumn="0" w:lastColumn="0" w:oddVBand="0" w:evenVBand="0" w:oddHBand="1" w:evenHBand="0" w:firstRowFirstColumn="0" w:firstRowLastColumn="0" w:lastRowFirstColumn="0" w:lastRowLastColumn="0"/>
              <w:rPr>
                <w:color w:val="000000"/>
                <w:szCs w:val="16"/>
                <w:lang w:val="es-CR" w:eastAsia="es-CR"/>
              </w:rPr>
            </w:pPr>
            <w:r>
              <w:rPr>
                <w:color w:val="000000"/>
                <w:szCs w:val="16"/>
                <w:lang w:val="es-CR" w:eastAsia="es-CR"/>
              </w:rPr>
              <w:t>[E]</w:t>
            </w:r>
            <w:r>
              <w:t xml:space="preserve"> </w:t>
            </w:r>
            <w:r w:rsidRPr="007D5B03">
              <w:rPr>
                <w:color w:val="000000"/>
                <w:szCs w:val="16"/>
                <w:lang w:val="es-CR" w:eastAsia="es-CR"/>
              </w:rPr>
              <w:t>VariacionEstimacionDeterioroPrimas</w:t>
            </w:r>
            <w:r>
              <w:rPr>
                <w:color w:val="000000"/>
                <w:szCs w:val="16"/>
                <w:lang w:val="es-CR" w:eastAsia="es-CR"/>
              </w:rPr>
              <w:t>Vencidas</w:t>
            </w:r>
          </w:p>
        </w:tc>
        <w:tc>
          <w:tcPr>
            <w:tcW w:w="4536" w:type="dxa"/>
            <w:vAlign w:val="center"/>
          </w:tcPr>
          <w:p w14:paraId="5DA94721" w14:textId="77777777" w:rsidR="00CC3397" w:rsidRPr="002E7688" w:rsidRDefault="00CC3397"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E7688">
              <w:rPr>
                <w:rFonts w:cs="Arial"/>
                <w:color w:val="000000"/>
                <w:sz w:val="16"/>
                <w:szCs w:val="16"/>
                <w:lang w:val="es-CR" w:eastAsia="es-CR"/>
              </w:rPr>
              <w:t>Variación de la estimación por deterioro de las primas por cobrar</w:t>
            </w:r>
          </w:p>
        </w:tc>
        <w:tc>
          <w:tcPr>
            <w:tcW w:w="529" w:type="dxa"/>
            <w:textDirection w:val="btLr"/>
            <w:vAlign w:val="center"/>
          </w:tcPr>
          <w:p w14:paraId="421AAFA1" w14:textId="77777777" w:rsidR="00CC3397" w:rsidRPr="00066184" w:rsidRDefault="009B71D1"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ES_tradnl" w:eastAsia="es-CR"/>
              </w:rPr>
              <w:t>40500100400000-50500200400000</w:t>
            </w:r>
          </w:p>
        </w:tc>
        <w:tc>
          <w:tcPr>
            <w:tcW w:w="4985" w:type="dxa"/>
            <w:vAlign w:val="center"/>
          </w:tcPr>
          <w:p w14:paraId="14D089E2" w14:textId="77777777" w:rsidR="00CC3397" w:rsidRPr="004532D9" w:rsidRDefault="00CC3397" w:rsidP="009B7AA1">
            <w:pPr>
              <w:pStyle w:val="Prrafodelista"/>
              <w:numPr>
                <w:ilvl w:val="0"/>
                <w:numId w:val="54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32D9">
              <w:rPr>
                <w:rFonts w:cs="Arial"/>
                <w:color w:val="000000"/>
                <w:sz w:val="16"/>
                <w:szCs w:val="16"/>
                <w:lang w:eastAsia="es-CR"/>
              </w:rPr>
              <w:t>Puede ser &lt; 0 ó ≥ 0</w:t>
            </w:r>
          </w:p>
          <w:p w14:paraId="1F466724" w14:textId="77777777" w:rsidR="00CC3397" w:rsidRPr="00D101F1" w:rsidRDefault="00CC3397" w:rsidP="009B7AA1">
            <w:pPr>
              <w:pStyle w:val="Prrafodelista"/>
              <w:numPr>
                <w:ilvl w:val="0"/>
                <w:numId w:val="544"/>
              </w:numPr>
              <w:cnfStyle w:val="000000100000" w:firstRow="0" w:lastRow="0" w:firstColumn="0" w:lastColumn="0" w:oddVBand="0" w:evenVBand="0" w:oddHBand="1" w:evenHBand="0" w:firstRowFirstColumn="0" w:firstRowLastColumn="0" w:lastRowFirstColumn="0" w:lastRowLastColumn="0"/>
              <w:rPr>
                <w:rFonts w:cs="Arial"/>
                <w:bCs/>
                <w:color w:val="000000"/>
                <w:sz w:val="16"/>
                <w:szCs w:val="16"/>
                <w:lang w:val="es-CR" w:eastAsia="es-CR"/>
              </w:rPr>
            </w:pPr>
            <w:r w:rsidRPr="00D101F1">
              <w:rPr>
                <w:rFonts w:cs="Arial"/>
                <w:color w:val="000000"/>
                <w:sz w:val="16"/>
                <w:szCs w:val="16"/>
                <w:lang w:eastAsia="es-CR"/>
              </w:rPr>
              <w:t>Se debe expresar con 2 decimales</w:t>
            </w:r>
          </w:p>
        </w:tc>
      </w:tr>
      <w:tr w:rsidR="0077376D" w:rsidRPr="00794669" w14:paraId="7F716E82"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012F34EB" w14:textId="77777777" w:rsidR="0077376D" w:rsidRDefault="0077376D" w:rsidP="00AC435C">
            <w:pPr>
              <w:pStyle w:val="Ttulo9"/>
              <w:ind w:left="113" w:right="113"/>
              <w:jc w:val="center"/>
              <w:outlineLvl w:val="8"/>
              <w:rPr>
                <w:b w:val="0"/>
              </w:rPr>
            </w:pPr>
          </w:p>
        </w:tc>
        <w:tc>
          <w:tcPr>
            <w:tcW w:w="3402" w:type="dxa"/>
          </w:tcPr>
          <w:p w14:paraId="0B0DC975" w14:textId="77777777" w:rsidR="0077376D" w:rsidRPr="00794669" w:rsidRDefault="0077376D" w:rsidP="002E7688">
            <w:pPr>
              <w:pStyle w:val="Ttulo9"/>
              <w:outlineLvl w:val="8"/>
              <w:cnfStyle w:val="000000000000" w:firstRow="0" w:lastRow="0" w:firstColumn="0" w:lastColumn="0" w:oddVBand="0" w:evenVBand="0" w:oddHBand="0" w:evenHBand="0" w:firstRowFirstColumn="0" w:firstRowLastColumn="0" w:lastRowFirstColumn="0" w:lastRowLastColumn="0"/>
              <w:rPr>
                <w:color w:val="000000"/>
                <w:szCs w:val="16"/>
                <w:lang w:val="es-CR" w:eastAsia="es-CR"/>
              </w:rPr>
            </w:pPr>
            <w:r w:rsidRPr="002E4D89">
              <w:rPr>
                <w:color w:val="000000"/>
                <w:szCs w:val="16"/>
                <w:lang w:val="es-CR" w:eastAsia="es-CR"/>
              </w:rPr>
              <w:t>[E] PrimasReaseguroCedidoRetrocedido</w:t>
            </w:r>
            <w:r w:rsidR="007B004A">
              <w:rPr>
                <w:snapToGrid w:val="0"/>
                <w:color w:val="000000"/>
                <w:szCs w:val="16"/>
                <w:lang w:val="es-ES_tradnl" w:eastAsia="es-CR"/>
              </w:rPr>
              <w:t>_ln</w:t>
            </w:r>
          </w:p>
        </w:tc>
        <w:tc>
          <w:tcPr>
            <w:tcW w:w="4536" w:type="dxa"/>
            <w:vAlign w:val="center"/>
          </w:tcPr>
          <w:p w14:paraId="2AF635D1" w14:textId="77777777" w:rsidR="0077376D" w:rsidRPr="002E7688" w:rsidRDefault="0077376D"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E7688">
              <w:rPr>
                <w:rFonts w:cs="Arial"/>
                <w:color w:val="000000"/>
                <w:sz w:val="16"/>
                <w:szCs w:val="16"/>
                <w:lang w:val="es-CR" w:eastAsia="es-CR"/>
              </w:rPr>
              <w:t>Primas del reaseguro cedido y retrocedido</w:t>
            </w:r>
          </w:p>
        </w:tc>
        <w:tc>
          <w:tcPr>
            <w:tcW w:w="529" w:type="dxa"/>
            <w:textDirection w:val="btLr"/>
            <w:vAlign w:val="center"/>
          </w:tcPr>
          <w:p w14:paraId="427B6DA0" w14:textId="77777777" w:rsidR="0072398E" w:rsidRPr="00066184" w:rsidRDefault="0072398E" w:rsidP="0072398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40400100000000+</w:t>
            </w:r>
          </w:p>
          <w:p w14:paraId="14297B64" w14:textId="77777777" w:rsidR="0077376D" w:rsidRPr="00066184" w:rsidRDefault="0072398E" w:rsidP="0072398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ES_tradnl" w:eastAsia="es-CR"/>
              </w:rPr>
              <w:t>40400200000000</w:t>
            </w:r>
          </w:p>
        </w:tc>
        <w:tc>
          <w:tcPr>
            <w:tcW w:w="4985" w:type="dxa"/>
            <w:vAlign w:val="center"/>
          </w:tcPr>
          <w:p w14:paraId="166F6879" w14:textId="77777777" w:rsidR="0077376D" w:rsidRPr="00D57527" w:rsidRDefault="00683A7A" w:rsidP="00586724">
            <w:pPr>
              <w:pStyle w:val="Prrafodelista"/>
              <w:numPr>
                <w:ilvl w:val="0"/>
                <w:numId w:val="543"/>
              </w:numPr>
              <w:ind w:left="695" w:hanging="283"/>
              <w:cnfStyle w:val="000000000000" w:firstRow="0" w:lastRow="0" w:firstColumn="0" w:lastColumn="0" w:oddVBand="0" w:evenVBand="0" w:oddHBand="0" w:evenHBand="0" w:firstRowFirstColumn="0" w:firstRowLastColumn="0" w:lastRowFirstColumn="0" w:lastRowLastColumn="0"/>
              <w:rPr>
                <w:rFonts w:cs="Arial"/>
                <w:sz w:val="16"/>
                <w:szCs w:val="16"/>
                <w:lang w:val="es-CR" w:eastAsia="es-CR"/>
              </w:rPr>
            </w:pPr>
            <w:r w:rsidRPr="00D57527">
              <w:t xml:space="preserve"> </w:t>
            </w:r>
            <w:r w:rsidRPr="00D57527">
              <w:rPr>
                <w:rFonts w:cs="Arial"/>
                <w:sz w:val="16"/>
                <w:szCs w:val="16"/>
                <w:lang w:val="es-CR" w:eastAsia="es-CR"/>
              </w:rPr>
              <w:t>Puede ser &lt; 0 ó ≥ 0</w:t>
            </w:r>
          </w:p>
          <w:p w14:paraId="4B07A5D3" w14:textId="77777777" w:rsidR="0077376D" w:rsidRPr="002E4D89" w:rsidRDefault="0077376D" w:rsidP="00586724">
            <w:pPr>
              <w:pStyle w:val="Prrafodelista"/>
              <w:numPr>
                <w:ilvl w:val="0"/>
                <w:numId w:val="543"/>
              </w:numPr>
              <w:ind w:left="695" w:hanging="283"/>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101F1">
              <w:rPr>
                <w:rFonts w:cs="Arial"/>
                <w:color w:val="000000"/>
                <w:sz w:val="16"/>
                <w:szCs w:val="16"/>
                <w:lang w:eastAsia="es-CR"/>
              </w:rPr>
              <w:t>Se debe expresar con 2 decimales</w:t>
            </w:r>
          </w:p>
        </w:tc>
      </w:tr>
      <w:tr w:rsidR="0077376D" w:rsidRPr="00794669" w14:paraId="0F935147"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3DA96FC8" w14:textId="77777777" w:rsidR="0077376D" w:rsidRDefault="00065287" w:rsidP="006548E9">
            <w:pPr>
              <w:pStyle w:val="Ttulo9"/>
              <w:ind w:left="113" w:right="113"/>
              <w:outlineLvl w:val="8"/>
              <w:rPr>
                <w:b w:val="0"/>
              </w:rPr>
            </w:pPr>
            <w:r w:rsidRPr="00065287">
              <w:rPr>
                <w:b w:val="0"/>
              </w:rPr>
              <w:t>[E]VariacionProvisionPrimasNoDevengadasParaInsuficienciaPrimas_ln</w:t>
            </w:r>
          </w:p>
        </w:tc>
        <w:tc>
          <w:tcPr>
            <w:tcW w:w="3402" w:type="dxa"/>
          </w:tcPr>
          <w:p w14:paraId="28321D8E" w14:textId="77777777" w:rsidR="0077376D" w:rsidRPr="00794669" w:rsidRDefault="0077376D" w:rsidP="00CC3397">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[A]</w:t>
            </w:r>
            <w:r>
              <w:t xml:space="preserve"> </w:t>
            </w:r>
            <w:r w:rsidRPr="00CC3397">
              <w:rPr>
                <w:snapToGrid w:val="0"/>
                <w:color w:val="000000"/>
                <w:szCs w:val="16"/>
                <w:lang w:val="es-ES_tradnl" w:eastAsia="es-CR"/>
              </w:rPr>
              <w:t>Total</w:t>
            </w:r>
            <w:r w:rsidR="00CC3397" w:rsidRPr="00CC3397">
              <w:t>VariacionProvisionPrimasNoDevengadasParaInsuficienciaPrimas</w:t>
            </w:r>
          </w:p>
        </w:tc>
        <w:tc>
          <w:tcPr>
            <w:tcW w:w="4536" w:type="dxa"/>
            <w:vAlign w:val="center"/>
          </w:tcPr>
          <w:p w14:paraId="25A49885" w14:textId="77777777" w:rsidR="0077376D" w:rsidRPr="002E7688" w:rsidRDefault="0077376D"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Variación de la provisión para primas no devengadas y para insuficiencia de primas</w:t>
            </w:r>
          </w:p>
        </w:tc>
        <w:tc>
          <w:tcPr>
            <w:tcW w:w="529" w:type="dxa"/>
            <w:textDirection w:val="btLr"/>
            <w:vAlign w:val="center"/>
          </w:tcPr>
          <w:p w14:paraId="367BE82E" w14:textId="77777777" w:rsidR="0077376D" w:rsidRPr="00066184" w:rsidRDefault="0072398E"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40800100100000-50700100100000</w:t>
            </w:r>
          </w:p>
        </w:tc>
        <w:tc>
          <w:tcPr>
            <w:tcW w:w="4985" w:type="dxa"/>
            <w:vAlign w:val="center"/>
          </w:tcPr>
          <w:p w14:paraId="4A86F996" w14:textId="77777777" w:rsidR="0077376D" w:rsidRPr="00586724" w:rsidRDefault="00000000" w:rsidP="002E7688">
            <w:pPr>
              <w:cnfStyle w:val="000000100000" w:firstRow="0" w:lastRow="0" w:firstColumn="0" w:lastColumn="0" w:oddVBand="0" w:evenVBand="0" w:oddHBand="1" w:evenHBand="0" w:firstRowFirstColumn="0" w:firstRowLastColumn="0" w:lastRowFirstColumn="0" w:lastRowLastColumn="0"/>
              <w:rPr>
                <w:rStyle w:val="Hipervnculo"/>
                <w:rFonts w:cs="Arial"/>
                <w:color w:val="FF0000"/>
                <w:sz w:val="16"/>
                <w:szCs w:val="16"/>
                <w:lang w:val="es-CR" w:eastAsia="es-CR"/>
              </w:rPr>
            </w:pPr>
            <w:hyperlink w:anchor="_[A]_Total_7" w:history="1">
              <w:r w:rsidR="0077376D">
                <w:rPr>
                  <w:rStyle w:val="Hipervnculo"/>
                  <w:sz w:val="16"/>
                </w:rPr>
                <w:t>[A]</w:t>
              </w:r>
              <w:r w:rsidR="0077376D" w:rsidRPr="004532D9">
                <w:rPr>
                  <w:rStyle w:val="Hipervnculo"/>
                  <w:sz w:val="16"/>
                </w:rPr>
                <w:t>Total</w:t>
              </w:r>
            </w:hyperlink>
            <w:r w:rsidR="00CC3397">
              <w:rPr>
                <w:rStyle w:val="Hipervnculo"/>
                <w:sz w:val="16"/>
              </w:rPr>
              <w:t>VariacionProvisionPrimasNoDevengadasParaInsuficienciaPrimas</w:t>
            </w:r>
            <w:r w:rsidR="0077376D">
              <w:t>=</w:t>
            </w:r>
            <w:r w:rsidR="0077376D" w:rsidRPr="00794669">
              <w:rPr>
                <w:rFonts w:cs="Arial"/>
                <w:color w:val="000000"/>
                <w:sz w:val="16"/>
                <w:szCs w:val="16"/>
                <w:lang w:val="es-CR" w:eastAsia="es-CR"/>
              </w:rPr>
              <w:t>∑</w:t>
            </w:r>
            <w:r w:rsidR="0077376D">
              <w:rPr>
                <w:rFonts w:cs="Arial"/>
                <w:color w:val="000000"/>
                <w:sz w:val="16"/>
                <w:szCs w:val="16"/>
                <w:lang w:val="es-CR" w:eastAsia="es-CR"/>
              </w:rPr>
              <w:t xml:space="preserve"> </w:t>
            </w:r>
            <w:hyperlink w:anchor="_[E]_DesgloseVariacionProvisionPrima" w:history="1">
              <w:r w:rsidR="0077376D">
                <w:rPr>
                  <w:rStyle w:val="Hipervnculo"/>
                  <w:rFonts w:cs="Arial"/>
                  <w:sz w:val="16"/>
                  <w:szCs w:val="16"/>
                  <w:lang w:val="es-CR" w:eastAsia="es-CR"/>
                </w:rPr>
                <w:t>[E]</w:t>
              </w:r>
              <w:r w:rsidR="0077376D" w:rsidRPr="00D12FA6">
                <w:rPr>
                  <w:rStyle w:val="Hipervnculo"/>
                  <w:rFonts w:cs="Arial"/>
                  <w:sz w:val="16"/>
                  <w:szCs w:val="16"/>
                  <w:lang w:val="es-CR" w:eastAsia="es-CR"/>
                </w:rPr>
                <w:t>DesgloseVariacionProvisionPrimasNoDevengadas</w:t>
              </w:r>
              <w:r w:rsidR="0077376D">
                <w:rPr>
                  <w:rStyle w:val="Hipervnculo"/>
                  <w:rFonts w:cs="Arial"/>
                  <w:sz w:val="16"/>
                  <w:szCs w:val="16"/>
                  <w:lang w:val="es-CR" w:eastAsia="es-CR"/>
                </w:rPr>
                <w:t>Para</w:t>
              </w:r>
              <w:r w:rsidR="0077376D" w:rsidRPr="00D12FA6">
                <w:rPr>
                  <w:rStyle w:val="Hipervnculo"/>
                  <w:rFonts w:cs="Arial"/>
                  <w:sz w:val="16"/>
                  <w:szCs w:val="16"/>
                  <w:lang w:val="es-CR" w:eastAsia="es-CR"/>
                </w:rPr>
                <w:t>InsuficienciaPrimas</w:t>
              </w:r>
            </w:hyperlink>
            <w:r w:rsidR="00C014EE" w:rsidRPr="00C014EE">
              <w:rPr>
                <w:rStyle w:val="Hipervnculo"/>
                <w:rFonts w:cs="Arial"/>
                <w:sz w:val="16"/>
                <w:szCs w:val="16"/>
                <w:lang w:val="es-CR" w:eastAsia="es-CR"/>
              </w:rPr>
              <w:t>_ln</w:t>
            </w:r>
          </w:p>
          <w:p w14:paraId="3721D745" w14:textId="77777777" w:rsidR="00683A7A" w:rsidRPr="00D57527" w:rsidRDefault="00683A7A" w:rsidP="00683A7A">
            <w:pPr>
              <w:tabs>
                <w:tab w:val="left" w:pos="128"/>
                <w:tab w:val="left" w:pos="949"/>
              </w:tabs>
              <w:cnfStyle w:val="000000100000" w:firstRow="0" w:lastRow="0" w:firstColumn="0" w:lastColumn="0" w:oddVBand="0" w:evenVBand="0" w:oddHBand="1"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Puede ser &lt; 0 ó ≥ 0</w:t>
            </w:r>
          </w:p>
          <w:p w14:paraId="284C3B7F" w14:textId="77777777" w:rsidR="00683A7A" w:rsidRDefault="00683A7A" w:rsidP="002E7688">
            <w:pPr>
              <w:cnfStyle w:val="000000100000" w:firstRow="0" w:lastRow="0" w:firstColumn="0" w:lastColumn="0" w:oddVBand="0" w:evenVBand="0" w:oddHBand="1" w:evenHBand="0" w:firstRowFirstColumn="0" w:firstRowLastColumn="0" w:lastRowFirstColumn="0" w:lastRowLastColumn="0"/>
            </w:pPr>
          </w:p>
        </w:tc>
      </w:tr>
      <w:tr w:rsidR="007B004A" w:rsidRPr="00794669" w14:paraId="4A41AB9B"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21A1D7FA" w14:textId="77777777" w:rsidR="007B004A" w:rsidRDefault="007B004A" w:rsidP="007B004A">
            <w:pPr>
              <w:pStyle w:val="Ttulo9"/>
              <w:ind w:left="113" w:right="113"/>
              <w:jc w:val="center"/>
              <w:outlineLvl w:val="8"/>
              <w:rPr>
                <w:b w:val="0"/>
              </w:rPr>
            </w:pPr>
            <w:r w:rsidRPr="00CC3397">
              <w:rPr>
                <w:b w:val="0"/>
              </w:rPr>
              <w:t>[E] DesgloseVariacionProvisionPrimasNoDevengadasParaInsuficienciaPrimas</w:t>
            </w:r>
            <w:r w:rsidRPr="007B004A">
              <w:rPr>
                <w:b w:val="0"/>
              </w:rPr>
              <w:t>_ln</w:t>
            </w:r>
          </w:p>
        </w:tc>
        <w:tc>
          <w:tcPr>
            <w:tcW w:w="3402" w:type="dxa"/>
          </w:tcPr>
          <w:p w14:paraId="58E75AB9" w14:textId="77777777" w:rsidR="007B004A" w:rsidRPr="00794669"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C24152">
              <w:rPr>
                <w:snapToGrid w:val="0"/>
                <w:color w:val="000000"/>
                <w:szCs w:val="16"/>
                <w:lang w:val="es-ES_tradnl" w:eastAsia="es-CR"/>
              </w:rPr>
              <w:t>SeguroDirecto</w:t>
            </w:r>
          </w:p>
        </w:tc>
        <w:tc>
          <w:tcPr>
            <w:tcW w:w="4536" w:type="dxa"/>
            <w:vAlign w:val="center"/>
          </w:tcPr>
          <w:p w14:paraId="3E90614B" w14:textId="77777777" w:rsidR="007B004A" w:rsidRPr="002E7688"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Seguro directo</w:t>
            </w:r>
          </w:p>
        </w:tc>
        <w:tc>
          <w:tcPr>
            <w:tcW w:w="529" w:type="dxa"/>
            <w:textDirection w:val="btLr"/>
            <w:vAlign w:val="center"/>
          </w:tcPr>
          <w:p w14:paraId="43F15E47" w14:textId="77777777" w:rsidR="007B004A" w:rsidRPr="00794669"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1DBA9014" w14:textId="77777777" w:rsidR="007B004A" w:rsidRPr="004532D9" w:rsidRDefault="007B004A" w:rsidP="009B7AA1">
            <w:pPr>
              <w:pStyle w:val="Prrafodelista"/>
              <w:numPr>
                <w:ilvl w:val="0"/>
                <w:numId w:val="542"/>
              </w:numPr>
              <w:ind w:left="837" w:hanging="425"/>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4532D9">
              <w:rPr>
                <w:rFonts w:cs="Arial"/>
                <w:color w:val="000000"/>
                <w:sz w:val="16"/>
                <w:szCs w:val="16"/>
                <w:lang w:val="es-CR" w:eastAsia="es-CR"/>
              </w:rPr>
              <w:t>Puede ser &lt; 0 ó ≥ 0</w:t>
            </w:r>
          </w:p>
          <w:p w14:paraId="19361148" w14:textId="77777777" w:rsidR="007B004A" w:rsidRPr="00D12FA6" w:rsidRDefault="007B004A" w:rsidP="009B7AA1">
            <w:pPr>
              <w:pStyle w:val="Prrafodelista"/>
              <w:numPr>
                <w:ilvl w:val="0"/>
                <w:numId w:val="542"/>
              </w:numPr>
              <w:ind w:left="837" w:hanging="425"/>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Se debe expresar con 2 decimales</w:t>
            </w:r>
          </w:p>
        </w:tc>
      </w:tr>
      <w:tr w:rsidR="007B004A" w:rsidRPr="00794669" w14:paraId="47C6F2B2"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46138D7" w14:textId="77777777" w:rsidR="007B004A" w:rsidRDefault="007B004A" w:rsidP="007B004A">
            <w:pPr>
              <w:pStyle w:val="Ttulo9"/>
              <w:ind w:left="113" w:right="113"/>
              <w:jc w:val="center"/>
              <w:outlineLvl w:val="8"/>
              <w:rPr>
                <w:b w:val="0"/>
              </w:rPr>
            </w:pPr>
          </w:p>
        </w:tc>
        <w:tc>
          <w:tcPr>
            <w:tcW w:w="3402" w:type="dxa"/>
          </w:tcPr>
          <w:p w14:paraId="30CE80A6" w14:textId="77777777" w:rsidR="007B004A" w:rsidRPr="00794669"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C24152">
              <w:rPr>
                <w:snapToGrid w:val="0"/>
                <w:color w:val="000000"/>
                <w:szCs w:val="16"/>
                <w:lang w:val="es-ES_tradnl" w:eastAsia="es-CR"/>
              </w:rPr>
              <w:t>ReaseguroAceptado</w:t>
            </w:r>
          </w:p>
        </w:tc>
        <w:tc>
          <w:tcPr>
            <w:tcW w:w="4536" w:type="dxa"/>
            <w:vAlign w:val="center"/>
          </w:tcPr>
          <w:p w14:paraId="7D2A3366" w14:textId="77777777" w:rsidR="007B004A" w:rsidRPr="002E7688"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Reaseguro aceptado</w:t>
            </w:r>
          </w:p>
        </w:tc>
        <w:tc>
          <w:tcPr>
            <w:tcW w:w="529" w:type="dxa"/>
            <w:textDirection w:val="btLr"/>
            <w:vAlign w:val="center"/>
          </w:tcPr>
          <w:p w14:paraId="5702BAC0" w14:textId="77777777" w:rsidR="007B004A" w:rsidRPr="00794669"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1EC34AC4" w14:textId="77777777" w:rsidR="007B004A" w:rsidRPr="004532D9" w:rsidRDefault="007B004A" w:rsidP="009B7AA1">
            <w:pPr>
              <w:pStyle w:val="Prrafodelista"/>
              <w:numPr>
                <w:ilvl w:val="0"/>
                <w:numId w:val="541"/>
              </w:numPr>
              <w:ind w:left="837"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4532D9">
              <w:rPr>
                <w:rFonts w:cs="Arial"/>
                <w:color w:val="000000"/>
                <w:sz w:val="16"/>
                <w:szCs w:val="16"/>
                <w:lang w:val="es-CR" w:eastAsia="es-CR"/>
              </w:rPr>
              <w:t>Puede ser &lt; 0 ó ≥ 0</w:t>
            </w:r>
          </w:p>
          <w:p w14:paraId="45181413" w14:textId="77777777" w:rsidR="007B004A" w:rsidRPr="00D12FA6" w:rsidRDefault="007B004A" w:rsidP="009B7AA1">
            <w:pPr>
              <w:pStyle w:val="Prrafodelista"/>
              <w:numPr>
                <w:ilvl w:val="0"/>
                <w:numId w:val="541"/>
              </w:numPr>
              <w:ind w:left="837"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Se debe expresar con 2 decimales</w:t>
            </w:r>
          </w:p>
        </w:tc>
      </w:tr>
      <w:tr w:rsidR="007B004A" w:rsidRPr="00794669" w14:paraId="1B189326"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36596FAE" w14:textId="77777777" w:rsidR="007B004A" w:rsidRDefault="007B004A" w:rsidP="00AC435C">
            <w:pPr>
              <w:pStyle w:val="Ttulo9"/>
              <w:ind w:left="113" w:right="113"/>
              <w:jc w:val="center"/>
              <w:outlineLvl w:val="8"/>
              <w:rPr>
                <w:b w:val="0"/>
              </w:rPr>
            </w:pPr>
          </w:p>
        </w:tc>
        <w:tc>
          <w:tcPr>
            <w:tcW w:w="3402" w:type="dxa"/>
          </w:tcPr>
          <w:p w14:paraId="201E37F6" w14:textId="77777777" w:rsidR="007B004A" w:rsidRPr="00794669" w:rsidRDefault="007B004A" w:rsidP="00401855">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D12FA6">
              <w:rPr>
                <w:snapToGrid w:val="0"/>
                <w:color w:val="000000"/>
                <w:szCs w:val="16"/>
                <w:lang w:val="es-ES_tradnl" w:eastAsia="es-CR"/>
              </w:rPr>
              <w:t>VariacionParticipacionReaseguradorProvisionPrimasNoDevengadasReaseguroCedidoRetrocedido</w:t>
            </w:r>
            <w:r>
              <w:rPr>
                <w:snapToGrid w:val="0"/>
                <w:color w:val="000000"/>
                <w:szCs w:val="16"/>
                <w:lang w:val="es-ES_tradnl" w:eastAsia="es-CR"/>
              </w:rPr>
              <w:t>_ln</w:t>
            </w:r>
          </w:p>
        </w:tc>
        <w:tc>
          <w:tcPr>
            <w:tcW w:w="4536" w:type="dxa"/>
            <w:vAlign w:val="center"/>
          </w:tcPr>
          <w:p w14:paraId="4255925D" w14:textId="77777777" w:rsidR="007B004A" w:rsidRPr="00066184" w:rsidRDefault="007B004A" w:rsidP="00401855">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Variación de la participación del reasegurador en la provisión para primas no devengadas, reaseguro cedido y retrocedido</w:t>
            </w:r>
          </w:p>
        </w:tc>
        <w:tc>
          <w:tcPr>
            <w:tcW w:w="529" w:type="dxa"/>
            <w:textDirection w:val="btLr"/>
            <w:vAlign w:val="center"/>
          </w:tcPr>
          <w:p w14:paraId="67DCC3E3" w14:textId="77777777" w:rsidR="007B004A" w:rsidRPr="00066184" w:rsidRDefault="007B004A" w:rsidP="00401855">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50700100700000-40800100700000</w:t>
            </w:r>
          </w:p>
        </w:tc>
        <w:tc>
          <w:tcPr>
            <w:tcW w:w="4985" w:type="dxa"/>
            <w:vAlign w:val="center"/>
          </w:tcPr>
          <w:p w14:paraId="1B53CDF5" w14:textId="77777777" w:rsidR="007B004A" w:rsidRPr="00D12FA6" w:rsidRDefault="007B004A" w:rsidP="00401855">
            <w:pPr>
              <w:ind w:left="837" w:hanging="425"/>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a.</w:t>
            </w:r>
            <w:r w:rsidRPr="00D12FA6">
              <w:rPr>
                <w:rFonts w:cs="Arial"/>
                <w:color w:val="000000"/>
                <w:sz w:val="16"/>
                <w:szCs w:val="16"/>
                <w:lang w:val="es-CR" w:eastAsia="es-CR"/>
              </w:rPr>
              <w:tab/>
            </w:r>
            <w:r>
              <w:rPr>
                <w:rFonts w:cs="Arial"/>
                <w:color w:val="000000"/>
                <w:sz w:val="16"/>
                <w:szCs w:val="16"/>
                <w:lang w:val="es-CR" w:eastAsia="es-CR"/>
              </w:rPr>
              <w:t>P</w:t>
            </w:r>
            <w:r w:rsidRPr="004532D9">
              <w:rPr>
                <w:rFonts w:cs="Arial"/>
                <w:color w:val="000000"/>
                <w:sz w:val="16"/>
                <w:szCs w:val="16"/>
                <w:lang w:val="es-CR" w:eastAsia="es-CR"/>
              </w:rPr>
              <w:t>uede ser &lt; 0 ó ≥ 0</w:t>
            </w:r>
          </w:p>
          <w:p w14:paraId="7910F875" w14:textId="77777777" w:rsidR="007B004A" w:rsidRDefault="007B004A" w:rsidP="00401855">
            <w:pPr>
              <w:ind w:left="837" w:hanging="425"/>
              <w:cnfStyle w:val="000000000000" w:firstRow="0" w:lastRow="0" w:firstColumn="0" w:lastColumn="0" w:oddVBand="0" w:evenVBand="0" w:oddHBand="0" w:evenHBand="0" w:firstRowFirstColumn="0" w:firstRowLastColumn="0" w:lastRowFirstColumn="0" w:lastRowLastColumn="0"/>
            </w:pPr>
            <w:r>
              <w:rPr>
                <w:rFonts w:cs="Arial"/>
                <w:color w:val="000000"/>
                <w:sz w:val="16"/>
                <w:szCs w:val="16"/>
                <w:lang w:val="es-CR" w:eastAsia="es-CR"/>
              </w:rPr>
              <w:t xml:space="preserve">b.       </w:t>
            </w:r>
            <w:r w:rsidRPr="00D12FA6">
              <w:rPr>
                <w:rFonts w:cs="Arial"/>
                <w:color w:val="000000"/>
                <w:sz w:val="16"/>
                <w:szCs w:val="16"/>
                <w:lang w:val="es-CR" w:eastAsia="es-CR"/>
              </w:rPr>
              <w:t>Se debe expresar con 2 decimales</w:t>
            </w:r>
          </w:p>
        </w:tc>
      </w:tr>
      <w:tr w:rsidR="007B004A" w:rsidRPr="00794669" w14:paraId="14C26959"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8D1C8FC" w14:textId="77777777" w:rsidR="007B004A" w:rsidRDefault="007B004A" w:rsidP="00AC435C">
            <w:pPr>
              <w:pStyle w:val="Ttulo9"/>
              <w:ind w:left="113" w:right="113"/>
              <w:jc w:val="center"/>
              <w:outlineLvl w:val="8"/>
              <w:rPr>
                <w:b w:val="0"/>
              </w:rPr>
            </w:pPr>
            <w:r>
              <w:rPr>
                <w:b w:val="0"/>
              </w:rPr>
              <w:t>[E]</w:t>
            </w:r>
            <w:r>
              <w:t xml:space="preserve"> </w:t>
            </w:r>
            <w:r w:rsidRPr="00C24152">
              <w:rPr>
                <w:b w:val="0"/>
              </w:rPr>
              <w:t>SiniestralidadNetaReaseguro</w:t>
            </w:r>
            <w:r w:rsidR="00065287" w:rsidRPr="007B004A">
              <w:rPr>
                <w:b w:val="0"/>
              </w:rPr>
              <w:t>_ln</w:t>
            </w:r>
          </w:p>
        </w:tc>
        <w:tc>
          <w:tcPr>
            <w:tcW w:w="3402" w:type="dxa"/>
          </w:tcPr>
          <w:p w14:paraId="43183D85" w14:textId="77777777" w:rsidR="007B004A" w:rsidRPr="00794669"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[A]</w:t>
            </w:r>
            <w:r>
              <w:t xml:space="preserve"> </w:t>
            </w:r>
            <w:r w:rsidRPr="00C24152">
              <w:rPr>
                <w:snapToGrid w:val="0"/>
                <w:color w:val="000000"/>
                <w:szCs w:val="16"/>
                <w:lang w:val="es-ES_tradnl" w:eastAsia="es-CR"/>
              </w:rPr>
              <w:t>TotalSiniestralidad</w:t>
            </w:r>
            <w:r w:rsidRPr="009919CE">
              <w:rPr>
                <w:snapToGrid w:val="0"/>
                <w:color w:val="000000"/>
                <w:szCs w:val="16"/>
                <w:lang w:val="es-ES_tradnl" w:eastAsia="es-CR"/>
              </w:rPr>
              <w:t>NetaReaseguro</w:t>
            </w:r>
          </w:p>
        </w:tc>
        <w:tc>
          <w:tcPr>
            <w:tcW w:w="4536" w:type="dxa"/>
            <w:vAlign w:val="center"/>
          </w:tcPr>
          <w:p w14:paraId="13FCE638" w14:textId="77777777" w:rsidR="007B004A" w:rsidRPr="002E7688"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Total Siniestralidad, neta de reaseguro.</w:t>
            </w:r>
          </w:p>
        </w:tc>
        <w:tc>
          <w:tcPr>
            <w:tcW w:w="529" w:type="dxa"/>
            <w:textDirection w:val="btLr"/>
            <w:vAlign w:val="center"/>
          </w:tcPr>
          <w:p w14:paraId="6818B015" w14:textId="77777777" w:rsidR="007B004A" w:rsidRPr="00794669"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1628093F" w14:textId="77777777" w:rsidR="007B004A" w:rsidRPr="00C14526" w:rsidRDefault="00000000" w:rsidP="002E7688">
            <w:pPr>
              <w:cnfStyle w:val="000000100000" w:firstRow="0" w:lastRow="0" w:firstColumn="0" w:lastColumn="0" w:oddVBand="0" w:evenVBand="0" w:oddHBand="1" w:evenHBand="0" w:firstRowFirstColumn="0" w:firstRowLastColumn="0" w:lastRowFirstColumn="0" w:lastRowLastColumn="0"/>
              <w:rPr>
                <w:sz w:val="16"/>
              </w:rPr>
            </w:pPr>
            <w:hyperlink w:anchor="_[A]_TotalSiniestralidad" w:history="1">
              <w:r w:rsidR="007B004A">
                <w:rPr>
                  <w:rStyle w:val="Hipervnculo"/>
                  <w:sz w:val="16"/>
                </w:rPr>
                <w:t>[A]</w:t>
              </w:r>
              <w:r w:rsidR="007B004A" w:rsidRPr="00C14526">
                <w:rPr>
                  <w:rStyle w:val="Hipervnculo"/>
                  <w:sz w:val="16"/>
                </w:rPr>
                <w:t>TotalSiniestralidad</w:t>
              </w:r>
            </w:hyperlink>
            <w:r w:rsidR="007B004A" w:rsidRPr="00C14526">
              <w:rPr>
                <w:sz w:val="16"/>
              </w:rPr>
              <w:t>=</w:t>
            </w:r>
          </w:p>
          <w:p w14:paraId="18F773C8" w14:textId="77777777" w:rsidR="007B004A" w:rsidRPr="00C14526" w:rsidRDefault="00000000" w:rsidP="002E7688">
            <w:pPr>
              <w:cnfStyle w:val="000000100000" w:firstRow="0" w:lastRow="0" w:firstColumn="0" w:lastColumn="0" w:oddVBand="0" w:evenVBand="0" w:oddHBand="1" w:evenHBand="0" w:firstRowFirstColumn="0" w:firstRowLastColumn="0" w:lastRowFirstColumn="0" w:lastRowLastColumn="0"/>
              <w:rPr>
                <w:sz w:val="16"/>
              </w:rPr>
            </w:pPr>
            <w:hyperlink w:anchor="_[A]_Total_15" w:history="1">
              <w:r w:rsidR="007B004A">
                <w:rPr>
                  <w:rStyle w:val="Hipervnculo"/>
                  <w:sz w:val="16"/>
                </w:rPr>
                <w:t>[A]</w:t>
              </w:r>
              <w:r w:rsidR="007B004A" w:rsidRPr="00C14526">
                <w:rPr>
                  <w:rStyle w:val="Hipervnculo"/>
                  <w:sz w:val="16"/>
                </w:rPr>
                <w:t>Total</w:t>
              </w:r>
            </w:hyperlink>
            <w:r w:rsidR="007B004A">
              <w:rPr>
                <w:rStyle w:val="Hipervnculo"/>
                <w:sz w:val="16"/>
              </w:rPr>
              <w:t>SiniestrosPagados</w:t>
            </w:r>
            <w:r w:rsidR="007B004A" w:rsidRPr="00C14526">
              <w:rPr>
                <w:sz w:val="16"/>
              </w:rPr>
              <w:t xml:space="preserve"> –</w:t>
            </w:r>
          </w:p>
          <w:p w14:paraId="6821747B" w14:textId="77777777" w:rsidR="007B004A" w:rsidRPr="00C14526" w:rsidRDefault="00000000" w:rsidP="002E7688">
            <w:pPr>
              <w:cnfStyle w:val="000000100000" w:firstRow="0" w:lastRow="0" w:firstColumn="0" w:lastColumn="0" w:oddVBand="0" w:evenVBand="0" w:oddHBand="1" w:evenHBand="0" w:firstRowFirstColumn="0" w:firstRowLastColumn="0" w:lastRowFirstColumn="0" w:lastRowLastColumn="0"/>
              <w:rPr>
                <w:sz w:val="16"/>
              </w:rPr>
            </w:pPr>
            <w:hyperlink w:anchor="_[E]_SiniestrosReaseguroCedidoRetroc" w:history="1">
              <w:r w:rsidR="007B004A">
                <w:rPr>
                  <w:rStyle w:val="Hipervnculo"/>
                  <w:sz w:val="16"/>
                </w:rPr>
                <w:t>[E]</w:t>
              </w:r>
              <w:r w:rsidR="007B004A" w:rsidRPr="00C14526">
                <w:rPr>
                  <w:rStyle w:val="Hipervnculo"/>
                  <w:sz w:val="16"/>
                </w:rPr>
                <w:t>Siniestros</w:t>
              </w:r>
              <w:r w:rsidR="007B004A">
                <w:rPr>
                  <w:rStyle w:val="Hipervnculo"/>
                  <w:sz w:val="16"/>
                </w:rPr>
                <w:t>GastosRecuperadosPor</w:t>
              </w:r>
              <w:r w:rsidR="007B004A" w:rsidRPr="00C14526">
                <w:rPr>
                  <w:rStyle w:val="Hipervnculo"/>
                  <w:sz w:val="16"/>
                </w:rPr>
                <w:t>ReaseguroCedidoRetrocedido</w:t>
              </w:r>
            </w:hyperlink>
            <w:r w:rsidR="007B004A" w:rsidRPr="00C14526">
              <w:rPr>
                <w:sz w:val="16"/>
              </w:rPr>
              <w:t xml:space="preserve"> +</w:t>
            </w:r>
          </w:p>
          <w:p w14:paraId="667E6EB2" w14:textId="77777777" w:rsidR="007B004A" w:rsidRPr="00C14526" w:rsidRDefault="00000000" w:rsidP="002E7688">
            <w:pPr>
              <w:cnfStyle w:val="000000100000" w:firstRow="0" w:lastRow="0" w:firstColumn="0" w:lastColumn="0" w:oddVBand="0" w:evenVBand="0" w:oddHBand="1" w:evenHBand="0" w:firstRowFirstColumn="0" w:firstRowLastColumn="0" w:lastRowFirstColumn="0" w:lastRowLastColumn="0"/>
              <w:rPr>
                <w:sz w:val="16"/>
              </w:rPr>
            </w:pPr>
            <w:hyperlink w:anchor="_[A]_Total_16" w:history="1">
              <w:r w:rsidR="007B004A">
                <w:rPr>
                  <w:rStyle w:val="Hipervnculo"/>
                  <w:sz w:val="16"/>
                </w:rPr>
                <w:t>[A]</w:t>
              </w:r>
              <w:r w:rsidR="007B004A" w:rsidRPr="00C14526">
                <w:rPr>
                  <w:rStyle w:val="Hipervnculo"/>
                  <w:sz w:val="16"/>
                </w:rPr>
                <w:t>Total</w:t>
              </w:r>
            </w:hyperlink>
            <w:r w:rsidR="007B004A">
              <w:rPr>
                <w:rStyle w:val="Hipervnculo"/>
                <w:sz w:val="16"/>
              </w:rPr>
              <w:t>VariacionProvisionParaSiniestros</w:t>
            </w:r>
            <w:r w:rsidR="007B004A" w:rsidRPr="00C14526">
              <w:rPr>
                <w:sz w:val="16"/>
              </w:rPr>
              <w:t xml:space="preserve"> –</w:t>
            </w:r>
          </w:p>
          <w:p w14:paraId="1B697E9B" w14:textId="77777777" w:rsidR="007B004A" w:rsidRPr="00C14526" w:rsidRDefault="00000000" w:rsidP="002E7688">
            <w:pPr>
              <w:cnfStyle w:val="000000100000" w:firstRow="0" w:lastRow="0" w:firstColumn="0" w:lastColumn="0" w:oddVBand="0" w:evenVBand="0" w:oddHBand="1" w:evenHBand="0" w:firstRowFirstColumn="0" w:firstRowLastColumn="0" w:lastRowFirstColumn="0" w:lastRowLastColumn="0"/>
              <w:rPr>
                <w:sz w:val="16"/>
              </w:rPr>
            </w:pPr>
            <w:hyperlink w:anchor="_[E]VariacionParticipacionReasegurad" w:history="1">
              <w:r w:rsidR="007B004A" w:rsidRPr="00C14526">
                <w:rPr>
                  <w:rStyle w:val="Hipervnculo"/>
                  <w:sz w:val="16"/>
                </w:rPr>
                <w:t>[E]VariacionParticipacionReaseguradorProvisionSiniestrosReaseguroCedidoRetroc edido</w:t>
              </w:r>
            </w:hyperlink>
            <w:r w:rsidR="007B004A" w:rsidRPr="00C14526">
              <w:rPr>
                <w:sz w:val="16"/>
              </w:rPr>
              <w:t xml:space="preserve"> +</w:t>
            </w:r>
          </w:p>
          <w:p w14:paraId="392AAEEA" w14:textId="77777777" w:rsidR="007B004A" w:rsidRPr="00C14526" w:rsidRDefault="00000000" w:rsidP="002E7688">
            <w:pPr>
              <w:cnfStyle w:val="000000100000" w:firstRow="0" w:lastRow="0" w:firstColumn="0" w:lastColumn="0" w:oddVBand="0" w:evenVBand="0" w:oddHBand="1" w:evenHBand="0" w:firstRowFirstColumn="0" w:firstRowLastColumn="0" w:lastRowFirstColumn="0" w:lastRowLastColumn="0"/>
              <w:rPr>
                <w:sz w:val="16"/>
              </w:rPr>
            </w:pPr>
            <w:hyperlink w:anchor="_[E]_GastosImputablesSiniestros" w:history="1">
              <w:r w:rsidR="007B004A">
                <w:rPr>
                  <w:rStyle w:val="Hipervnculo"/>
                  <w:sz w:val="16"/>
                </w:rPr>
                <w:t>[E]</w:t>
              </w:r>
              <w:r w:rsidR="007B004A" w:rsidRPr="00C14526">
                <w:rPr>
                  <w:rStyle w:val="Hipervnculo"/>
                  <w:sz w:val="16"/>
                </w:rPr>
                <w:t>GastosImputablesSiniestros</w:t>
              </w:r>
            </w:hyperlink>
          </w:p>
          <w:p w14:paraId="35852019" w14:textId="77777777" w:rsidR="00683A7A" w:rsidRPr="00D57527" w:rsidRDefault="00683A7A" w:rsidP="00683A7A">
            <w:pPr>
              <w:tabs>
                <w:tab w:val="left" w:pos="128"/>
                <w:tab w:val="left" w:pos="949"/>
              </w:tabs>
              <w:cnfStyle w:val="000000100000" w:firstRow="0" w:lastRow="0" w:firstColumn="0" w:lastColumn="0" w:oddVBand="0" w:evenVBand="0" w:oddHBand="1"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Puede ser &lt; 0 ó ≥ 0</w:t>
            </w:r>
          </w:p>
          <w:p w14:paraId="4F2D37CC" w14:textId="77777777" w:rsidR="007B004A" w:rsidRPr="00586724" w:rsidRDefault="007B004A" w:rsidP="002E7688">
            <w:pPr>
              <w:cnfStyle w:val="000000100000" w:firstRow="0" w:lastRow="0" w:firstColumn="0" w:lastColumn="0" w:oddVBand="0" w:evenVBand="0" w:oddHBand="1" w:evenHBand="0" w:firstRowFirstColumn="0" w:firstRowLastColumn="0" w:lastRowFirstColumn="0" w:lastRowLastColumn="0"/>
              <w:rPr>
                <w:lang w:val="es-CR"/>
              </w:rPr>
            </w:pPr>
          </w:p>
        </w:tc>
      </w:tr>
      <w:tr w:rsidR="007B004A" w:rsidRPr="00794669" w14:paraId="4303D3C1"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015045D1" w14:textId="77777777" w:rsidR="007B004A" w:rsidRDefault="007B004A" w:rsidP="00AC435C">
            <w:pPr>
              <w:pStyle w:val="Ttulo9"/>
              <w:ind w:left="113" w:right="113"/>
              <w:jc w:val="center"/>
              <w:outlineLvl w:val="8"/>
              <w:rPr>
                <w:b w:val="0"/>
              </w:rPr>
            </w:pPr>
            <w:r>
              <w:rPr>
                <w:b w:val="0"/>
              </w:rPr>
              <w:t>[E]</w:t>
            </w:r>
            <w:r>
              <w:t xml:space="preserve"> </w:t>
            </w:r>
            <w:r w:rsidRPr="00C24152">
              <w:rPr>
                <w:b w:val="0"/>
              </w:rPr>
              <w:t>SiniestrosPagados</w:t>
            </w:r>
            <w:r w:rsidR="00065287" w:rsidRPr="007B004A">
              <w:rPr>
                <w:b w:val="0"/>
              </w:rPr>
              <w:t>_ln</w:t>
            </w:r>
          </w:p>
        </w:tc>
        <w:tc>
          <w:tcPr>
            <w:tcW w:w="3402" w:type="dxa"/>
          </w:tcPr>
          <w:p w14:paraId="7F93052A" w14:textId="77777777" w:rsidR="007B004A" w:rsidRPr="00794669"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[A]</w:t>
            </w:r>
            <w:r>
              <w:t xml:space="preserve"> </w:t>
            </w:r>
            <w:r w:rsidRPr="00C24152">
              <w:rPr>
                <w:snapToGrid w:val="0"/>
                <w:color w:val="000000"/>
                <w:szCs w:val="16"/>
                <w:lang w:val="es-ES_tradnl" w:eastAsia="es-CR"/>
              </w:rPr>
              <w:t>Total</w:t>
            </w:r>
            <w:r w:rsidRPr="00270EA4">
              <w:rPr>
                <w:snapToGrid w:val="0"/>
                <w:color w:val="000000"/>
                <w:szCs w:val="16"/>
                <w:lang w:val="es-ES_tradnl" w:eastAsia="es-CR"/>
              </w:rPr>
              <w:t>SiniestrosPagados</w:t>
            </w:r>
          </w:p>
        </w:tc>
        <w:tc>
          <w:tcPr>
            <w:tcW w:w="4536" w:type="dxa"/>
            <w:vAlign w:val="center"/>
          </w:tcPr>
          <w:p w14:paraId="463A1CD6" w14:textId="77777777" w:rsidR="007B004A" w:rsidRPr="002E7688"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Siniestros pagados</w:t>
            </w:r>
          </w:p>
        </w:tc>
        <w:tc>
          <w:tcPr>
            <w:tcW w:w="529" w:type="dxa"/>
            <w:textDirection w:val="btLr"/>
            <w:vAlign w:val="center"/>
          </w:tcPr>
          <w:p w14:paraId="3E71176F" w14:textId="77777777" w:rsidR="007B004A" w:rsidRPr="00794669"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139CC110" w14:textId="77777777" w:rsidR="007B004A" w:rsidRPr="00586724" w:rsidRDefault="00000000" w:rsidP="002E7688">
            <w:pPr>
              <w:cnfStyle w:val="000000000000" w:firstRow="0" w:lastRow="0" w:firstColumn="0" w:lastColumn="0" w:oddVBand="0" w:evenVBand="0" w:oddHBand="0" w:evenHBand="0" w:firstRowFirstColumn="0" w:firstRowLastColumn="0" w:lastRowFirstColumn="0" w:lastRowLastColumn="0"/>
              <w:rPr>
                <w:rStyle w:val="Hipervnculo"/>
                <w:rFonts w:cs="Arial"/>
                <w:color w:val="FF0000"/>
                <w:sz w:val="16"/>
                <w:szCs w:val="16"/>
                <w:lang w:val="es-CR" w:eastAsia="es-CR"/>
              </w:rPr>
            </w:pPr>
            <w:hyperlink w:anchor="_[A]_Total_15" w:history="1">
              <w:r w:rsidR="007B004A" w:rsidRPr="005B7274">
                <w:rPr>
                  <w:rStyle w:val="Hipervnculo"/>
                  <w:sz w:val="16"/>
                  <w:szCs w:val="16"/>
                </w:rPr>
                <w:t>[A] Tota</w:t>
              </w:r>
              <w:r w:rsidR="007B004A" w:rsidRPr="00270EA4">
                <w:rPr>
                  <w:rStyle w:val="Hipervnculo"/>
                  <w:sz w:val="16"/>
                  <w:szCs w:val="16"/>
                </w:rPr>
                <w:t>SiniestrosPagados</w:t>
              </w:r>
              <w:r w:rsidR="007B004A" w:rsidRPr="005B7274">
                <w:rPr>
                  <w:rStyle w:val="Hipervnculo"/>
                  <w:sz w:val="16"/>
                  <w:szCs w:val="16"/>
                </w:rPr>
                <w:t>l</w:t>
              </w:r>
            </w:hyperlink>
            <w:r w:rsidR="007B004A" w:rsidRPr="005B7274">
              <w:rPr>
                <w:sz w:val="16"/>
                <w:szCs w:val="16"/>
              </w:rPr>
              <w:t>=</w:t>
            </w:r>
            <w:r w:rsidR="007B004A" w:rsidRPr="005B7274">
              <w:rPr>
                <w:rFonts w:cs="Arial"/>
                <w:color w:val="000000"/>
                <w:sz w:val="16"/>
                <w:szCs w:val="16"/>
                <w:lang w:val="es-CR" w:eastAsia="es-CR"/>
              </w:rPr>
              <w:t xml:space="preserve">∑ </w:t>
            </w:r>
            <w:hyperlink w:anchor="_[E]_DeslgoseSiniestrosPagados" w:history="1">
              <w:r w:rsidR="00E11DB6">
                <w:rPr>
                  <w:rStyle w:val="Hipervnculo"/>
                  <w:rFonts w:cs="Arial"/>
                  <w:sz w:val="16"/>
                  <w:szCs w:val="16"/>
                  <w:lang w:val="es-CR" w:eastAsia="es-CR"/>
                </w:rPr>
                <w:t>Des</w:t>
              </w:r>
              <w:r w:rsidR="007B004A" w:rsidRPr="005B7274">
                <w:rPr>
                  <w:rStyle w:val="Hipervnculo"/>
                  <w:rFonts w:cs="Arial"/>
                  <w:sz w:val="16"/>
                  <w:szCs w:val="16"/>
                  <w:lang w:val="es-CR" w:eastAsia="es-CR"/>
                </w:rPr>
                <w:t>g</w:t>
              </w:r>
              <w:r w:rsidR="00E11DB6">
                <w:rPr>
                  <w:rStyle w:val="Hipervnculo"/>
                  <w:rFonts w:cs="Arial"/>
                  <w:sz w:val="16"/>
                  <w:szCs w:val="16"/>
                  <w:lang w:val="es-CR" w:eastAsia="es-CR"/>
                </w:rPr>
                <w:t>l</w:t>
              </w:r>
              <w:r w:rsidR="007B004A" w:rsidRPr="005B7274">
                <w:rPr>
                  <w:rStyle w:val="Hipervnculo"/>
                  <w:rFonts w:cs="Arial"/>
                  <w:sz w:val="16"/>
                  <w:szCs w:val="16"/>
                  <w:lang w:val="es-CR" w:eastAsia="es-CR"/>
                </w:rPr>
                <w:t>oseSiniestrosPagados</w:t>
              </w:r>
            </w:hyperlink>
            <w:r w:rsidR="00C014EE" w:rsidRPr="00C014EE">
              <w:rPr>
                <w:rStyle w:val="Hipervnculo"/>
                <w:rFonts w:cs="Arial"/>
                <w:sz w:val="16"/>
                <w:szCs w:val="16"/>
                <w:lang w:val="es-CR" w:eastAsia="es-CR"/>
              </w:rPr>
              <w:t>_ln</w:t>
            </w:r>
          </w:p>
          <w:p w14:paraId="7FA73E14" w14:textId="77777777" w:rsidR="00683A7A" w:rsidRPr="00D57527" w:rsidRDefault="00683A7A" w:rsidP="00683A7A">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Puede ser &lt; 0 ó ≥ 0</w:t>
            </w:r>
          </w:p>
          <w:p w14:paraId="4E05791B" w14:textId="77777777" w:rsidR="00683A7A" w:rsidRPr="005B7274" w:rsidRDefault="00683A7A" w:rsidP="002E7688">
            <w:pPr>
              <w:cnfStyle w:val="000000000000" w:firstRow="0" w:lastRow="0" w:firstColumn="0" w:lastColumn="0" w:oddVBand="0" w:evenVBand="0" w:oddHBand="0" w:evenHBand="0" w:firstRowFirstColumn="0" w:firstRowLastColumn="0" w:lastRowFirstColumn="0" w:lastRowLastColumn="0"/>
              <w:rPr>
                <w:sz w:val="16"/>
                <w:szCs w:val="16"/>
              </w:rPr>
            </w:pPr>
          </w:p>
        </w:tc>
      </w:tr>
      <w:tr w:rsidR="007B004A" w:rsidRPr="00794669" w14:paraId="675E9C23"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04DF6FE1" w14:textId="77777777" w:rsidR="007B004A" w:rsidRDefault="007B004A" w:rsidP="00AC435C">
            <w:pPr>
              <w:pStyle w:val="Ttulo9"/>
              <w:ind w:left="113" w:right="113"/>
              <w:jc w:val="center"/>
              <w:outlineLvl w:val="8"/>
              <w:rPr>
                <w:b w:val="0"/>
              </w:rPr>
            </w:pPr>
            <w:r>
              <w:rPr>
                <w:b w:val="0"/>
              </w:rPr>
              <w:t>[E]</w:t>
            </w:r>
            <w:r>
              <w:t xml:space="preserve"> </w:t>
            </w:r>
            <w:r w:rsidR="00E11DB6">
              <w:rPr>
                <w:b w:val="0"/>
              </w:rPr>
              <w:t>Des</w:t>
            </w:r>
            <w:r w:rsidRPr="00C24152">
              <w:rPr>
                <w:b w:val="0"/>
              </w:rPr>
              <w:t>g</w:t>
            </w:r>
            <w:r w:rsidR="00E11DB6">
              <w:rPr>
                <w:b w:val="0"/>
              </w:rPr>
              <w:t>l</w:t>
            </w:r>
            <w:r w:rsidRPr="00C24152">
              <w:rPr>
                <w:b w:val="0"/>
              </w:rPr>
              <w:t>oseSiniestrosPagados</w:t>
            </w:r>
            <w:r w:rsidR="004E45CF">
              <w:rPr>
                <w:b w:val="0"/>
              </w:rPr>
              <w:t>_ln</w:t>
            </w:r>
          </w:p>
        </w:tc>
        <w:tc>
          <w:tcPr>
            <w:tcW w:w="3402" w:type="dxa"/>
          </w:tcPr>
          <w:p w14:paraId="0AD3B946" w14:textId="77777777" w:rsidR="007B004A" w:rsidRPr="00794669"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C24152">
              <w:rPr>
                <w:snapToGrid w:val="0"/>
                <w:color w:val="000000"/>
                <w:szCs w:val="16"/>
                <w:lang w:val="es-ES_tradnl" w:eastAsia="es-CR"/>
              </w:rPr>
              <w:t>SeguroDirecto</w:t>
            </w:r>
          </w:p>
        </w:tc>
        <w:tc>
          <w:tcPr>
            <w:tcW w:w="4536" w:type="dxa"/>
            <w:vAlign w:val="center"/>
          </w:tcPr>
          <w:p w14:paraId="77775E2F" w14:textId="77777777" w:rsidR="007B004A" w:rsidRPr="002E7688"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 xml:space="preserve">Seguro directo </w:t>
            </w:r>
          </w:p>
        </w:tc>
        <w:tc>
          <w:tcPr>
            <w:tcW w:w="529" w:type="dxa"/>
            <w:textDirection w:val="btLr"/>
            <w:vAlign w:val="center"/>
          </w:tcPr>
          <w:p w14:paraId="39653446" w14:textId="77777777" w:rsidR="007B004A" w:rsidRPr="00794669"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7376D">
              <w:rPr>
                <w:rFonts w:cs="Arial"/>
                <w:color w:val="000000"/>
                <w:sz w:val="16"/>
                <w:szCs w:val="16"/>
                <w:lang w:val="es-ES_tradnl" w:eastAsia="es-CR"/>
              </w:rPr>
              <w:t>40200100000000</w:t>
            </w:r>
          </w:p>
        </w:tc>
        <w:tc>
          <w:tcPr>
            <w:tcW w:w="4985" w:type="dxa"/>
            <w:vAlign w:val="center"/>
          </w:tcPr>
          <w:p w14:paraId="7A933D5D" w14:textId="77777777" w:rsidR="007B004A" w:rsidRPr="00D57527" w:rsidRDefault="00683A7A" w:rsidP="00683A7A">
            <w:pPr>
              <w:pStyle w:val="Prrafodelista"/>
              <w:numPr>
                <w:ilvl w:val="0"/>
                <w:numId w:val="540"/>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D57527">
              <w:t xml:space="preserve"> </w:t>
            </w:r>
            <w:r w:rsidRPr="00D57527">
              <w:rPr>
                <w:rFonts w:cs="Arial"/>
                <w:sz w:val="16"/>
                <w:szCs w:val="16"/>
                <w:lang w:eastAsia="es-CR"/>
              </w:rPr>
              <w:t>Puede ser &lt; 0 ó ≥ 0</w:t>
            </w:r>
          </w:p>
          <w:p w14:paraId="7DA6141D" w14:textId="77777777" w:rsidR="007B004A" w:rsidRPr="001527D0" w:rsidRDefault="007B004A" w:rsidP="009B7AA1">
            <w:pPr>
              <w:pStyle w:val="Prrafodelista"/>
              <w:numPr>
                <w:ilvl w:val="0"/>
                <w:numId w:val="540"/>
              </w:numPr>
              <w:cnfStyle w:val="000000100000" w:firstRow="0" w:lastRow="0" w:firstColumn="0" w:lastColumn="0" w:oddVBand="0" w:evenVBand="0" w:oddHBand="1" w:evenHBand="0" w:firstRowFirstColumn="0" w:firstRowLastColumn="0" w:lastRowFirstColumn="0" w:lastRowLastColumn="0"/>
              <w:rPr>
                <w:sz w:val="16"/>
              </w:rPr>
            </w:pPr>
            <w:r w:rsidRPr="001527D0">
              <w:rPr>
                <w:rFonts w:cs="Arial"/>
                <w:color w:val="000000"/>
                <w:sz w:val="16"/>
                <w:szCs w:val="16"/>
                <w:lang w:eastAsia="es-CR"/>
              </w:rPr>
              <w:t>Se debe expresar con 2 decimales</w:t>
            </w:r>
          </w:p>
        </w:tc>
      </w:tr>
      <w:tr w:rsidR="007B004A" w:rsidRPr="00794669" w14:paraId="4D28B4AE"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398D171" w14:textId="77777777" w:rsidR="007B004A" w:rsidRDefault="007B004A" w:rsidP="00AC435C">
            <w:pPr>
              <w:pStyle w:val="Ttulo9"/>
              <w:ind w:left="113" w:right="113"/>
              <w:jc w:val="center"/>
              <w:outlineLvl w:val="8"/>
              <w:rPr>
                <w:b w:val="0"/>
              </w:rPr>
            </w:pPr>
          </w:p>
        </w:tc>
        <w:tc>
          <w:tcPr>
            <w:tcW w:w="3402" w:type="dxa"/>
          </w:tcPr>
          <w:p w14:paraId="08A7B704" w14:textId="77777777" w:rsidR="007B004A" w:rsidRPr="00794669"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C24152">
              <w:rPr>
                <w:snapToGrid w:val="0"/>
                <w:color w:val="000000"/>
                <w:szCs w:val="16"/>
                <w:lang w:val="es-ES_tradnl" w:eastAsia="es-CR"/>
              </w:rPr>
              <w:t>ReaseguroAceptado</w:t>
            </w:r>
          </w:p>
        </w:tc>
        <w:tc>
          <w:tcPr>
            <w:tcW w:w="4536" w:type="dxa"/>
            <w:vAlign w:val="center"/>
          </w:tcPr>
          <w:p w14:paraId="2524DB90" w14:textId="77777777" w:rsidR="007B004A" w:rsidRPr="002E7688"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Reaseguro aceptado</w:t>
            </w:r>
          </w:p>
        </w:tc>
        <w:tc>
          <w:tcPr>
            <w:tcW w:w="529" w:type="dxa"/>
            <w:textDirection w:val="btLr"/>
            <w:vAlign w:val="center"/>
          </w:tcPr>
          <w:p w14:paraId="1207E541" w14:textId="77777777" w:rsidR="007B004A" w:rsidRPr="00794669"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7376D">
              <w:rPr>
                <w:rFonts w:cs="Arial"/>
                <w:color w:val="000000"/>
                <w:sz w:val="16"/>
                <w:szCs w:val="16"/>
                <w:lang w:val="es-ES_tradnl" w:eastAsia="es-CR"/>
              </w:rPr>
              <w:t>40200200000000</w:t>
            </w:r>
          </w:p>
        </w:tc>
        <w:tc>
          <w:tcPr>
            <w:tcW w:w="4985" w:type="dxa"/>
            <w:vAlign w:val="center"/>
          </w:tcPr>
          <w:p w14:paraId="53F29C18" w14:textId="77777777" w:rsidR="007B004A" w:rsidRPr="00D57527" w:rsidRDefault="00683A7A" w:rsidP="00683A7A">
            <w:pPr>
              <w:pStyle w:val="Prrafodelista"/>
              <w:numPr>
                <w:ilvl w:val="0"/>
                <w:numId w:val="539"/>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D57527">
              <w:t xml:space="preserve"> </w:t>
            </w:r>
            <w:r w:rsidRPr="00D57527">
              <w:rPr>
                <w:rFonts w:cs="Arial"/>
                <w:sz w:val="16"/>
                <w:szCs w:val="16"/>
                <w:lang w:eastAsia="es-CR"/>
              </w:rPr>
              <w:t>Puede ser &lt; 0 ó ≥ 0</w:t>
            </w:r>
          </w:p>
          <w:p w14:paraId="1D5B2860" w14:textId="77777777" w:rsidR="007B004A" w:rsidRPr="001527D0" w:rsidRDefault="007B004A" w:rsidP="009B7AA1">
            <w:pPr>
              <w:pStyle w:val="Prrafodelista"/>
              <w:numPr>
                <w:ilvl w:val="0"/>
                <w:numId w:val="539"/>
              </w:numPr>
              <w:cnfStyle w:val="000000000000" w:firstRow="0" w:lastRow="0" w:firstColumn="0" w:lastColumn="0" w:oddVBand="0" w:evenVBand="0" w:oddHBand="0" w:evenHBand="0" w:firstRowFirstColumn="0" w:firstRowLastColumn="0" w:lastRowFirstColumn="0" w:lastRowLastColumn="0"/>
              <w:rPr>
                <w:sz w:val="16"/>
              </w:rPr>
            </w:pPr>
            <w:r w:rsidRPr="001527D0">
              <w:rPr>
                <w:rFonts w:cs="Arial"/>
                <w:color w:val="000000"/>
                <w:sz w:val="16"/>
                <w:szCs w:val="16"/>
                <w:lang w:eastAsia="es-CR"/>
              </w:rPr>
              <w:t>Se debe expresar con 2 decimales</w:t>
            </w:r>
          </w:p>
        </w:tc>
      </w:tr>
      <w:tr w:rsidR="007B004A" w:rsidRPr="00794669" w14:paraId="2E623BE0"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2DA84DD4" w14:textId="77777777" w:rsidR="007B004A" w:rsidRDefault="007B004A" w:rsidP="00AC435C">
            <w:pPr>
              <w:pStyle w:val="Ttulo9"/>
              <w:ind w:left="113" w:right="113"/>
              <w:jc w:val="center"/>
              <w:outlineLvl w:val="8"/>
              <w:rPr>
                <w:b w:val="0"/>
              </w:rPr>
            </w:pPr>
          </w:p>
        </w:tc>
        <w:tc>
          <w:tcPr>
            <w:tcW w:w="3402" w:type="dxa"/>
          </w:tcPr>
          <w:p w14:paraId="2CBE96F5" w14:textId="77777777" w:rsidR="007B004A"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sidRPr="007730FA">
              <w:rPr>
                <w:snapToGrid w:val="0"/>
                <w:color w:val="000000"/>
                <w:szCs w:val="16"/>
                <w:lang w:val="es-ES_tradnl" w:eastAsia="es-CR"/>
              </w:rPr>
              <w:t>[E</w:t>
            </w:r>
            <w:r>
              <w:rPr>
                <w:snapToGrid w:val="0"/>
                <w:color w:val="000000"/>
                <w:szCs w:val="16"/>
                <w:lang w:val="es-ES_tradnl" w:eastAsia="es-CR"/>
              </w:rPr>
              <w:t>]</w:t>
            </w:r>
            <w:r w:rsidRPr="00270EA4">
              <w:rPr>
                <w:snapToGrid w:val="0"/>
                <w:color w:val="000000"/>
                <w:szCs w:val="16"/>
                <w:lang w:val="es-ES_tradnl" w:eastAsia="es-CR"/>
              </w:rPr>
              <w:t>SiniestrosGastosRecuperadosPorReaseguroCedidoRetrocedido</w:t>
            </w:r>
            <w:r w:rsidR="004E45CF">
              <w:rPr>
                <w:snapToGrid w:val="0"/>
                <w:color w:val="000000"/>
                <w:szCs w:val="16"/>
                <w:lang w:val="es-ES_tradnl" w:eastAsia="es-CR"/>
              </w:rPr>
              <w:t>_ln</w:t>
            </w:r>
          </w:p>
        </w:tc>
        <w:tc>
          <w:tcPr>
            <w:tcW w:w="4536" w:type="dxa"/>
            <w:vAlign w:val="center"/>
          </w:tcPr>
          <w:p w14:paraId="26B1FFC9" w14:textId="77777777" w:rsidR="007B004A" w:rsidRPr="002E7688"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Siniestros por reaseguro cedido y retrocedido</w:t>
            </w:r>
          </w:p>
        </w:tc>
        <w:tc>
          <w:tcPr>
            <w:tcW w:w="529" w:type="dxa"/>
            <w:textDirection w:val="btLr"/>
            <w:vAlign w:val="center"/>
          </w:tcPr>
          <w:p w14:paraId="15AE8023" w14:textId="77777777" w:rsidR="007B004A" w:rsidRPr="00066184"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50400100000000+50400200000000</w:t>
            </w:r>
          </w:p>
        </w:tc>
        <w:tc>
          <w:tcPr>
            <w:tcW w:w="4985" w:type="dxa"/>
            <w:vAlign w:val="center"/>
          </w:tcPr>
          <w:p w14:paraId="62768871" w14:textId="77777777" w:rsidR="007B004A" w:rsidRPr="00D57527" w:rsidRDefault="00683A7A" w:rsidP="00586724">
            <w:pPr>
              <w:pStyle w:val="Prrafodelista"/>
              <w:numPr>
                <w:ilvl w:val="0"/>
                <w:numId w:val="538"/>
              </w:numPr>
              <w:ind w:left="837" w:hanging="425"/>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586724">
              <w:rPr>
                <w:color w:val="FF0000"/>
              </w:rPr>
              <w:t xml:space="preserve"> </w:t>
            </w:r>
            <w:r w:rsidRPr="00D57527">
              <w:rPr>
                <w:rFonts w:cs="Arial"/>
                <w:sz w:val="16"/>
                <w:szCs w:val="16"/>
                <w:lang w:eastAsia="es-CR"/>
              </w:rPr>
              <w:t>Puede ser &lt; 0 ó ≥ 0</w:t>
            </w:r>
          </w:p>
          <w:p w14:paraId="785D4D0F" w14:textId="77777777" w:rsidR="007B004A" w:rsidRPr="001527D0" w:rsidRDefault="007B004A" w:rsidP="009B7AA1">
            <w:pPr>
              <w:pStyle w:val="Prrafodelista"/>
              <w:numPr>
                <w:ilvl w:val="0"/>
                <w:numId w:val="538"/>
              </w:numPr>
              <w:ind w:left="837" w:hanging="425"/>
              <w:cnfStyle w:val="000000100000" w:firstRow="0" w:lastRow="0" w:firstColumn="0" w:lastColumn="0" w:oddVBand="0" w:evenVBand="0" w:oddHBand="1" w:evenHBand="0" w:firstRowFirstColumn="0" w:firstRowLastColumn="0" w:lastRowFirstColumn="0" w:lastRowLastColumn="0"/>
              <w:rPr>
                <w:sz w:val="16"/>
                <w:szCs w:val="16"/>
              </w:rPr>
            </w:pPr>
            <w:r w:rsidRPr="001527D0">
              <w:rPr>
                <w:rFonts w:cs="Arial"/>
                <w:color w:val="000000"/>
                <w:sz w:val="16"/>
                <w:szCs w:val="16"/>
                <w:lang w:eastAsia="es-CR"/>
              </w:rPr>
              <w:t>Se debe expresar con 2 decimales</w:t>
            </w:r>
          </w:p>
        </w:tc>
      </w:tr>
      <w:tr w:rsidR="007B004A" w:rsidRPr="00794669" w14:paraId="1266409C"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099FCAEF" w14:textId="77777777" w:rsidR="007B004A" w:rsidRDefault="007B004A" w:rsidP="00AC435C">
            <w:pPr>
              <w:pStyle w:val="Ttulo9"/>
              <w:ind w:left="113" w:right="113"/>
              <w:jc w:val="center"/>
              <w:outlineLvl w:val="8"/>
              <w:rPr>
                <w:b w:val="0"/>
              </w:rPr>
            </w:pPr>
            <w:r>
              <w:rPr>
                <w:b w:val="0"/>
              </w:rPr>
              <w:t>[E]</w:t>
            </w:r>
            <w:r>
              <w:t xml:space="preserve"> </w:t>
            </w:r>
            <w:r w:rsidRPr="005B7274">
              <w:rPr>
                <w:b w:val="0"/>
              </w:rPr>
              <w:t>VariacionProvision</w:t>
            </w:r>
            <w:r w:rsidR="006548E9">
              <w:rPr>
                <w:b w:val="0"/>
              </w:rPr>
              <w:t>Para</w:t>
            </w:r>
            <w:r w:rsidRPr="005B7274">
              <w:rPr>
                <w:b w:val="0"/>
              </w:rPr>
              <w:t>Siniestros</w:t>
            </w:r>
          </w:p>
        </w:tc>
        <w:tc>
          <w:tcPr>
            <w:tcW w:w="3402" w:type="dxa"/>
          </w:tcPr>
          <w:p w14:paraId="5238DC09" w14:textId="77777777" w:rsidR="007B004A"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[A]</w:t>
            </w:r>
            <w:r>
              <w:t xml:space="preserve"> </w:t>
            </w:r>
            <w:r w:rsidRPr="00270EA4">
              <w:rPr>
                <w:snapToGrid w:val="0"/>
                <w:color w:val="000000"/>
                <w:szCs w:val="16"/>
                <w:lang w:val="es-ES_tradnl" w:eastAsia="es-CR"/>
              </w:rPr>
              <w:t>TotalVariacionProvisionParaSiniestros</w:t>
            </w:r>
          </w:p>
        </w:tc>
        <w:tc>
          <w:tcPr>
            <w:tcW w:w="4536" w:type="dxa"/>
            <w:vAlign w:val="center"/>
          </w:tcPr>
          <w:p w14:paraId="6A5E1B5C" w14:textId="77777777" w:rsidR="007B004A" w:rsidRPr="002E7688"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Variación en la provisión para siniestros</w:t>
            </w:r>
          </w:p>
        </w:tc>
        <w:tc>
          <w:tcPr>
            <w:tcW w:w="529" w:type="dxa"/>
            <w:textDirection w:val="btLr"/>
            <w:vAlign w:val="center"/>
          </w:tcPr>
          <w:p w14:paraId="374C8D50" w14:textId="77777777" w:rsidR="007B004A" w:rsidRPr="00066184"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40800100300000-50700100300000</w:t>
            </w:r>
          </w:p>
        </w:tc>
        <w:tc>
          <w:tcPr>
            <w:tcW w:w="4985" w:type="dxa"/>
            <w:vAlign w:val="center"/>
          </w:tcPr>
          <w:p w14:paraId="0ED5F754" w14:textId="77777777" w:rsidR="007B004A" w:rsidRPr="00586724" w:rsidRDefault="00000000" w:rsidP="002E7688">
            <w:pPr>
              <w:cnfStyle w:val="000000000000" w:firstRow="0" w:lastRow="0" w:firstColumn="0" w:lastColumn="0" w:oddVBand="0" w:evenVBand="0" w:oddHBand="0" w:evenHBand="0" w:firstRowFirstColumn="0" w:firstRowLastColumn="0" w:lastRowFirstColumn="0" w:lastRowLastColumn="0"/>
              <w:rPr>
                <w:rStyle w:val="Hipervnculo"/>
                <w:rFonts w:cs="Arial"/>
                <w:color w:val="FF0000"/>
                <w:sz w:val="16"/>
                <w:szCs w:val="16"/>
                <w:lang w:val="es-CR" w:eastAsia="es-CR"/>
              </w:rPr>
            </w:pPr>
            <w:hyperlink w:anchor="_[A]_Total_16" w:history="1">
              <w:r w:rsidR="007B004A" w:rsidRPr="005B7274">
                <w:rPr>
                  <w:rStyle w:val="Hipervnculo"/>
                  <w:rFonts w:cs="Arial"/>
                  <w:sz w:val="16"/>
                  <w:szCs w:val="16"/>
                  <w:lang w:eastAsia="es-CR"/>
                </w:rPr>
                <w:t>[A] Total</w:t>
              </w:r>
            </w:hyperlink>
            <w:r w:rsidR="007B004A" w:rsidRPr="005B7274">
              <w:rPr>
                <w:sz w:val="16"/>
                <w:szCs w:val="16"/>
              </w:rPr>
              <w:t>=</w:t>
            </w:r>
            <w:r w:rsidR="007B004A" w:rsidRPr="005B7274">
              <w:rPr>
                <w:rFonts w:cs="Arial"/>
                <w:color w:val="000000"/>
                <w:sz w:val="16"/>
                <w:szCs w:val="16"/>
                <w:lang w:val="es-CR" w:eastAsia="es-CR"/>
              </w:rPr>
              <w:t>∑</w:t>
            </w:r>
            <w:r w:rsidR="007B004A">
              <w:rPr>
                <w:rFonts w:cs="Arial"/>
                <w:color w:val="000000"/>
                <w:sz w:val="16"/>
                <w:szCs w:val="16"/>
                <w:lang w:val="es-CR" w:eastAsia="es-CR"/>
              </w:rPr>
              <w:t xml:space="preserve"> </w:t>
            </w:r>
            <w:hyperlink w:anchor="_[E]DesgloseVariacionProvisionSinies" w:history="1">
              <w:r w:rsidR="007B004A" w:rsidRPr="005B7274">
                <w:rPr>
                  <w:rStyle w:val="Hipervnculo"/>
                  <w:rFonts w:cs="Arial"/>
                  <w:sz w:val="16"/>
                  <w:szCs w:val="16"/>
                  <w:lang w:val="es-CR" w:eastAsia="es-CR"/>
                </w:rPr>
                <w:t>DesgloseVariacionProvision</w:t>
              </w:r>
              <w:r w:rsidR="007B004A">
                <w:rPr>
                  <w:rStyle w:val="Hipervnculo"/>
                  <w:rFonts w:cs="Arial"/>
                  <w:sz w:val="16"/>
                  <w:szCs w:val="16"/>
                  <w:lang w:val="es-CR" w:eastAsia="es-CR"/>
                </w:rPr>
                <w:t>Para</w:t>
              </w:r>
              <w:r w:rsidR="007B004A" w:rsidRPr="005B7274">
                <w:rPr>
                  <w:rStyle w:val="Hipervnculo"/>
                  <w:rFonts w:cs="Arial"/>
                  <w:sz w:val="16"/>
                  <w:szCs w:val="16"/>
                  <w:lang w:val="es-CR" w:eastAsia="es-CR"/>
                </w:rPr>
                <w:t>Siniestros</w:t>
              </w:r>
            </w:hyperlink>
            <w:r w:rsidR="00C014EE" w:rsidRPr="00C014EE">
              <w:rPr>
                <w:rStyle w:val="Hipervnculo"/>
                <w:rFonts w:cs="Arial"/>
                <w:sz w:val="16"/>
                <w:szCs w:val="16"/>
                <w:lang w:val="es-CR" w:eastAsia="es-CR"/>
              </w:rPr>
              <w:t>_ln</w:t>
            </w:r>
          </w:p>
          <w:p w14:paraId="417E0D02" w14:textId="77777777" w:rsidR="00683A7A" w:rsidRPr="00D57527" w:rsidRDefault="00683A7A" w:rsidP="00683A7A">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Puede ser &lt; 0 ó ≥ 0</w:t>
            </w:r>
          </w:p>
          <w:p w14:paraId="1BC5E81C" w14:textId="77777777" w:rsidR="00683A7A" w:rsidRPr="005B7274" w:rsidRDefault="00683A7A" w:rsidP="002E7688">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p>
        </w:tc>
      </w:tr>
      <w:tr w:rsidR="007B004A" w:rsidRPr="00794669" w14:paraId="3DF72550"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77C94A41" w14:textId="77777777" w:rsidR="007B004A" w:rsidRDefault="007B004A" w:rsidP="00AC435C">
            <w:pPr>
              <w:pStyle w:val="Ttulo9"/>
              <w:ind w:left="113" w:right="113"/>
              <w:jc w:val="center"/>
              <w:outlineLvl w:val="8"/>
              <w:rPr>
                <w:b w:val="0"/>
              </w:rPr>
            </w:pPr>
            <w:r>
              <w:rPr>
                <w:b w:val="0"/>
              </w:rPr>
              <w:t>[E]</w:t>
            </w:r>
            <w:r w:rsidRPr="005B7274">
              <w:rPr>
                <w:b w:val="0"/>
              </w:rPr>
              <w:t>DesgloseVariacionProvision</w:t>
            </w:r>
            <w:r>
              <w:rPr>
                <w:b w:val="0"/>
              </w:rPr>
              <w:t>Para</w:t>
            </w:r>
            <w:r w:rsidRPr="005B7274">
              <w:rPr>
                <w:b w:val="0"/>
              </w:rPr>
              <w:t>Siniestros</w:t>
            </w:r>
            <w:r w:rsidR="004E45CF" w:rsidRPr="004E45CF">
              <w:rPr>
                <w:b w:val="0"/>
              </w:rPr>
              <w:t>_ln</w:t>
            </w:r>
          </w:p>
        </w:tc>
        <w:tc>
          <w:tcPr>
            <w:tcW w:w="3402" w:type="dxa"/>
          </w:tcPr>
          <w:p w14:paraId="0032988D" w14:textId="77777777" w:rsidR="007B004A"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5B7274">
              <w:rPr>
                <w:snapToGrid w:val="0"/>
                <w:color w:val="000000"/>
                <w:szCs w:val="16"/>
                <w:lang w:val="es-ES_tradnl" w:eastAsia="es-CR"/>
              </w:rPr>
              <w:t>SeguroDirecto</w:t>
            </w:r>
          </w:p>
        </w:tc>
        <w:tc>
          <w:tcPr>
            <w:tcW w:w="4536" w:type="dxa"/>
            <w:vAlign w:val="center"/>
          </w:tcPr>
          <w:p w14:paraId="3013134B" w14:textId="77777777" w:rsidR="007B004A" w:rsidRPr="002E7688"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Seguro directo</w:t>
            </w:r>
          </w:p>
        </w:tc>
        <w:tc>
          <w:tcPr>
            <w:tcW w:w="529" w:type="dxa"/>
            <w:textDirection w:val="btLr"/>
            <w:vAlign w:val="center"/>
          </w:tcPr>
          <w:p w14:paraId="66D7F551" w14:textId="77777777" w:rsidR="007B004A" w:rsidRPr="00794669"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05EB212F" w14:textId="77777777" w:rsidR="007B004A" w:rsidRPr="00D12FA6" w:rsidRDefault="007B004A" w:rsidP="002E7688">
            <w:pPr>
              <w:ind w:left="837"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a.</w:t>
            </w:r>
            <w:r w:rsidRPr="00D12FA6">
              <w:rPr>
                <w:rFonts w:cs="Arial"/>
                <w:color w:val="000000"/>
                <w:sz w:val="16"/>
                <w:szCs w:val="16"/>
                <w:lang w:val="es-CR" w:eastAsia="es-CR"/>
              </w:rPr>
              <w:tab/>
            </w:r>
            <w:r>
              <w:rPr>
                <w:rFonts w:cs="Arial"/>
                <w:color w:val="000000"/>
                <w:sz w:val="16"/>
                <w:szCs w:val="16"/>
                <w:lang w:val="es-CR" w:eastAsia="es-CR"/>
              </w:rPr>
              <w:t>P</w:t>
            </w:r>
            <w:r w:rsidRPr="004532D9">
              <w:rPr>
                <w:rFonts w:cs="Arial"/>
                <w:color w:val="000000"/>
                <w:sz w:val="16"/>
                <w:szCs w:val="16"/>
                <w:lang w:val="es-CR" w:eastAsia="es-CR"/>
              </w:rPr>
              <w:t>uede ser &lt; 0 ó ≥ 0</w:t>
            </w:r>
          </w:p>
          <w:p w14:paraId="2864CC1C" w14:textId="77777777" w:rsidR="007B004A" w:rsidRPr="00452B09" w:rsidRDefault="007B004A" w:rsidP="002E7688">
            <w:pPr>
              <w:pStyle w:val="Prrafodelista"/>
              <w:ind w:left="1440" w:hanging="1028"/>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val="es-CR" w:eastAsia="es-CR"/>
              </w:rPr>
              <w:t xml:space="preserve">b.       </w:t>
            </w:r>
            <w:r w:rsidRPr="00D12FA6">
              <w:rPr>
                <w:rFonts w:cs="Arial"/>
                <w:color w:val="000000"/>
                <w:sz w:val="16"/>
                <w:szCs w:val="16"/>
                <w:lang w:val="es-CR" w:eastAsia="es-CR"/>
              </w:rPr>
              <w:t>Se debe expresar con 2 decimales</w:t>
            </w:r>
          </w:p>
        </w:tc>
      </w:tr>
      <w:tr w:rsidR="007B004A" w:rsidRPr="00794669" w14:paraId="22DB116D"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D5F516B" w14:textId="77777777" w:rsidR="007B004A" w:rsidRDefault="007B004A" w:rsidP="00AC435C">
            <w:pPr>
              <w:pStyle w:val="Ttulo9"/>
              <w:ind w:left="113" w:right="113"/>
              <w:jc w:val="center"/>
              <w:outlineLvl w:val="8"/>
              <w:rPr>
                <w:b w:val="0"/>
              </w:rPr>
            </w:pPr>
          </w:p>
        </w:tc>
        <w:tc>
          <w:tcPr>
            <w:tcW w:w="3402" w:type="dxa"/>
          </w:tcPr>
          <w:p w14:paraId="5CC34A2A" w14:textId="77777777" w:rsidR="007B004A"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5B7274">
              <w:rPr>
                <w:snapToGrid w:val="0"/>
                <w:color w:val="000000"/>
                <w:szCs w:val="16"/>
                <w:lang w:val="es-ES_tradnl" w:eastAsia="es-CR"/>
              </w:rPr>
              <w:t>ReaseguroAceptado</w:t>
            </w:r>
          </w:p>
        </w:tc>
        <w:tc>
          <w:tcPr>
            <w:tcW w:w="4536" w:type="dxa"/>
            <w:vAlign w:val="center"/>
          </w:tcPr>
          <w:p w14:paraId="4B01145C" w14:textId="77777777" w:rsidR="007B004A" w:rsidRPr="002E7688"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Reaseguro aceptado</w:t>
            </w:r>
          </w:p>
        </w:tc>
        <w:tc>
          <w:tcPr>
            <w:tcW w:w="529" w:type="dxa"/>
            <w:textDirection w:val="btLr"/>
            <w:vAlign w:val="center"/>
          </w:tcPr>
          <w:p w14:paraId="0376E4DE" w14:textId="77777777" w:rsidR="007B004A" w:rsidRPr="00794669"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0336CB27" w14:textId="77777777" w:rsidR="007B004A" w:rsidRPr="00D12FA6" w:rsidRDefault="007B004A" w:rsidP="002E7688">
            <w:pPr>
              <w:ind w:left="837" w:hanging="425"/>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a.</w:t>
            </w:r>
            <w:r w:rsidRPr="00D12FA6">
              <w:rPr>
                <w:rFonts w:cs="Arial"/>
                <w:color w:val="000000"/>
                <w:sz w:val="16"/>
                <w:szCs w:val="16"/>
                <w:lang w:val="es-CR" w:eastAsia="es-CR"/>
              </w:rPr>
              <w:tab/>
            </w:r>
            <w:r>
              <w:rPr>
                <w:rFonts w:cs="Arial"/>
                <w:color w:val="000000"/>
                <w:sz w:val="16"/>
                <w:szCs w:val="16"/>
                <w:lang w:val="es-CR" w:eastAsia="es-CR"/>
              </w:rPr>
              <w:t>P</w:t>
            </w:r>
            <w:r w:rsidRPr="004532D9">
              <w:rPr>
                <w:rFonts w:cs="Arial"/>
                <w:color w:val="000000"/>
                <w:sz w:val="16"/>
                <w:szCs w:val="16"/>
                <w:lang w:val="es-CR" w:eastAsia="es-CR"/>
              </w:rPr>
              <w:t>uede ser &lt; 0 ó ≥ 0</w:t>
            </w:r>
          </w:p>
          <w:p w14:paraId="681C5AFA" w14:textId="77777777" w:rsidR="007B004A" w:rsidRPr="00452B09" w:rsidRDefault="007B004A" w:rsidP="002E7688">
            <w:pPr>
              <w:pStyle w:val="Prrafodelista"/>
              <w:ind w:left="1440" w:hanging="1028"/>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val="es-CR" w:eastAsia="es-CR"/>
              </w:rPr>
              <w:t xml:space="preserve">b.       </w:t>
            </w:r>
            <w:r w:rsidRPr="00D12FA6">
              <w:rPr>
                <w:rFonts w:cs="Arial"/>
                <w:color w:val="000000"/>
                <w:sz w:val="16"/>
                <w:szCs w:val="16"/>
                <w:lang w:val="es-CR" w:eastAsia="es-CR"/>
              </w:rPr>
              <w:t>Se debe expresar con 2 decimales</w:t>
            </w:r>
          </w:p>
        </w:tc>
      </w:tr>
      <w:tr w:rsidR="007B004A" w:rsidRPr="00794669" w14:paraId="0E2C0D8B"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49383C98" w14:textId="77777777" w:rsidR="007B004A" w:rsidRDefault="007B004A" w:rsidP="00AC435C">
            <w:pPr>
              <w:pStyle w:val="Ttulo9"/>
              <w:ind w:left="113" w:right="113"/>
              <w:jc w:val="center"/>
              <w:outlineLvl w:val="8"/>
              <w:rPr>
                <w:b w:val="0"/>
              </w:rPr>
            </w:pPr>
          </w:p>
        </w:tc>
        <w:tc>
          <w:tcPr>
            <w:tcW w:w="3402" w:type="dxa"/>
          </w:tcPr>
          <w:p w14:paraId="0D795D54" w14:textId="77777777" w:rsidR="007B004A" w:rsidRPr="00794669"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 xml:space="preserve">[E] </w:t>
            </w:r>
            <w:r w:rsidRPr="005106F5">
              <w:t>VariacionParticipacionReaseguradorProvision</w:t>
            </w:r>
            <w:r>
              <w:t>SiniestrosReaseguroCedidoRetroc</w:t>
            </w:r>
            <w:r w:rsidRPr="005106F5">
              <w:t>edido</w:t>
            </w:r>
            <w:r w:rsidR="004E45CF">
              <w:rPr>
                <w:snapToGrid w:val="0"/>
                <w:color w:val="000000"/>
                <w:szCs w:val="16"/>
                <w:lang w:val="es-ES_tradnl" w:eastAsia="es-CR"/>
              </w:rPr>
              <w:t>_ln</w:t>
            </w:r>
          </w:p>
        </w:tc>
        <w:tc>
          <w:tcPr>
            <w:tcW w:w="4536" w:type="dxa"/>
            <w:vAlign w:val="center"/>
          </w:tcPr>
          <w:p w14:paraId="03FE0549" w14:textId="77777777" w:rsidR="007B004A" w:rsidRPr="00066184"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Variación de la participación del reasegurador en la provisión para siniestros, reaseguro cedido y retrocedido</w:t>
            </w:r>
          </w:p>
        </w:tc>
        <w:tc>
          <w:tcPr>
            <w:tcW w:w="529" w:type="dxa"/>
            <w:textDirection w:val="btLr"/>
            <w:vAlign w:val="center"/>
          </w:tcPr>
          <w:p w14:paraId="431D639D" w14:textId="77777777" w:rsidR="007B004A" w:rsidRPr="00066184"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50700100700000-40800100700000</w:t>
            </w:r>
          </w:p>
        </w:tc>
        <w:tc>
          <w:tcPr>
            <w:tcW w:w="4985" w:type="dxa"/>
            <w:vAlign w:val="center"/>
          </w:tcPr>
          <w:p w14:paraId="59834A50" w14:textId="77777777" w:rsidR="007B004A" w:rsidRPr="00D12FA6" w:rsidRDefault="007B004A" w:rsidP="002E7688">
            <w:pPr>
              <w:ind w:left="837"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a.</w:t>
            </w:r>
            <w:r w:rsidRPr="00D12FA6">
              <w:rPr>
                <w:rFonts w:cs="Arial"/>
                <w:color w:val="000000"/>
                <w:sz w:val="16"/>
                <w:szCs w:val="16"/>
                <w:lang w:val="es-CR" w:eastAsia="es-CR"/>
              </w:rPr>
              <w:tab/>
            </w:r>
            <w:r>
              <w:rPr>
                <w:rFonts w:cs="Arial"/>
                <w:color w:val="000000"/>
                <w:sz w:val="16"/>
                <w:szCs w:val="16"/>
                <w:lang w:val="es-CR" w:eastAsia="es-CR"/>
              </w:rPr>
              <w:t>P</w:t>
            </w:r>
            <w:r w:rsidRPr="004532D9">
              <w:rPr>
                <w:rFonts w:cs="Arial"/>
                <w:color w:val="000000"/>
                <w:sz w:val="16"/>
                <w:szCs w:val="16"/>
                <w:lang w:val="es-CR" w:eastAsia="es-CR"/>
              </w:rPr>
              <w:t>uede ser &lt; 0 ó ≥ 0</w:t>
            </w:r>
          </w:p>
          <w:p w14:paraId="1CC6B575" w14:textId="77777777" w:rsidR="007B004A" w:rsidRDefault="007B004A" w:rsidP="002E7688">
            <w:pPr>
              <w:ind w:left="412"/>
              <w:cnfStyle w:val="000000100000" w:firstRow="0" w:lastRow="0" w:firstColumn="0" w:lastColumn="0" w:oddVBand="0" w:evenVBand="0" w:oddHBand="1" w:evenHBand="0" w:firstRowFirstColumn="0" w:firstRowLastColumn="0" w:lastRowFirstColumn="0" w:lastRowLastColumn="0"/>
            </w:pPr>
            <w:r>
              <w:rPr>
                <w:rFonts w:cs="Arial"/>
                <w:color w:val="000000"/>
                <w:sz w:val="16"/>
                <w:szCs w:val="16"/>
                <w:lang w:val="es-CR" w:eastAsia="es-CR"/>
              </w:rPr>
              <w:t xml:space="preserve">b.       </w:t>
            </w:r>
            <w:r w:rsidRPr="00D12FA6">
              <w:rPr>
                <w:rFonts w:cs="Arial"/>
                <w:color w:val="000000"/>
                <w:sz w:val="16"/>
                <w:szCs w:val="16"/>
                <w:lang w:val="es-CR" w:eastAsia="es-CR"/>
              </w:rPr>
              <w:t>Se debe expresar con 2 decimales</w:t>
            </w:r>
          </w:p>
        </w:tc>
      </w:tr>
      <w:tr w:rsidR="007B004A" w:rsidRPr="00794669" w14:paraId="13A5AB28"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4B103E46" w14:textId="77777777" w:rsidR="007B004A" w:rsidRDefault="007B004A" w:rsidP="00AC435C">
            <w:pPr>
              <w:pStyle w:val="Ttulo9"/>
              <w:ind w:left="113" w:right="113"/>
              <w:jc w:val="center"/>
              <w:outlineLvl w:val="8"/>
              <w:rPr>
                <w:b w:val="0"/>
              </w:rPr>
            </w:pPr>
          </w:p>
        </w:tc>
        <w:tc>
          <w:tcPr>
            <w:tcW w:w="3402" w:type="dxa"/>
          </w:tcPr>
          <w:p w14:paraId="4931E6C9" w14:textId="77777777" w:rsidR="007B004A"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sidRPr="007730FA">
              <w:rPr>
                <w:snapToGrid w:val="0"/>
                <w:color w:val="000000"/>
                <w:szCs w:val="16"/>
                <w:lang w:val="es-ES_tradnl" w:eastAsia="es-CR"/>
              </w:rPr>
              <w:t>[E] GastosImputablesSiniestros</w:t>
            </w:r>
            <w:r w:rsidR="004E45CF">
              <w:rPr>
                <w:snapToGrid w:val="0"/>
                <w:color w:val="000000"/>
                <w:szCs w:val="16"/>
                <w:lang w:val="es-ES_tradnl" w:eastAsia="es-CR"/>
              </w:rPr>
              <w:t>_ln</w:t>
            </w:r>
          </w:p>
        </w:tc>
        <w:tc>
          <w:tcPr>
            <w:tcW w:w="4536" w:type="dxa"/>
            <w:vAlign w:val="center"/>
          </w:tcPr>
          <w:p w14:paraId="1A6F8151" w14:textId="77777777" w:rsidR="007B004A" w:rsidRPr="00066184"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Gastos imputables a siniestros</w:t>
            </w:r>
          </w:p>
        </w:tc>
        <w:tc>
          <w:tcPr>
            <w:tcW w:w="529" w:type="dxa"/>
            <w:textDirection w:val="btLr"/>
            <w:vAlign w:val="center"/>
          </w:tcPr>
          <w:p w14:paraId="42C0C12A" w14:textId="77777777" w:rsidR="007B004A" w:rsidRPr="00066184"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No aplica</w:t>
            </w:r>
          </w:p>
        </w:tc>
        <w:tc>
          <w:tcPr>
            <w:tcW w:w="4985" w:type="dxa"/>
            <w:vAlign w:val="center"/>
          </w:tcPr>
          <w:p w14:paraId="77BF3FB2" w14:textId="77777777" w:rsidR="007B004A" w:rsidRPr="00D57527" w:rsidRDefault="00683A7A" w:rsidP="00586724">
            <w:pPr>
              <w:pStyle w:val="Prrafodelista"/>
              <w:numPr>
                <w:ilvl w:val="0"/>
                <w:numId w:val="537"/>
              </w:numPr>
              <w:ind w:left="837" w:hanging="425"/>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586724">
              <w:rPr>
                <w:color w:val="FF0000"/>
              </w:rPr>
              <w:t xml:space="preserve"> </w:t>
            </w:r>
            <w:r w:rsidRPr="00D57527">
              <w:rPr>
                <w:rFonts w:cs="Arial"/>
                <w:sz w:val="16"/>
                <w:szCs w:val="16"/>
                <w:lang w:eastAsia="es-CR"/>
              </w:rPr>
              <w:t>Puede ser &lt; 0 ó ≥ 0</w:t>
            </w:r>
          </w:p>
          <w:p w14:paraId="7EFB8EE4" w14:textId="77777777" w:rsidR="007B004A" w:rsidRPr="005B40EE" w:rsidRDefault="007B004A" w:rsidP="00586724">
            <w:pPr>
              <w:pStyle w:val="Prrafodelista"/>
              <w:numPr>
                <w:ilvl w:val="0"/>
                <w:numId w:val="537"/>
              </w:numPr>
              <w:ind w:left="837" w:hanging="425"/>
              <w:cnfStyle w:val="000000000000" w:firstRow="0" w:lastRow="0" w:firstColumn="0" w:lastColumn="0" w:oddVBand="0" w:evenVBand="0" w:oddHBand="0" w:evenHBand="0" w:firstRowFirstColumn="0" w:firstRowLastColumn="0" w:lastRowFirstColumn="0" w:lastRowLastColumn="0"/>
              <w:rPr>
                <w:sz w:val="16"/>
                <w:szCs w:val="16"/>
              </w:rPr>
            </w:pPr>
            <w:r w:rsidRPr="005B40EE">
              <w:rPr>
                <w:rFonts w:cs="Arial"/>
                <w:color w:val="000000"/>
                <w:sz w:val="16"/>
                <w:szCs w:val="16"/>
                <w:lang w:eastAsia="es-CR"/>
              </w:rPr>
              <w:t>Se debe expresar con 2 decimales</w:t>
            </w:r>
          </w:p>
        </w:tc>
      </w:tr>
      <w:tr w:rsidR="007B004A" w:rsidRPr="00794669" w14:paraId="390F3A28"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55A3C76A" w14:textId="77777777" w:rsidR="007B004A" w:rsidRDefault="007B004A" w:rsidP="00AC435C">
            <w:pPr>
              <w:pStyle w:val="Ttulo9"/>
              <w:ind w:left="113" w:right="113"/>
              <w:jc w:val="center"/>
              <w:outlineLvl w:val="8"/>
              <w:rPr>
                <w:b w:val="0"/>
              </w:rPr>
            </w:pPr>
            <w:r>
              <w:rPr>
                <w:b w:val="0"/>
              </w:rPr>
              <w:t>[E]</w:t>
            </w:r>
            <w:r>
              <w:t xml:space="preserve"> </w:t>
            </w:r>
            <w:r w:rsidRPr="005106F5">
              <w:rPr>
                <w:b w:val="0"/>
              </w:rPr>
              <w:t>ParticipacionBeneficiosExtornos</w:t>
            </w:r>
            <w:r w:rsidR="00164814" w:rsidRPr="00164814">
              <w:rPr>
                <w:b w:val="0"/>
              </w:rPr>
              <w:t>_ln</w:t>
            </w:r>
          </w:p>
        </w:tc>
        <w:tc>
          <w:tcPr>
            <w:tcW w:w="3402" w:type="dxa"/>
          </w:tcPr>
          <w:p w14:paraId="07261BF5" w14:textId="77777777" w:rsidR="007B004A"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[A]</w:t>
            </w:r>
            <w:r>
              <w:t xml:space="preserve"> </w:t>
            </w:r>
            <w:r w:rsidRPr="005106F5">
              <w:rPr>
                <w:snapToGrid w:val="0"/>
                <w:color w:val="000000"/>
                <w:szCs w:val="16"/>
                <w:lang w:val="es-ES_tradnl" w:eastAsia="es-CR"/>
              </w:rPr>
              <w:t>TotalParticipacionBeneficiosExtornos</w:t>
            </w:r>
          </w:p>
        </w:tc>
        <w:tc>
          <w:tcPr>
            <w:tcW w:w="4536" w:type="dxa"/>
            <w:vAlign w:val="center"/>
          </w:tcPr>
          <w:p w14:paraId="5C0B2F70" w14:textId="77777777" w:rsidR="007B004A" w:rsidRPr="00066184"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Participación en beneficios y extornos</w:t>
            </w:r>
          </w:p>
        </w:tc>
        <w:tc>
          <w:tcPr>
            <w:tcW w:w="529" w:type="dxa"/>
            <w:textDirection w:val="btLr"/>
            <w:vAlign w:val="center"/>
          </w:tcPr>
          <w:p w14:paraId="3427C6B0" w14:textId="77777777" w:rsidR="007B004A" w:rsidRPr="00066184"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No aplica</w:t>
            </w:r>
          </w:p>
        </w:tc>
        <w:tc>
          <w:tcPr>
            <w:tcW w:w="4985" w:type="dxa"/>
            <w:vAlign w:val="center"/>
          </w:tcPr>
          <w:p w14:paraId="74FE1019" w14:textId="77777777" w:rsidR="007B004A" w:rsidRPr="00586724" w:rsidRDefault="00000000" w:rsidP="002E7688">
            <w:pPr>
              <w:cnfStyle w:val="000000100000" w:firstRow="0" w:lastRow="0" w:firstColumn="0" w:lastColumn="0" w:oddVBand="0" w:evenVBand="0" w:oddHBand="1" w:evenHBand="0" w:firstRowFirstColumn="0" w:firstRowLastColumn="0" w:lastRowFirstColumn="0" w:lastRowLastColumn="0"/>
              <w:rPr>
                <w:rStyle w:val="Hipervnculo"/>
                <w:rFonts w:cs="Arial"/>
                <w:color w:val="FF0000"/>
                <w:sz w:val="16"/>
                <w:szCs w:val="16"/>
                <w:lang w:val="es-CR" w:eastAsia="es-CR"/>
              </w:rPr>
            </w:pPr>
            <w:hyperlink w:anchor="_[A]_TotalParticipacionBeneficiosExt" w:history="1">
              <w:r w:rsidR="007B004A" w:rsidRPr="005B40EE">
                <w:rPr>
                  <w:rStyle w:val="Hipervnculo"/>
                  <w:sz w:val="16"/>
                  <w:szCs w:val="16"/>
                </w:rPr>
                <w:t>[A] TotalParticipacionBeneficiosExtornos</w:t>
              </w:r>
            </w:hyperlink>
            <w:r w:rsidR="007B004A" w:rsidRPr="005B40EE">
              <w:rPr>
                <w:sz w:val="16"/>
                <w:szCs w:val="16"/>
              </w:rPr>
              <w:t>=</w:t>
            </w:r>
            <w:r w:rsidR="007B004A" w:rsidRPr="005B40EE">
              <w:rPr>
                <w:rFonts w:cs="Arial"/>
                <w:color w:val="000000"/>
                <w:sz w:val="16"/>
                <w:szCs w:val="16"/>
                <w:lang w:val="es-CR" w:eastAsia="es-CR"/>
              </w:rPr>
              <w:t xml:space="preserve">∑ </w:t>
            </w:r>
            <w:hyperlink w:anchor="_[E]_DesgloseParticipacionBeneficios" w:history="1">
              <w:r w:rsidR="007B004A" w:rsidRPr="005B40EE">
                <w:rPr>
                  <w:rStyle w:val="Hipervnculo"/>
                  <w:rFonts w:cs="Arial"/>
                  <w:sz w:val="16"/>
                  <w:szCs w:val="16"/>
                  <w:lang w:val="es-CR" w:eastAsia="es-CR"/>
                </w:rPr>
                <w:t>DesgloseParticipacionBeneficiosExtornos</w:t>
              </w:r>
            </w:hyperlink>
            <w:r w:rsidR="00C014EE" w:rsidRPr="00C014EE">
              <w:rPr>
                <w:rStyle w:val="Hipervnculo"/>
                <w:rFonts w:cs="Arial"/>
                <w:sz w:val="16"/>
                <w:szCs w:val="16"/>
                <w:lang w:val="es-CR" w:eastAsia="es-CR"/>
              </w:rPr>
              <w:t>_ln</w:t>
            </w:r>
          </w:p>
          <w:p w14:paraId="51BC77D5" w14:textId="77777777" w:rsidR="00683A7A" w:rsidRPr="00D57527" w:rsidRDefault="00683A7A" w:rsidP="00683A7A">
            <w:pPr>
              <w:tabs>
                <w:tab w:val="left" w:pos="128"/>
                <w:tab w:val="left" w:pos="949"/>
              </w:tabs>
              <w:cnfStyle w:val="000000100000" w:firstRow="0" w:lastRow="0" w:firstColumn="0" w:lastColumn="0" w:oddVBand="0" w:evenVBand="0" w:oddHBand="1" w:evenHBand="0" w:firstRowFirstColumn="0" w:firstRowLastColumn="0" w:lastRowFirstColumn="0" w:lastRowLastColumn="0"/>
              <w:rPr>
                <w:rFonts w:cs="Arial"/>
                <w:sz w:val="16"/>
                <w:szCs w:val="16"/>
                <w:u w:val="single"/>
                <w:lang w:val="es-CR" w:eastAsia="es-CR"/>
              </w:rPr>
            </w:pPr>
            <w:r w:rsidRPr="00D57527">
              <w:rPr>
                <w:rFonts w:cs="Arial"/>
                <w:sz w:val="16"/>
                <w:szCs w:val="16"/>
                <w:lang w:eastAsia="es-CR"/>
              </w:rPr>
              <w:t>Puede ser &lt; 0 ó ≥ 0</w:t>
            </w:r>
          </w:p>
          <w:p w14:paraId="464DFDD2" w14:textId="77777777" w:rsidR="00683A7A" w:rsidRPr="005B40EE" w:rsidRDefault="00683A7A" w:rsidP="002E7688">
            <w:pPr>
              <w:cnfStyle w:val="000000100000" w:firstRow="0" w:lastRow="0" w:firstColumn="0" w:lastColumn="0" w:oddVBand="0" w:evenVBand="0" w:oddHBand="1" w:evenHBand="0" w:firstRowFirstColumn="0" w:firstRowLastColumn="0" w:lastRowFirstColumn="0" w:lastRowLastColumn="0"/>
              <w:rPr>
                <w:sz w:val="16"/>
                <w:szCs w:val="16"/>
              </w:rPr>
            </w:pPr>
          </w:p>
        </w:tc>
      </w:tr>
      <w:tr w:rsidR="007B004A" w:rsidRPr="00794669" w14:paraId="21B041E5"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1836D458" w14:textId="77777777" w:rsidR="007B004A" w:rsidRDefault="007B004A" w:rsidP="00AC435C">
            <w:pPr>
              <w:pStyle w:val="Ttulo9"/>
              <w:ind w:left="113" w:right="113"/>
              <w:jc w:val="center"/>
              <w:outlineLvl w:val="8"/>
              <w:rPr>
                <w:b w:val="0"/>
              </w:rPr>
            </w:pPr>
            <w:r>
              <w:rPr>
                <w:b w:val="0"/>
              </w:rPr>
              <w:t>[E]</w:t>
            </w:r>
            <w:r>
              <w:t xml:space="preserve"> </w:t>
            </w:r>
            <w:r w:rsidRPr="005106F5">
              <w:rPr>
                <w:b w:val="0"/>
              </w:rPr>
              <w:t>DesgloseParticipacionBeneficiosExtornos</w:t>
            </w:r>
            <w:r w:rsidR="004E45CF" w:rsidRPr="004E45CF">
              <w:rPr>
                <w:b w:val="0"/>
              </w:rPr>
              <w:t>_ln</w:t>
            </w:r>
          </w:p>
        </w:tc>
        <w:tc>
          <w:tcPr>
            <w:tcW w:w="3402" w:type="dxa"/>
          </w:tcPr>
          <w:p w14:paraId="0A7CF635" w14:textId="77777777" w:rsidR="007B004A"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5106F5">
              <w:rPr>
                <w:snapToGrid w:val="0"/>
                <w:color w:val="000000"/>
                <w:szCs w:val="16"/>
                <w:lang w:val="es-ES_tradnl" w:eastAsia="es-CR"/>
              </w:rPr>
              <w:t>PrestacionesGastosParticipacionBeneficiosExtornos</w:t>
            </w:r>
          </w:p>
        </w:tc>
        <w:tc>
          <w:tcPr>
            <w:tcW w:w="4536" w:type="dxa"/>
            <w:vAlign w:val="center"/>
          </w:tcPr>
          <w:p w14:paraId="76FE189B" w14:textId="77777777" w:rsidR="007B004A" w:rsidRPr="00066184" w:rsidRDefault="007B004A" w:rsidP="002E7688">
            <w:pPr>
              <w:jc w:val="center"/>
              <w:cnfStyle w:val="000000000000" w:firstRow="0" w:lastRow="0" w:firstColumn="0" w:lastColumn="0" w:oddVBand="0" w:evenVBand="0" w:oddHBand="0" w:evenHBand="0" w:firstRowFirstColumn="0" w:firstRowLastColumn="0" w:lastRowFirstColumn="0" w:lastRowLastColumn="0"/>
            </w:pPr>
            <w:r w:rsidRPr="00066184">
              <w:rPr>
                <w:rFonts w:cs="Arial"/>
                <w:color w:val="000000"/>
                <w:sz w:val="16"/>
                <w:szCs w:val="16"/>
                <w:lang w:val="es-ES_tradnl" w:eastAsia="es-CR"/>
              </w:rPr>
              <w:t>Prestaciones y gastos por participación en beneficios y extornos</w:t>
            </w:r>
          </w:p>
        </w:tc>
        <w:tc>
          <w:tcPr>
            <w:tcW w:w="529" w:type="dxa"/>
            <w:textDirection w:val="btLr"/>
            <w:vAlign w:val="center"/>
          </w:tcPr>
          <w:p w14:paraId="0D02EBD9" w14:textId="77777777" w:rsidR="007B004A" w:rsidRPr="00066184"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40200300000000</w:t>
            </w:r>
          </w:p>
        </w:tc>
        <w:tc>
          <w:tcPr>
            <w:tcW w:w="4985" w:type="dxa"/>
            <w:vAlign w:val="center"/>
          </w:tcPr>
          <w:p w14:paraId="441E88EC" w14:textId="77777777" w:rsidR="007B004A" w:rsidRPr="00D57527" w:rsidRDefault="00683A7A" w:rsidP="00051D62">
            <w:pPr>
              <w:pStyle w:val="Prrafodelista"/>
              <w:numPr>
                <w:ilvl w:val="0"/>
                <w:numId w:val="536"/>
              </w:numPr>
              <w:ind w:left="837" w:hanging="425"/>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586724">
              <w:rPr>
                <w:color w:val="FF0000"/>
              </w:rPr>
              <w:t xml:space="preserve"> </w:t>
            </w:r>
            <w:r w:rsidRPr="00D57527">
              <w:rPr>
                <w:rFonts w:cs="Arial"/>
                <w:sz w:val="16"/>
                <w:szCs w:val="16"/>
                <w:lang w:eastAsia="es-CR"/>
              </w:rPr>
              <w:t>Puede ser &lt; 0 ó ≥ 0</w:t>
            </w:r>
          </w:p>
          <w:p w14:paraId="62779C33" w14:textId="77777777" w:rsidR="007B004A" w:rsidRPr="005B40EE" w:rsidRDefault="007B004A" w:rsidP="00051D62">
            <w:pPr>
              <w:pStyle w:val="Prrafodelista"/>
              <w:numPr>
                <w:ilvl w:val="0"/>
                <w:numId w:val="536"/>
              </w:numPr>
              <w:ind w:left="837" w:hanging="425"/>
              <w:cnfStyle w:val="000000000000" w:firstRow="0" w:lastRow="0" w:firstColumn="0" w:lastColumn="0" w:oddVBand="0" w:evenVBand="0" w:oddHBand="0" w:evenHBand="0" w:firstRowFirstColumn="0" w:firstRowLastColumn="0" w:lastRowFirstColumn="0" w:lastRowLastColumn="0"/>
              <w:rPr>
                <w:sz w:val="16"/>
                <w:szCs w:val="16"/>
              </w:rPr>
            </w:pPr>
            <w:r w:rsidRPr="005B40EE">
              <w:rPr>
                <w:rFonts w:cs="Arial"/>
                <w:color w:val="000000"/>
                <w:sz w:val="16"/>
                <w:szCs w:val="16"/>
                <w:lang w:eastAsia="es-CR"/>
              </w:rPr>
              <w:t>Se debe expresar con 2 decimales</w:t>
            </w:r>
          </w:p>
        </w:tc>
      </w:tr>
      <w:tr w:rsidR="007B004A" w:rsidRPr="00794669" w14:paraId="2000B324"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1DCC137" w14:textId="77777777" w:rsidR="007B004A" w:rsidRDefault="007B004A" w:rsidP="00AC435C">
            <w:pPr>
              <w:pStyle w:val="Ttulo9"/>
              <w:ind w:left="113" w:right="113"/>
              <w:jc w:val="center"/>
              <w:outlineLvl w:val="8"/>
              <w:rPr>
                <w:b w:val="0"/>
              </w:rPr>
            </w:pPr>
          </w:p>
        </w:tc>
        <w:tc>
          <w:tcPr>
            <w:tcW w:w="3402" w:type="dxa"/>
          </w:tcPr>
          <w:p w14:paraId="0CED185A" w14:textId="77777777" w:rsidR="007B004A"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5106F5">
              <w:rPr>
                <w:snapToGrid w:val="0"/>
                <w:color w:val="000000"/>
                <w:szCs w:val="16"/>
                <w:lang w:val="es-ES_tradnl" w:eastAsia="es-CR"/>
              </w:rPr>
              <w:t>VariacionProvisionParticipacionBeneficiosExtornos</w:t>
            </w:r>
          </w:p>
        </w:tc>
        <w:tc>
          <w:tcPr>
            <w:tcW w:w="4536" w:type="dxa"/>
            <w:vAlign w:val="center"/>
          </w:tcPr>
          <w:p w14:paraId="7ECBDF1B" w14:textId="77777777" w:rsidR="007B004A" w:rsidRPr="00066184"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Variación de la provisión para partici</w:t>
            </w:r>
            <w:r w:rsidR="00164814">
              <w:rPr>
                <w:rFonts w:cs="Arial"/>
                <w:color w:val="000000"/>
                <w:sz w:val="16"/>
                <w:szCs w:val="16"/>
                <w:lang w:val="es-ES_tradnl" w:eastAsia="es-CR"/>
              </w:rPr>
              <w:t>pación en beneficios y extornos</w:t>
            </w:r>
          </w:p>
        </w:tc>
        <w:tc>
          <w:tcPr>
            <w:tcW w:w="529" w:type="dxa"/>
            <w:textDirection w:val="btLr"/>
            <w:vAlign w:val="center"/>
          </w:tcPr>
          <w:p w14:paraId="6E3AF84C" w14:textId="77777777" w:rsidR="007B004A" w:rsidRPr="00066184"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40800100400000-50700100400000</w:t>
            </w:r>
          </w:p>
        </w:tc>
        <w:tc>
          <w:tcPr>
            <w:tcW w:w="4985" w:type="dxa"/>
            <w:vAlign w:val="center"/>
          </w:tcPr>
          <w:p w14:paraId="67546315" w14:textId="77777777" w:rsidR="007B004A" w:rsidRPr="00D12FA6" w:rsidRDefault="007B004A" w:rsidP="002E7688">
            <w:pPr>
              <w:ind w:left="837"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a.</w:t>
            </w:r>
            <w:r w:rsidRPr="00D12FA6">
              <w:rPr>
                <w:rFonts w:cs="Arial"/>
                <w:color w:val="000000"/>
                <w:sz w:val="16"/>
                <w:szCs w:val="16"/>
                <w:lang w:val="es-CR" w:eastAsia="es-CR"/>
              </w:rPr>
              <w:tab/>
            </w:r>
            <w:r>
              <w:rPr>
                <w:rFonts w:cs="Arial"/>
                <w:color w:val="000000"/>
                <w:sz w:val="16"/>
                <w:szCs w:val="16"/>
                <w:lang w:val="es-CR" w:eastAsia="es-CR"/>
              </w:rPr>
              <w:t>P</w:t>
            </w:r>
            <w:r w:rsidRPr="004532D9">
              <w:rPr>
                <w:rFonts w:cs="Arial"/>
                <w:color w:val="000000"/>
                <w:sz w:val="16"/>
                <w:szCs w:val="16"/>
                <w:lang w:val="es-CR" w:eastAsia="es-CR"/>
              </w:rPr>
              <w:t>uede ser &lt; 0 ó ≥ 0</w:t>
            </w:r>
          </w:p>
          <w:p w14:paraId="2B6A16FD" w14:textId="77777777" w:rsidR="007B004A" w:rsidRDefault="007B004A" w:rsidP="002E7688">
            <w:pPr>
              <w:ind w:left="837" w:hanging="425"/>
              <w:cnfStyle w:val="000000100000" w:firstRow="0" w:lastRow="0" w:firstColumn="0" w:lastColumn="0" w:oddVBand="0" w:evenVBand="0" w:oddHBand="1" w:evenHBand="0" w:firstRowFirstColumn="0" w:firstRowLastColumn="0" w:lastRowFirstColumn="0" w:lastRowLastColumn="0"/>
            </w:pPr>
            <w:r>
              <w:rPr>
                <w:rFonts w:cs="Arial"/>
                <w:color w:val="000000"/>
                <w:sz w:val="16"/>
                <w:szCs w:val="16"/>
                <w:lang w:val="es-CR" w:eastAsia="es-CR"/>
              </w:rPr>
              <w:t xml:space="preserve">b.       </w:t>
            </w:r>
            <w:r w:rsidRPr="00D12FA6">
              <w:rPr>
                <w:rFonts w:cs="Arial"/>
                <w:color w:val="000000"/>
                <w:sz w:val="16"/>
                <w:szCs w:val="16"/>
                <w:lang w:val="es-CR" w:eastAsia="es-CR"/>
              </w:rPr>
              <w:t>Se debe expresar con 2 decimales</w:t>
            </w:r>
          </w:p>
        </w:tc>
      </w:tr>
      <w:tr w:rsidR="007B004A" w:rsidRPr="00794669" w14:paraId="48C85169"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55E52DA4" w14:textId="77777777" w:rsidR="007B004A" w:rsidRDefault="00613C4B" w:rsidP="00AC435C">
            <w:pPr>
              <w:pStyle w:val="Ttulo9"/>
              <w:ind w:left="113" w:right="113"/>
              <w:jc w:val="center"/>
              <w:outlineLvl w:val="8"/>
              <w:rPr>
                <w:b w:val="0"/>
              </w:rPr>
            </w:pPr>
            <w:r>
              <w:rPr>
                <w:b w:val="0"/>
              </w:rPr>
              <w:lastRenderedPageBreak/>
              <w:t xml:space="preserve">[E] </w:t>
            </w:r>
            <w:r w:rsidRPr="00613C4B">
              <w:rPr>
                <w:b w:val="0"/>
              </w:rPr>
              <w:t>VariacionOtrasProvisionesTecnicasNetasReaseguro_ln</w:t>
            </w:r>
          </w:p>
        </w:tc>
        <w:tc>
          <w:tcPr>
            <w:tcW w:w="3402" w:type="dxa"/>
          </w:tcPr>
          <w:p w14:paraId="5414C3F2" w14:textId="77777777" w:rsidR="007B004A"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[A]</w:t>
            </w:r>
            <w:r>
              <w:t xml:space="preserve"> </w:t>
            </w:r>
            <w:r w:rsidRPr="005106F5">
              <w:rPr>
                <w:snapToGrid w:val="0"/>
                <w:color w:val="000000"/>
                <w:szCs w:val="16"/>
                <w:lang w:val="es-ES_tradnl" w:eastAsia="es-CR"/>
              </w:rPr>
              <w:t>TotalVariacionOtrasProvisionesTecnicasNetasReaseguro</w:t>
            </w:r>
          </w:p>
        </w:tc>
        <w:tc>
          <w:tcPr>
            <w:tcW w:w="4536" w:type="dxa"/>
            <w:vAlign w:val="center"/>
          </w:tcPr>
          <w:p w14:paraId="3BADECD0" w14:textId="77777777" w:rsidR="007B004A" w:rsidRPr="002E7688"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Variación de Otras provisiones técnicas, Netas de Reaseguro</w:t>
            </w:r>
          </w:p>
        </w:tc>
        <w:tc>
          <w:tcPr>
            <w:tcW w:w="529" w:type="dxa"/>
            <w:textDirection w:val="btLr"/>
            <w:vAlign w:val="center"/>
          </w:tcPr>
          <w:p w14:paraId="1A62AF7F" w14:textId="77777777" w:rsidR="007B004A" w:rsidRPr="00794669"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56F35CFF" w14:textId="77777777" w:rsidR="007B004A" w:rsidRDefault="00000000" w:rsidP="002E7688">
            <w:pPr>
              <w:ind w:left="837" w:hanging="837"/>
              <w:cnfStyle w:val="000000000000" w:firstRow="0" w:lastRow="0" w:firstColumn="0" w:lastColumn="0" w:oddVBand="0" w:evenVBand="0" w:oddHBand="0" w:evenHBand="0" w:firstRowFirstColumn="0" w:firstRowLastColumn="0" w:lastRowFirstColumn="0" w:lastRowLastColumn="0"/>
              <w:rPr>
                <w:sz w:val="16"/>
              </w:rPr>
            </w:pPr>
            <w:hyperlink w:anchor="_[A]_TotalVariacionOtrasProvisionesT" w:history="1">
              <w:r w:rsidR="007B004A" w:rsidRPr="007D505B">
                <w:rPr>
                  <w:rStyle w:val="Hipervnculo"/>
                  <w:sz w:val="16"/>
                </w:rPr>
                <w:t>[A] TotalVariacionOtrasProvisionesTecnicasNetasReaseguro</w:t>
              </w:r>
            </w:hyperlink>
            <w:r w:rsidR="007B004A">
              <w:rPr>
                <w:sz w:val="16"/>
              </w:rPr>
              <w:t>=</w:t>
            </w:r>
          </w:p>
          <w:p w14:paraId="514395E0" w14:textId="77777777" w:rsidR="007B004A" w:rsidRDefault="00000000" w:rsidP="002E7688">
            <w:pPr>
              <w:ind w:left="837" w:hanging="837"/>
              <w:cnfStyle w:val="000000000000" w:firstRow="0" w:lastRow="0" w:firstColumn="0" w:lastColumn="0" w:oddVBand="0" w:evenVBand="0" w:oddHBand="0" w:evenHBand="0" w:firstRowFirstColumn="0" w:firstRowLastColumn="0" w:lastRowFirstColumn="0" w:lastRowLastColumn="0"/>
              <w:rPr>
                <w:sz w:val="16"/>
                <w:szCs w:val="16"/>
              </w:rPr>
            </w:pPr>
            <w:hyperlink w:anchor="_[A]_Total_17" w:history="1">
              <w:r w:rsidR="007B004A" w:rsidRPr="007D505B">
                <w:rPr>
                  <w:rStyle w:val="Hipervnculo"/>
                  <w:sz w:val="16"/>
                  <w:szCs w:val="16"/>
                </w:rPr>
                <w:t>[A] Total</w:t>
              </w:r>
            </w:hyperlink>
            <w:r w:rsidR="007B004A">
              <w:rPr>
                <w:rStyle w:val="Hipervnculo"/>
                <w:sz w:val="16"/>
                <w:szCs w:val="16"/>
              </w:rPr>
              <w:t>VariacionProvisionMatematica</w:t>
            </w:r>
            <w:r w:rsidR="007B004A" w:rsidRPr="007D505B">
              <w:rPr>
                <w:sz w:val="16"/>
                <w:szCs w:val="16"/>
              </w:rPr>
              <w:t xml:space="preserve"> –</w:t>
            </w:r>
          </w:p>
          <w:p w14:paraId="28D99A27" w14:textId="77777777" w:rsidR="007B004A" w:rsidRDefault="00000000" w:rsidP="002E7688">
            <w:pPr>
              <w:ind w:left="837" w:hanging="837"/>
              <w:cnfStyle w:val="000000000000" w:firstRow="0" w:lastRow="0" w:firstColumn="0" w:lastColumn="0" w:oddVBand="0" w:evenVBand="0" w:oddHBand="0" w:evenHBand="0" w:firstRowFirstColumn="0" w:firstRowLastColumn="0" w:lastRowFirstColumn="0" w:lastRowLastColumn="0"/>
              <w:rPr>
                <w:sz w:val="16"/>
                <w:szCs w:val="16"/>
              </w:rPr>
            </w:pPr>
            <w:hyperlink w:anchor="_[E]VariacionParticipacionReasegurad_1" w:history="1">
              <w:r w:rsidR="007B004A" w:rsidRPr="00756F45">
                <w:rPr>
                  <w:rStyle w:val="Hipervnculo"/>
                  <w:sz w:val="16"/>
                  <w:szCs w:val="16"/>
                </w:rPr>
                <w:t>[E]VariacionParticipacionReaseguradorProvisionMatematica</w:t>
              </w:r>
            </w:hyperlink>
            <w:r w:rsidR="007B004A">
              <w:rPr>
                <w:sz w:val="16"/>
                <w:szCs w:val="16"/>
              </w:rPr>
              <w:t xml:space="preserve"> +</w:t>
            </w:r>
          </w:p>
          <w:p w14:paraId="3EFB9399" w14:textId="77777777" w:rsidR="007B004A" w:rsidRDefault="00000000" w:rsidP="002E7688">
            <w:pPr>
              <w:ind w:hanging="14"/>
              <w:cnfStyle w:val="000000000000" w:firstRow="0" w:lastRow="0" w:firstColumn="0" w:lastColumn="0" w:oddVBand="0" w:evenVBand="0" w:oddHBand="0" w:evenHBand="0" w:firstRowFirstColumn="0" w:firstRowLastColumn="0" w:lastRowFirstColumn="0" w:lastRowLastColumn="0"/>
              <w:rPr>
                <w:sz w:val="16"/>
                <w:szCs w:val="16"/>
              </w:rPr>
            </w:pPr>
            <w:hyperlink w:anchor="_[E]VariacionProvisionesSegurosVidaR" w:history="1">
              <w:r w:rsidR="007B004A" w:rsidRPr="00756F45">
                <w:rPr>
                  <w:rStyle w:val="Hipervnculo"/>
                  <w:sz w:val="16"/>
                  <w:szCs w:val="16"/>
                </w:rPr>
                <w:t>[E]VariacionProvisionesSegurosVidaRiesgoInversionAsumanTomadoresSeguros</w:t>
              </w:r>
            </w:hyperlink>
            <w:r w:rsidR="007B004A">
              <w:rPr>
                <w:sz w:val="16"/>
                <w:szCs w:val="16"/>
              </w:rPr>
              <w:t xml:space="preserve"> +</w:t>
            </w:r>
          </w:p>
          <w:p w14:paraId="545A2EB8" w14:textId="77777777" w:rsidR="007B004A" w:rsidRDefault="00000000" w:rsidP="002E7688">
            <w:pPr>
              <w:ind w:hanging="14"/>
              <w:cnfStyle w:val="000000000000" w:firstRow="0" w:lastRow="0" w:firstColumn="0" w:lastColumn="0" w:oddVBand="0" w:evenVBand="0" w:oddHBand="0" w:evenHBand="0" w:firstRowFirstColumn="0" w:firstRowLastColumn="0" w:lastRowFirstColumn="0" w:lastRowLastColumn="0"/>
              <w:rPr>
                <w:sz w:val="16"/>
                <w:szCs w:val="16"/>
              </w:rPr>
            </w:pPr>
            <w:hyperlink w:anchor="_[A]Total" w:history="1">
              <w:r w:rsidR="007B004A" w:rsidRPr="008C3638">
                <w:rPr>
                  <w:rStyle w:val="Hipervnculo"/>
                  <w:sz w:val="16"/>
                  <w:szCs w:val="16"/>
                </w:rPr>
                <w:t>[A]Tota</w:t>
              </w:r>
            </w:hyperlink>
            <w:r w:rsidR="007B004A">
              <w:rPr>
                <w:rStyle w:val="Hipervnculo"/>
                <w:sz w:val="16"/>
                <w:szCs w:val="16"/>
              </w:rPr>
              <w:t>lVariacionOtrasProvisionesTecnicas</w:t>
            </w:r>
            <w:r w:rsidR="007B004A">
              <w:rPr>
                <w:sz w:val="16"/>
                <w:szCs w:val="16"/>
              </w:rPr>
              <w:t xml:space="preserve"> –</w:t>
            </w:r>
          </w:p>
          <w:p w14:paraId="22BF3664" w14:textId="77777777" w:rsidR="007B004A" w:rsidRDefault="00000000" w:rsidP="002E7688">
            <w:pPr>
              <w:ind w:hanging="14"/>
              <w:cnfStyle w:val="000000000000" w:firstRow="0" w:lastRow="0" w:firstColumn="0" w:lastColumn="0" w:oddVBand="0" w:evenVBand="0" w:oddHBand="0" w:evenHBand="0" w:firstRowFirstColumn="0" w:firstRowLastColumn="0" w:lastRowFirstColumn="0" w:lastRowLastColumn="0"/>
              <w:rPr>
                <w:sz w:val="16"/>
                <w:szCs w:val="16"/>
              </w:rPr>
            </w:pPr>
            <w:hyperlink w:anchor="_[A]Total_1" w:history="1">
              <w:r w:rsidR="007B004A" w:rsidRPr="008C3638">
                <w:rPr>
                  <w:rStyle w:val="Hipervnculo"/>
                  <w:sz w:val="16"/>
                  <w:szCs w:val="16"/>
                </w:rPr>
                <w:t>[A]Total</w:t>
              </w:r>
            </w:hyperlink>
            <w:r w:rsidR="009F7256">
              <w:rPr>
                <w:rStyle w:val="Hipervnculo"/>
                <w:sz w:val="16"/>
                <w:szCs w:val="16"/>
              </w:rPr>
              <w:t>Variacion</w:t>
            </w:r>
            <w:r w:rsidR="007B004A">
              <w:rPr>
                <w:rStyle w:val="Hipervnculo"/>
                <w:sz w:val="16"/>
                <w:szCs w:val="16"/>
              </w:rPr>
              <w:t>ParticipacionReaseguradorOtrasProvisionesTecnicas</w:t>
            </w:r>
          </w:p>
          <w:p w14:paraId="1C96633C" w14:textId="77777777" w:rsidR="007B004A" w:rsidRPr="007D505B" w:rsidRDefault="007B004A" w:rsidP="002E7688">
            <w:pPr>
              <w:ind w:left="837" w:hanging="837"/>
              <w:cnfStyle w:val="000000000000" w:firstRow="0" w:lastRow="0" w:firstColumn="0" w:lastColumn="0" w:oddVBand="0" w:evenVBand="0" w:oddHBand="0" w:evenHBand="0" w:firstRowFirstColumn="0" w:firstRowLastColumn="0" w:lastRowFirstColumn="0" w:lastRowLastColumn="0"/>
              <w:rPr>
                <w:sz w:val="16"/>
                <w:szCs w:val="16"/>
              </w:rPr>
            </w:pPr>
          </w:p>
          <w:p w14:paraId="5069C485" w14:textId="77777777" w:rsidR="00683A7A" w:rsidRPr="00D57527" w:rsidRDefault="00683A7A" w:rsidP="00D57527">
            <w:pPr>
              <w:ind w:left="1120" w:hanging="425"/>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57527">
              <w:rPr>
                <w:rFonts w:cs="Arial"/>
                <w:color w:val="000000"/>
                <w:sz w:val="16"/>
                <w:szCs w:val="16"/>
                <w:lang w:val="es-CR" w:eastAsia="es-CR"/>
              </w:rPr>
              <w:t>Puede ser &lt; 0 ó ≥ 0</w:t>
            </w:r>
          </w:p>
          <w:p w14:paraId="04A5065A" w14:textId="77777777" w:rsidR="007B004A" w:rsidRPr="00D57527" w:rsidRDefault="007B004A" w:rsidP="00D57527">
            <w:pPr>
              <w:ind w:left="1120" w:hanging="425"/>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49F14A9D" w14:textId="77777777" w:rsidR="007B004A" w:rsidRPr="007D505B" w:rsidRDefault="007B004A" w:rsidP="002E7688">
            <w:pPr>
              <w:ind w:left="837" w:hanging="837"/>
              <w:cnfStyle w:val="000000000000" w:firstRow="0" w:lastRow="0" w:firstColumn="0" w:lastColumn="0" w:oddVBand="0" w:evenVBand="0" w:oddHBand="0" w:evenHBand="0" w:firstRowFirstColumn="0" w:firstRowLastColumn="0" w:lastRowFirstColumn="0" w:lastRowLastColumn="0"/>
              <w:rPr>
                <w:sz w:val="16"/>
                <w:szCs w:val="16"/>
              </w:rPr>
            </w:pPr>
          </w:p>
        </w:tc>
      </w:tr>
      <w:tr w:rsidR="007B004A" w:rsidRPr="00794669" w14:paraId="02B00395"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47E803F5" w14:textId="77777777" w:rsidR="007B004A" w:rsidRDefault="007B004A" w:rsidP="00AC435C">
            <w:pPr>
              <w:pStyle w:val="Ttulo9"/>
              <w:ind w:left="113" w:right="113"/>
              <w:jc w:val="center"/>
              <w:outlineLvl w:val="8"/>
              <w:rPr>
                <w:b w:val="0"/>
              </w:rPr>
            </w:pPr>
            <w:r>
              <w:rPr>
                <w:b w:val="0"/>
              </w:rPr>
              <w:t>[E]</w:t>
            </w:r>
            <w:r>
              <w:t xml:space="preserve"> </w:t>
            </w:r>
            <w:r w:rsidRPr="005106F5">
              <w:rPr>
                <w:b w:val="0"/>
              </w:rPr>
              <w:t>VariacionProvisionMatematica</w:t>
            </w:r>
            <w:r w:rsidR="00613C4B">
              <w:rPr>
                <w:b w:val="0"/>
              </w:rPr>
              <w:t>_ln</w:t>
            </w:r>
          </w:p>
        </w:tc>
        <w:tc>
          <w:tcPr>
            <w:tcW w:w="3402" w:type="dxa"/>
          </w:tcPr>
          <w:p w14:paraId="2AECAD8A" w14:textId="77777777" w:rsidR="007B004A"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[A]</w:t>
            </w:r>
            <w:r>
              <w:t xml:space="preserve"> </w:t>
            </w:r>
            <w:r w:rsidRPr="00270EA4">
              <w:rPr>
                <w:snapToGrid w:val="0"/>
                <w:color w:val="000000"/>
                <w:szCs w:val="16"/>
                <w:lang w:val="es-ES_tradnl" w:eastAsia="es-CR"/>
              </w:rPr>
              <w:t>TotalVariacionProvisionMatematica</w:t>
            </w:r>
          </w:p>
        </w:tc>
        <w:tc>
          <w:tcPr>
            <w:tcW w:w="4536" w:type="dxa"/>
            <w:vAlign w:val="center"/>
          </w:tcPr>
          <w:p w14:paraId="54CA5150" w14:textId="77777777" w:rsidR="007B004A" w:rsidRPr="00066184"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Variación de la provisión matemática</w:t>
            </w:r>
          </w:p>
        </w:tc>
        <w:tc>
          <w:tcPr>
            <w:tcW w:w="529" w:type="dxa"/>
            <w:textDirection w:val="btLr"/>
            <w:vAlign w:val="center"/>
          </w:tcPr>
          <w:p w14:paraId="709E3D28" w14:textId="77777777" w:rsidR="007B004A" w:rsidRPr="00066184"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40800100200000-50700100200000</w:t>
            </w:r>
          </w:p>
        </w:tc>
        <w:tc>
          <w:tcPr>
            <w:tcW w:w="4985" w:type="dxa"/>
            <w:vAlign w:val="center"/>
          </w:tcPr>
          <w:p w14:paraId="019D123C" w14:textId="77777777" w:rsidR="007B004A" w:rsidRPr="00586724" w:rsidRDefault="00000000" w:rsidP="002E7688">
            <w:pPr>
              <w:ind w:left="1120" w:hanging="425"/>
              <w:cnfStyle w:val="000000100000" w:firstRow="0" w:lastRow="0" w:firstColumn="0" w:lastColumn="0" w:oddVBand="0" w:evenVBand="0" w:oddHBand="1" w:evenHBand="0" w:firstRowFirstColumn="0" w:firstRowLastColumn="0" w:lastRowFirstColumn="0" w:lastRowLastColumn="0"/>
              <w:rPr>
                <w:rStyle w:val="Hipervnculo"/>
                <w:rFonts w:cs="Arial"/>
                <w:color w:val="FF0000"/>
                <w:sz w:val="16"/>
                <w:szCs w:val="16"/>
                <w:lang w:val="es-CR" w:eastAsia="es-CR"/>
              </w:rPr>
            </w:pPr>
            <w:hyperlink w:anchor="_[A]_Total_17" w:history="1">
              <w:r w:rsidR="007B004A" w:rsidRPr="00D50EBE">
                <w:rPr>
                  <w:rStyle w:val="Hipervnculo"/>
                  <w:sz w:val="16"/>
                  <w:szCs w:val="16"/>
                </w:rPr>
                <w:t>[A] Total</w:t>
              </w:r>
            </w:hyperlink>
            <w:r w:rsidR="007B004A">
              <w:rPr>
                <w:rStyle w:val="Hipervnculo"/>
                <w:sz w:val="16"/>
                <w:szCs w:val="16"/>
              </w:rPr>
              <w:t>VariacionProvisionMatematica</w:t>
            </w:r>
            <w:r w:rsidR="007B004A" w:rsidRPr="00D50EBE">
              <w:rPr>
                <w:sz w:val="16"/>
                <w:szCs w:val="16"/>
              </w:rPr>
              <w:t xml:space="preserve">= </w:t>
            </w:r>
            <w:r w:rsidR="007B004A" w:rsidRPr="00D50EBE">
              <w:rPr>
                <w:rFonts w:cs="Arial"/>
                <w:color w:val="000000"/>
                <w:sz w:val="16"/>
                <w:szCs w:val="16"/>
                <w:lang w:val="es-CR" w:eastAsia="es-CR"/>
              </w:rPr>
              <w:t xml:space="preserve">∑ </w:t>
            </w:r>
            <w:hyperlink w:anchor="_[E]_DesgloseVariacionProvisionMatem" w:history="1">
              <w:r w:rsidR="007B004A" w:rsidRPr="00D50EBE">
                <w:rPr>
                  <w:rStyle w:val="Hipervnculo"/>
                  <w:rFonts w:cs="Arial"/>
                  <w:sz w:val="16"/>
                  <w:szCs w:val="16"/>
                  <w:lang w:val="es-CR" w:eastAsia="es-CR"/>
                </w:rPr>
                <w:t>DesgloseVariacionProvisionMatematica</w:t>
              </w:r>
            </w:hyperlink>
          </w:p>
          <w:p w14:paraId="01D12E17" w14:textId="77777777" w:rsidR="00683A7A" w:rsidRPr="00D57527" w:rsidRDefault="00683A7A" w:rsidP="00D57527">
            <w:pPr>
              <w:ind w:left="1120"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57527">
              <w:rPr>
                <w:rFonts w:cs="Arial"/>
                <w:color w:val="000000"/>
                <w:sz w:val="16"/>
                <w:szCs w:val="16"/>
                <w:lang w:val="es-CR" w:eastAsia="es-CR"/>
              </w:rPr>
              <w:t>Puede ser &lt; 0 ó ≥ 0</w:t>
            </w:r>
          </w:p>
          <w:p w14:paraId="50E1D4DD" w14:textId="77777777" w:rsidR="00683A7A" w:rsidRPr="00D50EBE" w:rsidRDefault="00683A7A" w:rsidP="002E7688">
            <w:pPr>
              <w:ind w:left="1120" w:hanging="425"/>
              <w:cnfStyle w:val="000000100000" w:firstRow="0" w:lastRow="0" w:firstColumn="0" w:lastColumn="0" w:oddVBand="0" w:evenVBand="0" w:oddHBand="1" w:evenHBand="0" w:firstRowFirstColumn="0" w:firstRowLastColumn="0" w:lastRowFirstColumn="0" w:lastRowLastColumn="0"/>
              <w:rPr>
                <w:sz w:val="16"/>
                <w:szCs w:val="16"/>
              </w:rPr>
            </w:pPr>
          </w:p>
        </w:tc>
      </w:tr>
      <w:tr w:rsidR="007B004A" w:rsidRPr="00794669" w14:paraId="1AE8493A"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35861577" w14:textId="77777777" w:rsidR="007B004A" w:rsidRDefault="007B004A" w:rsidP="00AC435C">
            <w:pPr>
              <w:pStyle w:val="Ttulo9"/>
              <w:ind w:left="113" w:right="113"/>
              <w:jc w:val="center"/>
              <w:outlineLvl w:val="8"/>
              <w:rPr>
                <w:b w:val="0"/>
              </w:rPr>
            </w:pPr>
            <w:r>
              <w:rPr>
                <w:b w:val="0"/>
              </w:rPr>
              <w:t>[E]</w:t>
            </w:r>
            <w:r>
              <w:t xml:space="preserve"> </w:t>
            </w:r>
            <w:r w:rsidRPr="005106F5">
              <w:rPr>
                <w:b w:val="0"/>
              </w:rPr>
              <w:t>DesgloseVariacionProvisionMatematica</w:t>
            </w:r>
            <w:r w:rsidR="004E45CF" w:rsidRPr="004E45CF">
              <w:rPr>
                <w:b w:val="0"/>
              </w:rPr>
              <w:t>_ln</w:t>
            </w:r>
          </w:p>
        </w:tc>
        <w:tc>
          <w:tcPr>
            <w:tcW w:w="3402" w:type="dxa"/>
          </w:tcPr>
          <w:p w14:paraId="73F241C2" w14:textId="77777777" w:rsidR="007B004A"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5106F5">
              <w:rPr>
                <w:snapToGrid w:val="0"/>
                <w:color w:val="000000"/>
                <w:szCs w:val="16"/>
                <w:lang w:val="es-ES_tradnl" w:eastAsia="es-CR"/>
              </w:rPr>
              <w:t>SeguroDirecto</w:t>
            </w:r>
          </w:p>
        </w:tc>
        <w:tc>
          <w:tcPr>
            <w:tcW w:w="4536" w:type="dxa"/>
            <w:vAlign w:val="center"/>
          </w:tcPr>
          <w:p w14:paraId="2FD1A3EB" w14:textId="77777777" w:rsidR="007B004A" w:rsidRPr="00066184"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Seguro directo</w:t>
            </w:r>
          </w:p>
        </w:tc>
        <w:tc>
          <w:tcPr>
            <w:tcW w:w="529" w:type="dxa"/>
            <w:textDirection w:val="btLr"/>
            <w:vAlign w:val="center"/>
          </w:tcPr>
          <w:p w14:paraId="188A2C57" w14:textId="77777777" w:rsidR="007B004A" w:rsidRPr="00066184"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No aplica</w:t>
            </w:r>
          </w:p>
        </w:tc>
        <w:tc>
          <w:tcPr>
            <w:tcW w:w="4985" w:type="dxa"/>
            <w:vAlign w:val="center"/>
          </w:tcPr>
          <w:p w14:paraId="07D3C167" w14:textId="77777777" w:rsidR="007B004A" w:rsidRPr="00D12FA6" w:rsidRDefault="007B004A" w:rsidP="002E7688">
            <w:pPr>
              <w:ind w:left="1120" w:hanging="425"/>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a.</w:t>
            </w:r>
            <w:r w:rsidRPr="00D12FA6">
              <w:rPr>
                <w:rFonts w:cs="Arial"/>
                <w:color w:val="000000"/>
                <w:sz w:val="16"/>
                <w:szCs w:val="16"/>
                <w:lang w:val="es-CR" w:eastAsia="es-CR"/>
              </w:rPr>
              <w:tab/>
            </w:r>
            <w:r>
              <w:rPr>
                <w:rFonts w:cs="Arial"/>
                <w:color w:val="000000"/>
                <w:sz w:val="16"/>
                <w:szCs w:val="16"/>
                <w:lang w:val="es-CR" w:eastAsia="es-CR"/>
              </w:rPr>
              <w:t>P</w:t>
            </w:r>
            <w:r w:rsidRPr="004532D9">
              <w:rPr>
                <w:rFonts w:cs="Arial"/>
                <w:color w:val="000000"/>
                <w:sz w:val="16"/>
                <w:szCs w:val="16"/>
                <w:lang w:val="es-CR" w:eastAsia="es-CR"/>
              </w:rPr>
              <w:t>uede ser &lt; 0 ó ≥ 0</w:t>
            </w:r>
          </w:p>
          <w:p w14:paraId="61AF3DF2" w14:textId="77777777" w:rsidR="007B004A" w:rsidRDefault="007B004A" w:rsidP="002E7688">
            <w:pPr>
              <w:ind w:left="1120" w:hanging="425"/>
              <w:cnfStyle w:val="000000000000" w:firstRow="0" w:lastRow="0" w:firstColumn="0" w:lastColumn="0" w:oddVBand="0" w:evenVBand="0" w:oddHBand="0" w:evenHBand="0" w:firstRowFirstColumn="0" w:firstRowLastColumn="0" w:lastRowFirstColumn="0" w:lastRowLastColumn="0"/>
            </w:pPr>
            <w:r>
              <w:rPr>
                <w:rFonts w:cs="Arial"/>
                <w:color w:val="000000"/>
                <w:sz w:val="16"/>
                <w:szCs w:val="16"/>
                <w:lang w:val="es-CR" w:eastAsia="es-CR"/>
              </w:rPr>
              <w:t xml:space="preserve">b.       </w:t>
            </w:r>
            <w:r w:rsidRPr="00D12FA6">
              <w:rPr>
                <w:rFonts w:cs="Arial"/>
                <w:color w:val="000000"/>
                <w:sz w:val="16"/>
                <w:szCs w:val="16"/>
                <w:lang w:val="es-CR" w:eastAsia="es-CR"/>
              </w:rPr>
              <w:t>Se debe expresar con 2 decimales</w:t>
            </w:r>
          </w:p>
        </w:tc>
      </w:tr>
      <w:tr w:rsidR="007B004A" w:rsidRPr="00794669" w14:paraId="3358D4B4"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C4E0784" w14:textId="77777777" w:rsidR="007B004A" w:rsidRDefault="007B004A" w:rsidP="00AC435C">
            <w:pPr>
              <w:pStyle w:val="Ttulo9"/>
              <w:ind w:left="113" w:right="113"/>
              <w:jc w:val="center"/>
              <w:outlineLvl w:val="8"/>
              <w:rPr>
                <w:b w:val="0"/>
              </w:rPr>
            </w:pPr>
          </w:p>
        </w:tc>
        <w:tc>
          <w:tcPr>
            <w:tcW w:w="3402" w:type="dxa"/>
          </w:tcPr>
          <w:p w14:paraId="38833DCD" w14:textId="77777777" w:rsidR="007B004A"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5106F5">
              <w:rPr>
                <w:snapToGrid w:val="0"/>
                <w:color w:val="000000"/>
                <w:szCs w:val="16"/>
                <w:lang w:val="es-ES_tradnl" w:eastAsia="es-CR"/>
              </w:rPr>
              <w:t>ReaseguroAceptado</w:t>
            </w:r>
          </w:p>
        </w:tc>
        <w:tc>
          <w:tcPr>
            <w:tcW w:w="4536" w:type="dxa"/>
            <w:vAlign w:val="center"/>
          </w:tcPr>
          <w:p w14:paraId="1DE6BC10" w14:textId="77777777" w:rsidR="007B004A" w:rsidRPr="00066184"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Reaseguro aceptado</w:t>
            </w:r>
          </w:p>
        </w:tc>
        <w:tc>
          <w:tcPr>
            <w:tcW w:w="529" w:type="dxa"/>
            <w:textDirection w:val="btLr"/>
            <w:vAlign w:val="center"/>
          </w:tcPr>
          <w:p w14:paraId="37C97C71" w14:textId="77777777" w:rsidR="007B004A" w:rsidRPr="00066184"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No aplica</w:t>
            </w:r>
          </w:p>
        </w:tc>
        <w:tc>
          <w:tcPr>
            <w:tcW w:w="4985" w:type="dxa"/>
            <w:vAlign w:val="center"/>
          </w:tcPr>
          <w:p w14:paraId="47B7D198" w14:textId="77777777" w:rsidR="007B004A" w:rsidRPr="00D12FA6" w:rsidRDefault="007B004A" w:rsidP="002E7688">
            <w:pPr>
              <w:ind w:left="1120"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a.</w:t>
            </w:r>
            <w:r w:rsidRPr="00D12FA6">
              <w:rPr>
                <w:rFonts w:cs="Arial"/>
                <w:color w:val="000000"/>
                <w:sz w:val="16"/>
                <w:szCs w:val="16"/>
                <w:lang w:val="es-CR" w:eastAsia="es-CR"/>
              </w:rPr>
              <w:tab/>
            </w:r>
            <w:r>
              <w:rPr>
                <w:rFonts w:cs="Arial"/>
                <w:color w:val="000000"/>
                <w:sz w:val="16"/>
                <w:szCs w:val="16"/>
                <w:lang w:val="es-CR" w:eastAsia="es-CR"/>
              </w:rPr>
              <w:t>P</w:t>
            </w:r>
            <w:r w:rsidRPr="004532D9">
              <w:rPr>
                <w:rFonts w:cs="Arial"/>
                <w:color w:val="000000"/>
                <w:sz w:val="16"/>
                <w:szCs w:val="16"/>
                <w:lang w:val="es-CR" w:eastAsia="es-CR"/>
              </w:rPr>
              <w:t>uede ser &lt; 0 ó ≥ 0</w:t>
            </w:r>
          </w:p>
          <w:p w14:paraId="71F08630" w14:textId="77777777" w:rsidR="007B004A" w:rsidRDefault="007B004A" w:rsidP="002E7688">
            <w:pPr>
              <w:ind w:left="1120" w:hanging="425"/>
              <w:cnfStyle w:val="000000100000" w:firstRow="0" w:lastRow="0" w:firstColumn="0" w:lastColumn="0" w:oddVBand="0" w:evenVBand="0" w:oddHBand="1" w:evenHBand="0" w:firstRowFirstColumn="0" w:firstRowLastColumn="0" w:lastRowFirstColumn="0" w:lastRowLastColumn="0"/>
            </w:pPr>
            <w:r>
              <w:rPr>
                <w:rFonts w:cs="Arial"/>
                <w:color w:val="000000"/>
                <w:sz w:val="16"/>
                <w:szCs w:val="16"/>
                <w:lang w:val="es-CR" w:eastAsia="es-CR"/>
              </w:rPr>
              <w:t xml:space="preserve">b.       </w:t>
            </w:r>
            <w:r w:rsidRPr="00D12FA6">
              <w:rPr>
                <w:rFonts w:cs="Arial"/>
                <w:color w:val="000000"/>
                <w:sz w:val="16"/>
                <w:szCs w:val="16"/>
                <w:lang w:val="es-CR" w:eastAsia="es-CR"/>
              </w:rPr>
              <w:t>Se debe expresar con 2 decimales</w:t>
            </w:r>
          </w:p>
        </w:tc>
      </w:tr>
      <w:tr w:rsidR="007B004A" w:rsidRPr="00794669" w14:paraId="42AE9371"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1E4BB34" w14:textId="77777777" w:rsidR="007B004A" w:rsidRDefault="007B004A" w:rsidP="00AC435C">
            <w:pPr>
              <w:pStyle w:val="Ttulo9"/>
              <w:ind w:left="113" w:right="113"/>
              <w:jc w:val="center"/>
              <w:outlineLvl w:val="8"/>
              <w:rPr>
                <w:b w:val="0"/>
              </w:rPr>
            </w:pPr>
          </w:p>
        </w:tc>
        <w:tc>
          <w:tcPr>
            <w:tcW w:w="3402" w:type="dxa"/>
          </w:tcPr>
          <w:p w14:paraId="6EEEB479" w14:textId="77777777" w:rsidR="007B004A"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rsidRPr="00756F45">
              <w:rPr>
                <w:snapToGrid w:val="0"/>
                <w:color w:val="000000"/>
                <w:szCs w:val="16"/>
                <w:lang w:val="es-ES_tradnl" w:eastAsia="es-CR"/>
              </w:rPr>
              <w:t>VariacionParticipacionReaseguradorProvisionMatematica</w:t>
            </w:r>
            <w:r w:rsidR="004E45CF" w:rsidRPr="004E45CF">
              <w:rPr>
                <w:snapToGrid w:val="0"/>
                <w:color w:val="000000"/>
                <w:szCs w:val="16"/>
                <w:lang w:val="es-ES_tradnl" w:eastAsia="es-CR"/>
              </w:rPr>
              <w:t>_ln</w:t>
            </w:r>
          </w:p>
        </w:tc>
        <w:tc>
          <w:tcPr>
            <w:tcW w:w="4536" w:type="dxa"/>
            <w:vAlign w:val="center"/>
          </w:tcPr>
          <w:p w14:paraId="568E6617" w14:textId="77777777" w:rsidR="007B004A" w:rsidRPr="00066184"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Variación de la participación del reasegurador en la provisión matemática</w:t>
            </w:r>
          </w:p>
        </w:tc>
        <w:tc>
          <w:tcPr>
            <w:tcW w:w="529" w:type="dxa"/>
            <w:textDirection w:val="btLr"/>
            <w:vAlign w:val="center"/>
          </w:tcPr>
          <w:p w14:paraId="2FEF5BFE" w14:textId="77777777" w:rsidR="007B004A" w:rsidRPr="00066184"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50700100700000-40800100700000</w:t>
            </w:r>
          </w:p>
        </w:tc>
        <w:tc>
          <w:tcPr>
            <w:tcW w:w="4985" w:type="dxa"/>
            <w:vAlign w:val="center"/>
          </w:tcPr>
          <w:p w14:paraId="0CA8FEBC" w14:textId="77777777" w:rsidR="007B004A" w:rsidRPr="00D12FA6" w:rsidRDefault="007B004A" w:rsidP="002E7688">
            <w:pPr>
              <w:ind w:left="1120" w:hanging="425"/>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a.</w:t>
            </w:r>
            <w:r w:rsidRPr="00D12FA6">
              <w:rPr>
                <w:rFonts w:cs="Arial"/>
                <w:color w:val="000000"/>
                <w:sz w:val="16"/>
                <w:szCs w:val="16"/>
                <w:lang w:val="es-CR" w:eastAsia="es-CR"/>
              </w:rPr>
              <w:tab/>
            </w:r>
            <w:r>
              <w:rPr>
                <w:rFonts w:cs="Arial"/>
                <w:color w:val="000000"/>
                <w:sz w:val="16"/>
                <w:szCs w:val="16"/>
                <w:lang w:val="es-CR" w:eastAsia="es-CR"/>
              </w:rPr>
              <w:t>P</w:t>
            </w:r>
            <w:r w:rsidRPr="004532D9">
              <w:rPr>
                <w:rFonts w:cs="Arial"/>
                <w:color w:val="000000"/>
                <w:sz w:val="16"/>
                <w:szCs w:val="16"/>
                <w:lang w:val="es-CR" w:eastAsia="es-CR"/>
              </w:rPr>
              <w:t>uede ser &lt; 0 ó ≥ 0</w:t>
            </w:r>
          </w:p>
          <w:p w14:paraId="4A413582" w14:textId="77777777" w:rsidR="007B004A" w:rsidRDefault="007B004A" w:rsidP="002E7688">
            <w:pPr>
              <w:ind w:left="1120" w:hanging="425"/>
              <w:cnfStyle w:val="000000000000" w:firstRow="0" w:lastRow="0" w:firstColumn="0" w:lastColumn="0" w:oddVBand="0" w:evenVBand="0" w:oddHBand="0" w:evenHBand="0" w:firstRowFirstColumn="0" w:firstRowLastColumn="0" w:lastRowFirstColumn="0" w:lastRowLastColumn="0"/>
            </w:pPr>
            <w:r>
              <w:rPr>
                <w:rFonts w:cs="Arial"/>
                <w:color w:val="000000"/>
                <w:sz w:val="16"/>
                <w:szCs w:val="16"/>
                <w:lang w:val="es-CR" w:eastAsia="es-CR"/>
              </w:rPr>
              <w:t xml:space="preserve">b.       </w:t>
            </w:r>
            <w:r w:rsidRPr="00D12FA6">
              <w:rPr>
                <w:rFonts w:cs="Arial"/>
                <w:color w:val="000000"/>
                <w:sz w:val="16"/>
                <w:szCs w:val="16"/>
                <w:lang w:val="es-CR" w:eastAsia="es-CR"/>
              </w:rPr>
              <w:t>Se debe expresar con 2 decimales</w:t>
            </w:r>
          </w:p>
        </w:tc>
      </w:tr>
      <w:tr w:rsidR="007B004A" w:rsidRPr="00794669" w14:paraId="30ED177E"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3E5B4060" w14:textId="77777777" w:rsidR="007B004A" w:rsidRDefault="007B004A" w:rsidP="00AC435C">
            <w:pPr>
              <w:pStyle w:val="Ttulo9"/>
              <w:ind w:left="113" w:right="113"/>
              <w:jc w:val="center"/>
              <w:outlineLvl w:val="8"/>
              <w:rPr>
                <w:b w:val="0"/>
              </w:rPr>
            </w:pPr>
          </w:p>
        </w:tc>
        <w:tc>
          <w:tcPr>
            <w:tcW w:w="3402" w:type="dxa"/>
          </w:tcPr>
          <w:p w14:paraId="4DC1730C" w14:textId="77777777" w:rsidR="007B004A"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[E]V</w:t>
            </w:r>
            <w:r w:rsidRPr="00756F45">
              <w:rPr>
                <w:snapToGrid w:val="0"/>
                <w:color w:val="000000"/>
                <w:szCs w:val="16"/>
                <w:lang w:val="es-ES_tradnl" w:eastAsia="es-CR"/>
              </w:rPr>
              <w:t>ariacionProvisionesSegurosVidaRiesgoInversionAsumanTomadoresSeguros</w:t>
            </w:r>
            <w:r w:rsidR="004E45CF">
              <w:rPr>
                <w:snapToGrid w:val="0"/>
                <w:color w:val="000000"/>
                <w:szCs w:val="16"/>
                <w:lang w:val="es-ES_tradnl" w:eastAsia="es-CR"/>
              </w:rPr>
              <w:t>_ln</w:t>
            </w:r>
          </w:p>
        </w:tc>
        <w:tc>
          <w:tcPr>
            <w:tcW w:w="4536" w:type="dxa"/>
            <w:vAlign w:val="center"/>
          </w:tcPr>
          <w:p w14:paraId="11677AD7" w14:textId="77777777" w:rsidR="007B004A" w:rsidRPr="002E7688"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Variación de las provisiones para seguros de vida cuando el riesgo de inversión lo asuman los tomadores de seguros</w:t>
            </w:r>
          </w:p>
        </w:tc>
        <w:tc>
          <w:tcPr>
            <w:tcW w:w="529" w:type="dxa"/>
            <w:textDirection w:val="btLr"/>
            <w:vAlign w:val="center"/>
          </w:tcPr>
          <w:p w14:paraId="49E037A9" w14:textId="77777777" w:rsidR="007B004A" w:rsidRPr="00066184"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No aplica</w:t>
            </w:r>
          </w:p>
        </w:tc>
        <w:tc>
          <w:tcPr>
            <w:tcW w:w="4985" w:type="dxa"/>
            <w:vAlign w:val="center"/>
          </w:tcPr>
          <w:p w14:paraId="39C43905" w14:textId="77777777" w:rsidR="007B004A" w:rsidRPr="00066184" w:rsidRDefault="007B004A" w:rsidP="002E7688">
            <w:pPr>
              <w:ind w:left="1120"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CR" w:eastAsia="es-CR"/>
              </w:rPr>
              <w:t>a.</w:t>
            </w:r>
            <w:r w:rsidRPr="00066184">
              <w:rPr>
                <w:rFonts w:cs="Arial"/>
                <w:color w:val="000000"/>
                <w:sz w:val="16"/>
                <w:szCs w:val="16"/>
                <w:lang w:val="es-CR" w:eastAsia="es-CR"/>
              </w:rPr>
              <w:tab/>
              <w:t>Puede ser &lt; 0 ó ≥ 0</w:t>
            </w:r>
          </w:p>
          <w:p w14:paraId="37CC3A80" w14:textId="77777777" w:rsidR="007B004A" w:rsidRPr="00066184" w:rsidRDefault="007B004A" w:rsidP="002E7688">
            <w:pPr>
              <w:ind w:left="1120" w:hanging="425"/>
              <w:cnfStyle w:val="000000100000" w:firstRow="0" w:lastRow="0" w:firstColumn="0" w:lastColumn="0" w:oddVBand="0" w:evenVBand="0" w:oddHBand="1" w:evenHBand="0" w:firstRowFirstColumn="0" w:firstRowLastColumn="0" w:lastRowFirstColumn="0" w:lastRowLastColumn="0"/>
            </w:pPr>
            <w:r w:rsidRPr="00066184">
              <w:rPr>
                <w:rFonts w:cs="Arial"/>
                <w:color w:val="000000"/>
                <w:sz w:val="16"/>
                <w:szCs w:val="16"/>
                <w:lang w:val="es-CR" w:eastAsia="es-CR"/>
              </w:rPr>
              <w:t>b.       Se debe expresar con 2 decimales</w:t>
            </w:r>
          </w:p>
        </w:tc>
      </w:tr>
      <w:tr w:rsidR="007B004A" w:rsidRPr="00794669" w14:paraId="54D6A0D2"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2AB1232" w14:textId="77777777" w:rsidR="007B004A" w:rsidRDefault="007B004A" w:rsidP="00AC435C">
            <w:pPr>
              <w:pStyle w:val="Ttulo9"/>
              <w:ind w:left="113" w:right="113"/>
              <w:jc w:val="center"/>
              <w:outlineLvl w:val="8"/>
              <w:rPr>
                <w:b w:val="0"/>
              </w:rPr>
            </w:pPr>
            <w:r>
              <w:rPr>
                <w:b w:val="0"/>
              </w:rPr>
              <w:t>[E]</w:t>
            </w:r>
            <w:r>
              <w:t xml:space="preserve"> </w:t>
            </w:r>
            <w:r w:rsidRPr="00A926D1">
              <w:rPr>
                <w:b w:val="0"/>
              </w:rPr>
              <w:t>VariacionOtrasProvisionesTecnicas</w:t>
            </w:r>
            <w:r w:rsidR="00D27808">
              <w:rPr>
                <w:b w:val="0"/>
              </w:rPr>
              <w:t>_ln</w:t>
            </w:r>
          </w:p>
        </w:tc>
        <w:tc>
          <w:tcPr>
            <w:tcW w:w="3402" w:type="dxa"/>
          </w:tcPr>
          <w:p w14:paraId="47E5BE56" w14:textId="77777777" w:rsidR="007B004A"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[A]</w:t>
            </w:r>
            <w:r w:rsidRPr="00A926D1">
              <w:rPr>
                <w:snapToGrid w:val="0"/>
                <w:color w:val="000000"/>
                <w:szCs w:val="16"/>
                <w:lang w:val="es-ES_tradnl" w:eastAsia="es-CR"/>
              </w:rPr>
              <w:t>Total</w:t>
            </w:r>
            <w:r w:rsidRPr="00153DE0">
              <w:rPr>
                <w:snapToGrid w:val="0"/>
                <w:color w:val="000000"/>
                <w:szCs w:val="16"/>
                <w:lang w:val="es-ES_tradnl" w:eastAsia="es-CR"/>
              </w:rPr>
              <w:t>VariacionOtrasProvisionesTecnicas</w:t>
            </w:r>
          </w:p>
        </w:tc>
        <w:tc>
          <w:tcPr>
            <w:tcW w:w="4536" w:type="dxa"/>
            <w:vAlign w:val="center"/>
          </w:tcPr>
          <w:p w14:paraId="53C3CF98" w14:textId="77777777" w:rsidR="007B004A" w:rsidRPr="002E7688"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Variación de otras provisiones técnicas</w:t>
            </w:r>
          </w:p>
        </w:tc>
        <w:tc>
          <w:tcPr>
            <w:tcW w:w="529" w:type="dxa"/>
            <w:textDirection w:val="btLr"/>
            <w:vAlign w:val="center"/>
          </w:tcPr>
          <w:p w14:paraId="19FFD8B5" w14:textId="77777777" w:rsidR="007B004A" w:rsidRPr="00066184"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40800100600000-50700100600000</w:t>
            </w:r>
          </w:p>
        </w:tc>
        <w:tc>
          <w:tcPr>
            <w:tcW w:w="4985" w:type="dxa"/>
            <w:vAlign w:val="center"/>
          </w:tcPr>
          <w:p w14:paraId="07294D1B" w14:textId="77777777" w:rsidR="007B004A" w:rsidRPr="00586724" w:rsidRDefault="00000000" w:rsidP="002E7688">
            <w:pPr>
              <w:ind w:left="979" w:hanging="426"/>
              <w:cnfStyle w:val="000000000000" w:firstRow="0" w:lastRow="0" w:firstColumn="0" w:lastColumn="0" w:oddVBand="0" w:evenVBand="0" w:oddHBand="0" w:evenHBand="0" w:firstRowFirstColumn="0" w:firstRowLastColumn="0" w:lastRowFirstColumn="0" w:lastRowLastColumn="0"/>
              <w:rPr>
                <w:rStyle w:val="Hipervnculo"/>
                <w:rFonts w:cs="Arial"/>
                <w:color w:val="FF0000"/>
                <w:sz w:val="16"/>
                <w:szCs w:val="16"/>
                <w:lang w:val="es-CR" w:eastAsia="es-CR"/>
              </w:rPr>
            </w:pPr>
            <w:hyperlink w:anchor="_[A]Total" w:history="1">
              <w:r w:rsidR="007B004A" w:rsidRPr="00066184">
                <w:rPr>
                  <w:rStyle w:val="Hipervnculo"/>
                  <w:sz w:val="16"/>
                  <w:szCs w:val="16"/>
                </w:rPr>
                <w:t>[A]Total</w:t>
              </w:r>
            </w:hyperlink>
            <w:r w:rsidR="007B004A" w:rsidRPr="00066184">
              <w:rPr>
                <w:rStyle w:val="Hipervnculo"/>
                <w:sz w:val="16"/>
                <w:szCs w:val="16"/>
              </w:rPr>
              <w:t>VariacionOtrasProvisiones</w:t>
            </w:r>
            <w:r w:rsidR="007B004A" w:rsidRPr="00066184">
              <w:rPr>
                <w:sz w:val="16"/>
                <w:szCs w:val="16"/>
              </w:rPr>
              <w:t xml:space="preserve">= </w:t>
            </w:r>
            <w:r w:rsidR="007B004A" w:rsidRPr="00066184">
              <w:rPr>
                <w:rFonts w:cs="Arial"/>
                <w:color w:val="000000"/>
                <w:sz w:val="16"/>
                <w:szCs w:val="16"/>
                <w:lang w:val="es-CR" w:eastAsia="es-CR"/>
              </w:rPr>
              <w:t xml:space="preserve">∑ </w:t>
            </w:r>
            <w:hyperlink w:anchor="_[E]_DegloseVariacionOtrasProvisione" w:history="1">
              <w:r w:rsidR="007B004A" w:rsidRPr="00066184">
                <w:rPr>
                  <w:rStyle w:val="Hipervnculo"/>
                  <w:rFonts w:cs="Arial"/>
                  <w:sz w:val="16"/>
                  <w:szCs w:val="16"/>
                  <w:lang w:val="es-CR" w:eastAsia="es-CR"/>
                </w:rPr>
                <w:t>DesgloseVariacionOtrasProvisionesTecnicas</w:t>
              </w:r>
            </w:hyperlink>
            <w:r w:rsidR="00C014EE" w:rsidRPr="00C014EE">
              <w:rPr>
                <w:rStyle w:val="Hipervnculo"/>
                <w:rFonts w:cs="Arial"/>
                <w:sz w:val="16"/>
                <w:szCs w:val="16"/>
                <w:lang w:val="es-CR" w:eastAsia="es-CR"/>
              </w:rPr>
              <w:t>_ln</w:t>
            </w:r>
          </w:p>
          <w:p w14:paraId="567FC4DF" w14:textId="77777777" w:rsidR="00683A7A" w:rsidRPr="00044001" w:rsidRDefault="00683A7A" w:rsidP="00586724">
            <w:pPr>
              <w:tabs>
                <w:tab w:val="left" w:pos="128"/>
                <w:tab w:val="left" w:pos="949"/>
              </w:tabs>
              <w:ind w:firstLine="553"/>
              <w:cnfStyle w:val="000000000000" w:firstRow="0" w:lastRow="0" w:firstColumn="0" w:lastColumn="0" w:oddVBand="0" w:evenVBand="0" w:oddHBand="0" w:evenHBand="0" w:firstRowFirstColumn="0" w:firstRowLastColumn="0" w:lastRowFirstColumn="0" w:lastRowLastColumn="0"/>
              <w:rPr>
                <w:rFonts w:cs="Arial"/>
                <w:sz w:val="16"/>
                <w:szCs w:val="16"/>
                <w:u w:val="single"/>
                <w:lang w:val="es-CR" w:eastAsia="es-CR"/>
              </w:rPr>
            </w:pPr>
            <w:r w:rsidRPr="00044001">
              <w:rPr>
                <w:rFonts w:cs="Arial"/>
                <w:sz w:val="16"/>
                <w:szCs w:val="16"/>
                <w:lang w:eastAsia="es-CR"/>
              </w:rPr>
              <w:t>Puede ser &lt; 0 ó ≥ 0</w:t>
            </w:r>
          </w:p>
          <w:p w14:paraId="7EB08476" w14:textId="77777777" w:rsidR="00683A7A" w:rsidRPr="00066184" w:rsidRDefault="00683A7A" w:rsidP="002E7688">
            <w:pPr>
              <w:ind w:left="979" w:hanging="426"/>
              <w:cnfStyle w:val="000000000000" w:firstRow="0" w:lastRow="0" w:firstColumn="0" w:lastColumn="0" w:oddVBand="0" w:evenVBand="0" w:oddHBand="0" w:evenHBand="0" w:firstRowFirstColumn="0" w:firstRowLastColumn="0" w:lastRowFirstColumn="0" w:lastRowLastColumn="0"/>
              <w:rPr>
                <w:sz w:val="16"/>
                <w:szCs w:val="16"/>
              </w:rPr>
            </w:pPr>
          </w:p>
        </w:tc>
      </w:tr>
      <w:tr w:rsidR="007B004A" w:rsidRPr="00794669" w14:paraId="7C784BA7"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48E47F2A" w14:textId="77777777" w:rsidR="007B004A" w:rsidRDefault="007B004A" w:rsidP="00AC435C">
            <w:pPr>
              <w:pStyle w:val="Ttulo9"/>
              <w:ind w:left="113" w:right="113"/>
              <w:jc w:val="center"/>
              <w:outlineLvl w:val="8"/>
              <w:rPr>
                <w:b w:val="0"/>
              </w:rPr>
            </w:pPr>
            <w:r>
              <w:rPr>
                <w:b w:val="0"/>
              </w:rPr>
              <w:t>[E]</w:t>
            </w:r>
            <w:r>
              <w:t xml:space="preserve"> </w:t>
            </w:r>
            <w:r w:rsidRPr="00A926D1">
              <w:rPr>
                <w:b w:val="0"/>
              </w:rPr>
              <w:t>De</w:t>
            </w:r>
            <w:r>
              <w:rPr>
                <w:b w:val="0"/>
              </w:rPr>
              <w:t>s</w:t>
            </w:r>
            <w:r w:rsidRPr="00A926D1">
              <w:rPr>
                <w:b w:val="0"/>
              </w:rPr>
              <w:t>gloseVariacionOtrasProvisionesTecnicas</w:t>
            </w:r>
            <w:r w:rsidR="004E45CF" w:rsidRPr="004E45CF">
              <w:rPr>
                <w:b w:val="0"/>
              </w:rPr>
              <w:t>_ln</w:t>
            </w:r>
          </w:p>
        </w:tc>
        <w:tc>
          <w:tcPr>
            <w:tcW w:w="3402" w:type="dxa"/>
          </w:tcPr>
          <w:p w14:paraId="00EF5729" w14:textId="77777777" w:rsidR="007B004A"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153DE0">
              <w:rPr>
                <w:snapToGrid w:val="0"/>
                <w:color w:val="000000"/>
                <w:szCs w:val="16"/>
                <w:lang w:val="es-ES_tradnl" w:eastAsia="es-CR"/>
              </w:rPr>
              <w:t>SeguroDirecto</w:t>
            </w:r>
          </w:p>
        </w:tc>
        <w:tc>
          <w:tcPr>
            <w:tcW w:w="4536" w:type="dxa"/>
            <w:vAlign w:val="center"/>
          </w:tcPr>
          <w:p w14:paraId="78EF7EC2" w14:textId="77777777" w:rsidR="007B004A" w:rsidRPr="002E7688" w:rsidRDefault="007B004A" w:rsidP="00571D86">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Seguro Directo</w:t>
            </w:r>
          </w:p>
        </w:tc>
        <w:tc>
          <w:tcPr>
            <w:tcW w:w="529" w:type="dxa"/>
            <w:textDirection w:val="btLr"/>
            <w:vAlign w:val="center"/>
          </w:tcPr>
          <w:p w14:paraId="16DEC188" w14:textId="77777777" w:rsidR="007B004A" w:rsidRPr="00066184"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No aplica</w:t>
            </w:r>
          </w:p>
        </w:tc>
        <w:tc>
          <w:tcPr>
            <w:tcW w:w="4985" w:type="dxa"/>
            <w:vAlign w:val="center"/>
          </w:tcPr>
          <w:p w14:paraId="7AB33061" w14:textId="77777777" w:rsidR="007B004A" w:rsidRPr="00066184" w:rsidRDefault="007B004A" w:rsidP="002E7688">
            <w:pPr>
              <w:ind w:left="979" w:hanging="426"/>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CR" w:eastAsia="es-CR"/>
              </w:rPr>
              <w:t>a.</w:t>
            </w:r>
            <w:r w:rsidRPr="00066184">
              <w:rPr>
                <w:rFonts w:cs="Arial"/>
                <w:color w:val="000000"/>
                <w:sz w:val="16"/>
                <w:szCs w:val="16"/>
                <w:lang w:val="es-CR" w:eastAsia="es-CR"/>
              </w:rPr>
              <w:tab/>
              <w:t>Puede ser &lt; 0 ó ≥ 0</w:t>
            </w:r>
          </w:p>
          <w:p w14:paraId="4753FF5C" w14:textId="77777777" w:rsidR="007B004A" w:rsidRPr="00066184" w:rsidRDefault="007B004A" w:rsidP="002E7688">
            <w:pPr>
              <w:ind w:left="979" w:hanging="426"/>
              <w:cnfStyle w:val="000000100000" w:firstRow="0" w:lastRow="0" w:firstColumn="0" w:lastColumn="0" w:oddVBand="0" w:evenVBand="0" w:oddHBand="1" w:evenHBand="0" w:firstRowFirstColumn="0" w:firstRowLastColumn="0" w:lastRowFirstColumn="0" w:lastRowLastColumn="0"/>
            </w:pPr>
            <w:r w:rsidRPr="00066184">
              <w:rPr>
                <w:rFonts w:cs="Arial"/>
                <w:color w:val="000000"/>
                <w:sz w:val="16"/>
                <w:szCs w:val="16"/>
                <w:lang w:val="es-CR" w:eastAsia="es-CR"/>
              </w:rPr>
              <w:t>b.       Se debe expresar con 2 decimales</w:t>
            </w:r>
          </w:p>
        </w:tc>
      </w:tr>
      <w:tr w:rsidR="007B004A" w:rsidRPr="00794669" w14:paraId="3731C62E"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DFB40B4" w14:textId="77777777" w:rsidR="007B004A" w:rsidRDefault="007B004A" w:rsidP="00AC435C">
            <w:pPr>
              <w:pStyle w:val="Ttulo9"/>
              <w:ind w:left="113" w:right="113"/>
              <w:jc w:val="center"/>
              <w:outlineLvl w:val="8"/>
              <w:rPr>
                <w:b w:val="0"/>
              </w:rPr>
            </w:pPr>
          </w:p>
        </w:tc>
        <w:tc>
          <w:tcPr>
            <w:tcW w:w="3402" w:type="dxa"/>
          </w:tcPr>
          <w:p w14:paraId="1AEDF6C2" w14:textId="77777777" w:rsidR="007B004A"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153DE0">
              <w:rPr>
                <w:snapToGrid w:val="0"/>
                <w:color w:val="000000"/>
                <w:szCs w:val="16"/>
                <w:lang w:val="es-ES_tradnl" w:eastAsia="es-CR"/>
              </w:rPr>
              <w:t>ReaseguroAceptado</w:t>
            </w:r>
          </w:p>
        </w:tc>
        <w:tc>
          <w:tcPr>
            <w:tcW w:w="4536" w:type="dxa"/>
            <w:vAlign w:val="center"/>
          </w:tcPr>
          <w:p w14:paraId="36204140" w14:textId="77777777" w:rsidR="007B004A" w:rsidRPr="002E7688"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Reaseguro Aceptado</w:t>
            </w:r>
          </w:p>
        </w:tc>
        <w:tc>
          <w:tcPr>
            <w:tcW w:w="529" w:type="dxa"/>
            <w:textDirection w:val="btLr"/>
            <w:vAlign w:val="center"/>
          </w:tcPr>
          <w:p w14:paraId="0E7406C0" w14:textId="77777777" w:rsidR="007B004A" w:rsidRPr="00066184"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No aplica</w:t>
            </w:r>
          </w:p>
        </w:tc>
        <w:tc>
          <w:tcPr>
            <w:tcW w:w="4985" w:type="dxa"/>
            <w:vAlign w:val="center"/>
          </w:tcPr>
          <w:p w14:paraId="1433A6B4" w14:textId="77777777" w:rsidR="007B004A" w:rsidRPr="00066184" w:rsidRDefault="007B004A" w:rsidP="002E7688">
            <w:pPr>
              <w:ind w:left="979" w:hanging="426"/>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66184">
              <w:rPr>
                <w:rFonts w:cs="Arial"/>
                <w:color w:val="000000"/>
                <w:sz w:val="16"/>
                <w:szCs w:val="16"/>
                <w:lang w:val="es-CR" w:eastAsia="es-CR"/>
              </w:rPr>
              <w:t>a.</w:t>
            </w:r>
            <w:r w:rsidRPr="00066184">
              <w:rPr>
                <w:rFonts w:cs="Arial"/>
                <w:color w:val="000000"/>
                <w:sz w:val="16"/>
                <w:szCs w:val="16"/>
                <w:lang w:val="es-CR" w:eastAsia="es-CR"/>
              </w:rPr>
              <w:tab/>
              <w:t>Puede ser &lt; 0 ó ≥ 0</w:t>
            </w:r>
          </w:p>
          <w:p w14:paraId="1C8F0EA6" w14:textId="77777777" w:rsidR="007B004A" w:rsidRPr="00066184" w:rsidRDefault="007B004A" w:rsidP="002E7688">
            <w:pPr>
              <w:ind w:left="979" w:hanging="426"/>
              <w:cnfStyle w:val="000000000000" w:firstRow="0" w:lastRow="0" w:firstColumn="0" w:lastColumn="0" w:oddVBand="0" w:evenVBand="0" w:oddHBand="0" w:evenHBand="0" w:firstRowFirstColumn="0" w:firstRowLastColumn="0" w:lastRowFirstColumn="0" w:lastRowLastColumn="0"/>
            </w:pPr>
            <w:r w:rsidRPr="00066184">
              <w:rPr>
                <w:rFonts w:cs="Arial"/>
                <w:color w:val="000000"/>
                <w:sz w:val="16"/>
                <w:szCs w:val="16"/>
                <w:lang w:val="es-CR" w:eastAsia="es-CR"/>
              </w:rPr>
              <w:t>b.       Se debe expresar con 2 decimales</w:t>
            </w:r>
          </w:p>
        </w:tc>
      </w:tr>
      <w:tr w:rsidR="007B004A" w:rsidRPr="00794669" w14:paraId="5B978095"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0B8C9E51" w14:textId="77777777" w:rsidR="007B004A" w:rsidRDefault="00D27808" w:rsidP="00BB0F84">
            <w:pPr>
              <w:pStyle w:val="Ttulo9"/>
              <w:ind w:left="113" w:right="113"/>
              <w:jc w:val="center"/>
              <w:outlineLvl w:val="8"/>
              <w:rPr>
                <w:b w:val="0"/>
              </w:rPr>
            </w:pPr>
            <w:r w:rsidRPr="00D27808">
              <w:rPr>
                <w:b w:val="0"/>
              </w:rPr>
              <w:lastRenderedPageBreak/>
              <w:t>[E]VariacionParticipacionReaseguradorOtrasProvisionesTecnicas_ln</w:t>
            </w:r>
          </w:p>
        </w:tc>
        <w:tc>
          <w:tcPr>
            <w:tcW w:w="3402" w:type="dxa"/>
          </w:tcPr>
          <w:p w14:paraId="2CA24778" w14:textId="77777777" w:rsidR="007B004A"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[A]</w:t>
            </w:r>
            <w:r w:rsidRPr="00C95494">
              <w:rPr>
                <w:snapToGrid w:val="0"/>
                <w:color w:val="000000"/>
                <w:szCs w:val="16"/>
                <w:lang w:val="es-ES_tradnl" w:eastAsia="es-CR"/>
              </w:rPr>
              <w:t>Total</w:t>
            </w:r>
            <w:r w:rsidR="00DB4A3A" w:rsidRPr="00DB4A3A">
              <w:rPr>
                <w:snapToGrid w:val="0"/>
                <w:color w:val="000000"/>
                <w:szCs w:val="16"/>
                <w:lang w:val="es-ES_tradnl" w:eastAsia="es-CR"/>
              </w:rPr>
              <w:t>Variacion</w:t>
            </w:r>
            <w:r w:rsidRPr="000D6F78">
              <w:rPr>
                <w:snapToGrid w:val="0"/>
                <w:color w:val="000000"/>
                <w:szCs w:val="16"/>
                <w:lang w:val="es-ES_tradnl" w:eastAsia="es-CR"/>
              </w:rPr>
              <w:t>ParticipacionReaseguradorOtrasProvisionesTecnicas</w:t>
            </w:r>
          </w:p>
        </w:tc>
        <w:tc>
          <w:tcPr>
            <w:tcW w:w="4536" w:type="dxa"/>
            <w:vAlign w:val="center"/>
          </w:tcPr>
          <w:p w14:paraId="689C895A" w14:textId="77777777" w:rsidR="007B004A" w:rsidRPr="002E7688"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Variación de la participación del reasegurador en otras provisiones técniccas</w:t>
            </w:r>
          </w:p>
        </w:tc>
        <w:tc>
          <w:tcPr>
            <w:tcW w:w="529" w:type="dxa"/>
            <w:textDirection w:val="btLr"/>
            <w:vAlign w:val="center"/>
          </w:tcPr>
          <w:p w14:paraId="584E3BD4" w14:textId="77777777" w:rsidR="007B004A" w:rsidRPr="00066184"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50700100700000-40800100700000</w:t>
            </w:r>
          </w:p>
        </w:tc>
        <w:tc>
          <w:tcPr>
            <w:tcW w:w="4985" w:type="dxa"/>
            <w:vAlign w:val="center"/>
          </w:tcPr>
          <w:p w14:paraId="4C5A10B4" w14:textId="77777777" w:rsidR="007B004A" w:rsidRPr="00586724" w:rsidRDefault="00000000" w:rsidP="002E7688">
            <w:pPr>
              <w:cnfStyle w:val="000000100000" w:firstRow="0" w:lastRow="0" w:firstColumn="0" w:lastColumn="0" w:oddVBand="0" w:evenVBand="0" w:oddHBand="1" w:evenHBand="0" w:firstRowFirstColumn="0" w:firstRowLastColumn="0" w:lastRowFirstColumn="0" w:lastRowLastColumn="0"/>
              <w:rPr>
                <w:rStyle w:val="Hipervnculo"/>
                <w:rFonts w:cs="Arial"/>
                <w:color w:val="FF0000"/>
                <w:sz w:val="16"/>
                <w:szCs w:val="16"/>
                <w:lang w:val="es-CR" w:eastAsia="es-CR"/>
              </w:rPr>
            </w:pPr>
            <w:hyperlink w:anchor="_[A]Total_1" w:history="1">
              <w:r w:rsidR="007B004A" w:rsidRPr="00066184">
                <w:rPr>
                  <w:rStyle w:val="Hipervnculo"/>
                  <w:sz w:val="16"/>
                  <w:szCs w:val="16"/>
                </w:rPr>
                <w:t>[A]TotalVariacionParticipaci</w:t>
              </w:r>
            </w:hyperlink>
            <w:r w:rsidR="007B004A" w:rsidRPr="00066184">
              <w:rPr>
                <w:rStyle w:val="Hipervnculo"/>
                <w:sz w:val="16"/>
                <w:szCs w:val="16"/>
              </w:rPr>
              <w:t>onReaseguradorOtrasProvisionesTecnicas</w:t>
            </w:r>
            <w:r w:rsidR="007B004A" w:rsidRPr="00066184">
              <w:rPr>
                <w:sz w:val="16"/>
                <w:szCs w:val="16"/>
              </w:rPr>
              <w:t>=</w:t>
            </w:r>
            <w:r w:rsidR="007B004A" w:rsidRPr="00066184">
              <w:rPr>
                <w:rFonts w:cs="Arial"/>
                <w:color w:val="000000"/>
                <w:sz w:val="16"/>
                <w:szCs w:val="16"/>
                <w:lang w:val="es-CR" w:eastAsia="es-CR"/>
              </w:rPr>
              <w:t xml:space="preserve">∑ </w:t>
            </w:r>
            <w:hyperlink w:anchor="_[E]_DesgloseVariacionParticipacionR" w:history="1">
              <w:r w:rsidR="007B004A" w:rsidRPr="00066184">
                <w:rPr>
                  <w:rStyle w:val="Hipervnculo"/>
                  <w:rFonts w:cs="Arial"/>
                  <w:sz w:val="16"/>
                  <w:szCs w:val="16"/>
                  <w:lang w:val="es-CR" w:eastAsia="es-CR"/>
                </w:rPr>
                <w:t>[E] DesgloseVariacionParticipacionReaseguradorOtrasProvisionesTecnicas</w:t>
              </w:r>
            </w:hyperlink>
            <w:r w:rsidR="00C014EE" w:rsidRPr="00C014EE">
              <w:rPr>
                <w:rStyle w:val="Hipervnculo"/>
                <w:rFonts w:cs="Arial"/>
                <w:sz w:val="16"/>
                <w:szCs w:val="16"/>
                <w:lang w:val="es-CR" w:eastAsia="es-CR"/>
              </w:rPr>
              <w:t>_ln</w:t>
            </w:r>
          </w:p>
          <w:p w14:paraId="363F9751" w14:textId="77777777" w:rsidR="00683A7A" w:rsidRPr="00044001" w:rsidRDefault="00683A7A" w:rsidP="00683A7A">
            <w:pPr>
              <w:tabs>
                <w:tab w:val="left" w:pos="128"/>
                <w:tab w:val="left" w:pos="949"/>
              </w:tabs>
              <w:cnfStyle w:val="000000100000" w:firstRow="0" w:lastRow="0" w:firstColumn="0" w:lastColumn="0" w:oddVBand="0" w:evenVBand="0" w:oddHBand="1" w:evenHBand="0" w:firstRowFirstColumn="0" w:firstRowLastColumn="0" w:lastRowFirstColumn="0" w:lastRowLastColumn="0"/>
              <w:rPr>
                <w:rFonts w:cs="Arial"/>
                <w:sz w:val="16"/>
                <w:szCs w:val="16"/>
                <w:u w:val="single"/>
                <w:lang w:val="es-CR" w:eastAsia="es-CR"/>
              </w:rPr>
            </w:pPr>
            <w:r w:rsidRPr="00044001">
              <w:rPr>
                <w:rFonts w:cs="Arial"/>
                <w:sz w:val="16"/>
                <w:szCs w:val="16"/>
                <w:lang w:eastAsia="es-CR"/>
              </w:rPr>
              <w:t>Puede ser &lt; 0 ó ≥ 0</w:t>
            </w:r>
          </w:p>
          <w:p w14:paraId="409CD4AB" w14:textId="77777777" w:rsidR="00683A7A" w:rsidRPr="00066184" w:rsidRDefault="00683A7A" w:rsidP="002E7688">
            <w:pPr>
              <w:cnfStyle w:val="000000100000" w:firstRow="0" w:lastRow="0" w:firstColumn="0" w:lastColumn="0" w:oddVBand="0" w:evenVBand="0" w:oddHBand="1" w:evenHBand="0" w:firstRowFirstColumn="0" w:firstRowLastColumn="0" w:lastRowFirstColumn="0" w:lastRowLastColumn="0"/>
              <w:rPr>
                <w:sz w:val="16"/>
                <w:szCs w:val="16"/>
              </w:rPr>
            </w:pPr>
          </w:p>
        </w:tc>
      </w:tr>
      <w:tr w:rsidR="007B004A" w:rsidRPr="00794669" w14:paraId="44AD6119"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5E2CB383" w14:textId="77777777" w:rsidR="007B004A" w:rsidRDefault="007B004A" w:rsidP="00AC435C">
            <w:pPr>
              <w:pStyle w:val="Ttulo9"/>
              <w:ind w:left="113" w:right="113"/>
              <w:jc w:val="center"/>
              <w:outlineLvl w:val="8"/>
              <w:rPr>
                <w:b w:val="0"/>
              </w:rPr>
            </w:pPr>
            <w:r>
              <w:rPr>
                <w:b w:val="0"/>
              </w:rPr>
              <w:t>[E]</w:t>
            </w:r>
            <w:r>
              <w:t xml:space="preserve"> </w:t>
            </w:r>
            <w:r w:rsidRPr="00C95494">
              <w:rPr>
                <w:b w:val="0"/>
              </w:rPr>
              <w:t>DesgloseVariacionParticipacionReaseguradorOtrasProvisionesTecnicas</w:t>
            </w:r>
            <w:r w:rsidR="00B777CF">
              <w:rPr>
                <w:b w:val="0"/>
              </w:rPr>
              <w:t>_ln</w:t>
            </w:r>
          </w:p>
        </w:tc>
        <w:tc>
          <w:tcPr>
            <w:tcW w:w="3402" w:type="dxa"/>
          </w:tcPr>
          <w:p w14:paraId="73EF8B31" w14:textId="77777777" w:rsidR="007B004A"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[E]SeguroDirecto</w:t>
            </w:r>
          </w:p>
        </w:tc>
        <w:tc>
          <w:tcPr>
            <w:tcW w:w="4536" w:type="dxa"/>
            <w:vAlign w:val="center"/>
          </w:tcPr>
          <w:p w14:paraId="47BBD880" w14:textId="77777777" w:rsidR="007B004A" w:rsidRPr="002E7688" w:rsidRDefault="007B004A" w:rsidP="00571D86">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Seguro Directo</w:t>
            </w:r>
          </w:p>
        </w:tc>
        <w:tc>
          <w:tcPr>
            <w:tcW w:w="529" w:type="dxa"/>
            <w:textDirection w:val="btLr"/>
            <w:vAlign w:val="center"/>
          </w:tcPr>
          <w:p w14:paraId="0C6D9087" w14:textId="77777777" w:rsidR="007B004A" w:rsidRPr="00794669"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624E3F57" w14:textId="77777777" w:rsidR="007B004A" w:rsidRPr="00D12FA6" w:rsidRDefault="007B004A" w:rsidP="002E7688">
            <w:pPr>
              <w:ind w:left="979" w:hanging="426"/>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a.</w:t>
            </w:r>
            <w:r w:rsidRPr="00D12FA6">
              <w:rPr>
                <w:rFonts w:cs="Arial"/>
                <w:color w:val="000000"/>
                <w:sz w:val="16"/>
                <w:szCs w:val="16"/>
                <w:lang w:val="es-CR" w:eastAsia="es-CR"/>
              </w:rPr>
              <w:tab/>
            </w:r>
            <w:r>
              <w:rPr>
                <w:rFonts w:cs="Arial"/>
                <w:color w:val="000000"/>
                <w:sz w:val="16"/>
                <w:szCs w:val="16"/>
                <w:lang w:val="es-CR" w:eastAsia="es-CR"/>
              </w:rPr>
              <w:t>P</w:t>
            </w:r>
            <w:r w:rsidRPr="004532D9">
              <w:rPr>
                <w:rFonts w:cs="Arial"/>
                <w:color w:val="000000"/>
                <w:sz w:val="16"/>
                <w:szCs w:val="16"/>
                <w:lang w:val="es-CR" w:eastAsia="es-CR"/>
              </w:rPr>
              <w:t>uede ser &lt; 0 ó ≥ 0</w:t>
            </w:r>
          </w:p>
          <w:p w14:paraId="6EE0E490" w14:textId="77777777" w:rsidR="007B004A" w:rsidRDefault="007B004A" w:rsidP="002E7688">
            <w:pPr>
              <w:ind w:left="979" w:hanging="426"/>
              <w:cnfStyle w:val="000000000000" w:firstRow="0" w:lastRow="0" w:firstColumn="0" w:lastColumn="0" w:oddVBand="0" w:evenVBand="0" w:oddHBand="0" w:evenHBand="0" w:firstRowFirstColumn="0" w:firstRowLastColumn="0" w:lastRowFirstColumn="0" w:lastRowLastColumn="0"/>
            </w:pPr>
            <w:r>
              <w:rPr>
                <w:rFonts w:cs="Arial"/>
                <w:color w:val="000000"/>
                <w:sz w:val="16"/>
                <w:szCs w:val="16"/>
                <w:lang w:val="es-CR" w:eastAsia="es-CR"/>
              </w:rPr>
              <w:t xml:space="preserve">b.       </w:t>
            </w:r>
            <w:r w:rsidRPr="00D12FA6">
              <w:rPr>
                <w:rFonts w:cs="Arial"/>
                <w:color w:val="000000"/>
                <w:sz w:val="16"/>
                <w:szCs w:val="16"/>
                <w:lang w:val="es-CR" w:eastAsia="es-CR"/>
              </w:rPr>
              <w:t>Se debe expresar con 2 decimales</w:t>
            </w:r>
          </w:p>
        </w:tc>
      </w:tr>
      <w:tr w:rsidR="007B004A" w:rsidRPr="00794669" w14:paraId="5E5A9CD8"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A72CE6E" w14:textId="77777777" w:rsidR="007B004A" w:rsidRDefault="007B004A" w:rsidP="00AC435C">
            <w:pPr>
              <w:pStyle w:val="Ttulo9"/>
              <w:ind w:left="113" w:right="113"/>
              <w:jc w:val="center"/>
              <w:outlineLvl w:val="8"/>
              <w:rPr>
                <w:b w:val="0"/>
              </w:rPr>
            </w:pPr>
          </w:p>
        </w:tc>
        <w:tc>
          <w:tcPr>
            <w:tcW w:w="3402" w:type="dxa"/>
          </w:tcPr>
          <w:p w14:paraId="31661D57" w14:textId="77777777" w:rsidR="007B004A"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[E]ReaseguroAceptado</w:t>
            </w:r>
          </w:p>
        </w:tc>
        <w:tc>
          <w:tcPr>
            <w:tcW w:w="4536" w:type="dxa"/>
            <w:vAlign w:val="center"/>
          </w:tcPr>
          <w:p w14:paraId="3580621B" w14:textId="77777777" w:rsidR="007B004A" w:rsidRPr="002E7688"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Reaseguro Aceptado</w:t>
            </w:r>
          </w:p>
        </w:tc>
        <w:tc>
          <w:tcPr>
            <w:tcW w:w="529" w:type="dxa"/>
            <w:textDirection w:val="btLr"/>
            <w:vAlign w:val="center"/>
          </w:tcPr>
          <w:p w14:paraId="194074F0" w14:textId="77777777" w:rsidR="007B004A" w:rsidRPr="00794669"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58D2C778" w14:textId="77777777" w:rsidR="007B004A" w:rsidRPr="00D12FA6" w:rsidRDefault="007B004A" w:rsidP="002E7688">
            <w:pPr>
              <w:ind w:left="837" w:hanging="425"/>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12FA6">
              <w:rPr>
                <w:rFonts w:cs="Arial"/>
                <w:color w:val="000000"/>
                <w:sz w:val="16"/>
                <w:szCs w:val="16"/>
                <w:lang w:val="es-CR" w:eastAsia="es-CR"/>
              </w:rPr>
              <w:t>a.</w:t>
            </w:r>
            <w:r w:rsidRPr="00D12FA6">
              <w:rPr>
                <w:rFonts w:cs="Arial"/>
                <w:color w:val="000000"/>
                <w:sz w:val="16"/>
                <w:szCs w:val="16"/>
                <w:lang w:val="es-CR" w:eastAsia="es-CR"/>
              </w:rPr>
              <w:tab/>
            </w:r>
            <w:r>
              <w:rPr>
                <w:rFonts w:cs="Arial"/>
                <w:color w:val="000000"/>
                <w:sz w:val="16"/>
                <w:szCs w:val="16"/>
                <w:lang w:val="es-CR" w:eastAsia="es-CR"/>
              </w:rPr>
              <w:t>P</w:t>
            </w:r>
            <w:r w:rsidRPr="004532D9">
              <w:rPr>
                <w:rFonts w:cs="Arial"/>
                <w:color w:val="000000"/>
                <w:sz w:val="16"/>
                <w:szCs w:val="16"/>
                <w:lang w:val="es-CR" w:eastAsia="es-CR"/>
              </w:rPr>
              <w:t>uede ser &lt; 0 ó ≥ 0</w:t>
            </w:r>
          </w:p>
          <w:p w14:paraId="293B2DD9" w14:textId="77777777" w:rsidR="007B004A" w:rsidRDefault="007B004A" w:rsidP="002E7688">
            <w:pPr>
              <w:ind w:left="837" w:hanging="425"/>
              <w:cnfStyle w:val="000000100000" w:firstRow="0" w:lastRow="0" w:firstColumn="0" w:lastColumn="0" w:oddVBand="0" w:evenVBand="0" w:oddHBand="1" w:evenHBand="0" w:firstRowFirstColumn="0" w:firstRowLastColumn="0" w:lastRowFirstColumn="0" w:lastRowLastColumn="0"/>
            </w:pPr>
            <w:r>
              <w:rPr>
                <w:rFonts w:cs="Arial"/>
                <w:color w:val="000000"/>
                <w:sz w:val="16"/>
                <w:szCs w:val="16"/>
                <w:lang w:val="es-CR" w:eastAsia="es-CR"/>
              </w:rPr>
              <w:t xml:space="preserve">b.       </w:t>
            </w:r>
            <w:r w:rsidRPr="00D12FA6">
              <w:rPr>
                <w:rFonts w:cs="Arial"/>
                <w:color w:val="000000"/>
                <w:sz w:val="16"/>
                <w:szCs w:val="16"/>
                <w:lang w:val="es-CR" w:eastAsia="es-CR"/>
              </w:rPr>
              <w:t>Se debe expresar con 2 decimales</w:t>
            </w:r>
          </w:p>
        </w:tc>
      </w:tr>
      <w:tr w:rsidR="007B004A" w:rsidRPr="00794669" w14:paraId="6CF40C1F"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55400174" w14:textId="77777777" w:rsidR="007B004A" w:rsidRDefault="007B004A" w:rsidP="00AC435C">
            <w:pPr>
              <w:pStyle w:val="Ttulo9"/>
              <w:ind w:left="113" w:right="113"/>
              <w:jc w:val="center"/>
              <w:outlineLvl w:val="8"/>
              <w:rPr>
                <w:b w:val="0"/>
              </w:rPr>
            </w:pPr>
            <w:r>
              <w:rPr>
                <w:b w:val="0"/>
              </w:rPr>
              <w:t>[E]</w:t>
            </w:r>
            <w:r>
              <w:t xml:space="preserve"> </w:t>
            </w:r>
            <w:r w:rsidRPr="008733D0">
              <w:rPr>
                <w:b w:val="0"/>
              </w:rPr>
              <w:t>GastosExplotacionNetos</w:t>
            </w:r>
            <w:r w:rsidR="00D27808">
              <w:rPr>
                <w:b w:val="0"/>
              </w:rPr>
              <w:t>_ln</w:t>
            </w:r>
          </w:p>
        </w:tc>
        <w:tc>
          <w:tcPr>
            <w:tcW w:w="3402" w:type="dxa"/>
          </w:tcPr>
          <w:p w14:paraId="1384AA11" w14:textId="77777777" w:rsidR="007B004A"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[A]</w:t>
            </w:r>
            <w:r w:rsidRPr="008733D0">
              <w:rPr>
                <w:snapToGrid w:val="0"/>
                <w:color w:val="000000"/>
                <w:szCs w:val="16"/>
                <w:lang w:val="es-ES_tradnl" w:eastAsia="es-CR"/>
              </w:rPr>
              <w:t>TotalGastosExplotacionNetos</w:t>
            </w:r>
          </w:p>
        </w:tc>
        <w:tc>
          <w:tcPr>
            <w:tcW w:w="4536" w:type="dxa"/>
            <w:vAlign w:val="center"/>
          </w:tcPr>
          <w:p w14:paraId="637D095E" w14:textId="77777777" w:rsidR="007B004A" w:rsidRPr="002E7688"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Gastos de explotación netos</w:t>
            </w:r>
          </w:p>
        </w:tc>
        <w:tc>
          <w:tcPr>
            <w:tcW w:w="529" w:type="dxa"/>
            <w:textDirection w:val="btLr"/>
            <w:vAlign w:val="center"/>
          </w:tcPr>
          <w:p w14:paraId="4EDD4805" w14:textId="77777777" w:rsidR="007B004A" w:rsidRPr="00794669"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1A20BEBC" w14:textId="77777777" w:rsidR="007B004A" w:rsidRPr="00586724" w:rsidRDefault="00000000" w:rsidP="002E7688">
            <w:pPr>
              <w:cnfStyle w:val="000000000000" w:firstRow="0" w:lastRow="0" w:firstColumn="0" w:lastColumn="0" w:oddVBand="0" w:evenVBand="0" w:oddHBand="0" w:evenHBand="0" w:firstRowFirstColumn="0" w:firstRowLastColumn="0" w:lastRowFirstColumn="0" w:lastRowLastColumn="0"/>
              <w:rPr>
                <w:rStyle w:val="Hipervnculo"/>
                <w:color w:val="FF0000"/>
                <w:sz w:val="16"/>
              </w:rPr>
            </w:pPr>
            <w:hyperlink w:anchor="_[A]TotalGastosExplotacionNetos" w:history="1">
              <w:r w:rsidR="007B004A" w:rsidRPr="00CC5846">
                <w:rPr>
                  <w:rStyle w:val="Hipervnculo"/>
                  <w:sz w:val="16"/>
                </w:rPr>
                <w:t>[A]TotalGastosExplotacionNetos</w:t>
              </w:r>
            </w:hyperlink>
            <w:r w:rsidR="007B004A" w:rsidRPr="00CC5846">
              <w:rPr>
                <w:sz w:val="16"/>
              </w:rPr>
              <w:t>=</w:t>
            </w:r>
            <w:hyperlink w:anchor="_[E]GastosAdquisicion" w:history="1">
              <w:r w:rsidR="007B004A" w:rsidRPr="00CC5846">
                <w:rPr>
                  <w:rStyle w:val="Hipervnculo"/>
                  <w:sz w:val="16"/>
                </w:rPr>
                <w:t>[E]GastosAdquisicion</w:t>
              </w:r>
            </w:hyperlink>
            <w:r w:rsidR="007B004A" w:rsidRPr="00CC5846">
              <w:rPr>
                <w:sz w:val="16"/>
              </w:rPr>
              <w:t xml:space="preserve"> + </w:t>
            </w:r>
            <w:hyperlink w:anchor="_[E]GastosAdministracion" w:history="1">
              <w:r w:rsidR="007B004A" w:rsidRPr="00CC5846">
                <w:rPr>
                  <w:rStyle w:val="Hipervnculo"/>
                  <w:sz w:val="16"/>
                </w:rPr>
                <w:t>[E]GastosAdministracion</w:t>
              </w:r>
            </w:hyperlink>
            <w:r w:rsidR="007B004A" w:rsidRPr="00CC5846">
              <w:rPr>
                <w:sz w:val="16"/>
              </w:rPr>
              <w:t xml:space="preserve"> -</w:t>
            </w:r>
            <w:hyperlink w:anchor="_[E]_ComisionesParticipacionesReaseg" w:history="1">
              <w:r w:rsidR="007B004A" w:rsidRPr="00CC5846">
                <w:rPr>
                  <w:rStyle w:val="Hipervnculo"/>
                  <w:sz w:val="16"/>
                </w:rPr>
                <w:t>[E] ComisionesParticipacionesReaseguroCedidoRetrocedido</w:t>
              </w:r>
            </w:hyperlink>
          </w:p>
          <w:p w14:paraId="754200BE" w14:textId="77777777" w:rsidR="00683A7A" w:rsidRPr="00044001" w:rsidRDefault="00683A7A" w:rsidP="00683A7A">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u w:val="single"/>
                <w:lang w:val="es-CR" w:eastAsia="es-CR"/>
              </w:rPr>
            </w:pPr>
            <w:r w:rsidRPr="00044001">
              <w:rPr>
                <w:rFonts w:cs="Arial"/>
                <w:sz w:val="16"/>
                <w:szCs w:val="16"/>
                <w:lang w:eastAsia="es-CR"/>
              </w:rPr>
              <w:t>Puede ser &lt; 0 ó ≥ 0</w:t>
            </w:r>
          </w:p>
          <w:p w14:paraId="0023800C" w14:textId="77777777" w:rsidR="00683A7A" w:rsidRDefault="00683A7A" w:rsidP="002E7688">
            <w:pPr>
              <w:cnfStyle w:val="000000000000" w:firstRow="0" w:lastRow="0" w:firstColumn="0" w:lastColumn="0" w:oddVBand="0" w:evenVBand="0" w:oddHBand="0" w:evenHBand="0" w:firstRowFirstColumn="0" w:firstRowLastColumn="0" w:lastRowFirstColumn="0" w:lastRowLastColumn="0"/>
            </w:pPr>
          </w:p>
        </w:tc>
      </w:tr>
      <w:tr w:rsidR="007B004A" w:rsidRPr="00794669" w14:paraId="29A42976"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6981F134" w14:textId="77777777" w:rsidR="007B004A" w:rsidRDefault="007B004A" w:rsidP="00AC435C">
            <w:pPr>
              <w:pStyle w:val="Ttulo9"/>
              <w:ind w:left="113" w:right="113"/>
              <w:jc w:val="center"/>
              <w:outlineLvl w:val="8"/>
              <w:rPr>
                <w:b w:val="0"/>
              </w:rPr>
            </w:pPr>
            <w:r w:rsidRPr="00011844">
              <w:rPr>
                <w:b w:val="0"/>
              </w:rPr>
              <w:t>[E] DesgloseGastosExplotacionNetos</w:t>
            </w:r>
            <w:r w:rsidR="00B777CF">
              <w:rPr>
                <w:b w:val="0"/>
              </w:rPr>
              <w:t>_ln</w:t>
            </w:r>
          </w:p>
        </w:tc>
        <w:tc>
          <w:tcPr>
            <w:tcW w:w="3402" w:type="dxa"/>
          </w:tcPr>
          <w:p w14:paraId="390F4E5A" w14:textId="77777777" w:rsidR="007B004A"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rsidRPr="008733D0">
              <w:rPr>
                <w:snapToGrid w:val="0"/>
                <w:color w:val="000000"/>
                <w:szCs w:val="16"/>
                <w:lang w:val="es-ES_tradnl" w:eastAsia="es-CR"/>
              </w:rPr>
              <w:t>GastosAdquisicion</w:t>
            </w:r>
          </w:p>
        </w:tc>
        <w:tc>
          <w:tcPr>
            <w:tcW w:w="4536" w:type="dxa"/>
            <w:vAlign w:val="center"/>
          </w:tcPr>
          <w:p w14:paraId="1B3DB335" w14:textId="77777777" w:rsidR="007B004A" w:rsidRPr="002E7688"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Gastos de adquisición</w:t>
            </w:r>
          </w:p>
        </w:tc>
        <w:tc>
          <w:tcPr>
            <w:tcW w:w="529" w:type="dxa"/>
            <w:textDirection w:val="btLr"/>
            <w:vAlign w:val="center"/>
          </w:tcPr>
          <w:p w14:paraId="2910A9EF" w14:textId="77777777" w:rsidR="007B004A" w:rsidRPr="0042526B"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7F53F9B5" w14:textId="77777777" w:rsidR="007B004A" w:rsidRPr="00044001" w:rsidRDefault="00683A7A" w:rsidP="00051D62">
            <w:pPr>
              <w:pStyle w:val="Prrafodelista"/>
              <w:numPr>
                <w:ilvl w:val="0"/>
                <w:numId w:val="527"/>
              </w:numPr>
              <w:ind w:left="837" w:hanging="425"/>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044001">
              <w:t xml:space="preserve"> </w:t>
            </w:r>
            <w:r w:rsidRPr="00044001">
              <w:rPr>
                <w:rFonts w:cs="Arial"/>
                <w:sz w:val="16"/>
                <w:szCs w:val="16"/>
                <w:lang w:eastAsia="es-CR"/>
              </w:rPr>
              <w:t>Puede ser &lt; 0 ó ≥ 0</w:t>
            </w:r>
          </w:p>
          <w:p w14:paraId="539F8452" w14:textId="77777777" w:rsidR="007B004A" w:rsidRPr="0042526B" w:rsidRDefault="007B004A" w:rsidP="009B7AA1">
            <w:pPr>
              <w:pStyle w:val="Prrafodelista"/>
              <w:numPr>
                <w:ilvl w:val="0"/>
                <w:numId w:val="527"/>
              </w:numPr>
              <w:ind w:left="837" w:hanging="425"/>
              <w:cnfStyle w:val="000000100000" w:firstRow="0" w:lastRow="0" w:firstColumn="0" w:lastColumn="0" w:oddVBand="0" w:evenVBand="0" w:oddHBand="1" w:evenHBand="0" w:firstRowFirstColumn="0" w:firstRowLastColumn="0" w:lastRowFirstColumn="0" w:lastRowLastColumn="0"/>
              <w:rPr>
                <w:sz w:val="16"/>
                <w:szCs w:val="16"/>
              </w:rPr>
            </w:pPr>
            <w:r w:rsidRPr="0042526B">
              <w:rPr>
                <w:rFonts w:cs="Arial"/>
                <w:color w:val="000000"/>
                <w:sz w:val="16"/>
                <w:szCs w:val="16"/>
                <w:lang w:eastAsia="es-CR"/>
              </w:rPr>
              <w:t>Se debe expresar con 2 decimales</w:t>
            </w:r>
          </w:p>
        </w:tc>
      </w:tr>
      <w:tr w:rsidR="007B004A" w:rsidRPr="00794669" w14:paraId="3EA29A9C"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9D76E62" w14:textId="77777777" w:rsidR="007B004A" w:rsidRDefault="007B004A" w:rsidP="00AC435C">
            <w:pPr>
              <w:pStyle w:val="Ttulo9"/>
              <w:ind w:left="113" w:right="113"/>
              <w:jc w:val="center"/>
              <w:outlineLvl w:val="8"/>
              <w:rPr>
                <w:b w:val="0"/>
              </w:rPr>
            </w:pPr>
          </w:p>
        </w:tc>
        <w:tc>
          <w:tcPr>
            <w:tcW w:w="3402" w:type="dxa"/>
          </w:tcPr>
          <w:p w14:paraId="78B26942" w14:textId="77777777" w:rsidR="007B004A" w:rsidRDefault="007B004A" w:rsidP="002E7688">
            <w:pPr>
              <w:pStyle w:val="Ttulo9"/>
              <w:tabs>
                <w:tab w:val="left" w:pos="1140"/>
              </w:tabs>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rsidRPr="008733D0">
              <w:rPr>
                <w:snapToGrid w:val="0"/>
                <w:color w:val="000000"/>
                <w:szCs w:val="16"/>
                <w:lang w:val="es-ES_tradnl" w:eastAsia="es-CR"/>
              </w:rPr>
              <w:t>GastosAdministracion</w:t>
            </w:r>
          </w:p>
        </w:tc>
        <w:tc>
          <w:tcPr>
            <w:tcW w:w="4536" w:type="dxa"/>
            <w:vAlign w:val="center"/>
          </w:tcPr>
          <w:p w14:paraId="6F7D0A00" w14:textId="77777777" w:rsidR="007B004A" w:rsidRPr="002E7688"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Gastos de administración</w:t>
            </w:r>
          </w:p>
        </w:tc>
        <w:tc>
          <w:tcPr>
            <w:tcW w:w="529" w:type="dxa"/>
            <w:textDirection w:val="btLr"/>
            <w:vAlign w:val="center"/>
          </w:tcPr>
          <w:p w14:paraId="2AF59A1D" w14:textId="77777777" w:rsidR="007B004A" w:rsidRPr="00794669"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2B26049B" w14:textId="77777777" w:rsidR="007B004A" w:rsidRPr="00044001" w:rsidRDefault="00683A7A" w:rsidP="00051D62">
            <w:pPr>
              <w:pStyle w:val="Prrafodelista"/>
              <w:numPr>
                <w:ilvl w:val="0"/>
                <w:numId w:val="528"/>
              </w:numPr>
              <w:ind w:left="837" w:hanging="425"/>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051D62">
              <w:rPr>
                <w:color w:val="FF0000"/>
              </w:rPr>
              <w:t xml:space="preserve"> </w:t>
            </w:r>
            <w:r w:rsidRPr="00044001">
              <w:rPr>
                <w:rFonts w:cs="Arial"/>
                <w:sz w:val="16"/>
                <w:szCs w:val="16"/>
                <w:lang w:eastAsia="es-CR"/>
              </w:rPr>
              <w:t>Puede ser &lt; 0 ó ≥ 0</w:t>
            </w:r>
          </w:p>
          <w:p w14:paraId="6C8B7F61" w14:textId="77777777" w:rsidR="007B004A" w:rsidRPr="0042526B" w:rsidRDefault="007B004A" w:rsidP="009B7AA1">
            <w:pPr>
              <w:pStyle w:val="Prrafodelista"/>
              <w:numPr>
                <w:ilvl w:val="0"/>
                <w:numId w:val="528"/>
              </w:numPr>
              <w:ind w:left="837"/>
              <w:cnfStyle w:val="000000000000" w:firstRow="0" w:lastRow="0" w:firstColumn="0" w:lastColumn="0" w:oddVBand="0" w:evenVBand="0" w:oddHBand="0" w:evenHBand="0" w:firstRowFirstColumn="0" w:firstRowLastColumn="0" w:lastRowFirstColumn="0" w:lastRowLastColumn="0"/>
              <w:rPr>
                <w:sz w:val="16"/>
                <w:szCs w:val="16"/>
              </w:rPr>
            </w:pPr>
            <w:r w:rsidRPr="0042526B">
              <w:rPr>
                <w:rFonts w:cs="Arial"/>
                <w:color w:val="000000"/>
                <w:sz w:val="16"/>
                <w:szCs w:val="16"/>
                <w:lang w:eastAsia="es-CR"/>
              </w:rPr>
              <w:t>Se debe expresar con 2 decimales</w:t>
            </w:r>
          </w:p>
        </w:tc>
      </w:tr>
      <w:tr w:rsidR="007B004A" w:rsidRPr="00794669" w14:paraId="2616C82C"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F121B93" w14:textId="77777777" w:rsidR="007B004A" w:rsidRDefault="007B004A" w:rsidP="00AC435C">
            <w:pPr>
              <w:pStyle w:val="Ttulo9"/>
              <w:ind w:left="113" w:right="113"/>
              <w:jc w:val="center"/>
              <w:outlineLvl w:val="8"/>
              <w:rPr>
                <w:b w:val="0"/>
              </w:rPr>
            </w:pPr>
          </w:p>
        </w:tc>
        <w:tc>
          <w:tcPr>
            <w:tcW w:w="3402" w:type="dxa"/>
          </w:tcPr>
          <w:p w14:paraId="74B8CC7D" w14:textId="77777777" w:rsidR="007B004A"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8733D0">
              <w:rPr>
                <w:snapToGrid w:val="0"/>
                <w:color w:val="000000"/>
                <w:szCs w:val="16"/>
                <w:lang w:val="es-ES_tradnl" w:eastAsia="es-CR"/>
              </w:rPr>
              <w:t>ComisionesParticipacionesReaseguroCedidoRetrocedido</w:t>
            </w:r>
          </w:p>
        </w:tc>
        <w:tc>
          <w:tcPr>
            <w:tcW w:w="4536" w:type="dxa"/>
            <w:vAlign w:val="center"/>
          </w:tcPr>
          <w:p w14:paraId="7089BB70" w14:textId="77777777" w:rsidR="007B004A" w:rsidRPr="00066184"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Comisiones y participaciones en el reaseguro cedido y retrocedido</w:t>
            </w:r>
          </w:p>
        </w:tc>
        <w:tc>
          <w:tcPr>
            <w:tcW w:w="529" w:type="dxa"/>
            <w:textDirection w:val="btLr"/>
            <w:vAlign w:val="center"/>
          </w:tcPr>
          <w:p w14:paraId="6EE8A468" w14:textId="77777777" w:rsidR="007B004A" w:rsidRPr="00066184"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50300100000000+50300200000000</w:t>
            </w:r>
          </w:p>
        </w:tc>
        <w:tc>
          <w:tcPr>
            <w:tcW w:w="4985" w:type="dxa"/>
            <w:vAlign w:val="center"/>
          </w:tcPr>
          <w:p w14:paraId="6DF81932" w14:textId="77777777" w:rsidR="007B004A" w:rsidRPr="00044001" w:rsidRDefault="00683A7A" w:rsidP="00051D62">
            <w:pPr>
              <w:pStyle w:val="Prrafodelista"/>
              <w:numPr>
                <w:ilvl w:val="0"/>
                <w:numId w:val="529"/>
              </w:numPr>
              <w:ind w:left="837" w:hanging="284"/>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044001">
              <w:t xml:space="preserve"> </w:t>
            </w:r>
            <w:r w:rsidRPr="00044001">
              <w:rPr>
                <w:rFonts w:cs="Arial"/>
                <w:sz w:val="16"/>
                <w:szCs w:val="16"/>
                <w:lang w:eastAsia="es-CR"/>
              </w:rPr>
              <w:t>Puede ser &lt; 0 ó ≥ 0</w:t>
            </w:r>
          </w:p>
          <w:p w14:paraId="61EB9743" w14:textId="77777777" w:rsidR="007B004A" w:rsidRPr="0042526B" w:rsidRDefault="007B004A" w:rsidP="009B7AA1">
            <w:pPr>
              <w:pStyle w:val="Prrafodelista"/>
              <w:numPr>
                <w:ilvl w:val="0"/>
                <w:numId w:val="529"/>
              </w:numPr>
              <w:ind w:left="837"/>
              <w:cnfStyle w:val="000000100000" w:firstRow="0" w:lastRow="0" w:firstColumn="0" w:lastColumn="0" w:oddVBand="0" w:evenVBand="0" w:oddHBand="1" w:evenHBand="0" w:firstRowFirstColumn="0" w:firstRowLastColumn="0" w:lastRowFirstColumn="0" w:lastRowLastColumn="0"/>
              <w:rPr>
                <w:sz w:val="16"/>
                <w:szCs w:val="16"/>
              </w:rPr>
            </w:pPr>
            <w:r w:rsidRPr="0042526B">
              <w:rPr>
                <w:rFonts w:cs="Arial"/>
                <w:color w:val="000000"/>
                <w:sz w:val="16"/>
                <w:szCs w:val="16"/>
                <w:lang w:eastAsia="es-CR"/>
              </w:rPr>
              <w:t>Se debe expresar con 2 decimales</w:t>
            </w:r>
          </w:p>
        </w:tc>
      </w:tr>
      <w:tr w:rsidR="007B004A" w:rsidRPr="00794669" w14:paraId="23261CF4"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530A09DD" w14:textId="77777777" w:rsidR="007B004A" w:rsidRDefault="007B004A" w:rsidP="00AC435C">
            <w:pPr>
              <w:pStyle w:val="Ttulo9"/>
              <w:ind w:left="113" w:right="113"/>
              <w:jc w:val="center"/>
              <w:outlineLvl w:val="8"/>
              <w:rPr>
                <w:b w:val="0"/>
              </w:rPr>
            </w:pPr>
          </w:p>
        </w:tc>
        <w:tc>
          <w:tcPr>
            <w:tcW w:w="3402" w:type="dxa"/>
          </w:tcPr>
          <w:p w14:paraId="432940DF" w14:textId="77777777" w:rsidR="007B004A" w:rsidRPr="00794669"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C24152">
              <w:rPr>
                <w:snapToGrid w:val="0"/>
                <w:color w:val="000000"/>
                <w:szCs w:val="16"/>
                <w:lang w:val="es-ES_tradnl" w:eastAsia="es-CR"/>
              </w:rPr>
              <w:t>OtrosIngresosTecnicos</w:t>
            </w:r>
            <w:r w:rsidR="00B777CF" w:rsidRPr="00B777CF">
              <w:rPr>
                <w:snapToGrid w:val="0"/>
                <w:color w:val="000000"/>
                <w:szCs w:val="16"/>
                <w:lang w:val="es-ES_tradnl" w:eastAsia="es-CR"/>
              </w:rPr>
              <w:t>_ln</w:t>
            </w:r>
          </w:p>
        </w:tc>
        <w:tc>
          <w:tcPr>
            <w:tcW w:w="4536" w:type="dxa"/>
            <w:vAlign w:val="center"/>
          </w:tcPr>
          <w:p w14:paraId="20AA7FD5" w14:textId="77777777" w:rsidR="007B004A" w:rsidRPr="002E7688"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Otros ingresos técnicos</w:t>
            </w:r>
          </w:p>
        </w:tc>
        <w:tc>
          <w:tcPr>
            <w:tcW w:w="529" w:type="dxa"/>
            <w:textDirection w:val="btLr"/>
            <w:vAlign w:val="center"/>
          </w:tcPr>
          <w:p w14:paraId="47F6D988" w14:textId="77777777" w:rsidR="007B004A" w:rsidRPr="00794669"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7376D">
              <w:rPr>
                <w:rFonts w:cs="Arial"/>
                <w:color w:val="000000"/>
                <w:sz w:val="16"/>
                <w:szCs w:val="16"/>
                <w:lang w:val="es-ES_tradnl" w:eastAsia="es-CR"/>
              </w:rPr>
              <w:t>50600109900000</w:t>
            </w:r>
          </w:p>
        </w:tc>
        <w:tc>
          <w:tcPr>
            <w:tcW w:w="4985" w:type="dxa"/>
            <w:vAlign w:val="center"/>
          </w:tcPr>
          <w:p w14:paraId="6404175D" w14:textId="77777777" w:rsidR="007B004A" w:rsidRPr="00044001" w:rsidRDefault="00683A7A" w:rsidP="00683A7A">
            <w:pPr>
              <w:pStyle w:val="Prrafodelista"/>
              <w:numPr>
                <w:ilvl w:val="0"/>
                <w:numId w:val="530"/>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044001">
              <w:t xml:space="preserve"> </w:t>
            </w:r>
            <w:r w:rsidRPr="00044001">
              <w:rPr>
                <w:rFonts w:cs="Arial"/>
                <w:sz w:val="16"/>
                <w:szCs w:val="16"/>
                <w:lang w:eastAsia="es-CR"/>
              </w:rPr>
              <w:t>Puede ser &lt; 0 ó ≥ 0</w:t>
            </w:r>
          </w:p>
          <w:p w14:paraId="0C012647" w14:textId="77777777" w:rsidR="007B004A" w:rsidRDefault="007B004A" w:rsidP="009B7AA1">
            <w:pPr>
              <w:pStyle w:val="Prrafodelista"/>
              <w:numPr>
                <w:ilvl w:val="0"/>
                <w:numId w:val="530"/>
              </w:numPr>
              <w:cnfStyle w:val="000000000000" w:firstRow="0" w:lastRow="0" w:firstColumn="0" w:lastColumn="0" w:oddVBand="0" w:evenVBand="0" w:oddHBand="0" w:evenHBand="0" w:firstRowFirstColumn="0" w:firstRowLastColumn="0" w:lastRowFirstColumn="0" w:lastRowLastColumn="0"/>
            </w:pPr>
            <w:r w:rsidRPr="00D101F1">
              <w:rPr>
                <w:rFonts w:cs="Arial"/>
                <w:color w:val="000000"/>
                <w:sz w:val="16"/>
                <w:szCs w:val="16"/>
                <w:lang w:eastAsia="es-CR"/>
              </w:rPr>
              <w:t>Se debe expresar con 2 decimales</w:t>
            </w:r>
          </w:p>
        </w:tc>
      </w:tr>
      <w:tr w:rsidR="007B004A" w:rsidRPr="00794669" w14:paraId="2891DCCE"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08318819" w14:textId="77777777" w:rsidR="007B004A" w:rsidRDefault="007B004A" w:rsidP="00AC435C">
            <w:pPr>
              <w:pStyle w:val="Ttulo9"/>
              <w:ind w:left="113" w:right="113"/>
              <w:jc w:val="center"/>
              <w:outlineLvl w:val="8"/>
              <w:rPr>
                <w:b w:val="0"/>
              </w:rPr>
            </w:pPr>
          </w:p>
        </w:tc>
        <w:tc>
          <w:tcPr>
            <w:tcW w:w="3402" w:type="dxa"/>
          </w:tcPr>
          <w:p w14:paraId="6F3ED72F" w14:textId="77777777" w:rsidR="007B004A"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sidRPr="00756F45">
              <w:rPr>
                <w:snapToGrid w:val="0"/>
                <w:color w:val="000000"/>
                <w:szCs w:val="16"/>
                <w:lang w:val="es-ES_tradnl" w:eastAsia="es-CR"/>
              </w:rPr>
              <w:t>[E] OtrosGastosTecnicos</w:t>
            </w:r>
            <w:r w:rsidR="00B777CF" w:rsidRPr="00B777CF">
              <w:rPr>
                <w:snapToGrid w:val="0"/>
                <w:color w:val="000000"/>
                <w:szCs w:val="16"/>
                <w:lang w:val="es-ES_tradnl" w:eastAsia="es-CR"/>
              </w:rPr>
              <w:t>_ln</w:t>
            </w:r>
          </w:p>
        </w:tc>
        <w:tc>
          <w:tcPr>
            <w:tcW w:w="4536" w:type="dxa"/>
            <w:vAlign w:val="center"/>
          </w:tcPr>
          <w:p w14:paraId="58D21771" w14:textId="77777777" w:rsidR="007B004A" w:rsidRPr="002E7688"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Otros gastos técnicos</w:t>
            </w:r>
          </w:p>
        </w:tc>
        <w:tc>
          <w:tcPr>
            <w:tcW w:w="529" w:type="dxa"/>
            <w:textDirection w:val="btLr"/>
            <w:vAlign w:val="center"/>
          </w:tcPr>
          <w:p w14:paraId="0EDA1D26" w14:textId="77777777" w:rsidR="007B004A" w:rsidRPr="00794669"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609CFF23" w14:textId="77777777" w:rsidR="007B004A" w:rsidRPr="00044001" w:rsidRDefault="00683A7A" w:rsidP="00683A7A">
            <w:pPr>
              <w:pStyle w:val="Prrafodelista"/>
              <w:numPr>
                <w:ilvl w:val="0"/>
                <w:numId w:val="531"/>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044001">
              <w:t xml:space="preserve"> </w:t>
            </w:r>
            <w:r w:rsidRPr="00044001">
              <w:rPr>
                <w:rFonts w:cs="Arial"/>
                <w:sz w:val="16"/>
                <w:szCs w:val="16"/>
                <w:lang w:eastAsia="es-CR"/>
              </w:rPr>
              <w:t>Puede ser &lt; 0 ó ≥ 0</w:t>
            </w:r>
          </w:p>
          <w:p w14:paraId="01F4D4BC" w14:textId="77777777" w:rsidR="007B004A" w:rsidRPr="0042526B" w:rsidRDefault="007B004A" w:rsidP="009B7AA1">
            <w:pPr>
              <w:pStyle w:val="Prrafodelista"/>
              <w:numPr>
                <w:ilvl w:val="0"/>
                <w:numId w:val="531"/>
              </w:numPr>
              <w:cnfStyle w:val="000000100000" w:firstRow="0" w:lastRow="0" w:firstColumn="0" w:lastColumn="0" w:oddVBand="0" w:evenVBand="0" w:oddHBand="1" w:evenHBand="0" w:firstRowFirstColumn="0" w:firstRowLastColumn="0" w:lastRowFirstColumn="0" w:lastRowLastColumn="0"/>
              <w:rPr>
                <w:sz w:val="16"/>
                <w:szCs w:val="16"/>
              </w:rPr>
            </w:pPr>
            <w:r w:rsidRPr="0042526B">
              <w:rPr>
                <w:rFonts w:cs="Arial"/>
                <w:color w:val="000000"/>
                <w:sz w:val="16"/>
                <w:szCs w:val="16"/>
                <w:lang w:eastAsia="es-CR"/>
              </w:rPr>
              <w:t>Se debe expresar con 2 decimales</w:t>
            </w:r>
          </w:p>
        </w:tc>
      </w:tr>
      <w:tr w:rsidR="007B004A" w:rsidRPr="00794669" w14:paraId="42F1EB7B"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ED0A0A1" w14:textId="77777777" w:rsidR="007B004A" w:rsidRDefault="007B004A" w:rsidP="00AC435C">
            <w:pPr>
              <w:pStyle w:val="Ttulo9"/>
              <w:ind w:left="113" w:right="113"/>
              <w:jc w:val="center"/>
              <w:outlineLvl w:val="8"/>
              <w:rPr>
                <w:b w:val="0"/>
              </w:rPr>
            </w:pPr>
            <w:r>
              <w:rPr>
                <w:b w:val="0"/>
              </w:rPr>
              <w:t>[E]</w:t>
            </w:r>
            <w:r>
              <w:t xml:space="preserve"> </w:t>
            </w:r>
            <w:r w:rsidRPr="008733D0">
              <w:rPr>
                <w:b w:val="0"/>
              </w:rPr>
              <w:t>ResultadoCuentaFinanciera</w:t>
            </w:r>
            <w:r w:rsidR="00D27808">
              <w:rPr>
                <w:b w:val="0"/>
              </w:rPr>
              <w:t>_ln</w:t>
            </w:r>
          </w:p>
        </w:tc>
        <w:tc>
          <w:tcPr>
            <w:tcW w:w="3402" w:type="dxa"/>
          </w:tcPr>
          <w:p w14:paraId="24AF3082" w14:textId="77777777" w:rsidR="007B004A"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[A]</w:t>
            </w:r>
            <w:r w:rsidRPr="008733D0">
              <w:rPr>
                <w:snapToGrid w:val="0"/>
                <w:color w:val="000000"/>
                <w:szCs w:val="16"/>
                <w:lang w:val="es-ES_tradnl" w:eastAsia="es-CR"/>
              </w:rPr>
              <w:t>TotalCuentaFinanciera</w:t>
            </w:r>
          </w:p>
        </w:tc>
        <w:tc>
          <w:tcPr>
            <w:tcW w:w="4536" w:type="dxa"/>
            <w:vAlign w:val="center"/>
          </w:tcPr>
          <w:p w14:paraId="6FE4B3FB" w14:textId="77777777" w:rsidR="007B004A" w:rsidRPr="002E7688"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Resultado de la cuenta financiera</w:t>
            </w:r>
          </w:p>
        </w:tc>
        <w:tc>
          <w:tcPr>
            <w:tcW w:w="529" w:type="dxa"/>
            <w:textDirection w:val="btLr"/>
            <w:vAlign w:val="center"/>
          </w:tcPr>
          <w:p w14:paraId="33D98C56" w14:textId="77777777" w:rsidR="007B004A" w:rsidRPr="00794669"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3BE9854D" w14:textId="77777777" w:rsidR="007B004A" w:rsidRPr="00051D62" w:rsidRDefault="00000000" w:rsidP="002E7688">
            <w:pPr>
              <w:cnfStyle w:val="000000000000" w:firstRow="0" w:lastRow="0" w:firstColumn="0" w:lastColumn="0" w:oddVBand="0" w:evenVBand="0" w:oddHBand="0" w:evenHBand="0" w:firstRowFirstColumn="0" w:firstRowLastColumn="0" w:lastRowFirstColumn="0" w:lastRowLastColumn="0"/>
              <w:rPr>
                <w:rStyle w:val="Hipervnculo"/>
                <w:color w:val="FF0000"/>
                <w:sz w:val="16"/>
              </w:rPr>
            </w:pPr>
            <w:hyperlink w:anchor="_[A]TotalCuentaFinanciera" w:history="1">
              <w:r w:rsidR="007B004A" w:rsidRPr="00620E42">
                <w:rPr>
                  <w:rStyle w:val="Hipervnculo"/>
                  <w:sz w:val="16"/>
                </w:rPr>
                <w:t>[A]TotalCuentaFinanciera</w:t>
              </w:r>
            </w:hyperlink>
            <w:r w:rsidR="007B004A" w:rsidRPr="00620E42">
              <w:rPr>
                <w:sz w:val="16"/>
              </w:rPr>
              <w:t>=</w:t>
            </w:r>
            <w:hyperlink w:anchor="_[E]_IngresosFinancieros" w:history="1">
              <w:r w:rsidR="007B004A" w:rsidRPr="00620E42">
                <w:rPr>
                  <w:rStyle w:val="Hipervnculo"/>
                  <w:sz w:val="16"/>
                </w:rPr>
                <w:t>[E] IngresosFinancieros</w:t>
              </w:r>
            </w:hyperlink>
            <w:r w:rsidR="007B004A" w:rsidRPr="00620E42">
              <w:rPr>
                <w:sz w:val="16"/>
              </w:rPr>
              <w:t xml:space="preserve"> -</w:t>
            </w:r>
            <w:hyperlink w:anchor="_[E]_GastosFinancieros" w:history="1">
              <w:r w:rsidR="007B004A" w:rsidRPr="00620E42">
                <w:rPr>
                  <w:rStyle w:val="Hipervnculo"/>
                  <w:sz w:val="16"/>
                </w:rPr>
                <w:t>[E] GastosFinancieros</w:t>
              </w:r>
            </w:hyperlink>
          </w:p>
          <w:p w14:paraId="08ABAE72" w14:textId="77777777" w:rsidR="00683A7A" w:rsidRPr="00044001" w:rsidRDefault="00683A7A" w:rsidP="00683A7A">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u w:val="single"/>
                <w:lang w:val="es-CR" w:eastAsia="es-CR"/>
              </w:rPr>
            </w:pPr>
            <w:r w:rsidRPr="00044001">
              <w:rPr>
                <w:rFonts w:cs="Arial"/>
                <w:sz w:val="16"/>
                <w:szCs w:val="16"/>
                <w:lang w:eastAsia="es-CR"/>
              </w:rPr>
              <w:t>Puede ser &lt; 0 ó ≥ 0</w:t>
            </w:r>
          </w:p>
          <w:p w14:paraId="3D500C3A" w14:textId="77777777" w:rsidR="00683A7A" w:rsidRDefault="00683A7A" w:rsidP="002E7688">
            <w:pPr>
              <w:cnfStyle w:val="000000000000" w:firstRow="0" w:lastRow="0" w:firstColumn="0" w:lastColumn="0" w:oddVBand="0" w:evenVBand="0" w:oddHBand="0" w:evenHBand="0" w:firstRowFirstColumn="0" w:firstRowLastColumn="0" w:lastRowFirstColumn="0" w:lastRowLastColumn="0"/>
            </w:pPr>
          </w:p>
        </w:tc>
      </w:tr>
      <w:tr w:rsidR="007B004A" w:rsidRPr="00794669" w14:paraId="6F2556A0"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55E3A26D" w14:textId="77777777" w:rsidR="007B004A" w:rsidRDefault="007B004A" w:rsidP="00AC435C">
            <w:pPr>
              <w:pStyle w:val="Ttulo9"/>
              <w:ind w:left="113" w:right="113"/>
              <w:jc w:val="center"/>
              <w:outlineLvl w:val="8"/>
              <w:rPr>
                <w:b w:val="0"/>
              </w:rPr>
            </w:pPr>
            <w:r w:rsidRPr="000D6F78">
              <w:rPr>
                <w:b w:val="0"/>
              </w:rPr>
              <w:lastRenderedPageBreak/>
              <w:t>[E] IngresosFinancieros</w:t>
            </w:r>
            <w:r w:rsidR="00D27808">
              <w:rPr>
                <w:b w:val="0"/>
              </w:rPr>
              <w:t>_ln</w:t>
            </w:r>
          </w:p>
        </w:tc>
        <w:tc>
          <w:tcPr>
            <w:tcW w:w="3402" w:type="dxa"/>
          </w:tcPr>
          <w:p w14:paraId="18DB1A26" w14:textId="77777777" w:rsidR="007B004A"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[A]TotalIngresosFinancieros</w:t>
            </w:r>
          </w:p>
        </w:tc>
        <w:tc>
          <w:tcPr>
            <w:tcW w:w="4536" w:type="dxa"/>
            <w:vAlign w:val="center"/>
          </w:tcPr>
          <w:p w14:paraId="2886E285" w14:textId="77777777" w:rsidR="007B004A" w:rsidRPr="002E7688"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Total Ingresos financieros</w:t>
            </w:r>
          </w:p>
        </w:tc>
        <w:tc>
          <w:tcPr>
            <w:tcW w:w="529" w:type="dxa"/>
            <w:textDirection w:val="btLr"/>
            <w:vAlign w:val="center"/>
          </w:tcPr>
          <w:p w14:paraId="59ACE36E" w14:textId="77777777" w:rsidR="007B004A" w:rsidRPr="00824341"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7376D">
              <w:rPr>
                <w:rFonts w:cs="Arial"/>
                <w:color w:val="000000"/>
                <w:sz w:val="16"/>
                <w:szCs w:val="16"/>
                <w:lang w:val="es-ES_tradnl" w:eastAsia="es-CR"/>
              </w:rPr>
              <w:t>50100000000000</w:t>
            </w:r>
          </w:p>
        </w:tc>
        <w:tc>
          <w:tcPr>
            <w:tcW w:w="4985" w:type="dxa"/>
            <w:vAlign w:val="center"/>
          </w:tcPr>
          <w:p w14:paraId="589DC801" w14:textId="77777777" w:rsidR="007B004A" w:rsidRPr="00051D62" w:rsidRDefault="00000000" w:rsidP="002E7688">
            <w:pPr>
              <w:cnfStyle w:val="000000100000" w:firstRow="0" w:lastRow="0" w:firstColumn="0" w:lastColumn="0" w:oddVBand="0" w:evenVBand="0" w:oddHBand="1" w:evenHBand="0" w:firstRowFirstColumn="0" w:firstRowLastColumn="0" w:lastRowFirstColumn="0" w:lastRowLastColumn="0"/>
              <w:rPr>
                <w:rStyle w:val="Hipervnculo"/>
                <w:rFonts w:cs="Arial"/>
                <w:color w:val="FF0000"/>
                <w:sz w:val="16"/>
                <w:szCs w:val="16"/>
                <w:lang w:val="es-CR" w:eastAsia="es-CR"/>
              </w:rPr>
            </w:pPr>
            <w:hyperlink w:anchor="_[A]TotalIngresosFinancieros" w:history="1">
              <w:r w:rsidR="007B004A" w:rsidRPr="00AC435C">
                <w:rPr>
                  <w:rStyle w:val="Hipervnculo"/>
                  <w:sz w:val="16"/>
                  <w:szCs w:val="16"/>
                </w:rPr>
                <w:t>[A]TotalIngresosFinancieros</w:t>
              </w:r>
            </w:hyperlink>
            <w:r w:rsidR="007B004A">
              <w:rPr>
                <w:sz w:val="16"/>
                <w:szCs w:val="16"/>
              </w:rPr>
              <w:t>=</w:t>
            </w:r>
            <w:r w:rsidR="007B004A" w:rsidRPr="003F1B99">
              <w:rPr>
                <w:rFonts w:cs="Arial"/>
                <w:color w:val="000000"/>
                <w:sz w:val="16"/>
                <w:szCs w:val="16"/>
                <w:lang w:val="es-CR" w:eastAsia="es-CR"/>
              </w:rPr>
              <w:t>∑</w:t>
            </w:r>
            <w:hyperlink w:anchor="_[E]DesgloseIngresosFinancieros" w:history="1">
              <w:r w:rsidR="007B004A" w:rsidRPr="00AC435C">
                <w:rPr>
                  <w:rStyle w:val="Hipervnculo"/>
                  <w:rFonts w:cs="Arial"/>
                  <w:sz w:val="16"/>
                  <w:szCs w:val="16"/>
                  <w:lang w:val="es-CR" w:eastAsia="es-CR"/>
                </w:rPr>
                <w:t>[E]DesgloseIngresosFinancieros</w:t>
              </w:r>
            </w:hyperlink>
            <w:r w:rsidR="00C014EE" w:rsidRPr="00C014EE">
              <w:rPr>
                <w:rStyle w:val="Hipervnculo"/>
                <w:rFonts w:cs="Arial"/>
                <w:sz w:val="16"/>
                <w:szCs w:val="16"/>
                <w:lang w:val="es-CR" w:eastAsia="es-CR"/>
              </w:rPr>
              <w:t>_ln</w:t>
            </w:r>
          </w:p>
          <w:p w14:paraId="380EAE6C" w14:textId="77777777" w:rsidR="00683A7A" w:rsidRPr="00044001" w:rsidRDefault="00683A7A" w:rsidP="00683A7A">
            <w:pPr>
              <w:tabs>
                <w:tab w:val="left" w:pos="128"/>
                <w:tab w:val="left" w:pos="949"/>
              </w:tabs>
              <w:cnfStyle w:val="000000100000" w:firstRow="0" w:lastRow="0" w:firstColumn="0" w:lastColumn="0" w:oddVBand="0" w:evenVBand="0" w:oddHBand="1" w:evenHBand="0" w:firstRowFirstColumn="0" w:firstRowLastColumn="0" w:lastRowFirstColumn="0" w:lastRowLastColumn="0"/>
              <w:rPr>
                <w:rFonts w:cs="Arial"/>
                <w:sz w:val="16"/>
                <w:szCs w:val="16"/>
                <w:u w:val="single"/>
                <w:lang w:val="es-CR" w:eastAsia="es-CR"/>
              </w:rPr>
            </w:pPr>
            <w:r w:rsidRPr="00044001">
              <w:rPr>
                <w:rFonts w:cs="Arial"/>
                <w:sz w:val="16"/>
                <w:szCs w:val="16"/>
                <w:lang w:eastAsia="es-CR"/>
              </w:rPr>
              <w:t>Puede ser &lt; 0 ó ≥ 0</w:t>
            </w:r>
          </w:p>
          <w:p w14:paraId="264639D5" w14:textId="77777777" w:rsidR="00683A7A" w:rsidRPr="00AC435C" w:rsidRDefault="00683A7A" w:rsidP="002E7688">
            <w:pPr>
              <w:cnfStyle w:val="000000100000" w:firstRow="0" w:lastRow="0" w:firstColumn="0" w:lastColumn="0" w:oddVBand="0" w:evenVBand="0" w:oddHBand="1" w:evenHBand="0" w:firstRowFirstColumn="0" w:firstRowLastColumn="0" w:lastRowFirstColumn="0" w:lastRowLastColumn="0"/>
              <w:rPr>
                <w:sz w:val="16"/>
                <w:szCs w:val="16"/>
              </w:rPr>
            </w:pPr>
          </w:p>
        </w:tc>
      </w:tr>
      <w:tr w:rsidR="007B004A" w:rsidRPr="00794669" w14:paraId="25A384D7"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06792573" w14:textId="77777777" w:rsidR="007B004A" w:rsidRDefault="007B004A" w:rsidP="00AC435C">
            <w:pPr>
              <w:pStyle w:val="Ttulo9"/>
              <w:ind w:left="113" w:right="113"/>
              <w:jc w:val="center"/>
              <w:outlineLvl w:val="8"/>
              <w:rPr>
                <w:b w:val="0"/>
              </w:rPr>
            </w:pPr>
            <w:r>
              <w:rPr>
                <w:b w:val="0"/>
              </w:rPr>
              <w:t>[E]DesgloseIngresosFinancieros</w:t>
            </w:r>
            <w:r w:rsidR="00B777CF">
              <w:rPr>
                <w:b w:val="0"/>
              </w:rPr>
              <w:t>_ln</w:t>
            </w:r>
          </w:p>
        </w:tc>
        <w:tc>
          <w:tcPr>
            <w:tcW w:w="3402" w:type="dxa"/>
          </w:tcPr>
          <w:p w14:paraId="709E60DA" w14:textId="77777777" w:rsidR="007B004A" w:rsidRPr="00756F45"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AC435C">
              <w:rPr>
                <w:snapToGrid w:val="0"/>
                <w:color w:val="000000"/>
                <w:szCs w:val="16"/>
                <w:lang w:val="es-ES_tradnl" w:eastAsia="es-CR"/>
              </w:rPr>
              <w:t>IngresosFinancieros</w:t>
            </w:r>
          </w:p>
        </w:tc>
        <w:tc>
          <w:tcPr>
            <w:tcW w:w="4536" w:type="dxa"/>
            <w:vAlign w:val="center"/>
          </w:tcPr>
          <w:p w14:paraId="06F66E41" w14:textId="77777777" w:rsidR="007B004A" w:rsidRPr="00066184"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Ingresos Financieros</w:t>
            </w:r>
          </w:p>
        </w:tc>
        <w:tc>
          <w:tcPr>
            <w:tcW w:w="529" w:type="dxa"/>
            <w:textDirection w:val="btLr"/>
            <w:vAlign w:val="center"/>
          </w:tcPr>
          <w:p w14:paraId="36F06C2F" w14:textId="77777777" w:rsidR="007B004A" w:rsidRPr="00066184" w:rsidRDefault="007B004A" w:rsidP="00211BFA">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066184">
              <w:rPr>
                <w:rFonts w:cs="Arial"/>
                <w:color w:val="000000"/>
                <w:sz w:val="16"/>
                <w:szCs w:val="16"/>
                <w:lang w:val="es-ES_tradnl" w:eastAsia="es-CR"/>
              </w:rPr>
              <w:t>50100000000000-501009016000000</w:t>
            </w:r>
          </w:p>
        </w:tc>
        <w:tc>
          <w:tcPr>
            <w:tcW w:w="4985" w:type="dxa"/>
            <w:vAlign w:val="center"/>
          </w:tcPr>
          <w:p w14:paraId="4073263C" w14:textId="77777777" w:rsidR="007B004A" w:rsidRPr="00044001" w:rsidRDefault="00683A7A" w:rsidP="00683A7A">
            <w:pPr>
              <w:pStyle w:val="Prrafodelista"/>
              <w:numPr>
                <w:ilvl w:val="0"/>
                <w:numId w:val="532"/>
              </w:numPr>
              <w:cnfStyle w:val="000000000000" w:firstRow="0" w:lastRow="0" w:firstColumn="0" w:lastColumn="0" w:oddVBand="0" w:evenVBand="0" w:oddHBand="0" w:evenHBand="0" w:firstRowFirstColumn="0" w:firstRowLastColumn="0" w:lastRowFirstColumn="0" w:lastRowLastColumn="0"/>
              <w:rPr>
                <w:rFonts w:cs="Arial"/>
                <w:sz w:val="16"/>
                <w:szCs w:val="16"/>
                <w:lang w:eastAsia="es-CR"/>
              </w:rPr>
            </w:pPr>
            <w:r w:rsidRPr="00051D62">
              <w:rPr>
                <w:color w:val="FF0000"/>
              </w:rPr>
              <w:t xml:space="preserve"> </w:t>
            </w:r>
            <w:r w:rsidRPr="00044001">
              <w:rPr>
                <w:rFonts w:cs="Arial"/>
                <w:sz w:val="16"/>
                <w:szCs w:val="16"/>
                <w:lang w:eastAsia="es-CR"/>
              </w:rPr>
              <w:t>Puede ser &lt; 0 ó ≥ 0</w:t>
            </w:r>
          </w:p>
          <w:p w14:paraId="1C8E9980" w14:textId="77777777" w:rsidR="007B004A" w:rsidRPr="00824341" w:rsidRDefault="007B004A" w:rsidP="009B7AA1">
            <w:pPr>
              <w:pStyle w:val="Prrafodelista"/>
              <w:numPr>
                <w:ilvl w:val="0"/>
                <w:numId w:val="53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824341">
              <w:rPr>
                <w:rFonts w:cs="Arial"/>
                <w:color w:val="000000"/>
                <w:sz w:val="16"/>
                <w:szCs w:val="16"/>
                <w:lang w:eastAsia="es-CR"/>
              </w:rPr>
              <w:t>Se debe expresar con 2 decimales</w:t>
            </w:r>
          </w:p>
        </w:tc>
      </w:tr>
      <w:tr w:rsidR="007B004A" w:rsidRPr="00794669" w14:paraId="27640CD7"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D2BEE92" w14:textId="77777777" w:rsidR="007B004A" w:rsidRDefault="007B004A" w:rsidP="00AC435C">
            <w:pPr>
              <w:pStyle w:val="Ttulo9"/>
              <w:ind w:left="113" w:right="113"/>
              <w:jc w:val="center"/>
              <w:outlineLvl w:val="8"/>
              <w:rPr>
                <w:b w:val="0"/>
              </w:rPr>
            </w:pPr>
          </w:p>
        </w:tc>
        <w:tc>
          <w:tcPr>
            <w:tcW w:w="3402" w:type="dxa"/>
          </w:tcPr>
          <w:p w14:paraId="696C0EEF" w14:textId="77777777" w:rsidR="007B004A" w:rsidRPr="00756F45"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sidRPr="00AC435C">
              <w:rPr>
                <w:snapToGrid w:val="0"/>
                <w:color w:val="000000"/>
                <w:szCs w:val="16"/>
                <w:lang w:val="es-ES_tradnl" w:eastAsia="es-CR"/>
              </w:rPr>
              <w:t>IngresosFinancierosTomadorAsumeRiesgoInversion</w:t>
            </w:r>
          </w:p>
        </w:tc>
        <w:tc>
          <w:tcPr>
            <w:tcW w:w="4536" w:type="dxa"/>
            <w:vAlign w:val="center"/>
          </w:tcPr>
          <w:p w14:paraId="7185D3FE" w14:textId="77777777" w:rsidR="007B004A" w:rsidRPr="002E7688"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Ingresos Financieros riesgo de inversión lo asuman los tomadores de seguros</w:t>
            </w:r>
          </w:p>
        </w:tc>
        <w:tc>
          <w:tcPr>
            <w:tcW w:w="529" w:type="dxa"/>
            <w:textDirection w:val="btLr"/>
            <w:vAlign w:val="center"/>
          </w:tcPr>
          <w:p w14:paraId="3622AA11" w14:textId="77777777" w:rsidR="007B004A" w:rsidRPr="00824341"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7376D">
              <w:rPr>
                <w:rFonts w:cs="Arial"/>
                <w:color w:val="000000"/>
                <w:sz w:val="16"/>
                <w:szCs w:val="16"/>
                <w:lang w:val="es-ES_tradnl" w:eastAsia="es-CR"/>
              </w:rPr>
              <w:t>501009016000000</w:t>
            </w:r>
          </w:p>
        </w:tc>
        <w:tc>
          <w:tcPr>
            <w:tcW w:w="4985" w:type="dxa"/>
            <w:vAlign w:val="center"/>
          </w:tcPr>
          <w:p w14:paraId="6AE30C24" w14:textId="77777777" w:rsidR="007B004A" w:rsidRPr="00044001" w:rsidRDefault="00683A7A" w:rsidP="00683A7A">
            <w:pPr>
              <w:pStyle w:val="Prrafodelista"/>
              <w:numPr>
                <w:ilvl w:val="0"/>
                <w:numId w:val="533"/>
              </w:numPr>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044001">
              <w:t xml:space="preserve"> </w:t>
            </w:r>
            <w:r w:rsidRPr="00044001">
              <w:rPr>
                <w:rFonts w:cs="Arial"/>
                <w:sz w:val="16"/>
                <w:szCs w:val="16"/>
                <w:lang w:eastAsia="es-CR"/>
              </w:rPr>
              <w:t>Puede ser &lt; 0 ó ≥ 0</w:t>
            </w:r>
          </w:p>
          <w:p w14:paraId="2355A33C" w14:textId="77777777" w:rsidR="007B004A" w:rsidRPr="00824341" w:rsidRDefault="007B004A" w:rsidP="009B7AA1">
            <w:pPr>
              <w:pStyle w:val="Prrafodelista"/>
              <w:numPr>
                <w:ilvl w:val="0"/>
                <w:numId w:val="53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824341">
              <w:rPr>
                <w:rFonts w:cs="Arial"/>
                <w:color w:val="000000"/>
                <w:sz w:val="16"/>
                <w:szCs w:val="16"/>
                <w:lang w:eastAsia="es-CR"/>
              </w:rPr>
              <w:t>Se debe expresar con 2 decimales</w:t>
            </w:r>
          </w:p>
        </w:tc>
      </w:tr>
      <w:tr w:rsidR="007B004A" w:rsidRPr="00794669" w14:paraId="2B46F5CA"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444D57FE" w14:textId="77777777" w:rsidR="007B004A" w:rsidRDefault="007B004A" w:rsidP="00AC435C">
            <w:pPr>
              <w:pStyle w:val="Ttulo9"/>
              <w:ind w:left="113" w:right="113"/>
              <w:jc w:val="center"/>
              <w:outlineLvl w:val="8"/>
              <w:rPr>
                <w:b w:val="0"/>
              </w:rPr>
            </w:pPr>
            <w:r>
              <w:rPr>
                <w:b w:val="0"/>
              </w:rPr>
              <w:t>[E] Gasto</w:t>
            </w:r>
            <w:r w:rsidRPr="000D6F78">
              <w:rPr>
                <w:b w:val="0"/>
              </w:rPr>
              <w:t>sFinancieros</w:t>
            </w:r>
            <w:r w:rsidR="00D27808">
              <w:rPr>
                <w:b w:val="0"/>
              </w:rPr>
              <w:t>_ln</w:t>
            </w:r>
          </w:p>
        </w:tc>
        <w:tc>
          <w:tcPr>
            <w:tcW w:w="3402" w:type="dxa"/>
          </w:tcPr>
          <w:p w14:paraId="6635747A" w14:textId="77777777" w:rsidR="007B004A"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[A]TotalGastosFinancieros</w:t>
            </w:r>
          </w:p>
        </w:tc>
        <w:tc>
          <w:tcPr>
            <w:tcW w:w="4536" w:type="dxa"/>
            <w:vAlign w:val="center"/>
          </w:tcPr>
          <w:p w14:paraId="2BC257EB" w14:textId="77777777" w:rsidR="007B004A" w:rsidRPr="002E7688"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Total Gastos financieros</w:t>
            </w:r>
          </w:p>
        </w:tc>
        <w:tc>
          <w:tcPr>
            <w:tcW w:w="529" w:type="dxa"/>
            <w:textDirection w:val="btLr"/>
            <w:vAlign w:val="center"/>
          </w:tcPr>
          <w:p w14:paraId="59B3A5EA" w14:textId="77777777" w:rsidR="007B004A" w:rsidRPr="00824341"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7376D">
              <w:rPr>
                <w:rFonts w:cs="Arial"/>
                <w:color w:val="000000"/>
                <w:sz w:val="16"/>
                <w:szCs w:val="16"/>
                <w:lang w:val="es-ES_tradnl" w:eastAsia="es-CR"/>
              </w:rPr>
              <w:t>40100000000000</w:t>
            </w:r>
          </w:p>
        </w:tc>
        <w:tc>
          <w:tcPr>
            <w:tcW w:w="4985" w:type="dxa"/>
            <w:vAlign w:val="center"/>
          </w:tcPr>
          <w:p w14:paraId="5BF0F027" w14:textId="77777777" w:rsidR="007B004A" w:rsidRPr="00051D62" w:rsidRDefault="00000000" w:rsidP="002E7688">
            <w:pPr>
              <w:cnfStyle w:val="000000000000" w:firstRow="0" w:lastRow="0" w:firstColumn="0" w:lastColumn="0" w:oddVBand="0" w:evenVBand="0" w:oddHBand="0" w:evenHBand="0" w:firstRowFirstColumn="0" w:firstRowLastColumn="0" w:lastRowFirstColumn="0" w:lastRowLastColumn="0"/>
              <w:rPr>
                <w:rStyle w:val="Hipervnculo"/>
                <w:rFonts w:cs="Arial"/>
                <w:color w:val="FF0000"/>
                <w:sz w:val="16"/>
                <w:szCs w:val="16"/>
                <w:lang w:val="es-CR" w:eastAsia="es-CR"/>
              </w:rPr>
            </w:pPr>
            <w:hyperlink w:anchor="_[A]TotalIngresosFinancieros" w:history="1">
              <w:r w:rsidR="007B004A" w:rsidRPr="00AC435C">
                <w:rPr>
                  <w:rStyle w:val="Hipervnculo"/>
                  <w:sz w:val="16"/>
                  <w:szCs w:val="16"/>
                </w:rPr>
                <w:t>[A]Total</w:t>
              </w:r>
              <w:r w:rsidR="007B004A">
                <w:rPr>
                  <w:rStyle w:val="Hipervnculo"/>
                  <w:sz w:val="16"/>
                  <w:szCs w:val="16"/>
                </w:rPr>
                <w:t>Gastos</w:t>
              </w:r>
              <w:r w:rsidR="007B004A" w:rsidRPr="00AC435C">
                <w:rPr>
                  <w:rStyle w:val="Hipervnculo"/>
                  <w:sz w:val="16"/>
                  <w:szCs w:val="16"/>
                </w:rPr>
                <w:t>Financieros</w:t>
              </w:r>
            </w:hyperlink>
            <w:r w:rsidR="007B004A">
              <w:rPr>
                <w:sz w:val="16"/>
                <w:szCs w:val="16"/>
              </w:rPr>
              <w:t>=</w:t>
            </w:r>
            <w:r w:rsidR="007B004A" w:rsidRPr="003F1B99">
              <w:rPr>
                <w:rFonts w:cs="Arial"/>
                <w:color w:val="000000"/>
                <w:sz w:val="16"/>
                <w:szCs w:val="16"/>
                <w:lang w:val="es-CR" w:eastAsia="es-CR"/>
              </w:rPr>
              <w:t>∑</w:t>
            </w:r>
            <w:hyperlink w:anchor="_[E]DesgloseIngresosFinancieros" w:history="1">
              <w:r w:rsidR="007B004A" w:rsidRPr="00AC435C">
                <w:rPr>
                  <w:rStyle w:val="Hipervnculo"/>
                  <w:rFonts w:cs="Arial"/>
                  <w:sz w:val="16"/>
                  <w:szCs w:val="16"/>
                  <w:lang w:val="es-CR" w:eastAsia="es-CR"/>
                </w:rPr>
                <w:t>[E]Desglose</w:t>
              </w:r>
              <w:r w:rsidR="007B004A">
                <w:rPr>
                  <w:rStyle w:val="Hipervnculo"/>
                  <w:rFonts w:cs="Arial"/>
                  <w:sz w:val="16"/>
                  <w:szCs w:val="16"/>
                  <w:lang w:val="es-CR" w:eastAsia="es-CR"/>
                </w:rPr>
                <w:t>Gastos</w:t>
              </w:r>
              <w:r w:rsidR="007B004A" w:rsidRPr="00AC435C">
                <w:rPr>
                  <w:rStyle w:val="Hipervnculo"/>
                  <w:rFonts w:cs="Arial"/>
                  <w:sz w:val="16"/>
                  <w:szCs w:val="16"/>
                  <w:lang w:val="es-CR" w:eastAsia="es-CR"/>
                </w:rPr>
                <w:t>Financieros</w:t>
              </w:r>
            </w:hyperlink>
            <w:r w:rsidR="00C014EE" w:rsidRPr="00C014EE">
              <w:rPr>
                <w:rStyle w:val="Hipervnculo"/>
                <w:rFonts w:cs="Arial"/>
                <w:sz w:val="16"/>
                <w:szCs w:val="16"/>
                <w:lang w:val="es-CR" w:eastAsia="es-CR"/>
              </w:rPr>
              <w:t>_ln</w:t>
            </w:r>
          </w:p>
          <w:p w14:paraId="4539E275" w14:textId="77777777" w:rsidR="00683A7A" w:rsidRPr="00044001" w:rsidRDefault="00683A7A" w:rsidP="00683A7A">
            <w:pPr>
              <w:tabs>
                <w:tab w:val="left" w:pos="128"/>
                <w:tab w:val="left" w:pos="949"/>
              </w:tabs>
              <w:cnfStyle w:val="000000000000" w:firstRow="0" w:lastRow="0" w:firstColumn="0" w:lastColumn="0" w:oddVBand="0" w:evenVBand="0" w:oddHBand="0" w:evenHBand="0" w:firstRowFirstColumn="0" w:firstRowLastColumn="0" w:lastRowFirstColumn="0" w:lastRowLastColumn="0"/>
              <w:rPr>
                <w:rFonts w:cs="Arial"/>
                <w:sz w:val="16"/>
                <w:szCs w:val="16"/>
                <w:u w:val="single"/>
                <w:lang w:val="es-CR" w:eastAsia="es-CR"/>
              </w:rPr>
            </w:pPr>
            <w:r w:rsidRPr="00044001">
              <w:rPr>
                <w:rFonts w:cs="Arial"/>
                <w:sz w:val="16"/>
                <w:szCs w:val="16"/>
                <w:lang w:eastAsia="es-CR"/>
              </w:rPr>
              <w:t>Puede ser &lt; 0 ó ≥ 0</w:t>
            </w:r>
          </w:p>
          <w:p w14:paraId="58B1779F" w14:textId="77777777" w:rsidR="00683A7A" w:rsidRPr="00AC435C" w:rsidRDefault="00683A7A" w:rsidP="002E7688">
            <w:pPr>
              <w:cnfStyle w:val="000000000000" w:firstRow="0" w:lastRow="0" w:firstColumn="0" w:lastColumn="0" w:oddVBand="0" w:evenVBand="0" w:oddHBand="0" w:evenHBand="0" w:firstRowFirstColumn="0" w:firstRowLastColumn="0" w:lastRowFirstColumn="0" w:lastRowLastColumn="0"/>
              <w:rPr>
                <w:sz w:val="16"/>
                <w:szCs w:val="16"/>
              </w:rPr>
            </w:pPr>
          </w:p>
        </w:tc>
      </w:tr>
      <w:tr w:rsidR="007B004A" w:rsidRPr="00794669" w14:paraId="5A4FAA94"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5C5016DB" w14:textId="77777777" w:rsidR="007B004A" w:rsidRDefault="007B004A" w:rsidP="00AC435C">
            <w:pPr>
              <w:pStyle w:val="Ttulo9"/>
              <w:ind w:left="113" w:right="113"/>
              <w:jc w:val="center"/>
              <w:outlineLvl w:val="8"/>
              <w:rPr>
                <w:b w:val="0"/>
              </w:rPr>
            </w:pPr>
            <w:r>
              <w:rPr>
                <w:b w:val="0"/>
              </w:rPr>
              <w:t>[E]DesgloseGastosFinancieros</w:t>
            </w:r>
            <w:r w:rsidR="00B777CF">
              <w:rPr>
                <w:b w:val="0"/>
              </w:rPr>
              <w:t>_ln</w:t>
            </w:r>
          </w:p>
        </w:tc>
        <w:tc>
          <w:tcPr>
            <w:tcW w:w="3402" w:type="dxa"/>
          </w:tcPr>
          <w:p w14:paraId="0789AC8C" w14:textId="77777777" w:rsidR="007B004A" w:rsidRPr="00756F45"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Pr>
                <w:snapToGrid w:val="0"/>
                <w:color w:val="000000"/>
                <w:szCs w:val="16"/>
                <w:lang w:val="es-ES_tradnl" w:eastAsia="es-CR"/>
              </w:rPr>
              <w:t>Gastos</w:t>
            </w:r>
            <w:r w:rsidRPr="00AC435C">
              <w:rPr>
                <w:snapToGrid w:val="0"/>
                <w:color w:val="000000"/>
                <w:szCs w:val="16"/>
                <w:lang w:val="es-ES_tradnl" w:eastAsia="es-CR"/>
              </w:rPr>
              <w:t>Financieros</w:t>
            </w:r>
          </w:p>
        </w:tc>
        <w:tc>
          <w:tcPr>
            <w:tcW w:w="4536" w:type="dxa"/>
            <w:vAlign w:val="center"/>
          </w:tcPr>
          <w:p w14:paraId="47AD3A4B" w14:textId="77777777" w:rsidR="007B004A" w:rsidRPr="002E7688"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Gastos Financieros</w:t>
            </w:r>
          </w:p>
        </w:tc>
        <w:tc>
          <w:tcPr>
            <w:tcW w:w="529" w:type="dxa"/>
            <w:textDirection w:val="btLr"/>
            <w:vAlign w:val="center"/>
          </w:tcPr>
          <w:p w14:paraId="5BA23B5E" w14:textId="77777777" w:rsidR="007B004A" w:rsidRPr="00824341"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79CC631B" w14:textId="77777777" w:rsidR="007B004A" w:rsidRPr="00824341" w:rsidRDefault="00683A7A" w:rsidP="00044001">
            <w:pPr>
              <w:pStyle w:val="Prrafodelista"/>
              <w:numPr>
                <w:ilvl w:val="0"/>
                <w:numId w:val="53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044001">
              <w:rPr>
                <w:rFonts w:cs="Arial"/>
                <w:color w:val="000000"/>
                <w:sz w:val="16"/>
                <w:szCs w:val="16"/>
                <w:lang w:eastAsia="es-CR"/>
              </w:rPr>
              <w:t xml:space="preserve"> Puede ser &lt; 0 ó ≥ 0</w:t>
            </w:r>
          </w:p>
          <w:p w14:paraId="3102FA78" w14:textId="77777777" w:rsidR="007B004A" w:rsidRPr="00824341" w:rsidRDefault="007B004A" w:rsidP="009B7AA1">
            <w:pPr>
              <w:pStyle w:val="Prrafodelista"/>
              <w:numPr>
                <w:ilvl w:val="0"/>
                <w:numId w:val="53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824341">
              <w:rPr>
                <w:rFonts w:cs="Arial"/>
                <w:color w:val="000000"/>
                <w:sz w:val="16"/>
                <w:szCs w:val="16"/>
                <w:lang w:eastAsia="es-CR"/>
              </w:rPr>
              <w:t>Se debe expresar con 2 decimales</w:t>
            </w:r>
          </w:p>
        </w:tc>
      </w:tr>
      <w:tr w:rsidR="007B004A" w:rsidRPr="00794669" w14:paraId="26368949"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D4FD991" w14:textId="77777777" w:rsidR="007B004A" w:rsidRDefault="007B004A" w:rsidP="00AC435C">
            <w:pPr>
              <w:pStyle w:val="Ttulo9"/>
              <w:ind w:left="113" w:right="113"/>
              <w:jc w:val="center"/>
              <w:outlineLvl w:val="8"/>
              <w:rPr>
                <w:b w:val="0"/>
              </w:rPr>
            </w:pPr>
          </w:p>
        </w:tc>
        <w:tc>
          <w:tcPr>
            <w:tcW w:w="3402" w:type="dxa"/>
          </w:tcPr>
          <w:p w14:paraId="3B5A556F" w14:textId="77777777" w:rsidR="007B004A" w:rsidRPr="00756F45"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r>
              <w:rPr>
                <w:snapToGrid w:val="0"/>
                <w:color w:val="000000"/>
                <w:szCs w:val="16"/>
                <w:lang w:val="es-ES_tradnl" w:eastAsia="es-CR"/>
              </w:rPr>
              <w:t>[E]</w:t>
            </w:r>
            <w:r>
              <w:t xml:space="preserve"> </w:t>
            </w:r>
            <w:r>
              <w:rPr>
                <w:snapToGrid w:val="0"/>
                <w:color w:val="000000"/>
                <w:szCs w:val="16"/>
                <w:lang w:val="es-ES_tradnl" w:eastAsia="es-CR"/>
              </w:rPr>
              <w:t>Gastos</w:t>
            </w:r>
            <w:r w:rsidRPr="00AC435C">
              <w:rPr>
                <w:snapToGrid w:val="0"/>
                <w:color w:val="000000"/>
                <w:szCs w:val="16"/>
                <w:lang w:val="es-ES_tradnl" w:eastAsia="es-CR"/>
              </w:rPr>
              <w:t>FinancierosTomadorAsumeRiesgoInversion</w:t>
            </w:r>
          </w:p>
        </w:tc>
        <w:tc>
          <w:tcPr>
            <w:tcW w:w="4536" w:type="dxa"/>
            <w:vAlign w:val="center"/>
          </w:tcPr>
          <w:p w14:paraId="138C614A" w14:textId="77777777" w:rsidR="007B004A" w:rsidRPr="002E7688"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2E7688">
              <w:rPr>
                <w:rFonts w:cs="Arial"/>
                <w:color w:val="000000"/>
                <w:sz w:val="16"/>
                <w:szCs w:val="16"/>
                <w:lang w:val="es-ES_tradnl" w:eastAsia="es-CR"/>
              </w:rPr>
              <w:t>Gastos Financieros riesgo de inversión lo asuman los tomadores de seguros</w:t>
            </w:r>
          </w:p>
        </w:tc>
        <w:tc>
          <w:tcPr>
            <w:tcW w:w="529" w:type="dxa"/>
            <w:textDirection w:val="btLr"/>
            <w:vAlign w:val="center"/>
          </w:tcPr>
          <w:p w14:paraId="0B7CFED2" w14:textId="77777777" w:rsidR="007B004A" w:rsidRPr="00824341"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7376D">
              <w:rPr>
                <w:rFonts w:cs="Arial"/>
                <w:color w:val="000000"/>
                <w:sz w:val="16"/>
                <w:szCs w:val="16"/>
                <w:lang w:val="es-ES_tradnl" w:eastAsia="es-CR"/>
              </w:rPr>
              <w:t>40100901600000</w:t>
            </w:r>
          </w:p>
        </w:tc>
        <w:tc>
          <w:tcPr>
            <w:tcW w:w="4985" w:type="dxa"/>
            <w:vAlign w:val="center"/>
          </w:tcPr>
          <w:p w14:paraId="554874D6" w14:textId="77777777" w:rsidR="007B004A" w:rsidRPr="00044001" w:rsidRDefault="00683A7A" w:rsidP="00044001">
            <w:pPr>
              <w:pStyle w:val="Prrafodelista"/>
              <w:numPr>
                <w:ilvl w:val="0"/>
                <w:numId w:val="53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044001">
              <w:rPr>
                <w:rFonts w:cs="Arial"/>
                <w:color w:val="000000"/>
                <w:sz w:val="16"/>
                <w:szCs w:val="16"/>
                <w:lang w:eastAsia="es-CR"/>
              </w:rPr>
              <w:t xml:space="preserve"> Puede ser &lt; 0 ó ≥ 0</w:t>
            </w:r>
          </w:p>
          <w:p w14:paraId="57B71892" w14:textId="77777777" w:rsidR="007B004A" w:rsidRPr="00824341" w:rsidRDefault="007B004A" w:rsidP="009B7AA1">
            <w:pPr>
              <w:pStyle w:val="Prrafodelista"/>
              <w:numPr>
                <w:ilvl w:val="0"/>
                <w:numId w:val="53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824341">
              <w:rPr>
                <w:rFonts w:cs="Arial"/>
                <w:color w:val="000000"/>
                <w:sz w:val="16"/>
                <w:szCs w:val="16"/>
                <w:lang w:eastAsia="es-CR"/>
              </w:rPr>
              <w:t>Se debe expresar con 2 decimales</w:t>
            </w:r>
          </w:p>
        </w:tc>
      </w:tr>
      <w:tr w:rsidR="007B004A" w:rsidRPr="00794669" w14:paraId="1193F8B9"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53D6CBF" w14:textId="77777777" w:rsidR="007B004A" w:rsidRDefault="007B004A" w:rsidP="00AC435C">
            <w:pPr>
              <w:pStyle w:val="Ttulo9"/>
              <w:ind w:left="113" w:right="113"/>
              <w:jc w:val="center"/>
              <w:outlineLvl w:val="8"/>
              <w:rPr>
                <w:b w:val="0"/>
              </w:rPr>
            </w:pPr>
            <w:r>
              <w:rPr>
                <w:b w:val="0"/>
              </w:rPr>
              <w:t>[E]ResultadoCuentaNoTecnica</w:t>
            </w:r>
          </w:p>
        </w:tc>
        <w:tc>
          <w:tcPr>
            <w:tcW w:w="3402" w:type="dxa"/>
          </w:tcPr>
          <w:p w14:paraId="708189D7" w14:textId="77777777" w:rsidR="007B004A"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232" w:name="_[A]_TotalCuentaNoTecnica"/>
            <w:bookmarkEnd w:id="232"/>
            <w:r>
              <w:rPr>
                <w:snapToGrid w:val="0"/>
                <w:color w:val="000000"/>
                <w:szCs w:val="16"/>
                <w:lang w:val="es-ES_tradnl" w:eastAsia="es-CR"/>
              </w:rPr>
              <w:t>[A]</w:t>
            </w:r>
            <w:r>
              <w:t xml:space="preserve"> </w:t>
            </w:r>
            <w:r w:rsidRPr="002E7688">
              <w:rPr>
                <w:snapToGrid w:val="0"/>
                <w:color w:val="000000"/>
                <w:szCs w:val="16"/>
                <w:lang w:val="es-ES_tradnl" w:eastAsia="es-CR"/>
              </w:rPr>
              <w:t>TotalCuentaNoTecnica</w:t>
            </w:r>
          </w:p>
        </w:tc>
        <w:tc>
          <w:tcPr>
            <w:tcW w:w="4536" w:type="dxa"/>
            <w:vAlign w:val="center"/>
          </w:tcPr>
          <w:p w14:paraId="3491EE9F" w14:textId="77777777" w:rsidR="007B004A" w:rsidRPr="002E7688"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Pr>
                <w:rFonts w:cs="Arial"/>
                <w:color w:val="000000"/>
                <w:sz w:val="16"/>
                <w:szCs w:val="16"/>
                <w:lang w:val="es-ES_tradnl" w:eastAsia="es-CR"/>
              </w:rPr>
              <w:t>Total de la Cuenta NoTécnica</w:t>
            </w:r>
          </w:p>
        </w:tc>
        <w:tc>
          <w:tcPr>
            <w:tcW w:w="529" w:type="dxa"/>
            <w:textDirection w:val="btLr"/>
            <w:vAlign w:val="center"/>
          </w:tcPr>
          <w:p w14:paraId="5D7C2ACB" w14:textId="77777777" w:rsidR="007B004A" w:rsidRPr="0077376D"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7F829033" w14:textId="77777777" w:rsidR="007B004A" w:rsidRPr="00051D62" w:rsidRDefault="00000000" w:rsidP="00271CD3">
            <w:pPr>
              <w:pStyle w:val="Prrafodelista"/>
              <w:ind w:left="695"/>
              <w:cnfStyle w:val="000000100000" w:firstRow="0" w:lastRow="0" w:firstColumn="0" w:lastColumn="0" w:oddVBand="0" w:evenVBand="0" w:oddHBand="1" w:evenHBand="0" w:firstRowFirstColumn="0" w:firstRowLastColumn="0" w:lastRowFirstColumn="0" w:lastRowLastColumn="0"/>
              <w:rPr>
                <w:rStyle w:val="Hipervnculo"/>
                <w:rFonts w:cs="Arial"/>
                <w:color w:val="FF0000"/>
                <w:sz w:val="16"/>
                <w:szCs w:val="16"/>
                <w:lang w:eastAsia="es-CR"/>
              </w:rPr>
            </w:pPr>
            <w:hyperlink w:anchor="_[A]_TotalCuentaNoTecnica" w:history="1">
              <w:r w:rsidR="007B004A" w:rsidRPr="00D1788E">
                <w:rPr>
                  <w:rStyle w:val="Hipervnculo"/>
                  <w:rFonts w:cs="Arial"/>
                  <w:sz w:val="16"/>
                  <w:szCs w:val="16"/>
                  <w:lang w:eastAsia="es-CR"/>
                </w:rPr>
                <w:t>[A] TotalCuentaNoTecnica</w:t>
              </w:r>
            </w:hyperlink>
            <w:r w:rsidR="007B004A">
              <w:rPr>
                <w:rFonts w:cs="Arial"/>
                <w:color w:val="000000"/>
                <w:sz w:val="16"/>
                <w:szCs w:val="16"/>
                <w:lang w:eastAsia="es-CR"/>
              </w:rPr>
              <w:t xml:space="preserve">= </w:t>
            </w:r>
            <w:hyperlink w:anchor="_[E]IngresosFinancieros" w:history="1">
              <w:r w:rsidR="007B004A" w:rsidRPr="00D1788E">
                <w:rPr>
                  <w:rStyle w:val="Hipervnculo"/>
                  <w:rFonts w:cs="Arial"/>
                  <w:sz w:val="16"/>
                  <w:szCs w:val="16"/>
                  <w:lang w:eastAsia="es-CR"/>
                </w:rPr>
                <w:t>[E]IngresosFinancieros</w:t>
              </w:r>
            </w:hyperlink>
            <w:r w:rsidR="007B004A">
              <w:rPr>
                <w:rFonts w:cs="Arial"/>
                <w:color w:val="000000"/>
                <w:sz w:val="16"/>
                <w:szCs w:val="16"/>
                <w:lang w:eastAsia="es-CR"/>
              </w:rPr>
              <w:t xml:space="preserve"> -</w:t>
            </w:r>
            <w:hyperlink w:anchor="_[E]GastosFinancieros" w:history="1">
              <w:r w:rsidR="007B004A" w:rsidRPr="00D1788E">
                <w:rPr>
                  <w:rStyle w:val="Hipervnculo"/>
                  <w:rFonts w:cs="Arial"/>
                  <w:sz w:val="16"/>
                  <w:szCs w:val="16"/>
                  <w:lang w:eastAsia="es-CR"/>
                </w:rPr>
                <w:t>[E]GastosFinancieros</w:t>
              </w:r>
            </w:hyperlink>
            <w:r w:rsidR="007B004A">
              <w:rPr>
                <w:rFonts w:cs="Arial"/>
                <w:color w:val="000000"/>
                <w:sz w:val="16"/>
                <w:szCs w:val="16"/>
                <w:lang w:eastAsia="es-CR"/>
              </w:rPr>
              <w:t xml:space="preserve"> +</w:t>
            </w:r>
            <w:hyperlink w:anchor="_[E]OtrosIngresosNoTecnicos" w:history="1">
              <w:r w:rsidR="007B004A" w:rsidRPr="00D1788E">
                <w:rPr>
                  <w:rStyle w:val="Hipervnculo"/>
                  <w:rFonts w:cs="Arial"/>
                  <w:sz w:val="16"/>
                  <w:szCs w:val="16"/>
                  <w:lang w:eastAsia="es-CR"/>
                </w:rPr>
                <w:t>[E]OtrosIngresosNoTecnicos</w:t>
              </w:r>
            </w:hyperlink>
            <w:r w:rsidR="007B004A">
              <w:rPr>
                <w:rFonts w:cs="Arial"/>
                <w:color w:val="000000"/>
                <w:sz w:val="16"/>
                <w:szCs w:val="16"/>
                <w:lang w:eastAsia="es-CR"/>
              </w:rPr>
              <w:t xml:space="preserve"> -</w:t>
            </w:r>
            <w:hyperlink w:anchor="_[E]OtrosGastosNoTecnicos" w:history="1">
              <w:r w:rsidR="007B004A" w:rsidRPr="00D1788E">
                <w:rPr>
                  <w:rStyle w:val="Hipervnculo"/>
                  <w:rFonts w:cs="Arial"/>
                  <w:sz w:val="16"/>
                  <w:szCs w:val="16"/>
                  <w:lang w:eastAsia="es-CR"/>
                </w:rPr>
                <w:t>[E]OtrosGastosNoTecnicos</w:t>
              </w:r>
            </w:hyperlink>
          </w:p>
          <w:p w14:paraId="4EE2E84A" w14:textId="77777777" w:rsidR="00683A7A" w:rsidRPr="00044001" w:rsidRDefault="00683A7A" w:rsidP="00051D62">
            <w:pPr>
              <w:tabs>
                <w:tab w:val="left" w:pos="128"/>
                <w:tab w:val="left" w:pos="949"/>
              </w:tabs>
              <w:ind w:firstLine="695"/>
              <w:cnfStyle w:val="000000100000" w:firstRow="0" w:lastRow="0" w:firstColumn="0" w:lastColumn="0" w:oddVBand="0" w:evenVBand="0" w:oddHBand="1" w:evenHBand="0" w:firstRowFirstColumn="0" w:firstRowLastColumn="0" w:lastRowFirstColumn="0" w:lastRowLastColumn="0"/>
              <w:rPr>
                <w:sz w:val="18"/>
              </w:rPr>
            </w:pPr>
            <w:r w:rsidRPr="00044001">
              <w:rPr>
                <w:sz w:val="18"/>
              </w:rPr>
              <w:t>Puede ser &lt; 0 ó ≥ 0</w:t>
            </w:r>
          </w:p>
          <w:p w14:paraId="71F65125" w14:textId="77777777" w:rsidR="00683A7A" w:rsidRPr="00824341" w:rsidRDefault="00683A7A" w:rsidP="00271CD3">
            <w:pPr>
              <w:pStyle w:val="Prrafodelista"/>
              <w:ind w:left="695"/>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p>
        </w:tc>
      </w:tr>
      <w:tr w:rsidR="007B004A" w:rsidRPr="00794669" w14:paraId="692CAD62"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4B9837B" w14:textId="77777777" w:rsidR="007B004A" w:rsidRDefault="007B004A" w:rsidP="00AC435C">
            <w:pPr>
              <w:pStyle w:val="Ttulo9"/>
              <w:ind w:left="113" w:right="113"/>
              <w:jc w:val="center"/>
              <w:outlineLvl w:val="8"/>
              <w:rPr>
                <w:b w:val="0"/>
              </w:rPr>
            </w:pPr>
          </w:p>
        </w:tc>
        <w:tc>
          <w:tcPr>
            <w:tcW w:w="3402" w:type="dxa"/>
          </w:tcPr>
          <w:p w14:paraId="0BF60152" w14:textId="77777777" w:rsidR="007B004A"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bookmarkStart w:id="233" w:name="_[E]IngresosFinancieros"/>
            <w:bookmarkEnd w:id="233"/>
            <w:r>
              <w:rPr>
                <w:snapToGrid w:val="0"/>
                <w:color w:val="000000"/>
                <w:szCs w:val="16"/>
                <w:lang w:val="es-ES_tradnl" w:eastAsia="es-CR"/>
              </w:rPr>
              <w:t>[E]</w:t>
            </w:r>
            <w:r w:rsidRPr="002E7688">
              <w:rPr>
                <w:snapToGrid w:val="0"/>
                <w:color w:val="000000"/>
                <w:szCs w:val="16"/>
                <w:lang w:val="es-ES_tradnl" w:eastAsia="es-CR"/>
              </w:rPr>
              <w:t>IngresosFinancieros</w:t>
            </w:r>
          </w:p>
        </w:tc>
        <w:tc>
          <w:tcPr>
            <w:tcW w:w="4536" w:type="dxa"/>
            <w:vAlign w:val="center"/>
          </w:tcPr>
          <w:p w14:paraId="779D4F2C" w14:textId="77777777" w:rsidR="007B004A" w:rsidRPr="002E7688" w:rsidRDefault="007B004A" w:rsidP="00A76C55">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Pr>
                <w:rFonts w:cs="Arial"/>
                <w:color w:val="000000"/>
                <w:sz w:val="16"/>
                <w:szCs w:val="16"/>
                <w:lang w:val="es-ES_tradnl" w:eastAsia="es-CR"/>
              </w:rPr>
              <w:t>Ingresos Finacieros de la Cuenta NoTécnica</w:t>
            </w:r>
          </w:p>
        </w:tc>
        <w:tc>
          <w:tcPr>
            <w:tcW w:w="529" w:type="dxa"/>
            <w:textDirection w:val="btLr"/>
            <w:vAlign w:val="center"/>
          </w:tcPr>
          <w:p w14:paraId="68F34783" w14:textId="77777777" w:rsidR="007B004A" w:rsidRPr="0077376D"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580B6898" w14:textId="77777777" w:rsidR="007B004A" w:rsidRPr="00271CD3" w:rsidRDefault="007B004A" w:rsidP="00271CD3">
            <w:pPr>
              <w:pStyle w:val="Prrafodelista"/>
              <w:ind w:left="553"/>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271CD3">
              <w:rPr>
                <w:rFonts w:cs="Arial"/>
                <w:color w:val="000000"/>
                <w:sz w:val="16"/>
                <w:szCs w:val="16"/>
                <w:lang w:eastAsia="es-CR"/>
              </w:rPr>
              <w:t>a.Puede ser &lt; 0 ó ≥ 0</w:t>
            </w:r>
          </w:p>
          <w:p w14:paraId="48B880A9" w14:textId="77777777" w:rsidR="007B004A" w:rsidRPr="00824341" w:rsidRDefault="007B004A" w:rsidP="00271CD3">
            <w:pPr>
              <w:pStyle w:val="Prrafodelista"/>
              <w:ind w:left="553"/>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271CD3">
              <w:rPr>
                <w:rFonts w:cs="Arial"/>
                <w:color w:val="000000"/>
                <w:sz w:val="16"/>
                <w:szCs w:val="16"/>
                <w:lang w:eastAsia="es-CR"/>
              </w:rPr>
              <w:t>b.</w:t>
            </w:r>
            <w:r w:rsidRPr="00271CD3">
              <w:rPr>
                <w:rFonts w:cs="Arial"/>
                <w:color w:val="000000"/>
                <w:sz w:val="16"/>
                <w:szCs w:val="16"/>
                <w:lang w:eastAsia="es-CR"/>
              </w:rPr>
              <w:tab/>
              <w:t>Se debe expresar con 2 decimales</w:t>
            </w:r>
          </w:p>
        </w:tc>
      </w:tr>
      <w:tr w:rsidR="007B004A" w:rsidRPr="00794669" w14:paraId="1AD0188C"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2046835" w14:textId="77777777" w:rsidR="007B004A" w:rsidRDefault="007B004A" w:rsidP="00AC435C">
            <w:pPr>
              <w:pStyle w:val="Ttulo9"/>
              <w:ind w:left="113" w:right="113"/>
              <w:jc w:val="center"/>
              <w:outlineLvl w:val="8"/>
              <w:rPr>
                <w:b w:val="0"/>
              </w:rPr>
            </w:pPr>
          </w:p>
        </w:tc>
        <w:tc>
          <w:tcPr>
            <w:tcW w:w="3402" w:type="dxa"/>
          </w:tcPr>
          <w:p w14:paraId="2E1EB0C4" w14:textId="77777777" w:rsidR="007B004A"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234" w:name="_[E]GastosFinancieros"/>
            <w:bookmarkEnd w:id="234"/>
            <w:r>
              <w:rPr>
                <w:snapToGrid w:val="0"/>
                <w:color w:val="000000"/>
                <w:szCs w:val="16"/>
                <w:lang w:val="es-ES_tradnl" w:eastAsia="es-CR"/>
              </w:rPr>
              <w:t>[E]</w:t>
            </w:r>
            <w:r w:rsidRPr="002E7688">
              <w:rPr>
                <w:snapToGrid w:val="0"/>
                <w:color w:val="000000"/>
                <w:szCs w:val="16"/>
                <w:lang w:val="es-ES_tradnl" w:eastAsia="es-CR"/>
              </w:rPr>
              <w:t>GastosFinancieros</w:t>
            </w:r>
          </w:p>
        </w:tc>
        <w:tc>
          <w:tcPr>
            <w:tcW w:w="4536" w:type="dxa"/>
            <w:vAlign w:val="center"/>
          </w:tcPr>
          <w:p w14:paraId="6A701E40" w14:textId="77777777" w:rsidR="007B004A" w:rsidRPr="002E7688"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Pr>
                <w:rFonts w:cs="Arial"/>
                <w:color w:val="000000"/>
                <w:sz w:val="16"/>
                <w:szCs w:val="16"/>
                <w:lang w:val="es-ES_tradnl" w:eastAsia="es-CR"/>
              </w:rPr>
              <w:t>Gastos Financieros de la Cuenta NoTécnica</w:t>
            </w:r>
          </w:p>
        </w:tc>
        <w:tc>
          <w:tcPr>
            <w:tcW w:w="529" w:type="dxa"/>
            <w:textDirection w:val="btLr"/>
            <w:vAlign w:val="center"/>
          </w:tcPr>
          <w:p w14:paraId="6A456F4A" w14:textId="77777777" w:rsidR="007B004A" w:rsidRPr="0077376D"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04CB5542" w14:textId="77777777" w:rsidR="007B004A" w:rsidRPr="00044001" w:rsidRDefault="007B004A" w:rsidP="00271CD3">
            <w:pPr>
              <w:pStyle w:val="Prrafodelista"/>
              <w:ind w:left="412" w:firstLine="142"/>
              <w:cnfStyle w:val="000000100000" w:firstRow="0" w:lastRow="0" w:firstColumn="0" w:lastColumn="0" w:oddVBand="0" w:evenVBand="0" w:oddHBand="1" w:evenHBand="0" w:firstRowFirstColumn="0" w:firstRowLastColumn="0" w:lastRowFirstColumn="0" w:lastRowLastColumn="0"/>
              <w:rPr>
                <w:sz w:val="18"/>
              </w:rPr>
            </w:pPr>
            <w:r w:rsidRPr="00271CD3">
              <w:rPr>
                <w:rFonts w:cs="Arial"/>
                <w:color w:val="000000"/>
                <w:sz w:val="16"/>
                <w:szCs w:val="16"/>
                <w:lang w:eastAsia="es-CR"/>
              </w:rPr>
              <w:t>a</w:t>
            </w:r>
            <w:r w:rsidRPr="00044001">
              <w:rPr>
                <w:sz w:val="18"/>
              </w:rPr>
              <w:t>.</w:t>
            </w:r>
            <w:r w:rsidRPr="00044001">
              <w:rPr>
                <w:sz w:val="18"/>
              </w:rPr>
              <w:tab/>
            </w:r>
            <w:r w:rsidR="00683A7A" w:rsidRPr="00044001">
              <w:rPr>
                <w:sz w:val="18"/>
              </w:rPr>
              <w:t xml:space="preserve"> Puede ser &lt; 0 ó ≥ 0</w:t>
            </w:r>
          </w:p>
          <w:p w14:paraId="0792839F" w14:textId="77777777" w:rsidR="007B004A" w:rsidRPr="00824341" w:rsidRDefault="007B004A" w:rsidP="00271CD3">
            <w:pPr>
              <w:pStyle w:val="Prrafodelista"/>
              <w:ind w:left="412" w:firstLine="142"/>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271CD3">
              <w:rPr>
                <w:rFonts w:cs="Arial"/>
                <w:color w:val="000000"/>
                <w:sz w:val="16"/>
                <w:szCs w:val="16"/>
                <w:lang w:eastAsia="es-CR"/>
              </w:rPr>
              <w:t>b.</w:t>
            </w:r>
            <w:r w:rsidRPr="00271CD3">
              <w:rPr>
                <w:rFonts w:cs="Arial"/>
                <w:color w:val="000000"/>
                <w:sz w:val="16"/>
                <w:szCs w:val="16"/>
                <w:lang w:eastAsia="es-CR"/>
              </w:rPr>
              <w:tab/>
              <w:t>Se debe expresar con 2 decimales</w:t>
            </w:r>
          </w:p>
        </w:tc>
      </w:tr>
      <w:tr w:rsidR="007B004A" w:rsidRPr="00794669" w14:paraId="61302541" w14:textId="77777777" w:rsidTr="005B50A5">
        <w:trPr>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3C4A65A9" w14:textId="77777777" w:rsidR="007B004A" w:rsidRDefault="007B004A" w:rsidP="00AC435C">
            <w:pPr>
              <w:pStyle w:val="Ttulo9"/>
              <w:ind w:left="113" w:right="113"/>
              <w:jc w:val="center"/>
              <w:outlineLvl w:val="8"/>
              <w:rPr>
                <w:b w:val="0"/>
              </w:rPr>
            </w:pPr>
          </w:p>
        </w:tc>
        <w:tc>
          <w:tcPr>
            <w:tcW w:w="3402" w:type="dxa"/>
          </w:tcPr>
          <w:p w14:paraId="0D2AE415" w14:textId="77777777" w:rsidR="007B004A" w:rsidRDefault="007B004A" w:rsidP="002E7688">
            <w:pPr>
              <w:pStyle w:val="Ttulo9"/>
              <w:outlineLvl w:val="8"/>
              <w:cnfStyle w:val="000000000000" w:firstRow="0" w:lastRow="0" w:firstColumn="0" w:lastColumn="0" w:oddVBand="0" w:evenVBand="0" w:oddHBand="0" w:evenHBand="0" w:firstRowFirstColumn="0" w:firstRowLastColumn="0" w:lastRowFirstColumn="0" w:lastRowLastColumn="0"/>
              <w:rPr>
                <w:snapToGrid w:val="0"/>
                <w:color w:val="000000"/>
                <w:szCs w:val="16"/>
                <w:lang w:val="es-ES_tradnl" w:eastAsia="es-CR"/>
              </w:rPr>
            </w:pPr>
            <w:bookmarkStart w:id="235" w:name="_[E]OtrosIngresosNoTecnicos"/>
            <w:bookmarkEnd w:id="235"/>
            <w:r>
              <w:rPr>
                <w:snapToGrid w:val="0"/>
                <w:color w:val="000000"/>
                <w:szCs w:val="16"/>
                <w:lang w:val="es-ES_tradnl" w:eastAsia="es-CR"/>
              </w:rPr>
              <w:t>[E]</w:t>
            </w:r>
            <w:r w:rsidRPr="002E7688">
              <w:rPr>
                <w:snapToGrid w:val="0"/>
                <w:color w:val="000000"/>
                <w:szCs w:val="16"/>
                <w:lang w:val="es-ES_tradnl" w:eastAsia="es-CR"/>
              </w:rPr>
              <w:t>OtrosIngresosNoTecnicos</w:t>
            </w:r>
          </w:p>
        </w:tc>
        <w:tc>
          <w:tcPr>
            <w:tcW w:w="4536" w:type="dxa"/>
            <w:vAlign w:val="center"/>
          </w:tcPr>
          <w:p w14:paraId="417CAB62" w14:textId="77777777" w:rsidR="007B004A" w:rsidRPr="002E7688" w:rsidRDefault="007B004A" w:rsidP="002E768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Pr>
                <w:rFonts w:cs="Arial"/>
                <w:color w:val="000000"/>
                <w:sz w:val="16"/>
                <w:szCs w:val="16"/>
                <w:lang w:val="es-ES_tradnl" w:eastAsia="es-CR"/>
              </w:rPr>
              <w:t>Otros Ingresos no técnicos</w:t>
            </w:r>
          </w:p>
        </w:tc>
        <w:tc>
          <w:tcPr>
            <w:tcW w:w="529" w:type="dxa"/>
            <w:textDirection w:val="btLr"/>
            <w:vAlign w:val="center"/>
          </w:tcPr>
          <w:p w14:paraId="66C79974" w14:textId="77777777" w:rsidR="007B004A" w:rsidRPr="0077376D" w:rsidRDefault="007B004A" w:rsidP="002E76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1256E297" w14:textId="77777777" w:rsidR="007B004A" w:rsidRPr="00044001" w:rsidRDefault="007B004A" w:rsidP="00271CD3">
            <w:pPr>
              <w:pStyle w:val="Prrafodelista"/>
              <w:ind w:left="553"/>
              <w:cnfStyle w:val="000000000000" w:firstRow="0" w:lastRow="0" w:firstColumn="0" w:lastColumn="0" w:oddVBand="0" w:evenVBand="0" w:oddHBand="0" w:evenHBand="0" w:firstRowFirstColumn="0" w:firstRowLastColumn="0" w:lastRowFirstColumn="0" w:lastRowLastColumn="0"/>
              <w:rPr>
                <w:sz w:val="18"/>
              </w:rPr>
            </w:pPr>
            <w:r w:rsidRPr="00271CD3">
              <w:rPr>
                <w:rFonts w:cs="Arial"/>
                <w:color w:val="000000"/>
                <w:sz w:val="16"/>
                <w:szCs w:val="16"/>
                <w:lang w:eastAsia="es-CR"/>
              </w:rPr>
              <w:t>a.</w:t>
            </w:r>
            <w:r w:rsidRPr="00271CD3">
              <w:rPr>
                <w:rFonts w:cs="Arial"/>
                <w:color w:val="000000"/>
                <w:sz w:val="16"/>
                <w:szCs w:val="16"/>
                <w:lang w:eastAsia="es-CR"/>
              </w:rPr>
              <w:tab/>
            </w:r>
            <w:r w:rsidR="00683A7A" w:rsidRPr="00051D62">
              <w:rPr>
                <w:color w:val="FF0000"/>
              </w:rPr>
              <w:t xml:space="preserve"> </w:t>
            </w:r>
            <w:r w:rsidR="00683A7A" w:rsidRPr="00044001">
              <w:rPr>
                <w:sz w:val="18"/>
              </w:rPr>
              <w:t>Puede ser &lt; 0 ó ≥ 0</w:t>
            </w:r>
          </w:p>
          <w:p w14:paraId="2A3F8077" w14:textId="77777777" w:rsidR="007B004A" w:rsidRPr="00824341" w:rsidRDefault="007B004A" w:rsidP="00271CD3">
            <w:pPr>
              <w:pStyle w:val="Prrafodelista"/>
              <w:ind w:left="553"/>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271CD3">
              <w:rPr>
                <w:rFonts w:cs="Arial"/>
                <w:color w:val="000000"/>
                <w:sz w:val="16"/>
                <w:szCs w:val="16"/>
                <w:lang w:eastAsia="es-CR"/>
              </w:rPr>
              <w:t>b.</w:t>
            </w:r>
            <w:r w:rsidRPr="00271CD3">
              <w:rPr>
                <w:rFonts w:cs="Arial"/>
                <w:color w:val="000000"/>
                <w:sz w:val="16"/>
                <w:szCs w:val="16"/>
                <w:lang w:eastAsia="es-CR"/>
              </w:rPr>
              <w:tab/>
              <w:t>Se debe expresar con 2 decimales</w:t>
            </w:r>
          </w:p>
        </w:tc>
      </w:tr>
      <w:tr w:rsidR="007B004A" w:rsidRPr="00794669" w14:paraId="33651AF5" w14:textId="77777777" w:rsidTr="005B50A5">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0F120828" w14:textId="77777777" w:rsidR="007B004A" w:rsidRDefault="007B004A" w:rsidP="00AC435C">
            <w:pPr>
              <w:pStyle w:val="Ttulo9"/>
              <w:ind w:left="113" w:right="113"/>
              <w:jc w:val="center"/>
              <w:outlineLvl w:val="8"/>
              <w:rPr>
                <w:b w:val="0"/>
              </w:rPr>
            </w:pPr>
          </w:p>
        </w:tc>
        <w:tc>
          <w:tcPr>
            <w:tcW w:w="3402" w:type="dxa"/>
          </w:tcPr>
          <w:p w14:paraId="41CF9C54" w14:textId="77777777" w:rsidR="007B004A" w:rsidRDefault="007B004A" w:rsidP="002E7688">
            <w:pPr>
              <w:pStyle w:val="Ttulo9"/>
              <w:outlineLvl w:val="8"/>
              <w:cnfStyle w:val="000000100000" w:firstRow="0" w:lastRow="0" w:firstColumn="0" w:lastColumn="0" w:oddVBand="0" w:evenVBand="0" w:oddHBand="1" w:evenHBand="0" w:firstRowFirstColumn="0" w:firstRowLastColumn="0" w:lastRowFirstColumn="0" w:lastRowLastColumn="0"/>
              <w:rPr>
                <w:snapToGrid w:val="0"/>
                <w:color w:val="000000"/>
                <w:szCs w:val="16"/>
                <w:lang w:val="es-ES_tradnl" w:eastAsia="es-CR"/>
              </w:rPr>
            </w:pPr>
            <w:bookmarkStart w:id="236" w:name="_[E]OtrosGastosNoTecnicos"/>
            <w:bookmarkEnd w:id="236"/>
            <w:r>
              <w:rPr>
                <w:snapToGrid w:val="0"/>
                <w:color w:val="000000"/>
                <w:szCs w:val="16"/>
                <w:lang w:val="es-ES_tradnl" w:eastAsia="es-CR"/>
              </w:rPr>
              <w:t>[E]</w:t>
            </w:r>
            <w:r w:rsidRPr="002E7688">
              <w:rPr>
                <w:snapToGrid w:val="0"/>
                <w:color w:val="000000"/>
                <w:szCs w:val="16"/>
                <w:lang w:val="es-ES_tradnl" w:eastAsia="es-CR"/>
              </w:rPr>
              <w:t>OtrosGastosNoTecnicos</w:t>
            </w:r>
          </w:p>
        </w:tc>
        <w:tc>
          <w:tcPr>
            <w:tcW w:w="4536" w:type="dxa"/>
            <w:vAlign w:val="center"/>
          </w:tcPr>
          <w:p w14:paraId="54AD2C63" w14:textId="77777777" w:rsidR="007B004A" w:rsidRPr="002E7688" w:rsidRDefault="007B004A" w:rsidP="002E768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A76C55">
              <w:rPr>
                <w:rFonts w:cs="Arial"/>
                <w:color w:val="000000"/>
                <w:sz w:val="16"/>
                <w:szCs w:val="16"/>
                <w:lang w:val="es-ES_tradnl" w:eastAsia="es-CR"/>
              </w:rPr>
              <w:t>Otros</w:t>
            </w:r>
            <w:r>
              <w:rPr>
                <w:rFonts w:cs="Arial"/>
                <w:color w:val="000000"/>
                <w:sz w:val="16"/>
                <w:szCs w:val="16"/>
                <w:lang w:val="es-ES_tradnl" w:eastAsia="es-CR"/>
              </w:rPr>
              <w:t xml:space="preserve"> </w:t>
            </w:r>
            <w:r w:rsidRPr="00A76C55">
              <w:rPr>
                <w:rFonts w:cs="Arial"/>
                <w:color w:val="000000"/>
                <w:sz w:val="16"/>
                <w:szCs w:val="16"/>
                <w:lang w:val="es-ES_tradnl" w:eastAsia="es-CR"/>
              </w:rPr>
              <w:t>Gastos</w:t>
            </w:r>
            <w:r>
              <w:rPr>
                <w:rFonts w:cs="Arial"/>
                <w:color w:val="000000"/>
                <w:sz w:val="16"/>
                <w:szCs w:val="16"/>
                <w:lang w:val="es-ES_tradnl" w:eastAsia="es-CR"/>
              </w:rPr>
              <w:t xml:space="preserve"> n</w:t>
            </w:r>
            <w:r w:rsidRPr="00A76C55">
              <w:rPr>
                <w:rFonts w:cs="Arial"/>
                <w:color w:val="000000"/>
                <w:sz w:val="16"/>
                <w:szCs w:val="16"/>
                <w:lang w:val="es-ES_tradnl" w:eastAsia="es-CR"/>
              </w:rPr>
              <w:t>o</w:t>
            </w:r>
            <w:r>
              <w:rPr>
                <w:rFonts w:cs="Arial"/>
                <w:color w:val="000000"/>
                <w:sz w:val="16"/>
                <w:szCs w:val="16"/>
                <w:lang w:val="es-ES_tradnl" w:eastAsia="es-CR"/>
              </w:rPr>
              <w:t xml:space="preserve"> Té</w:t>
            </w:r>
            <w:r w:rsidRPr="00A76C55">
              <w:rPr>
                <w:rFonts w:cs="Arial"/>
                <w:color w:val="000000"/>
                <w:sz w:val="16"/>
                <w:szCs w:val="16"/>
                <w:lang w:val="es-ES_tradnl" w:eastAsia="es-CR"/>
              </w:rPr>
              <w:t>cnicos</w:t>
            </w:r>
          </w:p>
        </w:tc>
        <w:tc>
          <w:tcPr>
            <w:tcW w:w="529" w:type="dxa"/>
            <w:textDirection w:val="btLr"/>
            <w:vAlign w:val="center"/>
          </w:tcPr>
          <w:p w14:paraId="128CC50F" w14:textId="77777777" w:rsidR="007B004A" w:rsidRPr="0077376D" w:rsidRDefault="007B004A" w:rsidP="002E76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r w:rsidRPr="00794669">
              <w:rPr>
                <w:rFonts w:cs="Arial"/>
                <w:color w:val="000000"/>
                <w:sz w:val="16"/>
                <w:szCs w:val="16"/>
                <w:lang w:val="es-ES_tradnl" w:eastAsia="es-CR"/>
              </w:rPr>
              <w:t>No aplica</w:t>
            </w:r>
          </w:p>
        </w:tc>
        <w:tc>
          <w:tcPr>
            <w:tcW w:w="4985" w:type="dxa"/>
            <w:vAlign w:val="center"/>
          </w:tcPr>
          <w:p w14:paraId="3D7083ED" w14:textId="77777777" w:rsidR="007B004A" w:rsidRPr="00044001" w:rsidRDefault="007B004A" w:rsidP="00271CD3">
            <w:pPr>
              <w:pStyle w:val="Prrafodelista"/>
              <w:ind w:left="553"/>
              <w:cnfStyle w:val="000000100000" w:firstRow="0" w:lastRow="0" w:firstColumn="0" w:lastColumn="0" w:oddVBand="0" w:evenVBand="0" w:oddHBand="1" w:evenHBand="0" w:firstRowFirstColumn="0" w:firstRowLastColumn="0" w:lastRowFirstColumn="0" w:lastRowLastColumn="0"/>
              <w:rPr>
                <w:rFonts w:cs="Arial"/>
                <w:sz w:val="16"/>
                <w:szCs w:val="16"/>
                <w:lang w:eastAsia="es-CR"/>
              </w:rPr>
            </w:pPr>
            <w:r w:rsidRPr="00271CD3">
              <w:rPr>
                <w:rFonts w:cs="Arial"/>
                <w:color w:val="000000"/>
                <w:sz w:val="16"/>
                <w:szCs w:val="16"/>
                <w:lang w:eastAsia="es-CR"/>
              </w:rPr>
              <w:t>a.</w:t>
            </w:r>
            <w:r w:rsidRPr="00271CD3">
              <w:rPr>
                <w:rFonts w:cs="Arial"/>
                <w:color w:val="000000"/>
                <w:sz w:val="16"/>
                <w:szCs w:val="16"/>
                <w:lang w:eastAsia="es-CR"/>
              </w:rPr>
              <w:tab/>
            </w:r>
            <w:r w:rsidR="00683A7A" w:rsidRPr="00044001">
              <w:t xml:space="preserve"> </w:t>
            </w:r>
            <w:r w:rsidR="00683A7A" w:rsidRPr="00044001">
              <w:rPr>
                <w:rFonts w:cs="Arial"/>
                <w:sz w:val="16"/>
                <w:szCs w:val="16"/>
                <w:lang w:eastAsia="es-CR"/>
              </w:rPr>
              <w:t>Puede ser &lt; 0 ó ≥ 0</w:t>
            </w:r>
          </w:p>
          <w:p w14:paraId="2081ECC6" w14:textId="77777777" w:rsidR="007B004A" w:rsidRPr="00824341" w:rsidRDefault="007B004A" w:rsidP="00271CD3">
            <w:pPr>
              <w:pStyle w:val="Prrafodelista"/>
              <w:ind w:left="553"/>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271CD3">
              <w:rPr>
                <w:rFonts w:cs="Arial"/>
                <w:color w:val="000000"/>
                <w:sz w:val="16"/>
                <w:szCs w:val="16"/>
                <w:lang w:eastAsia="es-CR"/>
              </w:rPr>
              <w:t>b.</w:t>
            </w:r>
            <w:r w:rsidRPr="00271CD3">
              <w:rPr>
                <w:rFonts w:cs="Arial"/>
                <w:color w:val="000000"/>
                <w:sz w:val="16"/>
                <w:szCs w:val="16"/>
                <w:lang w:eastAsia="es-CR"/>
              </w:rPr>
              <w:tab/>
              <w:t>Se debe expresar con 2 decimales</w:t>
            </w:r>
          </w:p>
        </w:tc>
      </w:tr>
    </w:tbl>
    <w:p w14:paraId="48C7F73B" w14:textId="77777777" w:rsidR="00A02FEC" w:rsidRPr="00A02FEC" w:rsidRDefault="00A02FEC" w:rsidP="00A02FEC">
      <w:pPr>
        <w:rPr>
          <w:lang w:val="es-ES_tradnl"/>
        </w:rPr>
      </w:pPr>
      <w:r>
        <w:rPr>
          <w:lang w:val="es-ES_tradnl"/>
        </w:rPr>
        <w:br w:type="page"/>
      </w:r>
    </w:p>
    <w:p w14:paraId="3A645E30" w14:textId="77777777" w:rsidR="00282056" w:rsidRPr="00191341" w:rsidRDefault="00432B0B" w:rsidP="00F4314C">
      <w:pPr>
        <w:pStyle w:val="Ttulo2"/>
        <w:numPr>
          <w:ilvl w:val="1"/>
          <w:numId w:val="14"/>
        </w:numPr>
      </w:pPr>
      <w:bookmarkStart w:id="237" w:name="_Toc136255520"/>
      <w:r>
        <w:lastRenderedPageBreak/>
        <w:t>[M]</w:t>
      </w:r>
      <w:r w:rsidR="00824F6F">
        <w:t>M</w:t>
      </w:r>
      <w:r w:rsidR="00282056" w:rsidRPr="00191341">
        <w:t>odelo Estado de Cambios en el Patrimonio Propio</w:t>
      </w:r>
      <w:bookmarkEnd w:id="237"/>
    </w:p>
    <w:p w14:paraId="377E236A" w14:textId="77777777" w:rsidR="00282056" w:rsidRPr="002D7C34" w:rsidRDefault="00055344" w:rsidP="00055344">
      <w:pPr>
        <w:autoSpaceDE w:val="0"/>
        <w:autoSpaceDN w:val="0"/>
        <w:adjustRightInd w:val="0"/>
        <w:jc w:val="both"/>
        <w:rPr>
          <w:rFonts w:ascii="Consolas" w:hAnsi="Consolas" w:cs="Consolas"/>
          <w:color w:val="A31515"/>
          <w:sz w:val="19"/>
          <w:szCs w:val="19"/>
          <w:lang w:val="es-CR" w:eastAsia="en-US"/>
        </w:rPr>
      </w:pPr>
      <w:r w:rsidRPr="00055344">
        <w:rPr>
          <w:lang w:val="es-ES_tradnl" w:eastAsia="en-US"/>
        </w:rPr>
        <w:t>La información recogida en el estado de cambios en el patrimonio sirve para comprender en qué medida el patrimonio de la entidad se ha incrementado o disminuido en el periodo por causas distintas a las operaciones incorporadas en la cuenta de resultado del ejercicio</w:t>
      </w:r>
      <w:r>
        <w:rPr>
          <w:lang w:val="es-ES_tradnl" w:eastAsia="en-US"/>
        </w:rPr>
        <w:t>. C</w:t>
      </w:r>
      <w:r w:rsidR="00282056">
        <w:rPr>
          <w:lang w:val="es-ES_tradnl" w:eastAsia="en-US"/>
        </w:rPr>
        <w:t>o</w:t>
      </w:r>
      <w:r w:rsidR="00CB561A">
        <w:rPr>
          <w:lang w:val="es-ES_tradnl" w:eastAsia="en-US"/>
        </w:rPr>
        <w:t>n</w:t>
      </w:r>
      <w:r w:rsidR="00282056">
        <w:rPr>
          <w:lang w:val="es-ES_tradnl" w:eastAsia="en-US"/>
        </w:rPr>
        <w:t xml:space="preserve">sta de los nodos </w:t>
      </w:r>
      <w:r w:rsidR="00282056" w:rsidRPr="002D7C34">
        <w:rPr>
          <w:lang w:val="es-ES_tradnl" w:eastAsia="en-US"/>
        </w:rPr>
        <w:t>Saldo1EneAnnoAnterior, SaldoCorregidoInicioAnnoAnterior, Saldo31DicAnnoAnterior, Saldo1EneAnnoActual, SaldoCorregidoInicioAnnoActual, OriginadosAnnoActual, TranferenciasResultadosAnnoActual, SaldoFinalAnnoActual</w:t>
      </w:r>
      <w:r>
        <w:rPr>
          <w:lang w:val="es-ES_tradnl" w:eastAsia="en-US"/>
        </w:rPr>
        <w:t>, según se muestra en las tablas siguientes:</w:t>
      </w:r>
      <w:r w:rsidR="00CB561A">
        <w:rPr>
          <w:lang w:val="es-ES_tradnl" w:eastAsia="en-US"/>
        </w:rPr>
        <w:t xml:space="preserve">  </w:t>
      </w:r>
    </w:p>
    <w:p w14:paraId="7D217A63" w14:textId="77777777" w:rsidR="00282056" w:rsidRPr="002D7C34" w:rsidRDefault="00282056" w:rsidP="00282056">
      <w:pPr>
        <w:autoSpaceDE w:val="0"/>
        <w:autoSpaceDN w:val="0"/>
        <w:adjustRightInd w:val="0"/>
        <w:rPr>
          <w:rFonts w:ascii="Consolas" w:hAnsi="Consolas" w:cs="Consolas"/>
          <w:color w:val="A31515"/>
          <w:sz w:val="19"/>
          <w:szCs w:val="19"/>
          <w:lang w:val="es-CR" w:eastAsia="en-US"/>
        </w:rPr>
      </w:pPr>
    </w:p>
    <w:p w14:paraId="086122DA" w14:textId="77777777" w:rsidR="00282056" w:rsidRPr="002D7C34" w:rsidRDefault="00282056" w:rsidP="00282056">
      <w:pPr>
        <w:autoSpaceDE w:val="0"/>
        <w:autoSpaceDN w:val="0"/>
        <w:adjustRightInd w:val="0"/>
        <w:rPr>
          <w:rFonts w:ascii="Consolas" w:hAnsi="Consolas" w:cs="Consolas"/>
          <w:color w:val="A31515"/>
          <w:sz w:val="19"/>
          <w:szCs w:val="19"/>
          <w:lang w:val="es-CR" w:eastAsia="en-US"/>
        </w:rPr>
      </w:pPr>
    </w:p>
    <w:p w14:paraId="1182B47A" w14:textId="77777777" w:rsidR="00282056" w:rsidRDefault="00282056" w:rsidP="00282056">
      <w:pPr>
        <w:autoSpaceDE w:val="0"/>
        <w:autoSpaceDN w:val="0"/>
        <w:adjustRightInd w:val="0"/>
      </w:pPr>
      <w:r>
        <w:rPr>
          <w:rFonts w:ascii="Consolas" w:hAnsi="Consolas" w:cs="Consolas"/>
          <w:color w:val="A31515"/>
          <w:sz w:val="19"/>
          <w:szCs w:val="19"/>
          <w:lang w:val="es-CR" w:eastAsia="en-US"/>
        </w:rPr>
        <w:t xml:space="preserve"> </w:t>
      </w:r>
    </w:p>
    <w:p w14:paraId="5E527766" w14:textId="77777777" w:rsidR="00282056" w:rsidRDefault="00282056" w:rsidP="00282056">
      <w:r w:rsidRPr="002553D5">
        <w:rPr>
          <w:rFonts w:cs="Arial"/>
          <w:noProof/>
          <w:lang w:val="es-CR" w:eastAsia="es-CR"/>
        </w:rPr>
        <w:drawing>
          <wp:inline distT="0" distB="0" distL="0" distR="0" wp14:anchorId="0BF6C336" wp14:editId="14AB9AE7">
            <wp:extent cx="7781925" cy="3305175"/>
            <wp:effectExtent l="0" t="0" r="0" b="9525"/>
            <wp:docPr id="12" name="Diagrama 1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72" r:lo="rId73" r:qs="rId74" r:cs="rId75"/>
              </a:graphicData>
            </a:graphic>
          </wp:inline>
        </w:drawing>
      </w:r>
    </w:p>
    <w:p w14:paraId="1CBB5E0C" w14:textId="77777777" w:rsidR="00282056" w:rsidRDefault="00282056" w:rsidP="00282056"/>
    <w:p w14:paraId="5B13AB9A" w14:textId="77777777" w:rsidR="00BC2D7E" w:rsidRDefault="00BC2D7E" w:rsidP="00282056"/>
    <w:p w14:paraId="1CAB2A75" w14:textId="77777777" w:rsidR="00824F6F" w:rsidRDefault="00824F6F" w:rsidP="00282056"/>
    <w:p w14:paraId="6D88997A" w14:textId="77777777" w:rsidR="00736D6C" w:rsidRDefault="00736D6C" w:rsidP="00282056"/>
    <w:p w14:paraId="2C74C865" w14:textId="77777777" w:rsidR="00BC2D7E" w:rsidRDefault="00BC2D7E" w:rsidP="00282056"/>
    <w:p w14:paraId="173893E6" w14:textId="77777777" w:rsidR="00BC2D7E" w:rsidRDefault="00BC2D7E" w:rsidP="00282056"/>
    <w:p w14:paraId="708EA3C9" w14:textId="77777777" w:rsidR="00282056" w:rsidRDefault="00282056" w:rsidP="00282056"/>
    <w:p w14:paraId="2B2E4FEE" w14:textId="77777777" w:rsidR="00282056" w:rsidRDefault="00282056" w:rsidP="00F4314C">
      <w:pPr>
        <w:pStyle w:val="Ttulo3"/>
        <w:numPr>
          <w:ilvl w:val="0"/>
          <w:numId w:val="19"/>
        </w:numPr>
      </w:pPr>
      <w:bookmarkStart w:id="238" w:name="_Toc136255521"/>
      <w:r>
        <w:lastRenderedPageBreak/>
        <w:t>Nodo Saldo1EneAnnoAnterior</w:t>
      </w:r>
      <w:bookmarkEnd w:id="238"/>
    </w:p>
    <w:p w14:paraId="2ABD2552" w14:textId="77777777" w:rsidR="00282056" w:rsidRDefault="00282056" w:rsidP="00282056">
      <w:pPr>
        <w:rPr>
          <w:lang w:val="es-ES_tradnl"/>
        </w:rPr>
      </w:pPr>
    </w:p>
    <w:p w14:paraId="354D75AF" w14:textId="77777777" w:rsidR="00282056" w:rsidRPr="00467189" w:rsidRDefault="00282056" w:rsidP="00282056">
      <w:pPr>
        <w:rPr>
          <w:u w:val="single"/>
          <w:lang w:val="es-ES_tradnl"/>
        </w:rPr>
      </w:pPr>
    </w:p>
    <w:tbl>
      <w:tblPr>
        <w:tblStyle w:val="Cuadrculamedia3-nfasis1"/>
        <w:tblW w:w="14175" w:type="dxa"/>
        <w:tblLayout w:type="fixed"/>
        <w:tblLook w:val="04A0" w:firstRow="1" w:lastRow="0" w:firstColumn="1" w:lastColumn="0" w:noHBand="0" w:noVBand="1"/>
      </w:tblPr>
      <w:tblGrid>
        <w:gridCol w:w="737"/>
        <w:gridCol w:w="3402"/>
        <w:gridCol w:w="4536"/>
        <w:gridCol w:w="397"/>
        <w:gridCol w:w="5103"/>
      </w:tblGrid>
      <w:tr w:rsidR="000E76E1" w:rsidRPr="0077028F" w14:paraId="5C545C2D" w14:textId="77777777" w:rsidTr="009770B3">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77A88B92" w14:textId="77777777" w:rsidR="000E76E1" w:rsidRPr="0077028F" w:rsidRDefault="000E76E1" w:rsidP="007E368F">
            <w:pPr>
              <w:ind w:left="113" w:right="113"/>
              <w:jc w:val="center"/>
              <w:rPr>
                <w:rFonts w:cs="Arial"/>
                <w:bCs w:val="0"/>
                <w:color w:val="FFFFFF"/>
                <w:sz w:val="16"/>
                <w:szCs w:val="16"/>
                <w:lang w:val="es-CR" w:eastAsia="es-CR"/>
              </w:rPr>
            </w:pPr>
            <w:r w:rsidRPr="0077028F">
              <w:rPr>
                <w:rFonts w:cs="Arial"/>
                <w:bCs w:val="0"/>
                <w:color w:val="FFFFFF"/>
                <w:sz w:val="16"/>
                <w:szCs w:val="16"/>
                <w:lang w:val="es-CR" w:eastAsia="es-CR"/>
              </w:rPr>
              <w:t>Nodo</w:t>
            </w:r>
          </w:p>
        </w:tc>
        <w:tc>
          <w:tcPr>
            <w:tcW w:w="3402" w:type="dxa"/>
            <w:vAlign w:val="center"/>
            <w:hideMark/>
          </w:tcPr>
          <w:p w14:paraId="17FF4771" w14:textId="77777777" w:rsidR="000E76E1" w:rsidRPr="0077028F" w:rsidRDefault="000E76E1" w:rsidP="0077028F">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77028F">
              <w:rPr>
                <w:rFonts w:cs="Arial"/>
                <w:bCs w:val="0"/>
                <w:color w:val="FFFFFF"/>
                <w:sz w:val="16"/>
                <w:szCs w:val="16"/>
                <w:lang w:val="es-CR" w:eastAsia="es-CR"/>
              </w:rPr>
              <w:t>Atributo[A] / Elemento[E]</w:t>
            </w:r>
          </w:p>
        </w:tc>
        <w:tc>
          <w:tcPr>
            <w:tcW w:w="4536" w:type="dxa"/>
            <w:vAlign w:val="center"/>
            <w:hideMark/>
          </w:tcPr>
          <w:p w14:paraId="37648701" w14:textId="77777777" w:rsidR="000E76E1" w:rsidRPr="0077028F" w:rsidRDefault="000E76E1" w:rsidP="0077028F">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77028F">
              <w:rPr>
                <w:rFonts w:cs="Arial"/>
                <w:bCs w:val="0"/>
                <w:color w:val="FFFFFF"/>
                <w:sz w:val="16"/>
                <w:szCs w:val="16"/>
                <w:lang w:val="es-CR" w:eastAsia="es-CR"/>
              </w:rPr>
              <w:t>Descripción</w:t>
            </w:r>
          </w:p>
        </w:tc>
        <w:tc>
          <w:tcPr>
            <w:tcW w:w="397" w:type="dxa"/>
            <w:textDirection w:val="btLr"/>
            <w:vAlign w:val="center"/>
            <w:hideMark/>
          </w:tcPr>
          <w:p w14:paraId="269BF9BF" w14:textId="77777777" w:rsidR="000E76E1" w:rsidRPr="0077028F" w:rsidRDefault="000E76E1" w:rsidP="0077028F">
            <w:pPr>
              <w:ind w:left="113" w:right="113"/>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77028F">
              <w:rPr>
                <w:rFonts w:cs="Arial"/>
                <w:bCs w:val="0"/>
                <w:color w:val="FFFFFF"/>
                <w:sz w:val="16"/>
                <w:szCs w:val="16"/>
                <w:lang w:val="es-CR" w:eastAsia="es-CR"/>
              </w:rPr>
              <w:t>Cuenta catálogo</w:t>
            </w:r>
          </w:p>
        </w:tc>
        <w:tc>
          <w:tcPr>
            <w:tcW w:w="5103" w:type="dxa"/>
            <w:vAlign w:val="center"/>
            <w:hideMark/>
          </w:tcPr>
          <w:p w14:paraId="48C8D9B2" w14:textId="77777777" w:rsidR="000E76E1" w:rsidRPr="0077028F" w:rsidRDefault="000E76E1" w:rsidP="0077028F">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77028F">
              <w:rPr>
                <w:rFonts w:cs="Arial"/>
                <w:bCs w:val="0"/>
                <w:color w:val="FFFFFF"/>
                <w:sz w:val="16"/>
                <w:szCs w:val="16"/>
                <w:lang w:val="es-CR" w:eastAsia="es-CR"/>
              </w:rPr>
              <w:t>Validaciones</w:t>
            </w:r>
          </w:p>
        </w:tc>
      </w:tr>
      <w:tr w:rsidR="000E76E1" w:rsidRPr="0077028F" w14:paraId="6428894E" w14:textId="77777777" w:rsidTr="009770B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2B61145F" w14:textId="77777777" w:rsidR="000E76E1" w:rsidRPr="0077028F" w:rsidRDefault="00B4199C" w:rsidP="007E368F">
            <w:pPr>
              <w:pStyle w:val="Ttulo9"/>
              <w:ind w:left="113" w:right="113"/>
              <w:jc w:val="center"/>
              <w:outlineLvl w:val="8"/>
              <w:rPr>
                <w:b w:val="0"/>
                <w:szCs w:val="16"/>
                <w:lang w:val="es-CR" w:eastAsia="es-CR"/>
              </w:rPr>
            </w:pPr>
            <w:r>
              <w:rPr>
                <w:b w:val="0"/>
              </w:rPr>
              <w:t>[E]</w:t>
            </w:r>
            <w:r w:rsidR="000E76E1" w:rsidRPr="0077028F">
              <w:rPr>
                <w:b w:val="0"/>
                <w:szCs w:val="16"/>
                <w:lang w:val="es-ES_tradnl" w:eastAsia="es-CR"/>
              </w:rPr>
              <w:t>Saldo1EneAnnoAnterior</w:t>
            </w:r>
          </w:p>
        </w:tc>
        <w:tc>
          <w:tcPr>
            <w:tcW w:w="3402" w:type="dxa"/>
            <w:hideMark/>
          </w:tcPr>
          <w:p w14:paraId="46575B2D" w14:textId="77777777" w:rsidR="000E76E1" w:rsidRPr="0077028F" w:rsidRDefault="000E76E1"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39" w:name="_[A]_TotalSaldo1EneAnnoAnterior"/>
            <w:bookmarkEnd w:id="239"/>
            <w:r w:rsidRPr="0077028F">
              <w:rPr>
                <w:szCs w:val="16"/>
              </w:rPr>
              <w:t xml:space="preserve">[A] </w:t>
            </w:r>
            <w:r w:rsidRPr="0077028F">
              <w:rPr>
                <w:szCs w:val="16"/>
                <w:lang w:val="es-ES_tradnl" w:eastAsia="es-CR"/>
              </w:rPr>
              <w:t>TotalSaldo1EneAnnoAnterior</w:t>
            </w:r>
          </w:p>
        </w:tc>
        <w:tc>
          <w:tcPr>
            <w:tcW w:w="4536" w:type="dxa"/>
            <w:vAlign w:val="center"/>
            <w:hideMark/>
          </w:tcPr>
          <w:p w14:paraId="20519EF2" w14:textId="77777777" w:rsidR="000E76E1" w:rsidRPr="0077028F" w:rsidRDefault="000E76E1" w:rsidP="0077028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Saldo al 1ro de enero del año anterior</w:t>
            </w:r>
          </w:p>
        </w:tc>
        <w:tc>
          <w:tcPr>
            <w:tcW w:w="397" w:type="dxa"/>
            <w:textDirection w:val="btLr"/>
            <w:vAlign w:val="center"/>
            <w:hideMark/>
          </w:tcPr>
          <w:p w14:paraId="764B7C55" w14:textId="77777777" w:rsidR="000E76E1" w:rsidRPr="0077028F" w:rsidRDefault="000E76E1" w:rsidP="0077028F">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No aplica</w:t>
            </w:r>
          </w:p>
        </w:tc>
        <w:tc>
          <w:tcPr>
            <w:tcW w:w="5103" w:type="dxa"/>
            <w:vAlign w:val="center"/>
            <w:hideMark/>
          </w:tcPr>
          <w:p w14:paraId="48EDC197" w14:textId="77777777" w:rsidR="000E76E1" w:rsidRPr="0077028F" w:rsidRDefault="00000000" w:rsidP="0077028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Saldo1EneAnnoAnterior" w:history="1">
              <w:r w:rsidR="000E76E1" w:rsidRPr="0077028F">
                <w:rPr>
                  <w:rStyle w:val="Hipervnculo"/>
                  <w:rFonts w:cs="Arial"/>
                  <w:sz w:val="16"/>
                  <w:szCs w:val="16"/>
                  <w:lang w:val="es-CR" w:eastAsia="es-CR"/>
                </w:rPr>
                <w:t>[A] TotalSaldo1EneAnnoAnterior</w:t>
              </w:r>
            </w:hyperlink>
            <w:r w:rsidR="000E76E1" w:rsidRPr="0077028F">
              <w:rPr>
                <w:rFonts w:cs="Arial"/>
                <w:color w:val="000000"/>
                <w:sz w:val="16"/>
                <w:szCs w:val="16"/>
                <w:lang w:val="es-CR" w:eastAsia="es-CR"/>
              </w:rPr>
              <w:t xml:space="preserve"> = </w:t>
            </w:r>
            <w:r w:rsidR="0077028F">
              <w:rPr>
                <w:rFonts w:cs="Arial"/>
                <w:color w:val="000000"/>
                <w:sz w:val="16"/>
                <w:szCs w:val="16"/>
                <w:lang w:val="es-CR" w:eastAsia="es-CR"/>
              </w:rPr>
              <w:t>∑</w:t>
            </w:r>
            <w:r w:rsidR="000E76E1" w:rsidRPr="0077028F">
              <w:rPr>
                <w:rFonts w:cs="Arial"/>
                <w:color w:val="000000"/>
                <w:sz w:val="16"/>
                <w:szCs w:val="16"/>
                <w:lang w:val="es-CR" w:eastAsia="es-CR"/>
              </w:rPr>
              <w:t xml:space="preserve"> </w:t>
            </w:r>
            <w:hyperlink w:anchor="_DesgloseSaldoInicioAnno" w:history="1">
              <w:r w:rsidR="000E76E1" w:rsidRPr="0077028F">
                <w:rPr>
                  <w:rStyle w:val="Hipervnculo"/>
                  <w:rFonts w:cs="Arial"/>
                  <w:sz w:val="16"/>
                  <w:szCs w:val="16"/>
                  <w:lang w:val="es-CR" w:eastAsia="es-CR"/>
                </w:rPr>
                <w:t>DesgloseSaldoInicioAnno</w:t>
              </w:r>
            </w:hyperlink>
          </w:p>
        </w:tc>
      </w:tr>
      <w:tr w:rsidR="000E76E1" w:rsidRPr="0077028F" w14:paraId="23A84878" w14:textId="77777777" w:rsidTr="009770B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0228722C" w14:textId="77777777" w:rsidR="000E76E1" w:rsidRPr="0077028F" w:rsidRDefault="00B4199C" w:rsidP="007E368F">
            <w:pPr>
              <w:pStyle w:val="Ttulo9"/>
              <w:ind w:left="113" w:right="113"/>
              <w:jc w:val="center"/>
              <w:outlineLvl w:val="8"/>
              <w:rPr>
                <w:b w:val="0"/>
                <w:szCs w:val="16"/>
                <w:lang w:val="es-CR" w:eastAsia="es-CR"/>
              </w:rPr>
            </w:pPr>
            <w:bookmarkStart w:id="240" w:name="_DesgloseSaldoInicioAnno"/>
            <w:bookmarkEnd w:id="240"/>
            <w:r>
              <w:rPr>
                <w:b w:val="0"/>
              </w:rPr>
              <w:t>[E]</w:t>
            </w:r>
            <w:r w:rsidR="000E76E1" w:rsidRPr="0077028F">
              <w:rPr>
                <w:b w:val="0"/>
                <w:szCs w:val="16"/>
                <w:lang w:val="es-ES_tradnl" w:eastAsia="es-CR"/>
              </w:rPr>
              <w:t>DesgloseSaldoInicioAnno</w:t>
            </w:r>
          </w:p>
        </w:tc>
        <w:tc>
          <w:tcPr>
            <w:tcW w:w="3402" w:type="dxa"/>
            <w:hideMark/>
          </w:tcPr>
          <w:p w14:paraId="64B0A69F" w14:textId="77777777" w:rsidR="000E76E1" w:rsidRPr="0077028F" w:rsidRDefault="000E76E1"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41" w:name="_[A]_CapSocialEneAnterior"/>
            <w:bookmarkEnd w:id="241"/>
            <w:r w:rsidRPr="0077028F">
              <w:rPr>
                <w:szCs w:val="16"/>
              </w:rPr>
              <w:t xml:space="preserve">[A] </w:t>
            </w:r>
            <w:r w:rsidRPr="0077028F">
              <w:rPr>
                <w:szCs w:val="16"/>
                <w:lang w:val="es-ES_tradnl" w:eastAsia="es-CR"/>
              </w:rPr>
              <w:t>CapSocialEneAnterior</w:t>
            </w:r>
          </w:p>
        </w:tc>
        <w:tc>
          <w:tcPr>
            <w:tcW w:w="4536" w:type="dxa"/>
            <w:vAlign w:val="center"/>
            <w:hideMark/>
          </w:tcPr>
          <w:p w14:paraId="67F51B25" w14:textId="77777777" w:rsidR="000E76E1" w:rsidRPr="0077028F" w:rsidRDefault="000E76E1" w:rsidP="0077028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Capital social</w:t>
            </w:r>
          </w:p>
        </w:tc>
        <w:tc>
          <w:tcPr>
            <w:tcW w:w="397" w:type="dxa"/>
            <w:textDirection w:val="btLr"/>
            <w:vAlign w:val="center"/>
            <w:hideMark/>
          </w:tcPr>
          <w:p w14:paraId="411F552D" w14:textId="77777777" w:rsidR="000E76E1" w:rsidRPr="0077028F" w:rsidRDefault="000E76E1" w:rsidP="0077028F">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30100000000000</w:t>
            </w:r>
          </w:p>
        </w:tc>
        <w:tc>
          <w:tcPr>
            <w:tcW w:w="5103" w:type="dxa"/>
            <w:vAlign w:val="center"/>
            <w:hideMark/>
          </w:tcPr>
          <w:p w14:paraId="6A13670D" w14:textId="77777777" w:rsidR="00D1267E" w:rsidRDefault="00D1267E" w:rsidP="009B7AA1">
            <w:pPr>
              <w:pStyle w:val="Prrafodelista"/>
              <w:numPr>
                <w:ilvl w:val="0"/>
                <w:numId w:val="22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5655769" w14:textId="77777777" w:rsidR="00D1267E" w:rsidRPr="00452B09" w:rsidRDefault="00D1267E" w:rsidP="009B7AA1">
            <w:pPr>
              <w:pStyle w:val="Prrafodelista"/>
              <w:numPr>
                <w:ilvl w:val="0"/>
                <w:numId w:val="22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BD70A06" w14:textId="77777777" w:rsidR="000E76E1" w:rsidRPr="0077028F" w:rsidRDefault="000E76E1" w:rsidP="0077028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0E76E1" w:rsidRPr="0077028F" w14:paraId="2F473FC0" w14:textId="77777777" w:rsidTr="009770B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9F0F798" w14:textId="77777777" w:rsidR="000E76E1" w:rsidRPr="0077028F" w:rsidRDefault="000E76E1" w:rsidP="007E368F">
            <w:pPr>
              <w:pStyle w:val="Ttulo9"/>
              <w:ind w:left="113" w:right="113"/>
              <w:jc w:val="center"/>
              <w:outlineLvl w:val="8"/>
              <w:rPr>
                <w:b w:val="0"/>
                <w:szCs w:val="16"/>
                <w:lang w:val="es-CR" w:eastAsia="es-CR"/>
              </w:rPr>
            </w:pPr>
          </w:p>
        </w:tc>
        <w:tc>
          <w:tcPr>
            <w:tcW w:w="3402" w:type="dxa"/>
            <w:hideMark/>
          </w:tcPr>
          <w:p w14:paraId="7C572715" w14:textId="77777777" w:rsidR="000E76E1" w:rsidRPr="0077028F" w:rsidRDefault="000E76E1"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42" w:name="_[A]_AportesNoCapitalizadosEneAnteri"/>
            <w:bookmarkEnd w:id="242"/>
            <w:r w:rsidRPr="0077028F">
              <w:rPr>
                <w:szCs w:val="16"/>
              </w:rPr>
              <w:t xml:space="preserve">[A] </w:t>
            </w:r>
            <w:r w:rsidRPr="0077028F">
              <w:rPr>
                <w:szCs w:val="16"/>
                <w:lang w:val="es-ES_tradnl" w:eastAsia="es-CR"/>
              </w:rPr>
              <w:t>AportesNoCapitalizadosEneAnterior</w:t>
            </w:r>
          </w:p>
        </w:tc>
        <w:tc>
          <w:tcPr>
            <w:tcW w:w="4536" w:type="dxa"/>
            <w:vAlign w:val="center"/>
            <w:hideMark/>
          </w:tcPr>
          <w:p w14:paraId="3683388E" w14:textId="77777777" w:rsidR="000E76E1" w:rsidRPr="0077028F" w:rsidRDefault="000E76E1" w:rsidP="0077028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 xml:space="preserve">Aportes </w:t>
            </w:r>
            <w:r w:rsidR="00BC2D7E" w:rsidRPr="008B2646">
              <w:rPr>
                <w:rFonts w:cs="Arial"/>
                <w:color w:val="000000"/>
                <w:sz w:val="16"/>
                <w:szCs w:val="16"/>
                <w:lang w:val="es-CR" w:eastAsia="es-CR"/>
              </w:rPr>
              <w:t>patrimoniales</w:t>
            </w:r>
            <w:r w:rsidR="00BC2D7E">
              <w:rPr>
                <w:rFonts w:cs="Arial"/>
                <w:color w:val="000000"/>
                <w:sz w:val="16"/>
                <w:szCs w:val="16"/>
                <w:lang w:val="es-CR" w:eastAsia="es-CR"/>
              </w:rPr>
              <w:t xml:space="preserve"> </w:t>
            </w:r>
            <w:r w:rsidRPr="0077028F">
              <w:rPr>
                <w:rFonts w:cs="Arial"/>
                <w:color w:val="000000"/>
                <w:sz w:val="16"/>
                <w:szCs w:val="16"/>
                <w:lang w:val="es-CR" w:eastAsia="es-CR"/>
              </w:rPr>
              <w:t>no capitalizados</w:t>
            </w:r>
          </w:p>
        </w:tc>
        <w:tc>
          <w:tcPr>
            <w:tcW w:w="397" w:type="dxa"/>
            <w:textDirection w:val="btLr"/>
            <w:vAlign w:val="center"/>
            <w:hideMark/>
          </w:tcPr>
          <w:p w14:paraId="631D7707" w14:textId="77777777" w:rsidR="000E76E1" w:rsidRPr="0077028F" w:rsidRDefault="000E76E1" w:rsidP="0077028F">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30200000000000</w:t>
            </w:r>
          </w:p>
        </w:tc>
        <w:tc>
          <w:tcPr>
            <w:tcW w:w="5103" w:type="dxa"/>
            <w:vAlign w:val="center"/>
            <w:hideMark/>
          </w:tcPr>
          <w:p w14:paraId="7C6C2068" w14:textId="77777777" w:rsidR="00D1267E" w:rsidRDefault="00D1267E" w:rsidP="009B7AA1">
            <w:pPr>
              <w:pStyle w:val="Prrafodelista"/>
              <w:numPr>
                <w:ilvl w:val="0"/>
                <w:numId w:val="22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B241FF4" w14:textId="77777777" w:rsidR="00D1267E" w:rsidRPr="00452B09" w:rsidRDefault="00D1267E" w:rsidP="009B7AA1">
            <w:pPr>
              <w:pStyle w:val="Prrafodelista"/>
              <w:numPr>
                <w:ilvl w:val="0"/>
                <w:numId w:val="22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3EABC52" w14:textId="77777777" w:rsidR="000E76E1" w:rsidRPr="0077028F" w:rsidRDefault="000E76E1" w:rsidP="0077028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9770B3" w:rsidRPr="0077028F" w14:paraId="6E3F37DD" w14:textId="77777777" w:rsidTr="009770B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5B6577CC" w14:textId="77777777" w:rsidR="009770B3" w:rsidRPr="0077028F" w:rsidRDefault="009770B3" w:rsidP="007E368F">
            <w:pPr>
              <w:pStyle w:val="Ttulo9"/>
              <w:ind w:left="113" w:right="113"/>
              <w:jc w:val="center"/>
              <w:outlineLvl w:val="8"/>
              <w:rPr>
                <w:b w:val="0"/>
                <w:szCs w:val="16"/>
                <w:lang w:val="es-CR" w:eastAsia="es-CR"/>
              </w:rPr>
            </w:pPr>
          </w:p>
        </w:tc>
        <w:tc>
          <w:tcPr>
            <w:tcW w:w="3402" w:type="dxa"/>
            <w:hideMark/>
          </w:tcPr>
          <w:p w14:paraId="5EB1BF26" w14:textId="77777777" w:rsidR="009770B3" w:rsidRPr="0077028F" w:rsidRDefault="009770B3"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43" w:name="_[A]_AjustesEneAnterior"/>
            <w:bookmarkEnd w:id="243"/>
            <w:r w:rsidRPr="0077028F">
              <w:rPr>
                <w:szCs w:val="16"/>
              </w:rPr>
              <w:t xml:space="preserve">[A] </w:t>
            </w:r>
            <w:r w:rsidRPr="0077028F">
              <w:rPr>
                <w:szCs w:val="16"/>
                <w:lang w:val="es-ES_tradnl" w:eastAsia="es-CR"/>
              </w:rPr>
              <w:t>AjustesEneAnterior</w:t>
            </w:r>
          </w:p>
        </w:tc>
        <w:tc>
          <w:tcPr>
            <w:tcW w:w="4536" w:type="dxa"/>
            <w:vAlign w:val="center"/>
            <w:hideMark/>
          </w:tcPr>
          <w:p w14:paraId="63FF002D" w14:textId="77777777" w:rsidR="009770B3" w:rsidRPr="0077028F" w:rsidRDefault="009770B3" w:rsidP="0077028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Ajustes al patrimonio</w:t>
            </w:r>
          </w:p>
        </w:tc>
        <w:tc>
          <w:tcPr>
            <w:tcW w:w="397" w:type="dxa"/>
            <w:textDirection w:val="btLr"/>
            <w:vAlign w:val="center"/>
            <w:hideMark/>
          </w:tcPr>
          <w:p w14:paraId="48B6A35A" w14:textId="77777777" w:rsidR="009770B3" w:rsidRPr="0077028F" w:rsidRDefault="009770B3" w:rsidP="0077028F">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30300000000000</w:t>
            </w:r>
          </w:p>
        </w:tc>
        <w:tc>
          <w:tcPr>
            <w:tcW w:w="5103" w:type="dxa"/>
            <w:vAlign w:val="center"/>
            <w:hideMark/>
          </w:tcPr>
          <w:p w14:paraId="21A587D8" w14:textId="77777777" w:rsidR="009770B3" w:rsidRPr="00D1267E" w:rsidRDefault="009770B3" w:rsidP="009B7AA1">
            <w:pPr>
              <w:pStyle w:val="Prrafodelista"/>
              <w:numPr>
                <w:ilvl w:val="0"/>
                <w:numId w:val="22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00D1267E" w:rsidRPr="00D1267E">
              <w:rPr>
                <w:sz w:val="16"/>
                <w:szCs w:val="16"/>
                <w:lang w:val="es-ES_tradnl"/>
              </w:rPr>
              <w:t>0</w:t>
            </w:r>
          </w:p>
          <w:p w14:paraId="66591C45" w14:textId="77777777" w:rsidR="00D1267E" w:rsidRPr="00452B09" w:rsidRDefault="00D1267E" w:rsidP="009B7AA1">
            <w:pPr>
              <w:pStyle w:val="Prrafodelista"/>
              <w:numPr>
                <w:ilvl w:val="0"/>
                <w:numId w:val="22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39E62C1" w14:textId="77777777" w:rsidR="00D1267E" w:rsidRPr="00EF5803" w:rsidRDefault="00D1267E" w:rsidP="009770B3">
            <w:pPr>
              <w:cnfStyle w:val="000000000000" w:firstRow="0" w:lastRow="0" w:firstColumn="0" w:lastColumn="0" w:oddVBand="0" w:evenVBand="0" w:oddHBand="0" w:evenHBand="0" w:firstRowFirstColumn="0" w:firstRowLastColumn="0" w:lastRowFirstColumn="0" w:lastRowLastColumn="0"/>
              <w:rPr>
                <w:rFonts w:cs="Arial"/>
                <w:strike/>
                <w:color w:val="000000"/>
                <w:sz w:val="16"/>
                <w:szCs w:val="16"/>
                <w:lang w:val="es-CR" w:eastAsia="es-CR"/>
              </w:rPr>
            </w:pPr>
          </w:p>
        </w:tc>
      </w:tr>
      <w:tr w:rsidR="000E76E1" w:rsidRPr="0077028F" w14:paraId="35A07F32" w14:textId="77777777" w:rsidTr="009770B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A4F0A81" w14:textId="77777777" w:rsidR="000E76E1" w:rsidRPr="0077028F" w:rsidRDefault="000E76E1" w:rsidP="007E368F">
            <w:pPr>
              <w:pStyle w:val="Ttulo9"/>
              <w:ind w:left="113" w:right="113"/>
              <w:jc w:val="center"/>
              <w:outlineLvl w:val="8"/>
              <w:rPr>
                <w:b w:val="0"/>
                <w:szCs w:val="16"/>
                <w:lang w:val="es-CR" w:eastAsia="es-CR"/>
              </w:rPr>
            </w:pPr>
          </w:p>
        </w:tc>
        <w:tc>
          <w:tcPr>
            <w:tcW w:w="3402" w:type="dxa"/>
            <w:hideMark/>
          </w:tcPr>
          <w:p w14:paraId="1552BC06" w14:textId="77777777" w:rsidR="000E76E1" w:rsidRPr="0077028F" w:rsidRDefault="000E76E1"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44" w:name="_[A]_ReservasEneAnterior"/>
            <w:bookmarkEnd w:id="244"/>
            <w:r w:rsidRPr="0077028F">
              <w:rPr>
                <w:szCs w:val="16"/>
              </w:rPr>
              <w:t xml:space="preserve">[A] </w:t>
            </w:r>
            <w:r w:rsidRPr="0077028F">
              <w:rPr>
                <w:szCs w:val="16"/>
                <w:lang w:val="es-ES_tradnl" w:eastAsia="es-CR"/>
              </w:rPr>
              <w:t>ReservasEneAnterior</w:t>
            </w:r>
          </w:p>
        </w:tc>
        <w:tc>
          <w:tcPr>
            <w:tcW w:w="4536" w:type="dxa"/>
            <w:vAlign w:val="center"/>
            <w:hideMark/>
          </w:tcPr>
          <w:p w14:paraId="2203FEC2" w14:textId="77777777" w:rsidR="000E76E1" w:rsidRPr="008B2646" w:rsidRDefault="000E76E1" w:rsidP="0077028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Reservas</w:t>
            </w:r>
            <w:r w:rsidR="00BC2D7E" w:rsidRPr="008B2646">
              <w:rPr>
                <w:rFonts w:cs="Arial"/>
                <w:color w:val="000000"/>
                <w:sz w:val="16"/>
                <w:szCs w:val="16"/>
                <w:lang w:val="es-CR" w:eastAsia="es-CR"/>
              </w:rPr>
              <w:t xml:space="preserve"> patrimoniales </w:t>
            </w:r>
          </w:p>
        </w:tc>
        <w:tc>
          <w:tcPr>
            <w:tcW w:w="397" w:type="dxa"/>
            <w:textDirection w:val="btLr"/>
            <w:vAlign w:val="center"/>
            <w:hideMark/>
          </w:tcPr>
          <w:p w14:paraId="0E512462" w14:textId="77777777" w:rsidR="000E76E1" w:rsidRPr="0077028F" w:rsidRDefault="000E76E1" w:rsidP="0077028F">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30400000000000</w:t>
            </w:r>
          </w:p>
        </w:tc>
        <w:tc>
          <w:tcPr>
            <w:tcW w:w="5103" w:type="dxa"/>
            <w:vAlign w:val="center"/>
            <w:hideMark/>
          </w:tcPr>
          <w:p w14:paraId="59ED7727" w14:textId="77777777" w:rsidR="00D1267E" w:rsidRDefault="00D1267E" w:rsidP="009B7AA1">
            <w:pPr>
              <w:pStyle w:val="Prrafodelista"/>
              <w:numPr>
                <w:ilvl w:val="0"/>
                <w:numId w:val="22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600EBD0" w14:textId="77777777" w:rsidR="00D1267E" w:rsidRPr="00452B09" w:rsidRDefault="00D1267E" w:rsidP="009B7AA1">
            <w:pPr>
              <w:pStyle w:val="Prrafodelista"/>
              <w:numPr>
                <w:ilvl w:val="0"/>
                <w:numId w:val="22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C633977" w14:textId="77777777" w:rsidR="000E76E1" w:rsidRPr="0077028F" w:rsidRDefault="000E76E1" w:rsidP="0077028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0E76E1" w:rsidRPr="0077028F" w14:paraId="3307837C" w14:textId="77777777" w:rsidTr="009770B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93C6978" w14:textId="77777777" w:rsidR="000E76E1" w:rsidRPr="0077028F" w:rsidRDefault="000E76E1" w:rsidP="007E368F">
            <w:pPr>
              <w:pStyle w:val="Ttulo9"/>
              <w:ind w:left="113" w:right="113"/>
              <w:jc w:val="center"/>
              <w:outlineLvl w:val="8"/>
              <w:rPr>
                <w:b w:val="0"/>
                <w:szCs w:val="16"/>
                <w:lang w:val="es-CR" w:eastAsia="es-CR"/>
              </w:rPr>
            </w:pPr>
          </w:p>
        </w:tc>
        <w:tc>
          <w:tcPr>
            <w:tcW w:w="3402" w:type="dxa"/>
            <w:hideMark/>
          </w:tcPr>
          <w:p w14:paraId="4DA7054C" w14:textId="77777777" w:rsidR="000E76E1" w:rsidRPr="0077028F" w:rsidRDefault="000E76E1"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45" w:name="_[A]_ResultadosPrincipioPeriodoEneAn"/>
            <w:bookmarkEnd w:id="245"/>
            <w:r w:rsidRPr="0077028F">
              <w:rPr>
                <w:szCs w:val="16"/>
              </w:rPr>
              <w:t xml:space="preserve">[A] </w:t>
            </w:r>
            <w:r w:rsidRPr="0077028F">
              <w:rPr>
                <w:szCs w:val="16"/>
                <w:lang w:val="es-ES_tradnl" w:eastAsia="es-CR"/>
              </w:rPr>
              <w:t>ResultadosPrincipioPeriodoEneAnterior</w:t>
            </w:r>
          </w:p>
        </w:tc>
        <w:tc>
          <w:tcPr>
            <w:tcW w:w="4536" w:type="dxa"/>
            <w:vAlign w:val="center"/>
            <w:hideMark/>
          </w:tcPr>
          <w:p w14:paraId="1B83133F" w14:textId="77777777" w:rsidR="000E76E1" w:rsidRPr="008B2646" w:rsidRDefault="000E76E1" w:rsidP="0077028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 xml:space="preserve">Resultados </w:t>
            </w:r>
            <w:r w:rsidR="00BC2D7E" w:rsidRPr="008B2646">
              <w:rPr>
                <w:rFonts w:cs="Arial"/>
                <w:color w:val="000000"/>
                <w:sz w:val="16"/>
                <w:szCs w:val="16"/>
                <w:lang w:val="es-CR" w:eastAsia="es-CR"/>
              </w:rPr>
              <w:t xml:space="preserve">acumulados </w:t>
            </w:r>
            <w:r w:rsidRPr="008B2646">
              <w:rPr>
                <w:rFonts w:cs="Arial"/>
                <w:color w:val="000000"/>
                <w:sz w:val="16"/>
                <w:szCs w:val="16"/>
                <w:lang w:val="es-CR" w:eastAsia="es-CR"/>
              </w:rPr>
              <w:t>al principio del periodo</w:t>
            </w:r>
          </w:p>
        </w:tc>
        <w:tc>
          <w:tcPr>
            <w:tcW w:w="397" w:type="dxa"/>
            <w:textDirection w:val="btLr"/>
            <w:vAlign w:val="center"/>
            <w:hideMark/>
          </w:tcPr>
          <w:p w14:paraId="0E861B2D" w14:textId="77777777" w:rsidR="000E76E1" w:rsidRPr="0077028F" w:rsidRDefault="000E76E1" w:rsidP="0077028F">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30500000000000</w:t>
            </w:r>
          </w:p>
        </w:tc>
        <w:tc>
          <w:tcPr>
            <w:tcW w:w="5103" w:type="dxa"/>
            <w:vAlign w:val="center"/>
            <w:hideMark/>
          </w:tcPr>
          <w:p w14:paraId="49CD452B" w14:textId="77777777" w:rsidR="00D1267E" w:rsidRPr="00D1267E" w:rsidRDefault="00D1267E" w:rsidP="009B7AA1">
            <w:pPr>
              <w:pStyle w:val="Prrafodelista"/>
              <w:numPr>
                <w:ilvl w:val="0"/>
                <w:numId w:val="22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2E368D2" w14:textId="77777777" w:rsidR="00D1267E" w:rsidRPr="00452B09" w:rsidRDefault="00D1267E" w:rsidP="009B7AA1">
            <w:pPr>
              <w:pStyle w:val="Prrafodelista"/>
              <w:numPr>
                <w:ilvl w:val="0"/>
                <w:numId w:val="22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9393733" w14:textId="77777777" w:rsidR="000E76E1" w:rsidRPr="00C97F3B" w:rsidRDefault="000E76E1" w:rsidP="0077028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0E76E1" w:rsidRPr="0077028F" w14:paraId="06380152" w14:textId="77777777" w:rsidTr="009770B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424BEB5D" w14:textId="77777777" w:rsidR="000E76E1" w:rsidRPr="0077028F" w:rsidRDefault="00B4199C" w:rsidP="007E368F">
            <w:pPr>
              <w:pStyle w:val="Ttulo9"/>
              <w:ind w:left="113" w:right="113"/>
              <w:jc w:val="center"/>
              <w:outlineLvl w:val="8"/>
              <w:rPr>
                <w:b w:val="0"/>
                <w:szCs w:val="16"/>
                <w:lang w:val="es-CR" w:eastAsia="es-CR"/>
              </w:rPr>
            </w:pPr>
            <w:r>
              <w:rPr>
                <w:b w:val="0"/>
              </w:rPr>
              <w:t>[E]</w:t>
            </w:r>
            <w:r w:rsidR="000E76E1" w:rsidRPr="0077028F">
              <w:rPr>
                <w:b w:val="0"/>
                <w:szCs w:val="16"/>
                <w:lang w:val="es-ES_tradnl" w:eastAsia="es-CR"/>
              </w:rPr>
              <w:t>CambiosPoliticasContablesEneAnterior</w:t>
            </w:r>
          </w:p>
        </w:tc>
        <w:tc>
          <w:tcPr>
            <w:tcW w:w="3402" w:type="dxa"/>
            <w:hideMark/>
          </w:tcPr>
          <w:p w14:paraId="759114EA" w14:textId="77777777" w:rsidR="000E76E1" w:rsidRPr="0077028F" w:rsidRDefault="000E76E1"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46" w:name="_[A]_Total_45"/>
            <w:bookmarkEnd w:id="246"/>
            <w:r w:rsidRPr="0077028F">
              <w:rPr>
                <w:szCs w:val="16"/>
              </w:rPr>
              <w:t xml:space="preserve">[A] </w:t>
            </w:r>
            <w:r w:rsidRPr="0077028F">
              <w:rPr>
                <w:szCs w:val="16"/>
                <w:lang w:val="es-ES_tradnl" w:eastAsia="es-CR"/>
              </w:rPr>
              <w:t>Total</w:t>
            </w:r>
          </w:p>
        </w:tc>
        <w:tc>
          <w:tcPr>
            <w:tcW w:w="4536" w:type="dxa"/>
            <w:vAlign w:val="center"/>
            <w:hideMark/>
          </w:tcPr>
          <w:p w14:paraId="59DC55CF" w14:textId="77777777" w:rsidR="000E76E1" w:rsidRPr="0077028F" w:rsidRDefault="000E76E1" w:rsidP="0077028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Total de cambios por políticas contables</w:t>
            </w:r>
          </w:p>
        </w:tc>
        <w:tc>
          <w:tcPr>
            <w:tcW w:w="397" w:type="dxa"/>
            <w:textDirection w:val="btLr"/>
            <w:vAlign w:val="center"/>
            <w:hideMark/>
          </w:tcPr>
          <w:p w14:paraId="74D4C954" w14:textId="77777777" w:rsidR="000E76E1" w:rsidRPr="0077028F" w:rsidRDefault="000E76E1" w:rsidP="0077028F">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No aplica</w:t>
            </w:r>
          </w:p>
        </w:tc>
        <w:tc>
          <w:tcPr>
            <w:tcW w:w="5103" w:type="dxa"/>
            <w:vAlign w:val="center"/>
            <w:hideMark/>
          </w:tcPr>
          <w:p w14:paraId="223C8145" w14:textId="77777777" w:rsidR="000E76E1" w:rsidRPr="0077028F" w:rsidRDefault="00000000" w:rsidP="0077028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45" w:history="1">
              <w:r w:rsidR="000E76E1" w:rsidRPr="0077028F">
                <w:rPr>
                  <w:rStyle w:val="Hipervnculo"/>
                  <w:rFonts w:cs="Arial"/>
                  <w:sz w:val="16"/>
                  <w:szCs w:val="16"/>
                  <w:lang w:val="es-CR" w:eastAsia="es-CR"/>
                </w:rPr>
                <w:t>[A] Total</w:t>
              </w:r>
            </w:hyperlink>
            <w:r w:rsidR="000E76E1" w:rsidRPr="0077028F">
              <w:rPr>
                <w:rFonts w:cs="Arial"/>
                <w:color w:val="000000"/>
                <w:sz w:val="16"/>
                <w:szCs w:val="16"/>
                <w:lang w:val="es-CR" w:eastAsia="es-CR"/>
              </w:rPr>
              <w:t xml:space="preserve"> = </w:t>
            </w:r>
            <w:r w:rsidR="0077028F">
              <w:rPr>
                <w:rFonts w:cs="Arial"/>
                <w:color w:val="000000"/>
                <w:sz w:val="16"/>
                <w:szCs w:val="16"/>
                <w:lang w:val="es-CR" w:eastAsia="es-CR"/>
              </w:rPr>
              <w:t>∑</w:t>
            </w:r>
            <w:r w:rsidR="000E76E1" w:rsidRPr="0077028F">
              <w:rPr>
                <w:rFonts w:cs="Arial"/>
                <w:color w:val="000000"/>
                <w:sz w:val="16"/>
                <w:szCs w:val="16"/>
                <w:lang w:val="es-CR" w:eastAsia="es-CR"/>
              </w:rPr>
              <w:t xml:space="preserve"> </w:t>
            </w:r>
            <w:hyperlink w:anchor="_DesgloseCambiosPoliticasContablesEn" w:history="1">
              <w:r w:rsidR="000E76E1" w:rsidRPr="0077028F">
                <w:rPr>
                  <w:rStyle w:val="Hipervnculo"/>
                  <w:rFonts w:cs="Arial"/>
                  <w:sz w:val="16"/>
                  <w:szCs w:val="16"/>
                  <w:lang w:val="es-CR" w:eastAsia="es-CR"/>
                </w:rPr>
                <w:t>DesgloseCambiosPoliticasContablesEneAnterior</w:t>
              </w:r>
            </w:hyperlink>
          </w:p>
        </w:tc>
      </w:tr>
      <w:tr w:rsidR="000E76E1" w:rsidRPr="0077028F" w14:paraId="70D0D83E" w14:textId="77777777" w:rsidTr="009770B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2D9764AE" w14:textId="77777777" w:rsidR="000E76E1" w:rsidRPr="0077028F" w:rsidRDefault="00B4199C" w:rsidP="007E368F">
            <w:pPr>
              <w:pStyle w:val="Ttulo9"/>
              <w:ind w:left="113" w:right="113"/>
              <w:jc w:val="center"/>
              <w:outlineLvl w:val="8"/>
              <w:rPr>
                <w:b w:val="0"/>
                <w:szCs w:val="16"/>
                <w:lang w:val="es-CR" w:eastAsia="es-CR"/>
              </w:rPr>
            </w:pPr>
            <w:bookmarkStart w:id="247" w:name="_DesgloseCambiosPoliticasContablesEn"/>
            <w:bookmarkEnd w:id="247"/>
            <w:r>
              <w:rPr>
                <w:b w:val="0"/>
              </w:rPr>
              <w:t>[E]</w:t>
            </w:r>
            <w:r w:rsidR="00724B5F">
              <w:t xml:space="preserve"> </w:t>
            </w:r>
            <w:r w:rsidR="00724B5F" w:rsidRPr="00724B5F">
              <w:rPr>
                <w:b w:val="0"/>
                <w:szCs w:val="16"/>
                <w:lang w:val="es-ES_tradnl" w:eastAsia="es-CR"/>
              </w:rPr>
              <w:t>DesgloseCambiosPoliticasContablesEneAnterior</w:t>
            </w:r>
          </w:p>
        </w:tc>
        <w:tc>
          <w:tcPr>
            <w:tcW w:w="3402" w:type="dxa"/>
            <w:hideMark/>
          </w:tcPr>
          <w:p w14:paraId="23FE4267" w14:textId="77777777" w:rsidR="000E76E1" w:rsidRPr="0077028F" w:rsidRDefault="000E76E1"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48" w:name="_[E]_CapSocial"/>
            <w:bookmarkEnd w:id="248"/>
            <w:r w:rsidRPr="0077028F">
              <w:rPr>
                <w:szCs w:val="16"/>
              </w:rPr>
              <w:t xml:space="preserve">[E] </w:t>
            </w:r>
            <w:r w:rsidRPr="0077028F">
              <w:rPr>
                <w:szCs w:val="16"/>
                <w:lang w:val="es-ES_tradnl" w:eastAsia="es-CR"/>
              </w:rPr>
              <w:t>CapSocial</w:t>
            </w:r>
          </w:p>
        </w:tc>
        <w:tc>
          <w:tcPr>
            <w:tcW w:w="4536" w:type="dxa"/>
            <w:vAlign w:val="center"/>
            <w:hideMark/>
          </w:tcPr>
          <w:p w14:paraId="6C461F10" w14:textId="77777777" w:rsidR="000E76E1" w:rsidRPr="0077028F" w:rsidRDefault="000E76E1" w:rsidP="0077028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Al capital social</w:t>
            </w:r>
          </w:p>
        </w:tc>
        <w:tc>
          <w:tcPr>
            <w:tcW w:w="397" w:type="dxa"/>
            <w:textDirection w:val="btLr"/>
            <w:vAlign w:val="center"/>
            <w:hideMark/>
          </w:tcPr>
          <w:p w14:paraId="5922AB1D" w14:textId="77777777" w:rsidR="000E76E1" w:rsidRPr="0077028F" w:rsidRDefault="000E76E1" w:rsidP="0077028F">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No aplica</w:t>
            </w:r>
          </w:p>
        </w:tc>
        <w:tc>
          <w:tcPr>
            <w:tcW w:w="5103" w:type="dxa"/>
            <w:vAlign w:val="center"/>
            <w:hideMark/>
          </w:tcPr>
          <w:p w14:paraId="220B4C95" w14:textId="77777777" w:rsidR="00D1267E" w:rsidRPr="00D1267E" w:rsidRDefault="00D1267E" w:rsidP="009B7AA1">
            <w:pPr>
              <w:pStyle w:val="Prrafodelista"/>
              <w:numPr>
                <w:ilvl w:val="0"/>
                <w:numId w:val="22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685A9D3" w14:textId="77777777" w:rsidR="000E76E1" w:rsidRPr="00D1267E" w:rsidRDefault="00D1267E" w:rsidP="009B7AA1">
            <w:pPr>
              <w:pStyle w:val="Prrafodelista"/>
              <w:numPr>
                <w:ilvl w:val="0"/>
                <w:numId w:val="22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1267E">
              <w:rPr>
                <w:rFonts w:cs="Arial"/>
                <w:color w:val="000000"/>
                <w:sz w:val="16"/>
                <w:szCs w:val="16"/>
                <w:lang w:eastAsia="es-CR"/>
              </w:rPr>
              <w:t>Se debe expresar con 2 decimales</w:t>
            </w:r>
          </w:p>
        </w:tc>
      </w:tr>
      <w:tr w:rsidR="000E76E1" w:rsidRPr="0077028F" w14:paraId="7622F232" w14:textId="77777777" w:rsidTr="009770B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1704C580" w14:textId="77777777" w:rsidR="000E76E1" w:rsidRPr="0077028F" w:rsidRDefault="000E76E1" w:rsidP="007E368F">
            <w:pPr>
              <w:pStyle w:val="Ttulo9"/>
              <w:ind w:left="113" w:right="113"/>
              <w:jc w:val="center"/>
              <w:outlineLvl w:val="8"/>
              <w:rPr>
                <w:b w:val="0"/>
                <w:szCs w:val="16"/>
                <w:lang w:val="es-CR" w:eastAsia="es-CR"/>
              </w:rPr>
            </w:pPr>
          </w:p>
        </w:tc>
        <w:tc>
          <w:tcPr>
            <w:tcW w:w="3402" w:type="dxa"/>
            <w:hideMark/>
          </w:tcPr>
          <w:p w14:paraId="2D198675" w14:textId="77777777" w:rsidR="000E76E1" w:rsidRPr="0077028F" w:rsidRDefault="000E76E1"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49" w:name="_[E]_AportesNoCapitalizados"/>
            <w:bookmarkEnd w:id="249"/>
            <w:r w:rsidRPr="0077028F">
              <w:rPr>
                <w:szCs w:val="16"/>
              </w:rPr>
              <w:t xml:space="preserve">[E] </w:t>
            </w:r>
            <w:r w:rsidRPr="0077028F">
              <w:rPr>
                <w:szCs w:val="16"/>
                <w:lang w:val="es-ES_tradnl" w:eastAsia="es-CR"/>
              </w:rPr>
              <w:t>AportesNoCapitalizados</w:t>
            </w:r>
          </w:p>
        </w:tc>
        <w:tc>
          <w:tcPr>
            <w:tcW w:w="4536" w:type="dxa"/>
            <w:vAlign w:val="center"/>
            <w:hideMark/>
          </w:tcPr>
          <w:p w14:paraId="474810DE" w14:textId="77777777" w:rsidR="000E76E1" w:rsidRPr="008B2646" w:rsidRDefault="000D5721" w:rsidP="0077028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w:t>
            </w:r>
            <w:r w:rsidR="00BC2D7E" w:rsidRPr="008B2646">
              <w:rPr>
                <w:rFonts w:cs="Arial"/>
                <w:color w:val="000000"/>
                <w:sz w:val="16"/>
                <w:szCs w:val="16"/>
                <w:lang w:val="es-CR" w:eastAsia="es-CR"/>
              </w:rPr>
              <w:t xml:space="preserve"> patrimoniales</w:t>
            </w:r>
            <w:r w:rsidRPr="008B2646">
              <w:rPr>
                <w:rFonts w:cs="Arial"/>
                <w:color w:val="000000"/>
                <w:sz w:val="16"/>
                <w:szCs w:val="16"/>
                <w:lang w:val="es-CR" w:eastAsia="es-CR"/>
              </w:rPr>
              <w:t xml:space="preserve"> no capitalizados</w:t>
            </w:r>
          </w:p>
        </w:tc>
        <w:tc>
          <w:tcPr>
            <w:tcW w:w="397" w:type="dxa"/>
            <w:textDirection w:val="btLr"/>
            <w:vAlign w:val="center"/>
            <w:hideMark/>
          </w:tcPr>
          <w:p w14:paraId="32BBF0BD" w14:textId="77777777" w:rsidR="000E76E1" w:rsidRPr="0077028F" w:rsidRDefault="000E76E1" w:rsidP="0077028F">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No aplica</w:t>
            </w:r>
          </w:p>
        </w:tc>
        <w:tc>
          <w:tcPr>
            <w:tcW w:w="5103" w:type="dxa"/>
            <w:vAlign w:val="center"/>
            <w:hideMark/>
          </w:tcPr>
          <w:p w14:paraId="6F0F3F33" w14:textId="77777777" w:rsidR="00D1267E" w:rsidRPr="00D1267E" w:rsidRDefault="00D1267E" w:rsidP="009B7AA1">
            <w:pPr>
              <w:pStyle w:val="Prrafodelista"/>
              <w:numPr>
                <w:ilvl w:val="0"/>
                <w:numId w:val="22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6F87EBD" w14:textId="77777777" w:rsidR="000E76E1" w:rsidRPr="00D1267E" w:rsidRDefault="00D1267E" w:rsidP="009B7AA1">
            <w:pPr>
              <w:pStyle w:val="Prrafodelista"/>
              <w:numPr>
                <w:ilvl w:val="0"/>
                <w:numId w:val="22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1267E">
              <w:rPr>
                <w:rFonts w:cs="Arial"/>
                <w:color w:val="000000"/>
                <w:sz w:val="16"/>
                <w:szCs w:val="16"/>
                <w:lang w:eastAsia="es-CR"/>
              </w:rPr>
              <w:t>Se debe expresar con 2 decimales</w:t>
            </w:r>
          </w:p>
        </w:tc>
      </w:tr>
      <w:tr w:rsidR="000E76E1" w:rsidRPr="0077028F" w14:paraId="78316406" w14:textId="77777777" w:rsidTr="009770B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35B26AB1" w14:textId="77777777" w:rsidR="000E76E1" w:rsidRPr="0077028F" w:rsidRDefault="000E76E1" w:rsidP="007E368F">
            <w:pPr>
              <w:pStyle w:val="Ttulo9"/>
              <w:ind w:left="113" w:right="113"/>
              <w:jc w:val="center"/>
              <w:outlineLvl w:val="8"/>
              <w:rPr>
                <w:b w:val="0"/>
                <w:szCs w:val="16"/>
                <w:lang w:val="es-CR" w:eastAsia="es-CR"/>
              </w:rPr>
            </w:pPr>
          </w:p>
        </w:tc>
        <w:tc>
          <w:tcPr>
            <w:tcW w:w="3402" w:type="dxa"/>
            <w:hideMark/>
          </w:tcPr>
          <w:p w14:paraId="18B3CBF7" w14:textId="77777777" w:rsidR="000E76E1" w:rsidRPr="0077028F" w:rsidRDefault="000E76E1"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50" w:name="_[E]_Ajustes"/>
            <w:bookmarkEnd w:id="250"/>
            <w:r w:rsidRPr="0077028F">
              <w:rPr>
                <w:szCs w:val="16"/>
              </w:rPr>
              <w:t xml:space="preserve">[E] </w:t>
            </w:r>
            <w:r w:rsidRPr="0077028F">
              <w:rPr>
                <w:szCs w:val="16"/>
                <w:lang w:val="es-ES_tradnl" w:eastAsia="es-CR"/>
              </w:rPr>
              <w:t>Ajustes</w:t>
            </w:r>
          </w:p>
        </w:tc>
        <w:tc>
          <w:tcPr>
            <w:tcW w:w="4536" w:type="dxa"/>
            <w:vAlign w:val="center"/>
            <w:hideMark/>
          </w:tcPr>
          <w:p w14:paraId="44A47708" w14:textId="77777777" w:rsidR="000E76E1" w:rsidRPr="008B2646" w:rsidRDefault="000E76E1" w:rsidP="0077028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ajustes al patrimonio</w:t>
            </w:r>
          </w:p>
        </w:tc>
        <w:tc>
          <w:tcPr>
            <w:tcW w:w="397" w:type="dxa"/>
            <w:textDirection w:val="btLr"/>
            <w:vAlign w:val="center"/>
            <w:hideMark/>
          </w:tcPr>
          <w:p w14:paraId="74773F80" w14:textId="77777777" w:rsidR="000E76E1" w:rsidRPr="0077028F" w:rsidRDefault="000E76E1" w:rsidP="0077028F">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No aplica</w:t>
            </w:r>
          </w:p>
        </w:tc>
        <w:tc>
          <w:tcPr>
            <w:tcW w:w="5103" w:type="dxa"/>
            <w:vAlign w:val="center"/>
            <w:hideMark/>
          </w:tcPr>
          <w:p w14:paraId="1DCC0A49" w14:textId="77777777" w:rsidR="00D1267E" w:rsidRPr="00D1267E" w:rsidRDefault="00D1267E" w:rsidP="009B7AA1">
            <w:pPr>
              <w:pStyle w:val="Prrafodelista"/>
              <w:numPr>
                <w:ilvl w:val="0"/>
                <w:numId w:val="22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7B364DE" w14:textId="77777777" w:rsidR="000E76E1" w:rsidRPr="00D1267E" w:rsidRDefault="00D1267E" w:rsidP="009B7AA1">
            <w:pPr>
              <w:pStyle w:val="Prrafodelista"/>
              <w:numPr>
                <w:ilvl w:val="0"/>
                <w:numId w:val="22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1267E">
              <w:rPr>
                <w:rFonts w:cs="Arial"/>
                <w:color w:val="000000"/>
                <w:sz w:val="16"/>
                <w:szCs w:val="16"/>
                <w:lang w:eastAsia="es-CR"/>
              </w:rPr>
              <w:t>Se debe expresar con 2 decimales</w:t>
            </w:r>
          </w:p>
        </w:tc>
      </w:tr>
      <w:tr w:rsidR="000E76E1" w:rsidRPr="0077028F" w14:paraId="6D68097B" w14:textId="77777777" w:rsidTr="009770B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19D7300B" w14:textId="77777777" w:rsidR="000E76E1" w:rsidRPr="0077028F" w:rsidRDefault="000E76E1" w:rsidP="007E368F">
            <w:pPr>
              <w:pStyle w:val="Ttulo9"/>
              <w:ind w:left="113" w:right="113"/>
              <w:jc w:val="center"/>
              <w:outlineLvl w:val="8"/>
              <w:rPr>
                <w:b w:val="0"/>
                <w:szCs w:val="16"/>
                <w:lang w:val="es-CR" w:eastAsia="es-CR"/>
              </w:rPr>
            </w:pPr>
          </w:p>
        </w:tc>
        <w:tc>
          <w:tcPr>
            <w:tcW w:w="3402" w:type="dxa"/>
            <w:hideMark/>
          </w:tcPr>
          <w:p w14:paraId="6F5AE531" w14:textId="77777777" w:rsidR="000E76E1" w:rsidRPr="0077028F" w:rsidRDefault="000E76E1"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51" w:name="_[E]_Reservas"/>
            <w:bookmarkEnd w:id="251"/>
            <w:r w:rsidRPr="0077028F">
              <w:rPr>
                <w:szCs w:val="16"/>
              </w:rPr>
              <w:t xml:space="preserve">[E] </w:t>
            </w:r>
            <w:r w:rsidRPr="0077028F">
              <w:rPr>
                <w:szCs w:val="16"/>
                <w:lang w:val="es-ES_tradnl" w:eastAsia="es-CR"/>
              </w:rPr>
              <w:t>Reservas</w:t>
            </w:r>
          </w:p>
        </w:tc>
        <w:tc>
          <w:tcPr>
            <w:tcW w:w="4536" w:type="dxa"/>
            <w:vAlign w:val="center"/>
            <w:hideMark/>
          </w:tcPr>
          <w:p w14:paraId="0D1788C8" w14:textId="77777777" w:rsidR="000E76E1" w:rsidRPr="008B2646" w:rsidRDefault="000E76E1" w:rsidP="0077028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w:t>
            </w:r>
            <w:r w:rsidR="00BC2D7E" w:rsidRPr="008B2646">
              <w:rPr>
                <w:rFonts w:cs="Arial"/>
                <w:color w:val="000000"/>
                <w:sz w:val="16"/>
                <w:szCs w:val="16"/>
                <w:lang w:val="es-CR" w:eastAsia="es-CR"/>
              </w:rPr>
              <w:t xml:space="preserve"> patrimoniales</w:t>
            </w:r>
          </w:p>
        </w:tc>
        <w:tc>
          <w:tcPr>
            <w:tcW w:w="397" w:type="dxa"/>
            <w:textDirection w:val="btLr"/>
            <w:vAlign w:val="center"/>
            <w:hideMark/>
          </w:tcPr>
          <w:p w14:paraId="5AE71D6C" w14:textId="77777777" w:rsidR="000E76E1" w:rsidRPr="0077028F" w:rsidRDefault="000E76E1" w:rsidP="0077028F">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No aplica</w:t>
            </w:r>
          </w:p>
        </w:tc>
        <w:tc>
          <w:tcPr>
            <w:tcW w:w="5103" w:type="dxa"/>
            <w:vAlign w:val="center"/>
            <w:hideMark/>
          </w:tcPr>
          <w:p w14:paraId="6F609DFC" w14:textId="77777777" w:rsidR="00D1267E" w:rsidRPr="00D1267E" w:rsidRDefault="00D1267E" w:rsidP="009B7AA1">
            <w:pPr>
              <w:pStyle w:val="Prrafodelista"/>
              <w:numPr>
                <w:ilvl w:val="0"/>
                <w:numId w:val="23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899C002" w14:textId="77777777" w:rsidR="000E76E1" w:rsidRPr="00D1267E" w:rsidRDefault="00D1267E" w:rsidP="009B7AA1">
            <w:pPr>
              <w:pStyle w:val="Prrafodelista"/>
              <w:numPr>
                <w:ilvl w:val="0"/>
                <w:numId w:val="23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1267E">
              <w:rPr>
                <w:rFonts w:cs="Arial"/>
                <w:color w:val="000000"/>
                <w:sz w:val="16"/>
                <w:szCs w:val="16"/>
                <w:lang w:eastAsia="es-CR"/>
              </w:rPr>
              <w:t>Se debe expresar con 2 decimales</w:t>
            </w:r>
          </w:p>
        </w:tc>
      </w:tr>
      <w:tr w:rsidR="000E76E1" w:rsidRPr="0077028F" w14:paraId="75EC1D5B" w14:textId="77777777" w:rsidTr="009770B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4B409E15" w14:textId="77777777" w:rsidR="000E76E1" w:rsidRPr="0077028F" w:rsidRDefault="000E76E1" w:rsidP="007E368F">
            <w:pPr>
              <w:pStyle w:val="Ttulo9"/>
              <w:ind w:left="113" w:right="113"/>
              <w:jc w:val="center"/>
              <w:outlineLvl w:val="8"/>
              <w:rPr>
                <w:b w:val="0"/>
                <w:szCs w:val="16"/>
                <w:lang w:val="es-CR" w:eastAsia="es-CR"/>
              </w:rPr>
            </w:pPr>
          </w:p>
        </w:tc>
        <w:tc>
          <w:tcPr>
            <w:tcW w:w="3402" w:type="dxa"/>
            <w:hideMark/>
          </w:tcPr>
          <w:p w14:paraId="08FD62C6" w14:textId="77777777" w:rsidR="000E76E1" w:rsidRPr="0077028F" w:rsidRDefault="000E76E1"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52" w:name="_[E]_ResultadosPrincipioPeriodo"/>
            <w:bookmarkEnd w:id="252"/>
            <w:r w:rsidRPr="0077028F">
              <w:rPr>
                <w:szCs w:val="16"/>
              </w:rPr>
              <w:t xml:space="preserve">[E] </w:t>
            </w:r>
            <w:r w:rsidRPr="0077028F">
              <w:rPr>
                <w:szCs w:val="16"/>
                <w:lang w:val="es-ES_tradnl" w:eastAsia="es-CR"/>
              </w:rPr>
              <w:t>ResultadosPrincipioPeriodo</w:t>
            </w:r>
          </w:p>
        </w:tc>
        <w:tc>
          <w:tcPr>
            <w:tcW w:w="4536" w:type="dxa"/>
            <w:vAlign w:val="center"/>
            <w:hideMark/>
          </w:tcPr>
          <w:p w14:paraId="7BC302EB" w14:textId="77777777" w:rsidR="000E76E1" w:rsidRPr="0077028F" w:rsidRDefault="000E76E1" w:rsidP="0077028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 xml:space="preserve">Por resultados </w:t>
            </w:r>
            <w:r w:rsidR="00BC2D7E" w:rsidRPr="008B2646">
              <w:rPr>
                <w:rFonts w:cs="Arial"/>
                <w:color w:val="000000"/>
                <w:sz w:val="16"/>
                <w:szCs w:val="16"/>
                <w:lang w:val="es-CR" w:eastAsia="es-CR"/>
              </w:rPr>
              <w:t>acumulados</w:t>
            </w:r>
            <w:r w:rsidR="00BC2D7E">
              <w:rPr>
                <w:rFonts w:cs="Arial"/>
                <w:color w:val="000000"/>
                <w:sz w:val="16"/>
                <w:szCs w:val="16"/>
                <w:lang w:val="es-CR" w:eastAsia="es-CR"/>
              </w:rPr>
              <w:t xml:space="preserve"> </w:t>
            </w:r>
            <w:r w:rsidRPr="0077028F">
              <w:rPr>
                <w:rFonts w:cs="Arial"/>
                <w:color w:val="000000"/>
                <w:sz w:val="16"/>
                <w:szCs w:val="16"/>
                <w:lang w:val="es-CR" w:eastAsia="es-CR"/>
              </w:rPr>
              <w:t>al principio del periodo</w:t>
            </w:r>
          </w:p>
        </w:tc>
        <w:tc>
          <w:tcPr>
            <w:tcW w:w="397" w:type="dxa"/>
            <w:textDirection w:val="btLr"/>
            <w:vAlign w:val="center"/>
            <w:hideMark/>
          </w:tcPr>
          <w:p w14:paraId="0353EC08" w14:textId="77777777" w:rsidR="000E76E1" w:rsidRPr="0077028F" w:rsidRDefault="000E76E1" w:rsidP="0077028F">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No aplica</w:t>
            </w:r>
          </w:p>
        </w:tc>
        <w:tc>
          <w:tcPr>
            <w:tcW w:w="5103" w:type="dxa"/>
            <w:vAlign w:val="center"/>
            <w:hideMark/>
          </w:tcPr>
          <w:p w14:paraId="4592AFB8" w14:textId="77777777" w:rsidR="00D1267E" w:rsidRPr="00D1267E" w:rsidRDefault="00D1267E" w:rsidP="009B7AA1">
            <w:pPr>
              <w:pStyle w:val="Prrafodelista"/>
              <w:numPr>
                <w:ilvl w:val="0"/>
                <w:numId w:val="23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76C0442" w14:textId="77777777" w:rsidR="000E76E1" w:rsidRPr="00D1267E" w:rsidRDefault="00D1267E" w:rsidP="009B7AA1">
            <w:pPr>
              <w:pStyle w:val="Prrafodelista"/>
              <w:numPr>
                <w:ilvl w:val="0"/>
                <w:numId w:val="23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1267E">
              <w:rPr>
                <w:rFonts w:cs="Arial"/>
                <w:color w:val="000000"/>
                <w:sz w:val="16"/>
                <w:szCs w:val="16"/>
                <w:lang w:eastAsia="es-CR"/>
              </w:rPr>
              <w:t>Se debe expresar con 2 decimales</w:t>
            </w:r>
          </w:p>
        </w:tc>
      </w:tr>
      <w:tr w:rsidR="000E76E1" w:rsidRPr="0077028F" w14:paraId="3D056873" w14:textId="77777777" w:rsidTr="009770B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7E2F33E6" w14:textId="77777777" w:rsidR="000E76E1" w:rsidRPr="0077028F" w:rsidRDefault="00B4199C" w:rsidP="007E368F">
            <w:pPr>
              <w:pStyle w:val="Ttulo9"/>
              <w:ind w:left="113" w:right="113"/>
              <w:jc w:val="center"/>
              <w:outlineLvl w:val="8"/>
              <w:rPr>
                <w:b w:val="0"/>
                <w:szCs w:val="16"/>
                <w:lang w:val="es-CR" w:eastAsia="es-CR"/>
              </w:rPr>
            </w:pPr>
            <w:r>
              <w:rPr>
                <w:b w:val="0"/>
              </w:rPr>
              <w:t>[E]</w:t>
            </w:r>
            <w:r w:rsidR="000E76E1" w:rsidRPr="0077028F">
              <w:rPr>
                <w:b w:val="0"/>
                <w:szCs w:val="16"/>
                <w:lang w:val="es-ES_tradnl" w:eastAsia="es-CR"/>
              </w:rPr>
              <w:t>CorreccionErroresFundamentalesEneAnterior</w:t>
            </w:r>
          </w:p>
        </w:tc>
        <w:tc>
          <w:tcPr>
            <w:tcW w:w="3402" w:type="dxa"/>
            <w:hideMark/>
          </w:tcPr>
          <w:p w14:paraId="73E70AE4" w14:textId="77777777" w:rsidR="000E76E1" w:rsidRPr="0077028F" w:rsidRDefault="000E76E1"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53" w:name="_[A]_Total_46"/>
            <w:bookmarkEnd w:id="253"/>
            <w:r w:rsidRPr="0077028F">
              <w:rPr>
                <w:szCs w:val="16"/>
              </w:rPr>
              <w:t xml:space="preserve">[A] </w:t>
            </w:r>
            <w:r w:rsidRPr="0077028F">
              <w:rPr>
                <w:szCs w:val="16"/>
                <w:lang w:val="es-ES_tradnl" w:eastAsia="es-CR"/>
              </w:rPr>
              <w:t>Total</w:t>
            </w:r>
          </w:p>
        </w:tc>
        <w:tc>
          <w:tcPr>
            <w:tcW w:w="4536" w:type="dxa"/>
            <w:vAlign w:val="center"/>
            <w:hideMark/>
          </w:tcPr>
          <w:p w14:paraId="0199D547" w14:textId="77777777" w:rsidR="000E76E1" w:rsidRPr="0077028F" w:rsidRDefault="000E76E1" w:rsidP="0077028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Total por corrección de errores fundamentales</w:t>
            </w:r>
          </w:p>
        </w:tc>
        <w:tc>
          <w:tcPr>
            <w:tcW w:w="397" w:type="dxa"/>
            <w:textDirection w:val="btLr"/>
            <w:vAlign w:val="center"/>
            <w:hideMark/>
          </w:tcPr>
          <w:p w14:paraId="0597AF6E" w14:textId="77777777" w:rsidR="000E76E1" w:rsidRPr="0077028F" w:rsidRDefault="000E76E1" w:rsidP="0077028F">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No aplica</w:t>
            </w:r>
          </w:p>
        </w:tc>
        <w:tc>
          <w:tcPr>
            <w:tcW w:w="5103" w:type="dxa"/>
            <w:vAlign w:val="center"/>
            <w:hideMark/>
          </w:tcPr>
          <w:p w14:paraId="2731D000" w14:textId="77777777" w:rsidR="000E76E1" w:rsidRPr="0077028F" w:rsidRDefault="00000000" w:rsidP="0077028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46" w:history="1">
              <w:r w:rsidR="000E76E1" w:rsidRPr="0077028F">
                <w:rPr>
                  <w:rStyle w:val="Hipervnculo"/>
                  <w:rFonts w:cs="Arial"/>
                  <w:sz w:val="16"/>
                  <w:szCs w:val="16"/>
                  <w:lang w:val="es-CR" w:eastAsia="es-CR"/>
                </w:rPr>
                <w:t>[A] Total</w:t>
              </w:r>
            </w:hyperlink>
            <w:r w:rsidR="000E76E1" w:rsidRPr="0077028F">
              <w:rPr>
                <w:rFonts w:cs="Arial"/>
                <w:color w:val="000000"/>
                <w:sz w:val="16"/>
                <w:szCs w:val="16"/>
                <w:lang w:val="es-CR" w:eastAsia="es-CR"/>
              </w:rPr>
              <w:t xml:space="preserve"> = </w:t>
            </w:r>
            <w:r w:rsidR="0077028F">
              <w:rPr>
                <w:rFonts w:cs="Arial"/>
                <w:color w:val="000000"/>
                <w:sz w:val="16"/>
                <w:szCs w:val="16"/>
                <w:lang w:val="es-CR" w:eastAsia="es-CR"/>
              </w:rPr>
              <w:t>∑</w:t>
            </w:r>
            <w:r w:rsidR="000E76E1" w:rsidRPr="0077028F">
              <w:rPr>
                <w:rFonts w:cs="Arial"/>
                <w:color w:val="000000"/>
                <w:sz w:val="16"/>
                <w:szCs w:val="16"/>
                <w:lang w:val="es-CR" w:eastAsia="es-CR"/>
              </w:rPr>
              <w:t xml:space="preserve"> </w:t>
            </w:r>
            <w:hyperlink w:anchor="_DesgloseCorreccionErroresFundamenta" w:history="1">
              <w:r w:rsidR="000E76E1" w:rsidRPr="0077028F">
                <w:rPr>
                  <w:rStyle w:val="Hipervnculo"/>
                  <w:rFonts w:cs="Arial"/>
                  <w:sz w:val="16"/>
                  <w:szCs w:val="16"/>
                  <w:lang w:val="es-CR" w:eastAsia="es-CR"/>
                </w:rPr>
                <w:t>DesgloseCorreccionErroresFundamentalesEneAnterior</w:t>
              </w:r>
            </w:hyperlink>
          </w:p>
        </w:tc>
      </w:tr>
      <w:tr w:rsidR="000E76E1" w:rsidRPr="0077028F" w14:paraId="5CF135AC" w14:textId="77777777" w:rsidTr="009770B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1384D32B" w14:textId="77777777" w:rsidR="000E76E1" w:rsidRPr="0077028F" w:rsidRDefault="00B4199C" w:rsidP="007E368F">
            <w:pPr>
              <w:pStyle w:val="Ttulo9"/>
              <w:ind w:left="113" w:right="113"/>
              <w:jc w:val="center"/>
              <w:outlineLvl w:val="8"/>
              <w:rPr>
                <w:b w:val="0"/>
                <w:szCs w:val="16"/>
                <w:lang w:val="es-CR" w:eastAsia="es-CR"/>
              </w:rPr>
            </w:pPr>
            <w:bookmarkStart w:id="254" w:name="_DesgloseCorreccionErroresFundamenta"/>
            <w:bookmarkEnd w:id="254"/>
            <w:r>
              <w:rPr>
                <w:b w:val="0"/>
              </w:rPr>
              <w:t>[E]</w:t>
            </w:r>
            <w:r w:rsidR="000E76E1" w:rsidRPr="0077028F">
              <w:rPr>
                <w:b w:val="0"/>
                <w:szCs w:val="16"/>
                <w:lang w:val="es-ES_tradnl" w:eastAsia="es-CR"/>
              </w:rPr>
              <w:t>DesgloseCorreccionErroresFundamentalesEneAnterior</w:t>
            </w:r>
          </w:p>
        </w:tc>
        <w:tc>
          <w:tcPr>
            <w:tcW w:w="3402" w:type="dxa"/>
            <w:hideMark/>
          </w:tcPr>
          <w:p w14:paraId="69A5CA12" w14:textId="77777777" w:rsidR="000E76E1" w:rsidRPr="0077028F" w:rsidRDefault="000E76E1"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55" w:name="_[E]_CapSocial_1"/>
            <w:bookmarkEnd w:id="255"/>
            <w:r w:rsidRPr="0077028F">
              <w:rPr>
                <w:szCs w:val="16"/>
              </w:rPr>
              <w:t xml:space="preserve">[E] </w:t>
            </w:r>
            <w:r w:rsidRPr="0077028F">
              <w:rPr>
                <w:szCs w:val="16"/>
                <w:lang w:val="es-ES_tradnl" w:eastAsia="es-CR"/>
              </w:rPr>
              <w:t>CapSocial</w:t>
            </w:r>
          </w:p>
        </w:tc>
        <w:tc>
          <w:tcPr>
            <w:tcW w:w="4536" w:type="dxa"/>
            <w:vAlign w:val="center"/>
            <w:hideMark/>
          </w:tcPr>
          <w:p w14:paraId="18461040" w14:textId="77777777" w:rsidR="000E76E1" w:rsidRPr="0077028F" w:rsidRDefault="000E76E1" w:rsidP="0077028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Al capital social</w:t>
            </w:r>
          </w:p>
        </w:tc>
        <w:tc>
          <w:tcPr>
            <w:tcW w:w="397" w:type="dxa"/>
            <w:textDirection w:val="btLr"/>
            <w:vAlign w:val="center"/>
            <w:hideMark/>
          </w:tcPr>
          <w:p w14:paraId="52EA1674" w14:textId="77777777" w:rsidR="000E76E1" w:rsidRPr="0077028F" w:rsidRDefault="000E76E1" w:rsidP="0077028F">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No aplica</w:t>
            </w:r>
          </w:p>
        </w:tc>
        <w:tc>
          <w:tcPr>
            <w:tcW w:w="5103" w:type="dxa"/>
            <w:vAlign w:val="center"/>
            <w:hideMark/>
          </w:tcPr>
          <w:p w14:paraId="796C4A9C" w14:textId="77777777" w:rsidR="00D1267E" w:rsidRPr="00D1267E" w:rsidRDefault="00D1267E" w:rsidP="009B7AA1">
            <w:pPr>
              <w:pStyle w:val="Prrafodelista"/>
              <w:numPr>
                <w:ilvl w:val="0"/>
                <w:numId w:val="23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A774725" w14:textId="77777777" w:rsidR="000E76E1" w:rsidRPr="00D1267E" w:rsidRDefault="00D1267E" w:rsidP="009B7AA1">
            <w:pPr>
              <w:pStyle w:val="Prrafodelista"/>
              <w:numPr>
                <w:ilvl w:val="0"/>
                <w:numId w:val="23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1267E">
              <w:rPr>
                <w:rFonts w:cs="Arial"/>
                <w:color w:val="000000"/>
                <w:sz w:val="16"/>
                <w:szCs w:val="16"/>
                <w:lang w:eastAsia="es-CR"/>
              </w:rPr>
              <w:t>Se debe expresar con 2 decimales</w:t>
            </w:r>
          </w:p>
        </w:tc>
      </w:tr>
      <w:tr w:rsidR="000E76E1" w:rsidRPr="0077028F" w14:paraId="3007FDDA" w14:textId="77777777" w:rsidTr="009770B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2CA50285" w14:textId="77777777" w:rsidR="000E76E1" w:rsidRPr="0077028F" w:rsidRDefault="000E76E1" w:rsidP="007E368F">
            <w:pPr>
              <w:pStyle w:val="Ttulo9"/>
              <w:ind w:left="113" w:right="113"/>
              <w:jc w:val="center"/>
              <w:outlineLvl w:val="8"/>
              <w:rPr>
                <w:b w:val="0"/>
                <w:szCs w:val="16"/>
                <w:lang w:val="es-CR" w:eastAsia="es-CR"/>
              </w:rPr>
            </w:pPr>
          </w:p>
        </w:tc>
        <w:tc>
          <w:tcPr>
            <w:tcW w:w="3402" w:type="dxa"/>
            <w:hideMark/>
          </w:tcPr>
          <w:p w14:paraId="515E6588" w14:textId="77777777" w:rsidR="000E76E1" w:rsidRPr="0077028F" w:rsidRDefault="000E76E1"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56" w:name="_[E]_AportesNoCapitalizados_1"/>
            <w:bookmarkEnd w:id="256"/>
            <w:r w:rsidRPr="0077028F">
              <w:rPr>
                <w:szCs w:val="16"/>
              </w:rPr>
              <w:t xml:space="preserve">[E] </w:t>
            </w:r>
            <w:r w:rsidRPr="0077028F">
              <w:rPr>
                <w:szCs w:val="16"/>
                <w:lang w:val="es-ES_tradnl" w:eastAsia="es-CR"/>
              </w:rPr>
              <w:t>AportesNoCapitalizados</w:t>
            </w:r>
          </w:p>
        </w:tc>
        <w:tc>
          <w:tcPr>
            <w:tcW w:w="4536" w:type="dxa"/>
            <w:vAlign w:val="center"/>
            <w:hideMark/>
          </w:tcPr>
          <w:p w14:paraId="2D69FB9B" w14:textId="77777777" w:rsidR="000E76E1" w:rsidRPr="008B2646" w:rsidRDefault="000D5721" w:rsidP="0077028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 xml:space="preserve">A los aportes </w:t>
            </w:r>
            <w:r w:rsidR="00BC2D7E" w:rsidRPr="008B2646">
              <w:rPr>
                <w:rFonts w:cs="Arial"/>
                <w:color w:val="000000"/>
                <w:sz w:val="16"/>
                <w:szCs w:val="16"/>
                <w:lang w:val="es-CR" w:eastAsia="es-CR"/>
              </w:rPr>
              <w:t xml:space="preserve">patrimoniales </w:t>
            </w:r>
            <w:r w:rsidRPr="008B2646">
              <w:rPr>
                <w:rFonts w:cs="Arial"/>
                <w:color w:val="000000"/>
                <w:sz w:val="16"/>
                <w:szCs w:val="16"/>
                <w:lang w:val="es-CR" w:eastAsia="es-CR"/>
              </w:rPr>
              <w:t>no capitalizados</w:t>
            </w:r>
          </w:p>
        </w:tc>
        <w:tc>
          <w:tcPr>
            <w:tcW w:w="397" w:type="dxa"/>
            <w:textDirection w:val="btLr"/>
            <w:vAlign w:val="center"/>
            <w:hideMark/>
          </w:tcPr>
          <w:p w14:paraId="55E6440C" w14:textId="77777777" w:rsidR="000E76E1" w:rsidRPr="0077028F" w:rsidRDefault="000E76E1" w:rsidP="0077028F">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No aplica</w:t>
            </w:r>
          </w:p>
        </w:tc>
        <w:tc>
          <w:tcPr>
            <w:tcW w:w="5103" w:type="dxa"/>
            <w:vAlign w:val="center"/>
            <w:hideMark/>
          </w:tcPr>
          <w:p w14:paraId="7DCD58EC" w14:textId="77777777" w:rsidR="00D1267E" w:rsidRPr="00D1267E" w:rsidRDefault="00D1267E" w:rsidP="009B7AA1">
            <w:pPr>
              <w:pStyle w:val="Prrafodelista"/>
              <w:numPr>
                <w:ilvl w:val="0"/>
                <w:numId w:val="23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9D94A66" w14:textId="77777777" w:rsidR="000E76E1" w:rsidRPr="00D1267E" w:rsidRDefault="00D1267E" w:rsidP="009B7AA1">
            <w:pPr>
              <w:pStyle w:val="Prrafodelista"/>
              <w:numPr>
                <w:ilvl w:val="0"/>
                <w:numId w:val="23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1267E">
              <w:rPr>
                <w:rFonts w:cs="Arial"/>
                <w:color w:val="000000"/>
                <w:sz w:val="16"/>
                <w:szCs w:val="16"/>
                <w:lang w:eastAsia="es-CR"/>
              </w:rPr>
              <w:t>Se debe expresar con 2 decimales</w:t>
            </w:r>
          </w:p>
        </w:tc>
      </w:tr>
      <w:tr w:rsidR="000E76E1" w:rsidRPr="0077028F" w14:paraId="53D9C06B" w14:textId="77777777" w:rsidTr="009770B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3DA26305" w14:textId="77777777" w:rsidR="000E76E1" w:rsidRPr="0077028F" w:rsidRDefault="000E76E1" w:rsidP="007E368F">
            <w:pPr>
              <w:pStyle w:val="Ttulo9"/>
              <w:ind w:left="113" w:right="113"/>
              <w:jc w:val="center"/>
              <w:outlineLvl w:val="8"/>
              <w:rPr>
                <w:b w:val="0"/>
                <w:szCs w:val="16"/>
                <w:lang w:val="es-CR" w:eastAsia="es-CR"/>
              </w:rPr>
            </w:pPr>
          </w:p>
        </w:tc>
        <w:tc>
          <w:tcPr>
            <w:tcW w:w="3402" w:type="dxa"/>
            <w:hideMark/>
          </w:tcPr>
          <w:p w14:paraId="19BD93F4" w14:textId="77777777" w:rsidR="000E76E1" w:rsidRPr="0077028F" w:rsidRDefault="000E76E1"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57" w:name="_[E]_Ajustes_1"/>
            <w:bookmarkEnd w:id="257"/>
            <w:r w:rsidRPr="0077028F">
              <w:rPr>
                <w:szCs w:val="16"/>
              </w:rPr>
              <w:t xml:space="preserve">[E] </w:t>
            </w:r>
            <w:r w:rsidRPr="0077028F">
              <w:rPr>
                <w:szCs w:val="16"/>
                <w:lang w:val="es-ES_tradnl" w:eastAsia="es-CR"/>
              </w:rPr>
              <w:t>Ajustes</w:t>
            </w:r>
          </w:p>
        </w:tc>
        <w:tc>
          <w:tcPr>
            <w:tcW w:w="4536" w:type="dxa"/>
            <w:vAlign w:val="center"/>
            <w:hideMark/>
          </w:tcPr>
          <w:p w14:paraId="18E1C904" w14:textId="77777777" w:rsidR="000E76E1" w:rsidRPr="008B2646" w:rsidRDefault="000E76E1" w:rsidP="0077028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ajustes al patrimonio</w:t>
            </w:r>
          </w:p>
        </w:tc>
        <w:tc>
          <w:tcPr>
            <w:tcW w:w="397" w:type="dxa"/>
            <w:textDirection w:val="btLr"/>
            <w:vAlign w:val="center"/>
            <w:hideMark/>
          </w:tcPr>
          <w:p w14:paraId="28E95BF9" w14:textId="77777777" w:rsidR="000E76E1" w:rsidRPr="0077028F" w:rsidRDefault="000E76E1" w:rsidP="0077028F">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No aplica</w:t>
            </w:r>
          </w:p>
        </w:tc>
        <w:tc>
          <w:tcPr>
            <w:tcW w:w="5103" w:type="dxa"/>
            <w:vAlign w:val="center"/>
            <w:hideMark/>
          </w:tcPr>
          <w:p w14:paraId="1B7A17CE" w14:textId="77777777" w:rsidR="00D1267E" w:rsidRPr="00D1267E" w:rsidRDefault="00D1267E" w:rsidP="009B7AA1">
            <w:pPr>
              <w:pStyle w:val="Prrafodelista"/>
              <w:numPr>
                <w:ilvl w:val="0"/>
                <w:numId w:val="23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5F00417" w14:textId="77777777" w:rsidR="000E76E1" w:rsidRPr="00D1267E" w:rsidRDefault="00D1267E" w:rsidP="009B7AA1">
            <w:pPr>
              <w:pStyle w:val="Prrafodelista"/>
              <w:numPr>
                <w:ilvl w:val="0"/>
                <w:numId w:val="23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1267E">
              <w:rPr>
                <w:rFonts w:cs="Arial"/>
                <w:color w:val="000000"/>
                <w:sz w:val="16"/>
                <w:szCs w:val="16"/>
                <w:lang w:eastAsia="es-CR"/>
              </w:rPr>
              <w:t>Se debe expresar con 2 decimales</w:t>
            </w:r>
          </w:p>
        </w:tc>
      </w:tr>
      <w:tr w:rsidR="000E76E1" w:rsidRPr="0077028F" w14:paraId="694B6646" w14:textId="77777777" w:rsidTr="009770B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3B7AF72" w14:textId="77777777" w:rsidR="000E76E1" w:rsidRPr="0077028F" w:rsidRDefault="000E76E1" w:rsidP="007E368F">
            <w:pPr>
              <w:pStyle w:val="Ttulo9"/>
              <w:ind w:left="113" w:right="113"/>
              <w:jc w:val="center"/>
              <w:outlineLvl w:val="8"/>
              <w:rPr>
                <w:b w:val="0"/>
                <w:szCs w:val="16"/>
                <w:lang w:val="es-CR" w:eastAsia="es-CR"/>
              </w:rPr>
            </w:pPr>
          </w:p>
        </w:tc>
        <w:tc>
          <w:tcPr>
            <w:tcW w:w="3402" w:type="dxa"/>
            <w:hideMark/>
          </w:tcPr>
          <w:p w14:paraId="18D29BCE" w14:textId="77777777" w:rsidR="000E76E1" w:rsidRPr="0077028F" w:rsidRDefault="000E76E1"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58" w:name="_[E]_Reservas_1"/>
            <w:bookmarkEnd w:id="258"/>
            <w:r w:rsidRPr="0077028F">
              <w:rPr>
                <w:szCs w:val="16"/>
              </w:rPr>
              <w:t xml:space="preserve">[E] </w:t>
            </w:r>
            <w:r w:rsidRPr="0077028F">
              <w:rPr>
                <w:szCs w:val="16"/>
                <w:lang w:val="es-ES_tradnl" w:eastAsia="es-CR"/>
              </w:rPr>
              <w:t>Reservas</w:t>
            </w:r>
          </w:p>
        </w:tc>
        <w:tc>
          <w:tcPr>
            <w:tcW w:w="4536" w:type="dxa"/>
            <w:vAlign w:val="center"/>
            <w:hideMark/>
          </w:tcPr>
          <w:p w14:paraId="62AFFD2F" w14:textId="77777777" w:rsidR="000E76E1" w:rsidRPr="008B2646" w:rsidRDefault="000E76E1" w:rsidP="0077028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w:t>
            </w:r>
            <w:r w:rsidR="00BC2D7E" w:rsidRPr="008B2646">
              <w:rPr>
                <w:rFonts w:cs="Arial"/>
                <w:color w:val="000000"/>
                <w:sz w:val="16"/>
                <w:szCs w:val="16"/>
                <w:lang w:val="es-CR" w:eastAsia="es-CR"/>
              </w:rPr>
              <w:t xml:space="preserve"> patrimoniales</w:t>
            </w:r>
          </w:p>
        </w:tc>
        <w:tc>
          <w:tcPr>
            <w:tcW w:w="397" w:type="dxa"/>
            <w:textDirection w:val="btLr"/>
            <w:vAlign w:val="center"/>
            <w:hideMark/>
          </w:tcPr>
          <w:p w14:paraId="1490DBA1" w14:textId="77777777" w:rsidR="000E76E1" w:rsidRPr="0077028F" w:rsidRDefault="000E76E1" w:rsidP="0077028F">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No aplica</w:t>
            </w:r>
          </w:p>
        </w:tc>
        <w:tc>
          <w:tcPr>
            <w:tcW w:w="5103" w:type="dxa"/>
            <w:vAlign w:val="center"/>
            <w:hideMark/>
          </w:tcPr>
          <w:p w14:paraId="14466404" w14:textId="77777777" w:rsidR="00D1267E" w:rsidRPr="00D1267E" w:rsidRDefault="00D1267E" w:rsidP="009B7AA1">
            <w:pPr>
              <w:pStyle w:val="Prrafodelista"/>
              <w:numPr>
                <w:ilvl w:val="0"/>
                <w:numId w:val="23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B77AD97" w14:textId="77777777" w:rsidR="000E76E1" w:rsidRPr="00D1267E" w:rsidRDefault="00D1267E" w:rsidP="009B7AA1">
            <w:pPr>
              <w:pStyle w:val="Prrafodelista"/>
              <w:numPr>
                <w:ilvl w:val="0"/>
                <w:numId w:val="23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1267E">
              <w:rPr>
                <w:rFonts w:cs="Arial"/>
                <w:color w:val="000000"/>
                <w:sz w:val="16"/>
                <w:szCs w:val="16"/>
                <w:lang w:eastAsia="es-CR"/>
              </w:rPr>
              <w:t>Se debe expresar con 2 decimales</w:t>
            </w:r>
          </w:p>
        </w:tc>
      </w:tr>
      <w:tr w:rsidR="000E76E1" w:rsidRPr="0077028F" w14:paraId="49363E17" w14:textId="77777777" w:rsidTr="009770B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C9F8557" w14:textId="77777777" w:rsidR="000E76E1" w:rsidRPr="0077028F" w:rsidRDefault="000E76E1" w:rsidP="007E368F">
            <w:pPr>
              <w:pStyle w:val="Ttulo9"/>
              <w:ind w:left="113" w:right="113"/>
              <w:jc w:val="center"/>
              <w:outlineLvl w:val="8"/>
              <w:rPr>
                <w:b w:val="0"/>
                <w:szCs w:val="16"/>
                <w:lang w:val="es-CR" w:eastAsia="es-CR"/>
              </w:rPr>
            </w:pPr>
          </w:p>
        </w:tc>
        <w:tc>
          <w:tcPr>
            <w:tcW w:w="3402" w:type="dxa"/>
            <w:hideMark/>
          </w:tcPr>
          <w:p w14:paraId="5ECB2263" w14:textId="77777777" w:rsidR="000E76E1" w:rsidRPr="0077028F" w:rsidRDefault="000E76E1"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59" w:name="_[E]_ResultadosPrincipioPeriodo_1"/>
            <w:bookmarkEnd w:id="259"/>
            <w:r w:rsidRPr="0077028F">
              <w:rPr>
                <w:szCs w:val="16"/>
              </w:rPr>
              <w:t xml:space="preserve">[E] </w:t>
            </w:r>
            <w:r w:rsidRPr="0077028F">
              <w:rPr>
                <w:szCs w:val="16"/>
                <w:lang w:val="es-ES_tradnl" w:eastAsia="es-CR"/>
              </w:rPr>
              <w:t>ResultadosPrincipioPeriodo</w:t>
            </w:r>
          </w:p>
        </w:tc>
        <w:tc>
          <w:tcPr>
            <w:tcW w:w="4536" w:type="dxa"/>
            <w:vAlign w:val="center"/>
            <w:hideMark/>
          </w:tcPr>
          <w:p w14:paraId="31F30A41" w14:textId="77777777" w:rsidR="000E76E1" w:rsidRPr="008B2646" w:rsidRDefault="000E76E1" w:rsidP="0077028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 xml:space="preserve">Por resultados </w:t>
            </w:r>
            <w:r w:rsidR="00BC2D7E" w:rsidRPr="008B2646">
              <w:rPr>
                <w:rFonts w:cs="Arial"/>
                <w:color w:val="000000"/>
                <w:sz w:val="16"/>
                <w:szCs w:val="16"/>
                <w:lang w:val="es-CR" w:eastAsia="es-CR"/>
              </w:rPr>
              <w:t xml:space="preserve">acumulados </w:t>
            </w:r>
            <w:r w:rsidRPr="008B2646">
              <w:rPr>
                <w:rFonts w:cs="Arial"/>
                <w:color w:val="000000"/>
                <w:sz w:val="16"/>
                <w:szCs w:val="16"/>
                <w:lang w:val="es-CR" w:eastAsia="es-CR"/>
              </w:rPr>
              <w:t>al principio del periodo</w:t>
            </w:r>
          </w:p>
        </w:tc>
        <w:tc>
          <w:tcPr>
            <w:tcW w:w="397" w:type="dxa"/>
            <w:textDirection w:val="btLr"/>
            <w:vAlign w:val="center"/>
            <w:hideMark/>
          </w:tcPr>
          <w:p w14:paraId="53DD34BB" w14:textId="77777777" w:rsidR="000E76E1" w:rsidRPr="0077028F" w:rsidRDefault="000E76E1" w:rsidP="0077028F">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77028F">
              <w:rPr>
                <w:rFonts w:cs="Arial"/>
                <w:color w:val="000000"/>
                <w:sz w:val="16"/>
                <w:szCs w:val="16"/>
                <w:lang w:val="es-CR" w:eastAsia="es-CR"/>
              </w:rPr>
              <w:t>No aplica</w:t>
            </w:r>
          </w:p>
        </w:tc>
        <w:tc>
          <w:tcPr>
            <w:tcW w:w="5103" w:type="dxa"/>
            <w:vAlign w:val="center"/>
            <w:hideMark/>
          </w:tcPr>
          <w:p w14:paraId="683CD0F5" w14:textId="77777777" w:rsidR="00D1267E" w:rsidRPr="00D1267E" w:rsidRDefault="00D1267E" w:rsidP="009B7AA1">
            <w:pPr>
              <w:pStyle w:val="Prrafodelista"/>
              <w:numPr>
                <w:ilvl w:val="0"/>
                <w:numId w:val="23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0293DD8" w14:textId="77777777" w:rsidR="000E76E1" w:rsidRPr="00D1267E" w:rsidRDefault="00D1267E" w:rsidP="009B7AA1">
            <w:pPr>
              <w:pStyle w:val="Prrafodelista"/>
              <w:numPr>
                <w:ilvl w:val="0"/>
                <w:numId w:val="23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1267E">
              <w:rPr>
                <w:rFonts w:cs="Arial"/>
                <w:color w:val="000000"/>
                <w:sz w:val="16"/>
                <w:szCs w:val="16"/>
                <w:lang w:eastAsia="es-CR"/>
              </w:rPr>
              <w:t>Se debe expresar con 2 decimales</w:t>
            </w:r>
          </w:p>
        </w:tc>
      </w:tr>
    </w:tbl>
    <w:p w14:paraId="40F8E228" w14:textId="77777777" w:rsidR="00282056" w:rsidRDefault="00282056" w:rsidP="00282056">
      <w:pPr>
        <w:rPr>
          <w:lang w:val="es-ES_tradnl"/>
        </w:rPr>
      </w:pPr>
    </w:p>
    <w:p w14:paraId="2708ECAD" w14:textId="77777777" w:rsidR="00282056" w:rsidRDefault="00282056" w:rsidP="00282056">
      <w:pPr>
        <w:rPr>
          <w:lang w:val="es-ES_tradnl"/>
        </w:rPr>
      </w:pPr>
    </w:p>
    <w:p w14:paraId="1C6C8204" w14:textId="77777777" w:rsidR="00282056" w:rsidRDefault="00282056" w:rsidP="00282056">
      <w:pPr>
        <w:rPr>
          <w:lang w:val="es-ES_tradnl"/>
        </w:rPr>
      </w:pPr>
    </w:p>
    <w:p w14:paraId="09C48CC7" w14:textId="77777777" w:rsidR="00282056" w:rsidRDefault="00282056" w:rsidP="00282056">
      <w:pPr>
        <w:rPr>
          <w:lang w:val="es-ES_tradnl"/>
        </w:rPr>
      </w:pPr>
    </w:p>
    <w:p w14:paraId="5459600B" w14:textId="77777777" w:rsidR="00282056" w:rsidRDefault="00282056" w:rsidP="00282056">
      <w:pPr>
        <w:rPr>
          <w:lang w:val="es-ES_tradnl"/>
        </w:rPr>
      </w:pPr>
    </w:p>
    <w:p w14:paraId="03C67737" w14:textId="77777777" w:rsidR="00282056" w:rsidRDefault="00282056" w:rsidP="00282056">
      <w:pPr>
        <w:rPr>
          <w:lang w:val="es-ES_tradnl"/>
        </w:rPr>
      </w:pPr>
      <w:r>
        <w:rPr>
          <w:lang w:val="es-ES_tradnl"/>
        </w:rPr>
        <w:br w:type="page"/>
      </w:r>
    </w:p>
    <w:p w14:paraId="6FD83E10" w14:textId="77777777" w:rsidR="00282056" w:rsidRPr="00FD586B" w:rsidRDefault="00282056" w:rsidP="00282056">
      <w:pPr>
        <w:rPr>
          <w:lang w:val="es-ES_tradnl"/>
        </w:rPr>
      </w:pPr>
    </w:p>
    <w:p w14:paraId="55D1D7C8" w14:textId="77777777" w:rsidR="00282056" w:rsidRDefault="00282056" w:rsidP="00F4314C">
      <w:pPr>
        <w:pStyle w:val="Ttulo3"/>
        <w:numPr>
          <w:ilvl w:val="0"/>
          <w:numId w:val="19"/>
        </w:numPr>
      </w:pPr>
      <w:bookmarkStart w:id="260" w:name="_Toc136255522"/>
      <w:r w:rsidRPr="002D7C34">
        <w:t>SaldoCorregidoInicioAnnoAnterior</w:t>
      </w:r>
      <w:bookmarkEnd w:id="260"/>
    </w:p>
    <w:p w14:paraId="6E500A1E" w14:textId="77777777" w:rsidR="00282056" w:rsidRDefault="00282056" w:rsidP="00282056">
      <w:pPr>
        <w:rPr>
          <w:lang w:val="es-ES_tradnl" w:eastAsia="en-US"/>
        </w:rPr>
      </w:pPr>
    </w:p>
    <w:p w14:paraId="0FA10169" w14:textId="77777777" w:rsidR="00282056" w:rsidRDefault="00282056" w:rsidP="00282056">
      <w:pPr>
        <w:rPr>
          <w:lang w:val="es-ES_tradnl" w:eastAsia="en-US"/>
        </w:rPr>
      </w:pPr>
    </w:p>
    <w:tbl>
      <w:tblPr>
        <w:tblStyle w:val="Cuadrculamedia3-nfasis1"/>
        <w:tblW w:w="14193" w:type="dxa"/>
        <w:tblLayout w:type="fixed"/>
        <w:tblLook w:val="04A0" w:firstRow="1" w:lastRow="0" w:firstColumn="1" w:lastColumn="0" w:noHBand="0" w:noVBand="1"/>
      </w:tblPr>
      <w:tblGrid>
        <w:gridCol w:w="1124"/>
        <w:gridCol w:w="3026"/>
        <w:gridCol w:w="4536"/>
        <w:gridCol w:w="404"/>
        <w:gridCol w:w="5103"/>
      </w:tblGrid>
      <w:tr w:rsidR="006C5686" w:rsidRPr="006A22BE" w14:paraId="28ACE273" w14:textId="77777777" w:rsidTr="009B1896">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2EBFCAD3" w14:textId="77777777" w:rsidR="006C5686" w:rsidRPr="0077028F" w:rsidRDefault="006C5686" w:rsidP="007E368F">
            <w:pPr>
              <w:ind w:left="113" w:right="113"/>
              <w:jc w:val="center"/>
              <w:rPr>
                <w:rFonts w:cs="Arial"/>
                <w:bCs w:val="0"/>
                <w:color w:val="FFFFFF"/>
                <w:sz w:val="16"/>
                <w:szCs w:val="16"/>
                <w:lang w:val="es-CR" w:eastAsia="es-CR"/>
              </w:rPr>
            </w:pPr>
            <w:r w:rsidRPr="0077028F">
              <w:rPr>
                <w:rFonts w:cs="Arial"/>
                <w:color w:val="FFFFFF"/>
                <w:sz w:val="16"/>
                <w:szCs w:val="16"/>
                <w:lang w:val="es-CR" w:eastAsia="es-CR"/>
              </w:rPr>
              <w:t>Nodo</w:t>
            </w:r>
          </w:p>
        </w:tc>
        <w:tc>
          <w:tcPr>
            <w:tcW w:w="3026" w:type="dxa"/>
            <w:vAlign w:val="center"/>
            <w:hideMark/>
          </w:tcPr>
          <w:p w14:paraId="0ED4C48A" w14:textId="77777777" w:rsidR="006C5686" w:rsidRPr="006A22BE" w:rsidRDefault="006C5686" w:rsidP="0077028F">
            <w:pPr>
              <w:jc w:val="center"/>
              <w:cnfStyle w:val="100000000000" w:firstRow="1" w:lastRow="0" w:firstColumn="0" w:lastColumn="0" w:oddVBand="0" w:evenVBand="0" w:oddHBand="0" w:evenHBand="0" w:firstRowFirstColumn="0" w:firstRowLastColumn="0" w:lastRowFirstColumn="0" w:lastRowLastColumn="0"/>
              <w:rPr>
                <w:rFonts w:cs="Arial"/>
                <w:b w:val="0"/>
                <w:bCs w:val="0"/>
                <w:color w:val="FFFFFF"/>
                <w:sz w:val="16"/>
                <w:szCs w:val="16"/>
                <w:lang w:val="es-CR" w:eastAsia="es-CR"/>
              </w:rPr>
            </w:pPr>
            <w:r w:rsidRPr="006A22BE">
              <w:rPr>
                <w:rFonts w:cs="Arial"/>
                <w:color w:val="FFFFFF"/>
                <w:sz w:val="16"/>
                <w:szCs w:val="16"/>
                <w:lang w:val="es-CR" w:eastAsia="es-CR"/>
              </w:rPr>
              <w:t>Atributo[A] / Elemento[E]</w:t>
            </w:r>
          </w:p>
        </w:tc>
        <w:tc>
          <w:tcPr>
            <w:tcW w:w="4536" w:type="dxa"/>
            <w:vAlign w:val="center"/>
            <w:hideMark/>
          </w:tcPr>
          <w:p w14:paraId="1384AB57" w14:textId="77777777" w:rsidR="006C5686" w:rsidRPr="006A22BE" w:rsidRDefault="006C5686" w:rsidP="0077028F">
            <w:pPr>
              <w:jc w:val="center"/>
              <w:cnfStyle w:val="100000000000" w:firstRow="1" w:lastRow="0" w:firstColumn="0" w:lastColumn="0" w:oddVBand="0" w:evenVBand="0" w:oddHBand="0" w:evenHBand="0" w:firstRowFirstColumn="0" w:firstRowLastColumn="0" w:lastRowFirstColumn="0" w:lastRowLastColumn="0"/>
              <w:rPr>
                <w:rFonts w:cs="Arial"/>
                <w:b w:val="0"/>
                <w:bCs w:val="0"/>
                <w:color w:val="FFFFFF"/>
                <w:sz w:val="16"/>
                <w:szCs w:val="16"/>
                <w:lang w:val="es-CR" w:eastAsia="es-CR"/>
              </w:rPr>
            </w:pPr>
            <w:r w:rsidRPr="006A22BE">
              <w:rPr>
                <w:rFonts w:cs="Arial"/>
                <w:color w:val="FFFFFF"/>
                <w:sz w:val="16"/>
                <w:szCs w:val="16"/>
                <w:lang w:val="es-CR" w:eastAsia="es-CR"/>
              </w:rPr>
              <w:t>Descripción</w:t>
            </w:r>
          </w:p>
        </w:tc>
        <w:tc>
          <w:tcPr>
            <w:tcW w:w="404" w:type="dxa"/>
            <w:textDirection w:val="btLr"/>
            <w:vAlign w:val="center"/>
            <w:hideMark/>
          </w:tcPr>
          <w:p w14:paraId="63ADEDD6" w14:textId="77777777" w:rsidR="006C5686" w:rsidRPr="006A22BE" w:rsidRDefault="006C5686" w:rsidP="0077028F">
            <w:pPr>
              <w:ind w:left="113" w:right="113"/>
              <w:jc w:val="center"/>
              <w:cnfStyle w:val="100000000000" w:firstRow="1" w:lastRow="0" w:firstColumn="0" w:lastColumn="0" w:oddVBand="0" w:evenVBand="0" w:oddHBand="0" w:evenHBand="0" w:firstRowFirstColumn="0" w:firstRowLastColumn="0" w:lastRowFirstColumn="0" w:lastRowLastColumn="0"/>
              <w:rPr>
                <w:rFonts w:cs="Arial"/>
                <w:b w:val="0"/>
                <w:bCs w:val="0"/>
                <w:color w:val="FFFFFF"/>
                <w:sz w:val="16"/>
                <w:szCs w:val="16"/>
                <w:lang w:val="es-CR" w:eastAsia="es-CR"/>
              </w:rPr>
            </w:pPr>
            <w:r w:rsidRPr="006A22BE">
              <w:rPr>
                <w:rFonts w:cs="Arial"/>
                <w:color w:val="FFFFFF"/>
                <w:sz w:val="16"/>
                <w:szCs w:val="16"/>
                <w:lang w:val="es-CR" w:eastAsia="es-CR"/>
              </w:rPr>
              <w:t>Cuenta catálogo</w:t>
            </w:r>
          </w:p>
        </w:tc>
        <w:tc>
          <w:tcPr>
            <w:tcW w:w="5103" w:type="dxa"/>
            <w:vAlign w:val="center"/>
            <w:hideMark/>
          </w:tcPr>
          <w:p w14:paraId="228A24A7" w14:textId="77777777" w:rsidR="006C5686" w:rsidRPr="006A22BE" w:rsidRDefault="006C5686" w:rsidP="0077028F">
            <w:pPr>
              <w:jc w:val="center"/>
              <w:cnfStyle w:val="100000000000" w:firstRow="1" w:lastRow="0" w:firstColumn="0" w:lastColumn="0" w:oddVBand="0" w:evenVBand="0" w:oddHBand="0" w:evenHBand="0" w:firstRowFirstColumn="0" w:firstRowLastColumn="0" w:lastRowFirstColumn="0" w:lastRowLastColumn="0"/>
              <w:rPr>
                <w:rFonts w:cs="Arial"/>
                <w:b w:val="0"/>
                <w:bCs w:val="0"/>
                <w:color w:val="FFFFFF"/>
                <w:sz w:val="16"/>
                <w:szCs w:val="16"/>
                <w:lang w:val="es-CR" w:eastAsia="es-CR"/>
              </w:rPr>
            </w:pPr>
            <w:r w:rsidRPr="006A22BE">
              <w:rPr>
                <w:rFonts w:cs="Arial"/>
                <w:color w:val="FFFFFF"/>
                <w:sz w:val="16"/>
                <w:szCs w:val="16"/>
                <w:lang w:val="es-CR" w:eastAsia="es-CR"/>
              </w:rPr>
              <w:t>Validaciones</w:t>
            </w:r>
          </w:p>
        </w:tc>
      </w:tr>
      <w:tr w:rsidR="006C5686" w:rsidRPr="006A22BE" w14:paraId="6C61A3B7"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0B783012" w14:textId="77777777" w:rsidR="006C5686" w:rsidRPr="0077028F" w:rsidRDefault="00B4199C" w:rsidP="007E368F">
            <w:pPr>
              <w:pStyle w:val="Ttulo9"/>
              <w:ind w:left="113" w:right="113"/>
              <w:jc w:val="center"/>
              <w:outlineLvl w:val="8"/>
              <w:rPr>
                <w:b w:val="0"/>
                <w:szCs w:val="16"/>
                <w:lang w:val="es-CR" w:eastAsia="es-CR"/>
              </w:rPr>
            </w:pPr>
            <w:r>
              <w:rPr>
                <w:b w:val="0"/>
              </w:rPr>
              <w:t>[E]</w:t>
            </w:r>
            <w:r w:rsidR="006C5686" w:rsidRPr="0077028F">
              <w:rPr>
                <w:b w:val="0"/>
                <w:szCs w:val="16"/>
                <w:lang w:val="es-ES_tradnl" w:eastAsia="es-CR"/>
              </w:rPr>
              <w:t>SaldoCorregidoInicioAnnoAnterior</w:t>
            </w:r>
          </w:p>
        </w:tc>
        <w:tc>
          <w:tcPr>
            <w:tcW w:w="3026" w:type="dxa"/>
            <w:hideMark/>
          </w:tcPr>
          <w:p w14:paraId="1CD8D14C" w14:textId="77777777" w:rsidR="006C5686" w:rsidRPr="006A22BE" w:rsidRDefault="006C5686"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61" w:name="_[A]_TotalSaldoCorregidoInicioAnnoAn"/>
            <w:bookmarkEnd w:id="261"/>
            <w:r w:rsidRPr="006A22BE">
              <w:rPr>
                <w:szCs w:val="16"/>
              </w:rPr>
              <w:t xml:space="preserve">[A] </w:t>
            </w:r>
            <w:r w:rsidRPr="006A22BE">
              <w:rPr>
                <w:szCs w:val="16"/>
                <w:lang w:val="es-ES_tradnl" w:eastAsia="es-CR"/>
              </w:rPr>
              <w:t>TotalSaldoCorregidoInicioAnnoAnterior</w:t>
            </w:r>
          </w:p>
        </w:tc>
        <w:tc>
          <w:tcPr>
            <w:tcW w:w="4536" w:type="dxa"/>
            <w:vAlign w:val="center"/>
            <w:hideMark/>
          </w:tcPr>
          <w:p w14:paraId="44E21146" w14:textId="77777777" w:rsidR="006C5686" w:rsidRPr="006A22BE" w:rsidRDefault="006C5686" w:rsidP="006A22B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Saldo corregido a inicio del año anterior</w:t>
            </w:r>
          </w:p>
        </w:tc>
        <w:tc>
          <w:tcPr>
            <w:tcW w:w="404" w:type="dxa"/>
            <w:textDirection w:val="btLr"/>
            <w:vAlign w:val="center"/>
            <w:hideMark/>
          </w:tcPr>
          <w:p w14:paraId="2FBD7AE7" w14:textId="77777777" w:rsidR="006C5686" w:rsidRPr="006A22BE" w:rsidRDefault="006C5686"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1320CCE8" w14:textId="77777777" w:rsidR="006C5686" w:rsidRPr="006A22BE" w:rsidRDefault="00000000"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SaldoCorregidoInicioAnnoAn" w:history="1">
              <w:r w:rsidR="006C5686" w:rsidRPr="006A22BE">
                <w:rPr>
                  <w:rStyle w:val="Hipervnculo"/>
                  <w:rFonts w:cs="Arial"/>
                  <w:sz w:val="16"/>
                  <w:szCs w:val="16"/>
                  <w:lang w:val="es-CR" w:eastAsia="es-CR"/>
                </w:rPr>
                <w:t>[A] TotalSaldoCorregidoInicioAnnoAnterior</w:t>
              </w:r>
            </w:hyperlink>
            <w:r w:rsidR="006C5686" w:rsidRPr="006A22BE">
              <w:rPr>
                <w:rFonts w:cs="Arial"/>
                <w:color w:val="000000"/>
                <w:sz w:val="16"/>
                <w:szCs w:val="16"/>
                <w:lang w:val="es-CR" w:eastAsia="es-CR"/>
              </w:rPr>
              <w:t xml:space="preserve"> = </w:t>
            </w:r>
            <w:r w:rsidR="006A22BE">
              <w:rPr>
                <w:rFonts w:cs="Arial"/>
                <w:color w:val="000000"/>
                <w:sz w:val="16"/>
                <w:szCs w:val="16"/>
                <w:lang w:val="es-CR" w:eastAsia="es-CR"/>
              </w:rPr>
              <w:t xml:space="preserve">∑ </w:t>
            </w:r>
            <w:hyperlink w:anchor="_DesgloseSaldoCorregidoInicioAnnoAnt" w:history="1">
              <w:r w:rsidR="006C5686" w:rsidRPr="006A22BE">
                <w:rPr>
                  <w:rStyle w:val="Hipervnculo"/>
                  <w:rFonts w:cs="Arial"/>
                  <w:sz w:val="16"/>
                  <w:szCs w:val="16"/>
                  <w:lang w:val="es-CR" w:eastAsia="es-CR"/>
                </w:rPr>
                <w:t>DesgloseSaldoCorregidoInicioAnnoAnterior</w:t>
              </w:r>
            </w:hyperlink>
          </w:p>
        </w:tc>
      </w:tr>
      <w:tr w:rsidR="009770B3" w:rsidRPr="006A22BE" w14:paraId="37D05F4F"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78D28F99" w14:textId="77777777" w:rsidR="009770B3" w:rsidRPr="0077028F" w:rsidRDefault="00B4199C" w:rsidP="007E368F">
            <w:pPr>
              <w:pStyle w:val="Ttulo9"/>
              <w:ind w:left="113" w:right="113"/>
              <w:jc w:val="center"/>
              <w:outlineLvl w:val="8"/>
              <w:rPr>
                <w:b w:val="0"/>
                <w:szCs w:val="16"/>
                <w:lang w:val="es-CR" w:eastAsia="es-CR"/>
              </w:rPr>
            </w:pPr>
            <w:bookmarkStart w:id="262" w:name="_DesgloseSaldoCorregidoInicioAnnoAnt"/>
            <w:bookmarkEnd w:id="262"/>
            <w:r>
              <w:rPr>
                <w:b w:val="0"/>
              </w:rPr>
              <w:t>[E]</w:t>
            </w:r>
            <w:r w:rsidR="009770B3" w:rsidRPr="0077028F">
              <w:rPr>
                <w:b w:val="0"/>
                <w:szCs w:val="16"/>
                <w:lang w:val="es-ES_tradnl" w:eastAsia="es-CR"/>
              </w:rPr>
              <w:t>DesgloseSaldoCorregidoInicioAnnoAnterior</w:t>
            </w:r>
          </w:p>
        </w:tc>
        <w:tc>
          <w:tcPr>
            <w:tcW w:w="3026" w:type="dxa"/>
            <w:hideMark/>
          </w:tcPr>
          <w:p w14:paraId="40DBE4FB" w14:textId="77777777" w:rsidR="009770B3" w:rsidRPr="006A22BE" w:rsidRDefault="009770B3"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63" w:name="_[A]_CapSocialIniAnterior"/>
            <w:bookmarkEnd w:id="263"/>
            <w:r w:rsidRPr="006A22BE">
              <w:rPr>
                <w:szCs w:val="16"/>
              </w:rPr>
              <w:t xml:space="preserve">[A] </w:t>
            </w:r>
            <w:r w:rsidRPr="006A22BE">
              <w:rPr>
                <w:szCs w:val="16"/>
                <w:lang w:val="es-ES_tradnl" w:eastAsia="es-CR"/>
              </w:rPr>
              <w:t>CapSocialIniAnterior</w:t>
            </w:r>
          </w:p>
        </w:tc>
        <w:tc>
          <w:tcPr>
            <w:tcW w:w="4536" w:type="dxa"/>
            <w:vAlign w:val="center"/>
            <w:hideMark/>
          </w:tcPr>
          <w:p w14:paraId="4EEC4986" w14:textId="77777777" w:rsidR="009770B3" w:rsidRPr="006A22BE" w:rsidRDefault="009770B3" w:rsidP="006A22BE">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404" w:type="dxa"/>
            <w:textDirection w:val="btLr"/>
            <w:vAlign w:val="center"/>
            <w:hideMark/>
          </w:tcPr>
          <w:p w14:paraId="59CD7970" w14:textId="77777777" w:rsidR="009770B3" w:rsidRPr="006A22BE" w:rsidRDefault="009770B3"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30100000000000</w:t>
            </w:r>
          </w:p>
        </w:tc>
        <w:tc>
          <w:tcPr>
            <w:tcW w:w="5103" w:type="dxa"/>
            <w:vAlign w:val="center"/>
            <w:hideMark/>
          </w:tcPr>
          <w:p w14:paraId="3AB89CC6" w14:textId="77777777" w:rsidR="009770B3" w:rsidRPr="006A22BE" w:rsidRDefault="009770B3" w:rsidP="00373A5A">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w:t>
            </w:r>
          </w:p>
          <w:p w14:paraId="57631EA9" w14:textId="77777777" w:rsidR="009770B3" w:rsidRDefault="009770B3" w:rsidP="00373A5A">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 0</w:t>
            </w:r>
          </w:p>
          <w:p w14:paraId="109C2538" w14:textId="77777777" w:rsidR="00A8299F" w:rsidRDefault="00A8299F" w:rsidP="00373A5A">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514C976E" w14:textId="77777777" w:rsidR="00A8299F" w:rsidRDefault="00A8299F" w:rsidP="00373A5A">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025A38BF" w14:textId="77777777" w:rsidR="00A8299F" w:rsidRPr="00A8299F" w:rsidRDefault="00A8299F" w:rsidP="00A8299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p w14:paraId="5A3FAC6F" w14:textId="77777777" w:rsidR="009770B3" w:rsidRPr="006A22BE" w:rsidRDefault="009770B3" w:rsidP="00373A5A">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57C70F3E" w14:textId="77777777" w:rsidR="009770B3" w:rsidRPr="006A22BE" w:rsidRDefault="00A8299F" w:rsidP="00373A5A">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9770B3" w:rsidRPr="006A22BE">
              <w:rPr>
                <w:rFonts w:cs="Arial"/>
                <w:color w:val="000000"/>
                <w:sz w:val="16"/>
                <w:szCs w:val="16"/>
                <w:lang w:val="es-CR" w:eastAsia="es-CR"/>
              </w:rPr>
              <w:t>.</w:t>
            </w:r>
          </w:p>
          <w:p w14:paraId="0AA0A41B" w14:textId="77777777" w:rsidR="009770B3" w:rsidRPr="006A22BE" w:rsidRDefault="00000000" w:rsidP="00373A5A">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CapSocialIniAnterior" w:history="1">
              <w:r w:rsidR="009770B3" w:rsidRPr="006A22BE">
                <w:rPr>
                  <w:rStyle w:val="Hipervnculo"/>
                  <w:rFonts w:cs="Arial"/>
                  <w:sz w:val="16"/>
                  <w:szCs w:val="16"/>
                  <w:lang w:val="es-CR" w:eastAsia="es-CR"/>
                </w:rPr>
                <w:t>[A] CapSocialIniAnterior</w:t>
              </w:r>
            </w:hyperlink>
            <w:r w:rsidR="009770B3" w:rsidRPr="006A22BE">
              <w:rPr>
                <w:rFonts w:cs="Arial"/>
                <w:color w:val="000000"/>
                <w:sz w:val="16"/>
                <w:szCs w:val="16"/>
                <w:lang w:val="es-CR" w:eastAsia="es-CR"/>
              </w:rPr>
              <w:t xml:space="preserve"> = </w:t>
            </w:r>
            <w:r w:rsidR="00BA7E50">
              <w:rPr>
                <w:rFonts w:cs="Arial"/>
                <w:color w:val="000000"/>
                <w:sz w:val="16"/>
                <w:szCs w:val="16"/>
                <w:lang w:val="es-CR" w:eastAsia="es-CR"/>
              </w:rPr>
              <w:t xml:space="preserve"> </w:t>
            </w:r>
            <w:hyperlink w:anchor="_[A]_CapSocialEneAnterior" w:history="1">
              <w:r w:rsidR="009770B3" w:rsidRPr="006A22BE">
                <w:rPr>
                  <w:rStyle w:val="Hipervnculo"/>
                  <w:rFonts w:cs="Arial"/>
                  <w:sz w:val="16"/>
                  <w:szCs w:val="16"/>
                  <w:lang w:val="es-CR" w:eastAsia="es-CR"/>
                </w:rPr>
                <w:t>[A] CapSocialEneAnterior</w:t>
              </w:r>
            </w:hyperlink>
            <w:r w:rsidR="009770B3" w:rsidRPr="006A22BE">
              <w:rPr>
                <w:rFonts w:cs="Arial"/>
                <w:color w:val="000000"/>
                <w:sz w:val="16"/>
                <w:szCs w:val="16"/>
                <w:lang w:val="es-CR" w:eastAsia="es-CR"/>
              </w:rPr>
              <w:t xml:space="preserve"> </w:t>
            </w:r>
          </w:p>
          <w:p w14:paraId="4FC44679" w14:textId="77777777" w:rsidR="009770B3" w:rsidRPr="006A22BE" w:rsidRDefault="009770B3" w:rsidP="00BA7E5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 xml:space="preserve">+ </w:t>
            </w:r>
            <w:hyperlink w:anchor="_[E]_CapSocial" w:history="1">
              <w:r w:rsidRPr="006A22BE">
                <w:rPr>
                  <w:rStyle w:val="Hipervnculo"/>
                  <w:rFonts w:cs="Arial"/>
                  <w:sz w:val="16"/>
                  <w:szCs w:val="16"/>
                  <w:lang w:val="es-CR" w:eastAsia="es-CR"/>
                </w:rPr>
                <w:t>[E] CapSocial</w:t>
              </w:r>
            </w:hyperlink>
            <w:r w:rsidRPr="006A22BE">
              <w:rPr>
                <w:rFonts w:cs="Arial"/>
                <w:color w:val="000000"/>
                <w:sz w:val="16"/>
                <w:szCs w:val="16"/>
                <w:lang w:val="es-CR" w:eastAsia="es-CR"/>
              </w:rPr>
              <w:t xml:space="preserve"> + </w:t>
            </w:r>
            <w:hyperlink w:anchor="_[E]_CapSocial_1" w:history="1">
              <w:r w:rsidRPr="006A22BE">
                <w:rPr>
                  <w:rStyle w:val="Hipervnculo"/>
                  <w:rFonts w:cs="Arial"/>
                  <w:sz w:val="16"/>
                  <w:szCs w:val="16"/>
                  <w:lang w:val="es-CR" w:eastAsia="es-CR"/>
                </w:rPr>
                <w:t>[E] CapSocial</w:t>
              </w:r>
            </w:hyperlink>
            <w:r w:rsidRPr="006A22BE">
              <w:rPr>
                <w:rFonts w:cs="Arial"/>
                <w:color w:val="000000"/>
                <w:sz w:val="16"/>
                <w:szCs w:val="16"/>
                <w:lang w:val="es-CR" w:eastAsia="es-CR"/>
              </w:rPr>
              <w:t xml:space="preserve"> </w:t>
            </w:r>
          </w:p>
        </w:tc>
      </w:tr>
      <w:tr w:rsidR="009770B3" w:rsidRPr="006A22BE" w14:paraId="5A831CAB"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4FE51AE3" w14:textId="77777777" w:rsidR="009770B3" w:rsidRPr="0077028F" w:rsidRDefault="009770B3" w:rsidP="007E368F">
            <w:pPr>
              <w:pStyle w:val="Ttulo9"/>
              <w:ind w:left="113" w:right="113"/>
              <w:jc w:val="center"/>
              <w:outlineLvl w:val="8"/>
              <w:rPr>
                <w:b w:val="0"/>
                <w:szCs w:val="16"/>
                <w:lang w:val="es-CR" w:eastAsia="es-CR"/>
              </w:rPr>
            </w:pPr>
          </w:p>
        </w:tc>
        <w:tc>
          <w:tcPr>
            <w:tcW w:w="3026" w:type="dxa"/>
            <w:hideMark/>
          </w:tcPr>
          <w:p w14:paraId="2345515B"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64" w:name="_[A]_AportesNoCapitalizadosIniAnteri"/>
            <w:bookmarkEnd w:id="264"/>
            <w:r w:rsidRPr="006A22BE">
              <w:rPr>
                <w:szCs w:val="16"/>
              </w:rPr>
              <w:t xml:space="preserve">[A] </w:t>
            </w:r>
            <w:r w:rsidRPr="006A22BE">
              <w:rPr>
                <w:szCs w:val="16"/>
                <w:lang w:val="es-ES_tradnl" w:eastAsia="es-CR"/>
              </w:rPr>
              <w:t>AportesNoCapitalizadosIniAnterior</w:t>
            </w:r>
          </w:p>
        </w:tc>
        <w:tc>
          <w:tcPr>
            <w:tcW w:w="4536" w:type="dxa"/>
            <w:vAlign w:val="center"/>
            <w:hideMark/>
          </w:tcPr>
          <w:p w14:paraId="354ED033" w14:textId="77777777" w:rsidR="009770B3" w:rsidRPr="006A22BE" w:rsidRDefault="009770B3" w:rsidP="006A22B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 xml:space="preserve">A los </w:t>
            </w:r>
            <w:r w:rsidRPr="008B2646">
              <w:rPr>
                <w:rFonts w:cs="Arial"/>
                <w:color w:val="000000"/>
                <w:sz w:val="16"/>
                <w:szCs w:val="16"/>
                <w:lang w:val="es-CR" w:eastAsia="es-CR"/>
              </w:rPr>
              <w:t xml:space="preserve">aportes </w:t>
            </w:r>
            <w:r w:rsidR="00BC2D7E" w:rsidRPr="008B2646">
              <w:rPr>
                <w:rFonts w:cs="Arial"/>
                <w:color w:val="000000"/>
                <w:sz w:val="16"/>
                <w:szCs w:val="16"/>
                <w:lang w:val="es-CR" w:eastAsia="es-CR"/>
              </w:rPr>
              <w:t>patrimoniales</w:t>
            </w:r>
            <w:r w:rsidR="00BC2D7E">
              <w:rPr>
                <w:rFonts w:cs="Arial"/>
                <w:color w:val="000000"/>
                <w:sz w:val="16"/>
                <w:szCs w:val="16"/>
                <w:lang w:val="es-CR" w:eastAsia="es-CR"/>
              </w:rPr>
              <w:t xml:space="preserve"> </w:t>
            </w:r>
            <w:r>
              <w:rPr>
                <w:rFonts w:cs="Arial"/>
                <w:color w:val="000000"/>
                <w:sz w:val="16"/>
                <w:szCs w:val="16"/>
                <w:lang w:val="es-CR" w:eastAsia="es-CR"/>
              </w:rPr>
              <w:t xml:space="preserve">no </w:t>
            </w:r>
            <w:r w:rsidRPr="006A22BE">
              <w:rPr>
                <w:rFonts w:cs="Arial"/>
                <w:color w:val="000000"/>
                <w:sz w:val="16"/>
                <w:szCs w:val="16"/>
                <w:lang w:val="es-CR" w:eastAsia="es-CR"/>
              </w:rPr>
              <w:t>capitalizados</w:t>
            </w:r>
          </w:p>
        </w:tc>
        <w:tc>
          <w:tcPr>
            <w:tcW w:w="404" w:type="dxa"/>
            <w:textDirection w:val="btLr"/>
            <w:vAlign w:val="center"/>
            <w:hideMark/>
          </w:tcPr>
          <w:p w14:paraId="2B95FA96"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30200000000000</w:t>
            </w:r>
          </w:p>
        </w:tc>
        <w:tc>
          <w:tcPr>
            <w:tcW w:w="5103" w:type="dxa"/>
            <w:vAlign w:val="center"/>
            <w:hideMark/>
          </w:tcPr>
          <w:p w14:paraId="33BB1FF7" w14:textId="77777777" w:rsidR="009770B3" w:rsidRPr="00CD4DFC" w:rsidRDefault="009770B3" w:rsidP="00F4314C">
            <w:pPr>
              <w:pStyle w:val="Prrafodelista"/>
              <w:numPr>
                <w:ilvl w:val="0"/>
                <w:numId w:val="11"/>
              </w:numPr>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2CC6078C" w14:textId="77777777" w:rsidR="009770B3" w:rsidRDefault="009770B3" w:rsidP="00CD4DF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CD4DFC">
              <w:rPr>
                <w:rFonts w:cs="Arial"/>
                <w:color w:val="000000"/>
                <w:sz w:val="16"/>
                <w:szCs w:val="16"/>
                <w:lang w:val="es-CR" w:eastAsia="es-CR"/>
              </w:rPr>
              <w:t xml:space="preserve">≥ 0 </w:t>
            </w:r>
          </w:p>
          <w:p w14:paraId="441C3DE8" w14:textId="77777777" w:rsidR="009770B3" w:rsidRDefault="009770B3" w:rsidP="00CD4DF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0A7FC207" w14:textId="77777777" w:rsidR="00A8299F" w:rsidRDefault="00A8299F" w:rsidP="00A8299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62434ABA" w14:textId="77777777" w:rsidR="00A8299F" w:rsidRPr="00A8299F" w:rsidRDefault="00A8299F" w:rsidP="00A8299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p w14:paraId="4A96A6A6" w14:textId="77777777" w:rsidR="00A8299F" w:rsidRDefault="00A8299F" w:rsidP="00CD4DF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1084096C" w14:textId="77777777" w:rsidR="009770B3" w:rsidRDefault="00A8299F" w:rsidP="00CD4DF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9770B3">
              <w:rPr>
                <w:rFonts w:cs="Arial"/>
                <w:color w:val="000000"/>
                <w:sz w:val="16"/>
                <w:szCs w:val="16"/>
                <w:lang w:val="es-CR" w:eastAsia="es-CR"/>
              </w:rPr>
              <w:t>.</w:t>
            </w:r>
          </w:p>
          <w:p w14:paraId="346A22EA" w14:textId="77777777" w:rsidR="009770B3" w:rsidRDefault="00000000" w:rsidP="00CD4DF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AportesNoCapitalizadosIniAnteri" w:history="1">
              <w:r w:rsidR="009770B3" w:rsidRPr="001847DD">
                <w:rPr>
                  <w:rStyle w:val="Hipervnculo"/>
                  <w:rFonts w:cs="Arial"/>
                  <w:sz w:val="16"/>
                  <w:szCs w:val="16"/>
                  <w:lang w:val="es-CR" w:eastAsia="es-CR"/>
                </w:rPr>
                <w:t>[A] AportesNoCapitalizadosIniAnterior</w:t>
              </w:r>
            </w:hyperlink>
            <w:r w:rsidR="009770B3">
              <w:rPr>
                <w:rFonts w:cs="Arial"/>
                <w:color w:val="000000"/>
                <w:sz w:val="16"/>
                <w:szCs w:val="16"/>
                <w:lang w:val="es-CR" w:eastAsia="es-CR"/>
              </w:rPr>
              <w:t xml:space="preserve"> = </w:t>
            </w:r>
            <w:hyperlink w:anchor="_[A]_AportesNoCapitalizadosEneAnteri" w:history="1">
              <w:r w:rsidR="009770B3" w:rsidRPr="001847DD">
                <w:rPr>
                  <w:rStyle w:val="Hipervnculo"/>
                  <w:rFonts w:cs="Arial"/>
                  <w:sz w:val="16"/>
                  <w:szCs w:val="16"/>
                  <w:lang w:val="es-CR" w:eastAsia="es-CR"/>
                </w:rPr>
                <w:t>[A] AportesNoCapitalizadosEneAnterior</w:t>
              </w:r>
            </w:hyperlink>
          </w:p>
          <w:p w14:paraId="66CA4B10" w14:textId="77777777" w:rsidR="009770B3" w:rsidRDefault="009770B3" w:rsidP="00CD4DF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 </w:t>
            </w:r>
            <w:hyperlink w:anchor="_[E]_AportesNoCapitalizados" w:history="1">
              <w:r w:rsidRPr="001847DD">
                <w:rPr>
                  <w:rStyle w:val="Hipervnculo"/>
                  <w:rFonts w:cs="Arial"/>
                  <w:sz w:val="16"/>
                  <w:szCs w:val="16"/>
                  <w:lang w:val="es-CR" w:eastAsia="es-CR"/>
                </w:rPr>
                <w:t>[E] AportesNoCapitalizados</w:t>
              </w:r>
            </w:hyperlink>
          </w:p>
          <w:p w14:paraId="79AE9FC4" w14:textId="77777777" w:rsidR="009770B3" w:rsidRPr="00CD4DFC" w:rsidRDefault="009770B3" w:rsidP="00CD4DF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 </w:t>
            </w:r>
            <w:hyperlink w:anchor="_[E]_AportesNoCapitalizados_1" w:history="1">
              <w:r w:rsidRPr="001847DD">
                <w:rPr>
                  <w:rStyle w:val="Hipervnculo"/>
                  <w:rFonts w:cs="Arial"/>
                  <w:sz w:val="16"/>
                  <w:szCs w:val="16"/>
                  <w:lang w:val="es-CR" w:eastAsia="es-CR"/>
                </w:rPr>
                <w:t>[E] AportesNoCapitalizados</w:t>
              </w:r>
            </w:hyperlink>
          </w:p>
          <w:p w14:paraId="3B34252E" w14:textId="77777777" w:rsidR="009770B3" w:rsidRPr="00CD4DFC" w:rsidRDefault="009770B3" w:rsidP="00CD4DF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9770B3" w:rsidRPr="006A22BE" w14:paraId="1D157F32"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72EFA67B" w14:textId="77777777" w:rsidR="009770B3" w:rsidRPr="0077028F" w:rsidRDefault="009770B3" w:rsidP="007E368F">
            <w:pPr>
              <w:pStyle w:val="Ttulo9"/>
              <w:ind w:left="113" w:right="113"/>
              <w:jc w:val="center"/>
              <w:outlineLvl w:val="8"/>
              <w:rPr>
                <w:b w:val="0"/>
                <w:szCs w:val="16"/>
                <w:lang w:val="es-CR" w:eastAsia="es-CR"/>
              </w:rPr>
            </w:pPr>
          </w:p>
        </w:tc>
        <w:tc>
          <w:tcPr>
            <w:tcW w:w="3026" w:type="dxa"/>
            <w:hideMark/>
          </w:tcPr>
          <w:p w14:paraId="6ED2BF22" w14:textId="77777777" w:rsidR="009770B3" w:rsidRPr="006A22BE" w:rsidRDefault="009770B3"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65" w:name="_[A]_AjustesIniAnterior"/>
            <w:bookmarkEnd w:id="265"/>
            <w:r w:rsidRPr="006A22BE">
              <w:rPr>
                <w:szCs w:val="16"/>
              </w:rPr>
              <w:t xml:space="preserve">[A] </w:t>
            </w:r>
            <w:r w:rsidRPr="006A22BE">
              <w:rPr>
                <w:szCs w:val="16"/>
                <w:lang w:val="es-ES_tradnl" w:eastAsia="es-CR"/>
              </w:rPr>
              <w:t>AjustesIniAnterior</w:t>
            </w:r>
          </w:p>
        </w:tc>
        <w:tc>
          <w:tcPr>
            <w:tcW w:w="4536" w:type="dxa"/>
            <w:vAlign w:val="center"/>
            <w:hideMark/>
          </w:tcPr>
          <w:p w14:paraId="25FB5E55" w14:textId="77777777" w:rsidR="009770B3" w:rsidRPr="006A22BE" w:rsidRDefault="009770B3" w:rsidP="006A22BE">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Por ajustes al patrimonio</w:t>
            </w:r>
          </w:p>
        </w:tc>
        <w:tc>
          <w:tcPr>
            <w:tcW w:w="404" w:type="dxa"/>
            <w:textDirection w:val="btLr"/>
            <w:vAlign w:val="center"/>
            <w:hideMark/>
          </w:tcPr>
          <w:p w14:paraId="375EBAC5" w14:textId="77777777" w:rsidR="009770B3" w:rsidRPr="006A22BE" w:rsidRDefault="009770B3"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30300000000000</w:t>
            </w:r>
          </w:p>
        </w:tc>
        <w:tc>
          <w:tcPr>
            <w:tcW w:w="5103" w:type="dxa"/>
            <w:vAlign w:val="center"/>
            <w:hideMark/>
          </w:tcPr>
          <w:p w14:paraId="482FF3E1" w14:textId="77777777" w:rsidR="009770B3" w:rsidRDefault="009770B3" w:rsidP="006A22B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72ABD02F" w14:textId="77777777" w:rsidR="009770B3" w:rsidRDefault="009770B3" w:rsidP="006A22B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445E85EC" w14:textId="77777777" w:rsidR="009770B3" w:rsidRDefault="009770B3" w:rsidP="006A22B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79448978" w14:textId="77777777" w:rsidR="00A8299F" w:rsidRDefault="00A8299F" w:rsidP="00A8299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555ABF85" w14:textId="77777777" w:rsidR="00A8299F" w:rsidRPr="00A8299F" w:rsidRDefault="00A8299F" w:rsidP="00A8299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p w14:paraId="15724622" w14:textId="77777777" w:rsidR="00A8299F" w:rsidRDefault="00A8299F" w:rsidP="006A22B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5BF940A5" w14:textId="77777777" w:rsidR="009770B3" w:rsidRDefault="00A8299F" w:rsidP="006A22B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9770B3">
              <w:rPr>
                <w:rFonts w:cs="Arial"/>
                <w:color w:val="000000"/>
                <w:sz w:val="16"/>
                <w:szCs w:val="16"/>
                <w:lang w:val="es-CR" w:eastAsia="es-CR"/>
              </w:rPr>
              <w:t>.</w:t>
            </w:r>
          </w:p>
          <w:p w14:paraId="0431DFEC" w14:textId="77777777" w:rsidR="00BA7E50" w:rsidRDefault="00000000" w:rsidP="001847DD">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AjustesIniAnterior" w:history="1">
              <w:r w:rsidR="009770B3" w:rsidRPr="001847DD">
                <w:rPr>
                  <w:rStyle w:val="Hipervnculo"/>
                  <w:rFonts w:cs="Arial"/>
                  <w:sz w:val="16"/>
                  <w:szCs w:val="16"/>
                  <w:lang w:val="es-CR" w:eastAsia="es-CR"/>
                </w:rPr>
                <w:t>[A] AjustesIniAnterior</w:t>
              </w:r>
            </w:hyperlink>
            <w:r w:rsidR="009770B3">
              <w:rPr>
                <w:rFonts w:cs="Arial"/>
                <w:color w:val="000000"/>
                <w:sz w:val="16"/>
                <w:szCs w:val="16"/>
                <w:lang w:val="es-CR" w:eastAsia="es-CR"/>
              </w:rPr>
              <w:t xml:space="preserve"> =</w:t>
            </w:r>
            <w:r w:rsidR="00BA7E50">
              <w:rPr>
                <w:rFonts w:cs="Arial"/>
                <w:color w:val="000000"/>
                <w:sz w:val="16"/>
                <w:szCs w:val="16"/>
                <w:lang w:val="es-CR" w:eastAsia="es-CR"/>
              </w:rPr>
              <w:t xml:space="preserve"> </w:t>
            </w:r>
          </w:p>
          <w:p w14:paraId="08681C62" w14:textId="77777777" w:rsidR="009770B3" w:rsidRPr="006A22BE" w:rsidRDefault="00000000" w:rsidP="00BA7E5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AjustesEneAnterior" w:history="1">
              <w:r w:rsidR="009770B3" w:rsidRPr="001847DD">
                <w:rPr>
                  <w:rStyle w:val="Hipervnculo"/>
                  <w:rFonts w:cs="Arial"/>
                  <w:sz w:val="16"/>
                  <w:szCs w:val="16"/>
                  <w:lang w:val="es-CR" w:eastAsia="es-CR"/>
                </w:rPr>
                <w:t>[A] AjustesEneAnterior</w:t>
              </w:r>
            </w:hyperlink>
            <w:r w:rsidR="009770B3">
              <w:rPr>
                <w:rFonts w:cs="Arial"/>
                <w:color w:val="000000"/>
                <w:sz w:val="16"/>
                <w:szCs w:val="16"/>
                <w:lang w:val="es-CR" w:eastAsia="es-CR"/>
              </w:rPr>
              <w:t xml:space="preserve"> + </w:t>
            </w:r>
            <w:hyperlink w:anchor="_[E]_Ajustes" w:history="1">
              <w:r w:rsidR="009770B3" w:rsidRPr="00B23DAB">
                <w:rPr>
                  <w:rStyle w:val="Hipervnculo"/>
                  <w:rFonts w:cs="Arial"/>
                  <w:sz w:val="16"/>
                  <w:szCs w:val="16"/>
                  <w:lang w:val="es-CR" w:eastAsia="es-CR"/>
                </w:rPr>
                <w:t>[E] Ajustes</w:t>
              </w:r>
            </w:hyperlink>
            <w:r w:rsidR="00BA7E50">
              <w:rPr>
                <w:rStyle w:val="Hipervnculo"/>
                <w:rFonts w:cs="Arial"/>
                <w:sz w:val="16"/>
                <w:szCs w:val="16"/>
                <w:lang w:val="es-CR" w:eastAsia="es-CR"/>
              </w:rPr>
              <w:t xml:space="preserve"> </w:t>
            </w:r>
            <w:r w:rsidR="009770B3">
              <w:rPr>
                <w:rFonts w:cs="Arial"/>
                <w:color w:val="000000"/>
                <w:sz w:val="16"/>
                <w:szCs w:val="16"/>
                <w:lang w:val="es-CR" w:eastAsia="es-CR"/>
              </w:rPr>
              <w:t xml:space="preserve">+ </w:t>
            </w:r>
            <w:hyperlink w:anchor="_[E]_Ajustes_1" w:history="1">
              <w:r w:rsidR="009770B3" w:rsidRPr="00B23DAB">
                <w:rPr>
                  <w:rStyle w:val="Hipervnculo"/>
                  <w:rFonts w:cs="Arial"/>
                  <w:sz w:val="16"/>
                  <w:szCs w:val="16"/>
                  <w:lang w:val="es-CR" w:eastAsia="es-CR"/>
                </w:rPr>
                <w:t>[E] Ajustes</w:t>
              </w:r>
            </w:hyperlink>
          </w:p>
        </w:tc>
      </w:tr>
      <w:tr w:rsidR="009770B3" w:rsidRPr="006A22BE" w14:paraId="1008C576"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5CBD5F5A" w14:textId="77777777" w:rsidR="009770B3" w:rsidRPr="0077028F" w:rsidRDefault="009770B3" w:rsidP="007E368F">
            <w:pPr>
              <w:pStyle w:val="Ttulo9"/>
              <w:ind w:left="113" w:right="113"/>
              <w:jc w:val="center"/>
              <w:outlineLvl w:val="8"/>
              <w:rPr>
                <w:b w:val="0"/>
                <w:szCs w:val="16"/>
                <w:lang w:val="es-CR" w:eastAsia="es-CR"/>
              </w:rPr>
            </w:pPr>
          </w:p>
        </w:tc>
        <w:tc>
          <w:tcPr>
            <w:tcW w:w="3026" w:type="dxa"/>
            <w:hideMark/>
          </w:tcPr>
          <w:p w14:paraId="67FFF6C1"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66" w:name="_[A]_ReservasIniAnterior"/>
            <w:bookmarkEnd w:id="266"/>
            <w:r w:rsidRPr="006A22BE">
              <w:rPr>
                <w:szCs w:val="16"/>
              </w:rPr>
              <w:t xml:space="preserve">[A] </w:t>
            </w:r>
            <w:r w:rsidRPr="006A22BE">
              <w:rPr>
                <w:szCs w:val="16"/>
                <w:lang w:val="es-ES_tradnl" w:eastAsia="es-CR"/>
              </w:rPr>
              <w:t>ReservasIniAnterior</w:t>
            </w:r>
          </w:p>
        </w:tc>
        <w:tc>
          <w:tcPr>
            <w:tcW w:w="4536" w:type="dxa"/>
            <w:vAlign w:val="center"/>
            <w:hideMark/>
          </w:tcPr>
          <w:p w14:paraId="61AA3C01" w14:textId="77777777" w:rsidR="009770B3" w:rsidRPr="008B2646" w:rsidRDefault="009770B3" w:rsidP="006A22B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w:t>
            </w:r>
            <w:r w:rsidR="00BC2D7E" w:rsidRPr="008B2646">
              <w:rPr>
                <w:rFonts w:cs="Arial"/>
                <w:color w:val="000000"/>
                <w:sz w:val="16"/>
                <w:szCs w:val="16"/>
                <w:lang w:val="es-CR" w:eastAsia="es-CR"/>
              </w:rPr>
              <w:t xml:space="preserve"> patrimoniales</w:t>
            </w:r>
          </w:p>
        </w:tc>
        <w:tc>
          <w:tcPr>
            <w:tcW w:w="404" w:type="dxa"/>
            <w:textDirection w:val="btLr"/>
            <w:vAlign w:val="center"/>
            <w:hideMark/>
          </w:tcPr>
          <w:p w14:paraId="5ACCCFCC"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30400000000000</w:t>
            </w:r>
          </w:p>
        </w:tc>
        <w:tc>
          <w:tcPr>
            <w:tcW w:w="5103" w:type="dxa"/>
            <w:vAlign w:val="center"/>
            <w:hideMark/>
          </w:tcPr>
          <w:p w14:paraId="7E4CB25A" w14:textId="77777777" w:rsidR="009770B3" w:rsidRDefault="009770B3"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5F632074" w14:textId="77777777" w:rsidR="009770B3" w:rsidRDefault="009770B3"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 0</w:t>
            </w:r>
          </w:p>
          <w:p w14:paraId="78E0E26C" w14:textId="77777777" w:rsidR="009770B3" w:rsidRDefault="009770B3"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665B32BB" w14:textId="77777777" w:rsidR="00A8299F" w:rsidRDefault="00A8299F" w:rsidP="00A8299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53B6268B" w14:textId="77777777" w:rsidR="00A8299F" w:rsidRPr="00A8299F" w:rsidRDefault="00A8299F" w:rsidP="00A8299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p w14:paraId="0DF190F2" w14:textId="77777777" w:rsidR="00A8299F" w:rsidRDefault="00A8299F"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07523D5A" w14:textId="77777777" w:rsidR="009770B3" w:rsidRDefault="00A8299F"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9770B3">
              <w:rPr>
                <w:rFonts w:cs="Arial"/>
                <w:color w:val="000000"/>
                <w:sz w:val="16"/>
                <w:szCs w:val="16"/>
                <w:lang w:val="es-CR" w:eastAsia="es-CR"/>
              </w:rPr>
              <w:t>.</w:t>
            </w:r>
          </w:p>
          <w:p w14:paraId="79086A54" w14:textId="77777777" w:rsidR="009770B3" w:rsidRDefault="00000000"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ReservasIniAnterior" w:history="1">
              <w:r w:rsidR="009770B3" w:rsidRPr="00B23DAB">
                <w:rPr>
                  <w:rStyle w:val="Hipervnculo"/>
                  <w:rFonts w:cs="Arial"/>
                  <w:sz w:val="16"/>
                  <w:szCs w:val="16"/>
                  <w:lang w:val="es-CR" w:eastAsia="es-CR"/>
                </w:rPr>
                <w:t>[A] ReservasIniAnterior</w:t>
              </w:r>
            </w:hyperlink>
            <w:r w:rsidR="009770B3">
              <w:rPr>
                <w:rFonts w:cs="Arial"/>
                <w:color w:val="000000"/>
                <w:sz w:val="16"/>
                <w:szCs w:val="16"/>
                <w:lang w:val="es-CR" w:eastAsia="es-CR"/>
              </w:rPr>
              <w:t xml:space="preserve"> = </w:t>
            </w:r>
          </w:p>
          <w:p w14:paraId="52E4010A" w14:textId="77777777" w:rsidR="009770B3" w:rsidRPr="006A22BE" w:rsidRDefault="00000000" w:rsidP="00BA7E5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ReservasEneAnterior" w:history="1">
              <w:r w:rsidR="009770B3" w:rsidRPr="00B23DAB">
                <w:rPr>
                  <w:rStyle w:val="Hipervnculo"/>
                  <w:rFonts w:cs="Arial"/>
                  <w:sz w:val="16"/>
                  <w:szCs w:val="16"/>
                  <w:lang w:val="es-CR" w:eastAsia="es-CR"/>
                </w:rPr>
                <w:t>[A] ReservasEneAnterior</w:t>
              </w:r>
            </w:hyperlink>
            <w:r w:rsidR="009770B3">
              <w:rPr>
                <w:rFonts w:cs="Arial"/>
                <w:color w:val="000000"/>
                <w:sz w:val="16"/>
                <w:szCs w:val="16"/>
                <w:lang w:val="es-CR" w:eastAsia="es-CR"/>
              </w:rPr>
              <w:t xml:space="preserve"> </w:t>
            </w:r>
            <w:r w:rsidR="00BA7E50">
              <w:rPr>
                <w:rFonts w:cs="Arial"/>
                <w:color w:val="000000"/>
                <w:sz w:val="16"/>
                <w:szCs w:val="16"/>
                <w:lang w:val="es-CR" w:eastAsia="es-CR"/>
              </w:rPr>
              <w:t xml:space="preserve"> </w:t>
            </w:r>
            <w:r w:rsidR="009770B3">
              <w:rPr>
                <w:rFonts w:cs="Arial"/>
                <w:color w:val="000000"/>
                <w:sz w:val="16"/>
                <w:szCs w:val="16"/>
                <w:lang w:val="es-CR" w:eastAsia="es-CR"/>
              </w:rPr>
              <w:t xml:space="preserve">+ </w:t>
            </w:r>
            <w:hyperlink w:anchor="_[E]_Reservas" w:history="1">
              <w:r w:rsidR="009770B3" w:rsidRPr="00B23DAB">
                <w:rPr>
                  <w:rStyle w:val="Hipervnculo"/>
                  <w:rFonts w:cs="Arial"/>
                  <w:sz w:val="16"/>
                  <w:szCs w:val="16"/>
                  <w:lang w:val="es-CR" w:eastAsia="es-CR"/>
                </w:rPr>
                <w:t>[E] Reservas</w:t>
              </w:r>
            </w:hyperlink>
            <w:r w:rsidR="009770B3">
              <w:rPr>
                <w:rFonts w:cs="Arial"/>
                <w:color w:val="000000"/>
                <w:sz w:val="16"/>
                <w:szCs w:val="16"/>
                <w:lang w:val="es-CR" w:eastAsia="es-CR"/>
              </w:rPr>
              <w:t xml:space="preserve"> </w:t>
            </w:r>
            <w:r w:rsidR="00BA7E50">
              <w:rPr>
                <w:rFonts w:cs="Arial"/>
                <w:color w:val="000000"/>
                <w:sz w:val="16"/>
                <w:szCs w:val="16"/>
                <w:lang w:val="es-CR" w:eastAsia="es-CR"/>
              </w:rPr>
              <w:t xml:space="preserve"> </w:t>
            </w:r>
            <w:r w:rsidR="009770B3">
              <w:rPr>
                <w:rFonts w:cs="Arial"/>
                <w:color w:val="000000"/>
                <w:sz w:val="16"/>
                <w:szCs w:val="16"/>
                <w:lang w:val="es-CR" w:eastAsia="es-CR"/>
              </w:rPr>
              <w:t xml:space="preserve">+ </w:t>
            </w:r>
            <w:hyperlink w:anchor="_[E]_Reservas_1" w:history="1">
              <w:r w:rsidR="009770B3" w:rsidRPr="00B23DAB">
                <w:rPr>
                  <w:rStyle w:val="Hipervnculo"/>
                  <w:rFonts w:cs="Arial"/>
                  <w:sz w:val="16"/>
                  <w:szCs w:val="16"/>
                  <w:lang w:val="es-CR" w:eastAsia="es-CR"/>
                </w:rPr>
                <w:t>[E] Reservas</w:t>
              </w:r>
            </w:hyperlink>
          </w:p>
        </w:tc>
      </w:tr>
      <w:tr w:rsidR="009770B3" w:rsidRPr="006A22BE" w14:paraId="365CD0ED"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3B8BF7C4" w14:textId="77777777" w:rsidR="009770B3" w:rsidRPr="0077028F" w:rsidRDefault="009770B3" w:rsidP="007E368F">
            <w:pPr>
              <w:pStyle w:val="Ttulo9"/>
              <w:ind w:left="113" w:right="113"/>
              <w:jc w:val="center"/>
              <w:outlineLvl w:val="8"/>
              <w:rPr>
                <w:b w:val="0"/>
                <w:szCs w:val="16"/>
                <w:lang w:val="es-CR" w:eastAsia="es-CR"/>
              </w:rPr>
            </w:pPr>
          </w:p>
        </w:tc>
        <w:tc>
          <w:tcPr>
            <w:tcW w:w="3026" w:type="dxa"/>
            <w:hideMark/>
          </w:tcPr>
          <w:p w14:paraId="03ACE104" w14:textId="77777777" w:rsidR="009770B3" w:rsidRPr="006A22BE" w:rsidRDefault="009770B3"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67" w:name="_[A]_ResultadosPrincipioPeriodoIniAn"/>
            <w:bookmarkEnd w:id="267"/>
            <w:r w:rsidRPr="006A22BE">
              <w:rPr>
                <w:szCs w:val="16"/>
              </w:rPr>
              <w:t xml:space="preserve">[A] </w:t>
            </w:r>
            <w:r w:rsidRPr="006A22BE">
              <w:rPr>
                <w:szCs w:val="16"/>
                <w:lang w:val="es-ES_tradnl" w:eastAsia="es-CR"/>
              </w:rPr>
              <w:t>ResultadosPrincipioPeriodoIniAnterior</w:t>
            </w:r>
          </w:p>
        </w:tc>
        <w:tc>
          <w:tcPr>
            <w:tcW w:w="4536" w:type="dxa"/>
            <w:vAlign w:val="center"/>
            <w:hideMark/>
          </w:tcPr>
          <w:p w14:paraId="1A40FC85" w14:textId="77777777" w:rsidR="009770B3" w:rsidRPr="008B2646" w:rsidRDefault="009770B3" w:rsidP="006A22BE">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 xml:space="preserve">Por resultados </w:t>
            </w:r>
            <w:r w:rsidR="00BC2D7E" w:rsidRPr="008B2646">
              <w:rPr>
                <w:rFonts w:cs="Arial"/>
                <w:color w:val="000000"/>
                <w:sz w:val="16"/>
                <w:szCs w:val="16"/>
                <w:lang w:val="es-CR" w:eastAsia="es-CR"/>
              </w:rPr>
              <w:t xml:space="preserve">acumulados </w:t>
            </w:r>
            <w:r w:rsidRPr="008B2646">
              <w:rPr>
                <w:rFonts w:cs="Arial"/>
                <w:color w:val="000000"/>
                <w:sz w:val="16"/>
                <w:szCs w:val="16"/>
                <w:lang w:val="es-CR" w:eastAsia="es-CR"/>
              </w:rPr>
              <w:t>al principio del periodo</w:t>
            </w:r>
          </w:p>
        </w:tc>
        <w:tc>
          <w:tcPr>
            <w:tcW w:w="404" w:type="dxa"/>
            <w:textDirection w:val="btLr"/>
            <w:vAlign w:val="center"/>
            <w:hideMark/>
          </w:tcPr>
          <w:p w14:paraId="4A243848" w14:textId="77777777" w:rsidR="009770B3" w:rsidRPr="006A22BE" w:rsidRDefault="009770B3"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30500000000000</w:t>
            </w:r>
          </w:p>
        </w:tc>
        <w:tc>
          <w:tcPr>
            <w:tcW w:w="5103" w:type="dxa"/>
            <w:vAlign w:val="center"/>
            <w:hideMark/>
          </w:tcPr>
          <w:p w14:paraId="6A90044F" w14:textId="77777777" w:rsidR="009770B3" w:rsidRDefault="009770B3" w:rsidP="006A22B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320248F4" w14:textId="77777777" w:rsidR="009770B3" w:rsidRDefault="009770B3" w:rsidP="006A22B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1CB594F4" w14:textId="77777777" w:rsidR="009770B3" w:rsidRDefault="009770B3" w:rsidP="006A22B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7D202616" w14:textId="77777777" w:rsidR="00A8299F" w:rsidRDefault="00A8299F" w:rsidP="00A8299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556204D7" w14:textId="77777777" w:rsidR="00A8299F" w:rsidRPr="00A8299F" w:rsidRDefault="00A8299F" w:rsidP="00A8299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p w14:paraId="2C6086D8" w14:textId="77777777" w:rsidR="00A8299F" w:rsidRDefault="00A8299F" w:rsidP="006A22B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0E21E50A" w14:textId="77777777" w:rsidR="009770B3" w:rsidRDefault="00A8299F" w:rsidP="006A22B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9770B3">
              <w:rPr>
                <w:rFonts w:cs="Arial"/>
                <w:color w:val="000000"/>
                <w:sz w:val="16"/>
                <w:szCs w:val="16"/>
                <w:lang w:val="es-CR" w:eastAsia="es-CR"/>
              </w:rPr>
              <w:t>.</w:t>
            </w:r>
          </w:p>
          <w:p w14:paraId="455C5892" w14:textId="77777777" w:rsidR="009770B3" w:rsidRDefault="00000000" w:rsidP="006A22B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ResultadosPrincipioPeriodoIniAn" w:history="1">
              <w:r w:rsidR="009770B3" w:rsidRPr="00B23DAB">
                <w:rPr>
                  <w:rStyle w:val="Hipervnculo"/>
                  <w:rFonts w:cs="Arial"/>
                  <w:sz w:val="16"/>
                  <w:szCs w:val="16"/>
                  <w:lang w:val="es-CR" w:eastAsia="es-CR"/>
                </w:rPr>
                <w:t>[A] ResultadosPrincipioPeriodoIniAnterior</w:t>
              </w:r>
            </w:hyperlink>
            <w:r w:rsidR="009770B3">
              <w:rPr>
                <w:rFonts w:cs="Arial"/>
                <w:color w:val="000000"/>
                <w:sz w:val="16"/>
                <w:szCs w:val="16"/>
                <w:lang w:val="es-CR" w:eastAsia="es-CR"/>
              </w:rPr>
              <w:t xml:space="preserve"> = </w:t>
            </w:r>
            <w:hyperlink w:anchor="_[A]_ResultadosPrincipioPeriodoEneAn" w:history="1">
              <w:r w:rsidR="009770B3" w:rsidRPr="00B23DAB">
                <w:rPr>
                  <w:rStyle w:val="Hipervnculo"/>
                  <w:rFonts w:cs="Arial"/>
                  <w:sz w:val="16"/>
                  <w:szCs w:val="16"/>
                  <w:lang w:val="es-CR" w:eastAsia="es-CR"/>
                </w:rPr>
                <w:t>[A] ResultadosPrincipioPeriodoEneAnterior</w:t>
              </w:r>
            </w:hyperlink>
          </w:p>
          <w:p w14:paraId="02BEABC4" w14:textId="77777777" w:rsidR="009770B3" w:rsidRDefault="009770B3" w:rsidP="006A22B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 </w:t>
            </w:r>
            <w:hyperlink w:anchor="_[E]_ResultadosPrincipioPeriodo" w:history="1">
              <w:r w:rsidRPr="00B23DAB">
                <w:rPr>
                  <w:rStyle w:val="Hipervnculo"/>
                  <w:rFonts w:cs="Arial"/>
                  <w:sz w:val="16"/>
                  <w:szCs w:val="16"/>
                  <w:lang w:val="es-CR" w:eastAsia="es-CR"/>
                </w:rPr>
                <w:t>[E] ResultadosPrincipioPeriodo</w:t>
              </w:r>
            </w:hyperlink>
            <w:r>
              <w:rPr>
                <w:rFonts w:cs="Arial"/>
                <w:color w:val="000000"/>
                <w:sz w:val="16"/>
                <w:szCs w:val="16"/>
                <w:lang w:val="es-CR" w:eastAsia="es-CR"/>
              </w:rPr>
              <w:t xml:space="preserve"> </w:t>
            </w:r>
          </w:p>
          <w:p w14:paraId="67D01FB2" w14:textId="77777777" w:rsidR="009770B3" w:rsidRPr="006A22BE" w:rsidRDefault="009770B3" w:rsidP="006A22B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 </w:t>
            </w:r>
            <w:hyperlink w:anchor="_[E]_ResultadosPrincipioPeriodo_1" w:history="1">
              <w:r w:rsidRPr="00B23DAB">
                <w:rPr>
                  <w:rStyle w:val="Hipervnculo"/>
                  <w:rFonts w:cs="Arial"/>
                  <w:sz w:val="16"/>
                  <w:szCs w:val="16"/>
                  <w:lang w:val="es-CR" w:eastAsia="es-CR"/>
                </w:rPr>
                <w:t>[E] ResultadosPrincipioPeriodo</w:t>
              </w:r>
            </w:hyperlink>
          </w:p>
        </w:tc>
      </w:tr>
      <w:tr w:rsidR="009770B3" w:rsidRPr="006A22BE" w14:paraId="46491169"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21C7D5BD" w14:textId="77777777" w:rsidR="009770B3" w:rsidRPr="0077028F" w:rsidRDefault="00B4199C" w:rsidP="007E368F">
            <w:pPr>
              <w:pStyle w:val="Ttulo9"/>
              <w:ind w:left="113" w:right="113"/>
              <w:jc w:val="center"/>
              <w:outlineLvl w:val="8"/>
              <w:rPr>
                <w:b w:val="0"/>
                <w:szCs w:val="16"/>
                <w:lang w:val="es-CR" w:eastAsia="es-CR"/>
              </w:rPr>
            </w:pPr>
            <w:r>
              <w:rPr>
                <w:b w:val="0"/>
              </w:rPr>
              <w:t>[E]</w:t>
            </w:r>
            <w:r w:rsidR="009770B3" w:rsidRPr="0077028F">
              <w:rPr>
                <w:b w:val="0"/>
                <w:szCs w:val="16"/>
                <w:lang w:val="es-ES_tradnl" w:eastAsia="es-CR"/>
              </w:rPr>
              <w:t>AjustesConversionEstadosFinancierosIniAnterior</w:t>
            </w:r>
          </w:p>
        </w:tc>
        <w:tc>
          <w:tcPr>
            <w:tcW w:w="3026" w:type="dxa"/>
            <w:hideMark/>
          </w:tcPr>
          <w:p w14:paraId="0A5F6BA3"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68" w:name="_[A]_Total_47"/>
            <w:bookmarkEnd w:id="268"/>
            <w:r w:rsidRPr="006A22BE">
              <w:rPr>
                <w:szCs w:val="16"/>
              </w:rPr>
              <w:t xml:space="preserve">[A] </w:t>
            </w:r>
            <w:r w:rsidRPr="006A22BE">
              <w:rPr>
                <w:szCs w:val="16"/>
                <w:lang w:val="es-ES_tradnl" w:eastAsia="es-CR"/>
              </w:rPr>
              <w:t>Total</w:t>
            </w:r>
          </w:p>
        </w:tc>
        <w:tc>
          <w:tcPr>
            <w:tcW w:w="4536" w:type="dxa"/>
            <w:vAlign w:val="center"/>
            <w:hideMark/>
          </w:tcPr>
          <w:p w14:paraId="09B0F3A1" w14:textId="77777777" w:rsidR="009770B3" w:rsidRPr="006A22BE" w:rsidRDefault="009770B3" w:rsidP="006A22B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Ajustes por conversión de estados financieros</w:t>
            </w:r>
          </w:p>
        </w:tc>
        <w:tc>
          <w:tcPr>
            <w:tcW w:w="404" w:type="dxa"/>
            <w:textDirection w:val="btLr"/>
            <w:vAlign w:val="center"/>
            <w:hideMark/>
          </w:tcPr>
          <w:p w14:paraId="647F2FCB"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7E596372" w14:textId="77777777" w:rsidR="009770B3" w:rsidRPr="006A22BE" w:rsidRDefault="00000000"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47" w:history="1">
              <w:r w:rsidR="009770B3" w:rsidRPr="006A22BE">
                <w:rPr>
                  <w:rStyle w:val="Hipervnculo"/>
                  <w:rFonts w:cs="Arial"/>
                  <w:sz w:val="16"/>
                  <w:szCs w:val="16"/>
                  <w:lang w:val="es-CR" w:eastAsia="es-CR"/>
                </w:rPr>
                <w:t>[A] Total</w:t>
              </w:r>
            </w:hyperlink>
            <w:r w:rsidR="009770B3" w:rsidRPr="006A22BE">
              <w:rPr>
                <w:rFonts w:cs="Arial"/>
                <w:color w:val="000000"/>
                <w:sz w:val="16"/>
                <w:szCs w:val="16"/>
                <w:lang w:val="es-CR" w:eastAsia="es-CR"/>
              </w:rPr>
              <w:t xml:space="preserve"> = </w:t>
            </w:r>
            <w:r w:rsidR="009770B3">
              <w:rPr>
                <w:rFonts w:cs="Arial"/>
                <w:color w:val="000000"/>
                <w:sz w:val="16"/>
                <w:szCs w:val="16"/>
                <w:lang w:val="es-CR" w:eastAsia="es-CR"/>
              </w:rPr>
              <w:t>∑</w:t>
            </w:r>
            <w:r w:rsidR="009770B3" w:rsidRPr="006A22BE">
              <w:rPr>
                <w:rFonts w:cs="Arial"/>
                <w:color w:val="000000"/>
                <w:sz w:val="16"/>
                <w:szCs w:val="16"/>
                <w:lang w:val="es-CR" w:eastAsia="es-CR"/>
              </w:rPr>
              <w:t xml:space="preserve"> </w:t>
            </w:r>
            <w:hyperlink w:anchor="_DesgloseAjustesConversionEstadosFin" w:history="1">
              <w:r w:rsidR="009770B3" w:rsidRPr="006A22BE">
                <w:rPr>
                  <w:rStyle w:val="Hipervnculo"/>
                  <w:rFonts w:cs="Arial"/>
                  <w:sz w:val="16"/>
                  <w:szCs w:val="16"/>
                  <w:lang w:val="es-CR" w:eastAsia="es-CR"/>
                </w:rPr>
                <w:t>DesgloseAjustesConversionEstadosFinancierosIniAnterior</w:t>
              </w:r>
            </w:hyperlink>
          </w:p>
        </w:tc>
      </w:tr>
      <w:tr w:rsidR="009770B3" w:rsidRPr="006A22BE" w14:paraId="1214A257"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7C2DD2DD" w14:textId="77777777" w:rsidR="009770B3" w:rsidRPr="0077028F" w:rsidRDefault="00B4199C" w:rsidP="007E368F">
            <w:pPr>
              <w:pStyle w:val="Ttulo9"/>
              <w:ind w:left="113" w:right="113"/>
              <w:jc w:val="center"/>
              <w:outlineLvl w:val="8"/>
              <w:rPr>
                <w:b w:val="0"/>
                <w:szCs w:val="16"/>
                <w:lang w:val="es-CR" w:eastAsia="es-CR"/>
              </w:rPr>
            </w:pPr>
            <w:bookmarkStart w:id="269" w:name="_DesgloseAjustesConversionEstadosFin"/>
            <w:bookmarkEnd w:id="269"/>
            <w:r>
              <w:rPr>
                <w:b w:val="0"/>
              </w:rPr>
              <w:lastRenderedPageBreak/>
              <w:t>[E]</w:t>
            </w:r>
            <w:r w:rsidR="009770B3" w:rsidRPr="0077028F">
              <w:rPr>
                <w:b w:val="0"/>
                <w:szCs w:val="16"/>
                <w:lang w:val="es-ES_tradnl" w:eastAsia="es-CR"/>
              </w:rPr>
              <w:t>DesgloseAjustesConversionEstadosFinancierosIniAnterior</w:t>
            </w:r>
          </w:p>
        </w:tc>
        <w:tc>
          <w:tcPr>
            <w:tcW w:w="3026" w:type="dxa"/>
            <w:hideMark/>
          </w:tcPr>
          <w:p w14:paraId="04FF73CE" w14:textId="77777777" w:rsidR="009770B3" w:rsidRPr="006A22BE" w:rsidRDefault="009770B3"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70" w:name="_[E]_CapSocial_2"/>
            <w:bookmarkEnd w:id="270"/>
            <w:r w:rsidRPr="006A22BE">
              <w:rPr>
                <w:szCs w:val="16"/>
              </w:rPr>
              <w:t xml:space="preserve">[E] </w:t>
            </w:r>
            <w:r w:rsidRPr="006A22BE">
              <w:rPr>
                <w:szCs w:val="16"/>
                <w:lang w:val="es-ES_tradnl" w:eastAsia="es-CR"/>
              </w:rPr>
              <w:t>CapSocial</w:t>
            </w:r>
          </w:p>
        </w:tc>
        <w:tc>
          <w:tcPr>
            <w:tcW w:w="4536" w:type="dxa"/>
            <w:vAlign w:val="center"/>
            <w:hideMark/>
          </w:tcPr>
          <w:p w14:paraId="570A61B4" w14:textId="77777777" w:rsidR="009770B3" w:rsidRPr="006A22BE" w:rsidRDefault="009770B3" w:rsidP="006A22BE">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404" w:type="dxa"/>
            <w:textDirection w:val="btLr"/>
            <w:vAlign w:val="center"/>
            <w:hideMark/>
          </w:tcPr>
          <w:p w14:paraId="44531540" w14:textId="77777777" w:rsidR="009770B3" w:rsidRPr="006A22BE" w:rsidRDefault="009770B3"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42631071" w14:textId="77777777" w:rsidR="00A8299F" w:rsidRPr="00D1267E" w:rsidRDefault="00A8299F" w:rsidP="009B7AA1">
            <w:pPr>
              <w:pStyle w:val="Prrafodelista"/>
              <w:numPr>
                <w:ilvl w:val="0"/>
                <w:numId w:val="23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D7A90DF" w14:textId="77777777" w:rsidR="009770B3" w:rsidRPr="00A8299F" w:rsidRDefault="00A8299F" w:rsidP="009B7AA1">
            <w:pPr>
              <w:pStyle w:val="Prrafodelista"/>
              <w:numPr>
                <w:ilvl w:val="0"/>
                <w:numId w:val="23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9770B3" w:rsidRPr="006A22BE" w14:paraId="48A9FF9A"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3CA4A9AA" w14:textId="77777777" w:rsidR="009770B3" w:rsidRPr="0077028F" w:rsidRDefault="009770B3" w:rsidP="007E368F">
            <w:pPr>
              <w:pStyle w:val="Ttulo9"/>
              <w:ind w:left="113" w:right="113"/>
              <w:jc w:val="center"/>
              <w:outlineLvl w:val="8"/>
              <w:rPr>
                <w:b w:val="0"/>
                <w:szCs w:val="16"/>
                <w:lang w:val="es-CR" w:eastAsia="es-CR"/>
              </w:rPr>
            </w:pPr>
          </w:p>
        </w:tc>
        <w:tc>
          <w:tcPr>
            <w:tcW w:w="3026" w:type="dxa"/>
            <w:hideMark/>
          </w:tcPr>
          <w:p w14:paraId="140DB23B"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71" w:name="_[E]_AportesNoCapitalizados_4"/>
            <w:bookmarkEnd w:id="271"/>
            <w:r w:rsidRPr="006A22BE">
              <w:rPr>
                <w:szCs w:val="16"/>
              </w:rPr>
              <w:t xml:space="preserve">[E] </w:t>
            </w:r>
            <w:r w:rsidRPr="006A22BE">
              <w:rPr>
                <w:szCs w:val="16"/>
                <w:lang w:val="es-ES_tradnl" w:eastAsia="es-CR"/>
              </w:rPr>
              <w:t>AportesNoCapitalizados</w:t>
            </w:r>
          </w:p>
        </w:tc>
        <w:tc>
          <w:tcPr>
            <w:tcW w:w="4536" w:type="dxa"/>
            <w:vAlign w:val="center"/>
            <w:hideMark/>
          </w:tcPr>
          <w:p w14:paraId="6C7B423F" w14:textId="77777777" w:rsidR="009770B3" w:rsidRPr="006A22BE" w:rsidRDefault="000D5721" w:rsidP="00BC2D7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A los </w:t>
            </w:r>
            <w:r w:rsidRPr="008B2646">
              <w:rPr>
                <w:rFonts w:cs="Arial"/>
                <w:color w:val="000000"/>
                <w:sz w:val="16"/>
                <w:szCs w:val="16"/>
                <w:lang w:val="es-CR" w:eastAsia="es-CR"/>
              </w:rPr>
              <w:t>aportes</w:t>
            </w:r>
            <w:r w:rsidR="00BC2D7E" w:rsidRPr="008B2646">
              <w:rPr>
                <w:rFonts w:cs="Arial"/>
                <w:color w:val="000000"/>
                <w:sz w:val="16"/>
                <w:szCs w:val="16"/>
                <w:lang w:val="es-CR" w:eastAsia="es-CR"/>
              </w:rPr>
              <w:t xml:space="preserve"> patrimoniales </w:t>
            </w:r>
            <w:r w:rsidRPr="008B2646">
              <w:rPr>
                <w:rFonts w:cs="Arial"/>
                <w:color w:val="000000"/>
                <w:sz w:val="16"/>
                <w:szCs w:val="16"/>
                <w:lang w:val="es-CR" w:eastAsia="es-CR"/>
              </w:rPr>
              <w:t>no capitalizados</w:t>
            </w:r>
          </w:p>
        </w:tc>
        <w:tc>
          <w:tcPr>
            <w:tcW w:w="404" w:type="dxa"/>
            <w:textDirection w:val="btLr"/>
            <w:vAlign w:val="center"/>
            <w:hideMark/>
          </w:tcPr>
          <w:p w14:paraId="4FA9494C"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2C6DBD5B" w14:textId="77777777" w:rsidR="00A8299F" w:rsidRPr="00D1267E" w:rsidRDefault="00A8299F" w:rsidP="009B7AA1">
            <w:pPr>
              <w:pStyle w:val="Prrafodelista"/>
              <w:numPr>
                <w:ilvl w:val="0"/>
                <w:numId w:val="23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906103F" w14:textId="77777777" w:rsidR="009770B3" w:rsidRPr="00A8299F" w:rsidRDefault="00A8299F" w:rsidP="009B7AA1">
            <w:pPr>
              <w:pStyle w:val="Prrafodelista"/>
              <w:numPr>
                <w:ilvl w:val="0"/>
                <w:numId w:val="23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9770B3" w:rsidRPr="006A22BE" w14:paraId="50F93E80"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3CBF920F" w14:textId="77777777" w:rsidR="009770B3" w:rsidRPr="0077028F" w:rsidRDefault="009770B3" w:rsidP="007E368F">
            <w:pPr>
              <w:pStyle w:val="Ttulo9"/>
              <w:ind w:left="113" w:right="113"/>
              <w:jc w:val="center"/>
              <w:outlineLvl w:val="8"/>
              <w:rPr>
                <w:b w:val="0"/>
                <w:szCs w:val="16"/>
                <w:lang w:val="es-CR" w:eastAsia="es-CR"/>
              </w:rPr>
            </w:pPr>
          </w:p>
        </w:tc>
        <w:tc>
          <w:tcPr>
            <w:tcW w:w="3026" w:type="dxa"/>
            <w:hideMark/>
          </w:tcPr>
          <w:p w14:paraId="1C531E7F" w14:textId="77777777" w:rsidR="009770B3" w:rsidRPr="006A22BE" w:rsidRDefault="009770B3"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72" w:name="_[E]_Ajustes_4"/>
            <w:bookmarkEnd w:id="272"/>
            <w:r w:rsidRPr="006A22BE">
              <w:rPr>
                <w:szCs w:val="16"/>
              </w:rPr>
              <w:t xml:space="preserve">[E] </w:t>
            </w:r>
            <w:r w:rsidRPr="006A22BE">
              <w:rPr>
                <w:szCs w:val="16"/>
                <w:lang w:val="es-ES_tradnl" w:eastAsia="es-CR"/>
              </w:rPr>
              <w:t>Ajustes</w:t>
            </w:r>
          </w:p>
        </w:tc>
        <w:tc>
          <w:tcPr>
            <w:tcW w:w="4536" w:type="dxa"/>
            <w:vAlign w:val="center"/>
            <w:hideMark/>
          </w:tcPr>
          <w:p w14:paraId="3BC5A7D5" w14:textId="77777777" w:rsidR="009770B3" w:rsidRPr="008B2646" w:rsidRDefault="009770B3" w:rsidP="006A22BE">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ajustes al patrimonio</w:t>
            </w:r>
          </w:p>
        </w:tc>
        <w:tc>
          <w:tcPr>
            <w:tcW w:w="404" w:type="dxa"/>
            <w:textDirection w:val="btLr"/>
            <w:vAlign w:val="center"/>
            <w:hideMark/>
          </w:tcPr>
          <w:p w14:paraId="28C46AFA" w14:textId="77777777" w:rsidR="009770B3" w:rsidRPr="006A22BE" w:rsidRDefault="009770B3"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1248AF12" w14:textId="77777777" w:rsidR="00A8299F" w:rsidRPr="00D1267E" w:rsidRDefault="00A8299F" w:rsidP="009B7AA1">
            <w:pPr>
              <w:pStyle w:val="Prrafodelista"/>
              <w:numPr>
                <w:ilvl w:val="0"/>
                <w:numId w:val="23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9710C80" w14:textId="77777777" w:rsidR="009770B3" w:rsidRPr="00A8299F" w:rsidRDefault="00A8299F" w:rsidP="009B7AA1">
            <w:pPr>
              <w:pStyle w:val="Prrafodelista"/>
              <w:numPr>
                <w:ilvl w:val="0"/>
                <w:numId w:val="23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9770B3" w:rsidRPr="006A22BE" w14:paraId="7CF0235F"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04DF9097" w14:textId="77777777" w:rsidR="009770B3" w:rsidRPr="0077028F" w:rsidRDefault="009770B3" w:rsidP="007E368F">
            <w:pPr>
              <w:pStyle w:val="Ttulo9"/>
              <w:ind w:left="113" w:right="113"/>
              <w:jc w:val="center"/>
              <w:outlineLvl w:val="8"/>
              <w:rPr>
                <w:b w:val="0"/>
                <w:szCs w:val="16"/>
                <w:lang w:val="es-CR" w:eastAsia="es-CR"/>
              </w:rPr>
            </w:pPr>
          </w:p>
        </w:tc>
        <w:tc>
          <w:tcPr>
            <w:tcW w:w="3026" w:type="dxa"/>
            <w:hideMark/>
          </w:tcPr>
          <w:p w14:paraId="0FBAAD67"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73" w:name="_[E]_Reservas_4"/>
            <w:bookmarkEnd w:id="273"/>
            <w:r w:rsidRPr="006A22BE">
              <w:rPr>
                <w:szCs w:val="16"/>
              </w:rPr>
              <w:t xml:space="preserve">[E] </w:t>
            </w:r>
            <w:r w:rsidRPr="006A22BE">
              <w:rPr>
                <w:szCs w:val="16"/>
                <w:lang w:val="es-ES_tradnl" w:eastAsia="es-CR"/>
              </w:rPr>
              <w:t>Reservas</w:t>
            </w:r>
          </w:p>
        </w:tc>
        <w:tc>
          <w:tcPr>
            <w:tcW w:w="4536" w:type="dxa"/>
            <w:vAlign w:val="center"/>
            <w:hideMark/>
          </w:tcPr>
          <w:p w14:paraId="079AF2E8" w14:textId="77777777" w:rsidR="009770B3" w:rsidRPr="008B2646" w:rsidRDefault="009770B3" w:rsidP="006A22B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w:t>
            </w:r>
            <w:r w:rsidR="00BC2D7E" w:rsidRPr="008B2646">
              <w:rPr>
                <w:rFonts w:cs="Arial"/>
                <w:color w:val="000000"/>
                <w:sz w:val="16"/>
                <w:szCs w:val="16"/>
                <w:lang w:val="es-CR" w:eastAsia="es-CR"/>
              </w:rPr>
              <w:t xml:space="preserve"> patrimoniales</w:t>
            </w:r>
          </w:p>
        </w:tc>
        <w:tc>
          <w:tcPr>
            <w:tcW w:w="404" w:type="dxa"/>
            <w:textDirection w:val="btLr"/>
            <w:vAlign w:val="center"/>
            <w:hideMark/>
          </w:tcPr>
          <w:p w14:paraId="5E656161"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7255C1CB" w14:textId="77777777" w:rsidR="00A8299F" w:rsidRPr="00D1267E" w:rsidRDefault="00A8299F" w:rsidP="009B7AA1">
            <w:pPr>
              <w:pStyle w:val="Prrafodelista"/>
              <w:numPr>
                <w:ilvl w:val="0"/>
                <w:numId w:val="24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EF876BD" w14:textId="77777777" w:rsidR="009770B3" w:rsidRPr="00A8299F" w:rsidRDefault="00A8299F" w:rsidP="009B7AA1">
            <w:pPr>
              <w:pStyle w:val="Prrafodelista"/>
              <w:numPr>
                <w:ilvl w:val="0"/>
                <w:numId w:val="24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9770B3" w:rsidRPr="006A22BE" w14:paraId="5C97F298"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2389F73D" w14:textId="77777777" w:rsidR="009770B3" w:rsidRPr="0077028F" w:rsidRDefault="009770B3" w:rsidP="007E368F">
            <w:pPr>
              <w:pStyle w:val="Ttulo9"/>
              <w:ind w:left="113" w:right="113"/>
              <w:jc w:val="center"/>
              <w:outlineLvl w:val="8"/>
              <w:rPr>
                <w:b w:val="0"/>
                <w:szCs w:val="16"/>
                <w:lang w:val="es-CR" w:eastAsia="es-CR"/>
              </w:rPr>
            </w:pPr>
          </w:p>
        </w:tc>
        <w:tc>
          <w:tcPr>
            <w:tcW w:w="3026" w:type="dxa"/>
            <w:hideMark/>
          </w:tcPr>
          <w:p w14:paraId="7EDE9F38" w14:textId="77777777" w:rsidR="009770B3" w:rsidRPr="006A22BE" w:rsidRDefault="009770B3"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74" w:name="_[E]_ResultadosPrincipioPeriodo_4"/>
            <w:bookmarkEnd w:id="274"/>
            <w:r w:rsidRPr="006A22BE">
              <w:rPr>
                <w:szCs w:val="16"/>
              </w:rPr>
              <w:t xml:space="preserve">[E] </w:t>
            </w:r>
            <w:r w:rsidRPr="006A22BE">
              <w:rPr>
                <w:szCs w:val="16"/>
                <w:lang w:val="es-ES_tradnl" w:eastAsia="es-CR"/>
              </w:rPr>
              <w:t>ResultadosPrincipioPeriodo</w:t>
            </w:r>
          </w:p>
        </w:tc>
        <w:tc>
          <w:tcPr>
            <w:tcW w:w="4536" w:type="dxa"/>
            <w:vAlign w:val="center"/>
            <w:hideMark/>
          </w:tcPr>
          <w:p w14:paraId="3D8F3329" w14:textId="77777777" w:rsidR="009770B3" w:rsidRPr="008B2646" w:rsidRDefault="009770B3" w:rsidP="006A22BE">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 xml:space="preserve">Por resultados </w:t>
            </w:r>
            <w:r w:rsidR="00BC2D7E" w:rsidRPr="008B2646">
              <w:rPr>
                <w:rFonts w:cs="Arial"/>
                <w:color w:val="000000"/>
                <w:sz w:val="16"/>
                <w:szCs w:val="16"/>
                <w:lang w:val="es-CR" w:eastAsia="es-CR"/>
              </w:rPr>
              <w:t xml:space="preserve">acumulados </w:t>
            </w:r>
            <w:r w:rsidRPr="008B2646">
              <w:rPr>
                <w:rFonts w:cs="Arial"/>
                <w:color w:val="000000"/>
                <w:sz w:val="16"/>
                <w:szCs w:val="16"/>
                <w:lang w:val="es-CR" w:eastAsia="es-CR"/>
              </w:rPr>
              <w:t>al principio del periodo</w:t>
            </w:r>
          </w:p>
        </w:tc>
        <w:tc>
          <w:tcPr>
            <w:tcW w:w="404" w:type="dxa"/>
            <w:textDirection w:val="btLr"/>
            <w:vAlign w:val="center"/>
            <w:hideMark/>
          </w:tcPr>
          <w:p w14:paraId="39AA83A3" w14:textId="77777777" w:rsidR="009770B3" w:rsidRPr="006A22BE" w:rsidRDefault="009770B3"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5D88D297" w14:textId="77777777" w:rsidR="00A8299F" w:rsidRPr="00D1267E" w:rsidRDefault="00A8299F" w:rsidP="009B7AA1">
            <w:pPr>
              <w:pStyle w:val="Prrafodelista"/>
              <w:numPr>
                <w:ilvl w:val="0"/>
                <w:numId w:val="24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503C48B" w14:textId="77777777" w:rsidR="009770B3" w:rsidRPr="00A8299F" w:rsidRDefault="00A8299F" w:rsidP="009B7AA1">
            <w:pPr>
              <w:pStyle w:val="Prrafodelista"/>
              <w:numPr>
                <w:ilvl w:val="0"/>
                <w:numId w:val="24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9770B3" w:rsidRPr="006A22BE" w14:paraId="11D2E43D"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4C4292DA" w14:textId="77777777" w:rsidR="009770B3" w:rsidRPr="0077028F" w:rsidRDefault="00B4199C" w:rsidP="007E368F">
            <w:pPr>
              <w:pStyle w:val="Ttulo9"/>
              <w:ind w:left="113" w:right="113"/>
              <w:jc w:val="center"/>
              <w:outlineLvl w:val="8"/>
              <w:rPr>
                <w:b w:val="0"/>
                <w:szCs w:val="16"/>
                <w:lang w:val="es-CR" w:eastAsia="es-CR"/>
              </w:rPr>
            </w:pPr>
            <w:r>
              <w:rPr>
                <w:b w:val="0"/>
              </w:rPr>
              <w:lastRenderedPageBreak/>
              <w:t>[E]</w:t>
            </w:r>
            <w:r w:rsidR="009770B3" w:rsidRPr="0077028F">
              <w:rPr>
                <w:b w:val="0"/>
                <w:szCs w:val="16"/>
                <w:lang w:val="es-ES_tradnl" w:eastAsia="es-CR"/>
              </w:rPr>
              <w:t>ResultadosPeriodo1</w:t>
            </w:r>
          </w:p>
        </w:tc>
        <w:tc>
          <w:tcPr>
            <w:tcW w:w="3026" w:type="dxa"/>
            <w:hideMark/>
          </w:tcPr>
          <w:p w14:paraId="310882AC"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75" w:name="_[A]_Total_48"/>
            <w:bookmarkEnd w:id="275"/>
            <w:r w:rsidRPr="006A22BE">
              <w:rPr>
                <w:szCs w:val="16"/>
              </w:rPr>
              <w:t xml:space="preserve">[A] </w:t>
            </w:r>
            <w:r w:rsidRPr="006A22BE">
              <w:rPr>
                <w:szCs w:val="16"/>
                <w:lang w:val="es-ES_tradnl" w:eastAsia="es-CR"/>
              </w:rPr>
              <w:t>Total</w:t>
            </w:r>
          </w:p>
        </w:tc>
        <w:tc>
          <w:tcPr>
            <w:tcW w:w="4536" w:type="dxa"/>
            <w:vAlign w:val="center"/>
            <w:hideMark/>
          </w:tcPr>
          <w:p w14:paraId="2E89D348" w14:textId="77777777" w:rsidR="009770B3" w:rsidRPr="006A22BE" w:rsidRDefault="009770B3" w:rsidP="006A22B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Resultados del periodo 1</w:t>
            </w:r>
          </w:p>
        </w:tc>
        <w:tc>
          <w:tcPr>
            <w:tcW w:w="404" w:type="dxa"/>
            <w:textDirection w:val="btLr"/>
            <w:vAlign w:val="center"/>
            <w:hideMark/>
          </w:tcPr>
          <w:p w14:paraId="787B3FFA"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2B525D52" w14:textId="77777777" w:rsidR="009770B3" w:rsidRPr="006A22BE" w:rsidRDefault="00000000"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48" w:history="1">
              <w:r w:rsidR="009770B3" w:rsidRPr="006A22BE">
                <w:rPr>
                  <w:rStyle w:val="Hipervnculo"/>
                  <w:rFonts w:cs="Arial"/>
                  <w:sz w:val="16"/>
                  <w:szCs w:val="16"/>
                  <w:lang w:val="es-CR" w:eastAsia="es-CR"/>
                </w:rPr>
                <w:t>[A] Total</w:t>
              </w:r>
            </w:hyperlink>
            <w:r w:rsidR="009770B3" w:rsidRPr="006A22BE">
              <w:rPr>
                <w:rFonts w:cs="Arial"/>
                <w:color w:val="000000"/>
                <w:sz w:val="16"/>
                <w:szCs w:val="16"/>
                <w:lang w:val="es-CR" w:eastAsia="es-CR"/>
              </w:rPr>
              <w:t xml:space="preserve"> = </w:t>
            </w:r>
            <w:r w:rsidR="009770B3">
              <w:rPr>
                <w:rFonts w:cs="Arial"/>
                <w:color w:val="000000"/>
                <w:sz w:val="16"/>
                <w:szCs w:val="16"/>
                <w:lang w:val="es-CR" w:eastAsia="es-CR"/>
              </w:rPr>
              <w:t>∑</w:t>
            </w:r>
            <w:r w:rsidR="00CA0FCB">
              <w:rPr>
                <w:rFonts w:cs="Arial"/>
                <w:color w:val="000000"/>
                <w:sz w:val="16"/>
                <w:szCs w:val="16"/>
                <w:lang w:val="es-CR" w:eastAsia="es-CR"/>
              </w:rPr>
              <w:t xml:space="preserve"> </w:t>
            </w:r>
            <w:hyperlink w:anchor="_DesgloseResultadosPeriodo1" w:history="1">
              <w:r w:rsidR="009770B3" w:rsidRPr="006A22BE">
                <w:rPr>
                  <w:rStyle w:val="Hipervnculo"/>
                  <w:rFonts w:cs="Arial"/>
                  <w:sz w:val="16"/>
                  <w:szCs w:val="16"/>
                  <w:lang w:val="es-CR" w:eastAsia="es-CR"/>
                </w:rPr>
                <w:t>DesgloseResultadosPeriodo1</w:t>
              </w:r>
            </w:hyperlink>
          </w:p>
        </w:tc>
      </w:tr>
      <w:tr w:rsidR="00CD1CAD" w:rsidRPr="006A22BE" w14:paraId="29E79E3A"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628ABCA5" w14:textId="77777777" w:rsidR="00CD1CAD" w:rsidRPr="0077028F" w:rsidRDefault="00B4199C" w:rsidP="007E368F">
            <w:pPr>
              <w:pStyle w:val="Ttulo9"/>
              <w:ind w:left="113" w:right="113"/>
              <w:jc w:val="center"/>
              <w:outlineLvl w:val="8"/>
              <w:rPr>
                <w:b w:val="0"/>
                <w:szCs w:val="16"/>
                <w:lang w:val="es-CR" w:eastAsia="es-CR"/>
              </w:rPr>
            </w:pPr>
            <w:bookmarkStart w:id="276" w:name="_DesgloseResultadosPeriodo1"/>
            <w:bookmarkEnd w:id="276"/>
            <w:r>
              <w:rPr>
                <w:b w:val="0"/>
              </w:rPr>
              <w:t>[E]</w:t>
            </w:r>
            <w:r w:rsidR="00CD1CAD" w:rsidRPr="0077028F">
              <w:rPr>
                <w:b w:val="0"/>
                <w:szCs w:val="16"/>
                <w:lang w:val="es-ES_tradnl" w:eastAsia="es-CR"/>
              </w:rPr>
              <w:t>DesgloseResultadosPeriodo1</w:t>
            </w:r>
          </w:p>
        </w:tc>
        <w:tc>
          <w:tcPr>
            <w:tcW w:w="3026" w:type="dxa"/>
            <w:hideMark/>
          </w:tcPr>
          <w:p w14:paraId="7F73E087"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77" w:name="_[E]_CapSocial_3"/>
            <w:bookmarkEnd w:id="277"/>
            <w:r w:rsidRPr="006A22BE">
              <w:rPr>
                <w:szCs w:val="16"/>
              </w:rPr>
              <w:t xml:space="preserve">[E] </w:t>
            </w:r>
            <w:r w:rsidRPr="006A22BE">
              <w:rPr>
                <w:szCs w:val="16"/>
                <w:lang w:val="es-ES_tradnl" w:eastAsia="es-CR"/>
              </w:rPr>
              <w:t>CapSocial</w:t>
            </w:r>
          </w:p>
        </w:tc>
        <w:tc>
          <w:tcPr>
            <w:tcW w:w="4536" w:type="dxa"/>
            <w:vAlign w:val="center"/>
            <w:hideMark/>
          </w:tcPr>
          <w:p w14:paraId="1B798C0A"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404" w:type="dxa"/>
            <w:textDirection w:val="btLr"/>
            <w:vAlign w:val="center"/>
            <w:hideMark/>
          </w:tcPr>
          <w:p w14:paraId="20FE0BD0"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4D17FC89" w14:textId="77777777" w:rsidR="00A8299F" w:rsidRPr="00D1267E" w:rsidRDefault="00A8299F" w:rsidP="009B7AA1">
            <w:pPr>
              <w:pStyle w:val="Prrafodelista"/>
              <w:numPr>
                <w:ilvl w:val="0"/>
                <w:numId w:val="24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C3FE2AC" w14:textId="77777777" w:rsidR="00CD1CAD" w:rsidRPr="00A8299F" w:rsidRDefault="00A8299F" w:rsidP="009B7AA1">
            <w:pPr>
              <w:pStyle w:val="Prrafodelista"/>
              <w:numPr>
                <w:ilvl w:val="0"/>
                <w:numId w:val="24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50481554"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35ADE453"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6B1D020A"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78" w:name="_[E]_AportesNoCapitalizados_5"/>
            <w:bookmarkEnd w:id="278"/>
            <w:r w:rsidRPr="006A22BE">
              <w:rPr>
                <w:szCs w:val="16"/>
              </w:rPr>
              <w:t xml:space="preserve">[E] </w:t>
            </w:r>
            <w:r w:rsidRPr="006A22BE">
              <w:rPr>
                <w:szCs w:val="16"/>
                <w:lang w:val="es-ES_tradnl" w:eastAsia="es-CR"/>
              </w:rPr>
              <w:t>AportesNoCapitalizados</w:t>
            </w:r>
          </w:p>
        </w:tc>
        <w:tc>
          <w:tcPr>
            <w:tcW w:w="4536" w:type="dxa"/>
            <w:vAlign w:val="center"/>
            <w:hideMark/>
          </w:tcPr>
          <w:p w14:paraId="52E43B2F"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 patrimoniales no capitalizados</w:t>
            </w:r>
          </w:p>
        </w:tc>
        <w:tc>
          <w:tcPr>
            <w:tcW w:w="404" w:type="dxa"/>
            <w:textDirection w:val="btLr"/>
            <w:vAlign w:val="center"/>
            <w:hideMark/>
          </w:tcPr>
          <w:p w14:paraId="18BF562A"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7F5945CC" w14:textId="77777777" w:rsidR="00A8299F" w:rsidRPr="00D1267E" w:rsidRDefault="00A8299F" w:rsidP="009B7AA1">
            <w:pPr>
              <w:pStyle w:val="Prrafodelista"/>
              <w:numPr>
                <w:ilvl w:val="0"/>
                <w:numId w:val="24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ED79A53" w14:textId="77777777" w:rsidR="00CD1CAD" w:rsidRPr="00A8299F" w:rsidRDefault="00A8299F" w:rsidP="009B7AA1">
            <w:pPr>
              <w:pStyle w:val="Prrafodelista"/>
              <w:numPr>
                <w:ilvl w:val="0"/>
                <w:numId w:val="24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2268C64B"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786713AD"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256ABDB9"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79" w:name="_[E]_Ajustes_5"/>
            <w:bookmarkEnd w:id="279"/>
            <w:r w:rsidRPr="006A22BE">
              <w:rPr>
                <w:szCs w:val="16"/>
              </w:rPr>
              <w:t xml:space="preserve">[E] </w:t>
            </w:r>
            <w:r w:rsidRPr="006A22BE">
              <w:rPr>
                <w:szCs w:val="16"/>
                <w:lang w:val="es-ES_tradnl" w:eastAsia="es-CR"/>
              </w:rPr>
              <w:t>Ajustes</w:t>
            </w:r>
          </w:p>
        </w:tc>
        <w:tc>
          <w:tcPr>
            <w:tcW w:w="4536" w:type="dxa"/>
            <w:vAlign w:val="center"/>
            <w:hideMark/>
          </w:tcPr>
          <w:p w14:paraId="0AFD2F03"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ajustes al patrimonio</w:t>
            </w:r>
          </w:p>
        </w:tc>
        <w:tc>
          <w:tcPr>
            <w:tcW w:w="404" w:type="dxa"/>
            <w:textDirection w:val="btLr"/>
            <w:vAlign w:val="center"/>
            <w:hideMark/>
          </w:tcPr>
          <w:p w14:paraId="2E014089"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01159553" w14:textId="77777777" w:rsidR="00A8299F" w:rsidRPr="00D1267E" w:rsidRDefault="00A8299F" w:rsidP="009B7AA1">
            <w:pPr>
              <w:pStyle w:val="Prrafodelista"/>
              <w:numPr>
                <w:ilvl w:val="0"/>
                <w:numId w:val="24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40E448E" w14:textId="77777777" w:rsidR="00CD1CAD" w:rsidRPr="00A8299F" w:rsidRDefault="00A8299F" w:rsidP="009B7AA1">
            <w:pPr>
              <w:pStyle w:val="Prrafodelista"/>
              <w:numPr>
                <w:ilvl w:val="0"/>
                <w:numId w:val="24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69E2C1E3"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288BEDE6"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1B3246B1"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80" w:name="_[E]_Reservas_5"/>
            <w:bookmarkEnd w:id="280"/>
            <w:r w:rsidRPr="006A22BE">
              <w:rPr>
                <w:szCs w:val="16"/>
              </w:rPr>
              <w:t xml:space="preserve">[E] </w:t>
            </w:r>
            <w:r w:rsidRPr="006A22BE">
              <w:rPr>
                <w:szCs w:val="16"/>
                <w:lang w:val="es-ES_tradnl" w:eastAsia="es-CR"/>
              </w:rPr>
              <w:t>Reservas</w:t>
            </w:r>
          </w:p>
        </w:tc>
        <w:tc>
          <w:tcPr>
            <w:tcW w:w="4536" w:type="dxa"/>
            <w:vAlign w:val="center"/>
            <w:hideMark/>
          </w:tcPr>
          <w:p w14:paraId="72CEC3FC"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404" w:type="dxa"/>
            <w:textDirection w:val="btLr"/>
            <w:vAlign w:val="center"/>
            <w:hideMark/>
          </w:tcPr>
          <w:p w14:paraId="01418E47"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4AFBEF11" w14:textId="77777777" w:rsidR="00A8299F" w:rsidRPr="00D1267E" w:rsidRDefault="00A8299F" w:rsidP="009B7AA1">
            <w:pPr>
              <w:pStyle w:val="Prrafodelista"/>
              <w:numPr>
                <w:ilvl w:val="0"/>
                <w:numId w:val="24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E0F3EA3" w14:textId="77777777" w:rsidR="00CD1CAD" w:rsidRPr="00A8299F" w:rsidRDefault="00A8299F" w:rsidP="009B7AA1">
            <w:pPr>
              <w:pStyle w:val="Prrafodelista"/>
              <w:numPr>
                <w:ilvl w:val="0"/>
                <w:numId w:val="24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1F04BBF5"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3B351707"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7EC14127"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81" w:name="_[E]_ResultadosPrincipioPeriodo_5"/>
            <w:bookmarkEnd w:id="281"/>
            <w:r w:rsidRPr="006A22BE">
              <w:rPr>
                <w:szCs w:val="16"/>
              </w:rPr>
              <w:t xml:space="preserve">[E] </w:t>
            </w:r>
            <w:r w:rsidRPr="006A22BE">
              <w:rPr>
                <w:szCs w:val="16"/>
                <w:lang w:val="es-ES_tradnl" w:eastAsia="es-CR"/>
              </w:rPr>
              <w:t>ResultadosPrincipioPeriodo</w:t>
            </w:r>
          </w:p>
        </w:tc>
        <w:tc>
          <w:tcPr>
            <w:tcW w:w="4536" w:type="dxa"/>
            <w:vAlign w:val="center"/>
            <w:hideMark/>
          </w:tcPr>
          <w:p w14:paraId="56ED7EA9"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404" w:type="dxa"/>
            <w:textDirection w:val="btLr"/>
            <w:vAlign w:val="center"/>
            <w:hideMark/>
          </w:tcPr>
          <w:p w14:paraId="7020FF38"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3CEC01C7" w14:textId="77777777" w:rsidR="00A8299F" w:rsidRPr="00D1267E" w:rsidRDefault="00A8299F" w:rsidP="009B7AA1">
            <w:pPr>
              <w:pStyle w:val="Prrafodelista"/>
              <w:numPr>
                <w:ilvl w:val="0"/>
                <w:numId w:val="24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50D01A4" w14:textId="77777777" w:rsidR="00CD1CAD" w:rsidRPr="00A8299F" w:rsidRDefault="00A8299F" w:rsidP="009B7AA1">
            <w:pPr>
              <w:pStyle w:val="Prrafodelista"/>
              <w:numPr>
                <w:ilvl w:val="0"/>
                <w:numId w:val="24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9770B3" w:rsidRPr="006A22BE" w14:paraId="3AB3DEF6"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13AB7581" w14:textId="77777777" w:rsidR="009770B3" w:rsidRPr="0077028F" w:rsidRDefault="00B4199C" w:rsidP="007E368F">
            <w:pPr>
              <w:pStyle w:val="Ttulo9"/>
              <w:ind w:left="113" w:right="113"/>
              <w:jc w:val="center"/>
              <w:outlineLvl w:val="8"/>
              <w:rPr>
                <w:b w:val="0"/>
                <w:szCs w:val="16"/>
                <w:lang w:val="es-CR" w:eastAsia="es-CR"/>
              </w:rPr>
            </w:pPr>
            <w:r>
              <w:rPr>
                <w:b w:val="0"/>
              </w:rPr>
              <w:t>[E]</w:t>
            </w:r>
            <w:r w:rsidR="009770B3" w:rsidRPr="0077028F">
              <w:rPr>
                <w:b w:val="0"/>
                <w:szCs w:val="16"/>
                <w:lang w:val="es-ES_tradnl" w:eastAsia="es-CR"/>
              </w:rPr>
              <w:t>DividendosPeriodo0</w:t>
            </w:r>
          </w:p>
        </w:tc>
        <w:tc>
          <w:tcPr>
            <w:tcW w:w="3026" w:type="dxa"/>
            <w:hideMark/>
          </w:tcPr>
          <w:p w14:paraId="33C7A4FD"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82" w:name="_[A]_Total_49"/>
            <w:bookmarkEnd w:id="282"/>
            <w:r w:rsidRPr="006A22BE">
              <w:rPr>
                <w:szCs w:val="16"/>
              </w:rPr>
              <w:t xml:space="preserve">[A] </w:t>
            </w:r>
            <w:r w:rsidRPr="006A22BE">
              <w:rPr>
                <w:szCs w:val="16"/>
                <w:lang w:val="es-ES_tradnl" w:eastAsia="es-CR"/>
              </w:rPr>
              <w:t>Total</w:t>
            </w:r>
          </w:p>
        </w:tc>
        <w:tc>
          <w:tcPr>
            <w:tcW w:w="4536" w:type="dxa"/>
            <w:vAlign w:val="center"/>
            <w:hideMark/>
          </w:tcPr>
          <w:p w14:paraId="0D11508F" w14:textId="77777777" w:rsidR="009770B3" w:rsidRPr="006A22BE" w:rsidRDefault="009770B3" w:rsidP="006A22B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Dividendos del periodo 0</w:t>
            </w:r>
          </w:p>
        </w:tc>
        <w:tc>
          <w:tcPr>
            <w:tcW w:w="404" w:type="dxa"/>
            <w:textDirection w:val="btLr"/>
            <w:vAlign w:val="center"/>
            <w:hideMark/>
          </w:tcPr>
          <w:p w14:paraId="6C4C3ED6"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44137D1F" w14:textId="77777777" w:rsidR="009770B3" w:rsidRPr="006A22BE" w:rsidRDefault="00000000"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49" w:history="1">
              <w:r w:rsidR="009770B3" w:rsidRPr="006A22BE">
                <w:rPr>
                  <w:rStyle w:val="Hipervnculo"/>
                  <w:rFonts w:cs="Arial"/>
                  <w:sz w:val="16"/>
                  <w:szCs w:val="16"/>
                  <w:lang w:val="es-CR" w:eastAsia="es-CR"/>
                </w:rPr>
                <w:t>[A] Total</w:t>
              </w:r>
            </w:hyperlink>
            <w:r w:rsidR="009770B3" w:rsidRPr="006A22BE">
              <w:rPr>
                <w:rFonts w:cs="Arial"/>
                <w:color w:val="000000"/>
                <w:sz w:val="16"/>
                <w:szCs w:val="16"/>
                <w:lang w:val="es-CR" w:eastAsia="es-CR"/>
              </w:rPr>
              <w:t xml:space="preserve"> = </w:t>
            </w:r>
            <w:r w:rsidR="009770B3">
              <w:rPr>
                <w:rFonts w:cs="Arial"/>
                <w:color w:val="000000"/>
                <w:sz w:val="16"/>
                <w:szCs w:val="16"/>
                <w:lang w:val="es-CR" w:eastAsia="es-CR"/>
              </w:rPr>
              <w:t>∑</w:t>
            </w:r>
            <w:r w:rsidR="009770B3" w:rsidRPr="006A22BE">
              <w:rPr>
                <w:rFonts w:cs="Arial"/>
                <w:color w:val="000000"/>
                <w:sz w:val="16"/>
                <w:szCs w:val="16"/>
                <w:lang w:val="es-CR" w:eastAsia="es-CR"/>
              </w:rPr>
              <w:t xml:space="preserve"> </w:t>
            </w:r>
            <w:hyperlink w:anchor="_DesgloseDividendosPeriodo0" w:history="1">
              <w:r w:rsidR="009770B3" w:rsidRPr="006A22BE">
                <w:rPr>
                  <w:rStyle w:val="Hipervnculo"/>
                  <w:rFonts w:cs="Arial"/>
                  <w:sz w:val="16"/>
                  <w:szCs w:val="16"/>
                  <w:lang w:val="es-CR" w:eastAsia="es-CR"/>
                </w:rPr>
                <w:t>DesgloseDividendosPeriodo0</w:t>
              </w:r>
            </w:hyperlink>
          </w:p>
        </w:tc>
      </w:tr>
      <w:tr w:rsidR="00CD1CAD" w:rsidRPr="006A22BE" w14:paraId="0F203ED0"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217D4EE6" w14:textId="77777777" w:rsidR="00CD1CAD" w:rsidRPr="0077028F" w:rsidRDefault="00B4199C" w:rsidP="007E368F">
            <w:pPr>
              <w:pStyle w:val="Ttulo9"/>
              <w:ind w:left="113" w:right="113"/>
              <w:jc w:val="center"/>
              <w:outlineLvl w:val="8"/>
              <w:rPr>
                <w:b w:val="0"/>
                <w:szCs w:val="16"/>
                <w:lang w:val="es-CR" w:eastAsia="es-CR"/>
              </w:rPr>
            </w:pPr>
            <w:bookmarkStart w:id="283" w:name="_DesgloseDividendosPeriodo0"/>
            <w:bookmarkEnd w:id="283"/>
            <w:r>
              <w:rPr>
                <w:b w:val="0"/>
              </w:rPr>
              <w:t>[E]</w:t>
            </w:r>
            <w:r w:rsidR="00CD1CAD" w:rsidRPr="0077028F">
              <w:rPr>
                <w:b w:val="0"/>
                <w:szCs w:val="16"/>
                <w:lang w:val="es-ES_tradnl" w:eastAsia="es-CR"/>
              </w:rPr>
              <w:t>DesgloseDividendosPeriodo0</w:t>
            </w:r>
          </w:p>
        </w:tc>
        <w:tc>
          <w:tcPr>
            <w:tcW w:w="3026" w:type="dxa"/>
            <w:hideMark/>
          </w:tcPr>
          <w:p w14:paraId="5F4884A0"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84" w:name="_[E]_CapSocial_4"/>
            <w:bookmarkEnd w:id="284"/>
            <w:r w:rsidRPr="006A22BE">
              <w:rPr>
                <w:szCs w:val="16"/>
              </w:rPr>
              <w:t xml:space="preserve">[E] </w:t>
            </w:r>
            <w:r w:rsidRPr="006A22BE">
              <w:rPr>
                <w:szCs w:val="16"/>
                <w:lang w:val="es-ES_tradnl" w:eastAsia="es-CR"/>
              </w:rPr>
              <w:t>CapSocial</w:t>
            </w:r>
          </w:p>
        </w:tc>
        <w:tc>
          <w:tcPr>
            <w:tcW w:w="4536" w:type="dxa"/>
            <w:vAlign w:val="center"/>
            <w:hideMark/>
          </w:tcPr>
          <w:p w14:paraId="7C14DB5E"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Al capital social</w:t>
            </w:r>
          </w:p>
        </w:tc>
        <w:tc>
          <w:tcPr>
            <w:tcW w:w="404" w:type="dxa"/>
            <w:textDirection w:val="btLr"/>
            <w:vAlign w:val="center"/>
            <w:hideMark/>
          </w:tcPr>
          <w:p w14:paraId="47309EE8"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2F4D0A91" w14:textId="77777777" w:rsidR="00A8299F" w:rsidRPr="00D1267E" w:rsidRDefault="00A8299F" w:rsidP="009B7AA1">
            <w:pPr>
              <w:pStyle w:val="Prrafodelista"/>
              <w:numPr>
                <w:ilvl w:val="0"/>
                <w:numId w:val="24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99B1FD0" w14:textId="77777777" w:rsidR="00CD1CAD" w:rsidRPr="00A8299F" w:rsidRDefault="00A8299F" w:rsidP="009B7AA1">
            <w:pPr>
              <w:pStyle w:val="Prrafodelista"/>
              <w:numPr>
                <w:ilvl w:val="0"/>
                <w:numId w:val="24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389770B3"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631679A4"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70457EBD"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85" w:name="_[E]_AportesNoCapitalizados_6"/>
            <w:bookmarkEnd w:id="285"/>
            <w:r w:rsidRPr="006A22BE">
              <w:rPr>
                <w:szCs w:val="16"/>
              </w:rPr>
              <w:t xml:space="preserve">[E] </w:t>
            </w:r>
            <w:r w:rsidRPr="006A22BE">
              <w:rPr>
                <w:szCs w:val="16"/>
                <w:lang w:val="es-ES_tradnl" w:eastAsia="es-CR"/>
              </w:rPr>
              <w:t>AportesNoCapitalizados</w:t>
            </w:r>
          </w:p>
        </w:tc>
        <w:tc>
          <w:tcPr>
            <w:tcW w:w="4536" w:type="dxa"/>
            <w:vAlign w:val="center"/>
            <w:hideMark/>
          </w:tcPr>
          <w:p w14:paraId="351C03A9"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 patrimoniales no capitalizados</w:t>
            </w:r>
          </w:p>
        </w:tc>
        <w:tc>
          <w:tcPr>
            <w:tcW w:w="404" w:type="dxa"/>
            <w:textDirection w:val="btLr"/>
            <w:vAlign w:val="center"/>
            <w:hideMark/>
          </w:tcPr>
          <w:p w14:paraId="0EC52C8F"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3D4B2C56" w14:textId="77777777" w:rsidR="00A8299F" w:rsidRPr="00D1267E" w:rsidRDefault="00A8299F" w:rsidP="009B7AA1">
            <w:pPr>
              <w:pStyle w:val="Prrafodelista"/>
              <w:numPr>
                <w:ilvl w:val="0"/>
                <w:numId w:val="24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7F0B68A" w14:textId="77777777" w:rsidR="00CD1CAD" w:rsidRPr="00A8299F" w:rsidRDefault="00A8299F" w:rsidP="009B7AA1">
            <w:pPr>
              <w:pStyle w:val="Prrafodelista"/>
              <w:numPr>
                <w:ilvl w:val="0"/>
                <w:numId w:val="24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2F8F7482"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24CB4F15"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26A59A1E"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86" w:name="_[E]_Ajustes_6"/>
            <w:bookmarkEnd w:id="286"/>
            <w:r w:rsidRPr="006A22BE">
              <w:rPr>
                <w:szCs w:val="16"/>
              </w:rPr>
              <w:t xml:space="preserve">[E] </w:t>
            </w:r>
            <w:r w:rsidRPr="006A22BE">
              <w:rPr>
                <w:szCs w:val="16"/>
                <w:lang w:val="es-ES_tradnl" w:eastAsia="es-CR"/>
              </w:rPr>
              <w:t>Ajustes</w:t>
            </w:r>
          </w:p>
        </w:tc>
        <w:tc>
          <w:tcPr>
            <w:tcW w:w="4536" w:type="dxa"/>
            <w:vAlign w:val="center"/>
            <w:hideMark/>
          </w:tcPr>
          <w:p w14:paraId="3A16414C"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ajustes al patrimonio</w:t>
            </w:r>
          </w:p>
        </w:tc>
        <w:tc>
          <w:tcPr>
            <w:tcW w:w="404" w:type="dxa"/>
            <w:textDirection w:val="btLr"/>
            <w:vAlign w:val="center"/>
            <w:hideMark/>
          </w:tcPr>
          <w:p w14:paraId="02D3D6A2"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13DDA60C" w14:textId="77777777" w:rsidR="00A8299F" w:rsidRPr="00D1267E" w:rsidRDefault="00A8299F" w:rsidP="009B7AA1">
            <w:pPr>
              <w:pStyle w:val="Prrafodelista"/>
              <w:numPr>
                <w:ilvl w:val="0"/>
                <w:numId w:val="24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937DFBF" w14:textId="77777777" w:rsidR="00CD1CAD" w:rsidRPr="00A8299F" w:rsidRDefault="00A8299F" w:rsidP="009B7AA1">
            <w:pPr>
              <w:pStyle w:val="Prrafodelista"/>
              <w:numPr>
                <w:ilvl w:val="0"/>
                <w:numId w:val="24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3BBCB116"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2D757C10"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0F254DAE"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87" w:name="_[E]_Reservas_6"/>
            <w:bookmarkEnd w:id="287"/>
            <w:r w:rsidRPr="006A22BE">
              <w:rPr>
                <w:szCs w:val="16"/>
              </w:rPr>
              <w:t xml:space="preserve">[E] </w:t>
            </w:r>
            <w:r w:rsidRPr="006A22BE">
              <w:rPr>
                <w:szCs w:val="16"/>
                <w:lang w:val="es-ES_tradnl" w:eastAsia="es-CR"/>
              </w:rPr>
              <w:t>Reservas</w:t>
            </w:r>
          </w:p>
        </w:tc>
        <w:tc>
          <w:tcPr>
            <w:tcW w:w="4536" w:type="dxa"/>
            <w:vAlign w:val="center"/>
            <w:hideMark/>
          </w:tcPr>
          <w:p w14:paraId="2521B3DA"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404" w:type="dxa"/>
            <w:textDirection w:val="btLr"/>
            <w:vAlign w:val="center"/>
            <w:hideMark/>
          </w:tcPr>
          <w:p w14:paraId="18FD690C"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4CB3A356" w14:textId="77777777" w:rsidR="00A8299F" w:rsidRPr="00D1267E" w:rsidRDefault="00A8299F" w:rsidP="009B7AA1">
            <w:pPr>
              <w:pStyle w:val="Prrafodelista"/>
              <w:numPr>
                <w:ilvl w:val="0"/>
                <w:numId w:val="25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28DFA01" w14:textId="77777777" w:rsidR="00CD1CAD" w:rsidRPr="00A8299F" w:rsidRDefault="00A8299F" w:rsidP="009B7AA1">
            <w:pPr>
              <w:pStyle w:val="Prrafodelista"/>
              <w:numPr>
                <w:ilvl w:val="0"/>
                <w:numId w:val="25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5A3AE7A9"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50E25FB9"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177F2808"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88" w:name="_[E]_ResultadosPrincipioPeriodo_6"/>
            <w:bookmarkEnd w:id="288"/>
            <w:r w:rsidRPr="006A22BE">
              <w:rPr>
                <w:szCs w:val="16"/>
              </w:rPr>
              <w:t xml:space="preserve">[E] </w:t>
            </w:r>
            <w:r w:rsidRPr="006A22BE">
              <w:rPr>
                <w:szCs w:val="16"/>
                <w:lang w:val="es-ES_tradnl" w:eastAsia="es-CR"/>
              </w:rPr>
              <w:t>ResultadosPrincipioPeriodo</w:t>
            </w:r>
          </w:p>
        </w:tc>
        <w:tc>
          <w:tcPr>
            <w:tcW w:w="4536" w:type="dxa"/>
            <w:vAlign w:val="center"/>
            <w:hideMark/>
          </w:tcPr>
          <w:p w14:paraId="042F7CFF"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404" w:type="dxa"/>
            <w:textDirection w:val="btLr"/>
            <w:vAlign w:val="center"/>
            <w:hideMark/>
          </w:tcPr>
          <w:p w14:paraId="2CDAFE0E"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68513A7F" w14:textId="77777777" w:rsidR="00A8299F" w:rsidRPr="00D1267E" w:rsidRDefault="00A8299F" w:rsidP="009B7AA1">
            <w:pPr>
              <w:pStyle w:val="Prrafodelista"/>
              <w:numPr>
                <w:ilvl w:val="0"/>
                <w:numId w:val="25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F3E0B0F" w14:textId="77777777" w:rsidR="00CD1CAD" w:rsidRPr="00A8299F" w:rsidRDefault="00A8299F" w:rsidP="009B7AA1">
            <w:pPr>
              <w:pStyle w:val="Prrafodelista"/>
              <w:numPr>
                <w:ilvl w:val="0"/>
                <w:numId w:val="25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9770B3" w:rsidRPr="006A22BE" w14:paraId="0E2B633C"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20D6147D" w14:textId="77777777" w:rsidR="009770B3" w:rsidRPr="0077028F" w:rsidRDefault="00B4199C" w:rsidP="007E368F">
            <w:pPr>
              <w:pStyle w:val="Ttulo9"/>
              <w:ind w:left="113" w:right="113"/>
              <w:jc w:val="center"/>
              <w:outlineLvl w:val="8"/>
              <w:rPr>
                <w:b w:val="0"/>
                <w:szCs w:val="16"/>
                <w:lang w:val="es-CR" w:eastAsia="es-CR"/>
              </w:rPr>
            </w:pPr>
            <w:r>
              <w:rPr>
                <w:b w:val="0"/>
              </w:rPr>
              <w:t>[E]</w:t>
            </w:r>
            <w:r w:rsidR="009770B3" w:rsidRPr="0077028F">
              <w:rPr>
                <w:b w:val="0"/>
                <w:szCs w:val="16"/>
                <w:lang w:val="es-ES_tradnl" w:eastAsia="es-CR"/>
              </w:rPr>
              <w:t>EstimacionesRiesgosActBancariaIniAnterior</w:t>
            </w:r>
          </w:p>
        </w:tc>
        <w:tc>
          <w:tcPr>
            <w:tcW w:w="3026" w:type="dxa"/>
            <w:hideMark/>
          </w:tcPr>
          <w:p w14:paraId="4FDCCDEF"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89" w:name="_[A]_Total_50"/>
            <w:bookmarkEnd w:id="289"/>
            <w:r w:rsidRPr="006A22BE">
              <w:rPr>
                <w:szCs w:val="16"/>
              </w:rPr>
              <w:t xml:space="preserve">[A] </w:t>
            </w:r>
            <w:r w:rsidRPr="006A22BE">
              <w:rPr>
                <w:szCs w:val="16"/>
                <w:lang w:val="es-ES_tradnl" w:eastAsia="es-CR"/>
              </w:rPr>
              <w:t>Total</w:t>
            </w:r>
          </w:p>
        </w:tc>
        <w:tc>
          <w:tcPr>
            <w:tcW w:w="4536" w:type="dxa"/>
            <w:vAlign w:val="center"/>
            <w:hideMark/>
          </w:tcPr>
          <w:p w14:paraId="64D53173" w14:textId="77777777" w:rsidR="009770B3" w:rsidRPr="006A22BE" w:rsidRDefault="009770B3" w:rsidP="006A22B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Estimaciones por riesgos de la actividad bancaria</w:t>
            </w:r>
          </w:p>
        </w:tc>
        <w:tc>
          <w:tcPr>
            <w:tcW w:w="404" w:type="dxa"/>
            <w:textDirection w:val="btLr"/>
            <w:vAlign w:val="center"/>
            <w:hideMark/>
          </w:tcPr>
          <w:p w14:paraId="61D6EAA2"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0CF42B3C" w14:textId="77777777" w:rsidR="009770B3" w:rsidRPr="006A22BE" w:rsidRDefault="00000000"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50" w:history="1">
              <w:r w:rsidR="009770B3" w:rsidRPr="006A22BE">
                <w:rPr>
                  <w:rStyle w:val="Hipervnculo"/>
                  <w:rFonts w:cs="Arial"/>
                  <w:sz w:val="16"/>
                  <w:szCs w:val="16"/>
                  <w:lang w:val="es-CR" w:eastAsia="es-CR"/>
                </w:rPr>
                <w:t>[A] Total</w:t>
              </w:r>
            </w:hyperlink>
            <w:r w:rsidR="009770B3" w:rsidRPr="006A22BE">
              <w:rPr>
                <w:rFonts w:cs="Arial"/>
                <w:color w:val="000000"/>
                <w:sz w:val="16"/>
                <w:szCs w:val="16"/>
                <w:lang w:val="es-CR" w:eastAsia="es-CR"/>
              </w:rPr>
              <w:t xml:space="preserve"> = </w:t>
            </w:r>
            <w:r w:rsidR="009770B3">
              <w:rPr>
                <w:rFonts w:cs="Arial"/>
                <w:color w:val="000000"/>
                <w:sz w:val="16"/>
                <w:szCs w:val="16"/>
                <w:lang w:val="es-CR" w:eastAsia="es-CR"/>
              </w:rPr>
              <w:t>∑</w:t>
            </w:r>
            <w:r w:rsidR="009770B3" w:rsidRPr="006A22BE">
              <w:rPr>
                <w:rFonts w:cs="Arial"/>
                <w:color w:val="000000"/>
                <w:sz w:val="16"/>
                <w:szCs w:val="16"/>
                <w:lang w:val="es-CR" w:eastAsia="es-CR"/>
              </w:rPr>
              <w:t xml:space="preserve"> </w:t>
            </w:r>
            <w:hyperlink w:anchor="_DesgloseEstimacionesRiesgosActBanca" w:history="1">
              <w:r w:rsidR="009770B3" w:rsidRPr="006A22BE">
                <w:rPr>
                  <w:rStyle w:val="Hipervnculo"/>
                  <w:rFonts w:cs="Arial"/>
                  <w:sz w:val="16"/>
                  <w:szCs w:val="16"/>
                  <w:lang w:val="es-CR" w:eastAsia="es-CR"/>
                </w:rPr>
                <w:t>DesgloseEstimacionesRiesgosActBancariaIniAnterior</w:t>
              </w:r>
            </w:hyperlink>
          </w:p>
        </w:tc>
      </w:tr>
      <w:tr w:rsidR="00CD1CAD" w:rsidRPr="006A22BE" w14:paraId="68C142B1"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318A9E62" w14:textId="77777777" w:rsidR="00CD1CAD" w:rsidRPr="0077028F" w:rsidRDefault="00B4199C" w:rsidP="007E368F">
            <w:pPr>
              <w:pStyle w:val="Ttulo9"/>
              <w:ind w:left="113" w:right="113"/>
              <w:jc w:val="center"/>
              <w:outlineLvl w:val="8"/>
              <w:rPr>
                <w:b w:val="0"/>
                <w:szCs w:val="16"/>
                <w:lang w:val="es-CR" w:eastAsia="es-CR"/>
              </w:rPr>
            </w:pPr>
            <w:bookmarkStart w:id="290" w:name="_DesgloseEstimacionesRiesgosActBanca"/>
            <w:bookmarkEnd w:id="290"/>
            <w:r>
              <w:rPr>
                <w:b w:val="0"/>
              </w:rPr>
              <w:t>[E]</w:t>
            </w:r>
            <w:r w:rsidR="00CD1CAD" w:rsidRPr="0077028F">
              <w:rPr>
                <w:b w:val="0"/>
                <w:szCs w:val="16"/>
                <w:lang w:val="es-ES_tradnl" w:eastAsia="es-CR"/>
              </w:rPr>
              <w:t>DesgloseEstimacionesRiesgosActBancariaIniAnterior</w:t>
            </w:r>
          </w:p>
        </w:tc>
        <w:tc>
          <w:tcPr>
            <w:tcW w:w="3026" w:type="dxa"/>
            <w:hideMark/>
          </w:tcPr>
          <w:p w14:paraId="2DEAE82D"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91" w:name="_[E]_CapSocial_5"/>
            <w:bookmarkEnd w:id="291"/>
            <w:r w:rsidRPr="006A22BE">
              <w:rPr>
                <w:szCs w:val="16"/>
              </w:rPr>
              <w:t xml:space="preserve">[E] </w:t>
            </w:r>
            <w:r w:rsidRPr="006A22BE">
              <w:rPr>
                <w:szCs w:val="16"/>
                <w:lang w:val="es-ES_tradnl" w:eastAsia="es-CR"/>
              </w:rPr>
              <w:t>CapSocial</w:t>
            </w:r>
          </w:p>
        </w:tc>
        <w:tc>
          <w:tcPr>
            <w:tcW w:w="4536" w:type="dxa"/>
            <w:vAlign w:val="center"/>
            <w:hideMark/>
          </w:tcPr>
          <w:p w14:paraId="27D9C045"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Al capital social</w:t>
            </w:r>
          </w:p>
        </w:tc>
        <w:tc>
          <w:tcPr>
            <w:tcW w:w="404" w:type="dxa"/>
            <w:textDirection w:val="btLr"/>
            <w:vAlign w:val="center"/>
            <w:hideMark/>
          </w:tcPr>
          <w:p w14:paraId="67B1DA33"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2D0CCD24" w14:textId="77777777" w:rsidR="00A8299F" w:rsidRPr="00D1267E" w:rsidRDefault="00A8299F" w:rsidP="009B7AA1">
            <w:pPr>
              <w:pStyle w:val="Prrafodelista"/>
              <w:numPr>
                <w:ilvl w:val="0"/>
                <w:numId w:val="25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F26A628" w14:textId="77777777" w:rsidR="00CD1CAD" w:rsidRPr="00A8299F" w:rsidRDefault="00A8299F" w:rsidP="009B7AA1">
            <w:pPr>
              <w:pStyle w:val="Prrafodelista"/>
              <w:numPr>
                <w:ilvl w:val="0"/>
                <w:numId w:val="25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4EDD9989"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59286B4C"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7EA92B21"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92" w:name="_[E]_AportesNoCapitalizados_7"/>
            <w:bookmarkEnd w:id="292"/>
            <w:r w:rsidRPr="006A22BE">
              <w:rPr>
                <w:szCs w:val="16"/>
              </w:rPr>
              <w:t xml:space="preserve">[E] </w:t>
            </w:r>
            <w:r w:rsidRPr="006A22BE">
              <w:rPr>
                <w:szCs w:val="16"/>
                <w:lang w:val="es-ES_tradnl" w:eastAsia="es-CR"/>
              </w:rPr>
              <w:t>AportesNoCapitalizados</w:t>
            </w:r>
          </w:p>
        </w:tc>
        <w:tc>
          <w:tcPr>
            <w:tcW w:w="4536" w:type="dxa"/>
            <w:vAlign w:val="center"/>
            <w:hideMark/>
          </w:tcPr>
          <w:p w14:paraId="3AE8A01A"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 patrimoniales no capitalizados</w:t>
            </w:r>
          </w:p>
        </w:tc>
        <w:tc>
          <w:tcPr>
            <w:tcW w:w="404" w:type="dxa"/>
            <w:textDirection w:val="btLr"/>
            <w:vAlign w:val="center"/>
            <w:hideMark/>
          </w:tcPr>
          <w:p w14:paraId="0952DCE4"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4AF0C954" w14:textId="77777777" w:rsidR="00A8299F" w:rsidRPr="00D1267E" w:rsidRDefault="00A8299F" w:rsidP="009B7AA1">
            <w:pPr>
              <w:pStyle w:val="Prrafodelista"/>
              <w:numPr>
                <w:ilvl w:val="0"/>
                <w:numId w:val="25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26885B1" w14:textId="77777777" w:rsidR="00CD1CAD" w:rsidRPr="00A8299F" w:rsidRDefault="00A8299F" w:rsidP="009B7AA1">
            <w:pPr>
              <w:pStyle w:val="Prrafodelista"/>
              <w:numPr>
                <w:ilvl w:val="0"/>
                <w:numId w:val="25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35800A95"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26580C7D"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1AE3EA95"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93" w:name="_[E]_Ajustes_7"/>
            <w:bookmarkEnd w:id="293"/>
            <w:r w:rsidRPr="006A22BE">
              <w:rPr>
                <w:szCs w:val="16"/>
              </w:rPr>
              <w:t xml:space="preserve">[E] </w:t>
            </w:r>
            <w:r w:rsidRPr="006A22BE">
              <w:rPr>
                <w:szCs w:val="16"/>
                <w:lang w:val="es-ES_tradnl" w:eastAsia="es-CR"/>
              </w:rPr>
              <w:t>Ajustes</w:t>
            </w:r>
          </w:p>
        </w:tc>
        <w:tc>
          <w:tcPr>
            <w:tcW w:w="4536" w:type="dxa"/>
            <w:vAlign w:val="center"/>
            <w:hideMark/>
          </w:tcPr>
          <w:p w14:paraId="34AB216F"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ajustes al patrimonio</w:t>
            </w:r>
          </w:p>
        </w:tc>
        <w:tc>
          <w:tcPr>
            <w:tcW w:w="404" w:type="dxa"/>
            <w:textDirection w:val="btLr"/>
            <w:vAlign w:val="center"/>
            <w:hideMark/>
          </w:tcPr>
          <w:p w14:paraId="242E67DB"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23530FCE" w14:textId="77777777" w:rsidR="00A8299F" w:rsidRPr="00D1267E" w:rsidRDefault="00A8299F" w:rsidP="009B7AA1">
            <w:pPr>
              <w:pStyle w:val="Prrafodelista"/>
              <w:numPr>
                <w:ilvl w:val="0"/>
                <w:numId w:val="25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492241B" w14:textId="77777777" w:rsidR="00CD1CAD" w:rsidRPr="00A8299F" w:rsidRDefault="00A8299F" w:rsidP="009B7AA1">
            <w:pPr>
              <w:pStyle w:val="Prrafodelista"/>
              <w:numPr>
                <w:ilvl w:val="0"/>
                <w:numId w:val="25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68508AA4"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0C22C9C1"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2DA29980"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94" w:name="_[E]_Reservas_7"/>
            <w:bookmarkEnd w:id="294"/>
            <w:r w:rsidRPr="006A22BE">
              <w:rPr>
                <w:szCs w:val="16"/>
              </w:rPr>
              <w:t xml:space="preserve">[E] </w:t>
            </w:r>
            <w:r w:rsidRPr="006A22BE">
              <w:rPr>
                <w:szCs w:val="16"/>
                <w:lang w:val="es-ES_tradnl" w:eastAsia="es-CR"/>
              </w:rPr>
              <w:t>Reservas</w:t>
            </w:r>
          </w:p>
        </w:tc>
        <w:tc>
          <w:tcPr>
            <w:tcW w:w="4536" w:type="dxa"/>
            <w:vAlign w:val="center"/>
            <w:hideMark/>
          </w:tcPr>
          <w:p w14:paraId="51E799AB"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404" w:type="dxa"/>
            <w:textDirection w:val="btLr"/>
            <w:vAlign w:val="center"/>
            <w:hideMark/>
          </w:tcPr>
          <w:p w14:paraId="3CFF0A9D"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1F470C8B" w14:textId="77777777" w:rsidR="00A8299F" w:rsidRPr="00D1267E" w:rsidRDefault="00A8299F" w:rsidP="009B7AA1">
            <w:pPr>
              <w:pStyle w:val="Prrafodelista"/>
              <w:numPr>
                <w:ilvl w:val="0"/>
                <w:numId w:val="25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3B8EC5E" w14:textId="77777777" w:rsidR="00CD1CAD" w:rsidRPr="00A8299F" w:rsidRDefault="00A8299F" w:rsidP="009B7AA1">
            <w:pPr>
              <w:pStyle w:val="Prrafodelista"/>
              <w:numPr>
                <w:ilvl w:val="0"/>
                <w:numId w:val="25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56E4A553"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74E3B421"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5E824E2C"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95" w:name="_[E]_ResultadosPrincipioPeriodo_7"/>
            <w:bookmarkEnd w:id="295"/>
            <w:r w:rsidRPr="006A22BE">
              <w:rPr>
                <w:szCs w:val="16"/>
              </w:rPr>
              <w:t xml:space="preserve">[E] </w:t>
            </w:r>
            <w:r w:rsidRPr="006A22BE">
              <w:rPr>
                <w:szCs w:val="16"/>
                <w:lang w:val="es-ES_tradnl" w:eastAsia="es-CR"/>
              </w:rPr>
              <w:t>ResultadosPrincipioPeriodo</w:t>
            </w:r>
          </w:p>
        </w:tc>
        <w:tc>
          <w:tcPr>
            <w:tcW w:w="4536" w:type="dxa"/>
            <w:vAlign w:val="center"/>
            <w:hideMark/>
          </w:tcPr>
          <w:p w14:paraId="47FDD54F"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404" w:type="dxa"/>
            <w:textDirection w:val="btLr"/>
            <w:vAlign w:val="center"/>
            <w:hideMark/>
          </w:tcPr>
          <w:p w14:paraId="6FED240B"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778CACDC" w14:textId="77777777" w:rsidR="00A8299F" w:rsidRPr="00D1267E" w:rsidRDefault="00A8299F" w:rsidP="009B7AA1">
            <w:pPr>
              <w:pStyle w:val="Prrafodelista"/>
              <w:numPr>
                <w:ilvl w:val="0"/>
                <w:numId w:val="25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AD05F4B" w14:textId="77777777" w:rsidR="00CD1CAD" w:rsidRPr="00A8299F" w:rsidRDefault="00A8299F" w:rsidP="009B7AA1">
            <w:pPr>
              <w:pStyle w:val="Prrafodelista"/>
              <w:numPr>
                <w:ilvl w:val="0"/>
                <w:numId w:val="25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9770B3" w:rsidRPr="006A22BE" w14:paraId="6154CE78"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1CA73C58" w14:textId="77777777" w:rsidR="009770B3" w:rsidRPr="0077028F" w:rsidRDefault="00B4199C" w:rsidP="007E368F">
            <w:pPr>
              <w:pStyle w:val="Ttulo9"/>
              <w:ind w:left="113" w:right="113"/>
              <w:jc w:val="center"/>
              <w:outlineLvl w:val="8"/>
              <w:rPr>
                <w:b w:val="0"/>
                <w:szCs w:val="16"/>
                <w:lang w:val="es-CR" w:eastAsia="es-CR"/>
              </w:rPr>
            </w:pPr>
            <w:r>
              <w:rPr>
                <w:b w:val="0"/>
              </w:rPr>
              <w:t>[E]</w:t>
            </w:r>
            <w:r w:rsidR="009770B3" w:rsidRPr="0077028F">
              <w:rPr>
                <w:b w:val="0"/>
                <w:szCs w:val="16"/>
                <w:lang w:val="es-ES_tradnl" w:eastAsia="es-CR"/>
              </w:rPr>
              <w:t>ReservasLegalesOtrasEstatutariasIniAnterior</w:t>
            </w:r>
          </w:p>
        </w:tc>
        <w:tc>
          <w:tcPr>
            <w:tcW w:w="3026" w:type="dxa"/>
            <w:hideMark/>
          </w:tcPr>
          <w:p w14:paraId="56C2B19E"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96" w:name="_[A]_Total_51"/>
            <w:bookmarkEnd w:id="296"/>
            <w:r w:rsidRPr="006A22BE">
              <w:rPr>
                <w:szCs w:val="16"/>
              </w:rPr>
              <w:t xml:space="preserve">[A] </w:t>
            </w:r>
            <w:r w:rsidRPr="006A22BE">
              <w:rPr>
                <w:szCs w:val="16"/>
                <w:lang w:val="es-ES_tradnl" w:eastAsia="es-CR"/>
              </w:rPr>
              <w:t>Total</w:t>
            </w:r>
          </w:p>
        </w:tc>
        <w:tc>
          <w:tcPr>
            <w:tcW w:w="4536" w:type="dxa"/>
            <w:vAlign w:val="center"/>
            <w:hideMark/>
          </w:tcPr>
          <w:p w14:paraId="0624D657" w14:textId="77777777" w:rsidR="009770B3" w:rsidRPr="008B2646" w:rsidRDefault="009770B3" w:rsidP="006A22B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 xml:space="preserve">Reservas legales y otras </w:t>
            </w:r>
            <w:r w:rsidR="0048440F" w:rsidRPr="008B2646">
              <w:rPr>
                <w:rFonts w:cs="Arial"/>
                <w:color w:val="000000"/>
                <w:sz w:val="16"/>
                <w:szCs w:val="16"/>
                <w:lang w:val="es-CR" w:eastAsia="es-CR"/>
              </w:rPr>
              <w:t xml:space="preserve">reservas </w:t>
            </w:r>
            <w:r w:rsidRPr="008B2646">
              <w:rPr>
                <w:rFonts w:cs="Arial"/>
                <w:color w:val="000000"/>
                <w:sz w:val="16"/>
                <w:szCs w:val="16"/>
                <w:lang w:val="es-CR" w:eastAsia="es-CR"/>
              </w:rPr>
              <w:t>estatutarias</w:t>
            </w:r>
          </w:p>
        </w:tc>
        <w:tc>
          <w:tcPr>
            <w:tcW w:w="404" w:type="dxa"/>
            <w:textDirection w:val="btLr"/>
            <w:vAlign w:val="center"/>
            <w:hideMark/>
          </w:tcPr>
          <w:p w14:paraId="4E3F7636"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73A6CEB4" w14:textId="77777777" w:rsidR="009770B3" w:rsidRPr="006A22BE" w:rsidRDefault="00000000"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51" w:history="1">
              <w:r w:rsidR="009770B3" w:rsidRPr="006A22BE">
                <w:rPr>
                  <w:rStyle w:val="Hipervnculo"/>
                  <w:rFonts w:cs="Arial"/>
                  <w:sz w:val="16"/>
                  <w:szCs w:val="16"/>
                  <w:lang w:val="es-CR" w:eastAsia="es-CR"/>
                </w:rPr>
                <w:t>[A] Total</w:t>
              </w:r>
            </w:hyperlink>
            <w:r w:rsidR="009770B3" w:rsidRPr="006A22BE">
              <w:rPr>
                <w:rFonts w:cs="Arial"/>
                <w:color w:val="000000"/>
                <w:sz w:val="16"/>
                <w:szCs w:val="16"/>
                <w:lang w:val="es-CR" w:eastAsia="es-CR"/>
              </w:rPr>
              <w:t xml:space="preserve"> = </w:t>
            </w:r>
            <w:r w:rsidR="009770B3">
              <w:rPr>
                <w:rFonts w:cs="Arial"/>
                <w:color w:val="000000"/>
                <w:sz w:val="16"/>
                <w:szCs w:val="16"/>
                <w:lang w:val="es-CR" w:eastAsia="es-CR"/>
              </w:rPr>
              <w:t>∑</w:t>
            </w:r>
            <w:r w:rsidR="009770B3" w:rsidRPr="006A22BE">
              <w:rPr>
                <w:rFonts w:cs="Arial"/>
                <w:color w:val="000000"/>
                <w:sz w:val="16"/>
                <w:szCs w:val="16"/>
                <w:lang w:val="es-CR" w:eastAsia="es-CR"/>
              </w:rPr>
              <w:t xml:space="preserve"> </w:t>
            </w:r>
            <w:hyperlink w:anchor="_DesgloseReservasLegalesOtrasEstatut" w:history="1">
              <w:r w:rsidR="009770B3" w:rsidRPr="006A22BE">
                <w:rPr>
                  <w:rStyle w:val="Hipervnculo"/>
                  <w:rFonts w:cs="Arial"/>
                  <w:sz w:val="16"/>
                  <w:szCs w:val="16"/>
                  <w:lang w:val="es-CR" w:eastAsia="es-CR"/>
                </w:rPr>
                <w:t>DesgloseReservasLegalesOtrasEstatutariasIniAnterior</w:t>
              </w:r>
            </w:hyperlink>
          </w:p>
        </w:tc>
      </w:tr>
      <w:tr w:rsidR="00CD1CAD" w:rsidRPr="006A22BE" w14:paraId="4009FB07"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0D81ADD5" w14:textId="77777777" w:rsidR="00CD1CAD" w:rsidRPr="0077028F" w:rsidRDefault="00B4199C" w:rsidP="007E368F">
            <w:pPr>
              <w:pStyle w:val="Ttulo9"/>
              <w:ind w:left="113" w:right="113"/>
              <w:jc w:val="center"/>
              <w:outlineLvl w:val="8"/>
              <w:rPr>
                <w:b w:val="0"/>
                <w:szCs w:val="16"/>
                <w:lang w:val="es-CR" w:eastAsia="es-CR"/>
              </w:rPr>
            </w:pPr>
            <w:bookmarkStart w:id="297" w:name="_DesgloseReservasLegalesOtrasEstatut"/>
            <w:bookmarkEnd w:id="297"/>
            <w:r>
              <w:rPr>
                <w:b w:val="0"/>
              </w:rPr>
              <w:t>[E]</w:t>
            </w:r>
            <w:r w:rsidR="00CD1CAD" w:rsidRPr="0077028F">
              <w:rPr>
                <w:b w:val="0"/>
                <w:szCs w:val="16"/>
                <w:lang w:val="es-ES_tradnl" w:eastAsia="es-CR"/>
              </w:rPr>
              <w:t>DesgloseReservasLegalesOtrasEstatutariasIniAnterior</w:t>
            </w:r>
          </w:p>
        </w:tc>
        <w:tc>
          <w:tcPr>
            <w:tcW w:w="3026" w:type="dxa"/>
            <w:hideMark/>
          </w:tcPr>
          <w:p w14:paraId="42F68EDC"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298" w:name="_[E]_CapSocial_6"/>
            <w:bookmarkEnd w:id="298"/>
            <w:r w:rsidRPr="006A22BE">
              <w:rPr>
                <w:szCs w:val="16"/>
              </w:rPr>
              <w:t xml:space="preserve">[E] </w:t>
            </w:r>
            <w:r w:rsidRPr="006A22BE">
              <w:rPr>
                <w:szCs w:val="16"/>
                <w:lang w:val="es-ES_tradnl" w:eastAsia="es-CR"/>
              </w:rPr>
              <w:t>CapSocial</w:t>
            </w:r>
          </w:p>
        </w:tc>
        <w:tc>
          <w:tcPr>
            <w:tcW w:w="4536" w:type="dxa"/>
            <w:vAlign w:val="center"/>
            <w:hideMark/>
          </w:tcPr>
          <w:p w14:paraId="07D35688"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Al capital social</w:t>
            </w:r>
          </w:p>
        </w:tc>
        <w:tc>
          <w:tcPr>
            <w:tcW w:w="404" w:type="dxa"/>
            <w:textDirection w:val="btLr"/>
            <w:vAlign w:val="center"/>
            <w:hideMark/>
          </w:tcPr>
          <w:p w14:paraId="51AB5342"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34A5D921" w14:textId="77777777" w:rsidR="00A8299F" w:rsidRPr="00D1267E" w:rsidRDefault="00A8299F" w:rsidP="009B7AA1">
            <w:pPr>
              <w:pStyle w:val="Prrafodelista"/>
              <w:numPr>
                <w:ilvl w:val="0"/>
                <w:numId w:val="25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9878BC5" w14:textId="77777777" w:rsidR="00CD1CAD" w:rsidRPr="00A8299F" w:rsidRDefault="00A8299F" w:rsidP="009B7AA1">
            <w:pPr>
              <w:pStyle w:val="Prrafodelista"/>
              <w:numPr>
                <w:ilvl w:val="0"/>
                <w:numId w:val="25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0A5E2CF9"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59F01C0D"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6B70F6C3"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299" w:name="_[E]_AportesNoCapitalizados_8"/>
            <w:bookmarkEnd w:id="299"/>
            <w:r w:rsidRPr="006A22BE">
              <w:rPr>
                <w:szCs w:val="16"/>
              </w:rPr>
              <w:t xml:space="preserve">[E] </w:t>
            </w:r>
            <w:r w:rsidRPr="006A22BE">
              <w:rPr>
                <w:szCs w:val="16"/>
                <w:lang w:val="es-ES_tradnl" w:eastAsia="es-CR"/>
              </w:rPr>
              <w:t>AportesNoCapitalizados</w:t>
            </w:r>
          </w:p>
        </w:tc>
        <w:tc>
          <w:tcPr>
            <w:tcW w:w="4536" w:type="dxa"/>
            <w:vAlign w:val="center"/>
            <w:hideMark/>
          </w:tcPr>
          <w:p w14:paraId="67B78116"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 patrimoniales no capitalizados</w:t>
            </w:r>
          </w:p>
        </w:tc>
        <w:tc>
          <w:tcPr>
            <w:tcW w:w="404" w:type="dxa"/>
            <w:textDirection w:val="btLr"/>
            <w:vAlign w:val="center"/>
            <w:hideMark/>
          </w:tcPr>
          <w:p w14:paraId="05E018B7"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0120D14B" w14:textId="77777777" w:rsidR="00A8299F" w:rsidRPr="00D1267E" w:rsidRDefault="00A8299F" w:rsidP="009B7AA1">
            <w:pPr>
              <w:pStyle w:val="Prrafodelista"/>
              <w:numPr>
                <w:ilvl w:val="0"/>
                <w:numId w:val="25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309CF2F" w14:textId="77777777" w:rsidR="00CD1CAD" w:rsidRPr="00A8299F" w:rsidRDefault="00A8299F" w:rsidP="009B7AA1">
            <w:pPr>
              <w:pStyle w:val="Prrafodelista"/>
              <w:numPr>
                <w:ilvl w:val="0"/>
                <w:numId w:val="25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1FA500A1"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59F004CD"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67F51D16"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00" w:name="_[E]_Ajustes_8"/>
            <w:bookmarkEnd w:id="300"/>
            <w:r w:rsidRPr="006A22BE">
              <w:rPr>
                <w:szCs w:val="16"/>
              </w:rPr>
              <w:t xml:space="preserve">[E] </w:t>
            </w:r>
            <w:r w:rsidRPr="006A22BE">
              <w:rPr>
                <w:szCs w:val="16"/>
                <w:lang w:val="es-ES_tradnl" w:eastAsia="es-CR"/>
              </w:rPr>
              <w:t>Ajustes</w:t>
            </w:r>
          </w:p>
        </w:tc>
        <w:tc>
          <w:tcPr>
            <w:tcW w:w="4536" w:type="dxa"/>
            <w:vAlign w:val="center"/>
            <w:hideMark/>
          </w:tcPr>
          <w:p w14:paraId="4169D56B"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Por ajustes al patrimonio</w:t>
            </w:r>
          </w:p>
        </w:tc>
        <w:tc>
          <w:tcPr>
            <w:tcW w:w="404" w:type="dxa"/>
            <w:textDirection w:val="btLr"/>
            <w:vAlign w:val="center"/>
            <w:hideMark/>
          </w:tcPr>
          <w:p w14:paraId="142D5073"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297418CE" w14:textId="77777777" w:rsidR="00A8299F" w:rsidRPr="00D1267E" w:rsidRDefault="00A8299F" w:rsidP="009B7AA1">
            <w:pPr>
              <w:pStyle w:val="Prrafodelista"/>
              <w:numPr>
                <w:ilvl w:val="0"/>
                <w:numId w:val="25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5E8662F" w14:textId="77777777" w:rsidR="00CD1CAD" w:rsidRPr="00A8299F" w:rsidRDefault="00A8299F" w:rsidP="009B7AA1">
            <w:pPr>
              <w:pStyle w:val="Prrafodelista"/>
              <w:numPr>
                <w:ilvl w:val="0"/>
                <w:numId w:val="25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70A2ED87"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1815D504"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1899BA98"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01" w:name="_[E]_Reservas_8"/>
            <w:bookmarkEnd w:id="301"/>
            <w:r w:rsidRPr="006A22BE">
              <w:rPr>
                <w:szCs w:val="16"/>
              </w:rPr>
              <w:t xml:space="preserve">[E] </w:t>
            </w:r>
            <w:r w:rsidRPr="006A22BE">
              <w:rPr>
                <w:szCs w:val="16"/>
                <w:lang w:val="es-ES_tradnl" w:eastAsia="es-CR"/>
              </w:rPr>
              <w:t>Reservas</w:t>
            </w:r>
          </w:p>
        </w:tc>
        <w:tc>
          <w:tcPr>
            <w:tcW w:w="4536" w:type="dxa"/>
            <w:vAlign w:val="center"/>
            <w:hideMark/>
          </w:tcPr>
          <w:p w14:paraId="5C981F46"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404" w:type="dxa"/>
            <w:textDirection w:val="btLr"/>
            <w:vAlign w:val="center"/>
            <w:hideMark/>
          </w:tcPr>
          <w:p w14:paraId="52F4BA43"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119A8385" w14:textId="77777777" w:rsidR="00A8299F" w:rsidRPr="00D1267E" w:rsidRDefault="00A8299F" w:rsidP="009B7AA1">
            <w:pPr>
              <w:pStyle w:val="Prrafodelista"/>
              <w:numPr>
                <w:ilvl w:val="0"/>
                <w:numId w:val="26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FB43D5C" w14:textId="77777777" w:rsidR="00CD1CAD" w:rsidRPr="00A8299F" w:rsidRDefault="00A8299F" w:rsidP="009B7AA1">
            <w:pPr>
              <w:pStyle w:val="Prrafodelista"/>
              <w:numPr>
                <w:ilvl w:val="0"/>
                <w:numId w:val="26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2A1CE8F8"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357F3EAB"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6D93EBE0"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02" w:name="_[E]_ResultadosPrincipioPeriodo_8"/>
            <w:bookmarkEnd w:id="302"/>
            <w:r w:rsidRPr="006A22BE">
              <w:rPr>
                <w:szCs w:val="16"/>
              </w:rPr>
              <w:t xml:space="preserve">[E] </w:t>
            </w:r>
            <w:r w:rsidRPr="006A22BE">
              <w:rPr>
                <w:szCs w:val="16"/>
                <w:lang w:val="es-ES_tradnl" w:eastAsia="es-CR"/>
              </w:rPr>
              <w:t>ResultadosPrincipioPeriodo</w:t>
            </w:r>
          </w:p>
        </w:tc>
        <w:tc>
          <w:tcPr>
            <w:tcW w:w="4536" w:type="dxa"/>
            <w:vAlign w:val="center"/>
            <w:hideMark/>
          </w:tcPr>
          <w:p w14:paraId="5ECCF4B2"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404" w:type="dxa"/>
            <w:textDirection w:val="btLr"/>
            <w:vAlign w:val="center"/>
            <w:hideMark/>
          </w:tcPr>
          <w:p w14:paraId="77D44879"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25ED34CF" w14:textId="77777777" w:rsidR="00A8299F" w:rsidRPr="00D1267E" w:rsidRDefault="00A8299F" w:rsidP="009B7AA1">
            <w:pPr>
              <w:pStyle w:val="Prrafodelista"/>
              <w:numPr>
                <w:ilvl w:val="0"/>
                <w:numId w:val="26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80F9D94" w14:textId="77777777" w:rsidR="00CD1CAD" w:rsidRPr="00A8299F" w:rsidRDefault="00A8299F" w:rsidP="009B7AA1">
            <w:pPr>
              <w:pStyle w:val="Prrafodelista"/>
              <w:numPr>
                <w:ilvl w:val="0"/>
                <w:numId w:val="26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9770B3" w:rsidRPr="006A22BE" w14:paraId="34CD9124"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32224065" w14:textId="77777777" w:rsidR="009770B3" w:rsidRPr="0077028F" w:rsidRDefault="00B4199C" w:rsidP="007E368F">
            <w:pPr>
              <w:pStyle w:val="Ttulo9"/>
              <w:ind w:left="113" w:right="113"/>
              <w:jc w:val="center"/>
              <w:outlineLvl w:val="8"/>
              <w:rPr>
                <w:b w:val="0"/>
                <w:szCs w:val="16"/>
                <w:lang w:val="es-CR" w:eastAsia="es-CR"/>
              </w:rPr>
            </w:pPr>
            <w:r>
              <w:rPr>
                <w:b w:val="0"/>
              </w:rPr>
              <w:t>[E]</w:t>
            </w:r>
            <w:r w:rsidR="009770B3" w:rsidRPr="0077028F">
              <w:rPr>
                <w:b w:val="0"/>
                <w:szCs w:val="16"/>
                <w:lang w:val="es-ES_tradnl" w:eastAsia="es-CR"/>
              </w:rPr>
              <w:t>CompraVentaAccionesTesoreriaIniAnterior</w:t>
            </w:r>
          </w:p>
        </w:tc>
        <w:tc>
          <w:tcPr>
            <w:tcW w:w="3026" w:type="dxa"/>
            <w:hideMark/>
          </w:tcPr>
          <w:p w14:paraId="670D3569"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03" w:name="_[A]_Total_52"/>
            <w:bookmarkEnd w:id="303"/>
            <w:r w:rsidRPr="006A22BE">
              <w:rPr>
                <w:szCs w:val="16"/>
              </w:rPr>
              <w:t xml:space="preserve">[A] </w:t>
            </w:r>
            <w:r w:rsidRPr="006A22BE">
              <w:rPr>
                <w:szCs w:val="16"/>
                <w:lang w:val="es-ES_tradnl" w:eastAsia="es-CR"/>
              </w:rPr>
              <w:t>Total</w:t>
            </w:r>
          </w:p>
        </w:tc>
        <w:tc>
          <w:tcPr>
            <w:tcW w:w="4536" w:type="dxa"/>
            <w:vAlign w:val="center"/>
            <w:hideMark/>
          </w:tcPr>
          <w:p w14:paraId="00C6EB5E" w14:textId="77777777" w:rsidR="009770B3" w:rsidRPr="008B2646" w:rsidRDefault="009770B3" w:rsidP="006A22B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Compra y venta de acciones en tesorería</w:t>
            </w:r>
          </w:p>
        </w:tc>
        <w:tc>
          <w:tcPr>
            <w:tcW w:w="404" w:type="dxa"/>
            <w:textDirection w:val="btLr"/>
            <w:vAlign w:val="center"/>
            <w:hideMark/>
          </w:tcPr>
          <w:p w14:paraId="6A40300A"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3B7FE6FF" w14:textId="77777777" w:rsidR="009770B3" w:rsidRPr="006A22BE" w:rsidRDefault="00000000" w:rsidP="006A22BE">
            <w:pPr>
              <w:cnfStyle w:val="000000100000" w:firstRow="0" w:lastRow="0" w:firstColumn="0" w:lastColumn="0" w:oddVBand="0" w:evenVBand="0" w:oddHBand="1" w:evenHBand="0" w:firstRowFirstColumn="0" w:firstRowLastColumn="0" w:lastRowFirstColumn="0" w:lastRowLastColumn="0"/>
              <w:rPr>
                <w:rFonts w:cs="Arial"/>
                <w:i/>
                <w:color w:val="000000"/>
                <w:sz w:val="16"/>
                <w:szCs w:val="16"/>
                <w:lang w:val="es-CR" w:eastAsia="es-CR"/>
              </w:rPr>
            </w:pPr>
            <w:hyperlink w:anchor="_[A]_Total_52" w:history="1">
              <w:r w:rsidR="009770B3" w:rsidRPr="006A22BE">
                <w:rPr>
                  <w:rStyle w:val="Hipervnculo"/>
                  <w:rFonts w:cs="Arial"/>
                  <w:sz w:val="16"/>
                  <w:szCs w:val="16"/>
                  <w:lang w:val="es-CR" w:eastAsia="es-CR"/>
                </w:rPr>
                <w:t>[A] Total</w:t>
              </w:r>
            </w:hyperlink>
            <w:r w:rsidR="009770B3" w:rsidRPr="006A22BE">
              <w:rPr>
                <w:rFonts w:cs="Arial"/>
                <w:color w:val="000000"/>
                <w:sz w:val="16"/>
                <w:szCs w:val="16"/>
                <w:lang w:val="es-CR" w:eastAsia="es-CR"/>
              </w:rPr>
              <w:t xml:space="preserve"> = </w:t>
            </w:r>
            <w:r w:rsidR="009770B3">
              <w:rPr>
                <w:rFonts w:cs="Arial"/>
                <w:color w:val="000000"/>
                <w:sz w:val="16"/>
                <w:szCs w:val="16"/>
                <w:lang w:val="es-CR" w:eastAsia="es-CR"/>
              </w:rPr>
              <w:t>∑</w:t>
            </w:r>
            <w:r w:rsidR="009770B3" w:rsidRPr="006A22BE">
              <w:rPr>
                <w:rFonts w:cs="Arial"/>
                <w:color w:val="000000"/>
                <w:sz w:val="16"/>
                <w:szCs w:val="16"/>
                <w:lang w:val="es-CR" w:eastAsia="es-CR"/>
              </w:rPr>
              <w:t xml:space="preserve"> </w:t>
            </w:r>
            <w:hyperlink w:anchor="_DesgloseCompraVentaAccionesTesoreri" w:history="1">
              <w:r w:rsidR="009770B3" w:rsidRPr="006A22BE">
                <w:rPr>
                  <w:rStyle w:val="Hipervnculo"/>
                  <w:rFonts w:cs="Arial"/>
                  <w:sz w:val="16"/>
                  <w:szCs w:val="16"/>
                  <w:lang w:val="es-CR" w:eastAsia="es-CR"/>
                </w:rPr>
                <w:t>DesgloseCompraVentaAccionesTesoreriaIniAnterior</w:t>
              </w:r>
            </w:hyperlink>
          </w:p>
        </w:tc>
      </w:tr>
      <w:tr w:rsidR="00CD1CAD" w:rsidRPr="006A22BE" w14:paraId="38CF971A"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4D45D703" w14:textId="77777777" w:rsidR="00CD1CAD" w:rsidRPr="0077028F" w:rsidRDefault="00B4199C" w:rsidP="007E368F">
            <w:pPr>
              <w:pStyle w:val="Ttulo9"/>
              <w:ind w:left="113" w:right="113"/>
              <w:jc w:val="center"/>
              <w:outlineLvl w:val="8"/>
              <w:rPr>
                <w:b w:val="0"/>
                <w:szCs w:val="16"/>
                <w:lang w:val="es-CR" w:eastAsia="es-CR"/>
              </w:rPr>
            </w:pPr>
            <w:bookmarkStart w:id="304" w:name="_DesgloseCompraVentaAccionesTesoreri"/>
            <w:bookmarkEnd w:id="304"/>
            <w:r>
              <w:rPr>
                <w:b w:val="0"/>
              </w:rPr>
              <w:lastRenderedPageBreak/>
              <w:t>[E]</w:t>
            </w:r>
            <w:r w:rsidR="00CD1CAD" w:rsidRPr="0077028F">
              <w:rPr>
                <w:b w:val="0"/>
                <w:szCs w:val="16"/>
                <w:lang w:val="es-ES_tradnl" w:eastAsia="es-CR"/>
              </w:rPr>
              <w:t>DesgloseCompraVentaAccionesTesoreriaIniAnterior</w:t>
            </w:r>
          </w:p>
        </w:tc>
        <w:tc>
          <w:tcPr>
            <w:tcW w:w="3026" w:type="dxa"/>
            <w:hideMark/>
          </w:tcPr>
          <w:p w14:paraId="0B566C21"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05" w:name="_[E]_CapSocial_7"/>
            <w:bookmarkEnd w:id="305"/>
            <w:r w:rsidRPr="006A22BE">
              <w:rPr>
                <w:szCs w:val="16"/>
              </w:rPr>
              <w:t xml:space="preserve">[E] </w:t>
            </w:r>
            <w:r w:rsidRPr="006A22BE">
              <w:rPr>
                <w:szCs w:val="16"/>
                <w:lang w:val="es-ES_tradnl" w:eastAsia="es-CR"/>
              </w:rPr>
              <w:t>CapSocial</w:t>
            </w:r>
          </w:p>
        </w:tc>
        <w:tc>
          <w:tcPr>
            <w:tcW w:w="4536" w:type="dxa"/>
            <w:vAlign w:val="center"/>
            <w:hideMark/>
          </w:tcPr>
          <w:p w14:paraId="0D7EDFE5"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Al capital social</w:t>
            </w:r>
          </w:p>
        </w:tc>
        <w:tc>
          <w:tcPr>
            <w:tcW w:w="404" w:type="dxa"/>
            <w:textDirection w:val="btLr"/>
            <w:vAlign w:val="center"/>
            <w:hideMark/>
          </w:tcPr>
          <w:p w14:paraId="5760069E"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19EABE9B" w14:textId="77777777" w:rsidR="00A8299F" w:rsidRPr="00D1267E" w:rsidRDefault="00A8299F" w:rsidP="009B7AA1">
            <w:pPr>
              <w:pStyle w:val="Prrafodelista"/>
              <w:numPr>
                <w:ilvl w:val="0"/>
                <w:numId w:val="26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D9F06AA" w14:textId="77777777" w:rsidR="00CD1CAD" w:rsidRPr="00A8299F" w:rsidRDefault="00A8299F" w:rsidP="009B7AA1">
            <w:pPr>
              <w:pStyle w:val="Prrafodelista"/>
              <w:numPr>
                <w:ilvl w:val="0"/>
                <w:numId w:val="26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0353332B"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0EE49724"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7286F99F"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06" w:name="_[E]_AportesNoCapitalizados_9"/>
            <w:bookmarkEnd w:id="306"/>
            <w:r w:rsidRPr="006A22BE">
              <w:rPr>
                <w:szCs w:val="16"/>
              </w:rPr>
              <w:t xml:space="preserve">[E] </w:t>
            </w:r>
            <w:r w:rsidRPr="006A22BE">
              <w:rPr>
                <w:szCs w:val="16"/>
                <w:lang w:val="es-ES_tradnl" w:eastAsia="es-CR"/>
              </w:rPr>
              <w:t>AportesNoCapitalizados</w:t>
            </w:r>
          </w:p>
        </w:tc>
        <w:tc>
          <w:tcPr>
            <w:tcW w:w="4536" w:type="dxa"/>
            <w:vAlign w:val="center"/>
            <w:hideMark/>
          </w:tcPr>
          <w:p w14:paraId="3F2335C8"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 patrimoniales no capitalizados</w:t>
            </w:r>
          </w:p>
        </w:tc>
        <w:tc>
          <w:tcPr>
            <w:tcW w:w="404" w:type="dxa"/>
            <w:textDirection w:val="btLr"/>
            <w:vAlign w:val="center"/>
            <w:hideMark/>
          </w:tcPr>
          <w:p w14:paraId="44D31E96"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72492DAA" w14:textId="77777777" w:rsidR="00A8299F" w:rsidRPr="00D1267E" w:rsidRDefault="00A8299F" w:rsidP="009B7AA1">
            <w:pPr>
              <w:pStyle w:val="Prrafodelista"/>
              <w:numPr>
                <w:ilvl w:val="0"/>
                <w:numId w:val="26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C69D667" w14:textId="77777777" w:rsidR="00CD1CAD" w:rsidRPr="00A8299F" w:rsidRDefault="00A8299F" w:rsidP="009B7AA1">
            <w:pPr>
              <w:pStyle w:val="Prrafodelista"/>
              <w:numPr>
                <w:ilvl w:val="0"/>
                <w:numId w:val="26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31D5FF32"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29DEB4F1"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5FD03D7F"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07" w:name="_[E]_Ajustes_9"/>
            <w:bookmarkEnd w:id="307"/>
            <w:r w:rsidRPr="006A22BE">
              <w:rPr>
                <w:szCs w:val="16"/>
              </w:rPr>
              <w:t xml:space="preserve">[E] </w:t>
            </w:r>
            <w:r w:rsidRPr="006A22BE">
              <w:rPr>
                <w:szCs w:val="16"/>
                <w:lang w:val="es-ES_tradnl" w:eastAsia="es-CR"/>
              </w:rPr>
              <w:t>Ajustes</w:t>
            </w:r>
          </w:p>
        </w:tc>
        <w:tc>
          <w:tcPr>
            <w:tcW w:w="4536" w:type="dxa"/>
            <w:vAlign w:val="center"/>
            <w:hideMark/>
          </w:tcPr>
          <w:p w14:paraId="52D4079A"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Por ajustes al patrimonio</w:t>
            </w:r>
          </w:p>
        </w:tc>
        <w:tc>
          <w:tcPr>
            <w:tcW w:w="404" w:type="dxa"/>
            <w:textDirection w:val="btLr"/>
            <w:vAlign w:val="center"/>
            <w:hideMark/>
          </w:tcPr>
          <w:p w14:paraId="2B349050"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1A912016" w14:textId="77777777" w:rsidR="00A8299F" w:rsidRPr="00D1267E" w:rsidRDefault="00A8299F" w:rsidP="009B7AA1">
            <w:pPr>
              <w:pStyle w:val="Prrafodelista"/>
              <w:numPr>
                <w:ilvl w:val="0"/>
                <w:numId w:val="26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C88A95C" w14:textId="77777777" w:rsidR="00CD1CAD" w:rsidRPr="00A8299F" w:rsidRDefault="00A8299F" w:rsidP="009B7AA1">
            <w:pPr>
              <w:pStyle w:val="Prrafodelista"/>
              <w:numPr>
                <w:ilvl w:val="0"/>
                <w:numId w:val="26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5F22CC34"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79ABF3A8"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54AF73B5"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08" w:name="_[E]_Reservas_11"/>
            <w:bookmarkEnd w:id="308"/>
            <w:r w:rsidRPr="006A22BE">
              <w:rPr>
                <w:szCs w:val="16"/>
              </w:rPr>
              <w:t xml:space="preserve">[E] </w:t>
            </w:r>
            <w:r w:rsidRPr="006A22BE">
              <w:rPr>
                <w:szCs w:val="16"/>
                <w:lang w:val="es-ES_tradnl" w:eastAsia="es-CR"/>
              </w:rPr>
              <w:t>Reservas</w:t>
            </w:r>
          </w:p>
        </w:tc>
        <w:tc>
          <w:tcPr>
            <w:tcW w:w="4536" w:type="dxa"/>
            <w:vAlign w:val="center"/>
            <w:hideMark/>
          </w:tcPr>
          <w:p w14:paraId="69F6D45F"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404" w:type="dxa"/>
            <w:textDirection w:val="btLr"/>
            <w:vAlign w:val="center"/>
            <w:hideMark/>
          </w:tcPr>
          <w:p w14:paraId="3D3E36C0"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16C72F5B" w14:textId="77777777" w:rsidR="00A8299F" w:rsidRPr="00D1267E" w:rsidRDefault="00A8299F" w:rsidP="009B7AA1">
            <w:pPr>
              <w:pStyle w:val="Prrafodelista"/>
              <w:numPr>
                <w:ilvl w:val="0"/>
                <w:numId w:val="26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2707419" w14:textId="77777777" w:rsidR="00CD1CAD" w:rsidRPr="00A8299F" w:rsidRDefault="00A8299F" w:rsidP="009B7AA1">
            <w:pPr>
              <w:pStyle w:val="Prrafodelista"/>
              <w:numPr>
                <w:ilvl w:val="0"/>
                <w:numId w:val="26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6DA90D61"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5500E119"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1DC85FBD"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09" w:name="_[E]_ResultadosPrincipioPeriodo_9"/>
            <w:bookmarkEnd w:id="309"/>
            <w:r w:rsidRPr="006A22BE">
              <w:rPr>
                <w:szCs w:val="16"/>
              </w:rPr>
              <w:t xml:space="preserve">[E] </w:t>
            </w:r>
            <w:r w:rsidRPr="006A22BE">
              <w:rPr>
                <w:szCs w:val="16"/>
                <w:lang w:val="es-ES_tradnl" w:eastAsia="es-CR"/>
              </w:rPr>
              <w:t>ResultadosPrincipioPeriodo</w:t>
            </w:r>
          </w:p>
        </w:tc>
        <w:tc>
          <w:tcPr>
            <w:tcW w:w="4536" w:type="dxa"/>
            <w:vAlign w:val="center"/>
            <w:hideMark/>
          </w:tcPr>
          <w:p w14:paraId="2B0D9F77"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404" w:type="dxa"/>
            <w:textDirection w:val="btLr"/>
            <w:vAlign w:val="center"/>
            <w:hideMark/>
          </w:tcPr>
          <w:p w14:paraId="44AB6ED9"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7FC853C5" w14:textId="77777777" w:rsidR="00A8299F" w:rsidRPr="00D1267E" w:rsidRDefault="00A8299F" w:rsidP="009B7AA1">
            <w:pPr>
              <w:pStyle w:val="Prrafodelista"/>
              <w:numPr>
                <w:ilvl w:val="0"/>
                <w:numId w:val="26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3429DB5" w14:textId="77777777" w:rsidR="00CD1CAD" w:rsidRPr="00A8299F" w:rsidRDefault="00A8299F" w:rsidP="009B7AA1">
            <w:pPr>
              <w:pStyle w:val="Prrafodelista"/>
              <w:numPr>
                <w:ilvl w:val="0"/>
                <w:numId w:val="26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9770B3" w:rsidRPr="006A22BE" w14:paraId="75558E11"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09734045" w14:textId="77777777" w:rsidR="009770B3" w:rsidRPr="0077028F" w:rsidRDefault="00B4199C" w:rsidP="007E368F">
            <w:pPr>
              <w:pStyle w:val="Ttulo9"/>
              <w:ind w:left="113" w:right="113"/>
              <w:jc w:val="center"/>
              <w:outlineLvl w:val="8"/>
              <w:rPr>
                <w:b w:val="0"/>
                <w:szCs w:val="16"/>
                <w:lang w:val="es-CR" w:eastAsia="es-CR"/>
              </w:rPr>
            </w:pPr>
            <w:r>
              <w:rPr>
                <w:b w:val="0"/>
              </w:rPr>
              <w:lastRenderedPageBreak/>
              <w:t>[E]</w:t>
            </w:r>
            <w:r w:rsidR="009770B3" w:rsidRPr="0077028F">
              <w:rPr>
                <w:b w:val="0"/>
                <w:szCs w:val="16"/>
                <w:lang w:val="es-ES_tradnl" w:eastAsia="es-CR"/>
              </w:rPr>
              <w:t>EmisionAccionesIniAnterior</w:t>
            </w:r>
          </w:p>
        </w:tc>
        <w:tc>
          <w:tcPr>
            <w:tcW w:w="3026" w:type="dxa"/>
            <w:hideMark/>
          </w:tcPr>
          <w:p w14:paraId="25755EA0"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10" w:name="_[A]_Total_53"/>
            <w:bookmarkEnd w:id="310"/>
            <w:r w:rsidRPr="006A22BE">
              <w:rPr>
                <w:szCs w:val="16"/>
              </w:rPr>
              <w:t xml:space="preserve">[A] </w:t>
            </w:r>
            <w:r w:rsidRPr="006A22BE">
              <w:rPr>
                <w:szCs w:val="16"/>
                <w:lang w:val="es-ES_tradnl" w:eastAsia="es-CR"/>
              </w:rPr>
              <w:t>Total</w:t>
            </w:r>
          </w:p>
        </w:tc>
        <w:tc>
          <w:tcPr>
            <w:tcW w:w="4536" w:type="dxa"/>
            <w:vAlign w:val="center"/>
            <w:hideMark/>
          </w:tcPr>
          <w:p w14:paraId="22BBE583" w14:textId="77777777" w:rsidR="009770B3" w:rsidRPr="006A22BE" w:rsidRDefault="009770B3" w:rsidP="006A22B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Emisión de acciones</w:t>
            </w:r>
          </w:p>
        </w:tc>
        <w:tc>
          <w:tcPr>
            <w:tcW w:w="404" w:type="dxa"/>
            <w:textDirection w:val="btLr"/>
            <w:vAlign w:val="center"/>
            <w:hideMark/>
          </w:tcPr>
          <w:p w14:paraId="1D608DB6"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1C293EA9" w14:textId="77777777" w:rsidR="009770B3" w:rsidRPr="006A22BE" w:rsidRDefault="00000000"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53" w:history="1">
              <w:r w:rsidR="009770B3" w:rsidRPr="006A22BE">
                <w:rPr>
                  <w:rStyle w:val="Hipervnculo"/>
                  <w:rFonts w:cs="Arial"/>
                  <w:sz w:val="16"/>
                  <w:szCs w:val="16"/>
                  <w:lang w:val="es-CR" w:eastAsia="es-CR"/>
                </w:rPr>
                <w:t>[A] Total</w:t>
              </w:r>
            </w:hyperlink>
            <w:r w:rsidR="009770B3" w:rsidRPr="006A22BE">
              <w:rPr>
                <w:rFonts w:cs="Arial"/>
                <w:color w:val="000000"/>
                <w:sz w:val="16"/>
                <w:szCs w:val="16"/>
                <w:lang w:val="es-CR" w:eastAsia="es-CR"/>
              </w:rPr>
              <w:t xml:space="preserve"> = </w:t>
            </w:r>
            <w:hyperlink w:anchor="_DesgloseEmisionAccionesIniAnterior" w:history="1">
              <w:r w:rsidR="009770B3" w:rsidRPr="006A22BE">
                <w:rPr>
                  <w:rStyle w:val="Hipervnculo"/>
                  <w:rFonts w:cs="Arial"/>
                  <w:sz w:val="16"/>
                  <w:szCs w:val="16"/>
                  <w:lang w:val="es-CR" w:eastAsia="es-CR"/>
                </w:rPr>
                <w:t>DesgloseEmisionAccionesIniAnterior</w:t>
              </w:r>
            </w:hyperlink>
          </w:p>
        </w:tc>
      </w:tr>
      <w:tr w:rsidR="00CD1CAD" w:rsidRPr="006A22BE" w14:paraId="52A208DA"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6E38169D" w14:textId="77777777" w:rsidR="00CD1CAD" w:rsidRPr="0077028F" w:rsidRDefault="00B4199C" w:rsidP="007E368F">
            <w:pPr>
              <w:pStyle w:val="Ttulo9"/>
              <w:ind w:left="113" w:right="113"/>
              <w:jc w:val="center"/>
              <w:outlineLvl w:val="8"/>
              <w:rPr>
                <w:b w:val="0"/>
                <w:szCs w:val="16"/>
                <w:lang w:val="es-CR" w:eastAsia="es-CR"/>
              </w:rPr>
            </w:pPr>
            <w:bookmarkStart w:id="311" w:name="_DesgloseEmisionAccionesIniAnterior"/>
            <w:bookmarkEnd w:id="311"/>
            <w:r>
              <w:rPr>
                <w:b w:val="0"/>
              </w:rPr>
              <w:t>[E]</w:t>
            </w:r>
            <w:r w:rsidR="00CD1CAD" w:rsidRPr="0077028F">
              <w:rPr>
                <w:b w:val="0"/>
                <w:szCs w:val="16"/>
                <w:lang w:val="es-ES_tradnl" w:eastAsia="es-CR"/>
              </w:rPr>
              <w:t>DesgloseEmisionAccionesIniAnterior</w:t>
            </w:r>
          </w:p>
        </w:tc>
        <w:tc>
          <w:tcPr>
            <w:tcW w:w="3026" w:type="dxa"/>
            <w:hideMark/>
          </w:tcPr>
          <w:p w14:paraId="78C8695C"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12" w:name="_[E]_CapSocial_8"/>
            <w:bookmarkEnd w:id="312"/>
            <w:r w:rsidRPr="006A22BE">
              <w:rPr>
                <w:szCs w:val="16"/>
              </w:rPr>
              <w:t xml:space="preserve">[E] </w:t>
            </w:r>
            <w:r w:rsidRPr="006A22BE">
              <w:rPr>
                <w:szCs w:val="16"/>
                <w:lang w:val="es-ES_tradnl" w:eastAsia="es-CR"/>
              </w:rPr>
              <w:t>CapSocial</w:t>
            </w:r>
          </w:p>
        </w:tc>
        <w:tc>
          <w:tcPr>
            <w:tcW w:w="4536" w:type="dxa"/>
            <w:vAlign w:val="center"/>
            <w:hideMark/>
          </w:tcPr>
          <w:p w14:paraId="3B7EF704"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404" w:type="dxa"/>
            <w:textDirection w:val="btLr"/>
            <w:vAlign w:val="center"/>
            <w:hideMark/>
          </w:tcPr>
          <w:p w14:paraId="10D73364"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2ADB3C20" w14:textId="77777777" w:rsidR="00A8299F" w:rsidRPr="00D1267E" w:rsidRDefault="00A8299F" w:rsidP="009B7AA1">
            <w:pPr>
              <w:pStyle w:val="Prrafodelista"/>
              <w:numPr>
                <w:ilvl w:val="0"/>
                <w:numId w:val="26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79E6554" w14:textId="77777777" w:rsidR="00CD1CAD" w:rsidRPr="00A8299F" w:rsidRDefault="00A8299F" w:rsidP="009B7AA1">
            <w:pPr>
              <w:pStyle w:val="Prrafodelista"/>
              <w:numPr>
                <w:ilvl w:val="0"/>
                <w:numId w:val="26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09021D05"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2D3A7C05"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37B4AA14"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13" w:name="_[E]_AportesNoCapitalizados_10"/>
            <w:bookmarkEnd w:id="313"/>
            <w:r w:rsidRPr="006A22BE">
              <w:rPr>
                <w:szCs w:val="16"/>
              </w:rPr>
              <w:t xml:space="preserve">[E] </w:t>
            </w:r>
            <w:r w:rsidRPr="006A22BE">
              <w:rPr>
                <w:szCs w:val="16"/>
                <w:lang w:val="es-ES_tradnl" w:eastAsia="es-CR"/>
              </w:rPr>
              <w:t>AportesNoCapitalizados</w:t>
            </w:r>
          </w:p>
        </w:tc>
        <w:tc>
          <w:tcPr>
            <w:tcW w:w="4536" w:type="dxa"/>
            <w:vAlign w:val="center"/>
            <w:hideMark/>
          </w:tcPr>
          <w:p w14:paraId="28ED8813"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 patrimoniales no capitalizados</w:t>
            </w:r>
          </w:p>
        </w:tc>
        <w:tc>
          <w:tcPr>
            <w:tcW w:w="404" w:type="dxa"/>
            <w:textDirection w:val="btLr"/>
            <w:vAlign w:val="center"/>
            <w:hideMark/>
          </w:tcPr>
          <w:p w14:paraId="3B8A0D54"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3A2E33D8" w14:textId="77777777" w:rsidR="00A8299F" w:rsidRPr="00D1267E" w:rsidRDefault="00A8299F" w:rsidP="009B7AA1">
            <w:pPr>
              <w:pStyle w:val="Prrafodelista"/>
              <w:numPr>
                <w:ilvl w:val="0"/>
                <w:numId w:val="26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987C7A1" w14:textId="77777777" w:rsidR="00CD1CAD" w:rsidRPr="00A8299F" w:rsidRDefault="00A8299F" w:rsidP="009B7AA1">
            <w:pPr>
              <w:pStyle w:val="Prrafodelista"/>
              <w:numPr>
                <w:ilvl w:val="0"/>
                <w:numId w:val="26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17D9CA8F"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311FFEC4"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337D76A7"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14" w:name="_[E]_Ajustes_10"/>
            <w:bookmarkEnd w:id="314"/>
            <w:r w:rsidRPr="006A22BE">
              <w:rPr>
                <w:szCs w:val="16"/>
              </w:rPr>
              <w:t xml:space="preserve">[E] </w:t>
            </w:r>
            <w:r w:rsidRPr="006A22BE">
              <w:rPr>
                <w:szCs w:val="16"/>
                <w:lang w:val="es-ES_tradnl" w:eastAsia="es-CR"/>
              </w:rPr>
              <w:t>Ajustes</w:t>
            </w:r>
          </w:p>
        </w:tc>
        <w:tc>
          <w:tcPr>
            <w:tcW w:w="4536" w:type="dxa"/>
            <w:vAlign w:val="center"/>
            <w:hideMark/>
          </w:tcPr>
          <w:p w14:paraId="6F3DA926"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ajustes al patrimonio</w:t>
            </w:r>
          </w:p>
        </w:tc>
        <w:tc>
          <w:tcPr>
            <w:tcW w:w="404" w:type="dxa"/>
            <w:textDirection w:val="btLr"/>
            <w:vAlign w:val="center"/>
            <w:hideMark/>
          </w:tcPr>
          <w:p w14:paraId="2B8F17C2"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2B8F382F" w14:textId="77777777" w:rsidR="00A8299F" w:rsidRPr="00D1267E" w:rsidRDefault="00A8299F" w:rsidP="009B7AA1">
            <w:pPr>
              <w:pStyle w:val="Prrafodelista"/>
              <w:numPr>
                <w:ilvl w:val="0"/>
                <w:numId w:val="26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06B1A39" w14:textId="77777777" w:rsidR="00CD1CAD" w:rsidRPr="00A8299F" w:rsidRDefault="00A8299F" w:rsidP="009B7AA1">
            <w:pPr>
              <w:pStyle w:val="Prrafodelista"/>
              <w:numPr>
                <w:ilvl w:val="0"/>
                <w:numId w:val="26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5037E731"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193C9F3A"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45B52E4A"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15" w:name="_[E]_Reservas_9"/>
            <w:bookmarkEnd w:id="315"/>
            <w:r w:rsidRPr="006A22BE">
              <w:rPr>
                <w:szCs w:val="16"/>
              </w:rPr>
              <w:t xml:space="preserve">[E] </w:t>
            </w:r>
            <w:r w:rsidRPr="006A22BE">
              <w:rPr>
                <w:szCs w:val="16"/>
                <w:lang w:val="es-ES_tradnl" w:eastAsia="es-CR"/>
              </w:rPr>
              <w:t>Reservas</w:t>
            </w:r>
          </w:p>
        </w:tc>
        <w:tc>
          <w:tcPr>
            <w:tcW w:w="4536" w:type="dxa"/>
            <w:vAlign w:val="center"/>
            <w:hideMark/>
          </w:tcPr>
          <w:p w14:paraId="52BDABE4"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404" w:type="dxa"/>
            <w:textDirection w:val="btLr"/>
            <w:vAlign w:val="center"/>
            <w:hideMark/>
          </w:tcPr>
          <w:p w14:paraId="51782FF4"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0AD49396" w14:textId="77777777" w:rsidR="00A8299F" w:rsidRPr="00D1267E" w:rsidRDefault="00A8299F" w:rsidP="009B7AA1">
            <w:pPr>
              <w:pStyle w:val="Prrafodelista"/>
              <w:numPr>
                <w:ilvl w:val="0"/>
                <w:numId w:val="27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82EA335" w14:textId="77777777" w:rsidR="00CD1CAD" w:rsidRPr="00A8299F" w:rsidRDefault="00A8299F" w:rsidP="009B7AA1">
            <w:pPr>
              <w:pStyle w:val="Prrafodelista"/>
              <w:numPr>
                <w:ilvl w:val="0"/>
                <w:numId w:val="27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583241FB"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0BAD32D2"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0E836AF9"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16" w:name="_[E]_ResultadosPrincipioPeriodo_10"/>
            <w:bookmarkEnd w:id="316"/>
            <w:r w:rsidRPr="006A22BE">
              <w:rPr>
                <w:szCs w:val="16"/>
              </w:rPr>
              <w:t xml:space="preserve">[E] </w:t>
            </w:r>
            <w:r w:rsidRPr="006A22BE">
              <w:rPr>
                <w:szCs w:val="16"/>
                <w:lang w:val="es-ES_tradnl" w:eastAsia="es-CR"/>
              </w:rPr>
              <w:t>ResultadosPrincipioPeriodo</w:t>
            </w:r>
          </w:p>
        </w:tc>
        <w:tc>
          <w:tcPr>
            <w:tcW w:w="4536" w:type="dxa"/>
            <w:vAlign w:val="center"/>
            <w:hideMark/>
          </w:tcPr>
          <w:p w14:paraId="62AB8D46"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404" w:type="dxa"/>
            <w:textDirection w:val="btLr"/>
            <w:vAlign w:val="center"/>
            <w:hideMark/>
          </w:tcPr>
          <w:p w14:paraId="6A57A6D2"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3FA7B1D0" w14:textId="77777777" w:rsidR="00A8299F" w:rsidRPr="00D1267E" w:rsidRDefault="00A8299F" w:rsidP="009B7AA1">
            <w:pPr>
              <w:pStyle w:val="Prrafodelista"/>
              <w:numPr>
                <w:ilvl w:val="0"/>
                <w:numId w:val="27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F5D4524" w14:textId="77777777" w:rsidR="00CD1CAD" w:rsidRPr="00A8299F" w:rsidRDefault="00A8299F" w:rsidP="009B7AA1">
            <w:pPr>
              <w:pStyle w:val="Prrafodelista"/>
              <w:numPr>
                <w:ilvl w:val="0"/>
                <w:numId w:val="27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9770B3" w:rsidRPr="006A22BE" w14:paraId="635158D2"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1B1A141A" w14:textId="77777777" w:rsidR="009770B3" w:rsidRPr="0077028F" w:rsidRDefault="00B4199C" w:rsidP="007E368F">
            <w:pPr>
              <w:pStyle w:val="Ttulo9"/>
              <w:ind w:left="113" w:right="113"/>
              <w:jc w:val="center"/>
              <w:outlineLvl w:val="8"/>
              <w:rPr>
                <w:b w:val="0"/>
                <w:szCs w:val="16"/>
                <w:lang w:val="es-CR" w:eastAsia="es-CR"/>
              </w:rPr>
            </w:pPr>
            <w:r>
              <w:rPr>
                <w:b w:val="0"/>
              </w:rPr>
              <w:t>[E]</w:t>
            </w:r>
            <w:r w:rsidR="009770B3" w:rsidRPr="0077028F">
              <w:rPr>
                <w:b w:val="0"/>
                <w:szCs w:val="16"/>
                <w:lang w:val="es-ES_tradnl" w:eastAsia="es-CR"/>
              </w:rPr>
              <w:t>CapitalPagadoAdicionalIniAnterior</w:t>
            </w:r>
          </w:p>
        </w:tc>
        <w:tc>
          <w:tcPr>
            <w:tcW w:w="3026" w:type="dxa"/>
            <w:hideMark/>
          </w:tcPr>
          <w:p w14:paraId="5281DBB9"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17" w:name="_[A]_Total_54"/>
            <w:bookmarkEnd w:id="317"/>
            <w:r w:rsidRPr="006A22BE">
              <w:rPr>
                <w:szCs w:val="16"/>
              </w:rPr>
              <w:t xml:space="preserve">[A] </w:t>
            </w:r>
            <w:r w:rsidRPr="006A22BE">
              <w:rPr>
                <w:szCs w:val="16"/>
                <w:lang w:val="es-ES_tradnl" w:eastAsia="es-CR"/>
              </w:rPr>
              <w:t>Total</w:t>
            </w:r>
          </w:p>
        </w:tc>
        <w:tc>
          <w:tcPr>
            <w:tcW w:w="4536" w:type="dxa"/>
            <w:vAlign w:val="center"/>
            <w:hideMark/>
          </w:tcPr>
          <w:p w14:paraId="5AD71D79" w14:textId="77777777" w:rsidR="009770B3" w:rsidRPr="006A22BE" w:rsidRDefault="009770B3" w:rsidP="006A22B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Capital pagado adicional</w:t>
            </w:r>
          </w:p>
        </w:tc>
        <w:tc>
          <w:tcPr>
            <w:tcW w:w="404" w:type="dxa"/>
            <w:textDirection w:val="btLr"/>
            <w:vAlign w:val="center"/>
            <w:hideMark/>
          </w:tcPr>
          <w:p w14:paraId="09929FEC"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590DE8F7" w14:textId="77777777" w:rsidR="009770B3" w:rsidRPr="006A22BE" w:rsidRDefault="009770B3"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05AF2978" w14:textId="77777777" w:rsidR="009770B3" w:rsidRPr="006A22BE" w:rsidRDefault="00000000"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54" w:history="1">
              <w:r w:rsidR="009770B3" w:rsidRPr="006A22BE">
                <w:rPr>
                  <w:rStyle w:val="Hipervnculo"/>
                  <w:rFonts w:cs="Arial"/>
                  <w:sz w:val="16"/>
                  <w:szCs w:val="16"/>
                  <w:lang w:val="es-CR" w:eastAsia="es-CR"/>
                </w:rPr>
                <w:t>[A] Total</w:t>
              </w:r>
            </w:hyperlink>
            <w:r w:rsidR="009770B3" w:rsidRPr="006A22BE">
              <w:rPr>
                <w:rFonts w:cs="Arial"/>
                <w:color w:val="000000"/>
                <w:sz w:val="16"/>
                <w:szCs w:val="16"/>
                <w:lang w:val="es-CR" w:eastAsia="es-CR"/>
              </w:rPr>
              <w:t xml:space="preserve"> = </w:t>
            </w:r>
            <w:r w:rsidR="009770B3">
              <w:rPr>
                <w:rFonts w:cs="Arial"/>
                <w:color w:val="000000"/>
                <w:sz w:val="16"/>
                <w:szCs w:val="16"/>
                <w:lang w:val="es-CR" w:eastAsia="es-CR"/>
              </w:rPr>
              <w:t>∑</w:t>
            </w:r>
            <w:r w:rsidR="009770B3" w:rsidRPr="006A22BE">
              <w:rPr>
                <w:rFonts w:cs="Arial"/>
                <w:color w:val="000000"/>
                <w:sz w:val="16"/>
                <w:szCs w:val="16"/>
                <w:lang w:val="es-CR" w:eastAsia="es-CR"/>
              </w:rPr>
              <w:t xml:space="preserve"> </w:t>
            </w:r>
            <w:hyperlink w:anchor="_DesgloseCapitalPagadoAdicionalIniAn" w:history="1">
              <w:r w:rsidR="009770B3" w:rsidRPr="006A22BE">
                <w:rPr>
                  <w:rStyle w:val="Hipervnculo"/>
                  <w:rFonts w:cs="Arial"/>
                  <w:sz w:val="16"/>
                  <w:szCs w:val="16"/>
                  <w:lang w:val="es-CR" w:eastAsia="es-CR"/>
                </w:rPr>
                <w:t>DesgloseCapitalPagadoAdicionalIniAnterior</w:t>
              </w:r>
            </w:hyperlink>
          </w:p>
          <w:p w14:paraId="2BD69CFD" w14:textId="77777777" w:rsidR="009770B3" w:rsidRPr="006A22BE" w:rsidRDefault="009770B3"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CD1CAD" w:rsidRPr="006A22BE" w14:paraId="085DE5B1"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42C951FF" w14:textId="77777777" w:rsidR="00CD1CAD" w:rsidRPr="0077028F" w:rsidRDefault="00B4199C" w:rsidP="007E368F">
            <w:pPr>
              <w:pStyle w:val="Ttulo9"/>
              <w:ind w:left="113" w:right="113"/>
              <w:jc w:val="center"/>
              <w:outlineLvl w:val="8"/>
              <w:rPr>
                <w:b w:val="0"/>
                <w:szCs w:val="16"/>
                <w:lang w:val="es-CR" w:eastAsia="es-CR"/>
              </w:rPr>
            </w:pPr>
            <w:bookmarkStart w:id="318" w:name="_DesgloseCapitalPagadoAdicionalIniAn"/>
            <w:bookmarkEnd w:id="318"/>
            <w:r>
              <w:rPr>
                <w:b w:val="0"/>
              </w:rPr>
              <w:t>[E]</w:t>
            </w:r>
            <w:r w:rsidR="00CD1CAD" w:rsidRPr="0077028F">
              <w:rPr>
                <w:b w:val="0"/>
                <w:szCs w:val="16"/>
                <w:lang w:val="es-ES_tradnl" w:eastAsia="es-CR"/>
              </w:rPr>
              <w:t>DesgloseCapitalPagadoAdicionalIniAnterior</w:t>
            </w:r>
          </w:p>
        </w:tc>
        <w:tc>
          <w:tcPr>
            <w:tcW w:w="3026" w:type="dxa"/>
            <w:hideMark/>
          </w:tcPr>
          <w:p w14:paraId="405B7815"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19" w:name="_[E]_CapSocial_9"/>
            <w:bookmarkEnd w:id="319"/>
            <w:r w:rsidRPr="006A22BE">
              <w:rPr>
                <w:szCs w:val="16"/>
              </w:rPr>
              <w:t xml:space="preserve">[E] </w:t>
            </w:r>
            <w:r w:rsidRPr="006A22BE">
              <w:rPr>
                <w:szCs w:val="16"/>
                <w:lang w:val="es-ES_tradnl" w:eastAsia="es-CR"/>
              </w:rPr>
              <w:t>CapSocial</w:t>
            </w:r>
          </w:p>
        </w:tc>
        <w:tc>
          <w:tcPr>
            <w:tcW w:w="4536" w:type="dxa"/>
            <w:vAlign w:val="center"/>
            <w:hideMark/>
          </w:tcPr>
          <w:p w14:paraId="101A8C4F"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404" w:type="dxa"/>
            <w:textDirection w:val="btLr"/>
            <w:vAlign w:val="center"/>
            <w:hideMark/>
          </w:tcPr>
          <w:p w14:paraId="65855B88"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48157062" w14:textId="77777777" w:rsidR="00A8299F" w:rsidRPr="00D1267E" w:rsidRDefault="00A8299F" w:rsidP="009B7AA1">
            <w:pPr>
              <w:pStyle w:val="Prrafodelista"/>
              <w:numPr>
                <w:ilvl w:val="0"/>
                <w:numId w:val="27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98542BA" w14:textId="77777777" w:rsidR="00CD1CAD" w:rsidRPr="00A8299F" w:rsidRDefault="00A8299F" w:rsidP="009B7AA1">
            <w:pPr>
              <w:pStyle w:val="Prrafodelista"/>
              <w:numPr>
                <w:ilvl w:val="0"/>
                <w:numId w:val="27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2F7647D8"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15415E31"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07C73BB2"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20" w:name="_[E]_AportesNoCapitalizados_11"/>
            <w:bookmarkEnd w:id="320"/>
            <w:r w:rsidRPr="006A22BE">
              <w:rPr>
                <w:szCs w:val="16"/>
              </w:rPr>
              <w:t xml:space="preserve">[E] </w:t>
            </w:r>
            <w:r w:rsidRPr="006A22BE">
              <w:rPr>
                <w:szCs w:val="16"/>
                <w:lang w:val="es-ES_tradnl" w:eastAsia="es-CR"/>
              </w:rPr>
              <w:t>AportesNoCapitalizados</w:t>
            </w:r>
          </w:p>
        </w:tc>
        <w:tc>
          <w:tcPr>
            <w:tcW w:w="4536" w:type="dxa"/>
            <w:vAlign w:val="center"/>
            <w:hideMark/>
          </w:tcPr>
          <w:p w14:paraId="0149D07E"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 patrimoniales no capitalizados</w:t>
            </w:r>
          </w:p>
        </w:tc>
        <w:tc>
          <w:tcPr>
            <w:tcW w:w="404" w:type="dxa"/>
            <w:textDirection w:val="btLr"/>
            <w:vAlign w:val="center"/>
            <w:hideMark/>
          </w:tcPr>
          <w:p w14:paraId="07D0276D"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5785362C" w14:textId="77777777" w:rsidR="00A8299F" w:rsidRPr="00D1267E" w:rsidRDefault="00A8299F" w:rsidP="009B7AA1">
            <w:pPr>
              <w:pStyle w:val="Prrafodelista"/>
              <w:numPr>
                <w:ilvl w:val="0"/>
                <w:numId w:val="27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C7C1675" w14:textId="77777777" w:rsidR="00CD1CAD" w:rsidRPr="00A8299F" w:rsidRDefault="00A8299F" w:rsidP="009B7AA1">
            <w:pPr>
              <w:pStyle w:val="Prrafodelista"/>
              <w:numPr>
                <w:ilvl w:val="0"/>
                <w:numId w:val="27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295B6924"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67AEEBEE"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3C9DE7B9"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21" w:name="_[E]_Ajustes_11"/>
            <w:bookmarkEnd w:id="321"/>
            <w:r w:rsidRPr="006A22BE">
              <w:rPr>
                <w:szCs w:val="16"/>
              </w:rPr>
              <w:t xml:space="preserve">[E] </w:t>
            </w:r>
            <w:r w:rsidRPr="006A22BE">
              <w:rPr>
                <w:szCs w:val="16"/>
                <w:lang w:val="es-ES_tradnl" w:eastAsia="es-CR"/>
              </w:rPr>
              <w:t>Ajustes</w:t>
            </w:r>
          </w:p>
        </w:tc>
        <w:tc>
          <w:tcPr>
            <w:tcW w:w="4536" w:type="dxa"/>
            <w:vAlign w:val="center"/>
            <w:hideMark/>
          </w:tcPr>
          <w:p w14:paraId="10CF6B04"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ajustes al patrimonio</w:t>
            </w:r>
          </w:p>
        </w:tc>
        <w:tc>
          <w:tcPr>
            <w:tcW w:w="404" w:type="dxa"/>
            <w:textDirection w:val="btLr"/>
            <w:vAlign w:val="center"/>
            <w:hideMark/>
          </w:tcPr>
          <w:p w14:paraId="004944E2"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15E45012" w14:textId="77777777" w:rsidR="00A8299F" w:rsidRPr="00D1267E" w:rsidRDefault="00A8299F" w:rsidP="009B7AA1">
            <w:pPr>
              <w:pStyle w:val="Prrafodelista"/>
              <w:numPr>
                <w:ilvl w:val="0"/>
                <w:numId w:val="27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2E07E55" w14:textId="77777777" w:rsidR="00CD1CAD" w:rsidRPr="00A8299F" w:rsidRDefault="00A8299F" w:rsidP="009B7AA1">
            <w:pPr>
              <w:pStyle w:val="Prrafodelista"/>
              <w:numPr>
                <w:ilvl w:val="0"/>
                <w:numId w:val="27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1F8346BF"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32DD431A"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6D63F8AF"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22" w:name="_[E]_Reservas_10"/>
            <w:bookmarkEnd w:id="322"/>
            <w:r w:rsidRPr="006A22BE">
              <w:rPr>
                <w:szCs w:val="16"/>
              </w:rPr>
              <w:t xml:space="preserve">[E] </w:t>
            </w:r>
            <w:r w:rsidRPr="006A22BE">
              <w:rPr>
                <w:szCs w:val="16"/>
                <w:lang w:val="es-ES_tradnl" w:eastAsia="es-CR"/>
              </w:rPr>
              <w:t>Reservas</w:t>
            </w:r>
          </w:p>
        </w:tc>
        <w:tc>
          <w:tcPr>
            <w:tcW w:w="4536" w:type="dxa"/>
            <w:vAlign w:val="center"/>
            <w:hideMark/>
          </w:tcPr>
          <w:p w14:paraId="2F485347"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404" w:type="dxa"/>
            <w:textDirection w:val="btLr"/>
            <w:vAlign w:val="center"/>
            <w:hideMark/>
          </w:tcPr>
          <w:p w14:paraId="04AF8E75"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5DF8D2CD" w14:textId="77777777" w:rsidR="00A8299F" w:rsidRPr="00D1267E" w:rsidRDefault="00A8299F" w:rsidP="009B7AA1">
            <w:pPr>
              <w:pStyle w:val="Prrafodelista"/>
              <w:numPr>
                <w:ilvl w:val="0"/>
                <w:numId w:val="27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DBBFA6F" w14:textId="77777777" w:rsidR="00CD1CAD" w:rsidRPr="00A8299F" w:rsidRDefault="00A8299F" w:rsidP="009B7AA1">
            <w:pPr>
              <w:pStyle w:val="Prrafodelista"/>
              <w:numPr>
                <w:ilvl w:val="0"/>
                <w:numId w:val="27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7B35A9E5"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0A3DDFBD"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02BCFAAE"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23" w:name="_[E]_ResultadosPrincipioPeriodo_11"/>
            <w:bookmarkEnd w:id="323"/>
            <w:r w:rsidRPr="006A22BE">
              <w:rPr>
                <w:szCs w:val="16"/>
              </w:rPr>
              <w:t xml:space="preserve">[E] </w:t>
            </w:r>
            <w:r w:rsidRPr="006A22BE">
              <w:rPr>
                <w:szCs w:val="16"/>
                <w:lang w:val="es-ES_tradnl" w:eastAsia="es-CR"/>
              </w:rPr>
              <w:t>ResultadosPrincipioPeriodo</w:t>
            </w:r>
          </w:p>
        </w:tc>
        <w:tc>
          <w:tcPr>
            <w:tcW w:w="4536" w:type="dxa"/>
            <w:vAlign w:val="center"/>
            <w:hideMark/>
          </w:tcPr>
          <w:p w14:paraId="26E98E59"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404" w:type="dxa"/>
            <w:textDirection w:val="btLr"/>
            <w:vAlign w:val="center"/>
            <w:hideMark/>
          </w:tcPr>
          <w:p w14:paraId="6906BB75"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42526127" w14:textId="77777777" w:rsidR="00A8299F" w:rsidRPr="00D1267E" w:rsidRDefault="00A8299F" w:rsidP="009B7AA1">
            <w:pPr>
              <w:pStyle w:val="Prrafodelista"/>
              <w:numPr>
                <w:ilvl w:val="0"/>
                <w:numId w:val="27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D65F35A" w14:textId="77777777" w:rsidR="00CD1CAD" w:rsidRPr="00A8299F" w:rsidRDefault="00A8299F" w:rsidP="009B7AA1">
            <w:pPr>
              <w:pStyle w:val="Prrafodelista"/>
              <w:numPr>
                <w:ilvl w:val="0"/>
                <w:numId w:val="27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9770B3" w:rsidRPr="006A22BE" w14:paraId="7FC93F42"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54C3AD1A" w14:textId="77777777" w:rsidR="009770B3" w:rsidRPr="0077028F" w:rsidRDefault="00B4199C">
            <w:pPr>
              <w:pStyle w:val="Ttulo9"/>
              <w:ind w:left="113" w:right="113"/>
              <w:jc w:val="center"/>
              <w:outlineLvl w:val="8"/>
              <w:rPr>
                <w:b w:val="0"/>
                <w:szCs w:val="16"/>
                <w:lang w:val="es-CR" w:eastAsia="es-CR"/>
              </w:rPr>
            </w:pPr>
            <w:r>
              <w:rPr>
                <w:b w:val="0"/>
              </w:rPr>
              <w:t>[E]</w:t>
            </w:r>
            <w:r w:rsidR="009770B3" w:rsidRPr="0077028F">
              <w:rPr>
                <w:b w:val="0"/>
                <w:szCs w:val="16"/>
                <w:lang w:val="es-ES_tradnl" w:eastAsia="es-CR"/>
              </w:rPr>
              <w:t>SuperavitReva</w:t>
            </w:r>
            <w:r w:rsidR="0033385C">
              <w:rPr>
                <w:b w:val="0"/>
                <w:szCs w:val="16"/>
                <w:lang w:val="es-ES_tradnl" w:eastAsia="es-CR"/>
              </w:rPr>
              <w:t>Propiedad</w:t>
            </w:r>
            <w:r w:rsidR="009770B3" w:rsidRPr="0077028F">
              <w:rPr>
                <w:b w:val="0"/>
                <w:szCs w:val="16"/>
                <w:lang w:val="es-ES_tradnl" w:eastAsia="es-CR"/>
              </w:rPr>
              <w:t>MobiliarioEquipoIniAnterior</w:t>
            </w:r>
          </w:p>
        </w:tc>
        <w:tc>
          <w:tcPr>
            <w:tcW w:w="3026" w:type="dxa"/>
            <w:hideMark/>
          </w:tcPr>
          <w:p w14:paraId="71D4A279"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24" w:name="_[A]_Total_55"/>
            <w:bookmarkEnd w:id="324"/>
            <w:r w:rsidRPr="006A22BE">
              <w:rPr>
                <w:szCs w:val="16"/>
              </w:rPr>
              <w:t xml:space="preserve">[A] </w:t>
            </w:r>
            <w:r w:rsidRPr="006A22BE">
              <w:rPr>
                <w:szCs w:val="16"/>
                <w:lang w:val="es-ES_tradnl" w:eastAsia="es-CR"/>
              </w:rPr>
              <w:t>Total</w:t>
            </w:r>
          </w:p>
        </w:tc>
        <w:tc>
          <w:tcPr>
            <w:tcW w:w="4536" w:type="dxa"/>
            <w:vAlign w:val="center"/>
            <w:hideMark/>
          </w:tcPr>
          <w:p w14:paraId="0569E89B" w14:textId="77777777" w:rsidR="009770B3" w:rsidRPr="006A22BE" w:rsidRDefault="009770B3">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 xml:space="preserve">Superavit por revaluación de </w:t>
            </w:r>
            <w:r w:rsidR="0033385C">
              <w:rPr>
                <w:rFonts w:cs="Arial"/>
                <w:color w:val="000000"/>
                <w:sz w:val="16"/>
                <w:szCs w:val="16"/>
                <w:lang w:val="es-CR" w:eastAsia="es-CR"/>
              </w:rPr>
              <w:t>propiedad</w:t>
            </w:r>
            <w:r w:rsidRPr="006A22BE">
              <w:rPr>
                <w:rFonts w:cs="Arial"/>
                <w:color w:val="000000"/>
                <w:sz w:val="16"/>
                <w:szCs w:val="16"/>
                <w:lang w:val="es-CR" w:eastAsia="es-CR"/>
              </w:rPr>
              <w:t xml:space="preserve">, </w:t>
            </w:r>
            <w:r w:rsidR="0033385C">
              <w:rPr>
                <w:rFonts w:cs="Arial"/>
                <w:color w:val="000000"/>
                <w:sz w:val="16"/>
                <w:szCs w:val="16"/>
                <w:lang w:val="es-CR" w:eastAsia="es-CR"/>
              </w:rPr>
              <w:t>mobiliario</w:t>
            </w:r>
            <w:r w:rsidRPr="006A22BE">
              <w:rPr>
                <w:rFonts w:cs="Arial"/>
                <w:color w:val="000000"/>
                <w:sz w:val="16"/>
                <w:szCs w:val="16"/>
                <w:lang w:val="es-CR" w:eastAsia="es-CR"/>
              </w:rPr>
              <w:t xml:space="preserve"> y equipo</w:t>
            </w:r>
          </w:p>
        </w:tc>
        <w:tc>
          <w:tcPr>
            <w:tcW w:w="404" w:type="dxa"/>
            <w:textDirection w:val="btLr"/>
            <w:vAlign w:val="center"/>
            <w:hideMark/>
          </w:tcPr>
          <w:p w14:paraId="4B0D4478"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57089858" w14:textId="77777777" w:rsidR="009770B3" w:rsidRPr="006A22BE" w:rsidRDefault="0000000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55" w:history="1">
              <w:r w:rsidR="009770B3" w:rsidRPr="006A22BE">
                <w:rPr>
                  <w:rStyle w:val="Hipervnculo"/>
                  <w:rFonts w:cs="Arial"/>
                  <w:sz w:val="16"/>
                  <w:szCs w:val="16"/>
                  <w:lang w:val="es-CR" w:eastAsia="es-CR"/>
                </w:rPr>
                <w:t>[A] Total</w:t>
              </w:r>
            </w:hyperlink>
            <w:r w:rsidR="009770B3" w:rsidRPr="006A22BE">
              <w:rPr>
                <w:rFonts w:cs="Arial"/>
                <w:color w:val="000000"/>
                <w:sz w:val="16"/>
                <w:szCs w:val="16"/>
                <w:lang w:val="es-CR" w:eastAsia="es-CR"/>
              </w:rPr>
              <w:t xml:space="preserve"> = </w:t>
            </w:r>
            <w:r w:rsidR="009770B3">
              <w:rPr>
                <w:rFonts w:cs="Arial"/>
                <w:color w:val="000000"/>
                <w:sz w:val="16"/>
                <w:szCs w:val="16"/>
                <w:lang w:val="es-CR" w:eastAsia="es-CR"/>
              </w:rPr>
              <w:t>∑</w:t>
            </w:r>
            <w:r w:rsidR="009770B3" w:rsidRPr="006A22BE">
              <w:rPr>
                <w:rFonts w:cs="Arial"/>
                <w:color w:val="000000"/>
                <w:sz w:val="16"/>
                <w:szCs w:val="16"/>
                <w:lang w:val="es-CR" w:eastAsia="es-CR"/>
              </w:rPr>
              <w:t xml:space="preserve"> </w:t>
            </w:r>
            <w:hyperlink w:anchor="_DesgloseSuperavitRevaInmuebleMobili" w:history="1">
              <w:r w:rsidR="009770B3" w:rsidRPr="006A22BE">
                <w:rPr>
                  <w:rStyle w:val="Hipervnculo"/>
                  <w:rFonts w:cs="Arial"/>
                  <w:sz w:val="16"/>
                  <w:szCs w:val="16"/>
                  <w:lang w:val="es-CR" w:eastAsia="es-CR"/>
                </w:rPr>
                <w:t>DesgloseSuperavitReva</w:t>
              </w:r>
              <w:r w:rsidR="0033385C">
                <w:rPr>
                  <w:rStyle w:val="Hipervnculo"/>
                  <w:rFonts w:cs="Arial"/>
                  <w:sz w:val="16"/>
                  <w:szCs w:val="16"/>
                  <w:lang w:val="es-CR" w:eastAsia="es-CR"/>
                </w:rPr>
                <w:t>Propiedad</w:t>
              </w:r>
              <w:r w:rsidR="009770B3" w:rsidRPr="006A22BE">
                <w:rPr>
                  <w:rStyle w:val="Hipervnculo"/>
                  <w:rFonts w:cs="Arial"/>
                  <w:sz w:val="16"/>
                  <w:szCs w:val="16"/>
                  <w:lang w:val="es-CR" w:eastAsia="es-CR"/>
                </w:rPr>
                <w:t>MobiliarioEquipoIniAnterior</w:t>
              </w:r>
            </w:hyperlink>
          </w:p>
        </w:tc>
      </w:tr>
      <w:tr w:rsidR="00CD1CAD" w:rsidRPr="006A22BE" w14:paraId="072C7D01"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668CB844" w14:textId="77777777" w:rsidR="00CD1CAD" w:rsidRPr="0077028F" w:rsidRDefault="00B4199C">
            <w:pPr>
              <w:pStyle w:val="Ttulo9"/>
              <w:ind w:left="113" w:right="113"/>
              <w:jc w:val="center"/>
              <w:outlineLvl w:val="8"/>
              <w:rPr>
                <w:b w:val="0"/>
                <w:szCs w:val="16"/>
                <w:lang w:val="es-CR" w:eastAsia="es-CR"/>
              </w:rPr>
            </w:pPr>
            <w:bookmarkStart w:id="325" w:name="_DesgloseSuperavitRevaInmuebleMobili"/>
            <w:bookmarkEnd w:id="325"/>
            <w:r>
              <w:rPr>
                <w:b w:val="0"/>
              </w:rPr>
              <w:t>[E]</w:t>
            </w:r>
            <w:r w:rsidR="00CD1CAD" w:rsidRPr="0077028F">
              <w:rPr>
                <w:b w:val="0"/>
                <w:szCs w:val="16"/>
                <w:lang w:val="es-ES_tradnl" w:eastAsia="es-CR"/>
              </w:rPr>
              <w:t>DesgloseSuperavitReva</w:t>
            </w:r>
            <w:r w:rsidR="0033385C">
              <w:rPr>
                <w:b w:val="0"/>
                <w:szCs w:val="16"/>
                <w:lang w:val="es-ES_tradnl" w:eastAsia="es-CR"/>
              </w:rPr>
              <w:t>Propiedad</w:t>
            </w:r>
            <w:r w:rsidR="00CD1CAD" w:rsidRPr="0077028F">
              <w:rPr>
                <w:b w:val="0"/>
                <w:szCs w:val="16"/>
                <w:lang w:val="es-ES_tradnl" w:eastAsia="es-CR"/>
              </w:rPr>
              <w:t>MobiliarioEquipoIniAnterior</w:t>
            </w:r>
          </w:p>
        </w:tc>
        <w:tc>
          <w:tcPr>
            <w:tcW w:w="3026" w:type="dxa"/>
            <w:hideMark/>
          </w:tcPr>
          <w:p w14:paraId="3F85FB1E"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26" w:name="_[E]_CapSocial_10"/>
            <w:bookmarkEnd w:id="326"/>
            <w:r w:rsidRPr="006A22BE">
              <w:rPr>
                <w:szCs w:val="16"/>
              </w:rPr>
              <w:t xml:space="preserve">[E] </w:t>
            </w:r>
            <w:r w:rsidRPr="006A22BE">
              <w:rPr>
                <w:szCs w:val="16"/>
                <w:lang w:val="es-ES_tradnl" w:eastAsia="es-CR"/>
              </w:rPr>
              <w:t>CapSocial</w:t>
            </w:r>
          </w:p>
        </w:tc>
        <w:tc>
          <w:tcPr>
            <w:tcW w:w="4536" w:type="dxa"/>
            <w:vAlign w:val="center"/>
            <w:hideMark/>
          </w:tcPr>
          <w:p w14:paraId="11FF95C1"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Al capital social</w:t>
            </w:r>
          </w:p>
        </w:tc>
        <w:tc>
          <w:tcPr>
            <w:tcW w:w="404" w:type="dxa"/>
            <w:textDirection w:val="btLr"/>
            <w:vAlign w:val="center"/>
            <w:hideMark/>
          </w:tcPr>
          <w:p w14:paraId="1520B727"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231F02D3" w14:textId="77777777" w:rsidR="00A8299F" w:rsidRPr="00D1267E" w:rsidRDefault="00A8299F" w:rsidP="009B7AA1">
            <w:pPr>
              <w:pStyle w:val="Prrafodelista"/>
              <w:numPr>
                <w:ilvl w:val="0"/>
                <w:numId w:val="27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7BC2035" w14:textId="77777777" w:rsidR="00CD1CAD" w:rsidRPr="00A8299F" w:rsidRDefault="00A8299F" w:rsidP="009B7AA1">
            <w:pPr>
              <w:pStyle w:val="Prrafodelista"/>
              <w:numPr>
                <w:ilvl w:val="0"/>
                <w:numId w:val="27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16DFC79B"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50C44AA2"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156FF655"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27" w:name="_[E]_AportesNoCapitalizados_12"/>
            <w:bookmarkEnd w:id="327"/>
            <w:r w:rsidRPr="006A22BE">
              <w:rPr>
                <w:szCs w:val="16"/>
              </w:rPr>
              <w:t xml:space="preserve">[E] </w:t>
            </w:r>
            <w:r w:rsidRPr="006A22BE">
              <w:rPr>
                <w:szCs w:val="16"/>
                <w:lang w:val="es-ES_tradnl" w:eastAsia="es-CR"/>
              </w:rPr>
              <w:t>AportesNoCapitalizados</w:t>
            </w:r>
          </w:p>
        </w:tc>
        <w:tc>
          <w:tcPr>
            <w:tcW w:w="4536" w:type="dxa"/>
            <w:vAlign w:val="center"/>
            <w:hideMark/>
          </w:tcPr>
          <w:p w14:paraId="0349C751"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 patrimoniales no capitalizados</w:t>
            </w:r>
          </w:p>
        </w:tc>
        <w:tc>
          <w:tcPr>
            <w:tcW w:w="404" w:type="dxa"/>
            <w:textDirection w:val="btLr"/>
            <w:vAlign w:val="center"/>
            <w:hideMark/>
          </w:tcPr>
          <w:p w14:paraId="407016E3"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272ADF9B" w14:textId="77777777" w:rsidR="00A8299F" w:rsidRPr="00D1267E" w:rsidRDefault="00A8299F" w:rsidP="009B7AA1">
            <w:pPr>
              <w:pStyle w:val="Prrafodelista"/>
              <w:numPr>
                <w:ilvl w:val="0"/>
                <w:numId w:val="27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2D0FF52" w14:textId="77777777" w:rsidR="00CD1CAD" w:rsidRPr="00A8299F" w:rsidRDefault="00A8299F" w:rsidP="009B7AA1">
            <w:pPr>
              <w:pStyle w:val="Prrafodelista"/>
              <w:numPr>
                <w:ilvl w:val="0"/>
                <w:numId w:val="27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352F3FE4"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21F93E7B"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71DEBEDC"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28" w:name="_[E]_Ajustes_12"/>
            <w:bookmarkEnd w:id="328"/>
            <w:r w:rsidRPr="006A22BE">
              <w:rPr>
                <w:szCs w:val="16"/>
              </w:rPr>
              <w:t xml:space="preserve">[E] </w:t>
            </w:r>
            <w:r w:rsidRPr="006A22BE">
              <w:rPr>
                <w:szCs w:val="16"/>
                <w:lang w:val="es-ES_tradnl" w:eastAsia="es-CR"/>
              </w:rPr>
              <w:t>Ajustes</w:t>
            </w:r>
          </w:p>
        </w:tc>
        <w:tc>
          <w:tcPr>
            <w:tcW w:w="4536" w:type="dxa"/>
            <w:vAlign w:val="center"/>
            <w:hideMark/>
          </w:tcPr>
          <w:p w14:paraId="094CF762"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ajustes al patrimonio</w:t>
            </w:r>
          </w:p>
        </w:tc>
        <w:tc>
          <w:tcPr>
            <w:tcW w:w="404" w:type="dxa"/>
            <w:textDirection w:val="btLr"/>
            <w:vAlign w:val="center"/>
            <w:hideMark/>
          </w:tcPr>
          <w:p w14:paraId="68BB2F02"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700759B5" w14:textId="77777777" w:rsidR="00A8299F" w:rsidRPr="00D1267E" w:rsidRDefault="00A8299F" w:rsidP="009B7AA1">
            <w:pPr>
              <w:pStyle w:val="Prrafodelista"/>
              <w:numPr>
                <w:ilvl w:val="0"/>
                <w:numId w:val="27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50969DD" w14:textId="77777777" w:rsidR="00CD1CAD" w:rsidRPr="00A8299F" w:rsidRDefault="00A8299F" w:rsidP="009B7AA1">
            <w:pPr>
              <w:pStyle w:val="Prrafodelista"/>
              <w:numPr>
                <w:ilvl w:val="0"/>
                <w:numId w:val="27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03D4B4B9"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70B2EA49"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1AD2F845"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29" w:name="_[E]_Reservas_12"/>
            <w:bookmarkEnd w:id="329"/>
            <w:r w:rsidRPr="006A22BE">
              <w:rPr>
                <w:szCs w:val="16"/>
              </w:rPr>
              <w:t xml:space="preserve">[E] </w:t>
            </w:r>
            <w:r w:rsidRPr="006A22BE">
              <w:rPr>
                <w:szCs w:val="16"/>
                <w:lang w:val="es-ES_tradnl" w:eastAsia="es-CR"/>
              </w:rPr>
              <w:t>Reservas</w:t>
            </w:r>
          </w:p>
        </w:tc>
        <w:tc>
          <w:tcPr>
            <w:tcW w:w="4536" w:type="dxa"/>
            <w:vAlign w:val="center"/>
            <w:hideMark/>
          </w:tcPr>
          <w:p w14:paraId="2A8B2B63"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404" w:type="dxa"/>
            <w:textDirection w:val="btLr"/>
            <w:vAlign w:val="center"/>
            <w:hideMark/>
          </w:tcPr>
          <w:p w14:paraId="380C30E9"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46BD1A1C" w14:textId="77777777" w:rsidR="00A8299F" w:rsidRPr="00D1267E" w:rsidRDefault="00A8299F" w:rsidP="009B7AA1">
            <w:pPr>
              <w:pStyle w:val="Prrafodelista"/>
              <w:numPr>
                <w:ilvl w:val="0"/>
                <w:numId w:val="28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F9F783D" w14:textId="77777777" w:rsidR="00CD1CAD" w:rsidRPr="00A8299F" w:rsidRDefault="00A8299F" w:rsidP="009B7AA1">
            <w:pPr>
              <w:pStyle w:val="Prrafodelista"/>
              <w:numPr>
                <w:ilvl w:val="0"/>
                <w:numId w:val="28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7BC56DF3"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1225DAA7"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5141EA0C"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30" w:name="_[E]_ResultadosPrincipioPeriodo_12"/>
            <w:bookmarkEnd w:id="330"/>
            <w:r w:rsidRPr="006A22BE">
              <w:rPr>
                <w:szCs w:val="16"/>
              </w:rPr>
              <w:t xml:space="preserve">[E] </w:t>
            </w:r>
            <w:r w:rsidRPr="006A22BE">
              <w:rPr>
                <w:szCs w:val="16"/>
                <w:lang w:val="es-ES_tradnl" w:eastAsia="es-CR"/>
              </w:rPr>
              <w:t>ResultadosPrincipioPeriodo</w:t>
            </w:r>
          </w:p>
        </w:tc>
        <w:tc>
          <w:tcPr>
            <w:tcW w:w="4536" w:type="dxa"/>
            <w:vAlign w:val="center"/>
            <w:hideMark/>
          </w:tcPr>
          <w:p w14:paraId="68BC9CBB"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404" w:type="dxa"/>
            <w:textDirection w:val="btLr"/>
            <w:vAlign w:val="center"/>
            <w:hideMark/>
          </w:tcPr>
          <w:p w14:paraId="26D5B1FD"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6F19FAA5" w14:textId="77777777" w:rsidR="00A8299F" w:rsidRPr="00D1267E" w:rsidRDefault="00A8299F" w:rsidP="009B7AA1">
            <w:pPr>
              <w:pStyle w:val="Prrafodelista"/>
              <w:numPr>
                <w:ilvl w:val="0"/>
                <w:numId w:val="28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2B16D92" w14:textId="77777777" w:rsidR="00CD1CAD" w:rsidRPr="00A8299F" w:rsidRDefault="00A8299F" w:rsidP="009B7AA1">
            <w:pPr>
              <w:pStyle w:val="Prrafodelista"/>
              <w:numPr>
                <w:ilvl w:val="0"/>
                <w:numId w:val="28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9770B3" w:rsidRPr="006A22BE" w14:paraId="539AEDB5"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60180367" w14:textId="77777777" w:rsidR="009770B3" w:rsidRPr="0077028F" w:rsidRDefault="00B4199C">
            <w:pPr>
              <w:pStyle w:val="Ttulo9"/>
              <w:ind w:left="113" w:right="113"/>
              <w:jc w:val="center"/>
              <w:outlineLvl w:val="8"/>
              <w:rPr>
                <w:b w:val="0"/>
                <w:szCs w:val="16"/>
                <w:lang w:val="es-CR" w:eastAsia="es-CR"/>
              </w:rPr>
            </w:pPr>
            <w:r>
              <w:rPr>
                <w:b w:val="0"/>
              </w:rPr>
              <w:t>[E]</w:t>
            </w:r>
            <w:r w:rsidR="009770B3" w:rsidRPr="0077028F">
              <w:rPr>
                <w:b w:val="0"/>
                <w:szCs w:val="16"/>
                <w:lang w:val="es-ES_tradnl" w:eastAsia="es-CR"/>
              </w:rPr>
              <w:t>AjustesValuacion</w:t>
            </w:r>
            <w:r w:rsidR="00984F7C">
              <w:rPr>
                <w:b w:val="0"/>
                <w:szCs w:val="16"/>
                <w:lang w:val="es-ES_tradnl" w:eastAsia="es-CR"/>
              </w:rPr>
              <w:t>Inversiones</w:t>
            </w:r>
            <w:r w:rsidR="00792F2E">
              <w:rPr>
                <w:b w:val="0"/>
                <w:szCs w:val="16"/>
                <w:lang w:val="es-ES_tradnl" w:eastAsia="es-CR"/>
              </w:rPr>
              <w:t>ValRazCambiosResulInteg</w:t>
            </w:r>
            <w:r w:rsidR="009770B3" w:rsidRPr="0077028F">
              <w:rPr>
                <w:b w:val="0"/>
                <w:szCs w:val="16"/>
                <w:lang w:val="es-ES_tradnl" w:eastAsia="es-CR"/>
              </w:rPr>
              <w:t>IniAnterior</w:t>
            </w:r>
          </w:p>
        </w:tc>
        <w:tc>
          <w:tcPr>
            <w:tcW w:w="3026" w:type="dxa"/>
            <w:hideMark/>
          </w:tcPr>
          <w:p w14:paraId="144777A3"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31" w:name="_[A]_Total_56"/>
            <w:bookmarkEnd w:id="331"/>
            <w:r w:rsidRPr="006A22BE">
              <w:rPr>
                <w:szCs w:val="16"/>
              </w:rPr>
              <w:t xml:space="preserve">[A] </w:t>
            </w:r>
            <w:r w:rsidRPr="006A22BE">
              <w:rPr>
                <w:szCs w:val="16"/>
                <w:lang w:val="es-ES_tradnl" w:eastAsia="es-CR"/>
              </w:rPr>
              <w:t>Total</w:t>
            </w:r>
          </w:p>
        </w:tc>
        <w:tc>
          <w:tcPr>
            <w:tcW w:w="4536" w:type="dxa"/>
            <w:vAlign w:val="center"/>
            <w:hideMark/>
          </w:tcPr>
          <w:p w14:paraId="14C56D4D" w14:textId="77777777" w:rsidR="009770B3" w:rsidRPr="008B2646" w:rsidRDefault="009770B3">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 xml:space="preserve">Ajustes por </w:t>
            </w:r>
            <w:r w:rsidR="007C3296" w:rsidRPr="008B2646">
              <w:rPr>
                <w:rFonts w:cs="Arial"/>
                <w:color w:val="000000"/>
                <w:sz w:val="16"/>
                <w:szCs w:val="16"/>
                <w:lang w:val="es-CR" w:eastAsia="es-CR"/>
              </w:rPr>
              <w:t xml:space="preserve"> </w:t>
            </w:r>
            <w:r w:rsidRPr="008B2646">
              <w:rPr>
                <w:rFonts w:cs="Arial"/>
                <w:color w:val="000000"/>
                <w:sz w:val="16"/>
                <w:szCs w:val="16"/>
                <w:lang w:val="es-CR" w:eastAsia="es-CR"/>
              </w:rPr>
              <w:t xml:space="preserve">valuación de inversiones </w:t>
            </w:r>
            <w:r w:rsidR="00792F2E">
              <w:rPr>
                <w:rFonts w:cs="Arial"/>
                <w:color w:val="000000"/>
                <w:sz w:val="16"/>
                <w:szCs w:val="16"/>
                <w:lang w:val="es-CR" w:eastAsia="es-CR"/>
              </w:rPr>
              <w:t xml:space="preserve">al valor razonable con cambios en otros resultados integrales, </w:t>
            </w:r>
            <w:r w:rsidRPr="008B2646">
              <w:rPr>
                <w:rFonts w:cs="Arial"/>
                <w:color w:val="000000"/>
                <w:sz w:val="16"/>
                <w:szCs w:val="16"/>
                <w:lang w:val="es-CR" w:eastAsia="es-CR"/>
              </w:rPr>
              <w:t>neto de</w:t>
            </w:r>
            <w:r w:rsidR="007C3296" w:rsidRPr="008B2646">
              <w:rPr>
                <w:rFonts w:cs="Arial"/>
                <w:color w:val="000000"/>
                <w:sz w:val="16"/>
                <w:szCs w:val="16"/>
                <w:lang w:val="es-CR" w:eastAsia="es-CR"/>
              </w:rPr>
              <w:t xml:space="preserve">l impuesto sobre la </w:t>
            </w:r>
            <w:r w:rsidRPr="008B2646">
              <w:rPr>
                <w:rFonts w:cs="Arial"/>
                <w:color w:val="000000"/>
                <w:sz w:val="16"/>
                <w:szCs w:val="16"/>
                <w:lang w:val="es-CR" w:eastAsia="es-CR"/>
              </w:rPr>
              <w:t>renta</w:t>
            </w:r>
          </w:p>
        </w:tc>
        <w:tc>
          <w:tcPr>
            <w:tcW w:w="404" w:type="dxa"/>
            <w:textDirection w:val="btLr"/>
            <w:vAlign w:val="center"/>
            <w:hideMark/>
          </w:tcPr>
          <w:p w14:paraId="74FEE894"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722D6C26" w14:textId="77777777" w:rsidR="009770B3" w:rsidRPr="006A22BE" w:rsidRDefault="0000000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56" w:history="1">
              <w:r w:rsidR="009770B3" w:rsidRPr="006A22BE">
                <w:rPr>
                  <w:rStyle w:val="Hipervnculo"/>
                  <w:rFonts w:cs="Arial"/>
                  <w:sz w:val="16"/>
                  <w:szCs w:val="16"/>
                  <w:lang w:val="es-CR" w:eastAsia="es-CR"/>
                </w:rPr>
                <w:t>[A] Total</w:t>
              </w:r>
            </w:hyperlink>
            <w:r w:rsidR="009770B3" w:rsidRPr="006A22BE">
              <w:rPr>
                <w:rFonts w:cs="Arial"/>
                <w:color w:val="000000"/>
                <w:sz w:val="16"/>
                <w:szCs w:val="16"/>
                <w:lang w:val="es-CR" w:eastAsia="es-CR"/>
              </w:rPr>
              <w:t xml:space="preserve"> = </w:t>
            </w:r>
            <w:r w:rsidR="009770B3">
              <w:rPr>
                <w:rFonts w:cs="Arial"/>
                <w:color w:val="000000"/>
                <w:sz w:val="16"/>
                <w:szCs w:val="16"/>
                <w:lang w:val="es-CR" w:eastAsia="es-CR"/>
              </w:rPr>
              <w:t>∑</w:t>
            </w:r>
            <w:r w:rsidR="009770B3" w:rsidRPr="006A22BE">
              <w:rPr>
                <w:rFonts w:cs="Arial"/>
                <w:color w:val="000000"/>
                <w:sz w:val="16"/>
                <w:szCs w:val="16"/>
                <w:lang w:val="es-CR" w:eastAsia="es-CR"/>
              </w:rPr>
              <w:t xml:space="preserve"> </w:t>
            </w:r>
            <w:hyperlink w:anchor="_DesgloseAjustesValuacionInversionio" w:history="1">
              <w:r w:rsidR="009770B3" w:rsidRPr="006A22BE">
                <w:rPr>
                  <w:rStyle w:val="Hipervnculo"/>
                  <w:rFonts w:cs="Arial"/>
                  <w:sz w:val="16"/>
                  <w:szCs w:val="16"/>
                  <w:lang w:val="es-CR" w:eastAsia="es-CR"/>
                </w:rPr>
                <w:t>DesgloseAjustesValuacion</w:t>
              </w:r>
              <w:r w:rsidR="00984F7C">
                <w:rPr>
                  <w:rStyle w:val="Hipervnculo"/>
                  <w:rFonts w:cs="Arial"/>
                  <w:sz w:val="16"/>
                  <w:szCs w:val="16"/>
                  <w:lang w:val="es-CR" w:eastAsia="es-CR"/>
                </w:rPr>
                <w:t>Inversiones</w:t>
              </w:r>
              <w:r w:rsidR="00792F2E">
                <w:rPr>
                  <w:b/>
                  <w:szCs w:val="16"/>
                  <w:lang w:val="es-ES_tradnl" w:eastAsia="es-CR"/>
                </w:rPr>
                <w:t>ValRazCambiosResulInteg</w:t>
              </w:r>
              <w:r w:rsidR="009770B3" w:rsidRPr="006A22BE">
                <w:rPr>
                  <w:rStyle w:val="Hipervnculo"/>
                  <w:rFonts w:cs="Arial"/>
                  <w:sz w:val="16"/>
                  <w:szCs w:val="16"/>
                  <w:lang w:val="es-CR" w:eastAsia="es-CR"/>
                </w:rPr>
                <w:t>IniAnterior</w:t>
              </w:r>
            </w:hyperlink>
          </w:p>
        </w:tc>
      </w:tr>
      <w:tr w:rsidR="00CD1CAD" w:rsidRPr="006A22BE" w14:paraId="34300CC5"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799E14FD" w14:textId="77777777" w:rsidR="00CD1CAD" w:rsidRPr="0077028F" w:rsidRDefault="00B4199C" w:rsidP="007E368F">
            <w:pPr>
              <w:pStyle w:val="Ttulo9"/>
              <w:ind w:left="113" w:right="113"/>
              <w:jc w:val="center"/>
              <w:outlineLvl w:val="8"/>
              <w:rPr>
                <w:b w:val="0"/>
                <w:szCs w:val="16"/>
                <w:lang w:val="es-CR" w:eastAsia="es-CR"/>
              </w:rPr>
            </w:pPr>
            <w:bookmarkStart w:id="332" w:name="_DesgloseAjustesValuacionInversionio"/>
            <w:bookmarkEnd w:id="332"/>
            <w:r>
              <w:rPr>
                <w:b w:val="0"/>
              </w:rPr>
              <w:t>[E]</w:t>
            </w:r>
            <w:r w:rsidR="00CD1CAD" w:rsidRPr="0077028F">
              <w:rPr>
                <w:b w:val="0"/>
                <w:szCs w:val="16"/>
                <w:lang w:val="es-ES_tradnl" w:eastAsia="es-CR"/>
              </w:rPr>
              <w:t>DesgloseAjustesValuacion</w:t>
            </w:r>
            <w:r w:rsidR="00984F7C">
              <w:rPr>
                <w:b w:val="0"/>
                <w:szCs w:val="16"/>
                <w:lang w:val="es-ES_tradnl" w:eastAsia="es-CR"/>
              </w:rPr>
              <w:t>Inversiones</w:t>
            </w:r>
            <w:r w:rsidR="00792F2E">
              <w:rPr>
                <w:b w:val="0"/>
                <w:szCs w:val="16"/>
                <w:lang w:val="es-ES_tradnl" w:eastAsia="es-CR"/>
              </w:rPr>
              <w:t>ValRazCambiosResulInteg</w:t>
            </w:r>
            <w:r w:rsidR="00CD1CAD" w:rsidRPr="0077028F">
              <w:rPr>
                <w:b w:val="0"/>
                <w:szCs w:val="16"/>
                <w:lang w:val="es-ES_tradnl" w:eastAsia="es-CR"/>
              </w:rPr>
              <w:t>IniAnterior</w:t>
            </w:r>
          </w:p>
        </w:tc>
        <w:tc>
          <w:tcPr>
            <w:tcW w:w="3026" w:type="dxa"/>
            <w:hideMark/>
          </w:tcPr>
          <w:p w14:paraId="40981EC1"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33" w:name="_[E]_CapSocial_11"/>
            <w:bookmarkEnd w:id="333"/>
            <w:r w:rsidRPr="006A22BE">
              <w:rPr>
                <w:szCs w:val="16"/>
              </w:rPr>
              <w:t xml:space="preserve">[E] </w:t>
            </w:r>
            <w:r w:rsidRPr="006A22BE">
              <w:rPr>
                <w:szCs w:val="16"/>
                <w:lang w:val="es-ES_tradnl" w:eastAsia="es-CR"/>
              </w:rPr>
              <w:t>CapSocial</w:t>
            </w:r>
          </w:p>
        </w:tc>
        <w:tc>
          <w:tcPr>
            <w:tcW w:w="4536" w:type="dxa"/>
            <w:vAlign w:val="center"/>
            <w:hideMark/>
          </w:tcPr>
          <w:p w14:paraId="26E09ADF"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Al capital social</w:t>
            </w:r>
          </w:p>
        </w:tc>
        <w:tc>
          <w:tcPr>
            <w:tcW w:w="404" w:type="dxa"/>
            <w:textDirection w:val="btLr"/>
            <w:vAlign w:val="center"/>
            <w:hideMark/>
          </w:tcPr>
          <w:p w14:paraId="11A21ECD"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13846462" w14:textId="77777777" w:rsidR="00A8299F" w:rsidRPr="00D1267E" w:rsidRDefault="00A8299F" w:rsidP="009B7AA1">
            <w:pPr>
              <w:pStyle w:val="Prrafodelista"/>
              <w:numPr>
                <w:ilvl w:val="0"/>
                <w:numId w:val="28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90BC922" w14:textId="77777777" w:rsidR="00CD1CAD" w:rsidRPr="00A8299F" w:rsidRDefault="00A8299F" w:rsidP="009B7AA1">
            <w:pPr>
              <w:pStyle w:val="Prrafodelista"/>
              <w:numPr>
                <w:ilvl w:val="0"/>
                <w:numId w:val="28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524A1D47"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3266BF3A"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2AC2EFDC"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34" w:name="_[E]_AportesNoCapitalizados_13"/>
            <w:bookmarkEnd w:id="334"/>
            <w:r w:rsidRPr="006A22BE">
              <w:rPr>
                <w:szCs w:val="16"/>
              </w:rPr>
              <w:t xml:space="preserve">[E] </w:t>
            </w:r>
            <w:r w:rsidRPr="006A22BE">
              <w:rPr>
                <w:szCs w:val="16"/>
                <w:lang w:val="es-ES_tradnl" w:eastAsia="es-CR"/>
              </w:rPr>
              <w:t>AportesNoCapitalizados</w:t>
            </w:r>
          </w:p>
        </w:tc>
        <w:tc>
          <w:tcPr>
            <w:tcW w:w="4536" w:type="dxa"/>
            <w:vAlign w:val="center"/>
            <w:hideMark/>
          </w:tcPr>
          <w:p w14:paraId="137891F5"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 patrimoniales no capitalizados</w:t>
            </w:r>
          </w:p>
        </w:tc>
        <w:tc>
          <w:tcPr>
            <w:tcW w:w="404" w:type="dxa"/>
            <w:textDirection w:val="btLr"/>
            <w:vAlign w:val="center"/>
            <w:hideMark/>
          </w:tcPr>
          <w:p w14:paraId="13841EFA"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4EA50E6C" w14:textId="77777777" w:rsidR="00A8299F" w:rsidRPr="00D1267E" w:rsidRDefault="00A8299F" w:rsidP="009B7AA1">
            <w:pPr>
              <w:pStyle w:val="Prrafodelista"/>
              <w:numPr>
                <w:ilvl w:val="0"/>
                <w:numId w:val="28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D272884" w14:textId="77777777" w:rsidR="00CD1CAD" w:rsidRPr="00A8299F" w:rsidRDefault="00A8299F" w:rsidP="009B7AA1">
            <w:pPr>
              <w:pStyle w:val="Prrafodelista"/>
              <w:numPr>
                <w:ilvl w:val="0"/>
                <w:numId w:val="28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677078B3"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00521805"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68702885"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35" w:name="_[E]_Ajustes_13"/>
            <w:bookmarkEnd w:id="335"/>
            <w:r w:rsidRPr="006A22BE">
              <w:rPr>
                <w:szCs w:val="16"/>
              </w:rPr>
              <w:t xml:space="preserve">[E] </w:t>
            </w:r>
            <w:r w:rsidRPr="006A22BE">
              <w:rPr>
                <w:szCs w:val="16"/>
                <w:lang w:val="es-ES_tradnl" w:eastAsia="es-CR"/>
              </w:rPr>
              <w:t>Ajustes</w:t>
            </w:r>
          </w:p>
        </w:tc>
        <w:tc>
          <w:tcPr>
            <w:tcW w:w="4536" w:type="dxa"/>
            <w:vAlign w:val="center"/>
            <w:hideMark/>
          </w:tcPr>
          <w:p w14:paraId="31CF52B5"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Por ajustes al patrimonio</w:t>
            </w:r>
          </w:p>
        </w:tc>
        <w:tc>
          <w:tcPr>
            <w:tcW w:w="404" w:type="dxa"/>
            <w:textDirection w:val="btLr"/>
            <w:vAlign w:val="center"/>
            <w:hideMark/>
          </w:tcPr>
          <w:p w14:paraId="79A4AA30"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3D21FBBC" w14:textId="77777777" w:rsidR="00A8299F" w:rsidRPr="00D1267E" w:rsidRDefault="00A8299F" w:rsidP="009B7AA1">
            <w:pPr>
              <w:pStyle w:val="Prrafodelista"/>
              <w:numPr>
                <w:ilvl w:val="0"/>
                <w:numId w:val="28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BC31E5B" w14:textId="77777777" w:rsidR="00CD1CAD" w:rsidRPr="00A8299F" w:rsidRDefault="00A8299F" w:rsidP="009B7AA1">
            <w:pPr>
              <w:pStyle w:val="Prrafodelista"/>
              <w:numPr>
                <w:ilvl w:val="0"/>
                <w:numId w:val="28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8299F">
              <w:rPr>
                <w:rFonts w:cs="Arial"/>
                <w:color w:val="000000"/>
                <w:sz w:val="16"/>
                <w:szCs w:val="16"/>
                <w:lang w:eastAsia="es-CR"/>
              </w:rPr>
              <w:t>Se debe expresar con 2 decimales</w:t>
            </w:r>
          </w:p>
        </w:tc>
      </w:tr>
      <w:tr w:rsidR="00CD1CAD" w:rsidRPr="006A22BE" w14:paraId="207ED4E6"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60D35D97"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27BA5FA5"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36" w:name="_[E]_Reservas_13"/>
            <w:bookmarkEnd w:id="336"/>
            <w:r w:rsidRPr="006A22BE">
              <w:rPr>
                <w:szCs w:val="16"/>
              </w:rPr>
              <w:t xml:space="preserve">[E] </w:t>
            </w:r>
            <w:r w:rsidRPr="006A22BE">
              <w:rPr>
                <w:szCs w:val="16"/>
                <w:lang w:val="es-ES_tradnl" w:eastAsia="es-CR"/>
              </w:rPr>
              <w:t>Reservas</w:t>
            </w:r>
          </w:p>
        </w:tc>
        <w:tc>
          <w:tcPr>
            <w:tcW w:w="4536" w:type="dxa"/>
            <w:vAlign w:val="center"/>
            <w:hideMark/>
          </w:tcPr>
          <w:p w14:paraId="33F40519"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404" w:type="dxa"/>
            <w:textDirection w:val="btLr"/>
            <w:vAlign w:val="center"/>
            <w:hideMark/>
          </w:tcPr>
          <w:p w14:paraId="337466DA"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139A79B6" w14:textId="77777777" w:rsidR="000F5455" w:rsidRPr="00D1267E" w:rsidRDefault="000F5455" w:rsidP="009B7AA1">
            <w:pPr>
              <w:pStyle w:val="Prrafodelista"/>
              <w:numPr>
                <w:ilvl w:val="0"/>
                <w:numId w:val="28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83BFDA8" w14:textId="77777777" w:rsidR="00CD1CAD" w:rsidRPr="000F5455" w:rsidRDefault="000F5455" w:rsidP="009B7AA1">
            <w:pPr>
              <w:pStyle w:val="Prrafodelista"/>
              <w:numPr>
                <w:ilvl w:val="0"/>
                <w:numId w:val="28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F5455">
              <w:rPr>
                <w:rFonts w:cs="Arial"/>
                <w:color w:val="000000"/>
                <w:sz w:val="16"/>
                <w:szCs w:val="16"/>
                <w:lang w:eastAsia="es-CR"/>
              </w:rPr>
              <w:t>Se debe expresar con 2 decimales</w:t>
            </w:r>
          </w:p>
        </w:tc>
      </w:tr>
      <w:tr w:rsidR="00CD1CAD" w:rsidRPr="006A22BE" w14:paraId="48D47F62"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3CBA3E3E"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4FF29D53"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37" w:name="_[E]_ResultadosPrincipioPeriodo_13"/>
            <w:bookmarkEnd w:id="337"/>
            <w:r w:rsidRPr="006A22BE">
              <w:rPr>
                <w:szCs w:val="16"/>
              </w:rPr>
              <w:t xml:space="preserve">[E] </w:t>
            </w:r>
            <w:r w:rsidRPr="006A22BE">
              <w:rPr>
                <w:szCs w:val="16"/>
                <w:lang w:val="es-ES_tradnl" w:eastAsia="es-CR"/>
              </w:rPr>
              <w:t>ResultadosPrincipioPeriodo</w:t>
            </w:r>
          </w:p>
        </w:tc>
        <w:tc>
          <w:tcPr>
            <w:tcW w:w="4536" w:type="dxa"/>
            <w:vAlign w:val="center"/>
            <w:hideMark/>
          </w:tcPr>
          <w:p w14:paraId="298A59F6"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404" w:type="dxa"/>
            <w:textDirection w:val="btLr"/>
            <w:vAlign w:val="center"/>
            <w:hideMark/>
          </w:tcPr>
          <w:p w14:paraId="3BA9FFEB"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03CBB424" w14:textId="77777777" w:rsidR="000F5455" w:rsidRPr="00D1267E" w:rsidRDefault="000F5455" w:rsidP="009B7AA1">
            <w:pPr>
              <w:pStyle w:val="Prrafodelista"/>
              <w:numPr>
                <w:ilvl w:val="0"/>
                <w:numId w:val="28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8CA6D6B" w14:textId="77777777" w:rsidR="00CD1CAD" w:rsidRPr="000F5455" w:rsidRDefault="000F5455" w:rsidP="009B7AA1">
            <w:pPr>
              <w:pStyle w:val="Prrafodelista"/>
              <w:numPr>
                <w:ilvl w:val="0"/>
                <w:numId w:val="28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F5455">
              <w:rPr>
                <w:rFonts w:cs="Arial"/>
                <w:color w:val="000000"/>
                <w:sz w:val="16"/>
                <w:szCs w:val="16"/>
                <w:lang w:eastAsia="es-CR"/>
              </w:rPr>
              <w:t>Se debe expresar con 2 decimales</w:t>
            </w:r>
            <w:r w:rsidRPr="000F5455">
              <w:rPr>
                <w:rFonts w:cs="Arial"/>
                <w:color w:val="000000"/>
                <w:sz w:val="16"/>
                <w:szCs w:val="16"/>
                <w:lang w:val="es-CR" w:eastAsia="es-CR"/>
              </w:rPr>
              <w:t xml:space="preserve"> </w:t>
            </w:r>
          </w:p>
        </w:tc>
      </w:tr>
      <w:tr w:rsidR="009770B3" w:rsidRPr="006A22BE" w14:paraId="448B96B8"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1B27A074" w14:textId="77777777" w:rsidR="009770B3" w:rsidRPr="0077028F" w:rsidRDefault="00B4199C" w:rsidP="007E368F">
            <w:pPr>
              <w:pStyle w:val="Ttulo9"/>
              <w:ind w:left="113" w:right="113"/>
              <w:jc w:val="center"/>
              <w:outlineLvl w:val="8"/>
              <w:rPr>
                <w:b w:val="0"/>
                <w:szCs w:val="16"/>
                <w:lang w:val="es-CR" w:eastAsia="es-CR"/>
              </w:rPr>
            </w:pPr>
            <w:r>
              <w:rPr>
                <w:b w:val="0"/>
              </w:rPr>
              <w:t>[E]</w:t>
            </w:r>
            <w:r w:rsidR="009770B3" w:rsidRPr="0077028F">
              <w:rPr>
                <w:b w:val="0"/>
                <w:szCs w:val="16"/>
                <w:lang w:val="es-ES_tradnl" w:eastAsia="es-CR"/>
              </w:rPr>
              <w:t>AjustesValuacionInstrumentosRestringidosIniAnterior</w:t>
            </w:r>
          </w:p>
        </w:tc>
        <w:tc>
          <w:tcPr>
            <w:tcW w:w="3026" w:type="dxa"/>
            <w:hideMark/>
          </w:tcPr>
          <w:p w14:paraId="5A43516A"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38" w:name="_[A]_Total_57"/>
            <w:bookmarkEnd w:id="338"/>
            <w:r w:rsidRPr="006A22BE">
              <w:rPr>
                <w:szCs w:val="16"/>
              </w:rPr>
              <w:t xml:space="preserve">[A] </w:t>
            </w:r>
            <w:r w:rsidRPr="006A22BE">
              <w:rPr>
                <w:szCs w:val="16"/>
                <w:lang w:val="es-ES_tradnl" w:eastAsia="es-CR"/>
              </w:rPr>
              <w:t>Total</w:t>
            </w:r>
          </w:p>
        </w:tc>
        <w:tc>
          <w:tcPr>
            <w:tcW w:w="4536" w:type="dxa"/>
            <w:vAlign w:val="center"/>
            <w:hideMark/>
          </w:tcPr>
          <w:p w14:paraId="63973017" w14:textId="77777777" w:rsidR="009770B3" w:rsidRPr="008B2646" w:rsidRDefault="009770B3" w:rsidP="005C4817">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Ajustes por valuación de instrumentos restringidos</w:t>
            </w:r>
          </w:p>
          <w:p w14:paraId="3A1CC15D" w14:textId="77777777" w:rsidR="009770B3" w:rsidRPr="008B2646" w:rsidRDefault="009770B3" w:rsidP="005C4817">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Neto del impuesto sobre la renta</w:t>
            </w:r>
          </w:p>
        </w:tc>
        <w:tc>
          <w:tcPr>
            <w:tcW w:w="404" w:type="dxa"/>
            <w:textDirection w:val="btLr"/>
            <w:vAlign w:val="center"/>
            <w:hideMark/>
          </w:tcPr>
          <w:p w14:paraId="7C32F2E9"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499DC496" w14:textId="77777777" w:rsidR="009770B3" w:rsidRPr="006A22BE" w:rsidRDefault="00000000"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57" w:history="1">
              <w:r w:rsidR="009770B3" w:rsidRPr="006A22BE">
                <w:rPr>
                  <w:rStyle w:val="Hipervnculo"/>
                  <w:rFonts w:cs="Arial"/>
                  <w:sz w:val="16"/>
                  <w:szCs w:val="16"/>
                  <w:lang w:val="es-CR" w:eastAsia="es-CR"/>
                </w:rPr>
                <w:t>[A] Total</w:t>
              </w:r>
            </w:hyperlink>
            <w:r w:rsidR="009770B3" w:rsidRPr="006A22BE">
              <w:rPr>
                <w:rFonts w:cs="Arial"/>
                <w:color w:val="000000"/>
                <w:sz w:val="16"/>
                <w:szCs w:val="16"/>
                <w:lang w:val="es-CR" w:eastAsia="es-CR"/>
              </w:rPr>
              <w:t xml:space="preserve"> = </w:t>
            </w:r>
            <w:r w:rsidR="009770B3">
              <w:rPr>
                <w:rFonts w:cs="Arial"/>
                <w:color w:val="000000"/>
                <w:sz w:val="16"/>
                <w:szCs w:val="16"/>
                <w:lang w:val="es-CR" w:eastAsia="es-CR"/>
              </w:rPr>
              <w:t>∑</w:t>
            </w:r>
            <w:r w:rsidR="009770B3" w:rsidRPr="006A22BE">
              <w:rPr>
                <w:rFonts w:cs="Arial"/>
                <w:color w:val="000000"/>
                <w:sz w:val="16"/>
                <w:szCs w:val="16"/>
                <w:lang w:val="es-CR" w:eastAsia="es-CR"/>
              </w:rPr>
              <w:t xml:space="preserve"> </w:t>
            </w:r>
            <w:hyperlink w:anchor="_DesgloseAjustesValuacionInstrumento" w:history="1">
              <w:r w:rsidR="009770B3" w:rsidRPr="006A22BE">
                <w:rPr>
                  <w:rStyle w:val="Hipervnculo"/>
                  <w:rFonts w:cs="Arial"/>
                  <w:sz w:val="16"/>
                  <w:szCs w:val="16"/>
                  <w:lang w:val="es-CR" w:eastAsia="es-CR"/>
                </w:rPr>
                <w:t>DesgloseAjustesValuacionInstrumentosRestringidosIniAnterior</w:t>
              </w:r>
            </w:hyperlink>
          </w:p>
        </w:tc>
      </w:tr>
      <w:tr w:rsidR="00CD1CAD" w:rsidRPr="006A22BE" w14:paraId="1F28C0EA"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3A21DDB9" w14:textId="77777777" w:rsidR="00CD1CAD" w:rsidRPr="0077028F" w:rsidRDefault="00B4199C" w:rsidP="007E368F">
            <w:pPr>
              <w:pStyle w:val="Ttulo9"/>
              <w:ind w:left="113" w:right="113"/>
              <w:jc w:val="center"/>
              <w:outlineLvl w:val="8"/>
              <w:rPr>
                <w:b w:val="0"/>
                <w:szCs w:val="16"/>
                <w:lang w:val="es-CR" w:eastAsia="es-CR"/>
              </w:rPr>
            </w:pPr>
            <w:bookmarkStart w:id="339" w:name="_DesgloseAjustesValuacionInstrumento"/>
            <w:bookmarkEnd w:id="339"/>
            <w:r>
              <w:rPr>
                <w:b w:val="0"/>
              </w:rPr>
              <w:lastRenderedPageBreak/>
              <w:t>[E]</w:t>
            </w:r>
            <w:r w:rsidR="00CD1CAD" w:rsidRPr="0077028F">
              <w:rPr>
                <w:b w:val="0"/>
                <w:szCs w:val="16"/>
                <w:lang w:val="es-ES_tradnl" w:eastAsia="es-CR"/>
              </w:rPr>
              <w:t>DesgloseAjustesValuacionInstrumentosRestringidosIniAnterior</w:t>
            </w:r>
          </w:p>
        </w:tc>
        <w:tc>
          <w:tcPr>
            <w:tcW w:w="3026" w:type="dxa"/>
            <w:hideMark/>
          </w:tcPr>
          <w:p w14:paraId="4043C39F"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40" w:name="_[E]_CapSocial_12"/>
            <w:bookmarkEnd w:id="340"/>
            <w:r w:rsidRPr="006A22BE">
              <w:rPr>
                <w:szCs w:val="16"/>
              </w:rPr>
              <w:t xml:space="preserve">[E] </w:t>
            </w:r>
            <w:r w:rsidRPr="006A22BE">
              <w:rPr>
                <w:szCs w:val="16"/>
                <w:lang w:val="es-ES_tradnl" w:eastAsia="es-CR"/>
              </w:rPr>
              <w:t>CapSocial</w:t>
            </w:r>
          </w:p>
        </w:tc>
        <w:tc>
          <w:tcPr>
            <w:tcW w:w="4536" w:type="dxa"/>
            <w:vAlign w:val="center"/>
            <w:hideMark/>
          </w:tcPr>
          <w:p w14:paraId="02B47432"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Al capital social</w:t>
            </w:r>
          </w:p>
        </w:tc>
        <w:tc>
          <w:tcPr>
            <w:tcW w:w="404" w:type="dxa"/>
            <w:textDirection w:val="btLr"/>
            <w:vAlign w:val="center"/>
            <w:hideMark/>
          </w:tcPr>
          <w:p w14:paraId="5FDA55F0"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561FC5BC" w14:textId="77777777" w:rsidR="000F5455" w:rsidRPr="00D1267E" w:rsidRDefault="000F5455" w:rsidP="009B7AA1">
            <w:pPr>
              <w:pStyle w:val="Prrafodelista"/>
              <w:numPr>
                <w:ilvl w:val="0"/>
                <w:numId w:val="28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BF19D35" w14:textId="77777777" w:rsidR="00CD1CAD" w:rsidRPr="000F5455" w:rsidRDefault="000F5455" w:rsidP="009B7AA1">
            <w:pPr>
              <w:pStyle w:val="Prrafodelista"/>
              <w:numPr>
                <w:ilvl w:val="0"/>
                <w:numId w:val="28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F5455">
              <w:rPr>
                <w:rFonts w:cs="Arial"/>
                <w:color w:val="000000"/>
                <w:sz w:val="16"/>
                <w:szCs w:val="16"/>
                <w:lang w:eastAsia="es-CR"/>
              </w:rPr>
              <w:t>Se debe expresar con 2 decimales</w:t>
            </w:r>
          </w:p>
        </w:tc>
      </w:tr>
      <w:tr w:rsidR="00CD1CAD" w:rsidRPr="006A22BE" w14:paraId="5CB0E694"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797D8F7F"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60F6E7B5"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41" w:name="_[E]_AportesNoCapitalizados_14"/>
            <w:bookmarkEnd w:id="341"/>
            <w:r w:rsidRPr="006A22BE">
              <w:rPr>
                <w:szCs w:val="16"/>
              </w:rPr>
              <w:t xml:space="preserve">[E] </w:t>
            </w:r>
            <w:r w:rsidRPr="006A22BE">
              <w:rPr>
                <w:szCs w:val="16"/>
                <w:lang w:val="es-ES_tradnl" w:eastAsia="es-CR"/>
              </w:rPr>
              <w:t>AportesNoCapitalizados</w:t>
            </w:r>
          </w:p>
        </w:tc>
        <w:tc>
          <w:tcPr>
            <w:tcW w:w="4536" w:type="dxa"/>
            <w:vAlign w:val="center"/>
            <w:hideMark/>
          </w:tcPr>
          <w:p w14:paraId="7B23EC3B"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 patrimoniales no capitalizados</w:t>
            </w:r>
          </w:p>
        </w:tc>
        <w:tc>
          <w:tcPr>
            <w:tcW w:w="404" w:type="dxa"/>
            <w:textDirection w:val="btLr"/>
            <w:vAlign w:val="center"/>
            <w:hideMark/>
          </w:tcPr>
          <w:p w14:paraId="2C2A9FB3"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7A3D7110" w14:textId="77777777" w:rsidR="000F5455" w:rsidRPr="00D1267E" w:rsidRDefault="000F5455" w:rsidP="009B7AA1">
            <w:pPr>
              <w:pStyle w:val="Prrafodelista"/>
              <w:numPr>
                <w:ilvl w:val="0"/>
                <w:numId w:val="28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2276741" w14:textId="77777777" w:rsidR="00CD1CAD" w:rsidRPr="000F5455" w:rsidRDefault="000F5455" w:rsidP="009B7AA1">
            <w:pPr>
              <w:pStyle w:val="Prrafodelista"/>
              <w:numPr>
                <w:ilvl w:val="0"/>
                <w:numId w:val="28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F5455">
              <w:rPr>
                <w:rFonts w:cs="Arial"/>
                <w:color w:val="000000"/>
                <w:sz w:val="16"/>
                <w:szCs w:val="16"/>
                <w:lang w:eastAsia="es-CR"/>
              </w:rPr>
              <w:t>Se debe expresar con 2 decimales</w:t>
            </w:r>
          </w:p>
        </w:tc>
      </w:tr>
      <w:tr w:rsidR="00CD1CAD" w:rsidRPr="006A22BE" w14:paraId="4F6FE587"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098A9DED"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25D93EA1"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42" w:name="_[E]_Ajustes_14"/>
            <w:bookmarkEnd w:id="342"/>
            <w:r w:rsidRPr="006A22BE">
              <w:rPr>
                <w:szCs w:val="16"/>
              </w:rPr>
              <w:t xml:space="preserve">[E] </w:t>
            </w:r>
            <w:r w:rsidRPr="006A22BE">
              <w:rPr>
                <w:szCs w:val="16"/>
                <w:lang w:val="es-ES_tradnl" w:eastAsia="es-CR"/>
              </w:rPr>
              <w:t>Ajustes</w:t>
            </w:r>
          </w:p>
        </w:tc>
        <w:tc>
          <w:tcPr>
            <w:tcW w:w="4536" w:type="dxa"/>
            <w:vAlign w:val="center"/>
            <w:hideMark/>
          </w:tcPr>
          <w:p w14:paraId="1A445C70"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ajustes al patrimonio</w:t>
            </w:r>
          </w:p>
        </w:tc>
        <w:tc>
          <w:tcPr>
            <w:tcW w:w="404" w:type="dxa"/>
            <w:textDirection w:val="btLr"/>
            <w:vAlign w:val="center"/>
            <w:hideMark/>
          </w:tcPr>
          <w:p w14:paraId="4B9B0622"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15473134" w14:textId="77777777" w:rsidR="00074EBC" w:rsidRPr="00D1267E" w:rsidRDefault="00074EBC" w:rsidP="009B7AA1">
            <w:pPr>
              <w:pStyle w:val="Prrafodelista"/>
              <w:numPr>
                <w:ilvl w:val="0"/>
                <w:numId w:val="28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7374C1D" w14:textId="77777777" w:rsidR="00CD1CAD" w:rsidRPr="00074EBC" w:rsidRDefault="00074EBC" w:rsidP="009B7AA1">
            <w:pPr>
              <w:pStyle w:val="Prrafodelista"/>
              <w:numPr>
                <w:ilvl w:val="0"/>
                <w:numId w:val="28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22BE" w14:paraId="08BA5465"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12C54297"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34984677"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43" w:name="_[E]_Reservas_14"/>
            <w:bookmarkEnd w:id="343"/>
            <w:r w:rsidRPr="006A22BE">
              <w:rPr>
                <w:szCs w:val="16"/>
              </w:rPr>
              <w:t xml:space="preserve">[E] </w:t>
            </w:r>
            <w:r w:rsidRPr="006A22BE">
              <w:rPr>
                <w:szCs w:val="16"/>
                <w:lang w:val="es-ES_tradnl" w:eastAsia="es-CR"/>
              </w:rPr>
              <w:t>Reservas</w:t>
            </w:r>
          </w:p>
        </w:tc>
        <w:tc>
          <w:tcPr>
            <w:tcW w:w="4536" w:type="dxa"/>
            <w:vAlign w:val="center"/>
            <w:hideMark/>
          </w:tcPr>
          <w:p w14:paraId="50D41221"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404" w:type="dxa"/>
            <w:textDirection w:val="btLr"/>
            <w:vAlign w:val="center"/>
            <w:hideMark/>
          </w:tcPr>
          <w:p w14:paraId="72C86017"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0C1B45F9" w14:textId="77777777" w:rsidR="00074EBC" w:rsidRPr="00D1267E" w:rsidRDefault="00074EBC" w:rsidP="009B7AA1">
            <w:pPr>
              <w:pStyle w:val="Prrafodelista"/>
              <w:numPr>
                <w:ilvl w:val="0"/>
                <w:numId w:val="29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D581F6D" w14:textId="77777777" w:rsidR="00CD1CAD" w:rsidRPr="00074EBC" w:rsidRDefault="00074EBC" w:rsidP="009B7AA1">
            <w:pPr>
              <w:pStyle w:val="Prrafodelista"/>
              <w:numPr>
                <w:ilvl w:val="0"/>
                <w:numId w:val="29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22BE" w14:paraId="2EFE426E"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6F445837"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2BF938A8"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44" w:name="_[E]_ResultadosPrincipioPeriodo_14"/>
            <w:bookmarkEnd w:id="344"/>
            <w:r w:rsidRPr="006A22BE">
              <w:rPr>
                <w:szCs w:val="16"/>
              </w:rPr>
              <w:t xml:space="preserve">[E] </w:t>
            </w:r>
            <w:r w:rsidRPr="006A22BE">
              <w:rPr>
                <w:szCs w:val="16"/>
                <w:lang w:val="es-ES_tradnl" w:eastAsia="es-CR"/>
              </w:rPr>
              <w:t>ResultadosPrincipioPeriodo</w:t>
            </w:r>
          </w:p>
        </w:tc>
        <w:tc>
          <w:tcPr>
            <w:tcW w:w="4536" w:type="dxa"/>
            <w:vAlign w:val="center"/>
            <w:hideMark/>
          </w:tcPr>
          <w:p w14:paraId="12FF567B"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404" w:type="dxa"/>
            <w:textDirection w:val="btLr"/>
            <w:vAlign w:val="center"/>
            <w:hideMark/>
          </w:tcPr>
          <w:p w14:paraId="68A5712A"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2DF35936" w14:textId="77777777" w:rsidR="00074EBC" w:rsidRPr="00D1267E" w:rsidRDefault="00074EBC" w:rsidP="009B7AA1">
            <w:pPr>
              <w:pStyle w:val="Prrafodelista"/>
              <w:numPr>
                <w:ilvl w:val="0"/>
                <w:numId w:val="29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BB2373E" w14:textId="77777777" w:rsidR="00CD1CAD" w:rsidRPr="00074EBC" w:rsidRDefault="00074EBC" w:rsidP="009B7AA1">
            <w:pPr>
              <w:pStyle w:val="Prrafodelista"/>
              <w:numPr>
                <w:ilvl w:val="0"/>
                <w:numId w:val="29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9770B3" w:rsidRPr="006A22BE" w14:paraId="746493AA"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6B474801" w14:textId="77777777" w:rsidR="009770B3" w:rsidRPr="0077028F" w:rsidRDefault="00B4199C" w:rsidP="007E368F">
            <w:pPr>
              <w:pStyle w:val="Ttulo9"/>
              <w:ind w:left="113" w:right="113"/>
              <w:jc w:val="center"/>
              <w:outlineLvl w:val="8"/>
              <w:rPr>
                <w:b w:val="0"/>
                <w:szCs w:val="16"/>
                <w:lang w:val="es-CR" w:eastAsia="es-CR"/>
              </w:rPr>
            </w:pPr>
            <w:r>
              <w:rPr>
                <w:b w:val="0"/>
              </w:rPr>
              <w:lastRenderedPageBreak/>
              <w:t>[E]</w:t>
            </w:r>
            <w:r w:rsidR="009770B3" w:rsidRPr="0077028F">
              <w:rPr>
                <w:b w:val="0"/>
                <w:szCs w:val="16"/>
                <w:lang w:val="es-ES_tradnl" w:eastAsia="es-CR"/>
              </w:rPr>
              <w:t>AjustesValuacionInstrumentosCesacionPagoIniAnterior</w:t>
            </w:r>
          </w:p>
        </w:tc>
        <w:tc>
          <w:tcPr>
            <w:tcW w:w="3026" w:type="dxa"/>
            <w:hideMark/>
          </w:tcPr>
          <w:p w14:paraId="28A24A99"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45" w:name="_[A]_Total_58"/>
            <w:bookmarkEnd w:id="345"/>
            <w:r w:rsidRPr="006A22BE">
              <w:rPr>
                <w:szCs w:val="16"/>
              </w:rPr>
              <w:t xml:space="preserve">[A] </w:t>
            </w:r>
            <w:r w:rsidRPr="006A22BE">
              <w:rPr>
                <w:szCs w:val="16"/>
                <w:lang w:val="es-ES_tradnl" w:eastAsia="es-CR"/>
              </w:rPr>
              <w:t>Total</w:t>
            </w:r>
          </w:p>
        </w:tc>
        <w:tc>
          <w:tcPr>
            <w:tcW w:w="4536" w:type="dxa"/>
            <w:vAlign w:val="center"/>
            <w:hideMark/>
          </w:tcPr>
          <w:p w14:paraId="75148959" w14:textId="77777777" w:rsidR="009770B3" w:rsidRPr="008B2646" w:rsidRDefault="009770B3" w:rsidP="005C4817">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 xml:space="preserve">Ajustes por valuación de instrumentos </w:t>
            </w:r>
            <w:r w:rsidR="007C3296" w:rsidRPr="008B2646">
              <w:rPr>
                <w:rFonts w:cs="Arial"/>
                <w:color w:val="000000"/>
                <w:sz w:val="16"/>
                <w:szCs w:val="16"/>
                <w:lang w:val="es-CR" w:eastAsia="es-CR"/>
              </w:rPr>
              <w:t xml:space="preserve">financieros </w:t>
            </w:r>
            <w:r w:rsidRPr="008B2646">
              <w:rPr>
                <w:rFonts w:cs="Arial"/>
                <w:color w:val="000000"/>
                <w:sz w:val="16"/>
                <w:szCs w:val="16"/>
                <w:lang w:val="es-CR" w:eastAsia="es-CR"/>
              </w:rPr>
              <w:t>en cesación de pago</w:t>
            </w:r>
            <w:r w:rsidR="007C3296" w:rsidRPr="008B2646">
              <w:rPr>
                <w:rFonts w:cs="Arial"/>
                <w:color w:val="000000"/>
                <w:sz w:val="16"/>
                <w:szCs w:val="16"/>
                <w:lang w:val="es-CR" w:eastAsia="es-CR"/>
              </w:rPr>
              <w:t>s</w:t>
            </w:r>
            <w:r w:rsidRPr="008B2646">
              <w:rPr>
                <w:rFonts w:cs="Arial"/>
                <w:color w:val="000000"/>
                <w:sz w:val="16"/>
                <w:szCs w:val="16"/>
                <w:lang w:val="es-CR" w:eastAsia="es-CR"/>
              </w:rPr>
              <w:t xml:space="preserve">, </w:t>
            </w:r>
            <w:r w:rsidR="007C3296" w:rsidRPr="008B2646">
              <w:rPr>
                <w:rFonts w:cs="Arial"/>
                <w:color w:val="000000"/>
                <w:sz w:val="16"/>
                <w:szCs w:val="16"/>
                <w:lang w:val="es-CR" w:eastAsia="es-CR"/>
              </w:rPr>
              <w:t xml:space="preserve">morosos o en litigio </w:t>
            </w:r>
            <w:r w:rsidRPr="008B2646">
              <w:rPr>
                <w:rFonts w:cs="Arial"/>
                <w:color w:val="000000"/>
                <w:sz w:val="16"/>
                <w:szCs w:val="16"/>
                <w:lang w:val="es-CR" w:eastAsia="es-CR"/>
              </w:rPr>
              <w:t>neto del impuesto sobre la renta</w:t>
            </w:r>
          </w:p>
        </w:tc>
        <w:tc>
          <w:tcPr>
            <w:tcW w:w="404" w:type="dxa"/>
            <w:textDirection w:val="btLr"/>
            <w:vAlign w:val="center"/>
            <w:hideMark/>
          </w:tcPr>
          <w:p w14:paraId="2FE61D42"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29FD459E" w14:textId="77777777" w:rsidR="009770B3" w:rsidRPr="006A22BE" w:rsidRDefault="00000000"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58" w:history="1">
              <w:r w:rsidR="009770B3" w:rsidRPr="006A22BE">
                <w:rPr>
                  <w:rStyle w:val="Hipervnculo"/>
                  <w:rFonts w:cs="Arial"/>
                  <w:sz w:val="16"/>
                  <w:szCs w:val="16"/>
                  <w:lang w:val="es-CR" w:eastAsia="es-CR"/>
                </w:rPr>
                <w:t>[A] Total</w:t>
              </w:r>
            </w:hyperlink>
            <w:r w:rsidR="009770B3" w:rsidRPr="006A22BE">
              <w:rPr>
                <w:rFonts w:cs="Arial"/>
                <w:color w:val="000000"/>
                <w:sz w:val="16"/>
                <w:szCs w:val="16"/>
                <w:lang w:val="es-CR" w:eastAsia="es-CR"/>
              </w:rPr>
              <w:t xml:space="preserve"> = </w:t>
            </w:r>
            <w:r w:rsidR="009770B3">
              <w:rPr>
                <w:rFonts w:cs="Arial"/>
                <w:color w:val="000000"/>
                <w:sz w:val="16"/>
                <w:szCs w:val="16"/>
                <w:lang w:val="es-CR" w:eastAsia="es-CR"/>
              </w:rPr>
              <w:t>∑</w:t>
            </w:r>
            <w:r w:rsidR="009770B3" w:rsidRPr="006A22BE">
              <w:rPr>
                <w:rFonts w:cs="Arial"/>
                <w:color w:val="000000"/>
                <w:sz w:val="16"/>
                <w:szCs w:val="16"/>
                <w:lang w:val="es-CR" w:eastAsia="es-CR"/>
              </w:rPr>
              <w:t xml:space="preserve"> </w:t>
            </w:r>
            <w:hyperlink w:anchor="_DesgloseAjustesValuacionInstrumento_1" w:history="1">
              <w:r w:rsidR="009770B3" w:rsidRPr="006A22BE">
                <w:rPr>
                  <w:rStyle w:val="Hipervnculo"/>
                  <w:rFonts w:cs="Arial"/>
                  <w:sz w:val="16"/>
                  <w:szCs w:val="16"/>
                  <w:lang w:val="es-CR" w:eastAsia="es-CR"/>
                </w:rPr>
                <w:t>DesgloseAjustesValuacionInstrumentosCesacionPagoIniAnterior</w:t>
              </w:r>
            </w:hyperlink>
          </w:p>
        </w:tc>
      </w:tr>
      <w:tr w:rsidR="00CD1CAD" w:rsidRPr="006A22BE" w14:paraId="3A558C02"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5181D5B8" w14:textId="77777777" w:rsidR="00CD1CAD" w:rsidRPr="0077028F" w:rsidRDefault="00B4199C" w:rsidP="007E368F">
            <w:pPr>
              <w:pStyle w:val="Ttulo9"/>
              <w:ind w:left="113" w:right="113"/>
              <w:jc w:val="center"/>
              <w:outlineLvl w:val="8"/>
              <w:rPr>
                <w:b w:val="0"/>
                <w:szCs w:val="16"/>
                <w:lang w:val="es-CR" w:eastAsia="es-CR"/>
              </w:rPr>
            </w:pPr>
            <w:bookmarkStart w:id="346" w:name="_DesgloseAjustesValuacionInstrumento_1"/>
            <w:bookmarkEnd w:id="346"/>
            <w:r>
              <w:rPr>
                <w:b w:val="0"/>
              </w:rPr>
              <w:t>[E]</w:t>
            </w:r>
            <w:r w:rsidR="00CD1CAD" w:rsidRPr="0077028F">
              <w:rPr>
                <w:b w:val="0"/>
                <w:szCs w:val="16"/>
                <w:lang w:val="es-ES_tradnl" w:eastAsia="es-CR"/>
              </w:rPr>
              <w:t>DesgloseAjustesValuacionInstrumentosCesacionPagoIniAnterior</w:t>
            </w:r>
          </w:p>
        </w:tc>
        <w:tc>
          <w:tcPr>
            <w:tcW w:w="3026" w:type="dxa"/>
            <w:hideMark/>
          </w:tcPr>
          <w:p w14:paraId="7CF0E282"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47" w:name="_[E]_CapSocial_13"/>
            <w:bookmarkEnd w:id="347"/>
            <w:r w:rsidRPr="006A22BE">
              <w:rPr>
                <w:szCs w:val="16"/>
              </w:rPr>
              <w:t xml:space="preserve">[E] </w:t>
            </w:r>
            <w:r w:rsidRPr="006A22BE">
              <w:rPr>
                <w:szCs w:val="16"/>
                <w:lang w:val="es-ES_tradnl" w:eastAsia="es-CR"/>
              </w:rPr>
              <w:t>CapSocial</w:t>
            </w:r>
          </w:p>
        </w:tc>
        <w:tc>
          <w:tcPr>
            <w:tcW w:w="4536" w:type="dxa"/>
            <w:vAlign w:val="center"/>
            <w:hideMark/>
          </w:tcPr>
          <w:p w14:paraId="402EA04B"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404" w:type="dxa"/>
            <w:textDirection w:val="btLr"/>
            <w:vAlign w:val="center"/>
            <w:hideMark/>
          </w:tcPr>
          <w:p w14:paraId="57C83BE1"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37AE1063" w14:textId="77777777" w:rsidR="00074EBC" w:rsidRPr="00D1267E" w:rsidRDefault="00074EBC" w:rsidP="009B7AA1">
            <w:pPr>
              <w:pStyle w:val="Prrafodelista"/>
              <w:numPr>
                <w:ilvl w:val="0"/>
                <w:numId w:val="29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BB78427" w14:textId="77777777" w:rsidR="00CD1CAD" w:rsidRPr="00074EBC" w:rsidRDefault="00074EBC" w:rsidP="009B7AA1">
            <w:pPr>
              <w:pStyle w:val="Prrafodelista"/>
              <w:numPr>
                <w:ilvl w:val="0"/>
                <w:numId w:val="29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22BE" w14:paraId="3333B3FE"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7EE8F945"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4AAFD662"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48" w:name="_[E]_AportesNoCapitalizados_15"/>
            <w:bookmarkEnd w:id="348"/>
            <w:r w:rsidRPr="006A22BE">
              <w:rPr>
                <w:szCs w:val="16"/>
              </w:rPr>
              <w:t xml:space="preserve">[E] </w:t>
            </w:r>
            <w:r w:rsidRPr="006A22BE">
              <w:rPr>
                <w:szCs w:val="16"/>
                <w:lang w:val="es-ES_tradnl" w:eastAsia="es-CR"/>
              </w:rPr>
              <w:t>AportesNoCapitalizados</w:t>
            </w:r>
          </w:p>
        </w:tc>
        <w:tc>
          <w:tcPr>
            <w:tcW w:w="4536" w:type="dxa"/>
            <w:vAlign w:val="center"/>
            <w:hideMark/>
          </w:tcPr>
          <w:p w14:paraId="56C0536E"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 patrimoniales no capitalizados</w:t>
            </w:r>
          </w:p>
        </w:tc>
        <w:tc>
          <w:tcPr>
            <w:tcW w:w="404" w:type="dxa"/>
            <w:textDirection w:val="btLr"/>
            <w:vAlign w:val="center"/>
            <w:hideMark/>
          </w:tcPr>
          <w:p w14:paraId="2B4D7708"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55DC401A" w14:textId="77777777" w:rsidR="00074EBC" w:rsidRPr="00D1267E" w:rsidRDefault="00074EBC" w:rsidP="009B7AA1">
            <w:pPr>
              <w:pStyle w:val="Prrafodelista"/>
              <w:numPr>
                <w:ilvl w:val="0"/>
                <w:numId w:val="29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D94093F" w14:textId="77777777" w:rsidR="00CD1CAD" w:rsidRPr="00074EBC" w:rsidRDefault="00074EBC" w:rsidP="009B7AA1">
            <w:pPr>
              <w:pStyle w:val="Prrafodelista"/>
              <w:numPr>
                <w:ilvl w:val="0"/>
                <w:numId w:val="29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22BE" w14:paraId="73D2A6A3"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618CE5B9"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7555CADD"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49" w:name="_[E]_Ajustes_15"/>
            <w:bookmarkEnd w:id="349"/>
            <w:r w:rsidRPr="006A22BE">
              <w:rPr>
                <w:szCs w:val="16"/>
              </w:rPr>
              <w:t xml:space="preserve">[E] </w:t>
            </w:r>
            <w:r w:rsidRPr="006A22BE">
              <w:rPr>
                <w:szCs w:val="16"/>
                <w:lang w:val="es-ES_tradnl" w:eastAsia="es-CR"/>
              </w:rPr>
              <w:t>Ajustes</w:t>
            </w:r>
          </w:p>
        </w:tc>
        <w:tc>
          <w:tcPr>
            <w:tcW w:w="4536" w:type="dxa"/>
            <w:vAlign w:val="center"/>
            <w:hideMark/>
          </w:tcPr>
          <w:p w14:paraId="77546642"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ajustes al patrimonio</w:t>
            </w:r>
          </w:p>
        </w:tc>
        <w:tc>
          <w:tcPr>
            <w:tcW w:w="404" w:type="dxa"/>
            <w:textDirection w:val="btLr"/>
            <w:vAlign w:val="center"/>
            <w:hideMark/>
          </w:tcPr>
          <w:p w14:paraId="7BE3FA6B"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740AD23B" w14:textId="77777777" w:rsidR="00074EBC" w:rsidRPr="00D1267E" w:rsidRDefault="00074EBC" w:rsidP="009B7AA1">
            <w:pPr>
              <w:pStyle w:val="Prrafodelista"/>
              <w:numPr>
                <w:ilvl w:val="0"/>
                <w:numId w:val="29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E3008E8" w14:textId="77777777" w:rsidR="00CD1CAD" w:rsidRPr="00074EBC" w:rsidRDefault="00074EBC" w:rsidP="009B7AA1">
            <w:pPr>
              <w:pStyle w:val="Prrafodelista"/>
              <w:numPr>
                <w:ilvl w:val="0"/>
                <w:numId w:val="29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22BE" w14:paraId="1F4CBEF2"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734FACCE"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52A542C3"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50" w:name="_[E]_Reservas_15"/>
            <w:bookmarkEnd w:id="350"/>
            <w:r w:rsidRPr="006A22BE">
              <w:rPr>
                <w:szCs w:val="16"/>
              </w:rPr>
              <w:t xml:space="preserve">[E] </w:t>
            </w:r>
            <w:r w:rsidRPr="006A22BE">
              <w:rPr>
                <w:szCs w:val="16"/>
                <w:lang w:val="es-ES_tradnl" w:eastAsia="es-CR"/>
              </w:rPr>
              <w:t>Reservas</w:t>
            </w:r>
          </w:p>
        </w:tc>
        <w:tc>
          <w:tcPr>
            <w:tcW w:w="4536" w:type="dxa"/>
            <w:vAlign w:val="center"/>
            <w:hideMark/>
          </w:tcPr>
          <w:p w14:paraId="28FF0A48"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404" w:type="dxa"/>
            <w:textDirection w:val="btLr"/>
            <w:vAlign w:val="center"/>
            <w:hideMark/>
          </w:tcPr>
          <w:p w14:paraId="5B3A4505"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6576BAFD" w14:textId="77777777" w:rsidR="00074EBC" w:rsidRPr="00D1267E" w:rsidRDefault="00074EBC" w:rsidP="009B7AA1">
            <w:pPr>
              <w:pStyle w:val="Prrafodelista"/>
              <w:numPr>
                <w:ilvl w:val="0"/>
                <w:numId w:val="29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6F06483" w14:textId="77777777" w:rsidR="00CD1CAD" w:rsidRPr="00074EBC" w:rsidRDefault="00074EBC" w:rsidP="009B7AA1">
            <w:pPr>
              <w:pStyle w:val="Prrafodelista"/>
              <w:numPr>
                <w:ilvl w:val="0"/>
                <w:numId w:val="29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22BE" w14:paraId="72C7886B"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5E461D15"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42D6A04C"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51" w:name="_[E]_ResultadosPrincipioPeriodo_15"/>
            <w:bookmarkEnd w:id="351"/>
            <w:r w:rsidRPr="006A22BE">
              <w:rPr>
                <w:szCs w:val="16"/>
              </w:rPr>
              <w:t xml:space="preserve">[E] </w:t>
            </w:r>
            <w:r w:rsidRPr="006A22BE">
              <w:rPr>
                <w:szCs w:val="16"/>
                <w:lang w:val="es-ES_tradnl" w:eastAsia="es-CR"/>
              </w:rPr>
              <w:t>ResultadosPrincipioPeriodo</w:t>
            </w:r>
          </w:p>
        </w:tc>
        <w:tc>
          <w:tcPr>
            <w:tcW w:w="4536" w:type="dxa"/>
            <w:vAlign w:val="center"/>
            <w:hideMark/>
          </w:tcPr>
          <w:p w14:paraId="3ED04C24"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404" w:type="dxa"/>
            <w:textDirection w:val="btLr"/>
            <w:vAlign w:val="center"/>
            <w:hideMark/>
          </w:tcPr>
          <w:p w14:paraId="5805D453"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72AF466C" w14:textId="77777777" w:rsidR="00074EBC" w:rsidRPr="00D1267E" w:rsidRDefault="00074EBC" w:rsidP="009B7AA1">
            <w:pPr>
              <w:pStyle w:val="Prrafodelista"/>
              <w:numPr>
                <w:ilvl w:val="0"/>
                <w:numId w:val="29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92D8802" w14:textId="77777777" w:rsidR="00CD1CAD" w:rsidRPr="00074EBC" w:rsidRDefault="00074EBC" w:rsidP="009B7AA1">
            <w:pPr>
              <w:pStyle w:val="Prrafodelista"/>
              <w:numPr>
                <w:ilvl w:val="0"/>
                <w:numId w:val="29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9770B3" w:rsidRPr="006A22BE" w14:paraId="392187F2"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6BC96CF3" w14:textId="77777777" w:rsidR="009770B3" w:rsidRPr="0077028F" w:rsidRDefault="00B4199C" w:rsidP="007E368F">
            <w:pPr>
              <w:pStyle w:val="Ttulo9"/>
              <w:ind w:left="113" w:right="113"/>
              <w:jc w:val="center"/>
              <w:outlineLvl w:val="8"/>
              <w:rPr>
                <w:b w:val="0"/>
                <w:szCs w:val="16"/>
                <w:lang w:val="es-CR" w:eastAsia="es-CR"/>
              </w:rPr>
            </w:pPr>
            <w:r>
              <w:rPr>
                <w:b w:val="0"/>
              </w:rPr>
              <w:t>[E]</w:t>
            </w:r>
            <w:r w:rsidR="009770B3" w:rsidRPr="0077028F">
              <w:rPr>
                <w:b w:val="0"/>
                <w:szCs w:val="16"/>
                <w:lang w:val="es-ES_tradnl" w:eastAsia="es-CR"/>
              </w:rPr>
              <w:t>SuperavitRevaOtrosActivos</w:t>
            </w:r>
          </w:p>
        </w:tc>
        <w:tc>
          <w:tcPr>
            <w:tcW w:w="3026" w:type="dxa"/>
            <w:hideMark/>
          </w:tcPr>
          <w:p w14:paraId="29659EB0"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52" w:name="_[A]_Total_59"/>
            <w:bookmarkEnd w:id="352"/>
            <w:r w:rsidRPr="006A22BE">
              <w:rPr>
                <w:szCs w:val="16"/>
              </w:rPr>
              <w:t xml:space="preserve">[A] </w:t>
            </w:r>
            <w:r w:rsidRPr="006A22BE">
              <w:rPr>
                <w:szCs w:val="16"/>
                <w:lang w:val="es-ES_tradnl" w:eastAsia="es-CR"/>
              </w:rPr>
              <w:t>Total</w:t>
            </w:r>
          </w:p>
        </w:tc>
        <w:tc>
          <w:tcPr>
            <w:tcW w:w="4536" w:type="dxa"/>
            <w:vAlign w:val="center"/>
            <w:hideMark/>
          </w:tcPr>
          <w:p w14:paraId="3A859BE2" w14:textId="77777777" w:rsidR="009770B3" w:rsidRPr="006A22BE" w:rsidRDefault="009770B3" w:rsidP="006A22B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Superavito por revaluación de otros activos</w:t>
            </w:r>
          </w:p>
        </w:tc>
        <w:tc>
          <w:tcPr>
            <w:tcW w:w="404" w:type="dxa"/>
            <w:textDirection w:val="btLr"/>
            <w:vAlign w:val="center"/>
            <w:hideMark/>
          </w:tcPr>
          <w:p w14:paraId="32B9EDB1"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21E068CF" w14:textId="77777777" w:rsidR="009770B3" w:rsidRPr="006A22BE" w:rsidRDefault="00000000"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59" w:history="1">
              <w:r w:rsidR="009770B3" w:rsidRPr="006A22BE">
                <w:rPr>
                  <w:rStyle w:val="Hipervnculo"/>
                  <w:rFonts w:cs="Arial"/>
                  <w:sz w:val="16"/>
                  <w:szCs w:val="16"/>
                  <w:lang w:val="es-CR" w:eastAsia="es-CR"/>
                </w:rPr>
                <w:t>[A] Total</w:t>
              </w:r>
            </w:hyperlink>
            <w:r w:rsidR="009770B3" w:rsidRPr="006A22BE">
              <w:rPr>
                <w:rFonts w:cs="Arial"/>
                <w:color w:val="000000"/>
                <w:sz w:val="16"/>
                <w:szCs w:val="16"/>
                <w:lang w:val="es-CR" w:eastAsia="es-CR"/>
              </w:rPr>
              <w:t xml:space="preserve"> = </w:t>
            </w:r>
            <w:r w:rsidR="009770B3">
              <w:rPr>
                <w:rFonts w:cs="Arial"/>
                <w:color w:val="000000"/>
                <w:sz w:val="16"/>
                <w:szCs w:val="16"/>
                <w:lang w:val="es-CR" w:eastAsia="es-CR"/>
              </w:rPr>
              <w:t>∑</w:t>
            </w:r>
            <w:r w:rsidR="009770B3" w:rsidRPr="006A22BE">
              <w:rPr>
                <w:rFonts w:cs="Arial"/>
                <w:color w:val="000000"/>
                <w:sz w:val="16"/>
                <w:szCs w:val="16"/>
                <w:lang w:val="es-CR" w:eastAsia="es-CR"/>
              </w:rPr>
              <w:t xml:space="preserve"> </w:t>
            </w:r>
            <w:hyperlink w:anchor="_DesgloseSuperavitRevaOtrosActivos" w:history="1">
              <w:r w:rsidR="009770B3" w:rsidRPr="006A22BE">
                <w:rPr>
                  <w:rStyle w:val="Hipervnculo"/>
                  <w:rFonts w:cs="Arial"/>
                  <w:sz w:val="16"/>
                  <w:szCs w:val="16"/>
                  <w:lang w:val="es-CR" w:eastAsia="es-CR"/>
                </w:rPr>
                <w:t>DesgloseSuperavitRevaOtrosActivos</w:t>
              </w:r>
            </w:hyperlink>
          </w:p>
        </w:tc>
      </w:tr>
      <w:tr w:rsidR="00CD1CAD" w:rsidRPr="006A22BE" w14:paraId="5CD5A423"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566911F9" w14:textId="77777777" w:rsidR="00CD1CAD" w:rsidRPr="0077028F" w:rsidRDefault="00B4199C" w:rsidP="007E368F">
            <w:pPr>
              <w:pStyle w:val="Ttulo9"/>
              <w:ind w:left="113" w:right="113"/>
              <w:jc w:val="center"/>
              <w:outlineLvl w:val="8"/>
              <w:rPr>
                <w:b w:val="0"/>
                <w:szCs w:val="16"/>
                <w:lang w:val="es-CR" w:eastAsia="es-CR"/>
              </w:rPr>
            </w:pPr>
            <w:bookmarkStart w:id="353" w:name="_DesgloseSuperavitRevaOtrosActivos"/>
            <w:bookmarkEnd w:id="353"/>
            <w:r>
              <w:rPr>
                <w:b w:val="0"/>
              </w:rPr>
              <w:t>[E]</w:t>
            </w:r>
            <w:r w:rsidR="00CD1CAD" w:rsidRPr="0077028F">
              <w:rPr>
                <w:b w:val="0"/>
                <w:szCs w:val="16"/>
                <w:lang w:val="es-ES_tradnl" w:eastAsia="es-CR"/>
              </w:rPr>
              <w:t>DesgloseSuperavitRevaOtrosActivos</w:t>
            </w:r>
          </w:p>
        </w:tc>
        <w:tc>
          <w:tcPr>
            <w:tcW w:w="3026" w:type="dxa"/>
            <w:hideMark/>
          </w:tcPr>
          <w:p w14:paraId="17E36D1A"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54" w:name="_[E]_CapSocial_14"/>
            <w:bookmarkEnd w:id="354"/>
            <w:r w:rsidRPr="006A22BE">
              <w:rPr>
                <w:szCs w:val="16"/>
              </w:rPr>
              <w:t xml:space="preserve">[E] </w:t>
            </w:r>
            <w:r w:rsidRPr="006A22BE">
              <w:rPr>
                <w:szCs w:val="16"/>
                <w:lang w:val="es-ES_tradnl" w:eastAsia="es-CR"/>
              </w:rPr>
              <w:t>CapSocial</w:t>
            </w:r>
          </w:p>
        </w:tc>
        <w:tc>
          <w:tcPr>
            <w:tcW w:w="4536" w:type="dxa"/>
            <w:vAlign w:val="center"/>
            <w:hideMark/>
          </w:tcPr>
          <w:p w14:paraId="0ADD4AA7"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404" w:type="dxa"/>
            <w:textDirection w:val="btLr"/>
            <w:vAlign w:val="center"/>
            <w:hideMark/>
          </w:tcPr>
          <w:p w14:paraId="668591BA"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2D347B17" w14:textId="77777777" w:rsidR="00074EBC" w:rsidRPr="00D1267E" w:rsidRDefault="00074EBC" w:rsidP="009B7AA1">
            <w:pPr>
              <w:pStyle w:val="Prrafodelista"/>
              <w:numPr>
                <w:ilvl w:val="0"/>
                <w:numId w:val="29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162F81F" w14:textId="77777777" w:rsidR="00CD1CAD" w:rsidRPr="00074EBC" w:rsidRDefault="00074EBC" w:rsidP="009B7AA1">
            <w:pPr>
              <w:pStyle w:val="Prrafodelista"/>
              <w:numPr>
                <w:ilvl w:val="0"/>
                <w:numId w:val="29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22BE" w14:paraId="1CBE2129"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0B06BB9E"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1C585B44"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55" w:name="_[E]_AportesNoCapitalizados_16"/>
            <w:bookmarkEnd w:id="355"/>
            <w:r w:rsidRPr="006A22BE">
              <w:rPr>
                <w:szCs w:val="16"/>
              </w:rPr>
              <w:t xml:space="preserve">[E] </w:t>
            </w:r>
            <w:r w:rsidRPr="006A22BE">
              <w:rPr>
                <w:szCs w:val="16"/>
                <w:lang w:val="es-ES_tradnl" w:eastAsia="es-CR"/>
              </w:rPr>
              <w:t>AportesNoCapitalizados</w:t>
            </w:r>
          </w:p>
        </w:tc>
        <w:tc>
          <w:tcPr>
            <w:tcW w:w="4536" w:type="dxa"/>
            <w:vAlign w:val="center"/>
            <w:hideMark/>
          </w:tcPr>
          <w:p w14:paraId="04B20265"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 patrimoniales no capitalizados</w:t>
            </w:r>
          </w:p>
        </w:tc>
        <w:tc>
          <w:tcPr>
            <w:tcW w:w="404" w:type="dxa"/>
            <w:textDirection w:val="btLr"/>
            <w:vAlign w:val="center"/>
            <w:hideMark/>
          </w:tcPr>
          <w:p w14:paraId="3C128321"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2D3D69CC" w14:textId="77777777" w:rsidR="00074EBC" w:rsidRPr="00D1267E" w:rsidRDefault="00074EBC" w:rsidP="009B7AA1">
            <w:pPr>
              <w:pStyle w:val="Prrafodelista"/>
              <w:numPr>
                <w:ilvl w:val="0"/>
                <w:numId w:val="29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81084A9" w14:textId="77777777" w:rsidR="00CD1CAD" w:rsidRPr="00074EBC" w:rsidRDefault="00074EBC" w:rsidP="009B7AA1">
            <w:pPr>
              <w:pStyle w:val="Prrafodelista"/>
              <w:numPr>
                <w:ilvl w:val="0"/>
                <w:numId w:val="29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22BE" w14:paraId="50BD9E46"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450AEC99"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4F238718"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56" w:name="_[E]_Ajustes_16"/>
            <w:bookmarkEnd w:id="356"/>
            <w:r w:rsidRPr="006A22BE">
              <w:rPr>
                <w:szCs w:val="16"/>
              </w:rPr>
              <w:t xml:space="preserve">[E] </w:t>
            </w:r>
            <w:r w:rsidRPr="006A22BE">
              <w:rPr>
                <w:szCs w:val="16"/>
                <w:lang w:val="es-ES_tradnl" w:eastAsia="es-CR"/>
              </w:rPr>
              <w:t>Ajustes</w:t>
            </w:r>
          </w:p>
        </w:tc>
        <w:tc>
          <w:tcPr>
            <w:tcW w:w="4536" w:type="dxa"/>
            <w:vAlign w:val="center"/>
            <w:hideMark/>
          </w:tcPr>
          <w:p w14:paraId="21027192"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ajustes al patrimonio</w:t>
            </w:r>
          </w:p>
        </w:tc>
        <w:tc>
          <w:tcPr>
            <w:tcW w:w="404" w:type="dxa"/>
            <w:textDirection w:val="btLr"/>
            <w:vAlign w:val="center"/>
            <w:hideMark/>
          </w:tcPr>
          <w:p w14:paraId="75CBBD4F"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242A86A6" w14:textId="77777777" w:rsidR="00074EBC" w:rsidRPr="00D1267E" w:rsidRDefault="00074EBC" w:rsidP="009B7AA1">
            <w:pPr>
              <w:pStyle w:val="Prrafodelista"/>
              <w:numPr>
                <w:ilvl w:val="0"/>
                <w:numId w:val="29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E7C4707" w14:textId="77777777" w:rsidR="00CD1CAD" w:rsidRPr="00074EBC" w:rsidRDefault="00074EBC" w:rsidP="009B7AA1">
            <w:pPr>
              <w:pStyle w:val="Prrafodelista"/>
              <w:numPr>
                <w:ilvl w:val="0"/>
                <w:numId w:val="29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22BE" w14:paraId="219FB90E"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156DCF41"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30B4B2B4"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57" w:name="_[E]_Reservas_16"/>
            <w:bookmarkEnd w:id="357"/>
            <w:r w:rsidRPr="006A22BE">
              <w:rPr>
                <w:szCs w:val="16"/>
              </w:rPr>
              <w:t xml:space="preserve">[E] </w:t>
            </w:r>
            <w:r w:rsidRPr="006A22BE">
              <w:rPr>
                <w:szCs w:val="16"/>
                <w:lang w:val="es-ES_tradnl" w:eastAsia="es-CR"/>
              </w:rPr>
              <w:t>Reservas</w:t>
            </w:r>
          </w:p>
        </w:tc>
        <w:tc>
          <w:tcPr>
            <w:tcW w:w="4536" w:type="dxa"/>
            <w:vAlign w:val="center"/>
            <w:hideMark/>
          </w:tcPr>
          <w:p w14:paraId="1F385ED0"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404" w:type="dxa"/>
            <w:textDirection w:val="btLr"/>
            <w:vAlign w:val="center"/>
            <w:hideMark/>
          </w:tcPr>
          <w:p w14:paraId="509A069C"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3FFC7F97" w14:textId="77777777" w:rsidR="00074EBC" w:rsidRPr="00D1267E" w:rsidRDefault="00074EBC" w:rsidP="009B7AA1">
            <w:pPr>
              <w:pStyle w:val="Prrafodelista"/>
              <w:numPr>
                <w:ilvl w:val="0"/>
                <w:numId w:val="30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4B7936E" w14:textId="77777777" w:rsidR="00CD1CAD" w:rsidRPr="00074EBC" w:rsidRDefault="00074EBC" w:rsidP="009B7AA1">
            <w:pPr>
              <w:pStyle w:val="Prrafodelista"/>
              <w:numPr>
                <w:ilvl w:val="0"/>
                <w:numId w:val="30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22BE" w14:paraId="0056C77A"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078B1C9D"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7ED5744B"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58" w:name="_[E]_ResultadosPrincipioPeriodo_16"/>
            <w:bookmarkEnd w:id="358"/>
            <w:r w:rsidRPr="006A22BE">
              <w:rPr>
                <w:szCs w:val="16"/>
              </w:rPr>
              <w:t xml:space="preserve">[E] </w:t>
            </w:r>
            <w:r w:rsidRPr="006A22BE">
              <w:rPr>
                <w:szCs w:val="16"/>
                <w:lang w:val="es-ES_tradnl" w:eastAsia="es-CR"/>
              </w:rPr>
              <w:t>ResultadosPrincipioPeriodo</w:t>
            </w:r>
          </w:p>
        </w:tc>
        <w:tc>
          <w:tcPr>
            <w:tcW w:w="4536" w:type="dxa"/>
            <w:vAlign w:val="center"/>
            <w:hideMark/>
          </w:tcPr>
          <w:p w14:paraId="5DDB6977"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404" w:type="dxa"/>
            <w:textDirection w:val="btLr"/>
            <w:vAlign w:val="center"/>
            <w:hideMark/>
          </w:tcPr>
          <w:p w14:paraId="4569DCC3"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0946F936" w14:textId="77777777" w:rsidR="00074EBC" w:rsidRPr="00D1267E" w:rsidRDefault="00074EBC" w:rsidP="009B7AA1">
            <w:pPr>
              <w:pStyle w:val="Prrafodelista"/>
              <w:numPr>
                <w:ilvl w:val="0"/>
                <w:numId w:val="30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2D35454" w14:textId="77777777" w:rsidR="00CD1CAD" w:rsidRPr="00074EBC" w:rsidRDefault="00074EBC" w:rsidP="009B7AA1">
            <w:pPr>
              <w:pStyle w:val="Prrafodelista"/>
              <w:numPr>
                <w:ilvl w:val="0"/>
                <w:numId w:val="30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9770B3" w:rsidRPr="006A22BE" w14:paraId="63261B13"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1C2F4634" w14:textId="77777777" w:rsidR="009770B3" w:rsidRPr="0077028F" w:rsidRDefault="00B4199C" w:rsidP="007E368F">
            <w:pPr>
              <w:pStyle w:val="Ttulo9"/>
              <w:ind w:left="113" w:right="113"/>
              <w:jc w:val="center"/>
              <w:outlineLvl w:val="8"/>
              <w:rPr>
                <w:b w:val="0"/>
                <w:szCs w:val="16"/>
                <w:lang w:val="es-CR" w:eastAsia="es-CR"/>
              </w:rPr>
            </w:pPr>
            <w:r>
              <w:rPr>
                <w:b w:val="0"/>
              </w:rPr>
              <w:t>[E]</w:t>
            </w:r>
            <w:r w:rsidR="009770B3" w:rsidRPr="0077028F">
              <w:rPr>
                <w:b w:val="0"/>
                <w:szCs w:val="16"/>
                <w:lang w:val="es-ES_tradnl" w:eastAsia="es-CR"/>
              </w:rPr>
              <w:t>OtrosCorregidosIniAnterior</w:t>
            </w:r>
          </w:p>
        </w:tc>
        <w:tc>
          <w:tcPr>
            <w:tcW w:w="3026" w:type="dxa"/>
            <w:hideMark/>
          </w:tcPr>
          <w:p w14:paraId="5CA4E9D0" w14:textId="77777777" w:rsidR="009770B3" w:rsidRPr="006A22BE" w:rsidRDefault="009770B3"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59" w:name="_[A]_Total_60"/>
            <w:bookmarkEnd w:id="359"/>
            <w:r w:rsidRPr="006A22BE">
              <w:rPr>
                <w:szCs w:val="16"/>
              </w:rPr>
              <w:t xml:space="preserve">[A] </w:t>
            </w:r>
            <w:r w:rsidRPr="006A22BE">
              <w:rPr>
                <w:szCs w:val="16"/>
                <w:lang w:val="es-ES_tradnl" w:eastAsia="es-CR"/>
              </w:rPr>
              <w:t>Total</w:t>
            </w:r>
          </w:p>
        </w:tc>
        <w:tc>
          <w:tcPr>
            <w:tcW w:w="4536" w:type="dxa"/>
            <w:vAlign w:val="center"/>
            <w:hideMark/>
          </w:tcPr>
          <w:p w14:paraId="3DAAB198" w14:textId="77777777" w:rsidR="009770B3" w:rsidRPr="006A22BE" w:rsidRDefault="009770B3" w:rsidP="006A22B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Otros</w:t>
            </w:r>
          </w:p>
        </w:tc>
        <w:tc>
          <w:tcPr>
            <w:tcW w:w="404" w:type="dxa"/>
            <w:textDirection w:val="btLr"/>
            <w:vAlign w:val="center"/>
            <w:hideMark/>
          </w:tcPr>
          <w:p w14:paraId="586BF6AC" w14:textId="77777777" w:rsidR="009770B3" w:rsidRPr="006A22BE" w:rsidRDefault="009770B3"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40E31840" w14:textId="77777777" w:rsidR="009770B3" w:rsidRPr="006A22BE" w:rsidRDefault="00000000" w:rsidP="006A22B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60" w:history="1">
              <w:r w:rsidR="009770B3" w:rsidRPr="006A22BE">
                <w:rPr>
                  <w:rStyle w:val="Hipervnculo"/>
                  <w:rFonts w:cs="Arial"/>
                  <w:sz w:val="16"/>
                  <w:szCs w:val="16"/>
                  <w:lang w:val="es-CR" w:eastAsia="es-CR"/>
                </w:rPr>
                <w:t>[A] Total</w:t>
              </w:r>
            </w:hyperlink>
            <w:r w:rsidR="009770B3" w:rsidRPr="006A22BE">
              <w:rPr>
                <w:rFonts w:cs="Arial"/>
                <w:color w:val="000000"/>
                <w:sz w:val="16"/>
                <w:szCs w:val="16"/>
                <w:lang w:val="es-CR" w:eastAsia="es-CR"/>
              </w:rPr>
              <w:t xml:space="preserve"> = </w:t>
            </w:r>
            <w:r w:rsidR="009770B3">
              <w:rPr>
                <w:rFonts w:cs="Arial"/>
                <w:color w:val="000000"/>
                <w:sz w:val="16"/>
                <w:szCs w:val="16"/>
                <w:lang w:val="es-CR" w:eastAsia="es-CR"/>
              </w:rPr>
              <w:t>∑</w:t>
            </w:r>
            <w:r w:rsidR="009770B3" w:rsidRPr="006A22BE">
              <w:rPr>
                <w:rFonts w:cs="Arial"/>
                <w:color w:val="000000"/>
                <w:sz w:val="16"/>
                <w:szCs w:val="16"/>
                <w:lang w:val="es-CR" w:eastAsia="es-CR"/>
              </w:rPr>
              <w:t xml:space="preserve"> </w:t>
            </w:r>
            <w:hyperlink w:anchor="_DesgloseOtrosIniAnterior" w:history="1">
              <w:r w:rsidR="009770B3" w:rsidRPr="006A22BE">
                <w:rPr>
                  <w:rStyle w:val="Hipervnculo"/>
                  <w:rFonts w:cs="Arial"/>
                  <w:sz w:val="16"/>
                  <w:szCs w:val="16"/>
                  <w:lang w:val="es-CR" w:eastAsia="es-CR"/>
                </w:rPr>
                <w:t>DesgloseOtrosIniAnterior</w:t>
              </w:r>
            </w:hyperlink>
          </w:p>
        </w:tc>
      </w:tr>
      <w:tr w:rsidR="00CD1CAD" w:rsidRPr="006A22BE" w14:paraId="28CF348B"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47E9A136" w14:textId="77777777" w:rsidR="00CD1CAD" w:rsidRPr="0077028F" w:rsidRDefault="00B4199C" w:rsidP="007E368F">
            <w:pPr>
              <w:pStyle w:val="Ttulo9"/>
              <w:ind w:left="113" w:right="113"/>
              <w:jc w:val="center"/>
              <w:outlineLvl w:val="8"/>
              <w:rPr>
                <w:b w:val="0"/>
                <w:szCs w:val="16"/>
                <w:lang w:val="es-CR" w:eastAsia="es-CR"/>
              </w:rPr>
            </w:pPr>
            <w:bookmarkStart w:id="360" w:name="_DesgloseOtrosIniAnterior"/>
            <w:bookmarkEnd w:id="360"/>
            <w:r>
              <w:rPr>
                <w:b w:val="0"/>
              </w:rPr>
              <w:t>[E]</w:t>
            </w:r>
            <w:r w:rsidR="00CD1CAD" w:rsidRPr="0077028F">
              <w:rPr>
                <w:b w:val="0"/>
                <w:szCs w:val="16"/>
                <w:lang w:val="es-ES_tradnl" w:eastAsia="es-CR"/>
              </w:rPr>
              <w:t>DesgloseOtrosIniAnterior</w:t>
            </w:r>
          </w:p>
        </w:tc>
        <w:tc>
          <w:tcPr>
            <w:tcW w:w="3026" w:type="dxa"/>
            <w:hideMark/>
          </w:tcPr>
          <w:p w14:paraId="68DA7160"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61" w:name="_[E]_CapSocial_15"/>
            <w:bookmarkEnd w:id="361"/>
            <w:r w:rsidRPr="006A22BE">
              <w:rPr>
                <w:szCs w:val="16"/>
              </w:rPr>
              <w:t xml:space="preserve">[E] </w:t>
            </w:r>
            <w:r w:rsidRPr="006A22BE">
              <w:rPr>
                <w:szCs w:val="16"/>
                <w:lang w:val="es-ES_tradnl" w:eastAsia="es-CR"/>
              </w:rPr>
              <w:t>CapSocial</w:t>
            </w:r>
          </w:p>
        </w:tc>
        <w:tc>
          <w:tcPr>
            <w:tcW w:w="4536" w:type="dxa"/>
            <w:vAlign w:val="center"/>
            <w:hideMark/>
          </w:tcPr>
          <w:p w14:paraId="1F3C6B22"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404" w:type="dxa"/>
            <w:textDirection w:val="btLr"/>
            <w:vAlign w:val="center"/>
            <w:hideMark/>
          </w:tcPr>
          <w:p w14:paraId="6BE6C978"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0FCC03CC" w14:textId="77777777" w:rsidR="00074EBC" w:rsidRPr="00D1267E" w:rsidRDefault="00074EBC" w:rsidP="009B7AA1">
            <w:pPr>
              <w:pStyle w:val="Prrafodelista"/>
              <w:numPr>
                <w:ilvl w:val="0"/>
                <w:numId w:val="30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0BA5EAF" w14:textId="77777777" w:rsidR="00CD1CAD" w:rsidRPr="00074EBC" w:rsidRDefault="00074EBC" w:rsidP="009B7AA1">
            <w:pPr>
              <w:pStyle w:val="Prrafodelista"/>
              <w:numPr>
                <w:ilvl w:val="0"/>
                <w:numId w:val="30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22BE" w14:paraId="223C64C1"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301F9196"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46210035"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62" w:name="_[E]_AportesNoCapitalizados_17"/>
            <w:bookmarkEnd w:id="362"/>
            <w:r w:rsidRPr="006A22BE">
              <w:rPr>
                <w:szCs w:val="16"/>
              </w:rPr>
              <w:t xml:space="preserve">[E] </w:t>
            </w:r>
            <w:r w:rsidRPr="006A22BE">
              <w:rPr>
                <w:szCs w:val="16"/>
                <w:lang w:val="es-ES_tradnl" w:eastAsia="es-CR"/>
              </w:rPr>
              <w:t>AportesNoCapitalizados</w:t>
            </w:r>
          </w:p>
        </w:tc>
        <w:tc>
          <w:tcPr>
            <w:tcW w:w="4536" w:type="dxa"/>
            <w:vAlign w:val="center"/>
            <w:hideMark/>
          </w:tcPr>
          <w:p w14:paraId="7B11CD7D"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 patrimoniales no capitalizados</w:t>
            </w:r>
          </w:p>
        </w:tc>
        <w:tc>
          <w:tcPr>
            <w:tcW w:w="404" w:type="dxa"/>
            <w:textDirection w:val="btLr"/>
            <w:vAlign w:val="center"/>
            <w:hideMark/>
          </w:tcPr>
          <w:p w14:paraId="75052540"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6172F75E" w14:textId="77777777" w:rsidR="00074EBC" w:rsidRPr="00D1267E" w:rsidRDefault="00074EBC" w:rsidP="009B7AA1">
            <w:pPr>
              <w:pStyle w:val="Prrafodelista"/>
              <w:numPr>
                <w:ilvl w:val="0"/>
                <w:numId w:val="30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288B960" w14:textId="77777777" w:rsidR="00CD1CAD" w:rsidRPr="00074EBC" w:rsidRDefault="00074EBC" w:rsidP="009B7AA1">
            <w:pPr>
              <w:pStyle w:val="Prrafodelista"/>
              <w:numPr>
                <w:ilvl w:val="0"/>
                <w:numId w:val="30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22BE" w14:paraId="35694CF9"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01F20188"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3C316179"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63" w:name="_[E]_Ajustes_17"/>
            <w:bookmarkEnd w:id="363"/>
            <w:r w:rsidRPr="006A22BE">
              <w:rPr>
                <w:szCs w:val="16"/>
              </w:rPr>
              <w:t xml:space="preserve">[E] </w:t>
            </w:r>
            <w:r w:rsidRPr="006A22BE">
              <w:rPr>
                <w:szCs w:val="16"/>
                <w:lang w:val="es-ES_tradnl" w:eastAsia="es-CR"/>
              </w:rPr>
              <w:t>Ajustes</w:t>
            </w:r>
          </w:p>
        </w:tc>
        <w:tc>
          <w:tcPr>
            <w:tcW w:w="4536" w:type="dxa"/>
            <w:vAlign w:val="center"/>
            <w:hideMark/>
          </w:tcPr>
          <w:p w14:paraId="4D753919"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ajustes al patrimonio</w:t>
            </w:r>
          </w:p>
        </w:tc>
        <w:tc>
          <w:tcPr>
            <w:tcW w:w="404" w:type="dxa"/>
            <w:textDirection w:val="btLr"/>
            <w:vAlign w:val="center"/>
            <w:hideMark/>
          </w:tcPr>
          <w:p w14:paraId="251C5245"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4A8CE0E8" w14:textId="77777777" w:rsidR="00074EBC" w:rsidRPr="00D1267E" w:rsidRDefault="00074EBC" w:rsidP="009B7AA1">
            <w:pPr>
              <w:pStyle w:val="Prrafodelista"/>
              <w:numPr>
                <w:ilvl w:val="0"/>
                <w:numId w:val="30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99CF4D5" w14:textId="77777777" w:rsidR="00CD1CAD" w:rsidRPr="00074EBC" w:rsidRDefault="00074EBC" w:rsidP="009B7AA1">
            <w:pPr>
              <w:pStyle w:val="Prrafodelista"/>
              <w:numPr>
                <w:ilvl w:val="0"/>
                <w:numId w:val="30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22BE" w14:paraId="4CF86EFD"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23BAABC6"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4B5C9110" w14:textId="77777777" w:rsidR="00CD1CAD" w:rsidRPr="006A22BE" w:rsidRDefault="00CD1CAD" w:rsidP="0077028F">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64" w:name="_[E]_Reservas_17"/>
            <w:bookmarkEnd w:id="364"/>
            <w:r w:rsidRPr="006A22BE">
              <w:rPr>
                <w:szCs w:val="16"/>
              </w:rPr>
              <w:t xml:space="preserve">[E] </w:t>
            </w:r>
            <w:r w:rsidRPr="006A22BE">
              <w:rPr>
                <w:szCs w:val="16"/>
                <w:lang w:val="es-ES_tradnl" w:eastAsia="es-CR"/>
              </w:rPr>
              <w:t>Reservas</w:t>
            </w:r>
          </w:p>
        </w:tc>
        <w:tc>
          <w:tcPr>
            <w:tcW w:w="4536" w:type="dxa"/>
            <w:vAlign w:val="center"/>
            <w:hideMark/>
          </w:tcPr>
          <w:p w14:paraId="3935ED40"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404" w:type="dxa"/>
            <w:textDirection w:val="btLr"/>
            <w:vAlign w:val="center"/>
            <w:hideMark/>
          </w:tcPr>
          <w:p w14:paraId="64DB934E" w14:textId="77777777" w:rsidR="00CD1CAD" w:rsidRPr="006A22BE" w:rsidRDefault="00CD1CAD" w:rsidP="006A22B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56AEF61F" w14:textId="77777777" w:rsidR="00074EBC" w:rsidRPr="00D1267E" w:rsidRDefault="00074EBC" w:rsidP="009B7AA1">
            <w:pPr>
              <w:pStyle w:val="Prrafodelista"/>
              <w:numPr>
                <w:ilvl w:val="0"/>
                <w:numId w:val="30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124D47D" w14:textId="77777777" w:rsidR="00CD1CAD" w:rsidRPr="00074EBC" w:rsidRDefault="00074EBC" w:rsidP="009B7AA1">
            <w:pPr>
              <w:pStyle w:val="Prrafodelista"/>
              <w:numPr>
                <w:ilvl w:val="0"/>
                <w:numId w:val="30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22BE" w14:paraId="6D03AE98"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71C6C6DC" w14:textId="77777777" w:rsidR="00CD1CAD" w:rsidRPr="0077028F" w:rsidRDefault="00CD1CAD" w:rsidP="007E368F">
            <w:pPr>
              <w:pStyle w:val="Ttulo9"/>
              <w:ind w:left="113" w:right="113"/>
              <w:jc w:val="center"/>
              <w:outlineLvl w:val="8"/>
              <w:rPr>
                <w:b w:val="0"/>
                <w:szCs w:val="16"/>
                <w:lang w:val="es-CR" w:eastAsia="es-CR"/>
              </w:rPr>
            </w:pPr>
          </w:p>
        </w:tc>
        <w:tc>
          <w:tcPr>
            <w:tcW w:w="3026" w:type="dxa"/>
            <w:hideMark/>
          </w:tcPr>
          <w:p w14:paraId="71C7D5C9" w14:textId="77777777" w:rsidR="00CD1CAD" w:rsidRPr="006A22BE" w:rsidRDefault="00CD1CAD" w:rsidP="0077028F">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65" w:name="_[E]_ResultadosPrincipioPeriodo_17"/>
            <w:bookmarkEnd w:id="365"/>
            <w:r w:rsidRPr="006A22BE">
              <w:rPr>
                <w:szCs w:val="16"/>
              </w:rPr>
              <w:t xml:space="preserve">[E] </w:t>
            </w:r>
            <w:r w:rsidRPr="006A22BE">
              <w:rPr>
                <w:szCs w:val="16"/>
                <w:lang w:val="es-ES_tradnl" w:eastAsia="es-CR"/>
              </w:rPr>
              <w:t>ResultadosPrincipioPeriodo</w:t>
            </w:r>
          </w:p>
        </w:tc>
        <w:tc>
          <w:tcPr>
            <w:tcW w:w="4536" w:type="dxa"/>
            <w:vAlign w:val="center"/>
            <w:hideMark/>
          </w:tcPr>
          <w:p w14:paraId="1A618791"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 xml:space="preserve">Por resultados </w:t>
            </w:r>
            <w:r w:rsidRPr="008B2646">
              <w:rPr>
                <w:rFonts w:cs="Arial"/>
                <w:color w:val="000000"/>
                <w:sz w:val="16"/>
                <w:szCs w:val="16"/>
                <w:lang w:val="es-CR" w:eastAsia="es-CR"/>
              </w:rPr>
              <w:t>acumulados</w:t>
            </w:r>
            <w:r>
              <w:rPr>
                <w:rFonts w:cs="Arial"/>
                <w:color w:val="000000"/>
                <w:sz w:val="16"/>
                <w:szCs w:val="16"/>
                <w:lang w:val="es-CR" w:eastAsia="es-CR"/>
              </w:rPr>
              <w:t xml:space="preserve"> </w:t>
            </w:r>
            <w:r w:rsidRPr="006A22BE">
              <w:rPr>
                <w:rFonts w:cs="Arial"/>
                <w:color w:val="000000"/>
                <w:sz w:val="16"/>
                <w:szCs w:val="16"/>
                <w:lang w:val="es-CR" w:eastAsia="es-CR"/>
              </w:rPr>
              <w:t>al principio del periodo</w:t>
            </w:r>
          </w:p>
        </w:tc>
        <w:tc>
          <w:tcPr>
            <w:tcW w:w="404" w:type="dxa"/>
            <w:textDirection w:val="btLr"/>
            <w:vAlign w:val="center"/>
            <w:hideMark/>
          </w:tcPr>
          <w:p w14:paraId="2A9A8FC8" w14:textId="77777777" w:rsidR="00CD1CAD" w:rsidRPr="006A22BE" w:rsidRDefault="00CD1CAD" w:rsidP="006A22B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No aplica</w:t>
            </w:r>
          </w:p>
        </w:tc>
        <w:tc>
          <w:tcPr>
            <w:tcW w:w="5103" w:type="dxa"/>
            <w:vAlign w:val="center"/>
            <w:hideMark/>
          </w:tcPr>
          <w:p w14:paraId="068AB7CA" w14:textId="77777777" w:rsidR="00074EBC" w:rsidRPr="00D1267E" w:rsidRDefault="00074EBC" w:rsidP="009B7AA1">
            <w:pPr>
              <w:pStyle w:val="Prrafodelista"/>
              <w:numPr>
                <w:ilvl w:val="0"/>
                <w:numId w:val="30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2B9627A" w14:textId="77777777" w:rsidR="00CD1CAD" w:rsidRPr="00074EBC" w:rsidRDefault="00074EBC" w:rsidP="009B7AA1">
            <w:pPr>
              <w:pStyle w:val="Prrafodelista"/>
              <w:numPr>
                <w:ilvl w:val="0"/>
                <w:numId w:val="30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bl>
    <w:p w14:paraId="414DF9F9" w14:textId="77777777" w:rsidR="00282056" w:rsidRDefault="00282056" w:rsidP="00282056">
      <w:pPr>
        <w:rPr>
          <w:lang w:val="es-ES_tradnl" w:eastAsia="en-US"/>
        </w:rPr>
      </w:pPr>
    </w:p>
    <w:p w14:paraId="677BAFEE" w14:textId="77777777" w:rsidR="00282056" w:rsidRDefault="00282056" w:rsidP="00282056">
      <w:pPr>
        <w:rPr>
          <w:lang w:val="es-ES_tradnl" w:eastAsia="en-US"/>
        </w:rPr>
      </w:pPr>
    </w:p>
    <w:p w14:paraId="0F191B93" w14:textId="77777777" w:rsidR="00273653" w:rsidRDefault="00273653" w:rsidP="00282056">
      <w:pPr>
        <w:rPr>
          <w:b/>
          <w:i/>
          <w:lang w:val="es-ES_tradnl" w:eastAsia="en-US"/>
        </w:rPr>
      </w:pPr>
    </w:p>
    <w:p w14:paraId="51438F46" w14:textId="77777777" w:rsidR="00EE4597" w:rsidRDefault="00EE4597" w:rsidP="00282056">
      <w:pPr>
        <w:rPr>
          <w:b/>
          <w:i/>
          <w:lang w:val="es-ES_tradnl" w:eastAsia="en-US"/>
        </w:rPr>
      </w:pPr>
    </w:p>
    <w:p w14:paraId="27DC451A" w14:textId="77777777" w:rsidR="00EE4597" w:rsidRDefault="00EE4597" w:rsidP="00282056">
      <w:pPr>
        <w:rPr>
          <w:b/>
          <w:i/>
          <w:lang w:val="es-ES_tradnl" w:eastAsia="en-US"/>
        </w:rPr>
      </w:pPr>
    </w:p>
    <w:p w14:paraId="4853B3A9" w14:textId="77777777" w:rsidR="00EE4597" w:rsidRDefault="00EE4597" w:rsidP="00282056">
      <w:pPr>
        <w:rPr>
          <w:b/>
          <w:i/>
          <w:lang w:val="es-ES_tradnl" w:eastAsia="en-US"/>
        </w:rPr>
      </w:pPr>
    </w:p>
    <w:p w14:paraId="4E204398" w14:textId="77777777" w:rsidR="00EE4597" w:rsidRDefault="00EE4597" w:rsidP="00282056">
      <w:pPr>
        <w:rPr>
          <w:b/>
          <w:i/>
          <w:lang w:val="es-ES_tradnl" w:eastAsia="en-US"/>
        </w:rPr>
      </w:pPr>
    </w:p>
    <w:p w14:paraId="46CDF8F5" w14:textId="77777777" w:rsidR="00EE4597" w:rsidRDefault="00EE4597" w:rsidP="00282056">
      <w:pPr>
        <w:rPr>
          <w:b/>
          <w:i/>
          <w:lang w:val="es-ES_tradnl" w:eastAsia="en-US"/>
        </w:rPr>
      </w:pPr>
    </w:p>
    <w:p w14:paraId="66D4A791" w14:textId="77777777" w:rsidR="00EE4597" w:rsidRDefault="00EE4597" w:rsidP="00282056">
      <w:pPr>
        <w:rPr>
          <w:b/>
          <w:i/>
          <w:lang w:val="es-ES_tradnl" w:eastAsia="en-US"/>
        </w:rPr>
      </w:pPr>
    </w:p>
    <w:p w14:paraId="072D5A58" w14:textId="77777777" w:rsidR="00EE4597" w:rsidRDefault="00EE4597" w:rsidP="00282056">
      <w:pPr>
        <w:rPr>
          <w:b/>
          <w:i/>
          <w:lang w:val="es-ES_tradnl" w:eastAsia="en-US"/>
        </w:rPr>
      </w:pPr>
    </w:p>
    <w:p w14:paraId="71EF8E53" w14:textId="77777777" w:rsidR="00EE4597" w:rsidRDefault="00EE4597" w:rsidP="00282056">
      <w:pPr>
        <w:rPr>
          <w:b/>
          <w:i/>
          <w:lang w:val="es-ES_tradnl" w:eastAsia="en-US"/>
        </w:rPr>
      </w:pPr>
    </w:p>
    <w:p w14:paraId="0E33F460" w14:textId="77777777" w:rsidR="00EE4597" w:rsidRDefault="00EE4597" w:rsidP="00282056">
      <w:pPr>
        <w:rPr>
          <w:b/>
          <w:i/>
          <w:lang w:val="es-ES_tradnl" w:eastAsia="en-US"/>
        </w:rPr>
      </w:pPr>
    </w:p>
    <w:p w14:paraId="7A32C1D7" w14:textId="77777777" w:rsidR="00EE4597" w:rsidRDefault="00EE4597" w:rsidP="00282056">
      <w:pPr>
        <w:rPr>
          <w:b/>
          <w:i/>
          <w:lang w:val="es-ES_tradnl" w:eastAsia="en-US"/>
        </w:rPr>
      </w:pPr>
    </w:p>
    <w:p w14:paraId="08435370" w14:textId="77777777" w:rsidR="00EE4597" w:rsidRDefault="00EE4597" w:rsidP="00282056">
      <w:pPr>
        <w:rPr>
          <w:b/>
          <w:i/>
          <w:lang w:val="es-ES_tradnl" w:eastAsia="en-US"/>
        </w:rPr>
      </w:pPr>
    </w:p>
    <w:p w14:paraId="19E4ACC2" w14:textId="77777777" w:rsidR="00EE4597" w:rsidRDefault="00EE4597" w:rsidP="00282056">
      <w:pPr>
        <w:rPr>
          <w:b/>
          <w:i/>
          <w:lang w:val="es-ES_tradnl" w:eastAsia="en-US"/>
        </w:rPr>
      </w:pPr>
    </w:p>
    <w:p w14:paraId="74C4435F" w14:textId="77777777" w:rsidR="00EE4597" w:rsidRDefault="00EE4597" w:rsidP="00282056">
      <w:pPr>
        <w:rPr>
          <w:b/>
          <w:i/>
          <w:lang w:val="es-ES_tradnl" w:eastAsia="en-US"/>
        </w:rPr>
      </w:pPr>
    </w:p>
    <w:p w14:paraId="28599CDB" w14:textId="77777777" w:rsidR="00D84C8D" w:rsidRDefault="00282056" w:rsidP="00F4314C">
      <w:pPr>
        <w:pStyle w:val="Ttulo3"/>
        <w:numPr>
          <w:ilvl w:val="0"/>
          <w:numId w:val="19"/>
        </w:numPr>
      </w:pPr>
      <w:bookmarkStart w:id="366" w:name="_Toc136255523"/>
      <w:r w:rsidRPr="002D7C34">
        <w:lastRenderedPageBreak/>
        <w:t>Saldo31DicAnnoAnterior</w:t>
      </w:r>
      <w:bookmarkEnd w:id="366"/>
    </w:p>
    <w:p w14:paraId="10E35574" w14:textId="77777777" w:rsidR="00EE4597" w:rsidRDefault="00EE4597" w:rsidP="00EE4597">
      <w:pPr>
        <w:rPr>
          <w:lang w:val="es-ES_tradnl" w:eastAsia="en-US"/>
        </w:rPr>
      </w:pPr>
    </w:p>
    <w:p w14:paraId="7C51F916" w14:textId="77777777" w:rsidR="006A7557" w:rsidRPr="00EE4597" w:rsidRDefault="006A7557" w:rsidP="00EE4597">
      <w:pPr>
        <w:rPr>
          <w:lang w:val="es-ES_tradnl" w:eastAsia="en-US"/>
        </w:rPr>
      </w:pPr>
    </w:p>
    <w:tbl>
      <w:tblPr>
        <w:tblStyle w:val="Cuadrculamedia3-nfasis1"/>
        <w:tblpPr w:leftFromText="180" w:rightFromText="180" w:vertAnchor="text" w:horzAnchor="margin" w:tblpY="-137"/>
        <w:tblW w:w="14175" w:type="dxa"/>
        <w:tblLayout w:type="fixed"/>
        <w:tblLook w:val="04A0" w:firstRow="1" w:lastRow="0" w:firstColumn="1" w:lastColumn="0" w:noHBand="0" w:noVBand="1"/>
      </w:tblPr>
      <w:tblGrid>
        <w:gridCol w:w="1124"/>
        <w:gridCol w:w="3015"/>
        <w:gridCol w:w="4536"/>
        <w:gridCol w:w="397"/>
        <w:gridCol w:w="5103"/>
      </w:tblGrid>
      <w:tr w:rsidR="007401F8" w:rsidRPr="003B6B0B" w14:paraId="57E46A58" w14:textId="77777777" w:rsidTr="009B1896">
        <w:trPr>
          <w:cnfStyle w:val="100000000000" w:firstRow="1" w:lastRow="0" w:firstColumn="0" w:lastColumn="0" w:oddVBand="0" w:evenVBand="0" w:oddHBand="0" w:evenHBand="0" w:firstRowFirstColumn="0" w:firstRowLastColumn="0" w:lastRowFirstColumn="0" w:lastRowLastColumn="0"/>
          <w:trHeight w:val="907"/>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6FCDB8CD" w14:textId="77777777" w:rsidR="007401F8" w:rsidRPr="000F5C14" w:rsidRDefault="007401F8" w:rsidP="00373A5A">
            <w:pPr>
              <w:ind w:left="113" w:right="113"/>
              <w:jc w:val="center"/>
              <w:rPr>
                <w:rFonts w:cs="Arial"/>
                <w:bCs w:val="0"/>
                <w:color w:val="FFFFFF"/>
                <w:sz w:val="16"/>
                <w:szCs w:val="16"/>
                <w:lang w:val="es-CR" w:eastAsia="es-CR"/>
              </w:rPr>
            </w:pPr>
            <w:r w:rsidRPr="000F5C14">
              <w:rPr>
                <w:rFonts w:cs="Arial"/>
                <w:bCs w:val="0"/>
                <w:color w:val="FFFFFF"/>
                <w:sz w:val="16"/>
                <w:szCs w:val="16"/>
                <w:lang w:val="es-CR" w:eastAsia="es-CR"/>
              </w:rPr>
              <w:lastRenderedPageBreak/>
              <w:t>Nodo</w:t>
            </w:r>
          </w:p>
        </w:tc>
        <w:tc>
          <w:tcPr>
            <w:tcW w:w="3015" w:type="dxa"/>
            <w:vAlign w:val="center"/>
            <w:hideMark/>
          </w:tcPr>
          <w:p w14:paraId="42377B65" w14:textId="77777777" w:rsidR="007401F8" w:rsidRPr="000F5C14" w:rsidRDefault="007401F8" w:rsidP="00EE4597">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0F5C14">
              <w:rPr>
                <w:rFonts w:cs="Arial"/>
                <w:bCs w:val="0"/>
                <w:color w:val="FFFFFF"/>
                <w:sz w:val="16"/>
                <w:szCs w:val="16"/>
                <w:lang w:val="es-CR" w:eastAsia="es-CR"/>
              </w:rPr>
              <w:t>Atributo[A] / Elemento[E]</w:t>
            </w:r>
          </w:p>
        </w:tc>
        <w:tc>
          <w:tcPr>
            <w:tcW w:w="4536" w:type="dxa"/>
            <w:vAlign w:val="center"/>
            <w:hideMark/>
          </w:tcPr>
          <w:p w14:paraId="6585B352" w14:textId="77777777" w:rsidR="007401F8" w:rsidRPr="000F5C14" w:rsidRDefault="007401F8" w:rsidP="00EE4597">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0F5C14">
              <w:rPr>
                <w:rFonts w:cs="Arial"/>
                <w:bCs w:val="0"/>
                <w:color w:val="FFFFFF"/>
                <w:sz w:val="16"/>
                <w:szCs w:val="16"/>
                <w:lang w:val="es-CR" w:eastAsia="es-CR"/>
              </w:rPr>
              <w:t>Descripción</w:t>
            </w:r>
          </w:p>
        </w:tc>
        <w:tc>
          <w:tcPr>
            <w:tcW w:w="397" w:type="dxa"/>
            <w:textDirection w:val="btLr"/>
            <w:vAlign w:val="center"/>
            <w:hideMark/>
          </w:tcPr>
          <w:p w14:paraId="553D44A1" w14:textId="77777777" w:rsidR="007401F8" w:rsidRPr="000F5C14" w:rsidRDefault="007401F8" w:rsidP="00EE4597">
            <w:pPr>
              <w:ind w:left="113" w:right="113"/>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0F5C14">
              <w:rPr>
                <w:rFonts w:cs="Arial"/>
                <w:bCs w:val="0"/>
                <w:color w:val="FFFFFF"/>
                <w:sz w:val="16"/>
                <w:szCs w:val="16"/>
                <w:lang w:val="es-CR" w:eastAsia="es-CR"/>
              </w:rPr>
              <w:t>Cuenta catálogo</w:t>
            </w:r>
          </w:p>
        </w:tc>
        <w:tc>
          <w:tcPr>
            <w:tcW w:w="5103" w:type="dxa"/>
            <w:vAlign w:val="center"/>
            <w:hideMark/>
          </w:tcPr>
          <w:p w14:paraId="2A7EA749" w14:textId="77777777" w:rsidR="007401F8" w:rsidRPr="000F5C14" w:rsidRDefault="007401F8" w:rsidP="00EE4597">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0F5C14">
              <w:rPr>
                <w:rFonts w:cs="Arial"/>
                <w:bCs w:val="0"/>
                <w:color w:val="FFFFFF"/>
                <w:sz w:val="16"/>
                <w:szCs w:val="16"/>
                <w:lang w:val="es-CR" w:eastAsia="es-CR"/>
              </w:rPr>
              <w:t>Validaciones</w:t>
            </w:r>
          </w:p>
        </w:tc>
      </w:tr>
      <w:tr w:rsidR="007401F8" w:rsidRPr="003B6B0B" w14:paraId="6D2974F0" w14:textId="77777777" w:rsidTr="009B1896">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70D08F1A" w14:textId="77777777" w:rsidR="007401F8" w:rsidRPr="003B6B0B" w:rsidRDefault="00B4199C" w:rsidP="00373A5A">
            <w:pPr>
              <w:pStyle w:val="Ttulo9"/>
              <w:ind w:left="113" w:right="113"/>
              <w:jc w:val="center"/>
              <w:outlineLvl w:val="8"/>
              <w:rPr>
                <w:b w:val="0"/>
                <w:szCs w:val="16"/>
                <w:lang w:val="es-CR" w:eastAsia="es-CR"/>
              </w:rPr>
            </w:pPr>
            <w:r>
              <w:rPr>
                <w:b w:val="0"/>
              </w:rPr>
              <w:t>[E]</w:t>
            </w:r>
            <w:r w:rsidR="007401F8" w:rsidRPr="003B6B0B">
              <w:rPr>
                <w:b w:val="0"/>
                <w:szCs w:val="16"/>
                <w:lang w:val="es-ES_tradnl" w:eastAsia="es-CR"/>
              </w:rPr>
              <w:t>Saldo31DicAnnoAnterior</w:t>
            </w:r>
          </w:p>
        </w:tc>
        <w:tc>
          <w:tcPr>
            <w:tcW w:w="3015" w:type="dxa"/>
            <w:hideMark/>
          </w:tcPr>
          <w:p w14:paraId="0C0ED02F" w14:textId="77777777" w:rsidR="007401F8" w:rsidRPr="003B6B0B" w:rsidRDefault="007401F8" w:rsidP="00EE459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67" w:name="_[A]_TotalSaldo31DicAnnoAnterior"/>
            <w:bookmarkEnd w:id="367"/>
            <w:r w:rsidRPr="003B6B0B">
              <w:rPr>
                <w:szCs w:val="16"/>
              </w:rPr>
              <w:t xml:space="preserve">[A] </w:t>
            </w:r>
            <w:r w:rsidRPr="003B6B0B">
              <w:rPr>
                <w:szCs w:val="16"/>
                <w:lang w:val="es-ES_tradnl" w:eastAsia="es-CR"/>
              </w:rPr>
              <w:t>TotalSaldo31DicAnnoAnterior</w:t>
            </w:r>
          </w:p>
        </w:tc>
        <w:tc>
          <w:tcPr>
            <w:tcW w:w="4536" w:type="dxa"/>
            <w:vAlign w:val="center"/>
            <w:hideMark/>
          </w:tcPr>
          <w:p w14:paraId="2F5558BE" w14:textId="77777777" w:rsidR="007401F8" w:rsidRPr="003B6B0B" w:rsidRDefault="007401F8" w:rsidP="00EE4597">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Total saldo al 31 de diciembre del año anterior</w:t>
            </w:r>
          </w:p>
        </w:tc>
        <w:tc>
          <w:tcPr>
            <w:tcW w:w="397" w:type="dxa"/>
            <w:textDirection w:val="btLr"/>
            <w:vAlign w:val="center"/>
            <w:hideMark/>
          </w:tcPr>
          <w:p w14:paraId="783A374E" w14:textId="77777777" w:rsidR="007401F8" w:rsidRPr="003B6B0B" w:rsidRDefault="007401F8" w:rsidP="00EE459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No aplica</w:t>
            </w:r>
          </w:p>
        </w:tc>
        <w:tc>
          <w:tcPr>
            <w:tcW w:w="5103" w:type="dxa"/>
            <w:vAlign w:val="center"/>
            <w:hideMark/>
          </w:tcPr>
          <w:p w14:paraId="6C6893B5" w14:textId="77777777" w:rsidR="007401F8" w:rsidRPr="003B6B0B" w:rsidRDefault="00000000"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Saldo31DicAnnoAnterior" w:history="1">
              <w:r w:rsidR="007401F8" w:rsidRPr="003B6B0B">
                <w:rPr>
                  <w:rStyle w:val="Hipervnculo"/>
                  <w:rFonts w:cs="Arial"/>
                  <w:sz w:val="16"/>
                  <w:szCs w:val="16"/>
                  <w:lang w:val="es-CR" w:eastAsia="es-CR"/>
                </w:rPr>
                <w:t>[A] TotalSaldo31DicAnnoAnterior</w:t>
              </w:r>
            </w:hyperlink>
            <w:r w:rsidR="007401F8" w:rsidRPr="003B6B0B">
              <w:rPr>
                <w:rFonts w:cs="Arial"/>
                <w:color w:val="000000"/>
                <w:sz w:val="16"/>
                <w:szCs w:val="16"/>
                <w:lang w:val="es-CR" w:eastAsia="es-CR"/>
              </w:rPr>
              <w:t xml:space="preserve"> = </w:t>
            </w:r>
            <w:r w:rsidR="000F5C14">
              <w:rPr>
                <w:rFonts w:cs="Arial"/>
                <w:color w:val="000000"/>
                <w:sz w:val="16"/>
                <w:szCs w:val="16"/>
                <w:lang w:val="es-CR" w:eastAsia="es-CR"/>
              </w:rPr>
              <w:t>∑</w:t>
            </w:r>
            <w:r w:rsidR="007401F8" w:rsidRPr="003B6B0B">
              <w:rPr>
                <w:rFonts w:cs="Arial"/>
                <w:color w:val="000000"/>
                <w:sz w:val="16"/>
                <w:szCs w:val="16"/>
                <w:lang w:val="es-CR" w:eastAsia="es-CR"/>
              </w:rPr>
              <w:t xml:space="preserve"> </w:t>
            </w:r>
          </w:p>
          <w:p w14:paraId="02F78802" w14:textId="77777777" w:rsidR="007401F8" w:rsidRPr="003B6B0B" w:rsidRDefault="00000000"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DesgloseSaldo31DicAnnoAnterior" w:history="1">
              <w:r w:rsidR="007401F8" w:rsidRPr="003B6B0B">
                <w:rPr>
                  <w:rStyle w:val="Hipervnculo"/>
                  <w:rFonts w:cs="Arial"/>
                  <w:sz w:val="16"/>
                  <w:szCs w:val="16"/>
                  <w:lang w:val="es-CR" w:eastAsia="es-CR"/>
                </w:rPr>
                <w:t>DesgloseSaldo31DicAnnoAnterior</w:t>
              </w:r>
            </w:hyperlink>
          </w:p>
        </w:tc>
      </w:tr>
      <w:tr w:rsidR="00CD1CAD" w:rsidRPr="003B6B0B" w14:paraId="4CB4B3EA" w14:textId="77777777" w:rsidTr="009B1896">
        <w:trPr>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6A780E94" w14:textId="77777777" w:rsidR="00CD1CAD" w:rsidRPr="003B6B0B" w:rsidRDefault="00B4199C" w:rsidP="00373A5A">
            <w:pPr>
              <w:pStyle w:val="Ttulo9"/>
              <w:ind w:left="113" w:right="113"/>
              <w:jc w:val="center"/>
              <w:outlineLvl w:val="8"/>
              <w:rPr>
                <w:b w:val="0"/>
                <w:szCs w:val="16"/>
                <w:lang w:val="es-CR" w:eastAsia="es-CR"/>
              </w:rPr>
            </w:pPr>
            <w:bookmarkStart w:id="368" w:name="_DesgloseSaldo31DicAnnoAnterior"/>
            <w:bookmarkEnd w:id="368"/>
            <w:r>
              <w:rPr>
                <w:b w:val="0"/>
              </w:rPr>
              <w:t>[E]</w:t>
            </w:r>
            <w:r w:rsidR="00CD1CAD" w:rsidRPr="003B6B0B">
              <w:rPr>
                <w:b w:val="0"/>
                <w:szCs w:val="16"/>
                <w:lang w:val="es-ES_tradnl" w:eastAsia="es-CR"/>
              </w:rPr>
              <w:t>DesgloseSaldo31DicAnnoAnterior</w:t>
            </w:r>
          </w:p>
        </w:tc>
        <w:tc>
          <w:tcPr>
            <w:tcW w:w="3015" w:type="dxa"/>
            <w:hideMark/>
          </w:tcPr>
          <w:p w14:paraId="1AD42A32" w14:textId="77777777" w:rsidR="00CD1CAD" w:rsidRPr="003B6B0B" w:rsidRDefault="00CD1CAD" w:rsidP="00EE459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69" w:name="_[E]_CapSocialFinAnterior"/>
            <w:bookmarkEnd w:id="369"/>
            <w:r w:rsidRPr="003B6B0B">
              <w:rPr>
                <w:szCs w:val="16"/>
              </w:rPr>
              <w:t xml:space="preserve">[E] </w:t>
            </w:r>
            <w:r w:rsidRPr="003B6B0B">
              <w:rPr>
                <w:szCs w:val="16"/>
                <w:lang w:val="es-ES_tradnl" w:eastAsia="es-CR"/>
              </w:rPr>
              <w:t>CapSocialFinAnterior</w:t>
            </w:r>
          </w:p>
        </w:tc>
        <w:tc>
          <w:tcPr>
            <w:tcW w:w="4536" w:type="dxa"/>
            <w:vAlign w:val="center"/>
            <w:hideMark/>
          </w:tcPr>
          <w:p w14:paraId="58637F41"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397" w:type="dxa"/>
            <w:textDirection w:val="btLr"/>
            <w:vAlign w:val="center"/>
            <w:hideMark/>
          </w:tcPr>
          <w:p w14:paraId="7C15B833" w14:textId="77777777" w:rsidR="00CD1CAD" w:rsidRPr="003B6B0B" w:rsidRDefault="00CD1CAD" w:rsidP="00EE459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30100000000000</w:t>
            </w:r>
          </w:p>
        </w:tc>
        <w:tc>
          <w:tcPr>
            <w:tcW w:w="5103" w:type="dxa"/>
            <w:vAlign w:val="center"/>
            <w:hideMark/>
          </w:tcPr>
          <w:p w14:paraId="684889B1" w14:textId="77777777" w:rsidR="00CD1CAD" w:rsidRPr="003B6B0B"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a.</w:t>
            </w:r>
          </w:p>
          <w:p w14:paraId="41D72D3B" w14:textId="77777777" w:rsidR="00CD1CAD" w:rsidRPr="003B6B0B"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 0</w:t>
            </w:r>
          </w:p>
          <w:p w14:paraId="76EF19C8" w14:textId="77777777" w:rsidR="00CD1CAD"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4DBCF655" w14:textId="77777777" w:rsidR="00074EBC" w:rsidRDefault="00074EBC"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6542EB46"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0F5455">
              <w:rPr>
                <w:rFonts w:cs="Arial"/>
                <w:color w:val="000000"/>
                <w:sz w:val="16"/>
                <w:szCs w:val="16"/>
                <w:lang w:eastAsia="es-CR"/>
              </w:rPr>
              <w:t>Se debe expresar con 2 decimales</w:t>
            </w:r>
          </w:p>
          <w:p w14:paraId="5348D8CF" w14:textId="77777777" w:rsidR="00074EBC" w:rsidRPr="003B6B0B"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2CB26B1F" w14:textId="77777777" w:rsidR="00CD1CAD" w:rsidRPr="003B6B0B" w:rsidRDefault="00074EBC"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sidRPr="003B6B0B">
              <w:rPr>
                <w:rFonts w:cs="Arial"/>
                <w:color w:val="000000"/>
                <w:sz w:val="16"/>
                <w:szCs w:val="16"/>
                <w:lang w:val="es-CR" w:eastAsia="es-CR"/>
              </w:rPr>
              <w:t>.</w:t>
            </w:r>
          </w:p>
          <w:p w14:paraId="53C449A5" w14:textId="77777777" w:rsidR="00CD1CAD" w:rsidRPr="003B6B0B" w:rsidRDefault="00000000" w:rsidP="00373A5A">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FinAnterior" w:history="1">
              <w:r w:rsidR="00CD1CAD" w:rsidRPr="003B6B0B">
                <w:rPr>
                  <w:rStyle w:val="Hipervnculo"/>
                  <w:rFonts w:cs="Arial"/>
                  <w:sz w:val="16"/>
                  <w:szCs w:val="16"/>
                  <w:lang w:val="es-CR" w:eastAsia="es-CR"/>
                </w:rPr>
                <w:t>[E] CapSocialFinAnterior</w:t>
              </w:r>
            </w:hyperlink>
            <w:r w:rsidR="00CD1CAD" w:rsidRPr="003B6B0B">
              <w:rPr>
                <w:rFonts w:cs="Arial"/>
                <w:color w:val="000000"/>
                <w:sz w:val="16"/>
                <w:szCs w:val="16"/>
                <w:lang w:val="es-CR" w:eastAsia="es-CR"/>
              </w:rPr>
              <w:t xml:space="preserve"> = </w:t>
            </w:r>
            <w:hyperlink w:anchor="_[E]_CapSocial_41" w:history="1">
              <w:r w:rsidR="00CD1CAD" w:rsidRPr="00373A5A">
                <w:rPr>
                  <w:rStyle w:val="Hipervnculo"/>
                  <w:rFonts w:cs="Arial"/>
                  <w:sz w:val="16"/>
                  <w:szCs w:val="16"/>
                  <w:lang w:val="es-CR" w:eastAsia="es-CR"/>
                </w:rPr>
                <w:t>[E] CapSocial</w:t>
              </w:r>
            </w:hyperlink>
            <w:r w:rsidR="00CD1CAD">
              <w:rPr>
                <w:rFonts w:cs="Arial"/>
                <w:color w:val="000000"/>
                <w:sz w:val="16"/>
                <w:szCs w:val="16"/>
                <w:lang w:val="es-CR" w:eastAsia="es-CR"/>
              </w:rPr>
              <w:t xml:space="preserve"> + </w:t>
            </w:r>
            <w:hyperlink w:anchor="_[E]_CapSocial_42" w:history="1">
              <w:r w:rsidR="00CD1CAD" w:rsidRPr="00373A5A">
                <w:rPr>
                  <w:rStyle w:val="Hipervnculo"/>
                  <w:rFonts w:cs="Arial"/>
                  <w:sz w:val="16"/>
                  <w:szCs w:val="16"/>
                  <w:lang w:val="es-CR" w:eastAsia="es-CR"/>
                </w:rPr>
                <w:t>[E] CapSocial</w:t>
              </w:r>
            </w:hyperlink>
          </w:p>
          <w:p w14:paraId="2C4A206D" w14:textId="77777777" w:rsidR="00CD1CAD" w:rsidRPr="003B6B0B"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32CAB523" w14:textId="77777777" w:rsidR="00CD1CAD" w:rsidRPr="003B6B0B" w:rsidRDefault="00074EBC"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d</w:t>
            </w:r>
            <w:r w:rsidR="00CD1CAD" w:rsidRPr="003B6B0B">
              <w:rPr>
                <w:rFonts w:cs="Arial"/>
                <w:color w:val="000000"/>
                <w:sz w:val="16"/>
                <w:szCs w:val="16"/>
                <w:lang w:val="es-CR" w:eastAsia="es-CR"/>
              </w:rPr>
              <w:t>.</w:t>
            </w:r>
          </w:p>
          <w:p w14:paraId="2593DAC1"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FinAnterior" w:history="1">
              <w:r w:rsidR="00CD1CAD" w:rsidRPr="003B6B0B">
                <w:rPr>
                  <w:rStyle w:val="Hipervnculo"/>
                  <w:rFonts w:cs="Arial"/>
                  <w:sz w:val="16"/>
                  <w:szCs w:val="16"/>
                  <w:lang w:val="es-CR" w:eastAsia="es-CR"/>
                </w:rPr>
                <w:t>[E] CapSocialFinAnterior</w:t>
              </w:r>
            </w:hyperlink>
            <w:r w:rsidR="00CD1CAD" w:rsidRPr="003B6B0B">
              <w:rPr>
                <w:rFonts w:cs="Arial"/>
                <w:color w:val="000000"/>
                <w:sz w:val="16"/>
                <w:szCs w:val="16"/>
                <w:lang w:val="es-CR" w:eastAsia="es-CR"/>
              </w:rPr>
              <w:t xml:space="preserve"> =</w:t>
            </w:r>
            <w:r w:rsidR="00CD1CAD">
              <w:rPr>
                <w:rFonts w:cs="Arial"/>
                <w:color w:val="000000"/>
                <w:sz w:val="16"/>
                <w:szCs w:val="16"/>
                <w:lang w:val="es-CR" w:eastAsia="es-CR"/>
              </w:rPr>
              <w:t xml:space="preserve"> </w:t>
            </w:r>
          </w:p>
          <w:p w14:paraId="343BEC31"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CapSocialIniAnterior" w:history="1">
              <w:r w:rsidR="00CD1CAD" w:rsidRPr="003B6CC0">
                <w:rPr>
                  <w:rStyle w:val="Hipervnculo"/>
                  <w:rFonts w:cs="Arial"/>
                  <w:sz w:val="16"/>
                  <w:szCs w:val="16"/>
                  <w:lang w:val="es-CR" w:eastAsia="es-CR"/>
                </w:rPr>
                <w:t>[A] CapSocialIniAnterior</w:t>
              </w:r>
            </w:hyperlink>
            <w:r w:rsidR="00CD1CAD">
              <w:rPr>
                <w:rFonts w:cs="Arial"/>
                <w:color w:val="000000"/>
                <w:sz w:val="16"/>
                <w:szCs w:val="16"/>
                <w:lang w:val="es-CR" w:eastAsia="es-CR"/>
              </w:rPr>
              <w:t xml:space="preserve"> +</w:t>
            </w:r>
            <w:r w:rsidR="00CD1CAD" w:rsidRPr="003B6B0B">
              <w:rPr>
                <w:rFonts w:cs="Arial"/>
                <w:color w:val="000000"/>
                <w:sz w:val="16"/>
                <w:szCs w:val="16"/>
                <w:lang w:val="es-CR" w:eastAsia="es-CR"/>
              </w:rPr>
              <w:t xml:space="preserve"> </w:t>
            </w:r>
          </w:p>
          <w:p w14:paraId="79E0D19D"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2" w:history="1">
              <w:r w:rsidR="00CD1CAD" w:rsidRPr="003B6B0B">
                <w:rPr>
                  <w:rStyle w:val="Hipervnculo"/>
                  <w:rFonts w:cs="Arial"/>
                  <w:sz w:val="16"/>
                  <w:szCs w:val="16"/>
                  <w:lang w:val="es-CR" w:eastAsia="es-CR"/>
                </w:rPr>
                <w:t>[E] CapSocial</w:t>
              </w:r>
            </w:hyperlink>
            <w:r w:rsidR="00CD1CAD" w:rsidRPr="003B6B0B">
              <w:rPr>
                <w:rFonts w:cs="Arial"/>
                <w:color w:val="000000"/>
                <w:sz w:val="16"/>
                <w:szCs w:val="16"/>
                <w:lang w:val="es-CR" w:eastAsia="es-CR"/>
              </w:rPr>
              <w:t xml:space="preserve">  </w:t>
            </w:r>
            <w:r w:rsidR="00CD1CAD">
              <w:rPr>
                <w:rFonts w:cs="Arial"/>
                <w:color w:val="000000"/>
                <w:sz w:val="16"/>
                <w:szCs w:val="16"/>
                <w:lang w:val="es-CR" w:eastAsia="es-CR"/>
              </w:rPr>
              <w:t>+</w:t>
            </w:r>
          </w:p>
          <w:p w14:paraId="40D66E9E"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3" w:history="1">
              <w:r w:rsidR="00CD1CAD" w:rsidRPr="003B6B0B">
                <w:rPr>
                  <w:rStyle w:val="Hipervnculo"/>
                  <w:rFonts w:cs="Arial"/>
                  <w:sz w:val="16"/>
                  <w:szCs w:val="16"/>
                  <w:lang w:val="es-CR" w:eastAsia="es-CR"/>
                </w:rPr>
                <w:t>[E] CapSocial</w:t>
              </w:r>
            </w:hyperlink>
            <w:r w:rsidR="00CD1CAD" w:rsidRPr="003B6B0B">
              <w:rPr>
                <w:rFonts w:cs="Arial"/>
                <w:color w:val="000000"/>
                <w:sz w:val="16"/>
                <w:szCs w:val="16"/>
                <w:lang w:val="es-CR" w:eastAsia="es-CR"/>
              </w:rPr>
              <w:t xml:space="preserve"> </w:t>
            </w:r>
            <w:r w:rsidR="002F1225">
              <w:rPr>
                <w:rFonts w:cs="Arial"/>
                <w:color w:val="000000"/>
                <w:sz w:val="16"/>
                <w:szCs w:val="16"/>
                <w:lang w:val="es-CR" w:eastAsia="es-CR"/>
              </w:rPr>
              <w:t>+</w:t>
            </w:r>
            <w:r w:rsidR="00CD1CAD" w:rsidRPr="003B6B0B">
              <w:rPr>
                <w:rFonts w:cs="Arial"/>
                <w:color w:val="000000"/>
                <w:sz w:val="16"/>
                <w:szCs w:val="16"/>
                <w:lang w:val="es-CR" w:eastAsia="es-CR"/>
              </w:rPr>
              <w:t xml:space="preserve"> </w:t>
            </w:r>
          </w:p>
          <w:p w14:paraId="7D5E8387"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4" w:history="1">
              <w:r w:rsidR="00CD1CAD" w:rsidRPr="003B6B0B">
                <w:rPr>
                  <w:rStyle w:val="Hipervnculo"/>
                  <w:rFonts w:cs="Arial"/>
                  <w:sz w:val="16"/>
                  <w:szCs w:val="16"/>
                  <w:lang w:val="es-CR" w:eastAsia="es-CR"/>
                </w:rPr>
                <w:t>[E] CapSocial</w:t>
              </w:r>
            </w:hyperlink>
            <w:r w:rsidR="00CD1CAD" w:rsidRPr="003B6B0B">
              <w:rPr>
                <w:rFonts w:cs="Arial"/>
                <w:color w:val="000000"/>
                <w:sz w:val="16"/>
                <w:szCs w:val="16"/>
                <w:lang w:val="es-CR" w:eastAsia="es-CR"/>
              </w:rPr>
              <w:t xml:space="preserve"> </w:t>
            </w:r>
            <w:r w:rsidR="00CD1CAD">
              <w:rPr>
                <w:rFonts w:cs="Arial"/>
                <w:color w:val="000000"/>
                <w:sz w:val="16"/>
                <w:szCs w:val="16"/>
                <w:lang w:val="es-CR" w:eastAsia="es-CR"/>
              </w:rPr>
              <w:t>+</w:t>
            </w:r>
          </w:p>
          <w:p w14:paraId="2DE8D3F8"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5" w:history="1">
              <w:r w:rsidR="00CD1CAD" w:rsidRPr="003B6B0B">
                <w:rPr>
                  <w:rStyle w:val="Hipervnculo"/>
                  <w:rFonts w:cs="Arial"/>
                  <w:sz w:val="16"/>
                  <w:szCs w:val="16"/>
                  <w:lang w:val="es-CR" w:eastAsia="es-CR"/>
                </w:rPr>
                <w:t>[E] CapSocial</w:t>
              </w:r>
            </w:hyperlink>
            <w:r w:rsidR="00CD1CAD" w:rsidRPr="003B6B0B">
              <w:rPr>
                <w:rFonts w:cs="Arial"/>
                <w:color w:val="000000"/>
                <w:sz w:val="16"/>
                <w:szCs w:val="16"/>
                <w:lang w:val="es-CR" w:eastAsia="es-CR"/>
              </w:rPr>
              <w:t xml:space="preserve"> </w:t>
            </w:r>
            <w:r w:rsidR="002F1225">
              <w:rPr>
                <w:rFonts w:cs="Arial"/>
                <w:color w:val="000000"/>
                <w:sz w:val="16"/>
                <w:szCs w:val="16"/>
                <w:lang w:val="es-CR" w:eastAsia="es-CR"/>
              </w:rPr>
              <w:t>+</w:t>
            </w:r>
          </w:p>
          <w:p w14:paraId="5818A9BC"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6" w:history="1">
              <w:r w:rsidR="00CD1CAD" w:rsidRPr="003B6B0B">
                <w:rPr>
                  <w:rStyle w:val="Hipervnculo"/>
                  <w:rFonts w:cs="Arial"/>
                  <w:sz w:val="16"/>
                  <w:szCs w:val="16"/>
                  <w:lang w:val="es-CR" w:eastAsia="es-CR"/>
                </w:rPr>
                <w:t>[E] CapSocial</w:t>
              </w:r>
            </w:hyperlink>
            <w:r w:rsidR="00CD1CAD" w:rsidRPr="003B6B0B">
              <w:rPr>
                <w:rFonts w:cs="Arial"/>
                <w:color w:val="000000"/>
                <w:sz w:val="16"/>
                <w:szCs w:val="16"/>
                <w:lang w:val="es-CR" w:eastAsia="es-CR"/>
              </w:rPr>
              <w:t xml:space="preserve"> + </w:t>
            </w:r>
          </w:p>
          <w:p w14:paraId="45346691"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7" w:history="1">
              <w:r w:rsidR="00CD1CAD" w:rsidRPr="003B6B0B">
                <w:rPr>
                  <w:rStyle w:val="Hipervnculo"/>
                  <w:rFonts w:cs="Arial"/>
                  <w:sz w:val="16"/>
                  <w:szCs w:val="16"/>
                  <w:lang w:val="es-CR" w:eastAsia="es-CR"/>
                </w:rPr>
                <w:t>[E] CapSocial</w:t>
              </w:r>
            </w:hyperlink>
            <w:r w:rsidR="00CD1CAD" w:rsidRPr="003B6B0B">
              <w:rPr>
                <w:rFonts w:cs="Arial"/>
                <w:color w:val="000000"/>
                <w:sz w:val="16"/>
                <w:szCs w:val="16"/>
                <w:lang w:val="es-CR" w:eastAsia="es-CR"/>
              </w:rPr>
              <w:t xml:space="preserve"> + </w:t>
            </w:r>
          </w:p>
          <w:p w14:paraId="064F9748"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8" w:history="1">
              <w:r w:rsidR="00CD1CAD" w:rsidRPr="003B6B0B">
                <w:rPr>
                  <w:rStyle w:val="Hipervnculo"/>
                  <w:rFonts w:cs="Arial"/>
                  <w:sz w:val="16"/>
                  <w:szCs w:val="16"/>
                  <w:lang w:val="es-CR" w:eastAsia="es-CR"/>
                </w:rPr>
                <w:t>[E] CapSocial</w:t>
              </w:r>
            </w:hyperlink>
            <w:r w:rsidR="00CD1CAD" w:rsidRPr="003B6B0B">
              <w:rPr>
                <w:rFonts w:cs="Arial"/>
                <w:color w:val="000000"/>
                <w:sz w:val="16"/>
                <w:szCs w:val="16"/>
                <w:lang w:val="es-CR" w:eastAsia="es-CR"/>
              </w:rPr>
              <w:t xml:space="preserve"> + </w:t>
            </w:r>
          </w:p>
          <w:p w14:paraId="366B4706"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9" w:history="1">
              <w:r w:rsidR="00CD1CAD" w:rsidRPr="003B6B0B">
                <w:rPr>
                  <w:rStyle w:val="Hipervnculo"/>
                  <w:rFonts w:cs="Arial"/>
                  <w:sz w:val="16"/>
                  <w:szCs w:val="16"/>
                  <w:lang w:val="es-CR" w:eastAsia="es-CR"/>
                </w:rPr>
                <w:t>[E] CapSocial</w:t>
              </w:r>
            </w:hyperlink>
            <w:r w:rsidR="00CD1CAD" w:rsidRPr="003B6B0B">
              <w:rPr>
                <w:rFonts w:cs="Arial"/>
                <w:color w:val="000000"/>
                <w:sz w:val="16"/>
                <w:szCs w:val="16"/>
                <w:lang w:val="es-CR" w:eastAsia="es-CR"/>
              </w:rPr>
              <w:t xml:space="preserve"> + </w:t>
            </w:r>
          </w:p>
          <w:p w14:paraId="4C908EEA"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10" w:history="1">
              <w:r w:rsidR="00CD1CAD" w:rsidRPr="003B6B0B">
                <w:rPr>
                  <w:rStyle w:val="Hipervnculo"/>
                  <w:rFonts w:cs="Arial"/>
                  <w:sz w:val="16"/>
                  <w:szCs w:val="16"/>
                  <w:lang w:val="es-CR" w:eastAsia="es-CR"/>
                </w:rPr>
                <w:t>[E] CapSocial</w:t>
              </w:r>
            </w:hyperlink>
            <w:r w:rsidR="00CD1CAD" w:rsidRPr="003B6B0B">
              <w:rPr>
                <w:rFonts w:cs="Arial"/>
                <w:color w:val="000000"/>
                <w:sz w:val="16"/>
                <w:szCs w:val="16"/>
                <w:lang w:val="es-CR" w:eastAsia="es-CR"/>
              </w:rPr>
              <w:t xml:space="preserve"> + </w:t>
            </w:r>
          </w:p>
          <w:p w14:paraId="60C789C3"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11" w:history="1">
              <w:r w:rsidR="00CD1CAD" w:rsidRPr="003B6B0B">
                <w:rPr>
                  <w:rStyle w:val="Hipervnculo"/>
                  <w:rFonts w:cs="Arial"/>
                  <w:sz w:val="16"/>
                  <w:szCs w:val="16"/>
                  <w:lang w:val="es-CR" w:eastAsia="es-CR"/>
                </w:rPr>
                <w:t>[E] CapSocial</w:t>
              </w:r>
            </w:hyperlink>
            <w:r w:rsidR="00CD1CAD" w:rsidRPr="003B6B0B">
              <w:rPr>
                <w:rFonts w:cs="Arial"/>
                <w:color w:val="000000"/>
                <w:sz w:val="16"/>
                <w:szCs w:val="16"/>
                <w:lang w:val="es-CR" w:eastAsia="es-CR"/>
              </w:rPr>
              <w:t xml:space="preserve"> +</w:t>
            </w:r>
          </w:p>
          <w:p w14:paraId="61FCE71D"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12" w:history="1">
              <w:r w:rsidR="00CD1CAD" w:rsidRPr="003B6B0B">
                <w:rPr>
                  <w:rStyle w:val="Hipervnculo"/>
                  <w:rFonts w:cs="Arial"/>
                  <w:sz w:val="16"/>
                  <w:szCs w:val="16"/>
                  <w:lang w:val="es-CR" w:eastAsia="es-CR"/>
                </w:rPr>
                <w:t>[E] CapSocial</w:t>
              </w:r>
            </w:hyperlink>
            <w:r w:rsidR="00CD1CAD" w:rsidRPr="003B6B0B">
              <w:rPr>
                <w:rFonts w:cs="Arial"/>
                <w:color w:val="000000"/>
                <w:sz w:val="16"/>
                <w:szCs w:val="16"/>
                <w:lang w:val="es-CR" w:eastAsia="es-CR"/>
              </w:rPr>
              <w:t xml:space="preserve"> +</w:t>
            </w:r>
          </w:p>
          <w:p w14:paraId="3E3B253E"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13" w:history="1">
              <w:r w:rsidR="00CD1CAD" w:rsidRPr="003B6B0B">
                <w:rPr>
                  <w:rStyle w:val="Hipervnculo"/>
                  <w:rFonts w:cs="Arial"/>
                  <w:sz w:val="16"/>
                  <w:szCs w:val="16"/>
                  <w:lang w:val="es-CR" w:eastAsia="es-CR"/>
                </w:rPr>
                <w:t>[E] CapSocial</w:t>
              </w:r>
            </w:hyperlink>
            <w:r w:rsidR="00CD1CAD" w:rsidRPr="003B6B0B">
              <w:rPr>
                <w:rFonts w:cs="Arial"/>
                <w:color w:val="000000"/>
                <w:sz w:val="16"/>
                <w:szCs w:val="16"/>
                <w:lang w:val="es-CR" w:eastAsia="es-CR"/>
              </w:rPr>
              <w:t xml:space="preserve"> +</w:t>
            </w:r>
          </w:p>
          <w:p w14:paraId="7E108FF7" w14:textId="77777777" w:rsidR="00CD1CAD" w:rsidRPr="003B6B0B"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14" w:history="1">
              <w:r w:rsidR="00CD1CAD" w:rsidRPr="003B6B0B">
                <w:rPr>
                  <w:rStyle w:val="Hipervnculo"/>
                  <w:rFonts w:cs="Arial"/>
                  <w:sz w:val="16"/>
                  <w:szCs w:val="16"/>
                  <w:lang w:val="es-CR" w:eastAsia="es-CR"/>
                </w:rPr>
                <w:t>[E] CapSocial</w:t>
              </w:r>
            </w:hyperlink>
            <w:r w:rsidR="00CD1CAD" w:rsidRPr="003B6B0B">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E]_CapSocial_15" w:history="1">
              <w:r w:rsidR="00CD1CAD" w:rsidRPr="003B6B0B">
                <w:rPr>
                  <w:rStyle w:val="Hipervnculo"/>
                  <w:rFonts w:cs="Arial"/>
                  <w:sz w:val="16"/>
                  <w:szCs w:val="16"/>
                  <w:lang w:val="es-CR" w:eastAsia="es-CR"/>
                </w:rPr>
                <w:t>[E] CapSocial</w:t>
              </w:r>
            </w:hyperlink>
          </w:p>
          <w:p w14:paraId="5C6FEBC4" w14:textId="77777777" w:rsidR="00CD1CAD" w:rsidRPr="003B6B0B" w:rsidRDefault="00CD1CAD" w:rsidP="0015428B">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CD1CAD" w:rsidRPr="003B6B0B" w14:paraId="55F7474C" w14:textId="77777777" w:rsidTr="009B1896">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4B66FF8F" w14:textId="77777777" w:rsidR="00CD1CAD" w:rsidRPr="003B6B0B" w:rsidRDefault="00CD1CAD" w:rsidP="00373A5A">
            <w:pPr>
              <w:pStyle w:val="Ttulo9"/>
              <w:ind w:left="113" w:right="113"/>
              <w:jc w:val="center"/>
              <w:outlineLvl w:val="8"/>
              <w:rPr>
                <w:b w:val="0"/>
                <w:szCs w:val="16"/>
                <w:lang w:val="es-CR" w:eastAsia="es-CR"/>
              </w:rPr>
            </w:pPr>
          </w:p>
        </w:tc>
        <w:tc>
          <w:tcPr>
            <w:tcW w:w="3015" w:type="dxa"/>
            <w:hideMark/>
          </w:tcPr>
          <w:p w14:paraId="4966EBD6" w14:textId="77777777" w:rsidR="00CD1CAD" w:rsidRPr="003B6B0B" w:rsidRDefault="00CD1CAD" w:rsidP="00EE459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70" w:name="_[E]_AportesNoCapitalizadosFinAnteri"/>
            <w:bookmarkEnd w:id="370"/>
            <w:r w:rsidRPr="003B6B0B">
              <w:rPr>
                <w:szCs w:val="16"/>
              </w:rPr>
              <w:t xml:space="preserve">[E] </w:t>
            </w:r>
            <w:r w:rsidRPr="003B6B0B">
              <w:rPr>
                <w:szCs w:val="16"/>
                <w:lang w:val="es-ES_tradnl" w:eastAsia="es-CR"/>
              </w:rPr>
              <w:t>AportesNoCapitalizadosFinAnterior</w:t>
            </w:r>
          </w:p>
        </w:tc>
        <w:tc>
          <w:tcPr>
            <w:tcW w:w="4536" w:type="dxa"/>
            <w:vAlign w:val="center"/>
            <w:hideMark/>
          </w:tcPr>
          <w:p w14:paraId="0C72573F" w14:textId="77777777" w:rsidR="00CD1CAD" w:rsidRPr="006A22BE"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A los aportes </w:t>
            </w:r>
            <w:r w:rsidRPr="008B2646">
              <w:rPr>
                <w:rFonts w:cs="Arial"/>
                <w:color w:val="000000"/>
                <w:sz w:val="16"/>
                <w:szCs w:val="16"/>
                <w:lang w:val="es-CR" w:eastAsia="es-CR"/>
              </w:rPr>
              <w:t>patrimoniales</w:t>
            </w:r>
            <w:r>
              <w:rPr>
                <w:rFonts w:cs="Arial"/>
                <w:color w:val="000000"/>
                <w:sz w:val="16"/>
                <w:szCs w:val="16"/>
                <w:lang w:val="es-CR" w:eastAsia="es-CR"/>
              </w:rPr>
              <w:t xml:space="preserve"> no capitalizados</w:t>
            </w:r>
          </w:p>
        </w:tc>
        <w:tc>
          <w:tcPr>
            <w:tcW w:w="397" w:type="dxa"/>
            <w:textDirection w:val="btLr"/>
            <w:vAlign w:val="center"/>
            <w:hideMark/>
          </w:tcPr>
          <w:p w14:paraId="1989D1F3" w14:textId="77777777" w:rsidR="00CD1CAD" w:rsidRPr="003B6B0B" w:rsidRDefault="00CD1CAD" w:rsidP="00EE459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30200000000000</w:t>
            </w:r>
          </w:p>
        </w:tc>
        <w:tc>
          <w:tcPr>
            <w:tcW w:w="5103" w:type="dxa"/>
            <w:vAlign w:val="center"/>
            <w:hideMark/>
          </w:tcPr>
          <w:p w14:paraId="57480462" w14:textId="77777777" w:rsidR="00CD1CAD" w:rsidRDefault="00CD1CAD"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00DD0AC8" w14:textId="77777777" w:rsidR="00CD1CAD" w:rsidRDefault="00CD1CAD"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 0</w:t>
            </w:r>
          </w:p>
          <w:p w14:paraId="3AF352B4" w14:textId="77777777" w:rsidR="00CD1CAD" w:rsidRDefault="00CD1CAD"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23B89823" w14:textId="77777777" w:rsidR="00074EBC" w:rsidRDefault="00074EBC" w:rsidP="00074EB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7BB1465C" w14:textId="77777777" w:rsidR="00074EBC" w:rsidRDefault="00074EBC" w:rsidP="00074EB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0F5455">
              <w:rPr>
                <w:rFonts w:cs="Arial"/>
                <w:color w:val="000000"/>
                <w:sz w:val="16"/>
                <w:szCs w:val="16"/>
                <w:lang w:eastAsia="es-CR"/>
              </w:rPr>
              <w:t>Se debe expresar con 2 decimales</w:t>
            </w:r>
          </w:p>
          <w:p w14:paraId="5AE53AD8" w14:textId="77777777" w:rsidR="00074EBC" w:rsidRPr="00074EBC" w:rsidRDefault="00074EBC"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p>
          <w:p w14:paraId="270F6163" w14:textId="77777777" w:rsidR="00CD1CAD" w:rsidRDefault="00074EBC"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1417E28B"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FinAnteri" w:history="1">
              <w:r w:rsidR="00CD1CAD" w:rsidRPr="00373A5A">
                <w:rPr>
                  <w:rStyle w:val="Hipervnculo"/>
                  <w:rFonts w:cs="Arial"/>
                  <w:sz w:val="16"/>
                  <w:szCs w:val="16"/>
                  <w:lang w:val="es-CR" w:eastAsia="es-CR"/>
                </w:rPr>
                <w:t>[E] AportesNoCapitalizadosFinAnterior</w:t>
              </w:r>
            </w:hyperlink>
            <w:r w:rsidR="00CD1CAD">
              <w:rPr>
                <w:rFonts w:cs="Arial"/>
                <w:color w:val="000000"/>
                <w:sz w:val="16"/>
                <w:szCs w:val="16"/>
                <w:lang w:val="es-CR" w:eastAsia="es-CR"/>
              </w:rPr>
              <w:t xml:space="preserve"> = </w:t>
            </w:r>
          </w:p>
          <w:p w14:paraId="735A9E39"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lang w:val="es-CR" w:eastAsia="es-CR"/>
              </w:rPr>
            </w:pPr>
            <w:hyperlink w:anchor="_[E]_AportesNoCapitalizados_2" w:history="1">
              <w:r w:rsidR="00CD1CAD" w:rsidRPr="00373A5A">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 </w:t>
            </w:r>
            <w:hyperlink w:anchor="_[E]_AportesNoCapitalizados_3" w:history="1">
              <w:r w:rsidR="00CD1CAD" w:rsidRPr="00373A5A">
                <w:rPr>
                  <w:rStyle w:val="Hipervnculo"/>
                  <w:rFonts w:cs="Arial"/>
                  <w:sz w:val="16"/>
                  <w:szCs w:val="16"/>
                  <w:lang w:val="es-CR" w:eastAsia="es-CR"/>
                </w:rPr>
                <w:t>[E] AportesNoCapitalizados</w:t>
              </w:r>
            </w:hyperlink>
          </w:p>
          <w:p w14:paraId="7674E598" w14:textId="77777777" w:rsidR="00CD1CAD" w:rsidRDefault="00CD1CAD"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lang w:val="es-CR" w:eastAsia="es-CR"/>
              </w:rPr>
            </w:pPr>
          </w:p>
          <w:p w14:paraId="7D98DFD7" w14:textId="77777777" w:rsidR="00CD1CAD" w:rsidRPr="00C46588" w:rsidRDefault="00074EBC" w:rsidP="00EE4597">
            <w:pPr>
              <w:cnfStyle w:val="000000100000" w:firstRow="0" w:lastRow="0" w:firstColumn="0" w:lastColumn="0" w:oddVBand="0" w:evenVBand="0" w:oddHBand="1" w:evenHBand="0" w:firstRowFirstColumn="0" w:firstRowLastColumn="0" w:lastRowFirstColumn="0" w:lastRowLastColumn="0"/>
              <w:rPr>
                <w:rStyle w:val="Hipervnculo"/>
                <w:color w:val="auto"/>
                <w:sz w:val="16"/>
                <w:szCs w:val="16"/>
                <w:u w:val="none"/>
              </w:rPr>
            </w:pPr>
            <w:r>
              <w:rPr>
                <w:rStyle w:val="Hipervnculo"/>
                <w:color w:val="auto"/>
                <w:sz w:val="16"/>
                <w:szCs w:val="16"/>
                <w:u w:val="none"/>
              </w:rPr>
              <w:t>d</w:t>
            </w:r>
            <w:r w:rsidR="00CD1CAD" w:rsidRPr="00C46588">
              <w:rPr>
                <w:rStyle w:val="Hipervnculo"/>
                <w:color w:val="auto"/>
                <w:sz w:val="16"/>
                <w:szCs w:val="16"/>
                <w:u w:val="none"/>
              </w:rPr>
              <w:t>.</w:t>
            </w:r>
          </w:p>
          <w:p w14:paraId="6CD04366" w14:textId="77777777" w:rsidR="00CD1CAD" w:rsidRPr="00C46588" w:rsidRDefault="00000000" w:rsidP="00EE4597">
            <w:pPr>
              <w:cnfStyle w:val="000000100000" w:firstRow="0" w:lastRow="0" w:firstColumn="0" w:lastColumn="0" w:oddVBand="0" w:evenVBand="0" w:oddHBand="1" w:evenHBand="0" w:firstRowFirstColumn="0" w:firstRowLastColumn="0" w:lastRowFirstColumn="0" w:lastRowLastColumn="0"/>
              <w:rPr>
                <w:rStyle w:val="Hipervnculo"/>
                <w:sz w:val="16"/>
                <w:szCs w:val="16"/>
                <w:u w:val="none"/>
              </w:rPr>
            </w:pPr>
            <w:hyperlink w:anchor="_[E]_AportesNoCapitalizadosFinAnteri" w:history="1">
              <w:r w:rsidR="00CD1CAD" w:rsidRPr="00C46588">
                <w:rPr>
                  <w:rStyle w:val="Hipervnculo"/>
                  <w:sz w:val="16"/>
                  <w:szCs w:val="16"/>
                </w:rPr>
                <w:t>[E] AportesNoCapitalizadosFinAnterior</w:t>
              </w:r>
            </w:hyperlink>
            <w:r w:rsidR="00CD1CAD" w:rsidRPr="00C46588">
              <w:rPr>
                <w:rStyle w:val="Hipervnculo"/>
                <w:sz w:val="16"/>
                <w:szCs w:val="16"/>
                <w:u w:val="none"/>
              </w:rPr>
              <w:t xml:space="preserve"> = </w:t>
            </w:r>
          </w:p>
          <w:p w14:paraId="0CB6897B" w14:textId="77777777" w:rsidR="00CD1CAD" w:rsidRPr="00C46588" w:rsidRDefault="00000000" w:rsidP="00EE4597">
            <w:pPr>
              <w:cnfStyle w:val="000000100000" w:firstRow="0" w:lastRow="0" w:firstColumn="0" w:lastColumn="0" w:oddVBand="0" w:evenVBand="0" w:oddHBand="1" w:evenHBand="0" w:firstRowFirstColumn="0" w:firstRowLastColumn="0" w:lastRowFirstColumn="0" w:lastRowLastColumn="0"/>
              <w:rPr>
                <w:rStyle w:val="Hipervnculo"/>
                <w:sz w:val="16"/>
                <w:szCs w:val="16"/>
                <w:u w:val="none"/>
              </w:rPr>
            </w:pPr>
            <w:hyperlink w:anchor="_[A]_AportesNoCapitalizadosIniAnteri" w:history="1">
              <w:r w:rsidR="00CD1CAD" w:rsidRPr="00C46588">
                <w:rPr>
                  <w:rStyle w:val="Hipervnculo"/>
                  <w:sz w:val="16"/>
                  <w:szCs w:val="16"/>
                </w:rPr>
                <w:t>[A] AportesNoCapitalizadosIniAnterior</w:t>
              </w:r>
            </w:hyperlink>
            <w:r w:rsidR="00CD1CAD" w:rsidRPr="00C46588">
              <w:rPr>
                <w:rStyle w:val="Hipervnculo"/>
                <w:sz w:val="16"/>
                <w:szCs w:val="16"/>
                <w:u w:val="none"/>
              </w:rPr>
              <w:t xml:space="preserve"> +</w:t>
            </w:r>
          </w:p>
          <w:p w14:paraId="51C4FD0A" w14:textId="77777777" w:rsidR="00CD1CAD" w:rsidRPr="00C46588" w:rsidRDefault="00000000" w:rsidP="00EE4597">
            <w:pPr>
              <w:cnfStyle w:val="000000100000" w:firstRow="0" w:lastRow="0" w:firstColumn="0" w:lastColumn="0" w:oddVBand="0" w:evenVBand="0" w:oddHBand="1" w:evenHBand="0" w:firstRowFirstColumn="0" w:firstRowLastColumn="0" w:lastRowFirstColumn="0" w:lastRowLastColumn="0"/>
              <w:rPr>
                <w:rStyle w:val="Hipervnculo"/>
                <w:sz w:val="16"/>
                <w:szCs w:val="16"/>
                <w:u w:val="none"/>
              </w:rPr>
            </w:pPr>
            <w:hyperlink w:anchor="_[E]_AportesNoCapitalizados_4" w:history="1">
              <w:r w:rsidR="00CD1CAD" w:rsidRPr="00C46588">
                <w:rPr>
                  <w:rStyle w:val="Hipervnculo"/>
                  <w:sz w:val="16"/>
                  <w:szCs w:val="16"/>
                </w:rPr>
                <w:t>[E] AportesNoCapitalizados</w:t>
              </w:r>
            </w:hyperlink>
            <w:r w:rsidR="00CD1CAD" w:rsidRPr="00C46588">
              <w:rPr>
                <w:rStyle w:val="Hipervnculo"/>
                <w:sz w:val="16"/>
                <w:szCs w:val="16"/>
                <w:u w:val="none"/>
              </w:rPr>
              <w:t xml:space="preserve"> +</w:t>
            </w:r>
          </w:p>
          <w:p w14:paraId="0D2C3BCF" w14:textId="77777777" w:rsidR="00CD1CAD" w:rsidRPr="00C46588" w:rsidRDefault="00000000" w:rsidP="00EE4597">
            <w:pPr>
              <w:cnfStyle w:val="000000100000" w:firstRow="0" w:lastRow="0" w:firstColumn="0" w:lastColumn="0" w:oddVBand="0" w:evenVBand="0" w:oddHBand="1" w:evenHBand="0" w:firstRowFirstColumn="0" w:firstRowLastColumn="0" w:lastRowFirstColumn="0" w:lastRowLastColumn="0"/>
              <w:rPr>
                <w:rStyle w:val="Hipervnculo"/>
                <w:sz w:val="16"/>
                <w:szCs w:val="16"/>
                <w:u w:val="none"/>
              </w:rPr>
            </w:pPr>
            <w:hyperlink w:anchor="_[E]_AportesNoCapitalizados_5" w:history="1">
              <w:r w:rsidR="00CD1CAD" w:rsidRPr="00C46588">
                <w:rPr>
                  <w:rStyle w:val="Hipervnculo"/>
                  <w:sz w:val="16"/>
                  <w:szCs w:val="16"/>
                </w:rPr>
                <w:t>[E] AportesNoCapitalizados</w:t>
              </w:r>
            </w:hyperlink>
            <w:r w:rsidR="002F1225">
              <w:rPr>
                <w:rStyle w:val="Hipervnculo"/>
                <w:sz w:val="16"/>
                <w:szCs w:val="16"/>
                <w:u w:val="none"/>
              </w:rPr>
              <w:t xml:space="preserve"> +</w:t>
            </w:r>
          </w:p>
          <w:p w14:paraId="74FF1923" w14:textId="77777777" w:rsidR="00CD1CAD" w:rsidRPr="00C46588" w:rsidRDefault="00000000" w:rsidP="00EE4597">
            <w:pPr>
              <w:cnfStyle w:val="000000100000" w:firstRow="0" w:lastRow="0" w:firstColumn="0" w:lastColumn="0" w:oddVBand="0" w:evenVBand="0" w:oddHBand="1" w:evenHBand="0" w:firstRowFirstColumn="0" w:firstRowLastColumn="0" w:lastRowFirstColumn="0" w:lastRowLastColumn="0"/>
              <w:rPr>
                <w:rStyle w:val="Hipervnculo"/>
                <w:sz w:val="16"/>
                <w:szCs w:val="16"/>
                <w:u w:val="none"/>
              </w:rPr>
            </w:pPr>
            <w:hyperlink w:anchor="_[E]_AportesNoCapitalizados_6" w:history="1">
              <w:r w:rsidR="00CD1CAD" w:rsidRPr="00C46588">
                <w:rPr>
                  <w:rStyle w:val="Hipervnculo"/>
                  <w:sz w:val="16"/>
                  <w:szCs w:val="16"/>
                </w:rPr>
                <w:t>[E] AportesNoCapitalizados</w:t>
              </w:r>
            </w:hyperlink>
            <w:r w:rsidR="00CD1CAD" w:rsidRPr="00C46588">
              <w:rPr>
                <w:rStyle w:val="Hipervnculo"/>
                <w:sz w:val="16"/>
                <w:szCs w:val="16"/>
                <w:u w:val="none"/>
              </w:rPr>
              <w:t xml:space="preserve"> +</w:t>
            </w:r>
          </w:p>
          <w:p w14:paraId="7974429B" w14:textId="77777777" w:rsidR="00CD1CAD" w:rsidRPr="00C46588" w:rsidRDefault="00000000" w:rsidP="00EE4597">
            <w:pPr>
              <w:cnfStyle w:val="000000100000" w:firstRow="0" w:lastRow="0" w:firstColumn="0" w:lastColumn="0" w:oddVBand="0" w:evenVBand="0" w:oddHBand="1" w:evenHBand="0" w:firstRowFirstColumn="0" w:firstRowLastColumn="0" w:lastRowFirstColumn="0" w:lastRowLastColumn="0"/>
              <w:rPr>
                <w:rStyle w:val="Hipervnculo"/>
                <w:sz w:val="16"/>
                <w:szCs w:val="16"/>
                <w:u w:val="none"/>
              </w:rPr>
            </w:pPr>
            <w:hyperlink w:anchor="_[E]_AportesNoCapitalizados_7" w:history="1">
              <w:r w:rsidR="00CD1CAD" w:rsidRPr="00C46588">
                <w:rPr>
                  <w:rStyle w:val="Hipervnculo"/>
                  <w:sz w:val="16"/>
                  <w:szCs w:val="16"/>
                </w:rPr>
                <w:t>[E] AportesNoCapitalizados</w:t>
              </w:r>
            </w:hyperlink>
            <w:r w:rsidR="00CD1CAD" w:rsidRPr="00C46588">
              <w:rPr>
                <w:rStyle w:val="Hipervnculo"/>
                <w:sz w:val="16"/>
                <w:szCs w:val="16"/>
                <w:u w:val="none"/>
              </w:rPr>
              <w:t xml:space="preserve"> </w:t>
            </w:r>
            <w:r w:rsidR="002F1225">
              <w:rPr>
                <w:rStyle w:val="Hipervnculo"/>
                <w:sz w:val="16"/>
                <w:szCs w:val="16"/>
                <w:u w:val="none"/>
              </w:rPr>
              <w:t>+</w:t>
            </w:r>
          </w:p>
          <w:p w14:paraId="7C2C2DEA" w14:textId="77777777" w:rsidR="00CD1CAD" w:rsidRPr="00C46588" w:rsidRDefault="00000000" w:rsidP="00EE4597">
            <w:pPr>
              <w:cnfStyle w:val="000000100000" w:firstRow="0" w:lastRow="0" w:firstColumn="0" w:lastColumn="0" w:oddVBand="0" w:evenVBand="0" w:oddHBand="1" w:evenHBand="0" w:firstRowFirstColumn="0" w:firstRowLastColumn="0" w:lastRowFirstColumn="0" w:lastRowLastColumn="0"/>
              <w:rPr>
                <w:rStyle w:val="Hipervnculo"/>
                <w:sz w:val="16"/>
                <w:szCs w:val="16"/>
                <w:u w:val="none"/>
              </w:rPr>
            </w:pPr>
            <w:hyperlink w:anchor="_[E]_AportesNoCapitalizados_8" w:history="1">
              <w:r w:rsidR="00CD1CAD" w:rsidRPr="00C46588">
                <w:rPr>
                  <w:rStyle w:val="Hipervnculo"/>
                  <w:sz w:val="16"/>
                  <w:szCs w:val="16"/>
                </w:rPr>
                <w:t>[E] AportesNoCapitalizados</w:t>
              </w:r>
            </w:hyperlink>
            <w:r w:rsidR="00CD1CAD" w:rsidRPr="00C46588">
              <w:rPr>
                <w:rStyle w:val="Hipervnculo"/>
                <w:sz w:val="16"/>
                <w:szCs w:val="16"/>
                <w:u w:val="none"/>
              </w:rPr>
              <w:t xml:space="preserve"> +</w:t>
            </w:r>
          </w:p>
          <w:p w14:paraId="45EA62B8" w14:textId="77777777" w:rsidR="00CD1CAD" w:rsidRPr="00C46588" w:rsidRDefault="00000000" w:rsidP="00EE4597">
            <w:pPr>
              <w:cnfStyle w:val="000000100000" w:firstRow="0" w:lastRow="0" w:firstColumn="0" w:lastColumn="0" w:oddVBand="0" w:evenVBand="0" w:oddHBand="1" w:evenHBand="0" w:firstRowFirstColumn="0" w:firstRowLastColumn="0" w:lastRowFirstColumn="0" w:lastRowLastColumn="0"/>
              <w:rPr>
                <w:rStyle w:val="Hipervnculo"/>
                <w:sz w:val="16"/>
                <w:szCs w:val="16"/>
                <w:u w:val="none"/>
              </w:rPr>
            </w:pPr>
            <w:hyperlink w:anchor="_[E]_AportesNoCapitalizados_9" w:history="1">
              <w:r w:rsidR="00CD1CAD" w:rsidRPr="00C46588">
                <w:rPr>
                  <w:rStyle w:val="Hipervnculo"/>
                  <w:sz w:val="16"/>
                  <w:szCs w:val="16"/>
                </w:rPr>
                <w:t>[E] AportesNoCapitalizados</w:t>
              </w:r>
            </w:hyperlink>
            <w:r w:rsidR="00CD1CAD" w:rsidRPr="00C46588">
              <w:rPr>
                <w:rStyle w:val="Hipervnculo"/>
                <w:sz w:val="16"/>
                <w:szCs w:val="16"/>
                <w:u w:val="none"/>
              </w:rPr>
              <w:t xml:space="preserve"> +</w:t>
            </w:r>
          </w:p>
          <w:p w14:paraId="4BD9F84C" w14:textId="77777777" w:rsidR="00CD1CAD" w:rsidRPr="00C46588" w:rsidRDefault="00000000" w:rsidP="00EE4597">
            <w:pPr>
              <w:cnfStyle w:val="000000100000" w:firstRow="0" w:lastRow="0" w:firstColumn="0" w:lastColumn="0" w:oddVBand="0" w:evenVBand="0" w:oddHBand="1" w:evenHBand="0" w:firstRowFirstColumn="0" w:firstRowLastColumn="0" w:lastRowFirstColumn="0" w:lastRowLastColumn="0"/>
              <w:rPr>
                <w:rStyle w:val="Hipervnculo"/>
                <w:sz w:val="16"/>
                <w:szCs w:val="16"/>
                <w:u w:val="none"/>
              </w:rPr>
            </w:pPr>
            <w:hyperlink w:anchor="_[E]_AportesNoCapitalizados_10" w:history="1">
              <w:r w:rsidR="00CD1CAD" w:rsidRPr="00C46588">
                <w:rPr>
                  <w:rStyle w:val="Hipervnculo"/>
                  <w:sz w:val="16"/>
                  <w:szCs w:val="16"/>
                </w:rPr>
                <w:t>[E] AportesNoCapitalizados</w:t>
              </w:r>
            </w:hyperlink>
            <w:r w:rsidR="00CD1CAD" w:rsidRPr="00C46588">
              <w:rPr>
                <w:rStyle w:val="Hipervnculo"/>
                <w:sz w:val="16"/>
                <w:szCs w:val="16"/>
                <w:u w:val="none"/>
              </w:rPr>
              <w:t xml:space="preserve"> +</w:t>
            </w:r>
          </w:p>
          <w:p w14:paraId="04175215" w14:textId="77777777" w:rsidR="00CD1CAD" w:rsidRPr="00C46588" w:rsidRDefault="00000000" w:rsidP="00EE4597">
            <w:pPr>
              <w:cnfStyle w:val="000000100000" w:firstRow="0" w:lastRow="0" w:firstColumn="0" w:lastColumn="0" w:oddVBand="0" w:evenVBand="0" w:oddHBand="1" w:evenHBand="0" w:firstRowFirstColumn="0" w:firstRowLastColumn="0" w:lastRowFirstColumn="0" w:lastRowLastColumn="0"/>
              <w:rPr>
                <w:rStyle w:val="Hipervnculo"/>
                <w:sz w:val="16"/>
                <w:szCs w:val="16"/>
                <w:u w:val="none"/>
              </w:rPr>
            </w:pPr>
            <w:hyperlink w:anchor="_[E]_AportesNoCapitalizados_11" w:history="1">
              <w:r w:rsidR="00CD1CAD" w:rsidRPr="00C46588">
                <w:rPr>
                  <w:rStyle w:val="Hipervnculo"/>
                  <w:sz w:val="16"/>
                  <w:szCs w:val="16"/>
                </w:rPr>
                <w:t>[E] AportesNoCapitalizados</w:t>
              </w:r>
            </w:hyperlink>
            <w:r w:rsidR="00CD1CAD" w:rsidRPr="00C46588">
              <w:rPr>
                <w:rStyle w:val="Hipervnculo"/>
                <w:sz w:val="16"/>
                <w:szCs w:val="16"/>
                <w:u w:val="none"/>
              </w:rPr>
              <w:t xml:space="preserve"> +</w:t>
            </w:r>
          </w:p>
          <w:p w14:paraId="0DB49446" w14:textId="77777777" w:rsidR="00CD1CAD" w:rsidRPr="00C46588" w:rsidRDefault="00000000" w:rsidP="00EE4597">
            <w:pPr>
              <w:cnfStyle w:val="000000100000" w:firstRow="0" w:lastRow="0" w:firstColumn="0" w:lastColumn="0" w:oddVBand="0" w:evenVBand="0" w:oddHBand="1" w:evenHBand="0" w:firstRowFirstColumn="0" w:firstRowLastColumn="0" w:lastRowFirstColumn="0" w:lastRowLastColumn="0"/>
              <w:rPr>
                <w:rStyle w:val="Hipervnculo"/>
                <w:sz w:val="16"/>
                <w:szCs w:val="16"/>
                <w:u w:val="none"/>
              </w:rPr>
            </w:pPr>
            <w:hyperlink w:anchor="_[E]_AportesNoCapitalizados_12" w:history="1">
              <w:r w:rsidR="00CD1CAD" w:rsidRPr="00C46588">
                <w:rPr>
                  <w:rStyle w:val="Hipervnculo"/>
                  <w:sz w:val="16"/>
                  <w:szCs w:val="16"/>
                </w:rPr>
                <w:t>[E] AportesNoCapitalizados</w:t>
              </w:r>
            </w:hyperlink>
            <w:r w:rsidR="00CD1CAD" w:rsidRPr="00C46588">
              <w:rPr>
                <w:rStyle w:val="Hipervnculo"/>
                <w:sz w:val="16"/>
                <w:szCs w:val="16"/>
                <w:u w:val="none"/>
              </w:rPr>
              <w:t xml:space="preserve"> +</w:t>
            </w:r>
          </w:p>
          <w:p w14:paraId="63A8EE16" w14:textId="77777777" w:rsidR="00CD1CAD" w:rsidRPr="00C46588" w:rsidRDefault="00000000" w:rsidP="00EE4597">
            <w:pPr>
              <w:cnfStyle w:val="000000100000" w:firstRow="0" w:lastRow="0" w:firstColumn="0" w:lastColumn="0" w:oddVBand="0" w:evenVBand="0" w:oddHBand="1" w:evenHBand="0" w:firstRowFirstColumn="0" w:firstRowLastColumn="0" w:lastRowFirstColumn="0" w:lastRowLastColumn="0"/>
              <w:rPr>
                <w:rStyle w:val="Hipervnculo"/>
                <w:sz w:val="16"/>
                <w:szCs w:val="16"/>
                <w:u w:val="none"/>
              </w:rPr>
            </w:pPr>
            <w:hyperlink w:anchor="_[E]_AportesNoCapitalizados_13" w:history="1">
              <w:r w:rsidR="00CD1CAD" w:rsidRPr="00C46588">
                <w:rPr>
                  <w:rStyle w:val="Hipervnculo"/>
                  <w:sz w:val="16"/>
                  <w:szCs w:val="16"/>
                </w:rPr>
                <w:t>[E] AportesNoCapitalizados</w:t>
              </w:r>
            </w:hyperlink>
            <w:r w:rsidR="00CD1CAD" w:rsidRPr="00C46588">
              <w:rPr>
                <w:rStyle w:val="Hipervnculo"/>
                <w:sz w:val="16"/>
                <w:szCs w:val="16"/>
                <w:u w:val="none"/>
              </w:rPr>
              <w:t xml:space="preserve"> +</w:t>
            </w:r>
          </w:p>
          <w:p w14:paraId="62C2A5B8" w14:textId="77777777" w:rsidR="00CD1CAD" w:rsidRPr="00C46588" w:rsidRDefault="00000000" w:rsidP="00EE4597">
            <w:pPr>
              <w:cnfStyle w:val="000000100000" w:firstRow="0" w:lastRow="0" w:firstColumn="0" w:lastColumn="0" w:oddVBand="0" w:evenVBand="0" w:oddHBand="1" w:evenHBand="0" w:firstRowFirstColumn="0" w:firstRowLastColumn="0" w:lastRowFirstColumn="0" w:lastRowLastColumn="0"/>
              <w:rPr>
                <w:rStyle w:val="Hipervnculo"/>
                <w:sz w:val="16"/>
                <w:szCs w:val="16"/>
                <w:u w:val="none"/>
              </w:rPr>
            </w:pPr>
            <w:hyperlink w:anchor="_[E]_AportesNoCapitalizados_14" w:history="1">
              <w:r w:rsidR="00CD1CAD" w:rsidRPr="00C46588">
                <w:rPr>
                  <w:rStyle w:val="Hipervnculo"/>
                  <w:sz w:val="16"/>
                  <w:szCs w:val="16"/>
                </w:rPr>
                <w:t>[E] AportesNoCapitalizados</w:t>
              </w:r>
            </w:hyperlink>
            <w:r w:rsidR="00CD1CAD" w:rsidRPr="00C46588">
              <w:rPr>
                <w:rStyle w:val="Hipervnculo"/>
                <w:sz w:val="16"/>
                <w:szCs w:val="16"/>
                <w:u w:val="none"/>
              </w:rPr>
              <w:t xml:space="preserve"> +</w:t>
            </w:r>
          </w:p>
          <w:p w14:paraId="605C7AFA" w14:textId="77777777" w:rsidR="00CD1CAD" w:rsidRPr="00C46588" w:rsidRDefault="00000000" w:rsidP="00EE4597">
            <w:pPr>
              <w:cnfStyle w:val="000000100000" w:firstRow="0" w:lastRow="0" w:firstColumn="0" w:lastColumn="0" w:oddVBand="0" w:evenVBand="0" w:oddHBand="1" w:evenHBand="0" w:firstRowFirstColumn="0" w:firstRowLastColumn="0" w:lastRowFirstColumn="0" w:lastRowLastColumn="0"/>
              <w:rPr>
                <w:rStyle w:val="Hipervnculo"/>
                <w:sz w:val="16"/>
                <w:szCs w:val="16"/>
                <w:u w:val="none"/>
              </w:rPr>
            </w:pPr>
            <w:hyperlink w:anchor="_[E]_AportesNoCapitalizados_15" w:history="1">
              <w:r w:rsidR="00CD1CAD" w:rsidRPr="00C46588">
                <w:rPr>
                  <w:rStyle w:val="Hipervnculo"/>
                  <w:sz w:val="16"/>
                  <w:szCs w:val="16"/>
                </w:rPr>
                <w:t>[E] AportesNoCapitalizados</w:t>
              </w:r>
            </w:hyperlink>
            <w:r w:rsidR="00CD1CAD" w:rsidRPr="00C46588">
              <w:rPr>
                <w:rStyle w:val="Hipervnculo"/>
                <w:sz w:val="16"/>
                <w:szCs w:val="16"/>
                <w:u w:val="none"/>
              </w:rPr>
              <w:t xml:space="preserve"> +</w:t>
            </w:r>
          </w:p>
          <w:p w14:paraId="56E6C1AE" w14:textId="77777777" w:rsidR="00CD1CAD" w:rsidRPr="00C46588" w:rsidRDefault="00000000" w:rsidP="00EE4597">
            <w:pPr>
              <w:cnfStyle w:val="000000100000" w:firstRow="0" w:lastRow="0" w:firstColumn="0" w:lastColumn="0" w:oddVBand="0" w:evenVBand="0" w:oddHBand="1" w:evenHBand="0" w:firstRowFirstColumn="0" w:firstRowLastColumn="0" w:lastRowFirstColumn="0" w:lastRowLastColumn="0"/>
              <w:rPr>
                <w:rStyle w:val="Hipervnculo"/>
                <w:sz w:val="16"/>
                <w:szCs w:val="16"/>
                <w:u w:val="none"/>
              </w:rPr>
            </w:pPr>
            <w:hyperlink w:anchor="_[E]_AportesNoCapitalizados_16" w:history="1">
              <w:r w:rsidR="00CD1CAD" w:rsidRPr="00C46588">
                <w:rPr>
                  <w:rStyle w:val="Hipervnculo"/>
                  <w:sz w:val="16"/>
                  <w:szCs w:val="16"/>
                </w:rPr>
                <w:t>[E] AportesNoCapitalizados</w:t>
              </w:r>
            </w:hyperlink>
            <w:r w:rsidR="00CD1CAD">
              <w:rPr>
                <w:rStyle w:val="Hipervnculo"/>
                <w:sz w:val="16"/>
                <w:szCs w:val="16"/>
                <w:u w:val="none"/>
              </w:rPr>
              <w:t xml:space="preserve"> +</w:t>
            </w:r>
            <w:r w:rsidR="00BA7E50">
              <w:rPr>
                <w:rStyle w:val="Hipervnculo"/>
                <w:sz w:val="16"/>
                <w:szCs w:val="16"/>
                <w:u w:val="none"/>
              </w:rPr>
              <w:t xml:space="preserve"> </w:t>
            </w:r>
            <w:hyperlink w:anchor="_[E]_AportesNoCapitalizados_17" w:history="1">
              <w:r w:rsidR="00CD1CAD" w:rsidRPr="006A139F">
                <w:rPr>
                  <w:rStyle w:val="Hipervnculo"/>
                  <w:sz w:val="16"/>
                  <w:szCs w:val="16"/>
                </w:rPr>
                <w:t>[E] AportesNoCapitalizados</w:t>
              </w:r>
            </w:hyperlink>
          </w:p>
          <w:p w14:paraId="6DA10986" w14:textId="77777777" w:rsidR="00CD1CAD" w:rsidRPr="00DC2D3E" w:rsidRDefault="00CD1CAD"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CD1CAD" w:rsidRPr="003B6B0B" w14:paraId="796010F9" w14:textId="77777777" w:rsidTr="009B1896">
        <w:trPr>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0A7724ED" w14:textId="77777777" w:rsidR="00CD1CAD" w:rsidRPr="003B6B0B" w:rsidRDefault="00CD1CAD" w:rsidP="00373A5A">
            <w:pPr>
              <w:pStyle w:val="Ttulo9"/>
              <w:ind w:left="113" w:right="113"/>
              <w:jc w:val="center"/>
              <w:outlineLvl w:val="8"/>
              <w:rPr>
                <w:b w:val="0"/>
                <w:szCs w:val="16"/>
                <w:lang w:val="es-CR" w:eastAsia="es-CR"/>
              </w:rPr>
            </w:pPr>
          </w:p>
        </w:tc>
        <w:tc>
          <w:tcPr>
            <w:tcW w:w="3015" w:type="dxa"/>
            <w:hideMark/>
          </w:tcPr>
          <w:p w14:paraId="17D0444F" w14:textId="77777777" w:rsidR="00CD1CAD" w:rsidRPr="003B6B0B" w:rsidRDefault="00CD1CAD" w:rsidP="00EE459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71" w:name="_[E]_AjustesFinAnterior"/>
            <w:bookmarkEnd w:id="371"/>
            <w:r w:rsidRPr="003B6B0B">
              <w:rPr>
                <w:szCs w:val="16"/>
              </w:rPr>
              <w:t xml:space="preserve">[E] </w:t>
            </w:r>
            <w:r w:rsidRPr="003B6B0B">
              <w:rPr>
                <w:szCs w:val="16"/>
                <w:lang w:val="es-ES_tradnl" w:eastAsia="es-CR"/>
              </w:rPr>
              <w:t>AjustesFinAnterior</w:t>
            </w:r>
          </w:p>
        </w:tc>
        <w:tc>
          <w:tcPr>
            <w:tcW w:w="4536" w:type="dxa"/>
            <w:vAlign w:val="center"/>
            <w:hideMark/>
          </w:tcPr>
          <w:p w14:paraId="2BD9449F"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Por ajustes al patrimonio</w:t>
            </w:r>
          </w:p>
        </w:tc>
        <w:tc>
          <w:tcPr>
            <w:tcW w:w="397" w:type="dxa"/>
            <w:textDirection w:val="btLr"/>
            <w:vAlign w:val="center"/>
            <w:hideMark/>
          </w:tcPr>
          <w:p w14:paraId="492A4AE6" w14:textId="77777777" w:rsidR="00CD1CAD" w:rsidRPr="003B6B0B" w:rsidRDefault="00CD1CAD" w:rsidP="00EE459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30300000000000</w:t>
            </w:r>
          </w:p>
        </w:tc>
        <w:tc>
          <w:tcPr>
            <w:tcW w:w="5103" w:type="dxa"/>
            <w:vAlign w:val="center"/>
            <w:hideMark/>
          </w:tcPr>
          <w:p w14:paraId="768829CD" w14:textId="77777777" w:rsidR="00CD1CAD"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60B88BEA" w14:textId="77777777" w:rsidR="00CD1CAD"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22DC8652" w14:textId="77777777" w:rsidR="00CD1CAD"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0119CA5D"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55750BB4"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0F5455">
              <w:rPr>
                <w:rFonts w:cs="Arial"/>
                <w:color w:val="000000"/>
                <w:sz w:val="16"/>
                <w:szCs w:val="16"/>
                <w:lang w:eastAsia="es-CR"/>
              </w:rPr>
              <w:t>Se debe expresar con 2 decimales</w:t>
            </w:r>
          </w:p>
          <w:p w14:paraId="064EE1E5" w14:textId="77777777" w:rsidR="00074EBC" w:rsidRPr="00074EBC" w:rsidRDefault="00074EBC"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p>
          <w:p w14:paraId="1B3CC38B" w14:textId="77777777" w:rsidR="00CD1CAD" w:rsidRDefault="00074EBC"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05266B90"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lang w:val="es-CR" w:eastAsia="es-CR"/>
              </w:rPr>
            </w:pPr>
            <w:hyperlink w:anchor="_[E]_AjustesFinAnterior" w:history="1">
              <w:r w:rsidR="00CD1CAD" w:rsidRPr="00F56269">
                <w:rPr>
                  <w:rStyle w:val="Hipervnculo"/>
                  <w:rFonts w:cs="Arial"/>
                  <w:sz w:val="16"/>
                  <w:szCs w:val="16"/>
                  <w:lang w:val="es-CR" w:eastAsia="es-CR"/>
                </w:rPr>
                <w:t>[E] AjustesFinAnterior</w:t>
              </w:r>
            </w:hyperlink>
            <w:r w:rsidR="00CD1CAD">
              <w:rPr>
                <w:rFonts w:cs="Arial"/>
                <w:color w:val="000000"/>
                <w:sz w:val="16"/>
                <w:szCs w:val="16"/>
                <w:lang w:val="es-CR" w:eastAsia="es-CR"/>
              </w:rPr>
              <w:t xml:space="preserve"> = </w:t>
            </w:r>
            <w:hyperlink w:anchor="_[E]_Ajustes_2" w:history="1">
              <w:r w:rsidR="00CD1CAD" w:rsidRPr="00F56269">
                <w:rPr>
                  <w:rStyle w:val="Hipervnculo"/>
                  <w:rFonts w:cs="Arial"/>
                  <w:sz w:val="16"/>
                  <w:szCs w:val="16"/>
                  <w:lang w:val="es-CR" w:eastAsia="es-CR"/>
                </w:rPr>
                <w:t>[E] Ajustes</w:t>
              </w:r>
            </w:hyperlink>
            <w:r w:rsidR="00CD1CAD">
              <w:rPr>
                <w:rFonts w:cs="Arial"/>
                <w:color w:val="000000"/>
                <w:sz w:val="16"/>
                <w:szCs w:val="16"/>
                <w:lang w:val="es-CR" w:eastAsia="es-CR"/>
              </w:rPr>
              <w:t xml:space="preserve"> + </w:t>
            </w:r>
            <w:hyperlink w:anchor="_[E]_Ajustes_3" w:history="1">
              <w:r w:rsidR="00CD1CAD" w:rsidRPr="00F56269">
                <w:rPr>
                  <w:rStyle w:val="Hipervnculo"/>
                  <w:rFonts w:cs="Arial"/>
                  <w:sz w:val="16"/>
                  <w:szCs w:val="16"/>
                  <w:lang w:val="es-CR" w:eastAsia="es-CR"/>
                </w:rPr>
                <w:t>[E] Ajustes</w:t>
              </w:r>
            </w:hyperlink>
          </w:p>
          <w:p w14:paraId="2DF93267" w14:textId="77777777" w:rsidR="00CD1CAD" w:rsidRDefault="00CD1CAD"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lang w:val="es-CR" w:eastAsia="es-CR"/>
              </w:rPr>
            </w:pPr>
          </w:p>
          <w:p w14:paraId="4C0F7102" w14:textId="77777777" w:rsidR="00CD1CAD" w:rsidRDefault="00074EBC"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u w:val="none"/>
                <w:lang w:val="es-CR" w:eastAsia="es-CR"/>
              </w:rPr>
            </w:pPr>
            <w:r>
              <w:rPr>
                <w:rStyle w:val="Hipervnculo"/>
                <w:rFonts w:cs="Arial"/>
                <w:sz w:val="16"/>
                <w:szCs w:val="16"/>
                <w:u w:val="none"/>
                <w:lang w:val="es-CR" w:eastAsia="es-CR"/>
              </w:rPr>
              <w:t>d</w:t>
            </w:r>
            <w:r w:rsidR="00CD1CAD" w:rsidRPr="006A139F">
              <w:rPr>
                <w:rStyle w:val="Hipervnculo"/>
                <w:rFonts w:cs="Arial"/>
                <w:sz w:val="16"/>
                <w:szCs w:val="16"/>
                <w:u w:val="none"/>
                <w:lang w:val="es-CR" w:eastAsia="es-CR"/>
              </w:rPr>
              <w:t>.</w:t>
            </w:r>
          </w:p>
          <w:p w14:paraId="076F4088"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u w:val="none"/>
                <w:lang w:val="es-CR" w:eastAsia="es-CR"/>
              </w:rPr>
            </w:pPr>
            <w:hyperlink w:anchor="_[E]_AjustesFinAnterior" w:history="1">
              <w:r w:rsidR="00CD1CAD" w:rsidRPr="006A139F">
                <w:rPr>
                  <w:rStyle w:val="Hipervnculo"/>
                  <w:rFonts w:cs="Arial"/>
                  <w:sz w:val="16"/>
                  <w:szCs w:val="16"/>
                  <w:lang w:val="es-CR" w:eastAsia="es-CR"/>
                </w:rPr>
                <w:t>[E] AjustesFinAnterior</w:t>
              </w:r>
            </w:hyperlink>
            <w:r w:rsidR="00CD1CAD">
              <w:rPr>
                <w:rStyle w:val="Hipervnculo"/>
                <w:rFonts w:cs="Arial"/>
                <w:sz w:val="16"/>
                <w:szCs w:val="16"/>
                <w:u w:val="none"/>
                <w:lang w:val="es-CR" w:eastAsia="es-CR"/>
              </w:rPr>
              <w:t xml:space="preserve"> =</w:t>
            </w:r>
          </w:p>
          <w:p w14:paraId="520B5CF9"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u w:val="none"/>
                <w:lang w:val="es-CR" w:eastAsia="es-CR"/>
              </w:rPr>
            </w:pPr>
            <w:hyperlink w:anchor="_[A]_AjustesIniAnterior" w:history="1">
              <w:r w:rsidR="00CD1CAD" w:rsidRPr="006A139F">
                <w:rPr>
                  <w:rStyle w:val="Hipervnculo"/>
                  <w:rFonts w:cs="Arial"/>
                  <w:sz w:val="16"/>
                  <w:szCs w:val="16"/>
                  <w:lang w:val="es-CR" w:eastAsia="es-CR"/>
                </w:rPr>
                <w:t>[A] AjustesIniAnterior</w:t>
              </w:r>
            </w:hyperlink>
            <w:r w:rsidR="00CD1CAD">
              <w:rPr>
                <w:rStyle w:val="Hipervnculo"/>
                <w:rFonts w:cs="Arial"/>
                <w:sz w:val="16"/>
                <w:szCs w:val="16"/>
                <w:u w:val="none"/>
                <w:lang w:val="es-CR" w:eastAsia="es-CR"/>
              </w:rPr>
              <w:t xml:space="preserve"> +</w:t>
            </w:r>
          </w:p>
          <w:p w14:paraId="18FAA5CF"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u w:val="none"/>
                <w:lang w:val="es-CR" w:eastAsia="es-CR"/>
              </w:rPr>
            </w:pPr>
            <w:hyperlink w:anchor="_[E]_Ajustes_4" w:history="1">
              <w:r w:rsidR="00CD1CAD" w:rsidRPr="006A139F">
                <w:rPr>
                  <w:rStyle w:val="Hipervnculo"/>
                  <w:rFonts w:cs="Arial"/>
                  <w:sz w:val="16"/>
                  <w:szCs w:val="16"/>
                  <w:lang w:val="es-CR" w:eastAsia="es-CR"/>
                </w:rPr>
                <w:t>[E] Ajustes</w:t>
              </w:r>
            </w:hyperlink>
            <w:r w:rsidR="00CD1CAD">
              <w:rPr>
                <w:rStyle w:val="Hipervnculo"/>
                <w:rFonts w:cs="Arial"/>
                <w:sz w:val="16"/>
                <w:szCs w:val="16"/>
                <w:u w:val="none"/>
                <w:lang w:val="es-CR" w:eastAsia="es-CR"/>
              </w:rPr>
              <w:t xml:space="preserve"> +</w:t>
            </w:r>
          </w:p>
          <w:p w14:paraId="62B7B882"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u w:val="none"/>
                <w:lang w:val="es-CR" w:eastAsia="es-CR"/>
              </w:rPr>
            </w:pPr>
            <w:hyperlink w:anchor="_[E]_Ajustes_5" w:history="1">
              <w:r w:rsidR="00CD1CAD" w:rsidRPr="006A139F">
                <w:rPr>
                  <w:rStyle w:val="Hipervnculo"/>
                  <w:rFonts w:cs="Arial"/>
                  <w:sz w:val="16"/>
                  <w:szCs w:val="16"/>
                  <w:lang w:val="es-CR" w:eastAsia="es-CR"/>
                </w:rPr>
                <w:t>[E] Ajustes</w:t>
              </w:r>
            </w:hyperlink>
            <w:r w:rsidR="002F1225">
              <w:rPr>
                <w:rStyle w:val="Hipervnculo"/>
                <w:rFonts w:cs="Arial"/>
                <w:sz w:val="16"/>
                <w:szCs w:val="16"/>
                <w:u w:val="none"/>
                <w:lang w:val="es-CR" w:eastAsia="es-CR"/>
              </w:rPr>
              <w:t xml:space="preserve"> +</w:t>
            </w:r>
          </w:p>
          <w:p w14:paraId="3D2E49EA"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u w:val="none"/>
                <w:lang w:val="es-CR" w:eastAsia="es-CR"/>
              </w:rPr>
            </w:pPr>
            <w:hyperlink w:anchor="_[E]_Ajustes_6" w:history="1">
              <w:r w:rsidR="00CD1CAD" w:rsidRPr="006A139F">
                <w:rPr>
                  <w:rStyle w:val="Hipervnculo"/>
                  <w:rFonts w:cs="Arial"/>
                  <w:sz w:val="16"/>
                  <w:szCs w:val="16"/>
                  <w:lang w:val="es-CR" w:eastAsia="es-CR"/>
                </w:rPr>
                <w:t>[E] Ajustes</w:t>
              </w:r>
            </w:hyperlink>
            <w:r w:rsidR="00CD1CAD">
              <w:rPr>
                <w:rStyle w:val="Hipervnculo"/>
                <w:rFonts w:cs="Arial"/>
                <w:sz w:val="16"/>
                <w:szCs w:val="16"/>
                <w:u w:val="none"/>
                <w:lang w:val="es-CR" w:eastAsia="es-CR"/>
              </w:rPr>
              <w:t xml:space="preserve"> + </w:t>
            </w:r>
          </w:p>
          <w:p w14:paraId="33D6650F"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u w:val="none"/>
                <w:lang w:val="es-CR" w:eastAsia="es-CR"/>
              </w:rPr>
            </w:pPr>
            <w:hyperlink w:anchor="_[E]_Ajustes_7" w:history="1">
              <w:r w:rsidR="00CD1CAD" w:rsidRPr="006A139F">
                <w:rPr>
                  <w:rStyle w:val="Hipervnculo"/>
                  <w:rFonts w:cs="Arial"/>
                  <w:sz w:val="16"/>
                  <w:szCs w:val="16"/>
                  <w:lang w:val="es-CR" w:eastAsia="es-CR"/>
                </w:rPr>
                <w:t>[E] Ajustes</w:t>
              </w:r>
            </w:hyperlink>
            <w:r w:rsidR="002F1225">
              <w:rPr>
                <w:rStyle w:val="Hipervnculo"/>
                <w:rFonts w:cs="Arial"/>
                <w:sz w:val="16"/>
                <w:szCs w:val="16"/>
                <w:u w:val="none"/>
                <w:lang w:val="es-CR" w:eastAsia="es-CR"/>
              </w:rPr>
              <w:t xml:space="preserve"> +</w:t>
            </w:r>
          </w:p>
          <w:p w14:paraId="42EFBC20"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u w:val="none"/>
                <w:lang w:val="es-CR" w:eastAsia="es-CR"/>
              </w:rPr>
            </w:pPr>
            <w:hyperlink w:anchor="_[E]_Ajustes_8" w:history="1">
              <w:r w:rsidR="00CD1CAD" w:rsidRPr="006A139F">
                <w:rPr>
                  <w:rStyle w:val="Hipervnculo"/>
                  <w:rFonts w:cs="Arial"/>
                  <w:sz w:val="16"/>
                  <w:szCs w:val="16"/>
                  <w:lang w:val="es-CR" w:eastAsia="es-CR"/>
                </w:rPr>
                <w:t>[E] Ajustes</w:t>
              </w:r>
            </w:hyperlink>
            <w:r w:rsidR="00CD1CAD">
              <w:rPr>
                <w:rStyle w:val="Hipervnculo"/>
                <w:rFonts w:cs="Arial"/>
                <w:sz w:val="16"/>
                <w:szCs w:val="16"/>
                <w:u w:val="none"/>
                <w:lang w:val="es-CR" w:eastAsia="es-CR"/>
              </w:rPr>
              <w:t xml:space="preserve"> +</w:t>
            </w:r>
          </w:p>
          <w:p w14:paraId="02110300"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u w:val="none"/>
                <w:lang w:val="es-CR" w:eastAsia="es-CR"/>
              </w:rPr>
            </w:pPr>
            <w:hyperlink w:anchor="_[E]_Ajustes_9" w:history="1">
              <w:r w:rsidR="00CD1CAD" w:rsidRPr="006A139F">
                <w:rPr>
                  <w:rStyle w:val="Hipervnculo"/>
                  <w:rFonts w:cs="Arial"/>
                  <w:sz w:val="16"/>
                  <w:szCs w:val="16"/>
                  <w:lang w:val="es-CR" w:eastAsia="es-CR"/>
                </w:rPr>
                <w:t>[E] Ajustes</w:t>
              </w:r>
            </w:hyperlink>
            <w:r w:rsidR="00CD1CAD">
              <w:rPr>
                <w:rStyle w:val="Hipervnculo"/>
                <w:rFonts w:cs="Arial"/>
                <w:sz w:val="16"/>
                <w:szCs w:val="16"/>
                <w:u w:val="none"/>
                <w:lang w:val="es-CR" w:eastAsia="es-CR"/>
              </w:rPr>
              <w:t xml:space="preserve"> +</w:t>
            </w:r>
          </w:p>
          <w:p w14:paraId="61ACD5A3"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u w:val="none"/>
                <w:lang w:val="es-CR" w:eastAsia="es-CR"/>
              </w:rPr>
            </w:pPr>
            <w:hyperlink w:anchor="_[E]_Ajustes_10" w:history="1">
              <w:r w:rsidR="00CD1CAD" w:rsidRPr="006A139F">
                <w:rPr>
                  <w:rStyle w:val="Hipervnculo"/>
                  <w:rFonts w:cs="Arial"/>
                  <w:sz w:val="16"/>
                  <w:szCs w:val="16"/>
                  <w:lang w:val="es-CR" w:eastAsia="es-CR"/>
                </w:rPr>
                <w:t>[E] Ajustes</w:t>
              </w:r>
            </w:hyperlink>
            <w:r w:rsidR="00CD1CAD">
              <w:rPr>
                <w:rStyle w:val="Hipervnculo"/>
                <w:rFonts w:cs="Arial"/>
                <w:sz w:val="16"/>
                <w:szCs w:val="16"/>
                <w:u w:val="none"/>
                <w:lang w:val="es-CR" w:eastAsia="es-CR"/>
              </w:rPr>
              <w:t xml:space="preserve"> +</w:t>
            </w:r>
          </w:p>
          <w:p w14:paraId="3E8CC8BA"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u w:val="none"/>
                <w:lang w:val="es-CR" w:eastAsia="es-CR"/>
              </w:rPr>
            </w:pPr>
            <w:hyperlink w:anchor="_[E]_Ajustes_11" w:history="1">
              <w:r w:rsidR="00CD1CAD" w:rsidRPr="006A139F">
                <w:rPr>
                  <w:rStyle w:val="Hipervnculo"/>
                  <w:rFonts w:cs="Arial"/>
                  <w:sz w:val="16"/>
                  <w:szCs w:val="16"/>
                  <w:lang w:val="es-CR" w:eastAsia="es-CR"/>
                </w:rPr>
                <w:t>[E] Ajustes</w:t>
              </w:r>
            </w:hyperlink>
            <w:r w:rsidR="00CD1CAD">
              <w:rPr>
                <w:rStyle w:val="Hipervnculo"/>
                <w:rFonts w:cs="Arial"/>
                <w:sz w:val="16"/>
                <w:szCs w:val="16"/>
                <w:u w:val="none"/>
                <w:lang w:val="es-CR" w:eastAsia="es-CR"/>
              </w:rPr>
              <w:t xml:space="preserve"> +</w:t>
            </w:r>
          </w:p>
          <w:p w14:paraId="39FD5160"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u w:val="none"/>
                <w:lang w:val="es-CR" w:eastAsia="es-CR"/>
              </w:rPr>
            </w:pPr>
            <w:hyperlink w:anchor="_[E]_Ajustes_12" w:history="1">
              <w:r w:rsidR="00CD1CAD" w:rsidRPr="006A139F">
                <w:rPr>
                  <w:rStyle w:val="Hipervnculo"/>
                  <w:rFonts w:cs="Arial"/>
                  <w:sz w:val="16"/>
                  <w:szCs w:val="16"/>
                  <w:lang w:val="es-CR" w:eastAsia="es-CR"/>
                </w:rPr>
                <w:t>[E] Ajustes</w:t>
              </w:r>
            </w:hyperlink>
            <w:r w:rsidR="00CD1CAD">
              <w:rPr>
                <w:rStyle w:val="Hipervnculo"/>
                <w:rFonts w:cs="Arial"/>
                <w:sz w:val="16"/>
                <w:szCs w:val="16"/>
                <w:u w:val="none"/>
                <w:lang w:val="es-CR" w:eastAsia="es-CR"/>
              </w:rPr>
              <w:t xml:space="preserve"> +</w:t>
            </w:r>
          </w:p>
          <w:p w14:paraId="4627A67E"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u w:val="none"/>
                <w:lang w:val="es-CR" w:eastAsia="es-CR"/>
              </w:rPr>
            </w:pPr>
            <w:hyperlink w:anchor="_[E]_Ajustes_13" w:history="1">
              <w:r w:rsidR="00CD1CAD" w:rsidRPr="006A139F">
                <w:rPr>
                  <w:rStyle w:val="Hipervnculo"/>
                  <w:rFonts w:cs="Arial"/>
                  <w:sz w:val="16"/>
                  <w:szCs w:val="16"/>
                  <w:lang w:val="es-CR" w:eastAsia="es-CR"/>
                </w:rPr>
                <w:t>[E] Ajustes</w:t>
              </w:r>
            </w:hyperlink>
            <w:r w:rsidR="00CD1CAD">
              <w:rPr>
                <w:rStyle w:val="Hipervnculo"/>
                <w:rFonts w:cs="Arial"/>
                <w:sz w:val="16"/>
                <w:szCs w:val="16"/>
                <w:u w:val="none"/>
                <w:lang w:val="es-CR" w:eastAsia="es-CR"/>
              </w:rPr>
              <w:t xml:space="preserve"> +</w:t>
            </w:r>
          </w:p>
          <w:p w14:paraId="7A2B08B6"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u w:val="none"/>
                <w:lang w:val="es-CR" w:eastAsia="es-CR"/>
              </w:rPr>
            </w:pPr>
            <w:hyperlink w:anchor="_[E]_Ajustes_14" w:history="1">
              <w:r w:rsidR="00CD1CAD" w:rsidRPr="006A139F">
                <w:rPr>
                  <w:rStyle w:val="Hipervnculo"/>
                  <w:rFonts w:cs="Arial"/>
                  <w:sz w:val="16"/>
                  <w:szCs w:val="16"/>
                  <w:lang w:val="es-CR" w:eastAsia="es-CR"/>
                </w:rPr>
                <w:t>[E] Ajustes</w:t>
              </w:r>
            </w:hyperlink>
            <w:r w:rsidR="00CD1CAD">
              <w:rPr>
                <w:rStyle w:val="Hipervnculo"/>
                <w:rFonts w:cs="Arial"/>
                <w:sz w:val="16"/>
                <w:szCs w:val="16"/>
                <w:u w:val="none"/>
                <w:lang w:val="es-CR" w:eastAsia="es-CR"/>
              </w:rPr>
              <w:t xml:space="preserve"> +</w:t>
            </w:r>
          </w:p>
          <w:p w14:paraId="5FFA1F42"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u w:val="none"/>
                <w:lang w:val="es-CR" w:eastAsia="es-CR"/>
              </w:rPr>
            </w:pPr>
            <w:hyperlink w:anchor="_[E]_Ajustes_15" w:history="1">
              <w:r w:rsidR="00CD1CAD" w:rsidRPr="006A139F">
                <w:rPr>
                  <w:rStyle w:val="Hipervnculo"/>
                  <w:rFonts w:cs="Arial"/>
                  <w:sz w:val="16"/>
                  <w:szCs w:val="16"/>
                  <w:lang w:val="es-CR" w:eastAsia="es-CR"/>
                </w:rPr>
                <w:t>[E] Ajustes</w:t>
              </w:r>
            </w:hyperlink>
            <w:r w:rsidR="00CD1CAD">
              <w:rPr>
                <w:rStyle w:val="Hipervnculo"/>
                <w:rFonts w:cs="Arial"/>
                <w:sz w:val="16"/>
                <w:szCs w:val="16"/>
                <w:u w:val="none"/>
                <w:lang w:val="es-CR" w:eastAsia="es-CR"/>
              </w:rPr>
              <w:t xml:space="preserve"> +</w:t>
            </w:r>
          </w:p>
          <w:p w14:paraId="198E0B9C" w14:textId="77777777" w:rsidR="00CD1CAD" w:rsidRPr="003B6B0B" w:rsidRDefault="00000000" w:rsidP="00BA7E5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16" w:history="1">
              <w:r w:rsidR="00CD1CAD" w:rsidRPr="006A139F">
                <w:rPr>
                  <w:rStyle w:val="Hipervnculo"/>
                  <w:rFonts w:cs="Arial"/>
                  <w:sz w:val="16"/>
                  <w:szCs w:val="16"/>
                  <w:lang w:val="es-CR" w:eastAsia="es-CR"/>
                </w:rPr>
                <w:t>[E] Ajustes</w:t>
              </w:r>
            </w:hyperlink>
            <w:r w:rsidR="00CD1CAD">
              <w:rPr>
                <w:rStyle w:val="Hipervnculo"/>
                <w:rFonts w:cs="Arial"/>
                <w:sz w:val="16"/>
                <w:szCs w:val="16"/>
                <w:u w:val="none"/>
                <w:lang w:val="es-CR" w:eastAsia="es-CR"/>
              </w:rPr>
              <w:t xml:space="preserve"> +</w:t>
            </w:r>
            <w:r w:rsidR="00BA7E50">
              <w:rPr>
                <w:rStyle w:val="Hipervnculo"/>
                <w:rFonts w:cs="Arial"/>
                <w:sz w:val="16"/>
                <w:szCs w:val="16"/>
                <w:u w:val="none"/>
                <w:lang w:val="es-CR" w:eastAsia="es-CR"/>
              </w:rPr>
              <w:t xml:space="preserve"> </w:t>
            </w:r>
            <w:hyperlink w:anchor="_[E]_Ajustes_17" w:history="1">
              <w:r w:rsidR="00CD1CAD" w:rsidRPr="006A139F">
                <w:rPr>
                  <w:rStyle w:val="Hipervnculo"/>
                  <w:rFonts w:cs="Arial"/>
                  <w:sz w:val="16"/>
                  <w:szCs w:val="16"/>
                  <w:lang w:val="es-CR" w:eastAsia="es-CR"/>
                </w:rPr>
                <w:t>[E] Ajustes</w:t>
              </w:r>
            </w:hyperlink>
          </w:p>
        </w:tc>
      </w:tr>
      <w:tr w:rsidR="00CD1CAD" w:rsidRPr="003B6B0B" w14:paraId="37A64D46" w14:textId="77777777" w:rsidTr="009B1896">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75780E39" w14:textId="77777777" w:rsidR="00CD1CAD" w:rsidRPr="003B6B0B" w:rsidRDefault="00CD1CAD" w:rsidP="00373A5A">
            <w:pPr>
              <w:pStyle w:val="Ttulo9"/>
              <w:ind w:left="113" w:right="113"/>
              <w:jc w:val="center"/>
              <w:outlineLvl w:val="8"/>
              <w:rPr>
                <w:b w:val="0"/>
                <w:szCs w:val="16"/>
                <w:lang w:val="es-CR" w:eastAsia="es-CR"/>
              </w:rPr>
            </w:pPr>
          </w:p>
        </w:tc>
        <w:tc>
          <w:tcPr>
            <w:tcW w:w="3015" w:type="dxa"/>
            <w:hideMark/>
          </w:tcPr>
          <w:p w14:paraId="19C6A4F5" w14:textId="77777777" w:rsidR="00CD1CAD" w:rsidRPr="003B6B0B" w:rsidRDefault="00CD1CAD" w:rsidP="00EE459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72" w:name="_[E]_ReservasFinAnterior"/>
            <w:bookmarkEnd w:id="372"/>
            <w:r w:rsidRPr="003B6B0B">
              <w:rPr>
                <w:szCs w:val="16"/>
              </w:rPr>
              <w:t xml:space="preserve">[E] </w:t>
            </w:r>
            <w:r w:rsidRPr="003B6B0B">
              <w:rPr>
                <w:szCs w:val="16"/>
                <w:lang w:val="es-ES_tradnl" w:eastAsia="es-CR"/>
              </w:rPr>
              <w:t>ReservasFinAnterior</w:t>
            </w:r>
          </w:p>
        </w:tc>
        <w:tc>
          <w:tcPr>
            <w:tcW w:w="4536" w:type="dxa"/>
            <w:vAlign w:val="center"/>
            <w:hideMark/>
          </w:tcPr>
          <w:p w14:paraId="74B31568"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397" w:type="dxa"/>
            <w:textDirection w:val="btLr"/>
            <w:vAlign w:val="center"/>
            <w:hideMark/>
          </w:tcPr>
          <w:p w14:paraId="15491EC9" w14:textId="77777777" w:rsidR="00CD1CAD" w:rsidRPr="003B6B0B" w:rsidRDefault="00CD1CAD" w:rsidP="00EE459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30400000000000</w:t>
            </w:r>
          </w:p>
        </w:tc>
        <w:tc>
          <w:tcPr>
            <w:tcW w:w="5103" w:type="dxa"/>
            <w:vAlign w:val="center"/>
            <w:hideMark/>
          </w:tcPr>
          <w:p w14:paraId="312EBCFE" w14:textId="77777777" w:rsidR="00CD1CAD" w:rsidRDefault="00CD1CAD"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69152A0C" w14:textId="77777777" w:rsidR="00CD1CAD" w:rsidRDefault="00CD1CAD"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 0</w:t>
            </w:r>
          </w:p>
          <w:p w14:paraId="6BFAFD07" w14:textId="77777777" w:rsidR="00CD1CAD" w:rsidRDefault="00CD1CAD"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16C9DA40" w14:textId="77777777" w:rsidR="00074EBC" w:rsidRDefault="00074EBC" w:rsidP="00074EB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58C68185" w14:textId="77777777" w:rsidR="00074EBC" w:rsidRDefault="00074EBC" w:rsidP="00074EB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0F5455">
              <w:rPr>
                <w:rFonts w:cs="Arial"/>
                <w:color w:val="000000"/>
                <w:sz w:val="16"/>
                <w:szCs w:val="16"/>
                <w:lang w:eastAsia="es-CR"/>
              </w:rPr>
              <w:t>Se debe expresar con 2 decimales</w:t>
            </w:r>
          </w:p>
          <w:p w14:paraId="5263B4F7" w14:textId="77777777" w:rsidR="00074EBC" w:rsidRPr="00074EBC" w:rsidRDefault="00074EBC"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p>
          <w:p w14:paraId="562245EA" w14:textId="77777777" w:rsidR="00CD1CAD" w:rsidRDefault="00074EBC"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7BE10835"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lang w:val="es-CR" w:eastAsia="es-CR"/>
              </w:rPr>
            </w:pPr>
            <w:hyperlink w:anchor="_[E]_ReservasFinAnterior" w:history="1">
              <w:r w:rsidR="00CD1CAD" w:rsidRPr="00F56269">
                <w:rPr>
                  <w:rStyle w:val="Hipervnculo"/>
                  <w:rFonts w:cs="Arial"/>
                  <w:sz w:val="16"/>
                  <w:szCs w:val="16"/>
                  <w:lang w:val="es-CR" w:eastAsia="es-CR"/>
                </w:rPr>
                <w:t>[E] ReservasFinAnterior</w:t>
              </w:r>
            </w:hyperlink>
            <w:r w:rsidR="00CD1CAD">
              <w:rPr>
                <w:rFonts w:cs="Arial"/>
                <w:color w:val="000000"/>
                <w:sz w:val="16"/>
                <w:szCs w:val="16"/>
                <w:lang w:val="es-CR" w:eastAsia="es-CR"/>
              </w:rPr>
              <w:t xml:space="preserve"> = </w:t>
            </w:r>
            <w:hyperlink w:anchor="_[E]_Reservas_2" w:history="1">
              <w:r w:rsidR="00CD1CAD" w:rsidRPr="00F56269">
                <w:rPr>
                  <w:rStyle w:val="Hipervnculo"/>
                  <w:rFonts w:cs="Arial"/>
                  <w:sz w:val="16"/>
                  <w:szCs w:val="16"/>
                  <w:lang w:val="es-CR" w:eastAsia="es-CR"/>
                </w:rPr>
                <w:t>[E] Reservas</w:t>
              </w:r>
            </w:hyperlink>
            <w:r w:rsidR="00CD1CAD">
              <w:rPr>
                <w:rFonts w:cs="Arial"/>
                <w:color w:val="000000"/>
                <w:sz w:val="16"/>
                <w:szCs w:val="16"/>
                <w:lang w:val="es-CR" w:eastAsia="es-CR"/>
              </w:rPr>
              <w:t xml:space="preserve"> + </w:t>
            </w:r>
            <w:hyperlink w:anchor="_[E]_Reservas_3" w:history="1">
              <w:r w:rsidR="00CD1CAD" w:rsidRPr="00F56269">
                <w:rPr>
                  <w:rStyle w:val="Hipervnculo"/>
                  <w:rFonts w:cs="Arial"/>
                  <w:sz w:val="16"/>
                  <w:szCs w:val="16"/>
                  <w:lang w:val="es-CR" w:eastAsia="es-CR"/>
                </w:rPr>
                <w:t>[E] Reservas</w:t>
              </w:r>
            </w:hyperlink>
          </w:p>
          <w:p w14:paraId="0304D02B" w14:textId="77777777" w:rsidR="00CD1CAD" w:rsidRDefault="00CD1CAD"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lang w:val="es-CR" w:eastAsia="es-CR"/>
              </w:rPr>
            </w:pPr>
          </w:p>
          <w:p w14:paraId="6AB2BF49" w14:textId="77777777" w:rsidR="00CD1CAD" w:rsidRDefault="00074EBC"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u w:val="none"/>
                <w:lang w:val="es-CR" w:eastAsia="es-CR"/>
              </w:rPr>
            </w:pPr>
            <w:r>
              <w:rPr>
                <w:rStyle w:val="Hipervnculo"/>
                <w:rFonts w:cs="Arial"/>
                <w:sz w:val="16"/>
                <w:szCs w:val="16"/>
                <w:u w:val="none"/>
                <w:lang w:val="es-CR" w:eastAsia="es-CR"/>
              </w:rPr>
              <w:t>d</w:t>
            </w:r>
            <w:r w:rsidR="00CD1CAD" w:rsidRPr="003E4152">
              <w:rPr>
                <w:rStyle w:val="Hipervnculo"/>
                <w:rFonts w:cs="Arial"/>
                <w:sz w:val="16"/>
                <w:szCs w:val="16"/>
                <w:u w:val="none"/>
                <w:lang w:val="es-CR" w:eastAsia="es-CR"/>
              </w:rPr>
              <w:t>.</w:t>
            </w:r>
          </w:p>
          <w:p w14:paraId="6661402A"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u w:val="none"/>
                <w:lang w:val="es-CR" w:eastAsia="es-CR"/>
              </w:rPr>
            </w:pPr>
            <w:hyperlink w:anchor="_[E]_ReservasFinAnterior" w:history="1">
              <w:r w:rsidR="00CD1CAD" w:rsidRPr="003E4152">
                <w:rPr>
                  <w:rStyle w:val="Hipervnculo"/>
                  <w:rFonts w:cs="Arial"/>
                  <w:sz w:val="16"/>
                  <w:szCs w:val="16"/>
                  <w:lang w:val="es-CR" w:eastAsia="es-CR"/>
                </w:rPr>
                <w:t>[E] ReservasFinAnterior</w:t>
              </w:r>
            </w:hyperlink>
            <w:r w:rsidR="00CD1CAD">
              <w:rPr>
                <w:rStyle w:val="Hipervnculo"/>
                <w:rFonts w:cs="Arial"/>
                <w:sz w:val="16"/>
                <w:szCs w:val="16"/>
                <w:u w:val="none"/>
                <w:lang w:val="es-CR" w:eastAsia="es-CR"/>
              </w:rPr>
              <w:t xml:space="preserve"> =</w:t>
            </w:r>
          </w:p>
          <w:p w14:paraId="3BE78AA3"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u w:val="none"/>
                <w:lang w:val="es-CR" w:eastAsia="es-CR"/>
              </w:rPr>
            </w:pPr>
            <w:hyperlink w:anchor="_[A]_ReservasIniAnterior" w:history="1">
              <w:r w:rsidR="00CD1CAD" w:rsidRPr="003E4152">
                <w:rPr>
                  <w:rStyle w:val="Hipervnculo"/>
                  <w:rFonts w:cs="Arial"/>
                  <w:sz w:val="16"/>
                  <w:szCs w:val="16"/>
                  <w:lang w:val="es-CR" w:eastAsia="es-CR"/>
                </w:rPr>
                <w:t>[A] ReservasIniAnterior</w:t>
              </w:r>
            </w:hyperlink>
            <w:r w:rsidR="00CD1CAD">
              <w:rPr>
                <w:rStyle w:val="Hipervnculo"/>
                <w:rFonts w:cs="Arial"/>
                <w:sz w:val="16"/>
                <w:szCs w:val="16"/>
                <w:u w:val="none"/>
                <w:lang w:val="es-CR" w:eastAsia="es-CR"/>
              </w:rPr>
              <w:t xml:space="preserve"> +</w:t>
            </w:r>
          </w:p>
          <w:p w14:paraId="3CBE60F6"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u w:val="none"/>
                <w:lang w:val="es-CR" w:eastAsia="es-CR"/>
              </w:rPr>
            </w:pPr>
            <w:hyperlink w:anchor="_[E]_Reservas_4" w:history="1">
              <w:r w:rsidR="00CD1CAD" w:rsidRPr="003E4152">
                <w:rPr>
                  <w:rStyle w:val="Hipervnculo"/>
                  <w:rFonts w:cs="Arial"/>
                  <w:sz w:val="16"/>
                  <w:szCs w:val="16"/>
                  <w:lang w:val="es-CR" w:eastAsia="es-CR"/>
                </w:rPr>
                <w:t>[E] Reservas</w:t>
              </w:r>
            </w:hyperlink>
            <w:r w:rsidR="00CD1CAD">
              <w:rPr>
                <w:rStyle w:val="Hipervnculo"/>
                <w:rFonts w:cs="Arial"/>
                <w:sz w:val="16"/>
                <w:szCs w:val="16"/>
                <w:u w:val="none"/>
                <w:lang w:val="es-CR" w:eastAsia="es-CR"/>
              </w:rPr>
              <w:t xml:space="preserve"> +</w:t>
            </w:r>
          </w:p>
          <w:p w14:paraId="6E9A9DB9"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u w:val="none"/>
                <w:lang w:val="es-CR" w:eastAsia="es-CR"/>
              </w:rPr>
            </w:pPr>
            <w:hyperlink w:anchor="_[E]_Reservas_5" w:history="1">
              <w:r w:rsidR="00CD1CAD" w:rsidRPr="003E4152">
                <w:rPr>
                  <w:rStyle w:val="Hipervnculo"/>
                  <w:rFonts w:cs="Arial"/>
                  <w:sz w:val="16"/>
                  <w:szCs w:val="16"/>
                  <w:lang w:val="es-CR" w:eastAsia="es-CR"/>
                </w:rPr>
                <w:t>[E] Reservas</w:t>
              </w:r>
            </w:hyperlink>
            <w:r w:rsidR="002F1225">
              <w:rPr>
                <w:rStyle w:val="Hipervnculo"/>
                <w:rFonts w:cs="Arial"/>
                <w:sz w:val="16"/>
                <w:szCs w:val="16"/>
                <w:u w:val="none"/>
                <w:lang w:val="es-CR" w:eastAsia="es-CR"/>
              </w:rPr>
              <w:t xml:space="preserve"> +</w:t>
            </w:r>
          </w:p>
          <w:p w14:paraId="3CA1B2AD"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u w:val="none"/>
                <w:lang w:val="es-CR" w:eastAsia="es-CR"/>
              </w:rPr>
            </w:pPr>
            <w:hyperlink w:anchor="_[E]_Reservas_6" w:history="1">
              <w:r w:rsidR="00CD1CAD" w:rsidRPr="003E4152">
                <w:rPr>
                  <w:rStyle w:val="Hipervnculo"/>
                  <w:rFonts w:cs="Arial"/>
                  <w:sz w:val="16"/>
                  <w:szCs w:val="16"/>
                  <w:lang w:val="es-CR" w:eastAsia="es-CR"/>
                </w:rPr>
                <w:t>[E] Reservas</w:t>
              </w:r>
            </w:hyperlink>
            <w:r w:rsidR="00CD1CAD">
              <w:rPr>
                <w:rStyle w:val="Hipervnculo"/>
                <w:rFonts w:cs="Arial"/>
                <w:sz w:val="16"/>
                <w:szCs w:val="16"/>
                <w:u w:val="none"/>
                <w:lang w:val="es-CR" w:eastAsia="es-CR"/>
              </w:rPr>
              <w:t xml:space="preserve"> +</w:t>
            </w:r>
          </w:p>
          <w:p w14:paraId="2250630D"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u w:val="none"/>
                <w:lang w:val="es-CR" w:eastAsia="es-CR"/>
              </w:rPr>
            </w:pPr>
            <w:hyperlink w:anchor="_[E]_Reservas_7" w:history="1">
              <w:r w:rsidR="00CD1CAD" w:rsidRPr="003E4152">
                <w:rPr>
                  <w:rStyle w:val="Hipervnculo"/>
                  <w:rFonts w:cs="Arial"/>
                  <w:sz w:val="16"/>
                  <w:szCs w:val="16"/>
                  <w:lang w:val="es-CR" w:eastAsia="es-CR"/>
                </w:rPr>
                <w:t>[E] Reservas</w:t>
              </w:r>
            </w:hyperlink>
            <w:r w:rsidR="002F1225">
              <w:rPr>
                <w:rStyle w:val="Hipervnculo"/>
                <w:rFonts w:cs="Arial"/>
                <w:sz w:val="16"/>
                <w:szCs w:val="16"/>
                <w:u w:val="none"/>
                <w:lang w:val="es-CR" w:eastAsia="es-CR"/>
              </w:rPr>
              <w:t xml:space="preserve"> +</w:t>
            </w:r>
          </w:p>
          <w:p w14:paraId="00F4B927"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u w:val="none"/>
                <w:lang w:val="es-CR" w:eastAsia="es-CR"/>
              </w:rPr>
            </w:pPr>
            <w:hyperlink w:anchor="_[E]_Reservas_8" w:history="1">
              <w:r w:rsidR="00CD1CAD" w:rsidRPr="003E4152">
                <w:rPr>
                  <w:rStyle w:val="Hipervnculo"/>
                  <w:rFonts w:cs="Arial"/>
                  <w:sz w:val="16"/>
                  <w:szCs w:val="16"/>
                  <w:lang w:val="es-CR" w:eastAsia="es-CR"/>
                </w:rPr>
                <w:t>[E] Reservas</w:t>
              </w:r>
            </w:hyperlink>
            <w:r w:rsidR="00CD1CAD">
              <w:rPr>
                <w:rStyle w:val="Hipervnculo"/>
                <w:rFonts w:cs="Arial"/>
                <w:sz w:val="16"/>
                <w:szCs w:val="16"/>
                <w:u w:val="none"/>
                <w:lang w:val="es-CR" w:eastAsia="es-CR"/>
              </w:rPr>
              <w:t xml:space="preserve"> +</w:t>
            </w:r>
          </w:p>
          <w:p w14:paraId="476FAEF6"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u w:val="none"/>
                <w:lang w:val="es-CR" w:eastAsia="es-CR"/>
              </w:rPr>
            </w:pPr>
            <w:hyperlink w:anchor="_[E]_Reservas_11" w:history="1">
              <w:r w:rsidR="00CD1CAD" w:rsidRPr="00282356">
                <w:rPr>
                  <w:rStyle w:val="Hipervnculo"/>
                  <w:rFonts w:cs="Arial"/>
                  <w:sz w:val="16"/>
                  <w:szCs w:val="16"/>
                  <w:lang w:val="es-CR" w:eastAsia="es-CR"/>
                </w:rPr>
                <w:t>[E] Reservas</w:t>
              </w:r>
            </w:hyperlink>
            <w:r w:rsidR="00CD1CAD">
              <w:rPr>
                <w:rStyle w:val="Hipervnculo"/>
                <w:rFonts w:cs="Arial"/>
                <w:sz w:val="16"/>
                <w:szCs w:val="16"/>
                <w:u w:val="none"/>
                <w:lang w:val="es-CR" w:eastAsia="es-CR"/>
              </w:rPr>
              <w:t xml:space="preserve"> +</w:t>
            </w:r>
          </w:p>
          <w:p w14:paraId="2297EA23"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u w:val="none"/>
                <w:lang w:val="es-CR" w:eastAsia="es-CR"/>
              </w:rPr>
            </w:pPr>
            <w:hyperlink w:anchor="_[E]_Reservas_9" w:history="1">
              <w:r w:rsidR="00CD1CAD" w:rsidRPr="003E4152">
                <w:rPr>
                  <w:rStyle w:val="Hipervnculo"/>
                  <w:rFonts w:cs="Arial"/>
                  <w:sz w:val="16"/>
                  <w:szCs w:val="16"/>
                  <w:lang w:val="es-CR" w:eastAsia="es-CR"/>
                </w:rPr>
                <w:t>[E] Reservas</w:t>
              </w:r>
            </w:hyperlink>
            <w:r w:rsidR="00CD1CAD">
              <w:rPr>
                <w:rStyle w:val="Hipervnculo"/>
                <w:rFonts w:cs="Arial"/>
                <w:sz w:val="16"/>
                <w:szCs w:val="16"/>
                <w:u w:val="none"/>
                <w:lang w:val="es-CR" w:eastAsia="es-CR"/>
              </w:rPr>
              <w:t xml:space="preserve"> +</w:t>
            </w:r>
          </w:p>
          <w:p w14:paraId="38FE0CB1"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u w:val="none"/>
                <w:lang w:val="es-CR" w:eastAsia="es-CR"/>
              </w:rPr>
            </w:pPr>
            <w:hyperlink w:anchor="_[E]_Reservas_10" w:history="1">
              <w:r w:rsidR="00CD1CAD" w:rsidRPr="003E4152">
                <w:rPr>
                  <w:rStyle w:val="Hipervnculo"/>
                  <w:rFonts w:cs="Arial"/>
                  <w:sz w:val="16"/>
                  <w:szCs w:val="16"/>
                  <w:lang w:val="es-CR" w:eastAsia="es-CR"/>
                </w:rPr>
                <w:t>[E] Reservas</w:t>
              </w:r>
            </w:hyperlink>
            <w:r w:rsidR="00CD1CAD">
              <w:rPr>
                <w:rStyle w:val="Hipervnculo"/>
                <w:rFonts w:cs="Arial"/>
                <w:sz w:val="16"/>
                <w:szCs w:val="16"/>
                <w:u w:val="none"/>
                <w:lang w:val="es-CR" w:eastAsia="es-CR"/>
              </w:rPr>
              <w:t xml:space="preserve"> +</w:t>
            </w:r>
          </w:p>
          <w:p w14:paraId="0539C330"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u w:val="none"/>
                <w:lang w:val="es-CR" w:eastAsia="es-CR"/>
              </w:rPr>
            </w:pPr>
            <w:hyperlink w:anchor="_[E]_Reservas_12" w:history="1">
              <w:r w:rsidR="00CD1CAD" w:rsidRPr="00282356">
                <w:rPr>
                  <w:rStyle w:val="Hipervnculo"/>
                  <w:rFonts w:cs="Arial"/>
                  <w:sz w:val="16"/>
                  <w:szCs w:val="16"/>
                  <w:lang w:val="es-CR" w:eastAsia="es-CR"/>
                </w:rPr>
                <w:t>[E] Reservas</w:t>
              </w:r>
            </w:hyperlink>
            <w:r w:rsidR="00CD1CAD">
              <w:rPr>
                <w:rStyle w:val="Hipervnculo"/>
                <w:rFonts w:cs="Arial"/>
                <w:sz w:val="16"/>
                <w:szCs w:val="16"/>
                <w:u w:val="none"/>
                <w:lang w:val="es-CR" w:eastAsia="es-CR"/>
              </w:rPr>
              <w:t xml:space="preserve"> +</w:t>
            </w:r>
          </w:p>
          <w:p w14:paraId="1401B699"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u w:val="none"/>
                <w:lang w:val="es-CR" w:eastAsia="es-CR"/>
              </w:rPr>
            </w:pPr>
            <w:hyperlink w:anchor="_[E]_Reservas_13" w:history="1">
              <w:r w:rsidR="00CD1CAD" w:rsidRPr="00282356">
                <w:rPr>
                  <w:rStyle w:val="Hipervnculo"/>
                  <w:rFonts w:cs="Arial"/>
                  <w:sz w:val="16"/>
                  <w:szCs w:val="16"/>
                  <w:lang w:val="es-CR" w:eastAsia="es-CR"/>
                </w:rPr>
                <w:t>[E] Reservas</w:t>
              </w:r>
            </w:hyperlink>
            <w:r w:rsidR="00CD1CAD">
              <w:rPr>
                <w:rStyle w:val="Hipervnculo"/>
                <w:rFonts w:cs="Arial"/>
                <w:sz w:val="16"/>
                <w:szCs w:val="16"/>
                <w:u w:val="none"/>
                <w:lang w:val="es-CR" w:eastAsia="es-CR"/>
              </w:rPr>
              <w:t xml:space="preserve"> +</w:t>
            </w:r>
          </w:p>
          <w:p w14:paraId="20C6BADD"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u w:val="none"/>
                <w:lang w:val="es-CR" w:eastAsia="es-CR"/>
              </w:rPr>
            </w:pPr>
            <w:hyperlink w:anchor="_[E]_Reservas_14" w:history="1">
              <w:r w:rsidR="00CD1CAD" w:rsidRPr="00282356">
                <w:rPr>
                  <w:rStyle w:val="Hipervnculo"/>
                  <w:rFonts w:cs="Arial"/>
                  <w:sz w:val="16"/>
                  <w:szCs w:val="16"/>
                  <w:lang w:val="es-CR" w:eastAsia="es-CR"/>
                </w:rPr>
                <w:t>[E] Reservas</w:t>
              </w:r>
            </w:hyperlink>
            <w:r w:rsidR="00CD1CAD">
              <w:rPr>
                <w:rStyle w:val="Hipervnculo"/>
                <w:rFonts w:cs="Arial"/>
                <w:sz w:val="16"/>
                <w:szCs w:val="16"/>
                <w:u w:val="none"/>
                <w:lang w:val="es-CR" w:eastAsia="es-CR"/>
              </w:rPr>
              <w:t xml:space="preserve"> +</w:t>
            </w:r>
          </w:p>
          <w:p w14:paraId="02FB7B5E"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u w:val="none"/>
                <w:lang w:val="es-CR" w:eastAsia="es-CR"/>
              </w:rPr>
            </w:pPr>
            <w:hyperlink w:anchor="_[E]_Reservas_15" w:history="1">
              <w:r w:rsidR="00CD1CAD" w:rsidRPr="00282356">
                <w:rPr>
                  <w:rStyle w:val="Hipervnculo"/>
                  <w:rFonts w:cs="Arial"/>
                  <w:sz w:val="16"/>
                  <w:szCs w:val="16"/>
                  <w:lang w:val="es-CR" w:eastAsia="es-CR"/>
                </w:rPr>
                <w:t>[E] Reservas</w:t>
              </w:r>
            </w:hyperlink>
            <w:r w:rsidR="00CD1CAD">
              <w:rPr>
                <w:rStyle w:val="Hipervnculo"/>
                <w:rFonts w:cs="Arial"/>
                <w:sz w:val="16"/>
                <w:szCs w:val="16"/>
                <w:u w:val="none"/>
                <w:lang w:val="es-CR" w:eastAsia="es-CR"/>
              </w:rPr>
              <w:t xml:space="preserve"> +</w:t>
            </w:r>
          </w:p>
          <w:p w14:paraId="04B878C7" w14:textId="77777777" w:rsidR="00CD1CAD" w:rsidRPr="003E4152" w:rsidRDefault="00000000" w:rsidP="00EE4597">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u w:val="none"/>
                <w:lang w:val="es-CR" w:eastAsia="es-CR"/>
              </w:rPr>
            </w:pPr>
            <w:hyperlink w:anchor="_[E]_Reservas_16" w:history="1">
              <w:r w:rsidR="00CD1CAD" w:rsidRPr="00282356">
                <w:rPr>
                  <w:rStyle w:val="Hipervnculo"/>
                  <w:rFonts w:cs="Arial"/>
                  <w:sz w:val="16"/>
                  <w:szCs w:val="16"/>
                  <w:lang w:val="es-CR" w:eastAsia="es-CR"/>
                </w:rPr>
                <w:t>[E] Reservas</w:t>
              </w:r>
            </w:hyperlink>
            <w:r w:rsidR="00CD1CAD">
              <w:rPr>
                <w:rStyle w:val="Hipervnculo"/>
                <w:rFonts w:cs="Arial"/>
                <w:sz w:val="16"/>
                <w:szCs w:val="16"/>
                <w:u w:val="none"/>
                <w:lang w:val="es-CR" w:eastAsia="es-CR"/>
              </w:rPr>
              <w:t xml:space="preserve"> +</w:t>
            </w:r>
            <w:r w:rsidR="00BA7E50">
              <w:rPr>
                <w:rStyle w:val="Hipervnculo"/>
                <w:rFonts w:cs="Arial"/>
                <w:sz w:val="16"/>
                <w:szCs w:val="16"/>
                <w:u w:val="none"/>
                <w:lang w:val="es-CR" w:eastAsia="es-CR"/>
              </w:rPr>
              <w:t xml:space="preserve"> </w:t>
            </w:r>
            <w:hyperlink w:anchor="_[E]_Reservas_17" w:history="1">
              <w:r w:rsidR="00CD1CAD" w:rsidRPr="00282356">
                <w:rPr>
                  <w:rStyle w:val="Hipervnculo"/>
                  <w:rFonts w:cs="Arial"/>
                  <w:sz w:val="16"/>
                  <w:szCs w:val="16"/>
                  <w:lang w:val="es-CR" w:eastAsia="es-CR"/>
                </w:rPr>
                <w:t>[E] Reservas</w:t>
              </w:r>
            </w:hyperlink>
          </w:p>
          <w:p w14:paraId="33FE238B" w14:textId="77777777" w:rsidR="00CD1CAD" w:rsidRPr="003B6B0B" w:rsidRDefault="00CD1CAD"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CD1CAD" w:rsidRPr="003B6B0B" w14:paraId="4A7A70FD" w14:textId="77777777" w:rsidTr="009B1896">
        <w:trPr>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01EF5375" w14:textId="77777777" w:rsidR="00CD1CAD" w:rsidRPr="003B6B0B" w:rsidRDefault="00CD1CAD" w:rsidP="00373A5A">
            <w:pPr>
              <w:pStyle w:val="Ttulo9"/>
              <w:ind w:left="113" w:right="113"/>
              <w:jc w:val="center"/>
              <w:outlineLvl w:val="8"/>
              <w:rPr>
                <w:b w:val="0"/>
                <w:szCs w:val="16"/>
                <w:lang w:val="es-CR" w:eastAsia="es-CR"/>
              </w:rPr>
            </w:pPr>
          </w:p>
        </w:tc>
        <w:tc>
          <w:tcPr>
            <w:tcW w:w="3015" w:type="dxa"/>
            <w:hideMark/>
          </w:tcPr>
          <w:p w14:paraId="55616334" w14:textId="77777777" w:rsidR="00CD1CAD" w:rsidRPr="003B6B0B" w:rsidRDefault="00CD1CAD" w:rsidP="00EE459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73" w:name="_[E]_ResultadosPrincipioPeriodoFinAn"/>
            <w:bookmarkEnd w:id="373"/>
            <w:r w:rsidRPr="003B6B0B">
              <w:rPr>
                <w:szCs w:val="16"/>
              </w:rPr>
              <w:t xml:space="preserve">[E] </w:t>
            </w:r>
            <w:r w:rsidRPr="003B6B0B">
              <w:rPr>
                <w:szCs w:val="16"/>
                <w:lang w:val="es-ES_tradnl" w:eastAsia="es-CR"/>
              </w:rPr>
              <w:t>ResultadosPrincipioPeriodoFinAnterior</w:t>
            </w:r>
          </w:p>
        </w:tc>
        <w:tc>
          <w:tcPr>
            <w:tcW w:w="4536" w:type="dxa"/>
            <w:vAlign w:val="center"/>
            <w:hideMark/>
          </w:tcPr>
          <w:p w14:paraId="1427A879"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397" w:type="dxa"/>
            <w:textDirection w:val="btLr"/>
            <w:vAlign w:val="center"/>
            <w:hideMark/>
          </w:tcPr>
          <w:p w14:paraId="5076E79F" w14:textId="77777777" w:rsidR="00CD1CAD" w:rsidRPr="003B6B0B" w:rsidRDefault="00CD1CAD" w:rsidP="00EE459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30500000000000</w:t>
            </w:r>
          </w:p>
        </w:tc>
        <w:tc>
          <w:tcPr>
            <w:tcW w:w="5103" w:type="dxa"/>
            <w:vAlign w:val="center"/>
            <w:hideMark/>
          </w:tcPr>
          <w:p w14:paraId="7CA0AB68" w14:textId="77777777" w:rsidR="00CD1CAD"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3ADC9D28" w14:textId="77777777" w:rsidR="00CD1CAD"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3C85E26B" w14:textId="77777777" w:rsidR="00CD1CAD"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774C095F"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3B106DEF"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0F5455">
              <w:rPr>
                <w:rFonts w:cs="Arial"/>
                <w:color w:val="000000"/>
                <w:sz w:val="16"/>
                <w:szCs w:val="16"/>
                <w:lang w:eastAsia="es-CR"/>
              </w:rPr>
              <w:t>Se debe expresar con 2 decimales</w:t>
            </w:r>
          </w:p>
          <w:p w14:paraId="00563D60" w14:textId="77777777" w:rsidR="00074EBC" w:rsidRPr="00074EBC" w:rsidRDefault="00074EBC"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p>
          <w:p w14:paraId="077D2D4C" w14:textId="77777777" w:rsidR="00CD1CAD" w:rsidRDefault="00074EBC"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683F7089"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FinAn" w:history="1">
              <w:r w:rsidR="00CD1CAD" w:rsidRPr="00F56269">
                <w:rPr>
                  <w:rStyle w:val="Hipervnculo"/>
                  <w:rFonts w:cs="Arial"/>
                  <w:sz w:val="16"/>
                  <w:szCs w:val="16"/>
                  <w:lang w:val="es-CR" w:eastAsia="es-CR"/>
                </w:rPr>
                <w:t>[E] ResultadosPrincipioPeriodoFinAnterior</w:t>
              </w:r>
            </w:hyperlink>
            <w:r w:rsidR="00CD1CAD">
              <w:rPr>
                <w:rFonts w:cs="Arial"/>
                <w:color w:val="000000"/>
                <w:sz w:val="16"/>
                <w:szCs w:val="16"/>
                <w:lang w:val="es-CR" w:eastAsia="es-CR"/>
              </w:rPr>
              <w:t xml:space="preserve"> = </w:t>
            </w:r>
          </w:p>
          <w:p w14:paraId="64CD1B43"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lang w:val="es-CR" w:eastAsia="es-CR"/>
              </w:rPr>
            </w:pPr>
            <w:hyperlink w:anchor="_[E]_ResultadosPrincipioPeriodo_2" w:history="1">
              <w:r w:rsidR="00CD1CAD" w:rsidRPr="00F56269">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 </w:t>
            </w:r>
            <w:hyperlink w:anchor="_[E]_ResultadosPrincipioPeriodo_3" w:history="1">
              <w:r w:rsidR="00CD1CAD" w:rsidRPr="00F56269">
                <w:rPr>
                  <w:rStyle w:val="Hipervnculo"/>
                  <w:rFonts w:cs="Arial"/>
                  <w:sz w:val="16"/>
                  <w:szCs w:val="16"/>
                  <w:lang w:val="es-CR" w:eastAsia="es-CR"/>
                </w:rPr>
                <w:t>[E] ResultadosPrincipioPeriodo</w:t>
              </w:r>
            </w:hyperlink>
          </w:p>
          <w:p w14:paraId="2B9BD2A6" w14:textId="77777777" w:rsidR="00CD1CAD" w:rsidRDefault="00CD1CAD"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lang w:val="es-CR" w:eastAsia="es-CR"/>
              </w:rPr>
            </w:pPr>
          </w:p>
          <w:p w14:paraId="13ED0712" w14:textId="77777777" w:rsidR="00CD1CAD" w:rsidRDefault="00074EBC" w:rsidP="00EE4597">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u w:val="none"/>
                <w:lang w:val="es-CR" w:eastAsia="es-CR"/>
              </w:rPr>
            </w:pPr>
            <w:r>
              <w:rPr>
                <w:rStyle w:val="Hipervnculo"/>
                <w:rFonts w:cs="Arial"/>
                <w:sz w:val="16"/>
                <w:szCs w:val="16"/>
                <w:u w:val="none"/>
                <w:lang w:val="es-CR" w:eastAsia="es-CR"/>
              </w:rPr>
              <w:t>d</w:t>
            </w:r>
            <w:r w:rsidR="00CD1CAD" w:rsidRPr="007F6760">
              <w:rPr>
                <w:rStyle w:val="Hipervnculo"/>
                <w:rFonts w:cs="Arial"/>
                <w:sz w:val="16"/>
                <w:szCs w:val="16"/>
                <w:u w:val="none"/>
                <w:lang w:val="es-CR" w:eastAsia="es-CR"/>
              </w:rPr>
              <w:t>.</w:t>
            </w:r>
          </w:p>
          <w:p w14:paraId="0734EC13"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FinAn" w:history="1">
              <w:r w:rsidR="00CD1CAD" w:rsidRPr="007F6760">
                <w:rPr>
                  <w:rStyle w:val="Hipervnculo"/>
                  <w:rFonts w:cs="Arial"/>
                  <w:sz w:val="16"/>
                  <w:szCs w:val="16"/>
                  <w:lang w:val="es-CR" w:eastAsia="es-CR"/>
                </w:rPr>
                <w:t>[E] ResultadosPrincipioPeriodoFinAnterior</w:t>
              </w:r>
            </w:hyperlink>
            <w:r w:rsidR="00CD1CAD">
              <w:rPr>
                <w:rFonts w:cs="Arial"/>
                <w:color w:val="000000"/>
                <w:sz w:val="16"/>
                <w:szCs w:val="16"/>
                <w:lang w:val="es-CR" w:eastAsia="es-CR"/>
              </w:rPr>
              <w:t xml:space="preserve"> =</w:t>
            </w:r>
          </w:p>
          <w:p w14:paraId="145140AA"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ResultadosPrincipioPeriodoIniAn" w:history="1">
              <w:r w:rsidR="00CD1CAD" w:rsidRPr="007F6760">
                <w:rPr>
                  <w:rStyle w:val="Hipervnculo"/>
                  <w:rFonts w:cs="Arial"/>
                  <w:sz w:val="16"/>
                  <w:szCs w:val="16"/>
                  <w:lang w:val="es-CR" w:eastAsia="es-CR"/>
                </w:rPr>
                <w:t>[A] ResultadosPrincipioPeriodoIniAnterior</w:t>
              </w:r>
            </w:hyperlink>
            <w:r w:rsidR="00CD1CAD">
              <w:rPr>
                <w:rFonts w:cs="Arial"/>
                <w:color w:val="000000"/>
                <w:sz w:val="16"/>
                <w:szCs w:val="16"/>
                <w:lang w:val="es-CR" w:eastAsia="es-CR"/>
              </w:rPr>
              <w:t xml:space="preserve"> +</w:t>
            </w:r>
          </w:p>
          <w:p w14:paraId="0C2A703C"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4" w:history="1">
              <w:r w:rsidR="00CD1CAD" w:rsidRPr="007F6760">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5320634B"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5" w:history="1">
              <w:r w:rsidR="00CD1CAD" w:rsidRPr="007F6760">
                <w:rPr>
                  <w:rStyle w:val="Hipervnculo"/>
                  <w:rFonts w:cs="Arial"/>
                  <w:sz w:val="16"/>
                  <w:szCs w:val="16"/>
                  <w:lang w:val="es-CR" w:eastAsia="es-CR"/>
                </w:rPr>
                <w:t>[E] ResultadosPrincipioPeriodo</w:t>
              </w:r>
            </w:hyperlink>
            <w:r w:rsidR="002F1225">
              <w:rPr>
                <w:rFonts w:cs="Arial"/>
                <w:color w:val="000000"/>
                <w:sz w:val="16"/>
                <w:szCs w:val="16"/>
                <w:lang w:val="es-CR" w:eastAsia="es-CR"/>
              </w:rPr>
              <w:t xml:space="preserve"> +</w:t>
            </w:r>
          </w:p>
          <w:p w14:paraId="1C8E289D"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6" w:history="1">
              <w:r w:rsidR="00CD1CAD" w:rsidRPr="007F6760">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14B8C5E3"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7" w:history="1">
              <w:r w:rsidR="00CD1CAD" w:rsidRPr="007F6760">
                <w:rPr>
                  <w:rStyle w:val="Hipervnculo"/>
                  <w:rFonts w:cs="Arial"/>
                  <w:sz w:val="16"/>
                  <w:szCs w:val="16"/>
                  <w:lang w:val="es-CR" w:eastAsia="es-CR"/>
                </w:rPr>
                <w:t>[E] ResultadosPrincipioPeriodo</w:t>
              </w:r>
            </w:hyperlink>
            <w:r w:rsidR="002F1225">
              <w:rPr>
                <w:rFonts w:cs="Arial"/>
                <w:color w:val="000000"/>
                <w:sz w:val="16"/>
                <w:szCs w:val="16"/>
                <w:lang w:val="es-CR" w:eastAsia="es-CR"/>
              </w:rPr>
              <w:t xml:space="preserve"> +</w:t>
            </w:r>
          </w:p>
          <w:p w14:paraId="0F8C4772"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8" w:history="1">
              <w:r w:rsidR="00CD1CAD" w:rsidRPr="007F6760">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 </w:t>
            </w:r>
          </w:p>
          <w:p w14:paraId="139D99D0" w14:textId="77777777" w:rsidR="00CD1CAD" w:rsidRDefault="00000000" w:rsidP="007F676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9" w:history="1">
              <w:r w:rsidR="00CD1CAD" w:rsidRPr="007F6760">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 </w:t>
            </w:r>
          </w:p>
          <w:p w14:paraId="20227949" w14:textId="77777777" w:rsidR="00CD1CAD" w:rsidRDefault="00000000" w:rsidP="007F676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10" w:history="1">
              <w:r w:rsidR="00CD1CAD" w:rsidRPr="004D6FE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6593AC40" w14:textId="77777777" w:rsidR="00CD1CAD" w:rsidRDefault="00000000" w:rsidP="007F676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11" w:history="1">
              <w:r w:rsidR="00CD1CAD" w:rsidRPr="004D6FE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6D43FF12" w14:textId="77777777" w:rsidR="00CD1CAD" w:rsidRDefault="00000000" w:rsidP="007F676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12" w:history="1">
              <w:r w:rsidR="00CD1CAD" w:rsidRPr="004D6FE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649D3DFD" w14:textId="77777777" w:rsidR="00CD1CAD" w:rsidRDefault="00000000" w:rsidP="007F676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13" w:history="1">
              <w:r w:rsidR="00CD1CAD" w:rsidRPr="004D6FE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7F5FF4D7" w14:textId="77777777" w:rsidR="00CD1CAD" w:rsidRDefault="00000000" w:rsidP="007F676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14" w:history="1">
              <w:r w:rsidR="00CD1CAD" w:rsidRPr="004D6FE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1F40C575" w14:textId="77777777" w:rsidR="00CD1CAD" w:rsidRDefault="00000000" w:rsidP="007F676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15" w:history="1">
              <w:r w:rsidR="00CD1CAD" w:rsidRPr="004D6FE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12E3DBF8" w14:textId="77777777" w:rsidR="00CD1CAD" w:rsidRPr="007F6760" w:rsidRDefault="00000000" w:rsidP="00BA7E5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16" w:history="1">
              <w:r w:rsidR="00CD1CAD" w:rsidRPr="004D6FE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E]_ResultadosPrincipioPeriodo_17" w:history="1">
              <w:r w:rsidR="00CD1CAD" w:rsidRPr="004D6FEF">
                <w:rPr>
                  <w:rStyle w:val="Hipervnculo"/>
                  <w:rFonts w:cs="Arial"/>
                  <w:sz w:val="16"/>
                  <w:szCs w:val="16"/>
                  <w:lang w:val="es-CR" w:eastAsia="es-CR"/>
                </w:rPr>
                <w:t>[E] ResultadosPrincipioPeriodo</w:t>
              </w:r>
            </w:hyperlink>
          </w:p>
        </w:tc>
      </w:tr>
      <w:tr w:rsidR="007401F8" w:rsidRPr="003B6B0B" w14:paraId="75E6F581" w14:textId="77777777" w:rsidTr="009B1896">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564D8714" w14:textId="77777777" w:rsidR="007401F8" w:rsidRPr="003B6B0B" w:rsidRDefault="00B4199C" w:rsidP="00486740">
            <w:pPr>
              <w:pStyle w:val="Ttulo9"/>
              <w:ind w:left="113" w:right="113"/>
              <w:jc w:val="center"/>
              <w:outlineLvl w:val="8"/>
              <w:rPr>
                <w:b w:val="0"/>
                <w:szCs w:val="16"/>
                <w:lang w:val="es-CR" w:eastAsia="es-CR"/>
              </w:rPr>
            </w:pPr>
            <w:r>
              <w:rPr>
                <w:b w:val="0"/>
              </w:rPr>
              <w:lastRenderedPageBreak/>
              <w:t>[E]</w:t>
            </w:r>
            <w:r w:rsidR="007401F8" w:rsidRPr="003B6B0B">
              <w:rPr>
                <w:b w:val="0"/>
                <w:szCs w:val="16"/>
                <w:lang w:val="es-ES_tradnl" w:eastAsia="es-CR"/>
              </w:rPr>
              <w:t>Atribuido</w:t>
            </w:r>
            <w:r w:rsidR="009E1D52">
              <w:rPr>
                <w:b w:val="0"/>
                <w:szCs w:val="16"/>
                <w:lang w:val="es-ES_tradnl" w:eastAsia="es-CR"/>
              </w:rPr>
              <w:t>ParticipNoControl</w:t>
            </w:r>
            <w:r w:rsidR="007401F8" w:rsidRPr="003B6B0B">
              <w:rPr>
                <w:b w:val="0"/>
                <w:szCs w:val="16"/>
                <w:lang w:val="es-ES_tradnl" w:eastAsia="es-CR"/>
              </w:rPr>
              <w:t>FinAnterior</w:t>
            </w:r>
          </w:p>
        </w:tc>
        <w:tc>
          <w:tcPr>
            <w:tcW w:w="3015" w:type="dxa"/>
            <w:hideMark/>
          </w:tcPr>
          <w:p w14:paraId="7743FD0D" w14:textId="77777777" w:rsidR="007401F8" w:rsidRPr="003B6B0B" w:rsidRDefault="007401F8" w:rsidP="00EE459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74" w:name="_[A]_Total_61"/>
            <w:bookmarkEnd w:id="374"/>
            <w:r w:rsidRPr="003B6B0B">
              <w:rPr>
                <w:szCs w:val="16"/>
              </w:rPr>
              <w:t xml:space="preserve">[A] </w:t>
            </w:r>
            <w:r w:rsidRPr="003B6B0B">
              <w:rPr>
                <w:szCs w:val="16"/>
                <w:lang w:val="es-ES_tradnl" w:eastAsia="es-CR"/>
              </w:rPr>
              <w:t>Total</w:t>
            </w:r>
          </w:p>
        </w:tc>
        <w:tc>
          <w:tcPr>
            <w:tcW w:w="4536" w:type="dxa"/>
            <w:vAlign w:val="center"/>
            <w:hideMark/>
          </w:tcPr>
          <w:p w14:paraId="064FE66B" w14:textId="77777777" w:rsidR="007401F8" w:rsidRPr="003B6B0B" w:rsidRDefault="007401F8" w:rsidP="00486740">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 xml:space="preserve">Atribuido a </w:t>
            </w:r>
            <w:r w:rsidR="009E1D52">
              <w:rPr>
                <w:rFonts w:cs="Arial"/>
                <w:color w:val="000000"/>
                <w:sz w:val="16"/>
                <w:szCs w:val="16"/>
                <w:lang w:val="es-CR" w:eastAsia="es-CR"/>
              </w:rPr>
              <w:t>las participaciones no controladas</w:t>
            </w:r>
          </w:p>
        </w:tc>
        <w:tc>
          <w:tcPr>
            <w:tcW w:w="397" w:type="dxa"/>
            <w:textDirection w:val="btLr"/>
            <w:vAlign w:val="center"/>
            <w:hideMark/>
          </w:tcPr>
          <w:p w14:paraId="424752BD" w14:textId="77777777" w:rsidR="007401F8" w:rsidRPr="003B6B0B" w:rsidRDefault="007401F8" w:rsidP="00EE459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No aplica</w:t>
            </w:r>
          </w:p>
        </w:tc>
        <w:tc>
          <w:tcPr>
            <w:tcW w:w="5103" w:type="dxa"/>
            <w:vAlign w:val="center"/>
            <w:hideMark/>
          </w:tcPr>
          <w:p w14:paraId="453DFB85" w14:textId="77777777" w:rsidR="007401F8" w:rsidRPr="003B6B0B" w:rsidRDefault="00000000" w:rsidP="0048674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61" w:history="1">
              <w:r w:rsidR="007401F8" w:rsidRPr="003B6B0B">
                <w:rPr>
                  <w:rStyle w:val="Hipervnculo"/>
                  <w:rFonts w:cs="Arial"/>
                  <w:sz w:val="16"/>
                  <w:szCs w:val="16"/>
                  <w:lang w:val="es-CR" w:eastAsia="es-CR"/>
                </w:rPr>
                <w:t>[A] Total</w:t>
              </w:r>
            </w:hyperlink>
            <w:r w:rsidR="007401F8" w:rsidRPr="003B6B0B">
              <w:rPr>
                <w:rFonts w:cs="Arial"/>
                <w:color w:val="000000"/>
                <w:sz w:val="16"/>
                <w:szCs w:val="16"/>
                <w:lang w:val="es-CR" w:eastAsia="es-CR"/>
              </w:rPr>
              <w:t xml:space="preserve"> = </w:t>
            </w:r>
            <w:r w:rsidR="000F5C14">
              <w:rPr>
                <w:rFonts w:cs="Arial"/>
                <w:color w:val="000000"/>
                <w:sz w:val="16"/>
                <w:szCs w:val="16"/>
                <w:lang w:val="es-CR" w:eastAsia="es-CR"/>
              </w:rPr>
              <w:t>∑</w:t>
            </w:r>
            <w:r w:rsidR="007401F8" w:rsidRPr="003B6B0B">
              <w:rPr>
                <w:rFonts w:cs="Arial"/>
                <w:color w:val="000000"/>
                <w:sz w:val="16"/>
                <w:szCs w:val="16"/>
                <w:lang w:val="es-CR" w:eastAsia="es-CR"/>
              </w:rPr>
              <w:t xml:space="preserve"> </w:t>
            </w:r>
            <w:hyperlink w:anchor="_DesgloseAtribuidoInteresesMinoritar" w:history="1">
              <w:r w:rsidR="007401F8" w:rsidRPr="003B6B0B">
                <w:rPr>
                  <w:rStyle w:val="Hipervnculo"/>
                  <w:rFonts w:cs="Arial"/>
                  <w:sz w:val="16"/>
                  <w:szCs w:val="16"/>
                  <w:lang w:val="es-CR" w:eastAsia="es-CR"/>
                </w:rPr>
                <w:t>DesgloseAtribuido</w:t>
              </w:r>
              <w:r w:rsidR="009E1D52" w:rsidRPr="009B1896">
                <w:rPr>
                  <w:rStyle w:val="Hipervnculo"/>
                  <w:rFonts w:cs="Arial"/>
                  <w:sz w:val="16"/>
                  <w:lang w:val="es-CR"/>
                </w:rPr>
                <w:t>ParticipNoControl</w:t>
              </w:r>
              <w:r w:rsidR="007401F8" w:rsidRPr="003B6B0B">
                <w:rPr>
                  <w:rStyle w:val="Hipervnculo"/>
                  <w:rFonts w:cs="Arial"/>
                  <w:sz w:val="16"/>
                  <w:szCs w:val="16"/>
                  <w:lang w:val="es-CR" w:eastAsia="es-CR"/>
                </w:rPr>
                <w:t>FinAnterior</w:t>
              </w:r>
            </w:hyperlink>
          </w:p>
        </w:tc>
      </w:tr>
      <w:tr w:rsidR="00CD1CAD" w:rsidRPr="003B6B0B" w14:paraId="54CEEF61" w14:textId="77777777" w:rsidTr="009B1896">
        <w:trPr>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38654E0D" w14:textId="77777777" w:rsidR="00CD1CAD" w:rsidRPr="003B6B0B" w:rsidRDefault="00B4199C" w:rsidP="00486740">
            <w:pPr>
              <w:pStyle w:val="Ttulo9"/>
              <w:ind w:left="113" w:right="113"/>
              <w:jc w:val="center"/>
              <w:outlineLvl w:val="8"/>
              <w:rPr>
                <w:b w:val="0"/>
                <w:szCs w:val="16"/>
                <w:lang w:val="es-CR" w:eastAsia="es-CR"/>
              </w:rPr>
            </w:pPr>
            <w:bookmarkStart w:id="375" w:name="_DesgloseAtribuidoInteresesMinoritar"/>
            <w:bookmarkEnd w:id="375"/>
            <w:r>
              <w:rPr>
                <w:b w:val="0"/>
              </w:rPr>
              <w:t>[E]</w:t>
            </w:r>
            <w:r w:rsidR="00CD1CAD" w:rsidRPr="003B6B0B">
              <w:rPr>
                <w:b w:val="0"/>
                <w:szCs w:val="16"/>
                <w:lang w:val="es-ES_tradnl" w:eastAsia="es-CR"/>
              </w:rPr>
              <w:t>DesgloseAtribuido</w:t>
            </w:r>
            <w:r w:rsidR="009E1D52">
              <w:rPr>
                <w:b w:val="0"/>
                <w:szCs w:val="16"/>
                <w:lang w:val="es-ES_tradnl" w:eastAsia="es-CR"/>
              </w:rPr>
              <w:t>ParticipNoControl</w:t>
            </w:r>
            <w:r w:rsidR="00CD1CAD" w:rsidRPr="003B6B0B">
              <w:rPr>
                <w:b w:val="0"/>
                <w:szCs w:val="16"/>
                <w:lang w:val="es-ES_tradnl" w:eastAsia="es-CR"/>
              </w:rPr>
              <w:t>FinAnterior</w:t>
            </w:r>
          </w:p>
        </w:tc>
        <w:tc>
          <w:tcPr>
            <w:tcW w:w="3015" w:type="dxa"/>
            <w:hideMark/>
          </w:tcPr>
          <w:p w14:paraId="217009B0" w14:textId="77777777" w:rsidR="00CD1CAD" w:rsidRPr="003B6B0B" w:rsidRDefault="00CD1CAD" w:rsidP="00EE459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76" w:name="_[E]_CapSocial_41"/>
            <w:bookmarkEnd w:id="376"/>
            <w:r w:rsidRPr="003B6B0B">
              <w:rPr>
                <w:szCs w:val="16"/>
              </w:rPr>
              <w:t xml:space="preserve">[E] </w:t>
            </w:r>
            <w:r w:rsidRPr="003B6B0B">
              <w:rPr>
                <w:szCs w:val="16"/>
                <w:lang w:val="es-ES_tradnl" w:eastAsia="es-CR"/>
              </w:rPr>
              <w:t>CapSocial</w:t>
            </w:r>
          </w:p>
        </w:tc>
        <w:tc>
          <w:tcPr>
            <w:tcW w:w="4536" w:type="dxa"/>
            <w:vAlign w:val="center"/>
            <w:hideMark/>
          </w:tcPr>
          <w:p w14:paraId="62306AEB"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Al capital social</w:t>
            </w:r>
          </w:p>
        </w:tc>
        <w:tc>
          <w:tcPr>
            <w:tcW w:w="397" w:type="dxa"/>
            <w:textDirection w:val="btLr"/>
            <w:vAlign w:val="center"/>
            <w:hideMark/>
          </w:tcPr>
          <w:p w14:paraId="7682AC3C" w14:textId="77777777" w:rsidR="00CD1CAD" w:rsidRPr="003B6B0B" w:rsidRDefault="00CD1CAD" w:rsidP="00EE459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No aplica</w:t>
            </w:r>
          </w:p>
        </w:tc>
        <w:tc>
          <w:tcPr>
            <w:tcW w:w="5103" w:type="dxa"/>
            <w:vAlign w:val="center"/>
            <w:hideMark/>
          </w:tcPr>
          <w:p w14:paraId="0E166519" w14:textId="77777777" w:rsidR="00074EBC" w:rsidRPr="00D1267E" w:rsidRDefault="00074EBC" w:rsidP="009B7AA1">
            <w:pPr>
              <w:pStyle w:val="Prrafodelista"/>
              <w:numPr>
                <w:ilvl w:val="0"/>
                <w:numId w:val="30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C3127C2" w14:textId="77777777" w:rsidR="00CD1CAD" w:rsidRPr="00074EBC" w:rsidRDefault="00074EBC" w:rsidP="009B7AA1">
            <w:pPr>
              <w:pStyle w:val="Prrafodelista"/>
              <w:numPr>
                <w:ilvl w:val="0"/>
                <w:numId w:val="30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3B6B0B" w14:paraId="6D88E1D1" w14:textId="77777777" w:rsidTr="009B1896">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21C23508" w14:textId="77777777" w:rsidR="00CD1CAD" w:rsidRPr="003B6B0B" w:rsidRDefault="00CD1CAD" w:rsidP="00373A5A">
            <w:pPr>
              <w:pStyle w:val="Ttulo9"/>
              <w:ind w:left="113" w:right="113"/>
              <w:jc w:val="center"/>
              <w:outlineLvl w:val="8"/>
              <w:rPr>
                <w:b w:val="0"/>
                <w:szCs w:val="16"/>
                <w:lang w:val="es-CR" w:eastAsia="es-CR"/>
              </w:rPr>
            </w:pPr>
          </w:p>
        </w:tc>
        <w:tc>
          <w:tcPr>
            <w:tcW w:w="3015" w:type="dxa"/>
            <w:hideMark/>
          </w:tcPr>
          <w:p w14:paraId="327930C0" w14:textId="77777777" w:rsidR="00CD1CAD" w:rsidRPr="003B6B0B" w:rsidRDefault="00CD1CAD" w:rsidP="00EE459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77" w:name="_[E]_AportesNoCapitalizados_2"/>
            <w:bookmarkEnd w:id="377"/>
            <w:r w:rsidRPr="003B6B0B">
              <w:rPr>
                <w:szCs w:val="16"/>
              </w:rPr>
              <w:t xml:space="preserve">[E] </w:t>
            </w:r>
            <w:r w:rsidRPr="003B6B0B">
              <w:rPr>
                <w:szCs w:val="16"/>
                <w:lang w:val="es-ES_tradnl" w:eastAsia="es-CR"/>
              </w:rPr>
              <w:t>AportesNoCapitalizados</w:t>
            </w:r>
          </w:p>
        </w:tc>
        <w:tc>
          <w:tcPr>
            <w:tcW w:w="4536" w:type="dxa"/>
            <w:vAlign w:val="center"/>
            <w:hideMark/>
          </w:tcPr>
          <w:p w14:paraId="6E4FFC1B"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 patrimoniales no capitalizados</w:t>
            </w:r>
          </w:p>
        </w:tc>
        <w:tc>
          <w:tcPr>
            <w:tcW w:w="397" w:type="dxa"/>
            <w:textDirection w:val="btLr"/>
            <w:vAlign w:val="center"/>
            <w:hideMark/>
          </w:tcPr>
          <w:p w14:paraId="0D878728" w14:textId="77777777" w:rsidR="00CD1CAD" w:rsidRPr="003B6B0B" w:rsidRDefault="00CD1CAD" w:rsidP="00EE459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No aplica</w:t>
            </w:r>
          </w:p>
        </w:tc>
        <w:tc>
          <w:tcPr>
            <w:tcW w:w="5103" w:type="dxa"/>
            <w:vAlign w:val="center"/>
            <w:hideMark/>
          </w:tcPr>
          <w:p w14:paraId="2358BA03" w14:textId="77777777" w:rsidR="00074EBC" w:rsidRPr="00D1267E" w:rsidRDefault="00074EBC" w:rsidP="009B7AA1">
            <w:pPr>
              <w:pStyle w:val="Prrafodelista"/>
              <w:numPr>
                <w:ilvl w:val="0"/>
                <w:numId w:val="30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DE4CC93" w14:textId="77777777" w:rsidR="00CD1CAD" w:rsidRPr="00074EBC" w:rsidRDefault="00074EBC" w:rsidP="009B7AA1">
            <w:pPr>
              <w:pStyle w:val="Prrafodelista"/>
              <w:numPr>
                <w:ilvl w:val="0"/>
                <w:numId w:val="30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3B6B0B" w14:paraId="5F827C0A" w14:textId="77777777" w:rsidTr="009B1896">
        <w:trPr>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374BF488" w14:textId="77777777" w:rsidR="00CD1CAD" w:rsidRPr="003B6B0B" w:rsidRDefault="00CD1CAD" w:rsidP="00373A5A">
            <w:pPr>
              <w:pStyle w:val="Ttulo9"/>
              <w:ind w:left="113" w:right="113"/>
              <w:jc w:val="center"/>
              <w:outlineLvl w:val="8"/>
              <w:rPr>
                <w:b w:val="0"/>
                <w:szCs w:val="16"/>
                <w:lang w:val="es-CR" w:eastAsia="es-CR"/>
              </w:rPr>
            </w:pPr>
          </w:p>
        </w:tc>
        <w:tc>
          <w:tcPr>
            <w:tcW w:w="3015" w:type="dxa"/>
            <w:hideMark/>
          </w:tcPr>
          <w:p w14:paraId="77F0C491" w14:textId="77777777" w:rsidR="00CD1CAD" w:rsidRPr="003B6B0B" w:rsidRDefault="00CD1CAD" w:rsidP="00EE459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78" w:name="_[E]_Ajustes_2"/>
            <w:bookmarkEnd w:id="378"/>
            <w:r w:rsidRPr="003B6B0B">
              <w:rPr>
                <w:szCs w:val="16"/>
              </w:rPr>
              <w:t xml:space="preserve">[E] </w:t>
            </w:r>
            <w:r w:rsidRPr="003B6B0B">
              <w:rPr>
                <w:szCs w:val="16"/>
                <w:lang w:val="es-ES_tradnl" w:eastAsia="es-CR"/>
              </w:rPr>
              <w:t>Ajustes</w:t>
            </w:r>
          </w:p>
        </w:tc>
        <w:tc>
          <w:tcPr>
            <w:tcW w:w="4536" w:type="dxa"/>
            <w:vAlign w:val="center"/>
            <w:hideMark/>
          </w:tcPr>
          <w:p w14:paraId="6AB1F399"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ajustes al patrimonio</w:t>
            </w:r>
          </w:p>
        </w:tc>
        <w:tc>
          <w:tcPr>
            <w:tcW w:w="397" w:type="dxa"/>
            <w:textDirection w:val="btLr"/>
            <w:vAlign w:val="center"/>
            <w:hideMark/>
          </w:tcPr>
          <w:p w14:paraId="47DB176A" w14:textId="77777777" w:rsidR="00CD1CAD" w:rsidRPr="003B6B0B" w:rsidRDefault="00CD1CAD" w:rsidP="00EE459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No aplica</w:t>
            </w:r>
          </w:p>
        </w:tc>
        <w:tc>
          <w:tcPr>
            <w:tcW w:w="5103" w:type="dxa"/>
            <w:vAlign w:val="center"/>
            <w:hideMark/>
          </w:tcPr>
          <w:p w14:paraId="3B1E0763" w14:textId="77777777" w:rsidR="00074EBC" w:rsidRPr="00D1267E" w:rsidRDefault="00074EBC" w:rsidP="009B7AA1">
            <w:pPr>
              <w:pStyle w:val="Prrafodelista"/>
              <w:numPr>
                <w:ilvl w:val="0"/>
                <w:numId w:val="30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A0E3E8E" w14:textId="77777777" w:rsidR="00CD1CAD" w:rsidRPr="00074EBC" w:rsidRDefault="00074EBC" w:rsidP="009B7AA1">
            <w:pPr>
              <w:pStyle w:val="Prrafodelista"/>
              <w:numPr>
                <w:ilvl w:val="0"/>
                <w:numId w:val="30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3B6B0B" w14:paraId="59F12BF6" w14:textId="77777777" w:rsidTr="009B1896">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2BDD7D27" w14:textId="77777777" w:rsidR="00CD1CAD" w:rsidRPr="003B6B0B" w:rsidRDefault="00CD1CAD" w:rsidP="00373A5A">
            <w:pPr>
              <w:pStyle w:val="Ttulo9"/>
              <w:ind w:left="113" w:right="113"/>
              <w:jc w:val="center"/>
              <w:outlineLvl w:val="8"/>
              <w:rPr>
                <w:b w:val="0"/>
                <w:szCs w:val="16"/>
                <w:lang w:val="es-CR" w:eastAsia="es-CR"/>
              </w:rPr>
            </w:pPr>
          </w:p>
        </w:tc>
        <w:tc>
          <w:tcPr>
            <w:tcW w:w="3015" w:type="dxa"/>
            <w:hideMark/>
          </w:tcPr>
          <w:p w14:paraId="6B16FBC2" w14:textId="77777777" w:rsidR="00CD1CAD" w:rsidRPr="003B6B0B" w:rsidRDefault="00CD1CAD" w:rsidP="00EE459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79" w:name="_[E]_Reservas_2"/>
            <w:bookmarkEnd w:id="379"/>
            <w:r w:rsidRPr="003B6B0B">
              <w:rPr>
                <w:szCs w:val="16"/>
              </w:rPr>
              <w:t xml:space="preserve">[E] </w:t>
            </w:r>
            <w:r w:rsidRPr="003B6B0B">
              <w:rPr>
                <w:szCs w:val="16"/>
                <w:lang w:val="es-ES_tradnl" w:eastAsia="es-CR"/>
              </w:rPr>
              <w:t>Reservas</w:t>
            </w:r>
          </w:p>
        </w:tc>
        <w:tc>
          <w:tcPr>
            <w:tcW w:w="4536" w:type="dxa"/>
            <w:vAlign w:val="center"/>
            <w:hideMark/>
          </w:tcPr>
          <w:p w14:paraId="6BC54353"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397" w:type="dxa"/>
            <w:textDirection w:val="btLr"/>
            <w:vAlign w:val="center"/>
            <w:hideMark/>
          </w:tcPr>
          <w:p w14:paraId="09B4BF1E" w14:textId="77777777" w:rsidR="00CD1CAD" w:rsidRPr="003B6B0B" w:rsidRDefault="00CD1CAD" w:rsidP="00EE459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No aplica</w:t>
            </w:r>
          </w:p>
        </w:tc>
        <w:tc>
          <w:tcPr>
            <w:tcW w:w="5103" w:type="dxa"/>
            <w:vAlign w:val="center"/>
            <w:hideMark/>
          </w:tcPr>
          <w:p w14:paraId="76148E07" w14:textId="77777777" w:rsidR="00074EBC" w:rsidRPr="00D1267E" w:rsidRDefault="00074EBC" w:rsidP="009B7AA1">
            <w:pPr>
              <w:pStyle w:val="Prrafodelista"/>
              <w:numPr>
                <w:ilvl w:val="0"/>
                <w:numId w:val="31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D99A239" w14:textId="77777777" w:rsidR="00CD1CAD" w:rsidRPr="00074EBC" w:rsidRDefault="00074EBC" w:rsidP="009B7AA1">
            <w:pPr>
              <w:pStyle w:val="Prrafodelista"/>
              <w:numPr>
                <w:ilvl w:val="0"/>
                <w:numId w:val="31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3B6B0B" w14:paraId="161E67DB" w14:textId="77777777" w:rsidTr="009B1896">
        <w:trPr>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1430729B" w14:textId="77777777" w:rsidR="00CD1CAD" w:rsidRPr="003B6B0B" w:rsidRDefault="00CD1CAD" w:rsidP="00373A5A">
            <w:pPr>
              <w:pStyle w:val="Ttulo9"/>
              <w:ind w:left="113" w:right="113"/>
              <w:jc w:val="center"/>
              <w:outlineLvl w:val="8"/>
              <w:rPr>
                <w:b w:val="0"/>
                <w:szCs w:val="16"/>
                <w:lang w:val="es-CR" w:eastAsia="es-CR"/>
              </w:rPr>
            </w:pPr>
          </w:p>
        </w:tc>
        <w:tc>
          <w:tcPr>
            <w:tcW w:w="3015" w:type="dxa"/>
            <w:hideMark/>
          </w:tcPr>
          <w:p w14:paraId="21A96FEA" w14:textId="77777777" w:rsidR="00CD1CAD" w:rsidRPr="003B6B0B" w:rsidRDefault="00CD1CAD" w:rsidP="00EE459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80" w:name="_[E]_ResultadosPrincipioPeriodo_2"/>
            <w:bookmarkEnd w:id="380"/>
            <w:r w:rsidRPr="003B6B0B">
              <w:rPr>
                <w:szCs w:val="16"/>
              </w:rPr>
              <w:t xml:space="preserve">[E] </w:t>
            </w:r>
            <w:r w:rsidRPr="003B6B0B">
              <w:rPr>
                <w:szCs w:val="16"/>
                <w:lang w:val="es-ES_tradnl" w:eastAsia="es-CR"/>
              </w:rPr>
              <w:t>ResultadosPrincipioPeriodo</w:t>
            </w:r>
          </w:p>
        </w:tc>
        <w:tc>
          <w:tcPr>
            <w:tcW w:w="4536" w:type="dxa"/>
            <w:vAlign w:val="center"/>
            <w:hideMark/>
          </w:tcPr>
          <w:p w14:paraId="7C37220C"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397" w:type="dxa"/>
            <w:textDirection w:val="btLr"/>
            <w:vAlign w:val="center"/>
            <w:hideMark/>
          </w:tcPr>
          <w:p w14:paraId="6A220F7B" w14:textId="77777777" w:rsidR="00CD1CAD" w:rsidRPr="003B6B0B" w:rsidRDefault="00CD1CAD" w:rsidP="00EE459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No aplica</w:t>
            </w:r>
          </w:p>
        </w:tc>
        <w:tc>
          <w:tcPr>
            <w:tcW w:w="5103" w:type="dxa"/>
            <w:vAlign w:val="center"/>
            <w:hideMark/>
          </w:tcPr>
          <w:p w14:paraId="37B8DBE4" w14:textId="77777777" w:rsidR="00074EBC" w:rsidRPr="00D1267E" w:rsidRDefault="00074EBC" w:rsidP="009B7AA1">
            <w:pPr>
              <w:pStyle w:val="Prrafodelista"/>
              <w:numPr>
                <w:ilvl w:val="0"/>
                <w:numId w:val="31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9D89D7C" w14:textId="77777777" w:rsidR="00CD1CAD" w:rsidRPr="00074EBC" w:rsidRDefault="00074EBC" w:rsidP="009B7AA1">
            <w:pPr>
              <w:pStyle w:val="Prrafodelista"/>
              <w:numPr>
                <w:ilvl w:val="0"/>
                <w:numId w:val="31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7401F8" w:rsidRPr="003B6B0B" w14:paraId="5FCB8C5C" w14:textId="77777777" w:rsidTr="009B1896">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1124" w:type="dxa"/>
            <w:textDirection w:val="btLr"/>
            <w:vAlign w:val="center"/>
            <w:hideMark/>
          </w:tcPr>
          <w:p w14:paraId="2782ECD0" w14:textId="77777777" w:rsidR="007401F8" w:rsidRPr="003B6B0B" w:rsidRDefault="00B4199C" w:rsidP="00373A5A">
            <w:pPr>
              <w:pStyle w:val="Ttulo9"/>
              <w:ind w:left="113" w:right="113"/>
              <w:jc w:val="center"/>
              <w:outlineLvl w:val="8"/>
              <w:rPr>
                <w:b w:val="0"/>
                <w:szCs w:val="16"/>
                <w:lang w:val="es-CR" w:eastAsia="es-CR"/>
              </w:rPr>
            </w:pPr>
            <w:r>
              <w:rPr>
                <w:b w:val="0"/>
              </w:rPr>
              <w:t>[E]</w:t>
            </w:r>
            <w:r w:rsidR="007401F8" w:rsidRPr="003B6B0B">
              <w:rPr>
                <w:b w:val="0"/>
                <w:szCs w:val="16"/>
                <w:lang w:val="es-ES_tradnl" w:eastAsia="es-CR"/>
              </w:rPr>
              <w:t>AtribuidoControladoraFinAnterior</w:t>
            </w:r>
          </w:p>
        </w:tc>
        <w:tc>
          <w:tcPr>
            <w:tcW w:w="3015" w:type="dxa"/>
            <w:hideMark/>
          </w:tcPr>
          <w:p w14:paraId="64C3C080" w14:textId="77777777" w:rsidR="007401F8" w:rsidRPr="003B6B0B" w:rsidRDefault="007401F8" w:rsidP="00EE459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81" w:name="_[A]_Total_62"/>
            <w:bookmarkEnd w:id="381"/>
            <w:r w:rsidRPr="003B6B0B">
              <w:rPr>
                <w:szCs w:val="16"/>
              </w:rPr>
              <w:t xml:space="preserve">[A] </w:t>
            </w:r>
            <w:r w:rsidRPr="003B6B0B">
              <w:rPr>
                <w:szCs w:val="16"/>
                <w:lang w:val="es-ES_tradnl" w:eastAsia="es-CR"/>
              </w:rPr>
              <w:t>Total</w:t>
            </w:r>
          </w:p>
        </w:tc>
        <w:tc>
          <w:tcPr>
            <w:tcW w:w="4536" w:type="dxa"/>
            <w:vAlign w:val="center"/>
            <w:hideMark/>
          </w:tcPr>
          <w:p w14:paraId="44BCDFA4" w14:textId="77777777" w:rsidR="007401F8" w:rsidRPr="008B2646" w:rsidRDefault="007401F8" w:rsidP="00EE4597">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Atribuido a la controladora</w:t>
            </w:r>
          </w:p>
        </w:tc>
        <w:tc>
          <w:tcPr>
            <w:tcW w:w="397" w:type="dxa"/>
            <w:textDirection w:val="btLr"/>
            <w:vAlign w:val="center"/>
            <w:hideMark/>
          </w:tcPr>
          <w:p w14:paraId="1CDC7B0F" w14:textId="77777777" w:rsidR="007401F8" w:rsidRPr="003B6B0B" w:rsidRDefault="007401F8" w:rsidP="00EE459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No aplica</w:t>
            </w:r>
          </w:p>
        </w:tc>
        <w:tc>
          <w:tcPr>
            <w:tcW w:w="5103" w:type="dxa"/>
            <w:vAlign w:val="center"/>
            <w:hideMark/>
          </w:tcPr>
          <w:p w14:paraId="5169B82E" w14:textId="77777777" w:rsidR="007401F8" w:rsidRPr="003B6B0B" w:rsidRDefault="00000000"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62" w:history="1">
              <w:r w:rsidR="007401F8" w:rsidRPr="003B6B0B">
                <w:rPr>
                  <w:rStyle w:val="Hipervnculo"/>
                  <w:rFonts w:cs="Arial"/>
                  <w:sz w:val="16"/>
                  <w:szCs w:val="16"/>
                  <w:lang w:val="es-CR" w:eastAsia="es-CR"/>
                </w:rPr>
                <w:t>[A] Total</w:t>
              </w:r>
            </w:hyperlink>
            <w:r w:rsidR="007401F8" w:rsidRPr="003B6B0B">
              <w:rPr>
                <w:rFonts w:cs="Arial"/>
                <w:color w:val="000000"/>
                <w:sz w:val="16"/>
                <w:szCs w:val="16"/>
                <w:lang w:val="es-CR" w:eastAsia="es-CR"/>
              </w:rPr>
              <w:t xml:space="preserve"> = </w:t>
            </w:r>
            <w:r w:rsidR="000F5C14">
              <w:rPr>
                <w:rFonts w:cs="Arial"/>
                <w:color w:val="000000"/>
                <w:sz w:val="16"/>
                <w:szCs w:val="16"/>
                <w:lang w:val="es-CR" w:eastAsia="es-CR"/>
              </w:rPr>
              <w:t>∑</w:t>
            </w:r>
            <w:r w:rsidR="007401F8" w:rsidRPr="003B6B0B">
              <w:rPr>
                <w:rFonts w:cs="Arial"/>
                <w:color w:val="000000"/>
                <w:sz w:val="16"/>
                <w:szCs w:val="16"/>
                <w:lang w:val="es-CR" w:eastAsia="es-CR"/>
              </w:rPr>
              <w:t xml:space="preserve"> </w:t>
            </w:r>
            <w:hyperlink w:anchor="_DesgloseAtribuidoControladoraFinAnt" w:history="1">
              <w:r w:rsidR="007401F8" w:rsidRPr="003B6B0B">
                <w:rPr>
                  <w:rStyle w:val="Hipervnculo"/>
                  <w:rFonts w:cs="Arial"/>
                  <w:sz w:val="16"/>
                  <w:szCs w:val="16"/>
                  <w:lang w:val="es-CR" w:eastAsia="es-CR"/>
                </w:rPr>
                <w:t>DesgloseAtribuidoControladoraFinAnterior</w:t>
              </w:r>
            </w:hyperlink>
          </w:p>
        </w:tc>
      </w:tr>
      <w:tr w:rsidR="00CD1CAD" w:rsidRPr="003B6B0B" w14:paraId="04452C6F" w14:textId="77777777" w:rsidTr="009B1896">
        <w:trPr>
          <w:trHeight w:val="1701"/>
        </w:trPr>
        <w:tc>
          <w:tcPr>
            <w:cnfStyle w:val="001000000000" w:firstRow="0" w:lastRow="0" w:firstColumn="1" w:lastColumn="0" w:oddVBand="0" w:evenVBand="0" w:oddHBand="0" w:evenHBand="0" w:firstRowFirstColumn="0" w:firstRowLastColumn="0" w:lastRowFirstColumn="0" w:lastRowLastColumn="0"/>
            <w:tcW w:w="1124" w:type="dxa"/>
            <w:vMerge w:val="restart"/>
            <w:textDirection w:val="btLr"/>
            <w:vAlign w:val="center"/>
            <w:hideMark/>
          </w:tcPr>
          <w:p w14:paraId="1ED4827C" w14:textId="77777777" w:rsidR="00CD1CAD" w:rsidRPr="003B6B0B" w:rsidRDefault="00B4199C" w:rsidP="00373A5A">
            <w:pPr>
              <w:pStyle w:val="Ttulo9"/>
              <w:ind w:left="113" w:right="113"/>
              <w:jc w:val="center"/>
              <w:outlineLvl w:val="8"/>
              <w:rPr>
                <w:b w:val="0"/>
                <w:szCs w:val="16"/>
                <w:lang w:val="es-CR" w:eastAsia="es-CR"/>
              </w:rPr>
            </w:pPr>
            <w:bookmarkStart w:id="382" w:name="_DesgloseAtribuidoControladoraFinAnt"/>
            <w:bookmarkEnd w:id="382"/>
            <w:r>
              <w:rPr>
                <w:b w:val="0"/>
              </w:rPr>
              <w:t>[E]</w:t>
            </w:r>
            <w:r w:rsidR="00CD1CAD" w:rsidRPr="003B6B0B">
              <w:rPr>
                <w:b w:val="0"/>
                <w:szCs w:val="16"/>
                <w:lang w:val="es-ES_tradnl" w:eastAsia="es-CR"/>
              </w:rPr>
              <w:t>DesgloseAtribuidoControladoraFinAnterior</w:t>
            </w:r>
          </w:p>
        </w:tc>
        <w:tc>
          <w:tcPr>
            <w:tcW w:w="3015" w:type="dxa"/>
            <w:hideMark/>
          </w:tcPr>
          <w:p w14:paraId="599E9973" w14:textId="77777777" w:rsidR="00CD1CAD" w:rsidRPr="003B6B0B" w:rsidRDefault="00CD1CAD" w:rsidP="00EE459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83" w:name="_[E]_CapSocial_42"/>
            <w:bookmarkEnd w:id="383"/>
            <w:r w:rsidRPr="003B6B0B">
              <w:rPr>
                <w:szCs w:val="16"/>
              </w:rPr>
              <w:t xml:space="preserve">[E] </w:t>
            </w:r>
            <w:r w:rsidRPr="003B6B0B">
              <w:rPr>
                <w:szCs w:val="16"/>
                <w:lang w:val="es-ES_tradnl" w:eastAsia="es-CR"/>
              </w:rPr>
              <w:t>CapSocial</w:t>
            </w:r>
          </w:p>
        </w:tc>
        <w:tc>
          <w:tcPr>
            <w:tcW w:w="4536" w:type="dxa"/>
            <w:vAlign w:val="center"/>
            <w:hideMark/>
          </w:tcPr>
          <w:p w14:paraId="3471B8C7"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Al capital social</w:t>
            </w:r>
          </w:p>
        </w:tc>
        <w:tc>
          <w:tcPr>
            <w:tcW w:w="397" w:type="dxa"/>
            <w:textDirection w:val="btLr"/>
            <w:vAlign w:val="center"/>
            <w:hideMark/>
          </w:tcPr>
          <w:p w14:paraId="09CA88A2" w14:textId="77777777" w:rsidR="00CD1CAD" w:rsidRPr="003B6B0B" w:rsidRDefault="00CD1CAD" w:rsidP="00EE459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No aplica</w:t>
            </w:r>
          </w:p>
        </w:tc>
        <w:tc>
          <w:tcPr>
            <w:tcW w:w="5103" w:type="dxa"/>
            <w:vAlign w:val="center"/>
            <w:hideMark/>
          </w:tcPr>
          <w:p w14:paraId="39E85644" w14:textId="77777777" w:rsidR="00074EBC" w:rsidRPr="00D1267E" w:rsidRDefault="00074EBC" w:rsidP="009B7AA1">
            <w:pPr>
              <w:pStyle w:val="Prrafodelista"/>
              <w:numPr>
                <w:ilvl w:val="0"/>
                <w:numId w:val="31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1423703" w14:textId="77777777" w:rsidR="00CD1CAD" w:rsidRPr="00074EBC" w:rsidRDefault="00074EBC" w:rsidP="009B7AA1">
            <w:pPr>
              <w:pStyle w:val="Prrafodelista"/>
              <w:numPr>
                <w:ilvl w:val="0"/>
                <w:numId w:val="31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3B6B0B" w14:paraId="1B9A4DE4" w14:textId="77777777" w:rsidTr="009B1896">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6CC65698" w14:textId="77777777" w:rsidR="00CD1CAD" w:rsidRPr="003B6B0B" w:rsidRDefault="00CD1CAD" w:rsidP="00373A5A">
            <w:pPr>
              <w:pStyle w:val="Ttulo9"/>
              <w:ind w:left="113" w:right="113"/>
              <w:jc w:val="center"/>
              <w:outlineLvl w:val="8"/>
              <w:rPr>
                <w:b w:val="0"/>
                <w:szCs w:val="16"/>
                <w:lang w:val="es-CR" w:eastAsia="es-CR"/>
              </w:rPr>
            </w:pPr>
          </w:p>
        </w:tc>
        <w:tc>
          <w:tcPr>
            <w:tcW w:w="3015" w:type="dxa"/>
            <w:hideMark/>
          </w:tcPr>
          <w:p w14:paraId="0FF4EEDF" w14:textId="77777777" w:rsidR="00CD1CAD" w:rsidRPr="003B6B0B" w:rsidRDefault="00CD1CAD" w:rsidP="00EE459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84" w:name="_[E]_AportesNoCapitalizados_3"/>
            <w:bookmarkEnd w:id="384"/>
            <w:r w:rsidRPr="003B6B0B">
              <w:rPr>
                <w:szCs w:val="16"/>
              </w:rPr>
              <w:t xml:space="preserve">[E] </w:t>
            </w:r>
            <w:r w:rsidRPr="003B6B0B">
              <w:rPr>
                <w:szCs w:val="16"/>
                <w:lang w:val="es-ES_tradnl" w:eastAsia="es-CR"/>
              </w:rPr>
              <w:t>AportesNoCapitalizados</w:t>
            </w:r>
          </w:p>
        </w:tc>
        <w:tc>
          <w:tcPr>
            <w:tcW w:w="4536" w:type="dxa"/>
            <w:vAlign w:val="center"/>
            <w:hideMark/>
          </w:tcPr>
          <w:p w14:paraId="427C98FC"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 patrimoniales no capitalizados</w:t>
            </w:r>
          </w:p>
        </w:tc>
        <w:tc>
          <w:tcPr>
            <w:tcW w:w="397" w:type="dxa"/>
            <w:textDirection w:val="btLr"/>
            <w:vAlign w:val="center"/>
            <w:hideMark/>
          </w:tcPr>
          <w:p w14:paraId="4105C953" w14:textId="77777777" w:rsidR="00CD1CAD" w:rsidRPr="003B6B0B" w:rsidRDefault="00CD1CAD" w:rsidP="00EE459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No aplica</w:t>
            </w:r>
          </w:p>
        </w:tc>
        <w:tc>
          <w:tcPr>
            <w:tcW w:w="5103" w:type="dxa"/>
            <w:vAlign w:val="center"/>
            <w:hideMark/>
          </w:tcPr>
          <w:p w14:paraId="16093D76" w14:textId="77777777" w:rsidR="00074EBC" w:rsidRPr="00D1267E" w:rsidRDefault="00074EBC" w:rsidP="009B7AA1">
            <w:pPr>
              <w:pStyle w:val="Prrafodelista"/>
              <w:numPr>
                <w:ilvl w:val="0"/>
                <w:numId w:val="31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B879634" w14:textId="77777777" w:rsidR="00CD1CAD" w:rsidRPr="00074EBC" w:rsidRDefault="00074EBC" w:rsidP="009B7AA1">
            <w:pPr>
              <w:pStyle w:val="Prrafodelista"/>
              <w:numPr>
                <w:ilvl w:val="0"/>
                <w:numId w:val="31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3B6B0B" w14:paraId="6072DFCF" w14:textId="77777777" w:rsidTr="009B1896">
        <w:trPr>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09AAE731" w14:textId="77777777" w:rsidR="00CD1CAD" w:rsidRPr="003B6B0B" w:rsidRDefault="00CD1CAD" w:rsidP="00373A5A">
            <w:pPr>
              <w:pStyle w:val="Ttulo9"/>
              <w:ind w:left="113" w:right="113"/>
              <w:jc w:val="center"/>
              <w:outlineLvl w:val="8"/>
              <w:rPr>
                <w:b w:val="0"/>
                <w:szCs w:val="16"/>
                <w:lang w:val="es-CR" w:eastAsia="es-CR"/>
              </w:rPr>
            </w:pPr>
          </w:p>
        </w:tc>
        <w:tc>
          <w:tcPr>
            <w:tcW w:w="3015" w:type="dxa"/>
            <w:hideMark/>
          </w:tcPr>
          <w:p w14:paraId="7C740196" w14:textId="77777777" w:rsidR="00CD1CAD" w:rsidRPr="003B6B0B" w:rsidRDefault="00CD1CAD" w:rsidP="00EE459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85" w:name="_[E]_Ajustes_3"/>
            <w:bookmarkEnd w:id="385"/>
            <w:r w:rsidRPr="003B6B0B">
              <w:rPr>
                <w:szCs w:val="16"/>
              </w:rPr>
              <w:t xml:space="preserve">[E] </w:t>
            </w:r>
            <w:r w:rsidRPr="003B6B0B">
              <w:rPr>
                <w:szCs w:val="16"/>
                <w:lang w:val="es-ES_tradnl" w:eastAsia="es-CR"/>
              </w:rPr>
              <w:t>Ajustes</w:t>
            </w:r>
          </w:p>
        </w:tc>
        <w:tc>
          <w:tcPr>
            <w:tcW w:w="4536" w:type="dxa"/>
            <w:vAlign w:val="center"/>
            <w:hideMark/>
          </w:tcPr>
          <w:p w14:paraId="096DDFF1"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Por ajustes al patrimonio</w:t>
            </w:r>
          </w:p>
        </w:tc>
        <w:tc>
          <w:tcPr>
            <w:tcW w:w="397" w:type="dxa"/>
            <w:textDirection w:val="btLr"/>
            <w:vAlign w:val="center"/>
            <w:hideMark/>
          </w:tcPr>
          <w:p w14:paraId="5734CB2F" w14:textId="77777777" w:rsidR="00CD1CAD" w:rsidRPr="003B6B0B" w:rsidRDefault="00CD1CAD" w:rsidP="00EE459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No aplica</w:t>
            </w:r>
          </w:p>
        </w:tc>
        <w:tc>
          <w:tcPr>
            <w:tcW w:w="5103" w:type="dxa"/>
            <w:vAlign w:val="center"/>
            <w:hideMark/>
          </w:tcPr>
          <w:p w14:paraId="1F63B17A" w14:textId="77777777" w:rsidR="00074EBC" w:rsidRPr="00D1267E" w:rsidRDefault="00074EBC" w:rsidP="009B7AA1">
            <w:pPr>
              <w:pStyle w:val="Prrafodelista"/>
              <w:numPr>
                <w:ilvl w:val="0"/>
                <w:numId w:val="31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E9C6245" w14:textId="77777777" w:rsidR="00CD1CAD" w:rsidRPr="00074EBC" w:rsidRDefault="00074EBC" w:rsidP="009B7AA1">
            <w:pPr>
              <w:pStyle w:val="Prrafodelista"/>
              <w:numPr>
                <w:ilvl w:val="0"/>
                <w:numId w:val="31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3B6B0B" w14:paraId="1A0DDFFC" w14:textId="77777777" w:rsidTr="009B1896">
        <w:trPr>
          <w:cnfStyle w:val="000000100000" w:firstRow="0" w:lastRow="0" w:firstColumn="0" w:lastColumn="0" w:oddVBand="0" w:evenVBand="0" w:oddHBand="1" w:evenHBand="0" w:firstRowFirstColumn="0" w:firstRowLastColumn="0" w:lastRowFirstColumn="0" w:lastRowLastColumn="0"/>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3200F3DF" w14:textId="77777777" w:rsidR="00CD1CAD" w:rsidRPr="003B6B0B" w:rsidRDefault="00CD1CAD" w:rsidP="00373A5A">
            <w:pPr>
              <w:pStyle w:val="Ttulo9"/>
              <w:ind w:left="113" w:right="113"/>
              <w:jc w:val="center"/>
              <w:outlineLvl w:val="8"/>
              <w:rPr>
                <w:b w:val="0"/>
                <w:szCs w:val="16"/>
                <w:lang w:val="es-CR" w:eastAsia="es-CR"/>
              </w:rPr>
            </w:pPr>
          </w:p>
        </w:tc>
        <w:tc>
          <w:tcPr>
            <w:tcW w:w="3015" w:type="dxa"/>
            <w:hideMark/>
          </w:tcPr>
          <w:p w14:paraId="69988C86" w14:textId="77777777" w:rsidR="00CD1CAD" w:rsidRPr="003B6B0B" w:rsidRDefault="00CD1CAD" w:rsidP="00EE459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86" w:name="_[E]_Reservas_3"/>
            <w:bookmarkEnd w:id="386"/>
            <w:r w:rsidRPr="003B6B0B">
              <w:rPr>
                <w:szCs w:val="16"/>
              </w:rPr>
              <w:t xml:space="preserve">[E] </w:t>
            </w:r>
            <w:r w:rsidRPr="003B6B0B">
              <w:rPr>
                <w:szCs w:val="16"/>
                <w:lang w:val="es-ES_tradnl" w:eastAsia="es-CR"/>
              </w:rPr>
              <w:t>Reservas</w:t>
            </w:r>
          </w:p>
        </w:tc>
        <w:tc>
          <w:tcPr>
            <w:tcW w:w="4536" w:type="dxa"/>
            <w:vAlign w:val="center"/>
            <w:hideMark/>
          </w:tcPr>
          <w:p w14:paraId="1C53DAB5"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397" w:type="dxa"/>
            <w:textDirection w:val="btLr"/>
            <w:vAlign w:val="center"/>
            <w:hideMark/>
          </w:tcPr>
          <w:p w14:paraId="57FA060D" w14:textId="77777777" w:rsidR="00CD1CAD" w:rsidRPr="003B6B0B" w:rsidRDefault="00CD1CAD" w:rsidP="00EE459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No aplica</w:t>
            </w:r>
          </w:p>
        </w:tc>
        <w:tc>
          <w:tcPr>
            <w:tcW w:w="5103" w:type="dxa"/>
            <w:vAlign w:val="center"/>
            <w:hideMark/>
          </w:tcPr>
          <w:p w14:paraId="2DC718AF" w14:textId="77777777" w:rsidR="00074EBC" w:rsidRPr="00D1267E" w:rsidRDefault="00074EBC" w:rsidP="009B7AA1">
            <w:pPr>
              <w:pStyle w:val="Prrafodelista"/>
              <w:numPr>
                <w:ilvl w:val="0"/>
                <w:numId w:val="31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A0AC3FF" w14:textId="77777777" w:rsidR="00CD1CAD" w:rsidRPr="00074EBC" w:rsidRDefault="00074EBC" w:rsidP="009B7AA1">
            <w:pPr>
              <w:pStyle w:val="Prrafodelista"/>
              <w:numPr>
                <w:ilvl w:val="0"/>
                <w:numId w:val="31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3B6B0B" w14:paraId="2AA9C500" w14:textId="77777777" w:rsidTr="009B1896">
        <w:trPr>
          <w:trHeight w:val="1701"/>
        </w:trPr>
        <w:tc>
          <w:tcPr>
            <w:cnfStyle w:val="001000000000" w:firstRow="0" w:lastRow="0" w:firstColumn="1" w:lastColumn="0" w:oddVBand="0" w:evenVBand="0" w:oddHBand="0" w:evenHBand="0" w:firstRowFirstColumn="0" w:firstRowLastColumn="0" w:lastRowFirstColumn="0" w:lastRowLastColumn="0"/>
            <w:tcW w:w="1124" w:type="dxa"/>
            <w:vMerge/>
            <w:textDirection w:val="btLr"/>
            <w:vAlign w:val="center"/>
            <w:hideMark/>
          </w:tcPr>
          <w:p w14:paraId="215691ED" w14:textId="77777777" w:rsidR="00CD1CAD" w:rsidRPr="003B6B0B" w:rsidRDefault="00CD1CAD" w:rsidP="00373A5A">
            <w:pPr>
              <w:pStyle w:val="Ttulo9"/>
              <w:ind w:left="113" w:right="113"/>
              <w:jc w:val="center"/>
              <w:outlineLvl w:val="8"/>
              <w:rPr>
                <w:b w:val="0"/>
                <w:szCs w:val="16"/>
                <w:lang w:val="es-CR" w:eastAsia="es-CR"/>
              </w:rPr>
            </w:pPr>
          </w:p>
        </w:tc>
        <w:tc>
          <w:tcPr>
            <w:tcW w:w="3015" w:type="dxa"/>
            <w:hideMark/>
          </w:tcPr>
          <w:p w14:paraId="1129009A" w14:textId="77777777" w:rsidR="00CD1CAD" w:rsidRPr="003B6B0B" w:rsidRDefault="00CD1CAD" w:rsidP="00EE459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87" w:name="_[E]_ResultadosPrincipioPeriodo_3"/>
            <w:bookmarkEnd w:id="387"/>
            <w:r w:rsidRPr="003B6B0B">
              <w:rPr>
                <w:szCs w:val="16"/>
              </w:rPr>
              <w:t xml:space="preserve">[E] </w:t>
            </w:r>
            <w:r w:rsidRPr="003B6B0B">
              <w:rPr>
                <w:szCs w:val="16"/>
                <w:lang w:val="es-ES_tradnl" w:eastAsia="es-CR"/>
              </w:rPr>
              <w:t>ResultadosPrincipioPeriodo</w:t>
            </w:r>
          </w:p>
        </w:tc>
        <w:tc>
          <w:tcPr>
            <w:tcW w:w="4536" w:type="dxa"/>
            <w:vAlign w:val="center"/>
            <w:hideMark/>
          </w:tcPr>
          <w:p w14:paraId="6D08BCB4"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397" w:type="dxa"/>
            <w:textDirection w:val="btLr"/>
            <w:vAlign w:val="center"/>
            <w:hideMark/>
          </w:tcPr>
          <w:p w14:paraId="033C3E67" w14:textId="77777777" w:rsidR="00CD1CAD" w:rsidRPr="003B6B0B" w:rsidRDefault="00CD1CAD" w:rsidP="00EE459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B6B0B">
              <w:rPr>
                <w:rFonts w:cs="Arial"/>
                <w:color w:val="000000"/>
                <w:sz w:val="16"/>
                <w:szCs w:val="16"/>
                <w:lang w:val="es-CR" w:eastAsia="es-CR"/>
              </w:rPr>
              <w:t>No aplica</w:t>
            </w:r>
          </w:p>
        </w:tc>
        <w:tc>
          <w:tcPr>
            <w:tcW w:w="5103" w:type="dxa"/>
            <w:vAlign w:val="center"/>
            <w:hideMark/>
          </w:tcPr>
          <w:p w14:paraId="3932B662" w14:textId="77777777" w:rsidR="00074EBC" w:rsidRPr="00D1267E" w:rsidRDefault="00074EBC" w:rsidP="009B7AA1">
            <w:pPr>
              <w:pStyle w:val="Prrafodelista"/>
              <w:numPr>
                <w:ilvl w:val="0"/>
                <w:numId w:val="31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98B9396" w14:textId="77777777" w:rsidR="00CD1CAD" w:rsidRPr="00074EBC" w:rsidRDefault="00074EBC" w:rsidP="009B7AA1">
            <w:pPr>
              <w:pStyle w:val="Prrafodelista"/>
              <w:numPr>
                <w:ilvl w:val="0"/>
                <w:numId w:val="31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bl>
    <w:p w14:paraId="4DF74CDE" w14:textId="77777777" w:rsidR="00D84C8D" w:rsidRPr="00D84C8D" w:rsidRDefault="00D84C8D" w:rsidP="00D84C8D">
      <w:pPr>
        <w:rPr>
          <w:lang w:val="es-ES_tradnl" w:eastAsia="en-US"/>
        </w:rPr>
      </w:pPr>
    </w:p>
    <w:p w14:paraId="234CBF82" w14:textId="77777777" w:rsidR="00282056" w:rsidRDefault="00282056" w:rsidP="00282056">
      <w:pPr>
        <w:rPr>
          <w:lang w:val="es-ES_tradnl" w:eastAsia="en-US"/>
        </w:rPr>
      </w:pPr>
    </w:p>
    <w:p w14:paraId="525BB66B" w14:textId="77777777" w:rsidR="00282056" w:rsidRDefault="00282056" w:rsidP="00282056">
      <w:pPr>
        <w:rPr>
          <w:lang w:val="es-ES_tradnl" w:eastAsia="en-US"/>
        </w:rPr>
      </w:pPr>
    </w:p>
    <w:p w14:paraId="2371F8B2" w14:textId="77777777" w:rsidR="00282056" w:rsidRDefault="00282056" w:rsidP="00282056">
      <w:pPr>
        <w:rPr>
          <w:lang w:val="es-ES_tradnl" w:eastAsia="en-US"/>
        </w:rPr>
      </w:pPr>
      <w:r>
        <w:rPr>
          <w:lang w:val="es-ES_tradnl" w:eastAsia="en-US"/>
        </w:rPr>
        <w:br w:type="page"/>
      </w:r>
    </w:p>
    <w:p w14:paraId="665E85A0" w14:textId="77777777" w:rsidR="00282056" w:rsidRDefault="00282056" w:rsidP="00282056">
      <w:pPr>
        <w:rPr>
          <w:lang w:val="es-ES_tradnl" w:eastAsia="en-US"/>
        </w:rPr>
      </w:pPr>
    </w:p>
    <w:p w14:paraId="53393778" w14:textId="77777777" w:rsidR="00282056" w:rsidRDefault="00282056" w:rsidP="00282056">
      <w:pPr>
        <w:rPr>
          <w:lang w:val="es-ES_tradnl" w:eastAsia="en-US"/>
        </w:rPr>
      </w:pPr>
    </w:p>
    <w:p w14:paraId="5511E975" w14:textId="77777777" w:rsidR="00282056" w:rsidRPr="00157B30" w:rsidRDefault="00282056" w:rsidP="00282056">
      <w:pPr>
        <w:rPr>
          <w:lang w:val="es-ES_tradnl" w:eastAsia="en-US"/>
        </w:rPr>
      </w:pPr>
    </w:p>
    <w:p w14:paraId="2B3618CE" w14:textId="77777777" w:rsidR="00282056" w:rsidRPr="003F4DF1" w:rsidRDefault="00282056" w:rsidP="00F4314C">
      <w:pPr>
        <w:pStyle w:val="Ttulo3"/>
        <w:numPr>
          <w:ilvl w:val="0"/>
          <w:numId w:val="19"/>
        </w:numPr>
      </w:pPr>
      <w:bookmarkStart w:id="388" w:name="_Toc136255524"/>
      <w:r w:rsidRPr="003F4DF1">
        <w:t>Saldo1EneAnnoActual</w:t>
      </w:r>
      <w:bookmarkEnd w:id="388"/>
    </w:p>
    <w:p w14:paraId="55624E82" w14:textId="77777777" w:rsidR="00282056" w:rsidRDefault="00282056" w:rsidP="00282056">
      <w:pPr>
        <w:rPr>
          <w:lang w:val="es-ES_tradnl" w:eastAsia="en-US"/>
        </w:rPr>
      </w:pPr>
    </w:p>
    <w:tbl>
      <w:tblPr>
        <w:tblStyle w:val="Cuadrculamedia3-nfasis1"/>
        <w:tblW w:w="14189" w:type="dxa"/>
        <w:tblLayout w:type="fixed"/>
        <w:tblLook w:val="04A0" w:firstRow="1" w:lastRow="0" w:firstColumn="1" w:lastColumn="0" w:noHBand="0" w:noVBand="1"/>
      </w:tblPr>
      <w:tblGrid>
        <w:gridCol w:w="737"/>
        <w:gridCol w:w="3402"/>
        <w:gridCol w:w="4536"/>
        <w:gridCol w:w="411"/>
        <w:gridCol w:w="5103"/>
      </w:tblGrid>
      <w:tr w:rsidR="000F5C14" w:rsidRPr="000F5C14" w14:paraId="26E752B6" w14:textId="77777777" w:rsidTr="00CD1CAD">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376AA97E" w14:textId="77777777" w:rsidR="003B6B0B" w:rsidRPr="004032E6" w:rsidRDefault="003B6B0B" w:rsidP="0012196B">
            <w:pPr>
              <w:ind w:left="113" w:right="113"/>
              <w:jc w:val="center"/>
              <w:rPr>
                <w:rFonts w:cs="Arial"/>
                <w:bCs w:val="0"/>
                <w:color w:val="FFFFFF"/>
                <w:sz w:val="16"/>
                <w:szCs w:val="16"/>
                <w:lang w:val="es-CR" w:eastAsia="es-CR"/>
              </w:rPr>
            </w:pPr>
            <w:r w:rsidRPr="004032E6">
              <w:rPr>
                <w:rFonts w:cs="Arial"/>
                <w:bCs w:val="0"/>
                <w:color w:val="FFFFFF"/>
                <w:sz w:val="16"/>
                <w:szCs w:val="16"/>
                <w:lang w:val="es-CR" w:eastAsia="es-CR"/>
              </w:rPr>
              <w:t>Nodo</w:t>
            </w:r>
          </w:p>
        </w:tc>
        <w:tc>
          <w:tcPr>
            <w:tcW w:w="3402" w:type="dxa"/>
            <w:vAlign w:val="center"/>
            <w:hideMark/>
          </w:tcPr>
          <w:p w14:paraId="11F51F91" w14:textId="77777777" w:rsidR="003B6B0B" w:rsidRPr="004032E6" w:rsidRDefault="003B6B0B" w:rsidP="006A7557">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4032E6">
              <w:rPr>
                <w:rFonts w:cs="Arial"/>
                <w:bCs w:val="0"/>
                <w:color w:val="FFFFFF"/>
                <w:sz w:val="16"/>
                <w:szCs w:val="16"/>
                <w:lang w:val="es-CR" w:eastAsia="es-CR"/>
              </w:rPr>
              <w:t>Atributo[A] / Elemento[E]</w:t>
            </w:r>
          </w:p>
        </w:tc>
        <w:tc>
          <w:tcPr>
            <w:tcW w:w="4536" w:type="dxa"/>
            <w:vAlign w:val="center"/>
            <w:hideMark/>
          </w:tcPr>
          <w:p w14:paraId="03C8BA86" w14:textId="77777777" w:rsidR="003B6B0B" w:rsidRPr="004032E6" w:rsidRDefault="003B6B0B" w:rsidP="006A7557">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4032E6">
              <w:rPr>
                <w:rFonts w:cs="Arial"/>
                <w:bCs w:val="0"/>
                <w:color w:val="FFFFFF"/>
                <w:sz w:val="16"/>
                <w:szCs w:val="16"/>
                <w:lang w:val="es-CR" w:eastAsia="es-CR"/>
              </w:rPr>
              <w:t>Descripción</w:t>
            </w:r>
          </w:p>
        </w:tc>
        <w:tc>
          <w:tcPr>
            <w:tcW w:w="411" w:type="dxa"/>
            <w:textDirection w:val="btLr"/>
            <w:vAlign w:val="center"/>
            <w:hideMark/>
          </w:tcPr>
          <w:p w14:paraId="46A846AD" w14:textId="77777777" w:rsidR="003B6B0B" w:rsidRPr="004032E6" w:rsidRDefault="003B6B0B" w:rsidP="006A7557">
            <w:pPr>
              <w:ind w:left="113" w:right="113"/>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4032E6">
              <w:rPr>
                <w:rFonts w:cs="Arial"/>
                <w:bCs w:val="0"/>
                <w:color w:val="FFFFFF"/>
                <w:sz w:val="16"/>
                <w:szCs w:val="16"/>
                <w:lang w:val="es-CR" w:eastAsia="es-CR"/>
              </w:rPr>
              <w:t>Cuenta catálogo</w:t>
            </w:r>
          </w:p>
        </w:tc>
        <w:tc>
          <w:tcPr>
            <w:tcW w:w="5103" w:type="dxa"/>
            <w:vAlign w:val="center"/>
            <w:hideMark/>
          </w:tcPr>
          <w:p w14:paraId="40AC23D4" w14:textId="77777777" w:rsidR="003B6B0B" w:rsidRPr="004032E6" w:rsidRDefault="003B6B0B" w:rsidP="006A7557">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4032E6">
              <w:rPr>
                <w:rFonts w:cs="Arial"/>
                <w:bCs w:val="0"/>
                <w:color w:val="FFFFFF"/>
                <w:sz w:val="16"/>
                <w:szCs w:val="16"/>
                <w:lang w:val="es-CR" w:eastAsia="es-CR"/>
              </w:rPr>
              <w:t>Validaciones</w:t>
            </w:r>
          </w:p>
        </w:tc>
      </w:tr>
      <w:tr w:rsidR="000F5C14" w:rsidRPr="000F5C14" w14:paraId="5B8BD425" w14:textId="77777777" w:rsidTr="00CD1CA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135CC9AA" w14:textId="77777777" w:rsidR="003B6B0B" w:rsidRPr="000F5C14" w:rsidRDefault="00B4199C" w:rsidP="0012196B">
            <w:pPr>
              <w:pStyle w:val="Ttulo9"/>
              <w:ind w:left="113" w:right="113"/>
              <w:jc w:val="center"/>
              <w:outlineLvl w:val="8"/>
              <w:rPr>
                <w:b w:val="0"/>
                <w:szCs w:val="16"/>
                <w:lang w:val="es-CR" w:eastAsia="es-CR"/>
              </w:rPr>
            </w:pPr>
            <w:r>
              <w:rPr>
                <w:b w:val="0"/>
              </w:rPr>
              <w:t>[E]</w:t>
            </w:r>
            <w:r w:rsidR="003B6B0B" w:rsidRPr="000F5C14">
              <w:rPr>
                <w:b w:val="0"/>
                <w:szCs w:val="16"/>
                <w:lang w:val="es-ES_tradnl" w:eastAsia="es-CR"/>
              </w:rPr>
              <w:t>Saldo1EneAnnoActual</w:t>
            </w:r>
          </w:p>
        </w:tc>
        <w:tc>
          <w:tcPr>
            <w:tcW w:w="3402" w:type="dxa"/>
            <w:hideMark/>
          </w:tcPr>
          <w:p w14:paraId="69B1456A" w14:textId="77777777" w:rsidR="003B6B0B" w:rsidRPr="000F5C14" w:rsidRDefault="00FB2A31" w:rsidP="000F5C14">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89" w:name="_[A]_TotalSaldo1EneAnnoActual"/>
            <w:bookmarkEnd w:id="389"/>
            <w:r>
              <w:rPr>
                <w:szCs w:val="16"/>
              </w:rPr>
              <w:t>[A]</w:t>
            </w:r>
            <w:r w:rsidR="003B6B0B" w:rsidRPr="000F5C14">
              <w:rPr>
                <w:szCs w:val="16"/>
                <w:lang w:val="es-ES_tradnl" w:eastAsia="es-CR"/>
              </w:rPr>
              <w:t>TotalSaldo1EneAnnoActual</w:t>
            </w:r>
          </w:p>
        </w:tc>
        <w:tc>
          <w:tcPr>
            <w:tcW w:w="4536" w:type="dxa"/>
            <w:vAlign w:val="center"/>
            <w:hideMark/>
          </w:tcPr>
          <w:p w14:paraId="50C0D85C" w14:textId="77777777" w:rsidR="003B6B0B" w:rsidRPr="000F5C14" w:rsidRDefault="003B6B0B" w:rsidP="000F5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Total del saldo al 1ro de enero del año actual</w:t>
            </w:r>
          </w:p>
        </w:tc>
        <w:tc>
          <w:tcPr>
            <w:tcW w:w="411" w:type="dxa"/>
            <w:textDirection w:val="btLr"/>
            <w:vAlign w:val="center"/>
            <w:hideMark/>
          </w:tcPr>
          <w:p w14:paraId="11392DFF" w14:textId="77777777" w:rsidR="003B6B0B" w:rsidRPr="000F5C14" w:rsidRDefault="003B6B0B" w:rsidP="003B6B0B">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No aplica</w:t>
            </w:r>
          </w:p>
        </w:tc>
        <w:tc>
          <w:tcPr>
            <w:tcW w:w="5103" w:type="dxa"/>
            <w:vAlign w:val="center"/>
            <w:hideMark/>
          </w:tcPr>
          <w:p w14:paraId="59A64AAE" w14:textId="77777777" w:rsidR="003B6B0B" w:rsidRPr="000F5C14" w:rsidRDefault="00000000" w:rsidP="000F5C1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Saldo1EneAnnoActual" w:history="1">
              <w:r w:rsidR="003B6B0B" w:rsidRPr="000F5C14">
                <w:rPr>
                  <w:rStyle w:val="Hipervnculo"/>
                  <w:rFonts w:cs="Arial"/>
                  <w:sz w:val="16"/>
                  <w:szCs w:val="16"/>
                  <w:lang w:val="es-CR" w:eastAsia="es-CR"/>
                </w:rPr>
                <w:t>[A] TotalSaldo1EneAnnoActual</w:t>
              </w:r>
            </w:hyperlink>
            <w:r w:rsidR="003B6B0B" w:rsidRPr="000F5C14">
              <w:rPr>
                <w:rFonts w:cs="Arial"/>
                <w:color w:val="000000"/>
                <w:sz w:val="16"/>
                <w:szCs w:val="16"/>
                <w:lang w:val="es-CR" w:eastAsia="es-CR"/>
              </w:rPr>
              <w:t xml:space="preserve"> = ∑ </w:t>
            </w:r>
            <w:hyperlink w:anchor="_DesgloseSaldo1EneAnnoActual" w:history="1">
              <w:r w:rsidR="003B6B0B" w:rsidRPr="000F5C14">
                <w:rPr>
                  <w:rStyle w:val="Hipervnculo"/>
                  <w:rFonts w:cs="Arial"/>
                  <w:sz w:val="16"/>
                  <w:szCs w:val="16"/>
                  <w:lang w:val="es-CR" w:eastAsia="es-CR"/>
                </w:rPr>
                <w:t>DesgloseSaldo1EneAnnoActual</w:t>
              </w:r>
            </w:hyperlink>
          </w:p>
        </w:tc>
      </w:tr>
      <w:tr w:rsidR="00CD1CAD" w:rsidRPr="000F5C14" w14:paraId="7CABC18F" w14:textId="77777777" w:rsidTr="00CD1CA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1E566E9A" w14:textId="77777777" w:rsidR="00CD1CAD" w:rsidRPr="000F5C14" w:rsidRDefault="00B4199C" w:rsidP="0012196B">
            <w:pPr>
              <w:pStyle w:val="Ttulo9"/>
              <w:ind w:left="113" w:right="113"/>
              <w:jc w:val="center"/>
              <w:outlineLvl w:val="8"/>
              <w:rPr>
                <w:b w:val="0"/>
                <w:szCs w:val="16"/>
                <w:lang w:val="es-CR" w:eastAsia="es-CR"/>
              </w:rPr>
            </w:pPr>
            <w:bookmarkStart w:id="390" w:name="_DesgloseSaldo1EneAnnoActual"/>
            <w:bookmarkEnd w:id="390"/>
            <w:r>
              <w:rPr>
                <w:b w:val="0"/>
              </w:rPr>
              <w:t>[E]</w:t>
            </w:r>
            <w:r w:rsidR="00CD1CAD" w:rsidRPr="000F5C14">
              <w:rPr>
                <w:b w:val="0"/>
                <w:szCs w:val="16"/>
                <w:lang w:val="es-ES_tradnl" w:eastAsia="es-CR"/>
              </w:rPr>
              <w:t>DesgloseSaldo1EneAnnoActual</w:t>
            </w:r>
          </w:p>
        </w:tc>
        <w:tc>
          <w:tcPr>
            <w:tcW w:w="3402" w:type="dxa"/>
            <w:hideMark/>
          </w:tcPr>
          <w:p w14:paraId="74DDD7A5" w14:textId="77777777" w:rsidR="00CD1CAD" w:rsidRPr="000F5C14" w:rsidRDefault="00CD1CAD" w:rsidP="000F5C14">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91" w:name="_[E]_CapSocialEneActual"/>
            <w:bookmarkEnd w:id="391"/>
            <w:r w:rsidRPr="000F5C14">
              <w:rPr>
                <w:szCs w:val="16"/>
              </w:rPr>
              <w:t xml:space="preserve">[E] </w:t>
            </w:r>
            <w:r w:rsidRPr="000F5C14">
              <w:rPr>
                <w:szCs w:val="16"/>
                <w:lang w:val="es-ES_tradnl" w:eastAsia="es-CR"/>
              </w:rPr>
              <w:t>CapSocialEneActual</w:t>
            </w:r>
          </w:p>
        </w:tc>
        <w:tc>
          <w:tcPr>
            <w:tcW w:w="4536" w:type="dxa"/>
            <w:vAlign w:val="center"/>
            <w:hideMark/>
          </w:tcPr>
          <w:p w14:paraId="7DA6BCA4"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411" w:type="dxa"/>
            <w:textDirection w:val="btLr"/>
            <w:vAlign w:val="center"/>
            <w:hideMark/>
          </w:tcPr>
          <w:p w14:paraId="009FC868" w14:textId="77777777" w:rsidR="00CD1CAD" w:rsidRPr="000F5C14" w:rsidRDefault="00CD1CAD" w:rsidP="003B6B0B">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30100000000000</w:t>
            </w:r>
          </w:p>
        </w:tc>
        <w:tc>
          <w:tcPr>
            <w:tcW w:w="5103" w:type="dxa"/>
            <w:vAlign w:val="center"/>
            <w:hideMark/>
          </w:tcPr>
          <w:p w14:paraId="0CD7F5C2" w14:textId="77777777" w:rsidR="00CD1CAD" w:rsidRPr="000F5C14" w:rsidRDefault="00CD1CAD" w:rsidP="000F5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a.</w:t>
            </w:r>
          </w:p>
          <w:p w14:paraId="53FBBAE4" w14:textId="77777777" w:rsidR="00CD1CAD" w:rsidRPr="000F5C14" w:rsidRDefault="00CD1CAD" w:rsidP="000F5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 0</w:t>
            </w:r>
          </w:p>
          <w:p w14:paraId="7B3D90A2" w14:textId="77777777" w:rsidR="00CD1CAD" w:rsidRDefault="00CD1CAD" w:rsidP="000F5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03E28A3F" w14:textId="77777777" w:rsidR="00074EBC" w:rsidRDefault="00074EBC" w:rsidP="000F5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b. </w:t>
            </w:r>
          </w:p>
          <w:p w14:paraId="24DE3BE0" w14:textId="77777777" w:rsidR="00CD1CAD" w:rsidRPr="002F1225" w:rsidRDefault="00074EBC" w:rsidP="000F5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074EBC">
              <w:rPr>
                <w:rFonts w:cs="Arial"/>
                <w:color w:val="000000"/>
                <w:sz w:val="16"/>
                <w:szCs w:val="16"/>
                <w:lang w:eastAsia="es-CR"/>
              </w:rPr>
              <w:t>Se debe expresar con 2 decimales</w:t>
            </w:r>
          </w:p>
        </w:tc>
      </w:tr>
      <w:tr w:rsidR="00CD1CAD" w:rsidRPr="000F5C14" w14:paraId="6D5AC4FF" w14:textId="77777777" w:rsidTr="00CD1CA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42D8C33" w14:textId="77777777" w:rsidR="00CD1CAD" w:rsidRPr="000F5C14" w:rsidRDefault="00CD1CAD" w:rsidP="0012196B">
            <w:pPr>
              <w:pStyle w:val="Ttulo9"/>
              <w:ind w:left="113" w:right="113"/>
              <w:jc w:val="center"/>
              <w:outlineLvl w:val="8"/>
              <w:rPr>
                <w:b w:val="0"/>
                <w:szCs w:val="16"/>
                <w:lang w:val="es-CR" w:eastAsia="es-CR"/>
              </w:rPr>
            </w:pPr>
          </w:p>
        </w:tc>
        <w:tc>
          <w:tcPr>
            <w:tcW w:w="3402" w:type="dxa"/>
            <w:hideMark/>
          </w:tcPr>
          <w:p w14:paraId="4268671B" w14:textId="77777777" w:rsidR="00CD1CAD" w:rsidRPr="000F5C14" w:rsidRDefault="00CD1CAD" w:rsidP="000F5C14">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92" w:name="_[E]_AportesNoCapitalizadosEneActual"/>
            <w:bookmarkEnd w:id="392"/>
            <w:r w:rsidRPr="000F5C14">
              <w:rPr>
                <w:szCs w:val="16"/>
              </w:rPr>
              <w:t xml:space="preserve">[E] </w:t>
            </w:r>
            <w:r w:rsidRPr="000F5C14">
              <w:rPr>
                <w:szCs w:val="16"/>
                <w:lang w:val="es-ES_tradnl" w:eastAsia="es-CR"/>
              </w:rPr>
              <w:t>AportesNoCapitalizadosEneActual</w:t>
            </w:r>
          </w:p>
        </w:tc>
        <w:tc>
          <w:tcPr>
            <w:tcW w:w="4536" w:type="dxa"/>
            <w:vAlign w:val="center"/>
            <w:hideMark/>
          </w:tcPr>
          <w:p w14:paraId="3A4843D6" w14:textId="77777777" w:rsidR="00CD1CAD" w:rsidRPr="006A22BE"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A los aportes </w:t>
            </w:r>
            <w:r w:rsidRPr="008B2646">
              <w:rPr>
                <w:rFonts w:cs="Arial"/>
                <w:color w:val="000000"/>
                <w:sz w:val="16"/>
                <w:szCs w:val="16"/>
                <w:lang w:val="es-CR" w:eastAsia="es-CR"/>
              </w:rPr>
              <w:t>patrimoniales</w:t>
            </w:r>
            <w:r>
              <w:rPr>
                <w:rFonts w:cs="Arial"/>
                <w:color w:val="000000"/>
                <w:sz w:val="16"/>
                <w:szCs w:val="16"/>
                <w:lang w:val="es-CR" w:eastAsia="es-CR"/>
              </w:rPr>
              <w:t xml:space="preserve"> no capitalizados</w:t>
            </w:r>
          </w:p>
        </w:tc>
        <w:tc>
          <w:tcPr>
            <w:tcW w:w="411" w:type="dxa"/>
            <w:textDirection w:val="btLr"/>
            <w:vAlign w:val="center"/>
            <w:hideMark/>
          </w:tcPr>
          <w:p w14:paraId="015F3818" w14:textId="77777777" w:rsidR="00CD1CAD" w:rsidRPr="000F5C14" w:rsidRDefault="00CD1CAD" w:rsidP="003B6B0B">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30200000000000</w:t>
            </w:r>
          </w:p>
        </w:tc>
        <w:tc>
          <w:tcPr>
            <w:tcW w:w="5103" w:type="dxa"/>
            <w:vAlign w:val="center"/>
            <w:hideMark/>
          </w:tcPr>
          <w:p w14:paraId="3CF7B1E8" w14:textId="77777777" w:rsidR="00CD1CAD" w:rsidRDefault="00CD1CAD" w:rsidP="000F5C1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0570EC2D" w14:textId="77777777" w:rsidR="00CD1CAD" w:rsidRDefault="00CD1CAD" w:rsidP="000F5C1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 0</w:t>
            </w:r>
          </w:p>
          <w:p w14:paraId="58211F96" w14:textId="77777777" w:rsidR="00CD1CAD" w:rsidRDefault="00CD1CAD" w:rsidP="000F5C1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09C5A1E6" w14:textId="77777777" w:rsidR="00074EBC" w:rsidRDefault="00074EBC" w:rsidP="00074EB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b. </w:t>
            </w:r>
          </w:p>
          <w:p w14:paraId="7DE0B750" w14:textId="77777777" w:rsidR="00074EBC" w:rsidRDefault="00074EBC" w:rsidP="00074EB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074EBC">
              <w:rPr>
                <w:rFonts w:cs="Arial"/>
                <w:color w:val="000000"/>
                <w:sz w:val="16"/>
                <w:szCs w:val="16"/>
                <w:lang w:eastAsia="es-CR"/>
              </w:rPr>
              <w:t>Se debe expresar con 2 decimales</w:t>
            </w:r>
          </w:p>
          <w:p w14:paraId="30E57232" w14:textId="77777777" w:rsidR="00CD1CAD" w:rsidRPr="00F9017B" w:rsidRDefault="00CD1CAD" w:rsidP="000F5C1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CD1CAD" w:rsidRPr="000F5C14" w14:paraId="797FCE8A" w14:textId="77777777" w:rsidTr="00CD1CA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4E446CDD" w14:textId="77777777" w:rsidR="00CD1CAD" w:rsidRPr="000F5C14" w:rsidRDefault="00CD1CAD" w:rsidP="0012196B">
            <w:pPr>
              <w:pStyle w:val="Ttulo9"/>
              <w:ind w:left="113" w:right="113"/>
              <w:jc w:val="center"/>
              <w:outlineLvl w:val="8"/>
              <w:rPr>
                <w:b w:val="0"/>
                <w:szCs w:val="16"/>
                <w:lang w:val="es-CR" w:eastAsia="es-CR"/>
              </w:rPr>
            </w:pPr>
          </w:p>
        </w:tc>
        <w:tc>
          <w:tcPr>
            <w:tcW w:w="3402" w:type="dxa"/>
            <w:hideMark/>
          </w:tcPr>
          <w:p w14:paraId="32112870" w14:textId="77777777" w:rsidR="00CD1CAD" w:rsidRPr="000F5C14" w:rsidRDefault="00CD1CAD" w:rsidP="000F5C14">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93" w:name="_[E]_AjustesEneActual"/>
            <w:bookmarkEnd w:id="393"/>
            <w:r w:rsidRPr="000F5C14">
              <w:rPr>
                <w:szCs w:val="16"/>
              </w:rPr>
              <w:t xml:space="preserve">[E] </w:t>
            </w:r>
            <w:r w:rsidRPr="000F5C14">
              <w:rPr>
                <w:szCs w:val="16"/>
                <w:lang w:val="es-ES_tradnl" w:eastAsia="es-CR"/>
              </w:rPr>
              <w:t>AjustesEneActual</w:t>
            </w:r>
          </w:p>
        </w:tc>
        <w:tc>
          <w:tcPr>
            <w:tcW w:w="4536" w:type="dxa"/>
            <w:vAlign w:val="center"/>
            <w:hideMark/>
          </w:tcPr>
          <w:p w14:paraId="57491578"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ajustes al patrimonio</w:t>
            </w:r>
          </w:p>
        </w:tc>
        <w:tc>
          <w:tcPr>
            <w:tcW w:w="411" w:type="dxa"/>
            <w:textDirection w:val="btLr"/>
            <w:vAlign w:val="center"/>
            <w:hideMark/>
          </w:tcPr>
          <w:p w14:paraId="29C9930F" w14:textId="77777777" w:rsidR="00CD1CAD" w:rsidRPr="000F5C14" w:rsidRDefault="00CD1CAD" w:rsidP="003B6B0B">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30300000000000</w:t>
            </w:r>
          </w:p>
        </w:tc>
        <w:tc>
          <w:tcPr>
            <w:tcW w:w="5103" w:type="dxa"/>
            <w:vAlign w:val="center"/>
            <w:hideMark/>
          </w:tcPr>
          <w:p w14:paraId="351B6098" w14:textId="77777777" w:rsidR="00CD1CAD" w:rsidRDefault="00CD1CAD" w:rsidP="000F5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76557F42" w14:textId="77777777" w:rsidR="00CD1CAD" w:rsidRDefault="00CD1CAD" w:rsidP="000F5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48FFF13A" w14:textId="77777777" w:rsidR="00CD1CAD" w:rsidRDefault="00CD1CAD" w:rsidP="000F5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1DD6076D"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b. </w:t>
            </w:r>
          </w:p>
          <w:p w14:paraId="36E7B3C5"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074EBC">
              <w:rPr>
                <w:rFonts w:cs="Arial"/>
                <w:color w:val="000000"/>
                <w:sz w:val="16"/>
                <w:szCs w:val="16"/>
                <w:lang w:eastAsia="es-CR"/>
              </w:rPr>
              <w:t>Se debe expresar con 2 decimales</w:t>
            </w:r>
          </w:p>
          <w:p w14:paraId="71E857DE" w14:textId="77777777" w:rsidR="00CD1CAD" w:rsidRPr="000F5C14" w:rsidRDefault="00CD1CAD" w:rsidP="000F5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CD1CAD" w:rsidRPr="000F5C14" w14:paraId="6EBB1F48" w14:textId="77777777" w:rsidTr="00CD1CA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37237DBE" w14:textId="77777777" w:rsidR="00CD1CAD" w:rsidRPr="000F5C14" w:rsidRDefault="00CD1CAD" w:rsidP="0012196B">
            <w:pPr>
              <w:pStyle w:val="Ttulo9"/>
              <w:ind w:left="113" w:right="113"/>
              <w:jc w:val="center"/>
              <w:outlineLvl w:val="8"/>
              <w:rPr>
                <w:b w:val="0"/>
                <w:szCs w:val="16"/>
                <w:lang w:val="es-CR" w:eastAsia="es-CR"/>
              </w:rPr>
            </w:pPr>
          </w:p>
        </w:tc>
        <w:tc>
          <w:tcPr>
            <w:tcW w:w="3402" w:type="dxa"/>
            <w:hideMark/>
          </w:tcPr>
          <w:p w14:paraId="679BB45E" w14:textId="77777777" w:rsidR="00CD1CAD" w:rsidRPr="000F5C14" w:rsidRDefault="00CD1CAD" w:rsidP="000F5C14">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94" w:name="_[E]_ReservasEneActual"/>
            <w:bookmarkEnd w:id="394"/>
            <w:r w:rsidRPr="000F5C14">
              <w:rPr>
                <w:szCs w:val="16"/>
              </w:rPr>
              <w:t xml:space="preserve">[E] </w:t>
            </w:r>
            <w:r w:rsidRPr="000F5C14">
              <w:rPr>
                <w:szCs w:val="16"/>
                <w:lang w:val="es-ES_tradnl" w:eastAsia="es-CR"/>
              </w:rPr>
              <w:t>ReservasEneActual</w:t>
            </w:r>
          </w:p>
        </w:tc>
        <w:tc>
          <w:tcPr>
            <w:tcW w:w="4536" w:type="dxa"/>
            <w:vAlign w:val="center"/>
            <w:hideMark/>
          </w:tcPr>
          <w:p w14:paraId="5B636BE3"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411" w:type="dxa"/>
            <w:textDirection w:val="btLr"/>
            <w:vAlign w:val="center"/>
            <w:hideMark/>
          </w:tcPr>
          <w:p w14:paraId="102ED955" w14:textId="77777777" w:rsidR="00CD1CAD" w:rsidRPr="000F5C14" w:rsidRDefault="00CD1CAD" w:rsidP="003B6B0B">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30400000000000</w:t>
            </w:r>
          </w:p>
        </w:tc>
        <w:tc>
          <w:tcPr>
            <w:tcW w:w="5103" w:type="dxa"/>
            <w:vAlign w:val="center"/>
            <w:hideMark/>
          </w:tcPr>
          <w:p w14:paraId="70543AA3" w14:textId="77777777" w:rsidR="00CD1CAD" w:rsidRDefault="00CD1CAD" w:rsidP="000F5C1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6A5A7839" w14:textId="77777777" w:rsidR="00CD1CAD" w:rsidRDefault="00CD1CAD" w:rsidP="000F5C1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 0</w:t>
            </w:r>
          </w:p>
          <w:p w14:paraId="2BC30A09" w14:textId="77777777" w:rsidR="00CD1CAD" w:rsidRDefault="00CD1CAD" w:rsidP="000F5C1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7464C140" w14:textId="77777777" w:rsidR="00074EBC" w:rsidRDefault="00074EBC" w:rsidP="00074EB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b. </w:t>
            </w:r>
          </w:p>
          <w:p w14:paraId="5856A71D" w14:textId="77777777" w:rsidR="00074EBC" w:rsidRDefault="00074EBC" w:rsidP="00074EB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074EBC">
              <w:rPr>
                <w:rFonts w:cs="Arial"/>
                <w:color w:val="000000"/>
                <w:sz w:val="16"/>
                <w:szCs w:val="16"/>
                <w:lang w:eastAsia="es-CR"/>
              </w:rPr>
              <w:t>Se debe expresar con 2 decimales</w:t>
            </w:r>
          </w:p>
          <w:p w14:paraId="0F55EEE9" w14:textId="77777777" w:rsidR="00CD1CAD" w:rsidRPr="000F5C14" w:rsidRDefault="00CD1CAD" w:rsidP="000F5C1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CD1CAD" w:rsidRPr="000F5C14" w14:paraId="40C150F3" w14:textId="77777777" w:rsidTr="00CD1CA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1BAC07AB" w14:textId="77777777" w:rsidR="00CD1CAD" w:rsidRPr="000F5C14" w:rsidRDefault="00CD1CAD" w:rsidP="0012196B">
            <w:pPr>
              <w:pStyle w:val="Ttulo9"/>
              <w:ind w:left="113" w:right="113"/>
              <w:jc w:val="center"/>
              <w:outlineLvl w:val="8"/>
              <w:rPr>
                <w:b w:val="0"/>
                <w:szCs w:val="16"/>
                <w:lang w:val="es-CR" w:eastAsia="es-CR"/>
              </w:rPr>
            </w:pPr>
          </w:p>
        </w:tc>
        <w:tc>
          <w:tcPr>
            <w:tcW w:w="3402" w:type="dxa"/>
            <w:hideMark/>
          </w:tcPr>
          <w:p w14:paraId="31AEDE00" w14:textId="77777777" w:rsidR="00CD1CAD" w:rsidRPr="000F5C14" w:rsidRDefault="00CD1CAD" w:rsidP="000F5C14">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95" w:name="_[E]_ResultadosPrincipioPeriodoEneAc"/>
            <w:bookmarkEnd w:id="395"/>
            <w:r w:rsidRPr="000F5C14">
              <w:rPr>
                <w:szCs w:val="16"/>
              </w:rPr>
              <w:t xml:space="preserve">[E] </w:t>
            </w:r>
            <w:r w:rsidRPr="000F5C14">
              <w:rPr>
                <w:szCs w:val="16"/>
                <w:lang w:val="es-ES_tradnl" w:eastAsia="es-CR"/>
              </w:rPr>
              <w:t>ResultadosPrincipioPeriodoEneActual</w:t>
            </w:r>
          </w:p>
        </w:tc>
        <w:tc>
          <w:tcPr>
            <w:tcW w:w="4536" w:type="dxa"/>
            <w:vAlign w:val="center"/>
            <w:hideMark/>
          </w:tcPr>
          <w:p w14:paraId="1C87664A"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411" w:type="dxa"/>
            <w:textDirection w:val="btLr"/>
            <w:vAlign w:val="center"/>
            <w:hideMark/>
          </w:tcPr>
          <w:p w14:paraId="116BF8E1" w14:textId="77777777" w:rsidR="00CD1CAD" w:rsidRPr="000F5C14" w:rsidRDefault="00CD1CAD" w:rsidP="003B6B0B">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30500000000000</w:t>
            </w:r>
          </w:p>
        </w:tc>
        <w:tc>
          <w:tcPr>
            <w:tcW w:w="5103" w:type="dxa"/>
            <w:vAlign w:val="center"/>
            <w:hideMark/>
          </w:tcPr>
          <w:p w14:paraId="76379AF7" w14:textId="77777777" w:rsidR="00CD1CAD" w:rsidRDefault="00CD1CAD" w:rsidP="000F5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4E40DDA8" w14:textId="77777777" w:rsidR="00CD1CAD" w:rsidRDefault="00CD1CAD" w:rsidP="000F5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29844D79" w14:textId="77777777" w:rsidR="00CD1CAD" w:rsidRDefault="00CD1CAD" w:rsidP="000F5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539CF3D2"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b. </w:t>
            </w:r>
          </w:p>
          <w:p w14:paraId="4742A976"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074EBC">
              <w:rPr>
                <w:rFonts w:cs="Arial"/>
                <w:color w:val="000000"/>
                <w:sz w:val="16"/>
                <w:szCs w:val="16"/>
                <w:lang w:eastAsia="es-CR"/>
              </w:rPr>
              <w:t>Se debe expresar con 2 decimales</w:t>
            </w:r>
          </w:p>
          <w:p w14:paraId="636BFC77" w14:textId="77777777" w:rsidR="00CD1CAD" w:rsidRPr="000F5C14" w:rsidRDefault="00CD1CAD" w:rsidP="000F5C1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0F5C14" w:rsidRPr="000F5C14" w14:paraId="6AB59A1A" w14:textId="77777777" w:rsidTr="00CD1CA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534B4D72" w14:textId="77777777" w:rsidR="003B6B0B" w:rsidRPr="000F5C14" w:rsidRDefault="00B4199C" w:rsidP="0012196B">
            <w:pPr>
              <w:pStyle w:val="Ttulo9"/>
              <w:ind w:left="113" w:right="113"/>
              <w:jc w:val="center"/>
              <w:outlineLvl w:val="8"/>
              <w:rPr>
                <w:b w:val="0"/>
                <w:szCs w:val="16"/>
                <w:lang w:val="es-CR" w:eastAsia="es-CR"/>
              </w:rPr>
            </w:pPr>
            <w:r>
              <w:rPr>
                <w:b w:val="0"/>
              </w:rPr>
              <w:t>[E]</w:t>
            </w:r>
            <w:r w:rsidR="003B6B0B" w:rsidRPr="000F5C14">
              <w:rPr>
                <w:b w:val="0"/>
                <w:szCs w:val="16"/>
                <w:lang w:val="es-ES_tradnl" w:eastAsia="es-CR"/>
              </w:rPr>
              <w:t>CambiosPoliticasContablesEneActual</w:t>
            </w:r>
          </w:p>
        </w:tc>
        <w:tc>
          <w:tcPr>
            <w:tcW w:w="3402" w:type="dxa"/>
            <w:hideMark/>
          </w:tcPr>
          <w:p w14:paraId="0AE70015" w14:textId="77777777" w:rsidR="003B6B0B" w:rsidRPr="000F5C14" w:rsidRDefault="003B6B0B" w:rsidP="000F5C14">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96" w:name="_[A]_Total_63"/>
            <w:bookmarkEnd w:id="396"/>
            <w:r w:rsidRPr="000F5C14">
              <w:rPr>
                <w:szCs w:val="16"/>
              </w:rPr>
              <w:t xml:space="preserve">[A] </w:t>
            </w:r>
            <w:r w:rsidRPr="000F5C14">
              <w:rPr>
                <w:szCs w:val="16"/>
                <w:lang w:val="es-ES_tradnl" w:eastAsia="es-CR"/>
              </w:rPr>
              <w:t>Total</w:t>
            </w:r>
          </w:p>
        </w:tc>
        <w:tc>
          <w:tcPr>
            <w:tcW w:w="4536" w:type="dxa"/>
            <w:vAlign w:val="center"/>
            <w:hideMark/>
          </w:tcPr>
          <w:p w14:paraId="5AFAEE28" w14:textId="77777777" w:rsidR="003B6B0B" w:rsidRPr="000F5C14" w:rsidRDefault="003B6B0B" w:rsidP="000F5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Cambios políticas contables</w:t>
            </w:r>
          </w:p>
        </w:tc>
        <w:tc>
          <w:tcPr>
            <w:tcW w:w="411" w:type="dxa"/>
            <w:textDirection w:val="btLr"/>
            <w:vAlign w:val="center"/>
            <w:hideMark/>
          </w:tcPr>
          <w:p w14:paraId="678F6E23" w14:textId="77777777" w:rsidR="003B6B0B" w:rsidRPr="000F5C14" w:rsidRDefault="003B6B0B" w:rsidP="003B6B0B">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No aplica</w:t>
            </w:r>
          </w:p>
        </w:tc>
        <w:tc>
          <w:tcPr>
            <w:tcW w:w="5103" w:type="dxa"/>
            <w:vAlign w:val="center"/>
            <w:hideMark/>
          </w:tcPr>
          <w:p w14:paraId="04812D5A" w14:textId="77777777" w:rsidR="003B6B0B" w:rsidRPr="000F5C14" w:rsidRDefault="00000000" w:rsidP="000F5C1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63" w:history="1">
              <w:r w:rsidR="003B6B0B" w:rsidRPr="000F5C14">
                <w:rPr>
                  <w:rStyle w:val="Hipervnculo"/>
                  <w:rFonts w:cs="Arial"/>
                  <w:sz w:val="16"/>
                  <w:szCs w:val="16"/>
                  <w:lang w:val="es-CR" w:eastAsia="es-CR"/>
                </w:rPr>
                <w:t>[A] Total</w:t>
              </w:r>
            </w:hyperlink>
            <w:r w:rsidR="003B6B0B" w:rsidRPr="000F5C14">
              <w:rPr>
                <w:rFonts w:cs="Arial"/>
                <w:color w:val="000000"/>
                <w:sz w:val="16"/>
                <w:szCs w:val="16"/>
                <w:lang w:val="es-CR" w:eastAsia="es-CR"/>
              </w:rPr>
              <w:t xml:space="preserve"> = ∑ </w:t>
            </w:r>
            <w:hyperlink w:anchor="_DesgloseCambiosPoliticasContablesEn_1" w:history="1">
              <w:r w:rsidR="003B6B0B" w:rsidRPr="000F5C14">
                <w:rPr>
                  <w:rStyle w:val="Hipervnculo"/>
                  <w:rFonts w:cs="Arial"/>
                  <w:sz w:val="16"/>
                  <w:szCs w:val="16"/>
                  <w:lang w:val="es-CR" w:eastAsia="es-CR"/>
                </w:rPr>
                <w:t>DesgloseCambiosPoliticasContablesEneActual</w:t>
              </w:r>
            </w:hyperlink>
          </w:p>
        </w:tc>
      </w:tr>
      <w:tr w:rsidR="00CD1CAD" w:rsidRPr="000F5C14" w14:paraId="05FFAAA4" w14:textId="77777777" w:rsidTr="00CD1CA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53E5D16D" w14:textId="77777777" w:rsidR="00CD1CAD" w:rsidRPr="000F5C14" w:rsidRDefault="00B4199C" w:rsidP="0012196B">
            <w:pPr>
              <w:pStyle w:val="Ttulo9"/>
              <w:ind w:left="113" w:right="113"/>
              <w:jc w:val="center"/>
              <w:outlineLvl w:val="8"/>
              <w:rPr>
                <w:b w:val="0"/>
                <w:szCs w:val="16"/>
                <w:lang w:val="es-CR" w:eastAsia="es-CR"/>
              </w:rPr>
            </w:pPr>
            <w:bookmarkStart w:id="397" w:name="_DesgloseCambiosPoliticasContablesEn_1"/>
            <w:bookmarkEnd w:id="397"/>
            <w:r>
              <w:rPr>
                <w:b w:val="0"/>
              </w:rPr>
              <w:t>[E]</w:t>
            </w:r>
            <w:r w:rsidR="00724B5F">
              <w:rPr>
                <w:b w:val="0"/>
                <w:szCs w:val="16"/>
                <w:lang w:val="es-ES_tradnl" w:eastAsia="es-CR"/>
              </w:rPr>
              <w:t>DesgloseCambiosPoliticasCo</w:t>
            </w:r>
            <w:r w:rsidR="00CD1CAD" w:rsidRPr="000F5C14">
              <w:rPr>
                <w:b w:val="0"/>
                <w:szCs w:val="16"/>
                <w:lang w:val="es-ES_tradnl" w:eastAsia="es-CR"/>
              </w:rPr>
              <w:t>ntablesEneActual</w:t>
            </w:r>
          </w:p>
        </w:tc>
        <w:tc>
          <w:tcPr>
            <w:tcW w:w="3402" w:type="dxa"/>
            <w:hideMark/>
          </w:tcPr>
          <w:p w14:paraId="32A037B6" w14:textId="77777777" w:rsidR="00CD1CAD" w:rsidRPr="000F5C14" w:rsidRDefault="00CD1CAD" w:rsidP="000F5C14">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398" w:name="_[E]_CapSocial_17"/>
            <w:bookmarkEnd w:id="398"/>
            <w:r w:rsidRPr="000F5C14">
              <w:rPr>
                <w:szCs w:val="16"/>
              </w:rPr>
              <w:t xml:space="preserve">[E] </w:t>
            </w:r>
            <w:r w:rsidRPr="000F5C14">
              <w:rPr>
                <w:szCs w:val="16"/>
                <w:lang w:val="es-ES_tradnl" w:eastAsia="es-CR"/>
              </w:rPr>
              <w:t>CapSocial</w:t>
            </w:r>
          </w:p>
        </w:tc>
        <w:tc>
          <w:tcPr>
            <w:tcW w:w="4536" w:type="dxa"/>
            <w:vAlign w:val="center"/>
            <w:hideMark/>
          </w:tcPr>
          <w:p w14:paraId="47861749"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411" w:type="dxa"/>
            <w:textDirection w:val="btLr"/>
            <w:vAlign w:val="center"/>
            <w:hideMark/>
          </w:tcPr>
          <w:p w14:paraId="7E382102" w14:textId="77777777" w:rsidR="00CD1CAD" w:rsidRPr="000F5C14" w:rsidRDefault="00CD1CAD" w:rsidP="003B6B0B">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No aplica</w:t>
            </w:r>
          </w:p>
        </w:tc>
        <w:tc>
          <w:tcPr>
            <w:tcW w:w="5103" w:type="dxa"/>
            <w:vAlign w:val="center"/>
            <w:hideMark/>
          </w:tcPr>
          <w:p w14:paraId="4A575398" w14:textId="77777777" w:rsidR="00074EBC" w:rsidRPr="00D1267E" w:rsidRDefault="00074EBC" w:rsidP="009B7AA1">
            <w:pPr>
              <w:pStyle w:val="Prrafodelista"/>
              <w:numPr>
                <w:ilvl w:val="0"/>
                <w:numId w:val="31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32ED074" w14:textId="77777777" w:rsidR="00CD1CAD" w:rsidRPr="00074EBC" w:rsidRDefault="00074EBC" w:rsidP="009B7AA1">
            <w:pPr>
              <w:pStyle w:val="Prrafodelista"/>
              <w:numPr>
                <w:ilvl w:val="0"/>
                <w:numId w:val="31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0F5C14" w14:paraId="5AAE7ADE" w14:textId="77777777" w:rsidTr="00CD1CA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3C420768" w14:textId="77777777" w:rsidR="00CD1CAD" w:rsidRPr="000F5C14" w:rsidRDefault="00CD1CAD" w:rsidP="0012196B">
            <w:pPr>
              <w:pStyle w:val="Ttulo9"/>
              <w:ind w:left="113" w:right="113"/>
              <w:jc w:val="center"/>
              <w:outlineLvl w:val="8"/>
              <w:rPr>
                <w:b w:val="0"/>
                <w:szCs w:val="16"/>
                <w:lang w:val="es-CR" w:eastAsia="es-CR"/>
              </w:rPr>
            </w:pPr>
          </w:p>
        </w:tc>
        <w:tc>
          <w:tcPr>
            <w:tcW w:w="3402" w:type="dxa"/>
            <w:hideMark/>
          </w:tcPr>
          <w:p w14:paraId="4C22F29A" w14:textId="77777777" w:rsidR="00CD1CAD" w:rsidRPr="000F5C14" w:rsidRDefault="00CD1CAD" w:rsidP="000F5C14">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399" w:name="_[E]_AportesNoCapitalizados_19"/>
            <w:bookmarkEnd w:id="399"/>
            <w:r w:rsidRPr="000F5C14">
              <w:rPr>
                <w:szCs w:val="16"/>
              </w:rPr>
              <w:t xml:space="preserve">[E] </w:t>
            </w:r>
            <w:r w:rsidRPr="000F5C14">
              <w:rPr>
                <w:szCs w:val="16"/>
                <w:lang w:val="es-ES_tradnl" w:eastAsia="es-CR"/>
              </w:rPr>
              <w:t>AportesNoCapitalizados</w:t>
            </w:r>
          </w:p>
        </w:tc>
        <w:tc>
          <w:tcPr>
            <w:tcW w:w="4536" w:type="dxa"/>
            <w:vAlign w:val="center"/>
            <w:hideMark/>
          </w:tcPr>
          <w:p w14:paraId="73C1E545"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 patrimoniales no capitalizados</w:t>
            </w:r>
          </w:p>
        </w:tc>
        <w:tc>
          <w:tcPr>
            <w:tcW w:w="411" w:type="dxa"/>
            <w:textDirection w:val="btLr"/>
            <w:vAlign w:val="center"/>
            <w:hideMark/>
          </w:tcPr>
          <w:p w14:paraId="70857469" w14:textId="77777777" w:rsidR="00CD1CAD" w:rsidRPr="000F5C14" w:rsidRDefault="00CD1CAD" w:rsidP="003B6B0B">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No aplica</w:t>
            </w:r>
          </w:p>
        </w:tc>
        <w:tc>
          <w:tcPr>
            <w:tcW w:w="5103" w:type="dxa"/>
            <w:vAlign w:val="center"/>
            <w:hideMark/>
          </w:tcPr>
          <w:p w14:paraId="4ACFD329" w14:textId="77777777" w:rsidR="00074EBC" w:rsidRPr="00D1267E" w:rsidRDefault="00074EBC" w:rsidP="009B7AA1">
            <w:pPr>
              <w:pStyle w:val="Prrafodelista"/>
              <w:numPr>
                <w:ilvl w:val="0"/>
                <w:numId w:val="31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1E49ED8" w14:textId="77777777" w:rsidR="00CD1CAD" w:rsidRPr="00074EBC" w:rsidRDefault="00074EBC" w:rsidP="009B7AA1">
            <w:pPr>
              <w:pStyle w:val="Prrafodelista"/>
              <w:numPr>
                <w:ilvl w:val="0"/>
                <w:numId w:val="31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0F5C14" w14:paraId="4BA70A42" w14:textId="77777777" w:rsidTr="00CD1CA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72AC6B8A" w14:textId="77777777" w:rsidR="00CD1CAD" w:rsidRPr="000F5C14" w:rsidRDefault="00CD1CAD" w:rsidP="0012196B">
            <w:pPr>
              <w:pStyle w:val="Ttulo9"/>
              <w:ind w:left="113" w:right="113"/>
              <w:jc w:val="center"/>
              <w:outlineLvl w:val="8"/>
              <w:rPr>
                <w:b w:val="0"/>
                <w:szCs w:val="16"/>
                <w:lang w:val="es-CR" w:eastAsia="es-CR"/>
              </w:rPr>
            </w:pPr>
          </w:p>
        </w:tc>
        <w:tc>
          <w:tcPr>
            <w:tcW w:w="3402" w:type="dxa"/>
            <w:hideMark/>
          </w:tcPr>
          <w:p w14:paraId="5BA6859E" w14:textId="77777777" w:rsidR="00CD1CAD" w:rsidRPr="000F5C14" w:rsidRDefault="00CD1CAD" w:rsidP="000F5C14">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00" w:name="_[E]_Ajustes_19"/>
            <w:bookmarkEnd w:id="400"/>
            <w:r w:rsidRPr="000F5C14">
              <w:rPr>
                <w:szCs w:val="16"/>
              </w:rPr>
              <w:t xml:space="preserve">[E] </w:t>
            </w:r>
            <w:r w:rsidRPr="000F5C14">
              <w:rPr>
                <w:szCs w:val="16"/>
                <w:lang w:val="es-ES_tradnl" w:eastAsia="es-CR"/>
              </w:rPr>
              <w:t>Ajustes</w:t>
            </w:r>
          </w:p>
        </w:tc>
        <w:tc>
          <w:tcPr>
            <w:tcW w:w="4536" w:type="dxa"/>
            <w:vAlign w:val="center"/>
            <w:hideMark/>
          </w:tcPr>
          <w:p w14:paraId="1E60DB3D"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ajustes al patrimonio</w:t>
            </w:r>
          </w:p>
        </w:tc>
        <w:tc>
          <w:tcPr>
            <w:tcW w:w="411" w:type="dxa"/>
            <w:textDirection w:val="btLr"/>
            <w:vAlign w:val="center"/>
            <w:hideMark/>
          </w:tcPr>
          <w:p w14:paraId="04C768AA" w14:textId="77777777" w:rsidR="00CD1CAD" w:rsidRPr="000F5C14" w:rsidRDefault="00CD1CAD" w:rsidP="003B6B0B">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No aplica</w:t>
            </w:r>
          </w:p>
        </w:tc>
        <w:tc>
          <w:tcPr>
            <w:tcW w:w="5103" w:type="dxa"/>
            <w:vAlign w:val="center"/>
            <w:hideMark/>
          </w:tcPr>
          <w:p w14:paraId="7106E964" w14:textId="77777777" w:rsidR="00074EBC" w:rsidRPr="00D1267E" w:rsidRDefault="00074EBC" w:rsidP="009B7AA1">
            <w:pPr>
              <w:pStyle w:val="Prrafodelista"/>
              <w:numPr>
                <w:ilvl w:val="0"/>
                <w:numId w:val="31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134A4E7" w14:textId="77777777" w:rsidR="00CD1CAD" w:rsidRPr="00074EBC" w:rsidRDefault="00074EBC" w:rsidP="009B7AA1">
            <w:pPr>
              <w:pStyle w:val="Prrafodelista"/>
              <w:numPr>
                <w:ilvl w:val="0"/>
                <w:numId w:val="31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0F5C14" w14:paraId="6F7C7C4A" w14:textId="77777777" w:rsidTr="00CD1CA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24165BC" w14:textId="77777777" w:rsidR="00CD1CAD" w:rsidRPr="000F5C14" w:rsidRDefault="00CD1CAD" w:rsidP="0012196B">
            <w:pPr>
              <w:pStyle w:val="Ttulo9"/>
              <w:ind w:left="113" w:right="113"/>
              <w:jc w:val="center"/>
              <w:outlineLvl w:val="8"/>
              <w:rPr>
                <w:b w:val="0"/>
                <w:szCs w:val="16"/>
                <w:lang w:val="es-CR" w:eastAsia="es-CR"/>
              </w:rPr>
            </w:pPr>
          </w:p>
        </w:tc>
        <w:tc>
          <w:tcPr>
            <w:tcW w:w="3402" w:type="dxa"/>
            <w:hideMark/>
          </w:tcPr>
          <w:p w14:paraId="01E8BC63" w14:textId="77777777" w:rsidR="00CD1CAD" w:rsidRPr="000F5C14" w:rsidRDefault="00CD1CAD" w:rsidP="000F5C14">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01" w:name="_[E]_Reservas_19"/>
            <w:bookmarkEnd w:id="401"/>
            <w:r w:rsidRPr="000F5C14">
              <w:rPr>
                <w:szCs w:val="16"/>
              </w:rPr>
              <w:t xml:space="preserve">[E] </w:t>
            </w:r>
            <w:r w:rsidRPr="000F5C14">
              <w:rPr>
                <w:szCs w:val="16"/>
                <w:lang w:val="es-ES_tradnl" w:eastAsia="es-CR"/>
              </w:rPr>
              <w:t>Reservas</w:t>
            </w:r>
          </w:p>
        </w:tc>
        <w:tc>
          <w:tcPr>
            <w:tcW w:w="4536" w:type="dxa"/>
            <w:vAlign w:val="center"/>
            <w:hideMark/>
          </w:tcPr>
          <w:p w14:paraId="588FC255"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411" w:type="dxa"/>
            <w:textDirection w:val="btLr"/>
            <w:vAlign w:val="center"/>
            <w:hideMark/>
          </w:tcPr>
          <w:p w14:paraId="1E1F22B5" w14:textId="77777777" w:rsidR="00CD1CAD" w:rsidRPr="000F5C14" w:rsidRDefault="00CD1CAD" w:rsidP="003B6B0B">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No aplica</w:t>
            </w:r>
          </w:p>
        </w:tc>
        <w:tc>
          <w:tcPr>
            <w:tcW w:w="5103" w:type="dxa"/>
            <w:vAlign w:val="center"/>
            <w:hideMark/>
          </w:tcPr>
          <w:p w14:paraId="2B832C7B" w14:textId="77777777" w:rsidR="00074EBC" w:rsidRPr="00D1267E" w:rsidRDefault="00074EBC" w:rsidP="009B7AA1">
            <w:pPr>
              <w:pStyle w:val="Prrafodelista"/>
              <w:numPr>
                <w:ilvl w:val="0"/>
                <w:numId w:val="32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24E4366" w14:textId="77777777" w:rsidR="00CD1CAD" w:rsidRPr="00074EBC" w:rsidRDefault="00074EBC" w:rsidP="009B7AA1">
            <w:pPr>
              <w:pStyle w:val="Prrafodelista"/>
              <w:numPr>
                <w:ilvl w:val="0"/>
                <w:numId w:val="32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0F5C14" w14:paraId="019E9BF4" w14:textId="77777777" w:rsidTr="00CD1CA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15B913BA" w14:textId="77777777" w:rsidR="00CD1CAD" w:rsidRPr="000F5C14" w:rsidRDefault="00CD1CAD" w:rsidP="0012196B">
            <w:pPr>
              <w:pStyle w:val="Ttulo9"/>
              <w:ind w:left="113" w:right="113"/>
              <w:jc w:val="center"/>
              <w:outlineLvl w:val="8"/>
              <w:rPr>
                <w:b w:val="0"/>
                <w:szCs w:val="16"/>
                <w:lang w:val="es-CR" w:eastAsia="es-CR"/>
              </w:rPr>
            </w:pPr>
          </w:p>
        </w:tc>
        <w:tc>
          <w:tcPr>
            <w:tcW w:w="3402" w:type="dxa"/>
            <w:hideMark/>
          </w:tcPr>
          <w:p w14:paraId="78368F53" w14:textId="77777777" w:rsidR="00CD1CAD" w:rsidRPr="000F5C14" w:rsidRDefault="00CD1CAD" w:rsidP="000F5C14">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02" w:name="_[E]_ResultadosPrincipioPeriodo_19"/>
            <w:bookmarkEnd w:id="402"/>
            <w:r w:rsidRPr="000F5C14">
              <w:rPr>
                <w:szCs w:val="16"/>
              </w:rPr>
              <w:t xml:space="preserve">[E] </w:t>
            </w:r>
            <w:r w:rsidRPr="000F5C14">
              <w:rPr>
                <w:szCs w:val="16"/>
                <w:lang w:val="es-ES_tradnl" w:eastAsia="es-CR"/>
              </w:rPr>
              <w:t>ResultadosPrincipioPeriodo</w:t>
            </w:r>
          </w:p>
        </w:tc>
        <w:tc>
          <w:tcPr>
            <w:tcW w:w="4536" w:type="dxa"/>
            <w:vAlign w:val="center"/>
            <w:hideMark/>
          </w:tcPr>
          <w:p w14:paraId="60254B4D"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411" w:type="dxa"/>
            <w:textDirection w:val="btLr"/>
            <w:vAlign w:val="center"/>
            <w:hideMark/>
          </w:tcPr>
          <w:p w14:paraId="11C6B566" w14:textId="77777777" w:rsidR="00CD1CAD" w:rsidRPr="000F5C14" w:rsidRDefault="00CD1CAD" w:rsidP="003B6B0B">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No aplica</w:t>
            </w:r>
          </w:p>
        </w:tc>
        <w:tc>
          <w:tcPr>
            <w:tcW w:w="5103" w:type="dxa"/>
            <w:vAlign w:val="center"/>
            <w:hideMark/>
          </w:tcPr>
          <w:p w14:paraId="0F29B72A" w14:textId="77777777" w:rsidR="00074EBC" w:rsidRPr="00D1267E" w:rsidRDefault="00074EBC" w:rsidP="009B7AA1">
            <w:pPr>
              <w:pStyle w:val="Prrafodelista"/>
              <w:numPr>
                <w:ilvl w:val="0"/>
                <w:numId w:val="32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E648712" w14:textId="77777777" w:rsidR="00CD1CAD" w:rsidRPr="00074EBC" w:rsidRDefault="00074EBC" w:rsidP="009B7AA1">
            <w:pPr>
              <w:pStyle w:val="Prrafodelista"/>
              <w:numPr>
                <w:ilvl w:val="0"/>
                <w:numId w:val="32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0F5C14" w:rsidRPr="000F5C14" w14:paraId="6D415929" w14:textId="77777777" w:rsidTr="00CD1CA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3CD18E06" w14:textId="77777777" w:rsidR="003B6B0B" w:rsidRPr="000F5C14" w:rsidRDefault="00B4199C" w:rsidP="0012196B">
            <w:pPr>
              <w:pStyle w:val="Ttulo9"/>
              <w:ind w:left="113" w:right="113"/>
              <w:jc w:val="center"/>
              <w:outlineLvl w:val="8"/>
              <w:rPr>
                <w:b w:val="0"/>
                <w:szCs w:val="16"/>
                <w:lang w:val="es-CR" w:eastAsia="es-CR"/>
              </w:rPr>
            </w:pPr>
            <w:r>
              <w:rPr>
                <w:b w:val="0"/>
              </w:rPr>
              <w:t>[E]</w:t>
            </w:r>
            <w:r w:rsidR="003B6B0B" w:rsidRPr="000F5C14">
              <w:rPr>
                <w:b w:val="0"/>
                <w:szCs w:val="16"/>
                <w:lang w:val="es-ES_tradnl" w:eastAsia="es-CR"/>
              </w:rPr>
              <w:t>CorreccionErroresFundamentalesEneActual</w:t>
            </w:r>
          </w:p>
        </w:tc>
        <w:tc>
          <w:tcPr>
            <w:tcW w:w="3402" w:type="dxa"/>
            <w:hideMark/>
          </w:tcPr>
          <w:p w14:paraId="4E42405D" w14:textId="77777777" w:rsidR="003B6B0B" w:rsidRPr="000F5C14" w:rsidRDefault="003B6B0B" w:rsidP="000F5C14">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03" w:name="_[A]_Total_64"/>
            <w:bookmarkEnd w:id="403"/>
            <w:r w:rsidRPr="000F5C14">
              <w:rPr>
                <w:szCs w:val="16"/>
              </w:rPr>
              <w:t xml:space="preserve">[A] </w:t>
            </w:r>
            <w:r w:rsidRPr="000F5C14">
              <w:rPr>
                <w:szCs w:val="16"/>
                <w:lang w:val="es-ES_tradnl" w:eastAsia="es-CR"/>
              </w:rPr>
              <w:t>Total</w:t>
            </w:r>
          </w:p>
        </w:tc>
        <w:tc>
          <w:tcPr>
            <w:tcW w:w="4536" w:type="dxa"/>
            <w:vAlign w:val="center"/>
            <w:hideMark/>
          </w:tcPr>
          <w:p w14:paraId="5EAC2053" w14:textId="77777777" w:rsidR="003B6B0B" w:rsidRPr="000F5C14" w:rsidRDefault="003B6B0B" w:rsidP="000F5C14">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Corrección de errores fundamentales</w:t>
            </w:r>
          </w:p>
        </w:tc>
        <w:tc>
          <w:tcPr>
            <w:tcW w:w="411" w:type="dxa"/>
            <w:textDirection w:val="btLr"/>
            <w:vAlign w:val="center"/>
            <w:hideMark/>
          </w:tcPr>
          <w:p w14:paraId="0C61099D" w14:textId="77777777" w:rsidR="003B6B0B" w:rsidRPr="000F5C14" w:rsidRDefault="003B6B0B" w:rsidP="003B6B0B">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No aplica</w:t>
            </w:r>
          </w:p>
        </w:tc>
        <w:tc>
          <w:tcPr>
            <w:tcW w:w="5103" w:type="dxa"/>
            <w:vAlign w:val="center"/>
            <w:hideMark/>
          </w:tcPr>
          <w:p w14:paraId="01BA9060" w14:textId="77777777" w:rsidR="003B6B0B" w:rsidRPr="000F5C14" w:rsidRDefault="00000000" w:rsidP="000F5C1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64" w:history="1">
              <w:r w:rsidR="003B6B0B" w:rsidRPr="000F5C14">
                <w:rPr>
                  <w:rStyle w:val="Hipervnculo"/>
                  <w:rFonts w:cs="Arial"/>
                  <w:sz w:val="16"/>
                  <w:szCs w:val="16"/>
                  <w:lang w:val="es-CR" w:eastAsia="es-CR"/>
                </w:rPr>
                <w:t>[A] Total</w:t>
              </w:r>
            </w:hyperlink>
            <w:r w:rsidR="003B6B0B" w:rsidRPr="000F5C14">
              <w:rPr>
                <w:rFonts w:cs="Arial"/>
                <w:color w:val="000000"/>
                <w:sz w:val="16"/>
                <w:szCs w:val="16"/>
                <w:lang w:val="es-CR" w:eastAsia="es-CR"/>
              </w:rPr>
              <w:t xml:space="preserve"> = ∑ </w:t>
            </w:r>
            <w:hyperlink w:anchor="_DesgloseCorreccionErroresFundamenta_1" w:history="1">
              <w:r w:rsidR="003B6B0B" w:rsidRPr="000F5C14">
                <w:rPr>
                  <w:rStyle w:val="Hipervnculo"/>
                  <w:rFonts w:cs="Arial"/>
                  <w:sz w:val="16"/>
                  <w:szCs w:val="16"/>
                  <w:lang w:val="es-CR" w:eastAsia="es-CR"/>
                </w:rPr>
                <w:t>DesgloseCorreccionErroresFundamentalesEneActual</w:t>
              </w:r>
            </w:hyperlink>
          </w:p>
        </w:tc>
      </w:tr>
      <w:tr w:rsidR="00CD1CAD" w:rsidRPr="000F5C14" w14:paraId="1CC5CCE1" w14:textId="77777777" w:rsidTr="00CD1CA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7F067321" w14:textId="77777777" w:rsidR="00CD1CAD" w:rsidRPr="000F5C14" w:rsidRDefault="00B4199C" w:rsidP="0012196B">
            <w:pPr>
              <w:pStyle w:val="Ttulo9"/>
              <w:ind w:left="113" w:right="113"/>
              <w:jc w:val="center"/>
              <w:outlineLvl w:val="8"/>
              <w:rPr>
                <w:b w:val="0"/>
                <w:szCs w:val="16"/>
                <w:lang w:val="es-CR" w:eastAsia="es-CR"/>
              </w:rPr>
            </w:pPr>
            <w:bookmarkStart w:id="404" w:name="_DesgloseCorreccionErroresFundamenta_1"/>
            <w:bookmarkEnd w:id="404"/>
            <w:r>
              <w:rPr>
                <w:b w:val="0"/>
              </w:rPr>
              <w:lastRenderedPageBreak/>
              <w:t>[E]</w:t>
            </w:r>
            <w:r w:rsidR="00CD1CAD" w:rsidRPr="000F5C14">
              <w:rPr>
                <w:b w:val="0"/>
                <w:szCs w:val="16"/>
                <w:lang w:val="es-ES_tradnl" w:eastAsia="es-CR"/>
              </w:rPr>
              <w:t>DesgloseCorreccionErroresFundamentalesEneActual</w:t>
            </w:r>
          </w:p>
        </w:tc>
        <w:tc>
          <w:tcPr>
            <w:tcW w:w="3402" w:type="dxa"/>
            <w:hideMark/>
          </w:tcPr>
          <w:p w14:paraId="357BA5DC" w14:textId="77777777" w:rsidR="00CD1CAD" w:rsidRPr="000F5C14" w:rsidRDefault="00CD1CAD" w:rsidP="000F5C14">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05" w:name="_[E]_CapSocial_18"/>
            <w:bookmarkEnd w:id="405"/>
            <w:r w:rsidRPr="000F5C14">
              <w:rPr>
                <w:szCs w:val="16"/>
              </w:rPr>
              <w:t xml:space="preserve">[E] </w:t>
            </w:r>
            <w:r w:rsidRPr="000F5C14">
              <w:rPr>
                <w:szCs w:val="16"/>
                <w:lang w:val="es-ES_tradnl" w:eastAsia="es-CR"/>
              </w:rPr>
              <w:t>CapSocial</w:t>
            </w:r>
          </w:p>
        </w:tc>
        <w:tc>
          <w:tcPr>
            <w:tcW w:w="4536" w:type="dxa"/>
            <w:vAlign w:val="center"/>
            <w:hideMark/>
          </w:tcPr>
          <w:p w14:paraId="6396BFE9"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Al capital social</w:t>
            </w:r>
          </w:p>
        </w:tc>
        <w:tc>
          <w:tcPr>
            <w:tcW w:w="411" w:type="dxa"/>
            <w:textDirection w:val="btLr"/>
            <w:vAlign w:val="center"/>
            <w:hideMark/>
          </w:tcPr>
          <w:p w14:paraId="294D496E" w14:textId="77777777" w:rsidR="00CD1CAD" w:rsidRPr="000F5C14" w:rsidRDefault="00CD1CAD" w:rsidP="003B6B0B">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No aplica</w:t>
            </w:r>
          </w:p>
        </w:tc>
        <w:tc>
          <w:tcPr>
            <w:tcW w:w="5103" w:type="dxa"/>
            <w:vAlign w:val="center"/>
            <w:hideMark/>
          </w:tcPr>
          <w:p w14:paraId="1506B723" w14:textId="77777777" w:rsidR="00074EBC" w:rsidRPr="00D1267E" w:rsidRDefault="00074EBC" w:rsidP="009B7AA1">
            <w:pPr>
              <w:pStyle w:val="Prrafodelista"/>
              <w:numPr>
                <w:ilvl w:val="0"/>
                <w:numId w:val="32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DAC79B4" w14:textId="77777777" w:rsidR="00CD1CAD" w:rsidRPr="00074EBC" w:rsidRDefault="00074EBC" w:rsidP="009B7AA1">
            <w:pPr>
              <w:pStyle w:val="Prrafodelista"/>
              <w:numPr>
                <w:ilvl w:val="0"/>
                <w:numId w:val="32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0F5C14" w14:paraId="03E367B9" w14:textId="77777777" w:rsidTr="00CD1CA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B518916" w14:textId="77777777" w:rsidR="00CD1CAD" w:rsidRPr="000F5C14" w:rsidRDefault="00CD1CAD" w:rsidP="0012196B">
            <w:pPr>
              <w:pStyle w:val="Ttulo9"/>
              <w:ind w:left="113" w:right="113"/>
              <w:jc w:val="center"/>
              <w:outlineLvl w:val="8"/>
              <w:rPr>
                <w:b w:val="0"/>
                <w:szCs w:val="16"/>
                <w:lang w:val="es-CR" w:eastAsia="es-CR"/>
              </w:rPr>
            </w:pPr>
          </w:p>
        </w:tc>
        <w:tc>
          <w:tcPr>
            <w:tcW w:w="3402" w:type="dxa"/>
            <w:hideMark/>
          </w:tcPr>
          <w:p w14:paraId="3204F76C" w14:textId="77777777" w:rsidR="00CD1CAD" w:rsidRPr="000F5C14" w:rsidRDefault="00CD1CAD" w:rsidP="000F5C14">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06" w:name="_[E]_AportesNoCapitalizados_20"/>
            <w:bookmarkEnd w:id="406"/>
            <w:r w:rsidRPr="000F5C14">
              <w:rPr>
                <w:szCs w:val="16"/>
              </w:rPr>
              <w:t xml:space="preserve">[E] </w:t>
            </w:r>
            <w:r w:rsidRPr="000F5C14">
              <w:rPr>
                <w:szCs w:val="16"/>
                <w:lang w:val="es-ES_tradnl" w:eastAsia="es-CR"/>
              </w:rPr>
              <w:t>AportesNoCapitalizados</w:t>
            </w:r>
          </w:p>
        </w:tc>
        <w:tc>
          <w:tcPr>
            <w:tcW w:w="4536" w:type="dxa"/>
            <w:vAlign w:val="center"/>
            <w:hideMark/>
          </w:tcPr>
          <w:p w14:paraId="0394A967"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A los aportes patrimoniales no capitalizados</w:t>
            </w:r>
          </w:p>
        </w:tc>
        <w:tc>
          <w:tcPr>
            <w:tcW w:w="411" w:type="dxa"/>
            <w:textDirection w:val="btLr"/>
            <w:vAlign w:val="center"/>
            <w:hideMark/>
          </w:tcPr>
          <w:p w14:paraId="79338C9C" w14:textId="77777777" w:rsidR="00CD1CAD" w:rsidRPr="000F5C14" w:rsidRDefault="00CD1CAD" w:rsidP="003B6B0B">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No aplica</w:t>
            </w:r>
          </w:p>
        </w:tc>
        <w:tc>
          <w:tcPr>
            <w:tcW w:w="5103" w:type="dxa"/>
            <w:vAlign w:val="center"/>
            <w:hideMark/>
          </w:tcPr>
          <w:p w14:paraId="49A645B7" w14:textId="77777777" w:rsidR="00074EBC" w:rsidRPr="00D1267E" w:rsidRDefault="00074EBC" w:rsidP="009B7AA1">
            <w:pPr>
              <w:pStyle w:val="Prrafodelista"/>
              <w:numPr>
                <w:ilvl w:val="0"/>
                <w:numId w:val="32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ACD5FDD" w14:textId="77777777" w:rsidR="00CD1CAD" w:rsidRPr="00074EBC" w:rsidRDefault="00074EBC" w:rsidP="009B7AA1">
            <w:pPr>
              <w:pStyle w:val="Prrafodelista"/>
              <w:numPr>
                <w:ilvl w:val="0"/>
                <w:numId w:val="32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0F5C14" w14:paraId="1DBC33F3" w14:textId="77777777" w:rsidTr="00CD1CA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460ECDCB" w14:textId="77777777" w:rsidR="00CD1CAD" w:rsidRPr="000F5C14" w:rsidRDefault="00CD1CAD" w:rsidP="0012196B">
            <w:pPr>
              <w:pStyle w:val="Ttulo9"/>
              <w:ind w:left="113" w:right="113"/>
              <w:jc w:val="center"/>
              <w:outlineLvl w:val="8"/>
              <w:rPr>
                <w:b w:val="0"/>
                <w:szCs w:val="16"/>
                <w:lang w:val="es-CR" w:eastAsia="es-CR"/>
              </w:rPr>
            </w:pPr>
          </w:p>
        </w:tc>
        <w:tc>
          <w:tcPr>
            <w:tcW w:w="3402" w:type="dxa"/>
            <w:hideMark/>
          </w:tcPr>
          <w:p w14:paraId="40F9B751" w14:textId="77777777" w:rsidR="00CD1CAD" w:rsidRPr="000F5C14" w:rsidRDefault="00CD1CAD" w:rsidP="000F5C14">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07" w:name="_[E]_Ajustes_20"/>
            <w:bookmarkEnd w:id="407"/>
            <w:r w:rsidRPr="000F5C14">
              <w:rPr>
                <w:szCs w:val="16"/>
              </w:rPr>
              <w:t xml:space="preserve">[E] </w:t>
            </w:r>
            <w:r w:rsidRPr="000F5C14">
              <w:rPr>
                <w:szCs w:val="16"/>
                <w:lang w:val="es-ES_tradnl" w:eastAsia="es-CR"/>
              </w:rPr>
              <w:t>Ajustes</w:t>
            </w:r>
          </w:p>
        </w:tc>
        <w:tc>
          <w:tcPr>
            <w:tcW w:w="4536" w:type="dxa"/>
            <w:vAlign w:val="center"/>
            <w:hideMark/>
          </w:tcPr>
          <w:p w14:paraId="46FA7EB5"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ajustes al patrimonio</w:t>
            </w:r>
          </w:p>
        </w:tc>
        <w:tc>
          <w:tcPr>
            <w:tcW w:w="411" w:type="dxa"/>
            <w:textDirection w:val="btLr"/>
            <w:vAlign w:val="center"/>
            <w:hideMark/>
          </w:tcPr>
          <w:p w14:paraId="12DBCF42" w14:textId="77777777" w:rsidR="00CD1CAD" w:rsidRPr="000F5C14" w:rsidRDefault="00CD1CAD" w:rsidP="003B6B0B">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No aplica</w:t>
            </w:r>
          </w:p>
        </w:tc>
        <w:tc>
          <w:tcPr>
            <w:tcW w:w="5103" w:type="dxa"/>
            <w:vAlign w:val="center"/>
            <w:hideMark/>
          </w:tcPr>
          <w:p w14:paraId="15AAC0DD" w14:textId="77777777" w:rsidR="00074EBC" w:rsidRPr="00D1267E" w:rsidRDefault="00074EBC" w:rsidP="009B7AA1">
            <w:pPr>
              <w:pStyle w:val="Prrafodelista"/>
              <w:numPr>
                <w:ilvl w:val="0"/>
                <w:numId w:val="32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2B5A65E" w14:textId="77777777" w:rsidR="00CD1CAD" w:rsidRPr="00074EBC" w:rsidRDefault="00074EBC" w:rsidP="009B7AA1">
            <w:pPr>
              <w:pStyle w:val="Prrafodelista"/>
              <w:numPr>
                <w:ilvl w:val="0"/>
                <w:numId w:val="32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0F5C14" w14:paraId="1ACDD277" w14:textId="77777777" w:rsidTr="00CD1CA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5821B5E9" w14:textId="77777777" w:rsidR="00CD1CAD" w:rsidRPr="000F5C14" w:rsidRDefault="00CD1CAD" w:rsidP="0012196B">
            <w:pPr>
              <w:pStyle w:val="Ttulo9"/>
              <w:ind w:left="113" w:right="113"/>
              <w:jc w:val="center"/>
              <w:outlineLvl w:val="8"/>
              <w:rPr>
                <w:b w:val="0"/>
                <w:szCs w:val="16"/>
                <w:lang w:val="es-CR" w:eastAsia="es-CR"/>
              </w:rPr>
            </w:pPr>
          </w:p>
        </w:tc>
        <w:tc>
          <w:tcPr>
            <w:tcW w:w="3402" w:type="dxa"/>
            <w:hideMark/>
          </w:tcPr>
          <w:p w14:paraId="204C942C" w14:textId="77777777" w:rsidR="00CD1CAD" w:rsidRPr="000F5C14" w:rsidRDefault="00CD1CAD" w:rsidP="000F5C14">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08" w:name="_[E]_Reservas_20"/>
            <w:bookmarkEnd w:id="408"/>
            <w:r w:rsidRPr="000F5C14">
              <w:rPr>
                <w:szCs w:val="16"/>
              </w:rPr>
              <w:t xml:space="preserve">[E] </w:t>
            </w:r>
            <w:r w:rsidRPr="000F5C14">
              <w:rPr>
                <w:szCs w:val="16"/>
                <w:lang w:val="es-ES_tradnl" w:eastAsia="es-CR"/>
              </w:rPr>
              <w:t>Reservas</w:t>
            </w:r>
          </w:p>
        </w:tc>
        <w:tc>
          <w:tcPr>
            <w:tcW w:w="4536" w:type="dxa"/>
            <w:vAlign w:val="center"/>
            <w:hideMark/>
          </w:tcPr>
          <w:p w14:paraId="34DD1E5F" w14:textId="77777777" w:rsidR="00CD1CAD" w:rsidRPr="008B2646"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reservas patrimoniales</w:t>
            </w:r>
          </w:p>
        </w:tc>
        <w:tc>
          <w:tcPr>
            <w:tcW w:w="411" w:type="dxa"/>
            <w:textDirection w:val="btLr"/>
            <w:vAlign w:val="center"/>
            <w:hideMark/>
          </w:tcPr>
          <w:p w14:paraId="21E2F9CE" w14:textId="77777777" w:rsidR="00CD1CAD" w:rsidRPr="000F5C14" w:rsidRDefault="00CD1CAD" w:rsidP="003B6B0B">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No aplica</w:t>
            </w:r>
          </w:p>
        </w:tc>
        <w:tc>
          <w:tcPr>
            <w:tcW w:w="5103" w:type="dxa"/>
            <w:vAlign w:val="center"/>
            <w:hideMark/>
          </w:tcPr>
          <w:p w14:paraId="1B961EC4" w14:textId="77777777" w:rsidR="00074EBC" w:rsidRPr="00D1267E" w:rsidRDefault="00074EBC" w:rsidP="009B7AA1">
            <w:pPr>
              <w:pStyle w:val="Prrafodelista"/>
              <w:numPr>
                <w:ilvl w:val="0"/>
                <w:numId w:val="32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9271141" w14:textId="77777777" w:rsidR="00CD1CAD" w:rsidRPr="00074EBC" w:rsidRDefault="00074EBC" w:rsidP="009B7AA1">
            <w:pPr>
              <w:pStyle w:val="Prrafodelista"/>
              <w:numPr>
                <w:ilvl w:val="0"/>
                <w:numId w:val="32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0F5C14" w14:paraId="2EE4678B" w14:textId="77777777" w:rsidTr="00CD1CA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50FEFA0" w14:textId="77777777" w:rsidR="00CD1CAD" w:rsidRPr="000F5C14" w:rsidRDefault="00CD1CAD" w:rsidP="0012196B">
            <w:pPr>
              <w:pStyle w:val="Ttulo9"/>
              <w:ind w:left="113" w:right="113"/>
              <w:jc w:val="center"/>
              <w:outlineLvl w:val="8"/>
              <w:rPr>
                <w:b w:val="0"/>
                <w:szCs w:val="16"/>
                <w:lang w:val="es-CR" w:eastAsia="es-CR"/>
              </w:rPr>
            </w:pPr>
          </w:p>
        </w:tc>
        <w:tc>
          <w:tcPr>
            <w:tcW w:w="3402" w:type="dxa"/>
            <w:hideMark/>
          </w:tcPr>
          <w:p w14:paraId="2F68C982" w14:textId="77777777" w:rsidR="00CD1CAD" w:rsidRPr="000F5C14" w:rsidRDefault="00CD1CAD" w:rsidP="000F5C14">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09" w:name="_[E]_ResultadosPrincipioPeriodo_20"/>
            <w:bookmarkEnd w:id="409"/>
            <w:r w:rsidRPr="000F5C14">
              <w:rPr>
                <w:szCs w:val="16"/>
              </w:rPr>
              <w:t xml:space="preserve">[E] </w:t>
            </w:r>
            <w:r w:rsidRPr="000F5C14">
              <w:rPr>
                <w:szCs w:val="16"/>
                <w:lang w:val="es-ES_tradnl" w:eastAsia="es-CR"/>
              </w:rPr>
              <w:t>ResultadosPrincipioPeriodo</w:t>
            </w:r>
          </w:p>
        </w:tc>
        <w:tc>
          <w:tcPr>
            <w:tcW w:w="4536" w:type="dxa"/>
            <w:vAlign w:val="center"/>
            <w:hideMark/>
          </w:tcPr>
          <w:p w14:paraId="620747C8" w14:textId="77777777" w:rsidR="00CD1CAD" w:rsidRPr="008B2646"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8B2646">
              <w:rPr>
                <w:rFonts w:cs="Arial"/>
                <w:color w:val="000000"/>
                <w:sz w:val="16"/>
                <w:szCs w:val="16"/>
                <w:lang w:val="es-CR" w:eastAsia="es-CR"/>
              </w:rPr>
              <w:t>Por resultados acumulados al principio del periodo</w:t>
            </w:r>
          </w:p>
        </w:tc>
        <w:tc>
          <w:tcPr>
            <w:tcW w:w="411" w:type="dxa"/>
            <w:textDirection w:val="btLr"/>
            <w:vAlign w:val="center"/>
            <w:hideMark/>
          </w:tcPr>
          <w:p w14:paraId="4C59AF67" w14:textId="77777777" w:rsidR="00CD1CAD" w:rsidRPr="000F5C14" w:rsidRDefault="00CD1CAD" w:rsidP="003B6B0B">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F5C14">
              <w:rPr>
                <w:rFonts w:cs="Arial"/>
                <w:color w:val="000000"/>
                <w:sz w:val="16"/>
                <w:szCs w:val="16"/>
                <w:lang w:val="es-CR" w:eastAsia="es-CR"/>
              </w:rPr>
              <w:t>No aplica</w:t>
            </w:r>
          </w:p>
        </w:tc>
        <w:tc>
          <w:tcPr>
            <w:tcW w:w="5103" w:type="dxa"/>
            <w:vAlign w:val="center"/>
            <w:hideMark/>
          </w:tcPr>
          <w:p w14:paraId="27AAE3E7" w14:textId="77777777" w:rsidR="00074EBC" w:rsidRPr="00D1267E" w:rsidRDefault="00074EBC" w:rsidP="009B7AA1">
            <w:pPr>
              <w:pStyle w:val="Prrafodelista"/>
              <w:numPr>
                <w:ilvl w:val="0"/>
                <w:numId w:val="32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1F5D475" w14:textId="77777777" w:rsidR="00CD1CAD" w:rsidRPr="00074EBC" w:rsidRDefault="00074EBC" w:rsidP="009B7AA1">
            <w:pPr>
              <w:pStyle w:val="Prrafodelista"/>
              <w:numPr>
                <w:ilvl w:val="0"/>
                <w:numId w:val="32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bl>
    <w:p w14:paraId="0B650D93" w14:textId="77777777" w:rsidR="00282056" w:rsidRDefault="00282056" w:rsidP="00282056">
      <w:pPr>
        <w:rPr>
          <w:lang w:val="es-ES_tradnl" w:eastAsia="en-US"/>
        </w:rPr>
      </w:pPr>
    </w:p>
    <w:p w14:paraId="3EC67E38" w14:textId="77777777" w:rsidR="006A7557" w:rsidRDefault="006A7557" w:rsidP="008A5431"/>
    <w:p w14:paraId="5FE4FE90" w14:textId="77777777" w:rsidR="00282056" w:rsidRDefault="00282056" w:rsidP="00F4314C">
      <w:pPr>
        <w:pStyle w:val="Ttulo3"/>
        <w:numPr>
          <w:ilvl w:val="0"/>
          <w:numId w:val="19"/>
        </w:numPr>
      </w:pPr>
      <w:bookmarkStart w:id="410" w:name="_Toc136255525"/>
      <w:r w:rsidRPr="002D7C34">
        <w:t>SaldoCorregidoInicioAnnoActual</w:t>
      </w:r>
      <w:bookmarkEnd w:id="410"/>
    </w:p>
    <w:p w14:paraId="6F06BA71" w14:textId="77777777" w:rsidR="00282056" w:rsidRDefault="00282056" w:rsidP="00282056">
      <w:pPr>
        <w:rPr>
          <w:lang w:val="es-ES_tradnl" w:eastAsia="en-US"/>
        </w:rPr>
      </w:pPr>
    </w:p>
    <w:tbl>
      <w:tblPr>
        <w:tblStyle w:val="Cuadrculamedia3-nfasis1"/>
        <w:tblpPr w:leftFromText="141" w:rightFromText="141" w:vertAnchor="text" w:horzAnchor="page" w:tblpX="1162" w:tblpY="-3"/>
        <w:tblW w:w="14188" w:type="dxa"/>
        <w:tblLayout w:type="fixed"/>
        <w:tblLook w:val="04A0" w:firstRow="1" w:lastRow="0" w:firstColumn="1" w:lastColumn="0" w:noHBand="0" w:noVBand="1"/>
      </w:tblPr>
      <w:tblGrid>
        <w:gridCol w:w="737"/>
        <w:gridCol w:w="3402"/>
        <w:gridCol w:w="4536"/>
        <w:gridCol w:w="410"/>
        <w:gridCol w:w="5103"/>
      </w:tblGrid>
      <w:tr w:rsidR="00282056" w:rsidRPr="00EE4597" w14:paraId="157A5BF9" w14:textId="77777777" w:rsidTr="00CD1CAD">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02B82F9" w14:textId="77777777" w:rsidR="00282056" w:rsidRPr="00EE4597" w:rsidRDefault="00282056" w:rsidP="006A7557">
            <w:pPr>
              <w:pStyle w:val="TtuloTabla"/>
              <w:ind w:left="113" w:right="113"/>
              <w:rPr>
                <w:rFonts w:cs="Arial"/>
                <w:b/>
                <w:szCs w:val="16"/>
              </w:rPr>
            </w:pPr>
            <w:r w:rsidRPr="00EE4597">
              <w:rPr>
                <w:rFonts w:cs="Arial"/>
                <w:b/>
                <w:szCs w:val="16"/>
              </w:rPr>
              <w:lastRenderedPageBreak/>
              <w:t>Nodo</w:t>
            </w:r>
          </w:p>
        </w:tc>
        <w:tc>
          <w:tcPr>
            <w:tcW w:w="3402" w:type="dxa"/>
            <w:vAlign w:val="center"/>
          </w:tcPr>
          <w:p w14:paraId="504C8976" w14:textId="77777777" w:rsidR="00282056" w:rsidRPr="00EE4597" w:rsidRDefault="003131EB" w:rsidP="006A7557">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EE4597">
              <w:rPr>
                <w:rFonts w:cs="Arial"/>
                <w:b/>
                <w:bCs w:val="0"/>
                <w:szCs w:val="16"/>
                <w:lang w:eastAsia="es-CR"/>
              </w:rPr>
              <w:t>Atributo[A] / Elemento[E]</w:t>
            </w:r>
          </w:p>
        </w:tc>
        <w:tc>
          <w:tcPr>
            <w:tcW w:w="4536" w:type="dxa"/>
            <w:vAlign w:val="center"/>
          </w:tcPr>
          <w:p w14:paraId="23424936" w14:textId="77777777" w:rsidR="00282056" w:rsidRPr="00EE4597" w:rsidRDefault="00282056" w:rsidP="006A7557">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EE4597">
              <w:rPr>
                <w:rFonts w:cs="Arial"/>
                <w:b/>
                <w:szCs w:val="16"/>
              </w:rPr>
              <w:t>Descripción</w:t>
            </w:r>
          </w:p>
        </w:tc>
        <w:tc>
          <w:tcPr>
            <w:tcW w:w="410" w:type="dxa"/>
            <w:textDirection w:val="btLr"/>
            <w:vAlign w:val="center"/>
          </w:tcPr>
          <w:p w14:paraId="40FF7230" w14:textId="77777777" w:rsidR="00282056" w:rsidRPr="00EE4597" w:rsidRDefault="00282056" w:rsidP="006A7557">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szCs w:val="16"/>
              </w:rPr>
            </w:pPr>
            <w:r w:rsidRPr="00EE4597">
              <w:rPr>
                <w:rFonts w:cs="Arial"/>
                <w:b/>
                <w:szCs w:val="16"/>
              </w:rPr>
              <w:t xml:space="preserve">Cuenta </w:t>
            </w:r>
            <w:r w:rsidR="003131EB" w:rsidRPr="00EE4597">
              <w:rPr>
                <w:rFonts w:cs="Arial"/>
                <w:b/>
                <w:szCs w:val="16"/>
              </w:rPr>
              <w:t>catálogo</w:t>
            </w:r>
          </w:p>
        </w:tc>
        <w:tc>
          <w:tcPr>
            <w:tcW w:w="5103" w:type="dxa"/>
            <w:vAlign w:val="center"/>
          </w:tcPr>
          <w:p w14:paraId="22CC5F8D" w14:textId="77777777" w:rsidR="00282056" w:rsidRPr="00EE4597" w:rsidRDefault="00282056" w:rsidP="006A7557">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EE4597">
              <w:rPr>
                <w:rFonts w:cs="Arial"/>
                <w:b/>
                <w:szCs w:val="16"/>
              </w:rPr>
              <w:t>Validaciones</w:t>
            </w:r>
          </w:p>
        </w:tc>
      </w:tr>
      <w:tr w:rsidR="001A56E8" w:rsidRPr="00EE4597" w14:paraId="495C9DBE" w14:textId="77777777" w:rsidTr="00CD1CA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12271855" w14:textId="77777777" w:rsidR="001A56E8" w:rsidRPr="00EE4597" w:rsidRDefault="00B4199C" w:rsidP="00EE4597">
            <w:pPr>
              <w:pStyle w:val="Ttulo9"/>
              <w:ind w:left="113" w:right="113"/>
              <w:jc w:val="center"/>
              <w:outlineLvl w:val="8"/>
              <w:rPr>
                <w:b w:val="0"/>
                <w:szCs w:val="16"/>
              </w:rPr>
            </w:pPr>
            <w:r>
              <w:rPr>
                <w:b w:val="0"/>
              </w:rPr>
              <w:t>[E]</w:t>
            </w:r>
            <w:r w:rsidR="001A56E8" w:rsidRPr="00EE4597">
              <w:rPr>
                <w:b w:val="0"/>
                <w:szCs w:val="16"/>
              </w:rPr>
              <w:t>SaldoCorregidoInicioAnnoActual</w:t>
            </w:r>
          </w:p>
        </w:tc>
        <w:tc>
          <w:tcPr>
            <w:tcW w:w="3402" w:type="dxa"/>
          </w:tcPr>
          <w:p w14:paraId="00DD2330" w14:textId="77777777" w:rsidR="001A56E8" w:rsidRPr="00EE4597" w:rsidRDefault="00AC7781" w:rsidP="00EE4597">
            <w:pPr>
              <w:pStyle w:val="Ttulo9"/>
              <w:outlineLvl w:val="8"/>
              <w:cnfStyle w:val="000000100000" w:firstRow="0" w:lastRow="0" w:firstColumn="0" w:lastColumn="0" w:oddVBand="0" w:evenVBand="0" w:oddHBand="1" w:evenHBand="0" w:firstRowFirstColumn="0" w:firstRowLastColumn="0" w:lastRowFirstColumn="0" w:lastRowLastColumn="0"/>
              <w:rPr>
                <w:szCs w:val="16"/>
              </w:rPr>
            </w:pPr>
            <w:bookmarkStart w:id="411" w:name="_[A]_Total_65"/>
            <w:bookmarkEnd w:id="411"/>
            <w:r w:rsidRPr="00EE4597">
              <w:rPr>
                <w:szCs w:val="16"/>
              </w:rPr>
              <w:t xml:space="preserve">[A] </w:t>
            </w:r>
            <w:r w:rsidR="001A56E8" w:rsidRPr="00EE4597">
              <w:rPr>
                <w:szCs w:val="16"/>
              </w:rPr>
              <w:t>Total</w:t>
            </w:r>
          </w:p>
        </w:tc>
        <w:tc>
          <w:tcPr>
            <w:tcW w:w="4536" w:type="dxa"/>
            <w:vAlign w:val="center"/>
          </w:tcPr>
          <w:p w14:paraId="3E9BA5A8" w14:textId="77777777" w:rsidR="001A56E8" w:rsidRPr="00EE4597" w:rsidRDefault="001A56E8" w:rsidP="00EE4597">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EE4597">
              <w:rPr>
                <w:rFonts w:cs="Arial"/>
                <w:color w:val="000000"/>
                <w:sz w:val="16"/>
                <w:szCs w:val="16"/>
                <w:lang w:val="es-CR" w:eastAsia="es-CR"/>
              </w:rPr>
              <w:t>Total del saldo corregido al inicio del año actual</w:t>
            </w:r>
          </w:p>
        </w:tc>
        <w:tc>
          <w:tcPr>
            <w:tcW w:w="410" w:type="dxa"/>
            <w:textDirection w:val="btLr"/>
            <w:vAlign w:val="center"/>
          </w:tcPr>
          <w:p w14:paraId="742EE0DE" w14:textId="77777777" w:rsidR="001A56E8" w:rsidRPr="00EE4597" w:rsidRDefault="001A56E8" w:rsidP="00EE459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EE4597">
              <w:rPr>
                <w:rFonts w:cs="Arial"/>
                <w:color w:val="000000"/>
                <w:sz w:val="16"/>
                <w:szCs w:val="16"/>
                <w:lang w:val="es-CR" w:eastAsia="es-CR"/>
              </w:rPr>
              <w:t>No aplica</w:t>
            </w:r>
          </w:p>
        </w:tc>
        <w:tc>
          <w:tcPr>
            <w:tcW w:w="5103" w:type="dxa"/>
            <w:vAlign w:val="center"/>
          </w:tcPr>
          <w:p w14:paraId="45758ADA" w14:textId="77777777" w:rsidR="00804AD9" w:rsidRPr="00EE4597" w:rsidRDefault="00000000"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65" w:history="1">
              <w:r w:rsidR="00804AD9" w:rsidRPr="00EE4597">
                <w:rPr>
                  <w:rStyle w:val="Hipervnculo"/>
                  <w:rFonts w:cs="Arial"/>
                  <w:sz w:val="16"/>
                  <w:szCs w:val="16"/>
                  <w:lang w:val="es-CR" w:eastAsia="es-CR"/>
                </w:rPr>
                <w:t>[A] Total</w:t>
              </w:r>
            </w:hyperlink>
            <w:r w:rsidR="00804AD9" w:rsidRPr="00EE4597">
              <w:rPr>
                <w:rFonts w:cs="Arial"/>
                <w:color w:val="000000"/>
                <w:sz w:val="16"/>
                <w:szCs w:val="16"/>
                <w:lang w:val="es-CR" w:eastAsia="es-CR"/>
              </w:rPr>
              <w:t xml:space="preserve"> = </w:t>
            </w:r>
            <w:r w:rsidR="00EE4597">
              <w:rPr>
                <w:rFonts w:cs="Arial"/>
                <w:color w:val="000000"/>
                <w:sz w:val="16"/>
                <w:szCs w:val="16"/>
                <w:lang w:val="es-CR" w:eastAsia="es-CR"/>
              </w:rPr>
              <w:t>∑</w:t>
            </w:r>
            <w:r w:rsidR="00804AD9" w:rsidRPr="00EE4597">
              <w:rPr>
                <w:rFonts w:cs="Arial"/>
                <w:color w:val="000000"/>
                <w:sz w:val="16"/>
                <w:szCs w:val="16"/>
                <w:lang w:val="es-CR" w:eastAsia="es-CR"/>
              </w:rPr>
              <w:t xml:space="preserve"> </w:t>
            </w:r>
            <w:hyperlink w:anchor="_DesgloseSaldoCorregidoInicioAnnoAct" w:history="1">
              <w:r w:rsidR="00804AD9" w:rsidRPr="00EE4597">
                <w:rPr>
                  <w:rStyle w:val="Hipervnculo"/>
                  <w:rFonts w:cs="Arial"/>
                  <w:sz w:val="16"/>
                  <w:szCs w:val="16"/>
                  <w:lang w:val="es-CR" w:eastAsia="es-CR"/>
                </w:rPr>
                <w:t>DesgloseSaldoCorregidoInicioAnnoActual</w:t>
              </w:r>
            </w:hyperlink>
          </w:p>
        </w:tc>
      </w:tr>
      <w:tr w:rsidR="00CD1CAD" w:rsidRPr="00EE4597" w14:paraId="58ED40E2" w14:textId="77777777" w:rsidTr="00CD1CA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011C65FB" w14:textId="77777777" w:rsidR="00CD1CAD" w:rsidRPr="00EE4597" w:rsidRDefault="00B4199C" w:rsidP="00EE4597">
            <w:pPr>
              <w:pStyle w:val="Ttulo9"/>
              <w:ind w:left="113" w:right="113"/>
              <w:jc w:val="center"/>
              <w:outlineLvl w:val="8"/>
              <w:rPr>
                <w:b w:val="0"/>
                <w:szCs w:val="16"/>
              </w:rPr>
            </w:pPr>
            <w:bookmarkStart w:id="412" w:name="_DesgloseSaldoCorregidoInicioAnnoAct"/>
            <w:bookmarkEnd w:id="412"/>
            <w:r>
              <w:rPr>
                <w:b w:val="0"/>
              </w:rPr>
              <w:t>[E]</w:t>
            </w:r>
            <w:r w:rsidR="00CD1CAD" w:rsidRPr="00EE4597">
              <w:rPr>
                <w:b w:val="0"/>
                <w:szCs w:val="16"/>
              </w:rPr>
              <w:t>DesgloseSaldoCorregidoInicioAnnoActual</w:t>
            </w:r>
          </w:p>
        </w:tc>
        <w:tc>
          <w:tcPr>
            <w:tcW w:w="3402" w:type="dxa"/>
          </w:tcPr>
          <w:p w14:paraId="39810D80" w14:textId="77777777" w:rsidR="00CD1CAD" w:rsidRPr="00EE4597" w:rsidRDefault="00CD1CAD" w:rsidP="00EE4597">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413" w:name="_[E]_CapSocial_16"/>
            <w:bookmarkEnd w:id="413"/>
            <w:r w:rsidRPr="00EE4597">
              <w:rPr>
                <w:szCs w:val="16"/>
              </w:rPr>
              <w:t>[E] CapSocial</w:t>
            </w:r>
          </w:p>
        </w:tc>
        <w:tc>
          <w:tcPr>
            <w:tcW w:w="4536" w:type="dxa"/>
            <w:vAlign w:val="center"/>
          </w:tcPr>
          <w:p w14:paraId="26EFADA3"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410" w:type="dxa"/>
            <w:textDirection w:val="btLr"/>
            <w:vAlign w:val="center"/>
          </w:tcPr>
          <w:p w14:paraId="53E505C1" w14:textId="77777777" w:rsidR="00CD1CAD" w:rsidRPr="00EE4597" w:rsidRDefault="00CD1CAD" w:rsidP="00EE459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EE4597">
              <w:rPr>
                <w:rFonts w:cs="Arial"/>
                <w:color w:val="000000"/>
                <w:sz w:val="16"/>
                <w:szCs w:val="16"/>
                <w:lang w:val="es-CR" w:eastAsia="es-CR"/>
              </w:rPr>
              <w:t>No aplica</w:t>
            </w:r>
          </w:p>
        </w:tc>
        <w:tc>
          <w:tcPr>
            <w:tcW w:w="5103" w:type="dxa"/>
            <w:vAlign w:val="center"/>
          </w:tcPr>
          <w:p w14:paraId="141A9827" w14:textId="77777777" w:rsidR="00CD1CAD" w:rsidRPr="00EE4597"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EE4597">
              <w:rPr>
                <w:rFonts w:cs="Arial"/>
                <w:color w:val="000000"/>
                <w:sz w:val="16"/>
                <w:szCs w:val="16"/>
                <w:lang w:val="es-CR" w:eastAsia="es-CR"/>
              </w:rPr>
              <w:t>a.</w:t>
            </w:r>
          </w:p>
          <w:p w14:paraId="5B4BDE3E" w14:textId="77777777" w:rsidR="00CD1CAD" w:rsidRPr="00EE4597"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EE4597">
              <w:rPr>
                <w:rFonts w:cs="Arial"/>
                <w:color w:val="000000"/>
                <w:sz w:val="16"/>
                <w:szCs w:val="16"/>
                <w:lang w:val="es-CR" w:eastAsia="es-CR"/>
              </w:rPr>
              <w:t>≥ 0</w:t>
            </w:r>
          </w:p>
          <w:p w14:paraId="0899D4B5" w14:textId="77777777" w:rsidR="00CD1CAD"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1081D19D" w14:textId="77777777" w:rsidR="00074EBC" w:rsidRDefault="00074EBC"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5F532DCE" w14:textId="77777777" w:rsidR="00074EBC" w:rsidRDefault="00074EBC"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074EBC">
              <w:rPr>
                <w:rFonts w:cs="Arial"/>
                <w:color w:val="000000"/>
                <w:sz w:val="16"/>
                <w:szCs w:val="16"/>
                <w:lang w:eastAsia="es-CR"/>
              </w:rPr>
              <w:t>Se debe expresar con 2 decimales</w:t>
            </w:r>
          </w:p>
          <w:p w14:paraId="15111367" w14:textId="77777777" w:rsidR="00074EBC" w:rsidRPr="00EE4597" w:rsidRDefault="00074EBC"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4B22088B" w14:textId="77777777" w:rsidR="00CD1CAD" w:rsidRPr="00EE4597" w:rsidRDefault="00074EBC" w:rsidP="00BF779B">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sidRPr="00EE4597">
              <w:rPr>
                <w:rFonts w:cs="Arial"/>
                <w:color w:val="000000"/>
                <w:sz w:val="16"/>
                <w:szCs w:val="16"/>
                <w:lang w:val="es-CR" w:eastAsia="es-CR"/>
              </w:rPr>
              <w:t>.</w:t>
            </w:r>
          </w:p>
          <w:p w14:paraId="73AEAA30" w14:textId="77777777" w:rsidR="00CD1CAD" w:rsidRPr="00EE4597"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16" w:history="1">
              <w:r w:rsidR="00CD1CAD" w:rsidRPr="00EE4597">
                <w:rPr>
                  <w:rStyle w:val="Hipervnculo"/>
                  <w:rFonts w:cs="Arial"/>
                  <w:sz w:val="16"/>
                  <w:szCs w:val="16"/>
                  <w:lang w:val="es-CR" w:eastAsia="es-CR"/>
                </w:rPr>
                <w:t>[E] CapSocial</w:t>
              </w:r>
            </w:hyperlink>
            <w:r w:rsidR="00CD1CAD" w:rsidRPr="00EE4597">
              <w:rPr>
                <w:rFonts w:cs="Arial"/>
                <w:color w:val="000000"/>
                <w:sz w:val="16"/>
                <w:szCs w:val="16"/>
                <w:lang w:val="es-CR" w:eastAsia="es-CR"/>
              </w:rPr>
              <w:t xml:space="preserve"> =</w:t>
            </w:r>
          </w:p>
          <w:p w14:paraId="0EC3F0A5" w14:textId="77777777" w:rsidR="00CD1CAD" w:rsidRPr="00EE4597"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EneActual" w:history="1">
              <w:r w:rsidR="00CD1CAD" w:rsidRPr="00EE4597">
                <w:rPr>
                  <w:rStyle w:val="Hipervnculo"/>
                  <w:rFonts w:cs="Arial"/>
                  <w:sz w:val="16"/>
                  <w:szCs w:val="16"/>
                  <w:lang w:val="es-CR" w:eastAsia="es-CR"/>
                </w:rPr>
                <w:t>[E] CapSocialEneActual</w:t>
              </w:r>
            </w:hyperlink>
            <w:r w:rsidR="00CD1CAD" w:rsidRPr="00EE4597">
              <w:rPr>
                <w:rFonts w:cs="Arial"/>
                <w:color w:val="000000"/>
                <w:sz w:val="16"/>
                <w:szCs w:val="16"/>
                <w:lang w:val="es-CR" w:eastAsia="es-CR"/>
              </w:rPr>
              <w:t xml:space="preserve"> + </w:t>
            </w:r>
          </w:p>
          <w:p w14:paraId="0DF3B180" w14:textId="77777777" w:rsidR="00CD1CAD" w:rsidRPr="00EE4597" w:rsidRDefault="00000000" w:rsidP="00BA7E5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17" w:history="1">
              <w:r w:rsidR="00CD1CAD" w:rsidRPr="00EE4597">
                <w:rPr>
                  <w:rStyle w:val="Hipervnculo"/>
                  <w:rFonts w:cs="Arial"/>
                  <w:sz w:val="16"/>
                  <w:szCs w:val="16"/>
                  <w:lang w:val="es-CR" w:eastAsia="es-CR"/>
                </w:rPr>
                <w:t>[E] CapSocial</w:t>
              </w:r>
            </w:hyperlink>
            <w:r w:rsidR="00CD1CAD" w:rsidRPr="00EE4597">
              <w:rPr>
                <w:rFonts w:cs="Arial"/>
                <w:color w:val="000000"/>
                <w:sz w:val="16"/>
                <w:szCs w:val="16"/>
                <w:lang w:val="es-CR" w:eastAsia="es-CR"/>
              </w:rPr>
              <w:t xml:space="preserve"> + </w:t>
            </w:r>
            <w:hyperlink w:anchor="_[E]_CapSocial_18" w:history="1">
              <w:r w:rsidR="00CD1CAD" w:rsidRPr="00EE4597">
                <w:rPr>
                  <w:rStyle w:val="Hipervnculo"/>
                  <w:rFonts w:cs="Arial"/>
                  <w:sz w:val="16"/>
                  <w:szCs w:val="16"/>
                  <w:lang w:val="es-CR" w:eastAsia="es-CR"/>
                </w:rPr>
                <w:t>[E] CapSocial</w:t>
              </w:r>
            </w:hyperlink>
          </w:p>
        </w:tc>
      </w:tr>
      <w:tr w:rsidR="00CD1CAD" w:rsidRPr="00EE4597" w14:paraId="4857BABE" w14:textId="77777777" w:rsidTr="00CD1CA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20DEFF96" w14:textId="77777777" w:rsidR="00CD1CAD" w:rsidRPr="00EE4597" w:rsidRDefault="00CD1CAD" w:rsidP="00EE4597">
            <w:pPr>
              <w:pStyle w:val="Ttulo9"/>
              <w:ind w:left="113" w:right="113"/>
              <w:jc w:val="center"/>
              <w:outlineLvl w:val="8"/>
              <w:rPr>
                <w:b w:val="0"/>
                <w:szCs w:val="16"/>
              </w:rPr>
            </w:pPr>
          </w:p>
        </w:tc>
        <w:tc>
          <w:tcPr>
            <w:tcW w:w="3402" w:type="dxa"/>
          </w:tcPr>
          <w:p w14:paraId="25FFDD09" w14:textId="77777777" w:rsidR="00CD1CAD" w:rsidRPr="00EE4597" w:rsidRDefault="00CD1CAD" w:rsidP="00EE4597">
            <w:pPr>
              <w:pStyle w:val="Ttulo9"/>
              <w:outlineLvl w:val="8"/>
              <w:cnfStyle w:val="000000100000" w:firstRow="0" w:lastRow="0" w:firstColumn="0" w:lastColumn="0" w:oddVBand="0" w:evenVBand="0" w:oddHBand="1" w:evenHBand="0" w:firstRowFirstColumn="0" w:firstRowLastColumn="0" w:lastRowFirstColumn="0" w:lastRowLastColumn="0"/>
              <w:rPr>
                <w:color w:val="FF0000"/>
                <w:szCs w:val="16"/>
                <w:lang w:val="en-US" w:eastAsia="en-US"/>
              </w:rPr>
            </w:pPr>
            <w:bookmarkStart w:id="414" w:name="_[E]_AportesNoCapitalizados_18"/>
            <w:bookmarkEnd w:id="414"/>
            <w:r w:rsidRPr="00EE4597">
              <w:rPr>
                <w:szCs w:val="16"/>
              </w:rPr>
              <w:t>[E] AportesNoCapitalizados</w:t>
            </w:r>
          </w:p>
        </w:tc>
        <w:tc>
          <w:tcPr>
            <w:tcW w:w="4536" w:type="dxa"/>
            <w:vAlign w:val="center"/>
          </w:tcPr>
          <w:p w14:paraId="63CF56F1" w14:textId="77777777" w:rsidR="00CD1CAD" w:rsidRPr="006A22BE"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A los aportes </w:t>
            </w:r>
            <w:r w:rsidRPr="00AA78D3">
              <w:rPr>
                <w:rFonts w:cs="Arial"/>
                <w:color w:val="000000"/>
                <w:sz w:val="16"/>
                <w:szCs w:val="16"/>
                <w:lang w:val="es-CR" w:eastAsia="es-CR"/>
              </w:rPr>
              <w:t>patrimoniales</w:t>
            </w:r>
            <w:r>
              <w:rPr>
                <w:rFonts w:cs="Arial"/>
                <w:color w:val="000000"/>
                <w:sz w:val="16"/>
                <w:szCs w:val="16"/>
                <w:lang w:val="es-CR" w:eastAsia="es-CR"/>
              </w:rPr>
              <w:t xml:space="preserve"> no capitalizados</w:t>
            </w:r>
          </w:p>
        </w:tc>
        <w:tc>
          <w:tcPr>
            <w:tcW w:w="410" w:type="dxa"/>
            <w:textDirection w:val="btLr"/>
            <w:vAlign w:val="center"/>
          </w:tcPr>
          <w:p w14:paraId="24474FFE" w14:textId="77777777" w:rsidR="00CD1CAD" w:rsidRPr="00EE4597" w:rsidRDefault="00CD1CAD" w:rsidP="00EE459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EE4597">
              <w:rPr>
                <w:rFonts w:cs="Arial"/>
                <w:color w:val="000000"/>
                <w:sz w:val="16"/>
                <w:szCs w:val="16"/>
                <w:lang w:val="es-CR" w:eastAsia="es-CR"/>
              </w:rPr>
              <w:t>No aplica</w:t>
            </w:r>
          </w:p>
        </w:tc>
        <w:tc>
          <w:tcPr>
            <w:tcW w:w="5103" w:type="dxa"/>
            <w:vAlign w:val="center"/>
          </w:tcPr>
          <w:p w14:paraId="5ED48116" w14:textId="77777777" w:rsidR="00CD1CAD" w:rsidRDefault="00CD1CAD"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19692394" w14:textId="77777777" w:rsidR="00CD1CAD" w:rsidRDefault="00CD1CAD"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EE4597">
              <w:rPr>
                <w:rFonts w:cs="Arial"/>
                <w:color w:val="000000"/>
                <w:sz w:val="16"/>
                <w:szCs w:val="16"/>
                <w:lang w:val="es-CR" w:eastAsia="es-CR"/>
              </w:rPr>
              <w:t>≥ 0</w:t>
            </w:r>
          </w:p>
          <w:p w14:paraId="71869E88" w14:textId="77777777" w:rsidR="00074EBC" w:rsidRDefault="00074EBC"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547CC955" w14:textId="77777777" w:rsidR="00CD1CAD" w:rsidRDefault="00074EBC"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52449A85" w14:textId="77777777" w:rsidR="00074EBC" w:rsidRDefault="00074EBC"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074EBC">
              <w:rPr>
                <w:rFonts w:cs="Arial"/>
                <w:color w:val="000000"/>
                <w:sz w:val="16"/>
                <w:szCs w:val="16"/>
                <w:lang w:eastAsia="es-CR"/>
              </w:rPr>
              <w:t>Se debe expresar con 2 decimales</w:t>
            </w:r>
          </w:p>
          <w:p w14:paraId="2CE8B596" w14:textId="77777777" w:rsidR="00074EBC" w:rsidRDefault="00074EBC"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768B0A17" w14:textId="77777777" w:rsidR="00CD1CAD" w:rsidRDefault="00074EBC"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4F0F02F3"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18" w:history="1">
              <w:r w:rsidR="00CD1CAD" w:rsidRPr="001C463A">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 </w:t>
            </w:r>
          </w:p>
          <w:p w14:paraId="0DF10204"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EneActual" w:history="1">
              <w:r w:rsidR="00CD1CAD" w:rsidRPr="001C463A">
                <w:rPr>
                  <w:rStyle w:val="Hipervnculo"/>
                  <w:rFonts w:cs="Arial"/>
                  <w:sz w:val="16"/>
                  <w:szCs w:val="16"/>
                  <w:lang w:val="es-CR" w:eastAsia="es-CR"/>
                </w:rPr>
                <w:t>[E] AportesNoCapitalizadosEneActual</w:t>
              </w:r>
            </w:hyperlink>
            <w:r w:rsidR="00CD1CAD">
              <w:rPr>
                <w:rFonts w:cs="Arial"/>
                <w:color w:val="000000"/>
                <w:sz w:val="16"/>
                <w:szCs w:val="16"/>
                <w:lang w:val="es-CR" w:eastAsia="es-CR"/>
              </w:rPr>
              <w:t xml:space="preserve"> +</w:t>
            </w:r>
          </w:p>
          <w:p w14:paraId="71E70FD8" w14:textId="77777777" w:rsidR="00CD1CAD" w:rsidRPr="00EE4597" w:rsidRDefault="00000000" w:rsidP="00BA7E5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19" w:history="1">
              <w:r w:rsidR="00CD1CAD" w:rsidRPr="001C463A">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E]_AportesNoCapitalizados_20" w:history="1">
              <w:r w:rsidR="00CD1CAD" w:rsidRPr="001C463A">
                <w:rPr>
                  <w:rStyle w:val="Hipervnculo"/>
                  <w:rFonts w:cs="Arial"/>
                  <w:sz w:val="16"/>
                  <w:szCs w:val="16"/>
                  <w:lang w:val="es-CR" w:eastAsia="es-CR"/>
                </w:rPr>
                <w:t>[E] AportesNoCapitalizados</w:t>
              </w:r>
            </w:hyperlink>
          </w:p>
        </w:tc>
      </w:tr>
      <w:tr w:rsidR="00CD1CAD" w:rsidRPr="00EE4597" w14:paraId="64FD4FE9" w14:textId="77777777" w:rsidTr="00CD1CA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68A3ECCD" w14:textId="77777777" w:rsidR="00CD1CAD" w:rsidRPr="00EE4597" w:rsidRDefault="00CD1CAD" w:rsidP="00EE4597">
            <w:pPr>
              <w:pStyle w:val="Ttulo9"/>
              <w:ind w:left="113" w:right="113"/>
              <w:jc w:val="center"/>
              <w:outlineLvl w:val="8"/>
              <w:rPr>
                <w:b w:val="0"/>
                <w:szCs w:val="16"/>
              </w:rPr>
            </w:pPr>
          </w:p>
        </w:tc>
        <w:tc>
          <w:tcPr>
            <w:tcW w:w="3402" w:type="dxa"/>
          </w:tcPr>
          <w:p w14:paraId="73C0763F" w14:textId="77777777" w:rsidR="00CD1CAD" w:rsidRPr="00EE4597" w:rsidRDefault="00CD1CAD" w:rsidP="00EE4597">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415" w:name="_[E]_Ajustes_18"/>
            <w:bookmarkEnd w:id="415"/>
            <w:r w:rsidRPr="00EE4597">
              <w:rPr>
                <w:szCs w:val="16"/>
              </w:rPr>
              <w:t>[E] Ajustes</w:t>
            </w:r>
          </w:p>
        </w:tc>
        <w:tc>
          <w:tcPr>
            <w:tcW w:w="4536" w:type="dxa"/>
            <w:vAlign w:val="center"/>
          </w:tcPr>
          <w:p w14:paraId="39853FCE"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Por ajustes al patrimonio</w:t>
            </w:r>
          </w:p>
        </w:tc>
        <w:tc>
          <w:tcPr>
            <w:tcW w:w="410" w:type="dxa"/>
            <w:textDirection w:val="btLr"/>
            <w:vAlign w:val="center"/>
          </w:tcPr>
          <w:p w14:paraId="47ED917C" w14:textId="77777777" w:rsidR="00CD1CAD" w:rsidRPr="00EE4597" w:rsidRDefault="00CD1CAD" w:rsidP="00EE459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EE4597">
              <w:rPr>
                <w:rFonts w:cs="Arial"/>
                <w:color w:val="000000"/>
                <w:sz w:val="16"/>
                <w:szCs w:val="16"/>
                <w:lang w:val="es-CR" w:eastAsia="es-CR"/>
              </w:rPr>
              <w:t>No aplica</w:t>
            </w:r>
          </w:p>
        </w:tc>
        <w:tc>
          <w:tcPr>
            <w:tcW w:w="5103" w:type="dxa"/>
            <w:vAlign w:val="center"/>
          </w:tcPr>
          <w:p w14:paraId="7FF31F1B" w14:textId="77777777" w:rsidR="00CD1CAD"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2CFD3F94" w14:textId="77777777" w:rsidR="00CD1CAD"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0A7CD27B" w14:textId="77777777" w:rsidR="00CD1CAD"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71A3779F"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2730FEC8"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074EBC">
              <w:rPr>
                <w:rFonts w:cs="Arial"/>
                <w:color w:val="000000"/>
                <w:sz w:val="16"/>
                <w:szCs w:val="16"/>
                <w:lang w:eastAsia="es-CR"/>
              </w:rPr>
              <w:t>Se debe expresar con 2 decimales</w:t>
            </w:r>
          </w:p>
          <w:p w14:paraId="1DAB076A" w14:textId="77777777" w:rsidR="00074EBC" w:rsidRPr="00074EBC" w:rsidRDefault="00074EBC"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p>
          <w:p w14:paraId="45482F4B" w14:textId="77777777" w:rsidR="00CD1CAD" w:rsidRDefault="00074EBC"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7D4B3C84"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18" w:history="1">
              <w:r w:rsidR="00CD1CAD" w:rsidRPr="00B07E7D">
                <w:rPr>
                  <w:rStyle w:val="Hipervnculo"/>
                  <w:rFonts w:cs="Arial"/>
                  <w:sz w:val="16"/>
                  <w:szCs w:val="16"/>
                  <w:lang w:val="es-CR" w:eastAsia="es-CR"/>
                </w:rPr>
                <w:t>[E] Ajustes</w:t>
              </w:r>
            </w:hyperlink>
            <w:r w:rsidR="00CD1CAD">
              <w:rPr>
                <w:rFonts w:cs="Arial"/>
                <w:color w:val="000000"/>
                <w:sz w:val="16"/>
                <w:szCs w:val="16"/>
                <w:lang w:val="es-CR" w:eastAsia="es-CR"/>
              </w:rPr>
              <w:t xml:space="preserve"> = </w:t>
            </w:r>
          </w:p>
          <w:p w14:paraId="4A5D7FD9"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EneActual" w:history="1">
              <w:r w:rsidR="00CD1CAD" w:rsidRPr="00B07E7D">
                <w:rPr>
                  <w:rStyle w:val="Hipervnculo"/>
                  <w:rFonts w:cs="Arial"/>
                  <w:sz w:val="16"/>
                  <w:szCs w:val="16"/>
                  <w:lang w:val="es-CR" w:eastAsia="es-CR"/>
                </w:rPr>
                <w:t>[E] AjustesEneActual</w:t>
              </w:r>
            </w:hyperlink>
            <w:r w:rsidR="00CD1CAD">
              <w:rPr>
                <w:rFonts w:cs="Arial"/>
                <w:color w:val="000000"/>
                <w:sz w:val="16"/>
                <w:szCs w:val="16"/>
                <w:lang w:val="es-CR" w:eastAsia="es-CR"/>
              </w:rPr>
              <w:t xml:space="preserve"> +</w:t>
            </w:r>
          </w:p>
          <w:p w14:paraId="7FFE973F" w14:textId="77777777" w:rsidR="00CD1CAD" w:rsidRPr="00EE4597" w:rsidRDefault="00000000" w:rsidP="00BA7E5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19" w:history="1">
              <w:r w:rsidR="00CD1CAD" w:rsidRPr="00B07E7D">
                <w:rPr>
                  <w:rStyle w:val="Hipervnculo"/>
                  <w:rFonts w:cs="Arial"/>
                  <w:sz w:val="16"/>
                  <w:szCs w:val="16"/>
                  <w:lang w:val="es-CR" w:eastAsia="es-CR"/>
                </w:rPr>
                <w:t>[E] Ajustes</w:t>
              </w:r>
            </w:hyperlink>
            <w:r w:rsidR="00CD1CAD">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E]_Ajustes_20" w:history="1">
              <w:r w:rsidR="00CD1CAD" w:rsidRPr="00B07E7D">
                <w:rPr>
                  <w:rStyle w:val="Hipervnculo"/>
                  <w:rFonts w:cs="Arial"/>
                  <w:sz w:val="16"/>
                  <w:szCs w:val="16"/>
                  <w:lang w:val="es-CR" w:eastAsia="es-CR"/>
                </w:rPr>
                <w:t>[E] Ajustes</w:t>
              </w:r>
            </w:hyperlink>
          </w:p>
        </w:tc>
      </w:tr>
      <w:tr w:rsidR="00CD1CAD" w:rsidRPr="00EE4597" w14:paraId="02B18077" w14:textId="77777777" w:rsidTr="00CD1CAD">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64EF7994" w14:textId="77777777" w:rsidR="00CD1CAD" w:rsidRPr="00EE4597" w:rsidRDefault="00CD1CAD" w:rsidP="00EE4597">
            <w:pPr>
              <w:pStyle w:val="Ttulo9"/>
              <w:ind w:left="113" w:right="113"/>
              <w:jc w:val="center"/>
              <w:outlineLvl w:val="8"/>
              <w:rPr>
                <w:b w:val="0"/>
                <w:szCs w:val="16"/>
              </w:rPr>
            </w:pPr>
          </w:p>
        </w:tc>
        <w:tc>
          <w:tcPr>
            <w:tcW w:w="3402" w:type="dxa"/>
          </w:tcPr>
          <w:p w14:paraId="52181E19" w14:textId="77777777" w:rsidR="00CD1CAD" w:rsidRPr="00EE4597" w:rsidRDefault="00CD1CAD" w:rsidP="00EE4597">
            <w:pPr>
              <w:pStyle w:val="Ttulo9"/>
              <w:outlineLvl w:val="8"/>
              <w:cnfStyle w:val="000000100000" w:firstRow="0" w:lastRow="0" w:firstColumn="0" w:lastColumn="0" w:oddVBand="0" w:evenVBand="0" w:oddHBand="1" w:evenHBand="0" w:firstRowFirstColumn="0" w:firstRowLastColumn="0" w:lastRowFirstColumn="0" w:lastRowLastColumn="0"/>
              <w:rPr>
                <w:szCs w:val="16"/>
              </w:rPr>
            </w:pPr>
            <w:bookmarkStart w:id="416" w:name="_[E]_Reservas_18"/>
            <w:bookmarkEnd w:id="416"/>
            <w:r w:rsidRPr="00EE4597">
              <w:rPr>
                <w:szCs w:val="16"/>
              </w:rPr>
              <w:t>[E] Reservas</w:t>
            </w:r>
          </w:p>
        </w:tc>
        <w:tc>
          <w:tcPr>
            <w:tcW w:w="4536" w:type="dxa"/>
            <w:vAlign w:val="center"/>
          </w:tcPr>
          <w:p w14:paraId="02477E2D"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410" w:type="dxa"/>
            <w:textDirection w:val="btLr"/>
            <w:vAlign w:val="center"/>
          </w:tcPr>
          <w:p w14:paraId="0BC036B4" w14:textId="77777777" w:rsidR="00CD1CAD" w:rsidRPr="00EE4597" w:rsidRDefault="00CD1CAD" w:rsidP="00EE459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EE4597">
              <w:rPr>
                <w:rFonts w:cs="Arial"/>
                <w:color w:val="000000"/>
                <w:sz w:val="16"/>
                <w:szCs w:val="16"/>
                <w:lang w:val="es-CR" w:eastAsia="es-CR"/>
              </w:rPr>
              <w:t>No aplica</w:t>
            </w:r>
          </w:p>
        </w:tc>
        <w:tc>
          <w:tcPr>
            <w:tcW w:w="5103" w:type="dxa"/>
            <w:vAlign w:val="center"/>
          </w:tcPr>
          <w:p w14:paraId="67FF4D44" w14:textId="77777777" w:rsidR="00CD1CAD" w:rsidRDefault="00CD1CAD"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48440B2D" w14:textId="77777777" w:rsidR="00CD1CAD" w:rsidRDefault="00CD1CAD"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EE4597">
              <w:rPr>
                <w:rFonts w:cs="Arial"/>
                <w:color w:val="000000"/>
                <w:sz w:val="16"/>
                <w:szCs w:val="16"/>
                <w:lang w:val="es-CR" w:eastAsia="es-CR"/>
              </w:rPr>
              <w:t>≥ 0</w:t>
            </w:r>
          </w:p>
          <w:p w14:paraId="756D93F6" w14:textId="77777777" w:rsidR="00CD1CAD" w:rsidRDefault="00CD1CAD"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07D243AD" w14:textId="77777777" w:rsidR="00074EBC" w:rsidRDefault="00074EBC" w:rsidP="00074EB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287AE857" w14:textId="77777777" w:rsidR="00074EBC" w:rsidRDefault="00074EBC" w:rsidP="00074EB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074EBC">
              <w:rPr>
                <w:rFonts w:cs="Arial"/>
                <w:color w:val="000000"/>
                <w:sz w:val="16"/>
                <w:szCs w:val="16"/>
                <w:lang w:eastAsia="es-CR"/>
              </w:rPr>
              <w:t>Se debe expresar con 2 decimales</w:t>
            </w:r>
          </w:p>
          <w:p w14:paraId="0E3016B1" w14:textId="77777777" w:rsidR="00074EBC" w:rsidRPr="00074EBC" w:rsidRDefault="00074EBC"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p>
          <w:p w14:paraId="65E349E8" w14:textId="77777777" w:rsidR="00CD1CAD" w:rsidRDefault="00074EBC"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5B973FAB"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18" w:history="1">
              <w:r w:rsidR="00CD1CAD" w:rsidRPr="00B07E7D">
                <w:rPr>
                  <w:rStyle w:val="Hipervnculo"/>
                  <w:rFonts w:cs="Arial"/>
                  <w:sz w:val="16"/>
                  <w:szCs w:val="16"/>
                  <w:lang w:val="es-CR" w:eastAsia="es-CR"/>
                </w:rPr>
                <w:t>[E] Reservas</w:t>
              </w:r>
            </w:hyperlink>
            <w:r w:rsidR="00CD1CAD">
              <w:rPr>
                <w:rFonts w:cs="Arial"/>
                <w:color w:val="000000"/>
                <w:sz w:val="16"/>
                <w:szCs w:val="16"/>
                <w:lang w:val="es-CR" w:eastAsia="es-CR"/>
              </w:rPr>
              <w:t xml:space="preserve"> =</w:t>
            </w:r>
          </w:p>
          <w:p w14:paraId="54725CA9" w14:textId="77777777" w:rsidR="00CD1CAD" w:rsidRDefault="00000000" w:rsidP="00EE459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EneActual" w:history="1">
              <w:r w:rsidR="00CD1CAD" w:rsidRPr="00B07E7D">
                <w:rPr>
                  <w:rStyle w:val="Hipervnculo"/>
                  <w:rFonts w:cs="Arial"/>
                  <w:sz w:val="16"/>
                  <w:szCs w:val="16"/>
                  <w:lang w:val="es-CR" w:eastAsia="es-CR"/>
                </w:rPr>
                <w:t>[E] ReservasEneActual</w:t>
              </w:r>
            </w:hyperlink>
            <w:r w:rsidR="00CD1CAD">
              <w:rPr>
                <w:rFonts w:cs="Arial"/>
                <w:color w:val="000000"/>
                <w:sz w:val="16"/>
                <w:szCs w:val="16"/>
                <w:lang w:val="es-CR" w:eastAsia="es-CR"/>
              </w:rPr>
              <w:t xml:space="preserve"> +</w:t>
            </w:r>
          </w:p>
          <w:p w14:paraId="42599B8E" w14:textId="77777777" w:rsidR="00CD1CAD" w:rsidRPr="00EE4597" w:rsidRDefault="00000000" w:rsidP="00BA7E5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19" w:history="1">
              <w:r w:rsidR="00CD1CAD" w:rsidRPr="00B07E7D">
                <w:rPr>
                  <w:rStyle w:val="Hipervnculo"/>
                  <w:rFonts w:cs="Arial"/>
                  <w:sz w:val="16"/>
                  <w:szCs w:val="16"/>
                  <w:lang w:val="es-CR" w:eastAsia="es-CR"/>
                </w:rPr>
                <w:t>[E] Reservas</w:t>
              </w:r>
            </w:hyperlink>
            <w:r w:rsidR="00CD1CAD">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E]_Reservas_20" w:history="1">
              <w:r w:rsidR="00CD1CAD" w:rsidRPr="00B07E7D">
                <w:rPr>
                  <w:rStyle w:val="Hipervnculo"/>
                  <w:rFonts w:cs="Arial"/>
                  <w:sz w:val="16"/>
                  <w:szCs w:val="16"/>
                  <w:lang w:val="es-CR" w:eastAsia="es-CR"/>
                </w:rPr>
                <w:t>[E] Reservas</w:t>
              </w:r>
            </w:hyperlink>
          </w:p>
        </w:tc>
      </w:tr>
      <w:tr w:rsidR="00CD1CAD" w:rsidRPr="00EE4597" w14:paraId="647A2320" w14:textId="77777777" w:rsidTr="00CD1CAD">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6E99FB97" w14:textId="77777777" w:rsidR="00CD1CAD" w:rsidRPr="00EE4597" w:rsidRDefault="00CD1CAD" w:rsidP="00EE4597">
            <w:pPr>
              <w:pStyle w:val="Ttulo9"/>
              <w:ind w:left="113" w:right="113"/>
              <w:jc w:val="center"/>
              <w:outlineLvl w:val="8"/>
              <w:rPr>
                <w:b w:val="0"/>
                <w:szCs w:val="16"/>
              </w:rPr>
            </w:pPr>
          </w:p>
        </w:tc>
        <w:tc>
          <w:tcPr>
            <w:tcW w:w="3402" w:type="dxa"/>
          </w:tcPr>
          <w:p w14:paraId="2455D010" w14:textId="77777777" w:rsidR="00CD1CAD" w:rsidRPr="00EE4597" w:rsidRDefault="00CD1CAD" w:rsidP="00EE4597">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417" w:name="_[E]_ResultadosPrincipioPeriodo_18"/>
            <w:bookmarkEnd w:id="417"/>
            <w:r w:rsidRPr="00EE4597">
              <w:rPr>
                <w:szCs w:val="16"/>
              </w:rPr>
              <w:t>[E] ResultadosPrincipioPeriodo</w:t>
            </w:r>
          </w:p>
        </w:tc>
        <w:tc>
          <w:tcPr>
            <w:tcW w:w="4536" w:type="dxa"/>
            <w:vAlign w:val="center"/>
          </w:tcPr>
          <w:p w14:paraId="0B1BB821"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410" w:type="dxa"/>
            <w:textDirection w:val="btLr"/>
            <w:vAlign w:val="center"/>
          </w:tcPr>
          <w:p w14:paraId="417373F3" w14:textId="77777777" w:rsidR="00CD1CAD" w:rsidRPr="00EE4597" w:rsidRDefault="00CD1CAD" w:rsidP="00EE459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EE4597">
              <w:rPr>
                <w:rFonts w:cs="Arial"/>
                <w:color w:val="000000"/>
                <w:sz w:val="16"/>
                <w:szCs w:val="16"/>
                <w:lang w:val="es-CR" w:eastAsia="es-CR"/>
              </w:rPr>
              <w:t>No aplica</w:t>
            </w:r>
          </w:p>
        </w:tc>
        <w:tc>
          <w:tcPr>
            <w:tcW w:w="5103" w:type="dxa"/>
            <w:vAlign w:val="center"/>
          </w:tcPr>
          <w:p w14:paraId="05340055" w14:textId="77777777" w:rsidR="00CD1CAD"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36FD6232" w14:textId="77777777" w:rsidR="00CD1CAD"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31ACDD2D" w14:textId="77777777" w:rsidR="00CD1CAD" w:rsidRDefault="00CD1CAD"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4FADC5FD"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58914F0E"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074EBC">
              <w:rPr>
                <w:rFonts w:cs="Arial"/>
                <w:color w:val="000000"/>
                <w:sz w:val="16"/>
                <w:szCs w:val="16"/>
                <w:lang w:eastAsia="es-CR"/>
              </w:rPr>
              <w:t>Se debe expresar con 2 decimales</w:t>
            </w:r>
          </w:p>
          <w:p w14:paraId="5992A540" w14:textId="77777777" w:rsidR="00074EBC" w:rsidRPr="00074EBC" w:rsidRDefault="00074EBC"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p>
          <w:p w14:paraId="69DA67EE" w14:textId="77777777" w:rsidR="00CD1CAD" w:rsidRDefault="00074EBC"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7AD213F0"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18" w:history="1">
              <w:r w:rsidR="00CD1CAD" w:rsidRPr="00B07E7D">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 </w:t>
            </w:r>
          </w:p>
          <w:p w14:paraId="6853CF67" w14:textId="77777777" w:rsidR="00CD1CAD" w:rsidRDefault="00000000" w:rsidP="00EE459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EneAc" w:history="1">
              <w:r w:rsidR="00CD1CAD" w:rsidRPr="00B07E7D">
                <w:rPr>
                  <w:rStyle w:val="Hipervnculo"/>
                  <w:rFonts w:cs="Arial"/>
                  <w:sz w:val="16"/>
                  <w:szCs w:val="16"/>
                  <w:lang w:val="es-CR" w:eastAsia="es-CR"/>
                </w:rPr>
                <w:t>[E] ResultadosPrincipioPeriodoEneActual</w:t>
              </w:r>
            </w:hyperlink>
            <w:r w:rsidR="00CD1CAD">
              <w:rPr>
                <w:rFonts w:cs="Arial"/>
                <w:color w:val="000000"/>
                <w:sz w:val="16"/>
                <w:szCs w:val="16"/>
                <w:lang w:val="es-CR" w:eastAsia="es-CR"/>
              </w:rPr>
              <w:t xml:space="preserve"> +</w:t>
            </w:r>
          </w:p>
          <w:p w14:paraId="72488DF0" w14:textId="77777777" w:rsidR="00CD1CAD" w:rsidRPr="00EE4597" w:rsidRDefault="00000000" w:rsidP="00BA7E5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19" w:history="1">
              <w:r w:rsidR="00CD1CAD" w:rsidRPr="00B07E7D">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E]_ResultadosPrincipioPeriodo_20" w:history="1">
              <w:r w:rsidR="00CD1CAD" w:rsidRPr="00B07E7D">
                <w:rPr>
                  <w:rStyle w:val="Hipervnculo"/>
                  <w:rFonts w:cs="Arial"/>
                  <w:sz w:val="16"/>
                  <w:szCs w:val="16"/>
                  <w:lang w:val="es-CR" w:eastAsia="es-CR"/>
                </w:rPr>
                <w:t>[E] ResultadosPrincipioPeriodo</w:t>
              </w:r>
            </w:hyperlink>
          </w:p>
        </w:tc>
      </w:tr>
    </w:tbl>
    <w:p w14:paraId="3CA2750B" w14:textId="77777777" w:rsidR="00282056" w:rsidRPr="00876433" w:rsidRDefault="00282056" w:rsidP="00282056">
      <w:pPr>
        <w:rPr>
          <w:lang w:val="es-ES_tradnl" w:eastAsia="en-US"/>
        </w:rPr>
      </w:pPr>
    </w:p>
    <w:p w14:paraId="3F70E87C" w14:textId="77777777" w:rsidR="00282056" w:rsidRDefault="00282056" w:rsidP="00282056">
      <w:pPr>
        <w:rPr>
          <w:lang w:val="es-ES_tradnl" w:eastAsia="en-US"/>
        </w:rPr>
      </w:pPr>
      <w:r>
        <w:rPr>
          <w:lang w:val="es-ES_tradnl" w:eastAsia="en-US"/>
        </w:rPr>
        <w:br w:type="page"/>
      </w:r>
    </w:p>
    <w:p w14:paraId="6993AD71" w14:textId="77777777" w:rsidR="00282056" w:rsidRPr="00876433" w:rsidRDefault="00282056" w:rsidP="00282056">
      <w:pPr>
        <w:rPr>
          <w:lang w:val="es-ES_tradnl" w:eastAsia="en-US"/>
        </w:rPr>
      </w:pPr>
    </w:p>
    <w:p w14:paraId="6171C46E" w14:textId="77777777" w:rsidR="00282056" w:rsidRDefault="00282056" w:rsidP="00F4314C">
      <w:pPr>
        <w:pStyle w:val="Ttulo3"/>
        <w:numPr>
          <w:ilvl w:val="0"/>
          <w:numId w:val="19"/>
        </w:numPr>
      </w:pPr>
      <w:bookmarkStart w:id="418" w:name="_Toc136255526"/>
      <w:r w:rsidRPr="002D7C34">
        <w:t>OriginadosAnnoActual</w:t>
      </w:r>
      <w:bookmarkEnd w:id="418"/>
    </w:p>
    <w:p w14:paraId="64899DE1" w14:textId="77777777" w:rsidR="00282056" w:rsidRDefault="00282056" w:rsidP="00282056">
      <w:pPr>
        <w:rPr>
          <w:lang w:val="es-ES_tradnl" w:eastAsia="en-US"/>
        </w:rPr>
      </w:pPr>
    </w:p>
    <w:tbl>
      <w:tblPr>
        <w:tblStyle w:val="Cuadrculamedia3-nfasis1"/>
        <w:tblW w:w="14175" w:type="dxa"/>
        <w:tblLayout w:type="fixed"/>
        <w:tblLook w:val="04A0" w:firstRow="1" w:lastRow="0" w:firstColumn="1" w:lastColumn="0" w:noHBand="0" w:noVBand="1"/>
      </w:tblPr>
      <w:tblGrid>
        <w:gridCol w:w="1266"/>
        <w:gridCol w:w="2873"/>
        <w:gridCol w:w="4536"/>
        <w:gridCol w:w="397"/>
        <w:gridCol w:w="5103"/>
      </w:tblGrid>
      <w:tr w:rsidR="006A7557" w:rsidRPr="006A7557" w14:paraId="0A7236AA" w14:textId="77777777" w:rsidTr="009B1896">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0E7AAC7D" w14:textId="77777777" w:rsidR="006A7557" w:rsidRPr="00EA5A5C" w:rsidRDefault="006A7557" w:rsidP="00714375">
            <w:pPr>
              <w:ind w:left="113" w:right="113"/>
              <w:jc w:val="center"/>
              <w:rPr>
                <w:rFonts w:cs="Arial"/>
                <w:bCs w:val="0"/>
                <w:color w:val="FFFFFF"/>
                <w:sz w:val="16"/>
                <w:szCs w:val="16"/>
                <w:lang w:val="es-CR" w:eastAsia="es-CR"/>
              </w:rPr>
            </w:pPr>
            <w:r w:rsidRPr="00EA5A5C">
              <w:rPr>
                <w:rFonts w:cs="Arial"/>
                <w:bCs w:val="0"/>
                <w:color w:val="FFFFFF"/>
                <w:sz w:val="16"/>
                <w:szCs w:val="16"/>
                <w:lang w:val="es-CR" w:eastAsia="es-CR"/>
              </w:rPr>
              <w:t>Nodo</w:t>
            </w:r>
          </w:p>
        </w:tc>
        <w:tc>
          <w:tcPr>
            <w:tcW w:w="2873" w:type="dxa"/>
            <w:vAlign w:val="center"/>
            <w:hideMark/>
          </w:tcPr>
          <w:p w14:paraId="1337F288" w14:textId="77777777" w:rsidR="006A7557" w:rsidRPr="00EA5A5C" w:rsidRDefault="006A7557" w:rsidP="006A7557">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EA5A5C">
              <w:rPr>
                <w:rFonts w:cs="Arial"/>
                <w:bCs w:val="0"/>
                <w:color w:val="FFFFFF"/>
                <w:sz w:val="16"/>
                <w:szCs w:val="16"/>
                <w:lang w:val="es-CR" w:eastAsia="es-CR"/>
              </w:rPr>
              <w:t>Atributo[A] / Elemento[E]</w:t>
            </w:r>
          </w:p>
        </w:tc>
        <w:tc>
          <w:tcPr>
            <w:tcW w:w="4536" w:type="dxa"/>
            <w:vAlign w:val="center"/>
            <w:hideMark/>
          </w:tcPr>
          <w:p w14:paraId="64600AF2" w14:textId="77777777" w:rsidR="006A7557" w:rsidRPr="006A7557" w:rsidRDefault="006A7557" w:rsidP="006A7557">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6A7557">
              <w:rPr>
                <w:rFonts w:cs="Arial"/>
                <w:bCs w:val="0"/>
                <w:color w:val="FFFFFF"/>
                <w:sz w:val="16"/>
                <w:szCs w:val="16"/>
                <w:lang w:val="es-CR" w:eastAsia="es-CR"/>
              </w:rPr>
              <w:t>Descripción</w:t>
            </w:r>
          </w:p>
        </w:tc>
        <w:tc>
          <w:tcPr>
            <w:tcW w:w="397" w:type="dxa"/>
            <w:textDirection w:val="btLr"/>
            <w:vAlign w:val="center"/>
            <w:hideMark/>
          </w:tcPr>
          <w:p w14:paraId="5390C0F3" w14:textId="77777777" w:rsidR="006A7557" w:rsidRPr="006A7557" w:rsidRDefault="006A7557" w:rsidP="006A7557">
            <w:pPr>
              <w:ind w:left="113" w:right="113"/>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6A7557">
              <w:rPr>
                <w:rFonts w:cs="Arial"/>
                <w:bCs w:val="0"/>
                <w:color w:val="FFFFFF"/>
                <w:sz w:val="16"/>
                <w:szCs w:val="16"/>
                <w:lang w:val="es-CR" w:eastAsia="es-CR"/>
              </w:rPr>
              <w:t>Cuenta catálogo</w:t>
            </w:r>
          </w:p>
        </w:tc>
        <w:tc>
          <w:tcPr>
            <w:tcW w:w="5103" w:type="dxa"/>
            <w:vAlign w:val="center"/>
            <w:hideMark/>
          </w:tcPr>
          <w:p w14:paraId="73471EB7" w14:textId="77777777" w:rsidR="006A7557" w:rsidRPr="006A7557" w:rsidRDefault="006A7557" w:rsidP="006A7557">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6A7557">
              <w:rPr>
                <w:rFonts w:cs="Arial"/>
                <w:bCs w:val="0"/>
                <w:color w:val="FFFFFF"/>
                <w:sz w:val="16"/>
                <w:szCs w:val="16"/>
                <w:lang w:val="es-CR" w:eastAsia="es-CR"/>
              </w:rPr>
              <w:t>Validaciones</w:t>
            </w:r>
          </w:p>
        </w:tc>
      </w:tr>
      <w:tr w:rsidR="006A7557" w:rsidRPr="006A7557" w14:paraId="63723E5D" w14:textId="77777777" w:rsidTr="009B189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5AA7C5B0" w14:textId="77777777" w:rsidR="006A7557" w:rsidRPr="00EA5A5C" w:rsidRDefault="00B4199C" w:rsidP="00714375">
            <w:pPr>
              <w:pStyle w:val="Ttulo9"/>
              <w:ind w:left="113" w:right="113"/>
              <w:jc w:val="center"/>
              <w:outlineLvl w:val="8"/>
              <w:rPr>
                <w:b w:val="0"/>
                <w:szCs w:val="16"/>
                <w:lang w:val="es-CR" w:eastAsia="es-CR"/>
              </w:rPr>
            </w:pPr>
            <w:r>
              <w:rPr>
                <w:b w:val="0"/>
              </w:rPr>
              <w:t>[E]</w:t>
            </w:r>
            <w:r w:rsidR="006A7557" w:rsidRPr="00EA5A5C">
              <w:rPr>
                <w:b w:val="0"/>
                <w:szCs w:val="16"/>
                <w:lang w:val="es-ES_tradnl" w:eastAsia="es-CR"/>
              </w:rPr>
              <w:t>OriginadosAnnoActual</w:t>
            </w:r>
          </w:p>
        </w:tc>
        <w:tc>
          <w:tcPr>
            <w:tcW w:w="2873" w:type="dxa"/>
            <w:hideMark/>
          </w:tcPr>
          <w:p w14:paraId="7157D809" w14:textId="77777777" w:rsidR="006A7557" w:rsidRPr="006A7557" w:rsidRDefault="006A7557"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19" w:name="_[A]_TotalOriginadosAnnoActual"/>
            <w:bookmarkEnd w:id="419"/>
            <w:r w:rsidRPr="006A7557">
              <w:rPr>
                <w:szCs w:val="16"/>
              </w:rPr>
              <w:t xml:space="preserve">[A] </w:t>
            </w:r>
            <w:r w:rsidRPr="006A7557">
              <w:rPr>
                <w:szCs w:val="16"/>
                <w:lang w:val="es-ES_tradnl" w:eastAsia="es-CR"/>
              </w:rPr>
              <w:t>TotalOriginadosAnnoActual</w:t>
            </w:r>
          </w:p>
        </w:tc>
        <w:tc>
          <w:tcPr>
            <w:tcW w:w="4536" w:type="dxa"/>
            <w:vAlign w:val="center"/>
            <w:hideMark/>
          </w:tcPr>
          <w:p w14:paraId="5207CF13" w14:textId="77777777" w:rsidR="006A7557" w:rsidRPr="006A7557" w:rsidRDefault="006A7557" w:rsidP="006A7557">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Total de originados en el año actual</w:t>
            </w:r>
          </w:p>
        </w:tc>
        <w:tc>
          <w:tcPr>
            <w:tcW w:w="397" w:type="dxa"/>
            <w:textDirection w:val="btLr"/>
            <w:vAlign w:val="center"/>
            <w:hideMark/>
          </w:tcPr>
          <w:p w14:paraId="109FE4D8" w14:textId="77777777" w:rsidR="006A7557" w:rsidRPr="006A7557" w:rsidRDefault="006A7557"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611AFD3F" w14:textId="77777777" w:rsidR="006A7557" w:rsidRPr="006A7557" w:rsidRDefault="00000000"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OriginadosAnnoActual" w:history="1">
              <w:r w:rsidR="006A7557" w:rsidRPr="006A7557">
                <w:rPr>
                  <w:rStyle w:val="Hipervnculo"/>
                  <w:rFonts w:cs="Arial"/>
                  <w:sz w:val="16"/>
                  <w:szCs w:val="16"/>
                  <w:lang w:val="es-CR" w:eastAsia="es-CR"/>
                </w:rPr>
                <w:t>[A] TotalOriginadosAnnoActual</w:t>
              </w:r>
            </w:hyperlink>
            <w:r w:rsidR="006A7557" w:rsidRPr="006A7557">
              <w:rPr>
                <w:rFonts w:cs="Arial"/>
                <w:color w:val="000000"/>
                <w:sz w:val="16"/>
                <w:szCs w:val="16"/>
                <w:lang w:val="es-CR" w:eastAsia="es-CR"/>
              </w:rPr>
              <w:t xml:space="preserve"> = </w:t>
            </w:r>
            <w:r w:rsidR="0075066B">
              <w:rPr>
                <w:rFonts w:cs="Arial"/>
                <w:color w:val="000000"/>
                <w:sz w:val="16"/>
                <w:szCs w:val="16"/>
                <w:lang w:val="es-CR" w:eastAsia="es-CR"/>
              </w:rPr>
              <w:t>∑</w:t>
            </w:r>
            <w:r w:rsidR="006A7557" w:rsidRPr="006A7557">
              <w:rPr>
                <w:rFonts w:cs="Arial"/>
                <w:color w:val="000000"/>
                <w:sz w:val="16"/>
                <w:szCs w:val="16"/>
                <w:lang w:val="es-CR" w:eastAsia="es-CR"/>
              </w:rPr>
              <w:t xml:space="preserve"> </w:t>
            </w:r>
            <w:hyperlink w:anchor="_DesgloseOriginadosAnnoActual" w:history="1">
              <w:r w:rsidR="006A7557" w:rsidRPr="006A7557">
                <w:rPr>
                  <w:rStyle w:val="Hipervnculo"/>
                  <w:rFonts w:cs="Arial"/>
                  <w:sz w:val="16"/>
                  <w:szCs w:val="16"/>
                  <w:lang w:val="es-CR" w:eastAsia="es-CR"/>
                </w:rPr>
                <w:t>DesgloseOriginadosAnnoActual</w:t>
              </w:r>
            </w:hyperlink>
          </w:p>
        </w:tc>
      </w:tr>
      <w:tr w:rsidR="00CD1CAD" w:rsidRPr="006A7557" w14:paraId="50E1B090"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30CF65E1" w14:textId="77777777" w:rsidR="00CD1CAD" w:rsidRPr="00EA5A5C" w:rsidRDefault="00B4199C" w:rsidP="00714375">
            <w:pPr>
              <w:pStyle w:val="Ttulo9"/>
              <w:ind w:left="113" w:right="113"/>
              <w:jc w:val="center"/>
              <w:outlineLvl w:val="8"/>
              <w:rPr>
                <w:b w:val="0"/>
                <w:szCs w:val="16"/>
                <w:lang w:val="es-CR" w:eastAsia="es-CR"/>
              </w:rPr>
            </w:pPr>
            <w:bookmarkStart w:id="420" w:name="_DesgloseOriginadosAnnoActual"/>
            <w:bookmarkEnd w:id="420"/>
            <w:r>
              <w:rPr>
                <w:b w:val="0"/>
              </w:rPr>
              <w:t>[E]</w:t>
            </w:r>
            <w:r w:rsidR="00CD1CAD" w:rsidRPr="00EA5A5C">
              <w:rPr>
                <w:b w:val="0"/>
                <w:szCs w:val="16"/>
                <w:lang w:val="es-ES_tradnl" w:eastAsia="es-CR"/>
              </w:rPr>
              <w:t>DesgloseOriginadosAnnoActual</w:t>
            </w:r>
          </w:p>
        </w:tc>
        <w:tc>
          <w:tcPr>
            <w:tcW w:w="2873" w:type="dxa"/>
            <w:hideMark/>
          </w:tcPr>
          <w:p w14:paraId="1F843864"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21" w:name="_[A]_CapSocialOrigActual"/>
            <w:bookmarkEnd w:id="421"/>
            <w:r w:rsidRPr="006A7557">
              <w:rPr>
                <w:szCs w:val="16"/>
              </w:rPr>
              <w:t xml:space="preserve">[A] </w:t>
            </w:r>
            <w:r w:rsidRPr="006A7557">
              <w:rPr>
                <w:szCs w:val="16"/>
                <w:lang w:val="es-ES_tradnl" w:eastAsia="es-CR"/>
              </w:rPr>
              <w:t>CapSocialOrigActual</w:t>
            </w:r>
          </w:p>
        </w:tc>
        <w:tc>
          <w:tcPr>
            <w:tcW w:w="4536" w:type="dxa"/>
            <w:vAlign w:val="center"/>
            <w:hideMark/>
          </w:tcPr>
          <w:p w14:paraId="2E740B07"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34D7D5F3"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57378CEA" w14:textId="77777777" w:rsidR="00CD1CAD" w:rsidRPr="006A7557" w:rsidRDefault="00CD1CAD"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a.</w:t>
            </w:r>
          </w:p>
          <w:p w14:paraId="0925CB59" w14:textId="77777777" w:rsidR="00CD1CAD" w:rsidRPr="006A7557" w:rsidRDefault="00CD1CAD"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09F6BCBF" w14:textId="77777777" w:rsidR="00CD1CAD" w:rsidRDefault="00CD1CAD"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59B3B3B1"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5E017201"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074EBC">
              <w:rPr>
                <w:rFonts w:cs="Arial"/>
                <w:color w:val="000000"/>
                <w:sz w:val="16"/>
                <w:szCs w:val="16"/>
                <w:lang w:eastAsia="es-CR"/>
              </w:rPr>
              <w:t>Se debe expresar con 2 decimales</w:t>
            </w:r>
          </w:p>
          <w:p w14:paraId="787F6EFF" w14:textId="77777777" w:rsidR="00074EBC" w:rsidRPr="00074EBC" w:rsidRDefault="00074EBC"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p>
          <w:p w14:paraId="4BD21649" w14:textId="77777777" w:rsidR="00CD1CAD" w:rsidRDefault="00074EBC"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sidRPr="006A7557">
              <w:rPr>
                <w:rFonts w:cs="Arial"/>
                <w:color w:val="000000"/>
                <w:sz w:val="16"/>
                <w:szCs w:val="16"/>
                <w:lang w:val="es-CR" w:eastAsia="es-CR"/>
              </w:rPr>
              <w:t>.</w:t>
            </w:r>
          </w:p>
          <w:p w14:paraId="55ADCCDA" w14:textId="77777777" w:rsidR="00CD1CAD" w:rsidRDefault="00000000" w:rsidP="00142CD3">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CapSocialOrigActual" w:history="1">
              <w:r w:rsidR="00CD1CAD" w:rsidRPr="00453BA1">
                <w:rPr>
                  <w:rStyle w:val="Hipervnculo"/>
                  <w:rFonts w:cs="Arial"/>
                  <w:sz w:val="16"/>
                  <w:szCs w:val="16"/>
                  <w:lang w:val="es-CR" w:eastAsia="es-CR"/>
                </w:rPr>
                <w:t>[A] CapSocialOrigActual</w:t>
              </w:r>
            </w:hyperlink>
            <w:r w:rsidR="00CD1CAD" w:rsidRPr="006A7557">
              <w:rPr>
                <w:rFonts w:cs="Arial"/>
                <w:color w:val="000000"/>
                <w:sz w:val="16"/>
                <w:szCs w:val="16"/>
                <w:lang w:val="es-CR" w:eastAsia="es-CR"/>
              </w:rPr>
              <w:t xml:space="preserve"> =</w:t>
            </w:r>
          </w:p>
          <w:p w14:paraId="0798BB57" w14:textId="77777777" w:rsidR="00CD1CAD" w:rsidRDefault="00000000"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19" w:history="1">
              <w:r w:rsidR="00CD1CAD" w:rsidRPr="006A7557">
                <w:rPr>
                  <w:rStyle w:val="Hipervnculo"/>
                  <w:rFonts w:cs="Arial"/>
                  <w:sz w:val="16"/>
                  <w:szCs w:val="16"/>
                  <w:lang w:val="es-CR" w:eastAsia="es-CR"/>
                </w:rPr>
                <w:t>[E] CapSocial</w:t>
              </w:r>
            </w:hyperlink>
            <w:r w:rsidR="00CD1CAD" w:rsidRPr="006A7557">
              <w:rPr>
                <w:rFonts w:cs="Arial"/>
                <w:color w:val="000000"/>
                <w:sz w:val="16"/>
                <w:szCs w:val="16"/>
                <w:lang w:val="es-CR" w:eastAsia="es-CR"/>
              </w:rPr>
              <w:t xml:space="preserve"> </w:t>
            </w:r>
            <w:r w:rsidR="002F1225">
              <w:rPr>
                <w:rFonts w:cs="Arial"/>
                <w:color w:val="000000"/>
                <w:sz w:val="16"/>
                <w:szCs w:val="16"/>
                <w:lang w:val="es-CR" w:eastAsia="es-CR"/>
              </w:rPr>
              <w:t>+</w:t>
            </w:r>
          </w:p>
          <w:p w14:paraId="09579A8D" w14:textId="77777777" w:rsidR="00CD1CAD" w:rsidRDefault="00000000"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20" w:history="1">
              <w:r w:rsidR="00CD1CAD" w:rsidRPr="006A7557">
                <w:rPr>
                  <w:rStyle w:val="Hipervnculo"/>
                  <w:rFonts w:cs="Arial"/>
                  <w:sz w:val="16"/>
                  <w:szCs w:val="16"/>
                  <w:lang w:val="es-CR" w:eastAsia="es-CR"/>
                </w:rPr>
                <w:t>[E] CapSocial</w:t>
              </w:r>
            </w:hyperlink>
            <w:r w:rsidR="00CD1CAD" w:rsidRPr="006A7557">
              <w:rPr>
                <w:rFonts w:cs="Arial"/>
                <w:color w:val="000000"/>
                <w:sz w:val="16"/>
                <w:szCs w:val="16"/>
                <w:lang w:val="es-CR" w:eastAsia="es-CR"/>
              </w:rPr>
              <w:t xml:space="preserve"> +</w:t>
            </w:r>
          </w:p>
          <w:p w14:paraId="00D0D191" w14:textId="77777777" w:rsidR="00CD1CAD" w:rsidRDefault="00000000"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21" w:history="1">
              <w:r w:rsidR="00CD1CAD" w:rsidRPr="006A7557">
                <w:rPr>
                  <w:rStyle w:val="Hipervnculo"/>
                  <w:rFonts w:cs="Arial"/>
                  <w:sz w:val="16"/>
                  <w:szCs w:val="16"/>
                  <w:lang w:val="es-CR" w:eastAsia="es-CR"/>
                </w:rPr>
                <w:t>[E] CapSocial</w:t>
              </w:r>
            </w:hyperlink>
            <w:r w:rsidR="00CD1CAD" w:rsidRPr="006A7557">
              <w:rPr>
                <w:rFonts w:cs="Arial"/>
                <w:color w:val="000000"/>
                <w:sz w:val="16"/>
                <w:szCs w:val="16"/>
                <w:lang w:val="es-CR" w:eastAsia="es-CR"/>
              </w:rPr>
              <w:t xml:space="preserve"> </w:t>
            </w:r>
            <w:r w:rsidR="002F1225">
              <w:rPr>
                <w:rFonts w:cs="Arial"/>
                <w:color w:val="000000"/>
                <w:sz w:val="16"/>
                <w:szCs w:val="16"/>
                <w:lang w:val="es-CR" w:eastAsia="es-CR"/>
              </w:rPr>
              <w:t>+</w:t>
            </w:r>
          </w:p>
          <w:p w14:paraId="66045FF2" w14:textId="77777777" w:rsidR="00CD1CAD" w:rsidRPr="006A7557" w:rsidRDefault="00000000" w:rsidP="00BA7E5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22" w:history="1">
              <w:r w:rsidR="00CD1CAD" w:rsidRPr="006A7557">
                <w:rPr>
                  <w:rStyle w:val="Hipervnculo"/>
                  <w:rFonts w:cs="Arial"/>
                  <w:sz w:val="16"/>
                  <w:szCs w:val="16"/>
                  <w:lang w:val="es-CR" w:eastAsia="es-CR"/>
                </w:rPr>
                <w:t>[E] CapSocial</w:t>
              </w:r>
            </w:hyperlink>
            <w:r w:rsidR="00CD1CAD" w:rsidRPr="006A7557">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E]_CapSocial_23" w:history="1">
              <w:r w:rsidR="00CD1CAD" w:rsidRPr="006A7557">
                <w:rPr>
                  <w:rStyle w:val="Hipervnculo"/>
                  <w:rFonts w:cs="Arial"/>
                  <w:sz w:val="16"/>
                  <w:szCs w:val="16"/>
                  <w:lang w:val="es-CR" w:eastAsia="es-CR"/>
                </w:rPr>
                <w:t>[E] CapSocial</w:t>
              </w:r>
            </w:hyperlink>
          </w:p>
        </w:tc>
      </w:tr>
      <w:tr w:rsidR="00CD1CAD" w:rsidRPr="006A7557" w14:paraId="1664B612" w14:textId="77777777" w:rsidTr="009B189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7D3F6DF5"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056A548E" w14:textId="77777777" w:rsidR="00CD1CAD" w:rsidRPr="006A7557" w:rsidRDefault="00CC53AA"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22" w:name="_[A_]AportesNoCapitalizadosOrigActua"/>
            <w:bookmarkEnd w:id="422"/>
            <w:r>
              <w:rPr>
                <w:szCs w:val="16"/>
              </w:rPr>
              <w:t>[A</w:t>
            </w:r>
            <w:r w:rsidR="00CD1CAD" w:rsidRPr="006A7557">
              <w:rPr>
                <w:szCs w:val="16"/>
              </w:rPr>
              <w:t>]</w:t>
            </w:r>
            <w:r>
              <w:rPr>
                <w:szCs w:val="16"/>
              </w:rPr>
              <w:t xml:space="preserve"> </w:t>
            </w:r>
            <w:r w:rsidR="00CD1CAD" w:rsidRPr="006A7557">
              <w:rPr>
                <w:szCs w:val="16"/>
                <w:lang w:val="es-ES_tradnl" w:eastAsia="es-CR"/>
              </w:rPr>
              <w:t>AportesNoCapitalizadosOrigActual</w:t>
            </w:r>
          </w:p>
        </w:tc>
        <w:tc>
          <w:tcPr>
            <w:tcW w:w="4536" w:type="dxa"/>
            <w:vAlign w:val="center"/>
            <w:hideMark/>
          </w:tcPr>
          <w:p w14:paraId="5B3A8B80"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70068503" w14:textId="77777777" w:rsidR="00CD1CAD" w:rsidRPr="006A7557" w:rsidRDefault="00CD1CAD"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4529CA49" w14:textId="77777777" w:rsidR="00CD1CAD" w:rsidRDefault="00CD1CAD"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6F4238A5" w14:textId="77777777" w:rsidR="00CD1CAD" w:rsidRDefault="00CD1CAD"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5A8401E2" w14:textId="77777777" w:rsidR="00CD1CAD" w:rsidRDefault="00CD1CAD"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15492354" w14:textId="77777777" w:rsidR="00074EBC" w:rsidRDefault="00074EBC" w:rsidP="00074EB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31DD1A65" w14:textId="77777777" w:rsidR="00074EBC" w:rsidRDefault="00074EBC" w:rsidP="00074EB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074EBC">
              <w:rPr>
                <w:rFonts w:cs="Arial"/>
                <w:color w:val="000000"/>
                <w:sz w:val="16"/>
                <w:szCs w:val="16"/>
                <w:lang w:eastAsia="es-CR"/>
              </w:rPr>
              <w:t>Se debe expresar con 2 decimales</w:t>
            </w:r>
          </w:p>
          <w:p w14:paraId="0A4A561B" w14:textId="77777777" w:rsidR="00074EBC" w:rsidRPr="00074EBC" w:rsidRDefault="00074EBC"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p>
          <w:p w14:paraId="60D6133D" w14:textId="77777777" w:rsidR="00CD1CAD" w:rsidRDefault="00074EBC"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0FACE54D" w14:textId="77777777" w:rsidR="00CD1CAD" w:rsidRDefault="00000000"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AportesNoCapitalizadosOrigActua" w:history="1">
              <w:r w:rsidR="00CD1CAD" w:rsidRPr="00453BA1">
                <w:rPr>
                  <w:rStyle w:val="Hipervnculo"/>
                  <w:rFonts w:cs="Arial"/>
                  <w:sz w:val="16"/>
                  <w:szCs w:val="16"/>
                  <w:lang w:val="es-CR" w:eastAsia="es-CR"/>
                </w:rPr>
                <w:t>[A ]AportesNoCapitalizadosOrigActual</w:t>
              </w:r>
            </w:hyperlink>
            <w:r w:rsidR="00CD1CAD">
              <w:rPr>
                <w:rFonts w:cs="Arial"/>
                <w:color w:val="000000"/>
                <w:sz w:val="16"/>
                <w:szCs w:val="16"/>
                <w:lang w:val="es-CR" w:eastAsia="es-CR"/>
              </w:rPr>
              <w:t xml:space="preserve"> = </w:t>
            </w:r>
          </w:p>
          <w:p w14:paraId="76E58227" w14:textId="77777777" w:rsidR="00CD1CAD" w:rsidRDefault="00000000"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21" w:history="1">
              <w:r w:rsidR="00CD1CAD" w:rsidRPr="00453BA1">
                <w:rPr>
                  <w:rStyle w:val="Hipervnculo"/>
                  <w:rFonts w:cs="Arial"/>
                  <w:sz w:val="16"/>
                  <w:szCs w:val="16"/>
                  <w:lang w:val="es-CR" w:eastAsia="es-CR"/>
                </w:rPr>
                <w:t>[E] AportesNoCapitalizados</w:t>
              </w:r>
            </w:hyperlink>
            <w:r w:rsidR="002F1225">
              <w:rPr>
                <w:rFonts w:cs="Arial"/>
                <w:color w:val="000000"/>
                <w:sz w:val="16"/>
                <w:szCs w:val="16"/>
                <w:lang w:val="es-CR" w:eastAsia="es-CR"/>
              </w:rPr>
              <w:t xml:space="preserve"> +</w:t>
            </w:r>
          </w:p>
          <w:p w14:paraId="5DBF016F" w14:textId="77777777" w:rsidR="00CD1CAD" w:rsidRDefault="00000000"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22" w:history="1">
              <w:r w:rsidR="00CD1CAD" w:rsidRPr="00453BA1">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p>
          <w:p w14:paraId="03A6F57D" w14:textId="77777777" w:rsidR="00CD1CAD" w:rsidRDefault="00000000"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23" w:history="1">
              <w:r w:rsidR="00CD1CAD" w:rsidRPr="00453BA1">
                <w:rPr>
                  <w:rStyle w:val="Hipervnculo"/>
                  <w:rFonts w:cs="Arial"/>
                  <w:sz w:val="16"/>
                  <w:szCs w:val="16"/>
                  <w:lang w:val="es-CR" w:eastAsia="es-CR"/>
                </w:rPr>
                <w:t>[E] AportesNoCapitalizados</w:t>
              </w:r>
            </w:hyperlink>
            <w:r w:rsidR="002F1225">
              <w:rPr>
                <w:rFonts w:cs="Arial"/>
                <w:color w:val="000000"/>
                <w:sz w:val="16"/>
                <w:szCs w:val="16"/>
                <w:lang w:val="es-CR" w:eastAsia="es-CR"/>
              </w:rPr>
              <w:t xml:space="preserve"> +</w:t>
            </w:r>
          </w:p>
          <w:p w14:paraId="3724810C" w14:textId="77777777" w:rsidR="00CD1CAD" w:rsidRDefault="00000000"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24" w:history="1">
              <w:r w:rsidR="00CD1CAD" w:rsidRPr="00453BA1">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E]_AportesNoCapitalizados_25" w:history="1">
              <w:r w:rsidR="00CD1CAD" w:rsidRPr="00453BA1">
                <w:rPr>
                  <w:rStyle w:val="Hipervnculo"/>
                  <w:rFonts w:cs="Arial"/>
                  <w:sz w:val="16"/>
                  <w:szCs w:val="16"/>
                  <w:lang w:val="es-CR" w:eastAsia="es-CR"/>
                </w:rPr>
                <w:t>[E] AportesNoCapitalizados</w:t>
              </w:r>
            </w:hyperlink>
          </w:p>
          <w:p w14:paraId="0E776B86" w14:textId="77777777" w:rsidR="00CD1CAD" w:rsidRPr="006A7557" w:rsidRDefault="00CD1CAD"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CD1CAD" w:rsidRPr="006A7557" w14:paraId="364432FC"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30A98178"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71D8A385"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23" w:name="_[A]_AjustesOrigActual"/>
            <w:bookmarkEnd w:id="423"/>
            <w:r w:rsidRPr="006A7557">
              <w:rPr>
                <w:szCs w:val="16"/>
              </w:rPr>
              <w:t xml:space="preserve">[A] </w:t>
            </w:r>
            <w:r w:rsidRPr="006A7557">
              <w:rPr>
                <w:szCs w:val="16"/>
                <w:lang w:val="es-ES_tradnl" w:eastAsia="es-CR"/>
              </w:rPr>
              <w:t>AjustesOrigActual</w:t>
            </w:r>
          </w:p>
        </w:tc>
        <w:tc>
          <w:tcPr>
            <w:tcW w:w="4536" w:type="dxa"/>
            <w:vAlign w:val="center"/>
            <w:hideMark/>
          </w:tcPr>
          <w:p w14:paraId="1F0617BC"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Por ajustes al patrimonio</w:t>
            </w:r>
          </w:p>
        </w:tc>
        <w:tc>
          <w:tcPr>
            <w:tcW w:w="397" w:type="dxa"/>
            <w:textDirection w:val="btLr"/>
            <w:vAlign w:val="center"/>
            <w:hideMark/>
          </w:tcPr>
          <w:p w14:paraId="47C948DC"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0FFCF74B" w14:textId="77777777" w:rsidR="00CD1CAD" w:rsidRDefault="00CD1CAD"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76A7A3C7" w14:textId="77777777" w:rsidR="00CD1CAD" w:rsidRDefault="00CD1CAD"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1842F797" w14:textId="77777777" w:rsidR="00CD1CAD" w:rsidRDefault="00CD1CAD"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5C211DB7"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7D7DE8B7"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074EBC">
              <w:rPr>
                <w:rFonts w:cs="Arial"/>
                <w:color w:val="000000"/>
                <w:sz w:val="16"/>
                <w:szCs w:val="16"/>
                <w:lang w:eastAsia="es-CR"/>
              </w:rPr>
              <w:t>Se debe expresar con 2 decimales</w:t>
            </w:r>
          </w:p>
          <w:p w14:paraId="6255C29E" w14:textId="77777777" w:rsidR="00074EBC" w:rsidRPr="00074EBC" w:rsidRDefault="00074EBC"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p>
          <w:p w14:paraId="0F181745" w14:textId="77777777" w:rsidR="00CD1CAD" w:rsidRDefault="00074EBC"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2A416CD0" w14:textId="77777777" w:rsidR="00CD1CAD" w:rsidRDefault="00000000"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AjustesOrigActual" w:history="1">
              <w:r w:rsidR="00CD1CAD" w:rsidRPr="00453BA1">
                <w:rPr>
                  <w:rStyle w:val="Hipervnculo"/>
                  <w:rFonts w:cs="Arial"/>
                  <w:sz w:val="16"/>
                  <w:szCs w:val="16"/>
                  <w:lang w:val="es-CR" w:eastAsia="es-CR"/>
                </w:rPr>
                <w:t>[A] AjustesOrigActual</w:t>
              </w:r>
            </w:hyperlink>
            <w:r w:rsidR="00CD1CAD">
              <w:rPr>
                <w:rFonts w:cs="Arial"/>
                <w:color w:val="000000"/>
                <w:sz w:val="16"/>
                <w:szCs w:val="16"/>
                <w:lang w:val="es-CR" w:eastAsia="es-CR"/>
              </w:rPr>
              <w:t xml:space="preserve"> = </w:t>
            </w:r>
          </w:p>
          <w:p w14:paraId="2AF82AA0" w14:textId="77777777" w:rsidR="00CD1CAD" w:rsidRDefault="00000000"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21" w:history="1">
              <w:r w:rsidR="00CD1CAD" w:rsidRPr="00453BA1">
                <w:rPr>
                  <w:rStyle w:val="Hipervnculo"/>
                  <w:rFonts w:cs="Arial"/>
                  <w:sz w:val="16"/>
                  <w:szCs w:val="16"/>
                  <w:lang w:val="es-CR" w:eastAsia="es-CR"/>
                </w:rPr>
                <w:t>[E] Ajustes</w:t>
              </w:r>
            </w:hyperlink>
            <w:r w:rsidR="002F1225">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E]_Ajustes_22" w:history="1">
              <w:r w:rsidR="00CD1CAD" w:rsidRPr="00453BA1">
                <w:rPr>
                  <w:rStyle w:val="Hipervnculo"/>
                  <w:rFonts w:cs="Arial"/>
                  <w:sz w:val="16"/>
                  <w:szCs w:val="16"/>
                  <w:lang w:val="es-CR" w:eastAsia="es-CR"/>
                </w:rPr>
                <w:t>[E] Ajustes</w:t>
              </w:r>
            </w:hyperlink>
            <w:r w:rsidR="00CD1CAD">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E]_Ajustes_23" w:history="1">
              <w:r w:rsidR="00CD1CAD" w:rsidRPr="00453BA1">
                <w:rPr>
                  <w:rStyle w:val="Hipervnculo"/>
                  <w:rFonts w:cs="Arial"/>
                  <w:sz w:val="16"/>
                  <w:szCs w:val="16"/>
                  <w:lang w:val="es-CR" w:eastAsia="es-CR"/>
                </w:rPr>
                <w:t>[E] Ajustes</w:t>
              </w:r>
            </w:hyperlink>
            <w:r w:rsidR="002F1225">
              <w:rPr>
                <w:rFonts w:cs="Arial"/>
                <w:color w:val="000000"/>
                <w:sz w:val="16"/>
                <w:szCs w:val="16"/>
                <w:lang w:val="es-CR" w:eastAsia="es-CR"/>
              </w:rPr>
              <w:t xml:space="preserve"> +</w:t>
            </w:r>
          </w:p>
          <w:p w14:paraId="0D880569" w14:textId="77777777" w:rsidR="00CD1CAD" w:rsidRPr="006A7557" w:rsidRDefault="00000000" w:rsidP="00BA7E5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24" w:history="1">
              <w:r w:rsidR="00CD1CAD" w:rsidRPr="00453BA1">
                <w:rPr>
                  <w:rStyle w:val="Hipervnculo"/>
                  <w:rFonts w:cs="Arial"/>
                  <w:sz w:val="16"/>
                  <w:szCs w:val="16"/>
                  <w:lang w:val="es-CR" w:eastAsia="es-CR"/>
                </w:rPr>
                <w:t>[E] Ajustes</w:t>
              </w:r>
            </w:hyperlink>
            <w:r w:rsidR="00CD1CAD">
              <w:rPr>
                <w:rFonts w:cs="Arial"/>
                <w:color w:val="000000"/>
                <w:sz w:val="16"/>
                <w:szCs w:val="16"/>
                <w:lang w:val="es-CR" w:eastAsia="es-CR"/>
              </w:rPr>
              <w:t xml:space="preserve"> +</w:t>
            </w:r>
            <w:hyperlink w:anchor="_[E]_Ajustes_25" w:history="1">
              <w:r w:rsidR="00CD1CAD" w:rsidRPr="00453BA1">
                <w:rPr>
                  <w:rStyle w:val="Hipervnculo"/>
                  <w:rFonts w:cs="Arial"/>
                  <w:sz w:val="16"/>
                  <w:szCs w:val="16"/>
                  <w:lang w:val="es-CR" w:eastAsia="es-CR"/>
                </w:rPr>
                <w:t>[E] Ajustes</w:t>
              </w:r>
            </w:hyperlink>
          </w:p>
        </w:tc>
      </w:tr>
      <w:tr w:rsidR="00CD1CAD" w:rsidRPr="006A7557" w14:paraId="08721E3F" w14:textId="77777777" w:rsidTr="009B189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7164BCF8"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40B2649D" w14:textId="77777777" w:rsidR="00CD1CAD" w:rsidRPr="006A7557" w:rsidRDefault="00CD1CAD"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24" w:name="_[A]_ReservasOrigActual"/>
            <w:bookmarkEnd w:id="424"/>
            <w:r w:rsidRPr="006A7557">
              <w:rPr>
                <w:szCs w:val="16"/>
              </w:rPr>
              <w:t xml:space="preserve">[A] </w:t>
            </w:r>
            <w:r w:rsidRPr="006A7557">
              <w:rPr>
                <w:szCs w:val="16"/>
                <w:lang w:val="es-ES_tradnl" w:eastAsia="es-CR"/>
              </w:rPr>
              <w:t>ReservasOrigActual</w:t>
            </w:r>
          </w:p>
        </w:tc>
        <w:tc>
          <w:tcPr>
            <w:tcW w:w="4536" w:type="dxa"/>
            <w:vAlign w:val="center"/>
            <w:hideMark/>
          </w:tcPr>
          <w:p w14:paraId="16CAB1E1"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7916CC37" w14:textId="77777777" w:rsidR="00CD1CAD" w:rsidRPr="006A7557" w:rsidRDefault="00CD1CAD"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7AA5651E" w14:textId="77777777" w:rsidR="00CD1CAD" w:rsidRDefault="00CD1CAD"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36253BF1" w14:textId="77777777" w:rsidR="00CD1CAD" w:rsidRDefault="00CD1CAD"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4D7952C2" w14:textId="77777777" w:rsidR="00CD1CAD" w:rsidRDefault="00CD1CAD"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4268BDE2" w14:textId="77777777" w:rsidR="00074EBC" w:rsidRDefault="00074EBC" w:rsidP="00074EB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47496609" w14:textId="77777777" w:rsidR="00074EBC" w:rsidRDefault="00074EBC" w:rsidP="00074EB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074EBC">
              <w:rPr>
                <w:rFonts w:cs="Arial"/>
                <w:color w:val="000000"/>
                <w:sz w:val="16"/>
                <w:szCs w:val="16"/>
                <w:lang w:eastAsia="es-CR"/>
              </w:rPr>
              <w:t>Se debe expresar con 2 decimales</w:t>
            </w:r>
          </w:p>
          <w:p w14:paraId="65DC466D" w14:textId="77777777" w:rsidR="00074EBC" w:rsidRPr="00074EBC" w:rsidRDefault="00074EBC"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p>
          <w:p w14:paraId="4E86B7A9" w14:textId="77777777" w:rsidR="00CD1CAD" w:rsidRDefault="00074EBC"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2140B619" w14:textId="77777777" w:rsidR="00CD1CAD" w:rsidRDefault="00000000"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ReservasOrigActual" w:history="1">
              <w:r w:rsidR="00CD1CAD" w:rsidRPr="00453BA1">
                <w:rPr>
                  <w:rStyle w:val="Hipervnculo"/>
                  <w:rFonts w:cs="Arial"/>
                  <w:sz w:val="16"/>
                  <w:szCs w:val="16"/>
                  <w:lang w:val="es-CR" w:eastAsia="es-CR"/>
                </w:rPr>
                <w:t>[A] ReservasOrigActual</w:t>
              </w:r>
            </w:hyperlink>
            <w:r w:rsidR="00CD1CAD">
              <w:rPr>
                <w:rFonts w:cs="Arial"/>
                <w:color w:val="000000"/>
                <w:sz w:val="16"/>
                <w:szCs w:val="16"/>
                <w:lang w:val="es-CR" w:eastAsia="es-CR"/>
              </w:rPr>
              <w:t xml:space="preserve"> = </w:t>
            </w:r>
          </w:p>
          <w:p w14:paraId="4A969F8B" w14:textId="77777777" w:rsidR="00CD1CAD" w:rsidRDefault="00000000"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21" w:history="1">
              <w:r w:rsidR="00CD1CAD" w:rsidRPr="00453BA1">
                <w:rPr>
                  <w:rStyle w:val="Hipervnculo"/>
                  <w:rFonts w:cs="Arial"/>
                  <w:sz w:val="16"/>
                  <w:szCs w:val="16"/>
                  <w:lang w:val="es-CR" w:eastAsia="es-CR"/>
                </w:rPr>
                <w:t>[E] Reservas</w:t>
              </w:r>
            </w:hyperlink>
            <w:r w:rsidR="002F1225">
              <w:rPr>
                <w:rFonts w:cs="Arial"/>
                <w:color w:val="000000"/>
                <w:sz w:val="16"/>
                <w:szCs w:val="16"/>
                <w:lang w:val="es-CR" w:eastAsia="es-CR"/>
              </w:rPr>
              <w:t xml:space="preserve"> +</w:t>
            </w:r>
          </w:p>
          <w:p w14:paraId="0F7375C2" w14:textId="77777777" w:rsidR="00CD1CAD" w:rsidRDefault="00000000"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22" w:history="1">
              <w:r w:rsidR="00CD1CAD" w:rsidRPr="00453BA1">
                <w:rPr>
                  <w:rStyle w:val="Hipervnculo"/>
                  <w:rFonts w:cs="Arial"/>
                  <w:sz w:val="16"/>
                  <w:szCs w:val="16"/>
                  <w:lang w:val="es-CR" w:eastAsia="es-CR"/>
                </w:rPr>
                <w:t>[E] Reservas</w:t>
              </w:r>
            </w:hyperlink>
            <w:r w:rsidR="00CD1CAD">
              <w:rPr>
                <w:rFonts w:cs="Arial"/>
                <w:color w:val="000000"/>
                <w:sz w:val="16"/>
                <w:szCs w:val="16"/>
                <w:lang w:val="es-CR" w:eastAsia="es-CR"/>
              </w:rPr>
              <w:t xml:space="preserve"> +</w:t>
            </w:r>
          </w:p>
          <w:p w14:paraId="5B795A48" w14:textId="77777777" w:rsidR="00CD1CAD" w:rsidRDefault="00000000"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23" w:history="1">
              <w:r w:rsidR="00CD1CAD" w:rsidRPr="00453BA1">
                <w:rPr>
                  <w:rStyle w:val="Hipervnculo"/>
                  <w:rFonts w:cs="Arial"/>
                  <w:sz w:val="16"/>
                  <w:szCs w:val="16"/>
                  <w:lang w:val="es-CR" w:eastAsia="es-CR"/>
                </w:rPr>
                <w:t>[E] Reservas</w:t>
              </w:r>
            </w:hyperlink>
            <w:r w:rsidR="002F1225">
              <w:rPr>
                <w:rFonts w:cs="Arial"/>
                <w:color w:val="000000"/>
                <w:sz w:val="16"/>
                <w:szCs w:val="16"/>
                <w:lang w:val="es-CR" w:eastAsia="es-CR"/>
              </w:rPr>
              <w:t xml:space="preserve"> +</w:t>
            </w:r>
          </w:p>
          <w:p w14:paraId="59896EF2" w14:textId="77777777" w:rsidR="00CD1CAD" w:rsidRPr="006A7557" w:rsidRDefault="00000000" w:rsidP="00BA7E5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24" w:history="1">
              <w:r w:rsidR="00CD1CAD" w:rsidRPr="00453BA1">
                <w:rPr>
                  <w:rStyle w:val="Hipervnculo"/>
                  <w:rFonts w:cs="Arial"/>
                  <w:sz w:val="16"/>
                  <w:szCs w:val="16"/>
                  <w:lang w:val="es-CR" w:eastAsia="es-CR"/>
                </w:rPr>
                <w:t>[E] Reservas</w:t>
              </w:r>
            </w:hyperlink>
            <w:r w:rsidR="00CD1CAD">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E]_Reservas_25" w:history="1">
              <w:r w:rsidR="00CD1CAD" w:rsidRPr="00453BA1">
                <w:rPr>
                  <w:rStyle w:val="Hipervnculo"/>
                  <w:rFonts w:cs="Arial"/>
                  <w:sz w:val="16"/>
                  <w:szCs w:val="16"/>
                  <w:lang w:val="es-CR" w:eastAsia="es-CR"/>
                </w:rPr>
                <w:t>[E] Reservas</w:t>
              </w:r>
            </w:hyperlink>
          </w:p>
        </w:tc>
      </w:tr>
      <w:tr w:rsidR="00CD1CAD" w:rsidRPr="006A7557" w14:paraId="26217BAE"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1CFF12AF"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007C751B"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25" w:name="_[A]_ResultadosPrincipioPeriodoOrigA"/>
            <w:bookmarkEnd w:id="425"/>
            <w:r w:rsidRPr="006A7557">
              <w:rPr>
                <w:szCs w:val="16"/>
              </w:rPr>
              <w:t xml:space="preserve">[A] </w:t>
            </w:r>
            <w:r w:rsidRPr="006A7557">
              <w:rPr>
                <w:szCs w:val="16"/>
                <w:lang w:val="es-ES_tradnl" w:eastAsia="es-CR"/>
              </w:rPr>
              <w:t>ResultadosPrincipioPeriodoOrigActual</w:t>
            </w:r>
          </w:p>
        </w:tc>
        <w:tc>
          <w:tcPr>
            <w:tcW w:w="4536" w:type="dxa"/>
            <w:vAlign w:val="center"/>
            <w:hideMark/>
          </w:tcPr>
          <w:p w14:paraId="41A542C2"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7BFEDDEC"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7B949D0B" w14:textId="77777777" w:rsidR="00CD1CAD" w:rsidRDefault="00CD1CAD"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0F59A802" w14:textId="77777777" w:rsidR="00CD1CAD" w:rsidRDefault="00CD1CAD"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7D8F15B0" w14:textId="77777777" w:rsidR="00CD1CAD" w:rsidRDefault="00CD1CAD"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753FED48"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307ED62C" w14:textId="77777777" w:rsidR="00074EBC" w:rsidRDefault="00074EBC" w:rsidP="00074EB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074EBC">
              <w:rPr>
                <w:rFonts w:cs="Arial"/>
                <w:color w:val="000000"/>
                <w:sz w:val="16"/>
                <w:szCs w:val="16"/>
                <w:lang w:eastAsia="es-CR"/>
              </w:rPr>
              <w:t>Se debe expresar con 2 decimales</w:t>
            </w:r>
          </w:p>
          <w:p w14:paraId="0CEB28EF" w14:textId="77777777" w:rsidR="00074EBC" w:rsidRPr="00074EBC" w:rsidRDefault="00074EBC"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p>
          <w:p w14:paraId="348E0F39" w14:textId="77777777" w:rsidR="00CD1CAD" w:rsidRDefault="00074EBC"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48EAD29A" w14:textId="77777777" w:rsidR="00CD1CAD" w:rsidRDefault="00000000"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ResultadosPrincipioPeriodoOrigA" w:history="1">
              <w:r w:rsidR="00CD1CAD" w:rsidRPr="00453BA1">
                <w:rPr>
                  <w:rStyle w:val="Hipervnculo"/>
                  <w:rFonts w:cs="Arial"/>
                  <w:sz w:val="16"/>
                  <w:szCs w:val="16"/>
                  <w:lang w:val="es-CR" w:eastAsia="es-CR"/>
                </w:rPr>
                <w:t>[A] ResultadosPrincipioPeriodoOrigActual</w:t>
              </w:r>
            </w:hyperlink>
            <w:r w:rsidR="00CD1CAD">
              <w:rPr>
                <w:rFonts w:cs="Arial"/>
                <w:color w:val="000000"/>
                <w:sz w:val="16"/>
                <w:szCs w:val="16"/>
                <w:lang w:val="es-CR" w:eastAsia="es-CR"/>
              </w:rPr>
              <w:t xml:space="preserve"> = </w:t>
            </w:r>
          </w:p>
          <w:p w14:paraId="739E3010" w14:textId="77777777" w:rsidR="00CD1CAD" w:rsidRDefault="00000000"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21" w:history="1">
              <w:r w:rsidR="00CD1CAD" w:rsidRPr="00257CEC">
                <w:rPr>
                  <w:rStyle w:val="Hipervnculo"/>
                  <w:rFonts w:cs="Arial"/>
                  <w:sz w:val="16"/>
                  <w:szCs w:val="16"/>
                  <w:lang w:val="es-CR" w:eastAsia="es-CR"/>
                </w:rPr>
                <w:t>[E] ResultadosPrincipioPeriodo</w:t>
              </w:r>
            </w:hyperlink>
            <w:r w:rsidR="002F1225">
              <w:rPr>
                <w:rFonts w:cs="Arial"/>
                <w:color w:val="000000"/>
                <w:sz w:val="16"/>
                <w:szCs w:val="16"/>
                <w:lang w:val="es-CR" w:eastAsia="es-CR"/>
              </w:rPr>
              <w:t xml:space="preserve"> +</w:t>
            </w:r>
          </w:p>
          <w:p w14:paraId="16A6D904" w14:textId="77777777" w:rsidR="00CD1CAD" w:rsidRDefault="00000000"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22" w:history="1">
              <w:r w:rsidR="00CD1CAD" w:rsidRPr="00257CEC">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19E02408" w14:textId="77777777" w:rsidR="00CD1CAD" w:rsidRDefault="00000000" w:rsidP="006A755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23" w:history="1">
              <w:r w:rsidR="00CD1CAD" w:rsidRPr="00257CEC">
                <w:rPr>
                  <w:rStyle w:val="Hipervnculo"/>
                  <w:rFonts w:cs="Arial"/>
                  <w:sz w:val="16"/>
                  <w:szCs w:val="16"/>
                  <w:lang w:val="es-CR" w:eastAsia="es-CR"/>
                </w:rPr>
                <w:t>[E] ResultadosPrincipioPeriodo</w:t>
              </w:r>
            </w:hyperlink>
            <w:r w:rsidR="002F1225">
              <w:rPr>
                <w:rFonts w:cs="Arial"/>
                <w:color w:val="000000"/>
                <w:sz w:val="16"/>
                <w:szCs w:val="16"/>
                <w:lang w:val="es-CR" w:eastAsia="es-CR"/>
              </w:rPr>
              <w:t xml:space="preserve"> +</w:t>
            </w:r>
          </w:p>
          <w:p w14:paraId="46D2F583" w14:textId="77777777" w:rsidR="00CD1CAD" w:rsidRPr="006A7557" w:rsidRDefault="00000000" w:rsidP="00BA7E5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24" w:history="1">
              <w:r w:rsidR="00CD1CAD" w:rsidRPr="00257CEC">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E]_ResultadosPrincipioPeriodo_25" w:history="1">
              <w:r w:rsidR="00CD1CAD" w:rsidRPr="00257CEC">
                <w:rPr>
                  <w:rStyle w:val="Hipervnculo"/>
                  <w:rFonts w:cs="Arial"/>
                  <w:sz w:val="16"/>
                  <w:szCs w:val="16"/>
                  <w:lang w:val="es-CR" w:eastAsia="es-CR"/>
                </w:rPr>
                <w:t>[E] ResultadosPrincipioPeriodo</w:t>
              </w:r>
            </w:hyperlink>
          </w:p>
        </w:tc>
      </w:tr>
      <w:tr w:rsidR="006A7557" w:rsidRPr="006A7557" w14:paraId="1BD45DA6" w14:textId="77777777" w:rsidTr="009B1896">
        <w:trPr>
          <w:cnfStyle w:val="000000100000" w:firstRow="0" w:lastRow="0" w:firstColumn="0" w:lastColumn="0" w:oddVBand="0" w:evenVBand="0" w:oddHBand="1" w:evenHBand="0" w:firstRowFirstColumn="0" w:firstRowLastColumn="0" w:lastRowFirstColumn="0" w:lastRowLastColumn="0"/>
          <w:cantSplit/>
          <w:trHeight w:val="1140"/>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6D929AEC" w14:textId="77777777" w:rsidR="006A7557" w:rsidRPr="00EA5A5C" w:rsidRDefault="00B4199C" w:rsidP="00714375">
            <w:pPr>
              <w:pStyle w:val="Ttulo9"/>
              <w:ind w:left="113" w:right="113"/>
              <w:jc w:val="center"/>
              <w:outlineLvl w:val="8"/>
              <w:rPr>
                <w:b w:val="0"/>
                <w:szCs w:val="16"/>
                <w:lang w:val="es-CR" w:eastAsia="es-CR"/>
              </w:rPr>
            </w:pPr>
            <w:r>
              <w:rPr>
                <w:b w:val="0"/>
              </w:rPr>
              <w:t>[E]</w:t>
            </w:r>
            <w:r w:rsidR="006A7557" w:rsidRPr="00EA5A5C">
              <w:rPr>
                <w:b w:val="0"/>
                <w:szCs w:val="16"/>
                <w:lang w:val="es-ES_tradnl" w:eastAsia="es-CR"/>
              </w:rPr>
              <w:t>AjustesConversionEstadosFinancierosOrigActual</w:t>
            </w:r>
          </w:p>
        </w:tc>
        <w:tc>
          <w:tcPr>
            <w:tcW w:w="2873" w:type="dxa"/>
            <w:hideMark/>
          </w:tcPr>
          <w:p w14:paraId="2C4E5256" w14:textId="77777777" w:rsidR="006A7557" w:rsidRPr="006A7557" w:rsidRDefault="006A7557"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26" w:name="_[A]_Total_66"/>
            <w:bookmarkEnd w:id="426"/>
            <w:r w:rsidRPr="006A7557">
              <w:rPr>
                <w:szCs w:val="16"/>
              </w:rPr>
              <w:t xml:space="preserve">[A] </w:t>
            </w:r>
            <w:r w:rsidRPr="006A7557">
              <w:rPr>
                <w:szCs w:val="16"/>
                <w:lang w:val="es-ES_tradnl" w:eastAsia="es-CR"/>
              </w:rPr>
              <w:t>Total</w:t>
            </w:r>
          </w:p>
        </w:tc>
        <w:tc>
          <w:tcPr>
            <w:tcW w:w="4536" w:type="dxa"/>
            <w:vAlign w:val="center"/>
            <w:hideMark/>
          </w:tcPr>
          <w:p w14:paraId="53B977CC" w14:textId="77777777" w:rsidR="006A7557" w:rsidRPr="00AA78D3" w:rsidRDefault="006A7557" w:rsidP="006A7557">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Total por ajustes de conversión de estados financieros</w:t>
            </w:r>
          </w:p>
        </w:tc>
        <w:tc>
          <w:tcPr>
            <w:tcW w:w="397" w:type="dxa"/>
            <w:textDirection w:val="btLr"/>
            <w:vAlign w:val="center"/>
            <w:hideMark/>
          </w:tcPr>
          <w:p w14:paraId="0D359CB0" w14:textId="77777777" w:rsidR="006A7557" w:rsidRPr="006A7557" w:rsidRDefault="006A7557"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5CC8BBAA" w14:textId="77777777" w:rsidR="006A7557" w:rsidRPr="006A7557" w:rsidRDefault="00000000"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66" w:history="1">
              <w:r w:rsidR="006A7557" w:rsidRPr="006A7557">
                <w:rPr>
                  <w:rStyle w:val="Hipervnculo"/>
                  <w:rFonts w:cs="Arial"/>
                  <w:sz w:val="16"/>
                  <w:szCs w:val="16"/>
                  <w:lang w:val="es-CR" w:eastAsia="es-CR"/>
                </w:rPr>
                <w:t>[A] Total</w:t>
              </w:r>
            </w:hyperlink>
            <w:r w:rsidR="006A7557" w:rsidRPr="006A7557">
              <w:rPr>
                <w:rFonts w:cs="Arial"/>
                <w:color w:val="000000"/>
                <w:sz w:val="16"/>
                <w:szCs w:val="16"/>
                <w:lang w:val="es-CR" w:eastAsia="es-CR"/>
              </w:rPr>
              <w:t xml:space="preserve"> = </w:t>
            </w:r>
            <w:r w:rsidR="0075066B">
              <w:rPr>
                <w:rFonts w:cs="Arial"/>
                <w:color w:val="000000"/>
                <w:sz w:val="16"/>
                <w:szCs w:val="16"/>
                <w:lang w:val="es-CR" w:eastAsia="es-CR"/>
              </w:rPr>
              <w:t>∑</w:t>
            </w:r>
            <w:r w:rsidR="006A7557" w:rsidRPr="006A7557">
              <w:rPr>
                <w:rFonts w:cs="Arial"/>
                <w:color w:val="000000"/>
                <w:sz w:val="16"/>
                <w:szCs w:val="16"/>
                <w:lang w:val="es-CR" w:eastAsia="es-CR"/>
              </w:rPr>
              <w:t xml:space="preserve"> </w:t>
            </w:r>
            <w:hyperlink w:anchor="_DesgloseAjustesConversionEstadosFin_1" w:history="1">
              <w:r w:rsidR="006A7557" w:rsidRPr="006A7557">
                <w:rPr>
                  <w:rStyle w:val="Hipervnculo"/>
                  <w:rFonts w:cs="Arial"/>
                  <w:sz w:val="16"/>
                  <w:szCs w:val="16"/>
                  <w:lang w:val="es-CR" w:eastAsia="es-CR"/>
                </w:rPr>
                <w:t>DesgloseAjustesConversionEstadosFinancierosOrigActual</w:t>
              </w:r>
            </w:hyperlink>
          </w:p>
        </w:tc>
      </w:tr>
      <w:tr w:rsidR="00CD1CAD" w:rsidRPr="006A7557" w14:paraId="4981B432"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3D196A91" w14:textId="77777777" w:rsidR="00CD1CAD" w:rsidRPr="00EA5A5C" w:rsidRDefault="00B4199C" w:rsidP="00714375">
            <w:pPr>
              <w:pStyle w:val="Ttulo9"/>
              <w:ind w:left="113" w:right="113"/>
              <w:jc w:val="center"/>
              <w:outlineLvl w:val="8"/>
              <w:rPr>
                <w:b w:val="0"/>
                <w:szCs w:val="16"/>
                <w:lang w:val="es-CR" w:eastAsia="es-CR"/>
              </w:rPr>
            </w:pPr>
            <w:bookmarkStart w:id="427" w:name="_DesgloseAjustesConversionEstadosFin_1"/>
            <w:bookmarkEnd w:id="427"/>
            <w:r>
              <w:rPr>
                <w:b w:val="0"/>
              </w:rPr>
              <w:t>[E]</w:t>
            </w:r>
            <w:r w:rsidR="00CD1CAD" w:rsidRPr="00EA5A5C">
              <w:rPr>
                <w:b w:val="0"/>
                <w:szCs w:val="16"/>
                <w:lang w:val="es-ES_tradnl" w:eastAsia="es-CR"/>
              </w:rPr>
              <w:t>DesgloseAjustesConversionEstadosFinancierosOrigActual</w:t>
            </w:r>
          </w:p>
        </w:tc>
        <w:tc>
          <w:tcPr>
            <w:tcW w:w="2873" w:type="dxa"/>
            <w:hideMark/>
          </w:tcPr>
          <w:p w14:paraId="131A1E89"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28" w:name="_[E]_CapSocial_19"/>
            <w:bookmarkEnd w:id="428"/>
            <w:r w:rsidRPr="006A7557">
              <w:rPr>
                <w:szCs w:val="16"/>
              </w:rPr>
              <w:t xml:space="preserve">[E] </w:t>
            </w:r>
            <w:r w:rsidRPr="006A7557">
              <w:rPr>
                <w:szCs w:val="16"/>
                <w:lang w:val="es-ES_tradnl" w:eastAsia="es-CR"/>
              </w:rPr>
              <w:t>CapSocial</w:t>
            </w:r>
          </w:p>
        </w:tc>
        <w:tc>
          <w:tcPr>
            <w:tcW w:w="4536" w:type="dxa"/>
            <w:vAlign w:val="center"/>
            <w:hideMark/>
          </w:tcPr>
          <w:p w14:paraId="6C1229C9"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0FD9F0D2"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36F851E0" w14:textId="77777777" w:rsidR="00074EBC" w:rsidRPr="00D1267E" w:rsidRDefault="00074EBC" w:rsidP="009B7AA1">
            <w:pPr>
              <w:pStyle w:val="Prrafodelista"/>
              <w:numPr>
                <w:ilvl w:val="0"/>
                <w:numId w:val="32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F69D0F2" w14:textId="77777777" w:rsidR="00CD1CAD" w:rsidRPr="00074EBC" w:rsidRDefault="00074EBC" w:rsidP="009B7AA1">
            <w:pPr>
              <w:pStyle w:val="Prrafodelista"/>
              <w:numPr>
                <w:ilvl w:val="0"/>
                <w:numId w:val="32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7557" w14:paraId="620AD4C7" w14:textId="77777777" w:rsidTr="009B189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0FEACBBE"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3D96E8E1" w14:textId="77777777" w:rsidR="00CD1CAD" w:rsidRPr="006A7557" w:rsidRDefault="00CD1CAD"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29" w:name="_[E]_AportesNoCapitalizados_21"/>
            <w:bookmarkEnd w:id="429"/>
            <w:r w:rsidRPr="006A7557">
              <w:rPr>
                <w:szCs w:val="16"/>
              </w:rPr>
              <w:t xml:space="preserve">[E] </w:t>
            </w:r>
            <w:r w:rsidRPr="006A7557">
              <w:rPr>
                <w:szCs w:val="16"/>
                <w:lang w:val="es-ES_tradnl" w:eastAsia="es-CR"/>
              </w:rPr>
              <w:t>AportesNoCapitalizados</w:t>
            </w:r>
          </w:p>
        </w:tc>
        <w:tc>
          <w:tcPr>
            <w:tcW w:w="4536" w:type="dxa"/>
            <w:vAlign w:val="center"/>
            <w:hideMark/>
          </w:tcPr>
          <w:p w14:paraId="6170C3B2"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3E107A33" w14:textId="77777777" w:rsidR="00CD1CAD" w:rsidRPr="006A7557" w:rsidRDefault="00CD1CAD"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192CDE02" w14:textId="77777777" w:rsidR="00074EBC" w:rsidRPr="00D1267E" w:rsidRDefault="00074EBC" w:rsidP="009B7AA1">
            <w:pPr>
              <w:pStyle w:val="Prrafodelista"/>
              <w:numPr>
                <w:ilvl w:val="0"/>
                <w:numId w:val="32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94DA048" w14:textId="77777777" w:rsidR="00CD1CAD" w:rsidRPr="00074EBC" w:rsidRDefault="00074EBC" w:rsidP="009B7AA1">
            <w:pPr>
              <w:pStyle w:val="Prrafodelista"/>
              <w:numPr>
                <w:ilvl w:val="0"/>
                <w:numId w:val="32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7557" w14:paraId="3B854119"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5491C257"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76D95A98"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30" w:name="_[E]_Ajustes_21"/>
            <w:bookmarkEnd w:id="430"/>
            <w:r w:rsidRPr="006A7557">
              <w:rPr>
                <w:szCs w:val="16"/>
              </w:rPr>
              <w:t xml:space="preserve">[E] </w:t>
            </w:r>
            <w:r w:rsidRPr="006A7557">
              <w:rPr>
                <w:szCs w:val="16"/>
                <w:lang w:val="es-ES_tradnl" w:eastAsia="es-CR"/>
              </w:rPr>
              <w:t>Ajustes</w:t>
            </w:r>
          </w:p>
        </w:tc>
        <w:tc>
          <w:tcPr>
            <w:tcW w:w="4536" w:type="dxa"/>
            <w:vAlign w:val="center"/>
            <w:hideMark/>
          </w:tcPr>
          <w:p w14:paraId="0B757501"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Por ajustes al patrimonio</w:t>
            </w:r>
          </w:p>
        </w:tc>
        <w:tc>
          <w:tcPr>
            <w:tcW w:w="397" w:type="dxa"/>
            <w:textDirection w:val="btLr"/>
            <w:vAlign w:val="center"/>
            <w:hideMark/>
          </w:tcPr>
          <w:p w14:paraId="34165D8A"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590F371F" w14:textId="77777777" w:rsidR="00074EBC" w:rsidRPr="00D1267E" w:rsidRDefault="00074EBC" w:rsidP="009B7AA1">
            <w:pPr>
              <w:pStyle w:val="Prrafodelista"/>
              <w:numPr>
                <w:ilvl w:val="0"/>
                <w:numId w:val="32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7C27EBF" w14:textId="77777777" w:rsidR="00CD1CAD" w:rsidRPr="00074EBC" w:rsidRDefault="00074EBC" w:rsidP="009B7AA1">
            <w:pPr>
              <w:pStyle w:val="Prrafodelista"/>
              <w:numPr>
                <w:ilvl w:val="0"/>
                <w:numId w:val="32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7557" w14:paraId="10AF2280" w14:textId="77777777" w:rsidTr="009B189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021F4283"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04475AAF" w14:textId="77777777" w:rsidR="00CD1CAD" w:rsidRPr="006A7557" w:rsidRDefault="00CD1CAD"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31" w:name="_[E]_Reservas_21"/>
            <w:bookmarkEnd w:id="431"/>
            <w:r w:rsidRPr="006A7557">
              <w:rPr>
                <w:szCs w:val="16"/>
              </w:rPr>
              <w:t xml:space="preserve">[E] </w:t>
            </w:r>
            <w:r w:rsidRPr="006A7557">
              <w:rPr>
                <w:szCs w:val="16"/>
                <w:lang w:val="es-ES_tradnl" w:eastAsia="es-CR"/>
              </w:rPr>
              <w:t>Reservas</w:t>
            </w:r>
          </w:p>
        </w:tc>
        <w:tc>
          <w:tcPr>
            <w:tcW w:w="4536" w:type="dxa"/>
            <w:vAlign w:val="center"/>
            <w:hideMark/>
          </w:tcPr>
          <w:p w14:paraId="406E9CCE"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6E826244" w14:textId="77777777" w:rsidR="00CD1CAD" w:rsidRPr="006A7557" w:rsidRDefault="00CD1CAD"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1B00BAA6" w14:textId="77777777" w:rsidR="00074EBC" w:rsidRPr="00D1267E" w:rsidRDefault="00074EBC" w:rsidP="009B7AA1">
            <w:pPr>
              <w:pStyle w:val="Prrafodelista"/>
              <w:numPr>
                <w:ilvl w:val="0"/>
                <w:numId w:val="33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605342C" w14:textId="77777777" w:rsidR="00CD1CAD" w:rsidRPr="00074EBC" w:rsidRDefault="00074EBC" w:rsidP="009B7AA1">
            <w:pPr>
              <w:pStyle w:val="Prrafodelista"/>
              <w:numPr>
                <w:ilvl w:val="0"/>
                <w:numId w:val="33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7557" w14:paraId="20F23A5B"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29CB49EA"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76DF5F6F"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32" w:name="_[E]_ResultadosPrincipioPeriodo_21"/>
            <w:bookmarkEnd w:id="432"/>
            <w:r w:rsidRPr="006A7557">
              <w:rPr>
                <w:szCs w:val="16"/>
              </w:rPr>
              <w:t xml:space="preserve">[E] </w:t>
            </w:r>
            <w:r w:rsidRPr="006A7557">
              <w:rPr>
                <w:szCs w:val="16"/>
                <w:lang w:val="es-ES_tradnl" w:eastAsia="es-CR"/>
              </w:rPr>
              <w:t>ResultadosPrincipioPeriodo</w:t>
            </w:r>
          </w:p>
        </w:tc>
        <w:tc>
          <w:tcPr>
            <w:tcW w:w="4536" w:type="dxa"/>
            <w:vAlign w:val="center"/>
            <w:hideMark/>
          </w:tcPr>
          <w:p w14:paraId="725D25D3"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7A80FD45"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41813661" w14:textId="77777777" w:rsidR="00074EBC" w:rsidRPr="00D1267E" w:rsidRDefault="00074EBC" w:rsidP="009B7AA1">
            <w:pPr>
              <w:pStyle w:val="Prrafodelista"/>
              <w:numPr>
                <w:ilvl w:val="0"/>
                <w:numId w:val="33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50FF9E3" w14:textId="77777777" w:rsidR="00CD1CAD" w:rsidRPr="00074EBC" w:rsidRDefault="00074EBC" w:rsidP="009B7AA1">
            <w:pPr>
              <w:pStyle w:val="Prrafodelista"/>
              <w:numPr>
                <w:ilvl w:val="0"/>
                <w:numId w:val="33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6A7557" w:rsidRPr="006A7557" w14:paraId="1CB4976E" w14:textId="77777777" w:rsidTr="009B1896">
        <w:trPr>
          <w:cnfStyle w:val="000000100000" w:firstRow="0" w:lastRow="0" w:firstColumn="0" w:lastColumn="0" w:oddVBand="0" w:evenVBand="0" w:oddHBand="1" w:evenHBand="0" w:firstRowFirstColumn="0" w:firstRowLastColumn="0" w:lastRowFirstColumn="0" w:lastRowLastColumn="0"/>
          <w:cantSplit/>
          <w:trHeight w:val="1140"/>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07B57414" w14:textId="77777777" w:rsidR="006A7557" w:rsidRPr="00EA5A5C" w:rsidRDefault="00B4199C" w:rsidP="00714375">
            <w:pPr>
              <w:pStyle w:val="Ttulo9"/>
              <w:ind w:left="113" w:right="113"/>
              <w:jc w:val="center"/>
              <w:outlineLvl w:val="8"/>
              <w:rPr>
                <w:b w:val="0"/>
                <w:szCs w:val="16"/>
                <w:lang w:val="es-CR" w:eastAsia="es-CR"/>
              </w:rPr>
            </w:pPr>
            <w:r>
              <w:rPr>
                <w:b w:val="0"/>
              </w:rPr>
              <w:t>[E]</w:t>
            </w:r>
            <w:r w:rsidR="006A7557" w:rsidRPr="00EA5A5C">
              <w:rPr>
                <w:b w:val="0"/>
                <w:szCs w:val="16"/>
                <w:lang w:val="es-ES_tradnl" w:eastAsia="es-CR"/>
              </w:rPr>
              <w:t>AjustesValuacion</w:t>
            </w:r>
            <w:r w:rsidR="00984F7C">
              <w:rPr>
                <w:b w:val="0"/>
                <w:szCs w:val="16"/>
                <w:lang w:val="es-ES_tradnl" w:eastAsia="es-CR"/>
              </w:rPr>
              <w:t>Inversiones</w:t>
            </w:r>
            <w:r w:rsidR="00792F2E">
              <w:rPr>
                <w:b w:val="0"/>
                <w:szCs w:val="16"/>
                <w:lang w:val="es-ES_tradnl" w:eastAsia="es-CR"/>
              </w:rPr>
              <w:t>ValRazCambiosResulInteg</w:t>
            </w:r>
            <w:r w:rsidR="006A7557" w:rsidRPr="00EA5A5C">
              <w:rPr>
                <w:b w:val="0"/>
                <w:szCs w:val="16"/>
                <w:lang w:val="es-ES_tradnl" w:eastAsia="es-CR"/>
              </w:rPr>
              <w:t>OrigActual</w:t>
            </w:r>
          </w:p>
        </w:tc>
        <w:tc>
          <w:tcPr>
            <w:tcW w:w="2873" w:type="dxa"/>
            <w:hideMark/>
          </w:tcPr>
          <w:p w14:paraId="5732CD86" w14:textId="77777777" w:rsidR="006A7557" w:rsidRPr="006A7557" w:rsidRDefault="006A7557"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33" w:name="_[A]_Total_67"/>
            <w:bookmarkEnd w:id="433"/>
            <w:r w:rsidRPr="006A7557">
              <w:rPr>
                <w:szCs w:val="16"/>
              </w:rPr>
              <w:t xml:space="preserve">[A] </w:t>
            </w:r>
            <w:r w:rsidRPr="006A7557">
              <w:rPr>
                <w:szCs w:val="16"/>
                <w:lang w:val="es-ES_tradnl" w:eastAsia="es-CR"/>
              </w:rPr>
              <w:t>Total</w:t>
            </w:r>
          </w:p>
        </w:tc>
        <w:tc>
          <w:tcPr>
            <w:tcW w:w="4536" w:type="dxa"/>
            <w:vAlign w:val="center"/>
            <w:hideMark/>
          </w:tcPr>
          <w:p w14:paraId="5303789A" w14:textId="77777777" w:rsidR="006A7557" w:rsidRPr="00AA78D3" w:rsidRDefault="006A7557">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xml:space="preserve">Ajustes por valuación de inversiones </w:t>
            </w:r>
            <w:r w:rsidR="00792F2E">
              <w:rPr>
                <w:rFonts w:cs="Arial"/>
                <w:color w:val="000000"/>
                <w:sz w:val="16"/>
                <w:szCs w:val="16"/>
                <w:lang w:val="es-CR" w:eastAsia="es-CR"/>
              </w:rPr>
              <w:t xml:space="preserve">al valor razonable con cambios en otros resultados integrales, neto </w:t>
            </w:r>
            <w:r w:rsidR="007C3296" w:rsidRPr="00AA78D3">
              <w:rPr>
                <w:rFonts w:cs="Arial"/>
                <w:color w:val="000000"/>
                <w:sz w:val="16"/>
                <w:szCs w:val="16"/>
                <w:lang w:val="es-CR" w:eastAsia="es-CR"/>
              </w:rPr>
              <w:t>del impuesto sobre la renta</w:t>
            </w:r>
          </w:p>
        </w:tc>
        <w:tc>
          <w:tcPr>
            <w:tcW w:w="397" w:type="dxa"/>
            <w:textDirection w:val="btLr"/>
            <w:vAlign w:val="center"/>
            <w:hideMark/>
          </w:tcPr>
          <w:p w14:paraId="47368D80" w14:textId="77777777" w:rsidR="006A7557" w:rsidRPr="006A7557" w:rsidRDefault="006A7557"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12DF5460" w14:textId="77777777" w:rsidR="006A7557" w:rsidRPr="006A7557" w:rsidRDefault="00000000"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67" w:history="1">
              <w:r w:rsidR="006A7557" w:rsidRPr="006A7557">
                <w:rPr>
                  <w:rStyle w:val="Hipervnculo"/>
                  <w:rFonts w:cs="Arial"/>
                  <w:sz w:val="16"/>
                  <w:szCs w:val="16"/>
                  <w:lang w:val="es-CR" w:eastAsia="es-CR"/>
                </w:rPr>
                <w:t>[A] Total</w:t>
              </w:r>
            </w:hyperlink>
            <w:r w:rsidR="006A7557" w:rsidRPr="006A7557">
              <w:rPr>
                <w:rFonts w:cs="Arial"/>
                <w:color w:val="000000"/>
                <w:sz w:val="16"/>
                <w:szCs w:val="16"/>
                <w:lang w:val="es-CR" w:eastAsia="es-CR"/>
              </w:rPr>
              <w:t xml:space="preserve"> =</w:t>
            </w:r>
            <w:r w:rsidR="0075066B">
              <w:rPr>
                <w:rFonts w:cs="Arial"/>
                <w:color w:val="000000"/>
                <w:sz w:val="16"/>
                <w:szCs w:val="16"/>
                <w:lang w:val="es-CR" w:eastAsia="es-CR"/>
              </w:rPr>
              <w:t>∑</w:t>
            </w:r>
            <w:r w:rsidR="006A7557" w:rsidRPr="006A7557">
              <w:rPr>
                <w:rFonts w:cs="Arial"/>
                <w:color w:val="000000"/>
                <w:sz w:val="16"/>
                <w:szCs w:val="16"/>
                <w:lang w:val="es-CR" w:eastAsia="es-CR"/>
              </w:rPr>
              <w:t xml:space="preserve"> </w:t>
            </w:r>
            <w:hyperlink w:anchor="_DesgloseAjustesValuacionInversionio_1" w:history="1">
              <w:r w:rsidR="006A7557" w:rsidRPr="006A7557">
                <w:rPr>
                  <w:rStyle w:val="Hipervnculo"/>
                  <w:rFonts w:cs="Arial"/>
                  <w:sz w:val="16"/>
                  <w:szCs w:val="16"/>
                  <w:lang w:val="es-CR" w:eastAsia="es-CR"/>
                </w:rPr>
                <w:t>DesgloseAjustesValuacion</w:t>
              </w:r>
              <w:r w:rsidR="00984F7C">
                <w:rPr>
                  <w:rStyle w:val="Hipervnculo"/>
                  <w:rFonts w:cs="Arial"/>
                  <w:sz w:val="16"/>
                  <w:szCs w:val="16"/>
                  <w:lang w:val="es-CR" w:eastAsia="es-CR"/>
                </w:rPr>
                <w:t>Inversiones</w:t>
              </w:r>
              <w:r w:rsidR="00792F2E">
                <w:rPr>
                  <w:b/>
                  <w:szCs w:val="16"/>
                  <w:lang w:val="es-ES_tradnl" w:eastAsia="es-CR"/>
                </w:rPr>
                <w:t>ValRazCambiosResulInteg</w:t>
              </w:r>
              <w:r w:rsidR="006A7557" w:rsidRPr="006A7557">
                <w:rPr>
                  <w:rStyle w:val="Hipervnculo"/>
                  <w:rFonts w:cs="Arial"/>
                  <w:sz w:val="16"/>
                  <w:szCs w:val="16"/>
                  <w:lang w:val="es-CR" w:eastAsia="es-CR"/>
                </w:rPr>
                <w:t>OrigActual</w:t>
              </w:r>
            </w:hyperlink>
          </w:p>
        </w:tc>
      </w:tr>
      <w:tr w:rsidR="00CD1CAD" w:rsidRPr="006A7557" w14:paraId="17FF44CA"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57222569" w14:textId="77777777" w:rsidR="00CD1CAD" w:rsidRPr="00B4199C" w:rsidRDefault="00B4199C" w:rsidP="00B4199C">
            <w:pPr>
              <w:pStyle w:val="Ttulo9"/>
              <w:ind w:left="113" w:right="113"/>
              <w:outlineLvl w:val="8"/>
              <w:rPr>
                <w:b w:val="0"/>
                <w:sz w:val="14"/>
                <w:szCs w:val="16"/>
                <w:lang w:val="es-CR" w:eastAsia="es-CR"/>
              </w:rPr>
            </w:pPr>
            <w:bookmarkStart w:id="434" w:name="_DesgloseAjustesValuacionInversionio_1"/>
            <w:bookmarkEnd w:id="434"/>
            <w:r w:rsidRPr="00B4199C">
              <w:rPr>
                <w:b w:val="0"/>
                <w:sz w:val="14"/>
              </w:rPr>
              <w:t>[E]</w:t>
            </w:r>
            <w:r w:rsidR="00CD1CAD" w:rsidRPr="00B4199C">
              <w:rPr>
                <w:b w:val="0"/>
                <w:sz w:val="14"/>
                <w:szCs w:val="16"/>
                <w:lang w:val="es-ES_tradnl" w:eastAsia="es-CR"/>
              </w:rPr>
              <w:t>DesgloseAjustesValuacion</w:t>
            </w:r>
            <w:r w:rsidR="00984F7C">
              <w:rPr>
                <w:b w:val="0"/>
                <w:sz w:val="14"/>
                <w:szCs w:val="16"/>
                <w:lang w:val="es-ES_tradnl" w:eastAsia="es-CR"/>
              </w:rPr>
              <w:t>Inversiones</w:t>
            </w:r>
            <w:r w:rsidR="00792F2E">
              <w:rPr>
                <w:b w:val="0"/>
                <w:szCs w:val="16"/>
                <w:lang w:val="es-ES_tradnl" w:eastAsia="es-CR"/>
              </w:rPr>
              <w:t>ValRazCambiosResulInteg</w:t>
            </w:r>
            <w:r w:rsidR="00CD1CAD" w:rsidRPr="00B4199C">
              <w:rPr>
                <w:b w:val="0"/>
                <w:sz w:val="14"/>
                <w:szCs w:val="16"/>
                <w:lang w:val="es-ES_tradnl" w:eastAsia="es-CR"/>
              </w:rPr>
              <w:t>OrigActual</w:t>
            </w:r>
          </w:p>
        </w:tc>
        <w:tc>
          <w:tcPr>
            <w:tcW w:w="2873" w:type="dxa"/>
            <w:hideMark/>
          </w:tcPr>
          <w:p w14:paraId="54020DCD"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35" w:name="_[E]_CapSocial_20"/>
            <w:bookmarkEnd w:id="435"/>
            <w:r w:rsidRPr="006A7557">
              <w:rPr>
                <w:szCs w:val="16"/>
              </w:rPr>
              <w:t xml:space="preserve">[E] </w:t>
            </w:r>
            <w:r w:rsidRPr="006A7557">
              <w:rPr>
                <w:szCs w:val="16"/>
                <w:lang w:val="es-ES_tradnl" w:eastAsia="es-CR"/>
              </w:rPr>
              <w:t>CapSocial</w:t>
            </w:r>
          </w:p>
        </w:tc>
        <w:tc>
          <w:tcPr>
            <w:tcW w:w="4536" w:type="dxa"/>
            <w:vAlign w:val="center"/>
            <w:hideMark/>
          </w:tcPr>
          <w:p w14:paraId="6DD85773"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1F9FB8C9"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4D80C0F9" w14:textId="77777777" w:rsidR="00074EBC" w:rsidRPr="00D1267E" w:rsidRDefault="00074EBC" w:rsidP="009B7AA1">
            <w:pPr>
              <w:pStyle w:val="Prrafodelista"/>
              <w:numPr>
                <w:ilvl w:val="0"/>
                <w:numId w:val="33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F77F502" w14:textId="77777777" w:rsidR="00CD1CAD" w:rsidRPr="00074EBC" w:rsidRDefault="00074EBC" w:rsidP="009B7AA1">
            <w:pPr>
              <w:pStyle w:val="Prrafodelista"/>
              <w:numPr>
                <w:ilvl w:val="0"/>
                <w:numId w:val="33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7557" w14:paraId="6A759B62" w14:textId="77777777" w:rsidTr="009B189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36FEC4E9"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66D4FC14" w14:textId="77777777" w:rsidR="00CD1CAD" w:rsidRPr="006A7557" w:rsidRDefault="00CD1CAD"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36" w:name="_[E]_AportesNoCapitalizados_22"/>
            <w:bookmarkEnd w:id="436"/>
            <w:r w:rsidRPr="006A7557">
              <w:rPr>
                <w:szCs w:val="16"/>
              </w:rPr>
              <w:t xml:space="preserve">[E] </w:t>
            </w:r>
            <w:r w:rsidRPr="006A7557">
              <w:rPr>
                <w:szCs w:val="16"/>
                <w:lang w:val="es-ES_tradnl" w:eastAsia="es-CR"/>
              </w:rPr>
              <w:t>AportesNoCapitalizados</w:t>
            </w:r>
          </w:p>
        </w:tc>
        <w:tc>
          <w:tcPr>
            <w:tcW w:w="4536" w:type="dxa"/>
            <w:vAlign w:val="center"/>
            <w:hideMark/>
          </w:tcPr>
          <w:p w14:paraId="13D77884"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4C370CFC" w14:textId="77777777" w:rsidR="00CD1CAD" w:rsidRPr="006A7557" w:rsidRDefault="00CD1CAD"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76F9FFC0" w14:textId="77777777" w:rsidR="00074EBC" w:rsidRPr="00D1267E" w:rsidRDefault="00074EBC" w:rsidP="009B7AA1">
            <w:pPr>
              <w:pStyle w:val="Prrafodelista"/>
              <w:numPr>
                <w:ilvl w:val="0"/>
                <w:numId w:val="33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FD571A4" w14:textId="77777777" w:rsidR="00CD1CAD" w:rsidRPr="00074EBC" w:rsidRDefault="00074EBC" w:rsidP="009B7AA1">
            <w:pPr>
              <w:pStyle w:val="Prrafodelista"/>
              <w:numPr>
                <w:ilvl w:val="0"/>
                <w:numId w:val="33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7557" w14:paraId="2CE03381"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3CD6F3B7"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1D5089A7"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37" w:name="_[E]_Ajustes_22"/>
            <w:bookmarkEnd w:id="437"/>
            <w:r w:rsidRPr="006A7557">
              <w:rPr>
                <w:szCs w:val="16"/>
              </w:rPr>
              <w:t xml:space="preserve">[E] </w:t>
            </w:r>
            <w:r w:rsidRPr="006A7557">
              <w:rPr>
                <w:szCs w:val="16"/>
                <w:lang w:val="es-ES_tradnl" w:eastAsia="es-CR"/>
              </w:rPr>
              <w:t>Ajustes</w:t>
            </w:r>
          </w:p>
        </w:tc>
        <w:tc>
          <w:tcPr>
            <w:tcW w:w="4536" w:type="dxa"/>
            <w:vAlign w:val="center"/>
            <w:hideMark/>
          </w:tcPr>
          <w:p w14:paraId="35BD7ACC"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411CC79D"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0822B445" w14:textId="77777777" w:rsidR="00074EBC" w:rsidRPr="00D1267E" w:rsidRDefault="00074EBC" w:rsidP="009B7AA1">
            <w:pPr>
              <w:pStyle w:val="Prrafodelista"/>
              <w:numPr>
                <w:ilvl w:val="0"/>
                <w:numId w:val="33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66A7390" w14:textId="77777777" w:rsidR="00CD1CAD" w:rsidRPr="00074EBC" w:rsidRDefault="00074EBC" w:rsidP="009B7AA1">
            <w:pPr>
              <w:pStyle w:val="Prrafodelista"/>
              <w:numPr>
                <w:ilvl w:val="0"/>
                <w:numId w:val="33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7557" w14:paraId="17E2B64D" w14:textId="77777777" w:rsidTr="009B189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3024ADB0"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0A27F9E7" w14:textId="77777777" w:rsidR="00CD1CAD" w:rsidRPr="006A7557" w:rsidRDefault="00CD1CAD"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38" w:name="_[E]_Reservas_22"/>
            <w:bookmarkEnd w:id="438"/>
            <w:r w:rsidRPr="006A7557">
              <w:rPr>
                <w:szCs w:val="16"/>
              </w:rPr>
              <w:t xml:space="preserve">[E] </w:t>
            </w:r>
            <w:r w:rsidRPr="006A7557">
              <w:rPr>
                <w:szCs w:val="16"/>
                <w:lang w:val="es-ES_tradnl" w:eastAsia="es-CR"/>
              </w:rPr>
              <w:t>Reservas</w:t>
            </w:r>
          </w:p>
        </w:tc>
        <w:tc>
          <w:tcPr>
            <w:tcW w:w="4536" w:type="dxa"/>
            <w:vAlign w:val="center"/>
            <w:hideMark/>
          </w:tcPr>
          <w:p w14:paraId="3AAAD8E7"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474FE26B" w14:textId="77777777" w:rsidR="00CD1CAD" w:rsidRPr="006A7557" w:rsidRDefault="00CD1CAD"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5EAE0E2B" w14:textId="77777777" w:rsidR="00074EBC" w:rsidRPr="00D1267E" w:rsidRDefault="00074EBC" w:rsidP="009B7AA1">
            <w:pPr>
              <w:pStyle w:val="Prrafodelista"/>
              <w:numPr>
                <w:ilvl w:val="0"/>
                <w:numId w:val="33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66265A8" w14:textId="77777777" w:rsidR="00CD1CAD" w:rsidRPr="00074EBC" w:rsidRDefault="00074EBC" w:rsidP="009B7AA1">
            <w:pPr>
              <w:pStyle w:val="Prrafodelista"/>
              <w:numPr>
                <w:ilvl w:val="0"/>
                <w:numId w:val="33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7557" w14:paraId="47CA3484"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6F785A66"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7730DE42"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39" w:name="_[E]_ResultadosPrincipioPeriodo_22"/>
            <w:bookmarkEnd w:id="439"/>
            <w:r w:rsidRPr="006A7557">
              <w:rPr>
                <w:szCs w:val="16"/>
              </w:rPr>
              <w:t xml:space="preserve">[E] </w:t>
            </w:r>
            <w:r w:rsidRPr="006A7557">
              <w:rPr>
                <w:szCs w:val="16"/>
                <w:lang w:val="es-ES_tradnl" w:eastAsia="es-CR"/>
              </w:rPr>
              <w:t>ResultadosPrincipioPeriodo</w:t>
            </w:r>
          </w:p>
        </w:tc>
        <w:tc>
          <w:tcPr>
            <w:tcW w:w="4536" w:type="dxa"/>
            <w:vAlign w:val="center"/>
            <w:hideMark/>
          </w:tcPr>
          <w:p w14:paraId="28CB76B3"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20957A16"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2179554B" w14:textId="77777777" w:rsidR="00074EBC" w:rsidRPr="00D1267E" w:rsidRDefault="00074EBC" w:rsidP="009B7AA1">
            <w:pPr>
              <w:pStyle w:val="Prrafodelista"/>
              <w:numPr>
                <w:ilvl w:val="0"/>
                <w:numId w:val="33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6C9D3AB" w14:textId="77777777" w:rsidR="00CD1CAD" w:rsidRPr="00074EBC" w:rsidRDefault="00074EBC" w:rsidP="009B7AA1">
            <w:pPr>
              <w:pStyle w:val="Prrafodelista"/>
              <w:numPr>
                <w:ilvl w:val="0"/>
                <w:numId w:val="33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6A7557" w:rsidRPr="006A7557" w14:paraId="0D4E08A9" w14:textId="77777777" w:rsidTr="009B189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334D8D49" w14:textId="77777777" w:rsidR="006A7557" w:rsidRPr="00EA5A5C" w:rsidRDefault="00B4199C" w:rsidP="00714375">
            <w:pPr>
              <w:pStyle w:val="Ttulo9"/>
              <w:ind w:left="113" w:right="113"/>
              <w:jc w:val="center"/>
              <w:outlineLvl w:val="8"/>
              <w:rPr>
                <w:b w:val="0"/>
                <w:szCs w:val="16"/>
                <w:lang w:val="es-CR" w:eastAsia="es-CR"/>
              </w:rPr>
            </w:pPr>
            <w:r>
              <w:rPr>
                <w:b w:val="0"/>
              </w:rPr>
              <w:t>[E]</w:t>
            </w:r>
            <w:r w:rsidR="006A7557" w:rsidRPr="00EA5A5C">
              <w:rPr>
                <w:b w:val="0"/>
                <w:szCs w:val="16"/>
                <w:lang w:val="es-ES_tradnl" w:eastAsia="es-CR"/>
              </w:rPr>
              <w:t>AjustesValuacionInstrumentosRestringidosOrigActual</w:t>
            </w:r>
          </w:p>
        </w:tc>
        <w:tc>
          <w:tcPr>
            <w:tcW w:w="2873" w:type="dxa"/>
            <w:hideMark/>
          </w:tcPr>
          <w:p w14:paraId="4132017C" w14:textId="77777777" w:rsidR="006A7557" w:rsidRPr="006A7557" w:rsidRDefault="006A7557"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40" w:name="_[A]_Total_68"/>
            <w:bookmarkEnd w:id="440"/>
            <w:r w:rsidRPr="006A7557">
              <w:rPr>
                <w:szCs w:val="16"/>
              </w:rPr>
              <w:t xml:space="preserve">[A] </w:t>
            </w:r>
            <w:r w:rsidRPr="006A7557">
              <w:rPr>
                <w:szCs w:val="16"/>
                <w:lang w:val="es-ES_tradnl" w:eastAsia="es-CR"/>
              </w:rPr>
              <w:t>Total</w:t>
            </w:r>
          </w:p>
        </w:tc>
        <w:tc>
          <w:tcPr>
            <w:tcW w:w="4536" w:type="dxa"/>
            <w:vAlign w:val="center"/>
            <w:hideMark/>
          </w:tcPr>
          <w:p w14:paraId="366FD554" w14:textId="77777777" w:rsidR="006A7557" w:rsidRPr="00AA78D3" w:rsidRDefault="006A7557" w:rsidP="006A7557">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Ajuste por valuación de instrumentos</w:t>
            </w:r>
            <w:r w:rsidR="007C3296" w:rsidRPr="00AA78D3">
              <w:rPr>
                <w:rFonts w:cs="Arial"/>
                <w:color w:val="000000"/>
                <w:sz w:val="16"/>
                <w:szCs w:val="16"/>
                <w:lang w:val="es-CR" w:eastAsia="es-CR"/>
              </w:rPr>
              <w:t xml:space="preserve"> financieros</w:t>
            </w:r>
            <w:r w:rsidRPr="00AA78D3">
              <w:rPr>
                <w:rFonts w:cs="Arial"/>
                <w:color w:val="000000"/>
                <w:sz w:val="16"/>
                <w:szCs w:val="16"/>
                <w:lang w:val="es-CR" w:eastAsia="es-CR"/>
              </w:rPr>
              <w:t xml:space="preserve"> restringidos</w:t>
            </w:r>
            <w:r w:rsidR="007C3296" w:rsidRPr="00AA78D3">
              <w:rPr>
                <w:rFonts w:cs="Arial"/>
                <w:color w:val="000000"/>
                <w:sz w:val="16"/>
                <w:szCs w:val="16"/>
                <w:lang w:val="es-CR" w:eastAsia="es-CR"/>
              </w:rPr>
              <w:t xml:space="preserve"> neto del impuesto sobre la renta</w:t>
            </w:r>
          </w:p>
        </w:tc>
        <w:tc>
          <w:tcPr>
            <w:tcW w:w="397" w:type="dxa"/>
            <w:textDirection w:val="btLr"/>
            <w:vAlign w:val="center"/>
            <w:hideMark/>
          </w:tcPr>
          <w:p w14:paraId="7B57C4D7" w14:textId="77777777" w:rsidR="006A7557" w:rsidRPr="006A7557" w:rsidRDefault="006A7557"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71275753" w14:textId="77777777" w:rsidR="006A7557" w:rsidRPr="006A7557" w:rsidRDefault="00000000"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68" w:history="1">
              <w:r w:rsidR="006A7557" w:rsidRPr="006A7557">
                <w:rPr>
                  <w:rStyle w:val="Hipervnculo"/>
                  <w:rFonts w:cs="Arial"/>
                  <w:sz w:val="16"/>
                  <w:szCs w:val="16"/>
                  <w:lang w:val="es-CR" w:eastAsia="es-CR"/>
                </w:rPr>
                <w:t>[A] Total</w:t>
              </w:r>
            </w:hyperlink>
            <w:r w:rsidR="006A7557" w:rsidRPr="006A7557">
              <w:rPr>
                <w:rFonts w:cs="Arial"/>
                <w:color w:val="000000"/>
                <w:sz w:val="16"/>
                <w:szCs w:val="16"/>
                <w:lang w:val="es-CR" w:eastAsia="es-CR"/>
              </w:rPr>
              <w:t xml:space="preserve"> = </w:t>
            </w:r>
            <w:r w:rsidR="0075066B">
              <w:rPr>
                <w:rFonts w:cs="Arial"/>
                <w:color w:val="000000"/>
                <w:sz w:val="16"/>
                <w:szCs w:val="16"/>
                <w:lang w:val="es-CR" w:eastAsia="es-CR"/>
              </w:rPr>
              <w:t>∑</w:t>
            </w:r>
            <w:r w:rsidR="006A7557" w:rsidRPr="006A7557">
              <w:rPr>
                <w:rFonts w:cs="Arial"/>
                <w:color w:val="000000"/>
                <w:sz w:val="16"/>
                <w:szCs w:val="16"/>
                <w:lang w:val="es-CR" w:eastAsia="es-CR"/>
              </w:rPr>
              <w:t xml:space="preserve"> </w:t>
            </w:r>
            <w:hyperlink w:anchor="_DesgloseAjustesValuacionInstrumento_2" w:history="1">
              <w:r w:rsidR="006A7557" w:rsidRPr="006A7557">
                <w:rPr>
                  <w:rStyle w:val="Hipervnculo"/>
                  <w:rFonts w:cs="Arial"/>
                  <w:sz w:val="16"/>
                  <w:szCs w:val="16"/>
                  <w:lang w:val="es-CR" w:eastAsia="es-CR"/>
                </w:rPr>
                <w:t>DesgloseAjustesValuacionInstrumentosRestringidosOrigActual</w:t>
              </w:r>
            </w:hyperlink>
          </w:p>
        </w:tc>
      </w:tr>
      <w:tr w:rsidR="00CD1CAD" w:rsidRPr="006A7557" w14:paraId="34389FCB"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05AEF877" w14:textId="77777777" w:rsidR="00CD1CAD" w:rsidRPr="00EA5A5C" w:rsidRDefault="00B4199C" w:rsidP="00714375">
            <w:pPr>
              <w:pStyle w:val="Ttulo9"/>
              <w:ind w:left="113" w:right="113"/>
              <w:jc w:val="center"/>
              <w:outlineLvl w:val="8"/>
              <w:rPr>
                <w:b w:val="0"/>
                <w:szCs w:val="16"/>
                <w:lang w:val="es-CR" w:eastAsia="es-CR"/>
              </w:rPr>
            </w:pPr>
            <w:bookmarkStart w:id="441" w:name="_DesgloseAjustesValuacionInstrumento_2"/>
            <w:bookmarkEnd w:id="441"/>
            <w:r>
              <w:rPr>
                <w:b w:val="0"/>
              </w:rPr>
              <w:t>[E]</w:t>
            </w:r>
            <w:r w:rsidR="00CD1CAD" w:rsidRPr="00EA5A5C">
              <w:rPr>
                <w:b w:val="0"/>
                <w:szCs w:val="16"/>
                <w:lang w:val="es-ES_tradnl" w:eastAsia="es-CR"/>
              </w:rPr>
              <w:t>DesgloseAjustesValuacionInstrumentosRestringidosOrigActual</w:t>
            </w:r>
          </w:p>
        </w:tc>
        <w:tc>
          <w:tcPr>
            <w:tcW w:w="2873" w:type="dxa"/>
            <w:hideMark/>
          </w:tcPr>
          <w:p w14:paraId="247EA222"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42" w:name="_[E]_CapSocial_21"/>
            <w:bookmarkEnd w:id="442"/>
            <w:r w:rsidRPr="006A7557">
              <w:rPr>
                <w:szCs w:val="16"/>
              </w:rPr>
              <w:t xml:space="preserve">[E] </w:t>
            </w:r>
            <w:r w:rsidRPr="006A7557">
              <w:rPr>
                <w:szCs w:val="16"/>
                <w:lang w:val="es-ES_tradnl" w:eastAsia="es-CR"/>
              </w:rPr>
              <w:t>CapSocial</w:t>
            </w:r>
          </w:p>
        </w:tc>
        <w:tc>
          <w:tcPr>
            <w:tcW w:w="4536" w:type="dxa"/>
            <w:vAlign w:val="center"/>
            <w:hideMark/>
          </w:tcPr>
          <w:p w14:paraId="291EAEF8"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192B37EA"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2A0CBAFD" w14:textId="77777777" w:rsidR="00074EBC" w:rsidRPr="00D1267E" w:rsidRDefault="00074EBC" w:rsidP="009B7AA1">
            <w:pPr>
              <w:pStyle w:val="Prrafodelista"/>
              <w:numPr>
                <w:ilvl w:val="0"/>
                <w:numId w:val="33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56E517A" w14:textId="77777777" w:rsidR="00CD1CAD" w:rsidRPr="00074EBC" w:rsidRDefault="00074EBC" w:rsidP="009B7AA1">
            <w:pPr>
              <w:pStyle w:val="Prrafodelista"/>
              <w:numPr>
                <w:ilvl w:val="0"/>
                <w:numId w:val="33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7557" w14:paraId="5A7A5F11" w14:textId="77777777" w:rsidTr="009B189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7B570CDA"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55950CCB" w14:textId="77777777" w:rsidR="00CD1CAD" w:rsidRPr="006A7557" w:rsidRDefault="00CD1CAD"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43" w:name="_[E]_AportesNoCapitalizados_23"/>
            <w:bookmarkEnd w:id="443"/>
            <w:r w:rsidRPr="006A7557">
              <w:rPr>
                <w:szCs w:val="16"/>
              </w:rPr>
              <w:t xml:space="preserve">[E] </w:t>
            </w:r>
            <w:r w:rsidRPr="006A7557">
              <w:rPr>
                <w:szCs w:val="16"/>
                <w:lang w:val="es-ES_tradnl" w:eastAsia="es-CR"/>
              </w:rPr>
              <w:t>AportesNoCapitalizados</w:t>
            </w:r>
          </w:p>
        </w:tc>
        <w:tc>
          <w:tcPr>
            <w:tcW w:w="4536" w:type="dxa"/>
            <w:vAlign w:val="center"/>
            <w:hideMark/>
          </w:tcPr>
          <w:p w14:paraId="52189C7D"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153851F6" w14:textId="77777777" w:rsidR="00CD1CAD" w:rsidRPr="006A7557" w:rsidRDefault="00CD1CAD"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2CAD0915" w14:textId="77777777" w:rsidR="00074EBC" w:rsidRPr="00D1267E" w:rsidRDefault="00074EBC" w:rsidP="009B7AA1">
            <w:pPr>
              <w:pStyle w:val="Prrafodelista"/>
              <w:numPr>
                <w:ilvl w:val="0"/>
                <w:numId w:val="33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54245BF" w14:textId="77777777" w:rsidR="00CD1CAD" w:rsidRPr="00074EBC" w:rsidRDefault="00074EBC" w:rsidP="009B7AA1">
            <w:pPr>
              <w:pStyle w:val="Prrafodelista"/>
              <w:numPr>
                <w:ilvl w:val="0"/>
                <w:numId w:val="33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7557" w14:paraId="1A605675"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239DEF3C"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7CEFA563"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44" w:name="_[E]_Ajustes_23"/>
            <w:bookmarkEnd w:id="444"/>
            <w:r w:rsidRPr="006A7557">
              <w:rPr>
                <w:szCs w:val="16"/>
              </w:rPr>
              <w:t xml:space="preserve">[E] </w:t>
            </w:r>
            <w:r w:rsidRPr="006A7557">
              <w:rPr>
                <w:szCs w:val="16"/>
                <w:lang w:val="es-ES_tradnl" w:eastAsia="es-CR"/>
              </w:rPr>
              <w:t>Ajustes</w:t>
            </w:r>
          </w:p>
        </w:tc>
        <w:tc>
          <w:tcPr>
            <w:tcW w:w="4536" w:type="dxa"/>
            <w:vAlign w:val="center"/>
            <w:hideMark/>
          </w:tcPr>
          <w:p w14:paraId="10A8C9F1"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3657E982"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65A5FA97" w14:textId="77777777" w:rsidR="00074EBC" w:rsidRPr="00D1267E" w:rsidRDefault="00074EBC" w:rsidP="009B7AA1">
            <w:pPr>
              <w:pStyle w:val="Prrafodelista"/>
              <w:numPr>
                <w:ilvl w:val="0"/>
                <w:numId w:val="33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B8B4EF2" w14:textId="77777777" w:rsidR="00CD1CAD" w:rsidRPr="00074EBC" w:rsidRDefault="00074EBC" w:rsidP="009B7AA1">
            <w:pPr>
              <w:pStyle w:val="Prrafodelista"/>
              <w:numPr>
                <w:ilvl w:val="0"/>
                <w:numId w:val="33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7557" w14:paraId="7CAF1D3E" w14:textId="77777777" w:rsidTr="009B189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7CE19759"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75783128" w14:textId="77777777" w:rsidR="00CD1CAD" w:rsidRPr="006A7557" w:rsidRDefault="00CD1CAD"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45" w:name="_[E]_Reservas_23"/>
            <w:bookmarkEnd w:id="445"/>
            <w:r w:rsidRPr="006A7557">
              <w:rPr>
                <w:szCs w:val="16"/>
              </w:rPr>
              <w:t xml:space="preserve">[E] </w:t>
            </w:r>
            <w:r w:rsidRPr="006A7557">
              <w:rPr>
                <w:szCs w:val="16"/>
                <w:lang w:val="es-ES_tradnl" w:eastAsia="es-CR"/>
              </w:rPr>
              <w:t>Reservas</w:t>
            </w:r>
          </w:p>
        </w:tc>
        <w:tc>
          <w:tcPr>
            <w:tcW w:w="4536" w:type="dxa"/>
            <w:vAlign w:val="center"/>
            <w:hideMark/>
          </w:tcPr>
          <w:p w14:paraId="1F02C73D"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48A244CE" w14:textId="77777777" w:rsidR="00CD1CAD" w:rsidRPr="006A7557" w:rsidRDefault="00CD1CAD"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14365DEB" w14:textId="77777777" w:rsidR="00074EBC" w:rsidRPr="00D1267E" w:rsidRDefault="00074EBC" w:rsidP="009B7AA1">
            <w:pPr>
              <w:pStyle w:val="Prrafodelista"/>
              <w:numPr>
                <w:ilvl w:val="0"/>
                <w:numId w:val="34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4BDB400" w14:textId="77777777" w:rsidR="00CD1CAD" w:rsidRPr="00074EBC" w:rsidRDefault="00074EBC" w:rsidP="009B7AA1">
            <w:pPr>
              <w:pStyle w:val="Prrafodelista"/>
              <w:numPr>
                <w:ilvl w:val="0"/>
                <w:numId w:val="34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7557" w14:paraId="3FA90666"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6501CB08"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10D6E752"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46" w:name="_[E]_ResultadosPrincipioPeriodo_23"/>
            <w:bookmarkEnd w:id="446"/>
            <w:r w:rsidRPr="006A7557">
              <w:rPr>
                <w:szCs w:val="16"/>
              </w:rPr>
              <w:t xml:space="preserve">[E] </w:t>
            </w:r>
            <w:r w:rsidRPr="006A7557">
              <w:rPr>
                <w:szCs w:val="16"/>
                <w:lang w:val="es-ES_tradnl" w:eastAsia="es-CR"/>
              </w:rPr>
              <w:t>ResultadosPrincipioPeriodo</w:t>
            </w:r>
          </w:p>
        </w:tc>
        <w:tc>
          <w:tcPr>
            <w:tcW w:w="4536" w:type="dxa"/>
            <w:vAlign w:val="center"/>
            <w:hideMark/>
          </w:tcPr>
          <w:p w14:paraId="1F750078"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669FC09A"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19ACB8F4" w14:textId="77777777" w:rsidR="00074EBC" w:rsidRPr="00D1267E" w:rsidRDefault="00074EBC" w:rsidP="009B7AA1">
            <w:pPr>
              <w:pStyle w:val="Prrafodelista"/>
              <w:numPr>
                <w:ilvl w:val="0"/>
                <w:numId w:val="34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240166D" w14:textId="77777777" w:rsidR="00CD1CAD" w:rsidRPr="00074EBC" w:rsidRDefault="00074EBC" w:rsidP="009B7AA1">
            <w:pPr>
              <w:pStyle w:val="Prrafodelista"/>
              <w:numPr>
                <w:ilvl w:val="0"/>
                <w:numId w:val="34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6A7557" w:rsidRPr="006A7557" w14:paraId="363867B6" w14:textId="77777777" w:rsidTr="009B1896">
        <w:trPr>
          <w:cnfStyle w:val="000000100000" w:firstRow="0" w:lastRow="0" w:firstColumn="0" w:lastColumn="0" w:oddVBand="0" w:evenVBand="0" w:oddHBand="1" w:evenHBand="0" w:firstRowFirstColumn="0" w:firstRowLastColumn="0" w:lastRowFirstColumn="0" w:lastRowLastColumn="0"/>
          <w:cantSplit/>
          <w:trHeight w:val="1140"/>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526756BD" w14:textId="77777777" w:rsidR="006A7557" w:rsidRPr="00EA5A5C" w:rsidRDefault="00B4199C" w:rsidP="00714375">
            <w:pPr>
              <w:pStyle w:val="Ttulo9"/>
              <w:ind w:left="113" w:right="113"/>
              <w:jc w:val="center"/>
              <w:outlineLvl w:val="8"/>
              <w:rPr>
                <w:b w:val="0"/>
                <w:szCs w:val="16"/>
                <w:lang w:val="es-CR" w:eastAsia="es-CR"/>
              </w:rPr>
            </w:pPr>
            <w:r>
              <w:rPr>
                <w:b w:val="0"/>
              </w:rPr>
              <w:t>[E]</w:t>
            </w:r>
            <w:r w:rsidR="006A7557" w:rsidRPr="00EA5A5C">
              <w:rPr>
                <w:b w:val="0"/>
                <w:szCs w:val="16"/>
                <w:lang w:val="es-ES_tradnl" w:eastAsia="es-CR"/>
              </w:rPr>
              <w:t>AjustesValuacionInstrumentosCesacionPagoOrigActual</w:t>
            </w:r>
          </w:p>
        </w:tc>
        <w:tc>
          <w:tcPr>
            <w:tcW w:w="2873" w:type="dxa"/>
            <w:hideMark/>
          </w:tcPr>
          <w:p w14:paraId="617768C6" w14:textId="77777777" w:rsidR="006A7557" w:rsidRPr="006A7557" w:rsidRDefault="006A7557"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47" w:name="_[A]_Total_69"/>
            <w:bookmarkEnd w:id="447"/>
            <w:r w:rsidRPr="006A7557">
              <w:rPr>
                <w:szCs w:val="16"/>
              </w:rPr>
              <w:t xml:space="preserve">[A] </w:t>
            </w:r>
            <w:r w:rsidRPr="006A7557">
              <w:rPr>
                <w:szCs w:val="16"/>
                <w:lang w:val="es-ES_tradnl" w:eastAsia="es-CR"/>
              </w:rPr>
              <w:t>Total</w:t>
            </w:r>
          </w:p>
        </w:tc>
        <w:tc>
          <w:tcPr>
            <w:tcW w:w="4536" w:type="dxa"/>
            <w:vAlign w:val="center"/>
            <w:hideMark/>
          </w:tcPr>
          <w:p w14:paraId="3CFB6526" w14:textId="77777777" w:rsidR="006A7557" w:rsidRPr="00AA78D3" w:rsidRDefault="006A7557" w:rsidP="007C3296">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xml:space="preserve">Ajuste por valuación de instrumentos </w:t>
            </w:r>
            <w:r w:rsidR="007C3296" w:rsidRPr="00AA78D3">
              <w:rPr>
                <w:rFonts w:cs="Arial"/>
                <w:color w:val="000000"/>
                <w:sz w:val="16"/>
                <w:szCs w:val="16"/>
                <w:lang w:val="es-CR" w:eastAsia="es-CR"/>
              </w:rPr>
              <w:t>financieros con</w:t>
            </w:r>
            <w:r w:rsidRPr="00AA78D3">
              <w:rPr>
                <w:rFonts w:cs="Arial"/>
                <w:color w:val="000000"/>
                <w:sz w:val="16"/>
                <w:szCs w:val="16"/>
                <w:lang w:val="es-CR" w:eastAsia="es-CR"/>
              </w:rPr>
              <w:t xml:space="preserve"> cesación de pago</w:t>
            </w:r>
            <w:r w:rsidR="007C3296" w:rsidRPr="00AA78D3">
              <w:rPr>
                <w:rFonts w:cs="Arial"/>
                <w:color w:val="000000"/>
                <w:sz w:val="16"/>
                <w:szCs w:val="16"/>
                <w:lang w:val="es-CR" w:eastAsia="es-CR"/>
              </w:rPr>
              <w:t>s, morosos o en litigio neto del impuesto sobre la renta</w:t>
            </w:r>
          </w:p>
        </w:tc>
        <w:tc>
          <w:tcPr>
            <w:tcW w:w="397" w:type="dxa"/>
            <w:textDirection w:val="btLr"/>
            <w:vAlign w:val="center"/>
            <w:hideMark/>
          </w:tcPr>
          <w:p w14:paraId="136427E4" w14:textId="77777777" w:rsidR="006A7557" w:rsidRPr="006A7557" w:rsidRDefault="006A7557"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045B1B71" w14:textId="77777777" w:rsidR="006A7557" w:rsidRPr="006A7557" w:rsidRDefault="00000000"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69" w:history="1">
              <w:r w:rsidR="006A7557" w:rsidRPr="006A7557">
                <w:rPr>
                  <w:rStyle w:val="Hipervnculo"/>
                  <w:rFonts w:cs="Arial"/>
                  <w:sz w:val="16"/>
                  <w:szCs w:val="16"/>
                  <w:lang w:val="es-CR" w:eastAsia="es-CR"/>
                </w:rPr>
                <w:t>[A] Total</w:t>
              </w:r>
            </w:hyperlink>
            <w:r w:rsidR="006A7557" w:rsidRPr="006A7557">
              <w:rPr>
                <w:rFonts w:cs="Arial"/>
                <w:color w:val="000000"/>
                <w:sz w:val="16"/>
                <w:szCs w:val="16"/>
                <w:lang w:val="es-CR" w:eastAsia="es-CR"/>
              </w:rPr>
              <w:t xml:space="preserve"> = </w:t>
            </w:r>
            <w:r w:rsidR="0075066B">
              <w:rPr>
                <w:rFonts w:cs="Arial"/>
                <w:color w:val="000000"/>
                <w:sz w:val="16"/>
                <w:szCs w:val="16"/>
                <w:lang w:val="es-CR" w:eastAsia="es-CR"/>
              </w:rPr>
              <w:t>∑</w:t>
            </w:r>
            <w:r w:rsidR="006A7557" w:rsidRPr="006A7557">
              <w:rPr>
                <w:rFonts w:cs="Arial"/>
                <w:color w:val="000000"/>
                <w:sz w:val="16"/>
                <w:szCs w:val="16"/>
                <w:lang w:val="es-CR" w:eastAsia="es-CR"/>
              </w:rPr>
              <w:t xml:space="preserve"> </w:t>
            </w:r>
            <w:hyperlink w:anchor="_DesgloseAjustesValuacionInstrumento_3" w:history="1">
              <w:r w:rsidR="006A7557" w:rsidRPr="006A7557">
                <w:rPr>
                  <w:rStyle w:val="Hipervnculo"/>
                  <w:rFonts w:cs="Arial"/>
                  <w:sz w:val="16"/>
                  <w:szCs w:val="16"/>
                  <w:lang w:val="es-CR" w:eastAsia="es-CR"/>
                </w:rPr>
                <w:t>DesgloseAjustesValuacionInstrumentosCesacionPagoOrigActual</w:t>
              </w:r>
            </w:hyperlink>
          </w:p>
        </w:tc>
      </w:tr>
      <w:tr w:rsidR="00CD1CAD" w:rsidRPr="006A7557" w14:paraId="3460F9C2"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2CEF8AA8" w14:textId="77777777" w:rsidR="00CD1CAD" w:rsidRPr="00EA5A5C" w:rsidRDefault="00B4199C" w:rsidP="00714375">
            <w:pPr>
              <w:pStyle w:val="Ttulo9"/>
              <w:ind w:left="113" w:right="113"/>
              <w:jc w:val="center"/>
              <w:outlineLvl w:val="8"/>
              <w:rPr>
                <w:b w:val="0"/>
                <w:szCs w:val="16"/>
                <w:lang w:val="es-CR" w:eastAsia="es-CR"/>
              </w:rPr>
            </w:pPr>
            <w:bookmarkStart w:id="448" w:name="_DesgloseAjustesValuacionInstrumento_3"/>
            <w:bookmarkEnd w:id="448"/>
            <w:r>
              <w:rPr>
                <w:b w:val="0"/>
              </w:rPr>
              <w:t>[E]</w:t>
            </w:r>
            <w:r w:rsidR="00CD1CAD" w:rsidRPr="00EA5A5C">
              <w:rPr>
                <w:b w:val="0"/>
                <w:szCs w:val="16"/>
                <w:lang w:val="es-ES_tradnl" w:eastAsia="es-CR"/>
              </w:rPr>
              <w:t>DesgloseAjustesValuacionInstrumentosCesacionPagoOrigActual</w:t>
            </w:r>
          </w:p>
        </w:tc>
        <w:tc>
          <w:tcPr>
            <w:tcW w:w="2873" w:type="dxa"/>
            <w:hideMark/>
          </w:tcPr>
          <w:p w14:paraId="7CA72B31"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49" w:name="_[E]_CapSocial_22"/>
            <w:bookmarkEnd w:id="449"/>
            <w:r w:rsidRPr="006A7557">
              <w:rPr>
                <w:szCs w:val="16"/>
              </w:rPr>
              <w:t xml:space="preserve">[E] </w:t>
            </w:r>
            <w:r w:rsidRPr="006A7557">
              <w:rPr>
                <w:szCs w:val="16"/>
                <w:lang w:val="es-ES_tradnl" w:eastAsia="es-CR"/>
              </w:rPr>
              <w:t>CapSocial</w:t>
            </w:r>
          </w:p>
        </w:tc>
        <w:tc>
          <w:tcPr>
            <w:tcW w:w="4536" w:type="dxa"/>
            <w:vAlign w:val="center"/>
            <w:hideMark/>
          </w:tcPr>
          <w:p w14:paraId="3430E0AD"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522819A6"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676CD61C" w14:textId="77777777" w:rsidR="00074EBC" w:rsidRPr="00D1267E" w:rsidRDefault="00074EBC" w:rsidP="009B7AA1">
            <w:pPr>
              <w:pStyle w:val="Prrafodelista"/>
              <w:numPr>
                <w:ilvl w:val="0"/>
                <w:numId w:val="34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55EE416" w14:textId="77777777" w:rsidR="00CD1CAD" w:rsidRPr="00074EBC" w:rsidRDefault="00074EBC" w:rsidP="009B7AA1">
            <w:pPr>
              <w:pStyle w:val="Prrafodelista"/>
              <w:numPr>
                <w:ilvl w:val="0"/>
                <w:numId w:val="34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7557" w14:paraId="52E03240" w14:textId="77777777" w:rsidTr="009B189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075A522F"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2F0F8C39" w14:textId="77777777" w:rsidR="00CD1CAD" w:rsidRPr="006A7557" w:rsidRDefault="00CD1CAD"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50" w:name="_[E]_AportesNoCapitalizados_24"/>
            <w:bookmarkEnd w:id="450"/>
            <w:r w:rsidRPr="006A7557">
              <w:rPr>
                <w:szCs w:val="16"/>
              </w:rPr>
              <w:t xml:space="preserve">[E] </w:t>
            </w:r>
            <w:r w:rsidRPr="006A7557">
              <w:rPr>
                <w:szCs w:val="16"/>
                <w:lang w:val="es-ES_tradnl" w:eastAsia="es-CR"/>
              </w:rPr>
              <w:t>AportesNoCapitalizados</w:t>
            </w:r>
          </w:p>
        </w:tc>
        <w:tc>
          <w:tcPr>
            <w:tcW w:w="4536" w:type="dxa"/>
            <w:vAlign w:val="center"/>
            <w:hideMark/>
          </w:tcPr>
          <w:p w14:paraId="02833490"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7E842138" w14:textId="77777777" w:rsidR="00CD1CAD" w:rsidRPr="006A7557" w:rsidRDefault="00CD1CAD"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2DFB684B" w14:textId="77777777" w:rsidR="00074EBC" w:rsidRPr="00D1267E" w:rsidRDefault="00074EBC" w:rsidP="009B7AA1">
            <w:pPr>
              <w:pStyle w:val="Prrafodelista"/>
              <w:numPr>
                <w:ilvl w:val="0"/>
                <w:numId w:val="34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0DCD4E6" w14:textId="77777777" w:rsidR="00CD1CAD" w:rsidRPr="00074EBC" w:rsidRDefault="00074EBC" w:rsidP="009B7AA1">
            <w:pPr>
              <w:pStyle w:val="Prrafodelista"/>
              <w:numPr>
                <w:ilvl w:val="0"/>
                <w:numId w:val="34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7557" w14:paraId="3C798CC2"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7DF4B203"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2F5E2B74"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51" w:name="_[E]_Ajustes_24"/>
            <w:bookmarkEnd w:id="451"/>
            <w:r w:rsidRPr="006A7557">
              <w:rPr>
                <w:szCs w:val="16"/>
              </w:rPr>
              <w:t xml:space="preserve">[E] </w:t>
            </w:r>
            <w:r w:rsidRPr="006A7557">
              <w:rPr>
                <w:szCs w:val="16"/>
                <w:lang w:val="es-ES_tradnl" w:eastAsia="es-CR"/>
              </w:rPr>
              <w:t>Ajustes</w:t>
            </w:r>
          </w:p>
        </w:tc>
        <w:tc>
          <w:tcPr>
            <w:tcW w:w="4536" w:type="dxa"/>
            <w:vAlign w:val="center"/>
            <w:hideMark/>
          </w:tcPr>
          <w:p w14:paraId="4AB5DF7A"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3E4B1919"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620E9C63" w14:textId="77777777" w:rsidR="00074EBC" w:rsidRPr="00D1267E" w:rsidRDefault="00074EBC" w:rsidP="009B7AA1">
            <w:pPr>
              <w:pStyle w:val="Prrafodelista"/>
              <w:numPr>
                <w:ilvl w:val="0"/>
                <w:numId w:val="34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59266AB" w14:textId="77777777" w:rsidR="00CD1CAD" w:rsidRPr="00074EBC" w:rsidRDefault="00074EBC" w:rsidP="009B7AA1">
            <w:pPr>
              <w:pStyle w:val="Prrafodelista"/>
              <w:numPr>
                <w:ilvl w:val="0"/>
                <w:numId w:val="34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74EBC">
              <w:rPr>
                <w:rFonts w:cs="Arial"/>
                <w:color w:val="000000"/>
                <w:sz w:val="16"/>
                <w:szCs w:val="16"/>
                <w:lang w:eastAsia="es-CR"/>
              </w:rPr>
              <w:t>Se debe expresar con 2 decimales</w:t>
            </w:r>
          </w:p>
        </w:tc>
      </w:tr>
      <w:tr w:rsidR="00CD1CAD" w:rsidRPr="006A7557" w14:paraId="75C879A9" w14:textId="77777777" w:rsidTr="009B189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1E19B1C4"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5AC56406" w14:textId="77777777" w:rsidR="00CD1CAD" w:rsidRPr="006A7557" w:rsidRDefault="00CD1CAD"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52" w:name="_[E]_Reservas_24"/>
            <w:bookmarkEnd w:id="452"/>
            <w:r w:rsidRPr="006A7557">
              <w:rPr>
                <w:szCs w:val="16"/>
              </w:rPr>
              <w:t xml:space="preserve">[E] </w:t>
            </w:r>
            <w:r w:rsidRPr="006A7557">
              <w:rPr>
                <w:szCs w:val="16"/>
                <w:lang w:val="es-ES_tradnl" w:eastAsia="es-CR"/>
              </w:rPr>
              <w:t>Reservas</w:t>
            </w:r>
          </w:p>
        </w:tc>
        <w:tc>
          <w:tcPr>
            <w:tcW w:w="4536" w:type="dxa"/>
            <w:vAlign w:val="center"/>
            <w:hideMark/>
          </w:tcPr>
          <w:p w14:paraId="619B2061"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17362027" w14:textId="77777777" w:rsidR="00CD1CAD" w:rsidRPr="006A7557" w:rsidRDefault="00CD1CAD"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127C35C3" w14:textId="77777777" w:rsidR="00267535" w:rsidRPr="00D1267E" w:rsidRDefault="00267535" w:rsidP="009B7AA1">
            <w:pPr>
              <w:pStyle w:val="Prrafodelista"/>
              <w:numPr>
                <w:ilvl w:val="0"/>
                <w:numId w:val="34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2273928" w14:textId="77777777" w:rsidR="00CD1CAD" w:rsidRPr="00267535" w:rsidRDefault="00267535" w:rsidP="009B7AA1">
            <w:pPr>
              <w:pStyle w:val="Prrafodelista"/>
              <w:numPr>
                <w:ilvl w:val="0"/>
                <w:numId w:val="34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67535">
              <w:rPr>
                <w:rFonts w:cs="Arial"/>
                <w:color w:val="000000"/>
                <w:sz w:val="16"/>
                <w:szCs w:val="16"/>
                <w:lang w:eastAsia="es-CR"/>
              </w:rPr>
              <w:t>Se debe expresar con 2 decimales</w:t>
            </w:r>
          </w:p>
        </w:tc>
      </w:tr>
      <w:tr w:rsidR="00CD1CAD" w:rsidRPr="006A7557" w14:paraId="7F6853BB"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26F04933"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6B34E64B"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53" w:name="_[E]_ResultadosPrincipioPeriodo_24"/>
            <w:bookmarkEnd w:id="453"/>
            <w:r w:rsidRPr="006A7557">
              <w:rPr>
                <w:szCs w:val="16"/>
              </w:rPr>
              <w:t xml:space="preserve">[E] </w:t>
            </w:r>
            <w:r w:rsidRPr="006A7557">
              <w:rPr>
                <w:szCs w:val="16"/>
                <w:lang w:val="es-ES_tradnl" w:eastAsia="es-CR"/>
              </w:rPr>
              <w:t>ResultadosPrincipioPeriodo</w:t>
            </w:r>
          </w:p>
        </w:tc>
        <w:tc>
          <w:tcPr>
            <w:tcW w:w="4536" w:type="dxa"/>
            <w:vAlign w:val="center"/>
            <w:hideMark/>
          </w:tcPr>
          <w:p w14:paraId="6773B0FF"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5C5A1A40"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07ADED82" w14:textId="77777777" w:rsidR="00267535" w:rsidRPr="00D1267E" w:rsidRDefault="00267535" w:rsidP="009B7AA1">
            <w:pPr>
              <w:pStyle w:val="Prrafodelista"/>
              <w:numPr>
                <w:ilvl w:val="0"/>
                <w:numId w:val="34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67D490D" w14:textId="77777777" w:rsidR="00CD1CAD" w:rsidRPr="00267535" w:rsidRDefault="00267535" w:rsidP="009B7AA1">
            <w:pPr>
              <w:pStyle w:val="Prrafodelista"/>
              <w:numPr>
                <w:ilvl w:val="0"/>
                <w:numId w:val="34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67535">
              <w:rPr>
                <w:rFonts w:cs="Arial"/>
                <w:color w:val="000000"/>
                <w:sz w:val="16"/>
                <w:szCs w:val="16"/>
                <w:lang w:eastAsia="es-CR"/>
              </w:rPr>
              <w:t>Se debe expresar con 2 decimales</w:t>
            </w:r>
          </w:p>
        </w:tc>
      </w:tr>
      <w:tr w:rsidR="006A7557" w:rsidRPr="006A7557" w14:paraId="77129B27" w14:textId="77777777" w:rsidTr="009B189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60612F3B" w14:textId="77777777" w:rsidR="006A7557" w:rsidRPr="00EA5A5C" w:rsidRDefault="00B4199C" w:rsidP="00714375">
            <w:pPr>
              <w:pStyle w:val="Ttulo9"/>
              <w:ind w:left="113" w:right="113"/>
              <w:jc w:val="center"/>
              <w:outlineLvl w:val="8"/>
              <w:rPr>
                <w:b w:val="0"/>
                <w:szCs w:val="16"/>
                <w:lang w:val="es-CR" w:eastAsia="es-CR"/>
              </w:rPr>
            </w:pPr>
            <w:r>
              <w:rPr>
                <w:b w:val="0"/>
              </w:rPr>
              <w:t>[E]</w:t>
            </w:r>
            <w:r w:rsidR="006A7557" w:rsidRPr="00EA5A5C">
              <w:rPr>
                <w:b w:val="0"/>
                <w:szCs w:val="16"/>
                <w:lang w:val="es-ES_tradnl" w:eastAsia="es-CR"/>
              </w:rPr>
              <w:t>OtrosOriginadosAnnoActual</w:t>
            </w:r>
          </w:p>
        </w:tc>
        <w:tc>
          <w:tcPr>
            <w:tcW w:w="2873" w:type="dxa"/>
            <w:hideMark/>
          </w:tcPr>
          <w:p w14:paraId="0B5DE5D8" w14:textId="77777777" w:rsidR="006A7557" w:rsidRPr="006A7557" w:rsidRDefault="006A7557"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54" w:name="_[A]_Total_70"/>
            <w:bookmarkEnd w:id="454"/>
            <w:r w:rsidRPr="006A7557">
              <w:rPr>
                <w:szCs w:val="16"/>
              </w:rPr>
              <w:t xml:space="preserve">[A] </w:t>
            </w:r>
            <w:r w:rsidRPr="006A7557">
              <w:rPr>
                <w:szCs w:val="16"/>
                <w:lang w:val="es-ES_tradnl" w:eastAsia="es-CR"/>
              </w:rPr>
              <w:t>Total</w:t>
            </w:r>
          </w:p>
        </w:tc>
        <w:tc>
          <w:tcPr>
            <w:tcW w:w="4536" w:type="dxa"/>
            <w:vAlign w:val="center"/>
            <w:hideMark/>
          </w:tcPr>
          <w:p w14:paraId="2C47492A" w14:textId="77777777" w:rsidR="006A7557" w:rsidRPr="006A7557" w:rsidRDefault="006A7557" w:rsidP="006A7557">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Otros</w:t>
            </w:r>
          </w:p>
        </w:tc>
        <w:tc>
          <w:tcPr>
            <w:tcW w:w="397" w:type="dxa"/>
            <w:textDirection w:val="btLr"/>
            <w:vAlign w:val="center"/>
            <w:hideMark/>
          </w:tcPr>
          <w:p w14:paraId="45CEA4DA" w14:textId="77777777" w:rsidR="006A7557" w:rsidRPr="006A7557" w:rsidRDefault="006A7557"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23971BCF" w14:textId="77777777" w:rsidR="006A7557" w:rsidRPr="006A7557" w:rsidRDefault="00000000" w:rsidP="006A755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70" w:history="1">
              <w:r w:rsidR="006A7557" w:rsidRPr="006A7557">
                <w:rPr>
                  <w:rStyle w:val="Hipervnculo"/>
                  <w:rFonts w:cs="Arial"/>
                  <w:sz w:val="16"/>
                  <w:szCs w:val="16"/>
                  <w:lang w:val="es-CR" w:eastAsia="es-CR"/>
                </w:rPr>
                <w:t>[A] Total</w:t>
              </w:r>
            </w:hyperlink>
            <w:r w:rsidR="006A7557" w:rsidRPr="006A7557">
              <w:rPr>
                <w:rFonts w:cs="Arial"/>
                <w:color w:val="000000"/>
                <w:sz w:val="16"/>
                <w:szCs w:val="16"/>
                <w:lang w:val="es-CR" w:eastAsia="es-CR"/>
              </w:rPr>
              <w:t xml:space="preserve"> = </w:t>
            </w:r>
            <w:r w:rsidR="0075066B">
              <w:rPr>
                <w:rFonts w:cs="Arial"/>
                <w:color w:val="000000"/>
                <w:sz w:val="16"/>
                <w:szCs w:val="16"/>
                <w:lang w:val="es-CR" w:eastAsia="es-CR"/>
              </w:rPr>
              <w:t>∑</w:t>
            </w:r>
            <w:r w:rsidR="006A7557" w:rsidRPr="006A7557">
              <w:rPr>
                <w:rFonts w:cs="Arial"/>
                <w:color w:val="000000"/>
                <w:sz w:val="16"/>
                <w:szCs w:val="16"/>
                <w:lang w:val="es-CR" w:eastAsia="es-CR"/>
              </w:rPr>
              <w:t xml:space="preserve"> </w:t>
            </w:r>
            <w:hyperlink w:anchor="_DesgloseOtrosOrigActual" w:history="1">
              <w:r w:rsidR="006A7557" w:rsidRPr="006A7557">
                <w:rPr>
                  <w:rStyle w:val="Hipervnculo"/>
                  <w:rFonts w:cs="Arial"/>
                  <w:sz w:val="16"/>
                  <w:szCs w:val="16"/>
                  <w:lang w:val="es-CR" w:eastAsia="es-CR"/>
                </w:rPr>
                <w:t>DesgloseOtrosOrigActual</w:t>
              </w:r>
            </w:hyperlink>
          </w:p>
        </w:tc>
      </w:tr>
      <w:tr w:rsidR="00CD1CAD" w:rsidRPr="006A7557" w14:paraId="1CD2414F"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1FD727E6" w14:textId="77777777" w:rsidR="00CD1CAD" w:rsidRPr="00EA5A5C" w:rsidRDefault="00B4199C" w:rsidP="00714375">
            <w:pPr>
              <w:pStyle w:val="Ttulo9"/>
              <w:ind w:left="113" w:right="113"/>
              <w:jc w:val="center"/>
              <w:outlineLvl w:val="8"/>
              <w:rPr>
                <w:b w:val="0"/>
                <w:szCs w:val="16"/>
                <w:lang w:val="es-CR" w:eastAsia="es-CR"/>
              </w:rPr>
            </w:pPr>
            <w:bookmarkStart w:id="455" w:name="_DesgloseOtrosOrigActual"/>
            <w:bookmarkEnd w:id="455"/>
            <w:r>
              <w:rPr>
                <w:b w:val="0"/>
              </w:rPr>
              <w:t>[E]</w:t>
            </w:r>
            <w:r w:rsidR="00CD1CAD" w:rsidRPr="00EA5A5C">
              <w:rPr>
                <w:b w:val="0"/>
                <w:szCs w:val="16"/>
                <w:lang w:val="es-ES_tradnl" w:eastAsia="es-CR"/>
              </w:rPr>
              <w:t>DesgloseOtrosOrigActual</w:t>
            </w:r>
          </w:p>
        </w:tc>
        <w:tc>
          <w:tcPr>
            <w:tcW w:w="2873" w:type="dxa"/>
            <w:hideMark/>
          </w:tcPr>
          <w:p w14:paraId="1C22586E"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56" w:name="_[E]_CapSocial_23"/>
            <w:bookmarkEnd w:id="456"/>
            <w:r w:rsidRPr="006A7557">
              <w:rPr>
                <w:szCs w:val="16"/>
              </w:rPr>
              <w:t xml:space="preserve">[E] </w:t>
            </w:r>
            <w:r w:rsidRPr="006A7557">
              <w:rPr>
                <w:szCs w:val="16"/>
                <w:lang w:val="es-ES_tradnl" w:eastAsia="es-CR"/>
              </w:rPr>
              <w:t>CapSocial</w:t>
            </w:r>
          </w:p>
        </w:tc>
        <w:tc>
          <w:tcPr>
            <w:tcW w:w="4536" w:type="dxa"/>
            <w:vAlign w:val="center"/>
            <w:hideMark/>
          </w:tcPr>
          <w:p w14:paraId="6CA73E70"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397" w:type="dxa"/>
            <w:textDirection w:val="btLr"/>
            <w:vAlign w:val="center"/>
            <w:hideMark/>
          </w:tcPr>
          <w:p w14:paraId="67133DA7"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68313051" w14:textId="77777777" w:rsidR="00267535" w:rsidRPr="00D1267E" w:rsidRDefault="00267535" w:rsidP="009B7AA1">
            <w:pPr>
              <w:pStyle w:val="Prrafodelista"/>
              <w:numPr>
                <w:ilvl w:val="0"/>
                <w:numId w:val="34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2178EE8" w14:textId="77777777" w:rsidR="00CD1CAD" w:rsidRPr="00267535" w:rsidRDefault="00267535" w:rsidP="009B7AA1">
            <w:pPr>
              <w:pStyle w:val="Prrafodelista"/>
              <w:numPr>
                <w:ilvl w:val="0"/>
                <w:numId w:val="34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67535">
              <w:rPr>
                <w:rFonts w:cs="Arial"/>
                <w:color w:val="000000"/>
                <w:sz w:val="16"/>
                <w:szCs w:val="16"/>
                <w:lang w:eastAsia="es-CR"/>
              </w:rPr>
              <w:t>Se debe expresar con 2 decimales</w:t>
            </w:r>
          </w:p>
        </w:tc>
      </w:tr>
      <w:tr w:rsidR="00CD1CAD" w:rsidRPr="006A7557" w14:paraId="368AE77E" w14:textId="77777777" w:rsidTr="009B189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4920442C"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75E428F8" w14:textId="77777777" w:rsidR="00CD1CAD" w:rsidRPr="006A7557" w:rsidRDefault="00CD1CAD"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57" w:name="_[E]_AportesNoCapitalizados_25"/>
            <w:bookmarkEnd w:id="457"/>
            <w:r w:rsidRPr="006A7557">
              <w:rPr>
                <w:szCs w:val="16"/>
              </w:rPr>
              <w:t xml:space="preserve">[E] </w:t>
            </w:r>
            <w:r w:rsidRPr="006A7557">
              <w:rPr>
                <w:szCs w:val="16"/>
                <w:lang w:val="es-ES_tradnl" w:eastAsia="es-CR"/>
              </w:rPr>
              <w:t>AportesNoCapitalizados</w:t>
            </w:r>
          </w:p>
        </w:tc>
        <w:tc>
          <w:tcPr>
            <w:tcW w:w="4536" w:type="dxa"/>
            <w:vAlign w:val="center"/>
            <w:hideMark/>
          </w:tcPr>
          <w:p w14:paraId="4D049BE4"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44DD65F3" w14:textId="77777777" w:rsidR="00CD1CAD" w:rsidRPr="006A7557" w:rsidRDefault="00CD1CAD"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7C9CF93C" w14:textId="77777777" w:rsidR="00267535" w:rsidRPr="00D1267E" w:rsidRDefault="00267535" w:rsidP="009B7AA1">
            <w:pPr>
              <w:pStyle w:val="Prrafodelista"/>
              <w:numPr>
                <w:ilvl w:val="0"/>
                <w:numId w:val="34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D126A75" w14:textId="77777777" w:rsidR="00CD1CAD" w:rsidRPr="00267535" w:rsidRDefault="00267535" w:rsidP="009B7AA1">
            <w:pPr>
              <w:pStyle w:val="Prrafodelista"/>
              <w:numPr>
                <w:ilvl w:val="0"/>
                <w:numId w:val="34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67535">
              <w:rPr>
                <w:rFonts w:cs="Arial"/>
                <w:color w:val="000000"/>
                <w:sz w:val="16"/>
                <w:szCs w:val="16"/>
                <w:lang w:eastAsia="es-CR"/>
              </w:rPr>
              <w:t>Se debe expresar con 2 decimales</w:t>
            </w:r>
          </w:p>
        </w:tc>
      </w:tr>
      <w:tr w:rsidR="00CD1CAD" w:rsidRPr="006A7557" w14:paraId="445E6F65"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09DF9036"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60AC2D60"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58" w:name="_[E]_Ajustes_25"/>
            <w:bookmarkEnd w:id="458"/>
            <w:r w:rsidRPr="006A7557">
              <w:rPr>
                <w:szCs w:val="16"/>
              </w:rPr>
              <w:t xml:space="preserve">[E] </w:t>
            </w:r>
            <w:r w:rsidRPr="006A7557">
              <w:rPr>
                <w:szCs w:val="16"/>
                <w:lang w:val="es-ES_tradnl" w:eastAsia="es-CR"/>
              </w:rPr>
              <w:t>Ajustes</w:t>
            </w:r>
          </w:p>
        </w:tc>
        <w:tc>
          <w:tcPr>
            <w:tcW w:w="4536" w:type="dxa"/>
            <w:vAlign w:val="center"/>
            <w:hideMark/>
          </w:tcPr>
          <w:p w14:paraId="485599D6"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16FB780B"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4838F48B" w14:textId="77777777" w:rsidR="00267535" w:rsidRPr="00D1267E" w:rsidRDefault="00267535" w:rsidP="009B7AA1">
            <w:pPr>
              <w:pStyle w:val="Prrafodelista"/>
              <w:numPr>
                <w:ilvl w:val="0"/>
                <w:numId w:val="34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C0A5B53" w14:textId="77777777" w:rsidR="00CD1CAD" w:rsidRPr="00267535" w:rsidRDefault="00267535" w:rsidP="009B7AA1">
            <w:pPr>
              <w:pStyle w:val="Prrafodelista"/>
              <w:numPr>
                <w:ilvl w:val="0"/>
                <w:numId w:val="34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67535">
              <w:rPr>
                <w:rFonts w:cs="Arial"/>
                <w:color w:val="000000"/>
                <w:sz w:val="16"/>
                <w:szCs w:val="16"/>
                <w:lang w:eastAsia="es-CR"/>
              </w:rPr>
              <w:t>Se debe expresar con 2 decimales</w:t>
            </w:r>
          </w:p>
        </w:tc>
      </w:tr>
      <w:tr w:rsidR="00CD1CAD" w:rsidRPr="006A7557" w14:paraId="47FFA82E" w14:textId="77777777" w:rsidTr="009B189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75E45346"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535B9F9C" w14:textId="77777777" w:rsidR="00CD1CAD" w:rsidRPr="006A7557" w:rsidRDefault="00CD1CAD" w:rsidP="006A7557">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459" w:name="_[E]_Reservas_25"/>
            <w:bookmarkEnd w:id="459"/>
            <w:r w:rsidRPr="006A7557">
              <w:rPr>
                <w:szCs w:val="16"/>
              </w:rPr>
              <w:t xml:space="preserve">[E] </w:t>
            </w:r>
            <w:r w:rsidRPr="006A7557">
              <w:rPr>
                <w:szCs w:val="16"/>
                <w:lang w:val="es-ES_tradnl" w:eastAsia="es-CR"/>
              </w:rPr>
              <w:t>Reservas</w:t>
            </w:r>
          </w:p>
        </w:tc>
        <w:tc>
          <w:tcPr>
            <w:tcW w:w="4536" w:type="dxa"/>
            <w:vAlign w:val="center"/>
            <w:hideMark/>
          </w:tcPr>
          <w:p w14:paraId="7D07152F"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13C4B366" w14:textId="77777777" w:rsidR="00CD1CAD" w:rsidRPr="006A7557" w:rsidRDefault="00CD1CAD" w:rsidP="006A7557">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7C230553" w14:textId="77777777" w:rsidR="00267535" w:rsidRPr="00D1267E" w:rsidRDefault="00267535" w:rsidP="009B7AA1">
            <w:pPr>
              <w:pStyle w:val="Prrafodelista"/>
              <w:numPr>
                <w:ilvl w:val="0"/>
                <w:numId w:val="35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69046F9" w14:textId="77777777" w:rsidR="00CD1CAD" w:rsidRPr="00267535" w:rsidRDefault="00267535" w:rsidP="009B7AA1">
            <w:pPr>
              <w:pStyle w:val="Prrafodelista"/>
              <w:numPr>
                <w:ilvl w:val="0"/>
                <w:numId w:val="35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67535">
              <w:rPr>
                <w:rFonts w:cs="Arial"/>
                <w:color w:val="000000"/>
                <w:sz w:val="16"/>
                <w:szCs w:val="16"/>
                <w:lang w:eastAsia="es-CR"/>
              </w:rPr>
              <w:t>Se debe expresar con 2 decimales</w:t>
            </w:r>
          </w:p>
        </w:tc>
      </w:tr>
      <w:tr w:rsidR="00CD1CAD" w:rsidRPr="006A7557" w14:paraId="1CE2536A" w14:textId="77777777" w:rsidTr="009B1896">
        <w:trPr>
          <w:cantSplit/>
          <w:trHeight w:val="1134"/>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35E3D1DD" w14:textId="77777777" w:rsidR="00CD1CAD" w:rsidRPr="00EA5A5C" w:rsidRDefault="00CD1CAD" w:rsidP="00714375">
            <w:pPr>
              <w:pStyle w:val="Ttulo9"/>
              <w:ind w:left="113" w:right="113"/>
              <w:jc w:val="center"/>
              <w:outlineLvl w:val="8"/>
              <w:rPr>
                <w:b w:val="0"/>
                <w:szCs w:val="16"/>
                <w:lang w:val="es-CR" w:eastAsia="es-CR"/>
              </w:rPr>
            </w:pPr>
          </w:p>
        </w:tc>
        <w:tc>
          <w:tcPr>
            <w:tcW w:w="2873" w:type="dxa"/>
            <w:hideMark/>
          </w:tcPr>
          <w:p w14:paraId="7FF6ED5D" w14:textId="77777777" w:rsidR="00CD1CAD" w:rsidRPr="006A7557" w:rsidRDefault="00CD1CAD" w:rsidP="006A7557">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460" w:name="_[E]_ResultadosPrincipioPeriodo_25"/>
            <w:bookmarkEnd w:id="460"/>
            <w:r w:rsidRPr="006A7557">
              <w:rPr>
                <w:szCs w:val="16"/>
              </w:rPr>
              <w:t xml:space="preserve">[E] </w:t>
            </w:r>
            <w:r w:rsidRPr="006A7557">
              <w:rPr>
                <w:szCs w:val="16"/>
                <w:lang w:val="es-ES_tradnl" w:eastAsia="es-CR"/>
              </w:rPr>
              <w:t>ResultadosPrincipioPeriodo</w:t>
            </w:r>
          </w:p>
        </w:tc>
        <w:tc>
          <w:tcPr>
            <w:tcW w:w="4536" w:type="dxa"/>
            <w:vAlign w:val="center"/>
            <w:hideMark/>
          </w:tcPr>
          <w:p w14:paraId="3EFD0012"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0AF892FA" w14:textId="77777777" w:rsidR="00CD1CAD" w:rsidRPr="006A7557" w:rsidRDefault="00CD1CAD" w:rsidP="006A7557">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7557">
              <w:rPr>
                <w:rFonts w:cs="Arial"/>
                <w:color w:val="000000"/>
                <w:sz w:val="16"/>
                <w:szCs w:val="16"/>
                <w:lang w:val="es-CR" w:eastAsia="es-CR"/>
              </w:rPr>
              <w:t>No aplica</w:t>
            </w:r>
          </w:p>
        </w:tc>
        <w:tc>
          <w:tcPr>
            <w:tcW w:w="5103" w:type="dxa"/>
            <w:vAlign w:val="center"/>
            <w:hideMark/>
          </w:tcPr>
          <w:p w14:paraId="7D2B2B87" w14:textId="77777777" w:rsidR="00267535" w:rsidRPr="00D1267E" w:rsidRDefault="00267535" w:rsidP="009B7AA1">
            <w:pPr>
              <w:pStyle w:val="Prrafodelista"/>
              <w:numPr>
                <w:ilvl w:val="0"/>
                <w:numId w:val="35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C31C869" w14:textId="77777777" w:rsidR="00CD1CAD" w:rsidRPr="00267535" w:rsidRDefault="00267535" w:rsidP="009B7AA1">
            <w:pPr>
              <w:pStyle w:val="Prrafodelista"/>
              <w:numPr>
                <w:ilvl w:val="0"/>
                <w:numId w:val="35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67535">
              <w:rPr>
                <w:rFonts w:cs="Arial"/>
                <w:color w:val="000000"/>
                <w:sz w:val="16"/>
                <w:szCs w:val="16"/>
                <w:lang w:eastAsia="es-CR"/>
              </w:rPr>
              <w:t>Se debe expresar con 2 decimales</w:t>
            </w:r>
          </w:p>
        </w:tc>
      </w:tr>
    </w:tbl>
    <w:p w14:paraId="31A6D94F" w14:textId="77777777" w:rsidR="00282056" w:rsidRDefault="00282056" w:rsidP="00282056">
      <w:pPr>
        <w:rPr>
          <w:lang w:val="es-ES_tradnl" w:eastAsia="en-US"/>
        </w:rPr>
      </w:pPr>
    </w:p>
    <w:p w14:paraId="68EB7055" w14:textId="77777777" w:rsidR="001A56E8" w:rsidRPr="00876433" w:rsidRDefault="001A56E8" w:rsidP="00282056">
      <w:pPr>
        <w:rPr>
          <w:lang w:val="es-ES_tradnl" w:eastAsia="en-US"/>
        </w:rPr>
      </w:pPr>
    </w:p>
    <w:p w14:paraId="2B415568" w14:textId="77777777" w:rsidR="00282056" w:rsidRDefault="00282056" w:rsidP="00282056">
      <w:pPr>
        <w:rPr>
          <w:lang w:val="es-ES_tradnl" w:eastAsia="en-US"/>
        </w:rPr>
      </w:pPr>
      <w:r>
        <w:rPr>
          <w:lang w:val="es-ES_tradnl" w:eastAsia="en-US"/>
        </w:rPr>
        <w:br w:type="page"/>
      </w:r>
    </w:p>
    <w:p w14:paraId="0476392C" w14:textId="77777777" w:rsidR="00282056" w:rsidRPr="00876433" w:rsidRDefault="00282056" w:rsidP="00282056">
      <w:pPr>
        <w:rPr>
          <w:lang w:val="es-ES_tradnl" w:eastAsia="en-US"/>
        </w:rPr>
      </w:pPr>
    </w:p>
    <w:p w14:paraId="467BFDEA" w14:textId="77777777" w:rsidR="00282056" w:rsidRDefault="00282056" w:rsidP="00F4314C">
      <w:pPr>
        <w:pStyle w:val="Ttulo3"/>
        <w:numPr>
          <w:ilvl w:val="0"/>
          <w:numId w:val="19"/>
        </w:numPr>
      </w:pPr>
      <w:bookmarkStart w:id="461" w:name="_Toc136255527"/>
      <w:r w:rsidRPr="002D7C34">
        <w:t>TranferenciasResultadosAnnoActual</w:t>
      </w:r>
      <w:bookmarkEnd w:id="461"/>
    </w:p>
    <w:p w14:paraId="1DC8C4F0" w14:textId="77777777" w:rsidR="00282056" w:rsidRDefault="00282056" w:rsidP="00282056">
      <w:pPr>
        <w:rPr>
          <w:lang w:val="es-ES_tradnl" w:eastAsia="en-US"/>
        </w:rPr>
      </w:pPr>
    </w:p>
    <w:tbl>
      <w:tblPr>
        <w:tblStyle w:val="Cuadrculamedia3-nfasis1"/>
        <w:tblW w:w="14175" w:type="dxa"/>
        <w:tblLayout w:type="fixed"/>
        <w:tblLook w:val="04A0" w:firstRow="1" w:lastRow="0" w:firstColumn="1" w:lastColumn="0" w:noHBand="0" w:noVBand="1"/>
      </w:tblPr>
      <w:tblGrid>
        <w:gridCol w:w="1266"/>
        <w:gridCol w:w="2873"/>
        <w:gridCol w:w="4536"/>
        <w:gridCol w:w="397"/>
        <w:gridCol w:w="5103"/>
      </w:tblGrid>
      <w:tr w:rsidR="0075066B" w:rsidRPr="005267DE" w14:paraId="0F2BA9B4" w14:textId="77777777" w:rsidTr="009B1896">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3A37F73E" w14:textId="77777777" w:rsidR="0075066B" w:rsidRPr="005267DE" w:rsidRDefault="0075066B" w:rsidP="00C9521D">
            <w:pPr>
              <w:ind w:left="113" w:right="113"/>
              <w:jc w:val="center"/>
              <w:rPr>
                <w:rFonts w:cs="Arial"/>
                <w:bCs w:val="0"/>
                <w:color w:val="FFFFFF"/>
                <w:sz w:val="16"/>
                <w:szCs w:val="16"/>
                <w:lang w:val="es-CR" w:eastAsia="es-CR"/>
              </w:rPr>
            </w:pPr>
            <w:r w:rsidRPr="005267DE">
              <w:rPr>
                <w:rFonts w:cs="Arial"/>
                <w:bCs w:val="0"/>
                <w:color w:val="FFFFFF"/>
                <w:sz w:val="16"/>
                <w:szCs w:val="16"/>
                <w:lang w:val="es-CR" w:eastAsia="es-CR"/>
              </w:rPr>
              <w:t>Nodo</w:t>
            </w:r>
          </w:p>
        </w:tc>
        <w:tc>
          <w:tcPr>
            <w:tcW w:w="2873" w:type="dxa"/>
            <w:vAlign w:val="center"/>
            <w:hideMark/>
          </w:tcPr>
          <w:p w14:paraId="1014C704" w14:textId="77777777" w:rsidR="0075066B" w:rsidRPr="005267DE" w:rsidRDefault="0075066B" w:rsidP="005267DE">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5267DE">
              <w:rPr>
                <w:rFonts w:cs="Arial"/>
                <w:bCs w:val="0"/>
                <w:color w:val="FFFFFF"/>
                <w:sz w:val="16"/>
                <w:szCs w:val="16"/>
                <w:lang w:val="es-CR" w:eastAsia="es-CR"/>
              </w:rPr>
              <w:t>Atributo[A] / Elemento[E]</w:t>
            </w:r>
          </w:p>
        </w:tc>
        <w:tc>
          <w:tcPr>
            <w:tcW w:w="4536" w:type="dxa"/>
            <w:vAlign w:val="center"/>
            <w:hideMark/>
          </w:tcPr>
          <w:p w14:paraId="08238E7E" w14:textId="77777777" w:rsidR="0075066B" w:rsidRPr="005267DE" w:rsidRDefault="0075066B" w:rsidP="005267DE">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5267DE">
              <w:rPr>
                <w:rFonts w:cs="Arial"/>
                <w:bCs w:val="0"/>
                <w:color w:val="FFFFFF"/>
                <w:sz w:val="16"/>
                <w:szCs w:val="16"/>
                <w:lang w:val="es-CR" w:eastAsia="es-CR"/>
              </w:rPr>
              <w:t>Descripción</w:t>
            </w:r>
          </w:p>
        </w:tc>
        <w:tc>
          <w:tcPr>
            <w:tcW w:w="397" w:type="dxa"/>
            <w:textDirection w:val="btLr"/>
            <w:vAlign w:val="center"/>
            <w:hideMark/>
          </w:tcPr>
          <w:p w14:paraId="571E276D" w14:textId="77777777" w:rsidR="0075066B" w:rsidRPr="005267DE" w:rsidRDefault="0075066B" w:rsidP="005267DE">
            <w:pPr>
              <w:ind w:left="113" w:right="113"/>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5267DE">
              <w:rPr>
                <w:rFonts w:cs="Arial"/>
                <w:bCs w:val="0"/>
                <w:color w:val="FFFFFF"/>
                <w:sz w:val="16"/>
                <w:szCs w:val="16"/>
                <w:lang w:val="es-CR" w:eastAsia="es-CR"/>
              </w:rPr>
              <w:t>Cuenta catálogo</w:t>
            </w:r>
          </w:p>
        </w:tc>
        <w:tc>
          <w:tcPr>
            <w:tcW w:w="5103" w:type="dxa"/>
            <w:vAlign w:val="center"/>
            <w:hideMark/>
          </w:tcPr>
          <w:p w14:paraId="3ADB6E85" w14:textId="77777777" w:rsidR="0075066B" w:rsidRPr="005267DE" w:rsidRDefault="0075066B" w:rsidP="005267DE">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5267DE">
              <w:rPr>
                <w:rFonts w:cs="Arial"/>
                <w:bCs w:val="0"/>
                <w:color w:val="FFFFFF"/>
                <w:sz w:val="16"/>
                <w:szCs w:val="16"/>
                <w:lang w:val="es-CR" w:eastAsia="es-CR"/>
              </w:rPr>
              <w:t>Validaciones</w:t>
            </w:r>
          </w:p>
        </w:tc>
      </w:tr>
      <w:tr w:rsidR="0075066B" w:rsidRPr="005267DE" w14:paraId="1B402FFD"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191A1983" w14:textId="77777777" w:rsidR="0075066B" w:rsidRPr="005267DE" w:rsidRDefault="00B4199C" w:rsidP="00C9521D">
            <w:pPr>
              <w:pStyle w:val="Ttulo9"/>
              <w:ind w:left="113" w:right="113"/>
              <w:jc w:val="center"/>
              <w:outlineLvl w:val="8"/>
              <w:rPr>
                <w:b w:val="0"/>
                <w:lang w:val="es-CR" w:eastAsia="es-CR"/>
              </w:rPr>
            </w:pPr>
            <w:r>
              <w:rPr>
                <w:b w:val="0"/>
              </w:rPr>
              <w:t>[E]</w:t>
            </w:r>
            <w:r w:rsidR="0075066B" w:rsidRPr="005267DE">
              <w:rPr>
                <w:b w:val="0"/>
                <w:lang w:val="es-ES_tradnl" w:eastAsia="es-CR"/>
              </w:rPr>
              <w:t>TranferenciasResultadosAnnoActual</w:t>
            </w:r>
          </w:p>
        </w:tc>
        <w:tc>
          <w:tcPr>
            <w:tcW w:w="2873" w:type="dxa"/>
            <w:hideMark/>
          </w:tcPr>
          <w:p w14:paraId="19517622" w14:textId="77777777" w:rsidR="0075066B" w:rsidRPr="005267DE" w:rsidRDefault="0075066B"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462" w:name="_[A]_TotalTranferenciasResultadosAnn"/>
            <w:bookmarkEnd w:id="462"/>
            <w:r w:rsidRPr="005267DE">
              <w:t xml:space="preserve">[A] </w:t>
            </w:r>
            <w:r w:rsidRPr="005267DE">
              <w:rPr>
                <w:lang w:val="es-ES_tradnl" w:eastAsia="es-CR"/>
              </w:rPr>
              <w:t>TotalTranferenciasResultadosAnnoActual</w:t>
            </w:r>
          </w:p>
        </w:tc>
        <w:tc>
          <w:tcPr>
            <w:tcW w:w="4536" w:type="dxa"/>
            <w:vAlign w:val="center"/>
            <w:hideMark/>
          </w:tcPr>
          <w:p w14:paraId="652DAB06" w14:textId="77777777" w:rsidR="0075066B" w:rsidRPr="005267DE" w:rsidRDefault="0075066B" w:rsidP="005267D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Total transferencias de resultados del año actual</w:t>
            </w:r>
          </w:p>
        </w:tc>
        <w:tc>
          <w:tcPr>
            <w:tcW w:w="397" w:type="dxa"/>
            <w:textDirection w:val="btLr"/>
            <w:vAlign w:val="center"/>
            <w:hideMark/>
          </w:tcPr>
          <w:p w14:paraId="2406F99F" w14:textId="77777777" w:rsidR="0075066B" w:rsidRPr="005267DE" w:rsidRDefault="0075066B"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3AA30694" w14:textId="77777777" w:rsidR="0075066B" w:rsidRPr="005267DE"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TranferenciasResultadosAnn" w:history="1">
              <w:r w:rsidR="0075066B" w:rsidRPr="005267DE">
                <w:rPr>
                  <w:rStyle w:val="Hipervnculo"/>
                  <w:rFonts w:cs="Arial"/>
                  <w:sz w:val="16"/>
                  <w:szCs w:val="16"/>
                  <w:lang w:val="es-CR" w:eastAsia="es-CR"/>
                </w:rPr>
                <w:t>[A] TotalTranferenciasResultadosAnnoActual</w:t>
              </w:r>
            </w:hyperlink>
            <w:r w:rsidR="0075066B" w:rsidRPr="005267DE">
              <w:rPr>
                <w:rFonts w:cs="Arial"/>
                <w:color w:val="000000"/>
                <w:sz w:val="16"/>
                <w:szCs w:val="16"/>
                <w:lang w:val="es-CR" w:eastAsia="es-CR"/>
              </w:rPr>
              <w:t xml:space="preserve"> = </w:t>
            </w:r>
            <w:r w:rsidR="005267DE">
              <w:rPr>
                <w:rFonts w:cs="Arial"/>
                <w:color w:val="000000"/>
                <w:sz w:val="16"/>
                <w:szCs w:val="16"/>
                <w:lang w:val="es-CR" w:eastAsia="es-CR"/>
              </w:rPr>
              <w:t>∑</w:t>
            </w:r>
            <w:r w:rsidR="0075066B" w:rsidRPr="005267DE">
              <w:rPr>
                <w:rFonts w:cs="Arial"/>
                <w:color w:val="000000"/>
                <w:sz w:val="16"/>
                <w:szCs w:val="16"/>
                <w:lang w:val="es-CR" w:eastAsia="es-CR"/>
              </w:rPr>
              <w:t xml:space="preserve"> </w:t>
            </w:r>
            <w:hyperlink w:anchor="_DesgloseTranferenciasResultadosAnno" w:history="1">
              <w:r w:rsidR="0075066B" w:rsidRPr="005267DE">
                <w:rPr>
                  <w:rStyle w:val="Hipervnculo"/>
                  <w:rFonts w:cs="Arial"/>
                  <w:sz w:val="16"/>
                  <w:szCs w:val="16"/>
                  <w:lang w:val="es-CR" w:eastAsia="es-CR"/>
                </w:rPr>
                <w:t>DesgloseTranferenciasResultadosAnnoActual</w:t>
              </w:r>
            </w:hyperlink>
          </w:p>
        </w:tc>
      </w:tr>
      <w:tr w:rsidR="00CD1CAD" w:rsidRPr="005267DE" w14:paraId="3250E06F"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087DB6AF" w14:textId="77777777" w:rsidR="00CD1CAD" w:rsidRPr="005267DE" w:rsidRDefault="00B4199C" w:rsidP="00C9521D">
            <w:pPr>
              <w:pStyle w:val="Ttulo9"/>
              <w:ind w:left="113" w:right="113"/>
              <w:jc w:val="center"/>
              <w:outlineLvl w:val="8"/>
              <w:rPr>
                <w:b w:val="0"/>
                <w:lang w:val="es-CR" w:eastAsia="es-CR"/>
              </w:rPr>
            </w:pPr>
            <w:bookmarkStart w:id="463" w:name="_DesgloseTranferenciasResultadosAnno"/>
            <w:bookmarkEnd w:id="463"/>
            <w:r>
              <w:rPr>
                <w:b w:val="0"/>
              </w:rPr>
              <w:t>[E]</w:t>
            </w:r>
            <w:r w:rsidR="00CD1CAD" w:rsidRPr="005267DE">
              <w:rPr>
                <w:b w:val="0"/>
                <w:lang w:val="es-ES_tradnl" w:eastAsia="es-CR"/>
              </w:rPr>
              <w:t>DesgloseTranferenciasResultadosAnnoActual</w:t>
            </w:r>
          </w:p>
        </w:tc>
        <w:tc>
          <w:tcPr>
            <w:tcW w:w="2873" w:type="dxa"/>
            <w:hideMark/>
          </w:tcPr>
          <w:p w14:paraId="59D60CC6"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464" w:name="_[A]_CapSocialTransfActual"/>
            <w:bookmarkEnd w:id="464"/>
            <w:r w:rsidRPr="005267DE">
              <w:t xml:space="preserve">[A] </w:t>
            </w:r>
            <w:r w:rsidRPr="005267DE">
              <w:rPr>
                <w:lang w:val="es-ES_tradnl" w:eastAsia="es-CR"/>
              </w:rPr>
              <w:t>CapSocialTransfActual</w:t>
            </w:r>
          </w:p>
        </w:tc>
        <w:tc>
          <w:tcPr>
            <w:tcW w:w="4536" w:type="dxa"/>
            <w:vAlign w:val="center"/>
            <w:hideMark/>
          </w:tcPr>
          <w:p w14:paraId="03B4E06D"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397" w:type="dxa"/>
            <w:textDirection w:val="btLr"/>
            <w:vAlign w:val="center"/>
            <w:hideMark/>
          </w:tcPr>
          <w:p w14:paraId="4D125691"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538FCF84" w14:textId="77777777" w:rsidR="00CD1CAD" w:rsidRPr="005267DE" w:rsidRDefault="00CD1CAD"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a.</w:t>
            </w:r>
          </w:p>
          <w:p w14:paraId="4F18E8CC" w14:textId="77777777" w:rsidR="00CD1CAD" w:rsidRPr="005267DE" w:rsidRDefault="00CD1CAD"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09A7BEE4" w14:textId="77777777" w:rsidR="00CD1CAD" w:rsidRDefault="00CD1CAD"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0352F012" w14:textId="77777777" w:rsidR="00267535" w:rsidRDefault="00267535"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1FD0A1B5" w14:textId="77777777" w:rsidR="00267535" w:rsidRDefault="00267535"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267535">
              <w:rPr>
                <w:rFonts w:cs="Arial"/>
                <w:color w:val="000000"/>
                <w:sz w:val="16"/>
                <w:szCs w:val="16"/>
                <w:lang w:eastAsia="es-CR"/>
              </w:rPr>
              <w:t>Se debe expresar con 2 decimales</w:t>
            </w:r>
          </w:p>
          <w:p w14:paraId="21D854F4" w14:textId="77777777" w:rsidR="00267535" w:rsidRPr="00267535" w:rsidRDefault="00267535" w:rsidP="005267DE">
            <w:pPr>
              <w:cnfStyle w:val="000000000000" w:firstRow="0" w:lastRow="0" w:firstColumn="0" w:lastColumn="0" w:oddVBand="0" w:evenVBand="0" w:oddHBand="0" w:evenHBand="0" w:firstRowFirstColumn="0" w:firstRowLastColumn="0" w:lastRowFirstColumn="0" w:lastRowLastColumn="0"/>
              <w:rPr>
                <w:rFonts w:cs="Arial"/>
                <w:b/>
                <w:color w:val="000000"/>
                <w:sz w:val="16"/>
                <w:szCs w:val="16"/>
                <w:lang w:val="es-CR" w:eastAsia="es-CR"/>
              </w:rPr>
            </w:pPr>
          </w:p>
          <w:p w14:paraId="033FE7F7" w14:textId="77777777" w:rsidR="00CD1CAD" w:rsidRPr="005267DE" w:rsidRDefault="00267535"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sidRPr="005267DE">
              <w:rPr>
                <w:rFonts w:cs="Arial"/>
                <w:color w:val="000000"/>
                <w:sz w:val="16"/>
                <w:szCs w:val="16"/>
                <w:lang w:val="es-CR" w:eastAsia="es-CR"/>
              </w:rPr>
              <w:t>.</w:t>
            </w:r>
          </w:p>
          <w:p w14:paraId="45B2A19B" w14:textId="77777777" w:rsidR="00CD1CAD" w:rsidRPr="005267DE"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CapSocialTransfActual" w:history="1">
              <w:r w:rsidR="00CD1CAD" w:rsidRPr="005267DE">
                <w:rPr>
                  <w:rStyle w:val="Hipervnculo"/>
                  <w:rFonts w:cs="Arial"/>
                  <w:sz w:val="16"/>
                  <w:szCs w:val="16"/>
                  <w:lang w:val="es-CR" w:eastAsia="es-CR"/>
                </w:rPr>
                <w:t>[A] CapSocialTransfActual</w:t>
              </w:r>
            </w:hyperlink>
            <w:r w:rsidR="00CD1CAD" w:rsidRPr="005267DE">
              <w:rPr>
                <w:rFonts w:cs="Arial"/>
                <w:color w:val="000000"/>
                <w:sz w:val="16"/>
                <w:szCs w:val="16"/>
                <w:lang w:val="es-CR" w:eastAsia="es-CR"/>
              </w:rPr>
              <w:t xml:space="preserve"> =  </w:t>
            </w:r>
          </w:p>
          <w:p w14:paraId="70EE9DF6" w14:textId="77777777" w:rsidR="00CD1CAD" w:rsidRPr="005267DE"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24" w:history="1">
              <w:r w:rsidR="00CD1CAD" w:rsidRPr="005267DE">
                <w:rPr>
                  <w:rStyle w:val="Hipervnculo"/>
                  <w:rFonts w:cs="Arial"/>
                  <w:sz w:val="16"/>
                  <w:szCs w:val="16"/>
                  <w:lang w:val="es-CR" w:eastAsia="es-CR"/>
                </w:rPr>
                <w:t>[E] CapSocial</w:t>
              </w:r>
            </w:hyperlink>
            <w:r w:rsidR="00CD1CAD" w:rsidRPr="005267DE">
              <w:rPr>
                <w:rFonts w:cs="Arial"/>
                <w:color w:val="000000"/>
                <w:sz w:val="16"/>
                <w:szCs w:val="16"/>
                <w:lang w:val="es-CR" w:eastAsia="es-CR"/>
              </w:rPr>
              <w:t xml:space="preserve"> +</w:t>
            </w:r>
          </w:p>
          <w:p w14:paraId="0D2ED15E" w14:textId="77777777" w:rsidR="00CD1CAD" w:rsidRPr="005267DE"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25" w:history="1">
              <w:r w:rsidR="00CD1CAD" w:rsidRPr="005267DE">
                <w:rPr>
                  <w:rStyle w:val="Hipervnculo"/>
                  <w:rFonts w:cs="Arial"/>
                  <w:sz w:val="16"/>
                  <w:szCs w:val="16"/>
                  <w:lang w:val="es-CR" w:eastAsia="es-CR"/>
                </w:rPr>
                <w:t>[E] CapSocial</w:t>
              </w:r>
            </w:hyperlink>
            <w:r w:rsidR="00CD1CAD" w:rsidRPr="005267DE">
              <w:rPr>
                <w:rFonts w:cs="Arial"/>
                <w:color w:val="000000"/>
                <w:sz w:val="16"/>
                <w:szCs w:val="16"/>
                <w:lang w:val="es-CR" w:eastAsia="es-CR"/>
              </w:rPr>
              <w:t xml:space="preserve"> + </w:t>
            </w:r>
          </w:p>
          <w:p w14:paraId="5822C54F" w14:textId="77777777" w:rsidR="00CD1CAD" w:rsidRPr="005267DE"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26" w:history="1">
              <w:r w:rsidR="00CD1CAD" w:rsidRPr="005267DE">
                <w:rPr>
                  <w:rStyle w:val="Hipervnculo"/>
                  <w:rFonts w:cs="Arial"/>
                  <w:sz w:val="16"/>
                  <w:szCs w:val="16"/>
                  <w:lang w:val="es-CR" w:eastAsia="es-CR"/>
                </w:rPr>
                <w:t>[E] CapSocial</w:t>
              </w:r>
            </w:hyperlink>
            <w:r w:rsidR="00CD1CAD" w:rsidRPr="005267DE">
              <w:rPr>
                <w:rFonts w:cs="Arial"/>
                <w:color w:val="000000"/>
                <w:sz w:val="16"/>
                <w:szCs w:val="16"/>
                <w:lang w:val="es-CR" w:eastAsia="es-CR"/>
              </w:rPr>
              <w:t xml:space="preserve"> + </w:t>
            </w:r>
          </w:p>
          <w:p w14:paraId="48F85073" w14:textId="77777777" w:rsidR="00CD1CAD" w:rsidRPr="005267DE"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27" w:history="1">
              <w:r w:rsidR="00CD1CAD" w:rsidRPr="005267DE">
                <w:rPr>
                  <w:rStyle w:val="Hipervnculo"/>
                  <w:rFonts w:cs="Arial"/>
                  <w:sz w:val="16"/>
                  <w:szCs w:val="16"/>
                  <w:lang w:val="es-CR" w:eastAsia="es-CR"/>
                </w:rPr>
                <w:t>[E] CapSocial</w:t>
              </w:r>
            </w:hyperlink>
            <w:r w:rsidR="00CD1CAD" w:rsidRPr="005267DE">
              <w:rPr>
                <w:rFonts w:cs="Arial"/>
                <w:color w:val="000000"/>
                <w:sz w:val="16"/>
                <w:szCs w:val="16"/>
                <w:lang w:val="es-CR" w:eastAsia="es-CR"/>
              </w:rPr>
              <w:t xml:space="preserve"> +</w:t>
            </w:r>
          </w:p>
          <w:p w14:paraId="79332311" w14:textId="77777777" w:rsidR="00CD1CAD" w:rsidRPr="005267DE"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28" w:history="1">
              <w:r w:rsidR="00CD1CAD" w:rsidRPr="005267DE">
                <w:rPr>
                  <w:rStyle w:val="Hipervnculo"/>
                  <w:rFonts w:cs="Arial"/>
                  <w:sz w:val="16"/>
                  <w:szCs w:val="16"/>
                  <w:lang w:val="es-CR" w:eastAsia="es-CR"/>
                </w:rPr>
                <w:t>[E] CapSocial</w:t>
              </w:r>
            </w:hyperlink>
            <w:r w:rsidR="00CD1CAD" w:rsidRPr="005267DE">
              <w:rPr>
                <w:rFonts w:cs="Arial"/>
                <w:color w:val="000000"/>
                <w:sz w:val="16"/>
                <w:szCs w:val="16"/>
                <w:lang w:val="es-CR" w:eastAsia="es-CR"/>
              </w:rPr>
              <w:t xml:space="preserve"> + </w:t>
            </w:r>
          </w:p>
          <w:p w14:paraId="39D53478" w14:textId="77777777" w:rsidR="00CD1CAD" w:rsidRPr="005267DE"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29" w:history="1">
              <w:r w:rsidR="00CD1CAD" w:rsidRPr="005267DE">
                <w:rPr>
                  <w:rStyle w:val="Hipervnculo"/>
                  <w:rFonts w:cs="Arial"/>
                  <w:sz w:val="16"/>
                  <w:szCs w:val="16"/>
                  <w:lang w:val="es-CR" w:eastAsia="es-CR"/>
                </w:rPr>
                <w:t>[E] CapSocial</w:t>
              </w:r>
            </w:hyperlink>
            <w:r w:rsidR="00CD1CAD" w:rsidRPr="005267DE">
              <w:rPr>
                <w:rFonts w:cs="Arial"/>
                <w:color w:val="000000"/>
                <w:sz w:val="16"/>
                <w:szCs w:val="16"/>
                <w:lang w:val="es-CR" w:eastAsia="es-CR"/>
              </w:rPr>
              <w:t xml:space="preserve"> + </w:t>
            </w:r>
          </w:p>
          <w:p w14:paraId="434AABA5" w14:textId="77777777" w:rsidR="00CD1CAD" w:rsidRPr="005267DE"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30" w:history="1">
              <w:r w:rsidR="00CD1CAD" w:rsidRPr="005267DE">
                <w:rPr>
                  <w:rStyle w:val="Hipervnculo"/>
                  <w:rFonts w:cs="Arial"/>
                  <w:sz w:val="16"/>
                  <w:szCs w:val="16"/>
                  <w:lang w:val="es-CR" w:eastAsia="es-CR"/>
                </w:rPr>
                <w:t>[E] CapSocial</w:t>
              </w:r>
            </w:hyperlink>
            <w:r w:rsidR="00CD1CAD" w:rsidRPr="005267DE">
              <w:rPr>
                <w:rFonts w:cs="Arial"/>
                <w:color w:val="000000"/>
                <w:sz w:val="16"/>
                <w:szCs w:val="16"/>
                <w:lang w:val="es-CR" w:eastAsia="es-CR"/>
              </w:rPr>
              <w:t xml:space="preserve"> + </w:t>
            </w:r>
          </w:p>
          <w:p w14:paraId="22A7C0CB" w14:textId="77777777" w:rsidR="00CD1CAD" w:rsidRPr="005267DE"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31" w:history="1">
              <w:r w:rsidR="00CD1CAD" w:rsidRPr="005267DE">
                <w:rPr>
                  <w:rStyle w:val="Hipervnculo"/>
                  <w:rFonts w:cs="Arial"/>
                  <w:sz w:val="16"/>
                  <w:szCs w:val="16"/>
                  <w:lang w:val="es-CR" w:eastAsia="es-CR"/>
                </w:rPr>
                <w:t>[E] CapSocial</w:t>
              </w:r>
            </w:hyperlink>
            <w:r w:rsidR="00CD1CAD" w:rsidRPr="005267DE">
              <w:rPr>
                <w:rFonts w:cs="Arial"/>
                <w:color w:val="000000"/>
                <w:sz w:val="16"/>
                <w:szCs w:val="16"/>
                <w:lang w:val="es-CR" w:eastAsia="es-CR"/>
              </w:rPr>
              <w:t xml:space="preserve"> + </w:t>
            </w:r>
          </w:p>
          <w:p w14:paraId="189BFC26" w14:textId="77777777" w:rsidR="00CD1CAD" w:rsidRPr="005267DE"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32" w:history="1">
              <w:r w:rsidR="00CD1CAD" w:rsidRPr="005267DE">
                <w:rPr>
                  <w:rStyle w:val="Hipervnculo"/>
                  <w:rFonts w:cs="Arial"/>
                  <w:sz w:val="16"/>
                  <w:szCs w:val="16"/>
                  <w:lang w:val="es-CR" w:eastAsia="es-CR"/>
                </w:rPr>
                <w:t>[E] CapSocial</w:t>
              </w:r>
            </w:hyperlink>
            <w:r w:rsidR="00CD1CAD" w:rsidRPr="005267DE">
              <w:rPr>
                <w:rFonts w:cs="Arial"/>
                <w:color w:val="000000"/>
                <w:sz w:val="16"/>
                <w:szCs w:val="16"/>
                <w:lang w:val="es-CR" w:eastAsia="es-CR"/>
              </w:rPr>
              <w:t xml:space="preserve"> + </w:t>
            </w:r>
          </w:p>
          <w:p w14:paraId="3324ED76" w14:textId="77777777" w:rsidR="00CD1CAD" w:rsidRPr="005267DE"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33" w:history="1">
              <w:r w:rsidR="00CD1CAD" w:rsidRPr="005267DE">
                <w:rPr>
                  <w:rStyle w:val="Hipervnculo"/>
                  <w:rFonts w:cs="Arial"/>
                  <w:sz w:val="16"/>
                  <w:szCs w:val="16"/>
                  <w:lang w:val="es-CR" w:eastAsia="es-CR"/>
                </w:rPr>
                <w:t>[E] CapSocial</w:t>
              </w:r>
            </w:hyperlink>
            <w:r w:rsidR="00CD1CAD" w:rsidRPr="005267DE">
              <w:rPr>
                <w:rFonts w:cs="Arial"/>
                <w:color w:val="000000"/>
                <w:sz w:val="16"/>
                <w:szCs w:val="16"/>
                <w:lang w:val="es-CR" w:eastAsia="es-CR"/>
              </w:rPr>
              <w:t xml:space="preserve"> + </w:t>
            </w:r>
          </w:p>
          <w:p w14:paraId="2AB68F6D" w14:textId="77777777" w:rsidR="00CD1CAD" w:rsidRPr="005267DE"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34" w:history="1">
              <w:r w:rsidR="00CD1CAD" w:rsidRPr="005267DE">
                <w:rPr>
                  <w:rStyle w:val="Hipervnculo"/>
                  <w:rFonts w:cs="Arial"/>
                  <w:sz w:val="16"/>
                  <w:szCs w:val="16"/>
                  <w:lang w:val="es-CR" w:eastAsia="es-CR"/>
                </w:rPr>
                <w:t>[E] CapSocial</w:t>
              </w:r>
            </w:hyperlink>
            <w:r w:rsidR="00CD1CAD" w:rsidRPr="005267DE">
              <w:rPr>
                <w:rFonts w:cs="Arial"/>
                <w:color w:val="000000"/>
                <w:sz w:val="16"/>
                <w:szCs w:val="16"/>
                <w:lang w:val="es-CR" w:eastAsia="es-CR"/>
              </w:rPr>
              <w:t xml:space="preserve"> + </w:t>
            </w:r>
          </w:p>
          <w:p w14:paraId="38A90DFB" w14:textId="77777777" w:rsidR="00CD1CAD" w:rsidRPr="005267DE"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35" w:history="1">
              <w:r w:rsidR="00CD1CAD" w:rsidRPr="005267DE">
                <w:rPr>
                  <w:rStyle w:val="Hipervnculo"/>
                  <w:rFonts w:cs="Arial"/>
                  <w:sz w:val="16"/>
                  <w:szCs w:val="16"/>
                  <w:lang w:val="es-CR" w:eastAsia="es-CR"/>
                </w:rPr>
                <w:t>[E] CapSocial</w:t>
              </w:r>
            </w:hyperlink>
            <w:r w:rsidR="00CD1CAD" w:rsidRPr="005267DE">
              <w:rPr>
                <w:rFonts w:cs="Arial"/>
                <w:color w:val="000000"/>
                <w:sz w:val="16"/>
                <w:szCs w:val="16"/>
                <w:lang w:val="es-CR" w:eastAsia="es-CR"/>
              </w:rPr>
              <w:t xml:space="preserve"> + </w:t>
            </w:r>
          </w:p>
          <w:p w14:paraId="488A37AA" w14:textId="77777777" w:rsidR="00CD1CAD" w:rsidRPr="005267DE"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36" w:history="1">
              <w:r w:rsidR="00CD1CAD" w:rsidRPr="005267DE">
                <w:rPr>
                  <w:rStyle w:val="Hipervnculo"/>
                  <w:rFonts w:cs="Arial"/>
                  <w:sz w:val="16"/>
                  <w:szCs w:val="16"/>
                  <w:lang w:val="es-CR" w:eastAsia="es-CR"/>
                </w:rPr>
                <w:t>[E] CapSocial</w:t>
              </w:r>
            </w:hyperlink>
            <w:r w:rsidR="00CD1CAD" w:rsidRPr="005267DE">
              <w:rPr>
                <w:rFonts w:cs="Arial"/>
                <w:color w:val="000000"/>
                <w:sz w:val="16"/>
                <w:szCs w:val="16"/>
                <w:lang w:val="es-CR" w:eastAsia="es-CR"/>
              </w:rPr>
              <w:t xml:space="preserve"> + </w:t>
            </w:r>
          </w:p>
          <w:p w14:paraId="79865AA8" w14:textId="77777777" w:rsidR="00CD1CAD" w:rsidRPr="005267DE" w:rsidRDefault="00000000" w:rsidP="00BA7E5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37" w:history="1">
              <w:r w:rsidR="00CD1CAD" w:rsidRPr="005267DE">
                <w:rPr>
                  <w:rStyle w:val="Hipervnculo"/>
                  <w:rFonts w:cs="Arial"/>
                  <w:sz w:val="16"/>
                  <w:szCs w:val="16"/>
                  <w:lang w:val="es-CR" w:eastAsia="es-CR"/>
                </w:rPr>
                <w:t>[E] CapSocial</w:t>
              </w:r>
            </w:hyperlink>
            <w:r w:rsidR="00CD1CAD" w:rsidRPr="005267DE">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E]_CapSocial_38" w:history="1">
              <w:r w:rsidR="00CD1CAD" w:rsidRPr="005267DE">
                <w:rPr>
                  <w:rStyle w:val="Hipervnculo"/>
                  <w:rFonts w:cs="Arial"/>
                  <w:sz w:val="16"/>
                  <w:szCs w:val="16"/>
                  <w:lang w:val="es-CR" w:eastAsia="es-CR"/>
                </w:rPr>
                <w:t>[E] CapSocial</w:t>
              </w:r>
            </w:hyperlink>
          </w:p>
        </w:tc>
      </w:tr>
      <w:tr w:rsidR="00CD1CAD" w:rsidRPr="005267DE" w14:paraId="6998CC41"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63BED079"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2A509D1B"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465" w:name="_[A]_AportesNoCapitalizadosTransfAct"/>
            <w:bookmarkEnd w:id="465"/>
            <w:r w:rsidRPr="005267DE">
              <w:t xml:space="preserve">[A] </w:t>
            </w:r>
            <w:r w:rsidRPr="005267DE">
              <w:rPr>
                <w:lang w:val="es-ES_tradnl" w:eastAsia="es-CR"/>
              </w:rPr>
              <w:t>AportesNoCapitalizadosTransfActual</w:t>
            </w:r>
          </w:p>
        </w:tc>
        <w:tc>
          <w:tcPr>
            <w:tcW w:w="4536" w:type="dxa"/>
            <w:vAlign w:val="center"/>
            <w:hideMark/>
          </w:tcPr>
          <w:p w14:paraId="71A7E4E7"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510578CA"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59F7B56C" w14:textId="77777777" w:rsidR="00CD1CAD" w:rsidRDefault="00CD1CAD"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0EF7DA7C" w14:textId="77777777" w:rsidR="00CD1CAD" w:rsidRDefault="00CD1CAD"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55859040" w14:textId="77777777" w:rsidR="00CD1CAD" w:rsidRDefault="00CD1CAD"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7FFBD2D8" w14:textId="77777777" w:rsidR="00267535" w:rsidRDefault="00267535" w:rsidP="00267535">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7AD4A260" w14:textId="77777777" w:rsidR="00267535" w:rsidRPr="00267535" w:rsidRDefault="00267535" w:rsidP="00267535">
            <w:pPr>
              <w:cnfStyle w:val="000000100000" w:firstRow="0" w:lastRow="0" w:firstColumn="0" w:lastColumn="0" w:oddVBand="0" w:evenVBand="0" w:oddHBand="1" w:evenHBand="0" w:firstRowFirstColumn="0" w:firstRowLastColumn="0" w:lastRowFirstColumn="0" w:lastRowLastColumn="0"/>
              <w:rPr>
                <w:rFonts w:cs="Arial"/>
                <w:b/>
                <w:color w:val="000000"/>
                <w:sz w:val="16"/>
                <w:szCs w:val="16"/>
                <w:lang w:val="es-CR" w:eastAsia="es-CR"/>
              </w:rPr>
            </w:pPr>
            <w:r w:rsidRPr="00267535">
              <w:rPr>
                <w:rFonts w:cs="Arial"/>
                <w:color w:val="000000"/>
                <w:sz w:val="16"/>
                <w:szCs w:val="16"/>
                <w:lang w:eastAsia="es-CR"/>
              </w:rPr>
              <w:t>Se debe expresar con 2 decimales</w:t>
            </w:r>
          </w:p>
          <w:p w14:paraId="4A662B18" w14:textId="77777777" w:rsidR="00267535" w:rsidRDefault="00267535"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4C90190D" w14:textId="77777777" w:rsidR="00CD1CAD" w:rsidRDefault="00267535"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hyperlink w:anchor="_[A]_AportesNoCapitalizadosTransfAct" w:history="1">
              <w:r w:rsidR="00CD1CAD" w:rsidRPr="00C9521D">
                <w:rPr>
                  <w:rStyle w:val="Hipervnculo"/>
                  <w:rFonts w:cs="Arial"/>
                  <w:sz w:val="16"/>
                  <w:szCs w:val="16"/>
                  <w:lang w:val="es-CR" w:eastAsia="es-CR"/>
                </w:rPr>
                <w:t>[A] AportesNoCapitalizadosTransfActual</w:t>
              </w:r>
            </w:hyperlink>
            <w:r w:rsidR="00CD1CAD">
              <w:rPr>
                <w:rFonts w:cs="Arial"/>
                <w:color w:val="000000"/>
                <w:sz w:val="16"/>
                <w:szCs w:val="16"/>
                <w:lang w:val="es-CR" w:eastAsia="es-CR"/>
              </w:rPr>
              <w:t xml:space="preserve"> =</w:t>
            </w:r>
          </w:p>
          <w:p w14:paraId="4F1DDFB0"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26" w:history="1">
              <w:r w:rsidR="00CD1CAD" w:rsidRPr="00C9521D">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p>
          <w:p w14:paraId="481B4638"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27" w:history="1">
              <w:r w:rsidR="00CD1CAD" w:rsidRPr="00C9521D">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p>
          <w:p w14:paraId="59619FAB"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28" w:history="1">
              <w:r w:rsidR="00CD1CAD" w:rsidRPr="00C9521D">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p>
          <w:p w14:paraId="11374E59"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29" w:history="1">
              <w:r w:rsidR="00CD1CAD" w:rsidRPr="00C9521D">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p>
          <w:p w14:paraId="11C55D0A"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30" w:history="1">
              <w:r w:rsidR="00CD1CAD" w:rsidRPr="00C9521D">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p>
          <w:p w14:paraId="5B8EFEA8"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31" w:history="1">
              <w:r w:rsidR="00CD1CAD" w:rsidRPr="00C9521D">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p>
          <w:p w14:paraId="17CC4B73"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32" w:history="1">
              <w:r w:rsidR="00CD1CAD" w:rsidRPr="00C9521D">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p>
          <w:p w14:paraId="13773B25"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33" w:history="1">
              <w:r w:rsidR="00CD1CAD" w:rsidRPr="00C9521D">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p>
          <w:p w14:paraId="6024AF0A"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34" w:history="1">
              <w:r w:rsidR="00CD1CAD" w:rsidRPr="00C9521D">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p>
          <w:p w14:paraId="7A5C001A"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35" w:history="1">
              <w:r w:rsidR="00CD1CAD" w:rsidRPr="00C9521D">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p>
          <w:p w14:paraId="367CCDBF"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36" w:history="1">
              <w:r w:rsidR="00CD1CAD" w:rsidRPr="00C9521D">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p>
          <w:p w14:paraId="6CEDEC3B"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37" w:history="1">
              <w:r w:rsidR="00CD1CAD" w:rsidRPr="00C9521D">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p>
          <w:p w14:paraId="7E8C7716"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38" w:history="1">
              <w:r w:rsidR="00CD1CAD" w:rsidRPr="00C9521D">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p>
          <w:p w14:paraId="6DC1774F"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39" w:history="1">
              <w:r w:rsidR="00CD1CAD" w:rsidRPr="00C9521D">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E]_AportesNoCapitalizados_40" w:history="1">
              <w:r w:rsidR="00CD1CAD" w:rsidRPr="00C9521D">
                <w:rPr>
                  <w:rStyle w:val="Hipervnculo"/>
                  <w:rFonts w:cs="Arial"/>
                  <w:sz w:val="16"/>
                  <w:szCs w:val="16"/>
                  <w:lang w:val="es-CR" w:eastAsia="es-CR"/>
                </w:rPr>
                <w:t>[E] AportesNoCapitalizados</w:t>
              </w:r>
            </w:hyperlink>
          </w:p>
          <w:p w14:paraId="320AF654" w14:textId="77777777" w:rsidR="00CD1CAD" w:rsidRPr="005267DE" w:rsidRDefault="00CD1CAD"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CD1CAD" w:rsidRPr="005267DE" w14:paraId="33CBA056"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25E0CE5A"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3C592C63"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466" w:name="_[A]_AjustesTransfActual"/>
            <w:bookmarkEnd w:id="466"/>
            <w:r w:rsidRPr="005267DE">
              <w:t xml:space="preserve">[A] </w:t>
            </w:r>
            <w:r w:rsidRPr="005267DE">
              <w:rPr>
                <w:lang w:val="es-ES_tradnl" w:eastAsia="es-CR"/>
              </w:rPr>
              <w:t>AjustesTransfActual</w:t>
            </w:r>
          </w:p>
        </w:tc>
        <w:tc>
          <w:tcPr>
            <w:tcW w:w="4536" w:type="dxa"/>
            <w:vAlign w:val="center"/>
            <w:hideMark/>
          </w:tcPr>
          <w:p w14:paraId="440895B3"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1863D5A9"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490881DF" w14:textId="77777777" w:rsidR="00CD1CAD" w:rsidRDefault="00CD1CAD"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666B1ACE" w14:textId="77777777" w:rsidR="00CD1CAD" w:rsidRDefault="00CD1CAD"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35F04606" w14:textId="77777777" w:rsidR="00CD1CAD" w:rsidRDefault="00CD1CAD"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5DBB3150" w14:textId="77777777" w:rsidR="00267535" w:rsidRDefault="00267535" w:rsidP="00267535">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715FC1CC" w14:textId="77777777" w:rsidR="00267535" w:rsidRPr="00267535" w:rsidRDefault="00267535" w:rsidP="00267535">
            <w:pPr>
              <w:cnfStyle w:val="000000000000" w:firstRow="0" w:lastRow="0" w:firstColumn="0" w:lastColumn="0" w:oddVBand="0" w:evenVBand="0" w:oddHBand="0" w:evenHBand="0" w:firstRowFirstColumn="0" w:firstRowLastColumn="0" w:lastRowFirstColumn="0" w:lastRowLastColumn="0"/>
              <w:rPr>
                <w:rFonts w:cs="Arial"/>
                <w:b/>
                <w:color w:val="000000"/>
                <w:sz w:val="16"/>
                <w:szCs w:val="16"/>
                <w:lang w:val="es-CR" w:eastAsia="es-CR"/>
              </w:rPr>
            </w:pPr>
            <w:r w:rsidRPr="00267535">
              <w:rPr>
                <w:rFonts w:cs="Arial"/>
                <w:color w:val="000000"/>
                <w:sz w:val="16"/>
                <w:szCs w:val="16"/>
                <w:lang w:eastAsia="es-CR"/>
              </w:rPr>
              <w:t>Se debe expresar con 2 decimales</w:t>
            </w:r>
          </w:p>
          <w:p w14:paraId="019A92FE" w14:textId="77777777" w:rsidR="00267535" w:rsidRDefault="00267535"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2205D2B2" w14:textId="77777777" w:rsidR="00CD1CAD" w:rsidRDefault="00267535"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5470C7E3"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AjustesTransfActual" w:history="1">
              <w:r w:rsidR="00CD1CAD" w:rsidRPr="00C9521D">
                <w:rPr>
                  <w:rStyle w:val="Hipervnculo"/>
                  <w:rFonts w:cs="Arial"/>
                  <w:sz w:val="16"/>
                  <w:szCs w:val="16"/>
                  <w:lang w:val="es-CR" w:eastAsia="es-CR"/>
                </w:rPr>
                <w:t>[A] AjustesTransfActual</w:t>
              </w:r>
            </w:hyperlink>
            <w:r w:rsidR="00CD1CAD">
              <w:rPr>
                <w:rFonts w:cs="Arial"/>
                <w:color w:val="000000"/>
                <w:sz w:val="16"/>
                <w:szCs w:val="16"/>
                <w:lang w:val="es-CR" w:eastAsia="es-CR"/>
              </w:rPr>
              <w:t xml:space="preserve"> = </w:t>
            </w:r>
          </w:p>
          <w:p w14:paraId="05B130EA"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26" w:history="1">
              <w:r w:rsidR="00CD1CAD" w:rsidRPr="00C9521D">
                <w:rPr>
                  <w:rStyle w:val="Hipervnculo"/>
                  <w:rFonts w:cs="Arial"/>
                  <w:sz w:val="16"/>
                  <w:szCs w:val="16"/>
                  <w:lang w:val="es-CR" w:eastAsia="es-CR"/>
                </w:rPr>
                <w:t>[E] Ajustes</w:t>
              </w:r>
            </w:hyperlink>
            <w:r w:rsidR="00CD1CAD">
              <w:rPr>
                <w:rFonts w:cs="Arial"/>
                <w:color w:val="000000"/>
                <w:sz w:val="16"/>
                <w:szCs w:val="16"/>
                <w:lang w:val="es-CR" w:eastAsia="es-CR"/>
              </w:rPr>
              <w:t xml:space="preserve"> +</w:t>
            </w:r>
          </w:p>
          <w:p w14:paraId="79AE29EA"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27" w:history="1">
              <w:r w:rsidR="00CD1CAD" w:rsidRPr="00C9521D">
                <w:rPr>
                  <w:rStyle w:val="Hipervnculo"/>
                  <w:rFonts w:cs="Arial"/>
                  <w:sz w:val="16"/>
                  <w:szCs w:val="16"/>
                  <w:lang w:val="es-CR" w:eastAsia="es-CR"/>
                </w:rPr>
                <w:t>[E] Ajustes</w:t>
              </w:r>
            </w:hyperlink>
            <w:r w:rsidR="00CD1CAD">
              <w:rPr>
                <w:rFonts w:cs="Arial"/>
                <w:color w:val="000000"/>
                <w:sz w:val="16"/>
                <w:szCs w:val="16"/>
                <w:lang w:val="es-CR" w:eastAsia="es-CR"/>
              </w:rPr>
              <w:t xml:space="preserve"> +</w:t>
            </w:r>
          </w:p>
          <w:p w14:paraId="298AFCF5"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28" w:history="1">
              <w:r w:rsidR="00CD1CAD" w:rsidRPr="00C9521D">
                <w:rPr>
                  <w:rStyle w:val="Hipervnculo"/>
                  <w:rFonts w:cs="Arial"/>
                  <w:sz w:val="16"/>
                  <w:szCs w:val="16"/>
                  <w:lang w:val="es-CR" w:eastAsia="es-CR"/>
                </w:rPr>
                <w:t>[E] Ajustes</w:t>
              </w:r>
            </w:hyperlink>
            <w:r w:rsidR="00CD1CAD">
              <w:rPr>
                <w:rFonts w:cs="Arial"/>
                <w:color w:val="000000"/>
                <w:sz w:val="16"/>
                <w:szCs w:val="16"/>
                <w:lang w:val="es-CR" w:eastAsia="es-CR"/>
              </w:rPr>
              <w:t xml:space="preserve"> +</w:t>
            </w:r>
          </w:p>
          <w:p w14:paraId="5416FBB9"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29" w:history="1">
              <w:r w:rsidR="00CD1CAD" w:rsidRPr="00C9521D">
                <w:rPr>
                  <w:rStyle w:val="Hipervnculo"/>
                  <w:rFonts w:cs="Arial"/>
                  <w:sz w:val="16"/>
                  <w:szCs w:val="16"/>
                  <w:lang w:val="es-CR" w:eastAsia="es-CR"/>
                </w:rPr>
                <w:t>[E] Ajustes</w:t>
              </w:r>
            </w:hyperlink>
            <w:r w:rsidR="00CD1CAD">
              <w:rPr>
                <w:rFonts w:cs="Arial"/>
                <w:color w:val="000000"/>
                <w:sz w:val="16"/>
                <w:szCs w:val="16"/>
                <w:lang w:val="es-CR" w:eastAsia="es-CR"/>
              </w:rPr>
              <w:t xml:space="preserve"> +</w:t>
            </w:r>
          </w:p>
          <w:p w14:paraId="10C3D54E"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30" w:history="1">
              <w:r w:rsidR="00CD1CAD" w:rsidRPr="00C9521D">
                <w:rPr>
                  <w:rStyle w:val="Hipervnculo"/>
                  <w:rFonts w:cs="Arial"/>
                  <w:sz w:val="16"/>
                  <w:szCs w:val="16"/>
                  <w:lang w:val="es-CR" w:eastAsia="es-CR"/>
                </w:rPr>
                <w:t>[E] Ajustes</w:t>
              </w:r>
            </w:hyperlink>
            <w:r w:rsidR="00CD1CAD">
              <w:rPr>
                <w:rFonts w:cs="Arial"/>
                <w:color w:val="000000"/>
                <w:sz w:val="16"/>
                <w:szCs w:val="16"/>
                <w:lang w:val="es-CR" w:eastAsia="es-CR"/>
              </w:rPr>
              <w:t xml:space="preserve"> +</w:t>
            </w:r>
          </w:p>
          <w:p w14:paraId="43DAD6CB"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31" w:history="1">
              <w:r w:rsidR="00CD1CAD" w:rsidRPr="00C9521D">
                <w:rPr>
                  <w:rStyle w:val="Hipervnculo"/>
                  <w:rFonts w:cs="Arial"/>
                  <w:sz w:val="16"/>
                  <w:szCs w:val="16"/>
                  <w:lang w:val="es-CR" w:eastAsia="es-CR"/>
                </w:rPr>
                <w:t>[E] Ajustes</w:t>
              </w:r>
            </w:hyperlink>
            <w:r w:rsidR="00CD1CAD">
              <w:rPr>
                <w:rFonts w:cs="Arial"/>
                <w:color w:val="000000"/>
                <w:sz w:val="16"/>
                <w:szCs w:val="16"/>
                <w:lang w:val="es-CR" w:eastAsia="es-CR"/>
              </w:rPr>
              <w:t xml:space="preserve"> +</w:t>
            </w:r>
          </w:p>
          <w:p w14:paraId="3D6F1232"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32" w:history="1">
              <w:r w:rsidR="00CD1CAD" w:rsidRPr="00C9521D">
                <w:rPr>
                  <w:rStyle w:val="Hipervnculo"/>
                  <w:rFonts w:cs="Arial"/>
                  <w:sz w:val="16"/>
                  <w:szCs w:val="16"/>
                  <w:lang w:val="es-CR" w:eastAsia="es-CR"/>
                </w:rPr>
                <w:t>[E] Ajustes</w:t>
              </w:r>
            </w:hyperlink>
            <w:r w:rsidR="00CD1CAD">
              <w:rPr>
                <w:rFonts w:cs="Arial"/>
                <w:color w:val="000000"/>
                <w:sz w:val="16"/>
                <w:szCs w:val="16"/>
                <w:lang w:val="es-CR" w:eastAsia="es-CR"/>
              </w:rPr>
              <w:t xml:space="preserve"> +</w:t>
            </w:r>
          </w:p>
          <w:p w14:paraId="6919E9F1"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33" w:history="1">
              <w:r w:rsidR="00CD1CAD" w:rsidRPr="00C9521D">
                <w:rPr>
                  <w:rStyle w:val="Hipervnculo"/>
                  <w:rFonts w:cs="Arial"/>
                  <w:sz w:val="16"/>
                  <w:szCs w:val="16"/>
                  <w:lang w:val="es-CR" w:eastAsia="es-CR"/>
                </w:rPr>
                <w:t>[E] Ajustes</w:t>
              </w:r>
            </w:hyperlink>
            <w:r w:rsidR="00CD1CAD">
              <w:rPr>
                <w:rFonts w:cs="Arial"/>
                <w:color w:val="000000"/>
                <w:sz w:val="16"/>
                <w:szCs w:val="16"/>
                <w:lang w:val="es-CR" w:eastAsia="es-CR"/>
              </w:rPr>
              <w:t xml:space="preserve"> +</w:t>
            </w:r>
          </w:p>
          <w:p w14:paraId="2230C454"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34" w:history="1">
              <w:r w:rsidR="00CD1CAD" w:rsidRPr="0085695A">
                <w:rPr>
                  <w:rStyle w:val="Hipervnculo"/>
                  <w:rFonts w:cs="Arial"/>
                  <w:sz w:val="16"/>
                  <w:szCs w:val="16"/>
                  <w:lang w:val="es-CR" w:eastAsia="es-CR"/>
                </w:rPr>
                <w:t>[E] Ajustes</w:t>
              </w:r>
            </w:hyperlink>
            <w:r w:rsidR="00CD1CAD">
              <w:rPr>
                <w:rFonts w:cs="Arial"/>
                <w:color w:val="000000"/>
                <w:sz w:val="16"/>
                <w:szCs w:val="16"/>
                <w:lang w:val="es-CR" w:eastAsia="es-CR"/>
              </w:rPr>
              <w:t xml:space="preserve"> +</w:t>
            </w:r>
          </w:p>
          <w:p w14:paraId="43E89512"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35" w:history="1">
              <w:r w:rsidR="00CD1CAD" w:rsidRPr="0085695A">
                <w:rPr>
                  <w:rStyle w:val="Hipervnculo"/>
                  <w:rFonts w:cs="Arial"/>
                  <w:sz w:val="16"/>
                  <w:szCs w:val="16"/>
                  <w:lang w:val="es-CR" w:eastAsia="es-CR"/>
                </w:rPr>
                <w:t>[E] Ajustes</w:t>
              </w:r>
            </w:hyperlink>
            <w:r w:rsidR="00CD1CAD">
              <w:rPr>
                <w:rFonts w:cs="Arial"/>
                <w:color w:val="000000"/>
                <w:sz w:val="16"/>
                <w:szCs w:val="16"/>
                <w:lang w:val="es-CR" w:eastAsia="es-CR"/>
              </w:rPr>
              <w:t xml:space="preserve"> +</w:t>
            </w:r>
          </w:p>
          <w:p w14:paraId="4CABA31D"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36" w:history="1">
              <w:r w:rsidR="00CD1CAD" w:rsidRPr="0085695A">
                <w:rPr>
                  <w:rStyle w:val="Hipervnculo"/>
                  <w:rFonts w:cs="Arial"/>
                  <w:sz w:val="16"/>
                  <w:szCs w:val="16"/>
                  <w:lang w:val="es-CR" w:eastAsia="es-CR"/>
                </w:rPr>
                <w:t>[E] Ajustes</w:t>
              </w:r>
            </w:hyperlink>
            <w:r w:rsidR="00CD1CAD">
              <w:rPr>
                <w:rFonts w:cs="Arial"/>
                <w:color w:val="000000"/>
                <w:sz w:val="16"/>
                <w:szCs w:val="16"/>
                <w:lang w:val="es-CR" w:eastAsia="es-CR"/>
              </w:rPr>
              <w:t xml:space="preserve"> +</w:t>
            </w:r>
          </w:p>
          <w:p w14:paraId="6F9D65A0"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37" w:history="1">
              <w:r w:rsidR="00CD1CAD" w:rsidRPr="0085695A">
                <w:rPr>
                  <w:rStyle w:val="Hipervnculo"/>
                  <w:rFonts w:cs="Arial"/>
                  <w:sz w:val="16"/>
                  <w:szCs w:val="16"/>
                  <w:lang w:val="es-CR" w:eastAsia="es-CR"/>
                </w:rPr>
                <w:t>[E] Ajustes</w:t>
              </w:r>
            </w:hyperlink>
            <w:r w:rsidR="00CD1CAD">
              <w:rPr>
                <w:rFonts w:cs="Arial"/>
                <w:color w:val="000000"/>
                <w:sz w:val="16"/>
                <w:szCs w:val="16"/>
                <w:lang w:val="es-CR" w:eastAsia="es-CR"/>
              </w:rPr>
              <w:t xml:space="preserve"> +</w:t>
            </w:r>
          </w:p>
          <w:p w14:paraId="0450A004"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38" w:history="1">
              <w:r w:rsidR="00CD1CAD" w:rsidRPr="0085695A">
                <w:rPr>
                  <w:rStyle w:val="Hipervnculo"/>
                  <w:rFonts w:cs="Arial"/>
                  <w:sz w:val="16"/>
                  <w:szCs w:val="16"/>
                  <w:lang w:val="es-CR" w:eastAsia="es-CR"/>
                </w:rPr>
                <w:t>[E] Ajustes</w:t>
              </w:r>
            </w:hyperlink>
            <w:r w:rsidR="00CD1CAD">
              <w:rPr>
                <w:rFonts w:cs="Arial"/>
                <w:color w:val="000000"/>
                <w:sz w:val="16"/>
                <w:szCs w:val="16"/>
                <w:lang w:val="es-CR" w:eastAsia="es-CR"/>
              </w:rPr>
              <w:t xml:space="preserve"> +</w:t>
            </w:r>
          </w:p>
          <w:p w14:paraId="24177AB8" w14:textId="77777777" w:rsidR="00CD1CAD" w:rsidRPr="005267DE" w:rsidRDefault="00000000" w:rsidP="00BA7E5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39" w:history="1">
              <w:r w:rsidR="00CD1CAD" w:rsidRPr="0085695A">
                <w:rPr>
                  <w:rStyle w:val="Hipervnculo"/>
                  <w:rFonts w:cs="Arial"/>
                  <w:sz w:val="16"/>
                  <w:szCs w:val="16"/>
                  <w:lang w:val="es-CR" w:eastAsia="es-CR"/>
                </w:rPr>
                <w:t>[E] Ajustes</w:t>
              </w:r>
            </w:hyperlink>
            <w:r w:rsidR="00CD1CAD">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E]_Ajustes_40" w:history="1">
              <w:r w:rsidR="00CD1CAD" w:rsidRPr="0085695A">
                <w:rPr>
                  <w:rStyle w:val="Hipervnculo"/>
                  <w:rFonts w:cs="Arial"/>
                  <w:sz w:val="16"/>
                  <w:szCs w:val="16"/>
                  <w:lang w:val="es-CR" w:eastAsia="es-CR"/>
                </w:rPr>
                <w:t>[E] Ajustes</w:t>
              </w:r>
            </w:hyperlink>
          </w:p>
        </w:tc>
      </w:tr>
      <w:tr w:rsidR="00CD1CAD" w:rsidRPr="005267DE" w14:paraId="33941CA0"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25D2E5A0"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26BFF18F"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467" w:name="_[A]_ReservasTransfActual"/>
            <w:bookmarkEnd w:id="467"/>
            <w:r w:rsidRPr="005267DE">
              <w:t xml:space="preserve">[A] </w:t>
            </w:r>
            <w:r w:rsidRPr="005267DE">
              <w:rPr>
                <w:lang w:val="es-ES_tradnl" w:eastAsia="es-CR"/>
              </w:rPr>
              <w:t>ReservasTransfActual</w:t>
            </w:r>
          </w:p>
        </w:tc>
        <w:tc>
          <w:tcPr>
            <w:tcW w:w="4536" w:type="dxa"/>
            <w:vAlign w:val="center"/>
            <w:hideMark/>
          </w:tcPr>
          <w:p w14:paraId="2CA2CAE6"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7C4EAC1F"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712E27E8" w14:textId="77777777" w:rsidR="00CD1CAD" w:rsidRDefault="00CD1CAD"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12BDD8DC" w14:textId="77777777" w:rsidR="00CD1CAD" w:rsidRDefault="00CD1CAD"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183520DA" w14:textId="77777777" w:rsidR="00CD1CAD" w:rsidRDefault="00CD1CAD"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493A1620" w14:textId="77777777" w:rsidR="00B378F4" w:rsidRDefault="00B378F4" w:rsidP="00B378F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546F95AD" w14:textId="77777777" w:rsidR="00B378F4" w:rsidRPr="00267535" w:rsidRDefault="00B378F4" w:rsidP="00B378F4">
            <w:pPr>
              <w:cnfStyle w:val="000000100000" w:firstRow="0" w:lastRow="0" w:firstColumn="0" w:lastColumn="0" w:oddVBand="0" w:evenVBand="0" w:oddHBand="1" w:evenHBand="0" w:firstRowFirstColumn="0" w:firstRowLastColumn="0" w:lastRowFirstColumn="0" w:lastRowLastColumn="0"/>
              <w:rPr>
                <w:rFonts w:cs="Arial"/>
                <w:b/>
                <w:color w:val="000000"/>
                <w:sz w:val="16"/>
                <w:szCs w:val="16"/>
                <w:lang w:val="es-CR" w:eastAsia="es-CR"/>
              </w:rPr>
            </w:pPr>
            <w:r w:rsidRPr="00267535">
              <w:rPr>
                <w:rFonts w:cs="Arial"/>
                <w:color w:val="000000"/>
                <w:sz w:val="16"/>
                <w:szCs w:val="16"/>
                <w:lang w:eastAsia="es-CR"/>
              </w:rPr>
              <w:t>Se debe expresar con 2 decimales</w:t>
            </w:r>
          </w:p>
          <w:p w14:paraId="57CDF5B2" w14:textId="77777777" w:rsidR="00B378F4" w:rsidRDefault="00B378F4"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1357A46E" w14:textId="77777777" w:rsidR="00CD1CAD" w:rsidRDefault="00B378F4"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244BBF9E"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ReservasTransfActual" w:history="1">
              <w:r w:rsidR="00CD1CAD" w:rsidRPr="00C9521D">
                <w:rPr>
                  <w:rStyle w:val="Hipervnculo"/>
                  <w:rFonts w:cs="Arial"/>
                  <w:sz w:val="16"/>
                  <w:szCs w:val="16"/>
                  <w:lang w:val="es-CR" w:eastAsia="es-CR"/>
                </w:rPr>
                <w:t>[A] ReservasTransfActual</w:t>
              </w:r>
            </w:hyperlink>
            <w:r w:rsidR="00CD1CAD">
              <w:rPr>
                <w:rFonts w:cs="Arial"/>
                <w:color w:val="000000"/>
                <w:sz w:val="16"/>
                <w:szCs w:val="16"/>
                <w:lang w:val="es-CR" w:eastAsia="es-CR"/>
              </w:rPr>
              <w:t xml:space="preserve"> =</w:t>
            </w:r>
          </w:p>
          <w:p w14:paraId="0902D7F5"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26" w:history="1">
              <w:r w:rsidR="00CD1CAD" w:rsidRPr="00F74B90">
                <w:rPr>
                  <w:rStyle w:val="Hipervnculo"/>
                  <w:rFonts w:cs="Arial"/>
                  <w:sz w:val="16"/>
                  <w:szCs w:val="16"/>
                  <w:lang w:val="es-CR" w:eastAsia="es-CR"/>
                </w:rPr>
                <w:t>[E] Reservas</w:t>
              </w:r>
            </w:hyperlink>
            <w:r w:rsidR="00CD1CAD">
              <w:rPr>
                <w:rFonts w:cs="Arial"/>
                <w:color w:val="000000"/>
                <w:sz w:val="16"/>
                <w:szCs w:val="16"/>
                <w:lang w:val="es-CR" w:eastAsia="es-CR"/>
              </w:rPr>
              <w:t xml:space="preserve"> +</w:t>
            </w:r>
          </w:p>
          <w:p w14:paraId="4D239763"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27" w:history="1">
              <w:r w:rsidR="00CD1CAD" w:rsidRPr="00F74B90">
                <w:rPr>
                  <w:rStyle w:val="Hipervnculo"/>
                  <w:rFonts w:cs="Arial"/>
                  <w:sz w:val="16"/>
                  <w:szCs w:val="16"/>
                  <w:lang w:val="es-CR" w:eastAsia="es-CR"/>
                </w:rPr>
                <w:t>[E] Reservas</w:t>
              </w:r>
            </w:hyperlink>
            <w:r w:rsidR="00CD1CAD">
              <w:rPr>
                <w:rFonts w:cs="Arial"/>
                <w:color w:val="000000"/>
                <w:sz w:val="16"/>
                <w:szCs w:val="16"/>
                <w:lang w:val="es-CR" w:eastAsia="es-CR"/>
              </w:rPr>
              <w:t xml:space="preserve"> +</w:t>
            </w:r>
          </w:p>
          <w:p w14:paraId="69739272"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28" w:history="1">
              <w:r w:rsidR="00CD1CAD" w:rsidRPr="00F74B90">
                <w:rPr>
                  <w:rStyle w:val="Hipervnculo"/>
                  <w:rFonts w:cs="Arial"/>
                  <w:sz w:val="16"/>
                  <w:szCs w:val="16"/>
                  <w:lang w:val="es-CR" w:eastAsia="es-CR"/>
                </w:rPr>
                <w:t>[E] Reservas</w:t>
              </w:r>
            </w:hyperlink>
            <w:r w:rsidR="00CD1CAD">
              <w:rPr>
                <w:rFonts w:cs="Arial"/>
                <w:color w:val="000000"/>
                <w:sz w:val="16"/>
                <w:szCs w:val="16"/>
                <w:lang w:val="es-CR" w:eastAsia="es-CR"/>
              </w:rPr>
              <w:t xml:space="preserve"> +</w:t>
            </w:r>
          </w:p>
          <w:p w14:paraId="11C60552"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29" w:history="1">
              <w:r w:rsidR="00CD1CAD" w:rsidRPr="00F74B90">
                <w:rPr>
                  <w:rStyle w:val="Hipervnculo"/>
                  <w:rFonts w:cs="Arial"/>
                  <w:sz w:val="16"/>
                  <w:szCs w:val="16"/>
                  <w:lang w:val="es-CR" w:eastAsia="es-CR"/>
                </w:rPr>
                <w:t>[E] Reservas</w:t>
              </w:r>
            </w:hyperlink>
            <w:r w:rsidR="00CD1CAD">
              <w:rPr>
                <w:rFonts w:cs="Arial"/>
                <w:color w:val="000000"/>
                <w:sz w:val="16"/>
                <w:szCs w:val="16"/>
                <w:lang w:val="es-CR" w:eastAsia="es-CR"/>
              </w:rPr>
              <w:t xml:space="preserve"> +</w:t>
            </w:r>
          </w:p>
          <w:p w14:paraId="74C6CF76"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30" w:history="1">
              <w:r w:rsidR="00CD1CAD" w:rsidRPr="00F74B90">
                <w:rPr>
                  <w:rStyle w:val="Hipervnculo"/>
                  <w:rFonts w:cs="Arial"/>
                  <w:sz w:val="16"/>
                  <w:szCs w:val="16"/>
                  <w:lang w:val="es-CR" w:eastAsia="es-CR"/>
                </w:rPr>
                <w:t>[E] Reservas</w:t>
              </w:r>
            </w:hyperlink>
            <w:r w:rsidR="00CD1CAD">
              <w:rPr>
                <w:rFonts w:cs="Arial"/>
                <w:color w:val="000000"/>
                <w:sz w:val="16"/>
                <w:szCs w:val="16"/>
                <w:lang w:val="es-CR" w:eastAsia="es-CR"/>
              </w:rPr>
              <w:t xml:space="preserve"> +</w:t>
            </w:r>
          </w:p>
          <w:p w14:paraId="0A11D64F"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31" w:history="1">
              <w:r w:rsidR="00CD1CAD" w:rsidRPr="00F74B90">
                <w:rPr>
                  <w:rStyle w:val="Hipervnculo"/>
                  <w:rFonts w:cs="Arial"/>
                  <w:sz w:val="16"/>
                  <w:szCs w:val="16"/>
                  <w:lang w:val="es-CR" w:eastAsia="es-CR"/>
                </w:rPr>
                <w:t>[E] Reservas</w:t>
              </w:r>
            </w:hyperlink>
            <w:r w:rsidR="00CD1CAD">
              <w:rPr>
                <w:rFonts w:cs="Arial"/>
                <w:color w:val="000000"/>
                <w:sz w:val="16"/>
                <w:szCs w:val="16"/>
                <w:lang w:val="es-CR" w:eastAsia="es-CR"/>
              </w:rPr>
              <w:t xml:space="preserve"> +</w:t>
            </w:r>
          </w:p>
          <w:p w14:paraId="695752AA"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32" w:history="1">
              <w:r w:rsidR="00CD1CAD" w:rsidRPr="00F74B90">
                <w:rPr>
                  <w:rStyle w:val="Hipervnculo"/>
                  <w:rFonts w:cs="Arial"/>
                  <w:sz w:val="16"/>
                  <w:szCs w:val="16"/>
                  <w:lang w:val="es-CR" w:eastAsia="es-CR"/>
                </w:rPr>
                <w:t>[E] Reservas</w:t>
              </w:r>
            </w:hyperlink>
            <w:r w:rsidR="00CD1CAD">
              <w:rPr>
                <w:rFonts w:cs="Arial"/>
                <w:color w:val="000000"/>
                <w:sz w:val="16"/>
                <w:szCs w:val="16"/>
                <w:lang w:val="es-CR" w:eastAsia="es-CR"/>
              </w:rPr>
              <w:t xml:space="preserve"> +</w:t>
            </w:r>
          </w:p>
          <w:p w14:paraId="560B25EA"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33" w:history="1">
              <w:r w:rsidR="00CD1CAD" w:rsidRPr="00F74B90">
                <w:rPr>
                  <w:rStyle w:val="Hipervnculo"/>
                  <w:rFonts w:cs="Arial"/>
                  <w:sz w:val="16"/>
                  <w:szCs w:val="16"/>
                  <w:lang w:val="es-CR" w:eastAsia="es-CR"/>
                </w:rPr>
                <w:t>[E] Reservas</w:t>
              </w:r>
            </w:hyperlink>
            <w:r w:rsidR="00CD1CAD">
              <w:rPr>
                <w:rFonts w:cs="Arial"/>
                <w:color w:val="000000"/>
                <w:sz w:val="16"/>
                <w:szCs w:val="16"/>
                <w:lang w:val="es-CR" w:eastAsia="es-CR"/>
              </w:rPr>
              <w:t xml:space="preserve"> +</w:t>
            </w:r>
          </w:p>
          <w:p w14:paraId="04BA59E7"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34" w:history="1">
              <w:r w:rsidR="00CD1CAD" w:rsidRPr="00F74B90">
                <w:rPr>
                  <w:rStyle w:val="Hipervnculo"/>
                  <w:rFonts w:cs="Arial"/>
                  <w:sz w:val="16"/>
                  <w:szCs w:val="16"/>
                  <w:lang w:val="es-CR" w:eastAsia="es-CR"/>
                </w:rPr>
                <w:t>[E] Reservas</w:t>
              </w:r>
            </w:hyperlink>
            <w:r w:rsidR="00CD1CAD">
              <w:rPr>
                <w:rFonts w:cs="Arial"/>
                <w:color w:val="000000"/>
                <w:sz w:val="16"/>
                <w:szCs w:val="16"/>
                <w:lang w:val="es-CR" w:eastAsia="es-CR"/>
              </w:rPr>
              <w:t xml:space="preserve"> +</w:t>
            </w:r>
          </w:p>
          <w:p w14:paraId="7C17A8DD"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35" w:history="1">
              <w:r w:rsidR="00CD1CAD" w:rsidRPr="00F74B90">
                <w:rPr>
                  <w:rStyle w:val="Hipervnculo"/>
                  <w:rFonts w:cs="Arial"/>
                  <w:sz w:val="16"/>
                  <w:szCs w:val="16"/>
                  <w:lang w:val="es-CR" w:eastAsia="es-CR"/>
                </w:rPr>
                <w:t>[E] Reservas</w:t>
              </w:r>
            </w:hyperlink>
            <w:r w:rsidR="00CD1CAD">
              <w:rPr>
                <w:rFonts w:cs="Arial"/>
                <w:color w:val="000000"/>
                <w:sz w:val="16"/>
                <w:szCs w:val="16"/>
                <w:lang w:val="es-CR" w:eastAsia="es-CR"/>
              </w:rPr>
              <w:t xml:space="preserve"> +</w:t>
            </w:r>
          </w:p>
          <w:p w14:paraId="32B61E19"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36" w:history="1">
              <w:r w:rsidR="00CD1CAD" w:rsidRPr="00F74B90">
                <w:rPr>
                  <w:rStyle w:val="Hipervnculo"/>
                  <w:rFonts w:cs="Arial"/>
                  <w:sz w:val="16"/>
                  <w:szCs w:val="16"/>
                  <w:lang w:val="es-CR" w:eastAsia="es-CR"/>
                </w:rPr>
                <w:t>[E] Reservas</w:t>
              </w:r>
            </w:hyperlink>
            <w:r w:rsidR="00CD1CAD">
              <w:rPr>
                <w:rFonts w:cs="Arial"/>
                <w:color w:val="000000"/>
                <w:sz w:val="16"/>
                <w:szCs w:val="16"/>
                <w:lang w:val="es-CR" w:eastAsia="es-CR"/>
              </w:rPr>
              <w:t xml:space="preserve"> +</w:t>
            </w:r>
          </w:p>
          <w:p w14:paraId="0FAD69A5"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37" w:history="1">
              <w:r w:rsidR="00CD1CAD" w:rsidRPr="00F74B90">
                <w:rPr>
                  <w:rStyle w:val="Hipervnculo"/>
                  <w:rFonts w:cs="Arial"/>
                  <w:sz w:val="16"/>
                  <w:szCs w:val="16"/>
                  <w:lang w:val="es-CR" w:eastAsia="es-CR"/>
                </w:rPr>
                <w:t>[E] Reservas</w:t>
              </w:r>
            </w:hyperlink>
            <w:r w:rsidR="00CD1CAD">
              <w:rPr>
                <w:rFonts w:cs="Arial"/>
                <w:color w:val="000000"/>
                <w:sz w:val="16"/>
                <w:szCs w:val="16"/>
                <w:lang w:val="es-CR" w:eastAsia="es-CR"/>
              </w:rPr>
              <w:t xml:space="preserve"> +</w:t>
            </w:r>
          </w:p>
          <w:p w14:paraId="0ABA9A23" w14:textId="77777777" w:rsidR="00CD1CAD"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38" w:history="1">
              <w:r w:rsidR="00CD1CAD" w:rsidRPr="00F74B90">
                <w:rPr>
                  <w:rStyle w:val="Hipervnculo"/>
                  <w:rFonts w:cs="Arial"/>
                  <w:sz w:val="16"/>
                  <w:szCs w:val="16"/>
                  <w:lang w:val="es-CR" w:eastAsia="es-CR"/>
                </w:rPr>
                <w:t>[E] Reservas</w:t>
              </w:r>
            </w:hyperlink>
            <w:r w:rsidR="00CD1CAD">
              <w:rPr>
                <w:rFonts w:cs="Arial"/>
                <w:color w:val="000000"/>
                <w:sz w:val="16"/>
                <w:szCs w:val="16"/>
                <w:lang w:val="es-CR" w:eastAsia="es-CR"/>
              </w:rPr>
              <w:t xml:space="preserve"> +</w:t>
            </w:r>
          </w:p>
          <w:p w14:paraId="33B7F739" w14:textId="77777777" w:rsidR="00CD1CAD" w:rsidRPr="005267DE" w:rsidRDefault="00000000" w:rsidP="00BA7E5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39" w:history="1">
              <w:r w:rsidR="00CD1CAD" w:rsidRPr="00F74B90">
                <w:rPr>
                  <w:rStyle w:val="Hipervnculo"/>
                  <w:rFonts w:cs="Arial"/>
                  <w:sz w:val="16"/>
                  <w:szCs w:val="16"/>
                  <w:lang w:val="es-CR" w:eastAsia="es-CR"/>
                </w:rPr>
                <w:t>[E] Reservas</w:t>
              </w:r>
            </w:hyperlink>
            <w:r w:rsidR="00CD1CAD">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E]_Reservas_40" w:history="1">
              <w:r w:rsidR="00CD1CAD" w:rsidRPr="00F74B90">
                <w:rPr>
                  <w:rStyle w:val="Hipervnculo"/>
                  <w:rFonts w:cs="Arial"/>
                  <w:sz w:val="16"/>
                  <w:szCs w:val="16"/>
                  <w:lang w:val="es-CR" w:eastAsia="es-CR"/>
                </w:rPr>
                <w:t>[E] Reservas</w:t>
              </w:r>
            </w:hyperlink>
          </w:p>
        </w:tc>
      </w:tr>
      <w:tr w:rsidR="00CD1CAD" w:rsidRPr="005267DE" w14:paraId="2DA79DA0"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541AF493"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29258C10"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468" w:name="_[A]_ResultadosPrincipioPeriodoTrans"/>
            <w:bookmarkEnd w:id="468"/>
            <w:r w:rsidRPr="005267DE">
              <w:t xml:space="preserve">[A] </w:t>
            </w:r>
            <w:r w:rsidRPr="005267DE">
              <w:rPr>
                <w:lang w:val="es-ES_tradnl" w:eastAsia="es-CR"/>
              </w:rPr>
              <w:t>ResultadosPrincipioPeriodoTransfActual</w:t>
            </w:r>
          </w:p>
        </w:tc>
        <w:tc>
          <w:tcPr>
            <w:tcW w:w="4536" w:type="dxa"/>
            <w:vAlign w:val="center"/>
            <w:hideMark/>
          </w:tcPr>
          <w:p w14:paraId="207B016E"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29F2949B"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5A3BC843" w14:textId="77777777" w:rsidR="00CD1CAD" w:rsidRDefault="00CD1CAD"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427E96E5" w14:textId="77777777" w:rsidR="00CD1CAD" w:rsidRDefault="00CD1CAD"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0D6F9FE5" w14:textId="77777777" w:rsidR="00CD1CAD" w:rsidRDefault="00CD1CAD"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0E55B95C" w14:textId="77777777" w:rsidR="00B378F4" w:rsidRDefault="00B378F4" w:rsidP="00B378F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09B4B57F" w14:textId="77777777" w:rsidR="00B378F4" w:rsidRPr="00267535" w:rsidRDefault="00B378F4" w:rsidP="00B378F4">
            <w:pPr>
              <w:cnfStyle w:val="000000000000" w:firstRow="0" w:lastRow="0" w:firstColumn="0" w:lastColumn="0" w:oddVBand="0" w:evenVBand="0" w:oddHBand="0" w:evenHBand="0" w:firstRowFirstColumn="0" w:firstRowLastColumn="0" w:lastRowFirstColumn="0" w:lastRowLastColumn="0"/>
              <w:rPr>
                <w:rFonts w:cs="Arial"/>
                <w:b/>
                <w:color w:val="000000"/>
                <w:sz w:val="16"/>
                <w:szCs w:val="16"/>
                <w:lang w:val="es-CR" w:eastAsia="es-CR"/>
              </w:rPr>
            </w:pPr>
            <w:r w:rsidRPr="00267535">
              <w:rPr>
                <w:rFonts w:cs="Arial"/>
                <w:color w:val="000000"/>
                <w:sz w:val="16"/>
                <w:szCs w:val="16"/>
                <w:lang w:eastAsia="es-CR"/>
              </w:rPr>
              <w:t>Se debe expresar con 2 decimales</w:t>
            </w:r>
          </w:p>
          <w:p w14:paraId="74A39004" w14:textId="77777777" w:rsidR="00B378F4" w:rsidRDefault="00B378F4"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41D8E336" w14:textId="77777777" w:rsidR="00CD1CAD" w:rsidRDefault="00B378F4"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38916EE7"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lang w:val="es-CR" w:eastAsia="es-CR"/>
              </w:rPr>
            </w:pPr>
            <w:hyperlink w:anchor="_[A]_ResultadosPrincipioPeriodoTrans" w:history="1">
              <w:r w:rsidR="00CD1CAD" w:rsidRPr="00C9521D">
                <w:rPr>
                  <w:rStyle w:val="Hipervnculo"/>
                  <w:rFonts w:cs="Arial"/>
                  <w:sz w:val="16"/>
                  <w:szCs w:val="16"/>
                  <w:lang w:val="es-CR" w:eastAsia="es-CR"/>
                </w:rPr>
                <w:t>[A] ResultadosPrincipioPeriodoTransfActual</w:t>
              </w:r>
            </w:hyperlink>
            <w:r w:rsidR="00CD1CAD">
              <w:rPr>
                <w:rStyle w:val="Hipervnculo"/>
                <w:rFonts w:cs="Arial"/>
                <w:sz w:val="16"/>
                <w:szCs w:val="16"/>
                <w:lang w:val="es-CR" w:eastAsia="es-CR"/>
              </w:rPr>
              <w:t xml:space="preserve"> =</w:t>
            </w:r>
          </w:p>
          <w:p w14:paraId="3E58570E"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26" w:history="1">
              <w:r w:rsidR="00CD1CAD" w:rsidRPr="007C442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5E108455"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27" w:history="1">
              <w:r w:rsidR="00CD1CAD" w:rsidRPr="007C442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3AB19F53"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28" w:history="1">
              <w:r w:rsidR="00CD1CAD" w:rsidRPr="007C442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4B3A02F3"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29" w:history="1">
              <w:r w:rsidR="00CD1CAD" w:rsidRPr="007C442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0B900F47"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30" w:history="1">
              <w:r w:rsidR="00CD1CAD" w:rsidRPr="007C442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30A6D8F5"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31" w:history="1">
              <w:r w:rsidR="00CD1CAD" w:rsidRPr="007C442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0BDDF165"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32" w:history="1">
              <w:r w:rsidR="00CD1CAD" w:rsidRPr="007C442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5C82609E"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33" w:history="1">
              <w:r w:rsidR="00CD1CAD" w:rsidRPr="007C442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10C17EB1"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34" w:history="1">
              <w:r w:rsidR="00CD1CAD" w:rsidRPr="007C442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6A26185A"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35" w:history="1">
              <w:r w:rsidR="00CD1CAD" w:rsidRPr="007C442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52811C8C"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36" w:history="1">
              <w:r w:rsidR="00CD1CAD" w:rsidRPr="007C442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3E30F742"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37" w:history="1">
              <w:r w:rsidR="00CD1CAD" w:rsidRPr="007C442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778A74FE" w14:textId="77777777" w:rsidR="00CD1CAD" w:rsidRDefault="00000000" w:rsidP="005267DE">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38" w:history="1">
              <w:r w:rsidR="00CD1CAD" w:rsidRPr="007C442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15B72232" w14:textId="77777777" w:rsidR="00CD1CAD" w:rsidRPr="005267DE" w:rsidRDefault="00000000" w:rsidP="00BA7E5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39" w:history="1">
              <w:r w:rsidR="00CD1CAD" w:rsidRPr="007C442F">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r w:rsidR="00BA7E50">
              <w:rPr>
                <w:rFonts w:cs="Arial"/>
                <w:color w:val="000000"/>
                <w:sz w:val="16"/>
                <w:szCs w:val="16"/>
                <w:lang w:val="es-CR" w:eastAsia="es-CR"/>
              </w:rPr>
              <w:t xml:space="preserve"> </w:t>
            </w:r>
            <w:hyperlink w:anchor="_[E]_ResultadosPrincipioPeriodo_40" w:history="1">
              <w:r w:rsidR="00CD1CAD" w:rsidRPr="007C442F">
                <w:rPr>
                  <w:rStyle w:val="Hipervnculo"/>
                  <w:rFonts w:cs="Arial"/>
                  <w:sz w:val="16"/>
                  <w:szCs w:val="16"/>
                  <w:lang w:val="es-CR" w:eastAsia="es-CR"/>
                </w:rPr>
                <w:t>[E] ResultadosPrincipioPeriodo</w:t>
              </w:r>
            </w:hyperlink>
          </w:p>
        </w:tc>
      </w:tr>
      <w:tr w:rsidR="0075066B" w:rsidRPr="005267DE" w14:paraId="624FF033"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1256C537" w14:textId="77777777" w:rsidR="0075066B" w:rsidRPr="005267DE" w:rsidRDefault="00B4199C" w:rsidP="00C9521D">
            <w:pPr>
              <w:pStyle w:val="Ttulo9"/>
              <w:ind w:left="113" w:right="113"/>
              <w:jc w:val="center"/>
              <w:outlineLvl w:val="8"/>
              <w:rPr>
                <w:b w:val="0"/>
                <w:lang w:val="es-CR" w:eastAsia="es-CR"/>
              </w:rPr>
            </w:pPr>
            <w:r>
              <w:rPr>
                <w:b w:val="0"/>
              </w:rPr>
              <w:lastRenderedPageBreak/>
              <w:t>[E]</w:t>
            </w:r>
            <w:r w:rsidR="0075066B" w:rsidRPr="005267DE">
              <w:rPr>
                <w:b w:val="0"/>
                <w:lang w:val="es-ES_tradnl" w:eastAsia="es-CR"/>
              </w:rPr>
              <w:t>AjustesValuacion</w:t>
            </w:r>
            <w:r w:rsidR="00984F7C">
              <w:rPr>
                <w:b w:val="0"/>
                <w:lang w:val="es-ES_tradnl" w:eastAsia="es-CR"/>
              </w:rPr>
              <w:t>Inversiones</w:t>
            </w:r>
            <w:r w:rsidR="00792F2E">
              <w:rPr>
                <w:b w:val="0"/>
                <w:szCs w:val="16"/>
                <w:lang w:val="es-ES_tradnl" w:eastAsia="es-CR"/>
              </w:rPr>
              <w:t>ValRazCambiosResulInteg</w:t>
            </w:r>
            <w:r w:rsidR="0075066B" w:rsidRPr="005267DE">
              <w:rPr>
                <w:b w:val="0"/>
                <w:lang w:val="es-ES_tradnl" w:eastAsia="es-CR"/>
              </w:rPr>
              <w:t>TransfActual</w:t>
            </w:r>
          </w:p>
        </w:tc>
        <w:tc>
          <w:tcPr>
            <w:tcW w:w="2873" w:type="dxa"/>
            <w:hideMark/>
          </w:tcPr>
          <w:p w14:paraId="25D88A67" w14:textId="77777777" w:rsidR="0075066B" w:rsidRPr="005267DE" w:rsidRDefault="0075066B"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469" w:name="_[A]_Total_71"/>
            <w:bookmarkEnd w:id="469"/>
            <w:r w:rsidRPr="005267DE">
              <w:t xml:space="preserve">[A] </w:t>
            </w:r>
            <w:r w:rsidRPr="005267DE">
              <w:rPr>
                <w:lang w:val="es-ES_tradnl" w:eastAsia="es-CR"/>
              </w:rPr>
              <w:t>Total</w:t>
            </w:r>
          </w:p>
        </w:tc>
        <w:tc>
          <w:tcPr>
            <w:tcW w:w="4536" w:type="dxa"/>
            <w:vAlign w:val="center"/>
            <w:hideMark/>
          </w:tcPr>
          <w:p w14:paraId="7F424677" w14:textId="77777777" w:rsidR="0075066B" w:rsidRPr="005267DE" w:rsidRDefault="0075066B">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 xml:space="preserve">Ajustes por valuación de inversiones </w:t>
            </w:r>
            <w:r w:rsidR="00792F2E">
              <w:rPr>
                <w:rFonts w:cs="Arial"/>
                <w:color w:val="000000"/>
                <w:sz w:val="16"/>
                <w:szCs w:val="16"/>
                <w:lang w:val="es-CR" w:eastAsia="es-CR"/>
              </w:rPr>
              <w:t>al valor razonable con cambios en otros resultados integrales</w:t>
            </w:r>
            <w:r w:rsidRPr="005267DE">
              <w:rPr>
                <w:rFonts w:cs="Arial"/>
                <w:color w:val="000000"/>
                <w:sz w:val="16"/>
                <w:szCs w:val="16"/>
                <w:lang w:val="es-CR" w:eastAsia="es-CR"/>
              </w:rPr>
              <w:t>. Neto del impuesto sobre la renta</w:t>
            </w:r>
          </w:p>
        </w:tc>
        <w:tc>
          <w:tcPr>
            <w:tcW w:w="397" w:type="dxa"/>
            <w:textDirection w:val="btLr"/>
            <w:vAlign w:val="center"/>
            <w:hideMark/>
          </w:tcPr>
          <w:p w14:paraId="2C963426" w14:textId="77777777" w:rsidR="0075066B" w:rsidRPr="005267DE" w:rsidRDefault="0075066B"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195B6575" w14:textId="77777777" w:rsidR="0075066B" w:rsidRPr="005267DE"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71" w:history="1">
              <w:r w:rsidR="0075066B" w:rsidRPr="005267DE">
                <w:rPr>
                  <w:rStyle w:val="Hipervnculo"/>
                  <w:rFonts w:cs="Arial"/>
                  <w:sz w:val="16"/>
                  <w:szCs w:val="16"/>
                  <w:lang w:val="es-CR" w:eastAsia="es-CR"/>
                </w:rPr>
                <w:t>[A] Total</w:t>
              </w:r>
            </w:hyperlink>
            <w:r w:rsidR="0075066B" w:rsidRPr="005267DE">
              <w:rPr>
                <w:rFonts w:cs="Arial"/>
                <w:color w:val="000000"/>
                <w:sz w:val="16"/>
                <w:szCs w:val="16"/>
                <w:lang w:val="es-CR" w:eastAsia="es-CR"/>
              </w:rPr>
              <w:t xml:space="preserve"> = </w:t>
            </w:r>
            <w:r w:rsidR="005267DE">
              <w:rPr>
                <w:rFonts w:cs="Arial"/>
                <w:color w:val="000000"/>
                <w:sz w:val="16"/>
                <w:szCs w:val="16"/>
                <w:lang w:val="es-CR" w:eastAsia="es-CR"/>
              </w:rPr>
              <w:t>∑</w:t>
            </w:r>
            <w:r w:rsidR="0075066B" w:rsidRPr="005267DE">
              <w:rPr>
                <w:rFonts w:cs="Arial"/>
                <w:color w:val="000000"/>
                <w:sz w:val="16"/>
                <w:szCs w:val="16"/>
                <w:lang w:val="es-CR" w:eastAsia="es-CR"/>
              </w:rPr>
              <w:t xml:space="preserve"> </w:t>
            </w:r>
            <w:hyperlink w:anchor="_DesgloseAjustesValuacionInversionio_2" w:history="1">
              <w:r w:rsidR="0075066B" w:rsidRPr="005267DE">
                <w:rPr>
                  <w:rStyle w:val="Hipervnculo"/>
                  <w:rFonts w:cs="Arial"/>
                  <w:sz w:val="16"/>
                  <w:szCs w:val="16"/>
                  <w:lang w:val="es-CR" w:eastAsia="es-CR"/>
                </w:rPr>
                <w:t>DesgloseAjustesValuacion</w:t>
              </w:r>
              <w:r w:rsidR="00984F7C">
                <w:rPr>
                  <w:rStyle w:val="Hipervnculo"/>
                  <w:rFonts w:cs="Arial"/>
                  <w:sz w:val="16"/>
                  <w:szCs w:val="16"/>
                  <w:lang w:val="es-CR" w:eastAsia="es-CR"/>
                </w:rPr>
                <w:t>Inversiones</w:t>
              </w:r>
              <w:r w:rsidR="00792F2E">
                <w:rPr>
                  <w:b/>
                  <w:szCs w:val="16"/>
                  <w:lang w:val="es-ES_tradnl" w:eastAsia="es-CR"/>
                </w:rPr>
                <w:t>ValRazCambiosResulInteg</w:t>
              </w:r>
              <w:r w:rsidR="0075066B" w:rsidRPr="005267DE">
                <w:rPr>
                  <w:rStyle w:val="Hipervnculo"/>
                  <w:rFonts w:cs="Arial"/>
                  <w:sz w:val="16"/>
                  <w:szCs w:val="16"/>
                  <w:lang w:val="es-CR" w:eastAsia="es-CR"/>
                </w:rPr>
                <w:t>TransfActual</w:t>
              </w:r>
            </w:hyperlink>
          </w:p>
        </w:tc>
      </w:tr>
      <w:tr w:rsidR="00CD1CAD" w:rsidRPr="005267DE" w14:paraId="60C21EB0"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2FBEC54C" w14:textId="77777777" w:rsidR="00CD1CAD" w:rsidRPr="005267DE" w:rsidRDefault="00B4199C" w:rsidP="00C9521D">
            <w:pPr>
              <w:pStyle w:val="Ttulo9"/>
              <w:ind w:left="113" w:right="113"/>
              <w:jc w:val="center"/>
              <w:outlineLvl w:val="8"/>
              <w:rPr>
                <w:b w:val="0"/>
                <w:lang w:val="es-CR" w:eastAsia="es-CR"/>
              </w:rPr>
            </w:pPr>
            <w:bookmarkStart w:id="470" w:name="_DesgloseAjustesValuacionInversionio_2"/>
            <w:bookmarkEnd w:id="470"/>
            <w:r>
              <w:rPr>
                <w:b w:val="0"/>
              </w:rPr>
              <w:t>[E]</w:t>
            </w:r>
            <w:r w:rsidR="00CD1CAD" w:rsidRPr="005267DE">
              <w:rPr>
                <w:b w:val="0"/>
                <w:lang w:val="es-ES_tradnl" w:eastAsia="es-CR"/>
              </w:rPr>
              <w:t>DesgloseAjustesValuacion</w:t>
            </w:r>
            <w:r w:rsidR="00984F7C">
              <w:rPr>
                <w:b w:val="0"/>
                <w:lang w:val="es-ES_tradnl" w:eastAsia="es-CR"/>
              </w:rPr>
              <w:t>Inversiones</w:t>
            </w:r>
            <w:r w:rsidR="00792F2E">
              <w:rPr>
                <w:b w:val="0"/>
                <w:szCs w:val="16"/>
                <w:lang w:val="es-ES_tradnl" w:eastAsia="es-CR"/>
              </w:rPr>
              <w:t>ValRazCambiosResulInteg</w:t>
            </w:r>
            <w:r w:rsidR="00CD1CAD" w:rsidRPr="005267DE">
              <w:rPr>
                <w:b w:val="0"/>
                <w:lang w:val="es-ES_tradnl" w:eastAsia="es-CR"/>
              </w:rPr>
              <w:t>TransfActual</w:t>
            </w:r>
          </w:p>
        </w:tc>
        <w:tc>
          <w:tcPr>
            <w:tcW w:w="2873" w:type="dxa"/>
            <w:hideMark/>
          </w:tcPr>
          <w:p w14:paraId="44A3B63F"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471" w:name="_[E]_CapSocial_24"/>
            <w:bookmarkEnd w:id="471"/>
            <w:r w:rsidRPr="005267DE">
              <w:t xml:space="preserve">[E] </w:t>
            </w:r>
            <w:r w:rsidRPr="005267DE">
              <w:rPr>
                <w:lang w:val="es-ES_tradnl" w:eastAsia="es-CR"/>
              </w:rPr>
              <w:t>CapSocial</w:t>
            </w:r>
          </w:p>
        </w:tc>
        <w:tc>
          <w:tcPr>
            <w:tcW w:w="4536" w:type="dxa"/>
            <w:vAlign w:val="center"/>
            <w:hideMark/>
          </w:tcPr>
          <w:p w14:paraId="57936D38"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4DD1F17B"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0A29EA5B" w14:textId="77777777" w:rsidR="00B378F4" w:rsidRPr="00D1267E" w:rsidRDefault="00B378F4" w:rsidP="009B7AA1">
            <w:pPr>
              <w:pStyle w:val="Prrafodelista"/>
              <w:numPr>
                <w:ilvl w:val="0"/>
                <w:numId w:val="35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5106367" w14:textId="77777777" w:rsidR="00CD1CAD" w:rsidRPr="00B378F4" w:rsidRDefault="00B378F4" w:rsidP="009B7AA1">
            <w:pPr>
              <w:pStyle w:val="Prrafodelista"/>
              <w:numPr>
                <w:ilvl w:val="0"/>
                <w:numId w:val="35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378F4">
              <w:rPr>
                <w:rFonts w:cs="Arial"/>
                <w:color w:val="000000"/>
                <w:sz w:val="16"/>
                <w:szCs w:val="16"/>
                <w:lang w:eastAsia="es-CR"/>
              </w:rPr>
              <w:t>Se debe expresar con 2 decimales</w:t>
            </w:r>
          </w:p>
        </w:tc>
      </w:tr>
      <w:tr w:rsidR="00CD1CAD" w:rsidRPr="005267DE" w14:paraId="13453346"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12202F97"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77CE6BAD"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472" w:name="_[E]_AportesNoCapitalizados_26"/>
            <w:bookmarkEnd w:id="472"/>
            <w:r w:rsidRPr="005267DE">
              <w:t xml:space="preserve">[E] </w:t>
            </w:r>
            <w:r w:rsidRPr="005267DE">
              <w:rPr>
                <w:lang w:val="es-ES_tradnl" w:eastAsia="es-CR"/>
              </w:rPr>
              <w:t>AportesNoCapitalizados</w:t>
            </w:r>
          </w:p>
        </w:tc>
        <w:tc>
          <w:tcPr>
            <w:tcW w:w="4536" w:type="dxa"/>
            <w:vAlign w:val="center"/>
            <w:hideMark/>
          </w:tcPr>
          <w:p w14:paraId="4505B20D"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068C6D46"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5448D405" w14:textId="77777777" w:rsidR="00B378F4" w:rsidRPr="00D1267E" w:rsidRDefault="00B378F4" w:rsidP="009B7AA1">
            <w:pPr>
              <w:pStyle w:val="Prrafodelista"/>
              <w:numPr>
                <w:ilvl w:val="0"/>
                <w:numId w:val="35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8FAA97F" w14:textId="77777777" w:rsidR="00CD1CAD" w:rsidRPr="00B378F4" w:rsidRDefault="00B378F4" w:rsidP="009B7AA1">
            <w:pPr>
              <w:pStyle w:val="Prrafodelista"/>
              <w:numPr>
                <w:ilvl w:val="0"/>
                <w:numId w:val="35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378F4">
              <w:rPr>
                <w:rFonts w:cs="Arial"/>
                <w:color w:val="000000"/>
                <w:sz w:val="16"/>
                <w:szCs w:val="16"/>
                <w:lang w:eastAsia="es-CR"/>
              </w:rPr>
              <w:t>Se debe expresar con 2 decimales</w:t>
            </w:r>
          </w:p>
        </w:tc>
      </w:tr>
      <w:tr w:rsidR="00CD1CAD" w:rsidRPr="005267DE" w14:paraId="396B7F4A"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60CCB881"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28CF0FEC"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473" w:name="_[E]_Ajustes_26"/>
            <w:bookmarkEnd w:id="473"/>
            <w:r w:rsidRPr="005267DE">
              <w:t xml:space="preserve">[E] </w:t>
            </w:r>
            <w:r w:rsidRPr="005267DE">
              <w:rPr>
                <w:lang w:val="es-ES_tradnl" w:eastAsia="es-CR"/>
              </w:rPr>
              <w:t>Ajustes</w:t>
            </w:r>
          </w:p>
        </w:tc>
        <w:tc>
          <w:tcPr>
            <w:tcW w:w="4536" w:type="dxa"/>
            <w:vAlign w:val="center"/>
            <w:hideMark/>
          </w:tcPr>
          <w:p w14:paraId="2AA28928"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387494C1"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6B7B860E" w14:textId="77777777" w:rsidR="00B378F4" w:rsidRPr="00D1267E" w:rsidRDefault="00B378F4" w:rsidP="009B7AA1">
            <w:pPr>
              <w:pStyle w:val="Prrafodelista"/>
              <w:numPr>
                <w:ilvl w:val="0"/>
                <w:numId w:val="35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CD2AE09" w14:textId="77777777" w:rsidR="00CD1CAD" w:rsidRPr="00B378F4" w:rsidRDefault="00B378F4" w:rsidP="009B7AA1">
            <w:pPr>
              <w:pStyle w:val="Prrafodelista"/>
              <w:numPr>
                <w:ilvl w:val="0"/>
                <w:numId w:val="35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378F4">
              <w:rPr>
                <w:rFonts w:cs="Arial"/>
                <w:color w:val="000000"/>
                <w:sz w:val="16"/>
                <w:szCs w:val="16"/>
                <w:lang w:eastAsia="es-CR"/>
              </w:rPr>
              <w:t>Se debe expresar con 2 decimales</w:t>
            </w:r>
          </w:p>
        </w:tc>
      </w:tr>
      <w:tr w:rsidR="00CD1CAD" w:rsidRPr="005267DE" w14:paraId="11A5D0D6"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6BFF02A3"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31150F5E"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474" w:name="_[E]_Reservas_26"/>
            <w:bookmarkEnd w:id="474"/>
            <w:r w:rsidRPr="005267DE">
              <w:t xml:space="preserve">[E] </w:t>
            </w:r>
            <w:r w:rsidRPr="005267DE">
              <w:rPr>
                <w:lang w:val="es-ES_tradnl" w:eastAsia="es-CR"/>
              </w:rPr>
              <w:t>Reservas</w:t>
            </w:r>
          </w:p>
        </w:tc>
        <w:tc>
          <w:tcPr>
            <w:tcW w:w="4536" w:type="dxa"/>
            <w:vAlign w:val="center"/>
            <w:hideMark/>
          </w:tcPr>
          <w:p w14:paraId="0FFB4F36"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371A77BA"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0D6FDB63" w14:textId="77777777" w:rsidR="00B378F4" w:rsidRPr="00D1267E" w:rsidRDefault="00B378F4" w:rsidP="009B7AA1">
            <w:pPr>
              <w:pStyle w:val="Prrafodelista"/>
              <w:numPr>
                <w:ilvl w:val="0"/>
                <w:numId w:val="35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7401D04" w14:textId="77777777" w:rsidR="00CD1CAD" w:rsidRPr="00B378F4" w:rsidRDefault="00B378F4" w:rsidP="009B7AA1">
            <w:pPr>
              <w:pStyle w:val="Prrafodelista"/>
              <w:numPr>
                <w:ilvl w:val="0"/>
                <w:numId w:val="35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378F4">
              <w:rPr>
                <w:rFonts w:cs="Arial"/>
                <w:color w:val="000000"/>
                <w:sz w:val="16"/>
                <w:szCs w:val="16"/>
                <w:lang w:eastAsia="es-CR"/>
              </w:rPr>
              <w:t>Se debe expresar con 2 decimales</w:t>
            </w:r>
          </w:p>
        </w:tc>
      </w:tr>
      <w:tr w:rsidR="00CD1CAD" w:rsidRPr="005267DE" w14:paraId="1E653D29"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214965EE"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17D81A2E"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475" w:name="_[E]_ResultadosPrincipioPeriodo_26"/>
            <w:bookmarkEnd w:id="475"/>
            <w:r w:rsidRPr="005267DE">
              <w:t xml:space="preserve">[E] </w:t>
            </w:r>
            <w:r w:rsidRPr="005267DE">
              <w:rPr>
                <w:lang w:val="es-ES_tradnl" w:eastAsia="es-CR"/>
              </w:rPr>
              <w:t>ResultadosPrincipioPeriodo</w:t>
            </w:r>
          </w:p>
        </w:tc>
        <w:tc>
          <w:tcPr>
            <w:tcW w:w="4536" w:type="dxa"/>
            <w:vAlign w:val="center"/>
            <w:hideMark/>
          </w:tcPr>
          <w:p w14:paraId="58710B76"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03D182EA"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179804B5" w14:textId="77777777" w:rsidR="00B378F4" w:rsidRPr="00D1267E" w:rsidRDefault="00B378F4" w:rsidP="009B7AA1">
            <w:pPr>
              <w:pStyle w:val="Prrafodelista"/>
              <w:numPr>
                <w:ilvl w:val="0"/>
                <w:numId w:val="35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DF941FC" w14:textId="77777777" w:rsidR="00CD1CAD" w:rsidRPr="00B378F4" w:rsidRDefault="00B378F4" w:rsidP="009B7AA1">
            <w:pPr>
              <w:pStyle w:val="Prrafodelista"/>
              <w:numPr>
                <w:ilvl w:val="0"/>
                <w:numId w:val="35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378F4">
              <w:rPr>
                <w:rFonts w:cs="Arial"/>
                <w:color w:val="000000"/>
                <w:sz w:val="16"/>
                <w:szCs w:val="16"/>
                <w:lang w:eastAsia="es-CR"/>
              </w:rPr>
              <w:t>Se debe expresar con 2 decimales</w:t>
            </w:r>
          </w:p>
        </w:tc>
      </w:tr>
      <w:tr w:rsidR="0075066B" w:rsidRPr="005267DE" w14:paraId="6694F1A0"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2CE814DA" w14:textId="77777777" w:rsidR="0075066B" w:rsidRPr="005267DE" w:rsidRDefault="00B4199C" w:rsidP="00C9521D">
            <w:pPr>
              <w:pStyle w:val="Ttulo9"/>
              <w:ind w:left="113" w:right="113"/>
              <w:jc w:val="center"/>
              <w:outlineLvl w:val="8"/>
              <w:rPr>
                <w:b w:val="0"/>
                <w:lang w:val="es-CR" w:eastAsia="es-CR"/>
              </w:rPr>
            </w:pPr>
            <w:r>
              <w:rPr>
                <w:b w:val="0"/>
              </w:rPr>
              <w:t>[E]</w:t>
            </w:r>
            <w:r w:rsidR="0075066B" w:rsidRPr="005267DE">
              <w:rPr>
                <w:b w:val="0"/>
                <w:lang w:val="es-ES_tradnl" w:eastAsia="es-CR"/>
              </w:rPr>
              <w:t>AjustesValuacionInstrumentosRestringidosTransfActual</w:t>
            </w:r>
          </w:p>
        </w:tc>
        <w:tc>
          <w:tcPr>
            <w:tcW w:w="2873" w:type="dxa"/>
            <w:hideMark/>
          </w:tcPr>
          <w:p w14:paraId="5E74C98F" w14:textId="77777777" w:rsidR="0075066B" w:rsidRPr="005267DE" w:rsidRDefault="0075066B"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476" w:name="_[A]_Total_72"/>
            <w:bookmarkEnd w:id="476"/>
            <w:r w:rsidRPr="005267DE">
              <w:t xml:space="preserve">[A] </w:t>
            </w:r>
            <w:r w:rsidRPr="005267DE">
              <w:rPr>
                <w:lang w:val="es-ES_tradnl" w:eastAsia="es-CR"/>
              </w:rPr>
              <w:t>Total</w:t>
            </w:r>
          </w:p>
        </w:tc>
        <w:tc>
          <w:tcPr>
            <w:tcW w:w="4536" w:type="dxa"/>
            <w:vAlign w:val="center"/>
            <w:hideMark/>
          </w:tcPr>
          <w:p w14:paraId="41654F09" w14:textId="77777777" w:rsidR="0075066B" w:rsidRPr="00AA78D3" w:rsidRDefault="0075066B" w:rsidP="005267D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Ajuste por valuación de instrumentos financieros restringidos. Neto del  impuesto sobre renta</w:t>
            </w:r>
          </w:p>
        </w:tc>
        <w:tc>
          <w:tcPr>
            <w:tcW w:w="397" w:type="dxa"/>
            <w:textDirection w:val="btLr"/>
            <w:vAlign w:val="center"/>
            <w:hideMark/>
          </w:tcPr>
          <w:p w14:paraId="6695EF2C" w14:textId="77777777" w:rsidR="0075066B" w:rsidRPr="005267DE" w:rsidRDefault="0075066B"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1056233" w14:textId="77777777" w:rsidR="0075066B" w:rsidRPr="005267DE"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72" w:history="1">
              <w:r w:rsidR="0075066B" w:rsidRPr="005267DE">
                <w:rPr>
                  <w:rStyle w:val="Hipervnculo"/>
                  <w:rFonts w:cs="Arial"/>
                  <w:sz w:val="16"/>
                  <w:szCs w:val="16"/>
                  <w:lang w:val="es-CR" w:eastAsia="es-CR"/>
                </w:rPr>
                <w:t>[A] Total</w:t>
              </w:r>
            </w:hyperlink>
            <w:r w:rsidR="0075066B" w:rsidRPr="005267DE">
              <w:rPr>
                <w:rFonts w:cs="Arial"/>
                <w:color w:val="000000"/>
                <w:sz w:val="16"/>
                <w:szCs w:val="16"/>
                <w:lang w:val="es-CR" w:eastAsia="es-CR"/>
              </w:rPr>
              <w:t xml:space="preserve"> = </w:t>
            </w:r>
            <w:r w:rsidR="005267DE">
              <w:rPr>
                <w:rFonts w:cs="Arial"/>
                <w:color w:val="000000"/>
                <w:sz w:val="16"/>
                <w:szCs w:val="16"/>
                <w:lang w:val="es-CR" w:eastAsia="es-CR"/>
              </w:rPr>
              <w:t>∑</w:t>
            </w:r>
            <w:r w:rsidR="0075066B" w:rsidRPr="005267DE">
              <w:rPr>
                <w:rFonts w:cs="Arial"/>
                <w:color w:val="000000"/>
                <w:sz w:val="16"/>
                <w:szCs w:val="16"/>
                <w:lang w:val="es-CR" w:eastAsia="es-CR"/>
              </w:rPr>
              <w:t xml:space="preserve"> </w:t>
            </w:r>
            <w:hyperlink w:anchor="_DesgloseAjustesValuacionInstrumento_4" w:history="1">
              <w:r w:rsidR="0075066B" w:rsidRPr="005267DE">
                <w:rPr>
                  <w:rStyle w:val="Hipervnculo"/>
                  <w:rFonts w:cs="Arial"/>
                  <w:sz w:val="16"/>
                  <w:szCs w:val="16"/>
                  <w:lang w:val="es-CR" w:eastAsia="es-CR"/>
                </w:rPr>
                <w:t>DesgloseAjustesValuacionInstrumentosRestringidosTransfActual</w:t>
              </w:r>
            </w:hyperlink>
          </w:p>
        </w:tc>
      </w:tr>
      <w:tr w:rsidR="00CD1CAD" w:rsidRPr="005267DE" w14:paraId="6D07F5DF"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7B0682AE" w14:textId="77777777" w:rsidR="00CD1CAD" w:rsidRPr="005267DE" w:rsidRDefault="00B4199C" w:rsidP="00C9521D">
            <w:pPr>
              <w:pStyle w:val="Ttulo9"/>
              <w:ind w:left="113" w:right="113"/>
              <w:jc w:val="center"/>
              <w:outlineLvl w:val="8"/>
              <w:rPr>
                <w:b w:val="0"/>
                <w:lang w:val="es-CR" w:eastAsia="es-CR"/>
              </w:rPr>
            </w:pPr>
            <w:bookmarkStart w:id="477" w:name="_DesgloseAjustesValuacionInstrumento_4"/>
            <w:bookmarkEnd w:id="477"/>
            <w:r>
              <w:rPr>
                <w:b w:val="0"/>
              </w:rPr>
              <w:t>[E]</w:t>
            </w:r>
            <w:r w:rsidR="00CD1CAD" w:rsidRPr="005267DE">
              <w:rPr>
                <w:b w:val="0"/>
                <w:lang w:val="es-ES_tradnl" w:eastAsia="es-CR"/>
              </w:rPr>
              <w:t>DesgloseAjustesValuacionInstrumentosRestringidosTransfActual</w:t>
            </w:r>
          </w:p>
        </w:tc>
        <w:tc>
          <w:tcPr>
            <w:tcW w:w="2873" w:type="dxa"/>
            <w:hideMark/>
          </w:tcPr>
          <w:p w14:paraId="43D03B35"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478" w:name="_[E]_CapSocial_25"/>
            <w:bookmarkEnd w:id="478"/>
            <w:r w:rsidRPr="005267DE">
              <w:t xml:space="preserve">[E] </w:t>
            </w:r>
            <w:r w:rsidRPr="005267DE">
              <w:rPr>
                <w:lang w:val="es-ES_tradnl" w:eastAsia="es-CR"/>
              </w:rPr>
              <w:t>CapSocial</w:t>
            </w:r>
          </w:p>
        </w:tc>
        <w:tc>
          <w:tcPr>
            <w:tcW w:w="4536" w:type="dxa"/>
            <w:vAlign w:val="center"/>
            <w:hideMark/>
          </w:tcPr>
          <w:p w14:paraId="267C2C9C"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04C813AC"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0AA76D67" w14:textId="77777777" w:rsidR="00B378F4" w:rsidRPr="00D1267E" w:rsidRDefault="00B378F4" w:rsidP="009B7AA1">
            <w:pPr>
              <w:pStyle w:val="Prrafodelista"/>
              <w:numPr>
                <w:ilvl w:val="0"/>
                <w:numId w:val="35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41CB992" w14:textId="77777777" w:rsidR="00CD1CAD" w:rsidRPr="00B378F4" w:rsidRDefault="00B378F4" w:rsidP="009B7AA1">
            <w:pPr>
              <w:pStyle w:val="Prrafodelista"/>
              <w:numPr>
                <w:ilvl w:val="0"/>
                <w:numId w:val="35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378F4">
              <w:rPr>
                <w:rFonts w:cs="Arial"/>
                <w:color w:val="000000"/>
                <w:sz w:val="16"/>
                <w:szCs w:val="16"/>
                <w:lang w:eastAsia="es-CR"/>
              </w:rPr>
              <w:t>Se debe expresar con 2 decimales</w:t>
            </w:r>
          </w:p>
        </w:tc>
      </w:tr>
      <w:tr w:rsidR="00CD1CAD" w:rsidRPr="005267DE" w14:paraId="2C16436B"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65705210"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210918F0"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479" w:name="_[E]_AportesNoCapitalizados_27"/>
            <w:bookmarkEnd w:id="479"/>
            <w:r w:rsidRPr="005267DE">
              <w:t xml:space="preserve">[E] </w:t>
            </w:r>
            <w:r w:rsidRPr="005267DE">
              <w:rPr>
                <w:lang w:val="es-ES_tradnl" w:eastAsia="es-CR"/>
              </w:rPr>
              <w:t>AportesNoCapitalizados</w:t>
            </w:r>
          </w:p>
        </w:tc>
        <w:tc>
          <w:tcPr>
            <w:tcW w:w="4536" w:type="dxa"/>
            <w:vAlign w:val="center"/>
            <w:hideMark/>
          </w:tcPr>
          <w:p w14:paraId="750E82F4"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48C2CDB1"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7459CD4C" w14:textId="77777777" w:rsidR="00B378F4" w:rsidRPr="00D1267E" w:rsidRDefault="00B378F4" w:rsidP="009B7AA1">
            <w:pPr>
              <w:pStyle w:val="Prrafodelista"/>
              <w:numPr>
                <w:ilvl w:val="0"/>
                <w:numId w:val="35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425E02F" w14:textId="77777777" w:rsidR="00CD1CAD" w:rsidRPr="00B378F4" w:rsidRDefault="00B378F4" w:rsidP="009B7AA1">
            <w:pPr>
              <w:pStyle w:val="Prrafodelista"/>
              <w:numPr>
                <w:ilvl w:val="0"/>
                <w:numId w:val="35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378F4">
              <w:rPr>
                <w:rFonts w:cs="Arial"/>
                <w:color w:val="000000"/>
                <w:sz w:val="16"/>
                <w:szCs w:val="16"/>
                <w:lang w:eastAsia="es-CR"/>
              </w:rPr>
              <w:t>Se debe expresar con 2 decimales</w:t>
            </w:r>
          </w:p>
        </w:tc>
      </w:tr>
      <w:tr w:rsidR="00CD1CAD" w:rsidRPr="005267DE" w14:paraId="6F6F5F81"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6D251944"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434724CA"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480" w:name="_[E]_Ajustes_27"/>
            <w:bookmarkEnd w:id="480"/>
            <w:r w:rsidRPr="005267DE">
              <w:t xml:space="preserve">[E] </w:t>
            </w:r>
            <w:r w:rsidRPr="005267DE">
              <w:rPr>
                <w:lang w:val="es-ES_tradnl" w:eastAsia="es-CR"/>
              </w:rPr>
              <w:t>Ajustes</w:t>
            </w:r>
          </w:p>
        </w:tc>
        <w:tc>
          <w:tcPr>
            <w:tcW w:w="4536" w:type="dxa"/>
            <w:vAlign w:val="center"/>
            <w:hideMark/>
          </w:tcPr>
          <w:p w14:paraId="1B5B2031"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11EEC43B"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0FEAC967" w14:textId="77777777" w:rsidR="00B378F4" w:rsidRPr="00D1267E" w:rsidRDefault="00B378F4" w:rsidP="009B7AA1">
            <w:pPr>
              <w:pStyle w:val="Prrafodelista"/>
              <w:numPr>
                <w:ilvl w:val="0"/>
                <w:numId w:val="35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D3D3036" w14:textId="77777777" w:rsidR="00CD1CAD" w:rsidRPr="00B378F4" w:rsidRDefault="00B378F4" w:rsidP="009B7AA1">
            <w:pPr>
              <w:pStyle w:val="Prrafodelista"/>
              <w:numPr>
                <w:ilvl w:val="0"/>
                <w:numId w:val="35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378F4">
              <w:rPr>
                <w:rFonts w:cs="Arial"/>
                <w:color w:val="000000"/>
                <w:sz w:val="16"/>
                <w:szCs w:val="16"/>
                <w:lang w:eastAsia="es-CR"/>
              </w:rPr>
              <w:t>Se debe expresar con 2 decimales</w:t>
            </w:r>
          </w:p>
        </w:tc>
      </w:tr>
      <w:tr w:rsidR="00CD1CAD" w:rsidRPr="005267DE" w14:paraId="36C7F344"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1EAFDA8A"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5B5FB194"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481" w:name="_[E]_Reservas_27"/>
            <w:bookmarkEnd w:id="481"/>
            <w:r w:rsidRPr="005267DE">
              <w:t xml:space="preserve">[E] </w:t>
            </w:r>
            <w:r w:rsidRPr="005267DE">
              <w:rPr>
                <w:lang w:val="es-ES_tradnl" w:eastAsia="es-CR"/>
              </w:rPr>
              <w:t>Reservas</w:t>
            </w:r>
          </w:p>
        </w:tc>
        <w:tc>
          <w:tcPr>
            <w:tcW w:w="4536" w:type="dxa"/>
            <w:vAlign w:val="center"/>
            <w:hideMark/>
          </w:tcPr>
          <w:p w14:paraId="012C659E"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1F4312A0"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6B2E4EC1" w14:textId="77777777" w:rsidR="00B378F4" w:rsidRPr="00D1267E" w:rsidRDefault="00B378F4" w:rsidP="009B7AA1">
            <w:pPr>
              <w:pStyle w:val="Prrafodelista"/>
              <w:numPr>
                <w:ilvl w:val="0"/>
                <w:numId w:val="36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A902428" w14:textId="77777777" w:rsidR="00CD1CAD" w:rsidRPr="00B378F4" w:rsidRDefault="00B378F4" w:rsidP="009B7AA1">
            <w:pPr>
              <w:pStyle w:val="Prrafodelista"/>
              <w:numPr>
                <w:ilvl w:val="0"/>
                <w:numId w:val="36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378F4">
              <w:rPr>
                <w:rFonts w:cs="Arial"/>
                <w:color w:val="000000"/>
                <w:sz w:val="16"/>
                <w:szCs w:val="16"/>
                <w:lang w:eastAsia="es-CR"/>
              </w:rPr>
              <w:t>Se debe expresar con 2 decimales</w:t>
            </w:r>
          </w:p>
        </w:tc>
      </w:tr>
      <w:tr w:rsidR="00CD1CAD" w:rsidRPr="005267DE" w14:paraId="6A6A071F"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2FCC3E49"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497E5468"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482" w:name="_[E]_ResultadosPrincipioPeriodo_27"/>
            <w:bookmarkEnd w:id="482"/>
            <w:r w:rsidRPr="005267DE">
              <w:t xml:space="preserve">[E] </w:t>
            </w:r>
            <w:r w:rsidRPr="005267DE">
              <w:rPr>
                <w:lang w:val="es-ES_tradnl" w:eastAsia="es-CR"/>
              </w:rPr>
              <w:t>ResultadosPrincipioPeriodo</w:t>
            </w:r>
          </w:p>
        </w:tc>
        <w:tc>
          <w:tcPr>
            <w:tcW w:w="4536" w:type="dxa"/>
            <w:vAlign w:val="center"/>
            <w:hideMark/>
          </w:tcPr>
          <w:p w14:paraId="0E78E41D"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4ED3E734"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32599859" w14:textId="77777777" w:rsidR="00B378F4" w:rsidRPr="00D1267E" w:rsidRDefault="00B378F4" w:rsidP="009B7AA1">
            <w:pPr>
              <w:pStyle w:val="Prrafodelista"/>
              <w:numPr>
                <w:ilvl w:val="0"/>
                <w:numId w:val="36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2365BBC" w14:textId="77777777" w:rsidR="00CD1CAD" w:rsidRPr="00B378F4" w:rsidRDefault="00B378F4" w:rsidP="009B7AA1">
            <w:pPr>
              <w:pStyle w:val="Prrafodelista"/>
              <w:numPr>
                <w:ilvl w:val="0"/>
                <w:numId w:val="36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378F4">
              <w:rPr>
                <w:rFonts w:cs="Arial"/>
                <w:color w:val="000000"/>
                <w:sz w:val="16"/>
                <w:szCs w:val="16"/>
                <w:lang w:eastAsia="es-CR"/>
              </w:rPr>
              <w:t>Se debe expresar con 2 decimales</w:t>
            </w:r>
          </w:p>
        </w:tc>
      </w:tr>
      <w:tr w:rsidR="0075066B" w:rsidRPr="005267DE" w14:paraId="579C19EE"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00A02993" w14:textId="77777777" w:rsidR="0075066B" w:rsidRPr="005267DE" w:rsidRDefault="00B4199C" w:rsidP="00C9521D">
            <w:pPr>
              <w:pStyle w:val="Ttulo9"/>
              <w:ind w:left="113" w:right="113"/>
              <w:jc w:val="center"/>
              <w:outlineLvl w:val="8"/>
              <w:rPr>
                <w:b w:val="0"/>
                <w:lang w:val="es-CR" w:eastAsia="es-CR"/>
              </w:rPr>
            </w:pPr>
            <w:r>
              <w:rPr>
                <w:b w:val="0"/>
              </w:rPr>
              <w:t>[E]</w:t>
            </w:r>
            <w:r w:rsidR="0075066B" w:rsidRPr="005267DE">
              <w:rPr>
                <w:b w:val="0"/>
                <w:lang w:val="es-ES_tradnl" w:eastAsia="es-CR"/>
              </w:rPr>
              <w:t>AjustesValuacionInstrumentosCesacionPagoTransfActual</w:t>
            </w:r>
          </w:p>
        </w:tc>
        <w:tc>
          <w:tcPr>
            <w:tcW w:w="2873" w:type="dxa"/>
            <w:hideMark/>
          </w:tcPr>
          <w:p w14:paraId="1B67A2CE" w14:textId="77777777" w:rsidR="0075066B" w:rsidRPr="005267DE" w:rsidRDefault="0075066B"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483" w:name="_[A]_Total_73"/>
            <w:bookmarkEnd w:id="483"/>
            <w:r w:rsidRPr="005267DE">
              <w:t xml:space="preserve">[A] </w:t>
            </w:r>
            <w:r w:rsidRPr="005267DE">
              <w:rPr>
                <w:lang w:val="es-ES_tradnl" w:eastAsia="es-CR"/>
              </w:rPr>
              <w:t>Total</w:t>
            </w:r>
          </w:p>
        </w:tc>
        <w:tc>
          <w:tcPr>
            <w:tcW w:w="4536" w:type="dxa"/>
            <w:vAlign w:val="center"/>
            <w:hideMark/>
          </w:tcPr>
          <w:p w14:paraId="71DD675D" w14:textId="77777777" w:rsidR="0075066B" w:rsidRPr="00AA78D3" w:rsidRDefault="0075066B" w:rsidP="005267D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Ajuste por valuación de instrumentos financieros con cesación de pagos. morosos o en litigio neto lmpueslos sobre renta</w:t>
            </w:r>
          </w:p>
        </w:tc>
        <w:tc>
          <w:tcPr>
            <w:tcW w:w="397" w:type="dxa"/>
            <w:textDirection w:val="btLr"/>
            <w:vAlign w:val="center"/>
            <w:hideMark/>
          </w:tcPr>
          <w:p w14:paraId="55D35EC5" w14:textId="77777777" w:rsidR="0075066B" w:rsidRPr="005267DE" w:rsidRDefault="0075066B"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8E79717" w14:textId="77777777" w:rsidR="0075066B" w:rsidRPr="005267DE"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73" w:history="1">
              <w:r w:rsidR="0075066B" w:rsidRPr="005267DE">
                <w:rPr>
                  <w:rStyle w:val="Hipervnculo"/>
                  <w:rFonts w:cs="Arial"/>
                  <w:sz w:val="16"/>
                  <w:szCs w:val="16"/>
                  <w:lang w:val="es-CR" w:eastAsia="es-CR"/>
                </w:rPr>
                <w:t>[A] Total</w:t>
              </w:r>
            </w:hyperlink>
            <w:r w:rsidR="0075066B" w:rsidRPr="005267DE">
              <w:rPr>
                <w:rFonts w:cs="Arial"/>
                <w:color w:val="000000"/>
                <w:sz w:val="16"/>
                <w:szCs w:val="16"/>
                <w:lang w:val="es-CR" w:eastAsia="es-CR"/>
              </w:rPr>
              <w:t xml:space="preserve"> = </w:t>
            </w:r>
            <w:r w:rsidR="005267DE">
              <w:rPr>
                <w:rFonts w:cs="Arial"/>
                <w:color w:val="000000"/>
                <w:sz w:val="16"/>
                <w:szCs w:val="16"/>
                <w:lang w:val="es-CR" w:eastAsia="es-CR"/>
              </w:rPr>
              <w:t>∑</w:t>
            </w:r>
            <w:r w:rsidR="0075066B" w:rsidRPr="005267DE">
              <w:rPr>
                <w:rFonts w:cs="Arial"/>
                <w:color w:val="000000"/>
                <w:sz w:val="16"/>
                <w:szCs w:val="16"/>
                <w:lang w:val="es-CR" w:eastAsia="es-CR"/>
              </w:rPr>
              <w:t xml:space="preserve"> </w:t>
            </w:r>
            <w:hyperlink w:anchor="_DesgloseAjustesValuacionInstrumento_5" w:history="1">
              <w:r w:rsidR="0075066B" w:rsidRPr="005267DE">
                <w:rPr>
                  <w:rStyle w:val="Hipervnculo"/>
                  <w:rFonts w:cs="Arial"/>
                  <w:sz w:val="16"/>
                  <w:szCs w:val="16"/>
                  <w:lang w:val="es-CR" w:eastAsia="es-CR"/>
                </w:rPr>
                <w:t>DesgloseAjustesValuacionInstrumentosCesacionPagoTransfActual</w:t>
              </w:r>
            </w:hyperlink>
          </w:p>
        </w:tc>
      </w:tr>
      <w:tr w:rsidR="00CD1CAD" w:rsidRPr="005267DE" w14:paraId="6F01431E"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1A9BB1BB" w14:textId="77777777" w:rsidR="00CD1CAD" w:rsidRPr="005267DE" w:rsidRDefault="00B4199C" w:rsidP="00C9521D">
            <w:pPr>
              <w:pStyle w:val="Ttulo9"/>
              <w:ind w:left="113" w:right="113"/>
              <w:jc w:val="center"/>
              <w:outlineLvl w:val="8"/>
              <w:rPr>
                <w:b w:val="0"/>
                <w:lang w:val="es-CR" w:eastAsia="es-CR"/>
              </w:rPr>
            </w:pPr>
            <w:bookmarkStart w:id="484" w:name="_DesgloseAjustesValuacionInstrumento_5"/>
            <w:bookmarkEnd w:id="484"/>
            <w:r>
              <w:rPr>
                <w:b w:val="0"/>
              </w:rPr>
              <w:t>[E]</w:t>
            </w:r>
            <w:r w:rsidR="00CD1CAD" w:rsidRPr="005267DE">
              <w:rPr>
                <w:b w:val="0"/>
                <w:lang w:val="es-ES_tradnl" w:eastAsia="es-CR"/>
              </w:rPr>
              <w:t>DesgloseAjustesValuacionInstrumentosCesacionPagoTransfActual</w:t>
            </w:r>
          </w:p>
        </w:tc>
        <w:tc>
          <w:tcPr>
            <w:tcW w:w="2873" w:type="dxa"/>
            <w:hideMark/>
          </w:tcPr>
          <w:p w14:paraId="61FE067C"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485" w:name="_[E]_CapSocial_26"/>
            <w:bookmarkEnd w:id="485"/>
            <w:r w:rsidRPr="005267DE">
              <w:t xml:space="preserve">[E] </w:t>
            </w:r>
            <w:r w:rsidRPr="005267DE">
              <w:rPr>
                <w:lang w:val="es-ES_tradnl" w:eastAsia="es-CR"/>
              </w:rPr>
              <w:t>CapSocial</w:t>
            </w:r>
          </w:p>
        </w:tc>
        <w:tc>
          <w:tcPr>
            <w:tcW w:w="4536" w:type="dxa"/>
            <w:vAlign w:val="center"/>
            <w:hideMark/>
          </w:tcPr>
          <w:p w14:paraId="694B9BAF"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14A08435"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6CFCB3DA" w14:textId="77777777" w:rsidR="00B378F4" w:rsidRPr="00D1267E" w:rsidRDefault="00B378F4" w:rsidP="009B7AA1">
            <w:pPr>
              <w:pStyle w:val="Prrafodelista"/>
              <w:numPr>
                <w:ilvl w:val="0"/>
                <w:numId w:val="36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58CA0CA" w14:textId="77777777" w:rsidR="00CD1CAD" w:rsidRPr="00B378F4" w:rsidRDefault="00B378F4" w:rsidP="009B7AA1">
            <w:pPr>
              <w:pStyle w:val="Prrafodelista"/>
              <w:numPr>
                <w:ilvl w:val="0"/>
                <w:numId w:val="36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378F4">
              <w:rPr>
                <w:rFonts w:cs="Arial"/>
                <w:color w:val="000000"/>
                <w:sz w:val="16"/>
                <w:szCs w:val="16"/>
                <w:lang w:eastAsia="es-CR"/>
              </w:rPr>
              <w:t>Se debe expresar con 2 decimales</w:t>
            </w:r>
          </w:p>
        </w:tc>
      </w:tr>
      <w:tr w:rsidR="00CD1CAD" w:rsidRPr="005267DE" w14:paraId="534F03C9"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1E78B8A8"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1850C818"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486" w:name="_[E]_AportesNoCapitalizados_28"/>
            <w:bookmarkEnd w:id="486"/>
            <w:r w:rsidRPr="005267DE">
              <w:t xml:space="preserve">[E] </w:t>
            </w:r>
            <w:r w:rsidRPr="005267DE">
              <w:rPr>
                <w:lang w:val="es-ES_tradnl" w:eastAsia="es-CR"/>
              </w:rPr>
              <w:t>AportesNoCapitalizados</w:t>
            </w:r>
          </w:p>
        </w:tc>
        <w:tc>
          <w:tcPr>
            <w:tcW w:w="4536" w:type="dxa"/>
            <w:vAlign w:val="center"/>
            <w:hideMark/>
          </w:tcPr>
          <w:p w14:paraId="6E1909FF"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51A16E34"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390D9064" w14:textId="77777777" w:rsidR="00B378F4" w:rsidRPr="00D1267E" w:rsidRDefault="00B378F4" w:rsidP="009B7AA1">
            <w:pPr>
              <w:pStyle w:val="Prrafodelista"/>
              <w:numPr>
                <w:ilvl w:val="0"/>
                <w:numId w:val="36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8691B74" w14:textId="77777777" w:rsidR="00CD1CAD" w:rsidRPr="00B378F4" w:rsidRDefault="00B378F4" w:rsidP="009B7AA1">
            <w:pPr>
              <w:pStyle w:val="Prrafodelista"/>
              <w:numPr>
                <w:ilvl w:val="0"/>
                <w:numId w:val="36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378F4">
              <w:rPr>
                <w:rFonts w:cs="Arial"/>
                <w:color w:val="000000"/>
                <w:sz w:val="16"/>
                <w:szCs w:val="16"/>
                <w:lang w:eastAsia="es-CR"/>
              </w:rPr>
              <w:t>Se debe expresar con 2 decimales</w:t>
            </w:r>
          </w:p>
        </w:tc>
      </w:tr>
      <w:tr w:rsidR="00CD1CAD" w:rsidRPr="005267DE" w14:paraId="1E6EB061"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19511D46"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57DCC571"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487" w:name="_[E]_Ajustes_28"/>
            <w:bookmarkEnd w:id="487"/>
            <w:r w:rsidRPr="005267DE">
              <w:t xml:space="preserve">[E] </w:t>
            </w:r>
            <w:r w:rsidRPr="005267DE">
              <w:rPr>
                <w:lang w:val="es-ES_tradnl" w:eastAsia="es-CR"/>
              </w:rPr>
              <w:t>Ajustes</w:t>
            </w:r>
          </w:p>
        </w:tc>
        <w:tc>
          <w:tcPr>
            <w:tcW w:w="4536" w:type="dxa"/>
            <w:vAlign w:val="center"/>
            <w:hideMark/>
          </w:tcPr>
          <w:p w14:paraId="4B8F7709"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59D67F31"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14DA5C5C" w14:textId="77777777" w:rsidR="00B378F4" w:rsidRPr="00D1267E" w:rsidRDefault="00B378F4" w:rsidP="009B7AA1">
            <w:pPr>
              <w:pStyle w:val="Prrafodelista"/>
              <w:numPr>
                <w:ilvl w:val="0"/>
                <w:numId w:val="36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815FBEF" w14:textId="77777777" w:rsidR="00CD1CAD" w:rsidRPr="00B378F4" w:rsidRDefault="00B378F4" w:rsidP="009B7AA1">
            <w:pPr>
              <w:pStyle w:val="Prrafodelista"/>
              <w:numPr>
                <w:ilvl w:val="0"/>
                <w:numId w:val="36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378F4">
              <w:rPr>
                <w:rFonts w:cs="Arial"/>
                <w:color w:val="000000"/>
                <w:sz w:val="16"/>
                <w:szCs w:val="16"/>
                <w:lang w:eastAsia="es-CR"/>
              </w:rPr>
              <w:t>Se debe expresar con 2 decimales</w:t>
            </w:r>
          </w:p>
        </w:tc>
      </w:tr>
      <w:tr w:rsidR="00CD1CAD" w:rsidRPr="005267DE" w14:paraId="11C29DED"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177147B1"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6FD80B98"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488" w:name="_[E]_Reservas_28"/>
            <w:bookmarkEnd w:id="488"/>
            <w:r w:rsidRPr="005267DE">
              <w:t xml:space="preserve">[E] </w:t>
            </w:r>
            <w:r w:rsidRPr="005267DE">
              <w:rPr>
                <w:lang w:val="es-ES_tradnl" w:eastAsia="es-CR"/>
              </w:rPr>
              <w:t>Reservas</w:t>
            </w:r>
          </w:p>
        </w:tc>
        <w:tc>
          <w:tcPr>
            <w:tcW w:w="4536" w:type="dxa"/>
            <w:vAlign w:val="center"/>
            <w:hideMark/>
          </w:tcPr>
          <w:p w14:paraId="4E41AC32"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4877DC3F"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39492DCF" w14:textId="77777777" w:rsidR="00B378F4" w:rsidRPr="00D1267E" w:rsidRDefault="00B378F4" w:rsidP="009B7AA1">
            <w:pPr>
              <w:pStyle w:val="Prrafodelista"/>
              <w:numPr>
                <w:ilvl w:val="0"/>
                <w:numId w:val="36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76F3EA2" w14:textId="77777777" w:rsidR="00CD1CAD" w:rsidRPr="00B378F4" w:rsidRDefault="00B378F4" w:rsidP="009B7AA1">
            <w:pPr>
              <w:pStyle w:val="Prrafodelista"/>
              <w:numPr>
                <w:ilvl w:val="0"/>
                <w:numId w:val="36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378F4">
              <w:rPr>
                <w:rFonts w:cs="Arial"/>
                <w:color w:val="000000"/>
                <w:sz w:val="16"/>
                <w:szCs w:val="16"/>
                <w:lang w:eastAsia="es-CR"/>
              </w:rPr>
              <w:t>Se debe expresar con 2 decimales</w:t>
            </w:r>
          </w:p>
        </w:tc>
      </w:tr>
      <w:tr w:rsidR="00CD1CAD" w:rsidRPr="005267DE" w14:paraId="203B44B5"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7231551A"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699AB5A3"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489" w:name="_[E]_ResultadosPrincipioPeriodo_28"/>
            <w:bookmarkEnd w:id="489"/>
            <w:r w:rsidRPr="005267DE">
              <w:t xml:space="preserve">[E] </w:t>
            </w:r>
            <w:r w:rsidRPr="005267DE">
              <w:rPr>
                <w:lang w:val="es-ES_tradnl" w:eastAsia="es-CR"/>
              </w:rPr>
              <w:t>ResultadosPrincipioPeriodo</w:t>
            </w:r>
          </w:p>
        </w:tc>
        <w:tc>
          <w:tcPr>
            <w:tcW w:w="4536" w:type="dxa"/>
            <w:vAlign w:val="center"/>
            <w:hideMark/>
          </w:tcPr>
          <w:p w14:paraId="6F371D55"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306D2E08"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678BAEF6" w14:textId="77777777" w:rsidR="00B378F4" w:rsidRPr="00D1267E" w:rsidRDefault="00B378F4" w:rsidP="009B7AA1">
            <w:pPr>
              <w:pStyle w:val="Prrafodelista"/>
              <w:numPr>
                <w:ilvl w:val="0"/>
                <w:numId w:val="36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4C40D33" w14:textId="77777777" w:rsidR="00CD1CAD" w:rsidRPr="00B378F4" w:rsidRDefault="00B378F4" w:rsidP="009B7AA1">
            <w:pPr>
              <w:pStyle w:val="Prrafodelista"/>
              <w:numPr>
                <w:ilvl w:val="0"/>
                <w:numId w:val="36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378F4">
              <w:rPr>
                <w:rFonts w:cs="Arial"/>
                <w:color w:val="000000"/>
                <w:sz w:val="16"/>
                <w:szCs w:val="16"/>
                <w:lang w:eastAsia="es-CR"/>
              </w:rPr>
              <w:t>Se debe expresar con 2 decimales</w:t>
            </w:r>
          </w:p>
        </w:tc>
      </w:tr>
      <w:tr w:rsidR="0075066B" w:rsidRPr="005267DE" w14:paraId="77476E90"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1CC78BE1" w14:textId="77777777" w:rsidR="0075066B" w:rsidRPr="005267DE" w:rsidRDefault="00B4199C" w:rsidP="00C9521D">
            <w:pPr>
              <w:pStyle w:val="Ttulo9"/>
              <w:ind w:left="113" w:right="113"/>
              <w:jc w:val="center"/>
              <w:outlineLvl w:val="8"/>
              <w:rPr>
                <w:b w:val="0"/>
                <w:lang w:val="es-CR" w:eastAsia="es-CR"/>
              </w:rPr>
            </w:pPr>
            <w:r>
              <w:rPr>
                <w:b w:val="0"/>
              </w:rPr>
              <w:t>[E]</w:t>
            </w:r>
            <w:r w:rsidR="0075066B" w:rsidRPr="005267DE">
              <w:rPr>
                <w:b w:val="0"/>
                <w:lang w:val="es-ES_tradnl" w:eastAsia="es-CR"/>
              </w:rPr>
              <w:t>OtrosTransfActual</w:t>
            </w:r>
          </w:p>
        </w:tc>
        <w:tc>
          <w:tcPr>
            <w:tcW w:w="2873" w:type="dxa"/>
            <w:hideMark/>
          </w:tcPr>
          <w:p w14:paraId="2E4DEC17" w14:textId="77777777" w:rsidR="0075066B" w:rsidRPr="005267DE" w:rsidRDefault="0075066B"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490" w:name="_[A]_Total_74"/>
            <w:bookmarkEnd w:id="490"/>
            <w:r w:rsidRPr="005267DE">
              <w:t xml:space="preserve">[A] </w:t>
            </w:r>
            <w:r w:rsidRPr="005267DE">
              <w:rPr>
                <w:lang w:val="es-ES_tradnl" w:eastAsia="es-CR"/>
              </w:rPr>
              <w:t>Total</w:t>
            </w:r>
          </w:p>
        </w:tc>
        <w:tc>
          <w:tcPr>
            <w:tcW w:w="4536" w:type="dxa"/>
            <w:vAlign w:val="center"/>
            <w:hideMark/>
          </w:tcPr>
          <w:p w14:paraId="7E66EE6A" w14:textId="77777777" w:rsidR="0075066B" w:rsidRPr="005267DE" w:rsidRDefault="0075066B" w:rsidP="005267D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Otros</w:t>
            </w:r>
          </w:p>
        </w:tc>
        <w:tc>
          <w:tcPr>
            <w:tcW w:w="397" w:type="dxa"/>
            <w:textDirection w:val="btLr"/>
            <w:vAlign w:val="center"/>
            <w:hideMark/>
          </w:tcPr>
          <w:p w14:paraId="4DD56453" w14:textId="77777777" w:rsidR="0075066B" w:rsidRPr="005267DE" w:rsidRDefault="0075066B"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0E769BE6" w14:textId="77777777" w:rsidR="0075066B" w:rsidRPr="005267DE"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74" w:history="1">
              <w:r w:rsidR="0075066B" w:rsidRPr="005267DE">
                <w:rPr>
                  <w:rStyle w:val="Hipervnculo"/>
                  <w:rFonts w:cs="Arial"/>
                  <w:sz w:val="16"/>
                  <w:szCs w:val="16"/>
                  <w:lang w:val="es-CR" w:eastAsia="es-CR"/>
                </w:rPr>
                <w:t>[A] Total</w:t>
              </w:r>
            </w:hyperlink>
            <w:r w:rsidR="0075066B" w:rsidRPr="005267DE">
              <w:rPr>
                <w:rFonts w:cs="Arial"/>
                <w:color w:val="000000"/>
                <w:sz w:val="16"/>
                <w:szCs w:val="16"/>
                <w:lang w:val="es-CR" w:eastAsia="es-CR"/>
              </w:rPr>
              <w:t xml:space="preserve"> = </w:t>
            </w:r>
            <w:r w:rsidR="005267DE">
              <w:rPr>
                <w:rFonts w:cs="Arial"/>
                <w:color w:val="000000"/>
                <w:sz w:val="16"/>
                <w:szCs w:val="16"/>
                <w:lang w:val="es-CR" w:eastAsia="es-CR"/>
              </w:rPr>
              <w:t>∑</w:t>
            </w:r>
            <w:r w:rsidR="0075066B" w:rsidRPr="005267DE">
              <w:rPr>
                <w:rFonts w:cs="Arial"/>
                <w:color w:val="000000"/>
                <w:sz w:val="16"/>
                <w:szCs w:val="16"/>
                <w:lang w:val="es-CR" w:eastAsia="es-CR"/>
              </w:rPr>
              <w:t xml:space="preserve"> </w:t>
            </w:r>
            <w:hyperlink w:anchor="_DesgloseOtrosTransfActual" w:history="1">
              <w:r w:rsidR="0075066B" w:rsidRPr="005267DE">
                <w:rPr>
                  <w:rStyle w:val="Hipervnculo"/>
                  <w:rFonts w:cs="Arial"/>
                  <w:sz w:val="16"/>
                  <w:szCs w:val="16"/>
                  <w:lang w:val="es-CR" w:eastAsia="es-CR"/>
                </w:rPr>
                <w:t>DesgloseOtrosTransfActual</w:t>
              </w:r>
            </w:hyperlink>
          </w:p>
        </w:tc>
      </w:tr>
      <w:tr w:rsidR="00CD1CAD" w:rsidRPr="005267DE" w14:paraId="57C3FBC6"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0A698A5E" w14:textId="77777777" w:rsidR="00CD1CAD" w:rsidRPr="005267DE" w:rsidRDefault="00B4199C" w:rsidP="00C9521D">
            <w:pPr>
              <w:pStyle w:val="Ttulo9"/>
              <w:ind w:left="113" w:right="113"/>
              <w:jc w:val="center"/>
              <w:outlineLvl w:val="8"/>
              <w:rPr>
                <w:b w:val="0"/>
                <w:lang w:val="es-CR" w:eastAsia="es-CR"/>
              </w:rPr>
            </w:pPr>
            <w:bookmarkStart w:id="491" w:name="_DesgloseOtrosTransfActual"/>
            <w:bookmarkEnd w:id="491"/>
            <w:r>
              <w:rPr>
                <w:b w:val="0"/>
              </w:rPr>
              <w:t>[E]</w:t>
            </w:r>
            <w:r w:rsidR="00CD1CAD" w:rsidRPr="005267DE">
              <w:rPr>
                <w:b w:val="0"/>
                <w:lang w:val="es-ES_tradnl" w:eastAsia="es-CR"/>
              </w:rPr>
              <w:t>DesgloseOtrosTransfActual</w:t>
            </w:r>
          </w:p>
        </w:tc>
        <w:tc>
          <w:tcPr>
            <w:tcW w:w="2873" w:type="dxa"/>
            <w:hideMark/>
          </w:tcPr>
          <w:p w14:paraId="0DEDFBF6"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492" w:name="_[E]_CapSocial_27"/>
            <w:bookmarkEnd w:id="492"/>
            <w:r w:rsidRPr="005267DE">
              <w:t xml:space="preserve">[E] </w:t>
            </w:r>
            <w:r w:rsidRPr="005267DE">
              <w:rPr>
                <w:lang w:val="es-ES_tradnl" w:eastAsia="es-CR"/>
              </w:rPr>
              <w:t>CapSocial</w:t>
            </w:r>
          </w:p>
        </w:tc>
        <w:tc>
          <w:tcPr>
            <w:tcW w:w="4536" w:type="dxa"/>
            <w:vAlign w:val="center"/>
            <w:hideMark/>
          </w:tcPr>
          <w:p w14:paraId="7DE7CE9A"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397" w:type="dxa"/>
            <w:textDirection w:val="btLr"/>
            <w:vAlign w:val="center"/>
            <w:hideMark/>
          </w:tcPr>
          <w:p w14:paraId="40EDD9AA"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7FC42200" w14:textId="77777777" w:rsidR="00B826C4" w:rsidRPr="00D1267E" w:rsidRDefault="00B826C4" w:rsidP="009B7AA1">
            <w:pPr>
              <w:pStyle w:val="Prrafodelista"/>
              <w:numPr>
                <w:ilvl w:val="0"/>
                <w:numId w:val="36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25952A3" w14:textId="77777777" w:rsidR="00CD1CAD" w:rsidRPr="00B826C4" w:rsidRDefault="00B826C4" w:rsidP="009B7AA1">
            <w:pPr>
              <w:pStyle w:val="Prrafodelista"/>
              <w:numPr>
                <w:ilvl w:val="0"/>
                <w:numId w:val="36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0DE50F79"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149EBC7D"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28B1CDEB"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493" w:name="_[E]_AportesNoCapitalizados_29"/>
            <w:bookmarkEnd w:id="493"/>
            <w:r w:rsidRPr="005267DE">
              <w:t xml:space="preserve">[E] </w:t>
            </w:r>
            <w:r w:rsidRPr="005267DE">
              <w:rPr>
                <w:lang w:val="es-ES_tradnl" w:eastAsia="es-CR"/>
              </w:rPr>
              <w:t>AportesNoCapitalizados</w:t>
            </w:r>
          </w:p>
        </w:tc>
        <w:tc>
          <w:tcPr>
            <w:tcW w:w="4536" w:type="dxa"/>
            <w:vAlign w:val="center"/>
            <w:hideMark/>
          </w:tcPr>
          <w:p w14:paraId="4835874A"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4893F055"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6E77CD89" w14:textId="77777777" w:rsidR="00B826C4" w:rsidRPr="00D1267E" w:rsidRDefault="00B826C4" w:rsidP="009B7AA1">
            <w:pPr>
              <w:pStyle w:val="Prrafodelista"/>
              <w:numPr>
                <w:ilvl w:val="0"/>
                <w:numId w:val="36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514E6C0" w14:textId="77777777" w:rsidR="00CD1CAD" w:rsidRPr="00B826C4" w:rsidRDefault="00B826C4" w:rsidP="009B7AA1">
            <w:pPr>
              <w:pStyle w:val="Prrafodelista"/>
              <w:numPr>
                <w:ilvl w:val="0"/>
                <w:numId w:val="36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52B0F8B4"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278F3F85"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3D848B63"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494" w:name="_[E]_Ajustes_29"/>
            <w:bookmarkEnd w:id="494"/>
            <w:r w:rsidRPr="005267DE">
              <w:t xml:space="preserve">[E] </w:t>
            </w:r>
            <w:r w:rsidRPr="005267DE">
              <w:rPr>
                <w:lang w:val="es-ES_tradnl" w:eastAsia="es-CR"/>
              </w:rPr>
              <w:t>Ajustes</w:t>
            </w:r>
          </w:p>
        </w:tc>
        <w:tc>
          <w:tcPr>
            <w:tcW w:w="4536" w:type="dxa"/>
            <w:vAlign w:val="center"/>
            <w:hideMark/>
          </w:tcPr>
          <w:p w14:paraId="20E4260A"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6B9415A3"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B0EFD69" w14:textId="77777777" w:rsidR="00B826C4" w:rsidRPr="00D1267E" w:rsidRDefault="00B826C4" w:rsidP="009B7AA1">
            <w:pPr>
              <w:pStyle w:val="Prrafodelista"/>
              <w:numPr>
                <w:ilvl w:val="0"/>
                <w:numId w:val="36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91C6DE6" w14:textId="77777777" w:rsidR="00CD1CAD" w:rsidRPr="00B826C4" w:rsidRDefault="00B826C4" w:rsidP="009B7AA1">
            <w:pPr>
              <w:pStyle w:val="Prrafodelista"/>
              <w:numPr>
                <w:ilvl w:val="0"/>
                <w:numId w:val="36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79396095"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6A41FDCF"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00B2E809"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495" w:name="_[E]_Reservas_29"/>
            <w:bookmarkEnd w:id="495"/>
            <w:r w:rsidRPr="005267DE">
              <w:t xml:space="preserve">[E] </w:t>
            </w:r>
            <w:r w:rsidRPr="005267DE">
              <w:rPr>
                <w:lang w:val="es-ES_tradnl" w:eastAsia="es-CR"/>
              </w:rPr>
              <w:t>Reservas</w:t>
            </w:r>
          </w:p>
        </w:tc>
        <w:tc>
          <w:tcPr>
            <w:tcW w:w="4536" w:type="dxa"/>
            <w:vAlign w:val="center"/>
            <w:hideMark/>
          </w:tcPr>
          <w:p w14:paraId="6A7C6215"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40CB9E0A"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5E7AC5D7" w14:textId="77777777" w:rsidR="00B826C4" w:rsidRPr="00D1267E" w:rsidRDefault="00B826C4" w:rsidP="009B7AA1">
            <w:pPr>
              <w:pStyle w:val="Prrafodelista"/>
              <w:numPr>
                <w:ilvl w:val="0"/>
                <w:numId w:val="37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704ABA3" w14:textId="77777777" w:rsidR="00CD1CAD" w:rsidRPr="00B826C4" w:rsidRDefault="00B826C4" w:rsidP="009B7AA1">
            <w:pPr>
              <w:pStyle w:val="Prrafodelista"/>
              <w:numPr>
                <w:ilvl w:val="0"/>
                <w:numId w:val="37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2811D213"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293B2233"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5C9BD1EC"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496" w:name="_[E]_ResultadosPrincipioPeriodo_29"/>
            <w:bookmarkEnd w:id="496"/>
            <w:r w:rsidRPr="005267DE">
              <w:t xml:space="preserve">[E] </w:t>
            </w:r>
            <w:r w:rsidRPr="005267DE">
              <w:rPr>
                <w:lang w:val="es-ES_tradnl" w:eastAsia="es-CR"/>
              </w:rPr>
              <w:t>ResultadosPrincipioPeriodo</w:t>
            </w:r>
          </w:p>
        </w:tc>
        <w:tc>
          <w:tcPr>
            <w:tcW w:w="4536" w:type="dxa"/>
            <w:vAlign w:val="center"/>
            <w:hideMark/>
          </w:tcPr>
          <w:p w14:paraId="60D12AF1"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53694215"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0818F400" w14:textId="77777777" w:rsidR="00B826C4" w:rsidRPr="00D1267E" w:rsidRDefault="00B826C4" w:rsidP="009B7AA1">
            <w:pPr>
              <w:pStyle w:val="Prrafodelista"/>
              <w:numPr>
                <w:ilvl w:val="0"/>
                <w:numId w:val="37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0556BB5" w14:textId="77777777" w:rsidR="00CD1CAD" w:rsidRPr="00B826C4" w:rsidRDefault="00B826C4" w:rsidP="009B7AA1">
            <w:pPr>
              <w:pStyle w:val="Prrafodelista"/>
              <w:numPr>
                <w:ilvl w:val="0"/>
                <w:numId w:val="37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75066B" w:rsidRPr="005267DE" w14:paraId="687761A6"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4EB4FC24" w14:textId="77777777" w:rsidR="0075066B" w:rsidRPr="005267DE" w:rsidRDefault="00B4199C" w:rsidP="00C9521D">
            <w:pPr>
              <w:pStyle w:val="Ttulo9"/>
              <w:ind w:left="113" w:right="113"/>
              <w:jc w:val="center"/>
              <w:outlineLvl w:val="8"/>
              <w:rPr>
                <w:b w:val="0"/>
                <w:lang w:val="es-CR" w:eastAsia="es-CR"/>
              </w:rPr>
            </w:pPr>
            <w:r>
              <w:rPr>
                <w:b w:val="0"/>
              </w:rPr>
              <w:t>[E]</w:t>
            </w:r>
            <w:r w:rsidR="0075066B" w:rsidRPr="005267DE">
              <w:rPr>
                <w:b w:val="0"/>
                <w:lang w:val="es-ES_tradnl" w:eastAsia="es-CR"/>
              </w:rPr>
              <w:t>GananciaPerdidaNoReconocidaPeriodo2</w:t>
            </w:r>
          </w:p>
        </w:tc>
        <w:tc>
          <w:tcPr>
            <w:tcW w:w="2873" w:type="dxa"/>
            <w:hideMark/>
          </w:tcPr>
          <w:p w14:paraId="1039D7BC" w14:textId="77777777" w:rsidR="0075066B" w:rsidRPr="005267DE" w:rsidRDefault="0075066B"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497" w:name="_[A]_Total_75"/>
            <w:bookmarkEnd w:id="497"/>
            <w:r w:rsidRPr="005267DE">
              <w:t xml:space="preserve">[A] </w:t>
            </w:r>
            <w:r w:rsidRPr="005267DE">
              <w:rPr>
                <w:lang w:val="es-ES_tradnl" w:eastAsia="es-CR"/>
              </w:rPr>
              <w:t>Total</w:t>
            </w:r>
          </w:p>
        </w:tc>
        <w:tc>
          <w:tcPr>
            <w:tcW w:w="4536" w:type="dxa"/>
            <w:vAlign w:val="center"/>
            <w:hideMark/>
          </w:tcPr>
          <w:p w14:paraId="1615F4EE" w14:textId="77777777" w:rsidR="0075066B" w:rsidRPr="005267DE" w:rsidRDefault="0075066B" w:rsidP="005267D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Ganancia o pérdida no reconocida en resultados Período 2</w:t>
            </w:r>
          </w:p>
        </w:tc>
        <w:tc>
          <w:tcPr>
            <w:tcW w:w="397" w:type="dxa"/>
            <w:textDirection w:val="btLr"/>
            <w:vAlign w:val="center"/>
            <w:hideMark/>
          </w:tcPr>
          <w:p w14:paraId="636219B0" w14:textId="77777777" w:rsidR="0075066B" w:rsidRPr="005267DE" w:rsidRDefault="0075066B"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45805CDD" w14:textId="77777777" w:rsidR="0075066B" w:rsidRPr="005267DE"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75" w:history="1">
              <w:r w:rsidR="0075066B" w:rsidRPr="005267DE">
                <w:rPr>
                  <w:rStyle w:val="Hipervnculo"/>
                  <w:rFonts w:cs="Arial"/>
                  <w:sz w:val="16"/>
                  <w:szCs w:val="16"/>
                  <w:lang w:val="es-CR" w:eastAsia="es-CR"/>
                </w:rPr>
                <w:t>[A] Total</w:t>
              </w:r>
            </w:hyperlink>
            <w:r w:rsidR="0075066B" w:rsidRPr="005267DE">
              <w:rPr>
                <w:rFonts w:cs="Arial"/>
                <w:color w:val="000000"/>
                <w:sz w:val="16"/>
                <w:szCs w:val="16"/>
                <w:lang w:val="es-CR" w:eastAsia="es-CR"/>
              </w:rPr>
              <w:t xml:space="preserve"> = </w:t>
            </w:r>
            <w:r w:rsidR="005267DE">
              <w:rPr>
                <w:rFonts w:cs="Arial"/>
                <w:color w:val="000000"/>
                <w:sz w:val="16"/>
                <w:szCs w:val="16"/>
                <w:lang w:val="es-CR" w:eastAsia="es-CR"/>
              </w:rPr>
              <w:t>∑</w:t>
            </w:r>
            <w:r w:rsidR="0075066B" w:rsidRPr="005267DE">
              <w:rPr>
                <w:rFonts w:cs="Arial"/>
                <w:color w:val="000000"/>
                <w:sz w:val="16"/>
                <w:szCs w:val="16"/>
                <w:lang w:val="es-CR" w:eastAsia="es-CR"/>
              </w:rPr>
              <w:t xml:space="preserve"> </w:t>
            </w:r>
            <w:hyperlink w:anchor="_DesgloseGananciaPerdidaNoReconocida" w:history="1">
              <w:r w:rsidR="0075066B" w:rsidRPr="005267DE">
                <w:rPr>
                  <w:rStyle w:val="Hipervnculo"/>
                  <w:rFonts w:cs="Arial"/>
                  <w:sz w:val="16"/>
                  <w:szCs w:val="16"/>
                  <w:lang w:val="es-CR" w:eastAsia="es-CR"/>
                </w:rPr>
                <w:t>DesgloseGananciaPerdidaNoReconocidaPeriodo2</w:t>
              </w:r>
            </w:hyperlink>
          </w:p>
        </w:tc>
      </w:tr>
      <w:tr w:rsidR="00CD1CAD" w:rsidRPr="005267DE" w14:paraId="469BF991"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46EA1591" w14:textId="77777777" w:rsidR="00CD1CAD" w:rsidRPr="005267DE" w:rsidRDefault="00B4199C" w:rsidP="00C9521D">
            <w:pPr>
              <w:pStyle w:val="Ttulo9"/>
              <w:ind w:left="113" w:right="113"/>
              <w:jc w:val="center"/>
              <w:outlineLvl w:val="8"/>
              <w:rPr>
                <w:b w:val="0"/>
                <w:lang w:val="es-CR" w:eastAsia="es-CR"/>
              </w:rPr>
            </w:pPr>
            <w:bookmarkStart w:id="498" w:name="_DesgloseGananciaPerdidaNoReconocida"/>
            <w:bookmarkEnd w:id="498"/>
            <w:r>
              <w:rPr>
                <w:b w:val="0"/>
              </w:rPr>
              <w:lastRenderedPageBreak/>
              <w:t>[E]</w:t>
            </w:r>
            <w:r w:rsidR="00CD1CAD" w:rsidRPr="005267DE">
              <w:rPr>
                <w:b w:val="0"/>
                <w:lang w:val="es-ES_tradnl" w:eastAsia="es-CR"/>
              </w:rPr>
              <w:t>DesgloseGananciaPerdidaNoReconocidaPeriodo2</w:t>
            </w:r>
          </w:p>
        </w:tc>
        <w:tc>
          <w:tcPr>
            <w:tcW w:w="2873" w:type="dxa"/>
            <w:hideMark/>
          </w:tcPr>
          <w:p w14:paraId="1D4A239C"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499" w:name="_[E]_CapSocial_28"/>
            <w:bookmarkEnd w:id="499"/>
            <w:r w:rsidRPr="005267DE">
              <w:t xml:space="preserve">[E] </w:t>
            </w:r>
            <w:r w:rsidRPr="005267DE">
              <w:rPr>
                <w:lang w:val="es-ES_tradnl" w:eastAsia="es-CR"/>
              </w:rPr>
              <w:t>CapSocial</w:t>
            </w:r>
          </w:p>
        </w:tc>
        <w:tc>
          <w:tcPr>
            <w:tcW w:w="4536" w:type="dxa"/>
            <w:vAlign w:val="center"/>
            <w:hideMark/>
          </w:tcPr>
          <w:p w14:paraId="4044D989"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2C5A29A6"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19FC86B8" w14:textId="77777777" w:rsidR="00B826C4" w:rsidRPr="00D1267E" w:rsidRDefault="00B826C4" w:rsidP="009B7AA1">
            <w:pPr>
              <w:pStyle w:val="Prrafodelista"/>
              <w:numPr>
                <w:ilvl w:val="0"/>
                <w:numId w:val="37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7C90A47" w14:textId="77777777" w:rsidR="00CD1CAD" w:rsidRPr="00B826C4" w:rsidRDefault="00B826C4" w:rsidP="009B7AA1">
            <w:pPr>
              <w:pStyle w:val="Prrafodelista"/>
              <w:numPr>
                <w:ilvl w:val="0"/>
                <w:numId w:val="37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22669EC3"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68C21D38"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79E7DC9C"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00" w:name="_[E]_AportesNoCapitalizados_30"/>
            <w:bookmarkEnd w:id="500"/>
            <w:r w:rsidRPr="005267DE">
              <w:t xml:space="preserve">[E] </w:t>
            </w:r>
            <w:r w:rsidRPr="005267DE">
              <w:rPr>
                <w:lang w:val="es-ES_tradnl" w:eastAsia="es-CR"/>
              </w:rPr>
              <w:t>AportesNoCapitalizados</w:t>
            </w:r>
          </w:p>
        </w:tc>
        <w:tc>
          <w:tcPr>
            <w:tcW w:w="4536" w:type="dxa"/>
            <w:vAlign w:val="center"/>
            <w:hideMark/>
          </w:tcPr>
          <w:p w14:paraId="4F0742C2"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6498F081"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5A4F7182" w14:textId="77777777" w:rsidR="00B826C4" w:rsidRPr="00D1267E" w:rsidRDefault="00B826C4" w:rsidP="009B7AA1">
            <w:pPr>
              <w:pStyle w:val="Prrafodelista"/>
              <w:numPr>
                <w:ilvl w:val="0"/>
                <w:numId w:val="37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4C2709A" w14:textId="77777777" w:rsidR="00CD1CAD" w:rsidRPr="00B826C4" w:rsidRDefault="00B826C4" w:rsidP="009B7AA1">
            <w:pPr>
              <w:pStyle w:val="Prrafodelista"/>
              <w:numPr>
                <w:ilvl w:val="0"/>
                <w:numId w:val="37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3C57EDE5"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55E55802"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5A6E3544"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01" w:name="_[E]_Ajustes_30"/>
            <w:bookmarkEnd w:id="501"/>
            <w:r w:rsidRPr="005267DE">
              <w:t xml:space="preserve">[E] </w:t>
            </w:r>
            <w:r w:rsidRPr="005267DE">
              <w:rPr>
                <w:lang w:val="es-ES_tradnl" w:eastAsia="es-CR"/>
              </w:rPr>
              <w:t>Ajustes</w:t>
            </w:r>
          </w:p>
        </w:tc>
        <w:tc>
          <w:tcPr>
            <w:tcW w:w="4536" w:type="dxa"/>
            <w:vAlign w:val="center"/>
            <w:hideMark/>
          </w:tcPr>
          <w:p w14:paraId="50FE6B29"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4B61EE98"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070B09E0" w14:textId="77777777" w:rsidR="00B826C4" w:rsidRPr="00D1267E" w:rsidRDefault="00B826C4" w:rsidP="009B7AA1">
            <w:pPr>
              <w:pStyle w:val="Prrafodelista"/>
              <w:numPr>
                <w:ilvl w:val="0"/>
                <w:numId w:val="37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D8682E2" w14:textId="77777777" w:rsidR="00CD1CAD" w:rsidRPr="00B826C4" w:rsidRDefault="00B826C4" w:rsidP="009B7AA1">
            <w:pPr>
              <w:pStyle w:val="Prrafodelista"/>
              <w:numPr>
                <w:ilvl w:val="0"/>
                <w:numId w:val="37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2D01EB54"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144E4336"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19751A01"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02" w:name="_[E]_Reservas_30"/>
            <w:bookmarkEnd w:id="502"/>
            <w:r w:rsidRPr="005267DE">
              <w:t xml:space="preserve">[E] </w:t>
            </w:r>
            <w:r w:rsidRPr="005267DE">
              <w:rPr>
                <w:lang w:val="es-ES_tradnl" w:eastAsia="es-CR"/>
              </w:rPr>
              <w:t>Reservas</w:t>
            </w:r>
          </w:p>
        </w:tc>
        <w:tc>
          <w:tcPr>
            <w:tcW w:w="4536" w:type="dxa"/>
            <w:vAlign w:val="center"/>
            <w:hideMark/>
          </w:tcPr>
          <w:p w14:paraId="3C73525C"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2F2B5D87"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DAFD02C" w14:textId="77777777" w:rsidR="00B826C4" w:rsidRPr="00D1267E" w:rsidRDefault="00B826C4" w:rsidP="009B7AA1">
            <w:pPr>
              <w:pStyle w:val="Prrafodelista"/>
              <w:numPr>
                <w:ilvl w:val="0"/>
                <w:numId w:val="37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CD1F071" w14:textId="77777777" w:rsidR="00CD1CAD" w:rsidRPr="00B826C4" w:rsidRDefault="00B826C4" w:rsidP="009B7AA1">
            <w:pPr>
              <w:pStyle w:val="Prrafodelista"/>
              <w:numPr>
                <w:ilvl w:val="0"/>
                <w:numId w:val="37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0AD2B108"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3DADCBE9"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4F746DAE"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03" w:name="_[E]_ResultadosPrincipioPeriodo_30"/>
            <w:bookmarkEnd w:id="503"/>
            <w:r w:rsidRPr="005267DE">
              <w:t xml:space="preserve">[E] </w:t>
            </w:r>
            <w:r w:rsidRPr="005267DE">
              <w:rPr>
                <w:lang w:val="es-ES_tradnl" w:eastAsia="es-CR"/>
              </w:rPr>
              <w:t>ResultadosPrincipioPeriodo</w:t>
            </w:r>
          </w:p>
        </w:tc>
        <w:tc>
          <w:tcPr>
            <w:tcW w:w="4536" w:type="dxa"/>
            <w:vAlign w:val="center"/>
            <w:hideMark/>
          </w:tcPr>
          <w:p w14:paraId="40A0835A"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68DBF70C"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59A18204" w14:textId="77777777" w:rsidR="00B826C4" w:rsidRPr="00D1267E" w:rsidRDefault="00B826C4" w:rsidP="009B7AA1">
            <w:pPr>
              <w:pStyle w:val="Prrafodelista"/>
              <w:numPr>
                <w:ilvl w:val="0"/>
                <w:numId w:val="37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405BA8E" w14:textId="77777777" w:rsidR="00CD1CAD" w:rsidRPr="00B826C4" w:rsidRDefault="00B826C4" w:rsidP="009B7AA1">
            <w:pPr>
              <w:pStyle w:val="Prrafodelista"/>
              <w:numPr>
                <w:ilvl w:val="0"/>
                <w:numId w:val="37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75066B" w:rsidRPr="005267DE" w14:paraId="1D3818F3"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4FDE3268" w14:textId="77777777" w:rsidR="0075066B" w:rsidRPr="005267DE" w:rsidRDefault="00B4199C" w:rsidP="00C9521D">
            <w:pPr>
              <w:pStyle w:val="Ttulo9"/>
              <w:ind w:left="113" w:right="113"/>
              <w:jc w:val="center"/>
              <w:outlineLvl w:val="8"/>
              <w:rPr>
                <w:b w:val="0"/>
                <w:lang w:val="es-CR" w:eastAsia="es-CR"/>
              </w:rPr>
            </w:pPr>
            <w:r>
              <w:rPr>
                <w:b w:val="0"/>
              </w:rPr>
              <w:lastRenderedPageBreak/>
              <w:t>[E]</w:t>
            </w:r>
            <w:r w:rsidR="0075066B" w:rsidRPr="005267DE">
              <w:rPr>
                <w:b w:val="0"/>
                <w:lang w:val="es-ES_tradnl" w:eastAsia="es-CR"/>
              </w:rPr>
              <w:t>ResultadoPeriodo2</w:t>
            </w:r>
          </w:p>
        </w:tc>
        <w:tc>
          <w:tcPr>
            <w:tcW w:w="2873" w:type="dxa"/>
            <w:hideMark/>
          </w:tcPr>
          <w:p w14:paraId="1A40A9F5" w14:textId="77777777" w:rsidR="0075066B" w:rsidRPr="005267DE" w:rsidRDefault="0075066B"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04" w:name="_[A]_Total_76"/>
            <w:bookmarkEnd w:id="504"/>
            <w:r w:rsidRPr="005267DE">
              <w:t xml:space="preserve">[A] </w:t>
            </w:r>
            <w:r w:rsidRPr="005267DE">
              <w:rPr>
                <w:lang w:val="es-ES_tradnl" w:eastAsia="es-CR"/>
              </w:rPr>
              <w:t>Total</w:t>
            </w:r>
          </w:p>
        </w:tc>
        <w:tc>
          <w:tcPr>
            <w:tcW w:w="4536" w:type="dxa"/>
            <w:vAlign w:val="center"/>
            <w:hideMark/>
          </w:tcPr>
          <w:p w14:paraId="3DC4DE3E" w14:textId="77777777" w:rsidR="0075066B" w:rsidRPr="005267DE" w:rsidRDefault="0075066B" w:rsidP="005267D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Resultado Período 2</w:t>
            </w:r>
          </w:p>
        </w:tc>
        <w:tc>
          <w:tcPr>
            <w:tcW w:w="397" w:type="dxa"/>
            <w:textDirection w:val="btLr"/>
            <w:vAlign w:val="center"/>
            <w:hideMark/>
          </w:tcPr>
          <w:p w14:paraId="448EB9E1" w14:textId="77777777" w:rsidR="0075066B" w:rsidRPr="005267DE" w:rsidRDefault="0075066B"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327DBFE9" w14:textId="77777777" w:rsidR="0075066B" w:rsidRPr="005267DE"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76" w:history="1">
              <w:r w:rsidR="0075066B" w:rsidRPr="005267DE">
                <w:rPr>
                  <w:rStyle w:val="Hipervnculo"/>
                  <w:rFonts w:cs="Arial"/>
                  <w:sz w:val="16"/>
                  <w:szCs w:val="16"/>
                  <w:lang w:val="es-CR" w:eastAsia="es-CR"/>
                </w:rPr>
                <w:t>[A] Total</w:t>
              </w:r>
            </w:hyperlink>
            <w:r w:rsidR="0075066B" w:rsidRPr="005267DE">
              <w:rPr>
                <w:rFonts w:cs="Arial"/>
                <w:color w:val="000000"/>
                <w:sz w:val="16"/>
                <w:szCs w:val="16"/>
                <w:lang w:val="es-CR" w:eastAsia="es-CR"/>
              </w:rPr>
              <w:t xml:space="preserve"> = </w:t>
            </w:r>
            <w:r w:rsidR="005267DE">
              <w:rPr>
                <w:rFonts w:cs="Arial"/>
                <w:color w:val="000000"/>
                <w:sz w:val="16"/>
                <w:szCs w:val="16"/>
                <w:lang w:val="es-CR" w:eastAsia="es-CR"/>
              </w:rPr>
              <w:t>∑</w:t>
            </w:r>
            <w:r w:rsidR="0075066B" w:rsidRPr="005267DE">
              <w:rPr>
                <w:rFonts w:cs="Arial"/>
                <w:color w:val="000000"/>
                <w:sz w:val="16"/>
                <w:szCs w:val="16"/>
                <w:lang w:val="es-CR" w:eastAsia="es-CR"/>
              </w:rPr>
              <w:t xml:space="preserve"> </w:t>
            </w:r>
            <w:hyperlink w:anchor="_DesgloseResultadoPeriodo2" w:history="1">
              <w:r w:rsidR="0075066B" w:rsidRPr="005267DE">
                <w:rPr>
                  <w:rStyle w:val="Hipervnculo"/>
                  <w:rFonts w:cs="Arial"/>
                  <w:sz w:val="16"/>
                  <w:szCs w:val="16"/>
                  <w:lang w:val="es-CR" w:eastAsia="es-CR"/>
                </w:rPr>
                <w:t>DesgloseResultadoPeriodo2</w:t>
              </w:r>
            </w:hyperlink>
          </w:p>
        </w:tc>
      </w:tr>
      <w:tr w:rsidR="00CD1CAD" w:rsidRPr="005267DE" w14:paraId="4BD9A37F"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0C21EAD0" w14:textId="77777777" w:rsidR="00CD1CAD" w:rsidRPr="005267DE" w:rsidRDefault="00B4199C" w:rsidP="00C9521D">
            <w:pPr>
              <w:pStyle w:val="Ttulo9"/>
              <w:ind w:left="113" w:right="113"/>
              <w:jc w:val="center"/>
              <w:outlineLvl w:val="8"/>
              <w:rPr>
                <w:b w:val="0"/>
                <w:lang w:val="es-CR" w:eastAsia="es-CR"/>
              </w:rPr>
            </w:pPr>
            <w:bookmarkStart w:id="505" w:name="_DesgloseResultadoPeriodo2"/>
            <w:bookmarkEnd w:id="505"/>
            <w:r>
              <w:rPr>
                <w:b w:val="0"/>
              </w:rPr>
              <w:t>[E]</w:t>
            </w:r>
            <w:r w:rsidR="00CD1CAD" w:rsidRPr="005267DE">
              <w:rPr>
                <w:b w:val="0"/>
                <w:lang w:val="es-ES_tradnl" w:eastAsia="es-CR"/>
              </w:rPr>
              <w:t>DesgloseResultadoPeriodo2</w:t>
            </w:r>
          </w:p>
        </w:tc>
        <w:tc>
          <w:tcPr>
            <w:tcW w:w="2873" w:type="dxa"/>
            <w:hideMark/>
          </w:tcPr>
          <w:p w14:paraId="0C39DA73"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06" w:name="_[E]_CapSocial_29"/>
            <w:bookmarkEnd w:id="506"/>
            <w:r w:rsidRPr="005267DE">
              <w:t xml:space="preserve">[E] </w:t>
            </w:r>
            <w:r w:rsidRPr="005267DE">
              <w:rPr>
                <w:lang w:val="es-ES_tradnl" w:eastAsia="es-CR"/>
              </w:rPr>
              <w:t>CapSocial</w:t>
            </w:r>
          </w:p>
        </w:tc>
        <w:tc>
          <w:tcPr>
            <w:tcW w:w="4536" w:type="dxa"/>
            <w:vAlign w:val="center"/>
            <w:hideMark/>
          </w:tcPr>
          <w:p w14:paraId="227E19B0"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5AAC3959"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1C20DEF4" w14:textId="77777777" w:rsidR="00B826C4" w:rsidRPr="00D1267E" w:rsidRDefault="00B826C4" w:rsidP="009B7AA1">
            <w:pPr>
              <w:pStyle w:val="Prrafodelista"/>
              <w:numPr>
                <w:ilvl w:val="0"/>
                <w:numId w:val="37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4160564" w14:textId="77777777" w:rsidR="00CD1CAD" w:rsidRPr="00B826C4" w:rsidRDefault="00B826C4" w:rsidP="009B7AA1">
            <w:pPr>
              <w:pStyle w:val="Prrafodelista"/>
              <w:numPr>
                <w:ilvl w:val="0"/>
                <w:numId w:val="37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57E10FB3"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776214A0"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08BE47FF"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07" w:name="_[E]_AportesNoCapitalizados_31"/>
            <w:bookmarkEnd w:id="507"/>
            <w:r w:rsidRPr="005267DE">
              <w:t xml:space="preserve">[E] </w:t>
            </w:r>
            <w:r w:rsidRPr="005267DE">
              <w:rPr>
                <w:lang w:val="es-ES_tradnl" w:eastAsia="es-CR"/>
              </w:rPr>
              <w:t>AportesNoCapitalizados</w:t>
            </w:r>
          </w:p>
        </w:tc>
        <w:tc>
          <w:tcPr>
            <w:tcW w:w="4536" w:type="dxa"/>
            <w:vAlign w:val="center"/>
            <w:hideMark/>
          </w:tcPr>
          <w:p w14:paraId="06DCBD82"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5D5EDCB9"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1B467D66" w14:textId="77777777" w:rsidR="00B826C4" w:rsidRPr="00D1267E" w:rsidRDefault="00B826C4" w:rsidP="009B7AA1">
            <w:pPr>
              <w:pStyle w:val="Prrafodelista"/>
              <w:numPr>
                <w:ilvl w:val="0"/>
                <w:numId w:val="37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A4583E0" w14:textId="77777777" w:rsidR="00CD1CAD" w:rsidRPr="00B826C4" w:rsidRDefault="00B826C4" w:rsidP="009B7AA1">
            <w:pPr>
              <w:pStyle w:val="Prrafodelista"/>
              <w:numPr>
                <w:ilvl w:val="0"/>
                <w:numId w:val="37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157D2DC1"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70243272"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37B03940"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08" w:name="_[E]_Ajustes_31"/>
            <w:bookmarkEnd w:id="508"/>
            <w:r w:rsidRPr="005267DE">
              <w:t xml:space="preserve">[E] </w:t>
            </w:r>
            <w:r w:rsidRPr="005267DE">
              <w:rPr>
                <w:lang w:val="es-ES_tradnl" w:eastAsia="es-CR"/>
              </w:rPr>
              <w:t>Ajustes</w:t>
            </w:r>
          </w:p>
        </w:tc>
        <w:tc>
          <w:tcPr>
            <w:tcW w:w="4536" w:type="dxa"/>
            <w:vAlign w:val="center"/>
            <w:hideMark/>
          </w:tcPr>
          <w:p w14:paraId="7E910D36"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1DB4BCF7"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39C21C62" w14:textId="77777777" w:rsidR="00B826C4" w:rsidRPr="00D1267E" w:rsidRDefault="00B826C4" w:rsidP="009B7AA1">
            <w:pPr>
              <w:pStyle w:val="Prrafodelista"/>
              <w:numPr>
                <w:ilvl w:val="0"/>
                <w:numId w:val="37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6C7AE78" w14:textId="77777777" w:rsidR="00CD1CAD" w:rsidRPr="00B826C4" w:rsidRDefault="00B826C4" w:rsidP="009B7AA1">
            <w:pPr>
              <w:pStyle w:val="Prrafodelista"/>
              <w:numPr>
                <w:ilvl w:val="0"/>
                <w:numId w:val="37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2F9CFAFD"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7E50F7C3"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033DEBF4"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09" w:name="_[E]_Reservas_31"/>
            <w:bookmarkEnd w:id="509"/>
            <w:r w:rsidRPr="005267DE">
              <w:t xml:space="preserve">[E] </w:t>
            </w:r>
            <w:r w:rsidRPr="005267DE">
              <w:rPr>
                <w:lang w:val="es-ES_tradnl" w:eastAsia="es-CR"/>
              </w:rPr>
              <w:t>Reservas</w:t>
            </w:r>
          </w:p>
        </w:tc>
        <w:tc>
          <w:tcPr>
            <w:tcW w:w="4536" w:type="dxa"/>
            <w:vAlign w:val="center"/>
            <w:hideMark/>
          </w:tcPr>
          <w:p w14:paraId="7991A9B5"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64287C31"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003142E4" w14:textId="77777777" w:rsidR="00B826C4" w:rsidRPr="00D1267E" w:rsidRDefault="00B826C4" w:rsidP="009B7AA1">
            <w:pPr>
              <w:pStyle w:val="Prrafodelista"/>
              <w:numPr>
                <w:ilvl w:val="0"/>
                <w:numId w:val="38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CDFC532" w14:textId="77777777" w:rsidR="00CD1CAD" w:rsidRPr="00B826C4" w:rsidRDefault="00B826C4" w:rsidP="009B7AA1">
            <w:pPr>
              <w:pStyle w:val="Prrafodelista"/>
              <w:numPr>
                <w:ilvl w:val="0"/>
                <w:numId w:val="38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008D94D9"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34558C76"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50FA4875"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10" w:name="_[E]_ResultadosPrincipioPeriodo_31"/>
            <w:bookmarkEnd w:id="510"/>
            <w:r w:rsidRPr="005267DE">
              <w:t xml:space="preserve">[E] </w:t>
            </w:r>
            <w:r w:rsidRPr="005267DE">
              <w:rPr>
                <w:lang w:val="es-ES_tradnl" w:eastAsia="es-CR"/>
              </w:rPr>
              <w:t>ResultadosPrincipioPeriodo</w:t>
            </w:r>
          </w:p>
        </w:tc>
        <w:tc>
          <w:tcPr>
            <w:tcW w:w="4536" w:type="dxa"/>
            <w:vAlign w:val="center"/>
            <w:hideMark/>
          </w:tcPr>
          <w:p w14:paraId="2CBA962F"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0D204F36"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B8B7EB2" w14:textId="77777777" w:rsidR="00B826C4" w:rsidRPr="00D1267E" w:rsidRDefault="00B826C4" w:rsidP="009B7AA1">
            <w:pPr>
              <w:pStyle w:val="Prrafodelista"/>
              <w:numPr>
                <w:ilvl w:val="0"/>
                <w:numId w:val="38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1882F5C" w14:textId="77777777" w:rsidR="00CD1CAD" w:rsidRPr="00B826C4" w:rsidRDefault="00B826C4" w:rsidP="009B7AA1">
            <w:pPr>
              <w:pStyle w:val="Prrafodelista"/>
              <w:numPr>
                <w:ilvl w:val="0"/>
                <w:numId w:val="38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75066B" w:rsidRPr="005267DE" w14:paraId="7D046EEC"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5293F3B1" w14:textId="77777777" w:rsidR="0075066B" w:rsidRPr="005267DE" w:rsidRDefault="00B4199C" w:rsidP="00C9521D">
            <w:pPr>
              <w:pStyle w:val="Ttulo9"/>
              <w:ind w:left="113" w:right="113"/>
              <w:jc w:val="center"/>
              <w:outlineLvl w:val="8"/>
              <w:rPr>
                <w:b w:val="0"/>
                <w:lang w:val="es-CR" w:eastAsia="es-CR"/>
              </w:rPr>
            </w:pPr>
            <w:r>
              <w:rPr>
                <w:b w:val="0"/>
              </w:rPr>
              <w:t>[E]</w:t>
            </w:r>
            <w:r w:rsidR="0075066B" w:rsidRPr="005267DE">
              <w:rPr>
                <w:b w:val="0"/>
                <w:lang w:val="es-ES_tradnl" w:eastAsia="es-CR"/>
              </w:rPr>
              <w:t>ReservasLegalesOtrasEstatutariasTransfActual</w:t>
            </w:r>
          </w:p>
        </w:tc>
        <w:tc>
          <w:tcPr>
            <w:tcW w:w="2873" w:type="dxa"/>
            <w:hideMark/>
          </w:tcPr>
          <w:p w14:paraId="10F8A33F" w14:textId="77777777" w:rsidR="0075066B" w:rsidRPr="005267DE" w:rsidRDefault="0075066B"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11" w:name="_[A]_Total_77"/>
            <w:bookmarkEnd w:id="511"/>
            <w:r w:rsidRPr="005267DE">
              <w:t xml:space="preserve">[A] </w:t>
            </w:r>
            <w:r w:rsidRPr="005267DE">
              <w:rPr>
                <w:lang w:val="es-ES_tradnl" w:eastAsia="es-CR"/>
              </w:rPr>
              <w:t>Total</w:t>
            </w:r>
          </w:p>
        </w:tc>
        <w:tc>
          <w:tcPr>
            <w:tcW w:w="4536" w:type="dxa"/>
            <w:vAlign w:val="center"/>
            <w:hideMark/>
          </w:tcPr>
          <w:p w14:paraId="2D9B73F1" w14:textId="77777777" w:rsidR="0075066B" w:rsidRPr="00AA78D3" w:rsidRDefault="0075066B" w:rsidP="005267D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Reservas legales y otras reservas estatutarias</w:t>
            </w:r>
          </w:p>
        </w:tc>
        <w:tc>
          <w:tcPr>
            <w:tcW w:w="397" w:type="dxa"/>
            <w:textDirection w:val="btLr"/>
            <w:vAlign w:val="center"/>
            <w:hideMark/>
          </w:tcPr>
          <w:p w14:paraId="3FBBA60A" w14:textId="77777777" w:rsidR="0075066B" w:rsidRPr="005267DE" w:rsidRDefault="0075066B"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1CDD9E09" w14:textId="77777777" w:rsidR="0075066B" w:rsidRPr="005267DE"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77" w:history="1">
              <w:r w:rsidR="0075066B" w:rsidRPr="005267DE">
                <w:rPr>
                  <w:rStyle w:val="Hipervnculo"/>
                  <w:rFonts w:cs="Arial"/>
                  <w:sz w:val="16"/>
                  <w:szCs w:val="16"/>
                  <w:lang w:val="es-CR" w:eastAsia="es-CR"/>
                </w:rPr>
                <w:t>[A] Total</w:t>
              </w:r>
            </w:hyperlink>
            <w:r w:rsidR="0075066B" w:rsidRPr="005267DE">
              <w:rPr>
                <w:rFonts w:cs="Arial"/>
                <w:color w:val="000000"/>
                <w:sz w:val="16"/>
                <w:szCs w:val="16"/>
                <w:lang w:val="es-CR" w:eastAsia="es-CR"/>
              </w:rPr>
              <w:t xml:space="preserve"> = </w:t>
            </w:r>
            <w:r w:rsidR="005267DE">
              <w:rPr>
                <w:rFonts w:cs="Arial"/>
                <w:color w:val="000000"/>
                <w:sz w:val="16"/>
                <w:szCs w:val="16"/>
                <w:lang w:val="es-CR" w:eastAsia="es-CR"/>
              </w:rPr>
              <w:t>∑</w:t>
            </w:r>
            <w:r w:rsidR="0075066B" w:rsidRPr="005267DE">
              <w:rPr>
                <w:rFonts w:cs="Arial"/>
                <w:color w:val="000000"/>
                <w:sz w:val="16"/>
                <w:szCs w:val="16"/>
                <w:lang w:val="es-CR" w:eastAsia="es-CR"/>
              </w:rPr>
              <w:t xml:space="preserve"> </w:t>
            </w:r>
            <w:hyperlink w:anchor="_DesgloseReservasLegalesOtrasEstatut_1" w:history="1">
              <w:r w:rsidR="0075066B" w:rsidRPr="005267DE">
                <w:rPr>
                  <w:rStyle w:val="Hipervnculo"/>
                  <w:rFonts w:cs="Arial"/>
                  <w:sz w:val="16"/>
                  <w:szCs w:val="16"/>
                  <w:lang w:val="es-CR" w:eastAsia="es-CR"/>
                </w:rPr>
                <w:t>DesgloseReservasLegalesOtrasEstatutariasTransfActual</w:t>
              </w:r>
            </w:hyperlink>
          </w:p>
        </w:tc>
      </w:tr>
      <w:tr w:rsidR="00CD1CAD" w:rsidRPr="005267DE" w14:paraId="457D57FA"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2E2041A8" w14:textId="77777777" w:rsidR="00CD1CAD" w:rsidRPr="005267DE" w:rsidRDefault="00B4199C" w:rsidP="00C9521D">
            <w:pPr>
              <w:pStyle w:val="Ttulo9"/>
              <w:ind w:left="113" w:right="113"/>
              <w:jc w:val="center"/>
              <w:outlineLvl w:val="8"/>
              <w:rPr>
                <w:b w:val="0"/>
                <w:lang w:val="es-CR" w:eastAsia="es-CR"/>
              </w:rPr>
            </w:pPr>
            <w:bookmarkStart w:id="512" w:name="_DesgloseReservasLegalesOtrasEstatut_1"/>
            <w:bookmarkEnd w:id="512"/>
            <w:r>
              <w:rPr>
                <w:b w:val="0"/>
              </w:rPr>
              <w:t>[E]</w:t>
            </w:r>
            <w:r w:rsidR="00CD1CAD" w:rsidRPr="005267DE">
              <w:rPr>
                <w:b w:val="0"/>
                <w:lang w:val="es-ES_tradnl" w:eastAsia="es-CR"/>
              </w:rPr>
              <w:t>DesgloseReservasLegalesOtrasEstatutariasTransfActual</w:t>
            </w:r>
          </w:p>
        </w:tc>
        <w:tc>
          <w:tcPr>
            <w:tcW w:w="2873" w:type="dxa"/>
            <w:hideMark/>
          </w:tcPr>
          <w:p w14:paraId="26838F7E"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13" w:name="_[E]_CapSocial_30"/>
            <w:bookmarkEnd w:id="513"/>
            <w:r w:rsidRPr="005267DE">
              <w:t xml:space="preserve">[E] </w:t>
            </w:r>
            <w:r w:rsidRPr="005267DE">
              <w:rPr>
                <w:lang w:val="es-ES_tradnl" w:eastAsia="es-CR"/>
              </w:rPr>
              <w:t>CapSocial</w:t>
            </w:r>
          </w:p>
        </w:tc>
        <w:tc>
          <w:tcPr>
            <w:tcW w:w="4536" w:type="dxa"/>
            <w:vAlign w:val="center"/>
            <w:hideMark/>
          </w:tcPr>
          <w:p w14:paraId="202496DD"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36BC57B4"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727D6FCD" w14:textId="77777777" w:rsidR="00B826C4" w:rsidRPr="00D1267E" w:rsidRDefault="00B826C4" w:rsidP="009B7AA1">
            <w:pPr>
              <w:pStyle w:val="Prrafodelista"/>
              <w:numPr>
                <w:ilvl w:val="0"/>
                <w:numId w:val="38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136FC64" w14:textId="77777777" w:rsidR="00CD1CAD" w:rsidRPr="00B826C4" w:rsidRDefault="00B826C4" w:rsidP="009B7AA1">
            <w:pPr>
              <w:pStyle w:val="Prrafodelista"/>
              <w:numPr>
                <w:ilvl w:val="0"/>
                <w:numId w:val="38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609DC9F6"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74A4EEE1"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766D1E81"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14" w:name="_[E]_AportesNoCapitalizados_32"/>
            <w:bookmarkEnd w:id="514"/>
            <w:r w:rsidRPr="005267DE">
              <w:t xml:space="preserve">[E] </w:t>
            </w:r>
            <w:r w:rsidRPr="005267DE">
              <w:rPr>
                <w:lang w:val="es-ES_tradnl" w:eastAsia="es-CR"/>
              </w:rPr>
              <w:t>AportesNoCapitalizados</w:t>
            </w:r>
          </w:p>
        </w:tc>
        <w:tc>
          <w:tcPr>
            <w:tcW w:w="4536" w:type="dxa"/>
            <w:vAlign w:val="center"/>
            <w:hideMark/>
          </w:tcPr>
          <w:p w14:paraId="533822F0"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2BA13691"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62B7294C" w14:textId="77777777" w:rsidR="00B826C4" w:rsidRPr="00D1267E" w:rsidRDefault="00B826C4" w:rsidP="009B7AA1">
            <w:pPr>
              <w:pStyle w:val="Prrafodelista"/>
              <w:numPr>
                <w:ilvl w:val="0"/>
                <w:numId w:val="38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7B83389" w14:textId="77777777" w:rsidR="00CD1CAD" w:rsidRPr="00B826C4" w:rsidRDefault="00B826C4" w:rsidP="009B7AA1">
            <w:pPr>
              <w:pStyle w:val="Prrafodelista"/>
              <w:numPr>
                <w:ilvl w:val="0"/>
                <w:numId w:val="38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5FA40086"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2059CF3E"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30702E14"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15" w:name="_[E]_Ajustes_32"/>
            <w:bookmarkEnd w:id="515"/>
            <w:r w:rsidRPr="005267DE">
              <w:t xml:space="preserve">[E] </w:t>
            </w:r>
            <w:r w:rsidRPr="005267DE">
              <w:rPr>
                <w:lang w:val="es-ES_tradnl" w:eastAsia="es-CR"/>
              </w:rPr>
              <w:t>Ajustes</w:t>
            </w:r>
          </w:p>
        </w:tc>
        <w:tc>
          <w:tcPr>
            <w:tcW w:w="4536" w:type="dxa"/>
            <w:vAlign w:val="center"/>
            <w:hideMark/>
          </w:tcPr>
          <w:p w14:paraId="5AA483B7"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Por ajustes al patrimonio</w:t>
            </w:r>
          </w:p>
        </w:tc>
        <w:tc>
          <w:tcPr>
            <w:tcW w:w="397" w:type="dxa"/>
            <w:textDirection w:val="btLr"/>
            <w:vAlign w:val="center"/>
            <w:hideMark/>
          </w:tcPr>
          <w:p w14:paraId="745DE423"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5105F8B1" w14:textId="77777777" w:rsidR="00B826C4" w:rsidRPr="00D1267E" w:rsidRDefault="00B826C4" w:rsidP="009B7AA1">
            <w:pPr>
              <w:pStyle w:val="Prrafodelista"/>
              <w:numPr>
                <w:ilvl w:val="0"/>
                <w:numId w:val="38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D228061" w14:textId="77777777" w:rsidR="00CD1CAD" w:rsidRPr="00B826C4" w:rsidRDefault="00B826C4" w:rsidP="009B7AA1">
            <w:pPr>
              <w:pStyle w:val="Prrafodelista"/>
              <w:numPr>
                <w:ilvl w:val="0"/>
                <w:numId w:val="38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3E8570D4"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31B4F51D"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062C2A9D"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16" w:name="_[E]_Reservas_32"/>
            <w:bookmarkEnd w:id="516"/>
            <w:r w:rsidRPr="005267DE">
              <w:t xml:space="preserve">[E] </w:t>
            </w:r>
            <w:r w:rsidRPr="005267DE">
              <w:rPr>
                <w:lang w:val="es-ES_tradnl" w:eastAsia="es-CR"/>
              </w:rPr>
              <w:t>Reservas</w:t>
            </w:r>
          </w:p>
        </w:tc>
        <w:tc>
          <w:tcPr>
            <w:tcW w:w="4536" w:type="dxa"/>
            <w:vAlign w:val="center"/>
            <w:hideMark/>
          </w:tcPr>
          <w:p w14:paraId="676B6AAD"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1EE85E0B"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536C94C0" w14:textId="77777777" w:rsidR="00B826C4" w:rsidRPr="00D1267E" w:rsidRDefault="00B826C4" w:rsidP="009B7AA1">
            <w:pPr>
              <w:pStyle w:val="Prrafodelista"/>
              <w:numPr>
                <w:ilvl w:val="0"/>
                <w:numId w:val="38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79371E7" w14:textId="77777777" w:rsidR="00CD1CAD" w:rsidRPr="00B826C4" w:rsidRDefault="00B826C4" w:rsidP="009B7AA1">
            <w:pPr>
              <w:pStyle w:val="Prrafodelista"/>
              <w:numPr>
                <w:ilvl w:val="0"/>
                <w:numId w:val="38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11D8ABAB"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20463A8D"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4140FC47"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17" w:name="_[E]_ResultadosPrincipioPeriodo_32"/>
            <w:bookmarkEnd w:id="517"/>
            <w:r w:rsidRPr="005267DE">
              <w:t xml:space="preserve">[E] </w:t>
            </w:r>
            <w:r w:rsidRPr="005267DE">
              <w:rPr>
                <w:lang w:val="es-ES_tradnl" w:eastAsia="es-CR"/>
              </w:rPr>
              <w:t>ResultadosPrincipioPeriodo</w:t>
            </w:r>
          </w:p>
        </w:tc>
        <w:tc>
          <w:tcPr>
            <w:tcW w:w="4536" w:type="dxa"/>
            <w:vAlign w:val="center"/>
            <w:hideMark/>
          </w:tcPr>
          <w:p w14:paraId="751B0D73"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29DFF6EE"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1010CF92" w14:textId="77777777" w:rsidR="00B826C4" w:rsidRPr="00D1267E" w:rsidRDefault="00B826C4" w:rsidP="009B7AA1">
            <w:pPr>
              <w:pStyle w:val="Prrafodelista"/>
              <w:numPr>
                <w:ilvl w:val="0"/>
                <w:numId w:val="38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FF7D5F9" w14:textId="77777777" w:rsidR="00CD1CAD" w:rsidRPr="00B826C4" w:rsidRDefault="00B826C4" w:rsidP="009B7AA1">
            <w:pPr>
              <w:pStyle w:val="Prrafodelista"/>
              <w:numPr>
                <w:ilvl w:val="0"/>
                <w:numId w:val="38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75066B" w:rsidRPr="005267DE" w14:paraId="450CE84D"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403E7C7D" w14:textId="77777777" w:rsidR="0075066B" w:rsidRPr="005267DE" w:rsidRDefault="00B4199C" w:rsidP="00C9521D">
            <w:pPr>
              <w:pStyle w:val="Ttulo9"/>
              <w:ind w:left="113" w:right="113"/>
              <w:jc w:val="center"/>
              <w:outlineLvl w:val="8"/>
              <w:rPr>
                <w:b w:val="0"/>
                <w:lang w:val="es-CR" w:eastAsia="es-CR"/>
              </w:rPr>
            </w:pPr>
            <w:r>
              <w:rPr>
                <w:b w:val="0"/>
              </w:rPr>
              <w:t>[E]</w:t>
            </w:r>
            <w:r w:rsidR="0075066B" w:rsidRPr="005267DE">
              <w:rPr>
                <w:b w:val="0"/>
                <w:lang w:val="es-ES_tradnl" w:eastAsia="es-CR"/>
              </w:rPr>
              <w:t>DividendosPeriodo1</w:t>
            </w:r>
          </w:p>
        </w:tc>
        <w:tc>
          <w:tcPr>
            <w:tcW w:w="2873" w:type="dxa"/>
            <w:hideMark/>
          </w:tcPr>
          <w:p w14:paraId="383A982F" w14:textId="77777777" w:rsidR="0075066B" w:rsidRPr="005267DE" w:rsidRDefault="0075066B"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18" w:name="_[A]_Total_78"/>
            <w:bookmarkEnd w:id="518"/>
            <w:r w:rsidRPr="005267DE">
              <w:t xml:space="preserve">[A] </w:t>
            </w:r>
            <w:r w:rsidRPr="005267DE">
              <w:rPr>
                <w:lang w:val="es-ES_tradnl" w:eastAsia="es-CR"/>
              </w:rPr>
              <w:t>Total</w:t>
            </w:r>
          </w:p>
        </w:tc>
        <w:tc>
          <w:tcPr>
            <w:tcW w:w="4536" w:type="dxa"/>
            <w:vAlign w:val="center"/>
            <w:hideMark/>
          </w:tcPr>
          <w:p w14:paraId="3AED1592" w14:textId="77777777" w:rsidR="0075066B" w:rsidRPr="00AA78D3" w:rsidRDefault="0075066B" w:rsidP="005267D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Dividendos por período 1</w:t>
            </w:r>
          </w:p>
        </w:tc>
        <w:tc>
          <w:tcPr>
            <w:tcW w:w="397" w:type="dxa"/>
            <w:textDirection w:val="btLr"/>
            <w:vAlign w:val="center"/>
            <w:hideMark/>
          </w:tcPr>
          <w:p w14:paraId="34615B5B" w14:textId="77777777" w:rsidR="0075066B" w:rsidRPr="005267DE" w:rsidRDefault="0075066B"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15FA7951" w14:textId="77777777" w:rsidR="0075066B" w:rsidRPr="005267DE"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78" w:history="1">
              <w:r w:rsidR="0075066B" w:rsidRPr="005267DE">
                <w:rPr>
                  <w:rStyle w:val="Hipervnculo"/>
                  <w:rFonts w:cs="Arial"/>
                  <w:sz w:val="16"/>
                  <w:szCs w:val="16"/>
                  <w:lang w:val="es-CR" w:eastAsia="es-CR"/>
                </w:rPr>
                <w:t>[A] Total</w:t>
              </w:r>
            </w:hyperlink>
            <w:r w:rsidR="0075066B" w:rsidRPr="005267DE">
              <w:rPr>
                <w:rFonts w:cs="Arial"/>
                <w:color w:val="000000"/>
                <w:sz w:val="16"/>
                <w:szCs w:val="16"/>
                <w:lang w:val="es-CR" w:eastAsia="es-CR"/>
              </w:rPr>
              <w:t xml:space="preserve"> = </w:t>
            </w:r>
            <w:r w:rsidR="005267DE">
              <w:rPr>
                <w:rFonts w:cs="Arial"/>
                <w:color w:val="000000"/>
                <w:sz w:val="16"/>
                <w:szCs w:val="16"/>
                <w:lang w:val="es-CR" w:eastAsia="es-CR"/>
              </w:rPr>
              <w:t>∑</w:t>
            </w:r>
            <w:r w:rsidR="0075066B" w:rsidRPr="005267DE">
              <w:rPr>
                <w:rFonts w:cs="Arial"/>
                <w:color w:val="000000"/>
                <w:sz w:val="16"/>
                <w:szCs w:val="16"/>
                <w:lang w:val="es-CR" w:eastAsia="es-CR"/>
              </w:rPr>
              <w:t xml:space="preserve"> </w:t>
            </w:r>
            <w:hyperlink w:anchor="_DesgloseDividendosPeriodo1" w:history="1">
              <w:r w:rsidR="0075066B" w:rsidRPr="005267DE">
                <w:rPr>
                  <w:rStyle w:val="Hipervnculo"/>
                  <w:rFonts w:cs="Arial"/>
                  <w:sz w:val="16"/>
                  <w:szCs w:val="16"/>
                  <w:lang w:val="es-CR" w:eastAsia="es-CR"/>
                </w:rPr>
                <w:t>DesgloseDividendosPeriodo1</w:t>
              </w:r>
            </w:hyperlink>
          </w:p>
        </w:tc>
      </w:tr>
      <w:tr w:rsidR="00CD1CAD" w:rsidRPr="005267DE" w14:paraId="662B05FE"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1B389D94" w14:textId="77777777" w:rsidR="00CD1CAD" w:rsidRPr="005267DE" w:rsidRDefault="00B4199C" w:rsidP="00C9521D">
            <w:pPr>
              <w:pStyle w:val="Ttulo9"/>
              <w:ind w:left="113" w:right="113"/>
              <w:jc w:val="center"/>
              <w:outlineLvl w:val="8"/>
              <w:rPr>
                <w:b w:val="0"/>
                <w:lang w:val="es-CR" w:eastAsia="es-CR"/>
              </w:rPr>
            </w:pPr>
            <w:bookmarkStart w:id="519" w:name="_DesgloseDividendosPeriodo1"/>
            <w:bookmarkEnd w:id="519"/>
            <w:r>
              <w:rPr>
                <w:b w:val="0"/>
              </w:rPr>
              <w:t>[E]</w:t>
            </w:r>
            <w:r w:rsidR="00CD1CAD" w:rsidRPr="005267DE">
              <w:rPr>
                <w:b w:val="0"/>
                <w:lang w:val="es-ES_tradnl" w:eastAsia="es-CR"/>
              </w:rPr>
              <w:t>DesgloseDividendosPeriodo1</w:t>
            </w:r>
          </w:p>
        </w:tc>
        <w:tc>
          <w:tcPr>
            <w:tcW w:w="2873" w:type="dxa"/>
            <w:hideMark/>
          </w:tcPr>
          <w:p w14:paraId="6601F4CE"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20" w:name="_[E]_CapSocial_31"/>
            <w:bookmarkEnd w:id="520"/>
            <w:r w:rsidRPr="005267DE">
              <w:t xml:space="preserve">[E] </w:t>
            </w:r>
            <w:r w:rsidRPr="005267DE">
              <w:rPr>
                <w:lang w:val="es-ES_tradnl" w:eastAsia="es-CR"/>
              </w:rPr>
              <w:t>CapSocial</w:t>
            </w:r>
          </w:p>
        </w:tc>
        <w:tc>
          <w:tcPr>
            <w:tcW w:w="4536" w:type="dxa"/>
            <w:vAlign w:val="center"/>
            <w:hideMark/>
          </w:tcPr>
          <w:p w14:paraId="74196BF5"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0E4F9024"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1D596B8E" w14:textId="77777777" w:rsidR="00B826C4" w:rsidRPr="00D1267E" w:rsidRDefault="00B826C4" w:rsidP="009B7AA1">
            <w:pPr>
              <w:pStyle w:val="Prrafodelista"/>
              <w:numPr>
                <w:ilvl w:val="0"/>
                <w:numId w:val="38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A7FDC17" w14:textId="77777777" w:rsidR="00CD1CAD" w:rsidRPr="00B826C4" w:rsidRDefault="00B826C4" w:rsidP="009B7AA1">
            <w:pPr>
              <w:pStyle w:val="Prrafodelista"/>
              <w:numPr>
                <w:ilvl w:val="0"/>
                <w:numId w:val="38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39CCA507"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1B91BE7D"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41457363"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21" w:name="_[E]_AportesNoCapitalizados_33"/>
            <w:bookmarkEnd w:id="521"/>
            <w:r w:rsidRPr="005267DE">
              <w:t xml:space="preserve">[E] </w:t>
            </w:r>
            <w:r w:rsidRPr="005267DE">
              <w:rPr>
                <w:lang w:val="es-ES_tradnl" w:eastAsia="es-CR"/>
              </w:rPr>
              <w:t>AportesNoCapitalizados</w:t>
            </w:r>
          </w:p>
        </w:tc>
        <w:tc>
          <w:tcPr>
            <w:tcW w:w="4536" w:type="dxa"/>
            <w:vAlign w:val="center"/>
            <w:hideMark/>
          </w:tcPr>
          <w:p w14:paraId="20687CBA"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6385A44A"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18FC97FB" w14:textId="77777777" w:rsidR="00B826C4" w:rsidRPr="00D1267E" w:rsidRDefault="00B826C4" w:rsidP="009B7AA1">
            <w:pPr>
              <w:pStyle w:val="Prrafodelista"/>
              <w:numPr>
                <w:ilvl w:val="0"/>
                <w:numId w:val="38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D5F3DA5" w14:textId="77777777" w:rsidR="00CD1CAD" w:rsidRPr="00B826C4" w:rsidRDefault="00B826C4" w:rsidP="009B7AA1">
            <w:pPr>
              <w:pStyle w:val="Prrafodelista"/>
              <w:numPr>
                <w:ilvl w:val="0"/>
                <w:numId w:val="38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3F944130"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7AE3DF52"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12FB4E91"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22" w:name="_[E]_Ajustes_33"/>
            <w:bookmarkEnd w:id="522"/>
            <w:r w:rsidRPr="005267DE">
              <w:t xml:space="preserve">[E] </w:t>
            </w:r>
            <w:r w:rsidRPr="005267DE">
              <w:rPr>
                <w:lang w:val="es-ES_tradnl" w:eastAsia="es-CR"/>
              </w:rPr>
              <w:t>Ajustes</w:t>
            </w:r>
          </w:p>
        </w:tc>
        <w:tc>
          <w:tcPr>
            <w:tcW w:w="4536" w:type="dxa"/>
            <w:vAlign w:val="center"/>
            <w:hideMark/>
          </w:tcPr>
          <w:p w14:paraId="4E01DB3B"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38443602"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BD8C0D2" w14:textId="77777777" w:rsidR="00B826C4" w:rsidRPr="00D1267E" w:rsidRDefault="00B826C4" w:rsidP="009B7AA1">
            <w:pPr>
              <w:pStyle w:val="Prrafodelista"/>
              <w:numPr>
                <w:ilvl w:val="0"/>
                <w:numId w:val="38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56A06D1" w14:textId="77777777" w:rsidR="00CD1CAD" w:rsidRPr="00B826C4" w:rsidRDefault="00B826C4" w:rsidP="009B7AA1">
            <w:pPr>
              <w:pStyle w:val="Prrafodelista"/>
              <w:numPr>
                <w:ilvl w:val="0"/>
                <w:numId w:val="38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60FFE198"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3595B04B"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4A990FA0"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23" w:name="_[E]_Reservas_33"/>
            <w:bookmarkEnd w:id="523"/>
            <w:r w:rsidRPr="005267DE">
              <w:t xml:space="preserve">[E] </w:t>
            </w:r>
            <w:r w:rsidRPr="005267DE">
              <w:rPr>
                <w:lang w:val="es-ES_tradnl" w:eastAsia="es-CR"/>
              </w:rPr>
              <w:t>Reservas</w:t>
            </w:r>
          </w:p>
        </w:tc>
        <w:tc>
          <w:tcPr>
            <w:tcW w:w="4536" w:type="dxa"/>
            <w:vAlign w:val="center"/>
            <w:hideMark/>
          </w:tcPr>
          <w:p w14:paraId="6CF959EB"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34FB82AF"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FD14639" w14:textId="77777777" w:rsidR="00B826C4" w:rsidRPr="00D1267E" w:rsidRDefault="00B826C4" w:rsidP="009B7AA1">
            <w:pPr>
              <w:pStyle w:val="Prrafodelista"/>
              <w:numPr>
                <w:ilvl w:val="0"/>
                <w:numId w:val="39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A7FB999" w14:textId="77777777" w:rsidR="00CD1CAD" w:rsidRPr="00B826C4" w:rsidRDefault="00B826C4" w:rsidP="009B7AA1">
            <w:pPr>
              <w:pStyle w:val="Prrafodelista"/>
              <w:numPr>
                <w:ilvl w:val="0"/>
                <w:numId w:val="39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57E963CB"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537E7B34"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364964D0"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24" w:name="_[E]_ResultadosPrincipioPeriodo_33"/>
            <w:bookmarkEnd w:id="524"/>
            <w:r w:rsidRPr="005267DE">
              <w:t xml:space="preserve">[E] </w:t>
            </w:r>
            <w:r w:rsidRPr="005267DE">
              <w:rPr>
                <w:lang w:val="es-ES_tradnl" w:eastAsia="es-CR"/>
              </w:rPr>
              <w:t>ResultadosPrincipioPeriodo</w:t>
            </w:r>
          </w:p>
        </w:tc>
        <w:tc>
          <w:tcPr>
            <w:tcW w:w="4536" w:type="dxa"/>
            <w:vAlign w:val="center"/>
            <w:hideMark/>
          </w:tcPr>
          <w:p w14:paraId="38AD611F"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6E73A8C4"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661E647B" w14:textId="77777777" w:rsidR="00B826C4" w:rsidRPr="00D1267E" w:rsidRDefault="00B826C4" w:rsidP="009B7AA1">
            <w:pPr>
              <w:pStyle w:val="Prrafodelista"/>
              <w:numPr>
                <w:ilvl w:val="0"/>
                <w:numId w:val="39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701B77F" w14:textId="77777777" w:rsidR="00CD1CAD" w:rsidRPr="00B826C4" w:rsidRDefault="00B826C4" w:rsidP="009B7AA1">
            <w:pPr>
              <w:pStyle w:val="Prrafodelista"/>
              <w:numPr>
                <w:ilvl w:val="0"/>
                <w:numId w:val="39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75066B" w:rsidRPr="005267DE" w14:paraId="236A8AB8"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2FA648BA" w14:textId="77777777" w:rsidR="0075066B" w:rsidRPr="005267DE" w:rsidRDefault="00B4199C" w:rsidP="00C9521D">
            <w:pPr>
              <w:pStyle w:val="Ttulo9"/>
              <w:ind w:left="113" w:right="113"/>
              <w:jc w:val="center"/>
              <w:outlineLvl w:val="8"/>
              <w:rPr>
                <w:b w:val="0"/>
                <w:lang w:val="es-CR" w:eastAsia="es-CR"/>
              </w:rPr>
            </w:pPr>
            <w:r>
              <w:rPr>
                <w:b w:val="0"/>
              </w:rPr>
              <w:t>[E]</w:t>
            </w:r>
            <w:r w:rsidR="0075066B" w:rsidRPr="005267DE">
              <w:rPr>
                <w:b w:val="0"/>
                <w:lang w:val="es-ES_tradnl" w:eastAsia="es-CR"/>
              </w:rPr>
              <w:t>EstimacionesRiesgosActBancariaTransfActual</w:t>
            </w:r>
          </w:p>
        </w:tc>
        <w:tc>
          <w:tcPr>
            <w:tcW w:w="2873" w:type="dxa"/>
            <w:hideMark/>
          </w:tcPr>
          <w:p w14:paraId="1940C337" w14:textId="77777777" w:rsidR="0075066B" w:rsidRPr="005267DE" w:rsidRDefault="0075066B"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25" w:name="_[A]_Total_79"/>
            <w:bookmarkEnd w:id="525"/>
            <w:r w:rsidRPr="005267DE">
              <w:t xml:space="preserve">[A] </w:t>
            </w:r>
            <w:r w:rsidRPr="005267DE">
              <w:rPr>
                <w:lang w:val="es-ES_tradnl" w:eastAsia="es-CR"/>
              </w:rPr>
              <w:t>Total</w:t>
            </w:r>
          </w:p>
        </w:tc>
        <w:tc>
          <w:tcPr>
            <w:tcW w:w="4536" w:type="dxa"/>
            <w:vAlign w:val="center"/>
            <w:hideMark/>
          </w:tcPr>
          <w:p w14:paraId="648DDEEF" w14:textId="77777777" w:rsidR="0075066B" w:rsidRPr="005267DE" w:rsidRDefault="0075066B" w:rsidP="005267D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Estimaciones por riesgos generales de la actividad bancaria</w:t>
            </w:r>
          </w:p>
        </w:tc>
        <w:tc>
          <w:tcPr>
            <w:tcW w:w="397" w:type="dxa"/>
            <w:textDirection w:val="btLr"/>
            <w:vAlign w:val="center"/>
            <w:hideMark/>
          </w:tcPr>
          <w:p w14:paraId="31AE5B61" w14:textId="77777777" w:rsidR="0075066B" w:rsidRPr="005267DE" w:rsidRDefault="0075066B"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08F468F1" w14:textId="77777777" w:rsidR="0075066B" w:rsidRPr="005267DE"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79" w:history="1">
              <w:r w:rsidR="0075066B" w:rsidRPr="005267DE">
                <w:rPr>
                  <w:rStyle w:val="Hipervnculo"/>
                  <w:rFonts w:cs="Arial"/>
                  <w:sz w:val="16"/>
                  <w:szCs w:val="16"/>
                  <w:lang w:val="es-CR" w:eastAsia="es-CR"/>
                </w:rPr>
                <w:t>[A] Total</w:t>
              </w:r>
            </w:hyperlink>
            <w:r w:rsidR="0075066B" w:rsidRPr="005267DE">
              <w:rPr>
                <w:rFonts w:cs="Arial"/>
                <w:color w:val="000000"/>
                <w:sz w:val="16"/>
                <w:szCs w:val="16"/>
                <w:lang w:val="es-CR" w:eastAsia="es-CR"/>
              </w:rPr>
              <w:t xml:space="preserve"> = </w:t>
            </w:r>
            <w:r w:rsidR="005267DE">
              <w:rPr>
                <w:rFonts w:cs="Arial"/>
                <w:color w:val="000000"/>
                <w:sz w:val="16"/>
                <w:szCs w:val="16"/>
                <w:lang w:val="es-CR" w:eastAsia="es-CR"/>
              </w:rPr>
              <w:t>∑</w:t>
            </w:r>
            <w:r w:rsidR="0075066B" w:rsidRPr="005267DE">
              <w:rPr>
                <w:rFonts w:cs="Arial"/>
                <w:color w:val="000000"/>
                <w:sz w:val="16"/>
                <w:szCs w:val="16"/>
                <w:lang w:val="es-CR" w:eastAsia="es-CR"/>
              </w:rPr>
              <w:t xml:space="preserve"> </w:t>
            </w:r>
            <w:hyperlink w:anchor="_DesgloseEstimacionesRiesgosActBanca" w:history="1">
              <w:r w:rsidR="0075066B" w:rsidRPr="005267DE">
                <w:rPr>
                  <w:rStyle w:val="Hipervnculo"/>
                  <w:rFonts w:cs="Arial"/>
                  <w:sz w:val="16"/>
                  <w:szCs w:val="16"/>
                  <w:lang w:val="es-CR" w:eastAsia="es-CR"/>
                </w:rPr>
                <w:t>DesgloseEstimacionesRiesgosActBancariaIniAnterior</w:t>
              </w:r>
            </w:hyperlink>
          </w:p>
        </w:tc>
      </w:tr>
      <w:tr w:rsidR="00CD1CAD" w:rsidRPr="005267DE" w14:paraId="48B5DFAB"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49586BEA" w14:textId="77777777" w:rsidR="00CD1CAD" w:rsidRPr="005267DE" w:rsidRDefault="00B4199C" w:rsidP="00C9521D">
            <w:pPr>
              <w:pStyle w:val="Ttulo9"/>
              <w:ind w:left="113" w:right="113"/>
              <w:jc w:val="center"/>
              <w:outlineLvl w:val="8"/>
              <w:rPr>
                <w:b w:val="0"/>
                <w:lang w:val="es-CR" w:eastAsia="es-CR"/>
              </w:rPr>
            </w:pPr>
            <w:r>
              <w:rPr>
                <w:b w:val="0"/>
              </w:rPr>
              <w:t>[E]</w:t>
            </w:r>
            <w:r w:rsidR="00CD1CAD" w:rsidRPr="005267DE">
              <w:rPr>
                <w:b w:val="0"/>
                <w:lang w:val="es-ES_tradnl" w:eastAsia="es-CR"/>
              </w:rPr>
              <w:t>DesgloseEstimacionesRiesgosActBancariaTransfActual</w:t>
            </w:r>
          </w:p>
        </w:tc>
        <w:tc>
          <w:tcPr>
            <w:tcW w:w="2873" w:type="dxa"/>
            <w:hideMark/>
          </w:tcPr>
          <w:p w14:paraId="6030DD40"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26" w:name="_[E]_CapSocial_32"/>
            <w:bookmarkEnd w:id="526"/>
            <w:r w:rsidRPr="005267DE">
              <w:t xml:space="preserve">[E] </w:t>
            </w:r>
            <w:r w:rsidRPr="005267DE">
              <w:rPr>
                <w:lang w:val="es-ES_tradnl" w:eastAsia="es-CR"/>
              </w:rPr>
              <w:t>CapSocial</w:t>
            </w:r>
          </w:p>
        </w:tc>
        <w:tc>
          <w:tcPr>
            <w:tcW w:w="4536" w:type="dxa"/>
            <w:vAlign w:val="center"/>
            <w:hideMark/>
          </w:tcPr>
          <w:p w14:paraId="4DA4DA02"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397" w:type="dxa"/>
            <w:textDirection w:val="btLr"/>
            <w:vAlign w:val="center"/>
            <w:hideMark/>
          </w:tcPr>
          <w:p w14:paraId="484C5EEF"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34E2D95B" w14:textId="77777777" w:rsidR="00B826C4" w:rsidRPr="00D1267E" w:rsidRDefault="00B826C4" w:rsidP="009B7AA1">
            <w:pPr>
              <w:pStyle w:val="Prrafodelista"/>
              <w:numPr>
                <w:ilvl w:val="0"/>
                <w:numId w:val="39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DB94C6D" w14:textId="77777777" w:rsidR="00CD1CAD" w:rsidRPr="00B826C4" w:rsidRDefault="00B826C4" w:rsidP="009B7AA1">
            <w:pPr>
              <w:pStyle w:val="Prrafodelista"/>
              <w:numPr>
                <w:ilvl w:val="0"/>
                <w:numId w:val="39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383E8EFD"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04527685"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6A998629"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27" w:name="_[E]_AportesNoCapitalizados_34"/>
            <w:bookmarkEnd w:id="527"/>
            <w:r w:rsidRPr="005267DE">
              <w:t xml:space="preserve">[E] </w:t>
            </w:r>
            <w:r w:rsidRPr="005267DE">
              <w:rPr>
                <w:lang w:val="es-ES_tradnl" w:eastAsia="es-CR"/>
              </w:rPr>
              <w:t>AportesNoCapitalizados</w:t>
            </w:r>
          </w:p>
        </w:tc>
        <w:tc>
          <w:tcPr>
            <w:tcW w:w="4536" w:type="dxa"/>
            <w:vAlign w:val="center"/>
            <w:hideMark/>
          </w:tcPr>
          <w:p w14:paraId="1EBCB56D"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4888EAF7"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47AAF3CD" w14:textId="77777777" w:rsidR="00B826C4" w:rsidRPr="00D1267E" w:rsidRDefault="00B826C4" w:rsidP="009B7AA1">
            <w:pPr>
              <w:pStyle w:val="Prrafodelista"/>
              <w:numPr>
                <w:ilvl w:val="0"/>
                <w:numId w:val="39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457D2CC" w14:textId="77777777" w:rsidR="00CD1CAD" w:rsidRPr="00B826C4" w:rsidRDefault="00B826C4" w:rsidP="009B7AA1">
            <w:pPr>
              <w:pStyle w:val="Prrafodelista"/>
              <w:numPr>
                <w:ilvl w:val="0"/>
                <w:numId w:val="39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3DE3D753"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53004033"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4BABB886"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28" w:name="_[E]_Ajustes_34"/>
            <w:bookmarkEnd w:id="528"/>
            <w:r w:rsidRPr="005267DE">
              <w:t xml:space="preserve">[E] </w:t>
            </w:r>
            <w:r w:rsidRPr="005267DE">
              <w:rPr>
                <w:lang w:val="es-ES_tradnl" w:eastAsia="es-CR"/>
              </w:rPr>
              <w:t>Ajustes</w:t>
            </w:r>
          </w:p>
        </w:tc>
        <w:tc>
          <w:tcPr>
            <w:tcW w:w="4536" w:type="dxa"/>
            <w:vAlign w:val="center"/>
            <w:hideMark/>
          </w:tcPr>
          <w:p w14:paraId="15D2B7E9"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4FE62735"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4B7AF39F" w14:textId="77777777" w:rsidR="00B826C4" w:rsidRPr="00D1267E" w:rsidRDefault="00B826C4" w:rsidP="009B7AA1">
            <w:pPr>
              <w:pStyle w:val="Prrafodelista"/>
              <w:numPr>
                <w:ilvl w:val="0"/>
                <w:numId w:val="39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6E0ECA9" w14:textId="77777777" w:rsidR="00CD1CAD" w:rsidRPr="00B826C4" w:rsidRDefault="00B826C4" w:rsidP="009B7AA1">
            <w:pPr>
              <w:pStyle w:val="Prrafodelista"/>
              <w:numPr>
                <w:ilvl w:val="0"/>
                <w:numId w:val="39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6C45B2E8"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68C87360"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6CFF1D1D"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29" w:name="_[E]_Reservas_34"/>
            <w:bookmarkEnd w:id="529"/>
            <w:r w:rsidRPr="005267DE">
              <w:t xml:space="preserve">[E] </w:t>
            </w:r>
            <w:r w:rsidRPr="005267DE">
              <w:rPr>
                <w:lang w:val="es-ES_tradnl" w:eastAsia="es-CR"/>
              </w:rPr>
              <w:t>Reservas</w:t>
            </w:r>
          </w:p>
        </w:tc>
        <w:tc>
          <w:tcPr>
            <w:tcW w:w="4536" w:type="dxa"/>
            <w:vAlign w:val="center"/>
            <w:hideMark/>
          </w:tcPr>
          <w:p w14:paraId="120CC950"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0F93CB92"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33F55AC9" w14:textId="77777777" w:rsidR="00B826C4" w:rsidRPr="00D1267E" w:rsidRDefault="00B826C4" w:rsidP="009B7AA1">
            <w:pPr>
              <w:pStyle w:val="Prrafodelista"/>
              <w:numPr>
                <w:ilvl w:val="0"/>
                <w:numId w:val="39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6A89414" w14:textId="77777777" w:rsidR="00CD1CAD" w:rsidRPr="00B826C4" w:rsidRDefault="00B826C4" w:rsidP="009B7AA1">
            <w:pPr>
              <w:pStyle w:val="Prrafodelista"/>
              <w:numPr>
                <w:ilvl w:val="0"/>
                <w:numId w:val="39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32D93927"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48ED60D9"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55A93454"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30" w:name="_[E]_ResultadosPrincipioPeriodo_34"/>
            <w:bookmarkEnd w:id="530"/>
            <w:r w:rsidRPr="005267DE">
              <w:t xml:space="preserve">[E] </w:t>
            </w:r>
            <w:r w:rsidRPr="005267DE">
              <w:rPr>
                <w:lang w:val="es-ES_tradnl" w:eastAsia="es-CR"/>
              </w:rPr>
              <w:t>ResultadosPrincipioPeriodo</w:t>
            </w:r>
          </w:p>
        </w:tc>
        <w:tc>
          <w:tcPr>
            <w:tcW w:w="4536" w:type="dxa"/>
            <w:vAlign w:val="center"/>
            <w:hideMark/>
          </w:tcPr>
          <w:p w14:paraId="57497001"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375AA903"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C1298FB" w14:textId="77777777" w:rsidR="00B826C4" w:rsidRPr="00D1267E" w:rsidRDefault="00B826C4" w:rsidP="009B7AA1">
            <w:pPr>
              <w:pStyle w:val="Prrafodelista"/>
              <w:numPr>
                <w:ilvl w:val="0"/>
                <w:numId w:val="39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0839432" w14:textId="77777777" w:rsidR="00CD1CAD" w:rsidRPr="00B826C4" w:rsidRDefault="00B826C4" w:rsidP="009B7AA1">
            <w:pPr>
              <w:pStyle w:val="Prrafodelista"/>
              <w:numPr>
                <w:ilvl w:val="0"/>
                <w:numId w:val="39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75066B" w:rsidRPr="005267DE" w14:paraId="68D4906D"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527251BA" w14:textId="77777777" w:rsidR="0075066B" w:rsidRPr="005267DE" w:rsidRDefault="00B4199C" w:rsidP="00C9521D">
            <w:pPr>
              <w:pStyle w:val="Ttulo9"/>
              <w:ind w:left="113" w:right="113"/>
              <w:jc w:val="center"/>
              <w:outlineLvl w:val="8"/>
              <w:rPr>
                <w:b w:val="0"/>
                <w:lang w:val="es-CR" w:eastAsia="es-CR"/>
              </w:rPr>
            </w:pPr>
            <w:r>
              <w:rPr>
                <w:b w:val="0"/>
              </w:rPr>
              <w:t>[E]</w:t>
            </w:r>
            <w:r w:rsidR="0075066B" w:rsidRPr="005267DE">
              <w:rPr>
                <w:b w:val="0"/>
                <w:lang w:val="es-ES_tradnl" w:eastAsia="es-CR"/>
              </w:rPr>
              <w:t>CompraVentaAccionesTesoreriaTransfActual</w:t>
            </w:r>
          </w:p>
        </w:tc>
        <w:tc>
          <w:tcPr>
            <w:tcW w:w="2873" w:type="dxa"/>
            <w:hideMark/>
          </w:tcPr>
          <w:p w14:paraId="06B62E21" w14:textId="77777777" w:rsidR="0075066B" w:rsidRPr="005267DE" w:rsidRDefault="0075066B"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31" w:name="_[A]_Total_80"/>
            <w:bookmarkEnd w:id="531"/>
            <w:r w:rsidRPr="005267DE">
              <w:t xml:space="preserve">[A] </w:t>
            </w:r>
            <w:r w:rsidRPr="005267DE">
              <w:rPr>
                <w:lang w:val="es-ES_tradnl" w:eastAsia="es-CR"/>
              </w:rPr>
              <w:t>Total</w:t>
            </w:r>
          </w:p>
        </w:tc>
        <w:tc>
          <w:tcPr>
            <w:tcW w:w="4536" w:type="dxa"/>
            <w:vAlign w:val="center"/>
            <w:hideMark/>
          </w:tcPr>
          <w:p w14:paraId="16146E80" w14:textId="77777777" w:rsidR="0075066B" w:rsidRPr="005267DE" w:rsidRDefault="0075066B" w:rsidP="005267D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Compra y venta de acciones en tesorería</w:t>
            </w:r>
          </w:p>
        </w:tc>
        <w:tc>
          <w:tcPr>
            <w:tcW w:w="397" w:type="dxa"/>
            <w:textDirection w:val="btLr"/>
            <w:vAlign w:val="center"/>
            <w:hideMark/>
          </w:tcPr>
          <w:p w14:paraId="28DFD50E" w14:textId="77777777" w:rsidR="0075066B" w:rsidRPr="005267DE" w:rsidRDefault="0075066B"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DFD488A" w14:textId="77777777" w:rsidR="0075066B" w:rsidRPr="005267DE"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80" w:history="1">
              <w:r w:rsidR="0075066B" w:rsidRPr="005267DE">
                <w:rPr>
                  <w:rStyle w:val="Hipervnculo"/>
                  <w:rFonts w:cs="Arial"/>
                  <w:sz w:val="16"/>
                  <w:szCs w:val="16"/>
                  <w:lang w:val="es-CR" w:eastAsia="es-CR"/>
                </w:rPr>
                <w:t>[A] Total</w:t>
              </w:r>
            </w:hyperlink>
            <w:r w:rsidR="0075066B" w:rsidRPr="005267DE">
              <w:rPr>
                <w:rFonts w:cs="Arial"/>
                <w:color w:val="000000"/>
                <w:sz w:val="16"/>
                <w:szCs w:val="16"/>
                <w:lang w:val="es-CR" w:eastAsia="es-CR"/>
              </w:rPr>
              <w:t xml:space="preserve"> = </w:t>
            </w:r>
            <w:r w:rsidR="005267DE">
              <w:rPr>
                <w:rFonts w:cs="Arial"/>
                <w:color w:val="000000"/>
                <w:sz w:val="16"/>
                <w:szCs w:val="16"/>
                <w:lang w:val="es-CR" w:eastAsia="es-CR"/>
              </w:rPr>
              <w:t>∑</w:t>
            </w:r>
            <w:r w:rsidR="0075066B" w:rsidRPr="005267DE">
              <w:rPr>
                <w:rFonts w:cs="Arial"/>
                <w:color w:val="000000"/>
                <w:sz w:val="16"/>
                <w:szCs w:val="16"/>
                <w:lang w:val="es-CR" w:eastAsia="es-CR"/>
              </w:rPr>
              <w:t xml:space="preserve"> </w:t>
            </w:r>
            <w:hyperlink w:anchor="_DesgloseCompraVentaAccionesTesoreri_1" w:history="1">
              <w:r w:rsidR="0075066B" w:rsidRPr="005267DE">
                <w:rPr>
                  <w:rStyle w:val="Hipervnculo"/>
                  <w:rFonts w:cs="Arial"/>
                  <w:sz w:val="16"/>
                  <w:szCs w:val="16"/>
                  <w:lang w:val="es-CR" w:eastAsia="es-CR"/>
                </w:rPr>
                <w:t>DesgloseCompraVentaAccionesTesoreriaTransfActual</w:t>
              </w:r>
            </w:hyperlink>
          </w:p>
        </w:tc>
      </w:tr>
      <w:tr w:rsidR="00CD1CAD" w:rsidRPr="005267DE" w14:paraId="05B56369"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3DB58B93" w14:textId="77777777" w:rsidR="00CD1CAD" w:rsidRPr="005267DE" w:rsidRDefault="00B4199C" w:rsidP="00C9521D">
            <w:pPr>
              <w:pStyle w:val="Ttulo9"/>
              <w:ind w:left="113" w:right="113"/>
              <w:jc w:val="center"/>
              <w:outlineLvl w:val="8"/>
              <w:rPr>
                <w:b w:val="0"/>
                <w:lang w:val="es-CR" w:eastAsia="es-CR"/>
              </w:rPr>
            </w:pPr>
            <w:bookmarkStart w:id="532" w:name="_DesgloseCompraVentaAccionesTesoreri_1"/>
            <w:bookmarkEnd w:id="532"/>
            <w:r>
              <w:rPr>
                <w:b w:val="0"/>
              </w:rPr>
              <w:lastRenderedPageBreak/>
              <w:t>[E]</w:t>
            </w:r>
            <w:r w:rsidR="00CD1CAD" w:rsidRPr="005267DE">
              <w:rPr>
                <w:b w:val="0"/>
                <w:lang w:val="es-ES_tradnl" w:eastAsia="es-CR"/>
              </w:rPr>
              <w:t>DesgloseCompraVentaAccionesTesoreriaTransfActual</w:t>
            </w:r>
          </w:p>
        </w:tc>
        <w:tc>
          <w:tcPr>
            <w:tcW w:w="2873" w:type="dxa"/>
            <w:hideMark/>
          </w:tcPr>
          <w:p w14:paraId="78B86868"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33" w:name="_[E]_CapSocial_33"/>
            <w:bookmarkEnd w:id="533"/>
            <w:r w:rsidRPr="005267DE">
              <w:t xml:space="preserve">[E] </w:t>
            </w:r>
            <w:r w:rsidRPr="005267DE">
              <w:rPr>
                <w:lang w:val="es-ES_tradnl" w:eastAsia="es-CR"/>
              </w:rPr>
              <w:t>CapSocial</w:t>
            </w:r>
          </w:p>
        </w:tc>
        <w:tc>
          <w:tcPr>
            <w:tcW w:w="4536" w:type="dxa"/>
            <w:vAlign w:val="center"/>
            <w:hideMark/>
          </w:tcPr>
          <w:p w14:paraId="558A4E19"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35E2F9B6"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5F9292C8" w14:textId="77777777" w:rsidR="00B826C4" w:rsidRPr="00D1267E" w:rsidRDefault="00B826C4" w:rsidP="009B7AA1">
            <w:pPr>
              <w:pStyle w:val="Prrafodelista"/>
              <w:numPr>
                <w:ilvl w:val="0"/>
                <w:numId w:val="39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515F06E" w14:textId="77777777" w:rsidR="00CD1CAD" w:rsidRPr="00B826C4" w:rsidRDefault="00B826C4" w:rsidP="009B7AA1">
            <w:pPr>
              <w:pStyle w:val="Prrafodelista"/>
              <w:numPr>
                <w:ilvl w:val="0"/>
                <w:numId w:val="39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7FCFAEB8"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1AB37682"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71D61804"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34" w:name="_[E]_AportesNoCapitalizados_35"/>
            <w:bookmarkEnd w:id="534"/>
            <w:r w:rsidRPr="005267DE">
              <w:t xml:space="preserve">[E] </w:t>
            </w:r>
            <w:r w:rsidRPr="005267DE">
              <w:rPr>
                <w:lang w:val="es-ES_tradnl" w:eastAsia="es-CR"/>
              </w:rPr>
              <w:t>AportesNoCapitalizados</w:t>
            </w:r>
          </w:p>
        </w:tc>
        <w:tc>
          <w:tcPr>
            <w:tcW w:w="4536" w:type="dxa"/>
            <w:vAlign w:val="center"/>
            <w:hideMark/>
          </w:tcPr>
          <w:p w14:paraId="3D643389"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4819DFC4"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3AA499B" w14:textId="77777777" w:rsidR="00B826C4" w:rsidRPr="00D1267E" w:rsidRDefault="00B826C4" w:rsidP="009B7AA1">
            <w:pPr>
              <w:pStyle w:val="Prrafodelista"/>
              <w:numPr>
                <w:ilvl w:val="0"/>
                <w:numId w:val="39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6D68C42" w14:textId="77777777" w:rsidR="00CD1CAD" w:rsidRPr="00B826C4" w:rsidRDefault="00B826C4" w:rsidP="009B7AA1">
            <w:pPr>
              <w:pStyle w:val="Prrafodelista"/>
              <w:numPr>
                <w:ilvl w:val="0"/>
                <w:numId w:val="39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5E6B0300"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5D6EB484"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7B10068A"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35" w:name="_[E]_Ajustes_35"/>
            <w:bookmarkEnd w:id="535"/>
            <w:r w:rsidRPr="005267DE">
              <w:t xml:space="preserve">[E] </w:t>
            </w:r>
            <w:r w:rsidRPr="005267DE">
              <w:rPr>
                <w:lang w:val="es-ES_tradnl" w:eastAsia="es-CR"/>
              </w:rPr>
              <w:t>Ajustes</w:t>
            </w:r>
          </w:p>
        </w:tc>
        <w:tc>
          <w:tcPr>
            <w:tcW w:w="4536" w:type="dxa"/>
            <w:vAlign w:val="center"/>
            <w:hideMark/>
          </w:tcPr>
          <w:p w14:paraId="30D7CD20"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61E51B2A"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D501298" w14:textId="77777777" w:rsidR="00B826C4" w:rsidRPr="00D1267E" w:rsidRDefault="00B826C4" w:rsidP="009B7AA1">
            <w:pPr>
              <w:pStyle w:val="Prrafodelista"/>
              <w:numPr>
                <w:ilvl w:val="0"/>
                <w:numId w:val="39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3E6201E" w14:textId="77777777" w:rsidR="00B826C4" w:rsidRPr="00B826C4" w:rsidRDefault="00B826C4" w:rsidP="009B7AA1">
            <w:pPr>
              <w:pStyle w:val="Prrafodelista"/>
              <w:numPr>
                <w:ilvl w:val="0"/>
                <w:numId w:val="39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r w:rsidRPr="00B826C4">
              <w:rPr>
                <w:rFonts w:cs="Arial"/>
                <w:color w:val="000000"/>
                <w:sz w:val="16"/>
                <w:szCs w:val="16"/>
                <w:lang w:val="es-CR" w:eastAsia="es-CR"/>
              </w:rPr>
              <w:t xml:space="preserve"> </w:t>
            </w:r>
          </w:p>
        </w:tc>
      </w:tr>
      <w:tr w:rsidR="00CD1CAD" w:rsidRPr="005267DE" w14:paraId="6A5F523E"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4A5F0A9D"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3B270D4A"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36" w:name="_[E]_Reservas_35"/>
            <w:bookmarkEnd w:id="536"/>
            <w:r w:rsidRPr="005267DE">
              <w:t xml:space="preserve">[E] </w:t>
            </w:r>
            <w:r w:rsidRPr="005267DE">
              <w:rPr>
                <w:lang w:val="es-ES_tradnl" w:eastAsia="es-CR"/>
              </w:rPr>
              <w:t>Reservas</w:t>
            </w:r>
          </w:p>
        </w:tc>
        <w:tc>
          <w:tcPr>
            <w:tcW w:w="4536" w:type="dxa"/>
            <w:vAlign w:val="center"/>
            <w:hideMark/>
          </w:tcPr>
          <w:p w14:paraId="6435AB12"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79F0AD8C"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13ED629" w14:textId="77777777" w:rsidR="00B826C4" w:rsidRPr="00D1267E" w:rsidRDefault="00B826C4" w:rsidP="009B7AA1">
            <w:pPr>
              <w:pStyle w:val="Prrafodelista"/>
              <w:numPr>
                <w:ilvl w:val="0"/>
                <w:numId w:val="40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2AAB7F1" w14:textId="77777777" w:rsidR="00CD1CAD" w:rsidRPr="00B826C4" w:rsidRDefault="00B826C4" w:rsidP="009B7AA1">
            <w:pPr>
              <w:pStyle w:val="Prrafodelista"/>
              <w:numPr>
                <w:ilvl w:val="0"/>
                <w:numId w:val="40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35B549C4"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65E30F7B"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52D5D54C"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37" w:name="_[E]_ResultadosPrincipioPeriodo_35"/>
            <w:bookmarkEnd w:id="537"/>
            <w:r w:rsidRPr="005267DE">
              <w:t xml:space="preserve">[E] </w:t>
            </w:r>
            <w:r w:rsidRPr="005267DE">
              <w:rPr>
                <w:lang w:val="es-ES_tradnl" w:eastAsia="es-CR"/>
              </w:rPr>
              <w:t>ResultadosPrincipioPeriodo</w:t>
            </w:r>
          </w:p>
        </w:tc>
        <w:tc>
          <w:tcPr>
            <w:tcW w:w="4536" w:type="dxa"/>
            <w:vAlign w:val="center"/>
            <w:hideMark/>
          </w:tcPr>
          <w:p w14:paraId="7064A8DC"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60AF0179"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34D85B0B" w14:textId="77777777" w:rsidR="00B826C4" w:rsidRPr="00D1267E" w:rsidRDefault="00B826C4" w:rsidP="009B7AA1">
            <w:pPr>
              <w:pStyle w:val="Prrafodelista"/>
              <w:numPr>
                <w:ilvl w:val="0"/>
                <w:numId w:val="40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B2997E6" w14:textId="77777777" w:rsidR="00CD1CAD" w:rsidRPr="00B826C4" w:rsidRDefault="00B826C4" w:rsidP="009B7AA1">
            <w:pPr>
              <w:pStyle w:val="Prrafodelista"/>
              <w:numPr>
                <w:ilvl w:val="0"/>
                <w:numId w:val="40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75066B" w:rsidRPr="005267DE" w14:paraId="6B3BED8F"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06DBBDBF" w14:textId="77777777" w:rsidR="0075066B" w:rsidRPr="005267DE" w:rsidRDefault="00B4199C" w:rsidP="00C9521D">
            <w:pPr>
              <w:pStyle w:val="Ttulo9"/>
              <w:ind w:left="113" w:right="113"/>
              <w:jc w:val="center"/>
              <w:outlineLvl w:val="8"/>
              <w:rPr>
                <w:b w:val="0"/>
                <w:lang w:val="es-CR" w:eastAsia="es-CR"/>
              </w:rPr>
            </w:pPr>
            <w:r>
              <w:rPr>
                <w:b w:val="0"/>
              </w:rPr>
              <w:lastRenderedPageBreak/>
              <w:t>[E]</w:t>
            </w:r>
            <w:r w:rsidR="0075066B" w:rsidRPr="005267DE">
              <w:rPr>
                <w:b w:val="0"/>
                <w:lang w:val="es-ES_tradnl" w:eastAsia="es-CR"/>
              </w:rPr>
              <w:t>EmisionAccionesTransfActual</w:t>
            </w:r>
          </w:p>
        </w:tc>
        <w:tc>
          <w:tcPr>
            <w:tcW w:w="2873" w:type="dxa"/>
            <w:hideMark/>
          </w:tcPr>
          <w:p w14:paraId="370AFE30" w14:textId="77777777" w:rsidR="0075066B" w:rsidRPr="005267DE" w:rsidRDefault="0075066B"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38" w:name="_[A]_Total_81"/>
            <w:bookmarkEnd w:id="538"/>
            <w:r w:rsidRPr="005267DE">
              <w:t xml:space="preserve">[A] </w:t>
            </w:r>
            <w:r w:rsidRPr="005267DE">
              <w:rPr>
                <w:lang w:val="es-ES_tradnl" w:eastAsia="es-CR"/>
              </w:rPr>
              <w:t>Total</w:t>
            </w:r>
          </w:p>
        </w:tc>
        <w:tc>
          <w:tcPr>
            <w:tcW w:w="4536" w:type="dxa"/>
            <w:vAlign w:val="center"/>
            <w:hideMark/>
          </w:tcPr>
          <w:p w14:paraId="3BC63AF3" w14:textId="77777777" w:rsidR="0075066B" w:rsidRPr="005267DE" w:rsidRDefault="0075066B" w:rsidP="005267D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Emisión de acciones</w:t>
            </w:r>
          </w:p>
        </w:tc>
        <w:tc>
          <w:tcPr>
            <w:tcW w:w="397" w:type="dxa"/>
            <w:textDirection w:val="btLr"/>
            <w:vAlign w:val="center"/>
            <w:hideMark/>
          </w:tcPr>
          <w:p w14:paraId="3ED04901" w14:textId="77777777" w:rsidR="0075066B" w:rsidRPr="005267DE" w:rsidRDefault="0075066B"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578D8534" w14:textId="77777777" w:rsidR="0075066B" w:rsidRPr="005267DE"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81" w:history="1">
              <w:r w:rsidR="0075066B" w:rsidRPr="005267DE">
                <w:rPr>
                  <w:rStyle w:val="Hipervnculo"/>
                  <w:rFonts w:cs="Arial"/>
                  <w:sz w:val="16"/>
                  <w:szCs w:val="16"/>
                  <w:lang w:val="es-CR" w:eastAsia="es-CR"/>
                </w:rPr>
                <w:t>[A] Total</w:t>
              </w:r>
            </w:hyperlink>
            <w:r w:rsidR="0075066B" w:rsidRPr="005267DE">
              <w:rPr>
                <w:rFonts w:cs="Arial"/>
                <w:color w:val="000000"/>
                <w:sz w:val="16"/>
                <w:szCs w:val="16"/>
                <w:lang w:val="es-CR" w:eastAsia="es-CR"/>
              </w:rPr>
              <w:t xml:space="preserve"> = </w:t>
            </w:r>
            <w:r w:rsidR="005267DE">
              <w:rPr>
                <w:rFonts w:cs="Arial"/>
                <w:color w:val="000000"/>
                <w:sz w:val="16"/>
                <w:szCs w:val="16"/>
                <w:lang w:val="es-CR" w:eastAsia="es-CR"/>
              </w:rPr>
              <w:t>∑</w:t>
            </w:r>
            <w:r w:rsidR="0075066B" w:rsidRPr="005267DE">
              <w:rPr>
                <w:rFonts w:cs="Arial"/>
                <w:color w:val="000000"/>
                <w:sz w:val="16"/>
                <w:szCs w:val="16"/>
                <w:lang w:val="es-CR" w:eastAsia="es-CR"/>
              </w:rPr>
              <w:t xml:space="preserve"> </w:t>
            </w:r>
            <w:hyperlink w:anchor="_DesgloseEmisionAccionesTransfActual" w:history="1">
              <w:r w:rsidR="0075066B" w:rsidRPr="005267DE">
                <w:rPr>
                  <w:rStyle w:val="Hipervnculo"/>
                  <w:rFonts w:cs="Arial"/>
                  <w:sz w:val="16"/>
                  <w:szCs w:val="16"/>
                  <w:lang w:val="es-CR" w:eastAsia="es-CR"/>
                </w:rPr>
                <w:t>DesgloseEmisionAccionesTransfActual</w:t>
              </w:r>
            </w:hyperlink>
          </w:p>
        </w:tc>
      </w:tr>
      <w:tr w:rsidR="00CD1CAD" w:rsidRPr="005267DE" w14:paraId="508A8467"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751586B3" w14:textId="77777777" w:rsidR="00CD1CAD" w:rsidRPr="005267DE" w:rsidRDefault="00B4199C" w:rsidP="00C9521D">
            <w:pPr>
              <w:pStyle w:val="Ttulo9"/>
              <w:ind w:left="113" w:right="113"/>
              <w:jc w:val="center"/>
              <w:outlineLvl w:val="8"/>
              <w:rPr>
                <w:b w:val="0"/>
                <w:lang w:val="es-CR" w:eastAsia="es-CR"/>
              </w:rPr>
            </w:pPr>
            <w:bookmarkStart w:id="539" w:name="_DesgloseEmisionAccionesTransfActual"/>
            <w:bookmarkEnd w:id="539"/>
            <w:r>
              <w:rPr>
                <w:b w:val="0"/>
              </w:rPr>
              <w:t>[E]</w:t>
            </w:r>
            <w:r w:rsidR="00CD1CAD" w:rsidRPr="005267DE">
              <w:rPr>
                <w:b w:val="0"/>
                <w:lang w:val="es-ES_tradnl" w:eastAsia="es-CR"/>
              </w:rPr>
              <w:t>DesgloseEmisionAccionesTransfActual</w:t>
            </w:r>
          </w:p>
        </w:tc>
        <w:tc>
          <w:tcPr>
            <w:tcW w:w="2873" w:type="dxa"/>
            <w:hideMark/>
          </w:tcPr>
          <w:p w14:paraId="55DD75B1"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40" w:name="_[E]_CapSocial_34"/>
            <w:bookmarkEnd w:id="540"/>
            <w:r w:rsidRPr="005267DE">
              <w:t xml:space="preserve">[E] </w:t>
            </w:r>
            <w:r w:rsidRPr="005267DE">
              <w:rPr>
                <w:lang w:val="es-ES_tradnl" w:eastAsia="es-CR"/>
              </w:rPr>
              <w:t>CapSocial</w:t>
            </w:r>
          </w:p>
        </w:tc>
        <w:tc>
          <w:tcPr>
            <w:tcW w:w="4536" w:type="dxa"/>
            <w:vAlign w:val="center"/>
            <w:hideMark/>
          </w:tcPr>
          <w:p w14:paraId="2BF8DA19"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04D3BFE9"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4A76046B" w14:textId="77777777" w:rsidR="00B826C4" w:rsidRPr="00D1267E" w:rsidRDefault="00B826C4" w:rsidP="009B7AA1">
            <w:pPr>
              <w:pStyle w:val="Prrafodelista"/>
              <w:numPr>
                <w:ilvl w:val="0"/>
                <w:numId w:val="40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C944E3F" w14:textId="77777777" w:rsidR="00CD1CAD" w:rsidRPr="00B826C4" w:rsidRDefault="00B826C4" w:rsidP="009B7AA1">
            <w:pPr>
              <w:pStyle w:val="Prrafodelista"/>
              <w:numPr>
                <w:ilvl w:val="0"/>
                <w:numId w:val="40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1564451A"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6D064220"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2423B63F"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41" w:name="_[E]_AportesNoCapitalizados_36"/>
            <w:bookmarkEnd w:id="541"/>
            <w:r w:rsidRPr="005267DE">
              <w:t xml:space="preserve">[E] </w:t>
            </w:r>
            <w:r w:rsidRPr="005267DE">
              <w:rPr>
                <w:lang w:val="es-ES_tradnl" w:eastAsia="es-CR"/>
              </w:rPr>
              <w:t>AportesNoCapitalizados</w:t>
            </w:r>
          </w:p>
        </w:tc>
        <w:tc>
          <w:tcPr>
            <w:tcW w:w="4536" w:type="dxa"/>
            <w:vAlign w:val="center"/>
            <w:hideMark/>
          </w:tcPr>
          <w:p w14:paraId="091342AA"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42F13AF1"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3B6EF875" w14:textId="77777777" w:rsidR="00B826C4" w:rsidRPr="00D1267E" w:rsidRDefault="00B826C4" w:rsidP="009B7AA1">
            <w:pPr>
              <w:pStyle w:val="Prrafodelista"/>
              <w:numPr>
                <w:ilvl w:val="0"/>
                <w:numId w:val="40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B3E703B" w14:textId="77777777" w:rsidR="00CD1CAD" w:rsidRPr="00B826C4" w:rsidRDefault="00B826C4" w:rsidP="009B7AA1">
            <w:pPr>
              <w:pStyle w:val="Prrafodelista"/>
              <w:numPr>
                <w:ilvl w:val="0"/>
                <w:numId w:val="40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2F2AC723"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42BBBCBA"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374413F2"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42" w:name="_[E]_Ajustes_36"/>
            <w:bookmarkEnd w:id="542"/>
            <w:r w:rsidRPr="005267DE">
              <w:t xml:space="preserve">[E] </w:t>
            </w:r>
            <w:r w:rsidRPr="005267DE">
              <w:rPr>
                <w:lang w:val="es-ES_tradnl" w:eastAsia="es-CR"/>
              </w:rPr>
              <w:t>Ajustes</w:t>
            </w:r>
          </w:p>
        </w:tc>
        <w:tc>
          <w:tcPr>
            <w:tcW w:w="4536" w:type="dxa"/>
            <w:vAlign w:val="center"/>
            <w:hideMark/>
          </w:tcPr>
          <w:p w14:paraId="49BE05BA"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19EE901B"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701B25FC" w14:textId="77777777" w:rsidR="00B826C4" w:rsidRPr="00D1267E" w:rsidRDefault="00B826C4" w:rsidP="009B7AA1">
            <w:pPr>
              <w:pStyle w:val="Prrafodelista"/>
              <w:numPr>
                <w:ilvl w:val="0"/>
                <w:numId w:val="40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C8D2E01" w14:textId="77777777" w:rsidR="00CD1CAD" w:rsidRPr="00B826C4" w:rsidRDefault="00B826C4" w:rsidP="009B7AA1">
            <w:pPr>
              <w:pStyle w:val="Prrafodelista"/>
              <w:numPr>
                <w:ilvl w:val="0"/>
                <w:numId w:val="40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1881D44C"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17265D56"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35D77AFE"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43" w:name="_[E]_Reservas_36"/>
            <w:bookmarkEnd w:id="543"/>
            <w:r w:rsidRPr="005267DE">
              <w:t xml:space="preserve">[E] </w:t>
            </w:r>
            <w:r w:rsidRPr="005267DE">
              <w:rPr>
                <w:lang w:val="es-ES_tradnl" w:eastAsia="es-CR"/>
              </w:rPr>
              <w:t>Reservas</w:t>
            </w:r>
          </w:p>
        </w:tc>
        <w:tc>
          <w:tcPr>
            <w:tcW w:w="4536" w:type="dxa"/>
            <w:vAlign w:val="center"/>
            <w:hideMark/>
          </w:tcPr>
          <w:p w14:paraId="26963871"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6C001C8B"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5B53E400" w14:textId="77777777" w:rsidR="00B826C4" w:rsidRPr="00D1267E" w:rsidRDefault="00B826C4" w:rsidP="009B7AA1">
            <w:pPr>
              <w:pStyle w:val="Prrafodelista"/>
              <w:numPr>
                <w:ilvl w:val="0"/>
                <w:numId w:val="40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C5EB63B" w14:textId="77777777" w:rsidR="00CD1CAD" w:rsidRPr="00B826C4" w:rsidRDefault="00B826C4" w:rsidP="009B7AA1">
            <w:pPr>
              <w:pStyle w:val="Prrafodelista"/>
              <w:numPr>
                <w:ilvl w:val="0"/>
                <w:numId w:val="40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69A709FE"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47BA1970"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496EAF82"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44" w:name="_[E]_ResultadosPrincipioPeriodo_36"/>
            <w:bookmarkEnd w:id="544"/>
            <w:r w:rsidRPr="005267DE">
              <w:t xml:space="preserve">[E] </w:t>
            </w:r>
            <w:r w:rsidRPr="005267DE">
              <w:rPr>
                <w:lang w:val="es-ES_tradnl" w:eastAsia="es-CR"/>
              </w:rPr>
              <w:t>ResultadosPrincipioPeriodo</w:t>
            </w:r>
          </w:p>
        </w:tc>
        <w:tc>
          <w:tcPr>
            <w:tcW w:w="4536" w:type="dxa"/>
            <w:vAlign w:val="center"/>
            <w:hideMark/>
          </w:tcPr>
          <w:p w14:paraId="364FF58E"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348C0E92"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7C17C38A" w14:textId="77777777" w:rsidR="00B826C4" w:rsidRPr="00D1267E" w:rsidRDefault="00B826C4" w:rsidP="009B7AA1">
            <w:pPr>
              <w:pStyle w:val="Prrafodelista"/>
              <w:numPr>
                <w:ilvl w:val="0"/>
                <w:numId w:val="40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6B5706E" w14:textId="77777777" w:rsidR="00CD1CAD" w:rsidRPr="00B826C4" w:rsidRDefault="00B826C4" w:rsidP="009B7AA1">
            <w:pPr>
              <w:pStyle w:val="Prrafodelista"/>
              <w:numPr>
                <w:ilvl w:val="0"/>
                <w:numId w:val="40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75066B" w:rsidRPr="005267DE" w14:paraId="7DE711C8"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483753E7" w14:textId="77777777" w:rsidR="0075066B" w:rsidRPr="005267DE" w:rsidRDefault="00B4199C" w:rsidP="00C9521D">
            <w:pPr>
              <w:pStyle w:val="Ttulo9"/>
              <w:ind w:left="113" w:right="113"/>
              <w:jc w:val="center"/>
              <w:outlineLvl w:val="8"/>
              <w:rPr>
                <w:b w:val="0"/>
                <w:lang w:val="es-CR" w:eastAsia="es-CR"/>
              </w:rPr>
            </w:pPr>
            <w:r>
              <w:rPr>
                <w:b w:val="0"/>
              </w:rPr>
              <w:t>[E]</w:t>
            </w:r>
            <w:r w:rsidR="0075066B" w:rsidRPr="005267DE">
              <w:rPr>
                <w:b w:val="0"/>
                <w:lang w:val="es-ES_tradnl" w:eastAsia="es-CR"/>
              </w:rPr>
              <w:t>CapitalPagadoAdicionalTransfActual</w:t>
            </w:r>
          </w:p>
        </w:tc>
        <w:tc>
          <w:tcPr>
            <w:tcW w:w="2873" w:type="dxa"/>
            <w:hideMark/>
          </w:tcPr>
          <w:p w14:paraId="0D9A9DB6" w14:textId="77777777" w:rsidR="0075066B" w:rsidRPr="005267DE" w:rsidRDefault="0075066B"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45" w:name="_[A]_Total_82"/>
            <w:bookmarkEnd w:id="545"/>
            <w:r w:rsidRPr="005267DE">
              <w:t xml:space="preserve">[A] </w:t>
            </w:r>
            <w:r w:rsidRPr="005267DE">
              <w:rPr>
                <w:lang w:val="es-ES_tradnl" w:eastAsia="es-CR"/>
              </w:rPr>
              <w:t>Total</w:t>
            </w:r>
          </w:p>
        </w:tc>
        <w:tc>
          <w:tcPr>
            <w:tcW w:w="4536" w:type="dxa"/>
            <w:vAlign w:val="center"/>
            <w:hideMark/>
          </w:tcPr>
          <w:p w14:paraId="7FA10BF5" w14:textId="77777777" w:rsidR="0075066B" w:rsidRPr="00AA78D3" w:rsidRDefault="0075066B" w:rsidP="005267D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Capital pagado adicional</w:t>
            </w:r>
          </w:p>
        </w:tc>
        <w:tc>
          <w:tcPr>
            <w:tcW w:w="397" w:type="dxa"/>
            <w:textDirection w:val="btLr"/>
            <w:vAlign w:val="center"/>
            <w:hideMark/>
          </w:tcPr>
          <w:p w14:paraId="6054A2B9" w14:textId="77777777" w:rsidR="0075066B" w:rsidRPr="005267DE" w:rsidRDefault="0075066B"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9F382A1" w14:textId="77777777" w:rsidR="0075066B" w:rsidRPr="005267DE"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82" w:history="1">
              <w:r w:rsidR="0075066B" w:rsidRPr="005267DE">
                <w:rPr>
                  <w:rStyle w:val="Hipervnculo"/>
                  <w:rFonts w:cs="Arial"/>
                  <w:sz w:val="16"/>
                  <w:szCs w:val="16"/>
                  <w:lang w:val="es-CR" w:eastAsia="es-CR"/>
                </w:rPr>
                <w:t>[A] Total</w:t>
              </w:r>
            </w:hyperlink>
            <w:r w:rsidR="0075066B" w:rsidRPr="005267DE">
              <w:rPr>
                <w:rFonts w:cs="Arial"/>
                <w:color w:val="000000"/>
                <w:sz w:val="16"/>
                <w:szCs w:val="16"/>
                <w:lang w:val="es-CR" w:eastAsia="es-CR"/>
              </w:rPr>
              <w:t xml:space="preserve"> = </w:t>
            </w:r>
            <w:r w:rsidR="005267DE">
              <w:rPr>
                <w:rFonts w:cs="Arial"/>
                <w:color w:val="000000"/>
                <w:sz w:val="16"/>
                <w:szCs w:val="16"/>
                <w:lang w:val="es-CR" w:eastAsia="es-CR"/>
              </w:rPr>
              <w:t>∑</w:t>
            </w:r>
            <w:r w:rsidR="0075066B" w:rsidRPr="005267DE">
              <w:rPr>
                <w:rFonts w:cs="Arial"/>
                <w:color w:val="000000"/>
                <w:sz w:val="16"/>
                <w:szCs w:val="16"/>
                <w:lang w:val="es-CR" w:eastAsia="es-CR"/>
              </w:rPr>
              <w:t xml:space="preserve"> </w:t>
            </w:r>
            <w:hyperlink w:anchor="_DesgloseCapitalPagadoAdicionalTrans" w:history="1">
              <w:r w:rsidR="0075066B" w:rsidRPr="005267DE">
                <w:rPr>
                  <w:rStyle w:val="Hipervnculo"/>
                  <w:rFonts w:cs="Arial"/>
                  <w:sz w:val="16"/>
                  <w:szCs w:val="16"/>
                  <w:lang w:val="es-CR" w:eastAsia="es-CR"/>
                </w:rPr>
                <w:t>DesgloseCapitalPagadoAdicionalTransfActual</w:t>
              </w:r>
            </w:hyperlink>
          </w:p>
        </w:tc>
      </w:tr>
      <w:tr w:rsidR="00CD1CAD" w:rsidRPr="005267DE" w14:paraId="423958A8"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24A227CF" w14:textId="77777777" w:rsidR="00CD1CAD" w:rsidRPr="005267DE" w:rsidRDefault="00B4199C" w:rsidP="00C9521D">
            <w:pPr>
              <w:pStyle w:val="Ttulo9"/>
              <w:ind w:left="113" w:right="113"/>
              <w:jc w:val="center"/>
              <w:outlineLvl w:val="8"/>
              <w:rPr>
                <w:b w:val="0"/>
                <w:lang w:val="es-CR" w:eastAsia="es-CR"/>
              </w:rPr>
            </w:pPr>
            <w:bookmarkStart w:id="546" w:name="_DesgloseCapitalPagadoAdicionalTrans"/>
            <w:bookmarkEnd w:id="546"/>
            <w:r>
              <w:rPr>
                <w:b w:val="0"/>
              </w:rPr>
              <w:t>[E]</w:t>
            </w:r>
            <w:r w:rsidR="00CD1CAD" w:rsidRPr="005267DE">
              <w:rPr>
                <w:b w:val="0"/>
                <w:lang w:val="es-ES_tradnl" w:eastAsia="es-CR"/>
              </w:rPr>
              <w:t>DesgloseCapitalPagadoAdicionalTransfActual</w:t>
            </w:r>
          </w:p>
        </w:tc>
        <w:tc>
          <w:tcPr>
            <w:tcW w:w="2873" w:type="dxa"/>
            <w:hideMark/>
          </w:tcPr>
          <w:p w14:paraId="7BDDF74E"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47" w:name="_[E]_CapSocial_35"/>
            <w:bookmarkEnd w:id="547"/>
            <w:r w:rsidRPr="005267DE">
              <w:t xml:space="preserve">[E] </w:t>
            </w:r>
            <w:r w:rsidRPr="005267DE">
              <w:rPr>
                <w:lang w:val="es-ES_tradnl" w:eastAsia="es-CR"/>
              </w:rPr>
              <w:t>CapSocial</w:t>
            </w:r>
          </w:p>
        </w:tc>
        <w:tc>
          <w:tcPr>
            <w:tcW w:w="4536" w:type="dxa"/>
            <w:vAlign w:val="center"/>
            <w:hideMark/>
          </w:tcPr>
          <w:p w14:paraId="0D6553A4"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03466810"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3F12EB1B" w14:textId="77777777" w:rsidR="00B826C4" w:rsidRPr="00D1267E" w:rsidRDefault="00B826C4" w:rsidP="009B7AA1">
            <w:pPr>
              <w:pStyle w:val="Prrafodelista"/>
              <w:numPr>
                <w:ilvl w:val="0"/>
                <w:numId w:val="40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3D2349D" w14:textId="77777777" w:rsidR="00CD1CAD" w:rsidRPr="00B826C4" w:rsidRDefault="00B826C4" w:rsidP="009B7AA1">
            <w:pPr>
              <w:pStyle w:val="Prrafodelista"/>
              <w:numPr>
                <w:ilvl w:val="0"/>
                <w:numId w:val="40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2D0E477B"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2D0AF4E8"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186233E3"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48" w:name="_[E]_AportesNoCapitalizados_37"/>
            <w:bookmarkEnd w:id="548"/>
            <w:r w:rsidRPr="005267DE">
              <w:t xml:space="preserve">[E] </w:t>
            </w:r>
            <w:r w:rsidRPr="005267DE">
              <w:rPr>
                <w:lang w:val="es-ES_tradnl" w:eastAsia="es-CR"/>
              </w:rPr>
              <w:t>AportesNoCapitalizados</w:t>
            </w:r>
          </w:p>
        </w:tc>
        <w:tc>
          <w:tcPr>
            <w:tcW w:w="4536" w:type="dxa"/>
            <w:vAlign w:val="center"/>
            <w:hideMark/>
          </w:tcPr>
          <w:p w14:paraId="0A6D4982"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1DA9C2FD"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14AA37AF" w14:textId="77777777" w:rsidR="00B826C4" w:rsidRPr="00D1267E" w:rsidRDefault="00B826C4" w:rsidP="009B7AA1">
            <w:pPr>
              <w:pStyle w:val="Prrafodelista"/>
              <w:numPr>
                <w:ilvl w:val="0"/>
                <w:numId w:val="40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126EAE5" w14:textId="77777777" w:rsidR="00CD1CAD" w:rsidRPr="00B826C4" w:rsidRDefault="00B826C4" w:rsidP="009B7AA1">
            <w:pPr>
              <w:pStyle w:val="Prrafodelista"/>
              <w:numPr>
                <w:ilvl w:val="0"/>
                <w:numId w:val="40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3BE91932"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17D90FEE"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7D44D38E"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49" w:name="_[E]_Ajustes_37"/>
            <w:bookmarkEnd w:id="549"/>
            <w:r w:rsidRPr="005267DE">
              <w:t xml:space="preserve">[E] </w:t>
            </w:r>
            <w:r w:rsidRPr="005267DE">
              <w:rPr>
                <w:lang w:val="es-ES_tradnl" w:eastAsia="es-CR"/>
              </w:rPr>
              <w:t>Ajustes</w:t>
            </w:r>
          </w:p>
        </w:tc>
        <w:tc>
          <w:tcPr>
            <w:tcW w:w="4536" w:type="dxa"/>
            <w:vAlign w:val="center"/>
            <w:hideMark/>
          </w:tcPr>
          <w:p w14:paraId="5474F455"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Por ajustes al patrimonio</w:t>
            </w:r>
          </w:p>
        </w:tc>
        <w:tc>
          <w:tcPr>
            <w:tcW w:w="397" w:type="dxa"/>
            <w:textDirection w:val="btLr"/>
            <w:vAlign w:val="center"/>
            <w:hideMark/>
          </w:tcPr>
          <w:p w14:paraId="25CE4390"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7502A741" w14:textId="77777777" w:rsidR="00B826C4" w:rsidRPr="00D1267E" w:rsidRDefault="00B826C4" w:rsidP="009B7AA1">
            <w:pPr>
              <w:pStyle w:val="Prrafodelista"/>
              <w:numPr>
                <w:ilvl w:val="0"/>
                <w:numId w:val="40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1D74E72" w14:textId="77777777" w:rsidR="00CD1CAD" w:rsidRPr="00B826C4" w:rsidRDefault="00B826C4" w:rsidP="009B7AA1">
            <w:pPr>
              <w:pStyle w:val="Prrafodelista"/>
              <w:numPr>
                <w:ilvl w:val="0"/>
                <w:numId w:val="40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3492F83B"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78786C54"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3EE0C934"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50" w:name="_[E]_Reservas_37"/>
            <w:bookmarkEnd w:id="550"/>
            <w:r w:rsidRPr="005267DE">
              <w:t xml:space="preserve">[E] </w:t>
            </w:r>
            <w:r w:rsidRPr="005267DE">
              <w:rPr>
                <w:lang w:val="es-ES_tradnl" w:eastAsia="es-CR"/>
              </w:rPr>
              <w:t>Reservas</w:t>
            </w:r>
          </w:p>
        </w:tc>
        <w:tc>
          <w:tcPr>
            <w:tcW w:w="4536" w:type="dxa"/>
            <w:vAlign w:val="center"/>
            <w:hideMark/>
          </w:tcPr>
          <w:p w14:paraId="50939EF0"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4A454F3A"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5FFD4F71" w14:textId="77777777" w:rsidR="00B826C4" w:rsidRPr="00D1267E" w:rsidRDefault="00B826C4" w:rsidP="009B7AA1">
            <w:pPr>
              <w:pStyle w:val="Prrafodelista"/>
              <w:numPr>
                <w:ilvl w:val="0"/>
                <w:numId w:val="41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3DD870F" w14:textId="77777777" w:rsidR="00CD1CAD" w:rsidRPr="00B826C4" w:rsidRDefault="00B826C4" w:rsidP="009B7AA1">
            <w:pPr>
              <w:pStyle w:val="Prrafodelista"/>
              <w:numPr>
                <w:ilvl w:val="0"/>
                <w:numId w:val="41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2933CEB1"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0549C89A"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7AA17543"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51" w:name="_[E]_ResultadosPrincipioPeriodo_37"/>
            <w:bookmarkEnd w:id="551"/>
            <w:r w:rsidRPr="005267DE">
              <w:t xml:space="preserve">[E] </w:t>
            </w:r>
            <w:r w:rsidRPr="005267DE">
              <w:rPr>
                <w:lang w:val="es-ES_tradnl" w:eastAsia="es-CR"/>
              </w:rPr>
              <w:t>ResultadosPrincipioPeriodo</w:t>
            </w:r>
          </w:p>
        </w:tc>
        <w:tc>
          <w:tcPr>
            <w:tcW w:w="4536" w:type="dxa"/>
            <w:vAlign w:val="center"/>
            <w:hideMark/>
          </w:tcPr>
          <w:p w14:paraId="1F1C89D2"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24E00825"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41A53887" w14:textId="77777777" w:rsidR="00B826C4" w:rsidRPr="00D1267E" w:rsidRDefault="00B826C4" w:rsidP="009B7AA1">
            <w:pPr>
              <w:pStyle w:val="Prrafodelista"/>
              <w:numPr>
                <w:ilvl w:val="0"/>
                <w:numId w:val="41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A7658A6" w14:textId="77777777" w:rsidR="00CD1CAD" w:rsidRPr="00B826C4" w:rsidRDefault="00B826C4" w:rsidP="009B7AA1">
            <w:pPr>
              <w:pStyle w:val="Prrafodelista"/>
              <w:numPr>
                <w:ilvl w:val="0"/>
                <w:numId w:val="41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75066B" w:rsidRPr="005267DE" w14:paraId="69B8842B"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438D35D7" w14:textId="77777777" w:rsidR="0075066B" w:rsidRPr="005267DE" w:rsidRDefault="00B4199C">
            <w:pPr>
              <w:pStyle w:val="Ttulo9"/>
              <w:ind w:left="113" w:right="113"/>
              <w:jc w:val="center"/>
              <w:outlineLvl w:val="8"/>
              <w:rPr>
                <w:b w:val="0"/>
                <w:lang w:val="es-CR" w:eastAsia="es-CR"/>
              </w:rPr>
            </w:pPr>
            <w:r>
              <w:rPr>
                <w:b w:val="0"/>
              </w:rPr>
              <w:t>[E]</w:t>
            </w:r>
            <w:r w:rsidR="0075066B" w:rsidRPr="005267DE">
              <w:rPr>
                <w:b w:val="0"/>
                <w:lang w:val="es-ES_tradnl" w:eastAsia="es-CR"/>
              </w:rPr>
              <w:t>SuperavitReva</w:t>
            </w:r>
            <w:r w:rsidR="0033385C">
              <w:rPr>
                <w:b w:val="0"/>
                <w:lang w:val="es-ES_tradnl" w:eastAsia="es-CR"/>
              </w:rPr>
              <w:t>Propiedad</w:t>
            </w:r>
            <w:r w:rsidR="0075066B" w:rsidRPr="005267DE">
              <w:rPr>
                <w:b w:val="0"/>
                <w:lang w:val="es-ES_tradnl" w:eastAsia="es-CR"/>
              </w:rPr>
              <w:t>MobiliarioEquipoTransfActual</w:t>
            </w:r>
          </w:p>
        </w:tc>
        <w:tc>
          <w:tcPr>
            <w:tcW w:w="2873" w:type="dxa"/>
            <w:hideMark/>
          </w:tcPr>
          <w:p w14:paraId="1B575545" w14:textId="77777777" w:rsidR="0075066B" w:rsidRPr="005267DE" w:rsidRDefault="0075066B"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52" w:name="_[A]_Total_83"/>
            <w:bookmarkEnd w:id="552"/>
            <w:r w:rsidRPr="005267DE">
              <w:t xml:space="preserve">[A] </w:t>
            </w:r>
            <w:r w:rsidRPr="005267DE">
              <w:rPr>
                <w:lang w:val="es-ES_tradnl" w:eastAsia="es-CR"/>
              </w:rPr>
              <w:t>Total</w:t>
            </w:r>
          </w:p>
        </w:tc>
        <w:tc>
          <w:tcPr>
            <w:tcW w:w="4536" w:type="dxa"/>
            <w:vAlign w:val="center"/>
            <w:hideMark/>
          </w:tcPr>
          <w:p w14:paraId="006EFB95" w14:textId="77777777" w:rsidR="0075066B" w:rsidRPr="005267DE" w:rsidRDefault="0075066B">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 xml:space="preserve">Superávit por revaluación de </w:t>
            </w:r>
            <w:r w:rsidR="0033385C">
              <w:rPr>
                <w:rFonts w:cs="Arial"/>
                <w:color w:val="000000"/>
                <w:sz w:val="16"/>
                <w:szCs w:val="16"/>
                <w:lang w:val="es-CR" w:eastAsia="es-CR"/>
              </w:rPr>
              <w:t>Propiedad</w:t>
            </w:r>
            <w:r w:rsidRPr="005267DE">
              <w:rPr>
                <w:rFonts w:cs="Arial"/>
                <w:color w:val="000000"/>
                <w:sz w:val="16"/>
                <w:szCs w:val="16"/>
                <w:lang w:val="es-CR" w:eastAsia="es-CR"/>
              </w:rPr>
              <w:t>, mobiliario y equipo</w:t>
            </w:r>
          </w:p>
        </w:tc>
        <w:tc>
          <w:tcPr>
            <w:tcW w:w="397" w:type="dxa"/>
            <w:textDirection w:val="btLr"/>
            <w:vAlign w:val="center"/>
            <w:hideMark/>
          </w:tcPr>
          <w:p w14:paraId="3CB6297E" w14:textId="77777777" w:rsidR="0075066B" w:rsidRPr="005267DE" w:rsidRDefault="0075066B"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3362A09D" w14:textId="77777777" w:rsidR="0075066B" w:rsidRPr="005267DE" w:rsidRDefault="0000000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83" w:history="1">
              <w:r w:rsidR="0075066B" w:rsidRPr="005267DE">
                <w:rPr>
                  <w:rStyle w:val="Hipervnculo"/>
                  <w:rFonts w:cs="Arial"/>
                  <w:sz w:val="16"/>
                  <w:szCs w:val="16"/>
                  <w:lang w:val="es-CR" w:eastAsia="es-CR"/>
                </w:rPr>
                <w:t>[A] Total</w:t>
              </w:r>
            </w:hyperlink>
            <w:r w:rsidR="0075066B" w:rsidRPr="005267DE">
              <w:rPr>
                <w:rFonts w:cs="Arial"/>
                <w:color w:val="000000"/>
                <w:sz w:val="16"/>
                <w:szCs w:val="16"/>
                <w:lang w:val="es-CR" w:eastAsia="es-CR"/>
              </w:rPr>
              <w:t xml:space="preserve"> = </w:t>
            </w:r>
            <w:r w:rsidR="005267DE">
              <w:rPr>
                <w:rFonts w:cs="Arial"/>
                <w:color w:val="000000"/>
                <w:sz w:val="16"/>
                <w:szCs w:val="16"/>
                <w:lang w:val="es-CR" w:eastAsia="es-CR"/>
              </w:rPr>
              <w:t>∑</w:t>
            </w:r>
            <w:r w:rsidR="0075066B" w:rsidRPr="005267DE">
              <w:rPr>
                <w:rFonts w:cs="Arial"/>
                <w:color w:val="000000"/>
                <w:sz w:val="16"/>
                <w:szCs w:val="16"/>
                <w:lang w:val="es-CR" w:eastAsia="es-CR"/>
              </w:rPr>
              <w:t xml:space="preserve"> </w:t>
            </w:r>
            <w:hyperlink w:anchor="_DesgloseSuperavitRevaInmuebleMobili_1" w:history="1">
              <w:r w:rsidR="0075066B" w:rsidRPr="005267DE">
                <w:rPr>
                  <w:rStyle w:val="Hipervnculo"/>
                  <w:rFonts w:cs="Arial"/>
                  <w:sz w:val="16"/>
                  <w:szCs w:val="16"/>
                  <w:lang w:val="es-CR" w:eastAsia="es-CR"/>
                </w:rPr>
                <w:t>DesgloseSuperavitReva</w:t>
              </w:r>
              <w:r w:rsidR="0033385C">
                <w:rPr>
                  <w:rStyle w:val="Hipervnculo"/>
                  <w:rFonts w:cs="Arial"/>
                  <w:sz w:val="16"/>
                  <w:szCs w:val="16"/>
                  <w:lang w:val="es-CR" w:eastAsia="es-CR"/>
                </w:rPr>
                <w:t>Propiedad</w:t>
              </w:r>
              <w:r w:rsidR="0075066B" w:rsidRPr="005267DE">
                <w:rPr>
                  <w:rStyle w:val="Hipervnculo"/>
                  <w:rFonts w:cs="Arial"/>
                  <w:sz w:val="16"/>
                  <w:szCs w:val="16"/>
                  <w:lang w:val="es-CR" w:eastAsia="es-CR"/>
                </w:rPr>
                <w:t>MobiliarioEquipoTransfActual</w:t>
              </w:r>
            </w:hyperlink>
          </w:p>
        </w:tc>
      </w:tr>
      <w:tr w:rsidR="00CD1CAD" w:rsidRPr="005267DE" w14:paraId="2C899866"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66B35D5B" w14:textId="77777777" w:rsidR="00CD1CAD" w:rsidRPr="005267DE" w:rsidRDefault="00B4199C">
            <w:pPr>
              <w:pStyle w:val="Ttulo9"/>
              <w:ind w:left="113" w:right="113"/>
              <w:jc w:val="center"/>
              <w:outlineLvl w:val="8"/>
              <w:rPr>
                <w:b w:val="0"/>
                <w:lang w:val="es-CR" w:eastAsia="es-CR"/>
              </w:rPr>
            </w:pPr>
            <w:bookmarkStart w:id="553" w:name="_DesgloseSuperavitRevaInmuebleMobili_1"/>
            <w:bookmarkEnd w:id="553"/>
            <w:r>
              <w:rPr>
                <w:b w:val="0"/>
              </w:rPr>
              <w:t>[E]</w:t>
            </w:r>
            <w:r w:rsidR="00CD1CAD" w:rsidRPr="005267DE">
              <w:rPr>
                <w:b w:val="0"/>
                <w:lang w:val="es-ES_tradnl" w:eastAsia="es-CR"/>
              </w:rPr>
              <w:t>DesgloseSuperavitReva</w:t>
            </w:r>
            <w:r w:rsidR="0033385C">
              <w:rPr>
                <w:b w:val="0"/>
                <w:lang w:val="es-ES_tradnl" w:eastAsia="es-CR"/>
              </w:rPr>
              <w:t>Propiedad</w:t>
            </w:r>
            <w:r w:rsidR="00CD1CAD" w:rsidRPr="005267DE">
              <w:rPr>
                <w:b w:val="0"/>
                <w:lang w:val="es-ES_tradnl" w:eastAsia="es-CR"/>
              </w:rPr>
              <w:t>MobiliarioEquipoTransfActual</w:t>
            </w:r>
          </w:p>
        </w:tc>
        <w:tc>
          <w:tcPr>
            <w:tcW w:w="2873" w:type="dxa"/>
            <w:hideMark/>
          </w:tcPr>
          <w:p w14:paraId="0A114FF1"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54" w:name="_[E]_CapSocial_36"/>
            <w:bookmarkEnd w:id="554"/>
            <w:r w:rsidRPr="005267DE">
              <w:t xml:space="preserve">[E] </w:t>
            </w:r>
            <w:r w:rsidRPr="005267DE">
              <w:rPr>
                <w:lang w:val="es-ES_tradnl" w:eastAsia="es-CR"/>
              </w:rPr>
              <w:t>CapSocial</w:t>
            </w:r>
          </w:p>
        </w:tc>
        <w:tc>
          <w:tcPr>
            <w:tcW w:w="4536" w:type="dxa"/>
            <w:vAlign w:val="center"/>
            <w:hideMark/>
          </w:tcPr>
          <w:p w14:paraId="553488E5"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397" w:type="dxa"/>
            <w:textDirection w:val="btLr"/>
            <w:vAlign w:val="center"/>
            <w:hideMark/>
          </w:tcPr>
          <w:p w14:paraId="5B74A9CF"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5A34444" w14:textId="77777777" w:rsidR="00B826C4" w:rsidRPr="00D1267E" w:rsidRDefault="00B826C4" w:rsidP="009B7AA1">
            <w:pPr>
              <w:pStyle w:val="Prrafodelista"/>
              <w:numPr>
                <w:ilvl w:val="0"/>
                <w:numId w:val="41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37EA4EC" w14:textId="77777777" w:rsidR="00CD1CAD" w:rsidRPr="00B826C4" w:rsidRDefault="00B826C4" w:rsidP="009B7AA1">
            <w:pPr>
              <w:pStyle w:val="Prrafodelista"/>
              <w:numPr>
                <w:ilvl w:val="0"/>
                <w:numId w:val="41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18BDE2FD"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35A85068"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152166F9"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55" w:name="_[E]_AportesNoCapitalizados_38"/>
            <w:bookmarkEnd w:id="555"/>
            <w:r w:rsidRPr="005267DE">
              <w:t xml:space="preserve">[E] </w:t>
            </w:r>
            <w:r w:rsidRPr="005267DE">
              <w:rPr>
                <w:lang w:val="es-ES_tradnl" w:eastAsia="es-CR"/>
              </w:rPr>
              <w:t>AportesNoCapitalizados</w:t>
            </w:r>
          </w:p>
        </w:tc>
        <w:tc>
          <w:tcPr>
            <w:tcW w:w="4536" w:type="dxa"/>
            <w:vAlign w:val="center"/>
            <w:hideMark/>
          </w:tcPr>
          <w:p w14:paraId="3D7812FB" w14:textId="77777777" w:rsidR="00CD1CAD" w:rsidRPr="006A22BE"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A los </w:t>
            </w:r>
            <w:r w:rsidRPr="00AA78D3">
              <w:rPr>
                <w:rFonts w:cs="Arial"/>
                <w:color w:val="000000"/>
                <w:sz w:val="16"/>
                <w:szCs w:val="16"/>
                <w:lang w:val="es-CR" w:eastAsia="es-CR"/>
              </w:rPr>
              <w:t>aportes patrimoniales no capitalizados</w:t>
            </w:r>
          </w:p>
        </w:tc>
        <w:tc>
          <w:tcPr>
            <w:tcW w:w="397" w:type="dxa"/>
            <w:textDirection w:val="btLr"/>
            <w:vAlign w:val="center"/>
            <w:hideMark/>
          </w:tcPr>
          <w:p w14:paraId="427D0DB0"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5282DEFF" w14:textId="77777777" w:rsidR="00B826C4" w:rsidRPr="00D1267E" w:rsidRDefault="00B826C4" w:rsidP="009B7AA1">
            <w:pPr>
              <w:pStyle w:val="Prrafodelista"/>
              <w:numPr>
                <w:ilvl w:val="0"/>
                <w:numId w:val="41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1B1B01C" w14:textId="77777777" w:rsidR="00CD1CAD" w:rsidRPr="00B826C4" w:rsidRDefault="00B826C4" w:rsidP="009B7AA1">
            <w:pPr>
              <w:pStyle w:val="Prrafodelista"/>
              <w:numPr>
                <w:ilvl w:val="0"/>
                <w:numId w:val="41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62F9669C"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47B9BBF5"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3B6C91C0"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56" w:name="_[E]_Ajustes_38"/>
            <w:bookmarkEnd w:id="556"/>
            <w:r w:rsidRPr="005267DE">
              <w:t xml:space="preserve">[E] </w:t>
            </w:r>
            <w:r w:rsidRPr="005267DE">
              <w:rPr>
                <w:lang w:val="es-ES_tradnl" w:eastAsia="es-CR"/>
              </w:rPr>
              <w:t>Ajustes</w:t>
            </w:r>
          </w:p>
        </w:tc>
        <w:tc>
          <w:tcPr>
            <w:tcW w:w="4536" w:type="dxa"/>
            <w:vAlign w:val="center"/>
            <w:hideMark/>
          </w:tcPr>
          <w:p w14:paraId="4F20543B"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264C4157"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56735B47" w14:textId="77777777" w:rsidR="00B826C4" w:rsidRPr="00D1267E" w:rsidRDefault="00B826C4" w:rsidP="009B7AA1">
            <w:pPr>
              <w:pStyle w:val="Prrafodelista"/>
              <w:numPr>
                <w:ilvl w:val="0"/>
                <w:numId w:val="41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281A73C" w14:textId="77777777" w:rsidR="00CD1CAD" w:rsidRPr="00B826C4" w:rsidRDefault="00B826C4" w:rsidP="009B7AA1">
            <w:pPr>
              <w:pStyle w:val="Prrafodelista"/>
              <w:numPr>
                <w:ilvl w:val="0"/>
                <w:numId w:val="41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3B519089"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14E26942"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4CECC2BF"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57" w:name="_[E]_Reservas_38"/>
            <w:bookmarkEnd w:id="557"/>
            <w:r w:rsidRPr="005267DE">
              <w:t xml:space="preserve">[E] </w:t>
            </w:r>
            <w:r w:rsidRPr="005267DE">
              <w:rPr>
                <w:lang w:val="es-ES_tradnl" w:eastAsia="es-CR"/>
              </w:rPr>
              <w:t>Reservas</w:t>
            </w:r>
          </w:p>
        </w:tc>
        <w:tc>
          <w:tcPr>
            <w:tcW w:w="4536" w:type="dxa"/>
            <w:vAlign w:val="center"/>
            <w:hideMark/>
          </w:tcPr>
          <w:p w14:paraId="31F7F4F3"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107CE6C5"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2ADDAE6" w14:textId="77777777" w:rsidR="00B826C4" w:rsidRPr="00D1267E" w:rsidRDefault="00B826C4" w:rsidP="009B7AA1">
            <w:pPr>
              <w:pStyle w:val="Prrafodelista"/>
              <w:numPr>
                <w:ilvl w:val="0"/>
                <w:numId w:val="41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2B38067" w14:textId="77777777" w:rsidR="00CD1CAD" w:rsidRPr="00B826C4" w:rsidRDefault="00B826C4" w:rsidP="009B7AA1">
            <w:pPr>
              <w:pStyle w:val="Prrafodelista"/>
              <w:numPr>
                <w:ilvl w:val="0"/>
                <w:numId w:val="41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0508F350"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4322BC8D"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26A84378"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58" w:name="_[E]_ResultadosPrincipioPeriodo_38"/>
            <w:bookmarkEnd w:id="558"/>
            <w:r w:rsidRPr="005267DE">
              <w:t xml:space="preserve">[E] </w:t>
            </w:r>
            <w:r w:rsidRPr="005267DE">
              <w:rPr>
                <w:lang w:val="es-ES_tradnl" w:eastAsia="es-CR"/>
              </w:rPr>
              <w:t>ResultadosPrincipioPeriodo</w:t>
            </w:r>
          </w:p>
        </w:tc>
        <w:tc>
          <w:tcPr>
            <w:tcW w:w="4536" w:type="dxa"/>
            <w:vAlign w:val="center"/>
            <w:hideMark/>
          </w:tcPr>
          <w:p w14:paraId="203108B2"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14274DB0"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42DC152E" w14:textId="77777777" w:rsidR="00B826C4" w:rsidRPr="00D1267E" w:rsidRDefault="00B826C4" w:rsidP="009B7AA1">
            <w:pPr>
              <w:pStyle w:val="Prrafodelista"/>
              <w:numPr>
                <w:ilvl w:val="0"/>
                <w:numId w:val="41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025610D" w14:textId="77777777" w:rsidR="00CD1CAD" w:rsidRPr="00B826C4" w:rsidRDefault="00B826C4" w:rsidP="009B7AA1">
            <w:pPr>
              <w:pStyle w:val="Prrafodelista"/>
              <w:numPr>
                <w:ilvl w:val="0"/>
                <w:numId w:val="41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75066B" w:rsidRPr="005267DE" w14:paraId="5C7D7353"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436AF165" w14:textId="77777777" w:rsidR="0075066B" w:rsidRPr="005267DE" w:rsidRDefault="00B4199C" w:rsidP="00C9521D">
            <w:pPr>
              <w:pStyle w:val="Ttulo9"/>
              <w:ind w:left="113" w:right="113"/>
              <w:jc w:val="center"/>
              <w:outlineLvl w:val="8"/>
              <w:rPr>
                <w:b w:val="0"/>
                <w:lang w:val="es-CR" w:eastAsia="es-CR"/>
              </w:rPr>
            </w:pPr>
            <w:r>
              <w:rPr>
                <w:b w:val="0"/>
              </w:rPr>
              <w:t>[E]</w:t>
            </w:r>
            <w:r w:rsidR="0075066B" w:rsidRPr="005267DE">
              <w:rPr>
                <w:b w:val="0"/>
                <w:lang w:val="es-ES_tradnl" w:eastAsia="es-CR"/>
              </w:rPr>
              <w:t>TransferenciaSuperavit</w:t>
            </w:r>
          </w:p>
        </w:tc>
        <w:tc>
          <w:tcPr>
            <w:tcW w:w="2873" w:type="dxa"/>
            <w:hideMark/>
          </w:tcPr>
          <w:p w14:paraId="78BB8568" w14:textId="77777777" w:rsidR="0075066B" w:rsidRPr="005267DE" w:rsidRDefault="0075066B"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59" w:name="_[A]_Total_84"/>
            <w:bookmarkEnd w:id="559"/>
            <w:r w:rsidRPr="005267DE">
              <w:t xml:space="preserve">[A] </w:t>
            </w:r>
            <w:r w:rsidRPr="005267DE">
              <w:rPr>
                <w:lang w:val="es-ES_tradnl" w:eastAsia="es-CR"/>
              </w:rPr>
              <w:t>Total</w:t>
            </w:r>
          </w:p>
        </w:tc>
        <w:tc>
          <w:tcPr>
            <w:tcW w:w="4536" w:type="dxa"/>
            <w:vAlign w:val="center"/>
            <w:hideMark/>
          </w:tcPr>
          <w:p w14:paraId="4CF9DF31" w14:textId="77777777" w:rsidR="0075066B" w:rsidRPr="005267DE" w:rsidRDefault="0075066B" w:rsidP="005267D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Transferencias superávit por revaluación de Inmuebles a ganancias o pérdidas acumuladas</w:t>
            </w:r>
          </w:p>
        </w:tc>
        <w:tc>
          <w:tcPr>
            <w:tcW w:w="397" w:type="dxa"/>
            <w:textDirection w:val="btLr"/>
            <w:vAlign w:val="center"/>
            <w:hideMark/>
          </w:tcPr>
          <w:p w14:paraId="28F430BF" w14:textId="77777777" w:rsidR="0075066B" w:rsidRPr="005267DE" w:rsidRDefault="0075066B"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3AFECFFA" w14:textId="77777777" w:rsidR="0075066B" w:rsidRPr="005267DE"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84" w:history="1">
              <w:r w:rsidR="0075066B" w:rsidRPr="005267DE">
                <w:rPr>
                  <w:rStyle w:val="Hipervnculo"/>
                  <w:rFonts w:cs="Arial"/>
                  <w:sz w:val="16"/>
                  <w:szCs w:val="16"/>
                  <w:lang w:val="es-CR" w:eastAsia="es-CR"/>
                </w:rPr>
                <w:t>[A] Total</w:t>
              </w:r>
            </w:hyperlink>
            <w:r w:rsidR="0075066B" w:rsidRPr="005267DE">
              <w:rPr>
                <w:rFonts w:cs="Arial"/>
                <w:color w:val="000000"/>
                <w:sz w:val="16"/>
                <w:szCs w:val="16"/>
                <w:lang w:val="es-CR" w:eastAsia="es-CR"/>
              </w:rPr>
              <w:t xml:space="preserve"> = </w:t>
            </w:r>
            <w:r w:rsidR="005267DE">
              <w:rPr>
                <w:rFonts w:cs="Arial"/>
                <w:color w:val="000000"/>
                <w:sz w:val="16"/>
                <w:szCs w:val="16"/>
                <w:lang w:val="es-CR" w:eastAsia="es-CR"/>
              </w:rPr>
              <w:t>∑</w:t>
            </w:r>
            <w:r w:rsidR="0075066B" w:rsidRPr="005267DE">
              <w:rPr>
                <w:rFonts w:cs="Arial"/>
                <w:color w:val="000000"/>
                <w:sz w:val="16"/>
                <w:szCs w:val="16"/>
                <w:lang w:val="es-CR" w:eastAsia="es-CR"/>
              </w:rPr>
              <w:t xml:space="preserve"> </w:t>
            </w:r>
            <w:hyperlink w:anchor="_DesgloseTransferenciaSuperavit" w:history="1">
              <w:r w:rsidR="0075066B" w:rsidRPr="005267DE">
                <w:rPr>
                  <w:rStyle w:val="Hipervnculo"/>
                  <w:rFonts w:cs="Arial"/>
                  <w:sz w:val="16"/>
                  <w:szCs w:val="16"/>
                  <w:lang w:val="es-CR" w:eastAsia="es-CR"/>
                </w:rPr>
                <w:t>DesgloseTransferenciaSuperavit</w:t>
              </w:r>
            </w:hyperlink>
          </w:p>
        </w:tc>
      </w:tr>
      <w:tr w:rsidR="00CD1CAD" w:rsidRPr="005267DE" w14:paraId="2603E009"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53BE1842" w14:textId="77777777" w:rsidR="00CD1CAD" w:rsidRPr="005267DE" w:rsidRDefault="00B4199C" w:rsidP="00C9521D">
            <w:pPr>
              <w:pStyle w:val="Ttulo9"/>
              <w:ind w:left="113" w:right="113"/>
              <w:jc w:val="center"/>
              <w:outlineLvl w:val="8"/>
              <w:rPr>
                <w:b w:val="0"/>
                <w:lang w:val="es-CR" w:eastAsia="es-CR"/>
              </w:rPr>
            </w:pPr>
            <w:bookmarkStart w:id="560" w:name="_DesgloseTransferenciaSuperavit"/>
            <w:bookmarkEnd w:id="560"/>
            <w:r>
              <w:rPr>
                <w:b w:val="0"/>
              </w:rPr>
              <w:t>[E]</w:t>
            </w:r>
            <w:r w:rsidR="00CD1CAD" w:rsidRPr="005267DE">
              <w:rPr>
                <w:b w:val="0"/>
                <w:lang w:val="es-ES_tradnl" w:eastAsia="es-CR"/>
              </w:rPr>
              <w:t>DesgloseTransferenciaSuperavit</w:t>
            </w:r>
          </w:p>
        </w:tc>
        <w:tc>
          <w:tcPr>
            <w:tcW w:w="2873" w:type="dxa"/>
            <w:hideMark/>
          </w:tcPr>
          <w:p w14:paraId="3EB58567"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61" w:name="_[E]_CapSocial_37"/>
            <w:bookmarkEnd w:id="561"/>
            <w:r w:rsidRPr="005267DE">
              <w:t xml:space="preserve">[E] </w:t>
            </w:r>
            <w:r w:rsidRPr="005267DE">
              <w:rPr>
                <w:lang w:val="es-ES_tradnl" w:eastAsia="es-CR"/>
              </w:rPr>
              <w:t>CapSocial</w:t>
            </w:r>
          </w:p>
        </w:tc>
        <w:tc>
          <w:tcPr>
            <w:tcW w:w="4536" w:type="dxa"/>
            <w:vAlign w:val="center"/>
            <w:hideMark/>
          </w:tcPr>
          <w:p w14:paraId="54CB89B2" w14:textId="77777777" w:rsidR="00CD1CAD" w:rsidRPr="006A22BE"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Al capital social</w:t>
            </w:r>
          </w:p>
        </w:tc>
        <w:tc>
          <w:tcPr>
            <w:tcW w:w="397" w:type="dxa"/>
            <w:textDirection w:val="btLr"/>
            <w:vAlign w:val="center"/>
            <w:hideMark/>
          </w:tcPr>
          <w:p w14:paraId="1F6E643B"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6907FADB" w14:textId="77777777" w:rsidR="00B826C4" w:rsidRPr="00D1267E" w:rsidRDefault="00B826C4" w:rsidP="009B7AA1">
            <w:pPr>
              <w:pStyle w:val="Prrafodelista"/>
              <w:numPr>
                <w:ilvl w:val="0"/>
                <w:numId w:val="41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22F9213" w14:textId="77777777" w:rsidR="00CD1CAD" w:rsidRPr="00B826C4" w:rsidRDefault="00B826C4" w:rsidP="009B7AA1">
            <w:pPr>
              <w:pStyle w:val="Prrafodelista"/>
              <w:numPr>
                <w:ilvl w:val="0"/>
                <w:numId w:val="41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09BFA0D3"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7DB679EE"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5C70964C"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62" w:name="_[E]_AportesNoCapitalizados_39"/>
            <w:bookmarkEnd w:id="562"/>
            <w:r w:rsidRPr="005267DE">
              <w:t xml:space="preserve">[E] </w:t>
            </w:r>
            <w:r w:rsidRPr="005267DE">
              <w:rPr>
                <w:lang w:val="es-ES_tradnl" w:eastAsia="es-CR"/>
              </w:rPr>
              <w:t>AportesNoCapitalizados</w:t>
            </w:r>
          </w:p>
        </w:tc>
        <w:tc>
          <w:tcPr>
            <w:tcW w:w="4536" w:type="dxa"/>
            <w:vAlign w:val="center"/>
            <w:hideMark/>
          </w:tcPr>
          <w:p w14:paraId="6642BEBE"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299C76C3"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7284D45A" w14:textId="77777777" w:rsidR="00B826C4" w:rsidRPr="00D1267E" w:rsidRDefault="00B826C4" w:rsidP="009B7AA1">
            <w:pPr>
              <w:pStyle w:val="Prrafodelista"/>
              <w:numPr>
                <w:ilvl w:val="0"/>
                <w:numId w:val="41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CD385C4" w14:textId="77777777" w:rsidR="00CD1CAD" w:rsidRPr="00B826C4" w:rsidRDefault="00B826C4" w:rsidP="009B7AA1">
            <w:pPr>
              <w:pStyle w:val="Prrafodelista"/>
              <w:numPr>
                <w:ilvl w:val="0"/>
                <w:numId w:val="41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2871FE16"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1789726E"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0EF7AD25"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63" w:name="_[E]_Ajustes_39"/>
            <w:bookmarkEnd w:id="563"/>
            <w:r w:rsidRPr="005267DE">
              <w:t xml:space="preserve">[E] </w:t>
            </w:r>
            <w:r w:rsidRPr="005267DE">
              <w:rPr>
                <w:lang w:val="es-ES_tradnl" w:eastAsia="es-CR"/>
              </w:rPr>
              <w:t>Ajustes</w:t>
            </w:r>
          </w:p>
        </w:tc>
        <w:tc>
          <w:tcPr>
            <w:tcW w:w="4536" w:type="dxa"/>
            <w:vAlign w:val="center"/>
            <w:hideMark/>
          </w:tcPr>
          <w:p w14:paraId="4EBA2D59"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576A7F0E"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B99201E" w14:textId="77777777" w:rsidR="00B826C4" w:rsidRPr="00D1267E" w:rsidRDefault="00B826C4" w:rsidP="009B7AA1">
            <w:pPr>
              <w:pStyle w:val="Prrafodelista"/>
              <w:numPr>
                <w:ilvl w:val="0"/>
                <w:numId w:val="41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C71E52F" w14:textId="77777777" w:rsidR="00CD1CAD" w:rsidRPr="00B826C4" w:rsidRDefault="00B826C4" w:rsidP="009B7AA1">
            <w:pPr>
              <w:pStyle w:val="Prrafodelista"/>
              <w:numPr>
                <w:ilvl w:val="0"/>
                <w:numId w:val="41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11966222"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382D6CCE"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41B3FA5F"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64" w:name="_[E]_Reservas_39"/>
            <w:bookmarkEnd w:id="564"/>
            <w:r w:rsidRPr="005267DE">
              <w:t xml:space="preserve">[E] </w:t>
            </w:r>
            <w:r w:rsidRPr="005267DE">
              <w:rPr>
                <w:lang w:val="es-ES_tradnl" w:eastAsia="es-CR"/>
              </w:rPr>
              <w:t>Reservas</w:t>
            </w:r>
          </w:p>
        </w:tc>
        <w:tc>
          <w:tcPr>
            <w:tcW w:w="4536" w:type="dxa"/>
            <w:vAlign w:val="center"/>
            <w:hideMark/>
          </w:tcPr>
          <w:p w14:paraId="3098D8B1"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72BDD165"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7716FA63" w14:textId="77777777" w:rsidR="00B826C4" w:rsidRPr="00D1267E" w:rsidRDefault="00B826C4" w:rsidP="009B7AA1">
            <w:pPr>
              <w:pStyle w:val="Prrafodelista"/>
              <w:numPr>
                <w:ilvl w:val="0"/>
                <w:numId w:val="42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7909AFB" w14:textId="77777777" w:rsidR="00CD1CAD" w:rsidRPr="00B826C4" w:rsidRDefault="00B826C4" w:rsidP="009B7AA1">
            <w:pPr>
              <w:pStyle w:val="Prrafodelista"/>
              <w:numPr>
                <w:ilvl w:val="0"/>
                <w:numId w:val="42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350D800C"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513F68C0"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08A262A6"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65" w:name="_[E]_ResultadosPrincipioPeriodo_39"/>
            <w:bookmarkEnd w:id="565"/>
            <w:r w:rsidRPr="005267DE">
              <w:t xml:space="preserve">[E] </w:t>
            </w:r>
            <w:r w:rsidRPr="005267DE">
              <w:rPr>
                <w:lang w:val="es-ES_tradnl" w:eastAsia="es-CR"/>
              </w:rPr>
              <w:t>ResultadosPrincipioPeriodo</w:t>
            </w:r>
          </w:p>
        </w:tc>
        <w:tc>
          <w:tcPr>
            <w:tcW w:w="4536" w:type="dxa"/>
            <w:vAlign w:val="center"/>
            <w:hideMark/>
          </w:tcPr>
          <w:p w14:paraId="58AF2610"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525410A6"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7E0F8C2A" w14:textId="77777777" w:rsidR="00B826C4" w:rsidRPr="00D1267E" w:rsidRDefault="00B826C4" w:rsidP="009B7AA1">
            <w:pPr>
              <w:pStyle w:val="Prrafodelista"/>
              <w:numPr>
                <w:ilvl w:val="0"/>
                <w:numId w:val="42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5811B9F" w14:textId="77777777" w:rsidR="00CD1CAD" w:rsidRPr="00B826C4" w:rsidRDefault="00B826C4" w:rsidP="009B7AA1">
            <w:pPr>
              <w:pStyle w:val="Prrafodelista"/>
              <w:numPr>
                <w:ilvl w:val="0"/>
                <w:numId w:val="42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75066B" w:rsidRPr="005267DE" w14:paraId="6120BA42"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textDirection w:val="btLr"/>
            <w:vAlign w:val="center"/>
            <w:hideMark/>
          </w:tcPr>
          <w:p w14:paraId="61F62BAB" w14:textId="77777777" w:rsidR="0075066B" w:rsidRPr="005267DE" w:rsidRDefault="00B4199C">
            <w:pPr>
              <w:pStyle w:val="Ttulo9"/>
              <w:ind w:left="113" w:right="113"/>
              <w:jc w:val="center"/>
              <w:outlineLvl w:val="8"/>
              <w:rPr>
                <w:b w:val="0"/>
                <w:lang w:val="es-CR" w:eastAsia="es-CR"/>
              </w:rPr>
            </w:pPr>
            <w:r>
              <w:rPr>
                <w:b w:val="0"/>
              </w:rPr>
              <w:t>[E]</w:t>
            </w:r>
            <w:r w:rsidR="0075066B" w:rsidRPr="005267DE">
              <w:rPr>
                <w:b w:val="0"/>
                <w:lang w:val="es-ES_tradnl" w:eastAsia="es-CR"/>
              </w:rPr>
              <w:t>SuperavitReva</w:t>
            </w:r>
            <w:r w:rsidR="0033385C">
              <w:rPr>
                <w:b w:val="0"/>
                <w:lang w:val="es-ES_tradnl" w:eastAsia="es-CR"/>
              </w:rPr>
              <w:t>Propiedad</w:t>
            </w:r>
            <w:r w:rsidR="0075066B" w:rsidRPr="005267DE">
              <w:rPr>
                <w:b w:val="0"/>
                <w:lang w:val="es-ES_tradnl" w:eastAsia="es-CR"/>
              </w:rPr>
              <w:t>MobiliarioEquipoNeto</w:t>
            </w:r>
          </w:p>
        </w:tc>
        <w:tc>
          <w:tcPr>
            <w:tcW w:w="2873" w:type="dxa"/>
            <w:hideMark/>
          </w:tcPr>
          <w:p w14:paraId="3BF61AC2" w14:textId="77777777" w:rsidR="0075066B" w:rsidRPr="005267DE" w:rsidRDefault="0075066B"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66" w:name="_[A]_Total_85"/>
            <w:bookmarkEnd w:id="566"/>
            <w:r w:rsidRPr="005267DE">
              <w:t xml:space="preserve">[A] </w:t>
            </w:r>
            <w:r w:rsidRPr="005267DE">
              <w:rPr>
                <w:lang w:val="es-ES_tradnl" w:eastAsia="es-CR"/>
              </w:rPr>
              <w:t>Total</w:t>
            </w:r>
          </w:p>
        </w:tc>
        <w:tc>
          <w:tcPr>
            <w:tcW w:w="4536" w:type="dxa"/>
            <w:vAlign w:val="center"/>
            <w:hideMark/>
          </w:tcPr>
          <w:p w14:paraId="6B6D63EF" w14:textId="77777777" w:rsidR="0075066B" w:rsidRPr="005267DE" w:rsidRDefault="0075066B">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 xml:space="preserve">Superávit por revaluación de </w:t>
            </w:r>
            <w:r w:rsidR="0033385C">
              <w:rPr>
                <w:rFonts w:cs="Arial"/>
                <w:color w:val="000000"/>
                <w:sz w:val="16"/>
                <w:szCs w:val="16"/>
                <w:lang w:val="es-CR" w:eastAsia="es-CR"/>
              </w:rPr>
              <w:t>Propiedad</w:t>
            </w:r>
            <w:r w:rsidRPr="005267DE">
              <w:rPr>
                <w:rFonts w:cs="Arial"/>
                <w:color w:val="000000"/>
                <w:sz w:val="16"/>
                <w:szCs w:val="16"/>
                <w:lang w:val="es-CR" w:eastAsia="es-CR"/>
              </w:rPr>
              <w:t>, mobiliario y equipo, neto</w:t>
            </w:r>
          </w:p>
        </w:tc>
        <w:tc>
          <w:tcPr>
            <w:tcW w:w="397" w:type="dxa"/>
            <w:textDirection w:val="btLr"/>
            <w:vAlign w:val="center"/>
            <w:hideMark/>
          </w:tcPr>
          <w:p w14:paraId="5E9FB166" w14:textId="77777777" w:rsidR="0075066B" w:rsidRPr="005267DE" w:rsidRDefault="0075066B"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F656D59" w14:textId="77777777" w:rsidR="0075066B" w:rsidRPr="005267DE" w:rsidRDefault="00000000" w:rsidP="005267DE">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85" w:history="1">
              <w:r w:rsidR="0075066B" w:rsidRPr="005267DE">
                <w:rPr>
                  <w:rStyle w:val="Hipervnculo"/>
                  <w:rFonts w:cs="Arial"/>
                  <w:sz w:val="16"/>
                  <w:szCs w:val="16"/>
                  <w:lang w:val="es-CR" w:eastAsia="es-CR"/>
                </w:rPr>
                <w:t>[A] Total</w:t>
              </w:r>
            </w:hyperlink>
            <w:r w:rsidR="0075066B" w:rsidRPr="005267DE">
              <w:rPr>
                <w:rFonts w:cs="Arial"/>
                <w:color w:val="000000"/>
                <w:sz w:val="16"/>
                <w:szCs w:val="16"/>
                <w:lang w:val="es-CR" w:eastAsia="es-CR"/>
              </w:rPr>
              <w:t xml:space="preserve"> = </w:t>
            </w:r>
            <w:r w:rsidR="005267DE">
              <w:rPr>
                <w:rFonts w:cs="Arial"/>
                <w:color w:val="000000"/>
                <w:sz w:val="16"/>
                <w:szCs w:val="16"/>
                <w:lang w:val="es-CR" w:eastAsia="es-CR"/>
              </w:rPr>
              <w:t>∑</w:t>
            </w:r>
            <w:r w:rsidR="0075066B" w:rsidRPr="005267DE">
              <w:rPr>
                <w:rFonts w:cs="Arial"/>
                <w:color w:val="000000"/>
                <w:sz w:val="16"/>
                <w:szCs w:val="16"/>
                <w:lang w:val="es-CR" w:eastAsia="es-CR"/>
              </w:rPr>
              <w:t xml:space="preserve"> </w:t>
            </w:r>
            <w:r w:rsidR="0033385C">
              <w:t>[E]</w:t>
            </w:r>
            <w:r w:rsidR="0033385C" w:rsidRPr="005267DE">
              <w:rPr>
                <w:lang w:val="es-ES_tradnl" w:eastAsia="es-CR"/>
              </w:rPr>
              <w:t>DesgloseSuperavitReva</w:t>
            </w:r>
            <w:r w:rsidR="0033385C">
              <w:rPr>
                <w:b/>
                <w:lang w:val="es-ES_tradnl" w:eastAsia="es-CR"/>
              </w:rPr>
              <w:t>Propiedad</w:t>
            </w:r>
            <w:r w:rsidR="0033385C" w:rsidRPr="005267DE">
              <w:rPr>
                <w:lang w:val="es-ES_tradnl" w:eastAsia="es-CR"/>
              </w:rPr>
              <w:t>MobiliarioEquipoNeto</w:t>
            </w:r>
          </w:p>
        </w:tc>
      </w:tr>
      <w:tr w:rsidR="00CD1CAD" w:rsidRPr="005267DE" w14:paraId="3885D678"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val="restart"/>
            <w:textDirection w:val="btLr"/>
            <w:vAlign w:val="center"/>
            <w:hideMark/>
          </w:tcPr>
          <w:p w14:paraId="3F966864" w14:textId="77777777" w:rsidR="00CD1CAD" w:rsidRPr="005267DE" w:rsidRDefault="00B4199C">
            <w:pPr>
              <w:pStyle w:val="Ttulo9"/>
              <w:ind w:left="113" w:right="113"/>
              <w:jc w:val="center"/>
              <w:outlineLvl w:val="8"/>
              <w:rPr>
                <w:b w:val="0"/>
                <w:lang w:val="es-CR" w:eastAsia="es-CR"/>
              </w:rPr>
            </w:pPr>
            <w:r>
              <w:rPr>
                <w:b w:val="0"/>
              </w:rPr>
              <w:lastRenderedPageBreak/>
              <w:t>[E]</w:t>
            </w:r>
            <w:r w:rsidR="00CD1CAD" w:rsidRPr="005267DE">
              <w:rPr>
                <w:b w:val="0"/>
                <w:lang w:val="es-ES_tradnl" w:eastAsia="es-CR"/>
              </w:rPr>
              <w:t>DesgloseSuperavitReva</w:t>
            </w:r>
            <w:r w:rsidR="0033385C">
              <w:rPr>
                <w:b w:val="0"/>
                <w:lang w:val="es-ES_tradnl" w:eastAsia="es-CR"/>
              </w:rPr>
              <w:t>Propiedad</w:t>
            </w:r>
            <w:r w:rsidR="00CD1CAD" w:rsidRPr="005267DE">
              <w:rPr>
                <w:b w:val="0"/>
                <w:lang w:val="es-ES_tradnl" w:eastAsia="es-CR"/>
              </w:rPr>
              <w:t>MobiliarioEquipoNeto</w:t>
            </w:r>
          </w:p>
        </w:tc>
        <w:tc>
          <w:tcPr>
            <w:tcW w:w="2873" w:type="dxa"/>
            <w:hideMark/>
          </w:tcPr>
          <w:p w14:paraId="082FAC2F"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67" w:name="_[E]_CapSocial_38"/>
            <w:bookmarkEnd w:id="567"/>
            <w:r w:rsidRPr="005267DE">
              <w:t xml:space="preserve">[E] </w:t>
            </w:r>
            <w:r w:rsidRPr="005267DE">
              <w:rPr>
                <w:lang w:val="es-ES_tradnl" w:eastAsia="es-CR"/>
              </w:rPr>
              <w:t>CapSocial</w:t>
            </w:r>
          </w:p>
        </w:tc>
        <w:tc>
          <w:tcPr>
            <w:tcW w:w="4536" w:type="dxa"/>
            <w:vAlign w:val="center"/>
            <w:hideMark/>
          </w:tcPr>
          <w:p w14:paraId="27ED311C"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5181D530"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7CDC805B" w14:textId="77777777" w:rsidR="00B826C4" w:rsidRPr="00D1267E" w:rsidRDefault="00B826C4" w:rsidP="009B7AA1">
            <w:pPr>
              <w:pStyle w:val="Prrafodelista"/>
              <w:numPr>
                <w:ilvl w:val="0"/>
                <w:numId w:val="422"/>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2350ECF" w14:textId="77777777" w:rsidR="00CD1CAD" w:rsidRPr="00B826C4" w:rsidRDefault="00B826C4" w:rsidP="009B7AA1">
            <w:pPr>
              <w:pStyle w:val="Prrafodelista"/>
              <w:numPr>
                <w:ilvl w:val="0"/>
                <w:numId w:val="42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4A2BB39F"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01818713"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61279055"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68" w:name="_[E]_AportesNoCapitalizados_40"/>
            <w:bookmarkEnd w:id="568"/>
            <w:r w:rsidRPr="005267DE">
              <w:t xml:space="preserve">[E] </w:t>
            </w:r>
            <w:r w:rsidRPr="005267DE">
              <w:rPr>
                <w:lang w:val="es-ES_tradnl" w:eastAsia="es-CR"/>
              </w:rPr>
              <w:t>AportesNoCapitalizados</w:t>
            </w:r>
          </w:p>
        </w:tc>
        <w:tc>
          <w:tcPr>
            <w:tcW w:w="4536" w:type="dxa"/>
            <w:vAlign w:val="center"/>
            <w:hideMark/>
          </w:tcPr>
          <w:p w14:paraId="45D90211"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31312EC7"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46DC51A6" w14:textId="77777777" w:rsidR="00B826C4" w:rsidRPr="00D1267E" w:rsidRDefault="00B826C4" w:rsidP="009B7AA1">
            <w:pPr>
              <w:pStyle w:val="Prrafodelista"/>
              <w:numPr>
                <w:ilvl w:val="0"/>
                <w:numId w:val="42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D35207B" w14:textId="77777777" w:rsidR="00CD1CAD" w:rsidRPr="00B826C4" w:rsidRDefault="00B826C4" w:rsidP="009B7AA1">
            <w:pPr>
              <w:pStyle w:val="Prrafodelista"/>
              <w:numPr>
                <w:ilvl w:val="0"/>
                <w:numId w:val="42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28F2A0DB"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0996C9A9"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78C30546"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69" w:name="_[E]_Ajustes_40"/>
            <w:bookmarkEnd w:id="569"/>
            <w:r w:rsidRPr="005267DE">
              <w:t xml:space="preserve">[E] </w:t>
            </w:r>
            <w:r w:rsidRPr="005267DE">
              <w:rPr>
                <w:lang w:val="es-ES_tradnl" w:eastAsia="es-CR"/>
              </w:rPr>
              <w:t>Ajustes</w:t>
            </w:r>
          </w:p>
        </w:tc>
        <w:tc>
          <w:tcPr>
            <w:tcW w:w="4536" w:type="dxa"/>
            <w:vAlign w:val="center"/>
            <w:hideMark/>
          </w:tcPr>
          <w:p w14:paraId="6CAE4710"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74E91BBB"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2DD9DCEE" w14:textId="77777777" w:rsidR="00B826C4" w:rsidRPr="00D1267E" w:rsidRDefault="00B826C4" w:rsidP="009B7AA1">
            <w:pPr>
              <w:pStyle w:val="Prrafodelista"/>
              <w:numPr>
                <w:ilvl w:val="0"/>
                <w:numId w:val="424"/>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9FD6404" w14:textId="77777777" w:rsidR="00CD1CAD" w:rsidRPr="00B826C4" w:rsidRDefault="00B826C4" w:rsidP="009B7AA1">
            <w:pPr>
              <w:pStyle w:val="Prrafodelista"/>
              <w:numPr>
                <w:ilvl w:val="0"/>
                <w:numId w:val="42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3BFDF9F0"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7F11BC42"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667033D9" w14:textId="77777777" w:rsidR="00CD1CAD" w:rsidRPr="005267DE" w:rsidRDefault="00CD1CAD" w:rsidP="005267DE">
            <w:pPr>
              <w:pStyle w:val="Ttulo9"/>
              <w:outlineLvl w:val="8"/>
              <w:cnfStyle w:val="000000100000" w:firstRow="0" w:lastRow="0" w:firstColumn="0" w:lastColumn="0" w:oddVBand="0" w:evenVBand="0" w:oddHBand="1" w:evenHBand="0" w:firstRowFirstColumn="0" w:firstRowLastColumn="0" w:lastRowFirstColumn="0" w:lastRowLastColumn="0"/>
              <w:rPr>
                <w:lang w:val="es-CR" w:eastAsia="es-CR"/>
              </w:rPr>
            </w:pPr>
            <w:bookmarkStart w:id="570" w:name="_[E]_Reservas_40"/>
            <w:bookmarkEnd w:id="570"/>
            <w:r w:rsidRPr="005267DE">
              <w:t xml:space="preserve">[E] </w:t>
            </w:r>
            <w:r w:rsidRPr="005267DE">
              <w:rPr>
                <w:lang w:val="es-ES_tradnl" w:eastAsia="es-CR"/>
              </w:rPr>
              <w:t>Reservas</w:t>
            </w:r>
          </w:p>
        </w:tc>
        <w:tc>
          <w:tcPr>
            <w:tcW w:w="4536" w:type="dxa"/>
            <w:vAlign w:val="center"/>
            <w:hideMark/>
          </w:tcPr>
          <w:p w14:paraId="7982000B"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0B489BA3" w14:textId="77777777" w:rsidR="00CD1CAD" w:rsidRPr="005267DE" w:rsidRDefault="00CD1CAD" w:rsidP="005267DE">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7B877695" w14:textId="77777777" w:rsidR="00B826C4" w:rsidRPr="00D1267E" w:rsidRDefault="00B826C4" w:rsidP="009B7AA1">
            <w:pPr>
              <w:pStyle w:val="Prrafodelista"/>
              <w:numPr>
                <w:ilvl w:val="0"/>
                <w:numId w:val="42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6DD1F14" w14:textId="77777777" w:rsidR="00CD1CAD" w:rsidRPr="00B826C4" w:rsidRDefault="00B826C4" w:rsidP="009B7AA1">
            <w:pPr>
              <w:pStyle w:val="Prrafodelista"/>
              <w:numPr>
                <w:ilvl w:val="0"/>
                <w:numId w:val="42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r w:rsidR="00CD1CAD" w:rsidRPr="005267DE" w14:paraId="5D08CBAF"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266" w:type="dxa"/>
            <w:vMerge/>
            <w:textDirection w:val="btLr"/>
            <w:vAlign w:val="center"/>
            <w:hideMark/>
          </w:tcPr>
          <w:p w14:paraId="196A4475" w14:textId="77777777" w:rsidR="00CD1CAD" w:rsidRPr="005267DE" w:rsidRDefault="00CD1CAD" w:rsidP="00C9521D">
            <w:pPr>
              <w:pStyle w:val="Ttulo9"/>
              <w:ind w:left="113" w:right="113"/>
              <w:jc w:val="center"/>
              <w:outlineLvl w:val="8"/>
              <w:rPr>
                <w:b w:val="0"/>
                <w:lang w:val="es-CR" w:eastAsia="es-CR"/>
              </w:rPr>
            </w:pPr>
          </w:p>
        </w:tc>
        <w:tc>
          <w:tcPr>
            <w:tcW w:w="2873" w:type="dxa"/>
            <w:hideMark/>
          </w:tcPr>
          <w:p w14:paraId="1CD0EEEF" w14:textId="77777777" w:rsidR="00CD1CAD" w:rsidRPr="005267DE" w:rsidRDefault="00CD1CAD" w:rsidP="005267DE">
            <w:pPr>
              <w:pStyle w:val="Ttulo9"/>
              <w:outlineLvl w:val="8"/>
              <w:cnfStyle w:val="000000000000" w:firstRow="0" w:lastRow="0" w:firstColumn="0" w:lastColumn="0" w:oddVBand="0" w:evenVBand="0" w:oddHBand="0" w:evenHBand="0" w:firstRowFirstColumn="0" w:firstRowLastColumn="0" w:lastRowFirstColumn="0" w:lastRowLastColumn="0"/>
              <w:rPr>
                <w:lang w:val="es-CR" w:eastAsia="es-CR"/>
              </w:rPr>
            </w:pPr>
            <w:bookmarkStart w:id="571" w:name="_[E]_ResultadosPrincipioPeriodo_40"/>
            <w:bookmarkEnd w:id="571"/>
            <w:r w:rsidRPr="005267DE">
              <w:t xml:space="preserve">[E] </w:t>
            </w:r>
            <w:r w:rsidRPr="005267DE">
              <w:rPr>
                <w:lang w:val="es-ES_tradnl" w:eastAsia="es-CR"/>
              </w:rPr>
              <w:t>ResultadosPrincipioPeriodo</w:t>
            </w:r>
          </w:p>
        </w:tc>
        <w:tc>
          <w:tcPr>
            <w:tcW w:w="4536" w:type="dxa"/>
            <w:vAlign w:val="center"/>
            <w:hideMark/>
          </w:tcPr>
          <w:p w14:paraId="166B03AB"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22787D7B" w14:textId="77777777" w:rsidR="00CD1CAD" w:rsidRPr="005267DE" w:rsidRDefault="00CD1CAD" w:rsidP="005267DE">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267DE">
              <w:rPr>
                <w:rFonts w:cs="Arial"/>
                <w:color w:val="000000"/>
                <w:sz w:val="16"/>
                <w:szCs w:val="16"/>
                <w:lang w:val="es-CR" w:eastAsia="es-CR"/>
              </w:rPr>
              <w:t>No aplica</w:t>
            </w:r>
          </w:p>
        </w:tc>
        <w:tc>
          <w:tcPr>
            <w:tcW w:w="5103" w:type="dxa"/>
            <w:vAlign w:val="center"/>
            <w:hideMark/>
          </w:tcPr>
          <w:p w14:paraId="0372A0AB" w14:textId="77777777" w:rsidR="00B826C4" w:rsidRPr="00D1267E" w:rsidRDefault="00B826C4" w:rsidP="009B7AA1">
            <w:pPr>
              <w:pStyle w:val="Prrafodelista"/>
              <w:numPr>
                <w:ilvl w:val="0"/>
                <w:numId w:val="426"/>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F8A7073" w14:textId="77777777" w:rsidR="00CD1CAD" w:rsidRPr="00B826C4" w:rsidRDefault="00B826C4" w:rsidP="009B7AA1">
            <w:pPr>
              <w:pStyle w:val="Prrafodelista"/>
              <w:numPr>
                <w:ilvl w:val="0"/>
                <w:numId w:val="42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26C4">
              <w:rPr>
                <w:rFonts w:cs="Arial"/>
                <w:color w:val="000000"/>
                <w:sz w:val="16"/>
                <w:szCs w:val="16"/>
                <w:lang w:eastAsia="es-CR"/>
              </w:rPr>
              <w:t>Se debe expresar con 2 decimales</w:t>
            </w:r>
          </w:p>
        </w:tc>
      </w:tr>
    </w:tbl>
    <w:p w14:paraId="357AE599" w14:textId="77777777" w:rsidR="00282056" w:rsidRPr="00B826C4" w:rsidRDefault="00282056" w:rsidP="00282056">
      <w:pPr>
        <w:rPr>
          <w:lang w:val="es-CR" w:eastAsia="en-US"/>
        </w:rPr>
      </w:pPr>
    </w:p>
    <w:p w14:paraId="46C6DD12" w14:textId="77777777" w:rsidR="00DC710B" w:rsidRPr="00876433" w:rsidRDefault="00DC710B" w:rsidP="00801186">
      <w:pPr>
        <w:rPr>
          <w:lang w:val="es-ES_tradnl" w:eastAsia="en-US"/>
        </w:rPr>
      </w:pPr>
    </w:p>
    <w:p w14:paraId="561BE81C" w14:textId="77777777" w:rsidR="00282056" w:rsidRDefault="00282056" w:rsidP="00801186">
      <w:pPr>
        <w:rPr>
          <w:lang w:val="es-ES_tradnl" w:eastAsia="en-US"/>
        </w:rPr>
      </w:pPr>
    </w:p>
    <w:p w14:paraId="07A45B95" w14:textId="77777777" w:rsidR="00326665" w:rsidRDefault="00326665" w:rsidP="00801186">
      <w:pPr>
        <w:rPr>
          <w:lang w:eastAsia="en-US"/>
        </w:rPr>
      </w:pPr>
    </w:p>
    <w:p w14:paraId="475A1BB3" w14:textId="77777777" w:rsidR="00282056" w:rsidRDefault="00282056" w:rsidP="00F4314C">
      <w:pPr>
        <w:pStyle w:val="Ttulo3"/>
        <w:numPr>
          <w:ilvl w:val="0"/>
          <w:numId w:val="19"/>
        </w:numPr>
      </w:pPr>
      <w:bookmarkStart w:id="572" w:name="_Toc136255528"/>
      <w:r w:rsidRPr="002D7C34">
        <w:t>SaldoFinalAnnoActual</w:t>
      </w:r>
      <w:bookmarkEnd w:id="572"/>
    </w:p>
    <w:p w14:paraId="66E5812F" w14:textId="77777777" w:rsidR="00282056" w:rsidRDefault="00282056" w:rsidP="00282056">
      <w:pPr>
        <w:rPr>
          <w:lang w:val="es-ES_tradnl" w:eastAsia="en-US"/>
        </w:rPr>
      </w:pPr>
    </w:p>
    <w:tbl>
      <w:tblPr>
        <w:tblStyle w:val="Cuadrculamedia3-nfasis1"/>
        <w:tblW w:w="14175" w:type="dxa"/>
        <w:tblLayout w:type="fixed"/>
        <w:tblLook w:val="04A0" w:firstRow="1" w:lastRow="0" w:firstColumn="1" w:lastColumn="0" w:noHBand="0" w:noVBand="1"/>
      </w:tblPr>
      <w:tblGrid>
        <w:gridCol w:w="1550"/>
        <w:gridCol w:w="2589"/>
        <w:gridCol w:w="4536"/>
        <w:gridCol w:w="397"/>
        <w:gridCol w:w="5103"/>
      </w:tblGrid>
      <w:tr w:rsidR="005267DE" w:rsidRPr="00D91C10" w14:paraId="11F7CBE5" w14:textId="77777777" w:rsidTr="009B1896">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1550" w:type="dxa"/>
            <w:textDirection w:val="btLr"/>
            <w:vAlign w:val="center"/>
            <w:hideMark/>
          </w:tcPr>
          <w:p w14:paraId="0D99DC24" w14:textId="77777777" w:rsidR="005267DE" w:rsidRPr="00B4199C" w:rsidRDefault="005267DE" w:rsidP="00D91C10">
            <w:pPr>
              <w:ind w:left="113" w:right="113"/>
              <w:jc w:val="center"/>
              <w:rPr>
                <w:rFonts w:cs="Arial"/>
                <w:bCs w:val="0"/>
                <w:color w:val="FFFFFF"/>
                <w:sz w:val="16"/>
                <w:szCs w:val="16"/>
                <w:lang w:val="es-CR" w:eastAsia="es-CR"/>
              </w:rPr>
            </w:pPr>
            <w:r w:rsidRPr="00B4199C">
              <w:rPr>
                <w:rFonts w:cs="Arial"/>
                <w:bCs w:val="0"/>
                <w:color w:val="FFFFFF"/>
                <w:sz w:val="16"/>
                <w:szCs w:val="16"/>
                <w:lang w:val="es-CR" w:eastAsia="es-CR"/>
              </w:rPr>
              <w:t>Nodo</w:t>
            </w:r>
          </w:p>
        </w:tc>
        <w:tc>
          <w:tcPr>
            <w:tcW w:w="2589" w:type="dxa"/>
            <w:vAlign w:val="center"/>
            <w:hideMark/>
          </w:tcPr>
          <w:p w14:paraId="629F126A" w14:textId="77777777" w:rsidR="005267DE" w:rsidRPr="00D91C10" w:rsidRDefault="005267DE" w:rsidP="00D91C10">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D91C10">
              <w:rPr>
                <w:rFonts w:cs="Arial"/>
                <w:bCs w:val="0"/>
                <w:color w:val="FFFFFF"/>
                <w:sz w:val="16"/>
                <w:szCs w:val="16"/>
                <w:lang w:val="es-CR" w:eastAsia="es-CR"/>
              </w:rPr>
              <w:t>Atributo[A] / Elemento[E]</w:t>
            </w:r>
          </w:p>
        </w:tc>
        <w:tc>
          <w:tcPr>
            <w:tcW w:w="4536" w:type="dxa"/>
            <w:vAlign w:val="center"/>
            <w:hideMark/>
          </w:tcPr>
          <w:p w14:paraId="0B925556" w14:textId="77777777" w:rsidR="005267DE" w:rsidRPr="00D91C10" w:rsidRDefault="005267DE" w:rsidP="00D91C10">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D91C10">
              <w:rPr>
                <w:rFonts w:cs="Arial"/>
                <w:bCs w:val="0"/>
                <w:color w:val="FFFFFF"/>
                <w:sz w:val="16"/>
                <w:szCs w:val="16"/>
                <w:lang w:val="es-CR" w:eastAsia="es-CR"/>
              </w:rPr>
              <w:t>Descripción</w:t>
            </w:r>
          </w:p>
        </w:tc>
        <w:tc>
          <w:tcPr>
            <w:tcW w:w="397" w:type="dxa"/>
            <w:textDirection w:val="btLr"/>
            <w:vAlign w:val="center"/>
            <w:hideMark/>
          </w:tcPr>
          <w:p w14:paraId="07E07C24" w14:textId="77777777" w:rsidR="005267DE" w:rsidRPr="00D91C10" w:rsidRDefault="005267DE" w:rsidP="00D91C10">
            <w:pPr>
              <w:ind w:left="113" w:right="113"/>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D91C10">
              <w:rPr>
                <w:rFonts w:cs="Arial"/>
                <w:bCs w:val="0"/>
                <w:color w:val="FFFFFF"/>
                <w:sz w:val="16"/>
                <w:szCs w:val="16"/>
                <w:lang w:val="es-CR" w:eastAsia="es-CR"/>
              </w:rPr>
              <w:t>Cuenta catálogo</w:t>
            </w:r>
          </w:p>
        </w:tc>
        <w:tc>
          <w:tcPr>
            <w:tcW w:w="5103" w:type="dxa"/>
            <w:vAlign w:val="center"/>
            <w:hideMark/>
          </w:tcPr>
          <w:p w14:paraId="4A0737E3" w14:textId="77777777" w:rsidR="005267DE" w:rsidRPr="00D91C10" w:rsidRDefault="005267DE" w:rsidP="00D91C10">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D91C10">
              <w:rPr>
                <w:rFonts w:cs="Arial"/>
                <w:bCs w:val="0"/>
                <w:color w:val="FFFFFF"/>
                <w:sz w:val="16"/>
                <w:szCs w:val="16"/>
                <w:lang w:val="es-CR" w:eastAsia="es-CR"/>
              </w:rPr>
              <w:t>Validaciones</w:t>
            </w:r>
          </w:p>
        </w:tc>
      </w:tr>
      <w:tr w:rsidR="005267DE" w:rsidRPr="00D91C10" w14:paraId="39E0AF1C"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550" w:type="dxa"/>
            <w:textDirection w:val="btLr"/>
            <w:hideMark/>
          </w:tcPr>
          <w:p w14:paraId="6A55CE28" w14:textId="77777777" w:rsidR="005267DE" w:rsidRPr="00B4199C" w:rsidRDefault="00B4199C" w:rsidP="00D91C10">
            <w:pPr>
              <w:pStyle w:val="Ttulo9"/>
              <w:ind w:left="113" w:right="113"/>
              <w:jc w:val="center"/>
              <w:outlineLvl w:val="8"/>
              <w:rPr>
                <w:b w:val="0"/>
                <w:szCs w:val="16"/>
                <w:lang w:val="es-CR" w:eastAsia="es-CR"/>
              </w:rPr>
            </w:pPr>
            <w:r w:rsidRPr="00B4199C">
              <w:rPr>
                <w:b w:val="0"/>
              </w:rPr>
              <w:t>[E]</w:t>
            </w:r>
            <w:r w:rsidR="005267DE" w:rsidRPr="00B4199C">
              <w:rPr>
                <w:b w:val="0"/>
                <w:szCs w:val="16"/>
                <w:lang w:val="es-ES_tradnl" w:eastAsia="es-CR"/>
              </w:rPr>
              <w:t>SaldoFinalAnnoActual</w:t>
            </w:r>
          </w:p>
        </w:tc>
        <w:tc>
          <w:tcPr>
            <w:tcW w:w="2589" w:type="dxa"/>
            <w:hideMark/>
          </w:tcPr>
          <w:p w14:paraId="78D2B6AF" w14:textId="77777777" w:rsidR="005267DE" w:rsidRPr="00D91C10" w:rsidRDefault="005267DE" w:rsidP="00D91C10">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573" w:name="_[A]_TotalSaldoFinalAnnoActual"/>
            <w:bookmarkEnd w:id="573"/>
            <w:r w:rsidRPr="00D91C10">
              <w:rPr>
                <w:szCs w:val="16"/>
              </w:rPr>
              <w:t xml:space="preserve">[A] </w:t>
            </w:r>
            <w:r w:rsidRPr="00D91C10">
              <w:rPr>
                <w:szCs w:val="16"/>
                <w:lang w:val="es-ES_tradnl" w:eastAsia="es-CR"/>
              </w:rPr>
              <w:t>TotalSaldoFinalAnnoActual</w:t>
            </w:r>
          </w:p>
        </w:tc>
        <w:tc>
          <w:tcPr>
            <w:tcW w:w="4536" w:type="dxa"/>
            <w:vAlign w:val="center"/>
            <w:hideMark/>
          </w:tcPr>
          <w:p w14:paraId="46B755D4" w14:textId="77777777" w:rsidR="005267DE" w:rsidRPr="00D91C10" w:rsidRDefault="005267DE" w:rsidP="00D91C10">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Total saldo final del año actual</w:t>
            </w:r>
          </w:p>
        </w:tc>
        <w:tc>
          <w:tcPr>
            <w:tcW w:w="397" w:type="dxa"/>
            <w:textDirection w:val="btLr"/>
            <w:vAlign w:val="center"/>
            <w:hideMark/>
          </w:tcPr>
          <w:p w14:paraId="02648268" w14:textId="77777777" w:rsidR="005267DE" w:rsidRPr="00D91C10" w:rsidRDefault="005267DE" w:rsidP="00D91C10">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No aplica</w:t>
            </w:r>
          </w:p>
        </w:tc>
        <w:tc>
          <w:tcPr>
            <w:tcW w:w="5103" w:type="dxa"/>
            <w:vAlign w:val="center"/>
            <w:hideMark/>
          </w:tcPr>
          <w:p w14:paraId="64EB81D5" w14:textId="77777777" w:rsidR="005267DE" w:rsidRPr="00D91C10" w:rsidRDefault="00000000" w:rsidP="00497DDC">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SaldoFinalAnnoActual" w:history="1">
              <w:r w:rsidR="005267DE" w:rsidRPr="00D91C10">
                <w:rPr>
                  <w:rStyle w:val="Hipervnculo"/>
                  <w:rFonts w:cs="Arial"/>
                  <w:sz w:val="16"/>
                  <w:szCs w:val="16"/>
                  <w:lang w:val="es-CR" w:eastAsia="es-CR"/>
                </w:rPr>
                <w:t>[A] TotalSaldoFinalAnnoActual</w:t>
              </w:r>
            </w:hyperlink>
            <w:r w:rsidR="005267DE" w:rsidRPr="00D91C10">
              <w:rPr>
                <w:rFonts w:cs="Arial"/>
                <w:color w:val="000000"/>
                <w:sz w:val="16"/>
                <w:szCs w:val="16"/>
                <w:lang w:val="es-CR" w:eastAsia="es-CR"/>
              </w:rPr>
              <w:t xml:space="preserve"> = </w:t>
            </w:r>
            <w:r w:rsidR="00497DDC">
              <w:rPr>
                <w:rFonts w:cs="Arial"/>
                <w:color w:val="000000"/>
                <w:sz w:val="16"/>
                <w:szCs w:val="16"/>
                <w:lang w:val="es-CR" w:eastAsia="es-CR"/>
              </w:rPr>
              <w:t xml:space="preserve">∑ </w:t>
            </w:r>
            <w:r w:rsidR="005267DE" w:rsidRPr="00D91C10">
              <w:rPr>
                <w:rFonts w:cs="Arial"/>
                <w:color w:val="000000"/>
                <w:sz w:val="16"/>
                <w:szCs w:val="16"/>
                <w:lang w:val="es-CR" w:eastAsia="es-CR"/>
              </w:rPr>
              <w:t xml:space="preserve"> </w:t>
            </w:r>
            <w:hyperlink w:anchor="_DesgloseSaldoFinalAnnoActual" w:history="1">
              <w:r w:rsidR="005267DE" w:rsidRPr="00D91C10">
                <w:rPr>
                  <w:rStyle w:val="Hipervnculo"/>
                  <w:rFonts w:cs="Arial"/>
                  <w:sz w:val="16"/>
                  <w:szCs w:val="16"/>
                  <w:lang w:val="es-CR" w:eastAsia="es-CR"/>
                </w:rPr>
                <w:t>DesgloseSaldoFinalAnnoActual</w:t>
              </w:r>
            </w:hyperlink>
          </w:p>
        </w:tc>
      </w:tr>
      <w:tr w:rsidR="00CD1CAD" w:rsidRPr="00D91C10" w14:paraId="79014FCB"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550" w:type="dxa"/>
            <w:vMerge w:val="restart"/>
            <w:textDirection w:val="btLr"/>
            <w:hideMark/>
          </w:tcPr>
          <w:p w14:paraId="7BAA90C5" w14:textId="77777777" w:rsidR="00CD1CAD" w:rsidRPr="00B4199C" w:rsidRDefault="00B4199C" w:rsidP="00D91C10">
            <w:pPr>
              <w:pStyle w:val="Ttulo9"/>
              <w:ind w:left="113" w:right="113"/>
              <w:jc w:val="center"/>
              <w:outlineLvl w:val="8"/>
              <w:rPr>
                <w:b w:val="0"/>
                <w:szCs w:val="16"/>
                <w:lang w:val="es-CR" w:eastAsia="es-CR"/>
              </w:rPr>
            </w:pPr>
            <w:bookmarkStart w:id="574" w:name="_DesgloseSaldoFinalAnnoActual"/>
            <w:bookmarkEnd w:id="574"/>
            <w:r w:rsidRPr="00B4199C">
              <w:rPr>
                <w:b w:val="0"/>
              </w:rPr>
              <w:t>[E]</w:t>
            </w:r>
            <w:r w:rsidR="00CD1CAD" w:rsidRPr="00B4199C">
              <w:rPr>
                <w:b w:val="0"/>
                <w:szCs w:val="16"/>
                <w:lang w:val="es-ES_tradnl" w:eastAsia="es-CR"/>
              </w:rPr>
              <w:t>DesgloseSaldoFinalAnnoActual</w:t>
            </w:r>
          </w:p>
        </w:tc>
        <w:tc>
          <w:tcPr>
            <w:tcW w:w="2589" w:type="dxa"/>
            <w:hideMark/>
          </w:tcPr>
          <w:p w14:paraId="5980E055" w14:textId="77777777" w:rsidR="00CD1CAD" w:rsidRPr="00D91C10" w:rsidRDefault="00CD1CAD" w:rsidP="00D91C10">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575" w:name="_[A]_CapSocialFinActual"/>
            <w:bookmarkEnd w:id="575"/>
            <w:r w:rsidRPr="00D91C10">
              <w:rPr>
                <w:szCs w:val="16"/>
              </w:rPr>
              <w:t xml:space="preserve">[A] </w:t>
            </w:r>
            <w:r w:rsidRPr="00D91C10">
              <w:rPr>
                <w:szCs w:val="16"/>
                <w:lang w:val="es-ES_tradnl" w:eastAsia="es-CR"/>
              </w:rPr>
              <w:t>CapSocialFinActual</w:t>
            </w:r>
          </w:p>
        </w:tc>
        <w:tc>
          <w:tcPr>
            <w:tcW w:w="4536" w:type="dxa"/>
            <w:vAlign w:val="center"/>
            <w:hideMark/>
          </w:tcPr>
          <w:p w14:paraId="402B0601"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4D922822" w14:textId="77777777" w:rsidR="00CD1CAD" w:rsidRPr="00D91C10" w:rsidRDefault="00CD1CAD" w:rsidP="00D91C10">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30100000000000</w:t>
            </w:r>
          </w:p>
        </w:tc>
        <w:tc>
          <w:tcPr>
            <w:tcW w:w="5103" w:type="dxa"/>
            <w:vAlign w:val="center"/>
            <w:hideMark/>
          </w:tcPr>
          <w:p w14:paraId="7B1A7D09" w14:textId="77777777" w:rsidR="00CD1CAD" w:rsidRPr="00D91C10" w:rsidRDefault="00CD1CAD"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a.</w:t>
            </w:r>
          </w:p>
          <w:p w14:paraId="423BB68F" w14:textId="77777777" w:rsidR="00CD1CAD" w:rsidRPr="00D91C10" w:rsidRDefault="00CD1CAD"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 0</w:t>
            </w:r>
          </w:p>
          <w:p w14:paraId="07D76232" w14:textId="77777777" w:rsidR="00CD1CAD" w:rsidRPr="00D91C10" w:rsidRDefault="00CD1CAD"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6CDECE43" w14:textId="77777777" w:rsidR="00CD1CAD" w:rsidRPr="00D91C10" w:rsidRDefault="00CD1CAD"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b.</w:t>
            </w:r>
          </w:p>
          <w:p w14:paraId="3A9BBFB9" w14:textId="77777777" w:rsidR="00CD1CAD" w:rsidRPr="00D91C10" w:rsidRDefault="00000000"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r:id="rId77" w:anchor="_[A]_CapSocialFinActual" w:history="1">
              <w:r w:rsidR="00CD1CAD">
                <w:rPr>
                  <w:rStyle w:val="Hipervnculo"/>
                  <w:rFonts w:cs="Arial"/>
                  <w:sz w:val="16"/>
                  <w:szCs w:val="16"/>
                  <w:lang w:val="es-CR" w:eastAsia="es-CR"/>
                </w:rPr>
                <w:t>[A] CapSocialFinActual</w:t>
              </w:r>
            </w:hyperlink>
            <w:r w:rsidR="00CD1CAD">
              <w:rPr>
                <w:rFonts w:cs="Arial"/>
                <w:color w:val="000000"/>
                <w:sz w:val="16"/>
                <w:szCs w:val="16"/>
                <w:lang w:val="es-CR" w:eastAsia="es-CR"/>
              </w:rPr>
              <w:t xml:space="preserve"> =</w:t>
            </w:r>
          </w:p>
          <w:p w14:paraId="0416FEE4" w14:textId="77777777" w:rsidR="00CD1CAD" w:rsidRPr="00D91C10" w:rsidRDefault="00000000"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16" w:history="1">
              <w:r w:rsidR="00CD1CAD" w:rsidRPr="00D91C10">
                <w:rPr>
                  <w:rStyle w:val="Hipervnculo"/>
                  <w:rFonts w:cs="Arial"/>
                  <w:sz w:val="16"/>
                  <w:szCs w:val="16"/>
                  <w:lang w:val="es-CR" w:eastAsia="es-CR"/>
                </w:rPr>
                <w:t>[E] CapSocial</w:t>
              </w:r>
            </w:hyperlink>
            <w:r w:rsidR="00CD1CAD" w:rsidRPr="00D91C10">
              <w:rPr>
                <w:rFonts w:cs="Arial"/>
                <w:color w:val="000000"/>
                <w:sz w:val="16"/>
                <w:szCs w:val="16"/>
                <w:lang w:val="es-CR" w:eastAsia="es-CR"/>
              </w:rPr>
              <w:t xml:space="preserve"> + </w:t>
            </w:r>
          </w:p>
          <w:p w14:paraId="013D2CC6" w14:textId="77777777" w:rsidR="00CD1CAD" w:rsidRPr="00D91C10" w:rsidRDefault="00000000"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CapSocialOrigActual" w:history="1">
              <w:r w:rsidR="00CD1CAD" w:rsidRPr="00D91C10">
                <w:rPr>
                  <w:rStyle w:val="Hipervnculo"/>
                  <w:rFonts w:cs="Arial"/>
                  <w:sz w:val="16"/>
                  <w:szCs w:val="16"/>
                  <w:lang w:val="es-CR" w:eastAsia="es-CR"/>
                </w:rPr>
                <w:t>[A] CapSocialOrigActual</w:t>
              </w:r>
            </w:hyperlink>
            <w:r w:rsidR="00CD1CAD" w:rsidRPr="00D91C10">
              <w:rPr>
                <w:rFonts w:cs="Arial"/>
                <w:color w:val="000000"/>
                <w:sz w:val="16"/>
                <w:szCs w:val="16"/>
                <w:lang w:val="es-CR" w:eastAsia="es-CR"/>
              </w:rPr>
              <w:t xml:space="preserve"> + </w:t>
            </w:r>
            <w:hyperlink w:anchor="_[A]_CapSocialTransfActual" w:history="1">
              <w:r w:rsidR="00CD1CAD" w:rsidRPr="00D91C10">
                <w:rPr>
                  <w:rStyle w:val="Hipervnculo"/>
                  <w:rFonts w:cs="Arial"/>
                  <w:sz w:val="16"/>
                  <w:szCs w:val="16"/>
                  <w:lang w:val="es-CR" w:eastAsia="es-CR"/>
                </w:rPr>
                <w:t>[A] CapSocialTransfActual</w:t>
              </w:r>
            </w:hyperlink>
          </w:p>
          <w:p w14:paraId="22EB6765" w14:textId="77777777" w:rsidR="00CD1CAD" w:rsidRPr="00D91C10" w:rsidRDefault="00CD1CAD"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3BEA61C3" w14:textId="77777777" w:rsidR="00CD1CAD" w:rsidRPr="00D91C10" w:rsidRDefault="00CD1CAD"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c.</w:t>
            </w:r>
          </w:p>
          <w:p w14:paraId="29B5538A" w14:textId="77777777" w:rsidR="00CD1CAD" w:rsidRDefault="00000000" w:rsidP="001C062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r:id="rId78" w:anchor="_[A]_CapSocialFinActual" w:history="1">
              <w:r w:rsidR="00CD1CAD">
                <w:rPr>
                  <w:rStyle w:val="Hipervnculo"/>
                  <w:rFonts w:cs="Arial"/>
                  <w:sz w:val="16"/>
                  <w:szCs w:val="16"/>
                  <w:lang w:val="es-CR" w:eastAsia="es-CR"/>
                </w:rPr>
                <w:t>[A] CapSocialFinActual</w:t>
              </w:r>
            </w:hyperlink>
            <w:r w:rsidR="00CD1CAD">
              <w:rPr>
                <w:rFonts w:cs="Arial"/>
                <w:color w:val="000000"/>
                <w:sz w:val="16"/>
                <w:szCs w:val="16"/>
                <w:lang w:val="es-CR" w:eastAsia="es-CR"/>
              </w:rPr>
              <w:t xml:space="preserve"> = </w:t>
            </w:r>
          </w:p>
          <w:p w14:paraId="2C52A143" w14:textId="77777777" w:rsidR="00CD1CAD" w:rsidRPr="00D91C10" w:rsidRDefault="00000000" w:rsidP="00BA7E5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CapSocial_39" w:history="1">
              <w:r w:rsidR="00CD1CAD" w:rsidRPr="00D91C10">
                <w:rPr>
                  <w:rStyle w:val="Hipervnculo"/>
                  <w:rFonts w:cs="Arial"/>
                  <w:sz w:val="16"/>
                  <w:szCs w:val="16"/>
                  <w:lang w:val="es-CR" w:eastAsia="es-CR"/>
                </w:rPr>
                <w:t>[E] CapSocial</w:t>
              </w:r>
            </w:hyperlink>
            <w:r w:rsidR="00CD1CAD" w:rsidRPr="00D91C10">
              <w:rPr>
                <w:rFonts w:cs="Arial"/>
                <w:color w:val="000000"/>
                <w:sz w:val="16"/>
                <w:szCs w:val="16"/>
                <w:lang w:val="es-CR" w:eastAsia="es-CR"/>
              </w:rPr>
              <w:t xml:space="preserve"> + </w:t>
            </w:r>
            <w:hyperlink w:anchor="_[E]_CapSocial_40" w:history="1">
              <w:r w:rsidR="00CD1CAD" w:rsidRPr="00D91C10">
                <w:rPr>
                  <w:rStyle w:val="Hipervnculo"/>
                  <w:rFonts w:cs="Arial"/>
                  <w:sz w:val="16"/>
                  <w:szCs w:val="16"/>
                  <w:lang w:val="es-CR" w:eastAsia="es-CR"/>
                </w:rPr>
                <w:t>[E] CapSocial</w:t>
              </w:r>
            </w:hyperlink>
          </w:p>
        </w:tc>
      </w:tr>
      <w:tr w:rsidR="00CD1CAD" w:rsidRPr="00D91C10" w14:paraId="2A04E8D7"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550" w:type="dxa"/>
            <w:vMerge/>
            <w:textDirection w:val="btLr"/>
            <w:hideMark/>
          </w:tcPr>
          <w:p w14:paraId="425F1163" w14:textId="77777777" w:rsidR="00CD1CAD" w:rsidRPr="00B4199C" w:rsidRDefault="00CD1CAD" w:rsidP="00D91C10">
            <w:pPr>
              <w:pStyle w:val="Ttulo9"/>
              <w:ind w:left="113" w:right="113"/>
              <w:jc w:val="center"/>
              <w:outlineLvl w:val="8"/>
              <w:rPr>
                <w:b w:val="0"/>
                <w:szCs w:val="16"/>
                <w:lang w:val="es-CR" w:eastAsia="es-CR"/>
              </w:rPr>
            </w:pPr>
          </w:p>
        </w:tc>
        <w:tc>
          <w:tcPr>
            <w:tcW w:w="2589" w:type="dxa"/>
            <w:hideMark/>
          </w:tcPr>
          <w:p w14:paraId="542AD982" w14:textId="77777777" w:rsidR="00CD1CAD" w:rsidRPr="00D91C10" w:rsidRDefault="00CD1CAD" w:rsidP="00D91C10">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576" w:name="_[A]_AportesNoCapitalizadosFinActual"/>
            <w:bookmarkEnd w:id="576"/>
            <w:r w:rsidRPr="00D91C10">
              <w:rPr>
                <w:szCs w:val="16"/>
              </w:rPr>
              <w:t xml:space="preserve">[A] </w:t>
            </w:r>
            <w:r w:rsidRPr="00D91C10">
              <w:rPr>
                <w:szCs w:val="16"/>
                <w:lang w:val="es-ES_tradnl" w:eastAsia="es-CR"/>
              </w:rPr>
              <w:t>AportesNoCapitalizadosFinActual</w:t>
            </w:r>
          </w:p>
        </w:tc>
        <w:tc>
          <w:tcPr>
            <w:tcW w:w="4536" w:type="dxa"/>
            <w:vAlign w:val="center"/>
            <w:hideMark/>
          </w:tcPr>
          <w:p w14:paraId="0AE72234"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6017CD6D" w14:textId="77777777" w:rsidR="00CD1CAD" w:rsidRPr="00D91C10" w:rsidRDefault="00CD1CAD" w:rsidP="00D91C10">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30200000000000</w:t>
            </w:r>
          </w:p>
        </w:tc>
        <w:tc>
          <w:tcPr>
            <w:tcW w:w="5103" w:type="dxa"/>
            <w:vAlign w:val="center"/>
            <w:hideMark/>
          </w:tcPr>
          <w:p w14:paraId="0C30B2B5" w14:textId="77777777" w:rsidR="00CD1CAD" w:rsidRDefault="00CD1CAD" w:rsidP="00D91C1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434470A4" w14:textId="77777777" w:rsidR="00CD1CAD" w:rsidRDefault="00CD1CAD" w:rsidP="00D91C1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 0</w:t>
            </w:r>
          </w:p>
          <w:p w14:paraId="33A227D5" w14:textId="77777777" w:rsidR="00CD1CAD" w:rsidRDefault="00CD1CAD" w:rsidP="00D91C1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6EDEF190" w14:textId="77777777" w:rsidR="00B826C4" w:rsidRDefault="00B826C4" w:rsidP="00D91C1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79E623AF" w14:textId="77777777" w:rsidR="00B826C4" w:rsidRDefault="00B826C4" w:rsidP="00D91C1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B826C4">
              <w:rPr>
                <w:rFonts w:cs="Arial"/>
                <w:color w:val="000000"/>
                <w:sz w:val="16"/>
                <w:szCs w:val="16"/>
                <w:lang w:eastAsia="es-CR"/>
              </w:rPr>
              <w:t>Se debe expresar con 2 decimales</w:t>
            </w:r>
          </w:p>
          <w:p w14:paraId="0CF3F2E1" w14:textId="77777777" w:rsidR="00B826C4" w:rsidRDefault="00B826C4" w:rsidP="00D91C1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05B9506C" w14:textId="77777777" w:rsidR="00CD1CAD" w:rsidRDefault="00B826C4" w:rsidP="001C062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314EF8EE" w14:textId="77777777" w:rsidR="00CD1CAD" w:rsidRDefault="00000000" w:rsidP="001C062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AportesNoCapitalizadosFinActual" w:history="1">
              <w:r w:rsidR="00CD1CAD" w:rsidRPr="001C062F">
                <w:rPr>
                  <w:rStyle w:val="Hipervnculo"/>
                  <w:rFonts w:cs="Arial"/>
                  <w:sz w:val="16"/>
                  <w:szCs w:val="16"/>
                  <w:lang w:val="es-CR" w:eastAsia="es-CR"/>
                </w:rPr>
                <w:t>[A] AportesNoCapitalizadosFinActual</w:t>
              </w:r>
            </w:hyperlink>
            <w:r w:rsidR="00CD1CAD">
              <w:rPr>
                <w:rFonts w:cs="Arial"/>
                <w:color w:val="000000"/>
                <w:sz w:val="16"/>
                <w:szCs w:val="16"/>
                <w:lang w:val="es-CR" w:eastAsia="es-CR"/>
              </w:rPr>
              <w:t xml:space="preserve"> =</w:t>
            </w:r>
          </w:p>
          <w:p w14:paraId="3DB0970E" w14:textId="77777777" w:rsidR="00CD1CAD" w:rsidRDefault="00000000" w:rsidP="001C062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18" w:history="1">
              <w:r w:rsidR="00CD1CAD" w:rsidRPr="00964E1E">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hyperlink w:anchor="_[A_]AportesNoCapitalizadosOrigActua" w:history="1">
              <w:r w:rsidR="00CD1CAD" w:rsidRPr="00964E1E">
                <w:rPr>
                  <w:rStyle w:val="Hipervnculo"/>
                  <w:rFonts w:cs="Arial"/>
                  <w:sz w:val="16"/>
                  <w:szCs w:val="16"/>
                  <w:lang w:val="es-CR" w:eastAsia="es-CR"/>
                </w:rPr>
                <w:t>[A ]AportesNoCapitalizadosOrigActual</w:t>
              </w:r>
            </w:hyperlink>
            <w:r w:rsidR="00CD1CAD">
              <w:rPr>
                <w:rFonts w:cs="Arial"/>
                <w:color w:val="000000"/>
                <w:sz w:val="16"/>
                <w:szCs w:val="16"/>
                <w:lang w:val="es-CR" w:eastAsia="es-CR"/>
              </w:rPr>
              <w:t xml:space="preserve"> +</w:t>
            </w:r>
            <w:hyperlink w:anchor="_[A]_AportesNoCapitalizadosTransfAct" w:history="1">
              <w:r w:rsidR="00CD1CAD" w:rsidRPr="00964E1E">
                <w:rPr>
                  <w:rStyle w:val="Hipervnculo"/>
                  <w:rFonts w:cs="Arial"/>
                  <w:sz w:val="16"/>
                  <w:szCs w:val="16"/>
                  <w:lang w:val="es-CR" w:eastAsia="es-CR"/>
                </w:rPr>
                <w:t>[A] AportesNoCapitalizadosTransfActual</w:t>
              </w:r>
            </w:hyperlink>
          </w:p>
          <w:p w14:paraId="3A9FD0B3" w14:textId="77777777" w:rsidR="00CD1CAD" w:rsidRDefault="00CD1CAD" w:rsidP="001C062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201629FD" w14:textId="77777777" w:rsidR="00CD1CAD" w:rsidRDefault="00B826C4" w:rsidP="001C062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d</w:t>
            </w:r>
            <w:r w:rsidR="00CD1CAD">
              <w:rPr>
                <w:rFonts w:cs="Arial"/>
                <w:color w:val="000000"/>
                <w:sz w:val="16"/>
                <w:szCs w:val="16"/>
                <w:lang w:val="es-CR" w:eastAsia="es-CR"/>
              </w:rPr>
              <w:t>.</w:t>
            </w:r>
          </w:p>
          <w:p w14:paraId="0D5582EA" w14:textId="77777777" w:rsidR="00CD1CAD" w:rsidRDefault="00000000" w:rsidP="001C062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AportesNoCapitalizadosFinActual" w:history="1">
              <w:r w:rsidR="00CD1CAD" w:rsidRPr="001C062F">
                <w:rPr>
                  <w:rStyle w:val="Hipervnculo"/>
                  <w:rFonts w:cs="Arial"/>
                  <w:sz w:val="16"/>
                  <w:szCs w:val="16"/>
                  <w:lang w:val="es-CR" w:eastAsia="es-CR"/>
                </w:rPr>
                <w:t>[A] AportesNoCapitalizadosFinActual</w:t>
              </w:r>
            </w:hyperlink>
            <w:r w:rsidR="00CD1CAD">
              <w:rPr>
                <w:rFonts w:cs="Arial"/>
                <w:color w:val="000000"/>
                <w:sz w:val="16"/>
                <w:szCs w:val="16"/>
                <w:lang w:val="es-CR" w:eastAsia="es-CR"/>
              </w:rPr>
              <w:t xml:space="preserve"> = </w:t>
            </w:r>
          </w:p>
          <w:p w14:paraId="248C00BC" w14:textId="77777777" w:rsidR="00CD1CAD" w:rsidRPr="00D91C10" w:rsidRDefault="00000000" w:rsidP="00531C8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AportesNoCapitalizados_41" w:history="1">
              <w:r w:rsidR="00CD1CAD" w:rsidRPr="00964E1E">
                <w:rPr>
                  <w:rStyle w:val="Hipervnculo"/>
                  <w:rFonts w:cs="Arial"/>
                  <w:sz w:val="16"/>
                  <w:szCs w:val="16"/>
                  <w:lang w:val="es-CR" w:eastAsia="es-CR"/>
                </w:rPr>
                <w:t>[E] AportesNoCapitalizados</w:t>
              </w:r>
            </w:hyperlink>
            <w:r w:rsidR="00CD1CAD">
              <w:rPr>
                <w:rFonts w:cs="Arial"/>
                <w:color w:val="000000"/>
                <w:sz w:val="16"/>
                <w:szCs w:val="16"/>
                <w:lang w:val="es-CR" w:eastAsia="es-CR"/>
              </w:rPr>
              <w:t xml:space="preserve"> +</w:t>
            </w:r>
            <w:hyperlink w:anchor="_[E]_AportesNoCapitalizados_42" w:history="1">
              <w:r w:rsidR="00CD1CAD" w:rsidRPr="00964E1E">
                <w:rPr>
                  <w:rStyle w:val="Hipervnculo"/>
                  <w:rFonts w:cs="Arial"/>
                  <w:sz w:val="16"/>
                  <w:szCs w:val="16"/>
                  <w:lang w:val="es-CR" w:eastAsia="es-CR"/>
                </w:rPr>
                <w:t>[E] AportesNoCapitalizados</w:t>
              </w:r>
            </w:hyperlink>
          </w:p>
        </w:tc>
      </w:tr>
      <w:tr w:rsidR="00CD1CAD" w:rsidRPr="00D91C10" w14:paraId="5CBF1B85"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550" w:type="dxa"/>
            <w:vMerge/>
            <w:textDirection w:val="btLr"/>
            <w:hideMark/>
          </w:tcPr>
          <w:p w14:paraId="196550F5" w14:textId="77777777" w:rsidR="00CD1CAD" w:rsidRPr="00B4199C" w:rsidRDefault="00CD1CAD" w:rsidP="00D91C10">
            <w:pPr>
              <w:pStyle w:val="Ttulo9"/>
              <w:ind w:left="113" w:right="113"/>
              <w:jc w:val="center"/>
              <w:outlineLvl w:val="8"/>
              <w:rPr>
                <w:b w:val="0"/>
                <w:szCs w:val="16"/>
                <w:lang w:val="es-CR" w:eastAsia="es-CR"/>
              </w:rPr>
            </w:pPr>
          </w:p>
        </w:tc>
        <w:tc>
          <w:tcPr>
            <w:tcW w:w="2589" w:type="dxa"/>
            <w:hideMark/>
          </w:tcPr>
          <w:p w14:paraId="5EDF7A1A" w14:textId="77777777" w:rsidR="00CD1CAD" w:rsidRPr="00D91C10" w:rsidRDefault="00CD1CAD" w:rsidP="00D91C10">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577" w:name="_[A]_AjustesFinActual"/>
            <w:bookmarkEnd w:id="577"/>
            <w:r w:rsidRPr="00D91C10">
              <w:rPr>
                <w:szCs w:val="16"/>
              </w:rPr>
              <w:t xml:space="preserve">[A] </w:t>
            </w:r>
            <w:r w:rsidRPr="00D91C10">
              <w:rPr>
                <w:szCs w:val="16"/>
                <w:lang w:val="es-ES_tradnl" w:eastAsia="es-CR"/>
              </w:rPr>
              <w:t>AjustesFinActual</w:t>
            </w:r>
          </w:p>
        </w:tc>
        <w:tc>
          <w:tcPr>
            <w:tcW w:w="4536" w:type="dxa"/>
            <w:vAlign w:val="center"/>
            <w:hideMark/>
          </w:tcPr>
          <w:p w14:paraId="3E5C3301"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721D74FE" w14:textId="77777777" w:rsidR="00CD1CAD" w:rsidRPr="00D91C10" w:rsidRDefault="00CD1CAD" w:rsidP="00D91C10">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30300000000000</w:t>
            </w:r>
          </w:p>
        </w:tc>
        <w:tc>
          <w:tcPr>
            <w:tcW w:w="5103" w:type="dxa"/>
            <w:vAlign w:val="center"/>
            <w:hideMark/>
          </w:tcPr>
          <w:p w14:paraId="6F1E26FC" w14:textId="77777777" w:rsidR="00CD1CAD" w:rsidRDefault="00CD1CAD"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72CA9558" w14:textId="77777777" w:rsidR="00CD1CAD" w:rsidRDefault="00CD1CAD"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60D03E4A" w14:textId="77777777" w:rsidR="00CD1CAD" w:rsidRDefault="00CD1CAD"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2FF27753" w14:textId="77777777" w:rsidR="00B826C4" w:rsidRDefault="00B826C4" w:rsidP="00B826C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03D867D9" w14:textId="77777777" w:rsidR="00B826C4" w:rsidRDefault="00B826C4" w:rsidP="00B826C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B826C4">
              <w:rPr>
                <w:rFonts w:cs="Arial"/>
                <w:color w:val="000000"/>
                <w:sz w:val="16"/>
                <w:szCs w:val="16"/>
                <w:lang w:eastAsia="es-CR"/>
              </w:rPr>
              <w:t>Se debe expresar con 2 decimales</w:t>
            </w:r>
          </w:p>
          <w:p w14:paraId="2014A841" w14:textId="77777777" w:rsidR="00B826C4" w:rsidRPr="00B826C4" w:rsidRDefault="00B826C4"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p>
          <w:p w14:paraId="538796D6" w14:textId="77777777" w:rsidR="00CD1CAD" w:rsidRDefault="00B826C4" w:rsidP="001C062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13B265B0" w14:textId="77777777" w:rsidR="00CD1CAD" w:rsidRDefault="00000000" w:rsidP="001C062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AjustesFinActual" w:history="1">
              <w:r w:rsidR="00CD1CAD" w:rsidRPr="001C062F">
                <w:rPr>
                  <w:rStyle w:val="Hipervnculo"/>
                  <w:rFonts w:cs="Arial"/>
                  <w:sz w:val="16"/>
                  <w:szCs w:val="16"/>
                  <w:lang w:val="es-CR" w:eastAsia="es-CR"/>
                </w:rPr>
                <w:t>[A] AjustesFinActual</w:t>
              </w:r>
            </w:hyperlink>
            <w:r w:rsidR="00CD1CAD">
              <w:rPr>
                <w:rFonts w:cs="Arial"/>
                <w:color w:val="000000"/>
                <w:sz w:val="16"/>
                <w:szCs w:val="16"/>
                <w:lang w:val="es-CR" w:eastAsia="es-CR"/>
              </w:rPr>
              <w:t xml:space="preserve"> =</w:t>
            </w:r>
          </w:p>
          <w:p w14:paraId="3DF3D187" w14:textId="77777777" w:rsidR="00CD1CAD" w:rsidRDefault="00000000" w:rsidP="001C062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18" w:history="1">
              <w:r w:rsidR="00CD1CAD" w:rsidRPr="00964E1E">
                <w:rPr>
                  <w:rStyle w:val="Hipervnculo"/>
                  <w:rFonts w:cs="Arial"/>
                  <w:sz w:val="16"/>
                  <w:szCs w:val="16"/>
                  <w:lang w:val="es-CR" w:eastAsia="es-CR"/>
                </w:rPr>
                <w:t>[E] Ajustes</w:t>
              </w:r>
            </w:hyperlink>
            <w:r w:rsidR="00CD1CAD">
              <w:rPr>
                <w:rFonts w:cs="Arial"/>
                <w:color w:val="000000"/>
                <w:sz w:val="16"/>
                <w:szCs w:val="16"/>
                <w:lang w:val="es-CR" w:eastAsia="es-CR"/>
              </w:rPr>
              <w:t xml:space="preserve"> +</w:t>
            </w:r>
            <w:r w:rsidR="00531C87">
              <w:rPr>
                <w:rFonts w:cs="Arial"/>
                <w:color w:val="000000"/>
                <w:sz w:val="16"/>
                <w:szCs w:val="16"/>
                <w:lang w:val="es-CR" w:eastAsia="es-CR"/>
              </w:rPr>
              <w:t xml:space="preserve"> </w:t>
            </w:r>
            <w:hyperlink w:anchor="_[A]_AjustesOrigActual" w:history="1">
              <w:r w:rsidR="00CD1CAD" w:rsidRPr="00964E1E">
                <w:rPr>
                  <w:rStyle w:val="Hipervnculo"/>
                  <w:rFonts w:cs="Arial"/>
                  <w:sz w:val="16"/>
                  <w:szCs w:val="16"/>
                  <w:lang w:val="es-CR" w:eastAsia="es-CR"/>
                </w:rPr>
                <w:t>[A] AjustesOrigActual</w:t>
              </w:r>
            </w:hyperlink>
            <w:r w:rsidR="00CD1CAD">
              <w:rPr>
                <w:rFonts w:cs="Arial"/>
                <w:color w:val="000000"/>
                <w:sz w:val="16"/>
                <w:szCs w:val="16"/>
                <w:lang w:val="es-CR" w:eastAsia="es-CR"/>
              </w:rPr>
              <w:t xml:space="preserve"> +</w:t>
            </w:r>
            <w:r w:rsidR="00531C87">
              <w:rPr>
                <w:rFonts w:cs="Arial"/>
                <w:color w:val="000000"/>
                <w:sz w:val="16"/>
                <w:szCs w:val="16"/>
                <w:lang w:val="es-CR" w:eastAsia="es-CR"/>
              </w:rPr>
              <w:t xml:space="preserve"> </w:t>
            </w:r>
            <w:hyperlink w:anchor="_[A]_AjustesTransfActual" w:history="1">
              <w:r w:rsidR="00CD1CAD" w:rsidRPr="00964E1E">
                <w:rPr>
                  <w:rStyle w:val="Hipervnculo"/>
                  <w:rFonts w:cs="Arial"/>
                  <w:sz w:val="16"/>
                  <w:szCs w:val="16"/>
                  <w:lang w:val="es-CR" w:eastAsia="es-CR"/>
                </w:rPr>
                <w:t>[A] AjustesTransfActual</w:t>
              </w:r>
            </w:hyperlink>
          </w:p>
          <w:p w14:paraId="4DB9F18C" w14:textId="77777777" w:rsidR="00CD1CAD" w:rsidRDefault="00CD1CAD" w:rsidP="001C062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717468F7" w14:textId="77777777" w:rsidR="00CD1CAD" w:rsidRDefault="00B826C4" w:rsidP="001C062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d</w:t>
            </w:r>
            <w:r w:rsidR="00CD1CAD">
              <w:rPr>
                <w:rFonts w:cs="Arial"/>
                <w:color w:val="000000"/>
                <w:sz w:val="16"/>
                <w:szCs w:val="16"/>
                <w:lang w:val="es-CR" w:eastAsia="es-CR"/>
              </w:rPr>
              <w:t>.</w:t>
            </w:r>
          </w:p>
          <w:p w14:paraId="19EBB528" w14:textId="77777777" w:rsidR="00CD1CAD" w:rsidRDefault="00000000" w:rsidP="001C062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AjustesFinActual" w:history="1">
              <w:r w:rsidR="00CD1CAD" w:rsidRPr="001C062F">
                <w:rPr>
                  <w:rStyle w:val="Hipervnculo"/>
                  <w:rFonts w:cs="Arial"/>
                  <w:sz w:val="16"/>
                  <w:szCs w:val="16"/>
                  <w:lang w:val="es-CR" w:eastAsia="es-CR"/>
                </w:rPr>
                <w:t>[A] AjustesFinActual</w:t>
              </w:r>
            </w:hyperlink>
            <w:r w:rsidR="00CD1CAD">
              <w:rPr>
                <w:rFonts w:cs="Arial"/>
                <w:color w:val="000000"/>
                <w:sz w:val="16"/>
                <w:szCs w:val="16"/>
                <w:lang w:val="es-CR" w:eastAsia="es-CR"/>
              </w:rPr>
              <w:t xml:space="preserve"> =</w:t>
            </w:r>
          </w:p>
          <w:p w14:paraId="029188E4" w14:textId="77777777" w:rsidR="00CD1CAD" w:rsidRDefault="00000000" w:rsidP="001C062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Ajustes_41" w:history="1">
              <w:r w:rsidR="00CD1CAD" w:rsidRPr="001B3FFD">
                <w:rPr>
                  <w:rStyle w:val="Hipervnculo"/>
                  <w:rFonts w:cs="Arial"/>
                  <w:sz w:val="16"/>
                  <w:szCs w:val="16"/>
                  <w:lang w:val="es-CR" w:eastAsia="es-CR"/>
                </w:rPr>
                <w:t>[E] Ajustes</w:t>
              </w:r>
            </w:hyperlink>
            <w:r w:rsidR="00CD1CAD">
              <w:rPr>
                <w:rFonts w:cs="Arial"/>
                <w:color w:val="000000"/>
                <w:sz w:val="16"/>
                <w:szCs w:val="16"/>
                <w:lang w:val="es-CR" w:eastAsia="es-CR"/>
              </w:rPr>
              <w:t xml:space="preserve"> +</w:t>
            </w:r>
            <w:r w:rsidR="00531C87">
              <w:rPr>
                <w:rFonts w:cs="Arial"/>
                <w:color w:val="000000"/>
                <w:sz w:val="16"/>
                <w:szCs w:val="16"/>
                <w:lang w:val="es-CR" w:eastAsia="es-CR"/>
              </w:rPr>
              <w:t xml:space="preserve"> </w:t>
            </w:r>
            <w:hyperlink w:anchor="_[E]_Ajustes_42" w:history="1">
              <w:r w:rsidR="00CD1CAD" w:rsidRPr="001B3FFD">
                <w:rPr>
                  <w:rStyle w:val="Hipervnculo"/>
                  <w:rFonts w:cs="Arial"/>
                  <w:sz w:val="16"/>
                  <w:szCs w:val="16"/>
                  <w:lang w:val="es-CR" w:eastAsia="es-CR"/>
                </w:rPr>
                <w:t>[E] Ajustes</w:t>
              </w:r>
            </w:hyperlink>
          </w:p>
          <w:p w14:paraId="243D3FA3" w14:textId="77777777" w:rsidR="00CD1CAD" w:rsidRPr="001C062F" w:rsidRDefault="00CD1CAD" w:rsidP="001C062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CD1CAD" w:rsidRPr="00D91C10" w14:paraId="6479EAD9"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550" w:type="dxa"/>
            <w:vMerge/>
            <w:textDirection w:val="btLr"/>
            <w:hideMark/>
          </w:tcPr>
          <w:p w14:paraId="2A8F9CDA" w14:textId="77777777" w:rsidR="00CD1CAD" w:rsidRPr="00B4199C" w:rsidRDefault="00CD1CAD" w:rsidP="00D91C10">
            <w:pPr>
              <w:pStyle w:val="Ttulo9"/>
              <w:ind w:left="113" w:right="113"/>
              <w:jc w:val="center"/>
              <w:outlineLvl w:val="8"/>
              <w:rPr>
                <w:b w:val="0"/>
                <w:szCs w:val="16"/>
                <w:lang w:val="es-CR" w:eastAsia="es-CR"/>
              </w:rPr>
            </w:pPr>
          </w:p>
        </w:tc>
        <w:tc>
          <w:tcPr>
            <w:tcW w:w="2589" w:type="dxa"/>
            <w:hideMark/>
          </w:tcPr>
          <w:p w14:paraId="6281215F" w14:textId="77777777" w:rsidR="00CD1CAD" w:rsidRPr="00D91C10" w:rsidRDefault="00CD1CAD" w:rsidP="00D91C10">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578" w:name="_[A]_ReservasFinActual"/>
            <w:bookmarkEnd w:id="578"/>
            <w:r w:rsidRPr="00D91C10">
              <w:rPr>
                <w:szCs w:val="16"/>
              </w:rPr>
              <w:t xml:space="preserve">[A] </w:t>
            </w:r>
            <w:r w:rsidRPr="00D91C10">
              <w:rPr>
                <w:szCs w:val="16"/>
                <w:lang w:val="es-ES_tradnl" w:eastAsia="es-CR"/>
              </w:rPr>
              <w:t>ReservasFinActual</w:t>
            </w:r>
          </w:p>
        </w:tc>
        <w:tc>
          <w:tcPr>
            <w:tcW w:w="4536" w:type="dxa"/>
            <w:vAlign w:val="center"/>
            <w:hideMark/>
          </w:tcPr>
          <w:p w14:paraId="0EEA32F9" w14:textId="77777777" w:rsidR="00CD1CAD" w:rsidRPr="00AA78D3" w:rsidRDefault="00CD1CAD" w:rsidP="00CD1CAD">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49B23ECB" w14:textId="77777777" w:rsidR="00CD1CAD" w:rsidRPr="00D91C10" w:rsidRDefault="00CD1CAD" w:rsidP="00D91C10">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30400000000000</w:t>
            </w:r>
          </w:p>
        </w:tc>
        <w:tc>
          <w:tcPr>
            <w:tcW w:w="5103" w:type="dxa"/>
            <w:vAlign w:val="center"/>
            <w:hideMark/>
          </w:tcPr>
          <w:p w14:paraId="561FBE66" w14:textId="77777777" w:rsidR="00CD1CAD" w:rsidRDefault="00CD1CAD" w:rsidP="00D91C1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1AD821EE" w14:textId="77777777" w:rsidR="00CD1CAD" w:rsidRDefault="00CD1CAD" w:rsidP="00D91C1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 0</w:t>
            </w:r>
          </w:p>
          <w:p w14:paraId="709A56E3" w14:textId="77777777" w:rsidR="00CD1CAD" w:rsidRDefault="00CD1CAD" w:rsidP="00D91C1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6C0441D7" w14:textId="77777777" w:rsidR="00B826C4" w:rsidRDefault="00B826C4" w:rsidP="00B826C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7A5ECD36" w14:textId="77777777" w:rsidR="00B826C4" w:rsidRDefault="00B826C4" w:rsidP="00B826C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B826C4">
              <w:rPr>
                <w:rFonts w:cs="Arial"/>
                <w:color w:val="000000"/>
                <w:sz w:val="16"/>
                <w:szCs w:val="16"/>
                <w:lang w:eastAsia="es-CR"/>
              </w:rPr>
              <w:t>Se debe expresar con 2 decimales</w:t>
            </w:r>
          </w:p>
          <w:p w14:paraId="21F3976A" w14:textId="77777777" w:rsidR="00B826C4" w:rsidRDefault="00B826C4" w:rsidP="00B826C4">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p>
          <w:p w14:paraId="19048EA8" w14:textId="77777777" w:rsidR="00CD1CAD" w:rsidRDefault="00B826C4" w:rsidP="001C062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5EE19201" w14:textId="77777777" w:rsidR="00CD1CAD" w:rsidRDefault="00000000" w:rsidP="001C062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ReservasFinActual" w:history="1">
              <w:r w:rsidR="00CD1CAD" w:rsidRPr="001C062F">
                <w:rPr>
                  <w:rStyle w:val="Hipervnculo"/>
                  <w:rFonts w:cs="Arial"/>
                  <w:sz w:val="16"/>
                  <w:szCs w:val="16"/>
                  <w:lang w:val="es-CR" w:eastAsia="es-CR"/>
                </w:rPr>
                <w:t>[A] ReservasFinActual</w:t>
              </w:r>
            </w:hyperlink>
            <w:r w:rsidR="00CD1CAD">
              <w:rPr>
                <w:rFonts w:cs="Arial"/>
                <w:color w:val="000000"/>
                <w:sz w:val="16"/>
                <w:szCs w:val="16"/>
                <w:lang w:val="es-CR" w:eastAsia="es-CR"/>
              </w:rPr>
              <w:t xml:space="preserve"> =</w:t>
            </w:r>
          </w:p>
          <w:p w14:paraId="0EAB1B70" w14:textId="77777777" w:rsidR="00CD1CAD" w:rsidRDefault="00000000" w:rsidP="001C062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18" w:history="1">
              <w:r w:rsidR="00CD1CAD" w:rsidRPr="00964E1E">
                <w:rPr>
                  <w:rStyle w:val="Hipervnculo"/>
                  <w:rFonts w:cs="Arial"/>
                  <w:sz w:val="16"/>
                  <w:szCs w:val="16"/>
                  <w:lang w:val="es-CR" w:eastAsia="es-CR"/>
                </w:rPr>
                <w:t>[E] Reservas</w:t>
              </w:r>
            </w:hyperlink>
            <w:r w:rsidR="00CD1CAD">
              <w:rPr>
                <w:rFonts w:cs="Arial"/>
                <w:color w:val="000000"/>
                <w:sz w:val="16"/>
                <w:szCs w:val="16"/>
                <w:lang w:val="es-CR" w:eastAsia="es-CR"/>
              </w:rPr>
              <w:t xml:space="preserve"> +</w:t>
            </w:r>
          </w:p>
          <w:p w14:paraId="554860D1" w14:textId="77777777" w:rsidR="00CD1CAD" w:rsidRDefault="00000000" w:rsidP="001C062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ReservasOrigActual" w:history="1">
              <w:r w:rsidR="00CD1CAD" w:rsidRPr="00964E1E">
                <w:rPr>
                  <w:rStyle w:val="Hipervnculo"/>
                  <w:rFonts w:cs="Arial"/>
                  <w:sz w:val="16"/>
                  <w:szCs w:val="16"/>
                  <w:lang w:val="es-CR" w:eastAsia="es-CR"/>
                </w:rPr>
                <w:t>[A] ReservasOrigActual</w:t>
              </w:r>
            </w:hyperlink>
            <w:r w:rsidR="00CD1CAD">
              <w:rPr>
                <w:rFonts w:cs="Arial"/>
                <w:color w:val="000000"/>
                <w:sz w:val="16"/>
                <w:szCs w:val="16"/>
                <w:lang w:val="es-CR" w:eastAsia="es-CR"/>
              </w:rPr>
              <w:t xml:space="preserve"> +</w:t>
            </w:r>
            <w:r w:rsidR="00531C87">
              <w:rPr>
                <w:rFonts w:cs="Arial"/>
                <w:color w:val="000000"/>
                <w:sz w:val="16"/>
                <w:szCs w:val="16"/>
                <w:lang w:val="es-CR" w:eastAsia="es-CR"/>
              </w:rPr>
              <w:t xml:space="preserve"> </w:t>
            </w:r>
            <w:hyperlink w:anchor="_[A]_ReservasTransfActual" w:history="1">
              <w:r w:rsidR="00CD1CAD" w:rsidRPr="00964E1E">
                <w:rPr>
                  <w:rStyle w:val="Hipervnculo"/>
                  <w:rFonts w:cs="Arial"/>
                  <w:sz w:val="16"/>
                  <w:szCs w:val="16"/>
                  <w:lang w:val="es-CR" w:eastAsia="es-CR"/>
                </w:rPr>
                <w:t>[A] ReservasTransfActual</w:t>
              </w:r>
            </w:hyperlink>
          </w:p>
          <w:p w14:paraId="54B7168E" w14:textId="77777777" w:rsidR="00CD1CAD" w:rsidRDefault="00CD1CAD" w:rsidP="001C062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0EE91D41" w14:textId="77777777" w:rsidR="00CD1CAD" w:rsidRDefault="00B826C4" w:rsidP="001C062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d</w:t>
            </w:r>
            <w:r w:rsidR="00CD1CAD">
              <w:rPr>
                <w:rFonts w:cs="Arial"/>
                <w:color w:val="000000"/>
                <w:sz w:val="16"/>
                <w:szCs w:val="16"/>
                <w:lang w:val="es-CR" w:eastAsia="es-CR"/>
              </w:rPr>
              <w:t>.</w:t>
            </w:r>
          </w:p>
          <w:p w14:paraId="20140E06" w14:textId="77777777" w:rsidR="00CD1CAD" w:rsidRDefault="00000000" w:rsidP="001C062F">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ReservasFinActual" w:history="1">
              <w:r w:rsidR="00CD1CAD" w:rsidRPr="001C062F">
                <w:rPr>
                  <w:rStyle w:val="Hipervnculo"/>
                  <w:rFonts w:cs="Arial"/>
                  <w:sz w:val="16"/>
                  <w:szCs w:val="16"/>
                  <w:lang w:val="es-CR" w:eastAsia="es-CR"/>
                </w:rPr>
                <w:t>[A] ReservasFinActual</w:t>
              </w:r>
            </w:hyperlink>
            <w:r w:rsidR="00CD1CAD">
              <w:rPr>
                <w:rFonts w:cs="Arial"/>
                <w:color w:val="000000"/>
                <w:sz w:val="16"/>
                <w:szCs w:val="16"/>
                <w:lang w:val="es-CR" w:eastAsia="es-CR"/>
              </w:rPr>
              <w:t xml:space="preserve"> =</w:t>
            </w:r>
          </w:p>
          <w:p w14:paraId="3C6AB3A1" w14:textId="77777777" w:rsidR="00CD1CAD" w:rsidRPr="00D91C10" w:rsidRDefault="00000000" w:rsidP="00531C8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E]_Reservas_41" w:history="1">
              <w:r w:rsidR="00CD1CAD" w:rsidRPr="001B3FFD">
                <w:rPr>
                  <w:rStyle w:val="Hipervnculo"/>
                  <w:rFonts w:cs="Arial"/>
                  <w:sz w:val="16"/>
                  <w:szCs w:val="16"/>
                  <w:lang w:val="es-CR" w:eastAsia="es-CR"/>
                </w:rPr>
                <w:t>[E] Reservas</w:t>
              </w:r>
            </w:hyperlink>
            <w:r w:rsidR="00CD1CAD">
              <w:rPr>
                <w:rFonts w:cs="Arial"/>
                <w:color w:val="000000"/>
                <w:sz w:val="16"/>
                <w:szCs w:val="16"/>
                <w:lang w:val="es-CR" w:eastAsia="es-CR"/>
              </w:rPr>
              <w:t xml:space="preserve"> +</w:t>
            </w:r>
            <w:r w:rsidR="00531C87">
              <w:rPr>
                <w:rFonts w:cs="Arial"/>
                <w:color w:val="000000"/>
                <w:sz w:val="16"/>
                <w:szCs w:val="16"/>
                <w:lang w:val="es-CR" w:eastAsia="es-CR"/>
              </w:rPr>
              <w:t xml:space="preserve"> </w:t>
            </w:r>
            <w:hyperlink w:anchor="_[E]_Reservas_42" w:history="1">
              <w:r w:rsidR="00CD1CAD" w:rsidRPr="001B3FFD">
                <w:rPr>
                  <w:rStyle w:val="Hipervnculo"/>
                  <w:rFonts w:cs="Arial"/>
                  <w:sz w:val="16"/>
                  <w:szCs w:val="16"/>
                  <w:lang w:val="es-CR" w:eastAsia="es-CR"/>
                </w:rPr>
                <w:t>[E] Reservas</w:t>
              </w:r>
            </w:hyperlink>
          </w:p>
        </w:tc>
      </w:tr>
      <w:tr w:rsidR="00CD1CAD" w:rsidRPr="00D91C10" w14:paraId="1A5C1FBA"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550" w:type="dxa"/>
            <w:vMerge/>
            <w:textDirection w:val="btLr"/>
            <w:hideMark/>
          </w:tcPr>
          <w:p w14:paraId="34336BFC" w14:textId="77777777" w:rsidR="00CD1CAD" w:rsidRPr="00B4199C" w:rsidRDefault="00CD1CAD" w:rsidP="00D91C10">
            <w:pPr>
              <w:pStyle w:val="Ttulo9"/>
              <w:ind w:left="113" w:right="113"/>
              <w:jc w:val="center"/>
              <w:outlineLvl w:val="8"/>
              <w:rPr>
                <w:b w:val="0"/>
                <w:szCs w:val="16"/>
                <w:lang w:val="es-CR" w:eastAsia="es-CR"/>
              </w:rPr>
            </w:pPr>
          </w:p>
        </w:tc>
        <w:tc>
          <w:tcPr>
            <w:tcW w:w="2589" w:type="dxa"/>
            <w:hideMark/>
          </w:tcPr>
          <w:p w14:paraId="33C284A1" w14:textId="77777777" w:rsidR="00CD1CAD" w:rsidRPr="00D91C10" w:rsidRDefault="00CD1CAD" w:rsidP="00D91C10">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579" w:name="_[A]_ResultadosPrincipioPeriodoFinAc"/>
            <w:bookmarkEnd w:id="579"/>
            <w:r w:rsidRPr="00D91C10">
              <w:rPr>
                <w:szCs w:val="16"/>
              </w:rPr>
              <w:t xml:space="preserve">[A] </w:t>
            </w:r>
            <w:r w:rsidRPr="00D91C10">
              <w:rPr>
                <w:szCs w:val="16"/>
                <w:lang w:val="es-ES_tradnl" w:eastAsia="es-CR"/>
              </w:rPr>
              <w:t>ResultadosPrincipioPeriodoFinActual</w:t>
            </w:r>
          </w:p>
        </w:tc>
        <w:tc>
          <w:tcPr>
            <w:tcW w:w="4536" w:type="dxa"/>
            <w:vAlign w:val="center"/>
            <w:hideMark/>
          </w:tcPr>
          <w:p w14:paraId="4866E569" w14:textId="77777777" w:rsidR="00CD1CAD" w:rsidRPr="00AA78D3" w:rsidRDefault="00CD1CAD" w:rsidP="00CD1CAD">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2E7BCD94" w14:textId="77777777" w:rsidR="00CD1CAD" w:rsidRPr="00D91C10" w:rsidRDefault="00CD1CAD" w:rsidP="00D91C10">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30500000000000</w:t>
            </w:r>
          </w:p>
        </w:tc>
        <w:tc>
          <w:tcPr>
            <w:tcW w:w="5103" w:type="dxa"/>
            <w:vAlign w:val="center"/>
            <w:hideMark/>
          </w:tcPr>
          <w:p w14:paraId="5E8A77D6" w14:textId="77777777" w:rsidR="00CD1CAD" w:rsidRDefault="00CD1CAD"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a.</w:t>
            </w:r>
          </w:p>
          <w:p w14:paraId="01243B1E" w14:textId="77777777" w:rsidR="00CD1CAD" w:rsidRDefault="00CD1CAD"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Puede ser &lt; 0 ó ≥ 0</w:t>
            </w:r>
          </w:p>
          <w:p w14:paraId="65FC905D" w14:textId="77777777" w:rsidR="00CD1CAD" w:rsidRDefault="00CD1CAD"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253B2EE8" w14:textId="77777777" w:rsidR="00D330AC" w:rsidRDefault="00D330AC" w:rsidP="00D330A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b.</w:t>
            </w:r>
          </w:p>
          <w:p w14:paraId="6A834788" w14:textId="77777777" w:rsidR="00D330AC" w:rsidRDefault="00D330AC" w:rsidP="00D330AC">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B826C4">
              <w:rPr>
                <w:rFonts w:cs="Arial"/>
                <w:color w:val="000000"/>
                <w:sz w:val="16"/>
                <w:szCs w:val="16"/>
                <w:lang w:eastAsia="es-CR"/>
              </w:rPr>
              <w:t>Se debe expresar con 2 decimales</w:t>
            </w:r>
          </w:p>
          <w:p w14:paraId="495C10A9" w14:textId="77777777" w:rsidR="00D330AC" w:rsidRPr="00D330AC" w:rsidRDefault="00D330AC"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p>
          <w:p w14:paraId="6BF7FE94" w14:textId="77777777" w:rsidR="00CD1CAD" w:rsidRDefault="00D330AC"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w:t>
            </w:r>
            <w:r w:rsidR="00CD1CAD">
              <w:rPr>
                <w:rFonts w:cs="Arial"/>
                <w:color w:val="000000"/>
                <w:sz w:val="16"/>
                <w:szCs w:val="16"/>
                <w:lang w:val="es-CR" w:eastAsia="es-CR"/>
              </w:rPr>
              <w:t>.</w:t>
            </w:r>
          </w:p>
          <w:p w14:paraId="23EE7625" w14:textId="77777777" w:rsidR="00CD1CAD" w:rsidRDefault="00000000"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ResultadosPrincipioPeriodoFinAc" w:history="1">
              <w:r w:rsidR="00CD1CAD" w:rsidRPr="001C062F">
                <w:rPr>
                  <w:rStyle w:val="Hipervnculo"/>
                  <w:rFonts w:cs="Arial"/>
                  <w:sz w:val="16"/>
                  <w:szCs w:val="16"/>
                  <w:lang w:val="es-CR" w:eastAsia="es-CR"/>
                </w:rPr>
                <w:t>[A] ResultadosPrincipioPeriodoFinActual</w:t>
              </w:r>
            </w:hyperlink>
            <w:r w:rsidR="00CD1CAD">
              <w:rPr>
                <w:rFonts w:cs="Arial"/>
                <w:color w:val="000000"/>
                <w:sz w:val="16"/>
                <w:szCs w:val="16"/>
                <w:lang w:val="es-CR" w:eastAsia="es-CR"/>
              </w:rPr>
              <w:t>.=</w:t>
            </w:r>
          </w:p>
          <w:p w14:paraId="0E371F05" w14:textId="77777777" w:rsidR="00CD1CAD" w:rsidRDefault="00000000"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18" w:history="1">
              <w:r w:rsidR="00CD1CAD" w:rsidRPr="00964E1E">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p>
          <w:p w14:paraId="73ADB16B" w14:textId="77777777" w:rsidR="00CD1CAD" w:rsidRDefault="00000000"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ResultadosPrincipioPeriodoOrigA" w:history="1">
              <w:r w:rsidR="00CD1CAD" w:rsidRPr="00964E1E">
                <w:rPr>
                  <w:rStyle w:val="Hipervnculo"/>
                  <w:rFonts w:cs="Arial"/>
                  <w:sz w:val="16"/>
                  <w:szCs w:val="16"/>
                  <w:lang w:val="es-CR" w:eastAsia="es-CR"/>
                </w:rPr>
                <w:t>[A] ResultadosPrincipioPeriodoOrigActual</w:t>
              </w:r>
            </w:hyperlink>
            <w:r w:rsidR="00CD1CAD">
              <w:rPr>
                <w:rFonts w:cs="Arial"/>
                <w:color w:val="000000"/>
                <w:sz w:val="16"/>
                <w:szCs w:val="16"/>
                <w:lang w:val="es-CR" w:eastAsia="es-CR"/>
              </w:rPr>
              <w:t xml:space="preserve"> +</w:t>
            </w:r>
            <w:r w:rsidR="00531C87">
              <w:rPr>
                <w:rFonts w:cs="Arial"/>
                <w:color w:val="000000"/>
                <w:sz w:val="16"/>
                <w:szCs w:val="16"/>
                <w:lang w:val="es-CR" w:eastAsia="es-CR"/>
              </w:rPr>
              <w:t xml:space="preserve"> </w:t>
            </w:r>
            <w:hyperlink w:anchor="_[A]_ResultadosPrincipioPeriodoTrans" w:history="1">
              <w:r w:rsidR="00CD1CAD" w:rsidRPr="00964E1E">
                <w:rPr>
                  <w:rStyle w:val="Hipervnculo"/>
                  <w:rFonts w:cs="Arial"/>
                  <w:sz w:val="16"/>
                  <w:szCs w:val="16"/>
                  <w:lang w:val="es-CR" w:eastAsia="es-CR"/>
                </w:rPr>
                <w:t>[A] ResultadosPrincipioPeriodoTransfActual</w:t>
              </w:r>
            </w:hyperlink>
          </w:p>
          <w:p w14:paraId="697C5552" w14:textId="77777777" w:rsidR="00CD1CAD" w:rsidRDefault="00CD1CAD" w:rsidP="00D91C10">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61E229F1" w14:textId="77777777" w:rsidR="00CD1CAD" w:rsidRDefault="00D330AC" w:rsidP="001C062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d</w:t>
            </w:r>
            <w:r w:rsidR="00CD1CAD">
              <w:rPr>
                <w:rFonts w:cs="Arial"/>
                <w:color w:val="000000"/>
                <w:sz w:val="16"/>
                <w:szCs w:val="16"/>
                <w:lang w:val="es-CR" w:eastAsia="es-CR"/>
              </w:rPr>
              <w:t>.</w:t>
            </w:r>
          </w:p>
          <w:p w14:paraId="3C6FE5C2" w14:textId="77777777" w:rsidR="00CD1CAD" w:rsidRDefault="00000000" w:rsidP="001C062F">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ResultadosPrincipioPeriodoFinAc" w:history="1">
              <w:r w:rsidR="00CD1CAD" w:rsidRPr="001C062F">
                <w:rPr>
                  <w:rStyle w:val="Hipervnculo"/>
                  <w:rFonts w:cs="Arial"/>
                  <w:sz w:val="16"/>
                  <w:szCs w:val="16"/>
                  <w:lang w:val="es-CR" w:eastAsia="es-CR"/>
                </w:rPr>
                <w:t>[A] ResultadosPrincipioPeriodoFinActual</w:t>
              </w:r>
            </w:hyperlink>
            <w:r w:rsidR="00CD1CAD">
              <w:rPr>
                <w:rFonts w:cs="Arial"/>
                <w:color w:val="000000"/>
                <w:sz w:val="16"/>
                <w:szCs w:val="16"/>
                <w:lang w:val="es-CR" w:eastAsia="es-CR"/>
              </w:rPr>
              <w:t>. =</w:t>
            </w:r>
          </w:p>
          <w:p w14:paraId="2BCE09D6" w14:textId="77777777" w:rsidR="00CD1CAD" w:rsidRPr="00D91C10" w:rsidRDefault="00000000" w:rsidP="00531C87">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E]_ResultadosPrincipioPeriodo_41" w:history="1">
              <w:r w:rsidR="00CD1CAD" w:rsidRPr="001B3FFD">
                <w:rPr>
                  <w:rStyle w:val="Hipervnculo"/>
                  <w:rFonts w:cs="Arial"/>
                  <w:sz w:val="16"/>
                  <w:szCs w:val="16"/>
                  <w:lang w:val="es-CR" w:eastAsia="es-CR"/>
                </w:rPr>
                <w:t>[E] ResultadosPrincipioPeriodo</w:t>
              </w:r>
            </w:hyperlink>
            <w:r w:rsidR="00CD1CAD">
              <w:rPr>
                <w:rFonts w:cs="Arial"/>
                <w:color w:val="000000"/>
                <w:sz w:val="16"/>
                <w:szCs w:val="16"/>
                <w:lang w:val="es-CR" w:eastAsia="es-CR"/>
              </w:rPr>
              <w:t xml:space="preserve"> +</w:t>
            </w:r>
            <w:r w:rsidR="00531C87">
              <w:rPr>
                <w:rFonts w:cs="Arial"/>
                <w:color w:val="000000"/>
                <w:sz w:val="16"/>
                <w:szCs w:val="16"/>
                <w:lang w:val="es-CR" w:eastAsia="es-CR"/>
              </w:rPr>
              <w:t xml:space="preserve"> </w:t>
            </w:r>
            <w:hyperlink w:anchor="_[E]_ResultadosPrincipioPeriodo_42" w:history="1">
              <w:r w:rsidR="00CD1CAD" w:rsidRPr="001B3FFD">
                <w:rPr>
                  <w:rStyle w:val="Hipervnculo"/>
                  <w:rFonts w:cs="Arial"/>
                  <w:sz w:val="16"/>
                  <w:szCs w:val="16"/>
                  <w:lang w:val="es-CR" w:eastAsia="es-CR"/>
                </w:rPr>
                <w:t>[E] ResultadosPrincipioPeriodo</w:t>
              </w:r>
            </w:hyperlink>
          </w:p>
        </w:tc>
      </w:tr>
      <w:tr w:rsidR="005267DE" w:rsidRPr="00D91C10" w14:paraId="7278FF81"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550" w:type="dxa"/>
            <w:textDirection w:val="btLr"/>
            <w:hideMark/>
          </w:tcPr>
          <w:p w14:paraId="5B39D2E6" w14:textId="77777777" w:rsidR="005267DE" w:rsidRPr="00B4199C" w:rsidRDefault="00B4199C">
            <w:pPr>
              <w:pStyle w:val="Ttulo9"/>
              <w:ind w:left="113" w:right="113"/>
              <w:jc w:val="center"/>
              <w:outlineLvl w:val="8"/>
              <w:rPr>
                <w:b w:val="0"/>
                <w:szCs w:val="16"/>
                <w:lang w:val="es-CR" w:eastAsia="es-CR"/>
              </w:rPr>
            </w:pPr>
            <w:r w:rsidRPr="00B4199C">
              <w:rPr>
                <w:b w:val="0"/>
              </w:rPr>
              <w:lastRenderedPageBreak/>
              <w:t>[E]</w:t>
            </w:r>
            <w:r w:rsidR="005267DE" w:rsidRPr="00B4199C">
              <w:rPr>
                <w:b w:val="0"/>
                <w:szCs w:val="16"/>
                <w:lang w:val="es-ES_tradnl" w:eastAsia="es-CR"/>
              </w:rPr>
              <w:t>Atribuido</w:t>
            </w:r>
            <w:r w:rsidR="00C10275">
              <w:rPr>
                <w:b w:val="0"/>
                <w:szCs w:val="16"/>
                <w:lang w:val="es-ES_tradnl" w:eastAsia="es-CR"/>
              </w:rPr>
              <w:t>ParticipNoControl</w:t>
            </w:r>
            <w:r w:rsidR="005267DE" w:rsidRPr="00B4199C">
              <w:rPr>
                <w:b w:val="0"/>
                <w:szCs w:val="16"/>
                <w:lang w:val="es-ES_tradnl" w:eastAsia="es-CR"/>
              </w:rPr>
              <w:t>FinActual</w:t>
            </w:r>
          </w:p>
        </w:tc>
        <w:tc>
          <w:tcPr>
            <w:tcW w:w="2589" w:type="dxa"/>
            <w:hideMark/>
          </w:tcPr>
          <w:p w14:paraId="545CA176" w14:textId="77777777" w:rsidR="005267DE" w:rsidRPr="00D91C10" w:rsidRDefault="005267DE" w:rsidP="00D91C10">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580" w:name="_[A]_Total_86"/>
            <w:bookmarkEnd w:id="580"/>
            <w:r w:rsidRPr="00D91C10">
              <w:rPr>
                <w:szCs w:val="16"/>
              </w:rPr>
              <w:t xml:space="preserve">[A] </w:t>
            </w:r>
            <w:r w:rsidRPr="00D91C10">
              <w:rPr>
                <w:szCs w:val="16"/>
                <w:lang w:val="es-ES_tradnl" w:eastAsia="es-CR"/>
              </w:rPr>
              <w:t>Total</w:t>
            </w:r>
          </w:p>
        </w:tc>
        <w:tc>
          <w:tcPr>
            <w:tcW w:w="4536" w:type="dxa"/>
            <w:vAlign w:val="center"/>
            <w:hideMark/>
          </w:tcPr>
          <w:p w14:paraId="00AB18E4" w14:textId="77777777" w:rsidR="005267DE" w:rsidRPr="00AA78D3" w:rsidRDefault="005267DE">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Atribuidos a l</w:t>
            </w:r>
            <w:r w:rsidR="00C10275">
              <w:rPr>
                <w:rFonts w:cs="Arial"/>
                <w:color w:val="000000"/>
                <w:sz w:val="16"/>
                <w:szCs w:val="16"/>
                <w:lang w:val="es-CR" w:eastAsia="es-CR"/>
              </w:rPr>
              <w:t>a</w:t>
            </w:r>
            <w:r w:rsidRPr="00AA78D3">
              <w:rPr>
                <w:rFonts w:cs="Arial"/>
                <w:color w:val="000000"/>
                <w:sz w:val="16"/>
                <w:szCs w:val="16"/>
                <w:lang w:val="es-CR" w:eastAsia="es-CR"/>
              </w:rPr>
              <w:t xml:space="preserve">s </w:t>
            </w:r>
            <w:r w:rsidR="00C10275">
              <w:rPr>
                <w:rFonts w:cs="Arial"/>
                <w:color w:val="000000"/>
                <w:sz w:val="16"/>
                <w:szCs w:val="16"/>
                <w:lang w:val="es-CR" w:eastAsia="es-CR"/>
              </w:rPr>
              <w:t>participaciones no conoladas</w:t>
            </w:r>
          </w:p>
        </w:tc>
        <w:tc>
          <w:tcPr>
            <w:tcW w:w="397" w:type="dxa"/>
            <w:textDirection w:val="btLr"/>
            <w:vAlign w:val="center"/>
            <w:hideMark/>
          </w:tcPr>
          <w:p w14:paraId="3EE6A152" w14:textId="77777777" w:rsidR="005267DE" w:rsidRPr="00D91C10" w:rsidRDefault="005267DE" w:rsidP="00D91C10">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No aplica</w:t>
            </w:r>
          </w:p>
        </w:tc>
        <w:tc>
          <w:tcPr>
            <w:tcW w:w="5103" w:type="dxa"/>
            <w:vAlign w:val="center"/>
            <w:hideMark/>
          </w:tcPr>
          <w:p w14:paraId="30C78D00" w14:textId="77777777" w:rsidR="005267DE" w:rsidRPr="00D91C10" w:rsidRDefault="0000000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86" w:history="1">
              <w:r w:rsidR="005267DE" w:rsidRPr="00D91C10">
                <w:rPr>
                  <w:rStyle w:val="Hipervnculo"/>
                  <w:rFonts w:cs="Arial"/>
                  <w:sz w:val="16"/>
                  <w:szCs w:val="16"/>
                  <w:lang w:val="es-CR" w:eastAsia="es-CR"/>
                </w:rPr>
                <w:t>[A] Total</w:t>
              </w:r>
            </w:hyperlink>
            <w:r w:rsidR="005267DE" w:rsidRPr="00D91C10">
              <w:rPr>
                <w:rFonts w:cs="Arial"/>
                <w:color w:val="000000"/>
                <w:sz w:val="16"/>
                <w:szCs w:val="16"/>
                <w:lang w:val="es-CR" w:eastAsia="es-CR"/>
              </w:rPr>
              <w:t xml:space="preserve"> = </w:t>
            </w:r>
            <w:r w:rsidR="00497DDC">
              <w:rPr>
                <w:rFonts w:cs="Arial"/>
                <w:color w:val="000000"/>
                <w:sz w:val="16"/>
                <w:szCs w:val="16"/>
                <w:lang w:val="es-CR" w:eastAsia="es-CR"/>
              </w:rPr>
              <w:t>∑</w:t>
            </w:r>
            <w:r w:rsidR="005267DE" w:rsidRPr="00D91C10">
              <w:rPr>
                <w:rFonts w:cs="Arial"/>
                <w:color w:val="000000"/>
                <w:sz w:val="16"/>
                <w:szCs w:val="16"/>
                <w:lang w:val="es-CR" w:eastAsia="es-CR"/>
              </w:rPr>
              <w:t xml:space="preserve"> </w:t>
            </w:r>
            <w:hyperlink w:anchor="_DesgloseAtribuidoInteresesMinoritar_1" w:history="1">
              <w:r w:rsidR="005267DE" w:rsidRPr="00D91C10">
                <w:rPr>
                  <w:rStyle w:val="Hipervnculo"/>
                  <w:rFonts w:cs="Arial"/>
                  <w:sz w:val="16"/>
                  <w:szCs w:val="16"/>
                  <w:lang w:val="es-CR" w:eastAsia="es-CR"/>
                </w:rPr>
                <w:t>DesgloseAtribuido</w:t>
              </w:r>
              <w:r w:rsidR="00C10275">
                <w:rPr>
                  <w:b/>
                  <w:szCs w:val="16"/>
                  <w:lang w:val="es-ES_tradnl" w:eastAsia="es-CR"/>
                </w:rPr>
                <w:t>ParticipNoControl</w:t>
              </w:r>
              <w:r w:rsidR="005267DE" w:rsidRPr="00D91C10">
                <w:rPr>
                  <w:rStyle w:val="Hipervnculo"/>
                  <w:rFonts w:cs="Arial"/>
                  <w:sz w:val="16"/>
                  <w:szCs w:val="16"/>
                  <w:lang w:val="es-CR" w:eastAsia="es-CR"/>
                </w:rPr>
                <w:t>FinActual</w:t>
              </w:r>
            </w:hyperlink>
          </w:p>
        </w:tc>
      </w:tr>
      <w:tr w:rsidR="0048440F" w:rsidRPr="00D91C10" w14:paraId="3DA935C6"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550" w:type="dxa"/>
            <w:vMerge w:val="restart"/>
            <w:textDirection w:val="btLr"/>
            <w:hideMark/>
          </w:tcPr>
          <w:p w14:paraId="26EEF525" w14:textId="77777777" w:rsidR="0048440F" w:rsidRPr="00B4199C" w:rsidRDefault="00B4199C">
            <w:pPr>
              <w:pStyle w:val="Ttulo9"/>
              <w:ind w:left="113" w:right="113"/>
              <w:jc w:val="center"/>
              <w:outlineLvl w:val="8"/>
              <w:rPr>
                <w:b w:val="0"/>
                <w:szCs w:val="16"/>
                <w:lang w:val="es-CR" w:eastAsia="es-CR"/>
              </w:rPr>
            </w:pPr>
            <w:bookmarkStart w:id="581" w:name="_DesgloseAtribuidoInteresesMinoritar_1"/>
            <w:bookmarkEnd w:id="581"/>
            <w:r w:rsidRPr="00B4199C">
              <w:rPr>
                <w:b w:val="0"/>
              </w:rPr>
              <w:t>[E]</w:t>
            </w:r>
            <w:r w:rsidR="0048440F" w:rsidRPr="00B4199C">
              <w:rPr>
                <w:b w:val="0"/>
                <w:szCs w:val="16"/>
                <w:lang w:val="es-ES_tradnl" w:eastAsia="es-CR"/>
              </w:rPr>
              <w:t>DesgloseAtribuido</w:t>
            </w:r>
            <w:r w:rsidR="00C10275">
              <w:rPr>
                <w:b w:val="0"/>
                <w:szCs w:val="16"/>
                <w:lang w:val="es-ES_tradnl" w:eastAsia="es-CR"/>
              </w:rPr>
              <w:t>ParticipNoControl</w:t>
            </w:r>
            <w:r w:rsidR="0048440F" w:rsidRPr="00B4199C">
              <w:rPr>
                <w:b w:val="0"/>
                <w:szCs w:val="16"/>
                <w:lang w:val="es-ES_tradnl" w:eastAsia="es-CR"/>
              </w:rPr>
              <w:t>FinActual</w:t>
            </w:r>
          </w:p>
        </w:tc>
        <w:tc>
          <w:tcPr>
            <w:tcW w:w="2589" w:type="dxa"/>
            <w:hideMark/>
          </w:tcPr>
          <w:p w14:paraId="383F5AE4" w14:textId="77777777" w:rsidR="0048440F" w:rsidRPr="00D91C10" w:rsidRDefault="0048440F" w:rsidP="00D91C10">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582" w:name="_[E]_CapSocial_39"/>
            <w:bookmarkEnd w:id="582"/>
            <w:r w:rsidRPr="00D91C10">
              <w:rPr>
                <w:szCs w:val="16"/>
              </w:rPr>
              <w:t xml:space="preserve">[E] </w:t>
            </w:r>
            <w:r w:rsidRPr="00D91C10">
              <w:rPr>
                <w:szCs w:val="16"/>
                <w:lang w:val="es-ES_tradnl" w:eastAsia="es-CR"/>
              </w:rPr>
              <w:t>CapSocial</w:t>
            </w:r>
          </w:p>
        </w:tc>
        <w:tc>
          <w:tcPr>
            <w:tcW w:w="4536" w:type="dxa"/>
            <w:vAlign w:val="center"/>
            <w:hideMark/>
          </w:tcPr>
          <w:p w14:paraId="718EBD7C" w14:textId="77777777" w:rsidR="0048440F" w:rsidRPr="00AA78D3" w:rsidRDefault="0048440F" w:rsidP="0048440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0C082407" w14:textId="77777777" w:rsidR="0048440F" w:rsidRPr="00D91C10" w:rsidRDefault="0048440F" w:rsidP="00D91C10">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No aplica</w:t>
            </w:r>
          </w:p>
        </w:tc>
        <w:tc>
          <w:tcPr>
            <w:tcW w:w="5103" w:type="dxa"/>
            <w:vAlign w:val="center"/>
            <w:hideMark/>
          </w:tcPr>
          <w:p w14:paraId="2F5ADC43" w14:textId="77777777" w:rsidR="00D330AC" w:rsidRPr="00D1267E" w:rsidRDefault="00D330AC" w:rsidP="009B7AA1">
            <w:pPr>
              <w:pStyle w:val="Prrafodelista"/>
              <w:numPr>
                <w:ilvl w:val="0"/>
                <w:numId w:val="427"/>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BC0C743" w14:textId="77777777" w:rsidR="0048440F" w:rsidRPr="00D330AC" w:rsidRDefault="00D330AC" w:rsidP="009B7AA1">
            <w:pPr>
              <w:pStyle w:val="Prrafodelista"/>
              <w:numPr>
                <w:ilvl w:val="0"/>
                <w:numId w:val="42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330AC">
              <w:rPr>
                <w:rFonts w:cs="Arial"/>
                <w:color w:val="000000"/>
                <w:sz w:val="16"/>
                <w:szCs w:val="16"/>
                <w:lang w:eastAsia="es-CR"/>
              </w:rPr>
              <w:t>Se debe expresar con 2 decimales</w:t>
            </w:r>
          </w:p>
        </w:tc>
      </w:tr>
      <w:tr w:rsidR="0048440F" w:rsidRPr="00D91C10" w14:paraId="60C3AF69"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550" w:type="dxa"/>
            <w:vMerge/>
            <w:textDirection w:val="btLr"/>
            <w:hideMark/>
          </w:tcPr>
          <w:p w14:paraId="1F80BE01" w14:textId="77777777" w:rsidR="0048440F" w:rsidRPr="00B4199C" w:rsidRDefault="0048440F" w:rsidP="00D91C10">
            <w:pPr>
              <w:pStyle w:val="Ttulo9"/>
              <w:ind w:left="113" w:right="113"/>
              <w:jc w:val="center"/>
              <w:outlineLvl w:val="8"/>
              <w:rPr>
                <w:b w:val="0"/>
                <w:szCs w:val="16"/>
                <w:lang w:val="es-CR" w:eastAsia="es-CR"/>
              </w:rPr>
            </w:pPr>
          </w:p>
        </w:tc>
        <w:tc>
          <w:tcPr>
            <w:tcW w:w="2589" w:type="dxa"/>
            <w:hideMark/>
          </w:tcPr>
          <w:p w14:paraId="2905F45F" w14:textId="77777777" w:rsidR="0048440F" w:rsidRPr="00D91C10" w:rsidRDefault="0048440F" w:rsidP="00D91C10">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583" w:name="_[E]_AportesNoCapitalizados_41"/>
            <w:bookmarkEnd w:id="583"/>
            <w:r w:rsidRPr="00D91C10">
              <w:rPr>
                <w:szCs w:val="16"/>
              </w:rPr>
              <w:t xml:space="preserve">[E] </w:t>
            </w:r>
            <w:r w:rsidRPr="00D91C10">
              <w:rPr>
                <w:szCs w:val="16"/>
                <w:lang w:val="es-ES_tradnl" w:eastAsia="es-CR"/>
              </w:rPr>
              <w:t>AportesNoCapitalizados</w:t>
            </w:r>
          </w:p>
        </w:tc>
        <w:tc>
          <w:tcPr>
            <w:tcW w:w="4536" w:type="dxa"/>
            <w:vAlign w:val="center"/>
            <w:hideMark/>
          </w:tcPr>
          <w:p w14:paraId="647CA957" w14:textId="77777777" w:rsidR="0048440F" w:rsidRPr="00AA78D3" w:rsidRDefault="0048440F" w:rsidP="0048440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1D795DBA" w14:textId="77777777" w:rsidR="0048440F" w:rsidRPr="00D91C10" w:rsidRDefault="0048440F" w:rsidP="00D91C10">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No aplica</w:t>
            </w:r>
          </w:p>
        </w:tc>
        <w:tc>
          <w:tcPr>
            <w:tcW w:w="5103" w:type="dxa"/>
            <w:vAlign w:val="center"/>
            <w:hideMark/>
          </w:tcPr>
          <w:p w14:paraId="540D6A5B" w14:textId="77777777" w:rsidR="00D330AC" w:rsidRPr="00D1267E" w:rsidRDefault="00D330AC" w:rsidP="009B7AA1">
            <w:pPr>
              <w:pStyle w:val="Prrafodelista"/>
              <w:numPr>
                <w:ilvl w:val="0"/>
                <w:numId w:val="42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21B61155" w14:textId="77777777" w:rsidR="0048440F" w:rsidRPr="00D330AC" w:rsidRDefault="00D330AC" w:rsidP="009B7AA1">
            <w:pPr>
              <w:pStyle w:val="Prrafodelista"/>
              <w:numPr>
                <w:ilvl w:val="0"/>
                <w:numId w:val="42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330AC">
              <w:rPr>
                <w:rFonts w:cs="Arial"/>
                <w:color w:val="000000"/>
                <w:sz w:val="16"/>
                <w:szCs w:val="16"/>
                <w:lang w:eastAsia="es-CR"/>
              </w:rPr>
              <w:t>Se debe expresar con 2 decimales</w:t>
            </w:r>
          </w:p>
        </w:tc>
      </w:tr>
      <w:tr w:rsidR="0048440F" w:rsidRPr="00D91C10" w14:paraId="11CFD536"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550" w:type="dxa"/>
            <w:vMerge/>
            <w:textDirection w:val="btLr"/>
            <w:hideMark/>
          </w:tcPr>
          <w:p w14:paraId="4E2D3E90" w14:textId="77777777" w:rsidR="0048440F" w:rsidRPr="00B4199C" w:rsidRDefault="0048440F" w:rsidP="00D91C10">
            <w:pPr>
              <w:pStyle w:val="Ttulo9"/>
              <w:ind w:left="113" w:right="113"/>
              <w:jc w:val="center"/>
              <w:outlineLvl w:val="8"/>
              <w:rPr>
                <w:b w:val="0"/>
                <w:szCs w:val="16"/>
                <w:lang w:val="es-CR" w:eastAsia="es-CR"/>
              </w:rPr>
            </w:pPr>
          </w:p>
        </w:tc>
        <w:tc>
          <w:tcPr>
            <w:tcW w:w="2589" w:type="dxa"/>
            <w:hideMark/>
          </w:tcPr>
          <w:p w14:paraId="38C5F7F9" w14:textId="77777777" w:rsidR="0048440F" w:rsidRPr="00D91C10" w:rsidRDefault="0048440F" w:rsidP="00D91C10">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584" w:name="_[E]_Ajustes_41"/>
            <w:bookmarkEnd w:id="584"/>
            <w:r w:rsidRPr="00D91C10">
              <w:rPr>
                <w:szCs w:val="16"/>
              </w:rPr>
              <w:t xml:space="preserve">[E] </w:t>
            </w:r>
            <w:r w:rsidRPr="00D91C10">
              <w:rPr>
                <w:szCs w:val="16"/>
                <w:lang w:val="es-ES_tradnl" w:eastAsia="es-CR"/>
              </w:rPr>
              <w:t>Ajustes</w:t>
            </w:r>
          </w:p>
        </w:tc>
        <w:tc>
          <w:tcPr>
            <w:tcW w:w="4536" w:type="dxa"/>
            <w:vAlign w:val="center"/>
            <w:hideMark/>
          </w:tcPr>
          <w:p w14:paraId="1DC6E73F" w14:textId="77777777" w:rsidR="0048440F" w:rsidRPr="00AA78D3" w:rsidRDefault="0048440F" w:rsidP="0048440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ajustes al patrimonio</w:t>
            </w:r>
          </w:p>
        </w:tc>
        <w:tc>
          <w:tcPr>
            <w:tcW w:w="397" w:type="dxa"/>
            <w:textDirection w:val="btLr"/>
            <w:vAlign w:val="center"/>
            <w:hideMark/>
          </w:tcPr>
          <w:p w14:paraId="72A222EA" w14:textId="77777777" w:rsidR="0048440F" w:rsidRPr="00D91C10" w:rsidRDefault="0048440F" w:rsidP="00D91C10">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No aplica</w:t>
            </w:r>
          </w:p>
        </w:tc>
        <w:tc>
          <w:tcPr>
            <w:tcW w:w="5103" w:type="dxa"/>
            <w:vAlign w:val="center"/>
            <w:hideMark/>
          </w:tcPr>
          <w:p w14:paraId="512272B4" w14:textId="77777777" w:rsidR="00D330AC" w:rsidRPr="00D1267E" w:rsidRDefault="00D330AC" w:rsidP="009B7AA1">
            <w:pPr>
              <w:pStyle w:val="Prrafodelista"/>
              <w:numPr>
                <w:ilvl w:val="0"/>
                <w:numId w:val="503"/>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1973B6F" w14:textId="77777777" w:rsidR="0048440F" w:rsidRPr="00D330AC" w:rsidRDefault="00D330AC" w:rsidP="009B7AA1">
            <w:pPr>
              <w:pStyle w:val="Prrafodelista"/>
              <w:numPr>
                <w:ilvl w:val="0"/>
                <w:numId w:val="50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330AC">
              <w:rPr>
                <w:rFonts w:cs="Arial"/>
                <w:color w:val="000000"/>
                <w:sz w:val="16"/>
                <w:szCs w:val="16"/>
                <w:lang w:eastAsia="es-CR"/>
              </w:rPr>
              <w:t>Se debe expresar con 2 decimales</w:t>
            </w:r>
          </w:p>
        </w:tc>
      </w:tr>
      <w:tr w:rsidR="0048440F" w:rsidRPr="00D91C10" w14:paraId="5F9F8361"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550" w:type="dxa"/>
            <w:vMerge/>
            <w:textDirection w:val="btLr"/>
            <w:hideMark/>
          </w:tcPr>
          <w:p w14:paraId="6D3341D2" w14:textId="77777777" w:rsidR="0048440F" w:rsidRPr="00B4199C" w:rsidRDefault="0048440F" w:rsidP="00D91C10">
            <w:pPr>
              <w:pStyle w:val="Ttulo9"/>
              <w:ind w:left="113" w:right="113"/>
              <w:jc w:val="center"/>
              <w:outlineLvl w:val="8"/>
              <w:rPr>
                <w:b w:val="0"/>
                <w:szCs w:val="16"/>
                <w:lang w:val="es-CR" w:eastAsia="es-CR"/>
              </w:rPr>
            </w:pPr>
          </w:p>
        </w:tc>
        <w:tc>
          <w:tcPr>
            <w:tcW w:w="2589" w:type="dxa"/>
            <w:hideMark/>
          </w:tcPr>
          <w:p w14:paraId="627100E2" w14:textId="77777777" w:rsidR="0048440F" w:rsidRPr="00D91C10" w:rsidRDefault="0048440F" w:rsidP="00D91C10">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585" w:name="_[E]_Reservas_41"/>
            <w:bookmarkEnd w:id="585"/>
            <w:r w:rsidRPr="00D91C10">
              <w:rPr>
                <w:szCs w:val="16"/>
              </w:rPr>
              <w:t xml:space="preserve">[E] </w:t>
            </w:r>
            <w:r w:rsidRPr="00D91C10">
              <w:rPr>
                <w:szCs w:val="16"/>
                <w:lang w:val="es-ES_tradnl" w:eastAsia="es-CR"/>
              </w:rPr>
              <w:t>Reservas</w:t>
            </w:r>
          </w:p>
        </w:tc>
        <w:tc>
          <w:tcPr>
            <w:tcW w:w="4536" w:type="dxa"/>
            <w:vAlign w:val="center"/>
            <w:hideMark/>
          </w:tcPr>
          <w:p w14:paraId="243BD803" w14:textId="77777777" w:rsidR="0048440F" w:rsidRPr="00AA78D3" w:rsidRDefault="0048440F" w:rsidP="0048440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26DAB2DF" w14:textId="77777777" w:rsidR="0048440F" w:rsidRPr="00D91C10" w:rsidRDefault="0048440F" w:rsidP="00D91C10">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No aplica</w:t>
            </w:r>
          </w:p>
        </w:tc>
        <w:tc>
          <w:tcPr>
            <w:tcW w:w="5103" w:type="dxa"/>
            <w:vAlign w:val="center"/>
            <w:hideMark/>
          </w:tcPr>
          <w:p w14:paraId="2F0CEF4D" w14:textId="77777777" w:rsidR="00D330AC" w:rsidRPr="00D1267E" w:rsidRDefault="00D330AC" w:rsidP="009B7AA1">
            <w:pPr>
              <w:pStyle w:val="Prrafodelista"/>
              <w:numPr>
                <w:ilvl w:val="0"/>
                <w:numId w:val="429"/>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E453218" w14:textId="77777777" w:rsidR="0048440F" w:rsidRPr="00D330AC" w:rsidRDefault="00D330AC" w:rsidP="009B7AA1">
            <w:pPr>
              <w:pStyle w:val="Prrafodelista"/>
              <w:numPr>
                <w:ilvl w:val="0"/>
                <w:numId w:val="429"/>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330AC">
              <w:rPr>
                <w:rFonts w:cs="Arial"/>
                <w:color w:val="000000"/>
                <w:sz w:val="16"/>
                <w:szCs w:val="16"/>
                <w:lang w:eastAsia="es-CR"/>
              </w:rPr>
              <w:t>Se debe expresar con 2 decimales</w:t>
            </w:r>
          </w:p>
        </w:tc>
      </w:tr>
      <w:tr w:rsidR="0048440F" w:rsidRPr="00D91C10" w14:paraId="1D4AEFB8"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550" w:type="dxa"/>
            <w:vMerge/>
            <w:textDirection w:val="btLr"/>
            <w:hideMark/>
          </w:tcPr>
          <w:p w14:paraId="05801714" w14:textId="77777777" w:rsidR="0048440F" w:rsidRPr="00B4199C" w:rsidRDefault="0048440F" w:rsidP="00D91C10">
            <w:pPr>
              <w:pStyle w:val="Ttulo9"/>
              <w:ind w:left="113" w:right="113"/>
              <w:jc w:val="center"/>
              <w:outlineLvl w:val="8"/>
              <w:rPr>
                <w:b w:val="0"/>
                <w:szCs w:val="16"/>
                <w:lang w:val="es-CR" w:eastAsia="es-CR"/>
              </w:rPr>
            </w:pPr>
          </w:p>
        </w:tc>
        <w:tc>
          <w:tcPr>
            <w:tcW w:w="2589" w:type="dxa"/>
            <w:hideMark/>
          </w:tcPr>
          <w:p w14:paraId="1E0210E4" w14:textId="77777777" w:rsidR="0048440F" w:rsidRPr="00D91C10" w:rsidRDefault="0048440F" w:rsidP="00D91C10">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586" w:name="_[E]_ResultadosPrincipioPeriodo_41"/>
            <w:bookmarkEnd w:id="586"/>
            <w:r w:rsidRPr="00D91C10">
              <w:rPr>
                <w:szCs w:val="16"/>
              </w:rPr>
              <w:t xml:space="preserve">[E] </w:t>
            </w:r>
            <w:r w:rsidRPr="00D91C10">
              <w:rPr>
                <w:szCs w:val="16"/>
                <w:lang w:val="es-ES_tradnl" w:eastAsia="es-CR"/>
              </w:rPr>
              <w:t>ResultadosPrincipioPeriodo</w:t>
            </w:r>
          </w:p>
        </w:tc>
        <w:tc>
          <w:tcPr>
            <w:tcW w:w="4536" w:type="dxa"/>
            <w:vAlign w:val="center"/>
            <w:hideMark/>
          </w:tcPr>
          <w:p w14:paraId="504EBE43" w14:textId="77777777" w:rsidR="0048440F" w:rsidRPr="00AA78D3" w:rsidRDefault="0048440F" w:rsidP="0048440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77E5FC75" w14:textId="77777777" w:rsidR="0048440F" w:rsidRPr="00D91C10" w:rsidRDefault="0048440F" w:rsidP="00D91C10">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No aplica</w:t>
            </w:r>
          </w:p>
        </w:tc>
        <w:tc>
          <w:tcPr>
            <w:tcW w:w="5103" w:type="dxa"/>
            <w:vAlign w:val="center"/>
            <w:hideMark/>
          </w:tcPr>
          <w:p w14:paraId="4D1318D4" w14:textId="77777777" w:rsidR="00D330AC" w:rsidRPr="00D1267E" w:rsidRDefault="00D330AC" w:rsidP="009B7AA1">
            <w:pPr>
              <w:pStyle w:val="Prrafodelista"/>
              <w:numPr>
                <w:ilvl w:val="0"/>
                <w:numId w:val="430"/>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70AC4E76" w14:textId="77777777" w:rsidR="0048440F" w:rsidRPr="00D330AC" w:rsidRDefault="00D330AC" w:rsidP="009B7AA1">
            <w:pPr>
              <w:pStyle w:val="Prrafodelista"/>
              <w:numPr>
                <w:ilvl w:val="0"/>
                <w:numId w:val="43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330AC">
              <w:rPr>
                <w:rFonts w:cs="Arial"/>
                <w:color w:val="000000"/>
                <w:sz w:val="16"/>
                <w:szCs w:val="16"/>
                <w:lang w:eastAsia="es-CR"/>
              </w:rPr>
              <w:t>Se debe expresar con 2 decimales</w:t>
            </w:r>
          </w:p>
        </w:tc>
      </w:tr>
      <w:tr w:rsidR="005267DE" w:rsidRPr="00D91C10" w14:paraId="0151C0CD"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550" w:type="dxa"/>
            <w:textDirection w:val="btLr"/>
            <w:hideMark/>
          </w:tcPr>
          <w:p w14:paraId="5EDB1A38" w14:textId="77777777" w:rsidR="005267DE" w:rsidRPr="00B4199C" w:rsidRDefault="00B92367" w:rsidP="00D91C10">
            <w:pPr>
              <w:pStyle w:val="Ttulo9"/>
              <w:ind w:left="113" w:right="113"/>
              <w:jc w:val="center"/>
              <w:outlineLvl w:val="8"/>
              <w:rPr>
                <w:b w:val="0"/>
                <w:szCs w:val="16"/>
                <w:lang w:val="es-CR" w:eastAsia="es-CR"/>
              </w:rPr>
            </w:pPr>
            <w:r w:rsidRPr="00B4199C">
              <w:rPr>
                <w:b w:val="0"/>
              </w:rPr>
              <w:t>[E]</w:t>
            </w:r>
            <w:r w:rsidR="005267DE" w:rsidRPr="00B4199C">
              <w:rPr>
                <w:b w:val="0"/>
                <w:szCs w:val="16"/>
                <w:lang w:val="es-ES_tradnl" w:eastAsia="es-CR"/>
              </w:rPr>
              <w:t>AtribuidoControladoraFinActual</w:t>
            </w:r>
          </w:p>
        </w:tc>
        <w:tc>
          <w:tcPr>
            <w:tcW w:w="2589" w:type="dxa"/>
            <w:hideMark/>
          </w:tcPr>
          <w:p w14:paraId="1689AEE9" w14:textId="77777777" w:rsidR="005267DE" w:rsidRPr="00D91C10" w:rsidRDefault="005267DE" w:rsidP="00D91C10">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587" w:name="_[A]_Total_87"/>
            <w:bookmarkEnd w:id="587"/>
            <w:r w:rsidRPr="00D91C10">
              <w:rPr>
                <w:szCs w:val="16"/>
              </w:rPr>
              <w:t xml:space="preserve">[A] </w:t>
            </w:r>
            <w:r w:rsidRPr="00D91C10">
              <w:rPr>
                <w:szCs w:val="16"/>
                <w:lang w:val="es-ES_tradnl" w:eastAsia="es-CR"/>
              </w:rPr>
              <w:t>Total</w:t>
            </w:r>
          </w:p>
        </w:tc>
        <w:tc>
          <w:tcPr>
            <w:tcW w:w="4536" w:type="dxa"/>
            <w:vAlign w:val="center"/>
            <w:hideMark/>
          </w:tcPr>
          <w:p w14:paraId="3B07EEF2" w14:textId="77777777" w:rsidR="005267DE" w:rsidRPr="00AA78D3" w:rsidRDefault="005267DE" w:rsidP="00D91C10">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Atribuidos a la controladora</w:t>
            </w:r>
          </w:p>
        </w:tc>
        <w:tc>
          <w:tcPr>
            <w:tcW w:w="397" w:type="dxa"/>
            <w:textDirection w:val="btLr"/>
            <w:vAlign w:val="center"/>
            <w:hideMark/>
          </w:tcPr>
          <w:p w14:paraId="3A668CA3" w14:textId="77777777" w:rsidR="005267DE" w:rsidRPr="00D91C10" w:rsidRDefault="005267DE" w:rsidP="00D91C10">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No aplica</w:t>
            </w:r>
          </w:p>
        </w:tc>
        <w:tc>
          <w:tcPr>
            <w:tcW w:w="5103" w:type="dxa"/>
            <w:vAlign w:val="center"/>
            <w:hideMark/>
          </w:tcPr>
          <w:p w14:paraId="0B2E1113" w14:textId="77777777" w:rsidR="005267DE" w:rsidRPr="00D91C10" w:rsidRDefault="00000000" w:rsidP="00D91C10">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_87" w:history="1">
              <w:r w:rsidR="005267DE" w:rsidRPr="00D91C10">
                <w:rPr>
                  <w:rStyle w:val="Hipervnculo"/>
                  <w:rFonts w:cs="Arial"/>
                  <w:sz w:val="16"/>
                  <w:szCs w:val="16"/>
                  <w:lang w:val="es-CR" w:eastAsia="es-CR"/>
                </w:rPr>
                <w:t>[A] Total</w:t>
              </w:r>
            </w:hyperlink>
            <w:r w:rsidR="005267DE" w:rsidRPr="00D91C10">
              <w:rPr>
                <w:rFonts w:cs="Arial"/>
                <w:color w:val="000000"/>
                <w:sz w:val="16"/>
                <w:szCs w:val="16"/>
                <w:lang w:val="es-CR" w:eastAsia="es-CR"/>
              </w:rPr>
              <w:t xml:space="preserve"> = </w:t>
            </w:r>
            <w:hyperlink w:anchor="_DesgloseAtribuidoControladoraFinAct" w:history="1">
              <w:r w:rsidR="005267DE" w:rsidRPr="00D91C10">
                <w:rPr>
                  <w:rStyle w:val="Hipervnculo"/>
                  <w:rFonts w:cs="Arial"/>
                  <w:sz w:val="16"/>
                  <w:szCs w:val="16"/>
                  <w:lang w:val="es-CR" w:eastAsia="es-CR"/>
                </w:rPr>
                <w:t>DesgloseAtribuidoControladoraFinActual</w:t>
              </w:r>
            </w:hyperlink>
          </w:p>
        </w:tc>
      </w:tr>
      <w:tr w:rsidR="0048440F" w:rsidRPr="00D91C10" w14:paraId="6489E834"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550" w:type="dxa"/>
            <w:vMerge w:val="restart"/>
            <w:textDirection w:val="btLr"/>
            <w:hideMark/>
          </w:tcPr>
          <w:p w14:paraId="385E231C" w14:textId="77777777" w:rsidR="0048440F" w:rsidRPr="00B4199C" w:rsidRDefault="00B4199C" w:rsidP="00D91C10">
            <w:pPr>
              <w:pStyle w:val="Ttulo9"/>
              <w:ind w:left="113" w:right="113"/>
              <w:jc w:val="center"/>
              <w:outlineLvl w:val="8"/>
              <w:rPr>
                <w:b w:val="0"/>
                <w:szCs w:val="16"/>
                <w:lang w:val="es-CR" w:eastAsia="es-CR"/>
              </w:rPr>
            </w:pPr>
            <w:bookmarkStart w:id="588" w:name="_DesgloseAtribuidoControladoraFinAct"/>
            <w:bookmarkEnd w:id="588"/>
            <w:r w:rsidRPr="00B4199C">
              <w:rPr>
                <w:b w:val="0"/>
              </w:rPr>
              <w:t>[E]</w:t>
            </w:r>
            <w:r w:rsidR="0048440F" w:rsidRPr="00B4199C">
              <w:rPr>
                <w:b w:val="0"/>
                <w:szCs w:val="16"/>
                <w:lang w:val="es-ES_tradnl" w:eastAsia="es-CR"/>
              </w:rPr>
              <w:t>DesgloseAtribuidoControladoraFinActual</w:t>
            </w:r>
          </w:p>
        </w:tc>
        <w:tc>
          <w:tcPr>
            <w:tcW w:w="2589" w:type="dxa"/>
            <w:hideMark/>
          </w:tcPr>
          <w:p w14:paraId="0E75AA37" w14:textId="77777777" w:rsidR="0048440F" w:rsidRPr="00D91C10" w:rsidRDefault="0048440F" w:rsidP="00D91C10">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589" w:name="_[E]_CapSocial_40"/>
            <w:bookmarkEnd w:id="589"/>
            <w:r w:rsidRPr="00D91C10">
              <w:rPr>
                <w:szCs w:val="16"/>
              </w:rPr>
              <w:t xml:space="preserve">[E] </w:t>
            </w:r>
            <w:r w:rsidRPr="00D91C10">
              <w:rPr>
                <w:szCs w:val="16"/>
                <w:lang w:val="es-ES_tradnl" w:eastAsia="es-CR"/>
              </w:rPr>
              <w:t>CapSocial</w:t>
            </w:r>
          </w:p>
        </w:tc>
        <w:tc>
          <w:tcPr>
            <w:tcW w:w="4536" w:type="dxa"/>
            <w:vAlign w:val="center"/>
            <w:hideMark/>
          </w:tcPr>
          <w:p w14:paraId="530FB208" w14:textId="77777777" w:rsidR="0048440F" w:rsidRPr="00AA78D3" w:rsidRDefault="0048440F" w:rsidP="0048440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Al capital social</w:t>
            </w:r>
          </w:p>
        </w:tc>
        <w:tc>
          <w:tcPr>
            <w:tcW w:w="397" w:type="dxa"/>
            <w:textDirection w:val="btLr"/>
            <w:vAlign w:val="center"/>
            <w:hideMark/>
          </w:tcPr>
          <w:p w14:paraId="1C2DC3A3" w14:textId="77777777" w:rsidR="0048440F" w:rsidRPr="00D91C10" w:rsidRDefault="0048440F" w:rsidP="00D91C10">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No aplica</w:t>
            </w:r>
          </w:p>
        </w:tc>
        <w:tc>
          <w:tcPr>
            <w:tcW w:w="5103" w:type="dxa"/>
            <w:vAlign w:val="center"/>
            <w:hideMark/>
          </w:tcPr>
          <w:p w14:paraId="22B6F8D1" w14:textId="77777777" w:rsidR="00D330AC" w:rsidRPr="00D1267E" w:rsidRDefault="00D330AC" w:rsidP="009B7AA1">
            <w:pPr>
              <w:pStyle w:val="Prrafodelista"/>
              <w:numPr>
                <w:ilvl w:val="0"/>
                <w:numId w:val="43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0743108" w14:textId="77777777" w:rsidR="0048440F" w:rsidRPr="00D330AC" w:rsidRDefault="00D330AC" w:rsidP="009B7AA1">
            <w:pPr>
              <w:pStyle w:val="Prrafodelista"/>
              <w:numPr>
                <w:ilvl w:val="0"/>
                <w:numId w:val="43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330AC">
              <w:rPr>
                <w:rFonts w:cs="Arial"/>
                <w:color w:val="000000"/>
                <w:sz w:val="16"/>
                <w:szCs w:val="16"/>
                <w:lang w:eastAsia="es-CR"/>
              </w:rPr>
              <w:t>Se debe expresar con 2 decimales</w:t>
            </w:r>
          </w:p>
        </w:tc>
      </w:tr>
      <w:tr w:rsidR="0048440F" w:rsidRPr="00D91C10" w14:paraId="30C2593C"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550" w:type="dxa"/>
            <w:vMerge/>
            <w:textDirection w:val="btLr"/>
            <w:hideMark/>
          </w:tcPr>
          <w:p w14:paraId="199E0D1A" w14:textId="77777777" w:rsidR="0048440F" w:rsidRPr="00B4199C" w:rsidRDefault="0048440F" w:rsidP="00D91C10">
            <w:pPr>
              <w:pStyle w:val="Ttulo9"/>
              <w:ind w:left="113" w:right="113"/>
              <w:jc w:val="center"/>
              <w:outlineLvl w:val="8"/>
              <w:rPr>
                <w:b w:val="0"/>
                <w:szCs w:val="16"/>
                <w:lang w:val="es-CR" w:eastAsia="es-CR"/>
              </w:rPr>
            </w:pPr>
          </w:p>
        </w:tc>
        <w:tc>
          <w:tcPr>
            <w:tcW w:w="2589" w:type="dxa"/>
            <w:hideMark/>
          </w:tcPr>
          <w:p w14:paraId="5F695BBC" w14:textId="77777777" w:rsidR="0048440F" w:rsidRPr="00D91C10" w:rsidRDefault="0048440F" w:rsidP="00D91C10">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590" w:name="_[E]_AportesNoCapitalizados_42"/>
            <w:bookmarkEnd w:id="590"/>
            <w:r w:rsidRPr="00D91C10">
              <w:rPr>
                <w:szCs w:val="16"/>
              </w:rPr>
              <w:t xml:space="preserve">[E] </w:t>
            </w:r>
            <w:r w:rsidRPr="00D91C10">
              <w:rPr>
                <w:szCs w:val="16"/>
                <w:lang w:val="es-ES_tradnl" w:eastAsia="es-CR"/>
              </w:rPr>
              <w:t>AportesNoCapitalizados</w:t>
            </w:r>
          </w:p>
        </w:tc>
        <w:tc>
          <w:tcPr>
            <w:tcW w:w="4536" w:type="dxa"/>
            <w:vAlign w:val="center"/>
            <w:hideMark/>
          </w:tcPr>
          <w:p w14:paraId="67F12B76" w14:textId="77777777" w:rsidR="0048440F" w:rsidRPr="00AA78D3" w:rsidRDefault="0048440F" w:rsidP="0048440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A los aportes patrimoniales no capitalizados</w:t>
            </w:r>
          </w:p>
        </w:tc>
        <w:tc>
          <w:tcPr>
            <w:tcW w:w="397" w:type="dxa"/>
            <w:textDirection w:val="btLr"/>
            <w:vAlign w:val="center"/>
            <w:hideMark/>
          </w:tcPr>
          <w:p w14:paraId="2A1D4AD9" w14:textId="77777777" w:rsidR="0048440F" w:rsidRPr="00D91C10" w:rsidRDefault="0048440F" w:rsidP="00D91C10">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No aplica</w:t>
            </w:r>
          </w:p>
        </w:tc>
        <w:tc>
          <w:tcPr>
            <w:tcW w:w="5103" w:type="dxa"/>
            <w:vAlign w:val="center"/>
            <w:hideMark/>
          </w:tcPr>
          <w:p w14:paraId="40CD3FC6" w14:textId="77777777" w:rsidR="00D330AC" w:rsidRPr="00D1267E" w:rsidRDefault="00D330AC" w:rsidP="009B7AA1">
            <w:pPr>
              <w:pStyle w:val="Prrafodelista"/>
              <w:numPr>
                <w:ilvl w:val="0"/>
                <w:numId w:val="432"/>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D1459B6" w14:textId="77777777" w:rsidR="0048440F" w:rsidRPr="00D330AC" w:rsidRDefault="00D330AC" w:rsidP="009B7AA1">
            <w:pPr>
              <w:pStyle w:val="Prrafodelista"/>
              <w:numPr>
                <w:ilvl w:val="0"/>
                <w:numId w:val="43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330AC">
              <w:rPr>
                <w:rFonts w:cs="Arial"/>
                <w:color w:val="000000"/>
                <w:sz w:val="16"/>
                <w:szCs w:val="16"/>
                <w:lang w:eastAsia="es-CR"/>
              </w:rPr>
              <w:t>Se debe expresar con 2 decimales</w:t>
            </w:r>
          </w:p>
        </w:tc>
      </w:tr>
      <w:tr w:rsidR="0048440F" w:rsidRPr="00D91C10" w14:paraId="16D372F5"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550" w:type="dxa"/>
            <w:vMerge/>
            <w:textDirection w:val="btLr"/>
            <w:hideMark/>
          </w:tcPr>
          <w:p w14:paraId="2AE61C87" w14:textId="77777777" w:rsidR="0048440F" w:rsidRPr="00B4199C" w:rsidRDefault="0048440F" w:rsidP="00D91C10">
            <w:pPr>
              <w:pStyle w:val="Ttulo9"/>
              <w:ind w:left="113" w:right="113"/>
              <w:jc w:val="center"/>
              <w:outlineLvl w:val="8"/>
              <w:rPr>
                <w:b w:val="0"/>
                <w:szCs w:val="16"/>
                <w:lang w:val="es-CR" w:eastAsia="es-CR"/>
              </w:rPr>
            </w:pPr>
          </w:p>
        </w:tc>
        <w:tc>
          <w:tcPr>
            <w:tcW w:w="2589" w:type="dxa"/>
            <w:hideMark/>
          </w:tcPr>
          <w:p w14:paraId="58E136B1" w14:textId="77777777" w:rsidR="0048440F" w:rsidRPr="00D91C10" w:rsidRDefault="0048440F" w:rsidP="00D91C10">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591" w:name="_[E]_Ajustes_42"/>
            <w:bookmarkEnd w:id="591"/>
            <w:r w:rsidRPr="00D91C10">
              <w:rPr>
                <w:szCs w:val="16"/>
              </w:rPr>
              <w:t xml:space="preserve">[E] </w:t>
            </w:r>
            <w:r w:rsidRPr="00D91C10">
              <w:rPr>
                <w:szCs w:val="16"/>
                <w:lang w:val="es-ES_tradnl" w:eastAsia="es-CR"/>
              </w:rPr>
              <w:t>Ajustes</w:t>
            </w:r>
          </w:p>
        </w:tc>
        <w:tc>
          <w:tcPr>
            <w:tcW w:w="4536" w:type="dxa"/>
            <w:vAlign w:val="center"/>
            <w:hideMark/>
          </w:tcPr>
          <w:p w14:paraId="52FC015C" w14:textId="77777777" w:rsidR="0048440F" w:rsidRPr="006A22BE" w:rsidRDefault="0048440F" w:rsidP="0048440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A22BE">
              <w:rPr>
                <w:rFonts w:cs="Arial"/>
                <w:color w:val="000000"/>
                <w:sz w:val="16"/>
                <w:szCs w:val="16"/>
                <w:lang w:val="es-CR" w:eastAsia="es-CR"/>
              </w:rPr>
              <w:t>Por ajustes al patrimonio</w:t>
            </w:r>
          </w:p>
        </w:tc>
        <w:tc>
          <w:tcPr>
            <w:tcW w:w="397" w:type="dxa"/>
            <w:textDirection w:val="btLr"/>
            <w:vAlign w:val="center"/>
            <w:hideMark/>
          </w:tcPr>
          <w:p w14:paraId="28CD1731" w14:textId="77777777" w:rsidR="0048440F" w:rsidRPr="00D91C10" w:rsidRDefault="0048440F" w:rsidP="00D91C10">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No aplica</w:t>
            </w:r>
          </w:p>
        </w:tc>
        <w:tc>
          <w:tcPr>
            <w:tcW w:w="5103" w:type="dxa"/>
            <w:vAlign w:val="center"/>
            <w:hideMark/>
          </w:tcPr>
          <w:p w14:paraId="5EFF7470" w14:textId="77777777" w:rsidR="00D330AC" w:rsidRPr="00D1267E" w:rsidRDefault="00D330AC" w:rsidP="009B7AA1">
            <w:pPr>
              <w:pStyle w:val="Prrafodelista"/>
              <w:numPr>
                <w:ilvl w:val="0"/>
                <w:numId w:val="433"/>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922CB07" w14:textId="77777777" w:rsidR="0048440F" w:rsidRPr="00D330AC" w:rsidRDefault="00D330AC" w:rsidP="009B7AA1">
            <w:pPr>
              <w:pStyle w:val="Prrafodelista"/>
              <w:numPr>
                <w:ilvl w:val="0"/>
                <w:numId w:val="43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330AC">
              <w:rPr>
                <w:rFonts w:cs="Arial"/>
                <w:color w:val="000000"/>
                <w:sz w:val="16"/>
                <w:szCs w:val="16"/>
                <w:lang w:eastAsia="es-CR"/>
              </w:rPr>
              <w:t>Se debe expresar con 2 decimales</w:t>
            </w:r>
          </w:p>
        </w:tc>
      </w:tr>
      <w:tr w:rsidR="0048440F" w:rsidRPr="00D91C10" w14:paraId="18206333" w14:textId="77777777" w:rsidTr="009B1896">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1550" w:type="dxa"/>
            <w:vMerge/>
            <w:textDirection w:val="btLr"/>
            <w:hideMark/>
          </w:tcPr>
          <w:p w14:paraId="48EDE94F" w14:textId="77777777" w:rsidR="0048440F" w:rsidRPr="00B4199C" w:rsidRDefault="0048440F" w:rsidP="00D91C10">
            <w:pPr>
              <w:pStyle w:val="Ttulo9"/>
              <w:ind w:left="113" w:right="113"/>
              <w:jc w:val="center"/>
              <w:outlineLvl w:val="8"/>
              <w:rPr>
                <w:b w:val="0"/>
                <w:szCs w:val="16"/>
                <w:lang w:val="es-CR" w:eastAsia="es-CR"/>
              </w:rPr>
            </w:pPr>
          </w:p>
        </w:tc>
        <w:tc>
          <w:tcPr>
            <w:tcW w:w="2589" w:type="dxa"/>
            <w:hideMark/>
          </w:tcPr>
          <w:p w14:paraId="6A1C6067" w14:textId="77777777" w:rsidR="0048440F" w:rsidRPr="00D91C10" w:rsidRDefault="0048440F" w:rsidP="00D91C10">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592" w:name="_[E]_Reservas_42"/>
            <w:bookmarkEnd w:id="592"/>
            <w:r w:rsidRPr="00D91C10">
              <w:rPr>
                <w:szCs w:val="16"/>
              </w:rPr>
              <w:t xml:space="preserve">[E] </w:t>
            </w:r>
            <w:r w:rsidRPr="00D91C10">
              <w:rPr>
                <w:szCs w:val="16"/>
                <w:lang w:val="es-ES_tradnl" w:eastAsia="es-CR"/>
              </w:rPr>
              <w:t>Reservas</w:t>
            </w:r>
          </w:p>
        </w:tc>
        <w:tc>
          <w:tcPr>
            <w:tcW w:w="4536" w:type="dxa"/>
            <w:vAlign w:val="center"/>
            <w:hideMark/>
          </w:tcPr>
          <w:p w14:paraId="5DAB2E0D" w14:textId="77777777" w:rsidR="0048440F" w:rsidRPr="00AA78D3" w:rsidRDefault="0048440F" w:rsidP="0048440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reservas patrimoniales</w:t>
            </w:r>
          </w:p>
        </w:tc>
        <w:tc>
          <w:tcPr>
            <w:tcW w:w="397" w:type="dxa"/>
            <w:textDirection w:val="btLr"/>
            <w:vAlign w:val="center"/>
            <w:hideMark/>
          </w:tcPr>
          <w:p w14:paraId="0B129260" w14:textId="77777777" w:rsidR="0048440F" w:rsidRPr="00D91C10" w:rsidRDefault="0048440F" w:rsidP="00D91C10">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No aplica</w:t>
            </w:r>
          </w:p>
        </w:tc>
        <w:tc>
          <w:tcPr>
            <w:tcW w:w="5103" w:type="dxa"/>
            <w:vAlign w:val="center"/>
            <w:hideMark/>
          </w:tcPr>
          <w:p w14:paraId="628624B2" w14:textId="77777777" w:rsidR="00D330AC" w:rsidRPr="00D1267E" w:rsidRDefault="00D330AC" w:rsidP="009B7AA1">
            <w:pPr>
              <w:pStyle w:val="Prrafodelista"/>
              <w:numPr>
                <w:ilvl w:val="0"/>
                <w:numId w:val="434"/>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F3AA6DE" w14:textId="77777777" w:rsidR="0048440F" w:rsidRPr="00D330AC" w:rsidRDefault="00D330AC" w:rsidP="009B7AA1">
            <w:pPr>
              <w:pStyle w:val="Prrafodelista"/>
              <w:numPr>
                <w:ilvl w:val="0"/>
                <w:numId w:val="43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330AC">
              <w:rPr>
                <w:rFonts w:cs="Arial"/>
                <w:color w:val="000000"/>
                <w:sz w:val="16"/>
                <w:szCs w:val="16"/>
                <w:lang w:eastAsia="es-CR"/>
              </w:rPr>
              <w:t>Se debe expresar con 2 decimales</w:t>
            </w:r>
          </w:p>
        </w:tc>
      </w:tr>
      <w:tr w:rsidR="0048440F" w:rsidRPr="00D91C10" w14:paraId="3DFBE445" w14:textId="77777777" w:rsidTr="009B1896">
        <w:trPr>
          <w:cantSplit/>
          <w:trHeight w:val="1701"/>
        </w:trPr>
        <w:tc>
          <w:tcPr>
            <w:cnfStyle w:val="001000000000" w:firstRow="0" w:lastRow="0" w:firstColumn="1" w:lastColumn="0" w:oddVBand="0" w:evenVBand="0" w:oddHBand="0" w:evenHBand="0" w:firstRowFirstColumn="0" w:firstRowLastColumn="0" w:lastRowFirstColumn="0" w:lastRowLastColumn="0"/>
            <w:tcW w:w="1550" w:type="dxa"/>
            <w:vMerge/>
            <w:textDirection w:val="btLr"/>
            <w:hideMark/>
          </w:tcPr>
          <w:p w14:paraId="2D8A591F" w14:textId="77777777" w:rsidR="0048440F" w:rsidRPr="00B4199C" w:rsidRDefault="0048440F" w:rsidP="00D91C10">
            <w:pPr>
              <w:pStyle w:val="Ttulo9"/>
              <w:ind w:left="113" w:right="113"/>
              <w:jc w:val="center"/>
              <w:outlineLvl w:val="8"/>
              <w:rPr>
                <w:b w:val="0"/>
                <w:szCs w:val="16"/>
                <w:lang w:val="es-CR" w:eastAsia="es-CR"/>
              </w:rPr>
            </w:pPr>
          </w:p>
        </w:tc>
        <w:tc>
          <w:tcPr>
            <w:tcW w:w="2589" w:type="dxa"/>
            <w:hideMark/>
          </w:tcPr>
          <w:p w14:paraId="2F89B994" w14:textId="77777777" w:rsidR="0048440F" w:rsidRPr="00D91C10" w:rsidRDefault="0048440F" w:rsidP="00D91C10">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593" w:name="_[E]_ResultadosPrincipioPeriodo_42"/>
            <w:bookmarkEnd w:id="593"/>
            <w:r w:rsidRPr="00D91C10">
              <w:rPr>
                <w:szCs w:val="16"/>
              </w:rPr>
              <w:t xml:space="preserve">[E] </w:t>
            </w:r>
            <w:r w:rsidRPr="00D91C10">
              <w:rPr>
                <w:szCs w:val="16"/>
                <w:lang w:val="es-ES_tradnl" w:eastAsia="es-CR"/>
              </w:rPr>
              <w:t>ResultadosPrincipioPeriodo</w:t>
            </w:r>
          </w:p>
        </w:tc>
        <w:tc>
          <w:tcPr>
            <w:tcW w:w="4536" w:type="dxa"/>
            <w:vAlign w:val="center"/>
            <w:hideMark/>
          </w:tcPr>
          <w:p w14:paraId="51A128E6" w14:textId="77777777" w:rsidR="0048440F" w:rsidRPr="00AA78D3" w:rsidRDefault="0048440F" w:rsidP="0048440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Por resultados acumulados al principio del periodo</w:t>
            </w:r>
          </w:p>
        </w:tc>
        <w:tc>
          <w:tcPr>
            <w:tcW w:w="397" w:type="dxa"/>
            <w:textDirection w:val="btLr"/>
            <w:vAlign w:val="center"/>
            <w:hideMark/>
          </w:tcPr>
          <w:p w14:paraId="2EAAD9FF" w14:textId="77777777" w:rsidR="0048440F" w:rsidRPr="00D91C10" w:rsidRDefault="0048440F" w:rsidP="00D91C10">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91C10">
              <w:rPr>
                <w:rFonts w:cs="Arial"/>
                <w:color w:val="000000"/>
                <w:sz w:val="16"/>
                <w:szCs w:val="16"/>
                <w:lang w:val="es-CR" w:eastAsia="es-CR"/>
              </w:rPr>
              <w:t>No aplica</w:t>
            </w:r>
          </w:p>
        </w:tc>
        <w:tc>
          <w:tcPr>
            <w:tcW w:w="5103" w:type="dxa"/>
            <w:vAlign w:val="center"/>
            <w:hideMark/>
          </w:tcPr>
          <w:p w14:paraId="6B79C854" w14:textId="77777777" w:rsidR="00D330AC" w:rsidRPr="00D1267E" w:rsidRDefault="00D330AC" w:rsidP="009B7AA1">
            <w:pPr>
              <w:pStyle w:val="Prrafodelista"/>
              <w:numPr>
                <w:ilvl w:val="0"/>
                <w:numId w:val="435"/>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A071D4D" w14:textId="77777777" w:rsidR="0048440F" w:rsidRPr="00D330AC" w:rsidRDefault="00D330AC" w:rsidP="009B7AA1">
            <w:pPr>
              <w:pStyle w:val="Prrafodelista"/>
              <w:numPr>
                <w:ilvl w:val="0"/>
                <w:numId w:val="435"/>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330AC">
              <w:rPr>
                <w:rFonts w:cs="Arial"/>
                <w:color w:val="000000"/>
                <w:sz w:val="16"/>
                <w:szCs w:val="16"/>
                <w:lang w:eastAsia="es-CR"/>
              </w:rPr>
              <w:t>Se debe expresar con 2 decimales</w:t>
            </w:r>
          </w:p>
        </w:tc>
      </w:tr>
    </w:tbl>
    <w:p w14:paraId="037107FB" w14:textId="77777777" w:rsidR="00282056" w:rsidRPr="0062446A" w:rsidRDefault="00282056" w:rsidP="00282056">
      <w:pPr>
        <w:rPr>
          <w:lang w:val="es-ES_tradnl" w:eastAsia="en-US"/>
        </w:rPr>
      </w:pPr>
    </w:p>
    <w:p w14:paraId="224BE4A7" w14:textId="77777777" w:rsidR="00282056" w:rsidRDefault="00282056" w:rsidP="00282056">
      <w:pPr>
        <w:rPr>
          <w:lang w:val="es-ES_tradnl" w:eastAsia="en-US"/>
        </w:rPr>
      </w:pPr>
    </w:p>
    <w:p w14:paraId="548FA48C" w14:textId="77777777" w:rsidR="00282056" w:rsidRDefault="00282056" w:rsidP="00282056">
      <w:pPr>
        <w:rPr>
          <w:b/>
          <w:i/>
          <w:lang w:val="es-ES_tradnl" w:eastAsia="en-US"/>
        </w:rPr>
      </w:pPr>
      <w:r>
        <w:rPr>
          <w:lang w:eastAsia="en-US"/>
        </w:rPr>
        <w:br w:type="page"/>
      </w:r>
    </w:p>
    <w:p w14:paraId="25A86C72" w14:textId="77777777" w:rsidR="000B1EBE" w:rsidRPr="00191341" w:rsidRDefault="00432B0B" w:rsidP="00F4314C">
      <w:pPr>
        <w:pStyle w:val="Ttulo2"/>
        <w:numPr>
          <w:ilvl w:val="1"/>
          <w:numId w:val="14"/>
        </w:numPr>
        <w:rPr>
          <w:lang w:eastAsia="en-US"/>
        </w:rPr>
      </w:pPr>
      <w:bookmarkStart w:id="594" w:name="_Toc136255529"/>
      <w:r>
        <w:lastRenderedPageBreak/>
        <w:t>[M]</w:t>
      </w:r>
      <w:r w:rsidR="000B1EBE" w:rsidRPr="00191341">
        <w:rPr>
          <w:lang w:eastAsia="en-US"/>
        </w:rPr>
        <w:t>Modelo Canales</w:t>
      </w:r>
      <w:bookmarkEnd w:id="594"/>
    </w:p>
    <w:p w14:paraId="4955263C" w14:textId="77777777" w:rsidR="00906B59" w:rsidRDefault="00906B59" w:rsidP="00906B59">
      <w:pPr>
        <w:rPr>
          <w:lang w:val="es-ES_tradnl" w:eastAsia="en-US"/>
        </w:rPr>
      </w:pPr>
    </w:p>
    <w:p w14:paraId="62A896F3" w14:textId="77777777" w:rsidR="003A4DE7" w:rsidRPr="009D1732" w:rsidRDefault="003A4DE7" w:rsidP="003A4DE7">
      <w:pPr>
        <w:jc w:val="both"/>
        <w:rPr>
          <w:lang w:val="es-ES_tradnl"/>
        </w:rPr>
      </w:pPr>
      <w:r w:rsidRPr="009D1732">
        <w:rPr>
          <w:lang w:val="es-ES_tradnl"/>
        </w:rPr>
        <w:t>Este modelo debe ser cumplimentado por las entidades aseguradoras.  Tiene como objetivo recibir información de las entidades aseguradoras autorizadas por la SUGESE sobre  sus canales de comercialización</w:t>
      </w:r>
      <w:r w:rsidR="009D1732">
        <w:rPr>
          <w:lang w:val="es-ES_tradnl"/>
        </w:rPr>
        <w:t xml:space="preserve">. </w:t>
      </w:r>
      <w:r w:rsidRPr="009D1732">
        <w:rPr>
          <w:lang w:val="es-ES_tradnl"/>
        </w:rPr>
        <w:t xml:space="preserve"> </w:t>
      </w:r>
    </w:p>
    <w:p w14:paraId="78B3C93B" w14:textId="77777777" w:rsidR="00906B59" w:rsidRPr="003A4DE7" w:rsidRDefault="00906B59" w:rsidP="00906B59">
      <w:pPr>
        <w:rPr>
          <w:lang w:eastAsia="en-US"/>
        </w:rPr>
      </w:pPr>
    </w:p>
    <w:p w14:paraId="243BDE49" w14:textId="77777777" w:rsidR="000D7FB5" w:rsidRDefault="000D7FB5">
      <w:pPr>
        <w:rPr>
          <w:lang w:val="es-ES_tradnl" w:eastAsia="en-US"/>
        </w:rPr>
      </w:pPr>
    </w:p>
    <w:p w14:paraId="27CB681E" w14:textId="77777777" w:rsidR="000D7FB5" w:rsidRDefault="000D7FB5">
      <w:pPr>
        <w:rPr>
          <w:lang w:val="es-ES_tradnl" w:eastAsia="en-US"/>
        </w:rPr>
      </w:pPr>
      <w:r w:rsidRPr="002553D5">
        <w:rPr>
          <w:rFonts w:cs="Arial"/>
          <w:noProof/>
          <w:lang w:val="es-CR" w:eastAsia="es-CR"/>
        </w:rPr>
        <w:drawing>
          <wp:inline distT="0" distB="0" distL="0" distR="0" wp14:anchorId="166250CF" wp14:editId="54C2D437">
            <wp:extent cx="7781925" cy="3305175"/>
            <wp:effectExtent l="0" t="19050" r="0" b="47625"/>
            <wp:docPr id="6" name="Diagrama 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79" r:lo="rId80" r:qs="rId81" r:cs="rId82"/>
              </a:graphicData>
            </a:graphic>
          </wp:inline>
        </w:drawing>
      </w:r>
    </w:p>
    <w:p w14:paraId="41661952" w14:textId="77777777" w:rsidR="00383671" w:rsidRDefault="00383671" w:rsidP="00383671">
      <w:pPr>
        <w:rPr>
          <w:lang w:val="es-ES_tradnl" w:eastAsia="en-US"/>
        </w:rPr>
      </w:pPr>
    </w:p>
    <w:p w14:paraId="04E63124" w14:textId="77777777" w:rsidR="00E129A3" w:rsidRDefault="00E129A3">
      <w:pPr>
        <w:rPr>
          <w:b/>
          <w:i/>
          <w:lang w:val="es-ES_tradnl" w:eastAsia="en-US"/>
        </w:rPr>
      </w:pPr>
      <w:r>
        <w:rPr>
          <w:lang w:eastAsia="en-US"/>
        </w:rPr>
        <w:br w:type="page"/>
      </w:r>
    </w:p>
    <w:p w14:paraId="0DF7D719" w14:textId="77777777" w:rsidR="00825F65" w:rsidRDefault="0097636D" w:rsidP="00F4314C">
      <w:pPr>
        <w:pStyle w:val="Ttulo3"/>
        <w:numPr>
          <w:ilvl w:val="0"/>
          <w:numId w:val="20"/>
        </w:numPr>
        <w:rPr>
          <w:lang w:eastAsia="en-US"/>
        </w:rPr>
      </w:pPr>
      <w:bookmarkStart w:id="595" w:name="_Toc136255530"/>
      <w:r>
        <w:rPr>
          <w:lang w:eastAsia="en-US"/>
        </w:rPr>
        <w:lastRenderedPageBreak/>
        <w:t>PolizasContratadas</w:t>
      </w:r>
      <w:r w:rsidR="00825F65" w:rsidRPr="00383671">
        <w:rPr>
          <w:lang w:eastAsia="en-US"/>
        </w:rPr>
        <w:t>SegPersonales</w:t>
      </w:r>
      <w:bookmarkEnd w:id="595"/>
    </w:p>
    <w:p w14:paraId="78038337" w14:textId="77777777" w:rsidR="00E3059F" w:rsidRDefault="00E3059F" w:rsidP="00E3059F">
      <w:pPr>
        <w:rPr>
          <w:lang w:val="es-ES_tradnl" w:eastAsia="en-US"/>
        </w:rPr>
      </w:pPr>
    </w:p>
    <w:tbl>
      <w:tblPr>
        <w:tblStyle w:val="Cuadrculamedia3-nfasis1"/>
        <w:tblpPr w:leftFromText="141" w:rightFromText="141" w:vertAnchor="text" w:horzAnchor="page" w:tblpX="1162" w:tblpY="-3"/>
        <w:tblW w:w="0" w:type="auto"/>
        <w:tblLayout w:type="fixed"/>
        <w:tblLook w:val="04A0" w:firstRow="1" w:lastRow="0" w:firstColumn="1" w:lastColumn="0" w:noHBand="0" w:noVBand="1"/>
      </w:tblPr>
      <w:tblGrid>
        <w:gridCol w:w="737"/>
        <w:gridCol w:w="3402"/>
        <w:gridCol w:w="4536"/>
        <w:gridCol w:w="416"/>
        <w:gridCol w:w="5103"/>
      </w:tblGrid>
      <w:tr w:rsidR="00E3059F" w:rsidRPr="00592896" w14:paraId="6D4B75E5" w14:textId="77777777" w:rsidTr="00441037">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39CDCA78" w14:textId="77777777" w:rsidR="00E3059F" w:rsidRPr="00D046A0" w:rsidRDefault="00D046A0" w:rsidP="00441037">
            <w:pPr>
              <w:pStyle w:val="TtuloTabla"/>
              <w:ind w:left="113" w:right="113"/>
              <w:rPr>
                <w:rFonts w:cs="Arial"/>
                <w:b/>
                <w:szCs w:val="16"/>
              </w:rPr>
            </w:pPr>
            <w:r w:rsidRPr="00D046A0">
              <w:rPr>
                <w:rFonts w:cs="Arial"/>
                <w:b/>
                <w:szCs w:val="16"/>
              </w:rPr>
              <w:lastRenderedPageBreak/>
              <w:t>Nodo</w:t>
            </w:r>
          </w:p>
        </w:tc>
        <w:tc>
          <w:tcPr>
            <w:tcW w:w="3402" w:type="dxa"/>
            <w:vAlign w:val="center"/>
          </w:tcPr>
          <w:p w14:paraId="26DD303E" w14:textId="77777777" w:rsidR="00E3059F" w:rsidRPr="00D046A0" w:rsidRDefault="003131EB" w:rsidP="00592896">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046A0">
              <w:rPr>
                <w:rFonts w:cs="Arial"/>
                <w:b/>
                <w:bCs w:val="0"/>
                <w:szCs w:val="16"/>
                <w:lang w:eastAsia="es-CR"/>
              </w:rPr>
              <w:t>Atributo[A] / Elemento[E]</w:t>
            </w:r>
          </w:p>
        </w:tc>
        <w:tc>
          <w:tcPr>
            <w:tcW w:w="4536" w:type="dxa"/>
            <w:vAlign w:val="center"/>
          </w:tcPr>
          <w:p w14:paraId="0E907B6A" w14:textId="77777777" w:rsidR="00E3059F" w:rsidRPr="00D046A0" w:rsidRDefault="00E3059F" w:rsidP="00592896">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046A0">
              <w:rPr>
                <w:rFonts w:cs="Arial"/>
                <w:b/>
                <w:szCs w:val="16"/>
              </w:rPr>
              <w:t>Descripción</w:t>
            </w:r>
          </w:p>
        </w:tc>
        <w:tc>
          <w:tcPr>
            <w:tcW w:w="416" w:type="dxa"/>
            <w:textDirection w:val="btLr"/>
            <w:vAlign w:val="center"/>
          </w:tcPr>
          <w:p w14:paraId="57DB5085" w14:textId="77777777" w:rsidR="00E3059F" w:rsidRPr="00D046A0" w:rsidRDefault="00E3059F" w:rsidP="00592896">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szCs w:val="16"/>
              </w:rPr>
            </w:pPr>
            <w:r w:rsidRPr="00D046A0">
              <w:rPr>
                <w:rFonts w:cs="Arial"/>
                <w:b/>
                <w:szCs w:val="16"/>
              </w:rPr>
              <w:t xml:space="preserve">Cuenta </w:t>
            </w:r>
            <w:r w:rsidR="003131EB" w:rsidRPr="00D046A0">
              <w:rPr>
                <w:rFonts w:cs="Arial"/>
                <w:b/>
                <w:szCs w:val="16"/>
              </w:rPr>
              <w:t>catálogo</w:t>
            </w:r>
          </w:p>
        </w:tc>
        <w:tc>
          <w:tcPr>
            <w:tcW w:w="5103" w:type="dxa"/>
            <w:vAlign w:val="center"/>
          </w:tcPr>
          <w:p w14:paraId="13ACF54E" w14:textId="77777777" w:rsidR="00E3059F" w:rsidRPr="00D046A0" w:rsidRDefault="00E3059F" w:rsidP="00592896">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046A0">
              <w:rPr>
                <w:rFonts w:cs="Arial"/>
                <w:b/>
                <w:szCs w:val="16"/>
              </w:rPr>
              <w:t>Validaciones</w:t>
            </w:r>
          </w:p>
        </w:tc>
      </w:tr>
      <w:tr w:rsidR="00B12837" w:rsidRPr="00592896" w14:paraId="2456AF06" w14:textId="77777777" w:rsidTr="00441037">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02F6B3C1" w14:textId="77777777" w:rsidR="00B12837" w:rsidRPr="00D046A0" w:rsidRDefault="00B4199C" w:rsidP="0097636D">
            <w:pPr>
              <w:pStyle w:val="Ttulo9"/>
              <w:jc w:val="center"/>
              <w:outlineLvl w:val="8"/>
              <w:rPr>
                <w:b w:val="0"/>
              </w:rPr>
            </w:pPr>
            <w:r>
              <w:rPr>
                <w:b w:val="0"/>
              </w:rPr>
              <w:t>[E]</w:t>
            </w:r>
            <w:r w:rsidR="00B12837" w:rsidRPr="00D046A0">
              <w:rPr>
                <w:b w:val="0"/>
              </w:rPr>
              <w:t>Poliza</w:t>
            </w:r>
            <w:r w:rsidR="0097636D">
              <w:rPr>
                <w:b w:val="0"/>
              </w:rPr>
              <w:t>sContratadas</w:t>
            </w:r>
            <w:r w:rsidR="00B12837" w:rsidRPr="00D046A0">
              <w:rPr>
                <w:b w:val="0"/>
              </w:rPr>
              <w:t>SegPersonales</w:t>
            </w:r>
          </w:p>
        </w:tc>
        <w:tc>
          <w:tcPr>
            <w:tcW w:w="3402" w:type="dxa"/>
          </w:tcPr>
          <w:p w14:paraId="4D5A9368" w14:textId="77777777" w:rsidR="00B12837" w:rsidRPr="00592896"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596" w:name="_[A]_TotalPolSegPersonales"/>
            <w:bookmarkEnd w:id="596"/>
            <w:r w:rsidRPr="00592896">
              <w:t xml:space="preserve">[A] </w:t>
            </w:r>
            <w:r w:rsidR="00B12837" w:rsidRPr="00592896">
              <w:t>TotalPolSegPersonales</w:t>
            </w:r>
          </w:p>
        </w:tc>
        <w:tc>
          <w:tcPr>
            <w:tcW w:w="4536" w:type="dxa"/>
            <w:vAlign w:val="center"/>
          </w:tcPr>
          <w:p w14:paraId="26D5E1A4" w14:textId="77777777" w:rsidR="00B12837" w:rsidRPr="001529A8" w:rsidRDefault="00B12837"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Cantidad de </w:t>
            </w:r>
            <w:r w:rsidR="008B58E3">
              <w:rPr>
                <w:rFonts w:cs="Arial"/>
                <w:snapToGrid w:val="0"/>
                <w:sz w:val="16"/>
                <w:szCs w:val="16"/>
                <w:lang w:val="es-ES_tradnl"/>
              </w:rPr>
              <w:t>pólizas contratadas</w:t>
            </w:r>
            <w:r w:rsidRPr="001529A8">
              <w:rPr>
                <w:rFonts w:cs="Arial"/>
                <w:snapToGrid w:val="0"/>
                <w:sz w:val="16"/>
                <w:szCs w:val="16"/>
                <w:lang w:val="es-ES_tradnl"/>
              </w:rPr>
              <w:t xml:space="preserve"> colocadas a través de todos los canales de comercialización y por todos los ramos de Seguros Personales</w:t>
            </w:r>
          </w:p>
        </w:tc>
        <w:tc>
          <w:tcPr>
            <w:tcW w:w="416" w:type="dxa"/>
            <w:textDirection w:val="btLr"/>
            <w:vAlign w:val="center"/>
          </w:tcPr>
          <w:p w14:paraId="763E076C" w14:textId="77777777" w:rsidR="00B12837" w:rsidRPr="00592896" w:rsidRDefault="00B12837" w:rsidP="00592896">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92896">
              <w:rPr>
                <w:rFonts w:cs="Arial"/>
              </w:rPr>
              <w:t>No aplica</w:t>
            </w:r>
          </w:p>
        </w:tc>
        <w:tc>
          <w:tcPr>
            <w:tcW w:w="5103" w:type="dxa"/>
            <w:vAlign w:val="center"/>
          </w:tcPr>
          <w:p w14:paraId="44AFB8F0" w14:textId="77777777" w:rsidR="00B12837" w:rsidRPr="00484CA0" w:rsidRDefault="00000000" w:rsidP="0057791C">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hyperlink w:anchor="_[A]_TotalPolSegPersonales" w:history="1">
              <w:r w:rsidR="001B0206" w:rsidRPr="00484CA0">
                <w:rPr>
                  <w:rStyle w:val="Hipervnculo"/>
                  <w:rFonts w:cs="Arial"/>
                </w:rPr>
                <w:t>[A] TotalPolSegPersonales</w:t>
              </w:r>
            </w:hyperlink>
            <w:r w:rsidR="001B0206" w:rsidRPr="00484CA0">
              <w:rPr>
                <w:rFonts w:cs="Arial"/>
              </w:rPr>
              <w:t xml:space="preserve"> = ∑ </w:t>
            </w:r>
            <w:hyperlink w:anchor="_DesglosePolizasTotSegPersonales" w:history="1">
              <w:r w:rsidR="001B0206" w:rsidRPr="00484CA0">
                <w:rPr>
                  <w:rStyle w:val="Hipervnculo"/>
                  <w:rFonts w:cs="Arial"/>
                </w:rPr>
                <w:t>DesglosePolizas</w:t>
              </w:r>
              <w:r w:rsidR="0057791C">
                <w:rPr>
                  <w:rStyle w:val="Hipervnculo"/>
                  <w:rFonts w:cs="Arial"/>
                </w:rPr>
                <w:t>Contratadas</w:t>
              </w:r>
              <w:r w:rsidR="001B0206" w:rsidRPr="00484CA0">
                <w:rPr>
                  <w:rStyle w:val="Hipervnculo"/>
                  <w:rFonts w:cs="Arial"/>
                </w:rPr>
                <w:t>SegPersonales</w:t>
              </w:r>
            </w:hyperlink>
          </w:p>
        </w:tc>
      </w:tr>
      <w:tr w:rsidR="00B12837" w:rsidRPr="00592896" w14:paraId="18E1A7DF" w14:textId="77777777" w:rsidTr="00441037">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2C8538DF" w14:textId="77777777" w:rsidR="00B12837" w:rsidRPr="00D046A0" w:rsidRDefault="00B4199C" w:rsidP="0097636D">
            <w:pPr>
              <w:pStyle w:val="Ttulo9"/>
              <w:jc w:val="center"/>
              <w:outlineLvl w:val="8"/>
              <w:rPr>
                <w:b w:val="0"/>
              </w:rPr>
            </w:pPr>
            <w:bookmarkStart w:id="597" w:name="_DesglosePolizasTotSegPersonales"/>
            <w:bookmarkEnd w:id="597"/>
            <w:r>
              <w:rPr>
                <w:b w:val="0"/>
              </w:rPr>
              <w:t>[E]</w:t>
            </w:r>
            <w:r w:rsidR="00B12837" w:rsidRPr="00D046A0">
              <w:rPr>
                <w:b w:val="0"/>
              </w:rPr>
              <w:t>Desglose</w:t>
            </w:r>
            <w:r w:rsidR="00B74E43" w:rsidRPr="00D046A0">
              <w:rPr>
                <w:b w:val="0"/>
              </w:rPr>
              <w:t>Polizas</w:t>
            </w:r>
            <w:r w:rsidR="0097636D">
              <w:rPr>
                <w:b w:val="0"/>
              </w:rPr>
              <w:t>Contratadas</w:t>
            </w:r>
            <w:r w:rsidR="00B74E43" w:rsidRPr="00D046A0">
              <w:rPr>
                <w:b w:val="0"/>
              </w:rPr>
              <w:t>SegPersonales</w:t>
            </w:r>
          </w:p>
        </w:tc>
        <w:tc>
          <w:tcPr>
            <w:tcW w:w="3402" w:type="dxa"/>
          </w:tcPr>
          <w:p w14:paraId="0DE385A0" w14:textId="77777777" w:rsidR="00B12837" w:rsidRPr="00592896" w:rsidRDefault="00037B26" w:rsidP="002B21F1">
            <w:pPr>
              <w:pStyle w:val="Ttulo9"/>
              <w:outlineLvl w:val="8"/>
              <w:cnfStyle w:val="000000000000" w:firstRow="0" w:lastRow="0" w:firstColumn="0" w:lastColumn="0" w:oddVBand="0" w:evenVBand="0" w:oddHBand="0" w:evenHBand="0" w:firstRowFirstColumn="0" w:firstRowLastColumn="0" w:lastRowFirstColumn="0" w:lastRowLastColumn="0"/>
            </w:pPr>
            <w:bookmarkStart w:id="598" w:name="_[A]_TotalAgenSegurosNoVinculadoExcl"/>
            <w:bookmarkEnd w:id="598"/>
            <w:r w:rsidRPr="00592896">
              <w:t xml:space="preserve">[A] </w:t>
            </w:r>
            <w:r w:rsidR="00B12837" w:rsidRPr="00592896">
              <w:t>TotalAgenSegNoVinculadoExclusivo</w:t>
            </w:r>
          </w:p>
        </w:tc>
        <w:tc>
          <w:tcPr>
            <w:tcW w:w="4536" w:type="dxa"/>
            <w:vAlign w:val="center"/>
          </w:tcPr>
          <w:p w14:paraId="6C8A10F5" w14:textId="77777777" w:rsidR="00B12837"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B12837" w:rsidRPr="001529A8">
              <w:rPr>
                <w:rFonts w:cs="Arial"/>
                <w:snapToGrid w:val="0"/>
                <w:sz w:val="16"/>
                <w:szCs w:val="16"/>
                <w:lang w:val="es-ES_tradnl"/>
              </w:rPr>
              <w:t xml:space="preserve"> de </w:t>
            </w:r>
            <w:r w:rsidR="00792E34">
              <w:rPr>
                <w:rFonts w:cs="Arial"/>
                <w:snapToGrid w:val="0"/>
                <w:sz w:val="16"/>
                <w:szCs w:val="16"/>
                <w:lang w:val="es-ES_tradnl"/>
              </w:rPr>
              <w:t xml:space="preserve"> pólizas contratadas</w:t>
            </w:r>
            <w:r w:rsidR="00792E34" w:rsidRPr="001529A8">
              <w:rPr>
                <w:rFonts w:cs="Arial"/>
                <w:snapToGrid w:val="0"/>
                <w:sz w:val="16"/>
                <w:szCs w:val="16"/>
                <w:lang w:val="es-ES_tradnl"/>
              </w:rPr>
              <w:t xml:space="preserve"> </w:t>
            </w:r>
            <w:r w:rsidR="00B12837" w:rsidRPr="001529A8">
              <w:rPr>
                <w:rFonts w:cs="Arial"/>
                <w:snapToGrid w:val="0"/>
                <w:sz w:val="16"/>
                <w:szCs w:val="16"/>
                <w:lang w:val="es-ES_tradnl"/>
              </w:rPr>
              <w:t>colocadas a través de Agentes de Seguros No Vinculados Exclusivos para todos los ramos</w:t>
            </w:r>
          </w:p>
        </w:tc>
        <w:tc>
          <w:tcPr>
            <w:tcW w:w="416" w:type="dxa"/>
            <w:textDirection w:val="btLr"/>
            <w:vAlign w:val="center"/>
          </w:tcPr>
          <w:p w14:paraId="07B96BF0" w14:textId="77777777" w:rsidR="00B12837" w:rsidRPr="00592896" w:rsidRDefault="00B12837" w:rsidP="00592896">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92896">
              <w:rPr>
                <w:rFonts w:cs="Arial"/>
              </w:rPr>
              <w:t>No aplica</w:t>
            </w:r>
          </w:p>
        </w:tc>
        <w:tc>
          <w:tcPr>
            <w:tcW w:w="5103" w:type="dxa"/>
            <w:vAlign w:val="center"/>
          </w:tcPr>
          <w:p w14:paraId="6F6E7D13" w14:textId="77777777" w:rsidR="00484CA0" w:rsidRPr="00484CA0" w:rsidRDefault="00000000" w:rsidP="00592896">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hyperlink w:anchor="_[A]_TotalAgenSegurosNoVinculadoExcl" w:history="1">
              <w:r w:rsidR="001B0206" w:rsidRPr="00484CA0">
                <w:rPr>
                  <w:rStyle w:val="Hipervnculo"/>
                  <w:rFonts w:cs="Arial"/>
                  <w:snapToGrid w:val="0"/>
                  <w:sz w:val="16"/>
                  <w:szCs w:val="16"/>
                  <w:lang w:val="es-ES_tradnl"/>
                </w:rPr>
                <w:t>[A] TotalAgenSegurosNoVinculadoExclusivo</w:t>
              </w:r>
            </w:hyperlink>
            <w:r w:rsidR="001B0206" w:rsidRPr="00484CA0">
              <w:rPr>
                <w:rFonts w:cs="Arial"/>
                <w:snapToGrid w:val="0"/>
                <w:sz w:val="16"/>
                <w:szCs w:val="16"/>
                <w:lang w:val="es-ES_tradnl"/>
              </w:rPr>
              <w:t xml:space="preserve"> = </w:t>
            </w:r>
          </w:p>
          <w:p w14:paraId="7CC12627" w14:textId="77777777" w:rsidR="00B12837" w:rsidRPr="00484CA0" w:rsidRDefault="00484CA0" w:rsidP="00484CA0">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snapToGrid w:val="0"/>
                <w:sz w:val="16"/>
                <w:szCs w:val="16"/>
                <w:lang w:val="es-ES_tradnl"/>
              </w:rPr>
              <w:t>∑</w:t>
            </w:r>
            <w:r w:rsidR="00592896" w:rsidRPr="00484CA0">
              <w:rPr>
                <w:rFonts w:cs="Arial"/>
                <w:snapToGrid w:val="0"/>
                <w:sz w:val="16"/>
                <w:szCs w:val="16"/>
                <w:lang w:val="es-ES_tradnl"/>
              </w:rPr>
              <w:t xml:space="preserve"> </w:t>
            </w:r>
            <w:hyperlink w:anchor="_[E]_AgenSegurosNoVinculadoExclusivo" w:history="1">
              <w:r w:rsidR="001B0206" w:rsidRPr="00484CA0">
                <w:rPr>
                  <w:rStyle w:val="Hipervnculo"/>
                  <w:rFonts w:cs="Arial"/>
                  <w:snapToGrid w:val="0"/>
                  <w:sz w:val="16"/>
                  <w:szCs w:val="16"/>
                  <w:lang w:val="es-ES_tradnl"/>
                </w:rPr>
                <w:t>[E] AgenSegurosNoVinculadoExclusivo</w:t>
              </w:r>
            </w:hyperlink>
          </w:p>
        </w:tc>
      </w:tr>
      <w:tr w:rsidR="00B12837" w:rsidRPr="00592896" w14:paraId="459866F7" w14:textId="77777777" w:rsidTr="00441037">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3F1D9AD" w14:textId="77777777" w:rsidR="00B12837" w:rsidRPr="00D046A0" w:rsidRDefault="00B12837" w:rsidP="00441037">
            <w:pPr>
              <w:pStyle w:val="Ttulo9"/>
              <w:jc w:val="center"/>
              <w:outlineLvl w:val="8"/>
              <w:rPr>
                <w:b w:val="0"/>
              </w:rPr>
            </w:pPr>
          </w:p>
        </w:tc>
        <w:tc>
          <w:tcPr>
            <w:tcW w:w="3402" w:type="dxa"/>
          </w:tcPr>
          <w:p w14:paraId="10387627" w14:textId="77777777" w:rsidR="00B12837" w:rsidRPr="00592896"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599" w:name="_[A]_TotalAgenSegNoVinculadosNoExclu"/>
            <w:bookmarkEnd w:id="599"/>
            <w:r w:rsidRPr="00592896">
              <w:t xml:space="preserve">[A] </w:t>
            </w:r>
            <w:r w:rsidR="00B12837" w:rsidRPr="00592896">
              <w:rPr>
                <w:snapToGrid w:val="0"/>
                <w:lang w:val="es-ES_tradnl"/>
              </w:rPr>
              <w:t>TotalAgenSegNoVinculadosNoExclusivo</w:t>
            </w:r>
          </w:p>
        </w:tc>
        <w:tc>
          <w:tcPr>
            <w:tcW w:w="4536" w:type="dxa"/>
            <w:vAlign w:val="center"/>
          </w:tcPr>
          <w:p w14:paraId="61196166" w14:textId="77777777" w:rsidR="00B12837" w:rsidRPr="001529A8" w:rsidRDefault="00972141"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B12837" w:rsidRPr="001529A8">
              <w:rPr>
                <w:rFonts w:cs="Arial"/>
                <w:snapToGrid w:val="0"/>
                <w:sz w:val="16"/>
                <w:szCs w:val="16"/>
                <w:lang w:val="es-ES_tradnl"/>
              </w:rPr>
              <w:t xml:space="preserve"> de </w:t>
            </w:r>
            <w:r w:rsidR="008B58E3">
              <w:rPr>
                <w:rFonts w:cs="Arial"/>
                <w:snapToGrid w:val="0"/>
                <w:sz w:val="16"/>
                <w:szCs w:val="16"/>
                <w:lang w:val="es-ES_tradnl"/>
              </w:rPr>
              <w:t>pólizas contratadas</w:t>
            </w:r>
            <w:r w:rsidR="00B12837" w:rsidRPr="001529A8">
              <w:rPr>
                <w:rFonts w:cs="Arial"/>
                <w:snapToGrid w:val="0"/>
                <w:sz w:val="16"/>
                <w:szCs w:val="16"/>
                <w:lang w:val="es-ES_tradnl"/>
              </w:rPr>
              <w:t xml:space="preserve"> colocadas a través de Agentes de Seguros No Vinculados No Exclusivos</w:t>
            </w:r>
          </w:p>
        </w:tc>
        <w:tc>
          <w:tcPr>
            <w:tcW w:w="416" w:type="dxa"/>
            <w:textDirection w:val="btLr"/>
            <w:vAlign w:val="center"/>
          </w:tcPr>
          <w:p w14:paraId="25BA7ED7" w14:textId="77777777" w:rsidR="00B12837" w:rsidRPr="00592896" w:rsidRDefault="00B12837" w:rsidP="00592896">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92896">
              <w:rPr>
                <w:rFonts w:cs="Arial"/>
              </w:rPr>
              <w:t>No aplica</w:t>
            </w:r>
          </w:p>
        </w:tc>
        <w:tc>
          <w:tcPr>
            <w:tcW w:w="5103" w:type="dxa"/>
            <w:vAlign w:val="center"/>
          </w:tcPr>
          <w:p w14:paraId="7EA0D073" w14:textId="77777777" w:rsidR="00484CA0" w:rsidRPr="00484CA0" w:rsidRDefault="00000000" w:rsidP="00592896">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AgenSegNoVinculadosNoExclu" w:history="1">
              <w:r w:rsidR="000443D3" w:rsidRPr="00484CA0">
                <w:rPr>
                  <w:rStyle w:val="Hipervnculo"/>
                  <w:rFonts w:cs="Arial"/>
                  <w:snapToGrid w:val="0"/>
                  <w:sz w:val="16"/>
                  <w:szCs w:val="16"/>
                  <w:lang w:val="es-ES_tradnl"/>
                </w:rPr>
                <w:t>[A] TotalAgenSegNoVinculadosNoExclusivo</w:t>
              </w:r>
            </w:hyperlink>
            <w:r w:rsidR="000443D3" w:rsidRPr="00484CA0">
              <w:rPr>
                <w:rFonts w:cs="Arial"/>
                <w:snapToGrid w:val="0"/>
                <w:sz w:val="16"/>
                <w:szCs w:val="16"/>
                <w:lang w:val="es-ES_tradnl"/>
              </w:rPr>
              <w:t xml:space="preserve"> = </w:t>
            </w:r>
          </w:p>
          <w:p w14:paraId="7A69BD84" w14:textId="77777777" w:rsidR="00B12837" w:rsidRPr="00484CA0" w:rsidRDefault="00484CA0" w:rsidP="00484CA0">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snapToGrid w:val="0"/>
                <w:sz w:val="16"/>
                <w:szCs w:val="16"/>
                <w:lang w:val="es-ES_tradnl"/>
              </w:rPr>
              <w:t>∑</w:t>
            </w:r>
            <w:r w:rsidR="000443D3" w:rsidRPr="00484CA0">
              <w:rPr>
                <w:rFonts w:cs="Arial"/>
                <w:snapToGrid w:val="0"/>
                <w:sz w:val="16"/>
                <w:szCs w:val="16"/>
                <w:lang w:val="es-ES_tradnl"/>
              </w:rPr>
              <w:t xml:space="preserve"> </w:t>
            </w:r>
            <w:hyperlink w:anchor="_[E]_AgenSegNoVinculadosNoExclusivo" w:history="1">
              <w:r w:rsidR="000443D3" w:rsidRPr="00484CA0">
                <w:rPr>
                  <w:rStyle w:val="Hipervnculo"/>
                  <w:rFonts w:cs="Arial"/>
                  <w:snapToGrid w:val="0"/>
                  <w:sz w:val="16"/>
                  <w:szCs w:val="16"/>
                  <w:lang w:val="es-ES_tradnl"/>
                </w:rPr>
                <w:t>[E] AgenSegNoVinculadosNoExclusivo</w:t>
              </w:r>
            </w:hyperlink>
          </w:p>
        </w:tc>
      </w:tr>
      <w:tr w:rsidR="00B12837" w:rsidRPr="00592896" w14:paraId="213FBF7D" w14:textId="77777777" w:rsidTr="00441037">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2B2EEDF" w14:textId="77777777" w:rsidR="00B12837" w:rsidRPr="00D046A0" w:rsidRDefault="00B12837" w:rsidP="00441037">
            <w:pPr>
              <w:pStyle w:val="Ttulo9"/>
              <w:jc w:val="center"/>
              <w:outlineLvl w:val="8"/>
              <w:rPr>
                <w:b w:val="0"/>
              </w:rPr>
            </w:pPr>
          </w:p>
        </w:tc>
        <w:tc>
          <w:tcPr>
            <w:tcW w:w="3402" w:type="dxa"/>
          </w:tcPr>
          <w:p w14:paraId="25828C06" w14:textId="77777777" w:rsidR="00B12837" w:rsidRPr="00592896"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600" w:name="_[A]_TotalSocAgenSegExclusiva"/>
            <w:bookmarkEnd w:id="600"/>
            <w:r w:rsidRPr="00592896">
              <w:t xml:space="preserve">[A] </w:t>
            </w:r>
            <w:r w:rsidR="00B12837" w:rsidRPr="00592896">
              <w:rPr>
                <w:snapToGrid w:val="0"/>
                <w:lang w:val="es-ES_tradnl"/>
              </w:rPr>
              <w:t>TotalSocAgenSegExclusiva</w:t>
            </w:r>
          </w:p>
        </w:tc>
        <w:tc>
          <w:tcPr>
            <w:tcW w:w="4536" w:type="dxa"/>
            <w:vAlign w:val="center"/>
          </w:tcPr>
          <w:p w14:paraId="1C427FB3" w14:textId="77777777" w:rsidR="00B12837"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B12837" w:rsidRPr="001529A8">
              <w:rPr>
                <w:rFonts w:cs="Arial"/>
                <w:snapToGrid w:val="0"/>
                <w:sz w:val="16"/>
                <w:szCs w:val="16"/>
                <w:lang w:val="es-ES_tradnl"/>
              </w:rPr>
              <w:t xml:space="preserve"> de </w:t>
            </w:r>
            <w:r w:rsidR="008B58E3">
              <w:rPr>
                <w:rFonts w:cs="Arial"/>
                <w:snapToGrid w:val="0"/>
                <w:sz w:val="16"/>
                <w:szCs w:val="16"/>
                <w:lang w:val="es-ES_tradnl"/>
              </w:rPr>
              <w:t>pólizas contratadas</w:t>
            </w:r>
            <w:r w:rsidR="00B12837" w:rsidRPr="001529A8">
              <w:rPr>
                <w:rFonts w:cs="Arial"/>
                <w:snapToGrid w:val="0"/>
                <w:sz w:val="16"/>
                <w:szCs w:val="16"/>
                <w:lang w:val="es-ES_tradnl"/>
              </w:rPr>
              <w:t xml:space="preserve"> colocadas a través de Sociedades Agencia de Seguros Exclusivas</w:t>
            </w:r>
          </w:p>
        </w:tc>
        <w:tc>
          <w:tcPr>
            <w:tcW w:w="416" w:type="dxa"/>
            <w:textDirection w:val="btLr"/>
            <w:vAlign w:val="center"/>
          </w:tcPr>
          <w:p w14:paraId="3E29C560" w14:textId="77777777" w:rsidR="00B12837" w:rsidRPr="00592896" w:rsidRDefault="00B12837" w:rsidP="00592896">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92896">
              <w:rPr>
                <w:rFonts w:cs="Arial"/>
              </w:rPr>
              <w:t>No aplica</w:t>
            </w:r>
          </w:p>
        </w:tc>
        <w:tc>
          <w:tcPr>
            <w:tcW w:w="5103" w:type="dxa"/>
            <w:vAlign w:val="center"/>
          </w:tcPr>
          <w:p w14:paraId="6385DB6D" w14:textId="77777777" w:rsidR="00B12837" w:rsidRPr="00484CA0" w:rsidRDefault="00000000" w:rsidP="00592896">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SocAgenSegExclusiva" w:history="1">
              <w:r w:rsidR="000443D3" w:rsidRPr="00484CA0">
                <w:rPr>
                  <w:rStyle w:val="Hipervnculo"/>
                  <w:rFonts w:cs="Arial"/>
                  <w:snapToGrid w:val="0"/>
                  <w:sz w:val="16"/>
                  <w:szCs w:val="16"/>
                  <w:lang w:val="es-ES_tradnl"/>
                </w:rPr>
                <w:t>[A] TotalSocAgenSegExclusiva</w:t>
              </w:r>
            </w:hyperlink>
            <w:r w:rsidR="000443D3" w:rsidRPr="00484CA0">
              <w:rPr>
                <w:rFonts w:cs="Arial"/>
                <w:snapToGrid w:val="0"/>
                <w:sz w:val="16"/>
                <w:szCs w:val="16"/>
                <w:lang w:val="es-ES_tradnl"/>
              </w:rPr>
              <w:t xml:space="preserve"> = </w:t>
            </w:r>
            <w:r w:rsidR="00484CA0" w:rsidRPr="00484CA0">
              <w:rPr>
                <w:rFonts w:cs="Arial"/>
                <w:snapToGrid w:val="0"/>
                <w:sz w:val="16"/>
                <w:szCs w:val="16"/>
                <w:lang w:val="es-ES_tradnl"/>
              </w:rPr>
              <w:t>∑</w:t>
            </w:r>
            <w:r w:rsidR="000443D3" w:rsidRPr="00484CA0">
              <w:rPr>
                <w:rFonts w:cs="Arial"/>
                <w:snapToGrid w:val="0"/>
                <w:sz w:val="16"/>
                <w:szCs w:val="16"/>
                <w:lang w:val="es-ES_tradnl"/>
              </w:rPr>
              <w:t xml:space="preserve"> </w:t>
            </w:r>
            <w:hyperlink w:anchor="_[E]_SocAgenSegExclusiva" w:history="1">
              <w:r w:rsidR="000443D3" w:rsidRPr="00484CA0">
                <w:rPr>
                  <w:rStyle w:val="Hipervnculo"/>
                  <w:rFonts w:cs="Arial"/>
                  <w:snapToGrid w:val="0"/>
                  <w:sz w:val="16"/>
                  <w:szCs w:val="16"/>
                  <w:lang w:val="es-ES_tradnl"/>
                </w:rPr>
                <w:t>[E] SocAgenSegExclusiva</w:t>
              </w:r>
            </w:hyperlink>
          </w:p>
        </w:tc>
      </w:tr>
      <w:tr w:rsidR="00B12837" w:rsidRPr="00592896" w14:paraId="211A2359" w14:textId="77777777" w:rsidTr="00441037">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5A1DE8D" w14:textId="77777777" w:rsidR="00B12837" w:rsidRPr="00D046A0" w:rsidRDefault="00B12837" w:rsidP="00441037">
            <w:pPr>
              <w:pStyle w:val="Ttulo9"/>
              <w:jc w:val="center"/>
              <w:outlineLvl w:val="8"/>
              <w:rPr>
                <w:b w:val="0"/>
              </w:rPr>
            </w:pPr>
          </w:p>
        </w:tc>
        <w:tc>
          <w:tcPr>
            <w:tcW w:w="3402" w:type="dxa"/>
          </w:tcPr>
          <w:p w14:paraId="4DE38D48" w14:textId="77777777" w:rsidR="00B12837" w:rsidRPr="00592896"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601" w:name="_[A]_TotalSocAgenSegNoExclusiva"/>
            <w:bookmarkEnd w:id="601"/>
            <w:r w:rsidRPr="00592896">
              <w:t xml:space="preserve">[A] </w:t>
            </w:r>
            <w:r w:rsidR="00B12837" w:rsidRPr="00592896">
              <w:rPr>
                <w:snapToGrid w:val="0"/>
                <w:lang w:val="es-ES_tradnl"/>
              </w:rPr>
              <w:t>TotalSocAgenSegNoExclusiva</w:t>
            </w:r>
          </w:p>
        </w:tc>
        <w:tc>
          <w:tcPr>
            <w:tcW w:w="4536" w:type="dxa"/>
            <w:vAlign w:val="center"/>
          </w:tcPr>
          <w:p w14:paraId="2DAFD6A1" w14:textId="77777777" w:rsidR="00B12837" w:rsidRPr="001529A8" w:rsidRDefault="00972141"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B12837" w:rsidRPr="001529A8">
              <w:rPr>
                <w:rFonts w:cs="Arial"/>
                <w:snapToGrid w:val="0"/>
                <w:sz w:val="16"/>
                <w:szCs w:val="16"/>
                <w:lang w:val="es-ES_tradnl"/>
              </w:rPr>
              <w:t xml:space="preserve"> de </w:t>
            </w:r>
            <w:r w:rsidR="008B58E3">
              <w:rPr>
                <w:rFonts w:cs="Arial"/>
                <w:snapToGrid w:val="0"/>
                <w:sz w:val="16"/>
                <w:szCs w:val="16"/>
                <w:lang w:val="es-ES_tradnl"/>
              </w:rPr>
              <w:t>pólizas contratadas</w:t>
            </w:r>
            <w:r w:rsidR="00B12837" w:rsidRPr="001529A8">
              <w:rPr>
                <w:rFonts w:cs="Arial"/>
                <w:snapToGrid w:val="0"/>
                <w:sz w:val="16"/>
                <w:szCs w:val="16"/>
                <w:lang w:val="es-ES_tradnl"/>
              </w:rPr>
              <w:t xml:space="preserve"> colocadas a través de Sociedades Agencia de Seguros No Exclusivas</w:t>
            </w:r>
          </w:p>
        </w:tc>
        <w:tc>
          <w:tcPr>
            <w:tcW w:w="416" w:type="dxa"/>
            <w:textDirection w:val="btLr"/>
            <w:vAlign w:val="center"/>
          </w:tcPr>
          <w:p w14:paraId="4DC99F4D" w14:textId="77777777" w:rsidR="00B12837" w:rsidRPr="00592896" w:rsidRDefault="00B12837" w:rsidP="00592896">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92896">
              <w:rPr>
                <w:rFonts w:cs="Arial"/>
              </w:rPr>
              <w:t>No aplica</w:t>
            </w:r>
          </w:p>
        </w:tc>
        <w:tc>
          <w:tcPr>
            <w:tcW w:w="5103" w:type="dxa"/>
            <w:vAlign w:val="center"/>
          </w:tcPr>
          <w:p w14:paraId="4AF12B62" w14:textId="77777777" w:rsidR="00B12837" w:rsidRPr="00484CA0" w:rsidRDefault="00000000" w:rsidP="00592896">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SocAgenSegNoExclusiva" w:history="1">
              <w:r w:rsidR="000443D3" w:rsidRPr="00484CA0">
                <w:rPr>
                  <w:rStyle w:val="Hipervnculo"/>
                  <w:rFonts w:cs="Arial"/>
                  <w:snapToGrid w:val="0"/>
                  <w:sz w:val="16"/>
                  <w:szCs w:val="16"/>
                  <w:lang w:val="es-ES_tradnl"/>
                </w:rPr>
                <w:t>[A] TotalSocAgenSegNoExclusiva</w:t>
              </w:r>
            </w:hyperlink>
            <w:r w:rsidR="000443D3" w:rsidRPr="00484CA0">
              <w:rPr>
                <w:rFonts w:cs="Arial"/>
                <w:snapToGrid w:val="0"/>
                <w:sz w:val="16"/>
                <w:szCs w:val="16"/>
                <w:lang w:val="es-ES_tradnl"/>
              </w:rPr>
              <w:t xml:space="preserve"> = </w:t>
            </w:r>
            <w:r w:rsidR="00484CA0" w:rsidRPr="00484CA0">
              <w:rPr>
                <w:rFonts w:cs="Arial"/>
                <w:snapToGrid w:val="0"/>
                <w:sz w:val="16"/>
                <w:szCs w:val="16"/>
                <w:lang w:val="es-ES_tradnl"/>
              </w:rPr>
              <w:t>∑</w:t>
            </w:r>
            <w:r w:rsidR="000443D3" w:rsidRPr="00484CA0">
              <w:rPr>
                <w:rFonts w:cs="Arial"/>
                <w:snapToGrid w:val="0"/>
                <w:sz w:val="16"/>
                <w:szCs w:val="16"/>
                <w:lang w:val="es-ES_tradnl"/>
              </w:rPr>
              <w:t xml:space="preserve"> </w:t>
            </w:r>
            <w:hyperlink w:anchor="_[E]_SocAgenSegNoExclusiva" w:history="1">
              <w:r w:rsidR="000443D3" w:rsidRPr="00484CA0">
                <w:rPr>
                  <w:rStyle w:val="Hipervnculo"/>
                  <w:rFonts w:cs="Arial"/>
                  <w:snapToGrid w:val="0"/>
                  <w:sz w:val="16"/>
                  <w:szCs w:val="16"/>
                  <w:lang w:val="es-ES_tradnl"/>
                </w:rPr>
                <w:t>[E] SocAgenSegNoExclusiva</w:t>
              </w:r>
            </w:hyperlink>
          </w:p>
        </w:tc>
      </w:tr>
      <w:tr w:rsidR="00B12837" w:rsidRPr="00592896" w14:paraId="43DFBD36" w14:textId="77777777" w:rsidTr="00441037">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2CAD185" w14:textId="77777777" w:rsidR="00B12837" w:rsidRPr="00D046A0" w:rsidRDefault="00B12837" w:rsidP="00441037">
            <w:pPr>
              <w:pStyle w:val="Ttulo9"/>
              <w:jc w:val="center"/>
              <w:outlineLvl w:val="8"/>
              <w:rPr>
                <w:b w:val="0"/>
              </w:rPr>
            </w:pPr>
          </w:p>
        </w:tc>
        <w:tc>
          <w:tcPr>
            <w:tcW w:w="3402" w:type="dxa"/>
          </w:tcPr>
          <w:p w14:paraId="39D49A08" w14:textId="77777777" w:rsidR="00B12837" w:rsidRPr="00592896"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602" w:name="_[A]_TotalSocCorredoraSeg"/>
            <w:bookmarkEnd w:id="602"/>
            <w:r w:rsidRPr="00592896">
              <w:t xml:space="preserve">[A] </w:t>
            </w:r>
            <w:r w:rsidR="00B12837" w:rsidRPr="00592896">
              <w:rPr>
                <w:snapToGrid w:val="0"/>
                <w:lang w:val="es-ES_tradnl"/>
              </w:rPr>
              <w:t>TotalSocCorredoraSeg</w:t>
            </w:r>
          </w:p>
        </w:tc>
        <w:tc>
          <w:tcPr>
            <w:tcW w:w="4536" w:type="dxa"/>
            <w:vAlign w:val="center"/>
          </w:tcPr>
          <w:p w14:paraId="2C260006" w14:textId="77777777" w:rsidR="00B12837"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B12837" w:rsidRPr="001529A8">
              <w:rPr>
                <w:rFonts w:cs="Arial"/>
                <w:snapToGrid w:val="0"/>
                <w:sz w:val="16"/>
                <w:szCs w:val="16"/>
                <w:lang w:val="es-ES_tradnl"/>
              </w:rPr>
              <w:t xml:space="preserve"> de </w:t>
            </w:r>
            <w:r w:rsidR="008B58E3">
              <w:rPr>
                <w:rFonts w:cs="Arial"/>
                <w:snapToGrid w:val="0"/>
                <w:sz w:val="16"/>
                <w:szCs w:val="16"/>
                <w:lang w:val="es-ES_tradnl"/>
              </w:rPr>
              <w:t>pólizas contratadas</w:t>
            </w:r>
            <w:r w:rsidR="00B12837" w:rsidRPr="001529A8">
              <w:rPr>
                <w:rFonts w:cs="Arial"/>
                <w:snapToGrid w:val="0"/>
                <w:sz w:val="16"/>
                <w:szCs w:val="16"/>
                <w:lang w:val="es-ES_tradnl"/>
              </w:rPr>
              <w:t xml:space="preserve"> colocadas a través de Sociedades Corredoras de Seguros</w:t>
            </w:r>
          </w:p>
        </w:tc>
        <w:tc>
          <w:tcPr>
            <w:tcW w:w="416" w:type="dxa"/>
            <w:textDirection w:val="btLr"/>
            <w:vAlign w:val="center"/>
          </w:tcPr>
          <w:p w14:paraId="48DBABDD" w14:textId="77777777" w:rsidR="00B12837" w:rsidRPr="00592896" w:rsidRDefault="00B12837" w:rsidP="00592896">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92896">
              <w:rPr>
                <w:rFonts w:cs="Arial"/>
              </w:rPr>
              <w:t>No aplica</w:t>
            </w:r>
          </w:p>
        </w:tc>
        <w:tc>
          <w:tcPr>
            <w:tcW w:w="5103" w:type="dxa"/>
            <w:vAlign w:val="center"/>
          </w:tcPr>
          <w:p w14:paraId="2E5D1447" w14:textId="77777777" w:rsidR="00B12837" w:rsidRPr="00484CA0" w:rsidRDefault="00000000" w:rsidP="00592896">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SocCorredoraSeg" w:history="1">
              <w:r w:rsidR="004F7A6E" w:rsidRPr="00484CA0">
                <w:rPr>
                  <w:rStyle w:val="Hipervnculo"/>
                  <w:rFonts w:cs="Arial"/>
                  <w:snapToGrid w:val="0"/>
                  <w:sz w:val="16"/>
                  <w:szCs w:val="16"/>
                  <w:lang w:val="es-ES_tradnl"/>
                </w:rPr>
                <w:t>[A] TotalSocCorredoraSeg</w:t>
              </w:r>
            </w:hyperlink>
            <w:r w:rsidR="004F7A6E" w:rsidRPr="00484CA0">
              <w:rPr>
                <w:rFonts w:cs="Arial"/>
                <w:snapToGrid w:val="0"/>
                <w:sz w:val="16"/>
                <w:szCs w:val="16"/>
                <w:lang w:val="es-ES_tradnl"/>
              </w:rPr>
              <w:t xml:space="preserve"> = </w:t>
            </w:r>
            <w:r w:rsidR="00484CA0" w:rsidRPr="00484CA0">
              <w:rPr>
                <w:rFonts w:cs="Arial"/>
                <w:snapToGrid w:val="0"/>
                <w:sz w:val="16"/>
                <w:szCs w:val="16"/>
                <w:lang w:val="es-ES_tradnl"/>
              </w:rPr>
              <w:t>∑</w:t>
            </w:r>
            <w:r w:rsidR="004F7A6E" w:rsidRPr="00484CA0">
              <w:rPr>
                <w:rFonts w:cs="Arial"/>
                <w:snapToGrid w:val="0"/>
                <w:sz w:val="16"/>
                <w:szCs w:val="16"/>
                <w:lang w:val="es-ES_tradnl"/>
              </w:rPr>
              <w:t xml:space="preserve"> </w:t>
            </w:r>
            <w:hyperlink w:anchor="_[E]_SocCorredoraSeg" w:history="1">
              <w:r w:rsidR="004F7A6E" w:rsidRPr="00484CA0">
                <w:rPr>
                  <w:rStyle w:val="Hipervnculo"/>
                  <w:rFonts w:cs="Arial"/>
                  <w:snapToGrid w:val="0"/>
                  <w:sz w:val="16"/>
                  <w:szCs w:val="16"/>
                  <w:lang w:val="es-ES_tradnl"/>
                </w:rPr>
                <w:t>[E] SocCorredoraSeg</w:t>
              </w:r>
            </w:hyperlink>
          </w:p>
        </w:tc>
      </w:tr>
      <w:tr w:rsidR="00B12837" w:rsidRPr="00592896" w14:paraId="7BB0E1F7" w14:textId="77777777" w:rsidTr="00441037">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96A9D27" w14:textId="77777777" w:rsidR="00B12837" w:rsidRPr="00D046A0" w:rsidRDefault="00B12837" w:rsidP="00441037">
            <w:pPr>
              <w:pStyle w:val="Ttulo9"/>
              <w:jc w:val="center"/>
              <w:outlineLvl w:val="8"/>
              <w:rPr>
                <w:b w:val="0"/>
              </w:rPr>
            </w:pPr>
          </w:p>
        </w:tc>
        <w:tc>
          <w:tcPr>
            <w:tcW w:w="3402" w:type="dxa"/>
          </w:tcPr>
          <w:p w14:paraId="0A1BC786" w14:textId="77777777" w:rsidR="00B12837" w:rsidRPr="00592896"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603" w:name="_[A]_TotalOperSegAutoexpedibleExclus"/>
            <w:bookmarkEnd w:id="603"/>
            <w:r w:rsidRPr="00592896">
              <w:t xml:space="preserve">[A] </w:t>
            </w:r>
            <w:r w:rsidR="00B12837" w:rsidRPr="00592896">
              <w:rPr>
                <w:snapToGrid w:val="0"/>
                <w:lang w:val="es-ES_tradnl"/>
              </w:rPr>
              <w:t>TotalOperSegAutoexpedibleExclusivo</w:t>
            </w:r>
          </w:p>
        </w:tc>
        <w:tc>
          <w:tcPr>
            <w:tcW w:w="4536" w:type="dxa"/>
            <w:vAlign w:val="center"/>
          </w:tcPr>
          <w:p w14:paraId="66C217F3" w14:textId="77777777" w:rsidR="00B12837" w:rsidRPr="001529A8" w:rsidRDefault="00B12837" w:rsidP="00972141">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Ca</w:t>
            </w:r>
            <w:r w:rsidR="00972141">
              <w:rPr>
                <w:rFonts w:cs="Arial"/>
                <w:snapToGrid w:val="0"/>
                <w:sz w:val="16"/>
                <w:szCs w:val="16"/>
                <w:lang w:val="es-ES_tradnl"/>
              </w:rPr>
              <w:t>n</w:t>
            </w:r>
            <w:r w:rsidRPr="001529A8">
              <w:rPr>
                <w:rFonts w:cs="Arial"/>
                <w:snapToGrid w:val="0"/>
                <w:sz w:val="16"/>
                <w:szCs w:val="16"/>
                <w:lang w:val="es-ES_tradnl"/>
              </w:rPr>
              <w:t xml:space="preserve">tidad de </w:t>
            </w:r>
            <w:r w:rsidR="008B58E3">
              <w:rPr>
                <w:rFonts w:cs="Arial"/>
                <w:snapToGrid w:val="0"/>
                <w:sz w:val="16"/>
                <w:szCs w:val="16"/>
                <w:lang w:val="es-ES_tradnl"/>
              </w:rPr>
              <w:t>pólizas contratadas</w:t>
            </w:r>
            <w:r w:rsidRPr="001529A8">
              <w:rPr>
                <w:rFonts w:cs="Arial"/>
                <w:snapToGrid w:val="0"/>
                <w:sz w:val="16"/>
                <w:szCs w:val="16"/>
                <w:lang w:val="es-ES_tradnl"/>
              </w:rPr>
              <w:t xml:space="preserve"> colocadas a través de Operadores de Seguros Autoexpedibles Exclusivo</w:t>
            </w:r>
          </w:p>
        </w:tc>
        <w:tc>
          <w:tcPr>
            <w:tcW w:w="416" w:type="dxa"/>
            <w:textDirection w:val="btLr"/>
            <w:vAlign w:val="center"/>
          </w:tcPr>
          <w:p w14:paraId="3F1DAEED" w14:textId="77777777" w:rsidR="00B12837" w:rsidRPr="00592896" w:rsidRDefault="00B12837" w:rsidP="00592896">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92896">
              <w:rPr>
                <w:rFonts w:cs="Arial"/>
              </w:rPr>
              <w:t>No aplica</w:t>
            </w:r>
          </w:p>
        </w:tc>
        <w:tc>
          <w:tcPr>
            <w:tcW w:w="5103" w:type="dxa"/>
            <w:vAlign w:val="center"/>
          </w:tcPr>
          <w:p w14:paraId="70CC9848" w14:textId="77777777" w:rsidR="00484CA0" w:rsidRDefault="00000000" w:rsidP="00592896">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OperSegAutoexpedibleExclus" w:history="1">
              <w:r w:rsidR="00F03FD5" w:rsidRPr="00484CA0">
                <w:rPr>
                  <w:rStyle w:val="Hipervnculo"/>
                  <w:rFonts w:cs="Arial"/>
                  <w:snapToGrid w:val="0"/>
                  <w:sz w:val="16"/>
                  <w:szCs w:val="16"/>
                  <w:lang w:val="es-ES_tradnl"/>
                </w:rPr>
                <w:t>[A] TotalOperSegAutoexpedibleExclusivo</w:t>
              </w:r>
            </w:hyperlink>
            <w:r w:rsidR="00F03FD5" w:rsidRPr="00484CA0">
              <w:rPr>
                <w:rFonts w:cs="Arial"/>
                <w:snapToGrid w:val="0"/>
                <w:sz w:val="16"/>
                <w:szCs w:val="16"/>
                <w:lang w:val="es-ES_tradnl"/>
              </w:rPr>
              <w:t xml:space="preserve"> = </w:t>
            </w:r>
          </w:p>
          <w:p w14:paraId="73FAE85B" w14:textId="77777777" w:rsidR="00B12837" w:rsidRPr="00484CA0" w:rsidRDefault="00484CA0" w:rsidP="00592896">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snapToGrid w:val="0"/>
                <w:sz w:val="16"/>
                <w:szCs w:val="16"/>
                <w:lang w:val="es-ES_tradnl"/>
              </w:rPr>
              <w:t>∑</w:t>
            </w:r>
            <w:r w:rsidR="00F03FD5" w:rsidRPr="00484CA0">
              <w:rPr>
                <w:rFonts w:cs="Arial"/>
                <w:snapToGrid w:val="0"/>
                <w:sz w:val="16"/>
                <w:szCs w:val="16"/>
                <w:lang w:val="es-ES_tradnl"/>
              </w:rPr>
              <w:t xml:space="preserve"> </w:t>
            </w:r>
            <w:hyperlink w:anchor="_[E]_OperSegAutoexpedibleExclusivo" w:history="1">
              <w:r w:rsidR="00F03FD5" w:rsidRPr="00484CA0">
                <w:rPr>
                  <w:rStyle w:val="Hipervnculo"/>
                  <w:rFonts w:cs="Arial"/>
                  <w:snapToGrid w:val="0"/>
                  <w:sz w:val="16"/>
                  <w:szCs w:val="16"/>
                  <w:lang w:val="es-ES_tradnl"/>
                </w:rPr>
                <w:t>[E] OperSegAutoexpedibleExclusivo</w:t>
              </w:r>
            </w:hyperlink>
          </w:p>
        </w:tc>
      </w:tr>
      <w:tr w:rsidR="00B12837" w:rsidRPr="00592896" w14:paraId="630907E7" w14:textId="77777777" w:rsidTr="00441037">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BD9CB1F" w14:textId="77777777" w:rsidR="00B12837" w:rsidRPr="00D046A0" w:rsidRDefault="00B12837" w:rsidP="00441037">
            <w:pPr>
              <w:pStyle w:val="Ttulo9"/>
              <w:jc w:val="center"/>
              <w:outlineLvl w:val="8"/>
              <w:rPr>
                <w:b w:val="0"/>
              </w:rPr>
            </w:pPr>
          </w:p>
        </w:tc>
        <w:tc>
          <w:tcPr>
            <w:tcW w:w="3402" w:type="dxa"/>
          </w:tcPr>
          <w:p w14:paraId="7D5250FB" w14:textId="77777777" w:rsidR="00B12837" w:rsidRPr="00592896"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604" w:name="_[A]_TotalOperSegAutoexpedibleNoExcl"/>
            <w:bookmarkEnd w:id="604"/>
            <w:r w:rsidRPr="00592896">
              <w:t xml:space="preserve">[A] </w:t>
            </w:r>
            <w:r w:rsidR="00B12837" w:rsidRPr="00592896">
              <w:rPr>
                <w:snapToGrid w:val="0"/>
                <w:lang w:val="es-ES_tradnl"/>
              </w:rPr>
              <w:t>TotalOperSegAutoexpedibleNoExclusivo</w:t>
            </w:r>
          </w:p>
        </w:tc>
        <w:tc>
          <w:tcPr>
            <w:tcW w:w="4536" w:type="dxa"/>
            <w:vAlign w:val="center"/>
          </w:tcPr>
          <w:p w14:paraId="59F99C87" w14:textId="77777777" w:rsidR="00B12837"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B12837" w:rsidRPr="001529A8">
              <w:rPr>
                <w:rFonts w:cs="Arial"/>
                <w:snapToGrid w:val="0"/>
                <w:sz w:val="16"/>
                <w:szCs w:val="16"/>
                <w:lang w:val="es-ES_tradnl"/>
              </w:rPr>
              <w:t xml:space="preserve"> de </w:t>
            </w:r>
            <w:r w:rsidR="008B58E3">
              <w:rPr>
                <w:rFonts w:cs="Arial"/>
                <w:snapToGrid w:val="0"/>
                <w:sz w:val="16"/>
                <w:szCs w:val="16"/>
                <w:lang w:val="es-ES_tradnl"/>
              </w:rPr>
              <w:t>pólizas contratadas</w:t>
            </w:r>
            <w:r w:rsidR="00B12837" w:rsidRPr="001529A8">
              <w:rPr>
                <w:rFonts w:cs="Arial"/>
                <w:snapToGrid w:val="0"/>
                <w:sz w:val="16"/>
                <w:szCs w:val="16"/>
                <w:lang w:val="es-ES_tradnl"/>
              </w:rPr>
              <w:t xml:space="preserve"> colocadas a través de Operadores de Seguros Autoexpedibles No Exclusivo</w:t>
            </w:r>
          </w:p>
        </w:tc>
        <w:tc>
          <w:tcPr>
            <w:tcW w:w="416" w:type="dxa"/>
            <w:textDirection w:val="btLr"/>
            <w:vAlign w:val="center"/>
          </w:tcPr>
          <w:p w14:paraId="57F6BDE2" w14:textId="77777777" w:rsidR="00B12837" w:rsidRPr="00592896" w:rsidRDefault="00B12837" w:rsidP="00592896">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92896">
              <w:rPr>
                <w:rFonts w:cs="Arial"/>
              </w:rPr>
              <w:t>No aplica</w:t>
            </w:r>
          </w:p>
        </w:tc>
        <w:tc>
          <w:tcPr>
            <w:tcW w:w="5103" w:type="dxa"/>
            <w:vAlign w:val="center"/>
          </w:tcPr>
          <w:p w14:paraId="2FDF74F3" w14:textId="77777777" w:rsidR="00484CA0" w:rsidRDefault="00000000" w:rsidP="00592896">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hyperlink w:anchor="_[A]_TotalOperSegAutoexpedibleNoExcl" w:history="1">
              <w:r w:rsidR="00FF6BE0" w:rsidRPr="00484CA0">
                <w:rPr>
                  <w:rStyle w:val="Hipervnculo"/>
                  <w:rFonts w:cs="Arial"/>
                  <w:snapToGrid w:val="0"/>
                  <w:sz w:val="16"/>
                  <w:szCs w:val="16"/>
                  <w:lang w:val="es-ES_tradnl"/>
                </w:rPr>
                <w:t>[A] TotalOperSegAutoexpedibleNoExclusivo</w:t>
              </w:r>
            </w:hyperlink>
            <w:r w:rsidR="00FF6BE0" w:rsidRPr="00484CA0">
              <w:rPr>
                <w:rFonts w:cs="Arial"/>
                <w:snapToGrid w:val="0"/>
                <w:sz w:val="16"/>
                <w:szCs w:val="16"/>
                <w:lang w:val="es-ES_tradnl"/>
              </w:rPr>
              <w:t xml:space="preserve"> = </w:t>
            </w:r>
          </w:p>
          <w:p w14:paraId="2A964CB2" w14:textId="77777777" w:rsidR="00B12837" w:rsidRPr="00484CA0" w:rsidRDefault="00484CA0" w:rsidP="00592896">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snapToGrid w:val="0"/>
                <w:sz w:val="16"/>
                <w:szCs w:val="16"/>
                <w:lang w:val="es-ES_tradnl"/>
              </w:rPr>
              <w:t>∑</w:t>
            </w:r>
            <w:r w:rsidR="00FF6BE0" w:rsidRPr="00484CA0">
              <w:rPr>
                <w:rFonts w:cs="Arial"/>
                <w:snapToGrid w:val="0"/>
                <w:sz w:val="16"/>
                <w:szCs w:val="16"/>
                <w:lang w:val="es-ES_tradnl"/>
              </w:rPr>
              <w:t xml:space="preserve"> </w:t>
            </w:r>
            <w:hyperlink w:anchor="_[E]_OperSegAutoexpedibleNoExclusivo" w:history="1">
              <w:r w:rsidR="00FF6BE0" w:rsidRPr="00484CA0">
                <w:rPr>
                  <w:rStyle w:val="Hipervnculo"/>
                  <w:rFonts w:cs="Arial"/>
                  <w:snapToGrid w:val="0"/>
                  <w:sz w:val="16"/>
                  <w:szCs w:val="16"/>
                  <w:lang w:val="es-ES_tradnl"/>
                </w:rPr>
                <w:t>[E] OperSegAutoexpedibleNoExclusivo</w:t>
              </w:r>
            </w:hyperlink>
          </w:p>
        </w:tc>
      </w:tr>
      <w:tr w:rsidR="00B12837" w:rsidRPr="00592896" w14:paraId="2B5AB407" w14:textId="77777777" w:rsidTr="00441037">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C810E72" w14:textId="77777777" w:rsidR="00B12837" w:rsidRPr="00D046A0" w:rsidRDefault="00B12837" w:rsidP="00441037">
            <w:pPr>
              <w:pStyle w:val="Ttulo9"/>
              <w:jc w:val="center"/>
              <w:outlineLvl w:val="8"/>
              <w:rPr>
                <w:b w:val="0"/>
              </w:rPr>
            </w:pPr>
          </w:p>
        </w:tc>
        <w:tc>
          <w:tcPr>
            <w:tcW w:w="3402" w:type="dxa"/>
          </w:tcPr>
          <w:p w14:paraId="2E1409FA" w14:textId="77777777" w:rsidR="00B12837" w:rsidRPr="00592896"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605" w:name="_[A]_TotalProveTransfronterizosSeg"/>
            <w:bookmarkEnd w:id="605"/>
            <w:r w:rsidRPr="00592896">
              <w:t xml:space="preserve">[A] </w:t>
            </w:r>
            <w:r w:rsidR="00B12837" w:rsidRPr="00592896">
              <w:rPr>
                <w:snapToGrid w:val="0"/>
                <w:lang w:val="es-ES_tradnl"/>
              </w:rPr>
              <w:t>TotalProveTransfronterizosSeg</w:t>
            </w:r>
          </w:p>
        </w:tc>
        <w:tc>
          <w:tcPr>
            <w:tcW w:w="4536" w:type="dxa"/>
            <w:vAlign w:val="center"/>
          </w:tcPr>
          <w:p w14:paraId="51CF7849" w14:textId="77777777" w:rsidR="00B12837" w:rsidRPr="001529A8" w:rsidRDefault="00972141"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B12837" w:rsidRPr="001529A8">
              <w:rPr>
                <w:rFonts w:cs="Arial"/>
                <w:snapToGrid w:val="0"/>
                <w:sz w:val="16"/>
                <w:szCs w:val="16"/>
                <w:lang w:val="es-ES_tradnl"/>
              </w:rPr>
              <w:t xml:space="preserve"> de </w:t>
            </w:r>
            <w:r w:rsidR="008B58E3">
              <w:rPr>
                <w:rFonts w:cs="Arial"/>
                <w:snapToGrid w:val="0"/>
                <w:sz w:val="16"/>
                <w:szCs w:val="16"/>
                <w:lang w:val="es-ES_tradnl"/>
              </w:rPr>
              <w:t>pólizas contratadas</w:t>
            </w:r>
            <w:r w:rsidR="00B12837" w:rsidRPr="001529A8">
              <w:rPr>
                <w:rFonts w:cs="Arial"/>
                <w:snapToGrid w:val="0"/>
                <w:sz w:val="16"/>
                <w:szCs w:val="16"/>
                <w:lang w:val="es-ES_tradnl"/>
              </w:rPr>
              <w:t xml:space="preserve"> colocadas a través de Proveedores transfronterizos de seguros</w:t>
            </w:r>
          </w:p>
        </w:tc>
        <w:tc>
          <w:tcPr>
            <w:tcW w:w="416" w:type="dxa"/>
            <w:textDirection w:val="btLr"/>
            <w:vAlign w:val="center"/>
          </w:tcPr>
          <w:p w14:paraId="1F4678C4" w14:textId="77777777" w:rsidR="00B12837" w:rsidRPr="00592896" w:rsidRDefault="00B12837" w:rsidP="00592896">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92896">
              <w:rPr>
                <w:rFonts w:cs="Arial"/>
              </w:rPr>
              <w:t>No aplica</w:t>
            </w:r>
          </w:p>
        </w:tc>
        <w:tc>
          <w:tcPr>
            <w:tcW w:w="5103" w:type="dxa"/>
            <w:vAlign w:val="center"/>
          </w:tcPr>
          <w:p w14:paraId="6D93AE6C" w14:textId="77777777" w:rsidR="00484CA0" w:rsidRDefault="00000000" w:rsidP="00592896">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ProveTransfronterizosSeg" w:history="1">
              <w:r w:rsidR="00FF6BE0" w:rsidRPr="00484CA0">
                <w:rPr>
                  <w:rStyle w:val="Hipervnculo"/>
                  <w:rFonts w:cs="Arial"/>
                  <w:snapToGrid w:val="0"/>
                  <w:sz w:val="16"/>
                  <w:szCs w:val="16"/>
                  <w:lang w:val="es-ES_tradnl"/>
                </w:rPr>
                <w:t>[A] TotalProveTransfronterizosSeg</w:t>
              </w:r>
            </w:hyperlink>
            <w:r w:rsidR="00FF6BE0" w:rsidRPr="00484CA0">
              <w:rPr>
                <w:rFonts w:cs="Arial"/>
                <w:snapToGrid w:val="0"/>
                <w:sz w:val="16"/>
                <w:szCs w:val="16"/>
                <w:lang w:val="es-ES_tradnl"/>
              </w:rPr>
              <w:t xml:space="preserve"> = </w:t>
            </w:r>
          </w:p>
          <w:p w14:paraId="5597606A" w14:textId="77777777" w:rsidR="00B12837" w:rsidRPr="00484CA0" w:rsidRDefault="00484CA0" w:rsidP="00592896">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snapToGrid w:val="0"/>
                <w:sz w:val="16"/>
                <w:szCs w:val="16"/>
                <w:lang w:val="es-ES_tradnl"/>
              </w:rPr>
              <w:t>∑</w:t>
            </w:r>
            <w:r w:rsidR="00FF6BE0" w:rsidRPr="00484CA0">
              <w:rPr>
                <w:rFonts w:cs="Arial"/>
                <w:snapToGrid w:val="0"/>
                <w:sz w:val="16"/>
                <w:szCs w:val="16"/>
                <w:lang w:val="es-ES_tradnl"/>
              </w:rPr>
              <w:t xml:space="preserve"> </w:t>
            </w:r>
            <w:hyperlink w:anchor="_[E]_ProveTransfronterizosSeg" w:history="1">
              <w:r w:rsidR="00FF6BE0" w:rsidRPr="00484CA0">
                <w:rPr>
                  <w:rStyle w:val="Hipervnculo"/>
                  <w:rFonts w:cs="Arial"/>
                  <w:snapToGrid w:val="0"/>
                  <w:sz w:val="16"/>
                  <w:szCs w:val="16"/>
                  <w:lang w:val="es-ES_tradnl"/>
                </w:rPr>
                <w:t>[E] ProveTransfronterizosSeg</w:t>
              </w:r>
            </w:hyperlink>
          </w:p>
        </w:tc>
      </w:tr>
      <w:tr w:rsidR="00B12837" w:rsidRPr="00592896" w14:paraId="1A8ECDBF" w14:textId="77777777" w:rsidTr="00441037">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1B92B23" w14:textId="77777777" w:rsidR="00B12837" w:rsidRPr="00D046A0" w:rsidRDefault="00B12837" w:rsidP="00441037">
            <w:pPr>
              <w:pStyle w:val="Ttulo9"/>
              <w:jc w:val="center"/>
              <w:outlineLvl w:val="8"/>
              <w:rPr>
                <w:b w:val="0"/>
              </w:rPr>
            </w:pPr>
          </w:p>
        </w:tc>
        <w:tc>
          <w:tcPr>
            <w:tcW w:w="3402" w:type="dxa"/>
          </w:tcPr>
          <w:p w14:paraId="47B8B934" w14:textId="77777777" w:rsidR="00B12837" w:rsidRPr="00592896"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606" w:name="_[A]_TotalOfiEntAseguradora"/>
            <w:bookmarkEnd w:id="606"/>
            <w:r w:rsidRPr="00592896">
              <w:t xml:space="preserve">[A] </w:t>
            </w:r>
            <w:r w:rsidR="00B12837" w:rsidRPr="00592896">
              <w:rPr>
                <w:snapToGrid w:val="0"/>
                <w:lang w:val="es-ES_tradnl"/>
              </w:rPr>
              <w:t>TotalOfiEntAseguradora</w:t>
            </w:r>
          </w:p>
        </w:tc>
        <w:tc>
          <w:tcPr>
            <w:tcW w:w="4536" w:type="dxa"/>
            <w:vAlign w:val="center"/>
          </w:tcPr>
          <w:p w14:paraId="14A5D16A" w14:textId="77777777" w:rsidR="00B12837"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B12837" w:rsidRPr="001529A8">
              <w:rPr>
                <w:rFonts w:cs="Arial"/>
                <w:snapToGrid w:val="0"/>
                <w:sz w:val="16"/>
                <w:szCs w:val="16"/>
                <w:lang w:val="es-ES_tradnl"/>
              </w:rPr>
              <w:t xml:space="preserve"> de </w:t>
            </w:r>
            <w:r w:rsidR="008B58E3">
              <w:rPr>
                <w:rFonts w:cs="Arial"/>
                <w:snapToGrid w:val="0"/>
                <w:sz w:val="16"/>
                <w:szCs w:val="16"/>
                <w:lang w:val="es-ES_tradnl"/>
              </w:rPr>
              <w:t>pólizas contratadas</w:t>
            </w:r>
            <w:r w:rsidR="00B12837" w:rsidRPr="001529A8">
              <w:rPr>
                <w:rFonts w:cs="Arial"/>
                <w:snapToGrid w:val="0"/>
                <w:sz w:val="16"/>
                <w:szCs w:val="16"/>
                <w:lang w:val="es-ES_tradnl"/>
              </w:rPr>
              <w:t xml:space="preserve"> colocadas a través de las sedes u oficinas de la entidad aseguradora</w:t>
            </w:r>
          </w:p>
        </w:tc>
        <w:tc>
          <w:tcPr>
            <w:tcW w:w="416" w:type="dxa"/>
            <w:textDirection w:val="btLr"/>
            <w:vAlign w:val="center"/>
          </w:tcPr>
          <w:p w14:paraId="385F9AF6" w14:textId="77777777" w:rsidR="00B12837" w:rsidRPr="00592896" w:rsidRDefault="00B12837" w:rsidP="00592896">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92896">
              <w:rPr>
                <w:rFonts w:cs="Arial"/>
              </w:rPr>
              <w:t>No aplica</w:t>
            </w:r>
          </w:p>
        </w:tc>
        <w:tc>
          <w:tcPr>
            <w:tcW w:w="5103" w:type="dxa"/>
            <w:vAlign w:val="center"/>
          </w:tcPr>
          <w:p w14:paraId="46C8A5D6" w14:textId="77777777" w:rsidR="00B12837" w:rsidRPr="00484CA0" w:rsidRDefault="00000000" w:rsidP="00592896">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OfiEntAseguradora" w:history="1">
              <w:r w:rsidR="00FF6BE0" w:rsidRPr="00484CA0">
                <w:rPr>
                  <w:rStyle w:val="Hipervnculo"/>
                  <w:rFonts w:cs="Arial"/>
                  <w:snapToGrid w:val="0"/>
                  <w:sz w:val="16"/>
                  <w:szCs w:val="16"/>
                  <w:lang w:val="es-ES_tradnl"/>
                </w:rPr>
                <w:t>[A] TotalOfiEntAseguradora</w:t>
              </w:r>
            </w:hyperlink>
            <w:r w:rsidR="00FF6BE0" w:rsidRPr="00484CA0">
              <w:rPr>
                <w:rFonts w:cs="Arial"/>
                <w:snapToGrid w:val="0"/>
                <w:sz w:val="16"/>
                <w:szCs w:val="16"/>
                <w:lang w:val="es-ES_tradnl"/>
              </w:rPr>
              <w:t xml:space="preserve"> ‘ = </w:t>
            </w:r>
            <w:r w:rsidR="00484CA0" w:rsidRPr="00484CA0">
              <w:rPr>
                <w:rFonts w:cs="Arial"/>
                <w:snapToGrid w:val="0"/>
                <w:sz w:val="16"/>
                <w:szCs w:val="16"/>
                <w:lang w:val="es-ES_tradnl"/>
              </w:rPr>
              <w:t>∑</w:t>
            </w:r>
            <w:r w:rsidR="00FF6BE0" w:rsidRPr="00484CA0">
              <w:rPr>
                <w:rFonts w:cs="Arial"/>
                <w:snapToGrid w:val="0"/>
                <w:sz w:val="16"/>
                <w:szCs w:val="16"/>
                <w:lang w:val="es-ES_tradnl"/>
              </w:rPr>
              <w:t xml:space="preserve"> </w:t>
            </w:r>
            <w:hyperlink w:anchor="_[E]_OfiEntAseguradora" w:history="1">
              <w:r w:rsidR="00FF6BE0" w:rsidRPr="00484CA0">
                <w:rPr>
                  <w:rStyle w:val="Hipervnculo"/>
                  <w:rFonts w:cs="Arial"/>
                  <w:snapToGrid w:val="0"/>
                  <w:sz w:val="16"/>
                  <w:szCs w:val="16"/>
                  <w:lang w:val="es-ES_tradnl"/>
                </w:rPr>
                <w:t>[E] OfiEntAseguradora</w:t>
              </w:r>
            </w:hyperlink>
          </w:p>
        </w:tc>
      </w:tr>
      <w:tr w:rsidR="00B12837" w:rsidRPr="00592896" w14:paraId="7DA8547D" w14:textId="77777777" w:rsidTr="00441037">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377EB68" w14:textId="77777777" w:rsidR="00B12837" w:rsidRPr="00D046A0" w:rsidRDefault="00B4199C" w:rsidP="00831CD1">
            <w:pPr>
              <w:pStyle w:val="Ttulo9"/>
              <w:jc w:val="center"/>
              <w:outlineLvl w:val="8"/>
              <w:rPr>
                <w:b w:val="0"/>
              </w:rPr>
            </w:pPr>
            <w:r>
              <w:rPr>
                <w:b w:val="0"/>
              </w:rPr>
              <w:t>[E]</w:t>
            </w:r>
            <w:r w:rsidR="008E5AAF" w:rsidRPr="00D046A0">
              <w:rPr>
                <w:b w:val="0"/>
              </w:rPr>
              <w:t>RamoPolizas</w:t>
            </w:r>
            <w:r w:rsidR="00831CD1">
              <w:rPr>
                <w:b w:val="0"/>
              </w:rPr>
              <w:t>Contratadas</w:t>
            </w:r>
            <w:r w:rsidR="008E5AAF" w:rsidRPr="00D046A0">
              <w:rPr>
                <w:b w:val="0"/>
              </w:rPr>
              <w:t>SegPersonales</w:t>
            </w:r>
          </w:p>
        </w:tc>
        <w:tc>
          <w:tcPr>
            <w:tcW w:w="3402" w:type="dxa"/>
          </w:tcPr>
          <w:p w14:paraId="5A8ED882" w14:textId="77777777" w:rsidR="00B12837" w:rsidRPr="00592896"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pPr>
            <w:r w:rsidRPr="00592896">
              <w:t xml:space="preserve">[A] </w:t>
            </w:r>
            <w:r w:rsidR="001A517E" w:rsidRPr="00592896">
              <w:t>i</w:t>
            </w:r>
            <w:r w:rsidR="00B12837" w:rsidRPr="00592896">
              <w:t>d</w:t>
            </w:r>
          </w:p>
        </w:tc>
        <w:tc>
          <w:tcPr>
            <w:tcW w:w="4536" w:type="dxa"/>
            <w:vAlign w:val="center"/>
          </w:tcPr>
          <w:p w14:paraId="3514EA70" w14:textId="77777777" w:rsidR="00B12837" w:rsidRPr="001529A8" w:rsidRDefault="00B12837"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Se debe indicar el código del ramo</w:t>
            </w:r>
          </w:p>
        </w:tc>
        <w:tc>
          <w:tcPr>
            <w:tcW w:w="416" w:type="dxa"/>
            <w:textDirection w:val="btLr"/>
            <w:vAlign w:val="center"/>
          </w:tcPr>
          <w:p w14:paraId="7E72A426" w14:textId="77777777" w:rsidR="00B12837" w:rsidRPr="00592896" w:rsidRDefault="00B12837" w:rsidP="00592896">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92896">
              <w:rPr>
                <w:rFonts w:cs="Arial"/>
              </w:rPr>
              <w:t>No aplica</w:t>
            </w:r>
          </w:p>
        </w:tc>
        <w:tc>
          <w:tcPr>
            <w:tcW w:w="5103" w:type="dxa"/>
            <w:vAlign w:val="center"/>
          </w:tcPr>
          <w:p w14:paraId="0F10415D" w14:textId="77777777" w:rsidR="00B12837" w:rsidRPr="00484CA0" w:rsidRDefault="00B12837" w:rsidP="00592896">
            <w:pPr>
              <w:pStyle w:val="TextoJustificadoTabla"/>
              <w:jc w:val="left"/>
              <w:cnfStyle w:val="000000100000" w:firstRow="0" w:lastRow="0" w:firstColumn="0" w:lastColumn="0" w:oddVBand="0" w:evenVBand="0" w:oddHBand="1" w:evenHBand="0" w:firstRowFirstColumn="0" w:firstRowLastColumn="0" w:lastRowFirstColumn="0" w:lastRowLastColumn="0"/>
              <w:rPr>
                <w:rFonts w:eastAsia="Batang" w:cs="Arial"/>
              </w:rPr>
            </w:pPr>
            <w:r w:rsidRPr="00484CA0">
              <w:rPr>
                <w:rFonts w:eastAsia="Batang" w:cs="Arial"/>
              </w:rPr>
              <w:t xml:space="preserve">Debe ser un código de la </w:t>
            </w:r>
            <w:hyperlink w:anchor="_Ramos" w:history="1">
              <w:r w:rsidRPr="00484CA0">
                <w:rPr>
                  <w:rStyle w:val="Hipervnculo"/>
                  <w:rFonts w:eastAsia="Batang" w:cs="Arial"/>
                </w:rPr>
                <w:t>lista por ramo</w:t>
              </w:r>
            </w:hyperlink>
          </w:p>
        </w:tc>
      </w:tr>
      <w:tr w:rsidR="00B12837" w:rsidRPr="00592896" w14:paraId="3C29687E" w14:textId="77777777" w:rsidTr="00441037">
        <w:trPr>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3DBE3918" w14:textId="77777777" w:rsidR="00B12837" w:rsidRPr="00D046A0" w:rsidRDefault="00B4199C" w:rsidP="00831CD1">
            <w:pPr>
              <w:pStyle w:val="Ttulo9"/>
              <w:jc w:val="center"/>
              <w:outlineLvl w:val="8"/>
              <w:rPr>
                <w:b w:val="0"/>
              </w:rPr>
            </w:pPr>
            <w:r>
              <w:rPr>
                <w:b w:val="0"/>
              </w:rPr>
              <w:t>[E]</w:t>
            </w:r>
            <w:r w:rsidR="006912C1" w:rsidRPr="00D046A0">
              <w:rPr>
                <w:b w:val="0"/>
              </w:rPr>
              <w:t>Polizas</w:t>
            </w:r>
            <w:r w:rsidR="00831CD1">
              <w:rPr>
                <w:b w:val="0"/>
              </w:rPr>
              <w:t>Contratadas</w:t>
            </w:r>
            <w:r w:rsidR="006912C1" w:rsidRPr="00D046A0">
              <w:rPr>
                <w:b w:val="0"/>
              </w:rPr>
              <w:t>SegPersonalesPorRamo</w:t>
            </w:r>
          </w:p>
        </w:tc>
        <w:tc>
          <w:tcPr>
            <w:tcW w:w="3402" w:type="dxa"/>
          </w:tcPr>
          <w:p w14:paraId="45A126F5" w14:textId="77777777" w:rsidR="00B12837" w:rsidRPr="00592896"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07" w:name="_[A]_Total_88"/>
            <w:bookmarkEnd w:id="607"/>
            <w:r w:rsidRPr="00592896">
              <w:t xml:space="preserve">[A] </w:t>
            </w:r>
            <w:r w:rsidR="00B12837" w:rsidRPr="00592896">
              <w:t>Total</w:t>
            </w:r>
          </w:p>
        </w:tc>
        <w:tc>
          <w:tcPr>
            <w:tcW w:w="4536" w:type="dxa"/>
            <w:vAlign w:val="center"/>
          </w:tcPr>
          <w:p w14:paraId="52606BA8" w14:textId="77777777" w:rsidR="00B12837" w:rsidRPr="001529A8" w:rsidRDefault="00B12837"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Cantidad de </w:t>
            </w:r>
            <w:r w:rsidR="008B58E3">
              <w:rPr>
                <w:rFonts w:cs="Arial"/>
                <w:snapToGrid w:val="0"/>
                <w:sz w:val="16"/>
                <w:szCs w:val="16"/>
                <w:lang w:val="es-ES_tradnl"/>
              </w:rPr>
              <w:t>pólizas contratadas</w:t>
            </w:r>
            <w:r w:rsidRPr="001529A8">
              <w:rPr>
                <w:rFonts w:cs="Arial"/>
                <w:snapToGrid w:val="0"/>
                <w:sz w:val="16"/>
                <w:szCs w:val="16"/>
                <w:lang w:val="es-ES_tradnl"/>
              </w:rPr>
              <w:t xml:space="preserve"> colocadas a través de todos los canales de comercialización y por el ramo seleccionado</w:t>
            </w:r>
          </w:p>
        </w:tc>
        <w:tc>
          <w:tcPr>
            <w:tcW w:w="416" w:type="dxa"/>
            <w:textDirection w:val="btLr"/>
            <w:vAlign w:val="center"/>
          </w:tcPr>
          <w:p w14:paraId="580EE006" w14:textId="77777777" w:rsidR="00B12837" w:rsidRPr="00592896" w:rsidRDefault="00B12837" w:rsidP="00592896">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92896">
              <w:rPr>
                <w:rFonts w:cs="Arial"/>
              </w:rPr>
              <w:t>No aplica</w:t>
            </w:r>
          </w:p>
        </w:tc>
        <w:tc>
          <w:tcPr>
            <w:tcW w:w="5103" w:type="dxa"/>
            <w:vAlign w:val="center"/>
          </w:tcPr>
          <w:p w14:paraId="4DB537C5" w14:textId="77777777" w:rsidR="00B12837" w:rsidRPr="00484CA0" w:rsidRDefault="00000000" w:rsidP="00592896">
            <w:pPr>
              <w:pStyle w:val="TextoJustificadoTabla"/>
              <w:jc w:val="left"/>
              <w:cnfStyle w:val="000000000000" w:firstRow="0" w:lastRow="0" w:firstColumn="0" w:lastColumn="0" w:oddVBand="0" w:evenVBand="0" w:oddHBand="0" w:evenHBand="0" w:firstRowFirstColumn="0" w:firstRowLastColumn="0" w:lastRowFirstColumn="0" w:lastRowLastColumn="0"/>
              <w:rPr>
                <w:rFonts w:cs="Arial"/>
              </w:rPr>
            </w:pPr>
            <w:hyperlink w:anchor="_[A]_Total_88" w:history="1">
              <w:r w:rsidR="00AC5021" w:rsidRPr="00484CA0">
                <w:rPr>
                  <w:rStyle w:val="Hipervnculo"/>
                  <w:rFonts w:cs="Arial"/>
                </w:rPr>
                <w:t>[A] Total</w:t>
              </w:r>
            </w:hyperlink>
            <w:r w:rsidR="00AC5021" w:rsidRPr="00484CA0">
              <w:rPr>
                <w:rFonts w:cs="Arial"/>
              </w:rPr>
              <w:t xml:space="preserve"> = </w:t>
            </w:r>
            <w:r w:rsidR="00484CA0" w:rsidRPr="00484CA0">
              <w:rPr>
                <w:rFonts w:cs="Arial"/>
              </w:rPr>
              <w:t>∑</w:t>
            </w:r>
            <w:r w:rsidR="00AC5021" w:rsidRPr="00484CA0">
              <w:rPr>
                <w:rFonts w:cs="Arial"/>
              </w:rPr>
              <w:t xml:space="preserve"> </w:t>
            </w:r>
            <w:hyperlink w:anchor="_DesglosePolizasTotalesSegPersonales" w:history="1">
              <w:r w:rsidR="00AC5021" w:rsidRPr="00484CA0">
                <w:rPr>
                  <w:rStyle w:val="Hipervnculo"/>
                  <w:rFonts w:cs="Arial"/>
                </w:rPr>
                <w:t>Desglose</w:t>
              </w:r>
              <w:r w:rsidR="00561F94">
                <w:rPr>
                  <w:rStyle w:val="Hipervnculo"/>
                  <w:rFonts w:cs="Arial"/>
                </w:rPr>
                <w:t>PolizasContratadas</w:t>
              </w:r>
              <w:r w:rsidR="00AC5021" w:rsidRPr="00484CA0">
                <w:rPr>
                  <w:rStyle w:val="Hipervnculo"/>
                  <w:rFonts w:cs="Arial"/>
                </w:rPr>
                <w:t>SegPersonalesPorRamo</w:t>
              </w:r>
            </w:hyperlink>
          </w:p>
        </w:tc>
      </w:tr>
      <w:tr w:rsidR="00B12837" w:rsidRPr="00592896" w14:paraId="07BDB919" w14:textId="77777777" w:rsidTr="00441037">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1B9A8124" w14:textId="77777777" w:rsidR="00B12837" w:rsidRPr="00D046A0" w:rsidRDefault="00B4199C" w:rsidP="00831CD1">
            <w:pPr>
              <w:pStyle w:val="Ttulo9"/>
              <w:jc w:val="center"/>
              <w:outlineLvl w:val="8"/>
              <w:rPr>
                <w:b w:val="0"/>
              </w:rPr>
            </w:pPr>
            <w:bookmarkStart w:id="608" w:name="_DesglosePolizasTotalesSegPersonales"/>
            <w:bookmarkEnd w:id="608"/>
            <w:r>
              <w:rPr>
                <w:b w:val="0"/>
              </w:rPr>
              <w:t>[E]</w:t>
            </w:r>
            <w:r w:rsidR="00B12837" w:rsidRPr="00D046A0">
              <w:rPr>
                <w:b w:val="0"/>
              </w:rPr>
              <w:t>Desglose</w:t>
            </w:r>
            <w:r w:rsidR="00831CD1">
              <w:rPr>
                <w:b w:val="0"/>
              </w:rPr>
              <w:t>PolizasContratadas</w:t>
            </w:r>
            <w:r w:rsidR="006912C1" w:rsidRPr="00D046A0">
              <w:rPr>
                <w:b w:val="0"/>
              </w:rPr>
              <w:t>SegPersonalesPorRamo</w:t>
            </w:r>
          </w:p>
        </w:tc>
        <w:tc>
          <w:tcPr>
            <w:tcW w:w="3402" w:type="dxa"/>
          </w:tcPr>
          <w:p w14:paraId="115913FA" w14:textId="77777777" w:rsidR="00B12837" w:rsidRPr="00592896" w:rsidRDefault="00037B26" w:rsidP="002B21F1">
            <w:pPr>
              <w:pStyle w:val="Ttulo9"/>
              <w:outlineLvl w:val="8"/>
              <w:cnfStyle w:val="000000100000" w:firstRow="0" w:lastRow="0" w:firstColumn="0" w:lastColumn="0" w:oddVBand="0" w:evenVBand="0" w:oddHBand="1" w:evenHBand="0" w:firstRowFirstColumn="0" w:firstRowLastColumn="0" w:lastRowFirstColumn="0" w:lastRowLastColumn="0"/>
            </w:pPr>
            <w:bookmarkStart w:id="609" w:name="_[E]_AgenSegurosNoVinculadoExclusivo"/>
            <w:bookmarkEnd w:id="609"/>
            <w:r w:rsidRPr="00592896">
              <w:t xml:space="preserve">[E] </w:t>
            </w:r>
            <w:r w:rsidR="00B12837" w:rsidRPr="00592896">
              <w:t>AgenSegNoVinculadoExclusivo</w:t>
            </w:r>
          </w:p>
        </w:tc>
        <w:tc>
          <w:tcPr>
            <w:tcW w:w="4536" w:type="dxa"/>
            <w:vAlign w:val="center"/>
          </w:tcPr>
          <w:p w14:paraId="216025C1" w14:textId="77777777" w:rsidR="00B12837" w:rsidRPr="001529A8" w:rsidRDefault="00972141"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B12837" w:rsidRPr="001529A8">
              <w:rPr>
                <w:rFonts w:cs="Arial"/>
                <w:snapToGrid w:val="0"/>
                <w:sz w:val="16"/>
                <w:szCs w:val="16"/>
                <w:lang w:val="es-ES_tradnl"/>
              </w:rPr>
              <w:t xml:space="preserve"> de </w:t>
            </w:r>
            <w:r w:rsidR="008B58E3">
              <w:rPr>
                <w:rFonts w:cs="Arial"/>
                <w:snapToGrid w:val="0"/>
                <w:sz w:val="16"/>
                <w:szCs w:val="16"/>
                <w:lang w:val="es-ES_tradnl"/>
              </w:rPr>
              <w:t>pólizas contratadas</w:t>
            </w:r>
            <w:r w:rsidR="00B12837" w:rsidRPr="001529A8">
              <w:rPr>
                <w:rFonts w:cs="Arial"/>
                <w:snapToGrid w:val="0"/>
                <w:sz w:val="16"/>
                <w:szCs w:val="16"/>
                <w:lang w:val="es-ES_tradnl"/>
              </w:rPr>
              <w:t xml:space="preserve"> colocadas a través de Agentes de Seguros No Vinculados Exclusivos</w:t>
            </w:r>
          </w:p>
        </w:tc>
        <w:tc>
          <w:tcPr>
            <w:tcW w:w="416" w:type="dxa"/>
            <w:textDirection w:val="btLr"/>
            <w:vAlign w:val="center"/>
          </w:tcPr>
          <w:p w14:paraId="00951EFB" w14:textId="77777777" w:rsidR="00B12837" w:rsidRPr="00592896" w:rsidRDefault="00B12837" w:rsidP="00592896">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92896">
              <w:rPr>
                <w:rFonts w:cs="Arial"/>
              </w:rPr>
              <w:t>No aplica</w:t>
            </w:r>
          </w:p>
        </w:tc>
        <w:tc>
          <w:tcPr>
            <w:tcW w:w="5103" w:type="dxa"/>
            <w:vAlign w:val="center"/>
          </w:tcPr>
          <w:p w14:paraId="73D229B2" w14:textId="77777777" w:rsidR="00A61477" w:rsidRDefault="00A61477" w:rsidP="00592896">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60967970" w14:textId="77777777" w:rsidR="00B12837" w:rsidRPr="00484CA0" w:rsidRDefault="00B12837" w:rsidP="00592896">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B12837" w:rsidRPr="00592896" w14:paraId="3C2EE208" w14:textId="77777777" w:rsidTr="00441037">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472ADC8" w14:textId="77777777" w:rsidR="00B12837" w:rsidRPr="00D046A0" w:rsidRDefault="00B12837" w:rsidP="00441037">
            <w:pPr>
              <w:pStyle w:val="Ttulo9"/>
              <w:jc w:val="center"/>
              <w:outlineLvl w:val="8"/>
              <w:rPr>
                <w:b w:val="0"/>
              </w:rPr>
            </w:pPr>
          </w:p>
        </w:tc>
        <w:tc>
          <w:tcPr>
            <w:tcW w:w="3402" w:type="dxa"/>
          </w:tcPr>
          <w:p w14:paraId="0E817FE4" w14:textId="77777777" w:rsidR="00B12837" w:rsidRPr="00592896"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10" w:name="_[E]_AgenSegNoVinculadosNoExclusivo"/>
            <w:bookmarkEnd w:id="610"/>
            <w:r w:rsidRPr="00592896">
              <w:t xml:space="preserve">[E] </w:t>
            </w:r>
            <w:r w:rsidR="00B12837" w:rsidRPr="00592896">
              <w:t>AgenSegNoVinculadosNoExclusivo</w:t>
            </w:r>
          </w:p>
        </w:tc>
        <w:tc>
          <w:tcPr>
            <w:tcW w:w="4536" w:type="dxa"/>
            <w:vAlign w:val="center"/>
          </w:tcPr>
          <w:p w14:paraId="19140414" w14:textId="77777777" w:rsidR="00B12837"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B12837" w:rsidRPr="001529A8">
              <w:rPr>
                <w:rFonts w:cs="Arial"/>
                <w:snapToGrid w:val="0"/>
                <w:sz w:val="16"/>
                <w:szCs w:val="16"/>
                <w:lang w:val="es-ES_tradnl"/>
              </w:rPr>
              <w:t xml:space="preserve"> de </w:t>
            </w:r>
            <w:r w:rsidR="008B58E3">
              <w:rPr>
                <w:rFonts w:cs="Arial"/>
                <w:snapToGrid w:val="0"/>
                <w:sz w:val="16"/>
                <w:szCs w:val="16"/>
                <w:lang w:val="es-ES_tradnl"/>
              </w:rPr>
              <w:t>pólizas contratadas</w:t>
            </w:r>
            <w:r w:rsidR="00B12837" w:rsidRPr="001529A8">
              <w:rPr>
                <w:rFonts w:cs="Arial"/>
                <w:snapToGrid w:val="0"/>
                <w:sz w:val="16"/>
                <w:szCs w:val="16"/>
                <w:lang w:val="es-ES_tradnl"/>
              </w:rPr>
              <w:t xml:space="preserve"> colocadas a través de Agentes de Seguros No Vinculados No Exclusivos</w:t>
            </w:r>
          </w:p>
        </w:tc>
        <w:tc>
          <w:tcPr>
            <w:tcW w:w="416" w:type="dxa"/>
            <w:textDirection w:val="btLr"/>
            <w:vAlign w:val="center"/>
          </w:tcPr>
          <w:p w14:paraId="2FED3A39" w14:textId="77777777" w:rsidR="00B12837" w:rsidRPr="00592896" w:rsidRDefault="00B12837" w:rsidP="00592896">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92896">
              <w:rPr>
                <w:rFonts w:cs="Arial"/>
              </w:rPr>
              <w:t>No aplica</w:t>
            </w:r>
          </w:p>
        </w:tc>
        <w:tc>
          <w:tcPr>
            <w:tcW w:w="5103" w:type="dxa"/>
            <w:vAlign w:val="center"/>
          </w:tcPr>
          <w:p w14:paraId="3ADF7712"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29E7C9A1" w14:textId="77777777" w:rsidR="00B12837" w:rsidRPr="00484CA0"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B12837" w:rsidRPr="00592896" w14:paraId="5432FBB0" w14:textId="77777777" w:rsidTr="00441037">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DA21DC0" w14:textId="77777777" w:rsidR="00B12837" w:rsidRPr="00D046A0" w:rsidRDefault="00B12837" w:rsidP="00441037">
            <w:pPr>
              <w:pStyle w:val="Ttulo9"/>
              <w:jc w:val="center"/>
              <w:outlineLvl w:val="8"/>
              <w:rPr>
                <w:b w:val="0"/>
              </w:rPr>
            </w:pPr>
          </w:p>
        </w:tc>
        <w:tc>
          <w:tcPr>
            <w:tcW w:w="3402" w:type="dxa"/>
          </w:tcPr>
          <w:p w14:paraId="7F5C4E93" w14:textId="77777777" w:rsidR="00B12837" w:rsidRPr="00592896"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11" w:name="_[E]_SocAgenSegExclusiva"/>
            <w:bookmarkEnd w:id="611"/>
            <w:r w:rsidRPr="00592896">
              <w:t xml:space="preserve">[E] </w:t>
            </w:r>
            <w:r w:rsidR="00B12837" w:rsidRPr="00592896">
              <w:t>SocAgenSegExclusiva</w:t>
            </w:r>
          </w:p>
        </w:tc>
        <w:tc>
          <w:tcPr>
            <w:tcW w:w="4536" w:type="dxa"/>
            <w:vAlign w:val="center"/>
          </w:tcPr>
          <w:p w14:paraId="133F591D" w14:textId="77777777" w:rsidR="00B12837" w:rsidRPr="001529A8" w:rsidRDefault="00972141"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B12837" w:rsidRPr="001529A8">
              <w:rPr>
                <w:rFonts w:cs="Arial"/>
                <w:snapToGrid w:val="0"/>
                <w:sz w:val="16"/>
                <w:szCs w:val="16"/>
                <w:lang w:val="es-ES_tradnl"/>
              </w:rPr>
              <w:t xml:space="preserve"> de </w:t>
            </w:r>
            <w:r w:rsidR="008B58E3">
              <w:rPr>
                <w:rFonts w:cs="Arial"/>
                <w:snapToGrid w:val="0"/>
                <w:sz w:val="16"/>
                <w:szCs w:val="16"/>
                <w:lang w:val="es-ES_tradnl"/>
              </w:rPr>
              <w:t>pólizas contratadas</w:t>
            </w:r>
            <w:r w:rsidR="00B12837" w:rsidRPr="001529A8">
              <w:rPr>
                <w:rFonts w:cs="Arial"/>
                <w:snapToGrid w:val="0"/>
                <w:sz w:val="16"/>
                <w:szCs w:val="16"/>
                <w:lang w:val="es-ES_tradnl"/>
              </w:rPr>
              <w:t xml:space="preserve"> colocadas a través de Sociedades Agencia de Seguros Exclusivas</w:t>
            </w:r>
          </w:p>
        </w:tc>
        <w:tc>
          <w:tcPr>
            <w:tcW w:w="416" w:type="dxa"/>
            <w:textDirection w:val="btLr"/>
            <w:vAlign w:val="center"/>
          </w:tcPr>
          <w:p w14:paraId="004A5CD2" w14:textId="77777777" w:rsidR="00B12837" w:rsidRPr="00592896" w:rsidRDefault="00B12837" w:rsidP="00592896">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92896">
              <w:rPr>
                <w:rFonts w:cs="Arial"/>
              </w:rPr>
              <w:t>No aplica</w:t>
            </w:r>
          </w:p>
        </w:tc>
        <w:tc>
          <w:tcPr>
            <w:tcW w:w="5103" w:type="dxa"/>
            <w:vAlign w:val="center"/>
          </w:tcPr>
          <w:p w14:paraId="3FD78901"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4AAFC55A" w14:textId="77777777" w:rsidR="00B12837" w:rsidRPr="00484CA0"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B12837" w:rsidRPr="00592896" w14:paraId="0C89271D" w14:textId="77777777" w:rsidTr="00441037">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2EE81A7" w14:textId="77777777" w:rsidR="00B12837" w:rsidRPr="00D046A0" w:rsidRDefault="00B12837" w:rsidP="00441037">
            <w:pPr>
              <w:pStyle w:val="Ttulo9"/>
              <w:jc w:val="center"/>
              <w:outlineLvl w:val="8"/>
              <w:rPr>
                <w:b w:val="0"/>
              </w:rPr>
            </w:pPr>
          </w:p>
        </w:tc>
        <w:tc>
          <w:tcPr>
            <w:tcW w:w="3402" w:type="dxa"/>
          </w:tcPr>
          <w:p w14:paraId="52F0C107" w14:textId="77777777" w:rsidR="00B12837" w:rsidRPr="00592896"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12" w:name="_[E]_SocAgenSegNoExclusiva"/>
            <w:bookmarkEnd w:id="612"/>
            <w:r w:rsidRPr="00592896">
              <w:t xml:space="preserve">[E] </w:t>
            </w:r>
            <w:r w:rsidR="00B12837" w:rsidRPr="00592896">
              <w:t>SocAgenSegNoExclusiva</w:t>
            </w:r>
          </w:p>
        </w:tc>
        <w:tc>
          <w:tcPr>
            <w:tcW w:w="4536" w:type="dxa"/>
            <w:vAlign w:val="center"/>
          </w:tcPr>
          <w:p w14:paraId="792A0FD1" w14:textId="77777777" w:rsidR="00B12837"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B12837" w:rsidRPr="001529A8">
              <w:rPr>
                <w:rFonts w:cs="Arial"/>
                <w:snapToGrid w:val="0"/>
                <w:sz w:val="16"/>
                <w:szCs w:val="16"/>
                <w:lang w:val="es-ES_tradnl"/>
              </w:rPr>
              <w:t xml:space="preserve"> de </w:t>
            </w:r>
            <w:r w:rsidR="008B58E3">
              <w:rPr>
                <w:rFonts w:cs="Arial"/>
                <w:snapToGrid w:val="0"/>
                <w:sz w:val="16"/>
                <w:szCs w:val="16"/>
                <w:lang w:val="es-ES_tradnl"/>
              </w:rPr>
              <w:t>pólizas contratadas</w:t>
            </w:r>
            <w:r w:rsidR="00B12837" w:rsidRPr="001529A8">
              <w:rPr>
                <w:rFonts w:cs="Arial"/>
                <w:snapToGrid w:val="0"/>
                <w:sz w:val="16"/>
                <w:szCs w:val="16"/>
                <w:lang w:val="es-ES_tradnl"/>
              </w:rPr>
              <w:t xml:space="preserve"> colocadas a través de Sociedades Agencia de Seguros No Exclusivas</w:t>
            </w:r>
          </w:p>
        </w:tc>
        <w:tc>
          <w:tcPr>
            <w:tcW w:w="416" w:type="dxa"/>
            <w:textDirection w:val="btLr"/>
            <w:vAlign w:val="center"/>
          </w:tcPr>
          <w:p w14:paraId="5DADC2CE" w14:textId="77777777" w:rsidR="00B12837" w:rsidRPr="00592896" w:rsidRDefault="00B12837" w:rsidP="00592896">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92896">
              <w:rPr>
                <w:rFonts w:cs="Arial"/>
              </w:rPr>
              <w:t>No aplica</w:t>
            </w:r>
          </w:p>
        </w:tc>
        <w:tc>
          <w:tcPr>
            <w:tcW w:w="5103" w:type="dxa"/>
            <w:vAlign w:val="center"/>
          </w:tcPr>
          <w:p w14:paraId="6E1738AB"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0BE5DE2D" w14:textId="77777777" w:rsidR="00B12837" w:rsidRPr="00484CA0"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B12837" w:rsidRPr="00592896" w14:paraId="348CCAC5" w14:textId="77777777" w:rsidTr="00441037">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4AE30F2" w14:textId="77777777" w:rsidR="00B12837" w:rsidRPr="00D046A0" w:rsidRDefault="00B12837" w:rsidP="00441037">
            <w:pPr>
              <w:pStyle w:val="Ttulo9"/>
              <w:jc w:val="center"/>
              <w:outlineLvl w:val="8"/>
              <w:rPr>
                <w:b w:val="0"/>
              </w:rPr>
            </w:pPr>
          </w:p>
        </w:tc>
        <w:tc>
          <w:tcPr>
            <w:tcW w:w="3402" w:type="dxa"/>
          </w:tcPr>
          <w:p w14:paraId="29986A3D" w14:textId="77777777" w:rsidR="00B12837" w:rsidRPr="00592896"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13" w:name="_[E]_SocCorredoraSeg"/>
            <w:bookmarkEnd w:id="613"/>
            <w:r w:rsidRPr="00592896">
              <w:t xml:space="preserve">[E] </w:t>
            </w:r>
            <w:r w:rsidR="00B12837" w:rsidRPr="00592896">
              <w:t>SocCorredoraSeg</w:t>
            </w:r>
          </w:p>
        </w:tc>
        <w:tc>
          <w:tcPr>
            <w:tcW w:w="4536" w:type="dxa"/>
            <w:vAlign w:val="center"/>
          </w:tcPr>
          <w:p w14:paraId="57307416" w14:textId="77777777" w:rsidR="00B12837" w:rsidRPr="001529A8" w:rsidRDefault="00972141"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B12837" w:rsidRPr="001529A8">
              <w:rPr>
                <w:rFonts w:cs="Arial"/>
                <w:snapToGrid w:val="0"/>
                <w:sz w:val="16"/>
                <w:szCs w:val="16"/>
                <w:lang w:val="es-ES_tradnl"/>
              </w:rPr>
              <w:t xml:space="preserve"> de </w:t>
            </w:r>
            <w:r w:rsidR="008B58E3">
              <w:rPr>
                <w:rFonts w:cs="Arial"/>
                <w:snapToGrid w:val="0"/>
                <w:sz w:val="16"/>
                <w:szCs w:val="16"/>
                <w:lang w:val="es-ES_tradnl"/>
              </w:rPr>
              <w:t>pólizas contratadas</w:t>
            </w:r>
            <w:r w:rsidR="00B12837" w:rsidRPr="001529A8">
              <w:rPr>
                <w:rFonts w:cs="Arial"/>
                <w:snapToGrid w:val="0"/>
                <w:sz w:val="16"/>
                <w:szCs w:val="16"/>
                <w:lang w:val="es-ES_tradnl"/>
              </w:rPr>
              <w:t xml:space="preserve"> colocadas a través de Sociedades Corredoras de Seguros</w:t>
            </w:r>
          </w:p>
        </w:tc>
        <w:tc>
          <w:tcPr>
            <w:tcW w:w="416" w:type="dxa"/>
            <w:textDirection w:val="btLr"/>
            <w:vAlign w:val="center"/>
          </w:tcPr>
          <w:p w14:paraId="78E2463B" w14:textId="77777777" w:rsidR="00B12837" w:rsidRPr="00592896" w:rsidRDefault="00B12837" w:rsidP="00592896">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92896">
              <w:rPr>
                <w:rFonts w:cs="Arial"/>
              </w:rPr>
              <w:t>No aplica</w:t>
            </w:r>
          </w:p>
        </w:tc>
        <w:tc>
          <w:tcPr>
            <w:tcW w:w="5103" w:type="dxa"/>
            <w:vAlign w:val="center"/>
          </w:tcPr>
          <w:p w14:paraId="1BAD4843"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61B9EB82" w14:textId="77777777" w:rsidR="00B12837" w:rsidRPr="00484CA0"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B12837" w:rsidRPr="00592896" w14:paraId="2E19DD81" w14:textId="77777777" w:rsidTr="00441037">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84BBAAA" w14:textId="77777777" w:rsidR="00B12837" w:rsidRPr="00D046A0" w:rsidRDefault="00B12837" w:rsidP="00441037">
            <w:pPr>
              <w:pStyle w:val="Ttulo9"/>
              <w:jc w:val="center"/>
              <w:outlineLvl w:val="8"/>
              <w:rPr>
                <w:b w:val="0"/>
              </w:rPr>
            </w:pPr>
          </w:p>
        </w:tc>
        <w:tc>
          <w:tcPr>
            <w:tcW w:w="3402" w:type="dxa"/>
          </w:tcPr>
          <w:p w14:paraId="2C44D018" w14:textId="77777777" w:rsidR="00B12837" w:rsidRPr="00592896"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14" w:name="_[E]_OperSegAutoexpedibleExclusivo"/>
            <w:bookmarkEnd w:id="614"/>
            <w:r w:rsidRPr="00592896">
              <w:t xml:space="preserve">[E] </w:t>
            </w:r>
            <w:r w:rsidR="00B12837" w:rsidRPr="00592896">
              <w:t>OperSegAutoexpedibleExclusivo</w:t>
            </w:r>
          </w:p>
        </w:tc>
        <w:tc>
          <w:tcPr>
            <w:tcW w:w="4536" w:type="dxa"/>
            <w:vAlign w:val="center"/>
          </w:tcPr>
          <w:p w14:paraId="66EFF55E" w14:textId="77777777" w:rsidR="00B12837"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B12837" w:rsidRPr="001529A8">
              <w:rPr>
                <w:rFonts w:cs="Arial"/>
                <w:snapToGrid w:val="0"/>
                <w:sz w:val="16"/>
                <w:szCs w:val="16"/>
                <w:lang w:val="es-ES_tradnl"/>
              </w:rPr>
              <w:t xml:space="preserve"> de </w:t>
            </w:r>
            <w:r w:rsidR="008B58E3">
              <w:rPr>
                <w:rFonts w:cs="Arial"/>
                <w:snapToGrid w:val="0"/>
                <w:sz w:val="16"/>
                <w:szCs w:val="16"/>
                <w:lang w:val="es-ES_tradnl"/>
              </w:rPr>
              <w:t>pólizas contratadas</w:t>
            </w:r>
            <w:r w:rsidR="00B12837" w:rsidRPr="001529A8">
              <w:rPr>
                <w:rFonts w:cs="Arial"/>
                <w:snapToGrid w:val="0"/>
                <w:sz w:val="16"/>
                <w:szCs w:val="16"/>
                <w:lang w:val="es-ES_tradnl"/>
              </w:rPr>
              <w:t xml:space="preserve"> colocadas a través de Operadores de Seguros Autoexpedibles Exclusivo</w:t>
            </w:r>
          </w:p>
        </w:tc>
        <w:tc>
          <w:tcPr>
            <w:tcW w:w="416" w:type="dxa"/>
            <w:textDirection w:val="btLr"/>
            <w:vAlign w:val="center"/>
          </w:tcPr>
          <w:p w14:paraId="1EA51063" w14:textId="77777777" w:rsidR="00B12837" w:rsidRPr="00592896" w:rsidRDefault="00B12837" w:rsidP="00592896">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92896">
              <w:rPr>
                <w:rFonts w:cs="Arial"/>
              </w:rPr>
              <w:t>No aplica</w:t>
            </w:r>
          </w:p>
        </w:tc>
        <w:tc>
          <w:tcPr>
            <w:tcW w:w="5103" w:type="dxa"/>
            <w:vAlign w:val="center"/>
          </w:tcPr>
          <w:p w14:paraId="3D725565"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6642DCB4" w14:textId="77777777" w:rsidR="00B12837" w:rsidRPr="00484CA0"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B12837" w:rsidRPr="00592896" w14:paraId="07936113" w14:textId="77777777" w:rsidTr="00441037">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15357DC" w14:textId="77777777" w:rsidR="00B12837" w:rsidRPr="00D046A0" w:rsidRDefault="00B12837" w:rsidP="00441037">
            <w:pPr>
              <w:pStyle w:val="Ttulo9"/>
              <w:jc w:val="center"/>
              <w:outlineLvl w:val="8"/>
              <w:rPr>
                <w:b w:val="0"/>
              </w:rPr>
            </w:pPr>
          </w:p>
        </w:tc>
        <w:tc>
          <w:tcPr>
            <w:tcW w:w="3402" w:type="dxa"/>
          </w:tcPr>
          <w:p w14:paraId="655E5D06" w14:textId="77777777" w:rsidR="00B12837" w:rsidRPr="00592896"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15" w:name="_[E]_OperSegAutoexpedibleNoExclusivo"/>
            <w:bookmarkEnd w:id="615"/>
            <w:r w:rsidRPr="00592896">
              <w:t xml:space="preserve">[E] </w:t>
            </w:r>
            <w:r w:rsidR="00B12837" w:rsidRPr="00592896">
              <w:t>OperSegAutoexpedibleNoExclusivo</w:t>
            </w:r>
          </w:p>
        </w:tc>
        <w:tc>
          <w:tcPr>
            <w:tcW w:w="4536" w:type="dxa"/>
            <w:vAlign w:val="center"/>
          </w:tcPr>
          <w:p w14:paraId="7023A1AB" w14:textId="77777777" w:rsidR="00B12837" w:rsidRPr="001529A8" w:rsidRDefault="00972141"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B12837" w:rsidRPr="001529A8">
              <w:rPr>
                <w:rFonts w:cs="Arial"/>
                <w:snapToGrid w:val="0"/>
                <w:sz w:val="16"/>
                <w:szCs w:val="16"/>
                <w:lang w:val="es-ES_tradnl"/>
              </w:rPr>
              <w:t xml:space="preserve"> de </w:t>
            </w:r>
            <w:r w:rsidR="008B58E3">
              <w:rPr>
                <w:rFonts w:cs="Arial"/>
                <w:snapToGrid w:val="0"/>
                <w:sz w:val="16"/>
                <w:szCs w:val="16"/>
                <w:lang w:val="es-ES_tradnl"/>
              </w:rPr>
              <w:t>pólizas contratadas</w:t>
            </w:r>
            <w:r w:rsidR="00B12837" w:rsidRPr="001529A8">
              <w:rPr>
                <w:rFonts w:cs="Arial"/>
                <w:snapToGrid w:val="0"/>
                <w:sz w:val="16"/>
                <w:szCs w:val="16"/>
                <w:lang w:val="es-ES_tradnl"/>
              </w:rPr>
              <w:t xml:space="preserve"> colocadas a través de Operadores de Seguros Autoexpedibles No Exclusivo</w:t>
            </w:r>
          </w:p>
        </w:tc>
        <w:tc>
          <w:tcPr>
            <w:tcW w:w="416" w:type="dxa"/>
            <w:textDirection w:val="btLr"/>
            <w:vAlign w:val="center"/>
          </w:tcPr>
          <w:p w14:paraId="21FE0BF1" w14:textId="77777777" w:rsidR="00B12837" w:rsidRPr="00592896" w:rsidRDefault="00B12837" w:rsidP="00592896">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92896">
              <w:rPr>
                <w:rFonts w:cs="Arial"/>
              </w:rPr>
              <w:t>No aplica</w:t>
            </w:r>
          </w:p>
        </w:tc>
        <w:tc>
          <w:tcPr>
            <w:tcW w:w="5103" w:type="dxa"/>
            <w:vAlign w:val="center"/>
          </w:tcPr>
          <w:p w14:paraId="2A1CE8E8"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321FC348" w14:textId="77777777" w:rsidR="00B12837" w:rsidRPr="00484CA0"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B12837" w:rsidRPr="00592896" w14:paraId="5F4E3DEE" w14:textId="77777777" w:rsidTr="00441037">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BFFC70E" w14:textId="77777777" w:rsidR="00B12837" w:rsidRPr="00D046A0" w:rsidRDefault="00B12837" w:rsidP="00441037">
            <w:pPr>
              <w:pStyle w:val="Ttulo9"/>
              <w:jc w:val="center"/>
              <w:outlineLvl w:val="8"/>
              <w:rPr>
                <w:b w:val="0"/>
              </w:rPr>
            </w:pPr>
          </w:p>
        </w:tc>
        <w:tc>
          <w:tcPr>
            <w:tcW w:w="3402" w:type="dxa"/>
          </w:tcPr>
          <w:p w14:paraId="5E8443EB" w14:textId="77777777" w:rsidR="00B12837" w:rsidRPr="00592896"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16" w:name="_[E]_ProveTransfronterizosSeg"/>
            <w:bookmarkEnd w:id="616"/>
            <w:r w:rsidRPr="00592896">
              <w:t xml:space="preserve">[E] </w:t>
            </w:r>
            <w:r w:rsidR="00B12837" w:rsidRPr="00592896">
              <w:t>ProveTransfronterizosSeg</w:t>
            </w:r>
          </w:p>
        </w:tc>
        <w:tc>
          <w:tcPr>
            <w:tcW w:w="4536" w:type="dxa"/>
            <w:vAlign w:val="center"/>
          </w:tcPr>
          <w:p w14:paraId="132E746D" w14:textId="77777777" w:rsidR="00B12837"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B12837"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B12837" w:rsidRPr="001529A8">
              <w:rPr>
                <w:rFonts w:cs="Arial"/>
                <w:snapToGrid w:val="0"/>
                <w:sz w:val="16"/>
                <w:szCs w:val="16"/>
                <w:lang w:val="es-ES_tradnl"/>
              </w:rPr>
              <w:t xml:space="preserve"> colocadas a través de Proveedores transfronterizos de seguros</w:t>
            </w:r>
          </w:p>
        </w:tc>
        <w:tc>
          <w:tcPr>
            <w:tcW w:w="416" w:type="dxa"/>
            <w:textDirection w:val="btLr"/>
            <w:vAlign w:val="center"/>
          </w:tcPr>
          <w:p w14:paraId="78353C35" w14:textId="77777777" w:rsidR="00B12837" w:rsidRPr="00592896" w:rsidRDefault="00B12837" w:rsidP="00592896">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92896">
              <w:rPr>
                <w:rFonts w:cs="Arial"/>
              </w:rPr>
              <w:t>No aplica</w:t>
            </w:r>
          </w:p>
        </w:tc>
        <w:tc>
          <w:tcPr>
            <w:tcW w:w="5103" w:type="dxa"/>
            <w:vAlign w:val="center"/>
          </w:tcPr>
          <w:p w14:paraId="2D53A974"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7D9885B4" w14:textId="77777777" w:rsidR="00B12837" w:rsidRPr="00484CA0"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B12837" w:rsidRPr="00592896" w14:paraId="61346C0C" w14:textId="77777777" w:rsidTr="00441037">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7AAB0E5" w14:textId="77777777" w:rsidR="00B12837" w:rsidRPr="00D046A0" w:rsidRDefault="00B12837" w:rsidP="00441037">
            <w:pPr>
              <w:pStyle w:val="Ttulo9"/>
              <w:jc w:val="center"/>
              <w:outlineLvl w:val="8"/>
              <w:rPr>
                <w:b w:val="0"/>
              </w:rPr>
            </w:pPr>
          </w:p>
        </w:tc>
        <w:tc>
          <w:tcPr>
            <w:tcW w:w="3402" w:type="dxa"/>
          </w:tcPr>
          <w:p w14:paraId="4A512E70" w14:textId="77777777" w:rsidR="00B12837" w:rsidRPr="00592896"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17" w:name="_[E]_OfiEntAseguradora"/>
            <w:bookmarkEnd w:id="617"/>
            <w:r w:rsidRPr="00592896">
              <w:t xml:space="preserve">[E] </w:t>
            </w:r>
            <w:r w:rsidR="00B12837" w:rsidRPr="00592896">
              <w:t>OfiEntAseguradora</w:t>
            </w:r>
          </w:p>
        </w:tc>
        <w:tc>
          <w:tcPr>
            <w:tcW w:w="4536" w:type="dxa"/>
            <w:vAlign w:val="center"/>
          </w:tcPr>
          <w:p w14:paraId="276F5216" w14:textId="77777777" w:rsidR="00B12837" w:rsidRPr="001529A8" w:rsidRDefault="00972141"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B12837"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B12837" w:rsidRPr="001529A8">
              <w:rPr>
                <w:rFonts w:cs="Arial"/>
                <w:snapToGrid w:val="0"/>
                <w:sz w:val="16"/>
                <w:szCs w:val="16"/>
                <w:lang w:val="es-ES_tradnl"/>
              </w:rPr>
              <w:t xml:space="preserve"> colocadas a través de las sedes u oficinas de la entidad aseguradora</w:t>
            </w:r>
          </w:p>
        </w:tc>
        <w:tc>
          <w:tcPr>
            <w:tcW w:w="416" w:type="dxa"/>
            <w:textDirection w:val="btLr"/>
            <w:vAlign w:val="center"/>
          </w:tcPr>
          <w:p w14:paraId="74ACCFD5" w14:textId="77777777" w:rsidR="00B12837" w:rsidRPr="00592896" w:rsidRDefault="00B12837" w:rsidP="00592896">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92896">
              <w:rPr>
                <w:rFonts w:cs="Arial"/>
              </w:rPr>
              <w:t>No aplica</w:t>
            </w:r>
          </w:p>
        </w:tc>
        <w:tc>
          <w:tcPr>
            <w:tcW w:w="5103" w:type="dxa"/>
            <w:vAlign w:val="center"/>
          </w:tcPr>
          <w:p w14:paraId="24AE2746"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48257CE0" w14:textId="77777777" w:rsidR="00B12837" w:rsidRPr="00484CA0"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bl>
    <w:p w14:paraId="3321FDEC" w14:textId="77777777" w:rsidR="00E129A3" w:rsidRDefault="00E129A3" w:rsidP="00E3059F">
      <w:pPr>
        <w:rPr>
          <w:lang w:val="es-ES_tradnl" w:eastAsia="en-US"/>
        </w:rPr>
      </w:pPr>
    </w:p>
    <w:p w14:paraId="3A172059" w14:textId="77777777" w:rsidR="00E129A3" w:rsidRDefault="00E129A3" w:rsidP="00E129A3">
      <w:pPr>
        <w:rPr>
          <w:lang w:val="es-ES_tradnl" w:eastAsia="en-US"/>
        </w:rPr>
      </w:pPr>
      <w:r>
        <w:rPr>
          <w:lang w:val="es-ES_tradnl" w:eastAsia="en-US"/>
        </w:rPr>
        <w:br w:type="page"/>
      </w:r>
    </w:p>
    <w:p w14:paraId="2440D977" w14:textId="77777777" w:rsidR="00E3059F" w:rsidRPr="00E3059F" w:rsidRDefault="00E3059F" w:rsidP="00E3059F">
      <w:pPr>
        <w:rPr>
          <w:lang w:val="es-ES_tradnl" w:eastAsia="en-US"/>
        </w:rPr>
      </w:pPr>
    </w:p>
    <w:p w14:paraId="66E3699E" w14:textId="77777777" w:rsidR="00E129A3" w:rsidRDefault="00825F65" w:rsidP="00F4314C">
      <w:pPr>
        <w:pStyle w:val="Ttulo3"/>
        <w:numPr>
          <w:ilvl w:val="0"/>
          <w:numId w:val="20"/>
        </w:numPr>
        <w:rPr>
          <w:lang w:eastAsia="en-US"/>
        </w:rPr>
      </w:pPr>
      <w:bookmarkStart w:id="618" w:name="_Toc136255531"/>
      <w:r w:rsidRPr="00383671">
        <w:rPr>
          <w:lang w:eastAsia="en-US"/>
        </w:rPr>
        <w:t>Polizas</w:t>
      </w:r>
      <w:r w:rsidR="00831CD1">
        <w:rPr>
          <w:lang w:eastAsia="en-US"/>
        </w:rPr>
        <w:t>Contratadas</w:t>
      </w:r>
      <w:r w:rsidRPr="00383671">
        <w:rPr>
          <w:lang w:eastAsia="en-US"/>
        </w:rPr>
        <w:t>SegGenerales</w:t>
      </w:r>
      <w:bookmarkEnd w:id="618"/>
    </w:p>
    <w:p w14:paraId="3D57C5DD" w14:textId="77777777" w:rsidR="00D452F3" w:rsidRPr="00D452F3" w:rsidRDefault="00D452F3" w:rsidP="00D452F3">
      <w:pPr>
        <w:rPr>
          <w:lang w:val="es-ES_tradnl" w:eastAsia="en-US"/>
        </w:rPr>
      </w:pPr>
    </w:p>
    <w:tbl>
      <w:tblPr>
        <w:tblStyle w:val="Cuadrculamedia3-nfasis1"/>
        <w:tblpPr w:leftFromText="141" w:rightFromText="141" w:vertAnchor="text" w:horzAnchor="page" w:tblpX="1162" w:tblpY="-3"/>
        <w:tblW w:w="0" w:type="auto"/>
        <w:tblLayout w:type="fixed"/>
        <w:tblLook w:val="04A0" w:firstRow="1" w:lastRow="0" w:firstColumn="1" w:lastColumn="0" w:noHBand="0" w:noVBand="1"/>
      </w:tblPr>
      <w:tblGrid>
        <w:gridCol w:w="737"/>
        <w:gridCol w:w="3402"/>
        <w:gridCol w:w="4536"/>
        <w:gridCol w:w="397"/>
        <w:gridCol w:w="5103"/>
      </w:tblGrid>
      <w:tr w:rsidR="00E129A3" w:rsidRPr="00D452F3" w14:paraId="6E0A6F3A" w14:textId="77777777" w:rsidTr="00CD2E53">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6B4E859A" w14:textId="77777777" w:rsidR="00E129A3" w:rsidRPr="00D046A0" w:rsidRDefault="00E129A3" w:rsidP="00CD2E53">
            <w:pPr>
              <w:pStyle w:val="TtuloTabla"/>
              <w:ind w:left="113" w:right="113"/>
              <w:rPr>
                <w:rFonts w:cs="Arial"/>
                <w:b/>
                <w:szCs w:val="16"/>
              </w:rPr>
            </w:pPr>
            <w:r w:rsidRPr="00D046A0">
              <w:rPr>
                <w:rFonts w:cs="Arial"/>
                <w:b/>
                <w:szCs w:val="16"/>
              </w:rPr>
              <w:lastRenderedPageBreak/>
              <w:t>Nodo</w:t>
            </w:r>
          </w:p>
        </w:tc>
        <w:tc>
          <w:tcPr>
            <w:tcW w:w="3402" w:type="dxa"/>
            <w:vAlign w:val="center"/>
          </w:tcPr>
          <w:p w14:paraId="3E684860" w14:textId="77777777" w:rsidR="00E129A3" w:rsidRPr="00D046A0" w:rsidRDefault="003131EB" w:rsidP="00D452F3">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046A0">
              <w:rPr>
                <w:rFonts w:cs="Arial"/>
                <w:b/>
                <w:bCs w:val="0"/>
                <w:szCs w:val="16"/>
                <w:lang w:eastAsia="es-CR"/>
              </w:rPr>
              <w:t>Atributo[A] / Elemento[E]</w:t>
            </w:r>
          </w:p>
        </w:tc>
        <w:tc>
          <w:tcPr>
            <w:tcW w:w="4536" w:type="dxa"/>
            <w:vAlign w:val="center"/>
          </w:tcPr>
          <w:p w14:paraId="41AD6636" w14:textId="77777777" w:rsidR="00E129A3" w:rsidRPr="00D046A0" w:rsidRDefault="00E129A3" w:rsidP="00D452F3">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046A0">
              <w:rPr>
                <w:rFonts w:cs="Arial"/>
                <w:b/>
                <w:szCs w:val="16"/>
              </w:rPr>
              <w:t>Descripción</w:t>
            </w:r>
          </w:p>
        </w:tc>
        <w:tc>
          <w:tcPr>
            <w:tcW w:w="397" w:type="dxa"/>
            <w:textDirection w:val="btLr"/>
            <w:vAlign w:val="center"/>
          </w:tcPr>
          <w:p w14:paraId="34370F91" w14:textId="77777777" w:rsidR="00E129A3" w:rsidRPr="00D046A0" w:rsidRDefault="00E129A3" w:rsidP="00D452F3">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szCs w:val="16"/>
              </w:rPr>
            </w:pPr>
            <w:r w:rsidRPr="00D046A0">
              <w:rPr>
                <w:rFonts w:cs="Arial"/>
                <w:b/>
                <w:szCs w:val="16"/>
              </w:rPr>
              <w:t xml:space="preserve">Cuenta </w:t>
            </w:r>
            <w:r w:rsidR="003131EB" w:rsidRPr="00D046A0">
              <w:rPr>
                <w:rFonts w:cs="Arial"/>
                <w:b/>
                <w:szCs w:val="16"/>
              </w:rPr>
              <w:t>catálogo</w:t>
            </w:r>
          </w:p>
        </w:tc>
        <w:tc>
          <w:tcPr>
            <w:tcW w:w="5103" w:type="dxa"/>
            <w:vAlign w:val="center"/>
          </w:tcPr>
          <w:p w14:paraId="3F5D015F" w14:textId="77777777" w:rsidR="00E129A3" w:rsidRPr="00D046A0" w:rsidRDefault="00E129A3" w:rsidP="00D452F3">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046A0">
              <w:rPr>
                <w:rFonts w:cs="Arial"/>
                <w:b/>
                <w:szCs w:val="16"/>
              </w:rPr>
              <w:t>Validaciones</w:t>
            </w:r>
          </w:p>
        </w:tc>
      </w:tr>
      <w:tr w:rsidR="001E59F3" w:rsidRPr="00D452F3" w14:paraId="596C85EC"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2159FC7B" w14:textId="77777777" w:rsidR="001E59F3" w:rsidRPr="00D046A0" w:rsidRDefault="00B4199C" w:rsidP="00831CD1">
            <w:pPr>
              <w:pStyle w:val="Ttulo9"/>
              <w:jc w:val="center"/>
              <w:outlineLvl w:val="8"/>
              <w:rPr>
                <w:b w:val="0"/>
                <w:snapToGrid w:val="0"/>
                <w:lang w:val="es-ES_tradnl"/>
              </w:rPr>
            </w:pPr>
            <w:r>
              <w:rPr>
                <w:b w:val="0"/>
              </w:rPr>
              <w:t>[E]</w:t>
            </w:r>
            <w:r w:rsidR="001E59F3" w:rsidRPr="00D046A0">
              <w:rPr>
                <w:b w:val="0"/>
                <w:snapToGrid w:val="0"/>
                <w:lang w:val="es-ES_tradnl"/>
              </w:rPr>
              <w:t>Polizas</w:t>
            </w:r>
            <w:r w:rsidR="00831CD1">
              <w:rPr>
                <w:b w:val="0"/>
                <w:snapToGrid w:val="0"/>
                <w:lang w:val="es-ES_tradnl"/>
              </w:rPr>
              <w:t>Contratadas</w:t>
            </w:r>
            <w:r w:rsidR="001E59F3" w:rsidRPr="00D046A0">
              <w:rPr>
                <w:b w:val="0"/>
                <w:snapToGrid w:val="0"/>
                <w:lang w:val="es-ES_tradnl"/>
              </w:rPr>
              <w:t>SegGenerales</w:t>
            </w:r>
          </w:p>
        </w:tc>
        <w:tc>
          <w:tcPr>
            <w:tcW w:w="3402" w:type="dxa"/>
          </w:tcPr>
          <w:p w14:paraId="1437D0A1" w14:textId="77777777" w:rsidR="001E59F3" w:rsidRPr="00D452F3"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19" w:name="_[A]_TotalPolSegGenerales"/>
            <w:bookmarkEnd w:id="619"/>
            <w:r w:rsidRPr="00D452F3">
              <w:t xml:space="preserve">[A] </w:t>
            </w:r>
            <w:r w:rsidR="001E59F3" w:rsidRPr="00D452F3">
              <w:t>TotalPolSegGenerales</w:t>
            </w:r>
          </w:p>
        </w:tc>
        <w:tc>
          <w:tcPr>
            <w:tcW w:w="4536" w:type="dxa"/>
            <w:vAlign w:val="center"/>
          </w:tcPr>
          <w:p w14:paraId="3C4B7114" w14:textId="77777777" w:rsidR="001E59F3" w:rsidRPr="001529A8" w:rsidRDefault="001E59F3"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Cantidad de </w:t>
            </w:r>
            <w:r w:rsidR="00792E34">
              <w:rPr>
                <w:rFonts w:cs="Arial"/>
                <w:snapToGrid w:val="0"/>
                <w:sz w:val="16"/>
                <w:szCs w:val="16"/>
                <w:lang w:val="es-ES_tradnl"/>
              </w:rPr>
              <w:t>pólizas contratadas</w:t>
            </w:r>
            <w:r w:rsidRPr="001529A8">
              <w:rPr>
                <w:rFonts w:cs="Arial"/>
                <w:snapToGrid w:val="0"/>
                <w:sz w:val="16"/>
                <w:szCs w:val="16"/>
                <w:lang w:val="es-ES_tradnl"/>
              </w:rPr>
              <w:t xml:space="preserve"> colocadas a través de todos los canales de comercialización y por todos los ramos de Seguros Generales</w:t>
            </w:r>
          </w:p>
        </w:tc>
        <w:tc>
          <w:tcPr>
            <w:tcW w:w="397" w:type="dxa"/>
            <w:textDirection w:val="btLr"/>
            <w:vAlign w:val="center"/>
          </w:tcPr>
          <w:p w14:paraId="353DD5C5" w14:textId="77777777" w:rsidR="001E59F3" w:rsidRPr="00D452F3" w:rsidRDefault="001E59F3" w:rsidP="00D452F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452F3">
              <w:rPr>
                <w:rFonts w:cs="Arial"/>
              </w:rPr>
              <w:t>No aplica</w:t>
            </w:r>
          </w:p>
        </w:tc>
        <w:tc>
          <w:tcPr>
            <w:tcW w:w="5103" w:type="dxa"/>
            <w:vAlign w:val="center"/>
          </w:tcPr>
          <w:p w14:paraId="203EC7AD" w14:textId="77777777" w:rsidR="00D046A0" w:rsidRDefault="00000000" w:rsidP="00D452F3">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hyperlink w:anchor="_[A]_TotalPolSegGenerales" w:history="1">
              <w:r w:rsidR="00E60B89" w:rsidRPr="00D452F3">
                <w:rPr>
                  <w:rStyle w:val="Hipervnculo"/>
                  <w:rFonts w:cs="Arial"/>
                </w:rPr>
                <w:t>[A] TotalPolSegGenerales</w:t>
              </w:r>
            </w:hyperlink>
            <w:r w:rsidR="00E60B89" w:rsidRPr="00D452F3">
              <w:rPr>
                <w:rFonts w:cs="Arial"/>
              </w:rPr>
              <w:t xml:space="preserve"> = </w:t>
            </w:r>
          </w:p>
          <w:p w14:paraId="237EFAE9" w14:textId="77777777" w:rsidR="001E59F3" w:rsidRPr="00D452F3" w:rsidRDefault="00D452F3" w:rsidP="00D452F3">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r w:rsidRPr="00D452F3">
              <w:rPr>
                <w:rFonts w:cs="Arial"/>
              </w:rPr>
              <w:t>∑</w:t>
            </w:r>
            <w:r w:rsidR="00E60B89" w:rsidRPr="00D452F3">
              <w:rPr>
                <w:rFonts w:cs="Arial"/>
              </w:rPr>
              <w:t xml:space="preserve"> </w:t>
            </w:r>
            <w:hyperlink w:anchor="_DesglosePolizasTotalesSegGenerales" w:history="1">
              <w:r w:rsidR="00E60B89" w:rsidRPr="00D452F3">
                <w:rPr>
                  <w:rStyle w:val="Hipervnculo"/>
                  <w:rFonts w:cs="Arial"/>
                </w:rPr>
                <w:t>Desglose</w:t>
              </w:r>
              <w:r w:rsidR="00561F94">
                <w:rPr>
                  <w:rStyle w:val="Hipervnculo"/>
                  <w:rFonts w:cs="Arial"/>
                </w:rPr>
                <w:t>PolizasContratadas</w:t>
              </w:r>
              <w:r w:rsidR="00E60B89" w:rsidRPr="00D452F3">
                <w:rPr>
                  <w:rStyle w:val="Hipervnculo"/>
                  <w:rFonts w:cs="Arial"/>
                </w:rPr>
                <w:t>SegGenerales</w:t>
              </w:r>
            </w:hyperlink>
          </w:p>
        </w:tc>
      </w:tr>
      <w:tr w:rsidR="001E59F3" w:rsidRPr="00D452F3" w14:paraId="7FC08191"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335AA14D" w14:textId="77777777" w:rsidR="001E59F3" w:rsidRPr="00D046A0" w:rsidRDefault="00B4199C" w:rsidP="00561F94">
            <w:pPr>
              <w:pStyle w:val="Ttulo9"/>
              <w:ind w:left="708" w:hanging="708"/>
              <w:jc w:val="center"/>
              <w:outlineLvl w:val="8"/>
              <w:rPr>
                <w:b w:val="0"/>
                <w:snapToGrid w:val="0"/>
                <w:lang w:val="es-ES_tradnl"/>
              </w:rPr>
            </w:pPr>
            <w:bookmarkStart w:id="620" w:name="_DesglosePolizasTotalesSegGenerales"/>
            <w:bookmarkEnd w:id="620"/>
            <w:r>
              <w:rPr>
                <w:b w:val="0"/>
              </w:rPr>
              <w:t>[E]</w:t>
            </w:r>
            <w:r w:rsidR="001E59F3" w:rsidRPr="00D046A0">
              <w:rPr>
                <w:b w:val="0"/>
                <w:snapToGrid w:val="0"/>
                <w:lang w:val="es-ES_tradnl"/>
              </w:rPr>
              <w:t>Desglose</w:t>
            </w:r>
            <w:r w:rsidR="00561F94">
              <w:rPr>
                <w:b w:val="0"/>
                <w:snapToGrid w:val="0"/>
                <w:lang w:val="es-ES_tradnl"/>
              </w:rPr>
              <w:t>PolizasContratadas</w:t>
            </w:r>
            <w:r w:rsidR="00B74E43" w:rsidRPr="00D046A0">
              <w:rPr>
                <w:b w:val="0"/>
                <w:snapToGrid w:val="0"/>
                <w:lang w:val="es-ES_tradnl"/>
              </w:rPr>
              <w:t>SegGenerales</w:t>
            </w:r>
          </w:p>
        </w:tc>
        <w:tc>
          <w:tcPr>
            <w:tcW w:w="3402" w:type="dxa"/>
          </w:tcPr>
          <w:p w14:paraId="36EAD666" w14:textId="77777777" w:rsidR="001E59F3" w:rsidRPr="00D452F3" w:rsidRDefault="00037B26" w:rsidP="002B21F1">
            <w:pPr>
              <w:pStyle w:val="Ttulo9"/>
              <w:outlineLvl w:val="8"/>
              <w:cnfStyle w:val="000000000000" w:firstRow="0" w:lastRow="0" w:firstColumn="0" w:lastColumn="0" w:oddVBand="0" w:evenVBand="0" w:oddHBand="0" w:evenHBand="0" w:firstRowFirstColumn="0" w:firstRowLastColumn="0" w:lastRowFirstColumn="0" w:lastRowLastColumn="0"/>
            </w:pPr>
            <w:bookmarkStart w:id="621" w:name="_[A]_TotalAgenSegurosNoVinculadoExcl_1"/>
            <w:bookmarkEnd w:id="621"/>
            <w:r w:rsidRPr="00D452F3">
              <w:t xml:space="preserve">[A] </w:t>
            </w:r>
            <w:r w:rsidR="001E59F3" w:rsidRPr="00D452F3">
              <w:t>TotalAgenSegNoVinculadoExclusivo</w:t>
            </w:r>
          </w:p>
        </w:tc>
        <w:tc>
          <w:tcPr>
            <w:tcW w:w="4536" w:type="dxa"/>
            <w:vAlign w:val="center"/>
          </w:tcPr>
          <w:p w14:paraId="6A2FCF35" w14:textId="77777777" w:rsidR="001E59F3"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Agentes de Seguros No Vinculados Exclusivos para todos los ramos</w:t>
            </w:r>
          </w:p>
        </w:tc>
        <w:tc>
          <w:tcPr>
            <w:tcW w:w="397" w:type="dxa"/>
            <w:textDirection w:val="btLr"/>
            <w:vAlign w:val="center"/>
          </w:tcPr>
          <w:p w14:paraId="472D2162" w14:textId="77777777" w:rsidR="001E59F3" w:rsidRPr="00D452F3" w:rsidRDefault="001E59F3" w:rsidP="00D452F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452F3">
              <w:rPr>
                <w:rFonts w:cs="Arial"/>
              </w:rPr>
              <w:t>No aplica</w:t>
            </w:r>
          </w:p>
        </w:tc>
        <w:tc>
          <w:tcPr>
            <w:tcW w:w="5103" w:type="dxa"/>
            <w:vAlign w:val="center"/>
          </w:tcPr>
          <w:p w14:paraId="2966937B" w14:textId="77777777" w:rsidR="00D046A0" w:rsidRDefault="00000000" w:rsidP="00D452F3">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AgenSegurosNoVinculadoExcl_1" w:history="1">
              <w:r w:rsidR="0069352A" w:rsidRPr="00D452F3">
                <w:rPr>
                  <w:rStyle w:val="Hipervnculo"/>
                  <w:rFonts w:cs="Arial"/>
                  <w:sz w:val="16"/>
                  <w:szCs w:val="16"/>
                </w:rPr>
                <w:t>[A] TotalAgenSegurosNoVinculadoExclusivo</w:t>
              </w:r>
            </w:hyperlink>
            <w:r w:rsidR="0069352A" w:rsidRPr="00D452F3">
              <w:rPr>
                <w:rFonts w:cs="Arial"/>
                <w:sz w:val="16"/>
                <w:szCs w:val="16"/>
              </w:rPr>
              <w:t xml:space="preserve"> = </w:t>
            </w:r>
          </w:p>
          <w:p w14:paraId="5F349838" w14:textId="77777777" w:rsidR="001E59F3" w:rsidRPr="00D452F3" w:rsidRDefault="00D452F3" w:rsidP="00D452F3">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D452F3">
              <w:rPr>
                <w:rFonts w:cs="Arial"/>
                <w:sz w:val="16"/>
                <w:szCs w:val="16"/>
              </w:rPr>
              <w:t>∑</w:t>
            </w:r>
            <w:r w:rsidR="0069352A" w:rsidRPr="00D452F3">
              <w:rPr>
                <w:rFonts w:cs="Arial"/>
                <w:sz w:val="16"/>
                <w:szCs w:val="16"/>
              </w:rPr>
              <w:t xml:space="preserve"> </w:t>
            </w:r>
            <w:hyperlink w:anchor="_[E]_AgenSegurosNoVinculadoExclusivo_1" w:history="1">
              <w:r w:rsidR="0069352A" w:rsidRPr="00D452F3">
                <w:rPr>
                  <w:rStyle w:val="Hipervnculo"/>
                  <w:rFonts w:cs="Arial"/>
                  <w:sz w:val="16"/>
                  <w:szCs w:val="16"/>
                </w:rPr>
                <w:t>[E] AgenSegurosNoVinculadoExclusivo</w:t>
              </w:r>
            </w:hyperlink>
          </w:p>
        </w:tc>
      </w:tr>
      <w:tr w:rsidR="001E59F3" w:rsidRPr="00D452F3" w14:paraId="79CD9262"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737A717" w14:textId="77777777" w:rsidR="001E59F3" w:rsidRPr="00D046A0" w:rsidRDefault="001E59F3" w:rsidP="00CD2E53">
            <w:pPr>
              <w:pStyle w:val="Ttulo9"/>
              <w:jc w:val="center"/>
              <w:outlineLvl w:val="8"/>
              <w:rPr>
                <w:b w:val="0"/>
              </w:rPr>
            </w:pPr>
          </w:p>
        </w:tc>
        <w:tc>
          <w:tcPr>
            <w:tcW w:w="3402" w:type="dxa"/>
          </w:tcPr>
          <w:p w14:paraId="4D11EA4E" w14:textId="77777777" w:rsidR="001E59F3" w:rsidRPr="00D452F3"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622" w:name="_[A]_TotalAgenSegNoVinculadosNoExclu_1"/>
            <w:bookmarkEnd w:id="622"/>
            <w:r w:rsidRPr="00D452F3">
              <w:t xml:space="preserve">[A] </w:t>
            </w:r>
            <w:r w:rsidR="001E59F3" w:rsidRPr="00D452F3">
              <w:rPr>
                <w:snapToGrid w:val="0"/>
                <w:lang w:val="es-ES_tradnl"/>
              </w:rPr>
              <w:t>TotalAgenSegNoVinculadosNoExclusivo</w:t>
            </w:r>
          </w:p>
        </w:tc>
        <w:tc>
          <w:tcPr>
            <w:tcW w:w="4536" w:type="dxa"/>
            <w:vAlign w:val="center"/>
          </w:tcPr>
          <w:p w14:paraId="4356A114" w14:textId="77777777" w:rsidR="001E59F3" w:rsidRPr="001529A8" w:rsidRDefault="00972141"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Agentes de Seguros No Vinculados No Exclusivos</w:t>
            </w:r>
          </w:p>
        </w:tc>
        <w:tc>
          <w:tcPr>
            <w:tcW w:w="397" w:type="dxa"/>
            <w:textDirection w:val="btLr"/>
            <w:vAlign w:val="center"/>
          </w:tcPr>
          <w:p w14:paraId="6D6E67EF" w14:textId="77777777" w:rsidR="001E59F3" w:rsidRPr="00D452F3" w:rsidRDefault="001E59F3" w:rsidP="00D452F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452F3">
              <w:rPr>
                <w:rFonts w:cs="Arial"/>
              </w:rPr>
              <w:t>No aplica</w:t>
            </w:r>
          </w:p>
        </w:tc>
        <w:tc>
          <w:tcPr>
            <w:tcW w:w="5103" w:type="dxa"/>
            <w:vAlign w:val="center"/>
          </w:tcPr>
          <w:p w14:paraId="3F963CB4" w14:textId="77777777" w:rsidR="00D046A0" w:rsidRDefault="00000000" w:rsidP="00D452F3">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AgenSegNoVinculadosNoExclu_1" w:history="1">
              <w:r w:rsidR="0069352A" w:rsidRPr="00D452F3">
                <w:rPr>
                  <w:rStyle w:val="Hipervnculo"/>
                  <w:rFonts w:cs="Arial"/>
                  <w:sz w:val="16"/>
                  <w:szCs w:val="16"/>
                </w:rPr>
                <w:t>[A] TotalAgenSegNoVinculadosNoExclusivo</w:t>
              </w:r>
            </w:hyperlink>
            <w:r w:rsidR="0069352A" w:rsidRPr="00D452F3">
              <w:rPr>
                <w:rFonts w:cs="Arial"/>
                <w:sz w:val="16"/>
                <w:szCs w:val="16"/>
              </w:rPr>
              <w:t xml:space="preserve"> = </w:t>
            </w:r>
          </w:p>
          <w:p w14:paraId="01A3890E" w14:textId="77777777" w:rsidR="001E59F3" w:rsidRPr="00D452F3" w:rsidRDefault="00D452F3" w:rsidP="00D452F3">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D452F3">
              <w:rPr>
                <w:rFonts w:cs="Arial"/>
                <w:sz w:val="16"/>
                <w:szCs w:val="16"/>
              </w:rPr>
              <w:t>∑</w:t>
            </w:r>
            <w:r w:rsidR="0069352A" w:rsidRPr="00D452F3">
              <w:rPr>
                <w:rFonts w:cs="Arial"/>
                <w:sz w:val="16"/>
                <w:szCs w:val="16"/>
              </w:rPr>
              <w:t xml:space="preserve"> </w:t>
            </w:r>
            <w:hyperlink w:anchor="_[E]_AgenSegNoVinculadosNoExclusivo_1" w:history="1">
              <w:r w:rsidR="0069352A" w:rsidRPr="00D452F3">
                <w:rPr>
                  <w:rStyle w:val="Hipervnculo"/>
                  <w:rFonts w:cs="Arial"/>
                  <w:sz w:val="16"/>
                  <w:szCs w:val="16"/>
                </w:rPr>
                <w:t>[E] AgenSegNoVinculadosNoExclusivo</w:t>
              </w:r>
            </w:hyperlink>
          </w:p>
        </w:tc>
      </w:tr>
      <w:tr w:rsidR="001E59F3" w:rsidRPr="00D452F3" w14:paraId="4441E734"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E75B190" w14:textId="77777777" w:rsidR="001E59F3" w:rsidRPr="00D046A0" w:rsidRDefault="001E59F3" w:rsidP="00CD2E53">
            <w:pPr>
              <w:pStyle w:val="Ttulo9"/>
              <w:jc w:val="center"/>
              <w:outlineLvl w:val="8"/>
              <w:rPr>
                <w:b w:val="0"/>
              </w:rPr>
            </w:pPr>
          </w:p>
        </w:tc>
        <w:tc>
          <w:tcPr>
            <w:tcW w:w="3402" w:type="dxa"/>
          </w:tcPr>
          <w:p w14:paraId="6429BF58" w14:textId="77777777" w:rsidR="001E59F3" w:rsidRPr="00D452F3"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623" w:name="_[A]_TotalSocAgenSegExclusiva_1"/>
            <w:bookmarkEnd w:id="623"/>
            <w:r w:rsidRPr="00D452F3">
              <w:t xml:space="preserve">[A] </w:t>
            </w:r>
            <w:r w:rsidR="001E59F3" w:rsidRPr="00D452F3">
              <w:rPr>
                <w:snapToGrid w:val="0"/>
                <w:lang w:val="es-ES_tradnl"/>
              </w:rPr>
              <w:t>TotalSocAgenSegExclusiva</w:t>
            </w:r>
          </w:p>
        </w:tc>
        <w:tc>
          <w:tcPr>
            <w:tcW w:w="4536" w:type="dxa"/>
            <w:vAlign w:val="center"/>
          </w:tcPr>
          <w:p w14:paraId="309E9199" w14:textId="77777777" w:rsidR="001E59F3"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Sociedades Agencia de Seguros Exclusivas</w:t>
            </w:r>
          </w:p>
        </w:tc>
        <w:tc>
          <w:tcPr>
            <w:tcW w:w="397" w:type="dxa"/>
            <w:textDirection w:val="btLr"/>
            <w:vAlign w:val="center"/>
          </w:tcPr>
          <w:p w14:paraId="4E44735F" w14:textId="77777777" w:rsidR="001E59F3" w:rsidRPr="00D452F3" w:rsidRDefault="001E59F3" w:rsidP="00D452F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452F3">
              <w:rPr>
                <w:rFonts w:cs="Arial"/>
              </w:rPr>
              <w:t>No aplica</w:t>
            </w:r>
          </w:p>
        </w:tc>
        <w:tc>
          <w:tcPr>
            <w:tcW w:w="5103" w:type="dxa"/>
            <w:vAlign w:val="center"/>
          </w:tcPr>
          <w:p w14:paraId="330AE6B8" w14:textId="77777777" w:rsidR="001E59F3" w:rsidRPr="00D452F3" w:rsidRDefault="00000000" w:rsidP="00D452F3">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SocAgenSegExclusiva_1" w:history="1">
              <w:r w:rsidR="0069352A" w:rsidRPr="00D452F3">
                <w:rPr>
                  <w:rStyle w:val="Hipervnculo"/>
                  <w:rFonts w:cs="Arial"/>
                  <w:sz w:val="16"/>
                  <w:szCs w:val="16"/>
                </w:rPr>
                <w:t>[A] TotalSocAgenSegExclusiva</w:t>
              </w:r>
            </w:hyperlink>
            <w:r w:rsidR="0069352A" w:rsidRPr="00D452F3">
              <w:rPr>
                <w:rFonts w:cs="Arial"/>
                <w:sz w:val="16"/>
                <w:szCs w:val="16"/>
              </w:rPr>
              <w:t xml:space="preserve"> = </w:t>
            </w:r>
            <w:r w:rsidR="00D452F3" w:rsidRPr="00D452F3">
              <w:rPr>
                <w:rFonts w:cs="Arial"/>
                <w:sz w:val="16"/>
                <w:szCs w:val="16"/>
              </w:rPr>
              <w:t>∑</w:t>
            </w:r>
            <w:r w:rsidR="0069352A" w:rsidRPr="00D452F3">
              <w:rPr>
                <w:rFonts w:cs="Arial"/>
                <w:sz w:val="16"/>
                <w:szCs w:val="16"/>
              </w:rPr>
              <w:t xml:space="preserve"> </w:t>
            </w:r>
            <w:hyperlink w:anchor="_[E]_SocAgenSegExclusiva_1" w:history="1">
              <w:r w:rsidR="0069352A" w:rsidRPr="00D452F3">
                <w:rPr>
                  <w:rStyle w:val="Hipervnculo"/>
                  <w:rFonts w:cs="Arial"/>
                  <w:sz w:val="16"/>
                  <w:szCs w:val="16"/>
                </w:rPr>
                <w:t>[E] SocAgenSegExclusiva</w:t>
              </w:r>
            </w:hyperlink>
          </w:p>
        </w:tc>
      </w:tr>
      <w:tr w:rsidR="001E59F3" w:rsidRPr="00D452F3" w14:paraId="21CA8B2E"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F4F7EDF" w14:textId="77777777" w:rsidR="001E59F3" w:rsidRPr="00D046A0" w:rsidRDefault="001E59F3" w:rsidP="00CD2E53">
            <w:pPr>
              <w:pStyle w:val="Ttulo9"/>
              <w:jc w:val="center"/>
              <w:outlineLvl w:val="8"/>
              <w:rPr>
                <w:b w:val="0"/>
              </w:rPr>
            </w:pPr>
          </w:p>
        </w:tc>
        <w:tc>
          <w:tcPr>
            <w:tcW w:w="3402" w:type="dxa"/>
          </w:tcPr>
          <w:p w14:paraId="17C307B5" w14:textId="77777777" w:rsidR="001E59F3" w:rsidRPr="00D452F3"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624" w:name="_[A]_TotalSocAgenSegNoExclusiva_1"/>
            <w:bookmarkEnd w:id="624"/>
            <w:r w:rsidRPr="00D452F3">
              <w:t xml:space="preserve">[A] </w:t>
            </w:r>
            <w:r w:rsidR="001E59F3" w:rsidRPr="00D452F3">
              <w:rPr>
                <w:snapToGrid w:val="0"/>
                <w:lang w:val="es-ES_tradnl"/>
              </w:rPr>
              <w:t>TotalSocAgenSegNoExclusiva</w:t>
            </w:r>
          </w:p>
        </w:tc>
        <w:tc>
          <w:tcPr>
            <w:tcW w:w="4536" w:type="dxa"/>
            <w:vAlign w:val="center"/>
          </w:tcPr>
          <w:p w14:paraId="300B644D" w14:textId="77777777" w:rsidR="001E59F3" w:rsidRPr="001529A8" w:rsidRDefault="00972141"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Sociedades Agencia de Seguros No Exclusivas</w:t>
            </w:r>
          </w:p>
        </w:tc>
        <w:tc>
          <w:tcPr>
            <w:tcW w:w="397" w:type="dxa"/>
            <w:textDirection w:val="btLr"/>
            <w:vAlign w:val="center"/>
          </w:tcPr>
          <w:p w14:paraId="4013A4A1" w14:textId="77777777" w:rsidR="001E59F3" w:rsidRPr="00D452F3" w:rsidRDefault="001E59F3" w:rsidP="00D452F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452F3">
              <w:rPr>
                <w:rFonts w:cs="Arial"/>
              </w:rPr>
              <w:t>No aplica</w:t>
            </w:r>
          </w:p>
        </w:tc>
        <w:tc>
          <w:tcPr>
            <w:tcW w:w="5103" w:type="dxa"/>
            <w:vAlign w:val="center"/>
          </w:tcPr>
          <w:p w14:paraId="4C9F9957" w14:textId="77777777" w:rsidR="001E59F3" w:rsidRPr="00D452F3" w:rsidRDefault="00000000" w:rsidP="00D452F3">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SocAgenSegNoExclusiva_1" w:history="1">
              <w:r w:rsidR="00EF4F49" w:rsidRPr="00D452F3">
                <w:rPr>
                  <w:rStyle w:val="Hipervnculo"/>
                  <w:rFonts w:cs="Arial"/>
                  <w:sz w:val="16"/>
                  <w:szCs w:val="16"/>
                </w:rPr>
                <w:t>[A] TotalSocAgenSegNoExclusiva</w:t>
              </w:r>
            </w:hyperlink>
            <w:r w:rsidR="00EF4F49" w:rsidRPr="00D452F3">
              <w:rPr>
                <w:rFonts w:cs="Arial"/>
                <w:sz w:val="16"/>
                <w:szCs w:val="16"/>
              </w:rPr>
              <w:t xml:space="preserve"> = </w:t>
            </w:r>
            <w:r w:rsidR="00D452F3" w:rsidRPr="00D452F3">
              <w:rPr>
                <w:rFonts w:cs="Arial"/>
                <w:sz w:val="16"/>
                <w:szCs w:val="16"/>
              </w:rPr>
              <w:t>∑</w:t>
            </w:r>
            <w:r w:rsidR="00EF4F49" w:rsidRPr="00D452F3">
              <w:rPr>
                <w:rFonts w:cs="Arial"/>
                <w:sz w:val="16"/>
                <w:szCs w:val="16"/>
              </w:rPr>
              <w:t xml:space="preserve"> </w:t>
            </w:r>
            <w:hyperlink w:anchor="_[E]_SocAgenSegNoExclusiva_1" w:history="1">
              <w:r w:rsidR="00EF4F49" w:rsidRPr="00D452F3">
                <w:rPr>
                  <w:rStyle w:val="Hipervnculo"/>
                  <w:rFonts w:cs="Arial"/>
                  <w:sz w:val="16"/>
                  <w:szCs w:val="16"/>
                </w:rPr>
                <w:t>[E] SocAgenSegNoExclusiva</w:t>
              </w:r>
            </w:hyperlink>
          </w:p>
        </w:tc>
      </w:tr>
      <w:tr w:rsidR="001E59F3" w:rsidRPr="00D452F3" w14:paraId="1B3F6233"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24A1EC0" w14:textId="77777777" w:rsidR="001E59F3" w:rsidRPr="00D046A0" w:rsidRDefault="001E59F3" w:rsidP="00CD2E53">
            <w:pPr>
              <w:pStyle w:val="Ttulo9"/>
              <w:jc w:val="center"/>
              <w:outlineLvl w:val="8"/>
              <w:rPr>
                <w:b w:val="0"/>
              </w:rPr>
            </w:pPr>
          </w:p>
        </w:tc>
        <w:tc>
          <w:tcPr>
            <w:tcW w:w="3402" w:type="dxa"/>
          </w:tcPr>
          <w:p w14:paraId="208AB10D" w14:textId="77777777" w:rsidR="001E59F3" w:rsidRPr="00D452F3"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625" w:name="_[A]_TotalSocCorredoraSeg_1"/>
            <w:bookmarkEnd w:id="625"/>
            <w:r w:rsidRPr="00D452F3">
              <w:t xml:space="preserve">[A] </w:t>
            </w:r>
            <w:r w:rsidR="001E59F3" w:rsidRPr="00D452F3">
              <w:rPr>
                <w:snapToGrid w:val="0"/>
                <w:lang w:val="es-ES_tradnl"/>
              </w:rPr>
              <w:t>TotalSocCorredoraSeg</w:t>
            </w:r>
          </w:p>
        </w:tc>
        <w:tc>
          <w:tcPr>
            <w:tcW w:w="4536" w:type="dxa"/>
            <w:vAlign w:val="center"/>
          </w:tcPr>
          <w:p w14:paraId="03B6F899" w14:textId="77777777" w:rsidR="001E59F3"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Sociedades Corredoras de Seguros</w:t>
            </w:r>
          </w:p>
        </w:tc>
        <w:tc>
          <w:tcPr>
            <w:tcW w:w="397" w:type="dxa"/>
            <w:textDirection w:val="btLr"/>
            <w:vAlign w:val="center"/>
          </w:tcPr>
          <w:p w14:paraId="1D6BB3E4" w14:textId="77777777" w:rsidR="001E59F3" w:rsidRPr="00D452F3" w:rsidRDefault="001E59F3" w:rsidP="00D452F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452F3">
              <w:rPr>
                <w:rFonts w:cs="Arial"/>
              </w:rPr>
              <w:t>No aplica</w:t>
            </w:r>
          </w:p>
        </w:tc>
        <w:tc>
          <w:tcPr>
            <w:tcW w:w="5103" w:type="dxa"/>
            <w:vAlign w:val="center"/>
          </w:tcPr>
          <w:p w14:paraId="47E0EF0B" w14:textId="77777777" w:rsidR="001E59F3" w:rsidRPr="00D452F3" w:rsidRDefault="00000000" w:rsidP="00D452F3">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SocCorredoraSeg_1" w:history="1">
              <w:r w:rsidR="0088002A" w:rsidRPr="00D452F3">
                <w:rPr>
                  <w:rStyle w:val="Hipervnculo"/>
                  <w:rFonts w:cs="Arial"/>
                  <w:sz w:val="16"/>
                  <w:szCs w:val="16"/>
                </w:rPr>
                <w:t>[A] TotalSocCorredoraSeg</w:t>
              </w:r>
            </w:hyperlink>
            <w:r w:rsidR="0088002A" w:rsidRPr="00D452F3">
              <w:rPr>
                <w:rFonts w:cs="Arial"/>
                <w:sz w:val="16"/>
                <w:szCs w:val="16"/>
              </w:rPr>
              <w:t xml:space="preserve"> = </w:t>
            </w:r>
            <w:r w:rsidR="00D452F3" w:rsidRPr="00D452F3">
              <w:rPr>
                <w:rFonts w:cs="Arial"/>
                <w:sz w:val="16"/>
                <w:szCs w:val="16"/>
              </w:rPr>
              <w:t>∑</w:t>
            </w:r>
            <w:r w:rsidR="0088002A" w:rsidRPr="00D452F3">
              <w:rPr>
                <w:rFonts w:cs="Arial"/>
                <w:sz w:val="16"/>
                <w:szCs w:val="16"/>
              </w:rPr>
              <w:t xml:space="preserve"> </w:t>
            </w:r>
            <w:hyperlink w:anchor="_[E]_SocCorredoraSeg_1" w:history="1">
              <w:r w:rsidR="0088002A" w:rsidRPr="00D452F3">
                <w:rPr>
                  <w:rStyle w:val="Hipervnculo"/>
                  <w:rFonts w:cs="Arial"/>
                  <w:sz w:val="16"/>
                  <w:szCs w:val="16"/>
                </w:rPr>
                <w:t>[E] SocCorredoraSeg</w:t>
              </w:r>
            </w:hyperlink>
          </w:p>
        </w:tc>
      </w:tr>
      <w:tr w:rsidR="001E59F3" w:rsidRPr="00D452F3" w14:paraId="6D425C11"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9A6F2E6" w14:textId="77777777" w:rsidR="001E59F3" w:rsidRPr="00D046A0" w:rsidRDefault="001E59F3" w:rsidP="00CD2E53">
            <w:pPr>
              <w:pStyle w:val="Ttulo9"/>
              <w:jc w:val="center"/>
              <w:outlineLvl w:val="8"/>
              <w:rPr>
                <w:b w:val="0"/>
              </w:rPr>
            </w:pPr>
          </w:p>
        </w:tc>
        <w:tc>
          <w:tcPr>
            <w:tcW w:w="3402" w:type="dxa"/>
          </w:tcPr>
          <w:p w14:paraId="44C1607C" w14:textId="77777777" w:rsidR="001E59F3" w:rsidRPr="00D452F3"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626" w:name="_[A]_TotalOperSegAutoexpedibleExclus_1"/>
            <w:bookmarkEnd w:id="626"/>
            <w:r w:rsidRPr="00D452F3">
              <w:t xml:space="preserve">[A] </w:t>
            </w:r>
            <w:r w:rsidR="001E59F3" w:rsidRPr="00D452F3">
              <w:rPr>
                <w:snapToGrid w:val="0"/>
                <w:lang w:val="es-ES_tradnl"/>
              </w:rPr>
              <w:t>TotalOperSegAutoexpedibleExclusivo</w:t>
            </w:r>
          </w:p>
        </w:tc>
        <w:tc>
          <w:tcPr>
            <w:tcW w:w="4536" w:type="dxa"/>
            <w:vAlign w:val="center"/>
          </w:tcPr>
          <w:p w14:paraId="499F4359" w14:textId="77777777" w:rsidR="001E59F3" w:rsidRPr="001529A8" w:rsidRDefault="00972141"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Operadores de Seguros Autoexpedibles Exclusivo</w:t>
            </w:r>
          </w:p>
        </w:tc>
        <w:tc>
          <w:tcPr>
            <w:tcW w:w="397" w:type="dxa"/>
            <w:textDirection w:val="btLr"/>
            <w:vAlign w:val="center"/>
          </w:tcPr>
          <w:p w14:paraId="7DE7800D" w14:textId="77777777" w:rsidR="001E59F3" w:rsidRPr="00D452F3" w:rsidRDefault="001E59F3" w:rsidP="00D452F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452F3">
              <w:rPr>
                <w:rFonts w:cs="Arial"/>
              </w:rPr>
              <w:t>No aplica</w:t>
            </w:r>
          </w:p>
        </w:tc>
        <w:tc>
          <w:tcPr>
            <w:tcW w:w="5103" w:type="dxa"/>
            <w:vAlign w:val="center"/>
          </w:tcPr>
          <w:p w14:paraId="352860F1" w14:textId="77777777" w:rsidR="00D046A0" w:rsidRDefault="00000000" w:rsidP="00D452F3">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OperSegAutoexpedibleExclus_1" w:history="1">
              <w:r w:rsidR="0088002A" w:rsidRPr="00D452F3">
                <w:rPr>
                  <w:rStyle w:val="Hipervnculo"/>
                  <w:rFonts w:cs="Arial"/>
                  <w:sz w:val="16"/>
                  <w:szCs w:val="16"/>
                </w:rPr>
                <w:t>[A] TotalOperSegAutoexpedibleExclusivo</w:t>
              </w:r>
            </w:hyperlink>
            <w:r w:rsidR="0088002A" w:rsidRPr="00D452F3">
              <w:rPr>
                <w:rFonts w:cs="Arial"/>
                <w:sz w:val="16"/>
                <w:szCs w:val="16"/>
              </w:rPr>
              <w:t xml:space="preserve"> = </w:t>
            </w:r>
          </w:p>
          <w:p w14:paraId="691BDEE1" w14:textId="77777777" w:rsidR="001E59F3" w:rsidRPr="00D452F3" w:rsidRDefault="00D452F3" w:rsidP="00D452F3">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D452F3">
              <w:rPr>
                <w:rFonts w:cs="Arial"/>
                <w:sz w:val="16"/>
                <w:szCs w:val="16"/>
              </w:rPr>
              <w:t>∑</w:t>
            </w:r>
            <w:r w:rsidR="0088002A" w:rsidRPr="00D452F3">
              <w:rPr>
                <w:rFonts w:cs="Arial"/>
                <w:sz w:val="16"/>
                <w:szCs w:val="16"/>
              </w:rPr>
              <w:t xml:space="preserve"> </w:t>
            </w:r>
            <w:hyperlink w:anchor="_[E]_OperSegAutoexpedibleExclusivo_1" w:history="1">
              <w:r w:rsidR="0088002A" w:rsidRPr="00D452F3">
                <w:rPr>
                  <w:rStyle w:val="Hipervnculo"/>
                  <w:rFonts w:cs="Arial"/>
                  <w:sz w:val="16"/>
                  <w:szCs w:val="16"/>
                </w:rPr>
                <w:t>[E] OperSegAutoexpedibleExclusivo</w:t>
              </w:r>
            </w:hyperlink>
          </w:p>
        </w:tc>
      </w:tr>
      <w:tr w:rsidR="001E59F3" w:rsidRPr="00D452F3" w14:paraId="50BDA101"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5D2DB75" w14:textId="77777777" w:rsidR="001E59F3" w:rsidRPr="00D046A0" w:rsidRDefault="001E59F3" w:rsidP="00CD2E53">
            <w:pPr>
              <w:pStyle w:val="Ttulo9"/>
              <w:jc w:val="center"/>
              <w:outlineLvl w:val="8"/>
              <w:rPr>
                <w:b w:val="0"/>
              </w:rPr>
            </w:pPr>
          </w:p>
        </w:tc>
        <w:tc>
          <w:tcPr>
            <w:tcW w:w="3402" w:type="dxa"/>
          </w:tcPr>
          <w:p w14:paraId="2539E4E8" w14:textId="77777777" w:rsidR="001E59F3" w:rsidRPr="00D452F3"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627" w:name="_[A]_TotalOperSegAutoexpedibleNoExcl_1"/>
            <w:bookmarkEnd w:id="627"/>
            <w:r w:rsidRPr="00D452F3">
              <w:t xml:space="preserve">[A] </w:t>
            </w:r>
            <w:r w:rsidR="001E59F3" w:rsidRPr="00D452F3">
              <w:rPr>
                <w:snapToGrid w:val="0"/>
                <w:lang w:val="es-ES_tradnl"/>
              </w:rPr>
              <w:t>TotalOperSegAutoexpedibleNoExclusivo</w:t>
            </w:r>
          </w:p>
        </w:tc>
        <w:tc>
          <w:tcPr>
            <w:tcW w:w="4536" w:type="dxa"/>
            <w:vAlign w:val="center"/>
          </w:tcPr>
          <w:p w14:paraId="390F641C" w14:textId="77777777" w:rsidR="001E59F3"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Operadores de Seguros Autoexpedibles No Exclusivo</w:t>
            </w:r>
          </w:p>
        </w:tc>
        <w:tc>
          <w:tcPr>
            <w:tcW w:w="397" w:type="dxa"/>
            <w:textDirection w:val="btLr"/>
            <w:vAlign w:val="center"/>
          </w:tcPr>
          <w:p w14:paraId="1E80591F" w14:textId="77777777" w:rsidR="001E59F3" w:rsidRPr="00D452F3" w:rsidRDefault="001E59F3" w:rsidP="00D452F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452F3">
              <w:rPr>
                <w:rFonts w:cs="Arial"/>
              </w:rPr>
              <w:t>No aplica</w:t>
            </w:r>
          </w:p>
        </w:tc>
        <w:tc>
          <w:tcPr>
            <w:tcW w:w="5103" w:type="dxa"/>
            <w:vAlign w:val="center"/>
          </w:tcPr>
          <w:p w14:paraId="3CE7B0A9" w14:textId="77777777" w:rsidR="00D046A0" w:rsidRDefault="00000000" w:rsidP="00D452F3">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OperSegAutoexpedibleNoExcl_1" w:history="1">
              <w:r w:rsidR="0088002A" w:rsidRPr="00D452F3">
                <w:rPr>
                  <w:rStyle w:val="Hipervnculo"/>
                  <w:rFonts w:cs="Arial"/>
                  <w:sz w:val="16"/>
                  <w:szCs w:val="16"/>
                </w:rPr>
                <w:t>[A] TotalOperSegAutoexpedibleNoExclusivo</w:t>
              </w:r>
            </w:hyperlink>
            <w:r w:rsidR="0088002A" w:rsidRPr="00D452F3">
              <w:rPr>
                <w:rFonts w:cs="Arial"/>
                <w:sz w:val="16"/>
                <w:szCs w:val="16"/>
              </w:rPr>
              <w:t xml:space="preserve"> = </w:t>
            </w:r>
          </w:p>
          <w:p w14:paraId="1F71184A" w14:textId="77777777" w:rsidR="001E59F3" w:rsidRPr="00D452F3" w:rsidRDefault="00D452F3" w:rsidP="00D452F3">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D452F3">
              <w:rPr>
                <w:rFonts w:cs="Arial"/>
                <w:sz w:val="16"/>
                <w:szCs w:val="16"/>
              </w:rPr>
              <w:t>∑</w:t>
            </w:r>
            <w:r w:rsidR="0088002A" w:rsidRPr="00D452F3">
              <w:rPr>
                <w:rFonts w:cs="Arial"/>
                <w:sz w:val="16"/>
                <w:szCs w:val="16"/>
              </w:rPr>
              <w:t xml:space="preserve"> </w:t>
            </w:r>
            <w:hyperlink w:anchor="_[A]_TotalOperSegAutoexpedibleNoExcl_1" w:history="1">
              <w:r w:rsidR="0088002A" w:rsidRPr="00D452F3">
                <w:rPr>
                  <w:rStyle w:val="Hipervnculo"/>
                  <w:rFonts w:cs="Arial"/>
                  <w:sz w:val="16"/>
                  <w:szCs w:val="16"/>
                </w:rPr>
                <w:t>[A] TotalOperSegAutoexpedibleNoExclusivo</w:t>
              </w:r>
            </w:hyperlink>
          </w:p>
        </w:tc>
      </w:tr>
      <w:tr w:rsidR="001E59F3" w:rsidRPr="00D452F3" w14:paraId="4AC4685F"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5D68034" w14:textId="77777777" w:rsidR="001E59F3" w:rsidRPr="00D046A0" w:rsidRDefault="001E59F3" w:rsidP="00CD2E53">
            <w:pPr>
              <w:pStyle w:val="Ttulo9"/>
              <w:jc w:val="center"/>
              <w:outlineLvl w:val="8"/>
              <w:rPr>
                <w:b w:val="0"/>
              </w:rPr>
            </w:pPr>
          </w:p>
        </w:tc>
        <w:tc>
          <w:tcPr>
            <w:tcW w:w="3402" w:type="dxa"/>
          </w:tcPr>
          <w:p w14:paraId="61010063" w14:textId="77777777" w:rsidR="001E59F3" w:rsidRPr="00D452F3"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628" w:name="_[A]_TotalProveTransfronterizosSeg_1"/>
            <w:bookmarkEnd w:id="628"/>
            <w:r w:rsidRPr="00D452F3">
              <w:t xml:space="preserve">[A] </w:t>
            </w:r>
            <w:r w:rsidR="001E59F3" w:rsidRPr="00D452F3">
              <w:rPr>
                <w:snapToGrid w:val="0"/>
                <w:lang w:val="es-ES_tradnl"/>
              </w:rPr>
              <w:t>TotalProveTransfronterizosSeg</w:t>
            </w:r>
          </w:p>
        </w:tc>
        <w:tc>
          <w:tcPr>
            <w:tcW w:w="4536" w:type="dxa"/>
            <w:vAlign w:val="center"/>
          </w:tcPr>
          <w:p w14:paraId="7E78CA53" w14:textId="77777777" w:rsidR="001E59F3" w:rsidRPr="001529A8" w:rsidRDefault="00972141"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Proveedores transfronterizos de seguros</w:t>
            </w:r>
          </w:p>
        </w:tc>
        <w:tc>
          <w:tcPr>
            <w:tcW w:w="397" w:type="dxa"/>
            <w:textDirection w:val="btLr"/>
            <w:vAlign w:val="center"/>
          </w:tcPr>
          <w:p w14:paraId="7AF6D5B9" w14:textId="77777777" w:rsidR="001E59F3" w:rsidRPr="00D452F3" w:rsidRDefault="001E59F3" w:rsidP="00D452F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452F3">
              <w:rPr>
                <w:rFonts w:cs="Arial"/>
              </w:rPr>
              <w:t>No aplica</w:t>
            </w:r>
          </w:p>
        </w:tc>
        <w:tc>
          <w:tcPr>
            <w:tcW w:w="5103" w:type="dxa"/>
            <w:vAlign w:val="center"/>
          </w:tcPr>
          <w:p w14:paraId="6A7218E9" w14:textId="77777777" w:rsidR="00D046A0" w:rsidRDefault="00000000" w:rsidP="00D452F3">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ProveTransfronterizosSeg_1" w:history="1">
              <w:r w:rsidR="0088002A" w:rsidRPr="00D452F3">
                <w:rPr>
                  <w:rStyle w:val="Hipervnculo"/>
                  <w:rFonts w:cs="Arial"/>
                  <w:sz w:val="16"/>
                  <w:szCs w:val="16"/>
                </w:rPr>
                <w:t>[A] TotalProveTransfronterizosSeg</w:t>
              </w:r>
            </w:hyperlink>
            <w:r w:rsidR="0088002A" w:rsidRPr="00D452F3">
              <w:rPr>
                <w:rFonts w:cs="Arial"/>
                <w:sz w:val="16"/>
                <w:szCs w:val="16"/>
              </w:rPr>
              <w:t xml:space="preserve"> = </w:t>
            </w:r>
          </w:p>
          <w:p w14:paraId="3632827B" w14:textId="77777777" w:rsidR="001E59F3" w:rsidRPr="00D452F3" w:rsidRDefault="00D452F3" w:rsidP="00D452F3">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D452F3">
              <w:rPr>
                <w:rFonts w:cs="Arial"/>
                <w:sz w:val="16"/>
                <w:szCs w:val="16"/>
              </w:rPr>
              <w:t>∑</w:t>
            </w:r>
            <w:r w:rsidR="0088002A" w:rsidRPr="00D452F3">
              <w:rPr>
                <w:rFonts w:cs="Arial"/>
                <w:sz w:val="16"/>
                <w:szCs w:val="16"/>
              </w:rPr>
              <w:t xml:space="preserve"> </w:t>
            </w:r>
            <w:hyperlink w:anchor="_[E]_ProveTransfronterizosSeg_1" w:history="1">
              <w:r w:rsidR="0088002A" w:rsidRPr="00D452F3">
                <w:rPr>
                  <w:rStyle w:val="Hipervnculo"/>
                  <w:rFonts w:cs="Arial"/>
                  <w:sz w:val="16"/>
                  <w:szCs w:val="16"/>
                </w:rPr>
                <w:t>[E] ProveTransfronterizosSeg</w:t>
              </w:r>
            </w:hyperlink>
          </w:p>
        </w:tc>
      </w:tr>
      <w:tr w:rsidR="001E59F3" w:rsidRPr="00D452F3" w14:paraId="6F64B16C"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BE4ED7C" w14:textId="77777777" w:rsidR="001E59F3" w:rsidRPr="00D046A0" w:rsidRDefault="001E59F3" w:rsidP="00CD2E53">
            <w:pPr>
              <w:pStyle w:val="Ttulo9"/>
              <w:jc w:val="center"/>
              <w:outlineLvl w:val="8"/>
              <w:rPr>
                <w:b w:val="0"/>
              </w:rPr>
            </w:pPr>
          </w:p>
        </w:tc>
        <w:tc>
          <w:tcPr>
            <w:tcW w:w="3402" w:type="dxa"/>
          </w:tcPr>
          <w:p w14:paraId="48779A3E" w14:textId="77777777" w:rsidR="001E59F3" w:rsidRPr="00D452F3"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629" w:name="_[A]_TotalOfiEntAseguradora_1"/>
            <w:bookmarkEnd w:id="629"/>
            <w:r w:rsidRPr="00D452F3">
              <w:t xml:space="preserve">[A] </w:t>
            </w:r>
            <w:r w:rsidR="001E59F3" w:rsidRPr="00D452F3">
              <w:rPr>
                <w:snapToGrid w:val="0"/>
                <w:lang w:val="es-ES_tradnl"/>
              </w:rPr>
              <w:t>TotalOfiEntAseguradora</w:t>
            </w:r>
          </w:p>
        </w:tc>
        <w:tc>
          <w:tcPr>
            <w:tcW w:w="4536" w:type="dxa"/>
            <w:vAlign w:val="center"/>
          </w:tcPr>
          <w:p w14:paraId="2F652174" w14:textId="77777777" w:rsidR="001E59F3"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las sedes u oficinas de la entidad aseguradora</w:t>
            </w:r>
          </w:p>
        </w:tc>
        <w:tc>
          <w:tcPr>
            <w:tcW w:w="397" w:type="dxa"/>
            <w:textDirection w:val="btLr"/>
            <w:vAlign w:val="center"/>
          </w:tcPr>
          <w:p w14:paraId="55C12C51" w14:textId="77777777" w:rsidR="001E59F3" w:rsidRPr="00D452F3" w:rsidRDefault="001E59F3" w:rsidP="00D452F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452F3">
              <w:rPr>
                <w:rFonts w:cs="Arial"/>
              </w:rPr>
              <w:t>No aplica</w:t>
            </w:r>
          </w:p>
        </w:tc>
        <w:tc>
          <w:tcPr>
            <w:tcW w:w="5103" w:type="dxa"/>
            <w:vAlign w:val="center"/>
          </w:tcPr>
          <w:p w14:paraId="6ECDFCB5" w14:textId="77777777" w:rsidR="001E59F3" w:rsidRPr="00D452F3" w:rsidRDefault="00000000" w:rsidP="00D452F3">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OfiEntAseguradora_1" w:history="1">
              <w:r w:rsidR="0088002A" w:rsidRPr="00D452F3">
                <w:rPr>
                  <w:rStyle w:val="Hipervnculo"/>
                  <w:rFonts w:cs="Arial"/>
                  <w:sz w:val="16"/>
                  <w:szCs w:val="16"/>
                </w:rPr>
                <w:t>[A] TotalOfiEntAseguradora</w:t>
              </w:r>
            </w:hyperlink>
            <w:r w:rsidR="0088002A" w:rsidRPr="00D452F3">
              <w:rPr>
                <w:rFonts w:cs="Arial"/>
                <w:sz w:val="16"/>
                <w:szCs w:val="16"/>
              </w:rPr>
              <w:t xml:space="preserve"> = </w:t>
            </w:r>
            <w:r w:rsidR="00D452F3" w:rsidRPr="00D452F3">
              <w:rPr>
                <w:rFonts w:cs="Arial"/>
                <w:sz w:val="16"/>
                <w:szCs w:val="16"/>
              </w:rPr>
              <w:t>∑</w:t>
            </w:r>
            <w:r w:rsidR="0088002A" w:rsidRPr="00D452F3">
              <w:rPr>
                <w:rFonts w:cs="Arial"/>
                <w:sz w:val="16"/>
                <w:szCs w:val="16"/>
              </w:rPr>
              <w:t xml:space="preserve"> </w:t>
            </w:r>
            <w:hyperlink w:anchor="_[E]_OfiEntAseguradora_1" w:history="1">
              <w:r w:rsidR="0088002A" w:rsidRPr="00D452F3">
                <w:rPr>
                  <w:rStyle w:val="Hipervnculo"/>
                  <w:rFonts w:cs="Arial"/>
                  <w:sz w:val="16"/>
                  <w:szCs w:val="16"/>
                </w:rPr>
                <w:t>[E] OfiEntAseguradora</w:t>
              </w:r>
            </w:hyperlink>
          </w:p>
        </w:tc>
      </w:tr>
      <w:tr w:rsidR="001E59F3" w:rsidRPr="00D452F3" w14:paraId="0A3385D2"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04F77E3D" w14:textId="77777777" w:rsidR="001E59F3" w:rsidRPr="00D046A0" w:rsidRDefault="00B4199C" w:rsidP="00CD2E53">
            <w:pPr>
              <w:pStyle w:val="Ttulo9"/>
              <w:jc w:val="center"/>
              <w:outlineLvl w:val="8"/>
              <w:rPr>
                <w:b w:val="0"/>
              </w:rPr>
            </w:pPr>
            <w:r>
              <w:rPr>
                <w:b w:val="0"/>
              </w:rPr>
              <w:t>[E]</w:t>
            </w:r>
            <w:r w:rsidR="001E59F3" w:rsidRPr="00D046A0">
              <w:rPr>
                <w:b w:val="0"/>
              </w:rPr>
              <w:t>Ramo</w:t>
            </w:r>
            <w:r w:rsidR="00561F94">
              <w:rPr>
                <w:b w:val="0"/>
              </w:rPr>
              <w:t>PolizasContratadas</w:t>
            </w:r>
            <w:r w:rsidR="008E5AAF" w:rsidRPr="00D046A0">
              <w:rPr>
                <w:b w:val="0"/>
              </w:rPr>
              <w:t>SegGenerales</w:t>
            </w:r>
          </w:p>
        </w:tc>
        <w:tc>
          <w:tcPr>
            <w:tcW w:w="3402" w:type="dxa"/>
          </w:tcPr>
          <w:p w14:paraId="25B2A355" w14:textId="77777777" w:rsidR="001E59F3" w:rsidRPr="00D452F3"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pPr>
            <w:r w:rsidRPr="00D452F3">
              <w:t xml:space="preserve">[A] </w:t>
            </w:r>
            <w:r w:rsidR="001A517E" w:rsidRPr="00D452F3">
              <w:t>i</w:t>
            </w:r>
            <w:r w:rsidR="001E59F3" w:rsidRPr="00D452F3">
              <w:t>d</w:t>
            </w:r>
          </w:p>
        </w:tc>
        <w:tc>
          <w:tcPr>
            <w:tcW w:w="4536" w:type="dxa"/>
            <w:vAlign w:val="center"/>
          </w:tcPr>
          <w:p w14:paraId="5130BE0F" w14:textId="77777777" w:rsidR="001E59F3" w:rsidRPr="001529A8" w:rsidRDefault="001E59F3"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Se debe indicar el código del ramo</w:t>
            </w:r>
          </w:p>
        </w:tc>
        <w:tc>
          <w:tcPr>
            <w:tcW w:w="397" w:type="dxa"/>
            <w:textDirection w:val="btLr"/>
            <w:vAlign w:val="center"/>
          </w:tcPr>
          <w:p w14:paraId="55F8188B" w14:textId="77777777" w:rsidR="001E59F3" w:rsidRPr="00D452F3" w:rsidRDefault="001E59F3" w:rsidP="00D452F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452F3">
              <w:rPr>
                <w:rFonts w:cs="Arial"/>
              </w:rPr>
              <w:t>No aplica</w:t>
            </w:r>
          </w:p>
        </w:tc>
        <w:tc>
          <w:tcPr>
            <w:tcW w:w="5103" w:type="dxa"/>
            <w:vAlign w:val="center"/>
          </w:tcPr>
          <w:p w14:paraId="29D27732" w14:textId="77777777" w:rsidR="001E59F3" w:rsidRPr="00D452F3" w:rsidRDefault="001E59F3" w:rsidP="00D452F3">
            <w:pPr>
              <w:pStyle w:val="TextoJustificadoTabla"/>
              <w:jc w:val="left"/>
              <w:cnfStyle w:val="000000100000" w:firstRow="0" w:lastRow="0" w:firstColumn="0" w:lastColumn="0" w:oddVBand="0" w:evenVBand="0" w:oddHBand="1" w:evenHBand="0" w:firstRowFirstColumn="0" w:firstRowLastColumn="0" w:lastRowFirstColumn="0" w:lastRowLastColumn="0"/>
              <w:rPr>
                <w:rFonts w:eastAsia="Batang" w:cs="Arial"/>
              </w:rPr>
            </w:pPr>
            <w:r w:rsidRPr="00D452F3">
              <w:rPr>
                <w:rFonts w:eastAsia="Batang" w:cs="Arial"/>
              </w:rPr>
              <w:t xml:space="preserve">Debe ser un código de la </w:t>
            </w:r>
            <w:hyperlink w:anchor="_Ramos" w:history="1">
              <w:r w:rsidRPr="00D452F3">
                <w:rPr>
                  <w:rStyle w:val="Hipervnculo"/>
                  <w:rFonts w:eastAsia="Batang" w:cs="Arial"/>
                </w:rPr>
                <w:t>lista por ramo</w:t>
              </w:r>
            </w:hyperlink>
          </w:p>
        </w:tc>
      </w:tr>
      <w:tr w:rsidR="001E59F3" w:rsidRPr="00D452F3" w14:paraId="22DA685D"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5A175CB" w14:textId="77777777" w:rsidR="001E59F3" w:rsidRPr="00D046A0" w:rsidRDefault="00B4199C" w:rsidP="00CD2E53">
            <w:pPr>
              <w:pStyle w:val="Ttulo9"/>
              <w:jc w:val="center"/>
              <w:outlineLvl w:val="8"/>
              <w:rPr>
                <w:b w:val="0"/>
              </w:rPr>
            </w:pPr>
            <w:r>
              <w:rPr>
                <w:b w:val="0"/>
              </w:rPr>
              <w:t>[E]</w:t>
            </w:r>
            <w:r w:rsidR="00561F94">
              <w:rPr>
                <w:b w:val="0"/>
              </w:rPr>
              <w:t>PolizasContratadas</w:t>
            </w:r>
            <w:r w:rsidR="00B14CB0" w:rsidRPr="00D046A0">
              <w:rPr>
                <w:b w:val="0"/>
              </w:rPr>
              <w:t>SegGeneralesPorRamo</w:t>
            </w:r>
          </w:p>
        </w:tc>
        <w:tc>
          <w:tcPr>
            <w:tcW w:w="3402" w:type="dxa"/>
          </w:tcPr>
          <w:p w14:paraId="4E30E8E7" w14:textId="77777777" w:rsidR="001E59F3" w:rsidRPr="00D452F3"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30" w:name="_[A]_Total_89"/>
            <w:bookmarkEnd w:id="630"/>
            <w:r w:rsidRPr="00D452F3">
              <w:t xml:space="preserve">[A] </w:t>
            </w:r>
            <w:r w:rsidR="001E59F3" w:rsidRPr="00D452F3">
              <w:t>Total</w:t>
            </w:r>
          </w:p>
        </w:tc>
        <w:tc>
          <w:tcPr>
            <w:tcW w:w="4536" w:type="dxa"/>
            <w:vAlign w:val="center"/>
          </w:tcPr>
          <w:p w14:paraId="4563BF02" w14:textId="77777777" w:rsidR="001E59F3" w:rsidRPr="001529A8" w:rsidRDefault="001E59F3"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Total de </w:t>
            </w:r>
            <w:r w:rsidR="00792E34">
              <w:rPr>
                <w:rFonts w:cs="Arial"/>
                <w:snapToGrid w:val="0"/>
                <w:sz w:val="16"/>
                <w:szCs w:val="16"/>
                <w:lang w:val="es-ES_tradnl"/>
              </w:rPr>
              <w:t>pólizas contratadas</w:t>
            </w:r>
            <w:r w:rsidRPr="001529A8">
              <w:rPr>
                <w:rFonts w:cs="Arial"/>
                <w:snapToGrid w:val="0"/>
                <w:sz w:val="16"/>
                <w:szCs w:val="16"/>
                <w:lang w:val="es-ES_tradnl"/>
              </w:rPr>
              <w:t xml:space="preserve"> colocadas a través de todos los canales de comercialización y por el ramo seleccionado</w:t>
            </w:r>
          </w:p>
        </w:tc>
        <w:tc>
          <w:tcPr>
            <w:tcW w:w="397" w:type="dxa"/>
            <w:textDirection w:val="btLr"/>
            <w:vAlign w:val="center"/>
          </w:tcPr>
          <w:p w14:paraId="1EA38872" w14:textId="77777777" w:rsidR="001E59F3" w:rsidRPr="00D452F3" w:rsidRDefault="001E59F3" w:rsidP="00D452F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452F3">
              <w:rPr>
                <w:rFonts w:cs="Arial"/>
              </w:rPr>
              <w:t>No aplica</w:t>
            </w:r>
          </w:p>
        </w:tc>
        <w:tc>
          <w:tcPr>
            <w:tcW w:w="5103" w:type="dxa"/>
            <w:vAlign w:val="center"/>
          </w:tcPr>
          <w:p w14:paraId="02B6334B" w14:textId="77777777" w:rsidR="001E59F3" w:rsidRPr="00D452F3" w:rsidRDefault="00000000" w:rsidP="00D452F3">
            <w:pPr>
              <w:pStyle w:val="TextoJustificadoTabla"/>
              <w:jc w:val="left"/>
              <w:cnfStyle w:val="000000000000" w:firstRow="0" w:lastRow="0" w:firstColumn="0" w:lastColumn="0" w:oddVBand="0" w:evenVBand="0" w:oddHBand="0" w:evenHBand="0" w:firstRowFirstColumn="0" w:firstRowLastColumn="0" w:lastRowFirstColumn="0" w:lastRowLastColumn="0"/>
              <w:rPr>
                <w:rFonts w:cs="Arial"/>
              </w:rPr>
            </w:pPr>
            <w:hyperlink w:anchor="_[A]_Total_89" w:history="1">
              <w:r w:rsidR="0088002A" w:rsidRPr="00D452F3">
                <w:rPr>
                  <w:rStyle w:val="Hipervnculo"/>
                  <w:rFonts w:cs="Arial"/>
                </w:rPr>
                <w:t>[A] Total</w:t>
              </w:r>
            </w:hyperlink>
            <w:r w:rsidR="0088002A" w:rsidRPr="00D452F3">
              <w:rPr>
                <w:rFonts w:cs="Arial"/>
              </w:rPr>
              <w:t xml:space="preserve"> = </w:t>
            </w:r>
            <w:r w:rsidR="00D452F3" w:rsidRPr="00D452F3">
              <w:rPr>
                <w:rFonts w:cs="Arial"/>
              </w:rPr>
              <w:t>∑</w:t>
            </w:r>
            <w:r w:rsidR="0088002A" w:rsidRPr="00D452F3">
              <w:rPr>
                <w:rFonts w:cs="Arial"/>
              </w:rPr>
              <w:t xml:space="preserve"> </w:t>
            </w:r>
            <w:hyperlink w:anchor="_DesglosePolizasTotalesSegGeneralesP" w:history="1">
              <w:r w:rsidR="0088002A" w:rsidRPr="00D452F3">
                <w:rPr>
                  <w:rStyle w:val="Hipervnculo"/>
                  <w:rFonts w:cs="Arial"/>
                </w:rPr>
                <w:t>Desglose</w:t>
              </w:r>
              <w:r w:rsidR="00561F94">
                <w:rPr>
                  <w:rStyle w:val="Hipervnculo"/>
                  <w:rFonts w:cs="Arial"/>
                </w:rPr>
                <w:t>PolizasContratadas</w:t>
              </w:r>
              <w:r w:rsidR="0088002A" w:rsidRPr="00D452F3">
                <w:rPr>
                  <w:rStyle w:val="Hipervnculo"/>
                  <w:rFonts w:cs="Arial"/>
                </w:rPr>
                <w:t>SegGeneralesPorRamo</w:t>
              </w:r>
            </w:hyperlink>
          </w:p>
        </w:tc>
      </w:tr>
      <w:tr w:rsidR="001E59F3" w:rsidRPr="00D452F3" w14:paraId="43A94383"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2FE28065" w14:textId="77777777" w:rsidR="001E59F3" w:rsidRPr="00D046A0" w:rsidRDefault="00B4199C" w:rsidP="00CD2E53">
            <w:pPr>
              <w:pStyle w:val="Ttulo9"/>
              <w:jc w:val="center"/>
              <w:outlineLvl w:val="8"/>
              <w:rPr>
                <w:b w:val="0"/>
              </w:rPr>
            </w:pPr>
            <w:bookmarkStart w:id="631" w:name="_DesglosePolizasTotalesSegGeneralesP"/>
            <w:bookmarkEnd w:id="631"/>
            <w:r>
              <w:rPr>
                <w:b w:val="0"/>
              </w:rPr>
              <w:t>[E]</w:t>
            </w:r>
            <w:r w:rsidR="001E59F3" w:rsidRPr="00D046A0">
              <w:rPr>
                <w:b w:val="0"/>
              </w:rPr>
              <w:t>Desglose</w:t>
            </w:r>
            <w:r w:rsidR="00561F94">
              <w:rPr>
                <w:b w:val="0"/>
              </w:rPr>
              <w:t>PolizasContratadas</w:t>
            </w:r>
            <w:r w:rsidR="00B14CB0" w:rsidRPr="00D046A0">
              <w:rPr>
                <w:b w:val="0"/>
              </w:rPr>
              <w:t>SegGeneralesPorRamo</w:t>
            </w:r>
          </w:p>
        </w:tc>
        <w:tc>
          <w:tcPr>
            <w:tcW w:w="3402" w:type="dxa"/>
          </w:tcPr>
          <w:p w14:paraId="1F646D8C" w14:textId="77777777" w:rsidR="001E59F3" w:rsidRPr="00D452F3" w:rsidRDefault="00037B26" w:rsidP="002B21F1">
            <w:pPr>
              <w:pStyle w:val="Ttulo9"/>
              <w:outlineLvl w:val="8"/>
              <w:cnfStyle w:val="000000100000" w:firstRow="0" w:lastRow="0" w:firstColumn="0" w:lastColumn="0" w:oddVBand="0" w:evenVBand="0" w:oddHBand="1" w:evenHBand="0" w:firstRowFirstColumn="0" w:firstRowLastColumn="0" w:lastRowFirstColumn="0" w:lastRowLastColumn="0"/>
            </w:pPr>
            <w:bookmarkStart w:id="632" w:name="_[E]_AgenSegurosNoVinculadoExclusivo_1"/>
            <w:bookmarkEnd w:id="632"/>
            <w:r w:rsidRPr="00D452F3">
              <w:t xml:space="preserve">[E] </w:t>
            </w:r>
            <w:r w:rsidR="001E59F3" w:rsidRPr="00D452F3">
              <w:t>AgenSegNoVinculadoExclusivo</w:t>
            </w:r>
          </w:p>
        </w:tc>
        <w:tc>
          <w:tcPr>
            <w:tcW w:w="4536" w:type="dxa"/>
            <w:vAlign w:val="center"/>
          </w:tcPr>
          <w:p w14:paraId="6ACB58F1" w14:textId="77777777" w:rsidR="001E59F3" w:rsidRPr="001529A8" w:rsidRDefault="00972141"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Agentes de Seguros No Vinculados Exclusivos</w:t>
            </w:r>
          </w:p>
        </w:tc>
        <w:tc>
          <w:tcPr>
            <w:tcW w:w="397" w:type="dxa"/>
            <w:textDirection w:val="btLr"/>
            <w:vAlign w:val="center"/>
          </w:tcPr>
          <w:p w14:paraId="16200186" w14:textId="77777777" w:rsidR="001E59F3" w:rsidRPr="00D452F3" w:rsidRDefault="001E59F3" w:rsidP="00D452F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452F3">
              <w:rPr>
                <w:rFonts w:cs="Arial"/>
              </w:rPr>
              <w:t>No aplica</w:t>
            </w:r>
          </w:p>
        </w:tc>
        <w:tc>
          <w:tcPr>
            <w:tcW w:w="5103" w:type="dxa"/>
            <w:vAlign w:val="center"/>
          </w:tcPr>
          <w:p w14:paraId="64E741C7"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16D34FCE" w14:textId="77777777" w:rsidR="001E59F3" w:rsidRPr="00D452F3"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452F3" w14:paraId="0004C0DC"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F8FE2D6" w14:textId="77777777" w:rsidR="001E59F3" w:rsidRPr="00D046A0" w:rsidRDefault="001E59F3" w:rsidP="00CD2E53">
            <w:pPr>
              <w:pStyle w:val="Ttulo9"/>
              <w:jc w:val="center"/>
              <w:outlineLvl w:val="8"/>
              <w:rPr>
                <w:b w:val="0"/>
              </w:rPr>
            </w:pPr>
          </w:p>
        </w:tc>
        <w:tc>
          <w:tcPr>
            <w:tcW w:w="3402" w:type="dxa"/>
          </w:tcPr>
          <w:p w14:paraId="5DFE1B4F" w14:textId="77777777" w:rsidR="001E59F3" w:rsidRPr="00D452F3"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33" w:name="_[E]_AgenSegNoVinculadosNoExclusivo_1"/>
            <w:bookmarkEnd w:id="633"/>
            <w:r w:rsidRPr="00D452F3">
              <w:t xml:space="preserve">[E] </w:t>
            </w:r>
            <w:r w:rsidR="001E59F3" w:rsidRPr="00D452F3">
              <w:t>AgenSegNoVinculadosNoExclusivo</w:t>
            </w:r>
          </w:p>
        </w:tc>
        <w:tc>
          <w:tcPr>
            <w:tcW w:w="4536" w:type="dxa"/>
            <w:vAlign w:val="center"/>
          </w:tcPr>
          <w:p w14:paraId="786A914B" w14:textId="77777777" w:rsidR="001E59F3"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Agentes de Seguros No Vinculados No Exclusivos</w:t>
            </w:r>
          </w:p>
        </w:tc>
        <w:tc>
          <w:tcPr>
            <w:tcW w:w="397" w:type="dxa"/>
            <w:textDirection w:val="btLr"/>
            <w:vAlign w:val="center"/>
          </w:tcPr>
          <w:p w14:paraId="2B54E428" w14:textId="77777777" w:rsidR="001E59F3" w:rsidRPr="00D452F3" w:rsidRDefault="001E59F3" w:rsidP="00D452F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452F3">
              <w:rPr>
                <w:rFonts w:cs="Arial"/>
              </w:rPr>
              <w:t>No aplica</w:t>
            </w:r>
          </w:p>
        </w:tc>
        <w:tc>
          <w:tcPr>
            <w:tcW w:w="5103" w:type="dxa"/>
            <w:vAlign w:val="center"/>
          </w:tcPr>
          <w:p w14:paraId="72C19A62"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084CA93A" w14:textId="77777777" w:rsidR="001E59F3" w:rsidRPr="00D452F3"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452F3" w14:paraId="4DA83213"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1676088" w14:textId="77777777" w:rsidR="001E59F3" w:rsidRPr="00D046A0" w:rsidRDefault="001E59F3" w:rsidP="00CD2E53">
            <w:pPr>
              <w:pStyle w:val="Ttulo9"/>
              <w:jc w:val="center"/>
              <w:outlineLvl w:val="8"/>
              <w:rPr>
                <w:b w:val="0"/>
              </w:rPr>
            </w:pPr>
          </w:p>
        </w:tc>
        <w:tc>
          <w:tcPr>
            <w:tcW w:w="3402" w:type="dxa"/>
          </w:tcPr>
          <w:p w14:paraId="05EF2C7C" w14:textId="77777777" w:rsidR="001E59F3" w:rsidRPr="00D452F3"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34" w:name="_[E]_SocAgenSegExclusiva_1"/>
            <w:bookmarkEnd w:id="634"/>
            <w:r w:rsidRPr="00D452F3">
              <w:t xml:space="preserve">[E] </w:t>
            </w:r>
            <w:r w:rsidR="001E59F3" w:rsidRPr="00D452F3">
              <w:t>SocAgenSegExclusiva</w:t>
            </w:r>
          </w:p>
        </w:tc>
        <w:tc>
          <w:tcPr>
            <w:tcW w:w="4536" w:type="dxa"/>
            <w:vAlign w:val="center"/>
          </w:tcPr>
          <w:p w14:paraId="438A41AD" w14:textId="77777777" w:rsidR="001E59F3" w:rsidRPr="001529A8" w:rsidRDefault="00972141"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Sociedades Agencia de Seguros Exclusivas</w:t>
            </w:r>
          </w:p>
        </w:tc>
        <w:tc>
          <w:tcPr>
            <w:tcW w:w="397" w:type="dxa"/>
            <w:textDirection w:val="btLr"/>
            <w:vAlign w:val="center"/>
          </w:tcPr>
          <w:p w14:paraId="2A065F44" w14:textId="77777777" w:rsidR="001E59F3" w:rsidRPr="00D452F3" w:rsidRDefault="001E59F3" w:rsidP="00D452F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452F3">
              <w:rPr>
                <w:rFonts w:cs="Arial"/>
              </w:rPr>
              <w:t>No aplica</w:t>
            </w:r>
          </w:p>
        </w:tc>
        <w:tc>
          <w:tcPr>
            <w:tcW w:w="5103" w:type="dxa"/>
            <w:vAlign w:val="center"/>
          </w:tcPr>
          <w:p w14:paraId="5181903D"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72875A82" w14:textId="77777777" w:rsidR="001E59F3" w:rsidRPr="00D452F3"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452F3" w14:paraId="1CA17AD2"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895DEB0" w14:textId="77777777" w:rsidR="001E59F3" w:rsidRPr="00D046A0" w:rsidRDefault="001E59F3" w:rsidP="00CD2E53">
            <w:pPr>
              <w:pStyle w:val="Ttulo9"/>
              <w:jc w:val="center"/>
              <w:outlineLvl w:val="8"/>
              <w:rPr>
                <w:b w:val="0"/>
              </w:rPr>
            </w:pPr>
          </w:p>
        </w:tc>
        <w:tc>
          <w:tcPr>
            <w:tcW w:w="3402" w:type="dxa"/>
          </w:tcPr>
          <w:p w14:paraId="388CF355" w14:textId="77777777" w:rsidR="001E59F3" w:rsidRPr="00D452F3"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35" w:name="_[E]_SocAgenSegNoExclusiva_1"/>
            <w:bookmarkEnd w:id="635"/>
            <w:r w:rsidRPr="00D452F3">
              <w:t xml:space="preserve">[E] </w:t>
            </w:r>
            <w:r w:rsidR="001E59F3" w:rsidRPr="00D452F3">
              <w:t>SocAgenSegNoExclusiva</w:t>
            </w:r>
          </w:p>
        </w:tc>
        <w:tc>
          <w:tcPr>
            <w:tcW w:w="4536" w:type="dxa"/>
            <w:vAlign w:val="center"/>
          </w:tcPr>
          <w:p w14:paraId="125FE537" w14:textId="77777777" w:rsidR="001E59F3"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Sociedades Agencia de Seguros No Exclusivas</w:t>
            </w:r>
          </w:p>
        </w:tc>
        <w:tc>
          <w:tcPr>
            <w:tcW w:w="397" w:type="dxa"/>
            <w:textDirection w:val="btLr"/>
            <w:vAlign w:val="center"/>
          </w:tcPr>
          <w:p w14:paraId="03E92096" w14:textId="77777777" w:rsidR="001E59F3" w:rsidRPr="00D452F3" w:rsidRDefault="001E59F3" w:rsidP="00D452F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452F3">
              <w:rPr>
                <w:rFonts w:cs="Arial"/>
              </w:rPr>
              <w:t>No aplica</w:t>
            </w:r>
          </w:p>
        </w:tc>
        <w:tc>
          <w:tcPr>
            <w:tcW w:w="5103" w:type="dxa"/>
            <w:vAlign w:val="center"/>
          </w:tcPr>
          <w:p w14:paraId="2193D769"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3FBBA479" w14:textId="77777777" w:rsidR="001E59F3" w:rsidRPr="00D452F3"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452F3" w14:paraId="0E0CA20B"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9F17AFD" w14:textId="77777777" w:rsidR="001E59F3" w:rsidRPr="00D046A0" w:rsidRDefault="001E59F3" w:rsidP="00CD2E53">
            <w:pPr>
              <w:pStyle w:val="Ttulo9"/>
              <w:jc w:val="center"/>
              <w:outlineLvl w:val="8"/>
              <w:rPr>
                <w:b w:val="0"/>
              </w:rPr>
            </w:pPr>
          </w:p>
        </w:tc>
        <w:tc>
          <w:tcPr>
            <w:tcW w:w="3402" w:type="dxa"/>
          </w:tcPr>
          <w:p w14:paraId="40083EA9" w14:textId="77777777" w:rsidR="001E59F3" w:rsidRPr="00D452F3"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36" w:name="_[E]_SocCorredoraSeg_1"/>
            <w:bookmarkEnd w:id="636"/>
            <w:r w:rsidRPr="00D452F3">
              <w:t xml:space="preserve">[E] </w:t>
            </w:r>
            <w:r w:rsidR="001E59F3" w:rsidRPr="00D452F3">
              <w:t>SocCorredoraSeg</w:t>
            </w:r>
          </w:p>
        </w:tc>
        <w:tc>
          <w:tcPr>
            <w:tcW w:w="4536" w:type="dxa"/>
            <w:vAlign w:val="center"/>
          </w:tcPr>
          <w:p w14:paraId="1758B1E3" w14:textId="77777777" w:rsidR="001E59F3" w:rsidRPr="001529A8" w:rsidRDefault="00972141"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Sociedades Corredoras de Seguros</w:t>
            </w:r>
          </w:p>
        </w:tc>
        <w:tc>
          <w:tcPr>
            <w:tcW w:w="397" w:type="dxa"/>
            <w:textDirection w:val="btLr"/>
            <w:vAlign w:val="center"/>
          </w:tcPr>
          <w:p w14:paraId="40AD18CC" w14:textId="77777777" w:rsidR="001E59F3" w:rsidRPr="00D452F3" w:rsidRDefault="001E59F3" w:rsidP="00D452F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452F3">
              <w:rPr>
                <w:rFonts w:cs="Arial"/>
              </w:rPr>
              <w:t>No aplica</w:t>
            </w:r>
          </w:p>
        </w:tc>
        <w:tc>
          <w:tcPr>
            <w:tcW w:w="5103" w:type="dxa"/>
            <w:vAlign w:val="center"/>
          </w:tcPr>
          <w:p w14:paraId="4B9D20F3"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6605F81F" w14:textId="77777777" w:rsidR="001E59F3" w:rsidRPr="00D452F3"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452F3" w14:paraId="698A374F"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5B13F3D" w14:textId="77777777" w:rsidR="001E59F3" w:rsidRPr="00D046A0" w:rsidRDefault="001E59F3" w:rsidP="00CD2E53">
            <w:pPr>
              <w:pStyle w:val="Ttulo9"/>
              <w:jc w:val="center"/>
              <w:outlineLvl w:val="8"/>
              <w:rPr>
                <w:b w:val="0"/>
              </w:rPr>
            </w:pPr>
          </w:p>
        </w:tc>
        <w:tc>
          <w:tcPr>
            <w:tcW w:w="3402" w:type="dxa"/>
          </w:tcPr>
          <w:p w14:paraId="4BD3C653" w14:textId="77777777" w:rsidR="001E59F3" w:rsidRPr="00D452F3"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37" w:name="_[E]_OperSegAutoexpedibleExclusivo_1"/>
            <w:bookmarkEnd w:id="637"/>
            <w:r w:rsidRPr="00D452F3">
              <w:t xml:space="preserve">[E] </w:t>
            </w:r>
            <w:r w:rsidR="001E59F3" w:rsidRPr="00D452F3">
              <w:t>OperSegAutoexpedibleExclusivo</w:t>
            </w:r>
          </w:p>
        </w:tc>
        <w:tc>
          <w:tcPr>
            <w:tcW w:w="4536" w:type="dxa"/>
            <w:vAlign w:val="center"/>
          </w:tcPr>
          <w:p w14:paraId="166C3CB7" w14:textId="77777777" w:rsidR="001E59F3"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Operadores de Seguros Autoexpedibles Exclusivo</w:t>
            </w:r>
          </w:p>
        </w:tc>
        <w:tc>
          <w:tcPr>
            <w:tcW w:w="397" w:type="dxa"/>
            <w:textDirection w:val="btLr"/>
            <w:vAlign w:val="center"/>
          </w:tcPr>
          <w:p w14:paraId="5161F4CC" w14:textId="77777777" w:rsidR="001E59F3" w:rsidRPr="00D452F3" w:rsidRDefault="001E59F3" w:rsidP="00D452F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452F3">
              <w:rPr>
                <w:rFonts w:cs="Arial"/>
              </w:rPr>
              <w:t>No aplica</w:t>
            </w:r>
          </w:p>
        </w:tc>
        <w:tc>
          <w:tcPr>
            <w:tcW w:w="5103" w:type="dxa"/>
            <w:vAlign w:val="center"/>
          </w:tcPr>
          <w:p w14:paraId="35F9186B"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302A8056" w14:textId="77777777" w:rsidR="001E59F3" w:rsidRPr="00D452F3"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452F3" w14:paraId="7EE9A80C"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678CA41" w14:textId="77777777" w:rsidR="001E59F3" w:rsidRPr="00D046A0" w:rsidRDefault="001E59F3" w:rsidP="00CD2E53">
            <w:pPr>
              <w:pStyle w:val="Ttulo9"/>
              <w:jc w:val="center"/>
              <w:outlineLvl w:val="8"/>
              <w:rPr>
                <w:b w:val="0"/>
              </w:rPr>
            </w:pPr>
          </w:p>
        </w:tc>
        <w:tc>
          <w:tcPr>
            <w:tcW w:w="3402" w:type="dxa"/>
          </w:tcPr>
          <w:p w14:paraId="12F429C9" w14:textId="77777777" w:rsidR="001E59F3" w:rsidRPr="00D452F3"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pPr>
            <w:r w:rsidRPr="00D452F3">
              <w:t xml:space="preserve">[E] </w:t>
            </w:r>
            <w:r w:rsidR="001E59F3" w:rsidRPr="00D452F3">
              <w:t>OperSegAutoexpedibleNoExclusivo</w:t>
            </w:r>
          </w:p>
        </w:tc>
        <w:tc>
          <w:tcPr>
            <w:tcW w:w="4536" w:type="dxa"/>
            <w:vAlign w:val="center"/>
          </w:tcPr>
          <w:p w14:paraId="3BF3B566" w14:textId="77777777" w:rsidR="001E59F3" w:rsidRPr="001529A8" w:rsidRDefault="00972141"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Operadores de Seguros Autoexpedibles No Exclusivo</w:t>
            </w:r>
          </w:p>
        </w:tc>
        <w:tc>
          <w:tcPr>
            <w:tcW w:w="397" w:type="dxa"/>
            <w:textDirection w:val="btLr"/>
            <w:vAlign w:val="center"/>
          </w:tcPr>
          <w:p w14:paraId="0F82D86F" w14:textId="77777777" w:rsidR="001E59F3" w:rsidRPr="00D452F3" w:rsidRDefault="001E59F3" w:rsidP="00D452F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452F3">
              <w:rPr>
                <w:rFonts w:cs="Arial"/>
              </w:rPr>
              <w:t>No aplica</w:t>
            </w:r>
          </w:p>
        </w:tc>
        <w:tc>
          <w:tcPr>
            <w:tcW w:w="5103" w:type="dxa"/>
            <w:vAlign w:val="center"/>
          </w:tcPr>
          <w:p w14:paraId="29B5CDA7"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3E9F4367" w14:textId="77777777" w:rsidR="001E59F3" w:rsidRPr="00D452F3"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452F3" w14:paraId="1DB976A3"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4E0C832" w14:textId="77777777" w:rsidR="001E59F3" w:rsidRPr="00D046A0" w:rsidRDefault="001E59F3" w:rsidP="00CD2E53">
            <w:pPr>
              <w:pStyle w:val="Ttulo9"/>
              <w:jc w:val="center"/>
              <w:outlineLvl w:val="8"/>
              <w:rPr>
                <w:b w:val="0"/>
              </w:rPr>
            </w:pPr>
          </w:p>
        </w:tc>
        <w:tc>
          <w:tcPr>
            <w:tcW w:w="3402" w:type="dxa"/>
          </w:tcPr>
          <w:p w14:paraId="1E6D1F7A" w14:textId="77777777" w:rsidR="001E59F3" w:rsidRPr="00D452F3"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38" w:name="_[E]_ProveTransfronterizosSeg_1"/>
            <w:bookmarkEnd w:id="638"/>
            <w:r w:rsidRPr="00D452F3">
              <w:t xml:space="preserve">[E] </w:t>
            </w:r>
            <w:r w:rsidR="001E59F3" w:rsidRPr="00D452F3">
              <w:t>ProveTransfronterizosSeg</w:t>
            </w:r>
          </w:p>
        </w:tc>
        <w:tc>
          <w:tcPr>
            <w:tcW w:w="4536" w:type="dxa"/>
            <w:vAlign w:val="center"/>
          </w:tcPr>
          <w:p w14:paraId="5B5D41B8" w14:textId="77777777" w:rsidR="001E59F3" w:rsidRPr="001529A8" w:rsidRDefault="00972141"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Proveedores transfronterizos de seguros</w:t>
            </w:r>
          </w:p>
        </w:tc>
        <w:tc>
          <w:tcPr>
            <w:tcW w:w="397" w:type="dxa"/>
            <w:textDirection w:val="btLr"/>
            <w:vAlign w:val="center"/>
          </w:tcPr>
          <w:p w14:paraId="23AF04BD" w14:textId="77777777" w:rsidR="001E59F3" w:rsidRPr="00D452F3" w:rsidRDefault="001E59F3" w:rsidP="00D452F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452F3">
              <w:rPr>
                <w:rFonts w:cs="Arial"/>
              </w:rPr>
              <w:t>No aplica</w:t>
            </w:r>
          </w:p>
        </w:tc>
        <w:tc>
          <w:tcPr>
            <w:tcW w:w="5103" w:type="dxa"/>
            <w:vAlign w:val="center"/>
          </w:tcPr>
          <w:p w14:paraId="0C5598C9"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4AD30D7E" w14:textId="77777777" w:rsidR="001E59F3" w:rsidRPr="00D452F3"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452F3" w14:paraId="634A6E35"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F091936" w14:textId="77777777" w:rsidR="001E59F3" w:rsidRPr="00D046A0" w:rsidRDefault="001E59F3" w:rsidP="00CD2E53">
            <w:pPr>
              <w:pStyle w:val="Ttulo9"/>
              <w:jc w:val="center"/>
              <w:outlineLvl w:val="8"/>
              <w:rPr>
                <w:b w:val="0"/>
              </w:rPr>
            </w:pPr>
          </w:p>
        </w:tc>
        <w:tc>
          <w:tcPr>
            <w:tcW w:w="3402" w:type="dxa"/>
          </w:tcPr>
          <w:p w14:paraId="4B193031" w14:textId="77777777" w:rsidR="001E59F3" w:rsidRPr="00D452F3"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39" w:name="_[E]_OfiEntAseguradora_1"/>
            <w:bookmarkEnd w:id="639"/>
            <w:r w:rsidRPr="00D452F3">
              <w:t xml:space="preserve">[E] </w:t>
            </w:r>
            <w:r w:rsidR="001E59F3" w:rsidRPr="00D452F3">
              <w:t>OfiEntAseguradora</w:t>
            </w:r>
          </w:p>
        </w:tc>
        <w:tc>
          <w:tcPr>
            <w:tcW w:w="4536" w:type="dxa"/>
            <w:vAlign w:val="center"/>
          </w:tcPr>
          <w:p w14:paraId="205AA025" w14:textId="77777777" w:rsidR="001E59F3" w:rsidRPr="001529A8" w:rsidRDefault="00972141"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Cantidad</w:t>
            </w:r>
            <w:r w:rsidR="001E59F3" w:rsidRPr="001529A8">
              <w:rPr>
                <w:rFonts w:cs="Arial"/>
                <w:snapToGrid w:val="0"/>
                <w:sz w:val="16"/>
                <w:szCs w:val="16"/>
                <w:lang w:val="es-ES_tradnl"/>
              </w:rPr>
              <w:t xml:space="preserve"> de </w:t>
            </w:r>
            <w:r w:rsidR="00792E34">
              <w:rPr>
                <w:rFonts w:cs="Arial"/>
                <w:snapToGrid w:val="0"/>
                <w:sz w:val="16"/>
                <w:szCs w:val="16"/>
                <w:lang w:val="es-ES_tradnl"/>
              </w:rPr>
              <w:t>pólizas contratadas</w:t>
            </w:r>
            <w:r w:rsidR="001E59F3" w:rsidRPr="001529A8">
              <w:rPr>
                <w:rFonts w:cs="Arial"/>
                <w:snapToGrid w:val="0"/>
                <w:sz w:val="16"/>
                <w:szCs w:val="16"/>
                <w:lang w:val="es-ES_tradnl"/>
              </w:rPr>
              <w:t xml:space="preserve"> colocadas a través de las sedes u oficinas de la entidad aseguradora</w:t>
            </w:r>
          </w:p>
        </w:tc>
        <w:tc>
          <w:tcPr>
            <w:tcW w:w="397" w:type="dxa"/>
            <w:textDirection w:val="btLr"/>
            <w:vAlign w:val="center"/>
          </w:tcPr>
          <w:p w14:paraId="4FBE64D6" w14:textId="77777777" w:rsidR="001E59F3" w:rsidRPr="00D452F3" w:rsidRDefault="001E59F3" w:rsidP="00D452F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452F3">
              <w:rPr>
                <w:rFonts w:cs="Arial"/>
              </w:rPr>
              <w:t>No aplica</w:t>
            </w:r>
          </w:p>
        </w:tc>
        <w:tc>
          <w:tcPr>
            <w:tcW w:w="5103" w:type="dxa"/>
            <w:vAlign w:val="center"/>
          </w:tcPr>
          <w:p w14:paraId="562F44D3"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6E703FBF" w14:textId="77777777" w:rsidR="001E59F3" w:rsidRPr="00D452F3"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bl>
    <w:p w14:paraId="3972CFC8" w14:textId="77777777" w:rsidR="00E129A3" w:rsidRPr="00E129A3" w:rsidRDefault="00E129A3" w:rsidP="00E129A3">
      <w:pPr>
        <w:rPr>
          <w:lang w:val="es-ES_tradnl" w:eastAsia="en-US"/>
        </w:rPr>
      </w:pPr>
    </w:p>
    <w:p w14:paraId="0499EE0C" w14:textId="77777777" w:rsidR="00825F65" w:rsidRDefault="00825F65" w:rsidP="00552682">
      <w:pPr>
        <w:rPr>
          <w:lang w:eastAsia="en-US"/>
        </w:rPr>
      </w:pPr>
    </w:p>
    <w:p w14:paraId="204DF34A" w14:textId="77777777" w:rsidR="00825F65" w:rsidRDefault="00825F65">
      <w:pPr>
        <w:rPr>
          <w:b/>
          <w:i/>
          <w:lang w:val="es-ES_tradnl" w:eastAsia="en-US"/>
        </w:rPr>
      </w:pPr>
      <w:r>
        <w:rPr>
          <w:lang w:eastAsia="en-US"/>
        </w:rPr>
        <w:br w:type="page"/>
      </w:r>
    </w:p>
    <w:p w14:paraId="697B28CF" w14:textId="77777777" w:rsidR="00825F65" w:rsidRPr="00286AD5" w:rsidRDefault="00404167" w:rsidP="00F4314C">
      <w:pPr>
        <w:pStyle w:val="Ttulo3"/>
        <w:numPr>
          <w:ilvl w:val="0"/>
          <w:numId w:val="20"/>
        </w:numPr>
        <w:rPr>
          <w:lang w:eastAsia="en-US"/>
        </w:rPr>
      </w:pPr>
      <w:bookmarkStart w:id="640" w:name="_Toc136255532"/>
      <w:r>
        <w:rPr>
          <w:lang w:eastAsia="en-US"/>
        </w:rPr>
        <w:lastRenderedPageBreak/>
        <w:t>PrimasPolizasContratadas</w:t>
      </w:r>
      <w:r w:rsidR="00825F65" w:rsidRPr="00286AD5">
        <w:rPr>
          <w:lang w:eastAsia="en-US"/>
        </w:rPr>
        <w:t>SegPersonales</w:t>
      </w:r>
      <w:bookmarkEnd w:id="640"/>
    </w:p>
    <w:p w14:paraId="34D97F9E" w14:textId="77777777" w:rsidR="00825F65" w:rsidRDefault="00825F65" w:rsidP="00825F65">
      <w:pPr>
        <w:rPr>
          <w:lang w:val="es-ES_tradnl" w:eastAsia="en-US"/>
        </w:rPr>
      </w:pPr>
    </w:p>
    <w:tbl>
      <w:tblPr>
        <w:tblStyle w:val="Cuadrculamedia3-nfasis1"/>
        <w:tblpPr w:leftFromText="141" w:rightFromText="141" w:vertAnchor="text" w:horzAnchor="page" w:tblpX="1162" w:tblpY="-3"/>
        <w:tblW w:w="0" w:type="auto"/>
        <w:tblLayout w:type="fixed"/>
        <w:tblLook w:val="04A0" w:firstRow="1" w:lastRow="0" w:firstColumn="1" w:lastColumn="0" w:noHBand="0" w:noVBand="1"/>
      </w:tblPr>
      <w:tblGrid>
        <w:gridCol w:w="737"/>
        <w:gridCol w:w="3402"/>
        <w:gridCol w:w="4536"/>
        <w:gridCol w:w="397"/>
        <w:gridCol w:w="5103"/>
      </w:tblGrid>
      <w:tr w:rsidR="00825F65" w:rsidRPr="008D2412" w14:paraId="2B8E6AE3" w14:textId="77777777" w:rsidTr="00CD2E53">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70191E3" w14:textId="77777777" w:rsidR="00825F65" w:rsidRPr="00D046A0" w:rsidRDefault="00825F65" w:rsidP="00CD2E53">
            <w:pPr>
              <w:pStyle w:val="TtuloTabla"/>
              <w:ind w:left="113" w:right="113"/>
              <w:rPr>
                <w:rFonts w:cs="Arial"/>
                <w:b/>
                <w:szCs w:val="16"/>
              </w:rPr>
            </w:pPr>
            <w:r w:rsidRPr="00D046A0">
              <w:rPr>
                <w:rFonts w:cs="Arial"/>
                <w:b/>
                <w:szCs w:val="16"/>
              </w:rPr>
              <w:lastRenderedPageBreak/>
              <w:t>Nodo</w:t>
            </w:r>
          </w:p>
        </w:tc>
        <w:tc>
          <w:tcPr>
            <w:tcW w:w="3402" w:type="dxa"/>
            <w:vAlign w:val="center"/>
          </w:tcPr>
          <w:p w14:paraId="324681DD" w14:textId="77777777" w:rsidR="00825F65" w:rsidRPr="00D046A0" w:rsidRDefault="003131EB" w:rsidP="00112CEE">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046A0">
              <w:rPr>
                <w:rFonts w:cs="Arial"/>
                <w:b/>
                <w:bCs w:val="0"/>
                <w:szCs w:val="16"/>
                <w:lang w:eastAsia="es-CR"/>
              </w:rPr>
              <w:t>Atributo[A] / Elemento[E]</w:t>
            </w:r>
          </w:p>
        </w:tc>
        <w:tc>
          <w:tcPr>
            <w:tcW w:w="4536" w:type="dxa"/>
            <w:vAlign w:val="center"/>
          </w:tcPr>
          <w:p w14:paraId="55F0D14D" w14:textId="77777777" w:rsidR="00825F65" w:rsidRPr="00D046A0" w:rsidRDefault="00825F65" w:rsidP="00112CEE">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046A0">
              <w:rPr>
                <w:rFonts w:cs="Arial"/>
                <w:b/>
                <w:szCs w:val="16"/>
              </w:rPr>
              <w:t>Descripción</w:t>
            </w:r>
          </w:p>
        </w:tc>
        <w:tc>
          <w:tcPr>
            <w:tcW w:w="397" w:type="dxa"/>
            <w:textDirection w:val="btLr"/>
            <w:vAlign w:val="center"/>
          </w:tcPr>
          <w:p w14:paraId="129A64E5" w14:textId="77777777" w:rsidR="00825F65" w:rsidRPr="00D046A0" w:rsidRDefault="00825F65" w:rsidP="00112CEE">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szCs w:val="16"/>
              </w:rPr>
            </w:pPr>
            <w:r w:rsidRPr="00D046A0">
              <w:rPr>
                <w:rFonts w:cs="Arial"/>
                <w:b/>
                <w:szCs w:val="16"/>
              </w:rPr>
              <w:t xml:space="preserve">Cuenta </w:t>
            </w:r>
            <w:r w:rsidR="003131EB" w:rsidRPr="00D046A0">
              <w:rPr>
                <w:rFonts w:cs="Arial"/>
                <w:b/>
                <w:szCs w:val="16"/>
              </w:rPr>
              <w:t>catálogo</w:t>
            </w:r>
          </w:p>
        </w:tc>
        <w:tc>
          <w:tcPr>
            <w:tcW w:w="5103" w:type="dxa"/>
            <w:vAlign w:val="center"/>
          </w:tcPr>
          <w:p w14:paraId="481D6A93" w14:textId="77777777" w:rsidR="00825F65" w:rsidRPr="00D046A0" w:rsidRDefault="00825F65" w:rsidP="00112CEE">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046A0">
              <w:rPr>
                <w:rFonts w:cs="Arial"/>
                <w:b/>
                <w:szCs w:val="16"/>
              </w:rPr>
              <w:t>Validaciones</w:t>
            </w:r>
          </w:p>
        </w:tc>
      </w:tr>
      <w:tr w:rsidR="001E59F3" w:rsidRPr="008D2412" w14:paraId="40C6A369"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1A74602" w14:textId="77777777" w:rsidR="001E59F3" w:rsidRPr="00D046A0" w:rsidRDefault="00B4199C" w:rsidP="00CD2E53">
            <w:pPr>
              <w:pStyle w:val="Ttulo9"/>
              <w:jc w:val="center"/>
              <w:outlineLvl w:val="8"/>
              <w:rPr>
                <w:b w:val="0"/>
              </w:rPr>
            </w:pPr>
            <w:r>
              <w:rPr>
                <w:b w:val="0"/>
              </w:rPr>
              <w:t>[E]</w:t>
            </w:r>
            <w:r w:rsidR="00404167">
              <w:rPr>
                <w:b w:val="0"/>
              </w:rPr>
              <w:t>PrimasPolizasContratadas</w:t>
            </w:r>
            <w:r w:rsidR="001E59F3" w:rsidRPr="00D046A0">
              <w:rPr>
                <w:b w:val="0"/>
              </w:rPr>
              <w:t>SegPersonales</w:t>
            </w:r>
          </w:p>
        </w:tc>
        <w:tc>
          <w:tcPr>
            <w:tcW w:w="3402" w:type="dxa"/>
          </w:tcPr>
          <w:p w14:paraId="59356F66" w14:textId="77777777" w:rsidR="001E59F3" w:rsidRPr="008D2412"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41" w:name="_[A]_TotalPriSegPersonales"/>
            <w:bookmarkEnd w:id="641"/>
            <w:r w:rsidRPr="008D2412">
              <w:t xml:space="preserve">[A] </w:t>
            </w:r>
            <w:r w:rsidR="001A517E" w:rsidRPr="008D2412">
              <w:t>TotalPri</w:t>
            </w:r>
            <w:r w:rsidR="001E59F3" w:rsidRPr="008D2412">
              <w:t>SegPersonales</w:t>
            </w:r>
          </w:p>
        </w:tc>
        <w:tc>
          <w:tcPr>
            <w:tcW w:w="4536" w:type="dxa"/>
            <w:vAlign w:val="center"/>
          </w:tcPr>
          <w:p w14:paraId="71FF907E" w14:textId="77777777" w:rsidR="001E59F3" w:rsidRPr="001529A8" w:rsidRDefault="001E59F3"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primas </w:t>
            </w:r>
            <w:r w:rsidR="00792E34">
              <w:t xml:space="preserve"> </w:t>
            </w:r>
            <w:r w:rsidR="00792E34" w:rsidRPr="00792E34">
              <w:rPr>
                <w:rFonts w:cs="Arial"/>
                <w:snapToGrid w:val="0"/>
                <w:sz w:val="16"/>
                <w:szCs w:val="16"/>
                <w:lang w:val="es-ES_tradnl"/>
              </w:rPr>
              <w:t>de pólizas contratadas</w:t>
            </w:r>
            <w:r w:rsidR="00792E34" w:rsidRPr="001529A8">
              <w:rPr>
                <w:rFonts w:cs="Arial"/>
                <w:snapToGrid w:val="0"/>
                <w:sz w:val="16"/>
                <w:szCs w:val="16"/>
                <w:lang w:val="es-ES_tradnl"/>
              </w:rPr>
              <w:t xml:space="preserve"> </w:t>
            </w:r>
            <w:r w:rsidRPr="001529A8">
              <w:rPr>
                <w:rFonts w:cs="Arial"/>
                <w:snapToGrid w:val="0"/>
                <w:sz w:val="16"/>
                <w:szCs w:val="16"/>
                <w:lang w:val="es-ES_tradnl"/>
              </w:rPr>
              <w:t xml:space="preserve"> colocadas a través de todos los canales de comercialización y por todos los ramos de Seguros Personales</w:t>
            </w:r>
          </w:p>
        </w:tc>
        <w:tc>
          <w:tcPr>
            <w:tcW w:w="397" w:type="dxa"/>
            <w:textDirection w:val="btLr"/>
            <w:vAlign w:val="center"/>
          </w:tcPr>
          <w:p w14:paraId="745715F3" w14:textId="77777777" w:rsidR="001E59F3" w:rsidRPr="008D2412" w:rsidRDefault="001E59F3" w:rsidP="009D4DC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2412">
              <w:rPr>
                <w:rFonts w:cs="Arial"/>
              </w:rPr>
              <w:t>No aplica</w:t>
            </w:r>
          </w:p>
        </w:tc>
        <w:tc>
          <w:tcPr>
            <w:tcW w:w="5103" w:type="dxa"/>
            <w:vAlign w:val="center"/>
          </w:tcPr>
          <w:p w14:paraId="4BF205EF" w14:textId="77777777" w:rsidR="00D046A0" w:rsidRDefault="00000000" w:rsidP="009D4DC8">
            <w:pPr>
              <w:pStyle w:val="TextoCentradoTabla"/>
              <w:ind w:left="0"/>
              <w:jc w:val="left"/>
              <w:cnfStyle w:val="000000100000" w:firstRow="0" w:lastRow="0" w:firstColumn="0" w:lastColumn="0" w:oddVBand="0" w:evenVBand="0" w:oddHBand="1" w:evenHBand="0" w:firstRowFirstColumn="0" w:firstRowLastColumn="0" w:lastRowFirstColumn="0" w:lastRowLastColumn="0"/>
              <w:rPr>
                <w:rFonts w:cs="Arial"/>
              </w:rPr>
            </w:pPr>
            <w:hyperlink w:anchor="_[A]_TotalPriSegPersonales" w:history="1">
              <w:r w:rsidR="004B6685" w:rsidRPr="008D2412">
                <w:rPr>
                  <w:rStyle w:val="Hipervnculo"/>
                  <w:rFonts w:cs="Arial"/>
                </w:rPr>
                <w:t>[A] TotalPriSegPersonales</w:t>
              </w:r>
            </w:hyperlink>
            <w:r w:rsidR="004B6685" w:rsidRPr="008D2412">
              <w:rPr>
                <w:rFonts w:cs="Arial"/>
              </w:rPr>
              <w:t xml:space="preserve"> = </w:t>
            </w:r>
          </w:p>
          <w:p w14:paraId="1EDA8901" w14:textId="77777777" w:rsidR="001E59F3" w:rsidRPr="008D2412" w:rsidRDefault="0025465F" w:rsidP="009D4DC8">
            <w:pPr>
              <w:pStyle w:val="TextoCentradoTabla"/>
              <w:ind w:left="0"/>
              <w:jc w:val="left"/>
              <w:cnfStyle w:val="000000100000" w:firstRow="0" w:lastRow="0" w:firstColumn="0" w:lastColumn="0" w:oddVBand="0" w:evenVBand="0" w:oddHBand="1" w:evenHBand="0" w:firstRowFirstColumn="0" w:firstRowLastColumn="0" w:lastRowFirstColumn="0" w:lastRowLastColumn="0"/>
              <w:rPr>
                <w:rFonts w:cs="Arial"/>
              </w:rPr>
            </w:pPr>
            <w:r>
              <w:rPr>
                <w:rFonts w:cs="Arial"/>
              </w:rPr>
              <w:t>∑</w:t>
            </w:r>
            <w:r w:rsidR="004B6685" w:rsidRPr="008D2412">
              <w:rPr>
                <w:rFonts w:cs="Arial"/>
              </w:rPr>
              <w:t xml:space="preserve"> </w:t>
            </w:r>
            <w:hyperlink w:anchor="_DesglosePrimasDevengadasSegPersonal" w:history="1">
              <w:r w:rsidR="004B6685" w:rsidRPr="008D2412">
                <w:rPr>
                  <w:rStyle w:val="Hipervnculo"/>
                  <w:rFonts w:cs="Arial"/>
                </w:rPr>
                <w:t>Desglose</w:t>
              </w:r>
              <w:r w:rsidR="00404167">
                <w:rPr>
                  <w:rStyle w:val="Hipervnculo"/>
                  <w:rFonts w:cs="Arial"/>
                </w:rPr>
                <w:t>PrimasPolizasContratadas</w:t>
              </w:r>
              <w:r w:rsidR="004B6685" w:rsidRPr="008D2412">
                <w:rPr>
                  <w:rStyle w:val="Hipervnculo"/>
                  <w:rFonts w:cs="Arial"/>
                </w:rPr>
                <w:t>SegPersonales</w:t>
              </w:r>
            </w:hyperlink>
          </w:p>
        </w:tc>
      </w:tr>
      <w:tr w:rsidR="001E59F3" w:rsidRPr="008D2412" w14:paraId="327EA24C"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1F77C7E4" w14:textId="77777777" w:rsidR="001E59F3" w:rsidRPr="00D046A0" w:rsidRDefault="00B4199C" w:rsidP="00CD2E53">
            <w:pPr>
              <w:pStyle w:val="Ttulo9"/>
              <w:jc w:val="center"/>
              <w:outlineLvl w:val="8"/>
              <w:rPr>
                <w:b w:val="0"/>
              </w:rPr>
            </w:pPr>
            <w:bookmarkStart w:id="642" w:name="_DesglosePrimasDevengadasSegPersonal"/>
            <w:bookmarkEnd w:id="642"/>
            <w:r>
              <w:rPr>
                <w:b w:val="0"/>
              </w:rPr>
              <w:t>[E]</w:t>
            </w:r>
            <w:r w:rsidR="001E59F3" w:rsidRPr="00D046A0">
              <w:rPr>
                <w:b w:val="0"/>
              </w:rPr>
              <w:t>Desglose</w:t>
            </w:r>
            <w:r w:rsidR="00404167">
              <w:rPr>
                <w:b w:val="0"/>
              </w:rPr>
              <w:t>PrimasPolizasContratadas</w:t>
            </w:r>
            <w:r w:rsidR="000016A9" w:rsidRPr="00D046A0">
              <w:rPr>
                <w:b w:val="0"/>
              </w:rPr>
              <w:t>SegPersonales</w:t>
            </w:r>
          </w:p>
        </w:tc>
        <w:tc>
          <w:tcPr>
            <w:tcW w:w="3402" w:type="dxa"/>
          </w:tcPr>
          <w:p w14:paraId="513C3A03" w14:textId="77777777" w:rsidR="001E59F3" w:rsidRPr="008D2412" w:rsidRDefault="00037B26" w:rsidP="002B21F1">
            <w:pPr>
              <w:pStyle w:val="Ttulo9"/>
              <w:outlineLvl w:val="8"/>
              <w:cnfStyle w:val="000000000000" w:firstRow="0" w:lastRow="0" w:firstColumn="0" w:lastColumn="0" w:oddVBand="0" w:evenVBand="0" w:oddHBand="0" w:evenHBand="0" w:firstRowFirstColumn="0" w:firstRowLastColumn="0" w:lastRowFirstColumn="0" w:lastRowLastColumn="0"/>
            </w:pPr>
            <w:bookmarkStart w:id="643" w:name="_[A]_TotalAgenSegurosNoVinculadoExcl_2"/>
            <w:bookmarkEnd w:id="643"/>
            <w:r w:rsidRPr="008D2412">
              <w:t xml:space="preserve">[A] </w:t>
            </w:r>
            <w:r w:rsidR="001E59F3" w:rsidRPr="008D2412">
              <w:t>TotalAgenSegNoVinculadoExclusivo</w:t>
            </w:r>
          </w:p>
        </w:tc>
        <w:tc>
          <w:tcPr>
            <w:tcW w:w="4536" w:type="dxa"/>
            <w:vAlign w:val="center"/>
          </w:tcPr>
          <w:p w14:paraId="0E8A6A2C" w14:textId="77777777" w:rsidR="001E59F3" w:rsidRPr="001529A8" w:rsidRDefault="001E59F3"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primas </w:t>
            </w:r>
            <w:r w:rsidR="00792E34" w:rsidRPr="00792E34">
              <w:rPr>
                <w:rFonts w:cs="Arial"/>
                <w:snapToGrid w:val="0"/>
                <w:sz w:val="16"/>
                <w:szCs w:val="16"/>
                <w:lang w:val="es-ES_tradnl"/>
              </w:rPr>
              <w:t xml:space="preserve"> pólizas contratadas</w:t>
            </w:r>
            <w:r w:rsidR="00792E34" w:rsidRPr="001529A8">
              <w:rPr>
                <w:rFonts w:cs="Arial"/>
                <w:snapToGrid w:val="0"/>
                <w:sz w:val="16"/>
                <w:szCs w:val="16"/>
                <w:lang w:val="es-ES_tradnl"/>
              </w:rPr>
              <w:t xml:space="preserve">  </w:t>
            </w:r>
            <w:r w:rsidRPr="001529A8">
              <w:rPr>
                <w:rFonts w:cs="Arial"/>
                <w:snapToGrid w:val="0"/>
                <w:sz w:val="16"/>
                <w:szCs w:val="16"/>
                <w:lang w:val="es-ES_tradnl"/>
              </w:rPr>
              <w:t xml:space="preserve"> colocadas a través de Agentes de Seguros No Vinculados Exclusivos para todos los ramos</w:t>
            </w:r>
          </w:p>
        </w:tc>
        <w:tc>
          <w:tcPr>
            <w:tcW w:w="397" w:type="dxa"/>
            <w:textDirection w:val="btLr"/>
            <w:vAlign w:val="center"/>
          </w:tcPr>
          <w:p w14:paraId="6F17CEBB" w14:textId="77777777" w:rsidR="001E59F3" w:rsidRPr="008D2412" w:rsidRDefault="001E59F3" w:rsidP="009D4DC8">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2412">
              <w:rPr>
                <w:rFonts w:cs="Arial"/>
              </w:rPr>
              <w:t>No aplica</w:t>
            </w:r>
          </w:p>
        </w:tc>
        <w:tc>
          <w:tcPr>
            <w:tcW w:w="5103" w:type="dxa"/>
            <w:vAlign w:val="center"/>
          </w:tcPr>
          <w:p w14:paraId="7F62D756" w14:textId="77777777" w:rsidR="00D046A0" w:rsidRDefault="00000000" w:rsidP="009D4DC8">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hyperlink w:anchor="_[A]_TotalAgenSegurosNoVinculadoExcl_2" w:history="1">
              <w:r w:rsidR="0032131E" w:rsidRPr="008D2412">
                <w:rPr>
                  <w:rStyle w:val="Hipervnculo"/>
                  <w:rFonts w:cs="Arial"/>
                  <w:snapToGrid w:val="0"/>
                  <w:sz w:val="16"/>
                  <w:szCs w:val="16"/>
                  <w:lang w:val="es-ES_tradnl"/>
                </w:rPr>
                <w:t>[A] TotalAgenSegurosNoVinculadoExclusivo</w:t>
              </w:r>
            </w:hyperlink>
            <w:r w:rsidR="0032131E" w:rsidRPr="008D2412">
              <w:rPr>
                <w:rFonts w:cs="Arial"/>
                <w:snapToGrid w:val="0"/>
                <w:sz w:val="16"/>
                <w:szCs w:val="16"/>
                <w:lang w:val="es-ES_tradnl"/>
              </w:rPr>
              <w:t xml:space="preserve"> = </w:t>
            </w:r>
          </w:p>
          <w:p w14:paraId="0DEC04BE" w14:textId="77777777" w:rsidR="001E59F3" w:rsidRPr="008D2412" w:rsidRDefault="0025465F" w:rsidP="009D4DC8">
            <w:pP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napToGrid w:val="0"/>
                <w:sz w:val="16"/>
                <w:szCs w:val="16"/>
                <w:lang w:val="es-ES_tradnl"/>
              </w:rPr>
              <w:t>∑</w:t>
            </w:r>
            <w:r w:rsidR="0032131E" w:rsidRPr="008D2412">
              <w:rPr>
                <w:rFonts w:cs="Arial"/>
                <w:snapToGrid w:val="0"/>
                <w:sz w:val="16"/>
                <w:szCs w:val="16"/>
                <w:lang w:val="es-ES_tradnl"/>
              </w:rPr>
              <w:t xml:space="preserve"> </w:t>
            </w:r>
            <w:hyperlink w:anchor="_[E]_AgenSegurosNoVinculadoExclusivo_2" w:history="1">
              <w:r w:rsidR="0032131E" w:rsidRPr="008D2412">
                <w:rPr>
                  <w:rStyle w:val="Hipervnculo"/>
                  <w:rFonts w:cs="Arial"/>
                  <w:snapToGrid w:val="0"/>
                  <w:sz w:val="16"/>
                  <w:szCs w:val="16"/>
                  <w:lang w:val="es-ES_tradnl"/>
                </w:rPr>
                <w:t>[E] AgenSegurosNoVinculadoExclusivo</w:t>
              </w:r>
            </w:hyperlink>
          </w:p>
        </w:tc>
      </w:tr>
      <w:tr w:rsidR="001E59F3" w:rsidRPr="008D2412" w14:paraId="5B530E22"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F251D12" w14:textId="77777777" w:rsidR="001E59F3" w:rsidRPr="00D046A0" w:rsidRDefault="001E59F3" w:rsidP="00CD2E53">
            <w:pPr>
              <w:pStyle w:val="Ttulo9"/>
              <w:jc w:val="center"/>
              <w:outlineLvl w:val="8"/>
              <w:rPr>
                <w:b w:val="0"/>
              </w:rPr>
            </w:pPr>
          </w:p>
        </w:tc>
        <w:tc>
          <w:tcPr>
            <w:tcW w:w="3402" w:type="dxa"/>
          </w:tcPr>
          <w:p w14:paraId="0DD8FEC1" w14:textId="77777777" w:rsidR="001E59F3" w:rsidRPr="008D2412"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644" w:name="_[A]_TotalAgenSegNoVinculadosNoExclu_2"/>
            <w:bookmarkEnd w:id="644"/>
            <w:r w:rsidRPr="008D2412">
              <w:t xml:space="preserve">[A] </w:t>
            </w:r>
            <w:r w:rsidR="001E59F3" w:rsidRPr="008D2412">
              <w:rPr>
                <w:snapToGrid w:val="0"/>
                <w:lang w:val="es-ES_tradnl"/>
              </w:rPr>
              <w:t>TotalAgenSegNoVinculadosNoExclusivo</w:t>
            </w:r>
          </w:p>
        </w:tc>
        <w:tc>
          <w:tcPr>
            <w:tcW w:w="4536" w:type="dxa"/>
            <w:vAlign w:val="center"/>
          </w:tcPr>
          <w:p w14:paraId="58B1E2F7" w14:textId="77777777" w:rsidR="001E59F3" w:rsidRPr="001529A8" w:rsidRDefault="001E59F3" w:rsidP="00792E34">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primas </w:t>
            </w:r>
            <w:r w:rsidR="00792E34" w:rsidRPr="00792E34">
              <w:rPr>
                <w:rFonts w:cs="Arial"/>
                <w:snapToGrid w:val="0"/>
                <w:sz w:val="16"/>
                <w:szCs w:val="16"/>
                <w:lang w:val="es-ES_tradnl"/>
              </w:rPr>
              <w:t xml:space="preserve"> pólizas contratadas</w:t>
            </w:r>
            <w:r w:rsidR="00792E34" w:rsidRPr="001529A8">
              <w:rPr>
                <w:rFonts w:cs="Arial"/>
                <w:snapToGrid w:val="0"/>
                <w:sz w:val="16"/>
                <w:szCs w:val="16"/>
                <w:lang w:val="es-ES_tradnl"/>
              </w:rPr>
              <w:t xml:space="preserve">  </w:t>
            </w:r>
            <w:r w:rsidRPr="001529A8">
              <w:rPr>
                <w:rFonts w:cs="Arial"/>
                <w:snapToGrid w:val="0"/>
                <w:sz w:val="16"/>
                <w:szCs w:val="16"/>
                <w:lang w:val="es-ES_tradnl"/>
              </w:rPr>
              <w:t>colocadas a través de Agentes de Seguros No Vinculados No Exclusivos</w:t>
            </w:r>
          </w:p>
        </w:tc>
        <w:tc>
          <w:tcPr>
            <w:tcW w:w="397" w:type="dxa"/>
            <w:textDirection w:val="btLr"/>
            <w:vAlign w:val="center"/>
          </w:tcPr>
          <w:p w14:paraId="3B5D080E" w14:textId="77777777" w:rsidR="001E59F3" w:rsidRPr="008D2412" w:rsidRDefault="001E59F3" w:rsidP="009D4DC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2412">
              <w:rPr>
                <w:rFonts w:cs="Arial"/>
              </w:rPr>
              <w:t>No aplica</w:t>
            </w:r>
          </w:p>
        </w:tc>
        <w:tc>
          <w:tcPr>
            <w:tcW w:w="5103" w:type="dxa"/>
            <w:vAlign w:val="center"/>
          </w:tcPr>
          <w:p w14:paraId="7B0AD142" w14:textId="77777777" w:rsidR="00D046A0" w:rsidRDefault="00000000" w:rsidP="009D4DC8">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AgenSegNoVinculadosNoExclu_2" w:history="1">
              <w:r w:rsidR="0032131E" w:rsidRPr="008D2412">
                <w:rPr>
                  <w:rStyle w:val="Hipervnculo"/>
                  <w:rFonts w:cs="Arial"/>
                  <w:snapToGrid w:val="0"/>
                  <w:sz w:val="16"/>
                  <w:szCs w:val="16"/>
                  <w:lang w:val="es-ES_tradnl"/>
                </w:rPr>
                <w:t>[A] TotalAgenSegNoVinculadosNoExclusivo</w:t>
              </w:r>
            </w:hyperlink>
            <w:r w:rsidR="0032131E" w:rsidRPr="008D2412">
              <w:rPr>
                <w:rFonts w:cs="Arial"/>
                <w:snapToGrid w:val="0"/>
                <w:sz w:val="16"/>
                <w:szCs w:val="16"/>
                <w:lang w:val="es-ES_tradnl"/>
              </w:rPr>
              <w:t xml:space="preserve"> = </w:t>
            </w:r>
          </w:p>
          <w:p w14:paraId="690AB873" w14:textId="77777777" w:rsidR="001E59F3" w:rsidRPr="008D2412" w:rsidRDefault="0025465F" w:rsidP="009D4DC8">
            <w:pP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napToGrid w:val="0"/>
                <w:sz w:val="16"/>
                <w:szCs w:val="16"/>
                <w:lang w:val="es-ES_tradnl"/>
              </w:rPr>
              <w:t>∑</w:t>
            </w:r>
            <w:r w:rsidR="0032131E" w:rsidRPr="008D2412">
              <w:rPr>
                <w:rFonts w:cs="Arial"/>
                <w:snapToGrid w:val="0"/>
                <w:sz w:val="16"/>
                <w:szCs w:val="16"/>
                <w:lang w:val="es-ES_tradnl"/>
              </w:rPr>
              <w:t xml:space="preserve"> </w:t>
            </w:r>
            <w:hyperlink w:anchor="_[E]_AgenSegNoVinculadosNoExclusivo_2" w:history="1">
              <w:r w:rsidR="0032131E" w:rsidRPr="008D2412">
                <w:rPr>
                  <w:rStyle w:val="Hipervnculo"/>
                  <w:rFonts w:cs="Arial"/>
                  <w:snapToGrid w:val="0"/>
                  <w:sz w:val="16"/>
                  <w:szCs w:val="16"/>
                  <w:lang w:val="es-ES_tradnl"/>
                </w:rPr>
                <w:t>[E] AgenSegNoVinculadosNoExclusivo</w:t>
              </w:r>
            </w:hyperlink>
          </w:p>
        </w:tc>
      </w:tr>
      <w:tr w:rsidR="001E59F3" w:rsidRPr="008D2412" w14:paraId="7C405FB5"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C521FF2" w14:textId="77777777" w:rsidR="001E59F3" w:rsidRPr="00D046A0" w:rsidRDefault="001E59F3" w:rsidP="00CD2E53">
            <w:pPr>
              <w:pStyle w:val="Ttulo9"/>
              <w:jc w:val="center"/>
              <w:outlineLvl w:val="8"/>
              <w:rPr>
                <w:b w:val="0"/>
              </w:rPr>
            </w:pPr>
          </w:p>
        </w:tc>
        <w:tc>
          <w:tcPr>
            <w:tcW w:w="3402" w:type="dxa"/>
          </w:tcPr>
          <w:p w14:paraId="15A0487B" w14:textId="77777777" w:rsidR="001E59F3" w:rsidRPr="008D2412"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645" w:name="_[A]_TotalSocAgenSegExclusiva_2"/>
            <w:bookmarkEnd w:id="645"/>
            <w:r w:rsidRPr="008D2412">
              <w:t xml:space="preserve">[A] </w:t>
            </w:r>
            <w:r w:rsidR="001E59F3" w:rsidRPr="008D2412">
              <w:rPr>
                <w:snapToGrid w:val="0"/>
                <w:lang w:val="es-ES_tradnl"/>
              </w:rPr>
              <w:t>TotalSocAgenSegExclusiva</w:t>
            </w:r>
          </w:p>
        </w:tc>
        <w:tc>
          <w:tcPr>
            <w:tcW w:w="4536" w:type="dxa"/>
            <w:vAlign w:val="center"/>
          </w:tcPr>
          <w:p w14:paraId="410947B0" w14:textId="77777777" w:rsidR="001E59F3" w:rsidRPr="001529A8" w:rsidRDefault="001E59F3" w:rsidP="00792E34">
            <w:pPr>
              <w:ind w:left="708" w:hanging="708"/>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primas </w:t>
            </w:r>
            <w:r w:rsidR="00792E34" w:rsidRPr="00792E34">
              <w:rPr>
                <w:rFonts w:cs="Arial"/>
                <w:snapToGrid w:val="0"/>
                <w:sz w:val="16"/>
                <w:szCs w:val="16"/>
                <w:lang w:val="es-ES_tradnl"/>
              </w:rPr>
              <w:t>pólizas contratadas</w:t>
            </w:r>
            <w:r w:rsidR="00792E34" w:rsidRPr="001529A8">
              <w:rPr>
                <w:rFonts w:cs="Arial"/>
                <w:snapToGrid w:val="0"/>
                <w:sz w:val="16"/>
                <w:szCs w:val="16"/>
                <w:lang w:val="es-ES_tradnl"/>
              </w:rPr>
              <w:t xml:space="preserve">  </w:t>
            </w:r>
            <w:r w:rsidRPr="001529A8">
              <w:rPr>
                <w:rFonts w:cs="Arial"/>
                <w:snapToGrid w:val="0"/>
                <w:sz w:val="16"/>
                <w:szCs w:val="16"/>
                <w:lang w:val="es-ES_tradnl"/>
              </w:rPr>
              <w:t>colocadas a través de Sociedades Agencia de Seguros Exclusivas</w:t>
            </w:r>
          </w:p>
        </w:tc>
        <w:tc>
          <w:tcPr>
            <w:tcW w:w="397" w:type="dxa"/>
            <w:textDirection w:val="btLr"/>
            <w:vAlign w:val="center"/>
          </w:tcPr>
          <w:p w14:paraId="1C0FFCD6" w14:textId="77777777" w:rsidR="001E59F3" w:rsidRPr="008D2412" w:rsidRDefault="001E59F3" w:rsidP="009D4DC8">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2412">
              <w:rPr>
                <w:rFonts w:cs="Arial"/>
              </w:rPr>
              <w:t>No aplica</w:t>
            </w:r>
          </w:p>
        </w:tc>
        <w:tc>
          <w:tcPr>
            <w:tcW w:w="5103" w:type="dxa"/>
            <w:vAlign w:val="center"/>
          </w:tcPr>
          <w:p w14:paraId="2C6365AD" w14:textId="77777777" w:rsidR="001E59F3" w:rsidRPr="008D2412" w:rsidRDefault="00000000" w:rsidP="009D4DC8">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SocAgenSegExclusiva_2" w:history="1">
              <w:r w:rsidR="0032131E" w:rsidRPr="008D2412">
                <w:rPr>
                  <w:rStyle w:val="Hipervnculo"/>
                  <w:rFonts w:cs="Arial"/>
                  <w:snapToGrid w:val="0"/>
                  <w:sz w:val="16"/>
                  <w:szCs w:val="16"/>
                  <w:lang w:val="es-ES_tradnl"/>
                </w:rPr>
                <w:t>[A] TotalSocAgenSegExclusiva</w:t>
              </w:r>
            </w:hyperlink>
            <w:r w:rsidR="0032131E" w:rsidRPr="008D2412">
              <w:rPr>
                <w:rFonts w:cs="Arial"/>
                <w:snapToGrid w:val="0"/>
                <w:sz w:val="16"/>
                <w:szCs w:val="16"/>
                <w:lang w:val="es-ES_tradnl"/>
              </w:rPr>
              <w:t xml:space="preserve"> = </w:t>
            </w:r>
            <w:r w:rsidR="0025465F">
              <w:rPr>
                <w:rFonts w:cs="Arial"/>
                <w:snapToGrid w:val="0"/>
                <w:sz w:val="16"/>
                <w:szCs w:val="16"/>
                <w:lang w:val="es-ES_tradnl"/>
              </w:rPr>
              <w:t>∑</w:t>
            </w:r>
            <w:r w:rsidR="0032131E" w:rsidRPr="008D2412">
              <w:rPr>
                <w:rFonts w:cs="Arial"/>
                <w:snapToGrid w:val="0"/>
                <w:sz w:val="16"/>
                <w:szCs w:val="16"/>
                <w:lang w:val="es-ES_tradnl"/>
              </w:rPr>
              <w:t xml:space="preserve"> </w:t>
            </w:r>
            <w:hyperlink w:anchor="_[E]_SocAgenSegExclusiva_2" w:history="1">
              <w:r w:rsidR="0032131E" w:rsidRPr="008D2412">
                <w:rPr>
                  <w:rStyle w:val="Hipervnculo"/>
                  <w:rFonts w:cs="Arial"/>
                  <w:snapToGrid w:val="0"/>
                  <w:sz w:val="16"/>
                  <w:szCs w:val="16"/>
                  <w:lang w:val="es-ES_tradnl"/>
                </w:rPr>
                <w:t>[E] SocAgenSegExclusiva</w:t>
              </w:r>
            </w:hyperlink>
          </w:p>
        </w:tc>
      </w:tr>
      <w:tr w:rsidR="001E59F3" w:rsidRPr="008D2412" w14:paraId="511F35BE"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CA495FE" w14:textId="77777777" w:rsidR="001E59F3" w:rsidRPr="00D046A0" w:rsidRDefault="001E59F3" w:rsidP="00CD2E53">
            <w:pPr>
              <w:pStyle w:val="Ttulo9"/>
              <w:jc w:val="center"/>
              <w:outlineLvl w:val="8"/>
              <w:rPr>
                <w:b w:val="0"/>
              </w:rPr>
            </w:pPr>
          </w:p>
        </w:tc>
        <w:tc>
          <w:tcPr>
            <w:tcW w:w="3402" w:type="dxa"/>
          </w:tcPr>
          <w:p w14:paraId="611B1933" w14:textId="77777777" w:rsidR="001E59F3" w:rsidRPr="008D2412"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646" w:name="_[A]_TotalSocAgenSegNoExclusiva_2"/>
            <w:bookmarkEnd w:id="646"/>
            <w:r w:rsidRPr="008D2412">
              <w:t xml:space="preserve">[A] </w:t>
            </w:r>
            <w:r w:rsidR="001E59F3" w:rsidRPr="008D2412">
              <w:rPr>
                <w:snapToGrid w:val="0"/>
                <w:lang w:val="es-ES_tradnl"/>
              </w:rPr>
              <w:t>TotalSocAgenSegNoExclusiva</w:t>
            </w:r>
          </w:p>
        </w:tc>
        <w:tc>
          <w:tcPr>
            <w:tcW w:w="4536" w:type="dxa"/>
            <w:vAlign w:val="center"/>
          </w:tcPr>
          <w:p w14:paraId="67A290E4" w14:textId="77777777" w:rsidR="001E59F3" w:rsidRPr="001529A8" w:rsidRDefault="001E59F3"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w:t>
            </w:r>
            <w:r w:rsidR="00792E34">
              <w:rPr>
                <w:rFonts w:cs="Arial"/>
                <w:snapToGrid w:val="0"/>
                <w:sz w:val="16"/>
                <w:szCs w:val="16"/>
                <w:lang w:val="es-ES_tradnl"/>
              </w:rPr>
              <w:t>primas de pólizas contratadas</w:t>
            </w:r>
            <w:r w:rsidRPr="001529A8">
              <w:rPr>
                <w:rFonts w:cs="Arial"/>
                <w:snapToGrid w:val="0"/>
                <w:sz w:val="16"/>
                <w:szCs w:val="16"/>
                <w:lang w:val="es-ES_tradnl"/>
              </w:rPr>
              <w:t xml:space="preserve"> colocadas a través de Sociedades Agencia de Seguros No Exclusivas</w:t>
            </w:r>
          </w:p>
        </w:tc>
        <w:tc>
          <w:tcPr>
            <w:tcW w:w="397" w:type="dxa"/>
            <w:textDirection w:val="btLr"/>
            <w:vAlign w:val="center"/>
          </w:tcPr>
          <w:p w14:paraId="629D7316" w14:textId="77777777" w:rsidR="001E59F3" w:rsidRPr="008D2412" w:rsidRDefault="001E59F3" w:rsidP="009D4DC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2412">
              <w:rPr>
                <w:rFonts w:cs="Arial"/>
              </w:rPr>
              <w:t>No aplica</w:t>
            </w:r>
          </w:p>
        </w:tc>
        <w:tc>
          <w:tcPr>
            <w:tcW w:w="5103" w:type="dxa"/>
            <w:vAlign w:val="center"/>
          </w:tcPr>
          <w:p w14:paraId="4D550149" w14:textId="77777777" w:rsidR="001E59F3" w:rsidRPr="008D2412" w:rsidRDefault="00000000" w:rsidP="009D4DC8">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SocAgenSegNoExclusiva_2" w:history="1">
              <w:r w:rsidR="0032131E" w:rsidRPr="008D2412">
                <w:rPr>
                  <w:rStyle w:val="Hipervnculo"/>
                  <w:rFonts w:cs="Arial"/>
                  <w:snapToGrid w:val="0"/>
                  <w:sz w:val="16"/>
                  <w:szCs w:val="16"/>
                  <w:lang w:val="es-ES_tradnl"/>
                </w:rPr>
                <w:t>[A] TotalSocAgenSegNoExclusiva</w:t>
              </w:r>
            </w:hyperlink>
            <w:r w:rsidR="0032131E" w:rsidRPr="008D2412">
              <w:rPr>
                <w:rFonts w:cs="Arial"/>
                <w:snapToGrid w:val="0"/>
                <w:sz w:val="16"/>
                <w:szCs w:val="16"/>
                <w:lang w:val="es-ES_tradnl"/>
              </w:rPr>
              <w:t xml:space="preserve"> = </w:t>
            </w:r>
            <w:r w:rsidR="0025465F">
              <w:rPr>
                <w:rFonts w:cs="Arial"/>
                <w:snapToGrid w:val="0"/>
                <w:sz w:val="16"/>
                <w:szCs w:val="16"/>
                <w:lang w:val="es-ES_tradnl"/>
              </w:rPr>
              <w:t>∑</w:t>
            </w:r>
            <w:r w:rsidR="0032131E" w:rsidRPr="008D2412">
              <w:rPr>
                <w:rFonts w:cs="Arial"/>
                <w:snapToGrid w:val="0"/>
                <w:sz w:val="16"/>
                <w:szCs w:val="16"/>
                <w:lang w:val="es-ES_tradnl"/>
              </w:rPr>
              <w:t xml:space="preserve"> </w:t>
            </w:r>
            <w:hyperlink w:anchor="_[E]_SocAgenSegNoExclusiva_2" w:history="1">
              <w:r w:rsidR="0032131E" w:rsidRPr="008D2412">
                <w:rPr>
                  <w:rStyle w:val="Hipervnculo"/>
                  <w:rFonts w:cs="Arial"/>
                  <w:snapToGrid w:val="0"/>
                  <w:sz w:val="16"/>
                  <w:szCs w:val="16"/>
                  <w:lang w:val="es-ES_tradnl"/>
                </w:rPr>
                <w:t>[E] SocAgenSegNoExclusiva</w:t>
              </w:r>
            </w:hyperlink>
          </w:p>
        </w:tc>
      </w:tr>
      <w:tr w:rsidR="001E59F3" w:rsidRPr="008D2412" w14:paraId="7A379DC1"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55DAD44" w14:textId="77777777" w:rsidR="001E59F3" w:rsidRPr="00D046A0" w:rsidRDefault="001E59F3" w:rsidP="00CD2E53">
            <w:pPr>
              <w:pStyle w:val="Ttulo9"/>
              <w:jc w:val="center"/>
              <w:outlineLvl w:val="8"/>
              <w:rPr>
                <w:b w:val="0"/>
              </w:rPr>
            </w:pPr>
          </w:p>
        </w:tc>
        <w:tc>
          <w:tcPr>
            <w:tcW w:w="3402" w:type="dxa"/>
          </w:tcPr>
          <w:p w14:paraId="65CCCB1D" w14:textId="77777777" w:rsidR="001E59F3" w:rsidRPr="008D2412"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647" w:name="_[A]_TotalSocCorredoraSeg_2"/>
            <w:bookmarkEnd w:id="647"/>
            <w:r w:rsidRPr="008D2412">
              <w:t xml:space="preserve">[A] </w:t>
            </w:r>
            <w:r w:rsidR="001E59F3" w:rsidRPr="008D2412">
              <w:rPr>
                <w:snapToGrid w:val="0"/>
                <w:lang w:val="es-ES_tradnl"/>
              </w:rPr>
              <w:t>TotalSocCorredoraSeg</w:t>
            </w:r>
          </w:p>
        </w:tc>
        <w:tc>
          <w:tcPr>
            <w:tcW w:w="4536" w:type="dxa"/>
            <w:vAlign w:val="center"/>
          </w:tcPr>
          <w:p w14:paraId="7C990753" w14:textId="77777777" w:rsidR="001E59F3" w:rsidRPr="001529A8" w:rsidRDefault="001E59F3"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w:t>
            </w:r>
            <w:r w:rsidR="00792E34">
              <w:rPr>
                <w:rFonts w:cs="Arial"/>
                <w:snapToGrid w:val="0"/>
                <w:sz w:val="16"/>
                <w:szCs w:val="16"/>
                <w:lang w:val="es-ES_tradnl"/>
              </w:rPr>
              <w:t>primas de pólizas contratadas</w:t>
            </w:r>
            <w:r w:rsidRPr="001529A8">
              <w:rPr>
                <w:rFonts w:cs="Arial"/>
                <w:snapToGrid w:val="0"/>
                <w:sz w:val="16"/>
                <w:szCs w:val="16"/>
                <w:lang w:val="es-ES_tradnl"/>
              </w:rPr>
              <w:t xml:space="preserve"> colocadas a través de Sociedades Corredoras de Seguros</w:t>
            </w:r>
          </w:p>
        </w:tc>
        <w:tc>
          <w:tcPr>
            <w:tcW w:w="397" w:type="dxa"/>
            <w:textDirection w:val="btLr"/>
            <w:vAlign w:val="center"/>
          </w:tcPr>
          <w:p w14:paraId="15BAFBA8" w14:textId="77777777" w:rsidR="001E59F3" w:rsidRPr="008D2412" w:rsidRDefault="001E59F3" w:rsidP="009D4DC8">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2412">
              <w:rPr>
                <w:rFonts w:cs="Arial"/>
              </w:rPr>
              <w:t>No aplica</w:t>
            </w:r>
          </w:p>
        </w:tc>
        <w:tc>
          <w:tcPr>
            <w:tcW w:w="5103" w:type="dxa"/>
            <w:vAlign w:val="center"/>
          </w:tcPr>
          <w:p w14:paraId="4155234A" w14:textId="77777777" w:rsidR="001E59F3" w:rsidRPr="008D2412" w:rsidRDefault="00000000" w:rsidP="009D4DC8">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SocCorredoraSeg_2" w:history="1">
              <w:r w:rsidR="0032131E" w:rsidRPr="008D2412">
                <w:rPr>
                  <w:rStyle w:val="Hipervnculo"/>
                  <w:rFonts w:cs="Arial"/>
                  <w:snapToGrid w:val="0"/>
                  <w:sz w:val="16"/>
                  <w:szCs w:val="16"/>
                  <w:lang w:val="es-ES_tradnl"/>
                </w:rPr>
                <w:t>[A] TotalSocCorredoraSeg</w:t>
              </w:r>
            </w:hyperlink>
            <w:r w:rsidR="0032131E" w:rsidRPr="008D2412">
              <w:rPr>
                <w:rFonts w:cs="Arial"/>
                <w:snapToGrid w:val="0"/>
                <w:sz w:val="16"/>
                <w:szCs w:val="16"/>
                <w:lang w:val="es-ES_tradnl"/>
              </w:rPr>
              <w:t xml:space="preserve"> = </w:t>
            </w:r>
            <w:r w:rsidR="0025465F">
              <w:rPr>
                <w:rFonts w:cs="Arial"/>
                <w:snapToGrid w:val="0"/>
                <w:sz w:val="16"/>
                <w:szCs w:val="16"/>
                <w:lang w:val="es-ES_tradnl"/>
              </w:rPr>
              <w:t>∑</w:t>
            </w:r>
            <w:r w:rsidR="0032131E" w:rsidRPr="008D2412">
              <w:rPr>
                <w:rFonts w:cs="Arial"/>
                <w:snapToGrid w:val="0"/>
                <w:sz w:val="16"/>
                <w:szCs w:val="16"/>
                <w:lang w:val="es-ES_tradnl"/>
              </w:rPr>
              <w:t xml:space="preserve"> </w:t>
            </w:r>
            <w:hyperlink w:anchor="_[E]_SocCorredoraSeg_2" w:history="1">
              <w:r w:rsidR="0032131E" w:rsidRPr="008D2412">
                <w:rPr>
                  <w:rStyle w:val="Hipervnculo"/>
                  <w:rFonts w:cs="Arial"/>
                  <w:snapToGrid w:val="0"/>
                  <w:sz w:val="16"/>
                  <w:szCs w:val="16"/>
                  <w:lang w:val="es-ES_tradnl"/>
                </w:rPr>
                <w:t>[E] SocCorredoraSeg</w:t>
              </w:r>
            </w:hyperlink>
          </w:p>
        </w:tc>
      </w:tr>
      <w:tr w:rsidR="001E59F3" w:rsidRPr="008D2412" w14:paraId="263E88C0"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2ABE714" w14:textId="77777777" w:rsidR="001E59F3" w:rsidRPr="00D046A0" w:rsidRDefault="001E59F3" w:rsidP="00CD2E53">
            <w:pPr>
              <w:pStyle w:val="Ttulo9"/>
              <w:jc w:val="center"/>
              <w:outlineLvl w:val="8"/>
              <w:rPr>
                <w:b w:val="0"/>
              </w:rPr>
            </w:pPr>
          </w:p>
        </w:tc>
        <w:tc>
          <w:tcPr>
            <w:tcW w:w="3402" w:type="dxa"/>
          </w:tcPr>
          <w:p w14:paraId="57CCCEBE" w14:textId="77777777" w:rsidR="001E59F3" w:rsidRPr="008D2412"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648" w:name="_[A]_TotalOperSegAutoexpedibleExclus_2"/>
            <w:bookmarkEnd w:id="648"/>
            <w:r w:rsidRPr="008D2412">
              <w:t xml:space="preserve">[A] </w:t>
            </w:r>
            <w:r w:rsidR="001E59F3" w:rsidRPr="008D2412">
              <w:rPr>
                <w:snapToGrid w:val="0"/>
                <w:lang w:val="es-ES_tradnl"/>
              </w:rPr>
              <w:t>TotalOperSegAutoexpedibleExclusivo</w:t>
            </w:r>
          </w:p>
        </w:tc>
        <w:tc>
          <w:tcPr>
            <w:tcW w:w="4536" w:type="dxa"/>
            <w:vAlign w:val="center"/>
          </w:tcPr>
          <w:p w14:paraId="67243F1D" w14:textId="77777777" w:rsidR="001E59F3" w:rsidRPr="001529A8" w:rsidRDefault="001E59F3"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w:t>
            </w:r>
            <w:r w:rsidR="00792E34">
              <w:rPr>
                <w:rFonts w:cs="Arial"/>
                <w:snapToGrid w:val="0"/>
                <w:sz w:val="16"/>
                <w:szCs w:val="16"/>
                <w:lang w:val="es-ES_tradnl"/>
              </w:rPr>
              <w:t>primas de pólizas contratadas</w:t>
            </w:r>
            <w:r w:rsidRPr="001529A8">
              <w:rPr>
                <w:rFonts w:cs="Arial"/>
                <w:snapToGrid w:val="0"/>
                <w:sz w:val="16"/>
                <w:szCs w:val="16"/>
                <w:lang w:val="es-ES_tradnl"/>
              </w:rPr>
              <w:t xml:space="preserve"> colocadas a través de Operadores de Seguros Autoexpedibles Exclusivo</w:t>
            </w:r>
          </w:p>
        </w:tc>
        <w:tc>
          <w:tcPr>
            <w:tcW w:w="397" w:type="dxa"/>
            <w:textDirection w:val="btLr"/>
            <w:vAlign w:val="center"/>
          </w:tcPr>
          <w:p w14:paraId="7496318B" w14:textId="77777777" w:rsidR="001E59F3" w:rsidRPr="008D2412" w:rsidRDefault="001E59F3" w:rsidP="009D4DC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2412">
              <w:rPr>
                <w:rFonts w:cs="Arial"/>
              </w:rPr>
              <w:t>No aplica</w:t>
            </w:r>
          </w:p>
        </w:tc>
        <w:tc>
          <w:tcPr>
            <w:tcW w:w="5103" w:type="dxa"/>
            <w:vAlign w:val="center"/>
          </w:tcPr>
          <w:p w14:paraId="40F7A4EC" w14:textId="77777777" w:rsidR="00D046A0" w:rsidRDefault="00000000" w:rsidP="009D4DC8">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OperSegAutoexpedibleExclus_2" w:history="1">
              <w:r w:rsidR="0032131E" w:rsidRPr="008D2412">
                <w:rPr>
                  <w:rStyle w:val="Hipervnculo"/>
                  <w:rFonts w:cs="Arial"/>
                  <w:snapToGrid w:val="0"/>
                  <w:sz w:val="16"/>
                  <w:szCs w:val="16"/>
                  <w:lang w:val="es-ES_tradnl"/>
                </w:rPr>
                <w:t>[A] TotalOperSegAutoexpedibleExclusivo</w:t>
              </w:r>
            </w:hyperlink>
            <w:r w:rsidR="0032131E" w:rsidRPr="008D2412">
              <w:rPr>
                <w:rFonts w:cs="Arial"/>
                <w:snapToGrid w:val="0"/>
                <w:sz w:val="16"/>
                <w:szCs w:val="16"/>
                <w:lang w:val="es-ES_tradnl"/>
              </w:rPr>
              <w:t xml:space="preserve"> = </w:t>
            </w:r>
          </w:p>
          <w:p w14:paraId="777EBC49" w14:textId="77777777" w:rsidR="0032131E" w:rsidRPr="008D2412" w:rsidRDefault="0025465F" w:rsidP="009D4DC8">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w:t>
            </w:r>
            <w:r w:rsidR="0032131E" w:rsidRPr="008D2412">
              <w:rPr>
                <w:rFonts w:cs="Arial"/>
                <w:snapToGrid w:val="0"/>
                <w:sz w:val="16"/>
                <w:szCs w:val="16"/>
                <w:lang w:val="es-ES_tradnl"/>
              </w:rPr>
              <w:t xml:space="preserve"> </w:t>
            </w:r>
            <w:hyperlink w:anchor="_[E]_OperSegAutoexpedibleExclusivo_2" w:history="1">
              <w:r w:rsidR="0032131E" w:rsidRPr="008D2412">
                <w:rPr>
                  <w:rStyle w:val="Hipervnculo"/>
                  <w:rFonts w:cs="Arial"/>
                  <w:snapToGrid w:val="0"/>
                  <w:sz w:val="16"/>
                  <w:szCs w:val="16"/>
                  <w:lang w:val="es-ES_tradnl"/>
                </w:rPr>
                <w:t>[E] OperSegAutoexpedibleExclusivo</w:t>
              </w:r>
            </w:hyperlink>
          </w:p>
          <w:p w14:paraId="540A3275" w14:textId="77777777" w:rsidR="001E59F3" w:rsidRPr="008D2412" w:rsidRDefault="001E59F3" w:rsidP="009D4DC8">
            <w:pPr>
              <w:cnfStyle w:val="000000100000" w:firstRow="0" w:lastRow="0" w:firstColumn="0" w:lastColumn="0" w:oddVBand="0" w:evenVBand="0" w:oddHBand="1" w:evenHBand="0" w:firstRowFirstColumn="0" w:firstRowLastColumn="0" w:lastRowFirstColumn="0" w:lastRowLastColumn="0"/>
              <w:rPr>
                <w:rFonts w:cs="Arial"/>
                <w:sz w:val="16"/>
                <w:szCs w:val="16"/>
              </w:rPr>
            </w:pPr>
          </w:p>
        </w:tc>
      </w:tr>
      <w:tr w:rsidR="001E59F3" w:rsidRPr="008D2412" w14:paraId="7B706C50"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810E3D9" w14:textId="77777777" w:rsidR="001E59F3" w:rsidRPr="00D046A0" w:rsidRDefault="001E59F3" w:rsidP="00CD2E53">
            <w:pPr>
              <w:pStyle w:val="Ttulo9"/>
              <w:jc w:val="center"/>
              <w:outlineLvl w:val="8"/>
              <w:rPr>
                <w:b w:val="0"/>
              </w:rPr>
            </w:pPr>
          </w:p>
        </w:tc>
        <w:tc>
          <w:tcPr>
            <w:tcW w:w="3402" w:type="dxa"/>
          </w:tcPr>
          <w:p w14:paraId="4B01DB37" w14:textId="77777777" w:rsidR="001E59F3" w:rsidRPr="008D2412"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649" w:name="_[A]_TotalOperSegAutoexpedibleNoExcl_2"/>
            <w:bookmarkEnd w:id="649"/>
            <w:r w:rsidRPr="008D2412">
              <w:t xml:space="preserve">[A] </w:t>
            </w:r>
            <w:r w:rsidR="001E59F3" w:rsidRPr="008D2412">
              <w:rPr>
                <w:snapToGrid w:val="0"/>
                <w:lang w:val="es-ES_tradnl"/>
              </w:rPr>
              <w:t>TotalOperSegAutoexpedibleNoExclusivo</w:t>
            </w:r>
          </w:p>
        </w:tc>
        <w:tc>
          <w:tcPr>
            <w:tcW w:w="4536" w:type="dxa"/>
            <w:vAlign w:val="center"/>
          </w:tcPr>
          <w:p w14:paraId="2143AF97" w14:textId="77777777" w:rsidR="001E59F3" w:rsidRPr="001529A8" w:rsidRDefault="001E59F3"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w:t>
            </w:r>
            <w:r w:rsidR="00792E34">
              <w:rPr>
                <w:rFonts w:cs="Arial"/>
                <w:snapToGrid w:val="0"/>
                <w:sz w:val="16"/>
                <w:szCs w:val="16"/>
                <w:lang w:val="es-ES_tradnl"/>
              </w:rPr>
              <w:t>primas de pólizas contratadas</w:t>
            </w:r>
            <w:r w:rsidRPr="001529A8">
              <w:rPr>
                <w:rFonts w:cs="Arial"/>
                <w:snapToGrid w:val="0"/>
                <w:sz w:val="16"/>
                <w:szCs w:val="16"/>
                <w:lang w:val="es-ES_tradnl"/>
              </w:rPr>
              <w:t xml:space="preserve"> colocadas a través de Operadores de Seguros Autoexpedibles No Exclusivo</w:t>
            </w:r>
          </w:p>
        </w:tc>
        <w:tc>
          <w:tcPr>
            <w:tcW w:w="397" w:type="dxa"/>
            <w:textDirection w:val="btLr"/>
            <w:vAlign w:val="center"/>
          </w:tcPr>
          <w:p w14:paraId="3CB3E8D5" w14:textId="77777777" w:rsidR="001E59F3" w:rsidRPr="008D2412" w:rsidRDefault="001E59F3" w:rsidP="009D4DC8">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2412">
              <w:rPr>
                <w:rFonts w:cs="Arial"/>
              </w:rPr>
              <w:t>No aplica</w:t>
            </w:r>
          </w:p>
        </w:tc>
        <w:tc>
          <w:tcPr>
            <w:tcW w:w="5103" w:type="dxa"/>
            <w:vAlign w:val="center"/>
          </w:tcPr>
          <w:p w14:paraId="5CF7F6F6" w14:textId="77777777" w:rsidR="00D046A0" w:rsidRDefault="00000000" w:rsidP="009D4DC8">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hyperlink w:anchor="_[A]_TotalOperSegAutoexpedibleNoExcl_2" w:history="1">
              <w:r w:rsidR="0032131E" w:rsidRPr="008D2412">
                <w:rPr>
                  <w:rStyle w:val="Hipervnculo"/>
                  <w:rFonts w:cs="Arial"/>
                  <w:snapToGrid w:val="0"/>
                  <w:sz w:val="16"/>
                  <w:szCs w:val="16"/>
                  <w:lang w:val="es-ES_tradnl"/>
                </w:rPr>
                <w:t>[A] TotalOperSegAutoexpedibleNoExclusivo</w:t>
              </w:r>
            </w:hyperlink>
            <w:r w:rsidR="00247576" w:rsidRPr="008D2412">
              <w:rPr>
                <w:rFonts w:cs="Arial"/>
                <w:snapToGrid w:val="0"/>
                <w:sz w:val="16"/>
                <w:szCs w:val="16"/>
                <w:lang w:val="es-ES_tradnl"/>
              </w:rPr>
              <w:t xml:space="preserve"> = </w:t>
            </w:r>
          </w:p>
          <w:p w14:paraId="2FCA356D" w14:textId="77777777" w:rsidR="001E59F3" w:rsidRPr="008D2412" w:rsidRDefault="0025465F" w:rsidP="009D4DC8">
            <w:pP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napToGrid w:val="0"/>
                <w:sz w:val="16"/>
                <w:szCs w:val="16"/>
                <w:lang w:val="es-ES_tradnl"/>
              </w:rPr>
              <w:t>∑</w:t>
            </w:r>
            <w:r w:rsidR="00247576" w:rsidRPr="008D2412">
              <w:rPr>
                <w:rFonts w:cs="Arial"/>
                <w:snapToGrid w:val="0"/>
                <w:sz w:val="16"/>
                <w:szCs w:val="16"/>
                <w:lang w:val="es-ES_tradnl"/>
              </w:rPr>
              <w:t xml:space="preserve"> </w:t>
            </w:r>
            <w:hyperlink w:anchor="_[E]_OperSegAutoexpedibleNoExclusivo_1" w:history="1">
              <w:r w:rsidR="00247576" w:rsidRPr="008D2412">
                <w:rPr>
                  <w:rStyle w:val="Hipervnculo"/>
                  <w:rFonts w:cs="Arial"/>
                  <w:snapToGrid w:val="0"/>
                  <w:sz w:val="16"/>
                  <w:szCs w:val="16"/>
                  <w:lang w:val="es-ES_tradnl"/>
                </w:rPr>
                <w:t>[E] OperSegAutoexpedibleNoExclusivo</w:t>
              </w:r>
            </w:hyperlink>
          </w:p>
        </w:tc>
      </w:tr>
      <w:tr w:rsidR="001E59F3" w:rsidRPr="008D2412" w14:paraId="7CE412BA"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2F83179" w14:textId="77777777" w:rsidR="001E59F3" w:rsidRPr="00D046A0" w:rsidRDefault="001E59F3" w:rsidP="00CD2E53">
            <w:pPr>
              <w:pStyle w:val="Ttulo9"/>
              <w:jc w:val="center"/>
              <w:outlineLvl w:val="8"/>
              <w:rPr>
                <w:b w:val="0"/>
              </w:rPr>
            </w:pPr>
          </w:p>
        </w:tc>
        <w:tc>
          <w:tcPr>
            <w:tcW w:w="3402" w:type="dxa"/>
          </w:tcPr>
          <w:p w14:paraId="268EC4E7" w14:textId="77777777" w:rsidR="001E59F3" w:rsidRPr="008D2412"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650" w:name="_[A]_TotalProveTransfronterizosSeg_2"/>
            <w:bookmarkEnd w:id="650"/>
            <w:r w:rsidRPr="008D2412">
              <w:t xml:space="preserve">[A] </w:t>
            </w:r>
            <w:r w:rsidR="001E59F3" w:rsidRPr="008D2412">
              <w:rPr>
                <w:snapToGrid w:val="0"/>
                <w:lang w:val="es-ES_tradnl"/>
              </w:rPr>
              <w:t>TotalProveTransfronterizosSeg</w:t>
            </w:r>
          </w:p>
        </w:tc>
        <w:tc>
          <w:tcPr>
            <w:tcW w:w="4536" w:type="dxa"/>
            <w:vAlign w:val="center"/>
          </w:tcPr>
          <w:p w14:paraId="4E249281" w14:textId="77777777" w:rsidR="001E59F3" w:rsidRPr="001529A8" w:rsidRDefault="001E59F3"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w:t>
            </w:r>
            <w:r w:rsidR="00792E34">
              <w:rPr>
                <w:rFonts w:cs="Arial"/>
                <w:snapToGrid w:val="0"/>
                <w:sz w:val="16"/>
                <w:szCs w:val="16"/>
                <w:lang w:val="es-ES_tradnl"/>
              </w:rPr>
              <w:t>primas de pólizas contratadas</w:t>
            </w:r>
            <w:r w:rsidRPr="001529A8">
              <w:rPr>
                <w:rFonts w:cs="Arial"/>
                <w:snapToGrid w:val="0"/>
                <w:sz w:val="16"/>
                <w:szCs w:val="16"/>
                <w:lang w:val="es-ES_tradnl"/>
              </w:rPr>
              <w:t xml:space="preserve"> colocadas a través de Proveedores transfronterizos de seguros</w:t>
            </w:r>
          </w:p>
        </w:tc>
        <w:tc>
          <w:tcPr>
            <w:tcW w:w="397" w:type="dxa"/>
            <w:textDirection w:val="btLr"/>
            <w:vAlign w:val="center"/>
          </w:tcPr>
          <w:p w14:paraId="6C154EBB" w14:textId="77777777" w:rsidR="001E59F3" w:rsidRPr="008D2412" w:rsidRDefault="001E59F3" w:rsidP="009D4DC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2412">
              <w:rPr>
                <w:rFonts w:cs="Arial"/>
              </w:rPr>
              <w:t>No aplica</w:t>
            </w:r>
          </w:p>
        </w:tc>
        <w:tc>
          <w:tcPr>
            <w:tcW w:w="5103" w:type="dxa"/>
            <w:vAlign w:val="center"/>
          </w:tcPr>
          <w:p w14:paraId="087A3D0B" w14:textId="77777777" w:rsidR="00D046A0" w:rsidRDefault="00000000" w:rsidP="009D4DC8">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ProveTransfronterizosSeg_2" w:history="1">
              <w:r w:rsidR="00247576" w:rsidRPr="008D2412">
                <w:rPr>
                  <w:rStyle w:val="Hipervnculo"/>
                  <w:rFonts w:cs="Arial"/>
                  <w:snapToGrid w:val="0"/>
                  <w:sz w:val="16"/>
                  <w:szCs w:val="16"/>
                  <w:lang w:val="es-ES_tradnl"/>
                </w:rPr>
                <w:t>[A] TotalProveTransfronterizosSeg</w:t>
              </w:r>
            </w:hyperlink>
            <w:r w:rsidR="00247576" w:rsidRPr="008D2412">
              <w:rPr>
                <w:rFonts w:cs="Arial"/>
                <w:snapToGrid w:val="0"/>
                <w:sz w:val="16"/>
                <w:szCs w:val="16"/>
                <w:lang w:val="es-ES_tradnl"/>
              </w:rPr>
              <w:t xml:space="preserve"> = </w:t>
            </w:r>
          </w:p>
          <w:p w14:paraId="5484920E" w14:textId="77777777" w:rsidR="001E59F3" w:rsidRPr="008D2412" w:rsidRDefault="0025465F" w:rsidP="009D4DC8">
            <w:pP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napToGrid w:val="0"/>
                <w:sz w:val="16"/>
                <w:szCs w:val="16"/>
                <w:lang w:val="es-ES_tradnl"/>
              </w:rPr>
              <w:t>∑</w:t>
            </w:r>
            <w:r w:rsidR="00247576" w:rsidRPr="008D2412">
              <w:rPr>
                <w:rFonts w:cs="Arial"/>
                <w:snapToGrid w:val="0"/>
                <w:sz w:val="16"/>
                <w:szCs w:val="16"/>
                <w:lang w:val="es-ES_tradnl"/>
              </w:rPr>
              <w:t xml:space="preserve"> </w:t>
            </w:r>
            <w:hyperlink w:anchor="_[E]_ProveTransfronterizosSeg_2" w:history="1">
              <w:r w:rsidR="00247576" w:rsidRPr="008D2412">
                <w:rPr>
                  <w:rStyle w:val="Hipervnculo"/>
                  <w:rFonts w:cs="Arial"/>
                  <w:snapToGrid w:val="0"/>
                  <w:sz w:val="16"/>
                  <w:szCs w:val="16"/>
                  <w:lang w:val="es-ES_tradnl"/>
                </w:rPr>
                <w:t>[E] ProveTransfronterizosSeg</w:t>
              </w:r>
            </w:hyperlink>
          </w:p>
        </w:tc>
      </w:tr>
      <w:tr w:rsidR="001E59F3" w:rsidRPr="008D2412" w14:paraId="4DEF8FB5"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4AF5C22" w14:textId="77777777" w:rsidR="001E59F3" w:rsidRPr="00D046A0" w:rsidRDefault="001E59F3" w:rsidP="00CD2E53">
            <w:pPr>
              <w:pStyle w:val="Ttulo9"/>
              <w:jc w:val="center"/>
              <w:outlineLvl w:val="8"/>
              <w:rPr>
                <w:b w:val="0"/>
              </w:rPr>
            </w:pPr>
          </w:p>
        </w:tc>
        <w:tc>
          <w:tcPr>
            <w:tcW w:w="3402" w:type="dxa"/>
          </w:tcPr>
          <w:p w14:paraId="666E7A36" w14:textId="77777777" w:rsidR="001E59F3" w:rsidRPr="008D2412"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651" w:name="_[A]_TotalOfiEntAseguradora_2"/>
            <w:bookmarkEnd w:id="651"/>
            <w:r w:rsidRPr="008D2412">
              <w:t xml:space="preserve">[A] </w:t>
            </w:r>
            <w:r w:rsidR="001E59F3" w:rsidRPr="008D2412">
              <w:rPr>
                <w:snapToGrid w:val="0"/>
                <w:lang w:val="es-ES_tradnl"/>
              </w:rPr>
              <w:t>TotalOfiEntAseguradora</w:t>
            </w:r>
          </w:p>
        </w:tc>
        <w:tc>
          <w:tcPr>
            <w:tcW w:w="4536" w:type="dxa"/>
            <w:vAlign w:val="center"/>
          </w:tcPr>
          <w:p w14:paraId="37535F1B" w14:textId="77777777" w:rsidR="001E59F3" w:rsidRPr="001529A8" w:rsidRDefault="001E59F3"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w:t>
            </w:r>
            <w:r w:rsidR="00792E34">
              <w:rPr>
                <w:rFonts w:cs="Arial"/>
                <w:snapToGrid w:val="0"/>
                <w:sz w:val="16"/>
                <w:szCs w:val="16"/>
                <w:lang w:val="es-ES_tradnl"/>
              </w:rPr>
              <w:t>primas de pólizas contratadas</w:t>
            </w:r>
            <w:r w:rsidRPr="001529A8">
              <w:rPr>
                <w:rFonts w:cs="Arial"/>
                <w:snapToGrid w:val="0"/>
                <w:sz w:val="16"/>
                <w:szCs w:val="16"/>
                <w:lang w:val="es-ES_tradnl"/>
              </w:rPr>
              <w:t xml:space="preserve"> colocadas a través de las sedes u oficinas de la entidad aseguradora</w:t>
            </w:r>
          </w:p>
        </w:tc>
        <w:tc>
          <w:tcPr>
            <w:tcW w:w="397" w:type="dxa"/>
            <w:textDirection w:val="btLr"/>
            <w:vAlign w:val="center"/>
          </w:tcPr>
          <w:p w14:paraId="14746175" w14:textId="77777777" w:rsidR="001E59F3" w:rsidRPr="008D2412" w:rsidRDefault="001E59F3" w:rsidP="009D4DC8">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2412">
              <w:rPr>
                <w:rFonts w:cs="Arial"/>
              </w:rPr>
              <w:t>No aplica</w:t>
            </w:r>
          </w:p>
        </w:tc>
        <w:tc>
          <w:tcPr>
            <w:tcW w:w="5103" w:type="dxa"/>
            <w:vAlign w:val="center"/>
          </w:tcPr>
          <w:p w14:paraId="4FCB8664" w14:textId="77777777" w:rsidR="001E59F3" w:rsidRPr="008D2412" w:rsidRDefault="00000000" w:rsidP="009D4DC8">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OfiEntAseguradora_2" w:history="1">
              <w:r w:rsidR="00247576" w:rsidRPr="008D2412">
                <w:rPr>
                  <w:rStyle w:val="Hipervnculo"/>
                  <w:rFonts w:cs="Arial"/>
                  <w:snapToGrid w:val="0"/>
                  <w:sz w:val="16"/>
                  <w:szCs w:val="16"/>
                  <w:lang w:val="es-ES_tradnl"/>
                </w:rPr>
                <w:t>[A] TotalOfiEntAseguradora</w:t>
              </w:r>
            </w:hyperlink>
            <w:r w:rsidR="00247576" w:rsidRPr="008D2412">
              <w:rPr>
                <w:rFonts w:cs="Arial"/>
                <w:snapToGrid w:val="0"/>
                <w:sz w:val="16"/>
                <w:szCs w:val="16"/>
                <w:lang w:val="es-ES_tradnl"/>
              </w:rPr>
              <w:t xml:space="preserve"> = </w:t>
            </w:r>
            <w:r w:rsidR="0025465F">
              <w:rPr>
                <w:rFonts w:cs="Arial"/>
                <w:snapToGrid w:val="0"/>
                <w:sz w:val="16"/>
                <w:szCs w:val="16"/>
                <w:lang w:val="es-ES_tradnl"/>
              </w:rPr>
              <w:t>∑</w:t>
            </w:r>
            <w:r w:rsidR="00247576" w:rsidRPr="008D2412">
              <w:rPr>
                <w:rFonts w:cs="Arial"/>
                <w:snapToGrid w:val="0"/>
                <w:sz w:val="16"/>
                <w:szCs w:val="16"/>
                <w:lang w:val="es-ES_tradnl"/>
              </w:rPr>
              <w:t xml:space="preserve"> </w:t>
            </w:r>
            <w:hyperlink w:anchor="_[E]_OfiEntAseguradora_2" w:history="1">
              <w:r w:rsidR="00247576" w:rsidRPr="008D2412">
                <w:rPr>
                  <w:rStyle w:val="Hipervnculo"/>
                  <w:rFonts w:cs="Arial"/>
                  <w:snapToGrid w:val="0"/>
                  <w:sz w:val="16"/>
                  <w:szCs w:val="16"/>
                  <w:lang w:val="es-ES_tradnl"/>
                </w:rPr>
                <w:t>[E] OfiEntAseguradora</w:t>
              </w:r>
            </w:hyperlink>
          </w:p>
        </w:tc>
      </w:tr>
      <w:tr w:rsidR="001E59F3" w:rsidRPr="008D2412" w14:paraId="5FB8C86F"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A68E360" w14:textId="77777777" w:rsidR="001E59F3" w:rsidRPr="00D046A0" w:rsidRDefault="00B4199C" w:rsidP="00CD2E53">
            <w:pPr>
              <w:pStyle w:val="Ttulo9"/>
              <w:jc w:val="center"/>
              <w:outlineLvl w:val="8"/>
              <w:rPr>
                <w:b w:val="0"/>
              </w:rPr>
            </w:pPr>
            <w:r>
              <w:rPr>
                <w:b w:val="0"/>
              </w:rPr>
              <w:t>[E]</w:t>
            </w:r>
            <w:r w:rsidR="001E59F3" w:rsidRPr="00D046A0">
              <w:rPr>
                <w:b w:val="0"/>
              </w:rPr>
              <w:t>Ramo</w:t>
            </w:r>
            <w:r w:rsidR="00404167">
              <w:rPr>
                <w:b w:val="0"/>
              </w:rPr>
              <w:t>PrimasPolizasContratadas</w:t>
            </w:r>
            <w:r w:rsidR="00261506" w:rsidRPr="00D046A0">
              <w:rPr>
                <w:b w:val="0"/>
              </w:rPr>
              <w:t>SegPersonales</w:t>
            </w:r>
          </w:p>
        </w:tc>
        <w:tc>
          <w:tcPr>
            <w:tcW w:w="3402" w:type="dxa"/>
          </w:tcPr>
          <w:p w14:paraId="24E7C4CD" w14:textId="77777777" w:rsidR="001E59F3" w:rsidRPr="008D2412" w:rsidRDefault="00037B26" w:rsidP="0025465F">
            <w:pPr>
              <w:pStyle w:val="Ttulo9"/>
              <w:outlineLvl w:val="8"/>
              <w:cnfStyle w:val="000000100000" w:firstRow="0" w:lastRow="0" w:firstColumn="0" w:lastColumn="0" w:oddVBand="0" w:evenVBand="0" w:oddHBand="1" w:evenHBand="0" w:firstRowFirstColumn="0" w:firstRowLastColumn="0" w:lastRowFirstColumn="0" w:lastRowLastColumn="0"/>
            </w:pPr>
            <w:r w:rsidRPr="008D2412">
              <w:t xml:space="preserve">[A] </w:t>
            </w:r>
            <w:r w:rsidR="001E59F3" w:rsidRPr="008D2412">
              <w:t>id</w:t>
            </w:r>
          </w:p>
        </w:tc>
        <w:tc>
          <w:tcPr>
            <w:tcW w:w="4536" w:type="dxa"/>
            <w:vAlign w:val="center"/>
          </w:tcPr>
          <w:p w14:paraId="6A75A7BD" w14:textId="77777777" w:rsidR="001E59F3" w:rsidRPr="001529A8" w:rsidRDefault="001E59F3" w:rsidP="00B85D0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Se debe indicar el código del ramo</w:t>
            </w:r>
          </w:p>
        </w:tc>
        <w:tc>
          <w:tcPr>
            <w:tcW w:w="397" w:type="dxa"/>
            <w:textDirection w:val="btLr"/>
            <w:vAlign w:val="center"/>
          </w:tcPr>
          <w:p w14:paraId="3EB0F180" w14:textId="77777777" w:rsidR="001E59F3" w:rsidRPr="008D2412" w:rsidRDefault="001E59F3" w:rsidP="009D4DC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2412">
              <w:rPr>
                <w:rFonts w:cs="Arial"/>
              </w:rPr>
              <w:t>No aplica</w:t>
            </w:r>
          </w:p>
        </w:tc>
        <w:tc>
          <w:tcPr>
            <w:tcW w:w="5103" w:type="dxa"/>
            <w:vAlign w:val="center"/>
          </w:tcPr>
          <w:p w14:paraId="252D8E4C" w14:textId="77777777" w:rsidR="001E59F3" w:rsidRPr="008D2412" w:rsidRDefault="001E59F3" w:rsidP="009D4DC8">
            <w:pPr>
              <w:pStyle w:val="TextoJustificadoTabla"/>
              <w:jc w:val="left"/>
              <w:cnfStyle w:val="000000100000" w:firstRow="0" w:lastRow="0" w:firstColumn="0" w:lastColumn="0" w:oddVBand="0" w:evenVBand="0" w:oddHBand="1" w:evenHBand="0" w:firstRowFirstColumn="0" w:firstRowLastColumn="0" w:lastRowFirstColumn="0" w:lastRowLastColumn="0"/>
              <w:rPr>
                <w:rFonts w:eastAsia="Batang" w:cs="Arial"/>
              </w:rPr>
            </w:pPr>
            <w:r w:rsidRPr="008D2412">
              <w:rPr>
                <w:rFonts w:eastAsia="Batang" w:cs="Arial"/>
              </w:rPr>
              <w:t xml:space="preserve">Debe ser un código de la </w:t>
            </w:r>
            <w:hyperlink w:anchor="_Ramos" w:history="1">
              <w:r w:rsidRPr="008D2412">
                <w:rPr>
                  <w:rStyle w:val="Hipervnculo"/>
                  <w:rFonts w:eastAsia="Batang" w:cs="Arial"/>
                </w:rPr>
                <w:t>lista por ramo</w:t>
              </w:r>
            </w:hyperlink>
          </w:p>
        </w:tc>
      </w:tr>
      <w:tr w:rsidR="001E59F3" w:rsidRPr="008D2412" w14:paraId="0281C7C6"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4EEE2776" w14:textId="77777777" w:rsidR="001E59F3" w:rsidRPr="00D046A0" w:rsidRDefault="00B4199C" w:rsidP="00CD2E53">
            <w:pPr>
              <w:pStyle w:val="Ttulo9"/>
              <w:jc w:val="center"/>
              <w:outlineLvl w:val="8"/>
              <w:rPr>
                <w:b w:val="0"/>
              </w:rPr>
            </w:pPr>
            <w:r>
              <w:rPr>
                <w:b w:val="0"/>
              </w:rPr>
              <w:t>[E]</w:t>
            </w:r>
            <w:r w:rsidR="00404167">
              <w:rPr>
                <w:b w:val="0"/>
              </w:rPr>
              <w:t>PrimasPolizasContratadas</w:t>
            </w:r>
            <w:r w:rsidR="0064690B" w:rsidRPr="00D046A0">
              <w:rPr>
                <w:b w:val="0"/>
              </w:rPr>
              <w:t>SegPersonalesPorRamo</w:t>
            </w:r>
          </w:p>
        </w:tc>
        <w:tc>
          <w:tcPr>
            <w:tcW w:w="3402" w:type="dxa"/>
          </w:tcPr>
          <w:p w14:paraId="216CAB3E" w14:textId="77777777" w:rsidR="001E59F3" w:rsidRPr="008D2412" w:rsidRDefault="00037B2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52" w:name="_[A]_Total_90"/>
            <w:bookmarkEnd w:id="652"/>
            <w:r w:rsidRPr="008D2412">
              <w:t xml:space="preserve">[A] </w:t>
            </w:r>
            <w:r w:rsidR="001E59F3" w:rsidRPr="008D2412">
              <w:t>Total</w:t>
            </w:r>
          </w:p>
        </w:tc>
        <w:tc>
          <w:tcPr>
            <w:tcW w:w="4536" w:type="dxa"/>
            <w:vAlign w:val="center"/>
          </w:tcPr>
          <w:p w14:paraId="60F2270A" w14:textId="77777777" w:rsidR="001E59F3" w:rsidRPr="001529A8" w:rsidRDefault="001E59F3" w:rsidP="00B85D0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w:t>
            </w:r>
            <w:r w:rsidR="00792E34">
              <w:rPr>
                <w:rFonts w:cs="Arial"/>
                <w:snapToGrid w:val="0"/>
                <w:sz w:val="16"/>
                <w:szCs w:val="16"/>
                <w:lang w:val="es-ES_tradnl"/>
              </w:rPr>
              <w:t>primas de pólizas contratadas</w:t>
            </w:r>
            <w:r w:rsidRPr="001529A8">
              <w:rPr>
                <w:rFonts w:cs="Arial"/>
                <w:snapToGrid w:val="0"/>
                <w:sz w:val="16"/>
                <w:szCs w:val="16"/>
                <w:lang w:val="es-ES_tradnl"/>
              </w:rPr>
              <w:t xml:space="preserve"> a través de todos los canales de comercialización y por el ramo seleccionado</w:t>
            </w:r>
          </w:p>
        </w:tc>
        <w:tc>
          <w:tcPr>
            <w:tcW w:w="397" w:type="dxa"/>
            <w:textDirection w:val="btLr"/>
            <w:vAlign w:val="center"/>
          </w:tcPr>
          <w:p w14:paraId="44D08958" w14:textId="77777777" w:rsidR="001E59F3" w:rsidRPr="008D2412" w:rsidRDefault="001E59F3" w:rsidP="009D4DC8">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2412">
              <w:rPr>
                <w:rFonts w:cs="Arial"/>
              </w:rPr>
              <w:t>No aplica</w:t>
            </w:r>
          </w:p>
        </w:tc>
        <w:tc>
          <w:tcPr>
            <w:tcW w:w="5103" w:type="dxa"/>
            <w:vAlign w:val="center"/>
          </w:tcPr>
          <w:p w14:paraId="0F31BF3A" w14:textId="77777777" w:rsidR="001E59F3" w:rsidRPr="008D2412" w:rsidRDefault="00000000" w:rsidP="009D4DC8">
            <w:pPr>
              <w:pStyle w:val="TextoJustificadoTabla"/>
              <w:jc w:val="left"/>
              <w:cnfStyle w:val="000000000000" w:firstRow="0" w:lastRow="0" w:firstColumn="0" w:lastColumn="0" w:oddVBand="0" w:evenVBand="0" w:oddHBand="0" w:evenHBand="0" w:firstRowFirstColumn="0" w:firstRowLastColumn="0" w:lastRowFirstColumn="0" w:lastRowLastColumn="0"/>
              <w:rPr>
                <w:rFonts w:cs="Arial"/>
              </w:rPr>
            </w:pPr>
            <w:hyperlink w:anchor="_[A]_Total_90" w:history="1">
              <w:r w:rsidR="00247576" w:rsidRPr="008D2412">
                <w:rPr>
                  <w:rStyle w:val="Hipervnculo"/>
                  <w:rFonts w:cs="Arial"/>
                </w:rPr>
                <w:t>[A] Total</w:t>
              </w:r>
            </w:hyperlink>
            <w:r w:rsidR="00247576" w:rsidRPr="008D2412">
              <w:rPr>
                <w:rFonts w:cs="Arial"/>
              </w:rPr>
              <w:t xml:space="preserve"> = </w:t>
            </w:r>
            <w:r w:rsidR="0025465F">
              <w:rPr>
                <w:rFonts w:cs="Arial"/>
              </w:rPr>
              <w:t>∑</w:t>
            </w:r>
            <w:r w:rsidR="00247576" w:rsidRPr="008D2412">
              <w:rPr>
                <w:rFonts w:cs="Arial"/>
              </w:rPr>
              <w:t xml:space="preserve"> </w:t>
            </w:r>
            <w:hyperlink w:anchor="_DesglosePrimasDevengadasSegPersonal_1" w:history="1">
              <w:r w:rsidR="00247576" w:rsidRPr="008D2412">
                <w:rPr>
                  <w:rStyle w:val="Hipervnculo"/>
                  <w:rFonts w:cs="Arial"/>
                </w:rPr>
                <w:t>Desglose</w:t>
              </w:r>
              <w:r w:rsidR="00404167">
                <w:rPr>
                  <w:rStyle w:val="Hipervnculo"/>
                  <w:rFonts w:cs="Arial"/>
                </w:rPr>
                <w:t>PrimasPolizasContratadas</w:t>
              </w:r>
              <w:r w:rsidR="00247576" w:rsidRPr="008D2412">
                <w:rPr>
                  <w:rStyle w:val="Hipervnculo"/>
                  <w:rFonts w:cs="Arial"/>
                </w:rPr>
                <w:t>SegPersonalesPorRamo</w:t>
              </w:r>
            </w:hyperlink>
          </w:p>
        </w:tc>
      </w:tr>
      <w:tr w:rsidR="001E59F3" w:rsidRPr="008D2412" w14:paraId="213B0CF2"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47D9B725" w14:textId="77777777" w:rsidR="001E59F3" w:rsidRPr="00D046A0" w:rsidRDefault="00B4199C" w:rsidP="00CD2E53">
            <w:pPr>
              <w:pStyle w:val="Ttulo9"/>
              <w:jc w:val="center"/>
              <w:outlineLvl w:val="8"/>
              <w:rPr>
                <w:b w:val="0"/>
              </w:rPr>
            </w:pPr>
            <w:bookmarkStart w:id="653" w:name="_DesglosePrimasDevengadasSegPersonal_1"/>
            <w:bookmarkEnd w:id="653"/>
            <w:r>
              <w:rPr>
                <w:b w:val="0"/>
              </w:rPr>
              <w:t>[E]</w:t>
            </w:r>
            <w:r w:rsidR="001E59F3" w:rsidRPr="00D046A0">
              <w:rPr>
                <w:b w:val="0"/>
              </w:rPr>
              <w:t>Desglose</w:t>
            </w:r>
            <w:r w:rsidR="00404167">
              <w:rPr>
                <w:b w:val="0"/>
              </w:rPr>
              <w:t>PrimasPolizasContratadas</w:t>
            </w:r>
            <w:r w:rsidR="00D82C2B" w:rsidRPr="00D046A0">
              <w:rPr>
                <w:b w:val="0"/>
              </w:rPr>
              <w:t>SegPersonalesPorRamo</w:t>
            </w:r>
          </w:p>
        </w:tc>
        <w:tc>
          <w:tcPr>
            <w:tcW w:w="3402" w:type="dxa"/>
          </w:tcPr>
          <w:p w14:paraId="0653D379" w14:textId="77777777" w:rsidR="001E59F3" w:rsidRPr="008D2412" w:rsidRDefault="00292C76" w:rsidP="002B21F1">
            <w:pPr>
              <w:pStyle w:val="Ttulo9"/>
              <w:outlineLvl w:val="8"/>
              <w:cnfStyle w:val="000000100000" w:firstRow="0" w:lastRow="0" w:firstColumn="0" w:lastColumn="0" w:oddVBand="0" w:evenVBand="0" w:oddHBand="1" w:evenHBand="0" w:firstRowFirstColumn="0" w:firstRowLastColumn="0" w:lastRowFirstColumn="0" w:lastRowLastColumn="0"/>
            </w:pPr>
            <w:bookmarkStart w:id="654" w:name="_[E]_AgenSegurosNoVinculadoExclusivo_2"/>
            <w:bookmarkEnd w:id="654"/>
            <w:r w:rsidRPr="008D2412">
              <w:t xml:space="preserve">[E] </w:t>
            </w:r>
            <w:r w:rsidR="001E59F3" w:rsidRPr="008D2412">
              <w:t>AgenSegNoVinculadoExclusivo</w:t>
            </w:r>
          </w:p>
        </w:tc>
        <w:tc>
          <w:tcPr>
            <w:tcW w:w="4536" w:type="dxa"/>
            <w:vAlign w:val="center"/>
          </w:tcPr>
          <w:p w14:paraId="58E488F2" w14:textId="77777777" w:rsidR="001E59F3" w:rsidRPr="001529A8" w:rsidRDefault="001E59F3" w:rsidP="00792E34">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w:t>
            </w:r>
            <w:r w:rsidR="00792E34">
              <w:rPr>
                <w:rFonts w:cs="Arial"/>
                <w:snapToGrid w:val="0"/>
                <w:sz w:val="16"/>
                <w:szCs w:val="16"/>
                <w:lang w:val="es-ES_tradnl"/>
              </w:rPr>
              <w:t>primas de pólizas contratadas</w:t>
            </w:r>
            <w:r w:rsidRPr="001529A8">
              <w:rPr>
                <w:rFonts w:cs="Arial"/>
                <w:snapToGrid w:val="0"/>
                <w:sz w:val="16"/>
                <w:szCs w:val="16"/>
                <w:lang w:val="es-ES_tradnl"/>
              </w:rPr>
              <w:t xml:space="preserve"> colocadas a través de Agentes de Seguros No Vinculados Exclusivos</w:t>
            </w:r>
          </w:p>
        </w:tc>
        <w:tc>
          <w:tcPr>
            <w:tcW w:w="397" w:type="dxa"/>
            <w:textDirection w:val="btLr"/>
            <w:vAlign w:val="center"/>
          </w:tcPr>
          <w:p w14:paraId="52668A66" w14:textId="77777777" w:rsidR="001E59F3" w:rsidRPr="008D2412" w:rsidRDefault="001E59F3" w:rsidP="009D4DC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2412">
              <w:rPr>
                <w:rFonts w:cs="Arial"/>
              </w:rPr>
              <w:t>No aplica</w:t>
            </w:r>
          </w:p>
        </w:tc>
        <w:tc>
          <w:tcPr>
            <w:tcW w:w="5103" w:type="dxa"/>
            <w:vAlign w:val="center"/>
          </w:tcPr>
          <w:p w14:paraId="42D846C4"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7E1FB3A0" w14:textId="77777777" w:rsidR="001E59F3" w:rsidRPr="008D2412"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8D2412" w14:paraId="39A5EB5B"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16C514A" w14:textId="77777777" w:rsidR="001E59F3" w:rsidRPr="00D046A0" w:rsidRDefault="001E59F3" w:rsidP="00CD2E53">
            <w:pPr>
              <w:pStyle w:val="Ttulo9"/>
              <w:jc w:val="center"/>
              <w:outlineLvl w:val="8"/>
              <w:rPr>
                <w:b w:val="0"/>
              </w:rPr>
            </w:pPr>
          </w:p>
        </w:tc>
        <w:tc>
          <w:tcPr>
            <w:tcW w:w="3402" w:type="dxa"/>
          </w:tcPr>
          <w:p w14:paraId="6377789F" w14:textId="77777777" w:rsidR="001E59F3" w:rsidRPr="008D2412" w:rsidRDefault="00292C7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55" w:name="_[E]_AgenSegNoVinculadosNoExclusivo_2"/>
            <w:bookmarkEnd w:id="655"/>
            <w:r w:rsidRPr="008D2412">
              <w:t xml:space="preserve">[E] </w:t>
            </w:r>
            <w:r w:rsidR="001E59F3" w:rsidRPr="008D2412">
              <w:t>AgenSegNoVinculadosNoExclusivo</w:t>
            </w:r>
          </w:p>
        </w:tc>
        <w:tc>
          <w:tcPr>
            <w:tcW w:w="4536" w:type="dxa"/>
            <w:vAlign w:val="center"/>
          </w:tcPr>
          <w:p w14:paraId="795B4599" w14:textId="77777777" w:rsidR="001E59F3" w:rsidRPr="001529A8" w:rsidRDefault="001E59F3" w:rsidP="00792E34">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w:t>
            </w:r>
            <w:r w:rsidR="00792E34">
              <w:rPr>
                <w:rFonts w:cs="Arial"/>
                <w:snapToGrid w:val="0"/>
                <w:sz w:val="16"/>
                <w:szCs w:val="16"/>
                <w:lang w:val="es-ES_tradnl"/>
              </w:rPr>
              <w:t>primas de pólizas contratadas</w:t>
            </w:r>
            <w:r w:rsidRPr="001529A8">
              <w:rPr>
                <w:rFonts w:cs="Arial"/>
                <w:snapToGrid w:val="0"/>
                <w:sz w:val="16"/>
                <w:szCs w:val="16"/>
                <w:lang w:val="es-ES_tradnl"/>
              </w:rPr>
              <w:t xml:space="preserve"> colocadas a través de Agentes de Seguros No Vinculados No Exclusivos</w:t>
            </w:r>
          </w:p>
        </w:tc>
        <w:tc>
          <w:tcPr>
            <w:tcW w:w="397" w:type="dxa"/>
            <w:textDirection w:val="btLr"/>
            <w:vAlign w:val="center"/>
          </w:tcPr>
          <w:p w14:paraId="3D89F69E" w14:textId="77777777" w:rsidR="001E59F3" w:rsidRPr="008D2412" w:rsidRDefault="001E59F3" w:rsidP="009D4DC8">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2412">
              <w:rPr>
                <w:rFonts w:cs="Arial"/>
              </w:rPr>
              <w:t>No aplica</w:t>
            </w:r>
          </w:p>
        </w:tc>
        <w:tc>
          <w:tcPr>
            <w:tcW w:w="5103" w:type="dxa"/>
            <w:vAlign w:val="center"/>
          </w:tcPr>
          <w:p w14:paraId="70C6E4EF"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1949A75A" w14:textId="77777777" w:rsidR="001E59F3" w:rsidRPr="008D2412"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8D2412" w14:paraId="3A67A368"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D42DCB9" w14:textId="77777777" w:rsidR="001E59F3" w:rsidRPr="00D046A0" w:rsidRDefault="001E59F3" w:rsidP="00CD2E53">
            <w:pPr>
              <w:pStyle w:val="Ttulo9"/>
              <w:jc w:val="center"/>
              <w:outlineLvl w:val="8"/>
              <w:rPr>
                <w:b w:val="0"/>
              </w:rPr>
            </w:pPr>
          </w:p>
        </w:tc>
        <w:tc>
          <w:tcPr>
            <w:tcW w:w="3402" w:type="dxa"/>
          </w:tcPr>
          <w:p w14:paraId="791A76CD" w14:textId="77777777" w:rsidR="001E59F3" w:rsidRPr="008D2412" w:rsidRDefault="00292C7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56" w:name="_[E]_SocAgenSegExclusiva_2"/>
            <w:bookmarkEnd w:id="656"/>
            <w:r w:rsidRPr="008D2412">
              <w:t xml:space="preserve">[E] </w:t>
            </w:r>
            <w:r w:rsidR="001E59F3" w:rsidRPr="008D2412">
              <w:t>SocAgenSegExclusiva</w:t>
            </w:r>
          </w:p>
        </w:tc>
        <w:tc>
          <w:tcPr>
            <w:tcW w:w="4536" w:type="dxa"/>
            <w:vAlign w:val="center"/>
          </w:tcPr>
          <w:p w14:paraId="074C8F43" w14:textId="77777777" w:rsidR="001E59F3" w:rsidRPr="001529A8" w:rsidRDefault="001E59F3" w:rsidP="00792E34">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w:t>
            </w:r>
            <w:r w:rsidR="00792E34">
              <w:rPr>
                <w:rFonts w:cs="Arial"/>
                <w:snapToGrid w:val="0"/>
                <w:sz w:val="16"/>
                <w:szCs w:val="16"/>
                <w:lang w:val="es-ES_tradnl"/>
              </w:rPr>
              <w:t>primas de pólizas contratadas</w:t>
            </w:r>
            <w:r w:rsidRPr="001529A8">
              <w:rPr>
                <w:rFonts w:cs="Arial"/>
                <w:snapToGrid w:val="0"/>
                <w:sz w:val="16"/>
                <w:szCs w:val="16"/>
                <w:lang w:val="es-ES_tradnl"/>
              </w:rPr>
              <w:t xml:space="preserve"> colocadas a través de Sociedades Agencia de Seguros Exclusivas</w:t>
            </w:r>
          </w:p>
        </w:tc>
        <w:tc>
          <w:tcPr>
            <w:tcW w:w="397" w:type="dxa"/>
            <w:textDirection w:val="btLr"/>
            <w:vAlign w:val="center"/>
          </w:tcPr>
          <w:p w14:paraId="1F20A953" w14:textId="77777777" w:rsidR="001E59F3" w:rsidRPr="008D2412" w:rsidRDefault="001E59F3" w:rsidP="009D4DC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2412">
              <w:rPr>
                <w:rFonts w:cs="Arial"/>
              </w:rPr>
              <w:t>No aplica</w:t>
            </w:r>
          </w:p>
        </w:tc>
        <w:tc>
          <w:tcPr>
            <w:tcW w:w="5103" w:type="dxa"/>
            <w:vAlign w:val="center"/>
          </w:tcPr>
          <w:p w14:paraId="430CA088"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567750E7" w14:textId="77777777" w:rsidR="001E59F3" w:rsidRPr="008D2412"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8D2412" w14:paraId="3BEB6EF2"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4F49F6E" w14:textId="77777777" w:rsidR="001E59F3" w:rsidRPr="00D046A0" w:rsidRDefault="001E59F3" w:rsidP="00CD2E53">
            <w:pPr>
              <w:pStyle w:val="Ttulo9"/>
              <w:jc w:val="center"/>
              <w:outlineLvl w:val="8"/>
              <w:rPr>
                <w:b w:val="0"/>
              </w:rPr>
            </w:pPr>
          </w:p>
        </w:tc>
        <w:tc>
          <w:tcPr>
            <w:tcW w:w="3402" w:type="dxa"/>
          </w:tcPr>
          <w:p w14:paraId="2794FFDA" w14:textId="77777777" w:rsidR="001E59F3" w:rsidRPr="008D2412" w:rsidRDefault="00292C7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57" w:name="_[E]_SocAgenSegNoExclusiva_2"/>
            <w:bookmarkEnd w:id="657"/>
            <w:r w:rsidRPr="008D2412">
              <w:t xml:space="preserve">[E] </w:t>
            </w:r>
            <w:r w:rsidR="001E59F3" w:rsidRPr="008D2412">
              <w:t>SocAgenSegNoExclusiva</w:t>
            </w:r>
          </w:p>
        </w:tc>
        <w:tc>
          <w:tcPr>
            <w:tcW w:w="4536" w:type="dxa"/>
            <w:vAlign w:val="center"/>
          </w:tcPr>
          <w:p w14:paraId="1A280D36" w14:textId="77777777" w:rsidR="001E59F3" w:rsidRPr="001529A8" w:rsidRDefault="001E59F3" w:rsidP="00792E34">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w:t>
            </w:r>
            <w:r w:rsidR="00792E34">
              <w:rPr>
                <w:rFonts w:cs="Arial"/>
                <w:snapToGrid w:val="0"/>
                <w:sz w:val="16"/>
                <w:szCs w:val="16"/>
                <w:lang w:val="es-ES_tradnl"/>
              </w:rPr>
              <w:t>primas de pólizas contratadas</w:t>
            </w:r>
            <w:r w:rsidRPr="001529A8">
              <w:rPr>
                <w:rFonts w:cs="Arial"/>
                <w:snapToGrid w:val="0"/>
                <w:sz w:val="16"/>
                <w:szCs w:val="16"/>
                <w:lang w:val="es-ES_tradnl"/>
              </w:rPr>
              <w:t xml:space="preserve"> colocadas a través de Sociedades Agencia de Seguros No Exclusivas</w:t>
            </w:r>
          </w:p>
        </w:tc>
        <w:tc>
          <w:tcPr>
            <w:tcW w:w="397" w:type="dxa"/>
            <w:textDirection w:val="btLr"/>
            <w:vAlign w:val="center"/>
          </w:tcPr>
          <w:p w14:paraId="0D8FA13E" w14:textId="77777777" w:rsidR="001E59F3" w:rsidRPr="008D2412" w:rsidRDefault="001E59F3" w:rsidP="009D4DC8">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2412">
              <w:rPr>
                <w:rFonts w:cs="Arial"/>
              </w:rPr>
              <w:t>No aplica</w:t>
            </w:r>
          </w:p>
        </w:tc>
        <w:tc>
          <w:tcPr>
            <w:tcW w:w="5103" w:type="dxa"/>
            <w:vAlign w:val="center"/>
          </w:tcPr>
          <w:p w14:paraId="5A298C15"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06EFE330" w14:textId="77777777" w:rsidR="001E59F3" w:rsidRPr="008D2412"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8D2412" w14:paraId="4E298012"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20C10D5" w14:textId="77777777" w:rsidR="001E59F3" w:rsidRPr="00D046A0" w:rsidRDefault="001E59F3" w:rsidP="00CD2E53">
            <w:pPr>
              <w:pStyle w:val="Ttulo9"/>
              <w:jc w:val="center"/>
              <w:outlineLvl w:val="8"/>
              <w:rPr>
                <w:b w:val="0"/>
              </w:rPr>
            </w:pPr>
          </w:p>
        </w:tc>
        <w:tc>
          <w:tcPr>
            <w:tcW w:w="3402" w:type="dxa"/>
          </w:tcPr>
          <w:p w14:paraId="33EE89D4" w14:textId="77777777" w:rsidR="001E59F3" w:rsidRPr="008D2412" w:rsidRDefault="00292C7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58" w:name="_[E]_SocCorredoraSeg_2"/>
            <w:bookmarkEnd w:id="658"/>
            <w:r w:rsidRPr="008D2412">
              <w:t xml:space="preserve">[E] </w:t>
            </w:r>
            <w:r w:rsidR="001E59F3" w:rsidRPr="008D2412">
              <w:t>SocCorredoraSeg</w:t>
            </w:r>
          </w:p>
        </w:tc>
        <w:tc>
          <w:tcPr>
            <w:tcW w:w="4536" w:type="dxa"/>
            <w:vAlign w:val="center"/>
          </w:tcPr>
          <w:p w14:paraId="612A6AAC" w14:textId="77777777" w:rsidR="001E59F3" w:rsidRPr="001529A8" w:rsidRDefault="001E59F3" w:rsidP="00792E34">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w:t>
            </w:r>
            <w:r w:rsidR="00201DB6">
              <w:rPr>
                <w:rFonts w:cs="Arial"/>
                <w:snapToGrid w:val="0"/>
                <w:sz w:val="16"/>
                <w:szCs w:val="16"/>
                <w:lang w:val="es-ES_tradnl"/>
              </w:rPr>
              <w:t>primas de pólizas contratadas</w:t>
            </w:r>
            <w:r w:rsidRPr="001529A8">
              <w:rPr>
                <w:rFonts w:cs="Arial"/>
                <w:snapToGrid w:val="0"/>
                <w:sz w:val="16"/>
                <w:szCs w:val="16"/>
                <w:lang w:val="es-ES_tradnl"/>
              </w:rPr>
              <w:t xml:space="preserve"> colocadas a través de Sociedades Corredoras de Seguros</w:t>
            </w:r>
          </w:p>
        </w:tc>
        <w:tc>
          <w:tcPr>
            <w:tcW w:w="397" w:type="dxa"/>
            <w:textDirection w:val="btLr"/>
            <w:vAlign w:val="center"/>
          </w:tcPr>
          <w:p w14:paraId="334B2E76" w14:textId="77777777" w:rsidR="001E59F3" w:rsidRPr="008D2412" w:rsidRDefault="001E59F3" w:rsidP="009D4DC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2412">
              <w:rPr>
                <w:rFonts w:cs="Arial"/>
              </w:rPr>
              <w:t>No aplica</w:t>
            </w:r>
          </w:p>
        </w:tc>
        <w:tc>
          <w:tcPr>
            <w:tcW w:w="5103" w:type="dxa"/>
            <w:vAlign w:val="center"/>
          </w:tcPr>
          <w:p w14:paraId="664246DF"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17A5C955" w14:textId="77777777" w:rsidR="001E59F3" w:rsidRPr="008D2412"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8D2412" w14:paraId="3CCF7AE0"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923033D" w14:textId="77777777" w:rsidR="001E59F3" w:rsidRPr="00D046A0" w:rsidRDefault="001E59F3" w:rsidP="00CD2E53">
            <w:pPr>
              <w:pStyle w:val="Ttulo9"/>
              <w:jc w:val="center"/>
              <w:outlineLvl w:val="8"/>
              <w:rPr>
                <w:b w:val="0"/>
              </w:rPr>
            </w:pPr>
          </w:p>
        </w:tc>
        <w:tc>
          <w:tcPr>
            <w:tcW w:w="3402" w:type="dxa"/>
          </w:tcPr>
          <w:p w14:paraId="3F4006B0" w14:textId="77777777" w:rsidR="001E59F3" w:rsidRPr="008D2412" w:rsidRDefault="00292C7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59" w:name="_[E]_OperSegAutoexpedibleExclusivo_2"/>
            <w:bookmarkEnd w:id="659"/>
            <w:r w:rsidRPr="008D2412">
              <w:t xml:space="preserve">[E] </w:t>
            </w:r>
            <w:r w:rsidR="001E59F3" w:rsidRPr="008D2412">
              <w:t>OperSegAutoexpedibleExclusivo</w:t>
            </w:r>
          </w:p>
        </w:tc>
        <w:tc>
          <w:tcPr>
            <w:tcW w:w="4536" w:type="dxa"/>
            <w:vAlign w:val="center"/>
          </w:tcPr>
          <w:p w14:paraId="164D6B60" w14:textId="77777777" w:rsidR="001E59F3" w:rsidRPr="001529A8" w:rsidRDefault="001E59F3" w:rsidP="00792E34">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w:t>
            </w:r>
            <w:r w:rsidR="00201DB6">
              <w:rPr>
                <w:rFonts w:cs="Arial"/>
                <w:snapToGrid w:val="0"/>
                <w:sz w:val="16"/>
                <w:szCs w:val="16"/>
                <w:lang w:val="es-ES_tradnl"/>
              </w:rPr>
              <w:t>primas de pólizas contratadas</w:t>
            </w:r>
            <w:r w:rsidRPr="001529A8">
              <w:rPr>
                <w:rFonts w:cs="Arial"/>
                <w:snapToGrid w:val="0"/>
                <w:sz w:val="16"/>
                <w:szCs w:val="16"/>
                <w:lang w:val="es-ES_tradnl"/>
              </w:rPr>
              <w:t xml:space="preserve"> colocadas a través de Operadores de Seguros Autoexpedibles Exclusivo</w:t>
            </w:r>
          </w:p>
        </w:tc>
        <w:tc>
          <w:tcPr>
            <w:tcW w:w="397" w:type="dxa"/>
            <w:textDirection w:val="btLr"/>
            <w:vAlign w:val="center"/>
          </w:tcPr>
          <w:p w14:paraId="331D08C2" w14:textId="77777777" w:rsidR="001E59F3" w:rsidRPr="008D2412" w:rsidRDefault="001E59F3" w:rsidP="009D4DC8">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2412">
              <w:rPr>
                <w:rFonts w:cs="Arial"/>
              </w:rPr>
              <w:t>No aplica</w:t>
            </w:r>
          </w:p>
        </w:tc>
        <w:tc>
          <w:tcPr>
            <w:tcW w:w="5103" w:type="dxa"/>
            <w:vAlign w:val="center"/>
          </w:tcPr>
          <w:p w14:paraId="7BE5CDDE"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3A17C438" w14:textId="77777777" w:rsidR="001E59F3" w:rsidRPr="008D2412"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8D2412" w14:paraId="036C55B8"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EA9B7BE" w14:textId="77777777" w:rsidR="001E59F3" w:rsidRPr="00D046A0" w:rsidRDefault="001E59F3" w:rsidP="00CD2E53">
            <w:pPr>
              <w:pStyle w:val="Ttulo9"/>
              <w:jc w:val="center"/>
              <w:outlineLvl w:val="8"/>
              <w:rPr>
                <w:b w:val="0"/>
              </w:rPr>
            </w:pPr>
          </w:p>
        </w:tc>
        <w:tc>
          <w:tcPr>
            <w:tcW w:w="3402" w:type="dxa"/>
          </w:tcPr>
          <w:p w14:paraId="4FFAE218" w14:textId="77777777" w:rsidR="001E59F3" w:rsidRPr="008D2412" w:rsidRDefault="00292C7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60" w:name="_[E]_OperSegAutoexpedibleNoExclusivo_1"/>
            <w:bookmarkEnd w:id="660"/>
            <w:r w:rsidRPr="008D2412">
              <w:t xml:space="preserve">[E] </w:t>
            </w:r>
            <w:r w:rsidR="001E59F3" w:rsidRPr="008D2412">
              <w:t>OperSegAutoexpedibleNoExclusivo</w:t>
            </w:r>
          </w:p>
        </w:tc>
        <w:tc>
          <w:tcPr>
            <w:tcW w:w="4536" w:type="dxa"/>
            <w:vAlign w:val="center"/>
          </w:tcPr>
          <w:p w14:paraId="66C0861D" w14:textId="77777777" w:rsidR="001E59F3" w:rsidRPr="001529A8" w:rsidRDefault="001E59F3" w:rsidP="00792E34">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w:t>
            </w:r>
            <w:r w:rsidR="00201DB6">
              <w:rPr>
                <w:rFonts w:cs="Arial"/>
                <w:snapToGrid w:val="0"/>
                <w:sz w:val="16"/>
                <w:szCs w:val="16"/>
                <w:lang w:val="es-ES_tradnl"/>
              </w:rPr>
              <w:t>primas de pólizas contratadas</w:t>
            </w:r>
            <w:r w:rsidRPr="001529A8">
              <w:rPr>
                <w:rFonts w:cs="Arial"/>
                <w:snapToGrid w:val="0"/>
                <w:sz w:val="16"/>
                <w:szCs w:val="16"/>
                <w:lang w:val="es-ES_tradnl"/>
              </w:rPr>
              <w:t xml:space="preserve"> colocadas a través de Operadores de Seguros Autoexpedibles No Exclusivo</w:t>
            </w:r>
          </w:p>
        </w:tc>
        <w:tc>
          <w:tcPr>
            <w:tcW w:w="397" w:type="dxa"/>
            <w:textDirection w:val="btLr"/>
            <w:vAlign w:val="center"/>
          </w:tcPr>
          <w:p w14:paraId="02E5E6BF" w14:textId="77777777" w:rsidR="001E59F3" w:rsidRPr="008D2412" w:rsidRDefault="001E59F3" w:rsidP="009D4DC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2412">
              <w:rPr>
                <w:rFonts w:cs="Arial"/>
              </w:rPr>
              <w:t>No aplica</w:t>
            </w:r>
          </w:p>
        </w:tc>
        <w:tc>
          <w:tcPr>
            <w:tcW w:w="5103" w:type="dxa"/>
            <w:vAlign w:val="center"/>
          </w:tcPr>
          <w:p w14:paraId="48D1E98E"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37F9C0F5" w14:textId="77777777" w:rsidR="001E59F3" w:rsidRPr="008D2412"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8D2412" w14:paraId="2F04EDBC"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E2117BB" w14:textId="77777777" w:rsidR="001E59F3" w:rsidRPr="00D046A0" w:rsidRDefault="001E59F3" w:rsidP="00CD2E53">
            <w:pPr>
              <w:pStyle w:val="Ttulo9"/>
              <w:jc w:val="center"/>
              <w:outlineLvl w:val="8"/>
              <w:rPr>
                <w:b w:val="0"/>
              </w:rPr>
            </w:pPr>
          </w:p>
        </w:tc>
        <w:tc>
          <w:tcPr>
            <w:tcW w:w="3402" w:type="dxa"/>
          </w:tcPr>
          <w:p w14:paraId="0698615D" w14:textId="77777777" w:rsidR="001E59F3" w:rsidRPr="008D2412" w:rsidRDefault="00292C7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61" w:name="_[E]_ProveTransfronterizosSeg_2"/>
            <w:bookmarkEnd w:id="661"/>
            <w:r w:rsidRPr="008D2412">
              <w:t xml:space="preserve">[E] </w:t>
            </w:r>
            <w:r w:rsidR="001E59F3" w:rsidRPr="008D2412">
              <w:t>ProveTransfronterizosSeg</w:t>
            </w:r>
          </w:p>
        </w:tc>
        <w:tc>
          <w:tcPr>
            <w:tcW w:w="4536" w:type="dxa"/>
            <w:vAlign w:val="center"/>
          </w:tcPr>
          <w:p w14:paraId="1EDBED27" w14:textId="77777777" w:rsidR="001E59F3" w:rsidRPr="001529A8" w:rsidRDefault="001E59F3" w:rsidP="00792E34">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w:t>
            </w:r>
            <w:r w:rsidR="00201DB6">
              <w:rPr>
                <w:rFonts w:cs="Arial"/>
                <w:snapToGrid w:val="0"/>
                <w:sz w:val="16"/>
                <w:szCs w:val="16"/>
                <w:lang w:val="es-ES_tradnl"/>
              </w:rPr>
              <w:t>primas de pólizas contratadas</w:t>
            </w:r>
            <w:r w:rsidRPr="001529A8">
              <w:rPr>
                <w:rFonts w:cs="Arial"/>
                <w:snapToGrid w:val="0"/>
                <w:sz w:val="16"/>
                <w:szCs w:val="16"/>
                <w:lang w:val="es-ES_tradnl"/>
              </w:rPr>
              <w:t xml:space="preserve"> colocadas a través de Proveedores transfronterizos de seguros</w:t>
            </w:r>
          </w:p>
        </w:tc>
        <w:tc>
          <w:tcPr>
            <w:tcW w:w="397" w:type="dxa"/>
            <w:textDirection w:val="btLr"/>
            <w:vAlign w:val="center"/>
          </w:tcPr>
          <w:p w14:paraId="7625A5C4" w14:textId="77777777" w:rsidR="001E59F3" w:rsidRPr="008D2412" w:rsidRDefault="001E59F3" w:rsidP="009D4DC8">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2412">
              <w:rPr>
                <w:rFonts w:cs="Arial"/>
              </w:rPr>
              <w:t>No aplica</w:t>
            </w:r>
          </w:p>
        </w:tc>
        <w:tc>
          <w:tcPr>
            <w:tcW w:w="5103" w:type="dxa"/>
            <w:vAlign w:val="center"/>
          </w:tcPr>
          <w:p w14:paraId="1D553DAD"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6A2BD7DB" w14:textId="77777777" w:rsidR="001E59F3" w:rsidRPr="008D2412"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8D2412" w14:paraId="37418D6B"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B2124D4" w14:textId="77777777" w:rsidR="001E59F3" w:rsidRPr="00D046A0" w:rsidRDefault="001E59F3" w:rsidP="00CD2E53">
            <w:pPr>
              <w:pStyle w:val="Ttulo9"/>
              <w:jc w:val="center"/>
              <w:outlineLvl w:val="8"/>
              <w:rPr>
                <w:b w:val="0"/>
              </w:rPr>
            </w:pPr>
          </w:p>
        </w:tc>
        <w:tc>
          <w:tcPr>
            <w:tcW w:w="3402" w:type="dxa"/>
          </w:tcPr>
          <w:p w14:paraId="718EC98E" w14:textId="77777777" w:rsidR="001E59F3" w:rsidRPr="008D2412" w:rsidRDefault="00292C7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62" w:name="_[E]_OfiEntAseguradora_2"/>
            <w:bookmarkEnd w:id="662"/>
            <w:r w:rsidRPr="008D2412">
              <w:t xml:space="preserve">[E] </w:t>
            </w:r>
            <w:r w:rsidR="001E59F3" w:rsidRPr="008D2412">
              <w:t>OfiEntAseguradora</w:t>
            </w:r>
          </w:p>
        </w:tc>
        <w:tc>
          <w:tcPr>
            <w:tcW w:w="4536" w:type="dxa"/>
            <w:vAlign w:val="center"/>
          </w:tcPr>
          <w:p w14:paraId="0DD74633" w14:textId="77777777" w:rsidR="001E59F3" w:rsidRPr="001529A8" w:rsidRDefault="001E59F3" w:rsidP="00792E34">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1529A8">
              <w:rPr>
                <w:rFonts w:cs="Arial"/>
                <w:snapToGrid w:val="0"/>
                <w:sz w:val="16"/>
                <w:szCs w:val="16"/>
                <w:lang w:val="es-ES_tradnl"/>
              </w:rPr>
              <w:t xml:space="preserve">Volumen de </w:t>
            </w:r>
            <w:r w:rsidR="00201DB6">
              <w:rPr>
                <w:rFonts w:cs="Arial"/>
                <w:snapToGrid w:val="0"/>
                <w:sz w:val="16"/>
                <w:szCs w:val="16"/>
                <w:lang w:val="es-ES_tradnl"/>
              </w:rPr>
              <w:t>primas de pólizas contratadas</w:t>
            </w:r>
            <w:r w:rsidRPr="001529A8">
              <w:rPr>
                <w:rFonts w:cs="Arial"/>
                <w:snapToGrid w:val="0"/>
                <w:sz w:val="16"/>
                <w:szCs w:val="16"/>
                <w:lang w:val="es-ES_tradnl"/>
              </w:rPr>
              <w:t xml:space="preserve"> colocadas a través de las sedes u oficinas de la entidad aseguradora</w:t>
            </w:r>
          </w:p>
        </w:tc>
        <w:tc>
          <w:tcPr>
            <w:tcW w:w="397" w:type="dxa"/>
            <w:textDirection w:val="btLr"/>
            <w:vAlign w:val="center"/>
          </w:tcPr>
          <w:p w14:paraId="16ACBE83" w14:textId="77777777" w:rsidR="001E59F3" w:rsidRPr="008D2412" w:rsidRDefault="001E59F3" w:rsidP="009D4DC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2412">
              <w:rPr>
                <w:rFonts w:cs="Arial"/>
              </w:rPr>
              <w:t>No aplica</w:t>
            </w:r>
          </w:p>
        </w:tc>
        <w:tc>
          <w:tcPr>
            <w:tcW w:w="5103" w:type="dxa"/>
            <w:vAlign w:val="center"/>
          </w:tcPr>
          <w:p w14:paraId="7C1572F7"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5DE86397" w14:textId="77777777" w:rsidR="001E59F3" w:rsidRPr="008D2412"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bl>
    <w:p w14:paraId="68DB1B7C" w14:textId="77777777" w:rsidR="00825F65" w:rsidRPr="00825F65" w:rsidRDefault="00825F65" w:rsidP="00825F65">
      <w:pPr>
        <w:rPr>
          <w:lang w:val="es-ES_tradnl" w:eastAsia="en-US"/>
        </w:rPr>
      </w:pPr>
    </w:p>
    <w:p w14:paraId="38BA472E" w14:textId="77777777" w:rsidR="00825F65" w:rsidRDefault="00825F65" w:rsidP="00825F65">
      <w:pPr>
        <w:rPr>
          <w:lang w:val="es-ES_tradnl" w:eastAsia="en-US"/>
        </w:rPr>
      </w:pPr>
    </w:p>
    <w:p w14:paraId="5D496F19" w14:textId="77777777" w:rsidR="00825F65" w:rsidRDefault="00825F65">
      <w:pPr>
        <w:rPr>
          <w:lang w:val="es-ES_tradnl" w:eastAsia="en-US"/>
        </w:rPr>
      </w:pPr>
      <w:r>
        <w:rPr>
          <w:lang w:val="es-ES_tradnl" w:eastAsia="en-US"/>
        </w:rPr>
        <w:br w:type="page"/>
      </w:r>
    </w:p>
    <w:p w14:paraId="6538058B" w14:textId="77777777" w:rsidR="00825F65" w:rsidRDefault="00404167" w:rsidP="00F4314C">
      <w:pPr>
        <w:pStyle w:val="Ttulo3"/>
        <w:numPr>
          <w:ilvl w:val="0"/>
          <w:numId w:val="20"/>
        </w:numPr>
        <w:rPr>
          <w:lang w:eastAsia="en-US"/>
        </w:rPr>
      </w:pPr>
      <w:bookmarkStart w:id="663" w:name="_Toc136255533"/>
      <w:r>
        <w:rPr>
          <w:lang w:eastAsia="en-US"/>
        </w:rPr>
        <w:lastRenderedPageBreak/>
        <w:t>PrimasPolizasContratadas</w:t>
      </w:r>
      <w:r w:rsidR="00825F65" w:rsidRPr="00383671">
        <w:rPr>
          <w:lang w:eastAsia="en-US"/>
        </w:rPr>
        <w:t>SegGenerales</w:t>
      </w:r>
      <w:bookmarkEnd w:id="663"/>
    </w:p>
    <w:p w14:paraId="3139A22E" w14:textId="77777777" w:rsidR="00825F65" w:rsidRDefault="00825F65" w:rsidP="00825F65">
      <w:pPr>
        <w:rPr>
          <w:lang w:val="es-ES_tradnl" w:eastAsia="en-US"/>
        </w:rPr>
      </w:pPr>
    </w:p>
    <w:tbl>
      <w:tblPr>
        <w:tblStyle w:val="Cuadrculamedia3-nfasis1"/>
        <w:tblpPr w:leftFromText="141" w:rightFromText="141" w:vertAnchor="text" w:horzAnchor="page" w:tblpX="1162" w:tblpY="-3"/>
        <w:tblW w:w="0" w:type="auto"/>
        <w:tblLayout w:type="fixed"/>
        <w:tblLook w:val="04A0" w:firstRow="1" w:lastRow="0" w:firstColumn="1" w:lastColumn="0" w:noHBand="0" w:noVBand="1"/>
      </w:tblPr>
      <w:tblGrid>
        <w:gridCol w:w="737"/>
        <w:gridCol w:w="3402"/>
        <w:gridCol w:w="4536"/>
        <w:gridCol w:w="397"/>
        <w:gridCol w:w="5103"/>
      </w:tblGrid>
      <w:tr w:rsidR="00825F65" w:rsidRPr="0025465F" w14:paraId="608BC95B" w14:textId="77777777" w:rsidTr="00C544E2">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0B0F7BC8" w14:textId="77777777" w:rsidR="00825F65" w:rsidRPr="00D046A0" w:rsidRDefault="00825F65" w:rsidP="00C544E2">
            <w:pPr>
              <w:pStyle w:val="TtuloTabla"/>
              <w:ind w:left="113" w:right="113"/>
              <w:rPr>
                <w:rFonts w:cs="Arial"/>
                <w:b/>
                <w:szCs w:val="16"/>
              </w:rPr>
            </w:pPr>
            <w:r w:rsidRPr="00D046A0">
              <w:rPr>
                <w:rFonts w:cs="Arial"/>
                <w:b/>
                <w:szCs w:val="16"/>
              </w:rPr>
              <w:lastRenderedPageBreak/>
              <w:t>Nodo</w:t>
            </w:r>
          </w:p>
        </w:tc>
        <w:tc>
          <w:tcPr>
            <w:tcW w:w="3402" w:type="dxa"/>
            <w:vAlign w:val="center"/>
          </w:tcPr>
          <w:p w14:paraId="6C0C5C8E" w14:textId="77777777" w:rsidR="00825F65" w:rsidRPr="00D046A0" w:rsidRDefault="003131EB" w:rsidP="00C544E2">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046A0">
              <w:rPr>
                <w:rFonts w:cs="Arial"/>
                <w:b/>
                <w:bCs w:val="0"/>
                <w:szCs w:val="16"/>
                <w:lang w:eastAsia="es-CR"/>
              </w:rPr>
              <w:t>Atributo[A] / Elemento[E]</w:t>
            </w:r>
          </w:p>
        </w:tc>
        <w:tc>
          <w:tcPr>
            <w:tcW w:w="4536" w:type="dxa"/>
            <w:vAlign w:val="center"/>
          </w:tcPr>
          <w:p w14:paraId="31479691" w14:textId="77777777" w:rsidR="00825F65" w:rsidRPr="00D046A0" w:rsidRDefault="00825F65" w:rsidP="00C544E2">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046A0">
              <w:rPr>
                <w:rFonts w:cs="Arial"/>
                <w:b/>
                <w:szCs w:val="16"/>
              </w:rPr>
              <w:t>Descripción</w:t>
            </w:r>
          </w:p>
        </w:tc>
        <w:tc>
          <w:tcPr>
            <w:tcW w:w="397" w:type="dxa"/>
            <w:textDirection w:val="btLr"/>
            <w:vAlign w:val="center"/>
          </w:tcPr>
          <w:p w14:paraId="22681092" w14:textId="77777777" w:rsidR="00825F65" w:rsidRPr="00D046A0" w:rsidRDefault="00825F65" w:rsidP="00C544E2">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szCs w:val="16"/>
              </w:rPr>
            </w:pPr>
            <w:r w:rsidRPr="00D046A0">
              <w:rPr>
                <w:rFonts w:cs="Arial"/>
                <w:b/>
                <w:szCs w:val="16"/>
              </w:rPr>
              <w:t xml:space="preserve">Cuenta </w:t>
            </w:r>
            <w:r w:rsidR="003131EB" w:rsidRPr="00D046A0">
              <w:rPr>
                <w:rFonts w:cs="Arial"/>
                <w:b/>
                <w:szCs w:val="16"/>
              </w:rPr>
              <w:t>catálogo</w:t>
            </w:r>
          </w:p>
        </w:tc>
        <w:tc>
          <w:tcPr>
            <w:tcW w:w="5103" w:type="dxa"/>
            <w:vAlign w:val="center"/>
          </w:tcPr>
          <w:p w14:paraId="0D5066FE" w14:textId="77777777" w:rsidR="00825F65" w:rsidRPr="00D046A0" w:rsidRDefault="00825F65" w:rsidP="00C544E2">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046A0">
              <w:rPr>
                <w:rFonts w:cs="Arial"/>
                <w:b/>
                <w:szCs w:val="16"/>
              </w:rPr>
              <w:t>Validaciones</w:t>
            </w:r>
          </w:p>
        </w:tc>
      </w:tr>
      <w:tr w:rsidR="001E59F3" w:rsidRPr="0025465F" w14:paraId="11A5DE1E"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6DB892E7" w14:textId="77777777" w:rsidR="001E59F3" w:rsidRPr="00D046A0" w:rsidRDefault="00B4199C" w:rsidP="00C544E2">
            <w:pPr>
              <w:pStyle w:val="Ttulo9"/>
              <w:jc w:val="center"/>
              <w:outlineLvl w:val="8"/>
              <w:rPr>
                <w:b w:val="0"/>
                <w:snapToGrid w:val="0"/>
                <w:lang w:val="es-ES_tradnl"/>
              </w:rPr>
            </w:pPr>
            <w:r>
              <w:rPr>
                <w:b w:val="0"/>
              </w:rPr>
              <w:t>[E]</w:t>
            </w:r>
            <w:r w:rsidR="00404167">
              <w:rPr>
                <w:b w:val="0"/>
                <w:snapToGrid w:val="0"/>
                <w:lang w:val="es-ES_tradnl"/>
              </w:rPr>
              <w:t>PrimasPolizasContratadas</w:t>
            </w:r>
            <w:r w:rsidR="001E59F3" w:rsidRPr="00D046A0">
              <w:rPr>
                <w:b w:val="0"/>
                <w:snapToGrid w:val="0"/>
                <w:lang w:val="es-ES_tradnl"/>
              </w:rPr>
              <w:t>SegGenerales</w:t>
            </w:r>
          </w:p>
        </w:tc>
        <w:tc>
          <w:tcPr>
            <w:tcW w:w="3402" w:type="dxa"/>
          </w:tcPr>
          <w:p w14:paraId="5CE8A8DE" w14:textId="77777777" w:rsidR="001E59F3" w:rsidRPr="0025465F" w:rsidRDefault="00292C7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64" w:name="_[A]_TotalPriSegGenerales"/>
            <w:bookmarkEnd w:id="664"/>
            <w:r w:rsidRPr="0025465F">
              <w:t xml:space="preserve">[A] </w:t>
            </w:r>
            <w:r w:rsidR="001E59F3" w:rsidRPr="0025465F">
              <w:t>TotalPriSegGenerales</w:t>
            </w:r>
          </w:p>
        </w:tc>
        <w:tc>
          <w:tcPr>
            <w:tcW w:w="4536" w:type="dxa"/>
            <w:vAlign w:val="center"/>
          </w:tcPr>
          <w:p w14:paraId="64A33DB7" w14:textId="77777777" w:rsidR="001E59F3" w:rsidRPr="0025465F" w:rsidRDefault="001E59F3" w:rsidP="0025465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 xml:space="preserve">Volumen de </w:t>
            </w:r>
            <w:r w:rsidR="00792E34">
              <w:rPr>
                <w:rFonts w:cs="Arial"/>
              </w:rPr>
              <w:t>primas de pólizas contratadas</w:t>
            </w:r>
            <w:r w:rsidRPr="0025465F">
              <w:rPr>
                <w:rFonts w:cs="Arial"/>
              </w:rPr>
              <w:t xml:space="preserve"> colocadas a través de todos los canales de comercialización y por todos los ramos de Seguros Generales</w:t>
            </w:r>
          </w:p>
        </w:tc>
        <w:tc>
          <w:tcPr>
            <w:tcW w:w="397" w:type="dxa"/>
            <w:textDirection w:val="btLr"/>
            <w:vAlign w:val="center"/>
          </w:tcPr>
          <w:p w14:paraId="658372FD" w14:textId="77777777" w:rsidR="001E59F3" w:rsidRPr="0025465F" w:rsidRDefault="001E59F3" w:rsidP="0025465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No aplica</w:t>
            </w:r>
          </w:p>
        </w:tc>
        <w:tc>
          <w:tcPr>
            <w:tcW w:w="5103" w:type="dxa"/>
            <w:vAlign w:val="center"/>
          </w:tcPr>
          <w:p w14:paraId="7EDF481F" w14:textId="77777777" w:rsidR="00B85D0A" w:rsidRPr="0025465F" w:rsidRDefault="00B85D0A" w:rsidP="0025465F">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p>
          <w:p w14:paraId="56DEC2E6" w14:textId="77777777" w:rsidR="00D046A0" w:rsidRDefault="00000000" w:rsidP="0025465F">
            <w:pPr>
              <w:pStyle w:val="TextoCentradoTabla"/>
              <w:ind w:left="0"/>
              <w:jc w:val="left"/>
              <w:cnfStyle w:val="000000100000" w:firstRow="0" w:lastRow="0" w:firstColumn="0" w:lastColumn="0" w:oddVBand="0" w:evenVBand="0" w:oddHBand="1" w:evenHBand="0" w:firstRowFirstColumn="0" w:firstRowLastColumn="0" w:lastRowFirstColumn="0" w:lastRowLastColumn="0"/>
              <w:rPr>
                <w:rFonts w:cs="Arial"/>
                <w:snapToGrid/>
              </w:rPr>
            </w:pPr>
            <w:hyperlink w:anchor="_[A]_TotalPriSegGenerales" w:history="1">
              <w:r w:rsidR="001529A8" w:rsidRPr="0025465F">
                <w:rPr>
                  <w:rStyle w:val="Hipervnculo"/>
                  <w:rFonts w:cs="Arial"/>
                  <w:snapToGrid/>
                </w:rPr>
                <w:t>[A] TotalPriSegGenerales</w:t>
              </w:r>
            </w:hyperlink>
            <w:r w:rsidR="001529A8" w:rsidRPr="0025465F">
              <w:rPr>
                <w:rFonts w:cs="Arial"/>
                <w:snapToGrid/>
              </w:rPr>
              <w:t xml:space="preserve"> = </w:t>
            </w:r>
          </w:p>
          <w:p w14:paraId="3AE7D24A" w14:textId="77777777" w:rsidR="001E59F3" w:rsidRPr="0025465F" w:rsidRDefault="0025465F" w:rsidP="0025465F">
            <w:pPr>
              <w:pStyle w:val="TextoCentradoTabla"/>
              <w:ind w:left="0"/>
              <w:jc w:val="left"/>
              <w:cnfStyle w:val="000000100000" w:firstRow="0" w:lastRow="0" w:firstColumn="0" w:lastColumn="0" w:oddVBand="0" w:evenVBand="0" w:oddHBand="1" w:evenHBand="0" w:firstRowFirstColumn="0" w:firstRowLastColumn="0" w:lastRowFirstColumn="0" w:lastRowLastColumn="0"/>
              <w:rPr>
                <w:rFonts w:cs="Arial"/>
                <w:snapToGrid/>
              </w:rPr>
            </w:pPr>
            <w:r>
              <w:rPr>
                <w:rFonts w:cs="Arial"/>
                <w:snapToGrid/>
              </w:rPr>
              <w:t>∑</w:t>
            </w:r>
            <w:r w:rsidR="001529A8" w:rsidRPr="0025465F">
              <w:rPr>
                <w:rFonts w:cs="Arial"/>
                <w:snapToGrid/>
              </w:rPr>
              <w:t xml:space="preserve"> </w:t>
            </w:r>
            <w:hyperlink w:anchor="_DesglosePrimasDevengadasSegGenerale" w:history="1">
              <w:r w:rsidR="001529A8" w:rsidRPr="0025465F">
                <w:rPr>
                  <w:rStyle w:val="Hipervnculo"/>
                  <w:rFonts w:cs="Arial"/>
                  <w:snapToGrid/>
                </w:rPr>
                <w:t>Desglose</w:t>
              </w:r>
              <w:r w:rsidR="00404167">
                <w:rPr>
                  <w:rStyle w:val="Hipervnculo"/>
                  <w:rFonts w:cs="Arial"/>
                  <w:snapToGrid/>
                </w:rPr>
                <w:t>PrimasPolizasContratadas</w:t>
              </w:r>
              <w:r w:rsidR="001529A8" w:rsidRPr="0025465F">
                <w:rPr>
                  <w:rStyle w:val="Hipervnculo"/>
                  <w:rFonts w:cs="Arial"/>
                  <w:snapToGrid/>
                </w:rPr>
                <w:t>SegGenerales</w:t>
              </w:r>
            </w:hyperlink>
          </w:p>
          <w:p w14:paraId="6A7B2777" w14:textId="77777777" w:rsidR="001E59F3" w:rsidRPr="0025465F" w:rsidRDefault="001E59F3" w:rsidP="0025465F">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p>
        </w:tc>
      </w:tr>
      <w:tr w:rsidR="001E59F3" w:rsidRPr="0025465F" w14:paraId="26744191"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2346EF3B" w14:textId="77777777" w:rsidR="001E59F3" w:rsidRPr="00D046A0" w:rsidRDefault="00B4199C" w:rsidP="00C544E2">
            <w:pPr>
              <w:pStyle w:val="Ttulo9"/>
              <w:jc w:val="center"/>
              <w:outlineLvl w:val="8"/>
              <w:rPr>
                <w:b w:val="0"/>
                <w:snapToGrid w:val="0"/>
                <w:lang w:val="es-ES_tradnl"/>
              </w:rPr>
            </w:pPr>
            <w:bookmarkStart w:id="665" w:name="_DesglosePrimasDevengadasSegGenerale"/>
            <w:bookmarkEnd w:id="665"/>
            <w:r>
              <w:rPr>
                <w:b w:val="0"/>
              </w:rPr>
              <w:t>[E]</w:t>
            </w:r>
            <w:r w:rsidR="001E59F3" w:rsidRPr="00D046A0">
              <w:rPr>
                <w:b w:val="0"/>
                <w:snapToGrid w:val="0"/>
                <w:lang w:val="es-ES_tradnl"/>
              </w:rPr>
              <w:t>Desglose</w:t>
            </w:r>
            <w:r w:rsidR="00404167">
              <w:rPr>
                <w:b w:val="0"/>
                <w:snapToGrid w:val="0"/>
                <w:lang w:val="es-ES_tradnl"/>
              </w:rPr>
              <w:t>PrimasPolizasContratadas</w:t>
            </w:r>
            <w:r w:rsidR="00E80183" w:rsidRPr="00D046A0">
              <w:rPr>
                <w:b w:val="0"/>
                <w:snapToGrid w:val="0"/>
                <w:lang w:val="es-ES_tradnl"/>
              </w:rPr>
              <w:t>SegGenerales</w:t>
            </w:r>
          </w:p>
          <w:p w14:paraId="7354651A" w14:textId="77777777" w:rsidR="001E59F3" w:rsidRPr="00D046A0" w:rsidRDefault="001E59F3" w:rsidP="00C544E2">
            <w:pPr>
              <w:pStyle w:val="Ttulo9"/>
              <w:jc w:val="center"/>
              <w:outlineLvl w:val="8"/>
              <w:rPr>
                <w:b w:val="0"/>
              </w:rPr>
            </w:pPr>
          </w:p>
        </w:tc>
        <w:tc>
          <w:tcPr>
            <w:tcW w:w="3402" w:type="dxa"/>
          </w:tcPr>
          <w:p w14:paraId="07B778E8" w14:textId="77777777" w:rsidR="001E59F3" w:rsidRPr="0025465F" w:rsidRDefault="00292C76" w:rsidP="002B21F1">
            <w:pPr>
              <w:pStyle w:val="Ttulo9"/>
              <w:outlineLvl w:val="8"/>
              <w:cnfStyle w:val="000000000000" w:firstRow="0" w:lastRow="0" w:firstColumn="0" w:lastColumn="0" w:oddVBand="0" w:evenVBand="0" w:oddHBand="0" w:evenHBand="0" w:firstRowFirstColumn="0" w:firstRowLastColumn="0" w:lastRowFirstColumn="0" w:lastRowLastColumn="0"/>
            </w:pPr>
            <w:bookmarkStart w:id="666" w:name="_[A]_TotalAgenSegurosNoVinculadoExcl_3"/>
            <w:bookmarkEnd w:id="666"/>
            <w:r w:rsidRPr="0025465F">
              <w:t xml:space="preserve">[A] </w:t>
            </w:r>
            <w:r w:rsidR="001E59F3" w:rsidRPr="0025465F">
              <w:t>TotalAgenSegNoVinculadoExclusivo</w:t>
            </w:r>
          </w:p>
        </w:tc>
        <w:tc>
          <w:tcPr>
            <w:tcW w:w="4536" w:type="dxa"/>
            <w:vAlign w:val="center"/>
          </w:tcPr>
          <w:p w14:paraId="24A60379" w14:textId="77777777" w:rsidR="001E59F3" w:rsidRPr="0025465F" w:rsidRDefault="001E59F3" w:rsidP="0025465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 xml:space="preserve">Volumen de </w:t>
            </w:r>
            <w:r w:rsidR="00792E34">
              <w:rPr>
                <w:rFonts w:cs="Arial"/>
              </w:rPr>
              <w:t>primas de pólizas contratadas</w:t>
            </w:r>
            <w:r w:rsidRPr="0025465F">
              <w:rPr>
                <w:rFonts w:cs="Arial"/>
              </w:rPr>
              <w:t xml:space="preserve"> colocadas a través de Agentes de Seguros No Vinculados Exclusivos para todos los ramos</w:t>
            </w:r>
          </w:p>
        </w:tc>
        <w:tc>
          <w:tcPr>
            <w:tcW w:w="397" w:type="dxa"/>
            <w:textDirection w:val="btLr"/>
            <w:vAlign w:val="center"/>
          </w:tcPr>
          <w:p w14:paraId="0FDFEC5C" w14:textId="77777777" w:rsidR="001E59F3" w:rsidRPr="0025465F" w:rsidRDefault="001E59F3" w:rsidP="0025465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No aplica</w:t>
            </w:r>
          </w:p>
        </w:tc>
        <w:tc>
          <w:tcPr>
            <w:tcW w:w="5103" w:type="dxa"/>
            <w:vAlign w:val="center"/>
          </w:tcPr>
          <w:p w14:paraId="1C7B5021" w14:textId="77777777" w:rsidR="00D046A0" w:rsidRDefault="00000000" w:rsidP="0025465F">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hyperlink w:anchor="_[A]_TotalAgenSegurosNoVinculadoExcl_3" w:history="1">
              <w:r w:rsidR="00883F5D" w:rsidRPr="0025465F">
                <w:rPr>
                  <w:rStyle w:val="Hipervnculo"/>
                  <w:rFonts w:cs="Arial"/>
                  <w:snapToGrid w:val="0"/>
                  <w:sz w:val="16"/>
                  <w:szCs w:val="16"/>
                  <w:lang w:val="es-ES_tradnl"/>
                </w:rPr>
                <w:t>[A] TotalAgenSegurosNoVinculadoExclusivo</w:t>
              </w:r>
            </w:hyperlink>
            <w:r w:rsidR="00883F5D" w:rsidRPr="0025465F">
              <w:rPr>
                <w:rFonts w:cs="Arial"/>
                <w:snapToGrid w:val="0"/>
                <w:sz w:val="16"/>
                <w:szCs w:val="16"/>
                <w:lang w:val="es-ES_tradnl"/>
              </w:rPr>
              <w:t xml:space="preserve"> = </w:t>
            </w:r>
          </w:p>
          <w:p w14:paraId="41BDB923" w14:textId="77777777" w:rsidR="001E59F3" w:rsidRPr="0025465F" w:rsidRDefault="0025465F" w:rsidP="0025465F">
            <w:pP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napToGrid w:val="0"/>
                <w:sz w:val="16"/>
                <w:szCs w:val="16"/>
                <w:lang w:val="es-ES_tradnl"/>
              </w:rPr>
              <w:t>∑</w:t>
            </w:r>
            <w:r w:rsidR="00883F5D" w:rsidRPr="0025465F">
              <w:rPr>
                <w:rFonts w:cs="Arial"/>
                <w:snapToGrid w:val="0"/>
                <w:sz w:val="16"/>
                <w:szCs w:val="16"/>
                <w:lang w:val="es-ES_tradnl"/>
              </w:rPr>
              <w:t xml:space="preserve"> </w:t>
            </w:r>
            <w:hyperlink w:anchor="_[E]_AgenSegurosNoVinculadoExclusivo_3" w:history="1">
              <w:r w:rsidR="00883F5D" w:rsidRPr="0025465F">
                <w:rPr>
                  <w:rStyle w:val="Hipervnculo"/>
                  <w:rFonts w:cs="Arial"/>
                  <w:snapToGrid w:val="0"/>
                  <w:sz w:val="16"/>
                  <w:szCs w:val="16"/>
                  <w:lang w:val="es-ES_tradnl"/>
                </w:rPr>
                <w:t>[E] AgenSegurosNoVinculadoExclusivo</w:t>
              </w:r>
            </w:hyperlink>
          </w:p>
        </w:tc>
      </w:tr>
      <w:tr w:rsidR="001E59F3" w:rsidRPr="0025465F" w14:paraId="6EE6921E"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50426F3" w14:textId="77777777" w:rsidR="001E59F3" w:rsidRPr="00D046A0" w:rsidRDefault="001E59F3" w:rsidP="00C544E2">
            <w:pPr>
              <w:pStyle w:val="Ttulo9"/>
              <w:jc w:val="center"/>
              <w:outlineLvl w:val="8"/>
              <w:rPr>
                <w:b w:val="0"/>
              </w:rPr>
            </w:pPr>
          </w:p>
        </w:tc>
        <w:tc>
          <w:tcPr>
            <w:tcW w:w="3402" w:type="dxa"/>
          </w:tcPr>
          <w:p w14:paraId="1B5718DD" w14:textId="77777777" w:rsidR="001E59F3" w:rsidRPr="0025465F" w:rsidRDefault="00292C76" w:rsidP="0025465F">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667" w:name="_[A]_TotalAgenSegNoVinculadosNoExclu_3"/>
            <w:bookmarkEnd w:id="667"/>
            <w:r w:rsidRPr="0025465F">
              <w:t xml:space="preserve">[A] </w:t>
            </w:r>
            <w:r w:rsidR="001E59F3" w:rsidRPr="0025465F">
              <w:rPr>
                <w:snapToGrid w:val="0"/>
                <w:lang w:val="es-ES_tradnl"/>
              </w:rPr>
              <w:t>TotalAgenSegNoVinculadosNoExclusivo</w:t>
            </w:r>
          </w:p>
        </w:tc>
        <w:tc>
          <w:tcPr>
            <w:tcW w:w="4536" w:type="dxa"/>
            <w:vAlign w:val="center"/>
          </w:tcPr>
          <w:p w14:paraId="77618EEE" w14:textId="77777777" w:rsidR="001E59F3" w:rsidRPr="0025465F" w:rsidRDefault="001E59F3" w:rsidP="0025465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 xml:space="preserve">Volumen de </w:t>
            </w:r>
            <w:r w:rsidR="00792E34">
              <w:rPr>
                <w:rFonts w:cs="Arial"/>
              </w:rPr>
              <w:t>primas de pólizas contratadas</w:t>
            </w:r>
            <w:r w:rsidRPr="0025465F">
              <w:rPr>
                <w:rFonts w:cs="Arial"/>
              </w:rPr>
              <w:t xml:space="preserve"> colocadas a través de Agentes de Seguros No Vinculados No Exclusivos</w:t>
            </w:r>
          </w:p>
        </w:tc>
        <w:tc>
          <w:tcPr>
            <w:tcW w:w="397" w:type="dxa"/>
            <w:textDirection w:val="btLr"/>
            <w:vAlign w:val="center"/>
          </w:tcPr>
          <w:p w14:paraId="74B52696" w14:textId="77777777" w:rsidR="001E59F3" w:rsidRPr="0025465F" w:rsidRDefault="001E59F3" w:rsidP="0025465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No aplica</w:t>
            </w:r>
          </w:p>
        </w:tc>
        <w:tc>
          <w:tcPr>
            <w:tcW w:w="5103" w:type="dxa"/>
            <w:vAlign w:val="center"/>
          </w:tcPr>
          <w:p w14:paraId="64963882" w14:textId="77777777" w:rsidR="00D046A0" w:rsidRDefault="00000000" w:rsidP="0025465F">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AgenSegNoVinculadosNoExclu_3" w:history="1">
              <w:r w:rsidR="00883F5D" w:rsidRPr="0025465F">
                <w:rPr>
                  <w:rStyle w:val="Hipervnculo"/>
                  <w:rFonts w:cs="Arial"/>
                  <w:snapToGrid w:val="0"/>
                  <w:sz w:val="16"/>
                  <w:szCs w:val="16"/>
                  <w:lang w:val="es-ES_tradnl"/>
                </w:rPr>
                <w:t>[A] TotalAgenSegNoVinculadosNoExclusivo</w:t>
              </w:r>
            </w:hyperlink>
            <w:r w:rsidR="00883F5D" w:rsidRPr="0025465F">
              <w:rPr>
                <w:rFonts w:cs="Arial"/>
                <w:snapToGrid w:val="0"/>
                <w:sz w:val="16"/>
                <w:szCs w:val="16"/>
                <w:lang w:val="es-ES_tradnl"/>
              </w:rPr>
              <w:t xml:space="preserve"> = </w:t>
            </w:r>
          </w:p>
          <w:p w14:paraId="7202C258" w14:textId="77777777" w:rsidR="001E59F3" w:rsidRPr="0025465F" w:rsidRDefault="0025465F" w:rsidP="0025465F">
            <w:pP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napToGrid w:val="0"/>
                <w:sz w:val="16"/>
                <w:szCs w:val="16"/>
                <w:lang w:val="es-ES_tradnl"/>
              </w:rPr>
              <w:t>∑</w:t>
            </w:r>
            <w:r w:rsidR="00883F5D" w:rsidRPr="0025465F">
              <w:rPr>
                <w:rFonts w:cs="Arial"/>
                <w:snapToGrid w:val="0"/>
                <w:sz w:val="16"/>
                <w:szCs w:val="16"/>
                <w:lang w:val="es-ES_tradnl"/>
              </w:rPr>
              <w:t xml:space="preserve"> </w:t>
            </w:r>
            <w:hyperlink w:anchor="_[E]_AgenSegNoVinculadosNoExclusivo_3" w:history="1">
              <w:r w:rsidR="00883F5D" w:rsidRPr="0025465F">
                <w:rPr>
                  <w:rStyle w:val="Hipervnculo"/>
                  <w:rFonts w:cs="Arial"/>
                  <w:snapToGrid w:val="0"/>
                  <w:sz w:val="16"/>
                  <w:szCs w:val="16"/>
                  <w:lang w:val="es-ES_tradnl"/>
                </w:rPr>
                <w:t>[E] AgenSegNoVinculadosNoExclusivo</w:t>
              </w:r>
            </w:hyperlink>
          </w:p>
        </w:tc>
      </w:tr>
      <w:tr w:rsidR="001E59F3" w:rsidRPr="0025465F" w14:paraId="25E1D225"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1E807552" w14:textId="77777777" w:rsidR="001E59F3" w:rsidRPr="00D046A0" w:rsidRDefault="001E59F3" w:rsidP="00C544E2">
            <w:pPr>
              <w:pStyle w:val="Ttulo9"/>
              <w:jc w:val="center"/>
              <w:outlineLvl w:val="8"/>
              <w:rPr>
                <w:b w:val="0"/>
              </w:rPr>
            </w:pPr>
          </w:p>
        </w:tc>
        <w:tc>
          <w:tcPr>
            <w:tcW w:w="3402" w:type="dxa"/>
          </w:tcPr>
          <w:p w14:paraId="41219E56" w14:textId="77777777" w:rsidR="001E59F3" w:rsidRPr="0025465F" w:rsidRDefault="00292C76" w:rsidP="0025465F">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668" w:name="_[A]_TotalSocAgenSegExclusiva_3"/>
            <w:bookmarkEnd w:id="668"/>
            <w:r w:rsidRPr="0025465F">
              <w:t xml:space="preserve">[A] </w:t>
            </w:r>
            <w:r w:rsidR="001E59F3" w:rsidRPr="0025465F">
              <w:rPr>
                <w:snapToGrid w:val="0"/>
                <w:lang w:val="es-ES_tradnl"/>
              </w:rPr>
              <w:t>TotalSocAgenSegExclusiva</w:t>
            </w:r>
          </w:p>
        </w:tc>
        <w:tc>
          <w:tcPr>
            <w:tcW w:w="4536" w:type="dxa"/>
            <w:vAlign w:val="center"/>
          </w:tcPr>
          <w:p w14:paraId="41C41106" w14:textId="77777777" w:rsidR="001E59F3" w:rsidRPr="0025465F" w:rsidRDefault="001E59F3" w:rsidP="0025465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 xml:space="preserve">Volumen de </w:t>
            </w:r>
            <w:r w:rsidR="00792E34">
              <w:rPr>
                <w:rFonts w:cs="Arial"/>
              </w:rPr>
              <w:t>primas de pólizas contratadas</w:t>
            </w:r>
            <w:r w:rsidRPr="0025465F">
              <w:rPr>
                <w:rFonts w:cs="Arial"/>
              </w:rPr>
              <w:t xml:space="preserve"> colocadas a través de Sociedades Agencia de Seguros Exclusivas</w:t>
            </w:r>
          </w:p>
        </w:tc>
        <w:tc>
          <w:tcPr>
            <w:tcW w:w="397" w:type="dxa"/>
            <w:textDirection w:val="btLr"/>
            <w:vAlign w:val="center"/>
          </w:tcPr>
          <w:p w14:paraId="19CDED79" w14:textId="77777777" w:rsidR="001E59F3" w:rsidRPr="0025465F" w:rsidRDefault="001E59F3" w:rsidP="0025465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No aplica</w:t>
            </w:r>
          </w:p>
        </w:tc>
        <w:tc>
          <w:tcPr>
            <w:tcW w:w="5103" w:type="dxa"/>
            <w:vAlign w:val="center"/>
          </w:tcPr>
          <w:p w14:paraId="0C1BE9B7" w14:textId="77777777" w:rsidR="001E59F3" w:rsidRPr="0025465F" w:rsidRDefault="00000000" w:rsidP="0025465F">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SocAgenSegExclusiva_3" w:history="1">
              <w:r w:rsidR="00883F5D" w:rsidRPr="0025465F">
                <w:rPr>
                  <w:rStyle w:val="Hipervnculo"/>
                  <w:rFonts w:cs="Arial"/>
                  <w:snapToGrid w:val="0"/>
                  <w:sz w:val="16"/>
                  <w:szCs w:val="16"/>
                  <w:lang w:val="es-ES_tradnl"/>
                </w:rPr>
                <w:t>[A] TotalSocAgenSegExclusiva</w:t>
              </w:r>
            </w:hyperlink>
            <w:r w:rsidR="00883F5D" w:rsidRPr="0025465F">
              <w:rPr>
                <w:rFonts w:cs="Arial"/>
                <w:snapToGrid w:val="0"/>
                <w:sz w:val="16"/>
                <w:szCs w:val="16"/>
                <w:lang w:val="es-ES_tradnl"/>
              </w:rPr>
              <w:t xml:space="preserve"> = </w:t>
            </w:r>
            <w:r w:rsidR="0025465F">
              <w:rPr>
                <w:rFonts w:cs="Arial"/>
                <w:snapToGrid w:val="0"/>
                <w:sz w:val="16"/>
                <w:szCs w:val="16"/>
                <w:lang w:val="es-ES_tradnl"/>
              </w:rPr>
              <w:t>∑</w:t>
            </w:r>
            <w:r w:rsidR="00883F5D" w:rsidRPr="0025465F">
              <w:rPr>
                <w:rFonts w:cs="Arial"/>
                <w:snapToGrid w:val="0"/>
                <w:sz w:val="16"/>
                <w:szCs w:val="16"/>
                <w:lang w:val="es-ES_tradnl"/>
              </w:rPr>
              <w:t xml:space="preserve"> </w:t>
            </w:r>
            <w:hyperlink w:anchor="_[E]_SocAgenSegExclusiva_3" w:history="1">
              <w:r w:rsidR="00883F5D" w:rsidRPr="0025465F">
                <w:rPr>
                  <w:rStyle w:val="Hipervnculo"/>
                  <w:rFonts w:cs="Arial"/>
                  <w:snapToGrid w:val="0"/>
                  <w:sz w:val="16"/>
                  <w:szCs w:val="16"/>
                  <w:lang w:val="es-ES_tradnl"/>
                </w:rPr>
                <w:t>[E] SocAgenSegExclusiva</w:t>
              </w:r>
            </w:hyperlink>
          </w:p>
        </w:tc>
      </w:tr>
      <w:tr w:rsidR="001E59F3" w:rsidRPr="0025465F" w14:paraId="7C736F5A"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6347A5EA" w14:textId="77777777" w:rsidR="001E59F3" w:rsidRPr="00D046A0" w:rsidRDefault="001E59F3" w:rsidP="00C544E2">
            <w:pPr>
              <w:pStyle w:val="Ttulo9"/>
              <w:jc w:val="center"/>
              <w:outlineLvl w:val="8"/>
              <w:rPr>
                <w:b w:val="0"/>
              </w:rPr>
            </w:pPr>
          </w:p>
        </w:tc>
        <w:tc>
          <w:tcPr>
            <w:tcW w:w="3402" w:type="dxa"/>
          </w:tcPr>
          <w:p w14:paraId="4EB4DEFE" w14:textId="77777777" w:rsidR="001E59F3" w:rsidRPr="0025465F" w:rsidRDefault="00292C76" w:rsidP="0025465F">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669" w:name="_[A]_TotalSocAgenSegNoExclusiva_3"/>
            <w:bookmarkEnd w:id="669"/>
            <w:r w:rsidRPr="0025465F">
              <w:t xml:space="preserve">[A] </w:t>
            </w:r>
            <w:r w:rsidR="001E59F3" w:rsidRPr="0025465F">
              <w:rPr>
                <w:snapToGrid w:val="0"/>
                <w:lang w:val="es-ES_tradnl"/>
              </w:rPr>
              <w:t>TotalSocAgenSegNoExclusiva</w:t>
            </w:r>
          </w:p>
        </w:tc>
        <w:tc>
          <w:tcPr>
            <w:tcW w:w="4536" w:type="dxa"/>
            <w:vAlign w:val="center"/>
          </w:tcPr>
          <w:p w14:paraId="0BDBA013" w14:textId="77777777" w:rsidR="001E59F3" w:rsidRPr="0025465F" w:rsidRDefault="001E59F3" w:rsidP="0025465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 xml:space="preserve">Volumen de </w:t>
            </w:r>
            <w:r w:rsidR="00792E34">
              <w:rPr>
                <w:rFonts w:cs="Arial"/>
              </w:rPr>
              <w:t>primas de pólizas contratadas</w:t>
            </w:r>
            <w:r w:rsidRPr="0025465F">
              <w:rPr>
                <w:rFonts w:cs="Arial"/>
              </w:rPr>
              <w:t xml:space="preserve"> colocadas a través de Sociedades Agencia de Seguros No Exclusivas</w:t>
            </w:r>
          </w:p>
        </w:tc>
        <w:tc>
          <w:tcPr>
            <w:tcW w:w="397" w:type="dxa"/>
            <w:textDirection w:val="btLr"/>
            <w:vAlign w:val="center"/>
          </w:tcPr>
          <w:p w14:paraId="0398BEAA" w14:textId="77777777" w:rsidR="001E59F3" w:rsidRPr="0025465F" w:rsidRDefault="001E59F3" w:rsidP="0025465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No aplica</w:t>
            </w:r>
          </w:p>
        </w:tc>
        <w:tc>
          <w:tcPr>
            <w:tcW w:w="5103" w:type="dxa"/>
            <w:vAlign w:val="center"/>
          </w:tcPr>
          <w:p w14:paraId="15D7375C" w14:textId="77777777" w:rsidR="001E59F3" w:rsidRPr="0025465F" w:rsidRDefault="00000000" w:rsidP="0025465F">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SocAgenSegNoExclusiva_3" w:history="1">
              <w:r w:rsidR="00883F5D" w:rsidRPr="0025465F">
                <w:rPr>
                  <w:rStyle w:val="Hipervnculo"/>
                  <w:rFonts w:cs="Arial"/>
                  <w:snapToGrid w:val="0"/>
                  <w:sz w:val="16"/>
                  <w:szCs w:val="16"/>
                  <w:lang w:val="es-ES_tradnl"/>
                </w:rPr>
                <w:t>[A] TotalSocAgenSegNoExclusiva</w:t>
              </w:r>
            </w:hyperlink>
            <w:r w:rsidR="00883F5D" w:rsidRPr="0025465F">
              <w:rPr>
                <w:rFonts w:cs="Arial"/>
                <w:snapToGrid w:val="0"/>
                <w:sz w:val="16"/>
                <w:szCs w:val="16"/>
                <w:lang w:val="es-ES_tradnl"/>
              </w:rPr>
              <w:t xml:space="preserve"> = </w:t>
            </w:r>
            <w:r w:rsidR="0025465F">
              <w:rPr>
                <w:rFonts w:cs="Arial"/>
                <w:snapToGrid w:val="0"/>
                <w:sz w:val="16"/>
                <w:szCs w:val="16"/>
                <w:lang w:val="es-ES_tradnl"/>
              </w:rPr>
              <w:t>∑</w:t>
            </w:r>
            <w:r w:rsidR="00883F5D" w:rsidRPr="0025465F">
              <w:rPr>
                <w:rFonts w:cs="Arial"/>
                <w:snapToGrid w:val="0"/>
                <w:sz w:val="16"/>
                <w:szCs w:val="16"/>
                <w:lang w:val="es-ES_tradnl"/>
              </w:rPr>
              <w:t xml:space="preserve"> </w:t>
            </w:r>
            <w:hyperlink w:anchor="_[E]_SocAgenSegNoExclusiva_3" w:history="1">
              <w:r w:rsidR="00883F5D" w:rsidRPr="0025465F">
                <w:rPr>
                  <w:rStyle w:val="Hipervnculo"/>
                  <w:rFonts w:cs="Arial"/>
                  <w:snapToGrid w:val="0"/>
                  <w:sz w:val="16"/>
                  <w:szCs w:val="16"/>
                  <w:lang w:val="es-ES_tradnl"/>
                </w:rPr>
                <w:t>[E] SocAgenSegNoExclusiva</w:t>
              </w:r>
            </w:hyperlink>
          </w:p>
        </w:tc>
      </w:tr>
      <w:tr w:rsidR="001E59F3" w:rsidRPr="0025465F" w14:paraId="6B115C4D"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7383D2F8" w14:textId="77777777" w:rsidR="001E59F3" w:rsidRPr="00D046A0" w:rsidRDefault="001E59F3" w:rsidP="00C544E2">
            <w:pPr>
              <w:pStyle w:val="Ttulo9"/>
              <w:jc w:val="center"/>
              <w:outlineLvl w:val="8"/>
              <w:rPr>
                <w:b w:val="0"/>
              </w:rPr>
            </w:pPr>
          </w:p>
        </w:tc>
        <w:tc>
          <w:tcPr>
            <w:tcW w:w="3402" w:type="dxa"/>
          </w:tcPr>
          <w:p w14:paraId="234156ED" w14:textId="77777777" w:rsidR="001E59F3" w:rsidRPr="0025465F" w:rsidRDefault="00292C76" w:rsidP="0025465F">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670" w:name="_[A]_TotalSocCorredoraSeg_3"/>
            <w:bookmarkEnd w:id="670"/>
            <w:r w:rsidRPr="0025465F">
              <w:t xml:space="preserve">[A] </w:t>
            </w:r>
            <w:r w:rsidR="001E59F3" w:rsidRPr="0025465F">
              <w:rPr>
                <w:snapToGrid w:val="0"/>
                <w:lang w:val="es-ES_tradnl"/>
              </w:rPr>
              <w:t>TotalSocCorredoraSeg</w:t>
            </w:r>
          </w:p>
        </w:tc>
        <w:tc>
          <w:tcPr>
            <w:tcW w:w="4536" w:type="dxa"/>
            <w:vAlign w:val="center"/>
          </w:tcPr>
          <w:p w14:paraId="1CB08C0E" w14:textId="77777777" w:rsidR="001E59F3" w:rsidRPr="0025465F" w:rsidRDefault="001E59F3" w:rsidP="0025465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 xml:space="preserve">Volumen de </w:t>
            </w:r>
            <w:r w:rsidR="00792E34">
              <w:rPr>
                <w:rFonts w:cs="Arial"/>
              </w:rPr>
              <w:t>primas de pólizas contratadas</w:t>
            </w:r>
            <w:r w:rsidRPr="0025465F">
              <w:rPr>
                <w:rFonts w:cs="Arial"/>
              </w:rPr>
              <w:t xml:space="preserve"> colocadas a través de Sociedades Corredoras de Seguros</w:t>
            </w:r>
          </w:p>
        </w:tc>
        <w:tc>
          <w:tcPr>
            <w:tcW w:w="397" w:type="dxa"/>
            <w:textDirection w:val="btLr"/>
            <w:vAlign w:val="center"/>
          </w:tcPr>
          <w:p w14:paraId="3BF9B347" w14:textId="77777777" w:rsidR="001E59F3" w:rsidRPr="0025465F" w:rsidRDefault="001E59F3" w:rsidP="0025465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No aplica</w:t>
            </w:r>
          </w:p>
        </w:tc>
        <w:tc>
          <w:tcPr>
            <w:tcW w:w="5103" w:type="dxa"/>
            <w:vAlign w:val="center"/>
          </w:tcPr>
          <w:p w14:paraId="755F7B7D" w14:textId="77777777" w:rsidR="001E59F3" w:rsidRPr="0025465F" w:rsidRDefault="00000000" w:rsidP="0025465F">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SocCorredoraSeg_3" w:history="1">
              <w:r w:rsidR="00883F5D" w:rsidRPr="0025465F">
                <w:rPr>
                  <w:rStyle w:val="Hipervnculo"/>
                  <w:rFonts w:cs="Arial"/>
                  <w:snapToGrid w:val="0"/>
                  <w:sz w:val="16"/>
                  <w:szCs w:val="16"/>
                  <w:lang w:val="es-ES_tradnl"/>
                </w:rPr>
                <w:t>[A] TotalSocCorredoraSeg</w:t>
              </w:r>
            </w:hyperlink>
            <w:r w:rsidR="00883F5D" w:rsidRPr="0025465F">
              <w:rPr>
                <w:rFonts w:cs="Arial"/>
                <w:snapToGrid w:val="0"/>
                <w:sz w:val="16"/>
                <w:szCs w:val="16"/>
                <w:lang w:val="es-ES_tradnl"/>
              </w:rPr>
              <w:t xml:space="preserve"> = </w:t>
            </w:r>
            <w:r w:rsidR="0025465F">
              <w:rPr>
                <w:rFonts w:cs="Arial"/>
                <w:snapToGrid w:val="0"/>
                <w:sz w:val="16"/>
                <w:szCs w:val="16"/>
                <w:lang w:val="es-ES_tradnl"/>
              </w:rPr>
              <w:t>∑</w:t>
            </w:r>
            <w:r w:rsidR="00883F5D" w:rsidRPr="0025465F">
              <w:rPr>
                <w:rFonts w:cs="Arial"/>
                <w:snapToGrid w:val="0"/>
                <w:sz w:val="16"/>
                <w:szCs w:val="16"/>
                <w:lang w:val="es-ES_tradnl"/>
              </w:rPr>
              <w:t xml:space="preserve"> </w:t>
            </w:r>
            <w:hyperlink w:anchor="_[E]_SocCorredoraSeg_3" w:history="1">
              <w:r w:rsidR="00883F5D" w:rsidRPr="0025465F">
                <w:rPr>
                  <w:rStyle w:val="Hipervnculo"/>
                  <w:rFonts w:cs="Arial"/>
                  <w:snapToGrid w:val="0"/>
                  <w:sz w:val="16"/>
                  <w:szCs w:val="16"/>
                  <w:lang w:val="es-ES_tradnl"/>
                </w:rPr>
                <w:t>[E] SocCorredoraSeg</w:t>
              </w:r>
            </w:hyperlink>
          </w:p>
        </w:tc>
      </w:tr>
      <w:tr w:rsidR="001E59F3" w:rsidRPr="0025465F" w14:paraId="3D789DE1"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140ED369" w14:textId="77777777" w:rsidR="001E59F3" w:rsidRPr="00D046A0" w:rsidRDefault="001E59F3" w:rsidP="00C544E2">
            <w:pPr>
              <w:pStyle w:val="Ttulo9"/>
              <w:jc w:val="center"/>
              <w:outlineLvl w:val="8"/>
              <w:rPr>
                <w:b w:val="0"/>
              </w:rPr>
            </w:pPr>
          </w:p>
        </w:tc>
        <w:tc>
          <w:tcPr>
            <w:tcW w:w="3402" w:type="dxa"/>
          </w:tcPr>
          <w:p w14:paraId="17D12A1B" w14:textId="77777777" w:rsidR="001E59F3" w:rsidRPr="0025465F" w:rsidRDefault="00292C76" w:rsidP="0025465F">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671" w:name="_[A]_TotalOperSegAutoexpedibleExclus_3"/>
            <w:bookmarkEnd w:id="671"/>
            <w:r w:rsidRPr="0025465F">
              <w:t xml:space="preserve">[A] </w:t>
            </w:r>
            <w:r w:rsidR="001E59F3" w:rsidRPr="0025465F">
              <w:rPr>
                <w:snapToGrid w:val="0"/>
                <w:lang w:val="es-ES_tradnl"/>
              </w:rPr>
              <w:t>TotalOperSegAutoexpedibleExclusivo</w:t>
            </w:r>
          </w:p>
        </w:tc>
        <w:tc>
          <w:tcPr>
            <w:tcW w:w="4536" w:type="dxa"/>
            <w:vAlign w:val="center"/>
          </w:tcPr>
          <w:p w14:paraId="4E4901CF" w14:textId="77777777" w:rsidR="001E59F3" w:rsidRPr="0025465F" w:rsidRDefault="001E59F3" w:rsidP="0025465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 xml:space="preserve">Volumen de </w:t>
            </w:r>
            <w:r w:rsidR="00792E34">
              <w:rPr>
                <w:rFonts w:cs="Arial"/>
              </w:rPr>
              <w:t>primas de pólizas contratadas</w:t>
            </w:r>
            <w:r w:rsidRPr="0025465F">
              <w:rPr>
                <w:rFonts w:cs="Arial"/>
              </w:rPr>
              <w:t xml:space="preserve"> colocadas a través de Operadores de Seguros Autoexpedibles Exclusivo</w:t>
            </w:r>
          </w:p>
        </w:tc>
        <w:tc>
          <w:tcPr>
            <w:tcW w:w="397" w:type="dxa"/>
            <w:textDirection w:val="btLr"/>
            <w:vAlign w:val="center"/>
          </w:tcPr>
          <w:p w14:paraId="61D73E49" w14:textId="77777777" w:rsidR="001E59F3" w:rsidRPr="0025465F" w:rsidRDefault="001E59F3" w:rsidP="0025465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No aplica</w:t>
            </w:r>
          </w:p>
        </w:tc>
        <w:tc>
          <w:tcPr>
            <w:tcW w:w="5103" w:type="dxa"/>
            <w:vAlign w:val="center"/>
          </w:tcPr>
          <w:p w14:paraId="197D596D" w14:textId="77777777" w:rsidR="00D046A0" w:rsidRDefault="00000000" w:rsidP="0025465F">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OperSegAutoexpedibleExclus_3" w:history="1">
              <w:r w:rsidR="00883F5D" w:rsidRPr="0025465F">
                <w:rPr>
                  <w:rStyle w:val="Hipervnculo"/>
                  <w:rFonts w:cs="Arial"/>
                  <w:snapToGrid w:val="0"/>
                  <w:sz w:val="16"/>
                  <w:szCs w:val="16"/>
                  <w:lang w:val="es-ES_tradnl"/>
                </w:rPr>
                <w:t>[A] TotalOperSegAutoexpedibleExclusivo</w:t>
              </w:r>
            </w:hyperlink>
            <w:r w:rsidR="00883F5D" w:rsidRPr="0025465F">
              <w:rPr>
                <w:rFonts w:cs="Arial"/>
                <w:snapToGrid w:val="0"/>
                <w:sz w:val="16"/>
                <w:szCs w:val="16"/>
                <w:lang w:val="es-ES_tradnl"/>
              </w:rPr>
              <w:t xml:space="preserve"> = </w:t>
            </w:r>
          </w:p>
          <w:p w14:paraId="78DC7B71" w14:textId="77777777" w:rsidR="001E59F3" w:rsidRPr="0025465F" w:rsidRDefault="0025465F" w:rsidP="0025465F">
            <w:pP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napToGrid w:val="0"/>
                <w:sz w:val="16"/>
                <w:szCs w:val="16"/>
                <w:lang w:val="es-ES_tradnl"/>
              </w:rPr>
              <w:t>∑</w:t>
            </w:r>
            <w:r w:rsidR="00883F5D" w:rsidRPr="0025465F">
              <w:rPr>
                <w:rFonts w:cs="Arial"/>
                <w:snapToGrid w:val="0"/>
                <w:sz w:val="16"/>
                <w:szCs w:val="16"/>
                <w:lang w:val="es-ES_tradnl"/>
              </w:rPr>
              <w:t xml:space="preserve"> </w:t>
            </w:r>
            <w:hyperlink w:anchor="_[E]_OperSegAutoexpedibleExclusivo_3" w:history="1">
              <w:r w:rsidR="00883F5D" w:rsidRPr="0025465F">
                <w:rPr>
                  <w:rStyle w:val="Hipervnculo"/>
                  <w:rFonts w:cs="Arial"/>
                  <w:snapToGrid w:val="0"/>
                  <w:sz w:val="16"/>
                  <w:szCs w:val="16"/>
                  <w:lang w:val="es-ES_tradnl"/>
                </w:rPr>
                <w:t>[E] OperSegAutoexpedibleExclusivo</w:t>
              </w:r>
            </w:hyperlink>
          </w:p>
        </w:tc>
      </w:tr>
      <w:tr w:rsidR="001E59F3" w:rsidRPr="0025465F" w14:paraId="2606576F"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74D9615" w14:textId="77777777" w:rsidR="001E59F3" w:rsidRPr="00D046A0" w:rsidRDefault="001E59F3" w:rsidP="00C544E2">
            <w:pPr>
              <w:pStyle w:val="Ttulo9"/>
              <w:jc w:val="center"/>
              <w:outlineLvl w:val="8"/>
              <w:rPr>
                <w:b w:val="0"/>
              </w:rPr>
            </w:pPr>
          </w:p>
        </w:tc>
        <w:tc>
          <w:tcPr>
            <w:tcW w:w="3402" w:type="dxa"/>
          </w:tcPr>
          <w:p w14:paraId="56837932" w14:textId="77777777" w:rsidR="001E59F3" w:rsidRPr="0025465F" w:rsidRDefault="00292C76" w:rsidP="0025465F">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672" w:name="_[A]_TotalOperSegAutoexpedibleNoExcl_3"/>
            <w:bookmarkEnd w:id="672"/>
            <w:r w:rsidRPr="0025465F">
              <w:t xml:space="preserve">[A] </w:t>
            </w:r>
            <w:r w:rsidR="001E59F3" w:rsidRPr="0025465F">
              <w:rPr>
                <w:snapToGrid w:val="0"/>
                <w:lang w:val="es-ES_tradnl"/>
              </w:rPr>
              <w:t>TotalOperSegAutoexpedibleNoExclusivo</w:t>
            </w:r>
          </w:p>
        </w:tc>
        <w:tc>
          <w:tcPr>
            <w:tcW w:w="4536" w:type="dxa"/>
            <w:vAlign w:val="center"/>
          </w:tcPr>
          <w:p w14:paraId="0CCD5DA4" w14:textId="77777777" w:rsidR="001E59F3" w:rsidRPr="0025465F" w:rsidRDefault="001E59F3" w:rsidP="0025465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 xml:space="preserve">Volumen de </w:t>
            </w:r>
            <w:r w:rsidR="00792E34">
              <w:rPr>
                <w:rFonts w:cs="Arial"/>
              </w:rPr>
              <w:t>primas de pólizas contratadas</w:t>
            </w:r>
            <w:r w:rsidRPr="0025465F">
              <w:rPr>
                <w:rFonts w:cs="Arial"/>
              </w:rPr>
              <w:t xml:space="preserve"> colocadas a través de Operadores de Seguros Autoexpedibles No Exclusivo</w:t>
            </w:r>
          </w:p>
        </w:tc>
        <w:tc>
          <w:tcPr>
            <w:tcW w:w="397" w:type="dxa"/>
            <w:textDirection w:val="btLr"/>
            <w:vAlign w:val="center"/>
          </w:tcPr>
          <w:p w14:paraId="3D8E1453" w14:textId="77777777" w:rsidR="001E59F3" w:rsidRPr="0025465F" w:rsidRDefault="001E59F3" w:rsidP="0025465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No aplica</w:t>
            </w:r>
          </w:p>
        </w:tc>
        <w:tc>
          <w:tcPr>
            <w:tcW w:w="5103" w:type="dxa"/>
            <w:vAlign w:val="center"/>
          </w:tcPr>
          <w:p w14:paraId="0EAE9364" w14:textId="77777777" w:rsidR="00D046A0" w:rsidRDefault="00000000" w:rsidP="0025465F">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hyperlink w:anchor="_[A]_TotalOperSegAutoexpedibleNoExcl_3" w:history="1">
              <w:r w:rsidR="00883F5D" w:rsidRPr="0025465F">
                <w:rPr>
                  <w:rStyle w:val="Hipervnculo"/>
                  <w:rFonts w:cs="Arial"/>
                  <w:snapToGrid w:val="0"/>
                  <w:sz w:val="16"/>
                  <w:szCs w:val="16"/>
                  <w:lang w:val="es-ES_tradnl"/>
                </w:rPr>
                <w:t>[A] TotalOperSegAutoexpedibleNoExclusivo</w:t>
              </w:r>
            </w:hyperlink>
            <w:r w:rsidR="00883F5D" w:rsidRPr="0025465F">
              <w:rPr>
                <w:rFonts w:cs="Arial"/>
                <w:snapToGrid w:val="0"/>
                <w:sz w:val="16"/>
                <w:szCs w:val="16"/>
                <w:lang w:val="es-ES_tradnl"/>
              </w:rPr>
              <w:t xml:space="preserve"> = </w:t>
            </w:r>
          </w:p>
          <w:p w14:paraId="5A5911A2" w14:textId="77777777" w:rsidR="001E59F3" w:rsidRPr="0025465F" w:rsidRDefault="0025465F" w:rsidP="0025465F">
            <w:pP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napToGrid w:val="0"/>
                <w:sz w:val="16"/>
                <w:szCs w:val="16"/>
                <w:lang w:val="es-ES_tradnl"/>
              </w:rPr>
              <w:t>∑</w:t>
            </w:r>
            <w:r w:rsidR="00883F5D" w:rsidRPr="0025465F">
              <w:rPr>
                <w:rFonts w:cs="Arial"/>
                <w:snapToGrid w:val="0"/>
                <w:sz w:val="16"/>
                <w:szCs w:val="16"/>
                <w:lang w:val="es-ES_tradnl"/>
              </w:rPr>
              <w:t xml:space="preserve"> </w:t>
            </w:r>
            <w:hyperlink w:anchor="_[E]_OperSegAutoexpedibleNoExclusivo_2" w:history="1">
              <w:r w:rsidR="00883F5D" w:rsidRPr="0025465F">
                <w:rPr>
                  <w:rStyle w:val="Hipervnculo"/>
                  <w:rFonts w:cs="Arial"/>
                  <w:snapToGrid w:val="0"/>
                  <w:sz w:val="16"/>
                  <w:szCs w:val="16"/>
                  <w:lang w:val="es-ES_tradnl"/>
                </w:rPr>
                <w:t>[E] OperSegAutoexpedibleNoExclusivo</w:t>
              </w:r>
            </w:hyperlink>
          </w:p>
        </w:tc>
      </w:tr>
      <w:tr w:rsidR="001E59F3" w:rsidRPr="0025465F" w14:paraId="3D56743A"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C550029" w14:textId="77777777" w:rsidR="001E59F3" w:rsidRPr="00D046A0" w:rsidRDefault="001E59F3" w:rsidP="00C544E2">
            <w:pPr>
              <w:pStyle w:val="Ttulo9"/>
              <w:jc w:val="center"/>
              <w:outlineLvl w:val="8"/>
              <w:rPr>
                <w:b w:val="0"/>
              </w:rPr>
            </w:pPr>
          </w:p>
        </w:tc>
        <w:tc>
          <w:tcPr>
            <w:tcW w:w="3402" w:type="dxa"/>
          </w:tcPr>
          <w:p w14:paraId="43F3FFA2" w14:textId="77777777" w:rsidR="001E59F3" w:rsidRPr="0025465F" w:rsidRDefault="00292C76" w:rsidP="0025465F">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673" w:name="_[A]_TotalProveTransfronterizosSeg_3"/>
            <w:bookmarkEnd w:id="673"/>
            <w:r w:rsidRPr="0025465F">
              <w:t xml:space="preserve">[A] </w:t>
            </w:r>
            <w:r w:rsidR="001E59F3" w:rsidRPr="0025465F">
              <w:rPr>
                <w:snapToGrid w:val="0"/>
                <w:lang w:val="es-ES_tradnl"/>
              </w:rPr>
              <w:t>TotalProveTransfronterizosSeg</w:t>
            </w:r>
          </w:p>
        </w:tc>
        <w:tc>
          <w:tcPr>
            <w:tcW w:w="4536" w:type="dxa"/>
            <w:vAlign w:val="center"/>
          </w:tcPr>
          <w:p w14:paraId="02A2C26C" w14:textId="77777777" w:rsidR="001E59F3" w:rsidRPr="0025465F" w:rsidRDefault="001E59F3" w:rsidP="0025465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 xml:space="preserve">Volumen de </w:t>
            </w:r>
            <w:r w:rsidR="00792E34">
              <w:rPr>
                <w:rFonts w:cs="Arial"/>
              </w:rPr>
              <w:t>primas de pólizas contratadas</w:t>
            </w:r>
            <w:r w:rsidRPr="0025465F">
              <w:rPr>
                <w:rFonts w:cs="Arial"/>
              </w:rPr>
              <w:t xml:space="preserve"> colocadas a través de Proveedores transfronterizos de seguros</w:t>
            </w:r>
          </w:p>
        </w:tc>
        <w:tc>
          <w:tcPr>
            <w:tcW w:w="397" w:type="dxa"/>
            <w:textDirection w:val="btLr"/>
            <w:vAlign w:val="center"/>
          </w:tcPr>
          <w:p w14:paraId="3909512C" w14:textId="77777777" w:rsidR="001E59F3" w:rsidRPr="0025465F" w:rsidRDefault="001E59F3" w:rsidP="0025465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No aplica</w:t>
            </w:r>
          </w:p>
        </w:tc>
        <w:tc>
          <w:tcPr>
            <w:tcW w:w="5103" w:type="dxa"/>
            <w:vAlign w:val="center"/>
          </w:tcPr>
          <w:p w14:paraId="357BD7B5" w14:textId="77777777" w:rsidR="00D046A0" w:rsidRDefault="00000000" w:rsidP="0025465F">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ProveTransfronterizosSeg_3" w:history="1">
              <w:r w:rsidR="00883F5D" w:rsidRPr="0025465F">
                <w:rPr>
                  <w:rStyle w:val="Hipervnculo"/>
                  <w:rFonts w:cs="Arial"/>
                  <w:snapToGrid w:val="0"/>
                  <w:sz w:val="16"/>
                  <w:szCs w:val="16"/>
                  <w:lang w:val="es-ES_tradnl"/>
                </w:rPr>
                <w:t>[A] TotalProveTransfronterizosSeg</w:t>
              </w:r>
            </w:hyperlink>
            <w:r w:rsidR="00883F5D" w:rsidRPr="0025465F">
              <w:rPr>
                <w:rFonts w:cs="Arial"/>
                <w:snapToGrid w:val="0"/>
                <w:sz w:val="16"/>
                <w:szCs w:val="16"/>
                <w:lang w:val="es-ES_tradnl"/>
              </w:rPr>
              <w:t xml:space="preserve"> = </w:t>
            </w:r>
          </w:p>
          <w:p w14:paraId="6B0F199C" w14:textId="77777777" w:rsidR="001E59F3" w:rsidRPr="0025465F" w:rsidRDefault="0025465F" w:rsidP="0025465F">
            <w:pP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napToGrid w:val="0"/>
                <w:sz w:val="16"/>
                <w:szCs w:val="16"/>
                <w:lang w:val="es-ES_tradnl"/>
              </w:rPr>
              <w:t>∑</w:t>
            </w:r>
            <w:r w:rsidR="00883F5D" w:rsidRPr="0025465F">
              <w:rPr>
                <w:rFonts w:cs="Arial"/>
                <w:snapToGrid w:val="0"/>
                <w:sz w:val="16"/>
                <w:szCs w:val="16"/>
                <w:lang w:val="es-ES_tradnl"/>
              </w:rPr>
              <w:t xml:space="preserve"> </w:t>
            </w:r>
            <w:hyperlink w:anchor="_[E]_ProveTransfronterizosSeg_3" w:history="1">
              <w:r w:rsidR="00883F5D" w:rsidRPr="0025465F">
                <w:rPr>
                  <w:rStyle w:val="Hipervnculo"/>
                  <w:rFonts w:cs="Arial"/>
                  <w:snapToGrid w:val="0"/>
                  <w:sz w:val="16"/>
                  <w:szCs w:val="16"/>
                  <w:lang w:val="es-ES_tradnl"/>
                </w:rPr>
                <w:t>[E] ProveTransfronterizosSeg</w:t>
              </w:r>
            </w:hyperlink>
          </w:p>
        </w:tc>
      </w:tr>
      <w:tr w:rsidR="001E59F3" w:rsidRPr="0025465F" w14:paraId="6823DCA0"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38B5A6F8" w14:textId="77777777" w:rsidR="001E59F3" w:rsidRPr="00D046A0" w:rsidRDefault="001E59F3" w:rsidP="00C544E2">
            <w:pPr>
              <w:pStyle w:val="Ttulo9"/>
              <w:jc w:val="center"/>
              <w:outlineLvl w:val="8"/>
              <w:rPr>
                <w:b w:val="0"/>
              </w:rPr>
            </w:pPr>
          </w:p>
        </w:tc>
        <w:tc>
          <w:tcPr>
            <w:tcW w:w="3402" w:type="dxa"/>
          </w:tcPr>
          <w:p w14:paraId="2BD34007" w14:textId="77777777" w:rsidR="001E59F3" w:rsidRPr="0025465F" w:rsidRDefault="00292C76" w:rsidP="0025465F">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674" w:name="_[A]_TotalOfiEntAseguradora_3"/>
            <w:bookmarkEnd w:id="674"/>
            <w:r w:rsidRPr="0025465F">
              <w:t xml:space="preserve">[A] </w:t>
            </w:r>
            <w:r w:rsidR="001E59F3" w:rsidRPr="0025465F">
              <w:rPr>
                <w:snapToGrid w:val="0"/>
                <w:lang w:val="es-ES_tradnl"/>
              </w:rPr>
              <w:t>TotalOfiEntAseguradora</w:t>
            </w:r>
          </w:p>
        </w:tc>
        <w:tc>
          <w:tcPr>
            <w:tcW w:w="4536" w:type="dxa"/>
            <w:vAlign w:val="center"/>
          </w:tcPr>
          <w:p w14:paraId="624C0E67" w14:textId="77777777" w:rsidR="001E59F3" w:rsidRPr="0025465F" w:rsidRDefault="001E59F3" w:rsidP="0025465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 xml:space="preserve">Volumen de </w:t>
            </w:r>
            <w:r w:rsidR="00792E34">
              <w:rPr>
                <w:rFonts w:cs="Arial"/>
              </w:rPr>
              <w:t>primas de pólizas contratadas</w:t>
            </w:r>
            <w:r w:rsidRPr="0025465F">
              <w:rPr>
                <w:rFonts w:cs="Arial"/>
              </w:rPr>
              <w:t xml:space="preserve"> colocadas a través de las sedes u oficinas de la entidad aseguradora</w:t>
            </w:r>
          </w:p>
        </w:tc>
        <w:tc>
          <w:tcPr>
            <w:tcW w:w="397" w:type="dxa"/>
            <w:textDirection w:val="btLr"/>
            <w:vAlign w:val="center"/>
          </w:tcPr>
          <w:p w14:paraId="1AD178A9" w14:textId="77777777" w:rsidR="001E59F3" w:rsidRPr="0025465F" w:rsidRDefault="001E59F3" w:rsidP="0025465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No aplica</w:t>
            </w:r>
          </w:p>
        </w:tc>
        <w:tc>
          <w:tcPr>
            <w:tcW w:w="5103" w:type="dxa"/>
            <w:vAlign w:val="center"/>
          </w:tcPr>
          <w:p w14:paraId="710EACCE" w14:textId="77777777" w:rsidR="00883F5D" w:rsidRPr="0025465F" w:rsidRDefault="00000000" w:rsidP="0025465F">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hyperlink w:anchor="_[A]_TotalOfiEntAseguradora_3" w:history="1">
              <w:r w:rsidR="00883F5D" w:rsidRPr="0025465F">
                <w:rPr>
                  <w:rStyle w:val="Hipervnculo"/>
                  <w:rFonts w:cs="Arial"/>
                  <w:snapToGrid w:val="0"/>
                  <w:sz w:val="16"/>
                  <w:szCs w:val="16"/>
                  <w:lang w:val="es-ES_tradnl"/>
                </w:rPr>
                <w:t>[A] TotalOfiEntAseguradora</w:t>
              </w:r>
            </w:hyperlink>
            <w:r w:rsidR="00883F5D" w:rsidRPr="0025465F">
              <w:rPr>
                <w:rFonts w:cs="Arial"/>
                <w:snapToGrid w:val="0"/>
                <w:sz w:val="16"/>
                <w:szCs w:val="16"/>
                <w:lang w:val="es-ES_tradnl"/>
              </w:rPr>
              <w:t xml:space="preserve"> = </w:t>
            </w:r>
            <w:r w:rsidR="0025465F">
              <w:rPr>
                <w:rFonts w:cs="Arial"/>
                <w:snapToGrid w:val="0"/>
                <w:sz w:val="16"/>
                <w:szCs w:val="16"/>
                <w:lang w:val="es-ES_tradnl"/>
              </w:rPr>
              <w:t>∑</w:t>
            </w:r>
            <w:r w:rsidR="00883F5D" w:rsidRPr="0025465F">
              <w:rPr>
                <w:rFonts w:cs="Arial"/>
                <w:snapToGrid w:val="0"/>
                <w:sz w:val="16"/>
                <w:szCs w:val="16"/>
                <w:lang w:val="es-ES_tradnl"/>
              </w:rPr>
              <w:t xml:space="preserve"> </w:t>
            </w:r>
            <w:hyperlink w:anchor="_[E]_OfiEntAseguradora_3" w:history="1">
              <w:r w:rsidR="00883F5D" w:rsidRPr="0025465F">
                <w:rPr>
                  <w:rStyle w:val="Hipervnculo"/>
                  <w:rFonts w:cs="Arial"/>
                  <w:snapToGrid w:val="0"/>
                  <w:sz w:val="16"/>
                  <w:szCs w:val="16"/>
                  <w:lang w:val="es-ES_tradnl"/>
                </w:rPr>
                <w:t>[E] OfiEntAseguradora</w:t>
              </w:r>
            </w:hyperlink>
          </w:p>
          <w:p w14:paraId="5B084AA1" w14:textId="77777777" w:rsidR="001E59F3" w:rsidRPr="0025465F" w:rsidRDefault="001E59F3" w:rsidP="0025465F">
            <w:pPr>
              <w:cnfStyle w:val="000000000000" w:firstRow="0" w:lastRow="0" w:firstColumn="0" w:lastColumn="0" w:oddVBand="0" w:evenVBand="0" w:oddHBand="0" w:evenHBand="0" w:firstRowFirstColumn="0" w:firstRowLastColumn="0" w:lastRowFirstColumn="0" w:lastRowLastColumn="0"/>
              <w:rPr>
                <w:rFonts w:cs="Arial"/>
                <w:sz w:val="16"/>
                <w:szCs w:val="16"/>
              </w:rPr>
            </w:pPr>
          </w:p>
        </w:tc>
      </w:tr>
      <w:tr w:rsidR="001E59F3" w:rsidRPr="0025465F" w14:paraId="4E51ACF0"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42D3D3AC" w14:textId="77777777" w:rsidR="001E59F3" w:rsidRPr="00D046A0" w:rsidRDefault="00B4199C" w:rsidP="00C544E2">
            <w:pPr>
              <w:pStyle w:val="Ttulo9"/>
              <w:jc w:val="center"/>
              <w:outlineLvl w:val="8"/>
              <w:rPr>
                <w:b w:val="0"/>
              </w:rPr>
            </w:pPr>
            <w:r>
              <w:rPr>
                <w:b w:val="0"/>
              </w:rPr>
              <w:t>[E]</w:t>
            </w:r>
            <w:r w:rsidR="001E59F3" w:rsidRPr="00D046A0">
              <w:rPr>
                <w:b w:val="0"/>
              </w:rPr>
              <w:t>Ramo</w:t>
            </w:r>
            <w:r w:rsidR="00404167">
              <w:rPr>
                <w:b w:val="0"/>
              </w:rPr>
              <w:t>PrimasPolizasContratadas</w:t>
            </w:r>
            <w:r w:rsidR="00261506" w:rsidRPr="00D046A0">
              <w:rPr>
                <w:b w:val="0"/>
              </w:rPr>
              <w:t>SegGenerales</w:t>
            </w:r>
          </w:p>
        </w:tc>
        <w:tc>
          <w:tcPr>
            <w:tcW w:w="3402" w:type="dxa"/>
          </w:tcPr>
          <w:p w14:paraId="536C3664" w14:textId="77777777" w:rsidR="001E59F3" w:rsidRPr="0025465F" w:rsidRDefault="00292C76" w:rsidP="0025465F">
            <w:pPr>
              <w:pStyle w:val="Ttulo9"/>
              <w:outlineLvl w:val="8"/>
              <w:cnfStyle w:val="000000100000" w:firstRow="0" w:lastRow="0" w:firstColumn="0" w:lastColumn="0" w:oddVBand="0" w:evenVBand="0" w:oddHBand="1" w:evenHBand="0" w:firstRowFirstColumn="0" w:firstRowLastColumn="0" w:lastRowFirstColumn="0" w:lastRowLastColumn="0"/>
            </w:pPr>
            <w:r w:rsidRPr="0025465F">
              <w:t xml:space="preserve">[A] </w:t>
            </w:r>
            <w:r w:rsidR="001E59F3" w:rsidRPr="0025465F">
              <w:t>id</w:t>
            </w:r>
          </w:p>
        </w:tc>
        <w:tc>
          <w:tcPr>
            <w:tcW w:w="4536" w:type="dxa"/>
            <w:vAlign w:val="center"/>
          </w:tcPr>
          <w:p w14:paraId="796F6A0C" w14:textId="77777777" w:rsidR="001E59F3" w:rsidRPr="0025465F" w:rsidRDefault="001E59F3" w:rsidP="0025465F">
            <w:pPr>
              <w:pStyle w:val="TextoCentradoTabla"/>
              <w:cnfStyle w:val="000000100000" w:firstRow="0" w:lastRow="0" w:firstColumn="0" w:lastColumn="0" w:oddVBand="0" w:evenVBand="0" w:oddHBand="1" w:evenHBand="0" w:firstRowFirstColumn="0" w:firstRowLastColumn="0" w:lastRowFirstColumn="0" w:lastRowLastColumn="0"/>
              <w:rPr>
                <w:rFonts w:eastAsia="Batang" w:cs="Arial"/>
              </w:rPr>
            </w:pPr>
            <w:r w:rsidRPr="0025465F">
              <w:rPr>
                <w:rFonts w:eastAsia="Batang" w:cs="Arial"/>
              </w:rPr>
              <w:t>Se debe indicar el código del ramo</w:t>
            </w:r>
          </w:p>
        </w:tc>
        <w:tc>
          <w:tcPr>
            <w:tcW w:w="397" w:type="dxa"/>
            <w:textDirection w:val="btLr"/>
            <w:vAlign w:val="center"/>
          </w:tcPr>
          <w:p w14:paraId="424458C1" w14:textId="77777777" w:rsidR="001E59F3" w:rsidRPr="0025465F" w:rsidRDefault="001E59F3" w:rsidP="0025465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No aplica</w:t>
            </w:r>
          </w:p>
        </w:tc>
        <w:tc>
          <w:tcPr>
            <w:tcW w:w="5103" w:type="dxa"/>
            <w:vAlign w:val="center"/>
          </w:tcPr>
          <w:p w14:paraId="530DAA78" w14:textId="77777777" w:rsidR="001E59F3" w:rsidRPr="0025465F" w:rsidRDefault="001E59F3" w:rsidP="0025465F">
            <w:pPr>
              <w:pStyle w:val="TextoJustificadoTabla"/>
              <w:jc w:val="left"/>
              <w:cnfStyle w:val="000000100000" w:firstRow="0" w:lastRow="0" w:firstColumn="0" w:lastColumn="0" w:oddVBand="0" w:evenVBand="0" w:oddHBand="1" w:evenHBand="0" w:firstRowFirstColumn="0" w:firstRowLastColumn="0" w:lastRowFirstColumn="0" w:lastRowLastColumn="0"/>
              <w:rPr>
                <w:rFonts w:eastAsia="Batang" w:cs="Arial"/>
              </w:rPr>
            </w:pPr>
            <w:r w:rsidRPr="0025465F">
              <w:rPr>
                <w:rFonts w:eastAsia="Batang" w:cs="Arial"/>
              </w:rPr>
              <w:t xml:space="preserve">Debe ser un código de la </w:t>
            </w:r>
            <w:hyperlink w:anchor="_Ramos" w:history="1">
              <w:r w:rsidRPr="0025465F">
                <w:rPr>
                  <w:rStyle w:val="Hipervnculo"/>
                  <w:rFonts w:eastAsia="Batang" w:cs="Arial"/>
                </w:rPr>
                <w:t>lista por ramo</w:t>
              </w:r>
            </w:hyperlink>
          </w:p>
        </w:tc>
      </w:tr>
      <w:tr w:rsidR="001E59F3" w:rsidRPr="0025465F" w14:paraId="39C36E6A"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2E6449E2" w14:textId="77777777" w:rsidR="001E59F3" w:rsidRPr="00D046A0" w:rsidRDefault="00B4199C" w:rsidP="00C544E2">
            <w:pPr>
              <w:pStyle w:val="Ttulo9"/>
              <w:jc w:val="center"/>
              <w:outlineLvl w:val="8"/>
              <w:rPr>
                <w:b w:val="0"/>
              </w:rPr>
            </w:pPr>
            <w:r>
              <w:rPr>
                <w:b w:val="0"/>
              </w:rPr>
              <w:t>[E]</w:t>
            </w:r>
            <w:r w:rsidR="00404167">
              <w:rPr>
                <w:b w:val="0"/>
              </w:rPr>
              <w:t>PrimasPolizasContratadas</w:t>
            </w:r>
            <w:r w:rsidR="00183DCA" w:rsidRPr="00D046A0">
              <w:rPr>
                <w:b w:val="0"/>
              </w:rPr>
              <w:t>SegGeneralesPorRamo</w:t>
            </w:r>
          </w:p>
        </w:tc>
        <w:tc>
          <w:tcPr>
            <w:tcW w:w="3402" w:type="dxa"/>
          </w:tcPr>
          <w:p w14:paraId="58731CA5" w14:textId="77777777" w:rsidR="001E59F3" w:rsidRPr="0025465F" w:rsidRDefault="00292C7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75" w:name="_[A]_Total_91"/>
            <w:bookmarkEnd w:id="675"/>
            <w:r w:rsidRPr="0025465F">
              <w:t xml:space="preserve">[A] </w:t>
            </w:r>
            <w:r w:rsidR="001E59F3" w:rsidRPr="0025465F">
              <w:t>Total</w:t>
            </w:r>
          </w:p>
        </w:tc>
        <w:tc>
          <w:tcPr>
            <w:tcW w:w="4536" w:type="dxa"/>
            <w:vAlign w:val="center"/>
          </w:tcPr>
          <w:p w14:paraId="531ED2F6" w14:textId="77777777" w:rsidR="001E59F3" w:rsidRPr="0025465F" w:rsidRDefault="001E59F3" w:rsidP="0025465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 xml:space="preserve">Volumen de </w:t>
            </w:r>
            <w:r w:rsidR="00792E34">
              <w:rPr>
                <w:rFonts w:cs="Arial"/>
              </w:rPr>
              <w:t>primas de pólizas contratadas</w:t>
            </w:r>
            <w:r w:rsidRPr="0025465F">
              <w:rPr>
                <w:rFonts w:cs="Arial"/>
              </w:rPr>
              <w:t xml:space="preserve"> a través de todos los canales de comercialización y por el ramo seleccionado</w:t>
            </w:r>
          </w:p>
        </w:tc>
        <w:tc>
          <w:tcPr>
            <w:tcW w:w="397" w:type="dxa"/>
            <w:textDirection w:val="btLr"/>
            <w:vAlign w:val="center"/>
          </w:tcPr>
          <w:p w14:paraId="60900C38" w14:textId="77777777" w:rsidR="001E59F3" w:rsidRPr="0025465F" w:rsidRDefault="001E59F3" w:rsidP="0025465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No aplica</w:t>
            </w:r>
          </w:p>
        </w:tc>
        <w:tc>
          <w:tcPr>
            <w:tcW w:w="5103" w:type="dxa"/>
            <w:vAlign w:val="center"/>
          </w:tcPr>
          <w:p w14:paraId="1131ACEB" w14:textId="77777777" w:rsidR="001E59F3" w:rsidRPr="0025465F" w:rsidRDefault="00000000" w:rsidP="0025465F">
            <w:pPr>
              <w:pStyle w:val="TextoJustificadoTabla"/>
              <w:jc w:val="left"/>
              <w:cnfStyle w:val="000000000000" w:firstRow="0" w:lastRow="0" w:firstColumn="0" w:lastColumn="0" w:oddVBand="0" w:evenVBand="0" w:oddHBand="0" w:evenHBand="0" w:firstRowFirstColumn="0" w:firstRowLastColumn="0" w:lastRowFirstColumn="0" w:lastRowLastColumn="0"/>
              <w:rPr>
                <w:rFonts w:cs="Arial"/>
              </w:rPr>
            </w:pPr>
            <w:hyperlink w:anchor="_[A]_Total_91" w:history="1">
              <w:r w:rsidR="00883F5D" w:rsidRPr="0025465F">
                <w:rPr>
                  <w:rStyle w:val="Hipervnculo"/>
                  <w:rFonts w:cs="Arial"/>
                </w:rPr>
                <w:t>[A] Total</w:t>
              </w:r>
            </w:hyperlink>
            <w:r w:rsidR="00883F5D" w:rsidRPr="0025465F">
              <w:rPr>
                <w:rFonts w:cs="Arial"/>
              </w:rPr>
              <w:t xml:space="preserve"> = </w:t>
            </w:r>
            <w:r w:rsidR="0025465F">
              <w:rPr>
                <w:rFonts w:cs="Arial"/>
              </w:rPr>
              <w:t>∑</w:t>
            </w:r>
            <w:r w:rsidR="00883F5D" w:rsidRPr="0025465F">
              <w:rPr>
                <w:rFonts w:cs="Arial"/>
              </w:rPr>
              <w:t xml:space="preserve"> </w:t>
            </w:r>
            <w:hyperlink w:anchor="_DesglosePrimasDevengadasSegGenerale_1" w:history="1">
              <w:r w:rsidR="00883F5D" w:rsidRPr="0025465F">
                <w:rPr>
                  <w:rStyle w:val="Hipervnculo"/>
                  <w:rFonts w:cs="Arial"/>
                </w:rPr>
                <w:t>Desglose</w:t>
              </w:r>
              <w:r w:rsidR="00404167">
                <w:rPr>
                  <w:rStyle w:val="Hipervnculo"/>
                  <w:rFonts w:cs="Arial"/>
                </w:rPr>
                <w:t>PrimasPolizasContratadas</w:t>
              </w:r>
              <w:r w:rsidR="00883F5D" w:rsidRPr="0025465F">
                <w:rPr>
                  <w:rStyle w:val="Hipervnculo"/>
                  <w:rFonts w:cs="Arial"/>
                </w:rPr>
                <w:t>SegGeneralesPorRamo</w:t>
              </w:r>
            </w:hyperlink>
          </w:p>
        </w:tc>
      </w:tr>
      <w:tr w:rsidR="001E59F3" w:rsidRPr="0025465F" w14:paraId="31B01DA5"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196FB772" w14:textId="77777777" w:rsidR="001E59F3" w:rsidRPr="00D046A0" w:rsidRDefault="00B4199C" w:rsidP="00C544E2">
            <w:pPr>
              <w:pStyle w:val="Ttulo9"/>
              <w:jc w:val="center"/>
              <w:outlineLvl w:val="8"/>
              <w:rPr>
                <w:b w:val="0"/>
              </w:rPr>
            </w:pPr>
            <w:bookmarkStart w:id="676" w:name="_DesglosePrimasDevengadasSegGenerale_1"/>
            <w:bookmarkEnd w:id="676"/>
            <w:r>
              <w:rPr>
                <w:b w:val="0"/>
              </w:rPr>
              <w:t>[E]</w:t>
            </w:r>
            <w:r w:rsidR="00183DCA" w:rsidRPr="00D046A0">
              <w:rPr>
                <w:b w:val="0"/>
              </w:rPr>
              <w:t>Desglose</w:t>
            </w:r>
            <w:r w:rsidR="00404167">
              <w:rPr>
                <w:b w:val="0"/>
              </w:rPr>
              <w:t>PrimasPolizasContratadas</w:t>
            </w:r>
            <w:r w:rsidR="00183DCA" w:rsidRPr="00D046A0">
              <w:rPr>
                <w:b w:val="0"/>
              </w:rPr>
              <w:t>SegGeneralesPorRamo</w:t>
            </w:r>
          </w:p>
        </w:tc>
        <w:tc>
          <w:tcPr>
            <w:tcW w:w="3402" w:type="dxa"/>
          </w:tcPr>
          <w:p w14:paraId="6DDD4935" w14:textId="77777777" w:rsidR="001E59F3" w:rsidRPr="0025465F" w:rsidRDefault="00292C76" w:rsidP="002B21F1">
            <w:pPr>
              <w:pStyle w:val="Ttulo9"/>
              <w:outlineLvl w:val="8"/>
              <w:cnfStyle w:val="000000100000" w:firstRow="0" w:lastRow="0" w:firstColumn="0" w:lastColumn="0" w:oddVBand="0" w:evenVBand="0" w:oddHBand="1" w:evenHBand="0" w:firstRowFirstColumn="0" w:firstRowLastColumn="0" w:lastRowFirstColumn="0" w:lastRowLastColumn="0"/>
            </w:pPr>
            <w:bookmarkStart w:id="677" w:name="_[E]_AgenSegurosNoVinculadoExclusivo_3"/>
            <w:bookmarkEnd w:id="677"/>
            <w:r w:rsidRPr="0025465F">
              <w:t xml:space="preserve">[E] </w:t>
            </w:r>
            <w:r w:rsidR="001E59F3" w:rsidRPr="0025465F">
              <w:t>AgenSegNoVinculadoExclusivo</w:t>
            </w:r>
          </w:p>
        </w:tc>
        <w:tc>
          <w:tcPr>
            <w:tcW w:w="4536" w:type="dxa"/>
            <w:vAlign w:val="center"/>
          </w:tcPr>
          <w:p w14:paraId="5D4E6A51" w14:textId="77777777" w:rsidR="001E59F3" w:rsidRPr="0025465F" w:rsidRDefault="001E59F3" w:rsidP="00792E3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 xml:space="preserve">Volumen de </w:t>
            </w:r>
            <w:r w:rsidR="00792E34">
              <w:rPr>
                <w:rFonts w:cs="Arial"/>
              </w:rPr>
              <w:t>primas de pólizas contratadas</w:t>
            </w:r>
            <w:r w:rsidRPr="0025465F">
              <w:rPr>
                <w:rFonts w:cs="Arial"/>
              </w:rPr>
              <w:t xml:space="preserve"> colocadas a través de Agentes de Seguros No Vinculados Exclusivos</w:t>
            </w:r>
          </w:p>
        </w:tc>
        <w:tc>
          <w:tcPr>
            <w:tcW w:w="397" w:type="dxa"/>
            <w:textDirection w:val="btLr"/>
            <w:vAlign w:val="center"/>
          </w:tcPr>
          <w:p w14:paraId="24518D34" w14:textId="77777777" w:rsidR="001E59F3" w:rsidRPr="0025465F" w:rsidRDefault="001E59F3" w:rsidP="0025465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No aplica</w:t>
            </w:r>
          </w:p>
        </w:tc>
        <w:tc>
          <w:tcPr>
            <w:tcW w:w="5103" w:type="dxa"/>
            <w:vAlign w:val="center"/>
          </w:tcPr>
          <w:p w14:paraId="67A2CD51"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6BAB9CED" w14:textId="77777777" w:rsidR="001E59F3" w:rsidRPr="0025465F"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25465F" w14:paraId="3BB6352E"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4C6E0BFF" w14:textId="77777777" w:rsidR="001E59F3" w:rsidRPr="00D046A0" w:rsidRDefault="001E59F3" w:rsidP="00C544E2">
            <w:pPr>
              <w:pStyle w:val="Ttulo9"/>
              <w:jc w:val="center"/>
              <w:outlineLvl w:val="8"/>
              <w:rPr>
                <w:b w:val="0"/>
              </w:rPr>
            </w:pPr>
          </w:p>
        </w:tc>
        <w:tc>
          <w:tcPr>
            <w:tcW w:w="3402" w:type="dxa"/>
          </w:tcPr>
          <w:p w14:paraId="34CF134C" w14:textId="77777777" w:rsidR="001E59F3" w:rsidRPr="0025465F" w:rsidRDefault="00292C7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78" w:name="_[E]_AgenSegNoVinculadosNoExclusivo_3"/>
            <w:bookmarkEnd w:id="678"/>
            <w:r w:rsidRPr="0025465F">
              <w:t xml:space="preserve">[E] </w:t>
            </w:r>
            <w:r w:rsidR="001E59F3" w:rsidRPr="0025465F">
              <w:t>AgenSegNoVinculadosNoExclusivo</w:t>
            </w:r>
          </w:p>
        </w:tc>
        <w:tc>
          <w:tcPr>
            <w:tcW w:w="4536" w:type="dxa"/>
            <w:vAlign w:val="center"/>
          </w:tcPr>
          <w:p w14:paraId="07242666" w14:textId="77777777" w:rsidR="001E59F3" w:rsidRPr="0025465F" w:rsidRDefault="001E59F3" w:rsidP="00792E34">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 xml:space="preserve">Volumen de </w:t>
            </w:r>
            <w:r w:rsidR="00201DB6">
              <w:rPr>
                <w:rFonts w:cs="Arial"/>
              </w:rPr>
              <w:t>primas de pólizas contratadas</w:t>
            </w:r>
            <w:r w:rsidRPr="0025465F">
              <w:rPr>
                <w:rFonts w:cs="Arial"/>
              </w:rPr>
              <w:t xml:space="preserve"> colocadas a través de Agentes de Seguros No Vinculados No Exclusivos</w:t>
            </w:r>
          </w:p>
        </w:tc>
        <w:tc>
          <w:tcPr>
            <w:tcW w:w="397" w:type="dxa"/>
            <w:textDirection w:val="btLr"/>
            <w:vAlign w:val="center"/>
          </w:tcPr>
          <w:p w14:paraId="10E1DE17" w14:textId="77777777" w:rsidR="001E59F3" w:rsidRPr="0025465F" w:rsidRDefault="001E59F3" w:rsidP="0025465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No aplica</w:t>
            </w:r>
          </w:p>
        </w:tc>
        <w:tc>
          <w:tcPr>
            <w:tcW w:w="5103" w:type="dxa"/>
            <w:vAlign w:val="center"/>
          </w:tcPr>
          <w:p w14:paraId="4411D353"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7AE4EF1D" w14:textId="77777777" w:rsidR="001E59F3" w:rsidRPr="0025465F"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25465F" w14:paraId="07AD01C4"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822F31C" w14:textId="77777777" w:rsidR="001E59F3" w:rsidRPr="00D046A0" w:rsidRDefault="001E59F3" w:rsidP="00C544E2">
            <w:pPr>
              <w:pStyle w:val="Ttulo9"/>
              <w:jc w:val="center"/>
              <w:outlineLvl w:val="8"/>
              <w:rPr>
                <w:b w:val="0"/>
              </w:rPr>
            </w:pPr>
          </w:p>
        </w:tc>
        <w:tc>
          <w:tcPr>
            <w:tcW w:w="3402" w:type="dxa"/>
          </w:tcPr>
          <w:p w14:paraId="4FD56B5D" w14:textId="77777777" w:rsidR="001E59F3" w:rsidRPr="0025465F" w:rsidRDefault="00292C7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79" w:name="_[E]_SocAgenSegExclusiva_3"/>
            <w:bookmarkEnd w:id="679"/>
            <w:r w:rsidRPr="0025465F">
              <w:t xml:space="preserve">[E] </w:t>
            </w:r>
            <w:r w:rsidR="001E59F3" w:rsidRPr="0025465F">
              <w:t>SocAgenSegExclusiva</w:t>
            </w:r>
          </w:p>
        </w:tc>
        <w:tc>
          <w:tcPr>
            <w:tcW w:w="4536" w:type="dxa"/>
            <w:vAlign w:val="center"/>
          </w:tcPr>
          <w:p w14:paraId="4984A1BB" w14:textId="77777777" w:rsidR="001E59F3" w:rsidRPr="0025465F" w:rsidRDefault="001E59F3" w:rsidP="00792E3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 xml:space="preserve">Volumen de </w:t>
            </w:r>
            <w:r w:rsidR="00201DB6">
              <w:rPr>
                <w:rFonts w:cs="Arial"/>
              </w:rPr>
              <w:t>primas de pólizas contratadas</w:t>
            </w:r>
            <w:r w:rsidRPr="0025465F">
              <w:rPr>
                <w:rFonts w:cs="Arial"/>
              </w:rPr>
              <w:t xml:space="preserve"> colocadas a través de Sociedades Agencia de Seguros Exclusivas</w:t>
            </w:r>
          </w:p>
        </w:tc>
        <w:tc>
          <w:tcPr>
            <w:tcW w:w="397" w:type="dxa"/>
            <w:textDirection w:val="btLr"/>
            <w:vAlign w:val="center"/>
          </w:tcPr>
          <w:p w14:paraId="003D5FB3" w14:textId="77777777" w:rsidR="001E59F3" w:rsidRPr="0025465F" w:rsidRDefault="001E59F3" w:rsidP="0025465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No aplica</w:t>
            </w:r>
          </w:p>
        </w:tc>
        <w:tc>
          <w:tcPr>
            <w:tcW w:w="5103" w:type="dxa"/>
            <w:vAlign w:val="center"/>
          </w:tcPr>
          <w:p w14:paraId="4D8D048F"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35F4B413" w14:textId="77777777" w:rsidR="001E59F3" w:rsidRPr="0025465F"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25465F" w14:paraId="19028A87"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13296CE9" w14:textId="77777777" w:rsidR="001E59F3" w:rsidRPr="00D046A0" w:rsidRDefault="001E59F3" w:rsidP="00C544E2">
            <w:pPr>
              <w:pStyle w:val="Ttulo9"/>
              <w:jc w:val="center"/>
              <w:outlineLvl w:val="8"/>
              <w:rPr>
                <w:b w:val="0"/>
              </w:rPr>
            </w:pPr>
          </w:p>
        </w:tc>
        <w:tc>
          <w:tcPr>
            <w:tcW w:w="3402" w:type="dxa"/>
          </w:tcPr>
          <w:p w14:paraId="3743DCAB" w14:textId="77777777" w:rsidR="001E59F3" w:rsidRPr="0025465F" w:rsidRDefault="00292C7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80" w:name="_[E]_SocAgenSegNoExclusiva_3"/>
            <w:bookmarkEnd w:id="680"/>
            <w:r w:rsidRPr="0025465F">
              <w:t xml:space="preserve">[E] </w:t>
            </w:r>
            <w:r w:rsidR="001E59F3" w:rsidRPr="0025465F">
              <w:t>SocAgenSegNoExclusiva</w:t>
            </w:r>
          </w:p>
        </w:tc>
        <w:tc>
          <w:tcPr>
            <w:tcW w:w="4536" w:type="dxa"/>
            <w:vAlign w:val="center"/>
          </w:tcPr>
          <w:p w14:paraId="41756489" w14:textId="77777777" w:rsidR="001E59F3" w:rsidRPr="0025465F" w:rsidRDefault="001E59F3" w:rsidP="00792E34">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 xml:space="preserve">Volumen de </w:t>
            </w:r>
            <w:r w:rsidR="00201DB6">
              <w:rPr>
                <w:rFonts w:cs="Arial"/>
              </w:rPr>
              <w:t>primas de pólizas contratadas</w:t>
            </w:r>
            <w:r w:rsidRPr="0025465F">
              <w:rPr>
                <w:rFonts w:cs="Arial"/>
              </w:rPr>
              <w:t xml:space="preserve"> colocadas a través de Sociedades Agencia de Seguros No Exclusivas</w:t>
            </w:r>
          </w:p>
        </w:tc>
        <w:tc>
          <w:tcPr>
            <w:tcW w:w="397" w:type="dxa"/>
            <w:textDirection w:val="btLr"/>
            <w:vAlign w:val="center"/>
          </w:tcPr>
          <w:p w14:paraId="4F9EC27F" w14:textId="77777777" w:rsidR="001E59F3" w:rsidRPr="0025465F" w:rsidRDefault="001E59F3" w:rsidP="0025465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No aplica</w:t>
            </w:r>
          </w:p>
        </w:tc>
        <w:tc>
          <w:tcPr>
            <w:tcW w:w="5103" w:type="dxa"/>
            <w:vAlign w:val="center"/>
          </w:tcPr>
          <w:p w14:paraId="18985D1A"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2838758E" w14:textId="77777777" w:rsidR="001E59F3" w:rsidRPr="0025465F"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25465F" w14:paraId="5A3EA8E0"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11890A87" w14:textId="77777777" w:rsidR="001E59F3" w:rsidRPr="00D046A0" w:rsidRDefault="001E59F3" w:rsidP="00C544E2">
            <w:pPr>
              <w:pStyle w:val="Ttulo9"/>
              <w:jc w:val="center"/>
              <w:outlineLvl w:val="8"/>
              <w:rPr>
                <w:b w:val="0"/>
              </w:rPr>
            </w:pPr>
          </w:p>
        </w:tc>
        <w:tc>
          <w:tcPr>
            <w:tcW w:w="3402" w:type="dxa"/>
          </w:tcPr>
          <w:p w14:paraId="51659A55" w14:textId="77777777" w:rsidR="001E59F3" w:rsidRPr="0025465F" w:rsidRDefault="00292C7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81" w:name="_[E]_SocCorredoraSeg_3"/>
            <w:bookmarkEnd w:id="681"/>
            <w:r w:rsidRPr="0025465F">
              <w:t xml:space="preserve">[E] </w:t>
            </w:r>
            <w:r w:rsidR="001E59F3" w:rsidRPr="0025465F">
              <w:t>SocCorredoraSeg</w:t>
            </w:r>
          </w:p>
        </w:tc>
        <w:tc>
          <w:tcPr>
            <w:tcW w:w="4536" w:type="dxa"/>
            <w:vAlign w:val="center"/>
          </w:tcPr>
          <w:p w14:paraId="41DE9F0C" w14:textId="77777777" w:rsidR="001E59F3" w:rsidRPr="0025465F" w:rsidRDefault="001E59F3" w:rsidP="00792E3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 xml:space="preserve">Volumen de </w:t>
            </w:r>
            <w:r w:rsidR="00201DB6">
              <w:rPr>
                <w:rFonts w:cs="Arial"/>
              </w:rPr>
              <w:t>primas de pólizas contratadas</w:t>
            </w:r>
            <w:r w:rsidRPr="0025465F">
              <w:rPr>
                <w:rFonts w:cs="Arial"/>
              </w:rPr>
              <w:t xml:space="preserve"> colocadas a través de Sociedades Corredoras de Seguros</w:t>
            </w:r>
          </w:p>
        </w:tc>
        <w:tc>
          <w:tcPr>
            <w:tcW w:w="397" w:type="dxa"/>
            <w:textDirection w:val="btLr"/>
            <w:vAlign w:val="center"/>
          </w:tcPr>
          <w:p w14:paraId="148865FB" w14:textId="77777777" w:rsidR="001E59F3" w:rsidRPr="0025465F" w:rsidRDefault="001E59F3" w:rsidP="0025465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No aplica</w:t>
            </w:r>
          </w:p>
        </w:tc>
        <w:tc>
          <w:tcPr>
            <w:tcW w:w="5103" w:type="dxa"/>
            <w:vAlign w:val="center"/>
          </w:tcPr>
          <w:p w14:paraId="4FBD00C2"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20D3039F" w14:textId="77777777" w:rsidR="001E59F3" w:rsidRPr="0025465F"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25465F" w14:paraId="1A19E67E"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30E18978" w14:textId="77777777" w:rsidR="001E59F3" w:rsidRPr="00D046A0" w:rsidRDefault="001E59F3" w:rsidP="00C544E2">
            <w:pPr>
              <w:pStyle w:val="Ttulo9"/>
              <w:jc w:val="center"/>
              <w:outlineLvl w:val="8"/>
              <w:rPr>
                <w:b w:val="0"/>
              </w:rPr>
            </w:pPr>
          </w:p>
        </w:tc>
        <w:tc>
          <w:tcPr>
            <w:tcW w:w="3402" w:type="dxa"/>
          </w:tcPr>
          <w:p w14:paraId="5763903E" w14:textId="77777777" w:rsidR="001E59F3" w:rsidRPr="0025465F" w:rsidRDefault="00292C7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82" w:name="_[E]_OperSegAutoexpedibleExclusivo_3"/>
            <w:bookmarkEnd w:id="682"/>
            <w:r w:rsidRPr="0025465F">
              <w:t xml:space="preserve">[E] </w:t>
            </w:r>
            <w:r w:rsidR="001E59F3" w:rsidRPr="0025465F">
              <w:t>OperSegAutoexpedibleExclusivo</w:t>
            </w:r>
          </w:p>
        </w:tc>
        <w:tc>
          <w:tcPr>
            <w:tcW w:w="4536" w:type="dxa"/>
            <w:vAlign w:val="center"/>
          </w:tcPr>
          <w:p w14:paraId="21A17796" w14:textId="77777777" w:rsidR="001E59F3" w:rsidRPr="0025465F" w:rsidRDefault="001E59F3" w:rsidP="00792E34">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 xml:space="preserve">Volumen de </w:t>
            </w:r>
            <w:r w:rsidR="00201DB6">
              <w:rPr>
                <w:rFonts w:cs="Arial"/>
              </w:rPr>
              <w:t>primas de pólizas contratadas</w:t>
            </w:r>
            <w:r w:rsidRPr="0025465F">
              <w:rPr>
                <w:rFonts w:cs="Arial"/>
              </w:rPr>
              <w:t xml:space="preserve"> colocadas a través de Operadores de Seguros Autoexpedibles Exclusivo</w:t>
            </w:r>
          </w:p>
        </w:tc>
        <w:tc>
          <w:tcPr>
            <w:tcW w:w="397" w:type="dxa"/>
            <w:textDirection w:val="btLr"/>
            <w:vAlign w:val="center"/>
          </w:tcPr>
          <w:p w14:paraId="4A757FE5" w14:textId="77777777" w:rsidR="001E59F3" w:rsidRPr="0025465F" w:rsidRDefault="001E59F3" w:rsidP="0025465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No aplica</w:t>
            </w:r>
          </w:p>
        </w:tc>
        <w:tc>
          <w:tcPr>
            <w:tcW w:w="5103" w:type="dxa"/>
            <w:vAlign w:val="center"/>
          </w:tcPr>
          <w:p w14:paraId="18B85C32"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73B5A222" w14:textId="77777777" w:rsidR="001E59F3" w:rsidRPr="0025465F"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25465F" w14:paraId="30072744"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6EAC383A" w14:textId="77777777" w:rsidR="001E59F3" w:rsidRPr="00D046A0" w:rsidRDefault="001E59F3" w:rsidP="00C544E2">
            <w:pPr>
              <w:pStyle w:val="Ttulo9"/>
              <w:jc w:val="center"/>
              <w:outlineLvl w:val="8"/>
              <w:rPr>
                <w:b w:val="0"/>
              </w:rPr>
            </w:pPr>
          </w:p>
        </w:tc>
        <w:tc>
          <w:tcPr>
            <w:tcW w:w="3402" w:type="dxa"/>
          </w:tcPr>
          <w:p w14:paraId="5FF5FBB6" w14:textId="77777777" w:rsidR="001E59F3" w:rsidRPr="0025465F" w:rsidRDefault="00292C7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83" w:name="_[E]_OperSegAutoexpedibleNoExclusivo_2"/>
            <w:bookmarkEnd w:id="683"/>
            <w:r w:rsidRPr="0025465F">
              <w:t xml:space="preserve">[E] </w:t>
            </w:r>
            <w:r w:rsidR="001E59F3" w:rsidRPr="0025465F">
              <w:t>OperSegAutoexpedibleNoExclusivo</w:t>
            </w:r>
          </w:p>
        </w:tc>
        <w:tc>
          <w:tcPr>
            <w:tcW w:w="4536" w:type="dxa"/>
            <w:vAlign w:val="center"/>
          </w:tcPr>
          <w:p w14:paraId="7AC64BA8" w14:textId="77777777" w:rsidR="001E59F3" w:rsidRPr="0025465F" w:rsidRDefault="001E59F3" w:rsidP="00792E3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 xml:space="preserve">Volumen de </w:t>
            </w:r>
            <w:r w:rsidR="00201DB6">
              <w:rPr>
                <w:rFonts w:cs="Arial"/>
              </w:rPr>
              <w:t>primas de pólizas contratadas</w:t>
            </w:r>
            <w:r w:rsidRPr="0025465F">
              <w:rPr>
                <w:rFonts w:cs="Arial"/>
              </w:rPr>
              <w:t xml:space="preserve"> colocadas a través de Operadores de Seguros Autoexpedibles No Exclusivo</w:t>
            </w:r>
          </w:p>
        </w:tc>
        <w:tc>
          <w:tcPr>
            <w:tcW w:w="397" w:type="dxa"/>
            <w:textDirection w:val="btLr"/>
            <w:vAlign w:val="center"/>
          </w:tcPr>
          <w:p w14:paraId="2451645E" w14:textId="77777777" w:rsidR="001E59F3" w:rsidRPr="0025465F" w:rsidRDefault="001E59F3" w:rsidP="0025465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No aplica</w:t>
            </w:r>
          </w:p>
        </w:tc>
        <w:tc>
          <w:tcPr>
            <w:tcW w:w="5103" w:type="dxa"/>
            <w:vAlign w:val="center"/>
          </w:tcPr>
          <w:p w14:paraId="61843932"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28932535" w14:textId="77777777" w:rsidR="001E59F3" w:rsidRPr="0025465F"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25465F" w14:paraId="6FCE4266"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1D7A1A58" w14:textId="77777777" w:rsidR="001E59F3" w:rsidRPr="00D046A0" w:rsidRDefault="001E59F3" w:rsidP="00C544E2">
            <w:pPr>
              <w:pStyle w:val="Ttulo9"/>
              <w:jc w:val="center"/>
              <w:outlineLvl w:val="8"/>
              <w:rPr>
                <w:b w:val="0"/>
              </w:rPr>
            </w:pPr>
          </w:p>
        </w:tc>
        <w:tc>
          <w:tcPr>
            <w:tcW w:w="3402" w:type="dxa"/>
          </w:tcPr>
          <w:p w14:paraId="7051761C" w14:textId="77777777" w:rsidR="001E59F3" w:rsidRPr="0025465F" w:rsidRDefault="00292C76" w:rsidP="0025465F">
            <w:pPr>
              <w:pStyle w:val="Ttulo9"/>
              <w:outlineLvl w:val="8"/>
              <w:cnfStyle w:val="000000000000" w:firstRow="0" w:lastRow="0" w:firstColumn="0" w:lastColumn="0" w:oddVBand="0" w:evenVBand="0" w:oddHBand="0" w:evenHBand="0" w:firstRowFirstColumn="0" w:firstRowLastColumn="0" w:lastRowFirstColumn="0" w:lastRowLastColumn="0"/>
            </w:pPr>
            <w:bookmarkStart w:id="684" w:name="_[E]_ProveTransfronterizosSeg_3"/>
            <w:bookmarkEnd w:id="684"/>
            <w:r w:rsidRPr="0025465F">
              <w:t xml:space="preserve">[E] </w:t>
            </w:r>
            <w:r w:rsidR="001E59F3" w:rsidRPr="0025465F">
              <w:t>ProveTransfronterizosSeg</w:t>
            </w:r>
          </w:p>
        </w:tc>
        <w:tc>
          <w:tcPr>
            <w:tcW w:w="4536" w:type="dxa"/>
            <w:vAlign w:val="center"/>
          </w:tcPr>
          <w:p w14:paraId="002D0FB4" w14:textId="77777777" w:rsidR="001E59F3" w:rsidRPr="0025465F" w:rsidRDefault="001E59F3" w:rsidP="00792E34">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 xml:space="preserve">Volumen de </w:t>
            </w:r>
            <w:r w:rsidR="00201DB6">
              <w:rPr>
                <w:rFonts w:cs="Arial"/>
              </w:rPr>
              <w:t>primas de pólizas contratadas</w:t>
            </w:r>
            <w:r w:rsidRPr="0025465F">
              <w:rPr>
                <w:rFonts w:cs="Arial"/>
              </w:rPr>
              <w:t xml:space="preserve"> colocadas a través de Proveedores transfronterizos de seguros</w:t>
            </w:r>
          </w:p>
        </w:tc>
        <w:tc>
          <w:tcPr>
            <w:tcW w:w="397" w:type="dxa"/>
            <w:textDirection w:val="btLr"/>
            <w:vAlign w:val="center"/>
          </w:tcPr>
          <w:p w14:paraId="5BC025DC" w14:textId="77777777" w:rsidR="001E59F3" w:rsidRPr="0025465F" w:rsidRDefault="001E59F3" w:rsidP="0025465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25465F">
              <w:rPr>
                <w:rFonts w:cs="Arial"/>
              </w:rPr>
              <w:t>No aplica</w:t>
            </w:r>
          </w:p>
        </w:tc>
        <w:tc>
          <w:tcPr>
            <w:tcW w:w="5103" w:type="dxa"/>
            <w:vAlign w:val="center"/>
          </w:tcPr>
          <w:p w14:paraId="75794EF9"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49D79DD1" w14:textId="77777777" w:rsidR="001E59F3" w:rsidRPr="0025465F"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25465F" w14:paraId="51E64DA3"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6D63D56" w14:textId="77777777" w:rsidR="001E59F3" w:rsidRPr="00D046A0" w:rsidRDefault="001E59F3" w:rsidP="00C544E2">
            <w:pPr>
              <w:pStyle w:val="Ttulo9"/>
              <w:jc w:val="center"/>
              <w:outlineLvl w:val="8"/>
              <w:rPr>
                <w:b w:val="0"/>
              </w:rPr>
            </w:pPr>
          </w:p>
        </w:tc>
        <w:tc>
          <w:tcPr>
            <w:tcW w:w="3402" w:type="dxa"/>
          </w:tcPr>
          <w:p w14:paraId="73FBF6DD" w14:textId="77777777" w:rsidR="001E59F3" w:rsidRPr="0025465F" w:rsidRDefault="00292C76" w:rsidP="0025465F">
            <w:pPr>
              <w:pStyle w:val="Ttulo9"/>
              <w:outlineLvl w:val="8"/>
              <w:cnfStyle w:val="000000100000" w:firstRow="0" w:lastRow="0" w:firstColumn="0" w:lastColumn="0" w:oddVBand="0" w:evenVBand="0" w:oddHBand="1" w:evenHBand="0" w:firstRowFirstColumn="0" w:firstRowLastColumn="0" w:lastRowFirstColumn="0" w:lastRowLastColumn="0"/>
            </w:pPr>
            <w:bookmarkStart w:id="685" w:name="_[E]_OfiEntAseguradora_3"/>
            <w:bookmarkEnd w:id="685"/>
            <w:r w:rsidRPr="0025465F">
              <w:t xml:space="preserve">[E] </w:t>
            </w:r>
            <w:r w:rsidR="001E59F3" w:rsidRPr="0025465F">
              <w:t>OfiEntAseguradora</w:t>
            </w:r>
          </w:p>
        </w:tc>
        <w:tc>
          <w:tcPr>
            <w:tcW w:w="4536" w:type="dxa"/>
            <w:vAlign w:val="center"/>
          </w:tcPr>
          <w:p w14:paraId="243A6855" w14:textId="77777777" w:rsidR="001E59F3" w:rsidRPr="0025465F" w:rsidRDefault="001E59F3" w:rsidP="00792E3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 xml:space="preserve">Volumen de </w:t>
            </w:r>
            <w:r w:rsidR="00201DB6">
              <w:rPr>
                <w:rFonts w:cs="Arial"/>
              </w:rPr>
              <w:t>primas de pólizas contratadas</w:t>
            </w:r>
            <w:r w:rsidRPr="0025465F">
              <w:rPr>
                <w:rFonts w:cs="Arial"/>
              </w:rPr>
              <w:t xml:space="preserve"> colocadas a través de las sedes u oficinas de la entidad aseguradora</w:t>
            </w:r>
          </w:p>
        </w:tc>
        <w:tc>
          <w:tcPr>
            <w:tcW w:w="397" w:type="dxa"/>
            <w:textDirection w:val="btLr"/>
            <w:vAlign w:val="center"/>
          </w:tcPr>
          <w:p w14:paraId="6FC15C05" w14:textId="77777777" w:rsidR="001E59F3" w:rsidRPr="0025465F" w:rsidRDefault="001E59F3" w:rsidP="0025465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25465F">
              <w:rPr>
                <w:rFonts w:cs="Arial"/>
              </w:rPr>
              <w:t>No aplica</w:t>
            </w:r>
          </w:p>
        </w:tc>
        <w:tc>
          <w:tcPr>
            <w:tcW w:w="5103" w:type="dxa"/>
            <w:vAlign w:val="center"/>
          </w:tcPr>
          <w:p w14:paraId="67F40F2B"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18F6DF6E" w14:textId="77777777" w:rsidR="001E59F3" w:rsidRPr="0025465F"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bl>
    <w:p w14:paraId="0B3D356B" w14:textId="77777777" w:rsidR="00825F65" w:rsidRPr="00825F65" w:rsidRDefault="00825F65" w:rsidP="00825F65">
      <w:pPr>
        <w:rPr>
          <w:lang w:val="es-ES_tradnl" w:eastAsia="en-US"/>
        </w:rPr>
      </w:pPr>
    </w:p>
    <w:p w14:paraId="4636FD1F" w14:textId="77777777" w:rsidR="00825F65" w:rsidRPr="00825F65" w:rsidRDefault="00825F65" w:rsidP="00825F65">
      <w:pPr>
        <w:rPr>
          <w:lang w:val="es-ES_tradnl" w:eastAsia="en-US"/>
        </w:rPr>
      </w:pPr>
    </w:p>
    <w:p w14:paraId="46997164" w14:textId="77777777" w:rsidR="00825F65" w:rsidRDefault="00825F65">
      <w:pPr>
        <w:rPr>
          <w:b/>
          <w:i/>
          <w:lang w:val="es-ES_tradnl" w:eastAsia="en-US"/>
        </w:rPr>
      </w:pPr>
      <w:r>
        <w:rPr>
          <w:lang w:eastAsia="en-US"/>
        </w:rPr>
        <w:br w:type="page"/>
      </w:r>
    </w:p>
    <w:p w14:paraId="079FEF16" w14:textId="77777777" w:rsidR="00825F65" w:rsidRDefault="00181D5E" w:rsidP="00F4314C">
      <w:pPr>
        <w:pStyle w:val="Ttulo3"/>
        <w:numPr>
          <w:ilvl w:val="0"/>
          <w:numId w:val="20"/>
        </w:numPr>
        <w:rPr>
          <w:lang w:eastAsia="en-US"/>
        </w:rPr>
      </w:pPr>
      <w:bookmarkStart w:id="686" w:name="_Toc136255534"/>
      <w:r>
        <w:rPr>
          <w:lang w:eastAsia="en-US"/>
        </w:rPr>
        <w:lastRenderedPageBreak/>
        <w:t>PolizasContratadasNuevaProduccionSegPersonales</w:t>
      </w:r>
      <w:bookmarkEnd w:id="686"/>
    </w:p>
    <w:p w14:paraId="1DA3C5BC" w14:textId="77777777" w:rsidR="00825F65" w:rsidRDefault="00825F65" w:rsidP="00825F65">
      <w:pPr>
        <w:rPr>
          <w:lang w:val="es-ES_tradnl" w:eastAsia="en-US"/>
        </w:rPr>
      </w:pPr>
    </w:p>
    <w:tbl>
      <w:tblPr>
        <w:tblStyle w:val="Cuadrculamedia3-nfasis1"/>
        <w:tblpPr w:leftFromText="141" w:rightFromText="141" w:vertAnchor="text" w:horzAnchor="page" w:tblpX="1162" w:tblpY="-3"/>
        <w:tblW w:w="0" w:type="auto"/>
        <w:tblLayout w:type="fixed"/>
        <w:tblLook w:val="04A0" w:firstRow="1" w:lastRow="0" w:firstColumn="1" w:lastColumn="0" w:noHBand="0" w:noVBand="1"/>
      </w:tblPr>
      <w:tblGrid>
        <w:gridCol w:w="737"/>
        <w:gridCol w:w="3402"/>
        <w:gridCol w:w="4536"/>
        <w:gridCol w:w="410"/>
        <w:gridCol w:w="5103"/>
      </w:tblGrid>
      <w:tr w:rsidR="00D046A0" w:rsidRPr="008D5F65" w14:paraId="68647BB4" w14:textId="77777777" w:rsidTr="00C544E2">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2EE56D41" w14:textId="77777777" w:rsidR="00825F65" w:rsidRPr="00C544E2" w:rsidRDefault="00825F65" w:rsidP="00C544E2">
            <w:pPr>
              <w:pStyle w:val="TtuloTabla"/>
              <w:ind w:left="113" w:right="113"/>
              <w:rPr>
                <w:rFonts w:cs="Arial"/>
                <w:b/>
                <w:szCs w:val="16"/>
              </w:rPr>
            </w:pPr>
            <w:r w:rsidRPr="00C544E2">
              <w:rPr>
                <w:rFonts w:cs="Arial"/>
                <w:b/>
                <w:szCs w:val="16"/>
              </w:rPr>
              <w:lastRenderedPageBreak/>
              <w:t>Nodo</w:t>
            </w:r>
          </w:p>
        </w:tc>
        <w:tc>
          <w:tcPr>
            <w:tcW w:w="3402" w:type="dxa"/>
            <w:vAlign w:val="center"/>
          </w:tcPr>
          <w:p w14:paraId="329D13AE" w14:textId="77777777" w:rsidR="00825F65" w:rsidRPr="00C544E2" w:rsidRDefault="003131EB" w:rsidP="00C544E2">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C544E2">
              <w:rPr>
                <w:rFonts w:cs="Arial"/>
                <w:b/>
                <w:szCs w:val="16"/>
                <w:lang w:eastAsia="es-CR"/>
              </w:rPr>
              <w:t>Atributo[A] / Elemento[E]</w:t>
            </w:r>
          </w:p>
        </w:tc>
        <w:tc>
          <w:tcPr>
            <w:tcW w:w="4536" w:type="dxa"/>
            <w:vAlign w:val="center"/>
          </w:tcPr>
          <w:p w14:paraId="4F08D579" w14:textId="77777777" w:rsidR="00825F65" w:rsidRPr="00C544E2" w:rsidRDefault="00825F65" w:rsidP="00C544E2">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C544E2">
              <w:rPr>
                <w:rFonts w:cs="Arial"/>
                <w:b/>
                <w:szCs w:val="16"/>
              </w:rPr>
              <w:t>Descripción</w:t>
            </w:r>
          </w:p>
        </w:tc>
        <w:tc>
          <w:tcPr>
            <w:tcW w:w="410" w:type="dxa"/>
            <w:textDirection w:val="btLr"/>
            <w:vAlign w:val="center"/>
          </w:tcPr>
          <w:p w14:paraId="20F265F1" w14:textId="77777777" w:rsidR="00825F65" w:rsidRPr="00C544E2" w:rsidRDefault="00825F65" w:rsidP="00C544E2">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szCs w:val="16"/>
              </w:rPr>
            </w:pPr>
            <w:r w:rsidRPr="00C544E2">
              <w:rPr>
                <w:rFonts w:cs="Arial"/>
                <w:b/>
                <w:szCs w:val="16"/>
              </w:rPr>
              <w:t xml:space="preserve">Cuenta </w:t>
            </w:r>
            <w:r w:rsidR="003131EB" w:rsidRPr="00C544E2">
              <w:rPr>
                <w:rFonts w:cs="Arial"/>
                <w:b/>
                <w:szCs w:val="16"/>
              </w:rPr>
              <w:t>catálogo</w:t>
            </w:r>
          </w:p>
        </w:tc>
        <w:tc>
          <w:tcPr>
            <w:tcW w:w="5103" w:type="dxa"/>
            <w:vAlign w:val="center"/>
          </w:tcPr>
          <w:p w14:paraId="0E3D8002" w14:textId="77777777" w:rsidR="00825F65" w:rsidRPr="00C544E2" w:rsidRDefault="00825F65" w:rsidP="00C544E2">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C544E2">
              <w:rPr>
                <w:rFonts w:cs="Arial"/>
                <w:b/>
                <w:szCs w:val="16"/>
              </w:rPr>
              <w:t>Validaciones</w:t>
            </w:r>
          </w:p>
        </w:tc>
      </w:tr>
      <w:tr w:rsidR="001E59F3" w:rsidRPr="008D5F65" w14:paraId="241CA1B3"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1EAA452" w14:textId="77777777" w:rsidR="001E59F3" w:rsidRPr="008D5F65" w:rsidRDefault="00B4199C" w:rsidP="00CD2E53">
            <w:pPr>
              <w:pStyle w:val="Ttulo9"/>
              <w:jc w:val="center"/>
              <w:outlineLvl w:val="8"/>
              <w:rPr>
                <w:b w:val="0"/>
                <w:snapToGrid w:val="0"/>
                <w:szCs w:val="16"/>
                <w:lang w:val="es-ES_tradnl"/>
              </w:rPr>
            </w:pPr>
            <w:r>
              <w:rPr>
                <w:b w:val="0"/>
              </w:rPr>
              <w:t>[E]</w:t>
            </w:r>
            <w:r w:rsidR="00181D5E">
              <w:rPr>
                <w:b w:val="0"/>
                <w:snapToGrid w:val="0"/>
                <w:szCs w:val="16"/>
                <w:lang w:val="es-ES_tradnl"/>
              </w:rPr>
              <w:t>PolizasContratadasNuevaProduccionSegPersonales</w:t>
            </w:r>
          </w:p>
        </w:tc>
        <w:tc>
          <w:tcPr>
            <w:tcW w:w="3402" w:type="dxa"/>
          </w:tcPr>
          <w:p w14:paraId="51AEC843" w14:textId="77777777" w:rsidR="001E59F3" w:rsidRPr="008D5F65" w:rsidRDefault="00292C76" w:rsidP="008D5F65">
            <w:pPr>
              <w:pStyle w:val="Ttulo9"/>
              <w:outlineLvl w:val="8"/>
              <w:cnfStyle w:val="000000100000" w:firstRow="0" w:lastRow="0" w:firstColumn="0" w:lastColumn="0" w:oddVBand="0" w:evenVBand="0" w:oddHBand="1" w:evenHBand="0" w:firstRowFirstColumn="0" w:firstRowLastColumn="0" w:lastRowFirstColumn="0" w:lastRowLastColumn="0"/>
              <w:rPr>
                <w:szCs w:val="16"/>
              </w:rPr>
            </w:pPr>
            <w:bookmarkStart w:id="687" w:name="_[A]_TotalPolSegPersonales_1"/>
            <w:bookmarkEnd w:id="687"/>
            <w:r w:rsidRPr="008D5F65">
              <w:rPr>
                <w:szCs w:val="16"/>
              </w:rPr>
              <w:t xml:space="preserve">[A] </w:t>
            </w:r>
            <w:r w:rsidR="001E59F3" w:rsidRPr="008D5F65">
              <w:rPr>
                <w:szCs w:val="16"/>
              </w:rPr>
              <w:t>TotalPolSegPersonales</w:t>
            </w:r>
          </w:p>
        </w:tc>
        <w:tc>
          <w:tcPr>
            <w:tcW w:w="4536" w:type="dxa"/>
            <w:vAlign w:val="center"/>
          </w:tcPr>
          <w:p w14:paraId="39459087" w14:textId="77777777" w:rsidR="001E59F3" w:rsidRPr="008D5F65" w:rsidRDefault="001E59F3" w:rsidP="003B227C">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5F65">
              <w:rPr>
                <w:rFonts w:cs="Arial"/>
              </w:rPr>
              <w:t>Cantidad de pólizas que la entidad ha emitido durante el año colocadas a través de todos los canales de comercialización y por todos los ramos de Seguros Personales</w:t>
            </w:r>
          </w:p>
        </w:tc>
        <w:tc>
          <w:tcPr>
            <w:tcW w:w="410" w:type="dxa"/>
            <w:textDirection w:val="btLr"/>
            <w:vAlign w:val="center"/>
          </w:tcPr>
          <w:p w14:paraId="3CC64AE2" w14:textId="77777777" w:rsidR="001E59F3" w:rsidRPr="008D5F65" w:rsidRDefault="001E59F3" w:rsidP="00D046A0">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5F65">
              <w:rPr>
                <w:rFonts w:cs="Arial"/>
              </w:rPr>
              <w:t>No aplica</w:t>
            </w:r>
          </w:p>
        </w:tc>
        <w:tc>
          <w:tcPr>
            <w:tcW w:w="5103" w:type="dxa"/>
            <w:vAlign w:val="center"/>
          </w:tcPr>
          <w:p w14:paraId="1E3390A7" w14:textId="77777777" w:rsidR="008D5F65" w:rsidRDefault="00000000" w:rsidP="00D046A0">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hyperlink w:anchor="_[A]_TotalPolSegPersonales_1" w:history="1">
              <w:r w:rsidR="00E3144C" w:rsidRPr="008D5F65">
                <w:rPr>
                  <w:rStyle w:val="Hipervnculo"/>
                  <w:rFonts w:cs="Arial"/>
                </w:rPr>
                <w:t>[A] TotalPolSegPersonales</w:t>
              </w:r>
            </w:hyperlink>
            <w:r w:rsidR="00E3144C" w:rsidRPr="008D5F65">
              <w:rPr>
                <w:rFonts w:cs="Arial"/>
              </w:rPr>
              <w:t xml:space="preserve"> = </w:t>
            </w:r>
          </w:p>
          <w:p w14:paraId="3B411442" w14:textId="77777777" w:rsidR="001E59F3" w:rsidRDefault="008D5F65" w:rsidP="00D046A0">
            <w:pPr>
              <w:pStyle w:val="TextoJustificadoTabla"/>
              <w:jc w:val="left"/>
              <w:cnfStyle w:val="000000100000" w:firstRow="0" w:lastRow="0" w:firstColumn="0" w:lastColumn="0" w:oddVBand="0" w:evenVBand="0" w:oddHBand="1" w:evenHBand="0" w:firstRowFirstColumn="0" w:firstRowLastColumn="0" w:lastRowFirstColumn="0" w:lastRowLastColumn="0"/>
              <w:rPr>
                <w:rStyle w:val="Hipervnculo"/>
                <w:rFonts w:cs="Arial"/>
              </w:rPr>
            </w:pPr>
            <w:r>
              <w:rPr>
                <w:rFonts w:cs="Arial"/>
              </w:rPr>
              <w:t>∑</w:t>
            </w:r>
            <w:r w:rsidR="00E3144C" w:rsidRPr="008D5F65">
              <w:rPr>
                <w:rFonts w:cs="Arial"/>
              </w:rPr>
              <w:t xml:space="preserve"> </w:t>
            </w:r>
            <w:hyperlink w:anchor="_DesglosePolizasNuevasSegPersonales" w:history="1">
              <w:r w:rsidR="00E3144C" w:rsidRPr="008D5F65">
                <w:rPr>
                  <w:rStyle w:val="Hipervnculo"/>
                  <w:rFonts w:cs="Arial"/>
                </w:rPr>
                <w:t>Desglose</w:t>
              </w:r>
              <w:r w:rsidR="00181D5E">
                <w:rPr>
                  <w:rStyle w:val="Hipervnculo"/>
                  <w:rFonts w:cs="Arial"/>
                </w:rPr>
                <w:t>PolizasContratadasNuevaProduccionSegPersonales</w:t>
              </w:r>
            </w:hyperlink>
          </w:p>
          <w:p w14:paraId="4AB30DA7" w14:textId="77777777" w:rsidR="00CC0FA8" w:rsidRDefault="00CC0FA8" w:rsidP="00D046A0">
            <w:pPr>
              <w:pStyle w:val="TextoJustificadoTabla"/>
              <w:jc w:val="left"/>
              <w:cnfStyle w:val="000000100000" w:firstRow="0" w:lastRow="0" w:firstColumn="0" w:lastColumn="0" w:oddVBand="0" w:evenVBand="0" w:oddHBand="1" w:evenHBand="0" w:firstRowFirstColumn="0" w:firstRowLastColumn="0" w:lastRowFirstColumn="0" w:lastRowLastColumn="0"/>
              <w:rPr>
                <w:rStyle w:val="Hipervnculo"/>
                <w:rFonts w:cs="Arial"/>
              </w:rPr>
            </w:pPr>
          </w:p>
          <w:p w14:paraId="521FAC2A" w14:textId="77777777" w:rsidR="00CC0FA8" w:rsidRPr="008D5F65" w:rsidRDefault="003472FF" w:rsidP="00145BD2">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r w:rsidRPr="003472FF">
              <w:t xml:space="preserve">E]PolizasContratadasNuevaProduccionSegPersonales </w:t>
            </w:r>
            <w:r w:rsidR="00145BD2" w:rsidRPr="008D5F65">
              <w:t>[A] TotalPolSegPersonales</w:t>
            </w:r>
            <w:r w:rsidR="00145BD2">
              <w:rPr>
                <w:rStyle w:val="Hipervnculo"/>
              </w:rPr>
              <w:t xml:space="preserve"> n</w:t>
            </w:r>
            <w:r w:rsidR="00CC0FA8">
              <w:rPr>
                <w:rStyle w:val="Hipervnculo"/>
              </w:rPr>
              <w:t xml:space="preserve">o puede ser mayor a </w:t>
            </w:r>
            <w:r w:rsidR="00CC0FA8" w:rsidRPr="00CC0FA8">
              <w:t>[E]PolizasContratadasSegPersonales [A] TotalPolSegPersonales</w:t>
            </w:r>
          </w:p>
        </w:tc>
      </w:tr>
      <w:tr w:rsidR="001E59F3" w:rsidRPr="008D5F65" w14:paraId="0431144F"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79740CB7" w14:textId="77777777" w:rsidR="001E59F3" w:rsidRPr="008D5F65" w:rsidRDefault="00B4199C" w:rsidP="00CD2E53">
            <w:pPr>
              <w:pStyle w:val="Ttulo9"/>
              <w:jc w:val="center"/>
              <w:outlineLvl w:val="8"/>
              <w:rPr>
                <w:b w:val="0"/>
                <w:szCs w:val="16"/>
              </w:rPr>
            </w:pPr>
            <w:bookmarkStart w:id="688" w:name="_DesglosePolizasNuevasSegPersonales"/>
            <w:bookmarkEnd w:id="688"/>
            <w:r>
              <w:rPr>
                <w:b w:val="0"/>
              </w:rPr>
              <w:t>[E]</w:t>
            </w:r>
            <w:r w:rsidR="001E59F3" w:rsidRPr="008D5F65">
              <w:rPr>
                <w:b w:val="0"/>
                <w:snapToGrid w:val="0"/>
                <w:szCs w:val="16"/>
                <w:lang w:val="es-ES_tradnl"/>
              </w:rPr>
              <w:t>Desglose</w:t>
            </w:r>
            <w:r w:rsidR="00181D5E">
              <w:rPr>
                <w:b w:val="0"/>
                <w:snapToGrid w:val="0"/>
                <w:szCs w:val="16"/>
                <w:lang w:val="es-ES_tradnl"/>
              </w:rPr>
              <w:t>PolizasContratadasNuevaProduccionSegPersonales</w:t>
            </w:r>
          </w:p>
        </w:tc>
        <w:tc>
          <w:tcPr>
            <w:tcW w:w="3402" w:type="dxa"/>
          </w:tcPr>
          <w:p w14:paraId="7418CDA0" w14:textId="77777777" w:rsidR="001E59F3" w:rsidRPr="008D5F65" w:rsidRDefault="00292C76" w:rsidP="002B21F1">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689" w:name="_[A]_TotalAgenSegurosNoVinculadoExcl_4"/>
            <w:bookmarkEnd w:id="689"/>
            <w:r w:rsidRPr="008D5F65">
              <w:rPr>
                <w:szCs w:val="16"/>
              </w:rPr>
              <w:t xml:space="preserve">[A] </w:t>
            </w:r>
            <w:r w:rsidR="001E59F3" w:rsidRPr="008D5F65">
              <w:rPr>
                <w:szCs w:val="16"/>
              </w:rPr>
              <w:t>TotalAgenSegNoVinculadoExclusivo</w:t>
            </w:r>
          </w:p>
        </w:tc>
        <w:tc>
          <w:tcPr>
            <w:tcW w:w="4536" w:type="dxa"/>
            <w:vAlign w:val="center"/>
          </w:tcPr>
          <w:p w14:paraId="76956AC8" w14:textId="77777777" w:rsidR="001E59F3" w:rsidRPr="008D5F65" w:rsidRDefault="00972141" w:rsidP="003B227C">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Cantidad</w:t>
            </w:r>
            <w:r w:rsidR="001E59F3" w:rsidRPr="008D5F65">
              <w:rPr>
                <w:rFonts w:cs="Arial"/>
              </w:rPr>
              <w:t xml:space="preserve"> de pólizas que la entidad ha emitido durante el año colocadas a través de Agentes de Seguros No Vinculados Exclusivos para todos los ramos</w:t>
            </w:r>
          </w:p>
        </w:tc>
        <w:tc>
          <w:tcPr>
            <w:tcW w:w="410" w:type="dxa"/>
            <w:textDirection w:val="btLr"/>
            <w:vAlign w:val="center"/>
          </w:tcPr>
          <w:p w14:paraId="5D2E7E01" w14:textId="77777777" w:rsidR="001E59F3" w:rsidRPr="008D5F65" w:rsidRDefault="001E59F3" w:rsidP="00D046A0">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5F65">
              <w:rPr>
                <w:rFonts w:cs="Arial"/>
              </w:rPr>
              <w:t>No aplica</w:t>
            </w:r>
          </w:p>
        </w:tc>
        <w:tc>
          <w:tcPr>
            <w:tcW w:w="5103" w:type="dxa"/>
            <w:vAlign w:val="center"/>
          </w:tcPr>
          <w:p w14:paraId="5BA4D63C" w14:textId="77777777" w:rsidR="008D5F65" w:rsidRDefault="00000000" w:rsidP="00D046A0">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hyperlink w:anchor="_[A]_TotalAgenSegurosNoVinculadoExcl_4" w:history="1">
              <w:r w:rsidR="00E3144C" w:rsidRPr="008D5F65">
                <w:rPr>
                  <w:rStyle w:val="Hipervnculo"/>
                  <w:rFonts w:cs="Arial"/>
                  <w:snapToGrid w:val="0"/>
                  <w:sz w:val="16"/>
                  <w:szCs w:val="16"/>
                  <w:lang w:val="es-ES_tradnl"/>
                </w:rPr>
                <w:t>[A] TotalAgenSegurosNoVinculadoExclusivo</w:t>
              </w:r>
            </w:hyperlink>
            <w:r w:rsidR="00E3144C" w:rsidRPr="008D5F65">
              <w:rPr>
                <w:rFonts w:cs="Arial"/>
                <w:snapToGrid w:val="0"/>
                <w:sz w:val="16"/>
                <w:szCs w:val="16"/>
                <w:lang w:val="es-ES_tradnl"/>
              </w:rPr>
              <w:t xml:space="preserve"> = </w:t>
            </w:r>
          </w:p>
          <w:p w14:paraId="5DBBAEE3" w14:textId="77777777" w:rsidR="001E59F3" w:rsidRPr="008D5F65" w:rsidRDefault="008D5F65" w:rsidP="00D046A0">
            <w:pP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napToGrid w:val="0"/>
                <w:sz w:val="16"/>
                <w:szCs w:val="16"/>
                <w:lang w:val="es-ES_tradnl"/>
              </w:rPr>
              <w:t>∑</w:t>
            </w:r>
            <w:r w:rsidR="00E3144C" w:rsidRPr="008D5F65">
              <w:rPr>
                <w:rFonts w:cs="Arial"/>
                <w:snapToGrid w:val="0"/>
                <w:sz w:val="16"/>
                <w:szCs w:val="16"/>
                <w:lang w:val="es-ES_tradnl"/>
              </w:rPr>
              <w:t xml:space="preserve"> </w:t>
            </w:r>
            <w:hyperlink w:anchor="_[E]_AgenSegurosNoVinculadoExclusivo_4" w:history="1">
              <w:r w:rsidR="00E3144C" w:rsidRPr="008D5F65">
                <w:rPr>
                  <w:rStyle w:val="Hipervnculo"/>
                  <w:rFonts w:cs="Arial"/>
                  <w:snapToGrid w:val="0"/>
                  <w:sz w:val="16"/>
                  <w:szCs w:val="16"/>
                  <w:lang w:val="es-ES_tradnl"/>
                </w:rPr>
                <w:t>[E] AgenSegurosNoVinculadoExclusivo</w:t>
              </w:r>
            </w:hyperlink>
          </w:p>
        </w:tc>
      </w:tr>
      <w:tr w:rsidR="001E59F3" w:rsidRPr="008D5F65" w14:paraId="7C3AE9CD"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9E4C601" w14:textId="77777777" w:rsidR="001E59F3" w:rsidRPr="008D5F65" w:rsidRDefault="001E59F3" w:rsidP="00CD2E53">
            <w:pPr>
              <w:pStyle w:val="Ttulo9"/>
              <w:jc w:val="center"/>
              <w:outlineLvl w:val="8"/>
              <w:rPr>
                <w:b w:val="0"/>
                <w:snapToGrid w:val="0"/>
                <w:szCs w:val="16"/>
                <w:lang w:val="es-ES_tradnl"/>
              </w:rPr>
            </w:pPr>
          </w:p>
        </w:tc>
        <w:tc>
          <w:tcPr>
            <w:tcW w:w="3402" w:type="dxa"/>
          </w:tcPr>
          <w:p w14:paraId="088D141F" w14:textId="77777777" w:rsidR="001E59F3" w:rsidRPr="008D5F65" w:rsidRDefault="00292C76" w:rsidP="008D5F65">
            <w:pPr>
              <w:pStyle w:val="Ttulo9"/>
              <w:outlineLvl w:val="8"/>
              <w:cnfStyle w:val="000000100000" w:firstRow="0" w:lastRow="0" w:firstColumn="0" w:lastColumn="0" w:oddVBand="0" w:evenVBand="0" w:oddHBand="1" w:evenHBand="0" w:firstRowFirstColumn="0" w:firstRowLastColumn="0" w:lastRowFirstColumn="0" w:lastRowLastColumn="0"/>
              <w:rPr>
                <w:snapToGrid w:val="0"/>
                <w:szCs w:val="16"/>
                <w:lang w:val="es-ES_tradnl"/>
              </w:rPr>
            </w:pPr>
            <w:bookmarkStart w:id="690" w:name="_[A]_TotalAgenSegNoVinculadosNoExclu_4"/>
            <w:bookmarkEnd w:id="690"/>
            <w:r w:rsidRPr="008D5F65">
              <w:rPr>
                <w:szCs w:val="16"/>
              </w:rPr>
              <w:t xml:space="preserve">[A] </w:t>
            </w:r>
            <w:r w:rsidR="001E59F3" w:rsidRPr="008D5F65">
              <w:rPr>
                <w:snapToGrid w:val="0"/>
                <w:szCs w:val="16"/>
                <w:lang w:val="es-ES_tradnl"/>
              </w:rPr>
              <w:t>TotalAgenSegNoVinculadosNoExclusivo</w:t>
            </w:r>
          </w:p>
        </w:tc>
        <w:tc>
          <w:tcPr>
            <w:tcW w:w="4536" w:type="dxa"/>
            <w:vAlign w:val="center"/>
          </w:tcPr>
          <w:p w14:paraId="27499120" w14:textId="77777777" w:rsidR="001E59F3" w:rsidRPr="008D5F65" w:rsidRDefault="00972141" w:rsidP="003B227C">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Cantidad</w:t>
            </w:r>
            <w:r w:rsidR="001E59F3" w:rsidRPr="008D5F65">
              <w:rPr>
                <w:rFonts w:cs="Arial"/>
              </w:rPr>
              <w:t xml:space="preserve"> de pólizas que la entidad ha emitido durante el año colocadas a través de Agentes de Seguros No Vinculados No Exclusivos</w:t>
            </w:r>
          </w:p>
        </w:tc>
        <w:tc>
          <w:tcPr>
            <w:tcW w:w="410" w:type="dxa"/>
            <w:textDirection w:val="btLr"/>
            <w:vAlign w:val="center"/>
          </w:tcPr>
          <w:p w14:paraId="4C514461" w14:textId="77777777" w:rsidR="001E59F3" w:rsidRPr="008D5F65" w:rsidRDefault="001E59F3" w:rsidP="00D046A0">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5F65">
              <w:rPr>
                <w:rFonts w:cs="Arial"/>
              </w:rPr>
              <w:t>No aplica</w:t>
            </w:r>
          </w:p>
        </w:tc>
        <w:tc>
          <w:tcPr>
            <w:tcW w:w="5103" w:type="dxa"/>
            <w:vAlign w:val="center"/>
          </w:tcPr>
          <w:p w14:paraId="64B90937" w14:textId="77777777" w:rsidR="008D5F65" w:rsidRDefault="00000000" w:rsidP="00D046A0">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AgenSegNoVinculadosNoExclu_4" w:history="1">
              <w:r w:rsidR="00E3144C" w:rsidRPr="008D5F65">
                <w:rPr>
                  <w:rStyle w:val="Hipervnculo"/>
                  <w:rFonts w:cs="Arial"/>
                  <w:snapToGrid w:val="0"/>
                  <w:sz w:val="16"/>
                  <w:szCs w:val="16"/>
                  <w:lang w:val="es-ES_tradnl"/>
                </w:rPr>
                <w:t>[A] TotalAgenSegNoVinculadosNoExclusivo</w:t>
              </w:r>
            </w:hyperlink>
            <w:r w:rsidR="00E3144C" w:rsidRPr="008D5F65">
              <w:rPr>
                <w:rFonts w:cs="Arial"/>
                <w:snapToGrid w:val="0"/>
                <w:sz w:val="16"/>
                <w:szCs w:val="16"/>
                <w:lang w:val="es-ES_tradnl"/>
              </w:rPr>
              <w:t xml:space="preserve"> = </w:t>
            </w:r>
          </w:p>
          <w:p w14:paraId="29A363DD" w14:textId="77777777" w:rsidR="001E59F3" w:rsidRPr="008D5F65" w:rsidRDefault="008D5F65" w:rsidP="00D046A0">
            <w:pP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napToGrid w:val="0"/>
                <w:sz w:val="16"/>
                <w:szCs w:val="16"/>
                <w:lang w:val="es-ES_tradnl"/>
              </w:rPr>
              <w:t>∑</w:t>
            </w:r>
            <w:r w:rsidR="00E3144C" w:rsidRPr="008D5F65">
              <w:rPr>
                <w:rFonts w:cs="Arial"/>
                <w:snapToGrid w:val="0"/>
                <w:sz w:val="16"/>
                <w:szCs w:val="16"/>
                <w:lang w:val="es-ES_tradnl"/>
              </w:rPr>
              <w:t xml:space="preserve"> </w:t>
            </w:r>
            <w:hyperlink w:anchor="_[E]_AgenSegNoVinculadosNoExclusivo_4" w:history="1">
              <w:r w:rsidR="00E3144C" w:rsidRPr="008D5F65">
                <w:rPr>
                  <w:rStyle w:val="Hipervnculo"/>
                  <w:rFonts w:cs="Arial"/>
                  <w:snapToGrid w:val="0"/>
                  <w:sz w:val="16"/>
                  <w:szCs w:val="16"/>
                  <w:lang w:val="es-ES_tradnl"/>
                </w:rPr>
                <w:t>[E] AgenSegNoVinculadosNoExclusivo</w:t>
              </w:r>
            </w:hyperlink>
          </w:p>
        </w:tc>
      </w:tr>
      <w:tr w:rsidR="001E59F3" w:rsidRPr="008D5F65" w14:paraId="44CBA38C"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B28597A" w14:textId="77777777" w:rsidR="001E59F3" w:rsidRPr="008D5F65" w:rsidRDefault="001E59F3" w:rsidP="00CD2E53">
            <w:pPr>
              <w:pStyle w:val="Ttulo9"/>
              <w:jc w:val="center"/>
              <w:outlineLvl w:val="8"/>
              <w:rPr>
                <w:b w:val="0"/>
                <w:snapToGrid w:val="0"/>
                <w:szCs w:val="16"/>
                <w:lang w:val="es-ES_tradnl"/>
              </w:rPr>
            </w:pPr>
          </w:p>
        </w:tc>
        <w:tc>
          <w:tcPr>
            <w:tcW w:w="3402" w:type="dxa"/>
          </w:tcPr>
          <w:p w14:paraId="55FD8ED6" w14:textId="77777777" w:rsidR="001E59F3" w:rsidRPr="008D5F65" w:rsidRDefault="00292C76" w:rsidP="008D5F65">
            <w:pPr>
              <w:pStyle w:val="Ttulo9"/>
              <w:outlineLvl w:val="8"/>
              <w:cnfStyle w:val="000000000000" w:firstRow="0" w:lastRow="0" w:firstColumn="0" w:lastColumn="0" w:oddVBand="0" w:evenVBand="0" w:oddHBand="0" w:evenHBand="0" w:firstRowFirstColumn="0" w:firstRowLastColumn="0" w:lastRowFirstColumn="0" w:lastRowLastColumn="0"/>
              <w:rPr>
                <w:snapToGrid w:val="0"/>
                <w:szCs w:val="16"/>
                <w:lang w:val="es-ES_tradnl"/>
              </w:rPr>
            </w:pPr>
            <w:bookmarkStart w:id="691" w:name="_[A]_TotalSocAgenSegExclusiva_4"/>
            <w:bookmarkEnd w:id="691"/>
            <w:r w:rsidRPr="008D5F65">
              <w:rPr>
                <w:szCs w:val="16"/>
              </w:rPr>
              <w:t xml:space="preserve">[A] </w:t>
            </w:r>
            <w:r w:rsidR="001E59F3" w:rsidRPr="008D5F65">
              <w:rPr>
                <w:snapToGrid w:val="0"/>
                <w:szCs w:val="16"/>
                <w:lang w:val="es-ES_tradnl"/>
              </w:rPr>
              <w:t>TotalSocAgenSegExclusiva</w:t>
            </w:r>
          </w:p>
        </w:tc>
        <w:tc>
          <w:tcPr>
            <w:tcW w:w="4536" w:type="dxa"/>
            <w:vAlign w:val="center"/>
          </w:tcPr>
          <w:p w14:paraId="7B5D88C5" w14:textId="77777777" w:rsidR="001E59F3" w:rsidRPr="008D5F65" w:rsidRDefault="00972141" w:rsidP="003B227C">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Cantidad</w:t>
            </w:r>
            <w:r w:rsidR="001E59F3" w:rsidRPr="008D5F65">
              <w:rPr>
                <w:rFonts w:cs="Arial"/>
              </w:rPr>
              <w:t xml:space="preserve"> de pólizas que la entidad ha emitido durante el año colocadas a través de Sociedades Agencia de Seguros Exclusivas</w:t>
            </w:r>
          </w:p>
        </w:tc>
        <w:tc>
          <w:tcPr>
            <w:tcW w:w="410" w:type="dxa"/>
            <w:textDirection w:val="btLr"/>
            <w:vAlign w:val="center"/>
          </w:tcPr>
          <w:p w14:paraId="4E54F663" w14:textId="77777777" w:rsidR="001E59F3" w:rsidRPr="008D5F65" w:rsidRDefault="001E59F3" w:rsidP="00D046A0">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5F65">
              <w:rPr>
                <w:rFonts w:cs="Arial"/>
              </w:rPr>
              <w:t>No aplica</w:t>
            </w:r>
          </w:p>
        </w:tc>
        <w:tc>
          <w:tcPr>
            <w:tcW w:w="5103" w:type="dxa"/>
            <w:vAlign w:val="center"/>
          </w:tcPr>
          <w:p w14:paraId="2C7D0184" w14:textId="77777777" w:rsidR="00E3144C" w:rsidRPr="008D5F65" w:rsidRDefault="00000000" w:rsidP="00D046A0">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hyperlink w:anchor="_[A]_TotalSocAgenSegExclusiva_4" w:history="1">
              <w:r w:rsidR="00E3144C" w:rsidRPr="008D5F65">
                <w:rPr>
                  <w:rStyle w:val="Hipervnculo"/>
                  <w:rFonts w:cs="Arial"/>
                  <w:snapToGrid w:val="0"/>
                  <w:sz w:val="16"/>
                  <w:szCs w:val="16"/>
                  <w:lang w:val="es-ES_tradnl"/>
                </w:rPr>
                <w:t>[A] TotalSocAgenSegExclusiva</w:t>
              </w:r>
            </w:hyperlink>
            <w:r w:rsidR="00E3144C" w:rsidRPr="008D5F65">
              <w:rPr>
                <w:rFonts w:cs="Arial"/>
                <w:snapToGrid w:val="0"/>
                <w:sz w:val="16"/>
                <w:szCs w:val="16"/>
                <w:lang w:val="es-ES_tradnl"/>
              </w:rPr>
              <w:t xml:space="preserve"> = </w:t>
            </w:r>
            <w:r w:rsidR="008D5F65">
              <w:rPr>
                <w:rFonts w:cs="Arial"/>
                <w:snapToGrid w:val="0"/>
                <w:sz w:val="16"/>
                <w:szCs w:val="16"/>
                <w:lang w:val="es-ES_tradnl"/>
              </w:rPr>
              <w:t>∑</w:t>
            </w:r>
            <w:r w:rsidR="00E3144C" w:rsidRPr="008D5F65">
              <w:rPr>
                <w:rFonts w:cs="Arial"/>
                <w:snapToGrid w:val="0"/>
                <w:sz w:val="16"/>
                <w:szCs w:val="16"/>
                <w:lang w:val="es-ES_tradnl"/>
              </w:rPr>
              <w:t xml:space="preserve"> </w:t>
            </w:r>
            <w:hyperlink w:anchor="_[E]_SocAgenSegExclusiva_4" w:history="1">
              <w:r w:rsidR="00E3144C" w:rsidRPr="008D5F65">
                <w:rPr>
                  <w:rStyle w:val="Hipervnculo"/>
                  <w:rFonts w:cs="Arial"/>
                  <w:snapToGrid w:val="0"/>
                  <w:sz w:val="16"/>
                  <w:szCs w:val="16"/>
                  <w:lang w:val="es-ES_tradnl"/>
                </w:rPr>
                <w:t>[E] SocAgenSegExclusiva</w:t>
              </w:r>
            </w:hyperlink>
          </w:p>
          <w:p w14:paraId="52AFFEB7" w14:textId="77777777" w:rsidR="001E59F3" w:rsidRPr="008D5F65" w:rsidRDefault="001E59F3" w:rsidP="00D046A0">
            <w:pPr>
              <w:cnfStyle w:val="000000000000" w:firstRow="0" w:lastRow="0" w:firstColumn="0" w:lastColumn="0" w:oddVBand="0" w:evenVBand="0" w:oddHBand="0" w:evenHBand="0" w:firstRowFirstColumn="0" w:firstRowLastColumn="0" w:lastRowFirstColumn="0" w:lastRowLastColumn="0"/>
              <w:rPr>
                <w:rFonts w:cs="Arial"/>
                <w:sz w:val="16"/>
                <w:szCs w:val="16"/>
              </w:rPr>
            </w:pPr>
          </w:p>
        </w:tc>
      </w:tr>
      <w:tr w:rsidR="001E59F3" w:rsidRPr="008D5F65" w14:paraId="6BFDDFEA"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34E0F5E" w14:textId="77777777" w:rsidR="001E59F3" w:rsidRPr="008D5F65" w:rsidRDefault="001E59F3" w:rsidP="00CD2E53">
            <w:pPr>
              <w:pStyle w:val="Ttulo9"/>
              <w:jc w:val="center"/>
              <w:outlineLvl w:val="8"/>
              <w:rPr>
                <w:b w:val="0"/>
                <w:snapToGrid w:val="0"/>
                <w:szCs w:val="16"/>
                <w:lang w:val="es-ES_tradnl"/>
              </w:rPr>
            </w:pPr>
          </w:p>
        </w:tc>
        <w:tc>
          <w:tcPr>
            <w:tcW w:w="3402" w:type="dxa"/>
          </w:tcPr>
          <w:p w14:paraId="74B07D5C" w14:textId="77777777" w:rsidR="001E59F3" w:rsidRPr="008D5F65" w:rsidRDefault="00292C76" w:rsidP="008D5F65">
            <w:pPr>
              <w:pStyle w:val="Ttulo9"/>
              <w:outlineLvl w:val="8"/>
              <w:cnfStyle w:val="000000100000" w:firstRow="0" w:lastRow="0" w:firstColumn="0" w:lastColumn="0" w:oddVBand="0" w:evenVBand="0" w:oddHBand="1" w:evenHBand="0" w:firstRowFirstColumn="0" w:firstRowLastColumn="0" w:lastRowFirstColumn="0" w:lastRowLastColumn="0"/>
              <w:rPr>
                <w:snapToGrid w:val="0"/>
                <w:szCs w:val="16"/>
                <w:lang w:val="es-ES_tradnl"/>
              </w:rPr>
            </w:pPr>
            <w:bookmarkStart w:id="692" w:name="_[A]_TotalSocAgenSegNoExclusiva_4"/>
            <w:bookmarkEnd w:id="692"/>
            <w:r w:rsidRPr="008D5F65">
              <w:rPr>
                <w:szCs w:val="16"/>
              </w:rPr>
              <w:t xml:space="preserve">[A] </w:t>
            </w:r>
            <w:r w:rsidR="001E59F3" w:rsidRPr="008D5F65">
              <w:rPr>
                <w:snapToGrid w:val="0"/>
                <w:szCs w:val="16"/>
                <w:lang w:val="es-ES_tradnl"/>
              </w:rPr>
              <w:t>TotalSocAgenSegNoExclusiva</w:t>
            </w:r>
          </w:p>
        </w:tc>
        <w:tc>
          <w:tcPr>
            <w:tcW w:w="4536" w:type="dxa"/>
            <w:vAlign w:val="center"/>
          </w:tcPr>
          <w:p w14:paraId="31C6280F" w14:textId="77777777" w:rsidR="001E59F3" w:rsidRPr="008D5F65" w:rsidRDefault="00972141" w:rsidP="0024394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Cantidad</w:t>
            </w:r>
            <w:r w:rsidR="001E59F3" w:rsidRPr="008D5F65">
              <w:rPr>
                <w:rFonts w:cs="Arial"/>
              </w:rPr>
              <w:t xml:space="preserve"> de pólizas</w:t>
            </w:r>
            <w:r w:rsidR="00243944">
              <w:rPr>
                <w:rFonts w:cs="Arial"/>
              </w:rPr>
              <w:t xml:space="preserve"> </w:t>
            </w:r>
            <w:r w:rsidR="001E59F3" w:rsidRPr="008D5F65">
              <w:rPr>
                <w:rFonts w:cs="Arial"/>
              </w:rPr>
              <w:t>que la entidad ha emitido durante el año colocadas a través de Sociedades Agencia de Seguros No Exclusivas</w:t>
            </w:r>
          </w:p>
        </w:tc>
        <w:tc>
          <w:tcPr>
            <w:tcW w:w="410" w:type="dxa"/>
            <w:textDirection w:val="btLr"/>
            <w:vAlign w:val="center"/>
          </w:tcPr>
          <w:p w14:paraId="19FBA82F" w14:textId="77777777" w:rsidR="001E59F3" w:rsidRPr="008D5F65" w:rsidRDefault="001E59F3" w:rsidP="00D046A0">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5F65">
              <w:rPr>
                <w:rFonts w:cs="Arial"/>
              </w:rPr>
              <w:t>No aplica</w:t>
            </w:r>
          </w:p>
        </w:tc>
        <w:tc>
          <w:tcPr>
            <w:tcW w:w="5103" w:type="dxa"/>
            <w:vAlign w:val="center"/>
          </w:tcPr>
          <w:p w14:paraId="666FD9A8" w14:textId="77777777" w:rsidR="001E59F3" w:rsidRPr="008D5F65" w:rsidRDefault="00000000" w:rsidP="00D046A0">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SocAgenSegNoExclusiva_4" w:history="1">
              <w:r w:rsidR="00E3144C" w:rsidRPr="008D5F65">
                <w:rPr>
                  <w:rStyle w:val="Hipervnculo"/>
                  <w:rFonts w:cs="Arial"/>
                  <w:snapToGrid w:val="0"/>
                  <w:sz w:val="16"/>
                  <w:szCs w:val="16"/>
                  <w:lang w:val="es-ES_tradnl"/>
                </w:rPr>
                <w:t>[A] TotalSocAgenSegNoExclusiva</w:t>
              </w:r>
            </w:hyperlink>
            <w:r w:rsidR="00E3144C" w:rsidRPr="008D5F65">
              <w:rPr>
                <w:rFonts w:cs="Arial"/>
                <w:snapToGrid w:val="0"/>
                <w:sz w:val="16"/>
                <w:szCs w:val="16"/>
                <w:lang w:val="es-ES_tradnl"/>
              </w:rPr>
              <w:t xml:space="preserve"> = </w:t>
            </w:r>
            <w:r w:rsidR="008D5F65">
              <w:rPr>
                <w:rFonts w:cs="Arial"/>
                <w:snapToGrid w:val="0"/>
                <w:sz w:val="16"/>
                <w:szCs w:val="16"/>
                <w:lang w:val="es-ES_tradnl"/>
              </w:rPr>
              <w:t>∑</w:t>
            </w:r>
            <w:r w:rsidR="00E3144C" w:rsidRPr="008D5F65">
              <w:rPr>
                <w:rFonts w:cs="Arial"/>
                <w:snapToGrid w:val="0"/>
                <w:sz w:val="16"/>
                <w:szCs w:val="16"/>
                <w:lang w:val="es-ES_tradnl"/>
              </w:rPr>
              <w:t xml:space="preserve"> </w:t>
            </w:r>
            <w:hyperlink w:anchor="_[E]_SocAgenSegNoExclusiva_4" w:history="1">
              <w:r w:rsidR="00E3144C" w:rsidRPr="008D5F65">
                <w:rPr>
                  <w:rStyle w:val="Hipervnculo"/>
                  <w:rFonts w:cs="Arial"/>
                  <w:snapToGrid w:val="0"/>
                  <w:sz w:val="16"/>
                  <w:szCs w:val="16"/>
                  <w:lang w:val="es-ES_tradnl"/>
                </w:rPr>
                <w:t>[E] SocAgenSegNoExclusiva</w:t>
              </w:r>
            </w:hyperlink>
          </w:p>
        </w:tc>
      </w:tr>
      <w:tr w:rsidR="001E59F3" w:rsidRPr="008D5F65" w14:paraId="5F7E395D"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58404B4" w14:textId="77777777" w:rsidR="001E59F3" w:rsidRPr="008D5F65" w:rsidRDefault="001E59F3" w:rsidP="00CD2E53">
            <w:pPr>
              <w:pStyle w:val="Ttulo9"/>
              <w:jc w:val="center"/>
              <w:outlineLvl w:val="8"/>
              <w:rPr>
                <w:b w:val="0"/>
                <w:snapToGrid w:val="0"/>
                <w:szCs w:val="16"/>
                <w:lang w:val="es-ES_tradnl"/>
              </w:rPr>
            </w:pPr>
          </w:p>
        </w:tc>
        <w:tc>
          <w:tcPr>
            <w:tcW w:w="3402" w:type="dxa"/>
          </w:tcPr>
          <w:p w14:paraId="34B5280F" w14:textId="77777777" w:rsidR="001E59F3" w:rsidRPr="008D5F65" w:rsidRDefault="00292C76" w:rsidP="008D5F65">
            <w:pPr>
              <w:pStyle w:val="Ttulo9"/>
              <w:outlineLvl w:val="8"/>
              <w:cnfStyle w:val="000000000000" w:firstRow="0" w:lastRow="0" w:firstColumn="0" w:lastColumn="0" w:oddVBand="0" w:evenVBand="0" w:oddHBand="0" w:evenHBand="0" w:firstRowFirstColumn="0" w:firstRowLastColumn="0" w:lastRowFirstColumn="0" w:lastRowLastColumn="0"/>
              <w:rPr>
                <w:snapToGrid w:val="0"/>
                <w:szCs w:val="16"/>
                <w:lang w:val="es-ES_tradnl"/>
              </w:rPr>
            </w:pPr>
            <w:bookmarkStart w:id="693" w:name="_[A]_TotalSocCorredoraSeg_4"/>
            <w:bookmarkEnd w:id="693"/>
            <w:r w:rsidRPr="008D5F65">
              <w:rPr>
                <w:szCs w:val="16"/>
              </w:rPr>
              <w:t xml:space="preserve">[A] </w:t>
            </w:r>
            <w:r w:rsidR="001E59F3" w:rsidRPr="008D5F65">
              <w:rPr>
                <w:snapToGrid w:val="0"/>
                <w:szCs w:val="16"/>
                <w:lang w:val="es-ES_tradnl"/>
              </w:rPr>
              <w:t>TotalSocCorredoraSeg</w:t>
            </w:r>
          </w:p>
        </w:tc>
        <w:tc>
          <w:tcPr>
            <w:tcW w:w="4536" w:type="dxa"/>
            <w:vAlign w:val="center"/>
          </w:tcPr>
          <w:p w14:paraId="24CEA9E8" w14:textId="77777777" w:rsidR="001E59F3" w:rsidRPr="008D5F65" w:rsidRDefault="00972141" w:rsidP="00243944">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Cantidad</w:t>
            </w:r>
            <w:r w:rsidR="001E59F3" w:rsidRPr="008D5F65">
              <w:rPr>
                <w:rFonts w:cs="Arial"/>
              </w:rPr>
              <w:t xml:space="preserve"> de pólizasque la entidad ha emitido durante el año colocadas a través de Sociedades Corredoras de Seguros</w:t>
            </w:r>
          </w:p>
        </w:tc>
        <w:tc>
          <w:tcPr>
            <w:tcW w:w="410" w:type="dxa"/>
            <w:textDirection w:val="btLr"/>
            <w:vAlign w:val="center"/>
          </w:tcPr>
          <w:p w14:paraId="2758F6AF" w14:textId="77777777" w:rsidR="001E59F3" w:rsidRPr="008D5F65" w:rsidRDefault="001E59F3" w:rsidP="00D046A0">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5F65">
              <w:rPr>
                <w:rFonts w:cs="Arial"/>
              </w:rPr>
              <w:t>No aplica</w:t>
            </w:r>
          </w:p>
        </w:tc>
        <w:tc>
          <w:tcPr>
            <w:tcW w:w="5103" w:type="dxa"/>
            <w:vAlign w:val="center"/>
          </w:tcPr>
          <w:p w14:paraId="1AFC6367" w14:textId="77777777" w:rsidR="001E59F3" w:rsidRPr="008D5F65" w:rsidRDefault="00000000" w:rsidP="00D046A0">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SocCorredoraSeg_4" w:history="1">
              <w:r w:rsidR="00E3144C" w:rsidRPr="008D5F65">
                <w:rPr>
                  <w:rStyle w:val="Hipervnculo"/>
                  <w:rFonts w:cs="Arial"/>
                  <w:snapToGrid w:val="0"/>
                  <w:sz w:val="16"/>
                  <w:szCs w:val="16"/>
                  <w:lang w:val="es-ES_tradnl"/>
                </w:rPr>
                <w:t>[A] TotalSocCorredoraSeg</w:t>
              </w:r>
            </w:hyperlink>
            <w:r w:rsidR="00E3144C" w:rsidRPr="008D5F65">
              <w:rPr>
                <w:rFonts w:cs="Arial"/>
                <w:snapToGrid w:val="0"/>
                <w:sz w:val="16"/>
                <w:szCs w:val="16"/>
                <w:lang w:val="es-ES_tradnl"/>
              </w:rPr>
              <w:t xml:space="preserve"> = </w:t>
            </w:r>
            <w:r w:rsidR="008D5F65">
              <w:rPr>
                <w:rFonts w:cs="Arial"/>
                <w:snapToGrid w:val="0"/>
                <w:sz w:val="16"/>
                <w:szCs w:val="16"/>
                <w:lang w:val="es-ES_tradnl"/>
              </w:rPr>
              <w:t>∑</w:t>
            </w:r>
            <w:r w:rsidR="00E3144C" w:rsidRPr="008D5F65">
              <w:rPr>
                <w:rFonts w:cs="Arial"/>
                <w:snapToGrid w:val="0"/>
                <w:sz w:val="16"/>
                <w:szCs w:val="16"/>
                <w:lang w:val="es-ES_tradnl"/>
              </w:rPr>
              <w:t xml:space="preserve"> </w:t>
            </w:r>
            <w:hyperlink w:anchor="_[E]_SocCorredoraSeg_4" w:history="1">
              <w:r w:rsidR="00E3144C" w:rsidRPr="008D5F65">
                <w:rPr>
                  <w:rStyle w:val="Hipervnculo"/>
                  <w:rFonts w:cs="Arial"/>
                  <w:snapToGrid w:val="0"/>
                  <w:sz w:val="16"/>
                  <w:szCs w:val="16"/>
                  <w:lang w:val="es-ES_tradnl"/>
                </w:rPr>
                <w:t>[E] SocCorredoraSeg</w:t>
              </w:r>
            </w:hyperlink>
          </w:p>
        </w:tc>
      </w:tr>
      <w:tr w:rsidR="001E59F3" w:rsidRPr="008D5F65" w14:paraId="5E7DABE5"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86B818D" w14:textId="77777777" w:rsidR="001E59F3" w:rsidRPr="008D5F65" w:rsidRDefault="001E59F3" w:rsidP="00CD2E53">
            <w:pPr>
              <w:pStyle w:val="Ttulo9"/>
              <w:jc w:val="center"/>
              <w:outlineLvl w:val="8"/>
              <w:rPr>
                <w:b w:val="0"/>
                <w:snapToGrid w:val="0"/>
                <w:szCs w:val="16"/>
                <w:lang w:val="es-ES_tradnl"/>
              </w:rPr>
            </w:pPr>
          </w:p>
        </w:tc>
        <w:tc>
          <w:tcPr>
            <w:tcW w:w="3402" w:type="dxa"/>
          </w:tcPr>
          <w:p w14:paraId="1F55ACC1" w14:textId="77777777" w:rsidR="001E59F3" w:rsidRPr="008D5F65" w:rsidRDefault="00292C76" w:rsidP="008D5F65">
            <w:pPr>
              <w:pStyle w:val="Ttulo9"/>
              <w:outlineLvl w:val="8"/>
              <w:cnfStyle w:val="000000100000" w:firstRow="0" w:lastRow="0" w:firstColumn="0" w:lastColumn="0" w:oddVBand="0" w:evenVBand="0" w:oddHBand="1" w:evenHBand="0" w:firstRowFirstColumn="0" w:firstRowLastColumn="0" w:lastRowFirstColumn="0" w:lastRowLastColumn="0"/>
              <w:rPr>
                <w:snapToGrid w:val="0"/>
                <w:szCs w:val="16"/>
                <w:lang w:val="es-ES_tradnl"/>
              </w:rPr>
            </w:pPr>
            <w:bookmarkStart w:id="694" w:name="_[A]_TotalOperSegAutoexpedibleExclus_4"/>
            <w:bookmarkEnd w:id="694"/>
            <w:r w:rsidRPr="008D5F65">
              <w:rPr>
                <w:szCs w:val="16"/>
              </w:rPr>
              <w:t xml:space="preserve">[A] </w:t>
            </w:r>
            <w:r w:rsidR="001E59F3" w:rsidRPr="008D5F65">
              <w:rPr>
                <w:snapToGrid w:val="0"/>
                <w:szCs w:val="16"/>
                <w:lang w:val="es-ES_tradnl"/>
              </w:rPr>
              <w:t>TotalOperSegAutoexpedibleExclusivo</w:t>
            </w:r>
          </w:p>
        </w:tc>
        <w:tc>
          <w:tcPr>
            <w:tcW w:w="4536" w:type="dxa"/>
            <w:vAlign w:val="center"/>
          </w:tcPr>
          <w:p w14:paraId="34D13A3C" w14:textId="77777777" w:rsidR="001E59F3" w:rsidRPr="008D5F65" w:rsidRDefault="00972141" w:rsidP="0024394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Cantidad</w:t>
            </w:r>
            <w:r w:rsidR="001E59F3" w:rsidRPr="008D5F65">
              <w:rPr>
                <w:rFonts w:cs="Arial"/>
              </w:rPr>
              <w:t xml:space="preserve"> de pólizas que la entidad ha emitido durante el año colocadas a través de Operadores de Seguros Autoexpedibles Exclusivo</w:t>
            </w:r>
          </w:p>
        </w:tc>
        <w:tc>
          <w:tcPr>
            <w:tcW w:w="410" w:type="dxa"/>
            <w:textDirection w:val="btLr"/>
            <w:vAlign w:val="center"/>
          </w:tcPr>
          <w:p w14:paraId="59B3ECA2" w14:textId="77777777" w:rsidR="001E59F3" w:rsidRPr="008D5F65" w:rsidRDefault="001E59F3" w:rsidP="00D046A0">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5F65">
              <w:rPr>
                <w:rFonts w:cs="Arial"/>
              </w:rPr>
              <w:t>No aplica</w:t>
            </w:r>
          </w:p>
        </w:tc>
        <w:tc>
          <w:tcPr>
            <w:tcW w:w="5103" w:type="dxa"/>
            <w:vAlign w:val="center"/>
          </w:tcPr>
          <w:p w14:paraId="6689DEB6" w14:textId="77777777" w:rsidR="008D5F65" w:rsidRDefault="00000000" w:rsidP="00D046A0">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OperSegAutoexpedibleExclus_4" w:history="1">
              <w:r w:rsidR="00E3144C" w:rsidRPr="008D5F65">
                <w:rPr>
                  <w:rStyle w:val="Hipervnculo"/>
                  <w:rFonts w:cs="Arial"/>
                  <w:snapToGrid w:val="0"/>
                  <w:sz w:val="16"/>
                  <w:szCs w:val="16"/>
                  <w:lang w:val="es-ES_tradnl"/>
                </w:rPr>
                <w:t>[A] TotalOperSegAutoexpedibleExclusivo</w:t>
              </w:r>
            </w:hyperlink>
            <w:r w:rsidR="00E3144C" w:rsidRPr="008D5F65">
              <w:rPr>
                <w:rFonts w:cs="Arial"/>
                <w:snapToGrid w:val="0"/>
                <w:sz w:val="16"/>
                <w:szCs w:val="16"/>
                <w:lang w:val="es-ES_tradnl"/>
              </w:rPr>
              <w:t xml:space="preserve"> = </w:t>
            </w:r>
          </w:p>
          <w:p w14:paraId="5231E07B" w14:textId="77777777" w:rsidR="001E59F3" w:rsidRPr="008D5F65" w:rsidRDefault="008D5F65" w:rsidP="00D046A0">
            <w:pP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napToGrid w:val="0"/>
                <w:sz w:val="16"/>
                <w:szCs w:val="16"/>
                <w:lang w:val="es-ES_tradnl"/>
              </w:rPr>
              <w:t>∑</w:t>
            </w:r>
            <w:r w:rsidR="00E3144C" w:rsidRPr="008D5F65">
              <w:rPr>
                <w:rFonts w:cs="Arial"/>
                <w:snapToGrid w:val="0"/>
                <w:sz w:val="16"/>
                <w:szCs w:val="16"/>
                <w:lang w:val="es-ES_tradnl"/>
              </w:rPr>
              <w:t xml:space="preserve"> </w:t>
            </w:r>
            <w:hyperlink w:anchor="_[E]_OperSegAutoexpedibleExclusivo_4" w:history="1">
              <w:r w:rsidR="00E3144C" w:rsidRPr="008D5F65">
                <w:rPr>
                  <w:rStyle w:val="Hipervnculo"/>
                  <w:rFonts w:cs="Arial"/>
                  <w:snapToGrid w:val="0"/>
                  <w:sz w:val="16"/>
                  <w:szCs w:val="16"/>
                  <w:lang w:val="es-ES_tradnl"/>
                </w:rPr>
                <w:t>[E] OperSegAutoexpedibleExclusivo</w:t>
              </w:r>
            </w:hyperlink>
          </w:p>
        </w:tc>
      </w:tr>
      <w:tr w:rsidR="001E59F3" w:rsidRPr="008D5F65" w14:paraId="4C01BFF0"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6384889" w14:textId="77777777" w:rsidR="001E59F3" w:rsidRPr="008D5F65" w:rsidRDefault="001E59F3" w:rsidP="00CD2E53">
            <w:pPr>
              <w:pStyle w:val="Ttulo9"/>
              <w:jc w:val="center"/>
              <w:outlineLvl w:val="8"/>
              <w:rPr>
                <w:b w:val="0"/>
                <w:snapToGrid w:val="0"/>
                <w:szCs w:val="16"/>
                <w:lang w:val="es-ES_tradnl"/>
              </w:rPr>
            </w:pPr>
          </w:p>
        </w:tc>
        <w:tc>
          <w:tcPr>
            <w:tcW w:w="3402" w:type="dxa"/>
          </w:tcPr>
          <w:p w14:paraId="0843692B" w14:textId="77777777" w:rsidR="001E59F3" w:rsidRPr="008D5F65" w:rsidRDefault="00292C76" w:rsidP="008D5F65">
            <w:pPr>
              <w:pStyle w:val="Ttulo9"/>
              <w:outlineLvl w:val="8"/>
              <w:cnfStyle w:val="000000000000" w:firstRow="0" w:lastRow="0" w:firstColumn="0" w:lastColumn="0" w:oddVBand="0" w:evenVBand="0" w:oddHBand="0" w:evenHBand="0" w:firstRowFirstColumn="0" w:firstRowLastColumn="0" w:lastRowFirstColumn="0" w:lastRowLastColumn="0"/>
              <w:rPr>
                <w:snapToGrid w:val="0"/>
                <w:szCs w:val="16"/>
                <w:lang w:val="es-ES_tradnl"/>
              </w:rPr>
            </w:pPr>
            <w:bookmarkStart w:id="695" w:name="_[A]_TotalOperSegAutoexpedibleNoExcl_4"/>
            <w:bookmarkEnd w:id="695"/>
            <w:r w:rsidRPr="008D5F65">
              <w:rPr>
                <w:szCs w:val="16"/>
              </w:rPr>
              <w:t xml:space="preserve">[A] </w:t>
            </w:r>
            <w:r w:rsidR="001E59F3" w:rsidRPr="008D5F65">
              <w:rPr>
                <w:snapToGrid w:val="0"/>
                <w:szCs w:val="16"/>
                <w:lang w:val="es-ES_tradnl"/>
              </w:rPr>
              <w:t>TotalOperSegAutoexpedibleNoExclusivo</w:t>
            </w:r>
          </w:p>
        </w:tc>
        <w:tc>
          <w:tcPr>
            <w:tcW w:w="4536" w:type="dxa"/>
            <w:vAlign w:val="center"/>
          </w:tcPr>
          <w:p w14:paraId="1D264F58" w14:textId="77777777" w:rsidR="001E59F3" w:rsidRPr="008D5F65" w:rsidRDefault="00972141" w:rsidP="00243944">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Cantidad</w:t>
            </w:r>
            <w:r w:rsidR="001E59F3" w:rsidRPr="008D5F65">
              <w:rPr>
                <w:rFonts w:cs="Arial"/>
              </w:rPr>
              <w:t xml:space="preserve"> de pólizas que la entidad ha emitido durante el año colocadas a través de Operadores de Seguros Autoexpedibles No Exclusivo</w:t>
            </w:r>
          </w:p>
        </w:tc>
        <w:tc>
          <w:tcPr>
            <w:tcW w:w="410" w:type="dxa"/>
            <w:textDirection w:val="btLr"/>
            <w:vAlign w:val="center"/>
          </w:tcPr>
          <w:p w14:paraId="61BEA9B3" w14:textId="77777777" w:rsidR="001E59F3" w:rsidRPr="008D5F65" w:rsidRDefault="001E59F3" w:rsidP="00D046A0">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5F65">
              <w:rPr>
                <w:rFonts w:cs="Arial"/>
              </w:rPr>
              <w:t>No aplica</w:t>
            </w:r>
          </w:p>
        </w:tc>
        <w:tc>
          <w:tcPr>
            <w:tcW w:w="5103" w:type="dxa"/>
            <w:vAlign w:val="center"/>
          </w:tcPr>
          <w:p w14:paraId="6A8123D9" w14:textId="77777777" w:rsidR="008D5F65" w:rsidRDefault="00000000" w:rsidP="00D046A0">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hyperlink w:anchor="_[A]_TotalOperSegAutoexpedibleNoExcl_4" w:history="1">
              <w:r w:rsidR="00E3144C" w:rsidRPr="008D5F65">
                <w:rPr>
                  <w:rStyle w:val="Hipervnculo"/>
                  <w:rFonts w:cs="Arial"/>
                  <w:snapToGrid w:val="0"/>
                  <w:sz w:val="16"/>
                  <w:szCs w:val="16"/>
                  <w:lang w:val="es-ES_tradnl"/>
                </w:rPr>
                <w:t>[A] TotalOperSegAutoexpedibleNoExclusivo</w:t>
              </w:r>
            </w:hyperlink>
            <w:r w:rsidR="00E3144C" w:rsidRPr="008D5F65">
              <w:rPr>
                <w:rFonts w:cs="Arial"/>
                <w:snapToGrid w:val="0"/>
                <w:sz w:val="16"/>
                <w:szCs w:val="16"/>
                <w:lang w:val="es-ES_tradnl"/>
              </w:rPr>
              <w:t xml:space="preserve"> = </w:t>
            </w:r>
          </w:p>
          <w:p w14:paraId="77492447" w14:textId="77777777" w:rsidR="001E59F3" w:rsidRPr="008D5F65" w:rsidRDefault="008D5F65" w:rsidP="00D046A0">
            <w:pP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napToGrid w:val="0"/>
                <w:sz w:val="16"/>
                <w:szCs w:val="16"/>
                <w:lang w:val="es-ES_tradnl"/>
              </w:rPr>
              <w:t>∑</w:t>
            </w:r>
            <w:r w:rsidR="00E3144C" w:rsidRPr="008D5F65">
              <w:rPr>
                <w:rFonts w:cs="Arial"/>
                <w:snapToGrid w:val="0"/>
                <w:sz w:val="16"/>
                <w:szCs w:val="16"/>
                <w:lang w:val="es-ES_tradnl"/>
              </w:rPr>
              <w:t xml:space="preserve"> </w:t>
            </w:r>
            <w:hyperlink w:anchor="_[E]_OperSegAutoexpedibleNoExclusivo_3" w:history="1">
              <w:r w:rsidR="00E3144C" w:rsidRPr="008D5F65">
                <w:rPr>
                  <w:rStyle w:val="Hipervnculo"/>
                  <w:rFonts w:cs="Arial"/>
                  <w:snapToGrid w:val="0"/>
                  <w:sz w:val="16"/>
                  <w:szCs w:val="16"/>
                  <w:lang w:val="es-ES_tradnl"/>
                </w:rPr>
                <w:t>[E] OperSegAutoexpedibleNoExclusivo</w:t>
              </w:r>
            </w:hyperlink>
          </w:p>
        </w:tc>
      </w:tr>
      <w:tr w:rsidR="001E59F3" w:rsidRPr="008D5F65" w14:paraId="03EE5055"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A2D35AC" w14:textId="77777777" w:rsidR="001E59F3" w:rsidRPr="008D5F65" w:rsidRDefault="001E59F3" w:rsidP="00CD2E53">
            <w:pPr>
              <w:pStyle w:val="Ttulo9"/>
              <w:jc w:val="center"/>
              <w:outlineLvl w:val="8"/>
              <w:rPr>
                <w:b w:val="0"/>
                <w:snapToGrid w:val="0"/>
                <w:szCs w:val="16"/>
                <w:lang w:val="es-ES_tradnl"/>
              </w:rPr>
            </w:pPr>
          </w:p>
        </w:tc>
        <w:tc>
          <w:tcPr>
            <w:tcW w:w="3402" w:type="dxa"/>
          </w:tcPr>
          <w:p w14:paraId="3370FF5F" w14:textId="77777777" w:rsidR="001E59F3" w:rsidRPr="008D5F65" w:rsidRDefault="00292C76" w:rsidP="008D5F65">
            <w:pPr>
              <w:pStyle w:val="Ttulo9"/>
              <w:outlineLvl w:val="8"/>
              <w:cnfStyle w:val="000000100000" w:firstRow="0" w:lastRow="0" w:firstColumn="0" w:lastColumn="0" w:oddVBand="0" w:evenVBand="0" w:oddHBand="1" w:evenHBand="0" w:firstRowFirstColumn="0" w:firstRowLastColumn="0" w:lastRowFirstColumn="0" w:lastRowLastColumn="0"/>
              <w:rPr>
                <w:snapToGrid w:val="0"/>
                <w:szCs w:val="16"/>
                <w:lang w:val="es-ES_tradnl"/>
              </w:rPr>
            </w:pPr>
            <w:bookmarkStart w:id="696" w:name="_[A]_TotalProveTransfronterizosSeg_4"/>
            <w:bookmarkEnd w:id="696"/>
            <w:r w:rsidRPr="008D5F65">
              <w:rPr>
                <w:szCs w:val="16"/>
              </w:rPr>
              <w:t xml:space="preserve">[A] </w:t>
            </w:r>
            <w:r w:rsidR="001E59F3" w:rsidRPr="008D5F65">
              <w:rPr>
                <w:snapToGrid w:val="0"/>
                <w:szCs w:val="16"/>
                <w:lang w:val="es-ES_tradnl"/>
              </w:rPr>
              <w:t>TotalProveTransfronterizosSeg</w:t>
            </w:r>
          </w:p>
        </w:tc>
        <w:tc>
          <w:tcPr>
            <w:tcW w:w="4536" w:type="dxa"/>
            <w:vAlign w:val="center"/>
          </w:tcPr>
          <w:p w14:paraId="1101AAF8" w14:textId="77777777" w:rsidR="001E59F3" w:rsidRPr="008D5F65" w:rsidRDefault="00972141" w:rsidP="0024394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Cantidad</w:t>
            </w:r>
            <w:r w:rsidR="001E59F3" w:rsidRPr="008D5F65">
              <w:rPr>
                <w:rFonts w:cs="Arial"/>
              </w:rPr>
              <w:t xml:space="preserve"> de pólizas que la entidad ha emitido durante el año colocadas a través de Proveedores transfronterizos de seguros</w:t>
            </w:r>
          </w:p>
        </w:tc>
        <w:tc>
          <w:tcPr>
            <w:tcW w:w="410" w:type="dxa"/>
            <w:textDirection w:val="btLr"/>
            <w:vAlign w:val="center"/>
          </w:tcPr>
          <w:p w14:paraId="08089C34" w14:textId="77777777" w:rsidR="001E59F3" w:rsidRPr="008D5F65" w:rsidRDefault="001E59F3" w:rsidP="00D046A0">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5F65">
              <w:rPr>
                <w:rFonts w:cs="Arial"/>
              </w:rPr>
              <w:t>No aplica</w:t>
            </w:r>
          </w:p>
        </w:tc>
        <w:tc>
          <w:tcPr>
            <w:tcW w:w="5103" w:type="dxa"/>
            <w:vAlign w:val="center"/>
          </w:tcPr>
          <w:p w14:paraId="4D5D1B88" w14:textId="77777777" w:rsidR="008D5F65" w:rsidRDefault="00000000" w:rsidP="00D046A0">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ProveTransfronterizosSeg_4" w:history="1">
              <w:r w:rsidR="00E3144C" w:rsidRPr="008D5F65">
                <w:rPr>
                  <w:rStyle w:val="Hipervnculo"/>
                  <w:rFonts w:cs="Arial"/>
                  <w:snapToGrid w:val="0"/>
                  <w:sz w:val="16"/>
                  <w:szCs w:val="16"/>
                  <w:lang w:val="es-ES_tradnl"/>
                </w:rPr>
                <w:t>[A] TotalProveTransfronterizosSeg</w:t>
              </w:r>
            </w:hyperlink>
            <w:r w:rsidR="00E3144C" w:rsidRPr="008D5F65">
              <w:rPr>
                <w:rFonts w:cs="Arial"/>
                <w:snapToGrid w:val="0"/>
                <w:sz w:val="16"/>
                <w:szCs w:val="16"/>
                <w:lang w:val="es-ES_tradnl"/>
              </w:rPr>
              <w:t xml:space="preserve"> = </w:t>
            </w:r>
          </w:p>
          <w:p w14:paraId="07F6036E" w14:textId="77777777" w:rsidR="001E59F3" w:rsidRPr="008D5F65" w:rsidRDefault="008D5F65" w:rsidP="00D046A0">
            <w:pP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napToGrid w:val="0"/>
                <w:sz w:val="16"/>
                <w:szCs w:val="16"/>
                <w:lang w:val="es-ES_tradnl"/>
              </w:rPr>
              <w:t>∑</w:t>
            </w:r>
            <w:r w:rsidR="00E3144C" w:rsidRPr="008D5F65">
              <w:rPr>
                <w:rFonts w:cs="Arial"/>
                <w:snapToGrid w:val="0"/>
                <w:sz w:val="16"/>
                <w:szCs w:val="16"/>
                <w:lang w:val="es-ES_tradnl"/>
              </w:rPr>
              <w:t xml:space="preserve"> </w:t>
            </w:r>
            <w:hyperlink w:anchor="_[E]_ProveTransfronterizosSeg_4" w:history="1">
              <w:r w:rsidR="00E3144C" w:rsidRPr="008D5F65">
                <w:rPr>
                  <w:rStyle w:val="Hipervnculo"/>
                  <w:rFonts w:cs="Arial"/>
                  <w:snapToGrid w:val="0"/>
                  <w:sz w:val="16"/>
                  <w:szCs w:val="16"/>
                  <w:lang w:val="es-ES_tradnl"/>
                </w:rPr>
                <w:t>[E] ProveTransfronterizosSeg</w:t>
              </w:r>
            </w:hyperlink>
          </w:p>
        </w:tc>
      </w:tr>
      <w:tr w:rsidR="001E59F3" w:rsidRPr="008D5F65" w14:paraId="7635FD92"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88C7749" w14:textId="77777777" w:rsidR="001E59F3" w:rsidRPr="008D5F65" w:rsidRDefault="001E59F3" w:rsidP="00CD2E53">
            <w:pPr>
              <w:pStyle w:val="Ttulo9"/>
              <w:jc w:val="center"/>
              <w:outlineLvl w:val="8"/>
              <w:rPr>
                <w:b w:val="0"/>
                <w:snapToGrid w:val="0"/>
                <w:szCs w:val="16"/>
                <w:lang w:val="es-ES_tradnl"/>
              </w:rPr>
            </w:pPr>
          </w:p>
        </w:tc>
        <w:tc>
          <w:tcPr>
            <w:tcW w:w="3402" w:type="dxa"/>
          </w:tcPr>
          <w:p w14:paraId="6FC92460" w14:textId="77777777" w:rsidR="001E59F3" w:rsidRPr="008D5F65" w:rsidRDefault="00292C76" w:rsidP="008D5F65">
            <w:pPr>
              <w:pStyle w:val="Ttulo9"/>
              <w:outlineLvl w:val="8"/>
              <w:cnfStyle w:val="000000000000" w:firstRow="0" w:lastRow="0" w:firstColumn="0" w:lastColumn="0" w:oddVBand="0" w:evenVBand="0" w:oddHBand="0" w:evenHBand="0" w:firstRowFirstColumn="0" w:firstRowLastColumn="0" w:lastRowFirstColumn="0" w:lastRowLastColumn="0"/>
              <w:rPr>
                <w:snapToGrid w:val="0"/>
                <w:szCs w:val="16"/>
                <w:lang w:val="es-ES_tradnl"/>
              </w:rPr>
            </w:pPr>
            <w:bookmarkStart w:id="697" w:name="_[A]_TotalOfiEntAseguradora_4"/>
            <w:bookmarkEnd w:id="697"/>
            <w:r w:rsidRPr="008D5F65">
              <w:rPr>
                <w:szCs w:val="16"/>
              </w:rPr>
              <w:t xml:space="preserve">[A] </w:t>
            </w:r>
            <w:r w:rsidR="001E59F3" w:rsidRPr="008D5F65">
              <w:rPr>
                <w:snapToGrid w:val="0"/>
                <w:szCs w:val="16"/>
                <w:lang w:val="es-ES_tradnl"/>
              </w:rPr>
              <w:t>TotalOfiEntAseguradora</w:t>
            </w:r>
          </w:p>
        </w:tc>
        <w:tc>
          <w:tcPr>
            <w:tcW w:w="4536" w:type="dxa"/>
            <w:vAlign w:val="center"/>
          </w:tcPr>
          <w:p w14:paraId="1285768E" w14:textId="77777777" w:rsidR="001E59F3" w:rsidRPr="008D5F65" w:rsidRDefault="00972141" w:rsidP="00243944">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Cantidad</w:t>
            </w:r>
            <w:r w:rsidR="001E59F3" w:rsidRPr="008D5F65">
              <w:rPr>
                <w:rFonts w:cs="Arial"/>
              </w:rPr>
              <w:t xml:space="preserve"> de pólizas que la entidad ha emitido durante el año colocadas a través de las sedes u oficinas de la entidad aseguradora</w:t>
            </w:r>
          </w:p>
        </w:tc>
        <w:tc>
          <w:tcPr>
            <w:tcW w:w="410" w:type="dxa"/>
            <w:textDirection w:val="btLr"/>
            <w:vAlign w:val="center"/>
          </w:tcPr>
          <w:p w14:paraId="2521ECD8" w14:textId="77777777" w:rsidR="001E59F3" w:rsidRPr="008D5F65" w:rsidRDefault="001E59F3" w:rsidP="00D046A0">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5F65">
              <w:rPr>
                <w:rFonts w:cs="Arial"/>
              </w:rPr>
              <w:t>No aplica</w:t>
            </w:r>
          </w:p>
        </w:tc>
        <w:tc>
          <w:tcPr>
            <w:tcW w:w="5103" w:type="dxa"/>
            <w:vAlign w:val="center"/>
          </w:tcPr>
          <w:p w14:paraId="2187EA58" w14:textId="77777777" w:rsidR="001E59F3" w:rsidRPr="008D5F65" w:rsidRDefault="00000000" w:rsidP="00D046A0">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OfiEntAseguradora_4" w:history="1">
              <w:r w:rsidR="00E3144C" w:rsidRPr="008D5F65">
                <w:rPr>
                  <w:rStyle w:val="Hipervnculo"/>
                  <w:rFonts w:cs="Arial"/>
                  <w:snapToGrid w:val="0"/>
                  <w:sz w:val="16"/>
                  <w:szCs w:val="16"/>
                  <w:lang w:val="es-ES_tradnl"/>
                </w:rPr>
                <w:t>[A] TotalOfiEntAseguradora</w:t>
              </w:r>
            </w:hyperlink>
            <w:r w:rsidR="00E3144C" w:rsidRPr="008D5F65">
              <w:rPr>
                <w:rFonts w:cs="Arial"/>
                <w:snapToGrid w:val="0"/>
                <w:sz w:val="16"/>
                <w:szCs w:val="16"/>
                <w:lang w:val="es-ES_tradnl"/>
              </w:rPr>
              <w:t xml:space="preserve"> = </w:t>
            </w:r>
            <w:r w:rsidR="008D5F65">
              <w:rPr>
                <w:rFonts w:cs="Arial"/>
                <w:snapToGrid w:val="0"/>
                <w:sz w:val="16"/>
                <w:szCs w:val="16"/>
                <w:lang w:val="es-ES_tradnl"/>
              </w:rPr>
              <w:t>∑</w:t>
            </w:r>
            <w:r w:rsidR="00E3144C" w:rsidRPr="008D5F65">
              <w:rPr>
                <w:rFonts w:cs="Arial"/>
                <w:snapToGrid w:val="0"/>
                <w:sz w:val="16"/>
                <w:szCs w:val="16"/>
                <w:lang w:val="es-ES_tradnl"/>
              </w:rPr>
              <w:t xml:space="preserve"> </w:t>
            </w:r>
            <w:hyperlink w:anchor="_[E]_OfiEntAseguradora_4" w:history="1">
              <w:r w:rsidR="00E3144C" w:rsidRPr="008D5F65">
                <w:rPr>
                  <w:rStyle w:val="Hipervnculo"/>
                  <w:rFonts w:cs="Arial"/>
                  <w:snapToGrid w:val="0"/>
                  <w:sz w:val="16"/>
                  <w:szCs w:val="16"/>
                  <w:lang w:val="es-ES_tradnl"/>
                </w:rPr>
                <w:t>[E] OfiEntAseguradora</w:t>
              </w:r>
            </w:hyperlink>
          </w:p>
        </w:tc>
      </w:tr>
      <w:tr w:rsidR="001E59F3" w:rsidRPr="008D5F65" w14:paraId="5DD6C21D"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04DAE72" w14:textId="77777777" w:rsidR="001E59F3" w:rsidRPr="008D5F65" w:rsidRDefault="00B4199C" w:rsidP="00CD2E53">
            <w:pPr>
              <w:pStyle w:val="Ttulo9"/>
              <w:jc w:val="center"/>
              <w:outlineLvl w:val="8"/>
              <w:rPr>
                <w:b w:val="0"/>
                <w:snapToGrid w:val="0"/>
                <w:szCs w:val="16"/>
                <w:lang w:val="es-ES_tradnl"/>
              </w:rPr>
            </w:pPr>
            <w:r>
              <w:rPr>
                <w:b w:val="0"/>
              </w:rPr>
              <w:t>[E]</w:t>
            </w:r>
            <w:r w:rsidR="001E59F3" w:rsidRPr="008D5F65">
              <w:rPr>
                <w:b w:val="0"/>
                <w:snapToGrid w:val="0"/>
                <w:szCs w:val="16"/>
                <w:lang w:val="es-ES_tradnl"/>
              </w:rPr>
              <w:t>Ramo</w:t>
            </w:r>
            <w:r w:rsidR="00181D5E">
              <w:rPr>
                <w:b w:val="0"/>
                <w:snapToGrid w:val="0"/>
                <w:szCs w:val="16"/>
                <w:lang w:val="es-ES_tradnl"/>
              </w:rPr>
              <w:t>PolizasContratadasNuevaProduccionSegPersonales</w:t>
            </w:r>
          </w:p>
        </w:tc>
        <w:tc>
          <w:tcPr>
            <w:tcW w:w="3402" w:type="dxa"/>
          </w:tcPr>
          <w:p w14:paraId="0F2A0E2E" w14:textId="77777777" w:rsidR="001E59F3" w:rsidRPr="008D5F65" w:rsidRDefault="00292C76" w:rsidP="008D5F65">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8D5F65">
              <w:rPr>
                <w:szCs w:val="16"/>
              </w:rPr>
              <w:t xml:space="preserve">[A] </w:t>
            </w:r>
            <w:r w:rsidR="001E59F3" w:rsidRPr="008D5F65">
              <w:rPr>
                <w:szCs w:val="16"/>
              </w:rPr>
              <w:t>id</w:t>
            </w:r>
          </w:p>
        </w:tc>
        <w:tc>
          <w:tcPr>
            <w:tcW w:w="4536" w:type="dxa"/>
            <w:vAlign w:val="center"/>
          </w:tcPr>
          <w:p w14:paraId="5B6EA81E" w14:textId="77777777" w:rsidR="001E59F3" w:rsidRPr="008D5F65" w:rsidRDefault="001E59F3" w:rsidP="008D5F65">
            <w:pPr>
              <w:pStyle w:val="TextoCentradoTabla"/>
              <w:cnfStyle w:val="000000100000" w:firstRow="0" w:lastRow="0" w:firstColumn="0" w:lastColumn="0" w:oddVBand="0" w:evenVBand="0" w:oddHBand="1" w:evenHBand="0" w:firstRowFirstColumn="0" w:firstRowLastColumn="0" w:lastRowFirstColumn="0" w:lastRowLastColumn="0"/>
              <w:rPr>
                <w:rFonts w:eastAsia="Batang" w:cs="Arial"/>
              </w:rPr>
            </w:pPr>
            <w:r w:rsidRPr="008D5F65">
              <w:rPr>
                <w:rFonts w:eastAsia="Batang" w:cs="Arial"/>
              </w:rPr>
              <w:t>Se debe indicar el código del ramo</w:t>
            </w:r>
          </w:p>
        </w:tc>
        <w:tc>
          <w:tcPr>
            <w:tcW w:w="410" w:type="dxa"/>
            <w:textDirection w:val="btLr"/>
            <w:vAlign w:val="center"/>
          </w:tcPr>
          <w:p w14:paraId="3F346396" w14:textId="77777777" w:rsidR="001E59F3" w:rsidRPr="008D5F65" w:rsidRDefault="001E59F3" w:rsidP="00D046A0">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5F65">
              <w:rPr>
                <w:rFonts w:cs="Arial"/>
              </w:rPr>
              <w:t>No aplica</w:t>
            </w:r>
          </w:p>
        </w:tc>
        <w:tc>
          <w:tcPr>
            <w:tcW w:w="5103" w:type="dxa"/>
            <w:vAlign w:val="center"/>
          </w:tcPr>
          <w:p w14:paraId="57DD3F6B" w14:textId="77777777" w:rsidR="001E59F3" w:rsidRPr="008D5F65" w:rsidRDefault="001E59F3" w:rsidP="00D046A0">
            <w:pPr>
              <w:pStyle w:val="TextoJustificadoTabla"/>
              <w:jc w:val="left"/>
              <w:cnfStyle w:val="000000100000" w:firstRow="0" w:lastRow="0" w:firstColumn="0" w:lastColumn="0" w:oddVBand="0" w:evenVBand="0" w:oddHBand="1" w:evenHBand="0" w:firstRowFirstColumn="0" w:firstRowLastColumn="0" w:lastRowFirstColumn="0" w:lastRowLastColumn="0"/>
              <w:rPr>
                <w:rFonts w:eastAsia="Batang" w:cs="Arial"/>
              </w:rPr>
            </w:pPr>
            <w:r w:rsidRPr="008D5F65">
              <w:rPr>
                <w:rFonts w:eastAsia="Batang" w:cs="Arial"/>
              </w:rPr>
              <w:t xml:space="preserve">Debe ser un código de la </w:t>
            </w:r>
            <w:hyperlink w:anchor="_Ramos" w:history="1">
              <w:r w:rsidRPr="008D5F65">
                <w:rPr>
                  <w:rStyle w:val="Hipervnculo"/>
                  <w:rFonts w:eastAsia="Batang" w:cs="Arial"/>
                </w:rPr>
                <w:t>lista por ramo</w:t>
              </w:r>
            </w:hyperlink>
          </w:p>
        </w:tc>
      </w:tr>
      <w:tr w:rsidR="001E59F3" w:rsidRPr="008D5F65" w14:paraId="021A2F9C"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2E1AF00" w14:textId="77777777" w:rsidR="001E59F3" w:rsidRPr="008D5F65" w:rsidRDefault="00B4199C" w:rsidP="00CD2E53">
            <w:pPr>
              <w:pStyle w:val="Ttulo9"/>
              <w:jc w:val="center"/>
              <w:outlineLvl w:val="8"/>
              <w:rPr>
                <w:b w:val="0"/>
                <w:snapToGrid w:val="0"/>
                <w:szCs w:val="16"/>
                <w:lang w:val="es-ES_tradnl"/>
              </w:rPr>
            </w:pPr>
            <w:r>
              <w:rPr>
                <w:b w:val="0"/>
              </w:rPr>
              <w:t>[E]</w:t>
            </w:r>
            <w:r w:rsidR="00181D5E">
              <w:rPr>
                <w:b w:val="0"/>
                <w:snapToGrid w:val="0"/>
                <w:szCs w:val="16"/>
                <w:lang w:val="es-ES_tradnl"/>
              </w:rPr>
              <w:t>PolizasContratadasNuevaProduccionSegPersonales</w:t>
            </w:r>
            <w:r w:rsidR="00B14CB0" w:rsidRPr="008D5F65">
              <w:rPr>
                <w:b w:val="0"/>
                <w:snapToGrid w:val="0"/>
                <w:szCs w:val="16"/>
                <w:lang w:val="es-ES_tradnl"/>
              </w:rPr>
              <w:t>PorRamo</w:t>
            </w:r>
          </w:p>
        </w:tc>
        <w:tc>
          <w:tcPr>
            <w:tcW w:w="3402" w:type="dxa"/>
          </w:tcPr>
          <w:p w14:paraId="77034C04" w14:textId="77777777" w:rsidR="001E59F3" w:rsidRPr="008D5F65" w:rsidRDefault="00292C76" w:rsidP="008D5F65">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698" w:name="_[A]_Total_92"/>
            <w:bookmarkEnd w:id="698"/>
            <w:r w:rsidRPr="008D5F65">
              <w:rPr>
                <w:szCs w:val="16"/>
              </w:rPr>
              <w:t xml:space="preserve">[A] </w:t>
            </w:r>
            <w:r w:rsidR="001E59F3" w:rsidRPr="008D5F65">
              <w:rPr>
                <w:szCs w:val="16"/>
              </w:rPr>
              <w:t>Total</w:t>
            </w:r>
          </w:p>
        </w:tc>
        <w:tc>
          <w:tcPr>
            <w:tcW w:w="4536" w:type="dxa"/>
            <w:vAlign w:val="center"/>
          </w:tcPr>
          <w:p w14:paraId="54883E6C" w14:textId="77777777" w:rsidR="001E59F3" w:rsidRPr="008D5F65" w:rsidRDefault="001E59F3" w:rsidP="008D5F65">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5F65">
              <w:rPr>
                <w:rFonts w:cs="Arial"/>
              </w:rPr>
              <w:t>Cantidad de pólizas que la entidad ha emitido durante el año colocadas a través de todos los canales de comercialización y por el ramo seleccionado</w:t>
            </w:r>
          </w:p>
        </w:tc>
        <w:tc>
          <w:tcPr>
            <w:tcW w:w="410" w:type="dxa"/>
            <w:textDirection w:val="btLr"/>
            <w:vAlign w:val="center"/>
          </w:tcPr>
          <w:p w14:paraId="09CF9093" w14:textId="77777777" w:rsidR="001E59F3" w:rsidRPr="008D5F65" w:rsidRDefault="001E59F3" w:rsidP="00D046A0">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5F65">
              <w:rPr>
                <w:rFonts w:cs="Arial"/>
              </w:rPr>
              <w:t>No aplica</w:t>
            </w:r>
          </w:p>
        </w:tc>
        <w:tc>
          <w:tcPr>
            <w:tcW w:w="5103" w:type="dxa"/>
            <w:vAlign w:val="center"/>
          </w:tcPr>
          <w:p w14:paraId="7AEA1AFC" w14:textId="77777777" w:rsidR="001E59F3" w:rsidRPr="008D5F65" w:rsidRDefault="00000000" w:rsidP="00D046A0">
            <w:pPr>
              <w:pStyle w:val="TextoJustificadoTabla"/>
              <w:jc w:val="left"/>
              <w:cnfStyle w:val="000000000000" w:firstRow="0" w:lastRow="0" w:firstColumn="0" w:lastColumn="0" w:oddVBand="0" w:evenVBand="0" w:oddHBand="0" w:evenHBand="0" w:firstRowFirstColumn="0" w:firstRowLastColumn="0" w:lastRowFirstColumn="0" w:lastRowLastColumn="0"/>
              <w:rPr>
                <w:rFonts w:cs="Arial"/>
              </w:rPr>
            </w:pPr>
            <w:hyperlink w:anchor="_[A]_Total_92" w:history="1">
              <w:r w:rsidR="002D1B3C" w:rsidRPr="008D5F65">
                <w:rPr>
                  <w:rStyle w:val="Hipervnculo"/>
                  <w:rFonts w:cs="Arial"/>
                </w:rPr>
                <w:t>[A] Total</w:t>
              </w:r>
            </w:hyperlink>
            <w:r w:rsidR="002D1B3C" w:rsidRPr="008D5F65">
              <w:rPr>
                <w:rFonts w:cs="Arial"/>
              </w:rPr>
              <w:t xml:space="preserve"> = </w:t>
            </w:r>
            <w:r w:rsidR="008D5F65">
              <w:rPr>
                <w:rFonts w:cs="Arial"/>
              </w:rPr>
              <w:t>∑</w:t>
            </w:r>
            <w:r w:rsidR="002D1B3C" w:rsidRPr="008D5F65">
              <w:rPr>
                <w:rFonts w:cs="Arial"/>
              </w:rPr>
              <w:t xml:space="preserve"> </w:t>
            </w:r>
            <w:hyperlink w:anchor="_DesglosePolizasNuevasSegPersonalesP" w:history="1">
              <w:r w:rsidR="002D1B3C" w:rsidRPr="008D5F65">
                <w:rPr>
                  <w:rStyle w:val="Hipervnculo"/>
                  <w:rFonts w:cs="Arial"/>
                </w:rPr>
                <w:t>Desglose</w:t>
              </w:r>
              <w:r w:rsidR="00181D5E">
                <w:rPr>
                  <w:rStyle w:val="Hipervnculo"/>
                  <w:rFonts w:cs="Arial"/>
                </w:rPr>
                <w:t>PolizasContratadasNuevaProduccionSegPersonales</w:t>
              </w:r>
              <w:r w:rsidR="002D1B3C" w:rsidRPr="008D5F65">
                <w:rPr>
                  <w:rStyle w:val="Hipervnculo"/>
                  <w:rFonts w:cs="Arial"/>
                </w:rPr>
                <w:t>PorRamo</w:t>
              </w:r>
            </w:hyperlink>
          </w:p>
        </w:tc>
      </w:tr>
      <w:tr w:rsidR="001E59F3" w:rsidRPr="008D5F65" w14:paraId="1F9E78FA"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41A1231A" w14:textId="77777777" w:rsidR="001E59F3" w:rsidRPr="008D5F65" w:rsidRDefault="00B4199C" w:rsidP="00CD2E53">
            <w:pPr>
              <w:pStyle w:val="Ttulo9"/>
              <w:jc w:val="center"/>
              <w:outlineLvl w:val="8"/>
              <w:rPr>
                <w:b w:val="0"/>
                <w:szCs w:val="16"/>
              </w:rPr>
            </w:pPr>
            <w:bookmarkStart w:id="699" w:name="_DesglosePolizasNuevasSegPersonalesP"/>
            <w:bookmarkEnd w:id="699"/>
            <w:r>
              <w:rPr>
                <w:b w:val="0"/>
              </w:rPr>
              <w:t>[E]</w:t>
            </w:r>
            <w:r w:rsidR="001E59F3" w:rsidRPr="008D5F65">
              <w:rPr>
                <w:b w:val="0"/>
                <w:szCs w:val="16"/>
              </w:rPr>
              <w:t>Desglose</w:t>
            </w:r>
            <w:r w:rsidR="00181D5E">
              <w:rPr>
                <w:b w:val="0"/>
                <w:szCs w:val="16"/>
              </w:rPr>
              <w:t>PolizasContratadasNuevaProduccionSegPersonales</w:t>
            </w:r>
            <w:r w:rsidR="00B14CB0" w:rsidRPr="008D5F65">
              <w:rPr>
                <w:b w:val="0"/>
                <w:szCs w:val="16"/>
              </w:rPr>
              <w:t>PorRamo</w:t>
            </w:r>
          </w:p>
        </w:tc>
        <w:tc>
          <w:tcPr>
            <w:tcW w:w="3402" w:type="dxa"/>
          </w:tcPr>
          <w:p w14:paraId="5DCC7576" w14:textId="77777777" w:rsidR="001E59F3" w:rsidRPr="008D5F65" w:rsidRDefault="00292C76" w:rsidP="00286AD5">
            <w:pPr>
              <w:pStyle w:val="Ttulo9"/>
              <w:outlineLvl w:val="8"/>
              <w:cnfStyle w:val="000000100000" w:firstRow="0" w:lastRow="0" w:firstColumn="0" w:lastColumn="0" w:oddVBand="0" w:evenVBand="0" w:oddHBand="1" w:evenHBand="0" w:firstRowFirstColumn="0" w:firstRowLastColumn="0" w:lastRowFirstColumn="0" w:lastRowLastColumn="0"/>
              <w:rPr>
                <w:szCs w:val="16"/>
              </w:rPr>
            </w:pPr>
            <w:bookmarkStart w:id="700" w:name="_[E]_AgenSegurosNoVinculadoExclusivo_4"/>
            <w:bookmarkEnd w:id="700"/>
            <w:r w:rsidRPr="008D5F65">
              <w:rPr>
                <w:szCs w:val="16"/>
              </w:rPr>
              <w:t xml:space="preserve">[E] </w:t>
            </w:r>
            <w:r w:rsidR="001E59F3" w:rsidRPr="008D5F65">
              <w:rPr>
                <w:szCs w:val="16"/>
              </w:rPr>
              <w:t>AgenSegNoVinculadoExclusivo</w:t>
            </w:r>
          </w:p>
        </w:tc>
        <w:tc>
          <w:tcPr>
            <w:tcW w:w="4536" w:type="dxa"/>
            <w:vAlign w:val="center"/>
          </w:tcPr>
          <w:p w14:paraId="07C3189F" w14:textId="77777777" w:rsidR="001E59F3" w:rsidRPr="008D5F65" w:rsidRDefault="001E59F3" w:rsidP="00976A49">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5F65">
              <w:rPr>
                <w:rFonts w:cs="Arial"/>
              </w:rPr>
              <w:t>Cantidad de pólizas que la entidad ha emitido durante el año colocadas a través de Agentes de Seguros No Vinculados Exclusivos</w:t>
            </w:r>
          </w:p>
        </w:tc>
        <w:tc>
          <w:tcPr>
            <w:tcW w:w="410" w:type="dxa"/>
            <w:textDirection w:val="btLr"/>
            <w:vAlign w:val="center"/>
          </w:tcPr>
          <w:p w14:paraId="62943CB0" w14:textId="77777777" w:rsidR="001E59F3" w:rsidRPr="008D5F65" w:rsidRDefault="001E59F3" w:rsidP="00D046A0">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5F65">
              <w:rPr>
                <w:rFonts w:cs="Arial"/>
              </w:rPr>
              <w:t>No aplica</w:t>
            </w:r>
          </w:p>
        </w:tc>
        <w:tc>
          <w:tcPr>
            <w:tcW w:w="5103" w:type="dxa"/>
            <w:vAlign w:val="center"/>
          </w:tcPr>
          <w:p w14:paraId="6BE91D3A"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69132C7C" w14:textId="77777777" w:rsidR="001E59F3" w:rsidRPr="008D5F65"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8D5F65" w14:paraId="40EDFCA5"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D93BFD3" w14:textId="77777777" w:rsidR="001E59F3" w:rsidRPr="008D5F65" w:rsidRDefault="001E59F3" w:rsidP="00CD2E53">
            <w:pPr>
              <w:pStyle w:val="Ttulo9"/>
              <w:jc w:val="center"/>
              <w:outlineLvl w:val="8"/>
              <w:rPr>
                <w:b w:val="0"/>
                <w:szCs w:val="16"/>
              </w:rPr>
            </w:pPr>
          </w:p>
        </w:tc>
        <w:tc>
          <w:tcPr>
            <w:tcW w:w="3402" w:type="dxa"/>
          </w:tcPr>
          <w:p w14:paraId="4832D38C" w14:textId="77777777" w:rsidR="001E59F3" w:rsidRPr="008D5F65" w:rsidRDefault="00292C76" w:rsidP="008D5F65">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701" w:name="_[E]_AgenSegNoVinculadosNoExclusivo_4"/>
            <w:bookmarkEnd w:id="701"/>
            <w:r w:rsidRPr="008D5F65">
              <w:rPr>
                <w:szCs w:val="16"/>
              </w:rPr>
              <w:t xml:space="preserve">[E] </w:t>
            </w:r>
            <w:r w:rsidR="001E59F3" w:rsidRPr="008D5F65">
              <w:rPr>
                <w:szCs w:val="16"/>
              </w:rPr>
              <w:t>AgenSegNoVinculadosNoExclusivo</w:t>
            </w:r>
          </w:p>
        </w:tc>
        <w:tc>
          <w:tcPr>
            <w:tcW w:w="4536" w:type="dxa"/>
            <w:vAlign w:val="center"/>
          </w:tcPr>
          <w:p w14:paraId="60EA9027" w14:textId="77777777" w:rsidR="001E59F3" w:rsidRPr="008D5F65" w:rsidRDefault="001E59F3" w:rsidP="008D5F65">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5F65">
              <w:rPr>
                <w:rFonts w:cs="Arial"/>
              </w:rPr>
              <w:t>Cantidad de pólizas que la entidad ha emitido durante el año colocadas a través de Agentes de Seguros No Vinculados No Exclusivos</w:t>
            </w:r>
          </w:p>
        </w:tc>
        <w:tc>
          <w:tcPr>
            <w:tcW w:w="410" w:type="dxa"/>
            <w:textDirection w:val="btLr"/>
            <w:vAlign w:val="center"/>
          </w:tcPr>
          <w:p w14:paraId="21A91065" w14:textId="77777777" w:rsidR="001E59F3" w:rsidRPr="008D5F65" w:rsidRDefault="001E59F3" w:rsidP="00D046A0">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5F65">
              <w:rPr>
                <w:rFonts w:cs="Arial"/>
              </w:rPr>
              <w:t>No aplica</w:t>
            </w:r>
          </w:p>
        </w:tc>
        <w:tc>
          <w:tcPr>
            <w:tcW w:w="5103" w:type="dxa"/>
            <w:vAlign w:val="center"/>
          </w:tcPr>
          <w:p w14:paraId="6DE6BF91"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48500574" w14:textId="77777777" w:rsidR="001E59F3" w:rsidRPr="008D5F65"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8D5F65" w14:paraId="689F71C2"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502270D" w14:textId="77777777" w:rsidR="001E59F3" w:rsidRPr="008D5F65" w:rsidRDefault="001E59F3" w:rsidP="00CD2E53">
            <w:pPr>
              <w:pStyle w:val="Ttulo9"/>
              <w:jc w:val="center"/>
              <w:outlineLvl w:val="8"/>
              <w:rPr>
                <w:b w:val="0"/>
                <w:szCs w:val="16"/>
              </w:rPr>
            </w:pPr>
          </w:p>
        </w:tc>
        <w:tc>
          <w:tcPr>
            <w:tcW w:w="3402" w:type="dxa"/>
          </w:tcPr>
          <w:p w14:paraId="3EA0E0C9" w14:textId="77777777" w:rsidR="001E59F3" w:rsidRPr="008D5F65" w:rsidRDefault="00292C76" w:rsidP="008D5F65">
            <w:pPr>
              <w:pStyle w:val="Ttulo9"/>
              <w:outlineLvl w:val="8"/>
              <w:cnfStyle w:val="000000100000" w:firstRow="0" w:lastRow="0" w:firstColumn="0" w:lastColumn="0" w:oddVBand="0" w:evenVBand="0" w:oddHBand="1" w:evenHBand="0" w:firstRowFirstColumn="0" w:firstRowLastColumn="0" w:lastRowFirstColumn="0" w:lastRowLastColumn="0"/>
              <w:rPr>
                <w:szCs w:val="16"/>
              </w:rPr>
            </w:pPr>
            <w:bookmarkStart w:id="702" w:name="_[E]_SocAgenSegExclusiva_4"/>
            <w:bookmarkEnd w:id="702"/>
            <w:r w:rsidRPr="008D5F65">
              <w:rPr>
                <w:szCs w:val="16"/>
              </w:rPr>
              <w:t xml:space="preserve">[E] </w:t>
            </w:r>
            <w:r w:rsidR="001E59F3" w:rsidRPr="008D5F65">
              <w:rPr>
                <w:szCs w:val="16"/>
              </w:rPr>
              <w:t>SocAgenSegExclusiva</w:t>
            </w:r>
          </w:p>
        </w:tc>
        <w:tc>
          <w:tcPr>
            <w:tcW w:w="4536" w:type="dxa"/>
            <w:vAlign w:val="center"/>
          </w:tcPr>
          <w:p w14:paraId="3CDC484D" w14:textId="77777777" w:rsidR="001E59F3" w:rsidRPr="008D5F65" w:rsidRDefault="001E59F3" w:rsidP="008D5F65">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5F65">
              <w:rPr>
                <w:rFonts w:cs="Arial"/>
              </w:rPr>
              <w:t>Cantidad de pólizas que la entidad ha emitido durante el año colocadas a través de Sociedades Agencia de Seguros Exclusivas</w:t>
            </w:r>
          </w:p>
        </w:tc>
        <w:tc>
          <w:tcPr>
            <w:tcW w:w="410" w:type="dxa"/>
            <w:textDirection w:val="btLr"/>
            <w:vAlign w:val="center"/>
          </w:tcPr>
          <w:p w14:paraId="69CE7E2C" w14:textId="77777777" w:rsidR="001E59F3" w:rsidRPr="008D5F65" w:rsidRDefault="001E59F3" w:rsidP="00D046A0">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5F65">
              <w:rPr>
                <w:rFonts w:cs="Arial"/>
              </w:rPr>
              <w:t>No aplica</w:t>
            </w:r>
          </w:p>
        </w:tc>
        <w:tc>
          <w:tcPr>
            <w:tcW w:w="5103" w:type="dxa"/>
            <w:vAlign w:val="center"/>
          </w:tcPr>
          <w:p w14:paraId="31CB53C6"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60599B16" w14:textId="77777777" w:rsidR="001E59F3" w:rsidRPr="008D5F65"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8D5F65" w14:paraId="260FCC08"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7DC065A" w14:textId="77777777" w:rsidR="001E59F3" w:rsidRPr="008D5F65" w:rsidRDefault="001E59F3" w:rsidP="00CD2E53">
            <w:pPr>
              <w:pStyle w:val="Ttulo9"/>
              <w:jc w:val="center"/>
              <w:outlineLvl w:val="8"/>
              <w:rPr>
                <w:b w:val="0"/>
                <w:szCs w:val="16"/>
              </w:rPr>
            </w:pPr>
          </w:p>
        </w:tc>
        <w:tc>
          <w:tcPr>
            <w:tcW w:w="3402" w:type="dxa"/>
          </w:tcPr>
          <w:p w14:paraId="5EEC9398" w14:textId="77777777" w:rsidR="001E59F3" w:rsidRPr="008D5F65" w:rsidRDefault="00292C76" w:rsidP="008D5F65">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703" w:name="_[E]_SocAgenSegNoExclusiva_4"/>
            <w:bookmarkEnd w:id="703"/>
            <w:r w:rsidRPr="008D5F65">
              <w:rPr>
                <w:szCs w:val="16"/>
              </w:rPr>
              <w:t xml:space="preserve">[E] </w:t>
            </w:r>
            <w:r w:rsidR="001E59F3" w:rsidRPr="008D5F65">
              <w:rPr>
                <w:szCs w:val="16"/>
              </w:rPr>
              <w:t>SocAgenSegNoExclusiva</w:t>
            </w:r>
          </w:p>
        </w:tc>
        <w:tc>
          <w:tcPr>
            <w:tcW w:w="4536" w:type="dxa"/>
            <w:vAlign w:val="center"/>
          </w:tcPr>
          <w:p w14:paraId="34E71373" w14:textId="77777777" w:rsidR="001E59F3" w:rsidRPr="008D5F65" w:rsidRDefault="001E59F3" w:rsidP="008D5F65">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5F65">
              <w:rPr>
                <w:rFonts w:cs="Arial"/>
              </w:rPr>
              <w:t>Cantidad de pólizas que la entidad ha emitido durante el año colocadas a través de Sociedades Agencia de Seguros No Exclusivas</w:t>
            </w:r>
          </w:p>
        </w:tc>
        <w:tc>
          <w:tcPr>
            <w:tcW w:w="410" w:type="dxa"/>
            <w:textDirection w:val="btLr"/>
            <w:vAlign w:val="center"/>
          </w:tcPr>
          <w:p w14:paraId="1FE1E577" w14:textId="77777777" w:rsidR="001E59F3" w:rsidRPr="008D5F65" w:rsidRDefault="001E59F3" w:rsidP="00D046A0">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5F65">
              <w:rPr>
                <w:rFonts w:cs="Arial"/>
              </w:rPr>
              <w:t>No aplica</w:t>
            </w:r>
          </w:p>
        </w:tc>
        <w:tc>
          <w:tcPr>
            <w:tcW w:w="5103" w:type="dxa"/>
            <w:vAlign w:val="center"/>
          </w:tcPr>
          <w:p w14:paraId="382CD308"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2AA8BAB7" w14:textId="77777777" w:rsidR="001E59F3" w:rsidRPr="008D5F65"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8D5F65" w14:paraId="0039DCA3"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71328AC" w14:textId="77777777" w:rsidR="001E59F3" w:rsidRPr="008D5F65" w:rsidRDefault="001E59F3" w:rsidP="00CD2E53">
            <w:pPr>
              <w:pStyle w:val="Ttulo9"/>
              <w:jc w:val="center"/>
              <w:outlineLvl w:val="8"/>
              <w:rPr>
                <w:b w:val="0"/>
                <w:szCs w:val="16"/>
              </w:rPr>
            </w:pPr>
          </w:p>
        </w:tc>
        <w:tc>
          <w:tcPr>
            <w:tcW w:w="3402" w:type="dxa"/>
          </w:tcPr>
          <w:p w14:paraId="450C1930" w14:textId="77777777" w:rsidR="001E59F3" w:rsidRPr="008D5F65" w:rsidRDefault="00292C76" w:rsidP="008D5F65">
            <w:pPr>
              <w:pStyle w:val="Ttulo9"/>
              <w:outlineLvl w:val="8"/>
              <w:cnfStyle w:val="000000100000" w:firstRow="0" w:lastRow="0" w:firstColumn="0" w:lastColumn="0" w:oddVBand="0" w:evenVBand="0" w:oddHBand="1" w:evenHBand="0" w:firstRowFirstColumn="0" w:firstRowLastColumn="0" w:lastRowFirstColumn="0" w:lastRowLastColumn="0"/>
              <w:rPr>
                <w:szCs w:val="16"/>
              </w:rPr>
            </w:pPr>
            <w:bookmarkStart w:id="704" w:name="_[E]_SocCorredoraSeg_4"/>
            <w:bookmarkEnd w:id="704"/>
            <w:r w:rsidRPr="008D5F65">
              <w:rPr>
                <w:szCs w:val="16"/>
              </w:rPr>
              <w:t xml:space="preserve">[E] </w:t>
            </w:r>
            <w:r w:rsidR="001E59F3" w:rsidRPr="008D5F65">
              <w:rPr>
                <w:szCs w:val="16"/>
              </w:rPr>
              <w:t>SocCorredoraSeg</w:t>
            </w:r>
          </w:p>
        </w:tc>
        <w:tc>
          <w:tcPr>
            <w:tcW w:w="4536" w:type="dxa"/>
            <w:vAlign w:val="center"/>
          </w:tcPr>
          <w:p w14:paraId="7C2F23F2" w14:textId="77777777" w:rsidR="001E59F3" w:rsidRPr="008D5F65" w:rsidRDefault="001E59F3" w:rsidP="008D5F65">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5F65">
              <w:rPr>
                <w:rFonts w:cs="Arial"/>
              </w:rPr>
              <w:t>Cantidad de pólizas que la entidad ha emitido durante el año colocadas a través de Sociedades Corredoras de Seguros</w:t>
            </w:r>
          </w:p>
        </w:tc>
        <w:tc>
          <w:tcPr>
            <w:tcW w:w="410" w:type="dxa"/>
            <w:textDirection w:val="btLr"/>
            <w:vAlign w:val="center"/>
          </w:tcPr>
          <w:p w14:paraId="3782EF21" w14:textId="77777777" w:rsidR="001E59F3" w:rsidRPr="008D5F65" w:rsidRDefault="001E59F3" w:rsidP="00D046A0">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5F65">
              <w:rPr>
                <w:rFonts w:cs="Arial"/>
              </w:rPr>
              <w:t>No aplica</w:t>
            </w:r>
          </w:p>
        </w:tc>
        <w:tc>
          <w:tcPr>
            <w:tcW w:w="5103" w:type="dxa"/>
            <w:vAlign w:val="center"/>
          </w:tcPr>
          <w:p w14:paraId="351C9457"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24738ECC" w14:textId="77777777" w:rsidR="001E59F3" w:rsidRPr="008D5F65"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8D5F65" w14:paraId="1DEF767C"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6D2195A" w14:textId="77777777" w:rsidR="001E59F3" w:rsidRPr="008D5F65" w:rsidRDefault="001E59F3" w:rsidP="00CD2E53">
            <w:pPr>
              <w:pStyle w:val="Ttulo9"/>
              <w:jc w:val="center"/>
              <w:outlineLvl w:val="8"/>
              <w:rPr>
                <w:b w:val="0"/>
                <w:szCs w:val="16"/>
              </w:rPr>
            </w:pPr>
          </w:p>
        </w:tc>
        <w:tc>
          <w:tcPr>
            <w:tcW w:w="3402" w:type="dxa"/>
          </w:tcPr>
          <w:p w14:paraId="05237E1F" w14:textId="77777777" w:rsidR="001E59F3" w:rsidRPr="008D5F65" w:rsidRDefault="00292C76" w:rsidP="008D5F65">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705" w:name="_[E]_OperSegAutoexpedibleExclusivo_4"/>
            <w:bookmarkEnd w:id="705"/>
            <w:r w:rsidRPr="008D5F65">
              <w:rPr>
                <w:szCs w:val="16"/>
              </w:rPr>
              <w:t xml:space="preserve">[E] </w:t>
            </w:r>
            <w:r w:rsidR="001E59F3" w:rsidRPr="008D5F65">
              <w:rPr>
                <w:szCs w:val="16"/>
              </w:rPr>
              <w:t>OperSegAutoexpedibleExclusivo</w:t>
            </w:r>
          </w:p>
        </w:tc>
        <w:tc>
          <w:tcPr>
            <w:tcW w:w="4536" w:type="dxa"/>
            <w:vAlign w:val="center"/>
          </w:tcPr>
          <w:p w14:paraId="3DAA26C1" w14:textId="77777777" w:rsidR="001E59F3" w:rsidRPr="008D5F65" w:rsidRDefault="001E59F3" w:rsidP="008D5F65">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5F65">
              <w:rPr>
                <w:rFonts w:cs="Arial"/>
              </w:rPr>
              <w:t>Cantidad de pólizas que la entidad ha emitido durante el año colocadas a través de Operadores de Seguros Autoexpedibles Exclusivo</w:t>
            </w:r>
          </w:p>
        </w:tc>
        <w:tc>
          <w:tcPr>
            <w:tcW w:w="410" w:type="dxa"/>
            <w:textDirection w:val="btLr"/>
            <w:vAlign w:val="center"/>
          </w:tcPr>
          <w:p w14:paraId="439D9C7F" w14:textId="77777777" w:rsidR="001E59F3" w:rsidRPr="008D5F65" w:rsidRDefault="001E59F3" w:rsidP="00D046A0">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5F65">
              <w:rPr>
                <w:rFonts w:cs="Arial"/>
              </w:rPr>
              <w:t>No aplica</w:t>
            </w:r>
          </w:p>
        </w:tc>
        <w:tc>
          <w:tcPr>
            <w:tcW w:w="5103" w:type="dxa"/>
            <w:vAlign w:val="center"/>
          </w:tcPr>
          <w:p w14:paraId="10897A93"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053002FE" w14:textId="77777777" w:rsidR="001E59F3" w:rsidRPr="008D5F65"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8D5F65" w14:paraId="5705FE2C"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6A12CF8" w14:textId="77777777" w:rsidR="001E59F3" w:rsidRPr="008D5F65" w:rsidRDefault="001E59F3" w:rsidP="00CD2E53">
            <w:pPr>
              <w:pStyle w:val="Ttulo9"/>
              <w:jc w:val="center"/>
              <w:outlineLvl w:val="8"/>
              <w:rPr>
                <w:b w:val="0"/>
                <w:szCs w:val="16"/>
              </w:rPr>
            </w:pPr>
          </w:p>
        </w:tc>
        <w:tc>
          <w:tcPr>
            <w:tcW w:w="3402" w:type="dxa"/>
          </w:tcPr>
          <w:p w14:paraId="7046E93A" w14:textId="77777777" w:rsidR="001E59F3" w:rsidRPr="008D5F65" w:rsidRDefault="00292C76" w:rsidP="008D5F65">
            <w:pPr>
              <w:pStyle w:val="Ttulo9"/>
              <w:outlineLvl w:val="8"/>
              <w:cnfStyle w:val="000000100000" w:firstRow="0" w:lastRow="0" w:firstColumn="0" w:lastColumn="0" w:oddVBand="0" w:evenVBand="0" w:oddHBand="1" w:evenHBand="0" w:firstRowFirstColumn="0" w:firstRowLastColumn="0" w:lastRowFirstColumn="0" w:lastRowLastColumn="0"/>
              <w:rPr>
                <w:szCs w:val="16"/>
              </w:rPr>
            </w:pPr>
            <w:bookmarkStart w:id="706" w:name="_[E]_OperSegAutoexpedibleNoExclusivo_3"/>
            <w:bookmarkEnd w:id="706"/>
            <w:r w:rsidRPr="008D5F65">
              <w:rPr>
                <w:szCs w:val="16"/>
              </w:rPr>
              <w:t xml:space="preserve">[E] </w:t>
            </w:r>
            <w:r w:rsidR="001E59F3" w:rsidRPr="008D5F65">
              <w:rPr>
                <w:szCs w:val="16"/>
              </w:rPr>
              <w:t>OperSegAutoexpedibleNoExclusivo</w:t>
            </w:r>
          </w:p>
        </w:tc>
        <w:tc>
          <w:tcPr>
            <w:tcW w:w="4536" w:type="dxa"/>
            <w:vAlign w:val="center"/>
          </w:tcPr>
          <w:p w14:paraId="6B6E4CAE" w14:textId="77777777" w:rsidR="001E59F3" w:rsidRPr="008D5F65" w:rsidRDefault="001E59F3" w:rsidP="008D5F65">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5F65">
              <w:rPr>
                <w:rFonts w:cs="Arial"/>
              </w:rPr>
              <w:t>Cantidad de pólizas que la entidad ha emitido durante el año colocadas a través de Operadores de Seguros Autoexpedibles No Exclusivo</w:t>
            </w:r>
          </w:p>
        </w:tc>
        <w:tc>
          <w:tcPr>
            <w:tcW w:w="410" w:type="dxa"/>
            <w:textDirection w:val="btLr"/>
            <w:vAlign w:val="center"/>
          </w:tcPr>
          <w:p w14:paraId="01809DBC" w14:textId="77777777" w:rsidR="001E59F3" w:rsidRPr="008D5F65" w:rsidRDefault="001E59F3" w:rsidP="00D046A0">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5F65">
              <w:rPr>
                <w:rFonts w:cs="Arial"/>
              </w:rPr>
              <w:t>No aplica</w:t>
            </w:r>
          </w:p>
        </w:tc>
        <w:tc>
          <w:tcPr>
            <w:tcW w:w="5103" w:type="dxa"/>
            <w:vAlign w:val="center"/>
          </w:tcPr>
          <w:p w14:paraId="3E2FE5C7"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4E8ECAC6" w14:textId="77777777" w:rsidR="001E59F3" w:rsidRPr="008D5F65"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8D5F65" w14:paraId="6AC0F392" w14:textId="77777777" w:rsidTr="00CD2E53">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BF4BB93" w14:textId="77777777" w:rsidR="001E59F3" w:rsidRPr="008D5F65" w:rsidRDefault="001E59F3" w:rsidP="00CD2E53">
            <w:pPr>
              <w:pStyle w:val="Ttulo9"/>
              <w:jc w:val="center"/>
              <w:outlineLvl w:val="8"/>
              <w:rPr>
                <w:b w:val="0"/>
                <w:szCs w:val="16"/>
              </w:rPr>
            </w:pPr>
          </w:p>
        </w:tc>
        <w:tc>
          <w:tcPr>
            <w:tcW w:w="3402" w:type="dxa"/>
          </w:tcPr>
          <w:p w14:paraId="16CCA4DC" w14:textId="77777777" w:rsidR="001E59F3" w:rsidRPr="008D5F65" w:rsidRDefault="00292C76" w:rsidP="008D5F65">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707" w:name="_[E]_ProveTransfronterizosSeg_4"/>
            <w:bookmarkEnd w:id="707"/>
            <w:r w:rsidRPr="008D5F65">
              <w:rPr>
                <w:szCs w:val="16"/>
              </w:rPr>
              <w:t xml:space="preserve">[E] </w:t>
            </w:r>
            <w:r w:rsidR="001E59F3" w:rsidRPr="008D5F65">
              <w:rPr>
                <w:szCs w:val="16"/>
              </w:rPr>
              <w:t>ProveTransfronterizosSeg</w:t>
            </w:r>
          </w:p>
        </w:tc>
        <w:tc>
          <w:tcPr>
            <w:tcW w:w="4536" w:type="dxa"/>
            <w:vAlign w:val="center"/>
          </w:tcPr>
          <w:p w14:paraId="43DD5713" w14:textId="77777777" w:rsidR="001E59F3" w:rsidRPr="008D5F65" w:rsidRDefault="001E59F3" w:rsidP="008D5F65">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5F65">
              <w:rPr>
                <w:rFonts w:cs="Arial"/>
              </w:rPr>
              <w:t>Cantidad de pólizas que la entidad ha emitido durante el año colocadas a través de Proveedores transfronterizos de seguros</w:t>
            </w:r>
          </w:p>
        </w:tc>
        <w:tc>
          <w:tcPr>
            <w:tcW w:w="410" w:type="dxa"/>
            <w:textDirection w:val="btLr"/>
            <w:vAlign w:val="center"/>
          </w:tcPr>
          <w:p w14:paraId="1D6254DD" w14:textId="77777777" w:rsidR="001E59F3" w:rsidRPr="008D5F65" w:rsidRDefault="001E59F3" w:rsidP="00D046A0">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8D5F65">
              <w:rPr>
                <w:rFonts w:cs="Arial"/>
              </w:rPr>
              <w:t>No aplica</w:t>
            </w:r>
          </w:p>
        </w:tc>
        <w:tc>
          <w:tcPr>
            <w:tcW w:w="5103" w:type="dxa"/>
            <w:vAlign w:val="center"/>
          </w:tcPr>
          <w:p w14:paraId="605E5768"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1E4C28AB" w14:textId="77777777" w:rsidR="001E59F3" w:rsidRPr="008D5F65"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8D5F65" w14:paraId="409E8F6D" w14:textId="77777777" w:rsidTr="00CD2E53">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74D24E0" w14:textId="77777777" w:rsidR="001E59F3" w:rsidRPr="008D5F65" w:rsidRDefault="001E59F3" w:rsidP="00CD2E53">
            <w:pPr>
              <w:pStyle w:val="Ttulo9"/>
              <w:jc w:val="center"/>
              <w:outlineLvl w:val="8"/>
              <w:rPr>
                <w:b w:val="0"/>
                <w:szCs w:val="16"/>
              </w:rPr>
            </w:pPr>
          </w:p>
        </w:tc>
        <w:tc>
          <w:tcPr>
            <w:tcW w:w="3402" w:type="dxa"/>
          </w:tcPr>
          <w:p w14:paraId="358C4A04" w14:textId="77777777" w:rsidR="001E59F3" w:rsidRPr="008D5F65" w:rsidRDefault="00292C76" w:rsidP="008D5F65">
            <w:pPr>
              <w:pStyle w:val="Ttulo9"/>
              <w:outlineLvl w:val="8"/>
              <w:cnfStyle w:val="000000100000" w:firstRow="0" w:lastRow="0" w:firstColumn="0" w:lastColumn="0" w:oddVBand="0" w:evenVBand="0" w:oddHBand="1" w:evenHBand="0" w:firstRowFirstColumn="0" w:firstRowLastColumn="0" w:lastRowFirstColumn="0" w:lastRowLastColumn="0"/>
              <w:rPr>
                <w:szCs w:val="16"/>
              </w:rPr>
            </w:pPr>
            <w:bookmarkStart w:id="708" w:name="_[E]_OfiEntAseguradora_4"/>
            <w:bookmarkEnd w:id="708"/>
            <w:r w:rsidRPr="008D5F65">
              <w:rPr>
                <w:szCs w:val="16"/>
              </w:rPr>
              <w:t xml:space="preserve">[E] </w:t>
            </w:r>
            <w:r w:rsidR="001E59F3" w:rsidRPr="008D5F65">
              <w:rPr>
                <w:szCs w:val="16"/>
              </w:rPr>
              <w:t>OfiEntAseguradora</w:t>
            </w:r>
          </w:p>
        </w:tc>
        <w:tc>
          <w:tcPr>
            <w:tcW w:w="4536" w:type="dxa"/>
            <w:vAlign w:val="center"/>
          </w:tcPr>
          <w:p w14:paraId="62004E79" w14:textId="77777777" w:rsidR="001E59F3" w:rsidRPr="008D5F65" w:rsidRDefault="001E59F3" w:rsidP="008D5F65">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5F65">
              <w:rPr>
                <w:rFonts w:cs="Arial"/>
              </w:rPr>
              <w:t>Cantidad de pólizas que la entidad ha emitido durante el año colocadas a través de las sedes u oficinas de la entidad aseguradora</w:t>
            </w:r>
          </w:p>
        </w:tc>
        <w:tc>
          <w:tcPr>
            <w:tcW w:w="410" w:type="dxa"/>
            <w:textDirection w:val="btLr"/>
            <w:vAlign w:val="center"/>
          </w:tcPr>
          <w:p w14:paraId="40CF5BB0" w14:textId="77777777" w:rsidR="001E59F3" w:rsidRPr="008D5F65" w:rsidRDefault="001E59F3" w:rsidP="00D046A0">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8D5F65">
              <w:rPr>
                <w:rFonts w:cs="Arial"/>
              </w:rPr>
              <w:t>No aplica</w:t>
            </w:r>
          </w:p>
        </w:tc>
        <w:tc>
          <w:tcPr>
            <w:tcW w:w="5103" w:type="dxa"/>
            <w:vAlign w:val="center"/>
          </w:tcPr>
          <w:p w14:paraId="6DFD3FB5"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2781FB9D" w14:textId="77777777" w:rsidR="001E59F3" w:rsidRPr="008D5F65"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bl>
    <w:p w14:paraId="1DF116D3" w14:textId="77777777" w:rsidR="00825F65" w:rsidRDefault="00825F65" w:rsidP="00825F65">
      <w:pPr>
        <w:rPr>
          <w:lang w:val="es-ES_tradnl" w:eastAsia="en-US"/>
        </w:rPr>
      </w:pPr>
    </w:p>
    <w:p w14:paraId="45056868" w14:textId="77777777" w:rsidR="00825F65" w:rsidRDefault="00825F65" w:rsidP="00825F65">
      <w:pPr>
        <w:rPr>
          <w:lang w:val="es-ES_tradnl" w:eastAsia="en-US"/>
        </w:rPr>
      </w:pPr>
      <w:r>
        <w:rPr>
          <w:lang w:val="es-ES_tradnl" w:eastAsia="en-US"/>
        </w:rPr>
        <w:br w:type="page"/>
      </w:r>
    </w:p>
    <w:p w14:paraId="7B8329C1" w14:textId="77777777" w:rsidR="00825F65" w:rsidRPr="00825F65" w:rsidRDefault="00825F65" w:rsidP="00825F65">
      <w:pPr>
        <w:rPr>
          <w:lang w:val="es-ES_tradnl" w:eastAsia="en-US"/>
        </w:rPr>
      </w:pPr>
    </w:p>
    <w:p w14:paraId="71E5D85B" w14:textId="77777777" w:rsidR="00825F65" w:rsidRDefault="00CD0D73" w:rsidP="00F4314C">
      <w:pPr>
        <w:pStyle w:val="Ttulo3"/>
        <w:numPr>
          <w:ilvl w:val="0"/>
          <w:numId w:val="20"/>
        </w:numPr>
        <w:rPr>
          <w:lang w:eastAsia="en-US"/>
        </w:rPr>
      </w:pPr>
      <w:bookmarkStart w:id="709" w:name="_Toc136255535"/>
      <w:r>
        <w:rPr>
          <w:lang w:eastAsia="en-US"/>
        </w:rPr>
        <w:t>PolizasContratadasNuevaProduccionSegGenerales</w:t>
      </w:r>
      <w:bookmarkEnd w:id="709"/>
    </w:p>
    <w:p w14:paraId="19AA1605" w14:textId="77777777" w:rsidR="00E410B1" w:rsidRPr="00E410B1" w:rsidRDefault="00E410B1" w:rsidP="00E410B1">
      <w:pPr>
        <w:rPr>
          <w:lang w:val="es-ES_tradnl" w:eastAsia="en-US"/>
        </w:rPr>
      </w:pPr>
    </w:p>
    <w:tbl>
      <w:tblPr>
        <w:tblStyle w:val="Cuadrculamedia3-nfasis1"/>
        <w:tblpPr w:leftFromText="141" w:rightFromText="141" w:vertAnchor="text" w:horzAnchor="page" w:tblpX="1162" w:tblpY="-3"/>
        <w:tblW w:w="0" w:type="auto"/>
        <w:tblLayout w:type="fixed"/>
        <w:tblLook w:val="04A0" w:firstRow="1" w:lastRow="0" w:firstColumn="1" w:lastColumn="0" w:noHBand="0" w:noVBand="1"/>
      </w:tblPr>
      <w:tblGrid>
        <w:gridCol w:w="737"/>
        <w:gridCol w:w="3402"/>
        <w:gridCol w:w="4536"/>
        <w:gridCol w:w="397"/>
        <w:gridCol w:w="5103"/>
      </w:tblGrid>
      <w:tr w:rsidR="00825F65" w:rsidRPr="0051237A" w14:paraId="121ED9E3" w14:textId="77777777" w:rsidTr="00E410B1">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2D1B7424" w14:textId="77777777" w:rsidR="00825F65" w:rsidRPr="0051237A" w:rsidRDefault="00825F65" w:rsidP="0051237A">
            <w:pPr>
              <w:pStyle w:val="TtuloTabla"/>
              <w:ind w:left="113" w:right="113"/>
              <w:rPr>
                <w:rFonts w:cs="Arial"/>
                <w:b/>
                <w:szCs w:val="16"/>
              </w:rPr>
            </w:pPr>
            <w:r w:rsidRPr="0051237A">
              <w:rPr>
                <w:rFonts w:cs="Arial"/>
                <w:b/>
                <w:szCs w:val="16"/>
              </w:rPr>
              <w:lastRenderedPageBreak/>
              <w:t>Nodo</w:t>
            </w:r>
          </w:p>
        </w:tc>
        <w:tc>
          <w:tcPr>
            <w:tcW w:w="3402" w:type="dxa"/>
            <w:vAlign w:val="center"/>
          </w:tcPr>
          <w:p w14:paraId="11435702" w14:textId="77777777" w:rsidR="00825F65" w:rsidRPr="0051237A" w:rsidRDefault="003131EB" w:rsidP="0051237A">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51237A">
              <w:rPr>
                <w:rFonts w:cs="Arial"/>
                <w:b/>
                <w:bCs w:val="0"/>
                <w:szCs w:val="16"/>
                <w:lang w:eastAsia="es-CR"/>
              </w:rPr>
              <w:t>Atributo[A] / Elemento[E]</w:t>
            </w:r>
          </w:p>
        </w:tc>
        <w:tc>
          <w:tcPr>
            <w:tcW w:w="4536" w:type="dxa"/>
            <w:vAlign w:val="center"/>
          </w:tcPr>
          <w:p w14:paraId="5F6D979B" w14:textId="77777777" w:rsidR="00825F65" w:rsidRPr="0051237A" w:rsidRDefault="00825F65" w:rsidP="0051237A">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51237A">
              <w:rPr>
                <w:rFonts w:cs="Arial"/>
                <w:b/>
                <w:szCs w:val="16"/>
              </w:rPr>
              <w:t>Descripción</w:t>
            </w:r>
          </w:p>
        </w:tc>
        <w:tc>
          <w:tcPr>
            <w:tcW w:w="397" w:type="dxa"/>
            <w:textDirection w:val="btLr"/>
            <w:vAlign w:val="center"/>
          </w:tcPr>
          <w:p w14:paraId="0A5DF1C6" w14:textId="77777777" w:rsidR="00825F65" w:rsidRPr="0051237A" w:rsidRDefault="00825F65" w:rsidP="0051237A">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szCs w:val="16"/>
              </w:rPr>
            </w:pPr>
            <w:r w:rsidRPr="0051237A">
              <w:rPr>
                <w:rFonts w:cs="Arial"/>
                <w:b/>
                <w:szCs w:val="16"/>
              </w:rPr>
              <w:t xml:space="preserve">Cuenta </w:t>
            </w:r>
            <w:r w:rsidR="003131EB" w:rsidRPr="0051237A">
              <w:rPr>
                <w:rFonts w:cs="Arial"/>
                <w:b/>
                <w:szCs w:val="16"/>
              </w:rPr>
              <w:t>catálogo</w:t>
            </w:r>
          </w:p>
        </w:tc>
        <w:tc>
          <w:tcPr>
            <w:tcW w:w="5103" w:type="dxa"/>
            <w:vAlign w:val="center"/>
          </w:tcPr>
          <w:p w14:paraId="5110F1F3" w14:textId="77777777" w:rsidR="00825F65" w:rsidRPr="0051237A" w:rsidRDefault="00825F65" w:rsidP="0051237A">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51237A">
              <w:rPr>
                <w:rFonts w:cs="Arial"/>
                <w:b/>
                <w:szCs w:val="16"/>
              </w:rPr>
              <w:t>Validaciones</w:t>
            </w:r>
          </w:p>
        </w:tc>
      </w:tr>
      <w:tr w:rsidR="001E59F3" w:rsidRPr="0051237A" w14:paraId="3792B3F3"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44998E70" w14:textId="77777777" w:rsidR="001E59F3" w:rsidRPr="0051237A" w:rsidRDefault="000B6351" w:rsidP="0051237A">
            <w:pPr>
              <w:ind w:left="113" w:right="113"/>
              <w:jc w:val="center"/>
              <w:rPr>
                <w:rFonts w:cs="Arial"/>
                <w:b w:val="0"/>
                <w:snapToGrid w:val="0"/>
                <w:sz w:val="16"/>
                <w:szCs w:val="16"/>
                <w:lang w:val="es-ES_tradnl"/>
              </w:rPr>
            </w:pPr>
            <w:r>
              <w:rPr>
                <w:rFonts w:cs="Arial"/>
                <w:b w:val="0"/>
              </w:rPr>
              <w:t>[E]</w:t>
            </w:r>
            <w:r w:rsidR="00CD0D73">
              <w:rPr>
                <w:rFonts w:cs="Arial"/>
                <w:b w:val="0"/>
                <w:snapToGrid w:val="0"/>
                <w:sz w:val="16"/>
                <w:szCs w:val="16"/>
                <w:lang w:val="es-ES_tradnl"/>
              </w:rPr>
              <w:t>PolizasContratadasNuevaProduccionSegGenerales</w:t>
            </w:r>
          </w:p>
        </w:tc>
        <w:tc>
          <w:tcPr>
            <w:tcW w:w="3402" w:type="dxa"/>
          </w:tcPr>
          <w:p w14:paraId="51FA48A3" w14:textId="77777777" w:rsidR="001E59F3" w:rsidRPr="0051237A" w:rsidRDefault="00292C76" w:rsidP="0051237A">
            <w:pPr>
              <w:cnfStyle w:val="000000100000" w:firstRow="0" w:lastRow="0" w:firstColumn="0" w:lastColumn="0" w:oddVBand="0" w:evenVBand="0" w:oddHBand="1" w:evenHBand="0" w:firstRowFirstColumn="0" w:firstRowLastColumn="0" w:lastRowFirstColumn="0" w:lastRowLastColumn="0"/>
              <w:rPr>
                <w:rFonts w:cs="Arial"/>
                <w:sz w:val="16"/>
                <w:szCs w:val="16"/>
              </w:rPr>
            </w:pPr>
            <w:bookmarkStart w:id="710" w:name="_[A]_TotalPolSegGenerales_1"/>
            <w:bookmarkEnd w:id="710"/>
            <w:r w:rsidRPr="0051237A">
              <w:rPr>
                <w:rFonts w:cs="Arial"/>
                <w:sz w:val="16"/>
                <w:szCs w:val="16"/>
              </w:rPr>
              <w:t xml:space="preserve">[A] </w:t>
            </w:r>
            <w:r w:rsidR="001E59F3" w:rsidRPr="0051237A">
              <w:rPr>
                <w:rFonts w:cs="Arial"/>
                <w:sz w:val="16"/>
                <w:szCs w:val="16"/>
              </w:rPr>
              <w:t>TotalPolSegGenerales</w:t>
            </w:r>
          </w:p>
        </w:tc>
        <w:tc>
          <w:tcPr>
            <w:tcW w:w="4536" w:type="dxa"/>
            <w:vAlign w:val="center"/>
          </w:tcPr>
          <w:p w14:paraId="09C168EA"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1237A">
              <w:rPr>
                <w:rFonts w:cs="Arial"/>
              </w:rPr>
              <w:t xml:space="preserve">Cantidad de </w:t>
            </w:r>
            <w:r w:rsidR="00461209">
              <w:rPr>
                <w:rFonts w:cs="Arial"/>
              </w:rPr>
              <w:t xml:space="preserve">pólizas </w:t>
            </w:r>
            <w:r w:rsidRPr="0051237A">
              <w:rPr>
                <w:rFonts w:cs="Arial"/>
              </w:rPr>
              <w:t>que la entidad ha emitido durante el año colocadas a través de todos los canales de comercialización y por todos los ramos de Seguros Generales</w:t>
            </w:r>
          </w:p>
        </w:tc>
        <w:tc>
          <w:tcPr>
            <w:tcW w:w="397" w:type="dxa"/>
            <w:textDirection w:val="btLr"/>
            <w:vAlign w:val="center"/>
          </w:tcPr>
          <w:p w14:paraId="5BE2885C"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1237A">
              <w:rPr>
                <w:rFonts w:cs="Arial"/>
              </w:rPr>
              <w:t>No aplica</w:t>
            </w:r>
          </w:p>
        </w:tc>
        <w:tc>
          <w:tcPr>
            <w:tcW w:w="5103" w:type="dxa"/>
            <w:vAlign w:val="center"/>
          </w:tcPr>
          <w:p w14:paraId="1C9629D6" w14:textId="77777777" w:rsidR="00E410B1" w:rsidRDefault="00000000" w:rsidP="0051237A">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hyperlink w:anchor="_[A]_TotalPolSegGenerales_1" w:history="1">
              <w:r w:rsidR="006B02B6" w:rsidRPr="0051237A">
                <w:rPr>
                  <w:rStyle w:val="Hipervnculo"/>
                  <w:rFonts w:cs="Arial"/>
                </w:rPr>
                <w:t>[A] TotalPolSegGenerales</w:t>
              </w:r>
            </w:hyperlink>
            <w:r w:rsidR="006B02B6" w:rsidRPr="0051237A">
              <w:rPr>
                <w:rFonts w:cs="Arial"/>
              </w:rPr>
              <w:t xml:space="preserve"> = </w:t>
            </w:r>
          </w:p>
          <w:p w14:paraId="47CFA63F" w14:textId="77777777" w:rsidR="001E59F3" w:rsidRDefault="0051237A" w:rsidP="0051237A">
            <w:pPr>
              <w:pStyle w:val="TextoJustificadoTabla"/>
              <w:jc w:val="left"/>
              <w:cnfStyle w:val="000000100000" w:firstRow="0" w:lastRow="0" w:firstColumn="0" w:lastColumn="0" w:oddVBand="0" w:evenVBand="0" w:oddHBand="1" w:evenHBand="0" w:firstRowFirstColumn="0" w:firstRowLastColumn="0" w:lastRowFirstColumn="0" w:lastRowLastColumn="0"/>
              <w:rPr>
                <w:rStyle w:val="Hipervnculo"/>
                <w:rFonts w:cs="Arial"/>
              </w:rPr>
            </w:pPr>
            <w:r>
              <w:rPr>
                <w:rFonts w:cs="Arial"/>
              </w:rPr>
              <w:t>∑</w:t>
            </w:r>
            <w:r w:rsidR="006B02B6" w:rsidRPr="0051237A">
              <w:rPr>
                <w:rFonts w:cs="Arial"/>
              </w:rPr>
              <w:t xml:space="preserve"> </w:t>
            </w:r>
            <w:hyperlink w:anchor="_DesglosePolizasNuevasSegGenerales" w:history="1">
              <w:r w:rsidR="006B02B6" w:rsidRPr="0051237A">
                <w:rPr>
                  <w:rStyle w:val="Hipervnculo"/>
                  <w:rFonts w:cs="Arial"/>
                </w:rPr>
                <w:t>Desglose</w:t>
              </w:r>
              <w:r w:rsidR="00CD0D73">
                <w:rPr>
                  <w:rStyle w:val="Hipervnculo"/>
                  <w:rFonts w:cs="Arial"/>
                </w:rPr>
                <w:t>PolizasContratadasNuevaProduccionSegGenerales</w:t>
              </w:r>
            </w:hyperlink>
          </w:p>
          <w:p w14:paraId="04299EE0" w14:textId="77777777" w:rsidR="00CC0FA8" w:rsidRDefault="00CC0FA8" w:rsidP="0051237A">
            <w:pPr>
              <w:pStyle w:val="TextoJustificadoTabla"/>
              <w:jc w:val="left"/>
              <w:cnfStyle w:val="000000100000" w:firstRow="0" w:lastRow="0" w:firstColumn="0" w:lastColumn="0" w:oddVBand="0" w:evenVBand="0" w:oddHBand="1" w:evenHBand="0" w:firstRowFirstColumn="0" w:firstRowLastColumn="0" w:lastRowFirstColumn="0" w:lastRowLastColumn="0"/>
              <w:rPr>
                <w:rStyle w:val="Hipervnculo"/>
                <w:rFonts w:cs="Arial"/>
              </w:rPr>
            </w:pPr>
          </w:p>
          <w:p w14:paraId="4BC09EA3" w14:textId="77777777" w:rsidR="00CC0FA8" w:rsidRPr="0051237A" w:rsidRDefault="003472FF" w:rsidP="00145BD2">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r>
              <w:rPr>
                <w:rFonts w:cs="Arial"/>
              </w:rPr>
              <w:t>[E]PolizasContratadasNuevaProduccionSegGenerales</w:t>
            </w:r>
            <w:r w:rsidRPr="0051237A">
              <w:rPr>
                <w:rFonts w:cs="Arial"/>
              </w:rPr>
              <w:t xml:space="preserve"> </w:t>
            </w:r>
            <w:r w:rsidR="00145BD2" w:rsidRPr="0051237A">
              <w:rPr>
                <w:rFonts w:cs="Arial"/>
              </w:rPr>
              <w:t>[A] TotalPolSegGenerales</w:t>
            </w:r>
            <w:r w:rsidR="00145BD2">
              <w:rPr>
                <w:rStyle w:val="Hipervnculo"/>
              </w:rPr>
              <w:t xml:space="preserve"> n</w:t>
            </w:r>
            <w:r w:rsidR="00CC0FA8">
              <w:rPr>
                <w:rStyle w:val="Hipervnculo"/>
              </w:rPr>
              <w:t xml:space="preserve">o puede ser mayor a </w:t>
            </w:r>
            <w:r w:rsidR="00CC0FA8" w:rsidRPr="00CC0FA8">
              <w:t>[E]PolizasContratadasSeg</w:t>
            </w:r>
            <w:r w:rsidR="00CC0FA8">
              <w:t>Generales</w:t>
            </w:r>
            <w:r w:rsidR="00CC0FA8" w:rsidRPr="00CC0FA8">
              <w:t xml:space="preserve"> [A] TotalPolSeg</w:t>
            </w:r>
            <w:r w:rsidR="00145BD2">
              <w:t>Generales</w:t>
            </w:r>
          </w:p>
        </w:tc>
      </w:tr>
      <w:tr w:rsidR="001E59F3" w:rsidRPr="0051237A" w14:paraId="5948405F"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120E37DD" w14:textId="77777777" w:rsidR="001E59F3" w:rsidRPr="0051237A" w:rsidRDefault="000B6351" w:rsidP="0051237A">
            <w:pPr>
              <w:ind w:left="113" w:right="113"/>
              <w:jc w:val="center"/>
              <w:rPr>
                <w:rFonts w:cs="Arial"/>
                <w:b w:val="0"/>
                <w:snapToGrid w:val="0"/>
                <w:sz w:val="16"/>
                <w:szCs w:val="16"/>
                <w:lang w:val="es-ES_tradnl"/>
              </w:rPr>
            </w:pPr>
            <w:bookmarkStart w:id="711" w:name="_DesglosePolizasNuevasSegGenerales"/>
            <w:bookmarkEnd w:id="711"/>
            <w:r>
              <w:rPr>
                <w:rFonts w:cs="Arial"/>
                <w:b w:val="0"/>
              </w:rPr>
              <w:t>[E]</w:t>
            </w:r>
            <w:r w:rsidR="001E59F3" w:rsidRPr="0051237A">
              <w:rPr>
                <w:rFonts w:cs="Arial"/>
                <w:b w:val="0"/>
                <w:snapToGrid w:val="0"/>
                <w:sz w:val="16"/>
                <w:szCs w:val="16"/>
                <w:lang w:val="es-ES_tradnl"/>
              </w:rPr>
              <w:t>Desglose</w:t>
            </w:r>
            <w:r w:rsidR="00CD0D73">
              <w:rPr>
                <w:rFonts w:cs="Arial"/>
                <w:b w:val="0"/>
                <w:snapToGrid w:val="0"/>
                <w:sz w:val="16"/>
                <w:szCs w:val="16"/>
                <w:lang w:val="es-ES_tradnl"/>
              </w:rPr>
              <w:t>PolizasContratadasNuevaProduccionSegGenerales</w:t>
            </w:r>
          </w:p>
        </w:tc>
        <w:tc>
          <w:tcPr>
            <w:tcW w:w="3402" w:type="dxa"/>
          </w:tcPr>
          <w:p w14:paraId="4681D0CF" w14:textId="77777777" w:rsidR="001E59F3" w:rsidRPr="0051237A" w:rsidRDefault="00292C76" w:rsidP="00286AD5">
            <w:pPr>
              <w:cnfStyle w:val="000000000000" w:firstRow="0" w:lastRow="0" w:firstColumn="0" w:lastColumn="0" w:oddVBand="0" w:evenVBand="0" w:oddHBand="0" w:evenHBand="0" w:firstRowFirstColumn="0" w:firstRowLastColumn="0" w:lastRowFirstColumn="0" w:lastRowLastColumn="0"/>
              <w:rPr>
                <w:rFonts w:cs="Arial"/>
                <w:sz w:val="16"/>
                <w:szCs w:val="16"/>
              </w:rPr>
            </w:pPr>
            <w:bookmarkStart w:id="712" w:name="_[A]_TotalAgenSegurosNoVinculadoExcl_5"/>
            <w:bookmarkEnd w:id="712"/>
            <w:r w:rsidRPr="0051237A">
              <w:rPr>
                <w:rFonts w:cs="Arial"/>
                <w:sz w:val="16"/>
                <w:szCs w:val="16"/>
              </w:rPr>
              <w:t xml:space="preserve">[A] </w:t>
            </w:r>
            <w:r w:rsidR="001E59F3" w:rsidRPr="0051237A">
              <w:rPr>
                <w:rFonts w:cs="Arial"/>
                <w:sz w:val="16"/>
                <w:szCs w:val="16"/>
              </w:rPr>
              <w:t>TotalAgenSegNoVinculadoExclusivo</w:t>
            </w:r>
          </w:p>
        </w:tc>
        <w:tc>
          <w:tcPr>
            <w:tcW w:w="4536" w:type="dxa"/>
            <w:vAlign w:val="center"/>
          </w:tcPr>
          <w:p w14:paraId="7D345F86" w14:textId="77777777" w:rsidR="001E59F3" w:rsidRPr="0051237A" w:rsidRDefault="00972141"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Cantidad</w:t>
            </w:r>
            <w:r w:rsidR="001E59F3" w:rsidRPr="0051237A">
              <w:rPr>
                <w:rFonts w:cs="Arial"/>
              </w:rPr>
              <w:t xml:space="preserve"> de </w:t>
            </w:r>
            <w:r w:rsidR="00461209">
              <w:rPr>
                <w:rFonts w:cs="Arial"/>
              </w:rPr>
              <w:t xml:space="preserve">pólizas </w:t>
            </w:r>
            <w:r w:rsidR="001E59F3" w:rsidRPr="0051237A">
              <w:rPr>
                <w:rFonts w:cs="Arial"/>
              </w:rPr>
              <w:t>que la entidad ha emitido durante el año colocadas a través de Agentes de Seguros No Vinculados Exclusivos para todos los ramos</w:t>
            </w:r>
          </w:p>
        </w:tc>
        <w:tc>
          <w:tcPr>
            <w:tcW w:w="397" w:type="dxa"/>
            <w:textDirection w:val="btLr"/>
            <w:vAlign w:val="center"/>
          </w:tcPr>
          <w:p w14:paraId="5D419F13" w14:textId="77777777" w:rsidR="001E59F3" w:rsidRPr="0051237A" w:rsidRDefault="001E59F3"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1237A">
              <w:rPr>
                <w:rFonts w:cs="Arial"/>
              </w:rPr>
              <w:t>No aplica</w:t>
            </w:r>
          </w:p>
        </w:tc>
        <w:tc>
          <w:tcPr>
            <w:tcW w:w="5103" w:type="dxa"/>
            <w:vAlign w:val="center"/>
          </w:tcPr>
          <w:p w14:paraId="39807E6F" w14:textId="77777777" w:rsidR="00E410B1" w:rsidRDefault="00000000" w:rsidP="0051237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hyperlink w:anchor="_[A]_TotalAgenSegurosNoVinculadoExcl_5" w:history="1">
              <w:r w:rsidR="006B02B6" w:rsidRPr="0051237A">
                <w:rPr>
                  <w:rStyle w:val="Hipervnculo"/>
                  <w:rFonts w:cs="Arial"/>
                  <w:snapToGrid w:val="0"/>
                  <w:sz w:val="16"/>
                  <w:szCs w:val="16"/>
                  <w:lang w:val="es-ES_tradnl"/>
                </w:rPr>
                <w:t>[A] TotalAgenSegurosNoVinculadoExclusivo</w:t>
              </w:r>
            </w:hyperlink>
            <w:r w:rsidR="006B02B6" w:rsidRPr="0051237A">
              <w:rPr>
                <w:rFonts w:cs="Arial"/>
                <w:snapToGrid w:val="0"/>
                <w:sz w:val="16"/>
                <w:szCs w:val="16"/>
                <w:lang w:val="es-ES_tradnl"/>
              </w:rPr>
              <w:t xml:space="preserve"> = </w:t>
            </w:r>
          </w:p>
          <w:p w14:paraId="117F3CB2" w14:textId="77777777" w:rsidR="001E59F3" w:rsidRPr="0051237A" w:rsidRDefault="0051237A" w:rsidP="0051237A">
            <w:pP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napToGrid w:val="0"/>
                <w:sz w:val="16"/>
                <w:szCs w:val="16"/>
                <w:lang w:val="es-ES_tradnl"/>
              </w:rPr>
              <w:t>∑</w:t>
            </w:r>
            <w:r w:rsidR="006B02B6" w:rsidRPr="0051237A">
              <w:rPr>
                <w:rFonts w:cs="Arial"/>
                <w:snapToGrid w:val="0"/>
                <w:sz w:val="16"/>
                <w:szCs w:val="16"/>
                <w:lang w:val="es-ES_tradnl"/>
              </w:rPr>
              <w:t xml:space="preserve"> </w:t>
            </w:r>
            <w:hyperlink w:anchor="_[E]_AgenSegurosNoVinculadoExclusivo_5" w:history="1">
              <w:r w:rsidR="006B02B6" w:rsidRPr="0051237A">
                <w:rPr>
                  <w:rStyle w:val="Hipervnculo"/>
                  <w:rFonts w:cs="Arial"/>
                  <w:snapToGrid w:val="0"/>
                  <w:sz w:val="16"/>
                  <w:szCs w:val="16"/>
                  <w:lang w:val="es-ES_tradnl"/>
                </w:rPr>
                <w:t>[E] AgenSegurosNoVinculadoExclusivo</w:t>
              </w:r>
            </w:hyperlink>
          </w:p>
        </w:tc>
      </w:tr>
      <w:tr w:rsidR="001E59F3" w:rsidRPr="0051237A" w14:paraId="767593E6"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43DA4FD5" w14:textId="77777777" w:rsidR="001E59F3" w:rsidRPr="0051237A" w:rsidRDefault="001E59F3" w:rsidP="0051237A">
            <w:pPr>
              <w:ind w:left="113" w:right="113"/>
              <w:jc w:val="center"/>
              <w:rPr>
                <w:rFonts w:cs="Arial"/>
                <w:b w:val="0"/>
                <w:snapToGrid w:val="0"/>
                <w:sz w:val="16"/>
                <w:szCs w:val="16"/>
                <w:lang w:val="es-ES_tradnl"/>
              </w:rPr>
            </w:pPr>
          </w:p>
        </w:tc>
        <w:tc>
          <w:tcPr>
            <w:tcW w:w="3402" w:type="dxa"/>
          </w:tcPr>
          <w:p w14:paraId="2935779F" w14:textId="77777777" w:rsidR="001E59F3" w:rsidRPr="0051237A" w:rsidRDefault="00292C76" w:rsidP="0051237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bookmarkStart w:id="713" w:name="_[A]_TotalAgenSegNoVinculadosNoExclu_5"/>
            <w:bookmarkEnd w:id="713"/>
            <w:r w:rsidRPr="0051237A">
              <w:rPr>
                <w:rFonts w:cs="Arial"/>
                <w:sz w:val="16"/>
                <w:szCs w:val="16"/>
              </w:rPr>
              <w:t xml:space="preserve">[A] </w:t>
            </w:r>
            <w:r w:rsidR="001E59F3" w:rsidRPr="0051237A">
              <w:rPr>
                <w:rFonts w:cs="Arial"/>
                <w:snapToGrid w:val="0"/>
                <w:sz w:val="16"/>
                <w:szCs w:val="16"/>
                <w:lang w:val="es-ES_tradnl"/>
              </w:rPr>
              <w:t>TotalAgenSegNoVinculadosNoExclusivo</w:t>
            </w:r>
          </w:p>
        </w:tc>
        <w:tc>
          <w:tcPr>
            <w:tcW w:w="4536" w:type="dxa"/>
            <w:vAlign w:val="center"/>
          </w:tcPr>
          <w:p w14:paraId="033ACF0E" w14:textId="77777777" w:rsidR="001E59F3" w:rsidRPr="0051237A" w:rsidRDefault="00972141"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Cantidad</w:t>
            </w:r>
            <w:r w:rsidR="001E59F3" w:rsidRPr="0051237A">
              <w:rPr>
                <w:rFonts w:cs="Arial"/>
              </w:rPr>
              <w:t xml:space="preserve"> de </w:t>
            </w:r>
            <w:r w:rsidR="00461209">
              <w:rPr>
                <w:rFonts w:cs="Arial"/>
              </w:rPr>
              <w:t xml:space="preserve">pólizas </w:t>
            </w:r>
            <w:r w:rsidR="001E59F3" w:rsidRPr="0051237A">
              <w:rPr>
                <w:rFonts w:cs="Arial"/>
              </w:rPr>
              <w:t>que la entidad ha emitido durante el año colocadas a través de Agentes de Seguros No Vinculados No Exclusivos</w:t>
            </w:r>
          </w:p>
        </w:tc>
        <w:tc>
          <w:tcPr>
            <w:tcW w:w="397" w:type="dxa"/>
            <w:textDirection w:val="btLr"/>
            <w:vAlign w:val="center"/>
          </w:tcPr>
          <w:p w14:paraId="0225F9B9"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1237A">
              <w:rPr>
                <w:rFonts w:cs="Arial"/>
              </w:rPr>
              <w:t>No aplica</w:t>
            </w:r>
          </w:p>
        </w:tc>
        <w:tc>
          <w:tcPr>
            <w:tcW w:w="5103" w:type="dxa"/>
            <w:vAlign w:val="center"/>
          </w:tcPr>
          <w:p w14:paraId="05E9D314" w14:textId="77777777" w:rsidR="00E410B1" w:rsidRDefault="00000000" w:rsidP="0051237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AgenSegNoVinculadosNoExclu_5" w:history="1">
              <w:r w:rsidR="006B02B6" w:rsidRPr="0051237A">
                <w:rPr>
                  <w:rStyle w:val="Hipervnculo"/>
                  <w:rFonts w:cs="Arial"/>
                  <w:snapToGrid w:val="0"/>
                  <w:sz w:val="16"/>
                  <w:szCs w:val="16"/>
                  <w:lang w:val="es-ES_tradnl"/>
                </w:rPr>
                <w:t>[A] TotalAgenSegNoVinculadosNoExclusivo</w:t>
              </w:r>
            </w:hyperlink>
            <w:r w:rsidR="006B02B6" w:rsidRPr="0051237A">
              <w:rPr>
                <w:rFonts w:cs="Arial"/>
                <w:snapToGrid w:val="0"/>
                <w:sz w:val="16"/>
                <w:szCs w:val="16"/>
                <w:lang w:val="es-ES_tradnl"/>
              </w:rPr>
              <w:t xml:space="preserve"> = </w:t>
            </w:r>
          </w:p>
          <w:p w14:paraId="76535876" w14:textId="77777777" w:rsidR="001E59F3" w:rsidRPr="0051237A" w:rsidRDefault="0051237A" w:rsidP="0051237A">
            <w:pP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napToGrid w:val="0"/>
                <w:sz w:val="16"/>
                <w:szCs w:val="16"/>
                <w:lang w:val="es-ES_tradnl"/>
              </w:rPr>
              <w:t>∑</w:t>
            </w:r>
            <w:r w:rsidR="006B02B6" w:rsidRPr="0051237A">
              <w:rPr>
                <w:rFonts w:cs="Arial"/>
                <w:snapToGrid w:val="0"/>
                <w:sz w:val="16"/>
                <w:szCs w:val="16"/>
                <w:lang w:val="es-ES_tradnl"/>
              </w:rPr>
              <w:t xml:space="preserve"> </w:t>
            </w:r>
            <w:hyperlink w:anchor="_[E]_AgenSegNoVinculadosNoExclusivo_5" w:history="1">
              <w:r w:rsidR="006B02B6" w:rsidRPr="0051237A">
                <w:rPr>
                  <w:rStyle w:val="Hipervnculo"/>
                  <w:rFonts w:cs="Arial"/>
                  <w:snapToGrid w:val="0"/>
                  <w:sz w:val="16"/>
                  <w:szCs w:val="16"/>
                  <w:lang w:val="es-ES_tradnl"/>
                </w:rPr>
                <w:t>[E] AgenSegNoVinculadosNoExclusivo</w:t>
              </w:r>
            </w:hyperlink>
          </w:p>
        </w:tc>
      </w:tr>
      <w:tr w:rsidR="001E59F3" w:rsidRPr="0051237A" w14:paraId="26EFCDB3"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17B7DA6A" w14:textId="77777777" w:rsidR="001E59F3" w:rsidRPr="0051237A" w:rsidRDefault="001E59F3" w:rsidP="0051237A">
            <w:pPr>
              <w:ind w:left="113" w:right="113"/>
              <w:jc w:val="center"/>
              <w:rPr>
                <w:rFonts w:cs="Arial"/>
                <w:b w:val="0"/>
                <w:snapToGrid w:val="0"/>
                <w:sz w:val="16"/>
                <w:szCs w:val="16"/>
                <w:lang w:val="es-ES_tradnl"/>
              </w:rPr>
            </w:pPr>
          </w:p>
        </w:tc>
        <w:tc>
          <w:tcPr>
            <w:tcW w:w="3402" w:type="dxa"/>
          </w:tcPr>
          <w:p w14:paraId="0342D1BA" w14:textId="77777777" w:rsidR="001E59F3" w:rsidRPr="0051237A" w:rsidRDefault="00292C76" w:rsidP="0051237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bookmarkStart w:id="714" w:name="_[A]_TotalSocAgenSegExclusiva_5"/>
            <w:bookmarkEnd w:id="714"/>
            <w:r w:rsidRPr="0051237A">
              <w:rPr>
                <w:rFonts w:cs="Arial"/>
                <w:sz w:val="16"/>
                <w:szCs w:val="16"/>
              </w:rPr>
              <w:t xml:space="preserve">[A] </w:t>
            </w:r>
            <w:r w:rsidR="001E59F3" w:rsidRPr="0051237A">
              <w:rPr>
                <w:rFonts w:cs="Arial"/>
                <w:snapToGrid w:val="0"/>
                <w:sz w:val="16"/>
                <w:szCs w:val="16"/>
                <w:lang w:val="es-ES_tradnl"/>
              </w:rPr>
              <w:t>TotalSocAgenSegExclusiva</w:t>
            </w:r>
          </w:p>
        </w:tc>
        <w:tc>
          <w:tcPr>
            <w:tcW w:w="4536" w:type="dxa"/>
            <w:vAlign w:val="center"/>
          </w:tcPr>
          <w:p w14:paraId="35748F68" w14:textId="77777777" w:rsidR="001E59F3" w:rsidRPr="0051237A" w:rsidRDefault="00972141"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Cantidad</w:t>
            </w:r>
            <w:r w:rsidR="001E59F3" w:rsidRPr="0051237A">
              <w:rPr>
                <w:rFonts w:cs="Arial"/>
              </w:rPr>
              <w:t xml:space="preserve"> de </w:t>
            </w:r>
            <w:r w:rsidR="00461209">
              <w:rPr>
                <w:rFonts w:cs="Arial"/>
              </w:rPr>
              <w:t xml:space="preserve">pólizas </w:t>
            </w:r>
            <w:r w:rsidR="001E59F3" w:rsidRPr="0051237A">
              <w:rPr>
                <w:rFonts w:cs="Arial"/>
              </w:rPr>
              <w:t>que la entidad ha emitido durante el año colocadas a través de Sociedades Agencia de Seguros Exclusivas</w:t>
            </w:r>
          </w:p>
        </w:tc>
        <w:tc>
          <w:tcPr>
            <w:tcW w:w="397" w:type="dxa"/>
            <w:textDirection w:val="btLr"/>
            <w:vAlign w:val="center"/>
          </w:tcPr>
          <w:p w14:paraId="53AE6385" w14:textId="77777777" w:rsidR="001E59F3" w:rsidRPr="0051237A" w:rsidRDefault="001E59F3"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1237A">
              <w:rPr>
                <w:rFonts w:cs="Arial"/>
              </w:rPr>
              <w:t>No aplica</w:t>
            </w:r>
          </w:p>
        </w:tc>
        <w:tc>
          <w:tcPr>
            <w:tcW w:w="5103" w:type="dxa"/>
            <w:vAlign w:val="center"/>
          </w:tcPr>
          <w:p w14:paraId="642CD4E2" w14:textId="77777777" w:rsidR="001E59F3" w:rsidRPr="0051237A" w:rsidRDefault="00000000" w:rsidP="0051237A">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SocAgenSegExclusiva_5" w:history="1">
              <w:r w:rsidR="006B02B6" w:rsidRPr="0051237A">
                <w:rPr>
                  <w:rStyle w:val="Hipervnculo"/>
                  <w:rFonts w:cs="Arial"/>
                  <w:snapToGrid w:val="0"/>
                  <w:sz w:val="16"/>
                  <w:szCs w:val="16"/>
                  <w:lang w:val="es-ES_tradnl"/>
                </w:rPr>
                <w:t>[A] TotalSocAgenSegExclusiva</w:t>
              </w:r>
            </w:hyperlink>
            <w:r w:rsidR="006B02B6" w:rsidRPr="0051237A">
              <w:rPr>
                <w:rFonts w:cs="Arial"/>
                <w:snapToGrid w:val="0"/>
                <w:sz w:val="16"/>
                <w:szCs w:val="16"/>
                <w:lang w:val="es-ES_tradnl"/>
              </w:rPr>
              <w:t xml:space="preserve"> = </w:t>
            </w:r>
            <w:r w:rsidR="0051237A">
              <w:rPr>
                <w:rFonts w:cs="Arial"/>
                <w:snapToGrid w:val="0"/>
                <w:sz w:val="16"/>
                <w:szCs w:val="16"/>
                <w:lang w:val="es-ES_tradnl"/>
              </w:rPr>
              <w:t>∑</w:t>
            </w:r>
            <w:r w:rsidR="006B02B6" w:rsidRPr="0051237A">
              <w:rPr>
                <w:rFonts w:cs="Arial"/>
                <w:snapToGrid w:val="0"/>
                <w:sz w:val="16"/>
                <w:szCs w:val="16"/>
                <w:lang w:val="es-ES_tradnl"/>
              </w:rPr>
              <w:t xml:space="preserve"> </w:t>
            </w:r>
            <w:hyperlink w:anchor="_[E]_SocAgenSegExclusiva_5" w:history="1">
              <w:r w:rsidR="006B02B6" w:rsidRPr="0051237A">
                <w:rPr>
                  <w:rStyle w:val="Hipervnculo"/>
                  <w:rFonts w:cs="Arial"/>
                  <w:snapToGrid w:val="0"/>
                  <w:sz w:val="16"/>
                  <w:szCs w:val="16"/>
                  <w:lang w:val="es-ES_tradnl"/>
                </w:rPr>
                <w:t>[E] SocAgenSegExclusiva</w:t>
              </w:r>
            </w:hyperlink>
          </w:p>
        </w:tc>
      </w:tr>
      <w:tr w:rsidR="001E59F3" w:rsidRPr="0051237A" w14:paraId="52A18147"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8B31F92" w14:textId="77777777" w:rsidR="001E59F3" w:rsidRPr="0051237A" w:rsidRDefault="001E59F3" w:rsidP="0051237A">
            <w:pPr>
              <w:ind w:left="113" w:right="113"/>
              <w:jc w:val="center"/>
              <w:rPr>
                <w:rFonts w:cs="Arial"/>
                <w:b w:val="0"/>
                <w:snapToGrid w:val="0"/>
                <w:sz w:val="16"/>
                <w:szCs w:val="16"/>
                <w:lang w:val="es-ES_tradnl"/>
              </w:rPr>
            </w:pPr>
          </w:p>
        </w:tc>
        <w:tc>
          <w:tcPr>
            <w:tcW w:w="3402" w:type="dxa"/>
          </w:tcPr>
          <w:p w14:paraId="6ACF122E" w14:textId="77777777" w:rsidR="001E59F3" w:rsidRPr="0051237A" w:rsidRDefault="00292C76" w:rsidP="0051237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bookmarkStart w:id="715" w:name="_[A]_TotalSocAgenSegNoExclusiva_5"/>
            <w:bookmarkEnd w:id="715"/>
            <w:r w:rsidRPr="0051237A">
              <w:rPr>
                <w:rFonts w:cs="Arial"/>
                <w:sz w:val="16"/>
                <w:szCs w:val="16"/>
              </w:rPr>
              <w:t xml:space="preserve">[A] </w:t>
            </w:r>
            <w:r w:rsidR="001E59F3" w:rsidRPr="0051237A">
              <w:rPr>
                <w:rFonts w:cs="Arial"/>
                <w:snapToGrid w:val="0"/>
                <w:sz w:val="16"/>
                <w:szCs w:val="16"/>
                <w:lang w:val="es-ES_tradnl"/>
              </w:rPr>
              <w:t>TotalSocAgenSegNoExclusiva</w:t>
            </w:r>
          </w:p>
        </w:tc>
        <w:tc>
          <w:tcPr>
            <w:tcW w:w="4536" w:type="dxa"/>
            <w:vAlign w:val="center"/>
          </w:tcPr>
          <w:p w14:paraId="24F96F5D" w14:textId="77777777" w:rsidR="001E59F3" w:rsidRPr="0051237A" w:rsidRDefault="00972141"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Cantidad</w:t>
            </w:r>
            <w:r w:rsidR="001E59F3" w:rsidRPr="0051237A">
              <w:rPr>
                <w:rFonts w:cs="Arial"/>
              </w:rPr>
              <w:t xml:space="preserve"> de </w:t>
            </w:r>
            <w:r w:rsidR="00461209">
              <w:rPr>
                <w:rFonts w:cs="Arial"/>
              </w:rPr>
              <w:t xml:space="preserve">pólizas </w:t>
            </w:r>
            <w:r w:rsidR="001E59F3" w:rsidRPr="0051237A">
              <w:rPr>
                <w:rFonts w:cs="Arial"/>
              </w:rPr>
              <w:t>que la entidad ha emitido durante el año colocadas a través de Sociedades Agencia de Seguros No Exclusivas</w:t>
            </w:r>
          </w:p>
        </w:tc>
        <w:tc>
          <w:tcPr>
            <w:tcW w:w="397" w:type="dxa"/>
            <w:textDirection w:val="btLr"/>
            <w:vAlign w:val="center"/>
          </w:tcPr>
          <w:p w14:paraId="103217FB"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1237A">
              <w:rPr>
                <w:rFonts w:cs="Arial"/>
              </w:rPr>
              <w:t>No aplica</w:t>
            </w:r>
          </w:p>
        </w:tc>
        <w:tc>
          <w:tcPr>
            <w:tcW w:w="5103" w:type="dxa"/>
            <w:vAlign w:val="center"/>
          </w:tcPr>
          <w:p w14:paraId="6CCEBFD0" w14:textId="77777777" w:rsidR="001E59F3" w:rsidRPr="0051237A" w:rsidRDefault="00000000" w:rsidP="0051237A">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SocAgenSegNoExclusiva_5" w:history="1">
              <w:r w:rsidR="006B02B6" w:rsidRPr="0051237A">
                <w:rPr>
                  <w:rStyle w:val="Hipervnculo"/>
                  <w:rFonts w:cs="Arial"/>
                  <w:snapToGrid w:val="0"/>
                  <w:sz w:val="16"/>
                  <w:szCs w:val="16"/>
                  <w:lang w:val="es-ES_tradnl"/>
                </w:rPr>
                <w:t>[A] TotalSocAgenSegNoExclusiva</w:t>
              </w:r>
            </w:hyperlink>
            <w:r w:rsidR="006B02B6" w:rsidRPr="0051237A">
              <w:rPr>
                <w:rFonts w:cs="Arial"/>
                <w:snapToGrid w:val="0"/>
                <w:sz w:val="16"/>
                <w:szCs w:val="16"/>
                <w:lang w:val="es-ES_tradnl"/>
              </w:rPr>
              <w:t xml:space="preserve"> = </w:t>
            </w:r>
            <w:r w:rsidR="0051237A">
              <w:rPr>
                <w:rFonts w:cs="Arial"/>
                <w:snapToGrid w:val="0"/>
                <w:sz w:val="16"/>
                <w:szCs w:val="16"/>
                <w:lang w:val="es-ES_tradnl"/>
              </w:rPr>
              <w:t>∑</w:t>
            </w:r>
            <w:r w:rsidR="006B02B6" w:rsidRPr="0051237A">
              <w:rPr>
                <w:rFonts w:cs="Arial"/>
                <w:snapToGrid w:val="0"/>
                <w:sz w:val="16"/>
                <w:szCs w:val="16"/>
                <w:lang w:val="es-ES_tradnl"/>
              </w:rPr>
              <w:t xml:space="preserve"> </w:t>
            </w:r>
            <w:hyperlink w:anchor="_[E]_SocAgenSegNoExclusiva_5" w:history="1">
              <w:r w:rsidR="006B02B6" w:rsidRPr="0051237A">
                <w:rPr>
                  <w:rStyle w:val="Hipervnculo"/>
                  <w:rFonts w:cs="Arial"/>
                  <w:snapToGrid w:val="0"/>
                  <w:sz w:val="16"/>
                  <w:szCs w:val="16"/>
                  <w:lang w:val="es-ES_tradnl"/>
                </w:rPr>
                <w:t>[E] SocAgenSegNoExclusiva</w:t>
              </w:r>
            </w:hyperlink>
          </w:p>
        </w:tc>
      </w:tr>
      <w:tr w:rsidR="001E59F3" w:rsidRPr="0051237A" w14:paraId="764E89A0"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18E95E3B" w14:textId="77777777" w:rsidR="001E59F3" w:rsidRPr="0051237A" w:rsidRDefault="001E59F3" w:rsidP="0051237A">
            <w:pPr>
              <w:ind w:left="113" w:right="113"/>
              <w:jc w:val="center"/>
              <w:rPr>
                <w:rFonts w:cs="Arial"/>
                <w:b w:val="0"/>
                <w:snapToGrid w:val="0"/>
                <w:sz w:val="16"/>
                <w:szCs w:val="16"/>
                <w:lang w:val="es-ES_tradnl"/>
              </w:rPr>
            </w:pPr>
          </w:p>
        </w:tc>
        <w:tc>
          <w:tcPr>
            <w:tcW w:w="3402" w:type="dxa"/>
          </w:tcPr>
          <w:p w14:paraId="4BD0C451" w14:textId="77777777" w:rsidR="001E59F3" w:rsidRPr="0051237A" w:rsidRDefault="00292C76" w:rsidP="0051237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bookmarkStart w:id="716" w:name="_[A]_TotalSocCorredoraSeg_5"/>
            <w:bookmarkEnd w:id="716"/>
            <w:r w:rsidRPr="0051237A">
              <w:rPr>
                <w:rFonts w:cs="Arial"/>
                <w:sz w:val="16"/>
                <w:szCs w:val="16"/>
              </w:rPr>
              <w:t xml:space="preserve">[A] </w:t>
            </w:r>
            <w:r w:rsidR="001E59F3" w:rsidRPr="0051237A">
              <w:rPr>
                <w:rFonts w:cs="Arial"/>
                <w:snapToGrid w:val="0"/>
                <w:sz w:val="16"/>
                <w:szCs w:val="16"/>
                <w:lang w:val="es-ES_tradnl"/>
              </w:rPr>
              <w:t>TotalSocCorredoraSeg</w:t>
            </w:r>
          </w:p>
        </w:tc>
        <w:tc>
          <w:tcPr>
            <w:tcW w:w="4536" w:type="dxa"/>
            <w:vAlign w:val="center"/>
          </w:tcPr>
          <w:p w14:paraId="23082AD3" w14:textId="77777777" w:rsidR="001E59F3" w:rsidRPr="0051237A" w:rsidRDefault="00972141"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Cantidad</w:t>
            </w:r>
            <w:r w:rsidR="001E59F3" w:rsidRPr="0051237A">
              <w:rPr>
                <w:rFonts w:cs="Arial"/>
              </w:rPr>
              <w:t xml:space="preserve"> de </w:t>
            </w:r>
            <w:r w:rsidR="00461209">
              <w:rPr>
                <w:rFonts w:cs="Arial"/>
              </w:rPr>
              <w:t xml:space="preserve">pólizas </w:t>
            </w:r>
            <w:r w:rsidR="001E59F3" w:rsidRPr="0051237A">
              <w:rPr>
                <w:rFonts w:cs="Arial"/>
              </w:rPr>
              <w:t>que la entidad ha emitido durante el año colocadas a través de Sociedades Corredoras de Seguros</w:t>
            </w:r>
          </w:p>
        </w:tc>
        <w:tc>
          <w:tcPr>
            <w:tcW w:w="397" w:type="dxa"/>
            <w:textDirection w:val="btLr"/>
            <w:vAlign w:val="center"/>
          </w:tcPr>
          <w:p w14:paraId="0B5F9A80" w14:textId="77777777" w:rsidR="001E59F3" w:rsidRPr="0051237A" w:rsidRDefault="001E59F3"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1237A">
              <w:rPr>
                <w:rFonts w:cs="Arial"/>
              </w:rPr>
              <w:t>No aplica</w:t>
            </w:r>
          </w:p>
        </w:tc>
        <w:tc>
          <w:tcPr>
            <w:tcW w:w="5103" w:type="dxa"/>
            <w:vAlign w:val="center"/>
          </w:tcPr>
          <w:p w14:paraId="6DB6DCAA" w14:textId="77777777" w:rsidR="00020A6B" w:rsidRPr="0051237A" w:rsidRDefault="00000000" w:rsidP="0051237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hyperlink w:anchor="_[A]_TotalSocCorredoraSeg_5" w:history="1">
              <w:r w:rsidR="00020A6B" w:rsidRPr="0051237A">
                <w:rPr>
                  <w:rStyle w:val="Hipervnculo"/>
                  <w:rFonts w:cs="Arial"/>
                  <w:snapToGrid w:val="0"/>
                  <w:sz w:val="16"/>
                  <w:szCs w:val="16"/>
                  <w:lang w:val="es-ES_tradnl"/>
                </w:rPr>
                <w:t>[A] TotalSocCorredoraSeg</w:t>
              </w:r>
            </w:hyperlink>
            <w:r w:rsidR="00020A6B" w:rsidRPr="0051237A">
              <w:rPr>
                <w:rFonts w:cs="Arial"/>
                <w:snapToGrid w:val="0"/>
                <w:sz w:val="16"/>
                <w:szCs w:val="16"/>
                <w:lang w:val="es-ES_tradnl"/>
              </w:rPr>
              <w:t xml:space="preserve"> = </w:t>
            </w:r>
            <w:r w:rsidR="0051237A">
              <w:rPr>
                <w:rFonts w:cs="Arial"/>
                <w:snapToGrid w:val="0"/>
                <w:sz w:val="16"/>
                <w:szCs w:val="16"/>
                <w:lang w:val="es-ES_tradnl"/>
              </w:rPr>
              <w:t>∑</w:t>
            </w:r>
            <w:r w:rsidR="00020A6B" w:rsidRPr="0051237A">
              <w:rPr>
                <w:rFonts w:cs="Arial"/>
                <w:snapToGrid w:val="0"/>
                <w:sz w:val="16"/>
                <w:szCs w:val="16"/>
                <w:lang w:val="es-ES_tradnl"/>
              </w:rPr>
              <w:t xml:space="preserve"> </w:t>
            </w:r>
            <w:hyperlink w:anchor="_[E]_SocCorredoraSeg_5" w:history="1">
              <w:r w:rsidR="00020A6B" w:rsidRPr="0051237A">
                <w:rPr>
                  <w:rStyle w:val="Hipervnculo"/>
                  <w:rFonts w:cs="Arial"/>
                  <w:snapToGrid w:val="0"/>
                  <w:sz w:val="16"/>
                  <w:szCs w:val="16"/>
                  <w:lang w:val="es-ES_tradnl"/>
                </w:rPr>
                <w:t>[E] SocCorredoraSeg</w:t>
              </w:r>
            </w:hyperlink>
          </w:p>
          <w:p w14:paraId="1B3C607E" w14:textId="77777777" w:rsidR="001E59F3" w:rsidRPr="0051237A" w:rsidRDefault="001E59F3" w:rsidP="0051237A">
            <w:pPr>
              <w:cnfStyle w:val="000000000000" w:firstRow="0" w:lastRow="0" w:firstColumn="0" w:lastColumn="0" w:oddVBand="0" w:evenVBand="0" w:oddHBand="0" w:evenHBand="0" w:firstRowFirstColumn="0" w:firstRowLastColumn="0" w:lastRowFirstColumn="0" w:lastRowLastColumn="0"/>
              <w:rPr>
                <w:rFonts w:cs="Arial"/>
                <w:sz w:val="16"/>
                <w:szCs w:val="16"/>
              </w:rPr>
            </w:pPr>
          </w:p>
        </w:tc>
      </w:tr>
      <w:tr w:rsidR="001E59F3" w:rsidRPr="0051237A" w14:paraId="7602CC8D"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3E02C6BF" w14:textId="77777777" w:rsidR="001E59F3" w:rsidRPr="0051237A" w:rsidRDefault="001E59F3" w:rsidP="0051237A">
            <w:pPr>
              <w:ind w:left="113" w:right="113"/>
              <w:jc w:val="center"/>
              <w:rPr>
                <w:rFonts w:cs="Arial"/>
                <w:b w:val="0"/>
                <w:snapToGrid w:val="0"/>
                <w:sz w:val="16"/>
                <w:szCs w:val="16"/>
                <w:lang w:val="es-ES_tradnl"/>
              </w:rPr>
            </w:pPr>
          </w:p>
        </w:tc>
        <w:tc>
          <w:tcPr>
            <w:tcW w:w="3402" w:type="dxa"/>
          </w:tcPr>
          <w:p w14:paraId="0B8F5E8A" w14:textId="77777777" w:rsidR="001E59F3" w:rsidRPr="0051237A" w:rsidRDefault="00292C76" w:rsidP="0051237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bookmarkStart w:id="717" w:name="_[A]_TotalOperSegAutoexpedibleExclus_5"/>
            <w:bookmarkEnd w:id="717"/>
            <w:r w:rsidRPr="0051237A">
              <w:rPr>
                <w:rFonts w:cs="Arial"/>
                <w:sz w:val="16"/>
                <w:szCs w:val="16"/>
              </w:rPr>
              <w:t xml:space="preserve">[A] </w:t>
            </w:r>
            <w:r w:rsidR="001E59F3" w:rsidRPr="0051237A">
              <w:rPr>
                <w:rFonts w:cs="Arial"/>
                <w:snapToGrid w:val="0"/>
                <w:sz w:val="16"/>
                <w:szCs w:val="16"/>
                <w:lang w:val="es-ES_tradnl"/>
              </w:rPr>
              <w:t>TotalOperSegAutoexpedibleExclusivo</w:t>
            </w:r>
          </w:p>
        </w:tc>
        <w:tc>
          <w:tcPr>
            <w:tcW w:w="4536" w:type="dxa"/>
            <w:vAlign w:val="center"/>
          </w:tcPr>
          <w:p w14:paraId="162A7CBF" w14:textId="77777777" w:rsidR="001E59F3" w:rsidRPr="0051237A" w:rsidRDefault="00972141"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Cantidad</w:t>
            </w:r>
            <w:r w:rsidR="001E59F3" w:rsidRPr="0051237A">
              <w:rPr>
                <w:rFonts w:cs="Arial"/>
              </w:rPr>
              <w:t xml:space="preserve"> de </w:t>
            </w:r>
            <w:r w:rsidR="00461209">
              <w:rPr>
                <w:rFonts w:cs="Arial"/>
              </w:rPr>
              <w:t xml:space="preserve">pólizas </w:t>
            </w:r>
            <w:r w:rsidR="001E59F3" w:rsidRPr="0051237A">
              <w:rPr>
                <w:rFonts w:cs="Arial"/>
              </w:rPr>
              <w:t>que la entidad ha emitido durante el año colocadas a través de Operadores de Seguros Autoexpedibles Exclusivo</w:t>
            </w:r>
          </w:p>
        </w:tc>
        <w:tc>
          <w:tcPr>
            <w:tcW w:w="397" w:type="dxa"/>
            <w:textDirection w:val="btLr"/>
            <w:vAlign w:val="center"/>
          </w:tcPr>
          <w:p w14:paraId="77007018"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1237A">
              <w:rPr>
                <w:rFonts w:cs="Arial"/>
              </w:rPr>
              <w:t>No aplica</w:t>
            </w:r>
          </w:p>
        </w:tc>
        <w:tc>
          <w:tcPr>
            <w:tcW w:w="5103" w:type="dxa"/>
            <w:vAlign w:val="center"/>
          </w:tcPr>
          <w:p w14:paraId="66D93836" w14:textId="77777777" w:rsidR="00E410B1" w:rsidRDefault="00000000" w:rsidP="0051237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OperSegAutoexpedibleExclus_5" w:history="1">
              <w:r w:rsidR="00020A6B" w:rsidRPr="0051237A">
                <w:rPr>
                  <w:rStyle w:val="Hipervnculo"/>
                  <w:rFonts w:cs="Arial"/>
                  <w:snapToGrid w:val="0"/>
                  <w:sz w:val="16"/>
                  <w:szCs w:val="16"/>
                  <w:lang w:val="es-ES_tradnl"/>
                </w:rPr>
                <w:t>[A] TotalOperSegAutoexpedibleExclusivo</w:t>
              </w:r>
            </w:hyperlink>
            <w:r w:rsidR="00020A6B" w:rsidRPr="0051237A">
              <w:rPr>
                <w:rFonts w:cs="Arial"/>
                <w:snapToGrid w:val="0"/>
                <w:sz w:val="16"/>
                <w:szCs w:val="16"/>
                <w:lang w:val="es-ES_tradnl"/>
              </w:rPr>
              <w:t xml:space="preserve"> = </w:t>
            </w:r>
          </w:p>
          <w:p w14:paraId="364E543F" w14:textId="77777777" w:rsidR="001E59F3" w:rsidRPr="0051237A" w:rsidRDefault="0051237A" w:rsidP="0051237A">
            <w:pP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napToGrid w:val="0"/>
                <w:sz w:val="16"/>
                <w:szCs w:val="16"/>
                <w:lang w:val="es-ES_tradnl"/>
              </w:rPr>
              <w:t>∑</w:t>
            </w:r>
            <w:r w:rsidR="00020A6B" w:rsidRPr="0051237A">
              <w:rPr>
                <w:rFonts w:cs="Arial"/>
                <w:snapToGrid w:val="0"/>
                <w:sz w:val="16"/>
                <w:szCs w:val="16"/>
                <w:lang w:val="es-ES_tradnl"/>
              </w:rPr>
              <w:t xml:space="preserve"> </w:t>
            </w:r>
            <w:hyperlink w:anchor="_[E]_OperSegAutoexpedibleExclusivo_5" w:history="1">
              <w:r w:rsidR="00020A6B" w:rsidRPr="0051237A">
                <w:rPr>
                  <w:rStyle w:val="Hipervnculo"/>
                  <w:rFonts w:cs="Arial"/>
                  <w:snapToGrid w:val="0"/>
                  <w:sz w:val="16"/>
                  <w:szCs w:val="16"/>
                  <w:lang w:val="es-ES_tradnl"/>
                </w:rPr>
                <w:t>[E] OperSegAutoexpedibleExclusivo</w:t>
              </w:r>
            </w:hyperlink>
          </w:p>
        </w:tc>
      </w:tr>
      <w:tr w:rsidR="001E59F3" w:rsidRPr="0051237A" w14:paraId="549BF48A"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646E2AFE" w14:textId="77777777" w:rsidR="001E59F3" w:rsidRPr="0051237A" w:rsidRDefault="001E59F3" w:rsidP="0051237A">
            <w:pPr>
              <w:ind w:left="113" w:right="113"/>
              <w:jc w:val="center"/>
              <w:rPr>
                <w:rFonts w:cs="Arial"/>
                <w:b w:val="0"/>
                <w:snapToGrid w:val="0"/>
                <w:sz w:val="16"/>
                <w:szCs w:val="16"/>
                <w:lang w:val="es-ES_tradnl"/>
              </w:rPr>
            </w:pPr>
          </w:p>
        </w:tc>
        <w:tc>
          <w:tcPr>
            <w:tcW w:w="3402" w:type="dxa"/>
          </w:tcPr>
          <w:p w14:paraId="71743028" w14:textId="77777777" w:rsidR="001E59F3" w:rsidRPr="0051237A" w:rsidRDefault="00292C76" w:rsidP="0051237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bookmarkStart w:id="718" w:name="_[A]_TotalOperSegAutoexpedibleNoExcl_5"/>
            <w:bookmarkEnd w:id="718"/>
            <w:r w:rsidRPr="0051237A">
              <w:rPr>
                <w:rFonts w:cs="Arial"/>
                <w:sz w:val="16"/>
                <w:szCs w:val="16"/>
              </w:rPr>
              <w:t xml:space="preserve">[A] </w:t>
            </w:r>
            <w:r w:rsidR="001E59F3" w:rsidRPr="0051237A">
              <w:rPr>
                <w:rFonts w:cs="Arial"/>
                <w:snapToGrid w:val="0"/>
                <w:sz w:val="16"/>
                <w:szCs w:val="16"/>
                <w:lang w:val="es-ES_tradnl"/>
              </w:rPr>
              <w:t>TotalOperSegAutoexpedibleNoExclusivo</w:t>
            </w:r>
          </w:p>
        </w:tc>
        <w:tc>
          <w:tcPr>
            <w:tcW w:w="4536" w:type="dxa"/>
            <w:vAlign w:val="center"/>
          </w:tcPr>
          <w:p w14:paraId="11685F3A" w14:textId="77777777" w:rsidR="001E59F3" w:rsidRPr="0051237A" w:rsidRDefault="00972141"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Cantidad</w:t>
            </w:r>
            <w:r w:rsidR="001E59F3" w:rsidRPr="0051237A">
              <w:rPr>
                <w:rFonts w:cs="Arial"/>
              </w:rPr>
              <w:t xml:space="preserve"> de </w:t>
            </w:r>
            <w:r w:rsidR="00461209">
              <w:rPr>
                <w:rFonts w:cs="Arial"/>
              </w:rPr>
              <w:t xml:space="preserve">pólizas </w:t>
            </w:r>
            <w:r w:rsidR="001E59F3" w:rsidRPr="0051237A">
              <w:rPr>
                <w:rFonts w:cs="Arial"/>
              </w:rPr>
              <w:t>que la entidad ha emitido durante el año colocadas a través de Operadores de Seguros Autoexpedibles No Exclusivo</w:t>
            </w:r>
          </w:p>
        </w:tc>
        <w:tc>
          <w:tcPr>
            <w:tcW w:w="397" w:type="dxa"/>
            <w:textDirection w:val="btLr"/>
            <w:vAlign w:val="center"/>
          </w:tcPr>
          <w:p w14:paraId="6C19EEBD" w14:textId="77777777" w:rsidR="001E59F3" w:rsidRPr="0051237A" w:rsidRDefault="001E59F3"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1237A">
              <w:rPr>
                <w:rFonts w:cs="Arial"/>
              </w:rPr>
              <w:t>No aplica</w:t>
            </w:r>
          </w:p>
        </w:tc>
        <w:tc>
          <w:tcPr>
            <w:tcW w:w="5103" w:type="dxa"/>
            <w:vAlign w:val="center"/>
          </w:tcPr>
          <w:p w14:paraId="39E8AB1E" w14:textId="77777777" w:rsidR="00E410B1" w:rsidRDefault="00000000" w:rsidP="0051237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hyperlink w:anchor="_[A]_TotalOperSegAutoexpedibleNoExcl_5" w:history="1">
              <w:r w:rsidR="00020A6B" w:rsidRPr="0051237A">
                <w:rPr>
                  <w:rStyle w:val="Hipervnculo"/>
                  <w:rFonts w:cs="Arial"/>
                  <w:snapToGrid w:val="0"/>
                  <w:sz w:val="16"/>
                  <w:szCs w:val="16"/>
                  <w:lang w:val="es-ES_tradnl"/>
                </w:rPr>
                <w:t>[A] TotalOperSegAutoexpedibleNoExclusivo</w:t>
              </w:r>
            </w:hyperlink>
            <w:r w:rsidR="00020A6B" w:rsidRPr="0051237A">
              <w:rPr>
                <w:rFonts w:cs="Arial"/>
                <w:snapToGrid w:val="0"/>
                <w:sz w:val="16"/>
                <w:szCs w:val="16"/>
                <w:lang w:val="es-ES_tradnl"/>
              </w:rPr>
              <w:t xml:space="preserve"> = </w:t>
            </w:r>
          </w:p>
          <w:p w14:paraId="2DF96B73" w14:textId="77777777" w:rsidR="001E59F3" w:rsidRPr="0051237A" w:rsidRDefault="0051237A" w:rsidP="0051237A">
            <w:pP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napToGrid w:val="0"/>
                <w:sz w:val="16"/>
                <w:szCs w:val="16"/>
                <w:lang w:val="es-ES_tradnl"/>
              </w:rPr>
              <w:t>∑</w:t>
            </w:r>
            <w:r w:rsidR="00020A6B" w:rsidRPr="0051237A">
              <w:rPr>
                <w:rFonts w:cs="Arial"/>
                <w:snapToGrid w:val="0"/>
                <w:sz w:val="16"/>
                <w:szCs w:val="16"/>
                <w:lang w:val="es-ES_tradnl"/>
              </w:rPr>
              <w:t xml:space="preserve"> </w:t>
            </w:r>
            <w:hyperlink w:anchor="_[E]_OperSegAutoexpedibleNoExclusivo_4" w:history="1">
              <w:r w:rsidR="00020A6B" w:rsidRPr="0051237A">
                <w:rPr>
                  <w:rStyle w:val="Hipervnculo"/>
                  <w:rFonts w:cs="Arial"/>
                  <w:snapToGrid w:val="0"/>
                  <w:sz w:val="16"/>
                  <w:szCs w:val="16"/>
                  <w:lang w:val="es-ES_tradnl"/>
                </w:rPr>
                <w:t>[E] OperSegAutoexpedibleNoExclusivo</w:t>
              </w:r>
            </w:hyperlink>
          </w:p>
        </w:tc>
      </w:tr>
      <w:tr w:rsidR="001E59F3" w:rsidRPr="0051237A" w14:paraId="3D285372"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7E014332" w14:textId="77777777" w:rsidR="001E59F3" w:rsidRPr="0051237A" w:rsidRDefault="001E59F3" w:rsidP="0051237A">
            <w:pPr>
              <w:ind w:left="113" w:right="113"/>
              <w:jc w:val="center"/>
              <w:rPr>
                <w:rFonts w:cs="Arial"/>
                <w:b w:val="0"/>
                <w:snapToGrid w:val="0"/>
                <w:sz w:val="16"/>
                <w:szCs w:val="16"/>
                <w:lang w:val="es-ES_tradnl"/>
              </w:rPr>
            </w:pPr>
          </w:p>
        </w:tc>
        <w:tc>
          <w:tcPr>
            <w:tcW w:w="3402" w:type="dxa"/>
          </w:tcPr>
          <w:p w14:paraId="117BD90B" w14:textId="77777777" w:rsidR="001E59F3" w:rsidRPr="0051237A" w:rsidRDefault="00292C76" w:rsidP="0051237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bookmarkStart w:id="719" w:name="_[A]_TotalProveTransfronterizosSeg_5"/>
            <w:bookmarkEnd w:id="719"/>
            <w:r w:rsidRPr="0051237A">
              <w:rPr>
                <w:rFonts w:cs="Arial"/>
                <w:sz w:val="16"/>
                <w:szCs w:val="16"/>
              </w:rPr>
              <w:t xml:space="preserve">[A] </w:t>
            </w:r>
            <w:r w:rsidR="001E59F3" w:rsidRPr="0051237A">
              <w:rPr>
                <w:rFonts w:cs="Arial"/>
                <w:snapToGrid w:val="0"/>
                <w:sz w:val="16"/>
                <w:szCs w:val="16"/>
                <w:lang w:val="es-ES_tradnl"/>
              </w:rPr>
              <w:t>TotalProveTransfronterizosSeg</w:t>
            </w:r>
          </w:p>
        </w:tc>
        <w:tc>
          <w:tcPr>
            <w:tcW w:w="4536" w:type="dxa"/>
            <w:vAlign w:val="center"/>
          </w:tcPr>
          <w:p w14:paraId="5742227B" w14:textId="77777777" w:rsidR="001E59F3" w:rsidRPr="0051237A" w:rsidRDefault="00972141"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Cantidad</w:t>
            </w:r>
            <w:r w:rsidR="001E59F3" w:rsidRPr="0051237A">
              <w:rPr>
                <w:rFonts w:cs="Arial"/>
              </w:rPr>
              <w:t xml:space="preserve"> de </w:t>
            </w:r>
            <w:r w:rsidR="00461209">
              <w:rPr>
                <w:rFonts w:cs="Arial"/>
              </w:rPr>
              <w:t xml:space="preserve">pólizas </w:t>
            </w:r>
            <w:r w:rsidR="001E59F3" w:rsidRPr="0051237A">
              <w:rPr>
                <w:rFonts w:cs="Arial"/>
              </w:rPr>
              <w:t>que la entidad ha emitido durante el año colocadas a través de Proveedores transfronterizos de seguros</w:t>
            </w:r>
          </w:p>
        </w:tc>
        <w:tc>
          <w:tcPr>
            <w:tcW w:w="397" w:type="dxa"/>
            <w:textDirection w:val="btLr"/>
            <w:vAlign w:val="center"/>
          </w:tcPr>
          <w:p w14:paraId="1F31BE53"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1237A">
              <w:rPr>
                <w:rFonts w:cs="Arial"/>
              </w:rPr>
              <w:t>No aplica</w:t>
            </w:r>
          </w:p>
        </w:tc>
        <w:tc>
          <w:tcPr>
            <w:tcW w:w="5103" w:type="dxa"/>
            <w:vAlign w:val="center"/>
          </w:tcPr>
          <w:p w14:paraId="525F305F" w14:textId="77777777" w:rsidR="00E410B1" w:rsidRDefault="00000000" w:rsidP="0051237A">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ProveTransfronterizosSeg_5" w:history="1">
              <w:r w:rsidR="00020A6B" w:rsidRPr="0051237A">
                <w:rPr>
                  <w:rStyle w:val="Hipervnculo"/>
                  <w:rFonts w:cs="Arial"/>
                  <w:snapToGrid w:val="0"/>
                  <w:sz w:val="16"/>
                  <w:szCs w:val="16"/>
                  <w:lang w:val="es-ES_tradnl"/>
                </w:rPr>
                <w:t>[A] TotalProveTransfronterizosSeg</w:t>
              </w:r>
            </w:hyperlink>
            <w:r w:rsidR="00020A6B" w:rsidRPr="0051237A">
              <w:rPr>
                <w:rFonts w:cs="Arial"/>
                <w:snapToGrid w:val="0"/>
                <w:sz w:val="16"/>
                <w:szCs w:val="16"/>
                <w:lang w:val="es-ES_tradnl"/>
              </w:rPr>
              <w:t xml:space="preserve"> = </w:t>
            </w:r>
          </w:p>
          <w:p w14:paraId="28CF8B86" w14:textId="77777777" w:rsidR="001E59F3" w:rsidRPr="0051237A" w:rsidRDefault="0051237A" w:rsidP="0051237A">
            <w:pP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napToGrid w:val="0"/>
                <w:sz w:val="16"/>
                <w:szCs w:val="16"/>
                <w:lang w:val="es-ES_tradnl"/>
              </w:rPr>
              <w:t>∑</w:t>
            </w:r>
            <w:r w:rsidR="00020A6B" w:rsidRPr="0051237A">
              <w:rPr>
                <w:rFonts w:cs="Arial"/>
                <w:snapToGrid w:val="0"/>
                <w:sz w:val="16"/>
                <w:szCs w:val="16"/>
                <w:lang w:val="es-ES_tradnl"/>
              </w:rPr>
              <w:t xml:space="preserve"> </w:t>
            </w:r>
            <w:hyperlink w:anchor="_[E]_ProveTransfronterizosSeg_5" w:history="1">
              <w:r w:rsidR="00020A6B" w:rsidRPr="0051237A">
                <w:rPr>
                  <w:rStyle w:val="Hipervnculo"/>
                  <w:rFonts w:cs="Arial"/>
                  <w:snapToGrid w:val="0"/>
                  <w:sz w:val="16"/>
                  <w:szCs w:val="16"/>
                  <w:lang w:val="es-ES_tradnl"/>
                </w:rPr>
                <w:t>[E] ProveTransfronterizosSeg</w:t>
              </w:r>
            </w:hyperlink>
          </w:p>
        </w:tc>
      </w:tr>
      <w:tr w:rsidR="001E59F3" w:rsidRPr="0051237A" w14:paraId="5E3E2326"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4F1605FE" w14:textId="77777777" w:rsidR="001E59F3" w:rsidRPr="0051237A" w:rsidRDefault="001E59F3" w:rsidP="0051237A">
            <w:pPr>
              <w:ind w:left="113" w:right="113"/>
              <w:jc w:val="center"/>
              <w:rPr>
                <w:rFonts w:cs="Arial"/>
                <w:b w:val="0"/>
                <w:snapToGrid w:val="0"/>
                <w:sz w:val="16"/>
                <w:szCs w:val="16"/>
                <w:lang w:val="es-ES_tradnl"/>
              </w:rPr>
            </w:pPr>
          </w:p>
        </w:tc>
        <w:tc>
          <w:tcPr>
            <w:tcW w:w="3402" w:type="dxa"/>
          </w:tcPr>
          <w:p w14:paraId="1AF0C95A" w14:textId="77777777" w:rsidR="001E59F3" w:rsidRPr="0051237A" w:rsidRDefault="00292C76" w:rsidP="0051237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bookmarkStart w:id="720" w:name="_[A]_TotalOfiEntAseguradora_5"/>
            <w:bookmarkEnd w:id="720"/>
            <w:r w:rsidRPr="0051237A">
              <w:rPr>
                <w:rFonts w:cs="Arial"/>
                <w:sz w:val="16"/>
                <w:szCs w:val="16"/>
              </w:rPr>
              <w:t xml:space="preserve">[A] </w:t>
            </w:r>
            <w:r w:rsidR="001E59F3" w:rsidRPr="0051237A">
              <w:rPr>
                <w:rFonts w:cs="Arial"/>
                <w:snapToGrid w:val="0"/>
                <w:sz w:val="16"/>
                <w:szCs w:val="16"/>
                <w:lang w:val="es-ES_tradnl"/>
              </w:rPr>
              <w:t>TotalOfiEntAseguradora</w:t>
            </w:r>
          </w:p>
        </w:tc>
        <w:tc>
          <w:tcPr>
            <w:tcW w:w="4536" w:type="dxa"/>
            <w:vAlign w:val="center"/>
          </w:tcPr>
          <w:p w14:paraId="226940A3" w14:textId="77777777" w:rsidR="001E59F3" w:rsidRPr="0051237A" w:rsidRDefault="00972141"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Cantidad</w:t>
            </w:r>
            <w:r w:rsidR="001E59F3" w:rsidRPr="0051237A">
              <w:rPr>
                <w:rFonts w:cs="Arial"/>
              </w:rPr>
              <w:t xml:space="preserve"> de </w:t>
            </w:r>
            <w:r w:rsidR="00461209">
              <w:rPr>
                <w:rFonts w:cs="Arial"/>
              </w:rPr>
              <w:t xml:space="preserve">pólizas </w:t>
            </w:r>
            <w:r w:rsidR="001E59F3" w:rsidRPr="0051237A">
              <w:rPr>
                <w:rFonts w:cs="Arial"/>
              </w:rPr>
              <w:t>que la entidad ha emitido durante el año colocadas a través de las sedes u oficinas de la entidad aseguradora</w:t>
            </w:r>
          </w:p>
        </w:tc>
        <w:tc>
          <w:tcPr>
            <w:tcW w:w="397" w:type="dxa"/>
            <w:textDirection w:val="btLr"/>
            <w:vAlign w:val="center"/>
          </w:tcPr>
          <w:p w14:paraId="3AE176DF" w14:textId="77777777" w:rsidR="001E59F3" w:rsidRPr="0051237A" w:rsidRDefault="001E59F3"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1237A">
              <w:rPr>
                <w:rFonts w:cs="Arial"/>
              </w:rPr>
              <w:t>No aplica</w:t>
            </w:r>
          </w:p>
        </w:tc>
        <w:tc>
          <w:tcPr>
            <w:tcW w:w="5103" w:type="dxa"/>
            <w:vAlign w:val="center"/>
          </w:tcPr>
          <w:p w14:paraId="769A11B0" w14:textId="77777777" w:rsidR="00020A6B" w:rsidRPr="0051237A" w:rsidRDefault="00000000" w:rsidP="0051237A">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hyperlink w:anchor="_[A]_TotalOfiEntAseguradora_5" w:history="1">
              <w:r w:rsidR="00020A6B" w:rsidRPr="0051237A">
                <w:rPr>
                  <w:rStyle w:val="Hipervnculo"/>
                  <w:rFonts w:cs="Arial"/>
                  <w:snapToGrid w:val="0"/>
                  <w:sz w:val="16"/>
                  <w:szCs w:val="16"/>
                  <w:lang w:val="es-ES_tradnl"/>
                </w:rPr>
                <w:t>[A] TotalOfiEntAseguradora</w:t>
              </w:r>
            </w:hyperlink>
            <w:r w:rsidR="00020A6B" w:rsidRPr="0051237A">
              <w:rPr>
                <w:rFonts w:cs="Arial"/>
                <w:snapToGrid w:val="0"/>
                <w:sz w:val="16"/>
                <w:szCs w:val="16"/>
                <w:lang w:val="es-ES_tradnl"/>
              </w:rPr>
              <w:t xml:space="preserve"> = </w:t>
            </w:r>
            <w:r w:rsidR="0051237A">
              <w:rPr>
                <w:rFonts w:cs="Arial"/>
                <w:snapToGrid w:val="0"/>
                <w:sz w:val="16"/>
                <w:szCs w:val="16"/>
                <w:lang w:val="es-ES_tradnl"/>
              </w:rPr>
              <w:t>∑</w:t>
            </w:r>
            <w:r w:rsidR="00020A6B" w:rsidRPr="0051237A">
              <w:rPr>
                <w:rFonts w:cs="Arial"/>
                <w:snapToGrid w:val="0"/>
                <w:sz w:val="16"/>
                <w:szCs w:val="16"/>
                <w:lang w:val="es-ES_tradnl"/>
              </w:rPr>
              <w:t xml:space="preserve"> </w:t>
            </w:r>
            <w:hyperlink w:anchor="_[E]_OfiEntAseguradora_5" w:history="1">
              <w:r w:rsidR="00020A6B" w:rsidRPr="0051237A">
                <w:rPr>
                  <w:rStyle w:val="Hipervnculo"/>
                  <w:rFonts w:cs="Arial"/>
                  <w:snapToGrid w:val="0"/>
                  <w:sz w:val="16"/>
                  <w:szCs w:val="16"/>
                  <w:lang w:val="es-ES_tradnl"/>
                </w:rPr>
                <w:t>[E] OfiEntAseguradora</w:t>
              </w:r>
            </w:hyperlink>
          </w:p>
          <w:p w14:paraId="0FA5947C" w14:textId="77777777" w:rsidR="001E59F3" w:rsidRPr="0051237A" w:rsidRDefault="001E59F3" w:rsidP="0051237A">
            <w:pPr>
              <w:cnfStyle w:val="000000000000" w:firstRow="0" w:lastRow="0" w:firstColumn="0" w:lastColumn="0" w:oddVBand="0" w:evenVBand="0" w:oddHBand="0" w:evenHBand="0" w:firstRowFirstColumn="0" w:firstRowLastColumn="0" w:lastRowFirstColumn="0" w:lastRowLastColumn="0"/>
              <w:rPr>
                <w:rFonts w:cs="Arial"/>
                <w:sz w:val="16"/>
                <w:szCs w:val="16"/>
              </w:rPr>
            </w:pPr>
          </w:p>
        </w:tc>
      </w:tr>
      <w:tr w:rsidR="001E59F3" w:rsidRPr="0051237A" w14:paraId="4627CFFA"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10D75B4C" w14:textId="77777777" w:rsidR="001E59F3" w:rsidRPr="0051237A" w:rsidRDefault="000B6351" w:rsidP="0051237A">
            <w:pPr>
              <w:ind w:left="113" w:right="113"/>
              <w:jc w:val="center"/>
              <w:rPr>
                <w:rFonts w:cs="Arial"/>
                <w:b w:val="0"/>
                <w:snapToGrid w:val="0"/>
                <w:sz w:val="16"/>
                <w:szCs w:val="16"/>
                <w:lang w:val="es-ES_tradnl"/>
              </w:rPr>
            </w:pPr>
            <w:r>
              <w:rPr>
                <w:rFonts w:cs="Arial"/>
                <w:b w:val="0"/>
              </w:rPr>
              <w:t>[E]</w:t>
            </w:r>
            <w:r w:rsidR="001E59F3" w:rsidRPr="0051237A">
              <w:rPr>
                <w:rFonts w:cs="Arial"/>
                <w:b w:val="0"/>
                <w:snapToGrid w:val="0"/>
                <w:sz w:val="16"/>
                <w:szCs w:val="16"/>
                <w:lang w:val="es-ES_tradnl"/>
              </w:rPr>
              <w:t>Ramo</w:t>
            </w:r>
            <w:r w:rsidR="00CD0D73">
              <w:rPr>
                <w:rFonts w:cs="Arial"/>
                <w:b w:val="0"/>
                <w:snapToGrid w:val="0"/>
                <w:sz w:val="16"/>
                <w:szCs w:val="16"/>
                <w:lang w:val="es-ES_tradnl"/>
              </w:rPr>
              <w:t>PolizasContratadasNuevaProduccionSegGenerales</w:t>
            </w:r>
          </w:p>
        </w:tc>
        <w:tc>
          <w:tcPr>
            <w:tcW w:w="3402" w:type="dxa"/>
          </w:tcPr>
          <w:p w14:paraId="30D63B11" w14:textId="77777777" w:rsidR="001E59F3" w:rsidRPr="0051237A" w:rsidRDefault="00292C76" w:rsidP="0051237A">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51237A">
              <w:rPr>
                <w:rFonts w:cs="Arial"/>
                <w:sz w:val="16"/>
                <w:szCs w:val="16"/>
              </w:rPr>
              <w:t xml:space="preserve">[A] </w:t>
            </w:r>
            <w:r w:rsidR="001E59F3" w:rsidRPr="0051237A">
              <w:rPr>
                <w:rFonts w:cs="Arial"/>
                <w:sz w:val="16"/>
                <w:szCs w:val="16"/>
              </w:rPr>
              <w:t>id</w:t>
            </w:r>
          </w:p>
        </w:tc>
        <w:tc>
          <w:tcPr>
            <w:tcW w:w="4536" w:type="dxa"/>
            <w:vAlign w:val="center"/>
          </w:tcPr>
          <w:p w14:paraId="25A4C774"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eastAsia="Batang" w:cs="Arial"/>
              </w:rPr>
            </w:pPr>
            <w:r w:rsidRPr="0051237A">
              <w:rPr>
                <w:rFonts w:eastAsia="Batang" w:cs="Arial"/>
              </w:rPr>
              <w:t>Se debe indicar el código del ramo</w:t>
            </w:r>
          </w:p>
        </w:tc>
        <w:tc>
          <w:tcPr>
            <w:tcW w:w="397" w:type="dxa"/>
            <w:textDirection w:val="btLr"/>
            <w:vAlign w:val="center"/>
          </w:tcPr>
          <w:p w14:paraId="3D848389"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1237A">
              <w:rPr>
                <w:rFonts w:cs="Arial"/>
              </w:rPr>
              <w:t>No aplica</w:t>
            </w:r>
          </w:p>
        </w:tc>
        <w:tc>
          <w:tcPr>
            <w:tcW w:w="5103" w:type="dxa"/>
            <w:vAlign w:val="center"/>
          </w:tcPr>
          <w:p w14:paraId="1FB6E2CF" w14:textId="77777777" w:rsidR="001E59F3" w:rsidRPr="0051237A" w:rsidRDefault="001E59F3" w:rsidP="0051237A">
            <w:pPr>
              <w:pStyle w:val="TextoJustificadoTabla"/>
              <w:jc w:val="left"/>
              <w:cnfStyle w:val="000000100000" w:firstRow="0" w:lastRow="0" w:firstColumn="0" w:lastColumn="0" w:oddVBand="0" w:evenVBand="0" w:oddHBand="1" w:evenHBand="0" w:firstRowFirstColumn="0" w:firstRowLastColumn="0" w:lastRowFirstColumn="0" w:lastRowLastColumn="0"/>
              <w:rPr>
                <w:rFonts w:eastAsia="Batang" w:cs="Arial"/>
              </w:rPr>
            </w:pPr>
            <w:r w:rsidRPr="0051237A">
              <w:rPr>
                <w:rFonts w:eastAsia="Batang" w:cs="Arial"/>
              </w:rPr>
              <w:t xml:space="preserve">Debe ser un código de la </w:t>
            </w:r>
            <w:hyperlink w:anchor="_Ramos" w:history="1">
              <w:r w:rsidRPr="0051237A">
                <w:rPr>
                  <w:rStyle w:val="Hipervnculo"/>
                  <w:rFonts w:eastAsia="Batang" w:cs="Arial"/>
                </w:rPr>
                <w:t>lista por ramo</w:t>
              </w:r>
            </w:hyperlink>
          </w:p>
        </w:tc>
      </w:tr>
      <w:tr w:rsidR="001E59F3" w:rsidRPr="0051237A" w14:paraId="16A89097"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00628D2E" w14:textId="77777777" w:rsidR="001E59F3" w:rsidRPr="0051237A" w:rsidRDefault="000B6351" w:rsidP="0051237A">
            <w:pPr>
              <w:ind w:left="113" w:right="113"/>
              <w:jc w:val="center"/>
              <w:rPr>
                <w:rFonts w:cs="Arial"/>
                <w:b w:val="0"/>
                <w:snapToGrid w:val="0"/>
                <w:sz w:val="16"/>
                <w:szCs w:val="16"/>
                <w:lang w:val="es-ES_tradnl"/>
              </w:rPr>
            </w:pPr>
            <w:r>
              <w:rPr>
                <w:rFonts w:cs="Arial"/>
                <w:b w:val="0"/>
              </w:rPr>
              <w:t>[E]</w:t>
            </w:r>
            <w:r w:rsidR="00CD0D73">
              <w:rPr>
                <w:rFonts w:cs="Arial"/>
                <w:b w:val="0"/>
                <w:snapToGrid w:val="0"/>
                <w:sz w:val="16"/>
                <w:szCs w:val="16"/>
                <w:lang w:val="es-ES_tradnl"/>
              </w:rPr>
              <w:t>PolizasContratadasNuevaProduccionSegGenerales</w:t>
            </w:r>
            <w:r w:rsidR="00EA5EAE" w:rsidRPr="0051237A">
              <w:rPr>
                <w:rFonts w:cs="Arial"/>
                <w:b w:val="0"/>
                <w:snapToGrid w:val="0"/>
                <w:sz w:val="16"/>
                <w:szCs w:val="16"/>
                <w:lang w:val="es-ES_tradnl"/>
              </w:rPr>
              <w:t>PorRamo</w:t>
            </w:r>
          </w:p>
        </w:tc>
        <w:tc>
          <w:tcPr>
            <w:tcW w:w="3402" w:type="dxa"/>
          </w:tcPr>
          <w:p w14:paraId="5FCECBA4" w14:textId="77777777" w:rsidR="001E59F3" w:rsidRPr="0051237A" w:rsidRDefault="00292C76" w:rsidP="0051237A">
            <w:pPr>
              <w:cnfStyle w:val="000000000000" w:firstRow="0" w:lastRow="0" w:firstColumn="0" w:lastColumn="0" w:oddVBand="0" w:evenVBand="0" w:oddHBand="0" w:evenHBand="0" w:firstRowFirstColumn="0" w:firstRowLastColumn="0" w:lastRowFirstColumn="0" w:lastRowLastColumn="0"/>
              <w:rPr>
                <w:rFonts w:cs="Arial"/>
                <w:sz w:val="16"/>
                <w:szCs w:val="16"/>
              </w:rPr>
            </w:pPr>
            <w:bookmarkStart w:id="721" w:name="_[A]_Total_93"/>
            <w:bookmarkEnd w:id="721"/>
            <w:r w:rsidRPr="0051237A">
              <w:rPr>
                <w:rFonts w:cs="Arial"/>
                <w:sz w:val="16"/>
                <w:szCs w:val="16"/>
              </w:rPr>
              <w:t xml:space="preserve">[A] </w:t>
            </w:r>
            <w:r w:rsidR="001E59F3" w:rsidRPr="0051237A">
              <w:rPr>
                <w:rFonts w:cs="Arial"/>
                <w:sz w:val="16"/>
                <w:szCs w:val="16"/>
              </w:rPr>
              <w:t>Total</w:t>
            </w:r>
          </w:p>
        </w:tc>
        <w:tc>
          <w:tcPr>
            <w:tcW w:w="4536" w:type="dxa"/>
            <w:vAlign w:val="center"/>
          </w:tcPr>
          <w:p w14:paraId="1B6739AF" w14:textId="77777777" w:rsidR="001E59F3" w:rsidRPr="0051237A" w:rsidRDefault="001E59F3"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1237A">
              <w:rPr>
                <w:rFonts w:cs="Arial"/>
              </w:rPr>
              <w:t>Cantidad de pólizas que la entidad ha emitido durante el año colocadas a través de todos los canales de comercialización y por el ramo seleccionado</w:t>
            </w:r>
          </w:p>
        </w:tc>
        <w:tc>
          <w:tcPr>
            <w:tcW w:w="397" w:type="dxa"/>
            <w:textDirection w:val="btLr"/>
            <w:vAlign w:val="center"/>
          </w:tcPr>
          <w:p w14:paraId="621CAE09" w14:textId="77777777" w:rsidR="001E59F3" w:rsidRPr="0051237A" w:rsidRDefault="001E59F3"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1237A">
              <w:rPr>
                <w:rFonts w:cs="Arial"/>
              </w:rPr>
              <w:t>No aplica</w:t>
            </w:r>
          </w:p>
        </w:tc>
        <w:tc>
          <w:tcPr>
            <w:tcW w:w="5103" w:type="dxa"/>
            <w:vAlign w:val="center"/>
          </w:tcPr>
          <w:p w14:paraId="014D89B5" w14:textId="77777777" w:rsidR="001E59F3" w:rsidRPr="0051237A" w:rsidRDefault="00000000" w:rsidP="0051237A">
            <w:pPr>
              <w:pStyle w:val="TextoJustificadoTabla"/>
              <w:jc w:val="left"/>
              <w:cnfStyle w:val="000000000000" w:firstRow="0" w:lastRow="0" w:firstColumn="0" w:lastColumn="0" w:oddVBand="0" w:evenVBand="0" w:oddHBand="0" w:evenHBand="0" w:firstRowFirstColumn="0" w:firstRowLastColumn="0" w:lastRowFirstColumn="0" w:lastRowLastColumn="0"/>
              <w:rPr>
                <w:rFonts w:cs="Arial"/>
              </w:rPr>
            </w:pPr>
            <w:hyperlink w:anchor="_[A]_Total_93" w:history="1">
              <w:r w:rsidR="00AA38A5" w:rsidRPr="0051237A">
                <w:rPr>
                  <w:rStyle w:val="Hipervnculo"/>
                  <w:rFonts w:cs="Arial"/>
                </w:rPr>
                <w:t>[A] Total</w:t>
              </w:r>
            </w:hyperlink>
            <w:r w:rsidR="00AA38A5" w:rsidRPr="0051237A">
              <w:rPr>
                <w:rFonts w:cs="Arial"/>
              </w:rPr>
              <w:t xml:space="preserve"> = </w:t>
            </w:r>
            <w:r w:rsidR="0051237A">
              <w:rPr>
                <w:rFonts w:cs="Arial"/>
              </w:rPr>
              <w:t>∑</w:t>
            </w:r>
            <w:r w:rsidR="00AA38A5" w:rsidRPr="0051237A">
              <w:rPr>
                <w:rFonts w:cs="Arial"/>
              </w:rPr>
              <w:t xml:space="preserve"> </w:t>
            </w:r>
            <w:hyperlink w:anchor="_DesglosePolizasNuevasSegGeneralesPo" w:history="1">
              <w:r w:rsidR="00AA38A5" w:rsidRPr="0051237A">
                <w:rPr>
                  <w:rStyle w:val="Hipervnculo"/>
                  <w:rFonts w:cs="Arial"/>
                </w:rPr>
                <w:t>Desglose</w:t>
              </w:r>
              <w:r w:rsidR="00CD0D73">
                <w:rPr>
                  <w:rStyle w:val="Hipervnculo"/>
                  <w:rFonts w:cs="Arial"/>
                </w:rPr>
                <w:t>PolizasContratadasNuevaProduccionSegGenerales</w:t>
              </w:r>
              <w:r w:rsidR="00AA38A5" w:rsidRPr="0051237A">
                <w:rPr>
                  <w:rStyle w:val="Hipervnculo"/>
                  <w:rFonts w:cs="Arial"/>
                </w:rPr>
                <w:t>PorRamo</w:t>
              </w:r>
            </w:hyperlink>
          </w:p>
        </w:tc>
      </w:tr>
      <w:tr w:rsidR="001E59F3" w:rsidRPr="0051237A" w14:paraId="3FE7ECCE"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5BBFAE4C" w14:textId="77777777" w:rsidR="001E59F3" w:rsidRPr="0051237A" w:rsidRDefault="000B6351" w:rsidP="0051237A">
            <w:pPr>
              <w:ind w:left="113" w:right="113"/>
              <w:jc w:val="center"/>
              <w:rPr>
                <w:rFonts w:cs="Arial"/>
                <w:b w:val="0"/>
                <w:sz w:val="16"/>
                <w:szCs w:val="16"/>
              </w:rPr>
            </w:pPr>
            <w:bookmarkStart w:id="722" w:name="_DesglosePolizasNuevasSegGeneralesPo"/>
            <w:bookmarkEnd w:id="722"/>
            <w:r>
              <w:rPr>
                <w:rFonts w:cs="Arial"/>
                <w:b w:val="0"/>
              </w:rPr>
              <w:t>[E]</w:t>
            </w:r>
            <w:r w:rsidR="001E59F3" w:rsidRPr="0051237A">
              <w:rPr>
                <w:rFonts w:cs="Arial"/>
                <w:b w:val="0"/>
                <w:sz w:val="16"/>
                <w:szCs w:val="16"/>
              </w:rPr>
              <w:t>Desglose</w:t>
            </w:r>
            <w:r w:rsidR="00CD0D73">
              <w:rPr>
                <w:rFonts w:cs="Arial"/>
                <w:b w:val="0"/>
                <w:sz w:val="16"/>
                <w:szCs w:val="16"/>
              </w:rPr>
              <w:t>PolizasContratadasNuevaProduccionSegGenerales</w:t>
            </w:r>
            <w:r w:rsidR="00BD0F64" w:rsidRPr="0051237A">
              <w:rPr>
                <w:rFonts w:cs="Arial"/>
                <w:b w:val="0"/>
                <w:sz w:val="16"/>
                <w:szCs w:val="16"/>
              </w:rPr>
              <w:t>PorRamo</w:t>
            </w:r>
          </w:p>
        </w:tc>
        <w:tc>
          <w:tcPr>
            <w:tcW w:w="3402" w:type="dxa"/>
          </w:tcPr>
          <w:p w14:paraId="638E7CDA" w14:textId="77777777" w:rsidR="001E59F3" w:rsidRPr="0051237A" w:rsidRDefault="00292C76" w:rsidP="00286AD5">
            <w:pPr>
              <w:cnfStyle w:val="000000100000" w:firstRow="0" w:lastRow="0" w:firstColumn="0" w:lastColumn="0" w:oddVBand="0" w:evenVBand="0" w:oddHBand="1" w:evenHBand="0" w:firstRowFirstColumn="0" w:firstRowLastColumn="0" w:lastRowFirstColumn="0" w:lastRowLastColumn="0"/>
              <w:rPr>
                <w:rFonts w:cs="Arial"/>
                <w:sz w:val="16"/>
                <w:szCs w:val="16"/>
              </w:rPr>
            </w:pPr>
            <w:bookmarkStart w:id="723" w:name="_[E]_AgenSegurosNoVinculadoExclusivo_5"/>
            <w:bookmarkEnd w:id="723"/>
            <w:r w:rsidRPr="0051237A">
              <w:rPr>
                <w:rFonts w:cs="Arial"/>
                <w:sz w:val="16"/>
                <w:szCs w:val="16"/>
              </w:rPr>
              <w:t xml:space="preserve">[E] </w:t>
            </w:r>
            <w:r w:rsidR="001E59F3" w:rsidRPr="0051237A">
              <w:rPr>
                <w:rFonts w:cs="Arial"/>
                <w:sz w:val="16"/>
                <w:szCs w:val="16"/>
              </w:rPr>
              <w:t>AgenSegNoVinculadoExclusivo</w:t>
            </w:r>
          </w:p>
        </w:tc>
        <w:tc>
          <w:tcPr>
            <w:tcW w:w="4536" w:type="dxa"/>
            <w:vAlign w:val="center"/>
          </w:tcPr>
          <w:p w14:paraId="6C589441"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1237A">
              <w:rPr>
                <w:rFonts w:cs="Arial"/>
              </w:rPr>
              <w:t>Cantidad de pólizas que la entidad ha emitido durante el año  colocadas a través de Agentes de Seguros No Vinculados Exclusivos</w:t>
            </w:r>
          </w:p>
        </w:tc>
        <w:tc>
          <w:tcPr>
            <w:tcW w:w="397" w:type="dxa"/>
            <w:textDirection w:val="btLr"/>
            <w:vAlign w:val="center"/>
          </w:tcPr>
          <w:p w14:paraId="1D3C7262"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1237A">
              <w:rPr>
                <w:rFonts w:cs="Arial"/>
              </w:rPr>
              <w:t>No aplica</w:t>
            </w:r>
          </w:p>
        </w:tc>
        <w:tc>
          <w:tcPr>
            <w:tcW w:w="5103" w:type="dxa"/>
            <w:vAlign w:val="center"/>
          </w:tcPr>
          <w:p w14:paraId="32FCDB51"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2976715E" w14:textId="77777777" w:rsidR="001E59F3" w:rsidRPr="0051237A"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51237A" w14:paraId="4B9683CF"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3F746384" w14:textId="77777777" w:rsidR="001E59F3" w:rsidRPr="0051237A" w:rsidRDefault="001E59F3" w:rsidP="0051237A">
            <w:pPr>
              <w:ind w:left="113" w:right="113"/>
              <w:jc w:val="center"/>
              <w:rPr>
                <w:rFonts w:cs="Arial"/>
                <w:b w:val="0"/>
                <w:sz w:val="16"/>
                <w:szCs w:val="16"/>
              </w:rPr>
            </w:pPr>
          </w:p>
        </w:tc>
        <w:tc>
          <w:tcPr>
            <w:tcW w:w="3402" w:type="dxa"/>
          </w:tcPr>
          <w:p w14:paraId="6F1AA022" w14:textId="77777777" w:rsidR="001E59F3" w:rsidRPr="0051237A" w:rsidRDefault="00292C76" w:rsidP="0051237A">
            <w:pPr>
              <w:cnfStyle w:val="000000000000" w:firstRow="0" w:lastRow="0" w:firstColumn="0" w:lastColumn="0" w:oddVBand="0" w:evenVBand="0" w:oddHBand="0" w:evenHBand="0" w:firstRowFirstColumn="0" w:firstRowLastColumn="0" w:lastRowFirstColumn="0" w:lastRowLastColumn="0"/>
              <w:rPr>
                <w:rFonts w:cs="Arial"/>
                <w:sz w:val="16"/>
                <w:szCs w:val="16"/>
              </w:rPr>
            </w:pPr>
            <w:bookmarkStart w:id="724" w:name="_[E]_AgenSegNoVinculadosNoExclusivo_5"/>
            <w:bookmarkEnd w:id="724"/>
            <w:r w:rsidRPr="0051237A">
              <w:rPr>
                <w:rFonts w:cs="Arial"/>
                <w:sz w:val="16"/>
                <w:szCs w:val="16"/>
              </w:rPr>
              <w:t xml:space="preserve">[E] </w:t>
            </w:r>
            <w:r w:rsidR="001E59F3" w:rsidRPr="0051237A">
              <w:rPr>
                <w:rFonts w:cs="Arial"/>
                <w:sz w:val="16"/>
                <w:szCs w:val="16"/>
              </w:rPr>
              <w:t>AgenSegNoVinculadosNoExclusivo</w:t>
            </w:r>
          </w:p>
        </w:tc>
        <w:tc>
          <w:tcPr>
            <w:tcW w:w="4536" w:type="dxa"/>
            <w:vAlign w:val="center"/>
          </w:tcPr>
          <w:p w14:paraId="6B7E28BE" w14:textId="77777777" w:rsidR="001E59F3" w:rsidRPr="0051237A" w:rsidRDefault="001E59F3"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1237A">
              <w:rPr>
                <w:rFonts w:cs="Arial"/>
              </w:rPr>
              <w:t>Cantidad de pólizas que la entidad ha emitido durante el año colocadas a través de Agentes de Seguros No Vinculados No Exclusivos</w:t>
            </w:r>
          </w:p>
        </w:tc>
        <w:tc>
          <w:tcPr>
            <w:tcW w:w="397" w:type="dxa"/>
            <w:textDirection w:val="btLr"/>
            <w:vAlign w:val="center"/>
          </w:tcPr>
          <w:p w14:paraId="61EDEC8B" w14:textId="77777777" w:rsidR="001E59F3" w:rsidRPr="0051237A" w:rsidRDefault="001E59F3"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1237A">
              <w:rPr>
                <w:rFonts w:cs="Arial"/>
              </w:rPr>
              <w:t>No aplica</w:t>
            </w:r>
          </w:p>
        </w:tc>
        <w:tc>
          <w:tcPr>
            <w:tcW w:w="5103" w:type="dxa"/>
            <w:vAlign w:val="center"/>
          </w:tcPr>
          <w:p w14:paraId="7F988382"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18FA0B77" w14:textId="77777777" w:rsidR="001E59F3" w:rsidRPr="0051237A"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51237A" w14:paraId="197B0A41"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684B8326" w14:textId="77777777" w:rsidR="001E59F3" w:rsidRPr="0051237A" w:rsidRDefault="001E59F3" w:rsidP="0051237A">
            <w:pPr>
              <w:ind w:left="113" w:right="113"/>
              <w:jc w:val="center"/>
              <w:rPr>
                <w:rFonts w:cs="Arial"/>
                <w:b w:val="0"/>
                <w:sz w:val="16"/>
                <w:szCs w:val="16"/>
              </w:rPr>
            </w:pPr>
          </w:p>
        </w:tc>
        <w:tc>
          <w:tcPr>
            <w:tcW w:w="3402" w:type="dxa"/>
          </w:tcPr>
          <w:p w14:paraId="33F338AC" w14:textId="77777777" w:rsidR="001E59F3" w:rsidRPr="0051237A" w:rsidRDefault="00292C76" w:rsidP="0051237A">
            <w:pPr>
              <w:cnfStyle w:val="000000100000" w:firstRow="0" w:lastRow="0" w:firstColumn="0" w:lastColumn="0" w:oddVBand="0" w:evenVBand="0" w:oddHBand="1" w:evenHBand="0" w:firstRowFirstColumn="0" w:firstRowLastColumn="0" w:lastRowFirstColumn="0" w:lastRowLastColumn="0"/>
              <w:rPr>
                <w:rFonts w:cs="Arial"/>
                <w:sz w:val="16"/>
                <w:szCs w:val="16"/>
              </w:rPr>
            </w:pPr>
            <w:bookmarkStart w:id="725" w:name="_[E]_SocAgenSegExclusiva_5"/>
            <w:bookmarkEnd w:id="725"/>
            <w:r w:rsidRPr="0051237A">
              <w:rPr>
                <w:rFonts w:cs="Arial"/>
                <w:sz w:val="16"/>
                <w:szCs w:val="16"/>
              </w:rPr>
              <w:t xml:space="preserve">[E] </w:t>
            </w:r>
            <w:r w:rsidR="001E59F3" w:rsidRPr="0051237A">
              <w:rPr>
                <w:rFonts w:cs="Arial"/>
                <w:sz w:val="16"/>
                <w:szCs w:val="16"/>
              </w:rPr>
              <w:t>SocAgenSegExclusiva</w:t>
            </w:r>
          </w:p>
        </w:tc>
        <w:tc>
          <w:tcPr>
            <w:tcW w:w="4536" w:type="dxa"/>
            <w:vAlign w:val="center"/>
          </w:tcPr>
          <w:p w14:paraId="14D1FF98"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1237A">
              <w:rPr>
                <w:rFonts w:cs="Arial"/>
              </w:rPr>
              <w:t>Cantidad de pólizas que la entidad ha emitido durante el año colocadas a través de Sociedades Agencia de Seguros Exclusivas</w:t>
            </w:r>
          </w:p>
        </w:tc>
        <w:tc>
          <w:tcPr>
            <w:tcW w:w="397" w:type="dxa"/>
            <w:textDirection w:val="btLr"/>
            <w:vAlign w:val="center"/>
          </w:tcPr>
          <w:p w14:paraId="57472D47"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1237A">
              <w:rPr>
                <w:rFonts w:cs="Arial"/>
              </w:rPr>
              <w:t>No aplica</w:t>
            </w:r>
          </w:p>
        </w:tc>
        <w:tc>
          <w:tcPr>
            <w:tcW w:w="5103" w:type="dxa"/>
            <w:vAlign w:val="center"/>
          </w:tcPr>
          <w:p w14:paraId="60A0EC6F"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189B50E4" w14:textId="77777777" w:rsidR="001E59F3" w:rsidRPr="0051237A"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51237A" w14:paraId="6366C045"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204527C6" w14:textId="77777777" w:rsidR="001E59F3" w:rsidRPr="0051237A" w:rsidRDefault="001E59F3" w:rsidP="0051237A">
            <w:pPr>
              <w:ind w:left="113" w:right="113"/>
              <w:jc w:val="center"/>
              <w:rPr>
                <w:rFonts w:cs="Arial"/>
                <w:b w:val="0"/>
                <w:sz w:val="16"/>
                <w:szCs w:val="16"/>
              </w:rPr>
            </w:pPr>
          </w:p>
        </w:tc>
        <w:tc>
          <w:tcPr>
            <w:tcW w:w="3402" w:type="dxa"/>
          </w:tcPr>
          <w:p w14:paraId="18138756" w14:textId="77777777" w:rsidR="001E59F3" w:rsidRPr="0051237A" w:rsidRDefault="00292C76" w:rsidP="0051237A">
            <w:pPr>
              <w:cnfStyle w:val="000000000000" w:firstRow="0" w:lastRow="0" w:firstColumn="0" w:lastColumn="0" w:oddVBand="0" w:evenVBand="0" w:oddHBand="0" w:evenHBand="0" w:firstRowFirstColumn="0" w:firstRowLastColumn="0" w:lastRowFirstColumn="0" w:lastRowLastColumn="0"/>
              <w:rPr>
                <w:rFonts w:cs="Arial"/>
                <w:sz w:val="16"/>
                <w:szCs w:val="16"/>
              </w:rPr>
            </w:pPr>
            <w:bookmarkStart w:id="726" w:name="_[E]_SocAgenSegNoExclusiva_5"/>
            <w:bookmarkEnd w:id="726"/>
            <w:r w:rsidRPr="0051237A">
              <w:rPr>
                <w:rFonts w:cs="Arial"/>
                <w:sz w:val="16"/>
                <w:szCs w:val="16"/>
              </w:rPr>
              <w:t xml:space="preserve">[E] </w:t>
            </w:r>
            <w:r w:rsidR="001E59F3" w:rsidRPr="0051237A">
              <w:rPr>
                <w:rFonts w:cs="Arial"/>
                <w:sz w:val="16"/>
                <w:szCs w:val="16"/>
              </w:rPr>
              <w:t>SocAgenSegNoExclusiva</w:t>
            </w:r>
          </w:p>
        </w:tc>
        <w:tc>
          <w:tcPr>
            <w:tcW w:w="4536" w:type="dxa"/>
            <w:vAlign w:val="center"/>
          </w:tcPr>
          <w:p w14:paraId="403BAEC1" w14:textId="77777777" w:rsidR="001E59F3" w:rsidRPr="0051237A" w:rsidRDefault="001E59F3"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1237A">
              <w:rPr>
                <w:rFonts w:cs="Arial"/>
              </w:rPr>
              <w:t>Cantidad de pólizas que la entidad ha emitido durante el año colocadas a través de Sociedades Agencia de Seguros No Exclusivas</w:t>
            </w:r>
          </w:p>
        </w:tc>
        <w:tc>
          <w:tcPr>
            <w:tcW w:w="397" w:type="dxa"/>
            <w:textDirection w:val="btLr"/>
            <w:vAlign w:val="center"/>
          </w:tcPr>
          <w:p w14:paraId="4CAC0B03" w14:textId="77777777" w:rsidR="001E59F3" w:rsidRPr="0051237A" w:rsidRDefault="001E59F3"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1237A">
              <w:rPr>
                <w:rFonts w:cs="Arial"/>
              </w:rPr>
              <w:t>No aplica</w:t>
            </w:r>
          </w:p>
        </w:tc>
        <w:tc>
          <w:tcPr>
            <w:tcW w:w="5103" w:type="dxa"/>
            <w:vAlign w:val="center"/>
          </w:tcPr>
          <w:p w14:paraId="7F2F5750"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5635A779" w14:textId="77777777" w:rsidR="001E59F3" w:rsidRPr="0051237A"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51237A" w14:paraId="7847515C"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77EB05CF" w14:textId="77777777" w:rsidR="001E59F3" w:rsidRPr="0051237A" w:rsidRDefault="001E59F3" w:rsidP="0051237A">
            <w:pPr>
              <w:ind w:left="113" w:right="113"/>
              <w:jc w:val="center"/>
              <w:rPr>
                <w:rFonts w:cs="Arial"/>
                <w:b w:val="0"/>
                <w:sz w:val="16"/>
                <w:szCs w:val="16"/>
              </w:rPr>
            </w:pPr>
          </w:p>
        </w:tc>
        <w:tc>
          <w:tcPr>
            <w:tcW w:w="3402" w:type="dxa"/>
          </w:tcPr>
          <w:p w14:paraId="0E4AC1E0" w14:textId="77777777" w:rsidR="001E59F3" w:rsidRPr="0051237A" w:rsidRDefault="00292C76" w:rsidP="0051237A">
            <w:pPr>
              <w:cnfStyle w:val="000000100000" w:firstRow="0" w:lastRow="0" w:firstColumn="0" w:lastColumn="0" w:oddVBand="0" w:evenVBand="0" w:oddHBand="1" w:evenHBand="0" w:firstRowFirstColumn="0" w:firstRowLastColumn="0" w:lastRowFirstColumn="0" w:lastRowLastColumn="0"/>
              <w:rPr>
                <w:rFonts w:cs="Arial"/>
                <w:sz w:val="16"/>
                <w:szCs w:val="16"/>
              </w:rPr>
            </w:pPr>
            <w:bookmarkStart w:id="727" w:name="_[E]_SocCorredoraSeg_5"/>
            <w:bookmarkEnd w:id="727"/>
            <w:r w:rsidRPr="0051237A">
              <w:rPr>
                <w:rFonts w:cs="Arial"/>
                <w:sz w:val="16"/>
                <w:szCs w:val="16"/>
              </w:rPr>
              <w:t xml:space="preserve">[E] </w:t>
            </w:r>
            <w:r w:rsidR="001E59F3" w:rsidRPr="0051237A">
              <w:rPr>
                <w:rFonts w:cs="Arial"/>
                <w:sz w:val="16"/>
                <w:szCs w:val="16"/>
              </w:rPr>
              <w:t>SocCorredoraSeg</w:t>
            </w:r>
          </w:p>
        </w:tc>
        <w:tc>
          <w:tcPr>
            <w:tcW w:w="4536" w:type="dxa"/>
            <w:vAlign w:val="center"/>
          </w:tcPr>
          <w:p w14:paraId="64FC6299"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1237A">
              <w:rPr>
                <w:rFonts w:cs="Arial"/>
              </w:rPr>
              <w:t>Cantidad de pólizas que la entidad ha emitido durante el año colocadas a través de Sociedades Corredoras de Seguros</w:t>
            </w:r>
          </w:p>
        </w:tc>
        <w:tc>
          <w:tcPr>
            <w:tcW w:w="397" w:type="dxa"/>
            <w:textDirection w:val="btLr"/>
            <w:vAlign w:val="center"/>
          </w:tcPr>
          <w:p w14:paraId="415F7893"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1237A">
              <w:rPr>
                <w:rFonts w:cs="Arial"/>
              </w:rPr>
              <w:t>No aplica</w:t>
            </w:r>
          </w:p>
        </w:tc>
        <w:tc>
          <w:tcPr>
            <w:tcW w:w="5103" w:type="dxa"/>
            <w:vAlign w:val="center"/>
          </w:tcPr>
          <w:p w14:paraId="06A175F3"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7B3696E2" w14:textId="77777777" w:rsidR="001E59F3" w:rsidRPr="0051237A"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51237A" w14:paraId="56D13617"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630940F6" w14:textId="77777777" w:rsidR="001E59F3" w:rsidRPr="0051237A" w:rsidRDefault="001E59F3" w:rsidP="0051237A">
            <w:pPr>
              <w:ind w:left="113" w:right="113"/>
              <w:jc w:val="center"/>
              <w:rPr>
                <w:rFonts w:cs="Arial"/>
                <w:b w:val="0"/>
                <w:sz w:val="16"/>
                <w:szCs w:val="16"/>
              </w:rPr>
            </w:pPr>
          </w:p>
        </w:tc>
        <w:tc>
          <w:tcPr>
            <w:tcW w:w="3402" w:type="dxa"/>
          </w:tcPr>
          <w:p w14:paraId="750E1806" w14:textId="77777777" w:rsidR="001E59F3" w:rsidRPr="0051237A" w:rsidRDefault="00292C76" w:rsidP="0051237A">
            <w:pPr>
              <w:cnfStyle w:val="000000000000" w:firstRow="0" w:lastRow="0" w:firstColumn="0" w:lastColumn="0" w:oddVBand="0" w:evenVBand="0" w:oddHBand="0" w:evenHBand="0" w:firstRowFirstColumn="0" w:firstRowLastColumn="0" w:lastRowFirstColumn="0" w:lastRowLastColumn="0"/>
              <w:rPr>
                <w:rFonts w:cs="Arial"/>
                <w:sz w:val="16"/>
                <w:szCs w:val="16"/>
              </w:rPr>
            </w:pPr>
            <w:bookmarkStart w:id="728" w:name="_[E]_OperSegAutoexpedibleExclusivo_5"/>
            <w:bookmarkEnd w:id="728"/>
            <w:r w:rsidRPr="0051237A">
              <w:rPr>
                <w:rFonts w:cs="Arial"/>
                <w:sz w:val="16"/>
                <w:szCs w:val="16"/>
              </w:rPr>
              <w:t xml:space="preserve">[E] </w:t>
            </w:r>
            <w:r w:rsidR="001E59F3" w:rsidRPr="0051237A">
              <w:rPr>
                <w:rFonts w:cs="Arial"/>
                <w:sz w:val="16"/>
                <w:szCs w:val="16"/>
              </w:rPr>
              <w:t>OperSegAutoexpedibleExclusivo</w:t>
            </w:r>
          </w:p>
        </w:tc>
        <w:tc>
          <w:tcPr>
            <w:tcW w:w="4536" w:type="dxa"/>
            <w:vAlign w:val="center"/>
          </w:tcPr>
          <w:p w14:paraId="38BC8548" w14:textId="77777777" w:rsidR="001E59F3" w:rsidRPr="0051237A" w:rsidRDefault="001E59F3"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1237A">
              <w:rPr>
                <w:rFonts w:cs="Arial"/>
              </w:rPr>
              <w:t>Cantidad de pólizas que la entidad ha emitido durante el año colocadas a través de Operadores de Seguros Autoexpedibles Exclusivo</w:t>
            </w:r>
          </w:p>
        </w:tc>
        <w:tc>
          <w:tcPr>
            <w:tcW w:w="397" w:type="dxa"/>
            <w:textDirection w:val="btLr"/>
            <w:vAlign w:val="center"/>
          </w:tcPr>
          <w:p w14:paraId="3351F299" w14:textId="77777777" w:rsidR="001E59F3" w:rsidRPr="0051237A" w:rsidRDefault="001E59F3"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1237A">
              <w:rPr>
                <w:rFonts w:cs="Arial"/>
              </w:rPr>
              <w:t>No aplica</w:t>
            </w:r>
          </w:p>
        </w:tc>
        <w:tc>
          <w:tcPr>
            <w:tcW w:w="5103" w:type="dxa"/>
            <w:vAlign w:val="center"/>
          </w:tcPr>
          <w:p w14:paraId="69D4B072"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1F81EF97" w14:textId="77777777" w:rsidR="001E59F3" w:rsidRPr="0051237A"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51237A" w14:paraId="0ECBB43C"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33150013" w14:textId="77777777" w:rsidR="001E59F3" w:rsidRPr="0051237A" w:rsidRDefault="001E59F3" w:rsidP="0051237A">
            <w:pPr>
              <w:ind w:left="113" w:right="113"/>
              <w:jc w:val="center"/>
              <w:rPr>
                <w:rFonts w:cs="Arial"/>
                <w:b w:val="0"/>
                <w:sz w:val="16"/>
                <w:szCs w:val="16"/>
              </w:rPr>
            </w:pPr>
          </w:p>
        </w:tc>
        <w:tc>
          <w:tcPr>
            <w:tcW w:w="3402" w:type="dxa"/>
          </w:tcPr>
          <w:p w14:paraId="47B0AC13" w14:textId="77777777" w:rsidR="001E59F3" w:rsidRPr="0051237A" w:rsidRDefault="00292C76" w:rsidP="0051237A">
            <w:pPr>
              <w:cnfStyle w:val="000000100000" w:firstRow="0" w:lastRow="0" w:firstColumn="0" w:lastColumn="0" w:oddVBand="0" w:evenVBand="0" w:oddHBand="1" w:evenHBand="0" w:firstRowFirstColumn="0" w:firstRowLastColumn="0" w:lastRowFirstColumn="0" w:lastRowLastColumn="0"/>
              <w:rPr>
                <w:rFonts w:cs="Arial"/>
                <w:sz w:val="16"/>
                <w:szCs w:val="16"/>
              </w:rPr>
            </w:pPr>
            <w:bookmarkStart w:id="729" w:name="_[E]_OperSegAutoexpedibleNoExclusivo_4"/>
            <w:bookmarkEnd w:id="729"/>
            <w:r w:rsidRPr="0051237A">
              <w:rPr>
                <w:rFonts w:cs="Arial"/>
                <w:sz w:val="16"/>
                <w:szCs w:val="16"/>
              </w:rPr>
              <w:t xml:space="preserve">[E] </w:t>
            </w:r>
            <w:r w:rsidR="001E59F3" w:rsidRPr="0051237A">
              <w:rPr>
                <w:rFonts w:cs="Arial"/>
                <w:sz w:val="16"/>
                <w:szCs w:val="16"/>
              </w:rPr>
              <w:t>OperSegAutoexpedibleNoExclusivo</w:t>
            </w:r>
          </w:p>
        </w:tc>
        <w:tc>
          <w:tcPr>
            <w:tcW w:w="4536" w:type="dxa"/>
            <w:vAlign w:val="center"/>
          </w:tcPr>
          <w:p w14:paraId="5FC62034"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1237A">
              <w:rPr>
                <w:rFonts w:cs="Arial"/>
              </w:rPr>
              <w:t>Cantidad de pólizas que la entidad ha emitido durante el año colocadas a través de Operadores de Seguros Autoexpedibles No Exclusivo</w:t>
            </w:r>
          </w:p>
        </w:tc>
        <w:tc>
          <w:tcPr>
            <w:tcW w:w="397" w:type="dxa"/>
            <w:textDirection w:val="btLr"/>
            <w:vAlign w:val="center"/>
          </w:tcPr>
          <w:p w14:paraId="4ECE59C9"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1237A">
              <w:rPr>
                <w:rFonts w:cs="Arial"/>
              </w:rPr>
              <w:t>No aplica</w:t>
            </w:r>
          </w:p>
        </w:tc>
        <w:tc>
          <w:tcPr>
            <w:tcW w:w="5103" w:type="dxa"/>
            <w:vAlign w:val="center"/>
          </w:tcPr>
          <w:p w14:paraId="5D574743"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7855CDF9" w14:textId="77777777" w:rsidR="001E59F3" w:rsidRPr="0051237A"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51237A" w14:paraId="7C40BF9E"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37CE0F21" w14:textId="77777777" w:rsidR="001E59F3" w:rsidRPr="0051237A" w:rsidRDefault="001E59F3" w:rsidP="0051237A">
            <w:pPr>
              <w:ind w:left="113" w:right="113"/>
              <w:jc w:val="center"/>
              <w:rPr>
                <w:rFonts w:cs="Arial"/>
                <w:b w:val="0"/>
                <w:sz w:val="16"/>
                <w:szCs w:val="16"/>
              </w:rPr>
            </w:pPr>
          </w:p>
        </w:tc>
        <w:tc>
          <w:tcPr>
            <w:tcW w:w="3402" w:type="dxa"/>
          </w:tcPr>
          <w:p w14:paraId="77273AB4" w14:textId="77777777" w:rsidR="001E59F3" w:rsidRPr="0051237A" w:rsidRDefault="00292C76" w:rsidP="0051237A">
            <w:pPr>
              <w:cnfStyle w:val="000000000000" w:firstRow="0" w:lastRow="0" w:firstColumn="0" w:lastColumn="0" w:oddVBand="0" w:evenVBand="0" w:oddHBand="0" w:evenHBand="0" w:firstRowFirstColumn="0" w:firstRowLastColumn="0" w:lastRowFirstColumn="0" w:lastRowLastColumn="0"/>
              <w:rPr>
                <w:rFonts w:cs="Arial"/>
                <w:sz w:val="16"/>
                <w:szCs w:val="16"/>
              </w:rPr>
            </w:pPr>
            <w:bookmarkStart w:id="730" w:name="_[E]_ProveTransfronterizosSeg_5"/>
            <w:bookmarkEnd w:id="730"/>
            <w:r w:rsidRPr="0051237A">
              <w:rPr>
                <w:rFonts w:cs="Arial"/>
                <w:sz w:val="16"/>
                <w:szCs w:val="16"/>
              </w:rPr>
              <w:t xml:space="preserve">[E] </w:t>
            </w:r>
            <w:r w:rsidR="001E59F3" w:rsidRPr="0051237A">
              <w:rPr>
                <w:rFonts w:cs="Arial"/>
                <w:sz w:val="16"/>
                <w:szCs w:val="16"/>
              </w:rPr>
              <w:t>ProveTransfronterizosSeg</w:t>
            </w:r>
          </w:p>
        </w:tc>
        <w:tc>
          <w:tcPr>
            <w:tcW w:w="4536" w:type="dxa"/>
            <w:vAlign w:val="center"/>
          </w:tcPr>
          <w:p w14:paraId="370403CD" w14:textId="77777777" w:rsidR="001E59F3" w:rsidRPr="0051237A" w:rsidRDefault="001E59F3"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1237A">
              <w:rPr>
                <w:rFonts w:cs="Arial"/>
              </w:rPr>
              <w:t>Cantidad de pólizas que la entidad ha emitido durante el año colocadas a través de Proveedores transfronterizos de seguros</w:t>
            </w:r>
          </w:p>
        </w:tc>
        <w:tc>
          <w:tcPr>
            <w:tcW w:w="397" w:type="dxa"/>
            <w:textDirection w:val="btLr"/>
            <w:vAlign w:val="center"/>
          </w:tcPr>
          <w:p w14:paraId="3012A56B" w14:textId="77777777" w:rsidR="001E59F3" w:rsidRPr="0051237A" w:rsidRDefault="001E59F3" w:rsidP="0051237A">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51237A">
              <w:rPr>
                <w:rFonts w:cs="Arial"/>
              </w:rPr>
              <w:t>No aplica</w:t>
            </w:r>
          </w:p>
        </w:tc>
        <w:tc>
          <w:tcPr>
            <w:tcW w:w="5103" w:type="dxa"/>
            <w:vAlign w:val="center"/>
          </w:tcPr>
          <w:p w14:paraId="5660BA75"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57DE0A5F" w14:textId="77777777" w:rsidR="001E59F3" w:rsidRPr="0051237A"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51237A" w14:paraId="5479DB3C" w14:textId="77777777" w:rsidTr="0051237A">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B03F9D2" w14:textId="77777777" w:rsidR="001E59F3" w:rsidRPr="0051237A" w:rsidRDefault="001E59F3" w:rsidP="0051237A">
            <w:pPr>
              <w:ind w:left="113" w:right="113"/>
              <w:jc w:val="center"/>
              <w:rPr>
                <w:rFonts w:cs="Arial"/>
                <w:b w:val="0"/>
                <w:sz w:val="16"/>
                <w:szCs w:val="16"/>
              </w:rPr>
            </w:pPr>
          </w:p>
        </w:tc>
        <w:tc>
          <w:tcPr>
            <w:tcW w:w="3402" w:type="dxa"/>
          </w:tcPr>
          <w:p w14:paraId="4293DD02" w14:textId="77777777" w:rsidR="001E59F3" w:rsidRPr="0051237A" w:rsidRDefault="00292C76" w:rsidP="0051237A">
            <w:pPr>
              <w:cnfStyle w:val="000000100000" w:firstRow="0" w:lastRow="0" w:firstColumn="0" w:lastColumn="0" w:oddVBand="0" w:evenVBand="0" w:oddHBand="1" w:evenHBand="0" w:firstRowFirstColumn="0" w:firstRowLastColumn="0" w:lastRowFirstColumn="0" w:lastRowLastColumn="0"/>
              <w:rPr>
                <w:rFonts w:cs="Arial"/>
                <w:sz w:val="16"/>
                <w:szCs w:val="16"/>
              </w:rPr>
            </w:pPr>
            <w:bookmarkStart w:id="731" w:name="_[E]_OfiEntAseguradora_5"/>
            <w:bookmarkEnd w:id="731"/>
            <w:r w:rsidRPr="0051237A">
              <w:rPr>
                <w:rFonts w:cs="Arial"/>
                <w:sz w:val="16"/>
                <w:szCs w:val="16"/>
              </w:rPr>
              <w:t xml:space="preserve">[E] </w:t>
            </w:r>
            <w:r w:rsidR="001E59F3" w:rsidRPr="0051237A">
              <w:rPr>
                <w:rFonts w:cs="Arial"/>
                <w:sz w:val="16"/>
                <w:szCs w:val="16"/>
              </w:rPr>
              <w:t>OfiEntAseguradora</w:t>
            </w:r>
          </w:p>
        </w:tc>
        <w:tc>
          <w:tcPr>
            <w:tcW w:w="4536" w:type="dxa"/>
            <w:vAlign w:val="center"/>
          </w:tcPr>
          <w:p w14:paraId="3D9268E6"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1237A">
              <w:rPr>
                <w:rFonts w:cs="Arial"/>
              </w:rPr>
              <w:t>Cantidad de pólizas que la entidad ha emitido durante el año colocadas a través de las sedes u oficinas de la entidad aseguradora</w:t>
            </w:r>
          </w:p>
        </w:tc>
        <w:tc>
          <w:tcPr>
            <w:tcW w:w="397" w:type="dxa"/>
            <w:textDirection w:val="btLr"/>
            <w:vAlign w:val="center"/>
          </w:tcPr>
          <w:p w14:paraId="34CF0ADC" w14:textId="77777777" w:rsidR="001E59F3" w:rsidRPr="0051237A" w:rsidRDefault="001E59F3" w:rsidP="0051237A">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51237A">
              <w:rPr>
                <w:rFonts w:cs="Arial"/>
              </w:rPr>
              <w:t>No aplica</w:t>
            </w:r>
          </w:p>
        </w:tc>
        <w:tc>
          <w:tcPr>
            <w:tcW w:w="5103" w:type="dxa"/>
            <w:vAlign w:val="center"/>
          </w:tcPr>
          <w:p w14:paraId="05E06275"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0C2DCF64" w14:textId="77777777" w:rsidR="001E59F3" w:rsidRPr="0051237A"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bl>
    <w:p w14:paraId="61DC7791" w14:textId="77777777" w:rsidR="00825F65" w:rsidRDefault="00825F65" w:rsidP="00825F65">
      <w:pPr>
        <w:rPr>
          <w:lang w:val="es-ES_tradnl" w:eastAsia="en-US"/>
        </w:rPr>
      </w:pPr>
    </w:p>
    <w:p w14:paraId="61E3EFA8" w14:textId="77777777" w:rsidR="00825F65" w:rsidRDefault="00825F65">
      <w:pPr>
        <w:rPr>
          <w:lang w:val="es-ES_tradnl" w:eastAsia="en-US"/>
        </w:rPr>
      </w:pPr>
      <w:r>
        <w:rPr>
          <w:lang w:val="es-ES_tradnl" w:eastAsia="en-US"/>
        </w:rPr>
        <w:br w:type="page"/>
      </w:r>
    </w:p>
    <w:p w14:paraId="006DF526" w14:textId="77777777" w:rsidR="00825F65" w:rsidRPr="00C01F52" w:rsidRDefault="00404167" w:rsidP="00F4314C">
      <w:pPr>
        <w:pStyle w:val="Ttulo3"/>
        <w:numPr>
          <w:ilvl w:val="0"/>
          <w:numId w:val="20"/>
        </w:numPr>
        <w:rPr>
          <w:lang w:eastAsia="en-US"/>
        </w:rPr>
      </w:pPr>
      <w:bookmarkStart w:id="732" w:name="_Toc136255536"/>
      <w:r>
        <w:rPr>
          <w:lang w:eastAsia="en-US"/>
        </w:rPr>
        <w:lastRenderedPageBreak/>
        <w:t>PrimasPolizasContratadas</w:t>
      </w:r>
      <w:r w:rsidR="00825F65" w:rsidRPr="00C01F52">
        <w:rPr>
          <w:lang w:eastAsia="en-US"/>
        </w:rPr>
        <w:t>SegPersonalesNuevaProd</w:t>
      </w:r>
      <w:r w:rsidR="00286AD5">
        <w:rPr>
          <w:lang w:eastAsia="en-US"/>
        </w:rPr>
        <w:t>uccion</w:t>
      </w:r>
      <w:bookmarkEnd w:id="732"/>
    </w:p>
    <w:p w14:paraId="1562629D" w14:textId="77777777" w:rsidR="00825F65" w:rsidRDefault="00825F65" w:rsidP="00825F65">
      <w:pPr>
        <w:rPr>
          <w:lang w:val="es-ES_tradnl" w:eastAsia="en-US"/>
        </w:rPr>
      </w:pPr>
    </w:p>
    <w:tbl>
      <w:tblPr>
        <w:tblStyle w:val="Cuadrculamedia3-nfasis1"/>
        <w:tblpPr w:leftFromText="141" w:rightFromText="141" w:vertAnchor="text" w:horzAnchor="page" w:tblpX="1162" w:tblpY="-3"/>
        <w:tblW w:w="0" w:type="auto"/>
        <w:tblLayout w:type="fixed"/>
        <w:tblLook w:val="04A0" w:firstRow="1" w:lastRow="0" w:firstColumn="1" w:lastColumn="0" w:noHBand="0" w:noVBand="1"/>
      </w:tblPr>
      <w:tblGrid>
        <w:gridCol w:w="737"/>
        <w:gridCol w:w="3402"/>
        <w:gridCol w:w="4536"/>
        <w:gridCol w:w="397"/>
        <w:gridCol w:w="5103"/>
      </w:tblGrid>
      <w:tr w:rsidR="00825F65" w:rsidRPr="00E410B1" w14:paraId="651008F3" w14:textId="77777777" w:rsidTr="00CD2E53">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A6DD02A" w14:textId="77777777" w:rsidR="00825F65" w:rsidRPr="00E410B1" w:rsidRDefault="00825F65" w:rsidP="00CD2E53">
            <w:pPr>
              <w:pStyle w:val="TtuloTabla"/>
              <w:ind w:left="113" w:right="113"/>
              <w:rPr>
                <w:rFonts w:cs="Arial"/>
                <w:b/>
                <w:szCs w:val="16"/>
              </w:rPr>
            </w:pPr>
            <w:r w:rsidRPr="00E410B1">
              <w:rPr>
                <w:rFonts w:cs="Arial"/>
                <w:b/>
                <w:szCs w:val="16"/>
              </w:rPr>
              <w:lastRenderedPageBreak/>
              <w:t>Nodo</w:t>
            </w:r>
          </w:p>
        </w:tc>
        <w:tc>
          <w:tcPr>
            <w:tcW w:w="3402" w:type="dxa"/>
            <w:vAlign w:val="center"/>
          </w:tcPr>
          <w:p w14:paraId="61D7CA43" w14:textId="77777777" w:rsidR="00825F65" w:rsidRPr="00E410B1" w:rsidRDefault="003131EB" w:rsidP="00E410B1">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E410B1">
              <w:rPr>
                <w:rFonts w:cs="Arial"/>
                <w:b/>
                <w:bCs w:val="0"/>
                <w:szCs w:val="16"/>
                <w:lang w:eastAsia="es-CR"/>
              </w:rPr>
              <w:t>Atributo[A] / Elemento[E]</w:t>
            </w:r>
          </w:p>
        </w:tc>
        <w:tc>
          <w:tcPr>
            <w:tcW w:w="4536" w:type="dxa"/>
            <w:vAlign w:val="center"/>
          </w:tcPr>
          <w:p w14:paraId="2E775D42" w14:textId="77777777" w:rsidR="00825F65" w:rsidRPr="00E410B1" w:rsidRDefault="00825F65" w:rsidP="00E410B1">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E410B1">
              <w:rPr>
                <w:rFonts w:cs="Arial"/>
                <w:b/>
                <w:szCs w:val="16"/>
              </w:rPr>
              <w:t>Descripción</w:t>
            </w:r>
          </w:p>
        </w:tc>
        <w:tc>
          <w:tcPr>
            <w:tcW w:w="397" w:type="dxa"/>
            <w:textDirection w:val="btLr"/>
            <w:vAlign w:val="center"/>
          </w:tcPr>
          <w:p w14:paraId="34417C8D" w14:textId="77777777" w:rsidR="00825F65" w:rsidRPr="00E410B1" w:rsidRDefault="00825F65" w:rsidP="00E410B1">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szCs w:val="16"/>
              </w:rPr>
            </w:pPr>
            <w:r w:rsidRPr="00E410B1">
              <w:rPr>
                <w:rFonts w:cs="Arial"/>
                <w:b/>
                <w:szCs w:val="16"/>
              </w:rPr>
              <w:t xml:space="preserve">Cuenta </w:t>
            </w:r>
            <w:r w:rsidR="003131EB" w:rsidRPr="00E410B1">
              <w:rPr>
                <w:rFonts w:cs="Arial"/>
                <w:b/>
                <w:szCs w:val="16"/>
              </w:rPr>
              <w:t>catálogo</w:t>
            </w:r>
          </w:p>
        </w:tc>
        <w:tc>
          <w:tcPr>
            <w:tcW w:w="5103" w:type="dxa"/>
            <w:vAlign w:val="center"/>
          </w:tcPr>
          <w:p w14:paraId="4F540351" w14:textId="77777777" w:rsidR="00825F65" w:rsidRPr="00E410B1" w:rsidRDefault="00825F65" w:rsidP="00E410B1">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E410B1">
              <w:rPr>
                <w:rFonts w:cs="Arial"/>
                <w:b/>
                <w:szCs w:val="16"/>
              </w:rPr>
              <w:t>Validaciones</w:t>
            </w:r>
          </w:p>
        </w:tc>
      </w:tr>
      <w:tr w:rsidR="001E59F3" w:rsidRPr="00E410B1" w14:paraId="6AAD40FF"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333439E7" w14:textId="77777777" w:rsidR="001E59F3" w:rsidRPr="00E410B1" w:rsidRDefault="000B6351" w:rsidP="00CD2E53">
            <w:pPr>
              <w:pStyle w:val="Ttulo9"/>
              <w:ind w:left="113" w:right="113"/>
              <w:jc w:val="center"/>
              <w:outlineLvl w:val="8"/>
              <w:rPr>
                <w:b w:val="0"/>
                <w:snapToGrid w:val="0"/>
                <w:szCs w:val="16"/>
                <w:lang w:val="es-ES_tradnl"/>
              </w:rPr>
            </w:pPr>
            <w:r>
              <w:rPr>
                <w:b w:val="0"/>
              </w:rPr>
              <w:t>[E]</w:t>
            </w:r>
            <w:r w:rsidR="00404167">
              <w:rPr>
                <w:b w:val="0"/>
                <w:snapToGrid w:val="0"/>
                <w:szCs w:val="16"/>
                <w:lang w:val="es-ES_tradnl"/>
              </w:rPr>
              <w:t>PrimasPolizasContratadas</w:t>
            </w:r>
            <w:r w:rsidR="001E59F3" w:rsidRPr="00E410B1">
              <w:rPr>
                <w:b w:val="0"/>
                <w:snapToGrid w:val="0"/>
                <w:szCs w:val="16"/>
                <w:lang w:val="es-ES_tradnl"/>
              </w:rPr>
              <w:t>SegPersonalesNuevaProd</w:t>
            </w:r>
            <w:r w:rsidR="00C63A69" w:rsidRPr="00E410B1">
              <w:rPr>
                <w:b w:val="0"/>
                <w:snapToGrid w:val="0"/>
                <w:szCs w:val="16"/>
                <w:lang w:val="es-ES_tradnl"/>
              </w:rPr>
              <w:t>uccion</w:t>
            </w:r>
          </w:p>
        </w:tc>
        <w:tc>
          <w:tcPr>
            <w:tcW w:w="3402" w:type="dxa"/>
          </w:tcPr>
          <w:p w14:paraId="759E34C5" w14:textId="77777777" w:rsidR="001E59F3" w:rsidRPr="00E410B1" w:rsidRDefault="00C01F52" w:rsidP="00E410B1">
            <w:pPr>
              <w:pStyle w:val="Ttulo9"/>
              <w:outlineLvl w:val="8"/>
              <w:cnfStyle w:val="000000100000" w:firstRow="0" w:lastRow="0" w:firstColumn="0" w:lastColumn="0" w:oddVBand="0" w:evenVBand="0" w:oddHBand="1" w:evenHBand="0" w:firstRowFirstColumn="0" w:firstRowLastColumn="0" w:lastRowFirstColumn="0" w:lastRowLastColumn="0"/>
              <w:rPr>
                <w:szCs w:val="16"/>
              </w:rPr>
            </w:pPr>
            <w:bookmarkStart w:id="733" w:name="_[A]_TotalPriSegPersonales_1"/>
            <w:bookmarkEnd w:id="733"/>
            <w:r w:rsidRPr="00E410B1">
              <w:rPr>
                <w:szCs w:val="16"/>
              </w:rPr>
              <w:t xml:space="preserve">[A] </w:t>
            </w:r>
            <w:r w:rsidR="001E59F3" w:rsidRPr="00E410B1">
              <w:rPr>
                <w:szCs w:val="16"/>
              </w:rPr>
              <w:t>TotalPriSegPersonales</w:t>
            </w:r>
          </w:p>
        </w:tc>
        <w:tc>
          <w:tcPr>
            <w:tcW w:w="4536" w:type="dxa"/>
            <w:vAlign w:val="center"/>
          </w:tcPr>
          <w:p w14:paraId="515B724F" w14:textId="77777777" w:rsidR="001E59F3" w:rsidRPr="00E410B1" w:rsidRDefault="001E59F3" w:rsidP="00792E3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todos los canales de comercialización y por todos los ramos de Seguros Personales</w:t>
            </w:r>
          </w:p>
        </w:tc>
        <w:tc>
          <w:tcPr>
            <w:tcW w:w="397" w:type="dxa"/>
            <w:textDirection w:val="btLr"/>
            <w:vAlign w:val="center"/>
          </w:tcPr>
          <w:p w14:paraId="3C3D2D92" w14:textId="77777777" w:rsidR="001E59F3" w:rsidRPr="00E410B1" w:rsidRDefault="001E59F3" w:rsidP="00E410B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No aplica</w:t>
            </w:r>
          </w:p>
        </w:tc>
        <w:tc>
          <w:tcPr>
            <w:tcW w:w="5103" w:type="dxa"/>
            <w:vAlign w:val="center"/>
          </w:tcPr>
          <w:p w14:paraId="120A10F6" w14:textId="77777777" w:rsidR="00E410B1" w:rsidRDefault="00000000" w:rsidP="00E410B1">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hyperlink w:anchor="_[A]_TotalPriSegPersonales_1" w:history="1">
              <w:r w:rsidR="0057447C" w:rsidRPr="00E410B1">
                <w:rPr>
                  <w:rStyle w:val="Hipervnculo"/>
                  <w:rFonts w:cs="Arial"/>
                </w:rPr>
                <w:t>[A] TotalPriSegPersonales</w:t>
              </w:r>
            </w:hyperlink>
            <w:r w:rsidR="0057447C" w:rsidRPr="00E410B1">
              <w:rPr>
                <w:rFonts w:cs="Arial"/>
              </w:rPr>
              <w:t xml:space="preserve"> = </w:t>
            </w:r>
          </w:p>
          <w:p w14:paraId="27395575" w14:textId="77777777" w:rsidR="001E59F3" w:rsidRDefault="00E410B1" w:rsidP="00E410B1">
            <w:pPr>
              <w:pStyle w:val="TextoJustificadoTabla"/>
              <w:jc w:val="left"/>
              <w:cnfStyle w:val="000000100000" w:firstRow="0" w:lastRow="0" w:firstColumn="0" w:lastColumn="0" w:oddVBand="0" w:evenVBand="0" w:oddHBand="1" w:evenHBand="0" w:firstRowFirstColumn="0" w:firstRowLastColumn="0" w:lastRowFirstColumn="0" w:lastRowLastColumn="0"/>
              <w:rPr>
                <w:rStyle w:val="Hipervnculo"/>
                <w:rFonts w:cs="Arial"/>
              </w:rPr>
            </w:pPr>
            <w:r>
              <w:rPr>
                <w:rFonts w:cs="Arial"/>
              </w:rPr>
              <w:t>∑</w:t>
            </w:r>
            <w:r w:rsidR="0057447C" w:rsidRPr="00E410B1">
              <w:rPr>
                <w:rFonts w:cs="Arial"/>
              </w:rPr>
              <w:t xml:space="preserve"> </w:t>
            </w:r>
            <w:hyperlink w:anchor="_DesglosePrimasDevengadasSegPersonal_2" w:history="1">
              <w:r w:rsidR="0057447C" w:rsidRPr="00E410B1">
                <w:rPr>
                  <w:rStyle w:val="Hipervnculo"/>
                  <w:rFonts w:cs="Arial"/>
                </w:rPr>
                <w:t>Desglose</w:t>
              </w:r>
              <w:r w:rsidR="00404167">
                <w:rPr>
                  <w:rStyle w:val="Hipervnculo"/>
                  <w:rFonts w:cs="Arial"/>
                </w:rPr>
                <w:t>PrimasPolizasContratadas</w:t>
              </w:r>
              <w:r w:rsidR="0057447C" w:rsidRPr="00E410B1">
                <w:rPr>
                  <w:rStyle w:val="Hipervnculo"/>
                  <w:rFonts w:cs="Arial"/>
                </w:rPr>
                <w:t>SegPersonalesNuevaProduccion</w:t>
              </w:r>
            </w:hyperlink>
          </w:p>
          <w:p w14:paraId="5D9023CC" w14:textId="77777777" w:rsidR="00145BD2" w:rsidRDefault="00145BD2" w:rsidP="00E410B1">
            <w:pPr>
              <w:pStyle w:val="TextoJustificadoTabla"/>
              <w:jc w:val="left"/>
              <w:cnfStyle w:val="000000100000" w:firstRow="0" w:lastRow="0" w:firstColumn="0" w:lastColumn="0" w:oddVBand="0" w:evenVBand="0" w:oddHBand="1" w:evenHBand="0" w:firstRowFirstColumn="0" w:firstRowLastColumn="0" w:lastRowFirstColumn="0" w:lastRowLastColumn="0"/>
              <w:rPr>
                <w:rStyle w:val="Hipervnculo"/>
                <w:rFonts w:cs="Arial"/>
              </w:rPr>
            </w:pPr>
          </w:p>
          <w:p w14:paraId="7DBA2F15" w14:textId="77777777" w:rsidR="00145BD2" w:rsidRPr="00E410B1" w:rsidRDefault="003472FF" w:rsidP="00145BD2">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r>
              <w:t>[E]PrimasPolizasContratadas</w:t>
            </w:r>
            <w:r w:rsidRPr="00E410B1">
              <w:t xml:space="preserve">SegPersonalesNuevaProduccion </w:t>
            </w:r>
            <w:r w:rsidR="00145BD2" w:rsidRPr="00E410B1">
              <w:t>[A] TotalPriSegPersonales</w:t>
            </w:r>
            <w:r w:rsidR="00145BD2">
              <w:rPr>
                <w:rStyle w:val="Hipervnculo"/>
                <w:rFonts w:cs="Arial"/>
              </w:rPr>
              <w:t xml:space="preserve"> no puede ser mayor a </w:t>
            </w:r>
            <w:r w:rsidR="00145BD2" w:rsidRPr="00145BD2">
              <w:rPr>
                <w:rStyle w:val="Hipervnculo"/>
                <w:rFonts w:cs="Arial"/>
              </w:rPr>
              <w:t>[E]PrimasPolizasContratadasSegPersonales [A] TotalPriSegPersonales</w:t>
            </w:r>
          </w:p>
        </w:tc>
      </w:tr>
      <w:tr w:rsidR="001E59F3" w:rsidRPr="00E410B1" w14:paraId="7D6EEC96"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13A366F5" w14:textId="77777777" w:rsidR="00C63A69" w:rsidRPr="00E410B1" w:rsidRDefault="000B6351" w:rsidP="00CD2E53">
            <w:pPr>
              <w:pStyle w:val="Ttulo9"/>
              <w:ind w:left="113" w:right="113"/>
              <w:jc w:val="center"/>
              <w:outlineLvl w:val="8"/>
              <w:rPr>
                <w:b w:val="0"/>
                <w:snapToGrid w:val="0"/>
                <w:szCs w:val="16"/>
                <w:lang w:val="es-ES_tradnl"/>
              </w:rPr>
            </w:pPr>
            <w:bookmarkStart w:id="734" w:name="_DesglosePrimasDevengadasSegPersonal_2"/>
            <w:bookmarkEnd w:id="734"/>
            <w:r>
              <w:rPr>
                <w:b w:val="0"/>
              </w:rPr>
              <w:t>[E]</w:t>
            </w:r>
            <w:r w:rsidR="001E59F3" w:rsidRPr="00E410B1">
              <w:rPr>
                <w:b w:val="0"/>
                <w:snapToGrid w:val="0"/>
                <w:szCs w:val="16"/>
                <w:lang w:val="es-ES_tradnl"/>
              </w:rPr>
              <w:t>Desglose</w:t>
            </w:r>
            <w:r w:rsidR="00404167">
              <w:rPr>
                <w:b w:val="0"/>
                <w:snapToGrid w:val="0"/>
                <w:szCs w:val="16"/>
                <w:lang w:val="es-ES_tradnl"/>
              </w:rPr>
              <w:t>PrimasPolizasContratadas</w:t>
            </w:r>
            <w:r w:rsidR="00C63A69" w:rsidRPr="00E410B1">
              <w:rPr>
                <w:b w:val="0"/>
                <w:snapToGrid w:val="0"/>
                <w:szCs w:val="16"/>
                <w:lang w:val="es-ES_tradnl"/>
              </w:rPr>
              <w:t>SegPersonalesNuevaProduccion</w:t>
            </w:r>
          </w:p>
        </w:tc>
        <w:tc>
          <w:tcPr>
            <w:tcW w:w="3402" w:type="dxa"/>
          </w:tcPr>
          <w:p w14:paraId="7EB18331" w14:textId="77777777" w:rsidR="001E59F3" w:rsidRPr="00E410B1" w:rsidRDefault="00C01F52" w:rsidP="00286AD5">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735" w:name="_[A]_TotalAgenSegurosNoVinculadoExcl_6"/>
            <w:bookmarkEnd w:id="735"/>
            <w:r w:rsidRPr="00E410B1">
              <w:rPr>
                <w:szCs w:val="16"/>
              </w:rPr>
              <w:t xml:space="preserve">[A] </w:t>
            </w:r>
            <w:r w:rsidR="00286AD5">
              <w:rPr>
                <w:szCs w:val="16"/>
              </w:rPr>
              <w:t>TotalAgenSeg</w:t>
            </w:r>
            <w:r w:rsidR="001E59F3" w:rsidRPr="00E410B1">
              <w:rPr>
                <w:szCs w:val="16"/>
              </w:rPr>
              <w:t>NoVinculadoExclusivo</w:t>
            </w:r>
          </w:p>
        </w:tc>
        <w:tc>
          <w:tcPr>
            <w:tcW w:w="4536" w:type="dxa"/>
            <w:vAlign w:val="center"/>
          </w:tcPr>
          <w:p w14:paraId="7B02E5DC" w14:textId="77777777" w:rsidR="001E59F3" w:rsidRPr="00E410B1" w:rsidRDefault="001E59F3" w:rsidP="00792E34">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Agentes de Seguros No Vinculados Exclusivos para todos los ramos</w:t>
            </w:r>
          </w:p>
        </w:tc>
        <w:tc>
          <w:tcPr>
            <w:tcW w:w="397" w:type="dxa"/>
            <w:textDirection w:val="btLr"/>
            <w:vAlign w:val="center"/>
          </w:tcPr>
          <w:p w14:paraId="39391AE3" w14:textId="77777777" w:rsidR="001E59F3" w:rsidRPr="00E410B1" w:rsidRDefault="001E59F3" w:rsidP="00E410B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No aplica</w:t>
            </w:r>
          </w:p>
        </w:tc>
        <w:tc>
          <w:tcPr>
            <w:tcW w:w="5103" w:type="dxa"/>
            <w:vAlign w:val="center"/>
          </w:tcPr>
          <w:p w14:paraId="5EC95AF1" w14:textId="77777777" w:rsidR="00E410B1" w:rsidRDefault="00000000" w:rsidP="00E410B1">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AgenSegurosNoVinculadoExcl_6" w:history="1">
              <w:r w:rsidR="0057447C" w:rsidRPr="00E410B1">
                <w:rPr>
                  <w:rStyle w:val="Hipervnculo"/>
                  <w:rFonts w:cs="Arial"/>
                  <w:sz w:val="16"/>
                  <w:szCs w:val="16"/>
                </w:rPr>
                <w:t>[A] TotalAgenSegurosNoVinculadoExclusivo</w:t>
              </w:r>
            </w:hyperlink>
            <w:r w:rsidR="0057447C" w:rsidRPr="00E410B1">
              <w:rPr>
                <w:rFonts w:cs="Arial"/>
                <w:sz w:val="16"/>
                <w:szCs w:val="16"/>
              </w:rPr>
              <w:t xml:space="preserve"> = </w:t>
            </w:r>
          </w:p>
          <w:p w14:paraId="6DB2BFA4" w14:textId="77777777" w:rsidR="001E59F3" w:rsidRPr="00E410B1" w:rsidRDefault="00E410B1" w:rsidP="00E410B1">
            <w:pP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z w:val="16"/>
                <w:szCs w:val="16"/>
              </w:rPr>
              <w:t>∑</w:t>
            </w:r>
            <w:r w:rsidR="0057447C" w:rsidRPr="00E410B1">
              <w:rPr>
                <w:rFonts w:cs="Arial"/>
                <w:sz w:val="16"/>
                <w:szCs w:val="16"/>
              </w:rPr>
              <w:t xml:space="preserve"> </w:t>
            </w:r>
            <w:hyperlink w:anchor="_[E]_AgenSegurosNoVinculadoExclusivo_6" w:history="1">
              <w:r w:rsidR="0057447C" w:rsidRPr="00E410B1">
                <w:rPr>
                  <w:rStyle w:val="Hipervnculo"/>
                  <w:rFonts w:cs="Arial"/>
                  <w:sz w:val="16"/>
                  <w:szCs w:val="16"/>
                </w:rPr>
                <w:t>[E] AgenSegurosNoVinculadoExclusivo</w:t>
              </w:r>
            </w:hyperlink>
          </w:p>
        </w:tc>
      </w:tr>
      <w:tr w:rsidR="001E59F3" w:rsidRPr="00E410B1" w14:paraId="1F9FB339"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37739FE" w14:textId="77777777" w:rsidR="001E59F3" w:rsidRPr="00E410B1" w:rsidRDefault="001E59F3" w:rsidP="00CD2E53">
            <w:pPr>
              <w:pStyle w:val="Ttulo9"/>
              <w:ind w:left="113" w:right="113"/>
              <w:jc w:val="center"/>
              <w:outlineLvl w:val="8"/>
              <w:rPr>
                <w:b w:val="0"/>
                <w:snapToGrid w:val="0"/>
                <w:szCs w:val="16"/>
                <w:lang w:val="es-ES_tradnl"/>
              </w:rPr>
            </w:pPr>
          </w:p>
        </w:tc>
        <w:tc>
          <w:tcPr>
            <w:tcW w:w="3402" w:type="dxa"/>
          </w:tcPr>
          <w:p w14:paraId="2FF896B9" w14:textId="77777777" w:rsidR="001E59F3" w:rsidRPr="00E410B1" w:rsidRDefault="00C01F52" w:rsidP="00E410B1">
            <w:pPr>
              <w:pStyle w:val="Ttulo9"/>
              <w:outlineLvl w:val="8"/>
              <w:cnfStyle w:val="000000100000" w:firstRow="0" w:lastRow="0" w:firstColumn="0" w:lastColumn="0" w:oddVBand="0" w:evenVBand="0" w:oddHBand="1" w:evenHBand="0" w:firstRowFirstColumn="0" w:firstRowLastColumn="0" w:lastRowFirstColumn="0" w:lastRowLastColumn="0"/>
              <w:rPr>
                <w:snapToGrid w:val="0"/>
                <w:szCs w:val="16"/>
                <w:lang w:val="es-ES_tradnl"/>
              </w:rPr>
            </w:pPr>
            <w:bookmarkStart w:id="736" w:name="_[A]_TotalAgenSegNoVinculadosNoExclu_6"/>
            <w:bookmarkEnd w:id="736"/>
            <w:r w:rsidRPr="00E410B1">
              <w:rPr>
                <w:szCs w:val="16"/>
              </w:rPr>
              <w:t xml:space="preserve">[A] </w:t>
            </w:r>
            <w:r w:rsidR="001E59F3" w:rsidRPr="00E410B1">
              <w:rPr>
                <w:snapToGrid w:val="0"/>
                <w:szCs w:val="16"/>
                <w:lang w:val="es-ES_tradnl"/>
              </w:rPr>
              <w:t>TotalAgenSegNoVinculadosNoExclusivo</w:t>
            </w:r>
          </w:p>
        </w:tc>
        <w:tc>
          <w:tcPr>
            <w:tcW w:w="4536" w:type="dxa"/>
            <w:vAlign w:val="center"/>
          </w:tcPr>
          <w:p w14:paraId="6EBAFBB0" w14:textId="77777777" w:rsidR="001E59F3" w:rsidRPr="00E410B1" w:rsidRDefault="001E59F3" w:rsidP="0024394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de pólizas que la entidad ha emitido durante el año colocadas a través de Agentes de Seguros No Vinculados No Exclusivos</w:t>
            </w:r>
          </w:p>
        </w:tc>
        <w:tc>
          <w:tcPr>
            <w:tcW w:w="397" w:type="dxa"/>
            <w:textDirection w:val="btLr"/>
            <w:vAlign w:val="center"/>
          </w:tcPr>
          <w:p w14:paraId="16568FE4" w14:textId="77777777" w:rsidR="001E59F3" w:rsidRPr="00E410B1" w:rsidRDefault="001E59F3" w:rsidP="00E410B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No aplica</w:t>
            </w:r>
          </w:p>
        </w:tc>
        <w:tc>
          <w:tcPr>
            <w:tcW w:w="5103" w:type="dxa"/>
            <w:vAlign w:val="center"/>
          </w:tcPr>
          <w:p w14:paraId="11DAE889" w14:textId="77777777" w:rsidR="00E410B1" w:rsidRDefault="00000000" w:rsidP="00E410B1">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AgenSegNoVinculadosNoExclu_6" w:history="1">
              <w:r w:rsidR="0057447C" w:rsidRPr="00E410B1">
                <w:rPr>
                  <w:rStyle w:val="Hipervnculo"/>
                  <w:rFonts w:cs="Arial"/>
                  <w:sz w:val="16"/>
                  <w:szCs w:val="16"/>
                </w:rPr>
                <w:t>[A] TotalAgenSegNoVinculadosNoExclusivo</w:t>
              </w:r>
            </w:hyperlink>
            <w:r w:rsidR="0057447C" w:rsidRPr="00E410B1">
              <w:rPr>
                <w:rFonts w:cs="Arial"/>
                <w:sz w:val="16"/>
                <w:szCs w:val="16"/>
              </w:rPr>
              <w:t xml:space="preserve"> = </w:t>
            </w:r>
          </w:p>
          <w:p w14:paraId="161786EB" w14:textId="77777777" w:rsidR="001E59F3" w:rsidRPr="00E410B1" w:rsidRDefault="00E410B1" w:rsidP="00E410B1">
            <w:pP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w:t>
            </w:r>
            <w:r w:rsidR="0057447C" w:rsidRPr="00E410B1">
              <w:rPr>
                <w:rFonts w:cs="Arial"/>
                <w:sz w:val="16"/>
                <w:szCs w:val="16"/>
              </w:rPr>
              <w:t xml:space="preserve"> </w:t>
            </w:r>
            <w:hyperlink w:anchor="_[E]_AgenSegNoVinculadosNoExclusivo_6" w:history="1">
              <w:r w:rsidR="0057447C" w:rsidRPr="00E410B1">
                <w:rPr>
                  <w:rStyle w:val="Hipervnculo"/>
                  <w:rFonts w:cs="Arial"/>
                  <w:sz w:val="16"/>
                  <w:szCs w:val="16"/>
                </w:rPr>
                <w:t>[E] AgenSegNoVinculadosNoExclusivo</w:t>
              </w:r>
            </w:hyperlink>
          </w:p>
        </w:tc>
      </w:tr>
      <w:tr w:rsidR="001E59F3" w:rsidRPr="00E410B1" w14:paraId="7FDE7BCD"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CAB60FB" w14:textId="77777777" w:rsidR="001E59F3" w:rsidRPr="00E410B1" w:rsidRDefault="001E59F3" w:rsidP="00CD2E53">
            <w:pPr>
              <w:pStyle w:val="Ttulo9"/>
              <w:ind w:left="113" w:right="113"/>
              <w:jc w:val="center"/>
              <w:outlineLvl w:val="8"/>
              <w:rPr>
                <w:b w:val="0"/>
                <w:snapToGrid w:val="0"/>
                <w:szCs w:val="16"/>
                <w:lang w:val="es-ES_tradnl"/>
              </w:rPr>
            </w:pPr>
          </w:p>
        </w:tc>
        <w:tc>
          <w:tcPr>
            <w:tcW w:w="3402" w:type="dxa"/>
          </w:tcPr>
          <w:p w14:paraId="65B45DC4" w14:textId="77777777" w:rsidR="001E59F3" w:rsidRPr="00E410B1" w:rsidRDefault="00C01F52" w:rsidP="00E410B1">
            <w:pPr>
              <w:pStyle w:val="Ttulo9"/>
              <w:outlineLvl w:val="8"/>
              <w:cnfStyle w:val="000000000000" w:firstRow="0" w:lastRow="0" w:firstColumn="0" w:lastColumn="0" w:oddVBand="0" w:evenVBand="0" w:oddHBand="0" w:evenHBand="0" w:firstRowFirstColumn="0" w:firstRowLastColumn="0" w:lastRowFirstColumn="0" w:lastRowLastColumn="0"/>
              <w:rPr>
                <w:snapToGrid w:val="0"/>
                <w:szCs w:val="16"/>
                <w:lang w:val="es-ES_tradnl"/>
              </w:rPr>
            </w:pPr>
            <w:bookmarkStart w:id="737" w:name="_[A]_TotalSocAgenSegExclusiva_6"/>
            <w:bookmarkEnd w:id="737"/>
            <w:r w:rsidRPr="00E410B1">
              <w:rPr>
                <w:szCs w:val="16"/>
              </w:rPr>
              <w:t xml:space="preserve">[A] </w:t>
            </w:r>
            <w:r w:rsidR="001E59F3" w:rsidRPr="00E410B1">
              <w:rPr>
                <w:snapToGrid w:val="0"/>
                <w:szCs w:val="16"/>
                <w:lang w:val="es-ES_tradnl"/>
              </w:rPr>
              <w:t>TotalSocAgenSegExclusiva</w:t>
            </w:r>
          </w:p>
        </w:tc>
        <w:tc>
          <w:tcPr>
            <w:tcW w:w="4536" w:type="dxa"/>
            <w:vAlign w:val="center"/>
          </w:tcPr>
          <w:p w14:paraId="537E0736" w14:textId="77777777" w:rsidR="001E59F3" w:rsidRPr="00E410B1" w:rsidRDefault="001E59F3" w:rsidP="00792E34">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Sociedades Agencia de Seguros Exclusivas</w:t>
            </w:r>
          </w:p>
        </w:tc>
        <w:tc>
          <w:tcPr>
            <w:tcW w:w="397" w:type="dxa"/>
            <w:textDirection w:val="btLr"/>
            <w:vAlign w:val="center"/>
          </w:tcPr>
          <w:p w14:paraId="24E788BF" w14:textId="77777777" w:rsidR="001E59F3" w:rsidRPr="00E410B1" w:rsidRDefault="001E59F3" w:rsidP="00E410B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No aplica</w:t>
            </w:r>
          </w:p>
        </w:tc>
        <w:tc>
          <w:tcPr>
            <w:tcW w:w="5103" w:type="dxa"/>
            <w:vAlign w:val="center"/>
          </w:tcPr>
          <w:p w14:paraId="6175D0F7" w14:textId="77777777" w:rsidR="001E59F3" w:rsidRPr="00E410B1" w:rsidRDefault="00000000" w:rsidP="00E410B1">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SocAgenSegExclusiva_6" w:history="1">
              <w:r w:rsidR="0057447C" w:rsidRPr="00E410B1">
                <w:rPr>
                  <w:rStyle w:val="Hipervnculo"/>
                  <w:rFonts w:cs="Arial"/>
                  <w:sz w:val="16"/>
                  <w:szCs w:val="16"/>
                </w:rPr>
                <w:t>[A] TotalSocAgenSegExclusiva</w:t>
              </w:r>
            </w:hyperlink>
            <w:r w:rsidR="0057447C" w:rsidRPr="00E410B1">
              <w:rPr>
                <w:rFonts w:cs="Arial"/>
                <w:sz w:val="16"/>
                <w:szCs w:val="16"/>
              </w:rPr>
              <w:t xml:space="preserve"> = </w:t>
            </w:r>
            <w:r w:rsidR="00E410B1">
              <w:rPr>
                <w:rFonts w:cs="Arial"/>
                <w:sz w:val="16"/>
                <w:szCs w:val="16"/>
              </w:rPr>
              <w:t>∑</w:t>
            </w:r>
            <w:r w:rsidR="0057447C" w:rsidRPr="00E410B1">
              <w:rPr>
                <w:rFonts w:cs="Arial"/>
                <w:sz w:val="16"/>
                <w:szCs w:val="16"/>
              </w:rPr>
              <w:t xml:space="preserve"> </w:t>
            </w:r>
            <w:hyperlink w:anchor="_[E]_SocAgenSegExclusiva_6" w:history="1">
              <w:r w:rsidR="0057447C" w:rsidRPr="00E410B1">
                <w:rPr>
                  <w:rStyle w:val="Hipervnculo"/>
                  <w:rFonts w:cs="Arial"/>
                  <w:sz w:val="16"/>
                  <w:szCs w:val="16"/>
                </w:rPr>
                <w:t>[E] SocAgenSegExclusiva</w:t>
              </w:r>
            </w:hyperlink>
          </w:p>
        </w:tc>
      </w:tr>
      <w:tr w:rsidR="001E59F3" w:rsidRPr="00E410B1" w14:paraId="7FD2F8D9"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5407324" w14:textId="77777777" w:rsidR="001E59F3" w:rsidRPr="00E410B1" w:rsidRDefault="001E59F3" w:rsidP="00CD2E53">
            <w:pPr>
              <w:pStyle w:val="Ttulo9"/>
              <w:ind w:left="113" w:right="113"/>
              <w:jc w:val="center"/>
              <w:outlineLvl w:val="8"/>
              <w:rPr>
                <w:b w:val="0"/>
                <w:snapToGrid w:val="0"/>
                <w:szCs w:val="16"/>
                <w:lang w:val="es-ES_tradnl"/>
              </w:rPr>
            </w:pPr>
          </w:p>
        </w:tc>
        <w:tc>
          <w:tcPr>
            <w:tcW w:w="3402" w:type="dxa"/>
          </w:tcPr>
          <w:p w14:paraId="648DF5BB" w14:textId="77777777" w:rsidR="001E59F3" w:rsidRPr="00E410B1" w:rsidRDefault="00C01F52" w:rsidP="00E410B1">
            <w:pPr>
              <w:pStyle w:val="Ttulo9"/>
              <w:outlineLvl w:val="8"/>
              <w:cnfStyle w:val="000000100000" w:firstRow="0" w:lastRow="0" w:firstColumn="0" w:lastColumn="0" w:oddVBand="0" w:evenVBand="0" w:oddHBand="1" w:evenHBand="0" w:firstRowFirstColumn="0" w:firstRowLastColumn="0" w:lastRowFirstColumn="0" w:lastRowLastColumn="0"/>
              <w:rPr>
                <w:snapToGrid w:val="0"/>
                <w:szCs w:val="16"/>
                <w:lang w:val="es-ES_tradnl"/>
              </w:rPr>
            </w:pPr>
            <w:bookmarkStart w:id="738" w:name="_[A]_TotalSocAgenSegNoExclusiva_6"/>
            <w:bookmarkEnd w:id="738"/>
            <w:r w:rsidRPr="00E410B1">
              <w:rPr>
                <w:szCs w:val="16"/>
              </w:rPr>
              <w:t xml:space="preserve">[A] </w:t>
            </w:r>
            <w:r w:rsidR="001E59F3" w:rsidRPr="00E410B1">
              <w:rPr>
                <w:snapToGrid w:val="0"/>
                <w:szCs w:val="16"/>
                <w:lang w:val="es-ES_tradnl"/>
              </w:rPr>
              <w:t>TotalSocAgenSegNoExclusiva</w:t>
            </w:r>
          </w:p>
        </w:tc>
        <w:tc>
          <w:tcPr>
            <w:tcW w:w="4536" w:type="dxa"/>
            <w:vAlign w:val="center"/>
          </w:tcPr>
          <w:p w14:paraId="3518F5FA" w14:textId="77777777" w:rsidR="001E59F3" w:rsidRPr="00E410B1" w:rsidRDefault="001E59F3" w:rsidP="00792E3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Sociedades Agencia de Seguros No Exclusivas</w:t>
            </w:r>
          </w:p>
        </w:tc>
        <w:tc>
          <w:tcPr>
            <w:tcW w:w="397" w:type="dxa"/>
            <w:textDirection w:val="btLr"/>
            <w:vAlign w:val="center"/>
          </w:tcPr>
          <w:p w14:paraId="19A15901" w14:textId="77777777" w:rsidR="001E59F3" w:rsidRPr="00E410B1" w:rsidRDefault="001E59F3" w:rsidP="00E410B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No aplica</w:t>
            </w:r>
          </w:p>
        </w:tc>
        <w:tc>
          <w:tcPr>
            <w:tcW w:w="5103" w:type="dxa"/>
            <w:vAlign w:val="center"/>
          </w:tcPr>
          <w:p w14:paraId="5DE04564" w14:textId="77777777" w:rsidR="001E59F3" w:rsidRPr="00E410B1" w:rsidRDefault="00000000" w:rsidP="00E410B1">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SocAgenSegNoExclusiva_6" w:history="1">
              <w:r w:rsidR="0057447C" w:rsidRPr="00E410B1">
                <w:rPr>
                  <w:rStyle w:val="Hipervnculo"/>
                  <w:rFonts w:cs="Arial"/>
                  <w:sz w:val="16"/>
                  <w:szCs w:val="16"/>
                </w:rPr>
                <w:t>[A] TotalSocAgenSegNoExclusiva</w:t>
              </w:r>
            </w:hyperlink>
            <w:r w:rsidR="0057447C" w:rsidRPr="00E410B1">
              <w:rPr>
                <w:rFonts w:cs="Arial"/>
                <w:sz w:val="16"/>
                <w:szCs w:val="16"/>
              </w:rPr>
              <w:t xml:space="preserve"> = </w:t>
            </w:r>
            <w:r w:rsidR="00E410B1">
              <w:rPr>
                <w:rFonts w:cs="Arial"/>
                <w:sz w:val="16"/>
                <w:szCs w:val="16"/>
              </w:rPr>
              <w:t>∑</w:t>
            </w:r>
            <w:r w:rsidR="0057447C" w:rsidRPr="00E410B1">
              <w:rPr>
                <w:rFonts w:cs="Arial"/>
                <w:sz w:val="16"/>
                <w:szCs w:val="16"/>
              </w:rPr>
              <w:t xml:space="preserve"> </w:t>
            </w:r>
            <w:hyperlink w:anchor="_[E]_SocAgenSegNoExclusiva_6" w:history="1">
              <w:r w:rsidR="0057447C" w:rsidRPr="00E410B1">
                <w:rPr>
                  <w:rStyle w:val="Hipervnculo"/>
                  <w:rFonts w:cs="Arial"/>
                  <w:sz w:val="16"/>
                  <w:szCs w:val="16"/>
                </w:rPr>
                <w:t>[E] SocAgenSegNoExclusiva</w:t>
              </w:r>
            </w:hyperlink>
          </w:p>
        </w:tc>
      </w:tr>
      <w:tr w:rsidR="001E59F3" w:rsidRPr="00E410B1" w14:paraId="2753589A"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BA18FC5" w14:textId="77777777" w:rsidR="001E59F3" w:rsidRPr="00E410B1" w:rsidRDefault="001E59F3" w:rsidP="00CD2E53">
            <w:pPr>
              <w:pStyle w:val="Ttulo9"/>
              <w:ind w:left="113" w:right="113"/>
              <w:jc w:val="center"/>
              <w:outlineLvl w:val="8"/>
              <w:rPr>
                <w:b w:val="0"/>
                <w:snapToGrid w:val="0"/>
                <w:szCs w:val="16"/>
                <w:lang w:val="es-ES_tradnl"/>
              </w:rPr>
            </w:pPr>
          </w:p>
        </w:tc>
        <w:tc>
          <w:tcPr>
            <w:tcW w:w="3402" w:type="dxa"/>
          </w:tcPr>
          <w:p w14:paraId="60156AFB" w14:textId="77777777" w:rsidR="001E59F3" w:rsidRPr="00E410B1" w:rsidRDefault="00C01F52" w:rsidP="00E410B1">
            <w:pPr>
              <w:pStyle w:val="Ttulo9"/>
              <w:outlineLvl w:val="8"/>
              <w:cnfStyle w:val="000000000000" w:firstRow="0" w:lastRow="0" w:firstColumn="0" w:lastColumn="0" w:oddVBand="0" w:evenVBand="0" w:oddHBand="0" w:evenHBand="0" w:firstRowFirstColumn="0" w:firstRowLastColumn="0" w:lastRowFirstColumn="0" w:lastRowLastColumn="0"/>
              <w:rPr>
                <w:snapToGrid w:val="0"/>
                <w:szCs w:val="16"/>
                <w:lang w:val="es-ES_tradnl"/>
              </w:rPr>
            </w:pPr>
            <w:bookmarkStart w:id="739" w:name="_[A]_TotalSocCorredoraSeg_6"/>
            <w:bookmarkEnd w:id="739"/>
            <w:r w:rsidRPr="00E410B1">
              <w:rPr>
                <w:szCs w:val="16"/>
              </w:rPr>
              <w:t xml:space="preserve">[A] </w:t>
            </w:r>
            <w:r w:rsidR="001E59F3" w:rsidRPr="00E410B1">
              <w:rPr>
                <w:snapToGrid w:val="0"/>
                <w:szCs w:val="16"/>
                <w:lang w:val="es-ES_tradnl"/>
              </w:rPr>
              <w:t>TotalSocCorredoraSeg</w:t>
            </w:r>
          </w:p>
        </w:tc>
        <w:tc>
          <w:tcPr>
            <w:tcW w:w="4536" w:type="dxa"/>
            <w:vAlign w:val="center"/>
          </w:tcPr>
          <w:p w14:paraId="30B60709" w14:textId="77777777" w:rsidR="001E59F3" w:rsidRPr="00E410B1" w:rsidRDefault="001E59F3" w:rsidP="00792E34">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Sociedades Corredoras de Seguros</w:t>
            </w:r>
          </w:p>
        </w:tc>
        <w:tc>
          <w:tcPr>
            <w:tcW w:w="397" w:type="dxa"/>
            <w:textDirection w:val="btLr"/>
            <w:vAlign w:val="center"/>
          </w:tcPr>
          <w:p w14:paraId="5238B4AB" w14:textId="77777777" w:rsidR="001E59F3" w:rsidRPr="00E410B1" w:rsidRDefault="001E59F3" w:rsidP="00E410B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No aplica</w:t>
            </w:r>
          </w:p>
        </w:tc>
        <w:tc>
          <w:tcPr>
            <w:tcW w:w="5103" w:type="dxa"/>
            <w:vAlign w:val="center"/>
          </w:tcPr>
          <w:p w14:paraId="6477DA23" w14:textId="77777777" w:rsidR="0057447C" w:rsidRPr="00E410B1" w:rsidRDefault="00000000" w:rsidP="00E410B1">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hyperlink w:anchor="_[A]_TotalSocCorredoraSeg_6" w:history="1">
              <w:r w:rsidR="0057447C" w:rsidRPr="00E410B1">
                <w:rPr>
                  <w:rStyle w:val="Hipervnculo"/>
                  <w:rFonts w:cs="Arial"/>
                  <w:snapToGrid w:val="0"/>
                  <w:sz w:val="16"/>
                  <w:szCs w:val="16"/>
                  <w:lang w:val="es-ES_tradnl"/>
                </w:rPr>
                <w:t>[A] TotalSocCorredoraSeg</w:t>
              </w:r>
            </w:hyperlink>
            <w:r w:rsidR="0057447C" w:rsidRPr="00E410B1">
              <w:rPr>
                <w:rFonts w:cs="Arial"/>
                <w:snapToGrid w:val="0"/>
                <w:sz w:val="16"/>
                <w:szCs w:val="16"/>
                <w:lang w:val="es-ES_tradnl"/>
              </w:rPr>
              <w:t xml:space="preserve"> = </w:t>
            </w:r>
            <w:r w:rsidR="00E410B1">
              <w:rPr>
                <w:rFonts w:cs="Arial"/>
                <w:snapToGrid w:val="0"/>
                <w:sz w:val="16"/>
                <w:szCs w:val="16"/>
                <w:lang w:val="es-ES_tradnl"/>
              </w:rPr>
              <w:t>∑</w:t>
            </w:r>
            <w:r w:rsidR="0057447C" w:rsidRPr="00E410B1">
              <w:rPr>
                <w:rFonts w:cs="Arial"/>
                <w:snapToGrid w:val="0"/>
                <w:sz w:val="16"/>
                <w:szCs w:val="16"/>
                <w:lang w:val="es-ES_tradnl"/>
              </w:rPr>
              <w:t xml:space="preserve"> </w:t>
            </w:r>
            <w:hyperlink w:anchor="_[E]_SocCorredoraSeg_6" w:history="1">
              <w:r w:rsidR="0057447C" w:rsidRPr="00E410B1">
                <w:rPr>
                  <w:rStyle w:val="Hipervnculo"/>
                  <w:rFonts w:cs="Arial"/>
                  <w:snapToGrid w:val="0"/>
                  <w:sz w:val="16"/>
                  <w:szCs w:val="16"/>
                  <w:lang w:val="es-ES_tradnl"/>
                </w:rPr>
                <w:t>[E] SocCorredoraSeg</w:t>
              </w:r>
            </w:hyperlink>
          </w:p>
          <w:p w14:paraId="64F85EA2" w14:textId="77777777" w:rsidR="001E59F3" w:rsidRPr="00E410B1" w:rsidRDefault="001E59F3" w:rsidP="00E410B1">
            <w:pPr>
              <w:cnfStyle w:val="000000000000" w:firstRow="0" w:lastRow="0" w:firstColumn="0" w:lastColumn="0" w:oddVBand="0" w:evenVBand="0" w:oddHBand="0" w:evenHBand="0" w:firstRowFirstColumn="0" w:firstRowLastColumn="0" w:lastRowFirstColumn="0" w:lastRowLastColumn="0"/>
              <w:rPr>
                <w:rFonts w:cs="Arial"/>
                <w:sz w:val="16"/>
                <w:szCs w:val="16"/>
              </w:rPr>
            </w:pPr>
          </w:p>
        </w:tc>
      </w:tr>
      <w:tr w:rsidR="001E59F3" w:rsidRPr="00E410B1" w14:paraId="0BB8098E"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37AC710" w14:textId="77777777" w:rsidR="001E59F3" w:rsidRPr="00E410B1" w:rsidRDefault="001E59F3" w:rsidP="00CD2E53">
            <w:pPr>
              <w:pStyle w:val="Ttulo9"/>
              <w:ind w:left="113" w:right="113"/>
              <w:jc w:val="center"/>
              <w:outlineLvl w:val="8"/>
              <w:rPr>
                <w:b w:val="0"/>
                <w:snapToGrid w:val="0"/>
                <w:szCs w:val="16"/>
                <w:lang w:val="es-ES_tradnl"/>
              </w:rPr>
            </w:pPr>
          </w:p>
        </w:tc>
        <w:tc>
          <w:tcPr>
            <w:tcW w:w="3402" w:type="dxa"/>
          </w:tcPr>
          <w:p w14:paraId="583396B7" w14:textId="77777777" w:rsidR="001E59F3" w:rsidRPr="00E410B1" w:rsidRDefault="00C01F52" w:rsidP="00E410B1">
            <w:pPr>
              <w:pStyle w:val="Ttulo9"/>
              <w:outlineLvl w:val="8"/>
              <w:cnfStyle w:val="000000100000" w:firstRow="0" w:lastRow="0" w:firstColumn="0" w:lastColumn="0" w:oddVBand="0" w:evenVBand="0" w:oddHBand="1" w:evenHBand="0" w:firstRowFirstColumn="0" w:firstRowLastColumn="0" w:lastRowFirstColumn="0" w:lastRowLastColumn="0"/>
              <w:rPr>
                <w:snapToGrid w:val="0"/>
                <w:szCs w:val="16"/>
                <w:lang w:val="es-ES_tradnl"/>
              </w:rPr>
            </w:pPr>
            <w:bookmarkStart w:id="740" w:name="_[A]_TotalOperSegAutoexpedibleExclus_6"/>
            <w:bookmarkEnd w:id="740"/>
            <w:r w:rsidRPr="00E410B1">
              <w:rPr>
                <w:szCs w:val="16"/>
              </w:rPr>
              <w:t xml:space="preserve">[A] </w:t>
            </w:r>
            <w:r w:rsidR="001E59F3" w:rsidRPr="00E410B1">
              <w:rPr>
                <w:snapToGrid w:val="0"/>
                <w:szCs w:val="16"/>
                <w:lang w:val="es-ES_tradnl"/>
              </w:rPr>
              <w:t>TotalOperSegAutoexpedibleExclusivo</w:t>
            </w:r>
          </w:p>
        </w:tc>
        <w:tc>
          <w:tcPr>
            <w:tcW w:w="4536" w:type="dxa"/>
            <w:vAlign w:val="center"/>
          </w:tcPr>
          <w:p w14:paraId="4E29C585" w14:textId="77777777" w:rsidR="001E59F3" w:rsidRPr="00E410B1" w:rsidRDefault="001E59F3" w:rsidP="00792E3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Operadores de Seguros Autoexpedibles Exclusivo</w:t>
            </w:r>
          </w:p>
        </w:tc>
        <w:tc>
          <w:tcPr>
            <w:tcW w:w="397" w:type="dxa"/>
            <w:textDirection w:val="btLr"/>
            <w:vAlign w:val="center"/>
          </w:tcPr>
          <w:p w14:paraId="338B4D65" w14:textId="77777777" w:rsidR="001E59F3" w:rsidRPr="00E410B1" w:rsidRDefault="001E59F3" w:rsidP="00E410B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No aplica</w:t>
            </w:r>
          </w:p>
        </w:tc>
        <w:tc>
          <w:tcPr>
            <w:tcW w:w="5103" w:type="dxa"/>
            <w:vAlign w:val="center"/>
          </w:tcPr>
          <w:p w14:paraId="0224D983" w14:textId="77777777" w:rsidR="00E410B1" w:rsidRDefault="00000000" w:rsidP="00E410B1">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OperSegAutoexpedibleExclus_6" w:history="1">
              <w:r w:rsidR="0057447C" w:rsidRPr="00E410B1">
                <w:rPr>
                  <w:rStyle w:val="Hipervnculo"/>
                  <w:rFonts w:cs="Arial"/>
                  <w:snapToGrid w:val="0"/>
                  <w:sz w:val="16"/>
                  <w:szCs w:val="16"/>
                  <w:lang w:val="es-ES_tradnl"/>
                </w:rPr>
                <w:t>[A] TotalOperSegAutoexpedibleExclusivo</w:t>
              </w:r>
            </w:hyperlink>
            <w:r w:rsidR="0057447C" w:rsidRPr="00E410B1">
              <w:rPr>
                <w:rFonts w:cs="Arial"/>
                <w:snapToGrid w:val="0"/>
                <w:sz w:val="16"/>
                <w:szCs w:val="16"/>
                <w:lang w:val="es-ES_tradnl"/>
              </w:rPr>
              <w:t xml:space="preserve"> = </w:t>
            </w:r>
          </w:p>
          <w:p w14:paraId="5AB92472" w14:textId="77777777" w:rsidR="001E59F3" w:rsidRPr="00E410B1" w:rsidRDefault="00E410B1" w:rsidP="00E410B1">
            <w:pP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napToGrid w:val="0"/>
                <w:sz w:val="16"/>
                <w:szCs w:val="16"/>
                <w:lang w:val="es-ES_tradnl"/>
              </w:rPr>
              <w:t>∑</w:t>
            </w:r>
            <w:r w:rsidR="0057447C" w:rsidRPr="00E410B1">
              <w:rPr>
                <w:rFonts w:cs="Arial"/>
                <w:snapToGrid w:val="0"/>
                <w:sz w:val="16"/>
                <w:szCs w:val="16"/>
                <w:lang w:val="es-ES_tradnl"/>
              </w:rPr>
              <w:t xml:space="preserve"> </w:t>
            </w:r>
            <w:hyperlink w:anchor="_[E]_OperSegAutoexpedibleExclusivo_6" w:history="1">
              <w:r w:rsidR="0057447C" w:rsidRPr="00E410B1">
                <w:rPr>
                  <w:rStyle w:val="Hipervnculo"/>
                  <w:rFonts w:cs="Arial"/>
                  <w:snapToGrid w:val="0"/>
                  <w:sz w:val="16"/>
                  <w:szCs w:val="16"/>
                  <w:lang w:val="es-ES_tradnl"/>
                </w:rPr>
                <w:t>[E] OperSegAutoexpedibleExclusivo</w:t>
              </w:r>
            </w:hyperlink>
          </w:p>
        </w:tc>
      </w:tr>
      <w:tr w:rsidR="001E59F3" w:rsidRPr="00E410B1" w14:paraId="5D938D91"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E53326D" w14:textId="77777777" w:rsidR="001E59F3" w:rsidRPr="00E410B1" w:rsidRDefault="001E59F3" w:rsidP="00CD2E53">
            <w:pPr>
              <w:pStyle w:val="Ttulo9"/>
              <w:ind w:left="113" w:right="113"/>
              <w:jc w:val="center"/>
              <w:outlineLvl w:val="8"/>
              <w:rPr>
                <w:b w:val="0"/>
                <w:snapToGrid w:val="0"/>
                <w:szCs w:val="16"/>
                <w:lang w:val="es-ES_tradnl"/>
              </w:rPr>
            </w:pPr>
          </w:p>
        </w:tc>
        <w:tc>
          <w:tcPr>
            <w:tcW w:w="3402" w:type="dxa"/>
          </w:tcPr>
          <w:p w14:paraId="48C24F05" w14:textId="77777777" w:rsidR="001E59F3" w:rsidRPr="00E410B1" w:rsidRDefault="00C01F52" w:rsidP="00E410B1">
            <w:pPr>
              <w:pStyle w:val="Ttulo9"/>
              <w:outlineLvl w:val="8"/>
              <w:cnfStyle w:val="000000000000" w:firstRow="0" w:lastRow="0" w:firstColumn="0" w:lastColumn="0" w:oddVBand="0" w:evenVBand="0" w:oddHBand="0" w:evenHBand="0" w:firstRowFirstColumn="0" w:firstRowLastColumn="0" w:lastRowFirstColumn="0" w:lastRowLastColumn="0"/>
              <w:rPr>
                <w:snapToGrid w:val="0"/>
                <w:szCs w:val="16"/>
                <w:lang w:val="es-ES_tradnl"/>
              </w:rPr>
            </w:pPr>
            <w:bookmarkStart w:id="741" w:name="_[A]_TotalOperSegAutoexpedibleNoExcl_6"/>
            <w:bookmarkEnd w:id="741"/>
            <w:r w:rsidRPr="00E410B1">
              <w:rPr>
                <w:szCs w:val="16"/>
              </w:rPr>
              <w:t xml:space="preserve">[A] </w:t>
            </w:r>
            <w:r w:rsidR="001E59F3" w:rsidRPr="00E410B1">
              <w:rPr>
                <w:snapToGrid w:val="0"/>
                <w:szCs w:val="16"/>
                <w:lang w:val="es-ES_tradnl"/>
              </w:rPr>
              <w:t>TotalOperSegAutoexpedibleNoExclusivo</w:t>
            </w:r>
          </w:p>
        </w:tc>
        <w:tc>
          <w:tcPr>
            <w:tcW w:w="4536" w:type="dxa"/>
            <w:vAlign w:val="center"/>
          </w:tcPr>
          <w:p w14:paraId="615E6155" w14:textId="77777777" w:rsidR="001E59F3" w:rsidRPr="00E410B1" w:rsidRDefault="001E59F3" w:rsidP="00792E34">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Operadores de Seguros Autoexpedibles No Exclusivo</w:t>
            </w:r>
          </w:p>
        </w:tc>
        <w:tc>
          <w:tcPr>
            <w:tcW w:w="397" w:type="dxa"/>
            <w:textDirection w:val="btLr"/>
            <w:vAlign w:val="center"/>
          </w:tcPr>
          <w:p w14:paraId="7CC8F701" w14:textId="77777777" w:rsidR="001E59F3" w:rsidRPr="00E410B1" w:rsidRDefault="001E59F3" w:rsidP="00E410B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No aplica</w:t>
            </w:r>
          </w:p>
        </w:tc>
        <w:tc>
          <w:tcPr>
            <w:tcW w:w="5103" w:type="dxa"/>
            <w:vAlign w:val="center"/>
          </w:tcPr>
          <w:p w14:paraId="44B8EE9A" w14:textId="77777777" w:rsidR="00E410B1" w:rsidRDefault="00000000" w:rsidP="00E410B1">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hyperlink w:anchor="_[A]_TotalOperSegAutoexpedibleNoExcl_6" w:history="1">
              <w:r w:rsidR="0057447C" w:rsidRPr="00E410B1">
                <w:rPr>
                  <w:rStyle w:val="Hipervnculo"/>
                  <w:rFonts w:cs="Arial"/>
                  <w:snapToGrid w:val="0"/>
                  <w:sz w:val="16"/>
                  <w:szCs w:val="16"/>
                  <w:lang w:val="es-ES_tradnl"/>
                </w:rPr>
                <w:t>[A] TotalOperSegAutoexpedibleNoExclusivo</w:t>
              </w:r>
            </w:hyperlink>
            <w:r w:rsidR="00183507" w:rsidRPr="00E410B1">
              <w:rPr>
                <w:rFonts w:cs="Arial"/>
                <w:snapToGrid w:val="0"/>
                <w:sz w:val="16"/>
                <w:szCs w:val="16"/>
                <w:lang w:val="es-ES_tradnl"/>
              </w:rPr>
              <w:t xml:space="preserve"> = </w:t>
            </w:r>
          </w:p>
          <w:p w14:paraId="05A672EC" w14:textId="77777777" w:rsidR="001E59F3" w:rsidRPr="00E410B1" w:rsidRDefault="00E410B1" w:rsidP="00E410B1">
            <w:pP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napToGrid w:val="0"/>
                <w:sz w:val="16"/>
                <w:szCs w:val="16"/>
                <w:lang w:val="es-ES_tradnl"/>
              </w:rPr>
              <w:t>∑</w:t>
            </w:r>
            <w:r w:rsidR="00183507" w:rsidRPr="00E410B1">
              <w:rPr>
                <w:rFonts w:cs="Arial"/>
                <w:snapToGrid w:val="0"/>
                <w:sz w:val="16"/>
                <w:szCs w:val="16"/>
                <w:lang w:val="es-ES_tradnl"/>
              </w:rPr>
              <w:t xml:space="preserve"> </w:t>
            </w:r>
            <w:hyperlink w:anchor="_[E]_OperSegAutoexpedibleNoExclusivo_5" w:history="1">
              <w:r w:rsidR="00183507" w:rsidRPr="00E410B1">
                <w:rPr>
                  <w:rStyle w:val="Hipervnculo"/>
                  <w:rFonts w:cs="Arial"/>
                  <w:snapToGrid w:val="0"/>
                  <w:sz w:val="16"/>
                  <w:szCs w:val="16"/>
                  <w:lang w:val="es-ES_tradnl"/>
                </w:rPr>
                <w:t>[E] OperSegAutoexpedibleNoExclusivo</w:t>
              </w:r>
            </w:hyperlink>
          </w:p>
        </w:tc>
      </w:tr>
      <w:tr w:rsidR="001E59F3" w:rsidRPr="00E410B1" w14:paraId="5B52F80E"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0AAD89C" w14:textId="77777777" w:rsidR="001E59F3" w:rsidRPr="00E410B1" w:rsidRDefault="001E59F3" w:rsidP="00CD2E53">
            <w:pPr>
              <w:pStyle w:val="Ttulo9"/>
              <w:ind w:left="113" w:right="113"/>
              <w:jc w:val="center"/>
              <w:outlineLvl w:val="8"/>
              <w:rPr>
                <w:b w:val="0"/>
                <w:snapToGrid w:val="0"/>
                <w:szCs w:val="16"/>
                <w:lang w:val="es-ES_tradnl"/>
              </w:rPr>
            </w:pPr>
          </w:p>
        </w:tc>
        <w:tc>
          <w:tcPr>
            <w:tcW w:w="3402" w:type="dxa"/>
          </w:tcPr>
          <w:p w14:paraId="35447F7C" w14:textId="77777777" w:rsidR="001E59F3" w:rsidRPr="00E410B1" w:rsidRDefault="00C01F52" w:rsidP="00E410B1">
            <w:pPr>
              <w:pStyle w:val="Ttulo9"/>
              <w:outlineLvl w:val="8"/>
              <w:cnfStyle w:val="000000100000" w:firstRow="0" w:lastRow="0" w:firstColumn="0" w:lastColumn="0" w:oddVBand="0" w:evenVBand="0" w:oddHBand="1" w:evenHBand="0" w:firstRowFirstColumn="0" w:firstRowLastColumn="0" w:lastRowFirstColumn="0" w:lastRowLastColumn="0"/>
              <w:rPr>
                <w:snapToGrid w:val="0"/>
                <w:szCs w:val="16"/>
                <w:lang w:val="es-ES_tradnl"/>
              </w:rPr>
            </w:pPr>
            <w:bookmarkStart w:id="742" w:name="_[A]_TotalProveTransfronterizosSeg_6"/>
            <w:bookmarkEnd w:id="742"/>
            <w:r w:rsidRPr="00E410B1">
              <w:rPr>
                <w:szCs w:val="16"/>
              </w:rPr>
              <w:t xml:space="preserve">[A] </w:t>
            </w:r>
            <w:r w:rsidR="001E59F3" w:rsidRPr="00E410B1">
              <w:rPr>
                <w:snapToGrid w:val="0"/>
                <w:szCs w:val="16"/>
                <w:lang w:val="es-ES_tradnl"/>
              </w:rPr>
              <w:t>TotalProveTransfronterizosSeg</w:t>
            </w:r>
          </w:p>
        </w:tc>
        <w:tc>
          <w:tcPr>
            <w:tcW w:w="4536" w:type="dxa"/>
            <w:vAlign w:val="center"/>
          </w:tcPr>
          <w:p w14:paraId="1FDB9556" w14:textId="77777777" w:rsidR="001E59F3" w:rsidRPr="00E410B1" w:rsidRDefault="001E59F3" w:rsidP="00792E3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Proveedores transfronterizos de seguros</w:t>
            </w:r>
          </w:p>
        </w:tc>
        <w:tc>
          <w:tcPr>
            <w:tcW w:w="397" w:type="dxa"/>
            <w:textDirection w:val="btLr"/>
            <w:vAlign w:val="center"/>
          </w:tcPr>
          <w:p w14:paraId="45FCC8B0" w14:textId="77777777" w:rsidR="001E59F3" w:rsidRPr="00E410B1" w:rsidRDefault="001E59F3" w:rsidP="00E410B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No aplica</w:t>
            </w:r>
          </w:p>
        </w:tc>
        <w:tc>
          <w:tcPr>
            <w:tcW w:w="5103" w:type="dxa"/>
            <w:vAlign w:val="center"/>
          </w:tcPr>
          <w:p w14:paraId="0DABF23A" w14:textId="77777777" w:rsidR="00E410B1" w:rsidRDefault="00000000" w:rsidP="00E410B1">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ProveTransfronterizosSeg_6" w:history="1">
              <w:r w:rsidR="00183507" w:rsidRPr="00E410B1">
                <w:rPr>
                  <w:rStyle w:val="Hipervnculo"/>
                  <w:rFonts w:cs="Arial"/>
                  <w:snapToGrid w:val="0"/>
                  <w:sz w:val="16"/>
                  <w:szCs w:val="16"/>
                  <w:lang w:val="es-ES_tradnl"/>
                </w:rPr>
                <w:t>[A] TotalProveTransfronterizosSeg</w:t>
              </w:r>
            </w:hyperlink>
            <w:r w:rsidR="00183507" w:rsidRPr="00E410B1">
              <w:rPr>
                <w:rFonts w:cs="Arial"/>
                <w:snapToGrid w:val="0"/>
                <w:sz w:val="16"/>
                <w:szCs w:val="16"/>
                <w:lang w:val="es-ES_tradnl"/>
              </w:rPr>
              <w:t xml:space="preserve"> = </w:t>
            </w:r>
          </w:p>
          <w:p w14:paraId="1878549E" w14:textId="77777777" w:rsidR="001E59F3" w:rsidRPr="00E410B1" w:rsidRDefault="00E410B1" w:rsidP="00E410B1">
            <w:pP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napToGrid w:val="0"/>
                <w:sz w:val="16"/>
                <w:szCs w:val="16"/>
                <w:lang w:val="es-ES_tradnl"/>
              </w:rPr>
              <w:t>∑</w:t>
            </w:r>
            <w:r w:rsidR="00183507" w:rsidRPr="00E410B1">
              <w:rPr>
                <w:rFonts w:cs="Arial"/>
                <w:snapToGrid w:val="0"/>
                <w:sz w:val="16"/>
                <w:szCs w:val="16"/>
                <w:lang w:val="es-ES_tradnl"/>
              </w:rPr>
              <w:t xml:space="preserve"> </w:t>
            </w:r>
            <w:hyperlink w:anchor="_[E]_ProveTransfronterizosSeg_6" w:history="1">
              <w:r w:rsidR="00183507" w:rsidRPr="00E410B1">
                <w:rPr>
                  <w:rStyle w:val="Hipervnculo"/>
                  <w:rFonts w:cs="Arial"/>
                  <w:snapToGrid w:val="0"/>
                  <w:sz w:val="16"/>
                  <w:szCs w:val="16"/>
                  <w:lang w:val="es-ES_tradnl"/>
                </w:rPr>
                <w:t>[E] ProveTransfronterizosSeg</w:t>
              </w:r>
            </w:hyperlink>
          </w:p>
        </w:tc>
      </w:tr>
      <w:tr w:rsidR="001E59F3" w:rsidRPr="00E410B1" w14:paraId="6E0189A9"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90315F1" w14:textId="77777777" w:rsidR="001E59F3" w:rsidRPr="00E410B1" w:rsidRDefault="001E59F3" w:rsidP="00CD2E53">
            <w:pPr>
              <w:pStyle w:val="Ttulo9"/>
              <w:ind w:left="113" w:right="113"/>
              <w:jc w:val="center"/>
              <w:outlineLvl w:val="8"/>
              <w:rPr>
                <w:b w:val="0"/>
                <w:snapToGrid w:val="0"/>
                <w:szCs w:val="16"/>
                <w:lang w:val="es-ES_tradnl"/>
              </w:rPr>
            </w:pPr>
          </w:p>
        </w:tc>
        <w:tc>
          <w:tcPr>
            <w:tcW w:w="3402" w:type="dxa"/>
          </w:tcPr>
          <w:p w14:paraId="266D84C3" w14:textId="77777777" w:rsidR="001E59F3" w:rsidRPr="00E410B1" w:rsidRDefault="00C01F52" w:rsidP="00E410B1">
            <w:pPr>
              <w:pStyle w:val="Ttulo9"/>
              <w:outlineLvl w:val="8"/>
              <w:cnfStyle w:val="000000000000" w:firstRow="0" w:lastRow="0" w:firstColumn="0" w:lastColumn="0" w:oddVBand="0" w:evenVBand="0" w:oddHBand="0" w:evenHBand="0" w:firstRowFirstColumn="0" w:firstRowLastColumn="0" w:lastRowFirstColumn="0" w:lastRowLastColumn="0"/>
              <w:rPr>
                <w:snapToGrid w:val="0"/>
                <w:szCs w:val="16"/>
                <w:lang w:val="es-ES_tradnl"/>
              </w:rPr>
            </w:pPr>
            <w:bookmarkStart w:id="743" w:name="_[A]_TotalOfiEntAseguradora_6"/>
            <w:bookmarkEnd w:id="743"/>
            <w:r w:rsidRPr="00E410B1">
              <w:rPr>
                <w:szCs w:val="16"/>
              </w:rPr>
              <w:t xml:space="preserve">[A] </w:t>
            </w:r>
            <w:r w:rsidR="001E59F3" w:rsidRPr="00E410B1">
              <w:rPr>
                <w:snapToGrid w:val="0"/>
                <w:szCs w:val="16"/>
                <w:lang w:val="es-ES_tradnl"/>
              </w:rPr>
              <w:t>TotalOfiEntAseguradora</w:t>
            </w:r>
          </w:p>
        </w:tc>
        <w:tc>
          <w:tcPr>
            <w:tcW w:w="4536" w:type="dxa"/>
            <w:vAlign w:val="center"/>
          </w:tcPr>
          <w:p w14:paraId="528AE7E2" w14:textId="77777777" w:rsidR="001E59F3" w:rsidRPr="00E410B1" w:rsidRDefault="001E59F3" w:rsidP="00792E34">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las sedes u oficinas de la entidad aseguradora</w:t>
            </w:r>
          </w:p>
        </w:tc>
        <w:tc>
          <w:tcPr>
            <w:tcW w:w="397" w:type="dxa"/>
            <w:textDirection w:val="btLr"/>
            <w:vAlign w:val="center"/>
          </w:tcPr>
          <w:p w14:paraId="35EEA809" w14:textId="77777777" w:rsidR="001E59F3" w:rsidRPr="00E410B1" w:rsidRDefault="001E59F3" w:rsidP="00E410B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No aplica</w:t>
            </w:r>
          </w:p>
        </w:tc>
        <w:tc>
          <w:tcPr>
            <w:tcW w:w="5103" w:type="dxa"/>
            <w:vAlign w:val="center"/>
          </w:tcPr>
          <w:p w14:paraId="1FB1406E" w14:textId="77777777" w:rsidR="001E59F3" w:rsidRPr="00E410B1" w:rsidRDefault="00000000" w:rsidP="00E410B1">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OfiEntAseguradora_6" w:history="1">
              <w:r w:rsidR="00183507" w:rsidRPr="00E410B1">
                <w:rPr>
                  <w:rStyle w:val="Hipervnculo"/>
                  <w:rFonts w:cs="Arial"/>
                  <w:snapToGrid w:val="0"/>
                  <w:sz w:val="16"/>
                  <w:szCs w:val="16"/>
                  <w:lang w:val="es-ES_tradnl"/>
                </w:rPr>
                <w:t>[A] TotalOfiEntAseguradora</w:t>
              </w:r>
            </w:hyperlink>
            <w:r w:rsidR="00183507" w:rsidRPr="00E410B1">
              <w:rPr>
                <w:rFonts w:cs="Arial"/>
                <w:snapToGrid w:val="0"/>
                <w:sz w:val="16"/>
                <w:szCs w:val="16"/>
                <w:lang w:val="es-ES_tradnl"/>
              </w:rPr>
              <w:t xml:space="preserve"> = </w:t>
            </w:r>
            <w:r w:rsidR="00E410B1">
              <w:rPr>
                <w:rFonts w:cs="Arial"/>
                <w:snapToGrid w:val="0"/>
                <w:sz w:val="16"/>
                <w:szCs w:val="16"/>
                <w:lang w:val="es-ES_tradnl"/>
              </w:rPr>
              <w:t>∑</w:t>
            </w:r>
            <w:r w:rsidR="00183507" w:rsidRPr="00E410B1">
              <w:rPr>
                <w:rFonts w:cs="Arial"/>
                <w:snapToGrid w:val="0"/>
                <w:sz w:val="16"/>
                <w:szCs w:val="16"/>
                <w:lang w:val="es-ES_tradnl"/>
              </w:rPr>
              <w:t xml:space="preserve"> </w:t>
            </w:r>
            <w:hyperlink w:anchor="_[E]_OfiEntAseguradora_6" w:history="1">
              <w:r w:rsidR="00183507" w:rsidRPr="00E410B1">
                <w:rPr>
                  <w:rStyle w:val="Hipervnculo"/>
                  <w:rFonts w:cs="Arial"/>
                  <w:snapToGrid w:val="0"/>
                  <w:sz w:val="16"/>
                  <w:szCs w:val="16"/>
                  <w:lang w:val="es-ES_tradnl"/>
                </w:rPr>
                <w:t>[E] OfiEntAseguradora</w:t>
              </w:r>
            </w:hyperlink>
          </w:p>
        </w:tc>
      </w:tr>
      <w:tr w:rsidR="001E59F3" w:rsidRPr="00E410B1" w14:paraId="0010A03F"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4C0B0018" w14:textId="77777777" w:rsidR="001E59F3" w:rsidRPr="00E410B1" w:rsidRDefault="000B6351" w:rsidP="00CD2E53">
            <w:pPr>
              <w:pStyle w:val="Ttulo9"/>
              <w:ind w:left="113" w:right="113"/>
              <w:jc w:val="center"/>
              <w:outlineLvl w:val="8"/>
              <w:rPr>
                <w:b w:val="0"/>
                <w:snapToGrid w:val="0"/>
                <w:szCs w:val="16"/>
                <w:lang w:val="es-ES_tradnl"/>
              </w:rPr>
            </w:pPr>
            <w:r>
              <w:rPr>
                <w:b w:val="0"/>
              </w:rPr>
              <w:t>[E]</w:t>
            </w:r>
            <w:r w:rsidR="001E59F3" w:rsidRPr="00E410B1">
              <w:rPr>
                <w:b w:val="0"/>
                <w:snapToGrid w:val="0"/>
                <w:szCs w:val="16"/>
                <w:lang w:val="es-ES_tradnl"/>
              </w:rPr>
              <w:t>Ramo</w:t>
            </w:r>
            <w:r w:rsidR="00404167">
              <w:rPr>
                <w:b w:val="0"/>
                <w:snapToGrid w:val="0"/>
                <w:szCs w:val="16"/>
                <w:lang w:val="es-ES_tradnl"/>
              </w:rPr>
              <w:t>PrimasPolizasContratadas</w:t>
            </w:r>
            <w:r w:rsidR="00306C76" w:rsidRPr="00E410B1">
              <w:rPr>
                <w:b w:val="0"/>
                <w:snapToGrid w:val="0"/>
                <w:szCs w:val="16"/>
                <w:lang w:val="es-ES_tradnl"/>
              </w:rPr>
              <w:t>SegPersonalesNuevaProduccion</w:t>
            </w:r>
          </w:p>
        </w:tc>
        <w:tc>
          <w:tcPr>
            <w:tcW w:w="3402" w:type="dxa"/>
          </w:tcPr>
          <w:p w14:paraId="5D0F818B" w14:textId="77777777" w:rsidR="001E59F3" w:rsidRPr="00E410B1" w:rsidRDefault="00C01F52" w:rsidP="00E410B1">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E410B1">
              <w:rPr>
                <w:szCs w:val="16"/>
              </w:rPr>
              <w:t xml:space="preserve">[A] </w:t>
            </w:r>
            <w:r w:rsidR="001E59F3" w:rsidRPr="00E410B1">
              <w:rPr>
                <w:szCs w:val="16"/>
              </w:rPr>
              <w:t>id</w:t>
            </w:r>
          </w:p>
        </w:tc>
        <w:tc>
          <w:tcPr>
            <w:tcW w:w="4536" w:type="dxa"/>
            <w:vAlign w:val="center"/>
          </w:tcPr>
          <w:p w14:paraId="36E98FC2" w14:textId="77777777" w:rsidR="001E59F3" w:rsidRPr="00E410B1" w:rsidRDefault="001E59F3" w:rsidP="00E410B1">
            <w:pPr>
              <w:pStyle w:val="TextoCentradoTabla"/>
              <w:cnfStyle w:val="000000100000" w:firstRow="0" w:lastRow="0" w:firstColumn="0" w:lastColumn="0" w:oddVBand="0" w:evenVBand="0" w:oddHBand="1" w:evenHBand="0" w:firstRowFirstColumn="0" w:firstRowLastColumn="0" w:lastRowFirstColumn="0" w:lastRowLastColumn="0"/>
              <w:rPr>
                <w:rFonts w:eastAsia="Batang" w:cs="Arial"/>
              </w:rPr>
            </w:pPr>
            <w:r w:rsidRPr="00E410B1">
              <w:rPr>
                <w:rFonts w:eastAsia="Batang" w:cs="Arial"/>
              </w:rPr>
              <w:t>Se debe indicar el código del ramo</w:t>
            </w:r>
          </w:p>
        </w:tc>
        <w:tc>
          <w:tcPr>
            <w:tcW w:w="397" w:type="dxa"/>
            <w:textDirection w:val="btLr"/>
            <w:vAlign w:val="center"/>
          </w:tcPr>
          <w:p w14:paraId="393CCC49" w14:textId="77777777" w:rsidR="001E59F3" w:rsidRPr="00E410B1" w:rsidRDefault="001E59F3" w:rsidP="00E410B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No aplica</w:t>
            </w:r>
          </w:p>
        </w:tc>
        <w:tc>
          <w:tcPr>
            <w:tcW w:w="5103" w:type="dxa"/>
            <w:vAlign w:val="center"/>
          </w:tcPr>
          <w:p w14:paraId="6C75D8F2" w14:textId="77777777" w:rsidR="001E59F3" w:rsidRPr="00E410B1" w:rsidRDefault="001E59F3" w:rsidP="00E410B1">
            <w:pPr>
              <w:pStyle w:val="TextoJustificadoTabla"/>
              <w:jc w:val="left"/>
              <w:cnfStyle w:val="000000100000" w:firstRow="0" w:lastRow="0" w:firstColumn="0" w:lastColumn="0" w:oddVBand="0" w:evenVBand="0" w:oddHBand="1" w:evenHBand="0" w:firstRowFirstColumn="0" w:firstRowLastColumn="0" w:lastRowFirstColumn="0" w:lastRowLastColumn="0"/>
              <w:rPr>
                <w:rFonts w:eastAsia="Batang" w:cs="Arial"/>
              </w:rPr>
            </w:pPr>
            <w:r w:rsidRPr="00E410B1">
              <w:rPr>
                <w:rFonts w:eastAsia="Batang" w:cs="Arial"/>
              </w:rPr>
              <w:t xml:space="preserve">Debe ser un código de la </w:t>
            </w:r>
            <w:hyperlink w:anchor="Ramos" w:history="1">
              <w:r w:rsidRPr="00E410B1">
                <w:rPr>
                  <w:rStyle w:val="Hipervnculo"/>
                  <w:rFonts w:eastAsia="Batang" w:cs="Arial"/>
                </w:rPr>
                <w:t>lista por ramo</w:t>
              </w:r>
            </w:hyperlink>
          </w:p>
        </w:tc>
      </w:tr>
      <w:tr w:rsidR="001E59F3" w:rsidRPr="00E410B1" w14:paraId="12322E64"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8E04CC2" w14:textId="77777777" w:rsidR="001E59F3" w:rsidRPr="00E410B1" w:rsidRDefault="000B6351" w:rsidP="00CD2E53">
            <w:pPr>
              <w:pStyle w:val="Ttulo9"/>
              <w:ind w:left="113" w:right="113"/>
              <w:jc w:val="center"/>
              <w:outlineLvl w:val="8"/>
              <w:rPr>
                <w:b w:val="0"/>
                <w:snapToGrid w:val="0"/>
                <w:szCs w:val="16"/>
                <w:lang w:val="es-ES_tradnl"/>
              </w:rPr>
            </w:pPr>
            <w:r>
              <w:rPr>
                <w:b w:val="0"/>
              </w:rPr>
              <w:t>[E]</w:t>
            </w:r>
            <w:r w:rsidR="00404167">
              <w:rPr>
                <w:b w:val="0"/>
                <w:snapToGrid w:val="0"/>
                <w:szCs w:val="16"/>
                <w:lang w:val="es-ES_tradnl"/>
              </w:rPr>
              <w:t>PrimasPolizasContratadas</w:t>
            </w:r>
            <w:r w:rsidR="00303ACB" w:rsidRPr="00E410B1">
              <w:rPr>
                <w:b w:val="0"/>
                <w:snapToGrid w:val="0"/>
                <w:szCs w:val="16"/>
                <w:lang w:val="es-ES_tradnl"/>
              </w:rPr>
              <w:t>SegPersonalesNuevaProduccionPorRamo</w:t>
            </w:r>
          </w:p>
        </w:tc>
        <w:tc>
          <w:tcPr>
            <w:tcW w:w="3402" w:type="dxa"/>
          </w:tcPr>
          <w:p w14:paraId="6FED66F9" w14:textId="77777777" w:rsidR="001E59F3" w:rsidRPr="00E410B1" w:rsidRDefault="00C01F52" w:rsidP="00E410B1">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744" w:name="_[A]_Total_94"/>
            <w:bookmarkEnd w:id="744"/>
            <w:r w:rsidRPr="00E410B1">
              <w:rPr>
                <w:szCs w:val="16"/>
              </w:rPr>
              <w:t xml:space="preserve">[A] </w:t>
            </w:r>
            <w:r w:rsidR="001E59F3" w:rsidRPr="00E410B1">
              <w:rPr>
                <w:szCs w:val="16"/>
              </w:rPr>
              <w:t>Total</w:t>
            </w:r>
          </w:p>
        </w:tc>
        <w:tc>
          <w:tcPr>
            <w:tcW w:w="4536" w:type="dxa"/>
            <w:vAlign w:val="center"/>
          </w:tcPr>
          <w:p w14:paraId="0194444F" w14:textId="77777777" w:rsidR="001E59F3" w:rsidRPr="00E410B1" w:rsidRDefault="001E59F3" w:rsidP="00E410B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todos los canales de comercialización y por el ramo seleccionado</w:t>
            </w:r>
          </w:p>
        </w:tc>
        <w:tc>
          <w:tcPr>
            <w:tcW w:w="397" w:type="dxa"/>
            <w:textDirection w:val="btLr"/>
            <w:vAlign w:val="center"/>
          </w:tcPr>
          <w:p w14:paraId="300D30B0" w14:textId="77777777" w:rsidR="001E59F3" w:rsidRPr="00E410B1" w:rsidRDefault="001E59F3" w:rsidP="00E410B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No aplica</w:t>
            </w:r>
          </w:p>
        </w:tc>
        <w:tc>
          <w:tcPr>
            <w:tcW w:w="5103" w:type="dxa"/>
            <w:vAlign w:val="center"/>
          </w:tcPr>
          <w:p w14:paraId="0511AD4E" w14:textId="77777777" w:rsidR="001E59F3" w:rsidRPr="00E410B1" w:rsidRDefault="00000000" w:rsidP="00E410B1">
            <w:pPr>
              <w:pStyle w:val="TextoJustificadoTabla"/>
              <w:jc w:val="left"/>
              <w:cnfStyle w:val="000000000000" w:firstRow="0" w:lastRow="0" w:firstColumn="0" w:lastColumn="0" w:oddVBand="0" w:evenVBand="0" w:oddHBand="0" w:evenHBand="0" w:firstRowFirstColumn="0" w:firstRowLastColumn="0" w:lastRowFirstColumn="0" w:lastRowLastColumn="0"/>
              <w:rPr>
                <w:rFonts w:cs="Arial"/>
              </w:rPr>
            </w:pPr>
            <w:hyperlink w:anchor="_[A]_Total_94" w:history="1">
              <w:r w:rsidR="00183507" w:rsidRPr="00E410B1">
                <w:rPr>
                  <w:rStyle w:val="Hipervnculo"/>
                  <w:rFonts w:cs="Arial"/>
                </w:rPr>
                <w:t>[A] Total</w:t>
              </w:r>
            </w:hyperlink>
            <w:r w:rsidR="00183507" w:rsidRPr="00E410B1">
              <w:rPr>
                <w:rFonts w:cs="Arial"/>
              </w:rPr>
              <w:t xml:space="preserve"> = </w:t>
            </w:r>
            <w:r w:rsidR="00E410B1">
              <w:rPr>
                <w:rFonts w:cs="Arial"/>
              </w:rPr>
              <w:t>∑</w:t>
            </w:r>
            <w:r w:rsidR="00183507" w:rsidRPr="00E410B1">
              <w:rPr>
                <w:rFonts w:cs="Arial"/>
              </w:rPr>
              <w:t xml:space="preserve"> </w:t>
            </w:r>
            <w:hyperlink w:anchor="_DesglosePrimasDevengadasSegPersonal_3" w:history="1">
              <w:r w:rsidR="00183507" w:rsidRPr="00E410B1">
                <w:rPr>
                  <w:rStyle w:val="Hipervnculo"/>
                  <w:rFonts w:cs="Arial"/>
                </w:rPr>
                <w:t>Desglose</w:t>
              </w:r>
              <w:r w:rsidR="00404167">
                <w:rPr>
                  <w:rStyle w:val="Hipervnculo"/>
                  <w:rFonts w:cs="Arial"/>
                </w:rPr>
                <w:t>PrimasPolizasContratadas</w:t>
              </w:r>
              <w:r w:rsidR="00183507" w:rsidRPr="00E410B1">
                <w:rPr>
                  <w:rStyle w:val="Hipervnculo"/>
                  <w:rFonts w:cs="Arial"/>
                </w:rPr>
                <w:t>SegPersonalesNuevaProduccionPorRamo</w:t>
              </w:r>
            </w:hyperlink>
          </w:p>
        </w:tc>
      </w:tr>
      <w:tr w:rsidR="001E59F3" w:rsidRPr="00E410B1" w14:paraId="1DE3AAAC"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2A2A7222" w14:textId="77777777" w:rsidR="001E59F3" w:rsidRPr="00E410B1" w:rsidRDefault="000B6351" w:rsidP="00CD2E53">
            <w:pPr>
              <w:pStyle w:val="Ttulo9"/>
              <w:ind w:left="113" w:right="113"/>
              <w:jc w:val="center"/>
              <w:outlineLvl w:val="8"/>
              <w:rPr>
                <w:b w:val="0"/>
                <w:szCs w:val="16"/>
              </w:rPr>
            </w:pPr>
            <w:bookmarkStart w:id="745" w:name="_DesglosePrimasDevengadasSegPersonal_3"/>
            <w:bookmarkEnd w:id="745"/>
            <w:r>
              <w:rPr>
                <w:b w:val="0"/>
              </w:rPr>
              <w:t>[E]</w:t>
            </w:r>
            <w:r w:rsidR="00303ACB" w:rsidRPr="00E410B1">
              <w:rPr>
                <w:b w:val="0"/>
                <w:snapToGrid w:val="0"/>
                <w:szCs w:val="16"/>
                <w:lang w:val="es-ES_tradnl"/>
              </w:rPr>
              <w:t>Desglose</w:t>
            </w:r>
            <w:r w:rsidR="00404167">
              <w:rPr>
                <w:b w:val="0"/>
                <w:snapToGrid w:val="0"/>
                <w:szCs w:val="16"/>
                <w:lang w:val="es-ES_tradnl"/>
              </w:rPr>
              <w:t>PrimasPolizasContratadas</w:t>
            </w:r>
            <w:r w:rsidR="00303ACB" w:rsidRPr="00E410B1">
              <w:rPr>
                <w:b w:val="0"/>
                <w:snapToGrid w:val="0"/>
                <w:szCs w:val="16"/>
                <w:lang w:val="es-ES_tradnl"/>
              </w:rPr>
              <w:t>SegPersonalesNuevaProduccionPorRamo</w:t>
            </w:r>
          </w:p>
        </w:tc>
        <w:tc>
          <w:tcPr>
            <w:tcW w:w="3402" w:type="dxa"/>
          </w:tcPr>
          <w:p w14:paraId="39693C3C" w14:textId="77777777" w:rsidR="001E59F3" w:rsidRPr="00E410B1" w:rsidRDefault="00C01F52" w:rsidP="00286AD5">
            <w:pPr>
              <w:pStyle w:val="Ttulo9"/>
              <w:outlineLvl w:val="8"/>
              <w:cnfStyle w:val="000000100000" w:firstRow="0" w:lastRow="0" w:firstColumn="0" w:lastColumn="0" w:oddVBand="0" w:evenVBand="0" w:oddHBand="1" w:evenHBand="0" w:firstRowFirstColumn="0" w:firstRowLastColumn="0" w:lastRowFirstColumn="0" w:lastRowLastColumn="0"/>
              <w:rPr>
                <w:szCs w:val="16"/>
              </w:rPr>
            </w:pPr>
            <w:bookmarkStart w:id="746" w:name="_[E]_AgenSegurosNoVinculadoExclusivo_6"/>
            <w:bookmarkEnd w:id="746"/>
            <w:r w:rsidRPr="00E410B1">
              <w:rPr>
                <w:szCs w:val="16"/>
              </w:rPr>
              <w:t xml:space="preserve">[E] </w:t>
            </w:r>
            <w:r w:rsidR="001E59F3" w:rsidRPr="00E410B1">
              <w:rPr>
                <w:szCs w:val="16"/>
              </w:rPr>
              <w:t>AgenSegNoVinculadoExclusivo</w:t>
            </w:r>
          </w:p>
        </w:tc>
        <w:tc>
          <w:tcPr>
            <w:tcW w:w="4536" w:type="dxa"/>
            <w:vAlign w:val="center"/>
          </w:tcPr>
          <w:p w14:paraId="15389CA2" w14:textId="77777777" w:rsidR="001E59F3" w:rsidRPr="00E410B1" w:rsidRDefault="001E59F3" w:rsidP="00E410B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Agentes de Seguros No Vinculados Exclusivos</w:t>
            </w:r>
          </w:p>
        </w:tc>
        <w:tc>
          <w:tcPr>
            <w:tcW w:w="397" w:type="dxa"/>
            <w:textDirection w:val="btLr"/>
            <w:vAlign w:val="center"/>
          </w:tcPr>
          <w:p w14:paraId="37DDB1F1" w14:textId="77777777" w:rsidR="001E59F3" w:rsidRPr="00E410B1" w:rsidRDefault="001E59F3" w:rsidP="00E410B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No aplica</w:t>
            </w:r>
          </w:p>
        </w:tc>
        <w:tc>
          <w:tcPr>
            <w:tcW w:w="5103" w:type="dxa"/>
            <w:vAlign w:val="center"/>
          </w:tcPr>
          <w:p w14:paraId="4F004224"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57F645E1" w14:textId="77777777" w:rsidR="001E59F3" w:rsidRPr="00E410B1"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E410B1" w14:paraId="3565233E"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2174B78" w14:textId="77777777" w:rsidR="001E59F3" w:rsidRPr="00E410B1" w:rsidRDefault="001E59F3" w:rsidP="00CD2E53">
            <w:pPr>
              <w:pStyle w:val="Ttulo9"/>
              <w:ind w:left="113" w:right="113"/>
              <w:jc w:val="center"/>
              <w:outlineLvl w:val="8"/>
              <w:rPr>
                <w:b w:val="0"/>
                <w:szCs w:val="16"/>
              </w:rPr>
            </w:pPr>
          </w:p>
        </w:tc>
        <w:tc>
          <w:tcPr>
            <w:tcW w:w="3402" w:type="dxa"/>
          </w:tcPr>
          <w:p w14:paraId="12B72346" w14:textId="77777777" w:rsidR="001E59F3" w:rsidRPr="00E410B1" w:rsidRDefault="00C01F52" w:rsidP="00E410B1">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747" w:name="_[E]_AgenSegNoVinculadosNoExclusivo_6"/>
            <w:bookmarkEnd w:id="747"/>
            <w:r w:rsidRPr="00E410B1">
              <w:rPr>
                <w:szCs w:val="16"/>
              </w:rPr>
              <w:t xml:space="preserve">[E] </w:t>
            </w:r>
            <w:r w:rsidR="001E59F3" w:rsidRPr="00E410B1">
              <w:rPr>
                <w:szCs w:val="16"/>
              </w:rPr>
              <w:t>AgenSegNoVinculadosNoExclusivo</w:t>
            </w:r>
          </w:p>
        </w:tc>
        <w:tc>
          <w:tcPr>
            <w:tcW w:w="4536" w:type="dxa"/>
            <w:vAlign w:val="center"/>
          </w:tcPr>
          <w:p w14:paraId="16D0DE64" w14:textId="77777777" w:rsidR="001E59F3" w:rsidRPr="00E410B1" w:rsidRDefault="001E59F3" w:rsidP="00E410B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Agentes de Seguros No Vinculados No Exclusivos</w:t>
            </w:r>
          </w:p>
        </w:tc>
        <w:tc>
          <w:tcPr>
            <w:tcW w:w="397" w:type="dxa"/>
            <w:textDirection w:val="btLr"/>
            <w:vAlign w:val="center"/>
          </w:tcPr>
          <w:p w14:paraId="65F07160" w14:textId="77777777" w:rsidR="001E59F3" w:rsidRPr="00E410B1" w:rsidRDefault="001E59F3" w:rsidP="00E410B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No aplica</w:t>
            </w:r>
          </w:p>
        </w:tc>
        <w:tc>
          <w:tcPr>
            <w:tcW w:w="5103" w:type="dxa"/>
            <w:vAlign w:val="center"/>
          </w:tcPr>
          <w:p w14:paraId="543A61EA"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5ECB3961" w14:textId="77777777" w:rsidR="001E59F3" w:rsidRPr="00E410B1"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E410B1" w14:paraId="5F1548CA"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405D5AC" w14:textId="77777777" w:rsidR="001E59F3" w:rsidRPr="00E410B1" w:rsidRDefault="001E59F3" w:rsidP="00CD2E53">
            <w:pPr>
              <w:pStyle w:val="Ttulo9"/>
              <w:ind w:left="113" w:right="113"/>
              <w:jc w:val="center"/>
              <w:outlineLvl w:val="8"/>
              <w:rPr>
                <w:b w:val="0"/>
                <w:szCs w:val="16"/>
              </w:rPr>
            </w:pPr>
          </w:p>
        </w:tc>
        <w:tc>
          <w:tcPr>
            <w:tcW w:w="3402" w:type="dxa"/>
          </w:tcPr>
          <w:p w14:paraId="6EE2DA49" w14:textId="77777777" w:rsidR="001E59F3" w:rsidRPr="00E410B1" w:rsidRDefault="00C01F52" w:rsidP="00E410B1">
            <w:pPr>
              <w:pStyle w:val="Ttulo9"/>
              <w:outlineLvl w:val="8"/>
              <w:cnfStyle w:val="000000100000" w:firstRow="0" w:lastRow="0" w:firstColumn="0" w:lastColumn="0" w:oddVBand="0" w:evenVBand="0" w:oddHBand="1" w:evenHBand="0" w:firstRowFirstColumn="0" w:firstRowLastColumn="0" w:lastRowFirstColumn="0" w:lastRowLastColumn="0"/>
              <w:rPr>
                <w:szCs w:val="16"/>
              </w:rPr>
            </w:pPr>
            <w:bookmarkStart w:id="748" w:name="_[E]_SocAgenSegExclusiva_6"/>
            <w:bookmarkEnd w:id="748"/>
            <w:r w:rsidRPr="00E410B1">
              <w:rPr>
                <w:szCs w:val="16"/>
              </w:rPr>
              <w:t xml:space="preserve">[E] </w:t>
            </w:r>
            <w:r w:rsidR="001E59F3" w:rsidRPr="00E410B1">
              <w:rPr>
                <w:szCs w:val="16"/>
              </w:rPr>
              <w:t>SocAgenSegExclusiva</w:t>
            </w:r>
          </w:p>
        </w:tc>
        <w:tc>
          <w:tcPr>
            <w:tcW w:w="4536" w:type="dxa"/>
            <w:vAlign w:val="center"/>
          </w:tcPr>
          <w:p w14:paraId="0FDD0235" w14:textId="77777777" w:rsidR="001E59F3" w:rsidRPr="00E410B1" w:rsidRDefault="001E59F3" w:rsidP="00E410B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Sociedades Agencia de Seguros Exclusivas</w:t>
            </w:r>
          </w:p>
        </w:tc>
        <w:tc>
          <w:tcPr>
            <w:tcW w:w="397" w:type="dxa"/>
            <w:textDirection w:val="btLr"/>
            <w:vAlign w:val="center"/>
          </w:tcPr>
          <w:p w14:paraId="2CAA5D15" w14:textId="77777777" w:rsidR="001E59F3" w:rsidRPr="00E410B1" w:rsidRDefault="001E59F3" w:rsidP="00E410B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No aplica</w:t>
            </w:r>
          </w:p>
        </w:tc>
        <w:tc>
          <w:tcPr>
            <w:tcW w:w="5103" w:type="dxa"/>
            <w:vAlign w:val="center"/>
          </w:tcPr>
          <w:p w14:paraId="1EC1C074"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0A00E31B" w14:textId="77777777" w:rsidR="001E59F3" w:rsidRPr="00E410B1"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E410B1" w14:paraId="77601057"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E96603F" w14:textId="77777777" w:rsidR="001E59F3" w:rsidRPr="00E410B1" w:rsidRDefault="001E59F3" w:rsidP="00CD2E53">
            <w:pPr>
              <w:pStyle w:val="Ttulo9"/>
              <w:ind w:left="113" w:right="113"/>
              <w:jc w:val="center"/>
              <w:outlineLvl w:val="8"/>
              <w:rPr>
                <w:b w:val="0"/>
                <w:szCs w:val="16"/>
              </w:rPr>
            </w:pPr>
          </w:p>
        </w:tc>
        <w:tc>
          <w:tcPr>
            <w:tcW w:w="3402" w:type="dxa"/>
          </w:tcPr>
          <w:p w14:paraId="79F73C2E" w14:textId="77777777" w:rsidR="001E59F3" w:rsidRPr="00E410B1" w:rsidRDefault="00C01F52" w:rsidP="00E410B1">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749" w:name="_[E]_SocAgenSegNoExclusiva_6"/>
            <w:bookmarkEnd w:id="749"/>
            <w:r w:rsidRPr="00E410B1">
              <w:rPr>
                <w:szCs w:val="16"/>
              </w:rPr>
              <w:t xml:space="preserve">[E] </w:t>
            </w:r>
            <w:r w:rsidR="001E59F3" w:rsidRPr="00E410B1">
              <w:rPr>
                <w:szCs w:val="16"/>
              </w:rPr>
              <w:t>SocAgenSegNoExclusiva</w:t>
            </w:r>
          </w:p>
        </w:tc>
        <w:tc>
          <w:tcPr>
            <w:tcW w:w="4536" w:type="dxa"/>
            <w:vAlign w:val="center"/>
          </w:tcPr>
          <w:p w14:paraId="1CCCB51D" w14:textId="77777777" w:rsidR="001E59F3" w:rsidRPr="00E410B1" w:rsidRDefault="001E59F3" w:rsidP="00E410B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Sociedades Agencia de Seguros No Exclusivas</w:t>
            </w:r>
          </w:p>
        </w:tc>
        <w:tc>
          <w:tcPr>
            <w:tcW w:w="397" w:type="dxa"/>
            <w:textDirection w:val="btLr"/>
            <w:vAlign w:val="center"/>
          </w:tcPr>
          <w:p w14:paraId="744CCB82" w14:textId="77777777" w:rsidR="001E59F3" w:rsidRPr="00E410B1" w:rsidRDefault="001E59F3" w:rsidP="00E410B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No aplica</w:t>
            </w:r>
          </w:p>
        </w:tc>
        <w:tc>
          <w:tcPr>
            <w:tcW w:w="5103" w:type="dxa"/>
            <w:vAlign w:val="center"/>
          </w:tcPr>
          <w:p w14:paraId="41284059"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40397591" w14:textId="77777777" w:rsidR="001E59F3" w:rsidRPr="00E410B1"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E410B1" w14:paraId="3EA25472"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B5FE38D" w14:textId="77777777" w:rsidR="001E59F3" w:rsidRPr="00E410B1" w:rsidRDefault="001E59F3" w:rsidP="00CD2E53">
            <w:pPr>
              <w:pStyle w:val="Ttulo9"/>
              <w:ind w:left="113" w:right="113"/>
              <w:jc w:val="center"/>
              <w:outlineLvl w:val="8"/>
              <w:rPr>
                <w:b w:val="0"/>
                <w:szCs w:val="16"/>
              </w:rPr>
            </w:pPr>
          </w:p>
        </w:tc>
        <w:tc>
          <w:tcPr>
            <w:tcW w:w="3402" w:type="dxa"/>
          </w:tcPr>
          <w:p w14:paraId="68A95B22" w14:textId="77777777" w:rsidR="001E59F3" w:rsidRPr="00E410B1" w:rsidRDefault="00C01F52" w:rsidP="00E410B1">
            <w:pPr>
              <w:pStyle w:val="Ttulo9"/>
              <w:outlineLvl w:val="8"/>
              <w:cnfStyle w:val="000000100000" w:firstRow="0" w:lastRow="0" w:firstColumn="0" w:lastColumn="0" w:oddVBand="0" w:evenVBand="0" w:oddHBand="1" w:evenHBand="0" w:firstRowFirstColumn="0" w:firstRowLastColumn="0" w:lastRowFirstColumn="0" w:lastRowLastColumn="0"/>
              <w:rPr>
                <w:szCs w:val="16"/>
              </w:rPr>
            </w:pPr>
            <w:bookmarkStart w:id="750" w:name="_[E]_SocCorredoraSeg_6"/>
            <w:bookmarkEnd w:id="750"/>
            <w:r w:rsidRPr="00E410B1">
              <w:rPr>
                <w:szCs w:val="16"/>
              </w:rPr>
              <w:t xml:space="preserve">[E] </w:t>
            </w:r>
            <w:r w:rsidR="001E59F3" w:rsidRPr="00E410B1">
              <w:rPr>
                <w:szCs w:val="16"/>
              </w:rPr>
              <w:t>SocCorredoraSeg</w:t>
            </w:r>
          </w:p>
        </w:tc>
        <w:tc>
          <w:tcPr>
            <w:tcW w:w="4536" w:type="dxa"/>
            <w:vAlign w:val="center"/>
          </w:tcPr>
          <w:p w14:paraId="441A090F" w14:textId="77777777" w:rsidR="001E59F3" w:rsidRPr="00E410B1" w:rsidRDefault="001E59F3" w:rsidP="00E410B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Sociedades Corredoras de Seguros</w:t>
            </w:r>
          </w:p>
        </w:tc>
        <w:tc>
          <w:tcPr>
            <w:tcW w:w="397" w:type="dxa"/>
            <w:textDirection w:val="btLr"/>
            <w:vAlign w:val="center"/>
          </w:tcPr>
          <w:p w14:paraId="35DA58E5" w14:textId="77777777" w:rsidR="001E59F3" w:rsidRPr="00E410B1" w:rsidRDefault="001E59F3" w:rsidP="00E410B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No aplica</w:t>
            </w:r>
          </w:p>
        </w:tc>
        <w:tc>
          <w:tcPr>
            <w:tcW w:w="5103" w:type="dxa"/>
            <w:vAlign w:val="center"/>
          </w:tcPr>
          <w:p w14:paraId="149117DE"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1D4D6EDA" w14:textId="77777777" w:rsidR="001E59F3" w:rsidRPr="00E410B1"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E410B1" w14:paraId="2374DB7C"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48E7C8B" w14:textId="77777777" w:rsidR="001E59F3" w:rsidRPr="00E410B1" w:rsidRDefault="001E59F3" w:rsidP="00CD2E53">
            <w:pPr>
              <w:pStyle w:val="Ttulo9"/>
              <w:ind w:left="113" w:right="113"/>
              <w:jc w:val="center"/>
              <w:outlineLvl w:val="8"/>
              <w:rPr>
                <w:b w:val="0"/>
                <w:szCs w:val="16"/>
              </w:rPr>
            </w:pPr>
          </w:p>
        </w:tc>
        <w:tc>
          <w:tcPr>
            <w:tcW w:w="3402" w:type="dxa"/>
          </w:tcPr>
          <w:p w14:paraId="194CC640" w14:textId="77777777" w:rsidR="001E59F3" w:rsidRPr="00E410B1" w:rsidRDefault="00C01F52" w:rsidP="00E410B1">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751" w:name="_[E]_OperSegAutoexpedibleExclusivo_6"/>
            <w:bookmarkEnd w:id="751"/>
            <w:r w:rsidRPr="00E410B1">
              <w:rPr>
                <w:szCs w:val="16"/>
              </w:rPr>
              <w:t xml:space="preserve">[E] </w:t>
            </w:r>
            <w:r w:rsidR="001E59F3" w:rsidRPr="00E410B1">
              <w:rPr>
                <w:szCs w:val="16"/>
              </w:rPr>
              <w:t>OperSegAutoexpedibleExclusivo</w:t>
            </w:r>
          </w:p>
        </w:tc>
        <w:tc>
          <w:tcPr>
            <w:tcW w:w="4536" w:type="dxa"/>
            <w:vAlign w:val="center"/>
          </w:tcPr>
          <w:p w14:paraId="315E5281" w14:textId="77777777" w:rsidR="001E59F3" w:rsidRPr="00E410B1" w:rsidRDefault="001E59F3" w:rsidP="00E410B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Operadores de Seguros Autoexpedibles Exclusivo</w:t>
            </w:r>
          </w:p>
        </w:tc>
        <w:tc>
          <w:tcPr>
            <w:tcW w:w="397" w:type="dxa"/>
            <w:textDirection w:val="btLr"/>
            <w:vAlign w:val="center"/>
          </w:tcPr>
          <w:p w14:paraId="0A8FDCC2" w14:textId="77777777" w:rsidR="001E59F3" w:rsidRPr="00E410B1" w:rsidRDefault="001E59F3" w:rsidP="00E410B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No aplica</w:t>
            </w:r>
          </w:p>
        </w:tc>
        <w:tc>
          <w:tcPr>
            <w:tcW w:w="5103" w:type="dxa"/>
            <w:vAlign w:val="center"/>
          </w:tcPr>
          <w:p w14:paraId="4C14B34D"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512F6CFC" w14:textId="77777777" w:rsidR="001E59F3" w:rsidRPr="00E410B1"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E410B1" w14:paraId="021BC324" w14:textId="77777777" w:rsidTr="00842584">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514F904" w14:textId="77777777" w:rsidR="001E59F3" w:rsidRPr="00E410B1" w:rsidRDefault="001E59F3" w:rsidP="00CD2E53">
            <w:pPr>
              <w:pStyle w:val="Ttulo9"/>
              <w:ind w:left="113" w:right="113"/>
              <w:jc w:val="center"/>
              <w:outlineLvl w:val="8"/>
              <w:rPr>
                <w:b w:val="0"/>
                <w:szCs w:val="16"/>
              </w:rPr>
            </w:pPr>
          </w:p>
        </w:tc>
        <w:tc>
          <w:tcPr>
            <w:tcW w:w="3402" w:type="dxa"/>
          </w:tcPr>
          <w:p w14:paraId="20A1E78C" w14:textId="77777777" w:rsidR="001E59F3" w:rsidRPr="00E410B1" w:rsidRDefault="00C01F52" w:rsidP="00E410B1">
            <w:pPr>
              <w:pStyle w:val="Ttulo9"/>
              <w:outlineLvl w:val="8"/>
              <w:cnfStyle w:val="000000100000" w:firstRow="0" w:lastRow="0" w:firstColumn="0" w:lastColumn="0" w:oddVBand="0" w:evenVBand="0" w:oddHBand="1" w:evenHBand="0" w:firstRowFirstColumn="0" w:firstRowLastColumn="0" w:lastRowFirstColumn="0" w:lastRowLastColumn="0"/>
              <w:rPr>
                <w:szCs w:val="16"/>
              </w:rPr>
            </w:pPr>
            <w:bookmarkStart w:id="752" w:name="_[E]_OperSegAutoexpedibleNoExclusivo_5"/>
            <w:bookmarkEnd w:id="752"/>
            <w:r w:rsidRPr="00E410B1">
              <w:rPr>
                <w:szCs w:val="16"/>
              </w:rPr>
              <w:t xml:space="preserve">[E] </w:t>
            </w:r>
            <w:r w:rsidR="001E59F3" w:rsidRPr="00E410B1">
              <w:rPr>
                <w:szCs w:val="16"/>
              </w:rPr>
              <w:t>OperSegAutoexpedibleNoExclusivo</w:t>
            </w:r>
          </w:p>
        </w:tc>
        <w:tc>
          <w:tcPr>
            <w:tcW w:w="4536" w:type="dxa"/>
            <w:vAlign w:val="center"/>
          </w:tcPr>
          <w:p w14:paraId="7E3C9835" w14:textId="77777777" w:rsidR="001E59F3" w:rsidRPr="00E410B1" w:rsidRDefault="001E59F3" w:rsidP="00E410B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Operadores de Seguros Autoexpedibles No Exclusivo</w:t>
            </w:r>
          </w:p>
        </w:tc>
        <w:tc>
          <w:tcPr>
            <w:tcW w:w="397" w:type="dxa"/>
            <w:textDirection w:val="btLr"/>
            <w:vAlign w:val="center"/>
          </w:tcPr>
          <w:p w14:paraId="75A82BDA" w14:textId="77777777" w:rsidR="001E59F3" w:rsidRPr="00E410B1" w:rsidRDefault="001E59F3" w:rsidP="00E410B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No aplica</w:t>
            </w:r>
          </w:p>
        </w:tc>
        <w:tc>
          <w:tcPr>
            <w:tcW w:w="5103" w:type="dxa"/>
            <w:vAlign w:val="center"/>
          </w:tcPr>
          <w:p w14:paraId="4FA73B1D"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5D93972F" w14:textId="77777777" w:rsidR="001E59F3" w:rsidRPr="00E410B1"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E410B1" w14:paraId="1A954AF3" w14:textId="77777777" w:rsidTr="00842584">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E19E01D" w14:textId="77777777" w:rsidR="001E59F3" w:rsidRPr="00E410B1" w:rsidRDefault="001E59F3" w:rsidP="00CD2E53">
            <w:pPr>
              <w:pStyle w:val="Ttulo9"/>
              <w:ind w:left="113" w:right="113"/>
              <w:jc w:val="center"/>
              <w:outlineLvl w:val="8"/>
              <w:rPr>
                <w:b w:val="0"/>
                <w:szCs w:val="16"/>
              </w:rPr>
            </w:pPr>
          </w:p>
        </w:tc>
        <w:tc>
          <w:tcPr>
            <w:tcW w:w="3402" w:type="dxa"/>
          </w:tcPr>
          <w:p w14:paraId="41B7C6E7" w14:textId="77777777" w:rsidR="001E59F3" w:rsidRPr="00E410B1" w:rsidRDefault="00C01F52" w:rsidP="00E410B1">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753" w:name="_[E]_ProveTransfronterizosSeg_6"/>
            <w:bookmarkEnd w:id="753"/>
            <w:r w:rsidRPr="00E410B1">
              <w:rPr>
                <w:szCs w:val="16"/>
              </w:rPr>
              <w:t xml:space="preserve">[E] </w:t>
            </w:r>
            <w:r w:rsidR="001E59F3" w:rsidRPr="00E410B1">
              <w:rPr>
                <w:szCs w:val="16"/>
              </w:rPr>
              <w:t>ProveTransfronterizosSeg</w:t>
            </w:r>
          </w:p>
        </w:tc>
        <w:tc>
          <w:tcPr>
            <w:tcW w:w="4536" w:type="dxa"/>
            <w:vAlign w:val="center"/>
          </w:tcPr>
          <w:p w14:paraId="42565AF8" w14:textId="77777777" w:rsidR="001E59F3" w:rsidRPr="00E410B1" w:rsidRDefault="001E59F3" w:rsidP="00E410B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Proveedores transfronterizos de seguros</w:t>
            </w:r>
          </w:p>
        </w:tc>
        <w:tc>
          <w:tcPr>
            <w:tcW w:w="397" w:type="dxa"/>
            <w:textDirection w:val="btLr"/>
            <w:vAlign w:val="center"/>
          </w:tcPr>
          <w:p w14:paraId="05ECA7C6" w14:textId="77777777" w:rsidR="001E59F3" w:rsidRPr="00E410B1" w:rsidRDefault="001E59F3" w:rsidP="00E410B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410B1">
              <w:rPr>
                <w:rFonts w:cs="Arial"/>
              </w:rPr>
              <w:t>No aplica</w:t>
            </w:r>
          </w:p>
        </w:tc>
        <w:tc>
          <w:tcPr>
            <w:tcW w:w="5103" w:type="dxa"/>
            <w:vAlign w:val="center"/>
          </w:tcPr>
          <w:p w14:paraId="62ED1BF0"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3D55AB31" w14:textId="77777777" w:rsidR="001E59F3" w:rsidRPr="00E410B1"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E410B1" w14:paraId="700BE812" w14:textId="77777777" w:rsidTr="00CD2E53">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C68FF14" w14:textId="77777777" w:rsidR="001E59F3" w:rsidRPr="00E410B1" w:rsidRDefault="001E59F3" w:rsidP="00CD2E53">
            <w:pPr>
              <w:pStyle w:val="Ttulo9"/>
              <w:ind w:left="113" w:right="113"/>
              <w:jc w:val="center"/>
              <w:outlineLvl w:val="8"/>
              <w:rPr>
                <w:b w:val="0"/>
                <w:szCs w:val="16"/>
              </w:rPr>
            </w:pPr>
          </w:p>
        </w:tc>
        <w:tc>
          <w:tcPr>
            <w:tcW w:w="3402" w:type="dxa"/>
          </w:tcPr>
          <w:p w14:paraId="130E81F4" w14:textId="77777777" w:rsidR="001E59F3" w:rsidRPr="00E410B1" w:rsidRDefault="00C01F52" w:rsidP="00E410B1">
            <w:pPr>
              <w:pStyle w:val="Ttulo9"/>
              <w:outlineLvl w:val="8"/>
              <w:cnfStyle w:val="000000100000" w:firstRow="0" w:lastRow="0" w:firstColumn="0" w:lastColumn="0" w:oddVBand="0" w:evenVBand="0" w:oddHBand="1" w:evenHBand="0" w:firstRowFirstColumn="0" w:firstRowLastColumn="0" w:lastRowFirstColumn="0" w:lastRowLastColumn="0"/>
              <w:rPr>
                <w:szCs w:val="16"/>
              </w:rPr>
            </w:pPr>
            <w:bookmarkStart w:id="754" w:name="_[E]_OfiEntAseguradora_6"/>
            <w:bookmarkEnd w:id="754"/>
            <w:r w:rsidRPr="00E410B1">
              <w:rPr>
                <w:szCs w:val="16"/>
              </w:rPr>
              <w:t xml:space="preserve">[E] </w:t>
            </w:r>
            <w:r w:rsidR="001E59F3" w:rsidRPr="00E410B1">
              <w:rPr>
                <w:szCs w:val="16"/>
              </w:rPr>
              <w:t>OfiEntAseguradora</w:t>
            </w:r>
          </w:p>
        </w:tc>
        <w:tc>
          <w:tcPr>
            <w:tcW w:w="4536" w:type="dxa"/>
            <w:vAlign w:val="center"/>
          </w:tcPr>
          <w:p w14:paraId="2E9C1F78" w14:textId="77777777" w:rsidR="001E59F3" w:rsidRPr="00E410B1" w:rsidRDefault="001E59F3" w:rsidP="00E410B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 xml:space="preserve">Volumen de </w:t>
            </w:r>
            <w:r w:rsidR="00792E34">
              <w:rPr>
                <w:rFonts w:cs="Arial"/>
              </w:rPr>
              <w:t>primas de pólizas contratadas</w:t>
            </w:r>
            <w:r w:rsidRPr="00E410B1">
              <w:rPr>
                <w:rFonts w:cs="Arial"/>
              </w:rPr>
              <w:t xml:space="preserve"> que la entidad ha emitido durante el año colocadas a través de las sedes u oficinas de la entidad aseguradora</w:t>
            </w:r>
          </w:p>
        </w:tc>
        <w:tc>
          <w:tcPr>
            <w:tcW w:w="397" w:type="dxa"/>
            <w:textDirection w:val="btLr"/>
            <w:vAlign w:val="center"/>
          </w:tcPr>
          <w:p w14:paraId="3670106B" w14:textId="77777777" w:rsidR="001E59F3" w:rsidRPr="00E410B1" w:rsidRDefault="001E59F3" w:rsidP="00E410B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410B1">
              <w:rPr>
                <w:rFonts w:cs="Arial"/>
              </w:rPr>
              <w:t>No aplica</w:t>
            </w:r>
          </w:p>
        </w:tc>
        <w:tc>
          <w:tcPr>
            <w:tcW w:w="5103" w:type="dxa"/>
            <w:vAlign w:val="center"/>
          </w:tcPr>
          <w:p w14:paraId="043299D7"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24446CBA" w14:textId="77777777" w:rsidR="001E59F3" w:rsidRPr="00E410B1"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bl>
    <w:p w14:paraId="13D2E5D7" w14:textId="77777777" w:rsidR="00825F65" w:rsidRPr="00825F65" w:rsidRDefault="00825F65" w:rsidP="00825F65">
      <w:pPr>
        <w:rPr>
          <w:lang w:val="es-ES_tradnl" w:eastAsia="en-US"/>
        </w:rPr>
      </w:pPr>
    </w:p>
    <w:p w14:paraId="1CC820C8" w14:textId="77777777" w:rsidR="00825F65" w:rsidRDefault="00825F65" w:rsidP="00825F65">
      <w:pPr>
        <w:rPr>
          <w:lang w:val="es-ES_tradnl" w:eastAsia="en-US"/>
        </w:rPr>
      </w:pPr>
    </w:p>
    <w:p w14:paraId="449E4A8F" w14:textId="77777777" w:rsidR="00825F65" w:rsidRDefault="00825F65">
      <w:pPr>
        <w:rPr>
          <w:lang w:val="es-ES_tradnl" w:eastAsia="en-US"/>
        </w:rPr>
      </w:pPr>
      <w:r>
        <w:rPr>
          <w:lang w:val="es-ES_tradnl" w:eastAsia="en-US"/>
        </w:rPr>
        <w:br w:type="page"/>
      </w:r>
    </w:p>
    <w:p w14:paraId="079F28BE" w14:textId="77777777" w:rsidR="00825F65" w:rsidRPr="00825F65" w:rsidRDefault="00825F65" w:rsidP="00825F65">
      <w:pPr>
        <w:rPr>
          <w:lang w:val="es-ES_tradnl" w:eastAsia="en-US"/>
        </w:rPr>
      </w:pPr>
    </w:p>
    <w:p w14:paraId="7FEABDDD" w14:textId="77777777" w:rsidR="00825F65" w:rsidRPr="00DB25D0" w:rsidRDefault="00404167" w:rsidP="00F4314C">
      <w:pPr>
        <w:pStyle w:val="Ttulo3"/>
        <w:numPr>
          <w:ilvl w:val="0"/>
          <w:numId w:val="20"/>
        </w:numPr>
        <w:rPr>
          <w:lang w:eastAsia="en-US"/>
        </w:rPr>
      </w:pPr>
      <w:bookmarkStart w:id="755" w:name="_Toc136255537"/>
      <w:r>
        <w:rPr>
          <w:lang w:eastAsia="en-US"/>
        </w:rPr>
        <w:t>PrimasPolizasContratadas</w:t>
      </w:r>
      <w:r w:rsidR="00825F65" w:rsidRPr="00383671">
        <w:rPr>
          <w:lang w:eastAsia="en-US"/>
        </w:rPr>
        <w:t>SegGe</w:t>
      </w:r>
      <w:r w:rsidR="00825F65" w:rsidRPr="00DB25D0">
        <w:rPr>
          <w:lang w:eastAsia="en-US"/>
        </w:rPr>
        <w:t>neralesNuevaProd</w:t>
      </w:r>
      <w:r w:rsidR="006A0F66">
        <w:rPr>
          <w:lang w:eastAsia="en-US"/>
        </w:rPr>
        <w:t>ucion</w:t>
      </w:r>
      <w:bookmarkEnd w:id="755"/>
    </w:p>
    <w:p w14:paraId="6B82B401" w14:textId="77777777" w:rsidR="00825F65" w:rsidRPr="00DB25D0" w:rsidRDefault="00825F65" w:rsidP="00825F65">
      <w:pPr>
        <w:rPr>
          <w:lang w:val="es-ES_tradnl" w:eastAsia="en-US"/>
        </w:rPr>
      </w:pPr>
    </w:p>
    <w:tbl>
      <w:tblPr>
        <w:tblStyle w:val="Cuadrculamedia3-nfasis1"/>
        <w:tblpPr w:leftFromText="141" w:rightFromText="141" w:vertAnchor="text" w:horzAnchor="page" w:tblpX="1162" w:tblpY="-3"/>
        <w:tblW w:w="0" w:type="auto"/>
        <w:tblLayout w:type="fixed"/>
        <w:tblLook w:val="04A0" w:firstRow="1" w:lastRow="0" w:firstColumn="1" w:lastColumn="0" w:noHBand="0" w:noVBand="1"/>
      </w:tblPr>
      <w:tblGrid>
        <w:gridCol w:w="737"/>
        <w:gridCol w:w="3402"/>
        <w:gridCol w:w="4536"/>
        <w:gridCol w:w="388"/>
        <w:gridCol w:w="5103"/>
      </w:tblGrid>
      <w:tr w:rsidR="00825F65" w:rsidRPr="00DE32B4" w14:paraId="7B95E570" w14:textId="77777777" w:rsidTr="00DE32B4">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04079C9" w14:textId="77777777" w:rsidR="00825F65" w:rsidRPr="00DE32B4" w:rsidRDefault="00825F65" w:rsidP="00DE32B4">
            <w:pPr>
              <w:pStyle w:val="TtuloTabla"/>
              <w:ind w:left="113" w:right="113"/>
              <w:rPr>
                <w:rFonts w:cs="Arial"/>
                <w:b/>
                <w:szCs w:val="16"/>
              </w:rPr>
            </w:pPr>
            <w:r w:rsidRPr="00DE32B4">
              <w:rPr>
                <w:rFonts w:cs="Arial"/>
                <w:b/>
                <w:szCs w:val="16"/>
              </w:rPr>
              <w:lastRenderedPageBreak/>
              <w:t>Nodo</w:t>
            </w:r>
          </w:p>
        </w:tc>
        <w:tc>
          <w:tcPr>
            <w:tcW w:w="3402" w:type="dxa"/>
            <w:vAlign w:val="center"/>
          </w:tcPr>
          <w:p w14:paraId="148CCB65" w14:textId="77777777" w:rsidR="00825F65" w:rsidRPr="00DE32B4" w:rsidRDefault="003131EB" w:rsidP="00DE32B4">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E32B4">
              <w:rPr>
                <w:rFonts w:cs="Arial"/>
                <w:b/>
                <w:bCs w:val="0"/>
                <w:szCs w:val="16"/>
                <w:lang w:eastAsia="es-CR"/>
              </w:rPr>
              <w:t>Atributo[A] / Elemento[E]</w:t>
            </w:r>
          </w:p>
        </w:tc>
        <w:tc>
          <w:tcPr>
            <w:tcW w:w="4536" w:type="dxa"/>
            <w:vAlign w:val="center"/>
          </w:tcPr>
          <w:p w14:paraId="78639E15" w14:textId="77777777" w:rsidR="00825F65" w:rsidRPr="00DE32B4" w:rsidRDefault="00825F65" w:rsidP="00DE32B4">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E32B4">
              <w:rPr>
                <w:rFonts w:cs="Arial"/>
                <w:b/>
                <w:szCs w:val="16"/>
              </w:rPr>
              <w:t>Descripción</w:t>
            </w:r>
          </w:p>
        </w:tc>
        <w:tc>
          <w:tcPr>
            <w:tcW w:w="388" w:type="dxa"/>
            <w:textDirection w:val="btLr"/>
            <w:vAlign w:val="center"/>
          </w:tcPr>
          <w:p w14:paraId="20B474E8" w14:textId="77777777" w:rsidR="00825F65" w:rsidRPr="00DE32B4" w:rsidRDefault="00825F65" w:rsidP="00DE32B4">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szCs w:val="16"/>
              </w:rPr>
            </w:pPr>
            <w:r w:rsidRPr="00DE32B4">
              <w:rPr>
                <w:rFonts w:cs="Arial"/>
                <w:b/>
                <w:szCs w:val="16"/>
              </w:rPr>
              <w:t xml:space="preserve">Cuenta </w:t>
            </w:r>
            <w:r w:rsidR="003131EB" w:rsidRPr="00DE32B4">
              <w:rPr>
                <w:rFonts w:cs="Arial"/>
                <w:b/>
                <w:szCs w:val="16"/>
              </w:rPr>
              <w:t>catálogo</w:t>
            </w:r>
          </w:p>
        </w:tc>
        <w:tc>
          <w:tcPr>
            <w:tcW w:w="5103" w:type="dxa"/>
            <w:vAlign w:val="center"/>
          </w:tcPr>
          <w:p w14:paraId="45F5A3B3" w14:textId="77777777" w:rsidR="00825F65" w:rsidRPr="00DE32B4" w:rsidRDefault="00825F65" w:rsidP="00DE32B4">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E32B4">
              <w:rPr>
                <w:rFonts w:cs="Arial"/>
                <w:b/>
                <w:szCs w:val="16"/>
              </w:rPr>
              <w:t>Validaciones</w:t>
            </w:r>
          </w:p>
        </w:tc>
      </w:tr>
      <w:tr w:rsidR="001E59F3" w:rsidRPr="00DE32B4" w14:paraId="718860CB"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408FEA9B" w14:textId="77777777" w:rsidR="001E59F3" w:rsidRPr="00DE32B4" w:rsidRDefault="000B6351" w:rsidP="00CD2E53">
            <w:pPr>
              <w:pStyle w:val="Ttulo9"/>
              <w:jc w:val="center"/>
              <w:outlineLvl w:val="8"/>
              <w:rPr>
                <w:b w:val="0"/>
                <w:snapToGrid w:val="0"/>
                <w:lang w:val="es-ES_tradnl"/>
              </w:rPr>
            </w:pPr>
            <w:r>
              <w:rPr>
                <w:b w:val="0"/>
              </w:rPr>
              <w:t>[E]</w:t>
            </w:r>
            <w:r w:rsidR="00404167">
              <w:rPr>
                <w:b w:val="0"/>
                <w:snapToGrid w:val="0"/>
                <w:lang w:val="es-ES_tradnl"/>
              </w:rPr>
              <w:t>PrimasPolizasContratadas</w:t>
            </w:r>
            <w:r w:rsidR="001E59F3" w:rsidRPr="00DE32B4">
              <w:rPr>
                <w:b w:val="0"/>
                <w:snapToGrid w:val="0"/>
                <w:lang w:val="es-ES_tradnl"/>
              </w:rPr>
              <w:t>SegGeneralesNuevaProd</w:t>
            </w:r>
            <w:r w:rsidR="004C471F" w:rsidRPr="00DE32B4">
              <w:rPr>
                <w:b w:val="0"/>
                <w:snapToGrid w:val="0"/>
                <w:lang w:val="es-ES_tradnl"/>
              </w:rPr>
              <w:t>uccion</w:t>
            </w:r>
          </w:p>
        </w:tc>
        <w:tc>
          <w:tcPr>
            <w:tcW w:w="3402" w:type="dxa"/>
          </w:tcPr>
          <w:p w14:paraId="6C280BF4" w14:textId="77777777" w:rsidR="001E59F3" w:rsidRPr="00DE32B4" w:rsidRDefault="00C01F52" w:rsidP="00CD2E53">
            <w:pPr>
              <w:pStyle w:val="Ttulo9"/>
              <w:outlineLvl w:val="8"/>
              <w:cnfStyle w:val="000000100000" w:firstRow="0" w:lastRow="0" w:firstColumn="0" w:lastColumn="0" w:oddVBand="0" w:evenVBand="0" w:oddHBand="1" w:evenHBand="0" w:firstRowFirstColumn="0" w:firstRowLastColumn="0" w:lastRowFirstColumn="0" w:lastRowLastColumn="0"/>
            </w:pPr>
            <w:bookmarkStart w:id="756" w:name="_[A]_TotalPriSegGenerales_1"/>
            <w:bookmarkEnd w:id="756"/>
            <w:r w:rsidRPr="00DE32B4">
              <w:t xml:space="preserve">[A] </w:t>
            </w:r>
            <w:r w:rsidR="001E59F3" w:rsidRPr="00DE32B4">
              <w:t>TotalPriSegGenerales</w:t>
            </w:r>
          </w:p>
        </w:tc>
        <w:tc>
          <w:tcPr>
            <w:tcW w:w="4536" w:type="dxa"/>
          </w:tcPr>
          <w:p w14:paraId="575F9310" w14:textId="77777777" w:rsidR="001E59F3" w:rsidRPr="00DE32B4" w:rsidRDefault="001E59F3" w:rsidP="00397A3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todos los canales de comercialización y por todos los ramos de Seguros </w:t>
            </w:r>
            <w:r w:rsidR="00662B0D" w:rsidRPr="009B255B">
              <w:rPr>
                <w:rFonts w:cs="Arial"/>
              </w:rPr>
              <w:t>Generales</w:t>
            </w:r>
            <w:r w:rsidR="00662B0D">
              <w:rPr>
                <w:rFonts w:cs="Arial"/>
              </w:rPr>
              <w:t xml:space="preserve"> </w:t>
            </w:r>
          </w:p>
        </w:tc>
        <w:tc>
          <w:tcPr>
            <w:tcW w:w="388" w:type="dxa"/>
            <w:textDirection w:val="btLr"/>
          </w:tcPr>
          <w:p w14:paraId="0899BDBC" w14:textId="77777777" w:rsidR="001E59F3" w:rsidRPr="00DE32B4" w:rsidRDefault="001E59F3" w:rsidP="00CD2E5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0D107E83" w14:textId="77777777" w:rsidR="00CD2E53" w:rsidRPr="00DE32B4" w:rsidRDefault="00000000" w:rsidP="00CD2E53">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hyperlink w:anchor="_[A]_TotalPriSegGenerales_1" w:history="1">
              <w:r w:rsidR="003D05E3" w:rsidRPr="00DE32B4">
                <w:rPr>
                  <w:rStyle w:val="Hipervnculo"/>
                  <w:rFonts w:cs="Arial"/>
                </w:rPr>
                <w:t>[A] TotalPriSegGenerales</w:t>
              </w:r>
            </w:hyperlink>
            <w:r w:rsidR="003D05E3" w:rsidRPr="00DE32B4">
              <w:rPr>
                <w:rFonts w:cs="Arial"/>
              </w:rPr>
              <w:t xml:space="preserve"> = </w:t>
            </w:r>
          </w:p>
          <w:p w14:paraId="4CD21752" w14:textId="77777777" w:rsidR="001E59F3" w:rsidRDefault="00CD2E53" w:rsidP="00CD2E53">
            <w:pPr>
              <w:pStyle w:val="TextoJustificadoTabla"/>
              <w:jc w:val="left"/>
              <w:cnfStyle w:val="000000100000" w:firstRow="0" w:lastRow="0" w:firstColumn="0" w:lastColumn="0" w:oddVBand="0" w:evenVBand="0" w:oddHBand="1" w:evenHBand="0" w:firstRowFirstColumn="0" w:firstRowLastColumn="0" w:lastRowFirstColumn="0" w:lastRowLastColumn="0"/>
              <w:rPr>
                <w:rStyle w:val="Hipervnculo"/>
                <w:rFonts w:cs="Arial"/>
              </w:rPr>
            </w:pPr>
            <w:r w:rsidRPr="00DE32B4">
              <w:rPr>
                <w:rFonts w:cs="Arial"/>
              </w:rPr>
              <w:t>∑</w:t>
            </w:r>
            <w:r w:rsidR="003D05E3" w:rsidRPr="00DE32B4">
              <w:rPr>
                <w:rFonts w:cs="Arial"/>
              </w:rPr>
              <w:t xml:space="preserve"> </w:t>
            </w:r>
            <w:hyperlink w:anchor="_DesglosePrimasDevengadasSegGenerale_2" w:history="1">
              <w:r w:rsidR="003D05E3" w:rsidRPr="00DE32B4">
                <w:rPr>
                  <w:rStyle w:val="Hipervnculo"/>
                  <w:rFonts w:cs="Arial"/>
                </w:rPr>
                <w:t>Desglose</w:t>
              </w:r>
              <w:r w:rsidR="00404167">
                <w:rPr>
                  <w:rStyle w:val="Hipervnculo"/>
                  <w:rFonts w:cs="Arial"/>
                </w:rPr>
                <w:t>PrimasPolizasContratadas</w:t>
              </w:r>
              <w:r w:rsidR="00365175">
                <w:rPr>
                  <w:rStyle w:val="Hipervnculo"/>
                  <w:rFonts w:cs="Arial"/>
                </w:rPr>
                <w:t>SegGeneralesNuevaProduccio</w:t>
              </w:r>
              <w:r w:rsidR="003D05E3" w:rsidRPr="00DE32B4">
                <w:rPr>
                  <w:rStyle w:val="Hipervnculo"/>
                  <w:rFonts w:cs="Arial"/>
                </w:rPr>
                <w:t>n</w:t>
              </w:r>
            </w:hyperlink>
          </w:p>
          <w:p w14:paraId="32D57351" w14:textId="77777777" w:rsidR="00145BD2" w:rsidRDefault="00145BD2" w:rsidP="00CD2E53">
            <w:pPr>
              <w:pStyle w:val="TextoJustificadoTabla"/>
              <w:jc w:val="left"/>
              <w:cnfStyle w:val="000000100000" w:firstRow="0" w:lastRow="0" w:firstColumn="0" w:lastColumn="0" w:oddVBand="0" w:evenVBand="0" w:oddHBand="1" w:evenHBand="0" w:firstRowFirstColumn="0" w:firstRowLastColumn="0" w:lastRowFirstColumn="0" w:lastRowLastColumn="0"/>
              <w:rPr>
                <w:rStyle w:val="Hipervnculo"/>
                <w:rFonts w:cs="Arial"/>
              </w:rPr>
            </w:pPr>
          </w:p>
          <w:p w14:paraId="41B5ABB0" w14:textId="77777777" w:rsidR="00145BD2" w:rsidRPr="00DE32B4" w:rsidRDefault="003472FF" w:rsidP="00145BD2">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r>
              <w:t>[E]PrimasPolizasContratadas</w:t>
            </w:r>
            <w:r w:rsidRPr="00DE32B4">
              <w:t xml:space="preserve">SegGeneralesNuevaProduccion </w:t>
            </w:r>
            <w:r w:rsidR="00145BD2" w:rsidRPr="00DE32B4">
              <w:t>[A] TotalPriSegGenerales</w:t>
            </w:r>
            <w:r w:rsidR="00145BD2">
              <w:rPr>
                <w:rStyle w:val="Hipervnculo"/>
                <w:rFonts w:cs="Arial"/>
              </w:rPr>
              <w:t xml:space="preserve"> no puede ser mayor a </w:t>
            </w:r>
            <w:r w:rsidR="00145BD2" w:rsidRPr="00145BD2">
              <w:rPr>
                <w:rStyle w:val="Hipervnculo"/>
                <w:rFonts w:cs="Arial"/>
              </w:rPr>
              <w:t>[E]PrimasPolizasContratadasSeg</w:t>
            </w:r>
            <w:r w:rsidR="00145BD2">
              <w:rPr>
                <w:rStyle w:val="Hipervnculo"/>
                <w:rFonts w:cs="Arial"/>
              </w:rPr>
              <w:t>Generales</w:t>
            </w:r>
            <w:r w:rsidR="00145BD2" w:rsidRPr="00145BD2">
              <w:rPr>
                <w:rStyle w:val="Hipervnculo"/>
                <w:rFonts w:cs="Arial"/>
              </w:rPr>
              <w:t xml:space="preserve"> [A] TotalPriSeg</w:t>
            </w:r>
            <w:r w:rsidR="00145BD2">
              <w:rPr>
                <w:rStyle w:val="Hipervnculo"/>
                <w:rFonts w:cs="Arial"/>
              </w:rPr>
              <w:t>Generales</w:t>
            </w:r>
          </w:p>
        </w:tc>
      </w:tr>
      <w:tr w:rsidR="001E59F3" w:rsidRPr="00DE32B4" w14:paraId="163ED24D"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17F62E21" w14:textId="77777777" w:rsidR="001E59F3" w:rsidRPr="00DE32B4" w:rsidRDefault="000B6351" w:rsidP="00CD2E53">
            <w:pPr>
              <w:pStyle w:val="Ttulo9"/>
              <w:jc w:val="center"/>
              <w:outlineLvl w:val="8"/>
              <w:rPr>
                <w:b w:val="0"/>
                <w:snapToGrid w:val="0"/>
                <w:lang w:val="es-ES_tradnl"/>
              </w:rPr>
            </w:pPr>
            <w:bookmarkStart w:id="757" w:name="_DesglosePrimasDevengadasSegGenerale_2"/>
            <w:bookmarkEnd w:id="757"/>
            <w:r>
              <w:rPr>
                <w:b w:val="0"/>
              </w:rPr>
              <w:t>[E]</w:t>
            </w:r>
            <w:r w:rsidR="001E59F3" w:rsidRPr="00DE32B4">
              <w:rPr>
                <w:b w:val="0"/>
                <w:snapToGrid w:val="0"/>
                <w:lang w:val="es-ES_tradnl"/>
              </w:rPr>
              <w:t>Desglose</w:t>
            </w:r>
            <w:r w:rsidR="00404167">
              <w:rPr>
                <w:b w:val="0"/>
                <w:snapToGrid w:val="0"/>
                <w:lang w:val="es-ES_tradnl"/>
              </w:rPr>
              <w:t>PrimasPolizasContratadas</w:t>
            </w:r>
            <w:r w:rsidR="004C471F" w:rsidRPr="00DE32B4">
              <w:rPr>
                <w:b w:val="0"/>
                <w:snapToGrid w:val="0"/>
                <w:lang w:val="es-ES_tradnl"/>
              </w:rPr>
              <w:t>SegGeneralesNuevaProduccion</w:t>
            </w:r>
          </w:p>
        </w:tc>
        <w:tc>
          <w:tcPr>
            <w:tcW w:w="3402" w:type="dxa"/>
          </w:tcPr>
          <w:p w14:paraId="5A546E7F" w14:textId="77777777" w:rsidR="001E59F3" w:rsidRPr="00DE32B4" w:rsidRDefault="00C01F52" w:rsidP="00286AD5">
            <w:pPr>
              <w:pStyle w:val="Ttulo9"/>
              <w:outlineLvl w:val="8"/>
              <w:cnfStyle w:val="000000000000" w:firstRow="0" w:lastRow="0" w:firstColumn="0" w:lastColumn="0" w:oddVBand="0" w:evenVBand="0" w:oddHBand="0" w:evenHBand="0" w:firstRowFirstColumn="0" w:firstRowLastColumn="0" w:lastRowFirstColumn="0" w:lastRowLastColumn="0"/>
            </w:pPr>
            <w:bookmarkStart w:id="758" w:name="_[A]_TotalAgenSegurosNoVinculadoExcl_7"/>
            <w:bookmarkEnd w:id="758"/>
            <w:r w:rsidRPr="00DE32B4">
              <w:t xml:space="preserve">[A] </w:t>
            </w:r>
            <w:r w:rsidR="001E59F3" w:rsidRPr="00DE32B4">
              <w:t>TotalAgenSegNoVinculadoExclusivo</w:t>
            </w:r>
          </w:p>
        </w:tc>
        <w:tc>
          <w:tcPr>
            <w:tcW w:w="4536" w:type="dxa"/>
          </w:tcPr>
          <w:p w14:paraId="741FD50D" w14:textId="77777777" w:rsidR="001E59F3" w:rsidRPr="00DE32B4" w:rsidRDefault="001E59F3" w:rsidP="00397A3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Agentes de Seguros No Vinculados Exclusivos para todos los ramos</w:t>
            </w:r>
          </w:p>
        </w:tc>
        <w:tc>
          <w:tcPr>
            <w:tcW w:w="388" w:type="dxa"/>
            <w:textDirection w:val="btLr"/>
          </w:tcPr>
          <w:p w14:paraId="043D488A" w14:textId="77777777" w:rsidR="001E59F3" w:rsidRPr="00DE32B4" w:rsidRDefault="001E59F3" w:rsidP="00CD2E5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3E149081" w14:textId="77777777" w:rsidR="00CD2E53" w:rsidRPr="00DE32B4" w:rsidRDefault="00000000" w:rsidP="00CD2E53">
            <w:pP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hyperlink w:anchor="_[A]_TotalAgenSegurosNoVinculadoExcl_7" w:history="1">
              <w:r w:rsidR="003D05E3" w:rsidRPr="00DE32B4">
                <w:rPr>
                  <w:rStyle w:val="Hipervnculo"/>
                  <w:rFonts w:cs="Arial"/>
                  <w:snapToGrid w:val="0"/>
                  <w:sz w:val="16"/>
                  <w:szCs w:val="16"/>
                  <w:lang w:val="es-ES_tradnl"/>
                </w:rPr>
                <w:t>[A] TotalAgenSegurosNoVinculadoExclusivo</w:t>
              </w:r>
            </w:hyperlink>
            <w:r w:rsidR="003D05E3" w:rsidRPr="00DE32B4">
              <w:rPr>
                <w:rFonts w:cs="Arial"/>
                <w:snapToGrid w:val="0"/>
                <w:sz w:val="16"/>
                <w:szCs w:val="16"/>
                <w:lang w:val="es-ES_tradnl"/>
              </w:rPr>
              <w:t xml:space="preserve"> = </w:t>
            </w:r>
          </w:p>
          <w:p w14:paraId="35F86B72" w14:textId="77777777" w:rsidR="001E59F3" w:rsidRPr="00DE32B4" w:rsidRDefault="00CD2E53" w:rsidP="00CD2E53">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DE32B4">
              <w:rPr>
                <w:rFonts w:cs="Arial"/>
                <w:snapToGrid w:val="0"/>
                <w:sz w:val="16"/>
                <w:szCs w:val="16"/>
                <w:lang w:val="es-ES_tradnl"/>
              </w:rPr>
              <w:t>∑</w:t>
            </w:r>
            <w:r w:rsidR="003D05E3" w:rsidRPr="00DE32B4">
              <w:rPr>
                <w:rFonts w:cs="Arial"/>
                <w:snapToGrid w:val="0"/>
                <w:sz w:val="16"/>
                <w:szCs w:val="16"/>
                <w:lang w:val="es-ES_tradnl"/>
              </w:rPr>
              <w:t xml:space="preserve"> </w:t>
            </w:r>
            <w:hyperlink w:anchor="_[E]_AgenSegurosNoVinculadoExclusivo_7" w:history="1">
              <w:r w:rsidR="003D05E3" w:rsidRPr="00DE32B4">
                <w:rPr>
                  <w:rStyle w:val="Hipervnculo"/>
                  <w:rFonts w:cs="Arial"/>
                  <w:snapToGrid w:val="0"/>
                  <w:sz w:val="16"/>
                  <w:szCs w:val="16"/>
                  <w:lang w:val="es-ES_tradnl"/>
                </w:rPr>
                <w:t>[E] AgenSegurosNoVinculadoExclusivo</w:t>
              </w:r>
            </w:hyperlink>
          </w:p>
        </w:tc>
      </w:tr>
      <w:tr w:rsidR="001E59F3" w:rsidRPr="00DE32B4" w14:paraId="01EB7C90"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3169E4E" w14:textId="77777777" w:rsidR="001E59F3" w:rsidRPr="00DE32B4" w:rsidRDefault="001E59F3" w:rsidP="00CD2E53">
            <w:pPr>
              <w:pStyle w:val="Ttulo9"/>
              <w:jc w:val="center"/>
              <w:outlineLvl w:val="8"/>
              <w:rPr>
                <w:b w:val="0"/>
                <w:snapToGrid w:val="0"/>
                <w:lang w:val="es-ES_tradnl"/>
              </w:rPr>
            </w:pPr>
          </w:p>
        </w:tc>
        <w:tc>
          <w:tcPr>
            <w:tcW w:w="3402" w:type="dxa"/>
          </w:tcPr>
          <w:p w14:paraId="15C3D102" w14:textId="77777777" w:rsidR="001E59F3" w:rsidRPr="00DE32B4" w:rsidRDefault="00C01F52" w:rsidP="00CD2E53">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759" w:name="_[A]_TotalAgenSegNoVinculadosNoExclu_7"/>
            <w:bookmarkEnd w:id="759"/>
            <w:r w:rsidRPr="00DE32B4">
              <w:t xml:space="preserve">[A] </w:t>
            </w:r>
            <w:r w:rsidR="001E59F3" w:rsidRPr="00DE32B4">
              <w:rPr>
                <w:snapToGrid w:val="0"/>
                <w:lang w:val="es-ES_tradnl"/>
              </w:rPr>
              <w:t>TotalAgenSegNoVinculadosNoExclusivo</w:t>
            </w:r>
          </w:p>
        </w:tc>
        <w:tc>
          <w:tcPr>
            <w:tcW w:w="4536" w:type="dxa"/>
          </w:tcPr>
          <w:p w14:paraId="1435F5D3" w14:textId="77777777" w:rsidR="001E59F3" w:rsidRPr="00DE32B4" w:rsidRDefault="001E59F3" w:rsidP="00397A3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Agentes de Seguros No Vinculados No Exclusivos</w:t>
            </w:r>
          </w:p>
        </w:tc>
        <w:tc>
          <w:tcPr>
            <w:tcW w:w="388" w:type="dxa"/>
            <w:textDirection w:val="btLr"/>
          </w:tcPr>
          <w:p w14:paraId="75245DB1" w14:textId="77777777" w:rsidR="001E59F3" w:rsidRPr="00DE32B4" w:rsidRDefault="001E59F3" w:rsidP="00CD2E5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0F2B386E" w14:textId="77777777" w:rsidR="00CD2E53" w:rsidRPr="00DE32B4" w:rsidRDefault="00000000" w:rsidP="00CD2E53">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hyperlink w:anchor="_[A]_TotalAgenSegNoVinculadosNoExclu_7" w:history="1">
              <w:r w:rsidR="003D05E3" w:rsidRPr="00DE32B4">
                <w:rPr>
                  <w:rStyle w:val="Hipervnculo"/>
                  <w:rFonts w:cs="Arial"/>
                  <w:snapToGrid w:val="0"/>
                  <w:sz w:val="16"/>
                  <w:szCs w:val="16"/>
                  <w:lang w:val="es-ES_tradnl"/>
                </w:rPr>
                <w:t>[A] TotalAgenSegNoVinculadosNoExclusivo</w:t>
              </w:r>
            </w:hyperlink>
            <w:r w:rsidR="003D05E3" w:rsidRPr="00DE32B4">
              <w:rPr>
                <w:rFonts w:cs="Arial"/>
                <w:snapToGrid w:val="0"/>
                <w:sz w:val="16"/>
                <w:szCs w:val="16"/>
                <w:lang w:val="es-ES_tradnl"/>
              </w:rPr>
              <w:t xml:space="preserve"> = </w:t>
            </w:r>
          </w:p>
          <w:p w14:paraId="08208172" w14:textId="77777777" w:rsidR="003D05E3" w:rsidRPr="00DE32B4" w:rsidRDefault="00CD2E53" w:rsidP="00CD2E53">
            <w:pP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DE32B4">
              <w:rPr>
                <w:rFonts w:cs="Arial"/>
                <w:snapToGrid w:val="0"/>
                <w:sz w:val="16"/>
                <w:szCs w:val="16"/>
                <w:lang w:val="es-ES_tradnl"/>
              </w:rPr>
              <w:t>∑</w:t>
            </w:r>
            <w:r w:rsidR="003D05E3" w:rsidRPr="00DE32B4">
              <w:rPr>
                <w:rFonts w:cs="Arial"/>
                <w:snapToGrid w:val="0"/>
                <w:sz w:val="16"/>
                <w:szCs w:val="16"/>
                <w:lang w:val="es-ES_tradnl"/>
              </w:rPr>
              <w:t xml:space="preserve"> </w:t>
            </w:r>
            <w:hyperlink w:anchor="_[E]_AgenSegNoVinculadosNoExclusivo_7" w:history="1">
              <w:r w:rsidR="003D05E3" w:rsidRPr="00DE32B4">
                <w:rPr>
                  <w:rStyle w:val="Hipervnculo"/>
                  <w:rFonts w:cs="Arial"/>
                  <w:snapToGrid w:val="0"/>
                  <w:sz w:val="16"/>
                  <w:szCs w:val="16"/>
                  <w:lang w:val="es-ES_tradnl"/>
                </w:rPr>
                <w:t>[E] AgenSegNoVinculadosNoExclusivo</w:t>
              </w:r>
            </w:hyperlink>
          </w:p>
          <w:p w14:paraId="6212AFB4" w14:textId="77777777" w:rsidR="001E59F3" w:rsidRPr="00DE32B4" w:rsidRDefault="001E59F3" w:rsidP="00CD2E53">
            <w:pPr>
              <w:cnfStyle w:val="000000100000" w:firstRow="0" w:lastRow="0" w:firstColumn="0" w:lastColumn="0" w:oddVBand="0" w:evenVBand="0" w:oddHBand="1" w:evenHBand="0" w:firstRowFirstColumn="0" w:firstRowLastColumn="0" w:lastRowFirstColumn="0" w:lastRowLastColumn="0"/>
              <w:rPr>
                <w:rFonts w:cs="Arial"/>
                <w:sz w:val="16"/>
                <w:szCs w:val="16"/>
              </w:rPr>
            </w:pPr>
          </w:p>
        </w:tc>
      </w:tr>
      <w:tr w:rsidR="001E59F3" w:rsidRPr="00DE32B4" w14:paraId="68793A2C"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2165091" w14:textId="77777777" w:rsidR="001E59F3" w:rsidRPr="00DE32B4" w:rsidRDefault="001E59F3" w:rsidP="00CD2E53">
            <w:pPr>
              <w:pStyle w:val="Ttulo9"/>
              <w:jc w:val="center"/>
              <w:outlineLvl w:val="8"/>
              <w:rPr>
                <w:b w:val="0"/>
                <w:snapToGrid w:val="0"/>
                <w:lang w:val="es-ES_tradnl"/>
              </w:rPr>
            </w:pPr>
          </w:p>
        </w:tc>
        <w:tc>
          <w:tcPr>
            <w:tcW w:w="3402" w:type="dxa"/>
          </w:tcPr>
          <w:p w14:paraId="6D1DA39E" w14:textId="77777777" w:rsidR="001E59F3" w:rsidRPr="00DE32B4" w:rsidRDefault="00C01F52" w:rsidP="00CD2E53">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760" w:name="_[A]_TotalSocAgenSegExclusiva_7"/>
            <w:bookmarkEnd w:id="760"/>
            <w:r w:rsidRPr="00DE32B4">
              <w:t xml:space="preserve">[A] </w:t>
            </w:r>
            <w:r w:rsidR="001E59F3" w:rsidRPr="00DE32B4">
              <w:rPr>
                <w:snapToGrid w:val="0"/>
                <w:lang w:val="es-ES_tradnl"/>
              </w:rPr>
              <w:t>TotalSocAgenSegExclusiva</w:t>
            </w:r>
          </w:p>
        </w:tc>
        <w:tc>
          <w:tcPr>
            <w:tcW w:w="4536" w:type="dxa"/>
          </w:tcPr>
          <w:p w14:paraId="251AC62F" w14:textId="77777777" w:rsidR="001E59F3" w:rsidRPr="00DE32B4" w:rsidRDefault="001E59F3" w:rsidP="00397A3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Sociedades Agencia de Seguros Exclusivas</w:t>
            </w:r>
          </w:p>
        </w:tc>
        <w:tc>
          <w:tcPr>
            <w:tcW w:w="388" w:type="dxa"/>
            <w:textDirection w:val="btLr"/>
          </w:tcPr>
          <w:p w14:paraId="0F31AE34" w14:textId="77777777" w:rsidR="001E59F3" w:rsidRPr="00DE32B4" w:rsidRDefault="001E59F3" w:rsidP="00CD2E5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7FF4AC0C" w14:textId="77777777" w:rsidR="001E59F3" w:rsidRPr="00DE32B4" w:rsidRDefault="00000000" w:rsidP="00CD2E53">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SocAgenSegExclusiva_7" w:history="1">
              <w:r w:rsidR="003D05E3" w:rsidRPr="00DE32B4">
                <w:rPr>
                  <w:rStyle w:val="Hipervnculo"/>
                  <w:rFonts w:cs="Arial"/>
                  <w:sz w:val="16"/>
                  <w:szCs w:val="16"/>
                </w:rPr>
                <w:t>[A] TotalSocAgenSegExclusiva</w:t>
              </w:r>
            </w:hyperlink>
            <w:r w:rsidR="003D05E3" w:rsidRPr="00DE32B4">
              <w:rPr>
                <w:rFonts w:cs="Arial"/>
                <w:sz w:val="16"/>
                <w:szCs w:val="16"/>
              </w:rPr>
              <w:t xml:space="preserve"> = </w:t>
            </w:r>
            <w:r w:rsidR="00CD2E53" w:rsidRPr="00DE32B4">
              <w:rPr>
                <w:rFonts w:cs="Arial"/>
                <w:sz w:val="16"/>
                <w:szCs w:val="16"/>
              </w:rPr>
              <w:t>∑</w:t>
            </w:r>
            <w:r w:rsidR="003D05E3" w:rsidRPr="00DE32B4">
              <w:rPr>
                <w:rFonts w:cs="Arial"/>
                <w:sz w:val="16"/>
                <w:szCs w:val="16"/>
              </w:rPr>
              <w:t xml:space="preserve"> </w:t>
            </w:r>
            <w:hyperlink w:anchor="_[E]_SocAgenSegExclusiva_7" w:history="1">
              <w:r w:rsidR="003D05E3" w:rsidRPr="00DE32B4">
                <w:rPr>
                  <w:rStyle w:val="Hipervnculo"/>
                  <w:rFonts w:cs="Arial"/>
                  <w:sz w:val="16"/>
                  <w:szCs w:val="16"/>
                </w:rPr>
                <w:t>[E] SocAgenSegExclusiva</w:t>
              </w:r>
            </w:hyperlink>
          </w:p>
        </w:tc>
      </w:tr>
      <w:tr w:rsidR="001E59F3" w:rsidRPr="00DE32B4" w14:paraId="609AA023"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DB9A6E5" w14:textId="77777777" w:rsidR="001E59F3" w:rsidRPr="00DE32B4" w:rsidRDefault="001E59F3" w:rsidP="00CD2E53">
            <w:pPr>
              <w:pStyle w:val="Ttulo9"/>
              <w:jc w:val="center"/>
              <w:outlineLvl w:val="8"/>
              <w:rPr>
                <w:b w:val="0"/>
                <w:snapToGrid w:val="0"/>
                <w:lang w:val="es-ES_tradnl"/>
              </w:rPr>
            </w:pPr>
          </w:p>
        </w:tc>
        <w:tc>
          <w:tcPr>
            <w:tcW w:w="3402" w:type="dxa"/>
          </w:tcPr>
          <w:p w14:paraId="26444ACD" w14:textId="77777777" w:rsidR="001E59F3" w:rsidRPr="00DE32B4" w:rsidRDefault="00C01F52" w:rsidP="00CD2E53">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761" w:name="_[A]_TotalSocAgenSegNoExclusiva_7"/>
            <w:bookmarkEnd w:id="761"/>
            <w:r w:rsidRPr="00DE32B4">
              <w:t xml:space="preserve">[A] </w:t>
            </w:r>
            <w:r w:rsidR="001E59F3" w:rsidRPr="00DE32B4">
              <w:rPr>
                <w:snapToGrid w:val="0"/>
                <w:lang w:val="es-ES_tradnl"/>
              </w:rPr>
              <w:t>TotalSocAgenSegNoExclusiva</w:t>
            </w:r>
          </w:p>
        </w:tc>
        <w:tc>
          <w:tcPr>
            <w:tcW w:w="4536" w:type="dxa"/>
          </w:tcPr>
          <w:p w14:paraId="24F66960" w14:textId="77777777" w:rsidR="001E59F3" w:rsidRPr="00DE32B4" w:rsidRDefault="001E59F3" w:rsidP="00397A3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Sociedades Agencia de Seguros No Exclusivas</w:t>
            </w:r>
          </w:p>
        </w:tc>
        <w:tc>
          <w:tcPr>
            <w:tcW w:w="388" w:type="dxa"/>
            <w:textDirection w:val="btLr"/>
          </w:tcPr>
          <w:p w14:paraId="1C35459E" w14:textId="77777777" w:rsidR="001E59F3" w:rsidRPr="00DE32B4" w:rsidRDefault="001E59F3" w:rsidP="00CD2E5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42BC8BA6" w14:textId="77777777" w:rsidR="00CD2E53" w:rsidRPr="00DE32B4" w:rsidRDefault="00000000" w:rsidP="00CD2E53">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SocAgenSegNoExclusiva_7" w:history="1">
              <w:r w:rsidR="00CC7E9D" w:rsidRPr="00DE32B4">
                <w:rPr>
                  <w:rStyle w:val="Hipervnculo"/>
                  <w:rFonts w:cs="Arial"/>
                  <w:sz w:val="16"/>
                  <w:szCs w:val="16"/>
                </w:rPr>
                <w:t>[A] TotalSocAgenSegNoExclusiva</w:t>
              </w:r>
            </w:hyperlink>
            <w:r w:rsidR="00CC7E9D" w:rsidRPr="00DE32B4">
              <w:rPr>
                <w:rFonts w:cs="Arial"/>
                <w:sz w:val="16"/>
                <w:szCs w:val="16"/>
              </w:rPr>
              <w:t xml:space="preserve"> = </w:t>
            </w:r>
          </w:p>
          <w:p w14:paraId="5646438F" w14:textId="77777777" w:rsidR="001E59F3" w:rsidRPr="00DE32B4" w:rsidRDefault="00CD2E53" w:rsidP="00CD2E53">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DE32B4">
              <w:rPr>
                <w:rFonts w:cs="Arial"/>
                <w:sz w:val="16"/>
                <w:szCs w:val="16"/>
              </w:rPr>
              <w:t>∑</w:t>
            </w:r>
            <w:r w:rsidR="00CC7E9D" w:rsidRPr="00DE32B4">
              <w:rPr>
                <w:rFonts w:cs="Arial"/>
                <w:sz w:val="16"/>
                <w:szCs w:val="16"/>
              </w:rPr>
              <w:t xml:space="preserve"> </w:t>
            </w:r>
            <w:hyperlink w:anchor="_[E]_SocAgenSegNoExclusiva_7" w:history="1">
              <w:r w:rsidR="00CC7E9D" w:rsidRPr="00DE32B4">
                <w:rPr>
                  <w:rStyle w:val="Hipervnculo"/>
                  <w:rFonts w:cs="Arial"/>
                  <w:sz w:val="16"/>
                  <w:szCs w:val="16"/>
                </w:rPr>
                <w:t>[E] SocAgenSegNoExclusiva</w:t>
              </w:r>
            </w:hyperlink>
          </w:p>
        </w:tc>
      </w:tr>
      <w:tr w:rsidR="001E59F3" w:rsidRPr="00DE32B4" w14:paraId="5DCAA50C"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6FE3ABB" w14:textId="77777777" w:rsidR="001E59F3" w:rsidRPr="00DE32B4" w:rsidRDefault="001E59F3" w:rsidP="00CD2E53">
            <w:pPr>
              <w:pStyle w:val="Ttulo9"/>
              <w:jc w:val="center"/>
              <w:outlineLvl w:val="8"/>
              <w:rPr>
                <w:b w:val="0"/>
                <w:snapToGrid w:val="0"/>
                <w:lang w:val="es-ES_tradnl"/>
              </w:rPr>
            </w:pPr>
          </w:p>
        </w:tc>
        <w:tc>
          <w:tcPr>
            <w:tcW w:w="3402" w:type="dxa"/>
          </w:tcPr>
          <w:p w14:paraId="021FCD83" w14:textId="77777777" w:rsidR="001E59F3" w:rsidRPr="00DE32B4" w:rsidRDefault="00C01F52" w:rsidP="00CD2E53">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762" w:name="_[A]_TotalSocCorredoraSeg_7"/>
            <w:bookmarkEnd w:id="762"/>
            <w:r w:rsidRPr="00DE32B4">
              <w:t xml:space="preserve">[A] </w:t>
            </w:r>
            <w:r w:rsidR="001E59F3" w:rsidRPr="00DE32B4">
              <w:rPr>
                <w:snapToGrid w:val="0"/>
                <w:lang w:val="es-ES_tradnl"/>
              </w:rPr>
              <w:t>TotalSocCorredoraSeg</w:t>
            </w:r>
          </w:p>
        </w:tc>
        <w:tc>
          <w:tcPr>
            <w:tcW w:w="4536" w:type="dxa"/>
          </w:tcPr>
          <w:p w14:paraId="191BC933" w14:textId="77777777" w:rsidR="001E59F3" w:rsidRPr="00DE32B4" w:rsidRDefault="001E59F3" w:rsidP="00397A3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Sociedades Corredoras de Seguros</w:t>
            </w:r>
          </w:p>
        </w:tc>
        <w:tc>
          <w:tcPr>
            <w:tcW w:w="388" w:type="dxa"/>
            <w:textDirection w:val="btLr"/>
          </w:tcPr>
          <w:p w14:paraId="5A025C41" w14:textId="77777777" w:rsidR="001E59F3" w:rsidRPr="00DE32B4" w:rsidRDefault="001E59F3" w:rsidP="00CD2E5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279A1955" w14:textId="77777777" w:rsidR="001E59F3" w:rsidRPr="00DE32B4" w:rsidRDefault="00000000" w:rsidP="00CD2E53">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SocCorredoraSeg_7" w:history="1">
              <w:r w:rsidR="00CC7E9D" w:rsidRPr="00DE32B4">
                <w:rPr>
                  <w:rStyle w:val="Hipervnculo"/>
                  <w:rFonts w:cs="Arial"/>
                  <w:sz w:val="16"/>
                  <w:szCs w:val="16"/>
                </w:rPr>
                <w:t>[A] TotalSocCorredoraSeg</w:t>
              </w:r>
            </w:hyperlink>
            <w:r w:rsidR="00CC7E9D" w:rsidRPr="00DE32B4">
              <w:rPr>
                <w:rFonts w:cs="Arial"/>
                <w:sz w:val="16"/>
                <w:szCs w:val="16"/>
              </w:rPr>
              <w:t xml:space="preserve"> = </w:t>
            </w:r>
            <w:r w:rsidR="00CD2E53" w:rsidRPr="00DE32B4">
              <w:rPr>
                <w:rFonts w:cs="Arial"/>
                <w:sz w:val="16"/>
                <w:szCs w:val="16"/>
              </w:rPr>
              <w:t>∑</w:t>
            </w:r>
            <w:r w:rsidR="00CC7E9D" w:rsidRPr="00DE32B4">
              <w:rPr>
                <w:rFonts w:cs="Arial"/>
                <w:sz w:val="16"/>
                <w:szCs w:val="16"/>
              </w:rPr>
              <w:t xml:space="preserve"> </w:t>
            </w:r>
            <w:hyperlink w:anchor="_[E]_SocCorredoraSeg_7" w:history="1">
              <w:r w:rsidR="00CC7E9D" w:rsidRPr="00DE32B4">
                <w:rPr>
                  <w:rStyle w:val="Hipervnculo"/>
                  <w:rFonts w:cs="Arial"/>
                  <w:sz w:val="16"/>
                  <w:szCs w:val="16"/>
                </w:rPr>
                <w:t>[E] SocCorredoraSeg</w:t>
              </w:r>
            </w:hyperlink>
          </w:p>
        </w:tc>
      </w:tr>
      <w:tr w:rsidR="001E59F3" w:rsidRPr="00DE32B4" w14:paraId="5567548C"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22AAF07" w14:textId="77777777" w:rsidR="001E59F3" w:rsidRPr="00DE32B4" w:rsidRDefault="001E59F3" w:rsidP="00CD2E53">
            <w:pPr>
              <w:pStyle w:val="Ttulo9"/>
              <w:jc w:val="center"/>
              <w:outlineLvl w:val="8"/>
              <w:rPr>
                <w:b w:val="0"/>
                <w:snapToGrid w:val="0"/>
                <w:lang w:val="es-ES_tradnl"/>
              </w:rPr>
            </w:pPr>
          </w:p>
        </w:tc>
        <w:tc>
          <w:tcPr>
            <w:tcW w:w="3402" w:type="dxa"/>
          </w:tcPr>
          <w:p w14:paraId="7A896812" w14:textId="77777777" w:rsidR="001E59F3" w:rsidRPr="00DE32B4" w:rsidRDefault="00C01F52" w:rsidP="00CD2E53">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763" w:name="_[A]_TotalOperSegAutoexpedibleExclus_7"/>
            <w:bookmarkEnd w:id="763"/>
            <w:r w:rsidRPr="00DE32B4">
              <w:t xml:space="preserve">[A] </w:t>
            </w:r>
            <w:r w:rsidR="001E59F3" w:rsidRPr="00DE32B4">
              <w:rPr>
                <w:snapToGrid w:val="0"/>
                <w:lang w:val="es-ES_tradnl"/>
              </w:rPr>
              <w:t>TotalOperSegAutoexpedibleExclusivo</w:t>
            </w:r>
          </w:p>
        </w:tc>
        <w:tc>
          <w:tcPr>
            <w:tcW w:w="4536" w:type="dxa"/>
          </w:tcPr>
          <w:p w14:paraId="046A7427" w14:textId="77777777" w:rsidR="001E59F3" w:rsidRPr="00DE32B4" w:rsidRDefault="001E59F3" w:rsidP="00397A3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Operadores de Seguros Autoexpedibles Exclusivo</w:t>
            </w:r>
          </w:p>
        </w:tc>
        <w:tc>
          <w:tcPr>
            <w:tcW w:w="388" w:type="dxa"/>
            <w:textDirection w:val="btLr"/>
          </w:tcPr>
          <w:p w14:paraId="02F6A828" w14:textId="77777777" w:rsidR="001E59F3" w:rsidRPr="00DE32B4" w:rsidRDefault="001E59F3" w:rsidP="00CD2E5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4B9DAB8C" w14:textId="77777777" w:rsidR="00CD2E53" w:rsidRPr="00DE32B4" w:rsidRDefault="00000000" w:rsidP="00CD2E53">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OperSegAutoexpedibleExclus_7" w:history="1">
              <w:r w:rsidR="00CC7E9D" w:rsidRPr="00DE32B4">
                <w:rPr>
                  <w:rStyle w:val="Hipervnculo"/>
                  <w:rFonts w:cs="Arial"/>
                  <w:sz w:val="16"/>
                  <w:szCs w:val="16"/>
                </w:rPr>
                <w:t>[A] TotalOperSegAutoexpedibleExclusivo</w:t>
              </w:r>
            </w:hyperlink>
            <w:r w:rsidR="00CC7E9D" w:rsidRPr="00DE32B4">
              <w:rPr>
                <w:rFonts w:cs="Arial"/>
                <w:sz w:val="16"/>
                <w:szCs w:val="16"/>
              </w:rPr>
              <w:t xml:space="preserve"> = </w:t>
            </w:r>
          </w:p>
          <w:p w14:paraId="7ACAE95B" w14:textId="77777777" w:rsidR="001E59F3" w:rsidRPr="00DE32B4" w:rsidRDefault="00CD2E53" w:rsidP="00CD2E53">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DE32B4">
              <w:rPr>
                <w:rFonts w:cs="Arial"/>
                <w:sz w:val="16"/>
                <w:szCs w:val="16"/>
              </w:rPr>
              <w:t>∑</w:t>
            </w:r>
            <w:r w:rsidR="00CC7E9D" w:rsidRPr="00DE32B4">
              <w:rPr>
                <w:rFonts w:cs="Arial"/>
                <w:sz w:val="16"/>
                <w:szCs w:val="16"/>
              </w:rPr>
              <w:t xml:space="preserve"> </w:t>
            </w:r>
            <w:hyperlink w:anchor="_[E]_OperSegAutoexpedibleExclusivo_7" w:history="1">
              <w:r w:rsidR="00CC7E9D" w:rsidRPr="00DE32B4">
                <w:rPr>
                  <w:rStyle w:val="Hipervnculo"/>
                  <w:rFonts w:cs="Arial"/>
                  <w:sz w:val="16"/>
                  <w:szCs w:val="16"/>
                </w:rPr>
                <w:t>[E] OperSegAutoexpedibleExclusivo</w:t>
              </w:r>
            </w:hyperlink>
          </w:p>
        </w:tc>
      </w:tr>
      <w:tr w:rsidR="001E59F3" w:rsidRPr="00DE32B4" w14:paraId="624E6481"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8236EE0" w14:textId="77777777" w:rsidR="001E59F3" w:rsidRPr="00DE32B4" w:rsidRDefault="001E59F3" w:rsidP="00CD2E53">
            <w:pPr>
              <w:pStyle w:val="Ttulo9"/>
              <w:jc w:val="center"/>
              <w:outlineLvl w:val="8"/>
              <w:rPr>
                <w:b w:val="0"/>
                <w:snapToGrid w:val="0"/>
                <w:lang w:val="es-ES_tradnl"/>
              </w:rPr>
            </w:pPr>
          </w:p>
        </w:tc>
        <w:tc>
          <w:tcPr>
            <w:tcW w:w="3402" w:type="dxa"/>
          </w:tcPr>
          <w:p w14:paraId="0261766C" w14:textId="77777777" w:rsidR="001E59F3" w:rsidRPr="00DE32B4" w:rsidRDefault="00C01F52" w:rsidP="00CD2E53">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764" w:name="_[A]_TotalOperSegAutoexpedibleNoExcl_7"/>
            <w:bookmarkEnd w:id="764"/>
            <w:r w:rsidRPr="00DE32B4">
              <w:t xml:space="preserve">[A] </w:t>
            </w:r>
            <w:r w:rsidR="001E59F3" w:rsidRPr="00DE32B4">
              <w:rPr>
                <w:snapToGrid w:val="0"/>
                <w:lang w:val="es-ES_tradnl"/>
              </w:rPr>
              <w:t>TotalOperSegAutoexpedibleNoExclusivo</w:t>
            </w:r>
          </w:p>
        </w:tc>
        <w:tc>
          <w:tcPr>
            <w:tcW w:w="4536" w:type="dxa"/>
          </w:tcPr>
          <w:p w14:paraId="7008C833" w14:textId="77777777" w:rsidR="001E59F3" w:rsidRPr="00DE32B4" w:rsidRDefault="001E59F3" w:rsidP="00397A3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Operadores de Seguros Autoexpedibles No Exclusivo</w:t>
            </w:r>
          </w:p>
        </w:tc>
        <w:tc>
          <w:tcPr>
            <w:tcW w:w="388" w:type="dxa"/>
            <w:textDirection w:val="btLr"/>
          </w:tcPr>
          <w:p w14:paraId="1BF54ADC" w14:textId="77777777" w:rsidR="001E59F3" w:rsidRPr="00DE32B4" w:rsidRDefault="001E59F3" w:rsidP="00CD2E5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2C45ADEB" w14:textId="77777777" w:rsidR="00CD2E53" w:rsidRPr="00DE32B4" w:rsidRDefault="00000000" w:rsidP="00CD2E53">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OperSegAutoexpedibleNoExcl_7" w:history="1">
              <w:r w:rsidR="00CC7E9D" w:rsidRPr="00DE32B4">
                <w:rPr>
                  <w:rStyle w:val="Hipervnculo"/>
                  <w:rFonts w:cs="Arial"/>
                  <w:sz w:val="16"/>
                  <w:szCs w:val="16"/>
                </w:rPr>
                <w:t>[A] TotalOperSegAutoexpedibleNoExclusivo</w:t>
              </w:r>
            </w:hyperlink>
            <w:r w:rsidR="00CC7E9D" w:rsidRPr="00DE32B4">
              <w:rPr>
                <w:rFonts w:cs="Arial"/>
                <w:sz w:val="16"/>
                <w:szCs w:val="16"/>
              </w:rPr>
              <w:t xml:space="preserve"> = </w:t>
            </w:r>
          </w:p>
          <w:p w14:paraId="082DDB9A" w14:textId="77777777" w:rsidR="001E59F3" w:rsidRPr="00DE32B4" w:rsidRDefault="00CD2E53" w:rsidP="00CD2E53">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DE32B4">
              <w:rPr>
                <w:rFonts w:cs="Arial"/>
                <w:sz w:val="16"/>
                <w:szCs w:val="16"/>
              </w:rPr>
              <w:t>∑</w:t>
            </w:r>
            <w:r w:rsidR="00CC7E9D" w:rsidRPr="00DE32B4">
              <w:rPr>
                <w:rFonts w:cs="Arial"/>
                <w:sz w:val="16"/>
                <w:szCs w:val="16"/>
              </w:rPr>
              <w:t xml:space="preserve"> </w:t>
            </w:r>
            <w:hyperlink w:anchor="_[E]_OperSegAutoexpedibleNoExclusivo_6" w:history="1">
              <w:r w:rsidR="00CC7E9D" w:rsidRPr="00DE32B4">
                <w:rPr>
                  <w:rStyle w:val="Hipervnculo"/>
                  <w:rFonts w:cs="Arial"/>
                  <w:sz w:val="16"/>
                  <w:szCs w:val="16"/>
                </w:rPr>
                <w:t>[E] OperSegAutoexpedibleNoExclusivo</w:t>
              </w:r>
            </w:hyperlink>
          </w:p>
        </w:tc>
      </w:tr>
      <w:tr w:rsidR="001E59F3" w:rsidRPr="00DE32B4" w14:paraId="4278BD61"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472A697" w14:textId="77777777" w:rsidR="001E59F3" w:rsidRPr="00DE32B4" w:rsidRDefault="001E59F3" w:rsidP="00CD2E53">
            <w:pPr>
              <w:pStyle w:val="Ttulo9"/>
              <w:jc w:val="center"/>
              <w:outlineLvl w:val="8"/>
              <w:rPr>
                <w:b w:val="0"/>
                <w:snapToGrid w:val="0"/>
                <w:lang w:val="es-ES_tradnl"/>
              </w:rPr>
            </w:pPr>
          </w:p>
        </w:tc>
        <w:tc>
          <w:tcPr>
            <w:tcW w:w="3402" w:type="dxa"/>
          </w:tcPr>
          <w:p w14:paraId="6D6DE71D" w14:textId="77777777" w:rsidR="001E59F3" w:rsidRPr="00DE32B4" w:rsidRDefault="00C01F52" w:rsidP="00CD2E53">
            <w:pPr>
              <w:pStyle w:val="Ttulo9"/>
              <w:outlineLvl w:val="8"/>
              <w:cnfStyle w:val="000000100000" w:firstRow="0" w:lastRow="0" w:firstColumn="0" w:lastColumn="0" w:oddVBand="0" w:evenVBand="0" w:oddHBand="1" w:evenHBand="0" w:firstRowFirstColumn="0" w:firstRowLastColumn="0" w:lastRowFirstColumn="0" w:lastRowLastColumn="0"/>
              <w:rPr>
                <w:snapToGrid w:val="0"/>
                <w:lang w:val="es-ES_tradnl"/>
              </w:rPr>
            </w:pPr>
            <w:bookmarkStart w:id="765" w:name="_[A]_TotalProveTransfronterizosSeg_7"/>
            <w:bookmarkEnd w:id="765"/>
            <w:r w:rsidRPr="00DE32B4">
              <w:t xml:space="preserve">[A] </w:t>
            </w:r>
            <w:r w:rsidR="001E59F3" w:rsidRPr="00DE32B4">
              <w:rPr>
                <w:snapToGrid w:val="0"/>
                <w:lang w:val="es-ES_tradnl"/>
              </w:rPr>
              <w:t>TotalProveTransfronterizosSeg</w:t>
            </w:r>
          </w:p>
        </w:tc>
        <w:tc>
          <w:tcPr>
            <w:tcW w:w="4536" w:type="dxa"/>
          </w:tcPr>
          <w:p w14:paraId="2C4831E8" w14:textId="77777777" w:rsidR="001E59F3" w:rsidRPr="00DE32B4" w:rsidRDefault="001E59F3" w:rsidP="00397A3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Proveedores transfronterizos de seguros</w:t>
            </w:r>
          </w:p>
        </w:tc>
        <w:tc>
          <w:tcPr>
            <w:tcW w:w="388" w:type="dxa"/>
            <w:textDirection w:val="btLr"/>
          </w:tcPr>
          <w:p w14:paraId="68AF5A2F" w14:textId="77777777" w:rsidR="001E59F3" w:rsidRPr="00DE32B4" w:rsidRDefault="001E59F3" w:rsidP="00CD2E5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2A23B32A" w14:textId="77777777" w:rsidR="00CD2E53" w:rsidRPr="00DE32B4" w:rsidRDefault="00000000" w:rsidP="00CD2E53">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ProveTransfronterizosSeg_7" w:history="1">
              <w:r w:rsidR="00CC7E9D" w:rsidRPr="00DE32B4">
                <w:rPr>
                  <w:rStyle w:val="Hipervnculo"/>
                  <w:rFonts w:cs="Arial"/>
                  <w:sz w:val="16"/>
                  <w:szCs w:val="16"/>
                </w:rPr>
                <w:t>[A] TotalProveTransfronterizosSeg</w:t>
              </w:r>
            </w:hyperlink>
            <w:r w:rsidR="00CC7E9D" w:rsidRPr="00DE32B4">
              <w:rPr>
                <w:rFonts w:cs="Arial"/>
                <w:sz w:val="16"/>
                <w:szCs w:val="16"/>
              </w:rPr>
              <w:t xml:space="preserve"> = </w:t>
            </w:r>
          </w:p>
          <w:p w14:paraId="369D0FED" w14:textId="77777777" w:rsidR="001E59F3" w:rsidRPr="00DE32B4" w:rsidRDefault="00CD2E53" w:rsidP="00CD2E53">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DE32B4">
              <w:rPr>
                <w:rFonts w:cs="Arial"/>
                <w:sz w:val="16"/>
                <w:szCs w:val="16"/>
              </w:rPr>
              <w:t>∑</w:t>
            </w:r>
            <w:r w:rsidR="00CC7E9D" w:rsidRPr="00DE32B4">
              <w:rPr>
                <w:rFonts w:cs="Arial"/>
                <w:sz w:val="16"/>
                <w:szCs w:val="16"/>
              </w:rPr>
              <w:t xml:space="preserve"> </w:t>
            </w:r>
            <w:hyperlink w:anchor="_[E]_ProveTransfronterizosSeg_7" w:history="1">
              <w:r w:rsidR="00CC7E9D" w:rsidRPr="00DE32B4">
                <w:rPr>
                  <w:rStyle w:val="Hipervnculo"/>
                  <w:rFonts w:cs="Arial"/>
                  <w:sz w:val="16"/>
                  <w:szCs w:val="16"/>
                </w:rPr>
                <w:t>[E] ProveTransfronterizosSeg</w:t>
              </w:r>
            </w:hyperlink>
          </w:p>
        </w:tc>
      </w:tr>
      <w:tr w:rsidR="001E59F3" w:rsidRPr="00DE32B4" w14:paraId="23EA875F"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D061A9D" w14:textId="77777777" w:rsidR="001E59F3" w:rsidRPr="00DE32B4" w:rsidRDefault="001E59F3" w:rsidP="00CD2E53">
            <w:pPr>
              <w:pStyle w:val="Ttulo9"/>
              <w:jc w:val="center"/>
              <w:outlineLvl w:val="8"/>
              <w:rPr>
                <w:b w:val="0"/>
                <w:snapToGrid w:val="0"/>
                <w:lang w:val="es-ES_tradnl"/>
              </w:rPr>
            </w:pPr>
          </w:p>
        </w:tc>
        <w:tc>
          <w:tcPr>
            <w:tcW w:w="3402" w:type="dxa"/>
          </w:tcPr>
          <w:p w14:paraId="5E37D3D9" w14:textId="77777777" w:rsidR="001E59F3" w:rsidRPr="00DE32B4" w:rsidRDefault="00C01F52" w:rsidP="00CD2E53">
            <w:pPr>
              <w:pStyle w:val="Ttulo9"/>
              <w:outlineLvl w:val="8"/>
              <w:cnfStyle w:val="000000000000" w:firstRow="0" w:lastRow="0" w:firstColumn="0" w:lastColumn="0" w:oddVBand="0" w:evenVBand="0" w:oddHBand="0" w:evenHBand="0" w:firstRowFirstColumn="0" w:firstRowLastColumn="0" w:lastRowFirstColumn="0" w:lastRowLastColumn="0"/>
              <w:rPr>
                <w:snapToGrid w:val="0"/>
                <w:lang w:val="es-ES_tradnl"/>
              </w:rPr>
            </w:pPr>
            <w:bookmarkStart w:id="766" w:name="_[A]_TotalOfiEntAseguradora_7"/>
            <w:bookmarkEnd w:id="766"/>
            <w:r w:rsidRPr="00DE32B4">
              <w:t xml:space="preserve">[A] </w:t>
            </w:r>
            <w:r w:rsidR="001E59F3" w:rsidRPr="00DE32B4">
              <w:rPr>
                <w:snapToGrid w:val="0"/>
                <w:lang w:val="es-ES_tradnl"/>
              </w:rPr>
              <w:t>TotalOfiEntAseguradora</w:t>
            </w:r>
          </w:p>
        </w:tc>
        <w:tc>
          <w:tcPr>
            <w:tcW w:w="4536" w:type="dxa"/>
          </w:tcPr>
          <w:p w14:paraId="1EC70B5E" w14:textId="77777777" w:rsidR="001E59F3" w:rsidRPr="00DE32B4" w:rsidRDefault="001E59F3" w:rsidP="00CD2E5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00461209">
              <w:rPr>
                <w:rFonts w:cs="Arial"/>
              </w:rPr>
              <w:t xml:space="preserve"> </w:t>
            </w:r>
            <w:r w:rsidRPr="00DE32B4">
              <w:rPr>
                <w:rFonts w:cs="Arial"/>
              </w:rPr>
              <w:t>que la entidad ha emitido durante el año colocadas a través de las sedes u oficinas de la entidad aseguradora</w:t>
            </w:r>
          </w:p>
        </w:tc>
        <w:tc>
          <w:tcPr>
            <w:tcW w:w="388" w:type="dxa"/>
            <w:textDirection w:val="btLr"/>
          </w:tcPr>
          <w:p w14:paraId="550BDF54" w14:textId="77777777" w:rsidR="001E59F3" w:rsidRPr="00DE32B4" w:rsidRDefault="001E59F3" w:rsidP="00CD2E5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43836C9C" w14:textId="77777777" w:rsidR="001E59F3" w:rsidRPr="00DE32B4" w:rsidRDefault="00000000" w:rsidP="00CD2E53">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OfiEntAseguradora_7" w:history="1">
              <w:r w:rsidR="00CC7E9D" w:rsidRPr="00DE32B4">
                <w:rPr>
                  <w:rStyle w:val="Hipervnculo"/>
                  <w:rFonts w:cs="Arial"/>
                  <w:sz w:val="16"/>
                  <w:szCs w:val="16"/>
                </w:rPr>
                <w:t>[A] TotalOfiEntAseguradora</w:t>
              </w:r>
            </w:hyperlink>
            <w:r w:rsidR="00CC7E9D" w:rsidRPr="00DE32B4">
              <w:rPr>
                <w:rFonts w:cs="Arial"/>
                <w:sz w:val="16"/>
                <w:szCs w:val="16"/>
              </w:rPr>
              <w:t xml:space="preserve"> = </w:t>
            </w:r>
            <w:r w:rsidR="00CD2E53" w:rsidRPr="00DE32B4">
              <w:rPr>
                <w:rFonts w:cs="Arial"/>
                <w:sz w:val="16"/>
                <w:szCs w:val="16"/>
              </w:rPr>
              <w:t>∑</w:t>
            </w:r>
            <w:r w:rsidR="00CC7E9D" w:rsidRPr="00DE32B4">
              <w:rPr>
                <w:rFonts w:cs="Arial"/>
                <w:sz w:val="16"/>
                <w:szCs w:val="16"/>
              </w:rPr>
              <w:t xml:space="preserve"> </w:t>
            </w:r>
            <w:hyperlink w:anchor="_[E]_OfiEntAseguradora_7" w:history="1">
              <w:r w:rsidR="00CC7E9D" w:rsidRPr="00DE32B4">
                <w:rPr>
                  <w:rStyle w:val="Hipervnculo"/>
                  <w:rFonts w:cs="Arial"/>
                  <w:sz w:val="16"/>
                  <w:szCs w:val="16"/>
                </w:rPr>
                <w:t>[E] OfiEntAseguradora</w:t>
              </w:r>
            </w:hyperlink>
          </w:p>
        </w:tc>
      </w:tr>
      <w:tr w:rsidR="001E59F3" w:rsidRPr="00DE32B4" w14:paraId="57ED4E03"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77581429" w14:textId="77777777" w:rsidR="001E59F3" w:rsidRPr="00DE32B4" w:rsidRDefault="000B6351" w:rsidP="00CD2E53">
            <w:pPr>
              <w:pStyle w:val="Ttulo9"/>
              <w:jc w:val="center"/>
              <w:outlineLvl w:val="8"/>
              <w:rPr>
                <w:b w:val="0"/>
                <w:snapToGrid w:val="0"/>
                <w:lang w:val="es-ES_tradnl"/>
              </w:rPr>
            </w:pPr>
            <w:r>
              <w:rPr>
                <w:b w:val="0"/>
              </w:rPr>
              <w:t>[E]</w:t>
            </w:r>
            <w:r w:rsidR="001E59F3" w:rsidRPr="00DE32B4">
              <w:rPr>
                <w:b w:val="0"/>
                <w:snapToGrid w:val="0"/>
                <w:lang w:val="es-ES_tradnl"/>
              </w:rPr>
              <w:t>Ramo</w:t>
            </w:r>
            <w:r w:rsidR="00404167">
              <w:rPr>
                <w:b w:val="0"/>
                <w:snapToGrid w:val="0"/>
                <w:lang w:val="es-ES_tradnl"/>
              </w:rPr>
              <w:t>PrimasPolizasContratadas</w:t>
            </w:r>
            <w:r w:rsidR="0001184E" w:rsidRPr="00DE32B4">
              <w:rPr>
                <w:b w:val="0"/>
                <w:snapToGrid w:val="0"/>
                <w:lang w:val="es-ES_tradnl"/>
              </w:rPr>
              <w:t>SegGeneralesNuevaProduccion</w:t>
            </w:r>
          </w:p>
        </w:tc>
        <w:tc>
          <w:tcPr>
            <w:tcW w:w="3402" w:type="dxa"/>
          </w:tcPr>
          <w:p w14:paraId="090A6222" w14:textId="77777777" w:rsidR="001E59F3" w:rsidRPr="00DE32B4" w:rsidRDefault="00C01F52" w:rsidP="00CD2E53">
            <w:pPr>
              <w:pStyle w:val="Ttulo9"/>
              <w:outlineLvl w:val="8"/>
              <w:cnfStyle w:val="000000100000" w:firstRow="0" w:lastRow="0" w:firstColumn="0" w:lastColumn="0" w:oddVBand="0" w:evenVBand="0" w:oddHBand="1" w:evenHBand="0" w:firstRowFirstColumn="0" w:firstRowLastColumn="0" w:lastRowFirstColumn="0" w:lastRowLastColumn="0"/>
            </w:pPr>
            <w:r w:rsidRPr="00DE32B4">
              <w:t xml:space="preserve">[A] </w:t>
            </w:r>
            <w:r w:rsidR="001E59F3" w:rsidRPr="00DE32B4">
              <w:t>id</w:t>
            </w:r>
          </w:p>
        </w:tc>
        <w:tc>
          <w:tcPr>
            <w:tcW w:w="4536" w:type="dxa"/>
          </w:tcPr>
          <w:p w14:paraId="6E6361EE" w14:textId="77777777" w:rsidR="001E59F3" w:rsidRPr="00DE32B4" w:rsidRDefault="001E59F3" w:rsidP="00CD2E53">
            <w:pPr>
              <w:pStyle w:val="TextoCentradoTabla"/>
              <w:jc w:val="both"/>
              <w:cnfStyle w:val="000000100000" w:firstRow="0" w:lastRow="0" w:firstColumn="0" w:lastColumn="0" w:oddVBand="0" w:evenVBand="0" w:oddHBand="1" w:evenHBand="0" w:firstRowFirstColumn="0" w:firstRowLastColumn="0" w:lastRowFirstColumn="0" w:lastRowLastColumn="0"/>
              <w:rPr>
                <w:rFonts w:eastAsia="Batang" w:cs="Arial"/>
              </w:rPr>
            </w:pPr>
            <w:r w:rsidRPr="00DE32B4">
              <w:rPr>
                <w:rFonts w:eastAsia="Batang" w:cs="Arial"/>
              </w:rPr>
              <w:t>Se debe indicar el código del ramo</w:t>
            </w:r>
          </w:p>
        </w:tc>
        <w:tc>
          <w:tcPr>
            <w:tcW w:w="388" w:type="dxa"/>
            <w:textDirection w:val="btLr"/>
          </w:tcPr>
          <w:p w14:paraId="75B0CE69" w14:textId="77777777" w:rsidR="001E59F3" w:rsidRPr="00DE32B4" w:rsidRDefault="001E59F3" w:rsidP="00CD2E5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1AEB822A" w14:textId="77777777" w:rsidR="001E59F3" w:rsidRPr="00DE32B4" w:rsidRDefault="001E59F3" w:rsidP="00CD2E53">
            <w:pPr>
              <w:pStyle w:val="TextoJustificadoTabla"/>
              <w:jc w:val="left"/>
              <w:cnfStyle w:val="000000100000" w:firstRow="0" w:lastRow="0" w:firstColumn="0" w:lastColumn="0" w:oddVBand="0" w:evenVBand="0" w:oddHBand="1" w:evenHBand="0" w:firstRowFirstColumn="0" w:firstRowLastColumn="0" w:lastRowFirstColumn="0" w:lastRowLastColumn="0"/>
              <w:rPr>
                <w:rFonts w:eastAsia="Batang" w:cs="Arial"/>
              </w:rPr>
            </w:pPr>
            <w:r w:rsidRPr="00DE32B4">
              <w:rPr>
                <w:rFonts w:eastAsia="Batang" w:cs="Arial"/>
              </w:rPr>
              <w:t xml:space="preserve">Debe ser un código de la </w:t>
            </w:r>
            <w:hyperlink w:anchor="Ramos" w:history="1">
              <w:r w:rsidRPr="00DE32B4">
                <w:rPr>
                  <w:rStyle w:val="Hipervnculo"/>
                  <w:rFonts w:eastAsia="Batang" w:cs="Arial"/>
                </w:rPr>
                <w:t>lista por ramo</w:t>
              </w:r>
            </w:hyperlink>
          </w:p>
        </w:tc>
      </w:tr>
      <w:tr w:rsidR="001E59F3" w:rsidRPr="00DE32B4" w14:paraId="54C77E78"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45D6B13D" w14:textId="77777777" w:rsidR="001E59F3" w:rsidRPr="00DE32B4" w:rsidRDefault="000B6351" w:rsidP="00CD2E53">
            <w:pPr>
              <w:pStyle w:val="Ttulo9"/>
              <w:jc w:val="center"/>
              <w:outlineLvl w:val="8"/>
              <w:rPr>
                <w:b w:val="0"/>
              </w:rPr>
            </w:pPr>
            <w:r>
              <w:rPr>
                <w:b w:val="0"/>
              </w:rPr>
              <w:t>[E]</w:t>
            </w:r>
            <w:r w:rsidR="00404167">
              <w:rPr>
                <w:b w:val="0"/>
              </w:rPr>
              <w:t>PrimasPolizasContratadas</w:t>
            </w:r>
            <w:r w:rsidR="006E0950" w:rsidRPr="00DE32B4">
              <w:rPr>
                <w:b w:val="0"/>
              </w:rPr>
              <w:t>SegGeneralesNuevaProduccionPorRamo</w:t>
            </w:r>
          </w:p>
        </w:tc>
        <w:tc>
          <w:tcPr>
            <w:tcW w:w="3402" w:type="dxa"/>
          </w:tcPr>
          <w:p w14:paraId="585A5D6E" w14:textId="77777777" w:rsidR="001E59F3" w:rsidRPr="00DE32B4" w:rsidRDefault="00C01F52" w:rsidP="00CD2E53">
            <w:pPr>
              <w:pStyle w:val="Ttulo9"/>
              <w:outlineLvl w:val="8"/>
              <w:cnfStyle w:val="000000000000" w:firstRow="0" w:lastRow="0" w:firstColumn="0" w:lastColumn="0" w:oddVBand="0" w:evenVBand="0" w:oddHBand="0" w:evenHBand="0" w:firstRowFirstColumn="0" w:firstRowLastColumn="0" w:lastRowFirstColumn="0" w:lastRowLastColumn="0"/>
            </w:pPr>
            <w:bookmarkStart w:id="767" w:name="_[A]_Total_95"/>
            <w:bookmarkEnd w:id="767"/>
            <w:r w:rsidRPr="00DE32B4">
              <w:t xml:space="preserve">[A] </w:t>
            </w:r>
            <w:r w:rsidR="001E59F3" w:rsidRPr="00DE32B4">
              <w:t>Total</w:t>
            </w:r>
          </w:p>
        </w:tc>
        <w:tc>
          <w:tcPr>
            <w:tcW w:w="4536" w:type="dxa"/>
          </w:tcPr>
          <w:p w14:paraId="1DBF30DC" w14:textId="77777777" w:rsidR="001E59F3" w:rsidRPr="00DE32B4" w:rsidRDefault="001E59F3" w:rsidP="00CD2E5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todos los canales de comercialización y por el ramo seleccionado</w:t>
            </w:r>
          </w:p>
        </w:tc>
        <w:tc>
          <w:tcPr>
            <w:tcW w:w="388" w:type="dxa"/>
            <w:textDirection w:val="btLr"/>
          </w:tcPr>
          <w:p w14:paraId="4AC230FA" w14:textId="77777777" w:rsidR="001E59F3" w:rsidRPr="00DE32B4" w:rsidRDefault="001E59F3" w:rsidP="00CD2E5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16DDC47C" w14:textId="77777777" w:rsidR="001E59F3" w:rsidRPr="00DE32B4" w:rsidRDefault="00000000" w:rsidP="00CD2E53">
            <w:pPr>
              <w:pStyle w:val="TextoJustificadoTabla"/>
              <w:jc w:val="left"/>
              <w:cnfStyle w:val="000000000000" w:firstRow="0" w:lastRow="0" w:firstColumn="0" w:lastColumn="0" w:oddVBand="0" w:evenVBand="0" w:oddHBand="0" w:evenHBand="0" w:firstRowFirstColumn="0" w:firstRowLastColumn="0" w:lastRowFirstColumn="0" w:lastRowLastColumn="0"/>
              <w:rPr>
                <w:rFonts w:cs="Arial"/>
              </w:rPr>
            </w:pPr>
            <w:hyperlink w:anchor="_[A]_Total_95" w:history="1">
              <w:r w:rsidR="002E6624" w:rsidRPr="00DE32B4">
                <w:rPr>
                  <w:rStyle w:val="Hipervnculo"/>
                  <w:rFonts w:cs="Arial"/>
                </w:rPr>
                <w:t>[A] Total</w:t>
              </w:r>
            </w:hyperlink>
            <w:r w:rsidR="002E6624" w:rsidRPr="00DE32B4">
              <w:rPr>
                <w:rFonts w:cs="Arial"/>
              </w:rPr>
              <w:t xml:space="preserve"> = </w:t>
            </w:r>
            <w:r w:rsidR="00CD2E53" w:rsidRPr="00DE32B4">
              <w:rPr>
                <w:rFonts w:cs="Arial"/>
              </w:rPr>
              <w:t>∑</w:t>
            </w:r>
            <w:r w:rsidR="002E6624" w:rsidRPr="00DE32B4">
              <w:rPr>
                <w:rFonts w:cs="Arial"/>
              </w:rPr>
              <w:t xml:space="preserve"> </w:t>
            </w:r>
            <w:hyperlink w:anchor="_DesglosePrimasDevengadasSegGenerale_3" w:history="1">
              <w:r w:rsidR="002E6624" w:rsidRPr="00DE32B4">
                <w:rPr>
                  <w:rStyle w:val="Hipervnculo"/>
                  <w:rFonts w:cs="Arial"/>
                </w:rPr>
                <w:t>Desglose</w:t>
              </w:r>
              <w:r w:rsidR="00404167">
                <w:rPr>
                  <w:rStyle w:val="Hipervnculo"/>
                  <w:rFonts w:cs="Arial"/>
                </w:rPr>
                <w:t>PrimasPolizasContratadas</w:t>
              </w:r>
              <w:r w:rsidR="002E6624" w:rsidRPr="00DE32B4">
                <w:rPr>
                  <w:rStyle w:val="Hipervnculo"/>
                  <w:rFonts w:cs="Arial"/>
                </w:rPr>
                <w:t>SegGeneralesNuevaProduccionPorRamo</w:t>
              </w:r>
            </w:hyperlink>
          </w:p>
        </w:tc>
      </w:tr>
      <w:tr w:rsidR="001E59F3" w:rsidRPr="00DE32B4" w14:paraId="36524E66"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044BAEFE" w14:textId="77777777" w:rsidR="001E59F3" w:rsidRPr="00DE32B4" w:rsidRDefault="000B6351" w:rsidP="00CD2E53">
            <w:pPr>
              <w:pStyle w:val="Ttulo9"/>
              <w:jc w:val="center"/>
              <w:outlineLvl w:val="8"/>
              <w:rPr>
                <w:b w:val="0"/>
              </w:rPr>
            </w:pPr>
            <w:bookmarkStart w:id="768" w:name="_DesglosePrimasDevengadasSegGenerale_3"/>
            <w:bookmarkEnd w:id="768"/>
            <w:r>
              <w:rPr>
                <w:b w:val="0"/>
              </w:rPr>
              <w:t>[E]</w:t>
            </w:r>
            <w:r w:rsidR="006E0950" w:rsidRPr="00DE32B4">
              <w:rPr>
                <w:b w:val="0"/>
              </w:rPr>
              <w:t>Desglose</w:t>
            </w:r>
            <w:r w:rsidR="00404167">
              <w:rPr>
                <w:b w:val="0"/>
              </w:rPr>
              <w:t>PrimasPolizasContratadas</w:t>
            </w:r>
            <w:r w:rsidR="006E0950" w:rsidRPr="00DE32B4">
              <w:rPr>
                <w:b w:val="0"/>
              </w:rPr>
              <w:t>SegGeneralesNuevaProduccionPorRamo</w:t>
            </w:r>
          </w:p>
        </w:tc>
        <w:tc>
          <w:tcPr>
            <w:tcW w:w="3402" w:type="dxa"/>
          </w:tcPr>
          <w:p w14:paraId="6685013D" w14:textId="77777777" w:rsidR="001E59F3" w:rsidRPr="00DE32B4" w:rsidRDefault="00C01F52" w:rsidP="00286AD5">
            <w:pPr>
              <w:pStyle w:val="Ttulo9"/>
              <w:outlineLvl w:val="8"/>
              <w:cnfStyle w:val="000000100000" w:firstRow="0" w:lastRow="0" w:firstColumn="0" w:lastColumn="0" w:oddVBand="0" w:evenVBand="0" w:oddHBand="1" w:evenHBand="0" w:firstRowFirstColumn="0" w:firstRowLastColumn="0" w:lastRowFirstColumn="0" w:lastRowLastColumn="0"/>
            </w:pPr>
            <w:bookmarkStart w:id="769" w:name="_[E]_AgenSegurosNoVinculadoExclusivo_7"/>
            <w:bookmarkEnd w:id="769"/>
            <w:r w:rsidRPr="00DE32B4">
              <w:t xml:space="preserve">[E] </w:t>
            </w:r>
            <w:r w:rsidR="001E59F3" w:rsidRPr="00DE32B4">
              <w:t>AgenSegNoVinculadoExclusivo</w:t>
            </w:r>
          </w:p>
        </w:tc>
        <w:tc>
          <w:tcPr>
            <w:tcW w:w="4536" w:type="dxa"/>
          </w:tcPr>
          <w:p w14:paraId="178D7F7E" w14:textId="77777777" w:rsidR="001E59F3" w:rsidRPr="00DE32B4" w:rsidRDefault="001E59F3" w:rsidP="00CD2E5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Agentes de Seguros No Vinculados Exclusivos</w:t>
            </w:r>
          </w:p>
        </w:tc>
        <w:tc>
          <w:tcPr>
            <w:tcW w:w="388" w:type="dxa"/>
            <w:textDirection w:val="btLr"/>
          </w:tcPr>
          <w:p w14:paraId="2A60C1B1" w14:textId="77777777" w:rsidR="001E59F3" w:rsidRPr="00DE32B4" w:rsidRDefault="001E59F3" w:rsidP="00CD2E5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5CF370A0"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0234955A" w14:textId="77777777" w:rsidR="001E59F3" w:rsidRPr="00DE32B4"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E32B4" w14:paraId="511BA836"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E967B72" w14:textId="77777777" w:rsidR="001E59F3" w:rsidRPr="00DE32B4" w:rsidRDefault="001E59F3" w:rsidP="00CD2E53">
            <w:pPr>
              <w:pStyle w:val="Ttulo9"/>
              <w:jc w:val="center"/>
              <w:outlineLvl w:val="8"/>
              <w:rPr>
                <w:b w:val="0"/>
              </w:rPr>
            </w:pPr>
          </w:p>
        </w:tc>
        <w:tc>
          <w:tcPr>
            <w:tcW w:w="3402" w:type="dxa"/>
          </w:tcPr>
          <w:p w14:paraId="3E0A8D78" w14:textId="77777777" w:rsidR="001E59F3" w:rsidRPr="00DE32B4" w:rsidRDefault="00C01F52" w:rsidP="00CD2E53">
            <w:pPr>
              <w:pStyle w:val="Ttulo9"/>
              <w:outlineLvl w:val="8"/>
              <w:cnfStyle w:val="000000000000" w:firstRow="0" w:lastRow="0" w:firstColumn="0" w:lastColumn="0" w:oddVBand="0" w:evenVBand="0" w:oddHBand="0" w:evenHBand="0" w:firstRowFirstColumn="0" w:firstRowLastColumn="0" w:lastRowFirstColumn="0" w:lastRowLastColumn="0"/>
            </w:pPr>
            <w:bookmarkStart w:id="770" w:name="_[E]_AgenSegNoVinculadosNoExclusivo_7"/>
            <w:bookmarkEnd w:id="770"/>
            <w:r w:rsidRPr="00DE32B4">
              <w:t xml:space="preserve">[E] </w:t>
            </w:r>
            <w:r w:rsidR="001E59F3" w:rsidRPr="00DE32B4">
              <w:t>AgenSegNoVinculadosNoExclusivo</w:t>
            </w:r>
          </w:p>
        </w:tc>
        <w:tc>
          <w:tcPr>
            <w:tcW w:w="4536" w:type="dxa"/>
          </w:tcPr>
          <w:p w14:paraId="35E21241" w14:textId="77777777" w:rsidR="001E59F3" w:rsidRPr="00DE32B4" w:rsidRDefault="001E59F3" w:rsidP="00CD2E5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Agentes de Seguros No Vinculados No Exclusivos</w:t>
            </w:r>
          </w:p>
        </w:tc>
        <w:tc>
          <w:tcPr>
            <w:tcW w:w="388" w:type="dxa"/>
            <w:textDirection w:val="btLr"/>
          </w:tcPr>
          <w:p w14:paraId="3CE32367" w14:textId="77777777" w:rsidR="001E59F3" w:rsidRPr="00DE32B4" w:rsidRDefault="001E59F3" w:rsidP="00CD2E5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70D1ED73"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408F361C" w14:textId="77777777" w:rsidR="001E59F3" w:rsidRPr="00DE32B4"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E32B4" w14:paraId="3C24D2EE"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D1109DE" w14:textId="77777777" w:rsidR="001E59F3" w:rsidRPr="00DE32B4" w:rsidRDefault="001E59F3" w:rsidP="00CD2E53">
            <w:pPr>
              <w:pStyle w:val="Ttulo9"/>
              <w:jc w:val="center"/>
              <w:outlineLvl w:val="8"/>
              <w:rPr>
                <w:b w:val="0"/>
              </w:rPr>
            </w:pPr>
          </w:p>
        </w:tc>
        <w:tc>
          <w:tcPr>
            <w:tcW w:w="3402" w:type="dxa"/>
          </w:tcPr>
          <w:p w14:paraId="01B452DC" w14:textId="77777777" w:rsidR="001E59F3" w:rsidRPr="00DE32B4" w:rsidRDefault="00C01F52" w:rsidP="00CD2E53">
            <w:pPr>
              <w:pStyle w:val="Ttulo9"/>
              <w:outlineLvl w:val="8"/>
              <w:cnfStyle w:val="000000100000" w:firstRow="0" w:lastRow="0" w:firstColumn="0" w:lastColumn="0" w:oddVBand="0" w:evenVBand="0" w:oddHBand="1" w:evenHBand="0" w:firstRowFirstColumn="0" w:firstRowLastColumn="0" w:lastRowFirstColumn="0" w:lastRowLastColumn="0"/>
            </w:pPr>
            <w:bookmarkStart w:id="771" w:name="_[E]_SocAgenSegExclusiva_7"/>
            <w:bookmarkEnd w:id="771"/>
            <w:r w:rsidRPr="00DE32B4">
              <w:t xml:space="preserve">[E] </w:t>
            </w:r>
            <w:r w:rsidR="001E59F3" w:rsidRPr="00DE32B4">
              <w:t>SocAgenSegExclusiva</w:t>
            </w:r>
          </w:p>
        </w:tc>
        <w:tc>
          <w:tcPr>
            <w:tcW w:w="4536" w:type="dxa"/>
          </w:tcPr>
          <w:p w14:paraId="7DDB60CA" w14:textId="77777777" w:rsidR="001E59F3" w:rsidRPr="00DE32B4" w:rsidRDefault="001E59F3" w:rsidP="00CD2E5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Sociedades Agencia de Seguros Exclusivas</w:t>
            </w:r>
          </w:p>
        </w:tc>
        <w:tc>
          <w:tcPr>
            <w:tcW w:w="388" w:type="dxa"/>
            <w:textDirection w:val="btLr"/>
          </w:tcPr>
          <w:p w14:paraId="641D1F4B" w14:textId="77777777" w:rsidR="001E59F3" w:rsidRPr="00DE32B4" w:rsidRDefault="001E59F3" w:rsidP="00CD2E5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4C465F08"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42B88721" w14:textId="77777777" w:rsidR="001E59F3" w:rsidRPr="00DE32B4"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E32B4" w14:paraId="4CB2F02A"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BBCDB69" w14:textId="77777777" w:rsidR="001E59F3" w:rsidRPr="00DE32B4" w:rsidRDefault="001E59F3" w:rsidP="00CD2E53">
            <w:pPr>
              <w:pStyle w:val="Ttulo9"/>
              <w:jc w:val="center"/>
              <w:outlineLvl w:val="8"/>
              <w:rPr>
                <w:b w:val="0"/>
              </w:rPr>
            </w:pPr>
          </w:p>
        </w:tc>
        <w:tc>
          <w:tcPr>
            <w:tcW w:w="3402" w:type="dxa"/>
          </w:tcPr>
          <w:p w14:paraId="473A3B03" w14:textId="77777777" w:rsidR="001E59F3" w:rsidRPr="00DE32B4" w:rsidRDefault="00C01F52" w:rsidP="00CD2E53">
            <w:pPr>
              <w:pStyle w:val="Ttulo9"/>
              <w:outlineLvl w:val="8"/>
              <w:cnfStyle w:val="000000000000" w:firstRow="0" w:lastRow="0" w:firstColumn="0" w:lastColumn="0" w:oddVBand="0" w:evenVBand="0" w:oddHBand="0" w:evenHBand="0" w:firstRowFirstColumn="0" w:firstRowLastColumn="0" w:lastRowFirstColumn="0" w:lastRowLastColumn="0"/>
            </w:pPr>
            <w:bookmarkStart w:id="772" w:name="_[E]_SocAgenSegNoExclusiva_7"/>
            <w:bookmarkEnd w:id="772"/>
            <w:r w:rsidRPr="00DE32B4">
              <w:t xml:space="preserve">[E] </w:t>
            </w:r>
            <w:r w:rsidR="001E59F3" w:rsidRPr="00DE32B4">
              <w:t>SocAgenSegNoExclusiva</w:t>
            </w:r>
          </w:p>
        </w:tc>
        <w:tc>
          <w:tcPr>
            <w:tcW w:w="4536" w:type="dxa"/>
          </w:tcPr>
          <w:p w14:paraId="1FF6C346" w14:textId="77777777" w:rsidR="001E59F3" w:rsidRPr="00DE32B4" w:rsidRDefault="001E59F3" w:rsidP="00CD2E5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Sociedades Agencia de Seguros No Exclusivas</w:t>
            </w:r>
          </w:p>
        </w:tc>
        <w:tc>
          <w:tcPr>
            <w:tcW w:w="388" w:type="dxa"/>
            <w:textDirection w:val="btLr"/>
          </w:tcPr>
          <w:p w14:paraId="58AE1E75" w14:textId="77777777" w:rsidR="001E59F3" w:rsidRPr="00DE32B4" w:rsidRDefault="001E59F3" w:rsidP="00CD2E5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2AD35A07"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09318B20" w14:textId="77777777" w:rsidR="001E59F3" w:rsidRPr="00DE32B4"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E32B4" w14:paraId="7CEBD1BB"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7B4552D" w14:textId="77777777" w:rsidR="001E59F3" w:rsidRPr="00DE32B4" w:rsidRDefault="001E59F3" w:rsidP="00CD2E53">
            <w:pPr>
              <w:pStyle w:val="Ttulo9"/>
              <w:jc w:val="center"/>
              <w:outlineLvl w:val="8"/>
              <w:rPr>
                <w:b w:val="0"/>
              </w:rPr>
            </w:pPr>
          </w:p>
        </w:tc>
        <w:tc>
          <w:tcPr>
            <w:tcW w:w="3402" w:type="dxa"/>
          </w:tcPr>
          <w:p w14:paraId="2C3451A0" w14:textId="77777777" w:rsidR="001E59F3" w:rsidRPr="00DE32B4" w:rsidRDefault="00C01F52" w:rsidP="00CD2E53">
            <w:pPr>
              <w:pStyle w:val="Ttulo9"/>
              <w:outlineLvl w:val="8"/>
              <w:cnfStyle w:val="000000100000" w:firstRow="0" w:lastRow="0" w:firstColumn="0" w:lastColumn="0" w:oddVBand="0" w:evenVBand="0" w:oddHBand="1" w:evenHBand="0" w:firstRowFirstColumn="0" w:firstRowLastColumn="0" w:lastRowFirstColumn="0" w:lastRowLastColumn="0"/>
            </w:pPr>
            <w:bookmarkStart w:id="773" w:name="_[E]_SocCorredoraSeg_7"/>
            <w:bookmarkEnd w:id="773"/>
            <w:r w:rsidRPr="00DE32B4">
              <w:t xml:space="preserve">[E] </w:t>
            </w:r>
            <w:r w:rsidR="001E59F3" w:rsidRPr="00DE32B4">
              <w:t>SocCorredoraSeg</w:t>
            </w:r>
          </w:p>
        </w:tc>
        <w:tc>
          <w:tcPr>
            <w:tcW w:w="4536" w:type="dxa"/>
          </w:tcPr>
          <w:p w14:paraId="6E2C3C64" w14:textId="77777777" w:rsidR="001E59F3" w:rsidRPr="00DE32B4" w:rsidRDefault="001E59F3" w:rsidP="00CD2E5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Sociedades Corredoras de Seguros</w:t>
            </w:r>
          </w:p>
        </w:tc>
        <w:tc>
          <w:tcPr>
            <w:tcW w:w="388" w:type="dxa"/>
            <w:textDirection w:val="btLr"/>
          </w:tcPr>
          <w:p w14:paraId="3215BD4B" w14:textId="77777777" w:rsidR="001E59F3" w:rsidRPr="00DE32B4" w:rsidRDefault="001E59F3" w:rsidP="00CD2E5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070BAE8E"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66343BED" w14:textId="77777777" w:rsidR="001E59F3" w:rsidRPr="00DE32B4"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E32B4" w14:paraId="7D6B7948"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DD9DC94" w14:textId="77777777" w:rsidR="001E59F3" w:rsidRPr="00DE32B4" w:rsidRDefault="001E59F3" w:rsidP="00CD2E53">
            <w:pPr>
              <w:pStyle w:val="Ttulo9"/>
              <w:jc w:val="center"/>
              <w:outlineLvl w:val="8"/>
              <w:rPr>
                <w:b w:val="0"/>
              </w:rPr>
            </w:pPr>
          </w:p>
        </w:tc>
        <w:tc>
          <w:tcPr>
            <w:tcW w:w="3402" w:type="dxa"/>
          </w:tcPr>
          <w:p w14:paraId="29F01E77" w14:textId="77777777" w:rsidR="001E59F3" w:rsidRPr="00DE32B4" w:rsidRDefault="00C01F52" w:rsidP="00CD2E53">
            <w:pPr>
              <w:pStyle w:val="Ttulo9"/>
              <w:outlineLvl w:val="8"/>
              <w:cnfStyle w:val="000000000000" w:firstRow="0" w:lastRow="0" w:firstColumn="0" w:lastColumn="0" w:oddVBand="0" w:evenVBand="0" w:oddHBand="0" w:evenHBand="0" w:firstRowFirstColumn="0" w:firstRowLastColumn="0" w:lastRowFirstColumn="0" w:lastRowLastColumn="0"/>
            </w:pPr>
            <w:bookmarkStart w:id="774" w:name="_[E]_OperSegAutoexpedibleExclusivo_7"/>
            <w:bookmarkEnd w:id="774"/>
            <w:r w:rsidRPr="00DE32B4">
              <w:t xml:space="preserve">[E] </w:t>
            </w:r>
            <w:r w:rsidR="001E59F3" w:rsidRPr="00DE32B4">
              <w:t>OperSegAutoexpedibleExclusivo</w:t>
            </w:r>
          </w:p>
        </w:tc>
        <w:tc>
          <w:tcPr>
            <w:tcW w:w="4536" w:type="dxa"/>
          </w:tcPr>
          <w:p w14:paraId="7BCD8914" w14:textId="77777777" w:rsidR="001E59F3" w:rsidRPr="00DE32B4" w:rsidRDefault="001E59F3" w:rsidP="00CD2E5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Operadores de Seguros Autoexpedibles Exclusivo</w:t>
            </w:r>
          </w:p>
        </w:tc>
        <w:tc>
          <w:tcPr>
            <w:tcW w:w="388" w:type="dxa"/>
            <w:textDirection w:val="btLr"/>
          </w:tcPr>
          <w:p w14:paraId="1710B9E8" w14:textId="77777777" w:rsidR="001E59F3" w:rsidRPr="00DE32B4" w:rsidRDefault="001E59F3" w:rsidP="00CD2E5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77B8B3A6"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03D0D441" w14:textId="77777777" w:rsidR="001E59F3" w:rsidRPr="00DE32B4"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E32B4" w14:paraId="039D3ACE"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F18BDCA" w14:textId="77777777" w:rsidR="001E59F3" w:rsidRPr="00DE32B4" w:rsidRDefault="001E59F3" w:rsidP="00CD2E53">
            <w:pPr>
              <w:pStyle w:val="Ttulo9"/>
              <w:jc w:val="center"/>
              <w:outlineLvl w:val="8"/>
              <w:rPr>
                <w:b w:val="0"/>
              </w:rPr>
            </w:pPr>
          </w:p>
        </w:tc>
        <w:tc>
          <w:tcPr>
            <w:tcW w:w="3402" w:type="dxa"/>
          </w:tcPr>
          <w:p w14:paraId="1335A0F6" w14:textId="77777777" w:rsidR="001E59F3" w:rsidRPr="00DE32B4" w:rsidRDefault="00C01F52" w:rsidP="00CD2E53">
            <w:pPr>
              <w:pStyle w:val="Ttulo9"/>
              <w:outlineLvl w:val="8"/>
              <w:cnfStyle w:val="000000100000" w:firstRow="0" w:lastRow="0" w:firstColumn="0" w:lastColumn="0" w:oddVBand="0" w:evenVBand="0" w:oddHBand="1" w:evenHBand="0" w:firstRowFirstColumn="0" w:firstRowLastColumn="0" w:lastRowFirstColumn="0" w:lastRowLastColumn="0"/>
            </w:pPr>
            <w:bookmarkStart w:id="775" w:name="_[E]_OperSegAutoexpedibleNoExclusivo_6"/>
            <w:bookmarkEnd w:id="775"/>
            <w:r w:rsidRPr="00DE32B4">
              <w:t xml:space="preserve">[E] </w:t>
            </w:r>
            <w:r w:rsidR="001E59F3" w:rsidRPr="00DE32B4">
              <w:t>OperSegAutoexpedibleNoExclusivo</w:t>
            </w:r>
          </w:p>
        </w:tc>
        <w:tc>
          <w:tcPr>
            <w:tcW w:w="4536" w:type="dxa"/>
          </w:tcPr>
          <w:p w14:paraId="0B6CC826" w14:textId="77777777" w:rsidR="001E59F3" w:rsidRPr="00DE32B4" w:rsidRDefault="001E59F3" w:rsidP="00CD2E5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Operadores de Seguros Autoexpedibles No Exclusivo</w:t>
            </w:r>
          </w:p>
        </w:tc>
        <w:tc>
          <w:tcPr>
            <w:tcW w:w="388" w:type="dxa"/>
            <w:textDirection w:val="btLr"/>
          </w:tcPr>
          <w:p w14:paraId="674717EB" w14:textId="77777777" w:rsidR="001E59F3" w:rsidRPr="00DE32B4" w:rsidRDefault="001E59F3" w:rsidP="00CD2E5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2D6D8277"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5D32DEE1" w14:textId="77777777" w:rsidR="001E59F3" w:rsidRPr="00DE32B4"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E32B4" w14:paraId="439E743D" w14:textId="77777777" w:rsidTr="00C544E2">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1E594E0" w14:textId="77777777" w:rsidR="001E59F3" w:rsidRPr="00DE32B4" w:rsidRDefault="001E59F3" w:rsidP="00CD2E53">
            <w:pPr>
              <w:pStyle w:val="Ttulo9"/>
              <w:jc w:val="center"/>
              <w:outlineLvl w:val="8"/>
              <w:rPr>
                <w:b w:val="0"/>
              </w:rPr>
            </w:pPr>
          </w:p>
        </w:tc>
        <w:tc>
          <w:tcPr>
            <w:tcW w:w="3402" w:type="dxa"/>
          </w:tcPr>
          <w:p w14:paraId="1F8D3D61" w14:textId="77777777" w:rsidR="001E59F3" w:rsidRPr="00DE32B4" w:rsidRDefault="00C01F52" w:rsidP="00CD2E53">
            <w:pPr>
              <w:pStyle w:val="Ttulo9"/>
              <w:outlineLvl w:val="8"/>
              <w:cnfStyle w:val="000000000000" w:firstRow="0" w:lastRow="0" w:firstColumn="0" w:lastColumn="0" w:oddVBand="0" w:evenVBand="0" w:oddHBand="0" w:evenHBand="0" w:firstRowFirstColumn="0" w:firstRowLastColumn="0" w:lastRowFirstColumn="0" w:lastRowLastColumn="0"/>
            </w:pPr>
            <w:bookmarkStart w:id="776" w:name="_[E]_ProveTransfronterizosSeg_7"/>
            <w:bookmarkEnd w:id="776"/>
            <w:r w:rsidRPr="00DE32B4">
              <w:t xml:space="preserve">[E] </w:t>
            </w:r>
            <w:r w:rsidR="001E59F3" w:rsidRPr="00DE32B4">
              <w:t>ProveTransfronterizosSeg</w:t>
            </w:r>
          </w:p>
        </w:tc>
        <w:tc>
          <w:tcPr>
            <w:tcW w:w="4536" w:type="dxa"/>
          </w:tcPr>
          <w:p w14:paraId="08786A37" w14:textId="77777777" w:rsidR="001E59F3" w:rsidRPr="00DE32B4" w:rsidRDefault="001E59F3" w:rsidP="00CD2E5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Proveedores transfronterizos de seguros</w:t>
            </w:r>
          </w:p>
        </w:tc>
        <w:tc>
          <w:tcPr>
            <w:tcW w:w="388" w:type="dxa"/>
            <w:textDirection w:val="btLr"/>
          </w:tcPr>
          <w:p w14:paraId="0E8F6765" w14:textId="77777777" w:rsidR="001E59F3" w:rsidRPr="00DE32B4" w:rsidRDefault="001E59F3" w:rsidP="00CD2E5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2E7E5600"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3FB5FC57" w14:textId="77777777" w:rsidR="001E59F3" w:rsidRPr="00DE32B4"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E32B4" w14:paraId="778524B9" w14:textId="77777777" w:rsidTr="00C544E2">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0DE31CF" w14:textId="77777777" w:rsidR="001E59F3" w:rsidRPr="00DE32B4" w:rsidRDefault="001E59F3" w:rsidP="00CD2E53">
            <w:pPr>
              <w:pStyle w:val="Ttulo9"/>
              <w:jc w:val="center"/>
              <w:outlineLvl w:val="8"/>
              <w:rPr>
                <w:b w:val="0"/>
              </w:rPr>
            </w:pPr>
          </w:p>
        </w:tc>
        <w:tc>
          <w:tcPr>
            <w:tcW w:w="3402" w:type="dxa"/>
          </w:tcPr>
          <w:p w14:paraId="5729B062" w14:textId="77777777" w:rsidR="001E59F3" w:rsidRPr="00DE32B4" w:rsidRDefault="00C01F52" w:rsidP="00CD2E53">
            <w:pPr>
              <w:pStyle w:val="Ttulo9"/>
              <w:outlineLvl w:val="8"/>
              <w:cnfStyle w:val="000000100000" w:firstRow="0" w:lastRow="0" w:firstColumn="0" w:lastColumn="0" w:oddVBand="0" w:evenVBand="0" w:oddHBand="1" w:evenHBand="0" w:firstRowFirstColumn="0" w:firstRowLastColumn="0" w:lastRowFirstColumn="0" w:lastRowLastColumn="0"/>
            </w:pPr>
            <w:bookmarkStart w:id="777" w:name="_[E]_OfiEntAseguradora_7"/>
            <w:bookmarkEnd w:id="777"/>
            <w:r w:rsidRPr="00DE32B4">
              <w:t xml:space="preserve">[E] </w:t>
            </w:r>
            <w:r w:rsidR="001E59F3" w:rsidRPr="00DE32B4">
              <w:t>OfiEntAseguradora</w:t>
            </w:r>
          </w:p>
        </w:tc>
        <w:tc>
          <w:tcPr>
            <w:tcW w:w="4536" w:type="dxa"/>
          </w:tcPr>
          <w:p w14:paraId="756085CD" w14:textId="77777777" w:rsidR="001E59F3" w:rsidRPr="00DE32B4" w:rsidRDefault="001E59F3" w:rsidP="00CD2E5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 xml:space="preserve">Volumen de </w:t>
            </w:r>
            <w:r w:rsidR="00792E34">
              <w:rPr>
                <w:rFonts w:cs="Arial"/>
              </w:rPr>
              <w:t>primas de pólizas contratadas</w:t>
            </w:r>
            <w:r w:rsidRPr="00DE32B4">
              <w:rPr>
                <w:rFonts w:cs="Arial"/>
              </w:rPr>
              <w:t xml:space="preserve"> que la entidad ha emitido durante el año colocadas a través de las sedes u oficinas de la entidad </w:t>
            </w:r>
            <w:r w:rsidR="00461209">
              <w:rPr>
                <w:rFonts w:cs="Arial"/>
              </w:rPr>
              <w:t xml:space="preserve">pólizas </w:t>
            </w:r>
            <w:r w:rsidRPr="00DE32B4">
              <w:rPr>
                <w:rFonts w:cs="Arial"/>
              </w:rPr>
              <w:t>aseguradora</w:t>
            </w:r>
          </w:p>
        </w:tc>
        <w:tc>
          <w:tcPr>
            <w:tcW w:w="388" w:type="dxa"/>
            <w:textDirection w:val="btLr"/>
          </w:tcPr>
          <w:p w14:paraId="12FA0063" w14:textId="77777777" w:rsidR="001E59F3" w:rsidRPr="00DE32B4" w:rsidRDefault="001E59F3" w:rsidP="00CD2E5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1BED93A2"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04457423" w14:textId="77777777" w:rsidR="001E59F3" w:rsidRPr="00DE32B4"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bl>
    <w:p w14:paraId="49DECE62" w14:textId="77777777" w:rsidR="00825F65" w:rsidRDefault="00825F65" w:rsidP="00825F65">
      <w:pPr>
        <w:rPr>
          <w:lang w:val="es-ES_tradnl" w:eastAsia="en-US"/>
        </w:rPr>
      </w:pPr>
    </w:p>
    <w:p w14:paraId="03A06524" w14:textId="77777777" w:rsidR="00825F65" w:rsidRDefault="00825F65">
      <w:pPr>
        <w:rPr>
          <w:lang w:val="es-ES_tradnl" w:eastAsia="en-US"/>
        </w:rPr>
      </w:pPr>
      <w:r>
        <w:rPr>
          <w:lang w:val="es-ES_tradnl" w:eastAsia="en-US"/>
        </w:rPr>
        <w:br w:type="page"/>
      </w:r>
    </w:p>
    <w:p w14:paraId="3B54B9E5" w14:textId="77777777" w:rsidR="00825F65" w:rsidRPr="00825F65" w:rsidRDefault="00825F65" w:rsidP="00825F65">
      <w:pPr>
        <w:rPr>
          <w:lang w:val="es-ES_tradnl" w:eastAsia="en-US"/>
        </w:rPr>
      </w:pPr>
    </w:p>
    <w:p w14:paraId="3C6C594A" w14:textId="77777777" w:rsidR="00825F65" w:rsidRDefault="00825F65" w:rsidP="00F4314C">
      <w:pPr>
        <w:pStyle w:val="Ttulo3"/>
        <w:numPr>
          <w:ilvl w:val="0"/>
          <w:numId w:val="20"/>
        </w:numPr>
        <w:rPr>
          <w:lang w:eastAsia="en-US"/>
        </w:rPr>
      </w:pPr>
      <w:bookmarkStart w:id="778" w:name="_Toc136255538"/>
      <w:r w:rsidRPr="00383671">
        <w:rPr>
          <w:lang w:eastAsia="en-US"/>
        </w:rPr>
        <w:t>OficinasAseguradoraNuevaProd</w:t>
      </w:r>
      <w:bookmarkEnd w:id="778"/>
    </w:p>
    <w:p w14:paraId="23AA3038" w14:textId="77777777" w:rsidR="00825F65" w:rsidRDefault="00825F65" w:rsidP="00825F65">
      <w:pPr>
        <w:rPr>
          <w:lang w:val="es-ES_tradnl" w:eastAsia="en-US"/>
        </w:rPr>
      </w:pPr>
    </w:p>
    <w:tbl>
      <w:tblPr>
        <w:tblStyle w:val="Cuadrculamedia3-nfasis1"/>
        <w:tblpPr w:leftFromText="141" w:rightFromText="141" w:vertAnchor="text" w:horzAnchor="page" w:tblpX="1162" w:tblpY="-3"/>
        <w:tblW w:w="14175" w:type="dxa"/>
        <w:tblLayout w:type="fixed"/>
        <w:tblLook w:val="04A0" w:firstRow="1" w:lastRow="0" w:firstColumn="1" w:lastColumn="0" w:noHBand="0" w:noVBand="1"/>
      </w:tblPr>
      <w:tblGrid>
        <w:gridCol w:w="737"/>
        <w:gridCol w:w="3402"/>
        <w:gridCol w:w="4536"/>
        <w:gridCol w:w="397"/>
        <w:gridCol w:w="5103"/>
      </w:tblGrid>
      <w:tr w:rsidR="00825F65" w:rsidRPr="00DE32B4" w14:paraId="28F3BAFC" w14:textId="77777777" w:rsidTr="00994E4E">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5308A0FF" w14:textId="77777777" w:rsidR="00825F65" w:rsidRPr="00DE32B4" w:rsidRDefault="00825F65" w:rsidP="00842584">
            <w:pPr>
              <w:pStyle w:val="TtuloTabla"/>
              <w:ind w:left="113" w:right="113"/>
              <w:rPr>
                <w:rFonts w:cs="Arial"/>
                <w:b/>
                <w:szCs w:val="16"/>
              </w:rPr>
            </w:pPr>
            <w:r w:rsidRPr="00DE32B4">
              <w:rPr>
                <w:rFonts w:cs="Arial"/>
                <w:b/>
                <w:szCs w:val="16"/>
              </w:rPr>
              <w:t>Nodo</w:t>
            </w:r>
          </w:p>
        </w:tc>
        <w:tc>
          <w:tcPr>
            <w:tcW w:w="3402" w:type="dxa"/>
            <w:vAlign w:val="center"/>
          </w:tcPr>
          <w:p w14:paraId="0D152983" w14:textId="77777777" w:rsidR="00825F65" w:rsidRPr="00DE32B4" w:rsidRDefault="003131EB" w:rsidP="00842584">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E32B4">
              <w:rPr>
                <w:rFonts w:cs="Arial"/>
                <w:b/>
                <w:bCs w:val="0"/>
                <w:szCs w:val="16"/>
                <w:lang w:eastAsia="es-CR"/>
              </w:rPr>
              <w:t>Atributo[A] / Elemento[E]</w:t>
            </w:r>
          </w:p>
        </w:tc>
        <w:tc>
          <w:tcPr>
            <w:tcW w:w="4536" w:type="dxa"/>
            <w:vAlign w:val="center"/>
          </w:tcPr>
          <w:p w14:paraId="7FE63604" w14:textId="77777777" w:rsidR="00825F65" w:rsidRPr="00DE32B4" w:rsidRDefault="00825F65" w:rsidP="00842584">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E32B4">
              <w:rPr>
                <w:rFonts w:cs="Arial"/>
                <w:b/>
                <w:szCs w:val="16"/>
              </w:rPr>
              <w:t>Descripción</w:t>
            </w:r>
          </w:p>
        </w:tc>
        <w:tc>
          <w:tcPr>
            <w:tcW w:w="397" w:type="dxa"/>
            <w:textDirection w:val="btLr"/>
            <w:vAlign w:val="center"/>
          </w:tcPr>
          <w:p w14:paraId="3DB336D5" w14:textId="77777777" w:rsidR="00825F65" w:rsidRPr="00DE32B4" w:rsidRDefault="00825F65" w:rsidP="00842584">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szCs w:val="16"/>
              </w:rPr>
            </w:pPr>
            <w:r w:rsidRPr="00DE32B4">
              <w:rPr>
                <w:rFonts w:cs="Arial"/>
                <w:b/>
                <w:szCs w:val="16"/>
              </w:rPr>
              <w:t xml:space="preserve">Cuenta </w:t>
            </w:r>
            <w:r w:rsidR="003131EB" w:rsidRPr="00DE32B4">
              <w:rPr>
                <w:rFonts w:cs="Arial"/>
                <w:b/>
                <w:szCs w:val="16"/>
              </w:rPr>
              <w:t>catálogo</w:t>
            </w:r>
          </w:p>
        </w:tc>
        <w:tc>
          <w:tcPr>
            <w:tcW w:w="5103" w:type="dxa"/>
            <w:vAlign w:val="center"/>
          </w:tcPr>
          <w:p w14:paraId="1F4B5B21" w14:textId="77777777" w:rsidR="00825F65" w:rsidRPr="00DE32B4" w:rsidRDefault="00825F65" w:rsidP="00842584">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E32B4">
              <w:rPr>
                <w:rFonts w:cs="Arial"/>
                <w:b/>
                <w:szCs w:val="16"/>
              </w:rPr>
              <w:t>Validaciones</w:t>
            </w:r>
          </w:p>
        </w:tc>
      </w:tr>
      <w:tr w:rsidR="001E59F3" w:rsidRPr="00DE32B4" w14:paraId="1826650C" w14:textId="77777777" w:rsidTr="00994E4E">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29591FA7" w14:textId="77777777" w:rsidR="001E59F3" w:rsidRPr="00DE32B4" w:rsidRDefault="000B6351" w:rsidP="00842584">
            <w:pPr>
              <w:ind w:left="113" w:right="113"/>
              <w:jc w:val="center"/>
              <w:rPr>
                <w:b w:val="0"/>
                <w:snapToGrid w:val="0"/>
                <w:sz w:val="16"/>
                <w:szCs w:val="16"/>
                <w:lang w:val="es-ES_tradnl"/>
              </w:rPr>
            </w:pPr>
            <w:r>
              <w:rPr>
                <w:rFonts w:cs="Arial"/>
                <w:b w:val="0"/>
              </w:rPr>
              <w:t>[E]</w:t>
            </w:r>
            <w:r w:rsidR="001E59F3" w:rsidRPr="00DE32B4">
              <w:rPr>
                <w:b w:val="0"/>
                <w:snapToGrid w:val="0"/>
                <w:sz w:val="16"/>
                <w:szCs w:val="16"/>
                <w:lang w:val="es-ES_tradnl"/>
              </w:rPr>
              <w:t>OficinasAseguradoraNuevaProd</w:t>
            </w:r>
          </w:p>
        </w:tc>
        <w:tc>
          <w:tcPr>
            <w:tcW w:w="3402" w:type="dxa"/>
          </w:tcPr>
          <w:p w14:paraId="5B2015CB" w14:textId="77777777" w:rsidR="00667575" w:rsidRPr="00DE32B4" w:rsidRDefault="00667575" w:rsidP="00842584">
            <w:pPr>
              <w:cnfStyle w:val="000000100000" w:firstRow="0" w:lastRow="0" w:firstColumn="0" w:lastColumn="0" w:oddVBand="0" w:evenVBand="0" w:oddHBand="1" w:evenHBand="0" w:firstRowFirstColumn="0" w:firstRowLastColumn="0" w:lastRowFirstColumn="0" w:lastRowLastColumn="0"/>
              <w:rPr>
                <w:sz w:val="16"/>
                <w:szCs w:val="16"/>
              </w:rPr>
            </w:pPr>
            <w:r>
              <w:rPr>
                <w:sz w:val="16"/>
                <w:szCs w:val="16"/>
              </w:rPr>
              <w:t>Contiene los detalles de</w:t>
            </w:r>
            <w:r>
              <w:t xml:space="preserve"> </w:t>
            </w:r>
            <w:r w:rsidRPr="00667575">
              <w:rPr>
                <w:sz w:val="16"/>
                <w:szCs w:val="16"/>
              </w:rPr>
              <w:t>la distribución geográfica de la entidad</w:t>
            </w:r>
            <w:r>
              <w:rPr>
                <w:sz w:val="16"/>
                <w:szCs w:val="16"/>
              </w:rPr>
              <w:t xml:space="preserve"> por oficina</w:t>
            </w:r>
          </w:p>
        </w:tc>
        <w:tc>
          <w:tcPr>
            <w:tcW w:w="4536" w:type="dxa"/>
            <w:vAlign w:val="center"/>
          </w:tcPr>
          <w:p w14:paraId="78F0FB90" w14:textId="77777777" w:rsidR="001E59F3" w:rsidRPr="00DE32B4" w:rsidRDefault="001E59F3" w:rsidP="0084258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Conocer la distribución geográfica de la entidad aseguradora así como el volumen de producción por oficina y su eficiencia.</w:t>
            </w:r>
          </w:p>
        </w:tc>
        <w:tc>
          <w:tcPr>
            <w:tcW w:w="397" w:type="dxa"/>
            <w:textDirection w:val="btLr"/>
          </w:tcPr>
          <w:p w14:paraId="4FEFB5F4" w14:textId="77777777" w:rsidR="001E59F3" w:rsidRPr="00DE32B4" w:rsidRDefault="001E59F3" w:rsidP="0084258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3A24282F" w14:textId="77777777" w:rsidR="001E59F3" w:rsidRPr="00DE32B4" w:rsidRDefault="001E59F3" w:rsidP="00842584">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r>
      <w:tr w:rsidR="001E59F3" w:rsidRPr="00DE32B4" w14:paraId="1AA8932C" w14:textId="77777777" w:rsidTr="00994E4E">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13FF4C43" w14:textId="77777777" w:rsidR="00994E4E" w:rsidRPr="00DE32B4" w:rsidRDefault="000B6351" w:rsidP="00994E4E">
            <w:pPr>
              <w:ind w:left="113" w:right="113"/>
              <w:jc w:val="center"/>
              <w:rPr>
                <w:b w:val="0"/>
                <w:snapToGrid w:val="0"/>
                <w:sz w:val="16"/>
                <w:szCs w:val="16"/>
                <w:lang w:val="es-ES_tradnl"/>
              </w:rPr>
            </w:pPr>
            <w:r>
              <w:rPr>
                <w:rFonts w:cs="Arial"/>
                <w:b w:val="0"/>
              </w:rPr>
              <w:t>[E]</w:t>
            </w:r>
            <w:r w:rsidR="00994E4E" w:rsidRPr="00DE32B4">
              <w:rPr>
                <w:b w:val="0"/>
                <w:snapToGrid w:val="0"/>
                <w:sz w:val="16"/>
                <w:szCs w:val="16"/>
                <w:lang w:val="es-ES_tradnl"/>
              </w:rPr>
              <w:t>DetalleOficina</w:t>
            </w:r>
          </w:p>
          <w:p w14:paraId="441D6415" w14:textId="77777777" w:rsidR="001E59F3" w:rsidRPr="00DE32B4" w:rsidRDefault="001E59F3" w:rsidP="00842584">
            <w:pPr>
              <w:ind w:left="113" w:right="113"/>
              <w:jc w:val="center"/>
              <w:rPr>
                <w:b w:val="0"/>
                <w:snapToGrid w:val="0"/>
                <w:sz w:val="16"/>
                <w:szCs w:val="16"/>
                <w:lang w:val="es-ES_tradnl"/>
              </w:rPr>
            </w:pPr>
          </w:p>
        </w:tc>
        <w:tc>
          <w:tcPr>
            <w:tcW w:w="3402" w:type="dxa"/>
          </w:tcPr>
          <w:p w14:paraId="369546E2" w14:textId="77777777" w:rsidR="001E59F3" w:rsidRPr="00DE32B4" w:rsidRDefault="00C01F52" w:rsidP="00842584">
            <w:pPr>
              <w:cnfStyle w:val="000000000000" w:firstRow="0" w:lastRow="0" w:firstColumn="0" w:lastColumn="0" w:oddVBand="0" w:evenVBand="0" w:oddHBand="0" w:evenHBand="0" w:firstRowFirstColumn="0" w:firstRowLastColumn="0" w:lastRowFirstColumn="0" w:lastRowLastColumn="0"/>
              <w:rPr>
                <w:snapToGrid w:val="0"/>
                <w:sz w:val="16"/>
                <w:szCs w:val="16"/>
                <w:lang w:val="es-ES_tradnl"/>
              </w:rPr>
            </w:pPr>
            <w:r w:rsidRPr="00DE32B4">
              <w:rPr>
                <w:sz w:val="16"/>
                <w:szCs w:val="16"/>
              </w:rPr>
              <w:t xml:space="preserve">[E] </w:t>
            </w:r>
            <w:r w:rsidR="001E59F3" w:rsidRPr="00DE32B4">
              <w:rPr>
                <w:snapToGrid w:val="0"/>
                <w:sz w:val="16"/>
                <w:szCs w:val="16"/>
                <w:lang w:val="es-ES_tradnl"/>
              </w:rPr>
              <w:t>Domicilio</w:t>
            </w:r>
          </w:p>
        </w:tc>
        <w:tc>
          <w:tcPr>
            <w:tcW w:w="4536" w:type="dxa"/>
            <w:vAlign w:val="center"/>
          </w:tcPr>
          <w:p w14:paraId="17CD09FF" w14:textId="77777777" w:rsidR="001E59F3" w:rsidRPr="00DE32B4" w:rsidRDefault="001E59F3" w:rsidP="00842584">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Indica la localización geográfica de la oficina por cantón y provincia</w:t>
            </w:r>
            <w:r w:rsidR="009D2FB5" w:rsidRPr="00DE32B4">
              <w:rPr>
                <w:rFonts w:cs="Arial"/>
              </w:rPr>
              <w:t>.</w:t>
            </w:r>
          </w:p>
        </w:tc>
        <w:tc>
          <w:tcPr>
            <w:tcW w:w="397" w:type="dxa"/>
            <w:textDirection w:val="btLr"/>
          </w:tcPr>
          <w:p w14:paraId="30053076" w14:textId="77777777" w:rsidR="001E59F3" w:rsidRPr="00DE32B4" w:rsidRDefault="001E59F3" w:rsidP="00842584">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5220FAE1" w14:textId="77777777" w:rsidR="000F6B32" w:rsidRPr="000F6B32" w:rsidRDefault="009D2FB5" w:rsidP="00F4314C">
            <w:pPr>
              <w:pStyle w:val="Prrafodelista"/>
              <w:numPr>
                <w:ilvl w:val="0"/>
                <w:numId w:val="13"/>
              </w:numPr>
              <w:cnfStyle w:val="000000000000" w:firstRow="0" w:lastRow="0" w:firstColumn="0" w:lastColumn="0" w:oddVBand="0" w:evenVBand="0" w:oddHBand="0" w:evenHBand="0" w:firstRowFirstColumn="0" w:firstRowLastColumn="0" w:lastRowFirstColumn="0" w:lastRowLastColumn="0"/>
              <w:rPr>
                <w:rFonts w:cs="Arial"/>
                <w:sz w:val="16"/>
                <w:szCs w:val="16"/>
              </w:rPr>
            </w:pPr>
            <w:r w:rsidRPr="000F6B32">
              <w:rPr>
                <w:rFonts w:cs="Arial"/>
                <w:sz w:val="16"/>
                <w:szCs w:val="16"/>
              </w:rPr>
              <w:t>Según el código establecido por la Sugese</w:t>
            </w:r>
            <w:r w:rsidR="000F6B32" w:rsidRPr="000F6B32">
              <w:rPr>
                <w:rFonts w:cs="Arial"/>
                <w:sz w:val="16"/>
                <w:szCs w:val="16"/>
              </w:rPr>
              <w:t xml:space="preserve">  descrito en el </w:t>
            </w:r>
            <w:hyperlink w:anchor="_Cantones" w:history="1">
              <w:r w:rsidR="000F6B32" w:rsidRPr="008653EC">
                <w:rPr>
                  <w:rStyle w:val="Hipervnculo"/>
                  <w:rFonts w:cs="Arial"/>
                  <w:sz w:val="16"/>
                  <w:szCs w:val="16"/>
                </w:rPr>
                <w:t>catálogo</w:t>
              </w:r>
            </w:hyperlink>
            <w:r w:rsidR="000F6B32" w:rsidRPr="000F6B32">
              <w:rPr>
                <w:rFonts w:cs="Arial"/>
                <w:sz w:val="16"/>
                <w:szCs w:val="16"/>
              </w:rPr>
              <w:t xml:space="preserve"> “Cantones “ de</w:t>
            </w:r>
            <w:r w:rsidR="000F6B32">
              <w:rPr>
                <w:rFonts w:cs="Arial"/>
                <w:sz w:val="16"/>
                <w:szCs w:val="16"/>
              </w:rPr>
              <w:t xml:space="preserve"> </w:t>
            </w:r>
            <w:r w:rsidR="000F6B32" w:rsidRPr="000F6B32">
              <w:rPr>
                <w:rFonts w:cs="Arial"/>
                <w:sz w:val="16"/>
                <w:szCs w:val="16"/>
              </w:rPr>
              <w:t>este documento</w:t>
            </w:r>
            <w:r w:rsidR="000F6B32">
              <w:rPr>
                <w:rFonts w:cs="Arial"/>
                <w:sz w:val="16"/>
                <w:szCs w:val="16"/>
              </w:rPr>
              <w:t>.</w:t>
            </w:r>
          </w:p>
          <w:p w14:paraId="564565AD" w14:textId="77777777" w:rsidR="001E59F3" w:rsidRPr="000F6B32" w:rsidRDefault="001E59F3" w:rsidP="000F6B32">
            <w:pPr>
              <w:cnfStyle w:val="000000000000" w:firstRow="0" w:lastRow="0" w:firstColumn="0" w:lastColumn="0" w:oddVBand="0" w:evenVBand="0" w:oddHBand="0" w:evenHBand="0" w:firstRowFirstColumn="0" w:firstRowLastColumn="0" w:lastRowFirstColumn="0" w:lastRowLastColumn="0"/>
              <w:rPr>
                <w:rFonts w:cs="Arial"/>
                <w:sz w:val="16"/>
                <w:szCs w:val="16"/>
              </w:rPr>
            </w:pPr>
          </w:p>
          <w:p w14:paraId="3F5A72D1" w14:textId="77777777" w:rsidR="009D2FB5" w:rsidRPr="00DE32B4" w:rsidRDefault="009D2FB5" w:rsidP="00842584">
            <w:pPr>
              <w:pStyle w:val="Prrafodelista"/>
              <w:cnfStyle w:val="000000000000" w:firstRow="0" w:lastRow="0" w:firstColumn="0" w:lastColumn="0" w:oddVBand="0" w:evenVBand="0" w:oddHBand="0" w:evenHBand="0" w:firstRowFirstColumn="0" w:firstRowLastColumn="0" w:lastRowFirstColumn="0" w:lastRowLastColumn="0"/>
              <w:rPr>
                <w:sz w:val="16"/>
                <w:szCs w:val="16"/>
              </w:rPr>
            </w:pPr>
          </w:p>
          <w:p w14:paraId="0BF39505" w14:textId="77777777" w:rsidR="009D2FB5" w:rsidRPr="00DE32B4" w:rsidRDefault="009D2FB5" w:rsidP="00842584">
            <w:pPr>
              <w:cnfStyle w:val="000000000000" w:firstRow="0" w:lastRow="0" w:firstColumn="0" w:lastColumn="0" w:oddVBand="0" w:evenVBand="0" w:oddHBand="0" w:evenHBand="0" w:firstRowFirstColumn="0" w:firstRowLastColumn="0" w:lastRowFirstColumn="0" w:lastRowLastColumn="0"/>
              <w:rPr>
                <w:sz w:val="16"/>
                <w:szCs w:val="16"/>
              </w:rPr>
            </w:pPr>
          </w:p>
        </w:tc>
      </w:tr>
      <w:tr w:rsidR="001E59F3" w:rsidRPr="00DE32B4" w14:paraId="57863140" w14:textId="77777777" w:rsidTr="00994E4E">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022B4DB" w14:textId="77777777" w:rsidR="001E59F3" w:rsidRPr="00DE32B4" w:rsidRDefault="001E59F3" w:rsidP="00842584">
            <w:pPr>
              <w:ind w:left="113" w:right="113"/>
              <w:jc w:val="center"/>
              <w:rPr>
                <w:b w:val="0"/>
                <w:snapToGrid w:val="0"/>
                <w:sz w:val="16"/>
                <w:szCs w:val="16"/>
                <w:lang w:val="es-ES_tradnl"/>
              </w:rPr>
            </w:pPr>
          </w:p>
        </w:tc>
        <w:tc>
          <w:tcPr>
            <w:tcW w:w="3402" w:type="dxa"/>
          </w:tcPr>
          <w:p w14:paraId="5E812666" w14:textId="77777777" w:rsidR="001E59F3" w:rsidRPr="00DE32B4" w:rsidRDefault="00C01F52" w:rsidP="00842584">
            <w:pPr>
              <w:cnfStyle w:val="000000100000" w:firstRow="0" w:lastRow="0" w:firstColumn="0" w:lastColumn="0" w:oddVBand="0" w:evenVBand="0" w:oddHBand="1" w:evenHBand="0" w:firstRowFirstColumn="0" w:firstRowLastColumn="0" w:lastRowFirstColumn="0" w:lastRowLastColumn="0"/>
              <w:rPr>
                <w:snapToGrid w:val="0"/>
                <w:sz w:val="16"/>
                <w:szCs w:val="16"/>
                <w:lang w:val="es-ES_tradnl"/>
              </w:rPr>
            </w:pPr>
            <w:r w:rsidRPr="00DE32B4">
              <w:rPr>
                <w:sz w:val="16"/>
                <w:szCs w:val="16"/>
              </w:rPr>
              <w:t xml:space="preserve">[E] </w:t>
            </w:r>
            <w:r w:rsidR="001E59F3" w:rsidRPr="00DE32B4">
              <w:rPr>
                <w:snapToGrid w:val="0"/>
                <w:sz w:val="16"/>
                <w:szCs w:val="16"/>
                <w:lang w:val="es-ES_tradnl"/>
              </w:rPr>
              <w:t>NumEmpleados</w:t>
            </w:r>
          </w:p>
        </w:tc>
        <w:tc>
          <w:tcPr>
            <w:tcW w:w="4536" w:type="dxa"/>
            <w:vAlign w:val="center"/>
          </w:tcPr>
          <w:p w14:paraId="1BAB0607" w14:textId="77777777" w:rsidR="001E59F3" w:rsidRPr="00DE32B4" w:rsidRDefault="001E59F3" w:rsidP="0084258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Cantidad de empleados que t</w:t>
            </w:r>
            <w:r w:rsidR="00103680">
              <w:rPr>
                <w:rFonts w:cs="Arial"/>
              </w:rPr>
              <w:t>rabaja en cada una de las ofici</w:t>
            </w:r>
            <w:r w:rsidRPr="00DE32B4">
              <w:rPr>
                <w:rFonts w:cs="Arial"/>
              </w:rPr>
              <w:t>nas</w:t>
            </w:r>
          </w:p>
        </w:tc>
        <w:tc>
          <w:tcPr>
            <w:tcW w:w="397" w:type="dxa"/>
            <w:textDirection w:val="btLr"/>
          </w:tcPr>
          <w:p w14:paraId="0B12EE66" w14:textId="77777777" w:rsidR="001E59F3" w:rsidRPr="00DE32B4" w:rsidRDefault="001E59F3" w:rsidP="0084258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705066D7" w14:textId="77777777" w:rsidR="001E59F3" w:rsidRPr="00DE32B4" w:rsidRDefault="001E59F3" w:rsidP="00842584">
            <w:pPr>
              <w:cnfStyle w:val="000000100000" w:firstRow="0" w:lastRow="0" w:firstColumn="0" w:lastColumn="0" w:oddVBand="0" w:evenVBand="0" w:oddHBand="1" w:evenHBand="0" w:firstRowFirstColumn="0" w:firstRowLastColumn="0" w:lastRowFirstColumn="0" w:lastRowLastColumn="0"/>
              <w:rPr>
                <w:sz w:val="16"/>
                <w:szCs w:val="16"/>
              </w:rPr>
            </w:pPr>
            <w:r w:rsidRPr="00DE32B4">
              <w:rPr>
                <w:rFonts w:cs="Arial"/>
                <w:bCs/>
                <w:color w:val="000000"/>
                <w:sz w:val="16"/>
                <w:szCs w:val="16"/>
              </w:rPr>
              <w:t>≥ 0</w:t>
            </w:r>
          </w:p>
        </w:tc>
      </w:tr>
      <w:tr w:rsidR="001E59F3" w:rsidRPr="00DE32B4" w14:paraId="4320B05F" w14:textId="77777777" w:rsidTr="00994E4E">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21C5ADC" w14:textId="77777777" w:rsidR="001E59F3" w:rsidRPr="00DE32B4" w:rsidRDefault="001E59F3" w:rsidP="00842584">
            <w:pPr>
              <w:ind w:left="113" w:right="113"/>
              <w:jc w:val="center"/>
              <w:rPr>
                <w:b w:val="0"/>
                <w:snapToGrid w:val="0"/>
                <w:sz w:val="16"/>
                <w:szCs w:val="16"/>
                <w:lang w:val="es-ES_tradnl"/>
              </w:rPr>
            </w:pPr>
          </w:p>
        </w:tc>
        <w:tc>
          <w:tcPr>
            <w:tcW w:w="3402" w:type="dxa"/>
          </w:tcPr>
          <w:p w14:paraId="24D6985E" w14:textId="77777777" w:rsidR="001E59F3" w:rsidRPr="00DE32B4" w:rsidRDefault="00C01F52" w:rsidP="00842584">
            <w:pPr>
              <w:cnfStyle w:val="000000000000" w:firstRow="0" w:lastRow="0" w:firstColumn="0" w:lastColumn="0" w:oddVBand="0" w:evenVBand="0" w:oddHBand="0" w:evenHBand="0" w:firstRowFirstColumn="0" w:firstRowLastColumn="0" w:lastRowFirstColumn="0" w:lastRowLastColumn="0"/>
              <w:rPr>
                <w:snapToGrid w:val="0"/>
                <w:sz w:val="16"/>
                <w:szCs w:val="16"/>
                <w:lang w:val="es-ES_tradnl"/>
              </w:rPr>
            </w:pPr>
            <w:r w:rsidRPr="00DE32B4">
              <w:rPr>
                <w:sz w:val="16"/>
                <w:szCs w:val="16"/>
              </w:rPr>
              <w:t xml:space="preserve">[E] </w:t>
            </w:r>
            <w:r w:rsidR="00404167">
              <w:rPr>
                <w:snapToGrid w:val="0"/>
                <w:sz w:val="16"/>
                <w:szCs w:val="16"/>
                <w:lang w:val="es-ES_tradnl"/>
              </w:rPr>
              <w:t>PrimasPolizasContratadas</w:t>
            </w:r>
            <w:r w:rsidR="001E59F3" w:rsidRPr="00DE32B4">
              <w:rPr>
                <w:snapToGrid w:val="0"/>
                <w:sz w:val="16"/>
                <w:szCs w:val="16"/>
                <w:lang w:val="es-ES_tradnl"/>
              </w:rPr>
              <w:t>NuevaProd</w:t>
            </w:r>
          </w:p>
        </w:tc>
        <w:tc>
          <w:tcPr>
            <w:tcW w:w="4536" w:type="dxa"/>
            <w:vAlign w:val="center"/>
          </w:tcPr>
          <w:p w14:paraId="57A01DF2" w14:textId="77777777" w:rsidR="001E59F3" w:rsidRPr="00DE32B4" w:rsidRDefault="001E59F3" w:rsidP="00842584">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Primas</w:t>
            </w:r>
            <w:r w:rsidR="00904F3E">
              <w:rPr>
                <w:rFonts w:cs="Arial"/>
              </w:rPr>
              <w:t xml:space="preserve"> de </w:t>
            </w:r>
            <w:r w:rsidR="00404167">
              <w:rPr>
                <w:rFonts w:cs="Arial"/>
              </w:rPr>
              <w:t>p</w:t>
            </w:r>
            <w:r w:rsidR="00904F3E">
              <w:rPr>
                <w:rFonts w:cs="Arial"/>
              </w:rPr>
              <w:t>ólizas contratadas</w:t>
            </w:r>
            <w:r w:rsidRPr="00DE32B4">
              <w:rPr>
                <w:rFonts w:cs="Arial"/>
              </w:rPr>
              <w:t xml:space="preserve"> que la entidad aseguradora ha emitido (neta de anulaciones y devoluciones) durante el año</w:t>
            </w:r>
          </w:p>
        </w:tc>
        <w:tc>
          <w:tcPr>
            <w:tcW w:w="397" w:type="dxa"/>
            <w:textDirection w:val="btLr"/>
          </w:tcPr>
          <w:p w14:paraId="34A9B7EA" w14:textId="77777777" w:rsidR="001E59F3" w:rsidRPr="00DE32B4" w:rsidRDefault="001E59F3" w:rsidP="00842584">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6E014E2B" w14:textId="77777777" w:rsidR="001E59F3" w:rsidRPr="00DE32B4" w:rsidRDefault="001E59F3" w:rsidP="00842584">
            <w:pPr>
              <w:cnfStyle w:val="000000000000" w:firstRow="0" w:lastRow="0" w:firstColumn="0" w:lastColumn="0" w:oddVBand="0" w:evenVBand="0" w:oddHBand="0" w:evenHBand="0" w:firstRowFirstColumn="0" w:firstRowLastColumn="0" w:lastRowFirstColumn="0" w:lastRowLastColumn="0"/>
              <w:rPr>
                <w:sz w:val="16"/>
                <w:szCs w:val="16"/>
              </w:rPr>
            </w:pPr>
            <w:r w:rsidRPr="00DE32B4">
              <w:rPr>
                <w:rFonts w:cs="Arial"/>
                <w:bCs/>
                <w:color w:val="000000"/>
                <w:sz w:val="16"/>
                <w:szCs w:val="16"/>
              </w:rPr>
              <w:t>≥ 0</w:t>
            </w:r>
          </w:p>
        </w:tc>
      </w:tr>
    </w:tbl>
    <w:p w14:paraId="581B03F4" w14:textId="77777777" w:rsidR="00825F65" w:rsidRDefault="00825F65" w:rsidP="00825F65">
      <w:pPr>
        <w:rPr>
          <w:lang w:val="es-ES_tradnl" w:eastAsia="en-US"/>
        </w:rPr>
      </w:pPr>
    </w:p>
    <w:p w14:paraId="1F738082" w14:textId="77777777" w:rsidR="00825F65" w:rsidRPr="00825F65" w:rsidRDefault="00825F65" w:rsidP="00825F65">
      <w:pPr>
        <w:rPr>
          <w:lang w:val="es-ES_tradnl" w:eastAsia="en-US"/>
        </w:rPr>
      </w:pPr>
      <w:r>
        <w:rPr>
          <w:lang w:val="es-ES_tradnl" w:eastAsia="en-US"/>
        </w:rPr>
        <w:br w:type="page"/>
      </w:r>
    </w:p>
    <w:p w14:paraId="2D15BF0A" w14:textId="77777777" w:rsidR="00825F65" w:rsidRDefault="00825F65" w:rsidP="00F4314C">
      <w:pPr>
        <w:pStyle w:val="Ttulo3"/>
        <w:numPr>
          <w:ilvl w:val="0"/>
          <w:numId w:val="20"/>
        </w:numPr>
        <w:rPr>
          <w:lang w:eastAsia="en-US"/>
        </w:rPr>
      </w:pPr>
      <w:bookmarkStart w:id="779" w:name="_Toc136255539"/>
      <w:r w:rsidRPr="00383671">
        <w:rPr>
          <w:lang w:eastAsia="en-US"/>
        </w:rPr>
        <w:lastRenderedPageBreak/>
        <w:t>AgenSegNoVinculadosSocAgenSeg</w:t>
      </w:r>
      <w:bookmarkEnd w:id="779"/>
    </w:p>
    <w:p w14:paraId="364EA4DF" w14:textId="77777777" w:rsidR="007A1E38" w:rsidRDefault="007A1E38" w:rsidP="007A1E38">
      <w:pPr>
        <w:rPr>
          <w:lang w:val="es-ES_tradnl" w:eastAsia="en-US"/>
        </w:rPr>
      </w:pPr>
    </w:p>
    <w:tbl>
      <w:tblPr>
        <w:tblStyle w:val="Cuadrculamedia3-nfasis1"/>
        <w:tblpPr w:leftFromText="141" w:rightFromText="141" w:vertAnchor="text" w:horzAnchor="page" w:tblpX="1162" w:tblpY="-3"/>
        <w:tblW w:w="14175" w:type="dxa"/>
        <w:tblLayout w:type="fixed"/>
        <w:tblLook w:val="04A0" w:firstRow="1" w:lastRow="0" w:firstColumn="1" w:lastColumn="0" w:noHBand="0" w:noVBand="1"/>
      </w:tblPr>
      <w:tblGrid>
        <w:gridCol w:w="737"/>
        <w:gridCol w:w="3402"/>
        <w:gridCol w:w="4474"/>
        <w:gridCol w:w="459"/>
        <w:gridCol w:w="5103"/>
      </w:tblGrid>
      <w:tr w:rsidR="007A1E38" w:rsidRPr="00DE32B4" w14:paraId="156B4BD8" w14:textId="77777777" w:rsidTr="001B0426">
        <w:trPr>
          <w:cnfStyle w:val="100000000000" w:firstRow="1" w:lastRow="0" w:firstColumn="0" w:lastColumn="0" w:oddVBand="0" w:evenVBand="0" w:oddHBand="0" w:evenHBand="0" w:firstRowFirstColumn="0" w:firstRowLastColumn="0" w:lastRowFirstColumn="0" w:lastRowLastColumn="0"/>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0217C85F" w14:textId="77777777" w:rsidR="007A1E38" w:rsidRPr="00DE32B4" w:rsidRDefault="007A1E38" w:rsidP="00DE32B4">
            <w:pPr>
              <w:pStyle w:val="TtuloTabla"/>
              <w:ind w:left="113" w:right="113"/>
              <w:rPr>
                <w:rFonts w:cs="Arial"/>
                <w:b/>
                <w:szCs w:val="16"/>
              </w:rPr>
            </w:pPr>
            <w:r w:rsidRPr="00DE32B4">
              <w:rPr>
                <w:rFonts w:cs="Arial"/>
                <w:b/>
                <w:szCs w:val="16"/>
              </w:rPr>
              <w:lastRenderedPageBreak/>
              <w:t>Nodo</w:t>
            </w:r>
          </w:p>
        </w:tc>
        <w:tc>
          <w:tcPr>
            <w:tcW w:w="3402" w:type="dxa"/>
            <w:vAlign w:val="center"/>
          </w:tcPr>
          <w:p w14:paraId="656E9151" w14:textId="77777777" w:rsidR="007A1E38" w:rsidRPr="00DE32B4" w:rsidRDefault="003131EB" w:rsidP="00DE32B4">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E32B4">
              <w:rPr>
                <w:rFonts w:cs="Arial"/>
                <w:b/>
                <w:bCs w:val="0"/>
                <w:szCs w:val="16"/>
                <w:lang w:eastAsia="es-CR"/>
              </w:rPr>
              <w:t>Atributo[A] / Elemento[E]</w:t>
            </w:r>
          </w:p>
        </w:tc>
        <w:tc>
          <w:tcPr>
            <w:tcW w:w="4474" w:type="dxa"/>
            <w:vAlign w:val="center"/>
          </w:tcPr>
          <w:p w14:paraId="5DC9C218" w14:textId="77777777" w:rsidR="007A1E38" w:rsidRPr="00DE32B4" w:rsidRDefault="007A1E38" w:rsidP="00DE32B4">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E32B4">
              <w:rPr>
                <w:rFonts w:cs="Arial"/>
                <w:b/>
                <w:szCs w:val="16"/>
              </w:rPr>
              <w:t>Descripción</w:t>
            </w:r>
          </w:p>
        </w:tc>
        <w:tc>
          <w:tcPr>
            <w:tcW w:w="459" w:type="dxa"/>
            <w:textDirection w:val="btLr"/>
            <w:vAlign w:val="center"/>
          </w:tcPr>
          <w:p w14:paraId="2027F241" w14:textId="77777777" w:rsidR="007A1E38" w:rsidRPr="00DE32B4" w:rsidRDefault="007A1E38" w:rsidP="00DE32B4">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szCs w:val="16"/>
              </w:rPr>
            </w:pPr>
            <w:r w:rsidRPr="00DE32B4">
              <w:rPr>
                <w:rFonts w:cs="Arial"/>
                <w:b/>
                <w:szCs w:val="16"/>
              </w:rPr>
              <w:t xml:space="preserve">Cuenta </w:t>
            </w:r>
            <w:r w:rsidR="003131EB" w:rsidRPr="00DE32B4">
              <w:rPr>
                <w:rFonts w:cs="Arial"/>
                <w:b/>
                <w:szCs w:val="16"/>
              </w:rPr>
              <w:t>catálogo</w:t>
            </w:r>
          </w:p>
        </w:tc>
        <w:tc>
          <w:tcPr>
            <w:tcW w:w="5103" w:type="dxa"/>
            <w:vAlign w:val="center"/>
          </w:tcPr>
          <w:p w14:paraId="378571CB" w14:textId="77777777" w:rsidR="007A1E38" w:rsidRPr="00DE32B4" w:rsidRDefault="007A1E38" w:rsidP="00DE32B4">
            <w:pPr>
              <w:pStyle w:val="TtuloTabla"/>
              <w:cnfStyle w:val="100000000000" w:firstRow="1" w:lastRow="0" w:firstColumn="0" w:lastColumn="0" w:oddVBand="0" w:evenVBand="0" w:oddHBand="0" w:evenHBand="0" w:firstRowFirstColumn="0" w:firstRowLastColumn="0" w:lastRowFirstColumn="0" w:lastRowLastColumn="0"/>
              <w:rPr>
                <w:rFonts w:cs="Arial"/>
                <w:b/>
                <w:szCs w:val="16"/>
              </w:rPr>
            </w:pPr>
            <w:r w:rsidRPr="00DE32B4">
              <w:rPr>
                <w:rFonts w:cs="Arial"/>
                <w:b/>
                <w:szCs w:val="16"/>
              </w:rPr>
              <w:t>Validaciones</w:t>
            </w:r>
          </w:p>
        </w:tc>
      </w:tr>
      <w:tr w:rsidR="001E59F3" w:rsidRPr="00DE32B4" w14:paraId="27B772A2" w14:textId="77777777" w:rsidTr="001B0426">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504961CD" w14:textId="77777777" w:rsidR="001E59F3" w:rsidRPr="00DE32B4" w:rsidRDefault="000B6351" w:rsidP="002830E7">
            <w:pPr>
              <w:pStyle w:val="Ttulo9"/>
              <w:ind w:left="113" w:right="113"/>
              <w:jc w:val="center"/>
              <w:outlineLvl w:val="8"/>
              <w:rPr>
                <w:b w:val="0"/>
                <w:szCs w:val="16"/>
              </w:rPr>
            </w:pPr>
            <w:r>
              <w:rPr>
                <w:b w:val="0"/>
              </w:rPr>
              <w:t>[E]</w:t>
            </w:r>
            <w:r w:rsidR="001E59F3" w:rsidRPr="00DE32B4">
              <w:rPr>
                <w:b w:val="0"/>
                <w:szCs w:val="16"/>
              </w:rPr>
              <w:t>AgenSegNoVinculadosSocAgenSeg</w:t>
            </w:r>
          </w:p>
        </w:tc>
        <w:tc>
          <w:tcPr>
            <w:tcW w:w="3402" w:type="dxa"/>
            <w:vAlign w:val="center"/>
          </w:tcPr>
          <w:p w14:paraId="2A39E87D" w14:textId="77777777" w:rsidR="00667575" w:rsidRPr="00667575" w:rsidRDefault="00667575" w:rsidP="00FE6DE2">
            <w:pPr>
              <w:cnfStyle w:val="000000100000" w:firstRow="0" w:lastRow="0" w:firstColumn="0" w:lastColumn="0" w:oddVBand="0" w:evenVBand="0" w:oddHBand="1" w:evenHBand="0" w:firstRowFirstColumn="0" w:firstRowLastColumn="0" w:lastRowFirstColumn="0" w:lastRowLastColumn="0"/>
              <w:rPr>
                <w:sz w:val="16"/>
              </w:rPr>
            </w:pPr>
            <w:r w:rsidRPr="00667575">
              <w:rPr>
                <w:sz w:val="16"/>
              </w:rPr>
              <w:t>Contiene los detalles de los contratos  firmados con los diferentes canales de comercialización</w:t>
            </w:r>
          </w:p>
          <w:p w14:paraId="0A98D649" w14:textId="77777777" w:rsidR="00667575" w:rsidRPr="00667575" w:rsidRDefault="00667575" w:rsidP="00EE16DC">
            <w:pPr>
              <w:cnfStyle w:val="000000100000" w:firstRow="0" w:lastRow="0" w:firstColumn="0" w:lastColumn="0" w:oddVBand="0" w:evenVBand="0" w:oddHBand="1" w:evenHBand="0" w:firstRowFirstColumn="0" w:firstRowLastColumn="0" w:lastRowFirstColumn="0" w:lastRowLastColumn="0"/>
            </w:pPr>
          </w:p>
        </w:tc>
        <w:tc>
          <w:tcPr>
            <w:tcW w:w="4474" w:type="dxa"/>
          </w:tcPr>
          <w:p w14:paraId="24615DF3" w14:textId="77777777" w:rsidR="001E59F3" w:rsidRPr="00DE32B4" w:rsidRDefault="001E59F3" w:rsidP="002830E7">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Número de contratos firmados con los diferentes canales de comercialización así como aquellos que han colaborado al incremento de la nueva producción.</w:t>
            </w:r>
          </w:p>
        </w:tc>
        <w:tc>
          <w:tcPr>
            <w:tcW w:w="459" w:type="dxa"/>
            <w:textDirection w:val="btLr"/>
          </w:tcPr>
          <w:p w14:paraId="465E0C4B" w14:textId="77777777" w:rsidR="001E59F3" w:rsidRPr="00DE32B4" w:rsidRDefault="001E59F3" w:rsidP="002830E7">
            <w:pPr>
              <w:pStyle w:val="TextoJustificadoTabla"/>
              <w:jc w:val="center"/>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210A6AFF" w14:textId="77777777" w:rsidR="001E59F3" w:rsidRPr="00DE32B4" w:rsidRDefault="001E59F3" w:rsidP="00DE32B4">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r>
      <w:tr w:rsidR="001E59F3" w:rsidRPr="00DE32B4" w14:paraId="2FB28227" w14:textId="77777777" w:rsidTr="001B0426">
        <w:trPr>
          <w:trHeight w:val="1134"/>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43B57AF5" w14:textId="77777777" w:rsidR="001E59F3" w:rsidRPr="00DE32B4" w:rsidRDefault="000B6351" w:rsidP="002830E7">
            <w:pPr>
              <w:pStyle w:val="Ttulo9"/>
              <w:ind w:left="113" w:right="113"/>
              <w:jc w:val="center"/>
              <w:outlineLvl w:val="8"/>
              <w:rPr>
                <w:b w:val="0"/>
                <w:szCs w:val="16"/>
              </w:rPr>
            </w:pPr>
            <w:r>
              <w:rPr>
                <w:b w:val="0"/>
              </w:rPr>
              <w:t>[E]</w:t>
            </w:r>
            <w:r w:rsidR="001E59F3" w:rsidRPr="00DE32B4">
              <w:rPr>
                <w:b w:val="0"/>
                <w:szCs w:val="16"/>
              </w:rPr>
              <w:t>NumContratosAgenciasCierreAnno</w:t>
            </w:r>
          </w:p>
        </w:tc>
        <w:tc>
          <w:tcPr>
            <w:tcW w:w="3402" w:type="dxa"/>
          </w:tcPr>
          <w:p w14:paraId="243AD522" w14:textId="77777777" w:rsidR="001E59F3" w:rsidRPr="00DE32B4" w:rsidRDefault="00C01F52" w:rsidP="002830E7">
            <w:pPr>
              <w:pStyle w:val="Ttulo9"/>
              <w:outlineLvl w:val="8"/>
              <w:cnfStyle w:val="000000000000" w:firstRow="0" w:lastRow="0" w:firstColumn="0" w:lastColumn="0" w:oddVBand="0" w:evenVBand="0" w:oddHBand="0" w:evenHBand="0" w:firstRowFirstColumn="0" w:firstRowLastColumn="0" w:lastRowFirstColumn="0" w:lastRowLastColumn="0"/>
              <w:rPr>
                <w:szCs w:val="16"/>
              </w:rPr>
            </w:pPr>
            <w:bookmarkStart w:id="780" w:name="_[A]_Total_96"/>
            <w:bookmarkEnd w:id="780"/>
            <w:r w:rsidRPr="00DE32B4">
              <w:rPr>
                <w:szCs w:val="16"/>
              </w:rPr>
              <w:t xml:space="preserve">[A] </w:t>
            </w:r>
            <w:r w:rsidR="001E59F3" w:rsidRPr="00DE32B4">
              <w:rPr>
                <w:szCs w:val="16"/>
              </w:rPr>
              <w:t>Total</w:t>
            </w:r>
          </w:p>
        </w:tc>
        <w:tc>
          <w:tcPr>
            <w:tcW w:w="4474" w:type="dxa"/>
          </w:tcPr>
          <w:p w14:paraId="000F41D0" w14:textId="77777777" w:rsidR="001E59F3" w:rsidRPr="00DE32B4" w:rsidRDefault="001E59F3" w:rsidP="002830E7">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 xml:space="preserve">Cantidad de contratos firmados y vigentes </w:t>
            </w:r>
            <w:r w:rsidR="001B0426">
              <w:t xml:space="preserve">desde el 01 de enero </w:t>
            </w:r>
            <w:r w:rsidRPr="00DE32B4">
              <w:rPr>
                <w:rFonts w:cs="Arial"/>
              </w:rPr>
              <w:t>a la fecha de corte de esta información colocados a través de los diferentes canales de comercialización.</w:t>
            </w:r>
          </w:p>
        </w:tc>
        <w:tc>
          <w:tcPr>
            <w:tcW w:w="459" w:type="dxa"/>
            <w:textDirection w:val="btLr"/>
          </w:tcPr>
          <w:p w14:paraId="645C6E79" w14:textId="77777777" w:rsidR="001E59F3" w:rsidRPr="00DE32B4" w:rsidRDefault="001E59F3" w:rsidP="002830E7">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490714B7" w14:textId="77777777" w:rsidR="001E59F3" w:rsidRPr="00DE32B4" w:rsidRDefault="00000000" w:rsidP="00DE32B4">
            <w:pPr>
              <w:pStyle w:val="TextoJustificadoTabla"/>
              <w:jc w:val="left"/>
              <w:cnfStyle w:val="000000000000" w:firstRow="0" w:lastRow="0" w:firstColumn="0" w:lastColumn="0" w:oddVBand="0" w:evenVBand="0" w:oddHBand="0" w:evenHBand="0" w:firstRowFirstColumn="0" w:firstRowLastColumn="0" w:lastRowFirstColumn="0" w:lastRowLastColumn="0"/>
              <w:rPr>
                <w:rFonts w:cs="Arial"/>
              </w:rPr>
            </w:pPr>
            <w:hyperlink w:anchor="_[A]_Total_96" w:history="1">
              <w:r w:rsidR="007C636E" w:rsidRPr="00DE32B4">
                <w:rPr>
                  <w:rStyle w:val="Hipervnculo"/>
                  <w:rFonts w:cs="Arial"/>
                </w:rPr>
                <w:t>[A] Total</w:t>
              </w:r>
            </w:hyperlink>
            <w:r w:rsidR="007C636E" w:rsidRPr="00DE32B4">
              <w:rPr>
                <w:rFonts w:cs="Arial"/>
              </w:rPr>
              <w:t xml:space="preserve"> = </w:t>
            </w:r>
            <w:r w:rsidR="00CA6069" w:rsidRPr="00DE32B4">
              <w:rPr>
                <w:rFonts w:cs="Arial"/>
              </w:rPr>
              <w:t>∑</w:t>
            </w:r>
            <w:r w:rsidR="007C636E" w:rsidRPr="00DE32B4">
              <w:rPr>
                <w:rFonts w:cs="Arial"/>
              </w:rPr>
              <w:t xml:space="preserve"> </w:t>
            </w:r>
            <w:hyperlink w:anchor="_DesgloseNumContratosAgenciasCierreA" w:history="1">
              <w:r w:rsidR="007C636E" w:rsidRPr="00DE32B4">
                <w:rPr>
                  <w:rStyle w:val="Hipervnculo"/>
                  <w:rFonts w:cs="Arial"/>
                </w:rPr>
                <w:t>DesgloseNumContratosAgenciasCierreAnno</w:t>
              </w:r>
            </w:hyperlink>
          </w:p>
        </w:tc>
      </w:tr>
      <w:tr w:rsidR="001E59F3" w:rsidRPr="00DE32B4" w14:paraId="34E483B8" w14:textId="77777777" w:rsidTr="001B0426">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6E37EB8E" w14:textId="77777777" w:rsidR="001E59F3" w:rsidRPr="00DE32B4" w:rsidRDefault="000B6351" w:rsidP="002830E7">
            <w:pPr>
              <w:pStyle w:val="Ttulo9"/>
              <w:ind w:left="113" w:right="113"/>
              <w:jc w:val="center"/>
              <w:outlineLvl w:val="8"/>
              <w:rPr>
                <w:b w:val="0"/>
                <w:szCs w:val="16"/>
              </w:rPr>
            </w:pPr>
            <w:bookmarkStart w:id="781" w:name="_DesgloseNumContratosAgenciasCierreA"/>
            <w:bookmarkEnd w:id="781"/>
            <w:r>
              <w:rPr>
                <w:b w:val="0"/>
              </w:rPr>
              <w:t>[E]</w:t>
            </w:r>
            <w:r w:rsidR="001E59F3" w:rsidRPr="00DE32B4">
              <w:rPr>
                <w:b w:val="0"/>
                <w:szCs w:val="16"/>
              </w:rPr>
              <w:t>DesgloseNumContratosAgenciasCierreAnno</w:t>
            </w:r>
          </w:p>
        </w:tc>
        <w:tc>
          <w:tcPr>
            <w:tcW w:w="3402" w:type="dxa"/>
          </w:tcPr>
          <w:p w14:paraId="72549B2C" w14:textId="77777777" w:rsidR="001E59F3" w:rsidRPr="00DE32B4" w:rsidRDefault="00C01F52" w:rsidP="002830E7">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DE32B4">
              <w:rPr>
                <w:szCs w:val="16"/>
              </w:rPr>
              <w:t xml:space="preserve">[E] </w:t>
            </w:r>
            <w:r w:rsidR="001E59F3" w:rsidRPr="00DE32B4">
              <w:rPr>
                <w:szCs w:val="16"/>
              </w:rPr>
              <w:t>AgenSegNoVinculadosExclusivos</w:t>
            </w:r>
          </w:p>
        </w:tc>
        <w:tc>
          <w:tcPr>
            <w:tcW w:w="4474" w:type="dxa"/>
          </w:tcPr>
          <w:p w14:paraId="32D1D91A" w14:textId="77777777" w:rsidR="001E59F3" w:rsidRPr="00DE32B4" w:rsidRDefault="001E59F3" w:rsidP="002830E7">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Colocados a través de Agentes de Seguros No Vinculados Exclusivos</w:t>
            </w:r>
          </w:p>
        </w:tc>
        <w:tc>
          <w:tcPr>
            <w:tcW w:w="459" w:type="dxa"/>
            <w:textDirection w:val="btLr"/>
          </w:tcPr>
          <w:p w14:paraId="37828680" w14:textId="77777777" w:rsidR="001E59F3" w:rsidRPr="00DE32B4" w:rsidRDefault="001E59F3" w:rsidP="002830E7">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256E9DFD"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1FAFC34F" w14:textId="77777777" w:rsidR="001E59F3" w:rsidRPr="00DE32B4"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E32B4" w14:paraId="12F628BF" w14:textId="77777777" w:rsidTr="001B0426">
        <w:trPr>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D9DF167" w14:textId="77777777" w:rsidR="001E59F3" w:rsidRPr="00DE32B4" w:rsidRDefault="001E59F3" w:rsidP="002830E7">
            <w:pPr>
              <w:pStyle w:val="Ttulo9"/>
              <w:ind w:left="113" w:right="113"/>
              <w:jc w:val="center"/>
              <w:outlineLvl w:val="8"/>
              <w:rPr>
                <w:b w:val="0"/>
                <w:szCs w:val="16"/>
              </w:rPr>
            </w:pPr>
          </w:p>
        </w:tc>
        <w:tc>
          <w:tcPr>
            <w:tcW w:w="3402" w:type="dxa"/>
          </w:tcPr>
          <w:p w14:paraId="6F42C1CD" w14:textId="77777777" w:rsidR="001E59F3" w:rsidRPr="00DE32B4" w:rsidRDefault="00C01F52" w:rsidP="002830E7">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DE32B4">
              <w:rPr>
                <w:szCs w:val="16"/>
              </w:rPr>
              <w:t xml:space="preserve">[E] </w:t>
            </w:r>
            <w:r w:rsidR="001E59F3" w:rsidRPr="00DE32B4">
              <w:rPr>
                <w:szCs w:val="16"/>
              </w:rPr>
              <w:t>AgenSegNoVinculadosNoExclusivos</w:t>
            </w:r>
          </w:p>
        </w:tc>
        <w:tc>
          <w:tcPr>
            <w:tcW w:w="4474" w:type="dxa"/>
          </w:tcPr>
          <w:p w14:paraId="6F11B6F4" w14:textId="77777777" w:rsidR="001E59F3" w:rsidRPr="00DE32B4" w:rsidRDefault="001E59F3" w:rsidP="002830E7">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Colocados a través de Agentes de Seguros No vinculados no exclusivos</w:t>
            </w:r>
          </w:p>
        </w:tc>
        <w:tc>
          <w:tcPr>
            <w:tcW w:w="459" w:type="dxa"/>
            <w:textDirection w:val="btLr"/>
          </w:tcPr>
          <w:p w14:paraId="15A4949F" w14:textId="77777777" w:rsidR="001E59F3" w:rsidRPr="00DE32B4" w:rsidRDefault="001E59F3" w:rsidP="002830E7">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65E6537A"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501D669B" w14:textId="77777777" w:rsidR="001E59F3" w:rsidRPr="00DE32B4"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E32B4" w14:paraId="530E25D5" w14:textId="77777777" w:rsidTr="001B0426">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885D219" w14:textId="77777777" w:rsidR="001E59F3" w:rsidRPr="00DE32B4" w:rsidRDefault="001E59F3" w:rsidP="002830E7">
            <w:pPr>
              <w:pStyle w:val="Ttulo9"/>
              <w:ind w:left="113" w:right="113"/>
              <w:jc w:val="center"/>
              <w:outlineLvl w:val="8"/>
              <w:rPr>
                <w:b w:val="0"/>
                <w:szCs w:val="16"/>
              </w:rPr>
            </w:pPr>
          </w:p>
        </w:tc>
        <w:tc>
          <w:tcPr>
            <w:tcW w:w="3402" w:type="dxa"/>
          </w:tcPr>
          <w:p w14:paraId="10D9D117" w14:textId="77777777" w:rsidR="001E59F3" w:rsidRPr="00DE32B4" w:rsidRDefault="00C01F52" w:rsidP="002830E7">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DE32B4">
              <w:rPr>
                <w:szCs w:val="16"/>
              </w:rPr>
              <w:t xml:space="preserve">[E] </w:t>
            </w:r>
            <w:r w:rsidR="001E59F3" w:rsidRPr="00DE32B4">
              <w:rPr>
                <w:szCs w:val="16"/>
              </w:rPr>
              <w:t>SocAgenSegExclusiva</w:t>
            </w:r>
          </w:p>
        </w:tc>
        <w:tc>
          <w:tcPr>
            <w:tcW w:w="4474" w:type="dxa"/>
          </w:tcPr>
          <w:p w14:paraId="0F372830" w14:textId="77777777" w:rsidR="001E59F3" w:rsidRPr="00DE32B4" w:rsidRDefault="001E59F3" w:rsidP="002830E7">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Colocados a través de Sociedades Agencia de Seguros Exclusivas</w:t>
            </w:r>
          </w:p>
        </w:tc>
        <w:tc>
          <w:tcPr>
            <w:tcW w:w="459" w:type="dxa"/>
            <w:textDirection w:val="btLr"/>
          </w:tcPr>
          <w:p w14:paraId="520D8231" w14:textId="77777777" w:rsidR="001E59F3" w:rsidRPr="00DE32B4" w:rsidRDefault="001E59F3" w:rsidP="002830E7">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6B4879F3" w14:textId="77777777" w:rsidR="00A61477" w:rsidRDefault="00A61477" w:rsidP="00A61477">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567B4B8C" w14:textId="77777777" w:rsidR="001E59F3" w:rsidRPr="00DE32B4" w:rsidRDefault="00A61477" w:rsidP="00A61477">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E32B4" w14:paraId="7B7D7F7A" w14:textId="77777777" w:rsidTr="001B0426">
        <w:trPr>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0CE2C67" w14:textId="77777777" w:rsidR="001E59F3" w:rsidRPr="00DE32B4" w:rsidRDefault="001E59F3" w:rsidP="002830E7">
            <w:pPr>
              <w:pStyle w:val="Ttulo9"/>
              <w:ind w:left="113" w:right="113"/>
              <w:jc w:val="center"/>
              <w:outlineLvl w:val="8"/>
              <w:rPr>
                <w:b w:val="0"/>
                <w:szCs w:val="16"/>
              </w:rPr>
            </w:pPr>
          </w:p>
        </w:tc>
        <w:tc>
          <w:tcPr>
            <w:tcW w:w="3402" w:type="dxa"/>
          </w:tcPr>
          <w:p w14:paraId="608A44F5" w14:textId="77777777" w:rsidR="001E59F3" w:rsidRPr="00DE32B4" w:rsidRDefault="00C01F52" w:rsidP="002830E7">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DE32B4">
              <w:rPr>
                <w:szCs w:val="16"/>
              </w:rPr>
              <w:t xml:space="preserve">[E] </w:t>
            </w:r>
            <w:r w:rsidR="001E59F3" w:rsidRPr="00DE32B4">
              <w:rPr>
                <w:szCs w:val="16"/>
              </w:rPr>
              <w:t>SocAgenSegNoExclusiva</w:t>
            </w:r>
          </w:p>
        </w:tc>
        <w:tc>
          <w:tcPr>
            <w:tcW w:w="4474" w:type="dxa"/>
          </w:tcPr>
          <w:p w14:paraId="3384472B" w14:textId="77777777" w:rsidR="001E59F3" w:rsidRPr="00DE32B4" w:rsidRDefault="001E59F3" w:rsidP="002830E7">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Colocados a través de Sociedades Agencia de Seguros No Exclusivas</w:t>
            </w:r>
          </w:p>
        </w:tc>
        <w:tc>
          <w:tcPr>
            <w:tcW w:w="459" w:type="dxa"/>
            <w:textDirection w:val="btLr"/>
          </w:tcPr>
          <w:p w14:paraId="74AB0021" w14:textId="77777777" w:rsidR="001E59F3" w:rsidRPr="00DE32B4" w:rsidRDefault="001E59F3" w:rsidP="002830E7">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5F30E514" w14:textId="77777777" w:rsidR="00A61477" w:rsidRDefault="00A61477" w:rsidP="00A61477">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71D10A1A" w14:textId="77777777" w:rsidR="001E59F3" w:rsidRPr="00DE32B4" w:rsidRDefault="00A61477" w:rsidP="00A61477">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E32B4" w14:paraId="609EC840" w14:textId="77777777" w:rsidTr="001B0426">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18906B3A" w14:textId="77777777" w:rsidR="001E59F3" w:rsidRPr="00DE32B4" w:rsidRDefault="000B6351" w:rsidP="002830E7">
            <w:pPr>
              <w:pStyle w:val="Ttulo9"/>
              <w:ind w:left="113" w:right="113"/>
              <w:jc w:val="center"/>
              <w:outlineLvl w:val="8"/>
              <w:rPr>
                <w:b w:val="0"/>
                <w:szCs w:val="16"/>
              </w:rPr>
            </w:pPr>
            <w:r>
              <w:rPr>
                <w:b w:val="0"/>
              </w:rPr>
              <w:lastRenderedPageBreak/>
              <w:t>[E]</w:t>
            </w:r>
            <w:r w:rsidR="001E59F3" w:rsidRPr="00DE32B4">
              <w:rPr>
                <w:b w:val="0"/>
                <w:szCs w:val="16"/>
              </w:rPr>
              <w:t>NumAgenSocAportaronDuranteAnno</w:t>
            </w:r>
          </w:p>
        </w:tc>
        <w:tc>
          <w:tcPr>
            <w:tcW w:w="3402" w:type="dxa"/>
          </w:tcPr>
          <w:p w14:paraId="776E45F1" w14:textId="77777777" w:rsidR="001E59F3" w:rsidRPr="00DE32B4" w:rsidRDefault="00C01F52" w:rsidP="002830E7">
            <w:pPr>
              <w:pStyle w:val="Ttulo9"/>
              <w:outlineLvl w:val="8"/>
              <w:cnfStyle w:val="000000100000" w:firstRow="0" w:lastRow="0" w:firstColumn="0" w:lastColumn="0" w:oddVBand="0" w:evenVBand="0" w:oddHBand="1" w:evenHBand="0" w:firstRowFirstColumn="0" w:firstRowLastColumn="0" w:lastRowFirstColumn="0" w:lastRowLastColumn="0"/>
              <w:rPr>
                <w:szCs w:val="16"/>
              </w:rPr>
            </w:pPr>
            <w:bookmarkStart w:id="782" w:name="_[A]_Total_97"/>
            <w:bookmarkEnd w:id="782"/>
            <w:r w:rsidRPr="00DE32B4">
              <w:rPr>
                <w:szCs w:val="16"/>
              </w:rPr>
              <w:t xml:space="preserve">[A] </w:t>
            </w:r>
            <w:r w:rsidR="001E59F3" w:rsidRPr="00DE32B4">
              <w:rPr>
                <w:szCs w:val="16"/>
              </w:rPr>
              <w:t>Total</w:t>
            </w:r>
          </w:p>
        </w:tc>
        <w:tc>
          <w:tcPr>
            <w:tcW w:w="4474" w:type="dxa"/>
          </w:tcPr>
          <w:p w14:paraId="5C7E1F64" w14:textId="77777777" w:rsidR="001E59F3" w:rsidRDefault="001E59F3" w:rsidP="002830E7">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Número de agentes o sociedades  agencia que han colaborado en el incremento del volumen de cartera de la aseguradora durante el año.</w:t>
            </w:r>
          </w:p>
          <w:p w14:paraId="6D872E72" w14:textId="77777777" w:rsidR="001B0426" w:rsidRDefault="001B0426" w:rsidP="002830E7">
            <w:pPr>
              <w:pStyle w:val="TextoCentradoTabla"/>
              <w:cnfStyle w:val="000000100000" w:firstRow="0" w:lastRow="0" w:firstColumn="0" w:lastColumn="0" w:oddVBand="0" w:evenVBand="0" w:oddHBand="1" w:evenHBand="0" w:firstRowFirstColumn="0" w:firstRowLastColumn="0" w:lastRowFirstColumn="0" w:lastRowLastColumn="0"/>
              <w:rPr>
                <w:rFonts w:cs="Arial"/>
              </w:rPr>
            </w:pPr>
            <w:r>
              <w:t>Es decir, se refiere al número de agentes que firmaron nuevos contratos de seguros durante el período</w:t>
            </w:r>
          </w:p>
          <w:p w14:paraId="760DB390" w14:textId="77777777" w:rsidR="001B0426" w:rsidRPr="00DE32B4" w:rsidRDefault="001B0426" w:rsidP="002830E7">
            <w:pPr>
              <w:pStyle w:val="TextoCentradoTabla"/>
              <w:cnfStyle w:val="000000100000" w:firstRow="0" w:lastRow="0" w:firstColumn="0" w:lastColumn="0" w:oddVBand="0" w:evenVBand="0" w:oddHBand="1" w:evenHBand="0" w:firstRowFirstColumn="0" w:firstRowLastColumn="0" w:lastRowFirstColumn="0" w:lastRowLastColumn="0"/>
              <w:rPr>
                <w:rFonts w:cs="Arial"/>
              </w:rPr>
            </w:pPr>
          </w:p>
        </w:tc>
        <w:tc>
          <w:tcPr>
            <w:tcW w:w="459" w:type="dxa"/>
            <w:textDirection w:val="btLr"/>
          </w:tcPr>
          <w:p w14:paraId="06AE87BD" w14:textId="77777777" w:rsidR="001E59F3" w:rsidRPr="00DE32B4" w:rsidRDefault="001E59F3" w:rsidP="002830E7">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709A0AD7" w14:textId="77777777" w:rsidR="001E59F3" w:rsidRPr="00DE32B4" w:rsidRDefault="00000000" w:rsidP="00DE32B4">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hyperlink w:anchor="_[A]_Total_97" w:history="1">
              <w:r w:rsidR="007C636E" w:rsidRPr="00DE32B4">
                <w:rPr>
                  <w:rStyle w:val="Hipervnculo"/>
                  <w:rFonts w:cs="Arial"/>
                </w:rPr>
                <w:t>[A] Total</w:t>
              </w:r>
            </w:hyperlink>
            <w:r w:rsidR="007C636E" w:rsidRPr="00DE32B4">
              <w:rPr>
                <w:rFonts w:cs="Arial"/>
              </w:rPr>
              <w:t xml:space="preserve"> = </w:t>
            </w:r>
            <w:r w:rsidR="00CA6069" w:rsidRPr="00DE32B4">
              <w:rPr>
                <w:rFonts w:cs="Arial"/>
              </w:rPr>
              <w:t>∑</w:t>
            </w:r>
            <w:r w:rsidR="007C636E" w:rsidRPr="00DE32B4">
              <w:rPr>
                <w:rFonts w:cs="Arial"/>
              </w:rPr>
              <w:t xml:space="preserve"> </w:t>
            </w:r>
            <w:hyperlink w:anchor="_DesgloseNumAgenSocAportaronDuranteA" w:history="1">
              <w:r w:rsidR="007C636E" w:rsidRPr="00DE32B4">
                <w:rPr>
                  <w:rStyle w:val="Hipervnculo"/>
                  <w:rFonts w:cs="Arial"/>
                </w:rPr>
                <w:t>DesgloseNumAgenSocAportaronDuranteAnno</w:t>
              </w:r>
            </w:hyperlink>
          </w:p>
        </w:tc>
      </w:tr>
      <w:tr w:rsidR="001E59F3" w:rsidRPr="00DE32B4" w14:paraId="5746BCAD" w14:textId="77777777" w:rsidTr="001B0426">
        <w:trPr>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467519B0" w14:textId="77777777" w:rsidR="001E59F3" w:rsidRPr="00DE32B4" w:rsidRDefault="000B6351" w:rsidP="002830E7">
            <w:pPr>
              <w:pStyle w:val="Ttulo9"/>
              <w:ind w:left="113" w:right="113"/>
              <w:jc w:val="center"/>
              <w:outlineLvl w:val="8"/>
              <w:rPr>
                <w:b w:val="0"/>
                <w:szCs w:val="16"/>
              </w:rPr>
            </w:pPr>
            <w:bookmarkStart w:id="783" w:name="_DesgloseNumAgenSocAportaronDuranteA"/>
            <w:bookmarkEnd w:id="783"/>
            <w:r>
              <w:rPr>
                <w:b w:val="0"/>
              </w:rPr>
              <w:t>[E]</w:t>
            </w:r>
            <w:r w:rsidR="001E59F3" w:rsidRPr="00DE32B4">
              <w:rPr>
                <w:b w:val="0"/>
                <w:szCs w:val="16"/>
              </w:rPr>
              <w:t>DesgloseNumAgenSocAportaronDuranteAnno</w:t>
            </w:r>
          </w:p>
        </w:tc>
        <w:tc>
          <w:tcPr>
            <w:tcW w:w="3402" w:type="dxa"/>
          </w:tcPr>
          <w:p w14:paraId="156757FF" w14:textId="77777777" w:rsidR="001E59F3" w:rsidRPr="00DE32B4" w:rsidRDefault="00C01F52" w:rsidP="002830E7">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DE32B4">
              <w:rPr>
                <w:szCs w:val="16"/>
              </w:rPr>
              <w:t xml:space="preserve">[E] </w:t>
            </w:r>
            <w:r w:rsidR="001E59F3" w:rsidRPr="00DE32B4">
              <w:rPr>
                <w:szCs w:val="16"/>
              </w:rPr>
              <w:t>AgenSegNoVinculadosExclusivos</w:t>
            </w:r>
          </w:p>
        </w:tc>
        <w:tc>
          <w:tcPr>
            <w:tcW w:w="4474" w:type="dxa"/>
          </w:tcPr>
          <w:p w14:paraId="38A78A0F" w14:textId="77777777" w:rsidR="001E59F3" w:rsidRDefault="001E59F3" w:rsidP="002830E7">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Número de agentes de seguros No vinculados Exclusivos que han colaborado en el incremento del volumen de cartera de la aseguradora durante el año.</w:t>
            </w:r>
          </w:p>
          <w:p w14:paraId="0E6832AD" w14:textId="77777777" w:rsidR="001B0426" w:rsidRPr="00DE32B4" w:rsidRDefault="001B0426" w:rsidP="002830E7">
            <w:pPr>
              <w:pStyle w:val="TextoCentradoTabla"/>
              <w:cnfStyle w:val="000000000000" w:firstRow="0" w:lastRow="0" w:firstColumn="0" w:lastColumn="0" w:oddVBand="0" w:evenVBand="0" w:oddHBand="0" w:evenHBand="0" w:firstRowFirstColumn="0" w:firstRowLastColumn="0" w:lastRowFirstColumn="0" w:lastRowLastColumn="0"/>
              <w:rPr>
                <w:rFonts w:cs="Arial"/>
              </w:rPr>
            </w:pPr>
            <w:r>
              <w:t>Es decir, se refiere al número de agentes que firmaron nuevos contratos de seguros durante el período</w:t>
            </w:r>
          </w:p>
        </w:tc>
        <w:tc>
          <w:tcPr>
            <w:tcW w:w="459" w:type="dxa"/>
            <w:textDirection w:val="btLr"/>
          </w:tcPr>
          <w:p w14:paraId="4E6CC66D" w14:textId="77777777" w:rsidR="001E59F3" w:rsidRPr="00DE32B4" w:rsidRDefault="001E59F3" w:rsidP="002830E7">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3E052A8D" w14:textId="77777777" w:rsidR="00EB695C" w:rsidRDefault="00EB695C" w:rsidP="00EB695C">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673E2CBA" w14:textId="77777777" w:rsidR="001E59F3" w:rsidRPr="00DE32B4" w:rsidRDefault="00EB695C" w:rsidP="00EB695C">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E32B4" w14:paraId="7E4D4596" w14:textId="77777777" w:rsidTr="001B0426">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FC12245" w14:textId="77777777" w:rsidR="001E59F3" w:rsidRPr="00DE32B4" w:rsidRDefault="001E59F3" w:rsidP="002830E7">
            <w:pPr>
              <w:pStyle w:val="Ttulo9"/>
              <w:ind w:left="113" w:right="113"/>
              <w:jc w:val="center"/>
              <w:outlineLvl w:val="8"/>
              <w:rPr>
                <w:b w:val="0"/>
                <w:szCs w:val="16"/>
              </w:rPr>
            </w:pPr>
          </w:p>
        </w:tc>
        <w:tc>
          <w:tcPr>
            <w:tcW w:w="3402" w:type="dxa"/>
          </w:tcPr>
          <w:p w14:paraId="3F4CA0B6" w14:textId="77777777" w:rsidR="001E59F3" w:rsidRPr="00DE32B4" w:rsidRDefault="00C01F52" w:rsidP="002830E7">
            <w:pPr>
              <w:pStyle w:val="Ttulo9"/>
              <w:outlineLvl w:val="8"/>
              <w:cnfStyle w:val="000000100000" w:firstRow="0" w:lastRow="0" w:firstColumn="0" w:lastColumn="0" w:oddVBand="0" w:evenVBand="0" w:oddHBand="1" w:evenHBand="0" w:firstRowFirstColumn="0" w:firstRowLastColumn="0" w:lastRowFirstColumn="0" w:lastRowLastColumn="0"/>
              <w:rPr>
                <w:snapToGrid w:val="0"/>
                <w:szCs w:val="16"/>
                <w:lang w:val="es-ES_tradnl"/>
              </w:rPr>
            </w:pPr>
            <w:r w:rsidRPr="00DE32B4">
              <w:rPr>
                <w:szCs w:val="16"/>
              </w:rPr>
              <w:t xml:space="preserve">[E] </w:t>
            </w:r>
            <w:r w:rsidR="001E59F3" w:rsidRPr="00DE32B4">
              <w:rPr>
                <w:snapToGrid w:val="0"/>
                <w:szCs w:val="16"/>
                <w:lang w:val="es-ES_tradnl"/>
              </w:rPr>
              <w:t>AgenSegNoVinculadosNoExclusivos</w:t>
            </w:r>
          </w:p>
        </w:tc>
        <w:tc>
          <w:tcPr>
            <w:tcW w:w="4474" w:type="dxa"/>
          </w:tcPr>
          <w:p w14:paraId="79BE3251" w14:textId="77777777" w:rsidR="001E59F3" w:rsidRDefault="001E59F3" w:rsidP="002830E7">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Número de agentes de seguros No vinculados No Exclusivos que han colaborado en el incremento del volumen de cartera de la aseguradora durante el año.</w:t>
            </w:r>
          </w:p>
          <w:p w14:paraId="109D4337" w14:textId="77777777" w:rsidR="001B0426" w:rsidRPr="00DE32B4" w:rsidRDefault="001B0426" w:rsidP="002830E7">
            <w:pPr>
              <w:pStyle w:val="TextoCentradoTabla"/>
              <w:cnfStyle w:val="000000100000" w:firstRow="0" w:lastRow="0" w:firstColumn="0" w:lastColumn="0" w:oddVBand="0" w:evenVBand="0" w:oddHBand="1" w:evenHBand="0" w:firstRowFirstColumn="0" w:firstRowLastColumn="0" w:lastRowFirstColumn="0" w:lastRowLastColumn="0"/>
              <w:rPr>
                <w:rFonts w:cs="Arial"/>
              </w:rPr>
            </w:pPr>
            <w:r>
              <w:t>Es decir, se refiere al número de agentes que firmaron nuevos contratos de seguros durante el período</w:t>
            </w:r>
          </w:p>
        </w:tc>
        <w:tc>
          <w:tcPr>
            <w:tcW w:w="459" w:type="dxa"/>
            <w:textDirection w:val="btLr"/>
          </w:tcPr>
          <w:p w14:paraId="7C285D22" w14:textId="77777777" w:rsidR="001E59F3" w:rsidRPr="00DE32B4" w:rsidRDefault="001E59F3" w:rsidP="002830E7">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3389DE7C" w14:textId="77777777" w:rsidR="00EB695C" w:rsidRDefault="00EB695C" w:rsidP="00EB695C">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4B28FBB6" w14:textId="77777777" w:rsidR="001E59F3" w:rsidRPr="00DE32B4" w:rsidRDefault="00EB695C" w:rsidP="00EB695C">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E32B4" w14:paraId="1A34CA5C" w14:textId="77777777" w:rsidTr="001B0426">
        <w:trPr>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5738ED7" w14:textId="77777777" w:rsidR="001E59F3" w:rsidRPr="00DE32B4" w:rsidRDefault="001E59F3" w:rsidP="002830E7">
            <w:pPr>
              <w:pStyle w:val="Ttulo9"/>
              <w:ind w:left="113" w:right="113"/>
              <w:jc w:val="center"/>
              <w:outlineLvl w:val="8"/>
              <w:rPr>
                <w:b w:val="0"/>
                <w:szCs w:val="16"/>
              </w:rPr>
            </w:pPr>
          </w:p>
        </w:tc>
        <w:tc>
          <w:tcPr>
            <w:tcW w:w="3402" w:type="dxa"/>
          </w:tcPr>
          <w:p w14:paraId="6D3BB7FA" w14:textId="77777777" w:rsidR="001E59F3" w:rsidRPr="00DE32B4" w:rsidRDefault="00C01F52" w:rsidP="002830E7">
            <w:pPr>
              <w:pStyle w:val="Ttulo9"/>
              <w:outlineLvl w:val="8"/>
              <w:cnfStyle w:val="000000000000" w:firstRow="0" w:lastRow="0" w:firstColumn="0" w:lastColumn="0" w:oddVBand="0" w:evenVBand="0" w:oddHBand="0" w:evenHBand="0" w:firstRowFirstColumn="0" w:firstRowLastColumn="0" w:lastRowFirstColumn="0" w:lastRowLastColumn="0"/>
              <w:rPr>
                <w:snapToGrid w:val="0"/>
                <w:szCs w:val="16"/>
                <w:lang w:val="es-ES_tradnl"/>
              </w:rPr>
            </w:pPr>
            <w:r w:rsidRPr="00DE32B4">
              <w:rPr>
                <w:szCs w:val="16"/>
              </w:rPr>
              <w:t xml:space="preserve">[E] </w:t>
            </w:r>
            <w:r w:rsidR="001E59F3" w:rsidRPr="00DE32B4">
              <w:rPr>
                <w:snapToGrid w:val="0"/>
                <w:szCs w:val="16"/>
                <w:lang w:val="es-ES_tradnl"/>
              </w:rPr>
              <w:t>SocAgenSegExclusiva</w:t>
            </w:r>
          </w:p>
        </w:tc>
        <w:tc>
          <w:tcPr>
            <w:tcW w:w="4474" w:type="dxa"/>
          </w:tcPr>
          <w:p w14:paraId="270DE4FD" w14:textId="77777777" w:rsidR="001E59F3" w:rsidRDefault="001E59F3" w:rsidP="002830E7">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Número de sociedades agencias de seguros Exclusivas que han colaborado en el incremento del volumen de cartera de la aseguradora durante el año.</w:t>
            </w:r>
          </w:p>
          <w:p w14:paraId="5B16786E" w14:textId="77777777" w:rsidR="001B0426" w:rsidRPr="00DE32B4" w:rsidRDefault="001B0426" w:rsidP="002830E7">
            <w:pPr>
              <w:pStyle w:val="TextoCentradoTabla"/>
              <w:cnfStyle w:val="000000000000" w:firstRow="0" w:lastRow="0" w:firstColumn="0" w:lastColumn="0" w:oddVBand="0" w:evenVBand="0" w:oddHBand="0" w:evenHBand="0" w:firstRowFirstColumn="0" w:firstRowLastColumn="0" w:lastRowFirstColumn="0" w:lastRowLastColumn="0"/>
              <w:rPr>
                <w:rFonts w:cs="Arial"/>
              </w:rPr>
            </w:pPr>
            <w:r>
              <w:t>Es decir, se refiere al número de agentes que firmaron nuevos contratos de seguros durante el período</w:t>
            </w:r>
          </w:p>
        </w:tc>
        <w:tc>
          <w:tcPr>
            <w:tcW w:w="459" w:type="dxa"/>
            <w:textDirection w:val="btLr"/>
          </w:tcPr>
          <w:p w14:paraId="0816E87C" w14:textId="77777777" w:rsidR="001E59F3" w:rsidRPr="00DE32B4" w:rsidRDefault="001E59F3" w:rsidP="002830E7">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71E18C53" w14:textId="77777777" w:rsidR="00EB695C" w:rsidRDefault="00EB695C" w:rsidP="00EB695C">
            <w:pPr>
              <w:cnfStyle w:val="000000000000" w:firstRow="0" w:lastRow="0" w:firstColumn="0" w:lastColumn="0" w:oddVBand="0" w:evenVBand="0" w:oddHBand="0"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74D13D97" w14:textId="77777777" w:rsidR="001E59F3" w:rsidRPr="00DE32B4" w:rsidRDefault="00EB695C" w:rsidP="00EB695C">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484CA0">
              <w:rPr>
                <w:rFonts w:cs="Arial"/>
                <w:bCs/>
                <w:color w:val="000000"/>
                <w:sz w:val="16"/>
                <w:szCs w:val="16"/>
              </w:rPr>
              <w:t>≥ 0</w:t>
            </w:r>
          </w:p>
        </w:tc>
      </w:tr>
      <w:tr w:rsidR="001E59F3" w:rsidRPr="00DE32B4" w14:paraId="414149C9" w14:textId="77777777" w:rsidTr="001B0426">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643F2AD" w14:textId="77777777" w:rsidR="001E59F3" w:rsidRPr="00DE32B4" w:rsidRDefault="001E59F3" w:rsidP="002830E7">
            <w:pPr>
              <w:pStyle w:val="Ttulo9"/>
              <w:ind w:left="113" w:right="113"/>
              <w:jc w:val="center"/>
              <w:outlineLvl w:val="8"/>
              <w:rPr>
                <w:b w:val="0"/>
                <w:szCs w:val="16"/>
              </w:rPr>
            </w:pPr>
          </w:p>
        </w:tc>
        <w:tc>
          <w:tcPr>
            <w:tcW w:w="3402" w:type="dxa"/>
          </w:tcPr>
          <w:p w14:paraId="27C1CD16" w14:textId="77777777" w:rsidR="001E59F3" w:rsidRPr="00DE32B4" w:rsidRDefault="00C01F52" w:rsidP="002830E7">
            <w:pPr>
              <w:pStyle w:val="Ttulo9"/>
              <w:outlineLvl w:val="8"/>
              <w:cnfStyle w:val="000000100000" w:firstRow="0" w:lastRow="0" w:firstColumn="0" w:lastColumn="0" w:oddVBand="0" w:evenVBand="0" w:oddHBand="1" w:evenHBand="0" w:firstRowFirstColumn="0" w:firstRowLastColumn="0" w:lastRowFirstColumn="0" w:lastRowLastColumn="0"/>
              <w:rPr>
                <w:snapToGrid w:val="0"/>
                <w:szCs w:val="16"/>
                <w:lang w:val="es-ES_tradnl"/>
              </w:rPr>
            </w:pPr>
            <w:r w:rsidRPr="00DE32B4">
              <w:rPr>
                <w:szCs w:val="16"/>
              </w:rPr>
              <w:t xml:space="preserve">[E] </w:t>
            </w:r>
            <w:r w:rsidR="001E59F3" w:rsidRPr="00DE32B4">
              <w:rPr>
                <w:snapToGrid w:val="0"/>
                <w:szCs w:val="16"/>
                <w:lang w:val="es-ES_tradnl"/>
              </w:rPr>
              <w:t>SocAgenSegNoExclusiva</w:t>
            </w:r>
          </w:p>
        </w:tc>
        <w:tc>
          <w:tcPr>
            <w:tcW w:w="4474" w:type="dxa"/>
          </w:tcPr>
          <w:p w14:paraId="50E590BE" w14:textId="77777777" w:rsidR="001E59F3" w:rsidRDefault="001E59F3" w:rsidP="002830E7">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Número de sociedades agencias de seguros No Exclusivas que han colaborado en el incremento del volumen de cartera de la aseguradora durante el año.</w:t>
            </w:r>
          </w:p>
          <w:p w14:paraId="11EEBB5E" w14:textId="77777777" w:rsidR="001B0426" w:rsidRPr="00DE32B4" w:rsidRDefault="001B0426" w:rsidP="002830E7">
            <w:pPr>
              <w:pStyle w:val="TextoCentradoTabla"/>
              <w:cnfStyle w:val="000000100000" w:firstRow="0" w:lastRow="0" w:firstColumn="0" w:lastColumn="0" w:oddVBand="0" w:evenVBand="0" w:oddHBand="1" w:evenHBand="0" w:firstRowFirstColumn="0" w:firstRowLastColumn="0" w:lastRowFirstColumn="0" w:lastRowLastColumn="0"/>
              <w:rPr>
                <w:rFonts w:cs="Arial"/>
              </w:rPr>
            </w:pPr>
            <w:r>
              <w:t>Es decir, se refiere al número de agentes que firmaron nuevos contratos de seguros durante el período</w:t>
            </w:r>
          </w:p>
        </w:tc>
        <w:tc>
          <w:tcPr>
            <w:tcW w:w="459" w:type="dxa"/>
            <w:textDirection w:val="btLr"/>
          </w:tcPr>
          <w:p w14:paraId="0E96BFAC" w14:textId="77777777" w:rsidR="001E59F3" w:rsidRPr="00DE32B4" w:rsidRDefault="001E59F3" w:rsidP="002830E7">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4843D7A4" w14:textId="77777777" w:rsidR="00EB695C" w:rsidRDefault="00EB695C" w:rsidP="00EB695C">
            <w:pPr>
              <w:cnfStyle w:val="000000100000" w:firstRow="0" w:lastRow="0" w:firstColumn="0" w:lastColumn="0" w:oddVBand="0" w:evenVBand="0" w:oddHBand="1" w:evenHBand="0" w:firstRowFirstColumn="0" w:firstRowLastColumn="0" w:lastRowFirstColumn="0" w:lastRowLastColumn="0"/>
              <w:rPr>
                <w:rFonts w:cs="Arial"/>
                <w:bCs/>
                <w:color w:val="000000"/>
                <w:sz w:val="16"/>
                <w:szCs w:val="16"/>
              </w:rPr>
            </w:pPr>
            <w:r>
              <w:rPr>
                <w:rFonts w:cs="Arial"/>
                <w:bCs/>
                <w:color w:val="000000"/>
                <w:sz w:val="16"/>
                <w:szCs w:val="16"/>
              </w:rPr>
              <w:t>Puede venir vacío</w:t>
            </w:r>
          </w:p>
          <w:p w14:paraId="6DB48438" w14:textId="77777777" w:rsidR="001E59F3" w:rsidRPr="00DE32B4" w:rsidRDefault="00EB695C" w:rsidP="00EB695C">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484CA0">
              <w:rPr>
                <w:rFonts w:cs="Arial"/>
                <w:bCs/>
                <w:color w:val="000000"/>
                <w:sz w:val="16"/>
                <w:szCs w:val="16"/>
              </w:rPr>
              <w:t>≥ 0</w:t>
            </w:r>
          </w:p>
        </w:tc>
      </w:tr>
    </w:tbl>
    <w:p w14:paraId="00B87E2A" w14:textId="77777777" w:rsidR="007A1E38" w:rsidRDefault="007A1E38" w:rsidP="007A1E38">
      <w:pPr>
        <w:rPr>
          <w:lang w:val="es-ES_tradnl" w:eastAsia="en-US"/>
        </w:rPr>
      </w:pPr>
    </w:p>
    <w:p w14:paraId="40CCB214" w14:textId="77777777" w:rsidR="007A1E38" w:rsidRDefault="007A1E38">
      <w:pPr>
        <w:rPr>
          <w:lang w:val="es-ES_tradnl" w:eastAsia="en-US"/>
        </w:rPr>
      </w:pPr>
      <w:r>
        <w:rPr>
          <w:lang w:val="es-ES_tradnl" w:eastAsia="en-US"/>
        </w:rPr>
        <w:br w:type="page"/>
      </w:r>
    </w:p>
    <w:p w14:paraId="07D8722D" w14:textId="77777777" w:rsidR="00383671" w:rsidRPr="00383671" w:rsidRDefault="00825F65" w:rsidP="00F4314C">
      <w:pPr>
        <w:pStyle w:val="Ttulo3"/>
        <w:numPr>
          <w:ilvl w:val="0"/>
          <w:numId w:val="20"/>
        </w:numPr>
        <w:rPr>
          <w:lang w:eastAsia="en-US"/>
        </w:rPr>
      </w:pPr>
      <w:bookmarkStart w:id="784" w:name="_Toc136255540"/>
      <w:r w:rsidRPr="00383671">
        <w:rPr>
          <w:lang w:eastAsia="en-US"/>
        </w:rPr>
        <w:lastRenderedPageBreak/>
        <w:t>Soc</w:t>
      </w:r>
      <w:r w:rsidR="00B35C71">
        <w:rPr>
          <w:lang w:eastAsia="en-US"/>
        </w:rPr>
        <w:t>iedades</w:t>
      </w:r>
      <w:r w:rsidRPr="00383671">
        <w:rPr>
          <w:lang w:eastAsia="en-US"/>
        </w:rPr>
        <w:t>Corredora</w:t>
      </w:r>
      <w:r w:rsidR="00B35C71">
        <w:rPr>
          <w:lang w:eastAsia="en-US"/>
        </w:rPr>
        <w:t>s</w:t>
      </w:r>
      <w:r w:rsidRPr="00383671">
        <w:rPr>
          <w:lang w:eastAsia="en-US"/>
        </w:rPr>
        <w:t>Seg</w:t>
      </w:r>
      <w:bookmarkEnd w:id="784"/>
    </w:p>
    <w:p w14:paraId="15A0DD2D" w14:textId="77777777" w:rsidR="00383671" w:rsidRPr="00383671" w:rsidRDefault="00383671" w:rsidP="00383671">
      <w:pPr>
        <w:rPr>
          <w:lang w:val="es-ES_tradnl" w:eastAsia="en-US"/>
        </w:rPr>
      </w:pPr>
    </w:p>
    <w:tbl>
      <w:tblPr>
        <w:tblStyle w:val="Cuadrculamedia3-nfasis1"/>
        <w:tblpPr w:leftFromText="141" w:rightFromText="141" w:vertAnchor="text" w:horzAnchor="page" w:tblpX="1162" w:tblpY="-3"/>
        <w:tblW w:w="14175" w:type="dxa"/>
        <w:tblLayout w:type="fixed"/>
        <w:tblLook w:val="04A0" w:firstRow="1" w:lastRow="0" w:firstColumn="1" w:lastColumn="0" w:noHBand="0" w:noVBand="1"/>
      </w:tblPr>
      <w:tblGrid>
        <w:gridCol w:w="737"/>
        <w:gridCol w:w="3402"/>
        <w:gridCol w:w="4536"/>
        <w:gridCol w:w="397"/>
        <w:gridCol w:w="5103"/>
      </w:tblGrid>
      <w:tr w:rsidR="007A1E38" w:rsidRPr="002553D5" w14:paraId="57C54669" w14:textId="77777777" w:rsidTr="00E678CE">
        <w:trPr>
          <w:cnfStyle w:val="100000000000" w:firstRow="1" w:lastRow="0" w:firstColumn="0" w:lastColumn="0" w:oddVBand="0" w:evenVBand="0" w:oddHBand="0" w:evenHBand="0" w:firstRowFirstColumn="0" w:firstRowLastColumn="0" w:lastRowFirstColumn="0" w:lastRowLastColumn="0"/>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5751BCFF" w14:textId="77777777" w:rsidR="007A1E38" w:rsidRPr="00CA6069" w:rsidRDefault="007A1E38" w:rsidP="00CA6069">
            <w:pPr>
              <w:pStyle w:val="TtuloTabla"/>
              <w:ind w:left="113" w:right="113"/>
              <w:rPr>
                <w:rFonts w:cs="Arial"/>
                <w:b/>
              </w:rPr>
            </w:pPr>
            <w:r w:rsidRPr="00CA6069">
              <w:rPr>
                <w:rFonts w:cs="Arial"/>
                <w:b/>
              </w:rPr>
              <w:lastRenderedPageBreak/>
              <w:t>Nodo</w:t>
            </w:r>
          </w:p>
        </w:tc>
        <w:tc>
          <w:tcPr>
            <w:tcW w:w="3402" w:type="dxa"/>
            <w:vAlign w:val="center"/>
          </w:tcPr>
          <w:p w14:paraId="75CC5E92" w14:textId="77777777" w:rsidR="007A1E38" w:rsidRPr="00CA6069" w:rsidRDefault="003131EB" w:rsidP="00CA6069">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bCs w:val="0"/>
                <w:szCs w:val="16"/>
                <w:lang w:eastAsia="es-CR"/>
              </w:rPr>
              <w:t>Atributo[A] / Elemento[E]</w:t>
            </w:r>
          </w:p>
        </w:tc>
        <w:tc>
          <w:tcPr>
            <w:tcW w:w="4536" w:type="dxa"/>
            <w:vAlign w:val="center"/>
          </w:tcPr>
          <w:p w14:paraId="3C55025F" w14:textId="77777777" w:rsidR="007A1E38" w:rsidRPr="00CA6069" w:rsidRDefault="007A1E38" w:rsidP="00CA6069">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Descripción</w:t>
            </w:r>
          </w:p>
        </w:tc>
        <w:tc>
          <w:tcPr>
            <w:tcW w:w="397" w:type="dxa"/>
            <w:textDirection w:val="btLr"/>
            <w:vAlign w:val="center"/>
          </w:tcPr>
          <w:p w14:paraId="2448CFC1" w14:textId="77777777" w:rsidR="007A1E38" w:rsidRPr="00CA6069" w:rsidRDefault="007A1E38" w:rsidP="00CA6069">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 xml:space="preserve">Cuenta </w:t>
            </w:r>
            <w:r w:rsidR="003131EB" w:rsidRPr="00CA6069">
              <w:rPr>
                <w:rFonts w:cs="Arial"/>
                <w:b/>
              </w:rPr>
              <w:t>catálogo</w:t>
            </w:r>
          </w:p>
        </w:tc>
        <w:tc>
          <w:tcPr>
            <w:tcW w:w="5103" w:type="dxa"/>
            <w:vAlign w:val="center"/>
          </w:tcPr>
          <w:p w14:paraId="1856DF68" w14:textId="77777777" w:rsidR="007A1E38" w:rsidRPr="00CA6069" w:rsidRDefault="007A1E38" w:rsidP="00CA6069">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Validaciones</w:t>
            </w:r>
          </w:p>
        </w:tc>
      </w:tr>
      <w:tr w:rsidR="002913B9" w:rsidRPr="002553D5" w14:paraId="1E916294" w14:textId="77777777" w:rsidTr="00E678CE">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462B1BBC" w14:textId="77777777" w:rsidR="002913B9" w:rsidRPr="00E25F62" w:rsidRDefault="000B6351" w:rsidP="00CA6069">
            <w:pPr>
              <w:pStyle w:val="Ttulo9"/>
              <w:jc w:val="center"/>
              <w:outlineLvl w:val="8"/>
              <w:rPr>
                <w:b w:val="0"/>
              </w:rPr>
            </w:pPr>
            <w:r>
              <w:rPr>
                <w:b w:val="0"/>
              </w:rPr>
              <w:t>[E]</w:t>
            </w:r>
            <w:r w:rsidR="002913B9" w:rsidRPr="00E25F62">
              <w:rPr>
                <w:b w:val="0"/>
              </w:rPr>
              <w:t>Soc</w:t>
            </w:r>
            <w:r w:rsidR="00C40118" w:rsidRPr="00E25F62">
              <w:rPr>
                <w:b w:val="0"/>
              </w:rPr>
              <w:t>iedades</w:t>
            </w:r>
            <w:r w:rsidR="002913B9" w:rsidRPr="00E25F62">
              <w:rPr>
                <w:b w:val="0"/>
              </w:rPr>
              <w:t>Corredora</w:t>
            </w:r>
            <w:r w:rsidR="00C40118" w:rsidRPr="00E25F62">
              <w:rPr>
                <w:b w:val="0"/>
              </w:rPr>
              <w:t>s</w:t>
            </w:r>
            <w:r w:rsidR="002913B9" w:rsidRPr="00E25F62">
              <w:rPr>
                <w:b w:val="0"/>
              </w:rPr>
              <w:t>Seg</w:t>
            </w:r>
          </w:p>
        </w:tc>
        <w:tc>
          <w:tcPr>
            <w:tcW w:w="3402" w:type="dxa"/>
          </w:tcPr>
          <w:p w14:paraId="7ED3E338" w14:textId="77777777" w:rsidR="002913B9" w:rsidRPr="009E4D89" w:rsidRDefault="00C01F52" w:rsidP="00CA6069">
            <w:pPr>
              <w:pStyle w:val="Ttulo9"/>
              <w:outlineLvl w:val="8"/>
              <w:cnfStyle w:val="000000100000" w:firstRow="0" w:lastRow="0" w:firstColumn="0" w:lastColumn="0" w:oddVBand="0" w:evenVBand="0" w:oddHBand="1" w:evenHBand="0" w:firstRowFirstColumn="0" w:firstRowLastColumn="0" w:lastRowFirstColumn="0" w:lastRowLastColumn="0"/>
              <w:rPr>
                <w:u w:val="single"/>
              </w:rPr>
            </w:pPr>
            <w:r>
              <w:t xml:space="preserve">[A] </w:t>
            </w:r>
            <w:r w:rsidR="002913B9">
              <w:t>NumSoc</w:t>
            </w:r>
            <w:r w:rsidR="00C40118">
              <w:t>iedades</w:t>
            </w:r>
            <w:r w:rsidR="002913B9">
              <w:t>Incorporadas</w:t>
            </w:r>
          </w:p>
        </w:tc>
        <w:tc>
          <w:tcPr>
            <w:tcW w:w="4536" w:type="dxa"/>
            <w:vAlign w:val="center"/>
          </w:tcPr>
          <w:p w14:paraId="21C0D913" w14:textId="77777777" w:rsidR="002913B9" w:rsidRDefault="00140729" w:rsidP="00CA6069">
            <w:pPr>
              <w:pStyle w:val="TextoCentradoTabla"/>
              <w:cnfStyle w:val="000000100000" w:firstRow="0" w:lastRow="0" w:firstColumn="0" w:lastColumn="0" w:oddVBand="0" w:evenVBand="0" w:oddHBand="1" w:evenHBand="0" w:firstRowFirstColumn="0" w:firstRowLastColumn="0" w:lastRowFirstColumn="0" w:lastRowLastColumn="0"/>
            </w:pPr>
            <w:r w:rsidRPr="00140729">
              <w:rPr>
                <w:rFonts w:cs="Arial"/>
              </w:rPr>
              <w:t>Número de sociedades corredoras de seguros incorporadas durante el  año al que pertenenece el corte de información</w:t>
            </w:r>
          </w:p>
        </w:tc>
        <w:tc>
          <w:tcPr>
            <w:tcW w:w="397" w:type="dxa"/>
            <w:textDirection w:val="btLr"/>
            <w:vAlign w:val="center"/>
          </w:tcPr>
          <w:p w14:paraId="7E547FF2" w14:textId="77777777" w:rsidR="002913B9" w:rsidRDefault="002913B9" w:rsidP="00CA6069">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No aplica</w:t>
            </w:r>
          </w:p>
        </w:tc>
        <w:tc>
          <w:tcPr>
            <w:tcW w:w="5103" w:type="dxa"/>
            <w:vAlign w:val="center"/>
          </w:tcPr>
          <w:p w14:paraId="0ABD6326" w14:textId="77777777" w:rsidR="002913B9" w:rsidRDefault="00140729" w:rsidP="00CA6069">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6B188F">
              <w:t>≥ 0</w:t>
            </w:r>
          </w:p>
        </w:tc>
      </w:tr>
      <w:tr w:rsidR="00F112E8" w:rsidRPr="002553D5" w14:paraId="77369840" w14:textId="77777777" w:rsidTr="00E678CE">
        <w:trPr>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4A7F7CF7" w14:textId="77777777" w:rsidR="00F112E8" w:rsidRDefault="00F112E8" w:rsidP="00F112E8">
            <w:pPr>
              <w:pStyle w:val="Ttulo9"/>
              <w:jc w:val="center"/>
              <w:outlineLvl w:val="8"/>
              <w:rPr>
                <w:b w:val="0"/>
              </w:rPr>
            </w:pPr>
            <w:r>
              <w:rPr>
                <w:b w:val="0"/>
              </w:rPr>
              <w:t>[E]</w:t>
            </w:r>
            <w:r w:rsidR="007C39FB">
              <w:rPr>
                <w:b w:val="0"/>
              </w:rPr>
              <w:t>Detalle</w:t>
            </w:r>
            <w:r w:rsidR="00D55B26">
              <w:rPr>
                <w:b w:val="0"/>
              </w:rPr>
              <w:t>Soc</w:t>
            </w:r>
            <w:r>
              <w:rPr>
                <w:b w:val="0"/>
              </w:rPr>
              <w:t>Corredora</w:t>
            </w:r>
          </w:p>
        </w:tc>
        <w:tc>
          <w:tcPr>
            <w:tcW w:w="3402" w:type="dxa"/>
          </w:tcPr>
          <w:p w14:paraId="17E9E839" w14:textId="77777777" w:rsidR="00F112E8" w:rsidRDefault="00F112E8" w:rsidP="007C39FB">
            <w:pPr>
              <w:pStyle w:val="Ttulo9"/>
              <w:outlineLvl w:val="8"/>
              <w:cnfStyle w:val="000000000000" w:firstRow="0" w:lastRow="0" w:firstColumn="0" w:lastColumn="0" w:oddVBand="0" w:evenVBand="0" w:oddHBand="0" w:evenHBand="0" w:firstRowFirstColumn="0" w:firstRowLastColumn="0" w:lastRowFirstColumn="0" w:lastRowLastColumn="0"/>
            </w:pPr>
            <w:r w:rsidRPr="004C0E0A">
              <w:t>[E]</w:t>
            </w:r>
            <w:r w:rsidR="007C39FB" w:rsidRPr="007C39FB">
              <w:t>DenominacionSoc</w:t>
            </w:r>
          </w:p>
        </w:tc>
        <w:tc>
          <w:tcPr>
            <w:tcW w:w="4536" w:type="dxa"/>
            <w:vAlign w:val="center"/>
          </w:tcPr>
          <w:p w14:paraId="037E9A0B" w14:textId="77777777" w:rsidR="00F112E8" w:rsidRDefault="00F112E8" w:rsidP="00F112E8">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Nombre de la sociedad corredora de seguos que realiza actividad de intermediación para la entidad aseguradora.</w:t>
            </w:r>
          </w:p>
        </w:tc>
        <w:tc>
          <w:tcPr>
            <w:tcW w:w="397" w:type="dxa"/>
            <w:textDirection w:val="btLr"/>
            <w:vAlign w:val="center"/>
          </w:tcPr>
          <w:p w14:paraId="2AE8487A" w14:textId="77777777" w:rsidR="00F112E8" w:rsidRDefault="00F112E8" w:rsidP="00F112E8">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No aplica</w:t>
            </w:r>
          </w:p>
        </w:tc>
        <w:tc>
          <w:tcPr>
            <w:tcW w:w="5103" w:type="dxa"/>
            <w:vAlign w:val="center"/>
          </w:tcPr>
          <w:p w14:paraId="2C3137CE" w14:textId="77777777" w:rsidR="00F112E8" w:rsidRDefault="00F112E8" w:rsidP="00F112E8">
            <w:pPr>
              <w:pStyle w:val="TextoJustificadoTabla"/>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Texto. No vacío</w:t>
            </w:r>
          </w:p>
        </w:tc>
      </w:tr>
      <w:tr w:rsidR="00F112E8" w:rsidRPr="002553D5" w14:paraId="5E186F12" w14:textId="77777777" w:rsidTr="00E678CE">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047BB4DB" w14:textId="77777777" w:rsidR="00F112E8" w:rsidRPr="00825F65" w:rsidRDefault="00F112E8" w:rsidP="00F112E8">
            <w:pPr>
              <w:pStyle w:val="Ttulo9"/>
              <w:jc w:val="center"/>
              <w:outlineLvl w:val="8"/>
            </w:pPr>
          </w:p>
        </w:tc>
        <w:tc>
          <w:tcPr>
            <w:tcW w:w="3402" w:type="dxa"/>
          </w:tcPr>
          <w:p w14:paraId="18D5F4BA" w14:textId="77777777" w:rsidR="00F112E8" w:rsidRPr="007A1E38" w:rsidRDefault="00F112E8" w:rsidP="00F112E8">
            <w:pPr>
              <w:pStyle w:val="Ttulo9"/>
              <w:outlineLvl w:val="8"/>
              <w:cnfStyle w:val="000000100000" w:firstRow="0" w:lastRow="0" w:firstColumn="0" w:lastColumn="0" w:oddVBand="0" w:evenVBand="0" w:oddHBand="1" w:evenHBand="0" w:firstRowFirstColumn="0" w:firstRowLastColumn="0" w:lastRowFirstColumn="0" w:lastRowLastColumn="0"/>
            </w:pPr>
            <w:r>
              <w:t xml:space="preserve">[E] </w:t>
            </w:r>
            <w:r w:rsidRPr="007A1E38">
              <w:t>CodAutorizacion</w:t>
            </w:r>
          </w:p>
        </w:tc>
        <w:tc>
          <w:tcPr>
            <w:tcW w:w="4536" w:type="dxa"/>
            <w:vAlign w:val="center"/>
          </w:tcPr>
          <w:p w14:paraId="631A3BC4" w14:textId="77777777" w:rsidR="00F112E8" w:rsidRDefault="00F112E8" w:rsidP="00F112E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Código asignado por Sugese a la sociedad corredora.</w:t>
            </w:r>
          </w:p>
        </w:tc>
        <w:tc>
          <w:tcPr>
            <w:tcW w:w="397" w:type="dxa"/>
            <w:textDirection w:val="btLr"/>
            <w:vAlign w:val="center"/>
          </w:tcPr>
          <w:p w14:paraId="0073B0E3" w14:textId="77777777" w:rsidR="00F112E8" w:rsidRDefault="00F112E8" w:rsidP="00F112E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No aplica</w:t>
            </w:r>
          </w:p>
        </w:tc>
        <w:tc>
          <w:tcPr>
            <w:tcW w:w="5103" w:type="dxa"/>
            <w:vAlign w:val="center"/>
          </w:tcPr>
          <w:p w14:paraId="7155B068" w14:textId="77777777" w:rsidR="00F112E8" w:rsidRDefault="00F112E8" w:rsidP="00F112E8">
            <w:pPr>
              <w:pStyle w:val="TextoJustificadoTabla"/>
              <w:numPr>
                <w:ilvl w:val="0"/>
                <w:numId w:val="10"/>
              </w:numPr>
              <w:jc w:val="left"/>
              <w:cnfStyle w:val="000000100000" w:firstRow="0" w:lastRow="0" w:firstColumn="0" w:lastColumn="0" w:oddVBand="0" w:evenVBand="0" w:oddHBand="1" w:evenHBand="0" w:firstRowFirstColumn="0" w:firstRowLastColumn="0" w:lastRowFirstColumn="0" w:lastRowLastColumn="0"/>
              <w:rPr>
                <w:rFonts w:cs="Arial"/>
              </w:rPr>
            </w:pPr>
            <w:r w:rsidRPr="007C636E">
              <w:rPr>
                <w:rFonts w:cs="Arial"/>
              </w:rPr>
              <w:t>Alfanumérico.  No vacío</w:t>
            </w:r>
          </w:p>
          <w:p w14:paraId="7F5D6B9B" w14:textId="77777777" w:rsidR="00F112E8" w:rsidRPr="00931BE4" w:rsidRDefault="00F112E8" w:rsidP="00F112E8">
            <w:pPr>
              <w:pStyle w:val="Prrafodelista"/>
              <w:numPr>
                <w:ilvl w:val="0"/>
                <w:numId w:val="10"/>
              </w:numPr>
              <w:cnfStyle w:val="000000100000" w:firstRow="0" w:lastRow="0" w:firstColumn="0" w:lastColumn="0" w:oddVBand="0" w:evenVBand="0" w:oddHBand="1" w:evenHBand="0" w:firstRowFirstColumn="0" w:firstRowLastColumn="0" w:lastRowFirstColumn="0" w:lastRowLastColumn="0"/>
              <w:rPr>
                <w:rFonts w:cs="Arial"/>
                <w:sz w:val="16"/>
                <w:szCs w:val="16"/>
              </w:rPr>
            </w:pPr>
            <w:r w:rsidRPr="000F6B32">
              <w:rPr>
                <w:rFonts w:cs="Arial"/>
                <w:sz w:val="16"/>
                <w:szCs w:val="16"/>
              </w:rPr>
              <w:t xml:space="preserve">Según el código establecido por la Sugese.,descrito en el </w:t>
            </w:r>
            <w:hyperlink w:anchor="_Sociedades_Corredoras" w:history="1">
              <w:r>
                <w:rPr>
                  <w:rStyle w:val="Hipervnculo"/>
                  <w:rFonts w:cs="Arial"/>
                  <w:sz w:val="16"/>
                  <w:szCs w:val="16"/>
                </w:rPr>
                <w:t xml:space="preserve">catálogo </w:t>
              </w:r>
            </w:hyperlink>
            <w:r>
              <w:rPr>
                <w:rFonts w:cs="Arial"/>
                <w:sz w:val="16"/>
                <w:szCs w:val="16"/>
              </w:rPr>
              <w:t xml:space="preserve"> </w:t>
            </w:r>
            <w:r w:rsidRPr="000F6B32">
              <w:rPr>
                <w:rFonts w:cs="Arial"/>
                <w:sz w:val="16"/>
                <w:szCs w:val="16"/>
              </w:rPr>
              <w:t>“</w:t>
            </w:r>
            <w:r w:rsidRPr="00994E4E">
              <w:rPr>
                <w:rFonts w:cs="Arial"/>
                <w:sz w:val="16"/>
                <w:szCs w:val="16"/>
              </w:rPr>
              <w:t>Sociedades Corredoras</w:t>
            </w:r>
            <w:r>
              <w:rPr>
                <w:rFonts w:cs="Arial"/>
                <w:sz w:val="16"/>
                <w:szCs w:val="16"/>
              </w:rPr>
              <w:t>”</w:t>
            </w:r>
          </w:p>
          <w:p w14:paraId="3DF61F5B" w14:textId="77777777" w:rsidR="00F112E8" w:rsidRPr="00644695" w:rsidRDefault="00F112E8" w:rsidP="00F112E8">
            <w:pPr>
              <w:pStyle w:val="TextoJustificadoTabla"/>
              <w:ind w:left="360"/>
              <w:jc w:val="left"/>
              <w:cnfStyle w:val="000000100000" w:firstRow="0" w:lastRow="0" w:firstColumn="0" w:lastColumn="0" w:oddVBand="0" w:evenVBand="0" w:oddHBand="1" w:evenHBand="0" w:firstRowFirstColumn="0" w:firstRowLastColumn="0" w:lastRowFirstColumn="0" w:lastRowLastColumn="0"/>
              <w:rPr>
                <w:rFonts w:cs="Arial"/>
                <w:lang w:val="es-ES"/>
              </w:rPr>
            </w:pPr>
          </w:p>
          <w:p w14:paraId="261DBE40" w14:textId="77777777" w:rsidR="00F112E8" w:rsidRDefault="00F112E8" w:rsidP="00F112E8">
            <w:pPr>
              <w:pStyle w:val="TextoJustificadoTabla"/>
              <w:ind w:left="0"/>
              <w:jc w:val="left"/>
              <w:cnfStyle w:val="000000100000" w:firstRow="0" w:lastRow="0" w:firstColumn="0" w:lastColumn="0" w:oddVBand="0" w:evenVBand="0" w:oddHBand="1" w:evenHBand="0" w:firstRowFirstColumn="0" w:firstRowLastColumn="0" w:lastRowFirstColumn="0" w:lastRowLastColumn="0"/>
              <w:rPr>
                <w:rFonts w:cs="Arial"/>
              </w:rPr>
            </w:pPr>
          </w:p>
        </w:tc>
      </w:tr>
      <w:tr w:rsidR="00C5469F" w:rsidRPr="002553D5" w14:paraId="47B7BCD6" w14:textId="77777777" w:rsidTr="00E678CE">
        <w:trPr>
          <w:trHeight w:val="1134"/>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6A69ECDD" w14:textId="77777777" w:rsidR="00C5469F" w:rsidRPr="00825F65" w:rsidRDefault="00C5469F" w:rsidP="00C5469F">
            <w:pPr>
              <w:pStyle w:val="Ttulo9"/>
              <w:jc w:val="center"/>
              <w:outlineLvl w:val="8"/>
            </w:pPr>
            <w:r>
              <w:rPr>
                <w:b w:val="0"/>
              </w:rPr>
              <w:t>[E]DetalleSegurosGeneralesPorRamo</w:t>
            </w:r>
          </w:p>
        </w:tc>
        <w:tc>
          <w:tcPr>
            <w:tcW w:w="3402" w:type="dxa"/>
          </w:tcPr>
          <w:p w14:paraId="7CB0C6A1" w14:textId="77777777" w:rsidR="00C5469F" w:rsidRDefault="00C5469F" w:rsidP="00C5469F">
            <w:pPr>
              <w:pStyle w:val="Ttulo9"/>
              <w:outlineLvl w:val="8"/>
              <w:cnfStyle w:val="000000000000" w:firstRow="0" w:lastRow="0" w:firstColumn="0" w:lastColumn="0" w:oddVBand="0" w:evenVBand="0" w:oddHBand="0" w:evenHBand="0" w:firstRowFirstColumn="0" w:firstRowLastColumn="0" w:lastRowFirstColumn="0" w:lastRowLastColumn="0"/>
            </w:pPr>
            <w:r>
              <w:rPr>
                <w:b/>
              </w:rPr>
              <w:t>[A]TotalMontoPrimasColocadas</w:t>
            </w:r>
          </w:p>
        </w:tc>
        <w:tc>
          <w:tcPr>
            <w:tcW w:w="4536" w:type="dxa"/>
            <w:vAlign w:val="center"/>
          </w:tcPr>
          <w:p w14:paraId="24C1015B" w14:textId="77777777" w:rsidR="00C5469F" w:rsidRDefault="00C5469F" w:rsidP="00C5469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Monto de las primas emitidas por año, menos los extornos y anulaciones correspondiente a dichas emisiones, para la catergoría de Personales</w:t>
            </w:r>
          </w:p>
        </w:tc>
        <w:tc>
          <w:tcPr>
            <w:tcW w:w="397" w:type="dxa"/>
            <w:textDirection w:val="btLr"/>
            <w:vAlign w:val="center"/>
          </w:tcPr>
          <w:p w14:paraId="1B5DC512" w14:textId="77777777" w:rsidR="00C5469F" w:rsidRDefault="00C5469F" w:rsidP="00C5469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775E022D" w14:textId="77777777" w:rsidR="00C5469F" w:rsidRDefault="00C5469F" w:rsidP="00C5469F">
            <w:pPr>
              <w:pStyle w:val="TextoJustificadoTabla"/>
              <w:ind w:left="0"/>
              <w:jc w:val="left"/>
              <w:cnfStyle w:val="000000000000" w:firstRow="0" w:lastRow="0" w:firstColumn="0" w:lastColumn="0" w:oddVBand="0" w:evenVBand="0" w:oddHBand="0" w:evenHBand="0" w:firstRowFirstColumn="0" w:firstRowLastColumn="0" w:lastRowFirstColumn="0" w:lastRowLastColumn="0"/>
              <w:rPr>
                <w:b/>
              </w:rPr>
            </w:pPr>
            <w:r>
              <w:rPr>
                <w:b/>
              </w:rPr>
              <w:t xml:space="preserve">a. </w:t>
            </w:r>
            <w:r w:rsidRPr="00571735">
              <w:rPr>
                <w:b/>
              </w:rPr>
              <w:t>[E]DetalleSegurosGeneralesPorRamo</w:t>
            </w:r>
            <w:r>
              <w:rPr>
                <w:b/>
              </w:rPr>
              <w:t>.[A]TotalMontoPrimasColocadas</w:t>
            </w:r>
            <w:r w:rsidRPr="007C636E">
              <w:rPr>
                <w:rFonts w:cs="Arial"/>
              </w:rPr>
              <w:t xml:space="preserve"> </w:t>
            </w:r>
            <w:r>
              <w:rPr>
                <w:rFonts w:cs="Arial"/>
              </w:rPr>
              <w:t xml:space="preserve">= </w:t>
            </w:r>
            <w:r w:rsidRPr="00DE32B4">
              <w:rPr>
                <w:rFonts w:cs="Arial"/>
              </w:rPr>
              <w:t>∑</w:t>
            </w:r>
            <w:r>
              <w:rPr>
                <w:b/>
              </w:rPr>
              <w:t xml:space="preserve"> E]RamoSegurosGenerales.[E]MontoPrimasColocadas. </w:t>
            </w:r>
          </w:p>
          <w:p w14:paraId="6C8672DA" w14:textId="77777777" w:rsidR="00C5469F" w:rsidRDefault="00C5469F" w:rsidP="00C5469F">
            <w:pPr>
              <w:pStyle w:val="TextoJustificadoTabla"/>
              <w:ind w:left="0"/>
              <w:jc w:val="left"/>
              <w:cnfStyle w:val="000000000000" w:firstRow="0" w:lastRow="0" w:firstColumn="0" w:lastColumn="0" w:oddVBand="0" w:evenVBand="0" w:oddHBand="0" w:evenHBand="0" w:firstRowFirstColumn="0" w:firstRowLastColumn="0" w:lastRowFirstColumn="0" w:lastRowLastColumn="0"/>
              <w:rPr>
                <w:b/>
              </w:rPr>
            </w:pPr>
          </w:p>
          <w:p w14:paraId="7CF114CB" w14:textId="77777777" w:rsidR="00C5469F" w:rsidRPr="007C636E" w:rsidRDefault="00C5469F" w:rsidP="00D26E7C">
            <w:pPr>
              <w:pStyle w:val="TextoJustificadoTabla"/>
              <w:jc w:val="left"/>
              <w:cnfStyle w:val="000000000000" w:firstRow="0" w:lastRow="0" w:firstColumn="0" w:lastColumn="0" w:oddVBand="0" w:evenVBand="0" w:oddHBand="0" w:evenHBand="0" w:firstRowFirstColumn="0" w:firstRowLastColumn="0" w:lastRowFirstColumn="0" w:lastRowLastColumn="0"/>
              <w:rPr>
                <w:rFonts w:cs="Arial"/>
              </w:rPr>
            </w:pPr>
            <w:r>
              <w:rPr>
                <w:b/>
              </w:rPr>
              <w:t xml:space="preserve">b.  Debe ser igual al campo </w:t>
            </w:r>
            <w:r w:rsidRPr="00BD2F1A">
              <w:rPr>
                <w:b/>
              </w:rPr>
              <w:t>Desglose</w:t>
            </w:r>
            <w:r>
              <w:rPr>
                <w:b/>
              </w:rPr>
              <w:t>PrimasPolizas</w:t>
            </w:r>
            <w:r w:rsidRPr="00BD2F1A">
              <w:rPr>
                <w:b/>
              </w:rPr>
              <w:t>ContratadasSegGenerales.TotalSocCorredoraSeg</w:t>
            </w:r>
          </w:p>
        </w:tc>
      </w:tr>
      <w:tr w:rsidR="00195092" w:rsidRPr="002553D5" w14:paraId="79E7A4DA" w14:textId="77777777" w:rsidTr="00D26E7C">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6ED438C7" w14:textId="77777777" w:rsidR="00195092" w:rsidRPr="00825F65" w:rsidRDefault="00195092" w:rsidP="00C5469F">
            <w:pPr>
              <w:pStyle w:val="Ttulo9"/>
              <w:jc w:val="center"/>
              <w:outlineLvl w:val="8"/>
            </w:pPr>
            <w:r>
              <w:rPr>
                <w:b w:val="0"/>
              </w:rPr>
              <w:t>[E]RamoSegurosGenerales</w:t>
            </w:r>
          </w:p>
        </w:tc>
        <w:tc>
          <w:tcPr>
            <w:tcW w:w="3402" w:type="dxa"/>
          </w:tcPr>
          <w:p w14:paraId="5E931EBB" w14:textId="77777777" w:rsidR="00195092" w:rsidRDefault="00195092" w:rsidP="00C5469F">
            <w:pPr>
              <w:pStyle w:val="Ttulo9"/>
              <w:outlineLvl w:val="8"/>
              <w:cnfStyle w:val="000000100000" w:firstRow="0" w:lastRow="0" w:firstColumn="0" w:lastColumn="0" w:oddVBand="0" w:evenVBand="0" w:oddHBand="1" w:evenHBand="0" w:firstRowFirstColumn="0" w:firstRowLastColumn="0" w:lastRowFirstColumn="0" w:lastRowLastColumn="0"/>
            </w:pPr>
            <w:r w:rsidRPr="00DE32B4">
              <w:t>[A] id</w:t>
            </w:r>
          </w:p>
        </w:tc>
        <w:tc>
          <w:tcPr>
            <w:tcW w:w="4536" w:type="dxa"/>
          </w:tcPr>
          <w:p w14:paraId="4D0ED043" w14:textId="77777777" w:rsidR="00195092" w:rsidRDefault="00195092" w:rsidP="00C5469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eastAsia="Batang" w:cs="Arial"/>
              </w:rPr>
              <w:t>Se debe indicar el código del ramo</w:t>
            </w:r>
          </w:p>
        </w:tc>
        <w:tc>
          <w:tcPr>
            <w:tcW w:w="397" w:type="dxa"/>
            <w:textDirection w:val="btLr"/>
          </w:tcPr>
          <w:p w14:paraId="4C587C7F" w14:textId="77777777" w:rsidR="00195092" w:rsidRDefault="00195092" w:rsidP="00C5469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79ACEC06" w14:textId="77777777" w:rsidR="00195092" w:rsidRPr="007C636E" w:rsidRDefault="00195092" w:rsidP="00D26E7C">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r>
              <w:rPr>
                <w:rFonts w:eastAsia="Batang" w:cs="Arial"/>
              </w:rPr>
              <w:t xml:space="preserve">a. </w:t>
            </w:r>
            <w:r w:rsidRPr="00DE32B4">
              <w:rPr>
                <w:rFonts w:eastAsia="Batang" w:cs="Arial"/>
              </w:rPr>
              <w:t xml:space="preserve">Debe ser un código de la </w:t>
            </w:r>
            <w:hyperlink w:anchor="Ramos" w:history="1">
              <w:r w:rsidRPr="00DE32B4">
                <w:rPr>
                  <w:rStyle w:val="Hipervnculo"/>
                  <w:rFonts w:eastAsia="Batang" w:cs="Arial"/>
                </w:rPr>
                <w:t>lista por ramo</w:t>
              </w:r>
            </w:hyperlink>
          </w:p>
        </w:tc>
      </w:tr>
      <w:tr w:rsidR="00195092" w:rsidRPr="002553D5" w14:paraId="2D784AE4" w14:textId="77777777" w:rsidTr="00E678CE">
        <w:trPr>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46AC3701" w14:textId="77777777" w:rsidR="00195092" w:rsidRPr="00825F65" w:rsidRDefault="00195092" w:rsidP="00C5469F">
            <w:pPr>
              <w:pStyle w:val="Ttulo9"/>
              <w:jc w:val="center"/>
              <w:outlineLvl w:val="8"/>
            </w:pPr>
          </w:p>
        </w:tc>
        <w:tc>
          <w:tcPr>
            <w:tcW w:w="3402" w:type="dxa"/>
          </w:tcPr>
          <w:p w14:paraId="57C70C49" w14:textId="77777777" w:rsidR="00195092" w:rsidRDefault="00195092" w:rsidP="00C5469F">
            <w:pPr>
              <w:pStyle w:val="Ttulo9"/>
              <w:outlineLvl w:val="8"/>
              <w:cnfStyle w:val="000000000000" w:firstRow="0" w:lastRow="0" w:firstColumn="0" w:lastColumn="0" w:oddVBand="0" w:evenVBand="0" w:oddHBand="0" w:evenHBand="0" w:firstRowFirstColumn="0" w:firstRowLastColumn="0" w:lastRowFirstColumn="0" w:lastRowLastColumn="0"/>
            </w:pPr>
            <w:r>
              <w:rPr>
                <w:b/>
              </w:rPr>
              <w:t>[E] MontoPrimasColocadas</w:t>
            </w:r>
          </w:p>
        </w:tc>
        <w:tc>
          <w:tcPr>
            <w:tcW w:w="4536" w:type="dxa"/>
            <w:vAlign w:val="center"/>
          </w:tcPr>
          <w:p w14:paraId="0A2F2E14" w14:textId="77777777" w:rsidR="00195092" w:rsidRDefault="00195092" w:rsidP="00C5469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Monto de las primas emitidas por año, menos los extornos y anulaciones correspondiente a dichas emisiones, para la catergoría de Personales, dividida por ramo.</w:t>
            </w:r>
          </w:p>
        </w:tc>
        <w:tc>
          <w:tcPr>
            <w:tcW w:w="397" w:type="dxa"/>
            <w:textDirection w:val="btLr"/>
            <w:vAlign w:val="center"/>
          </w:tcPr>
          <w:p w14:paraId="4F077BC6" w14:textId="77777777" w:rsidR="00195092" w:rsidRDefault="00195092" w:rsidP="00C5469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6D2431D8" w14:textId="77777777" w:rsidR="00195092" w:rsidRPr="00235236" w:rsidRDefault="00195092" w:rsidP="00C5469F">
            <w:pPr>
              <w:pStyle w:val="TextoJustificadoTabla"/>
              <w:cnfStyle w:val="000000000000" w:firstRow="0" w:lastRow="0" w:firstColumn="0" w:lastColumn="0" w:oddVBand="0" w:evenVBand="0" w:oddHBand="0" w:evenHBand="0" w:firstRowFirstColumn="0" w:firstRowLastColumn="0" w:lastRowFirstColumn="0" w:lastRowLastColumn="0"/>
              <w:rPr>
                <w:rFonts w:cs="Arial"/>
              </w:rPr>
            </w:pPr>
            <w:r w:rsidRPr="00235236">
              <w:rPr>
                <w:rFonts w:cs="Arial"/>
              </w:rPr>
              <w:t>a. Debe expresarse con 2 decimales.</w:t>
            </w:r>
          </w:p>
          <w:p w14:paraId="20992049" w14:textId="77777777" w:rsidR="00195092" w:rsidRPr="007C636E" w:rsidRDefault="00195092" w:rsidP="00D26E7C">
            <w:pPr>
              <w:pStyle w:val="TextoJustificadoTabla"/>
              <w:jc w:val="left"/>
              <w:cnfStyle w:val="000000000000" w:firstRow="0" w:lastRow="0" w:firstColumn="0" w:lastColumn="0" w:oddVBand="0" w:evenVBand="0" w:oddHBand="0" w:evenHBand="0" w:firstRowFirstColumn="0" w:firstRowLastColumn="0" w:lastRowFirstColumn="0" w:lastRowLastColumn="0"/>
              <w:rPr>
                <w:rFonts w:cs="Arial"/>
              </w:rPr>
            </w:pPr>
            <w:r w:rsidRPr="00235236">
              <w:rPr>
                <w:rFonts w:cs="Arial"/>
              </w:rPr>
              <w:t>b. Se permiten montos cero o positivos</w:t>
            </w:r>
          </w:p>
        </w:tc>
      </w:tr>
      <w:tr w:rsidR="00C5469F" w:rsidRPr="002553D5" w14:paraId="7CC2F1FD" w14:textId="77777777" w:rsidTr="00E678CE">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7ADDD368" w14:textId="77777777" w:rsidR="00C5469F" w:rsidRPr="00825F65" w:rsidRDefault="00C5469F" w:rsidP="00C5469F">
            <w:pPr>
              <w:pStyle w:val="Ttulo9"/>
              <w:jc w:val="center"/>
              <w:outlineLvl w:val="8"/>
            </w:pPr>
            <w:r>
              <w:rPr>
                <w:b w:val="0"/>
              </w:rPr>
              <w:lastRenderedPageBreak/>
              <w:t>[E]DetalleSegurosPersonalesPorRamo</w:t>
            </w:r>
          </w:p>
        </w:tc>
        <w:tc>
          <w:tcPr>
            <w:tcW w:w="3402" w:type="dxa"/>
          </w:tcPr>
          <w:p w14:paraId="2B044108" w14:textId="77777777" w:rsidR="00C5469F" w:rsidRDefault="00C5469F" w:rsidP="00C5469F">
            <w:pPr>
              <w:pStyle w:val="Ttulo9"/>
              <w:outlineLvl w:val="8"/>
              <w:cnfStyle w:val="000000100000" w:firstRow="0" w:lastRow="0" w:firstColumn="0" w:lastColumn="0" w:oddVBand="0" w:evenVBand="0" w:oddHBand="1" w:evenHBand="0" w:firstRowFirstColumn="0" w:firstRowLastColumn="0" w:lastRowFirstColumn="0" w:lastRowLastColumn="0"/>
            </w:pPr>
            <w:r>
              <w:rPr>
                <w:b/>
              </w:rPr>
              <w:t>[A]TotalMontoPrimasColocadas</w:t>
            </w:r>
          </w:p>
        </w:tc>
        <w:tc>
          <w:tcPr>
            <w:tcW w:w="4536" w:type="dxa"/>
            <w:vAlign w:val="center"/>
          </w:tcPr>
          <w:p w14:paraId="5D3F9A4F" w14:textId="77777777" w:rsidR="00C5469F" w:rsidRDefault="00C5469F" w:rsidP="00C5469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Monto de las primas emitidas por año, menos los extornos y anulaciones correspondiente a dichas emisiones, para la catergoría de Personales</w:t>
            </w:r>
          </w:p>
        </w:tc>
        <w:tc>
          <w:tcPr>
            <w:tcW w:w="397" w:type="dxa"/>
            <w:textDirection w:val="btLr"/>
            <w:vAlign w:val="center"/>
          </w:tcPr>
          <w:p w14:paraId="6C0FB0B3" w14:textId="77777777" w:rsidR="00C5469F" w:rsidRDefault="00C5469F" w:rsidP="00C5469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30FAA15D" w14:textId="77777777" w:rsidR="00C5469F" w:rsidRDefault="00C5469F" w:rsidP="00C5469F">
            <w:pPr>
              <w:pStyle w:val="TextoJustificadoTabla"/>
              <w:jc w:val="left"/>
              <w:cnfStyle w:val="000000100000" w:firstRow="0" w:lastRow="0" w:firstColumn="0" w:lastColumn="0" w:oddVBand="0" w:evenVBand="0" w:oddHBand="1" w:evenHBand="0" w:firstRowFirstColumn="0" w:firstRowLastColumn="0" w:lastRowFirstColumn="0" w:lastRowLastColumn="0"/>
              <w:rPr>
                <w:b/>
              </w:rPr>
            </w:pPr>
            <w:r>
              <w:rPr>
                <w:b/>
              </w:rPr>
              <w:t xml:space="preserve">a. </w:t>
            </w:r>
            <w:r w:rsidRPr="00571735">
              <w:rPr>
                <w:b/>
              </w:rPr>
              <w:t>[E]DetalleSeguros</w:t>
            </w:r>
            <w:r>
              <w:rPr>
                <w:b/>
              </w:rPr>
              <w:t>Personales</w:t>
            </w:r>
            <w:r w:rsidRPr="00571735">
              <w:rPr>
                <w:b/>
              </w:rPr>
              <w:t>PorRamo</w:t>
            </w:r>
            <w:r>
              <w:rPr>
                <w:b/>
              </w:rPr>
              <w:t>.[A]TotalMontoPrimasColocadas</w:t>
            </w:r>
            <w:r w:rsidRPr="007C636E">
              <w:rPr>
                <w:rFonts w:cs="Arial"/>
              </w:rPr>
              <w:t xml:space="preserve"> </w:t>
            </w:r>
            <w:r>
              <w:rPr>
                <w:rFonts w:cs="Arial"/>
              </w:rPr>
              <w:t xml:space="preserve">= </w:t>
            </w:r>
            <w:r w:rsidRPr="00DE32B4">
              <w:rPr>
                <w:rFonts w:cs="Arial"/>
              </w:rPr>
              <w:t>∑</w:t>
            </w:r>
            <w:r>
              <w:rPr>
                <w:b/>
              </w:rPr>
              <w:t xml:space="preserve"> E]RamoSegurosPersonales.[E]MontoPrimasColocadas.</w:t>
            </w:r>
          </w:p>
          <w:p w14:paraId="1A0D3AA3" w14:textId="77777777" w:rsidR="00C5469F" w:rsidRDefault="00C5469F" w:rsidP="00C5469F">
            <w:pPr>
              <w:pStyle w:val="TextoJustificadoTabla"/>
              <w:jc w:val="left"/>
              <w:cnfStyle w:val="000000100000" w:firstRow="0" w:lastRow="0" w:firstColumn="0" w:lastColumn="0" w:oddVBand="0" w:evenVBand="0" w:oddHBand="1" w:evenHBand="0" w:firstRowFirstColumn="0" w:firstRowLastColumn="0" w:lastRowFirstColumn="0" w:lastRowLastColumn="0"/>
              <w:rPr>
                <w:b/>
              </w:rPr>
            </w:pPr>
          </w:p>
          <w:p w14:paraId="088F4E7E" w14:textId="77777777" w:rsidR="00C5469F" w:rsidRPr="007C636E" w:rsidRDefault="00C5469F" w:rsidP="00D26E7C">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r>
              <w:rPr>
                <w:b/>
              </w:rPr>
              <w:t xml:space="preserve">b. Debe ser igual al campo </w:t>
            </w:r>
            <w:r w:rsidRPr="00BD2F1A">
              <w:rPr>
                <w:b/>
              </w:rPr>
              <w:t>Desglose</w:t>
            </w:r>
            <w:r>
              <w:rPr>
                <w:b/>
              </w:rPr>
              <w:t>PrimasPolizas</w:t>
            </w:r>
            <w:r w:rsidRPr="00BD2F1A">
              <w:rPr>
                <w:b/>
              </w:rPr>
              <w:t>ContratadasSeg</w:t>
            </w:r>
            <w:r>
              <w:rPr>
                <w:b/>
              </w:rPr>
              <w:t>Personales</w:t>
            </w:r>
            <w:r w:rsidRPr="00BD2F1A">
              <w:rPr>
                <w:b/>
              </w:rPr>
              <w:t>.TotalSocCorredoraSeg</w:t>
            </w:r>
          </w:p>
        </w:tc>
      </w:tr>
      <w:tr w:rsidR="00195092" w:rsidRPr="002553D5" w14:paraId="378B8F66" w14:textId="77777777" w:rsidTr="00D26E7C">
        <w:trPr>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5DCA7C48" w14:textId="77777777" w:rsidR="00195092" w:rsidRPr="00825F65" w:rsidRDefault="00195092" w:rsidP="00C5469F">
            <w:pPr>
              <w:pStyle w:val="Ttulo9"/>
              <w:jc w:val="center"/>
              <w:outlineLvl w:val="8"/>
            </w:pPr>
            <w:r>
              <w:rPr>
                <w:b w:val="0"/>
              </w:rPr>
              <w:t>[E]RamoSegurosPersonales</w:t>
            </w:r>
          </w:p>
        </w:tc>
        <w:tc>
          <w:tcPr>
            <w:tcW w:w="3402" w:type="dxa"/>
          </w:tcPr>
          <w:p w14:paraId="3C0EBC49" w14:textId="77777777" w:rsidR="00195092" w:rsidRDefault="00195092" w:rsidP="00C5469F">
            <w:pPr>
              <w:pStyle w:val="Ttulo9"/>
              <w:outlineLvl w:val="8"/>
              <w:cnfStyle w:val="000000000000" w:firstRow="0" w:lastRow="0" w:firstColumn="0" w:lastColumn="0" w:oddVBand="0" w:evenVBand="0" w:oddHBand="0" w:evenHBand="0" w:firstRowFirstColumn="0" w:firstRowLastColumn="0" w:lastRowFirstColumn="0" w:lastRowLastColumn="0"/>
            </w:pPr>
            <w:r w:rsidRPr="00DE32B4">
              <w:t>[A] id</w:t>
            </w:r>
          </w:p>
        </w:tc>
        <w:tc>
          <w:tcPr>
            <w:tcW w:w="4536" w:type="dxa"/>
          </w:tcPr>
          <w:p w14:paraId="1C5A061A" w14:textId="77777777" w:rsidR="00195092" w:rsidRDefault="00195092" w:rsidP="00C5469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eastAsia="Batang" w:cs="Arial"/>
              </w:rPr>
              <w:t>Se debe indicar el código del ramo</w:t>
            </w:r>
          </w:p>
        </w:tc>
        <w:tc>
          <w:tcPr>
            <w:tcW w:w="397" w:type="dxa"/>
            <w:textDirection w:val="btLr"/>
          </w:tcPr>
          <w:p w14:paraId="44A8D528" w14:textId="77777777" w:rsidR="00195092" w:rsidRDefault="00195092" w:rsidP="00C5469F">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DE32B4">
              <w:rPr>
                <w:rFonts w:cs="Arial"/>
              </w:rPr>
              <w:t>No aplica</w:t>
            </w:r>
          </w:p>
        </w:tc>
        <w:tc>
          <w:tcPr>
            <w:tcW w:w="5103" w:type="dxa"/>
            <w:vAlign w:val="center"/>
          </w:tcPr>
          <w:p w14:paraId="1C0644D6" w14:textId="77777777" w:rsidR="00195092" w:rsidRPr="007C636E" w:rsidRDefault="00195092" w:rsidP="00D26E7C">
            <w:pPr>
              <w:pStyle w:val="TextoJustificadoTabla"/>
              <w:jc w:val="left"/>
              <w:cnfStyle w:val="000000000000" w:firstRow="0" w:lastRow="0" w:firstColumn="0" w:lastColumn="0" w:oddVBand="0" w:evenVBand="0" w:oddHBand="0" w:evenHBand="0" w:firstRowFirstColumn="0" w:firstRowLastColumn="0" w:lastRowFirstColumn="0" w:lastRowLastColumn="0"/>
              <w:rPr>
                <w:rFonts w:cs="Arial"/>
              </w:rPr>
            </w:pPr>
            <w:r>
              <w:rPr>
                <w:rFonts w:eastAsia="Batang" w:cs="Arial"/>
              </w:rPr>
              <w:t xml:space="preserve">a. </w:t>
            </w:r>
            <w:r w:rsidRPr="00DE32B4">
              <w:rPr>
                <w:rFonts w:eastAsia="Batang" w:cs="Arial"/>
              </w:rPr>
              <w:t xml:space="preserve">Debe ser un código de la </w:t>
            </w:r>
            <w:hyperlink w:anchor="Ramos" w:history="1">
              <w:r w:rsidRPr="00DE32B4">
                <w:rPr>
                  <w:rStyle w:val="Hipervnculo"/>
                  <w:rFonts w:eastAsia="Batang" w:cs="Arial"/>
                </w:rPr>
                <w:t>lista por ramo</w:t>
              </w:r>
            </w:hyperlink>
          </w:p>
        </w:tc>
      </w:tr>
      <w:tr w:rsidR="00195092" w:rsidRPr="002553D5" w14:paraId="2FC2FD8C" w14:textId="77777777" w:rsidTr="00E678CE">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000904BD" w14:textId="77777777" w:rsidR="00195092" w:rsidRPr="00825F65" w:rsidRDefault="00195092" w:rsidP="00C5469F">
            <w:pPr>
              <w:pStyle w:val="Ttulo9"/>
              <w:jc w:val="center"/>
              <w:outlineLvl w:val="8"/>
            </w:pPr>
          </w:p>
        </w:tc>
        <w:tc>
          <w:tcPr>
            <w:tcW w:w="3402" w:type="dxa"/>
          </w:tcPr>
          <w:p w14:paraId="7507817A" w14:textId="77777777" w:rsidR="00195092" w:rsidRDefault="00195092" w:rsidP="00C5469F">
            <w:pPr>
              <w:pStyle w:val="Ttulo9"/>
              <w:outlineLvl w:val="8"/>
              <w:cnfStyle w:val="000000100000" w:firstRow="0" w:lastRow="0" w:firstColumn="0" w:lastColumn="0" w:oddVBand="0" w:evenVBand="0" w:oddHBand="1" w:evenHBand="0" w:firstRowFirstColumn="0" w:firstRowLastColumn="0" w:lastRowFirstColumn="0" w:lastRowLastColumn="0"/>
            </w:pPr>
            <w:r>
              <w:rPr>
                <w:b/>
              </w:rPr>
              <w:t>[E] MontoPrimasColocadas</w:t>
            </w:r>
          </w:p>
        </w:tc>
        <w:tc>
          <w:tcPr>
            <w:tcW w:w="4536" w:type="dxa"/>
            <w:vAlign w:val="center"/>
          </w:tcPr>
          <w:p w14:paraId="3BFF15B7" w14:textId="77777777" w:rsidR="00195092" w:rsidRDefault="00195092" w:rsidP="00C5469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Monto de las primas emitidas por año, menos los extornos y anulaciones correspondiente a dichas emisiones, para la catergoría de Personales, dividia por ramo.</w:t>
            </w:r>
          </w:p>
        </w:tc>
        <w:tc>
          <w:tcPr>
            <w:tcW w:w="397" w:type="dxa"/>
            <w:textDirection w:val="btLr"/>
            <w:vAlign w:val="center"/>
          </w:tcPr>
          <w:p w14:paraId="43F0E06D" w14:textId="77777777" w:rsidR="00195092" w:rsidRDefault="00195092" w:rsidP="00C5469F">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DE32B4">
              <w:rPr>
                <w:rFonts w:cs="Arial"/>
              </w:rPr>
              <w:t>No aplica</w:t>
            </w:r>
          </w:p>
        </w:tc>
        <w:tc>
          <w:tcPr>
            <w:tcW w:w="5103" w:type="dxa"/>
            <w:vAlign w:val="center"/>
          </w:tcPr>
          <w:p w14:paraId="0ADE925D" w14:textId="77777777" w:rsidR="00195092" w:rsidRPr="00235236" w:rsidRDefault="00195092" w:rsidP="00C5469F">
            <w:pPr>
              <w:pStyle w:val="TextoJustificadoTabla"/>
              <w:cnfStyle w:val="000000100000" w:firstRow="0" w:lastRow="0" w:firstColumn="0" w:lastColumn="0" w:oddVBand="0" w:evenVBand="0" w:oddHBand="1" w:evenHBand="0" w:firstRowFirstColumn="0" w:firstRowLastColumn="0" w:lastRowFirstColumn="0" w:lastRowLastColumn="0"/>
              <w:rPr>
                <w:rFonts w:cs="Arial"/>
              </w:rPr>
            </w:pPr>
            <w:r w:rsidRPr="00235236">
              <w:rPr>
                <w:rFonts w:cs="Arial"/>
              </w:rPr>
              <w:t>a. Debe expresarse con 2 decimales.</w:t>
            </w:r>
          </w:p>
          <w:p w14:paraId="17A1A852" w14:textId="77777777" w:rsidR="00195092" w:rsidRPr="007C636E" w:rsidRDefault="00195092" w:rsidP="00D26E7C">
            <w:pPr>
              <w:pStyle w:val="TextoJustificadoTabla"/>
              <w:jc w:val="left"/>
              <w:cnfStyle w:val="000000100000" w:firstRow="0" w:lastRow="0" w:firstColumn="0" w:lastColumn="0" w:oddVBand="0" w:evenVBand="0" w:oddHBand="1" w:evenHBand="0" w:firstRowFirstColumn="0" w:firstRowLastColumn="0" w:lastRowFirstColumn="0" w:lastRowLastColumn="0"/>
              <w:rPr>
                <w:rFonts w:cs="Arial"/>
              </w:rPr>
            </w:pPr>
            <w:r w:rsidRPr="00235236">
              <w:rPr>
                <w:rFonts w:cs="Arial"/>
              </w:rPr>
              <w:t>b. Se permiten montos cero o positivos</w:t>
            </w:r>
          </w:p>
        </w:tc>
      </w:tr>
    </w:tbl>
    <w:p w14:paraId="6685C0B2" w14:textId="77777777" w:rsidR="000B2B56" w:rsidRDefault="000B2B56" w:rsidP="000B2B56">
      <w:pPr>
        <w:rPr>
          <w:lang w:val="es-ES_tradnl" w:eastAsia="en-US"/>
        </w:rPr>
      </w:pPr>
    </w:p>
    <w:p w14:paraId="343E4887" w14:textId="77777777" w:rsidR="00054375" w:rsidRDefault="00054375" w:rsidP="000B2B56">
      <w:pPr>
        <w:rPr>
          <w:lang w:val="es-ES_tradnl" w:eastAsia="en-US"/>
        </w:rPr>
      </w:pPr>
    </w:p>
    <w:p w14:paraId="5471310B" w14:textId="77777777" w:rsidR="0039507B" w:rsidRDefault="0039507B" w:rsidP="000B2B56">
      <w:pPr>
        <w:rPr>
          <w:lang w:val="es-ES_tradnl" w:eastAsia="en-US"/>
        </w:rPr>
      </w:pPr>
    </w:p>
    <w:p w14:paraId="15735036" w14:textId="77777777" w:rsidR="004C0E0A" w:rsidRDefault="004C0E0A" w:rsidP="000B2B56">
      <w:pPr>
        <w:rPr>
          <w:lang w:val="es-ES_tradnl" w:eastAsia="en-US"/>
        </w:rPr>
      </w:pPr>
    </w:p>
    <w:p w14:paraId="03D8D999" w14:textId="77777777" w:rsidR="00FC3D4D" w:rsidRDefault="00FC3D4D">
      <w:pPr>
        <w:rPr>
          <w:lang w:val="es-ES_tradnl" w:eastAsia="en-US"/>
        </w:rPr>
      </w:pPr>
      <w:r>
        <w:rPr>
          <w:lang w:val="es-ES_tradnl" w:eastAsia="en-US"/>
        </w:rPr>
        <w:br w:type="page"/>
      </w:r>
    </w:p>
    <w:p w14:paraId="31207BFA" w14:textId="77777777" w:rsidR="004C0E0A" w:rsidRDefault="004C0E0A" w:rsidP="000B2B56">
      <w:pPr>
        <w:rPr>
          <w:lang w:val="es-ES_tradnl" w:eastAsia="en-US"/>
        </w:rPr>
      </w:pPr>
    </w:p>
    <w:p w14:paraId="464104E7" w14:textId="77777777" w:rsidR="00E678CE" w:rsidRPr="00383671" w:rsidRDefault="00C758C2" w:rsidP="00F4314C">
      <w:pPr>
        <w:pStyle w:val="Ttulo3"/>
        <w:numPr>
          <w:ilvl w:val="0"/>
          <w:numId w:val="20"/>
        </w:numPr>
        <w:rPr>
          <w:lang w:eastAsia="en-US"/>
        </w:rPr>
      </w:pPr>
      <w:bookmarkStart w:id="785" w:name="_Toc136255541"/>
      <w:r>
        <w:rPr>
          <w:lang w:eastAsia="en-US"/>
        </w:rPr>
        <w:t>SeguroObligatorioAutomoviles</w:t>
      </w:r>
      <w:bookmarkEnd w:id="785"/>
    </w:p>
    <w:p w14:paraId="4765FF03" w14:textId="77777777" w:rsidR="00097D54" w:rsidRPr="00097D54" w:rsidRDefault="00097D54" w:rsidP="00097D54">
      <w:pPr>
        <w:rPr>
          <w:lang w:val="es-ES_tradnl" w:eastAsia="en-US"/>
        </w:rPr>
      </w:pPr>
    </w:p>
    <w:p w14:paraId="2EF501EA" w14:textId="77777777" w:rsidR="00BF088A" w:rsidRDefault="00BF088A" w:rsidP="00BF088A">
      <w:pPr>
        <w:rPr>
          <w:lang w:val="es-ES_tradnl" w:eastAsia="en-US"/>
        </w:rPr>
      </w:pPr>
    </w:p>
    <w:tbl>
      <w:tblPr>
        <w:tblStyle w:val="Cuadrculamedia3-nfasis1"/>
        <w:tblpPr w:leftFromText="141" w:rightFromText="141" w:vertAnchor="text" w:horzAnchor="page" w:tblpX="1162" w:tblpY="-3"/>
        <w:tblW w:w="14175" w:type="dxa"/>
        <w:tblLayout w:type="fixed"/>
        <w:tblLook w:val="04A0" w:firstRow="1" w:lastRow="0" w:firstColumn="1" w:lastColumn="0" w:noHBand="0" w:noVBand="1"/>
      </w:tblPr>
      <w:tblGrid>
        <w:gridCol w:w="737"/>
        <w:gridCol w:w="3402"/>
        <w:gridCol w:w="4536"/>
        <w:gridCol w:w="397"/>
        <w:gridCol w:w="5103"/>
      </w:tblGrid>
      <w:tr w:rsidR="00481B53" w:rsidRPr="002553D5" w14:paraId="76C9FBB4" w14:textId="77777777" w:rsidTr="002C1398">
        <w:trPr>
          <w:cnfStyle w:val="100000000000" w:firstRow="1" w:lastRow="0" w:firstColumn="0" w:lastColumn="0" w:oddVBand="0" w:evenVBand="0" w:oddHBand="0" w:evenHBand="0" w:firstRowFirstColumn="0" w:firstRowLastColumn="0" w:lastRowFirstColumn="0" w:lastRowLastColumn="0"/>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08573019" w14:textId="77777777" w:rsidR="00481B53" w:rsidRPr="00CA6069" w:rsidRDefault="00481B53" w:rsidP="002C1398">
            <w:pPr>
              <w:pStyle w:val="TtuloTabla"/>
              <w:ind w:left="113" w:right="113"/>
              <w:rPr>
                <w:rFonts w:cs="Arial"/>
                <w:b/>
              </w:rPr>
            </w:pPr>
            <w:r w:rsidRPr="00CA6069">
              <w:rPr>
                <w:rFonts w:cs="Arial"/>
                <w:b/>
              </w:rPr>
              <w:lastRenderedPageBreak/>
              <w:t>Nodo</w:t>
            </w:r>
          </w:p>
        </w:tc>
        <w:tc>
          <w:tcPr>
            <w:tcW w:w="3402" w:type="dxa"/>
            <w:vAlign w:val="center"/>
          </w:tcPr>
          <w:p w14:paraId="13DCEA81" w14:textId="77777777" w:rsidR="00481B53" w:rsidRPr="00CA6069" w:rsidRDefault="00481B53" w:rsidP="002C1398">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bCs w:val="0"/>
                <w:szCs w:val="16"/>
                <w:lang w:eastAsia="es-CR"/>
              </w:rPr>
              <w:t>Atributo[A] / Elemento[E]</w:t>
            </w:r>
          </w:p>
        </w:tc>
        <w:tc>
          <w:tcPr>
            <w:tcW w:w="4536" w:type="dxa"/>
            <w:vAlign w:val="center"/>
          </w:tcPr>
          <w:p w14:paraId="1D1D0BEA" w14:textId="77777777" w:rsidR="00481B53" w:rsidRPr="00CA6069" w:rsidRDefault="00481B53" w:rsidP="002C1398">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Descripción</w:t>
            </w:r>
          </w:p>
        </w:tc>
        <w:tc>
          <w:tcPr>
            <w:tcW w:w="397" w:type="dxa"/>
            <w:textDirection w:val="btLr"/>
            <w:vAlign w:val="center"/>
          </w:tcPr>
          <w:p w14:paraId="7E5EDA8F" w14:textId="77777777" w:rsidR="00481B53" w:rsidRPr="00CA6069" w:rsidRDefault="00481B53" w:rsidP="002C1398">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Cuenta catálogo</w:t>
            </w:r>
          </w:p>
        </w:tc>
        <w:tc>
          <w:tcPr>
            <w:tcW w:w="5103" w:type="dxa"/>
            <w:vAlign w:val="center"/>
          </w:tcPr>
          <w:p w14:paraId="17F395E4" w14:textId="77777777" w:rsidR="00481B53" w:rsidRPr="00CA6069" w:rsidRDefault="00481B53" w:rsidP="002C1398">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Validaciones</w:t>
            </w:r>
          </w:p>
        </w:tc>
      </w:tr>
      <w:tr w:rsidR="0039507B" w:rsidRPr="002553D5" w14:paraId="29E2DE0F" w14:textId="77777777" w:rsidTr="0039507B">
        <w:trPr>
          <w:cnfStyle w:val="000000100000" w:firstRow="0" w:lastRow="0" w:firstColumn="0" w:lastColumn="0" w:oddVBand="0" w:evenVBand="0" w:oddHBand="1" w:evenHBand="0" w:firstRowFirstColumn="0" w:firstRowLastColumn="0" w:lastRowFirstColumn="0" w:lastRowLastColumn="0"/>
          <w:trHeight w:val="1274"/>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3DCA2B37" w14:textId="77777777" w:rsidR="0039507B" w:rsidRPr="0039507B" w:rsidRDefault="0039507B" w:rsidP="002C1398">
            <w:pPr>
              <w:pStyle w:val="Ttulo9"/>
              <w:jc w:val="center"/>
              <w:outlineLvl w:val="8"/>
              <w:rPr>
                <w:b w:val="0"/>
              </w:rPr>
            </w:pPr>
            <w:r w:rsidRPr="0039507B">
              <w:rPr>
                <w:b w:val="0"/>
              </w:rPr>
              <w:t>[E]SeguroObligatorioAutomoviles</w:t>
            </w:r>
          </w:p>
        </w:tc>
        <w:tc>
          <w:tcPr>
            <w:tcW w:w="3402" w:type="dxa"/>
          </w:tcPr>
          <w:p w14:paraId="0FE8BC84" w14:textId="77777777" w:rsidR="0039507B" w:rsidRDefault="0039507B" w:rsidP="00481B53">
            <w:pPr>
              <w:pStyle w:val="Ttulo9"/>
              <w:outlineLvl w:val="8"/>
              <w:cnfStyle w:val="000000100000" w:firstRow="0" w:lastRow="0" w:firstColumn="0" w:lastColumn="0" w:oddVBand="0" w:evenVBand="0" w:oddHBand="1" w:evenHBand="0" w:firstRowFirstColumn="0" w:firstRowLastColumn="0" w:lastRowFirstColumn="0" w:lastRowLastColumn="0"/>
            </w:pPr>
            <w:r>
              <w:rPr>
                <w:szCs w:val="16"/>
              </w:rPr>
              <w:t xml:space="preserve">Contiene los detalles del </w:t>
            </w:r>
            <w:r>
              <w:t>Seguro Obligatorio de Automóviles</w:t>
            </w:r>
          </w:p>
        </w:tc>
        <w:tc>
          <w:tcPr>
            <w:tcW w:w="4536" w:type="dxa"/>
            <w:vAlign w:val="center"/>
          </w:tcPr>
          <w:p w14:paraId="6E94DE21" w14:textId="77777777" w:rsidR="0039507B" w:rsidRDefault="0039507B" w:rsidP="0039507B">
            <w:pPr>
              <w:pStyle w:val="TextoCentradoTabla"/>
              <w:cnfStyle w:val="000000100000" w:firstRow="0" w:lastRow="0" w:firstColumn="0" w:lastColumn="0" w:oddVBand="0" w:evenVBand="0" w:oddHBand="1" w:evenHBand="0" w:firstRowFirstColumn="0" w:firstRowLastColumn="0" w:lastRowFirstColumn="0" w:lastRowLastColumn="0"/>
            </w:pPr>
            <w:r w:rsidRPr="00DE32B4">
              <w:rPr>
                <w:rFonts w:cs="Arial"/>
              </w:rPr>
              <w:t>Conocer la distribución</w:t>
            </w:r>
            <w:r>
              <w:rPr>
                <w:rFonts w:cs="Arial"/>
              </w:rPr>
              <w:t xml:space="preserve"> de pagos del </w:t>
            </w:r>
            <w:r>
              <w:t xml:space="preserve"> Seguro Obligatorio de Automóviles</w:t>
            </w:r>
          </w:p>
        </w:tc>
        <w:tc>
          <w:tcPr>
            <w:tcW w:w="397" w:type="dxa"/>
            <w:textDirection w:val="btLr"/>
            <w:vAlign w:val="center"/>
          </w:tcPr>
          <w:p w14:paraId="601A9172" w14:textId="77777777" w:rsidR="0039507B" w:rsidRDefault="0039507B" w:rsidP="002C139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No aplica</w:t>
            </w:r>
          </w:p>
        </w:tc>
        <w:tc>
          <w:tcPr>
            <w:tcW w:w="5103" w:type="dxa"/>
            <w:vAlign w:val="center"/>
          </w:tcPr>
          <w:p w14:paraId="764AAD2F" w14:textId="77777777" w:rsidR="0039507B" w:rsidRDefault="0039507B" w:rsidP="0039507B">
            <w:pPr>
              <w:pStyle w:val="TextoCentradoTabla"/>
              <w:ind w:left="777"/>
              <w:jc w:val="left"/>
              <w:cnfStyle w:val="000000100000" w:firstRow="0" w:lastRow="0" w:firstColumn="0" w:lastColumn="0" w:oddVBand="0" w:evenVBand="0" w:oddHBand="1" w:evenHBand="0" w:firstRowFirstColumn="0" w:firstRowLastColumn="0" w:lastRowFirstColumn="0" w:lastRowLastColumn="0"/>
              <w:rPr>
                <w:rFonts w:cs="Arial"/>
              </w:rPr>
            </w:pPr>
            <w:r>
              <w:rPr>
                <w:rFonts w:cs="Arial"/>
              </w:rPr>
              <w:t>No aplica</w:t>
            </w:r>
          </w:p>
        </w:tc>
      </w:tr>
      <w:tr w:rsidR="000B2B56" w:rsidRPr="002553D5" w14:paraId="07AB6E5B" w14:textId="77777777" w:rsidTr="000B2B56">
        <w:trPr>
          <w:trHeight w:val="57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7F6DB432" w14:textId="77777777" w:rsidR="000B2B56" w:rsidRPr="00E25F62" w:rsidRDefault="000B6351" w:rsidP="002C1398">
            <w:pPr>
              <w:pStyle w:val="Ttulo9"/>
              <w:jc w:val="center"/>
              <w:outlineLvl w:val="8"/>
              <w:rPr>
                <w:b w:val="0"/>
              </w:rPr>
            </w:pPr>
            <w:r>
              <w:rPr>
                <w:b w:val="0"/>
              </w:rPr>
              <w:t>[E]</w:t>
            </w:r>
            <w:r w:rsidR="000B2B56">
              <w:rPr>
                <w:b w:val="0"/>
              </w:rPr>
              <w:t>PolizasPagadas</w:t>
            </w:r>
          </w:p>
        </w:tc>
        <w:tc>
          <w:tcPr>
            <w:tcW w:w="3402" w:type="dxa"/>
          </w:tcPr>
          <w:p w14:paraId="2EA6DEB2" w14:textId="77777777" w:rsidR="000B2B56" w:rsidRPr="009E4D89" w:rsidRDefault="000B2B56" w:rsidP="00481B53">
            <w:pPr>
              <w:pStyle w:val="Ttulo9"/>
              <w:outlineLvl w:val="8"/>
              <w:cnfStyle w:val="000000000000" w:firstRow="0" w:lastRow="0" w:firstColumn="0" w:lastColumn="0" w:oddVBand="0" w:evenVBand="0" w:oddHBand="0" w:evenHBand="0" w:firstRowFirstColumn="0" w:firstRowLastColumn="0" w:lastRowFirstColumn="0" w:lastRowLastColumn="0"/>
              <w:rPr>
                <w:u w:val="single"/>
              </w:rPr>
            </w:pPr>
            <w:r>
              <w:t>[E] BancosPublicos</w:t>
            </w:r>
          </w:p>
        </w:tc>
        <w:tc>
          <w:tcPr>
            <w:tcW w:w="4536" w:type="dxa"/>
            <w:vAlign w:val="center"/>
          </w:tcPr>
          <w:p w14:paraId="52BA284E" w14:textId="77777777" w:rsidR="000B2B56" w:rsidRDefault="00E8131B" w:rsidP="002C1398">
            <w:pPr>
              <w:pStyle w:val="TextoCentradoTabla"/>
              <w:cnfStyle w:val="000000000000" w:firstRow="0" w:lastRow="0" w:firstColumn="0" w:lastColumn="0" w:oddVBand="0" w:evenVBand="0" w:oddHBand="0" w:evenHBand="0" w:firstRowFirstColumn="0" w:firstRowLastColumn="0" w:lastRowFirstColumn="0" w:lastRowLastColumn="0"/>
            </w:pPr>
            <w:r w:rsidRPr="00E8131B">
              <w:t>Número de pólizas recaudadas a través de Bancos Públicos</w:t>
            </w:r>
          </w:p>
        </w:tc>
        <w:tc>
          <w:tcPr>
            <w:tcW w:w="397" w:type="dxa"/>
            <w:textDirection w:val="btLr"/>
            <w:vAlign w:val="center"/>
          </w:tcPr>
          <w:p w14:paraId="4AA929C7" w14:textId="77777777" w:rsidR="000B2B56" w:rsidRDefault="000B2B56" w:rsidP="002C1398">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No aplica</w:t>
            </w:r>
          </w:p>
        </w:tc>
        <w:tc>
          <w:tcPr>
            <w:tcW w:w="5103" w:type="dxa"/>
            <w:vAlign w:val="center"/>
          </w:tcPr>
          <w:p w14:paraId="56B49148" w14:textId="77777777" w:rsidR="000B2B56" w:rsidRDefault="000B2B56" w:rsidP="009B7AA1">
            <w:pPr>
              <w:pStyle w:val="TextoCentradoTabla"/>
              <w:numPr>
                <w:ilvl w:val="0"/>
                <w:numId w:val="466"/>
              </w:numPr>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No es obligatorio</w:t>
            </w:r>
          </w:p>
          <w:p w14:paraId="683656C3" w14:textId="77777777" w:rsidR="000B2B56" w:rsidRPr="000B2B56" w:rsidRDefault="000B2B56" w:rsidP="009B7AA1">
            <w:pPr>
              <w:pStyle w:val="TextoCentradoTabla"/>
              <w:numPr>
                <w:ilvl w:val="0"/>
                <w:numId w:val="466"/>
              </w:numPr>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Mayor o igual a cero</w:t>
            </w:r>
          </w:p>
        </w:tc>
      </w:tr>
      <w:tr w:rsidR="000B2B56" w:rsidRPr="002553D5" w14:paraId="6893F7A9" w14:textId="77777777" w:rsidTr="000B2B56">
        <w:trPr>
          <w:cnfStyle w:val="000000100000" w:firstRow="0" w:lastRow="0" w:firstColumn="0" w:lastColumn="0" w:oddVBand="0" w:evenVBand="0" w:oddHBand="1" w:evenHBand="0" w:firstRowFirstColumn="0" w:firstRowLastColumn="0" w:lastRowFirstColumn="0" w:lastRowLastColumn="0"/>
          <w:trHeight w:val="57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6B541AB" w14:textId="77777777" w:rsidR="000B2B56" w:rsidRDefault="000B2B56" w:rsidP="002C1398">
            <w:pPr>
              <w:pStyle w:val="Ttulo9"/>
              <w:jc w:val="center"/>
              <w:outlineLvl w:val="8"/>
              <w:rPr>
                <w:b w:val="0"/>
              </w:rPr>
            </w:pPr>
          </w:p>
        </w:tc>
        <w:tc>
          <w:tcPr>
            <w:tcW w:w="3402" w:type="dxa"/>
          </w:tcPr>
          <w:p w14:paraId="02A52833" w14:textId="77777777" w:rsidR="000B2B56" w:rsidRDefault="000B2B56" w:rsidP="000B2B56">
            <w:pPr>
              <w:pStyle w:val="Ttulo9"/>
              <w:outlineLvl w:val="8"/>
              <w:cnfStyle w:val="000000100000" w:firstRow="0" w:lastRow="0" w:firstColumn="0" w:lastColumn="0" w:oddVBand="0" w:evenVBand="0" w:oddHBand="1" w:evenHBand="0" w:firstRowFirstColumn="0" w:firstRowLastColumn="0" w:lastRowFirstColumn="0" w:lastRowLastColumn="0"/>
            </w:pPr>
            <w:r>
              <w:t>[E] BancosPrivados</w:t>
            </w:r>
          </w:p>
        </w:tc>
        <w:tc>
          <w:tcPr>
            <w:tcW w:w="4536" w:type="dxa"/>
            <w:vAlign w:val="center"/>
          </w:tcPr>
          <w:p w14:paraId="1503CF4C" w14:textId="77777777" w:rsidR="000B2B56" w:rsidRDefault="00E8131B" w:rsidP="002C1398">
            <w:pPr>
              <w:pStyle w:val="TextoCentradoTabla"/>
              <w:cnfStyle w:val="000000100000" w:firstRow="0" w:lastRow="0" w:firstColumn="0" w:lastColumn="0" w:oddVBand="0" w:evenVBand="0" w:oddHBand="1" w:evenHBand="0" w:firstRowFirstColumn="0" w:firstRowLastColumn="0" w:lastRowFirstColumn="0" w:lastRowLastColumn="0"/>
            </w:pPr>
            <w:r w:rsidRPr="00E8131B">
              <w:t>Número de pólizas recaudadas a través de Bancos Privados</w:t>
            </w:r>
          </w:p>
        </w:tc>
        <w:tc>
          <w:tcPr>
            <w:tcW w:w="397" w:type="dxa"/>
            <w:textDirection w:val="btLr"/>
            <w:vAlign w:val="center"/>
          </w:tcPr>
          <w:p w14:paraId="4E3454E0" w14:textId="77777777" w:rsidR="000B2B56" w:rsidRDefault="000B2B56" w:rsidP="002C139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No aplica</w:t>
            </w:r>
          </w:p>
        </w:tc>
        <w:tc>
          <w:tcPr>
            <w:tcW w:w="5103" w:type="dxa"/>
            <w:vAlign w:val="center"/>
          </w:tcPr>
          <w:p w14:paraId="48A9040B" w14:textId="77777777" w:rsidR="000B2B56" w:rsidRDefault="000B2B56" w:rsidP="009B7AA1">
            <w:pPr>
              <w:pStyle w:val="TextoCentradoTabla"/>
              <w:numPr>
                <w:ilvl w:val="0"/>
                <w:numId w:val="467"/>
              </w:numPr>
              <w:jc w:val="left"/>
              <w:cnfStyle w:val="000000100000" w:firstRow="0" w:lastRow="0" w:firstColumn="0" w:lastColumn="0" w:oddVBand="0" w:evenVBand="0" w:oddHBand="1" w:evenHBand="0" w:firstRowFirstColumn="0" w:firstRowLastColumn="0" w:lastRowFirstColumn="0" w:lastRowLastColumn="0"/>
              <w:rPr>
                <w:rFonts w:cs="Arial"/>
              </w:rPr>
            </w:pPr>
            <w:r>
              <w:rPr>
                <w:rFonts w:cs="Arial"/>
              </w:rPr>
              <w:t>No es obligatorio</w:t>
            </w:r>
          </w:p>
          <w:p w14:paraId="170CFEB4" w14:textId="77777777" w:rsidR="000B2B56" w:rsidRPr="000B2B56" w:rsidRDefault="000B2B56" w:rsidP="009B7AA1">
            <w:pPr>
              <w:pStyle w:val="TextoCentradoTabla"/>
              <w:numPr>
                <w:ilvl w:val="0"/>
                <w:numId w:val="467"/>
              </w:numPr>
              <w:jc w:val="left"/>
              <w:cnfStyle w:val="000000100000" w:firstRow="0" w:lastRow="0" w:firstColumn="0" w:lastColumn="0" w:oddVBand="0" w:evenVBand="0" w:oddHBand="1" w:evenHBand="0" w:firstRowFirstColumn="0" w:firstRowLastColumn="0" w:lastRowFirstColumn="0" w:lastRowLastColumn="0"/>
              <w:rPr>
                <w:rFonts w:cs="Arial"/>
              </w:rPr>
            </w:pPr>
            <w:r>
              <w:rPr>
                <w:rFonts w:cs="Arial"/>
              </w:rPr>
              <w:t>Mayor o igual a cero</w:t>
            </w:r>
          </w:p>
        </w:tc>
      </w:tr>
      <w:tr w:rsidR="000B2B56" w:rsidRPr="002553D5" w14:paraId="56F0D6B2" w14:textId="77777777" w:rsidTr="000B2B56">
        <w:trPr>
          <w:trHeight w:val="57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0F90F80C" w14:textId="77777777" w:rsidR="000B2B56" w:rsidRDefault="000B2B56" w:rsidP="002C1398">
            <w:pPr>
              <w:pStyle w:val="Ttulo9"/>
              <w:jc w:val="center"/>
              <w:outlineLvl w:val="8"/>
              <w:rPr>
                <w:b w:val="0"/>
              </w:rPr>
            </w:pPr>
          </w:p>
        </w:tc>
        <w:tc>
          <w:tcPr>
            <w:tcW w:w="3402" w:type="dxa"/>
          </w:tcPr>
          <w:p w14:paraId="47889C2E" w14:textId="77777777" w:rsidR="000B2B56" w:rsidRDefault="000B2B56" w:rsidP="00481B53">
            <w:pPr>
              <w:pStyle w:val="Ttulo9"/>
              <w:outlineLvl w:val="8"/>
              <w:cnfStyle w:val="000000000000" w:firstRow="0" w:lastRow="0" w:firstColumn="0" w:lastColumn="0" w:oddVBand="0" w:evenVBand="0" w:oddHBand="0" w:evenHBand="0" w:firstRowFirstColumn="0" w:firstRowLastColumn="0" w:lastRowFirstColumn="0" w:lastRowLastColumn="0"/>
            </w:pPr>
            <w:r>
              <w:t>[E] Cooperativas</w:t>
            </w:r>
          </w:p>
        </w:tc>
        <w:tc>
          <w:tcPr>
            <w:tcW w:w="4536" w:type="dxa"/>
            <w:vAlign w:val="center"/>
          </w:tcPr>
          <w:p w14:paraId="5EDC76E9" w14:textId="77777777" w:rsidR="000B2B56" w:rsidRDefault="00E8131B" w:rsidP="002C1398">
            <w:pPr>
              <w:pStyle w:val="TextoCentradoTabla"/>
              <w:cnfStyle w:val="000000000000" w:firstRow="0" w:lastRow="0" w:firstColumn="0" w:lastColumn="0" w:oddVBand="0" w:evenVBand="0" w:oddHBand="0" w:evenHBand="0" w:firstRowFirstColumn="0" w:firstRowLastColumn="0" w:lastRowFirstColumn="0" w:lastRowLastColumn="0"/>
            </w:pPr>
            <w:r w:rsidRPr="00E8131B">
              <w:t>Número de pólizas recaudadas a través de Cooperativas</w:t>
            </w:r>
          </w:p>
        </w:tc>
        <w:tc>
          <w:tcPr>
            <w:tcW w:w="397" w:type="dxa"/>
            <w:textDirection w:val="btLr"/>
            <w:vAlign w:val="center"/>
          </w:tcPr>
          <w:p w14:paraId="4ACABF8E" w14:textId="77777777" w:rsidR="000B2B56" w:rsidRDefault="000B2B56" w:rsidP="002C1398">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No aplica</w:t>
            </w:r>
          </w:p>
        </w:tc>
        <w:tc>
          <w:tcPr>
            <w:tcW w:w="5103" w:type="dxa"/>
            <w:vAlign w:val="center"/>
          </w:tcPr>
          <w:p w14:paraId="5F238E8A" w14:textId="77777777" w:rsidR="000B2B56" w:rsidRDefault="000B2B56" w:rsidP="009B7AA1">
            <w:pPr>
              <w:pStyle w:val="TextoCentradoTabla"/>
              <w:numPr>
                <w:ilvl w:val="0"/>
                <w:numId w:val="468"/>
              </w:numPr>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No es obligatorio</w:t>
            </w:r>
          </w:p>
          <w:p w14:paraId="722029CF" w14:textId="77777777" w:rsidR="000B2B56" w:rsidRPr="000B2B56" w:rsidRDefault="000B2B56" w:rsidP="009B7AA1">
            <w:pPr>
              <w:pStyle w:val="TextoCentradoTabla"/>
              <w:numPr>
                <w:ilvl w:val="0"/>
                <w:numId w:val="468"/>
              </w:numPr>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Mayor o igual a cero</w:t>
            </w:r>
          </w:p>
        </w:tc>
      </w:tr>
      <w:tr w:rsidR="000B2B56" w:rsidRPr="002553D5" w14:paraId="76B038D0" w14:textId="77777777" w:rsidTr="000B2B56">
        <w:trPr>
          <w:cnfStyle w:val="000000100000" w:firstRow="0" w:lastRow="0" w:firstColumn="0" w:lastColumn="0" w:oddVBand="0" w:evenVBand="0" w:oddHBand="1" w:evenHBand="0" w:firstRowFirstColumn="0" w:firstRowLastColumn="0" w:lastRowFirstColumn="0" w:lastRowLastColumn="0"/>
          <w:trHeight w:val="57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7069451A" w14:textId="77777777" w:rsidR="000B2B56" w:rsidRDefault="000B2B56" w:rsidP="002C1398">
            <w:pPr>
              <w:pStyle w:val="Ttulo9"/>
              <w:jc w:val="center"/>
              <w:outlineLvl w:val="8"/>
              <w:rPr>
                <w:b w:val="0"/>
              </w:rPr>
            </w:pPr>
          </w:p>
        </w:tc>
        <w:tc>
          <w:tcPr>
            <w:tcW w:w="3402" w:type="dxa"/>
          </w:tcPr>
          <w:p w14:paraId="118CD981" w14:textId="77777777" w:rsidR="000B2B56" w:rsidRDefault="0039507B" w:rsidP="00481B53">
            <w:pPr>
              <w:pStyle w:val="Ttulo9"/>
              <w:outlineLvl w:val="8"/>
              <w:cnfStyle w:val="000000100000" w:firstRow="0" w:lastRow="0" w:firstColumn="0" w:lastColumn="0" w:oddVBand="0" w:evenVBand="0" w:oddHBand="1" w:evenHBand="0" w:firstRowFirstColumn="0" w:firstRowLastColumn="0" w:lastRowFirstColumn="0" w:lastRowLastColumn="0"/>
            </w:pPr>
            <w:r>
              <w:t>[E] OtrasPersonasFi</w:t>
            </w:r>
            <w:r w:rsidR="000B2B56">
              <w:t>sicas</w:t>
            </w:r>
          </w:p>
        </w:tc>
        <w:tc>
          <w:tcPr>
            <w:tcW w:w="4536" w:type="dxa"/>
            <w:vAlign w:val="center"/>
          </w:tcPr>
          <w:p w14:paraId="6380E26F" w14:textId="77777777" w:rsidR="000B2B56" w:rsidRDefault="00E8131B" w:rsidP="002C1398">
            <w:pPr>
              <w:pStyle w:val="TextoCentradoTabla"/>
              <w:cnfStyle w:val="000000100000" w:firstRow="0" w:lastRow="0" w:firstColumn="0" w:lastColumn="0" w:oddVBand="0" w:evenVBand="0" w:oddHBand="1" w:evenHBand="0" w:firstRowFirstColumn="0" w:firstRowLastColumn="0" w:lastRowFirstColumn="0" w:lastRowLastColumn="0"/>
            </w:pPr>
            <w:r w:rsidRPr="00E8131B">
              <w:t>Número de pólizas recaudadas a través de Otras personas físicas</w:t>
            </w:r>
          </w:p>
        </w:tc>
        <w:tc>
          <w:tcPr>
            <w:tcW w:w="397" w:type="dxa"/>
            <w:textDirection w:val="btLr"/>
            <w:vAlign w:val="center"/>
          </w:tcPr>
          <w:p w14:paraId="627B9B7B" w14:textId="77777777" w:rsidR="000B2B56" w:rsidRDefault="000B2B56" w:rsidP="000B2B56">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No aplica</w:t>
            </w:r>
          </w:p>
        </w:tc>
        <w:tc>
          <w:tcPr>
            <w:tcW w:w="5103" w:type="dxa"/>
            <w:vAlign w:val="center"/>
          </w:tcPr>
          <w:p w14:paraId="3B08B1C0" w14:textId="77777777" w:rsidR="000B2B56" w:rsidRDefault="000B2B56" w:rsidP="009B7AA1">
            <w:pPr>
              <w:pStyle w:val="TextoCentradoTabla"/>
              <w:numPr>
                <w:ilvl w:val="0"/>
                <w:numId w:val="469"/>
              </w:numPr>
              <w:jc w:val="left"/>
              <w:cnfStyle w:val="000000100000" w:firstRow="0" w:lastRow="0" w:firstColumn="0" w:lastColumn="0" w:oddVBand="0" w:evenVBand="0" w:oddHBand="1" w:evenHBand="0" w:firstRowFirstColumn="0" w:firstRowLastColumn="0" w:lastRowFirstColumn="0" w:lastRowLastColumn="0"/>
              <w:rPr>
                <w:rFonts w:cs="Arial"/>
              </w:rPr>
            </w:pPr>
            <w:r>
              <w:rPr>
                <w:rFonts w:cs="Arial"/>
              </w:rPr>
              <w:t>No es obligatorio</w:t>
            </w:r>
          </w:p>
          <w:p w14:paraId="5797D416" w14:textId="77777777" w:rsidR="000B2B56" w:rsidRPr="000B2B56" w:rsidRDefault="000B2B56" w:rsidP="009B7AA1">
            <w:pPr>
              <w:pStyle w:val="TextoCentradoTabla"/>
              <w:numPr>
                <w:ilvl w:val="0"/>
                <w:numId w:val="469"/>
              </w:numPr>
              <w:jc w:val="left"/>
              <w:cnfStyle w:val="000000100000" w:firstRow="0" w:lastRow="0" w:firstColumn="0" w:lastColumn="0" w:oddVBand="0" w:evenVBand="0" w:oddHBand="1" w:evenHBand="0" w:firstRowFirstColumn="0" w:firstRowLastColumn="0" w:lastRowFirstColumn="0" w:lastRowLastColumn="0"/>
              <w:rPr>
                <w:rFonts w:cs="Arial"/>
              </w:rPr>
            </w:pPr>
            <w:r>
              <w:rPr>
                <w:rFonts w:cs="Arial"/>
              </w:rPr>
              <w:t>Mayor o igual a cero</w:t>
            </w:r>
          </w:p>
        </w:tc>
      </w:tr>
      <w:tr w:rsidR="00F04C88" w:rsidRPr="002553D5" w14:paraId="2FD7F550" w14:textId="77777777" w:rsidTr="000B2B56">
        <w:trPr>
          <w:trHeight w:val="57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6180882F" w14:textId="77777777" w:rsidR="00F04C88" w:rsidRDefault="00F04C88" w:rsidP="00F04C88">
            <w:pPr>
              <w:pStyle w:val="Ttulo9"/>
              <w:jc w:val="center"/>
              <w:outlineLvl w:val="8"/>
              <w:rPr>
                <w:b w:val="0"/>
              </w:rPr>
            </w:pPr>
          </w:p>
        </w:tc>
        <w:tc>
          <w:tcPr>
            <w:tcW w:w="3402" w:type="dxa"/>
          </w:tcPr>
          <w:p w14:paraId="1AF56066" w14:textId="77777777" w:rsidR="00F04C88" w:rsidRDefault="00F04C88" w:rsidP="00F04C88">
            <w:pPr>
              <w:pStyle w:val="Ttulo9"/>
              <w:outlineLvl w:val="8"/>
              <w:cnfStyle w:val="000000000000" w:firstRow="0" w:lastRow="0" w:firstColumn="0" w:lastColumn="0" w:oddVBand="0" w:evenVBand="0" w:oddHBand="0" w:evenHBand="0" w:firstRowFirstColumn="0" w:firstRowLastColumn="0" w:lastRowFirstColumn="0" w:lastRowLastColumn="0"/>
            </w:pPr>
            <w:r>
              <w:t>[E] OtrasPersonasJuridicas</w:t>
            </w:r>
          </w:p>
        </w:tc>
        <w:tc>
          <w:tcPr>
            <w:tcW w:w="4536" w:type="dxa"/>
            <w:vAlign w:val="center"/>
          </w:tcPr>
          <w:p w14:paraId="527FDD0E" w14:textId="77777777" w:rsidR="00F04C88" w:rsidRPr="00E8131B" w:rsidRDefault="00F04C88" w:rsidP="00F04C88">
            <w:pPr>
              <w:pStyle w:val="TextoCentradoTabla"/>
              <w:cnfStyle w:val="000000000000" w:firstRow="0" w:lastRow="0" w:firstColumn="0" w:lastColumn="0" w:oddVBand="0" w:evenVBand="0" w:oddHBand="0" w:evenHBand="0" w:firstRowFirstColumn="0" w:firstRowLastColumn="0" w:lastRowFirstColumn="0" w:lastRowLastColumn="0"/>
            </w:pPr>
            <w:r w:rsidRPr="00E8131B">
              <w:t>Número de pólizas recaudadas a través de Otras personas jurídicas</w:t>
            </w:r>
          </w:p>
        </w:tc>
        <w:tc>
          <w:tcPr>
            <w:tcW w:w="397" w:type="dxa"/>
            <w:textDirection w:val="btLr"/>
            <w:vAlign w:val="center"/>
          </w:tcPr>
          <w:p w14:paraId="0E503E2D" w14:textId="77777777" w:rsidR="00F04C88" w:rsidRDefault="00F04C88" w:rsidP="00F04C88">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No aplica</w:t>
            </w:r>
          </w:p>
        </w:tc>
        <w:tc>
          <w:tcPr>
            <w:tcW w:w="5103" w:type="dxa"/>
            <w:vAlign w:val="center"/>
          </w:tcPr>
          <w:p w14:paraId="376E00E4" w14:textId="77777777" w:rsidR="00F04C88" w:rsidRDefault="00F04C88" w:rsidP="00F04C88">
            <w:pPr>
              <w:pStyle w:val="TextoCentradoTabla"/>
              <w:numPr>
                <w:ilvl w:val="0"/>
                <w:numId w:val="593"/>
              </w:numPr>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No es obligatorio</w:t>
            </w:r>
          </w:p>
          <w:p w14:paraId="1224FBAE" w14:textId="77777777" w:rsidR="00F04C88" w:rsidRDefault="00F04C88" w:rsidP="00F04C88">
            <w:pPr>
              <w:pStyle w:val="TextoCentradoTabla"/>
              <w:numPr>
                <w:ilvl w:val="0"/>
                <w:numId w:val="470"/>
              </w:numPr>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Mayor o igual a cero</w:t>
            </w:r>
          </w:p>
        </w:tc>
      </w:tr>
      <w:tr w:rsidR="00F04C88" w:rsidRPr="002553D5" w14:paraId="7F76A2CD" w14:textId="77777777" w:rsidTr="000B2B56">
        <w:trPr>
          <w:cnfStyle w:val="000000100000" w:firstRow="0" w:lastRow="0" w:firstColumn="0" w:lastColumn="0" w:oddVBand="0" w:evenVBand="0" w:oddHBand="1" w:evenHBand="0" w:firstRowFirstColumn="0" w:firstRowLastColumn="0" w:lastRowFirstColumn="0" w:lastRowLastColumn="0"/>
          <w:trHeight w:val="57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0AEAD342" w14:textId="77777777" w:rsidR="00F04C88" w:rsidRDefault="00F04C88" w:rsidP="00F04C88">
            <w:pPr>
              <w:pStyle w:val="Ttulo9"/>
              <w:jc w:val="center"/>
              <w:outlineLvl w:val="8"/>
              <w:rPr>
                <w:b w:val="0"/>
              </w:rPr>
            </w:pPr>
          </w:p>
        </w:tc>
        <w:tc>
          <w:tcPr>
            <w:tcW w:w="3402" w:type="dxa"/>
          </w:tcPr>
          <w:p w14:paraId="6DB7529B" w14:textId="77777777" w:rsidR="00F04C88" w:rsidRDefault="00F04C88" w:rsidP="00F04C88">
            <w:pPr>
              <w:pStyle w:val="Ttulo9"/>
              <w:outlineLvl w:val="8"/>
              <w:cnfStyle w:val="000000100000" w:firstRow="0" w:lastRow="0" w:firstColumn="0" w:lastColumn="0" w:oddVBand="0" w:evenVBand="0" w:oddHBand="1" w:evenHBand="0" w:firstRowFirstColumn="0" w:firstRowLastColumn="0" w:lastRowFirstColumn="0" w:lastRowLastColumn="0"/>
            </w:pPr>
            <w:r>
              <w:t>[E] OficinasEntidad</w:t>
            </w:r>
          </w:p>
        </w:tc>
        <w:tc>
          <w:tcPr>
            <w:tcW w:w="4536" w:type="dxa"/>
            <w:vAlign w:val="center"/>
          </w:tcPr>
          <w:p w14:paraId="2CE8F706" w14:textId="77777777" w:rsidR="00F04C88" w:rsidRPr="00E8131B" w:rsidRDefault="00E369B3" w:rsidP="007732FC">
            <w:pPr>
              <w:pStyle w:val="TextoCentradoTabla"/>
              <w:cnfStyle w:val="000000100000" w:firstRow="0" w:lastRow="0" w:firstColumn="0" w:lastColumn="0" w:oddVBand="0" w:evenVBand="0" w:oddHBand="1" w:evenHBand="0" w:firstRowFirstColumn="0" w:firstRowLastColumn="0" w:lastRowFirstColumn="0" w:lastRowLastColumn="0"/>
            </w:pPr>
            <w:r>
              <w:rPr>
                <w:rFonts w:cs="Arial"/>
              </w:rPr>
              <w:t>Can</w:t>
            </w:r>
            <w:r w:rsidR="00A71507">
              <w:rPr>
                <w:rFonts w:cs="Arial"/>
              </w:rPr>
              <w:t>t</w:t>
            </w:r>
            <w:r>
              <w:rPr>
                <w:rFonts w:cs="Arial"/>
              </w:rPr>
              <w:t>idad de pólizas</w:t>
            </w:r>
            <w:r w:rsidR="00F04C88" w:rsidRPr="00E8131B">
              <w:rPr>
                <w:rFonts w:cs="Arial"/>
              </w:rPr>
              <w:t xml:space="preserve"> recaudada</w:t>
            </w:r>
            <w:r>
              <w:rPr>
                <w:rFonts w:cs="Arial"/>
              </w:rPr>
              <w:t>s</w:t>
            </w:r>
            <w:r w:rsidR="00F04C88" w:rsidRPr="00E8131B">
              <w:rPr>
                <w:rFonts w:cs="Arial"/>
              </w:rPr>
              <w:t xml:space="preserve"> a través de </w:t>
            </w:r>
            <w:r w:rsidR="00F04C88">
              <w:rPr>
                <w:rFonts w:cs="Arial"/>
              </w:rPr>
              <w:t>las oficinas de la entidad aseguradora</w:t>
            </w:r>
          </w:p>
        </w:tc>
        <w:tc>
          <w:tcPr>
            <w:tcW w:w="397" w:type="dxa"/>
            <w:textDirection w:val="btLr"/>
            <w:vAlign w:val="center"/>
          </w:tcPr>
          <w:p w14:paraId="00597E9F" w14:textId="77777777" w:rsidR="00F04C88" w:rsidRDefault="00F04C88" w:rsidP="00F04C8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No aplica</w:t>
            </w:r>
          </w:p>
        </w:tc>
        <w:tc>
          <w:tcPr>
            <w:tcW w:w="5103" w:type="dxa"/>
            <w:vAlign w:val="center"/>
          </w:tcPr>
          <w:p w14:paraId="045B3A49" w14:textId="77777777" w:rsidR="00F04C88" w:rsidRDefault="00F04C88" w:rsidP="00F04C88">
            <w:pPr>
              <w:pStyle w:val="TextoCentradoTabla"/>
              <w:numPr>
                <w:ilvl w:val="0"/>
                <w:numId w:val="470"/>
              </w:numPr>
              <w:jc w:val="left"/>
              <w:cnfStyle w:val="000000100000" w:firstRow="0" w:lastRow="0" w:firstColumn="0" w:lastColumn="0" w:oddVBand="0" w:evenVBand="0" w:oddHBand="1" w:evenHBand="0" w:firstRowFirstColumn="0" w:firstRowLastColumn="0" w:lastRowFirstColumn="0" w:lastRowLastColumn="0"/>
              <w:rPr>
                <w:rFonts w:cs="Arial"/>
              </w:rPr>
            </w:pPr>
            <w:r>
              <w:rPr>
                <w:rFonts w:cs="Arial"/>
              </w:rPr>
              <w:t>No es obligatorio</w:t>
            </w:r>
          </w:p>
          <w:p w14:paraId="3AD7AF8E" w14:textId="77777777" w:rsidR="00F04C88" w:rsidRDefault="00F04C88" w:rsidP="00F04C88">
            <w:pPr>
              <w:pStyle w:val="TextoCentradoTabla"/>
              <w:numPr>
                <w:ilvl w:val="0"/>
                <w:numId w:val="470"/>
              </w:numPr>
              <w:jc w:val="left"/>
              <w:cnfStyle w:val="000000100000" w:firstRow="0" w:lastRow="0" w:firstColumn="0" w:lastColumn="0" w:oddVBand="0" w:evenVBand="0" w:oddHBand="1" w:evenHBand="0" w:firstRowFirstColumn="0" w:firstRowLastColumn="0" w:lastRowFirstColumn="0" w:lastRowLastColumn="0"/>
              <w:rPr>
                <w:rFonts w:cs="Arial"/>
              </w:rPr>
            </w:pPr>
            <w:r>
              <w:rPr>
                <w:rFonts w:cs="Arial"/>
              </w:rPr>
              <w:t>Mayor o igual a cero</w:t>
            </w:r>
          </w:p>
        </w:tc>
      </w:tr>
      <w:tr w:rsidR="00054375" w:rsidRPr="002553D5" w14:paraId="4C59202E" w14:textId="77777777" w:rsidTr="00054375">
        <w:trPr>
          <w:trHeight w:val="717"/>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05507FB9" w14:textId="77777777" w:rsidR="00054375" w:rsidRPr="00E25F62" w:rsidRDefault="000B6351" w:rsidP="00054375">
            <w:pPr>
              <w:pStyle w:val="Ttulo9"/>
              <w:jc w:val="center"/>
              <w:outlineLvl w:val="8"/>
              <w:rPr>
                <w:b w:val="0"/>
              </w:rPr>
            </w:pPr>
            <w:r>
              <w:rPr>
                <w:b w:val="0"/>
              </w:rPr>
              <w:t>[E]</w:t>
            </w:r>
            <w:r w:rsidR="00054375">
              <w:rPr>
                <w:b w:val="0"/>
              </w:rPr>
              <w:t>MontoPrima</w:t>
            </w:r>
          </w:p>
          <w:p w14:paraId="7C408963" w14:textId="77777777" w:rsidR="00054375" w:rsidRPr="00E25F62" w:rsidRDefault="00054375" w:rsidP="00054375">
            <w:pPr>
              <w:pStyle w:val="Ttulo9"/>
              <w:jc w:val="center"/>
              <w:outlineLvl w:val="8"/>
              <w:rPr>
                <w:b w:val="0"/>
              </w:rPr>
            </w:pPr>
          </w:p>
        </w:tc>
        <w:tc>
          <w:tcPr>
            <w:tcW w:w="3402" w:type="dxa"/>
          </w:tcPr>
          <w:p w14:paraId="52E3891C" w14:textId="77777777" w:rsidR="00054375" w:rsidRPr="009E4D89" w:rsidRDefault="00054375" w:rsidP="00054375">
            <w:pPr>
              <w:pStyle w:val="Ttulo9"/>
              <w:outlineLvl w:val="8"/>
              <w:cnfStyle w:val="000000000000" w:firstRow="0" w:lastRow="0" w:firstColumn="0" w:lastColumn="0" w:oddVBand="0" w:evenVBand="0" w:oddHBand="0" w:evenHBand="0" w:firstRowFirstColumn="0" w:firstRowLastColumn="0" w:lastRowFirstColumn="0" w:lastRowLastColumn="0"/>
              <w:rPr>
                <w:u w:val="single"/>
              </w:rPr>
            </w:pPr>
            <w:r>
              <w:t>[E] BancosPublicos</w:t>
            </w:r>
          </w:p>
        </w:tc>
        <w:tc>
          <w:tcPr>
            <w:tcW w:w="4536" w:type="dxa"/>
            <w:vAlign w:val="center"/>
          </w:tcPr>
          <w:p w14:paraId="7E0FD19B" w14:textId="77777777" w:rsidR="00054375" w:rsidRDefault="00E8131B" w:rsidP="00054375">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8131B">
              <w:rPr>
                <w:rFonts w:cs="Arial"/>
              </w:rPr>
              <w:t>Monto de la</w:t>
            </w:r>
            <w:r>
              <w:rPr>
                <w:rFonts w:cs="Arial"/>
              </w:rPr>
              <w:t xml:space="preserve"> prima recaudada a través de Ban</w:t>
            </w:r>
            <w:r w:rsidRPr="00E8131B">
              <w:rPr>
                <w:rFonts w:cs="Arial"/>
              </w:rPr>
              <w:t>cos Públicos</w:t>
            </w:r>
          </w:p>
        </w:tc>
        <w:tc>
          <w:tcPr>
            <w:tcW w:w="397" w:type="dxa"/>
            <w:textDirection w:val="btLr"/>
            <w:vAlign w:val="center"/>
          </w:tcPr>
          <w:p w14:paraId="3FE930BA" w14:textId="77777777" w:rsidR="00054375" w:rsidRDefault="00054375" w:rsidP="00054375">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No aplica</w:t>
            </w:r>
          </w:p>
        </w:tc>
        <w:tc>
          <w:tcPr>
            <w:tcW w:w="5103" w:type="dxa"/>
            <w:vAlign w:val="center"/>
          </w:tcPr>
          <w:p w14:paraId="6FFF2E80" w14:textId="77777777" w:rsidR="00054375" w:rsidRDefault="00054375" w:rsidP="009B7AA1">
            <w:pPr>
              <w:pStyle w:val="Prrafodelista"/>
              <w:numPr>
                <w:ilvl w:val="0"/>
                <w:numId w:val="47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No es obligatorio</w:t>
            </w:r>
          </w:p>
          <w:p w14:paraId="2BA7EA06" w14:textId="77777777" w:rsidR="00054375" w:rsidRDefault="00054375" w:rsidP="009B7AA1">
            <w:pPr>
              <w:pStyle w:val="Prrafodelista"/>
              <w:numPr>
                <w:ilvl w:val="0"/>
                <w:numId w:val="47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3C9B607" w14:textId="77777777" w:rsidR="00054375" w:rsidRPr="00054375" w:rsidRDefault="00054375" w:rsidP="009B7AA1">
            <w:pPr>
              <w:pStyle w:val="Prrafodelista"/>
              <w:numPr>
                <w:ilvl w:val="0"/>
                <w:numId w:val="47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tc>
      </w:tr>
      <w:tr w:rsidR="00054375" w:rsidRPr="002553D5" w14:paraId="470D146C" w14:textId="77777777" w:rsidTr="00054375">
        <w:trPr>
          <w:cnfStyle w:val="000000100000" w:firstRow="0" w:lastRow="0" w:firstColumn="0" w:lastColumn="0" w:oddVBand="0" w:evenVBand="0" w:oddHBand="1" w:evenHBand="0" w:firstRowFirstColumn="0" w:firstRowLastColumn="0" w:lastRowFirstColumn="0" w:lastRowLastColumn="0"/>
          <w:trHeight w:val="699"/>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1234654C" w14:textId="77777777" w:rsidR="00054375" w:rsidRPr="00825F65" w:rsidRDefault="00054375" w:rsidP="00054375">
            <w:pPr>
              <w:pStyle w:val="Ttulo9"/>
              <w:jc w:val="center"/>
              <w:outlineLvl w:val="8"/>
            </w:pPr>
          </w:p>
        </w:tc>
        <w:tc>
          <w:tcPr>
            <w:tcW w:w="3402" w:type="dxa"/>
          </w:tcPr>
          <w:p w14:paraId="7F1ECD40" w14:textId="77777777" w:rsidR="00054375" w:rsidRDefault="00054375" w:rsidP="00054375">
            <w:pPr>
              <w:pStyle w:val="Ttulo9"/>
              <w:outlineLvl w:val="8"/>
              <w:cnfStyle w:val="000000100000" w:firstRow="0" w:lastRow="0" w:firstColumn="0" w:lastColumn="0" w:oddVBand="0" w:evenVBand="0" w:oddHBand="1" w:evenHBand="0" w:firstRowFirstColumn="0" w:firstRowLastColumn="0" w:lastRowFirstColumn="0" w:lastRowLastColumn="0"/>
            </w:pPr>
            <w:r>
              <w:t>[E] BancosPrivados</w:t>
            </w:r>
          </w:p>
        </w:tc>
        <w:tc>
          <w:tcPr>
            <w:tcW w:w="4536" w:type="dxa"/>
            <w:vAlign w:val="center"/>
          </w:tcPr>
          <w:p w14:paraId="5BB51CBD" w14:textId="77777777" w:rsidR="00054375" w:rsidRDefault="00E8131B" w:rsidP="00054375">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8131B">
              <w:rPr>
                <w:rFonts w:cs="Arial"/>
              </w:rPr>
              <w:t>Monto de la prima recaud</w:t>
            </w:r>
            <w:r>
              <w:rPr>
                <w:rFonts w:cs="Arial"/>
              </w:rPr>
              <w:t>ada a través de Bancos Privados</w:t>
            </w:r>
          </w:p>
        </w:tc>
        <w:tc>
          <w:tcPr>
            <w:tcW w:w="397" w:type="dxa"/>
            <w:textDirection w:val="btLr"/>
            <w:vAlign w:val="center"/>
          </w:tcPr>
          <w:p w14:paraId="4E1C6EAD" w14:textId="77777777" w:rsidR="00054375" w:rsidRDefault="00054375" w:rsidP="00054375">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No aplica</w:t>
            </w:r>
          </w:p>
        </w:tc>
        <w:tc>
          <w:tcPr>
            <w:tcW w:w="5103" w:type="dxa"/>
            <w:vAlign w:val="center"/>
          </w:tcPr>
          <w:p w14:paraId="33CED1E4" w14:textId="77777777" w:rsidR="00054375" w:rsidRDefault="00054375" w:rsidP="009B7AA1">
            <w:pPr>
              <w:pStyle w:val="Prrafodelista"/>
              <w:numPr>
                <w:ilvl w:val="0"/>
                <w:numId w:val="47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No es obligatorio</w:t>
            </w:r>
          </w:p>
          <w:p w14:paraId="2056F903" w14:textId="77777777" w:rsidR="00054375" w:rsidRDefault="00054375" w:rsidP="009B7AA1">
            <w:pPr>
              <w:pStyle w:val="Prrafodelista"/>
              <w:numPr>
                <w:ilvl w:val="0"/>
                <w:numId w:val="47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39BB21E" w14:textId="77777777" w:rsidR="00054375" w:rsidRPr="00054375" w:rsidRDefault="00054375" w:rsidP="009B7AA1">
            <w:pPr>
              <w:pStyle w:val="Prrafodelista"/>
              <w:numPr>
                <w:ilvl w:val="0"/>
                <w:numId w:val="47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tc>
      </w:tr>
      <w:tr w:rsidR="00054375" w:rsidRPr="002553D5" w14:paraId="63E1CD93" w14:textId="77777777" w:rsidTr="00054375">
        <w:trPr>
          <w:trHeight w:val="682"/>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BD53FCF" w14:textId="77777777" w:rsidR="00054375" w:rsidRPr="00825F65" w:rsidRDefault="00054375" w:rsidP="00054375">
            <w:pPr>
              <w:pStyle w:val="Ttulo9"/>
              <w:jc w:val="center"/>
              <w:outlineLvl w:val="8"/>
            </w:pPr>
          </w:p>
        </w:tc>
        <w:tc>
          <w:tcPr>
            <w:tcW w:w="3402" w:type="dxa"/>
          </w:tcPr>
          <w:p w14:paraId="1EFDDA78" w14:textId="77777777" w:rsidR="00054375" w:rsidRDefault="00054375" w:rsidP="00054375">
            <w:pPr>
              <w:pStyle w:val="Ttulo9"/>
              <w:outlineLvl w:val="8"/>
              <w:cnfStyle w:val="000000000000" w:firstRow="0" w:lastRow="0" w:firstColumn="0" w:lastColumn="0" w:oddVBand="0" w:evenVBand="0" w:oddHBand="0" w:evenHBand="0" w:firstRowFirstColumn="0" w:firstRowLastColumn="0" w:lastRowFirstColumn="0" w:lastRowLastColumn="0"/>
            </w:pPr>
            <w:r>
              <w:t>[E] Cooperativas</w:t>
            </w:r>
          </w:p>
        </w:tc>
        <w:tc>
          <w:tcPr>
            <w:tcW w:w="4536" w:type="dxa"/>
            <w:vAlign w:val="center"/>
          </w:tcPr>
          <w:p w14:paraId="0BB2E126" w14:textId="77777777" w:rsidR="00054375" w:rsidRDefault="00E8131B" w:rsidP="00054375">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8131B">
              <w:rPr>
                <w:rFonts w:cs="Arial"/>
              </w:rPr>
              <w:t>Monto de la prima recaudada a través de Cooperativas</w:t>
            </w:r>
          </w:p>
        </w:tc>
        <w:tc>
          <w:tcPr>
            <w:tcW w:w="397" w:type="dxa"/>
            <w:textDirection w:val="btLr"/>
            <w:vAlign w:val="center"/>
          </w:tcPr>
          <w:p w14:paraId="68742114" w14:textId="77777777" w:rsidR="00054375" w:rsidRDefault="00054375" w:rsidP="00054375">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No aplica</w:t>
            </w:r>
          </w:p>
        </w:tc>
        <w:tc>
          <w:tcPr>
            <w:tcW w:w="5103" w:type="dxa"/>
            <w:vAlign w:val="center"/>
          </w:tcPr>
          <w:p w14:paraId="4A25F7E6" w14:textId="77777777" w:rsidR="00054375" w:rsidRDefault="00054375" w:rsidP="009B7AA1">
            <w:pPr>
              <w:pStyle w:val="Prrafodelista"/>
              <w:numPr>
                <w:ilvl w:val="0"/>
                <w:numId w:val="47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No es obligatorio</w:t>
            </w:r>
          </w:p>
          <w:p w14:paraId="2DA40128" w14:textId="77777777" w:rsidR="00054375" w:rsidRDefault="00054375" w:rsidP="009B7AA1">
            <w:pPr>
              <w:pStyle w:val="Prrafodelista"/>
              <w:numPr>
                <w:ilvl w:val="0"/>
                <w:numId w:val="47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7CD23C4" w14:textId="77777777" w:rsidR="00054375" w:rsidRPr="00054375" w:rsidRDefault="00054375" w:rsidP="009B7AA1">
            <w:pPr>
              <w:pStyle w:val="Prrafodelista"/>
              <w:numPr>
                <w:ilvl w:val="0"/>
                <w:numId w:val="47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tc>
      </w:tr>
      <w:tr w:rsidR="0039507B" w:rsidRPr="002553D5" w14:paraId="63921857" w14:textId="77777777" w:rsidTr="00054375">
        <w:trPr>
          <w:cnfStyle w:val="000000100000" w:firstRow="0" w:lastRow="0" w:firstColumn="0" w:lastColumn="0" w:oddVBand="0" w:evenVBand="0" w:oddHBand="1" w:evenHBand="0" w:firstRowFirstColumn="0" w:firstRowLastColumn="0" w:lastRowFirstColumn="0" w:lastRowLastColumn="0"/>
          <w:trHeight w:val="69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68986328" w14:textId="77777777" w:rsidR="0039507B" w:rsidRPr="00825F65" w:rsidRDefault="0039507B" w:rsidP="0039507B">
            <w:pPr>
              <w:pStyle w:val="Ttulo9"/>
              <w:jc w:val="center"/>
              <w:outlineLvl w:val="8"/>
            </w:pPr>
          </w:p>
        </w:tc>
        <w:tc>
          <w:tcPr>
            <w:tcW w:w="3402" w:type="dxa"/>
          </w:tcPr>
          <w:p w14:paraId="3920DECE" w14:textId="77777777" w:rsidR="0039507B" w:rsidRDefault="0039507B" w:rsidP="0039507B">
            <w:pPr>
              <w:pStyle w:val="Ttulo9"/>
              <w:outlineLvl w:val="8"/>
              <w:cnfStyle w:val="000000100000" w:firstRow="0" w:lastRow="0" w:firstColumn="0" w:lastColumn="0" w:oddVBand="0" w:evenVBand="0" w:oddHBand="1" w:evenHBand="0" w:firstRowFirstColumn="0" w:firstRowLastColumn="0" w:lastRowFirstColumn="0" w:lastRowLastColumn="0"/>
            </w:pPr>
            <w:r>
              <w:t>[E] OtrasPersonasFisicas</w:t>
            </w:r>
          </w:p>
        </w:tc>
        <w:tc>
          <w:tcPr>
            <w:tcW w:w="4536" w:type="dxa"/>
            <w:vAlign w:val="center"/>
          </w:tcPr>
          <w:p w14:paraId="3D10668B" w14:textId="77777777" w:rsidR="0039507B" w:rsidRDefault="00E8131B" w:rsidP="0039507B">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8131B">
              <w:rPr>
                <w:rFonts w:cs="Arial"/>
              </w:rPr>
              <w:t>Monto de la prima recaudada a través de Otras Personas Físicas</w:t>
            </w:r>
          </w:p>
        </w:tc>
        <w:tc>
          <w:tcPr>
            <w:tcW w:w="397" w:type="dxa"/>
            <w:textDirection w:val="btLr"/>
            <w:vAlign w:val="center"/>
          </w:tcPr>
          <w:p w14:paraId="393AB6F1" w14:textId="77777777" w:rsidR="0039507B" w:rsidRDefault="0039507B" w:rsidP="0039507B">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No aplica</w:t>
            </w:r>
          </w:p>
        </w:tc>
        <w:tc>
          <w:tcPr>
            <w:tcW w:w="5103" w:type="dxa"/>
            <w:vAlign w:val="center"/>
          </w:tcPr>
          <w:p w14:paraId="1C890A3A" w14:textId="77777777" w:rsidR="0039507B" w:rsidRDefault="0039507B" w:rsidP="009B7AA1">
            <w:pPr>
              <w:pStyle w:val="Prrafodelista"/>
              <w:numPr>
                <w:ilvl w:val="0"/>
                <w:numId w:val="47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No es obligatorio</w:t>
            </w:r>
          </w:p>
          <w:p w14:paraId="505A2245" w14:textId="77777777" w:rsidR="0039507B" w:rsidRDefault="0039507B" w:rsidP="009B7AA1">
            <w:pPr>
              <w:pStyle w:val="Prrafodelista"/>
              <w:numPr>
                <w:ilvl w:val="0"/>
                <w:numId w:val="47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CE18AAF" w14:textId="77777777" w:rsidR="0039507B" w:rsidRPr="00054375" w:rsidRDefault="0039507B" w:rsidP="009B7AA1">
            <w:pPr>
              <w:pStyle w:val="Prrafodelista"/>
              <w:numPr>
                <w:ilvl w:val="0"/>
                <w:numId w:val="474"/>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tc>
      </w:tr>
      <w:tr w:rsidR="00F04C88" w:rsidRPr="002553D5" w14:paraId="45D8C2FF" w14:textId="77777777" w:rsidTr="00054375">
        <w:trPr>
          <w:trHeight w:val="69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76BCA75B" w14:textId="77777777" w:rsidR="00F04C88" w:rsidRPr="00825F65" w:rsidRDefault="00F04C88" w:rsidP="0039507B">
            <w:pPr>
              <w:pStyle w:val="Ttulo9"/>
              <w:jc w:val="center"/>
              <w:outlineLvl w:val="8"/>
            </w:pPr>
          </w:p>
        </w:tc>
        <w:tc>
          <w:tcPr>
            <w:tcW w:w="3402" w:type="dxa"/>
          </w:tcPr>
          <w:p w14:paraId="3E6D4186" w14:textId="77777777" w:rsidR="00F04C88" w:rsidRDefault="00F04C88" w:rsidP="0039507B">
            <w:pPr>
              <w:pStyle w:val="Ttulo9"/>
              <w:outlineLvl w:val="8"/>
              <w:cnfStyle w:val="000000000000" w:firstRow="0" w:lastRow="0" w:firstColumn="0" w:lastColumn="0" w:oddVBand="0" w:evenVBand="0" w:oddHBand="0" w:evenHBand="0" w:firstRowFirstColumn="0" w:firstRowLastColumn="0" w:lastRowFirstColumn="0" w:lastRowLastColumn="0"/>
            </w:pPr>
            <w:r>
              <w:t>[E] OtrasPersonasJuridicas</w:t>
            </w:r>
          </w:p>
        </w:tc>
        <w:tc>
          <w:tcPr>
            <w:tcW w:w="4536" w:type="dxa"/>
            <w:vAlign w:val="center"/>
          </w:tcPr>
          <w:p w14:paraId="00778814" w14:textId="77777777" w:rsidR="00F04C88" w:rsidRPr="00E8131B" w:rsidRDefault="00F04C88" w:rsidP="0039507B">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8131B">
              <w:rPr>
                <w:rFonts w:cs="Arial"/>
              </w:rPr>
              <w:t>Monto de la prima recaudada a través de Otras Personas Jurídicas</w:t>
            </w:r>
          </w:p>
        </w:tc>
        <w:tc>
          <w:tcPr>
            <w:tcW w:w="397" w:type="dxa"/>
            <w:textDirection w:val="btLr"/>
            <w:vAlign w:val="center"/>
          </w:tcPr>
          <w:p w14:paraId="04AC04F1" w14:textId="77777777" w:rsidR="00F04C88" w:rsidRDefault="00F04C88" w:rsidP="0039507B">
            <w:pPr>
              <w:pStyle w:val="TextoCentradoTabla"/>
              <w:cnfStyle w:val="000000000000" w:firstRow="0" w:lastRow="0" w:firstColumn="0" w:lastColumn="0" w:oddVBand="0" w:evenVBand="0" w:oddHBand="0" w:evenHBand="0" w:firstRowFirstColumn="0" w:firstRowLastColumn="0" w:lastRowFirstColumn="0" w:lastRowLastColumn="0"/>
              <w:rPr>
                <w:rFonts w:cs="Arial"/>
              </w:rPr>
            </w:pPr>
            <w:r>
              <w:rPr>
                <w:rFonts w:cs="Arial"/>
              </w:rPr>
              <w:t>No aplica</w:t>
            </w:r>
          </w:p>
        </w:tc>
        <w:tc>
          <w:tcPr>
            <w:tcW w:w="5103" w:type="dxa"/>
            <w:vAlign w:val="center"/>
          </w:tcPr>
          <w:p w14:paraId="56464254" w14:textId="77777777" w:rsidR="00F04C88" w:rsidRDefault="00F04C88" w:rsidP="00F04C88">
            <w:pPr>
              <w:pStyle w:val="Prrafodelista"/>
              <w:numPr>
                <w:ilvl w:val="0"/>
                <w:numId w:val="59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No es obligatorio</w:t>
            </w:r>
          </w:p>
          <w:p w14:paraId="606B7F5E" w14:textId="77777777" w:rsidR="00F04C88" w:rsidRDefault="00F04C88" w:rsidP="00F04C88">
            <w:pPr>
              <w:pStyle w:val="Prrafodelista"/>
              <w:numPr>
                <w:ilvl w:val="0"/>
                <w:numId w:val="59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702147D" w14:textId="77777777" w:rsidR="00F04C88" w:rsidRDefault="00F04C88" w:rsidP="00F04C88">
            <w:pPr>
              <w:pStyle w:val="Prrafodelista"/>
              <w:numPr>
                <w:ilvl w:val="0"/>
                <w:numId w:val="59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tc>
      </w:tr>
      <w:tr w:rsidR="00F04C88" w:rsidRPr="002553D5" w14:paraId="4479359C" w14:textId="77777777" w:rsidTr="00054375">
        <w:trPr>
          <w:cnfStyle w:val="000000100000" w:firstRow="0" w:lastRow="0" w:firstColumn="0" w:lastColumn="0" w:oddVBand="0" w:evenVBand="0" w:oddHBand="1" w:evenHBand="0" w:firstRowFirstColumn="0" w:firstRowLastColumn="0" w:lastRowFirstColumn="0" w:lastRowLastColumn="0"/>
          <w:trHeight w:val="691"/>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27BD8455" w14:textId="77777777" w:rsidR="00F04C88" w:rsidRPr="00825F65" w:rsidRDefault="00F04C88" w:rsidP="00F04C88">
            <w:pPr>
              <w:pStyle w:val="Ttulo9"/>
              <w:jc w:val="center"/>
              <w:outlineLvl w:val="8"/>
            </w:pPr>
          </w:p>
        </w:tc>
        <w:tc>
          <w:tcPr>
            <w:tcW w:w="3402" w:type="dxa"/>
          </w:tcPr>
          <w:p w14:paraId="2C8A8699" w14:textId="77777777" w:rsidR="00F04C88" w:rsidRDefault="00F04C88" w:rsidP="00F04C88">
            <w:pPr>
              <w:pStyle w:val="Ttulo9"/>
              <w:outlineLvl w:val="8"/>
              <w:cnfStyle w:val="000000100000" w:firstRow="0" w:lastRow="0" w:firstColumn="0" w:lastColumn="0" w:oddVBand="0" w:evenVBand="0" w:oddHBand="1" w:evenHBand="0" w:firstRowFirstColumn="0" w:firstRowLastColumn="0" w:lastRowFirstColumn="0" w:lastRowLastColumn="0"/>
            </w:pPr>
            <w:r>
              <w:t>[E] OficinasEntidad</w:t>
            </w:r>
          </w:p>
        </w:tc>
        <w:tc>
          <w:tcPr>
            <w:tcW w:w="4536" w:type="dxa"/>
            <w:vAlign w:val="center"/>
          </w:tcPr>
          <w:p w14:paraId="595A6DA1" w14:textId="77777777" w:rsidR="00F04C88" w:rsidRPr="00E8131B" w:rsidRDefault="00F04C88" w:rsidP="00F04C8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8131B">
              <w:rPr>
                <w:rFonts w:cs="Arial"/>
              </w:rPr>
              <w:t xml:space="preserve">Monto de la prima recaudada a través de </w:t>
            </w:r>
            <w:r>
              <w:rPr>
                <w:rFonts w:cs="Arial"/>
              </w:rPr>
              <w:t>las oficinas de la entidad aseguradora</w:t>
            </w:r>
          </w:p>
        </w:tc>
        <w:tc>
          <w:tcPr>
            <w:tcW w:w="397" w:type="dxa"/>
            <w:textDirection w:val="btLr"/>
            <w:vAlign w:val="center"/>
          </w:tcPr>
          <w:p w14:paraId="7D2C8F5A" w14:textId="77777777" w:rsidR="00F04C88" w:rsidRDefault="00F04C88" w:rsidP="00F04C88">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No aplica</w:t>
            </w:r>
          </w:p>
        </w:tc>
        <w:tc>
          <w:tcPr>
            <w:tcW w:w="5103" w:type="dxa"/>
            <w:vAlign w:val="center"/>
          </w:tcPr>
          <w:p w14:paraId="3184760B" w14:textId="77777777" w:rsidR="00F04C88" w:rsidRDefault="00F04C88" w:rsidP="00F04C88">
            <w:pPr>
              <w:pStyle w:val="Prrafodelista"/>
              <w:numPr>
                <w:ilvl w:val="0"/>
                <w:numId w:val="59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No es obligatorio</w:t>
            </w:r>
          </w:p>
          <w:p w14:paraId="41B151B2" w14:textId="77777777" w:rsidR="00F04C88" w:rsidRDefault="00F04C88" w:rsidP="00F04C88">
            <w:pPr>
              <w:pStyle w:val="Prrafodelista"/>
              <w:numPr>
                <w:ilvl w:val="0"/>
                <w:numId w:val="59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A98015D" w14:textId="77777777" w:rsidR="00F04C88" w:rsidRDefault="00F04C88" w:rsidP="00F04C88">
            <w:pPr>
              <w:pStyle w:val="Prrafodelista"/>
              <w:numPr>
                <w:ilvl w:val="0"/>
                <w:numId w:val="59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tc>
      </w:tr>
    </w:tbl>
    <w:p w14:paraId="790A7FEE" w14:textId="77777777" w:rsidR="00BF088A" w:rsidRPr="00481B53" w:rsidRDefault="00BF088A" w:rsidP="00BF088A">
      <w:pPr>
        <w:rPr>
          <w:lang w:eastAsia="en-US"/>
        </w:rPr>
      </w:pPr>
    </w:p>
    <w:p w14:paraId="22DABAA2" w14:textId="77777777" w:rsidR="004C7AF3" w:rsidRDefault="004C7AF3">
      <w:pPr>
        <w:rPr>
          <w:lang w:val="es-ES_tradnl" w:eastAsia="en-US"/>
        </w:rPr>
      </w:pPr>
    </w:p>
    <w:p w14:paraId="3C36A55B" w14:textId="77777777" w:rsidR="004C7AF3" w:rsidRDefault="00432B0B" w:rsidP="00F4314C">
      <w:pPr>
        <w:pStyle w:val="Ttulo2"/>
        <w:numPr>
          <w:ilvl w:val="1"/>
          <w:numId w:val="14"/>
        </w:numPr>
        <w:rPr>
          <w:lang w:eastAsia="en-US"/>
        </w:rPr>
      </w:pPr>
      <w:bookmarkStart w:id="786" w:name="_Toc136255542"/>
      <w:r>
        <w:t>[M]</w:t>
      </w:r>
      <w:r w:rsidR="004C7AF3">
        <w:rPr>
          <w:lang w:eastAsia="en-US"/>
        </w:rPr>
        <w:t>Modelo de Producción y Población Asegurada</w:t>
      </w:r>
      <w:bookmarkEnd w:id="786"/>
    </w:p>
    <w:p w14:paraId="177258FF" w14:textId="77777777" w:rsidR="004C7AF3" w:rsidRPr="00DC69C2" w:rsidRDefault="004C7AF3" w:rsidP="004C7AF3">
      <w:pPr>
        <w:rPr>
          <w:lang w:val="es-ES_tradnl" w:eastAsia="en-US"/>
        </w:rPr>
      </w:pPr>
    </w:p>
    <w:p w14:paraId="18CCE650" w14:textId="77777777" w:rsidR="004C7AF3" w:rsidRPr="009D1732" w:rsidRDefault="004C7AF3" w:rsidP="004C7AF3">
      <w:pPr>
        <w:jc w:val="both"/>
        <w:rPr>
          <w:lang w:val="es-ES_tradnl"/>
        </w:rPr>
      </w:pPr>
      <w:r w:rsidRPr="004C7AF3">
        <w:rPr>
          <w:lang w:val="es-ES_tradnl"/>
        </w:rPr>
        <w:t xml:space="preserve">Este modelo debe ser cumplimentado por las entidades aseguradoras.  Tiene como objetivo recibir información </w:t>
      </w:r>
      <w:r w:rsidR="00F7587C">
        <w:rPr>
          <w:lang w:val="es-ES_tradnl"/>
        </w:rPr>
        <w:t xml:space="preserve"> acerca del número de pólizas contratadas, </w:t>
      </w:r>
      <w:r w:rsidR="00687567">
        <w:rPr>
          <w:lang w:val="es-ES_tradnl"/>
        </w:rPr>
        <w:t>pólizas vencidas y no renovadas, el número de tomadores personas físicas y jurídicas, los asegurados que conforman las pólizas colectivas y la distribución de las pólizas entre moneda nacional y moneda extranjera, para</w:t>
      </w:r>
      <w:r w:rsidRPr="004C7AF3">
        <w:rPr>
          <w:lang w:val="es-ES_tradnl"/>
        </w:rPr>
        <w:t xml:space="preserve"> las entidades aseguradoras autorizadas por la SUGESE:</w:t>
      </w:r>
    </w:p>
    <w:p w14:paraId="07AC3CF8" w14:textId="77777777" w:rsidR="004C7AF3" w:rsidRPr="00BF088A" w:rsidRDefault="004C7AF3" w:rsidP="004C7AF3">
      <w:pPr>
        <w:rPr>
          <w:lang w:val="es-ES_tradnl" w:eastAsia="en-US"/>
        </w:rPr>
      </w:pPr>
    </w:p>
    <w:p w14:paraId="75ABA884" w14:textId="77777777" w:rsidR="004C7AF3" w:rsidRDefault="004C7AF3" w:rsidP="004C7AF3">
      <w:pPr>
        <w:rPr>
          <w:lang w:val="es-ES_tradnl" w:eastAsia="en-US"/>
        </w:rPr>
      </w:pPr>
    </w:p>
    <w:p w14:paraId="556CD985" w14:textId="77777777" w:rsidR="004C7AF3" w:rsidRDefault="004C7AF3" w:rsidP="004C7AF3">
      <w:pPr>
        <w:rPr>
          <w:lang w:val="es-ES_tradnl" w:eastAsia="en-US"/>
        </w:rPr>
      </w:pPr>
      <w:r w:rsidRPr="002553D5">
        <w:rPr>
          <w:rFonts w:cs="Arial"/>
          <w:noProof/>
          <w:lang w:val="es-CR" w:eastAsia="es-CR"/>
        </w:rPr>
        <w:drawing>
          <wp:inline distT="0" distB="0" distL="0" distR="0" wp14:anchorId="5154129A" wp14:editId="215A88DF">
            <wp:extent cx="7781925" cy="3305175"/>
            <wp:effectExtent l="0" t="0" r="0" b="9525"/>
            <wp:docPr id="4" name="Diagrama 4"/>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84" r:lo="rId85" r:qs="rId86" r:cs="rId87"/>
              </a:graphicData>
            </a:graphic>
          </wp:inline>
        </w:drawing>
      </w:r>
    </w:p>
    <w:p w14:paraId="4BE1B009" w14:textId="77777777" w:rsidR="004C7AF3" w:rsidRDefault="00F377F9" w:rsidP="00F377F9">
      <w:pPr>
        <w:pStyle w:val="Ttulo3"/>
        <w:numPr>
          <w:ilvl w:val="0"/>
          <w:numId w:val="21"/>
        </w:numPr>
        <w:rPr>
          <w:lang w:eastAsia="en-US"/>
        </w:rPr>
      </w:pPr>
      <w:bookmarkStart w:id="787" w:name="_Toc136255543"/>
      <w:r>
        <w:rPr>
          <w:lang w:eastAsia="en-US"/>
        </w:rPr>
        <w:lastRenderedPageBreak/>
        <w:t>ProduccionPoblacionAsegurada</w:t>
      </w:r>
      <w:bookmarkEnd w:id="787"/>
    </w:p>
    <w:p w14:paraId="2C2B389D" w14:textId="77777777" w:rsidR="004C7AF3" w:rsidRDefault="004C7AF3" w:rsidP="00F377F9">
      <w:pPr>
        <w:pStyle w:val="Ttulo3"/>
        <w:rPr>
          <w:lang w:eastAsia="en-US"/>
        </w:rPr>
      </w:pPr>
    </w:p>
    <w:tbl>
      <w:tblPr>
        <w:tblStyle w:val="Cuadrculamedia3-nfasis1"/>
        <w:tblpPr w:leftFromText="141" w:rightFromText="141" w:vertAnchor="text" w:horzAnchor="page" w:tblpX="1128" w:tblpY="-3"/>
        <w:tblW w:w="14209" w:type="dxa"/>
        <w:tblLayout w:type="fixed"/>
        <w:tblLook w:val="04A0" w:firstRow="1" w:lastRow="0" w:firstColumn="1" w:lastColumn="0" w:noHBand="0" w:noVBand="1"/>
      </w:tblPr>
      <w:tblGrid>
        <w:gridCol w:w="771"/>
        <w:gridCol w:w="3402"/>
        <w:gridCol w:w="4536"/>
        <w:gridCol w:w="397"/>
        <w:gridCol w:w="5103"/>
      </w:tblGrid>
      <w:tr w:rsidR="0047186D" w:rsidRPr="002553D5" w14:paraId="125FA250" w14:textId="77777777" w:rsidTr="00586663">
        <w:trPr>
          <w:cnfStyle w:val="100000000000" w:firstRow="1" w:lastRow="0" w:firstColumn="0" w:lastColumn="0" w:oddVBand="0" w:evenVBand="0" w:oddHBand="0" w:evenHBand="0" w:firstRowFirstColumn="0" w:firstRowLastColumn="0" w:lastRowFirstColumn="0" w:lastRowLastColumn="0"/>
          <w:trHeight w:val="907"/>
        </w:trPr>
        <w:tc>
          <w:tcPr>
            <w:cnfStyle w:val="001000000000" w:firstRow="0" w:lastRow="0" w:firstColumn="1" w:lastColumn="0" w:oddVBand="0" w:evenVBand="0" w:oddHBand="0" w:evenHBand="0" w:firstRowFirstColumn="0" w:firstRowLastColumn="0" w:lastRowFirstColumn="0" w:lastRowLastColumn="0"/>
            <w:tcW w:w="771" w:type="dxa"/>
            <w:textDirection w:val="btLr"/>
            <w:vAlign w:val="center"/>
          </w:tcPr>
          <w:p w14:paraId="1127B5BB" w14:textId="77777777" w:rsidR="0047186D" w:rsidRPr="00CA6069" w:rsidRDefault="0047186D" w:rsidP="00586663">
            <w:pPr>
              <w:pStyle w:val="TtuloTabla"/>
              <w:ind w:left="113" w:right="113"/>
              <w:rPr>
                <w:rFonts w:cs="Arial"/>
                <w:b/>
              </w:rPr>
            </w:pPr>
            <w:r w:rsidRPr="00CA6069">
              <w:rPr>
                <w:rFonts w:cs="Arial"/>
                <w:b/>
              </w:rPr>
              <w:lastRenderedPageBreak/>
              <w:t>Nodo</w:t>
            </w:r>
          </w:p>
        </w:tc>
        <w:tc>
          <w:tcPr>
            <w:tcW w:w="3402" w:type="dxa"/>
            <w:vAlign w:val="center"/>
          </w:tcPr>
          <w:p w14:paraId="3B73807B" w14:textId="77777777" w:rsidR="0047186D" w:rsidRPr="00CA6069" w:rsidRDefault="0047186D" w:rsidP="00586663">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bCs w:val="0"/>
                <w:szCs w:val="16"/>
                <w:lang w:eastAsia="es-CR"/>
              </w:rPr>
              <w:t>Atributo[A] / Elemento[E]</w:t>
            </w:r>
          </w:p>
        </w:tc>
        <w:tc>
          <w:tcPr>
            <w:tcW w:w="4536" w:type="dxa"/>
            <w:vAlign w:val="center"/>
          </w:tcPr>
          <w:p w14:paraId="5914B557" w14:textId="77777777" w:rsidR="0047186D" w:rsidRPr="00CA6069" w:rsidRDefault="0047186D" w:rsidP="00586663">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Descripción</w:t>
            </w:r>
          </w:p>
        </w:tc>
        <w:tc>
          <w:tcPr>
            <w:tcW w:w="397" w:type="dxa"/>
            <w:textDirection w:val="btLr"/>
            <w:vAlign w:val="center"/>
          </w:tcPr>
          <w:p w14:paraId="0A7DAF76" w14:textId="77777777" w:rsidR="0047186D" w:rsidRPr="00CA6069" w:rsidRDefault="0047186D" w:rsidP="00586663">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Cuenta catálogo</w:t>
            </w:r>
          </w:p>
        </w:tc>
        <w:tc>
          <w:tcPr>
            <w:tcW w:w="5103" w:type="dxa"/>
            <w:vAlign w:val="center"/>
          </w:tcPr>
          <w:p w14:paraId="12C10814" w14:textId="77777777" w:rsidR="0047186D" w:rsidRPr="00CA6069" w:rsidRDefault="0047186D" w:rsidP="00586663">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Validaciones</w:t>
            </w:r>
          </w:p>
        </w:tc>
      </w:tr>
      <w:tr w:rsidR="00AC3654" w:rsidRPr="00E76601" w14:paraId="223C9550" w14:textId="77777777" w:rsidTr="002C6D27">
        <w:trPr>
          <w:cnfStyle w:val="000000100000" w:firstRow="0" w:lastRow="0" w:firstColumn="0" w:lastColumn="0" w:oddVBand="0" w:evenVBand="0" w:oddHBand="1" w:evenHBand="0" w:firstRowFirstColumn="0" w:firstRowLastColumn="0" w:lastRowFirstColumn="0" w:lastRowLastColumn="0"/>
          <w:cantSplit/>
          <w:trHeight w:val="842"/>
        </w:trPr>
        <w:tc>
          <w:tcPr>
            <w:cnfStyle w:val="001000000000" w:firstRow="0" w:lastRow="0" w:firstColumn="1" w:lastColumn="0" w:oddVBand="0" w:evenVBand="0" w:oddHBand="0" w:evenHBand="0" w:firstRowFirstColumn="0" w:firstRowLastColumn="0" w:lastRowFirstColumn="0" w:lastRowLastColumn="0"/>
            <w:tcW w:w="771" w:type="dxa"/>
            <w:vMerge w:val="restart"/>
            <w:textDirection w:val="btLr"/>
          </w:tcPr>
          <w:p w14:paraId="79E28FA1" w14:textId="77777777" w:rsidR="00AC3654" w:rsidRPr="00E76601" w:rsidRDefault="000B6351" w:rsidP="00212418">
            <w:pPr>
              <w:pStyle w:val="Ttulo9"/>
              <w:spacing w:before="0"/>
              <w:jc w:val="center"/>
              <w:outlineLvl w:val="8"/>
              <w:rPr>
                <w:b w:val="0"/>
                <w:szCs w:val="16"/>
              </w:rPr>
            </w:pPr>
            <w:r>
              <w:rPr>
                <w:b w:val="0"/>
              </w:rPr>
              <w:t>[E]</w:t>
            </w:r>
            <w:r w:rsidR="00AC3654" w:rsidRPr="00212418">
              <w:rPr>
                <w:b w:val="0"/>
                <w:szCs w:val="16"/>
              </w:rPr>
              <w:t>ProduccionPoblaci</w:t>
            </w:r>
            <w:r w:rsidR="00AC3654">
              <w:rPr>
                <w:b w:val="0"/>
                <w:szCs w:val="16"/>
              </w:rPr>
              <w:t>o</w:t>
            </w:r>
            <w:r w:rsidR="00AC3654" w:rsidRPr="00212418">
              <w:rPr>
                <w:b w:val="0"/>
                <w:szCs w:val="16"/>
              </w:rPr>
              <w:t>nAsegurada</w:t>
            </w:r>
          </w:p>
        </w:tc>
        <w:tc>
          <w:tcPr>
            <w:tcW w:w="3402" w:type="dxa"/>
            <w:vAlign w:val="center"/>
          </w:tcPr>
          <w:p w14:paraId="03AD1904" w14:textId="77777777" w:rsidR="00AC3654" w:rsidRPr="00535A26" w:rsidRDefault="00AC3654" w:rsidP="00586663">
            <w:pPr>
              <w:pStyle w:val="Ttulo9"/>
              <w:spacing w:before="0"/>
              <w:outlineLvl w:val="8"/>
              <w:cnfStyle w:val="000000100000" w:firstRow="0" w:lastRow="0" w:firstColumn="0" w:lastColumn="0" w:oddVBand="0" w:evenVBand="0" w:oddHBand="1" w:evenHBand="0" w:firstRowFirstColumn="0" w:firstRowLastColumn="0" w:lastRowFirstColumn="0" w:lastRowLastColumn="0"/>
              <w:rPr>
                <w:lang w:eastAsia="es-CR"/>
              </w:rPr>
            </w:pPr>
            <w:bookmarkStart w:id="788" w:name="_[A]_TotalPolizasContratadas"/>
            <w:bookmarkStart w:id="789" w:name="_[A]TotalPolizasEmitidas"/>
            <w:bookmarkEnd w:id="788"/>
            <w:bookmarkEnd w:id="789"/>
            <w:r>
              <w:rPr>
                <w:lang w:eastAsia="es-CR"/>
              </w:rPr>
              <w:t>[A]TotalPolizasEmitidas</w:t>
            </w:r>
          </w:p>
        </w:tc>
        <w:tc>
          <w:tcPr>
            <w:tcW w:w="4536" w:type="dxa"/>
            <w:vAlign w:val="center"/>
          </w:tcPr>
          <w:p w14:paraId="22A555F1" w14:textId="77777777" w:rsidR="00AC3654" w:rsidRPr="00E76601" w:rsidRDefault="008E3582" w:rsidP="008E3582">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Total Pólizas Emitidas</w:t>
            </w:r>
          </w:p>
        </w:tc>
        <w:tc>
          <w:tcPr>
            <w:tcW w:w="397" w:type="dxa"/>
            <w:textDirection w:val="btLr"/>
          </w:tcPr>
          <w:p w14:paraId="3BDECDD3" w14:textId="77777777" w:rsidR="00AC3654" w:rsidRDefault="008E3582" w:rsidP="00586663">
            <w:pPr>
              <w:ind w:left="113" w:right="113"/>
              <w:cnfStyle w:val="000000100000" w:firstRow="0" w:lastRow="0" w:firstColumn="0" w:lastColumn="0" w:oddVBand="0" w:evenVBand="0" w:oddHBand="1" w:evenHBand="0" w:firstRowFirstColumn="0" w:firstRowLastColumn="0" w:lastRowFirstColumn="0" w:lastRowLastColumn="0"/>
            </w:pPr>
            <w:r w:rsidRPr="00275B75">
              <w:rPr>
                <w:rFonts w:cs="Arial"/>
                <w:color w:val="000000"/>
                <w:sz w:val="16"/>
                <w:szCs w:val="16"/>
                <w:lang w:val="es-CR" w:eastAsia="es-CR"/>
              </w:rPr>
              <w:t>No aplica</w:t>
            </w:r>
          </w:p>
        </w:tc>
        <w:tc>
          <w:tcPr>
            <w:tcW w:w="5103" w:type="dxa"/>
            <w:vAlign w:val="center"/>
          </w:tcPr>
          <w:p w14:paraId="6D8AF83C" w14:textId="77777777" w:rsidR="00992891" w:rsidRDefault="00992891" w:rsidP="009B7AA1">
            <w:pPr>
              <w:pStyle w:val="Prrafodelista"/>
              <w:numPr>
                <w:ilvl w:val="0"/>
                <w:numId w:val="48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Obligatorio</w:t>
            </w:r>
          </w:p>
          <w:p w14:paraId="0761F4CF" w14:textId="77777777" w:rsidR="00992891" w:rsidRDefault="00992891" w:rsidP="009B7AA1">
            <w:pPr>
              <w:pStyle w:val="Prrafodelista"/>
              <w:numPr>
                <w:ilvl w:val="0"/>
                <w:numId w:val="48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&gt;0</w:t>
            </w:r>
          </w:p>
          <w:p w14:paraId="53F968F6" w14:textId="77777777" w:rsidR="006D6A49" w:rsidRPr="00992891" w:rsidRDefault="00000000" w:rsidP="009B7AA1">
            <w:pPr>
              <w:pStyle w:val="Prrafodelista"/>
              <w:numPr>
                <w:ilvl w:val="0"/>
                <w:numId w:val="48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TotalPolizasEmitidas" w:history="1">
              <w:r w:rsidR="005D72DB" w:rsidRPr="005D72DB">
                <w:rPr>
                  <w:rStyle w:val="Hipervnculo"/>
                  <w:rFonts w:cs="Arial"/>
                  <w:sz w:val="16"/>
                  <w:szCs w:val="16"/>
                  <w:lang w:val="es-CR" w:eastAsia="es-CR"/>
                </w:rPr>
                <w:t>[A]TotalPolizasEmitidas</w:t>
              </w:r>
            </w:hyperlink>
            <w:r w:rsidR="005D72DB">
              <w:rPr>
                <w:rFonts w:cs="Arial"/>
                <w:color w:val="000000"/>
                <w:sz w:val="16"/>
                <w:szCs w:val="16"/>
                <w:lang w:val="es-CR" w:eastAsia="es-CR"/>
              </w:rPr>
              <w:t>=∑</w:t>
            </w:r>
            <w:hyperlink w:anchor="_[E]_PolizasEmitidas" w:history="1">
              <w:r w:rsidR="005D72DB" w:rsidRPr="005D72DB">
                <w:rPr>
                  <w:rStyle w:val="Hipervnculo"/>
                  <w:rFonts w:cs="Arial"/>
                  <w:sz w:val="16"/>
                  <w:szCs w:val="16"/>
                  <w:lang w:val="es-CR" w:eastAsia="es-CR"/>
                </w:rPr>
                <w:t>[E] PolizasEmitidas</w:t>
              </w:r>
            </w:hyperlink>
          </w:p>
        </w:tc>
      </w:tr>
      <w:tr w:rsidR="00AC3654" w:rsidRPr="00E76601" w14:paraId="38E54B1E" w14:textId="77777777" w:rsidTr="00586663">
        <w:trPr>
          <w:cantSplit/>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0938DFC7" w14:textId="77777777" w:rsidR="00AC3654" w:rsidRPr="00E76601" w:rsidRDefault="00AC3654" w:rsidP="00586663">
            <w:pPr>
              <w:pStyle w:val="Ttulo9"/>
              <w:spacing w:before="0"/>
              <w:jc w:val="center"/>
              <w:outlineLvl w:val="8"/>
              <w:rPr>
                <w:b w:val="0"/>
                <w:szCs w:val="16"/>
              </w:rPr>
            </w:pPr>
          </w:p>
        </w:tc>
        <w:tc>
          <w:tcPr>
            <w:tcW w:w="3402" w:type="dxa"/>
            <w:vAlign w:val="center"/>
          </w:tcPr>
          <w:p w14:paraId="65ED943B" w14:textId="77777777" w:rsidR="00AC3654" w:rsidRPr="00535A26" w:rsidRDefault="00AC3654" w:rsidP="00586663">
            <w:pPr>
              <w:pStyle w:val="Ttulo9"/>
              <w:spacing w:before="0"/>
              <w:outlineLvl w:val="8"/>
              <w:cnfStyle w:val="000000000000" w:firstRow="0" w:lastRow="0" w:firstColumn="0" w:lastColumn="0" w:oddVBand="0" w:evenVBand="0" w:oddHBand="0" w:evenHBand="0" w:firstRowFirstColumn="0" w:firstRowLastColumn="0" w:lastRowFirstColumn="0" w:lastRowLastColumn="0"/>
              <w:rPr>
                <w:lang w:eastAsia="es-CR"/>
              </w:rPr>
            </w:pPr>
            <w:bookmarkStart w:id="790" w:name="_[A]_TotalDistribucionPolizas"/>
            <w:bookmarkStart w:id="791" w:name="_[A]TotalPolizasAnuladasoCanceladas"/>
            <w:bookmarkEnd w:id="790"/>
            <w:bookmarkEnd w:id="791"/>
            <w:r>
              <w:rPr>
                <w:lang w:eastAsia="es-CR"/>
              </w:rPr>
              <w:t>[A]TotalPolizasAnuladasoCanceladas</w:t>
            </w:r>
          </w:p>
        </w:tc>
        <w:tc>
          <w:tcPr>
            <w:tcW w:w="4536" w:type="dxa"/>
            <w:vAlign w:val="center"/>
          </w:tcPr>
          <w:p w14:paraId="665C8B73" w14:textId="77777777" w:rsidR="00AC3654" w:rsidRPr="00E76601" w:rsidRDefault="008E3582" w:rsidP="008E3582">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z w:val="16"/>
                <w:szCs w:val="16"/>
              </w:rPr>
              <w:t>Total Pólizas Anuladas o Canceladas</w:t>
            </w:r>
          </w:p>
        </w:tc>
        <w:tc>
          <w:tcPr>
            <w:tcW w:w="397" w:type="dxa"/>
            <w:textDirection w:val="btLr"/>
          </w:tcPr>
          <w:p w14:paraId="075EA9D3" w14:textId="77777777" w:rsidR="00AC3654" w:rsidRDefault="008E3582" w:rsidP="00586663">
            <w:pPr>
              <w:ind w:left="113" w:right="113"/>
              <w:cnfStyle w:val="000000000000" w:firstRow="0" w:lastRow="0" w:firstColumn="0" w:lastColumn="0" w:oddVBand="0" w:evenVBand="0" w:oddHBand="0" w:evenHBand="0" w:firstRowFirstColumn="0" w:firstRowLastColumn="0" w:lastRowFirstColumn="0" w:lastRowLastColumn="0"/>
            </w:pPr>
            <w:r w:rsidRPr="00275B75">
              <w:rPr>
                <w:rFonts w:cs="Arial"/>
                <w:color w:val="000000"/>
                <w:sz w:val="16"/>
                <w:szCs w:val="16"/>
                <w:lang w:val="es-CR" w:eastAsia="es-CR"/>
              </w:rPr>
              <w:t>No aplica</w:t>
            </w:r>
          </w:p>
        </w:tc>
        <w:tc>
          <w:tcPr>
            <w:tcW w:w="5103" w:type="dxa"/>
            <w:vAlign w:val="center"/>
          </w:tcPr>
          <w:p w14:paraId="55A5BE78" w14:textId="77777777" w:rsidR="00AC3654" w:rsidRDefault="00992891" w:rsidP="009B7AA1">
            <w:pPr>
              <w:pStyle w:val="Prrafodelista"/>
              <w:numPr>
                <w:ilvl w:val="0"/>
                <w:numId w:val="48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No es obligatorio</w:t>
            </w:r>
          </w:p>
          <w:p w14:paraId="5288F1FC" w14:textId="77777777" w:rsidR="00992891" w:rsidRDefault="00992891" w:rsidP="009B7AA1">
            <w:pPr>
              <w:pStyle w:val="Prrafodelista"/>
              <w:numPr>
                <w:ilvl w:val="0"/>
                <w:numId w:val="48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&gt;0</w:t>
            </w:r>
          </w:p>
          <w:p w14:paraId="6AB83C11" w14:textId="77777777" w:rsidR="005D72DB" w:rsidRPr="00AC3654" w:rsidRDefault="00000000" w:rsidP="009B7AA1">
            <w:pPr>
              <w:pStyle w:val="Prrafodelista"/>
              <w:numPr>
                <w:ilvl w:val="0"/>
                <w:numId w:val="48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TotalPolizasAnuladasoCanceladas" w:history="1">
              <w:r w:rsidR="005D72DB" w:rsidRPr="005D72DB">
                <w:rPr>
                  <w:rStyle w:val="Hipervnculo"/>
                  <w:rFonts w:cs="Arial"/>
                  <w:sz w:val="16"/>
                  <w:szCs w:val="16"/>
                  <w:lang w:val="es-CR" w:eastAsia="es-CR"/>
                </w:rPr>
                <w:t>[A]TotalPolizasAnuladasoCanceladas</w:t>
              </w:r>
            </w:hyperlink>
            <w:r w:rsidR="005D72DB">
              <w:rPr>
                <w:rFonts w:cs="Arial"/>
                <w:color w:val="000000"/>
                <w:sz w:val="16"/>
                <w:szCs w:val="16"/>
                <w:lang w:val="es-CR" w:eastAsia="es-CR"/>
              </w:rPr>
              <w:t>=∑</w:t>
            </w:r>
            <w:hyperlink w:anchor="_[E]_PolizasAnuladasoCanceladas" w:history="1">
              <w:r w:rsidR="005D72DB" w:rsidRPr="005D72DB">
                <w:rPr>
                  <w:rStyle w:val="Hipervnculo"/>
                  <w:rFonts w:cs="Arial"/>
                  <w:sz w:val="16"/>
                  <w:szCs w:val="16"/>
                  <w:lang w:val="es-CR" w:eastAsia="es-CR"/>
                </w:rPr>
                <w:t>[E] PolizasAnuladasoCanceladas</w:t>
              </w:r>
            </w:hyperlink>
          </w:p>
        </w:tc>
      </w:tr>
      <w:tr w:rsidR="00AC3654" w:rsidRPr="00E76601" w14:paraId="5FF82694" w14:textId="77777777" w:rsidTr="00586663">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4F7F89CD" w14:textId="77777777" w:rsidR="00AC3654" w:rsidRPr="00E76601" w:rsidRDefault="00AC3654" w:rsidP="00AC3654">
            <w:pPr>
              <w:pStyle w:val="Ttulo9"/>
              <w:spacing w:before="0"/>
              <w:jc w:val="center"/>
              <w:outlineLvl w:val="8"/>
              <w:rPr>
                <w:b w:val="0"/>
                <w:szCs w:val="16"/>
              </w:rPr>
            </w:pPr>
          </w:p>
        </w:tc>
        <w:tc>
          <w:tcPr>
            <w:tcW w:w="3402" w:type="dxa"/>
            <w:vAlign w:val="center"/>
          </w:tcPr>
          <w:p w14:paraId="6AD65762" w14:textId="77777777" w:rsidR="00AC3654" w:rsidRPr="00535A26" w:rsidRDefault="00AC3654" w:rsidP="00AC3654">
            <w:pPr>
              <w:pStyle w:val="Ttulo9"/>
              <w:spacing w:before="0"/>
              <w:outlineLvl w:val="8"/>
              <w:cnfStyle w:val="000000100000" w:firstRow="0" w:lastRow="0" w:firstColumn="0" w:lastColumn="0" w:oddVBand="0" w:evenVBand="0" w:oddHBand="1" w:evenHBand="0" w:firstRowFirstColumn="0" w:firstRowLastColumn="0" w:lastRowFirstColumn="0" w:lastRowLastColumn="0"/>
              <w:rPr>
                <w:lang w:eastAsia="es-CR"/>
              </w:rPr>
            </w:pPr>
            <w:bookmarkStart w:id="792" w:name="_[A]_TotalVencidasYNoRenovadas"/>
            <w:bookmarkEnd w:id="792"/>
            <w:r>
              <w:rPr>
                <w:lang w:eastAsia="es-CR"/>
              </w:rPr>
              <w:t xml:space="preserve">[A] </w:t>
            </w:r>
            <w:r w:rsidRPr="009C0D39">
              <w:rPr>
                <w:lang w:eastAsia="es-CR"/>
              </w:rPr>
              <w:t>TotalPolizasContratadas</w:t>
            </w:r>
          </w:p>
        </w:tc>
        <w:tc>
          <w:tcPr>
            <w:tcW w:w="4536" w:type="dxa"/>
            <w:vAlign w:val="center"/>
          </w:tcPr>
          <w:p w14:paraId="3BE3499B" w14:textId="77777777" w:rsidR="00AC3654" w:rsidRPr="00E76601" w:rsidRDefault="00AC3654" w:rsidP="00AC3654">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Total Pólizas contratadas</w:t>
            </w:r>
          </w:p>
        </w:tc>
        <w:tc>
          <w:tcPr>
            <w:tcW w:w="397" w:type="dxa"/>
            <w:textDirection w:val="btLr"/>
          </w:tcPr>
          <w:p w14:paraId="198B94A8" w14:textId="77777777" w:rsidR="00AC3654" w:rsidRDefault="00AC3654" w:rsidP="00AC3654">
            <w:pPr>
              <w:ind w:left="113" w:right="113"/>
              <w:cnfStyle w:val="000000100000" w:firstRow="0" w:lastRow="0" w:firstColumn="0" w:lastColumn="0" w:oddVBand="0" w:evenVBand="0" w:oddHBand="1" w:evenHBand="0" w:firstRowFirstColumn="0" w:firstRowLastColumn="0" w:lastRowFirstColumn="0" w:lastRowLastColumn="0"/>
            </w:pPr>
            <w:r w:rsidRPr="00275B75">
              <w:rPr>
                <w:rFonts w:cs="Arial"/>
                <w:color w:val="000000"/>
                <w:sz w:val="16"/>
                <w:szCs w:val="16"/>
                <w:lang w:val="es-CR" w:eastAsia="es-CR"/>
              </w:rPr>
              <w:t>No aplica</w:t>
            </w:r>
          </w:p>
        </w:tc>
        <w:tc>
          <w:tcPr>
            <w:tcW w:w="5103" w:type="dxa"/>
            <w:vAlign w:val="center"/>
          </w:tcPr>
          <w:p w14:paraId="1AD2A03D" w14:textId="77777777" w:rsidR="00AC3654" w:rsidRDefault="00000000" w:rsidP="00AC3654">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lang w:val="es-CR" w:eastAsia="es-CR"/>
              </w:rPr>
            </w:pPr>
            <w:hyperlink w:anchor="_[A]_TotalPolizasContratadas" w:history="1">
              <w:r w:rsidR="00AC3654" w:rsidRPr="00C7633B">
                <w:rPr>
                  <w:rStyle w:val="Hipervnculo"/>
                  <w:rFonts w:cs="Arial"/>
                  <w:sz w:val="16"/>
                  <w:szCs w:val="16"/>
                  <w:lang w:val="es-CR" w:eastAsia="es-CR"/>
                </w:rPr>
                <w:t>[A] TotalPolizasContratadas</w:t>
              </w:r>
            </w:hyperlink>
            <w:r w:rsidR="00AC3654" w:rsidRPr="00C7633B">
              <w:rPr>
                <w:rFonts w:cs="Arial"/>
                <w:color w:val="000000"/>
                <w:sz w:val="16"/>
                <w:szCs w:val="16"/>
                <w:lang w:val="es-CR" w:eastAsia="es-CR"/>
              </w:rPr>
              <w:t xml:space="preserve"> = ∑ </w:t>
            </w:r>
            <w:hyperlink w:anchor="_[E]_PolizasContratadas" w:history="1">
              <w:r w:rsidR="00AC3654" w:rsidRPr="00C7633B">
                <w:rPr>
                  <w:rStyle w:val="Hipervnculo"/>
                  <w:rFonts w:cs="Arial"/>
                  <w:sz w:val="16"/>
                  <w:szCs w:val="16"/>
                  <w:lang w:val="es-CR" w:eastAsia="es-CR"/>
                </w:rPr>
                <w:t>[E] PolizasContratadas</w:t>
              </w:r>
            </w:hyperlink>
          </w:p>
          <w:p w14:paraId="1D5A0846" w14:textId="77777777" w:rsidR="00F377F9" w:rsidRDefault="00F377F9" w:rsidP="00AC3654">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lang w:val="es-CR" w:eastAsia="es-CR"/>
              </w:rPr>
            </w:pPr>
          </w:p>
          <w:p w14:paraId="21FC1D2E" w14:textId="77777777" w:rsidR="00F377F9" w:rsidRPr="00F377F9" w:rsidRDefault="00F377F9" w:rsidP="00FD06A1">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377F9">
              <w:rPr>
                <w:sz w:val="16"/>
                <w:szCs w:val="16"/>
                <w:lang w:eastAsia="es-CR"/>
              </w:rPr>
              <w:t>[A] TotalPolizasContratadas = [A]TotalPolizasEmitidas - [A]TotalPolizasAnuladasoCanceladas - [A]TotalPolizasNoRenovadas</w:t>
            </w:r>
            <w:r w:rsidR="003B6197">
              <w:rPr>
                <w:sz w:val="16"/>
                <w:szCs w:val="16"/>
                <w:lang w:eastAsia="es-CR"/>
              </w:rPr>
              <w:t xml:space="preserve"> más </w:t>
            </w:r>
            <w:r w:rsidR="003B6197" w:rsidRPr="00F35377">
              <w:rPr>
                <w:sz w:val="16"/>
                <w:szCs w:val="16"/>
                <w:lang w:eastAsia="es-CR"/>
              </w:rPr>
              <w:t xml:space="preserve"> </w:t>
            </w:r>
            <w:r w:rsidR="00F35377" w:rsidRPr="008F7B17">
              <w:rPr>
                <w:sz w:val="16"/>
                <w:szCs w:val="16"/>
              </w:rPr>
              <w:t>[E] PolizasNoRenovadas del ramo G17 del ramo SOA</w:t>
            </w:r>
            <w:r w:rsidR="00F35377">
              <w:rPr>
                <w:szCs w:val="16"/>
              </w:rPr>
              <w:t>.</w:t>
            </w:r>
          </w:p>
        </w:tc>
      </w:tr>
      <w:tr w:rsidR="00AC3654" w:rsidRPr="00E76601" w14:paraId="58E8C50E" w14:textId="77777777" w:rsidTr="00AC3654">
        <w:trPr>
          <w:cantSplit/>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4DECF6CC" w14:textId="77777777" w:rsidR="00AC3654" w:rsidRPr="00E76601" w:rsidRDefault="00AC3654" w:rsidP="00AC3654">
            <w:pPr>
              <w:pStyle w:val="Ttulo9"/>
              <w:spacing w:before="0"/>
              <w:jc w:val="center"/>
              <w:outlineLvl w:val="8"/>
              <w:rPr>
                <w:b w:val="0"/>
                <w:szCs w:val="16"/>
              </w:rPr>
            </w:pPr>
          </w:p>
        </w:tc>
        <w:tc>
          <w:tcPr>
            <w:tcW w:w="3402" w:type="dxa"/>
            <w:vAlign w:val="center"/>
          </w:tcPr>
          <w:p w14:paraId="16C4D3B1" w14:textId="77777777" w:rsidR="00AC3654" w:rsidRPr="00535A26" w:rsidRDefault="00AC3654" w:rsidP="00AC3654">
            <w:pPr>
              <w:pStyle w:val="Ttulo9"/>
              <w:spacing w:before="0"/>
              <w:outlineLvl w:val="8"/>
              <w:cnfStyle w:val="000000000000" w:firstRow="0" w:lastRow="0" w:firstColumn="0" w:lastColumn="0" w:oddVBand="0" w:evenVBand="0" w:oddHBand="0" w:evenHBand="0" w:firstRowFirstColumn="0" w:firstRowLastColumn="0" w:lastRowFirstColumn="0" w:lastRowLastColumn="0"/>
              <w:rPr>
                <w:lang w:eastAsia="es-CR"/>
              </w:rPr>
            </w:pPr>
            <w:bookmarkStart w:id="793" w:name="_[A]_TotalTomadorFisicasJuridicas"/>
            <w:bookmarkEnd w:id="793"/>
            <w:r w:rsidRPr="009C0D39">
              <w:rPr>
                <w:lang w:eastAsia="es-CR"/>
              </w:rPr>
              <w:t>[A] TotalDistribucionPolizas</w:t>
            </w:r>
          </w:p>
        </w:tc>
        <w:tc>
          <w:tcPr>
            <w:tcW w:w="4536" w:type="dxa"/>
            <w:vAlign w:val="center"/>
          </w:tcPr>
          <w:p w14:paraId="17F9F024" w14:textId="77777777" w:rsidR="00AC3654" w:rsidRPr="00E76601" w:rsidRDefault="00AC3654" w:rsidP="00AC3654">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z w:val="16"/>
                <w:szCs w:val="16"/>
              </w:rPr>
              <w:t>Total Distribución del número de pólizas</w:t>
            </w:r>
          </w:p>
        </w:tc>
        <w:tc>
          <w:tcPr>
            <w:tcW w:w="397" w:type="dxa"/>
            <w:textDirection w:val="btLr"/>
          </w:tcPr>
          <w:p w14:paraId="6A7E4973" w14:textId="77777777" w:rsidR="00AC3654" w:rsidRDefault="00AC3654" w:rsidP="00AC3654">
            <w:pPr>
              <w:ind w:left="113" w:right="113"/>
              <w:cnfStyle w:val="000000000000" w:firstRow="0" w:lastRow="0" w:firstColumn="0" w:lastColumn="0" w:oddVBand="0" w:evenVBand="0" w:oddHBand="0" w:evenHBand="0" w:firstRowFirstColumn="0" w:firstRowLastColumn="0" w:lastRowFirstColumn="0" w:lastRowLastColumn="0"/>
            </w:pPr>
            <w:r w:rsidRPr="00275B75">
              <w:rPr>
                <w:rFonts w:cs="Arial"/>
                <w:color w:val="000000"/>
                <w:sz w:val="16"/>
                <w:szCs w:val="16"/>
                <w:lang w:val="es-CR" w:eastAsia="es-CR"/>
              </w:rPr>
              <w:t>No aplica</w:t>
            </w:r>
          </w:p>
        </w:tc>
        <w:tc>
          <w:tcPr>
            <w:tcW w:w="5103" w:type="dxa"/>
            <w:vAlign w:val="center"/>
          </w:tcPr>
          <w:p w14:paraId="09D4BFB6" w14:textId="77777777" w:rsidR="00AC3654" w:rsidRPr="00C7633B" w:rsidRDefault="00000000" w:rsidP="00F4314C">
            <w:pPr>
              <w:pStyle w:val="Prrafodelista"/>
              <w:numPr>
                <w:ilvl w:val="0"/>
                <w:numId w:val="2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DistribucionPolizas" w:history="1">
              <w:r w:rsidR="00AC3654" w:rsidRPr="00C7633B">
                <w:rPr>
                  <w:rStyle w:val="Hipervnculo"/>
                  <w:rFonts w:cs="Arial"/>
                  <w:sz w:val="16"/>
                  <w:szCs w:val="16"/>
                  <w:lang w:val="es-CR" w:eastAsia="es-CR"/>
                </w:rPr>
                <w:t>[A] TotalDistribucionPolizas</w:t>
              </w:r>
            </w:hyperlink>
            <w:r w:rsidR="00AC3654" w:rsidRPr="00C7633B">
              <w:rPr>
                <w:rFonts w:cs="Arial"/>
                <w:color w:val="000000"/>
                <w:sz w:val="16"/>
                <w:szCs w:val="16"/>
                <w:lang w:val="es-CR" w:eastAsia="es-CR"/>
              </w:rPr>
              <w:t xml:space="preserve"> = ∑</w:t>
            </w:r>
            <w:hyperlink w:anchor="_[E]_DistribucionPolizas" w:history="1">
              <w:r w:rsidR="00AC3654" w:rsidRPr="00C7633B">
                <w:rPr>
                  <w:rStyle w:val="Hipervnculo"/>
                  <w:rFonts w:cs="Arial"/>
                  <w:sz w:val="16"/>
                  <w:szCs w:val="16"/>
                  <w:lang w:val="es-CR" w:eastAsia="es-CR"/>
                </w:rPr>
                <w:t>[E] DistribucionPolizas</w:t>
              </w:r>
            </w:hyperlink>
          </w:p>
          <w:p w14:paraId="41CB510E" w14:textId="77777777" w:rsidR="004A6454" w:rsidRPr="00044001" w:rsidRDefault="004A6454" w:rsidP="004A6454">
            <w:pPr>
              <w:pStyle w:val="Textocomentario"/>
              <w:cnfStyle w:val="000000000000" w:firstRow="0" w:lastRow="0" w:firstColumn="0" w:lastColumn="0" w:oddVBand="0" w:evenVBand="0" w:oddHBand="0" w:evenHBand="0" w:firstRowFirstColumn="0" w:firstRowLastColumn="0" w:lastRowFirstColumn="0" w:lastRowLastColumn="0"/>
              <w:rPr>
                <w:sz w:val="18"/>
                <w:szCs w:val="16"/>
                <w:lang w:val="es-ES" w:eastAsia="es-ES"/>
              </w:rPr>
            </w:pPr>
            <w:r w:rsidRPr="00044001">
              <w:rPr>
                <w:sz w:val="18"/>
                <w:szCs w:val="16"/>
                <w:lang w:val="es-ES" w:eastAsia="es-ES"/>
              </w:rPr>
              <w:t>b.  Debe ser igual a cero  o ≥ 99,9% y ≤100,1%</w:t>
            </w:r>
          </w:p>
          <w:p w14:paraId="2FF158CF" w14:textId="77777777" w:rsidR="006D6A49" w:rsidRPr="004C5802" w:rsidRDefault="006D6A49" w:rsidP="00051D62">
            <w:pPr>
              <w:pStyle w:val="TextoCentradoTabla"/>
              <w:spacing w:before="0"/>
              <w:ind w:left="720"/>
              <w:jc w:val="both"/>
              <w:cnfStyle w:val="000000000000" w:firstRow="0" w:lastRow="0" w:firstColumn="0" w:lastColumn="0" w:oddVBand="0" w:evenVBand="0" w:oddHBand="0" w:evenHBand="0" w:firstRowFirstColumn="0" w:firstRowLastColumn="0" w:lastRowFirstColumn="0" w:lastRowLastColumn="0"/>
              <w:rPr>
                <w:rFonts w:cs="Arial"/>
              </w:rPr>
            </w:pPr>
          </w:p>
        </w:tc>
      </w:tr>
      <w:tr w:rsidR="00AC3654" w:rsidRPr="00E76601" w14:paraId="5952535B" w14:textId="77777777" w:rsidTr="00AC3654">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74DC8B57" w14:textId="77777777" w:rsidR="00AC3654" w:rsidRPr="00E76601" w:rsidRDefault="00AC3654" w:rsidP="00AC3654">
            <w:pPr>
              <w:pStyle w:val="Ttulo9"/>
              <w:spacing w:before="0"/>
              <w:jc w:val="center"/>
              <w:outlineLvl w:val="8"/>
              <w:rPr>
                <w:b w:val="0"/>
                <w:szCs w:val="16"/>
              </w:rPr>
            </w:pPr>
          </w:p>
        </w:tc>
        <w:tc>
          <w:tcPr>
            <w:tcW w:w="3402" w:type="dxa"/>
            <w:vAlign w:val="center"/>
          </w:tcPr>
          <w:p w14:paraId="4BDA7FF7" w14:textId="77777777" w:rsidR="00AC3654" w:rsidRPr="00535A26" w:rsidRDefault="001F3984" w:rsidP="001F3984">
            <w:pPr>
              <w:pStyle w:val="Ttulo9"/>
              <w:spacing w:before="0"/>
              <w:outlineLvl w:val="8"/>
              <w:cnfStyle w:val="000000100000" w:firstRow="0" w:lastRow="0" w:firstColumn="0" w:lastColumn="0" w:oddVBand="0" w:evenVBand="0" w:oddHBand="1" w:evenHBand="0" w:firstRowFirstColumn="0" w:firstRowLastColumn="0" w:lastRowFirstColumn="0" w:lastRowLastColumn="0"/>
              <w:rPr>
                <w:lang w:eastAsia="es-CR"/>
              </w:rPr>
            </w:pPr>
            <w:bookmarkStart w:id="794" w:name="_[A]_TotalVencidas"/>
            <w:bookmarkEnd w:id="794"/>
            <w:r>
              <w:rPr>
                <w:lang w:eastAsia="es-CR"/>
              </w:rPr>
              <w:t>[A] Total</w:t>
            </w:r>
            <w:r w:rsidR="002C6D27">
              <w:rPr>
                <w:lang w:eastAsia="es-CR"/>
              </w:rPr>
              <w:t>Polizas</w:t>
            </w:r>
            <w:r>
              <w:rPr>
                <w:lang w:eastAsia="es-CR"/>
              </w:rPr>
              <w:t>Vencidas</w:t>
            </w:r>
          </w:p>
        </w:tc>
        <w:tc>
          <w:tcPr>
            <w:tcW w:w="4536" w:type="dxa"/>
            <w:vAlign w:val="center"/>
          </w:tcPr>
          <w:p w14:paraId="186C0E36" w14:textId="77777777" w:rsidR="00AC3654" w:rsidRPr="00E76601" w:rsidRDefault="00AC3654" w:rsidP="00AC3654">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 xml:space="preserve">Total Pólizas vencidas </w:t>
            </w:r>
          </w:p>
        </w:tc>
        <w:tc>
          <w:tcPr>
            <w:tcW w:w="397" w:type="dxa"/>
            <w:textDirection w:val="btLr"/>
          </w:tcPr>
          <w:p w14:paraId="0469DB2D" w14:textId="77777777" w:rsidR="00AC3654" w:rsidRDefault="00AC3654" w:rsidP="00AC3654">
            <w:pPr>
              <w:ind w:left="113" w:right="113"/>
              <w:cnfStyle w:val="000000100000" w:firstRow="0" w:lastRow="0" w:firstColumn="0" w:lastColumn="0" w:oddVBand="0" w:evenVBand="0" w:oddHBand="1" w:evenHBand="0" w:firstRowFirstColumn="0" w:firstRowLastColumn="0" w:lastRowFirstColumn="0" w:lastRowLastColumn="0"/>
            </w:pPr>
            <w:r w:rsidRPr="00275B75">
              <w:rPr>
                <w:rFonts w:cs="Arial"/>
                <w:color w:val="000000"/>
                <w:sz w:val="16"/>
                <w:szCs w:val="16"/>
                <w:lang w:val="es-CR" w:eastAsia="es-CR"/>
              </w:rPr>
              <w:t>No aplica</w:t>
            </w:r>
          </w:p>
        </w:tc>
        <w:tc>
          <w:tcPr>
            <w:tcW w:w="5103" w:type="dxa"/>
            <w:vAlign w:val="center"/>
          </w:tcPr>
          <w:p w14:paraId="6C0A119B" w14:textId="77777777" w:rsidR="00AC3654" w:rsidRPr="00C7633B" w:rsidRDefault="006D6A49" w:rsidP="006D6A4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sz w:val="16"/>
                <w:szCs w:val="16"/>
                <w:lang w:val="es-CR" w:eastAsia="es-CR"/>
              </w:rPr>
              <w:t>[</w:t>
            </w:r>
            <w:hyperlink w:anchor="_[A]_TotalVencidas" w:history="1">
              <w:r w:rsidRPr="006D6A49">
                <w:rPr>
                  <w:rStyle w:val="Hipervnculo"/>
                  <w:rFonts w:cs="Arial"/>
                  <w:sz w:val="16"/>
                  <w:szCs w:val="16"/>
                  <w:lang w:val="es-CR" w:eastAsia="es-CR"/>
                </w:rPr>
                <w:t>A] TotalVencidas</w:t>
              </w:r>
            </w:hyperlink>
            <w:r w:rsidR="00AC3654" w:rsidRPr="00C7633B">
              <w:rPr>
                <w:rFonts w:cs="Arial"/>
                <w:color w:val="000000"/>
                <w:sz w:val="16"/>
                <w:szCs w:val="16"/>
                <w:lang w:val="es-CR" w:eastAsia="es-CR"/>
              </w:rPr>
              <w:t xml:space="preserve"> = ∑</w:t>
            </w:r>
            <w:r w:rsidR="00AC3654" w:rsidRPr="006D6A49">
              <w:rPr>
                <w:rFonts w:cs="Arial"/>
                <w:sz w:val="16"/>
                <w:szCs w:val="16"/>
                <w:lang w:val="es-CR" w:eastAsia="es-CR"/>
              </w:rPr>
              <w:t>[</w:t>
            </w:r>
            <w:hyperlink w:anchor="_[E]_PolizasVencidas" w:history="1">
              <w:r w:rsidR="00AC3654" w:rsidRPr="006D6A49">
                <w:rPr>
                  <w:rStyle w:val="Hipervnculo"/>
                  <w:rFonts w:cs="Arial"/>
                  <w:sz w:val="16"/>
                  <w:szCs w:val="16"/>
                  <w:lang w:val="es-CR" w:eastAsia="es-CR"/>
                </w:rPr>
                <w:t>E] PolizasVencidas</w:t>
              </w:r>
            </w:hyperlink>
          </w:p>
        </w:tc>
      </w:tr>
      <w:tr w:rsidR="00AC3654" w:rsidRPr="00E76601" w14:paraId="4007304E" w14:textId="77777777" w:rsidTr="00AC3654">
        <w:trPr>
          <w:cantSplit/>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4654A133" w14:textId="77777777" w:rsidR="00AC3654" w:rsidRPr="00E76601" w:rsidRDefault="00AC3654" w:rsidP="00AC3654">
            <w:pPr>
              <w:pStyle w:val="Ttulo9"/>
              <w:spacing w:before="0"/>
              <w:jc w:val="center"/>
              <w:outlineLvl w:val="8"/>
              <w:rPr>
                <w:b w:val="0"/>
                <w:szCs w:val="16"/>
              </w:rPr>
            </w:pPr>
          </w:p>
        </w:tc>
        <w:tc>
          <w:tcPr>
            <w:tcW w:w="3402" w:type="dxa"/>
            <w:vAlign w:val="center"/>
          </w:tcPr>
          <w:p w14:paraId="37B904E2" w14:textId="77777777" w:rsidR="00AC3654" w:rsidRPr="00535A26" w:rsidRDefault="001F3984" w:rsidP="00AC3654">
            <w:pPr>
              <w:pStyle w:val="Ttulo9"/>
              <w:spacing w:before="0"/>
              <w:outlineLvl w:val="8"/>
              <w:cnfStyle w:val="000000000000" w:firstRow="0" w:lastRow="0" w:firstColumn="0" w:lastColumn="0" w:oddVBand="0" w:evenVBand="0" w:oddHBand="0" w:evenHBand="0" w:firstRowFirstColumn="0" w:firstRowLastColumn="0" w:lastRowFirstColumn="0" w:lastRowLastColumn="0"/>
              <w:rPr>
                <w:lang w:eastAsia="es-CR"/>
              </w:rPr>
            </w:pPr>
            <w:bookmarkStart w:id="795" w:name="_[A]TotalNoRenovadas"/>
            <w:bookmarkEnd w:id="795"/>
            <w:r>
              <w:rPr>
                <w:lang w:eastAsia="es-CR"/>
              </w:rPr>
              <w:t>[A]Total</w:t>
            </w:r>
            <w:r w:rsidR="002C6D27">
              <w:rPr>
                <w:lang w:eastAsia="es-CR"/>
              </w:rPr>
              <w:t>Polizas</w:t>
            </w:r>
            <w:r w:rsidRPr="00677832">
              <w:rPr>
                <w:lang w:eastAsia="es-CR"/>
              </w:rPr>
              <w:t>NoRenovadas</w:t>
            </w:r>
          </w:p>
        </w:tc>
        <w:tc>
          <w:tcPr>
            <w:tcW w:w="4536" w:type="dxa"/>
            <w:vAlign w:val="center"/>
          </w:tcPr>
          <w:p w14:paraId="4FFD2665" w14:textId="77777777" w:rsidR="00AC3654" w:rsidRPr="00E76601" w:rsidRDefault="001F3984" w:rsidP="001F3984">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z w:val="16"/>
                <w:szCs w:val="16"/>
              </w:rPr>
              <w:t>Total Pólizas no renovadas</w:t>
            </w:r>
          </w:p>
        </w:tc>
        <w:tc>
          <w:tcPr>
            <w:tcW w:w="397" w:type="dxa"/>
            <w:textDirection w:val="btLr"/>
          </w:tcPr>
          <w:p w14:paraId="3DB6D7CB" w14:textId="77777777" w:rsidR="00AC3654" w:rsidRDefault="008E3582" w:rsidP="00AC3654">
            <w:pPr>
              <w:ind w:left="113" w:right="113"/>
              <w:cnfStyle w:val="000000000000" w:firstRow="0" w:lastRow="0" w:firstColumn="0" w:lastColumn="0" w:oddVBand="0" w:evenVBand="0" w:oddHBand="0" w:evenHBand="0" w:firstRowFirstColumn="0" w:firstRowLastColumn="0" w:lastRowFirstColumn="0" w:lastRowLastColumn="0"/>
            </w:pPr>
            <w:r w:rsidRPr="00275B75">
              <w:rPr>
                <w:rFonts w:cs="Arial"/>
                <w:color w:val="000000"/>
                <w:sz w:val="16"/>
                <w:szCs w:val="16"/>
                <w:lang w:val="es-CR" w:eastAsia="es-CR"/>
              </w:rPr>
              <w:t>No aplica</w:t>
            </w:r>
          </w:p>
        </w:tc>
        <w:tc>
          <w:tcPr>
            <w:tcW w:w="5103" w:type="dxa"/>
            <w:vAlign w:val="center"/>
          </w:tcPr>
          <w:p w14:paraId="2A815E30" w14:textId="77777777" w:rsidR="00AC3654" w:rsidRPr="00AC3654" w:rsidRDefault="00000000" w:rsidP="009808C9">
            <w:pPr>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TotalNoRenovadas" w:history="1">
              <w:r w:rsidR="009808C9" w:rsidRPr="009808C9">
                <w:rPr>
                  <w:rStyle w:val="Hipervnculo"/>
                  <w:rFonts w:cs="Arial"/>
                  <w:sz w:val="16"/>
                  <w:szCs w:val="16"/>
                  <w:lang w:val="es-CR" w:eastAsia="es-CR"/>
                </w:rPr>
                <w:t>[A]TotalNoRenovadas</w:t>
              </w:r>
            </w:hyperlink>
            <w:r w:rsidR="009808C9">
              <w:rPr>
                <w:rFonts w:cs="Arial"/>
                <w:color w:val="000000"/>
                <w:sz w:val="16"/>
                <w:szCs w:val="16"/>
                <w:lang w:val="es-CR" w:eastAsia="es-CR"/>
              </w:rPr>
              <w:t>=∑</w:t>
            </w:r>
            <w:hyperlink w:anchor="_[E]_PolizasNoRenovadas" w:history="1">
              <w:r w:rsidR="009808C9" w:rsidRPr="009808C9">
                <w:rPr>
                  <w:rStyle w:val="Hipervnculo"/>
                  <w:rFonts w:cs="Arial"/>
                  <w:sz w:val="16"/>
                  <w:szCs w:val="16"/>
                  <w:lang w:val="es-CR" w:eastAsia="es-CR"/>
                </w:rPr>
                <w:t>[E] PolizasNoRenovadas</w:t>
              </w:r>
            </w:hyperlink>
          </w:p>
        </w:tc>
      </w:tr>
      <w:tr w:rsidR="001F3984" w:rsidRPr="00E76601" w14:paraId="20AF0FEF" w14:textId="77777777" w:rsidTr="009808C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6ED4E425" w14:textId="77777777" w:rsidR="001F3984" w:rsidRPr="00E76601" w:rsidRDefault="001F3984" w:rsidP="001F3984">
            <w:pPr>
              <w:pStyle w:val="Ttulo9"/>
              <w:spacing w:before="0"/>
              <w:jc w:val="center"/>
              <w:outlineLvl w:val="8"/>
              <w:rPr>
                <w:b w:val="0"/>
                <w:szCs w:val="16"/>
              </w:rPr>
            </w:pPr>
          </w:p>
        </w:tc>
        <w:tc>
          <w:tcPr>
            <w:tcW w:w="3402" w:type="dxa"/>
            <w:vAlign w:val="center"/>
          </w:tcPr>
          <w:p w14:paraId="7841480A" w14:textId="77777777" w:rsidR="001F3984" w:rsidRPr="00535A26" w:rsidRDefault="001F3984" w:rsidP="001F3984">
            <w:pPr>
              <w:pStyle w:val="Ttulo9"/>
              <w:spacing w:before="0"/>
              <w:outlineLvl w:val="8"/>
              <w:cnfStyle w:val="000000100000" w:firstRow="0" w:lastRow="0" w:firstColumn="0" w:lastColumn="0" w:oddVBand="0" w:evenVBand="0" w:oddHBand="1" w:evenHBand="0" w:firstRowFirstColumn="0" w:firstRowLastColumn="0" w:lastRowFirstColumn="0" w:lastRowLastColumn="0"/>
              <w:rPr>
                <w:lang w:eastAsia="es-CR"/>
              </w:rPr>
            </w:pPr>
            <w:r w:rsidRPr="00677832">
              <w:rPr>
                <w:lang w:eastAsia="es-CR"/>
              </w:rPr>
              <w:t>[A] TotalTomadorFisicasJuridicas</w:t>
            </w:r>
          </w:p>
        </w:tc>
        <w:tc>
          <w:tcPr>
            <w:tcW w:w="4536" w:type="dxa"/>
            <w:vAlign w:val="center"/>
          </w:tcPr>
          <w:p w14:paraId="7B759759" w14:textId="77777777" w:rsidR="001F3984" w:rsidRPr="00E76601" w:rsidRDefault="001F3984" w:rsidP="001F3984">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Total Tomador personas físicas y jurídicas</w:t>
            </w:r>
          </w:p>
        </w:tc>
        <w:tc>
          <w:tcPr>
            <w:tcW w:w="397" w:type="dxa"/>
            <w:textDirection w:val="btLr"/>
          </w:tcPr>
          <w:p w14:paraId="693C2AF0" w14:textId="77777777" w:rsidR="001F3984" w:rsidRDefault="001F3984" w:rsidP="001F3984">
            <w:pPr>
              <w:ind w:left="113" w:right="113"/>
              <w:cnfStyle w:val="000000100000" w:firstRow="0" w:lastRow="0" w:firstColumn="0" w:lastColumn="0" w:oddVBand="0" w:evenVBand="0" w:oddHBand="1" w:evenHBand="0" w:firstRowFirstColumn="0" w:firstRowLastColumn="0" w:lastRowFirstColumn="0" w:lastRowLastColumn="0"/>
            </w:pPr>
            <w:r w:rsidRPr="00275B75">
              <w:rPr>
                <w:rFonts w:cs="Arial"/>
                <w:color w:val="000000"/>
                <w:sz w:val="16"/>
                <w:szCs w:val="16"/>
                <w:lang w:val="es-CR" w:eastAsia="es-CR"/>
              </w:rPr>
              <w:t>No aplica</w:t>
            </w:r>
          </w:p>
        </w:tc>
        <w:tc>
          <w:tcPr>
            <w:tcW w:w="5103" w:type="dxa"/>
          </w:tcPr>
          <w:p w14:paraId="444831E6" w14:textId="77777777" w:rsidR="001F3984" w:rsidRPr="00C7633B" w:rsidRDefault="00000000" w:rsidP="001F3984">
            <w:pPr>
              <w:cnfStyle w:val="000000100000" w:firstRow="0" w:lastRow="0" w:firstColumn="0" w:lastColumn="0" w:oddVBand="0" w:evenVBand="0" w:oddHBand="1" w:evenHBand="0" w:firstRowFirstColumn="0" w:firstRowLastColumn="0" w:lastRowFirstColumn="0" w:lastRowLastColumn="0"/>
              <w:rPr>
                <w:sz w:val="16"/>
                <w:szCs w:val="16"/>
              </w:rPr>
            </w:pPr>
            <w:hyperlink w:anchor="_[A]_TotalTomadorFisicasJuridicas" w:history="1">
              <w:r w:rsidR="001F3984" w:rsidRPr="00C7633B">
                <w:rPr>
                  <w:rStyle w:val="Hipervnculo"/>
                  <w:sz w:val="16"/>
                  <w:szCs w:val="16"/>
                </w:rPr>
                <w:t>[A] TotalTomadorFisicasJuridicas</w:t>
              </w:r>
            </w:hyperlink>
            <w:r w:rsidR="001F3984" w:rsidRPr="00C7633B">
              <w:rPr>
                <w:sz w:val="16"/>
                <w:szCs w:val="16"/>
              </w:rPr>
              <w:t xml:space="preserve"> = </w:t>
            </w:r>
            <w:r w:rsidR="001F3984" w:rsidRPr="00C7633B">
              <w:rPr>
                <w:rFonts w:cs="Arial"/>
                <w:sz w:val="16"/>
                <w:szCs w:val="16"/>
              </w:rPr>
              <w:t>∑</w:t>
            </w:r>
            <w:r w:rsidR="001F3984" w:rsidRPr="00C7633B">
              <w:rPr>
                <w:sz w:val="16"/>
                <w:szCs w:val="16"/>
              </w:rPr>
              <w:t xml:space="preserve"> </w:t>
            </w:r>
            <w:hyperlink w:anchor="_[E]_TomadorFisicasJuridicas" w:history="1">
              <w:r w:rsidR="001F3984" w:rsidRPr="00C7633B">
                <w:rPr>
                  <w:rStyle w:val="Hipervnculo"/>
                  <w:sz w:val="16"/>
                  <w:szCs w:val="16"/>
                </w:rPr>
                <w:t>[E] TomadorFisicasJuridicas</w:t>
              </w:r>
            </w:hyperlink>
          </w:p>
        </w:tc>
      </w:tr>
      <w:tr w:rsidR="001F3984" w:rsidRPr="00E76601" w14:paraId="2C0DFC3D" w14:textId="77777777" w:rsidTr="00586663">
        <w:trPr>
          <w:cantSplit/>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77031352" w14:textId="77777777" w:rsidR="001F3984" w:rsidRPr="00E76601" w:rsidRDefault="001F3984" w:rsidP="001F3984">
            <w:pPr>
              <w:pStyle w:val="Ttulo9"/>
              <w:spacing w:before="0"/>
              <w:jc w:val="center"/>
              <w:outlineLvl w:val="8"/>
              <w:rPr>
                <w:b w:val="0"/>
                <w:szCs w:val="16"/>
              </w:rPr>
            </w:pPr>
          </w:p>
        </w:tc>
        <w:tc>
          <w:tcPr>
            <w:tcW w:w="3402" w:type="dxa"/>
            <w:vAlign w:val="center"/>
          </w:tcPr>
          <w:p w14:paraId="4C092647" w14:textId="77777777" w:rsidR="001F3984" w:rsidRPr="00535A26" w:rsidRDefault="001F3984" w:rsidP="001F3984">
            <w:pPr>
              <w:pStyle w:val="Ttulo9"/>
              <w:spacing w:before="0"/>
              <w:outlineLvl w:val="8"/>
              <w:cnfStyle w:val="000000000000" w:firstRow="0" w:lastRow="0" w:firstColumn="0" w:lastColumn="0" w:oddVBand="0" w:evenVBand="0" w:oddHBand="0" w:evenHBand="0" w:firstRowFirstColumn="0" w:firstRowLastColumn="0" w:lastRowFirstColumn="0" w:lastRowLastColumn="0"/>
              <w:rPr>
                <w:lang w:eastAsia="es-CR"/>
              </w:rPr>
            </w:pPr>
            <w:bookmarkStart w:id="796" w:name="_[A]_TotalColectivaModalidadContribu"/>
            <w:bookmarkEnd w:id="796"/>
            <w:r>
              <w:rPr>
                <w:lang w:eastAsia="es-CR"/>
              </w:rPr>
              <w:t>[A]</w:t>
            </w:r>
            <w:r>
              <w:t xml:space="preserve"> </w:t>
            </w:r>
            <w:r w:rsidRPr="001F3984">
              <w:rPr>
                <w:lang w:eastAsia="es-CR"/>
              </w:rPr>
              <w:t>TotalColectivaModalidadContributiva</w:t>
            </w:r>
          </w:p>
        </w:tc>
        <w:tc>
          <w:tcPr>
            <w:tcW w:w="4536" w:type="dxa"/>
            <w:vAlign w:val="center"/>
          </w:tcPr>
          <w:p w14:paraId="160E4471" w14:textId="77777777" w:rsidR="001F3984" w:rsidRPr="00E76601" w:rsidRDefault="008E3582" w:rsidP="001F3984">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z w:val="16"/>
                <w:szCs w:val="16"/>
              </w:rPr>
              <w:t>Total de Asegurados que pertenecen a una póliza colectiva modalidad contributiva</w:t>
            </w:r>
          </w:p>
        </w:tc>
        <w:tc>
          <w:tcPr>
            <w:tcW w:w="397" w:type="dxa"/>
            <w:textDirection w:val="btLr"/>
          </w:tcPr>
          <w:p w14:paraId="3C6463F0" w14:textId="77777777" w:rsidR="001F3984" w:rsidRDefault="008E3582" w:rsidP="001F3984">
            <w:pPr>
              <w:ind w:left="113" w:right="113"/>
              <w:cnfStyle w:val="000000000000" w:firstRow="0" w:lastRow="0" w:firstColumn="0" w:lastColumn="0" w:oddVBand="0" w:evenVBand="0" w:oddHBand="0" w:evenHBand="0" w:firstRowFirstColumn="0" w:firstRowLastColumn="0" w:lastRowFirstColumn="0" w:lastRowLastColumn="0"/>
            </w:pPr>
            <w:r w:rsidRPr="00275B75">
              <w:rPr>
                <w:rFonts w:cs="Arial"/>
                <w:color w:val="000000"/>
                <w:sz w:val="16"/>
                <w:szCs w:val="16"/>
                <w:lang w:val="es-CR" w:eastAsia="es-CR"/>
              </w:rPr>
              <w:t>No aplica</w:t>
            </w:r>
          </w:p>
        </w:tc>
        <w:tc>
          <w:tcPr>
            <w:tcW w:w="5103" w:type="dxa"/>
          </w:tcPr>
          <w:p w14:paraId="725AD390" w14:textId="77777777" w:rsidR="00AA7CD5" w:rsidRPr="00AA7CD5" w:rsidRDefault="00AA7CD5" w:rsidP="00AA7CD5">
            <w:pPr>
              <w:cnfStyle w:val="000000000000" w:firstRow="0" w:lastRow="0" w:firstColumn="0" w:lastColumn="0" w:oddVBand="0" w:evenVBand="0" w:oddHBand="0" w:evenHBand="0" w:firstRowFirstColumn="0" w:firstRowLastColumn="0" w:lastRowFirstColumn="0" w:lastRowLastColumn="0"/>
              <w:rPr>
                <w:sz w:val="16"/>
                <w:szCs w:val="16"/>
              </w:rPr>
            </w:pPr>
          </w:p>
          <w:p w14:paraId="2173324D" w14:textId="77777777" w:rsidR="00AA7CD5" w:rsidRPr="00AA7CD5" w:rsidRDefault="00AA7CD5" w:rsidP="00AA7CD5">
            <w:pPr>
              <w:cnfStyle w:val="000000000000" w:firstRow="0" w:lastRow="0" w:firstColumn="0" w:lastColumn="0" w:oddVBand="0" w:evenVBand="0" w:oddHBand="0" w:evenHBand="0" w:firstRowFirstColumn="0" w:firstRowLastColumn="0" w:lastRowFirstColumn="0" w:lastRowLastColumn="0"/>
              <w:rPr>
                <w:sz w:val="16"/>
                <w:szCs w:val="16"/>
              </w:rPr>
            </w:pPr>
            <w:r>
              <w:rPr>
                <w:sz w:val="16"/>
                <w:szCs w:val="16"/>
              </w:rPr>
              <w:t>a.</w:t>
            </w:r>
            <w:r w:rsidRPr="00AA7CD5">
              <w:rPr>
                <w:sz w:val="16"/>
                <w:szCs w:val="16"/>
              </w:rPr>
              <w:t>≥ 0</w:t>
            </w:r>
          </w:p>
          <w:p w14:paraId="5B5D7888" w14:textId="77777777" w:rsidR="00AA7CD5" w:rsidRPr="00AA7CD5" w:rsidRDefault="00AA7CD5" w:rsidP="00AA7CD5">
            <w:pPr>
              <w:cnfStyle w:val="000000000000" w:firstRow="0" w:lastRow="0" w:firstColumn="0" w:lastColumn="0" w:oddVBand="0" w:evenVBand="0" w:oddHBand="0" w:evenHBand="0" w:firstRowFirstColumn="0" w:firstRowLastColumn="0" w:lastRowFirstColumn="0" w:lastRowLastColumn="0"/>
              <w:rPr>
                <w:sz w:val="16"/>
                <w:szCs w:val="16"/>
              </w:rPr>
            </w:pPr>
            <w:r w:rsidRPr="00AA7CD5">
              <w:rPr>
                <w:sz w:val="16"/>
                <w:szCs w:val="16"/>
              </w:rPr>
              <w:t>b. La suma de las variables “Asegurados que pertenecen a una póliza colectiva (modalidad contributiva)” más “Asegurados que pertenecen a una póliza colectiva (modalidad no contributiva)” s</w:t>
            </w:r>
            <w:r>
              <w:rPr>
                <w:sz w:val="16"/>
                <w:szCs w:val="16"/>
              </w:rPr>
              <w:t>ó</w:t>
            </w:r>
            <w:r w:rsidRPr="00AA7CD5">
              <w:rPr>
                <w:sz w:val="16"/>
                <w:szCs w:val="16"/>
              </w:rPr>
              <w:t>lo puede ser igual a 0 o 100.</w:t>
            </w:r>
          </w:p>
          <w:p w14:paraId="2BE5DAF7" w14:textId="77777777" w:rsidR="001F3984" w:rsidRPr="00C7633B" w:rsidRDefault="00AA7CD5" w:rsidP="00AA7CD5">
            <w:pPr>
              <w:cnfStyle w:val="000000000000" w:firstRow="0" w:lastRow="0" w:firstColumn="0" w:lastColumn="0" w:oddVBand="0" w:evenVBand="0" w:oddHBand="0" w:evenHBand="0" w:firstRowFirstColumn="0" w:firstRowLastColumn="0" w:lastRowFirstColumn="0" w:lastRowLastColumn="0"/>
              <w:rPr>
                <w:sz w:val="16"/>
                <w:szCs w:val="16"/>
              </w:rPr>
            </w:pPr>
            <w:r w:rsidRPr="00AA7CD5">
              <w:rPr>
                <w:sz w:val="16"/>
                <w:szCs w:val="16"/>
              </w:rPr>
              <w:t>c.Obligatorio</w:t>
            </w:r>
          </w:p>
        </w:tc>
      </w:tr>
      <w:tr w:rsidR="001F3984" w:rsidRPr="00E76601" w14:paraId="0A282769" w14:textId="77777777" w:rsidTr="00586663">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2F928714" w14:textId="77777777" w:rsidR="001F3984" w:rsidRPr="00E76601" w:rsidRDefault="001F3984" w:rsidP="001F3984">
            <w:pPr>
              <w:pStyle w:val="Ttulo9"/>
              <w:spacing w:before="0"/>
              <w:jc w:val="center"/>
              <w:outlineLvl w:val="8"/>
              <w:rPr>
                <w:b w:val="0"/>
                <w:szCs w:val="16"/>
              </w:rPr>
            </w:pPr>
          </w:p>
        </w:tc>
        <w:tc>
          <w:tcPr>
            <w:tcW w:w="3402" w:type="dxa"/>
            <w:vAlign w:val="center"/>
          </w:tcPr>
          <w:p w14:paraId="2354D8B8" w14:textId="77777777" w:rsidR="001F3984" w:rsidRPr="00677832" w:rsidRDefault="001F3984" w:rsidP="001F3984">
            <w:pPr>
              <w:pStyle w:val="Ttulo9"/>
              <w:spacing w:before="0"/>
              <w:outlineLvl w:val="8"/>
              <w:cnfStyle w:val="000000100000" w:firstRow="0" w:lastRow="0" w:firstColumn="0" w:lastColumn="0" w:oddVBand="0" w:evenVBand="0" w:oddHBand="1" w:evenHBand="0" w:firstRowFirstColumn="0" w:firstRowLastColumn="0" w:lastRowFirstColumn="0" w:lastRowLastColumn="0"/>
              <w:rPr>
                <w:lang w:eastAsia="es-CR"/>
              </w:rPr>
            </w:pPr>
            <w:bookmarkStart w:id="797" w:name="_[A]_TotalColectivaModalidadNoContri"/>
            <w:bookmarkEnd w:id="797"/>
            <w:r>
              <w:rPr>
                <w:lang w:eastAsia="es-CR"/>
              </w:rPr>
              <w:t>[A]</w:t>
            </w:r>
            <w:r>
              <w:t xml:space="preserve"> </w:t>
            </w:r>
            <w:r w:rsidRPr="001F3984">
              <w:rPr>
                <w:lang w:eastAsia="es-CR"/>
              </w:rPr>
              <w:t>TotalColectivaModalidadNoContributiva</w:t>
            </w:r>
          </w:p>
        </w:tc>
        <w:tc>
          <w:tcPr>
            <w:tcW w:w="4536" w:type="dxa"/>
            <w:vAlign w:val="center"/>
          </w:tcPr>
          <w:p w14:paraId="090AC524" w14:textId="77777777" w:rsidR="001F3984" w:rsidRDefault="008E3582" w:rsidP="001F3984">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Total de Asegurados que pertenecen a una póliza colectiva modalidad no contributiva</w:t>
            </w:r>
          </w:p>
        </w:tc>
        <w:tc>
          <w:tcPr>
            <w:tcW w:w="397" w:type="dxa"/>
            <w:textDirection w:val="btLr"/>
          </w:tcPr>
          <w:p w14:paraId="7D39B5B0" w14:textId="77777777" w:rsidR="001F3984" w:rsidRPr="00275B75" w:rsidRDefault="008E3582" w:rsidP="001F3984">
            <w:pPr>
              <w:ind w:left="113" w:right="113"/>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75B75">
              <w:rPr>
                <w:rFonts w:cs="Arial"/>
                <w:color w:val="000000"/>
                <w:sz w:val="16"/>
                <w:szCs w:val="16"/>
                <w:lang w:val="es-CR" w:eastAsia="es-CR"/>
              </w:rPr>
              <w:t>No aplica</w:t>
            </w:r>
          </w:p>
        </w:tc>
        <w:tc>
          <w:tcPr>
            <w:tcW w:w="5103" w:type="dxa"/>
          </w:tcPr>
          <w:p w14:paraId="29FC294F" w14:textId="77777777" w:rsidR="00AA7CD5" w:rsidRPr="00AA7CD5" w:rsidRDefault="00AA7CD5" w:rsidP="00AA7CD5">
            <w:pPr>
              <w:cnfStyle w:val="000000100000" w:firstRow="0" w:lastRow="0" w:firstColumn="0" w:lastColumn="0" w:oddVBand="0" w:evenVBand="0" w:oddHBand="1" w:evenHBand="0" w:firstRowFirstColumn="0" w:firstRowLastColumn="0" w:lastRowFirstColumn="0" w:lastRowLastColumn="0"/>
              <w:rPr>
                <w:sz w:val="16"/>
              </w:rPr>
            </w:pPr>
            <w:r>
              <w:rPr>
                <w:sz w:val="16"/>
              </w:rPr>
              <w:t>a.</w:t>
            </w:r>
            <w:r w:rsidRPr="00AA7CD5">
              <w:rPr>
                <w:sz w:val="16"/>
              </w:rPr>
              <w:t>≥ 0</w:t>
            </w:r>
          </w:p>
          <w:p w14:paraId="49C985A7" w14:textId="77777777" w:rsidR="00AA7CD5" w:rsidRPr="00AA7CD5" w:rsidRDefault="00AA7CD5" w:rsidP="00AA7CD5">
            <w:pPr>
              <w:cnfStyle w:val="000000100000" w:firstRow="0" w:lastRow="0" w:firstColumn="0" w:lastColumn="0" w:oddVBand="0" w:evenVBand="0" w:oddHBand="1" w:evenHBand="0" w:firstRowFirstColumn="0" w:firstRowLastColumn="0" w:lastRowFirstColumn="0" w:lastRowLastColumn="0"/>
              <w:rPr>
                <w:sz w:val="16"/>
              </w:rPr>
            </w:pPr>
            <w:r w:rsidRPr="00AA7CD5">
              <w:rPr>
                <w:sz w:val="16"/>
              </w:rPr>
              <w:t>b. La suma de las variables “Asegurados que pertenecen a una póliza colectiva (modalidad contributiva)” más “Asegurados que pertenecen a una póliza colectiva (modalidad no contributiva)” solo puede ser igual a 0 o 100.</w:t>
            </w:r>
          </w:p>
          <w:p w14:paraId="53193C39" w14:textId="77777777" w:rsidR="001F3984" w:rsidRDefault="00AA7CD5" w:rsidP="00AA7CD5">
            <w:pPr>
              <w:cnfStyle w:val="000000100000" w:firstRow="0" w:lastRow="0" w:firstColumn="0" w:lastColumn="0" w:oddVBand="0" w:evenVBand="0" w:oddHBand="1" w:evenHBand="0" w:firstRowFirstColumn="0" w:firstRowLastColumn="0" w:lastRowFirstColumn="0" w:lastRowLastColumn="0"/>
            </w:pPr>
            <w:r w:rsidRPr="00AA7CD5">
              <w:rPr>
                <w:sz w:val="16"/>
              </w:rPr>
              <w:t>c.Obligatorio</w:t>
            </w:r>
          </w:p>
        </w:tc>
      </w:tr>
      <w:tr w:rsidR="001F3984" w:rsidRPr="00E76601" w14:paraId="1B796E5A" w14:textId="77777777" w:rsidTr="00586663">
        <w:trPr>
          <w:cantSplit/>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417C8C4F" w14:textId="77777777" w:rsidR="001F3984" w:rsidRPr="00E76601" w:rsidRDefault="001F3984" w:rsidP="001F3984">
            <w:pPr>
              <w:pStyle w:val="Ttulo9"/>
              <w:spacing w:before="0"/>
              <w:jc w:val="center"/>
              <w:outlineLvl w:val="8"/>
              <w:rPr>
                <w:b w:val="0"/>
                <w:szCs w:val="16"/>
              </w:rPr>
            </w:pPr>
          </w:p>
        </w:tc>
        <w:tc>
          <w:tcPr>
            <w:tcW w:w="3402" w:type="dxa"/>
            <w:vAlign w:val="center"/>
          </w:tcPr>
          <w:p w14:paraId="621F9022" w14:textId="77777777" w:rsidR="001F3984" w:rsidRPr="00677832" w:rsidRDefault="001F3984" w:rsidP="001F3984">
            <w:pPr>
              <w:pStyle w:val="Ttulo9"/>
              <w:spacing w:before="0"/>
              <w:outlineLvl w:val="8"/>
              <w:cnfStyle w:val="000000000000" w:firstRow="0" w:lastRow="0" w:firstColumn="0" w:lastColumn="0" w:oddVBand="0" w:evenVBand="0" w:oddHBand="0" w:evenHBand="0" w:firstRowFirstColumn="0" w:firstRowLastColumn="0" w:lastRowFirstColumn="0" w:lastRowLastColumn="0"/>
              <w:rPr>
                <w:lang w:eastAsia="es-CR"/>
              </w:rPr>
            </w:pPr>
            <w:bookmarkStart w:id="798" w:name="_[A]_TotalDistribucionMonedaNacional"/>
            <w:bookmarkEnd w:id="798"/>
            <w:r>
              <w:rPr>
                <w:lang w:eastAsia="es-CR"/>
              </w:rPr>
              <w:t>[A]</w:t>
            </w:r>
            <w:r>
              <w:t xml:space="preserve"> </w:t>
            </w:r>
            <w:r w:rsidRPr="001F3984">
              <w:rPr>
                <w:lang w:eastAsia="es-CR"/>
              </w:rPr>
              <w:t>TotalDistribucionMonedaNacional</w:t>
            </w:r>
          </w:p>
        </w:tc>
        <w:tc>
          <w:tcPr>
            <w:tcW w:w="4536" w:type="dxa"/>
            <w:vAlign w:val="center"/>
          </w:tcPr>
          <w:p w14:paraId="6FE95598" w14:textId="77777777" w:rsidR="001F3984" w:rsidRDefault="008E3582" w:rsidP="001F3984">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8E3582">
              <w:rPr>
                <w:rFonts w:cs="Arial"/>
                <w:sz w:val="16"/>
                <w:szCs w:val="16"/>
              </w:rPr>
              <w:t>Total Distribución del número de pólizas contratadas Moneda nacional</w:t>
            </w:r>
          </w:p>
        </w:tc>
        <w:tc>
          <w:tcPr>
            <w:tcW w:w="397" w:type="dxa"/>
            <w:textDirection w:val="btLr"/>
          </w:tcPr>
          <w:p w14:paraId="6585A1FA" w14:textId="77777777" w:rsidR="001F3984" w:rsidRPr="00275B75" w:rsidRDefault="008E3582" w:rsidP="001F3984">
            <w:pPr>
              <w:ind w:left="113" w:right="113"/>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275B75">
              <w:rPr>
                <w:rFonts w:cs="Arial"/>
                <w:color w:val="000000"/>
                <w:sz w:val="16"/>
                <w:szCs w:val="16"/>
                <w:lang w:val="es-CR" w:eastAsia="es-CR"/>
              </w:rPr>
              <w:t>No aplica</w:t>
            </w:r>
          </w:p>
        </w:tc>
        <w:tc>
          <w:tcPr>
            <w:tcW w:w="5103" w:type="dxa"/>
          </w:tcPr>
          <w:p w14:paraId="52A3D41A" w14:textId="77777777" w:rsidR="001F3984" w:rsidRPr="008470D8" w:rsidRDefault="008470D8" w:rsidP="008470D8">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rPr>
            </w:pPr>
            <w:r>
              <w:rPr>
                <w:sz w:val="16"/>
              </w:rPr>
              <w:t xml:space="preserve">a. </w:t>
            </w:r>
            <w:hyperlink w:anchor="_[A]_TotalDistribucionMonedaNacional" w:history="1">
              <w:r w:rsidR="0088244D" w:rsidRPr="008470D8">
                <w:rPr>
                  <w:rStyle w:val="Hipervnculo"/>
                  <w:sz w:val="16"/>
                  <w:szCs w:val="16"/>
                </w:rPr>
                <w:t>[A] TotalDistribucionMonedaNacional</w:t>
              </w:r>
            </w:hyperlink>
            <w:r w:rsidR="0088244D" w:rsidRPr="008470D8">
              <w:rPr>
                <w:sz w:val="16"/>
                <w:szCs w:val="16"/>
              </w:rPr>
              <w:t xml:space="preserve">= </w:t>
            </w:r>
            <w:r w:rsidR="0088244D" w:rsidRPr="008470D8">
              <w:rPr>
                <w:rFonts w:cs="Arial"/>
                <w:sz w:val="16"/>
                <w:szCs w:val="16"/>
              </w:rPr>
              <w:t>∑</w:t>
            </w:r>
            <w:hyperlink w:anchor="_[E]_DistribucionMonedaNacional" w:history="1">
              <w:r w:rsidR="0088244D" w:rsidRPr="008470D8">
                <w:rPr>
                  <w:rStyle w:val="Hipervnculo"/>
                  <w:rFonts w:cs="Arial"/>
                  <w:sz w:val="16"/>
                  <w:szCs w:val="16"/>
                </w:rPr>
                <w:t>[E] DistribucionMonedaNacional</w:t>
              </w:r>
            </w:hyperlink>
          </w:p>
          <w:p w14:paraId="720CD2F1" w14:textId="77777777" w:rsidR="008470D8" w:rsidRDefault="008470D8" w:rsidP="001F3984">
            <w:pPr>
              <w:cnfStyle w:val="000000000000" w:firstRow="0" w:lastRow="0" w:firstColumn="0" w:lastColumn="0" w:oddVBand="0" w:evenVBand="0" w:oddHBand="0" w:evenHBand="0" w:firstRowFirstColumn="0" w:firstRowLastColumn="0" w:lastRowFirstColumn="0" w:lastRowLastColumn="0"/>
              <w:rPr>
                <w:sz w:val="16"/>
                <w:szCs w:val="16"/>
              </w:rPr>
            </w:pPr>
          </w:p>
          <w:p w14:paraId="71055E29" w14:textId="77777777" w:rsidR="008470D8" w:rsidRPr="00044001" w:rsidRDefault="008470D8" w:rsidP="008470D8">
            <w:pPr>
              <w:cnfStyle w:val="000000000000" w:firstRow="0" w:lastRow="0" w:firstColumn="0" w:lastColumn="0" w:oddVBand="0" w:evenVBand="0" w:oddHBand="0" w:evenHBand="0" w:firstRowFirstColumn="0" w:firstRowLastColumn="0" w:lastRowFirstColumn="0" w:lastRowLastColumn="0"/>
              <w:rPr>
                <w:rFonts w:cs="Arial"/>
                <w:color w:val="000000"/>
                <w:sz w:val="18"/>
                <w:szCs w:val="16"/>
                <w:lang w:val="es-CR" w:eastAsia="es-CR"/>
              </w:rPr>
            </w:pPr>
            <w:r>
              <w:rPr>
                <w:sz w:val="16"/>
                <w:szCs w:val="16"/>
              </w:rPr>
              <w:t xml:space="preserve">b. </w:t>
            </w:r>
            <w:r w:rsidR="004A6454" w:rsidRPr="00051D62">
              <w:rPr>
                <w:color w:val="FF0000"/>
              </w:rPr>
              <w:t xml:space="preserve"> </w:t>
            </w:r>
            <w:r w:rsidR="004A6454" w:rsidRPr="00044001">
              <w:rPr>
                <w:rFonts w:cs="Arial"/>
                <w:color w:val="000000"/>
                <w:sz w:val="18"/>
                <w:szCs w:val="16"/>
                <w:lang w:val="es-CR" w:eastAsia="es-CR"/>
              </w:rPr>
              <w:t>Debe ser igual a cero  o ≥ 99,9% y ≤100,1%</w:t>
            </w:r>
          </w:p>
          <w:p w14:paraId="75FA3969" w14:textId="77777777" w:rsidR="008470D8" w:rsidRPr="0088244D" w:rsidRDefault="008470D8" w:rsidP="001F3984">
            <w:pPr>
              <w:cnfStyle w:val="000000000000" w:firstRow="0" w:lastRow="0" w:firstColumn="0" w:lastColumn="0" w:oddVBand="0" w:evenVBand="0" w:oddHBand="0" w:evenHBand="0" w:firstRowFirstColumn="0" w:firstRowLastColumn="0" w:lastRowFirstColumn="0" w:lastRowLastColumn="0"/>
              <w:rPr>
                <w:sz w:val="16"/>
                <w:szCs w:val="16"/>
              </w:rPr>
            </w:pPr>
          </w:p>
        </w:tc>
      </w:tr>
      <w:tr w:rsidR="001F3984" w:rsidRPr="00E76601" w14:paraId="57B82792" w14:textId="77777777" w:rsidTr="00586663">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1C8B3A41" w14:textId="77777777" w:rsidR="001F3984" w:rsidRPr="00E76601" w:rsidRDefault="001F3984" w:rsidP="001F3984">
            <w:pPr>
              <w:pStyle w:val="Ttulo9"/>
              <w:spacing w:before="0"/>
              <w:jc w:val="center"/>
              <w:outlineLvl w:val="8"/>
              <w:rPr>
                <w:b w:val="0"/>
                <w:szCs w:val="16"/>
              </w:rPr>
            </w:pPr>
          </w:p>
        </w:tc>
        <w:tc>
          <w:tcPr>
            <w:tcW w:w="3402" w:type="dxa"/>
            <w:vAlign w:val="center"/>
          </w:tcPr>
          <w:p w14:paraId="24469500" w14:textId="77777777" w:rsidR="001F3984" w:rsidRPr="00677832" w:rsidRDefault="001F3984" w:rsidP="001F3984">
            <w:pPr>
              <w:pStyle w:val="Ttulo9"/>
              <w:spacing w:before="0"/>
              <w:outlineLvl w:val="8"/>
              <w:cnfStyle w:val="000000100000" w:firstRow="0" w:lastRow="0" w:firstColumn="0" w:lastColumn="0" w:oddVBand="0" w:evenVBand="0" w:oddHBand="1" w:evenHBand="0" w:firstRowFirstColumn="0" w:firstRowLastColumn="0" w:lastRowFirstColumn="0" w:lastRowLastColumn="0"/>
              <w:rPr>
                <w:lang w:eastAsia="es-CR"/>
              </w:rPr>
            </w:pPr>
            <w:bookmarkStart w:id="799" w:name="_[A]_TotalDistribucionMonedaInternac"/>
            <w:bookmarkEnd w:id="799"/>
            <w:r>
              <w:rPr>
                <w:lang w:eastAsia="es-CR"/>
              </w:rPr>
              <w:t>[A]</w:t>
            </w:r>
            <w:r>
              <w:t xml:space="preserve"> </w:t>
            </w:r>
            <w:r w:rsidRPr="001F3984">
              <w:rPr>
                <w:lang w:eastAsia="es-CR"/>
              </w:rPr>
              <w:t>TotalDistribucionMonedaInternacional</w:t>
            </w:r>
          </w:p>
        </w:tc>
        <w:tc>
          <w:tcPr>
            <w:tcW w:w="4536" w:type="dxa"/>
            <w:vAlign w:val="center"/>
          </w:tcPr>
          <w:p w14:paraId="42CEDC1E" w14:textId="77777777" w:rsidR="001F3984" w:rsidRDefault="00992891" w:rsidP="001F3984">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992891">
              <w:rPr>
                <w:rFonts w:cs="Arial"/>
                <w:sz w:val="16"/>
                <w:szCs w:val="16"/>
              </w:rPr>
              <w:t>Total Distribución del número de pólizas contratadas Moneda extranjera</w:t>
            </w:r>
          </w:p>
        </w:tc>
        <w:tc>
          <w:tcPr>
            <w:tcW w:w="397" w:type="dxa"/>
            <w:textDirection w:val="btLr"/>
          </w:tcPr>
          <w:p w14:paraId="14DF50CE" w14:textId="77777777" w:rsidR="001F3984" w:rsidRPr="00275B75" w:rsidRDefault="008E3582" w:rsidP="001F3984">
            <w:pPr>
              <w:ind w:left="113" w:right="113"/>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75B75">
              <w:rPr>
                <w:rFonts w:cs="Arial"/>
                <w:color w:val="000000"/>
                <w:sz w:val="16"/>
                <w:szCs w:val="16"/>
                <w:lang w:val="es-CR" w:eastAsia="es-CR"/>
              </w:rPr>
              <w:t>No aplica</w:t>
            </w:r>
          </w:p>
        </w:tc>
        <w:tc>
          <w:tcPr>
            <w:tcW w:w="5103" w:type="dxa"/>
          </w:tcPr>
          <w:p w14:paraId="562BA382" w14:textId="77777777" w:rsidR="001F3984" w:rsidRDefault="008470D8" w:rsidP="001F3984">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rPr>
            </w:pPr>
            <w:r w:rsidRPr="008470D8">
              <w:rPr>
                <w:sz w:val="16"/>
              </w:rPr>
              <w:t xml:space="preserve">a. </w:t>
            </w:r>
            <w:hyperlink w:anchor="_[A]_TotalDistribucionMonedaInternac" w:history="1">
              <w:r w:rsidR="0088244D" w:rsidRPr="0088244D">
                <w:rPr>
                  <w:rStyle w:val="Hipervnculo"/>
                  <w:sz w:val="16"/>
                  <w:szCs w:val="16"/>
                </w:rPr>
                <w:t>[A] TotalDistribucionMonedaInternacional</w:t>
              </w:r>
            </w:hyperlink>
            <w:r w:rsidR="0088244D" w:rsidRPr="0088244D">
              <w:rPr>
                <w:sz w:val="16"/>
                <w:szCs w:val="16"/>
              </w:rPr>
              <w:t xml:space="preserve">= </w:t>
            </w:r>
            <w:r w:rsidR="0088244D" w:rsidRPr="0088244D">
              <w:rPr>
                <w:rFonts w:cs="Arial"/>
                <w:sz w:val="16"/>
                <w:szCs w:val="16"/>
              </w:rPr>
              <w:t>∑</w:t>
            </w:r>
            <w:hyperlink w:anchor="_[E]_DistribucionMonedaInternacional" w:history="1">
              <w:r w:rsidR="0088244D" w:rsidRPr="0088244D">
                <w:rPr>
                  <w:rStyle w:val="Hipervnculo"/>
                  <w:rFonts w:cs="Arial"/>
                  <w:sz w:val="16"/>
                  <w:szCs w:val="16"/>
                </w:rPr>
                <w:t>[E] DistribucionMonedaInternacional</w:t>
              </w:r>
            </w:hyperlink>
          </w:p>
          <w:p w14:paraId="632CA6AA" w14:textId="77777777" w:rsidR="008470D8" w:rsidRDefault="008470D8" w:rsidP="001F3984">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rPr>
            </w:pPr>
          </w:p>
          <w:p w14:paraId="4302ABF0" w14:textId="77777777" w:rsidR="004A6454" w:rsidRPr="00044001" w:rsidRDefault="008470D8" w:rsidP="00044001">
            <w:pPr>
              <w:cnfStyle w:val="000000100000" w:firstRow="0" w:lastRow="0" w:firstColumn="0" w:lastColumn="0" w:oddVBand="0" w:evenVBand="0" w:oddHBand="1" w:evenHBand="0" w:firstRowFirstColumn="0" w:firstRowLastColumn="0" w:lastRowFirstColumn="0" w:lastRowLastColumn="0"/>
              <w:rPr>
                <w:rFonts w:cs="Arial"/>
                <w:color w:val="000000"/>
                <w:sz w:val="18"/>
                <w:szCs w:val="16"/>
                <w:lang w:val="es-CR" w:eastAsia="es-CR"/>
              </w:rPr>
            </w:pPr>
            <w:r>
              <w:rPr>
                <w:sz w:val="16"/>
                <w:szCs w:val="16"/>
              </w:rPr>
              <w:t>b</w:t>
            </w:r>
            <w:r w:rsidRPr="00044001">
              <w:rPr>
                <w:rFonts w:cs="Arial"/>
                <w:color w:val="000000"/>
                <w:sz w:val="18"/>
                <w:szCs w:val="16"/>
                <w:lang w:val="es-CR" w:eastAsia="es-CR"/>
              </w:rPr>
              <w:t xml:space="preserve">. </w:t>
            </w:r>
            <w:r w:rsidR="004A6454" w:rsidRPr="00044001">
              <w:rPr>
                <w:rFonts w:cs="Arial"/>
                <w:color w:val="000000"/>
                <w:sz w:val="18"/>
                <w:szCs w:val="16"/>
                <w:lang w:val="es-CR" w:eastAsia="es-CR"/>
              </w:rPr>
              <w:t xml:space="preserve"> Debe ser igual a cero  o ≥ 99,9% y ≤100,1%</w:t>
            </w:r>
          </w:p>
          <w:p w14:paraId="588AEA68" w14:textId="77777777" w:rsidR="008470D8" w:rsidRPr="00044001" w:rsidRDefault="008470D8" w:rsidP="008470D8">
            <w:pPr>
              <w:cnfStyle w:val="000000100000" w:firstRow="0" w:lastRow="0" w:firstColumn="0" w:lastColumn="0" w:oddVBand="0" w:evenVBand="0" w:oddHBand="1" w:evenHBand="0" w:firstRowFirstColumn="0" w:firstRowLastColumn="0" w:lastRowFirstColumn="0" w:lastRowLastColumn="0"/>
              <w:rPr>
                <w:rFonts w:cs="Arial"/>
                <w:color w:val="000000"/>
                <w:sz w:val="18"/>
                <w:szCs w:val="16"/>
                <w:lang w:val="es-CR" w:eastAsia="es-CR"/>
              </w:rPr>
            </w:pPr>
          </w:p>
          <w:p w14:paraId="644F77EA" w14:textId="77777777" w:rsidR="008470D8" w:rsidRPr="0088244D" w:rsidRDefault="008470D8" w:rsidP="001F3984">
            <w:pPr>
              <w:cnfStyle w:val="000000100000" w:firstRow="0" w:lastRow="0" w:firstColumn="0" w:lastColumn="0" w:oddVBand="0" w:evenVBand="0" w:oddHBand="1" w:evenHBand="0" w:firstRowFirstColumn="0" w:firstRowLastColumn="0" w:lastRowFirstColumn="0" w:lastRowLastColumn="0"/>
              <w:rPr>
                <w:sz w:val="16"/>
                <w:szCs w:val="16"/>
              </w:rPr>
            </w:pPr>
          </w:p>
        </w:tc>
      </w:tr>
      <w:tr w:rsidR="001F3984" w:rsidRPr="00E76601" w14:paraId="00294E12" w14:textId="77777777" w:rsidTr="00586663">
        <w:trPr>
          <w:trHeight w:val="1134"/>
        </w:trPr>
        <w:tc>
          <w:tcPr>
            <w:cnfStyle w:val="001000000000" w:firstRow="0" w:lastRow="0" w:firstColumn="1" w:lastColumn="0" w:oddVBand="0" w:evenVBand="0" w:oddHBand="0" w:evenHBand="0" w:firstRowFirstColumn="0" w:firstRowLastColumn="0" w:lastRowFirstColumn="0" w:lastRowLastColumn="0"/>
            <w:tcW w:w="771" w:type="dxa"/>
            <w:vMerge w:val="restart"/>
            <w:textDirection w:val="btLr"/>
          </w:tcPr>
          <w:p w14:paraId="4ED2E487" w14:textId="77777777" w:rsidR="001F3984" w:rsidRPr="00E76601" w:rsidRDefault="000B6351" w:rsidP="001F3984">
            <w:pPr>
              <w:pStyle w:val="Ttulo9"/>
              <w:spacing w:before="0"/>
              <w:jc w:val="center"/>
              <w:outlineLvl w:val="8"/>
              <w:rPr>
                <w:b w:val="0"/>
                <w:szCs w:val="16"/>
              </w:rPr>
            </w:pPr>
            <w:r>
              <w:rPr>
                <w:b w:val="0"/>
              </w:rPr>
              <w:t>[E]</w:t>
            </w:r>
            <w:r w:rsidR="001F3984">
              <w:rPr>
                <w:b w:val="0"/>
                <w:szCs w:val="16"/>
              </w:rPr>
              <w:t>Ramo</w:t>
            </w:r>
          </w:p>
        </w:tc>
        <w:tc>
          <w:tcPr>
            <w:tcW w:w="3402" w:type="dxa"/>
            <w:vAlign w:val="center"/>
          </w:tcPr>
          <w:p w14:paraId="0B95FCBE" w14:textId="77777777" w:rsidR="001F3984" w:rsidRPr="00535A26" w:rsidRDefault="001F3984" w:rsidP="001F3984">
            <w:pPr>
              <w:pStyle w:val="Ttulo9"/>
              <w:spacing w:before="0"/>
              <w:outlineLvl w:val="8"/>
              <w:cnfStyle w:val="000000000000" w:firstRow="0" w:lastRow="0" w:firstColumn="0" w:lastColumn="0" w:oddVBand="0" w:evenVBand="0" w:oddHBand="0" w:evenHBand="0" w:firstRowFirstColumn="0" w:firstRowLastColumn="0" w:lastRowFirstColumn="0" w:lastRowLastColumn="0"/>
              <w:rPr>
                <w:lang w:eastAsia="es-CR"/>
              </w:rPr>
            </w:pPr>
            <w:r w:rsidRPr="00515BEF">
              <w:rPr>
                <w:lang w:eastAsia="es-CR"/>
              </w:rPr>
              <w:t xml:space="preserve">[A] </w:t>
            </w:r>
            <w:r w:rsidR="00A903B5">
              <w:rPr>
                <w:lang w:eastAsia="es-CR"/>
              </w:rPr>
              <w:t>i</w:t>
            </w:r>
            <w:r>
              <w:rPr>
                <w:lang w:eastAsia="es-CR"/>
              </w:rPr>
              <w:t>d</w:t>
            </w:r>
          </w:p>
        </w:tc>
        <w:tc>
          <w:tcPr>
            <w:tcW w:w="4536" w:type="dxa"/>
            <w:vAlign w:val="center"/>
          </w:tcPr>
          <w:p w14:paraId="140DB581" w14:textId="77777777" w:rsidR="001F3984" w:rsidRPr="006052EF" w:rsidRDefault="001F3984" w:rsidP="001F3984">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Codigo de ramo</w:t>
            </w:r>
          </w:p>
        </w:tc>
        <w:tc>
          <w:tcPr>
            <w:tcW w:w="397" w:type="dxa"/>
            <w:textDirection w:val="btLr"/>
            <w:vAlign w:val="center"/>
          </w:tcPr>
          <w:p w14:paraId="6CF8DD58" w14:textId="77777777" w:rsidR="001F3984" w:rsidRPr="006052EF" w:rsidRDefault="001F3984" w:rsidP="001F3984">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tcPr>
          <w:p w14:paraId="22505DC0" w14:textId="77777777" w:rsidR="001F3984" w:rsidRPr="006052EF" w:rsidRDefault="001F3984" w:rsidP="001F3984">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xml:space="preserve">Código del ramo de acuerdo a la </w:t>
            </w:r>
            <w:hyperlink w:anchor="Ramos" w:history="1">
              <w:r w:rsidRPr="006052EF">
                <w:rPr>
                  <w:rStyle w:val="Hipervnculo"/>
                  <w:rFonts w:cs="Arial"/>
                  <w:sz w:val="16"/>
                  <w:szCs w:val="16"/>
                  <w:lang w:val="es-CR" w:eastAsia="es-CR"/>
                </w:rPr>
                <w:t>lista de ramos</w:t>
              </w:r>
            </w:hyperlink>
          </w:p>
        </w:tc>
      </w:tr>
      <w:tr w:rsidR="006D6A49" w:rsidRPr="00E76601" w14:paraId="3A133CDE" w14:textId="77777777" w:rsidTr="00586663">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4BA4A84F" w14:textId="77777777" w:rsidR="006D6A49" w:rsidRPr="00E76601" w:rsidRDefault="006D6A49" w:rsidP="001F3984">
            <w:pPr>
              <w:pStyle w:val="Ttulo9"/>
              <w:spacing w:before="0"/>
              <w:jc w:val="center"/>
              <w:outlineLvl w:val="8"/>
              <w:rPr>
                <w:b w:val="0"/>
                <w:szCs w:val="16"/>
              </w:rPr>
            </w:pPr>
          </w:p>
        </w:tc>
        <w:tc>
          <w:tcPr>
            <w:tcW w:w="3402" w:type="dxa"/>
            <w:vAlign w:val="center"/>
          </w:tcPr>
          <w:p w14:paraId="06D9B925" w14:textId="77777777" w:rsidR="006D6A49" w:rsidRPr="00515BEF" w:rsidRDefault="006D6A49" w:rsidP="006D6A49">
            <w:pPr>
              <w:pStyle w:val="Ttulo9"/>
              <w:spacing w:before="0"/>
              <w:outlineLvl w:val="8"/>
              <w:cnfStyle w:val="000000100000" w:firstRow="0" w:lastRow="0" w:firstColumn="0" w:lastColumn="0" w:oddVBand="0" w:evenVBand="0" w:oddHBand="1" w:evenHBand="0" w:firstRowFirstColumn="0" w:firstRowLastColumn="0" w:lastRowFirstColumn="0" w:lastRowLastColumn="0"/>
              <w:rPr>
                <w:szCs w:val="16"/>
              </w:rPr>
            </w:pPr>
            <w:bookmarkStart w:id="800" w:name="_[E]_PolizasEmitidas"/>
            <w:bookmarkEnd w:id="800"/>
            <w:r w:rsidRPr="00515BEF">
              <w:rPr>
                <w:szCs w:val="16"/>
              </w:rPr>
              <w:t>[E] Polizas</w:t>
            </w:r>
            <w:r>
              <w:rPr>
                <w:szCs w:val="16"/>
              </w:rPr>
              <w:t>Emitidas</w:t>
            </w:r>
          </w:p>
        </w:tc>
        <w:tc>
          <w:tcPr>
            <w:tcW w:w="4536" w:type="dxa"/>
            <w:vAlign w:val="center"/>
          </w:tcPr>
          <w:p w14:paraId="69A06527" w14:textId="77777777" w:rsidR="006D6A49" w:rsidRDefault="006D6A49" w:rsidP="006D6A49">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Pólizas emitidas</w:t>
            </w:r>
          </w:p>
        </w:tc>
        <w:tc>
          <w:tcPr>
            <w:tcW w:w="397" w:type="dxa"/>
            <w:textDirection w:val="btLr"/>
            <w:vAlign w:val="center"/>
          </w:tcPr>
          <w:p w14:paraId="49558985" w14:textId="77777777" w:rsidR="006D6A49" w:rsidRPr="00E76601" w:rsidRDefault="006D6A49" w:rsidP="001F3984">
            <w:pPr>
              <w:pStyle w:val="TextoCentradoTabla"/>
              <w:spacing w:before="0"/>
              <w:cnfStyle w:val="000000100000" w:firstRow="0" w:lastRow="0" w:firstColumn="0" w:lastColumn="0" w:oddVBand="0" w:evenVBand="0" w:oddHBand="1" w:evenHBand="0" w:firstRowFirstColumn="0" w:firstRowLastColumn="0" w:lastRowFirstColumn="0" w:lastRowLastColumn="0"/>
              <w:rPr>
                <w:rFonts w:cs="Arial"/>
              </w:rPr>
            </w:pPr>
            <w:r w:rsidRPr="006052EF">
              <w:rPr>
                <w:rFonts w:cs="Arial"/>
                <w:color w:val="000000"/>
                <w:lang w:val="es-CR" w:eastAsia="es-CR"/>
              </w:rPr>
              <w:t>No aplica</w:t>
            </w:r>
          </w:p>
        </w:tc>
        <w:tc>
          <w:tcPr>
            <w:tcW w:w="5103" w:type="dxa"/>
            <w:vAlign w:val="center"/>
          </w:tcPr>
          <w:p w14:paraId="718992EC" w14:textId="77777777" w:rsidR="0088244D" w:rsidRDefault="0088244D" w:rsidP="00F4314C">
            <w:pPr>
              <w:pStyle w:val="TextoCentradoTabla"/>
              <w:numPr>
                <w:ilvl w:val="0"/>
                <w:numId w:val="25"/>
              </w:numPr>
              <w:spacing w:before="0"/>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Obligatorio</w:t>
            </w:r>
          </w:p>
          <w:p w14:paraId="45D65F3F" w14:textId="77777777" w:rsidR="0088244D" w:rsidRPr="0088244D" w:rsidRDefault="0088244D" w:rsidP="00F4314C">
            <w:pPr>
              <w:pStyle w:val="TextoCentradoTabla"/>
              <w:numPr>
                <w:ilvl w:val="0"/>
                <w:numId w:val="25"/>
              </w:numPr>
              <w:spacing w:before="0"/>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 0</w:t>
            </w:r>
          </w:p>
          <w:p w14:paraId="4C10C2F0" w14:textId="77777777" w:rsidR="006D6A49" w:rsidRPr="0088244D" w:rsidRDefault="0088244D" w:rsidP="00F4314C">
            <w:pPr>
              <w:pStyle w:val="TextoCentradoTabla"/>
              <w:numPr>
                <w:ilvl w:val="0"/>
                <w:numId w:val="25"/>
              </w:numPr>
              <w:spacing w:before="0"/>
              <w:jc w:val="both"/>
              <w:cnfStyle w:val="000000100000" w:firstRow="0" w:lastRow="0" w:firstColumn="0" w:lastColumn="0" w:oddVBand="0" w:evenVBand="0" w:oddHBand="1" w:evenHBand="0" w:firstRowFirstColumn="0" w:firstRowLastColumn="0" w:lastRowFirstColumn="0" w:lastRowLastColumn="0"/>
              <w:rPr>
                <w:rFonts w:cs="Arial"/>
              </w:rPr>
            </w:pPr>
            <w:r w:rsidRPr="0088244D">
              <w:rPr>
                <w:rFonts w:cs="Arial"/>
              </w:rPr>
              <w:t>Tamaño máximo 20 dígitos.</w:t>
            </w:r>
          </w:p>
        </w:tc>
      </w:tr>
      <w:tr w:rsidR="006D6A49" w:rsidRPr="00E76601" w14:paraId="1B9A9DEE" w14:textId="77777777" w:rsidTr="00586663">
        <w:trPr>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0F12D5A9" w14:textId="77777777" w:rsidR="006D6A49" w:rsidRPr="00E76601" w:rsidRDefault="006D6A49" w:rsidP="001F3984">
            <w:pPr>
              <w:pStyle w:val="Ttulo9"/>
              <w:spacing w:before="0"/>
              <w:jc w:val="center"/>
              <w:outlineLvl w:val="8"/>
              <w:rPr>
                <w:b w:val="0"/>
                <w:szCs w:val="16"/>
              </w:rPr>
            </w:pPr>
          </w:p>
        </w:tc>
        <w:tc>
          <w:tcPr>
            <w:tcW w:w="3402" w:type="dxa"/>
            <w:vAlign w:val="center"/>
          </w:tcPr>
          <w:p w14:paraId="609B7308" w14:textId="77777777" w:rsidR="006D6A49" w:rsidRPr="00515BEF" w:rsidRDefault="006D6A49" w:rsidP="006D6A49">
            <w:pPr>
              <w:pStyle w:val="Ttulo9"/>
              <w:spacing w:before="0"/>
              <w:outlineLvl w:val="8"/>
              <w:cnfStyle w:val="000000000000" w:firstRow="0" w:lastRow="0" w:firstColumn="0" w:lastColumn="0" w:oddVBand="0" w:evenVBand="0" w:oddHBand="0" w:evenHBand="0" w:firstRowFirstColumn="0" w:firstRowLastColumn="0" w:lastRowFirstColumn="0" w:lastRowLastColumn="0"/>
              <w:rPr>
                <w:szCs w:val="16"/>
              </w:rPr>
            </w:pPr>
            <w:bookmarkStart w:id="801" w:name="_[E]_PolizasAnuladasoCanceladas"/>
            <w:bookmarkEnd w:id="801"/>
            <w:r w:rsidRPr="00515BEF">
              <w:rPr>
                <w:szCs w:val="16"/>
              </w:rPr>
              <w:t>[E] Polizas</w:t>
            </w:r>
            <w:r>
              <w:rPr>
                <w:szCs w:val="16"/>
              </w:rPr>
              <w:t>AnuladasoCanceladas</w:t>
            </w:r>
          </w:p>
        </w:tc>
        <w:tc>
          <w:tcPr>
            <w:tcW w:w="4536" w:type="dxa"/>
            <w:vAlign w:val="center"/>
          </w:tcPr>
          <w:p w14:paraId="4698F46A" w14:textId="77777777" w:rsidR="006D6A49" w:rsidRDefault="006D6A49" w:rsidP="006D6A49">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z w:val="16"/>
                <w:szCs w:val="16"/>
              </w:rPr>
              <w:t>Pólizas anuladas o canceladas</w:t>
            </w:r>
          </w:p>
        </w:tc>
        <w:tc>
          <w:tcPr>
            <w:tcW w:w="397" w:type="dxa"/>
            <w:textDirection w:val="btLr"/>
            <w:vAlign w:val="center"/>
          </w:tcPr>
          <w:p w14:paraId="74E55FAB" w14:textId="77777777" w:rsidR="006D6A49" w:rsidRPr="00E76601" w:rsidRDefault="006D6A49" w:rsidP="001F3984">
            <w:pPr>
              <w:pStyle w:val="TextoCentradoTabla"/>
              <w:spacing w:before="0"/>
              <w:cnfStyle w:val="000000000000" w:firstRow="0" w:lastRow="0" w:firstColumn="0" w:lastColumn="0" w:oddVBand="0" w:evenVBand="0" w:oddHBand="0" w:evenHBand="0" w:firstRowFirstColumn="0" w:firstRowLastColumn="0" w:lastRowFirstColumn="0" w:lastRowLastColumn="0"/>
              <w:rPr>
                <w:rFonts w:cs="Arial"/>
              </w:rPr>
            </w:pPr>
            <w:r w:rsidRPr="006052EF">
              <w:rPr>
                <w:rFonts w:cs="Arial"/>
                <w:color w:val="000000"/>
                <w:lang w:val="es-CR" w:eastAsia="es-CR"/>
              </w:rPr>
              <w:t>No aplica</w:t>
            </w:r>
          </w:p>
        </w:tc>
        <w:tc>
          <w:tcPr>
            <w:tcW w:w="5103" w:type="dxa"/>
            <w:vAlign w:val="center"/>
          </w:tcPr>
          <w:p w14:paraId="1E94292C" w14:textId="77777777" w:rsidR="009B55A3" w:rsidRDefault="009B55A3" w:rsidP="009B7AA1">
            <w:pPr>
              <w:pStyle w:val="TextoCentradoTabla"/>
              <w:numPr>
                <w:ilvl w:val="0"/>
                <w:numId w:val="483"/>
              </w:numPr>
              <w:spacing w:before="0"/>
              <w:jc w:val="both"/>
              <w:cnfStyle w:val="000000000000" w:firstRow="0" w:lastRow="0" w:firstColumn="0" w:lastColumn="0" w:oddVBand="0" w:evenVBand="0" w:oddHBand="0" w:evenHBand="0" w:firstRowFirstColumn="0" w:firstRowLastColumn="0" w:lastRowFirstColumn="0" w:lastRowLastColumn="0"/>
              <w:rPr>
                <w:rFonts w:cs="Arial"/>
              </w:rPr>
            </w:pPr>
            <w:r>
              <w:rPr>
                <w:rFonts w:cs="Arial"/>
              </w:rPr>
              <w:t>≥ 0</w:t>
            </w:r>
          </w:p>
          <w:p w14:paraId="34FC2ED0" w14:textId="77777777" w:rsidR="006D6A49" w:rsidRDefault="009B55A3" w:rsidP="009B7AA1">
            <w:pPr>
              <w:pStyle w:val="TextoCentradoTabla"/>
              <w:numPr>
                <w:ilvl w:val="0"/>
                <w:numId w:val="483"/>
              </w:numPr>
              <w:spacing w:before="0"/>
              <w:jc w:val="both"/>
              <w:cnfStyle w:val="000000000000" w:firstRow="0" w:lastRow="0" w:firstColumn="0" w:lastColumn="0" w:oddVBand="0" w:evenVBand="0" w:oddHBand="0" w:evenHBand="0" w:firstRowFirstColumn="0" w:firstRowLastColumn="0" w:lastRowFirstColumn="0" w:lastRowLastColumn="0"/>
              <w:rPr>
                <w:rFonts w:cs="Arial"/>
              </w:rPr>
            </w:pPr>
            <w:r w:rsidRPr="009B55A3">
              <w:rPr>
                <w:rFonts w:cs="Arial"/>
              </w:rPr>
              <w:t>Tamaño máximo 20 dígitos.</w:t>
            </w:r>
          </w:p>
          <w:p w14:paraId="499CB362" w14:textId="77777777" w:rsidR="004C5802" w:rsidRPr="009B55A3" w:rsidRDefault="004C5802" w:rsidP="009B7AA1">
            <w:pPr>
              <w:pStyle w:val="TextoCentradoTabla"/>
              <w:numPr>
                <w:ilvl w:val="0"/>
                <w:numId w:val="483"/>
              </w:numPr>
              <w:spacing w:before="0"/>
              <w:jc w:val="both"/>
              <w:cnfStyle w:val="000000000000" w:firstRow="0" w:lastRow="0" w:firstColumn="0" w:lastColumn="0" w:oddVBand="0" w:evenVBand="0" w:oddHBand="0" w:evenHBand="0" w:firstRowFirstColumn="0" w:firstRowLastColumn="0" w:lastRowFirstColumn="0" w:lastRowLastColumn="0"/>
              <w:rPr>
                <w:rFonts w:cs="Arial"/>
              </w:rPr>
            </w:pPr>
            <w:r>
              <w:rPr>
                <w:rFonts w:cs="Arial"/>
              </w:rPr>
              <w:t>No obligatorio</w:t>
            </w:r>
          </w:p>
        </w:tc>
      </w:tr>
      <w:tr w:rsidR="001F3984" w:rsidRPr="00E76601" w14:paraId="5780B96D" w14:textId="77777777" w:rsidTr="00586663">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15A97972" w14:textId="77777777" w:rsidR="001F3984" w:rsidRPr="00E76601" w:rsidRDefault="001F3984" w:rsidP="001F3984">
            <w:pPr>
              <w:pStyle w:val="Ttulo9"/>
              <w:spacing w:before="0"/>
              <w:jc w:val="center"/>
              <w:outlineLvl w:val="8"/>
              <w:rPr>
                <w:b w:val="0"/>
                <w:szCs w:val="16"/>
              </w:rPr>
            </w:pPr>
          </w:p>
        </w:tc>
        <w:tc>
          <w:tcPr>
            <w:tcW w:w="3402" w:type="dxa"/>
            <w:vAlign w:val="center"/>
          </w:tcPr>
          <w:p w14:paraId="21A4D6EB" w14:textId="77777777" w:rsidR="001F3984" w:rsidRPr="00E76601" w:rsidRDefault="001F3984" w:rsidP="001F3984">
            <w:pPr>
              <w:pStyle w:val="Ttulo9"/>
              <w:spacing w:before="0"/>
              <w:outlineLvl w:val="8"/>
              <w:cnfStyle w:val="000000100000" w:firstRow="0" w:lastRow="0" w:firstColumn="0" w:lastColumn="0" w:oddVBand="0" w:evenVBand="0" w:oddHBand="1" w:evenHBand="0" w:firstRowFirstColumn="0" w:firstRowLastColumn="0" w:lastRowFirstColumn="0" w:lastRowLastColumn="0"/>
              <w:rPr>
                <w:szCs w:val="16"/>
                <w:u w:val="single"/>
              </w:rPr>
            </w:pPr>
            <w:bookmarkStart w:id="802" w:name="_[E]_PolizasContratadas"/>
            <w:bookmarkEnd w:id="802"/>
            <w:r w:rsidRPr="00515BEF">
              <w:rPr>
                <w:szCs w:val="16"/>
              </w:rPr>
              <w:t>[E] PolizasContratadas</w:t>
            </w:r>
          </w:p>
        </w:tc>
        <w:tc>
          <w:tcPr>
            <w:tcW w:w="4536" w:type="dxa"/>
            <w:vAlign w:val="center"/>
          </w:tcPr>
          <w:p w14:paraId="4BD5BA4E" w14:textId="77777777" w:rsidR="001F3984" w:rsidRPr="00E76601" w:rsidRDefault="001F3984" w:rsidP="001F3984">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Pólizas contratadas</w:t>
            </w:r>
          </w:p>
        </w:tc>
        <w:tc>
          <w:tcPr>
            <w:tcW w:w="397" w:type="dxa"/>
            <w:textDirection w:val="btLr"/>
            <w:vAlign w:val="center"/>
          </w:tcPr>
          <w:p w14:paraId="6159205F" w14:textId="77777777" w:rsidR="001F3984" w:rsidRPr="00E76601" w:rsidRDefault="001F3984" w:rsidP="001F3984">
            <w:pPr>
              <w:pStyle w:val="TextoCentradoTabla"/>
              <w:spacing w:before="0"/>
              <w:cnfStyle w:val="000000100000" w:firstRow="0" w:lastRow="0" w:firstColumn="0" w:lastColumn="0" w:oddVBand="0" w:evenVBand="0" w:oddHBand="1" w:evenHBand="0" w:firstRowFirstColumn="0" w:firstRowLastColumn="0" w:lastRowFirstColumn="0" w:lastRowLastColumn="0"/>
              <w:rPr>
                <w:rFonts w:cs="Arial"/>
              </w:rPr>
            </w:pPr>
            <w:r w:rsidRPr="00E76601">
              <w:rPr>
                <w:rFonts w:cs="Arial"/>
              </w:rPr>
              <w:t>No aplica</w:t>
            </w:r>
          </w:p>
        </w:tc>
        <w:tc>
          <w:tcPr>
            <w:tcW w:w="5103" w:type="dxa"/>
            <w:vAlign w:val="center"/>
          </w:tcPr>
          <w:p w14:paraId="333BB4C7" w14:textId="77777777" w:rsidR="004C5802" w:rsidRDefault="004C5802" w:rsidP="009B7AA1">
            <w:pPr>
              <w:pStyle w:val="TextoCentradoTabla"/>
              <w:numPr>
                <w:ilvl w:val="0"/>
                <w:numId w:val="484"/>
              </w:numPr>
              <w:spacing w:before="0"/>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Obligatorio</w:t>
            </w:r>
          </w:p>
          <w:p w14:paraId="14930F16" w14:textId="77777777" w:rsidR="001F3984" w:rsidRDefault="001F3984" w:rsidP="009B7AA1">
            <w:pPr>
              <w:pStyle w:val="TextoCentradoTabla"/>
              <w:numPr>
                <w:ilvl w:val="0"/>
                <w:numId w:val="484"/>
              </w:numPr>
              <w:spacing w:before="0"/>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 0</w:t>
            </w:r>
          </w:p>
          <w:p w14:paraId="68B67BD5" w14:textId="77777777" w:rsidR="001F3984" w:rsidRDefault="001F3984" w:rsidP="009B7AA1">
            <w:pPr>
              <w:pStyle w:val="TextoCentradoTabla"/>
              <w:numPr>
                <w:ilvl w:val="0"/>
                <w:numId w:val="484"/>
              </w:numPr>
              <w:spacing w:before="0"/>
              <w:jc w:val="both"/>
              <w:cnfStyle w:val="000000100000" w:firstRow="0" w:lastRow="0" w:firstColumn="0" w:lastColumn="0" w:oddVBand="0" w:evenVBand="0" w:oddHBand="1" w:evenHBand="0" w:firstRowFirstColumn="0" w:firstRowLastColumn="0" w:lastRowFirstColumn="0" w:lastRowLastColumn="0"/>
              <w:rPr>
                <w:rFonts w:cs="Arial"/>
              </w:rPr>
            </w:pPr>
            <w:r w:rsidRPr="00E76601">
              <w:rPr>
                <w:rFonts w:cs="Arial"/>
              </w:rPr>
              <w:t xml:space="preserve">Tamaño máximo </w:t>
            </w:r>
            <w:r>
              <w:rPr>
                <w:rFonts w:cs="Arial"/>
              </w:rPr>
              <w:t>20</w:t>
            </w:r>
            <w:r w:rsidRPr="00E76601">
              <w:rPr>
                <w:rFonts w:cs="Arial"/>
              </w:rPr>
              <w:t xml:space="preserve"> dígitos.</w:t>
            </w:r>
          </w:p>
          <w:p w14:paraId="3BB9871A" w14:textId="77777777" w:rsidR="00335502" w:rsidRPr="005D7FDD" w:rsidRDefault="005D7FDD" w:rsidP="00FD06A1">
            <w:pPr>
              <w:pStyle w:val="TextoCentradoTabla"/>
              <w:numPr>
                <w:ilvl w:val="0"/>
                <w:numId w:val="484"/>
              </w:numPr>
              <w:spacing w:before="0"/>
              <w:jc w:val="both"/>
              <w:cnfStyle w:val="000000100000" w:firstRow="0" w:lastRow="0" w:firstColumn="0" w:lastColumn="0" w:oddVBand="0" w:evenVBand="0" w:oddHBand="1" w:evenHBand="0" w:firstRowFirstColumn="0" w:firstRowLastColumn="0" w:lastRowFirstColumn="0" w:lastRowLastColumn="0"/>
              <w:rPr>
                <w:rFonts w:cs="Arial"/>
              </w:rPr>
            </w:pPr>
            <w:r w:rsidRPr="00515BEF">
              <w:t>[E] PolizasContratadas</w:t>
            </w:r>
            <w:r>
              <w:t xml:space="preserve"> = </w:t>
            </w:r>
            <w:r w:rsidRPr="00515BEF">
              <w:t>[E] Polizas</w:t>
            </w:r>
            <w:r>
              <w:t xml:space="preserve">Emitidas - </w:t>
            </w:r>
            <w:r w:rsidRPr="00515BEF">
              <w:t>[E] Polizas</w:t>
            </w:r>
            <w:r>
              <w:t xml:space="preserve">AnuladasoCanceladas - </w:t>
            </w:r>
            <w:r w:rsidRPr="00515BEF">
              <w:t>[E] Polizas</w:t>
            </w:r>
            <w:r>
              <w:t>NoRenovadas</w:t>
            </w:r>
            <w:r w:rsidR="003B6197">
              <w:t>,</w:t>
            </w:r>
            <w:r w:rsidR="000237E3">
              <w:t xml:space="preserve"> excpeto para el r</w:t>
            </w:r>
            <w:r w:rsidR="003B6197">
              <w:t xml:space="preserve">amo G17 del SOA, </w:t>
            </w:r>
            <w:r w:rsidR="000237E3">
              <w:t xml:space="preserve">que </w:t>
            </w:r>
            <w:r w:rsidR="003B6197">
              <w:t xml:space="preserve">se debe validar </w:t>
            </w:r>
            <w:r w:rsidR="003B6197" w:rsidRPr="00515BEF">
              <w:t>[E] PolizasContratadas</w:t>
            </w:r>
            <w:r w:rsidR="003B6197">
              <w:t xml:space="preserve"> = </w:t>
            </w:r>
            <w:r w:rsidR="003B6197" w:rsidRPr="00515BEF">
              <w:t>[E] Polizas</w:t>
            </w:r>
            <w:r w:rsidR="003B6197">
              <w:t xml:space="preserve">Emitidas - </w:t>
            </w:r>
            <w:r w:rsidR="003B6197" w:rsidRPr="00515BEF">
              <w:t>[E] Polizas</w:t>
            </w:r>
            <w:r w:rsidR="003B6197">
              <w:t>AnuladasoCanceladas</w:t>
            </w:r>
          </w:p>
        </w:tc>
      </w:tr>
      <w:tr w:rsidR="001F3984" w:rsidRPr="00E76601" w14:paraId="05F9D044" w14:textId="77777777" w:rsidTr="00586663">
        <w:trPr>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0056614B" w14:textId="77777777" w:rsidR="001F3984" w:rsidRPr="00E76601" w:rsidRDefault="001F3984" w:rsidP="001F3984">
            <w:pPr>
              <w:pStyle w:val="Ttulo9"/>
              <w:spacing w:before="0"/>
              <w:jc w:val="center"/>
              <w:outlineLvl w:val="8"/>
              <w:rPr>
                <w:b w:val="0"/>
                <w:szCs w:val="16"/>
              </w:rPr>
            </w:pPr>
          </w:p>
        </w:tc>
        <w:tc>
          <w:tcPr>
            <w:tcW w:w="3402" w:type="dxa"/>
            <w:vAlign w:val="center"/>
          </w:tcPr>
          <w:p w14:paraId="0CDF33CB" w14:textId="77777777" w:rsidR="001F3984" w:rsidRPr="00E76601" w:rsidRDefault="001F3984" w:rsidP="001F3984">
            <w:pPr>
              <w:pStyle w:val="Ttulo9"/>
              <w:spacing w:before="0"/>
              <w:outlineLvl w:val="8"/>
              <w:cnfStyle w:val="000000000000" w:firstRow="0" w:lastRow="0" w:firstColumn="0" w:lastColumn="0" w:oddVBand="0" w:evenVBand="0" w:oddHBand="0" w:evenHBand="0" w:firstRowFirstColumn="0" w:firstRowLastColumn="0" w:lastRowFirstColumn="0" w:lastRowLastColumn="0"/>
              <w:rPr>
                <w:szCs w:val="16"/>
              </w:rPr>
            </w:pPr>
            <w:bookmarkStart w:id="803" w:name="_[E]_DistribucionPolizas"/>
            <w:bookmarkEnd w:id="803"/>
            <w:r w:rsidRPr="00515BEF">
              <w:rPr>
                <w:szCs w:val="16"/>
              </w:rPr>
              <w:t>[E] DistribucionPolizas</w:t>
            </w:r>
          </w:p>
        </w:tc>
        <w:tc>
          <w:tcPr>
            <w:tcW w:w="4536" w:type="dxa"/>
            <w:vAlign w:val="center"/>
          </w:tcPr>
          <w:p w14:paraId="69D2B967" w14:textId="77777777" w:rsidR="001F3984" w:rsidRPr="00E76601" w:rsidRDefault="001F3984" w:rsidP="001F3984">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z w:val="16"/>
                <w:szCs w:val="16"/>
              </w:rPr>
              <w:t>Distribución del número de pólizas</w:t>
            </w:r>
          </w:p>
        </w:tc>
        <w:tc>
          <w:tcPr>
            <w:tcW w:w="397" w:type="dxa"/>
            <w:textDirection w:val="btLr"/>
            <w:vAlign w:val="center"/>
          </w:tcPr>
          <w:p w14:paraId="541F97A6" w14:textId="77777777" w:rsidR="001F3984" w:rsidRPr="00E76601" w:rsidRDefault="001F3984" w:rsidP="001F3984">
            <w:pPr>
              <w:pStyle w:val="TextoCentradoTabla"/>
              <w:spacing w:before="0"/>
              <w:cnfStyle w:val="000000000000" w:firstRow="0" w:lastRow="0" w:firstColumn="0" w:lastColumn="0" w:oddVBand="0" w:evenVBand="0" w:oddHBand="0" w:evenHBand="0" w:firstRowFirstColumn="0" w:firstRowLastColumn="0" w:lastRowFirstColumn="0" w:lastRowLastColumn="0"/>
              <w:rPr>
                <w:rFonts w:cs="Arial"/>
              </w:rPr>
            </w:pPr>
            <w:r w:rsidRPr="00E76601">
              <w:rPr>
                <w:rFonts w:cs="Arial"/>
              </w:rPr>
              <w:t>No aplica</w:t>
            </w:r>
          </w:p>
        </w:tc>
        <w:tc>
          <w:tcPr>
            <w:tcW w:w="5103" w:type="dxa"/>
            <w:vAlign w:val="center"/>
          </w:tcPr>
          <w:p w14:paraId="5B0993CB" w14:textId="77777777" w:rsidR="004C5802" w:rsidRDefault="004C5802" w:rsidP="00F4314C">
            <w:pPr>
              <w:pStyle w:val="TextoCentradoTabla"/>
              <w:numPr>
                <w:ilvl w:val="0"/>
                <w:numId w:val="26"/>
              </w:numPr>
              <w:spacing w:before="0"/>
              <w:jc w:val="both"/>
              <w:cnfStyle w:val="000000000000" w:firstRow="0" w:lastRow="0" w:firstColumn="0" w:lastColumn="0" w:oddVBand="0" w:evenVBand="0" w:oddHBand="0" w:evenHBand="0" w:firstRowFirstColumn="0" w:firstRowLastColumn="0" w:lastRowFirstColumn="0" w:lastRowLastColumn="0"/>
              <w:rPr>
                <w:rFonts w:cs="Arial"/>
              </w:rPr>
            </w:pPr>
            <w:r>
              <w:rPr>
                <w:rFonts w:cs="Arial"/>
              </w:rPr>
              <w:t>Obligatorio</w:t>
            </w:r>
          </w:p>
          <w:p w14:paraId="1977C072" w14:textId="77777777" w:rsidR="001F3984" w:rsidRDefault="001F3984" w:rsidP="00F4314C">
            <w:pPr>
              <w:pStyle w:val="TextoCentradoTabla"/>
              <w:numPr>
                <w:ilvl w:val="0"/>
                <w:numId w:val="26"/>
              </w:numPr>
              <w:spacing w:before="0"/>
              <w:jc w:val="both"/>
              <w:cnfStyle w:val="000000000000" w:firstRow="0" w:lastRow="0" w:firstColumn="0" w:lastColumn="0" w:oddVBand="0" w:evenVBand="0" w:oddHBand="0" w:evenHBand="0" w:firstRowFirstColumn="0" w:firstRowLastColumn="0" w:lastRowFirstColumn="0" w:lastRowLastColumn="0"/>
              <w:rPr>
                <w:rFonts w:cs="Arial"/>
              </w:rPr>
            </w:pPr>
            <w:r>
              <w:rPr>
                <w:rFonts w:cs="Arial"/>
              </w:rPr>
              <w:t>≥ 0 y ≤ 100</w:t>
            </w:r>
          </w:p>
          <w:p w14:paraId="221E85E5" w14:textId="77777777" w:rsidR="001F3984" w:rsidRDefault="001F3984" w:rsidP="00F4314C">
            <w:pPr>
              <w:pStyle w:val="TextoCentradoTabla"/>
              <w:numPr>
                <w:ilvl w:val="0"/>
                <w:numId w:val="26"/>
              </w:numPr>
              <w:spacing w:before="0"/>
              <w:jc w:val="both"/>
              <w:cnfStyle w:val="000000000000" w:firstRow="0" w:lastRow="0" w:firstColumn="0" w:lastColumn="0" w:oddVBand="0" w:evenVBand="0" w:oddHBand="0" w:evenHBand="0" w:firstRowFirstColumn="0" w:firstRowLastColumn="0" w:lastRowFirstColumn="0" w:lastRowLastColumn="0"/>
              <w:rPr>
                <w:rFonts w:cs="Arial"/>
              </w:rPr>
            </w:pPr>
            <w:r>
              <w:rPr>
                <w:rFonts w:cs="Arial"/>
              </w:rPr>
              <w:t>Es un porcentaje expresado con dos decimales</w:t>
            </w:r>
          </w:p>
          <w:p w14:paraId="080369AD" w14:textId="77777777" w:rsidR="001F3984" w:rsidRPr="00E76601" w:rsidRDefault="001F3984" w:rsidP="001F3984">
            <w:pPr>
              <w:pStyle w:val="TextoJustificadoTabla"/>
              <w:spacing w:before="0"/>
              <w:cnfStyle w:val="000000000000" w:firstRow="0" w:lastRow="0" w:firstColumn="0" w:lastColumn="0" w:oddVBand="0" w:evenVBand="0" w:oddHBand="0" w:evenHBand="0" w:firstRowFirstColumn="0" w:firstRowLastColumn="0" w:lastRowFirstColumn="0" w:lastRowLastColumn="0"/>
              <w:rPr>
                <w:rFonts w:cs="Arial"/>
              </w:rPr>
            </w:pPr>
          </w:p>
        </w:tc>
      </w:tr>
      <w:tr w:rsidR="001F3984" w:rsidRPr="00E76601" w14:paraId="7DC0444E" w14:textId="77777777" w:rsidTr="00586663">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5BB77FF1" w14:textId="77777777" w:rsidR="001F3984" w:rsidRPr="00E76601" w:rsidRDefault="001F3984" w:rsidP="001F3984">
            <w:pPr>
              <w:pStyle w:val="Ttulo9"/>
              <w:spacing w:before="0"/>
              <w:jc w:val="center"/>
              <w:outlineLvl w:val="8"/>
              <w:rPr>
                <w:szCs w:val="16"/>
              </w:rPr>
            </w:pPr>
          </w:p>
        </w:tc>
        <w:tc>
          <w:tcPr>
            <w:tcW w:w="3402" w:type="dxa"/>
            <w:vAlign w:val="center"/>
          </w:tcPr>
          <w:p w14:paraId="29B42615" w14:textId="77777777" w:rsidR="001F3984" w:rsidRPr="00E76601" w:rsidRDefault="001F3984" w:rsidP="006D6A49">
            <w:pPr>
              <w:pStyle w:val="Ttulo9"/>
              <w:spacing w:before="0"/>
              <w:outlineLvl w:val="8"/>
              <w:cnfStyle w:val="000000100000" w:firstRow="0" w:lastRow="0" w:firstColumn="0" w:lastColumn="0" w:oddVBand="0" w:evenVBand="0" w:oddHBand="1" w:evenHBand="0" w:firstRowFirstColumn="0" w:firstRowLastColumn="0" w:lastRowFirstColumn="0" w:lastRowLastColumn="0"/>
              <w:rPr>
                <w:szCs w:val="16"/>
              </w:rPr>
            </w:pPr>
            <w:bookmarkStart w:id="804" w:name="_[E]_PolizasVencidasYNoRenovadas"/>
            <w:bookmarkStart w:id="805" w:name="_[E]_PolizasVencidas"/>
            <w:bookmarkEnd w:id="804"/>
            <w:bookmarkEnd w:id="805"/>
            <w:r w:rsidRPr="00515BEF">
              <w:rPr>
                <w:szCs w:val="16"/>
              </w:rPr>
              <w:t>[E] PolizasVencidas</w:t>
            </w:r>
          </w:p>
        </w:tc>
        <w:tc>
          <w:tcPr>
            <w:tcW w:w="4536" w:type="dxa"/>
            <w:vAlign w:val="center"/>
          </w:tcPr>
          <w:p w14:paraId="7F25ABD2" w14:textId="77777777" w:rsidR="001F3984" w:rsidRPr="00E76601" w:rsidRDefault="001F3984" w:rsidP="006D6A49">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 xml:space="preserve">Pólizas vencidas </w:t>
            </w:r>
          </w:p>
        </w:tc>
        <w:tc>
          <w:tcPr>
            <w:tcW w:w="397" w:type="dxa"/>
            <w:textDirection w:val="btLr"/>
            <w:vAlign w:val="center"/>
          </w:tcPr>
          <w:p w14:paraId="633DA055" w14:textId="77777777" w:rsidR="001F3984" w:rsidRPr="00E76601" w:rsidRDefault="001F3984" w:rsidP="001F3984">
            <w:pPr>
              <w:pStyle w:val="TextoCentradoTabla"/>
              <w:spacing w:before="0"/>
              <w:cnfStyle w:val="000000100000" w:firstRow="0" w:lastRow="0" w:firstColumn="0" w:lastColumn="0" w:oddVBand="0" w:evenVBand="0" w:oddHBand="1" w:evenHBand="0" w:firstRowFirstColumn="0" w:firstRowLastColumn="0" w:lastRowFirstColumn="0" w:lastRowLastColumn="0"/>
              <w:rPr>
                <w:rFonts w:cs="Arial"/>
              </w:rPr>
            </w:pPr>
            <w:r w:rsidRPr="00E76601">
              <w:rPr>
                <w:rFonts w:cs="Arial"/>
              </w:rPr>
              <w:t>No aplica</w:t>
            </w:r>
          </w:p>
        </w:tc>
        <w:tc>
          <w:tcPr>
            <w:tcW w:w="5103" w:type="dxa"/>
            <w:vAlign w:val="center"/>
          </w:tcPr>
          <w:p w14:paraId="4E3CBF42" w14:textId="77777777" w:rsidR="001F3984" w:rsidRDefault="0018657E" w:rsidP="00F4314C">
            <w:pPr>
              <w:pStyle w:val="TextoCentradoTabla"/>
              <w:numPr>
                <w:ilvl w:val="0"/>
                <w:numId w:val="27"/>
              </w:numPr>
              <w:spacing w:before="0"/>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 xml:space="preserve">≥ </w:t>
            </w:r>
            <w:r w:rsidR="001F3984">
              <w:rPr>
                <w:rFonts w:cs="Arial"/>
              </w:rPr>
              <w:t>0</w:t>
            </w:r>
          </w:p>
          <w:p w14:paraId="0B8233C7" w14:textId="77777777" w:rsidR="001F3984" w:rsidRPr="004607B9" w:rsidRDefault="001F3984" w:rsidP="00F4314C">
            <w:pPr>
              <w:pStyle w:val="TextoCentradoTabla"/>
              <w:numPr>
                <w:ilvl w:val="0"/>
                <w:numId w:val="27"/>
              </w:numPr>
              <w:spacing w:before="0"/>
              <w:jc w:val="both"/>
              <w:cnfStyle w:val="000000100000" w:firstRow="0" w:lastRow="0" w:firstColumn="0" w:lastColumn="0" w:oddVBand="0" w:evenVBand="0" w:oddHBand="1" w:evenHBand="0" w:firstRowFirstColumn="0" w:firstRowLastColumn="0" w:lastRowFirstColumn="0" w:lastRowLastColumn="0"/>
              <w:rPr>
                <w:rFonts w:cs="Arial"/>
                <w:lang w:val="es-ES"/>
              </w:rPr>
            </w:pPr>
            <w:r w:rsidRPr="00E76601">
              <w:rPr>
                <w:rFonts w:cs="Arial"/>
              </w:rPr>
              <w:t xml:space="preserve">Tamaño máximo </w:t>
            </w:r>
            <w:r>
              <w:rPr>
                <w:rFonts w:cs="Arial"/>
              </w:rPr>
              <w:t>20</w:t>
            </w:r>
            <w:r w:rsidRPr="00E76601">
              <w:rPr>
                <w:rFonts w:cs="Arial"/>
              </w:rPr>
              <w:t xml:space="preserve"> dígitos</w:t>
            </w:r>
            <w:r>
              <w:rPr>
                <w:rFonts w:cs="Arial"/>
              </w:rPr>
              <w:t>.</w:t>
            </w:r>
          </w:p>
          <w:p w14:paraId="1D0902E1" w14:textId="77777777" w:rsidR="004607B9" w:rsidRPr="00E76601" w:rsidRDefault="004607B9" w:rsidP="00F4314C">
            <w:pPr>
              <w:pStyle w:val="TextoCentradoTabla"/>
              <w:numPr>
                <w:ilvl w:val="0"/>
                <w:numId w:val="27"/>
              </w:numPr>
              <w:spacing w:before="0"/>
              <w:jc w:val="both"/>
              <w:cnfStyle w:val="000000100000" w:firstRow="0" w:lastRow="0" w:firstColumn="0" w:lastColumn="0" w:oddVBand="0" w:evenVBand="0" w:oddHBand="1" w:evenHBand="0" w:firstRowFirstColumn="0" w:firstRowLastColumn="0" w:lastRowFirstColumn="0" w:lastRowLastColumn="0"/>
              <w:rPr>
                <w:rFonts w:cs="Arial"/>
                <w:lang w:val="es-ES"/>
              </w:rPr>
            </w:pPr>
            <w:r>
              <w:rPr>
                <w:rFonts w:cs="Arial"/>
              </w:rPr>
              <w:t>No obligatorio</w:t>
            </w:r>
          </w:p>
        </w:tc>
      </w:tr>
      <w:tr w:rsidR="006D6A49" w:rsidRPr="00E76601" w14:paraId="554D5872" w14:textId="77777777" w:rsidTr="00586663">
        <w:trPr>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54096AFB" w14:textId="77777777" w:rsidR="006D6A49" w:rsidRPr="00E76601" w:rsidRDefault="006D6A49" w:rsidP="001F3984">
            <w:pPr>
              <w:pStyle w:val="Ttulo9"/>
              <w:spacing w:before="0"/>
              <w:jc w:val="center"/>
              <w:outlineLvl w:val="8"/>
              <w:rPr>
                <w:szCs w:val="16"/>
              </w:rPr>
            </w:pPr>
          </w:p>
        </w:tc>
        <w:tc>
          <w:tcPr>
            <w:tcW w:w="3402" w:type="dxa"/>
            <w:vAlign w:val="center"/>
          </w:tcPr>
          <w:p w14:paraId="085A08C3" w14:textId="77777777" w:rsidR="006D6A49" w:rsidRPr="00515BEF" w:rsidRDefault="006D6A49" w:rsidP="006D6A49">
            <w:pPr>
              <w:pStyle w:val="Ttulo9"/>
              <w:spacing w:before="0"/>
              <w:outlineLvl w:val="8"/>
              <w:cnfStyle w:val="000000000000" w:firstRow="0" w:lastRow="0" w:firstColumn="0" w:lastColumn="0" w:oddVBand="0" w:evenVBand="0" w:oddHBand="0" w:evenHBand="0" w:firstRowFirstColumn="0" w:firstRowLastColumn="0" w:lastRowFirstColumn="0" w:lastRowLastColumn="0"/>
              <w:rPr>
                <w:szCs w:val="16"/>
              </w:rPr>
            </w:pPr>
            <w:bookmarkStart w:id="806" w:name="_[E]_PolizasNoRenovadas"/>
            <w:bookmarkEnd w:id="806"/>
            <w:r w:rsidRPr="00515BEF">
              <w:rPr>
                <w:szCs w:val="16"/>
              </w:rPr>
              <w:t>[E] Polizas</w:t>
            </w:r>
            <w:r>
              <w:rPr>
                <w:szCs w:val="16"/>
              </w:rPr>
              <w:t>NoRenovadas</w:t>
            </w:r>
          </w:p>
        </w:tc>
        <w:tc>
          <w:tcPr>
            <w:tcW w:w="4536" w:type="dxa"/>
            <w:vAlign w:val="center"/>
          </w:tcPr>
          <w:p w14:paraId="010ED1B2" w14:textId="77777777" w:rsidR="006D6A49" w:rsidRDefault="006D6A49" w:rsidP="006D6A49">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z w:val="16"/>
                <w:szCs w:val="16"/>
              </w:rPr>
              <w:t>Pólizas no renovadas</w:t>
            </w:r>
          </w:p>
        </w:tc>
        <w:tc>
          <w:tcPr>
            <w:tcW w:w="397" w:type="dxa"/>
            <w:textDirection w:val="btLr"/>
            <w:vAlign w:val="center"/>
          </w:tcPr>
          <w:p w14:paraId="308F5DA0" w14:textId="77777777" w:rsidR="006D6A49" w:rsidRPr="00E76601" w:rsidRDefault="006D6A49" w:rsidP="001F3984">
            <w:pPr>
              <w:pStyle w:val="TextoCentradoTabla"/>
              <w:spacing w:before="0"/>
              <w:cnfStyle w:val="000000000000" w:firstRow="0" w:lastRow="0" w:firstColumn="0" w:lastColumn="0" w:oddVBand="0" w:evenVBand="0" w:oddHBand="0" w:evenHBand="0" w:firstRowFirstColumn="0" w:firstRowLastColumn="0" w:lastRowFirstColumn="0" w:lastRowLastColumn="0"/>
              <w:rPr>
                <w:rFonts w:cs="Arial"/>
              </w:rPr>
            </w:pPr>
          </w:p>
        </w:tc>
        <w:tc>
          <w:tcPr>
            <w:tcW w:w="5103" w:type="dxa"/>
            <w:vAlign w:val="center"/>
          </w:tcPr>
          <w:p w14:paraId="0707934E" w14:textId="77777777" w:rsidR="0018657E" w:rsidRDefault="0018657E" w:rsidP="00F4314C">
            <w:pPr>
              <w:pStyle w:val="TextoCentradoTabla"/>
              <w:numPr>
                <w:ilvl w:val="0"/>
                <w:numId w:val="28"/>
              </w:numPr>
              <w:spacing w:before="0"/>
              <w:jc w:val="both"/>
              <w:cnfStyle w:val="000000000000" w:firstRow="0" w:lastRow="0" w:firstColumn="0" w:lastColumn="0" w:oddVBand="0" w:evenVBand="0" w:oddHBand="0" w:evenHBand="0" w:firstRowFirstColumn="0" w:firstRowLastColumn="0" w:lastRowFirstColumn="0" w:lastRowLastColumn="0"/>
              <w:rPr>
                <w:rFonts w:cs="Arial"/>
              </w:rPr>
            </w:pPr>
            <w:r>
              <w:rPr>
                <w:rFonts w:cs="Arial"/>
              </w:rPr>
              <w:t>≥ 0</w:t>
            </w:r>
          </w:p>
          <w:p w14:paraId="48AABD96" w14:textId="77777777" w:rsidR="006D6A49" w:rsidRDefault="009B55A3" w:rsidP="00F4314C">
            <w:pPr>
              <w:pStyle w:val="TextoCentradoTabla"/>
              <w:numPr>
                <w:ilvl w:val="0"/>
                <w:numId w:val="28"/>
              </w:numPr>
              <w:spacing w:before="0"/>
              <w:jc w:val="both"/>
              <w:cnfStyle w:val="000000000000" w:firstRow="0" w:lastRow="0" w:firstColumn="0" w:lastColumn="0" w:oddVBand="0" w:evenVBand="0" w:oddHBand="0" w:evenHBand="0" w:firstRowFirstColumn="0" w:firstRowLastColumn="0" w:lastRowFirstColumn="0" w:lastRowLastColumn="0"/>
              <w:rPr>
                <w:rFonts w:cs="Arial"/>
              </w:rPr>
            </w:pPr>
            <w:r w:rsidRPr="009B55A3">
              <w:rPr>
                <w:rFonts w:cs="Arial"/>
              </w:rPr>
              <w:t>Tamaño máximo 20 dígitos.</w:t>
            </w:r>
          </w:p>
          <w:p w14:paraId="5938060F" w14:textId="77777777" w:rsidR="004607B9" w:rsidRPr="009B55A3" w:rsidRDefault="004607B9" w:rsidP="00F4314C">
            <w:pPr>
              <w:pStyle w:val="TextoCentradoTabla"/>
              <w:numPr>
                <w:ilvl w:val="0"/>
                <w:numId w:val="28"/>
              </w:numPr>
              <w:spacing w:before="0"/>
              <w:jc w:val="both"/>
              <w:cnfStyle w:val="000000000000" w:firstRow="0" w:lastRow="0" w:firstColumn="0" w:lastColumn="0" w:oddVBand="0" w:evenVBand="0" w:oddHBand="0" w:evenHBand="0" w:firstRowFirstColumn="0" w:firstRowLastColumn="0" w:lastRowFirstColumn="0" w:lastRowLastColumn="0"/>
              <w:rPr>
                <w:rFonts w:cs="Arial"/>
              </w:rPr>
            </w:pPr>
            <w:r>
              <w:rPr>
                <w:rFonts w:cs="Arial"/>
              </w:rPr>
              <w:t>No obligatorio</w:t>
            </w:r>
          </w:p>
        </w:tc>
      </w:tr>
      <w:tr w:rsidR="001F3984" w:rsidRPr="00E76601" w14:paraId="519E99AA" w14:textId="77777777" w:rsidTr="00586663">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1346F5F1" w14:textId="77777777" w:rsidR="001F3984" w:rsidRPr="00E76601" w:rsidRDefault="001F3984" w:rsidP="001F3984">
            <w:pPr>
              <w:pStyle w:val="Ttulo9"/>
              <w:spacing w:before="0"/>
              <w:jc w:val="center"/>
              <w:outlineLvl w:val="8"/>
              <w:rPr>
                <w:szCs w:val="16"/>
              </w:rPr>
            </w:pPr>
          </w:p>
        </w:tc>
        <w:tc>
          <w:tcPr>
            <w:tcW w:w="3402" w:type="dxa"/>
            <w:vAlign w:val="center"/>
          </w:tcPr>
          <w:p w14:paraId="2455E0F0" w14:textId="77777777" w:rsidR="001F3984" w:rsidRPr="00E76601" w:rsidRDefault="001F3984" w:rsidP="001F3984">
            <w:pPr>
              <w:pStyle w:val="Ttulo9"/>
              <w:spacing w:before="0"/>
              <w:outlineLvl w:val="8"/>
              <w:cnfStyle w:val="000000100000" w:firstRow="0" w:lastRow="0" w:firstColumn="0" w:lastColumn="0" w:oddVBand="0" w:evenVBand="0" w:oddHBand="1" w:evenHBand="0" w:firstRowFirstColumn="0" w:firstRowLastColumn="0" w:lastRowFirstColumn="0" w:lastRowLastColumn="0"/>
              <w:rPr>
                <w:szCs w:val="16"/>
              </w:rPr>
            </w:pPr>
            <w:bookmarkStart w:id="807" w:name="_[E]_TomadorFisicasJuridicas"/>
            <w:bookmarkEnd w:id="807"/>
            <w:r w:rsidRPr="00515BEF">
              <w:rPr>
                <w:szCs w:val="16"/>
              </w:rPr>
              <w:t>[E] TomadorFisicasJuridicas</w:t>
            </w:r>
          </w:p>
        </w:tc>
        <w:tc>
          <w:tcPr>
            <w:tcW w:w="4536" w:type="dxa"/>
            <w:vAlign w:val="center"/>
          </w:tcPr>
          <w:p w14:paraId="0DA32E7B" w14:textId="77777777" w:rsidR="001F3984" w:rsidRPr="00E76601" w:rsidRDefault="001F3984" w:rsidP="001F3984">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Tomador personas físicas y jurídicas</w:t>
            </w:r>
          </w:p>
        </w:tc>
        <w:tc>
          <w:tcPr>
            <w:tcW w:w="397" w:type="dxa"/>
            <w:textDirection w:val="btLr"/>
            <w:vAlign w:val="center"/>
          </w:tcPr>
          <w:p w14:paraId="483AEF9D" w14:textId="77777777" w:rsidR="001F3984" w:rsidRPr="00E76601" w:rsidRDefault="001F3984" w:rsidP="001F3984">
            <w:pPr>
              <w:pStyle w:val="TextoCentradoTabla"/>
              <w:spacing w:before="0"/>
              <w:cnfStyle w:val="000000100000" w:firstRow="0" w:lastRow="0" w:firstColumn="0" w:lastColumn="0" w:oddVBand="0" w:evenVBand="0" w:oddHBand="1" w:evenHBand="0" w:firstRowFirstColumn="0" w:firstRowLastColumn="0" w:lastRowFirstColumn="0" w:lastRowLastColumn="0"/>
              <w:rPr>
                <w:rFonts w:cs="Arial"/>
              </w:rPr>
            </w:pPr>
            <w:r w:rsidRPr="00E76601">
              <w:rPr>
                <w:rFonts w:cs="Arial"/>
              </w:rPr>
              <w:t>No aplica</w:t>
            </w:r>
          </w:p>
        </w:tc>
        <w:tc>
          <w:tcPr>
            <w:tcW w:w="5103" w:type="dxa"/>
            <w:vAlign w:val="center"/>
          </w:tcPr>
          <w:p w14:paraId="18072617" w14:textId="77777777" w:rsidR="0018657E" w:rsidRDefault="0018657E" w:rsidP="009B7AA1">
            <w:pPr>
              <w:pStyle w:val="TextoCentradoTabla"/>
              <w:numPr>
                <w:ilvl w:val="0"/>
                <w:numId w:val="485"/>
              </w:numPr>
              <w:spacing w:before="0"/>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 0</w:t>
            </w:r>
          </w:p>
          <w:p w14:paraId="654D01D7" w14:textId="77777777" w:rsidR="001F3984" w:rsidRDefault="001F3984" w:rsidP="009B7AA1">
            <w:pPr>
              <w:pStyle w:val="TextoCentradoTabla"/>
              <w:numPr>
                <w:ilvl w:val="0"/>
                <w:numId w:val="485"/>
              </w:numPr>
              <w:spacing w:before="0"/>
              <w:jc w:val="both"/>
              <w:cnfStyle w:val="000000100000" w:firstRow="0" w:lastRow="0" w:firstColumn="0" w:lastColumn="0" w:oddVBand="0" w:evenVBand="0" w:oddHBand="1" w:evenHBand="0" w:firstRowFirstColumn="0" w:firstRowLastColumn="0" w:lastRowFirstColumn="0" w:lastRowLastColumn="0"/>
              <w:rPr>
                <w:rFonts w:cs="Arial"/>
              </w:rPr>
            </w:pPr>
            <w:r w:rsidRPr="00E76601">
              <w:rPr>
                <w:rFonts w:cs="Arial"/>
              </w:rPr>
              <w:t xml:space="preserve">Tamaño máximo </w:t>
            </w:r>
            <w:r>
              <w:rPr>
                <w:rFonts w:cs="Arial"/>
              </w:rPr>
              <w:t>20</w:t>
            </w:r>
            <w:r w:rsidRPr="00E76601">
              <w:rPr>
                <w:rFonts w:cs="Arial"/>
              </w:rPr>
              <w:t xml:space="preserve"> dígitos</w:t>
            </w:r>
            <w:r>
              <w:rPr>
                <w:rFonts w:cs="Arial"/>
              </w:rPr>
              <w:t>.</w:t>
            </w:r>
          </w:p>
          <w:p w14:paraId="564C8BDE" w14:textId="77777777" w:rsidR="004607B9" w:rsidRPr="00E76601" w:rsidRDefault="004607B9" w:rsidP="009B7AA1">
            <w:pPr>
              <w:pStyle w:val="TextoCentradoTabla"/>
              <w:numPr>
                <w:ilvl w:val="0"/>
                <w:numId w:val="485"/>
              </w:numPr>
              <w:spacing w:before="0"/>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No obligatorio</w:t>
            </w:r>
          </w:p>
        </w:tc>
      </w:tr>
      <w:tr w:rsidR="001F3984" w:rsidRPr="00E76601" w14:paraId="10CEF960" w14:textId="77777777" w:rsidTr="00586663">
        <w:trPr>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4C79FCAD" w14:textId="77777777" w:rsidR="001F3984" w:rsidRPr="00E76601" w:rsidRDefault="001F3984" w:rsidP="001F3984">
            <w:pPr>
              <w:pStyle w:val="Ttulo9"/>
              <w:spacing w:before="0"/>
              <w:jc w:val="center"/>
              <w:outlineLvl w:val="8"/>
              <w:rPr>
                <w:szCs w:val="16"/>
              </w:rPr>
            </w:pPr>
          </w:p>
        </w:tc>
        <w:tc>
          <w:tcPr>
            <w:tcW w:w="3402" w:type="dxa"/>
            <w:vAlign w:val="center"/>
          </w:tcPr>
          <w:p w14:paraId="7EDF6497" w14:textId="77777777" w:rsidR="001F3984" w:rsidRPr="00E76601" w:rsidRDefault="001F3984" w:rsidP="001F3984">
            <w:pPr>
              <w:pStyle w:val="Ttulo9"/>
              <w:spacing w:before="0"/>
              <w:outlineLvl w:val="8"/>
              <w:cnfStyle w:val="000000000000" w:firstRow="0" w:lastRow="0" w:firstColumn="0" w:lastColumn="0" w:oddVBand="0" w:evenVBand="0" w:oddHBand="0" w:evenHBand="0" w:firstRowFirstColumn="0" w:firstRowLastColumn="0" w:lastRowFirstColumn="0" w:lastRowLastColumn="0"/>
              <w:rPr>
                <w:szCs w:val="16"/>
              </w:rPr>
            </w:pPr>
            <w:bookmarkStart w:id="808" w:name="_[E]_ColectivaModalidadContributiva"/>
            <w:bookmarkEnd w:id="808"/>
            <w:r w:rsidRPr="00515BEF">
              <w:rPr>
                <w:szCs w:val="16"/>
              </w:rPr>
              <w:t>[E] ColectivaModalidadContributiva</w:t>
            </w:r>
          </w:p>
        </w:tc>
        <w:tc>
          <w:tcPr>
            <w:tcW w:w="4536" w:type="dxa"/>
            <w:vAlign w:val="center"/>
          </w:tcPr>
          <w:p w14:paraId="5B22FCB3" w14:textId="77777777" w:rsidR="001F3984" w:rsidRPr="00E76601" w:rsidRDefault="001F3984" w:rsidP="001F3984">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z w:val="16"/>
                <w:szCs w:val="16"/>
              </w:rPr>
              <w:t>Asegurados que pertenecen a una póliza colectiva (modalidad contributiva)</w:t>
            </w:r>
          </w:p>
        </w:tc>
        <w:tc>
          <w:tcPr>
            <w:tcW w:w="397" w:type="dxa"/>
            <w:textDirection w:val="btLr"/>
            <w:vAlign w:val="center"/>
          </w:tcPr>
          <w:p w14:paraId="68454501" w14:textId="77777777" w:rsidR="001F3984" w:rsidRPr="00E76601" w:rsidRDefault="001F3984" w:rsidP="001F3984">
            <w:pPr>
              <w:pStyle w:val="TextoCentradoTabla"/>
              <w:spacing w:before="0"/>
              <w:cnfStyle w:val="000000000000" w:firstRow="0" w:lastRow="0" w:firstColumn="0" w:lastColumn="0" w:oddVBand="0" w:evenVBand="0" w:oddHBand="0" w:evenHBand="0" w:firstRowFirstColumn="0" w:firstRowLastColumn="0" w:lastRowFirstColumn="0" w:lastRowLastColumn="0"/>
              <w:rPr>
                <w:rFonts w:cs="Arial"/>
              </w:rPr>
            </w:pPr>
            <w:r w:rsidRPr="00E76601">
              <w:rPr>
                <w:rFonts w:cs="Arial"/>
              </w:rPr>
              <w:t>No aplica</w:t>
            </w:r>
          </w:p>
        </w:tc>
        <w:tc>
          <w:tcPr>
            <w:tcW w:w="5103" w:type="dxa"/>
            <w:vAlign w:val="center"/>
          </w:tcPr>
          <w:p w14:paraId="4475195F" w14:textId="77777777" w:rsidR="001F3984" w:rsidRDefault="001F3984" w:rsidP="001F3984">
            <w:pPr>
              <w:pStyle w:val="TextoCentradoTabla"/>
              <w:spacing w:before="0"/>
              <w:jc w:val="both"/>
              <w:cnfStyle w:val="000000000000" w:firstRow="0" w:lastRow="0" w:firstColumn="0" w:lastColumn="0" w:oddVBand="0" w:evenVBand="0" w:oddHBand="0" w:evenHBand="0" w:firstRowFirstColumn="0" w:firstRowLastColumn="0" w:lastRowFirstColumn="0" w:lastRowLastColumn="0"/>
              <w:rPr>
                <w:rFonts w:cs="Arial"/>
              </w:rPr>
            </w:pPr>
          </w:p>
          <w:p w14:paraId="5B5B1B77" w14:textId="77777777" w:rsidR="001F3984" w:rsidRDefault="001F3984" w:rsidP="00F4314C">
            <w:pPr>
              <w:pStyle w:val="TextoCentradoTabla"/>
              <w:numPr>
                <w:ilvl w:val="0"/>
                <w:numId w:val="29"/>
              </w:numPr>
              <w:spacing w:before="0"/>
              <w:jc w:val="both"/>
              <w:cnfStyle w:val="000000000000" w:firstRow="0" w:lastRow="0" w:firstColumn="0" w:lastColumn="0" w:oddVBand="0" w:evenVBand="0" w:oddHBand="0" w:evenHBand="0" w:firstRowFirstColumn="0" w:firstRowLastColumn="0" w:lastRowFirstColumn="0" w:lastRowLastColumn="0"/>
              <w:rPr>
                <w:rFonts w:cs="Arial"/>
              </w:rPr>
            </w:pPr>
            <w:r>
              <w:rPr>
                <w:rFonts w:cs="Arial"/>
              </w:rPr>
              <w:t>≥ 0</w:t>
            </w:r>
          </w:p>
          <w:p w14:paraId="513988C9" w14:textId="77777777" w:rsidR="001F3984" w:rsidRPr="005518FA" w:rsidRDefault="001F3984" w:rsidP="00F4314C">
            <w:pPr>
              <w:pStyle w:val="TextoJustificadoTabla"/>
              <w:numPr>
                <w:ilvl w:val="0"/>
                <w:numId w:val="29"/>
              </w:numPr>
              <w:spacing w:before="0"/>
              <w:cnfStyle w:val="000000000000" w:firstRow="0" w:lastRow="0" w:firstColumn="0" w:lastColumn="0" w:oddVBand="0" w:evenVBand="0" w:oddHBand="0" w:evenHBand="0" w:firstRowFirstColumn="0" w:firstRowLastColumn="0" w:lastRowFirstColumn="0" w:lastRowLastColumn="0"/>
              <w:rPr>
                <w:rFonts w:cs="Arial"/>
                <w:lang w:val="es-CR"/>
              </w:rPr>
            </w:pPr>
            <w:r>
              <w:t>La suma de las variables “</w:t>
            </w:r>
            <w:r>
              <w:rPr>
                <w:rFonts w:cs="Arial"/>
              </w:rPr>
              <w:t>Asegurados que pertenecen a una póliza colectiva (modalidad contributiva)” más “Asegurados que pertenecen a una póliza colectiva (modalidad no contributiva)” solo puede ser igual a 0 o 100.</w:t>
            </w:r>
          </w:p>
          <w:p w14:paraId="274157B8" w14:textId="77777777" w:rsidR="005518FA" w:rsidRPr="00350E79" w:rsidRDefault="005518FA" w:rsidP="00F4314C">
            <w:pPr>
              <w:pStyle w:val="TextoJustificadoTabla"/>
              <w:numPr>
                <w:ilvl w:val="0"/>
                <w:numId w:val="29"/>
              </w:numPr>
              <w:spacing w:before="0"/>
              <w:cnfStyle w:val="000000000000" w:firstRow="0" w:lastRow="0" w:firstColumn="0" w:lastColumn="0" w:oddVBand="0" w:evenVBand="0" w:oddHBand="0" w:evenHBand="0" w:firstRowFirstColumn="0" w:firstRowLastColumn="0" w:lastRowFirstColumn="0" w:lastRowLastColumn="0"/>
              <w:rPr>
                <w:rFonts w:cs="Arial"/>
                <w:lang w:val="es-CR"/>
              </w:rPr>
            </w:pPr>
            <w:r>
              <w:rPr>
                <w:rFonts w:cs="Arial"/>
              </w:rPr>
              <w:t>Obligatorio</w:t>
            </w:r>
          </w:p>
        </w:tc>
      </w:tr>
      <w:tr w:rsidR="001F3984" w:rsidRPr="00E76601" w14:paraId="75ACB40E" w14:textId="77777777" w:rsidTr="00586663">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6F418EF2" w14:textId="77777777" w:rsidR="001F3984" w:rsidRPr="00E76601" w:rsidRDefault="001F3984" w:rsidP="001F3984">
            <w:pPr>
              <w:pStyle w:val="Ttulo9"/>
              <w:spacing w:before="0"/>
              <w:jc w:val="center"/>
              <w:outlineLvl w:val="8"/>
              <w:rPr>
                <w:szCs w:val="16"/>
              </w:rPr>
            </w:pPr>
          </w:p>
        </w:tc>
        <w:tc>
          <w:tcPr>
            <w:tcW w:w="3402" w:type="dxa"/>
            <w:vAlign w:val="center"/>
          </w:tcPr>
          <w:p w14:paraId="4115C729" w14:textId="77777777" w:rsidR="001F3984" w:rsidRPr="00E76601" w:rsidRDefault="001F3984" w:rsidP="001F3984">
            <w:pPr>
              <w:pStyle w:val="Ttulo9"/>
              <w:spacing w:before="0"/>
              <w:outlineLvl w:val="8"/>
              <w:cnfStyle w:val="000000100000" w:firstRow="0" w:lastRow="0" w:firstColumn="0" w:lastColumn="0" w:oddVBand="0" w:evenVBand="0" w:oddHBand="1" w:evenHBand="0" w:firstRowFirstColumn="0" w:firstRowLastColumn="0" w:lastRowFirstColumn="0" w:lastRowLastColumn="0"/>
              <w:rPr>
                <w:szCs w:val="16"/>
              </w:rPr>
            </w:pPr>
            <w:bookmarkStart w:id="809" w:name="_[E]_ColectivaModalidadNoContributiv"/>
            <w:bookmarkEnd w:id="809"/>
            <w:r w:rsidRPr="00515BEF">
              <w:rPr>
                <w:szCs w:val="16"/>
              </w:rPr>
              <w:t>[E] ColectivaModalidadNoContributiva</w:t>
            </w:r>
          </w:p>
        </w:tc>
        <w:tc>
          <w:tcPr>
            <w:tcW w:w="4536" w:type="dxa"/>
            <w:vAlign w:val="center"/>
          </w:tcPr>
          <w:p w14:paraId="7B864370" w14:textId="77777777" w:rsidR="001F3984" w:rsidRPr="00E76601" w:rsidRDefault="001F3984" w:rsidP="001F3984">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Asegurados que pertenecen a una póliza colectiva (modalidad no contributiva)</w:t>
            </w:r>
          </w:p>
        </w:tc>
        <w:tc>
          <w:tcPr>
            <w:tcW w:w="397" w:type="dxa"/>
            <w:textDirection w:val="btLr"/>
            <w:vAlign w:val="center"/>
          </w:tcPr>
          <w:p w14:paraId="68D60DD4" w14:textId="77777777" w:rsidR="001F3984" w:rsidRPr="00E76601" w:rsidRDefault="001F3984" w:rsidP="001F3984">
            <w:pPr>
              <w:pStyle w:val="TextoCentradoTabla"/>
              <w:spacing w:before="0"/>
              <w:cnfStyle w:val="000000100000" w:firstRow="0" w:lastRow="0" w:firstColumn="0" w:lastColumn="0" w:oddVBand="0" w:evenVBand="0" w:oddHBand="1" w:evenHBand="0" w:firstRowFirstColumn="0" w:firstRowLastColumn="0" w:lastRowFirstColumn="0" w:lastRowLastColumn="0"/>
              <w:rPr>
                <w:rFonts w:cs="Arial"/>
              </w:rPr>
            </w:pPr>
            <w:r w:rsidRPr="00E76601">
              <w:rPr>
                <w:rFonts w:cs="Arial"/>
              </w:rPr>
              <w:t>No aplica</w:t>
            </w:r>
          </w:p>
        </w:tc>
        <w:tc>
          <w:tcPr>
            <w:tcW w:w="5103" w:type="dxa"/>
            <w:vAlign w:val="center"/>
          </w:tcPr>
          <w:p w14:paraId="76DD7ED0" w14:textId="77777777" w:rsidR="001F3984" w:rsidRDefault="001F3984" w:rsidP="00F4314C">
            <w:pPr>
              <w:pStyle w:val="TextoCentradoTabla"/>
              <w:numPr>
                <w:ilvl w:val="0"/>
                <w:numId w:val="30"/>
              </w:numPr>
              <w:spacing w:before="0"/>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 0</w:t>
            </w:r>
          </w:p>
          <w:p w14:paraId="2A56FAFC" w14:textId="77777777" w:rsidR="001F3984" w:rsidRPr="005518FA" w:rsidRDefault="001F3984" w:rsidP="00F4314C">
            <w:pPr>
              <w:pStyle w:val="TextoJustificadoTabla"/>
              <w:numPr>
                <w:ilvl w:val="0"/>
                <w:numId w:val="30"/>
              </w:numPr>
              <w:spacing w:before="0"/>
              <w:cnfStyle w:val="000000100000" w:firstRow="0" w:lastRow="0" w:firstColumn="0" w:lastColumn="0" w:oddVBand="0" w:evenVBand="0" w:oddHBand="1" w:evenHBand="0" w:firstRowFirstColumn="0" w:firstRowLastColumn="0" w:lastRowFirstColumn="0" w:lastRowLastColumn="0"/>
              <w:rPr>
                <w:rFonts w:cs="Arial"/>
                <w:lang w:val="es-CR"/>
              </w:rPr>
            </w:pPr>
            <w:r>
              <w:t>La suma de las variables “</w:t>
            </w:r>
            <w:r>
              <w:rPr>
                <w:rFonts w:cs="Arial"/>
              </w:rPr>
              <w:t>Asegurados que pertenecen a una póliza colectiva (modalidad contributiva)” más “Asegurados que pertenecen a una póliza colectiva (modalidad no contributiva)” solo puede ser igual a 0 o 100.</w:t>
            </w:r>
          </w:p>
          <w:p w14:paraId="65E74E1E" w14:textId="77777777" w:rsidR="005518FA" w:rsidRPr="00350E79" w:rsidRDefault="005518FA" w:rsidP="00F4314C">
            <w:pPr>
              <w:pStyle w:val="TextoJustificadoTabla"/>
              <w:numPr>
                <w:ilvl w:val="0"/>
                <w:numId w:val="30"/>
              </w:numPr>
              <w:spacing w:before="0"/>
              <w:cnfStyle w:val="000000100000" w:firstRow="0" w:lastRow="0" w:firstColumn="0" w:lastColumn="0" w:oddVBand="0" w:evenVBand="0" w:oddHBand="1" w:evenHBand="0" w:firstRowFirstColumn="0" w:firstRowLastColumn="0" w:lastRowFirstColumn="0" w:lastRowLastColumn="0"/>
              <w:rPr>
                <w:rFonts w:cs="Arial"/>
                <w:lang w:val="es-CR"/>
              </w:rPr>
            </w:pPr>
            <w:r>
              <w:rPr>
                <w:rFonts w:cs="Arial"/>
              </w:rPr>
              <w:t>Obligatorio</w:t>
            </w:r>
          </w:p>
        </w:tc>
      </w:tr>
      <w:tr w:rsidR="001F3984" w:rsidRPr="00E76601" w14:paraId="08891B3F" w14:textId="77777777" w:rsidTr="00586663">
        <w:trPr>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7D847125" w14:textId="77777777" w:rsidR="001F3984" w:rsidRPr="00E76601" w:rsidRDefault="001F3984" w:rsidP="001F3984">
            <w:pPr>
              <w:pStyle w:val="Ttulo9"/>
              <w:spacing w:before="0"/>
              <w:jc w:val="center"/>
              <w:outlineLvl w:val="8"/>
              <w:rPr>
                <w:szCs w:val="16"/>
              </w:rPr>
            </w:pPr>
          </w:p>
        </w:tc>
        <w:tc>
          <w:tcPr>
            <w:tcW w:w="3402" w:type="dxa"/>
            <w:vAlign w:val="center"/>
          </w:tcPr>
          <w:p w14:paraId="5CF5A694" w14:textId="77777777" w:rsidR="001F3984" w:rsidRPr="00E76601" w:rsidRDefault="001F3984" w:rsidP="001F3984">
            <w:pPr>
              <w:pStyle w:val="Ttulo9"/>
              <w:spacing w:before="0"/>
              <w:outlineLvl w:val="8"/>
              <w:cnfStyle w:val="000000000000" w:firstRow="0" w:lastRow="0" w:firstColumn="0" w:lastColumn="0" w:oddVBand="0" w:evenVBand="0" w:oddHBand="0" w:evenHBand="0" w:firstRowFirstColumn="0" w:firstRowLastColumn="0" w:lastRowFirstColumn="0" w:lastRowLastColumn="0"/>
              <w:rPr>
                <w:szCs w:val="16"/>
              </w:rPr>
            </w:pPr>
            <w:bookmarkStart w:id="810" w:name="_[E]_DistribucionMonedaNacional"/>
            <w:bookmarkEnd w:id="810"/>
            <w:r w:rsidRPr="00515BEF">
              <w:rPr>
                <w:szCs w:val="16"/>
              </w:rPr>
              <w:t>[E] DistribucionMonedaNacional</w:t>
            </w:r>
          </w:p>
        </w:tc>
        <w:tc>
          <w:tcPr>
            <w:tcW w:w="4536" w:type="dxa"/>
            <w:vAlign w:val="center"/>
          </w:tcPr>
          <w:p w14:paraId="57046BA2" w14:textId="77777777" w:rsidR="001F3984" w:rsidRPr="00E76601" w:rsidRDefault="001F3984" w:rsidP="001F3984">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z w:val="16"/>
                <w:szCs w:val="16"/>
              </w:rPr>
              <w:t>Disttribución del número de pólizas Moneda Nacional</w:t>
            </w:r>
          </w:p>
        </w:tc>
        <w:tc>
          <w:tcPr>
            <w:tcW w:w="397" w:type="dxa"/>
            <w:textDirection w:val="btLr"/>
            <w:vAlign w:val="center"/>
          </w:tcPr>
          <w:p w14:paraId="5FA206F5" w14:textId="77777777" w:rsidR="001F3984" w:rsidRPr="00E76601" w:rsidRDefault="001F3984" w:rsidP="001F3984">
            <w:pPr>
              <w:pStyle w:val="TextoCentradoTabla"/>
              <w:spacing w:before="0"/>
              <w:cnfStyle w:val="000000000000" w:firstRow="0" w:lastRow="0" w:firstColumn="0" w:lastColumn="0" w:oddVBand="0" w:evenVBand="0" w:oddHBand="0" w:evenHBand="0" w:firstRowFirstColumn="0" w:firstRowLastColumn="0" w:lastRowFirstColumn="0" w:lastRowLastColumn="0"/>
              <w:rPr>
                <w:rFonts w:cs="Arial"/>
              </w:rPr>
            </w:pPr>
            <w:r w:rsidRPr="00E76601">
              <w:rPr>
                <w:rFonts w:cs="Arial"/>
              </w:rPr>
              <w:t>No aplica</w:t>
            </w:r>
          </w:p>
        </w:tc>
        <w:tc>
          <w:tcPr>
            <w:tcW w:w="5103" w:type="dxa"/>
            <w:vAlign w:val="center"/>
          </w:tcPr>
          <w:p w14:paraId="65F1CE6D" w14:textId="77777777" w:rsidR="005518FA" w:rsidRPr="0018657E" w:rsidRDefault="001F3984" w:rsidP="00F4314C">
            <w:pPr>
              <w:pStyle w:val="TextoCentradoTabla"/>
              <w:numPr>
                <w:ilvl w:val="0"/>
                <w:numId w:val="31"/>
              </w:numPr>
              <w:spacing w:before="0"/>
              <w:jc w:val="both"/>
              <w:cnfStyle w:val="000000000000" w:firstRow="0" w:lastRow="0" w:firstColumn="0" w:lastColumn="0" w:oddVBand="0" w:evenVBand="0" w:oddHBand="0" w:evenHBand="0" w:firstRowFirstColumn="0" w:firstRowLastColumn="0" w:lastRowFirstColumn="0" w:lastRowLastColumn="0"/>
              <w:rPr>
                <w:rFonts w:cs="Arial"/>
              </w:rPr>
            </w:pPr>
            <w:r>
              <w:rPr>
                <w:rFonts w:cs="Arial"/>
              </w:rPr>
              <w:t>≥ 0</w:t>
            </w:r>
          </w:p>
        </w:tc>
      </w:tr>
      <w:tr w:rsidR="001F3984" w:rsidRPr="00E76601" w14:paraId="50ACC037" w14:textId="77777777" w:rsidTr="00586663">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71" w:type="dxa"/>
            <w:vMerge/>
            <w:textDirection w:val="btLr"/>
          </w:tcPr>
          <w:p w14:paraId="0EE6E5BB" w14:textId="77777777" w:rsidR="001F3984" w:rsidRPr="00E76601" w:rsidRDefault="001F3984" w:rsidP="001F3984">
            <w:pPr>
              <w:pStyle w:val="Ttulo9"/>
              <w:spacing w:before="0"/>
              <w:jc w:val="center"/>
              <w:outlineLvl w:val="8"/>
              <w:rPr>
                <w:szCs w:val="16"/>
              </w:rPr>
            </w:pPr>
          </w:p>
        </w:tc>
        <w:tc>
          <w:tcPr>
            <w:tcW w:w="3402" w:type="dxa"/>
            <w:vAlign w:val="center"/>
          </w:tcPr>
          <w:p w14:paraId="4B07DFFE" w14:textId="77777777" w:rsidR="001F3984" w:rsidRPr="00E76601" w:rsidRDefault="001F3984" w:rsidP="001F3984">
            <w:pPr>
              <w:pStyle w:val="Ttulo9"/>
              <w:spacing w:before="0"/>
              <w:outlineLvl w:val="8"/>
              <w:cnfStyle w:val="000000100000" w:firstRow="0" w:lastRow="0" w:firstColumn="0" w:lastColumn="0" w:oddVBand="0" w:evenVBand="0" w:oddHBand="1" w:evenHBand="0" w:firstRowFirstColumn="0" w:firstRowLastColumn="0" w:lastRowFirstColumn="0" w:lastRowLastColumn="0"/>
              <w:rPr>
                <w:szCs w:val="16"/>
              </w:rPr>
            </w:pPr>
            <w:bookmarkStart w:id="811" w:name="_[E]_DistribucionMonedaInternacional"/>
            <w:bookmarkEnd w:id="811"/>
            <w:r w:rsidRPr="00515BEF">
              <w:rPr>
                <w:szCs w:val="16"/>
              </w:rPr>
              <w:t>[E] DistribucionMonedaInternacional</w:t>
            </w:r>
          </w:p>
        </w:tc>
        <w:tc>
          <w:tcPr>
            <w:tcW w:w="4536" w:type="dxa"/>
            <w:vAlign w:val="center"/>
          </w:tcPr>
          <w:p w14:paraId="082901CC" w14:textId="77777777" w:rsidR="001F3984" w:rsidRPr="00E76601" w:rsidRDefault="001F3984" w:rsidP="001F3984">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Disttribución del número de pólizas Moneda Extranjera</w:t>
            </w:r>
          </w:p>
        </w:tc>
        <w:tc>
          <w:tcPr>
            <w:tcW w:w="397" w:type="dxa"/>
            <w:textDirection w:val="btLr"/>
            <w:vAlign w:val="center"/>
          </w:tcPr>
          <w:p w14:paraId="28369F84" w14:textId="77777777" w:rsidR="001F3984" w:rsidRPr="00E76601" w:rsidRDefault="001F3984" w:rsidP="001F3984">
            <w:pPr>
              <w:pStyle w:val="TextoCentradoTabla"/>
              <w:spacing w:before="0"/>
              <w:cnfStyle w:val="000000100000" w:firstRow="0" w:lastRow="0" w:firstColumn="0" w:lastColumn="0" w:oddVBand="0" w:evenVBand="0" w:oddHBand="1" w:evenHBand="0" w:firstRowFirstColumn="0" w:firstRowLastColumn="0" w:lastRowFirstColumn="0" w:lastRowLastColumn="0"/>
              <w:rPr>
                <w:rFonts w:cs="Arial"/>
              </w:rPr>
            </w:pPr>
            <w:r w:rsidRPr="00E76601">
              <w:rPr>
                <w:rFonts w:cs="Arial"/>
              </w:rPr>
              <w:t>No aplica</w:t>
            </w:r>
          </w:p>
        </w:tc>
        <w:tc>
          <w:tcPr>
            <w:tcW w:w="5103" w:type="dxa"/>
            <w:vAlign w:val="center"/>
          </w:tcPr>
          <w:p w14:paraId="52924B77" w14:textId="77777777" w:rsidR="001F3984" w:rsidRDefault="001F3984" w:rsidP="00F4314C">
            <w:pPr>
              <w:pStyle w:val="TextoCentradoTabla"/>
              <w:numPr>
                <w:ilvl w:val="0"/>
                <w:numId w:val="32"/>
              </w:numPr>
              <w:spacing w:before="0"/>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 0</w:t>
            </w:r>
          </w:p>
          <w:p w14:paraId="5165FD21" w14:textId="77777777" w:rsidR="001F3984" w:rsidRPr="00296368" w:rsidRDefault="001F3984" w:rsidP="0018657E">
            <w:pPr>
              <w:pStyle w:val="TextoJustificadoTabla"/>
              <w:spacing w:before="0"/>
              <w:ind w:left="0"/>
              <w:cnfStyle w:val="000000100000" w:firstRow="0" w:lastRow="0" w:firstColumn="0" w:lastColumn="0" w:oddVBand="0" w:evenVBand="0" w:oddHBand="1" w:evenHBand="0" w:firstRowFirstColumn="0" w:firstRowLastColumn="0" w:lastRowFirstColumn="0" w:lastRowLastColumn="0"/>
              <w:rPr>
                <w:rFonts w:cs="Arial"/>
                <w:lang w:val="es-CR"/>
              </w:rPr>
            </w:pPr>
          </w:p>
        </w:tc>
      </w:tr>
    </w:tbl>
    <w:p w14:paraId="0E56E709" w14:textId="77777777" w:rsidR="004C7AF3" w:rsidRPr="00E76601" w:rsidRDefault="004C7AF3" w:rsidP="004C7AF3">
      <w:pPr>
        <w:rPr>
          <w:rFonts w:cs="Arial"/>
          <w:sz w:val="16"/>
          <w:szCs w:val="16"/>
          <w:lang w:eastAsia="en-US"/>
        </w:rPr>
      </w:pPr>
    </w:p>
    <w:p w14:paraId="36E9EAB5" w14:textId="77777777" w:rsidR="004C7AF3" w:rsidRDefault="004C7AF3" w:rsidP="004C7AF3">
      <w:pPr>
        <w:rPr>
          <w:lang w:val="es-ES_tradnl" w:eastAsia="en-US"/>
        </w:rPr>
      </w:pPr>
    </w:p>
    <w:p w14:paraId="46DE0290" w14:textId="77777777" w:rsidR="00284FA7" w:rsidRDefault="00284FA7" w:rsidP="004C7AF3">
      <w:pPr>
        <w:rPr>
          <w:lang w:val="es-ES_tradnl" w:eastAsia="en-US"/>
        </w:rPr>
      </w:pPr>
    </w:p>
    <w:p w14:paraId="4E151BDD" w14:textId="77777777" w:rsidR="004C7AF3" w:rsidRDefault="004C7AF3" w:rsidP="004C7AF3">
      <w:pPr>
        <w:rPr>
          <w:lang w:val="es-ES_tradnl" w:eastAsia="en-US"/>
        </w:rPr>
      </w:pPr>
    </w:p>
    <w:p w14:paraId="1ADAC70D" w14:textId="77777777" w:rsidR="00BF088A" w:rsidRDefault="00BF088A" w:rsidP="00BF088A">
      <w:pPr>
        <w:rPr>
          <w:lang w:val="es-ES_tradnl" w:eastAsia="en-US"/>
        </w:rPr>
      </w:pPr>
    </w:p>
    <w:p w14:paraId="5613086D" w14:textId="77777777" w:rsidR="00BA65DB" w:rsidRDefault="00BA65DB" w:rsidP="00BF088A">
      <w:pPr>
        <w:rPr>
          <w:lang w:val="es-ES_tradnl" w:eastAsia="en-US"/>
        </w:rPr>
      </w:pPr>
    </w:p>
    <w:p w14:paraId="33371B1C" w14:textId="77777777" w:rsidR="001437F1" w:rsidRDefault="00BA65DB" w:rsidP="008F7B17">
      <w:pPr>
        <w:pStyle w:val="Ttulo3"/>
        <w:rPr>
          <w:lang w:eastAsia="en-US"/>
        </w:rPr>
      </w:pPr>
      <w:r>
        <w:rPr>
          <w:lang w:eastAsia="en-US"/>
        </w:rPr>
        <w:br w:type="page"/>
      </w:r>
    </w:p>
    <w:p w14:paraId="6417CF05" w14:textId="77777777" w:rsidR="001437F1" w:rsidRDefault="001437F1" w:rsidP="00BF088A">
      <w:pPr>
        <w:rPr>
          <w:lang w:val="es-ES_tradnl" w:eastAsia="en-US"/>
        </w:rPr>
      </w:pPr>
    </w:p>
    <w:p w14:paraId="006DE875" w14:textId="77777777" w:rsidR="004C7AF3" w:rsidRPr="00480B81" w:rsidRDefault="00432B0B" w:rsidP="00F4314C">
      <w:pPr>
        <w:pStyle w:val="Ttulo2"/>
        <w:numPr>
          <w:ilvl w:val="1"/>
          <w:numId w:val="14"/>
        </w:numPr>
        <w:rPr>
          <w:lang w:eastAsia="en-US"/>
        </w:rPr>
      </w:pPr>
      <w:bookmarkStart w:id="812" w:name="_Toc136255544"/>
      <w:r>
        <w:t>[M]</w:t>
      </w:r>
      <w:r w:rsidR="004C7AF3" w:rsidRPr="002553D5">
        <w:rPr>
          <w:lang w:eastAsia="en-US"/>
        </w:rPr>
        <w:t>Modelo Runoff</w:t>
      </w:r>
      <w:bookmarkEnd w:id="812"/>
    </w:p>
    <w:p w14:paraId="137B8ABA" w14:textId="77777777" w:rsidR="004C7AF3" w:rsidRDefault="004C7AF3" w:rsidP="004C7AF3">
      <w:pPr>
        <w:ind w:left="708"/>
        <w:rPr>
          <w:lang w:val="es-ES_tradnl"/>
        </w:rPr>
      </w:pPr>
    </w:p>
    <w:p w14:paraId="0585BA39" w14:textId="77777777" w:rsidR="004C7AF3" w:rsidRDefault="004C7AF3" w:rsidP="004C7AF3">
      <w:pPr>
        <w:autoSpaceDE w:val="0"/>
        <w:autoSpaceDN w:val="0"/>
        <w:adjustRightInd w:val="0"/>
        <w:ind w:left="708"/>
        <w:jc w:val="both"/>
        <w:rPr>
          <w:lang w:val="es-ES_tradnl"/>
        </w:rPr>
      </w:pPr>
      <w:r w:rsidRPr="008C204F">
        <w:rPr>
          <w:lang w:val="es-ES_tradnl"/>
        </w:rPr>
        <w:t xml:space="preserve">En este modelo se recoge la evolución de las provisiones técnicas para prestaciones y de los siniestros a lo largo de cada periodo, distinguiendo éstos entre los ocurridos en ejercicios anteriores (siniestros pendientes al comienzo del ejercicio) y los siniestros ocurridos en el periodo de referencia, y dentro de unos y otros los que continúan pendientes al cierre del periodo y los terminados en el periodo. </w:t>
      </w:r>
    </w:p>
    <w:p w14:paraId="7645C19B" w14:textId="77777777" w:rsidR="004C7AF3" w:rsidRDefault="004C7AF3" w:rsidP="004C7AF3">
      <w:pPr>
        <w:autoSpaceDE w:val="0"/>
        <w:autoSpaceDN w:val="0"/>
        <w:adjustRightInd w:val="0"/>
        <w:ind w:left="708"/>
        <w:jc w:val="both"/>
        <w:rPr>
          <w:lang w:val="es-ES_tradnl"/>
        </w:rPr>
      </w:pPr>
    </w:p>
    <w:p w14:paraId="6D2155E6" w14:textId="77777777" w:rsidR="004C7AF3" w:rsidRPr="008C204F" w:rsidRDefault="004C7AF3" w:rsidP="004C7AF3">
      <w:pPr>
        <w:autoSpaceDE w:val="0"/>
        <w:autoSpaceDN w:val="0"/>
        <w:adjustRightInd w:val="0"/>
        <w:ind w:left="708"/>
        <w:jc w:val="both"/>
        <w:rPr>
          <w:lang w:val="es-ES_tradnl"/>
        </w:rPr>
      </w:pPr>
      <w:r w:rsidRPr="008C204F">
        <w:rPr>
          <w:lang w:val="es-ES_tradnl"/>
        </w:rPr>
        <w:t>A efectos de todos los modelos, y especialmente en éste de control de la provisión técnica para prestaciones, se entiende por ejercicio el año natural del 01 de enero al 31 de diciembre</w:t>
      </w:r>
      <w:r>
        <w:rPr>
          <w:lang w:val="es-ES_tradnl"/>
        </w:rPr>
        <w:t>;</w:t>
      </w:r>
      <w:r w:rsidRPr="008C204F">
        <w:rPr>
          <w:lang w:val="es-ES_tradnl"/>
        </w:rPr>
        <w:t xml:space="preserve">  el tiempo transcurrido entre el comienzo de un ejercicio y el final de periodo</w:t>
      </w:r>
      <w:r>
        <w:rPr>
          <w:lang w:val="es-ES_tradnl"/>
        </w:rPr>
        <w:t>.</w:t>
      </w:r>
      <w:r w:rsidRPr="008C204F">
        <w:rPr>
          <w:lang w:val="es-ES_tradnl"/>
        </w:rPr>
        <w:t xml:space="preserve"> </w:t>
      </w:r>
      <w:r>
        <w:rPr>
          <w:lang w:val="es-ES_tradnl"/>
        </w:rPr>
        <w:t xml:space="preserve"> Es importante indicar que solo aplica para aquellos ramos que han sido autorizados a la entidad, por la SUGESE</w:t>
      </w:r>
    </w:p>
    <w:p w14:paraId="32E94115" w14:textId="77777777" w:rsidR="004C7AF3" w:rsidRPr="008C204F" w:rsidRDefault="004C7AF3" w:rsidP="004C7AF3">
      <w:pPr>
        <w:ind w:left="708"/>
      </w:pPr>
    </w:p>
    <w:p w14:paraId="39728517" w14:textId="77777777" w:rsidR="004C7AF3" w:rsidRDefault="004C7AF3" w:rsidP="004C7AF3">
      <w:pPr>
        <w:ind w:left="708"/>
        <w:rPr>
          <w:lang w:val="es-ES_tradnl"/>
        </w:rPr>
      </w:pPr>
      <w:r>
        <w:rPr>
          <w:lang w:val="es-ES_tradnl"/>
        </w:rPr>
        <w:t>Se compone de tres nodos principales</w:t>
      </w:r>
      <w:r w:rsidRPr="002553D5">
        <w:rPr>
          <w:lang w:val="es-ES_tradnl"/>
        </w:rPr>
        <w:t xml:space="preserve"> Siniestros, PrimasYProvisionPrimasNoConsumidas y PolizasPeriodo</w:t>
      </w:r>
      <w:r>
        <w:rPr>
          <w:lang w:val="es-ES_tradnl"/>
        </w:rPr>
        <w:t>.</w:t>
      </w:r>
    </w:p>
    <w:p w14:paraId="7968A19D" w14:textId="77777777" w:rsidR="004C7AF3" w:rsidRDefault="004C7AF3" w:rsidP="004C7AF3">
      <w:pPr>
        <w:ind w:left="708"/>
        <w:rPr>
          <w:lang w:val="es-ES_tradnl"/>
        </w:rPr>
      </w:pPr>
      <w:r>
        <w:rPr>
          <w:lang w:val="es-ES_tradnl"/>
        </w:rPr>
        <w:t>El nodo Siniestros se compone de:</w:t>
      </w:r>
    </w:p>
    <w:p w14:paraId="3E0CF135" w14:textId="77777777" w:rsidR="004C7AF3" w:rsidRDefault="004C7AF3" w:rsidP="004C7AF3">
      <w:pPr>
        <w:ind w:left="708"/>
        <w:rPr>
          <w:lang w:val="es-ES_tradnl"/>
        </w:rPr>
      </w:pPr>
    </w:p>
    <w:p w14:paraId="118E4AC2" w14:textId="77777777" w:rsidR="004C7AF3" w:rsidRPr="00B1780B" w:rsidRDefault="004C7AF3" w:rsidP="00F4314C">
      <w:pPr>
        <w:pStyle w:val="Prrafodelista"/>
        <w:numPr>
          <w:ilvl w:val="0"/>
          <w:numId w:val="7"/>
        </w:numPr>
        <w:autoSpaceDE w:val="0"/>
        <w:autoSpaceDN w:val="0"/>
        <w:adjustRightInd w:val="0"/>
        <w:rPr>
          <w:lang w:val="es-ES_tradnl"/>
        </w:rPr>
      </w:pPr>
      <w:r w:rsidRPr="00B1780B">
        <w:rPr>
          <w:lang w:val="es-ES_tradnl"/>
        </w:rPr>
        <w:t>PendInicioEjercicioPendCierrePeriodo</w:t>
      </w:r>
    </w:p>
    <w:p w14:paraId="1AD6B96A" w14:textId="77777777" w:rsidR="004C7AF3" w:rsidRPr="00B1780B" w:rsidRDefault="004C7AF3" w:rsidP="00F4314C">
      <w:pPr>
        <w:pStyle w:val="Prrafodelista"/>
        <w:numPr>
          <w:ilvl w:val="0"/>
          <w:numId w:val="7"/>
        </w:numPr>
        <w:autoSpaceDE w:val="0"/>
        <w:autoSpaceDN w:val="0"/>
        <w:adjustRightInd w:val="0"/>
        <w:rPr>
          <w:lang w:val="es-ES_tradnl"/>
        </w:rPr>
      </w:pPr>
      <w:r w:rsidRPr="00B1780B">
        <w:rPr>
          <w:lang w:val="es-ES_tradnl"/>
        </w:rPr>
        <w:t>PendInicioEjercicioTermCierrePeriodo</w:t>
      </w:r>
    </w:p>
    <w:p w14:paraId="3A93CF2E" w14:textId="77777777" w:rsidR="004C7AF3" w:rsidRPr="00B1780B" w:rsidRDefault="004C7AF3" w:rsidP="00F4314C">
      <w:pPr>
        <w:pStyle w:val="Prrafodelista"/>
        <w:numPr>
          <w:ilvl w:val="0"/>
          <w:numId w:val="7"/>
        </w:numPr>
        <w:autoSpaceDE w:val="0"/>
        <w:autoSpaceDN w:val="0"/>
        <w:adjustRightInd w:val="0"/>
        <w:rPr>
          <w:lang w:val="es-ES_tradnl"/>
        </w:rPr>
      </w:pPr>
      <w:r w:rsidRPr="00B1780B">
        <w:rPr>
          <w:lang w:val="es-ES_tradnl"/>
        </w:rPr>
        <w:t>OcurridosPeriodoPendientesCierrePeriodo</w:t>
      </w:r>
    </w:p>
    <w:p w14:paraId="537FEFFA" w14:textId="77777777" w:rsidR="004C7AF3" w:rsidRPr="00B1780B" w:rsidRDefault="004C7AF3" w:rsidP="00F4314C">
      <w:pPr>
        <w:pStyle w:val="Prrafodelista"/>
        <w:numPr>
          <w:ilvl w:val="0"/>
          <w:numId w:val="7"/>
        </w:numPr>
        <w:autoSpaceDE w:val="0"/>
        <w:autoSpaceDN w:val="0"/>
        <w:adjustRightInd w:val="0"/>
        <w:rPr>
          <w:lang w:val="es-ES_tradnl"/>
        </w:rPr>
      </w:pPr>
      <w:r w:rsidRPr="00B1780B">
        <w:rPr>
          <w:lang w:val="es-ES_tradnl"/>
        </w:rPr>
        <w:t>OcurridosPeriodoTerminadosPeriodo</w:t>
      </w:r>
    </w:p>
    <w:p w14:paraId="6E26229C" w14:textId="77777777" w:rsidR="004C7AF3" w:rsidRDefault="004C7AF3" w:rsidP="00F4314C">
      <w:pPr>
        <w:pStyle w:val="Prrafodelista"/>
        <w:numPr>
          <w:ilvl w:val="0"/>
          <w:numId w:val="7"/>
        </w:numPr>
        <w:autoSpaceDE w:val="0"/>
        <w:autoSpaceDN w:val="0"/>
        <w:adjustRightInd w:val="0"/>
        <w:rPr>
          <w:lang w:val="es-ES_tradnl"/>
        </w:rPr>
      </w:pPr>
      <w:r w:rsidRPr="00B1780B">
        <w:rPr>
          <w:lang w:val="es-ES_tradnl"/>
        </w:rPr>
        <w:t>PendientesDeclaracion</w:t>
      </w:r>
    </w:p>
    <w:p w14:paraId="480A9DE0" w14:textId="77777777" w:rsidR="004C7AF3" w:rsidRDefault="004C7AF3" w:rsidP="004C7AF3">
      <w:pPr>
        <w:autoSpaceDE w:val="0"/>
        <w:autoSpaceDN w:val="0"/>
        <w:adjustRightInd w:val="0"/>
        <w:ind w:left="708"/>
        <w:rPr>
          <w:lang w:val="es-ES_tradnl"/>
        </w:rPr>
      </w:pPr>
    </w:p>
    <w:p w14:paraId="5A578718" w14:textId="77777777" w:rsidR="004C7AF3" w:rsidRDefault="004C7AF3" w:rsidP="004C7AF3">
      <w:pPr>
        <w:autoSpaceDE w:val="0"/>
        <w:autoSpaceDN w:val="0"/>
        <w:adjustRightInd w:val="0"/>
        <w:ind w:left="708"/>
        <w:rPr>
          <w:lang w:val="es-ES_tradnl"/>
        </w:rPr>
      </w:pPr>
      <w:r>
        <w:rPr>
          <w:lang w:val="es-ES_tradnl"/>
        </w:rPr>
        <w:t>La información se solicita por ramo por lo tanto  se deberá crear un nodo desglose por cada ramo al que la SUGESE haya autorizado a la aseguradora.</w:t>
      </w:r>
    </w:p>
    <w:p w14:paraId="6AE6930F" w14:textId="77777777" w:rsidR="004C7AF3" w:rsidRDefault="004C7AF3" w:rsidP="004C7AF3">
      <w:pPr>
        <w:autoSpaceDE w:val="0"/>
        <w:autoSpaceDN w:val="0"/>
        <w:adjustRightInd w:val="0"/>
        <w:ind w:left="708"/>
        <w:rPr>
          <w:lang w:val="es-ES_tradnl"/>
        </w:rPr>
      </w:pPr>
    </w:p>
    <w:p w14:paraId="2AA4A382" w14:textId="77777777" w:rsidR="004C7AF3" w:rsidRDefault="004C7AF3" w:rsidP="004C7AF3">
      <w:pPr>
        <w:autoSpaceDE w:val="0"/>
        <w:autoSpaceDN w:val="0"/>
        <w:adjustRightInd w:val="0"/>
        <w:ind w:left="708"/>
        <w:rPr>
          <w:lang w:val="es-ES_tradnl"/>
        </w:rPr>
      </w:pPr>
      <w:r>
        <w:rPr>
          <w:lang w:val="es-ES_tradnl"/>
        </w:rPr>
        <w:t>En siniestros</w:t>
      </w:r>
    </w:p>
    <w:p w14:paraId="09216BDA" w14:textId="77777777" w:rsidR="004C7AF3" w:rsidRPr="00986338" w:rsidRDefault="004C7AF3" w:rsidP="00F4314C">
      <w:pPr>
        <w:pStyle w:val="Prrafodelista"/>
        <w:numPr>
          <w:ilvl w:val="0"/>
          <w:numId w:val="8"/>
        </w:numPr>
        <w:autoSpaceDE w:val="0"/>
        <w:autoSpaceDN w:val="0"/>
        <w:adjustRightInd w:val="0"/>
        <w:rPr>
          <w:lang w:val="es-ES_tradnl"/>
        </w:rPr>
      </w:pPr>
      <w:r w:rsidRPr="00986338">
        <w:rPr>
          <w:lang w:val="es-ES_tradnl"/>
        </w:rPr>
        <w:t>PendInicioEjercicioPendCierrePeriodo</w:t>
      </w:r>
    </w:p>
    <w:p w14:paraId="62333175" w14:textId="77777777" w:rsidR="004C7AF3" w:rsidRPr="00986338" w:rsidRDefault="004C7AF3" w:rsidP="004C7AF3">
      <w:pPr>
        <w:autoSpaceDE w:val="0"/>
        <w:autoSpaceDN w:val="0"/>
        <w:adjustRightInd w:val="0"/>
        <w:ind w:left="1416"/>
        <w:rPr>
          <w:i/>
          <w:lang w:val="es-ES_tradnl"/>
        </w:rPr>
      </w:pPr>
      <w:r w:rsidRPr="00986338">
        <w:rPr>
          <w:i/>
          <w:lang w:val="es-ES_tradnl"/>
        </w:rPr>
        <w:tab/>
      </w:r>
      <w:r w:rsidRPr="00986338">
        <w:rPr>
          <w:i/>
          <w:lang w:val="es-ES_tradnl"/>
        </w:rPr>
        <w:tab/>
        <w:t>&lt;DesglosePorRamo&gt;</w:t>
      </w:r>
    </w:p>
    <w:p w14:paraId="60FD363C" w14:textId="77777777" w:rsidR="004C7AF3" w:rsidRPr="00986338" w:rsidRDefault="004C7AF3" w:rsidP="00F4314C">
      <w:pPr>
        <w:pStyle w:val="Prrafodelista"/>
        <w:numPr>
          <w:ilvl w:val="0"/>
          <w:numId w:val="8"/>
        </w:numPr>
        <w:autoSpaceDE w:val="0"/>
        <w:autoSpaceDN w:val="0"/>
        <w:adjustRightInd w:val="0"/>
        <w:rPr>
          <w:lang w:val="es-ES_tradnl"/>
        </w:rPr>
      </w:pPr>
      <w:r w:rsidRPr="00986338">
        <w:rPr>
          <w:lang w:val="es-ES_tradnl"/>
        </w:rPr>
        <w:t>PendInicioEjercicioTermCierrePeriodo</w:t>
      </w:r>
    </w:p>
    <w:p w14:paraId="6D1688BD" w14:textId="77777777" w:rsidR="004C7AF3" w:rsidRPr="00986338" w:rsidRDefault="004C7AF3" w:rsidP="004C7AF3">
      <w:pPr>
        <w:autoSpaceDE w:val="0"/>
        <w:autoSpaceDN w:val="0"/>
        <w:adjustRightInd w:val="0"/>
        <w:ind w:left="1416"/>
        <w:rPr>
          <w:lang w:val="es-ES_tradnl"/>
        </w:rPr>
      </w:pPr>
      <w:r>
        <w:rPr>
          <w:lang w:val="es-ES_tradnl"/>
        </w:rPr>
        <w:tab/>
      </w:r>
      <w:r>
        <w:rPr>
          <w:lang w:val="es-ES_tradnl"/>
        </w:rPr>
        <w:tab/>
        <w:t>&lt;</w:t>
      </w:r>
      <w:r w:rsidRPr="00986338">
        <w:rPr>
          <w:i/>
          <w:lang w:val="es-ES_tradnl"/>
        </w:rPr>
        <w:t>DesglosePorRamo</w:t>
      </w:r>
      <w:r>
        <w:rPr>
          <w:lang w:val="es-ES_tradnl"/>
        </w:rPr>
        <w:t>&gt;</w:t>
      </w:r>
    </w:p>
    <w:p w14:paraId="1488BEE9" w14:textId="77777777" w:rsidR="004C7AF3" w:rsidRPr="00986338" w:rsidRDefault="004C7AF3" w:rsidP="00F4314C">
      <w:pPr>
        <w:pStyle w:val="Prrafodelista"/>
        <w:numPr>
          <w:ilvl w:val="0"/>
          <w:numId w:val="8"/>
        </w:numPr>
        <w:autoSpaceDE w:val="0"/>
        <w:autoSpaceDN w:val="0"/>
        <w:adjustRightInd w:val="0"/>
        <w:rPr>
          <w:lang w:val="es-ES_tradnl"/>
        </w:rPr>
      </w:pPr>
      <w:r w:rsidRPr="00986338">
        <w:rPr>
          <w:lang w:val="es-ES_tradnl"/>
        </w:rPr>
        <w:t>OcurridosPeriodoPendientesCierrePeriodo</w:t>
      </w:r>
    </w:p>
    <w:p w14:paraId="5D10BB0C" w14:textId="77777777" w:rsidR="004C7AF3" w:rsidRPr="00986338" w:rsidRDefault="004C7AF3" w:rsidP="004C7AF3">
      <w:pPr>
        <w:autoSpaceDE w:val="0"/>
        <w:autoSpaceDN w:val="0"/>
        <w:adjustRightInd w:val="0"/>
        <w:ind w:left="1416"/>
        <w:rPr>
          <w:lang w:val="es-ES_tradnl"/>
        </w:rPr>
      </w:pPr>
      <w:r>
        <w:rPr>
          <w:lang w:val="es-ES_tradnl"/>
        </w:rPr>
        <w:tab/>
      </w:r>
      <w:r>
        <w:rPr>
          <w:lang w:val="es-ES_tradnl"/>
        </w:rPr>
        <w:tab/>
        <w:t>&lt;</w:t>
      </w:r>
      <w:r w:rsidRPr="00986338">
        <w:rPr>
          <w:i/>
          <w:lang w:val="es-ES_tradnl"/>
        </w:rPr>
        <w:t>DesglosePorRamo</w:t>
      </w:r>
      <w:r>
        <w:rPr>
          <w:lang w:val="es-ES_tradnl"/>
        </w:rPr>
        <w:t>&gt;</w:t>
      </w:r>
    </w:p>
    <w:p w14:paraId="65E4A35C" w14:textId="77777777" w:rsidR="004C7AF3" w:rsidRPr="00986338" w:rsidRDefault="004C7AF3" w:rsidP="00F4314C">
      <w:pPr>
        <w:pStyle w:val="Prrafodelista"/>
        <w:numPr>
          <w:ilvl w:val="0"/>
          <w:numId w:val="8"/>
        </w:numPr>
        <w:autoSpaceDE w:val="0"/>
        <w:autoSpaceDN w:val="0"/>
        <w:adjustRightInd w:val="0"/>
        <w:rPr>
          <w:lang w:val="es-ES_tradnl"/>
        </w:rPr>
      </w:pPr>
      <w:r w:rsidRPr="00986338">
        <w:rPr>
          <w:lang w:val="es-ES_tradnl"/>
        </w:rPr>
        <w:t>OcurridosPeriodoTerminadosPeriodo</w:t>
      </w:r>
    </w:p>
    <w:p w14:paraId="0F5BDEC3" w14:textId="77777777" w:rsidR="004C7AF3" w:rsidRPr="00986338" w:rsidRDefault="004C7AF3" w:rsidP="004C7AF3">
      <w:pPr>
        <w:autoSpaceDE w:val="0"/>
        <w:autoSpaceDN w:val="0"/>
        <w:adjustRightInd w:val="0"/>
        <w:ind w:left="1416"/>
        <w:rPr>
          <w:lang w:val="es-ES_tradnl"/>
        </w:rPr>
      </w:pPr>
      <w:r>
        <w:rPr>
          <w:lang w:val="es-ES_tradnl"/>
        </w:rPr>
        <w:tab/>
      </w:r>
      <w:r>
        <w:rPr>
          <w:lang w:val="es-ES_tradnl"/>
        </w:rPr>
        <w:tab/>
        <w:t>&lt;DesglosePorRamo&gt;</w:t>
      </w:r>
    </w:p>
    <w:p w14:paraId="527D8640" w14:textId="77777777" w:rsidR="004C7AF3" w:rsidRPr="00986338" w:rsidRDefault="004C7AF3" w:rsidP="00F4314C">
      <w:pPr>
        <w:pStyle w:val="Prrafodelista"/>
        <w:numPr>
          <w:ilvl w:val="0"/>
          <w:numId w:val="8"/>
        </w:numPr>
        <w:autoSpaceDE w:val="0"/>
        <w:autoSpaceDN w:val="0"/>
        <w:adjustRightInd w:val="0"/>
        <w:rPr>
          <w:lang w:val="es-ES_tradnl"/>
        </w:rPr>
      </w:pPr>
      <w:r w:rsidRPr="00986338">
        <w:rPr>
          <w:lang w:val="es-ES_tradnl"/>
        </w:rPr>
        <w:t>PendientesDeclaracion</w:t>
      </w:r>
    </w:p>
    <w:p w14:paraId="349433EC" w14:textId="77777777" w:rsidR="004C7AF3" w:rsidRPr="00986338" w:rsidRDefault="004C7AF3" w:rsidP="004C7AF3">
      <w:pPr>
        <w:autoSpaceDE w:val="0"/>
        <w:autoSpaceDN w:val="0"/>
        <w:adjustRightInd w:val="0"/>
        <w:ind w:left="1416"/>
        <w:rPr>
          <w:lang w:val="es-ES_tradnl"/>
        </w:rPr>
      </w:pPr>
      <w:r>
        <w:rPr>
          <w:lang w:val="es-ES_tradnl"/>
        </w:rPr>
        <w:tab/>
      </w:r>
      <w:r>
        <w:rPr>
          <w:lang w:val="es-ES_tradnl"/>
        </w:rPr>
        <w:tab/>
        <w:t>&lt;</w:t>
      </w:r>
      <w:r w:rsidRPr="00986338">
        <w:rPr>
          <w:i/>
          <w:lang w:val="es-ES_tradnl"/>
        </w:rPr>
        <w:t>DesglosePorRamo</w:t>
      </w:r>
      <w:r>
        <w:rPr>
          <w:lang w:val="es-ES_tradnl"/>
        </w:rPr>
        <w:t>&gt;</w:t>
      </w:r>
    </w:p>
    <w:p w14:paraId="3498A313" w14:textId="77777777" w:rsidR="004C7AF3" w:rsidRDefault="004C7AF3" w:rsidP="004C7AF3">
      <w:pPr>
        <w:autoSpaceDE w:val="0"/>
        <w:autoSpaceDN w:val="0"/>
        <w:adjustRightInd w:val="0"/>
        <w:ind w:left="708"/>
        <w:rPr>
          <w:lang w:val="es-ES_tradnl"/>
        </w:rPr>
      </w:pPr>
    </w:p>
    <w:p w14:paraId="5EB4EE89" w14:textId="77777777" w:rsidR="004C7AF3" w:rsidRDefault="004C7AF3" w:rsidP="004C7AF3">
      <w:pPr>
        <w:autoSpaceDE w:val="0"/>
        <w:autoSpaceDN w:val="0"/>
        <w:adjustRightInd w:val="0"/>
        <w:ind w:left="708"/>
        <w:rPr>
          <w:lang w:val="es-ES_tradnl"/>
        </w:rPr>
      </w:pPr>
      <w:r>
        <w:rPr>
          <w:lang w:val="es-ES_tradnl"/>
        </w:rPr>
        <w:t xml:space="preserve">En </w:t>
      </w:r>
      <w:r w:rsidRPr="00B1780B">
        <w:rPr>
          <w:lang w:val="es-ES_tradnl"/>
        </w:rPr>
        <w:t>PrimasYProvisionPrimasNoConsumidas</w:t>
      </w:r>
    </w:p>
    <w:p w14:paraId="5E2FE76B" w14:textId="77777777" w:rsidR="004C7AF3" w:rsidRPr="00986338" w:rsidRDefault="004C7AF3" w:rsidP="004C7AF3">
      <w:pPr>
        <w:autoSpaceDE w:val="0"/>
        <w:autoSpaceDN w:val="0"/>
        <w:adjustRightInd w:val="0"/>
        <w:ind w:left="1416"/>
        <w:rPr>
          <w:lang w:val="es-ES_tradnl"/>
        </w:rPr>
      </w:pPr>
      <w:r>
        <w:rPr>
          <w:lang w:val="es-ES_tradnl"/>
        </w:rPr>
        <w:tab/>
        <w:t>&lt;</w:t>
      </w:r>
      <w:r w:rsidRPr="00986338">
        <w:rPr>
          <w:i/>
          <w:lang w:val="es-ES_tradnl"/>
        </w:rPr>
        <w:t>DesglosePorRamo</w:t>
      </w:r>
      <w:r>
        <w:rPr>
          <w:lang w:val="es-ES_tradnl"/>
        </w:rPr>
        <w:t>&gt;</w:t>
      </w:r>
    </w:p>
    <w:p w14:paraId="6ECDD20E" w14:textId="77777777" w:rsidR="004C7AF3" w:rsidRPr="00B1780B" w:rsidRDefault="004C7AF3" w:rsidP="004C7AF3">
      <w:pPr>
        <w:autoSpaceDE w:val="0"/>
        <w:autoSpaceDN w:val="0"/>
        <w:adjustRightInd w:val="0"/>
        <w:ind w:left="708"/>
        <w:rPr>
          <w:lang w:val="es-ES_tradnl"/>
        </w:rPr>
      </w:pPr>
    </w:p>
    <w:p w14:paraId="69004949" w14:textId="77777777" w:rsidR="004C7AF3" w:rsidRDefault="004C7AF3" w:rsidP="004C7AF3">
      <w:pPr>
        <w:autoSpaceDE w:val="0"/>
        <w:autoSpaceDN w:val="0"/>
        <w:adjustRightInd w:val="0"/>
        <w:ind w:left="708"/>
        <w:rPr>
          <w:lang w:val="es-ES_tradnl"/>
        </w:rPr>
      </w:pPr>
      <w:r>
        <w:rPr>
          <w:lang w:val="es-ES_tradnl"/>
        </w:rPr>
        <w:lastRenderedPageBreak/>
        <w:t xml:space="preserve">En </w:t>
      </w:r>
      <w:r w:rsidRPr="00B1780B">
        <w:rPr>
          <w:lang w:val="es-ES_tradnl"/>
        </w:rPr>
        <w:t>PolizasPeriodo</w:t>
      </w:r>
    </w:p>
    <w:p w14:paraId="4B086C6E" w14:textId="77777777" w:rsidR="004C7AF3" w:rsidRPr="00986338" w:rsidRDefault="004C7AF3" w:rsidP="004C7AF3">
      <w:pPr>
        <w:autoSpaceDE w:val="0"/>
        <w:autoSpaceDN w:val="0"/>
        <w:adjustRightInd w:val="0"/>
        <w:ind w:left="1416"/>
        <w:rPr>
          <w:lang w:val="es-ES_tradnl"/>
        </w:rPr>
      </w:pPr>
      <w:r>
        <w:rPr>
          <w:lang w:val="es-ES_tradnl"/>
        </w:rPr>
        <w:tab/>
        <w:t>&lt;</w:t>
      </w:r>
      <w:r w:rsidRPr="00986338">
        <w:rPr>
          <w:i/>
          <w:lang w:val="es-ES_tradnl"/>
        </w:rPr>
        <w:t>DesglosePorRamo</w:t>
      </w:r>
      <w:r>
        <w:rPr>
          <w:lang w:val="es-ES_tradnl"/>
        </w:rPr>
        <w:t>&gt;</w:t>
      </w:r>
    </w:p>
    <w:p w14:paraId="1D349BEB" w14:textId="77777777" w:rsidR="004C7AF3" w:rsidRPr="00B1780B" w:rsidRDefault="004C7AF3" w:rsidP="004C7AF3">
      <w:pPr>
        <w:autoSpaceDE w:val="0"/>
        <w:autoSpaceDN w:val="0"/>
        <w:adjustRightInd w:val="0"/>
        <w:ind w:left="708"/>
        <w:rPr>
          <w:lang w:val="es-ES_tradnl"/>
        </w:rPr>
      </w:pPr>
    </w:p>
    <w:p w14:paraId="064E45B0" w14:textId="77777777" w:rsidR="004C7AF3" w:rsidRDefault="004C7AF3" w:rsidP="004C7AF3">
      <w:pPr>
        <w:autoSpaceDE w:val="0"/>
        <w:autoSpaceDN w:val="0"/>
        <w:adjustRightInd w:val="0"/>
        <w:ind w:left="708"/>
        <w:rPr>
          <w:lang w:val="es-ES_tradnl"/>
        </w:rPr>
      </w:pPr>
      <w:r>
        <w:rPr>
          <w:lang w:val="es-ES_tradnl"/>
        </w:rPr>
        <w:t xml:space="preserve">  </w:t>
      </w:r>
    </w:p>
    <w:p w14:paraId="03D43713" w14:textId="77777777" w:rsidR="004C7AF3" w:rsidRDefault="004C7AF3" w:rsidP="004C7AF3">
      <w:pPr>
        <w:ind w:left="708" w:firstLine="60"/>
        <w:rPr>
          <w:lang w:val="es-ES_tradnl"/>
        </w:rPr>
      </w:pPr>
    </w:p>
    <w:p w14:paraId="7F5187F9" w14:textId="77777777" w:rsidR="004C7AF3" w:rsidRDefault="004C7AF3" w:rsidP="004C7AF3">
      <w:pPr>
        <w:ind w:left="708" w:firstLine="60"/>
        <w:rPr>
          <w:lang w:val="es-ES_tradnl"/>
        </w:rPr>
      </w:pPr>
      <w:r w:rsidRPr="002553D5">
        <w:rPr>
          <w:rFonts w:cs="Arial"/>
          <w:noProof/>
          <w:lang w:val="es-CR" w:eastAsia="es-CR"/>
        </w:rPr>
        <w:drawing>
          <wp:inline distT="0" distB="0" distL="0" distR="0" wp14:anchorId="29418E35" wp14:editId="52F94DC3">
            <wp:extent cx="7781925" cy="3305175"/>
            <wp:effectExtent l="0" t="0" r="47625" b="0"/>
            <wp:docPr id="5" name="Diagrama 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89" r:lo="rId90" r:qs="rId91" r:cs="rId92"/>
              </a:graphicData>
            </a:graphic>
          </wp:inline>
        </w:drawing>
      </w:r>
    </w:p>
    <w:p w14:paraId="75DA64DF" w14:textId="77777777" w:rsidR="004C7AF3" w:rsidRDefault="004C7AF3" w:rsidP="004C7AF3">
      <w:pPr>
        <w:ind w:left="708" w:firstLine="60"/>
        <w:rPr>
          <w:lang w:val="es-ES_tradnl"/>
        </w:rPr>
      </w:pPr>
    </w:p>
    <w:p w14:paraId="565CC44F" w14:textId="77777777" w:rsidR="004C7AF3" w:rsidRPr="002553D5" w:rsidRDefault="004C7AF3" w:rsidP="004C7AF3">
      <w:pPr>
        <w:ind w:left="708" w:firstLine="60"/>
        <w:rPr>
          <w:lang w:val="es-ES_tradnl"/>
        </w:rPr>
      </w:pPr>
    </w:p>
    <w:p w14:paraId="3FE3E9EF" w14:textId="77777777" w:rsidR="004C7AF3" w:rsidRDefault="004C7AF3" w:rsidP="004C7AF3">
      <w:pPr>
        <w:rPr>
          <w:b/>
          <w:i/>
          <w:lang w:val="es-ES_tradnl"/>
        </w:rPr>
      </w:pPr>
      <w:r>
        <w:br w:type="page"/>
      </w:r>
    </w:p>
    <w:p w14:paraId="25924A7F" w14:textId="77777777" w:rsidR="004C7AF3" w:rsidRPr="002553D5" w:rsidRDefault="004C7AF3" w:rsidP="009B7AA1">
      <w:pPr>
        <w:pStyle w:val="Ttulo3"/>
        <w:numPr>
          <w:ilvl w:val="0"/>
          <w:numId w:val="464"/>
        </w:numPr>
        <w:rPr>
          <w:lang w:eastAsia="en-US"/>
        </w:rPr>
      </w:pPr>
      <w:bookmarkStart w:id="813" w:name="_Toc136255545"/>
      <w:r w:rsidRPr="002553D5">
        <w:rPr>
          <w:lang w:eastAsia="en-US"/>
        </w:rPr>
        <w:lastRenderedPageBreak/>
        <w:t>Siniestros</w:t>
      </w:r>
      <w:bookmarkEnd w:id="813"/>
    </w:p>
    <w:p w14:paraId="7840A75A" w14:textId="77777777" w:rsidR="004C7AF3" w:rsidRPr="002553D5" w:rsidRDefault="004C7AF3" w:rsidP="004C7AF3">
      <w:pPr>
        <w:rPr>
          <w:rFonts w:cs="Arial"/>
          <w:lang w:val="es-ES_tradnl"/>
        </w:rPr>
      </w:pPr>
    </w:p>
    <w:tbl>
      <w:tblPr>
        <w:tblStyle w:val="Cuadrculamedia3-nfasis1"/>
        <w:tblW w:w="14175" w:type="dxa"/>
        <w:tblLayout w:type="fixed"/>
        <w:tblLook w:val="04A0" w:firstRow="1" w:lastRow="0" w:firstColumn="1" w:lastColumn="0" w:noHBand="0" w:noVBand="1"/>
      </w:tblPr>
      <w:tblGrid>
        <w:gridCol w:w="737"/>
        <w:gridCol w:w="3402"/>
        <w:gridCol w:w="4536"/>
        <w:gridCol w:w="397"/>
        <w:gridCol w:w="5103"/>
      </w:tblGrid>
      <w:tr w:rsidR="004C7AF3" w:rsidRPr="006052EF" w14:paraId="694C90A8" w14:textId="77777777" w:rsidTr="00400F39">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636110E5" w14:textId="77777777" w:rsidR="004C7AF3" w:rsidRPr="00535A26" w:rsidRDefault="004C7AF3" w:rsidP="00400F39">
            <w:pPr>
              <w:ind w:left="113" w:right="113"/>
              <w:jc w:val="center"/>
              <w:rPr>
                <w:rFonts w:cs="Arial"/>
                <w:bCs w:val="0"/>
                <w:color w:val="FFFFFF"/>
                <w:sz w:val="16"/>
                <w:szCs w:val="16"/>
                <w:lang w:val="es-CR" w:eastAsia="es-CR"/>
              </w:rPr>
            </w:pPr>
            <w:r w:rsidRPr="00535A26">
              <w:rPr>
                <w:rFonts w:cs="Arial"/>
                <w:bCs w:val="0"/>
                <w:color w:val="FFFFFF"/>
                <w:sz w:val="16"/>
                <w:szCs w:val="16"/>
                <w:lang w:val="es-CR" w:eastAsia="es-CR"/>
              </w:rPr>
              <w:t>Nodo</w:t>
            </w:r>
          </w:p>
        </w:tc>
        <w:tc>
          <w:tcPr>
            <w:tcW w:w="3402" w:type="dxa"/>
            <w:vAlign w:val="center"/>
            <w:hideMark/>
          </w:tcPr>
          <w:p w14:paraId="1DD1FBEF" w14:textId="77777777" w:rsidR="004C7AF3" w:rsidRPr="00535A26" w:rsidRDefault="004C7AF3" w:rsidP="00400F39">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535A26">
              <w:rPr>
                <w:rFonts w:cs="Arial"/>
                <w:bCs w:val="0"/>
                <w:color w:val="FFFFFF"/>
                <w:sz w:val="16"/>
                <w:szCs w:val="16"/>
                <w:lang w:val="es-CR" w:eastAsia="es-CR"/>
              </w:rPr>
              <w:t>Atributo[A] / Elemento[E]</w:t>
            </w:r>
          </w:p>
        </w:tc>
        <w:tc>
          <w:tcPr>
            <w:tcW w:w="4536" w:type="dxa"/>
            <w:vAlign w:val="center"/>
            <w:hideMark/>
          </w:tcPr>
          <w:p w14:paraId="1BBAB207" w14:textId="77777777" w:rsidR="004C7AF3" w:rsidRPr="00535A26" w:rsidRDefault="004C7AF3" w:rsidP="00400F39">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535A26">
              <w:rPr>
                <w:rFonts w:cs="Arial"/>
                <w:bCs w:val="0"/>
                <w:color w:val="FFFFFF"/>
                <w:sz w:val="16"/>
                <w:szCs w:val="16"/>
                <w:lang w:val="es-CR" w:eastAsia="es-CR"/>
              </w:rPr>
              <w:t>Descripción</w:t>
            </w:r>
          </w:p>
        </w:tc>
        <w:tc>
          <w:tcPr>
            <w:tcW w:w="397" w:type="dxa"/>
            <w:textDirection w:val="btLr"/>
            <w:vAlign w:val="center"/>
            <w:hideMark/>
          </w:tcPr>
          <w:p w14:paraId="644C84D7" w14:textId="77777777" w:rsidR="004C7AF3" w:rsidRPr="00535A26" w:rsidRDefault="004C7AF3" w:rsidP="00400F39">
            <w:pPr>
              <w:ind w:left="113" w:right="113"/>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535A26">
              <w:rPr>
                <w:rFonts w:cs="Arial"/>
                <w:bCs w:val="0"/>
                <w:color w:val="FFFFFF"/>
                <w:sz w:val="16"/>
                <w:szCs w:val="16"/>
                <w:lang w:val="es-CR" w:eastAsia="es-CR"/>
              </w:rPr>
              <w:t>Cuenta catálogo</w:t>
            </w:r>
          </w:p>
        </w:tc>
        <w:tc>
          <w:tcPr>
            <w:tcW w:w="5103" w:type="dxa"/>
            <w:vAlign w:val="center"/>
            <w:hideMark/>
          </w:tcPr>
          <w:p w14:paraId="66912530" w14:textId="77777777" w:rsidR="004C7AF3" w:rsidRPr="00535A26" w:rsidRDefault="004C7AF3" w:rsidP="00400F39">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535A26">
              <w:rPr>
                <w:rFonts w:cs="Arial"/>
                <w:bCs w:val="0"/>
                <w:color w:val="FFFFFF"/>
                <w:sz w:val="16"/>
                <w:szCs w:val="16"/>
                <w:lang w:val="es-CR" w:eastAsia="es-CR"/>
              </w:rPr>
              <w:t>Validaciones</w:t>
            </w:r>
          </w:p>
        </w:tc>
      </w:tr>
      <w:tr w:rsidR="004C7AF3" w:rsidRPr="006052EF" w14:paraId="3F1D73E6"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39565E4A" w14:textId="77777777" w:rsidR="004C7AF3" w:rsidRPr="00535A26" w:rsidRDefault="000B6351" w:rsidP="00400F39">
            <w:pPr>
              <w:pStyle w:val="Ttulo9"/>
              <w:jc w:val="center"/>
              <w:outlineLvl w:val="8"/>
              <w:rPr>
                <w:b w:val="0"/>
                <w:lang w:eastAsia="es-CR"/>
              </w:rPr>
            </w:pPr>
            <w:r>
              <w:rPr>
                <w:b w:val="0"/>
              </w:rPr>
              <w:t>[E]</w:t>
            </w:r>
            <w:r w:rsidR="004C7AF3" w:rsidRPr="00535A26">
              <w:rPr>
                <w:b w:val="0"/>
                <w:lang w:eastAsia="es-CR"/>
              </w:rPr>
              <w:t>Siniestros</w:t>
            </w:r>
          </w:p>
        </w:tc>
        <w:tc>
          <w:tcPr>
            <w:tcW w:w="3402" w:type="dxa"/>
          </w:tcPr>
          <w:p w14:paraId="416C0DE1" w14:textId="77777777" w:rsidR="004C7AF3" w:rsidRDefault="005B73C0"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r>
              <w:rPr>
                <w:lang w:eastAsia="es-CR"/>
              </w:rPr>
              <w:t xml:space="preserve">Este nodo </w:t>
            </w:r>
            <w:r w:rsidR="00AF0695">
              <w:rPr>
                <w:lang w:eastAsia="es-CR"/>
              </w:rPr>
              <w:t xml:space="preserve">se </w:t>
            </w:r>
            <w:r w:rsidR="008521AD">
              <w:rPr>
                <w:lang w:eastAsia="es-CR"/>
              </w:rPr>
              <w:t>compone de los elementos:</w:t>
            </w:r>
          </w:p>
          <w:p w14:paraId="695D5823" w14:textId="77777777" w:rsidR="008521AD" w:rsidRPr="008521AD" w:rsidRDefault="008521AD" w:rsidP="00F4314C">
            <w:pPr>
              <w:pStyle w:val="Prrafodelista"/>
              <w:numPr>
                <w:ilvl w:val="0"/>
                <w:numId w:val="38"/>
              </w:num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Arial"/>
                <w:sz w:val="16"/>
                <w:szCs w:val="22"/>
                <w:lang w:eastAsia="es-CR"/>
              </w:rPr>
            </w:pPr>
            <w:r w:rsidRPr="008521AD">
              <w:rPr>
                <w:rFonts w:cs="Arial"/>
                <w:sz w:val="16"/>
                <w:szCs w:val="22"/>
                <w:lang w:eastAsia="es-CR"/>
              </w:rPr>
              <w:t>PendInicioEjercicioPendCierrePeriodo</w:t>
            </w:r>
          </w:p>
          <w:p w14:paraId="3D0B2A08" w14:textId="77777777" w:rsidR="008521AD" w:rsidRPr="008521AD" w:rsidRDefault="008521AD" w:rsidP="00F4314C">
            <w:pPr>
              <w:pStyle w:val="Prrafodelista"/>
              <w:numPr>
                <w:ilvl w:val="0"/>
                <w:numId w:val="38"/>
              </w:num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Arial"/>
                <w:sz w:val="16"/>
                <w:szCs w:val="22"/>
                <w:lang w:eastAsia="es-CR"/>
              </w:rPr>
            </w:pPr>
            <w:r w:rsidRPr="008521AD">
              <w:rPr>
                <w:rFonts w:cs="Arial"/>
                <w:sz w:val="16"/>
                <w:szCs w:val="22"/>
                <w:lang w:eastAsia="es-CR"/>
              </w:rPr>
              <w:t>PendInicioEjercicioTermCierrePeriodo</w:t>
            </w:r>
          </w:p>
          <w:p w14:paraId="70583D49" w14:textId="77777777" w:rsidR="008521AD" w:rsidRPr="008521AD" w:rsidRDefault="008521AD" w:rsidP="00F4314C">
            <w:pPr>
              <w:pStyle w:val="Prrafodelista"/>
              <w:numPr>
                <w:ilvl w:val="0"/>
                <w:numId w:val="38"/>
              </w:num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Arial"/>
                <w:sz w:val="16"/>
                <w:szCs w:val="22"/>
                <w:lang w:eastAsia="es-CR"/>
              </w:rPr>
            </w:pPr>
            <w:r w:rsidRPr="008521AD">
              <w:rPr>
                <w:rFonts w:cs="Arial"/>
                <w:sz w:val="16"/>
                <w:szCs w:val="22"/>
                <w:lang w:eastAsia="es-CR"/>
              </w:rPr>
              <w:t>OcurridosPeriodoPendientesCierrePeriodo</w:t>
            </w:r>
          </w:p>
          <w:p w14:paraId="04340532" w14:textId="77777777" w:rsidR="008521AD" w:rsidRPr="008521AD" w:rsidRDefault="008521AD" w:rsidP="00F4314C">
            <w:pPr>
              <w:pStyle w:val="Prrafodelista"/>
              <w:numPr>
                <w:ilvl w:val="0"/>
                <w:numId w:val="38"/>
              </w:num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Arial"/>
                <w:sz w:val="16"/>
                <w:szCs w:val="22"/>
                <w:lang w:eastAsia="es-CR"/>
              </w:rPr>
            </w:pPr>
            <w:r w:rsidRPr="008521AD">
              <w:rPr>
                <w:rFonts w:cs="Arial"/>
                <w:sz w:val="16"/>
                <w:szCs w:val="22"/>
                <w:lang w:eastAsia="es-CR"/>
              </w:rPr>
              <w:t>OcurridosPeriodoTerminadosPeriodo</w:t>
            </w:r>
          </w:p>
          <w:p w14:paraId="5AB80363" w14:textId="77777777" w:rsidR="008521AD" w:rsidRPr="008521AD" w:rsidRDefault="008521AD" w:rsidP="00F4314C">
            <w:pPr>
              <w:pStyle w:val="Prrafodelista"/>
              <w:numPr>
                <w:ilvl w:val="0"/>
                <w:numId w:val="38"/>
              </w:num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cs="Arial"/>
                <w:sz w:val="16"/>
                <w:szCs w:val="22"/>
                <w:lang w:eastAsia="es-CR"/>
              </w:rPr>
            </w:pPr>
            <w:r w:rsidRPr="008521AD">
              <w:rPr>
                <w:rFonts w:cs="Arial"/>
                <w:sz w:val="16"/>
                <w:szCs w:val="22"/>
                <w:lang w:eastAsia="es-CR"/>
              </w:rPr>
              <w:t>PendientesDeclaracion</w:t>
            </w:r>
          </w:p>
          <w:p w14:paraId="6066DDF4" w14:textId="77777777" w:rsidR="008521AD" w:rsidRPr="008521AD" w:rsidRDefault="008521AD" w:rsidP="008521AD">
            <w:pPr>
              <w:cnfStyle w:val="000000100000" w:firstRow="0" w:lastRow="0" w:firstColumn="0" w:lastColumn="0" w:oddVBand="0" w:evenVBand="0" w:oddHBand="1" w:evenHBand="0" w:firstRowFirstColumn="0" w:firstRowLastColumn="0" w:lastRowFirstColumn="0" w:lastRowLastColumn="0"/>
              <w:rPr>
                <w:lang w:eastAsia="es-CR"/>
              </w:rPr>
            </w:pPr>
          </w:p>
        </w:tc>
        <w:tc>
          <w:tcPr>
            <w:tcW w:w="4536" w:type="dxa"/>
            <w:vAlign w:val="center"/>
          </w:tcPr>
          <w:p w14:paraId="655DD68B" w14:textId="77777777" w:rsidR="004C7AF3" w:rsidRPr="006052EF" w:rsidRDefault="004C7AF3" w:rsidP="00417931">
            <w:pPr>
              <w:ind w:left="708" w:hanging="708"/>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Siniestros</w:t>
            </w:r>
            <w:r w:rsidR="00A71D49">
              <w:rPr>
                <w:rFonts w:cs="Arial"/>
                <w:color w:val="000000"/>
                <w:sz w:val="16"/>
                <w:szCs w:val="16"/>
                <w:lang w:val="es-CR" w:eastAsia="es-CR"/>
              </w:rPr>
              <w:t xml:space="preserve"> pendientes al inicio </w:t>
            </w:r>
            <w:r w:rsidR="00BC1D40">
              <w:rPr>
                <w:rFonts w:cs="Arial"/>
                <w:color w:val="000000"/>
                <w:sz w:val="16"/>
                <w:szCs w:val="16"/>
                <w:lang w:val="es-CR" w:eastAsia="es-CR"/>
              </w:rPr>
              <w:t>del período</w:t>
            </w:r>
            <w:r w:rsidR="00A71D49">
              <w:rPr>
                <w:rFonts w:cs="Arial"/>
                <w:color w:val="000000"/>
                <w:sz w:val="16"/>
                <w:szCs w:val="16"/>
                <w:lang w:val="es-CR" w:eastAsia="es-CR"/>
              </w:rPr>
              <w:t xml:space="preserve"> y pendientes al cierre del periodo.</w:t>
            </w:r>
          </w:p>
        </w:tc>
        <w:tc>
          <w:tcPr>
            <w:tcW w:w="397" w:type="dxa"/>
            <w:textDirection w:val="btLr"/>
            <w:vAlign w:val="center"/>
          </w:tcPr>
          <w:p w14:paraId="5BFC8AD4"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tcPr>
          <w:p w14:paraId="0266DC48"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xml:space="preserve">No aplica </w:t>
            </w:r>
          </w:p>
        </w:tc>
      </w:tr>
      <w:tr w:rsidR="004C7AF3" w:rsidRPr="006052EF" w14:paraId="4A41E633"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67F40BCE" w14:textId="77777777" w:rsidR="004C7AF3" w:rsidRPr="00535A26" w:rsidRDefault="000B6351" w:rsidP="00400F39">
            <w:pPr>
              <w:pStyle w:val="Ttulo9"/>
              <w:jc w:val="center"/>
              <w:outlineLvl w:val="8"/>
              <w:rPr>
                <w:b w:val="0"/>
                <w:lang w:eastAsia="es-CR"/>
              </w:rPr>
            </w:pPr>
            <w:r>
              <w:rPr>
                <w:b w:val="0"/>
              </w:rPr>
              <w:t>[E]</w:t>
            </w:r>
            <w:r w:rsidR="004C7AF3" w:rsidRPr="00535A26">
              <w:rPr>
                <w:b w:val="0"/>
                <w:lang w:eastAsia="es-CR"/>
              </w:rPr>
              <w:t>PendInicioEjercicioPendCierrePeriodo</w:t>
            </w:r>
          </w:p>
        </w:tc>
        <w:tc>
          <w:tcPr>
            <w:tcW w:w="3402" w:type="dxa"/>
            <w:hideMark/>
          </w:tcPr>
          <w:p w14:paraId="1875D919"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14" w:name="_[A]_TotalNumSiniestros"/>
            <w:bookmarkEnd w:id="814"/>
            <w:r w:rsidRPr="00535A26">
              <w:rPr>
                <w:lang w:eastAsia="es-CR"/>
              </w:rPr>
              <w:t>[A] TotalNumSiniestros</w:t>
            </w:r>
          </w:p>
        </w:tc>
        <w:tc>
          <w:tcPr>
            <w:tcW w:w="4536" w:type="dxa"/>
            <w:vAlign w:val="center"/>
            <w:hideMark/>
          </w:tcPr>
          <w:p w14:paraId="7C163FD6" w14:textId="77777777" w:rsidR="004C7AF3" w:rsidRPr="006052EF"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92FF0">
              <w:rPr>
                <w:rFonts w:cs="Arial"/>
                <w:color w:val="000000"/>
                <w:sz w:val="16"/>
                <w:szCs w:val="16"/>
                <w:lang w:val="es-CR" w:eastAsia="es-CR"/>
              </w:rPr>
              <w:t xml:space="preserve">Total del número de siniestros pendientes al comienzo </w:t>
            </w:r>
            <w:r w:rsidR="00417931">
              <w:rPr>
                <w:rFonts w:cs="Arial"/>
                <w:color w:val="000000"/>
                <w:sz w:val="16"/>
                <w:szCs w:val="16"/>
                <w:lang w:val="es-CR" w:eastAsia="es-CR"/>
              </w:rPr>
              <w:t>del período</w:t>
            </w:r>
            <w:r w:rsidRPr="00092FF0">
              <w:rPr>
                <w:rFonts w:cs="Arial"/>
                <w:color w:val="000000"/>
                <w:sz w:val="16"/>
                <w:szCs w:val="16"/>
                <w:lang w:val="es-CR" w:eastAsia="es-CR"/>
              </w:rPr>
              <w:t xml:space="preserve"> y pendientes al cierre del periodo</w:t>
            </w:r>
          </w:p>
        </w:tc>
        <w:tc>
          <w:tcPr>
            <w:tcW w:w="397" w:type="dxa"/>
            <w:textDirection w:val="btLr"/>
            <w:vAlign w:val="center"/>
            <w:hideMark/>
          </w:tcPr>
          <w:p w14:paraId="7C9BF7F0"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0683B47E" w14:textId="77777777" w:rsidR="004C7AF3" w:rsidRPr="006052EF" w:rsidRDefault="00000000"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NumSiniestros" w:history="1">
              <w:r w:rsidR="004C7AF3" w:rsidRPr="006052EF">
                <w:rPr>
                  <w:rStyle w:val="Hipervnculo"/>
                  <w:rFonts w:cs="Arial"/>
                  <w:sz w:val="16"/>
                  <w:szCs w:val="16"/>
                  <w:lang w:val="es-CR" w:eastAsia="es-CR"/>
                </w:rPr>
                <w:t>[A] TotalNumSiniestros</w:t>
              </w:r>
            </w:hyperlink>
            <w:r w:rsidR="004C7AF3" w:rsidRPr="006052EF">
              <w:rPr>
                <w:rFonts w:cs="Arial"/>
                <w:color w:val="000000"/>
                <w:sz w:val="16"/>
                <w:szCs w:val="16"/>
                <w:lang w:val="es-CR" w:eastAsia="es-CR"/>
              </w:rPr>
              <w:t xml:space="preserve"> = ∑ </w:t>
            </w:r>
            <w:hyperlink w:anchor="_[E]_NumSiniestros" w:history="1">
              <w:r w:rsidR="004C7AF3" w:rsidRPr="006052EF">
                <w:rPr>
                  <w:rStyle w:val="Hipervnculo"/>
                  <w:rFonts w:cs="Arial"/>
                  <w:sz w:val="16"/>
                  <w:szCs w:val="16"/>
                  <w:lang w:val="es-CR" w:eastAsia="es-CR"/>
                </w:rPr>
                <w:t>[E] NumSiniestros</w:t>
              </w:r>
            </w:hyperlink>
          </w:p>
          <w:p w14:paraId="05AFF475"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C7AF3" w:rsidRPr="006052EF" w14:paraId="4C0DF28F"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5D29071F" w14:textId="77777777" w:rsidR="004C7AF3" w:rsidRPr="00535A26" w:rsidRDefault="004C7AF3" w:rsidP="00400F39">
            <w:pPr>
              <w:pStyle w:val="Ttulo9"/>
              <w:jc w:val="center"/>
              <w:outlineLvl w:val="8"/>
              <w:rPr>
                <w:b w:val="0"/>
                <w:lang w:eastAsia="es-CR"/>
              </w:rPr>
            </w:pPr>
          </w:p>
        </w:tc>
        <w:tc>
          <w:tcPr>
            <w:tcW w:w="3402" w:type="dxa"/>
            <w:hideMark/>
          </w:tcPr>
          <w:p w14:paraId="0A030CE0"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15" w:name="_[A]_TotalImportePagadoComienzo"/>
            <w:bookmarkEnd w:id="815"/>
            <w:r w:rsidRPr="00535A26">
              <w:rPr>
                <w:lang w:eastAsia="es-CR"/>
              </w:rPr>
              <w:t>[A] TotalImportePagadoComienzo</w:t>
            </w:r>
          </w:p>
        </w:tc>
        <w:tc>
          <w:tcPr>
            <w:tcW w:w="4536" w:type="dxa"/>
            <w:vAlign w:val="center"/>
            <w:hideMark/>
          </w:tcPr>
          <w:p w14:paraId="3211B455" w14:textId="77777777" w:rsidR="004C7AF3" w:rsidRPr="00092FF0" w:rsidRDefault="004C7AF3" w:rsidP="0045358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92FF0">
              <w:rPr>
                <w:rFonts w:cs="Arial"/>
                <w:color w:val="000000"/>
                <w:sz w:val="16"/>
                <w:szCs w:val="16"/>
                <w:lang w:val="es-CR" w:eastAsia="es-CR"/>
              </w:rPr>
              <w:t xml:space="preserve">Total del importe pagado hasta comienzo </w:t>
            </w:r>
            <w:r w:rsidR="00417931">
              <w:rPr>
                <w:rFonts w:cs="Arial"/>
                <w:color w:val="000000"/>
                <w:sz w:val="16"/>
                <w:szCs w:val="16"/>
                <w:lang w:val="es-CR" w:eastAsia="es-CR"/>
              </w:rPr>
              <w:t>del período</w:t>
            </w:r>
          </w:p>
        </w:tc>
        <w:tc>
          <w:tcPr>
            <w:tcW w:w="397" w:type="dxa"/>
            <w:textDirection w:val="btLr"/>
            <w:vAlign w:val="center"/>
            <w:hideMark/>
          </w:tcPr>
          <w:p w14:paraId="6C3FFB3D"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6D96559C" w14:textId="77777777" w:rsidR="009E58ED" w:rsidRDefault="00000000"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ImportePagadoComienzo" w:history="1">
              <w:r w:rsidR="004C7AF3" w:rsidRPr="006052EF">
                <w:rPr>
                  <w:rStyle w:val="Hipervnculo"/>
                  <w:rFonts w:cs="Arial"/>
                  <w:sz w:val="16"/>
                  <w:szCs w:val="16"/>
                  <w:lang w:val="es-CR" w:eastAsia="es-CR"/>
                </w:rPr>
                <w:t>[A] TotalImportePagadoComienzo</w:t>
              </w:r>
            </w:hyperlink>
            <w:r w:rsidR="004C7AF3" w:rsidRPr="006052EF">
              <w:rPr>
                <w:rFonts w:cs="Arial"/>
                <w:color w:val="000000"/>
                <w:sz w:val="16"/>
                <w:szCs w:val="16"/>
                <w:lang w:val="es-CR" w:eastAsia="es-CR"/>
              </w:rPr>
              <w:t xml:space="preserve">= </w:t>
            </w:r>
          </w:p>
          <w:p w14:paraId="3B5F24A7"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xml:space="preserve">∑ </w:t>
            </w:r>
            <w:hyperlink w:anchor="_[E]_ImportePagadoComienzo" w:history="1">
              <w:r w:rsidRPr="006052EF">
                <w:rPr>
                  <w:rStyle w:val="Hipervnculo"/>
                  <w:rFonts w:cs="Arial"/>
                  <w:sz w:val="16"/>
                  <w:szCs w:val="16"/>
                  <w:lang w:val="es-CR" w:eastAsia="es-CR"/>
                </w:rPr>
                <w:t>[E] ImportePagadoComienzo</w:t>
              </w:r>
            </w:hyperlink>
          </w:p>
        </w:tc>
      </w:tr>
      <w:tr w:rsidR="004C7AF3" w:rsidRPr="006052EF" w14:paraId="0F481BEE"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4E1F3443" w14:textId="77777777" w:rsidR="004C7AF3" w:rsidRPr="00535A26" w:rsidRDefault="004C7AF3" w:rsidP="00400F39">
            <w:pPr>
              <w:pStyle w:val="Ttulo9"/>
              <w:jc w:val="center"/>
              <w:outlineLvl w:val="8"/>
              <w:rPr>
                <w:b w:val="0"/>
                <w:lang w:eastAsia="es-CR"/>
              </w:rPr>
            </w:pPr>
          </w:p>
        </w:tc>
        <w:tc>
          <w:tcPr>
            <w:tcW w:w="3402" w:type="dxa"/>
            <w:hideMark/>
          </w:tcPr>
          <w:p w14:paraId="1E24BFCA"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16" w:name="_[A]_TotalProvisionComienzo"/>
            <w:bookmarkEnd w:id="816"/>
            <w:r w:rsidRPr="00535A26">
              <w:rPr>
                <w:lang w:eastAsia="es-CR"/>
              </w:rPr>
              <w:t>[A] TotalProvisionComienzo</w:t>
            </w:r>
          </w:p>
        </w:tc>
        <w:tc>
          <w:tcPr>
            <w:tcW w:w="4536" w:type="dxa"/>
            <w:vAlign w:val="center"/>
            <w:hideMark/>
          </w:tcPr>
          <w:p w14:paraId="02DE6CDF" w14:textId="77777777" w:rsidR="004C7AF3" w:rsidRPr="006052EF"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xml:space="preserve">Total provisión al comienzo </w:t>
            </w:r>
            <w:r w:rsidR="00417931">
              <w:rPr>
                <w:rFonts w:cs="Arial"/>
                <w:color w:val="000000"/>
                <w:sz w:val="16"/>
                <w:szCs w:val="16"/>
                <w:lang w:val="es-CR" w:eastAsia="es-CR"/>
              </w:rPr>
              <w:t>del período</w:t>
            </w:r>
          </w:p>
        </w:tc>
        <w:tc>
          <w:tcPr>
            <w:tcW w:w="397" w:type="dxa"/>
            <w:textDirection w:val="btLr"/>
            <w:vAlign w:val="center"/>
            <w:hideMark/>
          </w:tcPr>
          <w:p w14:paraId="2A035B3D"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tcPr>
          <w:p w14:paraId="5DCFFDCA" w14:textId="77777777" w:rsidR="004C7AF3" w:rsidRPr="006052EF" w:rsidRDefault="00000000"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ProvisionComienzo" w:history="1">
              <w:r w:rsidR="004C7AF3" w:rsidRPr="006052EF">
                <w:rPr>
                  <w:rStyle w:val="Hipervnculo"/>
                  <w:rFonts w:cs="Arial"/>
                  <w:sz w:val="16"/>
                  <w:szCs w:val="16"/>
                  <w:lang w:val="es-CR" w:eastAsia="es-CR"/>
                </w:rPr>
                <w:t>[A] TotalProvisionComienzo</w:t>
              </w:r>
            </w:hyperlink>
            <w:r w:rsidR="004C7AF3" w:rsidRPr="006052EF">
              <w:rPr>
                <w:rFonts w:cs="Arial"/>
                <w:color w:val="000000"/>
                <w:sz w:val="16"/>
                <w:szCs w:val="16"/>
                <w:lang w:val="es-CR" w:eastAsia="es-CR"/>
              </w:rPr>
              <w:t xml:space="preserve"> = ∑ </w:t>
            </w:r>
            <w:hyperlink w:anchor="_[E]_ProvisionComienzo" w:history="1">
              <w:r w:rsidR="004C7AF3" w:rsidRPr="006052EF">
                <w:rPr>
                  <w:rStyle w:val="Hipervnculo"/>
                  <w:rFonts w:cs="Arial"/>
                  <w:sz w:val="16"/>
                  <w:szCs w:val="16"/>
                  <w:lang w:val="es-CR" w:eastAsia="es-CR"/>
                </w:rPr>
                <w:t>[E] ProvisionComienzo</w:t>
              </w:r>
            </w:hyperlink>
          </w:p>
        </w:tc>
      </w:tr>
      <w:tr w:rsidR="004C7AF3" w:rsidRPr="006052EF" w14:paraId="54788E6F"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5C64425D" w14:textId="77777777" w:rsidR="004C7AF3" w:rsidRPr="00535A26" w:rsidRDefault="004C7AF3" w:rsidP="00400F39">
            <w:pPr>
              <w:pStyle w:val="Ttulo9"/>
              <w:jc w:val="center"/>
              <w:outlineLvl w:val="8"/>
              <w:rPr>
                <w:b w:val="0"/>
                <w:lang w:eastAsia="es-CR"/>
              </w:rPr>
            </w:pPr>
          </w:p>
        </w:tc>
        <w:tc>
          <w:tcPr>
            <w:tcW w:w="3402" w:type="dxa"/>
            <w:hideMark/>
          </w:tcPr>
          <w:p w14:paraId="0D52DFE0"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17" w:name="_[A]_TotalImportePagadoPeriodo"/>
            <w:bookmarkEnd w:id="817"/>
            <w:r w:rsidRPr="00535A26">
              <w:rPr>
                <w:lang w:eastAsia="es-CR"/>
              </w:rPr>
              <w:t>[A] TotalImportePagadoPeriodo</w:t>
            </w:r>
          </w:p>
        </w:tc>
        <w:tc>
          <w:tcPr>
            <w:tcW w:w="4536" w:type="dxa"/>
            <w:vAlign w:val="center"/>
            <w:hideMark/>
          </w:tcPr>
          <w:p w14:paraId="3F63520B" w14:textId="77777777" w:rsidR="004C7AF3" w:rsidRPr="006052EF"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Total del Importe pagado en el período</w:t>
            </w:r>
          </w:p>
        </w:tc>
        <w:tc>
          <w:tcPr>
            <w:tcW w:w="397" w:type="dxa"/>
            <w:textDirection w:val="btLr"/>
            <w:vAlign w:val="center"/>
            <w:hideMark/>
          </w:tcPr>
          <w:p w14:paraId="604F3647"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59E22A2B" w14:textId="77777777" w:rsidR="004C7AF3" w:rsidRPr="006052EF" w:rsidRDefault="00000000"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ImportePagadoPeriodo" w:history="1">
              <w:r w:rsidR="004C7AF3" w:rsidRPr="006052EF">
                <w:rPr>
                  <w:rStyle w:val="Hipervnculo"/>
                  <w:rFonts w:cs="Arial"/>
                  <w:sz w:val="16"/>
                  <w:szCs w:val="16"/>
                  <w:lang w:val="es-CR" w:eastAsia="es-CR"/>
                </w:rPr>
                <w:t>[A] TotalImportePagadoPeriodo</w:t>
              </w:r>
            </w:hyperlink>
            <w:r w:rsidR="004C7AF3" w:rsidRPr="006052EF">
              <w:rPr>
                <w:rFonts w:cs="Arial"/>
                <w:color w:val="000000"/>
                <w:sz w:val="16"/>
                <w:szCs w:val="16"/>
                <w:lang w:val="es-CR" w:eastAsia="es-CR"/>
              </w:rPr>
              <w:t xml:space="preserve"> = ∑ </w:t>
            </w:r>
            <w:hyperlink w:anchor="_[E]_ImportePagadoPeriodo" w:history="1">
              <w:r w:rsidR="004C7AF3" w:rsidRPr="006052EF">
                <w:rPr>
                  <w:rStyle w:val="Hipervnculo"/>
                  <w:rFonts w:cs="Arial"/>
                  <w:sz w:val="16"/>
                  <w:szCs w:val="16"/>
                  <w:lang w:val="es-CR" w:eastAsia="es-CR"/>
                </w:rPr>
                <w:t>[E] ImportePagadoPeriodo</w:t>
              </w:r>
            </w:hyperlink>
          </w:p>
        </w:tc>
      </w:tr>
      <w:tr w:rsidR="004C7AF3" w:rsidRPr="006052EF" w14:paraId="24E47AC7"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2FFD17DC" w14:textId="77777777" w:rsidR="004C7AF3" w:rsidRPr="00535A26" w:rsidRDefault="004C7AF3" w:rsidP="00400F39">
            <w:pPr>
              <w:pStyle w:val="Ttulo9"/>
              <w:jc w:val="center"/>
              <w:outlineLvl w:val="8"/>
              <w:rPr>
                <w:b w:val="0"/>
                <w:lang w:eastAsia="es-CR"/>
              </w:rPr>
            </w:pPr>
          </w:p>
        </w:tc>
        <w:tc>
          <w:tcPr>
            <w:tcW w:w="3402" w:type="dxa"/>
            <w:hideMark/>
          </w:tcPr>
          <w:p w14:paraId="1B891D1A"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18" w:name="_[A]_TotalProvisionCierrePeriodo"/>
            <w:bookmarkEnd w:id="818"/>
            <w:r w:rsidRPr="00535A26">
              <w:rPr>
                <w:lang w:eastAsia="es-CR"/>
              </w:rPr>
              <w:t>[A] TotalProvisionCierrePeriodo</w:t>
            </w:r>
          </w:p>
        </w:tc>
        <w:tc>
          <w:tcPr>
            <w:tcW w:w="4536" w:type="dxa"/>
            <w:vAlign w:val="center"/>
            <w:hideMark/>
          </w:tcPr>
          <w:p w14:paraId="762E418A" w14:textId="77777777" w:rsidR="004C7AF3" w:rsidRPr="006052EF"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Total de la Provisión al cierre del período</w:t>
            </w:r>
          </w:p>
        </w:tc>
        <w:tc>
          <w:tcPr>
            <w:tcW w:w="397" w:type="dxa"/>
            <w:textDirection w:val="btLr"/>
            <w:vAlign w:val="center"/>
            <w:hideMark/>
          </w:tcPr>
          <w:p w14:paraId="679535D4"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623EF907" w14:textId="77777777" w:rsidR="004C7AF3" w:rsidRPr="006052EF" w:rsidRDefault="00000000"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ProvisionCierrePeriodo" w:history="1">
              <w:r w:rsidR="004C7AF3" w:rsidRPr="006052EF">
                <w:rPr>
                  <w:rStyle w:val="Hipervnculo"/>
                  <w:rFonts w:cs="Arial"/>
                  <w:sz w:val="16"/>
                  <w:szCs w:val="16"/>
                  <w:lang w:val="es-CR" w:eastAsia="es-CR"/>
                </w:rPr>
                <w:t>[A] TotalProvisionCierrePeriodo</w:t>
              </w:r>
            </w:hyperlink>
            <w:r w:rsidR="004C7AF3" w:rsidRPr="006052EF">
              <w:rPr>
                <w:rFonts w:cs="Arial"/>
                <w:color w:val="000000"/>
                <w:sz w:val="16"/>
                <w:szCs w:val="16"/>
                <w:lang w:val="es-CR" w:eastAsia="es-CR"/>
              </w:rPr>
              <w:t xml:space="preserve"> = ∑ </w:t>
            </w:r>
            <w:hyperlink w:anchor="_[E]_ProvisionCierrePeriodo" w:history="1">
              <w:r w:rsidR="004C7AF3" w:rsidRPr="006052EF">
                <w:rPr>
                  <w:rStyle w:val="Hipervnculo"/>
                  <w:rFonts w:cs="Arial"/>
                  <w:sz w:val="16"/>
                  <w:szCs w:val="16"/>
                  <w:lang w:val="es-CR" w:eastAsia="es-CR"/>
                </w:rPr>
                <w:t>[E] ProvisionCierrePeriodo</w:t>
              </w:r>
            </w:hyperlink>
          </w:p>
        </w:tc>
      </w:tr>
      <w:tr w:rsidR="004C7AF3" w:rsidRPr="006052EF" w14:paraId="43867F6D"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6C46FA15" w14:textId="77777777" w:rsidR="004C7AF3" w:rsidRPr="00535A26" w:rsidRDefault="000B6351" w:rsidP="00400F39">
            <w:pPr>
              <w:pStyle w:val="Ttulo9"/>
              <w:jc w:val="center"/>
              <w:outlineLvl w:val="8"/>
              <w:rPr>
                <w:b w:val="0"/>
                <w:lang w:eastAsia="es-CR"/>
              </w:rPr>
            </w:pPr>
            <w:r>
              <w:rPr>
                <w:b w:val="0"/>
              </w:rPr>
              <w:t>[E]</w:t>
            </w:r>
            <w:r w:rsidR="004C7AF3" w:rsidRPr="00535A26">
              <w:rPr>
                <w:b w:val="0"/>
                <w:lang w:eastAsia="es-CR"/>
              </w:rPr>
              <w:t>DesglosePendInicioEjercicioPendCierrePeriodoRamo</w:t>
            </w:r>
          </w:p>
        </w:tc>
        <w:tc>
          <w:tcPr>
            <w:tcW w:w="3402" w:type="dxa"/>
            <w:hideMark/>
          </w:tcPr>
          <w:p w14:paraId="79F4F701" w14:textId="77777777" w:rsidR="004C7AF3" w:rsidRPr="00535A26" w:rsidRDefault="004C7AF3" w:rsidP="00125EB4">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r w:rsidRPr="00535A26">
              <w:rPr>
                <w:lang w:eastAsia="es-CR"/>
              </w:rPr>
              <w:t>[</w:t>
            </w:r>
            <w:r w:rsidR="00125EB4">
              <w:rPr>
                <w:lang w:eastAsia="es-CR"/>
              </w:rPr>
              <w:t>A</w:t>
            </w:r>
            <w:r w:rsidRPr="00535A26">
              <w:rPr>
                <w:lang w:eastAsia="es-CR"/>
              </w:rPr>
              <w:t xml:space="preserve">] </w:t>
            </w:r>
            <w:r w:rsidR="00125EB4">
              <w:rPr>
                <w:lang w:eastAsia="es-CR"/>
              </w:rPr>
              <w:t>id</w:t>
            </w:r>
          </w:p>
        </w:tc>
        <w:tc>
          <w:tcPr>
            <w:tcW w:w="4536" w:type="dxa"/>
            <w:vAlign w:val="center"/>
            <w:hideMark/>
          </w:tcPr>
          <w:p w14:paraId="45B4D979" w14:textId="77777777" w:rsidR="004C7AF3" w:rsidRPr="00AA78D3"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Codigo de ramo</w:t>
            </w:r>
          </w:p>
        </w:tc>
        <w:tc>
          <w:tcPr>
            <w:tcW w:w="397" w:type="dxa"/>
            <w:textDirection w:val="btLr"/>
            <w:vAlign w:val="center"/>
            <w:hideMark/>
          </w:tcPr>
          <w:p w14:paraId="4607D764"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35DEE867"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xml:space="preserve">Código del ramo de acuerdo a la </w:t>
            </w:r>
            <w:hyperlink w:anchor="Ramos" w:history="1">
              <w:r w:rsidRPr="006052EF">
                <w:rPr>
                  <w:rStyle w:val="Hipervnculo"/>
                  <w:rFonts w:cs="Arial"/>
                  <w:sz w:val="16"/>
                  <w:szCs w:val="16"/>
                  <w:lang w:val="es-CR" w:eastAsia="es-CR"/>
                </w:rPr>
                <w:t>lista de ramos</w:t>
              </w:r>
            </w:hyperlink>
          </w:p>
        </w:tc>
      </w:tr>
      <w:tr w:rsidR="004C7AF3" w:rsidRPr="006052EF" w14:paraId="3BFC32EE"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19D3416E" w14:textId="77777777" w:rsidR="004C7AF3" w:rsidRPr="00535A26" w:rsidRDefault="004C7AF3" w:rsidP="00400F39">
            <w:pPr>
              <w:pStyle w:val="Ttulo9"/>
              <w:jc w:val="center"/>
              <w:outlineLvl w:val="8"/>
              <w:rPr>
                <w:b w:val="0"/>
                <w:lang w:eastAsia="es-CR"/>
              </w:rPr>
            </w:pPr>
          </w:p>
        </w:tc>
        <w:tc>
          <w:tcPr>
            <w:tcW w:w="3402" w:type="dxa"/>
            <w:hideMark/>
          </w:tcPr>
          <w:p w14:paraId="5881E1B7"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19" w:name="_[E]_NumSiniestros"/>
            <w:bookmarkEnd w:id="819"/>
            <w:r w:rsidRPr="00535A26">
              <w:rPr>
                <w:lang w:eastAsia="es-CR"/>
              </w:rPr>
              <w:t>[E] NumSiniestros</w:t>
            </w:r>
          </w:p>
        </w:tc>
        <w:tc>
          <w:tcPr>
            <w:tcW w:w="4536" w:type="dxa"/>
            <w:vAlign w:val="center"/>
            <w:hideMark/>
          </w:tcPr>
          <w:p w14:paraId="09BD11A2" w14:textId="77777777" w:rsidR="004C7AF3" w:rsidRPr="00AA78D3"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xml:space="preserve">Número de siniestros pendientes al comienzo </w:t>
            </w:r>
            <w:r w:rsidR="00417931">
              <w:rPr>
                <w:rFonts w:cs="Arial"/>
                <w:color w:val="000000"/>
                <w:sz w:val="16"/>
                <w:szCs w:val="16"/>
                <w:lang w:val="es-CR" w:eastAsia="es-CR"/>
              </w:rPr>
              <w:t>del período</w:t>
            </w:r>
            <w:r w:rsidRPr="00AA78D3">
              <w:rPr>
                <w:rFonts w:cs="Arial"/>
                <w:color w:val="000000"/>
                <w:sz w:val="16"/>
                <w:szCs w:val="16"/>
                <w:lang w:val="es-CR" w:eastAsia="es-CR"/>
              </w:rPr>
              <w:t xml:space="preserve"> pendientes al cierre del periodo</w:t>
            </w:r>
          </w:p>
        </w:tc>
        <w:tc>
          <w:tcPr>
            <w:tcW w:w="397" w:type="dxa"/>
            <w:textDirection w:val="btLr"/>
            <w:vAlign w:val="center"/>
            <w:hideMark/>
          </w:tcPr>
          <w:p w14:paraId="355A39C3"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6166B35F"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0</w:t>
            </w:r>
          </w:p>
        </w:tc>
      </w:tr>
      <w:tr w:rsidR="004C7AF3" w:rsidRPr="006052EF" w14:paraId="6329AFCC"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553AB21F" w14:textId="77777777" w:rsidR="004C7AF3" w:rsidRPr="00535A26" w:rsidRDefault="004C7AF3" w:rsidP="00400F39">
            <w:pPr>
              <w:pStyle w:val="Ttulo9"/>
              <w:jc w:val="center"/>
              <w:outlineLvl w:val="8"/>
              <w:rPr>
                <w:b w:val="0"/>
                <w:lang w:eastAsia="es-CR"/>
              </w:rPr>
            </w:pPr>
          </w:p>
        </w:tc>
        <w:tc>
          <w:tcPr>
            <w:tcW w:w="3402" w:type="dxa"/>
            <w:hideMark/>
          </w:tcPr>
          <w:p w14:paraId="47D02B0C"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20" w:name="_[E]_ImportePagadoComienzo"/>
            <w:bookmarkEnd w:id="820"/>
            <w:r w:rsidRPr="00535A26">
              <w:rPr>
                <w:lang w:eastAsia="es-CR"/>
              </w:rPr>
              <w:t>[E] ImportePagadoComienzo</w:t>
            </w:r>
          </w:p>
        </w:tc>
        <w:tc>
          <w:tcPr>
            <w:tcW w:w="4536" w:type="dxa"/>
            <w:vAlign w:val="center"/>
            <w:hideMark/>
          </w:tcPr>
          <w:p w14:paraId="181058C2" w14:textId="77777777" w:rsidR="004C7AF3" w:rsidRPr="00AA78D3"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xml:space="preserve">Importe pagado al comienzo </w:t>
            </w:r>
            <w:r w:rsidR="00417931">
              <w:rPr>
                <w:rFonts w:cs="Arial"/>
                <w:color w:val="000000"/>
                <w:sz w:val="16"/>
                <w:szCs w:val="16"/>
                <w:lang w:val="es-CR" w:eastAsia="es-CR"/>
              </w:rPr>
              <w:t>del período</w:t>
            </w:r>
          </w:p>
        </w:tc>
        <w:tc>
          <w:tcPr>
            <w:tcW w:w="397" w:type="dxa"/>
            <w:textDirection w:val="btLr"/>
            <w:vAlign w:val="center"/>
            <w:hideMark/>
          </w:tcPr>
          <w:p w14:paraId="4629C572"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4B887E61" w14:textId="77777777" w:rsidR="00A07007" w:rsidRPr="00D1267E" w:rsidRDefault="00A07007" w:rsidP="00A07007">
            <w:pPr>
              <w:pStyle w:val="Prrafodelista"/>
              <w:numPr>
                <w:ilvl w:val="0"/>
                <w:numId w:val="436"/>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4E653285" w14:textId="77777777" w:rsidR="005B4A1E" w:rsidRPr="00452B09" w:rsidRDefault="005B4A1E" w:rsidP="00A07007">
            <w:pPr>
              <w:pStyle w:val="Prrafodelista"/>
              <w:numPr>
                <w:ilvl w:val="0"/>
                <w:numId w:val="43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B4FE5A5"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C7AF3" w:rsidRPr="006052EF" w14:paraId="0544EED1"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514A228A" w14:textId="77777777" w:rsidR="004C7AF3" w:rsidRPr="00535A26" w:rsidRDefault="004C7AF3" w:rsidP="00400F39">
            <w:pPr>
              <w:pStyle w:val="Ttulo9"/>
              <w:jc w:val="center"/>
              <w:outlineLvl w:val="8"/>
              <w:rPr>
                <w:b w:val="0"/>
                <w:lang w:eastAsia="es-CR"/>
              </w:rPr>
            </w:pPr>
          </w:p>
        </w:tc>
        <w:tc>
          <w:tcPr>
            <w:tcW w:w="3402" w:type="dxa"/>
            <w:hideMark/>
          </w:tcPr>
          <w:p w14:paraId="241BE485"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21" w:name="_[E]_ProvisionComienzo"/>
            <w:bookmarkEnd w:id="821"/>
            <w:r w:rsidRPr="00535A26">
              <w:rPr>
                <w:lang w:eastAsia="es-CR"/>
              </w:rPr>
              <w:t>[E] ProvisionComienzo</w:t>
            </w:r>
          </w:p>
        </w:tc>
        <w:tc>
          <w:tcPr>
            <w:tcW w:w="4536" w:type="dxa"/>
            <w:vAlign w:val="center"/>
            <w:hideMark/>
          </w:tcPr>
          <w:p w14:paraId="5D1A9ABB" w14:textId="77777777" w:rsidR="004C7AF3" w:rsidRPr="006052EF"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xml:space="preserve">Provisión al comienzo </w:t>
            </w:r>
            <w:r w:rsidR="00417931">
              <w:rPr>
                <w:rFonts w:cs="Arial"/>
                <w:color w:val="000000"/>
                <w:sz w:val="16"/>
                <w:szCs w:val="16"/>
                <w:lang w:val="es-CR" w:eastAsia="es-CR"/>
              </w:rPr>
              <w:t>del período</w:t>
            </w:r>
          </w:p>
        </w:tc>
        <w:tc>
          <w:tcPr>
            <w:tcW w:w="397" w:type="dxa"/>
            <w:textDirection w:val="btLr"/>
            <w:vAlign w:val="center"/>
            <w:hideMark/>
          </w:tcPr>
          <w:p w14:paraId="60AEDEA9"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2FA0D45C" w14:textId="77777777" w:rsidR="005B4A1E" w:rsidRDefault="005B4A1E" w:rsidP="009B7AA1">
            <w:pPr>
              <w:pStyle w:val="Prrafodelista"/>
              <w:numPr>
                <w:ilvl w:val="0"/>
                <w:numId w:val="43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7FF9487" w14:textId="77777777" w:rsidR="005B4A1E" w:rsidRPr="00452B09" w:rsidRDefault="005B4A1E" w:rsidP="009B7AA1">
            <w:pPr>
              <w:pStyle w:val="Prrafodelista"/>
              <w:numPr>
                <w:ilvl w:val="0"/>
                <w:numId w:val="437"/>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2F1E758"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C7AF3" w:rsidRPr="006052EF" w14:paraId="00590B15"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408A8538" w14:textId="77777777" w:rsidR="004C7AF3" w:rsidRPr="00535A26" w:rsidRDefault="004C7AF3" w:rsidP="00400F39">
            <w:pPr>
              <w:pStyle w:val="Ttulo9"/>
              <w:jc w:val="center"/>
              <w:outlineLvl w:val="8"/>
              <w:rPr>
                <w:b w:val="0"/>
                <w:lang w:eastAsia="es-CR"/>
              </w:rPr>
            </w:pPr>
          </w:p>
        </w:tc>
        <w:tc>
          <w:tcPr>
            <w:tcW w:w="3402" w:type="dxa"/>
            <w:hideMark/>
          </w:tcPr>
          <w:p w14:paraId="1D257F27"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22" w:name="_[E]_ImportePagadoPeriodo"/>
            <w:bookmarkEnd w:id="822"/>
            <w:r w:rsidRPr="00535A26">
              <w:rPr>
                <w:lang w:eastAsia="es-CR"/>
              </w:rPr>
              <w:t>[E] ImportePagadoPeriodo</w:t>
            </w:r>
          </w:p>
        </w:tc>
        <w:tc>
          <w:tcPr>
            <w:tcW w:w="4536" w:type="dxa"/>
            <w:vAlign w:val="center"/>
            <w:hideMark/>
          </w:tcPr>
          <w:p w14:paraId="428BAB6C" w14:textId="77777777" w:rsidR="004C7AF3" w:rsidRPr="006052EF"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Importe pagado en el período</w:t>
            </w:r>
          </w:p>
        </w:tc>
        <w:tc>
          <w:tcPr>
            <w:tcW w:w="397" w:type="dxa"/>
            <w:textDirection w:val="btLr"/>
            <w:vAlign w:val="center"/>
            <w:hideMark/>
          </w:tcPr>
          <w:p w14:paraId="033C272E"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35B7B421" w14:textId="77777777" w:rsidR="00A07007" w:rsidRPr="00D1267E" w:rsidRDefault="00A07007" w:rsidP="00A07007">
            <w:pPr>
              <w:pStyle w:val="Prrafodelista"/>
              <w:numPr>
                <w:ilvl w:val="0"/>
                <w:numId w:val="438"/>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6386141B" w14:textId="77777777" w:rsidR="005B4A1E" w:rsidRPr="00452B09" w:rsidRDefault="005B4A1E" w:rsidP="00A07007">
            <w:pPr>
              <w:pStyle w:val="Prrafodelista"/>
              <w:numPr>
                <w:ilvl w:val="0"/>
                <w:numId w:val="43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9BE308B"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C7AF3" w:rsidRPr="006052EF" w14:paraId="198912C2"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730ADC26" w14:textId="77777777" w:rsidR="004C7AF3" w:rsidRPr="00535A26" w:rsidRDefault="004C7AF3" w:rsidP="00400F39">
            <w:pPr>
              <w:pStyle w:val="Ttulo9"/>
              <w:jc w:val="center"/>
              <w:outlineLvl w:val="8"/>
              <w:rPr>
                <w:b w:val="0"/>
                <w:lang w:eastAsia="es-CR"/>
              </w:rPr>
            </w:pPr>
          </w:p>
        </w:tc>
        <w:tc>
          <w:tcPr>
            <w:tcW w:w="3402" w:type="dxa"/>
            <w:hideMark/>
          </w:tcPr>
          <w:p w14:paraId="02AC8E81"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23" w:name="_[E]_ProvisionCierrePeriodo"/>
            <w:bookmarkEnd w:id="823"/>
            <w:r w:rsidRPr="00535A26">
              <w:rPr>
                <w:lang w:eastAsia="es-CR"/>
              </w:rPr>
              <w:t>[E] ProvisionCierrePeriodo</w:t>
            </w:r>
          </w:p>
        </w:tc>
        <w:tc>
          <w:tcPr>
            <w:tcW w:w="4536" w:type="dxa"/>
            <w:vAlign w:val="center"/>
            <w:hideMark/>
          </w:tcPr>
          <w:p w14:paraId="30E38D8E" w14:textId="77777777" w:rsidR="004C7AF3" w:rsidRPr="006052EF"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Provisión al cierre del período</w:t>
            </w:r>
          </w:p>
        </w:tc>
        <w:tc>
          <w:tcPr>
            <w:tcW w:w="397" w:type="dxa"/>
            <w:textDirection w:val="btLr"/>
            <w:vAlign w:val="center"/>
            <w:hideMark/>
          </w:tcPr>
          <w:p w14:paraId="24BA5E40"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1CBE89AE" w14:textId="77777777" w:rsidR="005B4A1E" w:rsidRDefault="005B4A1E" w:rsidP="009B7AA1">
            <w:pPr>
              <w:pStyle w:val="Prrafodelista"/>
              <w:numPr>
                <w:ilvl w:val="0"/>
                <w:numId w:val="43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4B4962D" w14:textId="77777777" w:rsidR="005B4A1E" w:rsidRPr="00452B09" w:rsidRDefault="005B4A1E" w:rsidP="009B7AA1">
            <w:pPr>
              <w:pStyle w:val="Prrafodelista"/>
              <w:numPr>
                <w:ilvl w:val="0"/>
                <w:numId w:val="43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EF21E81"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C7AF3" w:rsidRPr="006052EF" w14:paraId="3C70C9CF"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3AA1526D" w14:textId="77777777" w:rsidR="004C7AF3" w:rsidRPr="00535A26" w:rsidRDefault="000B6351" w:rsidP="00400F39">
            <w:pPr>
              <w:pStyle w:val="Ttulo9"/>
              <w:jc w:val="center"/>
              <w:outlineLvl w:val="8"/>
              <w:rPr>
                <w:b w:val="0"/>
                <w:lang w:eastAsia="es-CR"/>
              </w:rPr>
            </w:pPr>
            <w:r>
              <w:rPr>
                <w:b w:val="0"/>
              </w:rPr>
              <w:t>[E]</w:t>
            </w:r>
            <w:r w:rsidR="004C7AF3" w:rsidRPr="00535A26">
              <w:rPr>
                <w:b w:val="0"/>
                <w:lang w:eastAsia="es-CR"/>
              </w:rPr>
              <w:t>PendInicioEjercicioTermCierrePeriodo</w:t>
            </w:r>
          </w:p>
        </w:tc>
        <w:tc>
          <w:tcPr>
            <w:tcW w:w="3402" w:type="dxa"/>
            <w:hideMark/>
          </w:tcPr>
          <w:p w14:paraId="59E3F10B"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24" w:name="_[A]_TotalNumSiniestrosConPago"/>
            <w:bookmarkEnd w:id="824"/>
            <w:r w:rsidRPr="00535A26">
              <w:rPr>
                <w:lang w:eastAsia="es-CR"/>
              </w:rPr>
              <w:t>[A] TotalNumSiniestrosConPago</w:t>
            </w:r>
          </w:p>
        </w:tc>
        <w:tc>
          <w:tcPr>
            <w:tcW w:w="4536" w:type="dxa"/>
            <w:vAlign w:val="center"/>
            <w:hideMark/>
          </w:tcPr>
          <w:p w14:paraId="18A31DD9" w14:textId="77777777" w:rsidR="004C7AF3" w:rsidRPr="006052EF"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xml:space="preserve">Total número </w:t>
            </w:r>
            <w:r>
              <w:rPr>
                <w:rFonts w:cs="Arial"/>
                <w:color w:val="000000"/>
                <w:sz w:val="16"/>
                <w:szCs w:val="16"/>
                <w:lang w:val="es-CR" w:eastAsia="es-CR"/>
              </w:rPr>
              <w:t xml:space="preserve">de </w:t>
            </w:r>
            <w:r w:rsidRPr="006052EF">
              <w:rPr>
                <w:rFonts w:cs="Arial"/>
                <w:color w:val="000000"/>
                <w:sz w:val="16"/>
                <w:szCs w:val="16"/>
                <w:lang w:val="es-CR" w:eastAsia="es-CR"/>
              </w:rPr>
              <w:t>siniestros</w:t>
            </w:r>
            <w:r>
              <w:rPr>
                <w:rFonts w:cs="Arial"/>
                <w:color w:val="000000"/>
                <w:sz w:val="16"/>
                <w:szCs w:val="16"/>
                <w:lang w:val="es-CR" w:eastAsia="es-CR"/>
              </w:rPr>
              <w:t xml:space="preserve"> pendientes al comienzo </w:t>
            </w:r>
            <w:r w:rsidR="00417931">
              <w:rPr>
                <w:rFonts w:cs="Arial"/>
                <w:color w:val="000000"/>
                <w:sz w:val="16"/>
                <w:szCs w:val="16"/>
                <w:lang w:val="es-CR" w:eastAsia="es-CR"/>
              </w:rPr>
              <w:t>del período</w:t>
            </w:r>
            <w:r>
              <w:rPr>
                <w:rFonts w:cs="Arial"/>
                <w:color w:val="000000"/>
                <w:sz w:val="16"/>
                <w:szCs w:val="16"/>
                <w:lang w:val="es-CR" w:eastAsia="es-CR"/>
              </w:rPr>
              <w:t xml:space="preserve"> y terminados al cierre del periodo</w:t>
            </w:r>
            <w:r w:rsidRPr="006052EF">
              <w:rPr>
                <w:rFonts w:cs="Arial"/>
                <w:color w:val="000000"/>
                <w:sz w:val="16"/>
                <w:szCs w:val="16"/>
                <w:lang w:val="es-CR" w:eastAsia="es-CR"/>
              </w:rPr>
              <w:t xml:space="preserve"> con pago</w:t>
            </w:r>
          </w:p>
        </w:tc>
        <w:tc>
          <w:tcPr>
            <w:tcW w:w="397" w:type="dxa"/>
            <w:textDirection w:val="btLr"/>
            <w:vAlign w:val="center"/>
            <w:hideMark/>
          </w:tcPr>
          <w:p w14:paraId="44BCC20F"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186D8415" w14:textId="77777777" w:rsidR="004C7AF3" w:rsidRPr="006052EF" w:rsidRDefault="00000000"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NumSiniestrosConPago" w:history="1">
              <w:r w:rsidR="004C7AF3" w:rsidRPr="006052EF">
                <w:rPr>
                  <w:rStyle w:val="Hipervnculo"/>
                  <w:rFonts w:cs="Arial"/>
                  <w:sz w:val="16"/>
                  <w:szCs w:val="16"/>
                  <w:lang w:val="es-CR" w:eastAsia="es-CR"/>
                </w:rPr>
                <w:t>[A] TotalNumSiniestrosConPago</w:t>
              </w:r>
            </w:hyperlink>
            <w:r w:rsidR="004C7AF3" w:rsidRPr="006052EF">
              <w:rPr>
                <w:rFonts w:cs="Arial"/>
                <w:color w:val="000000"/>
                <w:sz w:val="16"/>
                <w:szCs w:val="16"/>
                <w:lang w:val="es-CR" w:eastAsia="es-CR"/>
              </w:rPr>
              <w:t xml:space="preserve"> = ∑ </w:t>
            </w:r>
            <w:hyperlink w:anchor="_[E]_NumSiniestrosConPago" w:history="1">
              <w:r w:rsidR="004C7AF3" w:rsidRPr="006052EF">
                <w:rPr>
                  <w:rStyle w:val="Hipervnculo"/>
                  <w:rFonts w:cs="Arial"/>
                  <w:sz w:val="16"/>
                  <w:szCs w:val="16"/>
                  <w:lang w:val="es-CR" w:eastAsia="es-CR"/>
                </w:rPr>
                <w:t>[E] NumSiniestrosConPago</w:t>
              </w:r>
            </w:hyperlink>
          </w:p>
        </w:tc>
      </w:tr>
      <w:tr w:rsidR="004C7AF3" w:rsidRPr="006052EF" w14:paraId="18505CD3"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4DFADC2C" w14:textId="77777777" w:rsidR="004C7AF3" w:rsidRPr="00535A26" w:rsidRDefault="004C7AF3" w:rsidP="00400F39">
            <w:pPr>
              <w:pStyle w:val="Ttulo9"/>
              <w:jc w:val="center"/>
              <w:outlineLvl w:val="8"/>
              <w:rPr>
                <w:b w:val="0"/>
                <w:lang w:eastAsia="es-CR"/>
              </w:rPr>
            </w:pPr>
          </w:p>
        </w:tc>
        <w:tc>
          <w:tcPr>
            <w:tcW w:w="3402" w:type="dxa"/>
            <w:hideMark/>
          </w:tcPr>
          <w:p w14:paraId="2BDD52E3"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25" w:name="_[A]_TotalNumSiniestrosSinPago"/>
            <w:bookmarkEnd w:id="825"/>
            <w:r w:rsidRPr="00535A26">
              <w:rPr>
                <w:lang w:eastAsia="es-CR"/>
              </w:rPr>
              <w:t>[A] TotalNumSiniestrosSinPago</w:t>
            </w:r>
          </w:p>
        </w:tc>
        <w:tc>
          <w:tcPr>
            <w:tcW w:w="4536" w:type="dxa"/>
            <w:vAlign w:val="center"/>
            <w:hideMark/>
          </w:tcPr>
          <w:p w14:paraId="64C18C34" w14:textId="77777777" w:rsidR="004C7AF3"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xml:space="preserve">Total número </w:t>
            </w:r>
            <w:r>
              <w:rPr>
                <w:rFonts w:cs="Arial"/>
                <w:color w:val="000000"/>
                <w:sz w:val="16"/>
                <w:szCs w:val="16"/>
                <w:lang w:val="es-CR" w:eastAsia="es-CR"/>
              </w:rPr>
              <w:t xml:space="preserve">de </w:t>
            </w:r>
            <w:r w:rsidRPr="006052EF">
              <w:rPr>
                <w:rFonts w:cs="Arial"/>
                <w:color w:val="000000"/>
                <w:sz w:val="16"/>
                <w:szCs w:val="16"/>
                <w:lang w:val="es-CR" w:eastAsia="es-CR"/>
              </w:rPr>
              <w:t>siniestros</w:t>
            </w:r>
            <w:r>
              <w:rPr>
                <w:rFonts w:cs="Arial"/>
                <w:color w:val="000000"/>
                <w:sz w:val="16"/>
                <w:szCs w:val="16"/>
                <w:lang w:val="es-CR" w:eastAsia="es-CR"/>
              </w:rPr>
              <w:t xml:space="preserve"> pendientes al comienzo </w:t>
            </w:r>
            <w:r w:rsidR="00417931">
              <w:rPr>
                <w:rFonts w:cs="Arial"/>
                <w:color w:val="000000"/>
                <w:sz w:val="16"/>
                <w:szCs w:val="16"/>
                <w:lang w:val="es-CR" w:eastAsia="es-CR"/>
              </w:rPr>
              <w:t>del período</w:t>
            </w:r>
            <w:r>
              <w:rPr>
                <w:rFonts w:cs="Arial"/>
                <w:color w:val="000000"/>
                <w:sz w:val="16"/>
                <w:szCs w:val="16"/>
                <w:lang w:val="es-CR" w:eastAsia="es-CR"/>
              </w:rPr>
              <w:t xml:space="preserve"> y terminados al cierre del periodo</w:t>
            </w:r>
            <w:r w:rsidRPr="006052EF">
              <w:rPr>
                <w:rFonts w:cs="Arial"/>
                <w:color w:val="000000"/>
                <w:sz w:val="16"/>
                <w:szCs w:val="16"/>
                <w:lang w:val="es-CR" w:eastAsia="es-CR"/>
              </w:rPr>
              <w:t xml:space="preserve"> </w:t>
            </w:r>
            <w:r>
              <w:rPr>
                <w:rFonts w:cs="Arial"/>
                <w:color w:val="000000"/>
                <w:sz w:val="16"/>
                <w:szCs w:val="16"/>
                <w:lang w:val="es-CR" w:eastAsia="es-CR"/>
              </w:rPr>
              <w:t xml:space="preserve">sin </w:t>
            </w:r>
            <w:r w:rsidRPr="006052EF">
              <w:rPr>
                <w:rFonts w:cs="Arial"/>
                <w:color w:val="000000"/>
                <w:sz w:val="16"/>
                <w:szCs w:val="16"/>
                <w:lang w:val="es-CR" w:eastAsia="es-CR"/>
              </w:rPr>
              <w:t xml:space="preserve"> pago</w:t>
            </w:r>
          </w:p>
          <w:p w14:paraId="702C9A81" w14:textId="77777777" w:rsidR="004C7AF3" w:rsidRPr="006052EF"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c>
          <w:tcPr>
            <w:tcW w:w="397" w:type="dxa"/>
            <w:textDirection w:val="btLr"/>
            <w:vAlign w:val="center"/>
            <w:hideMark/>
          </w:tcPr>
          <w:p w14:paraId="7A302B1D"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24F2F93D" w14:textId="77777777" w:rsidR="004C7AF3" w:rsidRPr="006052EF" w:rsidRDefault="00000000"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NumSiniestrosSinPago" w:history="1">
              <w:r w:rsidR="004C7AF3" w:rsidRPr="006052EF">
                <w:rPr>
                  <w:rStyle w:val="Hipervnculo"/>
                  <w:rFonts w:cs="Arial"/>
                  <w:sz w:val="16"/>
                  <w:szCs w:val="16"/>
                  <w:lang w:val="es-CR" w:eastAsia="es-CR"/>
                </w:rPr>
                <w:t>[A] TotalNumSiniestrosSinPago</w:t>
              </w:r>
            </w:hyperlink>
            <w:r w:rsidR="004C7AF3" w:rsidRPr="006052EF">
              <w:rPr>
                <w:rFonts w:cs="Arial"/>
                <w:color w:val="000000"/>
                <w:sz w:val="16"/>
                <w:szCs w:val="16"/>
                <w:lang w:val="es-CR" w:eastAsia="es-CR"/>
              </w:rPr>
              <w:t xml:space="preserve"> = ∑ </w:t>
            </w:r>
            <w:hyperlink w:anchor="_[E]_NumSiniestrosSinPago" w:history="1">
              <w:r w:rsidR="004C7AF3" w:rsidRPr="006052EF">
                <w:rPr>
                  <w:rStyle w:val="Hipervnculo"/>
                  <w:rFonts w:cs="Arial"/>
                  <w:sz w:val="16"/>
                  <w:szCs w:val="16"/>
                  <w:lang w:val="es-CR" w:eastAsia="es-CR"/>
                </w:rPr>
                <w:t>[E] NumSiniestrosSinPago</w:t>
              </w:r>
            </w:hyperlink>
          </w:p>
        </w:tc>
      </w:tr>
      <w:tr w:rsidR="004C7AF3" w:rsidRPr="006052EF" w14:paraId="58201586"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5E05BEF3" w14:textId="77777777" w:rsidR="004C7AF3" w:rsidRPr="00535A26" w:rsidRDefault="004C7AF3" w:rsidP="00400F39">
            <w:pPr>
              <w:pStyle w:val="Ttulo9"/>
              <w:jc w:val="center"/>
              <w:outlineLvl w:val="8"/>
              <w:rPr>
                <w:b w:val="0"/>
                <w:lang w:eastAsia="es-CR"/>
              </w:rPr>
            </w:pPr>
          </w:p>
        </w:tc>
        <w:tc>
          <w:tcPr>
            <w:tcW w:w="3402" w:type="dxa"/>
            <w:hideMark/>
          </w:tcPr>
          <w:p w14:paraId="1D7B683D"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26" w:name="_[A]_TotalImportePagadoComienzo_1"/>
            <w:bookmarkEnd w:id="826"/>
            <w:r w:rsidRPr="00535A26">
              <w:rPr>
                <w:lang w:eastAsia="es-CR"/>
              </w:rPr>
              <w:t>[A] TotalImportePagadoComienzo</w:t>
            </w:r>
          </w:p>
        </w:tc>
        <w:tc>
          <w:tcPr>
            <w:tcW w:w="4536" w:type="dxa"/>
            <w:vAlign w:val="center"/>
            <w:hideMark/>
          </w:tcPr>
          <w:p w14:paraId="225ABE95" w14:textId="77777777" w:rsidR="004C7AF3" w:rsidRPr="00092FF0"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92FF0">
              <w:rPr>
                <w:rFonts w:cs="Arial"/>
                <w:color w:val="000000"/>
                <w:sz w:val="16"/>
                <w:szCs w:val="16"/>
                <w:lang w:val="es-CR" w:eastAsia="es-CR"/>
              </w:rPr>
              <w:t xml:space="preserve">Total del importe pagado hasta comienzo </w:t>
            </w:r>
            <w:r w:rsidR="00417931">
              <w:rPr>
                <w:rFonts w:cs="Arial"/>
                <w:color w:val="000000"/>
                <w:sz w:val="16"/>
                <w:szCs w:val="16"/>
                <w:lang w:val="es-CR" w:eastAsia="es-CR"/>
              </w:rPr>
              <w:t>del período</w:t>
            </w:r>
          </w:p>
        </w:tc>
        <w:tc>
          <w:tcPr>
            <w:tcW w:w="397" w:type="dxa"/>
            <w:textDirection w:val="btLr"/>
            <w:vAlign w:val="center"/>
            <w:hideMark/>
          </w:tcPr>
          <w:p w14:paraId="0E4E2C7A"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680D0FB2" w14:textId="77777777" w:rsidR="004C7AF3" w:rsidRPr="006052EF" w:rsidRDefault="00000000"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ImportePagadoComienzo_1" w:history="1">
              <w:r w:rsidR="004C7AF3" w:rsidRPr="006052EF">
                <w:rPr>
                  <w:rStyle w:val="Hipervnculo"/>
                  <w:rFonts w:cs="Arial"/>
                  <w:sz w:val="16"/>
                  <w:szCs w:val="16"/>
                  <w:lang w:val="es-CR" w:eastAsia="es-CR"/>
                </w:rPr>
                <w:t>[A] TotalImportePagadoComienzo</w:t>
              </w:r>
            </w:hyperlink>
            <w:r w:rsidR="004C7AF3" w:rsidRPr="006052EF">
              <w:rPr>
                <w:rFonts w:cs="Arial"/>
                <w:color w:val="000000"/>
                <w:sz w:val="16"/>
                <w:szCs w:val="16"/>
                <w:lang w:val="es-CR" w:eastAsia="es-CR"/>
              </w:rPr>
              <w:t xml:space="preserve"> = ∑ </w:t>
            </w:r>
            <w:hyperlink w:anchor="_[E]_ImportePagadoComienzo_1" w:history="1">
              <w:r w:rsidR="004C7AF3" w:rsidRPr="006052EF">
                <w:rPr>
                  <w:rStyle w:val="Hipervnculo"/>
                  <w:rFonts w:cs="Arial"/>
                  <w:sz w:val="16"/>
                  <w:szCs w:val="16"/>
                  <w:lang w:val="es-CR" w:eastAsia="es-CR"/>
                </w:rPr>
                <w:t>[E] ImportePagadoComienzo</w:t>
              </w:r>
            </w:hyperlink>
            <w:r w:rsidR="004C7AF3" w:rsidRPr="006052EF">
              <w:rPr>
                <w:rFonts w:cs="Arial"/>
                <w:color w:val="000000"/>
                <w:sz w:val="16"/>
                <w:szCs w:val="16"/>
                <w:lang w:val="es-CR" w:eastAsia="es-CR"/>
              </w:rPr>
              <w:t xml:space="preserve"> </w:t>
            </w:r>
          </w:p>
        </w:tc>
      </w:tr>
      <w:tr w:rsidR="004C7AF3" w:rsidRPr="006052EF" w14:paraId="7E00EF9B"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1E6AB2A" w14:textId="77777777" w:rsidR="004C7AF3" w:rsidRPr="00535A26" w:rsidRDefault="004C7AF3" w:rsidP="00400F39">
            <w:pPr>
              <w:pStyle w:val="Ttulo9"/>
              <w:jc w:val="center"/>
              <w:outlineLvl w:val="8"/>
              <w:rPr>
                <w:b w:val="0"/>
                <w:lang w:eastAsia="es-CR"/>
              </w:rPr>
            </w:pPr>
          </w:p>
        </w:tc>
        <w:tc>
          <w:tcPr>
            <w:tcW w:w="3402" w:type="dxa"/>
            <w:hideMark/>
          </w:tcPr>
          <w:p w14:paraId="69416344"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27" w:name="_[A]_TotalProvisionComienzo_1"/>
            <w:bookmarkEnd w:id="827"/>
            <w:r w:rsidRPr="00535A26">
              <w:rPr>
                <w:lang w:eastAsia="es-CR"/>
              </w:rPr>
              <w:t>[A] TotalProvisionComienzo</w:t>
            </w:r>
          </w:p>
        </w:tc>
        <w:tc>
          <w:tcPr>
            <w:tcW w:w="4536" w:type="dxa"/>
            <w:vAlign w:val="center"/>
            <w:hideMark/>
          </w:tcPr>
          <w:p w14:paraId="0C8A0EF5" w14:textId="77777777" w:rsidR="004C7AF3" w:rsidRPr="00092FF0"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92FF0">
              <w:rPr>
                <w:rFonts w:cs="Arial"/>
                <w:color w:val="000000"/>
                <w:sz w:val="16"/>
                <w:szCs w:val="16"/>
                <w:lang w:val="es-CR" w:eastAsia="es-CR"/>
              </w:rPr>
              <w:t xml:space="preserve">Total de la provisión al comienzo </w:t>
            </w:r>
            <w:r w:rsidR="00417931">
              <w:rPr>
                <w:rFonts w:cs="Arial"/>
                <w:color w:val="000000"/>
                <w:sz w:val="16"/>
                <w:szCs w:val="16"/>
                <w:lang w:val="es-CR" w:eastAsia="es-CR"/>
              </w:rPr>
              <w:t>del período</w:t>
            </w:r>
          </w:p>
        </w:tc>
        <w:tc>
          <w:tcPr>
            <w:tcW w:w="397" w:type="dxa"/>
            <w:textDirection w:val="btLr"/>
            <w:vAlign w:val="center"/>
            <w:hideMark/>
          </w:tcPr>
          <w:p w14:paraId="276C8C05"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0A446C71" w14:textId="77777777" w:rsidR="004C7AF3" w:rsidRPr="006052EF" w:rsidRDefault="00000000"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ProvisionComienzo_1" w:history="1">
              <w:r w:rsidR="004C7AF3" w:rsidRPr="006052EF">
                <w:rPr>
                  <w:rStyle w:val="Hipervnculo"/>
                  <w:rFonts w:cs="Arial"/>
                  <w:sz w:val="16"/>
                  <w:szCs w:val="16"/>
                  <w:lang w:val="es-CR" w:eastAsia="es-CR"/>
                </w:rPr>
                <w:t>[A] TotalProvisionComienzo</w:t>
              </w:r>
            </w:hyperlink>
            <w:r w:rsidR="004C7AF3" w:rsidRPr="006052EF">
              <w:rPr>
                <w:rFonts w:cs="Arial"/>
                <w:color w:val="000000"/>
                <w:sz w:val="16"/>
                <w:szCs w:val="16"/>
                <w:lang w:val="es-CR" w:eastAsia="es-CR"/>
              </w:rPr>
              <w:t xml:space="preserve"> = ∑ </w:t>
            </w:r>
            <w:hyperlink w:anchor="_[E]_ProvisionComienzo_1" w:history="1">
              <w:r w:rsidR="004C7AF3" w:rsidRPr="006052EF">
                <w:rPr>
                  <w:rStyle w:val="Hipervnculo"/>
                  <w:rFonts w:cs="Arial"/>
                  <w:sz w:val="16"/>
                  <w:szCs w:val="16"/>
                  <w:lang w:val="es-CR" w:eastAsia="es-CR"/>
                </w:rPr>
                <w:t>[E] ProvisionComienzo</w:t>
              </w:r>
            </w:hyperlink>
          </w:p>
        </w:tc>
      </w:tr>
      <w:tr w:rsidR="004C7AF3" w:rsidRPr="006052EF" w14:paraId="0A964563"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4F5153C" w14:textId="77777777" w:rsidR="004C7AF3" w:rsidRPr="00535A26" w:rsidRDefault="004C7AF3" w:rsidP="00400F39">
            <w:pPr>
              <w:pStyle w:val="Ttulo9"/>
              <w:jc w:val="center"/>
              <w:outlineLvl w:val="8"/>
              <w:rPr>
                <w:b w:val="0"/>
                <w:lang w:eastAsia="es-CR"/>
              </w:rPr>
            </w:pPr>
          </w:p>
        </w:tc>
        <w:tc>
          <w:tcPr>
            <w:tcW w:w="3402" w:type="dxa"/>
            <w:hideMark/>
          </w:tcPr>
          <w:p w14:paraId="493C3F17"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28" w:name="_[A]_TotalImportePagadoPeriodo_1"/>
            <w:bookmarkEnd w:id="828"/>
            <w:r w:rsidRPr="00535A26">
              <w:rPr>
                <w:lang w:eastAsia="es-CR"/>
              </w:rPr>
              <w:t>[A] TotalImportePagadoPeriodo</w:t>
            </w:r>
          </w:p>
        </w:tc>
        <w:tc>
          <w:tcPr>
            <w:tcW w:w="4536" w:type="dxa"/>
            <w:vAlign w:val="center"/>
            <w:hideMark/>
          </w:tcPr>
          <w:p w14:paraId="274D3A36" w14:textId="77777777" w:rsidR="004C7AF3" w:rsidRPr="006052EF"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Total del Importe pagado en el período</w:t>
            </w:r>
          </w:p>
        </w:tc>
        <w:tc>
          <w:tcPr>
            <w:tcW w:w="397" w:type="dxa"/>
            <w:textDirection w:val="btLr"/>
            <w:vAlign w:val="center"/>
            <w:hideMark/>
          </w:tcPr>
          <w:p w14:paraId="58BEEFD3"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3003530F" w14:textId="77777777" w:rsidR="004C7AF3" w:rsidRPr="006052EF" w:rsidRDefault="00000000"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ImportePagadoPeriodo_1" w:history="1">
              <w:r w:rsidR="004C7AF3" w:rsidRPr="006052EF">
                <w:rPr>
                  <w:rStyle w:val="Hipervnculo"/>
                  <w:rFonts w:cs="Arial"/>
                  <w:sz w:val="16"/>
                  <w:szCs w:val="16"/>
                  <w:lang w:val="es-CR" w:eastAsia="es-CR"/>
                </w:rPr>
                <w:t>[A] TotalImportePagadoPeriodo</w:t>
              </w:r>
            </w:hyperlink>
            <w:r w:rsidR="004C7AF3" w:rsidRPr="006052EF">
              <w:rPr>
                <w:rFonts w:cs="Arial"/>
                <w:color w:val="000000"/>
                <w:sz w:val="16"/>
                <w:szCs w:val="16"/>
                <w:lang w:val="es-CR" w:eastAsia="es-CR"/>
              </w:rPr>
              <w:t xml:space="preserve"> = ∑ </w:t>
            </w:r>
            <w:hyperlink w:anchor="_[E]_ImportePagadoPeriodo_1" w:history="1">
              <w:r w:rsidR="004C7AF3" w:rsidRPr="006052EF">
                <w:rPr>
                  <w:rStyle w:val="Hipervnculo"/>
                  <w:rFonts w:cs="Arial"/>
                  <w:sz w:val="16"/>
                  <w:szCs w:val="16"/>
                  <w:lang w:val="es-CR" w:eastAsia="es-CR"/>
                </w:rPr>
                <w:t>[E] ImportePagadoPeriodo</w:t>
              </w:r>
            </w:hyperlink>
          </w:p>
        </w:tc>
      </w:tr>
      <w:tr w:rsidR="004C7AF3" w:rsidRPr="006052EF" w14:paraId="58B079F9"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41F09FC3" w14:textId="77777777" w:rsidR="004C7AF3" w:rsidRPr="00535A26" w:rsidRDefault="000B6351" w:rsidP="00400F39">
            <w:pPr>
              <w:pStyle w:val="Ttulo9"/>
              <w:jc w:val="center"/>
              <w:outlineLvl w:val="8"/>
              <w:rPr>
                <w:b w:val="0"/>
                <w:lang w:eastAsia="es-CR"/>
              </w:rPr>
            </w:pPr>
            <w:r>
              <w:rPr>
                <w:b w:val="0"/>
              </w:rPr>
              <w:t>[E]</w:t>
            </w:r>
            <w:r w:rsidR="004C7AF3" w:rsidRPr="00535A26">
              <w:rPr>
                <w:b w:val="0"/>
                <w:lang w:eastAsia="es-CR"/>
              </w:rPr>
              <w:t>DesglosePendInicioEjercicioTermCierrePeriodoRamo</w:t>
            </w:r>
          </w:p>
        </w:tc>
        <w:tc>
          <w:tcPr>
            <w:tcW w:w="3402" w:type="dxa"/>
            <w:hideMark/>
          </w:tcPr>
          <w:p w14:paraId="472DC98A" w14:textId="77777777" w:rsidR="004C7AF3" w:rsidRPr="00535A26" w:rsidRDefault="00125EB4"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r w:rsidRPr="00535A26">
              <w:rPr>
                <w:lang w:eastAsia="es-CR"/>
              </w:rPr>
              <w:t>[</w:t>
            </w:r>
            <w:r>
              <w:rPr>
                <w:lang w:eastAsia="es-CR"/>
              </w:rPr>
              <w:t>A</w:t>
            </w:r>
            <w:r w:rsidRPr="00535A26">
              <w:rPr>
                <w:lang w:eastAsia="es-CR"/>
              </w:rPr>
              <w:t xml:space="preserve">] </w:t>
            </w:r>
            <w:r>
              <w:rPr>
                <w:lang w:eastAsia="es-CR"/>
              </w:rPr>
              <w:t>id</w:t>
            </w:r>
          </w:p>
        </w:tc>
        <w:tc>
          <w:tcPr>
            <w:tcW w:w="4536" w:type="dxa"/>
            <w:vAlign w:val="center"/>
            <w:hideMark/>
          </w:tcPr>
          <w:p w14:paraId="42999AD5" w14:textId="77777777" w:rsidR="004C7AF3" w:rsidRPr="006052EF"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Codigo de ramo</w:t>
            </w:r>
          </w:p>
        </w:tc>
        <w:tc>
          <w:tcPr>
            <w:tcW w:w="397" w:type="dxa"/>
            <w:textDirection w:val="btLr"/>
            <w:vAlign w:val="center"/>
            <w:hideMark/>
          </w:tcPr>
          <w:p w14:paraId="19D5C635"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39219727"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xml:space="preserve">Código del ramo de acuerdo a la </w:t>
            </w:r>
            <w:hyperlink w:anchor="Ramos" w:history="1">
              <w:r w:rsidRPr="006052EF">
                <w:rPr>
                  <w:rStyle w:val="Hipervnculo"/>
                  <w:rFonts w:cs="Arial"/>
                  <w:sz w:val="16"/>
                  <w:szCs w:val="16"/>
                  <w:lang w:val="es-CR" w:eastAsia="es-CR"/>
                </w:rPr>
                <w:t>lista de ramos</w:t>
              </w:r>
            </w:hyperlink>
            <w:r w:rsidRPr="006052EF">
              <w:rPr>
                <w:rFonts w:cs="Arial"/>
                <w:color w:val="000000"/>
                <w:sz w:val="16"/>
                <w:szCs w:val="16"/>
                <w:lang w:val="es-CR" w:eastAsia="es-CR"/>
              </w:rPr>
              <w:t xml:space="preserve"> </w:t>
            </w:r>
          </w:p>
        </w:tc>
      </w:tr>
      <w:tr w:rsidR="004C7AF3" w:rsidRPr="006052EF" w14:paraId="0315C636"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5443840" w14:textId="77777777" w:rsidR="004C7AF3" w:rsidRPr="00535A26" w:rsidRDefault="004C7AF3" w:rsidP="00400F39">
            <w:pPr>
              <w:pStyle w:val="Ttulo9"/>
              <w:jc w:val="center"/>
              <w:outlineLvl w:val="8"/>
              <w:rPr>
                <w:b w:val="0"/>
                <w:lang w:eastAsia="es-CR"/>
              </w:rPr>
            </w:pPr>
          </w:p>
        </w:tc>
        <w:tc>
          <w:tcPr>
            <w:tcW w:w="3402" w:type="dxa"/>
            <w:hideMark/>
          </w:tcPr>
          <w:p w14:paraId="252EAD38"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29" w:name="_[E]_NumSiniestrosConPago"/>
            <w:bookmarkEnd w:id="829"/>
            <w:r w:rsidRPr="00535A26">
              <w:rPr>
                <w:lang w:eastAsia="es-CR"/>
              </w:rPr>
              <w:t>[E] NumSiniestrosConPago</w:t>
            </w:r>
          </w:p>
        </w:tc>
        <w:tc>
          <w:tcPr>
            <w:tcW w:w="4536" w:type="dxa"/>
            <w:vAlign w:val="center"/>
            <w:hideMark/>
          </w:tcPr>
          <w:p w14:paraId="0AB7F924" w14:textId="77777777" w:rsidR="004C7AF3" w:rsidRPr="00092FF0"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92FF0">
              <w:rPr>
                <w:rFonts w:cs="Arial"/>
                <w:color w:val="000000"/>
                <w:sz w:val="16"/>
                <w:szCs w:val="16"/>
                <w:lang w:val="es-CR" w:eastAsia="es-CR"/>
              </w:rPr>
              <w:t xml:space="preserve">Número de siniestros pendientes al comienzo </w:t>
            </w:r>
            <w:r w:rsidR="00417931">
              <w:rPr>
                <w:rFonts w:cs="Arial"/>
                <w:color w:val="000000"/>
                <w:sz w:val="16"/>
                <w:szCs w:val="16"/>
                <w:lang w:val="es-CR" w:eastAsia="es-CR"/>
              </w:rPr>
              <w:t>del período</w:t>
            </w:r>
            <w:r w:rsidRPr="00092FF0">
              <w:rPr>
                <w:rFonts w:cs="Arial"/>
                <w:color w:val="000000"/>
                <w:sz w:val="16"/>
                <w:szCs w:val="16"/>
                <w:lang w:val="es-CR" w:eastAsia="es-CR"/>
              </w:rPr>
              <w:t xml:space="preserve"> y terminados al cierre del periodo con pago</w:t>
            </w:r>
          </w:p>
        </w:tc>
        <w:tc>
          <w:tcPr>
            <w:tcW w:w="397" w:type="dxa"/>
            <w:textDirection w:val="btLr"/>
            <w:vAlign w:val="center"/>
            <w:hideMark/>
          </w:tcPr>
          <w:p w14:paraId="4EDD8B9B"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2441959F"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0</w:t>
            </w:r>
          </w:p>
        </w:tc>
      </w:tr>
      <w:tr w:rsidR="004C7AF3" w:rsidRPr="006052EF" w14:paraId="5A4931FA"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7561CA19" w14:textId="77777777" w:rsidR="004C7AF3" w:rsidRPr="00535A26" w:rsidRDefault="004C7AF3" w:rsidP="00400F39">
            <w:pPr>
              <w:pStyle w:val="Ttulo9"/>
              <w:jc w:val="center"/>
              <w:outlineLvl w:val="8"/>
              <w:rPr>
                <w:b w:val="0"/>
                <w:lang w:eastAsia="es-CR"/>
              </w:rPr>
            </w:pPr>
          </w:p>
        </w:tc>
        <w:tc>
          <w:tcPr>
            <w:tcW w:w="3402" w:type="dxa"/>
            <w:hideMark/>
          </w:tcPr>
          <w:p w14:paraId="43932209"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30" w:name="_[E]_NumSiniestrosSinPago"/>
            <w:bookmarkEnd w:id="830"/>
            <w:r w:rsidRPr="00535A26">
              <w:rPr>
                <w:lang w:eastAsia="es-CR"/>
              </w:rPr>
              <w:t>[E] NumSiniestrosSinPago</w:t>
            </w:r>
          </w:p>
        </w:tc>
        <w:tc>
          <w:tcPr>
            <w:tcW w:w="4536" w:type="dxa"/>
            <w:vAlign w:val="center"/>
            <w:hideMark/>
          </w:tcPr>
          <w:p w14:paraId="7E8D94E6" w14:textId="77777777" w:rsidR="004C7AF3" w:rsidRPr="00092FF0"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92FF0">
              <w:rPr>
                <w:rFonts w:cs="Arial"/>
                <w:color w:val="000000"/>
                <w:sz w:val="16"/>
                <w:szCs w:val="16"/>
                <w:lang w:val="es-CR" w:eastAsia="es-CR"/>
              </w:rPr>
              <w:t xml:space="preserve">Número de siniestros pendientes al comienzo </w:t>
            </w:r>
            <w:r w:rsidR="00417931">
              <w:rPr>
                <w:rFonts w:cs="Arial"/>
                <w:color w:val="000000"/>
                <w:sz w:val="16"/>
                <w:szCs w:val="16"/>
                <w:lang w:val="es-CR" w:eastAsia="es-CR"/>
              </w:rPr>
              <w:t>del período</w:t>
            </w:r>
            <w:r w:rsidRPr="00092FF0">
              <w:rPr>
                <w:rFonts w:cs="Arial"/>
                <w:color w:val="000000"/>
                <w:sz w:val="16"/>
                <w:szCs w:val="16"/>
                <w:lang w:val="es-CR" w:eastAsia="es-CR"/>
              </w:rPr>
              <w:t xml:space="preserve"> y terminados al cierre del periodo sin pago</w:t>
            </w:r>
          </w:p>
        </w:tc>
        <w:tc>
          <w:tcPr>
            <w:tcW w:w="397" w:type="dxa"/>
            <w:textDirection w:val="btLr"/>
            <w:vAlign w:val="center"/>
            <w:hideMark/>
          </w:tcPr>
          <w:p w14:paraId="18962F66"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54A508A3"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0</w:t>
            </w:r>
          </w:p>
        </w:tc>
      </w:tr>
      <w:tr w:rsidR="004C7AF3" w:rsidRPr="006052EF" w14:paraId="43DD7E03"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450F18B7" w14:textId="77777777" w:rsidR="004C7AF3" w:rsidRPr="00535A26" w:rsidRDefault="004C7AF3" w:rsidP="00400F39">
            <w:pPr>
              <w:pStyle w:val="Ttulo9"/>
              <w:jc w:val="center"/>
              <w:outlineLvl w:val="8"/>
              <w:rPr>
                <w:b w:val="0"/>
                <w:lang w:eastAsia="es-CR"/>
              </w:rPr>
            </w:pPr>
          </w:p>
        </w:tc>
        <w:tc>
          <w:tcPr>
            <w:tcW w:w="3402" w:type="dxa"/>
            <w:hideMark/>
          </w:tcPr>
          <w:p w14:paraId="6F33F699"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31" w:name="_[E]_ImportePagadoComienzo_1"/>
            <w:bookmarkEnd w:id="831"/>
            <w:r w:rsidRPr="00535A26">
              <w:rPr>
                <w:lang w:eastAsia="es-CR"/>
              </w:rPr>
              <w:t>[E] ImportePagadoComienzo</w:t>
            </w:r>
          </w:p>
        </w:tc>
        <w:tc>
          <w:tcPr>
            <w:tcW w:w="4536" w:type="dxa"/>
            <w:vAlign w:val="center"/>
            <w:hideMark/>
          </w:tcPr>
          <w:p w14:paraId="37884EC8" w14:textId="77777777" w:rsidR="004C7AF3" w:rsidRPr="006052EF"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xml:space="preserve">Importe pagado hasta comienzo </w:t>
            </w:r>
            <w:r w:rsidR="00417931">
              <w:rPr>
                <w:rFonts w:cs="Arial"/>
                <w:color w:val="000000"/>
                <w:sz w:val="16"/>
                <w:szCs w:val="16"/>
                <w:lang w:val="es-CR" w:eastAsia="es-CR"/>
              </w:rPr>
              <w:t>del período</w:t>
            </w:r>
          </w:p>
        </w:tc>
        <w:tc>
          <w:tcPr>
            <w:tcW w:w="397" w:type="dxa"/>
            <w:textDirection w:val="btLr"/>
            <w:vAlign w:val="center"/>
            <w:hideMark/>
          </w:tcPr>
          <w:p w14:paraId="03432A99"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42C5DE30" w14:textId="77777777" w:rsidR="00A07007" w:rsidRPr="00D1267E" w:rsidRDefault="00A07007" w:rsidP="00A07007">
            <w:pPr>
              <w:pStyle w:val="Prrafodelista"/>
              <w:numPr>
                <w:ilvl w:val="0"/>
                <w:numId w:val="440"/>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BE9B088" w14:textId="77777777" w:rsidR="005B4A1E" w:rsidRPr="00452B09" w:rsidRDefault="005B4A1E" w:rsidP="00A07007">
            <w:pPr>
              <w:pStyle w:val="Prrafodelista"/>
              <w:numPr>
                <w:ilvl w:val="0"/>
                <w:numId w:val="44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F261AC4"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C7AF3" w:rsidRPr="006052EF" w14:paraId="3E8021D9"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23380465" w14:textId="77777777" w:rsidR="004C7AF3" w:rsidRPr="00535A26" w:rsidRDefault="004C7AF3" w:rsidP="00400F39">
            <w:pPr>
              <w:pStyle w:val="Ttulo9"/>
              <w:jc w:val="center"/>
              <w:outlineLvl w:val="8"/>
              <w:rPr>
                <w:b w:val="0"/>
                <w:lang w:eastAsia="es-CR"/>
              </w:rPr>
            </w:pPr>
          </w:p>
        </w:tc>
        <w:tc>
          <w:tcPr>
            <w:tcW w:w="3402" w:type="dxa"/>
            <w:hideMark/>
          </w:tcPr>
          <w:p w14:paraId="370D5F39"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32" w:name="_[E]_ProvisionComienzo_1"/>
            <w:bookmarkEnd w:id="832"/>
            <w:r w:rsidRPr="00535A26">
              <w:rPr>
                <w:lang w:eastAsia="es-CR"/>
              </w:rPr>
              <w:t>[E] ProvisionComienzo</w:t>
            </w:r>
          </w:p>
        </w:tc>
        <w:tc>
          <w:tcPr>
            <w:tcW w:w="4536" w:type="dxa"/>
            <w:vAlign w:val="center"/>
            <w:hideMark/>
          </w:tcPr>
          <w:p w14:paraId="170AE0F5" w14:textId="77777777" w:rsidR="004C7AF3" w:rsidRPr="006052EF"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xml:space="preserve">Provisión al comienzo </w:t>
            </w:r>
            <w:r w:rsidR="00417931">
              <w:rPr>
                <w:rFonts w:cs="Arial"/>
                <w:color w:val="000000"/>
                <w:sz w:val="16"/>
                <w:szCs w:val="16"/>
                <w:lang w:val="es-CR" w:eastAsia="es-CR"/>
              </w:rPr>
              <w:t>del período</w:t>
            </w:r>
          </w:p>
        </w:tc>
        <w:tc>
          <w:tcPr>
            <w:tcW w:w="397" w:type="dxa"/>
            <w:textDirection w:val="btLr"/>
            <w:vAlign w:val="center"/>
            <w:hideMark/>
          </w:tcPr>
          <w:p w14:paraId="1764C2EA"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0F964F6C" w14:textId="77777777" w:rsidR="005B4A1E" w:rsidRDefault="005B4A1E" w:rsidP="009B7AA1">
            <w:pPr>
              <w:pStyle w:val="Prrafodelista"/>
              <w:numPr>
                <w:ilvl w:val="0"/>
                <w:numId w:val="44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4718F7E" w14:textId="77777777" w:rsidR="005B4A1E" w:rsidRPr="00452B09" w:rsidRDefault="005B4A1E" w:rsidP="009B7AA1">
            <w:pPr>
              <w:pStyle w:val="Prrafodelista"/>
              <w:numPr>
                <w:ilvl w:val="0"/>
                <w:numId w:val="44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39AA385"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C7AF3" w:rsidRPr="006052EF" w14:paraId="5F607058"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549F5753" w14:textId="77777777" w:rsidR="004C7AF3" w:rsidRPr="00535A26" w:rsidRDefault="004C7AF3" w:rsidP="00400F39">
            <w:pPr>
              <w:pStyle w:val="Ttulo9"/>
              <w:jc w:val="center"/>
              <w:outlineLvl w:val="8"/>
              <w:rPr>
                <w:b w:val="0"/>
                <w:lang w:eastAsia="es-CR"/>
              </w:rPr>
            </w:pPr>
          </w:p>
        </w:tc>
        <w:tc>
          <w:tcPr>
            <w:tcW w:w="3402" w:type="dxa"/>
            <w:hideMark/>
          </w:tcPr>
          <w:p w14:paraId="7FE5EEA7"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33" w:name="_[E]_ImportePagadoPeriodo_1"/>
            <w:bookmarkEnd w:id="833"/>
            <w:r w:rsidRPr="00535A26">
              <w:rPr>
                <w:lang w:eastAsia="es-CR"/>
              </w:rPr>
              <w:t>[E] ImportePagadoPeriodo</w:t>
            </w:r>
          </w:p>
        </w:tc>
        <w:tc>
          <w:tcPr>
            <w:tcW w:w="4536" w:type="dxa"/>
            <w:vAlign w:val="center"/>
            <w:hideMark/>
          </w:tcPr>
          <w:p w14:paraId="33018543" w14:textId="77777777" w:rsidR="004C7AF3" w:rsidRPr="006052EF"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Importe pagado en el período</w:t>
            </w:r>
          </w:p>
        </w:tc>
        <w:tc>
          <w:tcPr>
            <w:tcW w:w="397" w:type="dxa"/>
            <w:textDirection w:val="btLr"/>
            <w:vAlign w:val="center"/>
            <w:hideMark/>
          </w:tcPr>
          <w:p w14:paraId="5C623A46"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3F626E97" w14:textId="77777777" w:rsidR="00A07007" w:rsidRPr="00D1267E" w:rsidRDefault="00A07007" w:rsidP="00A07007">
            <w:pPr>
              <w:pStyle w:val="Prrafodelista"/>
              <w:numPr>
                <w:ilvl w:val="0"/>
                <w:numId w:val="442"/>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3E39648E" w14:textId="77777777" w:rsidR="005B4A1E" w:rsidRPr="00452B09" w:rsidRDefault="005B4A1E" w:rsidP="00A07007">
            <w:pPr>
              <w:pStyle w:val="Prrafodelista"/>
              <w:numPr>
                <w:ilvl w:val="0"/>
                <w:numId w:val="44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AD3834A"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C7AF3" w:rsidRPr="006052EF" w14:paraId="58596945"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11C2BE3B" w14:textId="77777777" w:rsidR="004C7AF3" w:rsidRPr="00535A26" w:rsidRDefault="000B6351" w:rsidP="00400F39">
            <w:pPr>
              <w:pStyle w:val="Ttulo9"/>
              <w:jc w:val="center"/>
              <w:outlineLvl w:val="8"/>
              <w:rPr>
                <w:b w:val="0"/>
                <w:lang w:eastAsia="es-CR"/>
              </w:rPr>
            </w:pPr>
            <w:r>
              <w:rPr>
                <w:b w:val="0"/>
              </w:rPr>
              <w:t>[E]</w:t>
            </w:r>
            <w:r w:rsidR="004C7AF3" w:rsidRPr="00535A26">
              <w:rPr>
                <w:b w:val="0"/>
                <w:lang w:eastAsia="es-CR"/>
              </w:rPr>
              <w:t>OcurridosPeriodoPendientesCierrePeriodo</w:t>
            </w:r>
          </w:p>
        </w:tc>
        <w:tc>
          <w:tcPr>
            <w:tcW w:w="3402" w:type="dxa"/>
            <w:hideMark/>
          </w:tcPr>
          <w:p w14:paraId="7708A43D"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34" w:name="_[A]_TotalNumSiniestros_1"/>
            <w:bookmarkEnd w:id="834"/>
            <w:r w:rsidRPr="00535A26">
              <w:rPr>
                <w:lang w:eastAsia="es-CR"/>
              </w:rPr>
              <w:t>[A] TotalNumSiniestros</w:t>
            </w:r>
          </w:p>
        </w:tc>
        <w:tc>
          <w:tcPr>
            <w:tcW w:w="4536" w:type="dxa"/>
            <w:vAlign w:val="center"/>
            <w:hideMark/>
          </w:tcPr>
          <w:p w14:paraId="2191AAF4" w14:textId="77777777" w:rsidR="004C7AF3" w:rsidRPr="00092FF0"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092FF0">
              <w:rPr>
                <w:rFonts w:cs="Arial"/>
                <w:color w:val="000000"/>
                <w:sz w:val="16"/>
                <w:szCs w:val="16"/>
                <w:lang w:val="es-CR" w:eastAsia="es-CR"/>
              </w:rPr>
              <w:t>Total número de siniestros ocurridos en el periodo y pendientes al cierre del período</w:t>
            </w:r>
          </w:p>
        </w:tc>
        <w:tc>
          <w:tcPr>
            <w:tcW w:w="397" w:type="dxa"/>
            <w:textDirection w:val="btLr"/>
            <w:vAlign w:val="center"/>
            <w:hideMark/>
          </w:tcPr>
          <w:p w14:paraId="6C58109B"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0981EC78" w14:textId="77777777" w:rsidR="004C7AF3" w:rsidRPr="006052EF" w:rsidRDefault="00000000"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NumSiniestros_1" w:history="1">
              <w:r w:rsidR="004C7AF3" w:rsidRPr="006052EF">
                <w:rPr>
                  <w:rStyle w:val="Hipervnculo"/>
                  <w:rFonts w:cs="Arial"/>
                  <w:sz w:val="16"/>
                  <w:szCs w:val="16"/>
                  <w:lang w:val="es-CR" w:eastAsia="es-CR"/>
                </w:rPr>
                <w:t>[A] TotalNumSiniestros</w:t>
              </w:r>
            </w:hyperlink>
            <w:r w:rsidR="004C7AF3" w:rsidRPr="006052EF">
              <w:rPr>
                <w:rFonts w:cs="Arial"/>
                <w:color w:val="000000"/>
                <w:sz w:val="16"/>
                <w:szCs w:val="16"/>
                <w:lang w:val="es-CR" w:eastAsia="es-CR"/>
              </w:rPr>
              <w:t xml:space="preserve"> = ∑ </w:t>
            </w:r>
            <w:hyperlink w:anchor="_[E]_NumSiniestros_1" w:history="1">
              <w:r w:rsidR="004C7AF3" w:rsidRPr="006052EF">
                <w:rPr>
                  <w:rStyle w:val="Hipervnculo"/>
                  <w:rFonts w:cs="Arial"/>
                  <w:sz w:val="16"/>
                  <w:szCs w:val="16"/>
                  <w:lang w:val="es-CR" w:eastAsia="es-CR"/>
                </w:rPr>
                <w:t>[E] NumSiniestros</w:t>
              </w:r>
            </w:hyperlink>
          </w:p>
        </w:tc>
      </w:tr>
      <w:tr w:rsidR="004C7AF3" w:rsidRPr="006052EF" w14:paraId="6541697F"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79286650" w14:textId="77777777" w:rsidR="004C7AF3" w:rsidRPr="00535A26" w:rsidRDefault="004C7AF3" w:rsidP="00400F39">
            <w:pPr>
              <w:pStyle w:val="Ttulo9"/>
              <w:jc w:val="center"/>
              <w:outlineLvl w:val="8"/>
              <w:rPr>
                <w:b w:val="0"/>
                <w:lang w:eastAsia="es-CR"/>
              </w:rPr>
            </w:pPr>
          </w:p>
        </w:tc>
        <w:tc>
          <w:tcPr>
            <w:tcW w:w="3402" w:type="dxa"/>
            <w:hideMark/>
          </w:tcPr>
          <w:p w14:paraId="1DE9FAA2"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35" w:name="_[A]_TotalImportePagado"/>
            <w:bookmarkEnd w:id="835"/>
            <w:r w:rsidRPr="00535A26">
              <w:rPr>
                <w:lang w:eastAsia="es-CR"/>
              </w:rPr>
              <w:t>[A] TotalImportePagado</w:t>
            </w:r>
          </w:p>
        </w:tc>
        <w:tc>
          <w:tcPr>
            <w:tcW w:w="4536" w:type="dxa"/>
            <w:vAlign w:val="center"/>
            <w:hideMark/>
          </w:tcPr>
          <w:p w14:paraId="3440DE29" w14:textId="77777777" w:rsidR="004C7AF3" w:rsidRPr="00092FF0"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092FF0">
              <w:rPr>
                <w:rFonts w:cs="Arial"/>
                <w:color w:val="000000"/>
                <w:sz w:val="16"/>
                <w:szCs w:val="16"/>
                <w:lang w:val="es-CR" w:eastAsia="es-CR"/>
              </w:rPr>
              <w:t>Total del importe pagado en el periodo</w:t>
            </w:r>
          </w:p>
        </w:tc>
        <w:tc>
          <w:tcPr>
            <w:tcW w:w="397" w:type="dxa"/>
            <w:textDirection w:val="btLr"/>
            <w:vAlign w:val="center"/>
            <w:hideMark/>
          </w:tcPr>
          <w:p w14:paraId="3797A569"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4FB170CE" w14:textId="77777777" w:rsidR="004C7AF3" w:rsidRPr="006052EF" w:rsidRDefault="00000000"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ImportePagado" w:history="1">
              <w:r w:rsidR="004C7AF3" w:rsidRPr="006052EF">
                <w:rPr>
                  <w:rStyle w:val="Hipervnculo"/>
                  <w:rFonts w:cs="Arial"/>
                  <w:sz w:val="16"/>
                  <w:szCs w:val="16"/>
                  <w:lang w:val="es-CR" w:eastAsia="es-CR"/>
                </w:rPr>
                <w:t>[A] TotalImportePagado</w:t>
              </w:r>
            </w:hyperlink>
            <w:r w:rsidR="004C7AF3" w:rsidRPr="006052EF">
              <w:rPr>
                <w:rFonts w:cs="Arial"/>
                <w:color w:val="000000"/>
                <w:sz w:val="16"/>
                <w:szCs w:val="16"/>
                <w:lang w:val="es-CR" w:eastAsia="es-CR"/>
              </w:rPr>
              <w:t xml:space="preserve"> = ∑</w:t>
            </w:r>
            <w:hyperlink w:anchor="_[E]_ImportePagado" w:history="1">
              <w:r w:rsidR="004C7AF3" w:rsidRPr="006052EF">
                <w:rPr>
                  <w:rStyle w:val="Hipervnculo"/>
                  <w:rFonts w:cs="Arial"/>
                  <w:sz w:val="16"/>
                  <w:szCs w:val="16"/>
                  <w:lang w:val="es-CR" w:eastAsia="es-CR"/>
                </w:rPr>
                <w:t>[E] ImportePagado</w:t>
              </w:r>
            </w:hyperlink>
          </w:p>
        </w:tc>
      </w:tr>
      <w:tr w:rsidR="004C7AF3" w:rsidRPr="006052EF" w14:paraId="3C0DD295"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19792519" w14:textId="77777777" w:rsidR="004C7AF3" w:rsidRPr="00535A26" w:rsidRDefault="004C7AF3" w:rsidP="00400F39">
            <w:pPr>
              <w:pStyle w:val="Ttulo9"/>
              <w:jc w:val="center"/>
              <w:outlineLvl w:val="8"/>
              <w:rPr>
                <w:b w:val="0"/>
                <w:lang w:eastAsia="es-CR"/>
              </w:rPr>
            </w:pPr>
          </w:p>
        </w:tc>
        <w:tc>
          <w:tcPr>
            <w:tcW w:w="3402" w:type="dxa"/>
            <w:hideMark/>
          </w:tcPr>
          <w:p w14:paraId="57910281"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36" w:name="_[A]_TotalProvisionCierre"/>
            <w:bookmarkEnd w:id="836"/>
            <w:r w:rsidRPr="00535A26">
              <w:rPr>
                <w:lang w:eastAsia="es-CR"/>
              </w:rPr>
              <w:t>[A] TotalProvisionCierre</w:t>
            </w:r>
          </w:p>
        </w:tc>
        <w:tc>
          <w:tcPr>
            <w:tcW w:w="4536" w:type="dxa"/>
            <w:vAlign w:val="center"/>
            <w:hideMark/>
          </w:tcPr>
          <w:p w14:paraId="7119E135" w14:textId="77777777" w:rsidR="004C7AF3" w:rsidRPr="006052EF"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Total de la Provisión al cierre del período</w:t>
            </w:r>
            <w:r>
              <w:rPr>
                <w:rFonts w:cs="Arial"/>
                <w:color w:val="000000"/>
                <w:sz w:val="16"/>
                <w:szCs w:val="16"/>
                <w:lang w:val="es-CR" w:eastAsia="es-CR"/>
              </w:rPr>
              <w:t xml:space="preserve"> </w:t>
            </w:r>
          </w:p>
        </w:tc>
        <w:tc>
          <w:tcPr>
            <w:tcW w:w="397" w:type="dxa"/>
            <w:textDirection w:val="btLr"/>
            <w:vAlign w:val="center"/>
            <w:hideMark/>
          </w:tcPr>
          <w:p w14:paraId="08E1A000"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52C3C949" w14:textId="77777777" w:rsidR="004C7AF3" w:rsidRPr="006052EF" w:rsidRDefault="00000000"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ProvisionCierre" w:history="1">
              <w:r w:rsidR="004C7AF3" w:rsidRPr="006052EF">
                <w:rPr>
                  <w:rStyle w:val="Hipervnculo"/>
                  <w:rFonts w:cs="Arial"/>
                  <w:sz w:val="16"/>
                  <w:szCs w:val="16"/>
                  <w:lang w:val="es-CR" w:eastAsia="es-CR"/>
                </w:rPr>
                <w:t>[A] TotalProvisionCierre</w:t>
              </w:r>
            </w:hyperlink>
            <w:r w:rsidR="004C7AF3" w:rsidRPr="006052EF">
              <w:rPr>
                <w:rFonts w:cs="Arial"/>
                <w:color w:val="000000"/>
                <w:sz w:val="16"/>
                <w:szCs w:val="16"/>
                <w:lang w:val="es-CR" w:eastAsia="es-CR"/>
              </w:rPr>
              <w:t xml:space="preserve"> = ∑</w:t>
            </w:r>
            <w:hyperlink w:anchor="_[E]_ProvisionCierre" w:history="1">
              <w:r w:rsidR="004C7AF3" w:rsidRPr="006052EF">
                <w:rPr>
                  <w:rStyle w:val="Hipervnculo"/>
                  <w:rFonts w:cs="Arial"/>
                  <w:sz w:val="16"/>
                  <w:szCs w:val="16"/>
                  <w:lang w:val="es-CR" w:eastAsia="es-CR"/>
                </w:rPr>
                <w:t>[E] ProvisionCierre</w:t>
              </w:r>
            </w:hyperlink>
          </w:p>
        </w:tc>
      </w:tr>
      <w:tr w:rsidR="004C7AF3" w:rsidRPr="006052EF" w14:paraId="78EF4EDE"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79546888" w14:textId="77777777" w:rsidR="004C7AF3" w:rsidRPr="00535A26" w:rsidRDefault="000B6351" w:rsidP="00400F39">
            <w:pPr>
              <w:pStyle w:val="Ttulo9"/>
              <w:jc w:val="center"/>
              <w:outlineLvl w:val="8"/>
              <w:rPr>
                <w:b w:val="0"/>
                <w:lang w:eastAsia="es-CR"/>
              </w:rPr>
            </w:pPr>
            <w:r>
              <w:rPr>
                <w:b w:val="0"/>
              </w:rPr>
              <w:t>[E]</w:t>
            </w:r>
            <w:r w:rsidR="004C7AF3" w:rsidRPr="00535A26">
              <w:rPr>
                <w:b w:val="0"/>
                <w:lang w:eastAsia="es-CR"/>
              </w:rPr>
              <w:t>DesgloseOcurridosPeriodoPendientesCierrePeriodoRamo</w:t>
            </w:r>
          </w:p>
        </w:tc>
        <w:tc>
          <w:tcPr>
            <w:tcW w:w="3402" w:type="dxa"/>
            <w:hideMark/>
          </w:tcPr>
          <w:p w14:paraId="363B1168" w14:textId="77777777" w:rsidR="004C7AF3" w:rsidRPr="00535A26" w:rsidRDefault="00125EB4"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r w:rsidRPr="00535A26">
              <w:rPr>
                <w:lang w:eastAsia="es-CR"/>
              </w:rPr>
              <w:t>[</w:t>
            </w:r>
            <w:r>
              <w:rPr>
                <w:lang w:eastAsia="es-CR"/>
              </w:rPr>
              <w:t>A</w:t>
            </w:r>
            <w:r w:rsidRPr="00535A26">
              <w:rPr>
                <w:lang w:eastAsia="es-CR"/>
              </w:rPr>
              <w:t xml:space="preserve">] </w:t>
            </w:r>
            <w:r>
              <w:rPr>
                <w:lang w:eastAsia="es-CR"/>
              </w:rPr>
              <w:t>id</w:t>
            </w:r>
          </w:p>
        </w:tc>
        <w:tc>
          <w:tcPr>
            <w:tcW w:w="4536" w:type="dxa"/>
            <w:vAlign w:val="center"/>
            <w:hideMark/>
          </w:tcPr>
          <w:p w14:paraId="1317A11E" w14:textId="77777777" w:rsidR="004C7AF3" w:rsidRPr="006052EF"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Codigo de ramo</w:t>
            </w:r>
          </w:p>
        </w:tc>
        <w:tc>
          <w:tcPr>
            <w:tcW w:w="397" w:type="dxa"/>
            <w:textDirection w:val="btLr"/>
            <w:vAlign w:val="center"/>
            <w:hideMark/>
          </w:tcPr>
          <w:p w14:paraId="0C8CC9AD"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1021BA28"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xml:space="preserve">Código del ramo de acuerdo a la </w:t>
            </w:r>
            <w:hyperlink w:anchor="Ramos" w:history="1">
              <w:r w:rsidRPr="006052EF">
                <w:rPr>
                  <w:rStyle w:val="Hipervnculo"/>
                  <w:rFonts w:cs="Arial"/>
                  <w:sz w:val="16"/>
                  <w:szCs w:val="16"/>
                  <w:lang w:val="es-CR" w:eastAsia="es-CR"/>
                </w:rPr>
                <w:t>lista de ramos</w:t>
              </w:r>
            </w:hyperlink>
          </w:p>
        </w:tc>
      </w:tr>
      <w:tr w:rsidR="004C7AF3" w:rsidRPr="006052EF" w14:paraId="0CDDFA36"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FB19FA6" w14:textId="77777777" w:rsidR="004C7AF3" w:rsidRPr="00535A26" w:rsidRDefault="004C7AF3" w:rsidP="00400F39">
            <w:pPr>
              <w:pStyle w:val="Ttulo9"/>
              <w:jc w:val="center"/>
              <w:outlineLvl w:val="8"/>
              <w:rPr>
                <w:b w:val="0"/>
                <w:lang w:eastAsia="es-CR"/>
              </w:rPr>
            </w:pPr>
          </w:p>
        </w:tc>
        <w:tc>
          <w:tcPr>
            <w:tcW w:w="3402" w:type="dxa"/>
            <w:hideMark/>
          </w:tcPr>
          <w:p w14:paraId="2C4666AB"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37" w:name="_[E]_NumSiniestros_1"/>
            <w:bookmarkEnd w:id="837"/>
            <w:r w:rsidRPr="00535A26">
              <w:rPr>
                <w:lang w:eastAsia="es-CR"/>
              </w:rPr>
              <w:t>[E] NumSiniestros</w:t>
            </w:r>
          </w:p>
        </w:tc>
        <w:tc>
          <w:tcPr>
            <w:tcW w:w="4536" w:type="dxa"/>
            <w:vAlign w:val="center"/>
            <w:hideMark/>
          </w:tcPr>
          <w:p w14:paraId="23DD6CEA" w14:textId="77777777" w:rsidR="004C7AF3" w:rsidRPr="006052EF"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N</w:t>
            </w:r>
            <w:r w:rsidRPr="00092FF0">
              <w:rPr>
                <w:rFonts w:cs="Arial"/>
                <w:color w:val="000000"/>
                <w:sz w:val="16"/>
                <w:szCs w:val="16"/>
                <w:lang w:val="es-CR" w:eastAsia="es-CR"/>
              </w:rPr>
              <w:t>úmero de siniestros ocurridos en el periodo y pendientes al cierre del período</w:t>
            </w:r>
            <w:r w:rsidRPr="006052EF">
              <w:rPr>
                <w:rFonts w:cs="Arial"/>
                <w:color w:val="000000"/>
                <w:sz w:val="16"/>
                <w:szCs w:val="16"/>
                <w:lang w:val="es-CR" w:eastAsia="es-CR"/>
              </w:rPr>
              <w:t xml:space="preserve"> </w:t>
            </w:r>
          </w:p>
        </w:tc>
        <w:tc>
          <w:tcPr>
            <w:tcW w:w="397" w:type="dxa"/>
            <w:textDirection w:val="btLr"/>
            <w:vAlign w:val="center"/>
            <w:hideMark/>
          </w:tcPr>
          <w:p w14:paraId="00A808BB"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4963987E"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0</w:t>
            </w:r>
          </w:p>
        </w:tc>
      </w:tr>
      <w:tr w:rsidR="004C7AF3" w:rsidRPr="006052EF" w14:paraId="3C0FC99B"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3AD49FCA" w14:textId="77777777" w:rsidR="004C7AF3" w:rsidRPr="00535A26" w:rsidRDefault="004C7AF3" w:rsidP="00400F39">
            <w:pPr>
              <w:pStyle w:val="Ttulo9"/>
              <w:jc w:val="center"/>
              <w:outlineLvl w:val="8"/>
              <w:rPr>
                <w:b w:val="0"/>
                <w:lang w:eastAsia="es-CR"/>
              </w:rPr>
            </w:pPr>
          </w:p>
        </w:tc>
        <w:tc>
          <w:tcPr>
            <w:tcW w:w="3402" w:type="dxa"/>
            <w:hideMark/>
          </w:tcPr>
          <w:p w14:paraId="0A02EEBD"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38" w:name="_[E]_ImportePagado"/>
            <w:bookmarkEnd w:id="838"/>
            <w:r w:rsidRPr="00535A26">
              <w:rPr>
                <w:lang w:eastAsia="es-CR"/>
              </w:rPr>
              <w:t>[E] ImportePagado</w:t>
            </w:r>
          </w:p>
        </w:tc>
        <w:tc>
          <w:tcPr>
            <w:tcW w:w="4536" w:type="dxa"/>
            <w:vAlign w:val="center"/>
            <w:hideMark/>
          </w:tcPr>
          <w:p w14:paraId="2D8D80C8" w14:textId="77777777" w:rsidR="004C7AF3" w:rsidRPr="006052EF"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Importe pagado en el período</w:t>
            </w:r>
          </w:p>
        </w:tc>
        <w:tc>
          <w:tcPr>
            <w:tcW w:w="397" w:type="dxa"/>
            <w:textDirection w:val="btLr"/>
            <w:vAlign w:val="center"/>
            <w:hideMark/>
          </w:tcPr>
          <w:p w14:paraId="2892545F"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10BB8094" w14:textId="77777777" w:rsidR="00A07007" w:rsidRPr="00D1267E" w:rsidRDefault="00A07007" w:rsidP="00A07007">
            <w:pPr>
              <w:pStyle w:val="Prrafodelista"/>
              <w:numPr>
                <w:ilvl w:val="0"/>
                <w:numId w:val="443"/>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04406CDC" w14:textId="77777777" w:rsidR="005B4A1E" w:rsidRPr="00452B09" w:rsidRDefault="005B4A1E" w:rsidP="00A07007">
            <w:pPr>
              <w:pStyle w:val="Prrafodelista"/>
              <w:numPr>
                <w:ilvl w:val="0"/>
                <w:numId w:val="44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69CE527"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C7AF3" w:rsidRPr="006052EF" w14:paraId="023FEB4C"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44B6213D" w14:textId="77777777" w:rsidR="004C7AF3" w:rsidRPr="00535A26" w:rsidRDefault="004C7AF3" w:rsidP="00400F39">
            <w:pPr>
              <w:pStyle w:val="Ttulo9"/>
              <w:jc w:val="center"/>
              <w:outlineLvl w:val="8"/>
              <w:rPr>
                <w:b w:val="0"/>
                <w:lang w:eastAsia="es-CR"/>
              </w:rPr>
            </w:pPr>
          </w:p>
        </w:tc>
        <w:tc>
          <w:tcPr>
            <w:tcW w:w="3402" w:type="dxa"/>
            <w:hideMark/>
          </w:tcPr>
          <w:p w14:paraId="1A260A83"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39" w:name="_[E]_ProvisionCierre"/>
            <w:bookmarkEnd w:id="839"/>
            <w:r w:rsidRPr="00535A26">
              <w:rPr>
                <w:lang w:eastAsia="es-CR"/>
              </w:rPr>
              <w:t>[E] ProvisionCierre</w:t>
            </w:r>
          </w:p>
        </w:tc>
        <w:tc>
          <w:tcPr>
            <w:tcW w:w="4536" w:type="dxa"/>
            <w:vAlign w:val="center"/>
            <w:hideMark/>
          </w:tcPr>
          <w:p w14:paraId="406E05E7" w14:textId="77777777" w:rsidR="004C7AF3" w:rsidRPr="006052EF"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Provisión al cierre del período</w:t>
            </w:r>
          </w:p>
        </w:tc>
        <w:tc>
          <w:tcPr>
            <w:tcW w:w="397" w:type="dxa"/>
            <w:textDirection w:val="btLr"/>
            <w:vAlign w:val="center"/>
            <w:hideMark/>
          </w:tcPr>
          <w:p w14:paraId="57E53F3D"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10B7FC93" w14:textId="77777777" w:rsidR="005B4A1E" w:rsidRDefault="005B4A1E" w:rsidP="009B7AA1">
            <w:pPr>
              <w:pStyle w:val="Prrafodelista"/>
              <w:numPr>
                <w:ilvl w:val="0"/>
                <w:numId w:val="44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D615F14" w14:textId="77777777" w:rsidR="005B4A1E" w:rsidRPr="00452B09" w:rsidRDefault="005B4A1E" w:rsidP="009B7AA1">
            <w:pPr>
              <w:pStyle w:val="Prrafodelista"/>
              <w:numPr>
                <w:ilvl w:val="0"/>
                <w:numId w:val="44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B896DA4"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C7AF3" w:rsidRPr="006052EF" w14:paraId="6C0E0F07"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6932775B" w14:textId="77777777" w:rsidR="004C7AF3" w:rsidRPr="00535A26" w:rsidRDefault="000B6351" w:rsidP="00400F39">
            <w:pPr>
              <w:pStyle w:val="Ttulo9"/>
              <w:jc w:val="center"/>
              <w:outlineLvl w:val="8"/>
              <w:rPr>
                <w:b w:val="0"/>
                <w:lang w:eastAsia="es-CR"/>
              </w:rPr>
            </w:pPr>
            <w:r>
              <w:rPr>
                <w:b w:val="0"/>
              </w:rPr>
              <w:t>[E]</w:t>
            </w:r>
            <w:r w:rsidR="004C7AF3" w:rsidRPr="00535A26">
              <w:rPr>
                <w:b w:val="0"/>
                <w:lang w:eastAsia="es-CR"/>
              </w:rPr>
              <w:t>OcurridosPeriodoTerminadosPeriodo</w:t>
            </w:r>
          </w:p>
        </w:tc>
        <w:tc>
          <w:tcPr>
            <w:tcW w:w="3402" w:type="dxa"/>
            <w:hideMark/>
          </w:tcPr>
          <w:p w14:paraId="5019D978"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40" w:name="_[A]_TotalNumSiniestrosConPago_1"/>
            <w:bookmarkEnd w:id="840"/>
            <w:r w:rsidRPr="00535A26">
              <w:rPr>
                <w:lang w:eastAsia="es-CR"/>
              </w:rPr>
              <w:t>[A] TotalNumSiniestrosConPago</w:t>
            </w:r>
          </w:p>
        </w:tc>
        <w:tc>
          <w:tcPr>
            <w:tcW w:w="4536" w:type="dxa"/>
            <w:vAlign w:val="center"/>
            <w:hideMark/>
          </w:tcPr>
          <w:p w14:paraId="0AB8A14C" w14:textId="77777777" w:rsidR="004C7AF3" w:rsidRPr="0034241E" w:rsidRDefault="004C7AF3" w:rsidP="0045358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Total número de siniestros ocurridos y terminados en el periodo, con pago</w:t>
            </w:r>
          </w:p>
        </w:tc>
        <w:tc>
          <w:tcPr>
            <w:tcW w:w="397" w:type="dxa"/>
            <w:textDirection w:val="btLr"/>
            <w:vAlign w:val="center"/>
            <w:hideMark/>
          </w:tcPr>
          <w:p w14:paraId="681085C6"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5CE8DA5D" w14:textId="77777777" w:rsidR="004C7AF3" w:rsidRPr="006052EF" w:rsidRDefault="00000000"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NumSiniestrosConPago_1" w:history="1">
              <w:r w:rsidR="004C7AF3" w:rsidRPr="006052EF">
                <w:rPr>
                  <w:rStyle w:val="Hipervnculo"/>
                  <w:rFonts w:cs="Arial"/>
                  <w:sz w:val="16"/>
                  <w:szCs w:val="16"/>
                  <w:lang w:val="es-CR" w:eastAsia="es-CR"/>
                </w:rPr>
                <w:t>[A] TotalNumSiniestrosConPago</w:t>
              </w:r>
            </w:hyperlink>
            <w:r w:rsidR="004C7AF3">
              <w:rPr>
                <w:rStyle w:val="Hipervnculo"/>
                <w:rFonts w:cs="Arial"/>
                <w:sz w:val="16"/>
                <w:szCs w:val="16"/>
                <w:lang w:val="es-CR" w:eastAsia="es-CR"/>
              </w:rPr>
              <w:t xml:space="preserve"> </w:t>
            </w:r>
            <w:r w:rsidR="004C7AF3" w:rsidRPr="006052EF">
              <w:rPr>
                <w:rFonts w:cs="Arial"/>
                <w:color w:val="000000"/>
                <w:sz w:val="16"/>
                <w:szCs w:val="16"/>
                <w:lang w:val="es-CR" w:eastAsia="es-CR"/>
              </w:rPr>
              <w:t xml:space="preserve">= ∑ </w:t>
            </w:r>
            <w:hyperlink w:anchor="_[E]_NumSiniestrosConPago_1" w:history="1">
              <w:r w:rsidR="004C7AF3" w:rsidRPr="006052EF">
                <w:rPr>
                  <w:rStyle w:val="Hipervnculo"/>
                  <w:rFonts w:cs="Arial"/>
                  <w:sz w:val="16"/>
                  <w:szCs w:val="16"/>
                  <w:lang w:val="es-CR" w:eastAsia="es-CR"/>
                </w:rPr>
                <w:t>[E] NumSiniestrosConPago</w:t>
              </w:r>
            </w:hyperlink>
          </w:p>
        </w:tc>
      </w:tr>
      <w:tr w:rsidR="004C7AF3" w:rsidRPr="006052EF" w14:paraId="4DF49456"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7263794C" w14:textId="77777777" w:rsidR="004C7AF3" w:rsidRPr="00535A26" w:rsidRDefault="004C7AF3" w:rsidP="00400F39">
            <w:pPr>
              <w:pStyle w:val="Ttulo9"/>
              <w:jc w:val="center"/>
              <w:outlineLvl w:val="8"/>
              <w:rPr>
                <w:b w:val="0"/>
                <w:lang w:eastAsia="es-CR"/>
              </w:rPr>
            </w:pPr>
          </w:p>
        </w:tc>
        <w:tc>
          <w:tcPr>
            <w:tcW w:w="3402" w:type="dxa"/>
            <w:hideMark/>
          </w:tcPr>
          <w:p w14:paraId="6D315F41"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41" w:name="_[A]_TotalNumSiniestrosSinPago_1"/>
            <w:bookmarkEnd w:id="841"/>
            <w:r w:rsidRPr="00535A26">
              <w:rPr>
                <w:lang w:eastAsia="es-CR"/>
              </w:rPr>
              <w:t>[A] TotalNumSiniestrosSinPago</w:t>
            </w:r>
          </w:p>
        </w:tc>
        <w:tc>
          <w:tcPr>
            <w:tcW w:w="4536" w:type="dxa"/>
            <w:vAlign w:val="center"/>
            <w:hideMark/>
          </w:tcPr>
          <w:p w14:paraId="1A202A31" w14:textId="77777777" w:rsidR="004C7AF3" w:rsidRPr="0034241E"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Total número de siniestros ocurridos y  terminados en el periodo sin pago</w:t>
            </w:r>
          </w:p>
        </w:tc>
        <w:tc>
          <w:tcPr>
            <w:tcW w:w="397" w:type="dxa"/>
            <w:textDirection w:val="btLr"/>
            <w:vAlign w:val="center"/>
            <w:hideMark/>
          </w:tcPr>
          <w:p w14:paraId="5EFF4ABA"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02E2B2DE" w14:textId="77777777" w:rsidR="004C7AF3" w:rsidRPr="006052EF" w:rsidRDefault="00000000"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NumSiniestrosSinPago_1" w:history="1">
              <w:r w:rsidR="004C7AF3" w:rsidRPr="006052EF">
                <w:rPr>
                  <w:rStyle w:val="Hipervnculo"/>
                  <w:rFonts w:cs="Arial"/>
                  <w:sz w:val="16"/>
                  <w:szCs w:val="16"/>
                  <w:lang w:val="es-CR" w:eastAsia="es-CR"/>
                </w:rPr>
                <w:t>[A] TotalNumSiniestrosSinPago</w:t>
              </w:r>
            </w:hyperlink>
            <w:r w:rsidR="004C7AF3">
              <w:rPr>
                <w:rStyle w:val="Hipervnculo"/>
                <w:rFonts w:cs="Arial"/>
                <w:sz w:val="16"/>
                <w:szCs w:val="16"/>
                <w:lang w:val="es-CR" w:eastAsia="es-CR"/>
              </w:rPr>
              <w:t xml:space="preserve"> </w:t>
            </w:r>
            <w:r w:rsidR="004C7AF3" w:rsidRPr="006052EF">
              <w:rPr>
                <w:rFonts w:cs="Arial"/>
                <w:color w:val="000000"/>
                <w:sz w:val="16"/>
                <w:szCs w:val="16"/>
                <w:lang w:val="es-CR" w:eastAsia="es-CR"/>
              </w:rPr>
              <w:t xml:space="preserve">= ∑ </w:t>
            </w:r>
            <w:hyperlink w:anchor="_[E]_NumSiniestrosSinPago_1" w:history="1">
              <w:r w:rsidR="004C7AF3" w:rsidRPr="006052EF">
                <w:rPr>
                  <w:rStyle w:val="Hipervnculo"/>
                  <w:rFonts w:cs="Arial"/>
                  <w:sz w:val="16"/>
                  <w:szCs w:val="16"/>
                  <w:lang w:val="es-CR" w:eastAsia="es-CR"/>
                </w:rPr>
                <w:t>[E] NumSiniestrosSinPago</w:t>
              </w:r>
            </w:hyperlink>
          </w:p>
        </w:tc>
      </w:tr>
      <w:tr w:rsidR="004C7AF3" w:rsidRPr="006052EF" w14:paraId="314F7120"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3AEB8F19" w14:textId="77777777" w:rsidR="004C7AF3" w:rsidRPr="00535A26" w:rsidRDefault="004C7AF3" w:rsidP="00400F39">
            <w:pPr>
              <w:pStyle w:val="Ttulo9"/>
              <w:jc w:val="center"/>
              <w:outlineLvl w:val="8"/>
              <w:rPr>
                <w:b w:val="0"/>
                <w:lang w:eastAsia="es-CR"/>
              </w:rPr>
            </w:pPr>
          </w:p>
        </w:tc>
        <w:tc>
          <w:tcPr>
            <w:tcW w:w="3402" w:type="dxa"/>
            <w:hideMark/>
          </w:tcPr>
          <w:p w14:paraId="79DD731E"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42" w:name="_[A]_TotalImportePagado_1"/>
            <w:bookmarkEnd w:id="842"/>
            <w:r w:rsidRPr="00535A26">
              <w:rPr>
                <w:lang w:eastAsia="es-CR"/>
              </w:rPr>
              <w:t>[A] TotalImportePagado</w:t>
            </w:r>
          </w:p>
        </w:tc>
        <w:tc>
          <w:tcPr>
            <w:tcW w:w="4536" w:type="dxa"/>
            <w:vAlign w:val="center"/>
            <w:hideMark/>
          </w:tcPr>
          <w:p w14:paraId="3F963937" w14:textId="77777777" w:rsidR="004C7AF3" w:rsidRPr="0034241E"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Total del importe pagado a los siniestros ocurridos y terminados en el periodo</w:t>
            </w:r>
          </w:p>
        </w:tc>
        <w:tc>
          <w:tcPr>
            <w:tcW w:w="397" w:type="dxa"/>
            <w:textDirection w:val="btLr"/>
            <w:vAlign w:val="center"/>
            <w:hideMark/>
          </w:tcPr>
          <w:p w14:paraId="011DBB71"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 </w:t>
            </w:r>
            <w:r w:rsidRPr="006052EF">
              <w:rPr>
                <w:rFonts w:cs="Arial"/>
                <w:color w:val="000000"/>
                <w:sz w:val="16"/>
                <w:szCs w:val="16"/>
                <w:lang w:val="es-CR" w:eastAsia="es-CR"/>
              </w:rPr>
              <w:t>No aplica</w:t>
            </w:r>
          </w:p>
        </w:tc>
        <w:tc>
          <w:tcPr>
            <w:tcW w:w="5103" w:type="dxa"/>
            <w:vAlign w:val="center"/>
            <w:hideMark/>
          </w:tcPr>
          <w:p w14:paraId="6CAC83F6" w14:textId="77777777" w:rsidR="004C7AF3" w:rsidRPr="006052EF" w:rsidRDefault="00000000"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ImportePagado_1" w:history="1">
              <w:r w:rsidR="004C7AF3" w:rsidRPr="006052EF">
                <w:rPr>
                  <w:rStyle w:val="Hipervnculo"/>
                  <w:rFonts w:cs="Arial"/>
                  <w:sz w:val="16"/>
                  <w:szCs w:val="16"/>
                  <w:lang w:val="es-CR" w:eastAsia="es-CR"/>
                </w:rPr>
                <w:t>[A] TotalImportePagado</w:t>
              </w:r>
            </w:hyperlink>
            <w:r w:rsidR="004C7AF3">
              <w:rPr>
                <w:rStyle w:val="Hipervnculo"/>
                <w:rFonts w:cs="Arial"/>
                <w:sz w:val="16"/>
                <w:szCs w:val="16"/>
                <w:lang w:val="es-CR" w:eastAsia="es-CR"/>
              </w:rPr>
              <w:t xml:space="preserve"> </w:t>
            </w:r>
            <w:r w:rsidR="004C7AF3" w:rsidRPr="006052EF">
              <w:rPr>
                <w:rFonts w:cs="Arial"/>
                <w:color w:val="000000"/>
                <w:sz w:val="16"/>
                <w:szCs w:val="16"/>
                <w:lang w:val="es-CR" w:eastAsia="es-CR"/>
              </w:rPr>
              <w:t xml:space="preserve">= ∑ </w:t>
            </w:r>
            <w:hyperlink w:anchor="_[E]_ImportePagado_1" w:history="1">
              <w:r w:rsidR="004C7AF3" w:rsidRPr="006052EF">
                <w:rPr>
                  <w:rStyle w:val="Hipervnculo"/>
                  <w:rFonts w:cs="Arial"/>
                  <w:sz w:val="16"/>
                  <w:szCs w:val="16"/>
                  <w:lang w:val="es-CR" w:eastAsia="es-CR"/>
                </w:rPr>
                <w:t>[E] ImportePagado</w:t>
              </w:r>
            </w:hyperlink>
          </w:p>
        </w:tc>
      </w:tr>
      <w:tr w:rsidR="004C7AF3" w:rsidRPr="006052EF" w14:paraId="2B5605E6"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4FB3A846" w14:textId="77777777" w:rsidR="004C7AF3" w:rsidRPr="00535A26" w:rsidRDefault="000B6351" w:rsidP="00400F39">
            <w:pPr>
              <w:pStyle w:val="Ttulo9"/>
              <w:jc w:val="center"/>
              <w:outlineLvl w:val="8"/>
              <w:rPr>
                <w:b w:val="0"/>
                <w:lang w:eastAsia="es-CR"/>
              </w:rPr>
            </w:pPr>
            <w:r>
              <w:rPr>
                <w:b w:val="0"/>
              </w:rPr>
              <w:t>[E]</w:t>
            </w:r>
            <w:r w:rsidR="004C7AF3" w:rsidRPr="00535A26">
              <w:rPr>
                <w:b w:val="0"/>
                <w:lang w:eastAsia="es-CR"/>
              </w:rPr>
              <w:t>DesgloseOcurridosPeriodoTerminadosPeriodoRamo</w:t>
            </w:r>
          </w:p>
        </w:tc>
        <w:tc>
          <w:tcPr>
            <w:tcW w:w="3402" w:type="dxa"/>
            <w:hideMark/>
          </w:tcPr>
          <w:p w14:paraId="3A4B627E" w14:textId="77777777" w:rsidR="004C7AF3" w:rsidRPr="00535A26" w:rsidRDefault="00125EB4"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r w:rsidRPr="00535A26">
              <w:rPr>
                <w:lang w:eastAsia="es-CR"/>
              </w:rPr>
              <w:t>[</w:t>
            </w:r>
            <w:r>
              <w:rPr>
                <w:lang w:eastAsia="es-CR"/>
              </w:rPr>
              <w:t>A</w:t>
            </w:r>
            <w:r w:rsidRPr="00535A26">
              <w:rPr>
                <w:lang w:eastAsia="es-CR"/>
              </w:rPr>
              <w:t xml:space="preserve">] </w:t>
            </w:r>
            <w:r>
              <w:rPr>
                <w:lang w:eastAsia="es-CR"/>
              </w:rPr>
              <w:t>id</w:t>
            </w:r>
          </w:p>
        </w:tc>
        <w:tc>
          <w:tcPr>
            <w:tcW w:w="4536" w:type="dxa"/>
            <w:vAlign w:val="center"/>
            <w:hideMark/>
          </w:tcPr>
          <w:p w14:paraId="790E462D" w14:textId="77777777" w:rsidR="004C7AF3" w:rsidRPr="006052EF"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Codigo de ramo</w:t>
            </w:r>
          </w:p>
        </w:tc>
        <w:tc>
          <w:tcPr>
            <w:tcW w:w="397" w:type="dxa"/>
            <w:textDirection w:val="btLr"/>
            <w:vAlign w:val="center"/>
            <w:hideMark/>
          </w:tcPr>
          <w:p w14:paraId="33A71459"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2BC478AB"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xml:space="preserve">Código del ramo de acuerdo a la </w:t>
            </w:r>
            <w:hyperlink w:anchor="Ramos" w:history="1">
              <w:r w:rsidRPr="006052EF">
                <w:rPr>
                  <w:rStyle w:val="Hipervnculo"/>
                  <w:rFonts w:cs="Arial"/>
                  <w:sz w:val="16"/>
                  <w:szCs w:val="16"/>
                  <w:lang w:val="es-CR" w:eastAsia="es-CR"/>
                </w:rPr>
                <w:t>lista de ramos</w:t>
              </w:r>
            </w:hyperlink>
          </w:p>
        </w:tc>
      </w:tr>
      <w:tr w:rsidR="004C7AF3" w:rsidRPr="006052EF" w14:paraId="4A93D067"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1E2D10DD" w14:textId="77777777" w:rsidR="004C7AF3" w:rsidRPr="00535A26" w:rsidRDefault="004C7AF3" w:rsidP="00400F39">
            <w:pPr>
              <w:pStyle w:val="Ttulo9"/>
              <w:jc w:val="center"/>
              <w:outlineLvl w:val="8"/>
              <w:rPr>
                <w:b w:val="0"/>
                <w:lang w:eastAsia="es-CR"/>
              </w:rPr>
            </w:pPr>
          </w:p>
        </w:tc>
        <w:tc>
          <w:tcPr>
            <w:tcW w:w="3402" w:type="dxa"/>
            <w:hideMark/>
          </w:tcPr>
          <w:p w14:paraId="41ECACA0"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43" w:name="_[E]_NumSiniestrosConPago_1"/>
            <w:bookmarkEnd w:id="843"/>
            <w:r w:rsidRPr="00535A26">
              <w:rPr>
                <w:lang w:eastAsia="es-CR"/>
              </w:rPr>
              <w:t>[E] NumSiniestrosConPago</w:t>
            </w:r>
          </w:p>
        </w:tc>
        <w:tc>
          <w:tcPr>
            <w:tcW w:w="4536" w:type="dxa"/>
            <w:vAlign w:val="center"/>
            <w:hideMark/>
          </w:tcPr>
          <w:p w14:paraId="2FA754C3" w14:textId="77777777" w:rsidR="004C7AF3" w:rsidRPr="0034241E"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Número de siniestros ocurridos y terminados en el periodo,  con pago</w:t>
            </w:r>
          </w:p>
        </w:tc>
        <w:tc>
          <w:tcPr>
            <w:tcW w:w="397" w:type="dxa"/>
            <w:textDirection w:val="btLr"/>
            <w:vAlign w:val="center"/>
            <w:hideMark/>
          </w:tcPr>
          <w:p w14:paraId="416B8020"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541F29CF"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0</w:t>
            </w:r>
          </w:p>
        </w:tc>
      </w:tr>
      <w:tr w:rsidR="004C7AF3" w:rsidRPr="006052EF" w14:paraId="291B26B6"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23AECFF8" w14:textId="77777777" w:rsidR="004C7AF3" w:rsidRPr="00535A26" w:rsidRDefault="004C7AF3" w:rsidP="00400F39">
            <w:pPr>
              <w:pStyle w:val="Ttulo9"/>
              <w:jc w:val="center"/>
              <w:outlineLvl w:val="8"/>
              <w:rPr>
                <w:b w:val="0"/>
                <w:lang w:eastAsia="es-CR"/>
              </w:rPr>
            </w:pPr>
          </w:p>
        </w:tc>
        <w:tc>
          <w:tcPr>
            <w:tcW w:w="3402" w:type="dxa"/>
            <w:hideMark/>
          </w:tcPr>
          <w:p w14:paraId="046D1AB0"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44" w:name="_[E]_NumSiniestrosSinPago_1"/>
            <w:bookmarkEnd w:id="844"/>
            <w:r w:rsidRPr="00535A26">
              <w:rPr>
                <w:lang w:eastAsia="es-CR"/>
              </w:rPr>
              <w:t>[E] NumSiniestrosSinPago</w:t>
            </w:r>
          </w:p>
        </w:tc>
        <w:tc>
          <w:tcPr>
            <w:tcW w:w="4536" w:type="dxa"/>
            <w:vAlign w:val="center"/>
            <w:hideMark/>
          </w:tcPr>
          <w:p w14:paraId="68A59140" w14:textId="77777777" w:rsidR="004C7AF3" w:rsidRPr="0034241E"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Número de siniestros ocurridos y  terminados en el periodo sin pago</w:t>
            </w:r>
          </w:p>
        </w:tc>
        <w:tc>
          <w:tcPr>
            <w:tcW w:w="397" w:type="dxa"/>
            <w:textDirection w:val="btLr"/>
            <w:vAlign w:val="center"/>
            <w:hideMark/>
          </w:tcPr>
          <w:p w14:paraId="32C230BF"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5ED4E9D3"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0</w:t>
            </w:r>
          </w:p>
        </w:tc>
      </w:tr>
      <w:tr w:rsidR="004C7AF3" w:rsidRPr="006052EF" w14:paraId="606B09CC"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11A8CC8B" w14:textId="77777777" w:rsidR="004C7AF3" w:rsidRPr="00535A26" w:rsidRDefault="004C7AF3" w:rsidP="00400F39">
            <w:pPr>
              <w:pStyle w:val="Ttulo9"/>
              <w:jc w:val="center"/>
              <w:outlineLvl w:val="8"/>
              <w:rPr>
                <w:b w:val="0"/>
                <w:lang w:eastAsia="es-CR"/>
              </w:rPr>
            </w:pPr>
          </w:p>
        </w:tc>
        <w:tc>
          <w:tcPr>
            <w:tcW w:w="3402" w:type="dxa"/>
            <w:hideMark/>
          </w:tcPr>
          <w:p w14:paraId="13BB9B5C"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45" w:name="_[E]_ImportePagado_1"/>
            <w:bookmarkEnd w:id="845"/>
            <w:r w:rsidRPr="00535A26">
              <w:rPr>
                <w:lang w:eastAsia="es-CR"/>
              </w:rPr>
              <w:t>[E] ImportePagado</w:t>
            </w:r>
          </w:p>
        </w:tc>
        <w:tc>
          <w:tcPr>
            <w:tcW w:w="4536" w:type="dxa"/>
            <w:vAlign w:val="center"/>
            <w:hideMark/>
          </w:tcPr>
          <w:p w14:paraId="1F43C801" w14:textId="77777777" w:rsidR="004C7AF3" w:rsidRPr="0034241E"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Importe pagado</w:t>
            </w:r>
            <w:r w:rsidR="008D68E8">
              <w:rPr>
                <w:rFonts w:cs="Arial"/>
                <w:color w:val="000000"/>
                <w:sz w:val="16"/>
                <w:szCs w:val="16"/>
                <w:lang w:val="es-CR" w:eastAsia="es-CR"/>
              </w:rPr>
              <w:t xml:space="preserve"> </w:t>
            </w:r>
          </w:p>
        </w:tc>
        <w:tc>
          <w:tcPr>
            <w:tcW w:w="397" w:type="dxa"/>
            <w:textDirection w:val="btLr"/>
            <w:vAlign w:val="center"/>
            <w:hideMark/>
          </w:tcPr>
          <w:p w14:paraId="065C8EF5"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27E4F026" w14:textId="77777777" w:rsidR="00A07007" w:rsidRPr="00D1267E" w:rsidRDefault="00A07007" w:rsidP="00A07007">
            <w:pPr>
              <w:pStyle w:val="Prrafodelista"/>
              <w:numPr>
                <w:ilvl w:val="0"/>
                <w:numId w:val="445"/>
              </w:numPr>
              <w:cnfStyle w:val="000000100000" w:firstRow="0" w:lastRow="0" w:firstColumn="0" w:lastColumn="0" w:oddVBand="0" w:evenVBand="0" w:oddHBand="1"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14DD9C8D" w14:textId="77777777" w:rsidR="005B4A1E" w:rsidRPr="00452B09" w:rsidRDefault="005B4A1E" w:rsidP="00A07007">
            <w:pPr>
              <w:pStyle w:val="Prrafodelista"/>
              <w:numPr>
                <w:ilvl w:val="0"/>
                <w:numId w:val="44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4CB9049"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C7AF3" w:rsidRPr="006052EF" w14:paraId="6D5372F2"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0563C9AE" w14:textId="77777777" w:rsidR="004C7AF3" w:rsidRPr="00535A26" w:rsidRDefault="000B6351" w:rsidP="00400F39">
            <w:pPr>
              <w:pStyle w:val="Ttulo9"/>
              <w:jc w:val="center"/>
              <w:outlineLvl w:val="8"/>
              <w:rPr>
                <w:b w:val="0"/>
                <w:lang w:eastAsia="es-CR"/>
              </w:rPr>
            </w:pPr>
            <w:r>
              <w:rPr>
                <w:b w:val="0"/>
              </w:rPr>
              <w:t>[E]</w:t>
            </w:r>
            <w:r w:rsidR="004C7AF3" w:rsidRPr="00535A26">
              <w:rPr>
                <w:b w:val="0"/>
                <w:lang w:eastAsia="es-CR"/>
              </w:rPr>
              <w:t>PendientesDeclaracion</w:t>
            </w:r>
          </w:p>
        </w:tc>
        <w:tc>
          <w:tcPr>
            <w:tcW w:w="3402" w:type="dxa"/>
            <w:hideMark/>
          </w:tcPr>
          <w:p w14:paraId="603CC145"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46" w:name="_[A]_TotalProvisionComienzoEjercicio"/>
            <w:bookmarkEnd w:id="846"/>
            <w:r w:rsidRPr="00535A26">
              <w:rPr>
                <w:lang w:eastAsia="es-CR"/>
              </w:rPr>
              <w:t xml:space="preserve">[A] </w:t>
            </w:r>
            <w:r w:rsidR="00AF0626">
              <w:rPr>
                <w:lang w:eastAsia="es-CR"/>
              </w:rPr>
              <w:t>TotalProvisio</w:t>
            </w:r>
            <w:r w:rsidR="005453A4" w:rsidRPr="005453A4">
              <w:rPr>
                <w:lang w:eastAsia="es-CR"/>
              </w:rPr>
              <w:t>nOYNRComienzo</w:t>
            </w:r>
            <w:r w:rsidR="009E58ED">
              <w:rPr>
                <w:lang w:eastAsia="es-CR"/>
              </w:rPr>
              <w:t>Periodo</w:t>
            </w:r>
          </w:p>
        </w:tc>
        <w:tc>
          <w:tcPr>
            <w:tcW w:w="4536" w:type="dxa"/>
            <w:vAlign w:val="center"/>
            <w:hideMark/>
          </w:tcPr>
          <w:p w14:paraId="15CF6297" w14:textId="77777777" w:rsidR="004C7AF3" w:rsidRPr="0034241E" w:rsidRDefault="005453A4"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5453A4">
              <w:rPr>
                <w:rFonts w:cs="Arial"/>
                <w:color w:val="000000"/>
                <w:sz w:val="16"/>
                <w:szCs w:val="16"/>
                <w:lang w:val="es-CR" w:eastAsia="es-CR"/>
              </w:rPr>
              <w:t>Total de la pro</w:t>
            </w:r>
            <w:r>
              <w:rPr>
                <w:rFonts w:cs="Arial"/>
                <w:color w:val="000000"/>
                <w:sz w:val="16"/>
                <w:szCs w:val="16"/>
                <w:lang w:val="es-CR" w:eastAsia="es-CR"/>
              </w:rPr>
              <w:t>visión OYNR al comienzo del perí</w:t>
            </w:r>
            <w:r w:rsidRPr="005453A4">
              <w:rPr>
                <w:rFonts w:cs="Arial"/>
                <w:color w:val="000000"/>
                <w:sz w:val="16"/>
                <w:szCs w:val="16"/>
                <w:lang w:val="es-CR" w:eastAsia="es-CR"/>
              </w:rPr>
              <w:t>odo</w:t>
            </w:r>
          </w:p>
        </w:tc>
        <w:tc>
          <w:tcPr>
            <w:tcW w:w="397" w:type="dxa"/>
            <w:textDirection w:val="btLr"/>
            <w:vAlign w:val="center"/>
            <w:hideMark/>
          </w:tcPr>
          <w:p w14:paraId="5005EB42"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0E1F29DB" w14:textId="77777777" w:rsidR="004C7AF3" w:rsidRPr="006052EF" w:rsidRDefault="00000000" w:rsidP="00400F39">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ProvisionComienzoEjercicio" w:history="1">
              <w:r w:rsidR="004C7AF3" w:rsidRPr="006052EF">
                <w:rPr>
                  <w:rStyle w:val="Hipervnculo"/>
                  <w:rFonts w:cs="Arial"/>
                  <w:sz w:val="16"/>
                  <w:szCs w:val="16"/>
                  <w:lang w:val="es-CR" w:eastAsia="es-CR"/>
                </w:rPr>
                <w:t xml:space="preserve">[A] </w:t>
              </w:r>
              <w:r w:rsidR="00AF0626">
                <w:rPr>
                  <w:rStyle w:val="Hipervnculo"/>
                  <w:rFonts w:cs="Arial"/>
                  <w:sz w:val="16"/>
                  <w:szCs w:val="16"/>
                  <w:lang w:val="es-CR" w:eastAsia="es-CR"/>
                </w:rPr>
                <w:t>TotalProvisio</w:t>
              </w:r>
              <w:r w:rsidR="005453A4" w:rsidRPr="005453A4">
                <w:rPr>
                  <w:rStyle w:val="Hipervnculo"/>
                  <w:rFonts w:cs="Arial"/>
                  <w:sz w:val="16"/>
                  <w:szCs w:val="16"/>
                  <w:lang w:val="es-CR" w:eastAsia="es-CR"/>
                </w:rPr>
                <w:t xml:space="preserve">nOYNRComienzoPeriodo </w:t>
              </w:r>
            </w:hyperlink>
            <w:r w:rsidR="004C7AF3" w:rsidRPr="006052EF">
              <w:rPr>
                <w:rFonts w:cs="Arial"/>
                <w:sz w:val="16"/>
                <w:szCs w:val="16"/>
              </w:rPr>
              <w:t xml:space="preserve"> = ∑ </w:t>
            </w:r>
            <w:hyperlink w:anchor="_[E]_ProvisionComienzoEjercicio" w:history="1">
              <w:r w:rsidR="004C7AF3" w:rsidRPr="006052EF">
                <w:rPr>
                  <w:rStyle w:val="Hipervnculo"/>
                  <w:rFonts w:cs="Arial"/>
                  <w:sz w:val="16"/>
                  <w:szCs w:val="16"/>
                </w:rPr>
                <w:t>[E] Provision</w:t>
              </w:r>
              <w:r w:rsidR="005453A4" w:rsidRPr="005453A4">
                <w:rPr>
                  <w:rStyle w:val="Hipervnculo"/>
                  <w:rFonts w:cs="Arial"/>
                  <w:sz w:val="16"/>
                  <w:szCs w:val="16"/>
                </w:rPr>
                <w:t>OYNR</w:t>
              </w:r>
              <w:r w:rsidR="004C7AF3" w:rsidRPr="006052EF">
                <w:rPr>
                  <w:rStyle w:val="Hipervnculo"/>
                  <w:rFonts w:cs="Arial"/>
                  <w:sz w:val="16"/>
                  <w:szCs w:val="16"/>
                </w:rPr>
                <w:t>ComienzoEjercicio</w:t>
              </w:r>
            </w:hyperlink>
          </w:p>
          <w:p w14:paraId="5C957918"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C7AF3" w:rsidRPr="006052EF" w14:paraId="4DE87F16"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356D96F7" w14:textId="77777777" w:rsidR="004C7AF3" w:rsidRPr="00535A26" w:rsidRDefault="004C7AF3" w:rsidP="00400F39">
            <w:pPr>
              <w:pStyle w:val="Ttulo9"/>
              <w:jc w:val="center"/>
              <w:outlineLvl w:val="8"/>
              <w:rPr>
                <w:b w:val="0"/>
                <w:lang w:eastAsia="es-CR"/>
              </w:rPr>
            </w:pPr>
          </w:p>
        </w:tc>
        <w:tc>
          <w:tcPr>
            <w:tcW w:w="3402" w:type="dxa"/>
            <w:hideMark/>
          </w:tcPr>
          <w:p w14:paraId="48454EAF" w14:textId="77777777" w:rsidR="004C7AF3" w:rsidRPr="00535A26" w:rsidRDefault="004C7AF3" w:rsidP="005453A4">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47" w:name="_[A]_TotalProvisionIBNRResidualCierr"/>
            <w:bookmarkEnd w:id="847"/>
            <w:r w:rsidRPr="00535A26">
              <w:rPr>
                <w:lang w:eastAsia="es-CR"/>
              </w:rPr>
              <w:t>[A] TotalProvision</w:t>
            </w:r>
            <w:r w:rsidR="005453A4">
              <w:rPr>
                <w:lang w:eastAsia="es-CR"/>
              </w:rPr>
              <w:t>OYNR</w:t>
            </w:r>
            <w:r w:rsidRPr="00535A26">
              <w:rPr>
                <w:lang w:eastAsia="es-CR"/>
              </w:rPr>
              <w:t>ResidualCierre</w:t>
            </w:r>
          </w:p>
        </w:tc>
        <w:tc>
          <w:tcPr>
            <w:tcW w:w="4536" w:type="dxa"/>
            <w:vAlign w:val="center"/>
            <w:hideMark/>
          </w:tcPr>
          <w:p w14:paraId="25E857F5" w14:textId="77777777" w:rsidR="004C7AF3" w:rsidRPr="0034241E"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 xml:space="preserve">Total de la provisión del </w:t>
            </w:r>
            <w:r w:rsidR="005453A4">
              <w:rPr>
                <w:rFonts w:cs="Arial"/>
                <w:color w:val="000000"/>
                <w:sz w:val="16"/>
                <w:szCs w:val="16"/>
                <w:lang w:val="es-CR" w:eastAsia="es-CR"/>
              </w:rPr>
              <w:t>OY</w:t>
            </w:r>
            <w:r w:rsidRPr="0034241E">
              <w:rPr>
                <w:rFonts w:cs="Arial"/>
                <w:color w:val="000000"/>
                <w:sz w:val="16"/>
                <w:szCs w:val="16"/>
                <w:lang w:val="es-CR" w:eastAsia="es-CR"/>
              </w:rPr>
              <w:t>NR residual al cierre del periodo</w:t>
            </w:r>
          </w:p>
        </w:tc>
        <w:tc>
          <w:tcPr>
            <w:tcW w:w="397" w:type="dxa"/>
            <w:textDirection w:val="btLr"/>
            <w:vAlign w:val="center"/>
            <w:hideMark/>
          </w:tcPr>
          <w:p w14:paraId="5D831750"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09223294" w14:textId="77777777" w:rsidR="004C7AF3" w:rsidRDefault="00000000" w:rsidP="00400F39">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ProvisionIBNRResidualCierr" w:history="1">
              <w:r w:rsidR="005453A4">
                <w:rPr>
                  <w:rStyle w:val="Hipervnculo"/>
                  <w:rFonts w:cs="Arial"/>
                  <w:sz w:val="16"/>
                  <w:szCs w:val="16"/>
                  <w:lang w:val="es-CR" w:eastAsia="es-CR"/>
                </w:rPr>
                <w:t>[A] TotalProvisionOY</w:t>
              </w:r>
              <w:r w:rsidR="004C7AF3" w:rsidRPr="006052EF">
                <w:rPr>
                  <w:rStyle w:val="Hipervnculo"/>
                  <w:rFonts w:cs="Arial"/>
                  <w:sz w:val="16"/>
                  <w:szCs w:val="16"/>
                  <w:lang w:val="es-CR" w:eastAsia="es-CR"/>
                </w:rPr>
                <w:t>NRResidualCierre</w:t>
              </w:r>
            </w:hyperlink>
            <w:r w:rsidR="004C7AF3" w:rsidRPr="006052EF">
              <w:rPr>
                <w:rFonts w:cs="Arial"/>
                <w:sz w:val="16"/>
                <w:szCs w:val="16"/>
              </w:rPr>
              <w:t xml:space="preserve"> = </w:t>
            </w:r>
          </w:p>
          <w:p w14:paraId="7FFB1B6C"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6052EF">
              <w:rPr>
                <w:rFonts w:cs="Arial"/>
                <w:sz w:val="16"/>
                <w:szCs w:val="16"/>
              </w:rPr>
              <w:t xml:space="preserve">∑ </w:t>
            </w:r>
            <w:hyperlink w:anchor="_[E]_ProvisionIBNRResidualCierre" w:history="1">
              <w:r w:rsidR="005453A4">
                <w:rPr>
                  <w:rStyle w:val="Hipervnculo"/>
                  <w:rFonts w:cs="Arial"/>
                  <w:sz w:val="16"/>
                  <w:szCs w:val="16"/>
                </w:rPr>
                <w:t>[E] ProvisionOY</w:t>
              </w:r>
              <w:r w:rsidRPr="006052EF">
                <w:rPr>
                  <w:rStyle w:val="Hipervnculo"/>
                  <w:rFonts w:cs="Arial"/>
                  <w:sz w:val="16"/>
                  <w:szCs w:val="16"/>
                </w:rPr>
                <w:t>NRResidualCierre</w:t>
              </w:r>
            </w:hyperlink>
          </w:p>
          <w:p w14:paraId="5F57FF42"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C7AF3" w:rsidRPr="006052EF" w14:paraId="50BE59DA"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B604F59" w14:textId="77777777" w:rsidR="004C7AF3" w:rsidRPr="00535A26" w:rsidRDefault="004C7AF3" w:rsidP="00400F39">
            <w:pPr>
              <w:pStyle w:val="Ttulo9"/>
              <w:jc w:val="center"/>
              <w:outlineLvl w:val="8"/>
              <w:rPr>
                <w:b w:val="0"/>
                <w:lang w:eastAsia="es-CR"/>
              </w:rPr>
            </w:pPr>
          </w:p>
        </w:tc>
        <w:tc>
          <w:tcPr>
            <w:tcW w:w="3402" w:type="dxa"/>
            <w:hideMark/>
          </w:tcPr>
          <w:p w14:paraId="68D0F9CC"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48" w:name="_[A]_TotalProvisionCierre_1"/>
            <w:bookmarkEnd w:id="848"/>
            <w:r w:rsidRPr="00535A26">
              <w:rPr>
                <w:lang w:eastAsia="es-CR"/>
              </w:rPr>
              <w:t>[A] TotalProvision</w:t>
            </w:r>
            <w:r w:rsidR="0041550E">
              <w:rPr>
                <w:lang w:eastAsia="es-CR"/>
              </w:rPr>
              <w:t>OYNR</w:t>
            </w:r>
            <w:r w:rsidRPr="00535A26">
              <w:rPr>
                <w:lang w:eastAsia="es-CR"/>
              </w:rPr>
              <w:t>Cierre</w:t>
            </w:r>
            <w:r w:rsidR="0041550E">
              <w:rPr>
                <w:lang w:eastAsia="es-CR"/>
              </w:rPr>
              <w:t>Periodo</w:t>
            </w:r>
          </w:p>
        </w:tc>
        <w:tc>
          <w:tcPr>
            <w:tcW w:w="4536" w:type="dxa"/>
            <w:vAlign w:val="center"/>
            <w:hideMark/>
          </w:tcPr>
          <w:p w14:paraId="340BF9AD" w14:textId="77777777" w:rsidR="004C7AF3" w:rsidRPr="0034241E"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Total de la provisión</w:t>
            </w:r>
            <w:r w:rsidR="0041550E">
              <w:rPr>
                <w:rFonts w:cs="Arial"/>
                <w:color w:val="000000"/>
                <w:sz w:val="16"/>
                <w:szCs w:val="16"/>
                <w:lang w:val="es-CR" w:eastAsia="es-CR"/>
              </w:rPr>
              <w:t xml:space="preserve"> OYNR</w:t>
            </w:r>
            <w:r w:rsidRPr="0034241E">
              <w:rPr>
                <w:rFonts w:cs="Arial"/>
                <w:color w:val="000000"/>
                <w:sz w:val="16"/>
                <w:szCs w:val="16"/>
                <w:lang w:val="es-CR" w:eastAsia="es-CR"/>
              </w:rPr>
              <w:t xml:space="preserve"> al cierre del periodo</w:t>
            </w:r>
          </w:p>
        </w:tc>
        <w:tc>
          <w:tcPr>
            <w:tcW w:w="397" w:type="dxa"/>
            <w:textDirection w:val="btLr"/>
            <w:vAlign w:val="center"/>
            <w:hideMark/>
          </w:tcPr>
          <w:p w14:paraId="4A763145"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334D1296" w14:textId="77777777" w:rsidR="004C7AF3" w:rsidRPr="006052EF" w:rsidRDefault="00000000" w:rsidP="00400F39">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ProvisionCierre_1" w:history="1">
              <w:r w:rsidR="004C7AF3" w:rsidRPr="006052EF">
                <w:rPr>
                  <w:rStyle w:val="Hipervnculo"/>
                  <w:rFonts w:cs="Arial"/>
                  <w:sz w:val="16"/>
                  <w:szCs w:val="16"/>
                  <w:lang w:val="es-CR" w:eastAsia="es-CR"/>
                </w:rPr>
                <w:t>[A] TotalProvisionCierre</w:t>
              </w:r>
            </w:hyperlink>
            <w:r w:rsidR="004C7AF3" w:rsidRPr="006052EF">
              <w:rPr>
                <w:rFonts w:cs="Arial"/>
                <w:sz w:val="16"/>
                <w:szCs w:val="16"/>
              </w:rPr>
              <w:t xml:space="preserve"> = ∑ </w:t>
            </w:r>
            <w:hyperlink w:anchor="_[E]_ProvisionCierre_1" w:history="1">
              <w:r w:rsidR="004C7AF3" w:rsidRPr="006052EF">
                <w:rPr>
                  <w:rStyle w:val="Hipervnculo"/>
                  <w:rFonts w:cs="Arial"/>
                  <w:sz w:val="16"/>
                  <w:szCs w:val="16"/>
                </w:rPr>
                <w:t>[E] ProvisionCierre</w:t>
              </w:r>
            </w:hyperlink>
          </w:p>
          <w:p w14:paraId="2ECEDB43"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C7AF3" w:rsidRPr="006052EF" w14:paraId="07AEEC11"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3189E919" w14:textId="77777777" w:rsidR="004C7AF3" w:rsidRPr="00535A26" w:rsidRDefault="004C7AF3" w:rsidP="00400F39">
            <w:pPr>
              <w:pStyle w:val="Ttulo9"/>
              <w:jc w:val="center"/>
              <w:outlineLvl w:val="8"/>
              <w:rPr>
                <w:b w:val="0"/>
                <w:lang w:eastAsia="es-CR"/>
              </w:rPr>
            </w:pPr>
          </w:p>
        </w:tc>
        <w:tc>
          <w:tcPr>
            <w:tcW w:w="3402" w:type="dxa"/>
            <w:hideMark/>
          </w:tcPr>
          <w:p w14:paraId="12C022F3"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49" w:name="_[A]_TotalPendCierreNumSiniestros"/>
            <w:bookmarkEnd w:id="849"/>
            <w:r w:rsidRPr="00535A26">
              <w:rPr>
                <w:lang w:eastAsia="es-CR"/>
              </w:rPr>
              <w:t>[A] TotalPendCierreNumSiniestros</w:t>
            </w:r>
          </w:p>
        </w:tc>
        <w:tc>
          <w:tcPr>
            <w:tcW w:w="4536" w:type="dxa"/>
            <w:vAlign w:val="center"/>
            <w:hideMark/>
          </w:tcPr>
          <w:p w14:paraId="700986F6" w14:textId="77777777" w:rsidR="004C7AF3" w:rsidRPr="0034241E"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Total números de siniestros pendientes de declaración y pendientes al cierre del periodo</w:t>
            </w:r>
          </w:p>
        </w:tc>
        <w:tc>
          <w:tcPr>
            <w:tcW w:w="397" w:type="dxa"/>
            <w:textDirection w:val="btLr"/>
            <w:vAlign w:val="center"/>
            <w:hideMark/>
          </w:tcPr>
          <w:p w14:paraId="388B7E88"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5A82084A" w14:textId="77777777" w:rsidR="004C7AF3" w:rsidRPr="006052EF" w:rsidRDefault="00000000" w:rsidP="00400F39">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PendCierreNumSiniestros" w:history="1">
              <w:r w:rsidR="004C7AF3" w:rsidRPr="006052EF">
                <w:rPr>
                  <w:rStyle w:val="Hipervnculo"/>
                  <w:rFonts w:cs="Arial"/>
                  <w:sz w:val="16"/>
                  <w:szCs w:val="16"/>
                  <w:lang w:val="es-CR" w:eastAsia="es-CR"/>
                </w:rPr>
                <w:t>[A] TotalPendCierreNumSiniestros</w:t>
              </w:r>
            </w:hyperlink>
            <w:r w:rsidR="004C7AF3" w:rsidRPr="006052EF">
              <w:rPr>
                <w:rFonts w:cs="Arial"/>
                <w:sz w:val="16"/>
                <w:szCs w:val="16"/>
              </w:rPr>
              <w:t xml:space="preserve"> = ∑ </w:t>
            </w:r>
            <w:hyperlink w:anchor="_[E]_PendCierreNumSiniestros" w:history="1">
              <w:r w:rsidR="004C7AF3" w:rsidRPr="006052EF">
                <w:rPr>
                  <w:rStyle w:val="Hipervnculo"/>
                  <w:rFonts w:cs="Arial"/>
                  <w:sz w:val="16"/>
                  <w:szCs w:val="16"/>
                </w:rPr>
                <w:t>[E] PendCierreNumSiniestros</w:t>
              </w:r>
            </w:hyperlink>
          </w:p>
          <w:p w14:paraId="4984D367"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C7AF3" w:rsidRPr="006052EF" w14:paraId="0E674942"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5CA2ECE4" w14:textId="77777777" w:rsidR="004C7AF3" w:rsidRPr="00535A26" w:rsidRDefault="004C7AF3" w:rsidP="00400F39">
            <w:pPr>
              <w:pStyle w:val="Ttulo9"/>
              <w:jc w:val="center"/>
              <w:outlineLvl w:val="8"/>
              <w:rPr>
                <w:b w:val="0"/>
                <w:lang w:eastAsia="es-CR"/>
              </w:rPr>
            </w:pPr>
          </w:p>
        </w:tc>
        <w:tc>
          <w:tcPr>
            <w:tcW w:w="3402" w:type="dxa"/>
            <w:hideMark/>
          </w:tcPr>
          <w:p w14:paraId="7166C0D0"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50" w:name="_[A]_TotalPendCierreImportePagadoPer"/>
            <w:bookmarkEnd w:id="850"/>
            <w:r w:rsidRPr="00535A26">
              <w:rPr>
                <w:lang w:eastAsia="es-CR"/>
              </w:rPr>
              <w:t>[A] TotalPendCierreImportePagadoPeriodo</w:t>
            </w:r>
          </w:p>
        </w:tc>
        <w:tc>
          <w:tcPr>
            <w:tcW w:w="4536" w:type="dxa"/>
            <w:vAlign w:val="center"/>
            <w:hideMark/>
          </w:tcPr>
          <w:p w14:paraId="0DFFF18A" w14:textId="77777777" w:rsidR="004C7AF3" w:rsidRPr="0034241E"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Total del importe pagado de siniestros pendientes de declaración y pendientes al cierre del periodo</w:t>
            </w:r>
          </w:p>
        </w:tc>
        <w:tc>
          <w:tcPr>
            <w:tcW w:w="397" w:type="dxa"/>
            <w:textDirection w:val="btLr"/>
            <w:vAlign w:val="center"/>
            <w:hideMark/>
          </w:tcPr>
          <w:p w14:paraId="2EE1E5EB"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2B3E3759" w14:textId="77777777" w:rsidR="004C7AF3" w:rsidRDefault="00000000" w:rsidP="00400F39">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PendCierreImportePagadoPer" w:history="1">
              <w:r w:rsidR="004C7AF3" w:rsidRPr="006052EF">
                <w:rPr>
                  <w:rStyle w:val="Hipervnculo"/>
                  <w:rFonts w:cs="Arial"/>
                  <w:sz w:val="16"/>
                  <w:szCs w:val="16"/>
                  <w:lang w:val="es-CR" w:eastAsia="es-CR"/>
                </w:rPr>
                <w:t>[A] TotalPendCierreImportePagadoPeriodo</w:t>
              </w:r>
            </w:hyperlink>
            <w:r w:rsidR="004C7AF3" w:rsidRPr="006052EF">
              <w:rPr>
                <w:rFonts w:cs="Arial"/>
                <w:sz w:val="16"/>
                <w:szCs w:val="16"/>
              </w:rPr>
              <w:t xml:space="preserve"> = </w:t>
            </w:r>
          </w:p>
          <w:p w14:paraId="0CDE160B"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6052EF">
              <w:rPr>
                <w:rFonts w:cs="Arial"/>
                <w:sz w:val="16"/>
                <w:szCs w:val="16"/>
              </w:rPr>
              <w:t xml:space="preserve">∑ </w:t>
            </w:r>
            <w:hyperlink w:anchor="_[E]_PendCierreImportePagadoPeriodo" w:history="1">
              <w:r w:rsidRPr="006052EF">
                <w:rPr>
                  <w:rStyle w:val="Hipervnculo"/>
                  <w:rFonts w:cs="Arial"/>
                  <w:sz w:val="16"/>
                  <w:szCs w:val="16"/>
                </w:rPr>
                <w:t>[E] PendCierreImportePagadoPeriodo</w:t>
              </w:r>
            </w:hyperlink>
          </w:p>
          <w:p w14:paraId="3F006D20"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C7AF3" w:rsidRPr="006052EF" w14:paraId="6E4DB826"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2B721A48" w14:textId="77777777" w:rsidR="004C7AF3" w:rsidRPr="00535A26" w:rsidRDefault="004C7AF3" w:rsidP="00400F39">
            <w:pPr>
              <w:pStyle w:val="Ttulo9"/>
              <w:jc w:val="center"/>
              <w:outlineLvl w:val="8"/>
              <w:rPr>
                <w:b w:val="0"/>
                <w:lang w:eastAsia="es-CR"/>
              </w:rPr>
            </w:pPr>
          </w:p>
        </w:tc>
        <w:tc>
          <w:tcPr>
            <w:tcW w:w="3402" w:type="dxa"/>
            <w:hideMark/>
          </w:tcPr>
          <w:p w14:paraId="53670390"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51" w:name="_[A]_TotalPendCierreProvisionCierre"/>
            <w:bookmarkEnd w:id="851"/>
            <w:r w:rsidRPr="00535A26">
              <w:rPr>
                <w:lang w:eastAsia="es-CR"/>
              </w:rPr>
              <w:t>[A] TotalPendCierreProvisionCierre</w:t>
            </w:r>
          </w:p>
        </w:tc>
        <w:tc>
          <w:tcPr>
            <w:tcW w:w="4536" w:type="dxa"/>
            <w:vAlign w:val="center"/>
            <w:hideMark/>
          </w:tcPr>
          <w:p w14:paraId="32008920" w14:textId="77777777" w:rsidR="004C7AF3" w:rsidRPr="0034241E" w:rsidRDefault="00254BA0"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254BA0">
              <w:rPr>
                <w:rFonts w:cs="Arial"/>
                <w:color w:val="000000"/>
                <w:sz w:val="16"/>
                <w:szCs w:val="16"/>
                <w:lang w:val="es-CR" w:eastAsia="es-CR"/>
              </w:rPr>
              <w:t>Total de la provisión para siniestros que estaban pendientes de declaración al comienzo del periodo los cuales fueron reportados durante el periodo y que están pendiente</w:t>
            </w:r>
            <w:r>
              <w:rPr>
                <w:rFonts w:cs="Arial"/>
                <w:color w:val="000000"/>
                <w:sz w:val="16"/>
                <w:szCs w:val="16"/>
                <w:lang w:val="es-CR" w:eastAsia="es-CR"/>
              </w:rPr>
              <w:t>s de liquidar al cierre del perí</w:t>
            </w:r>
            <w:r w:rsidRPr="00254BA0">
              <w:rPr>
                <w:rFonts w:cs="Arial"/>
                <w:color w:val="000000"/>
                <w:sz w:val="16"/>
                <w:szCs w:val="16"/>
                <w:lang w:val="es-CR" w:eastAsia="es-CR"/>
              </w:rPr>
              <w:t>odo</w:t>
            </w:r>
          </w:p>
        </w:tc>
        <w:tc>
          <w:tcPr>
            <w:tcW w:w="397" w:type="dxa"/>
            <w:textDirection w:val="btLr"/>
            <w:vAlign w:val="center"/>
            <w:hideMark/>
          </w:tcPr>
          <w:p w14:paraId="599953FC"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6A37CFB3" w14:textId="77777777" w:rsidR="004C7AF3" w:rsidRDefault="00000000" w:rsidP="00400F39">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PendCierreProvisionCierre" w:history="1">
              <w:r w:rsidR="004C7AF3" w:rsidRPr="006052EF">
                <w:rPr>
                  <w:rStyle w:val="Hipervnculo"/>
                  <w:rFonts w:cs="Arial"/>
                  <w:sz w:val="16"/>
                  <w:szCs w:val="16"/>
                  <w:lang w:val="es-CR" w:eastAsia="es-CR"/>
                </w:rPr>
                <w:t>[A] TotalPendCierreProvisionCierre</w:t>
              </w:r>
            </w:hyperlink>
            <w:r w:rsidR="004C7AF3" w:rsidRPr="006052EF">
              <w:rPr>
                <w:rFonts w:cs="Arial"/>
                <w:sz w:val="16"/>
                <w:szCs w:val="16"/>
              </w:rPr>
              <w:t xml:space="preserve"> = </w:t>
            </w:r>
          </w:p>
          <w:p w14:paraId="7A27E81B"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6052EF">
              <w:rPr>
                <w:rFonts w:cs="Arial"/>
                <w:sz w:val="16"/>
                <w:szCs w:val="16"/>
              </w:rPr>
              <w:t xml:space="preserve">∑ </w:t>
            </w:r>
            <w:hyperlink w:anchor="_[E]_PendCierreProvisionCierre" w:history="1">
              <w:r w:rsidRPr="006052EF">
                <w:rPr>
                  <w:rStyle w:val="Hipervnculo"/>
                  <w:rFonts w:cs="Arial"/>
                  <w:sz w:val="16"/>
                  <w:szCs w:val="16"/>
                </w:rPr>
                <w:t>[E] PendCierreProvisionCierre</w:t>
              </w:r>
            </w:hyperlink>
          </w:p>
          <w:p w14:paraId="68004B18"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C7AF3" w:rsidRPr="006052EF" w14:paraId="3E3C033D"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369E813E" w14:textId="77777777" w:rsidR="004C7AF3" w:rsidRPr="00535A26" w:rsidRDefault="004C7AF3" w:rsidP="00400F39">
            <w:pPr>
              <w:pStyle w:val="Ttulo9"/>
              <w:jc w:val="center"/>
              <w:outlineLvl w:val="8"/>
              <w:rPr>
                <w:b w:val="0"/>
                <w:lang w:eastAsia="es-CR"/>
              </w:rPr>
            </w:pPr>
          </w:p>
        </w:tc>
        <w:tc>
          <w:tcPr>
            <w:tcW w:w="3402" w:type="dxa"/>
            <w:hideMark/>
          </w:tcPr>
          <w:p w14:paraId="79D0EFAD"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52" w:name="_[A]_TotalTermPeriodoNumSiniestrosCo"/>
            <w:bookmarkEnd w:id="852"/>
            <w:r w:rsidRPr="00535A26">
              <w:rPr>
                <w:lang w:eastAsia="es-CR"/>
              </w:rPr>
              <w:t>[A] TotalTermPeriodoNumSiniestrosConPago</w:t>
            </w:r>
          </w:p>
        </w:tc>
        <w:tc>
          <w:tcPr>
            <w:tcW w:w="4536" w:type="dxa"/>
            <w:vAlign w:val="center"/>
            <w:hideMark/>
          </w:tcPr>
          <w:p w14:paraId="5F87BCFA" w14:textId="77777777" w:rsidR="004C7AF3" w:rsidRPr="0034241E" w:rsidRDefault="004C7AF3" w:rsidP="008D68E8">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Total número de siniestros pendientes de declaración y  terminados en el periodo, con pago</w:t>
            </w:r>
          </w:p>
        </w:tc>
        <w:tc>
          <w:tcPr>
            <w:tcW w:w="397" w:type="dxa"/>
            <w:textDirection w:val="btLr"/>
            <w:vAlign w:val="center"/>
            <w:hideMark/>
          </w:tcPr>
          <w:p w14:paraId="7569A9D8"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71A5BA4D" w14:textId="77777777" w:rsidR="004C7AF3" w:rsidRDefault="00000000" w:rsidP="00400F39">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TermPeriodoNumSiniestrosCo" w:history="1">
              <w:r w:rsidR="004C7AF3" w:rsidRPr="006052EF">
                <w:rPr>
                  <w:rStyle w:val="Hipervnculo"/>
                  <w:rFonts w:cs="Arial"/>
                  <w:sz w:val="16"/>
                  <w:szCs w:val="16"/>
                  <w:lang w:val="es-CR" w:eastAsia="es-CR"/>
                </w:rPr>
                <w:t>[A] TotalTermPeriodoNumSiniestrosConPago</w:t>
              </w:r>
            </w:hyperlink>
            <w:r w:rsidR="004C7AF3" w:rsidRPr="006052EF">
              <w:rPr>
                <w:rFonts w:cs="Arial"/>
                <w:sz w:val="16"/>
                <w:szCs w:val="16"/>
              </w:rPr>
              <w:t xml:space="preserve"> = </w:t>
            </w:r>
          </w:p>
          <w:p w14:paraId="7DE91F78"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6052EF">
              <w:rPr>
                <w:rFonts w:cs="Arial"/>
                <w:sz w:val="16"/>
                <w:szCs w:val="16"/>
              </w:rPr>
              <w:t xml:space="preserve">∑ </w:t>
            </w:r>
            <w:hyperlink w:anchor="_[E]_TermPeriodoNumSiniestrosConPago" w:history="1">
              <w:r w:rsidRPr="006052EF">
                <w:rPr>
                  <w:rStyle w:val="Hipervnculo"/>
                  <w:rFonts w:cs="Arial"/>
                  <w:sz w:val="16"/>
                  <w:szCs w:val="16"/>
                </w:rPr>
                <w:t>[E] TermPeriodoNumSiniestrosConPago</w:t>
              </w:r>
            </w:hyperlink>
          </w:p>
          <w:p w14:paraId="73693667"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2658F858"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C7AF3" w:rsidRPr="006052EF" w14:paraId="4C4B7218"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1F5508A3" w14:textId="77777777" w:rsidR="004C7AF3" w:rsidRPr="00535A26" w:rsidRDefault="004C7AF3" w:rsidP="00400F39">
            <w:pPr>
              <w:pStyle w:val="Ttulo9"/>
              <w:jc w:val="center"/>
              <w:outlineLvl w:val="8"/>
              <w:rPr>
                <w:b w:val="0"/>
                <w:lang w:eastAsia="es-CR"/>
              </w:rPr>
            </w:pPr>
          </w:p>
        </w:tc>
        <w:tc>
          <w:tcPr>
            <w:tcW w:w="3402" w:type="dxa"/>
            <w:hideMark/>
          </w:tcPr>
          <w:p w14:paraId="1C392803"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53" w:name="_[A]_TotalTermPeriodoNumSiniestrosSi"/>
            <w:bookmarkEnd w:id="853"/>
            <w:r w:rsidRPr="00535A26">
              <w:rPr>
                <w:lang w:eastAsia="es-CR"/>
              </w:rPr>
              <w:t>[A] TotalTermPeriodoNumSiniestrosSinPago</w:t>
            </w:r>
          </w:p>
        </w:tc>
        <w:tc>
          <w:tcPr>
            <w:tcW w:w="4536" w:type="dxa"/>
            <w:vAlign w:val="center"/>
            <w:hideMark/>
          </w:tcPr>
          <w:p w14:paraId="57C0C9EA" w14:textId="77777777" w:rsidR="004C7AF3" w:rsidRPr="0034241E" w:rsidRDefault="004C7AF3" w:rsidP="008D68E8">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Total número de siniestros pendientes de declaración y  terminados en el  periodo, sin pago</w:t>
            </w:r>
          </w:p>
        </w:tc>
        <w:tc>
          <w:tcPr>
            <w:tcW w:w="397" w:type="dxa"/>
            <w:textDirection w:val="btLr"/>
            <w:vAlign w:val="center"/>
            <w:hideMark/>
          </w:tcPr>
          <w:p w14:paraId="1A0EF325"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4A92A3D0" w14:textId="77777777" w:rsidR="004C7AF3" w:rsidRDefault="00000000" w:rsidP="00400F39">
            <w:pPr>
              <w:cnfStyle w:val="000000100000" w:firstRow="0" w:lastRow="0" w:firstColumn="0" w:lastColumn="0" w:oddVBand="0" w:evenVBand="0" w:oddHBand="1" w:evenHBand="0" w:firstRowFirstColumn="0" w:firstRowLastColumn="0" w:lastRowFirstColumn="0" w:lastRowLastColumn="0"/>
              <w:rPr>
                <w:rFonts w:cs="Arial"/>
                <w:sz w:val="16"/>
                <w:szCs w:val="16"/>
              </w:rPr>
            </w:pPr>
            <w:hyperlink w:anchor="_[A]_TotalTermPeriodoNumSiniestrosSi" w:history="1">
              <w:r w:rsidR="004C7AF3" w:rsidRPr="006052EF">
                <w:rPr>
                  <w:rStyle w:val="Hipervnculo"/>
                  <w:rFonts w:cs="Arial"/>
                  <w:sz w:val="16"/>
                  <w:szCs w:val="16"/>
                  <w:lang w:val="es-CR" w:eastAsia="es-CR"/>
                </w:rPr>
                <w:t>[A] TotalTermPeriodoNumSiniestrosSinPago</w:t>
              </w:r>
            </w:hyperlink>
            <w:r w:rsidR="004C7AF3" w:rsidRPr="006052EF">
              <w:rPr>
                <w:rFonts w:cs="Arial"/>
                <w:sz w:val="16"/>
                <w:szCs w:val="16"/>
              </w:rPr>
              <w:t xml:space="preserve"> = </w:t>
            </w:r>
          </w:p>
          <w:p w14:paraId="76A34670"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sz w:val="16"/>
                <w:szCs w:val="16"/>
              </w:rPr>
            </w:pPr>
            <w:r w:rsidRPr="006052EF">
              <w:rPr>
                <w:rFonts w:cs="Arial"/>
                <w:sz w:val="16"/>
                <w:szCs w:val="16"/>
              </w:rPr>
              <w:t xml:space="preserve">∑ </w:t>
            </w:r>
            <w:hyperlink w:anchor="_[E]_TermPeriodoNumSiniestrosSinPago" w:history="1">
              <w:r w:rsidRPr="006052EF">
                <w:rPr>
                  <w:rStyle w:val="Hipervnculo"/>
                  <w:rFonts w:cs="Arial"/>
                  <w:sz w:val="16"/>
                  <w:szCs w:val="16"/>
                </w:rPr>
                <w:t>[E] TermPeriodoNumSiniestrosSinPago</w:t>
              </w:r>
            </w:hyperlink>
          </w:p>
          <w:p w14:paraId="70D23BC2"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C7AF3" w:rsidRPr="006052EF" w14:paraId="29498D55"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564DCDD" w14:textId="77777777" w:rsidR="004C7AF3" w:rsidRPr="00535A26" w:rsidRDefault="004C7AF3" w:rsidP="00400F39">
            <w:pPr>
              <w:pStyle w:val="Ttulo9"/>
              <w:jc w:val="center"/>
              <w:outlineLvl w:val="8"/>
              <w:rPr>
                <w:b w:val="0"/>
                <w:lang w:eastAsia="es-CR"/>
              </w:rPr>
            </w:pPr>
          </w:p>
        </w:tc>
        <w:tc>
          <w:tcPr>
            <w:tcW w:w="3402" w:type="dxa"/>
            <w:hideMark/>
          </w:tcPr>
          <w:p w14:paraId="0979AB1B"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54" w:name="_[A]_TotalTermPeriodoImportePagado"/>
            <w:bookmarkEnd w:id="854"/>
            <w:r w:rsidRPr="00535A26">
              <w:rPr>
                <w:lang w:eastAsia="es-CR"/>
              </w:rPr>
              <w:t>[A] TotalTermPeriodoImportePagado</w:t>
            </w:r>
          </w:p>
        </w:tc>
        <w:tc>
          <w:tcPr>
            <w:tcW w:w="4536" w:type="dxa"/>
            <w:vAlign w:val="center"/>
            <w:hideMark/>
          </w:tcPr>
          <w:p w14:paraId="1BA5F3B7" w14:textId="77777777" w:rsidR="004C7AF3" w:rsidRPr="0034241E"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Total del importe pagado de los siniestros pendientes de declaración y terminados en el periodo</w:t>
            </w:r>
          </w:p>
        </w:tc>
        <w:tc>
          <w:tcPr>
            <w:tcW w:w="397" w:type="dxa"/>
            <w:textDirection w:val="btLr"/>
            <w:vAlign w:val="center"/>
            <w:hideMark/>
          </w:tcPr>
          <w:p w14:paraId="48838334"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784D45EB" w14:textId="77777777" w:rsidR="004C7AF3" w:rsidRDefault="00000000" w:rsidP="00400F39">
            <w:pPr>
              <w:cnfStyle w:val="000000000000" w:firstRow="0" w:lastRow="0" w:firstColumn="0" w:lastColumn="0" w:oddVBand="0" w:evenVBand="0" w:oddHBand="0" w:evenHBand="0" w:firstRowFirstColumn="0" w:firstRowLastColumn="0" w:lastRowFirstColumn="0" w:lastRowLastColumn="0"/>
              <w:rPr>
                <w:rFonts w:cs="Arial"/>
                <w:sz w:val="16"/>
                <w:szCs w:val="16"/>
              </w:rPr>
            </w:pPr>
            <w:hyperlink w:anchor="_[A]_TotalTermPeriodoImportePagado" w:history="1">
              <w:r w:rsidR="004C7AF3" w:rsidRPr="006052EF">
                <w:rPr>
                  <w:rStyle w:val="Hipervnculo"/>
                  <w:rFonts w:cs="Arial"/>
                  <w:sz w:val="16"/>
                  <w:szCs w:val="16"/>
                  <w:lang w:val="es-CR" w:eastAsia="es-CR"/>
                </w:rPr>
                <w:t>[A] TotalTermPeriodoImportePagado</w:t>
              </w:r>
            </w:hyperlink>
            <w:r w:rsidR="004C7AF3" w:rsidRPr="006052EF">
              <w:rPr>
                <w:rFonts w:cs="Arial"/>
                <w:sz w:val="16"/>
                <w:szCs w:val="16"/>
              </w:rPr>
              <w:t xml:space="preserve"> = </w:t>
            </w:r>
          </w:p>
          <w:p w14:paraId="47803504"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sz w:val="16"/>
                <w:szCs w:val="16"/>
              </w:rPr>
            </w:pPr>
            <w:r w:rsidRPr="006052EF">
              <w:rPr>
                <w:rFonts w:cs="Arial"/>
                <w:sz w:val="16"/>
                <w:szCs w:val="16"/>
              </w:rPr>
              <w:t xml:space="preserve">∑ </w:t>
            </w:r>
            <w:hyperlink w:anchor="_[E]_TermPeriodoImportePagado" w:history="1">
              <w:r w:rsidRPr="006052EF">
                <w:rPr>
                  <w:rStyle w:val="Hipervnculo"/>
                  <w:rFonts w:cs="Arial"/>
                  <w:sz w:val="16"/>
                  <w:szCs w:val="16"/>
                </w:rPr>
                <w:t>[E] TermPeriodoImportePagado</w:t>
              </w:r>
            </w:hyperlink>
          </w:p>
          <w:p w14:paraId="1C7EC2FB"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460AD992"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C7AF3" w:rsidRPr="006052EF" w14:paraId="2C0C5FF8"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05BFC0D0" w14:textId="77777777" w:rsidR="004C7AF3" w:rsidRPr="00535A26" w:rsidRDefault="000B6351" w:rsidP="00400F39">
            <w:pPr>
              <w:pStyle w:val="Ttulo9"/>
              <w:jc w:val="center"/>
              <w:outlineLvl w:val="8"/>
              <w:rPr>
                <w:b w:val="0"/>
                <w:lang w:eastAsia="es-CR"/>
              </w:rPr>
            </w:pPr>
            <w:r>
              <w:rPr>
                <w:b w:val="0"/>
              </w:rPr>
              <w:t>[E]</w:t>
            </w:r>
            <w:r w:rsidR="004C7AF3" w:rsidRPr="00535A26">
              <w:rPr>
                <w:b w:val="0"/>
                <w:lang w:eastAsia="es-CR"/>
              </w:rPr>
              <w:t>DesglosePendientesDeclaracionRamo</w:t>
            </w:r>
          </w:p>
        </w:tc>
        <w:tc>
          <w:tcPr>
            <w:tcW w:w="3402" w:type="dxa"/>
            <w:hideMark/>
          </w:tcPr>
          <w:p w14:paraId="28549141" w14:textId="77777777" w:rsidR="004C7AF3" w:rsidRPr="00535A26" w:rsidRDefault="00125EB4"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r w:rsidRPr="00535A26">
              <w:rPr>
                <w:lang w:eastAsia="es-CR"/>
              </w:rPr>
              <w:t>[</w:t>
            </w:r>
            <w:r>
              <w:rPr>
                <w:lang w:eastAsia="es-CR"/>
              </w:rPr>
              <w:t>A</w:t>
            </w:r>
            <w:r w:rsidRPr="00535A26">
              <w:rPr>
                <w:lang w:eastAsia="es-CR"/>
              </w:rPr>
              <w:t xml:space="preserve">] </w:t>
            </w:r>
            <w:r>
              <w:rPr>
                <w:lang w:eastAsia="es-CR"/>
              </w:rPr>
              <w:t>id</w:t>
            </w:r>
          </w:p>
        </w:tc>
        <w:tc>
          <w:tcPr>
            <w:tcW w:w="4536" w:type="dxa"/>
            <w:vAlign w:val="center"/>
            <w:hideMark/>
          </w:tcPr>
          <w:p w14:paraId="4F552C1A" w14:textId="77777777" w:rsidR="004C7AF3" w:rsidRPr="0034241E"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Codigo de ramo</w:t>
            </w:r>
          </w:p>
        </w:tc>
        <w:tc>
          <w:tcPr>
            <w:tcW w:w="397" w:type="dxa"/>
            <w:textDirection w:val="btLr"/>
            <w:vAlign w:val="center"/>
            <w:hideMark/>
          </w:tcPr>
          <w:p w14:paraId="1189B1D9"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6A78817C"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xml:space="preserve">Código del ramo de acuerdo a la </w:t>
            </w:r>
            <w:hyperlink w:anchor="Ramos" w:history="1">
              <w:r w:rsidRPr="006052EF">
                <w:rPr>
                  <w:rStyle w:val="Hipervnculo"/>
                  <w:rFonts w:cs="Arial"/>
                  <w:sz w:val="16"/>
                  <w:szCs w:val="16"/>
                  <w:lang w:val="es-CR" w:eastAsia="es-CR"/>
                </w:rPr>
                <w:t>lista de ramos</w:t>
              </w:r>
            </w:hyperlink>
          </w:p>
        </w:tc>
      </w:tr>
      <w:tr w:rsidR="004C7AF3" w:rsidRPr="006052EF" w14:paraId="344D027C"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71CA727A" w14:textId="77777777" w:rsidR="004C7AF3" w:rsidRPr="00535A26" w:rsidRDefault="004C7AF3" w:rsidP="00400F39">
            <w:pPr>
              <w:pStyle w:val="Ttulo9"/>
              <w:jc w:val="center"/>
              <w:outlineLvl w:val="8"/>
              <w:rPr>
                <w:b w:val="0"/>
                <w:lang w:eastAsia="es-CR"/>
              </w:rPr>
            </w:pPr>
          </w:p>
        </w:tc>
        <w:tc>
          <w:tcPr>
            <w:tcW w:w="3402" w:type="dxa"/>
            <w:hideMark/>
          </w:tcPr>
          <w:p w14:paraId="7E9693CC"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55" w:name="_[E]_ProvisionComienzoEjercicio"/>
            <w:bookmarkEnd w:id="855"/>
            <w:r w:rsidRPr="00535A26">
              <w:rPr>
                <w:lang w:eastAsia="es-CR"/>
              </w:rPr>
              <w:t>[E] Provision</w:t>
            </w:r>
            <w:r w:rsidR="005453A4">
              <w:rPr>
                <w:lang w:eastAsia="es-CR"/>
              </w:rPr>
              <w:t>OYNR</w:t>
            </w:r>
            <w:r w:rsidRPr="00535A26">
              <w:rPr>
                <w:lang w:eastAsia="es-CR"/>
              </w:rPr>
              <w:t>ComienzoEjercicio</w:t>
            </w:r>
          </w:p>
        </w:tc>
        <w:tc>
          <w:tcPr>
            <w:tcW w:w="4536" w:type="dxa"/>
            <w:vAlign w:val="center"/>
            <w:hideMark/>
          </w:tcPr>
          <w:p w14:paraId="71B10573" w14:textId="77777777" w:rsidR="004C7AF3" w:rsidRPr="0034241E" w:rsidRDefault="001C4BCF"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eastAsia="es-CR"/>
              </w:rPr>
              <w:t xml:space="preserve">Provisión </w:t>
            </w:r>
            <w:r>
              <w:rPr>
                <w:rFonts w:cs="Arial"/>
                <w:color w:val="000000"/>
                <w:sz w:val="16"/>
                <w:szCs w:val="16"/>
                <w:lang w:eastAsia="es-CR"/>
              </w:rPr>
              <w:t>OYNR a</w:t>
            </w:r>
            <w:r w:rsidRPr="0034241E">
              <w:rPr>
                <w:rFonts w:cs="Arial"/>
                <w:color w:val="000000"/>
                <w:sz w:val="16"/>
                <w:szCs w:val="16"/>
                <w:lang w:eastAsia="es-CR"/>
              </w:rPr>
              <w:t>l comienzo del ejercicio</w:t>
            </w:r>
          </w:p>
        </w:tc>
        <w:tc>
          <w:tcPr>
            <w:tcW w:w="397" w:type="dxa"/>
            <w:textDirection w:val="btLr"/>
            <w:vAlign w:val="center"/>
            <w:hideMark/>
          </w:tcPr>
          <w:p w14:paraId="2F2AEEDC"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1D1A3EEC" w14:textId="77777777" w:rsidR="005B4A1E" w:rsidRDefault="005B4A1E" w:rsidP="009B7AA1">
            <w:pPr>
              <w:pStyle w:val="Prrafodelista"/>
              <w:numPr>
                <w:ilvl w:val="0"/>
                <w:numId w:val="44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2ECA4C6" w14:textId="77777777" w:rsidR="005B4A1E" w:rsidRPr="00452B09" w:rsidRDefault="005B4A1E" w:rsidP="009B7AA1">
            <w:pPr>
              <w:pStyle w:val="Prrafodelista"/>
              <w:numPr>
                <w:ilvl w:val="0"/>
                <w:numId w:val="44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1B7A0CE2"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C7AF3" w:rsidRPr="006052EF" w14:paraId="6A8A3940"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965145C" w14:textId="77777777" w:rsidR="004C7AF3" w:rsidRPr="00535A26" w:rsidRDefault="004C7AF3" w:rsidP="00400F39">
            <w:pPr>
              <w:pStyle w:val="Ttulo9"/>
              <w:jc w:val="center"/>
              <w:outlineLvl w:val="8"/>
              <w:rPr>
                <w:b w:val="0"/>
                <w:lang w:eastAsia="es-CR"/>
              </w:rPr>
            </w:pPr>
          </w:p>
        </w:tc>
        <w:tc>
          <w:tcPr>
            <w:tcW w:w="3402" w:type="dxa"/>
            <w:hideMark/>
          </w:tcPr>
          <w:p w14:paraId="05CAC193" w14:textId="77777777" w:rsidR="004C7AF3" w:rsidRPr="00535A26" w:rsidRDefault="005453A4"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56" w:name="_[E]_ProvisionIBNRResidualCierre"/>
            <w:bookmarkEnd w:id="856"/>
            <w:r>
              <w:rPr>
                <w:lang w:eastAsia="es-CR"/>
              </w:rPr>
              <w:t>[E] ProvisionOYNR</w:t>
            </w:r>
            <w:r w:rsidR="004C7AF3" w:rsidRPr="00535A26">
              <w:rPr>
                <w:lang w:eastAsia="es-CR"/>
              </w:rPr>
              <w:t>ResidualCierre</w:t>
            </w:r>
          </w:p>
        </w:tc>
        <w:tc>
          <w:tcPr>
            <w:tcW w:w="4536" w:type="dxa"/>
            <w:vAlign w:val="center"/>
            <w:hideMark/>
          </w:tcPr>
          <w:p w14:paraId="4E70E810" w14:textId="77777777" w:rsidR="004C7AF3" w:rsidRPr="0034241E" w:rsidRDefault="004C7AF3" w:rsidP="001C4BCF">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 xml:space="preserve">Provisión del </w:t>
            </w:r>
            <w:r w:rsidR="001C4BCF">
              <w:rPr>
                <w:rFonts w:cs="Arial"/>
                <w:color w:val="000000"/>
                <w:sz w:val="16"/>
                <w:szCs w:val="16"/>
                <w:lang w:val="es-CR" w:eastAsia="es-CR"/>
              </w:rPr>
              <w:t>OY</w:t>
            </w:r>
            <w:r w:rsidRPr="0034241E">
              <w:rPr>
                <w:rFonts w:cs="Arial"/>
                <w:color w:val="000000"/>
                <w:sz w:val="16"/>
                <w:szCs w:val="16"/>
                <w:lang w:val="es-CR" w:eastAsia="es-CR"/>
              </w:rPr>
              <w:t>NR residual al cierre del periodo</w:t>
            </w:r>
          </w:p>
        </w:tc>
        <w:tc>
          <w:tcPr>
            <w:tcW w:w="397" w:type="dxa"/>
            <w:textDirection w:val="btLr"/>
            <w:vAlign w:val="center"/>
            <w:hideMark/>
          </w:tcPr>
          <w:p w14:paraId="5C838879"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3D1781EB" w14:textId="77777777" w:rsidR="005B4A1E" w:rsidRDefault="005B4A1E" w:rsidP="009B7AA1">
            <w:pPr>
              <w:pStyle w:val="Prrafodelista"/>
              <w:numPr>
                <w:ilvl w:val="0"/>
                <w:numId w:val="44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9DFE6CB" w14:textId="77777777" w:rsidR="005B4A1E" w:rsidRDefault="005B4A1E" w:rsidP="009B7AA1">
            <w:pPr>
              <w:pStyle w:val="Prrafodelista"/>
              <w:numPr>
                <w:ilvl w:val="0"/>
                <w:numId w:val="44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DA5CC18" w14:textId="77777777" w:rsidR="001A3947" w:rsidRPr="0005633A" w:rsidRDefault="008D2167" w:rsidP="008D2167">
            <w:pPr>
              <w:pStyle w:val="Prrafodelista"/>
              <w:numPr>
                <w:ilvl w:val="0"/>
                <w:numId w:val="44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8D2167">
              <w:rPr>
                <w:rFonts w:cs="Arial"/>
                <w:color w:val="000000"/>
                <w:sz w:val="16"/>
                <w:szCs w:val="16"/>
                <w:lang w:eastAsia="es-CR"/>
              </w:rPr>
              <w:t xml:space="preserve">[E] </w:t>
            </w:r>
            <w:r>
              <w:rPr>
                <w:rFonts w:cs="Arial"/>
                <w:color w:val="000000"/>
                <w:sz w:val="16"/>
                <w:szCs w:val="16"/>
                <w:lang w:eastAsia="es-CR"/>
              </w:rPr>
              <w:t>ProvisionOYNRResidualCierre</w:t>
            </w:r>
            <w:r w:rsidR="001A3947" w:rsidRPr="001A3947">
              <w:rPr>
                <w:rFonts w:cs="Arial"/>
                <w:color w:val="000000"/>
                <w:sz w:val="16"/>
                <w:szCs w:val="16"/>
                <w:lang w:eastAsia="es-CR"/>
              </w:rPr>
              <w:t xml:space="preserve"> = </w:t>
            </w:r>
            <w:r w:rsidRPr="008D2167">
              <w:rPr>
                <w:rFonts w:cs="Arial"/>
                <w:color w:val="000000"/>
                <w:sz w:val="16"/>
                <w:szCs w:val="16"/>
                <w:lang w:eastAsia="es-CR"/>
              </w:rPr>
              <w:t>[E]</w:t>
            </w:r>
            <w:r>
              <w:rPr>
                <w:rFonts w:cs="Arial"/>
                <w:color w:val="000000"/>
                <w:sz w:val="16"/>
                <w:szCs w:val="16"/>
                <w:lang w:eastAsia="es-CR"/>
              </w:rPr>
              <w:t>ProvisionOYNRComienzoEjercicio</w:t>
            </w:r>
            <w:r w:rsidR="001A3947" w:rsidRPr="001A3947">
              <w:rPr>
                <w:rFonts w:cs="Arial"/>
                <w:color w:val="000000"/>
                <w:sz w:val="16"/>
                <w:szCs w:val="16"/>
                <w:lang w:eastAsia="es-CR"/>
              </w:rPr>
              <w:t xml:space="preserve"> -</w:t>
            </w:r>
            <w:r w:rsidR="001A3947" w:rsidRPr="00111282">
              <w:rPr>
                <w:rFonts w:cs="Arial"/>
                <w:color w:val="000000"/>
                <w:sz w:val="16"/>
                <w:szCs w:val="16"/>
                <w:lang w:eastAsia="es-CR"/>
              </w:rPr>
              <w:t xml:space="preserve"> </w:t>
            </w:r>
            <w:r w:rsidRPr="008D2167">
              <w:rPr>
                <w:rFonts w:cs="Arial"/>
                <w:color w:val="000000"/>
                <w:sz w:val="16"/>
                <w:szCs w:val="16"/>
                <w:lang w:eastAsia="es-CR"/>
              </w:rPr>
              <w:t>[E]</w:t>
            </w:r>
            <w:r w:rsidR="001A3947" w:rsidRPr="0005633A">
              <w:rPr>
                <w:rFonts w:cs="Arial"/>
                <w:color w:val="000000"/>
                <w:sz w:val="16"/>
                <w:szCs w:val="16"/>
                <w:lang w:eastAsia="es-CR"/>
              </w:rPr>
              <w:t xml:space="preserve">PendCierreImportePagadoPeriodo - </w:t>
            </w:r>
            <w:r w:rsidRPr="008D2167">
              <w:rPr>
                <w:rFonts w:cs="Arial"/>
                <w:color w:val="000000"/>
                <w:sz w:val="16"/>
                <w:szCs w:val="16"/>
                <w:lang w:eastAsia="es-CR"/>
              </w:rPr>
              <w:t>[E]</w:t>
            </w:r>
            <w:r>
              <w:rPr>
                <w:rFonts w:cs="Arial"/>
                <w:color w:val="000000"/>
                <w:sz w:val="16"/>
                <w:szCs w:val="16"/>
                <w:lang w:eastAsia="es-CR"/>
              </w:rPr>
              <w:t xml:space="preserve">PendCierreProvisionCierre </w:t>
            </w:r>
            <w:r w:rsidR="001A3947" w:rsidRPr="0005633A">
              <w:rPr>
                <w:rFonts w:cs="Arial"/>
                <w:color w:val="000000"/>
                <w:sz w:val="16"/>
                <w:szCs w:val="16"/>
                <w:lang w:eastAsia="es-CR"/>
              </w:rPr>
              <w:t xml:space="preserve">- </w:t>
            </w:r>
            <w:r w:rsidRPr="008D2167">
              <w:rPr>
                <w:rFonts w:cs="Arial"/>
                <w:color w:val="000000"/>
                <w:sz w:val="16"/>
                <w:szCs w:val="16"/>
                <w:lang w:eastAsia="es-CR"/>
              </w:rPr>
              <w:t>[E]</w:t>
            </w:r>
            <w:r>
              <w:rPr>
                <w:rFonts w:cs="Arial"/>
                <w:color w:val="000000"/>
                <w:sz w:val="16"/>
                <w:szCs w:val="16"/>
                <w:lang w:eastAsia="es-CR"/>
              </w:rPr>
              <w:t>TermPeriodoImportePagado</w:t>
            </w:r>
          </w:p>
          <w:p w14:paraId="4C938019" w14:textId="77777777" w:rsidR="001A3947" w:rsidRPr="001A3947" w:rsidRDefault="001A3947" w:rsidP="001A3947">
            <w:pPr>
              <w:pStyle w:val="Prrafodelista"/>
              <w:numPr>
                <w:ilvl w:val="0"/>
                <w:numId w:val="44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1A3947">
              <w:rPr>
                <w:rFonts w:cs="Arial"/>
                <w:color w:val="000000"/>
                <w:sz w:val="16"/>
                <w:szCs w:val="16"/>
                <w:lang w:eastAsia="es-CR"/>
              </w:rPr>
              <w:t>En el caso de que el  resultado</w:t>
            </w:r>
            <w:r w:rsidR="00111282">
              <w:rPr>
                <w:rFonts w:cs="Arial"/>
                <w:color w:val="000000"/>
                <w:sz w:val="16"/>
                <w:szCs w:val="16"/>
                <w:lang w:eastAsia="es-CR"/>
              </w:rPr>
              <w:t xml:space="preserve"> del punto c)</w:t>
            </w:r>
            <w:r w:rsidR="00701E37">
              <w:rPr>
                <w:rFonts w:cs="Arial"/>
                <w:color w:val="000000"/>
                <w:sz w:val="16"/>
                <w:szCs w:val="16"/>
                <w:lang w:eastAsia="es-CR"/>
              </w:rPr>
              <w:t xml:space="preserve"> sea &lt; 0</w:t>
            </w:r>
            <w:r w:rsidRPr="001A3947">
              <w:rPr>
                <w:rFonts w:cs="Arial"/>
                <w:color w:val="000000"/>
                <w:sz w:val="16"/>
                <w:szCs w:val="16"/>
                <w:lang w:eastAsia="es-CR"/>
              </w:rPr>
              <w:t xml:space="preserve"> debe incluirse un 0.</w:t>
            </w:r>
          </w:p>
          <w:p w14:paraId="51A60E95" w14:textId="77777777" w:rsidR="001A3947" w:rsidRPr="0005633A" w:rsidRDefault="001A3947" w:rsidP="001A3947">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p>
        </w:tc>
      </w:tr>
      <w:tr w:rsidR="004C7AF3" w:rsidRPr="006052EF" w14:paraId="25AC664E"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53C34542" w14:textId="77777777" w:rsidR="004C7AF3" w:rsidRPr="00535A26" w:rsidRDefault="004C7AF3" w:rsidP="00400F39">
            <w:pPr>
              <w:pStyle w:val="Ttulo9"/>
              <w:jc w:val="center"/>
              <w:outlineLvl w:val="8"/>
              <w:rPr>
                <w:b w:val="0"/>
                <w:lang w:eastAsia="es-CR"/>
              </w:rPr>
            </w:pPr>
          </w:p>
        </w:tc>
        <w:tc>
          <w:tcPr>
            <w:tcW w:w="3402" w:type="dxa"/>
            <w:hideMark/>
          </w:tcPr>
          <w:p w14:paraId="0544DC3B"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57" w:name="_[E]_ProvisionCierre_1"/>
            <w:bookmarkEnd w:id="857"/>
            <w:r w:rsidRPr="00535A26">
              <w:rPr>
                <w:lang w:eastAsia="es-CR"/>
              </w:rPr>
              <w:t>[E] Provision</w:t>
            </w:r>
            <w:r w:rsidR="001C4BCF">
              <w:rPr>
                <w:lang w:eastAsia="es-CR"/>
              </w:rPr>
              <w:t>OYNR</w:t>
            </w:r>
            <w:r w:rsidRPr="00535A26">
              <w:rPr>
                <w:lang w:eastAsia="es-CR"/>
              </w:rPr>
              <w:t>Cierre</w:t>
            </w:r>
            <w:r w:rsidR="001C4BCF">
              <w:rPr>
                <w:lang w:eastAsia="es-CR"/>
              </w:rPr>
              <w:t>Periodo</w:t>
            </w:r>
          </w:p>
        </w:tc>
        <w:tc>
          <w:tcPr>
            <w:tcW w:w="4536" w:type="dxa"/>
            <w:vAlign w:val="center"/>
            <w:hideMark/>
          </w:tcPr>
          <w:p w14:paraId="3DC18273" w14:textId="77777777" w:rsidR="004C7AF3" w:rsidRPr="0034241E" w:rsidRDefault="001C4BCF" w:rsidP="001C4BCF">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 xml:space="preserve">Provisión OYNR al </w:t>
            </w:r>
            <w:r w:rsidR="004C7AF3" w:rsidRPr="0034241E">
              <w:rPr>
                <w:rFonts w:cs="Arial"/>
                <w:color w:val="000000"/>
                <w:sz w:val="16"/>
                <w:szCs w:val="16"/>
                <w:lang w:val="es-CR" w:eastAsia="es-CR"/>
              </w:rPr>
              <w:t>cierre del periodo</w:t>
            </w:r>
          </w:p>
        </w:tc>
        <w:tc>
          <w:tcPr>
            <w:tcW w:w="397" w:type="dxa"/>
            <w:textDirection w:val="btLr"/>
            <w:vAlign w:val="center"/>
            <w:hideMark/>
          </w:tcPr>
          <w:p w14:paraId="43B64666"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42B7A1FA" w14:textId="77777777" w:rsidR="005B4A1E" w:rsidRDefault="005B4A1E" w:rsidP="009B7AA1">
            <w:pPr>
              <w:pStyle w:val="Prrafodelista"/>
              <w:numPr>
                <w:ilvl w:val="0"/>
                <w:numId w:val="44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9CDD561" w14:textId="77777777" w:rsidR="005B4A1E" w:rsidRPr="00452B09" w:rsidRDefault="005B4A1E" w:rsidP="009B7AA1">
            <w:pPr>
              <w:pStyle w:val="Prrafodelista"/>
              <w:numPr>
                <w:ilvl w:val="0"/>
                <w:numId w:val="44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87FB0C0"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C7AF3" w:rsidRPr="006052EF" w14:paraId="122128F7"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1DD8CC9" w14:textId="77777777" w:rsidR="004C7AF3" w:rsidRPr="00535A26" w:rsidRDefault="004C7AF3" w:rsidP="00400F39">
            <w:pPr>
              <w:pStyle w:val="Ttulo9"/>
              <w:jc w:val="center"/>
              <w:outlineLvl w:val="8"/>
              <w:rPr>
                <w:b w:val="0"/>
                <w:lang w:eastAsia="es-CR"/>
              </w:rPr>
            </w:pPr>
          </w:p>
        </w:tc>
        <w:tc>
          <w:tcPr>
            <w:tcW w:w="3402" w:type="dxa"/>
            <w:hideMark/>
          </w:tcPr>
          <w:p w14:paraId="0B6EDBAE"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58" w:name="_[E]_PendCierreNumSiniestros"/>
            <w:bookmarkEnd w:id="858"/>
            <w:r w:rsidRPr="00535A26">
              <w:rPr>
                <w:lang w:eastAsia="es-CR"/>
              </w:rPr>
              <w:t>[E] PendCierreNumSiniestros</w:t>
            </w:r>
          </w:p>
        </w:tc>
        <w:tc>
          <w:tcPr>
            <w:tcW w:w="4536" w:type="dxa"/>
            <w:vAlign w:val="center"/>
            <w:hideMark/>
          </w:tcPr>
          <w:p w14:paraId="36EE61D3" w14:textId="77777777" w:rsidR="004C7AF3" w:rsidRPr="0034241E"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Número de siniestros pendientes de declaración y pendientes al cierre del periodo</w:t>
            </w:r>
          </w:p>
        </w:tc>
        <w:tc>
          <w:tcPr>
            <w:tcW w:w="397" w:type="dxa"/>
            <w:textDirection w:val="btLr"/>
            <w:vAlign w:val="center"/>
            <w:hideMark/>
          </w:tcPr>
          <w:p w14:paraId="722BBDA8"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1317C65A"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0</w:t>
            </w:r>
          </w:p>
        </w:tc>
      </w:tr>
      <w:tr w:rsidR="004C7AF3" w:rsidRPr="006052EF" w14:paraId="286DF4C4"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1D2D3D09" w14:textId="77777777" w:rsidR="004C7AF3" w:rsidRPr="00535A26" w:rsidRDefault="004C7AF3" w:rsidP="00400F39">
            <w:pPr>
              <w:pStyle w:val="Ttulo9"/>
              <w:jc w:val="center"/>
              <w:outlineLvl w:val="8"/>
              <w:rPr>
                <w:b w:val="0"/>
                <w:lang w:eastAsia="es-CR"/>
              </w:rPr>
            </w:pPr>
          </w:p>
        </w:tc>
        <w:tc>
          <w:tcPr>
            <w:tcW w:w="3402" w:type="dxa"/>
            <w:hideMark/>
          </w:tcPr>
          <w:p w14:paraId="6B8B49AD"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59" w:name="_[E]_PendCierreImportePagadoPeriodo"/>
            <w:bookmarkEnd w:id="859"/>
            <w:r w:rsidRPr="00535A26">
              <w:rPr>
                <w:lang w:eastAsia="es-CR"/>
              </w:rPr>
              <w:t>[E] PendCierreImportePagadoPeriodo</w:t>
            </w:r>
          </w:p>
        </w:tc>
        <w:tc>
          <w:tcPr>
            <w:tcW w:w="4536" w:type="dxa"/>
            <w:vAlign w:val="center"/>
            <w:hideMark/>
          </w:tcPr>
          <w:p w14:paraId="59964FA8" w14:textId="77777777" w:rsidR="004C7AF3" w:rsidRPr="0034241E"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Importe pagado de siniestros pendientes de declaración y pendientes al cierre del periodo</w:t>
            </w:r>
          </w:p>
        </w:tc>
        <w:tc>
          <w:tcPr>
            <w:tcW w:w="397" w:type="dxa"/>
            <w:textDirection w:val="btLr"/>
            <w:vAlign w:val="center"/>
            <w:hideMark/>
          </w:tcPr>
          <w:p w14:paraId="767AC9C1"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5F9AD644" w14:textId="77777777" w:rsidR="00A07007" w:rsidRPr="00D1267E" w:rsidRDefault="00A07007" w:rsidP="00A07007">
            <w:pPr>
              <w:pStyle w:val="Prrafodelista"/>
              <w:numPr>
                <w:ilvl w:val="0"/>
                <w:numId w:val="449"/>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21AD0EF" w14:textId="77777777" w:rsidR="005B4A1E" w:rsidRPr="00452B09" w:rsidRDefault="005B4A1E" w:rsidP="00A07007">
            <w:pPr>
              <w:pStyle w:val="Prrafodelista"/>
              <w:numPr>
                <w:ilvl w:val="0"/>
                <w:numId w:val="44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9CE3FAE"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C7AF3" w:rsidRPr="006052EF" w14:paraId="0BFA6D8A"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1D53D507" w14:textId="77777777" w:rsidR="004C7AF3" w:rsidRPr="00535A26" w:rsidRDefault="004C7AF3" w:rsidP="00400F39">
            <w:pPr>
              <w:pStyle w:val="Ttulo9"/>
              <w:jc w:val="center"/>
              <w:outlineLvl w:val="8"/>
              <w:rPr>
                <w:b w:val="0"/>
                <w:lang w:eastAsia="es-CR"/>
              </w:rPr>
            </w:pPr>
          </w:p>
        </w:tc>
        <w:tc>
          <w:tcPr>
            <w:tcW w:w="3402" w:type="dxa"/>
            <w:hideMark/>
          </w:tcPr>
          <w:p w14:paraId="34202E82"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60" w:name="_[E]_PendCierreProvisionCierre"/>
            <w:bookmarkEnd w:id="860"/>
            <w:r w:rsidRPr="00535A26">
              <w:rPr>
                <w:lang w:eastAsia="es-CR"/>
              </w:rPr>
              <w:t>[E] PendCierreProvisionCierre</w:t>
            </w:r>
          </w:p>
        </w:tc>
        <w:tc>
          <w:tcPr>
            <w:tcW w:w="4536" w:type="dxa"/>
            <w:vAlign w:val="center"/>
            <w:hideMark/>
          </w:tcPr>
          <w:p w14:paraId="51A4F735" w14:textId="77777777" w:rsidR="004C7AF3" w:rsidRPr="00417931" w:rsidRDefault="00417931" w:rsidP="00417931">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17931">
              <w:rPr>
                <w:rFonts w:cs="Arial"/>
                <w:color w:val="000000"/>
                <w:sz w:val="16"/>
                <w:szCs w:val="16"/>
                <w:lang w:eastAsia="es-CR"/>
              </w:rPr>
              <w:t>Provisión para siniestros que estaban pendientes de declaración al comienzo del periodo los cuales fueron reportados durante el periodo y que están pendientes de liquidar al cierre del periodo</w:t>
            </w:r>
          </w:p>
        </w:tc>
        <w:tc>
          <w:tcPr>
            <w:tcW w:w="397" w:type="dxa"/>
            <w:textDirection w:val="btLr"/>
            <w:vAlign w:val="center"/>
            <w:hideMark/>
          </w:tcPr>
          <w:p w14:paraId="40AC9F1F"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39612D32" w14:textId="77777777" w:rsidR="005B4A1E" w:rsidRDefault="005B4A1E" w:rsidP="009B7AA1">
            <w:pPr>
              <w:pStyle w:val="Prrafodelista"/>
              <w:numPr>
                <w:ilvl w:val="0"/>
                <w:numId w:val="45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00FB533" w14:textId="77777777" w:rsidR="005B4A1E" w:rsidRPr="00452B09" w:rsidRDefault="005B4A1E" w:rsidP="009B7AA1">
            <w:pPr>
              <w:pStyle w:val="Prrafodelista"/>
              <w:numPr>
                <w:ilvl w:val="0"/>
                <w:numId w:val="450"/>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5A73DCB"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C7AF3" w:rsidRPr="006052EF" w14:paraId="11ED32BC"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214903FA" w14:textId="77777777" w:rsidR="004C7AF3" w:rsidRPr="00535A26" w:rsidRDefault="004C7AF3" w:rsidP="00400F39">
            <w:pPr>
              <w:pStyle w:val="Ttulo9"/>
              <w:jc w:val="center"/>
              <w:outlineLvl w:val="8"/>
              <w:rPr>
                <w:b w:val="0"/>
                <w:lang w:eastAsia="es-CR"/>
              </w:rPr>
            </w:pPr>
          </w:p>
        </w:tc>
        <w:tc>
          <w:tcPr>
            <w:tcW w:w="3402" w:type="dxa"/>
            <w:hideMark/>
          </w:tcPr>
          <w:p w14:paraId="092A542F"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61" w:name="_[E]_TermPeriodoNumSiniestrosConPago"/>
            <w:bookmarkEnd w:id="861"/>
            <w:r w:rsidRPr="00535A26">
              <w:rPr>
                <w:lang w:eastAsia="es-CR"/>
              </w:rPr>
              <w:t>[E] TermPeriodoNumSiniestrosConPago</w:t>
            </w:r>
          </w:p>
        </w:tc>
        <w:tc>
          <w:tcPr>
            <w:tcW w:w="4536" w:type="dxa"/>
            <w:vAlign w:val="center"/>
            <w:hideMark/>
          </w:tcPr>
          <w:p w14:paraId="37EC31B1" w14:textId="77777777" w:rsidR="004C7AF3" w:rsidRPr="0034241E" w:rsidRDefault="004C7AF3" w:rsidP="004079C1">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Número de siniestros pendientes de declaración y  terminados en el  periodo, con pago</w:t>
            </w:r>
          </w:p>
        </w:tc>
        <w:tc>
          <w:tcPr>
            <w:tcW w:w="397" w:type="dxa"/>
            <w:textDirection w:val="btLr"/>
            <w:vAlign w:val="center"/>
            <w:hideMark/>
          </w:tcPr>
          <w:p w14:paraId="7B3B29FD"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27C6D52F"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0</w:t>
            </w:r>
          </w:p>
        </w:tc>
      </w:tr>
      <w:tr w:rsidR="004C7AF3" w:rsidRPr="006052EF" w14:paraId="6A9ED48E" w14:textId="77777777" w:rsidTr="00400F39">
        <w:trPr>
          <w:cnfStyle w:val="000000100000" w:firstRow="0" w:lastRow="0" w:firstColumn="0" w:lastColumn="0" w:oddVBand="0" w:evenVBand="0" w:oddHBand="1" w:evenHBand="0" w:firstRowFirstColumn="0" w:firstRowLastColumn="0" w:lastRowFirstColumn="0" w:lastRowLastColumn="0"/>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53C014C9" w14:textId="77777777" w:rsidR="004C7AF3" w:rsidRPr="00535A26" w:rsidRDefault="004C7AF3" w:rsidP="00400F39">
            <w:pPr>
              <w:pStyle w:val="Ttulo9"/>
              <w:jc w:val="center"/>
              <w:outlineLvl w:val="8"/>
              <w:rPr>
                <w:b w:val="0"/>
                <w:lang w:eastAsia="es-CR"/>
              </w:rPr>
            </w:pPr>
          </w:p>
        </w:tc>
        <w:tc>
          <w:tcPr>
            <w:tcW w:w="3402" w:type="dxa"/>
            <w:hideMark/>
          </w:tcPr>
          <w:p w14:paraId="0AEA4F98" w14:textId="77777777" w:rsidR="004C7AF3" w:rsidRPr="00535A26"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bookmarkStart w:id="862" w:name="_[E]_TermPeriodoNumSiniestrosSinPago"/>
            <w:bookmarkEnd w:id="862"/>
            <w:r w:rsidRPr="00535A26">
              <w:rPr>
                <w:lang w:eastAsia="es-CR"/>
              </w:rPr>
              <w:t>[E] TermPeriodoNumSiniestrosSinPago</w:t>
            </w:r>
          </w:p>
        </w:tc>
        <w:tc>
          <w:tcPr>
            <w:tcW w:w="4536" w:type="dxa"/>
            <w:vAlign w:val="center"/>
            <w:hideMark/>
          </w:tcPr>
          <w:p w14:paraId="59FC3543" w14:textId="77777777" w:rsidR="004C7AF3" w:rsidRPr="0034241E" w:rsidRDefault="004C7AF3" w:rsidP="004079C1">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Número de siniestros pendientes de declaración y  terminados en el  periodo, sin pago</w:t>
            </w:r>
          </w:p>
        </w:tc>
        <w:tc>
          <w:tcPr>
            <w:tcW w:w="397" w:type="dxa"/>
            <w:textDirection w:val="btLr"/>
            <w:vAlign w:val="center"/>
            <w:hideMark/>
          </w:tcPr>
          <w:p w14:paraId="3B942A46" w14:textId="77777777" w:rsidR="004C7AF3" w:rsidRPr="006052EF"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3E269E97" w14:textId="77777777" w:rsidR="004C7AF3" w:rsidRPr="006052EF"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 0</w:t>
            </w:r>
          </w:p>
        </w:tc>
      </w:tr>
      <w:tr w:rsidR="004C7AF3" w:rsidRPr="006052EF" w14:paraId="4DF12953" w14:textId="77777777" w:rsidTr="00400F39">
        <w:trPr>
          <w:cantSplit/>
          <w:trHeight w:val="1701"/>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A4D3349" w14:textId="77777777" w:rsidR="004C7AF3" w:rsidRPr="00535A26" w:rsidRDefault="004C7AF3" w:rsidP="00400F39">
            <w:pPr>
              <w:pStyle w:val="Ttulo9"/>
              <w:jc w:val="center"/>
              <w:outlineLvl w:val="8"/>
              <w:rPr>
                <w:b w:val="0"/>
                <w:lang w:eastAsia="es-CR"/>
              </w:rPr>
            </w:pPr>
          </w:p>
        </w:tc>
        <w:tc>
          <w:tcPr>
            <w:tcW w:w="3402" w:type="dxa"/>
            <w:hideMark/>
          </w:tcPr>
          <w:p w14:paraId="2EB56058" w14:textId="77777777" w:rsidR="004C7AF3" w:rsidRPr="00535A26"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lang w:eastAsia="es-CR"/>
              </w:rPr>
            </w:pPr>
            <w:bookmarkStart w:id="863" w:name="_[E]_TermPeriodoImportePagado"/>
            <w:bookmarkEnd w:id="863"/>
            <w:r w:rsidRPr="00535A26">
              <w:rPr>
                <w:lang w:eastAsia="es-CR"/>
              </w:rPr>
              <w:t>[E] TermPeriodoImportePagado</w:t>
            </w:r>
          </w:p>
        </w:tc>
        <w:tc>
          <w:tcPr>
            <w:tcW w:w="4536" w:type="dxa"/>
            <w:vAlign w:val="center"/>
            <w:hideMark/>
          </w:tcPr>
          <w:p w14:paraId="7F3DEE3A" w14:textId="77777777" w:rsidR="004C7AF3" w:rsidRPr="0034241E"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Importe pagado de los siniestros pendientes de declaración y terminados en el periodo</w:t>
            </w:r>
          </w:p>
        </w:tc>
        <w:tc>
          <w:tcPr>
            <w:tcW w:w="397" w:type="dxa"/>
            <w:textDirection w:val="btLr"/>
            <w:vAlign w:val="center"/>
            <w:hideMark/>
          </w:tcPr>
          <w:p w14:paraId="05E9143F" w14:textId="77777777" w:rsidR="004C7AF3" w:rsidRPr="006052EF"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6052EF">
              <w:rPr>
                <w:rFonts w:cs="Arial"/>
                <w:color w:val="000000"/>
                <w:sz w:val="16"/>
                <w:szCs w:val="16"/>
                <w:lang w:val="es-CR" w:eastAsia="es-CR"/>
              </w:rPr>
              <w:t>No aplica</w:t>
            </w:r>
          </w:p>
        </w:tc>
        <w:tc>
          <w:tcPr>
            <w:tcW w:w="5103" w:type="dxa"/>
            <w:vAlign w:val="center"/>
            <w:hideMark/>
          </w:tcPr>
          <w:p w14:paraId="59BA5B06" w14:textId="77777777" w:rsidR="00A07007" w:rsidRPr="00D1267E" w:rsidRDefault="00A07007" w:rsidP="00A07007">
            <w:pPr>
              <w:pStyle w:val="Prrafodelista"/>
              <w:numPr>
                <w:ilvl w:val="0"/>
                <w:numId w:val="451"/>
              </w:numPr>
              <w:cnfStyle w:val="000000000000" w:firstRow="0" w:lastRow="0" w:firstColumn="0" w:lastColumn="0" w:oddVBand="0" w:evenVBand="0" w:oddHBand="0" w:evenHBand="0" w:firstRowFirstColumn="0" w:firstRowLastColumn="0" w:lastRowFirstColumn="0" w:lastRowLastColumn="0"/>
              <w:rPr>
                <w:color w:val="1F497D"/>
                <w:lang w:val="es-ES_tradnl"/>
              </w:rPr>
            </w:pPr>
            <w:r w:rsidRPr="00D1267E">
              <w:rPr>
                <w:rFonts w:cs="Arial"/>
                <w:color w:val="000000"/>
                <w:sz w:val="16"/>
                <w:szCs w:val="16"/>
                <w:lang w:val="es-CR" w:eastAsia="es-CR"/>
              </w:rPr>
              <w:t xml:space="preserve">Puede ser &lt; </w:t>
            </w:r>
            <w:r w:rsidRPr="00D1267E">
              <w:rPr>
                <w:rFonts w:cs="Arial"/>
                <w:sz w:val="16"/>
                <w:szCs w:val="16"/>
                <w:lang w:val="es-CR" w:eastAsia="es-CR"/>
              </w:rPr>
              <w:t xml:space="preserve">0 ó ≥ </w:t>
            </w:r>
            <w:r w:rsidRPr="00D1267E">
              <w:rPr>
                <w:sz w:val="16"/>
                <w:szCs w:val="16"/>
                <w:lang w:val="es-ES_tradnl"/>
              </w:rPr>
              <w:t>0</w:t>
            </w:r>
          </w:p>
          <w:p w14:paraId="5D42E07A" w14:textId="77777777" w:rsidR="005B4A1E" w:rsidRPr="00452B09" w:rsidRDefault="005B4A1E" w:rsidP="00A07007">
            <w:pPr>
              <w:pStyle w:val="Prrafodelista"/>
              <w:numPr>
                <w:ilvl w:val="0"/>
                <w:numId w:val="451"/>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9AA865A" w14:textId="77777777" w:rsidR="004C7AF3" w:rsidRPr="006052EF"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bl>
    <w:p w14:paraId="37CB2DF1" w14:textId="77777777" w:rsidR="004C7AF3" w:rsidRPr="002553D5" w:rsidRDefault="004C7AF3" w:rsidP="004C7AF3">
      <w:pPr>
        <w:rPr>
          <w:rFonts w:cs="Arial"/>
          <w:lang w:val="es-ES_tradnl"/>
        </w:rPr>
      </w:pPr>
    </w:p>
    <w:p w14:paraId="08AE59C2" w14:textId="77777777" w:rsidR="004C7AF3" w:rsidRPr="002553D5" w:rsidRDefault="004C7AF3" w:rsidP="004C7AF3">
      <w:pPr>
        <w:rPr>
          <w:rFonts w:cs="Arial"/>
          <w:lang w:val="es-ES_tradnl"/>
        </w:rPr>
      </w:pPr>
    </w:p>
    <w:p w14:paraId="23B62DD6" w14:textId="77777777" w:rsidR="004C7AF3" w:rsidRPr="00E242FA" w:rsidRDefault="004C7AF3" w:rsidP="009B7AA1">
      <w:pPr>
        <w:pStyle w:val="Ttulo3"/>
        <w:numPr>
          <w:ilvl w:val="0"/>
          <w:numId w:val="464"/>
        </w:numPr>
        <w:rPr>
          <w:lang w:eastAsia="en-US"/>
        </w:rPr>
      </w:pPr>
      <w:bookmarkStart w:id="864" w:name="_Toc136255546"/>
      <w:r w:rsidRPr="00E242FA">
        <w:rPr>
          <w:lang w:eastAsia="en-US"/>
        </w:rPr>
        <w:t>PrimasYProvisionPrimasNo</w:t>
      </w:r>
      <w:r w:rsidR="00FB5CA7">
        <w:rPr>
          <w:lang w:eastAsia="en-US"/>
        </w:rPr>
        <w:t>Devengadas</w:t>
      </w:r>
      <w:bookmarkEnd w:id="864"/>
    </w:p>
    <w:p w14:paraId="1F0933BA" w14:textId="77777777" w:rsidR="004C7AF3" w:rsidRPr="002553D5" w:rsidRDefault="004C7AF3" w:rsidP="004C7AF3">
      <w:pPr>
        <w:rPr>
          <w:rFonts w:cs="Arial"/>
          <w:lang w:val="es-ES_tradnl"/>
        </w:rPr>
      </w:pPr>
    </w:p>
    <w:tbl>
      <w:tblPr>
        <w:tblStyle w:val="Cuadrculamedia3-nfasis1"/>
        <w:tblW w:w="0" w:type="auto"/>
        <w:tblLayout w:type="fixed"/>
        <w:tblLook w:val="04A0" w:firstRow="1" w:lastRow="0" w:firstColumn="1" w:lastColumn="0" w:noHBand="0" w:noVBand="1"/>
      </w:tblPr>
      <w:tblGrid>
        <w:gridCol w:w="737"/>
        <w:gridCol w:w="3402"/>
        <w:gridCol w:w="4536"/>
        <w:gridCol w:w="397"/>
        <w:gridCol w:w="5103"/>
      </w:tblGrid>
      <w:tr w:rsidR="004C7AF3" w:rsidRPr="00A14DDC" w14:paraId="6B9FE80B" w14:textId="77777777" w:rsidTr="00400F39">
        <w:trPr>
          <w:cnfStyle w:val="100000000000" w:firstRow="1" w:lastRow="0" w:firstColumn="0" w:lastColumn="0" w:oddVBand="0" w:evenVBand="0" w:oddHBand="0" w:evenHBand="0" w:firstRowFirstColumn="0" w:firstRowLastColumn="0" w:lastRowFirstColumn="0" w:lastRowLastColumn="0"/>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3F1216E6" w14:textId="77777777" w:rsidR="004C7AF3" w:rsidRPr="00A14DDC" w:rsidRDefault="004C7AF3" w:rsidP="00400F39">
            <w:pPr>
              <w:ind w:left="113" w:right="113"/>
              <w:jc w:val="center"/>
              <w:rPr>
                <w:rFonts w:cs="Arial"/>
                <w:bCs w:val="0"/>
                <w:color w:val="FFFFFF"/>
                <w:sz w:val="16"/>
                <w:szCs w:val="16"/>
                <w:lang w:val="es-CR" w:eastAsia="es-CR"/>
              </w:rPr>
            </w:pPr>
            <w:r w:rsidRPr="00A14DDC">
              <w:rPr>
                <w:rFonts w:cs="Arial"/>
                <w:bCs w:val="0"/>
                <w:color w:val="FFFFFF"/>
                <w:sz w:val="16"/>
                <w:szCs w:val="16"/>
                <w:lang w:val="es-CR" w:eastAsia="es-CR"/>
              </w:rPr>
              <w:t>Nodo</w:t>
            </w:r>
          </w:p>
        </w:tc>
        <w:tc>
          <w:tcPr>
            <w:tcW w:w="3402" w:type="dxa"/>
            <w:vAlign w:val="center"/>
            <w:hideMark/>
          </w:tcPr>
          <w:p w14:paraId="34055577" w14:textId="77777777" w:rsidR="004C7AF3" w:rsidRPr="00A14DDC" w:rsidRDefault="004C7AF3" w:rsidP="00400F39">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A14DDC">
              <w:rPr>
                <w:rFonts w:cs="Arial"/>
                <w:bCs w:val="0"/>
                <w:color w:val="FFFFFF"/>
                <w:sz w:val="16"/>
                <w:szCs w:val="16"/>
                <w:lang w:val="es-CR" w:eastAsia="es-CR"/>
              </w:rPr>
              <w:t>Atributo[A] / Elemento[E]</w:t>
            </w:r>
          </w:p>
        </w:tc>
        <w:tc>
          <w:tcPr>
            <w:tcW w:w="4536" w:type="dxa"/>
            <w:vAlign w:val="center"/>
            <w:hideMark/>
          </w:tcPr>
          <w:p w14:paraId="4BAC7CE3" w14:textId="77777777" w:rsidR="004C7AF3" w:rsidRPr="00A14DDC" w:rsidRDefault="004C7AF3" w:rsidP="00400F39">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A14DDC">
              <w:rPr>
                <w:rFonts w:cs="Arial"/>
                <w:bCs w:val="0"/>
                <w:color w:val="FFFFFF"/>
                <w:sz w:val="16"/>
                <w:szCs w:val="16"/>
                <w:lang w:val="es-CR" w:eastAsia="es-CR"/>
              </w:rPr>
              <w:t>Descripción</w:t>
            </w:r>
          </w:p>
        </w:tc>
        <w:tc>
          <w:tcPr>
            <w:tcW w:w="397" w:type="dxa"/>
            <w:textDirection w:val="btLr"/>
            <w:vAlign w:val="center"/>
            <w:hideMark/>
          </w:tcPr>
          <w:p w14:paraId="333FF552" w14:textId="77777777" w:rsidR="004C7AF3" w:rsidRPr="00A14DDC" w:rsidRDefault="004C7AF3" w:rsidP="00400F39">
            <w:pPr>
              <w:ind w:left="113" w:right="113"/>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A14DDC">
              <w:rPr>
                <w:rFonts w:cs="Arial"/>
                <w:bCs w:val="0"/>
                <w:color w:val="FFFFFF"/>
                <w:sz w:val="16"/>
                <w:szCs w:val="16"/>
                <w:lang w:val="es-CR" w:eastAsia="es-CR"/>
              </w:rPr>
              <w:t>Cuenta catálogo</w:t>
            </w:r>
          </w:p>
        </w:tc>
        <w:tc>
          <w:tcPr>
            <w:tcW w:w="5103" w:type="dxa"/>
            <w:vAlign w:val="center"/>
            <w:hideMark/>
          </w:tcPr>
          <w:p w14:paraId="37B310FF" w14:textId="77777777" w:rsidR="004C7AF3" w:rsidRPr="00A14DDC" w:rsidRDefault="004C7AF3" w:rsidP="00400F39">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A14DDC">
              <w:rPr>
                <w:rFonts w:cs="Arial"/>
                <w:bCs w:val="0"/>
                <w:color w:val="FFFFFF"/>
                <w:sz w:val="16"/>
                <w:szCs w:val="16"/>
                <w:lang w:val="es-CR" w:eastAsia="es-CR"/>
              </w:rPr>
              <w:t>Validaciones</w:t>
            </w:r>
          </w:p>
        </w:tc>
      </w:tr>
      <w:tr w:rsidR="004C7AF3" w:rsidRPr="00A14DDC" w14:paraId="05520B56" w14:textId="77777777" w:rsidTr="00400F39">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7095CCED" w14:textId="77777777" w:rsidR="004C7AF3" w:rsidRPr="00A14DDC" w:rsidRDefault="00E242FA" w:rsidP="00FB5CA7">
            <w:pPr>
              <w:pStyle w:val="Ttulo9"/>
              <w:ind w:left="113" w:right="113"/>
              <w:jc w:val="center"/>
              <w:outlineLvl w:val="8"/>
              <w:rPr>
                <w:b w:val="0"/>
                <w:szCs w:val="16"/>
                <w:lang w:val="es-CR" w:eastAsia="es-CR"/>
              </w:rPr>
            </w:pPr>
            <w:r>
              <w:rPr>
                <w:b w:val="0"/>
                <w:szCs w:val="16"/>
                <w:lang w:val="es-CR" w:eastAsia="es-CR"/>
              </w:rPr>
              <w:t xml:space="preserve"> </w:t>
            </w:r>
            <w:r w:rsidR="000B6351">
              <w:rPr>
                <w:b w:val="0"/>
              </w:rPr>
              <w:t>[E]</w:t>
            </w:r>
            <w:r w:rsidR="004C7AF3" w:rsidRPr="00A14DDC">
              <w:rPr>
                <w:b w:val="0"/>
                <w:szCs w:val="16"/>
                <w:lang w:val="es-CR" w:eastAsia="es-CR"/>
              </w:rPr>
              <w:t>PrimasYProvisionPrimasNo</w:t>
            </w:r>
            <w:r w:rsidR="00FB5CA7">
              <w:rPr>
                <w:b w:val="0"/>
                <w:szCs w:val="16"/>
                <w:lang w:val="es-CR" w:eastAsia="es-CR"/>
              </w:rPr>
              <w:t>Devengadas</w:t>
            </w:r>
          </w:p>
        </w:tc>
        <w:tc>
          <w:tcPr>
            <w:tcW w:w="3402" w:type="dxa"/>
            <w:hideMark/>
          </w:tcPr>
          <w:p w14:paraId="3DE3A5B2" w14:textId="77777777" w:rsidR="004C7AF3" w:rsidRPr="00A14DDC" w:rsidRDefault="004C7AF3" w:rsidP="00F07144">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865" w:name="_[A]_TotalPrimasDevengadas"/>
            <w:bookmarkEnd w:id="865"/>
            <w:r w:rsidRPr="00A14DDC">
              <w:rPr>
                <w:szCs w:val="16"/>
                <w:lang w:val="es-CR" w:eastAsia="es-CR"/>
              </w:rPr>
              <w:t>[A] TotalPrimas</w:t>
            </w:r>
            <w:r w:rsidR="00F07144">
              <w:rPr>
                <w:szCs w:val="16"/>
                <w:lang w:val="es-CR" w:eastAsia="es-CR"/>
              </w:rPr>
              <w:t>Emiti</w:t>
            </w:r>
            <w:r w:rsidRPr="00A14DDC">
              <w:rPr>
                <w:szCs w:val="16"/>
                <w:lang w:val="es-CR" w:eastAsia="es-CR"/>
              </w:rPr>
              <w:t>das</w:t>
            </w:r>
          </w:p>
        </w:tc>
        <w:tc>
          <w:tcPr>
            <w:tcW w:w="4536" w:type="dxa"/>
            <w:vAlign w:val="center"/>
            <w:hideMark/>
          </w:tcPr>
          <w:p w14:paraId="61587268" w14:textId="77777777" w:rsidR="004C7AF3" w:rsidRPr="0034241E" w:rsidRDefault="00FB5CA7"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B5CA7">
              <w:rPr>
                <w:rFonts w:cs="Arial"/>
                <w:color w:val="000000"/>
                <w:sz w:val="16"/>
                <w:szCs w:val="16"/>
                <w:lang w:val="es-CR" w:eastAsia="es-CR"/>
              </w:rPr>
              <w:t>Tot</w:t>
            </w:r>
            <w:r>
              <w:rPr>
                <w:rFonts w:cs="Arial"/>
                <w:color w:val="000000"/>
                <w:sz w:val="16"/>
                <w:szCs w:val="16"/>
                <w:lang w:val="es-CR" w:eastAsia="es-CR"/>
              </w:rPr>
              <w:t>al de primas emitidas en el perí</w:t>
            </w:r>
            <w:r w:rsidRPr="00FB5CA7">
              <w:rPr>
                <w:rFonts w:cs="Arial"/>
                <w:color w:val="000000"/>
                <w:sz w:val="16"/>
                <w:szCs w:val="16"/>
                <w:lang w:val="es-CR" w:eastAsia="es-CR"/>
              </w:rPr>
              <w:t>odo</w:t>
            </w:r>
          </w:p>
        </w:tc>
        <w:tc>
          <w:tcPr>
            <w:tcW w:w="397" w:type="dxa"/>
            <w:textDirection w:val="btLr"/>
            <w:vAlign w:val="center"/>
            <w:hideMark/>
          </w:tcPr>
          <w:p w14:paraId="1929EA55" w14:textId="77777777" w:rsidR="004C7AF3" w:rsidRPr="00A14DDC"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14DDC">
              <w:rPr>
                <w:rFonts w:cs="Arial"/>
                <w:color w:val="000000"/>
                <w:sz w:val="16"/>
                <w:szCs w:val="16"/>
                <w:lang w:val="es-CR" w:eastAsia="es-CR"/>
              </w:rPr>
              <w:t>No aplica</w:t>
            </w:r>
          </w:p>
        </w:tc>
        <w:tc>
          <w:tcPr>
            <w:tcW w:w="5103" w:type="dxa"/>
            <w:vAlign w:val="center"/>
            <w:hideMark/>
          </w:tcPr>
          <w:p w14:paraId="780F7D97" w14:textId="77777777" w:rsidR="004C7AF3" w:rsidRPr="00A14DDC" w:rsidRDefault="00000000"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PrimasDevengadas" w:history="1">
              <w:r w:rsidR="004C7AF3" w:rsidRPr="00A14DDC">
                <w:rPr>
                  <w:rStyle w:val="Hipervnculo"/>
                  <w:rFonts w:cs="Arial"/>
                  <w:sz w:val="16"/>
                  <w:szCs w:val="16"/>
                  <w:lang w:val="es-CR" w:eastAsia="es-CR"/>
                </w:rPr>
                <w:t>[A] TotalPrimasDevengadas</w:t>
              </w:r>
            </w:hyperlink>
            <w:r w:rsidR="004C7AF3" w:rsidRPr="00A14DDC">
              <w:rPr>
                <w:rFonts w:cs="Arial"/>
                <w:color w:val="000000"/>
                <w:sz w:val="16"/>
                <w:szCs w:val="16"/>
                <w:lang w:val="es-CR" w:eastAsia="es-CR"/>
              </w:rPr>
              <w:t xml:space="preserve"> = ∑ </w:t>
            </w:r>
            <w:hyperlink w:anchor="_[E]_PrimasDevengadas" w:history="1">
              <w:r w:rsidR="004C7AF3" w:rsidRPr="00A14DDC">
                <w:rPr>
                  <w:rStyle w:val="Hipervnculo"/>
                  <w:rFonts w:cs="Arial"/>
                  <w:sz w:val="16"/>
                  <w:szCs w:val="16"/>
                  <w:lang w:val="es-CR" w:eastAsia="es-CR"/>
                </w:rPr>
                <w:t>[E] PrimasDevengadas</w:t>
              </w:r>
            </w:hyperlink>
          </w:p>
        </w:tc>
      </w:tr>
      <w:tr w:rsidR="004C7AF3" w:rsidRPr="00A14DDC" w14:paraId="332DF656" w14:textId="77777777" w:rsidTr="00400F39">
        <w:trPr>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378990EC" w14:textId="77777777" w:rsidR="004C7AF3" w:rsidRPr="00A14DDC" w:rsidRDefault="004C7AF3" w:rsidP="00400F39">
            <w:pPr>
              <w:pStyle w:val="Ttulo9"/>
              <w:ind w:left="113" w:right="113"/>
              <w:jc w:val="center"/>
              <w:outlineLvl w:val="8"/>
              <w:rPr>
                <w:b w:val="0"/>
                <w:szCs w:val="16"/>
                <w:lang w:val="es-CR" w:eastAsia="es-CR"/>
              </w:rPr>
            </w:pPr>
          </w:p>
        </w:tc>
        <w:tc>
          <w:tcPr>
            <w:tcW w:w="3402" w:type="dxa"/>
            <w:hideMark/>
          </w:tcPr>
          <w:p w14:paraId="33898DCB" w14:textId="77777777" w:rsidR="004C7AF3" w:rsidRPr="00A14DDC"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866" w:name="_[A]_TotalPrimasAnuladas"/>
            <w:bookmarkEnd w:id="866"/>
            <w:r w:rsidRPr="00A14DDC">
              <w:rPr>
                <w:szCs w:val="16"/>
                <w:lang w:val="es-CR" w:eastAsia="es-CR"/>
              </w:rPr>
              <w:t>[A] TotalPrimasAnuladas</w:t>
            </w:r>
          </w:p>
        </w:tc>
        <w:tc>
          <w:tcPr>
            <w:tcW w:w="4536" w:type="dxa"/>
            <w:vAlign w:val="center"/>
            <w:hideMark/>
          </w:tcPr>
          <w:p w14:paraId="3F117957" w14:textId="77777777" w:rsidR="004C7AF3" w:rsidRPr="0034241E" w:rsidRDefault="00FB5CA7"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FB5CA7">
              <w:rPr>
                <w:rFonts w:cs="Arial"/>
                <w:color w:val="000000"/>
                <w:sz w:val="16"/>
                <w:szCs w:val="16"/>
                <w:lang w:val="es-CR" w:eastAsia="es-CR"/>
              </w:rPr>
              <w:t xml:space="preserve">Total de primas </w:t>
            </w:r>
            <w:r>
              <w:rPr>
                <w:rFonts w:cs="Arial"/>
                <w:color w:val="000000"/>
                <w:sz w:val="16"/>
                <w:szCs w:val="16"/>
                <w:lang w:val="es-CR" w:eastAsia="es-CR"/>
              </w:rPr>
              <w:t>anuladas o canceladas en el perí</w:t>
            </w:r>
            <w:r w:rsidRPr="00FB5CA7">
              <w:rPr>
                <w:rFonts w:cs="Arial"/>
                <w:color w:val="000000"/>
                <w:sz w:val="16"/>
                <w:szCs w:val="16"/>
                <w:lang w:val="es-CR" w:eastAsia="es-CR"/>
              </w:rPr>
              <w:t>odo</w:t>
            </w:r>
            <w:r w:rsidRPr="00FB5CA7">
              <w:rPr>
                <w:rStyle w:val="Refdecomentario"/>
                <w:rFonts w:cs="Arial"/>
                <w:color w:val="000000"/>
                <w:lang w:val="es-CR" w:eastAsia="es-CR"/>
              </w:rPr>
              <w:t xml:space="preserve"> </w:t>
            </w:r>
          </w:p>
        </w:tc>
        <w:tc>
          <w:tcPr>
            <w:tcW w:w="397" w:type="dxa"/>
            <w:textDirection w:val="btLr"/>
            <w:vAlign w:val="center"/>
            <w:hideMark/>
          </w:tcPr>
          <w:p w14:paraId="1C68DB38" w14:textId="77777777" w:rsidR="004C7AF3" w:rsidRPr="00A14DDC" w:rsidRDefault="004C7AF3" w:rsidP="00FB5CA7">
            <w:pPr>
              <w:ind w:left="113" w:right="113"/>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14DDC">
              <w:rPr>
                <w:rFonts w:cs="Arial"/>
                <w:color w:val="000000"/>
                <w:sz w:val="16"/>
                <w:szCs w:val="16"/>
                <w:lang w:val="es-CR" w:eastAsia="es-CR"/>
              </w:rPr>
              <w:t>No aplica</w:t>
            </w:r>
          </w:p>
        </w:tc>
        <w:tc>
          <w:tcPr>
            <w:tcW w:w="5103" w:type="dxa"/>
            <w:vAlign w:val="center"/>
            <w:hideMark/>
          </w:tcPr>
          <w:p w14:paraId="7DAEBA4C" w14:textId="77777777" w:rsidR="004C7AF3" w:rsidRPr="00A14DDC" w:rsidRDefault="00000000"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PrimasAnuladas" w:history="1">
              <w:r w:rsidR="004C7AF3" w:rsidRPr="00A14DDC">
                <w:rPr>
                  <w:rStyle w:val="Hipervnculo"/>
                  <w:rFonts w:cs="Arial"/>
                  <w:sz w:val="16"/>
                  <w:szCs w:val="16"/>
                  <w:lang w:val="es-CR" w:eastAsia="es-CR"/>
                </w:rPr>
                <w:t>[A] TotalPrimasAnuladas</w:t>
              </w:r>
            </w:hyperlink>
            <w:r w:rsidR="004C7AF3" w:rsidRPr="00A14DDC">
              <w:rPr>
                <w:rFonts w:cs="Arial"/>
                <w:color w:val="000000"/>
                <w:sz w:val="16"/>
                <w:szCs w:val="16"/>
                <w:lang w:val="es-CR" w:eastAsia="es-CR"/>
              </w:rPr>
              <w:t xml:space="preserve"> = ∑ </w:t>
            </w:r>
            <w:hyperlink w:anchor="_[E]_PrimasAnuladas" w:history="1">
              <w:r w:rsidR="004C7AF3" w:rsidRPr="00A14DDC">
                <w:rPr>
                  <w:rStyle w:val="Hipervnculo"/>
                  <w:rFonts w:cs="Arial"/>
                  <w:sz w:val="16"/>
                  <w:szCs w:val="16"/>
                  <w:lang w:val="es-CR" w:eastAsia="es-CR"/>
                </w:rPr>
                <w:t>[E] PrimasAnuladas</w:t>
              </w:r>
            </w:hyperlink>
          </w:p>
        </w:tc>
      </w:tr>
      <w:tr w:rsidR="00C3291C" w:rsidRPr="00A14DDC" w14:paraId="54BD3A58" w14:textId="77777777" w:rsidTr="00400F39">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05501D7C" w14:textId="77777777" w:rsidR="00C3291C" w:rsidRPr="00A14DDC" w:rsidRDefault="00C3291C" w:rsidP="00400F39">
            <w:pPr>
              <w:pStyle w:val="Ttulo9"/>
              <w:ind w:left="113" w:right="113"/>
              <w:jc w:val="center"/>
              <w:outlineLvl w:val="8"/>
              <w:rPr>
                <w:b w:val="0"/>
                <w:szCs w:val="16"/>
                <w:lang w:val="es-CR" w:eastAsia="es-CR"/>
              </w:rPr>
            </w:pPr>
          </w:p>
        </w:tc>
        <w:tc>
          <w:tcPr>
            <w:tcW w:w="3402" w:type="dxa"/>
          </w:tcPr>
          <w:p w14:paraId="6D87C229" w14:textId="77777777" w:rsidR="00C3291C" w:rsidRPr="00A14DDC" w:rsidRDefault="00C3291C" w:rsidP="00C3291C">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867" w:name="_[A]_TotalPrimasNoRenovadas"/>
            <w:bookmarkEnd w:id="867"/>
            <w:r w:rsidRPr="00A14DDC">
              <w:rPr>
                <w:szCs w:val="16"/>
                <w:lang w:val="es-CR" w:eastAsia="es-CR"/>
              </w:rPr>
              <w:t>[A] TotalPrimas</w:t>
            </w:r>
            <w:r>
              <w:rPr>
                <w:szCs w:val="16"/>
                <w:lang w:val="es-CR" w:eastAsia="es-CR"/>
              </w:rPr>
              <w:t>NoRenovadas</w:t>
            </w:r>
          </w:p>
        </w:tc>
        <w:tc>
          <w:tcPr>
            <w:tcW w:w="4536" w:type="dxa"/>
            <w:vAlign w:val="center"/>
          </w:tcPr>
          <w:p w14:paraId="0C308DDE" w14:textId="77777777" w:rsidR="00C3291C" w:rsidRPr="00FB5CA7" w:rsidRDefault="00C3291C" w:rsidP="00C3291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B5CA7">
              <w:rPr>
                <w:rFonts w:cs="Arial"/>
                <w:color w:val="000000"/>
                <w:sz w:val="16"/>
                <w:szCs w:val="16"/>
                <w:lang w:val="es-CR" w:eastAsia="es-CR"/>
              </w:rPr>
              <w:t xml:space="preserve">Total de primas </w:t>
            </w:r>
            <w:r>
              <w:rPr>
                <w:rFonts w:cs="Arial"/>
                <w:color w:val="000000"/>
                <w:sz w:val="16"/>
                <w:szCs w:val="16"/>
                <w:lang w:val="es-CR" w:eastAsia="es-CR"/>
              </w:rPr>
              <w:t>no renovadas en el perí</w:t>
            </w:r>
            <w:r w:rsidRPr="00FB5CA7">
              <w:rPr>
                <w:rFonts w:cs="Arial"/>
                <w:color w:val="000000"/>
                <w:sz w:val="16"/>
                <w:szCs w:val="16"/>
                <w:lang w:val="es-CR" w:eastAsia="es-CR"/>
              </w:rPr>
              <w:t>odo</w:t>
            </w:r>
          </w:p>
        </w:tc>
        <w:tc>
          <w:tcPr>
            <w:tcW w:w="397" w:type="dxa"/>
            <w:textDirection w:val="btLr"/>
            <w:vAlign w:val="center"/>
          </w:tcPr>
          <w:p w14:paraId="3DBF3193" w14:textId="77777777" w:rsidR="00C3291C" w:rsidRPr="00A14DDC" w:rsidRDefault="00C3291C" w:rsidP="00FB5CA7">
            <w:pPr>
              <w:ind w:left="113" w:right="113"/>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14DDC">
              <w:rPr>
                <w:rFonts w:cs="Arial"/>
                <w:color w:val="000000"/>
                <w:sz w:val="16"/>
                <w:szCs w:val="16"/>
                <w:lang w:val="es-CR" w:eastAsia="es-CR"/>
              </w:rPr>
              <w:t>No aplica</w:t>
            </w:r>
          </w:p>
        </w:tc>
        <w:tc>
          <w:tcPr>
            <w:tcW w:w="5103" w:type="dxa"/>
            <w:vAlign w:val="center"/>
          </w:tcPr>
          <w:p w14:paraId="6ADDA985" w14:textId="77777777" w:rsidR="00C3291C" w:rsidRPr="00C3291C" w:rsidRDefault="00000000" w:rsidP="00400F39">
            <w:pPr>
              <w:cnfStyle w:val="000000100000" w:firstRow="0" w:lastRow="0" w:firstColumn="0" w:lastColumn="0" w:oddVBand="0" w:evenVBand="0" w:oddHBand="1" w:evenHBand="0" w:firstRowFirstColumn="0" w:firstRowLastColumn="0" w:lastRowFirstColumn="0" w:lastRowLastColumn="0"/>
              <w:rPr>
                <w:lang w:val="es-CR"/>
              </w:rPr>
            </w:pPr>
            <w:hyperlink w:anchor="_[A]_TotalPrimasNoRenovadas" w:history="1">
              <w:r w:rsidR="00C3291C" w:rsidRPr="00C3291C">
                <w:rPr>
                  <w:rStyle w:val="Hipervnculo"/>
                  <w:sz w:val="16"/>
                  <w:lang w:val="es-CR"/>
                </w:rPr>
                <w:t>[A] TotalPrimasNoRenovadas</w:t>
              </w:r>
            </w:hyperlink>
            <w:r w:rsidR="00C3291C">
              <w:rPr>
                <w:sz w:val="16"/>
                <w:lang w:val="es-CR"/>
              </w:rPr>
              <w:t>=</w:t>
            </w:r>
            <w:r w:rsidR="00C3291C">
              <w:rPr>
                <w:rFonts w:cs="Arial"/>
                <w:sz w:val="16"/>
                <w:lang w:val="es-CR"/>
              </w:rPr>
              <w:t>∑</w:t>
            </w:r>
            <w:hyperlink w:anchor="_[E]_PrimasNoRenovadas" w:history="1">
              <w:r w:rsidR="00C3291C" w:rsidRPr="00C3291C">
                <w:rPr>
                  <w:rStyle w:val="Hipervnculo"/>
                  <w:rFonts w:cs="Arial"/>
                  <w:sz w:val="16"/>
                  <w:lang w:val="es-CR"/>
                </w:rPr>
                <w:t>[E] PrimasNoRenovadas</w:t>
              </w:r>
            </w:hyperlink>
          </w:p>
        </w:tc>
      </w:tr>
      <w:tr w:rsidR="004C7AF3" w:rsidRPr="00A14DDC" w14:paraId="6A07EFB9" w14:textId="77777777" w:rsidTr="00400F39">
        <w:trPr>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7A741283" w14:textId="77777777" w:rsidR="004C7AF3" w:rsidRPr="00A14DDC" w:rsidRDefault="004C7AF3" w:rsidP="00400F39">
            <w:pPr>
              <w:pStyle w:val="Ttulo9"/>
              <w:ind w:left="113" w:right="113"/>
              <w:jc w:val="center"/>
              <w:outlineLvl w:val="8"/>
              <w:rPr>
                <w:b w:val="0"/>
                <w:szCs w:val="16"/>
                <w:lang w:val="es-CR" w:eastAsia="es-CR"/>
              </w:rPr>
            </w:pPr>
          </w:p>
        </w:tc>
        <w:tc>
          <w:tcPr>
            <w:tcW w:w="3402" w:type="dxa"/>
            <w:hideMark/>
          </w:tcPr>
          <w:p w14:paraId="51F735E8" w14:textId="77777777" w:rsidR="004C7AF3" w:rsidRPr="00A14DDC"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868" w:name="_[A]_TotalProvisionComienzo_2"/>
            <w:bookmarkEnd w:id="868"/>
            <w:r w:rsidRPr="00A14DDC">
              <w:rPr>
                <w:szCs w:val="16"/>
                <w:lang w:val="es-CR" w:eastAsia="es-CR"/>
              </w:rPr>
              <w:t>[A] TotalProvisionComienzo</w:t>
            </w:r>
          </w:p>
        </w:tc>
        <w:tc>
          <w:tcPr>
            <w:tcW w:w="4536" w:type="dxa"/>
            <w:vAlign w:val="center"/>
            <w:hideMark/>
          </w:tcPr>
          <w:p w14:paraId="13DBEB1D" w14:textId="77777777" w:rsidR="004C7AF3" w:rsidRPr="0034241E" w:rsidRDefault="004C7AF3" w:rsidP="00F54AF7">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 xml:space="preserve">Total de la provisión para primas no </w:t>
            </w:r>
            <w:r w:rsidR="00F54AF7">
              <w:rPr>
                <w:rFonts w:cs="Arial"/>
                <w:color w:val="000000"/>
                <w:sz w:val="16"/>
                <w:szCs w:val="16"/>
                <w:lang w:val="es-CR" w:eastAsia="es-CR"/>
              </w:rPr>
              <w:t>devengadas</w:t>
            </w:r>
            <w:r w:rsidRPr="0034241E">
              <w:rPr>
                <w:rFonts w:cs="Arial"/>
                <w:color w:val="000000"/>
                <w:sz w:val="16"/>
                <w:szCs w:val="16"/>
                <w:lang w:val="es-CR" w:eastAsia="es-CR"/>
              </w:rPr>
              <w:t xml:space="preserve"> al comienzo del ejercicio</w:t>
            </w:r>
          </w:p>
        </w:tc>
        <w:tc>
          <w:tcPr>
            <w:tcW w:w="397" w:type="dxa"/>
            <w:textDirection w:val="btLr"/>
            <w:vAlign w:val="center"/>
            <w:hideMark/>
          </w:tcPr>
          <w:p w14:paraId="76D7653D" w14:textId="77777777" w:rsidR="004C7AF3" w:rsidRPr="00A14DDC"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14DDC">
              <w:rPr>
                <w:rFonts w:cs="Arial"/>
                <w:color w:val="000000"/>
                <w:sz w:val="16"/>
                <w:szCs w:val="16"/>
                <w:lang w:val="es-CR" w:eastAsia="es-CR"/>
              </w:rPr>
              <w:t>No aplica</w:t>
            </w:r>
          </w:p>
        </w:tc>
        <w:tc>
          <w:tcPr>
            <w:tcW w:w="5103" w:type="dxa"/>
            <w:vAlign w:val="center"/>
            <w:hideMark/>
          </w:tcPr>
          <w:p w14:paraId="4053CDB8" w14:textId="77777777" w:rsidR="004C7AF3" w:rsidRPr="00A14DDC" w:rsidRDefault="00000000"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ProvisionComienzo_2" w:history="1">
              <w:r w:rsidR="004C7AF3" w:rsidRPr="00A14DDC">
                <w:rPr>
                  <w:rStyle w:val="Hipervnculo"/>
                  <w:rFonts w:cs="Arial"/>
                  <w:sz w:val="16"/>
                  <w:szCs w:val="16"/>
                  <w:lang w:val="es-CR" w:eastAsia="es-CR"/>
                </w:rPr>
                <w:t>[A] TotalProvisionComienzo</w:t>
              </w:r>
            </w:hyperlink>
            <w:r w:rsidR="004C7AF3" w:rsidRPr="00A14DDC">
              <w:rPr>
                <w:rFonts w:cs="Arial"/>
                <w:color w:val="000000"/>
                <w:sz w:val="16"/>
                <w:szCs w:val="16"/>
                <w:lang w:val="es-CR" w:eastAsia="es-CR"/>
              </w:rPr>
              <w:t xml:space="preserve"> = ∑ </w:t>
            </w:r>
            <w:hyperlink w:anchor="_[E]_ProvisionComienzo_2" w:history="1">
              <w:r w:rsidR="004C7AF3" w:rsidRPr="00A14DDC">
                <w:rPr>
                  <w:rStyle w:val="Hipervnculo"/>
                  <w:rFonts w:cs="Arial"/>
                  <w:sz w:val="16"/>
                  <w:szCs w:val="16"/>
                  <w:lang w:val="es-CR" w:eastAsia="es-CR"/>
                </w:rPr>
                <w:t>[E] ProvisionComienzo</w:t>
              </w:r>
            </w:hyperlink>
          </w:p>
        </w:tc>
      </w:tr>
      <w:tr w:rsidR="004C7AF3" w:rsidRPr="00A14DDC" w14:paraId="028B0ED1" w14:textId="77777777" w:rsidTr="00400F39">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4D846AEA" w14:textId="77777777" w:rsidR="004C7AF3" w:rsidRPr="00A14DDC" w:rsidRDefault="004C7AF3" w:rsidP="00400F39">
            <w:pPr>
              <w:pStyle w:val="Ttulo9"/>
              <w:ind w:left="113" w:right="113"/>
              <w:jc w:val="center"/>
              <w:outlineLvl w:val="8"/>
              <w:rPr>
                <w:b w:val="0"/>
                <w:szCs w:val="16"/>
                <w:lang w:val="es-CR" w:eastAsia="es-CR"/>
              </w:rPr>
            </w:pPr>
          </w:p>
        </w:tc>
        <w:tc>
          <w:tcPr>
            <w:tcW w:w="3402" w:type="dxa"/>
            <w:hideMark/>
          </w:tcPr>
          <w:p w14:paraId="6C06839F" w14:textId="77777777" w:rsidR="004C7AF3" w:rsidRPr="00A14DDC"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869" w:name="_[A]_TotalProvisionCierre_2"/>
            <w:bookmarkEnd w:id="869"/>
            <w:r w:rsidRPr="00A14DDC">
              <w:rPr>
                <w:szCs w:val="16"/>
                <w:lang w:val="es-CR" w:eastAsia="es-CR"/>
              </w:rPr>
              <w:t>[A] TotalProvisionCierre</w:t>
            </w:r>
          </w:p>
        </w:tc>
        <w:tc>
          <w:tcPr>
            <w:tcW w:w="4536" w:type="dxa"/>
            <w:vAlign w:val="center"/>
            <w:hideMark/>
          </w:tcPr>
          <w:p w14:paraId="50F46B30" w14:textId="77777777" w:rsidR="004C7AF3" w:rsidRPr="0034241E" w:rsidRDefault="004C7AF3" w:rsidP="00F54AF7">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 xml:space="preserve">Total de la provisión para primas no </w:t>
            </w:r>
            <w:r w:rsidR="00F54AF7">
              <w:rPr>
                <w:rFonts w:cs="Arial"/>
                <w:color w:val="000000"/>
                <w:sz w:val="16"/>
                <w:szCs w:val="16"/>
                <w:lang w:val="es-CR" w:eastAsia="es-CR"/>
              </w:rPr>
              <w:t>devenga</w:t>
            </w:r>
            <w:r w:rsidRPr="0034241E">
              <w:rPr>
                <w:rFonts w:cs="Arial"/>
                <w:color w:val="000000"/>
                <w:sz w:val="16"/>
                <w:szCs w:val="16"/>
                <w:lang w:val="es-CR" w:eastAsia="es-CR"/>
              </w:rPr>
              <w:t>das al cierre del periodo</w:t>
            </w:r>
          </w:p>
        </w:tc>
        <w:tc>
          <w:tcPr>
            <w:tcW w:w="397" w:type="dxa"/>
            <w:textDirection w:val="btLr"/>
            <w:vAlign w:val="center"/>
            <w:hideMark/>
          </w:tcPr>
          <w:p w14:paraId="4BC0F72A" w14:textId="77777777" w:rsidR="004C7AF3" w:rsidRPr="00A14DDC"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14DDC">
              <w:rPr>
                <w:rFonts w:cs="Arial"/>
                <w:color w:val="000000"/>
                <w:sz w:val="16"/>
                <w:szCs w:val="16"/>
                <w:lang w:val="es-CR" w:eastAsia="es-CR"/>
              </w:rPr>
              <w:t>No aplica</w:t>
            </w:r>
          </w:p>
        </w:tc>
        <w:tc>
          <w:tcPr>
            <w:tcW w:w="5103" w:type="dxa"/>
            <w:vAlign w:val="center"/>
            <w:hideMark/>
          </w:tcPr>
          <w:p w14:paraId="44D6E139" w14:textId="77777777" w:rsidR="004C7AF3" w:rsidRPr="00A14DDC" w:rsidRDefault="00000000"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ProvisionCierre_2" w:history="1">
              <w:r w:rsidR="004C7AF3" w:rsidRPr="00A14DDC">
                <w:rPr>
                  <w:rStyle w:val="Hipervnculo"/>
                  <w:rFonts w:cs="Arial"/>
                  <w:sz w:val="16"/>
                  <w:szCs w:val="16"/>
                  <w:lang w:val="es-CR" w:eastAsia="es-CR"/>
                </w:rPr>
                <w:t>[A] TotalProvisionCierre</w:t>
              </w:r>
            </w:hyperlink>
            <w:r w:rsidR="004C7AF3" w:rsidRPr="00A14DDC">
              <w:rPr>
                <w:rFonts w:cs="Arial"/>
                <w:color w:val="000000"/>
                <w:sz w:val="16"/>
                <w:szCs w:val="16"/>
                <w:lang w:val="es-CR" w:eastAsia="es-CR"/>
              </w:rPr>
              <w:t xml:space="preserve"> = ∑ </w:t>
            </w:r>
            <w:hyperlink w:anchor="_[E]_ProvisionCierre_2" w:history="1">
              <w:r w:rsidR="004C7AF3" w:rsidRPr="00A14DDC">
                <w:rPr>
                  <w:rStyle w:val="Hipervnculo"/>
                  <w:rFonts w:cs="Arial"/>
                  <w:sz w:val="16"/>
                  <w:szCs w:val="16"/>
                  <w:lang w:val="es-CR" w:eastAsia="es-CR"/>
                </w:rPr>
                <w:t>[E] ProvisionCierre</w:t>
              </w:r>
            </w:hyperlink>
          </w:p>
        </w:tc>
      </w:tr>
      <w:tr w:rsidR="004C7AF3" w:rsidRPr="00A14DDC" w14:paraId="36A7968E" w14:textId="77777777" w:rsidTr="00400F39">
        <w:trPr>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hideMark/>
          </w:tcPr>
          <w:p w14:paraId="2BC429DD" w14:textId="77777777" w:rsidR="004C7AF3" w:rsidRPr="00A14DDC" w:rsidRDefault="000B6351" w:rsidP="00F157F1">
            <w:pPr>
              <w:pStyle w:val="Ttulo9"/>
              <w:ind w:left="113" w:right="113"/>
              <w:jc w:val="center"/>
              <w:outlineLvl w:val="8"/>
              <w:rPr>
                <w:b w:val="0"/>
                <w:szCs w:val="16"/>
                <w:lang w:val="es-CR" w:eastAsia="es-CR"/>
              </w:rPr>
            </w:pPr>
            <w:r>
              <w:rPr>
                <w:b w:val="0"/>
              </w:rPr>
              <w:t>[E]</w:t>
            </w:r>
            <w:r w:rsidR="004C7AF3" w:rsidRPr="00A14DDC">
              <w:rPr>
                <w:b w:val="0"/>
                <w:szCs w:val="16"/>
                <w:lang w:val="es-CR" w:eastAsia="es-CR"/>
              </w:rPr>
              <w:t>DesglosePrimasYProvisionPrimasNo</w:t>
            </w:r>
            <w:r w:rsidR="00F157F1">
              <w:rPr>
                <w:b w:val="0"/>
                <w:szCs w:val="16"/>
                <w:lang w:val="es-CR" w:eastAsia="es-CR"/>
              </w:rPr>
              <w:t>Devengadas</w:t>
            </w:r>
            <w:r w:rsidR="004C7AF3" w:rsidRPr="00A14DDC">
              <w:rPr>
                <w:b w:val="0"/>
                <w:szCs w:val="16"/>
                <w:lang w:val="es-CR" w:eastAsia="es-CR"/>
              </w:rPr>
              <w:t>Ramo</w:t>
            </w:r>
          </w:p>
        </w:tc>
        <w:tc>
          <w:tcPr>
            <w:tcW w:w="3402" w:type="dxa"/>
            <w:hideMark/>
          </w:tcPr>
          <w:p w14:paraId="1F86D722" w14:textId="77777777" w:rsidR="004C7AF3" w:rsidRPr="00A14DDC" w:rsidRDefault="00125EB4" w:rsidP="00400F39">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535A26">
              <w:rPr>
                <w:lang w:eastAsia="es-CR"/>
              </w:rPr>
              <w:t>[</w:t>
            </w:r>
            <w:r>
              <w:rPr>
                <w:lang w:eastAsia="es-CR"/>
              </w:rPr>
              <w:t>A</w:t>
            </w:r>
            <w:r w:rsidRPr="00535A26">
              <w:rPr>
                <w:lang w:eastAsia="es-CR"/>
              </w:rPr>
              <w:t xml:space="preserve">] </w:t>
            </w:r>
            <w:r>
              <w:rPr>
                <w:lang w:eastAsia="es-CR"/>
              </w:rPr>
              <w:t>id</w:t>
            </w:r>
          </w:p>
        </w:tc>
        <w:tc>
          <w:tcPr>
            <w:tcW w:w="4536" w:type="dxa"/>
            <w:vAlign w:val="center"/>
            <w:hideMark/>
          </w:tcPr>
          <w:p w14:paraId="12F807A6" w14:textId="77777777" w:rsidR="004C7AF3" w:rsidRPr="0034241E"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 xml:space="preserve">Código de ramo </w:t>
            </w:r>
          </w:p>
        </w:tc>
        <w:tc>
          <w:tcPr>
            <w:tcW w:w="397" w:type="dxa"/>
            <w:textDirection w:val="btLr"/>
            <w:vAlign w:val="center"/>
            <w:hideMark/>
          </w:tcPr>
          <w:p w14:paraId="504A2C0B" w14:textId="77777777" w:rsidR="004C7AF3" w:rsidRPr="00A14DDC"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14DDC">
              <w:rPr>
                <w:rFonts w:cs="Arial"/>
                <w:color w:val="000000"/>
                <w:sz w:val="16"/>
                <w:szCs w:val="16"/>
                <w:lang w:val="es-CR" w:eastAsia="es-CR"/>
              </w:rPr>
              <w:t>No aplica</w:t>
            </w:r>
          </w:p>
        </w:tc>
        <w:tc>
          <w:tcPr>
            <w:tcW w:w="5103" w:type="dxa"/>
            <w:vAlign w:val="center"/>
            <w:hideMark/>
          </w:tcPr>
          <w:p w14:paraId="48887970" w14:textId="77777777" w:rsidR="004C7AF3" w:rsidRPr="00A14DDC"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14DDC">
              <w:rPr>
                <w:rFonts w:cs="Arial"/>
                <w:color w:val="000000"/>
                <w:sz w:val="16"/>
                <w:szCs w:val="16"/>
                <w:lang w:val="es-CR" w:eastAsia="es-CR"/>
              </w:rPr>
              <w:t xml:space="preserve">Código del ramo de acuerdo a la </w:t>
            </w:r>
            <w:hyperlink w:anchor="_Ramos" w:history="1">
              <w:r w:rsidRPr="00A14DDC">
                <w:rPr>
                  <w:rStyle w:val="Hipervnculo"/>
                  <w:rFonts w:cs="Arial"/>
                  <w:sz w:val="16"/>
                  <w:szCs w:val="16"/>
                  <w:lang w:val="es-CR" w:eastAsia="es-CR"/>
                </w:rPr>
                <w:t>lista de ramos</w:t>
              </w:r>
            </w:hyperlink>
          </w:p>
        </w:tc>
      </w:tr>
      <w:tr w:rsidR="004C7AF3" w:rsidRPr="00A14DDC" w14:paraId="7F824CF4" w14:textId="77777777" w:rsidTr="00400F39">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56478965" w14:textId="77777777" w:rsidR="004C7AF3" w:rsidRPr="00A14DDC" w:rsidRDefault="004C7AF3" w:rsidP="00400F39">
            <w:pPr>
              <w:pStyle w:val="Ttulo9"/>
              <w:ind w:left="113" w:right="113"/>
              <w:jc w:val="center"/>
              <w:outlineLvl w:val="8"/>
              <w:rPr>
                <w:b w:val="0"/>
                <w:szCs w:val="16"/>
                <w:lang w:val="es-CR" w:eastAsia="es-CR"/>
              </w:rPr>
            </w:pPr>
          </w:p>
        </w:tc>
        <w:tc>
          <w:tcPr>
            <w:tcW w:w="3402" w:type="dxa"/>
            <w:hideMark/>
          </w:tcPr>
          <w:p w14:paraId="116ED04B" w14:textId="77777777" w:rsidR="004C7AF3" w:rsidRPr="00A14DDC" w:rsidRDefault="004C7AF3" w:rsidP="00694FFC">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870" w:name="_[E]_PrimasDevengadas"/>
            <w:bookmarkEnd w:id="870"/>
            <w:r w:rsidRPr="00A14DDC">
              <w:rPr>
                <w:szCs w:val="16"/>
                <w:lang w:val="es-CR" w:eastAsia="es-CR"/>
              </w:rPr>
              <w:t>[E] Primas</w:t>
            </w:r>
            <w:r w:rsidR="00694FFC">
              <w:rPr>
                <w:szCs w:val="16"/>
                <w:lang w:val="es-CR" w:eastAsia="es-CR"/>
              </w:rPr>
              <w:t>Emitidas</w:t>
            </w:r>
          </w:p>
        </w:tc>
        <w:tc>
          <w:tcPr>
            <w:tcW w:w="4536" w:type="dxa"/>
            <w:vAlign w:val="center"/>
            <w:hideMark/>
          </w:tcPr>
          <w:p w14:paraId="63399699" w14:textId="77777777" w:rsidR="004C7AF3" w:rsidRPr="0034241E" w:rsidRDefault="00463AF6"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463AF6">
              <w:rPr>
                <w:rFonts w:cs="Arial"/>
                <w:color w:val="000000"/>
                <w:sz w:val="16"/>
                <w:szCs w:val="16"/>
                <w:lang w:val="es-CR" w:eastAsia="es-CR"/>
              </w:rPr>
              <w:t>Primas emitidas en el periodo</w:t>
            </w:r>
          </w:p>
        </w:tc>
        <w:tc>
          <w:tcPr>
            <w:tcW w:w="397" w:type="dxa"/>
            <w:textDirection w:val="btLr"/>
            <w:vAlign w:val="center"/>
            <w:hideMark/>
          </w:tcPr>
          <w:p w14:paraId="3353651E" w14:textId="77777777" w:rsidR="004C7AF3" w:rsidRPr="00A14DDC"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14DDC">
              <w:rPr>
                <w:rFonts w:cs="Arial"/>
                <w:color w:val="000000"/>
                <w:sz w:val="16"/>
                <w:szCs w:val="16"/>
                <w:lang w:val="es-CR" w:eastAsia="es-CR"/>
              </w:rPr>
              <w:t>No aplica</w:t>
            </w:r>
          </w:p>
        </w:tc>
        <w:tc>
          <w:tcPr>
            <w:tcW w:w="5103" w:type="dxa"/>
            <w:vAlign w:val="center"/>
            <w:hideMark/>
          </w:tcPr>
          <w:p w14:paraId="215AFB34" w14:textId="77777777" w:rsidR="005B4A1E" w:rsidRDefault="005B4A1E" w:rsidP="009B7AA1">
            <w:pPr>
              <w:pStyle w:val="Prrafodelista"/>
              <w:numPr>
                <w:ilvl w:val="0"/>
                <w:numId w:val="45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3A63C26C" w14:textId="77777777" w:rsidR="005B4A1E" w:rsidRPr="00452B09" w:rsidRDefault="005B4A1E" w:rsidP="009B7AA1">
            <w:pPr>
              <w:pStyle w:val="Prrafodelista"/>
              <w:numPr>
                <w:ilvl w:val="0"/>
                <w:numId w:val="45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0267C7B" w14:textId="77777777" w:rsidR="004C7AF3" w:rsidRPr="00A14DDC"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C7AF3" w:rsidRPr="00A14DDC" w14:paraId="11571346" w14:textId="77777777" w:rsidTr="00400F39">
        <w:trPr>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44CF176A" w14:textId="77777777" w:rsidR="004C7AF3" w:rsidRPr="00A14DDC" w:rsidRDefault="004C7AF3" w:rsidP="00400F39">
            <w:pPr>
              <w:pStyle w:val="Ttulo9"/>
              <w:ind w:left="113" w:right="113"/>
              <w:jc w:val="center"/>
              <w:outlineLvl w:val="8"/>
              <w:rPr>
                <w:b w:val="0"/>
                <w:szCs w:val="16"/>
                <w:lang w:val="es-CR" w:eastAsia="es-CR"/>
              </w:rPr>
            </w:pPr>
          </w:p>
        </w:tc>
        <w:tc>
          <w:tcPr>
            <w:tcW w:w="3402" w:type="dxa"/>
            <w:hideMark/>
          </w:tcPr>
          <w:p w14:paraId="57C21134" w14:textId="77777777" w:rsidR="004C7AF3" w:rsidRPr="00A14DDC"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871" w:name="_[E]_PrimasAnuladas"/>
            <w:bookmarkEnd w:id="871"/>
            <w:r w:rsidRPr="00A14DDC">
              <w:rPr>
                <w:szCs w:val="16"/>
                <w:lang w:val="es-CR" w:eastAsia="es-CR"/>
              </w:rPr>
              <w:t>[E] PrimasAnuladas</w:t>
            </w:r>
          </w:p>
        </w:tc>
        <w:tc>
          <w:tcPr>
            <w:tcW w:w="4536" w:type="dxa"/>
            <w:vAlign w:val="center"/>
            <w:hideMark/>
          </w:tcPr>
          <w:p w14:paraId="4B1ACD9C" w14:textId="77777777" w:rsidR="004C7AF3" w:rsidRPr="0034241E" w:rsidRDefault="00463AF6" w:rsidP="006560E5">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463AF6">
              <w:rPr>
                <w:rFonts w:cs="Arial"/>
                <w:color w:val="000000"/>
                <w:sz w:val="16"/>
                <w:szCs w:val="16"/>
                <w:lang w:val="es-CR" w:eastAsia="es-CR"/>
              </w:rPr>
              <w:t>Primas anuladas o canceladas en el periodo</w:t>
            </w:r>
          </w:p>
        </w:tc>
        <w:tc>
          <w:tcPr>
            <w:tcW w:w="397" w:type="dxa"/>
            <w:textDirection w:val="btLr"/>
            <w:vAlign w:val="center"/>
            <w:hideMark/>
          </w:tcPr>
          <w:p w14:paraId="5E4EABB8" w14:textId="77777777" w:rsidR="004C7AF3" w:rsidRPr="00A14DDC"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14DDC">
              <w:rPr>
                <w:rFonts w:cs="Arial"/>
                <w:color w:val="000000"/>
                <w:sz w:val="16"/>
                <w:szCs w:val="16"/>
                <w:lang w:val="es-CR" w:eastAsia="es-CR"/>
              </w:rPr>
              <w:t>No aplica</w:t>
            </w:r>
          </w:p>
        </w:tc>
        <w:tc>
          <w:tcPr>
            <w:tcW w:w="5103" w:type="dxa"/>
            <w:vAlign w:val="center"/>
            <w:hideMark/>
          </w:tcPr>
          <w:p w14:paraId="0B1E87B7" w14:textId="77777777" w:rsidR="005B4A1E" w:rsidRDefault="005B4A1E" w:rsidP="009B7AA1">
            <w:pPr>
              <w:pStyle w:val="Prrafodelista"/>
              <w:numPr>
                <w:ilvl w:val="0"/>
                <w:numId w:val="45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2D49311A" w14:textId="77777777" w:rsidR="005B4A1E" w:rsidRPr="00452B09" w:rsidRDefault="005B4A1E" w:rsidP="009B7AA1">
            <w:pPr>
              <w:pStyle w:val="Prrafodelista"/>
              <w:numPr>
                <w:ilvl w:val="0"/>
                <w:numId w:val="45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BED8012" w14:textId="77777777" w:rsidR="004C7AF3" w:rsidRPr="00A14DDC"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C3291C" w:rsidRPr="00A14DDC" w14:paraId="680A5EFD" w14:textId="77777777" w:rsidTr="00400F39">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48B2B16" w14:textId="77777777" w:rsidR="00C3291C" w:rsidRPr="00A14DDC" w:rsidRDefault="00C3291C" w:rsidP="00400F39">
            <w:pPr>
              <w:pStyle w:val="Ttulo9"/>
              <w:ind w:left="113" w:right="113"/>
              <w:jc w:val="center"/>
              <w:outlineLvl w:val="8"/>
              <w:rPr>
                <w:b w:val="0"/>
                <w:szCs w:val="16"/>
                <w:lang w:val="es-CR" w:eastAsia="es-CR"/>
              </w:rPr>
            </w:pPr>
          </w:p>
        </w:tc>
        <w:tc>
          <w:tcPr>
            <w:tcW w:w="3402" w:type="dxa"/>
          </w:tcPr>
          <w:p w14:paraId="7A00CFD8" w14:textId="77777777" w:rsidR="00C3291C" w:rsidRPr="00A14DDC" w:rsidRDefault="00C3291C" w:rsidP="00C3291C">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872" w:name="_[E]_PrimasNoRenovadas"/>
            <w:bookmarkEnd w:id="872"/>
            <w:r w:rsidRPr="00A14DDC">
              <w:rPr>
                <w:szCs w:val="16"/>
                <w:lang w:val="es-CR" w:eastAsia="es-CR"/>
              </w:rPr>
              <w:t>[E] Primas</w:t>
            </w:r>
            <w:r>
              <w:rPr>
                <w:szCs w:val="16"/>
                <w:lang w:val="es-CR" w:eastAsia="es-CR"/>
              </w:rPr>
              <w:t>NoRenovadas</w:t>
            </w:r>
          </w:p>
        </w:tc>
        <w:tc>
          <w:tcPr>
            <w:tcW w:w="4536" w:type="dxa"/>
            <w:vAlign w:val="center"/>
          </w:tcPr>
          <w:p w14:paraId="0C327E0B" w14:textId="77777777" w:rsidR="00C3291C" w:rsidRPr="0034241E" w:rsidRDefault="00C3291C" w:rsidP="00C3291C">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 xml:space="preserve">Primas no </w:t>
            </w:r>
            <w:r>
              <w:rPr>
                <w:rFonts w:cs="Arial"/>
                <w:color w:val="000000"/>
                <w:sz w:val="16"/>
                <w:szCs w:val="16"/>
                <w:lang w:val="es-CR" w:eastAsia="es-CR"/>
              </w:rPr>
              <w:t>renovadas</w:t>
            </w:r>
            <w:r w:rsidRPr="0034241E">
              <w:rPr>
                <w:rFonts w:cs="Arial"/>
                <w:color w:val="000000"/>
                <w:sz w:val="16"/>
                <w:szCs w:val="16"/>
                <w:lang w:val="es-CR" w:eastAsia="es-CR"/>
              </w:rPr>
              <w:t xml:space="preserve"> en el periodo</w:t>
            </w:r>
          </w:p>
        </w:tc>
        <w:tc>
          <w:tcPr>
            <w:tcW w:w="397" w:type="dxa"/>
            <w:textDirection w:val="btLr"/>
            <w:vAlign w:val="center"/>
          </w:tcPr>
          <w:p w14:paraId="081A271E" w14:textId="77777777" w:rsidR="00C3291C" w:rsidRPr="00A14DDC" w:rsidRDefault="00C3291C"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14DDC">
              <w:rPr>
                <w:rFonts w:cs="Arial"/>
                <w:color w:val="000000"/>
                <w:sz w:val="16"/>
                <w:szCs w:val="16"/>
                <w:lang w:val="es-CR" w:eastAsia="es-CR"/>
              </w:rPr>
              <w:t>No aplica</w:t>
            </w:r>
          </w:p>
        </w:tc>
        <w:tc>
          <w:tcPr>
            <w:tcW w:w="5103" w:type="dxa"/>
            <w:vAlign w:val="center"/>
          </w:tcPr>
          <w:p w14:paraId="6E5B696F" w14:textId="77777777" w:rsidR="00C3291C" w:rsidRDefault="00C3291C" w:rsidP="009B7AA1">
            <w:pPr>
              <w:pStyle w:val="Prrafodelista"/>
              <w:numPr>
                <w:ilvl w:val="0"/>
                <w:numId w:val="49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3E8C8BA" w14:textId="77777777" w:rsidR="00C3291C" w:rsidRPr="00452B09" w:rsidRDefault="00C3291C" w:rsidP="009B7AA1">
            <w:pPr>
              <w:pStyle w:val="Prrafodelista"/>
              <w:numPr>
                <w:ilvl w:val="0"/>
                <w:numId w:val="49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46955B8" w14:textId="77777777" w:rsidR="00C3291C" w:rsidRPr="00452B09" w:rsidRDefault="00C3291C" w:rsidP="00C3291C">
            <w:pPr>
              <w:pStyle w:val="Prrafodelista"/>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p>
        </w:tc>
      </w:tr>
      <w:tr w:rsidR="004C7AF3" w:rsidRPr="00A14DDC" w14:paraId="3CBBA2C8" w14:textId="77777777" w:rsidTr="00400F39">
        <w:trPr>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70EB065E" w14:textId="77777777" w:rsidR="004C7AF3" w:rsidRPr="00A14DDC" w:rsidRDefault="004C7AF3" w:rsidP="00400F39">
            <w:pPr>
              <w:pStyle w:val="Ttulo9"/>
              <w:ind w:left="113" w:right="113"/>
              <w:jc w:val="center"/>
              <w:outlineLvl w:val="8"/>
              <w:rPr>
                <w:b w:val="0"/>
                <w:szCs w:val="16"/>
                <w:lang w:val="es-CR" w:eastAsia="es-CR"/>
              </w:rPr>
            </w:pPr>
          </w:p>
        </w:tc>
        <w:tc>
          <w:tcPr>
            <w:tcW w:w="3402" w:type="dxa"/>
            <w:hideMark/>
          </w:tcPr>
          <w:p w14:paraId="03604B06" w14:textId="77777777" w:rsidR="004C7AF3" w:rsidRPr="00A14DDC"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873" w:name="_[E]_ProvisionComienzo_2"/>
            <w:bookmarkEnd w:id="873"/>
            <w:r w:rsidRPr="00A14DDC">
              <w:rPr>
                <w:szCs w:val="16"/>
                <w:lang w:val="es-CR" w:eastAsia="es-CR"/>
              </w:rPr>
              <w:t>[E] ProvisionComienzo</w:t>
            </w:r>
          </w:p>
        </w:tc>
        <w:tc>
          <w:tcPr>
            <w:tcW w:w="4536" w:type="dxa"/>
            <w:vAlign w:val="center"/>
            <w:hideMark/>
          </w:tcPr>
          <w:p w14:paraId="202AD6DC" w14:textId="77777777" w:rsidR="004C7AF3" w:rsidRPr="0034241E" w:rsidRDefault="004C7AF3" w:rsidP="006560E5">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 xml:space="preserve">Provisión para primas no </w:t>
            </w:r>
            <w:r w:rsidR="006560E5">
              <w:rPr>
                <w:rFonts w:cs="Arial"/>
                <w:color w:val="000000"/>
                <w:sz w:val="16"/>
                <w:szCs w:val="16"/>
                <w:lang w:val="es-CR" w:eastAsia="es-CR"/>
              </w:rPr>
              <w:t>devenga</w:t>
            </w:r>
            <w:r w:rsidRPr="0034241E">
              <w:rPr>
                <w:rFonts w:cs="Arial"/>
                <w:color w:val="000000"/>
                <w:sz w:val="16"/>
                <w:szCs w:val="16"/>
                <w:lang w:val="es-CR" w:eastAsia="es-CR"/>
              </w:rPr>
              <w:t>das al comienzo del ejercicio</w:t>
            </w:r>
          </w:p>
        </w:tc>
        <w:tc>
          <w:tcPr>
            <w:tcW w:w="397" w:type="dxa"/>
            <w:textDirection w:val="btLr"/>
            <w:vAlign w:val="center"/>
            <w:hideMark/>
          </w:tcPr>
          <w:p w14:paraId="268179CF" w14:textId="77777777" w:rsidR="004C7AF3" w:rsidRPr="00A14DDC"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14DDC">
              <w:rPr>
                <w:rFonts w:cs="Arial"/>
                <w:color w:val="000000"/>
                <w:sz w:val="16"/>
                <w:szCs w:val="16"/>
                <w:lang w:val="es-CR" w:eastAsia="es-CR"/>
              </w:rPr>
              <w:t>No aplica</w:t>
            </w:r>
          </w:p>
        </w:tc>
        <w:tc>
          <w:tcPr>
            <w:tcW w:w="5103" w:type="dxa"/>
            <w:vAlign w:val="center"/>
            <w:hideMark/>
          </w:tcPr>
          <w:p w14:paraId="502AC367" w14:textId="77777777" w:rsidR="005B4A1E" w:rsidRDefault="005B4A1E" w:rsidP="009B7AA1">
            <w:pPr>
              <w:pStyle w:val="Prrafodelista"/>
              <w:numPr>
                <w:ilvl w:val="0"/>
                <w:numId w:val="45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3973205" w14:textId="77777777" w:rsidR="005B4A1E" w:rsidRPr="00452B09" w:rsidRDefault="005B4A1E" w:rsidP="009B7AA1">
            <w:pPr>
              <w:pStyle w:val="Prrafodelista"/>
              <w:numPr>
                <w:ilvl w:val="0"/>
                <w:numId w:val="454"/>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A669700" w14:textId="77777777" w:rsidR="004C7AF3" w:rsidRPr="00A14DDC"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C7AF3" w:rsidRPr="00A14DDC" w14:paraId="78F7925C" w14:textId="77777777" w:rsidTr="00400F39">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hideMark/>
          </w:tcPr>
          <w:p w14:paraId="0560ACF3" w14:textId="77777777" w:rsidR="004C7AF3" w:rsidRPr="00A14DDC" w:rsidRDefault="004C7AF3" w:rsidP="00400F39">
            <w:pPr>
              <w:pStyle w:val="Ttulo9"/>
              <w:ind w:left="113" w:right="113"/>
              <w:jc w:val="center"/>
              <w:outlineLvl w:val="8"/>
              <w:rPr>
                <w:b w:val="0"/>
                <w:szCs w:val="16"/>
                <w:lang w:val="es-CR" w:eastAsia="es-CR"/>
              </w:rPr>
            </w:pPr>
          </w:p>
        </w:tc>
        <w:tc>
          <w:tcPr>
            <w:tcW w:w="3402" w:type="dxa"/>
            <w:hideMark/>
          </w:tcPr>
          <w:p w14:paraId="68D79508" w14:textId="77777777" w:rsidR="004C7AF3" w:rsidRPr="00A14DDC"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874" w:name="_[E]_ProvisionCierre_2"/>
            <w:bookmarkEnd w:id="874"/>
            <w:r w:rsidRPr="00A14DDC">
              <w:rPr>
                <w:szCs w:val="16"/>
                <w:lang w:val="es-CR" w:eastAsia="es-CR"/>
              </w:rPr>
              <w:t>[E] ProvisionCierre</w:t>
            </w:r>
          </w:p>
        </w:tc>
        <w:tc>
          <w:tcPr>
            <w:tcW w:w="4536" w:type="dxa"/>
            <w:vAlign w:val="center"/>
            <w:hideMark/>
          </w:tcPr>
          <w:p w14:paraId="317D3AEF" w14:textId="77777777" w:rsidR="004C7AF3" w:rsidRPr="0034241E" w:rsidRDefault="004C7AF3" w:rsidP="006560E5">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 xml:space="preserve">Provisión para primas no </w:t>
            </w:r>
            <w:r w:rsidR="006560E5">
              <w:rPr>
                <w:rFonts w:cs="Arial"/>
                <w:color w:val="000000"/>
                <w:sz w:val="16"/>
                <w:szCs w:val="16"/>
                <w:lang w:val="es-CR" w:eastAsia="es-CR"/>
              </w:rPr>
              <w:t>devenga</w:t>
            </w:r>
            <w:r w:rsidRPr="0034241E">
              <w:rPr>
                <w:rFonts w:cs="Arial"/>
                <w:color w:val="000000"/>
                <w:sz w:val="16"/>
                <w:szCs w:val="16"/>
                <w:lang w:val="es-CR" w:eastAsia="es-CR"/>
              </w:rPr>
              <w:t>das al cierre del periodo.</w:t>
            </w:r>
          </w:p>
        </w:tc>
        <w:tc>
          <w:tcPr>
            <w:tcW w:w="397" w:type="dxa"/>
            <w:textDirection w:val="btLr"/>
            <w:vAlign w:val="center"/>
            <w:hideMark/>
          </w:tcPr>
          <w:p w14:paraId="2C4AB34C" w14:textId="77777777" w:rsidR="004C7AF3" w:rsidRPr="00A14DDC"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14DDC">
              <w:rPr>
                <w:rFonts w:cs="Arial"/>
                <w:color w:val="000000"/>
                <w:sz w:val="16"/>
                <w:szCs w:val="16"/>
                <w:lang w:val="es-CR" w:eastAsia="es-CR"/>
              </w:rPr>
              <w:t>No aplica</w:t>
            </w:r>
          </w:p>
        </w:tc>
        <w:tc>
          <w:tcPr>
            <w:tcW w:w="5103" w:type="dxa"/>
            <w:vAlign w:val="center"/>
            <w:hideMark/>
          </w:tcPr>
          <w:p w14:paraId="48CD4798" w14:textId="77777777" w:rsidR="005B4A1E" w:rsidRDefault="005B4A1E" w:rsidP="009B7AA1">
            <w:pPr>
              <w:pStyle w:val="Prrafodelista"/>
              <w:numPr>
                <w:ilvl w:val="0"/>
                <w:numId w:val="45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6407C05" w14:textId="77777777" w:rsidR="005B4A1E" w:rsidRPr="00452B09" w:rsidRDefault="005B4A1E" w:rsidP="009B7AA1">
            <w:pPr>
              <w:pStyle w:val="Prrafodelista"/>
              <w:numPr>
                <w:ilvl w:val="0"/>
                <w:numId w:val="45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72E29192" w14:textId="77777777" w:rsidR="004C7AF3" w:rsidRPr="00A14DDC"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bl>
    <w:p w14:paraId="4CB6CB3B" w14:textId="77777777" w:rsidR="004C7AF3" w:rsidRPr="002553D5" w:rsidRDefault="004C7AF3" w:rsidP="004C7AF3">
      <w:pPr>
        <w:rPr>
          <w:rFonts w:cs="Arial"/>
          <w:lang w:val="es-ES_tradnl"/>
        </w:rPr>
      </w:pPr>
    </w:p>
    <w:p w14:paraId="1B9F815C" w14:textId="77777777" w:rsidR="004C7AF3" w:rsidRPr="002553D5" w:rsidRDefault="004C7AF3" w:rsidP="00A778FE">
      <w:pPr>
        <w:pStyle w:val="Ttulo3"/>
        <w:numPr>
          <w:ilvl w:val="0"/>
          <w:numId w:val="464"/>
        </w:numPr>
        <w:rPr>
          <w:lang w:eastAsia="en-US"/>
        </w:rPr>
      </w:pPr>
      <w:bookmarkStart w:id="875" w:name="_Toc136255547"/>
      <w:r w:rsidRPr="002553D5">
        <w:rPr>
          <w:lang w:eastAsia="en-US"/>
        </w:rPr>
        <w:t>PolizasPeriodo</w:t>
      </w:r>
      <w:bookmarkEnd w:id="875"/>
    </w:p>
    <w:p w14:paraId="5132619D" w14:textId="77777777" w:rsidR="004C7AF3" w:rsidRPr="002553D5" w:rsidRDefault="004C7AF3" w:rsidP="004C7AF3">
      <w:pPr>
        <w:rPr>
          <w:rFonts w:cs="Arial"/>
          <w:lang w:val="es-ES_tradnl"/>
        </w:rPr>
      </w:pPr>
    </w:p>
    <w:tbl>
      <w:tblPr>
        <w:tblStyle w:val="Cuadrculamedia3-nfasis1"/>
        <w:tblW w:w="0" w:type="auto"/>
        <w:tblLayout w:type="fixed"/>
        <w:tblLook w:val="04A0" w:firstRow="1" w:lastRow="0" w:firstColumn="1" w:lastColumn="0" w:noHBand="0" w:noVBand="1"/>
      </w:tblPr>
      <w:tblGrid>
        <w:gridCol w:w="737"/>
        <w:gridCol w:w="3402"/>
        <w:gridCol w:w="4536"/>
        <w:gridCol w:w="397"/>
        <w:gridCol w:w="5103"/>
      </w:tblGrid>
      <w:tr w:rsidR="004C7AF3" w:rsidRPr="00F034A1" w14:paraId="04A5BF5C" w14:textId="77777777" w:rsidTr="00400F39">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14D7B0E9" w14:textId="77777777" w:rsidR="004C7AF3" w:rsidRPr="00F034A1" w:rsidRDefault="004C7AF3" w:rsidP="00400F39">
            <w:pPr>
              <w:ind w:left="113" w:right="113"/>
              <w:jc w:val="center"/>
              <w:rPr>
                <w:rFonts w:cs="Arial"/>
                <w:bCs w:val="0"/>
                <w:color w:val="FFFFFF"/>
                <w:sz w:val="16"/>
                <w:szCs w:val="16"/>
                <w:lang w:val="es-CR" w:eastAsia="es-CR"/>
              </w:rPr>
            </w:pPr>
            <w:r w:rsidRPr="00F034A1">
              <w:rPr>
                <w:rFonts w:cs="Arial"/>
                <w:bCs w:val="0"/>
                <w:color w:val="FFFFFF"/>
                <w:sz w:val="16"/>
                <w:szCs w:val="16"/>
                <w:lang w:val="es-CR" w:eastAsia="es-CR"/>
              </w:rPr>
              <w:t>Nodo</w:t>
            </w:r>
          </w:p>
        </w:tc>
        <w:tc>
          <w:tcPr>
            <w:tcW w:w="3402" w:type="dxa"/>
            <w:vAlign w:val="center"/>
            <w:hideMark/>
          </w:tcPr>
          <w:p w14:paraId="31AA8B33" w14:textId="77777777" w:rsidR="004C7AF3" w:rsidRPr="00F034A1" w:rsidRDefault="004C7AF3" w:rsidP="00400F39">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F034A1">
              <w:rPr>
                <w:rFonts w:cs="Arial"/>
                <w:bCs w:val="0"/>
                <w:color w:val="FFFFFF"/>
                <w:sz w:val="16"/>
                <w:szCs w:val="16"/>
                <w:lang w:val="es-CR" w:eastAsia="es-CR"/>
              </w:rPr>
              <w:t>Atributo[A] / Elemento[E]</w:t>
            </w:r>
          </w:p>
        </w:tc>
        <w:tc>
          <w:tcPr>
            <w:tcW w:w="4536" w:type="dxa"/>
            <w:vAlign w:val="center"/>
            <w:hideMark/>
          </w:tcPr>
          <w:p w14:paraId="76AAF1F9" w14:textId="77777777" w:rsidR="004C7AF3" w:rsidRPr="00F034A1" w:rsidRDefault="004C7AF3" w:rsidP="00400F39">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F034A1">
              <w:rPr>
                <w:rFonts w:cs="Arial"/>
                <w:bCs w:val="0"/>
                <w:color w:val="FFFFFF"/>
                <w:sz w:val="16"/>
                <w:szCs w:val="16"/>
                <w:lang w:val="es-CR" w:eastAsia="es-CR"/>
              </w:rPr>
              <w:t>Descripción</w:t>
            </w:r>
          </w:p>
        </w:tc>
        <w:tc>
          <w:tcPr>
            <w:tcW w:w="397" w:type="dxa"/>
            <w:textDirection w:val="btLr"/>
            <w:vAlign w:val="center"/>
            <w:hideMark/>
          </w:tcPr>
          <w:p w14:paraId="1711E47B" w14:textId="77777777" w:rsidR="004C7AF3" w:rsidRPr="00F034A1" w:rsidRDefault="004C7AF3" w:rsidP="00400F39">
            <w:pPr>
              <w:ind w:left="113" w:right="113"/>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F034A1">
              <w:rPr>
                <w:rFonts w:cs="Arial"/>
                <w:bCs w:val="0"/>
                <w:color w:val="FFFFFF"/>
                <w:sz w:val="16"/>
                <w:szCs w:val="16"/>
                <w:lang w:val="es-CR" w:eastAsia="es-CR"/>
              </w:rPr>
              <w:t>Cuenta catálogo</w:t>
            </w:r>
          </w:p>
        </w:tc>
        <w:tc>
          <w:tcPr>
            <w:tcW w:w="5103" w:type="dxa"/>
            <w:vAlign w:val="center"/>
            <w:hideMark/>
          </w:tcPr>
          <w:p w14:paraId="24770273" w14:textId="77777777" w:rsidR="004C7AF3" w:rsidRPr="00F034A1" w:rsidRDefault="004C7AF3" w:rsidP="00141873">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F034A1">
              <w:rPr>
                <w:rFonts w:cs="Arial"/>
                <w:bCs w:val="0"/>
                <w:color w:val="FFFFFF"/>
                <w:sz w:val="16"/>
                <w:szCs w:val="16"/>
                <w:lang w:val="es-CR" w:eastAsia="es-CR"/>
              </w:rPr>
              <w:t>Validacione</w:t>
            </w:r>
            <w:r w:rsidR="00141873">
              <w:rPr>
                <w:rFonts w:cs="Arial"/>
                <w:bCs w:val="0"/>
                <w:color w:val="FFFFFF"/>
                <w:sz w:val="16"/>
                <w:szCs w:val="16"/>
                <w:lang w:val="es-CR" w:eastAsia="es-CR"/>
              </w:rPr>
              <w:t>s</w:t>
            </w:r>
          </w:p>
        </w:tc>
      </w:tr>
      <w:tr w:rsidR="004C7AF3" w:rsidRPr="00F034A1" w14:paraId="4933CD28"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65AAEE22" w14:textId="77777777" w:rsidR="004C7AF3" w:rsidRPr="00F034A1" w:rsidRDefault="000B6351" w:rsidP="00400F39">
            <w:pPr>
              <w:pStyle w:val="Ttulo9"/>
              <w:ind w:left="113" w:right="113"/>
              <w:jc w:val="center"/>
              <w:outlineLvl w:val="8"/>
              <w:rPr>
                <w:b w:val="0"/>
                <w:szCs w:val="16"/>
                <w:lang w:val="es-CR" w:eastAsia="es-CR"/>
              </w:rPr>
            </w:pPr>
            <w:r>
              <w:rPr>
                <w:b w:val="0"/>
              </w:rPr>
              <w:t>[E]</w:t>
            </w:r>
            <w:r w:rsidR="004C7AF3" w:rsidRPr="00F034A1">
              <w:rPr>
                <w:b w:val="0"/>
                <w:szCs w:val="16"/>
                <w:lang w:val="es-CR" w:eastAsia="es-CR"/>
              </w:rPr>
              <w:t>PolizasPeriodo</w:t>
            </w:r>
          </w:p>
        </w:tc>
        <w:tc>
          <w:tcPr>
            <w:tcW w:w="3402" w:type="dxa"/>
            <w:hideMark/>
          </w:tcPr>
          <w:p w14:paraId="697E73A7" w14:textId="77777777" w:rsidR="004C7AF3" w:rsidRPr="00F034A1"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876" w:name="_[A]_TotalExistentesInicio"/>
            <w:bookmarkEnd w:id="876"/>
            <w:r w:rsidRPr="00F034A1">
              <w:rPr>
                <w:szCs w:val="16"/>
                <w:lang w:val="es-CR" w:eastAsia="es-CR"/>
              </w:rPr>
              <w:t>[A] TotalExistentesInicio</w:t>
            </w:r>
          </w:p>
        </w:tc>
        <w:tc>
          <w:tcPr>
            <w:tcW w:w="4536" w:type="dxa"/>
            <w:vAlign w:val="center"/>
            <w:hideMark/>
          </w:tcPr>
          <w:p w14:paraId="3327BDB0" w14:textId="77777777" w:rsidR="004C7AF3" w:rsidRPr="0034241E"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Total de pólizas existentes al inicio del periodo</w:t>
            </w:r>
          </w:p>
        </w:tc>
        <w:tc>
          <w:tcPr>
            <w:tcW w:w="397" w:type="dxa"/>
            <w:textDirection w:val="btLr"/>
            <w:vAlign w:val="center"/>
            <w:hideMark/>
          </w:tcPr>
          <w:p w14:paraId="16A4D19F" w14:textId="77777777" w:rsidR="004C7AF3" w:rsidRPr="00F034A1"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No aplica</w:t>
            </w:r>
          </w:p>
        </w:tc>
        <w:tc>
          <w:tcPr>
            <w:tcW w:w="5103" w:type="dxa"/>
            <w:vAlign w:val="center"/>
            <w:hideMark/>
          </w:tcPr>
          <w:p w14:paraId="4C0A7B94" w14:textId="77777777" w:rsidR="004C7AF3" w:rsidRPr="00F034A1" w:rsidRDefault="00000000"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ExistentesInicio" w:history="1">
              <w:r w:rsidR="004C7AF3" w:rsidRPr="00F034A1">
                <w:rPr>
                  <w:rStyle w:val="Hipervnculo"/>
                  <w:rFonts w:cs="Arial"/>
                  <w:sz w:val="16"/>
                  <w:szCs w:val="16"/>
                  <w:lang w:val="es-CR" w:eastAsia="es-CR"/>
                </w:rPr>
                <w:t>[A] TotalExistentesInicio</w:t>
              </w:r>
            </w:hyperlink>
            <w:r w:rsidR="004C7AF3" w:rsidRPr="00F034A1">
              <w:rPr>
                <w:rFonts w:cs="Arial"/>
                <w:color w:val="000000"/>
                <w:sz w:val="16"/>
                <w:szCs w:val="16"/>
                <w:lang w:val="es-CR" w:eastAsia="es-CR"/>
              </w:rPr>
              <w:t xml:space="preserve"> = ∑ </w:t>
            </w:r>
            <w:hyperlink w:anchor="_[E]_ExistentesInicio" w:history="1">
              <w:r w:rsidR="004C7AF3" w:rsidRPr="00F034A1">
                <w:rPr>
                  <w:rStyle w:val="Hipervnculo"/>
                  <w:rFonts w:cs="Arial"/>
                  <w:sz w:val="16"/>
                  <w:szCs w:val="16"/>
                  <w:lang w:val="es-CR" w:eastAsia="es-CR"/>
                </w:rPr>
                <w:t>[E] ExistentesInicio</w:t>
              </w:r>
            </w:hyperlink>
          </w:p>
        </w:tc>
      </w:tr>
      <w:tr w:rsidR="004C7AF3" w:rsidRPr="00F034A1" w14:paraId="702ABBDF"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352630D" w14:textId="77777777" w:rsidR="004C7AF3" w:rsidRPr="00F034A1" w:rsidRDefault="004C7AF3" w:rsidP="00400F39">
            <w:pPr>
              <w:pStyle w:val="Ttulo9"/>
              <w:ind w:left="113" w:right="113"/>
              <w:jc w:val="center"/>
              <w:outlineLvl w:val="8"/>
              <w:rPr>
                <w:b w:val="0"/>
                <w:szCs w:val="16"/>
                <w:lang w:val="es-CR" w:eastAsia="es-CR"/>
              </w:rPr>
            </w:pPr>
          </w:p>
        </w:tc>
        <w:tc>
          <w:tcPr>
            <w:tcW w:w="3402" w:type="dxa"/>
            <w:hideMark/>
          </w:tcPr>
          <w:p w14:paraId="6AAEDCA9" w14:textId="77777777" w:rsidR="004C7AF3" w:rsidRPr="00F034A1"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877" w:name="_[A]_TotalEmitidasPeriodo"/>
            <w:bookmarkEnd w:id="877"/>
            <w:r w:rsidRPr="00F034A1">
              <w:rPr>
                <w:szCs w:val="16"/>
                <w:lang w:val="es-CR" w:eastAsia="es-CR"/>
              </w:rPr>
              <w:t>[A] TotalEmitidasPeriodo</w:t>
            </w:r>
          </w:p>
        </w:tc>
        <w:tc>
          <w:tcPr>
            <w:tcW w:w="4536" w:type="dxa"/>
            <w:vAlign w:val="center"/>
            <w:hideMark/>
          </w:tcPr>
          <w:p w14:paraId="515431A9" w14:textId="77777777" w:rsidR="004C7AF3" w:rsidRPr="0034241E" w:rsidRDefault="00D40AAF"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D40AAF">
              <w:rPr>
                <w:rFonts w:cs="Arial"/>
                <w:color w:val="000000"/>
                <w:sz w:val="16"/>
                <w:szCs w:val="16"/>
                <w:lang w:val="es-CR" w:eastAsia="es-CR"/>
              </w:rPr>
              <w:t>Total de pólizas emitida</w:t>
            </w:r>
            <w:r>
              <w:rPr>
                <w:rFonts w:cs="Arial"/>
                <w:color w:val="000000"/>
                <w:sz w:val="16"/>
                <w:szCs w:val="16"/>
                <w:lang w:val="es-CR" w:eastAsia="es-CR"/>
              </w:rPr>
              <w:t>s de nueva producción en el perí</w:t>
            </w:r>
            <w:r w:rsidRPr="00D40AAF">
              <w:rPr>
                <w:rFonts w:cs="Arial"/>
                <w:color w:val="000000"/>
                <w:sz w:val="16"/>
                <w:szCs w:val="16"/>
                <w:lang w:val="es-CR" w:eastAsia="es-CR"/>
              </w:rPr>
              <w:t>odo</w:t>
            </w:r>
          </w:p>
        </w:tc>
        <w:tc>
          <w:tcPr>
            <w:tcW w:w="397" w:type="dxa"/>
            <w:textDirection w:val="btLr"/>
            <w:vAlign w:val="center"/>
            <w:hideMark/>
          </w:tcPr>
          <w:p w14:paraId="2601FA4F" w14:textId="77777777" w:rsidR="004C7AF3" w:rsidRPr="00F034A1"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No aplica</w:t>
            </w:r>
          </w:p>
        </w:tc>
        <w:tc>
          <w:tcPr>
            <w:tcW w:w="5103" w:type="dxa"/>
            <w:vAlign w:val="center"/>
            <w:hideMark/>
          </w:tcPr>
          <w:p w14:paraId="34EC8157" w14:textId="77777777" w:rsidR="004C7AF3" w:rsidRPr="00F034A1" w:rsidRDefault="00000000"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EmitidasPeriodo" w:history="1">
              <w:r w:rsidR="004C7AF3" w:rsidRPr="00F034A1">
                <w:rPr>
                  <w:rStyle w:val="Hipervnculo"/>
                  <w:rFonts w:cs="Arial"/>
                  <w:sz w:val="16"/>
                  <w:szCs w:val="16"/>
                  <w:lang w:val="es-CR" w:eastAsia="es-CR"/>
                </w:rPr>
                <w:t>[A] TotalEmitidasPeriodo</w:t>
              </w:r>
            </w:hyperlink>
            <w:r w:rsidR="004C7AF3" w:rsidRPr="00F034A1">
              <w:rPr>
                <w:rFonts w:cs="Arial"/>
                <w:color w:val="000000"/>
                <w:sz w:val="16"/>
                <w:szCs w:val="16"/>
                <w:lang w:val="es-CR" w:eastAsia="es-CR"/>
              </w:rPr>
              <w:t xml:space="preserve"> = ∑ </w:t>
            </w:r>
            <w:hyperlink w:anchor="_[E]_EmitidasPeriodo" w:history="1">
              <w:r w:rsidR="004C7AF3" w:rsidRPr="00F034A1">
                <w:rPr>
                  <w:rStyle w:val="Hipervnculo"/>
                  <w:rFonts w:cs="Arial"/>
                  <w:sz w:val="16"/>
                  <w:szCs w:val="16"/>
                  <w:lang w:val="es-CR" w:eastAsia="es-CR"/>
                </w:rPr>
                <w:t>[E] EmitidasPeriodo</w:t>
              </w:r>
            </w:hyperlink>
          </w:p>
        </w:tc>
      </w:tr>
      <w:tr w:rsidR="004C7AF3" w:rsidRPr="00F034A1" w14:paraId="62458153"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32764EFA" w14:textId="77777777" w:rsidR="004C7AF3" w:rsidRPr="00F034A1" w:rsidRDefault="004C7AF3" w:rsidP="00400F39">
            <w:pPr>
              <w:pStyle w:val="Ttulo9"/>
              <w:ind w:left="113" w:right="113"/>
              <w:jc w:val="center"/>
              <w:outlineLvl w:val="8"/>
              <w:rPr>
                <w:b w:val="0"/>
                <w:szCs w:val="16"/>
                <w:lang w:val="es-CR" w:eastAsia="es-CR"/>
              </w:rPr>
            </w:pPr>
          </w:p>
        </w:tc>
        <w:tc>
          <w:tcPr>
            <w:tcW w:w="3402" w:type="dxa"/>
            <w:hideMark/>
          </w:tcPr>
          <w:p w14:paraId="7FC0951F" w14:textId="77777777" w:rsidR="004C7AF3" w:rsidRPr="00F034A1"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878" w:name="_[A]_TotalAnuladasPeriodo"/>
            <w:bookmarkEnd w:id="878"/>
            <w:r w:rsidRPr="00F034A1">
              <w:rPr>
                <w:szCs w:val="16"/>
                <w:lang w:val="es-CR" w:eastAsia="es-CR"/>
              </w:rPr>
              <w:t>[A] TotalAnuladasPeriodo</w:t>
            </w:r>
          </w:p>
        </w:tc>
        <w:tc>
          <w:tcPr>
            <w:tcW w:w="4536" w:type="dxa"/>
            <w:vAlign w:val="center"/>
            <w:hideMark/>
          </w:tcPr>
          <w:p w14:paraId="1A25D155" w14:textId="77777777" w:rsidR="004C7AF3" w:rsidRPr="0034241E" w:rsidRDefault="00D40AAF"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D40AAF">
              <w:rPr>
                <w:rFonts w:cs="Arial"/>
                <w:color w:val="000000"/>
                <w:sz w:val="16"/>
                <w:szCs w:val="16"/>
                <w:lang w:val="es-CR" w:eastAsia="es-CR"/>
              </w:rPr>
              <w:t xml:space="preserve">Total de pólizas </w:t>
            </w:r>
            <w:r>
              <w:rPr>
                <w:rFonts w:cs="Arial"/>
                <w:color w:val="000000"/>
                <w:sz w:val="16"/>
                <w:szCs w:val="16"/>
                <w:lang w:val="es-CR" w:eastAsia="es-CR"/>
              </w:rPr>
              <w:t>anuladas o canceladas en el perí</w:t>
            </w:r>
            <w:r w:rsidRPr="00D40AAF">
              <w:rPr>
                <w:rFonts w:cs="Arial"/>
                <w:color w:val="000000"/>
                <w:sz w:val="16"/>
                <w:szCs w:val="16"/>
                <w:lang w:val="es-CR" w:eastAsia="es-CR"/>
              </w:rPr>
              <w:t>odo</w:t>
            </w:r>
            <w:r w:rsidRPr="00D40AAF">
              <w:rPr>
                <w:rStyle w:val="Refdecomentario"/>
                <w:rFonts w:cs="Arial"/>
                <w:color w:val="000000"/>
                <w:lang w:val="es-CR" w:eastAsia="es-CR"/>
              </w:rPr>
              <w:t xml:space="preserve"> </w:t>
            </w:r>
          </w:p>
        </w:tc>
        <w:tc>
          <w:tcPr>
            <w:tcW w:w="397" w:type="dxa"/>
            <w:textDirection w:val="btLr"/>
            <w:vAlign w:val="center"/>
            <w:hideMark/>
          </w:tcPr>
          <w:p w14:paraId="37DC6227" w14:textId="77777777" w:rsidR="004C7AF3" w:rsidRPr="00F034A1"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No aplica</w:t>
            </w:r>
          </w:p>
        </w:tc>
        <w:tc>
          <w:tcPr>
            <w:tcW w:w="5103" w:type="dxa"/>
            <w:vAlign w:val="center"/>
            <w:hideMark/>
          </w:tcPr>
          <w:p w14:paraId="1CAE3575" w14:textId="77777777" w:rsidR="004C7AF3" w:rsidRPr="00F034A1" w:rsidRDefault="00000000"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AnuladasPeriodo" w:history="1">
              <w:r w:rsidR="004C7AF3" w:rsidRPr="00F034A1">
                <w:rPr>
                  <w:rStyle w:val="Hipervnculo"/>
                  <w:rFonts w:cs="Arial"/>
                  <w:sz w:val="16"/>
                  <w:szCs w:val="16"/>
                  <w:lang w:val="es-CR" w:eastAsia="es-CR"/>
                </w:rPr>
                <w:t>[A] TotalAnuladasPeriodo</w:t>
              </w:r>
            </w:hyperlink>
            <w:r w:rsidR="004C7AF3" w:rsidRPr="00F034A1">
              <w:rPr>
                <w:rFonts w:cs="Arial"/>
                <w:color w:val="000000"/>
                <w:sz w:val="16"/>
                <w:szCs w:val="16"/>
                <w:lang w:val="es-CR" w:eastAsia="es-CR"/>
              </w:rPr>
              <w:t xml:space="preserve"> = ∑ </w:t>
            </w:r>
            <w:hyperlink w:anchor="_[E]_AnuladasPeriodo" w:history="1">
              <w:r w:rsidR="004C7AF3" w:rsidRPr="00F034A1">
                <w:rPr>
                  <w:rStyle w:val="Hipervnculo"/>
                  <w:rFonts w:cs="Arial"/>
                  <w:sz w:val="16"/>
                  <w:szCs w:val="16"/>
                  <w:lang w:val="es-CR" w:eastAsia="es-CR"/>
                </w:rPr>
                <w:t>[E] AnuladasPeriodo</w:t>
              </w:r>
            </w:hyperlink>
          </w:p>
        </w:tc>
      </w:tr>
      <w:tr w:rsidR="000F48AE" w:rsidRPr="00F034A1" w14:paraId="6BCF89A5"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F7F335B" w14:textId="77777777" w:rsidR="000F48AE" w:rsidRPr="00F034A1" w:rsidRDefault="000F48AE" w:rsidP="00400F39">
            <w:pPr>
              <w:pStyle w:val="Ttulo9"/>
              <w:ind w:left="113" w:right="113"/>
              <w:jc w:val="center"/>
              <w:outlineLvl w:val="8"/>
              <w:rPr>
                <w:b w:val="0"/>
                <w:szCs w:val="16"/>
                <w:lang w:val="es-CR" w:eastAsia="es-CR"/>
              </w:rPr>
            </w:pPr>
          </w:p>
        </w:tc>
        <w:tc>
          <w:tcPr>
            <w:tcW w:w="3402" w:type="dxa"/>
          </w:tcPr>
          <w:p w14:paraId="6DE1FA9B" w14:textId="77777777" w:rsidR="000F48AE" w:rsidRPr="00F034A1" w:rsidRDefault="000F48AE" w:rsidP="000F48AE">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879" w:name="_[A]_TotalNoRenovadasPeriodo"/>
            <w:bookmarkEnd w:id="879"/>
            <w:r w:rsidRPr="00F034A1">
              <w:rPr>
                <w:szCs w:val="16"/>
                <w:lang w:val="es-CR" w:eastAsia="es-CR"/>
              </w:rPr>
              <w:t>[A] Total</w:t>
            </w:r>
            <w:r>
              <w:rPr>
                <w:szCs w:val="16"/>
                <w:lang w:val="es-CR" w:eastAsia="es-CR"/>
              </w:rPr>
              <w:t>NoRenov</w:t>
            </w:r>
            <w:r w:rsidRPr="00F034A1">
              <w:rPr>
                <w:szCs w:val="16"/>
                <w:lang w:val="es-CR" w:eastAsia="es-CR"/>
              </w:rPr>
              <w:t>adasPeriodo</w:t>
            </w:r>
          </w:p>
        </w:tc>
        <w:tc>
          <w:tcPr>
            <w:tcW w:w="4536" w:type="dxa"/>
            <w:vAlign w:val="center"/>
          </w:tcPr>
          <w:p w14:paraId="1157F044" w14:textId="77777777" w:rsidR="000F48AE" w:rsidRPr="00D40AAF" w:rsidRDefault="000F48AE"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Total de pólizas no renovadas en el período</w:t>
            </w:r>
          </w:p>
        </w:tc>
        <w:tc>
          <w:tcPr>
            <w:tcW w:w="397" w:type="dxa"/>
            <w:textDirection w:val="btLr"/>
            <w:vAlign w:val="center"/>
          </w:tcPr>
          <w:p w14:paraId="75A9202A" w14:textId="77777777" w:rsidR="000F48AE" w:rsidRPr="00F034A1" w:rsidRDefault="000F48AE"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No aplica</w:t>
            </w:r>
          </w:p>
        </w:tc>
        <w:tc>
          <w:tcPr>
            <w:tcW w:w="5103" w:type="dxa"/>
            <w:vAlign w:val="center"/>
          </w:tcPr>
          <w:p w14:paraId="7443E5B0" w14:textId="77777777" w:rsidR="000F48AE" w:rsidRDefault="00000000" w:rsidP="00400F39">
            <w:pPr>
              <w:cnfStyle w:val="000000000000" w:firstRow="0" w:lastRow="0" w:firstColumn="0" w:lastColumn="0" w:oddVBand="0" w:evenVBand="0" w:oddHBand="0" w:evenHBand="0" w:firstRowFirstColumn="0" w:firstRowLastColumn="0" w:lastRowFirstColumn="0" w:lastRowLastColumn="0"/>
            </w:pPr>
            <w:hyperlink w:anchor="_[A]_TotalNoRenovadasPeriodo" w:history="1">
              <w:r w:rsidR="006644D4" w:rsidRPr="006644D4">
                <w:rPr>
                  <w:rStyle w:val="Hipervnculo"/>
                  <w:sz w:val="16"/>
                </w:rPr>
                <w:t>[A] TotalNoRenovadasPeriodo</w:t>
              </w:r>
            </w:hyperlink>
            <w:r w:rsidR="006644D4">
              <w:rPr>
                <w:sz w:val="16"/>
              </w:rPr>
              <w:t>=</w:t>
            </w:r>
            <w:r w:rsidR="006644D4">
              <w:rPr>
                <w:rFonts w:cs="Arial"/>
                <w:sz w:val="16"/>
              </w:rPr>
              <w:t>∑</w:t>
            </w:r>
            <w:hyperlink w:anchor="_[E]NoRenovadasPeriodo" w:history="1">
              <w:r w:rsidR="006644D4" w:rsidRPr="006644D4">
                <w:rPr>
                  <w:rStyle w:val="Hipervnculo"/>
                  <w:rFonts w:cs="Arial"/>
                  <w:sz w:val="16"/>
                </w:rPr>
                <w:t>[E]NoRenovadasPeriodo</w:t>
              </w:r>
            </w:hyperlink>
          </w:p>
        </w:tc>
      </w:tr>
      <w:tr w:rsidR="006D7181" w:rsidRPr="00F034A1" w14:paraId="2BA57F98"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3E070C3" w14:textId="77777777" w:rsidR="006D7181" w:rsidRPr="00F034A1" w:rsidRDefault="006D7181" w:rsidP="00400F39">
            <w:pPr>
              <w:pStyle w:val="Ttulo9"/>
              <w:ind w:left="113" w:right="113"/>
              <w:jc w:val="center"/>
              <w:outlineLvl w:val="8"/>
              <w:rPr>
                <w:b w:val="0"/>
                <w:szCs w:val="16"/>
                <w:lang w:val="es-CR" w:eastAsia="es-CR"/>
              </w:rPr>
            </w:pPr>
          </w:p>
        </w:tc>
        <w:tc>
          <w:tcPr>
            <w:tcW w:w="3402" w:type="dxa"/>
          </w:tcPr>
          <w:p w14:paraId="24529905" w14:textId="77777777" w:rsidR="006D7181" w:rsidRPr="00F034A1" w:rsidRDefault="006D7181" w:rsidP="006D7181">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Pr>
                <w:szCs w:val="16"/>
                <w:lang w:val="es-CR" w:eastAsia="es-CR"/>
              </w:rPr>
              <w:t>[A] TotalVencidasPeriod</w:t>
            </w:r>
            <w:r w:rsidR="00AC46CF">
              <w:rPr>
                <w:szCs w:val="16"/>
                <w:lang w:val="es-CR" w:eastAsia="es-CR"/>
              </w:rPr>
              <w:t>o</w:t>
            </w:r>
          </w:p>
        </w:tc>
        <w:tc>
          <w:tcPr>
            <w:tcW w:w="4536" w:type="dxa"/>
            <w:vAlign w:val="center"/>
          </w:tcPr>
          <w:p w14:paraId="0FC526CB" w14:textId="77777777" w:rsidR="006D7181" w:rsidRPr="0034241E" w:rsidRDefault="006D7181"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Total de pólizas vencidas en el período</w:t>
            </w:r>
          </w:p>
        </w:tc>
        <w:tc>
          <w:tcPr>
            <w:tcW w:w="397" w:type="dxa"/>
            <w:textDirection w:val="btLr"/>
            <w:vAlign w:val="center"/>
          </w:tcPr>
          <w:p w14:paraId="196DE249" w14:textId="77777777" w:rsidR="006D7181" w:rsidRPr="00F034A1" w:rsidRDefault="006D7181"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No aplica</w:t>
            </w:r>
          </w:p>
        </w:tc>
        <w:tc>
          <w:tcPr>
            <w:tcW w:w="5103" w:type="dxa"/>
            <w:vAlign w:val="center"/>
          </w:tcPr>
          <w:p w14:paraId="278EC843" w14:textId="77777777" w:rsidR="006D7181" w:rsidRPr="006D7181" w:rsidRDefault="006D7181" w:rsidP="006D7181">
            <w:pPr>
              <w:cnfStyle w:val="000000100000" w:firstRow="0" w:lastRow="0" w:firstColumn="0" w:lastColumn="0" w:oddVBand="0" w:evenVBand="0" w:oddHBand="1" w:evenHBand="0" w:firstRowFirstColumn="0" w:firstRowLastColumn="0" w:lastRowFirstColumn="0" w:lastRowLastColumn="0"/>
              <w:rPr>
                <w:sz w:val="16"/>
                <w:szCs w:val="16"/>
              </w:rPr>
            </w:pPr>
            <w:r w:rsidRPr="006D7181">
              <w:rPr>
                <w:sz w:val="16"/>
                <w:szCs w:val="16"/>
              </w:rPr>
              <w:t>[A] TotalVencidasPeriodo=∑[E]VencidasPeriodo</w:t>
            </w:r>
          </w:p>
        </w:tc>
      </w:tr>
      <w:tr w:rsidR="004C7AF3" w:rsidRPr="00F034A1" w14:paraId="21C4BBD5"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71CA81D" w14:textId="77777777" w:rsidR="004C7AF3" w:rsidRPr="00F034A1" w:rsidRDefault="004C7AF3" w:rsidP="00400F39">
            <w:pPr>
              <w:pStyle w:val="Ttulo9"/>
              <w:ind w:left="113" w:right="113"/>
              <w:jc w:val="center"/>
              <w:outlineLvl w:val="8"/>
              <w:rPr>
                <w:b w:val="0"/>
                <w:szCs w:val="16"/>
                <w:lang w:val="es-CR" w:eastAsia="es-CR"/>
              </w:rPr>
            </w:pPr>
          </w:p>
        </w:tc>
        <w:tc>
          <w:tcPr>
            <w:tcW w:w="3402" w:type="dxa"/>
            <w:hideMark/>
          </w:tcPr>
          <w:p w14:paraId="716A155B" w14:textId="77777777" w:rsidR="004C7AF3" w:rsidRPr="00A27B71"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880" w:name="_[A]_TotalExistentesCierre"/>
            <w:bookmarkEnd w:id="880"/>
            <w:r w:rsidRPr="00A27B71">
              <w:rPr>
                <w:szCs w:val="16"/>
                <w:lang w:val="es-CR" w:eastAsia="es-CR"/>
              </w:rPr>
              <w:t>[A] TotalExistentesCierre</w:t>
            </w:r>
          </w:p>
        </w:tc>
        <w:tc>
          <w:tcPr>
            <w:tcW w:w="4536" w:type="dxa"/>
            <w:vAlign w:val="center"/>
            <w:hideMark/>
          </w:tcPr>
          <w:p w14:paraId="0DC24670" w14:textId="77777777" w:rsidR="004C7AF3" w:rsidRPr="00A27B71"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27B71">
              <w:rPr>
                <w:rFonts w:cs="Arial"/>
                <w:color w:val="000000"/>
                <w:sz w:val="16"/>
                <w:szCs w:val="16"/>
                <w:lang w:val="es-CR" w:eastAsia="es-CR"/>
              </w:rPr>
              <w:t>Total de pólizas existentes al cierre del periodo</w:t>
            </w:r>
          </w:p>
        </w:tc>
        <w:tc>
          <w:tcPr>
            <w:tcW w:w="397" w:type="dxa"/>
            <w:textDirection w:val="btLr"/>
            <w:vAlign w:val="center"/>
            <w:hideMark/>
          </w:tcPr>
          <w:p w14:paraId="7114EC42" w14:textId="77777777" w:rsidR="004C7AF3" w:rsidRPr="00A27B71"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27B71">
              <w:rPr>
                <w:rFonts w:cs="Arial"/>
                <w:color w:val="000000"/>
                <w:sz w:val="16"/>
                <w:szCs w:val="16"/>
                <w:lang w:val="es-CR" w:eastAsia="es-CR"/>
              </w:rPr>
              <w:t>No aplica</w:t>
            </w:r>
          </w:p>
        </w:tc>
        <w:tc>
          <w:tcPr>
            <w:tcW w:w="5103" w:type="dxa"/>
            <w:vAlign w:val="center"/>
            <w:hideMark/>
          </w:tcPr>
          <w:p w14:paraId="4AB89B4F" w14:textId="77777777" w:rsidR="004C7AF3" w:rsidRPr="00A27B71" w:rsidRDefault="00000000" w:rsidP="00400F39">
            <w:pPr>
              <w:cnfStyle w:val="000000000000" w:firstRow="0" w:lastRow="0" w:firstColumn="0" w:lastColumn="0" w:oddVBand="0" w:evenVBand="0" w:oddHBand="0" w:evenHBand="0" w:firstRowFirstColumn="0" w:firstRowLastColumn="0" w:lastRowFirstColumn="0" w:lastRowLastColumn="0"/>
              <w:rPr>
                <w:rStyle w:val="Hipervnculo"/>
                <w:rFonts w:cs="Arial"/>
                <w:sz w:val="16"/>
                <w:szCs w:val="16"/>
                <w:lang w:val="es-CR" w:eastAsia="es-CR"/>
              </w:rPr>
            </w:pPr>
            <w:hyperlink w:anchor="_[A]_TotalExistentesCierre" w:history="1">
              <w:r w:rsidR="004C7AF3" w:rsidRPr="00A27B71">
                <w:rPr>
                  <w:rStyle w:val="Hipervnculo"/>
                  <w:rFonts w:cs="Arial"/>
                  <w:sz w:val="16"/>
                  <w:szCs w:val="16"/>
                  <w:lang w:val="es-CR" w:eastAsia="es-CR"/>
                </w:rPr>
                <w:t>[A] TotalExistentesCierre</w:t>
              </w:r>
            </w:hyperlink>
            <w:r w:rsidR="004C7AF3" w:rsidRPr="00A27B71">
              <w:rPr>
                <w:rFonts w:cs="Arial"/>
                <w:color w:val="000000"/>
                <w:sz w:val="16"/>
                <w:szCs w:val="16"/>
                <w:lang w:val="es-CR" w:eastAsia="es-CR"/>
              </w:rPr>
              <w:t xml:space="preserve">  = ∑ </w:t>
            </w:r>
            <w:hyperlink w:anchor="_[E]_ExistentesCierre" w:history="1">
              <w:r w:rsidR="004C7AF3" w:rsidRPr="00A27B71">
                <w:rPr>
                  <w:rStyle w:val="Hipervnculo"/>
                  <w:rFonts w:cs="Arial"/>
                  <w:sz w:val="16"/>
                  <w:szCs w:val="16"/>
                  <w:lang w:val="es-CR" w:eastAsia="es-CR"/>
                </w:rPr>
                <w:t>[E] ExistentesCierre</w:t>
              </w:r>
            </w:hyperlink>
          </w:p>
          <w:p w14:paraId="272AFEF1" w14:textId="77777777" w:rsidR="00B96C76" w:rsidRPr="00A27B71" w:rsidRDefault="00B96C76" w:rsidP="00400F39">
            <w:pPr>
              <w:cnfStyle w:val="000000000000" w:firstRow="0" w:lastRow="0" w:firstColumn="0" w:lastColumn="0" w:oddVBand="0" w:evenVBand="0" w:oddHBand="0" w:evenHBand="0" w:firstRowFirstColumn="0" w:firstRowLastColumn="0" w:lastRowFirstColumn="0" w:lastRowLastColumn="0"/>
              <w:rPr>
                <w:rStyle w:val="Hipervnculo"/>
              </w:rPr>
            </w:pPr>
          </w:p>
          <w:p w14:paraId="378323D7" w14:textId="77777777" w:rsidR="00B96C76" w:rsidRPr="00A27B71" w:rsidRDefault="00000000" w:rsidP="00B96C76">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hyperlink w:anchor="_[A]_TotalExistentesCierre" w:history="1">
              <w:r w:rsidR="00B96C76" w:rsidRPr="00A27B71">
                <w:rPr>
                  <w:rStyle w:val="Hipervnculo"/>
                  <w:rFonts w:cs="Arial"/>
                  <w:sz w:val="16"/>
                  <w:szCs w:val="16"/>
                  <w:lang w:val="es-CR" w:eastAsia="es-CR"/>
                </w:rPr>
                <w:t>[A] TotalExistentesCierre</w:t>
              </w:r>
            </w:hyperlink>
            <w:r w:rsidR="00B96C76" w:rsidRPr="00A27B71">
              <w:rPr>
                <w:rFonts w:cs="Arial"/>
                <w:color w:val="000000"/>
                <w:sz w:val="16"/>
                <w:szCs w:val="16"/>
                <w:lang w:val="es-CR" w:eastAsia="es-CR"/>
              </w:rPr>
              <w:t xml:space="preserve">  =</w:t>
            </w:r>
          </w:p>
          <w:p w14:paraId="3D02C31A" w14:textId="77777777" w:rsidR="00B96C76" w:rsidRPr="00A27B71" w:rsidRDefault="00B96C76" w:rsidP="00B96C76">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27B71">
              <w:rPr>
                <w:sz w:val="16"/>
                <w:szCs w:val="16"/>
                <w:lang w:val="es-CR" w:eastAsia="es-CR"/>
              </w:rPr>
              <w:t>[A] TotalExistentesInicio</w:t>
            </w:r>
            <w:r w:rsidRPr="00A27B71">
              <w:rPr>
                <w:rFonts w:cs="Arial"/>
                <w:color w:val="000000"/>
                <w:sz w:val="16"/>
                <w:szCs w:val="16"/>
                <w:lang w:val="es-CR" w:eastAsia="es-CR"/>
              </w:rPr>
              <w:t xml:space="preserve"> +</w:t>
            </w:r>
          </w:p>
          <w:p w14:paraId="2E0387AD" w14:textId="77777777" w:rsidR="00B96C76" w:rsidRPr="00A27B71" w:rsidRDefault="00B96C76" w:rsidP="00B96C76">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27B71">
              <w:rPr>
                <w:sz w:val="16"/>
                <w:szCs w:val="16"/>
                <w:lang w:val="es-CR" w:eastAsia="es-CR"/>
              </w:rPr>
              <w:t>[A] TotalEmitidasPeriodo</w:t>
            </w:r>
            <w:r w:rsidRPr="00A27B71">
              <w:rPr>
                <w:rFonts w:cs="Arial"/>
                <w:color w:val="000000"/>
                <w:sz w:val="16"/>
                <w:szCs w:val="16"/>
                <w:lang w:val="es-CR" w:eastAsia="es-CR"/>
              </w:rPr>
              <w:t xml:space="preserve"> -</w:t>
            </w:r>
          </w:p>
          <w:p w14:paraId="5878B969" w14:textId="77777777" w:rsidR="00B96C76" w:rsidRPr="00A27B71" w:rsidRDefault="00B96C76" w:rsidP="00B96C76">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27B71">
              <w:rPr>
                <w:sz w:val="16"/>
                <w:szCs w:val="16"/>
                <w:lang w:val="es-CR" w:eastAsia="es-CR"/>
              </w:rPr>
              <w:t>[A] TotalAnuladasPeriodo</w:t>
            </w:r>
            <w:r w:rsidRPr="00A27B71">
              <w:rPr>
                <w:rFonts w:cs="Arial"/>
                <w:color w:val="000000"/>
                <w:sz w:val="16"/>
                <w:szCs w:val="16"/>
                <w:lang w:val="es-CR" w:eastAsia="es-CR"/>
              </w:rPr>
              <w:t xml:space="preserve"> -</w:t>
            </w:r>
          </w:p>
          <w:p w14:paraId="2A6DC883" w14:textId="77777777" w:rsidR="00B96C76" w:rsidRPr="00A27B71" w:rsidRDefault="00B96C76" w:rsidP="00B96C76">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27B71">
              <w:rPr>
                <w:sz w:val="16"/>
                <w:szCs w:val="16"/>
                <w:lang w:val="es-CR" w:eastAsia="es-CR"/>
              </w:rPr>
              <w:t>[A] TotalNoRenovadasPeriodo</w:t>
            </w:r>
            <w:r w:rsidRPr="00A27B71">
              <w:rPr>
                <w:rFonts w:cs="Arial"/>
                <w:color w:val="000000"/>
                <w:sz w:val="16"/>
                <w:szCs w:val="16"/>
                <w:lang w:val="es-CR" w:eastAsia="es-CR"/>
              </w:rPr>
              <w:t xml:space="preserve"> -</w:t>
            </w:r>
          </w:p>
          <w:p w14:paraId="50B21B7C" w14:textId="77777777" w:rsidR="004714C9" w:rsidRPr="00A27B71" w:rsidRDefault="00B96C76" w:rsidP="004714C9">
            <w:pPr>
              <w:cnfStyle w:val="000000000000" w:firstRow="0" w:lastRow="0" w:firstColumn="0" w:lastColumn="0" w:oddVBand="0" w:evenVBand="0" w:oddHBand="0" w:evenHBand="0" w:firstRowFirstColumn="0" w:firstRowLastColumn="0" w:lastRowFirstColumn="0" w:lastRowLastColumn="0"/>
              <w:rPr>
                <w:color w:val="FF0000"/>
                <w:szCs w:val="16"/>
              </w:rPr>
            </w:pPr>
            <w:r w:rsidRPr="00A27B71">
              <w:rPr>
                <w:sz w:val="16"/>
                <w:szCs w:val="16"/>
                <w:lang w:val="es-CR" w:eastAsia="es-CR"/>
              </w:rPr>
              <w:t>[A] TotalVencidas</w:t>
            </w:r>
            <w:r w:rsidRPr="00E9415F">
              <w:rPr>
                <w:sz w:val="16"/>
                <w:szCs w:val="16"/>
                <w:lang w:val="es-CR" w:eastAsia="es-CR"/>
              </w:rPr>
              <w:t>Periodo</w:t>
            </w:r>
            <w:r w:rsidR="00AF5FE6" w:rsidRPr="009B1896">
              <w:rPr>
                <w:sz w:val="16"/>
                <w:szCs w:val="16"/>
                <w:lang w:val="es-CR" w:eastAsia="es-CR"/>
              </w:rPr>
              <w:t xml:space="preserve"> </w:t>
            </w:r>
            <w:r w:rsidR="004714C9" w:rsidRPr="009B1896">
              <w:rPr>
                <w:sz w:val="16"/>
                <w:szCs w:val="16"/>
                <w:lang w:eastAsia="es-CR"/>
              </w:rPr>
              <w:t>más  [E]NoRenovadasPeriodo del ramo G17 del ramo SOA.</w:t>
            </w:r>
          </w:p>
          <w:p w14:paraId="5BD55257" w14:textId="77777777" w:rsidR="00AF5FE6" w:rsidRPr="00A27B71" w:rsidRDefault="00AF5FE6" w:rsidP="004714C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C7AF3" w:rsidRPr="00F034A1" w14:paraId="08C195E9"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1366A742" w14:textId="77777777" w:rsidR="004C7AF3" w:rsidRPr="00F034A1" w:rsidRDefault="000B6351" w:rsidP="00400F39">
            <w:pPr>
              <w:pStyle w:val="Ttulo9"/>
              <w:ind w:left="113" w:right="113"/>
              <w:jc w:val="center"/>
              <w:outlineLvl w:val="8"/>
              <w:rPr>
                <w:b w:val="0"/>
                <w:szCs w:val="16"/>
                <w:lang w:val="es-CR" w:eastAsia="es-CR"/>
              </w:rPr>
            </w:pPr>
            <w:r>
              <w:rPr>
                <w:b w:val="0"/>
              </w:rPr>
              <w:t>[E]</w:t>
            </w:r>
            <w:r w:rsidR="004C7AF3" w:rsidRPr="00F034A1">
              <w:rPr>
                <w:b w:val="0"/>
                <w:szCs w:val="16"/>
                <w:lang w:val="es-CR" w:eastAsia="es-CR"/>
              </w:rPr>
              <w:t>DesglosePolizasPeriodoRamo</w:t>
            </w:r>
          </w:p>
        </w:tc>
        <w:tc>
          <w:tcPr>
            <w:tcW w:w="3402" w:type="dxa"/>
            <w:hideMark/>
          </w:tcPr>
          <w:p w14:paraId="642B5063" w14:textId="77777777" w:rsidR="004C7AF3" w:rsidRPr="00F034A1" w:rsidRDefault="00125EB4" w:rsidP="00400F39">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535A26">
              <w:rPr>
                <w:lang w:eastAsia="es-CR"/>
              </w:rPr>
              <w:t>[</w:t>
            </w:r>
            <w:r>
              <w:rPr>
                <w:lang w:eastAsia="es-CR"/>
              </w:rPr>
              <w:t>A</w:t>
            </w:r>
            <w:r w:rsidRPr="00535A26">
              <w:rPr>
                <w:lang w:eastAsia="es-CR"/>
              </w:rPr>
              <w:t xml:space="preserve">] </w:t>
            </w:r>
            <w:r>
              <w:rPr>
                <w:lang w:eastAsia="es-CR"/>
              </w:rPr>
              <w:t>id</w:t>
            </w:r>
          </w:p>
        </w:tc>
        <w:tc>
          <w:tcPr>
            <w:tcW w:w="4536" w:type="dxa"/>
            <w:vAlign w:val="center"/>
            <w:hideMark/>
          </w:tcPr>
          <w:p w14:paraId="6CB7D5C1" w14:textId="77777777" w:rsidR="004C7AF3" w:rsidRPr="0034241E"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Código de ramo</w:t>
            </w:r>
          </w:p>
        </w:tc>
        <w:tc>
          <w:tcPr>
            <w:tcW w:w="397" w:type="dxa"/>
            <w:textDirection w:val="btLr"/>
            <w:vAlign w:val="center"/>
            <w:hideMark/>
          </w:tcPr>
          <w:p w14:paraId="63904D9D" w14:textId="77777777" w:rsidR="004C7AF3" w:rsidRPr="00F034A1"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No aplica</w:t>
            </w:r>
          </w:p>
        </w:tc>
        <w:tc>
          <w:tcPr>
            <w:tcW w:w="5103" w:type="dxa"/>
            <w:vAlign w:val="center"/>
            <w:hideMark/>
          </w:tcPr>
          <w:p w14:paraId="31FE6DA8" w14:textId="77777777" w:rsidR="004C7AF3" w:rsidRPr="00F034A1"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 xml:space="preserve">Código del ramo de acuerdo a la </w:t>
            </w:r>
            <w:hyperlink w:anchor="Ramos" w:history="1">
              <w:r w:rsidRPr="00F034A1">
                <w:rPr>
                  <w:rStyle w:val="Hipervnculo"/>
                  <w:rFonts w:cs="Arial"/>
                  <w:sz w:val="16"/>
                  <w:szCs w:val="16"/>
                  <w:lang w:val="es-CR" w:eastAsia="es-CR"/>
                </w:rPr>
                <w:t>lista de ramos</w:t>
              </w:r>
            </w:hyperlink>
          </w:p>
        </w:tc>
      </w:tr>
      <w:tr w:rsidR="004C7AF3" w:rsidRPr="00F034A1" w14:paraId="2B6BCCB2"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5A0B0E3" w14:textId="77777777" w:rsidR="004C7AF3" w:rsidRPr="00F034A1" w:rsidRDefault="004C7AF3" w:rsidP="00400F39">
            <w:pPr>
              <w:pStyle w:val="Ttulo9"/>
              <w:ind w:left="113" w:right="113"/>
              <w:jc w:val="center"/>
              <w:outlineLvl w:val="8"/>
              <w:rPr>
                <w:b w:val="0"/>
                <w:szCs w:val="16"/>
                <w:lang w:val="es-CR" w:eastAsia="es-CR"/>
              </w:rPr>
            </w:pPr>
          </w:p>
        </w:tc>
        <w:tc>
          <w:tcPr>
            <w:tcW w:w="3402" w:type="dxa"/>
            <w:hideMark/>
          </w:tcPr>
          <w:p w14:paraId="00AEB282" w14:textId="77777777" w:rsidR="004C7AF3" w:rsidRPr="00F034A1"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881" w:name="_[E]_ExistentesInicio"/>
            <w:bookmarkEnd w:id="881"/>
            <w:r w:rsidRPr="00F034A1">
              <w:rPr>
                <w:szCs w:val="16"/>
                <w:lang w:val="es-CR" w:eastAsia="es-CR"/>
              </w:rPr>
              <w:t>[E] ExistentesInicio</w:t>
            </w:r>
          </w:p>
        </w:tc>
        <w:tc>
          <w:tcPr>
            <w:tcW w:w="4536" w:type="dxa"/>
            <w:vAlign w:val="center"/>
            <w:hideMark/>
          </w:tcPr>
          <w:p w14:paraId="4902E7FD" w14:textId="77777777" w:rsidR="004C7AF3" w:rsidRPr="0034241E"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Pólizas existentes al inicio del periodo</w:t>
            </w:r>
          </w:p>
        </w:tc>
        <w:tc>
          <w:tcPr>
            <w:tcW w:w="397" w:type="dxa"/>
            <w:textDirection w:val="btLr"/>
            <w:vAlign w:val="center"/>
            <w:hideMark/>
          </w:tcPr>
          <w:p w14:paraId="0F8AA8AF" w14:textId="77777777" w:rsidR="004C7AF3" w:rsidRPr="00F034A1"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No aplica</w:t>
            </w:r>
          </w:p>
        </w:tc>
        <w:tc>
          <w:tcPr>
            <w:tcW w:w="5103" w:type="dxa"/>
            <w:vAlign w:val="center"/>
            <w:hideMark/>
          </w:tcPr>
          <w:p w14:paraId="5576035C" w14:textId="77777777" w:rsidR="004C7AF3" w:rsidRPr="00F034A1"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 0</w:t>
            </w:r>
          </w:p>
        </w:tc>
      </w:tr>
      <w:tr w:rsidR="004C7AF3" w:rsidRPr="00F034A1" w14:paraId="5F6E4EC9"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1988E32" w14:textId="77777777" w:rsidR="004C7AF3" w:rsidRPr="00F034A1" w:rsidRDefault="004C7AF3" w:rsidP="00400F39">
            <w:pPr>
              <w:pStyle w:val="Ttulo9"/>
              <w:ind w:left="113" w:right="113"/>
              <w:jc w:val="center"/>
              <w:outlineLvl w:val="8"/>
              <w:rPr>
                <w:b w:val="0"/>
                <w:szCs w:val="16"/>
                <w:lang w:val="es-CR" w:eastAsia="es-CR"/>
              </w:rPr>
            </w:pPr>
          </w:p>
        </w:tc>
        <w:tc>
          <w:tcPr>
            <w:tcW w:w="3402" w:type="dxa"/>
            <w:hideMark/>
          </w:tcPr>
          <w:p w14:paraId="34940395" w14:textId="77777777" w:rsidR="004C7AF3" w:rsidRPr="00F034A1"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882" w:name="_[E]_EmitidasPeriodo"/>
            <w:bookmarkEnd w:id="882"/>
            <w:r w:rsidRPr="00F034A1">
              <w:rPr>
                <w:szCs w:val="16"/>
                <w:lang w:val="es-CR" w:eastAsia="es-CR"/>
              </w:rPr>
              <w:t>[E] EmitidasPeriodo</w:t>
            </w:r>
          </w:p>
        </w:tc>
        <w:tc>
          <w:tcPr>
            <w:tcW w:w="4536" w:type="dxa"/>
            <w:vAlign w:val="center"/>
            <w:hideMark/>
          </w:tcPr>
          <w:p w14:paraId="2D5A48CA" w14:textId="77777777" w:rsidR="004C7AF3" w:rsidRPr="00F034A1" w:rsidRDefault="00985CD5"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985CD5">
              <w:rPr>
                <w:rFonts w:cs="Arial"/>
                <w:color w:val="000000"/>
                <w:sz w:val="16"/>
                <w:szCs w:val="16"/>
                <w:lang w:val="es-CR" w:eastAsia="es-CR"/>
              </w:rPr>
              <w:t>Pólizas emitidas de nueva producción en el periodo</w:t>
            </w:r>
          </w:p>
        </w:tc>
        <w:tc>
          <w:tcPr>
            <w:tcW w:w="397" w:type="dxa"/>
            <w:textDirection w:val="btLr"/>
            <w:vAlign w:val="center"/>
            <w:hideMark/>
          </w:tcPr>
          <w:p w14:paraId="7BA7492B" w14:textId="77777777" w:rsidR="004C7AF3" w:rsidRPr="00F034A1"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No aplica</w:t>
            </w:r>
          </w:p>
        </w:tc>
        <w:tc>
          <w:tcPr>
            <w:tcW w:w="5103" w:type="dxa"/>
            <w:vAlign w:val="center"/>
            <w:hideMark/>
          </w:tcPr>
          <w:p w14:paraId="5BAEE404" w14:textId="77777777" w:rsidR="004C7AF3" w:rsidRPr="00F034A1"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 0</w:t>
            </w:r>
          </w:p>
        </w:tc>
      </w:tr>
      <w:tr w:rsidR="004C7AF3" w:rsidRPr="00F034A1" w14:paraId="7999DDE2"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25D14CFD" w14:textId="77777777" w:rsidR="004C7AF3" w:rsidRPr="00F034A1" w:rsidRDefault="004C7AF3" w:rsidP="00400F39">
            <w:pPr>
              <w:pStyle w:val="Ttulo9"/>
              <w:ind w:left="113" w:right="113"/>
              <w:jc w:val="center"/>
              <w:outlineLvl w:val="8"/>
              <w:rPr>
                <w:b w:val="0"/>
                <w:szCs w:val="16"/>
                <w:lang w:val="es-CR" w:eastAsia="es-CR"/>
              </w:rPr>
            </w:pPr>
          </w:p>
        </w:tc>
        <w:tc>
          <w:tcPr>
            <w:tcW w:w="3402" w:type="dxa"/>
            <w:hideMark/>
          </w:tcPr>
          <w:p w14:paraId="698342D3" w14:textId="77777777" w:rsidR="004C7AF3" w:rsidRPr="00F034A1" w:rsidRDefault="004C7AF3" w:rsidP="00400F39">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bookmarkStart w:id="883" w:name="_[E]_AnuladasPeriodo"/>
            <w:bookmarkEnd w:id="883"/>
            <w:r w:rsidRPr="00F034A1">
              <w:rPr>
                <w:szCs w:val="16"/>
                <w:lang w:val="es-CR" w:eastAsia="es-CR"/>
              </w:rPr>
              <w:t>[E] AnuladasPeriodo</w:t>
            </w:r>
          </w:p>
        </w:tc>
        <w:tc>
          <w:tcPr>
            <w:tcW w:w="4536" w:type="dxa"/>
            <w:vAlign w:val="center"/>
            <w:hideMark/>
          </w:tcPr>
          <w:p w14:paraId="6BA78C57" w14:textId="77777777" w:rsidR="004C7AF3" w:rsidRPr="00F034A1" w:rsidRDefault="00985CD5" w:rsidP="00400F39">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985CD5">
              <w:rPr>
                <w:rFonts w:cs="Arial"/>
                <w:color w:val="000000"/>
                <w:sz w:val="16"/>
                <w:szCs w:val="16"/>
                <w:lang w:val="es-CR" w:eastAsia="es-CR"/>
              </w:rPr>
              <w:t>Pólizas anuladas o canceladas en el periodo</w:t>
            </w:r>
          </w:p>
        </w:tc>
        <w:tc>
          <w:tcPr>
            <w:tcW w:w="397" w:type="dxa"/>
            <w:textDirection w:val="btLr"/>
            <w:vAlign w:val="center"/>
            <w:hideMark/>
          </w:tcPr>
          <w:p w14:paraId="15BFD0D5" w14:textId="77777777" w:rsidR="004C7AF3" w:rsidRPr="00F034A1"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No aplica</w:t>
            </w:r>
          </w:p>
        </w:tc>
        <w:tc>
          <w:tcPr>
            <w:tcW w:w="5103" w:type="dxa"/>
            <w:vAlign w:val="center"/>
            <w:hideMark/>
          </w:tcPr>
          <w:p w14:paraId="7ABB2C27" w14:textId="77777777" w:rsidR="004C7AF3" w:rsidRPr="00F034A1"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 0</w:t>
            </w:r>
          </w:p>
        </w:tc>
      </w:tr>
      <w:tr w:rsidR="006644D4" w:rsidRPr="00F034A1" w14:paraId="3879A652"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EE221E9" w14:textId="77777777" w:rsidR="006644D4" w:rsidRPr="00F034A1" w:rsidRDefault="006644D4" w:rsidP="00400F39">
            <w:pPr>
              <w:pStyle w:val="Ttulo9"/>
              <w:ind w:left="113" w:right="113"/>
              <w:jc w:val="center"/>
              <w:outlineLvl w:val="8"/>
              <w:rPr>
                <w:b w:val="0"/>
                <w:szCs w:val="16"/>
                <w:lang w:val="es-CR" w:eastAsia="es-CR"/>
              </w:rPr>
            </w:pPr>
          </w:p>
        </w:tc>
        <w:tc>
          <w:tcPr>
            <w:tcW w:w="3402" w:type="dxa"/>
          </w:tcPr>
          <w:p w14:paraId="643BB664" w14:textId="77777777" w:rsidR="006644D4" w:rsidRPr="00F034A1" w:rsidRDefault="006644D4" w:rsidP="00400F39">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884" w:name="_[E]NoRenovadasPeriodo"/>
            <w:bookmarkEnd w:id="884"/>
            <w:r>
              <w:rPr>
                <w:szCs w:val="16"/>
                <w:lang w:val="es-CR" w:eastAsia="es-CR"/>
              </w:rPr>
              <w:t>[E]NoRenovadasPeriodo</w:t>
            </w:r>
          </w:p>
        </w:tc>
        <w:tc>
          <w:tcPr>
            <w:tcW w:w="4536" w:type="dxa"/>
            <w:vAlign w:val="center"/>
          </w:tcPr>
          <w:p w14:paraId="61D116DB" w14:textId="77777777" w:rsidR="006644D4" w:rsidRDefault="006644D4"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Pólizas no renovadas en el período</w:t>
            </w:r>
          </w:p>
        </w:tc>
        <w:tc>
          <w:tcPr>
            <w:tcW w:w="397" w:type="dxa"/>
            <w:textDirection w:val="btLr"/>
            <w:vAlign w:val="center"/>
          </w:tcPr>
          <w:p w14:paraId="2D66CB6B" w14:textId="77777777" w:rsidR="006644D4" w:rsidRPr="00F034A1" w:rsidRDefault="006644D4"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No Aplica</w:t>
            </w:r>
          </w:p>
        </w:tc>
        <w:tc>
          <w:tcPr>
            <w:tcW w:w="5103" w:type="dxa"/>
            <w:vAlign w:val="center"/>
          </w:tcPr>
          <w:p w14:paraId="5B968503" w14:textId="77777777" w:rsidR="006644D4" w:rsidRPr="00F034A1" w:rsidRDefault="006644D4"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 0</w:t>
            </w:r>
          </w:p>
        </w:tc>
      </w:tr>
      <w:tr w:rsidR="006D7181" w:rsidRPr="00F034A1" w14:paraId="0DBEE5CA"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DEE76A6" w14:textId="77777777" w:rsidR="006D7181" w:rsidRPr="00F034A1" w:rsidRDefault="006D7181" w:rsidP="00400F39">
            <w:pPr>
              <w:pStyle w:val="Ttulo9"/>
              <w:ind w:left="113" w:right="113"/>
              <w:jc w:val="center"/>
              <w:outlineLvl w:val="8"/>
              <w:rPr>
                <w:b w:val="0"/>
                <w:szCs w:val="16"/>
                <w:lang w:val="es-CR" w:eastAsia="es-CR"/>
              </w:rPr>
            </w:pPr>
          </w:p>
        </w:tc>
        <w:tc>
          <w:tcPr>
            <w:tcW w:w="3402" w:type="dxa"/>
          </w:tcPr>
          <w:p w14:paraId="304A967F" w14:textId="77777777" w:rsidR="006D7181" w:rsidRPr="00F034A1" w:rsidRDefault="006D7181" w:rsidP="006D7181">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6D7181">
              <w:rPr>
                <w:szCs w:val="16"/>
                <w:lang w:val="es-CR" w:eastAsia="es-CR"/>
              </w:rPr>
              <w:t>[</w:t>
            </w:r>
            <w:r>
              <w:rPr>
                <w:szCs w:val="16"/>
                <w:lang w:val="es-CR" w:eastAsia="es-CR"/>
              </w:rPr>
              <w:t>E]</w:t>
            </w:r>
            <w:r w:rsidRPr="006D7181">
              <w:rPr>
                <w:szCs w:val="16"/>
                <w:lang w:val="es-CR" w:eastAsia="es-CR"/>
              </w:rPr>
              <w:t>VencidasPeriodo</w:t>
            </w:r>
          </w:p>
        </w:tc>
        <w:tc>
          <w:tcPr>
            <w:tcW w:w="4536" w:type="dxa"/>
            <w:vAlign w:val="center"/>
          </w:tcPr>
          <w:p w14:paraId="387C57F6" w14:textId="77777777" w:rsidR="006D7181" w:rsidRPr="0034241E" w:rsidRDefault="006D7181" w:rsidP="006D7181">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P</w:t>
            </w:r>
            <w:r w:rsidRPr="006D7181">
              <w:rPr>
                <w:rFonts w:cs="Arial"/>
                <w:color w:val="000000"/>
                <w:sz w:val="16"/>
                <w:szCs w:val="16"/>
                <w:lang w:val="es-CR" w:eastAsia="es-CR"/>
              </w:rPr>
              <w:t>ólizas vencidas en el período</w:t>
            </w:r>
          </w:p>
        </w:tc>
        <w:tc>
          <w:tcPr>
            <w:tcW w:w="397" w:type="dxa"/>
            <w:textDirection w:val="btLr"/>
            <w:vAlign w:val="center"/>
          </w:tcPr>
          <w:p w14:paraId="15473955" w14:textId="77777777" w:rsidR="006D7181" w:rsidRPr="00F034A1" w:rsidRDefault="006D7181" w:rsidP="00400F39">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No aplica</w:t>
            </w:r>
          </w:p>
        </w:tc>
        <w:tc>
          <w:tcPr>
            <w:tcW w:w="5103" w:type="dxa"/>
            <w:vAlign w:val="center"/>
          </w:tcPr>
          <w:p w14:paraId="686F37DC" w14:textId="77777777" w:rsidR="006D7181" w:rsidRPr="00F034A1" w:rsidRDefault="006D7181"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 0</w:t>
            </w:r>
          </w:p>
        </w:tc>
      </w:tr>
      <w:tr w:rsidR="004C7AF3" w:rsidRPr="00F034A1" w14:paraId="7056EA8F"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F823B50" w14:textId="77777777" w:rsidR="004C7AF3" w:rsidRPr="00F034A1" w:rsidRDefault="004C7AF3" w:rsidP="00400F39">
            <w:pPr>
              <w:pStyle w:val="Ttulo9"/>
              <w:ind w:left="113" w:right="113"/>
              <w:jc w:val="center"/>
              <w:outlineLvl w:val="8"/>
              <w:rPr>
                <w:b w:val="0"/>
                <w:szCs w:val="16"/>
                <w:lang w:val="es-CR" w:eastAsia="es-CR"/>
              </w:rPr>
            </w:pPr>
          </w:p>
        </w:tc>
        <w:tc>
          <w:tcPr>
            <w:tcW w:w="3402" w:type="dxa"/>
            <w:hideMark/>
          </w:tcPr>
          <w:p w14:paraId="722A7075" w14:textId="77777777" w:rsidR="004C7AF3" w:rsidRPr="00A27B71" w:rsidRDefault="004C7AF3" w:rsidP="00400F39">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bookmarkStart w:id="885" w:name="_[E]_ExistentesCierre"/>
            <w:bookmarkEnd w:id="885"/>
            <w:r w:rsidRPr="00A27B71">
              <w:rPr>
                <w:szCs w:val="16"/>
                <w:lang w:val="es-CR" w:eastAsia="es-CR"/>
              </w:rPr>
              <w:t>[E] ExistentesCierre</w:t>
            </w:r>
          </w:p>
        </w:tc>
        <w:tc>
          <w:tcPr>
            <w:tcW w:w="4536" w:type="dxa"/>
            <w:vAlign w:val="center"/>
            <w:hideMark/>
          </w:tcPr>
          <w:p w14:paraId="61293735" w14:textId="77777777" w:rsidR="004C7AF3" w:rsidRPr="00A27B71"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27B71">
              <w:rPr>
                <w:rFonts w:cs="Arial"/>
                <w:color w:val="000000"/>
                <w:sz w:val="16"/>
                <w:szCs w:val="16"/>
                <w:lang w:val="es-CR" w:eastAsia="es-CR"/>
              </w:rPr>
              <w:t>Pólizas existentes al cierre del periodo</w:t>
            </w:r>
          </w:p>
        </w:tc>
        <w:tc>
          <w:tcPr>
            <w:tcW w:w="397" w:type="dxa"/>
            <w:textDirection w:val="btLr"/>
            <w:vAlign w:val="center"/>
            <w:hideMark/>
          </w:tcPr>
          <w:p w14:paraId="0537CC17" w14:textId="77777777" w:rsidR="004C7AF3" w:rsidRPr="00A27B71"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27B71">
              <w:rPr>
                <w:rFonts w:cs="Arial"/>
                <w:color w:val="000000"/>
                <w:sz w:val="16"/>
                <w:szCs w:val="16"/>
                <w:lang w:val="es-CR" w:eastAsia="es-CR"/>
              </w:rPr>
              <w:t>No aplica</w:t>
            </w:r>
          </w:p>
        </w:tc>
        <w:tc>
          <w:tcPr>
            <w:tcW w:w="5103" w:type="dxa"/>
            <w:vAlign w:val="center"/>
            <w:hideMark/>
          </w:tcPr>
          <w:p w14:paraId="489D4E0B" w14:textId="77777777" w:rsidR="004C7AF3" w:rsidRPr="00A27B71"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27B71">
              <w:rPr>
                <w:rFonts w:cs="Arial"/>
                <w:color w:val="000000"/>
                <w:sz w:val="16"/>
                <w:szCs w:val="16"/>
                <w:lang w:val="es-CR" w:eastAsia="es-CR"/>
              </w:rPr>
              <w:t>≥ 0</w:t>
            </w:r>
          </w:p>
          <w:p w14:paraId="55C7E4F8" w14:textId="77777777" w:rsidR="00B96C76" w:rsidRPr="00A27B71" w:rsidRDefault="00B96C76"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p w14:paraId="70A7EA4A" w14:textId="77777777" w:rsidR="00B96C76" w:rsidRPr="00A27B71" w:rsidRDefault="00000000" w:rsidP="00B96C76">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hyperlink w:anchor="_[A]_TotalExistentesCierre" w:history="1">
              <w:r w:rsidR="00B96C76" w:rsidRPr="00A27B71">
                <w:rPr>
                  <w:rStyle w:val="Hipervnculo"/>
                  <w:rFonts w:cs="Arial"/>
                  <w:sz w:val="16"/>
                  <w:szCs w:val="16"/>
                  <w:lang w:val="es-CR" w:eastAsia="es-CR"/>
                </w:rPr>
                <w:t>[E] ExistentesCierre</w:t>
              </w:r>
            </w:hyperlink>
            <w:r w:rsidR="00B96C76" w:rsidRPr="00A27B71">
              <w:rPr>
                <w:rFonts w:cs="Arial"/>
                <w:color w:val="000000"/>
                <w:sz w:val="16"/>
                <w:szCs w:val="16"/>
                <w:lang w:val="es-CR" w:eastAsia="es-CR"/>
              </w:rPr>
              <w:t xml:space="preserve">  =</w:t>
            </w:r>
          </w:p>
          <w:p w14:paraId="74D3FDCF" w14:textId="77777777" w:rsidR="00B96C76" w:rsidRPr="00A27B71" w:rsidRDefault="00B96C76" w:rsidP="00B96C76">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27B71">
              <w:rPr>
                <w:sz w:val="16"/>
                <w:szCs w:val="16"/>
                <w:lang w:val="es-CR" w:eastAsia="es-CR"/>
              </w:rPr>
              <w:t>[E] ExistentesInicio</w:t>
            </w:r>
            <w:r w:rsidRPr="00A27B71">
              <w:rPr>
                <w:rFonts w:cs="Arial"/>
                <w:color w:val="000000"/>
                <w:sz w:val="16"/>
                <w:szCs w:val="16"/>
                <w:lang w:val="es-CR" w:eastAsia="es-CR"/>
              </w:rPr>
              <w:t xml:space="preserve"> +</w:t>
            </w:r>
          </w:p>
          <w:p w14:paraId="03BCE1D1" w14:textId="77777777" w:rsidR="00B96C76" w:rsidRPr="00A27B71" w:rsidRDefault="00B96C76" w:rsidP="00B96C76">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27B71">
              <w:rPr>
                <w:sz w:val="16"/>
                <w:szCs w:val="16"/>
                <w:lang w:val="es-CR" w:eastAsia="es-CR"/>
              </w:rPr>
              <w:t>[E] EmitidasPeriodo</w:t>
            </w:r>
            <w:r w:rsidRPr="00A27B71">
              <w:rPr>
                <w:rFonts w:cs="Arial"/>
                <w:color w:val="000000"/>
                <w:sz w:val="16"/>
                <w:szCs w:val="16"/>
                <w:lang w:val="es-CR" w:eastAsia="es-CR"/>
              </w:rPr>
              <w:t xml:space="preserve"> -</w:t>
            </w:r>
          </w:p>
          <w:p w14:paraId="002FCCE5" w14:textId="77777777" w:rsidR="00B96C76" w:rsidRPr="00A27B71" w:rsidRDefault="00B96C76" w:rsidP="00B96C76">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27B71">
              <w:rPr>
                <w:sz w:val="16"/>
                <w:szCs w:val="16"/>
                <w:lang w:val="es-CR" w:eastAsia="es-CR"/>
              </w:rPr>
              <w:t>[E] AnuladasPeriodo</w:t>
            </w:r>
            <w:r w:rsidRPr="00A27B71">
              <w:rPr>
                <w:rFonts w:cs="Arial"/>
                <w:color w:val="000000"/>
                <w:sz w:val="16"/>
                <w:szCs w:val="16"/>
                <w:lang w:val="es-CR" w:eastAsia="es-CR"/>
              </w:rPr>
              <w:t xml:space="preserve"> -</w:t>
            </w:r>
          </w:p>
          <w:p w14:paraId="44D428FC" w14:textId="77777777" w:rsidR="00B96C76" w:rsidRPr="00A27B71" w:rsidRDefault="00B96C76" w:rsidP="00B96C76">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27B71">
              <w:rPr>
                <w:sz w:val="16"/>
                <w:szCs w:val="16"/>
                <w:lang w:val="es-CR" w:eastAsia="es-CR"/>
              </w:rPr>
              <w:t>[E] NoRenovadasPeriodo</w:t>
            </w:r>
            <w:r w:rsidRPr="00A27B71">
              <w:rPr>
                <w:rFonts w:cs="Arial"/>
                <w:color w:val="000000"/>
                <w:sz w:val="16"/>
                <w:szCs w:val="16"/>
                <w:lang w:val="es-CR" w:eastAsia="es-CR"/>
              </w:rPr>
              <w:t xml:space="preserve"> -</w:t>
            </w:r>
          </w:p>
          <w:p w14:paraId="1A352371" w14:textId="77777777" w:rsidR="00B96C76" w:rsidRPr="00A27B71" w:rsidRDefault="00B96C76" w:rsidP="00B96C76">
            <w:pPr>
              <w:cnfStyle w:val="000000100000" w:firstRow="0" w:lastRow="0" w:firstColumn="0" w:lastColumn="0" w:oddVBand="0" w:evenVBand="0" w:oddHBand="1" w:evenHBand="0" w:firstRowFirstColumn="0" w:firstRowLastColumn="0" w:lastRowFirstColumn="0" w:lastRowLastColumn="0"/>
              <w:rPr>
                <w:sz w:val="16"/>
                <w:szCs w:val="16"/>
                <w:lang w:val="es-CR" w:eastAsia="es-CR"/>
              </w:rPr>
            </w:pPr>
            <w:r w:rsidRPr="00A27B71">
              <w:rPr>
                <w:sz w:val="16"/>
                <w:szCs w:val="16"/>
                <w:lang w:val="es-CR" w:eastAsia="es-CR"/>
              </w:rPr>
              <w:t>[E] VencidasPeriodo</w:t>
            </w:r>
          </w:p>
          <w:p w14:paraId="039D6A64" w14:textId="77777777" w:rsidR="00AF5FE6" w:rsidRPr="00A27B71" w:rsidRDefault="00AF5FE6" w:rsidP="00B96C76">
            <w:pPr>
              <w:cnfStyle w:val="000000100000" w:firstRow="0" w:lastRow="0" w:firstColumn="0" w:lastColumn="0" w:oddVBand="0" w:evenVBand="0" w:oddHBand="1" w:evenHBand="0" w:firstRowFirstColumn="0" w:firstRowLastColumn="0" w:lastRowFirstColumn="0" w:lastRowLastColumn="0"/>
              <w:rPr>
                <w:sz w:val="16"/>
                <w:szCs w:val="16"/>
                <w:lang w:val="es-CR" w:eastAsia="es-CR"/>
              </w:rPr>
            </w:pPr>
          </w:p>
          <w:p w14:paraId="4907249E" w14:textId="77777777" w:rsidR="004714C9" w:rsidRPr="009B1896" w:rsidRDefault="004714C9" w:rsidP="004714C9">
            <w:pPr>
              <w:cnfStyle w:val="000000100000" w:firstRow="0" w:lastRow="0" w:firstColumn="0" w:lastColumn="0" w:oddVBand="0" w:evenVBand="0" w:oddHBand="1" w:evenHBand="0" w:firstRowFirstColumn="0" w:firstRowLastColumn="0" w:lastRowFirstColumn="0" w:lastRowLastColumn="0"/>
              <w:rPr>
                <w:sz w:val="16"/>
                <w:szCs w:val="16"/>
                <w:lang w:val="es-CR" w:eastAsia="es-CR"/>
              </w:rPr>
            </w:pPr>
            <w:r w:rsidRPr="009B1896">
              <w:rPr>
                <w:sz w:val="16"/>
                <w:szCs w:val="16"/>
                <w:lang w:val="es-CR" w:eastAsia="es-CR"/>
              </w:rPr>
              <w:t>Excepto para el ramo G17 del SOA, que se debe validar:</w:t>
            </w:r>
          </w:p>
          <w:p w14:paraId="32149445" w14:textId="77777777" w:rsidR="004714C9" w:rsidRPr="009B1896" w:rsidRDefault="00000000" w:rsidP="004714C9">
            <w:pP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hyperlink w:anchor="_[A]_TotalExistentesCierre" w:history="1">
              <w:r w:rsidR="004714C9" w:rsidRPr="009B1896">
                <w:rPr>
                  <w:rStyle w:val="Hipervnculo"/>
                  <w:rFonts w:cs="Arial"/>
                  <w:color w:val="auto"/>
                  <w:sz w:val="16"/>
                  <w:szCs w:val="16"/>
                  <w:lang w:val="es-CR" w:eastAsia="es-CR"/>
                </w:rPr>
                <w:t>[E] ExistentesCierre</w:t>
              </w:r>
            </w:hyperlink>
            <w:r w:rsidR="004714C9" w:rsidRPr="009B1896">
              <w:rPr>
                <w:rFonts w:cs="Arial"/>
                <w:sz w:val="16"/>
                <w:szCs w:val="16"/>
                <w:lang w:val="es-CR" w:eastAsia="es-CR"/>
              </w:rPr>
              <w:t xml:space="preserve">  =</w:t>
            </w:r>
          </w:p>
          <w:p w14:paraId="5A88F0DC" w14:textId="77777777" w:rsidR="004714C9" w:rsidRPr="009B1896" w:rsidRDefault="004714C9" w:rsidP="004714C9">
            <w:pP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9B1896">
              <w:rPr>
                <w:sz w:val="16"/>
                <w:szCs w:val="16"/>
                <w:lang w:val="es-CR" w:eastAsia="es-CR"/>
              </w:rPr>
              <w:t>[E] ExistentesInicio</w:t>
            </w:r>
            <w:r w:rsidRPr="009B1896">
              <w:rPr>
                <w:rFonts w:cs="Arial"/>
                <w:sz w:val="16"/>
                <w:szCs w:val="16"/>
                <w:lang w:val="es-CR" w:eastAsia="es-CR"/>
              </w:rPr>
              <w:t xml:space="preserve"> +</w:t>
            </w:r>
          </w:p>
          <w:p w14:paraId="528D00F0" w14:textId="77777777" w:rsidR="004714C9" w:rsidRPr="009B1896" w:rsidRDefault="004714C9" w:rsidP="004714C9">
            <w:pP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9B1896">
              <w:rPr>
                <w:sz w:val="16"/>
                <w:szCs w:val="16"/>
                <w:lang w:val="es-CR" w:eastAsia="es-CR"/>
              </w:rPr>
              <w:t>[E] EmitidasPeriodo</w:t>
            </w:r>
            <w:r w:rsidRPr="009B1896">
              <w:rPr>
                <w:rFonts w:cs="Arial"/>
                <w:sz w:val="16"/>
                <w:szCs w:val="16"/>
                <w:lang w:val="es-CR" w:eastAsia="es-CR"/>
              </w:rPr>
              <w:t xml:space="preserve"> -</w:t>
            </w:r>
          </w:p>
          <w:p w14:paraId="0669C8F0" w14:textId="77777777" w:rsidR="004714C9" w:rsidRPr="009B1896" w:rsidRDefault="004714C9" w:rsidP="004714C9">
            <w:pPr>
              <w:cnfStyle w:val="000000100000" w:firstRow="0" w:lastRow="0" w:firstColumn="0" w:lastColumn="0" w:oddVBand="0" w:evenVBand="0" w:oddHBand="1" w:evenHBand="0" w:firstRowFirstColumn="0" w:firstRowLastColumn="0" w:lastRowFirstColumn="0" w:lastRowLastColumn="0"/>
              <w:rPr>
                <w:rFonts w:cs="Arial"/>
                <w:sz w:val="16"/>
                <w:szCs w:val="16"/>
                <w:lang w:val="es-CR" w:eastAsia="es-CR"/>
              </w:rPr>
            </w:pPr>
            <w:r w:rsidRPr="009B1896">
              <w:rPr>
                <w:sz w:val="16"/>
                <w:szCs w:val="16"/>
                <w:lang w:val="es-CR" w:eastAsia="es-CR"/>
              </w:rPr>
              <w:t>[E] AnuladasPeriodo</w:t>
            </w:r>
            <w:r w:rsidRPr="009B1896">
              <w:rPr>
                <w:rFonts w:cs="Arial"/>
                <w:sz w:val="16"/>
                <w:szCs w:val="16"/>
                <w:lang w:val="es-CR" w:eastAsia="es-CR"/>
              </w:rPr>
              <w:t xml:space="preserve"> -</w:t>
            </w:r>
          </w:p>
          <w:p w14:paraId="234E592F" w14:textId="77777777" w:rsidR="004714C9" w:rsidRPr="009B1896" w:rsidRDefault="004714C9" w:rsidP="004714C9">
            <w:pPr>
              <w:cnfStyle w:val="000000100000" w:firstRow="0" w:lastRow="0" w:firstColumn="0" w:lastColumn="0" w:oddVBand="0" w:evenVBand="0" w:oddHBand="1" w:evenHBand="0" w:firstRowFirstColumn="0" w:firstRowLastColumn="0" w:lastRowFirstColumn="0" w:lastRowLastColumn="0"/>
              <w:rPr>
                <w:sz w:val="16"/>
                <w:szCs w:val="16"/>
                <w:lang w:val="es-CR" w:eastAsia="es-CR"/>
              </w:rPr>
            </w:pPr>
            <w:r w:rsidRPr="009B1896">
              <w:rPr>
                <w:sz w:val="16"/>
                <w:szCs w:val="16"/>
                <w:lang w:val="es-CR" w:eastAsia="es-CR"/>
              </w:rPr>
              <w:t xml:space="preserve"> [E] VencidasPeriodo</w:t>
            </w:r>
          </w:p>
          <w:p w14:paraId="0FC02A2E" w14:textId="77777777" w:rsidR="00AF5FE6" w:rsidRPr="00A27B71" w:rsidRDefault="00AF5FE6" w:rsidP="00B96C76">
            <w:pPr>
              <w:cnfStyle w:val="000000100000" w:firstRow="0" w:lastRow="0" w:firstColumn="0" w:lastColumn="0" w:oddVBand="0" w:evenVBand="0" w:oddHBand="1" w:evenHBand="0" w:firstRowFirstColumn="0" w:firstRowLastColumn="0" w:lastRowFirstColumn="0" w:lastRowLastColumn="0"/>
              <w:rPr>
                <w:sz w:val="16"/>
                <w:szCs w:val="16"/>
                <w:lang w:val="es-CR" w:eastAsia="es-CR"/>
              </w:rPr>
            </w:pPr>
          </w:p>
          <w:p w14:paraId="5A1EF2D6" w14:textId="77777777" w:rsidR="00AF5FE6" w:rsidRPr="00A27B71" w:rsidRDefault="00AF5FE6" w:rsidP="00B96C76">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bl>
    <w:p w14:paraId="51716297" w14:textId="77777777" w:rsidR="004C7AF3" w:rsidRDefault="004C7AF3" w:rsidP="004C7AF3">
      <w:pPr>
        <w:rPr>
          <w:rFonts w:cs="Arial"/>
          <w:lang w:val="es-ES_tradnl"/>
        </w:rPr>
      </w:pPr>
    </w:p>
    <w:p w14:paraId="05E01167" w14:textId="77777777" w:rsidR="001D0A59" w:rsidRDefault="001D0A59">
      <w:pPr>
        <w:rPr>
          <w:b/>
          <w:i/>
          <w:lang w:val="es-ES_tradnl" w:eastAsia="en-US"/>
        </w:rPr>
      </w:pPr>
      <w:r>
        <w:rPr>
          <w:lang w:eastAsia="en-US"/>
        </w:rPr>
        <w:br w:type="page"/>
      </w:r>
    </w:p>
    <w:p w14:paraId="00084808" w14:textId="77777777" w:rsidR="004C7AF3" w:rsidRDefault="004C7AF3" w:rsidP="00A778FE">
      <w:pPr>
        <w:pStyle w:val="Ttulo3"/>
        <w:numPr>
          <w:ilvl w:val="0"/>
          <w:numId w:val="464"/>
        </w:numPr>
        <w:rPr>
          <w:lang w:eastAsia="en-US"/>
        </w:rPr>
      </w:pPr>
      <w:bookmarkStart w:id="886" w:name="_Toc136255548"/>
      <w:r>
        <w:rPr>
          <w:lang w:eastAsia="en-US"/>
        </w:rPr>
        <w:lastRenderedPageBreak/>
        <w:t>Suficiencia</w:t>
      </w:r>
      <w:bookmarkEnd w:id="886"/>
    </w:p>
    <w:p w14:paraId="58C00371" w14:textId="77777777" w:rsidR="004C7AF3" w:rsidRDefault="004C7AF3" w:rsidP="004C7AF3">
      <w:pPr>
        <w:rPr>
          <w:lang w:val="es-ES_tradnl"/>
        </w:rPr>
      </w:pPr>
    </w:p>
    <w:tbl>
      <w:tblPr>
        <w:tblStyle w:val="Cuadrculamedia3-nfasis1"/>
        <w:tblpPr w:leftFromText="141" w:rightFromText="141" w:vertAnchor="text"/>
        <w:tblW w:w="14175" w:type="dxa"/>
        <w:tblLayout w:type="fixed"/>
        <w:tblLook w:val="04A0" w:firstRow="1" w:lastRow="0" w:firstColumn="1" w:lastColumn="0" w:noHBand="0" w:noVBand="1"/>
      </w:tblPr>
      <w:tblGrid>
        <w:gridCol w:w="737"/>
        <w:gridCol w:w="3402"/>
        <w:gridCol w:w="4536"/>
        <w:gridCol w:w="397"/>
        <w:gridCol w:w="5103"/>
      </w:tblGrid>
      <w:tr w:rsidR="004C7AF3" w:rsidRPr="00B830F6" w14:paraId="77B1966B" w14:textId="77777777" w:rsidTr="00400F39">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5950EA28" w14:textId="77777777" w:rsidR="004C7AF3" w:rsidRPr="00B830F6" w:rsidRDefault="004C7AF3" w:rsidP="00400F39">
            <w:pPr>
              <w:ind w:left="113" w:right="113"/>
              <w:jc w:val="center"/>
              <w:rPr>
                <w:rFonts w:cs="Arial"/>
                <w:bCs w:val="0"/>
                <w:color w:val="FFFFFF"/>
                <w:sz w:val="16"/>
                <w:szCs w:val="16"/>
                <w:lang w:val="es-CR" w:eastAsia="es-CR"/>
              </w:rPr>
            </w:pPr>
            <w:r w:rsidRPr="00B830F6">
              <w:rPr>
                <w:rFonts w:cs="Arial"/>
                <w:bCs w:val="0"/>
                <w:color w:val="FFFFFF"/>
                <w:sz w:val="16"/>
                <w:szCs w:val="16"/>
                <w:lang w:val="es-CR" w:eastAsia="es-CR"/>
              </w:rPr>
              <w:t>Nodo</w:t>
            </w:r>
          </w:p>
        </w:tc>
        <w:tc>
          <w:tcPr>
            <w:tcW w:w="3402" w:type="dxa"/>
            <w:vAlign w:val="center"/>
            <w:hideMark/>
          </w:tcPr>
          <w:p w14:paraId="1033DB6C" w14:textId="77777777" w:rsidR="004C7AF3" w:rsidRPr="00B830F6" w:rsidRDefault="004C7AF3" w:rsidP="00400F39">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B830F6">
              <w:rPr>
                <w:rFonts w:cs="Arial"/>
                <w:bCs w:val="0"/>
                <w:color w:val="FFFFFF"/>
                <w:sz w:val="16"/>
                <w:szCs w:val="16"/>
                <w:lang w:val="es-CR" w:eastAsia="es-CR"/>
              </w:rPr>
              <w:t>Atributo[A] / Elemento[E]</w:t>
            </w:r>
          </w:p>
        </w:tc>
        <w:tc>
          <w:tcPr>
            <w:tcW w:w="4536" w:type="dxa"/>
            <w:vAlign w:val="center"/>
            <w:hideMark/>
          </w:tcPr>
          <w:p w14:paraId="30757E60" w14:textId="77777777" w:rsidR="004C7AF3" w:rsidRPr="00B830F6" w:rsidRDefault="004C7AF3" w:rsidP="00400F39">
            <w:pPr>
              <w:jc w:val="center"/>
              <w:cnfStyle w:val="100000000000" w:firstRow="1" w:lastRow="0" w:firstColumn="0" w:lastColumn="0" w:oddVBand="0" w:evenVBand="0" w:oddHBand="0" w:evenHBand="0" w:firstRowFirstColumn="0" w:firstRowLastColumn="0" w:lastRowFirstColumn="0" w:lastRowLastColumn="0"/>
              <w:rPr>
                <w:rFonts w:eastAsiaTheme="minorHAnsi" w:cs="Arial"/>
                <w:bCs w:val="0"/>
                <w:color w:val="FFFFFF"/>
                <w:sz w:val="16"/>
                <w:szCs w:val="16"/>
                <w:lang w:eastAsia="es-CR"/>
              </w:rPr>
            </w:pPr>
            <w:r w:rsidRPr="00B830F6">
              <w:rPr>
                <w:rFonts w:cs="Arial"/>
                <w:bCs w:val="0"/>
                <w:color w:val="FFFFFF"/>
                <w:sz w:val="16"/>
                <w:szCs w:val="16"/>
                <w:lang w:eastAsia="es-CR"/>
              </w:rPr>
              <w:t>Descripción</w:t>
            </w:r>
          </w:p>
        </w:tc>
        <w:tc>
          <w:tcPr>
            <w:tcW w:w="397" w:type="dxa"/>
            <w:textDirection w:val="btLr"/>
            <w:vAlign w:val="center"/>
            <w:hideMark/>
          </w:tcPr>
          <w:p w14:paraId="267DEEEF" w14:textId="77777777" w:rsidR="004C7AF3" w:rsidRPr="00B830F6" w:rsidRDefault="004C7AF3" w:rsidP="00400F39">
            <w:pPr>
              <w:ind w:left="113" w:right="113"/>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B830F6">
              <w:rPr>
                <w:rFonts w:cs="Arial"/>
                <w:bCs w:val="0"/>
                <w:color w:val="FFFFFF"/>
                <w:sz w:val="16"/>
                <w:szCs w:val="16"/>
                <w:lang w:val="es-CR" w:eastAsia="es-CR"/>
              </w:rPr>
              <w:t>Cuenta catálogo</w:t>
            </w:r>
          </w:p>
        </w:tc>
        <w:tc>
          <w:tcPr>
            <w:tcW w:w="5103" w:type="dxa"/>
            <w:vAlign w:val="center"/>
            <w:hideMark/>
          </w:tcPr>
          <w:p w14:paraId="48441A4B" w14:textId="77777777" w:rsidR="004C7AF3" w:rsidRPr="00B830F6" w:rsidRDefault="004C7AF3" w:rsidP="00400F39">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B830F6">
              <w:rPr>
                <w:rFonts w:cs="Arial"/>
                <w:bCs w:val="0"/>
                <w:color w:val="FFFFFF"/>
                <w:sz w:val="16"/>
                <w:szCs w:val="16"/>
                <w:lang w:val="es-CR" w:eastAsia="es-CR"/>
              </w:rPr>
              <w:t>Validaciones</w:t>
            </w:r>
          </w:p>
        </w:tc>
      </w:tr>
      <w:tr w:rsidR="004C7AF3" w:rsidRPr="00B830F6" w14:paraId="5F4AE498"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72E48BA4" w14:textId="77777777" w:rsidR="004C7AF3" w:rsidRPr="00B830F6" w:rsidRDefault="000B6351" w:rsidP="00400F39">
            <w:pPr>
              <w:pStyle w:val="TextoCentradoTabla"/>
              <w:rPr>
                <w:rFonts w:cs="Arial"/>
                <w:b w:val="0"/>
              </w:rPr>
            </w:pPr>
            <w:r>
              <w:rPr>
                <w:rFonts w:cs="Arial"/>
                <w:b w:val="0"/>
              </w:rPr>
              <w:t>[E]</w:t>
            </w:r>
            <w:r w:rsidR="004C7AF3" w:rsidRPr="00B830F6">
              <w:rPr>
                <w:rFonts w:cs="Arial"/>
                <w:b w:val="0"/>
              </w:rPr>
              <w:t>Suficiencia</w:t>
            </w:r>
          </w:p>
        </w:tc>
        <w:tc>
          <w:tcPr>
            <w:tcW w:w="3402" w:type="dxa"/>
          </w:tcPr>
          <w:p w14:paraId="44CE0DAF" w14:textId="77777777" w:rsidR="00E75C8A" w:rsidRPr="00CC6FB3" w:rsidRDefault="00E75C8A" w:rsidP="00E75C8A">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CC6FB3">
              <w:rPr>
                <w:rFonts w:cs="Arial"/>
              </w:rPr>
              <w:t>Este nodo c</w:t>
            </w:r>
            <w:r w:rsidR="00667575" w:rsidRPr="00CC6FB3">
              <w:rPr>
                <w:rFonts w:cs="Arial"/>
              </w:rPr>
              <w:t>ontiene los datos de los elementos</w:t>
            </w:r>
            <w:r w:rsidRPr="00CC6FB3">
              <w:rPr>
                <w:rFonts w:cs="Arial"/>
              </w:rPr>
              <w:t>:</w:t>
            </w:r>
          </w:p>
          <w:p w14:paraId="2FEFDD33" w14:textId="77777777" w:rsidR="00E75C8A" w:rsidRPr="00CC6FB3" w:rsidRDefault="00667575" w:rsidP="00F4314C">
            <w:pPr>
              <w:pStyle w:val="TextoCentradoTabla"/>
              <w:numPr>
                <w:ilvl w:val="0"/>
                <w:numId w:val="37"/>
              </w:numPr>
              <w:jc w:val="left"/>
              <w:cnfStyle w:val="000000100000" w:firstRow="0" w:lastRow="0" w:firstColumn="0" w:lastColumn="0" w:oddVBand="0" w:evenVBand="0" w:oddHBand="1" w:evenHBand="0" w:firstRowFirstColumn="0" w:firstRowLastColumn="0" w:lastRowFirstColumn="0" w:lastRowLastColumn="0"/>
              <w:rPr>
                <w:rFonts w:cs="Arial"/>
              </w:rPr>
            </w:pPr>
            <w:r w:rsidRPr="00CC6FB3">
              <w:rPr>
                <w:rFonts w:cs="Arial"/>
              </w:rPr>
              <w:t>AnnoActua</w:t>
            </w:r>
          </w:p>
          <w:p w14:paraId="2005B337" w14:textId="77777777" w:rsidR="00E75C8A" w:rsidRPr="00CC6FB3" w:rsidRDefault="00667575" w:rsidP="00F4314C">
            <w:pPr>
              <w:pStyle w:val="TextoCentradoTabla"/>
              <w:numPr>
                <w:ilvl w:val="0"/>
                <w:numId w:val="37"/>
              </w:numPr>
              <w:jc w:val="left"/>
              <w:cnfStyle w:val="000000100000" w:firstRow="0" w:lastRow="0" w:firstColumn="0" w:lastColumn="0" w:oddVBand="0" w:evenVBand="0" w:oddHBand="1" w:evenHBand="0" w:firstRowFirstColumn="0" w:firstRowLastColumn="0" w:lastRowFirstColumn="0" w:lastRowLastColumn="0"/>
              <w:rPr>
                <w:rFonts w:cs="Arial"/>
              </w:rPr>
            </w:pPr>
            <w:r w:rsidRPr="00CC6FB3">
              <w:rPr>
                <w:rFonts w:cs="Arial"/>
              </w:rPr>
              <w:t>AnnoActualMenosUno,</w:t>
            </w:r>
          </w:p>
          <w:p w14:paraId="15B8F59D" w14:textId="77777777" w:rsidR="00E75C8A" w:rsidRPr="00CC6FB3" w:rsidRDefault="00667575" w:rsidP="00F4314C">
            <w:pPr>
              <w:pStyle w:val="TextoCentradoTabla"/>
              <w:numPr>
                <w:ilvl w:val="0"/>
                <w:numId w:val="37"/>
              </w:numPr>
              <w:jc w:val="left"/>
              <w:cnfStyle w:val="000000100000" w:firstRow="0" w:lastRow="0" w:firstColumn="0" w:lastColumn="0" w:oddVBand="0" w:evenVBand="0" w:oddHBand="1" w:evenHBand="0" w:firstRowFirstColumn="0" w:firstRowLastColumn="0" w:lastRowFirstColumn="0" w:lastRowLastColumn="0"/>
              <w:rPr>
                <w:rFonts w:cs="Arial"/>
              </w:rPr>
            </w:pPr>
            <w:r w:rsidRPr="00CC6FB3">
              <w:rPr>
                <w:rFonts w:cs="Arial"/>
              </w:rPr>
              <w:t xml:space="preserve">AnnoActualMenosDos </w:t>
            </w:r>
          </w:p>
          <w:p w14:paraId="73B33716" w14:textId="77777777" w:rsidR="004C7AF3" w:rsidRDefault="00667575" w:rsidP="00F4314C">
            <w:pPr>
              <w:pStyle w:val="TextoCentradoTabla"/>
              <w:numPr>
                <w:ilvl w:val="0"/>
                <w:numId w:val="37"/>
              </w:numPr>
              <w:jc w:val="left"/>
              <w:cnfStyle w:val="000000100000" w:firstRow="0" w:lastRow="0" w:firstColumn="0" w:lastColumn="0" w:oddVBand="0" w:evenVBand="0" w:oddHBand="1" w:evenHBand="0" w:firstRowFirstColumn="0" w:firstRowLastColumn="0" w:lastRowFirstColumn="0" w:lastRowLastColumn="0"/>
              <w:rPr>
                <w:rFonts w:cs="Arial"/>
              </w:rPr>
            </w:pPr>
            <w:r w:rsidRPr="00CC6FB3">
              <w:rPr>
                <w:rFonts w:cs="Arial"/>
              </w:rPr>
              <w:t>AnnoActualMenosTres</w:t>
            </w:r>
          </w:p>
          <w:p w14:paraId="3D5549E4" w14:textId="77777777" w:rsidR="00660CF4" w:rsidRDefault="00660CF4" w:rsidP="00660CF4">
            <w:pPr>
              <w:pStyle w:val="TextoCentradoTabla"/>
              <w:numPr>
                <w:ilvl w:val="0"/>
                <w:numId w:val="37"/>
              </w:numPr>
              <w:jc w:val="left"/>
              <w:cnfStyle w:val="000000100000" w:firstRow="0" w:lastRow="0" w:firstColumn="0" w:lastColumn="0" w:oddVBand="0" w:evenVBand="0" w:oddHBand="1" w:evenHBand="0" w:firstRowFirstColumn="0" w:firstRowLastColumn="0" w:lastRowFirstColumn="0" w:lastRowLastColumn="0"/>
              <w:rPr>
                <w:rFonts w:cs="Arial"/>
              </w:rPr>
            </w:pPr>
            <w:r w:rsidRPr="00CC6FB3">
              <w:rPr>
                <w:rFonts w:cs="Arial"/>
              </w:rPr>
              <w:t>AnnoActualMenos</w:t>
            </w:r>
            <w:r>
              <w:rPr>
                <w:rFonts w:cs="Arial"/>
              </w:rPr>
              <w:t>Cuatro</w:t>
            </w:r>
          </w:p>
          <w:p w14:paraId="0C009642" w14:textId="77777777" w:rsidR="00660CF4" w:rsidRPr="00247695" w:rsidRDefault="00660CF4" w:rsidP="007732FC">
            <w:pPr>
              <w:pStyle w:val="TextoCentradoTabla"/>
              <w:numPr>
                <w:ilvl w:val="0"/>
                <w:numId w:val="37"/>
              </w:numPr>
              <w:jc w:val="left"/>
              <w:cnfStyle w:val="000000100000" w:firstRow="0" w:lastRow="0" w:firstColumn="0" w:lastColumn="0" w:oddVBand="0" w:evenVBand="0" w:oddHBand="1" w:evenHBand="0" w:firstRowFirstColumn="0" w:firstRowLastColumn="0" w:lastRowFirstColumn="0" w:lastRowLastColumn="0"/>
              <w:rPr>
                <w:rFonts w:cs="Arial"/>
              </w:rPr>
            </w:pPr>
            <w:r w:rsidRPr="00CC6FB3">
              <w:rPr>
                <w:rFonts w:cs="Arial"/>
              </w:rPr>
              <w:t>AnnoActualMenos</w:t>
            </w:r>
            <w:r>
              <w:rPr>
                <w:rFonts w:cs="Arial"/>
              </w:rPr>
              <w:t>Cinco</w:t>
            </w:r>
          </w:p>
          <w:p w14:paraId="0D912112" w14:textId="77777777" w:rsidR="00E75C8A" w:rsidRPr="00400F39" w:rsidRDefault="00E75C8A" w:rsidP="00E75C8A">
            <w:pPr>
              <w:pStyle w:val="TextoCentradoTabla"/>
              <w:jc w:val="left"/>
              <w:cnfStyle w:val="000000100000" w:firstRow="0" w:lastRow="0" w:firstColumn="0" w:lastColumn="0" w:oddVBand="0" w:evenVBand="0" w:oddHBand="1" w:evenHBand="0" w:firstRowFirstColumn="0" w:firstRowLastColumn="0" w:lastRowFirstColumn="0" w:lastRowLastColumn="0"/>
              <w:rPr>
                <w:rFonts w:cs="Arial"/>
                <w:highlight w:val="green"/>
              </w:rPr>
            </w:pPr>
          </w:p>
        </w:tc>
        <w:tc>
          <w:tcPr>
            <w:tcW w:w="4536" w:type="dxa"/>
            <w:vAlign w:val="center"/>
          </w:tcPr>
          <w:p w14:paraId="13AE60C5" w14:textId="77777777" w:rsidR="004C7AF3" w:rsidRPr="00B830F6" w:rsidRDefault="004C7AF3" w:rsidP="00740EBD">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 xml:space="preserve">Permite conocer la información sobre </w:t>
            </w:r>
            <w:r w:rsidR="00740EBD">
              <w:rPr>
                <w:rFonts w:cs="Arial"/>
              </w:rPr>
              <w:t>importes</w:t>
            </w:r>
            <w:r w:rsidRPr="00B830F6">
              <w:rPr>
                <w:rFonts w:cs="Arial"/>
              </w:rPr>
              <w:t xml:space="preserve"> pagados, provisión al final del periodo, los recobros efectuados y e</w:t>
            </w:r>
            <w:r>
              <w:rPr>
                <w:rFonts w:cs="Arial"/>
              </w:rPr>
              <w:t>l</w:t>
            </w:r>
            <w:r w:rsidRPr="00B830F6">
              <w:rPr>
                <w:rFonts w:cs="Arial"/>
              </w:rPr>
              <w:t xml:space="preserve"> número de </w:t>
            </w:r>
            <w:r w:rsidRPr="0034241E">
              <w:rPr>
                <w:rFonts w:cs="Arial"/>
              </w:rPr>
              <w:t xml:space="preserve">siniestros, </w:t>
            </w:r>
            <w:r w:rsidR="00740EBD">
              <w:t xml:space="preserve"> realizadas durante el año actual  pero clasificadas según el año de ocurrencia del siniestro del que se deriva</w:t>
            </w:r>
            <w:r w:rsidR="00740EBD" w:rsidRPr="0034241E">
              <w:rPr>
                <w:rFonts w:cs="Arial"/>
              </w:rPr>
              <w:t xml:space="preserve"> </w:t>
            </w:r>
            <w:r w:rsidRPr="0034241E">
              <w:rPr>
                <w:rFonts w:cs="Arial"/>
              </w:rPr>
              <w:t>.</w:t>
            </w:r>
            <w:r>
              <w:rPr>
                <w:rFonts w:cs="Arial"/>
              </w:rPr>
              <w:t xml:space="preserve"> </w:t>
            </w:r>
          </w:p>
        </w:tc>
        <w:tc>
          <w:tcPr>
            <w:tcW w:w="397" w:type="dxa"/>
            <w:textDirection w:val="btLr"/>
            <w:vAlign w:val="center"/>
          </w:tcPr>
          <w:p w14:paraId="23C32602" w14:textId="77777777" w:rsidR="004C7AF3" w:rsidRPr="00B830F6"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r w:rsidRPr="00B830F6">
              <w:rPr>
                <w:rFonts w:eastAsia="SimSun" w:cs="Arial"/>
                <w:color w:val="000000"/>
                <w:sz w:val="16"/>
                <w:szCs w:val="16"/>
                <w:lang w:val="es-CR" w:eastAsia="es-CR"/>
              </w:rPr>
              <w:t>No aplica</w:t>
            </w:r>
          </w:p>
        </w:tc>
        <w:tc>
          <w:tcPr>
            <w:tcW w:w="5103" w:type="dxa"/>
            <w:vAlign w:val="center"/>
          </w:tcPr>
          <w:p w14:paraId="1095D64C" w14:textId="77777777" w:rsidR="004C7AF3" w:rsidRPr="00B830F6" w:rsidRDefault="004C7AF3" w:rsidP="00400F39">
            <w:pP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r w:rsidRPr="00B830F6">
              <w:rPr>
                <w:rFonts w:eastAsia="SimSun" w:cs="Arial"/>
                <w:color w:val="000000"/>
                <w:sz w:val="16"/>
                <w:szCs w:val="16"/>
                <w:lang w:val="es-CR" w:eastAsia="es-CR"/>
              </w:rPr>
              <w:t>No aplica</w:t>
            </w:r>
          </w:p>
        </w:tc>
      </w:tr>
      <w:tr w:rsidR="005711A4" w:rsidRPr="00B830F6" w14:paraId="7714FF88"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573083E4" w14:textId="77777777" w:rsidR="005711A4" w:rsidRPr="00B830F6" w:rsidRDefault="000B6351" w:rsidP="00400F39">
            <w:pPr>
              <w:pStyle w:val="TextoCentradoTabla"/>
              <w:rPr>
                <w:rFonts w:eastAsia="SimSun" w:cs="Arial"/>
                <w:b w:val="0"/>
              </w:rPr>
            </w:pPr>
            <w:r>
              <w:rPr>
                <w:rFonts w:cs="Arial"/>
                <w:b w:val="0"/>
              </w:rPr>
              <w:t>[E]</w:t>
            </w:r>
            <w:r w:rsidR="005711A4" w:rsidRPr="00B830F6">
              <w:rPr>
                <w:rFonts w:cs="Arial"/>
                <w:b w:val="0"/>
              </w:rPr>
              <w:t>AnnoActual</w:t>
            </w:r>
          </w:p>
          <w:p w14:paraId="7B40B883" w14:textId="77777777" w:rsidR="005711A4" w:rsidRPr="00B830F6" w:rsidRDefault="005711A4" w:rsidP="00400F39">
            <w:pPr>
              <w:pStyle w:val="TextoCentradoTabla"/>
              <w:rPr>
                <w:rFonts w:cs="Arial"/>
                <w:b w:val="0"/>
              </w:rPr>
            </w:pPr>
          </w:p>
        </w:tc>
        <w:tc>
          <w:tcPr>
            <w:tcW w:w="3402" w:type="dxa"/>
            <w:hideMark/>
          </w:tcPr>
          <w:p w14:paraId="7CF36F00" w14:textId="77777777" w:rsidR="005711A4" w:rsidRPr="00B830F6" w:rsidRDefault="005711A4" w:rsidP="00400F39">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[E] Anno</w:t>
            </w:r>
          </w:p>
        </w:tc>
        <w:tc>
          <w:tcPr>
            <w:tcW w:w="4536" w:type="dxa"/>
            <w:vAlign w:val="center"/>
          </w:tcPr>
          <w:p w14:paraId="21F6451E" w14:textId="77777777" w:rsidR="005711A4" w:rsidRPr="00B830F6" w:rsidRDefault="005711A4" w:rsidP="00400F39">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B830F6">
              <w:rPr>
                <w:rFonts w:cs="Arial"/>
                <w:snapToGrid w:val="0"/>
                <w:sz w:val="16"/>
                <w:szCs w:val="16"/>
                <w:lang w:val="es-ES_tradnl"/>
              </w:rPr>
              <w:t>Año calendario en el que se está realizando el reporte.</w:t>
            </w:r>
          </w:p>
        </w:tc>
        <w:tc>
          <w:tcPr>
            <w:tcW w:w="397" w:type="dxa"/>
            <w:textDirection w:val="btLr"/>
            <w:vAlign w:val="center"/>
            <w:hideMark/>
          </w:tcPr>
          <w:p w14:paraId="7FC65BF2" w14:textId="77777777" w:rsidR="005711A4" w:rsidRPr="00B830F6" w:rsidRDefault="005711A4" w:rsidP="00400F39">
            <w:pPr>
              <w:ind w:left="113" w:right="113"/>
              <w:jc w:val="cente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r w:rsidRPr="00B830F6">
              <w:rPr>
                <w:rFonts w:cs="Arial"/>
                <w:color w:val="000000"/>
                <w:sz w:val="16"/>
                <w:szCs w:val="16"/>
                <w:lang w:val="es-CR" w:eastAsia="es-CR"/>
              </w:rPr>
              <w:t>No aplica</w:t>
            </w:r>
          </w:p>
        </w:tc>
        <w:tc>
          <w:tcPr>
            <w:tcW w:w="5103" w:type="dxa"/>
            <w:vAlign w:val="center"/>
            <w:hideMark/>
          </w:tcPr>
          <w:p w14:paraId="77C26120" w14:textId="77777777" w:rsidR="005711A4" w:rsidRPr="00B830F6" w:rsidRDefault="005711A4" w:rsidP="00400F39">
            <w:pP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r w:rsidRPr="00B830F6">
              <w:rPr>
                <w:rFonts w:cs="Arial"/>
                <w:color w:val="000000"/>
                <w:sz w:val="16"/>
                <w:szCs w:val="16"/>
                <w:lang w:val="es-CR" w:eastAsia="es-CR"/>
              </w:rPr>
              <w:t>≥ 0</w:t>
            </w:r>
          </w:p>
        </w:tc>
      </w:tr>
      <w:tr w:rsidR="005711A4" w:rsidRPr="00B830F6" w14:paraId="7F3DFCB1"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7B9C0ECC" w14:textId="77777777" w:rsidR="005711A4" w:rsidRPr="00B830F6" w:rsidRDefault="005711A4" w:rsidP="00400F39">
            <w:pPr>
              <w:ind w:left="113" w:right="113"/>
              <w:jc w:val="center"/>
              <w:rPr>
                <w:rFonts w:eastAsia="SimSun" w:cs="Arial"/>
                <w:b w:val="0"/>
                <w:sz w:val="16"/>
                <w:szCs w:val="16"/>
                <w:lang w:val="es-ES_tradnl"/>
              </w:rPr>
            </w:pPr>
          </w:p>
        </w:tc>
        <w:tc>
          <w:tcPr>
            <w:tcW w:w="3402" w:type="dxa"/>
            <w:hideMark/>
          </w:tcPr>
          <w:p w14:paraId="2CF094D5" w14:textId="77777777" w:rsidR="005711A4" w:rsidRPr="0034241E" w:rsidRDefault="005711A4" w:rsidP="00F5071A">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34241E">
              <w:rPr>
                <w:rFonts w:cs="Arial"/>
              </w:rPr>
              <w:t xml:space="preserve">[E] </w:t>
            </w:r>
            <w:r w:rsidR="00F5071A">
              <w:rPr>
                <w:rFonts w:cs="Arial"/>
              </w:rPr>
              <w:t>Importe</w:t>
            </w:r>
            <w:r w:rsidRPr="0034241E">
              <w:rPr>
                <w:rFonts w:cs="Arial"/>
              </w:rPr>
              <w:t>Pagad</w:t>
            </w:r>
            <w:r w:rsidR="000D6445">
              <w:rPr>
                <w:rFonts w:cs="Arial"/>
              </w:rPr>
              <w:t>o</w:t>
            </w:r>
          </w:p>
        </w:tc>
        <w:tc>
          <w:tcPr>
            <w:tcW w:w="4536" w:type="dxa"/>
            <w:vAlign w:val="center"/>
          </w:tcPr>
          <w:p w14:paraId="248A7870" w14:textId="77777777" w:rsidR="005711A4" w:rsidRPr="0034241E" w:rsidRDefault="00DA469F" w:rsidP="00400F39">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Importe pagado</w:t>
            </w:r>
            <w:r w:rsidR="005711A4" w:rsidRPr="0034241E">
              <w:rPr>
                <w:rFonts w:cs="Arial"/>
                <w:snapToGrid w:val="0"/>
                <w:sz w:val="16"/>
                <w:szCs w:val="16"/>
                <w:lang w:val="es-ES_tradnl"/>
              </w:rPr>
              <w:t xml:space="preserve"> en el año en que se está realizando el reporte</w:t>
            </w:r>
          </w:p>
        </w:tc>
        <w:tc>
          <w:tcPr>
            <w:tcW w:w="397" w:type="dxa"/>
            <w:textDirection w:val="btLr"/>
            <w:vAlign w:val="center"/>
            <w:hideMark/>
          </w:tcPr>
          <w:p w14:paraId="6F3B17FB" w14:textId="77777777" w:rsidR="005711A4" w:rsidRPr="00B830F6" w:rsidRDefault="005711A4" w:rsidP="00400F39">
            <w:pPr>
              <w:ind w:left="113" w:right="113"/>
              <w:jc w:val="cente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r w:rsidRPr="00B830F6">
              <w:rPr>
                <w:rFonts w:cs="Arial"/>
                <w:color w:val="000000"/>
                <w:sz w:val="16"/>
                <w:szCs w:val="16"/>
                <w:lang w:val="es-CR" w:eastAsia="es-CR"/>
              </w:rPr>
              <w:t>No aplica</w:t>
            </w:r>
          </w:p>
        </w:tc>
        <w:tc>
          <w:tcPr>
            <w:tcW w:w="5103" w:type="dxa"/>
            <w:vAlign w:val="center"/>
            <w:hideMark/>
          </w:tcPr>
          <w:p w14:paraId="4913FA55" w14:textId="77777777" w:rsidR="00B0493E" w:rsidRDefault="00B0493E" w:rsidP="009B7AA1">
            <w:pPr>
              <w:pStyle w:val="Prrafodelista"/>
              <w:numPr>
                <w:ilvl w:val="0"/>
                <w:numId w:val="45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1E777C5A" w14:textId="77777777" w:rsidR="00B0493E" w:rsidRPr="00452B09" w:rsidRDefault="00B0493E" w:rsidP="009B7AA1">
            <w:pPr>
              <w:pStyle w:val="Prrafodelista"/>
              <w:numPr>
                <w:ilvl w:val="0"/>
                <w:numId w:val="456"/>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8EA4AA1" w14:textId="77777777" w:rsidR="005711A4" w:rsidRPr="00B830F6" w:rsidRDefault="005711A4" w:rsidP="00400F39">
            <w:pP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p>
        </w:tc>
      </w:tr>
      <w:tr w:rsidR="005711A4" w:rsidRPr="00B830F6" w14:paraId="7DFA7E38"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8141C53" w14:textId="77777777" w:rsidR="005711A4" w:rsidRPr="00B830F6" w:rsidRDefault="005711A4" w:rsidP="00400F39">
            <w:pPr>
              <w:ind w:left="113" w:right="113"/>
              <w:jc w:val="center"/>
              <w:rPr>
                <w:rFonts w:eastAsia="SimSun" w:cs="Arial"/>
                <w:b w:val="0"/>
                <w:sz w:val="16"/>
                <w:szCs w:val="16"/>
                <w:lang w:val="es-ES_tradnl"/>
              </w:rPr>
            </w:pPr>
          </w:p>
        </w:tc>
        <w:tc>
          <w:tcPr>
            <w:tcW w:w="3402" w:type="dxa"/>
            <w:hideMark/>
          </w:tcPr>
          <w:p w14:paraId="068F3FBF" w14:textId="77777777" w:rsidR="005711A4" w:rsidRPr="00B830F6" w:rsidRDefault="005711A4" w:rsidP="00400F39">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[E] ProvisionFinalPeriodo</w:t>
            </w:r>
          </w:p>
        </w:tc>
        <w:tc>
          <w:tcPr>
            <w:tcW w:w="4536" w:type="dxa"/>
            <w:vAlign w:val="center"/>
          </w:tcPr>
          <w:p w14:paraId="408D4094" w14:textId="77777777" w:rsidR="005711A4" w:rsidRPr="00AA78D3" w:rsidRDefault="005711A4" w:rsidP="00400F39">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Provisión para siniestros</w:t>
            </w:r>
            <w:r w:rsidR="00F5071A">
              <w:rPr>
                <w:rFonts w:cs="Arial"/>
                <w:snapToGrid w:val="0"/>
                <w:sz w:val="16"/>
                <w:szCs w:val="16"/>
                <w:lang w:val="es-ES_tradnl"/>
              </w:rPr>
              <w:t xml:space="preserve"> reportados</w:t>
            </w:r>
            <w:r w:rsidRPr="00AA78D3">
              <w:rPr>
                <w:rFonts w:cs="Arial"/>
                <w:snapToGrid w:val="0"/>
                <w:sz w:val="16"/>
                <w:szCs w:val="16"/>
                <w:lang w:val="es-ES_tradnl"/>
              </w:rPr>
              <w:t xml:space="preserve"> al final del período en el que se está realizando el reporte</w:t>
            </w:r>
          </w:p>
        </w:tc>
        <w:tc>
          <w:tcPr>
            <w:tcW w:w="397" w:type="dxa"/>
            <w:textDirection w:val="btLr"/>
            <w:vAlign w:val="center"/>
            <w:hideMark/>
          </w:tcPr>
          <w:p w14:paraId="05F33E78" w14:textId="77777777" w:rsidR="005711A4" w:rsidRPr="00B830F6" w:rsidRDefault="005711A4" w:rsidP="00400F39">
            <w:pPr>
              <w:ind w:left="113" w:right="113"/>
              <w:jc w:val="cente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r w:rsidRPr="00B830F6">
              <w:rPr>
                <w:rFonts w:cs="Arial"/>
                <w:color w:val="000000"/>
                <w:sz w:val="16"/>
                <w:szCs w:val="16"/>
                <w:lang w:val="es-CR" w:eastAsia="es-CR"/>
              </w:rPr>
              <w:t>No aplica</w:t>
            </w:r>
          </w:p>
        </w:tc>
        <w:tc>
          <w:tcPr>
            <w:tcW w:w="5103" w:type="dxa"/>
            <w:vAlign w:val="center"/>
            <w:hideMark/>
          </w:tcPr>
          <w:p w14:paraId="5FB026C2" w14:textId="77777777" w:rsidR="005B4A1E" w:rsidRDefault="005B4A1E" w:rsidP="009B7AA1">
            <w:pPr>
              <w:pStyle w:val="Prrafodelista"/>
              <w:numPr>
                <w:ilvl w:val="0"/>
                <w:numId w:val="48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3CBBDEB" w14:textId="77777777" w:rsidR="005B4A1E" w:rsidRPr="00452B09" w:rsidRDefault="005B4A1E" w:rsidP="009B7AA1">
            <w:pPr>
              <w:pStyle w:val="Prrafodelista"/>
              <w:numPr>
                <w:ilvl w:val="0"/>
                <w:numId w:val="48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3A4180E4" w14:textId="77777777" w:rsidR="005711A4" w:rsidRPr="00B830F6" w:rsidRDefault="005711A4" w:rsidP="00400F39">
            <w:pP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p>
        </w:tc>
      </w:tr>
      <w:tr w:rsidR="005711A4" w:rsidRPr="00B830F6" w14:paraId="1794CBE0"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0DC930EB" w14:textId="77777777" w:rsidR="005711A4" w:rsidRPr="00B830F6" w:rsidRDefault="005711A4" w:rsidP="00400F39">
            <w:pPr>
              <w:ind w:left="113" w:right="113"/>
              <w:jc w:val="center"/>
              <w:rPr>
                <w:rFonts w:eastAsia="SimSun" w:cs="Arial"/>
                <w:b w:val="0"/>
                <w:sz w:val="16"/>
                <w:szCs w:val="16"/>
                <w:lang w:val="es-ES_tradnl"/>
              </w:rPr>
            </w:pPr>
          </w:p>
        </w:tc>
        <w:tc>
          <w:tcPr>
            <w:tcW w:w="3402" w:type="dxa"/>
            <w:hideMark/>
          </w:tcPr>
          <w:p w14:paraId="7A666389" w14:textId="77777777" w:rsidR="005711A4" w:rsidRPr="00B830F6" w:rsidRDefault="005711A4" w:rsidP="00400F39">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[E] RecobrosEfectuados</w:t>
            </w:r>
          </w:p>
        </w:tc>
        <w:tc>
          <w:tcPr>
            <w:tcW w:w="4536" w:type="dxa"/>
            <w:vAlign w:val="center"/>
          </w:tcPr>
          <w:p w14:paraId="45057981" w14:textId="77777777" w:rsidR="005711A4" w:rsidRPr="00AA78D3" w:rsidRDefault="005711A4" w:rsidP="00400F39">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Importe total de los recobros efectuados en el año en el que se está realizando el reporte .</w:t>
            </w:r>
          </w:p>
        </w:tc>
        <w:tc>
          <w:tcPr>
            <w:tcW w:w="397" w:type="dxa"/>
            <w:textDirection w:val="btLr"/>
            <w:vAlign w:val="center"/>
            <w:hideMark/>
          </w:tcPr>
          <w:p w14:paraId="7E1311B7" w14:textId="77777777" w:rsidR="005711A4" w:rsidRPr="00B830F6" w:rsidRDefault="005711A4" w:rsidP="00400F39">
            <w:pPr>
              <w:ind w:left="113" w:right="113"/>
              <w:jc w:val="cente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r w:rsidRPr="00B830F6">
              <w:rPr>
                <w:rFonts w:cs="Arial"/>
                <w:color w:val="000000"/>
                <w:sz w:val="16"/>
                <w:szCs w:val="16"/>
                <w:lang w:val="es-CR" w:eastAsia="es-CR"/>
              </w:rPr>
              <w:t>No aplica</w:t>
            </w:r>
          </w:p>
        </w:tc>
        <w:tc>
          <w:tcPr>
            <w:tcW w:w="5103" w:type="dxa"/>
            <w:vAlign w:val="center"/>
            <w:hideMark/>
          </w:tcPr>
          <w:p w14:paraId="3C9BA11A" w14:textId="77777777" w:rsidR="005B4A1E" w:rsidRDefault="005B4A1E" w:rsidP="009B7AA1">
            <w:pPr>
              <w:pStyle w:val="Prrafodelista"/>
              <w:numPr>
                <w:ilvl w:val="0"/>
                <w:numId w:val="45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39803398" w14:textId="77777777" w:rsidR="005B4A1E" w:rsidRPr="00452B09" w:rsidRDefault="005B4A1E" w:rsidP="009B7AA1">
            <w:pPr>
              <w:pStyle w:val="Prrafodelista"/>
              <w:numPr>
                <w:ilvl w:val="0"/>
                <w:numId w:val="45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6481D32" w14:textId="77777777" w:rsidR="005711A4" w:rsidRPr="00B830F6" w:rsidRDefault="005711A4" w:rsidP="00400F39">
            <w:pP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p>
        </w:tc>
      </w:tr>
      <w:tr w:rsidR="005711A4" w:rsidRPr="00B830F6" w14:paraId="0CDA05A9"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425E1981" w14:textId="77777777" w:rsidR="005711A4" w:rsidRPr="00B830F6" w:rsidRDefault="005711A4" w:rsidP="00400F39">
            <w:pPr>
              <w:ind w:left="113" w:right="113"/>
              <w:jc w:val="center"/>
              <w:rPr>
                <w:rFonts w:eastAsia="SimSun" w:cs="Arial"/>
                <w:b w:val="0"/>
                <w:sz w:val="16"/>
                <w:szCs w:val="16"/>
                <w:lang w:val="es-ES_tradnl"/>
              </w:rPr>
            </w:pPr>
          </w:p>
        </w:tc>
        <w:tc>
          <w:tcPr>
            <w:tcW w:w="3402" w:type="dxa"/>
            <w:hideMark/>
          </w:tcPr>
          <w:p w14:paraId="2F054E7E" w14:textId="77777777" w:rsidR="005711A4" w:rsidRPr="00B830F6" w:rsidRDefault="005711A4" w:rsidP="00DA469F">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[E] NumSiniestros</w:t>
            </w:r>
            <w:r w:rsidR="00DA469F">
              <w:rPr>
                <w:rFonts w:cs="Arial"/>
              </w:rPr>
              <w:t>Reportados</w:t>
            </w:r>
          </w:p>
        </w:tc>
        <w:tc>
          <w:tcPr>
            <w:tcW w:w="4536" w:type="dxa"/>
            <w:vAlign w:val="center"/>
          </w:tcPr>
          <w:p w14:paraId="79A10F70" w14:textId="77777777" w:rsidR="005711A4" w:rsidRPr="00AA78D3" w:rsidRDefault="005711A4" w:rsidP="00F5071A">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 xml:space="preserve">Número de siniestros </w:t>
            </w:r>
            <w:r w:rsidR="00F5071A">
              <w:rPr>
                <w:rFonts w:cs="Arial"/>
                <w:snapToGrid w:val="0"/>
                <w:sz w:val="16"/>
                <w:szCs w:val="16"/>
                <w:lang w:val="es-ES_tradnl"/>
              </w:rPr>
              <w:t>reportados</w:t>
            </w:r>
            <w:r w:rsidRPr="00AA78D3">
              <w:rPr>
                <w:rFonts w:cs="Arial"/>
                <w:snapToGrid w:val="0"/>
                <w:sz w:val="16"/>
                <w:szCs w:val="16"/>
                <w:lang w:val="es-ES_tradnl"/>
              </w:rPr>
              <w:t xml:space="preserve"> en el año en el que se está realizando el reporte</w:t>
            </w:r>
          </w:p>
        </w:tc>
        <w:tc>
          <w:tcPr>
            <w:tcW w:w="397" w:type="dxa"/>
            <w:textDirection w:val="btLr"/>
            <w:vAlign w:val="center"/>
            <w:hideMark/>
          </w:tcPr>
          <w:p w14:paraId="32DA2975" w14:textId="77777777" w:rsidR="005711A4" w:rsidRPr="00B830F6" w:rsidRDefault="005711A4" w:rsidP="00400F39">
            <w:pPr>
              <w:ind w:left="113" w:right="113"/>
              <w:jc w:val="cente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r w:rsidRPr="00B830F6">
              <w:rPr>
                <w:rFonts w:cs="Arial"/>
                <w:color w:val="000000"/>
                <w:sz w:val="16"/>
                <w:szCs w:val="16"/>
                <w:lang w:val="es-CR" w:eastAsia="es-CR"/>
              </w:rPr>
              <w:t>No aplica</w:t>
            </w:r>
          </w:p>
        </w:tc>
        <w:tc>
          <w:tcPr>
            <w:tcW w:w="5103" w:type="dxa"/>
            <w:vAlign w:val="center"/>
            <w:hideMark/>
          </w:tcPr>
          <w:p w14:paraId="76754B63" w14:textId="77777777" w:rsidR="005711A4" w:rsidRPr="00B830F6" w:rsidRDefault="005711A4" w:rsidP="00400F39">
            <w:pP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r w:rsidRPr="00B830F6">
              <w:rPr>
                <w:rFonts w:cs="Arial"/>
                <w:color w:val="000000"/>
                <w:sz w:val="16"/>
                <w:szCs w:val="16"/>
                <w:lang w:val="es-CR" w:eastAsia="es-CR"/>
              </w:rPr>
              <w:t>≥ 0</w:t>
            </w:r>
          </w:p>
        </w:tc>
      </w:tr>
      <w:tr w:rsidR="005711A4" w:rsidRPr="00B830F6" w14:paraId="5BE1A979"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2317DF11" w14:textId="77777777" w:rsidR="005711A4" w:rsidRPr="00B830F6" w:rsidRDefault="005711A4" w:rsidP="00400F39">
            <w:pPr>
              <w:ind w:left="113" w:right="113"/>
              <w:jc w:val="center"/>
              <w:rPr>
                <w:rFonts w:eastAsia="SimSun" w:cs="Arial"/>
                <w:b w:val="0"/>
                <w:sz w:val="16"/>
                <w:szCs w:val="16"/>
                <w:lang w:val="es-ES_tradnl"/>
              </w:rPr>
            </w:pPr>
          </w:p>
        </w:tc>
        <w:tc>
          <w:tcPr>
            <w:tcW w:w="3402" w:type="dxa"/>
            <w:hideMark/>
          </w:tcPr>
          <w:p w14:paraId="65D54B44" w14:textId="77777777" w:rsidR="005711A4" w:rsidRPr="00B830F6" w:rsidRDefault="005711A4" w:rsidP="00400F39">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[E] NumSiniestrosReabiertos</w:t>
            </w:r>
          </w:p>
        </w:tc>
        <w:tc>
          <w:tcPr>
            <w:tcW w:w="4536" w:type="dxa"/>
            <w:vAlign w:val="center"/>
          </w:tcPr>
          <w:p w14:paraId="42B56378" w14:textId="77777777" w:rsidR="005711A4" w:rsidRPr="00AA78D3" w:rsidRDefault="005711A4" w:rsidP="00400F39">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Número de siniestros reabiertos en el año  en el que se está realizando el reporte .</w:t>
            </w:r>
          </w:p>
        </w:tc>
        <w:tc>
          <w:tcPr>
            <w:tcW w:w="397" w:type="dxa"/>
            <w:textDirection w:val="btLr"/>
            <w:vAlign w:val="center"/>
            <w:hideMark/>
          </w:tcPr>
          <w:p w14:paraId="43B5BE6C" w14:textId="77777777" w:rsidR="005711A4" w:rsidRPr="00B830F6" w:rsidRDefault="005711A4" w:rsidP="00400F39">
            <w:pPr>
              <w:ind w:left="113" w:right="113"/>
              <w:jc w:val="cente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r w:rsidRPr="00B830F6">
              <w:rPr>
                <w:rFonts w:cs="Arial"/>
                <w:color w:val="000000"/>
                <w:sz w:val="16"/>
                <w:szCs w:val="16"/>
                <w:lang w:val="es-CR" w:eastAsia="es-CR"/>
              </w:rPr>
              <w:t>No aplica</w:t>
            </w:r>
          </w:p>
        </w:tc>
        <w:tc>
          <w:tcPr>
            <w:tcW w:w="5103" w:type="dxa"/>
            <w:vAlign w:val="center"/>
            <w:hideMark/>
          </w:tcPr>
          <w:p w14:paraId="2E57082E" w14:textId="77777777" w:rsidR="005711A4" w:rsidRPr="00B830F6" w:rsidRDefault="005711A4" w:rsidP="00400F39">
            <w:pP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r w:rsidRPr="00B830F6">
              <w:rPr>
                <w:rFonts w:cs="Arial"/>
                <w:color w:val="000000"/>
                <w:sz w:val="16"/>
                <w:szCs w:val="16"/>
                <w:lang w:val="es-CR" w:eastAsia="es-CR"/>
              </w:rPr>
              <w:t>≥ 0</w:t>
            </w:r>
          </w:p>
        </w:tc>
      </w:tr>
      <w:tr w:rsidR="005711A4" w:rsidRPr="00B830F6" w14:paraId="1F99220B"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B2F5BD9" w14:textId="77777777" w:rsidR="005711A4" w:rsidRPr="00B830F6" w:rsidRDefault="005711A4" w:rsidP="00400F39">
            <w:pPr>
              <w:pStyle w:val="TextoCentradoTabla"/>
              <w:rPr>
                <w:rFonts w:cs="Arial"/>
                <w:b w:val="0"/>
              </w:rPr>
            </w:pPr>
          </w:p>
        </w:tc>
        <w:tc>
          <w:tcPr>
            <w:tcW w:w="3402" w:type="dxa"/>
            <w:hideMark/>
          </w:tcPr>
          <w:p w14:paraId="62E38C51" w14:textId="77777777" w:rsidR="005711A4" w:rsidRPr="00B830F6" w:rsidRDefault="005711A4" w:rsidP="00400F39">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[E] NumSiniestrosPendientes</w:t>
            </w:r>
          </w:p>
        </w:tc>
        <w:tc>
          <w:tcPr>
            <w:tcW w:w="4536" w:type="dxa"/>
            <w:vAlign w:val="center"/>
          </w:tcPr>
          <w:p w14:paraId="4E8ADC43" w14:textId="77777777" w:rsidR="005711A4" w:rsidRPr="00AA78D3" w:rsidRDefault="005711A4" w:rsidP="00400F39">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Número de siniestros pendientes de declaración en el año en el que se está realizando el reporte.</w:t>
            </w:r>
          </w:p>
        </w:tc>
        <w:tc>
          <w:tcPr>
            <w:tcW w:w="397" w:type="dxa"/>
            <w:textDirection w:val="btLr"/>
            <w:vAlign w:val="center"/>
            <w:hideMark/>
          </w:tcPr>
          <w:p w14:paraId="4030D234" w14:textId="77777777" w:rsidR="005711A4" w:rsidRPr="00B830F6" w:rsidRDefault="005711A4" w:rsidP="00400F39">
            <w:pPr>
              <w:ind w:left="113" w:right="113"/>
              <w:jc w:val="cente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r w:rsidRPr="00B830F6">
              <w:rPr>
                <w:rFonts w:cs="Arial"/>
                <w:color w:val="000000"/>
                <w:sz w:val="16"/>
                <w:szCs w:val="16"/>
                <w:lang w:val="es-CR" w:eastAsia="es-CR"/>
              </w:rPr>
              <w:t>No aplica</w:t>
            </w:r>
          </w:p>
        </w:tc>
        <w:tc>
          <w:tcPr>
            <w:tcW w:w="5103" w:type="dxa"/>
            <w:vAlign w:val="center"/>
            <w:hideMark/>
          </w:tcPr>
          <w:p w14:paraId="2BFCE2E4" w14:textId="77777777" w:rsidR="005711A4" w:rsidRPr="00B830F6" w:rsidRDefault="005711A4" w:rsidP="00400F39">
            <w:pP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r w:rsidRPr="00B830F6">
              <w:rPr>
                <w:rFonts w:cs="Arial"/>
                <w:color w:val="000000"/>
                <w:sz w:val="16"/>
                <w:szCs w:val="16"/>
                <w:lang w:val="es-CR" w:eastAsia="es-CR"/>
              </w:rPr>
              <w:t>≥ 0</w:t>
            </w:r>
          </w:p>
        </w:tc>
      </w:tr>
      <w:tr w:rsidR="004C7AF3" w:rsidRPr="00B830F6" w14:paraId="1C37DBFA"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50BBB1F9" w14:textId="77777777" w:rsidR="00EC6F55" w:rsidRDefault="000B6351" w:rsidP="00EC6F55">
            <w:pPr>
              <w:pStyle w:val="Textocomentario"/>
            </w:pPr>
            <w:r>
              <w:rPr>
                <w:rFonts w:cs="Arial"/>
                <w:b w:val="0"/>
              </w:rPr>
              <w:t>[E]</w:t>
            </w:r>
            <w:r w:rsidR="00EC6F55" w:rsidRPr="00843BD6">
              <w:rPr>
                <w:rFonts w:cs="Arial"/>
                <w:b w:val="0"/>
                <w:snapToGrid w:val="0"/>
                <w:sz w:val="16"/>
                <w:szCs w:val="16"/>
                <w:lang w:val="es-ES_tradnl" w:eastAsia="es-ES"/>
              </w:rPr>
              <w:t>AnnoActualMenosUno</w:t>
            </w:r>
          </w:p>
          <w:p w14:paraId="4BA77D37" w14:textId="77777777" w:rsidR="004C7AF3" w:rsidRPr="00B830F6" w:rsidRDefault="004C7AF3" w:rsidP="00400F39">
            <w:pPr>
              <w:pStyle w:val="TextoCentradoTabla"/>
              <w:rPr>
                <w:rFonts w:cs="Arial"/>
                <w:b w:val="0"/>
              </w:rPr>
            </w:pPr>
          </w:p>
        </w:tc>
        <w:tc>
          <w:tcPr>
            <w:tcW w:w="3402" w:type="dxa"/>
          </w:tcPr>
          <w:p w14:paraId="737B8610" w14:textId="77777777" w:rsidR="004C7AF3" w:rsidRPr="00B830F6" w:rsidRDefault="004C7AF3" w:rsidP="00400F39">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[E] Anno</w:t>
            </w:r>
          </w:p>
        </w:tc>
        <w:tc>
          <w:tcPr>
            <w:tcW w:w="4536" w:type="dxa"/>
            <w:vAlign w:val="center"/>
          </w:tcPr>
          <w:p w14:paraId="64D300E8" w14:textId="77777777" w:rsidR="004C7AF3" w:rsidRPr="00B830F6"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B830F6">
              <w:rPr>
                <w:rFonts w:cs="Arial"/>
                <w:snapToGrid w:val="0"/>
                <w:sz w:val="16"/>
                <w:szCs w:val="16"/>
                <w:lang w:val="es-ES_tradnl"/>
              </w:rPr>
              <w:t>Año calendario anterior al año en el que se está realizando el reporte.</w:t>
            </w:r>
          </w:p>
        </w:tc>
        <w:tc>
          <w:tcPr>
            <w:tcW w:w="397" w:type="dxa"/>
            <w:textDirection w:val="btLr"/>
            <w:vAlign w:val="center"/>
          </w:tcPr>
          <w:p w14:paraId="0DD6B01B" w14:textId="77777777" w:rsidR="004C7AF3" w:rsidRPr="00B830F6"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r w:rsidRPr="00B830F6">
              <w:rPr>
                <w:rFonts w:cs="Arial"/>
                <w:color w:val="000000"/>
                <w:sz w:val="16"/>
                <w:szCs w:val="16"/>
                <w:lang w:val="es-CR" w:eastAsia="es-CR"/>
              </w:rPr>
              <w:t>No aplica</w:t>
            </w:r>
          </w:p>
        </w:tc>
        <w:tc>
          <w:tcPr>
            <w:tcW w:w="5103" w:type="dxa"/>
            <w:vAlign w:val="center"/>
          </w:tcPr>
          <w:p w14:paraId="002EBDE6" w14:textId="77777777" w:rsidR="004C7AF3" w:rsidRPr="00B830F6"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30F6">
              <w:rPr>
                <w:rFonts w:cs="Arial"/>
                <w:color w:val="000000"/>
                <w:sz w:val="16"/>
                <w:szCs w:val="16"/>
                <w:lang w:val="es-CR" w:eastAsia="es-CR"/>
              </w:rPr>
              <w:t>≥ 0</w:t>
            </w:r>
          </w:p>
        </w:tc>
      </w:tr>
      <w:tr w:rsidR="004C7AF3" w:rsidRPr="00B830F6" w14:paraId="40EE6B40"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5FEBADF" w14:textId="77777777" w:rsidR="004C7AF3" w:rsidRPr="00B830F6" w:rsidRDefault="004C7AF3" w:rsidP="00400F39">
            <w:pPr>
              <w:pStyle w:val="TextoCentradoTabla"/>
              <w:rPr>
                <w:rFonts w:cs="Arial"/>
                <w:b w:val="0"/>
              </w:rPr>
            </w:pPr>
          </w:p>
        </w:tc>
        <w:tc>
          <w:tcPr>
            <w:tcW w:w="3402" w:type="dxa"/>
          </w:tcPr>
          <w:p w14:paraId="3853D5F4" w14:textId="77777777" w:rsidR="004C7AF3" w:rsidRPr="00B830F6" w:rsidRDefault="004C7AF3" w:rsidP="00F5071A">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 xml:space="preserve">[E] </w:t>
            </w:r>
            <w:r w:rsidR="000D6445" w:rsidRPr="0034241E">
              <w:rPr>
                <w:rFonts w:cs="Arial"/>
              </w:rPr>
              <w:t xml:space="preserve"> </w:t>
            </w:r>
            <w:r w:rsidR="00F5071A">
              <w:rPr>
                <w:rFonts w:cs="Arial"/>
              </w:rPr>
              <w:t>Importe</w:t>
            </w:r>
            <w:r w:rsidR="000D6445" w:rsidRPr="0034241E">
              <w:rPr>
                <w:rFonts w:cs="Arial"/>
              </w:rPr>
              <w:t>Pagad</w:t>
            </w:r>
            <w:r w:rsidR="000D6445">
              <w:rPr>
                <w:rFonts w:cs="Arial"/>
              </w:rPr>
              <w:t>o</w:t>
            </w:r>
          </w:p>
        </w:tc>
        <w:tc>
          <w:tcPr>
            <w:tcW w:w="4536" w:type="dxa"/>
            <w:vAlign w:val="center"/>
          </w:tcPr>
          <w:p w14:paraId="0343BC6C" w14:textId="77777777" w:rsidR="004C7AF3" w:rsidRPr="00AA78D3" w:rsidRDefault="00740EBD" w:rsidP="00400F39">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740EBD">
              <w:rPr>
                <w:rFonts w:cs="Arial"/>
                <w:snapToGrid w:val="0"/>
                <w:sz w:val="16"/>
                <w:szCs w:val="16"/>
                <w:lang w:val="es-ES_tradnl"/>
              </w:rPr>
              <w:t>Importe pagado durante el año en el que se está realizando el reporte por siniestros ocurridos en el año anterior al del reporte</w:t>
            </w:r>
          </w:p>
        </w:tc>
        <w:tc>
          <w:tcPr>
            <w:tcW w:w="397" w:type="dxa"/>
            <w:textDirection w:val="btLr"/>
            <w:vAlign w:val="center"/>
          </w:tcPr>
          <w:p w14:paraId="58A03959" w14:textId="77777777" w:rsidR="004C7AF3" w:rsidRPr="00B830F6"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r w:rsidRPr="00B830F6">
              <w:rPr>
                <w:rFonts w:cs="Arial"/>
                <w:color w:val="000000"/>
                <w:sz w:val="16"/>
                <w:szCs w:val="16"/>
                <w:lang w:val="es-CR" w:eastAsia="es-CR"/>
              </w:rPr>
              <w:t>No aplica</w:t>
            </w:r>
          </w:p>
        </w:tc>
        <w:tc>
          <w:tcPr>
            <w:tcW w:w="5103" w:type="dxa"/>
            <w:vAlign w:val="center"/>
          </w:tcPr>
          <w:p w14:paraId="15C4FB6E" w14:textId="77777777" w:rsidR="004C7AF3" w:rsidRPr="00B830F6"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B830F6">
              <w:rPr>
                <w:rFonts w:cs="Arial"/>
                <w:color w:val="000000"/>
                <w:sz w:val="16"/>
                <w:szCs w:val="16"/>
                <w:lang w:val="es-CR" w:eastAsia="es-CR"/>
              </w:rPr>
              <w:t>≥ 0</w:t>
            </w:r>
          </w:p>
        </w:tc>
      </w:tr>
      <w:tr w:rsidR="004C7AF3" w:rsidRPr="00B830F6" w14:paraId="7CE6922E"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15954A3F" w14:textId="77777777" w:rsidR="004C7AF3" w:rsidRPr="00B830F6" w:rsidRDefault="004C7AF3" w:rsidP="00400F39">
            <w:pPr>
              <w:pStyle w:val="TextoCentradoTabla"/>
              <w:rPr>
                <w:rFonts w:cs="Arial"/>
                <w:b w:val="0"/>
              </w:rPr>
            </w:pPr>
          </w:p>
        </w:tc>
        <w:tc>
          <w:tcPr>
            <w:tcW w:w="3402" w:type="dxa"/>
          </w:tcPr>
          <w:p w14:paraId="1B4E1E1E" w14:textId="77777777" w:rsidR="004C7AF3" w:rsidRPr="00B830F6" w:rsidRDefault="004C7AF3" w:rsidP="00400F39">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[E] ProvisionFinalPeriodo</w:t>
            </w:r>
          </w:p>
        </w:tc>
        <w:tc>
          <w:tcPr>
            <w:tcW w:w="4536" w:type="dxa"/>
            <w:vAlign w:val="center"/>
          </w:tcPr>
          <w:p w14:paraId="1EE62677" w14:textId="77777777" w:rsidR="004C7AF3" w:rsidRPr="00740EBD" w:rsidRDefault="00740EBD" w:rsidP="00400F39">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CR"/>
              </w:rPr>
            </w:pPr>
            <w:r w:rsidRPr="00740EBD">
              <w:rPr>
                <w:rFonts w:cs="Arial"/>
                <w:snapToGrid w:val="0"/>
                <w:sz w:val="16"/>
                <w:szCs w:val="16"/>
                <w:lang w:val="es-ES_tradnl"/>
              </w:rPr>
              <w:t>Provisión para siniestros reportados al final del año en que se está realizando el reporte por siniestros ocurridos en el año anterior al del reporte.</w:t>
            </w:r>
          </w:p>
        </w:tc>
        <w:tc>
          <w:tcPr>
            <w:tcW w:w="397" w:type="dxa"/>
            <w:textDirection w:val="btLr"/>
            <w:vAlign w:val="center"/>
          </w:tcPr>
          <w:p w14:paraId="7E5E543B" w14:textId="77777777" w:rsidR="004C7AF3" w:rsidRPr="00B830F6"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r w:rsidRPr="00B830F6">
              <w:rPr>
                <w:rFonts w:cs="Arial"/>
                <w:color w:val="000000"/>
                <w:sz w:val="16"/>
                <w:szCs w:val="16"/>
                <w:lang w:val="es-CR" w:eastAsia="es-CR"/>
              </w:rPr>
              <w:t>No aplica</w:t>
            </w:r>
          </w:p>
        </w:tc>
        <w:tc>
          <w:tcPr>
            <w:tcW w:w="5103" w:type="dxa"/>
            <w:vAlign w:val="center"/>
          </w:tcPr>
          <w:p w14:paraId="03D253B3" w14:textId="77777777" w:rsidR="005B4A1E" w:rsidRDefault="005B4A1E" w:rsidP="009B7AA1">
            <w:pPr>
              <w:pStyle w:val="Prrafodelista"/>
              <w:numPr>
                <w:ilvl w:val="0"/>
                <w:numId w:val="45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36E19BAC" w14:textId="77777777" w:rsidR="005B4A1E" w:rsidRPr="00452B09" w:rsidRDefault="005B4A1E" w:rsidP="009B7AA1">
            <w:pPr>
              <w:pStyle w:val="Prrafodelista"/>
              <w:numPr>
                <w:ilvl w:val="0"/>
                <w:numId w:val="458"/>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81DDE52" w14:textId="77777777" w:rsidR="004C7AF3" w:rsidRPr="00B830F6"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4C7AF3" w:rsidRPr="00B830F6" w14:paraId="5CF5AA55"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482D6DD" w14:textId="77777777" w:rsidR="004C7AF3" w:rsidRPr="00B830F6" w:rsidRDefault="004C7AF3" w:rsidP="00400F39">
            <w:pPr>
              <w:pStyle w:val="TextoCentradoTabla"/>
              <w:rPr>
                <w:rFonts w:cs="Arial"/>
                <w:b w:val="0"/>
              </w:rPr>
            </w:pPr>
          </w:p>
        </w:tc>
        <w:tc>
          <w:tcPr>
            <w:tcW w:w="3402" w:type="dxa"/>
          </w:tcPr>
          <w:p w14:paraId="1A79A259" w14:textId="77777777" w:rsidR="004C7AF3" w:rsidRPr="00B830F6" w:rsidRDefault="004C7AF3" w:rsidP="00400F39">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[E] RecobrosEfectuados</w:t>
            </w:r>
          </w:p>
        </w:tc>
        <w:tc>
          <w:tcPr>
            <w:tcW w:w="4536" w:type="dxa"/>
            <w:vAlign w:val="center"/>
          </w:tcPr>
          <w:p w14:paraId="4755DD70" w14:textId="77777777" w:rsidR="00740EBD" w:rsidRPr="00CC7A4F" w:rsidRDefault="004C7AF3" w:rsidP="00740EBD">
            <w:pPr>
              <w:pStyle w:val="Textocomentario"/>
              <w:cnfStyle w:val="000000000000" w:firstRow="0" w:lastRow="0" w:firstColumn="0" w:lastColumn="0" w:oddVBand="0" w:evenVBand="0" w:oddHBand="0" w:evenHBand="0" w:firstRowFirstColumn="0" w:firstRowLastColumn="0" w:lastRowFirstColumn="0" w:lastRowLastColumn="0"/>
              <w:rPr>
                <w:sz w:val="16"/>
              </w:rPr>
            </w:pPr>
            <w:r w:rsidRPr="00AA78D3">
              <w:rPr>
                <w:rFonts w:cs="Arial"/>
                <w:snapToGrid w:val="0"/>
                <w:sz w:val="16"/>
                <w:szCs w:val="16"/>
                <w:lang w:val="es-ES_tradnl"/>
              </w:rPr>
              <w:t xml:space="preserve">Importe total de los recobros </w:t>
            </w:r>
            <w:r w:rsidR="00CC7A4F">
              <w:rPr>
                <w:sz w:val="16"/>
                <w:lang w:val="es-ES_tradnl"/>
              </w:rPr>
              <w:t>e</w:t>
            </w:r>
            <w:r w:rsidR="00740EBD" w:rsidRPr="00CC7A4F">
              <w:rPr>
                <w:sz w:val="16"/>
              </w:rPr>
              <w:t>fectuados durante el año en el que se está realizando el reporte por siniestros ocurridos en el año anterior al del reporte</w:t>
            </w:r>
          </w:p>
          <w:p w14:paraId="441CF8DD" w14:textId="77777777" w:rsidR="004C7AF3" w:rsidRPr="00740EBD"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CR"/>
              </w:rPr>
            </w:pPr>
          </w:p>
        </w:tc>
        <w:tc>
          <w:tcPr>
            <w:tcW w:w="397" w:type="dxa"/>
            <w:textDirection w:val="btLr"/>
            <w:vAlign w:val="center"/>
          </w:tcPr>
          <w:p w14:paraId="268414B2" w14:textId="77777777" w:rsidR="004C7AF3" w:rsidRPr="00B830F6"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r w:rsidRPr="00B830F6">
              <w:rPr>
                <w:rFonts w:cs="Arial"/>
                <w:color w:val="000000"/>
                <w:sz w:val="16"/>
                <w:szCs w:val="16"/>
                <w:lang w:val="es-CR" w:eastAsia="es-CR"/>
              </w:rPr>
              <w:t>No aplica</w:t>
            </w:r>
          </w:p>
        </w:tc>
        <w:tc>
          <w:tcPr>
            <w:tcW w:w="5103" w:type="dxa"/>
            <w:vAlign w:val="center"/>
          </w:tcPr>
          <w:p w14:paraId="341AC569" w14:textId="77777777" w:rsidR="005B4A1E" w:rsidRDefault="005B4A1E" w:rsidP="009B7AA1">
            <w:pPr>
              <w:pStyle w:val="Prrafodelista"/>
              <w:numPr>
                <w:ilvl w:val="0"/>
                <w:numId w:val="45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2141155" w14:textId="77777777" w:rsidR="005B4A1E" w:rsidRPr="00452B09" w:rsidRDefault="005B4A1E" w:rsidP="009B7AA1">
            <w:pPr>
              <w:pStyle w:val="Prrafodelista"/>
              <w:numPr>
                <w:ilvl w:val="0"/>
                <w:numId w:val="459"/>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6E9A898" w14:textId="77777777" w:rsidR="004C7AF3" w:rsidRPr="00B830F6"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4C7AF3" w:rsidRPr="00B830F6" w14:paraId="20FAB99E"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7946AED" w14:textId="77777777" w:rsidR="004C7AF3" w:rsidRPr="00B830F6" w:rsidRDefault="004C7AF3" w:rsidP="00400F39">
            <w:pPr>
              <w:pStyle w:val="TextoCentradoTabla"/>
              <w:rPr>
                <w:rFonts w:cs="Arial"/>
                <w:b w:val="0"/>
              </w:rPr>
            </w:pPr>
          </w:p>
        </w:tc>
        <w:tc>
          <w:tcPr>
            <w:tcW w:w="3402" w:type="dxa"/>
          </w:tcPr>
          <w:p w14:paraId="73D6DD16" w14:textId="77777777" w:rsidR="004C7AF3" w:rsidRPr="00B830F6" w:rsidRDefault="004C7AF3" w:rsidP="00220344">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[E] NumSiniestros</w:t>
            </w:r>
            <w:r w:rsidR="00220344">
              <w:rPr>
                <w:rFonts w:cs="Arial"/>
              </w:rPr>
              <w:t>Reportados</w:t>
            </w:r>
          </w:p>
        </w:tc>
        <w:tc>
          <w:tcPr>
            <w:tcW w:w="4536" w:type="dxa"/>
            <w:vAlign w:val="center"/>
          </w:tcPr>
          <w:p w14:paraId="14EC90C7" w14:textId="77777777" w:rsidR="004C7AF3" w:rsidRPr="00740EBD"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CR"/>
              </w:rPr>
            </w:pPr>
            <w:r w:rsidRPr="00AA78D3">
              <w:rPr>
                <w:rFonts w:cs="Arial"/>
                <w:snapToGrid w:val="0"/>
                <w:sz w:val="16"/>
                <w:szCs w:val="16"/>
                <w:lang w:val="es-ES_tradnl"/>
              </w:rPr>
              <w:t xml:space="preserve">Número de siniestros </w:t>
            </w:r>
            <w:r w:rsidR="00740EBD">
              <w:t xml:space="preserve"> </w:t>
            </w:r>
            <w:r w:rsidR="00CC7A4F">
              <w:rPr>
                <w:rFonts w:cs="Arial"/>
                <w:snapToGrid w:val="0"/>
                <w:sz w:val="16"/>
                <w:szCs w:val="16"/>
                <w:lang w:val="es-ES_tradnl"/>
              </w:rPr>
              <w:t>r</w:t>
            </w:r>
            <w:r w:rsidR="00740EBD" w:rsidRPr="00740EBD">
              <w:rPr>
                <w:rFonts w:cs="Arial"/>
                <w:snapToGrid w:val="0"/>
                <w:sz w:val="16"/>
                <w:szCs w:val="16"/>
                <w:lang w:val="es-ES_tradnl"/>
              </w:rPr>
              <w:t>eportados durante el año en el que se está realizando el reporte por siniestros ocurridos en el año anterior al del reporte</w:t>
            </w:r>
          </w:p>
        </w:tc>
        <w:tc>
          <w:tcPr>
            <w:tcW w:w="397" w:type="dxa"/>
            <w:textDirection w:val="btLr"/>
            <w:vAlign w:val="center"/>
          </w:tcPr>
          <w:p w14:paraId="527AD877" w14:textId="77777777" w:rsidR="004C7AF3" w:rsidRPr="00B830F6"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r w:rsidRPr="00B830F6">
              <w:rPr>
                <w:rFonts w:cs="Arial"/>
                <w:color w:val="000000"/>
                <w:sz w:val="16"/>
                <w:szCs w:val="16"/>
                <w:lang w:val="es-CR" w:eastAsia="es-CR"/>
              </w:rPr>
              <w:t>No aplica</w:t>
            </w:r>
          </w:p>
        </w:tc>
        <w:tc>
          <w:tcPr>
            <w:tcW w:w="5103" w:type="dxa"/>
            <w:vAlign w:val="center"/>
          </w:tcPr>
          <w:p w14:paraId="4DCF3395" w14:textId="77777777" w:rsidR="004C7AF3" w:rsidRPr="00B830F6"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B830F6">
              <w:rPr>
                <w:rFonts w:cs="Arial"/>
                <w:color w:val="000000"/>
                <w:sz w:val="16"/>
                <w:szCs w:val="16"/>
                <w:lang w:val="es-CR" w:eastAsia="es-CR"/>
              </w:rPr>
              <w:t>≥ 0</w:t>
            </w:r>
          </w:p>
        </w:tc>
      </w:tr>
      <w:tr w:rsidR="004C7AF3" w:rsidRPr="00B830F6" w14:paraId="0B399DEA"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DAF97BF" w14:textId="77777777" w:rsidR="004C7AF3" w:rsidRPr="00B830F6" w:rsidRDefault="004C7AF3" w:rsidP="00400F39">
            <w:pPr>
              <w:pStyle w:val="TextoCentradoTabla"/>
              <w:rPr>
                <w:rFonts w:cs="Arial"/>
                <w:b w:val="0"/>
              </w:rPr>
            </w:pPr>
          </w:p>
        </w:tc>
        <w:tc>
          <w:tcPr>
            <w:tcW w:w="3402" w:type="dxa"/>
          </w:tcPr>
          <w:p w14:paraId="645D60D0" w14:textId="77777777" w:rsidR="004C7AF3" w:rsidRPr="00B830F6" w:rsidRDefault="004C7AF3" w:rsidP="00400F39">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[E] NumSiniestrosReabiertos</w:t>
            </w:r>
          </w:p>
        </w:tc>
        <w:tc>
          <w:tcPr>
            <w:tcW w:w="4536" w:type="dxa"/>
            <w:vAlign w:val="center"/>
          </w:tcPr>
          <w:p w14:paraId="6D57F103" w14:textId="77777777" w:rsidR="004C7AF3" w:rsidRPr="00AA78D3" w:rsidRDefault="004C7AF3" w:rsidP="00400F39">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 xml:space="preserve">Número de siniestros reabiertos  </w:t>
            </w:r>
            <w:r w:rsidR="00740EBD" w:rsidRPr="00740EBD">
              <w:rPr>
                <w:rFonts w:cs="Arial"/>
                <w:snapToGrid w:val="0"/>
                <w:sz w:val="16"/>
                <w:szCs w:val="16"/>
                <w:lang w:val="es-ES_tradnl"/>
              </w:rPr>
              <w:t>durante el año en el que se está realizando el reporte por siniestros ocurridos en el año anterior al del reporte</w:t>
            </w:r>
          </w:p>
        </w:tc>
        <w:tc>
          <w:tcPr>
            <w:tcW w:w="397" w:type="dxa"/>
            <w:textDirection w:val="btLr"/>
            <w:vAlign w:val="center"/>
          </w:tcPr>
          <w:p w14:paraId="61C5FE0B" w14:textId="77777777" w:rsidR="004C7AF3" w:rsidRPr="00AA78D3" w:rsidRDefault="004C7AF3" w:rsidP="00400F39">
            <w:pPr>
              <w:ind w:left="113" w:right="113"/>
              <w:jc w:val="cente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03AFD2E0" w14:textId="77777777" w:rsidR="004C7AF3" w:rsidRPr="00AA78D3" w:rsidRDefault="004C7AF3"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4C7AF3" w:rsidRPr="00B830F6" w14:paraId="1B0FFA95"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C6BD8E0" w14:textId="77777777" w:rsidR="004C7AF3" w:rsidRPr="00B830F6" w:rsidRDefault="004C7AF3" w:rsidP="00400F39">
            <w:pPr>
              <w:pStyle w:val="TextoCentradoTabla"/>
              <w:rPr>
                <w:rFonts w:cs="Arial"/>
                <w:b w:val="0"/>
              </w:rPr>
            </w:pPr>
          </w:p>
        </w:tc>
        <w:tc>
          <w:tcPr>
            <w:tcW w:w="3402" w:type="dxa"/>
          </w:tcPr>
          <w:p w14:paraId="106BCC10" w14:textId="77777777" w:rsidR="004C7AF3" w:rsidRPr="00B830F6" w:rsidRDefault="004C7AF3" w:rsidP="00400F39">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[E] NumSiniestrosPendientes</w:t>
            </w:r>
          </w:p>
        </w:tc>
        <w:tc>
          <w:tcPr>
            <w:tcW w:w="4536" w:type="dxa"/>
            <w:vAlign w:val="center"/>
          </w:tcPr>
          <w:p w14:paraId="12804E9E" w14:textId="77777777" w:rsidR="004C7AF3" w:rsidRPr="00AA78D3" w:rsidRDefault="004C7AF3" w:rsidP="00400F39">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 xml:space="preserve">Número de siniestros pendientes </w:t>
            </w:r>
            <w:r w:rsidR="00740EBD">
              <w:t xml:space="preserve"> </w:t>
            </w:r>
            <w:r w:rsidR="00740EBD" w:rsidRPr="00740EBD">
              <w:rPr>
                <w:rFonts w:cs="Arial"/>
                <w:snapToGrid w:val="0"/>
                <w:sz w:val="16"/>
                <w:szCs w:val="16"/>
                <w:lang w:val="es-ES_tradnl"/>
              </w:rPr>
              <w:t>durante el año en el que se está realizando el reporte por siniestros ocurridos en el año anterior al del reporte</w:t>
            </w:r>
          </w:p>
        </w:tc>
        <w:tc>
          <w:tcPr>
            <w:tcW w:w="397" w:type="dxa"/>
            <w:textDirection w:val="btLr"/>
            <w:vAlign w:val="center"/>
          </w:tcPr>
          <w:p w14:paraId="5F54BDD7" w14:textId="77777777" w:rsidR="004C7AF3" w:rsidRPr="00AA78D3" w:rsidRDefault="004C7AF3" w:rsidP="00400F39">
            <w:pPr>
              <w:ind w:left="113" w:right="113"/>
              <w:jc w:val="cente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5103D505" w14:textId="77777777" w:rsidR="004C7AF3" w:rsidRPr="00AA78D3" w:rsidRDefault="004C7AF3" w:rsidP="00400F39">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5711A4" w:rsidRPr="00B830F6" w14:paraId="6A3E427F"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4F0CF0D5" w14:textId="77777777" w:rsidR="005711A4" w:rsidRPr="00B830F6" w:rsidRDefault="000B6351" w:rsidP="00400F39">
            <w:pPr>
              <w:pStyle w:val="TextoCentradoTabla"/>
              <w:rPr>
                <w:rFonts w:cs="Arial"/>
                <w:b w:val="0"/>
              </w:rPr>
            </w:pPr>
            <w:r>
              <w:rPr>
                <w:rFonts w:cs="Arial"/>
                <w:b w:val="0"/>
              </w:rPr>
              <w:t>[E]</w:t>
            </w:r>
            <w:r w:rsidR="00EC6F55" w:rsidRPr="00843BD6">
              <w:rPr>
                <w:rFonts w:cs="Arial"/>
                <w:b w:val="0"/>
              </w:rPr>
              <w:t>AnnoActualMenosDos</w:t>
            </w:r>
          </w:p>
        </w:tc>
        <w:tc>
          <w:tcPr>
            <w:tcW w:w="3402" w:type="dxa"/>
          </w:tcPr>
          <w:p w14:paraId="3E7FF8E4" w14:textId="77777777" w:rsidR="005711A4" w:rsidRPr="00B830F6" w:rsidRDefault="008252A6" w:rsidP="00400F39">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[E ]</w:t>
            </w:r>
            <w:r w:rsidR="005711A4">
              <w:rPr>
                <w:rFonts w:cs="Arial"/>
              </w:rPr>
              <w:t>Anno</w:t>
            </w:r>
          </w:p>
        </w:tc>
        <w:tc>
          <w:tcPr>
            <w:tcW w:w="4536" w:type="dxa"/>
            <w:vAlign w:val="center"/>
          </w:tcPr>
          <w:p w14:paraId="4E7C10AE" w14:textId="77777777" w:rsidR="005711A4" w:rsidRPr="00AA78D3" w:rsidRDefault="005711A4" w:rsidP="00400F39">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Dos años calendario anterior al año en el que se está realizando el reporte.</w:t>
            </w:r>
          </w:p>
        </w:tc>
        <w:tc>
          <w:tcPr>
            <w:tcW w:w="397" w:type="dxa"/>
            <w:textDirection w:val="btLr"/>
            <w:vAlign w:val="center"/>
          </w:tcPr>
          <w:p w14:paraId="0898B27D" w14:textId="77777777" w:rsidR="005711A4" w:rsidRPr="00AA78D3" w:rsidRDefault="005711A4" w:rsidP="00400F39">
            <w:pPr>
              <w:ind w:left="113" w:right="113"/>
              <w:jc w:val="cente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65041FA1" w14:textId="77777777" w:rsidR="005711A4" w:rsidRPr="00AA78D3" w:rsidRDefault="005711A4" w:rsidP="00400F39">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8252A6" w:rsidRPr="00B830F6" w14:paraId="1D8FB084"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189E843" w14:textId="77777777" w:rsidR="008252A6" w:rsidRPr="00B830F6" w:rsidRDefault="008252A6" w:rsidP="008252A6">
            <w:pPr>
              <w:pStyle w:val="TextoCentradoTabla"/>
              <w:rPr>
                <w:rFonts w:cs="Arial"/>
                <w:b w:val="0"/>
              </w:rPr>
            </w:pPr>
          </w:p>
        </w:tc>
        <w:tc>
          <w:tcPr>
            <w:tcW w:w="3402" w:type="dxa"/>
          </w:tcPr>
          <w:p w14:paraId="52A04248" w14:textId="77777777" w:rsidR="008252A6" w:rsidRPr="00B830F6" w:rsidRDefault="008252A6" w:rsidP="00F5071A">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 xml:space="preserve">[E] </w:t>
            </w:r>
            <w:r w:rsidR="000D6445" w:rsidRPr="0034241E">
              <w:rPr>
                <w:rFonts w:cs="Arial"/>
              </w:rPr>
              <w:t xml:space="preserve"> </w:t>
            </w:r>
            <w:r w:rsidR="00DA469F">
              <w:rPr>
                <w:rFonts w:cs="Arial"/>
              </w:rPr>
              <w:t>Importe</w:t>
            </w:r>
            <w:r w:rsidR="000D6445" w:rsidRPr="0034241E">
              <w:rPr>
                <w:rFonts w:cs="Arial"/>
              </w:rPr>
              <w:t>Pagad</w:t>
            </w:r>
            <w:r w:rsidR="000D6445">
              <w:rPr>
                <w:rFonts w:cs="Arial"/>
              </w:rPr>
              <w:t>o</w:t>
            </w:r>
          </w:p>
        </w:tc>
        <w:tc>
          <w:tcPr>
            <w:tcW w:w="4536" w:type="dxa"/>
            <w:vAlign w:val="center"/>
          </w:tcPr>
          <w:p w14:paraId="691BAC61" w14:textId="77777777" w:rsidR="008252A6" w:rsidRPr="00AA78D3" w:rsidRDefault="00F51782" w:rsidP="008252A6">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F51782">
              <w:rPr>
                <w:rFonts w:cs="Arial"/>
                <w:snapToGrid w:val="0"/>
                <w:sz w:val="16"/>
                <w:szCs w:val="16"/>
                <w:lang w:val="es-ES_tradnl"/>
              </w:rPr>
              <w:t>Importe pagado durante el año en el que se está realizando el reporte por siniestros ocurridos dos  años antes al del reporte</w:t>
            </w:r>
          </w:p>
        </w:tc>
        <w:tc>
          <w:tcPr>
            <w:tcW w:w="397" w:type="dxa"/>
            <w:textDirection w:val="btLr"/>
            <w:vAlign w:val="center"/>
          </w:tcPr>
          <w:p w14:paraId="65B0F87A" w14:textId="77777777" w:rsidR="008252A6" w:rsidRPr="00AA78D3" w:rsidRDefault="008252A6" w:rsidP="008252A6">
            <w:pPr>
              <w:ind w:left="113" w:right="113"/>
              <w:jc w:val="cente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51394818" w14:textId="77777777" w:rsidR="008252A6" w:rsidRPr="00AA78D3" w:rsidRDefault="008252A6" w:rsidP="008252A6">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8252A6" w:rsidRPr="00B830F6" w14:paraId="1ECDA320"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C736BBB" w14:textId="77777777" w:rsidR="008252A6" w:rsidRPr="00B830F6" w:rsidRDefault="008252A6" w:rsidP="008252A6">
            <w:pPr>
              <w:pStyle w:val="TextoCentradoTabla"/>
              <w:rPr>
                <w:rFonts w:cs="Arial"/>
                <w:b w:val="0"/>
              </w:rPr>
            </w:pPr>
          </w:p>
        </w:tc>
        <w:tc>
          <w:tcPr>
            <w:tcW w:w="3402" w:type="dxa"/>
          </w:tcPr>
          <w:p w14:paraId="62F8AC1D" w14:textId="77777777" w:rsidR="008252A6" w:rsidRPr="00B830F6" w:rsidRDefault="008252A6" w:rsidP="008252A6">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[E] ProvisionFinalPeriodo</w:t>
            </w:r>
          </w:p>
        </w:tc>
        <w:tc>
          <w:tcPr>
            <w:tcW w:w="4536" w:type="dxa"/>
            <w:vAlign w:val="center"/>
          </w:tcPr>
          <w:p w14:paraId="78EFC3CD" w14:textId="77777777" w:rsidR="008252A6" w:rsidRPr="00AA78D3" w:rsidRDefault="00F51782" w:rsidP="008252A6">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F51782">
              <w:rPr>
                <w:rFonts w:cs="Arial"/>
                <w:snapToGrid w:val="0"/>
                <w:sz w:val="16"/>
                <w:szCs w:val="16"/>
                <w:lang w:val="es-ES_tradnl"/>
              </w:rPr>
              <w:t>Provisión para siniestros reportados al final del año en que se está realizando el reporte por siniestros ocurridos dos años antes al del reporte.</w:t>
            </w:r>
          </w:p>
        </w:tc>
        <w:tc>
          <w:tcPr>
            <w:tcW w:w="397" w:type="dxa"/>
            <w:textDirection w:val="btLr"/>
            <w:vAlign w:val="center"/>
          </w:tcPr>
          <w:p w14:paraId="21378590" w14:textId="77777777" w:rsidR="008252A6" w:rsidRPr="00AA78D3" w:rsidRDefault="008252A6" w:rsidP="008252A6">
            <w:pPr>
              <w:ind w:left="113" w:right="113"/>
              <w:jc w:val="cente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6A0BA2FA" w14:textId="77777777" w:rsidR="005B4A1E" w:rsidRDefault="005B4A1E" w:rsidP="009B7AA1">
            <w:pPr>
              <w:pStyle w:val="Prrafodelista"/>
              <w:numPr>
                <w:ilvl w:val="0"/>
                <w:numId w:val="46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B783D77" w14:textId="77777777" w:rsidR="005B4A1E" w:rsidRPr="00452B09" w:rsidRDefault="005B4A1E" w:rsidP="009B7AA1">
            <w:pPr>
              <w:pStyle w:val="Prrafodelista"/>
              <w:numPr>
                <w:ilvl w:val="0"/>
                <w:numId w:val="460"/>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EDAE69B" w14:textId="77777777" w:rsidR="008252A6" w:rsidRPr="00AA78D3" w:rsidRDefault="008252A6" w:rsidP="008252A6">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8252A6" w:rsidRPr="00B830F6" w14:paraId="04213971"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1F7BBCB" w14:textId="77777777" w:rsidR="008252A6" w:rsidRPr="00B830F6" w:rsidRDefault="008252A6" w:rsidP="008252A6">
            <w:pPr>
              <w:pStyle w:val="TextoCentradoTabla"/>
              <w:rPr>
                <w:rFonts w:cs="Arial"/>
                <w:b w:val="0"/>
              </w:rPr>
            </w:pPr>
          </w:p>
        </w:tc>
        <w:tc>
          <w:tcPr>
            <w:tcW w:w="3402" w:type="dxa"/>
          </w:tcPr>
          <w:p w14:paraId="27EC4B4A" w14:textId="77777777" w:rsidR="008252A6" w:rsidRPr="00B830F6" w:rsidRDefault="008252A6" w:rsidP="008252A6">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[E] RecobrosEfectuados</w:t>
            </w:r>
          </w:p>
        </w:tc>
        <w:tc>
          <w:tcPr>
            <w:tcW w:w="4536" w:type="dxa"/>
            <w:vAlign w:val="center"/>
          </w:tcPr>
          <w:p w14:paraId="2F1128FB" w14:textId="77777777" w:rsidR="008252A6" w:rsidRPr="00AA78D3" w:rsidRDefault="008252A6" w:rsidP="008252A6">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 xml:space="preserve">Importe total de los </w:t>
            </w:r>
            <w:r w:rsidR="00F51782">
              <w:t xml:space="preserve"> </w:t>
            </w:r>
            <w:r w:rsidR="00F51782">
              <w:rPr>
                <w:rFonts w:cs="Arial"/>
                <w:snapToGrid w:val="0"/>
                <w:sz w:val="16"/>
                <w:szCs w:val="16"/>
                <w:lang w:val="es-ES_tradnl"/>
              </w:rPr>
              <w:t>r</w:t>
            </w:r>
            <w:r w:rsidR="00F51782" w:rsidRPr="00F51782">
              <w:rPr>
                <w:rFonts w:cs="Arial"/>
                <w:snapToGrid w:val="0"/>
                <w:sz w:val="16"/>
                <w:szCs w:val="16"/>
                <w:lang w:val="es-ES_tradnl"/>
              </w:rPr>
              <w:t>ecobros efectuados durante el año en el que se está realizando el reporte por siniestros ocurridos doa años antes al del reporte</w:t>
            </w:r>
          </w:p>
        </w:tc>
        <w:tc>
          <w:tcPr>
            <w:tcW w:w="397" w:type="dxa"/>
            <w:textDirection w:val="btLr"/>
            <w:vAlign w:val="center"/>
          </w:tcPr>
          <w:p w14:paraId="405DE985" w14:textId="77777777" w:rsidR="008252A6" w:rsidRPr="00AA78D3" w:rsidRDefault="008252A6" w:rsidP="008252A6">
            <w:pPr>
              <w:ind w:left="113" w:right="113"/>
              <w:jc w:val="cente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6DD45FF7" w14:textId="77777777" w:rsidR="005B4A1E" w:rsidRDefault="005B4A1E" w:rsidP="009B7AA1">
            <w:pPr>
              <w:pStyle w:val="Prrafodelista"/>
              <w:numPr>
                <w:ilvl w:val="0"/>
                <w:numId w:val="46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7727FF8" w14:textId="77777777" w:rsidR="005B4A1E" w:rsidRPr="00452B09" w:rsidRDefault="005B4A1E" w:rsidP="009B7AA1">
            <w:pPr>
              <w:pStyle w:val="Prrafodelista"/>
              <w:numPr>
                <w:ilvl w:val="0"/>
                <w:numId w:val="461"/>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4EA3FCAC" w14:textId="77777777" w:rsidR="008252A6" w:rsidRPr="00AA78D3" w:rsidRDefault="008252A6" w:rsidP="008252A6">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8252A6" w:rsidRPr="00B830F6" w14:paraId="55623E62"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9A54732" w14:textId="77777777" w:rsidR="008252A6" w:rsidRPr="00B830F6" w:rsidRDefault="008252A6" w:rsidP="008252A6">
            <w:pPr>
              <w:pStyle w:val="TextoCentradoTabla"/>
              <w:rPr>
                <w:rFonts w:cs="Arial"/>
                <w:b w:val="0"/>
              </w:rPr>
            </w:pPr>
          </w:p>
        </w:tc>
        <w:tc>
          <w:tcPr>
            <w:tcW w:w="3402" w:type="dxa"/>
          </w:tcPr>
          <w:p w14:paraId="24A903E9" w14:textId="77777777" w:rsidR="008252A6" w:rsidRPr="00B830F6" w:rsidRDefault="008252A6" w:rsidP="00220344">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[E] NumSiniestros</w:t>
            </w:r>
            <w:r w:rsidR="00220344">
              <w:rPr>
                <w:rFonts w:cs="Arial"/>
              </w:rPr>
              <w:t>Reportados</w:t>
            </w:r>
          </w:p>
        </w:tc>
        <w:tc>
          <w:tcPr>
            <w:tcW w:w="4536" w:type="dxa"/>
            <w:vAlign w:val="center"/>
          </w:tcPr>
          <w:p w14:paraId="0307C4B6" w14:textId="77777777" w:rsidR="008252A6" w:rsidRPr="00AA78D3" w:rsidRDefault="008252A6" w:rsidP="008252A6">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 xml:space="preserve">Número de siniestros </w:t>
            </w:r>
            <w:r w:rsidR="00F51782">
              <w:t xml:space="preserve"> </w:t>
            </w:r>
            <w:r w:rsidR="00F51782">
              <w:rPr>
                <w:rFonts w:cs="Arial"/>
                <w:snapToGrid w:val="0"/>
                <w:sz w:val="16"/>
                <w:szCs w:val="16"/>
                <w:lang w:val="es-ES_tradnl"/>
              </w:rPr>
              <w:t>r</w:t>
            </w:r>
            <w:r w:rsidR="00F51782" w:rsidRPr="00F51782">
              <w:rPr>
                <w:rFonts w:cs="Arial"/>
                <w:snapToGrid w:val="0"/>
                <w:sz w:val="16"/>
                <w:szCs w:val="16"/>
                <w:lang w:val="es-ES_tradnl"/>
              </w:rPr>
              <w:t>eportados durante el año en el que se está realizando el reporte por siniestros ocurridos  dos años antes al del reporte</w:t>
            </w:r>
          </w:p>
        </w:tc>
        <w:tc>
          <w:tcPr>
            <w:tcW w:w="397" w:type="dxa"/>
            <w:textDirection w:val="btLr"/>
            <w:vAlign w:val="center"/>
          </w:tcPr>
          <w:p w14:paraId="5C121D08" w14:textId="77777777" w:rsidR="008252A6" w:rsidRPr="00AA78D3" w:rsidRDefault="008252A6" w:rsidP="008252A6">
            <w:pPr>
              <w:ind w:left="113" w:right="113"/>
              <w:jc w:val="cente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3DF0AE79" w14:textId="77777777" w:rsidR="008252A6" w:rsidRPr="00AA78D3" w:rsidRDefault="008252A6" w:rsidP="008252A6">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8252A6" w:rsidRPr="00B830F6" w14:paraId="7F7C9F0F"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5001B0E" w14:textId="77777777" w:rsidR="008252A6" w:rsidRPr="00B830F6" w:rsidRDefault="008252A6" w:rsidP="008252A6">
            <w:pPr>
              <w:pStyle w:val="TextoCentradoTabla"/>
              <w:rPr>
                <w:rFonts w:cs="Arial"/>
                <w:b w:val="0"/>
              </w:rPr>
            </w:pPr>
          </w:p>
        </w:tc>
        <w:tc>
          <w:tcPr>
            <w:tcW w:w="3402" w:type="dxa"/>
          </w:tcPr>
          <w:p w14:paraId="601ABFAD" w14:textId="77777777" w:rsidR="008252A6" w:rsidRPr="00B830F6" w:rsidRDefault="008252A6" w:rsidP="008252A6">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[E] NumSiniestrosReabiertos</w:t>
            </w:r>
          </w:p>
        </w:tc>
        <w:tc>
          <w:tcPr>
            <w:tcW w:w="4536" w:type="dxa"/>
            <w:vAlign w:val="center"/>
          </w:tcPr>
          <w:p w14:paraId="7D3836A5" w14:textId="77777777" w:rsidR="008252A6" w:rsidRPr="00AA78D3" w:rsidRDefault="008252A6" w:rsidP="008252A6">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 xml:space="preserve">Número de siniestros reabiertos </w:t>
            </w:r>
            <w:r w:rsidR="00F51782">
              <w:t xml:space="preserve"> </w:t>
            </w:r>
            <w:r w:rsidR="00F51782" w:rsidRPr="00F51782">
              <w:rPr>
                <w:rFonts w:cs="Arial"/>
                <w:snapToGrid w:val="0"/>
                <w:sz w:val="16"/>
                <w:szCs w:val="16"/>
                <w:lang w:val="es-ES_tradnl"/>
              </w:rPr>
              <w:t>durante el año en el que se está realizando el reporte por siniestros ocurridos dos años antes al del reporte</w:t>
            </w:r>
          </w:p>
        </w:tc>
        <w:tc>
          <w:tcPr>
            <w:tcW w:w="397" w:type="dxa"/>
            <w:textDirection w:val="btLr"/>
            <w:vAlign w:val="center"/>
          </w:tcPr>
          <w:p w14:paraId="7095603C" w14:textId="77777777" w:rsidR="008252A6" w:rsidRPr="00AA78D3" w:rsidRDefault="008252A6" w:rsidP="008252A6">
            <w:pPr>
              <w:ind w:left="113" w:right="113"/>
              <w:jc w:val="cente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2D99C739" w14:textId="77777777" w:rsidR="008252A6" w:rsidRPr="00AA78D3" w:rsidRDefault="008252A6" w:rsidP="008252A6">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8252A6" w:rsidRPr="00B830F6" w14:paraId="6A5D33C4"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AEEFBFB" w14:textId="77777777" w:rsidR="008252A6" w:rsidRPr="00B830F6" w:rsidRDefault="008252A6" w:rsidP="008252A6">
            <w:pPr>
              <w:pStyle w:val="TextoCentradoTabla"/>
              <w:rPr>
                <w:rFonts w:cs="Arial"/>
                <w:b w:val="0"/>
              </w:rPr>
            </w:pPr>
          </w:p>
        </w:tc>
        <w:tc>
          <w:tcPr>
            <w:tcW w:w="3402" w:type="dxa"/>
          </w:tcPr>
          <w:p w14:paraId="6D45BDFF" w14:textId="77777777" w:rsidR="008252A6" w:rsidRPr="00B830F6" w:rsidRDefault="008252A6" w:rsidP="008252A6">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[E] NumSiniestrosPendientes</w:t>
            </w:r>
          </w:p>
        </w:tc>
        <w:tc>
          <w:tcPr>
            <w:tcW w:w="4536" w:type="dxa"/>
            <w:vAlign w:val="center"/>
          </w:tcPr>
          <w:p w14:paraId="2796DC8B" w14:textId="77777777" w:rsidR="008252A6" w:rsidRPr="00AA78D3" w:rsidRDefault="008252A6" w:rsidP="008252A6">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 xml:space="preserve">Número de siniestros pendientes </w:t>
            </w:r>
            <w:r w:rsidR="00F51782">
              <w:t xml:space="preserve"> </w:t>
            </w:r>
            <w:r w:rsidR="00F51782" w:rsidRPr="00F51782">
              <w:rPr>
                <w:rFonts w:cs="Arial"/>
                <w:snapToGrid w:val="0"/>
                <w:sz w:val="16"/>
                <w:szCs w:val="16"/>
                <w:lang w:val="es-ES_tradnl"/>
              </w:rPr>
              <w:t>durante el año en el que se está realizando el reporte por siniestros ocurridos dos años antes al del reporte</w:t>
            </w:r>
          </w:p>
        </w:tc>
        <w:tc>
          <w:tcPr>
            <w:tcW w:w="397" w:type="dxa"/>
            <w:textDirection w:val="btLr"/>
            <w:vAlign w:val="center"/>
          </w:tcPr>
          <w:p w14:paraId="6197928A" w14:textId="77777777" w:rsidR="008252A6" w:rsidRPr="00AA78D3" w:rsidRDefault="008252A6" w:rsidP="008252A6">
            <w:pPr>
              <w:ind w:left="113" w:right="113"/>
              <w:jc w:val="cente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0EDDB45E" w14:textId="77777777" w:rsidR="008252A6" w:rsidRPr="00AA78D3" w:rsidRDefault="008252A6" w:rsidP="008252A6">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8252A6" w:rsidRPr="00B830F6" w14:paraId="64C40989"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1497DA32" w14:textId="77777777" w:rsidR="008252A6" w:rsidRPr="00B830F6" w:rsidRDefault="000B6351" w:rsidP="008252A6">
            <w:pPr>
              <w:pStyle w:val="TextoCentradoTabla"/>
              <w:rPr>
                <w:rFonts w:cs="Arial"/>
                <w:b w:val="0"/>
              </w:rPr>
            </w:pPr>
            <w:r>
              <w:rPr>
                <w:rFonts w:cs="Arial"/>
                <w:b w:val="0"/>
              </w:rPr>
              <w:t>[E]</w:t>
            </w:r>
            <w:r w:rsidR="008252A6">
              <w:rPr>
                <w:rFonts w:cs="Arial"/>
                <w:b w:val="0"/>
              </w:rPr>
              <w:t>AnnoActualMenosTres</w:t>
            </w:r>
          </w:p>
        </w:tc>
        <w:tc>
          <w:tcPr>
            <w:tcW w:w="3402" w:type="dxa"/>
          </w:tcPr>
          <w:p w14:paraId="209A6A89" w14:textId="77777777" w:rsidR="008252A6" w:rsidRPr="00B830F6" w:rsidRDefault="008252A6" w:rsidP="008252A6">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Pr>
                <w:rFonts w:cs="Arial"/>
              </w:rPr>
              <w:t>[E ]Anno</w:t>
            </w:r>
          </w:p>
        </w:tc>
        <w:tc>
          <w:tcPr>
            <w:tcW w:w="4536" w:type="dxa"/>
            <w:vAlign w:val="center"/>
          </w:tcPr>
          <w:p w14:paraId="5EF5D05A" w14:textId="77777777" w:rsidR="008252A6" w:rsidRPr="00AA78D3" w:rsidRDefault="008252A6" w:rsidP="008252A6">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Tres años calendario anterior al año en el que se está realizando el reporte.</w:t>
            </w:r>
          </w:p>
        </w:tc>
        <w:tc>
          <w:tcPr>
            <w:tcW w:w="397" w:type="dxa"/>
            <w:textDirection w:val="btLr"/>
            <w:vAlign w:val="center"/>
          </w:tcPr>
          <w:p w14:paraId="1746EA95" w14:textId="77777777" w:rsidR="008252A6" w:rsidRPr="00AA78D3" w:rsidRDefault="008252A6" w:rsidP="008252A6">
            <w:pPr>
              <w:ind w:left="113" w:right="113"/>
              <w:jc w:val="cente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16A22076" w14:textId="77777777" w:rsidR="008252A6" w:rsidRPr="00AA78D3" w:rsidRDefault="008252A6" w:rsidP="008252A6">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8252A6" w:rsidRPr="00B830F6" w14:paraId="445ED1D1"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FAEAF3A" w14:textId="77777777" w:rsidR="008252A6" w:rsidRPr="00B830F6" w:rsidRDefault="008252A6" w:rsidP="008252A6">
            <w:pPr>
              <w:pStyle w:val="TextoCentradoTabla"/>
              <w:rPr>
                <w:rFonts w:cs="Arial"/>
                <w:b w:val="0"/>
              </w:rPr>
            </w:pPr>
          </w:p>
        </w:tc>
        <w:tc>
          <w:tcPr>
            <w:tcW w:w="3402" w:type="dxa"/>
          </w:tcPr>
          <w:p w14:paraId="7B851178" w14:textId="77777777" w:rsidR="008252A6" w:rsidRPr="00B830F6" w:rsidRDefault="008252A6" w:rsidP="00F5071A">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 xml:space="preserve">[E] </w:t>
            </w:r>
            <w:r w:rsidR="000D6445" w:rsidRPr="0034241E">
              <w:rPr>
                <w:rFonts w:cs="Arial"/>
              </w:rPr>
              <w:t xml:space="preserve"> </w:t>
            </w:r>
            <w:r w:rsidR="00DA469F">
              <w:rPr>
                <w:rFonts w:cs="Arial"/>
              </w:rPr>
              <w:t>Importe</w:t>
            </w:r>
            <w:r w:rsidR="000D6445" w:rsidRPr="0034241E">
              <w:rPr>
                <w:rFonts w:cs="Arial"/>
              </w:rPr>
              <w:t>Pagad</w:t>
            </w:r>
            <w:r w:rsidR="000D6445">
              <w:rPr>
                <w:rFonts w:cs="Arial"/>
              </w:rPr>
              <w:t>o</w:t>
            </w:r>
          </w:p>
        </w:tc>
        <w:tc>
          <w:tcPr>
            <w:tcW w:w="4536" w:type="dxa"/>
            <w:vAlign w:val="center"/>
          </w:tcPr>
          <w:p w14:paraId="3AFC1AC9" w14:textId="77777777" w:rsidR="008252A6" w:rsidRPr="00AA78D3" w:rsidRDefault="00F51782" w:rsidP="008252A6">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F51782">
              <w:rPr>
                <w:rFonts w:cs="Arial"/>
                <w:snapToGrid w:val="0"/>
                <w:sz w:val="16"/>
                <w:szCs w:val="16"/>
                <w:lang w:val="es-ES_tradnl"/>
              </w:rPr>
              <w:t>Importe pagado durante el año en el que se está realizando el reporte por siniestros ocurridos tres años antes al del reporte</w:t>
            </w:r>
          </w:p>
        </w:tc>
        <w:tc>
          <w:tcPr>
            <w:tcW w:w="397" w:type="dxa"/>
            <w:textDirection w:val="btLr"/>
            <w:vAlign w:val="center"/>
          </w:tcPr>
          <w:p w14:paraId="749C63F6" w14:textId="77777777" w:rsidR="008252A6" w:rsidRPr="00AA78D3" w:rsidRDefault="008252A6" w:rsidP="008252A6">
            <w:pPr>
              <w:ind w:left="113" w:right="113"/>
              <w:jc w:val="cente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2EB3D77E" w14:textId="77777777" w:rsidR="008252A6" w:rsidRPr="00AA78D3" w:rsidRDefault="008252A6" w:rsidP="008252A6">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8252A6" w:rsidRPr="00B830F6" w14:paraId="7B22A1F8"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4A41EFD" w14:textId="77777777" w:rsidR="008252A6" w:rsidRPr="00B830F6" w:rsidRDefault="008252A6" w:rsidP="008252A6">
            <w:pPr>
              <w:pStyle w:val="TextoCentradoTabla"/>
              <w:rPr>
                <w:rFonts w:cs="Arial"/>
                <w:b w:val="0"/>
              </w:rPr>
            </w:pPr>
          </w:p>
        </w:tc>
        <w:tc>
          <w:tcPr>
            <w:tcW w:w="3402" w:type="dxa"/>
          </w:tcPr>
          <w:p w14:paraId="27457E25" w14:textId="77777777" w:rsidR="008252A6" w:rsidRPr="00B830F6" w:rsidRDefault="008252A6" w:rsidP="008252A6">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[E] ProvisionFinalPeriodo</w:t>
            </w:r>
          </w:p>
        </w:tc>
        <w:tc>
          <w:tcPr>
            <w:tcW w:w="4536" w:type="dxa"/>
            <w:vAlign w:val="center"/>
          </w:tcPr>
          <w:p w14:paraId="300507B1" w14:textId="77777777" w:rsidR="008252A6" w:rsidRPr="00AA78D3" w:rsidRDefault="00F51782" w:rsidP="008252A6">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F51782">
              <w:rPr>
                <w:rFonts w:cs="Arial"/>
                <w:snapToGrid w:val="0"/>
                <w:sz w:val="16"/>
                <w:szCs w:val="16"/>
                <w:lang w:val="es-ES_tradnl"/>
              </w:rPr>
              <w:t>Provisión para siniestros reportados al final del año en que se está realizando el reporte por siniestros ocurridos tres años antes al del reporte.</w:t>
            </w:r>
          </w:p>
        </w:tc>
        <w:tc>
          <w:tcPr>
            <w:tcW w:w="397" w:type="dxa"/>
            <w:textDirection w:val="btLr"/>
            <w:vAlign w:val="center"/>
          </w:tcPr>
          <w:p w14:paraId="4C04D842" w14:textId="77777777" w:rsidR="008252A6" w:rsidRPr="00AA78D3" w:rsidRDefault="008252A6" w:rsidP="008252A6">
            <w:pPr>
              <w:ind w:left="113" w:right="113"/>
              <w:jc w:val="cente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70E93656" w14:textId="77777777" w:rsidR="005B4A1E" w:rsidRDefault="005B4A1E" w:rsidP="009B7AA1">
            <w:pPr>
              <w:pStyle w:val="Prrafodelista"/>
              <w:numPr>
                <w:ilvl w:val="0"/>
                <w:numId w:val="46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3DD683B1" w14:textId="77777777" w:rsidR="005B4A1E" w:rsidRPr="00452B09" w:rsidRDefault="005B4A1E" w:rsidP="009B7AA1">
            <w:pPr>
              <w:pStyle w:val="Prrafodelista"/>
              <w:numPr>
                <w:ilvl w:val="0"/>
                <w:numId w:val="46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9870047" w14:textId="77777777" w:rsidR="008252A6" w:rsidRPr="00AA78D3" w:rsidRDefault="008252A6" w:rsidP="008252A6">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8252A6" w:rsidRPr="00B830F6" w14:paraId="2F88D651"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AACA2CC" w14:textId="77777777" w:rsidR="008252A6" w:rsidRPr="00B830F6" w:rsidRDefault="008252A6" w:rsidP="008252A6">
            <w:pPr>
              <w:pStyle w:val="TextoCentradoTabla"/>
              <w:rPr>
                <w:rFonts w:cs="Arial"/>
                <w:b w:val="0"/>
              </w:rPr>
            </w:pPr>
          </w:p>
        </w:tc>
        <w:tc>
          <w:tcPr>
            <w:tcW w:w="3402" w:type="dxa"/>
          </w:tcPr>
          <w:p w14:paraId="4BEE681E" w14:textId="77777777" w:rsidR="008252A6" w:rsidRPr="00B830F6" w:rsidRDefault="008252A6" w:rsidP="008252A6">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[E] RecobrosEfectuados</w:t>
            </w:r>
          </w:p>
        </w:tc>
        <w:tc>
          <w:tcPr>
            <w:tcW w:w="4536" w:type="dxa"/>
            <w:vAlign w:val="center"/>
          </w:tcPr>
          <w:p w14:paraId="141D120E" w14:textId="77777777" w:rsidR="008252A6" w:rsidRPr="00AA78D3" w:rsidRDefault="008252A6" w:rsidP="008252A6">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 xml:space="preserve">Importe total de los recobros </w:t>
            </w:r>
            <w:r w:rsidR="00F51782" w:rsidRPr="00F51782">
              <w:rPr>
                <w:rFonts w:cs="Arial"/>
                <w:snapToGrid w:val="0"/>
                <w:sz w:val="16"/>
                <w:szCs w:val="16"/>
                <w:lang w:val="es-ES_tradnl"/>
              </w:rPr>
              <w:t>efectuados durante el año en el que se está realizando el reporte por siniestros ocurridos tres  años antes al del reporte</w:t>
            </w:r>
          </w:p>
        </w:tc>
        <w:tc>
          <w:tcPr>
            <w:tcW w:w="397" w:type="dxa"/>
            <w:textDirection w:val="btLr"/>
            <w:vAlign w:val="center"/>
          </w:tcPr>
          <w:p w14:paraId="3A4A5DAE" w14:textId="77777777" w:rsidR="008252A6" w:rsidRPr="00AA78D3" w:rsidRDefault="008252A6" w:rsidP="008252A6">
            <w:pPr>
              <w:ind w:left="113" w:right="113"/>
              <w:jc w:val="cente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51F8B7B3" w14:textId="77777777" w:rsidR="005B4A1E" w:rsidRDefault="005B4A1E" w:rsidP="009B7AA1">
            <w:pPr>
              <w:pStyle w:val="Prrafodelista"/>
              <w:numPr>
                <w:ilvl w:val="0"/>
                <w:numId w:val="46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4DAC1F8C" w14:textId="77777777" w:rsidR="005B4A1E" w:rsidRPr="00452B09" w:rsidRDefault="005B4A1E" w:rsidP="009B7AA1">
            <w:pPr>
              <w:pStyle w:val="Prrafodelista"/>
              <w:numPr>
                <w:ilvl w:val="0"/>
                <w:numId w:val="46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5F432FAD" w14:textId="77777777" w:rsidR="008252A6" w:rsidRPr="00AA78D3" w:rsidRDefault="008252A6" w:rsidP="008252A6">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8252A6" w:rsidRPr="00B830F6" w14:paraId="36D9837C"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F92AC6E" w14:textId="77777777" w:rsidR="008252A6" w:rsidRPr="00B830F6" w:rsidRDefault="008252A6" w:rsidP="008252A6">
            <w:pPr>
              <w:pStyle w:val="TextoCentradoTabla"/>
              <w:rPr>
                <w:rFonts w:cs="Arial"/>
                <w:b w:val="0"/>
              </w:rPr>
            </w:pPr>
          </w:p>
        </w:tc>
        <w:tc>
          <w:tcPr>
            <w:tcW w:w="3402" w:type="dxa"/>
          </w:tcPr>
          <w:p w14:paraId="28EDCAFC" w14:textId="77777777" w:rsidR="008252A6" w:rsidRPr="00B830F6" w:rsidRDefault="008252A6" w:rsidP="00220344">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[E] NumSiniestros</w:t>
            </w:r>
            <w:r w:rsidR="00220344">
              <w:rPr>
                <w:rFonts w:cs="Arial"/>
              </w:rPr>
              <w:t>Reportados</w:t>
            </w:r>
          </w:p>
        </w:tc>
        <w:tc>
          <w:tcPr>
            <w:tcW w:w="4536" w:type="dxa"/>
            <w:vAlign w:val="center"/>
          </w:tcPr>
          <w:p w14:paraId="4590E2EA" w14:textId="77777777" w:rsidR="008252A6" w:rsidRPr="00F51782" w:rsidRDefault="008252A6" w:rsidP="008252A6">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CR"/>
              </w:rPr>
            </w:pPr>
            <w:r w:rsidRPr="00AA78D3">
              <w:rPr>
                <w:rFonts w:cs="Arial"/>
                <w:snapToGrid w:val="0"/>
                <w:sz w:val="16"/>
                <w:szCs w:val="16"/>
                <w:lang w:val="es-ES_tradnl"/>
              </w:rPr>
              <w:t xml:space="preserve">Número de siniestros </w:t>
            </w:r>
            <w:r w:rsidR="00F51782">
              <w:rPr>
                <w:rFonts w:cs="Arial"/>
                <w:snapToGrid w:val="0"/>
                <w:sz w:val="16"/>
                <w:szCs w:val="16"/>
                <w:lang w:val="es-ES_tradnl"/>
              </w:rPr>
              <w:t>r</w:t>
            </w:r>
            <w:r w:rsidR="00F51782" w:rsidRPr="00F51782">
              <w:rPr>
                <w:rFonts w:cs="Arial"/>
                <w:snapToGrid w:val="0"/>
                <w:sz w:val="16"/>
                <w:szCs w:val="16"/>
                <w:lang w:val="es-ES_tradnl"/>
              </w:rPr>
              <w:t>eportados durante el año en el que se está realizando el reporte por siniestros ocurridos tres años antes al del reporte</w:t>
            </w:r>
          </w:p>
        </w:tc>
        <w:tc>
          <w:tcPr>
            <w:tcW w:w="397" w:type="dxa"/>
            <w:textDirection w:val="btLr"/>
            <w:vAlign w:val="center"/>
          </w:tcPr>
          <w:p w14:paraId="625DFBC7" w14:textId="77777777" w:rsidR="008252A6" w:rsidRPr="00AA78D3" w:rsidRDefault="008252A6" w:rsidP="008252A6">
            <w:pPr>
              <w:ind w:left="113" w:right="113"/>
              <w:jc w:val="cente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4A90FA27" w14:textId="77777777" w:rsidR="008252A6" w:rsidRPr="00AA78D3" w:rsidRDefault="008252A6" w:rsidP="008252A6">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8252A6" w:rsidRPr="00B830F6" w14:paraId="138487A0"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195F34E" w14:textId="77777777" w:rsidR="008252A6" w:rsidRPr="00B830F6" w:rsidRDefault="008252A6" w:rsidP="008252A6">
            <w:pPr>
              <w:pStyle w:val="TextoCentradoTabla"/>
              <w:rPr>
                <w:rFonts w:cs="Arial"/>
                <w:b w:val="0"/>
              </w:rPr>
            </w:pPr>
          </w:p>
        </w:tc>
        <w:tc>
          <w:tcPr>
            <w:tcW w:w="3402" w:type="dxa"/>
          </w:tcPr>
          <w:p w14:paraId="00A3C737" w14:textId="77777777" w:rsidR="008252A6" w:rsidRPr="00B830F6" w:rsidRDefault="008252A6" w:rsidP="008252A6">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[E] NumSiniestrosReabiertos</w:t>
            </w:r>
          </w:p>
        </w:tc>
        <w:tc>
          <w:tcPr>
            <w:tcW w:w="4536" w:type="dxa"/>
            <w:vAlign w:val="center"/>
          </w:tcPr>
          <w:p w14:paraId="261E2E39" w14:textId="77777777" w:rsidR="008252A6" w:rsidRPr="00AA78D3" w:rsidRDefault="008252A6" w:rsidP="008252A6">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 xml:space="preserve">Número de siniestros reabiertos </w:t>
            </w:r>
            <w:r w:rsidR="00F51782">
              <w:t xml:space="preserve"> </w:t>
            </w:r>
            <w:r w:rsidR="00F51782" w:rsidRPr="00F51782">
              <w:rPr>
                <w:rFonts w:cs="Arial"/>
                <w:snapToGrid w:val="0"/>
                <w:sz w:val="16"/>
                <w:szCs w:val="16"/>
                <w:lang w:val="es-ES_tradnl"/>
              </w:rPr>
              <w:t>durante el año en el que se está realizando el reporte por siniestros ocurridos tres años antes al del reporte</w:t>
            </w:r>
          </w:p>
        </w:tc>
        <w:tc>
          <w:tcPr>
            <w:tcW w:w="397" w:type="dxa"/>
            <w:textDirection w:val="btLr"/>
            <w:vAlign w:val="center"/>
          </w:tcPr>
          <w:p w14:paraId="6EDFFEBF" w14:textId="77777777" w:rsidR="008252A6" w:rsidRPr="00AA78D3" w:rsidRDefault="008252A6" w:rsidP="008252A6">
            <w:pPr>
              <w:ind w:left="113" w:right="113"/>
              <w:jc w:val="center"/>
              <w:cnfStyle w:val="000000000000" w:firstRow="0" w:lastRow="0" w:firstColumn="0" w:lastColumn="0" w:oddVBand="0" w:evenVBand="0" w:oddHBand="0" w:evenHBand="0" w:firstRowFirstColumn="0" w:firstRowLastColumn="0" w:lastRowFirstColumn="0" w:lastRowLastColumn="0"/>
              <w:rPr>
                <w:rFonts w:eastAsia="SimSun"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223CDA04" w14:textId="77777777" w:rsidR="008252A6" w:rsidRPr="00AA78D3" w:rsidRDefault="008252A6" w:rsidP="008252A6">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8252A6" w:rsidRPr="00B830F6" w14:paraId="19F4BF47"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E53B321" w14:textId="77777777" w:rsidR="008252A6" w:rsidRPr="00B830F6" w:rsidRDefault="008252A6" w:rsidP="008252A6">
            <w:pPr>
              <w:pStyle w:val="TextoCentradoTabla"/>
              <w:rPr>
                <w:rFonts w:cs="Arial"/>
                <w:b w:val="0"/>
              </w:rPr>
            </w:pPr>
          </w:p>
        </w:tc>
        <w:tc>
          <w:tcPr>
            <w:tcW w:w="3402" w:type="dxa"/>
          </w:tcPr>
          <w:p w14:paraId="4C0BE70F" w14:textId="77777777" w:rsidR="008252A6" w:rsidRPr="00B830F6" w:rsidRDefault="008252A6" w:rsidP="008252A6">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[E] NumSiniestrosPendientes</w:t>
            </w:r>
          </w:p>
        </w:tc>
        <w:tc>
          <w:tcPr>
            <w:tcW w:w="4536" w:type="dxa"/>
            <w:vAlign w:val="center"/>
          </w:tcPr>
          <w:p w14:paraId="7FABFDC4" w14:textId="77777777" w:rsidR="008252A6" w:rsidRPr="00F51782" w:rsidRDefault="008252A6" w:rsidP="008252A6">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CR"/>
              </w:rPr>
            </w:pPr>
            <w:r w:rsidRPr="00AA78D3">
              <w:rPr>
                <w:rFonts w:cs="Arial"/>
                <w:snapToGrid w:val="0"/>
                <w:sz w:val="16"/>
                <w:szCs w:val="16"/>
                <w:lang w:val="es-ES_tradnl"/>
              </w:rPr>
              <w:t xml:space="preserve">Número de siniestros pendientes </w:t>
            </w:r>
            <w:r w:rsidR="00F51782">
              <w:t xml:space="preserve"> </w:t>
            </w:r>
            <w:r w:rsidR="00F51782" w:rsidRPr="00F51782">
              <w:rPr>
                <w:rFonts w:cs="Arial"/>
                <w:snapToGrid w:val="0"/>
                <w:sz w:val="16"/>
                <w:szCs w:val="16"/>
                <w:lang w:val="es-ES_tradnl"/>
              </w:rPr>
              <w:t>durante el año en el que se está realizando el reporte por siniestros ocurridos tres años antes al del reporte</w:t>
            </w:r>
          </w:p>
        </w:tc>
        <w:tc>
          <w:tcPr>
            <w:tcW w:w="397" w:type="dxa"/>
            <w:textDirection w:val="btLr"/>
            <w:vAlign w:val="center"/>
          </w:tcPr>
          <w:p w14:paraId="043347CF" w14:textId="77777777" w:rsidR="008252A6" w:rsidRPr="00AA78D3" w:rsidRDefault="008252A6" w:rsidP="008252A6">
            <w:pPr>
              <w:ind w:left="113" w:right="113"/>
              <w:jc w:val="center"/>
              <w:cnfStyle w:val="000000100000" w:firstRow="0" w:lastRow="0" w:firstColumn="0" w:lastColumn="0" w:oddVBand="0" w:evenVBand="0" w:oddHBand="1" w:evenHBand="0" w:firstRowFirstColumn="0" w:firstRowLastColumn="0" w:lastRowFirstColumn="0" w:lastRowLastColumn="0"/>
              <w:rPr>
                <w:rFonts w:eastAsia="SimSun"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3E569090" w14:textId="77777777" w:rsidR="008252A6" w:rsidRPr="00AA78D3" w:rsidRDefault="008252A6" w:rsidP="008252A6">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626B88" w:rsidRPr="00B830F6" w14:paraId="11F9F644"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5D5ACDE6" w14:textId="77777777" w:rsidR="00626B88" w:rsidRPr="00B830F6" w:rsidRDefault="00626B88" w:rsidP="00247695">
            <w:pPr>
              <w:pStyle w:val="TextoCentradoTabla"/>
              <w:rPr>
                <w:rFonts w:cs="Arial"/>
                <w:b w:val="0"/>
              </w:rPr>
            </w:pPr>
            <w:r>
              <w:rPr>
                <w:rFonts w:cs="Arial"/>
                <w:b w:val="0"/>
              </w:rPr>
              <w:t>[E]AnnoActualMenosCuatro</w:t>
            </w:r>
          </w:p>
        </w:tc>
        <w:tc>
          <w:tcPr>
            <w:tcW w:w="3402" w:type="dxa"/>
          </w:tcPr>
          <w:p w14:paraId="7F99D8DA" w14:textId="77777777" w:rsidR="00626B88" w:rsidRPr="00B830F6" w:rsidRDefault="00626B88" w:rsidP="00626B88">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Pr>
                <w:rFonts w:cs="Arial"/>
              </w:rPr>
              <w:t>[E ]Anno</w:t>
            </w:r>
          </w:p>
        </w:tc>
        <w:tc>
          <w:tcPr>
            <w:tcW w:w="4536" w:type="dxa"/>
            <w:vAlign w:val="center"/>
          </w:tcPr>
          <w:p w14:paraId="4C211D67" w14:textId="77777777" w:rsidR="00626B88" w:rsidRPr="00AA78D3" w:rsidRDefault="00626B88" w:rsidP="00626B88">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Cuatro</w:t>
            </w:r>
            <w:r w:rsidRPr="00AA78D3">
              <w:rPr>
                <w:rFonts w:cs="Arial"/>
                <w:snapToGrid w:val="0"/>
                <w:sz w:val="16"/>
                <w:szCs w:val="16"/>
                <w:lang w:val="es-ES_tradnl"/>
              </w:rPr>
              <w:t xml:space="preserve"> años calendario anterior al año en el que se está realizando el reporte.</w:t>
            </w:r>
          </w:p>
        </w:tc>
        <w:tc>
          <w:tcPr>
            <w:tcW w:w="397" w:type="dxa"/>
            <w:textDirection w:val="btLr"/>
            <w:vAlign w:val="center"/>
          </w:tcPr>
          <w:p w14:paraId="2D71DC26" w14:textId="77777777" w:rsidR="00626B88" w:rsidRPr="00AA78D3" w:rsidRDefault="00626B88" w:rsidP="00626B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04176E95" w14:textId="77777777" w:rsidR="00626B88" w:rsidRPr="00AA78D3" w:rsidRDefault="00626B88" w:rsidP="00626B88">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626B88" w:rsidRPr="00B830F6" w14:paraId="32E02D3F"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D6941A8" w14:textId="77777777" w:rsidR="00626B88" w:rsidRPr="00B830F6" w:rsidRDefault="00626B88" w:rsidP="00626B88">
            <w:pPr>
              <w:pStyle w:val="TextoCentradoTabla"/>
              <w:rPr>
                <w:rFonts w:cs="Arial"/>
                <w:b w:val="0"/>
              </w:rPr>
            </w:pPr>
          </w:p>
        </w:tc>
        <w:tc>
          <w:tcPr>
            <w:tcW w:w="3402" w:type="dxa"/>
          </w:tcPr>
          <w:p w14:paraId="0A08914B" w14:textId="77777777" w:rsidR="00626B88" w:rsidRPr="00B830F6" w:rsidRDefault="00626B88" w:rsidP="00626B88">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 xml:space="preserve">[E] </w:t>
            </w:r>
            <w:r w:rsidRPr="0034241E">
              <w:rPr>
                <w:rFonts w:cs="Arial"/>
              </w:rPr>
              <w:t xml:space="preserve"> </w:t>
            </w:r>
            <w:r>
              <w:rPr>
                <w:rFonts w:cs="Arial"/>
              </w:rPr>
              <w:t>Importe</w:t>
            </w:r>
            <w:r w:rsidRPr="0034241E">
              <w:rPr>
                <w:rFonts w:cs="Arial"/>
              </w:rPr>
              <w:t>Pagad</w:t>
            </w:r>
            <w:r>
              <w:rPr>
                <w:rFonts w:cs="Arial"/>
              </w:rPr>
              <w:t>o</w:t>
            </w:r>
          </w:p>
        </w:tc>
        <w:tc>
          <w:tcPr>
            <w:tcW w:w="4536" w:type="dxa"/>
            <w:vAlign w:val="center"/>
          </w:tcPr>
          <w:p w14:paraId="05BA93C3" w14:textId="77777777" w:rsidR="00626B88" w:rsidRPr="00AA78D3" w:rsidRDefault="00626B88" w:rsidP="00247695">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F51782">
              <w:rPr>
                <w:rFonts w:cs="Arial"/>
                <w:snapToGrid w:val="0"/>
                <w:sz w:val="16"/>
                <w:szCs w:val="16"/>
                <w:lang w:val="es-ES_tradnl"/>
              </w:rPr>
              <w:t xml:space="preserve">Importe pagado durante el año en el que se está realizando el reporte por siniestros ocurridos </w:t>
            </w:r>
            <w:r>
              <w:rPr>
                <w:rFonts w:cs="Arial"/>
                <w:snapToGrid w:val="0"/>
                <w:sz w:val="16"/>
                <w:szCs w:val="16"/>
                <w:lang w:val="es-ES_tradnl"/>
              </w:rPr>
              <w:t>cuatro</w:t>
            </w:r>
            <w:r w:rsidRPr="00F51782">
              <w:rPr>
                <w:rFonts w:cs="Arial"/>
                <w:snapToGrid w:val="0"/>
                <w:sz w:val="16"/>
                <w:szCs w:val="16"/>
                <w:lang w:val="es-ES_tradnl"/>
              </w:rPr>
              <w:t xml:space="preserve"> años antes al del reporte</w:t>
            </w:r>
          </w:p>
        </w:tc>
        <w:tc>
          <w:tcPr>
            <w:tcW w:w="397" w:type="dxa"/>
            <w:textDirection w:val="btLr"/>
            <w:vAlign w:val="center"/>
          </w:tcPr>
          <w:p w14:paraId="61C34514" w14:textId="77777777" w:rsidR="00626B88" w:rsidRPr="00AA78D3" w:rsidRDefault="00626B88" w:rsidP="00626B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1B3DF4AC" w14:textId="77777777" w:rsidR="00626B88" w:rsidRPr="00AA78D3" w:rsidRDefault="00626B88" w:rsidP="00626B88">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626B88" w:rsidRPr="00B830F6" w14:paraId="24D24AE5"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D349DA8" w14:textId="77777777" w:rsidR="00626B88" w:rsidRPr="00B830F6" w:rsidRDefault="00626B88" w:rsidP="00626B88">
            <w:pPr>
              <w:pStyle w:val="TextoCentradoTabla"/>
              <w:rPr>
                <w:rFonts w:cs="Arial"/>
                <w:b w:val="0"/>
              </w:rPr>
            </w:pPr>
          </w:p>
        </w:tc>
        <w:tc>
          <w:tcPr>
            <w:tcW w:w="3402" w:type="dxa"/>
          </w:tcPr>
          <w:p w14:paraId="469112B8" w14:textId="77777777" w:rsidR="00626B88" w:rsidRPr="00B830F6" w:rsidRDefault="00626B88" w:rsidP="00626B88">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[E] ProvisionFinalPeriodo</w:t>
            </w:r>
          </w:p>
        </w:tc>
        <w:tc>
          <w:tcPr>
            <w:tcW w:w="4536" w:type="dxa"/>
            <w:vAlign w:val="center"/>
          </w:tcPr>
          <w:p w14:paraId="4687EAC5" w14:textId="77777777" w:rsidR="00626B88" w:rsidRPr="00AA78D3" w:rsidRDefault="00626B88" w:rsidP="00247695">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F51782">
              <w:rPr>
                <w:rFonts w:cs="Arial"/>
                <w:snapToGrid w:val="0"/>
                <w:sz w:val="16"/>
                <w:szCs w:val="16"/>
                <w:lang w:val="es-ES_tradnl"/>
              </w:rPr>
              <w:t xml:space="preserve">Provisión para siniestros reportados al final del año en que se está realizando el reporte por siniestros ocurridos </w:t>
            </w:r>
            <w:r>
              <w:rPr>
                <w:rFonts w:cs="Arial"/>
                <w:snapToGrid w:val="0"/>
                <w:sz w:val="16"/>
                <w:szCs w:val="16"/>
                <w:lang w:val="es-ES_tradnl"/>
              </w:rPr>
              <w:t>cuatro</w:t>
            </w:r>
            <w:r w:rsidRPr="00F51782">
              <w:rPr>
                <w:rFonts w:cs="Arial"/>
                <w:snapToGrid w:val="0"/>
                <w:sz w:val="16"/>
                <w:szCs w:val="16"/>
                <w:lang w:val="es-ES_tradnl"/>
              </w:rPr>
              <w:t xml:space="preserve"> años antes al del reporte.</w:t>
            </w:r>
          </w:p>
        </w:tc>
        <w:tc>
          <w:tcPr>
            <w:tcW w:w="397" w:type="dxa"/>
            <w:textDirection w:val="btLr"/>
            <w:vAlign w:val="center"/>
          </w:tcPr>
          <w:p w14:paraId="67465DCF" w14:textId="77777777" w:rsidR="00626B88" w:rsidRPr="00AA78D3" w:rsidRDefault="00626B88" w:rsidP="00626B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1189AAAA" w14:textId="77777777" w:rsidR="00626B88" w:rsidRDefault="00626B88" w:rsidP="00626B88">
            <w:pPr>
              <w:pStyle w:val="Prrafodelista"/>
              <w:numPr>
                <w:ilvl w:val="0"/>
                <w:numId w:val="46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6964F4C7" w14:textId="77777777" w:rsidR="00626B88" w:rsidRPr="00452B09" w:rsidRDefault="00626B88" w:rsidP="00626B88">
            <w:pPr>
              <w:pStyle w:val="Prrafodelista"/>
              <w:numPr>
                <w:ilvl w:val="0"/>
                <w:numId w:val="462"/>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610F58E6" w14:textId="77777777" w:rsidR="00626B88" w:rsidRPr="00AA78D3" w:rsidRDefault="00626B88" w:rsidP="00626B88">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626B88" w:rsidRPr="00B830F6" w14:paraId="2A9718E7"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28FF6C7" w14:textId="77777777" w:rsidR="00626B88" w:rsidRPr="00B830F6" w:rsidRDefault="00626B88" w:rsidP="00626B88">
            <w:pPr>
              <w:pStyle w:val="TextoCentradoTabla"/>
              <w:rPr>
                <w:rFonts w:cs="Arial"/>
                <w:b w:val="0"/>
              </w:rPr>
            </w:pPr>
          </w:p>
        </w:tc>
        <w:tc>
          <w:tcPr>
            <w:tcW w:w="3402" w:type="dxa"/>
          </w:tcPr>
          <w:p w14:paraId="57FB03FD" w14:textId="77777777" w:rsidR="00626B88" w:rsidRPr="00B830F6" w:rsidRDefault="00626B88" w:rsidP="00626B88">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[E] RecobrosEfectuados</w:t>
            </w:r>
          </w:p>
        </w:tc>
        <w:tc>
          <w:tcPr>
            <w:tcW w:w="4536" w:type="dxa"/>
            <w:vAlign w:val="center"/>
          </w:tcPr>
          <w:p w14:paraId="53D4D6A1" w14:textId="77777777" w:rsidR="00626B88" w:rsidRPr="00AA78D3" w:rsidRDefault="00626B88" w:rsidP="00247695">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 xml:space="preserve">Importe total de los recobros </w:t>
            </w:r>
            <w:r w:rsidRPr="00F51782">
              <w:rPr>
                <w:rFonts w:cs="Arial"/>
                <w:snapToGrid w:val="0"/>
                <w:sz w:val="16"/>
                <w:szCs w:val="16"/>
                <w:lang w:val="es-ES_tradnl"/>
              </w:rPr>
              <w:t xml:space="preserve">efectuados durante el año en el que se está realizando el reporte por siniestros ocurridos </w:t>
            </w:r>
            <w:r>
              <w:rPr>
                <w:rFonts w:cs="Arial"/>
                <w:snapToGrid w:val="0"/>
                <w:sz w:val="16"/>
                <w:szCs w:val="16"/>
                <w:lang w:val="es-ES_tradnl"/>
              </w:rPr>
              <w:t>cuatro</w:t>
            </w:r>
            <w:r w:rsidRPr="00F51782">
              <w:rPr>
                <w:rFonts w:cs="Arial"/>
                <w:snapToGrid w:val="0"/>
                <w:sz w:val="16"/>
                <w:szCs w:val="16"/>
                <w:lang w:val="es-ES_tradnl"/>
              </w:rPr>
              <w:t xml:space="preserve"> años antes al del reporte</w:t>
            </w:r>
          </w:p>
        </w:tc>
        <w:tc>
          <w:tcPr>
            <w:tcW w:w="397" w:type="dxa"/>
            <w:textDirection w:val="btLr"/>
            <w:vAlign w:val="center"/>
          </w:tcPr>
          <w:p w14:paraId="273AB089" w14:textId="77777777" w:rsidR="00626B88" w:rsidRPr="00AA78D3" w:rsidRDefault="00626B88" w:rsidP="00626B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11934DA4" w14:textId="77777777" w:rsidR="00626B88" w:rsidRDefault="00626B88" w:rsidP="00626B88">
            <w:pPr>
              <w:pStyle w:val="Prrafodelista"/>
              <w:numPr>
                <w:ilvl w:val="0"/>
                <w:numId w:val="46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5B164632" w14:textId="77777777" w:rsidR="00626B88" w:rsidRPr="00452B09" w:rsidRDefault="00626B88" w:rsidP="00626B88">
            <w:pPr>
              <w:pStyle w:val="Prrafodelista"/>
              <w:numPr>
                <w:ilvl w:val="0"/>
                <w:numId w:val="463"/>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008FE028" w14:textId="77777777" w:rsidR="00626B88" w:rsidRPr="00AA78D3" w:rsidRDefault="00626B88" w:rsidP="00626B88">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626B88" w:rsidRPr="00B830F6" w14:paraId="5A5E1A02"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01A31C81" w14:textId="77777777" w:rsidR="00626B88" w:rsidRPr="00B830F6" w:rsidRDefault="00626B88" w:rsidP="00626B88">
            <w:pPr>
              <w:pStyle w:val="TextoCentradoTabla"/>
              <w:rPr>
                <w:rFonts w:cs="Arial"/>
                <w:b w:val="0"/>
              </w:rPr>
            </w:pPr>
          </w:p>
        </w:tc>
        <w:tc>
          <w:tcPr>
            <w:tcW w:w="3402" w:type="dxa"/>
          </w:tcPr>
          <w:p w14:paraId="698943E2" w14:textId="77777777" w:rsidR="00626B88" w:rsidRPr="00B830F6" w:rsidRDefault="00626B88" w:rsidP="00626B88">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[E] NumSiniestros</w:t>
            </w:r>
            <w:r>
              <w:rPr>
                <w:rFonts w:cs="Arial"/>
              </w:rPr>
              <w:t>Reportados</w:t>
            </w:r>
          </w:p>
        </w:tc>
        <w:tc>
          <w:tcPr>
            <w:tcW w:w="4536" w:type="dxa"/>
            <w:vAlign w:val="center"/>
          </w:tcPr>
          <w:p w14:paraId="51FE3471" w14:textId="77777777" w:rsidR="00626B88" w:rsidRPr="00AA78D3" w:rsidRDefault="00626B88" w:rsidP="00247695">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 xml:space="preserve">Número de siniestros </w:t>
            </w:r>
            <w:r>
              <w:rPr>
                <w:rFonts w:cs="Arial"/>
                <w:snapToGrid w:val="0"/>
                <w:sz w:val="16"/>
                <w:szCs w:val="16"/>
                <w:lang w:val="es-ES_tradnl"/>
              </w:rPr>
              <w:t>r</w:t>
            </w:r>
            <w:r w:rsidRPr="00F51782">
              <w:rPr>
                <w:rFonts w:cs="Arial"/>
                <w:snapToGrid w:val="0"/>
                <w:sz w:val="16"/>
                <w:szCs w:val="16"/>
                <w:lang w:val="es-ES_tradnl"/>
              </w:rPr>
              <w:t xml:space="preserve">eportados durante el año en el que se está realizando el reporte por siniestros ocurridos </w:t>
            </w:r>
            <w:r>
              <w:rPr>
                <w:rFonts w:cs="Arial"/>
                <w:snapToGrid w:val="0"/>
                <w:sz w:val="16"/>
                <w:szCs w:val="16"/>
                <w:lang w:val="es-ES_tradnl"/>
              </w:rPr>
              <w:t>cuatro</w:t>
            </w:r>
            <w:r w:rsidRPr="00F51782">
              <w:rPr>
                <w:rFonts w:cs="Arial"/>
                <w:snapToGrid w:val="0"/>
                <w:sz w:val="16"/>
                <w:szCs w:val="16"/>
                <w:lang w:val="es-ES_tradnl"/>
              </w:rPr>
              <w:t xml:space="preserve"> años antes al del reporte</w:t>
            </w:r>
          </w:p>
        </w:tc>
        <w:tc>
          <w:tcPr>
            <w:tcW w:w="397" w:type="dxa"/>
            <w:textDirection w:val="btLr"/>
            <w:vAlign w:val="center"/>
          </w:tcPr>
          <w:p w14:paraId="202EC000" w14:textId="77777777" w:rsidR="00626B88" w:rsidRPr="00AA78D3" w:rsidRDefault="00626B88" w:rsidP="00626B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3C887786" w14:textId="77777777" w:rsidR="00626B88" w:rsidRPr="00AA78D3" w:rsidRDefault="00626B88" w:rsidP="00626B88">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626B88" w:rsidRPr="00B830F6" w14:paraId="0912C644"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7189FC2" w14:textId="77777777" w:rsidR="00626B88" w:rsidRPr="00B830F6" w:rsidRDefault="00626B88" w:rsidP="00626B88">
            <w:pPr>
              <w:pStyle w:val="TextoCentradoTabla"/>
              <w:rPr>
                <w:rFonts w:cs="Arial"/>
                <w:b w:val="0"/>
              </w:rPr>
            </w:pPr>
          </w:p>
        </w:tc>
        <w:tc>
          <w:tcPr>
            <w:tcW w:w="3402" w:type="dxa"/>
          </w:tcPr>
          <w:p w14:paraId="36B5B7EF" w14:textId="77777777" w:rsidR="00626B88" w:rsidRPr="00B830F6" w:rsidRDefault="00626B88" w:rsidP="00626B88">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[E] NumSiniestrosReabiertos</w:t>
            </w:r>
          </w:p>
        </w:tc>
        <w:tc>
          <w:tcPr>
            <w:tcW w:w="4536" w:type="dxa"/>
            <w:vAlign w:val="center"/>
          </w:tcPr>
          <w:p w14:paraId="745E1939" w14:textId="77777777" w:rsidR="00626B88" w:rsidRPr="00AA78D3" w:rsidRDefault="00626B88" w:rsidP="00247695">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 xml:space="preserve">Número de siniestros reabiertos </w:t>
            </w:r>
            <w:r>
              <w:t xml:space="preserve"> </w:t>
            </w:r>
            <w:r w:rsidRPr="00F51782">
              <w:rPr>
                <w:rFonts w:cs="Arial"/>
                <w:snapToGrid w:val="0"/>
                <w:sz w:val="16"/>
                <w:szCs w:val="16"/>
                <w:lang w:val="es-ES_tradnl"/>
              </w:rPr>
              <w:t xml:space="preserve">durante el año en el que se está realizando el reporte por siniestros ocurridos </w:t>
            </w:r>
            <w:r>
              <w:rPr>
                <w:rFonts w:cs="Arial"/>
                <w:snapToGrid w:val="0"/>
                <w:sz w:val="16"/>
                <w:szCs w:val="16"/>
                <w:lang w:val="es-ES_tradnl"/>
              </w:rPr>
              <w:t>cuatro</w:t>
            </w:r>
            <w:r w:rsidRPr="00F51782">
              <w:rPr>
                <w:rFonts w:cs="Arial"/>
                <w:snapToGrid w:val="0"/>
                <w:sz w:val="16"/>
                <w:szCs w:val="16"/>
                <w:lang w:val="es-ES_tradnl"/>
              </w:rPr>
              <w:t xml:space="preserve"> años antes al del reporte</w:t>
            </w:r>
          </w:p>
        </w:tc>
        <w:tc>
          <w:tcPr>
            <w:tcW w:w="397" w:type="dxa"/>
            <w:textDirection w:val="btLr"/>
            <w:vAlign w:val="center"/>
          </w:tcPr>
          <w:p w14:paraId="58FA91E6" w14:textId="77777777" w:rsidR="00626B88" w:rsidRPr="00AA78D3" w:rsidRDefault="00626B88" w:rsidP="00626B88">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1FBBF781" w14:textId="77777777" w:rsidR="00626B88" w:rsidRPr="00AA78D3" w:rsidRDefault="00626B88" w:rsidP="00626B88">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626B88" w:rsidRPr="00B830F6" w14:paraId="5DBB11C4"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04CCD3C" w14:textId="77777777" w:rsidR="00626B88" w:rsidRPr="00B830F6" w:rsidRDefault="00626B88" w:rsidP="00626B88">
            <w:pPr>
              <w:pStyle w:val="TextoCentradoTabla"/>
              <w:rPr>
                <w:rFonts w:cs="Arial"/>
                <w:b w:val="0"/>
              </w:rPr>
            </w:pPr>
          </w:p>
        </w:tc>
        <w:tc>
          <w:tcPr>
            <w:tcW w:w="3402" w:type="dxa"/>
          </w:tcPr>
          <w:p w14:paraId="0D6A48EC" w14:textId="77777777" w:rsidR="00626B88" w:rsidRPr="00B830F6" w:rsidRDefault="00626B88" w:rsidP="00626B88">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[E] NumSiniestrosPendientes</w:t>
            </w:r>
          </w:p>
        </w:tc>
        <w:tc>
          <w:tcPr>
            <w:tcW w:w="4536" w:type="dxa"/>
            <w:vAlign w:val="center"/>
          </w:tcPr>
          <w:p w14:paraId="417C3C35" w14:textId="77777777" w:rsidR="00626B88" w:rsidRPr="00AA78D3" w:rsidRDefault="00626B88" w:rsidP="00247695">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 xml:space="preserve">Número de siniestros pendientes </w:t>
            </w:r>
            <w:r>
              <w:t xml:space="preserve"> </w:t>
            </w:r>
            <w:r w:rsidRPr="00F51782">
              <w:rPr>
                <w:rFonts w:cs="Arial"/>
                <w:snapToGrid w:val="0"/>
                <w:sz w:val="16"/>
                <w:szCs w:val="16"/>
                <w:lang w:val="es-ES_tradnl"/>
              </w:rPr>
              <w:t xml:space="preserve">durante el año en el que se está realizando el reporte por siniestros ocurridos </w:t>
            </w:r>
            <w:r>
              <w:rPr>
                <w:rFonts w:cs="Arial"/>
                <w:snapToGrid w:val="0"/>
                <w:sz w:val="16"/>
                <w:szCs w:val="16"/>
                <w:lang w:val="es-ES_tradnl"/>
              </w:rPr>
              <w:t>cuatro</w:t>
            </w:r>
            <w:r w:rsidRPr="00F51782">
              <w:rPr>
                <w:rFonts w:cs="Arial"/>
                <w:snapToGrid w:val="0"/>
                <w:sz w:val="16"/>
                <w:szCs w:val="16"/>
                <w:lang w:val="es-ES_tradnl"/>
              </w:rPr>
              <w:t xml:space="preserve"> años antes al del reporte</w:t>
            </w:r>
          </w:p>
        </w:tc>
        <w:tc>
          <w:tcPr>
            <w:tcW w:w="397" w:type="dxa"/>
            <w:textDirection w:val="btLr"/>
            <w:vAlign w:val="center"/>
          </w:tcPr>
          <w:p w14:paraId="561E991D" w14:textId="77777777" w:rsidR="00626B88" w:rsidRPr="00AA78D3" w:rsidRDefault="00626B88" w:rsidP="00626B88">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6EE4E1E5" w14:textId="77777777" w:rsidR="00626B88" w:rsidRPr="00AA78D3" w:rsidRDefault="00626B88" w:rsidP="00626B88">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797795" w:rsidRPr="00B830F6" w14:paraId="6E86A734"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tcPr>
          <w:p w14:paraId="6CA5648B" w14:textId="77777777" w:rsidR="00797795" w:rsidRPr="00B830F6" w:rsidRDefault="00797795" w:rsidP="00247695">
            <w:pPr>
              <w:pStyle w:val="TextoCentradoTabla"/>
              <w:rPr>
                <w:rFonts w:cs="Arial"/>
                <w:b w:val="0"/>
              </w:rPr>
            </w:pPr>
            <w:r>
              <w:rPr>
                <w:rFonts w:cs="Arial"/>
                <w:b w:val="0"/>
              </w:rPr>
              <w:t>[E]AnnoActualMenosCinco</w:t>
            </w:r>
          </w:p>
        </w:tc>
        <w:tc>
          <w:tcPr>
            <w:tcW w:w="3402" w:type="dxa"/>
          </w:tcPr>
          <w:p w14:paraId="200F0842" w14:textId="77777777" w:rsidR="00797795" w:rsidRPr="00B830F6" w:rsidRDefault="00797795" w:rsidP="00797795">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Pr>
                <w:rFonts w:cs="Arial"/>
              </w:rPr>
              <w:t>[E ]Anno</w:t>
            </w:r>
          </w:p>
        </w:tc>
        <w:tc>
          <w:tcPr>
            <w:tcW w:w="4536" w:type="dxa"/>
            <w:vAlign w:val="center"/>
          </w:tcPr>
          <w:p w14:paraId="7BBC84D8" w14:textId="77777777" w:rsidR="00797795" w:rsidRPr="00AA78D3" w:rsidRDefault="00797795" w:rsidP="007732FC">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Pr>
                <w:rFonts w:cs="Arial"/>
                <w:snapToGrid w:val="0"/>
                <w:sz w:val="16"/>
                <w:szCs w:val="16"/>
                <w:lang w:val="es-ES_tradnl"/>
              </w:rPr>
              <w:t>Cinco</w:t>
            </w:r>
            <w:r w:rsidRPr="00AA78D3">
              <w:rPr>
                <w:rFonts w:cs="Arial"/>
                <w:snapToGrid w:val="0"/>
                <w:sz w:val="16"/>
                <w:szCs w:val="16"/>
                <w:lang w:val="es-ES_tradnl"/>
              </w:rPr>
              <w:t xml:space="preserve"> años </w:t>
            </w:r>
            <w:r w:rsidR="00174416">
              <w:rPr>
                <w:rFonts w:cs="Arial"/>
                <w:snapToGrid w:val="0"/>
                <w:sz w:val="16"/>
                <w:szCs w:val="16"/>
                <w:lang w:val="es-ES_tradnl"/>
              </w:rPr>
              <w:t xml:space="preserve">o más antes del </w:t>
            </w:r>
            <w:r w:rsidRPr="00AA78D3">
              <w:rPr>
                <w:rFonts w:cs="Arial"/>
                <w:snapToGrid w:val="0"/>
                <w:sz w:val="16"/>
                <w:szCs w:val="16"/>
                <w:lang w:val="es-ES_tradnl"/>
              </w:rPr>
              <w:t>año en el que se está realizando el reporte</w:t>
            </w:r>
          </w:p>
        </w:tc>
        <w:tc>
          <w:tcPr>
            <w:tcW w:w="397" w:type="dxa"/>
            <w:textDirection w:val="btLr"/>
            <w:vAlign w:val="center"/>
          </w:tcPr>
          <w:p w14:paraId="0A414D81" w14:textId="77777777" w:rsidR="00797795" w:rsidRPr="00AA78D3" w:rsidRDefault="00797795" w:rsidP="00797795">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06470B3C" w14:textId="77777777" w:rsidR="00797795" w:rsidRPr="00AA78D3" w:rsidRDefault="00797795" w:rsidP="00797795">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797795" w:rsidRPr="00B830F6" w14:paraId="1C6323C4"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3EC96EC0" w14:textId="77777777" w:rsidR="00797795" w:rsidRPr="00B830F6" w:rsidRDefault="00797795" w:rsidP="00797795">
            <w:pPr>
              <w:pStyle w:val="TextoCentradoTabla"/>
              <w:rPr>
                <w:rFonts w:cs="Arial"/>
                <w:b w:val="0"/>
              </w:rPr>
            </w:pPr>
          </w:p>
        </w:tc>
        <w:tc>
          <w:tcPr>
            <w:tcW w:w="3402" w:type="dxa"/>
          </w:tcPr>
          <w:p w14:paraId="50AA9524" w14:textId="77777777" w:rsidR="00797795" w:rsidRPr="00B830F6" w:rsidRDefault="00797795" w:rsidP="00797795">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 xml:space="preserve">[E] </w:t>
            </w:r>
            <w:r w:rsidRPr="0034241E">
              <w:rPr>
                <w:rFonts w:cs="Arial"/>
              </w:rPr>
              <w:t xml:space="preserve"> </w:t>
            </w:r>
            <w:r>
              <w:rPr>
                <w:rFonts w:cs="Arial"/>
              </w:rPr>
              <w:t>Importe</w:t>
            </w:r>
            <w:r w:rsidRPr="0034241E">
              <w:rPr>
                <w:rFonts w:cs="Arial"/>
              </w:rPr>
              <w:t>Pagad</w:t>
            </w:r>
            <w:r>
              <w:rPr>
                <w:rFonts w:cs="Arial"/>
              </w:rPr>
              <w:t>o</w:t>
            </w:r>
          </w:p>
        </w:tc>
        <w:tc>
          <w:tcPr>
            <w:tcW w:w="4536" w:type="dxa"/>
            <w:vAlign w:val="center"/>
          </w:tcPr>
          <w:p w14:paraId="3B28544E" w14:textId="77777777" w:rsidR="00797795" w:rsidRPr="00AA78D3" w:rsidRDefault="00797795" w:rsidP="00247695">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F51782">
              <w:rPr>
                <w:rFonts w:cs="Arial"/>
                <w:snapToGrid w:val="0"/>
                <w:sz w:val="16"/>
                <w:szCs w:val="16"/>
                <w:lang w:val="es-ES_tradnl"/>
              </w:rPr>
              <w:t xml:space="preserve">Importe pagado durante el año en el que se está realizando el reporte por siniestros ocurridos </w:t>
            </w:r>
            <w:r>
              <w:rPr>
                <w:rFonts w:cs="Arial"/>
                <w:snapToGrid w:val="0"/>
                <w:sz w:val="16"/>
                <w:szCs w:val="16"/>
                <w:lang w:val="es-ES_tradnl"/>
              </w:rPr>
              <w:t>cinco añ</w:t>
            </w:r>
            <w:r w:rsidRPr="00F51782">
              <w:rPr>
                <w:rFonts w:cs="Arial"/>
                <w:snapToGrid w:val="0"/>
                <w:sz w:val="16"/>
                <w:szCs w:val="16"/>
                <w:lang w:val="es-ES_tradnl"/>
              </w:rPr>
              <w:t xml:space="preserve">os </w:t>
            </w:r>
            <w:r w:rsidR="00174416">
              <w:rPr>
                <w:rFonts w:cs="Arial"/>
                <w:snapToGrid w:val="0"/>
                <w:sz w:val="16"/>
                <w:szCs w:val="16"/>
                <w:lang w:val="es-ES_tradnl"/>
              </w:rPr>
              <w:t xml:space="preserve">o más </w:t>
            </w:r>
            <w:r w:rsidRPr="00F51782">
              <w:rPr>
                <w:rFonts w:cs="Arial"/>
                <w:snapToGrid w:val="0"/>
                <w:sz w:val="16"/>
                <w:szCs w:val="16"/>
                <w:lang w:val="es-ES_tradnl"/>
              </w:rPr>
              <w:t>antes al del reporte</w:t>
            </w:r>
          </w:p>
        </w:tc>
        <w:tc>
          <w:tcPr>
            <w:tcW w:w="397" w:type="dxa"/>
            <w:textDirection w:val="btLr"/>
            <w:vAlign w:val="center"/>
          </w:tcPr>
          <w:p w14:paraId="15370017" w14:textId="77777777" w:rsidR="00797795" w:rsidRPr="00AA78D3" w:rsidRDefault="00797795" w:rsidP="00797795">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7A0B3E54" w14:textId="77777777" w:rsidR="00797795" w:rsidRPr="00AA78D3" w:rsidRDefault="00797795" w:rsidP="00797795">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797795" w:rsidRPr="00B830F6" w14:paraId="69BF2222"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225FC470" w14:textId="77777777" w:rsidR="00797795" w:rsidRPr="00B830F6" w:rsidRDefault="00797795" w:rsidP="00797795">
            <w:pPr>
              <w:pStyle w:val="TextoCentradoTabla"/>
              <w:rPr>
                <w:rFonts w:cs="Arial"/>
                <w:b w:val="0"/>
              </w:rPr>
            </w:pPr>
          </w:p>
        </w:tc>
        <w:tc>
          <w:tcPr>
            <w:tcW w:w="3402" w:type="dxa"/>
          </w:tcPr>
          <w:p w14:paraId="4EFFB2EF" w14:textId="77777777" w:rsidR="00797795" w:rsidRPr="00B830F6" w:rsidRDefault="00797795" w:rsidP="00797795">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[E] ProvisionFinalPeriodo</w:t>
            </w:r>
          </w:p>
        </w:tc>
        <w:tc>
          <w:tcPr>
            <w:tcW w:w="4536" w:type="dxa"/>
            <w:vAlign w:val="center"/>
          </w:tcPr>
          <w:p w14:paraId="42806825" w14:textId="77777777" w:rsidR="00797795" w:rsidRPr="00AA78D3" w:rsidRDefault="00797795" w:rsidP="00247695">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F51782">
              <w:rPr>
                <w:rFonts w:cs="Arial"/>
                <w:snapToGrid w:val="0"/>
                <w:sz w:val="16"/>
                <w:szCs w:val="16"/>
                <w:lang w:val="es-ES_tradnl"/>
              </w:rPr>
              <w:t xml:space="preserve">Provisión para siniestros reportados al final del año en que se está realizando el reporte por siniestros ocurridos </w:t>
            </w:r>
            <w:r>
              <w:rPr>
                <w:rFonts w:cs="Arial"/>
                <w:snapToGrid w:val="0"/>
                <w:sz w:val="16"/>
                <w:szCs w:val="16"/>
                <w:lang w:val="es-ES_tradnl"/>
              </w:rPr>
              <w:t>cinco</w:t>
            </w:r>
            <w:r w:rsidRPr="00F51782">
              <w:rPr>
                <w:rFonts w:cs="Arial"/>
                <w:snapToGrid w:val="0"/>
                <w:sz w:val="16"/>
                <w:szCs w:val="16"/>
                <w:lang w:val="es-ES_tradnl"/>
              </w:rPr>
              <w:t xml:space="preserve"> años </w:t>
            </w:r>
            <w:r w:rsidR="00174416">
              <w:rPr>
                <w:rFonts w:cs="Arial"/>
                <w:snapToGrid w:val="0"/>
                <w:sz w:val="16"/>
                <w:szCs w:val="16"/>
                <w:lang w:val="es-ES_tradnl"/>
              </w:rPr>
              <w:t xml:space="preserve">o más </w:t>
            </w:r>
            <w:r w:rsidRPr="00F51782">
              <w:rPr>
                <w:rFonts w:cs="Arial"/>
                <w:snapToGrid w:val="0"/>
                <w:sz w:val="16"/>
                <w:szCs w:val="16"/>
                <w:lang w:val="es-ES_tradnl"/>
              </w:rPr>
              <w:t>antes al del reporte.</w:t>
            </w:r>
          </w:p>
        </w:tc>
        <w:tc>
          <w:tcPr>
            <w:tcW w:w="397" w:type="dxa"/>
            <w:textDirection w:val="btLr"/>
            <w:vAlign w:val="center"/>
          </w:tcPr>
          <w:p w14:paraId="53282DCE" w14:textId="77777777" w:rsidR="00797795" w:rsidRPr="00AA78D3" w:rsidRDefault="00797795" w:rsidP="00797795">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477213EC" w14:textId="77777777" w:rsidR="00797795" w:rsidRDefault="00797795" w:rsidP="00797795">
            <w:pPr>
              <w:pStyle w:val="Prrafodelista"/>
              <w:numPr>
                <w:ilvl w:val="0"/>
                <w:numId w:val="46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7E7327A3" w14:textId="77777777" w:rsidR="00797795" w:rsidRPr="00452B09" w:rsidRDefault="00797795" w:rsidP="00797795">
            <w:pPr>
              <w:pStyle w:val="Prrafodelista"/>
              <w:numPr>
                <w:ilvl w:val="0"/>
                <w:numId w:val="462"/>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22C48F6E" w14:textId="77777777" w:rsidR="00797795" w:rsidRPr="00AA78D3" w:rsidRDefault="00797795" w:rsidP="00797795">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797795" w:rsidRPr="00B830F6" w14:paraId="5BCA55AC"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648D74E0" w14:textId="77777777" w:rsidR="00797795" w:rsidRPr="00B830F6" w:rsidRDefault="00797795" w:rsidP="00797795">
            <w:pPr>
              <w:pStyle w:val="TextoCentradoTabla"/>
              <w:rPr>
                <w:rFonts w:cs="Arial"/>
                <w:b w:val="0"/>
              </w:rPr>
            </w:pPr>
          </w:p>
        </w:tc>
        <w:tc>
          <w:tcPr>
            <w:tcW w:w="3402" w:type="dxa"/>
          </w:tcPr>
          <w:p w14:paraId="21C99F40" w14:textId="77777777" w:rsidR="00797795" w:rsidRPr="00B830F6" w:rsidRDefault="00797795" w:rsidP="00797795">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[E] RecobrosEfectuados</w:t>
            </w:r>
          </w:p>
        </w:tc>
        <w:tc>
          <w:tcPr>
            <w:tcW w:w="4536" w:type="dxa"/>
            <w:vAlign w:val="center"/>
          </w:tcPr>
          <w:p w14:paraId="4EEF26FA" w14:textId="77777777" w:rsidR="00797795" w:rsidRPr="00AA78D3" w:rsidRDefault="00797795" w:rsidP="00247695">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 xml:space="preserve">Importe total de los recobros </w:t>
            </w:r>
            <w:r w:rsidRPr="00F51782">
              <w:rPr>
                <w:rFonts w:cs="Arial"/>
                <w:snapToGrid w:val="0"/>
                <w:sz w:val="16"/>
                <w:szCs w:val="16"/>
                <w:lang w:val="es-ES_tradnl"/>
              </w:rPr>
              <w:t xml:space="preserve">efectuados durante el año en el que se está realizando el reporte por siniestros ocurridos </w:t>
            </w:r>
            <w:r>
              <w:rPr>
                <w:rFonts w:cs="Arial"/>
                <w:snapToGrid w:val="0"/>
                <w:sz w:val="16"/>
                <w:szCs w:val="16"/>
                <w:lang w:val="es-ES_tradnl"/>
              </w:rPr>
              <w:t>cinco</w:t>
            </w:r>
            <w:r w:rsidRPr="00F51782">
              <w:rPr>
                <w:rFonts w:cs="Arial"/>
                <w:snapToGrid w:val="0"/>
                <w:sz w:val="16"/>
                <w:szCs w:val="16"/>
                <w:lang w:val="es-ES_tradnl"/>
              </w:rPr>
              <w:t xml:space="preserve"> años</w:t>
            </w:r>
            <w:r w:rsidR="00174416">
              <w:rPr>
                <w:rFonts w:cs="Arial"/>
                <w:snapToGrid w:val="0"/>
                <w:sz w:val="16"/>
                <w:szCs w:val="16"/>
                <w:lang w:val="es-ES_tradnl"/>
              </w:rPr>
              <w:t xml:space="preserve"> o más</w:t>
            </w:r>
            <w:r w:rsidRPr="00F51782">
              <w:rPr>
                <w:rFonts w:cs="Arial"/>
                <w:snapToGrid w:val="0"/>
                <w:sz w:val="16"/>
                <w:szCs w:val="16"/>
                <w:lang w:val="es-ES_tradnl"/>
              </w:rPr>
              <w:t xml:space="preserve"> antes al del reporte</w:t>
            </w:r>
          </w:p>
        </w:tc>
        <w:tc>
          <w:tcPr>
            <w:tcW w:w="397" w:type="dxa"/>
            <w:textDirection w:val="btLr"/>
            <w:vAlign w:val="center"/>
          </w:tcPr>
          <w:p w14:paraId="47B71EA9" w14:textId="77777777" w:rsidR="00797795" w:rsidRPr="00AA78D3" w:rsidRDefault="00797795" w:rsidP="00797795">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57200B11" w14:textId="77777777" w:rsidR="00797795" w:rsidRDefault="00797795" w:rsidP="00797795">
            <w:pPr>
              <w:pStyle w:val="Prrafodelista"/>
              <w:numPr>
                <w:ilvl w:val="0"/>
                <w:numId w:val="46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sidRPr="00452B09">
              <w:rPr>
                <w:rFonts w:cs="Arial"/>
                <w:color w:val="000000"/>
                <w:sz w:val="16"/>
                <w:szCs w:val="16"/>
                <w:lang w:eastAsia="es-CR"/>
              </w:rPr>
              <w:t>≥ 0</w:t>
            </w:r>
          </w:p>
          <w:p w14:paraId="03556492" w14:textId="77777777" w:rsidR="00797795" w:rsidRPr="00452B09" w:rsidRDefault="00797795" w:rsidP="00797795">
            <w:pPr>
              <w:pStyle w:val="Prrafodelista"/>
              <w:numPr>
                <w:ilvl w:val="0"/>
                <w:numId w:val="463"/>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eastAsia="es-CR"/>
              </w:rPr>
            </w:pPr>
            <w:r>
              <w:rPr>
                <w:rFonts w:cs="Arial"/>
                <w:color w:val="000000"/>
                <w:sz w:val="16"/>
                <w:szCs w:val="16"/>
                <w:lang w:eastAsia="es-CR"/>
              </w:rPr>
              <w:t>Se debe expresar con 2 decimales</w:t>
            </w:r>
          </w:p>
          <w:p w14:paraId="7DFFDCE6" w14:textId="77777777" w:rsidR="00797795" w:rsidRPr="00AA78D3" w:rsidRDefault="00797795" w:rsidP="00797795">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797795" w:rsidRPr="00B830F6" w14:paraId="6ED3856D"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7C458A76" w14:textId="77777777" w:rsidR="00797795" w:rsidRPr="00B830F6" w:rsidRDefault="00797795" w:rsidP="00797795">
            <w:pPr>
              <w:pStyle w:val="TextoCentradoTabla"/>
              <w:rPr>
                <w:rFonts w:cs="Arial"/>
                <w:b w:val="0"/>
              </w:rPr>
            </w:pPr>
          </w:p>
        </w:tc>
        <w:tc>
          <w:tcPr>
            <w:tcW w:w="3402" w:type="dxa"/>
          </w:tcPr>
          <w:p w14:paraId="12DDCF0D" w14:textId="77777777" w:rsidR="00797795" w:rsidRPr="00B830F6" w:rsidRDefault="00797795" w:rsidP="00797795">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[E] NumSiniestros</w:t>
            </w:r>
            <w:r>
              <w:rPr>
                <w:rFonts w:cs="Arial"/>
              </w:rPr>
              <w:t>Reportados</w:t>
            </w:r>
          </w:p>
        </w:tc>
        <w:tc>
          <w:tcPr>
            <w:tcW w:w="4536" w:type="dxa"/>
            <w:vAlign w:val="center"/>
          </w:tcPr>
          <w:p w14:paraId="625CD4B3" w14:textId="77777777" w:rsidR="00797795" w:rsidRPr="00AA78D3" w:rsidRDefault="00797795" w:rsidP="00247695">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 xml:space="preserve">Número de siniestros </w:t>
            </w:r>
            <w:r>
              <w:rPr>
                <w:rFonts w:cs="Arial"/>
                <w:snapToGrid w:val="0"/>
                <w:sz w:val="16"/>
                <w:szCs w:val="16"/>
                <w:lang w:val="es-ES_tradnl"/>
              </w:rPr>
              <w:t>r</w:t>
            </w:r>
            <w:r w:rsidRPr="00F51782">
              <w:rPr>
                <w:rFonts w:cs="Arial"/>
                <w:snapToGrid w:val="0"/>
                <w:sz w:val="16"/>
                <w:szCs w:val="16"/>
                <w:lang w:val="es-ES_tradnl"/>
              </w:rPr>
              <w:t xml:space="preserve">eportados durante el año en el que se está realizando el reporte por siniestros ocurridos </w:t>
            </w:r>
            <w:r>
              <w:rPr>
                <w:rFonts w:cs="Arial"/>
                <w:snapToGrid w:val="0"/>
                <w:sz w:val="16"/>
                <w:szCs w:val="16"/>
                <w:lang w:val="es-ES_tradnl"/>
              </w:rPr>
              <w:t>cinco</w:t>
            </w:r>
            <w:r w:rsidRPr="00F51782">
              <w:rPr>
                <w:rFonts w:cs="Arial"/>
                <w:snapToGrid w:val="0"/>
                <w:sz w:val="16"/>
                <w:szCs w:val="16"/>
                <w:lang w:val="es-ES_tradnl"/>
              </w:rPr>
              <w:t xml:space="preserve"> años </w:t>
            </w:r>
            <w:r w:rsidR="00174416">
              <w:rPr>
                <w:rFonts w:cs="Arial"/>
                <w:snapToGrid w:val="0"/>
                <w:sz w:val="16"/>
                <w:szCs w:val="16"/>
                <w:lang w:val="es-ES_tradnl"/>
              </w:rPr>
              <w:t xml:space="preserve">o más </w:t>
            </w:r>
            <w:r w:rsidRPr="00F51782">
              <w:rPr>
                <w:rFonts w:cs="Arial"/>
                <w:snapToGrid w:val="0"/>
                <w:sz w:val="16"/>
                <w:szCs w:val="16"/>
                <w:lang w:val="es-ES_tradnl"/>
              </w:rPr>
              <w:t>antes al del reporte</w:t>
            </w:r>
          </w:p>
        </w:tc>
        <w:tc>
          <w:tcPr>
            <w:tcW w:w="397" w:type="dxa"/>
            <w:textDirection w:val="btLr"/>
            <w:vAlign w:val="center"/>
          </w:tcPr>
          <w:p w14:paraId="1E58D2F6" w14:textId="77777777" w:rsidR="00797795" w:rsidRPr="00AA78D3" w:rsidRDefault="00797795" w:rsidP="00797795">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50A1EB7A" w14:textId="77777777" w:rsidR="00797795" w:rsidRPr="00AA78D3" w:rsidRDefault="00797795" w:rsidP="00797795">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797795" w:rsidRPr="00B830F6" w14:paraId="0BF8956D" w14:textId="77777777" w:rsidTr="00400F39">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43B2AC32" w14:textId="77777777" w:rsidR="00797795" w:rsidRPr="00B830F6" w:rsidRDefault="00797795" w:rsidP="00797795">
            <w:pPr>
              <w:pStyle w:val="TextoCentradoTabla"/>
              <w:rPr>
                <w:rFonts w:cs="Arial"/>
                <w:b w:val="0"/>
              </w:rPr>
            </w:pPr>
          </w:p>
        </w:tc>
        <w:tc>
          <w:tcPr>
            <w:tcW w:w="3402" w:type="dxa"/>
          </w:tcPr>
          <w:p w14:paraId="3884CEE9" w14:textId="77777777" w:rsidR="00797795" w:rsidRPr="00B830F6" w:rsidRDefault="00797795" w:rsidP="00797795">
            <w:pPr>
              <w:pStyle w:val="TextoCentradoTabla"/>
              <w:jc w:val="left"/>
              <w:cnfStyle w:val="000000000000" w:firstRow="0" w:lastRow="0" w:firstColumn="0" w:lastColumn="0" w:oddVBand="0" w:evenVBand="0" w:oddHBand="0" w:evenHBand="0" w:firstRowFirstColumn="0" w:firstRowLastColumn="0" w:lastRowFirstColumn="0" w:lastRowLastColumn="0"/>
              <w:rPr>
                <w:rFonts w:cs="Arial"/>
              </w:rPr>
            </w:pPr>
            <w:r w:rsidRPr="00B830F6">
              <w:rPr>
                <w:rFonts w:cs="Arial"/>
              </w:rPr>
              <w:t>[E] NumSiniestrosReabiertos</w:t>
            </w:r>
          </w:p>
        </w:tc>
        <w:tc>
          <w:tcPr>
            <w:tcW w:w="4536" w:type="dxa"/>
            <w:vAlign w:val="center"/>
          </w:tcPr>
          <w:p w14:paraId="5A0284D4" w14:textId="77777777" w:rsidR="00797795" w:rsidRPr="00AA78D3" w:rsidRDefault="00797795" w:rsidP="00247695">
            <w:pPr>
              <w:jc w:val="center"/>
              <w:cnfStyle w:val="000000000000" w:firstRow="0" w:lastRow="0" w:firstColumn="0" w:lastColumn="0" w:oddVBand="0" w:evenVBand="0" w:oddHBand="0"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 xml:space="preserve">Número de siniestros reabiertos </w:t>
            </w:r>
            <w:r>
              <w:t xml:space="preserve"> </w:t>
            </w:r>
            <w:r w:rsidRPr="00F51782">
              <w:rPr>
                <w:rFonts w:cs="Arial"/>
                <w:snapToGrid w:val="0"/>
                <w:sz w:val="16"/>
                <w:szCs w:val="16"/>
                <w:lang w:val="es-ES_tradnl"/>
              </w:rPr>
              <w:t xml:space="preserve">durante el año en el que se está realizando el reporte por siniestros ocurridos </w:t>
            </w:r>
            <w:r>
              <w:rPr>
                <w:rFonts w:cs="Arial"/>
                <w:snapToGrid w:val="0"/>
                <w:sz w:val="16"/>
                <w:szCs w:val="16"/>
                <w:lang w:val="es-ES_tradnl"/>
              </w:rPr>
              <w:t>cinco</w:t>
            </w:r>
            <w:r w:rsidRPr="00F51782">
              <w:rPr>
                <w:rFonts w:cs="Arial"/>
                <w:snapToGrid w:val="0"/>
                <w:sz w:val="16"/>
                <w:szCs w:val="16"/>
                <w:lang w:val="es-ES_tradnl"/>
              </w:rPr>
              <w:t xml:space="preserve"> años </w:t>
            </w:r>
            <w:r w:rsidR="00174416">
              <w:rPr>
                <w:rFonts w:cs="Arial"/>
                <w:snapToGrid w:val="0"/>
                <w:sz w:val="16"/>
                <w:szCs w:val="16"/>
                <w:lang w:val="es-ES_tradnl"/>
              </w:rPr>
              <w:t xml:space="preserve">o más </w:t>
            </w:r>
            <w:r w:rsidRPr="00F51782">
              <w:rPr>
                <w:rFonts w:cs="Arial"/>
                <w:snapToGrid w:val="0"/>
                <w:sz w:val="16"/>
                <w:szCs w:val="16"/>
                <w:lang w:val="es-ES_tradnl"/>
              </w:rPr>
              <w:t>antes al del reporte</w:t>
            </w:r>
          </w:p>
        </w:tc>
        <w:tc>
          <w:tcPr>
            <w:tcW w:w="397" w:type="dxa"/>
            <w:textDirection w:val="btLr"/>
            <w:vAlign w:val="center"/>
          </w:tcPr>
          <w:p w14:paraId="2DAE9E18" w14:textId="77777777" w:rsidR="00797795" w:rsidRPr="00AA78D3" w:rsidRDefault="00797795" w:rsidP="00797795">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1EF3D9D5" w14:textId="77777777" w:rsidR="00797795" w:rsidRPr="00AA78D3" w:rsidRDefault="00797795" w:rsidP="00797795">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r w:rsidR="00797795" w:rsidRPr="00B830F6" w14:paraId="4E4F8DD4" w14:textId="77777777" w:rsidTr="00400F39">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tcPr>
          <w:p w14:paraId="5A89304B" w14:textId="77777777" w:rsidR="00797795" w:rsidRPr="00B830F6" w:rsidRDefault="00797795" w:rsidP="00797795">
            <w:pPr>
              <w:pStyle w:val="TextoCentradoTabla"/>
              <w:rPr>
                <w:rFonts w:cs="Arial"/>
                <w:b w:val="0"/>
              </w:rPr>
            </w:pPr>
          </w:p>
        </w:tc>
        <w:tc>
          <w:tcPr>
            <w:tcW w:w="3402" w:type="dxa"/>
          </w:tcPr>
          <w:p w14:paraId="5C0E81D7" w14:textId="77777777" w:rsidR="00797795" w:rsidRPr="00B830F6" w:rsidRDefault="00797795" w:rsidP="00797795">
            <w:pPr>
              <w:pStyle w:val="TextoCentradoTabla"/>
              <w:jc w:val="left"/>
              <w:cnfStyle w:val="000000100000" w:firstRow="0" w:lastRow="0" w:firstColumn="0" w:lastColumn="0" w:oddVBand="0" w:evenVBand="0" w:oddHBand="1" w:evenHBand="0" w:firstRowFirstColumn="0" w:firstRowLastColumn="0" w:lastRowFirstColumn="0" w:lastRowLastColumn="0"/>
              <w:rPr>
                <w:rFonts w:cs="Arial"/>
              </w:rPr>
            </w:pPr>
            <w:r w:rsidRPr="00B830F6">
              <w:rPr>
                <w:rFonts w:cs="Arial"/>
              </w:rPr>
              <w:t>[E] NumSiniestrosPendientes</w:t>
            </w:r>
          </w:p>
        </w:tc>
        <w:tc>
          <w:tcPr>
            <w:tcW w:w="4536" w:type="dxa"/>
            <w:vAlign w:val="center"/>
          </w:tcPr>
          <w:p w14:paraId="3397F1B8" w14:textId="77777777" w:rsidR="00797795" w:rsidRPr="00AA78D3" w:rsidRDefault="00797795" w:rsidP="00247695">
            <w:pPr>
              <w:jc w:val="center"/>
              <w:cnfStyle w:val="000000100000" w:firstRow="0" w:lastRow="0" w:firstColumn="0" w:lastColumn="0" w:oddVBand="0" w:evenVBand="0" w:oddHBand="1" w:evenHBand="0" w:firstRowFirstColumn="0" w:firstRowLastColumn="0" w:lastRowFirstColumn="0" w:lastRowLastColumn="0"/>
              <w:rPr>
                <w:rFonts w:cs="Arial"/>
                <w:snapToGrid w:val="0"/>
                <w:sz w:val="16"/>
                <w:szCs w:val="16"/>
                <w:lang w:val="es-ES_tradnl"/>
              </w:rPr>
            </w:pPr>
            <w:r w:rsidRPr="00AA78D3">
              <w:rPr>
                <w:rFonts w:cs="Arial"/>
                <w:snapToGrid w:val="0"/>
                <w:sz w:val="16"/>
                <w:szCs w:val="16"/>
                <w:lang w:val="es-ES_tradnl"/>
              </w:rPr>
              <w:t xml:space="preserve">Número de siniestros pendientes </w:t>
            </w:r>
            <w:r>
              <w:t xml:space="preserve"> </w:t>
            </w:r>
            <w:r w:rsidRPr="00F51782">
              <w:rPr>
                <w:rFonts w:cs="Arial"/>
                <w:snapToGrid w:val="0"/>
                <w:sz w:val="16"/>
                <w:szCs w:val="16"/>
                <w:lang w:val="es-ES_tradnl"/>
              </w:rPr>
              <w:t xml:space="preserve">durante el año en el que se está realizando el reporte por siniestros ocurridos </w:t>
            </w:r>
            <w:r>
              <w:rPr>
                <w:rFonts w:cs="Arial"/>
                <w:snapToGrid w:val="0"/>
                <w:sz w:val="16"/>
                <w:szCs w:val="16"/>
                <w:lang w:val="es-ES_tradnl"/>
              </w:rPr>
              <w:t>cinco</w:t>
            </w:r>
            <w:r w:rsidRPr="00F51782">
              <w:rPr>
                <w:rFonts w:cs="Arial"/>
                <w:snapToGrid w:val="0"/>
                <w:sz w:val="16"/>
                <w:szCs w:val="16"/>
                <w:lang w:val="es-ES_tradnl"/>
              </w:rPr>
              <w:t xml:space="preserve"> años </w:t>
            </w:r>
            <w:r w:rsidR="00174416">
              <w:rPr>
                <w:rFonts w:cs="Arial"/>
                <w:snapToGrid w:val="0"/>
                <w:sz w:val="16"/>
                <w:szCs w:val="16"/>
                <w:lang w:val="es-ES_tradnl"/>
              </w:rPr>
              <w:t xml:space="preserve">o más </w:t>
            </w:r>
            <w:r w:rsidRPr="00F51782">
              <w:rPr>
                <w:rFonts w:cs="Arial"/>
                <w:snapToGrid w:val="0"/>
                <w:sz w:val="16"/>
                <w:szCs w:val="16"/>
                <w:lang w:val="es-ES_tradnl"/>
              </w:rPr>
              <w:t>antes al del reporte</w:t>
            </w:r>
          </w:p>
        </w:tc>
        <w:tc>
          <w:tcPr>
            <w:tcW w:w="397" w:type="dxa"/>
            <w:textDirection w:val="btLr"/>
            <w:vAlign w:val="center"/>
          </w:tcPr>
          <w:p w14:paraId="6720E6CC" w14:textId="77777777" w:rsidR="00797795" w:rsidRPr="00AA78D3" w:rsidRDefault="00797795" w:rsidP="00797795">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No aplica</w:t>
            </w:r>
          </w:p>
        </w:tc>
        <w:tc>
          <w:tcPr>
            <w:tcW w:w="5103" w:type="dxa"/>
            <w:vAlign w:val="center"/>
          </w:tcPr>
          <w:p w14:paraId="744320D5" w14:textId="77777777" w:rsidR="00797795" w:rsidRPr="00AA78D3" w:rsidRDefault="00797795" w:rsidP="00797795">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AA78D3">
              <w:rPr>
                <w:rFonts w:cs="Arial"/>
                <w:color w:val="000000"/>
                <w:sz w:val="16"/>
                <w:szCs w:val="16"/>
                <w:lang w:val="es-CR" w:eastAsia="es-CR"/>
              </w:rPr>
              <w:t>≥ 0</w:t>
            </w:r>
          </w:p>
        </w:tc>
      </w:tr>
    </w:tbl>
    <w:p w14:paraId="5D00E0FF" w14:textId="77777777" w:rsidR="004C7AF3" w:rsidRDefault="004C7AF3" w:rsidP="004C7AF3">
      <w:pPr>
        <w:rPr>
          <w:lang w:val="es-ES_tradnl"/>
        </w:rPr>
      </w:pPr>
    </w:p>
    <w:p w14:paraId="05C46E75" w14:textId="77777777" w:rsidR="0024044E" w:rsidRDefault="0024044E" w:rsidP="004C7AF3">
      <w:pPr>
        <w:rPr>
          <w:lang w:val="es-ES_tradnl"/>
        </w:rPr>
      </w:pPr>
    </w:p>
    <w:p w14:paraId="5BCE2D7C" w14:textId="77777777" w:rsidR="0024044E" w:rsidRDefault="0024044E" w:rsidP="00CA6176">
      <w:pPr>
        <w:pStyle w:val="Ttulo3"/>
        <w:numPr>
          <w:ilvl w:val="0"/>
          <w:numId w:val="464"/>
        </w:numPr>
        <w:rPr>
          <w:lang w:eastAsia="en-US"/>
        </w:rPr>
      </w:pPr>
      <w:bookmarkStart w:id="887" w:name="_Toc136255549"/>
      <w:r>
        <w:rPr>
          <w:lang w:eastAsia="en-US"/>
        </w:rPr>
        <w:t>ModeloEstadístico</w:t>
      </w:r>
      <w:bookmarkEnd w:id="887"/>
    </w:p>
    <w:p w14:paraId="0FB3C39E" w14:textId="77777777" w:rsidR="0024044E" w:rsidRPr="003315D4" w:rsidRDefault="0024044E" w:rsidP="004C7AF3">
      <w:pPr>
        <w:rPr>
          <w:lang w:val="es-ES_tradnl"/>
        </w:rPr>
      </w:pPr>
    </w:p>
    <w:tbl>
      <w:tblPr>
        <w:tblStyle w:val="Cuadrculamedia3-nfasis1"/>
        <w:tblW w:w="14175" w:type="dxa"/>
        <w:tblLayout w:type="fixed"/>
        <w:tblLook w:val="04A0" w:firstRow="1" w:lastRow="0" w:firstColumn="1" w:lastColumn="0" w:noHBand="0" w:noVBand="1"/>
      </w:tblPr>
      <w:tblGrid>
        <w:gridCol w:w="737"/>
        <w:gridCol w:w="3402"/>
        <w:gridCol w:w="4536"/>
        <w:gridCol w:w="397"/>
        <w:gridCol w:w="5103"/>
      </w:tblGrid>
      <w:tr w:rsidR="00926F56" w:rsidRPr="00F034A1" w14:paraId="1C1A349D" w14:textId="77777777" w:rsidTr="00926F56">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hideMark/>
          </w:tcPr>
          <w:p w14:paraId="7E644881" w14:textId="77777777" w:rsidR="00926F56" w:rsidRPr="00F034A1" w:rsidRDefault="00926F56" w:rsidP="008E1CD6">
            <w:pPr>
              <w:ind w:left="113" w:right="113"/>
              <w:jc w:val="center"/>
              <w:rPr>
                <w:rFonts w:cs="Arial"/>
                <w:bCs w:val="0"/>
                <w:color w:val="FFFFFF"/>
                <w:sz w:val="16"/>
                <w:szCs w:val="16"/>
                <w:lang w:val="es-CR" w:eastAsia="es-CR"/>
              </w:rPr>
            </w:pPr>
            <w:r w:rsidRPr="00F034A1">
              <w:rPr>
                <w:rFonts w:cs="Arial"/>
                <w:bCs w:val="0"/>
                <w:color w:val="FFFFFF"/>
                <w:sz w:val="16"/>
                <w:szCs w:val="16"/>
                <w:lang w:val="es-CR" w:eastAsia="es-CR"/>
              </w:rPr>
              <w:t>Nodo</w:t>
            </w:r>
          </w:p>
        </w:tc>
        <w:tc>
          <w:tcPr>
            <w:tcW w:w="3402" w:type="dxa"/>
            <w:vAlign w:val="center"/>
            <w:hideMark/>
          </w:tcPr>
          <w:p w14:paraId="683E8156" w14:textId="77777777" w:rsidR="00926F56" w:rsidRPr="00F034A1" w:rsidRDefault="00926F56" w:rsidP="008E1CD6">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F034A1">
              <w:rPr>
                <w:rFonts w:cs="Arial"/>
                <w:bCs w:val="0"/>
                <w:color w:val="FFFFFF"/>
                <w:sz w:val="16"/>
                <w:szCs w:val="16"/>
                <w:lang w:val="es-CR" w:eastAsia="es-CR"/>
              </w:rPr>
              <w:t>Atributo[A] / Elemento[E]</w:t>
            </w:r>
          </w:p>
        </w:tc>
        <w:tc>
          <w:tcPr>
            <w:tcW w:w="4536" w:type="dxa"/>
            <w:vAlign w:val="center"/>
            <w:hideMark/>
          </w:tcPr>
          <w:p w14:paraId="40F49F7A" w14:textId="77777777" w:rsidR="00926F56" w:rsidRPr="00F034A1" w:rsidRDefault="00926F56" w:rsidP="008E1CD6">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F034A1">
              <w:rPr>
                <w:rFonts w:cs="Arial"/>
                <w:bCs w:val="0"/>
                <w:color w:val="FFFFFF"/>
                <w:sz w:val="16"/>
                <w:szCs w:val="16"/>
                <w:lang w:val="es-CR" w:eastAsia="es-CR"/>
              </w:rPr>
              <w:t>Descripción</w:t>
            </w:r>
          </w:p>
        </w:tc>
        <w:tc>
          <w:tcPr>
            <w:tcW w:w="397" w:type="dxa"/>
            <w:textDirection w:val="btLr"/>
            <w:vAlign w:val="center"/>
            <w:hideMark/>
          </w:tcPr>
          <w:p w14:paraId="0396DFFE" w14:textId="77777777" w:rsidR="00926F56" w:rsidRPr="00F034A1" w:rsidRDefault="00926F56" w:rsidP="008E1CD6">
            <w:pPr>
              <w:ind w:left="113" w:right="113"/>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F034A1">
              <w:rPr>
                <w:rFonts w:cs="Arial"/>
                <w:bCs w:val="0"/>
                <w:color w:val="FFFFFF"/>
                <w:sz w:val="16"/>
                <w:szCs w:val="16"/>
                <w:lang w:val="es-CR" w:eastAsia="es-CR"/>
              </w:rPr>
              <w:t>Cuenta catálogo</w:t>
            </w:r>
          </w:p>
        </w:tc>
        <w:tc>
          <w:tcPr>
            <w:tcW w:w="5103" w:type="dxa"/>
            <w:vAlign w:val="center"/>
            <w:hideMark/>
          </w:tcPr>
          <w:p w14:paraId="4E1BD07D" w14:textId="77777777" w:rsidR="00926F56" w:rsidRPr="00F034A1" w:rsidRDefault="00926F56" w:rsidP="008E1CD6">
            <w:pPr>
              <w:jc w:val="center"/>
              <w:cnfStyle w:val="100000000000" w:firstRow="1" w:lastRow="0" w:firstColumn="0" w:lastColumn="0" w:oddVBand="0" w:evenVBand="0" w:oddHBand="0" w:evenHBand="0" w:firstRowFirstColumn="0" w:firstRowLastColumn="0" w:lastRowFirstColumn="0" w:lastRowLastColumn="0"/>
              <w:rPr>
                <w:rFonts w:cs="Arial"/>
                <w:bCs w:val="0"/>
                <w:color w:val="FFFFFF"/>
                <w:sz w:val="16"/>
                <w:szCs w:val="16"/>
                <w:lang w:val="es-CR" w:eastAsia="es-CR"/>
              </w:rPr>
            </w:pPr>
            <w:r w:rsidRPr="00F034A1">
              <w:rPr>
                <w:rFonts w:cs="Arial"/>
                <w:bCs w:val="0"/>
                <w:color w:val="FFFFFF"/>
                <w:sz w:val="16"/>
                <w:szCs w:val="16"/>
                <w:lang w:val="es-CR" w:eastAsia="es-CR"/>
              </w:rPr>
              <w:t>Validacione</w:t>
            </w:r>
            <w:r>
              <w:rPr>
                <w:rFonts w:cs="Arial"/>
                <w:bCs w:val="0"/>
                <w:color w:val="FFFFFF"/>
                <w:sz w:val="16"/>
                <w:szCs w:val="16"/>
                <w:lang w:val="es-CR" w:eastAsia="es-CR"/>
              </w:rPr>
              <w:t>s</w:t>
            </w:r>
          </w:p>
        </w:tc>
      </w:tr>
      <w:tr w:rsidR="00926F56" w:rsidRPr="00F034A1" w14:paraId="5F8E363A" w14:textId="77777777" w:rsidTr="00926F5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34611F69" w14:textId="77777777" w:rsidR="00926F56" w:rsidRPr="00F034A1" w:rsidRDefault="00926F56" w:rsidP="00247695">
            <w:pPr>
              <w:pStyle w:val="Ttulo9"/>
              <w:ind w:left="113" w:right="113"/>
              <w:jc w:val="center"/>
              <w:outlineLvl w:val="8"/>
              <w:rPr>
                <w:b w:val="0"/>
                <w:szCs w:val="16"/>
                <w:lang w:val="es-CR" w:eastAsia="es-CR"/>
              </w:rPr>
            </w:pPr>
            <w:r>
              <w:rPr>
                <w:b w:val="0"/>
              </w:rPr>
              <w:t>[E]Totales</w:t>
            </w:r>
            <w:r w:rsidR="003C18AA">
              <w:rPr>
                <w:b w:val="0"/>
              </w:rPr>
              <w:t>ModeloEstadistico</w:t>
            </w:r>
          </w:p>
        </w:tc>
        <w:tc>
          <w:tcPr>
            <w:tcW w:w="3402" w:type="dxa"/>
            <w:hideMark/>
          </w:tcPr>
          <w:p w14:paraId="0CFED7B7" w14:textId="77777777" w:rsidR="00926F56" w:rsidRPr="00F034A1" w:rsidRDefault="00926F56" w:rsidP="00247695">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Pr>
                <w:szCs w:val="16"/>
                <w:lang w:val="es-CR" w:eastAsia="es-CR"/>
              </w:rPr>
              <w:t>[A]</w:t>
            </w:r>
            <w:r w:rsidRPr="00F034A1">
              <w:rPr>
                <w:szCs w:val="16"/>
                <w:lang w:val="es-CR" w:eastAsia="es-CR"/>
              </w:rPr>
              <w:t>Total</w:t>
            </w:r>
            <w:r>
              <w:rPr>
                <w:szCs w:val="16"/>
                <w:lang w:val="es-CR" w:eastAsia="es-CR"/>
              </w:rPr>
              <w:t>AjusteModeloEstadistico</w:t>
            </w:r>
          </w:p>
        </w:tc>
        <w:tc>
          <w:tcPr>
            <w:tcW w:w="4536" w:type="dxa"/>
            <w:vAlign w:val="center"/>
            <w:hideMark/>
          </w:tcPr>
          <w:p w14:paraId="27A62F6B" w14:textId="77777777" w:rsidR="00926F56" w:rsidRPr="0034241E" w:rsidRDefault="00926F56" w:rsidP="00247695">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 xml:space="preserve">Total </w:t>
            </w:r>
            <w:r>
              <w:rPr>
                <w:rFonts w:cs="Arial"/>
                <w:color w:val="000000"/>
                <w:sz w:val="16"/>
                <w:szCs w:val="16"/>
                <w:lang w:val="es-CR" w:eastAsia="es-CR"/>
              </w:rPr>
              <w:t>del ajuste realizado por la entidad cuando el método estadístico es mayor que el método caso a caso</w:t>
            </w:r>
          </w:p>
        </w:tc>
        <w:tc>
          <w:tcPr>
            <w:tcW w:w="397" w:type="dxa"/>
            <w:textDirection w:val="btLr"/>
            <w:vAlign w:val="center"/>
            <w:hideMark/>
          </w:tcPr>
          <w:p w14:paraId="2D75EE98" w14:textId="77777777" w:rsidR="00926F56" w:rsidRPr="00F034A1" w:rsidRDefault="00926F56" w:rsidP="008E1CD6">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No aplica</w:t>
            </w:r>
          </w:p>
        </w:tc>
        <w:tc>
          <w:tcPr>
            <w:tcW w:w="5103" w:type="dxa"/>
            <w:vAlign w:val="center"/>
            <w:hideMark/>
          </w:tcPr>
          <w:p w14:paraId="204F0514" w14:textId="77777777" w:rsidR="00926F56" w:rsidRDefault="003C18AA" w:rsidP="00247695">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lang w:val="es-CR" w:eastAsia="es-CR"/>
              </w:rPr>
            </w:pPr>
            <w:r>
              <w:t xml:space="preserve">a. </w:t>
            </w:r>
            <w:hyperlink w:anchor="_[A]_TotalExistentesInicio" w:history="1">
              <w:r w:rsidR="00926F56" w:rsidRPr="00F034A1">
                <w:rPr>
                  <w:rStyle w:val="Hipervnculo"/>
                  <w:rFonts w:cs="Arial"/>
                  <w:sz w:val="16"/>
                  <w:szCs w:val="16"/>
                  <w:lang w:val="es-CR" w:eastAsia="es-CR"/>
                </w:rPr>
                <w:t>[A]</w:t>
              </w:r>
              <w:r w:rsidR="00926F56">
                <w:rPr>
                  <w:rStyle w:val="Hipervnculo"/>
                  <w:rFonts w:cs="Arial"/>
                  <w:sz w:val="16"/>
                  <w:szCs w:val="16"/>
                  <w:lang w:val="es-CR" w:eastAsia="es-CR"/>
                </w:rPr>
                <w:t>Total</w:t>
              </w:r>
              <w:r w:rsidR="00926F56" w:rsidRPr="00CA6176">
                <w:rPr>
                  <w:sz w:val="16"/>
                  <w:szCs w:val="16"/>
                  <w:lang w:val="es-CR" w:eastAsia="es-CR"/>
                </w:rPr>
                <w:t>AjusteModeloEstadistico</w:t>
              </w:r>
            </w:hyperlink>
            <w:r w:rsidR="00926F56" w:rsidRPr="00F034A1">
              <w:rPr>
                <w:rFonts w:cs="Arial"/>
                <w:color w:val="000000"/>
                <w:sz w:val="16"/>
                <w:szCs w:val="16"/>
                <w:lang w:val="es-CR" w:eastAsia="es-CR"/>
              </w:rPr>
              <w:t xml:space="preserve"> = ∑ </w:t>
            </w:r>
            <w:hyperlink w:anchor="_[E]_ExistentesInicio" w:history="1">
              <w:r w:rsidR="00926F56" w:rsidRPr="00F034A1">
                <w:rPr>
                  <w:rStyle w:val="Hipervnculo"/>
                  <w:rFonts w:cs="Arial"/>
                  <w:sz w:val="16"/>
                  <w:szCs w:val="16"/>
                  <w:lang w:val="es-CR" w:eastAsia="es-CR"/>
                </w:rPr>
                <w:t>[E]</w:t>
              </w:r>
              <w:r w:rsidR="00926F56">
                <w:rPr>
                  <w:rStyle w:val="Hipervnculo"/>
                  <w:rFonts w:cs="Arial"/>
                  <w:sz w:val="16"/>
                  <w:szCs w:val="16"/>
                  <w:lang w:val="es-CR" w:eastAsia="es-CR"/>
                </w:rPr>
                <w:t>AjusteModeloEstadistico</w:t>
              </w:r>
            </w:hyperlink>
          </w:p>
          <w:p w14:paraId="12828B2A" w14:textId="77777777" w:rsidR="003C18AA" w:rsidRDefault="003C18AA" w:rsidP="00247695">
            <w:pPr>
              <w:cnfStyle w:val="000000100000" w:firstRow="0" w:lastRow="0" w:firstColumn="0" w:lastColumn="0" w:oddVBand="0" w:evenVBand="0" w:oddHBand="1" w:evenHBand="0" w:firstRowFirstColumn="0" w:firstRowLastColumn="0" w:lastRowFirstColumn="0" w:lastRowLastColumn="0"/>
              <w:rPr>
                <w:rStyle w:val="Hipervnculo"/>
                <w:rFonts w:cs="Arial"/>
                <w:sz w:val="16"/>
                <w:szCs w:val="16"/>
                <w:lang w:val="es-CR" w:eastAsia="es-CR"/>
              </w:rPr>
            </w:pPr>
          </w:p>
          <w:p w14:paraId="352174E5" w14:textId="77777777" w:rsidR="003C18AA" w:rsidRPr="00247695" w:rsidRDefault="003C18AA">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926F56" w:rsidRPr="00F034A1" w14:paraId="602CB374" w14:textId="77777777" w:rsidTr="00926F56">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DC34262" w14:textId="77777777" w:rsidR="00926F56" w:rsidRPr="00F034A1" w:rsidRDefault="00926F56" w:rsidP="008E1CD6">
            <w:pPr>
              <w:pStyle w:val="Ttulo9"/>
              <w:ind w:left="113" w:right="113"/>
              <w:jc w:val="center"/>
              <w:outlineLvl w:val="8"/>
              <w:rPr>
                <w:b w:val="0"/>
                <w:szCs w:val="16"/>
                <w:lang w:val="es-CR" w:eastAsia="es-CR"/>
              </w:rPr>
            </w:pPr>
          </w:p>
        </w:tc>
        <w:tc>
          <w:tcPr>
            <w:tcW w:w="3402" w:type="dxa"/>
            <w:hideMark/>
          </w:tcPr>
          <w:p w14:paraId="76D69858" w14:textId="77777777" w:rsidR="00926F56" w:rsidRPr="00F034A1" w:rsidRDefault="00926F56" w:rsidP="00247695">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F034A1">
              <w:rPr>
                <w:szCs w:val="16"/>
                <w:lang w:val="es-CR" w:eastAsia="es-CR"/>
              </w:rPr>
              <w:t>[A]Total</w:t>
            </w:r>
            <w:r>
              <w:rPr>
                <w:szCs w:val="16"/>
                <w:lang w:val="es-CR" w:eastAsia="es-CR"/>
              </w:rPr>
              <w:t>ProvisionSiniestrosReportadosAlCierre</w:t>
            </w:r>
          </w:p>
        </w:tc>
        <w:tc>
          <w:tcPr>
            <w:tcW w:w="4536" w:type="dxa"/>
            <w:vAlign w:val="center"/>
            <w:hideMark/>
          </w:tcPr>
          <w:p w14:paraId="219F53CB" w14:textId="77777777" w:rsidR="00926F56" w:rsidRPr="0034241E" w:rsidRDefault="00926F56" w:rsidP="008E1CD6">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Total provisión de siniestros reportados al cierre del período</w:t>
            </w:r>
          </w:p>
        </w:tc>
        <w:tc>
          <w:tcPr>
            <w:tcW w:w="397" w:type="dxa"/>
            <w:textDirection w:val="btLr"/>
            <w:vAlign w:val="center"/>
            <w:hideMark/>
          </w:tcPr>
          <w:p w14:paraId="785E54E8" w14:textId="77777777" w:rsidR="00926F56" w:rsidRPr="00F034A1" w:rsidRDefault="00926F56" w:rsidP="008E1CD6">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No aplica</w:t>
            </w:r>
          </w:p>
        </w:tc>
        <w:tc>
          <w:tcPr>
            <w:tcW w:w="5103" w:type="dxa"/>
            <w:vAlign w:val="center"/>
            <w:hideMark/>
          </w:tcPr>
          <w:p w14:paraId="55EC3108" w14:textId="77777777" w:rsidR="00CF5C07" w:rsidRPr="00CF5C07" w:rsidRDefault="00CF5C07" w:rsidP="00CF5C07">
            <w:pPr>
              <w:cnfStyle w:val="000000000000" w:firstRow="0" w:lastRow="0" w:firstColumn="0" w:lastColumn="0" w:oddVBand="0" w:evenVBand="0" w:oddHBand="0" w:evenHBand="0" w:firstRowFirstColumn="0" w:firstRowLastColumn="0" w:lastRowFirstColumn="0" w:lastRowLastColumn="0"/>
              <w:rPr>
                <w:sz w:val="16"/>
                <w:szCs w:val="16"/>
              </w:rPr>
            </w:pPr>
            <w:r w:rsidRPr="00CF5C07">
              <w:rPr>
                <w:sz w:val="16"/>
                <w:szCs w:val="16"/>
              </w:rPr>
              <w:t xml:space="preserve">[A]TotalProvisionSiniestrosReportadosAlCierre  = ∑ [E] ProvisionSiniestrosReportadosAlCierre </w:t>
            </w:r>
          </w:p>
          <w:p w14:paraId="6121D759" w14:textId="77777777" w:rsidR="00CF5C07" w:rsidRPr="00CF5C07" w:rsidRDefault="00CF5C07" w:rsidP="00CF5C07">
            <w:pPr>
              <w:cnfStyle w:val="000000000000" w:firstRow="0" w:lastRow="0" w:firstColumn="0" w:lastColumn="0" w:oddVBand="0" w:evenVBand="0" w:oddHBand="0" w:evenHBand="0" w:firstRowFirstColumn="0" w:firstRowLastColumn="0" w:lastRowFirstColumn="0" w:lastRowLastColumn="0"/>
              <w:rPr>
                <w:sz w:val="16"/>
                <w:szCs w:val="16"/>
              </w:rPr>
            </w:pPr>
          </w:p>
          <w:p w14:paraId="6A4F4A32" w14:textId="77777777" w:rsidR="00CF5C07" w:rsidRPr="00CF5C07" w:rsidRDefault="00CF5C07" w:rsidP="00CF5C07">
            <w:pPr>
              <w:cnfStyle w:val="000000000000" w:firstRow="0" w:lastRow="0" w:firstColumn="0" w:lastColumn="0" w:oddVBand="0" w:evenVBand="0" w:oddHBand="0" w:evenHBand="0" w:firstRowFirstColumn="0" w:firstRowLastColumn="0" w:lastRowFirstColumn="0" w:lastRowLastColumn="0"/>
              <w:rPr>
                <w:sz w:val="16"/>
                <w:szCs w:val="16"/>
              </w:rPr>
            </w:pPr>
          </w:p>
          <w:p w14:paraId="7EDE4A55" w14:textId="77777777" w:rsidR="00CF5C07" w:rsidRPr="00CF5C07" w:rsidRDefault="00CF5C07" w:rsidP="00CF5C07">
            <w:pPr>
              <w:cnfStyle w:val="000000000000" w:firstRow="0" w:lastRow="0" w:firstColumn="0" w:lastColumn="0" w:oddVBand="0" w:evenVBand="0" w:oddHBand="0" w:evenHBand="0" w:firstRowFirstColumn="0" w:firstRowLastColumn="0" w:lastRowFirstColumn="0" w:lastRowLastColumn="0"/>
              <w:rPr>
                <w:sz w:val="16"/>
                <w:szCs w:val="16"/>
              </w:rPr>
            </w:pPr>
            <w:r w:rsidRPr="00CF5C07">
              <w:rPr>
                <w:sz w:val="16"/>
                <w:szCs w:val="16"/>
              </w:rPr>
              <w:t>[A]TotalProvisionSiniestrosReportadosAlCierre =</w:t>
            </w:r>
          </w:p>
          <w:p w14:paraId="30D6ADD8" w14:textId="77777777" w:rsidR="00CF5C07" w:rsidRPr="00CF5C07" w:rsidRDefault="00CF5C07" w:rsidP="00CF5C07">
            <w:pPr>
              <w:cnfStyle w:val="000000000000" w:firstRow="0" w:lastRow="0" w:firstColumn="0" w:lastColumn="0" w:oddVBand="0" w:evenVBand="0" w:oddHBand="0" w:evenHBand="0" w:firstRowFirstColumn="0" w:firstRowLastColumn="0" w:lastRowFirstColumn="0" w:lastRowLastColumn="0"/>
              <w:rPr>
                <w:sz w:val="16"/>
                <w:szCs w:val="16"/>
              </w:rPr>
            </w:pPr>
            <w:r w:rsidRPr="00CF5C07">
              <w:rPr>
                <w:sz w:val="16"/>
                <w:szCs w:val="16"/>
              </w:rPr>
              <w:t>E]PendInicioEjercicioPendCierrePeriodo [A] TotalProvisionCierrePeriodo</w:t>
            </w:r>
          </w:p>
          <w:p w14:paraId="36D800D3" w14:textId="77777777" w:rsidR="00CF5C07" w:rsidRPr="00CF5C07" w:rsidRDefault="00CF5C07" w:rsidP="00CF5C07">
            <w:pPr>
              <w:cnfStyle w:val="000000000000" w:firstRow="0" w:lastRow="0" w:firstColumn="0" w:lastColumn="0" w:oddVBand="0" w:evenVBand="0" w:oddHBand="0" w:evenHBand="0" w:firstRowFirstColumn="0" w:firstRowLastColumn="0" w:lastRowFirstColumn="0" w:lastRowLastColumn="0"/>
              <w:rPr>
                <w:sz w:val="16"/>
                <w:szCs w:val="16"/>
              </w:rPr>
            </w:pPr>
            <w:r w:rsidRPr="00CF5C07">
              <w:rPr>
                <w:sz w:val="16"/>
                <w:szCs w:val="16"/>
              </w:rPr>
              <w:t>+</w:t>
            </w:r>
          </w:p>
          <w:p w14:paraId="17A471D3" w14:textId="77777777" w:rsidR="00CF5C07" w:rsidRPr="00CF5C07" w:rsidRDefault="00CF5C07" w:rsidP="00CF5C07">
            <w:pPr>
              <w:cnfStyle w:val="000000000000" w:firstRow="0" w:lastRow="0" w:firstColumn="0" w:lastColumn="0" w:oddVBand="0" w:evenVBand="0" w:oddHBand="0" w:evenHBand="0" w:firstRowFirstColumn="0" w:firstRowLastColumn="0" w:lastRowFirstColumn="0" w:lastRowLastColumn="0"/>
              <w:rPr>
                <w:sz w:val="16"/>
                <w:szCs w:val="16"/>
              </w:rPr>
            </w:pPr>
            <w:r w:rsidRPr="00CF5C07">
              <w:rPr>
                <w:sz w:val="16"/>
                <w:szCs w:val="16"/>
              </w:rPr>
              <w:t>[E]OcurridosPeriodoPendientesCierrePeriodo [A] TotalProvisionCierre</w:t>
            </w:r>
          </w:p>
          <w:p w14:paraId="1AAF76F5" w14:textId="77777777" w:rsidR="00CF5C07" w:rsidRPr="00CF5C07" w:rsidRDefault="00CF5C07" w:rsidP="00CF5C07">
            <w:pPr>
              <w:cnfStyle w:val="000000000000" w:firstRow="0" w:lastRow="0" w:firstColumn="0" w:lastColumn="0" w:oddVBand="0" w:evenVBand="0" w:oddHBand="0" w:evenHBand="0" w:firstRowFirstColumn="0" w:firstRowLastColumn="0" w:lastRowFirstColumn="0" w:lastRowLastColumn="0"/>
              <w:rPr>
                <w:sz w:val="16"/>
                <w:szCs w:val="16"/>
              </w:rPr>
            </w:pPr>
            <w:r w:rsidRPr="00CF5C07">
              <w:rPr>
                <w:sz w:val="16"/>
                <w:szCs w:val="16"/>
              </w:rPr>
              <w:t>+</w:t>
            </w:r>
          </w:p>
          <w:p w14:paraId="58735D89" w14:textId="77777777" w:rsidR="00CF5C07" w:rsidRPr="00CF5C07" w:rsidRDefault="00CF5C07" w:rsidP="00CF5C07">
            <w:pPr>
              <w:cnfStyle w:val="000000000000" w:firstRow="0" w:lastRow="0" w:firstColumn="0" w:lastColumn="0" w:oddVBand="0" w:evenVBand="0" w:oddHBand="0" w:evenHBand="0" w:firstRowFirstColumn="0" w:firstRowLastColumn="0" w:lastRowFirstColumn="0" w:lastRowLastColumn="0"/>
              <w:rPr>
                <w:sz w:val="16"/>
                <w:szCs w:val="16"/>
              </w:rPr>
            </w:pPr>
            <w:r w:rsidRPr="00CF5C07">
              <w:rPr>
                <w:sz w:val="16"/>
                <w:szCs w:val="16"/>
              </w:rPr>
              <w:t>[E]PendientesDeclaracion [A] TotalPendCierreProvisionCierre</w:t>
            </w:r>
          </w:p>
          <w:p w14:paraId="5CD82403" w14:textId="77777777" w:rsidR="00CF5C07" w:rsidRPr="00CF5C07" w:rsidRDefault="00CF5C07" w:rsidP="00CF5C07">
            <w:pPr>
              <w:cnfStyle w:val="000000000000" w:firstRow="0" w:lastRow="0" w:firstColumn="0" w:lastColumn="0" w:oddVBand="0" w:evenVBand="0" w:oddHBand="0" w:evenHBand="0" w:firstRowFirstColumn="0" w:firstRowLastColumn="0" w:lastRowFirstColumn="0" w:lastRowLastColumn="0"/>
              <w:rPr>
                <w:sz w:val="16"/>
                <w:szCs w:val="16"/>
              </w:rPr>
            </w:pPr>
            <w:r w:rsidRPr="00CF5C07">
              <w:rPr>
                <w:sz w:val="16"/>
                <w:szCs w:val="16"/>
              </w:rPr>
              <w:t>+</w:t>
            </w:r>
          </w:p>
          <w:p w14:paraId="6AEA7FB9" w14:textId="77777777" w:rsidR="00CF5C07" w:rsidRPr="00CF5C07" w:rsidRDefault="00CF5C07" w:rsidP="00CF5C07">
            <w:pPr>
              <w:cnfStyle w:val="000000000000" w:firstRow="0" w:lastRow="0" w:firstColumn="0" w:lastColumn="0" w:oddVBand="0" w:evenVBand="0" w:oddHBand="0" w:evenHBand="0" w:firstRowFirstColumn="0" w:firstRowLastColumn="0" w:lastRowFirstColumn="0" w:lastRowLastColumn="0"/>
              <w:rPr>
                <w:sz w:val="16"/>
                <w:szCs w:val="16"/>
              </w:rPr>
            </w:pPr>
            <w:r w:rsidRPr="00CF5C07">
              <w:rPr>
                <w:sz w:val="16"/>
                <w:szCs w:val="16"/>
              </w:rPr>
              <w:t>[E]TotalesModeloEstadistico [A]TotalAjusteModeloEstadistico</w:t>
            </w:r>
          </w:p>
          <w:p w14:paraId="4132C6FB" w14:textId="77777777" w:rsidR="00CF5C07" w:rsidRPr="00CF5C07" w:rsidRDefault="00CF5C07" w:rsidP="00CF5C07">
            <w:pPr>
              <w:cnfStyle w:val="000000000000" w:firstRow="0" w:lastRow="0" w:firstColumn="0" w:lastColumn="0" w:oddVBand="0" w:evenVBand="0" w:oddHBand="0" w:evenHBand="0" w:firstRowFirstColumn="0" w:firstRowLastColumn="0" w:lastRowFirstColumn="0" w:lastRowLastColumn="0"/>
              <w:rPr>
                <w:sz w:val="16"/>
                <w:szCs w:val="16"/>
              </w:rPr>
            </w:pPr>
          </w:p>
          <w:p w14:paraId="54085EE1" w14:textId="77777777" w:rsidR="00237D6C" w:rsidRPr="00247695" w:rsidRDefault="00237D6C" w:rsidP="00247695">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926F56" w:rsidRPr="00F034A1" w14:paraId="43C7ED34" w14:textId="77777777" w:rsidTr="00926F5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vAlign w:val="center"/>
            <w:hideMark/>
          </w:tcPr>
          <w:p w14:paraId="2DED618D" w14:textId="77777777" w:rsidR="00926F56" w:rsidRPr="00F034A1" w:rsidRDefault="00926F56" w:rsidP="008E1CD6">
            <w:pPr>
              <w:pStyle w:val="Ttulo9"/>
              <w:ind w:left="113" w:right="113"/>
              <w:jc w:val="center"/>
              <w:outlineLvl w:val="8"/>
              <w:rPr>
                <w:b w:val="0"/>
                <w:szCs w:val="16"/>
                <w:lang w:val="es-CR" w:eastAsia="es-CR"/>
              </w:rPr>
            </w:pPr>
            <w:r>
              <w:rPr>
                <w:b w:val="0"/>
              </w:rPr>
              <w:t>[E]</w:t>
            </w:r>
            <w:r w:rsidRPr="00F034A1">
              <w:rPr>
                <w:b w:val="0"/>
                <w:szCs w:val="16"/>
                <w:lang w:val="es-CR" w:eastAsia="es-CR"/>
              </w:rPr>
              <w:t>DesglosePolizasPeriodoRamo</w:t>
            </w:r>
          </w:p>
        </w:tc>
        <w:tc>
          <w:tcPr>
            <w:tcW w:w="3402" w:type="dxa"/>
            <w:hideMark/>
          </w:tcPr>
          <w:p w14:paraId="06C43418" w14:textId="77777777" w:rsidR="00926F56" w:rsidRPr="00F034A1" w:rsidRDefault="00926F56" w:rsidP="008E1CD6">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sidRPr="00535A26">
              <w:rPr>
                <w:lang w:eastAsia="es-CR"/>
              </w:rPr>
              <w:t>[</w:t>
            </w:r>
            <w:r>
              <w:rPr>
                <w:lang w:eastAsia="es-CR"/>
              </w:rPr>
              <w:t>A</w:t>
            </w:r>
            <w:r w:rsidRPr="00535A26">
              <w:rPr>
                <w:lang w:eastAsia="es-CR"/>
              </w:rPr>
              <w:t xml:space="preserve">] </w:t>
            </w:r>
            <w:r>
              <w:rPr>
                <w:lang w:eastAsia="es-CR"/>
              </w:rPr>
              <w:t>id</w:t>
            </w:r>
          </w:p>
        </w:tc>
        <w:tc>
          <w:tcPr>
            <w:tcW w:w="4536" w:type="dxa"/>
            <w:vAlign w:val="center"/>
            <w:hideMark/>
          </w:tcPr>
          <w:p w14:paraId="300F3657" w14:textId="77777777" w:rsidR="00926F56" w:rsidRPr="0034241E" w:rsidRDefault="00926F56" w:rsidP="008E1CD6">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Código de ramo</w:t>
            </w:r>
          </w:p>
        </w:tc>
        <w:tc>
          <w:tcPr>
            <w:tcW w:w="397" w:type="dxa"/>
            <w:textDirection w:val="btLr"/>
            <w:vAlign w:val="center"/>
            <w:hideMark/>
          </w:tcPr>
          <w:p w14:paraId="52A4753B" w14:textId="77777777" w:rsidR="00926F56" w:rsidRPr="00F034A1" w:rsidRDefault="00926F56" w:rsidP="008E1CD6">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No aplica</w:t>
            </w:r>
          </w:p>
        </w:tc>
        <w:tc>
          <w:tcPr>
            <w:tcW w:w="5103" w:type="dxa"/>
            <w:vAlign w:val="center"/>
            <w:hideMark/>
          </w:tcPr>
          <w:p w14:paraId="0A32392B" w14:textId="77777777" w:rsidR="00926F56" w:rsidRPr="00F034A1" w:rsidRDefault="00926F56" w:rsidP="008E1CD6">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 xml:space="preserve">Código del ramo de acuerdo a la </w:t>
            </w:r>
            <w:hyperlink w:anchor="Ramos" w:history="1">
              <w:r w:rsidRPr="00F034A1">
                <w:rPr>
                  <w:rStyle w:val="Hipervnculo"/>
                  <w:rFonts w:cs="Arial"/>
                  <w:sz w:val="16"/>
                  <w:szCs w:val="16"/>
                  <w:lang w:val="es-CR" w:eastAsia="es-CR"/>
                </w:rPr>
                <w:t>lista de ramos</w:t>
              </w:r>
            </w:hyperlink>
          </w:p>
        </w:tc>
      </w:tr>
      <w:tr w:rsidR="00926F56" w:rsidRPr="00F034A1" w14:paraId="0B6AE908" w14:textId="77777777" w:rsidTr="00926F56">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67E3C1C6" w14:textId="77777777" w:rsidR="00926F56" w:rsidRPr="00F034A1" w:rsidRDefault="00926F56" w:rsidP="008E1CD6">
            <w:pPr>
              <w:pStyle w:val="Ttulo9"/>
              <w:ind w:left="113" w:right="113"/>
              <w:jc w:val="center"/>
              <w:outlineLvl w:val="8"/>
              <w:rPr>
                <w:b w:val="0"/>
                <w:szCs w:val="16"/>
                <w:lang w:val="es-CR" w:eastAsia="es-CR"/>
              </w:rPr>
            </w:pPr>
          </w:p>
        </w:tc>
        <w:tc>
          <w:tcPr>
            <w:tcW w:w="3402" w:type="dxa"/>
            <w:hideMark/>
          </w:tcPr>
          <w:p w14:paraId="278DB9A0" w14:textId="77777777" w:rsidR="00926F56" w:rsidRPr="00F034A1" w:rsidRDefault="00926F56" w:rsidP="00247695">
            <w:pPr>
              <w:pStyle w:val="Ttulo9"/>
              <w:outlineLvl w:val="8"/>
              <w:cnfStyle w:val="000000000000" w:firstRow="0" w:lastRow="0" w:firstColumn="0" w:lastColumn="0" w:oddVBand="0" w:evenVBand="0" w:oddHBand="0" w:evenHBand="0" w:firstRowFirstColumn="0" w:firstRowLastColumn="0" w:lastRowFirstColumn="0" w:lastRowLastColumn="0"/>
              <w:rPr>
                <w:szCs w:val="16"/>
                <w:lang w:val="es-CR" w:eastAsia="es-CR"/>
              </w:rPr>
            </w:pPr>
            <w:r w:rsidRPr="00F034A1">
              <w:rPr>
                <w:szCs w:val="16"/>
                <w:lang w:val="es-CR" w:eastAsia="es-CR"/>
              </w:rPr>
              <w:t>[E]</w:t>
            </w:r>
            <w:r>
              <w:rPr>
                <w:szCs w:val="16"/>
                <w:lang w:val="es-CR" w:eastAsia="es-CR"/>
              </w:rPr>
              <w:t>AjusteModeloEstadistico</w:t>
            </w:r>
          </w:p>
        </w:tc>
        <w:tc>
          <w:tcPr>
            <w:tcW w:w="4536" w:type="dxa"/>
            <w:vAlign w:val="center"/>
            <w:hideMark/>
          </w:tcPr>
          <w:p w14:paraId="0316E9CC" w14:textId="77777777" w:rsidR="00926F56" w:rsidRPr="0034241E" w:rsidRDefault="00926F56" w:rsidP="008E1CD6">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4241E">
              <w:rPr>
                <w:rFonts w:cs="Arial"/>
                <w:color w:val="000000"/>
                <w:sz w:val="16"/>
                <w:szCs w:val="16"/>
                <w:lang w:val="es-CR" w:eastAsia="es-CR"/>
              </w:rPr>
              <w:t xml:space="preserve">Total </w:t>
            </w:r>
            <w:r>
              <w:rPr>
                <w:rFonts w:cs="Arial"/>
                <w:color w:val="000000"/>
                <w:sz w:val="16"/>
                <w:szCs w:val="16"/>
                <w:lang w:val="es-CR" w:eastAsia="es-CR"/>
              </w:rPr>
              <w:t>del ajuste realizado por la entidad cuando el método estadístico es mayor que el método caso a caso, según el ramo</w:t>
            </w:r>
          </w:p>
        </w:tc>
        <w:tc>
          <w:tcPr>
            <w:tcW w:w="397" w:type="dxa"/>
            <w:textDirection w:val="btLr"/>
            <w:vAlign w:val="center"/>
            <w:hideMark/>
          </w:tcPr>
          <w:p w14:paraId="2113F334" w14:textId="77777777" w:rsidR="00926F56" w:rsidRPr="00F034A1" w:rsidRDefault="00926F56" w:rsidP="008E1CD6">
            <w:pPr>
              <w:ind w:left="113" w:right="113"/>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No aplica</w:t>
            </w:r>
          </w:p>
        </w:tc>
        <w:tc>
          <w:tcPr>
            <w:tcW w:w="5103" w:type="dxa"/>
            <w:vAlign w:val="center"/>
            <w:hideMark/>
          </w:tcPr>
          <w:p w14:paraId="1565DF4C" w14:textId="77777777" w:rsidR="00926F56" w:rsidRDefault="00926F56" w:rsidP="008E1CD6">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 0</w:t>
            </w:r>
          </w:p>
          <w:p w14:paraId="00342315" w14:textId="77777777" w:rsidR="003C18AA" w:rsidRDefault="003C18AA" w:rsidP="008E1CD6">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p w14:paraId="6B328025" w14:textId="77777777" w:rsidR="003C18AA" w:rsidRPr="00F034A1" w:rsidRDefault="003C18AA" w:rsidP="008E1CD6">
            <w:p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p>
        </w:tc>
      </w:tr>
      <w:tr w:rsidR="00926F56" w:rsidRPr="00F034A1" w14:paraId="411BE4F1" w14:textId="77777777" w:rsidTr="00926F56">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vAlign w:val="center"/>
            <w:hideMark/>
          </w:tcPr>
          <w:p w14:paraId="1F7A94D3" w14:textId="77777777" w:rsidR="00926F56" w:rsidRPr="00F034A1" w:rsidRDefault="00926F56" w:rsidP="008E1CD6">
            <w:pPr>
              <w:pStyle w:val="Ttulo9"/>
              <w:ind w:left="113" w:right="113"/>
              <w:jc w:val="center"/>
              <w:outlineLvl w:val="8"/>
              <w:rPr>
                <w:b w:val="0"/>
                <w:szCs w:val="16"/>
                <w:lang w:val="es-CR" w:eastAsia="es-CR"/>
              </w:rPr>
            </w:pPr>
          </w:p>
        </w:tc>
        <w:tc>
          <w:tcPr>
            <w:tcW w:w="3402" w:type="dxa"/>
            <w:hideMark/>
          </w:tcPr>
          <w:p w14:paraId="3CAC2FFB" w14:textId="77777777" w:rsidR="00926F56" w:rsidRPr="00F034A1" w:rsidRDefault="00926F56" w:rsidP="00247695">
            <w:pPr>
              <w:pStyle w:val="Ttulo9"/>
              <w:outlineLvl w:val="8"/>
              <w:cnfStyle w:val="000000100000" w:firstRow="0" w:lastRow="0" w:firstColumn="0" w:lastColumn="0" w:oddVBand="0" w:evenVBand="0" w:oddHBand="1" w:evenHBand="0" w:firstRowFirstColumn="0" w:firstRowLastColumn="0" w:lastRowFirstColumn="0" w:lastRowLastColumn="0"/>
              <w:rPr>
                <w:szCs w:val="16"/>
                <w:lang w:val="es-CR" w:eastAsia="es-CR"/>
              </w:rPr>
            </w:pPr>
            <w:r>
              <w:rPr>
                <w:szCs w:val="16"/>
                <w:lang w:val="es-CR" w:eastAsia="es-CR"/>
              </w:rPr>
              <w:t>[E]ProvisionSiniestrosReportadosAlCierre</w:t>
            </w:r>
          </w:p>
        </w:tc>
        <w:tc>
          <w:tcPr>
            <w:tcW w:w="4536" w:type="dxa"/>
            <w:vAlign w:val="center"/>
            <w:hideMark/>
          </w:tcPr>
          <w:p w14:paraId="34B9750B" w14:textId="77777777" w:rsidR="00926F56" w:rsidRPr="00F034A1" w:rsidRDefault="00926F56" w:rsidP="008E1CD6">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Total provisión de siniestros reportados al cierre del período, según el ramo</w:t>
            </w:r>
          </w:p>
        </w:tc>
        <w:tc>
          <w:tcPr>
            <w:tcW w:w="397" w:type="dxa"/>
            <w:textDirection w:val="btLr"/>
            <w:vAlign w:val="center"/>
            <w:hideMark/>
          </w:tcPr>
          <w:p w14:paraId="49CBFE10" w14:textId="77777777" w:rsidR="00926F56" w:rsidRPr="00F034A1" w:rsidRDefault="00926F56" w:rsidP="008E1CD6">
            <w:pPr>
              <w:ind w:left="113" w:right="113"/>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No aplica</w:t>
            </w:r>
          </w:p>
        </w:tc>
        <w:tc>
          <w:tcPr>
            <w:tcW w:w="5103" w:type="dxa"/>
            <w:vAlign w:val="center"/>
            <w:hideMark/>
          </w:tcPr>
          <w:p w14:paraId="31DE8833" w14:textId="77777777" w:rsidR="00926F56" w:rsidRPr="00F034A1" w:rsidRDefault="00926F56" w:rsidP="008E1CD6">
            <w:p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F034A1">
              <w:rPr>
                <w:rFonts w:cs="Arial"/>
                <w:color w:val="000000"/>
                <w:sz w:val="16"/>
                <w:szCs w:val="16"/>
                <w:lang w:val="es-CR" w:eastAsia="es-CR"/>
              </w:rPr>
              <w:t>≥ 0</w:t>
            </w:r>
          </w:p>
        </w:tc>
      </w:tr>
    </w:tbl>
    <w:p w14:paraId="662AD847" w14:textId="77777777" w:rsidR="004C7AF3" w:rsidRPr="00A778FE" w:rsidRDefault="004C7AF3" w:rsidP="004C7AF3">
      <w:pPr>
        <w:rPr>
          <w:rFonts w:cs="Arial"/>
        </w:rPr>
      </w:pPr>
    </w:p>
    <w:p w14:paraId="14B7F6C2" w14:textId="77777777" w:rsidR="0024044E" w:rsidRPr="002553D5" w:rsidRDefault="0024044E" w:rsidP="004C7AF3">
      <w:pPr>
        <w:rPr>
          <w:rFonts w:cs="Arial"/>
          <w:lang w:val="es-ES_tradnl"/>
        </w:rPr>
      </w:pPr>
    </w:p>
    <w:p w14:paraId="70823795" w14:textId="77777777" w:rsidR="00BF088A" w:rsidRDefault="00BF088A" w:rsidP="00BF088A">
      <w:pPr>
        <w:rPr>
          <w:lang w:val="es-ES_tradnl" w:eastAsia="en-US"/>
        </w:rPr>
      </w:pPr>
    </w:p>
    <w:p w14:paraId="4E9B376E" w14:textId="77777777" w:rsidR="00A547F5" w:rsidRDefault="00A547F5">
      <w:pPr>
        <w:rPr>
          <w:lang w:val="es-ES_tradnl" w:eastAsia="en-US"/>
        </w:rPr>
      </w:pPr>
      <w:r>
        <w:rPr>
          <w:lang w:val="es-ES_tradnl" w:eastAsia="en-US"/>
        </w:rPr>
        <w:br w:type="page"/>
      </w:r>
    </w:p>
    <w:p w14:paraId="33AA4ACF" w14:textId="77777777" w:rsidR="00A547F5" w:rsidRPr="00191341" w:rsidRDefault="00432B0B" w:rsidP="00F4314C">
      <w:pPr>
        <w:pStyle w:val="Ttulo2"/>
        <w:numPr>
          <w:ilvl w:val="1"/>
          <w:numId w:val="14"/>
        </w:numPr>
        <w:rPr>
          <w:lang w:eastAsia="en-US"/>
        </w:rPr>
      </w:pPr>
      <w:bookmarkStart w:id="888" w:name="_Toc136255550"/>
      <w:r>
        <w:lastRenderedPageBreak/>
        <w:t>[M]</w:t>
      </w:r>
      <w:r w:rsidR="009E58ED">
        <w:t xml:space="preserve">Modelo </w:t>
      </w:r>
      <w:r w:rsidR="00A547F5">
        <w:rPr>
          <w:lang w:eastAsia="en-US"/>
        </w:rPr>
        <w:t>C</w:t>
      </w:r>
      <w:r w:rsidR="00A547F5" w:rsidRPr="00BF088A">
        <w:rPr>
          <w:lang w:eastAsia="en-US"/>
        </w:rPr>
        <w:t>ontratos p</w:t>
      </w:r>
      <w:r w:rsidR="00A547F5">
        <w:rPr>
          <w:lang w:eastAsia="en-US"/>
        </w:rPr>
        <w:t>aritarios o de  libre discusión</w:t>
      </w:r>
      <w:bookmarkEnd w:id="888"/>
    </w:p>
    <w:p w14:paraId="2704A47E" w14:textId="77777777" w:rsidR="00A547F5" w:rsidRDefault="00A547F5" w:rsidP="00A547F5">
      <w:pPr>
        <w:rPr>
          <w:lang w:val="es-ES_tradnl" w:eastAsia="en-US"/>
        </w:rPr>
      </w:pPr>
    </w:p>
    <w:p w14:paraId="78273F93" w14:textId="77777777" w:rsidR="00A547F5" w:rsidRPr="009D1732" w:rsidRDefault="00A547F5" w:rsidP="00A547F5">
      <w:pPr>
        <w:jc w:val="both"/>
        <w:rPr>
          <w:lang w:val="es-ES_tradnl"/>
        </w:rPr>
      </w:pPr>
      <w:r w:rsidRPr="009D1732">
        <w:rPr>
          <w:lang w:val="es-ES_tradnl"/>
        </w:rPr>
        <w:t>Este modelo debe ser cumplimentado por las entidades aseguradoras.  Tiene como objetivo recibir información de las entidades aseguradoras autorizadas por la SUGESE sobre</w:t>
      </w:r>
      <w:r>
        <w:rPr>
          <w:lang w:val="es-ES_tradnl"/>
        </w:rPr>
        <w:t xml:space="preserve"> los contratos paritarios o de libre discusión suscritos y vigentes:</w:t>
      </w:r>
    </w:p>
    <w:p w14:paraId="14BEE763" w14:textId="77777777" w:rsidR="00A547F5" w:rsidRDefault="00A547F5" w:rsidP="00A547F5">
      <w:pPr>
        <w:rPr>
          <w:lang w:val="es-ES_tradnl" w:eastAsia="en-US"/>
        </w:rPr>
      </w:pPr>
    </w:p>
    <w:p w14:paraId="7ABF738A" w14:textId="77777777" w:rsidR="00A547F5" w:rsidRDefault="00A547F5" w:rsidP="00A547F5">
      <w:pPr>
        <w:rPr>
          <w:lang w:val="es-ES_tradnl" w:eastAsia="en-US"/>
        </w:rPr>
      </w:pPr>
    </w:p>
    <w:p w14:paraId="1DC06647" w14:textId="77777777" w:rsidR="00A547F5" w:rsidRDefault="00A547F5" w:rsidP="00A547F5">
      <w:pPr>
        <w:rPr>
          <w:lang w:val="es-ES_tradnl" w:eastAsia="en-US"/>
        </w:rPr>
      </w:pPr>
    </w:p>
    <w:p w14:paraId="7920700E" w14:textId="77777777" w:rsidR="00A547F5" w:rsidRDefault="00A547F5" w:rsidP="00A547F5">
      <w:pPr>
        <w:rPr>
          <w:lang w:val="es-ES_tradnl" w:eastAsia="en-US"/>
        </w:rPr>
      </w:pPr>
      <w:r w:rsidRPr="00F33F53">
        <w:rPr>
          <w:rFonts w:cs="Arial"/>
          <w:noProof/>
          <w:lang w:val="es-CR" w:eastAsia="es-CR"/>
        </w:rPr>
        <w:drawing>
          <wp:inline distT="0" distB="0" distL="0" distR="0" wp14:anchorId="412908C2" wp14:editId="5E41C8ED">
            <wp:extent cx="7781925" cy="3305175"/>
            <wp:effectExtent l="0" t="0" r="0" b="9525"/>
            <wp:docPr id="18" name="Diagrama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94" r:lo="rId95" r:qs="rId96" r:cs="rId97"/>
              </a:graphicData>
            </a:graphic>
          </wp:inline>
        </w:drawing>
      </w:r>
    </w:p>
    <w:p w14:paraId="6C77C71D" w14:textId="77777777" w:rsidR="00A547F5" w:rsidRDefault="00A547F5" w:rsidP="00A547F5">
      <w:pPr>
        <w:rPr>
          <w:lang w:val="es-ES_tradnl" w:eastAsia="en-US"/>
        </w:rPr>
      </w:pPr>
    </w:p>
    <w:p w14:paraId="4A1E9174" w14:textId="77777777" w:rsidR="00A547F5" w:rsidRDefault="00A547F5" w:rsidP="00A547F5">
      <w:pPr>
        <w:rPr>
          <w:lang w:val="es-ES_tradnl" w:eastAsia="en-US"/>
        </w:rPr>
      </w:pPr>
    </w:p>
    <w:p w14:paraId="11BEFAF7" w14:textId="77777777" w:rsidR="00A547F5" w:rsidRDefault="00A547F5" w:rsidP="00A547F5">
      <w:pPr>
        <w:rPr>
          <w:lang w:val="es-ES_tradnl" w:eastAsia="en-US"/>
        </w:rPr>
      </w:pPr>
    </w:p>
    <w:p w14:paraId="66AE97D1" w14:textId="77777777" w:rsidR="00A547F5" w:rsidRPr="008F78B2" w:rsidRDefault="000D2CDC" w:rsidP="000C7610">
      <w:pPr>
        <w:pStyle w:val="Ttulo3"/>
        <w:ind w:left="720"/>
        <w:rPr>
          <w:lang w:eastAsia="en-US"/>
        </w:rPr>
      </w:pPr>
      <w:bookmarkStart w:id="889" w:name="_Toc136255551"/>
      <w:r>
        <w:rPr>
          <w:lang w:eastAsia="en-US"/>
        </w:rPr>
        <w:t>6.7.1</w:t>
      </w:r>
      <w:r w:rsidR="00A547F5">
        <w:rPr>
          <w:lang w:eastAsia="en-US"/>
        </w:rPr>
        <w:t xml:space="preserve"> </w:t>
      </w:r>
      <w:r w:rsidR="00A547F5" w:rsidRPr="008F78B2">
        <w:rPr>
          <w:lang w:eastAsia="en-US"/>
        </w:rPr>
        <w:t xml:space="preserve">Nodo </w:t>
      </w:r>
      <w:r w:rsidR="00300196">
        <w:rPr>
          <w:lang w:eastAsia="en-US"/>
        </w:rPr>
        <w:t>Contrato</w:t>
      </w:r>
      <w:r w:rsidR="003F25E5">
        <w:rPr>
          <w:lang w:eastAsia="en-US"/>
        </w:rPr>
        <w:t>s</w:t>
      </w:r>
      <w:bookmarkEnd w:id="889"/>
    </w:p>
    <w:p w14:paraId="53030EB5" w14:textId="77777777" w:rsidR="00A547F5" w:rsidRDefault="00A547F5" w:rsidP="00A547F5">
      <w:pPr>
        <w:rPr>
          <w:lang w:val="es-ES_tradnl" w:eastAsia="en-US"/>
        </w:rPr>
      </w:pPr>
    </w:p>
    <w:p w14:paraId="3758112B" w14:textId="77777777" w:rsidR="00A547F5" w:rsidRDefault="00A547F5" w:rsidP="00A547F5">
      <w:pPr>
        <w:rPr>
          <w:lang w:val="es-ES_tradnl" w:eastAsia="en-US"/>
        </w:rPr>
      </w:pPr>
    </w:p>
    <w:tbl>
      <w:tblPr>
        <w:tblStyle w:val="Cuadrculamedia3-nfasis1"/>
        <w:tblpPr w:leftFromText="141" w:rightFromText="141" w:vertAnchor="text" w:horzAnchor="page" w:tblpX="1162" w:tblpY="-3"/>
        <w:tblW w:w="14175" w:type="dxa"/>
        <w:tblLayout w:type="fixed"/>
        <w:tblLook w:val="04A0" w:firstRow="1" w:lastRow="0" w:firstColumn="1" w:lastColumn="0" w:noHBand="0" w:noVBand="1"/>
      </w:tblPr>
      <w:tblGrid>
        <w:gridCol w:w="737"/>
        <w:gridCol w:w="3402"/>
        <w:gridCol w:w="4536"/>
        <w:gridCol w:w="397"/>
        <w:gridCol w:w="5103"/>
      </w:tblGrid>
      <w:tr w:rsidR="00A547F5" w:rsidRPr="002553D5" w14:paraId="610D1B18" w14:textId="77777777" w:rsidTr="001F7AB3">
        <w:trPr>
          <w:cnfStyle w:val="100000000000" w:firstRow="1" w:lastRow="0" w:firstColumn="0" w:lastColumn="0" w:oddVBand="0" w:evenVBand="0" w:oddHBand="0" w:evenHBand="0" w:firstRowFirstColumn="0" w:firstRowLastColumn="0" w:lastRowFirstColumn="0" w:lastRowLastColumn="0"/>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4897692D" w14:textId="77777777" w:rsidR="00A547F5" w:rsidRPr="00CA6069" w:rsidRDefault="00A547F5" w:rsidP="001F7AB3">
            <w:pPr>
              <w:pStyle w:val="TtuloTabla"/>
              <w:ind w:left="113" w:right="113"/>
              <w:rPr>
                <w:rFonts w:cs="Arial"/>
                <w:b/>
              </w:rPr>
            </w:pPr>
            <w:r w:rsidRPr="00CA6069">
              <w:rPr>
                <w:rFonts w:cs="Arial"/>
                <w:b/>
              </w:rPr>
              <w:lastRenderedPageBreak/>
              <w:t>Nodo</w:t>
            </w:r>
          </w:p>
        </w:tc>
        <w:tc>
          <w:tcPr>
            <w:tcW w:w="3402" w:type="dxa"/>
            <w:vAlign w:val="center"/>
          </w:tcPr>
          <w:p w14:paraId="73AAB2EB" w14:textId="77777777" w:rsidR="00A547F5" w:rsidRPr="00CA6069" w:rsidRDefault="00A547F5" w:rsidP="001F7AB3">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bCs w:val="0"/>
                <w:szCs w:val="16"/>
                <w:lang w:eastAsia="es-CR"/>
              </w:rPr>
              <w:t>Atributo[A] / Elemento[E]</w:t>
            </w:r>
          </w:p>
        </w:tc>
        <w:tc>
          <w:tcPr>
            <w:tcW w:w="4536" w:type="dxa"/>
            <w:vAlign w:val="center"/>
          </w:tcPr>
          <w:p w14:paraId="769EDDD3" w14:textId="77777777" w:rsidR="00A547F5" w:rsidRPr="00CA6069" w:rsidRDefault="00A547F5" w:rsidP="001F7AB3">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Descripción</w:t>
            </w:r>
          </w:p>
        </w:tc>
        <w:tc>
          <w:tcPr>
            <w:tcW w:w="397" w:type="dxa"/>
            <w:textDirection w:val="btLr"/>
            <w:vAlign w:val="center"/>
          </w:tcPr>
          <w:p w14:paraId="47B0DC9E" w14:textId="77777777" w:rsidR="00A547F5" w:rsidRPr="00CA6069" w:rsidRDefault="00A547F5" w:rsidP="001F7AB3">
            <w:pPr>
              <w:pStyle w:val="TtuloTabla"/>
              <w:ind w:left="113" w:right="113"/>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Cuenta catálogo</w:t>
            </w:r>
          </w:p>
        </w:tc>
        <w:tc>
          <w:tcPr>
            <w:tcW w:w="5103" w:type="dxa"/>
            <w:vAlign w:val="center"/>
          </w:tcPr>
          <w:p w14:paraId="670C61B4" w14:textId="77777777" w:rsidR="00A547F5" w:rsidRPr="00CA6069" w:rsidRDefault="00A547F5" w:rsidP="001F7AB3">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CA6069">
              <w:rPr>
                <w:rFonts w:cs="Arial"/>
                <w:b/>
              </w:rPr>
              <w:t>Validaciones</w:t>
            </w:r>
          </w:p>
        </w:tc>
      </w:tr>
      <w:tr w:rsidR="003F25E5" w:rsidRPr="00E76601" w14:paraId="6C65A918" w14:textId="77777777" w:rsidTr="001F7AB3">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4ED5465A" w14:textId="77777777" w:rsidR="003F25E5" w:rsidRPr="003F25E5" w:rsidRDefault="003F25E5" w:rsidP="00AF343B">
            <w:pPr>
              <w:pStyle w:val="Ttulo9"/>
              <w:jc w:val="center"/>
              <w:outlineLvl w:val="8"/>
              <w:rPr>
                <w:b w:val="0"/>
                <w:bCs w:val="0"/>
                <w:color w:val="auto"/>
                <w:lang w:eastAsia="es-CR"/>
              </w:rPr>
            </w:pPr>
            <w:r w:rsidRPr="003F25E5">
              <w:rPr>
                <w:b w:val="0"/>
              </w:rPr>
              <w:t>[E]Contratos</w:t>
            </w:r>
          </w:p>
        </w:tc>
        <w:tc>
          <w:tcPr>
            <w:tcW w:w="3402" w:type="dxa"/>
          </w:tcPr>
          <w:p w14:paraId="66F8D458" w14:textId="77777777" w:rsidR="003F25E5" w:rsidRDefault="003F25E5" w:rsidP="001F7AB3">
            <w:pPr>
              <w:pStyle w:val="Ttulo9"/>
              <w:outlineLvl w:val="8"/>
              <w:cnfStyle w:val="000000100000" w:firstRow="0" w:lastRow="0" w:firstColumn="0" w:lastColumn="0" w:oddVBand="0" w:evenVBand="0" w:oddHBand="1" w:evenHBand="0" w:firstRowFirstColumn="0" w:firstRowLastColumn="0" w:lastRowFirstColumn="0" w:lastRowLastColumn="0"/>
              <w:rPr>
                <w:lang w:eastAsia="es-CR"/>
              </w:rPr>
            </w:pPr>
            <w:r>
              <w:rPr>
                <w:lang w:eastAsia="es-CR"/>
              </w:rPr>
              <w:t>Este nodo se compone del elemento:</w:t>
            </w:r>
          </w:p>
          <w:p w14:paraId="72F71227" w14:textId="77777777" w:rsidR="003F25E5" w:rsidRPr="003F25E5" w:rsidRDefault="003F25E5" w:rsidP="003F25E5">
            <w:pPr>
              <w:cnfStyle w:val="000000100000" w:firstRow="0" w:lastRow="0" w:firstColumn="0" w:lastColumn="0" w:oddVBand="0" w:evenVBand="0" w:oddHBand="1" w:evenHBand="0" w:firstRowFirstColumn="0" w:firstRowLastColumn="0" w:lastRowFirstColumn="0" w:lastRowLastColumn="0"/>
              <w:rPr>
                <w:rFonts w:cs="Arial"/>
                <w:sz w:val="16"/>
                <w:szCs w:val="22"/>
                <w:lang w:eastAsia="es-CR"/>
              </w:rPr>
            </w:pPr>
            <w:r w:rsidRPr="003F25E5">
              <w:rPr>
                <w:rFonts w:cs="Arial"/>
                <w:sz w:val="16"/>
                <w:szCs w:val="22"/>
                <w:lang w:eastAsia="es-CR"/>
              </w:rPr>
              <w:t>a.Contrato</w:t>
            </w:r>
          </w:p>
        </w:tc>
        <w:tc>
          <w:tcPr>
            <w:tcW w:w="4536" w:type="dxa"/>
            <w:vAlign w:val="center"/>
          </w:tcPr>
          <w:p w14:paraId="0B804860" w14:textId="77777777" w:rsidR="003F25E5" w:rsidRDefault="003F25E5" w:rsidP="003F25E5">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 xml:space="preserve">Contrato o contratos paritarios o de libre discusión, ocurridos durante el período </w:t>
            </w:r>
          </w:p>
        </w:tc>
        <w:tc>
          <w:tcPr>
            <w:tcW w:w="397" w:type="dxa"/>
            <w:textDirection w:val="btLr"/>
            <w:vAlign w:val="center"/>
          </w:tcPr>
          <w:p w14:paraId="5365350F" w14:textId="77777777" w:rsidR="003F25E5" w:rsidRDefault="003F25E5" w:rsidP="001F7AB3">
            <w:pPr>
              <w:pStyle w:val="TextoCentradoTabla"/>
              <w:cnfStyle w:val="000000100000" w:firstRow="0" w:lastRow="0" w:firstColumn="0" w:lastColumn="0" w:oddVBand="0" w:evenVBand="0" w:oddHBand="1" w:evenHBand="0" w:firstRowFirstColumn="0" w:firstRowLastColumn="0" w:lastRowFirstColumn="0" w:lastRowLastColumn="0"/>
              <w:rPr>
                <w:rFonts w:cs="Arial"/>
                <w:lang w:val="es-ES"/>
              </w:rPr>
            </w:pPr>
            <w:r>
              <w:rPr>
                <w:rFonts w:cs="Arial"/>
                <w:lang w:val="es-ES"/>
              </w:rPr>
              <w:t>No aplica</w:t>
            </w:r>
          </w:p>
        </w:tc>
        <w:tc>
          <w:tcPr>
            <w:tcW w:w="5103" w:type="dxa"/>
            <w:vAlign w:val="center"/>
          </w:tcPr>
          <w:p w14:paraId="6CB16467" w14:textId="77777777" w:rsidR="003F25E5" w:rsidRPr="00E76601" w:rsidRDefault="003F25E5" w:rsidP="003F25E5">
            <w:pPr>
              <w:pStyle w:val="TextoCentradoTabla"/>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No Aplica</w:t>
            </w:r>
          </w:p>
        </w:tc>
      </w:tr>
      <w:tr w:rsidR="00A547F5" w:rsidRPr="00E76601" w14:paraId="63F52EBB" w14:textId="77777777" w:rsidTr="001F7AB3">
        <w:trPr>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1314EA4B" w14:textId="77777777" w:rsidR="00A547F5" w:rsidRPr="00E76601" w:rsidRDefault="000B6351" w:rsidP="00AF343B">
            <w:pPr>
              <w:pStyle w:val="Ttulo9"/>
              <w:jc w:val="center"/>
              <w:outlineLvl w:val="8"/>
              <w:rPr>
                <w:b w:val="0"/>
                <w:szCs w:val="16"/>
              </w:rPr>
            </w:pPr>
            <w:r>
              <w:rPr>
                <w:b w:val="0"/>
              </w:rPr>
              <w:t>[E]</w:t>
            </w:r>
            <w:r w:rsidR="00AF343B">
              <w:rPr>
                <w:b w:val="0"/>
                <w:szCs w:val="16"/>
              </w:rPr>
              <w:t>Contrato</w:t>
            </w:r>
          </w:p>
        </w:tc>
        <w:tc>
          <w:tcPr>
            <w:tcW w:w="3402" w:type="dxa"/>
          </w:tcPr>
          <w:p w14:paraId="246CFA5E" w14:textId="77777777" w:rsidR="00A547F5" w:rsidRPr="00E36D17" w:rsidRDefault="006A05E9" w:rsidP="001F7AB3">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Pr>
                <w:szCs w:val="16"/>
              </w:rPr>
              <w:t>[A]</w:t>
            </w:r>
            <w:r w:rsidR="00AF343B">
              <w:rPr>
                <w:szCs w:val="16"/>
              </w:rPr>
              <w:t>NumeroContrato</w:t>
            </w:r>
          </w:p>
        </w:tc>
        <w:tc>
          <w:tcPr>
            <w:tcW w:w="4536" w:type="dxa"/>
            <w:vAlign w:val="center"/>
          </w:tcPr>
          <w:p w14:paraId="03CDA7B1" w14:textId="77777777" w:rsidR="00A547F5" w:rsidRPr="00E76601" w:rsidRDefault="00531BD4" w:rsidP="001F7AB3">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z w:val="16"/>
                <w:szCs w:val="16"/>
              </w:rPr>
              <w:t>Número de identificador del Contrato Paritario</w:t>
            </w:r>
          </w:p>
        </w:tc>
        <w:tc>
          <w:tcPr>
            <w:tcW w:w="397" w:type="dxa"/>
            <w:textDirection w:val="btLr"/>
            <w:vAlign w:val="center"/>
          </w:tcPr>
          <w:p w14:paraId="03A6E5FB" w14:textId="77777777" w:rsidR="00A547F5" w:rsidRPr="00531BD4" w:rsidRDefault="00531BD4" w:rsidP="001F7AB3">
            <w:pPr>
              <w:pStyle w:val="TextoCentradoTabla"/>
              <w:cnfStyle w:val="000000000000" w:firstRow="0" w:lastRow="0" w:firstColumn="0" w:lastColumn="0" w:oddVBand="0" w:evenVBand="0" w:oddHBand="0" w:evenHBand="0" w:firstRowFirstColumn="0" w:firstRowLastColumn="0" w:lastRowFirstColumn="0" w:lastRowLastColumn="0"/>
              <w:rPr>
                <w:rFonts w:cs="Arial"/>
                <w:lang w:val="es-ES"/>
              </w:rPr>
            </w:pPr>
            <w:r>
              <w:rPr>
                <w:rFonts w:cs="Arial"/>
                <w:lang w:val="es-ES"/>
              </w:rPr>
              <w:t>No aplica</w:t>
            </w:r>
          </w:p>
        </w:tc>
        <w:tc>
          <w:tcPr>
            <w:tcW w:w="5103" w:type="dxa"/>
            <w:vAlign w:val="center"/>
          </w:tcPr>
          <w:p w14:paraId="34D175E6" w14:textId="77777777" w:rsidR="00531BD4" w:rsidRDefault="00531BD4" w:rsidP="00F4314C">
            <w:pPr>
              <w:pStyle w:val="TextoCentradoTabla"/>
              <w:numPr>
                <w:ilvl w:val="0"/>
                <w:numId w:val="39"/>
              </w:numPr>
              <w:jc w:val="both"/>
              <w:cnfStyle w:val="000000000000" w:firstRow="0" w:lastRow="0" w:firstColumn="0" w:lastColumn="0" w:oddVBand="0" w:evenVBand="0" w:oddHBand="0" w:evenHBand="0" w:firstRowFirstColumn="0" w:firstRowLastColumn="0" w:lastRowFirstColumn="0" w:lastRowLastColumn="0"/>
              <w:rPr>
                <w:rFonts w:cs="Arial"/>
              </w:rPr>
            </w:pPr>
            <w:r w:rsidRPr="00E76601">
              <w:rPr>
                <w:rFonts w:cs="Arial"/>
              </w:rPr>
              <w:t>Texto</w:t>
            </w:r>
            <w:r>
              <w:rPr>
                <w:rFonts w:cs="Arial"/>
              </w:rPr>
              <w:t xml:space="preserve"> n</w:t>
            </w:r>
            <w:r w:rsidRPr="00E76601">
              <w:rPr>
                <w:rFonts w:cs="Arial"/>
              </w:rPr>
              <w:t>o vacío</w:t>
            </w:r>
            <w:r>
              <w:rPr>
                <w:rFonts w:cs="Arial"/>
              </w:rPr>
              <w:t>.</w:t>
            </w:r>
          </w:p>
          <w:p w14:paraId="62A4B65E" w14:textId="77777777" w:rsidR="00A547F5" w:rsidRPr="00531BD4" w:rsidRDefault="00531BD4" w:rsidP="00F4314C">
            <w:pPr>
              <w:pStyle w:val="TextoCentradoTabla"/>
              <w:numPr>
                <w:ilvl w:val="0"/>
                <w:numId w:val="39"/>
              </w:numPr>
              <w:jc w:val="both"/>
              <w:cnfStyle w:val="000000000000" w:firstRow="0" w:lastRow="0" w:firstColumn="0" w:lastColumn="0" w:oddVBand="0" w:evenVBand="0" w:oddHBand="0" w:evenHBand="0" w:firstRowFirstColumn="0" w:firstRowLastColumn="0" w:lastRowFirstColumn="0" w:lastRowLastColumn="0"/>
              <w:rPr>
                <w:rFonts w:cs="Arial"/>
              </w:rPr>
            </w:pPr>
            <w:r w:rsidRPr="00531BD4">
              <w:rPr>
                <w:rFonts w:cs="Arial"/>
              </w:rPr>
              <w:t xml:space="preserve">Tamaño máximo </w:t>
            </w:r>
            <w:r>
              <w:rPr>
                <w:rFonts w:cs="Arial"/>
              </w:rPr>
              <w:t xml:space="preserve">20 </w:t>
            </w:r>
            <w:r w:rsidRPr="00531BD4">
              <w:rPr>
                <w:rFonts w:cs="Arial"/>
              </w:rPr>
              <w:t>caracteres.</w:t>
            </w:r>
          </w:p>
        </w:tc>
      </w:tr>
      <w:tr w:rsidR="00A547F5" w:rsidRPr="00E76601" w14:paraId="519D958E" w14:textId="77777777" w:rsidTr="001F7AB3">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500E9C11" w14:textId="77777777" w:rsidR="00A547F5" w:rsidRPr="00E76601" w:rsidRDefault="00A547F5" w:rsidP="001F7AB3">
            <w:pPr>
              <w:pStyle w:val="Ttulo9"/>
              <w:jc w:val="center"/>
              <w:outlineLvl w:val="8"/>
              <w:rPr>
                <w:b w:val="0"/>
                <w:szCs w:val="16"/>
              </w:rPr>
            </w:pPr>
          </w:p>
        </w:tc>
        <w:tc>
          <w:tcPr>
            <w:tcW w:w="3402" w:type="dxa"/>
          </w:tcPr>
          <w:p w14:paraId="5B8613BD" w14:textId="77777777" w:rsidR="00A547F5" w:rsidRPr="00E36D17" w:rsidRDefault="00A547F5" w:rsidP="001F7AB3">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E36D17">
              <w:rPr>
                <w:szCs w:val="16"/>
              </w:rPr>
              <w:t>[E]NombreTomador</w:t>
            </w:r>
          </w:p>
        </w:tc>
        <w:tc>
          <w:tcPr>
            <w:tcW w:w="4536" w:type="dxa"/>
            <w:vAlign w:val="center"/>
          </w:tcPr>
          <w:p w14:paraId="41B01227" w14:textId="77777777" w:rsidR="00A547F5" w:rsidRPr="00E76601" w:rsidRDefault="00A547F5" w:rsidP="001F7AB3">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E76601">
              <w:rPr>
                <w:rFonts w:cs="Arial"/>
                <w:sz w:val="16"/>
                <w:szCs w:val="16"/>
              </w:rPr>
              <w:t>Nombre del Tomador</w:t>
            </w:r>
          </w:p>
        </w:tc>
        <w:tc>
          <w:tcPr>
            <w:tcW w:w="397" w:type="dxa"/>
            <w:textDirection w:val="btLr"/>
            <w:vAlign w:val="center"/>
          </w:tcPr>
          <w:p w14:paraId="1AB52981" w14:textId="77777777" w:rsidR="00A547F5" w:rsidRPr="00E76601" w:rsidRDefault="00A547F5" w:rsidP="001F7AB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76601">
              <w:rPr>
                <w:rFonts w:cs="Arial"/>
              </w:rPr>
              <w:t>No aplica</w:t>
            </w:r>
          </w:p>
        </w:tc>
        <w:tc>
          <w:tcPr>
            <w:tcW w:w="5103" w:type="dxa"/>
            <w:vAlign w:val="center"/>
          </w:tcPr>
          <w:p w14:paraId="3305EA58" w14:textId="77777777" w:rsidR="00A547F5" w:rsidRPr="00E76601" w:rsidRDefault="00A547F5" w:rsidP="009B7AA1">
            <w:pPr>
              <w:pStyle w:val="TextoCentradoTabla"/>
              <w:numPr>
                <w:ilvl w:val="0"/>
                <w:numId w:val="495"/>
              </w:numPr>
              <w:jc w:val="both"/>
              <w:cnfStyle w:val="000000100000" w:firstRow="0" w:lastRow="0" w:firstColumn="0" w:lastColumn="0" w:oddVBand="0" w:evenVBand="0" w:oddHBand="1" w:evenHBand="0" w:firstRowFirstColumn="0" w:firstRowLastColumn="0" w:lastRowFirstColumn="0" w:lastRowLastColumn="0"/>
              <w:rPr>
                <w:rFonts w:cs="Arial"/>
              </w:rPr>
            </w:pPr>
            <w:r w:rsidRPr="00E76601">
              <w:rPr>
                <w:rFonts w:cs="Arial"/>
              </w:rPr>
              <w:t>Texto</w:t>
            </w:r>
            <w:r>
              <w:rPr>
                <w:rFonts w:cs="Arial"/>
              </w:rPr>
              <w:t xml:space="preserve"> n</w:t>
            </w:r>
            <w:r w:rsidRPr="00E76601">
              <w:rPr>
                <w:rFonts w:cs="Arial"/>
              </w:rPr>
              <w:t>o vacío</w:t>
            </w:r>
            <w:r>
              <w:rPr>
                <w:rFonts w:cs="Arial"/>
              </w:rPr>
              <w:t>.</w:t>
            </w:r>
          </w:p>
          <w:p w14:paraId="04FBF974" w14:textId="77777777" w:rsidR="00A547F5" w:rsidRPr="00E76601" w:rsidRDefault="00A547F5" w:rsidP="009B7AA1">
            <w:pPr>
              <w:pStyle w:val="TextoCentradoTabla"/>
              <w:numPr>
                <w:ilvl w:val="0"/>
                <w:numId w:val="495"/>
              </w:numPr>
              <w:jc w:val="both"/>
              <w:cnfStyle w:val="000000100000" w:firstRow="0" w:lastRow="0" w:firstColumn="0" w:lastColumn="0" w:oddVBand="0" w:evenVBand="0" w:oddHBand="1" w:evenHBand="0" w:firstRowFirstColumn="0" w:firstRowLastColumn="0" w:lastRowFirstColumn="0" w:lastRowLastColumn="0"/>
              <w:rPr>
                <w:rFonts w:cs="Arial"/>
              </w:rPr>
            </w:pPr>
            <w:r w:rsidRPr="00E76601">
              <w:rPr>
                <w:rFonts w:cs="Arial"/>
              </w:rPr>
              <w:t xml:space="preserve">Tamaño máximo 180 </w:t>
            </w:r>
            <w:r>
              <w:rPr>
                <w:rFonts w:cs="Arial"/>
              </w:rPr>
              <w:t>caracteres</w:t>
            </w:r>
            <w:r w:rsidRPr="00E76601">
              <w:rPr>
                <w:rFonts w:cs="Arial"/>
              </w:rPr>
              <w:t>.</w:t>
            </w:r>
          </w:p>
        </w:tc>
      </w:tr>
      <w:tr w:rsidR="00A547F5" w:rsidRPr="00E76601" w14:paraId="1593ED25" w14:textId="77777777" w:rsidTr="001F7AB3">
        <w:trPr>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257F4E31" w14:textId="77777777" w:rsidR="00A547F5" w:rsidRPr="00E76601" w:rsidRDefault="00A547F5" w:rsidP="001F7AB3">
            <w:pPr>
              <w:pStyle w:val="Ttulo9"/>
              <w:jc w:val="center"/>
              <w:outlineLvl w:val="8"/>
              <w:rPr>
                <w:b w:val="0"/>
                <w:szCs w:val="16"/>
              </w:rPr>
            </w:pPr>
          </w:p>
        </w:tc>
        <w:tc>
          <w:tcPr>
            <w:tcW w:w="3402" w:type="dxa"/>
          </w:tcPr>
          <w:p w14:paraId="1FE76CF8" w14:textId="77777777" w:rsidR="00A547F5" w:rsidRPr="00E36D17" w:rsidRDefault="00A547F5" w:rsidP="001F7AB3">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E36D17">
              <w:rPr>
                <w:szCs w:val="16"/>
              </w:rPr>
              <w:t>[E]TomadorCedulaJuridica</w:t>
            </w:r>
          </w:p>
        </w:tc>
        <w:tc>
          <w:tcPr>
            <w:tcW w:w="4536" w:type="dxa"/>
            <w:vAlign w:val="center"/>
          </w:tcPr>
          <w:p w14:paraId="0C4C1E4B" w14:textId="77777777" w:rsidR="00A547F5" w:rsidRPr="00E76601" w:rsidRDefault="00A547F5" w:rsidP="001F7AB3">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E76601">
              <w:rPr>
                <w:rFonts w:cs="Arial"/>
                <w:sz w:val="16"/>
                <w:szCs w:val="16"/>
              </w:rPr>
              <w:t>Número cédula jurídica del tomador</w:t>
            </w:r>
          </w:p>
        </w:tc>
        <w:tc>
          <w:tcPr>
            <w:tcW w:w="397" w:type="dxa"/>
            <w:textDirection w:val="btLr"/>
            <w:vAlign w:val="center"/>
          </w:tcPr>
          <w:p w14:paraId="5F32DF90" w14:textId="77777777" w:rsidR="00A547F5" w:rsidRPr="00E76601" w:rsidRDefault="00A547F5" w:rsidP="001F7AB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76601">
              <w:rPr>
                <w:rFonts w:cs="Arial"/>
              </w:rPr>
              <w:t>No aplica</w:t>
            </w:r>
          </w:p>
        </w:tc>
        <w:tc>
          <w:tcPr>
            <w:tcW w:w="5103" w:type="dxa"/>
            <w:vAlign w:val="center"/>
          </w:tcPr>
          <w:p w14:paraId="3DB7799E" w14:textId="77777777" w:rsidR="00531BD4" w:rsidRPr="00531BD4" w:rsidRDefault="00531BD4" w:rsidP="00F4314C">
            <w:pPr>
              <w:pStyle w:val="TextoCentradoTabla"/>
              <w:numPr>
                <w:ilvl w:val="0"/>
                <w:numId w:val="40"/>
              </w:numPr>
              <w:jc w:val="both"/>
              <w:cnfStyle w:val="000000000000" w:firstRow="0" w:lastRow="0" w:firstColumn="0" w:lastColumn="0" w:oddVBand="0" w:evenVBand="0" w:oddHBand="0" w:evenHBand="0" w:firstRowFirstColumn="0" w:firstRowLastColumn="0" w:lastRowFirstColumn="0" w:lastRowLastColumn="0"/>
              <w:rPr>
                <w:rFonts w:cs="Arial"/>
              </w:rPr>
            </w:pPr>
            <w:r w:rsidRPr="00531BD4">
              <w:rPr>
                <w:rFonts w:cs="Arial"/>
              </w:rPr>
              <w:t>Texto no vacío.</w:t>
            </w:r>
          </w:p>
          <w:p w14:paraId="42C1883A" w14:textId="77777777" w:rsidR="00A547F5" w:rsidRPr="00E76601" w:rsidRDefault="00531BD4" w:rsidP="00F4314C">
            <w:pPr>
              <w:pStyle w:val="TextoJustificadoTabla"/>
              <w:numPr>
                <w:ilvl w:val="0"/>
                <w:numId w:val="40"/>
              </w:numPr>
              <w:cnfStyle w:val="000000000000" w:firstRow="0" w:lastRow="0" w:firstColumn="0" w:lastColumn="0" w:oddVBand="0" w:evenVBand="0" w:oddHBand="0" w:evenHBand="0" w:firstRowFirstColumn="0" w:firstRowLastColumn="0" w:lastRowFirstColumn="0" w:lastRowLastColumn="0"/>
              <w:rPr>
                <w:rFonts w:cs="Arial"/>
              </w:rPr>
            </w:pPr>
            <w:r w:rsidRPr="00531BD4">
              <w:rPr>
                <w:rFonts w:cs="Arial"/>
              </w:rPr>
              <w:t>Tamaño máximo 20 caracteres.</w:t>
            </w:r>
          </w:p>
        </w:tc>
      </w:tr>
      <w:tr w:rsidR="00A547F5" w:rsidRPr="00E76601" w14:paraId="1FFCECB2" w14:textId="77777777" w:rsidTr="00531BD4">
        <w:trPr>
          <w:cnfStyle w:val="000000100000" w:firstRow="0" w:lastRow="0" w:firstColumn="0" w:lastColumn="0" w:oddVBand="0" w:evenVBand="0" w:oddHBand="1" w:evenHBand="0" w:firstRowFirstColumn="0" w:firstRowLastColumn="0" w:lastRowFirstColumn="0" w:lastRowLastColumn="0"/>
          <w:trHeight w:val="108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66FD5046" w14:textId="77777777" w:rsidR="00A547F5" w:rsidRPr="00E76601" w:rsidRDefault="00A547F5" w:rsidP="001F7AB3">
            <w:pPr>
              <w:pStyle w:val="Ttulo9"/>
              <w:jc w:val="center"/>
              <w:outlineLvl w:val="8"/>
              <w:rPr>
                <w:szCs w:val="16"/>
              </w:rPr>
            </w:pPr>
          </w:p>
        </w:tc>
        <w:tc>
          <w:tcPr>
            <w:tcW w:w="3402" w:type="dxa"/>
          </w:tcPr>
          <w:p w14:paraId="1EFD713D" w14:textId="77777777" w:rsidR="00A547F5" w:rsidRPr="00E36D17" w:rsidRDefault="00A547F5" w:rsidP="001F7AB3">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E36D17">
              <w:rPr>
                <w:szCs w:val="16"/>
              </w:rPr>
              <w:t>[E]MonedaContratacion</w:t>
            </w:r>
          </w:p>
        </w:tc>
        <w:tc>
          <w:tcPr>
            <w:tcW w:w="4536" w:type="dxa"/>
            <w:vAlign w:val="center"/>
          </w:tcPr>
          <w:p w14:paraId="7BEDE289" w14:textId="77777777" w:rsidR="00A547F5" w:rsidRPr="00E76601" w:rsidRDefault="00A547F5" w:rsidP="001F7AB3">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E76601">
              <w:rPr>
                <w:rFonts w:cs="Arial"/>
                <w:sz w:val="16"/>
                <w:szCs w:val="16"/>
              </w:rPr>
              <w:t>Moneda de contratación</w:t>
            </w:r>
          </w:p>
        </w:tc>
        <w:tc>
          <w:tcPr>
            <w:tcW w:w="397" w:type="dxa"/>
            <w:textDirection w:val="btLr"/>
            <w:vAlign w:val="center"/>
          </w:tcPr>
          <w:p w14:paraId="70189681" w14:textId="77777777" w:rsidR="00A547F5" w:rsidRPr="00E76601" w:rsidRDefault="00A547F5" w:rsidP="001F7AB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76601">
              <w:rPr>
                <w:rFonts w:cs="Arial"/>
              </w:rPr>
              <w:t>No aplica</w:t>
            </w:r>
          </w:p>
        </w:tc>
        <w:tc>
          <w:tcPr>
            <w:tcW w:w="5103" w:type="dxa"/>
            <w:vAlign w:val="center"/>
          </w:tcPr>
          <w:p w14:paraId="7A52D310" w14:textId="77777777" w:rsidR="00A547F5" w:rsidRDefault="00A547F5" w:rsidP="00F4314C">
            <w:pPr>
              <w:pStyle w:val="TextoCentradoTabla"/>
              <w:numPr>
                <w:ilvl w:val="0"/>
                <w:numId w:val="41"/>
              </w:numPr>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Texto. No vacío</w:t>
            </w:r>
            <w:r w:rsidRPr="00AD4E1F">
              <w:rPr>
                <w:rFonts w:cs="Arial"/>
              </w:rPr>
              <w:t xml:space="preserve"> </w:t>
            </w:r>
          </w:p>
          <w:p w14:paraId="567804EC" w14:textId="77777777" w:rsidR="00A547F5" w:rsidRDefault="00A547F5" w:rsidP="00F4314C">
            <w:pPr>
              <w:pStyle w:val="TextoCentradoTabla"/>
              <w:numPr>
                <w:ilvl w:val="0"/>
                <w:numId w:val="41"/>
              </w:numPr>
              <w:jc w:val="both"/>
              <w:cnfStyle w:val="000000100000" w:firstRow="0" w:lastRow="0" w:firstColumn="0" w:lastColumn="0" w:oddVBand="0" w:evenVBand="0" w:oddHBand="1" w:evenHBand="0" w:firstRowFirstColumn="0" w:firstRowLastColumn="0" w:lastRowFirstColumn="0" w:lastRowLastColumn="0"/>
              <w:rPr>
                <w:rFonts w:cs="Arial"/>
              </w:rPr>
            </w:pPr>
            <w:r w:rsidRPr="00AD4E1F">
              <w:rPr>
                <w:rFonts w:cs="Arial"/>
              </w:rPr>
              <w:t>Tamaño máximo 3 dígitos.</w:t>
            </w:r>
          </w:p>
          <w:p w14:paraId="5561B22B" w14:textId="77777777" w:rsidR="00A547F5" w:rsidRPr="00531BD4" w:rsidRDefault="00A547F5" w:rsidP="00F4314C">
            <w:pPr>
              <w:pStyle w:val="TextoCentradoTabla"/>
              <w:numPr>
                <w:ilvl w:val="0"/>
                <w:numId w:val="41"/>
              </w:numPr>
              <w:jc w:val="both"/>
              <w:cnfStyle w:val="000000100000" w:firstRow="0" w:lastRow="0" w:firstColumn="0" w:lastColumn="0" w:oddVBand="0" w:evenVBand="0" w:oddHBand="1" w:evenHBand="0" w:firstRowFirstColumn="0" w:firstRowLastColumn="0" w:lastRowFirstColumn="0" w:lastRowLastColumn="0"/>
              <w:rPr>
                <w:rFonts w:cs="Arial"/>
              </w:rPr>
            </w:pPr>
            <w:r w:rsidRPr="00531BD4">
              <w:rPr>
                <w:rFonts w:cs="Arial"/>
              </w:rPr>
              <w:t xml:space="preserve">Según el código establecido por la Sugese  descrito en </w:t>
            </w:r>
            <w:hyperlink w:anchor="_Tabla_de_monedas_1" w:history="1">
              <w:r w:rsidRPr="00531BD4">
                <w:rPr>
                  <w:rStyle w:val="Hipervnculo"/>
                  <w:rFonts w:cs="Arial"/>
                </w:rPr>
                <w:t>el catálogo  “Monedas “</w:t>
              </w:r>
            </w:hyperlink>
            <w:r w:rsidRPr="00531BD4">
              <w:rPr>
                <w:rFonts w:cs="Arial"/>
              </w:rPr>
              <w:t xml:space="preserve"> de este documento</w:t>
            </w:r>
            <w:r w:rsidR="00531BD4">
              <w:rPr>
                <w:rFonts w:cs="Arial"/>
              </w:rPr>
              <w:t>.</w:t>
            </w:r>
          </w:p>
        </w:tc>
      </w:tr>
      <w:tr w:rsidR="00A547F5" w:rsidRPr="00E76601" w14:paraId="38D565CF" w14:textId="77777777" w:rsidTr="001F7AB3">
        <w:trPr>
          <w:trHeight w:val="92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451130AC" w14:textId="77777777" w:rsidR="00A547F5" w:rsidRPr="00E76601" w:rsidRDefault="00A547F5" w:rsidP="001F7AB3">
            <w:pPr>
              <w:pStyle w:val="Ttulo9"/>
              <w:jc w:val="center"/>
              <w:outlineLvl w:val="8"/>
              <w:rPr>
                <w:szCs w:val="16"/>
              </w:rPr>
            </w:pPr>
          </w:p>
        </w:tc>
        <w:tc>
          <w:tcPr>
            <w:tcW w:w="3402" w:type="dxa"/>
          </w:tcPr>
          <w:p w14:paraId="3F84FF51" w14:textId="77777777" w:rsidR="00A547F5" w:rsidRPr="00E36D17" w:rsidRDefault="00A547F5" w:rsidP="001F7AB3">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E36D17">
              <w:rPr>
                <w:szCs w:val="16"/>
              </w:rPr>
              <w:t>[E] Temporalidad</w:t>
            </w:r>
          </w:p>
        </w:tc>
        <w:tc>
          <w:tcPr>
            <w:tcW w:w="4536" w:type="dxa"/>
            <w:vAlign w:val="center"/>
          </w:tcPr>
          <w:p w14:paraId="6C438F2E" w14:textId="77777777" w:rsidR="00A547F5" w:rsidRPr="00E76601" w:rsidRDefault="00A547F5" w:rsidP="001F7AB3">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E76601">
              <w:rPr>
                <w:rFonts w:cs="Arial"/>
                <w:sz w:val="16"/>
                <w:szCs w:val="16"/>
              </w:rPr>
              <w:t>Temporalidad</w:t>
            </w:r>
          </w:p>
        </w:tc>
        <w:tc>
          <w:tcPr>
            <w:tcW w:w="397" w:type="dxa"/>
            <w:textDirection w:val="btLr"/>
            <w:vAlign w:val="center"/>
          </w:tcPr>
          <w:p w14:paraId="76D8BFDC" w14:textId="77777777" w:rsidR="00A547F5" w:rsidRPr="00E76601" w:rsidRDefault="00A547F5" w:rsidP="001F7AB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76601">
              <w:rPr>
                <w:rFonts w:cs="Arial"/>
              </w:rPr>
              <w:t>No aplica</w:t>
            </w:r>
          </w:p>
        </w:tc>
        <w:tc>
          <w:tcPr>
            <w:tcW w:w="5103" w:type="dxa"/>
            <w:vAlign w:val="center"/>
          </w:tcPr>
          <w:p w14:paraId="74454757" w14:textId="77777777" w:rsidR="00A547F5" w:rsidRDefault="00A547F5" w:rsidP="00F4314C">
            <w:pPr>
              <w:pStyle w:val="TextoCentradoTabla"/>
              <w:numPr>
                <w:ilvl w:val="0"/>
                <w:numId w:val="42"/>
              </w:numPr>
              <w:jc w:val="both"/>
              <w:cnfStyle w:val="000000000000" w:firstRow="0" w:lastRow="0" w:firstColumn="0" w:lastColumn="0" w:oddVBand="0" w:evenVBand="0" w:oddHBand="0" w:evenHBand="0" w:firstRowFirstColumn="0" w:firstRowLastColumn="0" w:lastRowFirstColumn="0" w:lastRowLastColumn="0"/>
              <w:rPr>
                <w:rFonts w:cs="Arial"/>
              </w:rPr>
            </w:pPr>
            <w:r>
              <w:rPr>
                <w:rFonts w:cs="Arial"/>
              </w:rPr>
              <w:t>Texto. No vacío</w:t>
            </w:r>
            <w:r w:rsidRPr="00E76601">
              <w:rPr>
                <w:rFonts w:cs="Arial"/>
              </w:rPr>
              <w:t xml:space="preserve"> </w:t>
            </w:r>
          </w:p>
          <w:p w14:paraId="20CECE84" w14:textId="77777777" w:rsidR="00A547F5" w:rsidRPr="00E76601" w:rsidRDefault="00A547F5" w:rsidP="00F4314C">
            <w:pPr>
              <w:pStyle w:val="TextoCentradoTabla"/>
              <w:numPr>
                <w:ilvl w:val="0"/>
                <w:numId w:val="42"/>
              </w:numPr>
              <w:jc w:val="both"/>
              <w:cnfStyle w:val="000000000000" w:firstRow="0" w:lastRow="0" w:firstColumn="0" w:lastColumn="0" w:oddVBand="0" w:evenVBand="0" w:oddHBand="0" w:evenHBand="0" w:firstRowFirstColumn="0" w:firstRowLastColumn="0" w:lastRowFirstColumn="0" w:lastRowLastColumn="0"/>
              <w:rPr>
                <w:rFonts w:cs="Arial"/>
              </w:rPr>
            </w:pPr>
            <w:r w:rsidRPr="00E76601">
              <w:rPr>
                <w:rFonts w:cs="Arial"/>
              </w:rPr>
              <w:t xml:space="preserve">Tamaño máximo 20 </w:t>
            </w:r>
            <w:r>
              <w:rPr>
                <w:rFonts w:cs="Arial"/>
              </w:rPr>
              <w:t>caracteres</w:t>
            </w:r>
            <w:r w:rsidRPr="00E76601">
              <w:rPr>
                <w:rFonts w:cs="Arial"/>
              </w:rPr>
              <w:t>.</w:t>
            </w:r>
          </w:p>
        </w:tc>
      </w:tr>
      <w:tr w:rsidR="00531BD4" w:rsidRPr="00E76601" w14:paraId="4A4FD634" w14:textId="77777777" w:rsidTr="001F7AB3">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6DAF9774" w14:textId="77777777" w:rsidR="00531BD4" w:rsidRPr="00E76601" w:rsidRDefault="00531BD4" w:rsidP="00531BD4">
            <w:pPr>
              <w:pStyle w:val="Ttulo9"/>
              <w:jc w:val="center"/>
              <w:outlineLvl w:val="8"/>
              <w:rPr>
                <w:szCs w:val="16"/>
              </w:rPr>
            </w:pPr>
          </w:p>
        </w:tc>
        <w:tc>
          <w:tcPr>
            <w:tcW w:w="3402" w:type="dxa"/>
          </w:tcPr>
          <w:p w14:paraId="04523481" w14:textId="77777777" w:rsidR="00531BD4" w:rsidRPr="00E36D17" w:rsidRDefault="00531BD4" w:rsidP="00531BD4">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Pr>
                <w:szCs w:val="16"/>
              </w:rPr>
              <w:t>[E]Ramo</w:t>
            </w:r>
          </w:p>
        </w:tc>
        <w:tc>
          <w:tcPr>
            <w:tcW w:w="4536" w:type="dxa"/>
            <w:vAlign w:val="center"/>
          </w:tcPr>
          <w:p w14:paraId="60B4F9F9" w14:textId="77777777" w:rsidR="00531BD4" w:rsidRPr="00E76601" w:rsidRDefault="00531BD4" w:rsidP="00531BD4">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Ramo</w:t>
            </w:r>
          </w:p>
        </w:tc>
        <w:tc>
          <w:tcPr>
            <w:tcW w:w="397" w:type="dxa"/>
            <w:textDirection w:val="btLr"/>
            <w:vAlign w:val="center"/>
          </w:tcPr>
          <w:p w14:paraId="19E6BFBE" w14:textId="77777777" w:rsidR="00531BD4" w:rsidRPr="00E76601" w:rsidRDefault="00531BD4" w:rsidP="00531BD4">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76601">
              <w:rPr>
                <w:rFonts w:cs="Arial"/>
              </w:rPr>
              <w:t>No aplica</w:t>
            </w:r>
          </w:p>
        </w:tc>
        <w:tc>
          <w:tcPr>
            <w:tcW w:w="5103" w:type="dxa"/>
            <w:vAlign w:val="center"/>
          </w:tcPr>
          <w:p w14:paraId="4456A048" w14:textId="77777777" w:rsidR="00531BD4" w:rsidRPr="00E76601" w:rsidRDefault="00531BD4" w:rsidP="00531BD4">
            <w:pPr>
              <w:pStyle w:val="TextoCentradoTabla"/>
              <w:jc w:val="both"/>
              <w:cnfStyle w:val="000000100000" w:firstRow="0" w:lastRow="0" w:firstColumn="0" w:lastColumn="0" w:oddVBand="0" w:evenVBand="0" w:oddHBand="1" w:evenHBand="0" w:firstRowFirstColumn="0" w:firstRowLastColumn="0" w:lastRowFirstColumn="0" w:lastRowLastColumn="0"/>
              <w:rPr>
                <w:rFonts w:cs="Arial"/>
              </w:rPr>
            </w:pPr>
            <w:r w:rsidRPr="00994E4E">
              <w:rPr>
                <w:rFonts w:cs="Arial"/>
              </w:rPr>
              <w:t xml:space="preserve">Según el código establecido por la Sugese  descrito en el </w:t>
            </w:r>
            <w:hyperlink w:anchor="_Ramos" w:history="1">
              <w:r w:rsidRPr="00B962C2">
                <w:rPr>
                  <w:rStyle w:val="Hipervnculo"/>
                  <w:rFonts w:cs="Arial"/>
                </w:rPr>
                <w:t>catálogo“Ramos</w:t>
              </w:r>
            </w:hyperlink>
            <w:r w:rsidRPr="00994E4E">
              <w:rPr>
                <w:rFonts w:cs="Arial"/>
              </w:rPr>
              <w:t xml:space="preserve"> “ de este documento.</w:t>
            </w:r>
          </w:p>
        </w:tc>
      </w:tr>
      <w:tr w:rsidR="00A547F5" w:rsidRPr="00E76601" w14:paraId="45F53482" w14:textId="77777777" w:rsidTr="001F7AB3">
        <w:trPr>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73D95FE1" w14:textId="77777777" w:rsidR="00A547F5" w:rsidRPr="00E76601" w:rsidRDefault="00A547F5" w:rsidP="001F7AB3">
            <w:pPr>
              <w:pStyle w:val="Ttulo9"/>
              <w:jc w:val="center"/>
              <w:outlineLvl w:val="8"/>
              <w:rPr>
                <w:szCs w:val="16"/>
              </w:rPr>
            </w:pPr>
          </w:p>
        </w:tc>
        <w:tc>
          <w:tcPr>
            <w:tcW w:w="3402" w:type="dxa"/>
          </w:tcPr>
          <w:p w14:paraId="75403684" w14:textId="77777777" w:rsidR="00A547F5" w:rsidRPr="00E36D17" w:rsidRDefault="00A547F5" w:rsidP="001F7AB3">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E36D17">
              <w:rPr>
                <w:szCs w:val="16"/>
              </w:rPr>
              <w:t>[E]</w:t>
            </w:r>
            <w:r w:rsidRPr="00E36D17">
              <w:t xml:space="preserve"> </w:t>
            </w:r>
            <w:r w:rsidRPr="00E36D17">
              <w:rPr>
                <w:szCs w:val="16"/>
              </w:rPr>
              <w:t>MontoAsegurado</w:t>
            </w:r>
          </w:p>
        </w:tc>
        <w:tc>
          <w:tcPr>
            <w:tcW w:w="4536" w:type="dxa"/>
            <w:vAlign w:val="center"/>
          </w:tcPr>
          <w:p w14:paraId="3B7868DA" w14:textId="77777777" w:rsidR="00A547F5" w:rsidRPr="00E76601" w:rsidRDefault="00A547F5" w:rsidP="001F7AB3">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E76601">
              <w:rPr>
                <w:rFonts w:cs="Arial"/>
                <w:sz w:val="16"/>
                <w:szCs w:val="16"/>
              </w:rPr>
              <w:t>Monto asegurado</w:t>
            </w:r>
          </w:p>
        </w:tc>
        <w:tc>
          <w:tcPr>
            <w:tcW w:w="397" w:type="dxa"/>
            <w:textDirection w:val="btLr"/>
            <w:vAlign w:val="center"/>
          </w:tcPr>
          <w:p w14:paraId="155B59A0" w14:textId="77777777" w:rsidR="00A547F5" w:rsidRPr="00E76601" w:rsidRDefault="00A547F5" w:rsidP="001F7AB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76601">
              <w:rPr>
                <w:rFonts w:cs="Arial"/>
              </w:rPr>
              <w:t>No aplica</w:t>
            </w:r>
          </w:p>
        </w:tc>
        <w:tc>
          <w:tcPr>
            <w:tcW w:w="5103" w:type="dxa"/>
            <w:vAlign w:val="center"/>
          </w:tcPr>
          <w:p w14:paraId="6C8A0E36" w14:textId="77777777" w:rsidR="00300196" w:rsidRPr="00300196" w:rsidRDefault="00300196" w:rsidP="00F4314C">
            <w:pPr>
              <w:pStyle w:val="TextoCentradoTabla"/>
              <w:numPr>
                <w:ilvl w:val="0"/>
                <w:numId w:val="43"/>
              </w:numPr>
              <w:jc w:val="both"/>
              <w:cnfStyle w:val="000000000000" w:firstRow="0" w:lastRow="0" w:firstColumn="0" w:lastColumn="0" w:oddVBand="0" w:evenVBand="0" w:oddHBand="0" w:evenHBand="0" w:firstRowFirstColumn="0" w:firstRowLastColumn="0" w:lastRowFirstColumn="0" w:lastRowLastColumn="0"/>
              <w:rPr>
                <w:rFonts w:cs="Arial"/>
              </w:rPr>
            </w:pPr>
            <w:r w:rsidRPr="00300196">
              <w:rPr>
                <w:rFonts w:cs="Arial"/>
              </w:rPr>
              <w:t>&gt;=0</w:t>
            </w:r>
          </w:p>
          <w:p w14:paraId="07502B93" w14:textId="77777777" w:rsidR="00300196" w:rsidRPr="00300196" w:rsidRDefault="00300196" w:rsidP="00F4314C">
            <w:pPr>
              <w:pStyle w:val="TextoCentradoTabla"/>
              <w:numPr>
                <w:ilvl w:val="0"/>
                <w:numId w:val="43"/>
              </w:numPr>
              <w:jc w:val="both"/>
              <w:cnfStyle w:val="000000000000" w:firstRow="0" w:lastRow="0" w:firstColumn="0" w:lastColumn="0" w:oddVBand="0" w:evenVBand="0" w:oddHBand="0" w:evenHBand="0" w:firstRowFirstColumn="0" w:firstRowLastColumn="0" w:lastRowFirstColumn="0" w:lastRowLastColumn="0"/>
              <w:rPr>
                <w:rFonts w:cs="Arial"/>
              </w:rPr>
            </w:pPr>
            <w:r w:rsidRPr="00300196">
              <w:rPr>
                <w:rFonts w:cs="Arial"/>
              </w:rPr>
              <w:t>No puede venir vacío</w:t>
            </w:r>
          </w:p>
          <w:p w14:paraId="29A466EB" w14:textId="77777777" w:rsidR="00300196" w:rsidRPr="00300196" w:rsidRDefault="00300196" w:rsidP="00F4314C">
            <w:pPr>
              <w:pStyle w:val="TextoCentradoTabla"/>
              <w:numPr>
                <w:ilvl w:val="0"/>
                <w:numId w:val="43"/>
              </w:numPr>
              <w:jc w:val="both"/>
              <w:cnfStyle w:val="000000000000" w:firstRow="0" w:lastRow="0" w:firstColumn="0" w:lastColumn="0" w:oddVBand="0" w:evenVBand="0" w:oddHBand="0" w:evenHBand="0" w:firstRowFirstColumn="0" w:firstRowLastColumn="0" w:lastRowFirstColumn="0" w:lastRowLastColumn="0"/>
              <w:rPr>
                <w:rFonts w:cs="Arial"/>
              </w:rPr>
            </w:pPr>
            <w:r w:rsidRPr="00300196">
              <w:rPr>
                <w:rFonts w:cs="Arial"/>
              </w:rPr>
              <w:t>Tamaño máximo 15 dígitos.</w:t>
            </w:r>
          </w:p>
          <w:p w14:paraId="230D07E9" w14:textId="77777777" w:rsidR="00A547F5" w:rsidRPr="00300196" w:rsidRDefault="00300196" w:rsidP="00F4314C">
            <w:pPr>
              <w:pStyle w:val="TextoCentradoTabla"/>
              <w:numPr>
                <w:ilvl w:val="0"/>
                <w:numId w:val="43"/>
              </w:numPr>
              <w:jc w:val="both"/>
              <w:cnfStyle w:val="000000000000" w:firstRow="0" w:lastRow="0" w:firstColumn="0" w:lastColumn="0" w:oddVBand="0" w:evenVBand="0" w:oddHBand="0" w:evenHBand="0" w:firstRowFirstColumn="0" w:firstRowLastColumn="0" w:lastRowFirstColumn="0" w:lastRowLastColumn="0"/>
              <w:rPr>
                <w:rFonts w:cs="Arial"/>
              </w:rPr>
            </w:pPr>
            <w:r w:rsidRPr="00300196">
              <w:rPr>
                <w:rFonts w:cs="Arial"/>
              </w:rPr>
              <w:t>Monto en unidades monetarias con dos decimales.</w:t>
            </w:r>
          </w:p>
        </w:tc>
      </w:tr>
      <w:tr w:rsidR="003214C1" w:rsidRPr="00E76601" w14:paraId="32B5496F" w14:textId="77777777" w:rsidTr="001F7AB3">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6AEC4846" w14:textId="77777777" w:rsidR="003214C1" w:rsidRPr="00E76601" w:rsidRDefault="003214C1" w:rsidP="001F7AB3">
            <w:pPr>
              <w:pStyle w:val="Ttulo9"/>
              <w:jc w:val="center"/>
              <w:outlineLvl w:val="8"/>
              <w:rPr>
                <w:szCs w:val="16"/>
              </w:rPr>
            </w:pPr>
          </w:p>
        </w:tc>
        <w:tc>
          <w:tcPr>
            <w:tcW w:w="3402" w:type="dxa"/>
          </w:tcPr>
          <w:p w14:paraId="059D9899" w14:textId="77777777" w:rsidR="003214C1" w:rsidRPr="00E36D17" w:rsidRDefault="003214C1" w:rsidP="007D0CDE">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E36D17">
              <w:rPr>
                <w:szCs w:val="16"/>
              </w:rPr>
              <w:t>[E]</w:t>
            </w:r>
            <w:r w:rsidRPr="00E36D17">
              <w:t xml:space="preserve"> </w:t>
            </w:r>
            <w:r>
              <w:rPr>
                <w:szCs w:val="16"/>
              </w:rPr>
              <w:t>MontoPrimeraPerdida</w:t>
            </w:r>
          </w:p>
        </w:tc>
        <w:tc>
          <w:tcPr>
            <w:tcW w:w="4536" w:type="dxa"/>
            <w:vAlign w:val="center"/>
          </w:tcPr>
          <w:p w14:paraId="09F3E01B" w14:textId="77777777" w:rsidR="003214C1" w:rsidRPr="00E76601" w:rsidRDefault="003214C1" w:rsidP="001F7AB3">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Monto de la primera pérdida</w:t>
            </w:r>
          </w:p>
        </w:tc>
        <w:tc>
          <w:tcPr>
            <w:tcW w:w="397" w:type="dxa"/>
            <w:textDirection w:val="btLr"/>
            <w:vAlign w:val="center"/>
          </w:tcPr>
          <w:p w14:paraId="6BE919F6" w14:textId="77777777" w:rsidR="003214C1" w:rsidRPr="00E76601" w:rsidRDefault="003214C1" w:rsidP="001F7AB3">
            <w:pPr>
              <w:pStyle w:val="TextoCentradoTabla"/>
              <w:cnfStyle w:val="000000100000" w:firstRow="0" w:lastRow="0" w:firstColumn="0" w:lastColumn="0" w:oddVBand="0" w:evenVBand="0" w:oddHBand="1" w:evenHBand="0" w:firstRowFirstColumn="0" w:firstRowLastColumn="0" w:lastRowFirstColumn="0" w:lastRowLastColumn="0"/>
              <w:rPr>
                <w:rFonts w:cs="Arial"/>
              </w:rPr>
            </w:pPr>
          </w:p>
        </w:tc>
        <w:tc>
          <w:tcPr>
            <w:tcW w:w="5103" w:type="dxa"/>
            <w:vAlign w:val="center"/>
          </w:tcPr>
          <w:p w14:paraId="6895EE5F" w14:textId="77777777" w:rsidR="003214C1" w:rsidRPr="00300196" w:rsidRDefault="003214C1" w:rsidP="009B1896">
            <w:pPr>
              <w:pStyle w:val="TextoCentradoTabla"/>
              <w:numPr>
                <w:ilvl w:val="0"/>
                <w:numId w:val="653"/>
              </w:numPr>
              <w:jc w:val="both"/>
              <w:cnfStyle w:val="000000100000" w:firstRow="0" w:lastRow="0" w:firstColumn="0" w:lastColumn="0" w:oddVBand="0" w:evenVBand="0" w:oddHBand="1" w:evenHBand="0" w:firstRowFirstColumn="0" w:firstRowLastColumn="0" w:lastRowFirstColumn="0" w:lastRowLastColumn="0"/>
              <w:rPr>
                <w:rFonts w:cs="Arial"/>
              </w:rPr>
            </w:pPr>
            <w:r w:rsidRPr="00300196">
              <w:rPr>
                <w:rFonts w:cs="Arial"/>
              </w:rPr>
              <w:t>&gt;=0</w:t>
            </w:r>
          </w:p>
          <w:p w14:paraId="5AE6A407" w14:textId="77777777" w:rsidR="003214C1" w:rsidRPr="00300196" w:rsidRDefault="003214C1" w:rsidP="009B1896">
            <w:pPr>
              <w:pStyle w:val="TextoCentradoTabla"/>
              <w:numPr>
                <w:ilvl w:val="0"/>
                <w:numId w:val="653"/>
              </w:numPr>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P</w:t>
            </w:r>
            <w:r w:rsidRPr="00300196">
              <w:rPr>
                <w:rFonts w:cs="Arial"/>
              </w:rPr>
              <w:t>uede venir vacío</w:t>
            </w:r>
          </w:p>
          <w:p w14:paraId="5D2F8180" w14:textId="77777777" w:rsidR="003214C1" w:rsidRPr="00300196" w:rsidRDefault="003214C1" w:rsidP="009B1896">
            <w:pPr>
              <w:pStyle w:val="TextoCentradoTabla"/>
              <w:numPr>
                <w:ilvl w:val="0"/>
                <w:numId w:val="653"/>
              </w:numPr>
              <w:jc w:val="both"/>
              <w:cnfStyle w:val="000000100000" w:firstRow="0" w:lastRow="0" w:firstColumn="0" w:lastColumn="0" w:oddVBand="0" w:evenVBand="0" w:oddHBand="1" w:evenHBand="0" w:firstRowFirstColumn="0" w:firstRowLastColumn="0" w:lastRowFirstColumn="0" w:lastRowLastColumn="0"/>
              <w:rPr>
                <w:rFonts w:cs="Arial"/>
              </w:rPr>
            </w:pPr>
            <w:r w:rsidRPr="00300196">
              <w:rPr>
                <w:rFonts w:cs="Arial"/>
              </w:rPr>
              <w:t>Tamaño máximo 15 dígitos.</w:t>
            </w:r>
          </w:p>
          <w:p w14:paraId="0287E6FE" w14:textId="77777777" w:rsidR="003214C1" w:rsidRPr="00300196" w:rsidRDefault="003214C1" w:rsidP="009B1896">
            <w:pPr>
              <w:pStyle w:val="TextoCentradoTabla"/>
              <w:numPr>
                <w:ilvl w:val="0"/>
                <w:numId w:val="653"/>
              </w:numPr>
              <w:jc w:val="both"/>
              <w:cnfStyle w:val="000000100000" w:firstRow="0" w:lastRow="0" w:firstColumn="0" w:lastColumn="0" w:oddVBand="0" w:evenVBand="0" w:oddHBand="1" w:evenHBand="0" w:firstRowFirstColumn="0" w:firstRowLastColumn="0" w:lastRowFirstColumn="0" w:lastRowLastColumn="0"/>
              <w:rPr>
                <w:rFonts w:cs="Arial"/>
              </w:rPr>
            </w:pPr>
            <w:r w:rsidRPr="00300196">
              <w:rPr>
                <w:rFonts w:cs="Arial"/>
              </w:rPr>
              <w:t>Monto en unidades monetarias con dos decimales.</w:t>
            </w:r>
          </w:p>
        </w:tc>
      </w:tr>
      <w:tr w:rsidR="007732FC" w:rsidRPr="00E76601" w14:paraId="5CEA9631" w14:textId="77777777" w:rsidTr="001F7AB3">
        <w:trPr>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6FCEF2C7" w14:textId="77777777" w:rsidR="007732FC" w:rsidRPr="00E76601" w:rsidRDefault="007732FC" w:rsidP="001F7AB3">
            <w:pPr>
              <w:pStyle w:val="Ttulo9"/>
              <w:jc w:val="center"/>
              <w:outlineLvl w:val="8"/>
              <w:rPr>
                <w:szCs w:val="16"/>
              </w:rPr>
            </w:pPr>
          </w:p>
        </w:tc>
        <w:tc>
          <w:tcPr>
            <w:tcW w:w="3402" w:type="dxa"/>
          </w:tcPr>
          <w:p w14:paraId="7144A9C3" w14:textId="77777777" w:rsidR="007732FC" w:rsidRPr="00E36D17" w:rsidRDefault="007732FC" w:rsidP="001F7AB3">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E36D17">
              <w:rPr>
                <w:szCs w:val="16"/>
              </w:rPr>
              <w:t>[E]</w:t>
            </w:r>
            <w:r w:rsidRPr="00E36D17">
              <w:t xml:space="preserve"> </w:t>
            </w:r>
            <w:r>
              <w:rPr>
                <w:szCs w:val="16"/>
              </w:rPr>
              <w:t>Prioridad</w:t>
            </w:r>
          </w:p>
        </w:tc>
        <w:tc>
          <w:tcPr>
            <w:tcW w:w="4536" w:type="dxa"/>
            <w:vAlign w:val="center"/>
          </w:tcPr>
          <w:p w14:paraId="72318636" w14:textId="77777777" w:rsidR="007732FC" w:rsidRPr="00E76601" w:rsidRDefault="007732FC" w:rsidP="001F7AB3">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z w:val="16"/>
                <w:szCs w:val="16"/>
              </w:rPr>
              <w:t>Monto del importe retenido por la cedente</w:t>
            </w:r>
            <w:r w:rsidR="003214C1">
              <w:rPr>
                <w:rFonts w:cs="Arial"/>
                <w:sz w:val="16"/>
                <w:szCs w:val="16"/>
              </w:rPr>
              <w:t>, aplica solo para contratos no proporcionales.</w:t>
            </w:r>
          </w:p>
        </w:tc>
        <w:tc>
          <w:tcPr>
            <w:tcW w:w="397" w:type="dxa"/>
            <w:textDirection w:val="btLr"/>
            <w:vAlign w:val="center"/>
          </w:tcPr>
          <w:p w14:paraId="70F6C6DE" w14:textId="77777777" w:rsidR="007732FC" w:rsidRPr="00E76601" w:rsidRDefault="00585D6C" w:rsidP="001F7AB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76601">
              <w:rPr>
                <w:rFonts w:cs="Arial"/>
              </w:rPr>
              <w:t>No aplica</w:t>
            </w:r>
          </w:p>
        </w:tc>
        <w:tc>
          <w:tcPr>
            <w:tcW w:w="5103" w:type="dxa"/>
            <w:vAlign w:val="center"/>
          </w:tcPr>
          <w:p w14:paraId="4638193A" w14:textId="77777777" w:rsidR="00585D6C" w:rsidRPr="00585D6C" w:rsidRDefault="007732FC" w:rsidP="00CA6176">
            <w:pPr>
              <w:pStyle w:val="TextoCentradoTabla"/>
              <w:numPr>
                <w:ilvl w:val="0"/>
                <w:numId w:val="44"/>
              </w:numPr>
              <w:jc w:val="both"/>
              <w:cnfStyle w:val="000000000000" w:firstRow="0" w:lastRow="0" w:firstColumn="0" w:lastColumn="0" w:oddVBand="0" w:evenVBand="0" w:oddHBand="0" w:evenHBand="0" w:firstRowFirstColumn="0" w:firstRowLastColumn="0" w:lastRowFirstColumn="0" w:lastRowLastColumn="0"/>
              <w:rPr>
                <w:rFonts w:cs="Arial"/>
              </w:rPr>
            </w:pPr>
            <w:r w:rsidRPr="00585D6C">
              <w:rPr>
                <w:rFonts w:cs="Arial"/>
              </w:rPr>
              <w:t>&gt;=0</w:t>
            </w:r>
          </w:p>
          <w:p w14:paraId="712C932B" w14:textId="77777777" w:rsidR="00585D6C" w:rsidRPr="00312A7D" w:rsidRDefault="003214C1" w:rsidP="00CA6176">
            <w:pPr>
              <w:pStyle w:val="TextoCentradoTabla"/>
              <w:numPr>
                <w:ilvl w:val="0"/>
                <w:numId w:val="44"/>
              </w:numPr>
              <w:jc w:val="both"/>
              <w:cnfStyle w:val="000000000000" w:firstRow="0" w:lastRow="0" w:firstColumn="0" w:lastColumn="0" w:oddVBand="0" w:evenVBand="0" w:oddHBand="0" w:evenHBand="0" w:firstRowFirstColumn="0" w:firstRowLastColumn="0" w:lastRowFirstColumn="0" w:lastRowLastColumn="0"/>
              <w:rPr>
                <w:rFonts w:cs="Arial"/>
              </w:rPr>
            </w:pPr>
            <w:r>
              <w:rPr>
                <w:rFonts w:cs="Arial"/>
              </w:rPr>
              <w:t>P</w:t>
            </w:r>
            <w:r w:rsidR="00585D6C" w:rsidRPr="00312A7D">
              <w:rPr>
                <w:rFonts w:cs="Arial"/>
              </w:rPr>
              <w:t>uede venir vacío</w:t>
            </w:r>
          </w:p>
          <w:p w14:paraId="5616D54D" w14:textId="77777777" w:rsidR="00585D6C" w:rsidRPr="00312A7D" w:rsidRDefault="00585D6C" w:rsidP="00CA6176">
            <w:pPr>
              <w:pStyle w:val="TextoCentradoTabla"/>
              <w:numPr>
                <w:ilvl w:val="0"/>
                <w:numId w:val="44"/>
              </w:numPr>
              <w:jc w:val="both"/>
              <w:cnfStyle w:val="000000000000" w:firstRow="0" w:lastRow="0" w:firstColumn="0" w:lastColumn="0" w:oddVBand="0" w:evenVBand="0" w:oddHBand="0" w:evenHBand="0" w:firstRowFirstColumn="0" w:firstRowLastColumn="0" w:lastRowFirstColumn="0" w:lastRowLastColumn="0"/>
              <w:rPr>
                <w:rFonts w:cs="Arial"/>
              </w:rPr>
            </w:pPr>
            <w:r w:rsidRPr="00312A7D">
              <w:rPr>
                <w:rFonts w:cs="Arial"/>
              </w:rPr>
              <w:t>Tamaño máximo 15 dígitos.</w:t>
            </w:r>
          </w:p>
          <w:p w14:paraId="4501CE67" w14:textId="77777777" w:rsidR="00585D6C" w:rsidRPr="00312A7D" w:rsidRDefault="00585D6C" w:rsidP="00CA6176">
            <w:pPr>
              <w:pStyle w:val="TextoCentradoTabla"/>
              <w:numPr>
                <w:ilvl w:val="0"/>
                <w:numId w:val="44"/>
              </w:numPr>
              <w:jc w:val="both"/>
              <w:cnfStyle w:val="000000000000" w:firstRow="0" w:lastRow="0" w:firstColumn="0" w:lastColumn="0" w:oddVBand="0" w:evenVBand="0" w:oddHBand="0" w:evenHBand="0" w:firstRowFirstColumn="0" w:firstRowLastColumn="0" w:lastRowFirstColumn="0" w:lastRowLastColumn="0"/>
              <w:rPr>
                <w:rFonts w:cs="Arial"/>
              </w:rPr>
            </w:pPr>
            <w:r w:rsidRPr="00312A7D">
              <w:rPr>
                <w:rFonts w:cs="Arial"/>
              </w:rPr>
              <w:t>Monto en unidades monetarias con dos decimales</w:t>
            </w:r>
          </w:p>
          <w:p w14:paraId="715820AE" w14:textId="77777777" w:rsidR="007732FC" w:rsidRPr="00300196" w:rsidRDefault="007732FC" w:rsidP="00CA6176">
            <w:pPr>
              <w:pStyle w:val="TextoCentradoTabla"/>
              <w:ind w:left="1440"/>
              <w:jc w:val="both"/>
              <w:cnfStyle w:val="000000000000" w:firstRow="0" w:lastRow="0" w:firstColumn="0" w:lastColumn="0" w:oddVBand="0" w:evenVBand="0" w:oddHBand="0" w:evenHBand="0" w:firstRowFirstColumn="0" w:firstRowLastColumn="0" w:lastRowFirstColumn="0" w:lastRowLastColumn="0"/>
              <w:rPr>
                <w:rFonts w:cs="Arial"/>
              </w:rPr>
            </w:pPr>
          </w:p>
        </w:tc>
      </w:tr>
      <w:tr w:rsidR="003214C1" w:rsidRPr="00E76601" w14:paraId="063686BB" w14:textId="77777777" w:rsidTr="001F7AB3">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2E90ADB1" w14:textId="77777777" w:rsidR="003214C1" w:rsidRPr="00E76601" w:rsidRDefault="003214C1" w:rsidP="001F7AB3">
            <w:pPr>
              <w:pStyle w:val="Ttulo9"/>
              <w:jc w:val="center"/>
              <w:outlineLvl w:val="8"/>
              <w:rPr>
                <w:szCs w:val="16"/>
              </w:rPr>
            </w:pPr>
          </w:p>
        </w:tc>
        <w:tc>
          <w:tcPr>
            <w:tcW w:w="3402" w:type="dxa"/>
          </w:tcPr>
          <w:p w14:paraId="7F643B9C" w14:textId="77777777" w:rsidR="003214C1" w:rsidRPr="00E36D17" w:rsidRDefault="003214C1" w:rsidP="001F7AB3">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Pr>
                <w:szCs w:val="16"/>
              </w:rPr>
              <w:t>[E</w:t>
            </w:r>
            <w:r w:rsidRPr="00E36D17">
              <w:rPr>
                <w:szCs w:val="16"/>
              </w:rPr>
              <w:t>]</w:t>
            </w:r>
            <w:r w:rsidRPr="00E36D17">
              <w:t xml:space="preserve"> </w:t>
            </w:r>
            <w:r>
              <w:rPr>
                <w:szCs w:val="16"/>
              </w:rPr>
              <w:t>Monto asegurado retenido</w:t>
            </w:r>
          </w:p>
        </w:tc>
        <w:tc>
          <w:tcPr>
            <w:tcW w:w="4536" w:type="dxa"/>
            <w:vAlign w:val="center"/>
          </w:tcPr>
          <w:p w14:paraId="434FC77B" w14:textId="77777777" w:rsidR="003214C1" w:rsidRDefault="003214C1" w:rsidP="001F7AB3">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Monto Asegurado retenido, aplica solo para contratos proporcionales</w:t>
            </w:r>
          </w:p>
        </w:tc>
        <w:tc>
          <w:tcPr>
            <w:tcW w:w="397" w:type="dxa"/>
            <w:textDirection w:val="btLr"/>
            <w:vAlign w:val="center"/>
          </w:tcPr>
          <w:p w14:paraId="66A4A49B" w14:textId="77777777" w:rsidR="003214C1" w:rsidRPr="00E76601" w:rsidRDefault="003214C1" w:rsidP="001F7AB3">
            <w:pPr>
              <w:pStyle w:val="TextoCentradoTabla"/>
              <w:cnfStyle w:val="000000100000" w:firstRow="0" w:lastRow="0" w:firstColumn="0" w:lastColumn="0" w:oddVBand="0" w:evenVBand="0" w:oddHBand="1" w:evenHBand="0" w:firstRowFirstColumn="0" w:firstRowLastColumn="0" w:lastRowFirstColumn="0" w:lastRowLastColumn="0"/>
              <w:rPr>
                <w:rFonts w:cs="Arial"/>
              </w:rPr>
            </w:pPr>
            <w:r>
              <w:rPr>
                <w:rFonts w:cs="Arial"/>
              </w:rPr>
              <w:t>No aplica</w:t>
            </w:r>
          </w:p>
        </w:tc>
        <w:tc>
          <w:tcPr>
            <w:tcW w:w="5103" w:type="dxa"/>
            <w:vAlign w:val="center"/>
          </w:tcPr>
          <w:p w14:paraId="554BAFDD" w14:textId="77777777" w:rsidR="003214C1" w:rsidRPr="003214C1" w:rsidRDefault="003214C1" w:rsidP="009B1896">
            <w:pPr>
              <w:pStyle w:val="TextoCentradoTabla"/>
              <w:numPr>
                <w:ilvl w:val="0"/>
                <w:numId w:val="652"/>
              </w:numPr>
              <w:jc w:val="both"/>
              <w:cnfStyle w:val="000000100000" w:firstRow="0" w:lastRow="0" w:firstColumn="0" w:lastColumn="0" w:oddVBand="0" w:evenVBand="0" w:oddHBand="1" w:evenHBand="0" w:firstRowFirstColumn="0" w:firstRowLastColumn="0" w:lastRowFirstColumn="0" w:lastRowLastColumn="0"/>
              <w:rPr>
                <w:rFonts w:cs="Arial"/>
              </w:rPr>
            </w:pPr>
            <w:r w:rsidRPr="003214C1">
              <w:rPr>
                <w:rFonts w:cs="Arial"/>
              </w:rPr>
              <w:t>&gt;=0</w:t>
            </w:r>
          </w:p>
          <w:p w14:paraId="53A69E28" w14:textId="77777777" w:rsidR="003214C1" w:rsidRPr="003214C1" w:rsidRDefault="003214C1" w:rsidP="009B1896">
            <w:pPr>
              <w:pStyle w:val="TextoCentradoTabla"/>
              <w:numPr>
                <w:ilvl w:val="0"/>
                <w:numId w:val="652"/>
              </w:numPr>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Puede venir vacío</w:t>
            </w:r>
          </w:p>
          <w:p w14:paraId="3A0E3B73" w14:textId="77777777" w:rsidR="003214C1" w:rsidRPr="003214C1" w:rsidRDefault="003214C1" w:rsidP="009B1896">
            <w:pPr>
              <w:pStyle w:val="TextoCentradoTabla"/>
              <w:numPr>
                <w:ilvl w:val="0"/>
                <w:numId w:val="652"/>
              </w:numPr>
              <w:jc w:val="both"/>
              <w:cnfStyle w:val="000000100000" w:firstRow="0" w:lastRow="0" w:firstColumn="0" w:lastColumn="0" w:oddVBand="0" w:evenVBand="0" w:oddHBand="1" w:evenHBand="0" w:firstRowFirstColumn="0" w:firstRowLastColumn="0" w:lastRowFirstColumn="0" w:lastRowLastColumn="0"/>
              <w:rPr>
                <w:rFonts w:cs="Arial"/>
              </w:rPr>
            </w:pPr>
            <w:r w:rsidRPr="003214C1">
              <w:rPr>
                <w:rFonts w:cs="Arial"/>
              </w:rPr>
              <w:t>Tamaño máximo 15 dígitos.</w:t>
            </w:r>
          </w:p>
          <w:p w14:paraId="4F0B793A" w14:textId="77777777" w:rsidR="003214C1" w:rsidRPr="003214C1" w:rsidRDefault="003214C1" w:rsidP="009B1896">
            <w:pPr>
              <w:pStyle w:val="TextoCentradoTabla"/>
              <w:numPr>
                <w:ilvl w:val="0"/>
                <w:numId w:val="652"/>
              </w:numPr>
              <w:jc w:val="both"/>
              <w:cnfStyle w:val="000000100000" w:firstRow="0" w:lastRow="0" w:firstColumn="0" w:lastColumn="0" w:oddVBand="0" w:evenVBand="0" w:oddHBand="1" w:evenHBand="0" w:firstRowFirstColumn="0" w:firstRowLastColumn="0" w:lastRowFirstColumn="0" w:lastRowLastColumn="0"/>
              <w:rPr>
                <w:rFonts w:cs="Arial"/>
              </w:rPr>
            </w:pPr>
            <w:r w:rsidRPr="003214C1">
              <w:rPr>
                <w:rFonts w:cs="Arial"/>
              </w:rPr>
              <w:t>Monto en unidades monetarias con dos decimales</w:t>
            </w:r>
          </w:p>
        </w:tc>
      </w:tr>
      <w:tr w:rsidR="00A547F5" w:rsidRPr="00E76601" w14:paraId="0346F9DB" w14:textId="77777777" w:rsidTr="001F7AB3">
        <w:trPr>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74DB738B" w14:textId="77777777" w:rsidR="00A547F5" w:rsidRPr="00E76601" w:rsidRDefault="00A547F5" w:rsidP="001F7AB3">
            <w:pPr>
              <w:pStyle w:val="Ttulo9"/>
              <w:jc w:val="center"/>
              <w:outlineLvl w:val="8"/>
              <w:rPr>
                <w:szCs w:val="16"/>
              </w:rPr>
            </w:pPr>
          </w:p>
        </w:tc>
        <w:tc>
          <w:tcPr>
            <w:tcW w:w="3402" w:type="dxa"/>
          </w:tcPr>
          <w:p w14:paraId="21ECA3DE" w14:textId="77777777" w:rsidR="00A547F5" w:rsidRPr="00E36D17" w:rsidRDefault="00A547F5" w:rsidP="001F7AB3">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sidRPr="00E36D17">
              <w:rPr>
                <w:szCs w:val="16"/>
              </w:rPr>
              <w:t>[E]</w:t>
            </w:r>
            <w:r w:rsidRPr="00E36D17">
              <w:t xml:space="preserve"> </w:t>
            </w:r>
            <w:r w:rsidRPr="00E36D17">
              <w:rPr>
                <w:szCs w:val="16"/>
              </w:rPr>
              <w:t>MontoPrimaComercial</w:t>
            </w:r>
          </w:p>
        </w:tc>
        <w:tc>
          <w:tcPr>
            <w:tcW w:w="4536" w:type="dxa"/>
            <w:vAlign w:val="center"/>
          </w:tcPr>
          <w:p w14:paraId="0E57459B" w14:textId="77777777" w:rsidR="00A547F5" w:rsidRPr="00E76601" w:rsidRDefault="00A547F5" w:rsidP="001F7AB3">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E76601">
              <w:rPr>
                <w:rFonts w:cs="Arial"/>
                <w:sz w:val="16"/>
                <w:szCs w:val="16"/>
              </w:rPr>
              <w:t>Monto Prima Comercial</w:t>
            </w:r>
          </w:p>
        </w:tc>
        <w:tc>
          <w:tcPr>
            <w:tcW w:w="397" w:type="dxa"/>
            <w:textDirection w:val="btLr"/>
            <w:vAlign w:val="center"/>
          </w:tcPr>
          <w:p w14:paraId="45160980" w14:textId="77777777" w:rsidR="00A547F5" w:rsidRPr="00E76601" w:rsidRDefault="00A547F5" w:rsidP="001F7AB3">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76601">
              <w:rPr>
                <w:rFonts w:cs="Arial"/>
              </w:rPr>
              <w:t>No aplica</w:t>
            </w:r>
          </w:p>
        </w:tc>
        <w:tc>
          <w:tcPr>
            <w:tcW w:w="5103" w:type="dxa"/>
            <w:vAlign w:val="center"/>
          </w:tcPr>
          <w:p w14:paraId="79774432" w14:textId="77777777" w:rsidR="00A547F5" w:rsidRPr="00312A7D" w:rsidRDefault="00A547F5" w:rsidP="00CA6176">
            <w:pPr>
              <w:pStyle w:val="TextoCentradoTabla"/>
              <w:numPr>
                <w:ilvl w:val="0"/>
                <w:numId w:val="613"/>
              </w:numPr>
              <w:jc w:val="both"/>
              <w:cnfStyle w:val="000000000000" w:firstRow="0" w:lastRow="0" w:firstColumn="0" w:lastColumn="0" w:oddVBand="0" w:evenVBand="0" w:oddHBand="0" w:evenHBand="0" w:firstRowFirstColumn="0" w:firstRowLastColumn="0" w:lastRowFirstColumn="0" w:lastRowLastColumn="0"/>
              <w:rPr>
                <w:rFonts w:cs="Arial"/>
              </w:rPr>
            </w:pPr>
            <w:r w:rsidRPr="00312A7D">
              <w:rPr>
                <w:rFonts w:cs="Arial"/>
              </w:rPr>
              <w:t>&gt;=0</w:t>
            </w:r>
          </w:p>
          <w:p w14:paraId="6F80240D" w14:textId="77777777" w:rsidR="00A547F5" w:rsidRPr="00312A7D" w:rsidRDefault="00A547F5" w:rsidP="00CA6176">
            <w:pPr>
              <w:pStyle w:val="TextoCentradoTabla"/>
              <w:numPr>
                <w:ilvl w:val="0"/>
                <w:numId w:val="613"/>
              </w:numPr>
              <w:jc w:val="both"/>
              <w:cnfStyle w:val="000000000000" w:firstRow="0" w:lastRow="0" w:firstColumn="0" w:lastColumn="0" w:oddVBand="0" w:evenVBand="0" w:oddHBand="0" w:evenHBand="0" w:firstRowFirstColumn="0" w:firstRowLastColumn="0" w:lastRowFirstColumn="0" w:lastRowLastColumn="0"/>
              <w:rPr>
                <w:rFonts w:cs="Arial"/>
              </w:rPr>
            </w:pPr>
            <w:r w:rsidRPr="00312A7D">
              <w:rPr>
                <w:rFonts w:cs="Arial"/>
              </w:rPr>
              <w:t>No puede venir vacío</w:t>
            </w:r>
          </w:p>
          <w:p w14:paraId="21F40A86" w14:textId="77777777" w:rsidR="00A547F5" w:rsidRPr="00312A7D" w:rsidRDefault="00A547F5" w:rsidP="00CA6176">
            <w:pPr>
              <w:pStyle w:val="TextoJustificadoTabla"/>
              <w:numPr>
                <w:ilvl w:val="0"/>
                <w:numId w:val="613"/>
              </w:numPr>
              <w:cnfStyle w:val="000000000000" w:firstRow="0" w:lastRow="0" w:firstColumn="0" w:lastColumn="0" w:oddVBand="0" w:evenVBand="0" w:oddHBand="0" w:evenHBand="0" w:firstRowFirstColumn="0" w:firstRowLastColumn="0" w:lastRowFirstColumn="0" w:lastRowLastColumn="0"/>
              <w:rPr>
                <w:rFonts w:cs="Arial"/>
              </w:rPr>
            </w:pPr>
            <w:r w:rsidRPr="00312A7D">
              <w:rPr>
                <w:rFonts w:cs="Arial"/>
              </w:rPr>
              <w:t>Tamaño máximo 15 dígitos.</w:t>
            </w:r>
          </w:p>
          <w:p w14:paraId="2A447DA3" w14:textId="77777777" w:rsidR="00A547F5" w:rsidRDefault="00A547F5" w:rsidP="00CA6176">
            <w:pPr>
              <w:pStyle w:val="TextoJustificadoTabla"/>
              <w:numPr>
                <w:ilvl w:val="0"/>
                <w:numId w:val="613"/>
              </w:numPr>
              <w:cnfStyle w:val="000000000000" w:firstRow="0" w:lastRow="0" w:firstColumn="0" w:lastColumn="0" w:oddVBand="0" w:evenVBand="0" w:oddHBand="0" w:evenHBand="0" w:firstRowFirstColumn="0" w:firstRowLastColumn="0" w:lastRowFirstColumn="0" w:lastRowLastColumn="0"/>
              <w:rPr>
                <w:rFonts w:cs="Arial"/>
              </w:rPr>
            </w:pPr>
            <w:r w:rsidRPr="00312A7D">
              <w:rPr>
                <w:rFonts w:cs="Arial"/>
              </w:rPr>
              <w:t>Monto en unidades monetarias con dos decimales</w:t>
            </w:r>
          </w:p>
          <w:p w14:paraId="2094B095" w14:textId="77777777" w:rsidR="00962D9A" w:rsidRPr="00300196" w:rsidRDefault="00962D9A" w:rsidP="00CA6176">
            <w:pPr>
              <w:pStyle w:val="TextoJustificadoTabla"/>
              <w:numPr>
                <w:ilvl w:val="0"/>
                <w:numId w:val="613"/>
              </w:numPr>
              <w:cnfStyle w:val="000000000000" w:firstRow="0" w:lastRow="0" w:firstColumn="0" w:lastColumn="0" w:oddVBand="0" w:evenVBand="0" w:oddHBand="0" w:evenHBand="0" w:firstRowFirstColumn="0" w:firstRowLastColumn="0" w:lastRowFirstColumn="0" w:lastRowLastColumn="0"/>
              <w:rPr>
                <w:rFonts w:cs="Arial"/>
              </w:rPr>
            </w:pPr>
            <w:r w:rsidRPr="00E36D17">
              <w:t>[E] MontoPrimaComercial</w:t>
            </w:r>
            <w:r>
              <w:t xml:space="preserve"> = </w:t>
            </w:r>
            <w:r w:rsidRPr="00E36D17">
              <w:t xml:space="preserve">[E] </w:t>
            </w:r>
            <w:r>
              <w:t xml:space="preserve">MontoPrimaRetenida + </w:t>
            </w:r>
            <w:r>
              <w:rPr>
                <w:rFonts w:cs="Arial"/>
              </w:rPr>
              <w:t>∑</w:t>
            </w:r>
            <w:r>
              <w:t>[E]PrimaCedida</w:t>
            </w:r>
          </w:p>
        </w:tc>
      </w:tr>
      <w:tr w:rsidR="00585D6C" w:rsidRPr="00E76601" w14:paraId="5BBCEBF2" w14:textId="77777777" w:rsidTr="001F7AB3">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54EC031A" w14:textId="77777777" w:rsidR="00585D6C" w:rsidRPr="003F25E5" w:rsidRDefault="00585D6C" w:rsidP="00585D6C">
            <w:pPr>
              <w:pStyle w:val="Ttulo9"/>
              <w:jc w:val="center"/>
              <w:outlineLvl w:val="8"/>
              <w:rPr>
                <w:b w:val="0"/>
                <w:szCs w:val="16"/>
              </w:rPr>
            </w:pPr>
          </w:p>
        </w:tc>
        <w:tc>
          <w:tcPr>
            <w:tcW w:w="3402" w:type="dxa"/>
          </w:tcPr>
          <w:p w14:paraId="7D3FCD4B" w14:textId="77777777" w:rsidR="00585D6C" w:rsidRDefault="00585D6C" w:rsidP="00585D6C">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sidRPr="00E36D17">
              <w:rPr>
                <w:szCs w:val="16"/>
              </w:rPr>
              <w:t>[E]</w:t>
            </w:r>
            <w:r w:rsidRPr="00E36D17">
              <w:t xml:space="preserve"> </w:t>
            </w:r>
            <w:r>
              <w:rPr>
                <w:szCs w:val="16"/>
              </w:rPr>
              <w:t>MontoPrimaRetenida</w:t>
            </w:r>
          </w:p>
        </w:tc>
        <w:tc>
          <w:tcPr>
            <w:tcW w:w="4536" w:type="dxa"/>
            <w:vAlign w:val="center"/>
          </w:tcPr>
          <w:p w14:paraId="13B3A6B7" w14:textId="77777777" w:rsidR="00585D6C" w:rsidRDefault="00585D6C" w:rsidP="00585D6C">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Monto Prima Retenida</w:t>
            </w:r>
          </w:p>
        </w:tc>
        <w:tc>
          <w:tcPr>
            <w:tcW w:w="397" w:type="dxa"/>
            <w:textDirection w:val="btLr"/>
            <w:vAlign w:val="center"/>
          </w:tcPr>
          <w:p w14:paraId="6E0F86AE" w14:textId="77777777" w:rsidR="00585D6C" w:rsidRPr="00E76601" w:rsidRDefault="00585D6C" w:rsidP="00585D6C">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76601">
              <w:rPr>
                <w:rFonts w:cs="Arial"/>
              </w:rPr>
              <w:t>No aplica</w:t>
            </w:r>
          </w:p>
        </w:tc>
        <w:tc>
          <w:tcPr>
            <w:tcW w:w="5103" w:type="dxa"/>
            <w:vAlign w:val="center"/>
          </w:tcPr>
          <w:p w14:paraId="64AEB6FF" w14:textId="77777777" w:rsidR="00585D6C" w:rsidRPr="00312A7D" w:rsidRDefault="00585D6C" w:rsidP="00694D5F">
            <w:pPr>
              <w:pStyle w:val="TextoCentradoTabla"/>
              <w:numPr>
                <w:ilvl w:val="0"/>
                <w:numId w:val="614"/>
              </w:numPr>
              <w:jc w:val="both"/>
              <w:cnfStyle w:val="000000100000" w:firstRow="0" w:lastRow="0" w:firstColumn="0" w:lastColumn="0" w:oddVBand="0" w:evenVBand="0" w:oddHBand="1" w:evenHBand="0" w:firstRowFirstColumn="0" w:firstRowLastColumn="0" w:lastRowFirstColumn="0" w:lastRowLastColumn="0"/>
              <w:rPr>
                <w:rFonts w:cs="Arial"/>
              </w:rPr>
            </w:pPr>
            <w:r w:rsidRPr="00312A7D">
              <w:rPr>
                <w:rFonts w:cs="Arial"/>
              </w:rPr>
              <w:t>&gt;=0</w:t>
            </w:r>
          </w:p>
          <w:p w14:paraId="1DAF4329" w14:textId="77777777" w:rsidR="00585D6C" w:rsidRPr="00312A7D" w:rsidRDefault="00585D6C" w:rsidP="00694D5F">
            <w:pPr>
              <w:pStyle w:val="TextoCentradoTabla"/>
              <w:numPr>
                <w:ilvl w:val="0"/>
                <w:numId w:val="614"/>
              </w:numPr>
              <w:jc w:val="both"/>
              <w:cnfStyle w:val="000000100000" w:firstRow="0" w:lastRow="0" w:firstColumn="0" w:lastColumn="0" w:oddVBand="0" w:evenVBand="0" w:oddHBand="1" w:evenHBand="0" w:firstRowFirstColumn="0" w:firstRowLastColumn="0" w:lastRowFirstColumn="0" w:lastRowLastColumn="0"/>
              <w:rPr>
                <w:rFonts w:cs="Arial"/>
              </w:rPr>
            </w:pPr>
            <w:r w:rsidRPr="00312A7D">
              <w:rPr>
                <w:rFonts w:cs="Arial"/>
              </w:rPr>
              <w:t>No puede venir vacío</w:t>
            </w:r>
          </w:p>
          <w:p w14:paraId="67B02C4C" w14:textId="77777777" w:rsidR="00585D6C" w:rsidRPr="00312A7D" w:rsidRDefault="00585D6C" w:rsidP="00694D5F">
            <w:pPr>
              <w:pStyle w:val="TextoJustificadoTabla"/>
              <w:numPr>
                <w:ilvl w:val="0"/>
                <w:numId w:val="614"/>
              </w:numPr>
              <w:cnfStyle w:val="000000100000" w:firstRow="0" w:lastRow="0" w:firstColumn="0" w:lastColumn="0" w:oddVBand="0" w:evenVBand="0" w:oddHBand="1" w:evenHBand="0" w:firstRowFirstColumn="0" w:firstRowLastColumn="0" w:lastRowFirstColumn="0" w:lastRowLastColumn="0"/>
              <w:rPr>
                <w:rFonts w:cs="Arial"/>
              </w:rPr>
            </w:pPr>
            <w:r w:rsidRPr="00312A7D">
              <w:rPr>
                <w:rFonts w:cs="Arial"/>
              </w:rPr>
              <w:t>Tamaño máximo 15 dígitos.</w:t>
            </w:r>
          </w:p>
          <w:p w14:paraId="6CA0467C" w14:textId="77777777" w:rsidR="00585D6C" w:rsidRPr="00E76601" w:rsidRDefault="00585D6C" w:rsidP="00694D5F">
            <w:pPr>
              <w:pStyle w:val="TextoJustificadoTabla"/>
              <w:numPr>
                <w:ilvl w:val="0"/>
                <w:numId w:val="614"/>
              </w:numPr>
              <w:cnfStyle w:val="000000100000" w:firstRow="0" w:lastRow="0" w:firstColumn="0" w:lastColumn="0" w:oddVBand="0" w:evenVBand="0" w:oddHBand="1" w:evenHBand="0" w:firstRowFirstColumn="0" w:firstRowLastColumn="0" w:lastRowFirstColumn="0" w:lastRowLastColumn="0"/>
              <w:rPr>
                <w:rFonts w:cs="Arial"/>
              </w:rPr>
            </w:pPr>
            <w:r w:rsidRPr="00312A7D">
              <w:rPr>
                <w:rFonts w:cs="Arial"/>
              </w:rPr>
              <w:t>Monto en unidades monetarias con dos decimales</w:t>
            </w:r>
          </w:p>
        </w:tc>
      </w:tr>
      <w:tr w:rsidR="00585D6C" w:rsidRPr="00E76601" w14:paraId="6495499B" w14:textId="77777777" w:rsidTr="001F7AB3">
        <w:trPr>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79B48824" w14:textId="77777777" w:rsidR="00585D6C" w:rsidRPr="003F25E5" w:rsidRDefault="00585D6C" w:rsidP="00585D6C">
            <w:pPr>
              <w:pStyle w:val="Ttulo9"/>
              <w:jc w:val="center"/>
              <w:outlineLvl w:val="8"/>
              <w:rPr>
                <w:b w:val="0"/>
                <w:szCs w:val="16"/>
              </w:rPr>
            </w:pPr>
            <w:r w:rsidRPr="003F25E5">
              <w:rPr>
                <w:b w:val="0"/>
                <w:szCs w:val="16"/>
              </w:rPr>
              <w:t>[E]Reaseguradoras</w:t>
            </w:r>
          </w:p>
        </w:tc>
        <w:tc>
          <w:tcPr>
            <w:tcW w:w="3402" w:type="dxa"/>
          </w:tcPr>
          <w:p w14:paraId="1DD7B621" w14:textId="77777777" w:rsidR="00585D6C" w:rsidRPr="00E36D17" w:rsidRDefault="00585D6C" w:rsidP="00585D6C">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Pr>
                <w:szCs w:val="16"/>
              </w:rPr>
              <w:t>[E]Reasegurador</w:t>
            </w:r>
          </w:p>
        </w:tc>
        <w:tc>
          <w:tcPr>
            <w:tcW w:w="4536" w:type="dxa"/>
            <w:vAlign w:val="center"/>
          </w:tcPr>
          <w:p w14:paraId="7772DCF0" w14:textId="77777777" w:rsidR="00585D6C" w:rsidRPr="00E76601" w:rsidRDefault="00585D6C" w:rsidP="00585D6C">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z w:val="16"/>
                <w:szCs w:val="16"/>
              </w:rPr>
              <w:t xml:space="preserve">Contiene los datos de un reasegurador participante en el seguro paritario </w:t>
            </w:r>
          </w:p>
        </w:tc>
        <w:tc>
          <w:tcPr>
            <w:tcW w:w="397" w:type="dxa"/>
            <w:textDirection w:val="btLr"/>
            <w:vAlign w:val="center"/>
          </w:tcPr>
          <w:p w14:paraId="0C92D1EF" w14:textId="77777777" w:rsidR="00585D6C" w:rsidRPr="00300196" w:rsidRDefault="00585D6C" w:rsidP="00585D6C">
            <w:pPr>
              <w:pStyle w:val="TextoCentradoTabla"/>
              <w:cnfStyle w:val="000000000000" w:firstRow="0" w:lastRow="0" w:firstColumn="0" w:lastColumn="0" w:oddVBand="0" w:evenVBand="0" w:oddHBand="0" w:evenHBand="0" w:firstRowFirstColumn="0" w:firstRowLastColumn="0" w:lastRowFirstColumn="0" w:lastRowLastColumn="0"/>
              <w:rPr>
                <w:rFonts w:cs="Arial"/>
                <w:lang w:val="es-ES"/>
              </w:rPr>
            </w:pPr>
            <w:r w:rsidRPr="00E76601">
              <w:rPr>
                <w:rFonts w:cs="Arial"/>
              </w:rPr>
              <w:t>No aplica</w:t>
            </w:r>
          </w:p>
        </w:tc>
        <w:tc>
          <w:tcPr>
            <w:tcW w:w="5103" w:type="dxa"/>
            <w:vAlign w:val="center"/>
          </w:tcPr>
          <w:p w14:paraId="778C8348" w14:textId="77777777" w:rsidR="00585D6C" w:rsidRPr="00312A7D" w:rsidRDefault="00585D6C" w:rsidP="00585D6C">
            <w:pPr>
              <w:pStyle w:val="TextoCentradoTabla"/>
              <w:ind w:left="0"/>
              <w:jc w:val="both"/>
              <w:cnfStyle w:val="000000000000" w:firstRow="0" w:lastRow="0" w:firstColumn="0" w:lastColumn="0" w:oddVBand="0" w:evenVBand="0" w:oddHBand="0" w:evenHBand="0" w:firstRowFirstColumn="0" w:firstRowLastColumn="0" w:lastRowFirstColumn="0" w:lastRowLastColumn="0"/>
              <w:rPr>
                <w:rFonts w:cs="Arial"/>
              </w:rPr>
            </w:pPr>
            <w:r w:rsidRPr="00E76601">
              <w:rPr>
                <w:rFonts w:cs="Arial"/>
              </w:rPr>
              <w:t>No aplica</w:t>
            </w:r>
          </w:p>
        </w:tc>
      </w:tr>
      <w:tr w:rsidR="00585D6C" w:rsidRPr="00E76601" w14:paraId="24493DD8" w14:textId="77777777" w:rsidTr="001F7AB3">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4E35A13D" w14:textId="77777777" w:rsidR="00585D6C" w:rsidRPr="00E76601" w:rsidRDefault="00585D6C" w:rsidP="00585D6C">
            <w:pPr>
              <w:pStyle w:val="Ttulo9"/>
              <w:jc w:val="center"/>
              <w:outlineLvl w:val="8"/>
              <w:rPr>
                <w:szCs w:val="16"/>
              </w:rPr>
            </w:pPr>
          </w:p>
        </w:tc>
        <w:tc>
          <w:tcPr>
            <w:tcW w:w="3402" w:type="dxa"/>
          </w:tcPr>
          <w:p w14:paraId="7A778A82" w14:textId="77777777" w:rsidR="00585D6C" w:rsidRPr="00E36D17" w:rsidRDefault="00585D6C" w:rsidP="00585D6C">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Pr>
                <w:szCs w:val="16"/>
              </w:rPr>
              <w:t>[A]Nombre</w:t>
            </w:r>
          </w:p>
        </w:tc>
        <w:tc>
          <w:tcPr>
            <w:tcW w:w="4536" w:type="dxa"/>
            <w:vAlign w:val="center"/>
          </w:tcPr>
          <w:p w14:paraId="570985E6" w14:textId="77777777" w:rsidR="00585D6C" w:rsidRPr="00E76601" w:rsidRDefault="00585D6C" w:rsidP="00585D6C">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 xml:space="preserve">Nombre del reasegurador </w:t>
            </w:r>
          </w:p>
        </w:tc>
        <w:tc>
          <w:tcPr>
            <w:tcW w:w="397" w:type="dxa"/>
            <w:textDirection w:val="btLr"/>
            <w:vAlign w:val="center"/>
          </w:tcPr>
          <w:p w14:paraId="2362BF51" w14:textId="77777777" w:rsidR="00585D6C" w:rsidRPr="00E76601" w:rsidRDefault="00585D6C" w:rsidP="00585D6C">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76601">
              <w:rPr>
                <w:rFonts w:cs="Arial"/>
              </w:rPr>
              <w:t>No aplica</w:t>
            </w:r>
          </w:p>
        </w:tc>
        <w:tc>
          <w:tcPr>
            <w:tcW w:w="5103" w:type="dxa"/>
            <w:vAlign w:val="center"/>
          </w:tcPr>
          <w:p w14:paraId="1E525C72" w14:textId="77777777" w:rsidR="00585D6C" w:rsidRPr="00300196" w:rsidRDefault="00585D6C" w:rsidP="00585D6C">
            <w:pPr>
              <w:pStyle w:val="TextoCentradoTabla"/>
              <w:ind w:left="0"/>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 xml:space="preserve">a. </w:t>
            </w:r>
            <w:r w:rsidRPr="00300196">
              <w:rPr>
                <w:rFonts w:cs="Arial"/>
              </w:rPr>
              <w:t>Texto no vacío.</w:t>
            </w:r>
          </w:p>
          <w:p w14:paraId="58B148F8" w14:textId="77777777" w:rsidR="00585D6C" w:rsidRPr="00312A7D" w:rsidRDefault="00585D6C" w:rsidP="00585D6C">
            <w:pPr>
              <w:pStyle w:val="TextoCentradoTabla"/>
              <w:ind w:left="0"/>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 xml:space="preserve">b. </w:t>
            </w:r>
            <w:r w:rsidRPr="00300196">
              <w:rPr>
                <w:rFonts w:cs="Arial"/>
              </w:rPr>
              <w:t>Tamaño máximo 180 caracteres.</w:t>
            </w:r>
          </w:p>
        </w:tc>
      </w:tr>
      <w:tr w:rsidR="00585D6C" w:rsidRPr="00E76601" w14:paraId="3AA1F9A2" w14:textId="77777777" w:rsidTr="001F7AB3">
        <w:trPr>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28D64297" w14:textId="77777777" w:rsidR="00585D6C" w:rsidRPr="00E76601" w:rsidRDefault="00585D6C" w:rsidP="00585D6C">
            <w:pPr>
              <w:pStyle w:val="Ttulo9"/>
              <w:jc w:val="center"/>
              <w:outlineLvl w:val="8"/>
              <w:rPr>
                <w:szCs w:val="16"/>
              </w:rPr>
            </w:pPr>
          </w:p>
        </w:tc>
        <w:tc>
          <w:tcPr>
            <w:tcW w:w="3402" w:type="dxa"/>
          </w:tcPr>
          <w:p w14:paraId="3EC55A65" w14:textId="77777777" w:rsidR="00585D6C" w:rsidRPr="00E36D17" w:rsidRDefault="00585D6C" w:rsidP="00585D6C">
            <w:pPr>
              <w:pStyle w:val="Ttulo9"/>
              <w:outlineLvl w:val="8"/>
              <w:cnfStyle w:val="000000000000" w:firstRow="0" w:lastRow="0" w:firstColumn="0" w:lastColumn="0" w:oddVBand="0" w:evenVBand="0" w:oddHBand="0" w:evenHBand="0" w:firstRowFirstColumn="0" w:firstRowLastColumn="0" w:lastRowFirstColumn="0" w:lastRowLastColumn="0"/>
              <w:rPr>
                <w:szCs w:val="16"/>
              </w:rPr>
            </w:pPr>
            <w:r>
              <w:rPr>
                <w:szCs w:val="16"/>
              </w:rPr>
              <w:t>[E]</w:t>
            </w:r>
            <w:r>
              <w:t xml:space="preserve"> </w:t>
            </w:r>
            <w:r w:rsidRPr="00531BD4">
              <w:rPr>
                <w:szCs w:val="16"/>
              </w:rPr>
              <w:t>CalificacionRiesgoReasegurador</w:t>
            </w:r>
          </w:p>
        </w:tc>
        <w:tc>
          <w:tcPr>
            <w:tcW w:w="4536" w:type="dxa"/>
            <w:vAlign w:val="center"/>
          </w:tcPr>
          <w:p w14:paraId="3429AFBB" w14:textId="77777777" w:rsidR="00585D6C" w:rsidRPr="00E76601" w:rsidRDefault="00585D6C" w:rsidP="00585D6C">
            <w:pPr>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Pr>
                <w:rFonts w:cs="Arial"/>
                <w:sz w:val="16"/>
                <w:szCs w:val="16"/>
              </w:rPr>
              <w:t>Calificación del reasegurador</w:t>
            </w:r>
          </w:p>
        </w:tc>
        <w:tc>
          <w:tcPr>
            <w:tcW w:w="397" w:type="dxa"/>
            <w:textDirection w:val="btLr"/>
            <w:vAlign w:val="center"/>
          </w:tcPr>
          <w:p w14:paraId="3E476702" w14:textId="77777777" w:rsidR="00585D6C" w:rsidRPr="00E76601" w:rsidRDefault="00585D6C" w:rsidP="00585D6C">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E76601">
              <w:rPr>
                <w:rFonts w:cs="Arial"/>
              </w:rPr>
              <w:t>No aplica</w:t>
            </w:r>
          </w:p>
        </w:tc>
        <w:tc>
          <w:tcPr>
            <w:tcW w:w="5103" w:type="dxa"/>
            <w:vAlign w:val="center"/>
          </w:tcPr>
          <w:p w14:paraId="54479BE8" w14:textId="77777777" w:rsidR="00585D6C" w:rsidRPr="00300196" w:rsidRDefault="00585D6C" w:rsidP="00585D6C">
            <w:pPr>
              <w:pStyle w:val="TextoCentradoTabla"/>
              <w:ind w:left="0"/>
              <w:jc w:val="both"/>
              <w:cnfStyle w:val="000000000000" w:firstRow="0" w:lastRow="0" w:firstColumn="0" w:lastColumn="0" w:oddVBand="0" w:evenVBand="0" w:oddHBand="0" w:evenHBand="0" w:firstRowFirstColumn="0" w:firstRowLastColumn="0" w:lastRowFirstColumn="0" w:lastRowLastColumn="0"/>
              <w:rPr>
                <w:rFonts w:cs="Arial"/>
              </w:rPr>
            </w:pPr>
            <w:r>
              <w:rPr>
                <w:rFonts w:cs="Arial"/>
              </w:rPr>
              <w:t xml:space="preserve">a. </w:t>
            </w:r>
            <w:r w:rsidRPr="00300196">
              <w:rPr>
                <w:rFonts w:cs="Arial"/>
              </w:rPr>
              <w:t>Texto no vacío.</w:t>
            </w:r>
          </w:p>
          <w:p w14:paraId="5A34E780" w14:textId="77777777" w:rsidR="00585D6C" w:rsidRPr="00312A7D" w:rsidRDefault="00585D6C" w:rsidP="00585D6C">
            <w:pPr>
              <w:pStyle w:val="TextoCentradoTabla"/>
              <w:ind w:left="0"/>
              <w:jc w:val="both"/>
              <w:cnfStyle w:val="000000000000" w:firstRow="0" w:lastRow="0" w:firstColumn="0" w:lastColumn="0" w:oddVBand="0" w:evenVBand="0" w:oddHBand="0" w:evenHBand="0" w:firstRowFirstColumn="0" w:firstRowLastColumn="0" w:lastRowFirstColumn="0" w:lastRowLastColumn="0"/>
              <w:rPr>
                <w:rFonts w:cs="Arial"/>
              </w:rPr>
            </w:pPr>
            <w:r>
              <w:rPr>
                <w:rFonts w:cs="Arial"/>
              </w:rPr>
              <w:t xml:space="preserve">b. </w:t>
            </w:r>
            <w:r w:rsidRPr="00300196">
              <w:rPr>
                <w:rFonts w:cs="Arial"/>
              </w:rPr>
              <w:t>Tamaño máximo 1</w:t>
            </w:r>
            <w:r>
              <w:rPr>
                <w:rFonts w:cs="Arial"/>
              </w:rPr>
              <w:t>5</w:t>
            </w:r>
            <w:r w:rsidRPr="00300196">
              <w:rPr>
                <w:rFonts w:cs="Arial"/>
              </w:rPr>
              <w:t xml:space="preserve"> caracteres.</w:t>
            </w:r>
          </w:p>
        </w:tc>
      </w:tr>
      <w:tr w:rsidR="00585D6C" w:rsidRPr="00E76601" w14:paraId="0BDEA640" w14:textId="77777777" w:rsidTr="001F7AB3">
        <w:trPr>
          <w:cnfStyle w:val="000000100000" w:firstRow="0" w:lastRow="0" w:firstColumn="0" w:lastColumn="0" w:oddVBand="0" w:evenVBand="0" w:oddHBand="1" w:evenHBand="0" w:firstRowFirstColumn="0" w:firstRowLastColumn="0" w:lastRowFirstColumn="0" w:lastRowLastColumn="0"/>
          <w:trHeight w:val="1134"/>
        </w:trPr>
        <w:tc>
          <w:tcPr>
            <w:cnfStyle w:val="001000000000" w:firstRow="0" w:lastRow="0" w:firstColumn="1" w:lastColumn="0" w:oddVBand="0" w:evenVBand="0" w:oddHBand="0" w:evenHBand="0" w:firstRowFirstColumn="0" w:firstRowLastColumn="0" w:lastRowFirstColumn="0" w:lastRowLastColumn="0"/>
            <w:tcW w:w="737" w:type="dxa"/>
            <w:textDirection w:val="btLr"/>
          </w:tcPr>
          <w:p w14:paraId="72F29769" w14:textId="77777777" w:rsidR="00585D6C" w:rsidRPr="00E76601" w:rsidRDefault="00585D6C" w:rsidP="00585D6C">
            <w:pPr>
              <w:pStyle w:val="Ttulo9"/>
              <w:jc w:val="center"/>
              <w:outlineLvl w:val="8"/>
              <w:rPr>
                <w:szCs w:val="16"/>
              </w:rPr>
            </w:pPr>
          </w:p>
        </w:tc>
        <w:tc>
          <w:tcPr>
            <w:tcW w:w="3402" w:type="dxa"/>
          </w:tcPr>
          <w:p w14:paraId="5FA795FF" w14:textId="77777777" w:rsidR="00585D6C" w:rsidRDefault="00962D9A" w:rsidP="00585D6C">
            <w:pPr>
              <w:pStyle w:val="Ttulo9"/>
              <w:outlineLvl w:val="8"/>
              <w:cnfStyle w:val="000000100000" w:firstRow="0" w:lastRow="0" w:firstColumn="0" w:lastColumn="0" w:oddVBand="0" w:evenVBand="0" w:oddHBand="1" w:evenHBand="0" w:firstRowFirstColumn="0" w:firstRowLastColumn="0" w:lastRowFirstColumn="0" w:lastRowLastColumn="0"/>
              <w:rPr>
                <w:szCs w:val="16"/>
              </w:rPr>
            </w:pPr>
            <w:r>
              <w:rPr>
                <w:szCs w:val="16"/>
              </w:rPr>
              <w:t>[E]</w:t>
            </w:r>
            <w:r w:rsidR="00585D6C">
              <w:rPr>
                <w:szCs w:val="16"/>
              </w:rPr>
              <w:t>PrimaCedida</w:t>
            </w:r>
          </w:p>
        </w:tc>
        <w:tc>
          <w:tcPr>
            <w:tcW w:w="4536" w:type="dxa"/>
            <w:vAlign w:val="center"/>
          </w:tcPr>
          <w:p w14:paraId="3B324568" w14:textId="77777777" w:rsidR="00585D6C" w:rsidRDefault="00585D6C" w:rsidP="00585D6C">
            <w:pPr>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Pr>
                <w:rFonts w:cs="Arial"/>
                <w:sz w:val="16"/>
                <w:szCs w:val="16"/>
              </w:rPr>
              <w:t>Monto de la Prima Cedida</w:t>
            </w:r>
          </w:p>
        </w:tc>
        <w:tc>
          <w:tcPr>
            <w:tcW w:w="397" w:type="dxa"/>
            <w:textDirection w:val="btLr"/>
            <w:vAlign w:val="center"/>
          </w:tcPr>
          <w:p w14:paraId="129D8498" w14:textId="77777777" w:rsidR="00585D6C" w:rsidRPr="00E76601" w:rsidRDefault="00585D6C" w:rsidP="00585D6C">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E76601">
              <w:rPr>
                <w:rFonts w:cs="Arial"/>
              </w:rPr>
              <w:t>No aplica</w:t>
            </w:r>
          </w:p>
        </w:tc>
        <w:tc>
          <w:tcPr>
            <w:tcW w:w="5103" w:type="dxa"/>
            <w:vAlign w:val="center"/>
          </w:tcPr>
          <w:p w14:paraId="3FF47E94" w14:textId="77777777" w:rsidR="00585D6C" w:rsidRPr="00312A7D" w:rsidRDefault="00585D6C" w:rsidP="00694D5F">
            <w:pPr>
              <w:pStyle w:val="TextoCentradoTabla"/>
              <w:numPr>
                <w:ilvl w:val="0"/>
                <w:numId w:val="615"/>
              </w:numPr>
              <w:jc w:val="both"/>
              <w:cnfStyle w:val="000000100000" w:firstRow="0" w:lastRow="0" w:firstColumn="0" w:lastColumn="0" w:oddVBand="0" w:evenVBand="0" w:oddHBand="1" w:evenHBand="0" w:firstRowFirstColumn="0" w:firstRowLastColumn="0" w:lastRowFirstColumn="0" w:lastRowLastColumn="0"/>
              <w:rPr>
                <w:rFonts w:cs="Arial"/>
              </w:rPr>
            </w:pPr>
            <w:r w:rsidRPr="00312A7D">
              <w:rPr>
                <w:rFonts w:cs="Arial"/>
              </w:rPr>
              <w:t>&gt;=0</w:t>
            </w:r>
          </w:p>
          <w:p w14:paraId="21A8D8EC" w14:textId="77777777" w:rsidR="00585D6C" w:rsidRPr="00312A7D" w:rsidRDefault="00585D6C" w:rsidP="00694D5F">
            <w:pPr>
              <w:pStyle w:val="TextoCentradoTabla"/>
              <w:numPr>
                <w:ilvl w:val="0"/>
                <w:numId w:val="615"/>
              </w:numPr>
              <w:jc w:val="both"/>
              <w:cnfStyle w:val="000000100000" w:firstRow="0" w:lastRow="0" w:firstColumn="0" w:lastColumn="0" w:oddVBand="0" w:evenVBand="0" w:oddHBand="1" w:evenHBand="0" w:firstRowFirstColumn="0" w:firstRowLastColumn="0" w:lastRowFirstColumn="0" w:lastRowLastColumn="0"/>
              <w:rPr>
                <w:rFonts w:cs="Arial"/>
              </w:rPr>
            </w:pPr>
            <w:r w:rsidRPr="00312A7D">
              <w:rPr>
                <w:rFonts w:cs="Arial"/>
              </w:rPr>
              <w:t>No puede venir vacío</w:t>
            </w:r>
          </w:p>
          <w:p w14:paraId="65969173" w14:textId="77777777" w:rsidR="00585D6C" w:rsidRPr="00312A7D" w:rsidRDefault="00585D6C" w:rsidP="00694D5F">
            <w:pPr>
              <w:pStyle w:val="TextoJustificadoTabla"/>
              <w:numPr>
                <w:ilvl w:val="0"/>
                <w:numId w:val="615"/>
              </w:numPr>
              <w:cnfStyle w:val="000000100000" w:firstRow="0" w:lastRow="0" w:firstColumn="0" w:lastColumn="0" w:oddVBand="0" w:evenVBand="0" w:oddHBand="1" w:evenHBand="0" w:firstRowFirstColumn="0" w:firstRowLastColumn="0" w:lastRowFirstColumn="0" w:lastRowLastColumn="0"/>
              <w:rPr>
                <w:rFonts w:cs="Arial"/>
              </w:rPr>
            </w:pPr>
            <w:r w:rsidRPr="00312A7D">
              <w:rPr>
                <w:rFonts w:cs="Arial"/>
              </w:rPr>
              <w:t>Tamaño máximo 15 dígitos.</w:t>
            </w:r>
          </w:p>
          <w:p w14:paraId="5C56E010" w14:textId="77777777" w:rsidR="00585D6C" w:rsidRDefault="00585D6C" w:rsidP="00694D5F">
            <w:pPr>
              <w:pStyle w:val="TextoJustificadoTabla"/>
              <w:numPr>
                <w:ilvl w:val="0"/>
                <w:numId w:val="615"/>
              </w:numPr>
              <w:cnfStyle w:val="000000100000" w:firstRow="0" w:lastRow="0" w:firstColumn="0" w:lastColumn="0" w:oddVBand="0" w:evenVBand="0" w:oddHBand="1" w:evenHBand="0" w:firstRowFirstColumn="0" w:firstRowLastColumn="0" w:lastRowFirstColumn="0" w:lastRowLastColumn="0"/>
              <w:rPr>
                <w:rFonts w:cs="Arial"/>
              </w:rPr>
            </w:pPr>
            <w:r w:rsidRPr="00312A7D">
              <w:rPr>
                <w:rFonts w:cs="Arial"/>
              </w:rPr>
              <w:t>Monto en unidades monetarias con dos decimales</w:t>
            </w:r>
          </w:p>
        </w:tc>
      </w:tr>
    </w:tbl>
    <w:p w14:paraId="779C8FF5" w14:textId="77777777" w:rsidR="00BF088A" w:rsidRPr="000C7610" w:rsidRDefault="00BF088A" w:rsidP="00BF088A">
      <w:pPr>
        <w:rPr>
          <w:lang w:eastAsia="en-US"/>
        </w:rPr>
      </w:pPr>
    </w:p>
    <w:p w14:paraId="4C4B985F" w14:textId="77777777" w:rsidR="00480B81" w:rsidRPr="00480B81" w:rsidRDefault="00480B81" w:rsidP="00480B81">
      <w:pPr>
        <w:rPr>
          <w:lang w:val="es-ES_tradnl"/>
        </w:rPr>
      </w:pPr>
    </w:p>
    <w:p w14:paraId="0B2163C9" w14:textId="77777777" w:rsidR="006A381B" w:rsidRDefault="006A381B" w:rsidP="006A381B">
      <w:pPr>
        <w:rPr>
          <w:lang w:val="es-ES_tradnl"/>
        </w:rPr>
      </w:pPr>
    </w:p>
    <w:p w14:paraId="1AFDBF62" w14:textId="77777777" w:rsidR="00300196" w:rsidRDefault="00300196" w:rsidP="006A381B">
      <w:pPr>
        <w:rPr>
          <w:lang w:val="es-ES_tradnl"/>
        </w:rPr>
      </w:pPr>
    </w:p>
    <w:p w14:paraId="13A3D045" w14:textId="77777777" w:rsidR="00300196" w:rsidRDefault="00300196" w:rsidP="006A381B">
      <w:pPr>
        <w:rPr>
          <w:lang w:val="es-ES_tradnl"/>
        </w:rPr>
      </w:pPr>
    </w:p>
    <w:p w14:paraId="0E79AD5A" w14:textId="77777777" w:rsidR="00300196" w:rsidRDefault="00300196" w:rsidP="006A381B">
      <w:pPr>
        <w:rPr>
          <w:lang w:val="es-ES_tradnl"/>
        </w:rPr>
      </w:pPr>
    </w:p>
    <w:p w14:paraId="6CFC17B4" w14:textId="77777777" w:rsidR="00585D6C" w:rsidRDefault="00585D6C" w:rsidP="006A381B">
      <w:pPr>
        <w:rPr>
          <w:lang w:val="es-ES_tradnl"/>
        </w:rPr>
      </w:pPr>
    </w:p>
    <w:p w14:paraId="1E265592" w14:textId="77777777" w:rsidR="00585D6C" w:rsidRDefault="00585D6C" w:rsidP="006A381B">
      <w:pPr>
        <w:rPr>
          <w:lang w:val="es-ES_tradnl"/>
        </w:rPr>
      </w:pPr>
    </w:p>
    <w:p w14:paraId="3FAD7B36" w14:textId="77777777" w:rsidR="00585D6C" w:rsidRDefault="00585D6C" w:rsidP="006A381B">
      <w:pPr>
        <w:rPr>
          <w:lang w:val="es-ES_tradnl"/>
        </w:rPr>
      </w:pPr>
    </w:p>
    <w:p w14:paraId="7D5C90CB" w14:textId="77777777" w:rsidR="00585D6C" w:rsidRDefault="00585D6C" w:rsidP="006A381B">
      <w:pPr>
        <w:rPr>
          <w:lang w:val="es-ES_tradnl"/>
        </w:rPr>
      </w:pPr>
    </w:p>
    <w:p w14:paraId="632BB534" w14:textId="77777777" w:rsidR="00585D6C" w:rsidRDefault="00585D6C" w:rsidP="006A381B">
      <w:pPr>
        <w:rPr>
          <w:lang w:val="es-ES_tradnl"/>
        </w:rPr>
      </w:pPr>
    </w:p>
    <w:p w14:paraId="1ED376AA" w14:textId="77777777" w:rsidR="00585D6C" w:rsidRDefault="00585D6C" w:rsidP="006A381B">
      <w:pPr>
        <w:rPr>
          <w:lang w:val="es-ES_tradnl"/>
        </w:rPr>
      </w:pPr>
    </w:p>
    <w:p w14:paraId="317C2B61" w14:textId="77777777" w:rsidR="00585D6C" w:rsidRDefault="00585D6C" w:rsidP="006A381B">
      <w:pPr>
        <w:rPr>
          <w:lang w:val="es-ES_tradnl"/>
        </w:rPr>
      </w:pPr>
    </w:p>
    <w:p w14:paraId="0398F6FE" w14:textId="77777777" w:rsidR="00585D6C" w:rsidRDefault="00585D6C" w:rsidP="006A381B">
      <w:pPr>
        <w:rPr>
          <w:lang w:val="es-ES_tradnl"/>
        </w:rPr>
      </w:pPr>
    </w:p>
    <w:p w14:paraId="1E481E14" w14:textId="77777777" w:rsidR="00585D6C" w:rsidRDefault="00585D6C" w:rsidP="006A381B">
      <w:pPr>
        <w:rPr>
          <w:lang w:val="es-ES_tradnl"/>
        </w:rPr>
      </w:pPr>
    </w:p>
    <w:p w14:paraId="4FB6BAC2" w14:textId="77777777" w:rsidR="00585D6C" w:rsidRDefault="00585D6C" w:rsidP="006A381B">
      <w:pPr>
        <w:rPr>
          <w:lang w:val="es-ES_tradnl"/>
        </w:rPr>
      </w:pPr>
    </w:p>
    <w:p w14:paraId="302787FC" w14:textId="77777777" w:rsidR="00585D6C" w:rsidRDefault="00585D6C" w:rsidP="006A381B">
      <w:pPr>
        <w:rPr>
          <w:lang w:val="es-ES_tradnl"/>
        </w:rPr>
      </w:pPr>
    </w:p>
    <w:p w14:paraId="77988A69" w14:textId="77777777" w:rsidR="00585D6C" w:rsidRDefault="00585D6C" w:rsidP="006A381B">
      <w:pPr>
        <w:rPr>
          <w:lang w:val="es-ES_tradnl"/>
        </w:rPr>
      </w:pPr>
    </w:p>
    <w:p w14:paraId="3202E35E" w14:textId="77777777" w:rsidR="00585D6C" w:rsidRDefault="00585D6C" w:rsidP="006A381B">
      <w:pPr>
        <w:rPr>
          <w:lang w:val="es-ES_tradnl"/>
        </w:rPr>
      </w:pPr>
    </w:p>
    <w:p w14:paraId="33D9657D" w14:textId="77777777" w:rsidR="00585D6C" w:rsidRDefault="00585D6C" w:rsidP="006A381B">
      <w:pPr>
        <w:rPr>
          <w:lang w:val="es-ES_tradnl"/>
        </w:rPr>
      </w:pPr>
    </w:p>
    <w:p w14:paraId="36174C2B" w14:textId="77777777" w:rsidR="00585D6C" w:rsidRDefault="00585D6C" w:rsidP="006A381B">
      <w:pPr>
        <w:rPr>
          <w:lang w:val="es-ES_tradnl"/>
        </w:rPr>
      </w:pPr>
    </w:p>
    <w:p w14:paraId="36D1ECB5" w14:textId="77777777" w:rsidR="00585D6C" w:rsidRDefault="00585D6C" w:rsidP="006A381B">
      <w:pPr>
        <w:rPr>
          <w:lang w:val="es-ES_tradnl"/>
        </w:rPr>
      </w:pPr>
    </w:p>
    <w:p w14:paraId="2E72A27D" w14:textId="77777777" w:rsidR="00585D6C" w:rsidRDefault="00585D6C" w:rsidP="006A381B">
      <w:pPr>
        <w:rPr>
          <w:lang w:val="es-ES_tradnl"/>
        </w:rPr>
      </w:pPr>
    </w:p>
    <w:p w14:paraId="7ED05ADD" w14:textId="77777777" w:rsidR="007B5B61" w:rsidRDefault="00BD6ED2" w:rsidP="007B5B61">
      <w:pPr>
        <w:pStyle w:val="Ttulo1"/>
        <w:ind w:left="1416"/>
      </w:pPr>
      <w:bookmarkStart w:id="890" w:name="_Toc16156039"/>
      <w:r>
        <w:lastRenderedPageBreak/>
        <w:t xml:space="preserve"> </w:t>
      </w:r>
      <w:r>
        <w:tab/>
      </w:r>
      <w:bookmarkStart w:id="891" w:name="_Toc136255552"/>
      <w:r w:rsidR="007B5B61">
        <w:t>Modelos con información anual</w:t>
      </w:r>
      <w:bookmarkEnd w:id="890"/>
      <w:bookmarkEnd w:id="891"/>
      <w:r w:rsidR="007B5B61">
        <w:t xml:space="preserve">  </w:t>
      </w:r>
    </w:p>
    <w:p w14:paraId="1A3ADF1A" w14:textId="77777777" w:rsidR="007B5B61" w:rsidRPr="00FC67B3" w:rsidRDefault="007B5B61" w:rsidP="007B5B61">
      <w:pPr>
        <w:rPr>
          <w:lang w:val="es-ES_tradnl"/>
        </w:rPr>
      </w:pPr>
    </w:p>
    <w:p w14:paraId="5F8DA403" w14:textId="77777777" w:rsidR="007B5B61" w:rsidRDefault="007B5B61" w:rsidP="007B5B61">
      <w:pPr>
        <w:ind w:left="1416"/>
        <w:jc w:val="both"/>
        <w:rPr>
          <w:lang w:val="es-ES_tradnl"/>
        </w:rPr>
      </w:pPr>
      <w:r w:rsidRPr="002553D5">
        <w:rPr>
          <w:lang w:val="es-ES_tradnl"/>
        </w:rPr>
        <w:t>En esta sección se describirá el formato, estructura y validaciones que serán aplicadas a</w:t>
      </w:r>
      <w:r>
        <w:rPr>
          <w:lang w:val="es-ES_tradnl"/>
        </w:rPr>
        <w:t xml:space="preserve"> </w:t>
      </w:r>
      <w:r w:rsidRPr="002553D5">
        <w:rPr>
          <w:lang w:val="es-ES_tradnl"/>
        </w:rPr>
        <w:t>l</w:t>
      </w:r>
      <w:r>
        <w:rPr>
          <w:lang w:val="es-ES_tradnl"/>
        </w:rPr>
        <w:t>os</w:t>
      </w:r>
      <w:r w:rsidRPr="002553D5">
        <w:rPr>
          <w:lang w:val="es-ES_tradnl"/>
        </w:rPr>
        <w:t xml:space="preserve"> archivo</w:t>
      </w:r>
      <w:r>
        <w:rPr>
          <w:lang w:val="es-ES_tradnl"/>
        </w:rPr>
        <w:t>s</w:t>
      </w:r>
      <w:r w:rsidRPr="002553D5">
        <w:rPr>
          <w:lang w:val="es-ES_tradnl"/>
        </w:rPr>
        <w:t xml:space="preserve"> de supervisión</w:t>
      </w:r>
      <w:r>
        <w:rPr>
          <w:lang w:val="es-ES_tradnl"/>
        </w:rPr>
        <w:t xml:space="preserve"> anuales</w:t>
      </w:r>
      <w:r w:rsidRPr="002553D5">
        <w:rPr>
          <w:lang w:val="es-ES_tradnl"/>
        </w:rPr>
        <w:t xml:space="preserve"> para aseguradoras.</w:t>
      </w:r>
    </w:p>
    <w:p w14:paraId="57D9F070" w14:textId="77777777" w:rsidR="007B5B61" w:rsidRDefault="007B5B61" w:rsidP="007B5B61">
      <w:pPr>
        <w:ind w:left="1416"/>
        <w:jc w:val="both"/>
        <w:rPr>
          <w:lang w:val="es-ES_tradnl"/>
        </w:rPr>
      </w:pPr>
    </w:p>
    <w:p w14:paraId="5EE9E15C" w14:textId="77777777" w:rsidR="007B5B61" w:rsidRDefault="007B5B61" w:rsidP="007B5B61">
      <w:pPr>
        <w:ind w:left="708" w:firstLine="708"/>
        <w:rPr>
          <w:rFonts w:eastAsia="Batang"/>
          <w:lang w:val="es-ES_tradnl"/>
        </w:rPr>
      </w:pPr>
      <w:r>
        <w:rPr>
          <w:rFonts w:eastAsia="Batang"/>
          <w:lang w:val="es-ES_tradnl"/>
        </w:rPr>
        <w:t>Cada modelo de información debe contener una sección de Encabezado y todos sus datos son obligatorios.</w:t>
      </w:r>
    </w:p>
    <w:p w14:paraId="4D777D1C" w14:textId="77777777" w:rsidR="007B5B61" w:rsidRDefault="007B5B61" w:rsidP="007B5B61">
      <w:pPr>
        <w:ind w:left="1416"/>
        <w:jc w:val="both"/>
        <w:rPr>
          <w:lang w:val="es-ES_tradnl"/>
        </w:rPr>
      </w:pPr>
    </w:p>
    <w:p w14:paraId="7C076A38" w14:textId="77777777" w:rsidR="007B5B61" w:rsidRDefault="007B5B61" w:rsidP="007B5B61">
      <w:pPr>
        <w:ind w:left="1416"/>
        <w:jc w:val="both"/>
        <w:rPr>
          <w:lang w:val="es-ES_tradnl"/>
        </w:rPr>
      </w:pPr>
    </w:p>
    <w:p w14:paraId="4382D862" w14:textId="77777777" w:rsidR="007B5B61" w:rsidRDefault="007B5B61" w:rsidP="007B5B61">
      <w:pPr>
        <w:ind w:left="1416"/>
        <w:jc w:val="both"/>
        <w:rPr>
          <w:lang w:val="es-ES_tradnl"/>
        </w:rPr>
      </w:pPr>
    </w:p>
    <w:p w14:paraId="0DB41321" w14:textId="77777777" w:rsidR="007B5B61" w:rsidRDefault="007B5B61" w:rsidP="007B5B61">
      <w:pPr>
        <w:ind w:left="1416"/>
        <w:jc w:val="both"/>
        <w:rPr>
          <w:lang w:val="es-ES_tradnl"/>
        </w:rPr>
      </w:pPr>
    </w:p>
    <w:p w14:paraId="504E7F33" w14:textId="77777777" w:rsidR="007B5B61" w:rsidRDefault="007B5B61" w:rsidP="007B5B61">
      <w:pPr>
        <w:ind w:left="1416"/>
        <w:jc w:val="both"/>
        <w:rPr>
          <w:lang w:val="es-ES_tradnl"/>
        </w:rPr>
      </w:pPr>
    </w:p>
    <w:p w14:paraId="6E72B9CA" w14:textId="77777777" w:rsidR="007B5B61" w:rsidRPr="002553D5" w:rsidRDefault="007B5B61" w:rsidP="007B5B61">
      <w:pPr>
        <w:ind w:left="1416"/>
        <w:jc w:val="both"/>
        <w:rPr>
          <w:lang w:val="es-ES_tradnl"/>
        </w:rPr>
      </w:pPr>
      <w:r w:rsidRPr="002553D5">
        <w:rPr>
          <w:rFonts w:cs="Arial"/>
          <w:noProof/>
          <w:lang w:val="es-CR" w:eastAsia="es-CR"/>
        </w:rPr>
        <w:drawing>
          <wp:inline distT="0" distB="0" distL="0" distR="0" wp14:anchorId="1CC60CC2" wp14:editId="74E42E16">
            <wp:extent cx="7781925" cy="3305175"/>
            <wp:effectExtent l="0" t="0" r="0" b="9525"/>
            <wp:docPr id="3" name="Diagrama 8"/>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99" r:lo="rId100" r:qs="rId101" r:cs="rId102"/>
              </a:graphicData>
            </a:graphic>
          </wp:inline>
        </w:drawing>
      </w:r>
    </w:p>
    <w:p w14:paraId="424E7AA9" w14:textId="77777777" w:rsidR="007B5B61" w:rsidRPr="002553D5" w:rsidRDefault="007B5B61" w:rsidP="007B5B61">
      <w:pPr>
        <w:ind w:left="1416"/>
        <w:rPr>
          <w:lang w:val="es-ES_tradnl"/>
        </w:rPr>
      </w:pPr>
    </w:p>
    <w:tbl>
      <w:tblPr>
        <w:tblStyle w:val="Cuadrculamedia3-nfasis1"/>
        <w:tblpPr w:leftFromText="141" w:rightFromText="141" w:vertAnchor="text" w:horzAnchor="page" w:tblpX="1162" w:tblpY="-3"/>
        <w:tblW w:w="13778" w:type="dxa"/>
        <w:tblLayout w:type="fixed"/>
        <w:tblLook w:val="04A0" w:firstRow="1" w:lastRow="0" w:firstColumn="1" w:lastColumn="0" w:noHBand="0" w:noVBand="1"/>
      </w:tblPr>
      <w:tblGrid>
        <w:gridCol w:w="737"/>
        <w:gridCol w:w="3402"/>
        <w:gridCol w:w="4536"/>
        <w:gridCol w:w="5103"/>
      </w:tblGrid>
      <w:tr w:rsidR="007B5B61" w:rsidRPr="009B5AA4" w14:paraId="1263DCC8" w14:textId="77777777" w:rsidTr="007B5B61">
        <w:trPr>
          <w:cnfStyle w:val="100000000000" w:firstRow="1" w:lastRow="0" w:firstColumn="0" w:lastColumn="0" w:oddVBand="0" w:evenVBand="0" w:oddHBand="0" w:evenHBand="0" w:firstRowFirstColumn="0" w:firstRowLastColumn="0" w:lastRowFirstColumn="0" w:lastRowLastColumn="0"/>
          <w:cantSplit/>
          <w:trHeight w:val="907"/>
        </w:trPr>
        <w:tc>
          <w:tcPr>
            <w:cnfStyle w:val="001000000000" w:firstRow="0" w:lastRow="0" w:firstColumn="1" w:lastColumn="0" w:oddVBand="0" w:evenVBand="0" w:oddHBand="0" w:evenHBand="0" w:firstRowFirstColumn="0" w:firstRowLastColumn="0" w:lastRowFirstColumn="0" w:lastRowLastColumn="0"/>
            <w:tcW w:w="737" w:type="dxa"/>
            <w:textDirection w:val="btLr"/>
            <w:vAlign w:val="center"/>
          </w:tcPr>
          <w:p w14:paraId="57C47E09" w14:textId="77777777" w:rsidR="007B5B61" w:rsidRPr="009B5AA4" w:rsidRDefault="007B5B61" w:rsidP="007B5B61">
            <w:pPr>
              <w:pStyle w:val="TtuloTabla"/>
              <w:ind w:left="113" w:right="113"/>
              <w:rPr>
                <w:rFonts w:cs="Arial"/>
                <w:b/>
              </w:rPr>
            </w:pPr>
            <w:r w:rsidRPr="009B5AA4">
              <w:rPr>
                <w:rFonts w:cs="Arial"/>
                <w:b/>
              </w:rPr>
              <w:lastRenderedPageBreak/>
              <w:t>Nodo</w:t>
            </w:r>
          </w:p>
        </w:tc>
        <w:tc>
          <w:tcPr>
            <w:tcW w:w="3402" w:type="dxa"/>
            <w:vAlign w:val="center"/>
          </w:tcPr>
          <w:p w14:paraId="2823F48A" w14:textId="77777777" w:rsidR="007B5B61" w:rsidRPr="009B5AA4" w:rsidRDefault="007B5B61" w:rsidP="007B5B61">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9B5AA4">
              <w:rPr>
                <w:rFonts w:cs="Arial"/>
                <w:b/>
                <w:szCs w:val="16"/>
                <w:lang w:eastAsia="es-CR"/>
              </w:rPr>
              <w:t>Atributo[A] / Elemento[E]</w:t>
            </w:r>
          </w:p>
        </w:tc>
        <w:tc>
          <w:tcPr>
            <w:tcW w:w="4536" w:type="dxa"/>
            <w:vAlign w:val="center"/>
          </w:tcPr>
          <w:p w14:paraId="066920BD" w14:textId="77777777" w:rsidR="007B5B61" w:rsidRPr="009B5AA4" w:rsidRDefault="007B5B61" w:rsidP="007B5B61">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9B5AA4">
              <w:rPr>
                <w:rFonts w:cs="Arial"/>
                <w:b/>
              </w:rPr>
              <w:t>Descripción</w:t>
            </w:r>
          </w:p>
        </w:tc>
        <w:tc>
          <w:tcPr>
            <w:tcW w:w="5103" w:type="dxa"/>
            <w:vAlign w:val="center"/>
          </w:tcPr>
          <w:p w14:paraId="0A199488" w14:textId="77777777" w:rsidR="007B5B61" w:rsidRPr="009B5AA4" w:rsidRDefault="007B5B61" w:rsidP="007B5B61">
            <w:pPr>
              <w:pStyle w:val="TtuloTabla"/>
              <w:cnfStyle w:val="100000000000" w:firstRow="1" w:lastRow="0" w:firstColumn="0" w:lastColumn="0" w:oddVBand="0" w:evenVBand="0" w:oddHBand="0" w:evenHBand="0" w:firstRowFirstColumn="0" w:firstRowLastColumn="0" w:lastRowFirstColumn="0" w:lastRowLastColumn="0"/>
              <w:rPr>
                <w:rFonts w:cs="Arial"/>
                <w:b/>
              </w:rPr>
            </w:pPr>
            <w:r w:rsidRPr="009B5AA4">
              <w:rPr>
                <w:rFonts w:cs="Arial"/>
                <w:b/>
              </w:rPr>
              <w:t>Validaciones</w:t>
            </w:r>
          </w:p>
        </w:tc>
      </w:tr>
      <w:tr w:rsidR="007B5B61" w:rsidRPr="009B5AA4" w14:paraId="0E3DD5F3" w14:textId="77777777" w:rsidTr="007B5B61">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val="restart"/>
            <w:textDirection w:val="btLr"/>
          </w:tcPr>
          <w:p w14:paraId="1C19A10D" w14:textId="77777777" w:rsidR="007B5B61" w:rsidRPr="009B5AA4" w:rsidRDefault="007B5B61" w:rsidP="007B5B61">
            <w:pPr>
              <w:pStyle w:val="TextoCentradoTabla"/>
              <w:rPr>
                <w:rFonts w:cs="Arial"/>
                <w:b w:val="0"/>
              </w:rPr>
            </w:pPr>
            <w:r>
              <w:rPr>
                <w:rFonts w:cs="Arial"/>
                <w:b w:val="0"/>
              </w:rPr>
              <w:t>[E]Encabezado</w:t>
            </w:r>
          </w:p>
        </w:tc>
        <w:tc>
          <w:tcPr>
            <w:tcW w:w="3402" w:type="dxa"/>
            <w:vAlign w:val="center"/>
          </w:tcPr>
          <w:p w14:paraId="1E4432A3" w14:textId="77777777" w:rsidR="007B5B61" w:rsidRPr="009B5AA4" w:rsidRDefault="007B5B61" w:rsidP="007B5B6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9B5AA4">
              <w:rPr>
                <w:rFonts w:cs="Arial"/>
              </w:rPr>
              <w:t>[</w:t>
            </w:r>
            <w:r>
              <w:rPr>
                <w:rFonts w:cs="Arial"/>
              </w:rPr>
              <w:t>E</w:t>
            </w:r>
            <w:r w:rsidRPr="009B5AA4">
              <w:rPr>
                <w:rFonts w:cs="Arial"/>
              </w:rPr>
              <w:t xml:space="preserve">] </w:t>
            </w:r>
            <w:r>
              <w:t>NombreArchivo</w:t>
            </w:r>
          </w:p>
        </w:tc>
        <w:tc>
          <w:tcPr>
            <w:tcW w:w="4536" w:type="dxa"/>
            <w:vAlign w:val="center"/>
          </w:tcPr>
          <w:p w14:paraId="3957528F" w14:textId="77777777" w:rsidR="007B5B61" w:rsidRPr="009B5AA4" w:rsidRDefault="007B5B61" w:rsidP="007B5B61">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Nombre del archivo del cual se envía el modelo debe seguir la forma: EntidadAseguradora-Modelo</w:t>
            </w:r>
          </w:p>
        </w:tc>
        <w:tc>
          <w:tcPr>
            <w:tcW w:w="5103" w:type="dxa"/>
            <w:vAlign w:val="center"/>
          </w:tcPr>
          <w:p w14:paraId="66070C64" w14:textId="77777777" w:rsidR="007B5B61" w:rsidRPr="00312A7D" w:rsidRDefault="007B5B61" w:rsidP="007B5B61">
            <w:pPr>
              <w:pStyle w:val="Prrafodelista"/>
              <w:numPr>
                <w:ilvl w:val="0"/>
                <w:numId w:val="4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12A7D">
              <w:rPr>
                <w:rFonts w:cs="Arial"/>
                <w:color w:val="000000"/>
                <w:sz w:val="16"/>
                <w:szCs w:val="16"/>
                <w:lang w:val="es-CR" w:eastAsia="es-CR"/>
              </w:rPr>
              <w:t>Texto no vacío</w:t>
            </w:r>
          </w:p>
          <w:p w14:paraId="37734D5E" w14:textId="77777777" w:rsidR="007B5B61" w:rsidRPr="00312A7D" w:rsidRDefault="007B5B61" w:rsidP="007B5B61">
            <w:pPr>
              <w:pStyle w:val="Prrafodelista"/>
              <w:numPr>
                <w:ilvl w:val="0"/>
                <w:numId w:val="45"/>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sidRPr="00312A7D">
              <w:rPr>
                <w:rFonts w:cs="Arial"/>
                <w:color w:val="000000"/>
                <w:sz w:val="16"/>
                <w:szCs w:val="16"/>
                <w:lang w:val="es-CR" w:eastAsia="es-CR"/>
              </w:rPr>
              <w:t>Máximo 100 caracteres</w:t>
            </w:r>
          </w:p>
          <w:p w14:paraId="5D6BDE59" w14:textId="77777777" w:rsidR="007B5B61" w:rsidRPr="00D13078" w:rsidRDefault="007B5B61" w:rsidP="007B5B61">
            <w:pPr>
              <w:pStyle w:val="Prrafodelista"/>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7B5B61" w:rsidRPr="009B5AA4" w14:paraId="381CD23A" w14:textId="77777777" w:rsidTr="007B5B61">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7545880B" w14:textId="77777777" w:rsidR="007B5B61" w:rsidRPr="009B5AA4" w:rsidRDefault="007B5B61" w:rsidP="007B5B61">
            <w:pPr>
              <w:pStyle w:val="TextoCentradoTabla"/>
              <w:rPr>
                <w:rFonts w:cs="Arial"/>
                <w:b w:val="0"/>
              </w:rPr>
            </w:pPr>
          </w:p>
        </w:tc>
        <w:tc>
          <w:tcPr>
            <w:tcW w:w="3402" w:type="dxa"/>
            <w:vAlign w:val="center"/>
          </w:tcPr>
          <w:p w14:paraId="0780F3C1" w14:textId="77777777" w:rsidR="007B5B61" w:rsidRPr="009B5AA4" w:rsidRDefault="007B5B61" w:rsidP="007B5B6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9B5AA4">
              <w:rPr>
                <w:rFonts w:cs="Arial"/>
              </w:rPr>
              <w:t>[</w:t>
            </w:r>
            <w:r>
              <w:rPr>
                <w:rFonts w:cs="Arial"/>
              </w:rPr>
              <w:t>E</w:t>
            </w:r>
            <w:r w:rsidRPr="009B5AA4">
              <w:rPr>
                <w:rFonts w:cs="Arial"/>
              </w:rPr>
              <w:t xml:space="preserve">] </w:t>
            </w:r>
            <w:r>
              <w:rPr>
                <w:rFonts w:cs="Arial"/>
              </w:rPr>
              <w:t>Fecha</w:t>
            </w:r>
          </w:p>
        </w:tc>
        <w:tc>
          <w:tcPr>
            <w:tcW w:w="4536" w:type="dxa"/>
            <w:vAlign w:val="center"/>
          </w:tcPr>
          <w:p w14:paraId="7913D9FF" w14:textId="77777777" w:rsidR="007B5B61" w:rsidRPr="009B5AA4" w:rsidRDefault="007B5B61" w:rsidP="007B5B61">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Fecha de envío del archivo</w:t>
            </w:r>
          </w:p>
        </w:tc>
        <w:tc>
          <w:tcPr>
            <w:tcW w:w="5103" w:type="dxa"/>
            <w:vAlign w:val="center"/>
          </w:tcPr>
          <w:p w14:paraId="099F1642" w14:textId="77777777" w:rsidR="007B5B61" w:rsidRPr="00312A7D" w:rsidRDefault="007B5B61" w:rsidP="007B5B61">
            <w:pPr>
              <w:pStyle w:val="Prrafodelista"/>
              <w:numPr>
                <w:ilvl w:val="0"/>
                <w:numId w:val="4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12A7D">
              <w:rPr>
                <w:rFonts w:cs="Arial"/>
                <w:color w:val="000000"/>
                <w:sz w:val="16"/>
                <w:szCs w:val="16"/>
                <w:lang w:val="es-CR" w:eastAsia="es-CR"/>
              </w:rPr>
              <w:t xml:space="preserve">Debe seguir el formato </w:t>
            </w:r>
            <w:r>
              <w:rPr>
                <w:rFonts w:cs="Arial"/>
                <w:color w:val="000000"/>
                <w:sz w:val="16"/>
                <w:szCs w:val="16"/>
                <w:lang w:val="es-CR" w:eastAsia="es-CR"/>
              </w:rPr>
              <w:t>yyyy</w:t>
            </w:r>
            <w:r w:rsidRPr="00312A7D">
              <w:rPr>
                <w:rFonts w:cs="Arial"/>
                <w:color w:val="000000"/>
                <w:sz w:val="16"/>
                <w:szCs w:val="16"/>
                <w:lang w:val="es-CR" w:eastAsia="es-CR"/>
              </w:rPr>
              <w:t>-</w:t>
            </w:r>
            <w:r>
              <w:rPr>
                <w:rFonts w:cs="Arial"/>
                <w:color w:val="000000"/>
                <w:sz w:val="16"/>
                <w:szCs w:val="16"/>
                <w:lang w:val="es-CR" w:eastAsia="es-CR"/>
              </w:rPr>
              <w:t>MM</w:t>
            </w:r>
            <w:r w:rsidRPr="00312A7D">
              <w:rPr>
                <w:rFonts w:cs="Arial"/>
                <w:color w:val="000000"/>
                <w:sz w:val="16"/>
                <w:szCs w:val="16"/>
                <w:lang w:val="es-CR" w:eastAsia="es-CR"/>
              </w:rPr>
              <w:t>-</w:t>
            </w:r>
            <w:r>
              <w:rPr>
                <w:rFonts w:cs="Arial"/>
                <w:color w:val="000000"/>
                <w:sz w:val="16"/>
                <w:szCs w:val="16"/>
                <w:lang w:val="es-CR" w:eastAsia="es-CR"/>
              </w:rPr>
              <w:t>dd</w:t>
            </w:r>
          </w:p>
          <w:p w14:paraId="372596F4" w14:textId="77777777" w:rsidR="007B5B61" w:rsidRPr="00312A7D" w:rsidRDefault="007B5B61" w:rsidP="007B5B61">
            <w:pPr>
              <w:pStyle w:val="Prrafodelista"/>
              <w:numPr>
                <w:ilvl w:val="0"/>
                <w:numId w:val="46"/>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312A7D">
              <w:rPr>
                <w:rFonts w:cs="Arial"/>
                <w:color w:val="000000"/>
                <w:sz w:val="16"/>
                <w:szCs w:val="16"/>
                <w:lang w:val="es-CR" w:eastAsia="es-CR"/>
              </w:rPr>
              <w:t>Obligatorio</w:t>
            </w:r>
          </w:p>
        </w:tc>
      </w:tr>
      <w:tr w:rsidR="007B5B61" w:rsidRPr="009B5AA4" w14:paraId="245DBE63" w14:textId="77777777" w:rsidTr="007B5B61">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44B9CEC4" w14:textId="77777777" w:rsidR="007B5B61" w:rsidRPr="009B5AA4" w:rsidRDefault="007B5B61" w:rsidP="007B5B61">
            <w:pPr>
              <w:pStyle w:val="TextoCentradoTabla"/>
              <w:rPr>
                <w:rFonts w:cs="Arial"/>
                <w:b w:val="0"/>
              </w:rPr>
            </w:pPr>
          </w:p>
        </w:tc>
        <w:tc>
          <w:tcPr>
            <w:tcW w:w="3402" w:type="dxa"/>
            <w:vAlign w:val="center"/>
          </w:tcPr>
          <w:p w14:paraId="273E0AEC" w14:textId="77777777" w:rsidR="007B5B61" w:rsidRPr="009B5AA4" w:rsidRDefault="007B5B61" w:rsidP="007B5B6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9B5AA4">
              <w:rPr>
                <w:rFonts w:cs="Arial"/>
              </w:rPr>
              <w:t>[</w:t>
            </w:r>
            <w:r>
              <w:rPr>
                <w:rFonts w:cs="Arial"/>
              </w:rPr>
              <w:t>E</w:t>
            </w:r>
            <w:r w:rsidRPr="009B5AA4">
              <w:rPr>
                <w:rFonts w:cs="Arial"/>
              </w:rPr>
              <w:t xml:space="preserve">] </w:t>
            </w:r>
            <w:r>
              <w:rPr>
                <w:rFonts w:cs="Arial"/>
              </w:rPr>
              <w:t>Periodo</w:t>
            </w:r>
          </w:p>
        </w:tc>
        <w:tc>
          <w:tcPr>
            <w:tcW w:w="4536" w:type="dxa"/>
            <w:vAlign w:val="center"/>
          </w:tcPr>
          <w:p w14:paraId="1235D1C9" w14:textId="77777777" w:rsidR="007B5B61" w:rsidRDefault="007B5B61" w:rsidP="007B5B61">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Fecha correspondiente al período al cual corresponde el modelo.</w:t>
            </w:r>
          </w:p>
        </w:tc>
        <w:tc>
          <w:tcPr>
            <w:tcW w:w="5103" w:type="dxa"/>
            <w:vAlign w:val="center"/>
          </w:tcPr>
          <w:p w14:paraId="35BDBB86" w14:textId="77777777" w:rsidR="007B5B61" w:rsidRDefault="007B5B61" w:rsidP="007B5B61">
            <w:pPr>
              <w:pStyle w:val="Prrafodelista"/>
              <w:numPr>
                <w:ilvl w:val="0"/>
                <w:numId w:val="47"/>
              </w:numP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Debe seguir el formato yyyy-MM-dd</w:t>
            </w:r>
          </w:p>
          <w:p w14:paraId="4ACFE3AA" w14:textId="77777777" w:rsidR="007B5B61" w:rsidRPr="001D06FB" w:rsidRDefault="007B5B61" w:rsidP="007B5B61">
            <w:pPr>
              <w:ind w:left="360"/>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p>
        </w:tc>
      </w:tr>
      <w:tr w:rsidR="007B5B61" w:rsidRPr="009B5AA4" w14:paraId="3CDEC803" w14:textId="77777777" w:rsidTr="007B5B61">
        <w:trPr>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3B5D9656" w14:textId="77777777" w:rsidR="007B5B61" w:rsidRPr="009B5AA4" w:rsidRDefault="007B5B61" w:rsidP="007B5B61">
            <w:pPr>
              <w:pStyle w:val="TextoCentradoTabla"/>
              <w:rPr>
                <w:rFonts w:cs="Arial"/>
                <w:b w:val="0"/>
              </w:rPr>
            </w:pPr>
          </w:p>
        </w:tc>
        <w:tc>
          <w:tcPr>
            <w:tcW w:w="3402" w:type="dxa"/>
            <w:vAlign w:val="center"/>
          </w:tcPr>
          <w:p w14:paraId="105D27D4" w14:textId="77777777" w:rsidR="007B5B61" w:rsidRPr="009B5AA4" w:rsidRDefault="007B5B61" w:rsidP="007B5B61">
            <w:pPr>
              <w:pStyle w:val="TextoCentradoTabla"/>
              <w:cnfStyle w:val="000000000000" w:firstRow="0" w:lastRow="0" w:firstColumn="0" w:lastColumn="0" w:oddVBand="0" w:evenVBand="0" w:oddHBand="0" w:evenHBand="0" w:firstRowFirstColumn="0" w:firstRowLastColumn="0" w:lastRowFirstColumn="0" w:lastRowLastColumn="0"/>
              <w:rPr>
                <w:rFonts w:cs="Arial"/>
              </w:rPr>
            </w:pPr>
            <w:r w:rsidRPr="009B5AA4">
              <w:rPr>
                <w:rFonts w:cs="Arial"/>
              </w:rPr>
              <w:t>[</w:t>
            </w:r>
            <w:r>
              <w:rPr>
                <w:rFonts w:cs="Arial"/>
              </w:rPr>
              <w:t>E</w:t>
            </w:r>
            <w:r w:rsidRPr="009B5AA4">
              <w:rPr>
                <w:rFonts w:cs="Arial"/>
              </w:rPr>
              <w:t xml:space="preserve">] </w:t>
            </w:r>
            <w:r>
              <w:rPr>
                <w:rFonts w:cs="Arial"/>
              </w:rPr>
              <w:t>Periodicidad</w:t>
            </w:r>
          </w:p>
        </w:tc>
        <w:tc>
          <w:tcPr>
            <w:tcW w:w="4536" w:type="dxa"/>
            <w:vAlign w:val="center"/>
          </w:tcPr>
          <w:p w14:paraId="60CDA789" w14:textId="77777777" w:rsidR="007B5B61" w:rsidRDefault="007B5B61" w:rsidP="007B5B61">
            <w:pPr>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Pr>
                <w:rFonts w:cs="Arial"/>
                <w:color w:val="000000"/>
                <w:sz w:val="16"/>
                <w:szCs w:val="16"/>
                <w:lang w:val="es-CR" w:eastAsia="es-CR"/>
              </w:rPr>
              <w:t>Corresponde a la periodicidad del modelo (A-Anual, S-Semestral, T-Trimestral. M-Mensual)</w:t>
            </w:r>
          </w:p>
        </w:tc>
        <w:tc>
          <w:tcPr>
            <w:tcW w:w="5103" w:type="dxa"/>
            <w:vAlign w:val="center"/>
          </w:tcPr>
          <w:p w14:paraId="4CA12376" w14:textId="77777777" w:rsidR="007B5B61" w:rsidRPr="001D06FB" w:rsidRDefault="007B5B61" w:rsidP="007B5B61">
            <w:pPr>
              <w:pStyle w:val="Prrafodelista"/>
              <w:numPr>
                <w:ilvl w:val="0"/>
                <w:numId w:val="4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1D06FB">
              <w:rPr>
                <w:rFonts w:cs="Arial"/>
                <w:color w:val="000000"/>
                <w:sz w:val="16"/>
                <w:szCs w:val="16"/>
                <w:lang w:val="es-CR" w:eastAsia="es-CR"/>
              </w:rPr>
              <w:t>Texto. No vacío</w:t>
            </w:r>
          </w:p>
          <w:p w14:paraId="5CDA46E6" w14:textId="77777777" w:rsidR="007B5B61" w:rsidRPr="001D06FB" w:rsidRDefault="007B5B61" w:rsidP="007B5B61">
            <w:pPr>
              <w:pStyle w:val="Prrafodelista"/>
              <w:numPr>
                <w:ilvl w:val="0"/>
                <w:numId w:val="48"/>
              </w:numPr>
              <w:cnfStyle w:val="000000000000" w:firstRow="0" w:lastRow="0" w:firstColumn="0" w:lastColumn="0" w:oddVBand="0" w:evenVBand="0" w:oddHBand="0" w:evenHBand="0" w:firstRowFirstColumn="0" w:firstRowLastColumn="0" w:lastRowFirstColumn="0" w:lastRowLastColumn="0"/>
              <w:rPr>
                <w:rFonts w:cs="Arial"/>
                <w:color w:val="000000"/>
                <w:sz w:val="16"/>
                <w:szCs w:val="16"/>
                <w:lang w:val="es-CR" w:eastAsia="es-CR"/>
              </w:rPr>
            </w:pPr>
            <w:r w:rsidRPr="001D06FB">
              <w:rPr>
                <w:rFonts w:cs="Arial"/>
                <w:color w:val="000000"/>
                <w:sz w:val="16"/>
                <w:szCs w:val="16"/>
                <w:lang w:val="es-CR" w:eastAsia="es-CR"/>
              </w:rPr>
              <w:t>Máximo de caracteres 1.</w:t>
            </w:r>
          </w:p>
        </w:tc>
      </w:tr>
      <w:tr w:rsidR="007B5B61" w:rsidRPr="009B5AA4" w14:paraId="4EE11AE0" w14:textId="77777777" w:rsidTr="007B5B61">
        <w:trPr>
          <w:cnfStyle w:val="000000100000" w:firstRow="0" w:lastRow="0" w:firstColumn="0" w:lastColumn="0" w:oddVBand="0" w:evenVBand="0" w:oddHBand="1" w:evenHBand="0" w:firstRowFirstColumn="0" w:firstRowLastColumn="0" w:lastRowFirstColumn="0" w:lastRowLastColumn="0"/>
          <w:cantSplit/>
          <w:trHeight w:val="1134"/>
        </w:trPr>
        <w:tc>
          <w:tcPr>
            <w:cnfStyle w:val="001000000000" w:firstRow="0" w:lastRow="0" w:firstColumn="1" w:lastColumn="0" w:oddVBand="0" w:evenVBand="0" w:oddHBand="0" w:evenHBand="0" w:firstRowFirstColumn="0" w:firstRowLastColumn="0" w:lastRowFirstColumn="0" w:lastRowLastColumn="0"/>
            <w:tcW w:w="737" w:type="dxa"/>
            <w:vMerge/>
            <w:textDirection w:val="btLr"/>
          </w:tcPr>
          <w:p w14:paraId="49ABE87E" w14:textId="77777777" w:rsidR="007B5B61" w:rsidRPr="009B5AA4" w:rsidRDefault="007B5B61" w:rsidP="007B5B61">
            <w:pPr>
              <w:pStyle w:val="TextoCentradoTabla"/>
              <w:rPr>
                <w:rFonts w:cs="Arial"/>
                <w:b w:val="0"/>
              </w:rPr>
            </w:pPr>
          </w:p>
        </w:tc>
        <w:tc>
          <w:tcPr>
            <w:tcW w:w="3402" w:type="dxa"/>
            <w:vAlign w:val="center"/>
          </w:tcPr>
          <w:p w14:paraId="6302F599" w14:textId="77777777" w:rsidR="007B5B61" w:rsidRPr="009B5AA4" w:rsidRDefault="007B5B61" w:rsidP="007B5B61">
            <w:pPr>
              <w:pStyle w:val="TextoCentradoTabla"/>
              <w:cnfStyle w:val="000000100000" w:firstRow="0" w:lastRow="0" w:firstColumn="0" w:lastColumn="0" w:oddVBand="0" w:evenVBand="0" w:oddHBand="1" w:evenHBand="0" w:firstRowFirstColumn="0" w:firstRowLastColumn="0" w:lastRowFirstColumn="0" w:lastRowLastColumn="0"/>
              <w:rPr>
                <w:rFonts w:cs="Arial"/>
              </w:rPr>
            </w:pPr>
            <w:r w:rsidRPr="009B5AA4">
              <w:rPr>
                <w:rFonts w:cs="Arial"/>
              </w:rPr>
              <w:t>[</w:t>
            </w:r>
            <w:r>
              <w:rPr>
                <w:rFonts w:cs="Arial"/>
              </w:rPr>
              <w:t>E</w:t>
            </w:r>
            <w:r w:rsidRPr="009B5AA4">
              <w:rPr>
                <w:rFonts w:cs="Arial"/>
              </w:rPr>
              <w:t xml:space="preserve">] </w:t>
            </w:r>
            <w:r>
              <w:rPr>
                <w:rFonts w:cs="Arial"/>
              </w:rPr>
              <w:t>Moneda</w:t>
            </w:r>
          </w:p>
        </w:tc>
        <w:tc>
          <w:tcPr>
            <w:tcW w:w="4536" w:type="dxa"/>
            <w:vAlign w:val="center"/>
          </w:tcPr>
          <w:p w14:paraId="0394E7E5" w14:textId="77777777" w:rsidR="007B5B61" w:rsidRDefault="007B5B61" w:rsidP="007B5B61">
            <w:pPr>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CR" w:eastAsia="es-CR"/>
              </w:rPr>
            </w:pPr>
            <w:r>
              <w:rPr>
                <w:rFonts w:cs="Arial"/>
                <w:sz w:val="16"/>
                <w:szCs w:val="16"/>
              </w:rPr>
              <w:t>Moneda en la cual se encuentran los montos en el archivo</w:t>
            </w:r>
          </w:p>
        </w:tc>
        <w:tc>
          <w:tcPr>
            <w:tcW w:w="5103" w:type="dxa"/>
            <w:vAlign w:val="center"/>
          </w:tcPr>
          <w:p w14:paraId="0290F298" w14:textId="77777777" w:rsidR="007B5B61" w:rsidRDefault="007B5B61" w:rsidP="007B5B61">
            <w:pPr>
              <w:pStyle w:val="TextoCentradoTabla"/>
              <w:numPr>
                <w:ilvl w:val="0"/>
                <w:numId w:val="49"/>
              </w:numPr>
              <w:jc w:val="both"/>
              <w:cnfStyle w:val="000000100000" w:firstRow="0" w:lastRow="0" w:firstColumn="0" w:lastColumn="0" w:oddVBand="0" w:evenVBand="0" w:oddHBand="1" w:evenHBand="0" w:firstRowFirstColumn="0" w:firstRowLastColumn="0" w:lastRowFirstColumn="0" w:lastRowLastColumn="0"/>
              <w:rPr>
                <w:rFonts w:cs="Arial"/>
              </w:rPr>
            </w:pPr>
            <w:r>
              <w:rPr>
                <w:rFonts w:cs="Arial"/>
              </w:rPr>
              <w:t>Se debe escribir un 1 lo cual indica que la moneda es colones.</w:t>
            </w:r>
          </w:p>
          <w:p w14:paraId="0DB75FC1" w14:textId="77777777" w:rsidR="007B5B61" w:rsidRPr="006622D3" w:rsidRDefault="007B5B61" w:rsidP="007B5B61">
            <w:pPr>
              <w:pStyle w:val="Prrafodelista"/>
              <w:cnfStyle w:val="000000100000" w:firstRow="0" w:lastRow="0" w:firstColumn="0" w:lastColumn="0" w:oddVBand="0" w:evenVBand="0" w:oddHBand="1" w:evenHBand="0" w:firstRowFirstColumn="0" w:firstRowLastColumn="0" w:lastRowFirstColumn="0" w:lastRowLastColumn="0"/>
              <w:rPr>
                <w:rFonts w:cs="Arial"/>
                <w:color w:val="000000"/>
                <w:sz w:val="16"/>
                <w:szCs w:val="16"/>
                <w:lang w:val="es-ES_tradnl" w:eastAsia="es-CR"/>
              </w:rPr>
            </w:pPr>
          </w:p>
        </w:tc>
      </w:tr>
    </w:tbl>
    <w:p w14:paraId="2CD0D0DA" w14:textId="77777777" w:rsidR="007B5B61" w:rsidRDefault="007B5B61" w:rsidP="007B5B61">
      <w:pPr>
        <w:ind w:left="1416"/>
      </w:pPr>
    </w:p>
    <w:p w14:paraId="61E90DFD" w14:textId="77777777" w:rsidR="007B5B61" w:rsidRDefault="007B5B61" w:rsidP="007B5B61">
      <w:pPr>
        <w:ind w:left="1416"/>
      </w:pPr>
    </w:p>
    <w:p w14:paraId="44CA9819" w14:textId="77777777" w:rsidR="007B5B61" w:rsidRDefault="007B5B61" w:rsidP="007B5B61">
      <w:pPr>
        <w:ind w:left="2832" w:hanging="2832"/>
      </w:pPr>
    </w:p>
    <w:p w14:paraId="2B39D438" w14:textId="77777777" w:rsidR="007B5B61" w:rsidRDefault="007B5B61" w:rsidP="007B5B61">
      <w:pPr>
        <w:ind w:left="1416"/>
        <w:rPr>
          <w:rFonts w:eastAsia="Batang"/>
        </w:rPr>
      </w:pPr>
    </w:p>
    <w:p w14:paraId="648F39B7" w14:textId="77777777" w:rsidR="007B5B61" w:rsidRDefault="007B5B61" w:rsidP="007B5B61">
      <w:pPr>
        <w:ind w:left="1416"/>
        <w:rPr>
          <w:rFonts w:eastAsia="Batang"/>
        </w:rPr>
      </w:pPr>
    </w:p>
    <w:p w14:paraId="65A6055C" w14:textId="77777777" w:rsidR="007B5B61" w:rsidRPr="00402B08" w:rsidRDefault="007B5B61" w:rsidP="007B5B61">
      <w:pPr>
        <w:pStyle w:val="Ttulo1"/>
        <w:numPr>
          <w:ilvl w:val="1"/>
          <w:numId w:val="664"/>
        </w:numPr>
        <w:rPr>
          <w:color w:val="31849B" w:themeColor="accent5" w:themeShade="BF"/>
        </w:rPr>
      </w:pPr>
      <w:bookmarkStart w:id="892" w:name="_Toc40171414"/>
      <w:bookmarkStart w:id="893" w:name="_Toc136255553"/>
      <w:r w:rsidRPr="00CA1D84">
        <w:rPr>
          <w:color w:val="31849B" w:themeColor="accent5" w:themeShade="BF"/>
          <w:u w:val="single"/>
        </w:rPr>
        <w:t>Modelos de Riesgos</w:t>
      </w:r>
      <w:r w:rsidRPr="00402B08">
        <w:rPr>
          <w:color w:val="31849B" w:themeColor="accent5" w:themeShade="BF"/>
          <w:u w:val="single"/>
        </w:rPr>
        <w:t xml:space="preserve"> del Trabajo</w:t>
      </w:r>
      <w:bookmarkEnd w:id="892"/>
      <w:bookmarkEnd w:id="893"/>
    </w:p>
    <w:p w14:paraId="2D287922" w14:textId="77777777" w:rsidR="007B5B61" w:rsidRDefault="007B5B61" w:rsidP="007B5B61">
      <w:pPr>
        <w:rPr>
          <w:lang w:val="es-ES_tradnl"/>
        </w:rPr>
      </w:pPr>
    </w:p>
    <w:p w14:paraId="04BBD79C" w14:textId="77777777" w:rsidR="007B5B61" w:rsidRDefault="007B5B61" w:rsidP="007B5B61">
      <w:pPr>
        <w:rPr>
          <w:lang w:val="es-ES_tradnl"/>
        </w:rPr>
      </w:pPr>
    </w:p>
    <w:p w14:paraId="354B2F60" w14:textId="77777777" w:rsidR="007B5B61" w:rsidRDefault="007B5B61" w:rsidP="007B5B61">
      <w:pPr>
        <w:jc w:val="both"/>
        <w:rPr>
          <w:rFonts w:cs="Arial"/>
          <w:lang w:val="es-ES_tradnl"/>
        </w:rPr>
      </w:pPr>
      <w:r w:rsidRPr="00402B08">
        <w:rPr>
          <w:rFonts w:cs="Arial"/>
          <w:lang w:val="es-ES_tradnl"/>
        </w:rPr>
        <w:lastRenderedPageBreak/>
        <w:t xml:space="preserve">Estos modelos deben ser cumplimentados por las entidades aseguradoras que comercialicen el Seguro Obligatorio de Riesgos del Trabajo (en adelante </w:t>
      </w:r>
      <w:r>
        <w:rPr>
          <w:rFonts w:cs="Arial"/>
          <w:lang w:val="es-ES_tradnl"/>
        </w:rPr>
        <w:t xml:space="preserve">RT). </w:t>
      </w:r>
      <w:r w:rsidRPr="00402B08">
        <w:rPr>
          <w:rFonts w:cs="Arial"/>
          <w:lang w:val="es-ES_tradnl"/>
        </w:rPr>
        <w:t>Tiene como objetivo recibir información de las entidades aseguradoras autorizadas por la SUGESE sobre la siniestralidad del seguro de riesgos del trabajo, de conformidad con lo dispuesto en el</w:t>
      </w:r>
      <w:r w:rsidR="009F091D">
        <w:rPr>
          <w:rFonts w:cs="Arial"/>
          <w:lang w:val="es-ES_tradnl"/>
        </w:rPr>
        <w:t xml:space="preserve"> artículo2</w:t>
      </w:r>
      <w:r w:rsidRPr="00402B08">
        <w:rPr>
          <w:rFonts w:cs="Arial"/>
          <w:lang w:val="es-ES_tradnl"/>
        </w:rPr>
        <w:t xml:space="preserve"> del </w:t>
      </w:r>
      <w:r w:rsidRPr="00402B08">
        <w:rPr>
          <w:rFonts w:cs="Arial"/>
          <w:lang w:val="es-CR"/>
        </w:rPr>
        <w:t xml:space="preserve">SGS-DES-A21-2013 </w:t>
      </w:r>
      <w:r w:rsidRPr="00402B08">
        <w:rPr>
          <w:rFonts w:cs="Arial"/>
          <w:b/>
          <w:i/>
        </w:rPr>
        <w:t>“Disposiciones para la Remisión de la Información Contable y Estadística a la Superintendencia General de Seguros por parte de las Entidades Supervisadas”</w:t>
      </w:r>
      <w:r>
        <w:rPr>
          <w:rFonts w:cs="Arial"/>
          <w:lang w:val="es-ES_tradnl"/>
        </w:rPr>
        <w:t>.</w:t>
      </w:r>
      <w:r w:rsidRPr="00402B08">
        <w:rPr>
          <w:rFonts w:cs="Arial"/>
          <w:lang w:val="es-ES_tradnl"/>
        </w:rPr>
        <w:t xml:space="preserve"> La información de Riesgos del Trabajo será remitida mediante cinco modelos, a saber: Modelo de Accidentes Laborales por </w:t>
      </w:r>
      <w:r>
        <w:rPr>
          <w:rFonts w:cs="Arial"/>
          <w:lang w:val="es-ES_tradnl"/>
        </w:rPr>
        <w:t>R</w:t>
      </w:r>
      <w:r w:rsidRPr="00402B08">
        <w:rPr>
          <w:rFonts w:cs="Arial"/>
          <w:lang w:val="es-ES_tradnl"/>
        </w:rPr>
        <w:t xml:space="preserve">ama de </w:t>
      </w:r>
      <w:r>
        <w:rPr>
          <w:rFonts w:cs="Arial"/>
          <w:lang w:val="es-ES_tradnl"/>
        </w:rPr>
        <w:t>A</w:t>
      </w:r>
      <w:r w:rsidRPr="00402B08">
        <w:rPr>
          <w:rFonts w:cs="Arial"/>
          <w:lang w:val="es-ES_tradnl"/>
        </w:rPr>
        <w:t xml:space="preserve">ctividad </w:t>
      </w:r>
      <w:r>
        <w:rPr>
          <w:rFonts w:cs="Arial"/>
          <w:lang w:val="es-ES_tradnl"/>
        </w:rPr>
        <w:t>E</w:t>
      </w:r>
      <w:r w:rsidRPr="00402B08">
        <w:rPr>
          <w:rFonts w:cs="Arial"/>
          <w:lang w:val="es-ES_tradnl"/>
        </w:rPr>
        <w:t>conómica, Modelo de Accidentes Laborales, Modelo de Enfermedades</w:t>
      </w:r>
      <w:r>
        <w:rPr>
          <w:rFonts w:cs="Arial"/>
          <w:lang w:val="es-ES_tradnl"/>
        </w:rPr>
        <w:t xml:space="preserve"> </w:t>
      </w:r>
      <w:r w:rsidRPr="00402B08">
        <w:rPr>
          <w:rFonts w:cs="Arial"/>
          <w:lang w:val="es-ES_tradnl"/>
        </w:rPr>
        <w:t>Profesionales, Modelo de Fallecidos y Modelo de Patronos Asegurados.</w:t>
      </w:r>
      <w:r>
        <w:rPr>
          <w:rFonts w:cs="Arial"/>
          <w:lang w:val="es-ES_tradnl"/>
        </w:rPr>
        <w:t xml:space="preserve"> En el Anexo se presentan los modelos correspondientes a riesgos del trabajo. </w:t>
      </w:r>
    </w:p>
    <w:p w14:paraId="20653617" w14:textId="77777777" w:rsidR="007B5B61" w:rsidRDefault="007B5B61" w:rsidP="007B5B61">
      <w:pPr>
        <w:jc w:val="both"/>
        <w:rPr>
          <w:rFonts w:cs="Arial"/>
          <w:lang w:val="es-ES_tradnl"/>
        </w:rPr>
      </w:pPr>
    </w:p>
    <w:p w14:paraId="65D8DD61" w14:textId="77777777" w:rsidR="007B5B61" w:rsidRPr="007B5B61" w:rsidRDefault="007B5B61" w:rsidP="007B5B61">
      <w:pPr>
        <w:ind w:left="1416"/>
        <w:rPr>
          <w:lang w:val="es-ES_tradnl"/>
        </w:rPr>
      </w:pPr>
    </w:p>
    <w:p w14:paraId="4BB1C7F3" w14:textId="77777777" w:rsidR="007B5B61" w:rsidRPr="000001C8" w:rsidRDefault="007B5B61" w:rsidP="007B5B61">
      <w:pPr>
        <w:ind w:left="1416"/>
      </w:pPr>
    </w:p>
    <w:p w14:paraId="7E509CD3" w14:textId="77777777" w:rsidR="007B5B61" w:rsidRDefault="007B5B61" w:rsidP="00F33091">
      <w:pPr>
        <w:pStyle w:val="Ttulo1"/>
        <w:numPr>
          <w:ilvl w:val="0"/>
          <w:numId w:val="0"/>
        </w:numPr>
        <w:ind w:left="720"/>
      </w:pPr>
    </w:p>
    <w:p w14:paraId="759D4BE7" w14:textId="77777777" w:rsidR="00052128" w:rsidRPr="00052128" w:rsidRDefault="007A78C4" w:rsidP="00052128">
      <w:pPr>
        <w:pStyle w:val="Ttulo1"/>
      </w:pPr>
      <w:bookmarkStart w:id="894" w:name="_Toc136255554"/>
      <w:r>
        <w:t>Validaciones entre modelos</w:t>
      </w:r>
      <w:bookmarkEnd w:id="894"/>
    </w:p>
    <w:p w14:paraId="2E75C37F" w14:textId="77777777" w:rsidR="00052128" w:rsidRDefault="00052128" w:rsidP="00052128">
      <w:pPr>
        <w:rPr>
          <w:lang w:val="es-ES_tradnl"/>
        </w:rPr>
      </w:pPr>
    </w:p>
    <w:p w14:paraId="76D9AC3C" w14:textId="77777777" w:rsidR="00052128" w:rsidRDefault="00052128" w:rsidP="00052128">
      <w:pPr>
        <w:rPr>
          <w:lang w:val="es-ES_tradnl"/>
        </w:rPr>
      </w:pPr>
      <w:r>
        <w:rPr>
          <w:lang w:val="es-ES_tradnl"/>
        </w:rPr>
        <w:t xml:space="preserve">Las siguientes </w:t>
      </w:r>
      <w:r w:rsidR="00084BEE">
        <w:rPr>
          <w:lang w:val="es-ES_tradnl"/>
        </w:rPr>
        <w:t>son las validaciones establecidas para garantizar la consistencia entre modelos de información y el modelo de Saldos Contables.</w:t>
      </w:r>
    </w:p>
    <w:p w14:paraId="17B1767B" w14:textId="77777777" w:rsidR="00052128" w:rsidRDefault="00052128" w:rsidP="00052128">
      <w:pPr>
        <w:rPr>
          <w:lang w:val="es-ES_tradnl"/>
        </w:rPr>
      </w:pPr>
    </w:p>
    <w:tbl>
      <w:tblPr>
        <w:tblStyle w:val="Tablaconcuadrcula"/>
        <w:tblW w:w="14142" w:type="dxa"/>
        <w:tblLayout w:type="fixed"/>
        <w:tblLook w:val="04A0" w:firstRow="1" w:lastRow="0" w:firstColumn="1" w:lastColumn="0" w:noHBand="0" w:noVBand="1"/>
      </w:tblPr>
      <w:tblGrid>
        <w:gridCol w:w="4077"/>
        <w:gridCol w:w="4820"/>
        <w:gridCol w:w="5245"/>
      </w:tblGrid>
      <w:tr w:rsidR="007A78C4" w:rsidRPr="00DA6959" w14:paraId="68C75E5A" w14:textId="77777777" w:rsidTr="0020066B">
        <w:trPr>
          <w:trHeight w:val="315"/>
          <w:tblHeader/>
        </w:trPr>
        <w:tc>
          <w:tcPr>
            <w:tcW w:w="4077" w:type="dxa"/>
            <w:noWrap/>
            <w:hideMark/>
          </w:tcPr>
          <w:p w14:paraId="0E1B09C1" w14:textId="77777777" w:rsidR="007A78C4" w:rsidRPr="00DA6959" w:rsidRDefault="007A78C4" w:rsidP="00441C43">
            <w:pPr>
              <w:jc w:val="center"/>
              <w:rPr>
                <w:b/>
                <w:bCs/>
              </w:rPr>
            </w:pPr>
            <w:r>
              <w:rPr>
                <w:b/>
                <w:bCs/>
              </w:rPr>
              <w:t>Validación</w:t>
            </w:r>
          </w:p>
        </w:tc>
        <w:tc>
          <w:tcPr>
            <w:tcW w:w="4820" w:type="dxa"/>
            <w:noWrap/>
            <w:hideMark/>
          </w:tcPr>
          <w:p w14:paraId="3E51E603" w14:textId="77777777" w:rsidR="007A78C4" w:rsidRPr="00DA6959" w:rsidRDefault="007A78C4" w:rsidP="00441C43">
            <w:pPr>
              <w:jc w:val="center"/>
              <w:rPr>
                <w:b/>
                <w:bCs/>
              </w:rPr>
            </w:pPr>
            <w:r w:rsidRPr="00DA6959">
              <w:rPr>
                <w:b/>
                <w:bCs/>
              </w:rPr>
              <w:t>Modelo de Saldos contables</w:t>
            </w:r>
          </w:p>
        </w:tc>
        <w:tc>
          <w:tcPr>
            <w:tcW w:w="5245" w:type="dxa"/>
            <w:noWrap/>
            <w:hideMark/>
          </w:tcPr>
          <w:p w14:paraId="66F1E411" w14:textId="77777777" w:rsidR="007A78C4" w:rsidRPr="00DA6959" w:rsidRDefault="007A78C4" w:rsidP="00441C43">
            <w:pPr>
              <w:jc w:val="center"/>
              <w:rPr>
                <w:b/>
                <w:bCs/>
              </w:rPr>
            </w:pPr>
            <w:r>
              <w:rPr>
                <w:b/>
                <w:bCs/>
              </w:rPr>
              <w:t>Campos del xml</w:t>
            </w:r>
          </w:p>
        </w:tc>
      </w:tr>
      <w:tr w:rsidR="007A78C4" w:rsidRPr="00DA6959" w14:paraId="7878AAFC" w14:textId="77777777" w:rsidTr="00D94C35">
        <w:trPr>
          <w:trHeight w:val="315"/>
        </w:trPr>
        <w:tc>
          <w:tcPr>
            <w:tcW w:w="14142" w:type="dxa"/>
            <w:gridSpan w:val="3"/>
            <w:shd w:val="clear" w:color="auto" w:fill="92CDDC" w:themeFill="accent5" w:themeFillTint="99"/>
            <w:noWrap/>
          </w:tcPr>
          <w:p w14:paraId="437B9E67" w14:textId="77777777" w:rsidR="007A78C4" w:rsidRPr="000F1C98" w:rsidRDefault="007A78C4" w:rsidP="00441C43">
            <w:pPr>
              <w:jc w:val="center"/>
              <w:rPr>
                <w:b/>
                <w:bCs/>
              </w:rPr>
            </w:pPr>
            <w:r w:rsidRPr="000F1C98">
              <w:rPr>
                <w:b/>
                <w:bCs/>
              </w:rPr>
              <w:t>1. Modelo de Canales</w:t>
            </w:r>
          </w:p>
        </w:tc>
      </w:tr>
      <w:tr w:rsidR="007A78C4" w:rsidRPr="00DA6959" w14:paraId="5AC8E9CB" w14:textId="77777777" w:rsidTr="00C61BA2">
        <w:trPr>
          <w:trHeight w:val="4837"/>
        </w:trPr>
        <w:tc>
          <w:tcPr>
            <w:tcW w:w="4077" w:type="dxa"/>
            <w:noWrap/>
            <w:hideMark/>
          </w:tcPr>
          <w:p w14:paraId="48447005" w14:textId="77777777" w:rsidR="007A78C4" w:rsidRPr="000F1C98" w:rsidRDefault="007A78C4" w:rsidP="00441C43">
            <w:pPr>
              <w:rPr>
                <w:b/>
              </w:rPr>
            </w:pPr>
            <w:r w:rsidRPr="000F1C98">
              <w:rPr>
                <w:b/>
              </w:rPr>
              <w:t>1.1 Primas contratadas</w:t>
            </w:r>
          </w:p>
        </w:tc>
        <w:tc>
          <w:tcPr>
            <w:tcW w:w="4820" w:type="dxa"/>
            <w:hideMark/>
          </w:tcPr>
          <w:p w14:paraId="048A4E01" w14:textId="77777777" w:rsidR="007A78C4" w:rsidRDefault="007A78C4" w:rsidP="00441C43">
            <w:r w:rsidRPr="00DA6959">
              <w:t>50200100100000 Primas Emitidas</w:t>
            </w:r>
          </w:p>
          <w:p w14:paraId="48DF3C34" w14:textId="77777777" w:rsidR="007A78C4" w:rsidRDefault="007A78C4" w:rsidP="00441C43">
            <w:r w:rsidRPr="00DA6959">
              <w:t>+</w:t>
            </w:r>
          </w:p>
          <w:p w14:paraId="37156770" w14:textId="77777777" w:rsidR="007A78C4" w:rsidRDefault="007A78C4" w:rsidP="00441C43">
            <w:r w:rsidRPr="00DA6959">
              <w:t>50200100200</w:t>
            </w:r>
            <w:r>
              <w:t>000 Primas anuladas del periodo</w:t>
            </w:r>
          </w:p>
          <w:p w14:paraId="4B2E17A4" w14:textId="77777777" w:rsidR="007A78C4" w:rsidRDefault="007A78C4" w:rsidP="00441C43">
            <w:r w:rsidRPr="00DA6959">
              <w:t>+</w:t>
            </w:r>
          </w:p>
          <w:p w14:paraId="424DD442" w14:textId="77777777" w:rsidR="007A78C4" w:rsidRPr="00DA6959" w:rsidRDefault="007A78C4" w:rsidP="00441C43">
            <w:r w:rsidRPr="00DA6959">
              <w:t>5020010040000</w:t>
            </w:r>
            <w:r>
              <w:t>0 Primas extornadas del periodo</w:t>
            </w:r>
          </w:p>
        </w:tc>
        <w:tc>
          <w:tcPr>
            <w:tcW w:w="5245" w:type="dxa"/>
            <w:hideMark/>
          </w:tcPr>
          <w:p w14:paraId="3ED4AE1C" w14:textId="77777777" w:rsidR="007A78C4" w:rsidRDefault="007A78C4" w:rsidP="00441C43">
            <w:r>
              <w:t>[E]PrimasPolizasContratadasSegPersonales [A] TotalPriSegPersonales</w:t>
            </w:r>
          </w:p>
          <w:p w14:paraId="0028429D" w14:textId="77777777" w:rsidR="007A78C4" w:rsidRDefault="007A78C4" w:rsidP="00441C43">
            <w:r>
              <w:t>+</w:t>
            </w:r>
          </w:p>
          <w:p w14:paraId="23903DBB" w14:textId="77777777" w:rsidR="007A78C4" w:rsidRDefault="007A78C4" w:rsidP="00441C43">
            <w:r>
              <w:t>[E]PrimasPolizasContratadasSegGenerales [A] TotalPriSegGenerales</w:t>
            </w:r>
          </w:p>
          <w:p w14:paraId="6F9CE75A" w14:textId="77777777" w:rsidR="00FB3C29" w:rsidRDefault="0017608D" w:rsidP="0017608D">
            <w:r>
              <w:t>+</w:t>
            </w:r>
          </w:p>
          <w:p w14:paraId="71646DAA" w14:textId="77777777" w:rsidR="0017608D" w:rsidRPr="00FB3C29" w:rsidRDefault="0017608D" w:rsidP="0017608D">
            <w:r w:rsidRPr="00FB3C29">
              <w:t>E]MontoPrima</w:t>
            </w:r>
          </w:p>
          <w:p w14:paraId="34D00A45" w14:textId="77777777" w:rsidR="0017608D" w:rsidRPr="00FB3C29" w:rsidRDefault="0017608D" w:rsidP="0017608D">
            <w:r w:rsidRPr="00FB3C29">
              <w:t>[E] BancosPublicos</w:t>
            </w:r>
          </w:p>
          <w:p w14:paraId="2C26C81E" w14:textId="77777777" w:rsidR="0017608D" w:rsidRPr="00FB3C29" w:rsidRDefault="0017608D" w:rsidP="0017608D">
            <w:r w:rsidRPr="00FB3C29">
              <w:t>+</w:t>
            </w:r>
          </w:p>
          <w:p w14:paraId="66D7F293" w14:textId="77777777" w:rsidR="0017608D" w:rsidRPr="00FB3C29" w:rsidRDefault="0017608D" w:rsidP="0017608D">
            <w:r w:rsidRPr="00FB3C29">
              <w:t>[E]MontoPrima</w:t>
            </w:r>
          </w:p>
          <w:p w14:paraId="0581DCC7" w14:textId="77777777" w:rsidR="0017608D" w:rsidRPr="00FB3C29" w:rsidRDefault="0017608D" w:rsidP="0017608D">
            <w:r w:rsidRPr="00FB3C29">
              <w:t xml:space="preserve">[E] BancosPrivados </w:t>
            </w:r>
          </w:p>
          <w:p w14:paraId="61FF7CEE" w14:textId="77777777" w:rsidR="0017608D" w:rsidRPr="00FB3C29" w:rsidRDefault="0017608D" w:rsidP="0017608D">
            <w:r w:rsidRPr="00FB3C29">
              <w:t>+</w:t>
            </w:r>
          </w:p>
          <w:p w14:paraId="2168B0F9" w14:textId="77777777" w:rsidR="0017608D" w:rsidRPr="00FB3C29" w:rsidRDefault="0017608D" w:rsidP="0017608D">
            <w:r w:rsidRPr="00FB3C29">
              <w:t>[E]MontoPrima</w:t>
            </w:r>
          </w:p>
          <w:p w14:paraId="4859F342" w14:textId="77777777" w:rsidR="0017608D" w:rsidRPr="00FB3C29" w:rsidRDefault="0017608D" w:rsidP="0017608D">
            <w:r w:rsidRPr="00FB3C29">
              <w:t>[E] Cooperativas</w:t>
            </w:r>
          </w:p>
          <w:p w14:paraId="3DD60AA9" w14:textId="77777777" w:rsidR="0017608D" w:rsidRPr="00FB3C29" w:rsidRDefault="0017608D" w:rsidP="0017608D">
            <w:r w:rsidRPr="00FB3C29">
              <w:t>+</w:t>
            </w:r>
          </w:p>
          <w:p w14:paraId="5763CD82" w14:textId="77777777" w:rsidR="0017608D" w:rsidRPr="00FB3C29" w:rsidRDefault="0017608D" w:rsidP="0017608D">
            <w:r w:rsidRPr="00FB3C29">
              <w:t>[E]MontoPrima</w:t>
            </w:r>
          </w:p>
          <w:p w14:paraId="2ACFE572" w14:textId="77777777" w:rsidR="0017608D" w:rsidRPr="00FB3C29" w:rsidRDefault="0017608D" w:rsidP="0017608D">
            <w:r w:rsidRPr="00FB3C29">
              <w:t xml:space="preserve">[E] OtrasPersonasFisicas </w:t>
            </w:r>
          </w:p>
          <w:p w14:paraId="04A20B80" w14:textId="77777777" w:rsidR="0017608D" w:rsidRPr="00FB3C29" w:rsidRDefault="0017608D" w:rsidP="0017608D">
            <w:r w:rsidRPr="00FB3C29">
              <w:t>+</w:t>
            </w:r>
          </w:p>
          <w:p w14:paraId="579FF31B" w14:textId="77777777" w:rsidR="0017608D" w:rsidRPr="00FB3C29" w:rsidRDefault="0017608D" w:rsidP="0017608D">
            <w:r w:rsidRPr="00FB3C29">
              <w:t>[E]MontoPrima</w:t>
            </w:r>
          </w:p>
          <w:p w14:paraId="2E3E4932" w14:textId="77777777" w:rsidR="0017608D" w:rsidRPr="00FB3C29" w:rsidRDefault="0017608D" w:rsidP="0017608D">
            <w:r w:rsidRPr="00FB3C29">
              <w:t>[E] OtrasPersonasJuridicas</w:t>
            </w:r>
          </w:p>
          <w:p w14:paraId="268ADCB5" w14:textId="77777777" w:rsidR="0017608D" w:rsidRPr="00FB3C29" w:rsidRDefault="0017608D" w:rsidP="0017608D">
            <w:r w:rsidRPr="00FB3C29">
              <w:t>+</w:t>
            </w:r>
          </w:p>
          <w:p w14:paraId="3841C18E" w14:textId="77777777" w:rsidR="0017608D" w:rsidRPr="00FB3C29" w:rsidRDefault="0017608D" w:rsidP="0017608D">
            <w:r w:rsidRPr="00FB3C29">
              <w:lastRenderedPageBreak/>
              <w:t>[E]MontoPrima</w:t>
            </w:r>
          </w:p>
          <w:p w14:paraId="4DAB2819" w14:textId="77777777" w:rsidR="0017608D" w:rsidRPr="00FB3C29" w:rsidRDefault="0017608D" w:rsidP="0017608D">
            <w:r w:rsidRPr="00FB3C29">
              <w:t xml:space="preserve"> [E] OficinasEntidad</w:t>
            </w:r>
          </w:p>
          <w:p w14:paraId="3A2E13CF" w14:textId="77777777" w:rsidR="0017608D" w:rsidRDefault="0017608D" w:rsidP="0017608D"/>
          <w:p w14:paraId="14BAC60B" w14:textId="77777777" w:rsidR="00CD047A" w:rsidRDefault="00CD047A" w:rsidP="00441C43"/>
          <w:p w14:paraId="5C4C3F4E" w14:textId="77777777" w:rsidR="00CD047A" w:rsidRDefault="00CD047A" w:rsidP="00441C43"/>
          <w:p w14:paraId="74256CB9" w14:textId="77777777" w:rsidR="00A80249" w:rsidRPr="00DA6959" w:rsidRDefault="00A80249" w:rsidP="0017608D"/>
        </w:tc>
      </w:tr>
      <w:tr w:rsidR="007A78C4" w:rsidRPr="00DA6959" w14:paraId="5C80A443" w14:textId="77777777" w:rsidTr="00D94C35">
        <w:trPr>
          <w:trHeight w:val="315"/>
        </w:trPr>
        <w:tc>
          <w:tcPr>
            <w:tcW w:w="14142" w:type="dxa"/>
            <w:gridSpan w:val="3"/>
            <w:shd w:val="clear" w:color="auto" w:fill="92CDDC" w:themeFill="accent5" w:themeFillTint="99"/>
            <w:noWrap/>
          </w:tcPr>
          <w:p w14:paraId="68BE02DC" w14:textId="77777777" w:rsidR="007A78C4" w:rsidRPr="000F1C98" w:rsidRDefault="007A78C4" w:rsidP="00441C43">
            <w:pPr>
              <w:jc w:val="center"/>
              <w:rPr>
                <w:b/>
                <w:bCs/>
              </w:rPr>
            </w:pPr>
            <w:r w:rsidRPr="000F1C98">
              <w:rPr>
                <w:b/>
                <w:bCs/>
              </w:rPr>
              <w:lastRenderedPageBreak/>
              <w:t>2. Modelo de Run off</w:t>
            </w:r>
          </w:p>
        </w:tc>
      </w:tr>
      <w:tr w:rsidR="007A78C4" w:rsidRPr="00DA6959" w14:paraId="69B6AC2C" w14:textId="77777777" w:rsidTr="00084BEE">
        <w:trPr>
          <w:trHeight w:val="3155"/>
        </w:trPr>
        <w:tc>
          <w:tcPr>
            <w:tcW w:w="4077" w:type="dxa"/>
            <w:noWrap/>
            <w:hideMark/>
          </w:tcPr>
          <w:p w14:paraId="4E2A7F39" w14:textId="77777777" w:rsidR="007A78C4" w:rsidRPr="000F1C98" w:rsidRDefault="007A78C4" w:rsidP="00441C43">
            <w:pPr>
              <w:rPr>
                <w:b/>
              </w:rPr>
            </w:pPr>
            <w:r w:rsidRPr="000F1C98">
              <w:rPr>
                <w:b/>
              </w:rPr>
              <w:t xml:space="preserve">2.1. Provisión de </w:t>
            </w:r>
            <w:r>
              <w:rPr>
                <w:b/>
              </w:rPr>
              <w:t>siniestros reportados al cierre</w:t>
            </w:r>
          </w:p>
        </w:tc>
        <w:tc>
          <w:tcPr>
            <w:tcW w:w="4820" w:type="dxa"/>
            <w:hideMark/>
          </w:tcPr>
          <w:p w14:paraId="4F5F823A" w14:textId="77777777" w:rsidR="007A78C4" w:rsidRDefault="007A78C4" w:rsidP="00441C43">
            <w:r w:rsidRPr="00DA6959">
              <w:t>20500400100000 Siniestros liquidados y no pagados, Seguro directo</w:t>
            </w:r>
          </w:p>
          <w:p w14:paraId="1E13C0B7" w14:textId="77777777" w:rsidR="007A78C4" w:rsidRDefault="007A78C4" w:rsidP="00441C43">
            <w:r w:rsidRPr="00DA6959">
              <w:t>+</w:t>
            </w:r>
          </w:p>
          <w:p w14:paraId="76D4F78E" w14:textId="77777777" w:rsidR="007A78C4" w:rsidRDefault="007A78C4" w:rsidP="00441C43">
            <w:r w:rsidRPr="00DA6959">
              <w:t>20500400300000 Siniestros liquidados y controvertidos por el asegurado, Seguro directo</w:t>
            </w:r>
          </w:p>
          <w:p w14:paraId="632A02F0" w14:textId="77777777" w:rsidR="007A78C4" w:rsidRDefault="007A78C4" w:rsidP="00441C43">
            <w:r w:rsidRPr="00DA6959">
              <w:t>+</w:t>
            </w:r>
          </w:p>
          <w:p w14:paraId="5DBF90DF" w14:textId="77777777" w:rsidR="007A78C4" w:rsidRPr="00DA6959" w:rsidRDefault="007A78C4" w:rsidP="00441C43">
            <w:r w:rsidRPr="00DA6959">
              <w:t>20500400500000 Siniestros en proceso</w:t>
            </w:r>
            <w:r>
              <w:t xml:space="preserve"> de liquidación, Seguro directo</w:t>
            </w:r>
          </w:p>
        </w:tc>
        <w:tc>
          <w:tcPr>
            <w:tcW w:w="5245" w:type="dxa"/>
            <w:hideMark/>
          </w:tcPr>
          <w:p w14:paraId="19259321" w14:textId="77777777" w:rsidR="007A78C4" w:rsidRDefault="007A78C4" w:rsidP="00441C43">
            <w:r w:rsidRPr="00C11C95">
              <w:t>[E]PendInicioEjercicioPendCierrePeriodo</w:t>
            </w:r>
            <w:r>
              <w:t xml:space="preserve"> </w:t>
            </w:r>
            <w:r w:rsidRPr="00535A26">
              <w:rPr>
                <w:lang w:eastAsia="es-CR"/>
              </w:rPr>
              <w:t>[A] TotalProvisionCierrePeriodo</w:t>
            </w:r>
          </w:p>
          <w:p w14:paraId="518A23D7" w14:textId="77777777" w:rsidR="007A78C4" w:rsidRDefault="007A78C4" w:rsidP="00441C43">
            <w:r w:rsidRPr="00DA6959">
              <w:t>+</w:t>
            </w:r>
          </w:p>
          <w:p w14:paraId="3B8DDA8E" w14:textId="77777777" w:rsidR="007A78C4" w:rsidRDefault="007A78C4" w:rsidP="00441C43">
            <w:r w:rsidRPr="00C11C95">
              <w:t>[E]OcurridosPeriodoPendientesCierrePeriodo</w:t>
            </w:r>
            <w:r>
              <w:t xml:space="preserve"> </w:t>
            </w:r>
            <w:r w:rsidRPr="00535A26">
              <w:rPr>
                <w:lang w:eastAsia="es-CR"/>
              </w:rPr>
              <w:t>[A] TotalProvisionCierre</w:t>
            </w:r>
          </w:p>
          <w:p w14:paraId="4C063F32" w14:textId="77777777" w:rsidR="007A78C4" w:rsidRDefault="007A78C4" w:rsidP="00441C43">
            <w:r w:rsidRPr="00DA6959">
              <w:t>+</w:t>
            </w:r>
          </w:p>
          <w:p w14:paraId="26B33130" w14:textId="77777777" w:rsidR="007A78C4" w:rsidRDefault="007A78C4" w:rsidP="00441C43">
            <w:r w:rsidRPr="00C11C95">
              <w:t>[E]PendientesDeclaracion</w:t>
            </w:r>
            <w:r>
              <w:t xml:space="preserve"> </w:t>
            </w:r>
            <w:r w:rsidRPr="00C11C95">
              <w:t>[A] TotalPendCierreProvisionCierre</w:t>
            </w:r>
          </w:p>
          <w:p w14:paraId="4372D7FA" w14:textId="77777777" w:rsidR="003C18AA" w:rsidRPr="00694D5F" w:rsidRDefault="003C18AA" w:rsidP="003C18AA">
            <w:pPr>
              <w:rPr>
                <w:szCs w:val="16"/>
              </w:rPr>
            </w:pPr>
            <w:r w:rsidRPr="00694D5F">
              <w:rPr>
                <w:szCs w:val="16"/>
              </w:rPr>
              <w:t>+</w:t>
            </w:r>
          </w:p>
          <w:p w14:paraId="27D46DFC" w14:textId="77777777" w:rsidR="003C18AA" w:rsidRPr="00694D5F" w:rsidRDefault="003C18AA" w:rsidP="003C18AA">
            <w:pPr>
              <w:rPr>
                <w:szCs w:val="16"/>
                <w:lang w:val="es-CR" w:eastAsia="es-CR"/>
              </w:rPr>
            </w:pPr>
            <w:r w:rsidRPr="00694D5F">
              <w:rPr>
                <w:szCs w:val="16"/>
              </w:rPr>
              <w:t xml:space="preserve">[E]TotalesModeloEstadistico </w:t>
            </w:r>
            <w:r w:rsidRPr="00694D5F">
              <w:rPr>
                <w:szCs w:val="16"/>
                <w:lang w:val="es-CR" w:eastAsia="es-CR"/>
              </w:rPr>
              <w:t>[A]TotalAjusteModeloEstadistico</w:t>
            </w:r>
          </w:p>
          <w:p w14:paraId="1B8C200F" w14:textId="77777777" w:rsidR="003C18AA" w:rsidRPr="00DA6959" w:rsidRDefault="003C18AA" w:rsidP="00441C43"/>
        </w:tc>
      </w:tr>
      <w:tr w:rsidR="007A78C4" w:rsidRPr="00DA6959" w14:paraId="295B208A" w14:textId="77777777" w:rsidTr="00084BEE">
        <w:trPr>
          <w:trHeight w:val="855"/>
        </w:trPr>
        <w:tc>
          <w:tcPr>
            <w:tcW w:w="4077" w:type="dxa"/>
            <w:noWrap/>
            <w:hideMark/>
          </w:tcPr>
          <w:p w14:paraId="1FF81430" w14:textId="77777777" w:rsidR="007A78C4" w:rsidRPr="000F1C98" w:rsidRDefault="007A78C4" w:rsidP="00441C43">
            <w:pPr>
              <w:rPr>
                <w:b/>
              </w:rPr>
            </w:pPr>
            <w:r w:rsidRPr="000F1C98">
              <w:rPr>
                <w:b/>
              </w:rPr>
              <w:lastRenderedPageBreak/>
              <w:t>2.2. Provisión de siniestros ocurridos y no reportados al cierre</w:t>
            </w:r>
          </w:p>
        </w:tc>
        <w:tc>
          <w:tcPr>
            <w:tcW w:w="4820" w:type="dxa"/>
            <w:hideMark/>
          </w:tcPr>
          <w:p w14:paraId="0B2B471D" w14:textId="77777777" w:rsidR="007A78C4" w:rsidRPr="00DA6959" w:rsidRDefault="007A78C4" w:rsidP="00441C43">
            <w:r>
              <w:t>20500500100000 Seguro directo</w:t>
            </w:r>
          </w:p>
        </w:tc>
        <w:tc>
          <w:tcPr>
            <w:tcW w:w="5245" w:type="dxa"/>
            <w:hideMark/>
          </w:tcPr>
          <w:p w14:paraId="1653D690" w14:textId="77777777" w:rsidR="007A78C4" w:rsidRPr="00DA6959" w:rsidRDefault="007A78C4" w:rsidP="00441C43">
            <w:r w:rsidRPr="008008F9">
              <w:t>[E]PendientesDeclaracion</w:t>
            </w:r>
            <w:r>
              <w:t xml:space="preserve"> </w:t>
            </w:r>
            <w:r w:rsidRPr="008008F9">
              <w:t>[A] TotalProvisionOYNRCierrePeriodo</w:t>
            </w:r>
          </w:p>
        </w:tc>
      </w:tr>
      <w:tr w:rsidR="007A78C4" w:rsidRPr="00DA6959" w14:paraId="5037B688" w14:textId="77777777" w:rsidTr="00CD047A">
        <w:trPr>
          <w:trHeight w:val="4327"/>
        </w:trPr>
        <w:tc>
          <w:tcPr>
            <w:tcW w:w="4077" w:type="dxa"/>
            <w:noWrap/>
            <w:hideMark/>
          </w:tcPr>
          <w:p w14:paraId="27FC19E3" w14:textId="77777777" w:rsidR="007A78C4" w:rsidRPr="000F1C98" w:rsidRDefault="007A78C4" w:rsidP="00441C43">
            <w:pPr>
              <w:rPr>
                <w:b/>
              </w:rPr>
            </w:pPr>
            <w:r w:rsidRPr="000F1C98">
              <w:rPr>
                <w:b/>
              </w:rPr>
              <w:t>2.3. Siniestros pagados</w:t>
            </w:r>
          </w:p>
        </w:tc>
        <w:tc>
          <w:tcPr>
            <w:tcW w:w="4820" w:type="dxa"/>
            <w:hideMark/>
          </w:tcPr>
          <w:p w14:paraId="0D79E572" w14:textId="77777777" w:rsidR="00140EC8" w:rsidRDefault="007A78C4" w:rsidP="007A78C4">
            <w:r w:rsidRPr="00DA6959">
              <w:t xml:space="preserve">40200100000000 </w:t>
            </w:r>
            <w:r>
              <w:t>Siniestros pagados Seguros Directo</w:t>
            </w:r>
          </w:p>
          <w:p w14:paraId="186400F0" w14:textId="77777777" w:rsidR="007A78C4" w:rsidRPr="00DA6959" w:rsidRDefault="007A78C4" w:rsidP="007A78C4">
            <w:r w:rsidRPr="00DA6959">
              <w:br/>
            </w:r>
          </w:p>
        </w:tc>
        <w:tc>
          <w:tcPr>
            <w:tcW w:w="5245" w:type="dxa"/>
            <w:hideMark/>
          </w:tcPr>
          <w:p w14:paraId="4F84A558" w14:textId="77777777" w:rsidR="007A78C4" w:rsidRDefault="007A78C4" w:rsidP="00441C43">
            <w:r w:rsidRPr="00D11DC8">
              <w:t>[E]PendInicioEjercicioPendCierrePeriodo</w:t>
            </w:r>
          </w:p>
          <w:p w14:paraId="2EC7F69D" w14:textId="77777777" w:rsidR="007A78C4" w:rsidRDefault="007A78C4" w:rsidP="00441C43">
            <w:r w:rsidRPr="00535A26">
              <w:rPr>
                <w:lang w:eastAsia="es-CR"/>
              </w:rPr>
              <w:t>[A] TotalImportePagadoPeriodo</w:t>
            </w:r>
            <w:r w:rsidRPr="00DA6959">
              <w:br/>
              <w:t>+</w:t>
            </w:r>
          </w:p>
          <w:p w14:paraId="484CB01D" w14:textId="77777777" w:rsidR="007A78C4" w:rsidRDefault="007A78C4" w:rsidP="00441C43">
            <w:r w:rsidRPr="00D11DC8">
              <w:t>[E]PendInicioEjercicioTermCierrePeriodo</w:t>
            </w:r>
          </w:p>
          <w:p w14:paraId="410D2286" w14:textId="77777777" w:rsidR="007A78C4" w:rsidRDefault="007A78C4" w:rsidP="00441C43">
            <w:r w:rsidRPr="00D11DC8">
              <w:t>[A] TotalImportePagadoPeriodo</w:t>
            </w:r>
            <w:r w:rsidRPr="00DA6959">
              <w:br/>
              <w:t>+</w:t>
            </w:r>
          </w:p>
          <w:p w14:paraId="2FF24E4A" w14:textId="77777777" w:rsidR="007A78C4" w:rsidRDefault="007A78C4" w:rsidP="00441C43">
            <w:r w:rsidRPr="00D11DC8">
              <w:t>[E]OcurridosPeriodoPendientesCierrePeriod</w:t>
            </w:r>
          </w:p>
          <w:p w14:paraId="7DB23E07" w14:textId="77777777" w:rsidR="007A78C4" w:rsidRDefault="007A78C4" w:rsidP="00441C43">
            <w:r w:rsidRPr="00D11DC8">
              <w:t>[A] TotalImportePagado</w:t>
            </w:r>
            <w:r w:rsidRPr="00DA6959">
              <w:br/>
              <w:t>+</w:t>
            </w:r>
          </w:p>
          <w:p w14:paraId="3A0287E2" w14:textId="77777777" w:rsidR="007A78C4" w:rsidRDefault="007A78C4" w:rsidP="00441C43">
            <w:r w:rsidRPr="00D11DC8">
              <w:t>[E]OcurridosPeriodoTerminadosPeriodo</w:t>
            </w:r>
          </w:p>
          <w:p w14:paraId="0E23ADF7" w14:textId="77777777" w:rsidR="007A78C4" w:rsidRDefault="007A78C4" w:rsidP="00441C43">
            <w:r w:rsidRPr="00D11DC8">
              <w:t>[A] TotalImportePagado</w:t>
            </w:r>
            <w:r w:rsidRPr="00DA6959">
              <w:br/>
              <w:t>+</w:t>
            </w:r>
          </w:p>
          <w:p w14:paraId="09D58D70" w14:textId="77777777" w:rsidR="007A78C4" w:rsidRDefault="007A78C4" w:rsidP="00441C43">
            <w:r w:rsidRPr="00D11DC8">
              <w:t>[E]PendientesDeclaracion</w:t>
            </w:r>
          </w:p>
          <w:p w14:paraId="609FB7B6" w14:textId="77777777" w:rsidR="007A78C4" w:rsidRDefault="007A78C4" w:rsidP="00441C43">
            <w:pPr>
              <w:rPr>
                <w:lang w:eastAsia="es-CR"/>
              </w:rPr>
            </w:pPr>
            <w:r w:rsidRPr="00D11DC8">
              <w:rPr>
                <w:lang w:eastAsia="es-CR"/>
              </w:rPr>
              <w:t>[A] TotalTermPeriodoImportePagado</w:t>
            </w:r>
            <w:r w:rsidRPr="00D11DC8">
              <w:rPr>
                <w:highlight w:val="green"/>
                <w:lang w:eastAsia="es-CR"/>
              </w:rPr>
              <w:t xml:space="preserve"> </w:t>
            </w:r>
          </w:p>
          <w:p w14:paraId="6A579988" w14:textId="77777777" w:rsidR="007A78C4" w:rsidRDefault="007A78C4" w:rsidP="00441C43">
            <w:r w:rsidRPr="00DA6959">
              <w:t>+</w:t>
            </w:r>
          </w:p>
          <w:p w14:paraId="3DA9DD22" w14:textId="77777777" w:rsidR="007A78C4" w:rsidRDefault="007A78C4" w:rsidP="00441C43">
            <w:r w:rsidRPr="00D11DC8">
              <w:t>[E]PendientesDeclaracion</w:t>
            </w:r>
          </w:p>
          <w:p w14:paraId="38953C51" w14:textId="77777777" w:rsidR="007A78C4" w:rsidRPr="00DA6959" w:rsidRDefault="007A78C4" w:rsidP="00441C43">
            <w:r w:rsidRPr="00D11DC8">
              <w:t>[A] TotalPendCierreImportePagadoPeriodo</w:t>
            </w:r>
          </w:p>
        </w:tc>
      </w:tr>
      <w:tr w:rsidR="007A78C4" w:rsidRPr="00DA6959" w14:paraId="4147A8F7" w14:textId="77777777" w:rsidTr="00084BEE">
        <w:trPr>
          <w:trHeight w:val="855"/>
        </w:trPr>
        <w:tc>
          <w:tcPr>
            <w:tcW w:w="4077" w:type="dxa"/>
            <w:noWrap/>
            <w:hideMark/>
          </w:tcPr>
          <w:p w14:paraId="046267B6" w14:textId="77777777" w:rsidR="007A78C4" w:rsidRPr="000F1C98" w:rsidRDefault="007A78C4" w:rsidP="00441C43">
            <w:pPr>
              <w:rPr>
                <w:b/>
              </w:rPr>
            </w:pPr>
            <w:r w:rsidRPr="000F1C98">
              <w:rPr>
                <w:b/>
              </w:rPr>
              <w:t>2.4. Provisión para primas no devengadas</w:t>
            </w:r>
          </w:p>
        </w:tc>
        <w:tc>
          <w:tcPr>
            <w:tcW w:w="4820" w:type="dxa"/>
            <w:hideMark/>
          </w:tcPr>
          <w:p w14:paraId="4E315E99" w14:textId="77777777" w:rsidR="007A78C4" w:rsidRPr="00DA6959" w:rsidRDefault="007A78C4" w:rsidP="00441C43">
            <w:r w:rsidRPr="00DA6959">
              <w:t>20500100100000 Seguro directo</w:t>
            </w:r>
            <w:r w:rsidRPr="00DA6959">
              <w:br/>
            </w:r>
          </w:p>
        </w:tc>
        <w:tc>
          <w:tcPr>
            <w:tcW w:w="5245" w:type="dxa"/>
            <w:hideMark/>
          </w:tcPr>
          <w:p w14:paraId="5706F73C" w14:textId="77777777" w:rsidR="007A78C4" w:rsidRPr="00DA6959" w:rsidRDefault="007A78C4" w:rsidP="00441C43">
            <w:r w:rsidRPr="00D11DC8">
              <w:t>[E]PrimasYProvisionPrimasNoDevengadas [A] TotalProvisionCierre</w:t>
            </w:r>
          </w:p>
        </w:tc>
      </w:tr>
      <w:tr w:rsidR="007A78C4" w:rsidRPr="00DA6959" w14:paraId="15CC7173" w14:textId="77777777" w:rsidTr="00084BEE">
        <w:trPr>
          <w:trHeight w:val="2406"/>
        </w:trPr>
        <w:tc>
          <w:tcPr>
            <w:tcW w:w="4077" w:type="dxa"/>
            <w:noWrap/>
            <w:hideMark/>
          </w:tcPr>
          <w:p w14:paraId="7529E258" w14:textId="77777777" w:rsidR="007A78C4" w:rsidRPr="000F1C98" w:rsidRDefault="007A78C4" w:rsidP="00441C43">
            <w:pPr>
              <w:rPr>
                <w:b/>
              </w:rPr>
            </w:pPr>
            <w:r w:rsidRPr="000F1C98">
              <w:rPr>
                <w:b/>
              </w:rPr>
              <w:t>2.5. Ingreso por primas</w:t>
            </w:r>
          </w:p>
        </w:tc>
        <w:tc>
          <w:tcPr>
            <w:tcW w:w="4820" w:type="dxa"/>
            <w:hideMark/>
          </w:tcPr>
          <w:p w14:paraId="62DD4945" w14:textId="77777777" w:rsidR="007A78C4" w:rsidRPr="00DA6959" w:rsidRDefault="007A78C4" w:rsidP="00441C43">
            <w:r w:rsidRPr="00DA6959">
              <w:t>50200100100000 Primas Emitidas</w:t>
            </w:r>
            <w:r w:rsidRPr="00DA6959">
              <w:br/>
              <w:t>+</w:t>
            </w:r>
            <w:r w:rsidRPr="00DA6959">
              <w:br/>
              <w:t>50200100200000 Primas anuladas del periodo</w:t>
            </w:r>
            <w:r w:rsidRPr="00DA6959">
              <w:br/>
              <w:t>+</w:t>
            </w:r>
            <w:r w:rsidRPr="00DA6959">
              <w:br/>
              <w:t>50200100400000 Primas extornadas del periodo</w:t>
            </w:r>
            <w:r w:rsidRPr="00DA6959">
              <w:br/>
            </w:r>
          </w:p>
        </w:tc>
        <w:tc>
          <w:tcPr>
            <w:tcW w:w="5245" w:type="dxa"/>
            <w:hideMark/>
          </w:tcPr>
          <w:p w14:paraId="5E50CD48" w14:textId="77777777" w:rsidR="007A78C4" w:rsidRDefault="007A78C4" w:rsidP="00441C43">
            <w:r w:rsidRPr="006375C9">
              <w:t>[E]PrimasYProvisionPrimasNoDevengadas</w:t>
            </w:r>
            <w:r>
              <w:t xml:space="preserve"> </w:t>
            </w:r>
            <w:r w:rsidRPr="006375C9">
              <w:t>[A] TotalPrimasEmitidas</w:t>
            </w:r>
          </w:p>
          <w:p w14:paraId="5CE02E9A" w14:textId="77777777" w:rsidR="007A78C4" w:rsidRDefault="007A78C4" w:rsidP="00441C43">
            <w:r w:rsidRPr="00DA6959">
              <w:t>-</w:t>
            </w:r>
            <w:r w:rsidRPr="00DA6959">
              <w:br/>
            </w:r>
            <w:r w:rsidRPr="006375C9">
              <w:t>[E]PrimasYProvisionPrimasNoDevengadas[A] TotalPrimasAnuladas</w:t>
            </w:r>
          </w:p>
          <w:p w14:paraId="1F68B5EB" w14:textId="77777777" w:rsidR="007A78C4" w:rsidRDefault="007A78C4" w:rsidP="00441C43">
            <w:r w:rsidRPr="00DA6959">
              <w:t>-</w:t>
            </w:r>
          </w:p>
          <w:p w14:paraId="0F17C866" w14:textId="77777777" w:rsidR="007A78C4" w:rsidRDefault="007A78C4" w:rsidP="00441C43">
            <w:r w:rsidRPr="006375C9">
              <w:t>[E]PrimasYProvisionPrimasNoDevengadas [A] TotalPrimasNoRenovadas</w:t>
            </w:r>
          </w:p>
          <w:p w14:paraId="1E6FA43C" w14:textId="77777777" w:rsidR="004714C9" w:rsidRPr="00A27B71" w:rsidRDefault="004714C9" w:rsidP="004714C9">
            <w:r w:rsidRPr="00A27B71">
              <w:t>+</w:t>
            </w:r>
          </w:p>
          <w:p w14:paraId="3BFC4799" w14:textId="77777777" w:rsidR="004714C9" w:rsidRDefault="004714C9" w:rsidP="004714C9">
            <w:pPr>
              <w:rPr>
                <w:szCs w:val="16"/>
                <w:lang w:val="es-CR" w:eastAsia="es-CR"/>
              </w:rPr>
            </w:pPr>
            <w:r w:rsidRPr="00A27B71">
              <w:rPr>
                <w:szCs w:val="16"/>
                <w:lang w:val="es-CR" w:eastAsia="es-CR"/>
              </w:rPr>
              <w:t>[E]NoRenovadasPeriodo del ramo G017 del SOA</w:t>
            </w:r>
          </w:p>
          <w:p w14:paraId="58537C17" w14:textId="77777777" w:rsidR="00DB1D41" w:rsidRPr="00DA6959" w:rsidRDefault="00DB1D41" w:rsidP="004714C9"/>
        </w:tc>
      </w:tr>
      <w:tr w:rsidR="008E1CD6" w:rsidRPr="00DA6959" w14:paraId="60BFCA43" w14:textId="77777777" w:rsidTr="00084BEE">
        <w:trPr>
          <w:trHeight w:val="2406"/>
        </w:trPr>
        <w:tc>
          <w:tcPr>
            <w:tcW w:w="4077" w:type="dxa"/>
            <w:noWrap/>
          </w:tcPr>
          <w:p w14:paraId="5F28FC40" w14:textId="77777777" w:rsidR="008E1CD6" w:rsidRPr="000F1C98" w:rsidRDefault="008E1CD6" w:rsidP="00247695">
            <w:pPr>
              <w:rPr>
                <w:b/>
              </w:rPr>
            </w:pPr>
            <w:r>
              <w:rPr>
                <w:rFonts w:cs="Arial"/>
              </w:rPr>
              <w:lastRenderedPageBreak/>
              <w:t>2.6 Importe</w:t>
            </w:r>
            <w:r w:rsidRPr="0034241E">
              <w:rPr>
                <w:rFonts w:cs="Arial"/>
              </w:rPr>
              <w:t>Pagad</w:t>
            </w:r>
            <w:r>
              <w:rPr>
                <w:rFonts w:cs="Arial"/>
              </w:rPr>
              <w:t>o</w:t>
            </w:r>
          </w:p>
        </w:tc>
        <w:tc>
          <w:tcPr>
            <w:tcW w:w="4820" w:type="dxa"/>
          </w:tcPr>
          <w:p w14:paraId="42621B49" w14:textId="77777777" w:rsidR="008E1CD6" w:rsidRDefault="008E1CD6" w:rsidP="008E1CD6">
            <w:r w:rsidRPr="00DA6959">
              <w:t>4020010</w:t>
            </w:r>
            <w:r w:rsidR="00FF185B">
              <w:t>010</w:t>
            </w:r>
            <w:r w:rsidRPr="00DA6959">
              <w:t xml:space="preserve">0000 </w:t>
            </w:r>
            <w:r>
              <w:t>Siniestros pagados Seguros Directo</w:t>
            </w:r>
          </w:p>
          <w:p w14:paraId="48BD98E9" w14:textId="77777777" w:rsidR="008E1CD6" w:rsidRPr="00DA6959" w:rsidRDefault="008E1CD6" w:rsidP="008E1CD6"/>
        </w:tc>
        <w:tc>
          <w:tcPr>
            <w:tcW w:w="5245" w:type="dxa"/>
          </w:tcPr>
          <w:p w14:paraId="2C9FF0DF" w14:textId="77777777" w:rsidR="00FF185B" w:rsidRPr="00694D5F" w:rsidRDefault="00FF185B" w:rsidP="00FF185B">
            <w:pPr>
              <w:rPr>
                <w:rFonts w:cs="Arial"/>
                <w:szCs w:val="20"/>
              </w:rPr>
            </w:pPr>
            <w:r w:rsidRPr="00694D5F">
              <w:rPr>
                <w:rFonts w:cs="Arial"/>
                <w:color w:val="000000"/>
                <w:szCs w:val="20"/>
                <w:lang w:val="es-CR" w:eastAsia="es-CR"/>
              </w:rPr>
              <w:t xml:space="preserve">[E]AnnoActual </w:t>
            </w:r>
            <w:r w:rsidRPr="00694D5F">
              <w:rPr>
                <w:rFonts w:cs="Arial"/>
                <w:szCs w:val="20"/>
              </w:rPr>
              <w:t xml:space="preserve">[E] </w:t>
            </w:r>
            <w:r w:rsidRPr="00247695">
              <w:rPr>
                <w:rFonts w:cs="Arial"/>
                <w:szCs w:val="20"/>
              </w:rPr>
              <w:t>ImportePagado</w:t>
            </w:r>
            <w:r w:rsidRPr="00694D5F">
              <w:rPr>
                <w:rFonts w:cs="Arial"/>
                <w:szCs w:val="20"/>
              </w:rPr>
              <w:t xml:space="preserve"> </w:t>
            </w:r>
          </w:p>
          <w:p w14:paraId="0EE866C4" w14:textId="77777777" w:rsidR="00FF185B" w:rsidRPr="00694D5F" w:rsidRDefault="00FF185B" w:rsidP="00FF185B">
            <w:pPr>
              <w:rPr>
                <w:rFonts w:cs="Arial"/>
                <w:szCs w:val="20"/>
              </w:rPr>
            </w:pPr>
            <w:r w:rsidRPr="00694D5F">
              <w:rPr>
                <w:rFonts w:cs="Arial"/>
                <w:szCs w:val="20"/>
              </w:rPr>
              <w:t>+</w:t>
            </w:r>
          </w:p>
          <w:p w14:paraId="04BB392F" w14:textId="77777777" w:rsidR="00FF185B" w:rsidRPr="00694D5F" w:rsidRDefault="00FF185B" w:rsidP="00FF185B">
            <w:pPr>
              <w:rPr>
                <w:rFonts w:cs="Arial"/>
                <w:szCs w:val="20"/>
              </w:rPr>
            </w:pPr>
            <w:r w:rsidRPr="00694D5F">
              <w:rPr>
                <w:rFonts w:cs="Arial"/>
                <w:szCs w:val="20"/>
              </w:rPr>
              <w:t>[E]</w:t>
            </w:r>
            <w:r w:rsidRPr="00694D5F">
              <w:rPr>
                <w:rFonts w:cs="Arial"/>
                <w:snapToGrid w:val="0"/>
                <w:szCs w:val="20"/>
                <w:lang w:val="es-ES_tradnl"/>
              </w:rPr>
              <w:t xml:space="preserve">AnnoActualMenosUno </w:t>
            </w:r>
            <w:r w:rsidRPr="00694D5F">
              <w:rPr>
                <w:rFonts w:cs="Arial"/>
                <w:szCs w:val="20"/>
              </w:rPr>
              <w:t>[E] ImportePagado</w:t>
            </w:r>
          </w:p>
          <w:p w14:paraId="1D8D7A98" w14:textId="77777777" w:rsidR="00FF185B" w:rsidRPr="00694D5F" w:rsidRDefault="00FF185B" w:rsidP="00FF185B">
            <w:pPr>
              <w:rPr>
                <w:rFonts w:cs="Arial"/>
                <w:szCs w:val="20"/>
              </w:rPr>
            </w:pPr>
            <w:r w:rsidRPr="00694D5F">
              <w:rPr>
                <w:rFonts w:cs="Arial"/>
                <w:szCs w:val="20"/>
              </w:rPr>
              <w:t xml:space="preserve"> +</w:t>
            </w:r>
          </w:p>
          <w:p w14:paraId="57A4EDBD" w14:textId="77777777" w:rsidR="00FF185B" w:rsidRPr="00694D5F" w:rsidRDefault="00FF185B" w:rsidP="00247695">
            <w:pPr>
              <w:rPr>
                <w:rFonts w:cs="Arial"/>
                <w:szCs w:val="20"/>
              </w:rPr>
            </w:pPr>
            <w:r w:rsidRPr="00694D5F">
              <w:rPr>
                <w:rFonts w:cs="Arial"/>
                <w:szCs w:val="20"/>
              </w:rPr>
              <w:t>[E]</w:t>
            </w:r>
            <w:r w:rsidRPr="00694D5F">
              <w:rPr>
                <w:rFonts w:cs="Arial"/>
                <w:snapToGrid w:val="0"/>
                <w:szCs w:val="20"/>
                <w:lang w:val="es-ES_tradnl"/>
              </w:rPr>
              <w:t xml:space="preserve">AnnoActualMenosDos </w:t>
            </w:r>
            <w:r w:rsidRPr="00694D5F">
              <w:rPr>
                <w:rFonts w:cs="Arial"/>
                <w:szCs w:val="20"/>
              </w:rPr>
              <w:t>[E]</w:t>
            </w:r>
            <w:r w:rsidRPr="00247695">
              <w:rPr>
                <w:rFonts w:cs="Arial"/>
                <w:szCs w:val="20"/>
              </w:rPr>
              <w:t xml:space="preserve"> ImportePagado</w:t>
            </w:r>
          </w:p>
          <w:p w14:paraId="6D41414D" w14:textId="77777777" w:rsidR="00FF185B" w:rsidRPr="00694D5F" w:rsidRDefault="00FF185B" w:rsidP="00247695">
            <w:pPr>
              <w:rPr>
                <w:rFonts w:cs="Arial"/>
                <w:szCs w:val="20"/>
              </w:rPr>
            </w:pPr>
            <w:r w:rsidRPr="00694D5F">
              <w:rPr>
                <w:rFonts w:cs="Arial"/>
                <w:szCs w:val="20"/>
              </w:rPr>
              <w:t xml:space="preserve"> + </w:t>
            </w:r>
          </w:p>
          <w:p w14:paraId="7B731869" w14:textId="77777777" w:rsidR="00FF185B" w:rsidRPr="00694D5F" w:rsidRDefault="00FF185B" w:rsidP="00247695">
            <w:pPr>
              <w:rPr>
                <w:rFonts w:cs="Arial"/>
                <w:szCs w:val="20"/>
              </w:rPr>
            </w:pPr>
            <w:r w:rsidRPr="00694D5F">
              <w:rPr>
                <w:rFonts w:cs="Arial"/>
                <w:szCs w:val="20"/>
              </w:rPr>
              <w:t>[E]</w:t>
            </w:r>
            <w:r w:rsidRPr="00694D5F">
              <w:rPr>
                <w:rFonts w:cs="Arial"/>
                <w:snapToGrid w:val="0"/>
                <w:szCs w:val="20"/>
                <w:lang w:val="es-ES_tradnl"/>
              </w:rPr>
              <w:t xml:space="preserve">AnnoActualMenosTres </w:t>
            </w:r>
            <w:r w:rsidRPr="00694D5F">
              <w:rPr>
                <w:rFonts w:cs="Arial"/>
                <w:szCs w:val="20"/>
              </w:rPr>
              <w:t>[E] ImportePagado</w:t>
            </w:r>
          </w:p>
          <w:p w14:paraId="097C74A6" w14:textId="77777777" w:rsidR="00FF185B" w:rsidRPr="00694D5F" w:rsidRDefault="00FF185B" w:rsidP="00247695">
            <w:pPr>
              <w:rPr>
                <w:rFonts w:cs="Arial"/>
                <w:szCs w:val="20"/>
              </w:rPr>
            </w:pPr>
            <w:r w:rsidRPr="00694D5F">
              <w:rPr>
                <w:rFonts w:cs="Arial"/>
                <w:szCs w:val="20"/>
              </w:rPr>
              <w:t xml:space="preserve"> + </w:t>
            </w:r>
          </w:p>
          <w:p w14:paraId="0693CB91" w14:textId="77777777" w:rsidR="00FF185B" w:rsidRPr="00694D5F" w:rsidRDefault="00FF185B" w:rsidP="00247695">
            <w:pPr>
              <w:rPr>
                <w:rFonts w:cs="Arial"/>
                <w:szCs w:val="20"/>
              </w:rPr>
            </w:pPr>
            <w:r w:rsidRPr="00694D5F">
              <w:rPr>
                <w:rFonts w:cs="Arial"/>
                <w:szCs w:val="20"/>
              </w:rPr>
              <w:t>[E]</w:t>
            </w:r>
            <w:r w:rsidRPr="00694D5F">
              <w:rPr>
                <w:rFonts w:cs="Arial"/>
                <w:snapToGrid w:val="0"/>
                <w:szCs w:val="20"/>
                <w:lang w:val="es-ES_tradnl"/>
              </w:rPr>
              <w:t xml:space="preserve">AnnoActualMenosCuatro </w:t>
            </w:r>
            <w:r w:rsidRPr="00694D5F">
              <w:rPr>
                <w:rFonts w:cs="Arial"/>
                <w:szCs w:val="20"/>
              </w:rPr>
              <w:t>[E] ImportePagado</w:t>
            </w:r>
          </w:p>
          <w:p w14:paraId="6EF5232F" w14:textId="77777777" w:rsidR="00FF185B" w:rsidRPr="00694D5F" w:rsidRDefault="00FF185B" w:rsidP="00247695">
            <w:pPr>
              <w:rPr>
                <w:rFonts w:cs="Arial"/>
                <w:szCs w:val="20"/>
              </w:rPr>
            </w:pPr>
            <w:r w:rsidRPr="00694D5F">
              <w:rPr>
                <w:rFonts w:cs="Arial"/>
                <w:szCs w:val="20"/>
              </w:rPr>
              <w:t xml:space="preserve"> + </w:t>
            </w:r>
          </w:p>
          <w:p w14:paraId="4D53B40A" w14:textId="77777777" w:rsidR="008E1CD6" w:rsidRDefault="00FF185B" w:rsidP="00247695">
            <w:pPr>
              <w:rPr>
                <w:rFonts w:cs="Arial"/>
                <w:szCs w:val="20"/>
              </w:rPr>
            </w:pPr>
            <w:r w:rsidRPr="00694D5F">
              <w:rPr>
                <w:rFonts w:cs="Arial"/>
                <w:szCs w:val="20"/>
              </w:rPr>
              <w:t>[E]</w:t>
            </w:r>
            <w:r w:rsidRPr="00694D5F">
              <w:rPr>
                <w:rFonts w:cs="Arial"/>
                <w:snapToGrid w:val="0"/>
                <w:szCs w:val="20"/>
                <w:lang w:val="es-ES_tradnl"/>
              </w:rPr>
              <w:t xml:space="preserve">AnnoActualMenosCinco </w:t>
            </w:r>
            <w:r w:rsidRPr="00694D5F">
              <w:rPr>
                <w:rFonts w:cs="Arial"/>
                <w:szCs w:val="20"/>
              </w:rPr>
              <w:t>[E] ImportePagado</w:t>
            </w:r>
          </w:p>
          <w:p w14:paraId="1F2EC81D" w14:textId="77777777" w:rsidR="00DB1D41" w:rsidRPr="00247695" w:rsidRDefault="00DB1D41" w:rsidP="00247695">
            <w:pPr>
              <w:rPr>
                <w:szCs w:val="20"/>
              </w:rPr>
            </w:pPr>
          </w:p>
        </w:tc>
      </w:tr>
      <w:tr w:rsidR="008E1CD6" w:rsidRPr="00DA6959" w14:paraId="57747457" w14:textId="77777777" w:rsidTr="00471222">
        <w:trPr>
          <w:trHeight w:val="2721"/>
        </w:trPr>
        <w:tc>
          <w:tcPr>
            <w:tcW w:w="4077" w:type="dxa"/>
            <w:noWrap/>
          </w:tcPr>
          <w:p w14:paraId="38BF625A" w14:textId="77777777" w:rsidR="008E1CD6" w:rsidRPr="000F1C98" w:rsidRDefault="008E1CD6" w:rsidP="008E1CD6">
            <w:pPr>
              <w:rPr>
                <w:b/>
              </w:rPr>
            </w:pPr>
            <w:r>
              <w:rPr>
                <w:rFonts w:cs="Arial"/>
              </w:rPr>
              <w:t>2.7</w:t>
            </w:r>
            <w:r w:rsidRPr="00B830F6">
              <w:rPr>
                <w:rFonts w:cs="Arial"/>
              </w:rPr>
              <w:t xml:space="preserve"> ProvisionFinalPeriodo</w:t>
            </w:r>
          </w:p>
        </w:tc>
        <w:tc>
          <w:tcPr>
            <w:tcW w:w="4820" w:type="dxa"/>
          </w:tcPr>
          <w:p w14:paraId="212CF3C2" w14:textId="77777777" w:rsidR="008E1CD6" w:rsidRDefault="008E1CD6" w:rsidP="008E1CD6">
            <w:r w:rsidRPr="00DA6959">
              <w:t>20500400100000 Siniestros liquidados y no pagados, Seguro directo</w:t>
            </w:r>
          </w:p>
          <w:p w14:paraId="549023E1" w14:textId="77777777" w:rsidR="008E1CD6" w:rsidRDefault="008E1CD6" w:rsidP="008E1CD6">
            <w:r w:rsidRPr="00DA6959">
              <w:t>+</w:t>
            </w:r>
          </w:p>
          <w:p w14:paraId="38BD56BD" w14:textId="77777777" w:rsidR="008E1CD6" w:rsidRDefault="008E1CD6" w:rsidP="008E1CD6">
            <w:r w:rsidRPr="00DA6959">
              <w:t>20500400300000 Siniestros liquidados y controvertidos por el asegurado, Seguro directo</w:t>
            </w:r>
          </w:p>
          <w:p w14:paraId="52B56EFE" w14:textId="77777777" w:rsidR="008E1CD6" w:rsidRDefault="008E1CD6" w:rsidP="008E1CD6">
            <w:r w:rsidRPr="00DA6959">
              <w:t>+</w:t>
            </w:r>
          </w:p>
          <w:p w14:paraId="156FFA6A" w14:textId="77777777" w:rsidR="008E1CD6" w:rsidRPr="00DA6959" w:rsidRDefault="008E1CD6" w:rsidP="008E1CD6">
            <w:r w:rsidRPr="00DA6959">
              <w:t>20500400500000 Siniestros en proceso</w:t>
            </w:r>
            <w:r>
              <w:t xml:space="preserve"> de liquidación, Seguro directo</w:t>
            </w:r>
          </w:p>
        </w:tc>
        <w:tc>
          <w:tcPr>
            <w:tcW w:w="5245" w:type="dxa"/>
          </w:tcPr>
          <w:p w14:paraId="03E67CD1" w14:textId="77777777" w:rsidR="00FF185B" w:rsidRPr="00694D5F" w:rsidRDefault="00FF185B" w:rsidP="00FF185B">
            <w:pPr>
              <w:rPr>
                <w:rFonts w:cs="Arial"/>
                <w:szCs w:val="20"/>
              </w:rPr>
            </w:pPr>
            <w:r w:rsidRPr="00694D5F">
              <w:rPr>
                <w:rFonts w:cs="Arial"/>
                <w:color w:val="000000"/>
                <w:szCs w:val="20"/>
                <w:lang w:val="es-CR" w:eastAsia="es-CR"/>
              </w:rPr>
              <w:t xml:space="preserve">[E]AnnoActual </w:t>
            </w:r>
            <w:r w:rsidRPr="00694D5F">
              <w:rPr>
                <w:rFonts w:cs="Arial"/>
                <w:szCs w:val="20"/>
              </w:rPr>
              <w:t xml:space="preserve">[E] </w:t>
            </w:r>
            <w:r w:rsidRPr="00247695">
              <w:rPr>
                <w:rFonts w:cs="Arial"/>
                <w:szCs w:val="20"/>
              </w:rPr>
              <w:t>ProvisionFinalPeriodo</w:t>
            </w:r>
            <w:r w:rsidRPr="00694D5F">
              <w:rPr>
                <w:rFonts w:cs="Arial"/>
                <w:szCs w:val="20"/>
              </w:rPr>
              <w:t xml:space="preserve"> </w:t>
            </w:r>
          </w:p>
          <w:p w14:paraId="3C4F1C44" w14:textId="77777777" w:rsidR="00FF185B" w:rsidRPr="00694D5F" w:rsidRDefault="00FF185B" w:rsidP="00FF185B">
            <w:pPr>
              <w:rPr>
                <w:rFonts w:cs="Arial"/>
                <w:szCs w:val="20"/>
              </w:rPr>
            </w:pPr>
            <w:r w:rsidRPr="00694D5F">
              <w:rPr>
                <w:rFonts w:cs="Arial"/>
                <w:szCs w:val="20"/>
              </w:rPr>
              <w:t>+</w:t>
            </w:r>
          </w:p>
          <w:p w14:paraId="41FC3B56" w14:textId="77777777" w:rsidR="00FF185B" w:rsidRPr="00694D5F" w:rsidRDefault="00FF185B" w:rsidP="00FF185B">
            <w:pPr>
              <w:rPr>
                <w:rFonts w:cs="Arial"/>
                <w:szCs w:val="20"/>
              </w:rPr>
            </w:pPr>
            <w:r w:rsidRPr="00694D5F">
              <w:rPr>
                <w:rFonts w:cs="Arial"/>
                <w:szCs w:val="20"/>
              </w:rPr>
              <w:t>[E]</w:t>
            </w:r>
            <w:r w:rsidRPr="00694D5F">
              <w:rPr>
                <w:rFonts w:cs="Arial"/>
                <w:snapToGrid w:val="0"/>
                <w:szCs w:val="20"/>
                <w:lang w:val="es-ES_tradnl"/>
              </w:rPr>
              <w:t xml:space="preserve">AnnoActualMenosUno </w:t>
            </w:r>
            <w:r w:rsidRPr="00694D5F">
              <w:rPr>
                <w:rFonts w:cs="Arial"/>
                <w:szCs w:val="20"/>
              </w:rPr>
              <w:t>[E] ProvisionFinalPeriodo</w:t>
            </w:r>
          </w:p>
          <w:p w14:paraId="047D3BE5" w14:textId="77777777" w:rsidR="00FF185B" w:rsidRPr="00694D5F" w:rsidRDefault="00FF185B" w:rsidP="00FF185B">
            <w:pPr>
              <w:rPr>
                <w:rFonts w:cs="Arial"/>
                <w:szCs w:val="20"/>
              </w:rPr>
            </w:pPr>
            <w:r w:rsidRPr="00694D5F">
              <w:rPr>
                <w:rFonts w:cs="Arial"/>
                <w:szCs w:val="20"/>
              </w:rPr>
              <w:t xml:space="preserve"> +</w:t>
            </w:r>
          </w:p>
          <w:p w14:paraId="536F7803" w14:textId="77777777" w:rsidR="00FF185B" w:rsidRPr="00694D5F" w:rsidRDefault="00FF185B" w:rsidP="00FF185B">
            <w:pPr>
              <w:rPr>
                <w:rFonts w:cs="Arial"/>
                <w:szCs w:val="20"/>
              </w:rPr>
            </w:pPr>
            <w:r w:rsidRPr="00694D5F">
              <w:rPr>
                <w:rFonts w:cs="Arial"/>
                <w:szCs w:val="20"/>
              </w:rPr>
              <w:t>[E]</w:t>
            </w:r>
            <w:r w:rsidRPr="00694D5F">
              <w:rPr>
                <w:rFonts w:cs="Arial"/>
                <w:snapToGrid w:val="0"/>
                <w:szCs w:val="20"/>
                <w:lang w:val="es-ES_tradnl"/>
              </w:rPr>
              <w:t xml:space="preserve">AnnoActualMenosDos </w:t>
            </w:r>
            <w:r w:rsidRPr="00694D5F">
              <w:rPr>
                <w:rFonts w:cs="Arial"/>
                <w:szCs w:val="20"/>
              </w:rPr>
              <w:t>[[E] ProvisionFinalPeriodo</w:t>
            </w:r>
          </w:p>
          <w:p w14:paraId="765BF14A" w14:textId="77777777" w:rsidR="00FF185B" w:rsidRPr="00694D5F" w:rsidRDefault="00FF185B" w:rsidP="00FF185B">
            <w:pPr>
              <w:rPr>
                <w:rFonts w:cs="Arial"/>
                <w:szCs w:val="20"/>
              </w:rPr>
            </w:pPr>
            <w:r w:rsidRPr="00694D5F">
              <w:rPr>
                <w:rFonts w:cs="Arial"/>
                <w:szCs w:val="20"/>
              </w:rPr>
              <w:t xml:space="preserve"> + </w:t>
            </w:r>
          </w:p>
          <w:p w14:paraId="40449ACB" w14:textId="77777777" w:rsidR="00FF185B" w:rsidRPr="00694D5F" w:rsidRDefault="00FF185B" w:rsidP="00FF185B">
            <w:pPr>
              <w:rPr>
                <w:rFonts w:cs="Arial"/>
                <w:szCs w:val="20"/>
              </w:rPr>
            </w:pPr>
            <w:r w:rsidRPr="00694D5F">
              <w:rPr>
                <w:rFonts w:cs="Arial"/>
                <w:szCs w:val="20"/>
              </w:rPr>
              <w:t>[E]</w:t>
            </w:r>
            <w:r w:rsidRPr="00694D5F">
              <w:rPr>
                <w:rFonts w:cs="Arial"/>
                <w:snapToGrid w:val="0"/>
                <w:szCs w:val="20"/>
                <w:lang w:val="es-ES_tradnl"/>
              </w:rPr>
              <w:t xml:space="preserve">AnnoActualMenosTres </w:t>
            </w:r>
            <w:r w:rsidRPr="00694D5F">
              <w:rPr>
                <w:rFonts w:cs="Arial"/>
                <w:szCs w:val="20"/>
              </w:rPr>
              <w:t>[E] ProvisionFinalPeriodo</w:t>
            </w:r>
          </w:p>
          <w:p w14:paraId="22F341C7" w14:textId="77777777" w:rsidR="00FF185B" w:rsidRPr="00694D5F" w:rsidRDefault="00FF185B" w:rsidP="00FF185B">
            <w:pPr>
              <w:rPr>
                <w:rFonts w:cs="Arial"/>
                <w:szCs w:val="20"/>
              </w:rPr>
            </w:pPr>
            <w:r w:rsidRPr="00694D5F">
              <w:rPr>
                <w:rFonts w:cs="Arial"/>
                <w:szCs w:val="20"/>
              </w:rPr>
              <w:t xml:space="preserve"> + </w:t>
            </w:r>
          </w:p>
          <w:p w14:paraId="692F3593" w14:textId="77777777" w:rsidR="00FF185B" w:rsidRPr="00694D5F" w:rsidRDefault="00FF185B" w:rsidP="00FF185B">
            <w:pPr>
              <w:rPr>
                <w:rFonts w:cs="Arial"/>
                <w:szCs w:val="20"/>
              </w:rPr>
            </w:pPr>
            <w:r w:rsidRPr="00694D5F">
              <w:rPr>
                <w:rFonts w:cs="Arial"/>
                <w:szCs w:val="20"/>
              </w:rPr>
              <w:t>[E]</w:t>
            </w:r>
            <w:r w:rsidRPr="00694D5F">
              <w:rPr>
                <w:rFonts w:cs="Arial"/>
                <w:snapToGrid w:val="0"/>
                <w:szCs w:val="20"/>
                <w:lang w:val="es-ES_tradnl"/>
              </w:rPr>
              <w:t xml:space="preserve">AnnoActualMenosCuatro </w:t>
            </w:r>
            <w:r w:rsidRPr="00694D5F">
              <w:rPr>
                <w:rFonts w:cs="Arial"/>
                <w:szCs w:val="20"/>
              </w:rPr>
              <w:t>[E] ProvisionFinalPeriodo</w:t>
            </w:r>
          </w:p>
          <w:p w14:paraId="532730C7" w14:textId="77777777" w:rsidR="00FF185B" w:rsidRPr="00694D5F" w:rsidRDefault="00FF185B" w:rsidP="00FF185B">
            <w:pPr>
              <w:rPr>
                <w:rFonts w:cs="Arial"/>
                <w:szCs w:val="20"/>
              </w:rPr>
            </w:pPr>
            <w:r w:rsidRPr="00694D5F">
              <w:rPr>
                <w:rFonts w:cs="Arial"/>
                <w:szCs w:val="20"/>
              </w:rPr>
              <w:t xml:space="preserve"> + </w:t>
            </w:r>
          </w:p>
          <w:p w14:paraId="21871D1C" w14:textId="77777777" w:rsidR="00DB1D41" w:rsidRPr="00E150EA" w:rsidRDefault="00FF185B" w:rsidP="00FF185B">
            <w:pPr>
              <w:rPr>
                <w:rFonts w:cs="Arial"/>
                <w:szCs w:val="20"/>
              </w:rPr>
            </w:pPr>
            <w:r w:rsidRPr="00694D5F">
              <w:rPr>
                <w:rFonts w:cs="Arial"/>
                <w:szCs w:val="20"/>
              </w:rPr>
              <w:t>[E]</w:t>
            </w:r>
            <w:r w:rsidRPr="00694D5F">
              <w:rPr>
                <w:rFonts w:cs="Arial"/>
                <w:snapToGrid w:val="0"/>
                <w:szCs w:val="20"/>
                <w:lang w:val="es-ES_tradnl"/>
              </w:rPr>
              <w:t xml:space="preserve">AnnoActualMenosCinco </w:t>
            </w:r>
            <w:r w:rsidRPr="00694D5F">
              <w:rPr>
                <w:rFonts w:cs="Arial"/>
                <w:szCs w:val="20"/>
              </w:rPr>
              <w:t>[E] ProvisionFinalPeriodo</w:t>
            </w:r>
          </w:p>
        </w:tc>
      </w:tr>
      <w:tr w:rsidR="008E1CD6" w:rsidRPr="00DA6959" w14:paraId="4225FF68" w14:textId="77777777" w:rsidTr="00084BEE">
        <w:trPr>
          <w:trHeight w:val="2406"/>
        </w:trPr>
        <w:tc>
          <w:tcPr>
            <w:tcW w:w="4077" w:type="dxa"/>
            <w:noWrap/>
          </w:tcPr>
          <w:p w14:paraId="29A01E26" w14:textId="77777777" w:rsidR="008E1CD6" w:rsidRPr="000F1C98" w:rsidRDefault="008E1CD6" w:rsidP="00247695">
            <w:pPr>
              <w:rPr>
                <w:b/>
              </w:rPr>
            </w:pPr>
            <w:r>
              <w:rPr>
                <w:rFonts w:cs="Arial"/>
              </w:rPr>
              <w:lastRenderedPageBreak/>
              <w:t>2.8</w:t>
            </w:r>
            <w:r w:rsidRPr="00B830F6">
              <w:rPr>
                <w:rFonts w:cs="Arial"/>
              </w:rPr>
              <w:t xml:space="preserve"> RecobrosEfectuados</w:t>
            </w:r>
          </w:p>
        </w:tc>
        <w:tc>
          <w:tcPr>
            <w:tcW w:w="4820" w:type="dxa"/>
          </w:tcPr>
          <w:p w14:paraId="7EB16AE6" w14:textId="77777777" w:rsidR="008E1CD6" w:rsidRDefault="008E1CD6" w:rsidP="008E1CD6">
            <w:r w:rsidRPr="00DA6959">
              <w:t>4020010</w:t>
            </w:r>
            <w:r w:rsidR="00FF185B">
              <w:t>020</w:t>
            </w:r>
            <w:r w:rsidRPr="00DA6959">
              <w:t xml:space="preserve">0000 </w:t>
            </w:r>
            <w:r>
              <w:t xml:space="preserve">Siniestros </w:t>
            </w:r>
            <w:r w:rsidR="00FF185B">
              <w:t>recobrados - Seguro</w:t>
            </w:r>
            <w:r>
              <w:t xml:space="preserve"> Directo</w:t>
            </w:r>
          </w:p>
          <w:p w14:paraId="775EE440" w14:textId="77777777" w:rsidR="008E1CD6" w:rsidRPr="00DA6959" w:rsidRDefault="008E1CD6" w:rsidP="008E1CD6"/>
        </w:tc>
        <w:tc>
          <w:tcPr>
            <w:tcW w:w="5245" w:type="dxa"/>
          </w:tcPr>
          <w:p w14:paraId="0E675E45" w14:textId="77777777" w:rsidR="00FF185B" w:rsidRPr="00694D5F" w:rsidRDefault="00FF185B" w:rsidP="00FF185B">
            <w:pPr>
              <w:rPr>
                <w:rFonts w:cs="Arial"/>
                <w:szCs w:val="20"/>
              </w:rPr>
            </w:pPr>
            <w:r w:rsidRPr="00694D5F">
              <w:rPr>
                <w:rFonts w:cs="Arial"/>
                <w:color w:val="000000"/>
                <w:szCs w:val="20"/>
                <w:lang w:val="es-CR" w:eastAsia="es-CR"/>
              </w:rPr>
              <w:t xml:space="preserve">[E]AnnoActual </w:t>
            </w:r>
            <w:r w:rsidRPr="00694D5F">
              <w:rPr>
                <w:rFonts w:cs="Arial"/>
                <w:szCs w:val="20"/>
              </w:rPr>
              <w:t xml:space="preserve">[E] </w:t>
            </w:r>
            <w:r w:rsidRPr="00247695">
              <w:rPr>
                <w:rFonts w:cs="Arial"/>
                <w:szCs w:val="20"/>
              </w:rPr>
              <w:t>RecobrosEfectuados</w:t>
            </w:r>
            <w:r w:rsidRPr="00694D5F">
              <w:rPr>
                <w:rFonts w:cs="Arial"/>
                <w:szCs w:val="20"/>
              </w:rPr>
              <w:t xml:space="preserve"> </w:t>
            </w:r>
          </w:p>
          <w:p w14:paraId="2E9829A6" w14:textId="77777777" w:rsidR="00FF185B" w:rsidRPr="00694D5F" w:rsidRDefault="00FF185B" w:rsidP="00FF185B">
            <w:pPr>
              <w:rPr>
                <w:rFonts w:cs="Arial"/>
                <w:szCs w:val="20"/>
              </w:rPr>
            </w:pPr>
            <w:r w:rsidRPr="00694D5F">
              <w:rPr>
                <w:rFonts w:cs="Arial"/>
                <w:szCs w:val="20"/>
              </w:rPr>
              <w:t>+</w:t>
            </w:r>
          </w:p>
          <w:p w14:paraId="1E82A211" w14:textId="77777777" w:rsidR="00FF185B" w:rsidRPr="00694D5F" w:rsidRDefault="00FF185B" w:rsidP="00FF185B">
            <w:pPr>
              <w:rPr>
                <w:rFonts w:cs="Arial"/>
                <w:szCs w:val="20"/>
              </w:rPr>
            </w:pPr>
            <w:r w:rsidRPr="00694D5F">
              <w:rPr>
                <w:rFonts w:cs="Arial"/>
                <w:szCs w:val="20"/>
              </w:rPr>
              <w:t>[E]</w:t>
            </w:r>
            <w:r w:rsidRPr="00694D5F">
              <w:rPr>
                <w:rFonts w:cs="Arial"/>
                <w:snapToGrid w:val="0"/>
                <w:szCs w:val="20"/>
                <w:lang w:val="es-ES_tradnl"/>
              </w:rPr>
              <w:t xml:space="preserve">AnnoActualMenosUno </w:t>
            </w:r>
            <w:r w:rsidRPr="00694D5F">
              <w:rPr>
                <w:rFonts w:cs="Arial"/>
                <w:szCs w:val="20"/>
              </w:rPr>
              <w:t xml:space="preserve">[E] </w:t>
            </w:r>
            <w:r w:rsidRPr="00247695">
              <w:rPr>
                <w:rFonts w:cs="Arial"/>
                <w:szCs w:val="20"/>
              </w:rPr>
              <w:t>RecobrosEfectuados</w:t>
            </w:r>
          </w:p>
          <w:p w14:paraId="14903B13" w14:textId="77777777" w:rsidR="00FF185B" w:rsidRPr="00694D5F" w:rsidRDefault="00FF185B" w:rsidP="00FF185B">
            <w:pPr>
              <w:rPr>
                <w:rFonts w:cs="Arial"/>
                <w:szCs w:val="20"/>
              </w:rPr>
            </w:pPr>
            <w:r w:rsidRPr="00694D5F">
              <w:rPr>
                <w:rFonts w:cs="Arial"/>
                <w:szCs w:val="20"/>
              </w:rPr>
              <w:t xml:space="preserve"> +</w:t>
            </w:r>
          </w:p>
          <w:p w14:paraId="7C36F3A8" w14:textId="77777777" w:rsidR="00FF185B" w:rsidRPr="00694D5F" w:rsidRDefault="00FF185B" w:rsidP="00FF185B">
            <w:pPr>
              <w:rPr>
                <w:rFonts w:cs="Arial"/>
                <w:szCs w:val="20"/>
              </w:rPr>
            </w:pPr>
            <w:r w:rsidRPr="00694D5F">
              <w:rPr>
                <w:rFonts w:cs="Arial"/>
                <w:szCs w:val="20"/>
              </w:rPr>
              <w:t>[E]</w:t>
            </w:r>
            <w:r w:rsidRPr="00694D5F">
              <w:rPr>
                <w:rFonts w:cs="Arial"/>
                <w:snapToGrid w:val="0"/>
                <w:szCs w:val="20"/>
                <w:lang w:val="es-ES_tradnl"/>
              </w:rPr>
              <w:t xml:space="preserve">AnnoActualMenosDos </w:t>
            </w:r>
            <w:r w:rsidRPr="00694D5F">
              <w:rPr>
                <w:rFonts w:cs="Arial"/>
                <w:szCs w:val="20"/>
              </w:rPr>
              <w:t xml:space="preserve">[[E] </w:t>
            </w:r>
            <w:r w:rsidRPr="00247695">
              <w:rPr>
                <w:rFonts w:cs="Arial"/>
                <w:szCs w:val="20"/>
              </w:rPr>
              <w:t>RecobrosEfectuados</w:t>
            </w:r>
          </w:p>
          <w:p w14:paraId="632E773B" w14:textId="77777777" w:rsidR="00FF185B" w:rsidRPr="00694D5F" w:rsidRDefault="00FF185B" w:rsidP="00FF185B">
            <w:pPr>
              <w:rPr>
                <w:rFonts w:cs="Arial"/>
                <w:szCs w:val="20"/>
              </w:rPr>
            </w:pPr>
            <w:r w:rsidRPr="00694D5F">
              <w:rPr>
                <w:rFonts w:cs="Arial"/>
                <w:szCs w:val="20"/>
              </w:rPr>
              <w:t xml:space="preserve"> + </w:t>
            </w:r>
          </w:p>
          <w:p w14:paraId="08A0EE60" w14:textId="77777777" w:rsidR="00FF185B" w:rsidRPr="00694D5F" w:rsidRDefault="00FF185B" w:rsidP="00FF185B">
            <w:pPr>
              <w:rPr>
                <w:rFonts w:cs="Arial"/>
                <w:szCs w:val="20"/>
              </w:rPr>
            </w:pPr>
            <w:r w:rsidRPr="00694D5F">
              <w:rPr>
                <w:rFonts w:cs="Arial"/>
                <w:szCs w:val="20"/>
              </w:rPr>
              <w:t>[E]</w:t>
            </w:r>
            <w:r w:rsidRPr="00694D5F">
              <w:rPr>
                <w:rFonts w:cs="Arial"/>
                <w:snapToGrid w:val="0"/>
                <w:szCs w:val="20"/>
                <w:lang w:val="es-ES_tradnl"/>
              </w:rPr>
              <w:t xml:space="preserve">AnnoActualMenosTres </w:t>
            </w:r>
            <w:r w:rsidRPr="00694D5F">
              <w:rPr>
                <w:rFonts w:cs="Arial"/>
                <w:szCs w:val="20"/>
              </w:rPr>
              <w:t xml:space="preserve">[E] </w:t>
            </w:r>
            <w:r w:rsidRPr="00247695">
              <w:rPr>
                <w:rFonts w:cs="Arial"/>
                <w:szCs w:val="20"/>
              </w:rPr>
              <w:t>RecobrosEfectuados</w:t>
            </w:r>
          </w:p>
          <w:p w14:paraId="20E5877C" w14:textId="77777777" w:rsidR="00FF185B" w:rsidRPr="00694D5F" w:rsidRDefault="00FF185B" w:rsidP="00FF185B">
            <w:pPr>
              <w:rPr>
                <w:rFonts w:cs="Arial"/>
                <w:szCs w:val="20"/>
              </w:rPr>
            </w:pPr>
            <w:r w:rsidRPr="00694D5F">
              <w:rPr>
                <w:rFonts w:cs="Arial"/>
                <w:szCs w:val="20"/>
              </w:rPr>
              <w:t xml:space="preserve"> + </w:t>
            </w:r>
          </w:p>
          <w:p w14:paraId="208B52C7" w14:textId="77777777" w:rsidR="00FF185B" w:rsidRPr="00694D5F" w:rsidRDefault="00FF185B" w:rsidP="00FF185B">
            <w:pPr>
              <w:rPr>
                <w:rFonts w:cs="Arial"/>
                <w:szCs w:val="20"/>
              </w:rPr>
            </w:pPr>
            <w:r w:rsidRPr="00694D5F">
              <w:rPr>
                <w:rFonts w:cs="Arial"/>
                <w:szCs w:val="20"/>
              </w:rPr>
              <w:t>[E]</w:t>
            </w:r>
            <w:r w:rsidRPr="00694D5F">
              <w:rPr>
                <w:rFonts w:cs="Arial"/>
                <w:snapToGrid w:val="0"/>
                <w:szCs w:val="20"/>
                <w:lang w:val="es-ES_tradnl"/>
              </w:rPr>
              <w:t xml:space="preserve">AnnoActualMenosCuatro </w:t>
            </w:r>
            <w:r w:rsidRPr="00694D5F">
              <w:rPr>
                <w:rFonts w:cs="Arial"/>
                <w:szCs w:val="20"/>
              </w:rPr>
              <w:t xml:space="preserve">[E] </w:t>
            </w:r>
            <w:r w:rsidRPr="00247695">
              <w:rPr>
                <w:rFonts w:cs="Arial"/>
                <w:szCs w:val="20"/>
              </w:rPr>
              <w:t>RecobrosEfectuados</w:t>
            </w:r>
          </w:p>
          <w:p w14:paraId="1BF34EA6" w14:textId="77777777" w:rsidR="00FF185B" w:rsidRPr="00694D5F" w:rsidRDefault="00FF185B" w:rsidP="00FF185B">
            <w:pPr>
              <w:rPr>
                <w:rFonts w:cs="Arial"/>
                <w:szCs w:val="20"/>
              </w:rPr>
            </w:pPr>
            <w:r w:rsidRPr="00694D5F">
              <w:rPr>
                <w:rFonts w:cs="Arial"/>
                <w:szCs w:val="20"/>
              </w:rPr>
              <w:t xml:space="preserve"> + </w:t>
            </w:r>
          </w:p>
          <w:p w14:paraId="601CEC2D" w14:textId="77777777" w:rsidR="008E1CD6" w:rsidRDefault="00FF185B" w:rsidP="00FF185B">
            <w:pPr>
              <w:rPr>
                <w:rFonts w:cs="Arial"/>
                <w:szCs w:val="20"/>
              </w:rPr>
            </w:pPr>
            <w:r w:rsidRPr="00694D5F">
              <w:rPr>
                <w:rFonts w:cs="Arial"/>
                <w:szCs w:val="20"/>
              </w:rPr>
              <w:t>[E]</w:t>
            </w:r>
            <w:r w:rsidRPr="00694D5F">
              <w:rPr>
                <w:rFonts w:cs="Arial"/>
                <w:snapToGrid w:val="0"/>
                <w:szCs w:val="20"/>
                <w:lang w:val="es-ES_tradnl"/>
              </w:rPr>
              <w:t xml:space="preserve">AnnoActualMenosCinco </w:t>
            </w:r>
            <w:r w:rsidRPr="00694D5F">
              <w:rPr>
                <w:rFonts w:cs="Arial"/>
                <w:szCs w:val="20"/>
              </w:rPr>
              <w:t xml:space="preserve">[E] </w:t>
            </w:r>
            <w:r w:rsidRPr="00247695">
              <w:rPr>
                <w:rFonts w:cs="Arial"/>
                <w:szCs w:val="20"/>
              </w:rPr>
              <w:t>RecobrosEfectuados</w:t>
            </w:r>
          </w:p>
          <w:p w14:paraId="509D6B30" w14:textId="77777777" w:rsidR="00DB1D41" w:rsidRPr="006375C9" w:rsidRDefault="00DB1D41" w:rsidP="00FF185B"/>
        </w:tc>
      </w:tr>
      <w:tr w:rsidR="00F348E6" w:rsidRPr="00DA6959" w14:paraId="18E7A92C" w14:textId="77777777" w:rsidTr="00084BEE">
        <w:trPr>
          <w:trHeight w:val="2406"/>
        </w:trPr>
        <w:tc>
          <w:tcPr>
            <w:tcW w:w="4077" w:type="dxa"/>
            <w:noWrap/>
          </w:tcPr>
          <w:p w14:paraId="46C412FF" w14:textId="77777777" w:rsidR="00F348E6" w:rsidRDefault="00C75484" w:rsidP="00247695">
            <w:pPr>
              <w:rPr>
                <w:rFonts w:cs="Arial"/>
              </w:rPr>
            </w:pPr>
            <w:r>
              <w:rPr>
                <w:rFonts w:cs="Arial"/>
              </w:rPr>
              <w:t xml:space="preserve">2. 9 </w:t>
            </w:r>
            <w:r w:rsidR="001E7565" w:rsidRPr="001E7565">
              <w:rPr>
                <w:rFonts w:cs="Arial"/>
              </w:rPr>
              <w:t xml:space="preserve">Total provisión </w:t>
            </w:r>
            <w:r w:rsidR="001E7565">
              <w:rPr>
                <w:rFonts w:cs="Arial"/>
              </w:rPr>
              <w:t xml:space="preserve">siniestros </w:t>
            </w:r>
            <w:r w:rsidR="001E7565" w:rsidRPr="001E7565">
              <w:rPr>
                <w:rFonts w:cs="Arial"/>
              </w:rPr>
              <w:t>ocurridos al comienzo</w:t>
            </w:r>
          </w:p>
        </w:tc>
        <w:tc>
          <w:tcPr>
            <w:tcW w:w="4820" w:type="dxa"/>
          </w:tcPr>
          <w:p w14:paraId="6B198EC9" w14:textId="77777777" w:rsidR="001E7565" w:rsidRDefault="00B64D2B" w:rsidP="001E7565">
            <w:r>
              <w:t>2</w:t>
            </w:r>
            <w:r w:rsidR="001E7565">
              <w:t>0500400</w:t>
            </w:r>
            <w:r w:rsidR="006566F9">
              <w:t>0</w:t>
            </w:r>
            <w:r w:rsidR="001E7565">
              <w:t xml:space="preserve">00000 </w:t>
            </w:r>
            <w:r w:rsidR="006566F9">
              <w:t>Provisión para siniestros reportados</w:t>
            </w:r>
          </w:p>
          <w:p w14:paraId="4E87A02B" w14:textId="77777777" w:rsidR="001E7565" w:rsidRDefault="001E7565" w:rsidP="001E7565"/>
          <w:p w14:paraId="441861DF" w14:textId="77777777" w:rsidR="006566F9" w:rsidRDefault="006566F9" w:rsidP="001E7565"/>
          <w:p w14:paraId="766F7017" w14:textId="77777777" w:rsidR="001E7565" w:rsidRDefault="001E7565" w:rsidP="001E7565">
            <w:r>
              <w:t>NOTA: datos correspondientes al cierre de diciembre del periodo inmediato anterior al envío del modelo.</w:t>
            </w:r>
          </w:p>
          <w:p w14:paraId="2C2C1885" w14:textId="77777777" w:rsidR="00B64D2B" w:rsidRDefault="00B64D2B" w:rsidP="001E7565"/>
          <w:p w14:paraId="32B56B07" w14:textId="77777777" w:rsidR="001E7565" w:rsidRPr="00DA6959" w:rsidRDefault="001E7565" w:rsidP="003A7791"/>
        </w:tc>
        <w:tc>
          <w:tcPr>
            <w:tcW w:w="5245" w:type="dxa"/>
          </w:tcPr>
          <w:p w14:paraId="74D7B4AC" w14:textId="77777777" w:rsidR="00B64D2B" w:rsidRDefault="00B64D2B" w:rsidP="00FF185B">
            <w:pPr>
              <w:rPr>
                <w:rFonts w:cs="Arial"/>
                <w:color w:val="000000"/>
                <w:szCs w:val="20"/>
                <w:lang w:val="es-CR" w:eastAsia="es-CR"/>
              </w:rPr>
            </w:pPr>
            <w:r>
              <w:rPr>
                <w:rFonts w:cs="Arial"/>
                <w:color w:val="000000"/>
                <w:szCs w:val="20"/>
                <w:lang w:val="es-CR" w:eastAsia="es-CR"/>
              </w:rPr>
              <w:t>[</w:t>
            </w:r>
            <w:r w:rsidRPr="00C11C95">
              <w:t>[E]</w:t>
            </w:r>
            <w:r w:rsidRPr="00B64D2B">
              <w:rPr>
                <w:rFonts w:cs="Arial"/>
                <w:color w:val="000000"/>
                <w:szCs w:val="20"/>
                <w:lang w:val="es-CR" w:eastAsia="es-CR"/>
              </w:rPr>
              <w:t>PendInicioEjercicioPendCierrePeriodo.</w:t>
            </w:r>
            <w:r>
              <w:rPr>
                <w:rFonts w:cs="Arial"/>
                <w:color w:val="000000"/>
                <w:szCs w:val="20"/>
                <w:lang w:val="es-CR" w:eastAsia="es-CR"/>
              </w:rPr>
              <w:t xml:space="preserve"> [A]</w:t>
            </w:r>
            <w:r w:rsidRPr="00B64D2B">
              <w:rPr>
                <w:rFonts w:cs="Arial"/>
                <w:color w:val="000000"/>
                <w:szCs w:val="20"/>
                <w:lang w:val="es-CR" w:eastAsia="es-CR"/>
              </w:rPr>
              <w:t>TotalProvisionComienzo</w:t>
            </w:r>
          </w:p>
          <w:p w14:paraId="123B0F1E" w14:textId="77777777" w:rsidR="00B64D2B" w:rsidRDefault="00B64D2B" w:rsidP="00FF185B">
            <w:pPr>
              <w:rPr>
                <w:rFonts w:cs="Arial"/>
                <w:color w:val="000000"/>
                <w:szCs w:val="20"/>
                <w:lang w:val="es-CR" w:eastAsia="es-CR"/>
              </w:rPr>
            </w:pPr>
            <w:r w:rsidRPr="00B64D2B">
              <w:rPr>
                <w:rFonts w:cs="Arial"/>
                <w:color w:val="000000"/>
                <w:szCs w:val="20"/>
                <w:lang w:val="es-CR" w:eastAsia="es-CR"/>
              </w:rPr>
              <w:t>+</w:t>
            </w:r>
          </w:p>
          <w:p w14:paraId="7EBFA346" w14:textId="77777777" w:rsidR="00F348E6" w:rsidRPr="00694D5F" w:rsidRDefault="00B64D2B" w:rsidP="00FF185B">
            <w:pPr>
              <w:rPr>
                <w:rFonts w:cs="Arial"/>
                <w:color w:val="000000"/>
                <w:szCs w:val="20"/>
                <w:lang w:val="es-CR" w:eastAsia="es-CR"/>
              </w:rPr>
            </w:pPr>
            <w:r w:rsidRPr="00C11C95">
              <w:t>[E]</w:t>
            </w:r>
            <w:r w:rsidRPr="00B64D2B">
              <w:rPr>
                <w:rFonts w:cs="Arial"/>
                <w:color w:val="000000"/>
                <w:szCs w:val="20"/>
                <w:lang w:val="es-CR" w:eastAsia="es-CR"/>
              </w:rPr>
              <w:t>PendInicioEjercicioTermCierrePeriodo.</w:t>
            </w:r>
            <w:r>
              <w:rPr>
                <w:rFonts w:cs="Arial"/>
                <w:color w:val="000000"/>
                <w:szCs w:val="20"/>
                <w:lang w:val="es-CR" w:eastAsia="es-CR"/>
              </w:rPr>
              <w:t xml:space="preserve"> [A]</w:t>
            </w:r>
            <w:r w:rsidRPr="00B64D2B">
              <w:rPr>
                <w:rFonts w:cs="Arial"/>
                <w:color w:val="000000"/>
                <w:szCs w:val="20"/>
                <w:lang w:val="es-CR" w:eastAsia="es-CR"/>
              </w:rPr>
              <w:t>TotalProvisionComienzo)-</w:t>
            </w:r>
          </w:p>
        </w:tc>
      </w:tr>
      <w:tr w:rsidR="001E7565" w:rsidRPr="00DA6959" w14:paraId="43BA918B" w14:textId="77777777" w:rsidTr="00084BEE">
        <w:trPr>
          <w:trHeight w:val="2406"/>
        </w:trPr>
        <w:tc>
          <w:tcPr>
            <w:tcW w:w="4077" w:type="dxa"/>
            <w:noWrap/>
          </w:tcPr>
          <w:p w14:paraId="0A51B077" w14:textId="77777777" w:rsidR="001E7565" w:rsidRDefault="00C75484" w:rsidP="00247695">
            <w:pPr>
              <w:rPr>
                <w:rFonts w:cs="Arial"/>
              </w:rPr>
            </w:pPr>
            <w:r>
              <w:rPr>
                <w:rFonts w:cs="Arial"/>
              </w:rPr>
              <w:t xml:space="preserve">2.10 </w:t>
            </w:r>
            <w:r w:rsidR="001E7565" w:rsidRPr="001E7565">
              <w:rPr>
                <w:rFonts w:cs="Arial"/>
              </w:rPr>
              <w:t>Total provisión ocurridos y no reportados al comienzo período</w:t>
            </w:r>
          </w:p>
        </w:tc>
        <w:tc>
          <w:tcPr>
            <w:tcW w:w="4820" w:type="dxa"/>
          </w:tcPr>
          <w:p w14:paraId="7AEB7089" w14:textId="77777777" w:rsidR="001E7565" w:rsidRDefault="001E7565" w:rsidP="008E1CD6">
            <w:r w:rsidRPr="001E7565">
              <w:t>20500500100000 Seguro directo</w:t>
            </w:r>
          </w:p>
          <w:p w14:paraId="35493786" w14:textId="77777777" w:rsidR="001E7565" w:rsidRDefault="001E7565" w:rsidP="008E1CD6"/>
          <w:p w14:paraId="54E3DDFB" w14:textId="77777777" w:rsidR="001E7565" w:rsidRDefault="001E7565" w:rsidP="008E1CD6"/>
          <w:p w14:paraId="44C7B8E8" w14:textId="77777777" w:rsidR="001E7565" w:rsidRDefault="001E7565" w:rsidP="001E7565">
            <w:r>
              <w:t>NOTA: datos correspondientes al cierre de diciembre del periodo inmediato anterior al envío del modelo.</w:t>
            </w:r>
          </w:p>
          <w:p w14:paraId="3D0D6423" w14:textId="77777777" w:rsidR="001E7565" w:rsidRPr="00DA6959" w:rsidRDefault="001E7565" w:rsidP="008E1CD6"/>
        </w:tc>
        <w:tc>
          <w:tcPr>
            <w:tcW w:w="5245" w:type="dxa"/>
          </w:tcPr>
          <w:p w14:paraId="45C773F9" w14:textId="77777777" w:rsidR="001E7565" w:rsidRDefault="00577075" w:rsidP="00FF185B">
            <w:pPr>
              <w:rPr>
                <w:rFonts w:cs="Arial"/>
                <w:color w:val="000000"/>
                <w:szCs w:val="20"/>
                <w:lang w:val="es-CR" w:eastAsia="es-CR"/>
              </w:rPr>
            </w:pPr>
            <w:r w:rsidRPr="00C11C95">
              <w:t>[E]</w:t>
            </w:r>
            <w:r>
              <w:rPr>
                <w:rFonts w:cs="Arial"/>
                <w:color w:val="000000"/>
                <w:szCs w:val="20"/>
                <w:lang w:val="es-CR" w:eastAsia="es-CR"/>
              </w:rPr>
              <w:t xml:space="preserve"> </w:t>
            </w:r>
            <w:r w:rsidRPr="00577075">
              <w:rPr>
                <w:rFonts w:cs="Arial"/>
                <w:color w:val="000000"/>
                <w:szCs w:val="20"/>
                <w:lang w:val="es-CR" w:eastAsia="es-CR"/>
              </w:rPr>
              <w:t>PendientesDeclaracion</w:t>
            </w:r>
            <w:r>
              <w:rPr>
                <w:rFonts w:cs="Arial"/>
                <w:color w:val="000000"/>
                <w:szCs w:val="20"/>
                <w:lang w:val="es-CR" w:eastAsia="es-CR"/>
              </w:rPr>
              <w:t xml:space="preserve"> [A] </w:t>
            </w:r>
            <w:r w:rsidRPr="00577075">
              <w:rPr>
                <w:rFonts w:cs="Arial"/>
                <w:color w:val="000000"/>
                <w:szCs w:val="20"/>
                <w:lang w:val="es-CR" w:eastAsia="es-CR"/>
              </w:rPr>
              <w:t>TotalProvisionOYNRComienzoPeriodo</w:t>
            </w:r>
          </w:p>
          <w:p w14:paraId="0FB8E875" w14:textId="77777777" w:rsidR="00577075" w:rsidRPr="00694D5F" w:rsidRDefault="00577075" w:rsidP="00FF185B">
            <w:pPr>
              <w:rPr>
                <w:rFonts w:cs="Arial"/>
                <w:color w:val="000000"/>
                <w:szCs w:val="20"/>
                <w:lang w:val="es-CR" w:eastAsia="es-CR"/>
              </w:rPr>
            </w:pPr>
          </w:p>
        </w:tc>
      </w:tr>
      <w:tr w:rsidR="008B66F6" w:rsidRPr="00DA6959" w14:paraId="0DC45A29" w14:textId="77777777" w:rsidTr="00D94C35">
        <w:trPr>
          <w:trHeight w:val="358"/>
        </w:trPr>
        <w:tc>
          <w:tcPr>
            <w:tcW w:w="14142" w:type="dxa"/>
            <w:gridSpan w:val="3"/>
            <w:shd w:val="clear" w:color="auto" w:fill="92CDDC" w:themeFill="accent5" w:themeFillTint="99"/>
            <w:noWrap/>
          </w:tcPr>
          <w:p w14:paraId="676E4E72" w14:textId="77777777" w:rsidR="008B66F6" w:rsidRPr="0020066B" w:rsidRDefault="008B66F6" w:rsidP="0020066B">
            <w:pPr>
              <w:jc w:val="center"/>
              <w:rPr>
                <w:rFonts w:cs="Arial"/>
                <w:b/>
                <w:color w:val="000000"/>
                <w:szCs w:val="20"/>
                <w:lang w:val="es-CR" w:eastAsia="es-CR"/>
              </w:rPr>
            </w:pPr>
            <w:r w:rsidRPr="0020066B">
              <w:rPr>
                <w:rFonts w:cs="Arial"/>
                <w:b/>
                <w:color w:val="000000"/>
                <w:szCs w:val="20"/>
                <w:lang w:val="es-CR" w:eastAsia="es-CR"/>
              </w:rPr>
              <w:t>3. Modelo de Cuenta Técnico Financiera y no Técnica</w:t>
            </w:r>
          </w:p>
        </w:tc>
      </w:tr>
      <w:tr w:rsidR="008B66F6" w:rsidRPr="00DA6959" w14:paraId="66A506C2" w14:textId="77777777" w:rsidTr="0020066B">
        <w:trPr>
          <w:trHeight w:val="711"/>
        </w:trPr>
        <w:tc>
          <w:tcPr>
            <w:tcW w:w="4077" w:type="dxa"/>
            <w:noWrap/>
          </w:tcPr>
          <w:p w14:paraId="40C39C34" w14:textId="77777777" w:rsidR="008B66F6" w:rsidRDefault="0023111E" w:rsidP="00247695">
            <w:pPr>
              <w:rPr>
                <w:rFonts w:cs="Arial"/>
              </w:rPr>
            </w:pPr>
            <w:r>
              <w:rPr>
                <w:rFonts w:cs="Arial"/>
              </w:rPr>
              <w:lastRenderedPageBreak/>
              <w:t xml:space="preserve">3.1 </w:t>
            </w:r>
            <w:r w:rsidR="008B66F6" w:rsidRPr="008B66F6">
              <w:rPr>
                <w:rFonts w:cs="Arial"/>
              </w:rPr>
              <w:t>Seguro directo</w:t>
            </w:r>
          </w:p>
        </w:tc>
        <w:tc>
          <w:tcPr>
            <w:tcW w:w="4820" w:type="dxa"/>
          </w:tcPr>
          <w:p w14:paraId="2B4C5168" w14:textId="77777777" w:rsidR="008B66F6" w:rsidRDefault="008B66F6" w:rsidP="008E1CD6">
            <w:r w:rsidRPr="008B66F6">
              <w:t>50200100000000</w:t>
            </w:r>
            <w:r w:rsidR="00AA7307">
              <w:t xml:space="preserve"> - </w:t>
            </w:r>
            <w:r w:rsidR="00AA7307" w:rsidRPr="00AA7307">
              <w:t>PRIMAS NETAS DE EXTORNOS Y ANULACIONES SEGURO DIRECTO</w:t>
            </w:r>
          </w:p>
          <w:p w14:paraId="29DBC671" w14:textId="77777777" w:rsidR="004A11BE" w:rsidRPr="00DA6959" w:rsidRDefault="004A11BE" w:rsidP="008E1CD6"/>
        </w:tc>
        <w:tc>
          <w:tcPr>
            <w:tcW w:w="5245" w:type="dxa"/>
          </w:tcPr>
          <w:p w14:paraId="6F58B7B6" w14:textId="77777777" w:rsidR="008B66F6" w:rsidRDefault="00862D5F">
            <w:pPr>
              <w:rPr>
                <w:rFonts w:cs="Arial"/>
                <w:color w:val="000000"/>
                <w:szCs w:val="20"/>
                <w:lang w:val="es-CR" w:eastAsia="es-CR"/>
              </w:rPr>
            </w:pPr>
            <w:r w:rsidRPr="00862D5F">
              <w:rPr>
                <w:rFonts w:cs="Arial"/>
                <w:color w:val="000000"/>
                <w:szCs w:val="20"/>
                <w:lang w:val="es-CR" w:eastAsia="es-CR"/>
              </w:rPr>
              <w:t>∑ DesgloseSeguroDirecto.TotalSeguroDirecto</w:t>
            </w:r>
            <w:r>
              <w:rPr>
                <w:rFonts w:cs="Arial"/>
                <w:color w:val="000000"/>
                <w:szCs w:val="20"/>
                <w:lang w:val="es-CR" w:eastAsia="es-CR"/>
              </w:rPr>
              <w:t xml:space="preserve"> </w:t>
            </w:r>
            <w:r w:rsidR="001C4EDB">
              <w:rPr>
                <w:rFonts w:cs="Arial"/>
                <w:color w:val="000000"/>
                <w:szCs w:val="20"/>
                <w:lang w:val="es-CR" w:eastAsia="es-CR"/>
              </w:rPr>
              <w:t>(</w:t>
            </w:r>
            <w:r>
              <w:rPr>
                <w:rFonts w:cs="Arial"/>
                <w:color w:val="000000"/>
                <w:szCs w:val="20"/>
                <w:lang w:val="es-CR" w:eastAsia="es-CR"/>
              </w:rPr>
              <w:t>de todos los ramos</w:t>
            </w:r>
            <w:r w:rsidR="001C4EDB">
              <w:rPr>
                <w:rFonts w:cs="Arial"/>
                <w:color w:val="000000"/>
                <w:szCs w:val="20"/>
                <w:lang w:val="es-CR" w:eastAsia="es-CR"/>
              </w:rPr>
              <w:t>)</w:t>
            </w:r>
            <w:r>
              <w:rPr>
                <w:rFonts w:cs="Arial"/>
                <w:color w:val="000000"/>
                <w:szCs w:val="20"/>
                <w:lang w:val="es-CR" w:eastAsia="es-CR"/>
              </w:rPr>
              <w:t>.</w:t>
            </w:r>
          </w:p>
          <w:p w14:paraId="398CB914" w14:textId="77777777" w:rsidR="00253572" w:rsidRPr="00694D5F" w:rsidRDefault="00253572">
            <w:pPr>
              <w:rPr>
                <w:rFonts w:cs="Arial"/>
                <w:color w:val="000000"/>
                <w:szCs w:val="20"/>
                <w:lang w:val="es-CR" w:eastAsia="es-CR"/>
              </w:rPr>
            </w:pPr>
          </w:p>
        </w:tc>
      </w:tr>
      <w:tr w:rsidR="008B66F6" w:rsidRPr="001C4EDB" w14:paraId="54BA3B3E" w14:textId="77777777" w:rsidTr="0020066B">
        <w:trPr>
          <w:trHeight w:val="692"/>
        </w:trPr>
        <w:tc>
          <w:tcPr>
            <w:tcW w:w="4077" w:type="dxa"/>
            <w:noWrap/>
          </w:tcPr>
          <w:p w14:paraId="64014027" w14:textId="77777777" w:rsidR="008B66F6" w:rsidRDefault="0023111E" w:rsidP="00247695">
            <w:pPr>
              <w:rPr>
                <w:rFonts w:cs="Arial"/>
              </w:rPr>
            </w:pPr>
            <w:r>
              <w:rPr>
                <w:rFonts w:cs="Arial"/>
              </w:rPr>
              <w:t xml:space="preserve">3.2 </w:t>
            </w:r>
            <w:r w:rsidR="001C4EDB" w:rsidRPr="001C4EDB">
              <w:rPr>
                <w:rFonts w:cs="Arial"/>
              </w:rPr>
              <w:t>Primas emitidas</w:t>
            </w:r>
          </w:p>
        </w:tc>
        <w:tc>
          <w:tcPr>
            <w:tcW w:w="4820" w:type="dxa"/>
          </w:tcPr>
          <w:p w14:paraId="1F0705CA" w14:textId="77777777" w:rsidR="008B66F6" w:rsidRPr="00DA6959" w:rsidRDefault="001C4EDB" w:rsidP="008E1CD6">
            <w:r w:rsidRPr="001C4EDB">
              <w:t>50200100100000</w:t>
            </w:r>
            <w:r w:rsidR="00AA7307">
              <w:t xml:space="preserve"> - </w:t>
            </w:r>
            <w:r w:rsidR="00AA7307" w:rsidRPr="00AA7307">
              <w:t>Primas Emitidas</w:t>
            </w:r>
          </w:p>
        </w:tc>
        <w:tc>
          <w:tcPr>
            <w:tcW w:w="5245" w:type="dxa"/>
          </w:tcPr>
          <w:p w14:paraId="6B75E641" w14:textId="77777777" w:rsidR="001C4EDB" w:rsidRDefault="001C4ED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1C4EDB">
              <w:rPr>
                <w:rFonts w:cs="Arial"/>
                <w:color w:val="000000"/>
                <w:szCs w:val="20"/>
                <w:lang w:val="es-CR" w:eastAsia="es-CR"/>
              </w:rPr>
              <w:t>DesgloseSeguroDirecto.PrimasEmitidas</w:t>
            </w:r>
            <w:r>
              <w:rPr>
                <w:rFonts w:cs="Arial"/>
                <w:color w:val="000000"/>
                <w:szCs w:val="20"/>
                <w:lang w:val="es-CR" w:eastAsia="es-CR"/>
              </w:rPr>
              <w:t xml:space="preserve"> (de todos los ramos).</w:t>
            </w:r>
          </w:p>
          <w:p w14:paraId="250F3D95" w14:textId="77777777" w:rsidR="00253572" w:rsidRPr="00694D5F" w:rsidRDefault="00253572">
            <w:pPr>
              <w:rPr>
                <w:rFonts w:cs="Arial"/>
                <w:color w:val="000000"/>
                <w:szCs w:val="20"/>
                <w:lang w:val="es-CR" w:eastAsia="es-CR"/>
              </w:rPr>
            </w:pPr>
          </w:p>
        </w:tc>
      </w:tr>
      <w:tr w:rsidR="008B66F6" w:rsidRPr="00DA6959" w14:paraId="7E909531" w14:textId="77777777" w:rsidTr="0020066B">
        <w:trPr>
          <w:trHeight w:val="845"/>
        </w:trPr>
        <w:tc>
          <w:tcPr>
            <w:tcW w:w="4077" w:type="dxa"/>
            <w:noWrap/>
          </w:tcPr>
          <w:p w14:paraId="077FA99F" w14:textId="77777777" w:rsidR="008B66F6" w:rsidRDefault="0023111E" w:rsidP="00247695">
            <w:pPr>
              <w:rPr>
                <w:rFonts w:cs="Arial"/>
              </w:rPr>
            </w:pPr>
            <w:r>
              <w:rPr>
                <w:rFonts w:cs="Arial"/>
              </w:rPr>
              <w:t xml:space="preserve">3.3 </w:t>
            </w:r>
            <w:r w:rsidR="00534ADC" w:rsidRPr="00534ADC">
              <w:rPr>
                <w:rFonts w:cs="Arial"/>
              </w:rPr>
              <w:t>Primas anuladas y extornadas del periodo</w:t>
            </w:r>
          </w:p>
        </w:tc>
        <w:tc>
          <w:tcPr>
            <w:tcW w:w="4820" w:type="dxa"/>
          </w:tcPr>
          <w:p w14:paraId="479AE20C" w14:textId="77777777" w:rsidR="00AA7307" w:rsidRDefault="00AA7307" w:rsidP="008E1CD6">
            <w:r w:rsidRPr="00AA7307">
              <w:t>50200100200000</w:t>
            </w:r>
            <w:r>
              <w:t xml:space="preserve"> - </w:t>
            </w:r>
            <w:r w:rsidRPr="00AA7307">
              <w:t>Primas anuladas del periodo</w:t>
            </w:r>
          </w:p>
          <w:p w14:paraId="1BDEC36C" w14:textId="77777777" w:rsidR="00AA7307" w:rsidRDefault="00AA7307" w:rsidP="008E1CD6">
            <w:r w:rsidRPr="00AA7307">
              <w:t xml:space="preserve"> + </w:t>
            </w:r>
          </w:p>
          <w:p w14:paraId="4BFBD0A3" w14:textId="77777777" w:rsidR="008B66F6" w:rsidRDefault="00AA7307" w:rsidP="008E1CD6">
            <w:r w:rsidRPr="00AA7307">
              <w:t>50200100400000</w:t>
            </w:r>
            <w:r>
              <w:t xml:space="preserve"> - </w:t>
            </w:r>
            <w:r w:rsidRPr="00AA7307">
              <w:t>Primas extornadas del periodo</w:t>
            </w:r>
          </w:p>
          <w:p w14:paraId="167FE538" w14:textId="77777777" w:rsidR="004A11BE" w:rsidRPr="00DA6959" w:rsidRDefault="004A11BE" w:rsidP="008E1CD6"/>
        </w:tc>
        <w:tc>
          <w:tcPr>
            <w:tcW w:w="5245" w:type="dxa"/>
          </w:tcPr>
          <w:p w14:paraId="43894D51" w14:textId="77777777" w:rsidR="00534ADC" w:rsidRDefault="00534ADC"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534ADC">
              <w:rPr>
                <w:rFonts w:cs="Arial"/>
                <w:color w:val="000000"/>
                <w:szCs w:val="20"/>
                <w:lang w:val="es-CR" w:eastAsia="es-CR"/>
              </w:rPr>
              <w:t>DesgloseSeguroDirecto.PrimasAnuladasExtornadasPeriodo</w:t>
            </w:r>
            <w:r>
              <w:rPr>
                <w:rFonts w:cs="Arial"/>
                <w:color w:val="000000"/>
                <w:szCs w:val="20"/>
                <w:lang w:val="es-CR" w:eastAsia="es-CR"/>
              </w:rPr>
              <w:t xml:space="preserve"> (de todos los ramos).</w:t>
            </w:r>
          </w:p>
          <w:p w14:paraId="0567EA35" w14:textId="77777777" w:rsidR="00253572" w:rsidRPr="00694D5F" w:rsidRDefault="00253572" w:rsidP="00FF185B">
            <w:pPr>
              <w:rPr>
                <w:rFonts w:cs="Arial"/>
                <w:color w:val="000000"/>
                <w:szCs w:val="20"/>
                <w:lang w:val="es-CR" w:eastAsia="es-CR"/>
              </w:rPr>
            </w:pPr>
          </w:p>
        </w:tc>
      </w:tr>
      <w:tr w:rsidR="008B66F6" w:rsidRPr="00DA6959" w14:paraId="6E16AB8A" w14:textId="77777777" w:rsidTr="0020066B">
        <w:trPr>
          <w:trHeight w:val="834"/>
        </w:trPr>
        <w:tc>
          <w:tcPr>
            <w:tcW w:w="4077" w:type="dxa"/>
            <w:noWrap/>
          </w:tcPr>
          <w:p w14:paraId="0BB883DF" w14:textId="77777777" w:rsidR="008B66F6" w:rsidRDefault="0023111E" w:rsidP="00247695">
            <w:pPr>
              <w:rPr>
                <w:rFonts w:cs="Arial"/>
              </w:rPr>
            </w:pPr>
            <w:r>
              <w:rPr>
                <w:rFonts w:cs="Arial"/>
              </w:rPr>
              <w:t xml:space="preserve">3.4 </w:t>
            </w:r>
            <w:r w:rsidR="00534ADC" w:rsidRPr="00534ADC">
              <w:rPr>
                <w:rFonts w:cs="Arial"/>
              </w:rPr>
              <w:t>Primas anuladas y extornadas de periodos anteriores</w:t>
            </w:r>
          </w:p>
        </w:tc>
        <w:tc>
          <w:tcPr>
            <w:tcW w:w="4820" w:type="dxa"/>
          </w:tcPr>
          <w:p w14:paraId="40A7BA48" w14:textId="77777777" w:rsidR="00AA7307" w:rsidRDefault="00AA7307" w:rsidP="008E1CD6">
            <w:r w:rsidRPr="00AA7307">
              <w:t xml:space="preserve">50200100300000 </w:t>
            </w:r>
            <w:r>
              <w:t xml:space="preserve">- </w:t>
            </w:r>
            <w:r w:rsidRPr="00AA7307">
              <w:t>Primas anuladas de periodos anteriores</w:t>
            </w:r>
          </w:p>
          <w:p w14:paraId="7DA245CD" w14:textId="77777777" w:rsidR="00AA7307" w:rsidRDefault="00AA7307" w:rsidP="008E1CD6">
            <w:r w:rsidRPr="00AA7307">
              <w:t xml:space="preserve"> + </w:t>
            </w:r>
          </w:p>
          <w:p w14:paraId="555CCE05" w14:textId="77777777" w:rsidR="008B66F6" w:rsidRDefault="00AA7307" w:rsidP="008E1CD6">
            <w:r w:rsidRPr="00AA7307">
              <w:t>50200100500000</w:t>
            </w:r>
            <w:r>
              <w:t xml:space="preserve"> - </w:t>
            </w:r>
            <w:r w:rsidRPr="00AA7307">
              <w:t>Primas extornadas de periodos anteriores</w:t>
            </w:r>
          </w:p>
          <w:p w14:paraId="64587C17" w14:textId="77777777" w:rsidR="004A11BE" w:rsidRPr="00DA6959" w:rsidRDefault="004A11BE" w:rsidP="008E1CD6"/>
        </w:tc>
        <w:tc>
          <w:tcPr>
            <w:tcW w:w="5245" w:type="dxa"/>
          </w:tcPr>
          <w:p w14:paraId="319D7C3C" w14:textId="77777777" w:rsidR="008B66F6" w:rsidRDefault="00534ADC"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534ADC">
              <w:rPr>
                <w:rFonts w:cs="Arial"/>
                <w:color w:val="000000"/>
                <w:szCs w:val="20"/>
                <w:lang w:val="es-CR" w:eastAsia="es-CR"/>
              </w:rPr>
              <w:t>DesgloseSeguroDirecto.PrimasAnuladasExtornadasPeriodosAnteriores</w:t>
            </w:r>
            <w:r>
              <w:rPr>
                <w:rFonts w:cs="Arial"/>
                <w:color w:val="000000"/>
                <w:szCs w:val="20"/>
                <w:lang w:val="es-CR" w:eastAsia="es-CR"/>
              </w:rPr>
              <w:t xml:space="preserve"> (de todos los ramos).</w:t>
            </w:r>
          </w:p>
          <w:p w14:paraId="01B3E9A2" w14:textId="77777777" w:rsidR="00253572" w:rsidRPr="00694D5F" w:rsidRDefault="00253572" w:rsidP="00FF185B">
            <w:pPr>
              <w:rPr>
                <w:rFonts w:cs="Arial"/>
                <w:color w:val="000000"/>
                <w:szCs w:val="20"/>
                <w:lang w:val="es-CR" w:eastAsia="es-CR"/>
              </w:rPr>
            </w:pPr>
          </w:p>
        </w:tc>
      </w:tr>
      <w:tr w:rsidR="008B66F6" w:rsidRPr="00DA6959" w14:paraId="004E57AA" w14:textId="77777777" w:rsidTr="0020066B">
        <w:trPr>
          <w:trHeight w:val="880"/>
        </w:trPr>
        <w:tc>
          <w:tcPr>
            <w:tcW w:w="4077" w:type="dxa"/>
            <w:noWrap/>
          </w:tcPr>
          <w:p w14:paraId="76BFB61B" w14:textId="77777777" w:rsidR="008B66F6" w:rsidRDefault="0023111E" w:rsidP="00247695">
            <w:pPr>
              <w:rPr>
                <w:rFonts w:cs="Arial"/>
              </w:rPr>
            </w:pPr>
            <w:r>
              <w:rPr>
                <w:rFonts w:cs="Arial"/>
              </w:rPr>
              <w:t xml:space="preserve">3.5 </w:t>
            </w:r>
            <w:r w:rsidR="00534ADC" w:rsidRPr="00534ADC">
              <w:rPr>
                <w:rFonts w:cs="Arial"/>
              </w:rPr>
              <w:t>Variación de primas de pólizas abiertas o flotantes</w:t>
            </w:r>
          </w:p>
        </w:tc>
        <w:tc>
          <w:tcPr>
            <w:tcW w:w="4820" w:type="dxa"/>
          </w:tcPr>
          <w:p w14:paraId="33BA2D02" w14:textId="77777777" w:rsidR="008B66F6" w:rsidRPr="00DA6959" w:rsidRDefault="00534ADC" w:rsidP="008E1CD6">
            <w:r w:rsidRPr="00534ADC">
              <w:t>50200100600000</w:t>
            </w:r>
            <w:r w:rsidR="00AA7307">
              <w:t xml:space="preserve"> - </w:t>
            </w:r>
            <w:r w:rsidR="00AA7307" w:rsidRPr="00AA7307">
              <w:t>Variación de primas de pólizas abiertas o flotantes</w:t>
            </w:r>
          </w:p>
        </w:tc>
        <w:tc>
          <w:tcPr>
            <w:tcW w:w="5245" w:type="dxa"/>
          </w:tcPr>
          <w:p w14:paraId="085D81AB" w14:textId="77777777" w:rsidR="008B66F6" w:rsidRDefault="00534ADC"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534ADC">
              <w:rPr>
                <w:rFonts w:cs="Arial"/>
                <w:color w:val="000000"/>
                <w:szCs w:val="20"/>
                <w:lang w:val="es-CR" w:eastAsia="es-CR"/>
              </w:rPr>
              <w:t>DesgloseSeguroDirecto.VariacionPrimasPolizasFlotantes</w:t>
            </w:r>
            <w:r>
              <w:rPr>
                <w:rFonts w:cs="Arial"/>
                <w:color w:val="000000"/>
                <w:szCs w:val="20"/>
                <w:lang w:val="es-CR" w:eastAsia="es-CR"/>
              </w:rPr>
              <w:t xml:space="preserve"> (de todos los ramos).</w:t>
            </w:r>
          </w:p>
          <w:p w14:paraId="06442BBB" w14:textId="77777777" w:rsidR="00253572" w:rsidRPr="00694D5F" w:rsidRDefault="00253572" w:rsidP="00FF185B">
            <w:pPr>
              <w:rPr>
                <w:rFonts w:cs="Arial"/>
                <w:color w:val="000000"/>
                <w:szCs w:val="20"/>
                <w:lang w:val="es-CR" w:eastAsia="es-CR"/>
              </w:rPr>
            </w:pPr>
          </w:p>
        </w:tc>
      </w:tr>
      <w:tr w:rsidR="008B66F6" w:rsidRPr="00DA6959" w14:paraId="4FFFB827" w14:textId="77777777" w:rsidTr="0020066B">
        <w:trPr>
          <w:trHeight w:val="737"/>
        </w:trPr>
        <w:tc>
          <w:tcPr>
            <w:tcW w:w="4077" w:type="dxa"/>
            <w:noWrap/>
          </w:tcPr>
          <w:p w14:paraId="5885C71C" w14:textId="77777777" w:rsidR="008B66F6" w:rsidRDefault="0023111E" w:rsidP="00247695">
            <w:pPr>
              <w:rPr>
                <w:rFonts w:cs="Arial"/>
              </w:rPr>
            </w:pPr>
            <w:r>
              <w:rPr>
                <w:rFonts w:cs="Arial"/>
              </w:rPr>
              <w:t xml:space="preserve">3.6 </w:t>
            </w:r>
            <w:r w:rsidR="00534ADC" w:rsidRPr="00534ADC">
              <w:rPr>
                <w:rFonts w:cs="Arial"/>
              </w:rPr>
              <w:t>Reaseguro aceptado</w:t>
            </w:r>
          </w:p>
        </w:tc>
        <w:tc>
          <w:tcPr>
            <w:tcW w:w="4820" w:type="dxa"/>
          </w:tcPr>
          <w:p w14:paraId="1F34596A" w14:textId="77777777" w:rsidR="004A11BE" w:rsidRPr="00DA6959" w:rsidRDefault="00534ADC" w:rsidP="008E1CD6">
            <w:r w:rsidRPr="00534ADC">
              <w:t>50200200000000</w:t>
            </w:r>
            <w:r w:rsidR="00AA7307">
              <w:t xml:space="preserve"> - </w:t>
            </w:r>
            <w:r w:rsidR="00AA7307" w:rsidRPr="00AA7307">
              <w:t>PRIMAS NETAS DE EXTORNOS Y ANULACIONES REASEGURO ACEPTADO.</w:t>
            </w:r>
          </w:p>
        </w:tc>
        <w:tc>
          <w:tcPr>
            <w:tcW w:w="5245" w:type="dxa"/>
          </w:tcPr>
          <w:p w14:paraId="3656EA03" w14:textId="77777777" w:rsidR="008B66F6" w:rsidRDefault="00534ADC"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534ADC">
              <w:rPr>
                <w:rFonts w:cs="Arial"/>
                <w:color w:val="000000"/>
                <w:szCs w:val="20"/>
                <w:lang w:val="es-CR" w:eastAsia="es-CR"/>
              </w:rPr>
              <w:t>DesgloseIngresoPrimas.ReaseguroAceptado</w:t>
            </w:r>
            <w:r>
              <w:rPr>
                <w:rFonts w:cs="Arial"/>
                <w:color w:val="000000"/>
                <w:szCs w:val="20"/>
                <w:lang w:val="es-CR" w:eastAsia="es-CR"/>
              </w:rPr>
              <w:t xml:space="preserve"> (de todos los ramos).</w:t>
            </w:r>
          </w:p>
          <w:p w14:paraId="3F5C38E6" w14:textId="77777777" w:rsidR="00253572" w:rsidRPr="00694D5F" w:rsidRDefault="00253572" w:rsidP="00FF185B">
            <w:pPr>
              <w:rPr>
                <w:rFonts w:cs="Arial"/>
                <w:color w:val="000000"/>
                <w:szCs w:val="20"/>
                <w:lang w:val="es-CR" w:eastAsia="es-CR"/>
              </w:rPr>
            </w:pPr>
          </w:p>
        </w:tc>
      </w:tr>
      <w:tr w:rsidR="008B66F6" w:rsidRPr="00DA6959" w14:paraId="535B5B1D" w14:textId="77777777" w:rsidTr="0020066B">
        <w:trPr>
          <w:trHeight w:val="925"/>
        </w:trPr>
        <w:tc>
          <w:tcPr>
            <w:tcW w:w="4077" w:type="dxa"/>
            <w:noWrap/>
          </w:tcPr>
          <w:p w14:paraId="20489FE3" w14:textId="77777777" w:rsidR="008B66F6" w:rsidRDefault="0023111E" w:rsidP="00247695">
            <w:pPr>
              <w:rPr>
                <w:rFonts w:cs="Arial"/>
              </w:rPr>
            </w:pPr>
            <w:r>
              <w:rPr>
                <w:rFonts w:cs="Arial"/>
              </w:rPr>
              <w:t xml:space="preserve">3.7 </w:t>
            </w:r>
            <w:r w:rsidR="00E41ABE" w:rsidRPr="00E41ABE">
              <w:rPr>
                <w:rFonts w:cs="Arial"/>
              </w:rPr>
              <w:t>Variación de la estimación por deterioro de las primas vencidas</w:t>
            </w:r>
          </w:p>
        </w:tc>
        <w:tc>
          <w:tcPr>
            <w:tcW w:w="4820" w:type="dxa"/>
          </w:tcPr>
          <w:p w14:paraId="1D2A9AA3" w14:textId="77777777" w:rsidR="00223220" w:rsidRDefault="00AA7307" w:rsidP="008E1CD6">
            <w:r w:rsidRPr="00AA7307">
              <w:t>40500100400000</w:t>
            </w:r>
            <w:r w:rsidR="00223220">
              <w:t xml:space="preserve"> - </w:t>
            </w:r>
            <w:r w:rsidR="00223220" w:rsidRPr="00223220">
              <w:t>Gastos por estimación de deterioro e incobrabilidad de primas vencidas</w:t>
            </w:r>
          </w:p>
          <w:p w14:paraId="067B2A86" w14:textId="77777777" w:rsidR="00223220" w:rsidRDefault="00AA7307" w:rsidP="008E1CD6">
            <w:r w:rsidRPr="00AA7307">
              <w:t xml:space="preserve"> - </w:t>
            </w:r>
          </w:p>
          <w:p w14:paraId="3E1AF8D9" w14:textId="77777777" w:rsidR="008B66F6" w:rsidRDefault="00AA7307" w:rsidP="008E1CD6">
            <w:r w:rsidRPr="00AA7307">
              <w:t>50500200400000</w:t>
            </w:r>
            <w:r w:rsidR="00223220">
              <w:t xml:space="preserve"> - </w:t>
            </w:r>
            <w:r w:rsidR="00223220" w:rsidRPr="00223220">
              <w:t>Disminución de estimaciones para primas vencidas</w:t>
            </w:r>
          </w:p>
          <w:p w14:paraId="2BC97014" w14:textId="77777777" w:rsidR="004A11BE" w:rsidRPr="00DA6959" w:rsidRDefault="004A11BE" w:rsidP="008E1CD6"/>
        </w:tc>
        <w:tc>
          <w:tcPr>
            <w:tcW w:w="5245" w:type="dxa"/>
          </w:tcPr>
          <w:p w14:paraId="69DD8189" w14:textId="77777777" w:rsidR="008B66F6" w:rsidRDefault="00E41ABE"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E41ABE">
              <w:rPr>
                <w:rFonts w:cs="Arial"/>
                <w:color w:val="000000"/>
                <w:szCs w:val="20"/>
                <w:lang w:val="es-CR" w:eastAsia="es-CR"/>
              </w:rPr>
              <w:t>DesgloseIngresoPrimas.VariacionEstimacionDeterioroPrimasVencidas</w:t>
            </w:r>
            <w:r>
              <w:rPr>
                <w:rFonts w:cs="Arial"/>
                <w:color w:val="000000"/>
                <w:szCs w:val="20"/>
                <w:lang w:val="es-CR" w:eastAsia="es-CR"/>
              </w:rPr>
              <w:t xml:space="preserve"> (de todos los ramos).</w:t>
            </w:r>
          </w:p>
          <w:p w14:paraId="71BF4F8A" w14:textId="77777777" w:rsidR="00253572" w:rsidRPr="00694D5F" w:rsidRDefault="00253572" w:rsidP="00FF185B">
            <w:pPr>
              <w:rPr>
                <w:rFonts w:cs="Arial"/>
                <w:color w:val="000000"/>
                <w:szCs w:val="20"/>
                <w:lang w:val="es-CR" w:eastAsia="es-CR"/>
              </w:rPr>
            </w:pPr>
          </w:p>
        </w:tc>
      </w:tr>
      <w:tr w:rsidR="00F64BA1" w:rsidRPr="00DA6959" w14:paraId="0BA55196" w14:textId="77777777" w:rsidTr="00534ADC">
        <w:trPr>
          <w:trHeight w:val="925"/>
        </w:trPr>
        <w:tc>
          <w:tcPr>
            <w:tcW w:w="4077" w:type="dxa"/>
            <w:noWrap/>
          </w:tcPr>
          <w:p w14:paraId="72C35CA5" w14:textId="77777777" w:rsidR="00F64BA1" w:rsidRPr="00E41ABE" w:rsidRDefault="0023111E" w:rsidP="00247695">
            <w:pPr>
              <w:rPr>
                <w:rFonts w:cs="Arial"/>
              </w:rPr>
            </w:pPr>
            <w:r>
              <w:rPr>
                <w:rFonts w:cs="Arial"/>
              </w:rPr>
              <w:t xml:space="preserve">3.8 </w:t>
            </w:r>
            <w:r w:rsidR="00F64BA1" w:rsidRPr="00F64BA1">
              <w:rPr>
                <w:rFonts w:cs="Arial"/>
              </w:rPr>
              <w:t>Primas del reaseguro cedido y retrocedido</w:t>
            </w:r>
          </w:p>
        </w:tc>
        <w:tc>
          <w:tcPr>
            <w:tcW w:w="4820" w:type="dxa"/>
          </w:tcPr>
          <w:p w14:paraId="4BC62279" w14:textId="77777777" w:rsidR="00223220" w:rsidRDefault="00AA7307" w:rsidP="008E1CD6">
            <w:r w:rsidRPr="00AA7307">
              <w:t xml:space="preserve">40400100000000 </w:t>
            </w:r>
            <w:r w:rsidR="00223220">
              <w:t xml:space="preserve">- </w:t>
            </w:r>
            <w:r w:rsidR="00223220" w:rsidRPr="00223220">
              <w:t>PRIMAS CEDIDAS POR REASEGURO CEDIDO</w:t>
            </w:r>
          </w:p>
          <w:p w14:paraId="0B25519B" w14:textId="77777777" w:rsidR="00223220" w:rsidRDefault="00223220" w:rsidP="008E1CD6">
            <w:r>
              <w:t xml:space="preserve"> </w:t>
            </w:r>
            <w:r w:rsidR="00AA7307" w:rsidRPr="00AA7307">
              <w:t xml:space="preserve">+ </w:t>
            </w:r>
          </w:p>
          <w:p w14:paraId="31B84C06" w14:textId="77777777" w:rsidR="004A11BE" w:rsidRPr="00DA6959" w:rsidRDefault="00AA7307" w:rsidP="008E1CD6">
            <w:r w:rsidRPr="00AA7307">
              <w:t>40400200000000</w:t>
            </w:r>
            <w:r w:rsidR="00223220">
              <w:t xml:space="preserve"> - </w:t>
            </w:r>
            <w:r w:rsidR="00223220" w:rsidRPr="00223220">
              <w:t>PRIMAS CEDIDAS POR REASEGURO RETROCEDIDO</w:t>
            </w:r>
          </w:p>
        </w:tc>
        <w:tc>
          <w:tcPr>
            <w:tcW w:w="5245" w:type="dxa"/>
          </w:tcPr>
          <w:p w14:paraId="06495C2C" w14:textId="77777777" w:rsidR="00F64BA1" w:rsidRDefault="00F64BA1"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F64BA1">
              <w:rPr>
                <w:rFonts w:cs="Arial"/>
                <w:color w:val="000000"/>
                <w:szCs w:val="20"/>
                <w:lang w:val="es-CR" w:eastAsia="es-CR"/>
              </w:rPr>
              <w:t>DesglosePrimasReaseguroCedidoRetrocedido.TotalPrimasReaseguroCedidoRetrocedido</w:t>
            </w:r>
            <w:r>
              <w:rPr>
                <w:rFonts w:cs="Arial"/>
                <w:color w:val="000000"/>
                <w:szCs w:val="20"/>
                <w:lang w:val="es-CR" w:eastAsia="es-CR"/>
              </w:rPr>
              <w:t xml:space="preserve"> (de todos los ramos).</w:t>
            </w:r>
          </w:p>
          <w:p w14:paraId="4761BD3B" w14:textId="77777777" w:rsidR="00253572" w:rsidRPr="00862D5F" w:rsidRDefault="00253572" w:rsidP="00FF185B">
            <w:pPr>
              <w:rPr>
                <w:rFonts w:cs="Arial"/>
                <w:color w:val="000000"/>
                <w:szCs w:val="20"/>
                <w:lang w:val="es-CR" w:eastAsia="es-CR"/>
              </w:rPr>
            </w:pPr>
          </w:p>
        </w:tc>
      </w:tr>
      <w:tr w:rsidR="00F64BA1" w:rsidRPr="00DA6959" w14:paraId="1ABDCA1B" w14:textId="77777777" w:rsidTr="00534ADC">
        <w:trPr>
          <w:trHeight w:val="925"/>
        </w:trPr>
        <w:tc>
          <w:tcPr>
            <w:tcW w:w="4077" w:type="dxa"/>
            <w:noWrap/>
          </w:tcPr>
          <w:p w14:paraId="6037901A" w14:textId="77777777" w:rsidR="00F64BA1" w:rsidRPr="00E41ABE" w:rsidRDefault="0023111E" w:rsidP="00247695">
            <w:pPr>
              <w:rPr>
                <w:rFonts w:cs="Arial"/>
              </w:rPr>
            </w:pPr>
            <w:r>
              <w:rPr>
                <w:rFonts w:cs="Arial"/>
              </w:rPr>
              <w:lastRenderedPageBreak/>
              <w:t xml:space="preserve">3.9 </w:t>
            </w:r>
            <w:r w:rsidR="00997C67" w:rsidRPr="00997C67">
              <w:rPr>
                <w:rFonts w:cs="Arial"/>
              </w:rPr>
              <w:t>Variación de la provisión para primas no devengadas y para insuficiencia de primas</w:t>
            </w:r>
          </w:p>
        </w:tc>
        <w:tc>
          <w:tcPr>
            <w:tcW w:w="4820" w:type="dxa"/>
          </w:tcPr>
          <w:p w14:paraId="4EA02084" w14:textId="77777777" w:rsidR="004B35F6" w:rsidRDefault="00AA7307" w:rsidP="008E1CD6">
            <w:r w:rsidRPr="00AA7307">
              <w:t>40800100100000</w:t>
            </w:r>
            <w:r w:rsidR="004B35F6">
              <w:t xml:space="preserve"> - </w:t>
            </w:r>
            <w:r w:rsidR="004B35F6" w:rsidRPr="004B35F6">
              <w:t>Provisiones para primas no devengadas e insuficiencia de primas</w:t>
            </w:r>
          </w:p>
          <w:p w14:paraId="700C5772" w14:textId="77777777" w:rsidR="004B35F6" w:rsidRDefault="00AA7307" w:rsidP="008E1CD6">
            <w:r w:rsidRPr="00AA7307">
              <w:t xml:space="preserve"> - </w:t>
            </w:r>
          </w:p>
          <w:p w14:paraId="2483950B" w14:textId="77777777" w:rsidR="00F64BA1" w:rsidRDefault="00AA7307" w:rsidP="008E1CD6">
            <w:r w:rsidRPr="00AA7307">
              <w:t>50700100100000</w:t>
            </w:r>
            <w:r w:rsidR="004B35F6">
              <w:t xml:space="preserve"> - </w:t>
            </w:r>
            <w:r w:rsidR="004B35F6" w:rsidRPr="004B35F6">
              <w:t>Provisiones para primas no devengadas e insuficiencia de primas</w:t>
            </w:r>
          </w:p>
          <w:p w14:paraId="66F99EBC" w14:textId="77777777" w:rsidR="004A11BE" w:rsidRPr="00DA6959" w:rsidRDefault="004A11BE" w:rsidP="008E1CD6"/>
        </w:tc>
        <w:tc>
          <w:tcPr>
            <w:tcW w:w="5245" w:type="dxa"/>
          </w:tcPr>
          <w:p w14:paraId="114B870A" w14:textId="77777777" w:rsidR="00F64BA1" w:rsidRDefault="00997C67"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997C67">
              <w:rPr>
                <w:rFonts w:cs="Arial"/>
                <w:color w:val="000000"/>
                <w:szCs w:val="20"/>
                <w:lang w:val="es-CR" w:eastAsia="es-CR"/>
              </w:rPr>
              <w:t>DesgloseVariacionProvisionPrimasNoDevengadasParaInsuficienciaPrimas.TotalVariacionProvisionPrimasNoDevengadasParaInsuficienciaPrimas</w:t>
            </w:r>
            <w:r>
              <w:rPr>
                <w:rFonts w:cs="Arial"/>
                <w:color w:val="000000"/>
                <w:szCs w:val="20"/>
                <w:lang w:val="es-CR" w:eastAsia="es-CR"/>
              </w:rPr>
              <w:t xml:space="preserve"> (de todos los ramos).</w:t>
            </w:r>
          </w:p>
          <w:p w14:paraId="19883DF6" w14:textId="77777777" w:rsidR="00997C67" w:rsidRPr="00862D5F" w:rsidRDefault="00997C67" w:rsidP="00FF185B">
            <w:pPr>
              <w:rPr>
                <w:rFonts w:cs="Arial"/>
                <w:color w:val="000000"/>
                <w:szCs w:val="20"/>
                <w:lang w:val="es-CR" w:eastAsia="es-CR"/>
              </w:rPr>
            </w:pPr>
          </w:p>
        </w:tc>
      </w:tr>
      <w:tr w:rsidR="00F64BA1" w:rsidRPr="00DA6959" w14:paraId="57872C74" w14:textId="77777777" w:rsidTr="0020066B">
        <w:trPr>
          <w:trHeight w:val="670"/>
        </w:trPr>
        <w:tc>
          <w:tcPr>
            <w:tcW w:w="4077" w:type="dxa"/>
            <w:noWrap/>
          </w:tcPr>
          <w:p w14:paraId="7DFF2913" w14:textId="77777777" w:rsidR="00F64BA1" w:rsidRPr="00E41ABE" w:rsidRDefault="0023111E" w:rsidP="00247695">
            <w:pPr>
              <w:rPr>
                <w:rFonts w:cs="Arial"/>
              </w:rPr>
            </w:pPr>
            <w:r>
              <w:rPr>
                <w:rFonts w:cs="Arial"/>
              </w:rPr>
              <w:t xml:space="preserve">3.10 </w:t>
            </w:r>
            <w:r w:rsidR="00997C67" w:rsidRPr="00997C67">
              <w:rPr>
                <w:rFonts w:cs="Arial"/>
              </w:rPr>
              <w:t>Seguro directo de Siniestros Pagados</w:t>
            </w:r>
          </w:p>
        </w:tc>
        <w:tc>
          <w:tcPr>
            <w:tcW w:w="4820" w:type="dxa"/>
          </w:tcPr>
          <w:p w14:paraId="40D7B1BE" w14:textId="77777777" w:rsidR="00F64BA1" w:rsidRPr="00DA6959" w:rsidRDefault="00997C67" w:rsidP="008E1CD6">
            <w:r w:rsidRPr="00997C67">
              <w:t>40200100000000</w:t>
            </w:r>
            <w:r w:rsidR="0092284E">
              <w:t xml:space="preserve"> - </w:t>
            </w:r>
            <w:r w:rsidR="0092284E" w:rsidRPr="0092284E">
              <w:t>SINIESTROS PAGADOS SEGURO DIRECTO</w:t>
            </w:r>
          </w:p>
        </w:tc>
        <w:tc>
          <w:tcPr>
            <w:tcW w:w="5245" w:type="dxa"/>
          </w:tcPr>
          <w:p w14:paraId="2DCA98F8" w14:textId="77777777" w:rsidR="00F64BA1" w:rsidRDefault="00997C67"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997C67">
              <w:rPr>
                <w:rFonts w:cs="Arial"/>
                <w:color w:val="000000"/>
                <w:szCs w:val="20"/>
                <w:lang w:val="es-CR" w:eastAsia="es-CR"/>
              </w:rPr>
              <w:t>DesgloseSiniestrosPagados.SeguroDirecto</w:t>
            </w:r>
            <w:r>
              <w:rPr>
                <w:rFonts w:cs="Arial"/>
                <w:color w:val="000000"/>
                <w:szCs w:val="20"/>
                <w:lang w:val="es-CR" w:eastAsia="es-CR"/>
              </w:rPr>
              <w:t xml:space="preserve"> (de todos los ramos).</w:t>
            </w:r>
          </w:p>
          <w:p w14:paraId="505B3EDB" w14:textId="77777777" w:rsidR="00253572" w:rsidRPr="00862D5F" w:rsidRDefault="00253572" w:rsidP="00FF185B">
            <w:pPr>
              <w:rPr>
                <w:rFonts w:cs="Arial"/>
                <w:color w:val="000000"/>
                <w:szCs w:val="20"/>
                <w:lang w:val="es-CR" w:eastAsia="es-CR"/>
              </w:rPr>
            </w:pPr>
          </w:p>
        </w:tc>
      </w:tr>
      <w:tr w:rsidR="00F64BA1" w:rsidRPr="00DA6959" w14:paraId="6B08C27F" w14:textId="77777777" w:rsidTr="0020066B">
        <w:trPr>
          <w:trHeight w:val="696"/>
        </w:trPr>
        <w:tc>
          <w:tcPr>
            <w:tcW w:w="4077" w:type="dxa"/>
            <w:noWrap/>
          </w:tcPr>
          <w:p w14:paraId="77C13042" w14:textId="77777777" w:rsidR="00F64BA1" w:rsidRPr="00E41ABE" w:rsidRDefault="0023111E" w:rsidP="00247695">
            <w:pPr>
              <w:rPr>
                <w:rFonts w:cs="Arial"/>
              </w:rPr>
            </w:pPr>
            <w:r>
              <w:rPr>
                <w:rFonts w:cs="Arial"/>
              </w:rPr>
              <w:t xml:space="preserve">3.11 </w:t>
            </w:r>
            <w:r w:rsidR="00885A3B" w:rsidRPr="00885A3B">
              <w:rPr>
                <w:rFonts w:cs="Arial"/>
              </w:rPr>
              <w:t>Reaseguro aceptado de Siniestros Pagados</w:t>
            </w:r>
          </w:p>
        </w:tc>
        <w:tc>
          <w:tcPr>
            <w:tcW w:w="4820" w:type="dxa"/>
          </w:tcPr>
          <w:p w14:paraId="4965572D" w14:textId="77777777" w:rsidR="00F64BA1" w:rsidRPr="00DA6959" w:rsidRDefault="00885A3B" w:rsidP="008E1CD6">
            <w:r w:rsidRPr="00885A3B">
              <w:t>40200200000000</w:t>
            </w:r>
            <w:r w:rsidR="0092284E">
              <w:t xml:space="preserve"> - </w:t>
            </w:r>
            <w:r w:rsidR="0092284E" w:rsidRPr="0092284E">
              <w:t>SINIESTROS PAGADOS REASEGURO ACEPTADO</w:t>
            </w:r>
          </w:p>
        </w:tc>
        <w:tc>
          <w:tcPr>
            <w:tcW w:w="5245" w:type="dxa"/>
          </w:tcPr>
          <w:p w14:paraId="4FCE3549" w14:textId="77777777" w:rsidR="00F64BA1" w:rsidRDefault="00885A3B"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885A3B">
              <w:rPr>
                <w:rFonts w:cs="Arial"/>
                <w:color w:val="000000"/>
                <w:szCs w:val="20"/>
                <w:lang w:val="es-CR" w:eastAsia="es-CR"/>
              </w:rPr>
              <w:t>DesgloseSiniestrosPagados.ReaseguroAceptado</w:t>
            </w:r>
            <w:r>
              <w:rPr>
                <w:rFonts w:cs="Arial"/>
                <w:color w:val="000000"/>
                <w:szCs w:val="20"/>
                <w:lang w:val="es-CR" w:eastAsia="es-CR"/>
              </w:rPr>
              <w:t xml:space="preserve"> (de todos los ramos).</w:t>
            </w:r>
          </w:p>
          <w:p w14:paraId="34DF067D" w14:textId="77777777" w:rsidR="00253572" w:rsidRPr="00862D5F" w:rsidRDefault="00253572" w:rsidP="00FF185B">
            <w:pPr>
              <w:rPr>
                <w:rFonts w:cs="Arial"/>
                <w:color w:val="000000"/>
                <w:szCs w:val="20"/>
                <w:lang w:val="es-CR" w:eastAsia="es-CR"/>
              </w:rPr>
            </w:pPr>
          </w:p>
        </w:tc>
      </w:tr>
      <w:tr w:rsidR="00F64BA1" w:rsidRPr="00DA6959" w14:paraId="5E2C446F" w14:textId="77777777" w:rsidTr="00534ADC">
        <w:trPr>
          <w:trHeight w:val="925"/>
        </w:trPr>
        <w:tc>
          <w:tcPr>
            <w:tcW w:w="4077" w:type="dxa"/>
            <w:noWrap/>
          </w:tcPr>
          <w:p w14:paraId="4A1A8137" w14:textId="77777777" w:rsidR="00F64BA1" w:rsidRPr="00E41ABE" w:rsidRDefault="0023111E" w:rsidP="00247695">
            <w:pPr>
              <w:rPr>
                <w:rFonts w:cs="Arial"/>
              </w:rPr>
            </w:pPr>
            <w:r>
              <w:rPr>
                <w:rFonts w:cs="Arial"/>
              </w:rPr>
              <w:t xml:space="preserve">3.12 </w:t>
            </w:r>
            <w:r w:rsidR="00885A3B" w:rsidRPr="00885A3B">
              <w:rPr>
                <w:rFonts w:cs="Arial"/>
              </w:rPr>
              <w:t>Siniestros y gastos recuperados por reaseguro cedido y retrocedido</w:t>
            </w:r>
          </w:p>
        </w:tc>
        <w:tc>
          <w:tcPr>
            <w:tcW w:w="4820" w:type="dxa"/>
          </w:tcPr>
          <w:p w14:paraId="75DBF737" w14:textId="77777777" w:rsidR="0092284E" w:rsidRDefault="00AA7307" w:rsidP="008E1CD6">
            <w:r w:rsidRPr="00AA7307">
              <w:t>50400100000000</w:t>
            </w:r>
            <w:r w:rsidR="0092284E">
              <w:t xml:space="preserve"> - </w:t>
            </w:r>
            <w:r w:rsidR="0092284E" w:rsidRPr="0092284E">
              <w:t>SINIESTROS Y GASTOS RECUPERADOS, REASEGURO CEDIDO</w:t>
            </w:r>
          </w:p>
          <w:p w14:paraId="12A7E9D3" w14:textId="77777777" w:rsidR="0092284E" w:rsidRDefault="00AA7307" w:rsidP="008E1CD6">
            <w:r w:rsidRPr="00AA7307">
              <w:t xml:space="preserve"> + </w:t>
            </w:r>
          </w:p>
          <w:p w14:paraId="4EC20C68" w14:textId="77777777" w:rsidR="00F64BA1" w:rsidRDefault="00AA7307" w:rsidP="008E1CD6">
            <w:r w:rsidRPr="00AA7307">
              <w:t>50400200000000</w:t>
            </w:r>
            <w:r w:rsidR="0092284E">
              <w:t xml:space="preserve"> - </w:t>
            </w:r>
            <w:r w:rsidR="0092284E" w:rsidRPr="0092284E">
              <w:t>INIESTROS Y GASTOS RECUPERADOS SEGURO RETROCEDIDO</w:t>
            </w:r>
          </w:p>
          <w:p w14:paraId="0562D9EF" w14:textId="77777777" w:rsidR="004A11BE" w:rsidRPr="00DA6959" w:rsidRDefault="004A11BE" w:rsidP="008E1CD6"/>
        </w:tc>
        <w:tc>
          <w:tcPr>
            <w:tcW w:w="5245" w:type="dxa"/>
          </w:tcPr>
          <w:p w14:paraId="3C4F6BBC" w14:textId="77777777" w:rsidR="00F64BA1" w:rsidRDefault="00885A3B"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885A3B">
              <w:rPr>
                <w:rFonts w:cs="Arial"/>
                <w:color w:val="000000"/>
                <w:szCs w:val="20"/>
                <w:lang w:val="es-CR" w:eastAsia="es-CR"/>
              </w:rPr>
              <w:t>SiniestralidadNetaReaseguro.SiniestrosGastosRecuperadosPorReaseguroCedidoRetrocedido</w:t>
            </w:r>
            <w:r>
              <w:rPr>
                <w:rFonts w:cs="Arial"/>
                <w:color w:val="000000"/>
                <w:szCs w:val="20"/>
                <w:lang w:val="es-CR" w:eastAsia="es-CR"/>
              </w:rPr>
              <w:t xml:space="preserve"> (de todos los ramos).</w:t>
            </w:r>
          </w:p>
          <w:p w14:paraId="4DE4D0D4" w14:textId="77777777" w:rsidR="00885A3B" w:rsidRPr="00862D5F" w:rsidRDefault="00885A3B" w:rsidP="00FF185B">
            <w:pPr>
              <w:rPr>
                <w:rFonts w:cs="Arial"/>
                <w:color w:val="000000"/>
                <w:szCs w:val="20"/>
                <w:lang w:val="es-CR" w:eastAsia="es-CR"/>
              </w:rPr>
            </w:pPr>
          </w:p>
        </w:tc>
      </w:tr>
      <w:tr w:rsidR="00F64BA1" w:rsidRPr="00DA6959" w14:paraId="2828243A" w14:textId="77777777" w:rsidTr="00534ADC">
        <w:trPr>
          <w:trHeight w:val="925"/>
        </w:trPr>
        <w:tc>
          <w:tcPr>
            <w:tcW w:w="4077" w:type="dxa"/>
            <w:noWrap/>
          </w:tcPr>
          <w:p w14:paraId="634A33FC" w14:textId="77777777" w:rsidR="00F64BA1" w:rsidRPr="00E41ABE" w:rsidRDefault="0023111E" w:rsidP="00247695">
            <w:pPr>
              <w:rPr>
                <w:rFonts w:cs="Arial"/>
              </w:rPr>
            </w:pPr>
            <w:r>
              <w:rPr>
                <w:rFonts w:cs="Arial"/>
              </w:rPr>
              <w:t xml:space="preserve">3.13 </w:t>
            </w:r>
            <w:r w:rsidR="00613568" w:rsidRPr="00613568">
              <w:rPr>
                <w:rFonts w:cs="Arial"/>
              </w:rPr>
              <w:t>Variación de la provisión para siniestros</w:t>
            </w:r>
          </w:p>
        </w:tc>
        <w:tc>
          <w:tcPr>
            <w:tcW w:w="4820" w:type="dxa"/>
          </w:tcPr>
          <w:p w14:paraId="30B92656" w14:textId="77777777" w:rsidR="0092284E" w:rsidRDefault="00AA7307" w:rsidP="008E1CD6">
            <w:r w:rsidRPr="00AA7307">
              <w:t>40800100300000</w:t>
            </w:r>
            <w:r w:rsidR="0092284E">
              <w:t xml:space="preserve"> - </w:t>
            </w:r>
            <w:r w:rsidR="0092284E" w:rsidRPr="0092284E">
              <w:t>Provisiones para siniestros.</w:t>
            </w:r>
          </w:p>
          <w:p w14:paraId="4A007846" w14:textId="77777777" w:rsidR="0092284E" w:rsidRDefault="00AA7307" w:rsidP="008E1CD6">
            <w:r w:rsidRPr="00AA7307">
              <w:t xml:space="preserve"> - </w:t>
            </w:r>
          </w:p>
          <w:p w14:paraId="0F12F6C4" w14:textId="77777777" w:rsidR="00F64BA1" w:rsidRPr="00DA6959" w:rsidRDefault="00AA7307" w:rsidP="008E1CD6">
            <w:r w:rsidRPr="00AA7307">
              <w:t>50700100300000</w:t>
            </w:r>
            <w:r w:rsidR="0092284E">
              <w:t xml:space="preserve"> - </w:t>
            </w:r>
            <w:r w:rsidR="0092284E" w:rsidRPr="0092284E">
              <w:t>Provisiones para siniestros</w:t>
            </w:r>
          </w:p>
        </w:tc>
        <w:tc>
          <w:tcPr>
            <w:tcW w:w="5245" w:type="dxa"/>
          </w:tcPr>
          <w:p w14:paraId="65916ECE" w14:textId="77777777" w:rsidR="00F64BA1" w:rsidRDefault="00613568"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613568">
              <w:rPr>
                <w:rFonts w:cs="Arial"/>
                <w:color w:val="000000"/>
                <w:szCs w:val="20"/>
                <w:lang w:val="es-CR" w:eastAsia="es-CR"/>
              </w:rPr>
              <w:t>DesgloseVariacionProvisionParaSiniestros.TotalVariacionProvisionParaSiniestros</w:t>
            </w:r>
            <w:r>
              <w:rPr>
                <w:rFonts w:cs="Arial"/>
                <w:color w:val="000000"/>
                <w:szCs w:val="20"/>
                <w:lang w:val="es-CR" w:eastAsia="es-CR"/>
              </w:rPr>
              <w:t xml:space="preserve"> (de todos los ramos).</w:t>
            </w:r>
          </w:p>
          <w:p w14:paraId="1754B81E" w14:textId="77777777" w:rsidR="00253572" w:rsidRPr="00862D5F" w:rsidRDefault="00253572" w:rsidP="00FF185B">
            <w:pPr>
              <w:rPr>
                <w:rFonts w:cs="Arial"/>
                <w:color w:val="000000"/>
                <w:szCs w:val="20"/>
                <w:lang w:val="es-CR" w:eastAsia="es-CR"/>
              </w:rPr>
            </w:pPr>
          </w:p>
        </w:tc>
      </w:tr>
      <w:tr w:rsidR="00F64BA1" w:rsidRPr="00DA6959" w14:paraId="6FF3A560" w14:textId="77777777" w:rsidTr="00534ADC">
        <w:trPr>
          <w:trHeight w:val="925"/>
        </w:trPr>
        <w:tc>
          <w:tcPr>
            <w:tcW w:w="4077" w:type="dxa"/>
            <w:noWrap/>
          </w:tcPr>
          <w:p w14:paraId="270289EE" w14:textId="77777777" w:rsidR="00F64BA1" w:rsidRPr="00E41ABE" w:rsidRDefault="0023111E" w:rsidP="00247695">
            <w:pPr>
              <w:rPr>
                <w:rFonts w:cs="Arial"/>
              </w:rPr>
            </w:pPr>
            <w:r>
              <w:rPr>
                <w:rFonts w:cs="Arial"/>
              </w:rPr>
              <w:t xml:space="preserve">3.14 </w:t>
            </w:r>
            <w:r w:rsidR="00253572" w:rsidRPr="00253572">
              <w:rPr>
                <w:rFonts w:cs="Arial"/>
              </w:rPr>
              <w:t>Prestaciones y gastos por participación en beneficios y extornos</w:t>
            </w:r>
          </w:p>
        </w:tc>
        <w:tc>
          <w:tcPr>
            <w:tcW w:w="4820" w:type="dxa"/>
          </w:tcPr>
          <w:p w14:paraId="27724688" w14:textId="77777777" w:rsidR="00F64BA1" w:rsidRPr="00DA6959" w:rsidRDefault="00253572" w:rsidP="008E1CD6">
            <w:r w:rsidRPr="00253572">
              <w:t>40200300000000</w:t>
            </w:r>
            <w:r w:rsidR="0092284E">
              <w:t xml:space="preserve"> - </w:t>
            </w:r>
            <w:r w:rsidR="0092284E" w:rsidRPr="0092284E">
              <w:t>PARTICIPACIÓN EN BENEFICIOS Y EXTORNOS</w:t>
            </w:r>
          </w:p>
        </w:tc>
        <w:tc>
          <w:tcPr>
            <w:tcW w:w="5245" w:type="dxa"/>
          </w:tcPr>
          <w:p w14:paraId="6608856D" w14:textId="77777777" w:rsidR="00253572" w:rsidRPr="00862D5F" w:rsidRDefault="00253572"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253572">
              <w:rPr>
                <w:rFonts w:cs="Arial"/>
                <w:color w:val="000000"/>
                <w:szCs w:val="20"/>
                <w:lang w:val="es-CR" w:eastAsia="es-CR"/>
              </w:rPr>
              <w:t>DesgloseParticipacionBeneficiosExtornos.PrestacionesGastosParticipacionBeneficiosExtornos</w:t>
            </w:r>
            <w:r>
              <w:rPr>
                <w:rFonts w:cs="Arial"/>
                <w:color w:val="000000"/>
                <w:szCs w:val="20"/>
                <w:lang w:val="es-CR" w:eastAsia="es-CR"/>
              </w:rPr>
              <w:t xml:space="preserve"> (de todos los ramos).</w:t>
            </w:r>
          </w:p>
        </w:tc>
      </w:tr>
      <w:tr w:rsidR="00F64BA1" w:rsidRPr="00DA6959" w14:paraId="31C643E8" w14:textId="77777777" w:rsidTr="00534ADC">
        <w:trPr>
          <w:trHeight w:val="925"/>
        </w:trPr>
        <w:tc>
          <w:tcPr>
            <w:tcW w:w="4077" w:type="dxa"/>
            <w:noWrap/>
          </w:tcPr>
          <w:p w14:paraId="711C3A99" w14:textId="77777777" w:rsidR="00F64BA1" w:rsidRPr="00E41ABE" w:rsidRDefault="0023111E" w:rsidP="00247695">
            <w:pPr>
              <w:rPr>
                <w:rFonts w:cs="Arial"/>
              </w:rPr>
            </w:pPr>
            <w:r>
              <w:rPr>
                <w:rFonts w:cs="Arial"/>
              </w:rPr>
              <w:t xml:space="preserve">3.15 </w:t>
            </w:r>
            <w:r w:rsidR="00253572" w:rsidRPr="00253572">
              <w:rPr>
                <w:rFonts w:cs="Arial"/>
              </w:rPr>
              <w:t>Variación de la provisión para participación en beneficios y extornos</w:t>
            </w:r>
          </w:p>
        </w:tc>
        <w:tc>
          <w:tcPr>
            <w:tcW w:w="4820" w:type="dxa"/>
          </w:tcPr>
          <w:p w14:paraId="630100FB" w14:textId="77777777" w:rsidR="004D74AF" w:rsidRDefault="00AA7307" w:rsidP="008E1CD6">
            <w:r w:rsidRPr="00AA7307">
              <w:t>40800100400000</w:t>
            </w:r>
            <w:r w:rsidR="004D74AF">
              <w:t xml:space="preserve"> - </w:t>
            </w:r>
            <w:r w:rsidR="00F70B39" w:rsidRPr="00F70B39">
              <w:t>Provisiones para participación en los beneficios y extornos</w:t>
            </w:r>
          </w:p>
          <w:p w14:paraId="388F91B3" w14:textId="77777777" w:rsidR="004D74AF" w:rsidRDefault="00AA7307" w:rsidP="008E1CD6">
            <w:r w:rsidRPr="00AA7307">
              <w:t xml:space="preserve"> - </w:t>
            </w:r>
          </w:p>
          <w:p w14:paraId="76D544CF" w14:textId="77777777" w:rsidR="00F64BA1" w:rsidRPr="00DA6959" w:rsidRDefault="00AA7307" w:rsidP="008E1CD6">
            <w:r w:rsidRPr="00AA7307">
              <w:t>50700100400000</w:t>
            </w:r>
            <w:r w:rsidR="004D74AF">
              <w:t xml:space="preserve"> - </w:t>
            </w:r>
            <w:r w:rsidR="00F70B39" w:rsidRPr="00F70B39">
              <w:t>Provisiones para participación en los beneficios y extornos</w:t>
            </w:r>
          </w:p>
        </w:tc>
        <w:tc>
          <w:tcPr>
            <w:tcW w:w="5245" w:type="dxa"/>
          </w:tcPr>
          <w:p w14:paraId="6EBDAFA9" w14:textId="77777777" w:rsidR="00F64BA1" w:rsidRDefault="00253572"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253572">
              <w:rPr>
                <w:rFonts w:cs="Arial"/>
                <w:color w:val="000000"/>
                <w:szCs w:val="20"/>
                <w:lang w:val="es-CR" w:eastAsia="es-CR"/>
              </w:rPr>
              <w:t>DesgloseParticipacionBeneficiosExtornos.VariacionProvisionParticipacionBeneficiosExtornos</w:t>
            </w:r>
            <w:r>
              <w:rPr>
                <w:rFonts w:cs="Arial"/>
                <w:color w:val="000000"/>
                <w:szCs w:val="20"/>
                <w:lang w:val="es-CR" w:eastAsia="es-CR"/>
              </w:rPr>
              <w:t xml:space="preserve"> (de todos los ramos).</w:t>
            </w:r>
          </w:p>
          <w:p w14:paraId="7E08C6F9" w14:textId="77777777" w:rsidR="00253572" w:rsidRPr="00862D5F" w:rsidRDefault="00253572" w:rsidP="00FF185B">
            <w:pPr>
              <w:rPr>
                <w:rFonts w:cs="Arial"/>
                <w:color w:val="000000"/>
                <w:szCs w:val="20"/>
                <w:lang w:val="es-CR" w:eastAsia="es-CR"/>
              </w:rPr>
            </w:pPr>
          </w:p>
        </w:tc>
      </w:tr>
      <w:tr w:rsidR="00F64BA1" w:rsidRPr="00DA6959" w14:paraId="06B3D13F" w14:textId="77777777" w:rsidTr="00534ADC">
        <w:trPr>
          <w:trHeight w:val="925"/>
        </w:trPr>
        <w:tc>
          <w:tcPr>
            <w:tcW w:w="4077" w:type="dxa"/>
            <w:noWrap/>
          </w:tcPr>
          <w:p w14:paraId="1E27E217" w14:textId="77777777" w:rsidR="00F64BA1" w:rsidRPr="00E41ABE" w:rsidRDefault="0023111E" w:rsidP="00247695">
            <w:pPr>
              <w:rPr>
                <w:rFonts w:cs="Arial"/>
              </w:rPr>
            </w:pPr>
            <w:r>
              <w:rPr>
                <w:rFonts w:cs="Arial"/>
              </w:rPr>
              <w:t xml:space="preserve">3.16 </w:t>
            </w:r>
            <w:r w:rsidR="00DB1D41" w:rsidRPr="00DB1D41">
              <w:rPr>
                <w:rFonts w:cs="Arial"/>
              </w:rPr>
              <w:t>Variación de la provisión matemática</w:t>
            </w:r>
          </w:p>
        </w:tc>
        <w:tc>
          <w:tcPr>
            <w:tcW w:w="4820" w:type="dxa"/>
          </w:tcPr>
          <w:p w14:paraId="7B1958C7" w14:textId="77777777" w:rsidR="00B265E5" w:rsidRDefault="00AA7307" w:rsidP="008E1CD6">
            <w:r w:rsidRPr="00AA7307">
              <w:t>40800100200000</w:t>
            </w:r>
            <w:r w:rsidR="00B265E5">
              <w:t xml:space="preserve"> - </w:t>
            </w:r>
            <w:r w:rsidR="00F70B39" w:rsidRPr="00F70B39">
              <w:t>Provisiones Matemáticas</w:t>
            </w:r>
          </w:p>
          <w:p w14:paraId="166FD4FD" w14:textId="77777777" w:rsidR="00B265E5" w:rsidRDefault="00AA7307" w:rsidP="008E1CD6">
            <w:r w:rsidRPr="00AA7307">
              <w:t xml:space="preserve"> - </w:t>
            </w:r>
          </w:p>
          <w:p w14:paraId="5B4AA9C7" w14:textId="77777777" w:rsidR="00F64BA1" w:rsidRPr="00DA6959" w:rsidRDefault="00AA7307" w:rsidP="008E1CD6">
            <w:r w:rsidRPr="00AA7307">
              <w:t>50700100200000</w:t>
            </w:r>
            <w:r w:rsidR="00B265E5">
              <w:t xml:space="preserve"> - </w:t>
            </w:r>
            <w:r w:rsidR="00F70B39" w:rsidRPr="00F70B39">
              <w:t>Provisión matemática</w:t>
            </w:r>
          </w:p>
        </w:tc>
        <w:tc>
          <w:tcPr>
            <w:tcW w:w="5245" w:type="dxa"/>
          </w:tcPr>
          <w:p w14:paraId="5A601627" w14:textId="77777777" w:rsidR="00F64BA1" w:rsidRDefault="00DB1D41"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DB1D41">
              <w:rPr>
                <w:rFonts w:cs="Arial"/>
                <w:color w:val="000000"/>
                <w:szCs w:val="20"/>
                <w:lang w:val="es-CR" w:eastAsia="es-CR"/>
              </w:rPr>
              <w:t>DesgloseVariacionProvisionMatematica.TotalVariacionProvisionMatematica</w:t>
            </w:r>
            <w:r>
              <w:rPr>
                <w:rFonts w:cs="Arial"/>
                <w:color w:val="000000"/>
                <w:szCs w:val="20"/>
                <w:lang w:val="es-CR" w:eastAsia="es-CR"/>
              </w:rPr>
              <w:t xml:space="preserve"> (de todos los ramos).</w:t>
            </w:r>
          </w:p>
          <w:p w14:paraId="333EAE5C" w14:textId="77777777" w:rsidR="00DB1D41" w:rsidRPr="00862D5F" w:rsidRDefault="00DB1D41" w:rsidP="00FF185B">
            <w:pPr>
              <w:rPr>
                <w:rFonts w:cs="Arial"/>
                <w:color w:val="000000"/>
                <w:szCs w:val="20"/>
                <w:lang w:val="es-CR" w:eastAsia="es-CR"/>
              </w:rPr>
            </w:pPr>
          </w:p>
        </w:tc>
      </w:tr>
      <w:tr w:rsidR="00DB1D41" w:rsidRPr="00DA6959" w14:paraId="63AF6621" w14:textId="77777777" w:rsidTr="00534ADC">
        <w:trPr>
          <w:trHeight w:val="925"/>
        </w:trPr>
        <w:tc>
          <w:tcPr>
            <w:tcW w:w="4077" w:type="dxa"/>
            <w:noWrap/>
          </w:tcPr>
          <w:p w14:paraId="3B6F1EDA" w14:textId="77777777" w:rsidR="00DB1D41" w:rsidRPr="00E41ABE" w:rsidRDefault="0023111E" w:rsidP="00247695">
            <w:pPr>
              <w:rPr>
                <w:rFonts w:cs="Arial"/>
              </w:rPr>
            </w:pPr>
            <w:r>
              <w:rPr>
                <w:rFonts w:cs="Arial"/>
              </w:rPr>
              <w:lastRenderedPageBreak/>
              <w:t xml:space="preserve">3.17 </w:t>
            </w:r>
            <w:r w:rsidR="00DB1D41" w:rsidRPr="00DB1D41">
              <w:rPr>
                <w:rFonts w:cs="Arial"/>
              </w:rPr>
              <w:t>Variación de las provisiones para seguros de vida cuando el riesgo de inversión lo asuman los tomadores de seguros</w:t>
            </w:r>
          </w:p>
        </w:tc>
        <w:tc>
          <w:tcPr>
            <w:tcW w:w="4820" w:type="dxa"/>
          </w:tcPr>
          <w:p w14:paraId="30FF572E" w14:textId="77777777" w:rsidR="00B265E5" w:rsidRDefault="00AA7307" w:rsidP="008E1CD6">
            <w:r w:rsidRPr="00AA7307">
              <w:t>40800100500000</w:t>
            </w:r>
            <w:r w:rsidR="00B265E5">
              <w:t xml:space="preserve"> - </w:t>
            </w:r>
            <w:r w:rsidR="00F70B39" w:rsidRPr="00F70B39">
              <w:t>Provisiones de Seguros en las que el riesgo de inversión lo asume el tomador de seguros</w:t>
            </w:r>
          </w:p>
          <w:p w14:paraId="4EC04C36" w14:textId="77777777" w:rsidR="00B265E5" w:rsidRDefault="00AA7307" w:rsidP="008E1CD6">
            <w:r w:rsidRPr="00AA7307">
              <w:t xml:space="preserve"> - </w:t>
            </w:r>
          </w:p>
          <w:p w14:paraId="42389EEA" w14:textId="77777777" w:rsidR="00DB1D41" w:rsidRPr="00DA6959" w:rsidRDefault="00AA7307" w:rsidP="008E1CD6">
            <w:r w:rsidRPr="00AA7307">
              <w:t>50700100500000</w:t>
            </w:r>
            <w:r w:rsidR="00B265E5">
              <w:t xml:space="preserve"> - </w:t>
            </w:r>
            <w:r w:rsidR="00F70B39" w:rsidRPr="00F70B39">
              <w:t>Provisiones de Seguros en las que el riesgo de inversión lo asume el tomador</w:t>
            </w:r>
          </w:p>
        </w:tc>
        <w:tc>
          <w:tcPr>
            <w:tcW w:w="5245" w:type="dxa"/>
          </w:tcPr>
          <w:p w14:paraId="1135550C" w14:textId="77777777" w:rsidR="00DB1D41" w:rsidRDefault="00DB1D41"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DB1D41">
              <w:rPr>
                <w:rFonts w:cs="Arial"/>
                <w:color w:val="000000"/>
                <w:szCs w:val="20"/>
                <w:lang w:val="es-CR" w:eastAsia="es-CR"/>
              </w:rPr>
              <w:t>VariacionOtrasProvisionesTecnicasNetasReaseguro.VariacionProvisionesSegurosVidaRiesgoInversionAsumanTomadoresSeguros</w:t>
            </w:r>
            <w:r>
              <w:rPr>
                <w:rFonts w:cs="Arial"/>
                <w:color w:val="000000"/>
                <w:szCs w:val="20"/>
                <w:lang w:val="es-CR" w:eastAsia="es-CR"/>
              </w:rPr>
              <w:t xml:space="preserve"> (de todos los ramos).</w:t>
            </w:r>
          </w:p>
          <w:p w14:paraId="460C5F43" w14:textId="77777777" w:rsidR="00DB1D41" w:rsidRPr="00862D5F" w:rsidRDefault="00DB1D41" w:rsidP="00FF185B">
            <w:pPr>
              <w:rPr>
                <w:rFonts w:cs="Arial"/>
                <w:color w:val="000000"/>
                <w:szCs w:val="20"/>
                <w:lang w:val="es-CR" w:eastAsia="es-CR"/>
              </w:rPr>
            </w:pPr>
          </w:p>
        </w:tc>
      </w:tr>
      <w:tr w:rsidR="00DB1D41" w:rsidRPr="00DA6959" w14:paraId="08E801AA" w14:textId="77777777" w:rsidTr="00534ADC">
        <w:trPr>
          <w:trHeight w:val="925"/>
        </w:trPr>
        <w:tc>
          <w:tcPr>
            <w:tcW w:w="4077" w:type="dxa"/>
            <w:noWrap/>
          </w:tcPr>
          <w:p w14:paraId="5AEDE331" w14:textId="77777777" w:rsidR="00DB1D41" w:rsidRPr="00E41ABE" w:rsidRDefault="0023111E" w:rsidP="00247695">
            <w:pPr>
              <w:rPr>
                <w:rFonts w:cs="Arial"/>
              </w:rPr>
            </w:pPr>
            <w:r>
              <w:rPr>
                <w:rFonts w:cs="Arial"/>
              </w:rPr>
              <w:t xml:space="preserve">3.18 </w:t>
            </w:r>
            <w:r w:rsidR="00DB1D41" w:rsidRPr="00DB1D41">
              <w:rPr>
                <w:rFonts w:cs="Arial"/>
              </w:rPr>
              <w:t>Variación de otras provisiones técnicas</w:t>
            </w:r>
          </w:p>
        </w:tc>
        <w:tc>
          <w:tcPr>
            <w:tcW w:w="4820" w:type="dxa"/>
          </w:tcPr>
          <w:p w14:paraId="7331BB85" w14:textId="77777777" w:rsidR="00B265E5" w:rsidRDefault="00AA7307" w:rsidP="008E1CD6">
            <w:r w:rsidRPr="00AA7307">
              <w:t>40800100600000</w:t>
            </w:r>
            <w:r w:rsidR="00B265E5">
              <w:t xml:space="preserve"> - </w:t>
            </w:r>
            <w:r w:rsidR="00F70B39" w:rsidRPr="00F70B39">
              <w:t>Otras provisiones técnicas</w:t>
            </w:r>
          </w:p>
          <w:p w14:paraId="55F3CCA9" w14:textId="77777777" w:rsidR="00B265E5" w:rsidRDefault="00AA7307" w:rsidP="008E1CD6">
            <w:r w:rsidRPr="00AA7307">
              <w:t xml:space="preserve"> - </w:t>
            </w:r>
          </w:p>
          <w:p w14:paraId="04FF463E" w14:textId="77777777" w:rsidR="00DB1D41" w:rsidRPr="00DA6959" w:rsidRDefault="00AA7307" w:rsidP="008E1CD6">
            <w:r w:rsidRPr="00AA7307">
              <w:t>50700100600000</w:t>
            </w:r>
            <w:r w:rsidR="00B265E5">
              <w:t xml:space="preserve"> - </w:t>
            </w:r>
            <w:r w:rsidR="00F70B39" w:rsidRPr="00F70B39">
              <w:t>Otras provisiones técnicas.</w:t>
            </w:r>
          </w:p>
        </w:tc>
        <w:tc>
          <w:tcPr>
            <w:tcW w:w="5245" w:type="dxa"/>
          </w:tcPr>
          <w:p w14:paraId="503659A4" w14:textId="77777777" w:rsidR="00DB1D41" w:rsidRDefault="00DB1D41">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DB1D41">
              <w:rPr>
                <w:rFonts w:cs="Arial"/>
                <w:color w:val="000000"/>
                <w:szCs w:val="20"/>
                <w:lang w:val="es-CR" w:eastAsia="es-CR"/>
              </w:rPr>
              <w:t>DesgloseVariacionOtrasProvisionesTecnicas.TotalVariacionOtrasProvisionesTecnicas</w:t>
            </w:r>
            <w:r>
              <w:rPr>
                <w:rFonts w:cs="Arial"/>
                <w:color w:val="000000"/>
                <w:szCs w:val="20"/>
                <w:lang w:val="es-CR" w:eastAsia="es-CR"/>
              </w:rPr>
              <w:t xml:space="preserve"> (de todos los ramos).</w:t>
            </w:r>
          </w:p>
          <w:p w14:paraId="5019CD5B" w14:textId="77777777" w:rsidR="00DB1D41" w:rsidRPr="00862D5F" w:rsidRDefault="00DB1D41">
            <w:pPr>
              <w:rPr>
                <w:rFonts w:cs="Arial"/>
                <w:color w:val="000000"/>
                <w:szCs w:val="20"/>
                <w:lang w:val="es-CR" w:eastAsia="es-CR"/>
              </w:rPr>
            </w:pPr>
          </w:p>
        </w:tc>
      </w:tr>
      <w:tr w:rsidR="00DB1D41" w:rsidRPr="00DA6959" w14:paraId="7B766032" w14:textId="77777777" w:rsidTr="00534ADC">
        <w:trPr>
          <w:trHeight w:val="925"/>
        </w:trPr>
        <w:tc>
          <w:tcPr>
            <w:tcW w:w="4077" w:type="dxa"/>
            <w:noWrap/>
          </w:tcPr>
          <w:p w14:paraId="479495EC" w14:textId="77777777" w:rsidR="00DB1D41" w:rsidRPr="00E41ABE" w:rsidRDefault="0023111E" w:rsidP="00247695">
            <w:pPr>
              <w:rPr>
                <w:rFonts w:cs="Arial"/>
              </w:rPr>
            </w:pPr>
            <w:r>
              <w:rPr>
                <w:rFonts w:cs="Arial"/>
              </w:rPr>
              <w:t xml:space="preserve">3.19 </w:t>
            </w:r>
            <w:r w:rsidR="00A21C99" w:rsidRPr="00A21C99">
              <w:rPr>
                <w:rFonts w:cs="Arial"/>
              </w:rPr>
              <w:t>Comisiones y participaciones en el reaseguro cedido y retrocedido</w:t>
            </w:r>
          </w:p>
        </w:tc>
        <w:tc>
          <w:tcPr>
            <w:tcW w:w="4820" w:type="dxa"/>
          </w:tcPr>
          <w:p w14:paraId="2A485D4C" w14:textId="77777777" w:rsidR="00B265E5" w:rsidRDefault="00AA7307" w:rsidP="008E1CD6">
            <w:r w:rsidRPr="00AA7307">
              <w:t>50300100000000</w:t>
            </w:r>
            <w:r w:rsidR="00B265E5">
              <w:t xml:space="preserve"> - </w:t>
            </w:r>
            <w:r w:rsidR="00F70B39" w:rsidRPr="00F70B39">
              <w:t>COMISIONES Y PARTICIPACIONES, SEGURO DIRECTO</w:t>
            </w:r>
          </w:p>
          <w:p w14:paraId="352FE8ED" w14:textId="77777777" w:rsidR="00B265E5" w:rsidRDefault="00AA7307" w:rsidP="008E1CD6">
            <w:r w:rsidRPr="00AA7307">
              <w:t xml:space="preserve"> + </w:t>
            </w:r>
          </w:p>
          <w:p w14:paraId="0A07AE68" w14:textId="77777777" w:rsidR="00DB1D41" w:rsidRPr="00DA6959" w:rsidRDefault="00AA7307" w:rsidP="008E1CD6">
            <w:r w:rsidRPr="00AA7307">
              <w:t>50300200000000</w:t>
            </w:r>
            <w:r w:rsidR="00B265E5">
              <w:t xml:space="preserve"> - </w:t>
            </w:r>
            <w:r w:rsidR="00F70B39" w:rsidRPr="00F70B39">
              <w:t>COMISIONES Y PARTICIPACIONES, REASEGURO RETROCEDIDO</w:t>
            </w:r>
          </w:p>
        </w:tc>
        <w:tc>
          <w:tcPr>
            <w:tcW w:w="5245" w:type="dxa"/>
          </w:tcPr>
          <w:p w14:paraId="63BA8B3E" w14:textId="77777777" w:rsidR="00DB1D41" w:rsidRDefault="00A21C99"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A21C99">
              <w:rPr>
                <w:rFonts w:cs="Arial"/>
                <w:color w:val="000000"/>
                <w:szCs w:val="20"/>
                <w:lang w:val="es-CR" w:eastAsia="es-CR"/>
              </w:rPr>
              <w:t>DesgloseGastosExplotacionNetos.ComisionesParticipacionesReaseguroCedidoRetrocedido</w:t>
            </w:r>
            <w:r>
              <w:rPr>
                <w:rFonts w:cs="Arial"/>
                <w:color w:val="000000"/>
                <w:szCs w:val="20"/>
                <w:lang w:val="es-CR" w:eastAsia="es-CR"/>
              </w:rPr>
              <w:t xml:space="preserve"> (de todos los ramos).</w:t>
            </w:r>
          </w:p>
          <w:p w14:paraId="067CC3F6" w14:textId="77777777" w:rsidR="00A21C99" w:rsidRPr="00862D5F" w:rsidRDefault="00A21C99" w:rsidP="00FF185B">
            <w:pPr>
              <w:rPr>
                <w:rFonts w:cs="Arial"/>
                <w:color w:val="000000"/>
                <w:szCs w:val="20"/>
                <w:lang w:val="es-CR" w:eastAsia="es-CR"/>
              </w:rPr>
            </w:pPr>
          </w:p>
        </w:tc>
      </w:tr>
      <w:tr w:rsidR="00DB1D41" w:rsidRPr="00DA6959" w14:paraId="4CB9F41D" w14:textId="77777777" w:rsidTr="00534ADC">
        <w:trPr>
          <w:trHeight w:val="925"/>
        </w:trPr>
        <w:tc>
          <w:tcPr>
            <w:tcW w:w="4077" w:type="dxa"/>
            <w:noWrap/>
          </w:tcPr>
          <w:p w14:paraId="07556856" w14:textId="77777777" w:rsidR="00DB1D41" w:rsidRPr="00E41ABE" w:rsidRDefault="0023111E" w:rsidP="00247695">
            <w:pPr>
              <w:rPr>
                <w:rFonts w:cs="Arial"/>
              </w:rPr>
            </w:pPr>
            <w:r>
              <w:rPr>
                <w:rFonts w:cs="Arial"/>
              </w:rPr>
              <w:t xml:space="preserve">3.20 </w:t>
            </w:r>
            <w:r w:rsidR="00A21C99" w:rsidRPr="00A21C99">
              <w:rPr>
                <w:rFonts w:cs="Arial"/>
              </w:rPr>
              <w:t>UTILIDAD (PÉRDIDA) NETA ANTES DE IMPUESTOS Y PARTICIPACIONES</w:t>
            </w:r>
          </w:p>
        </w:tc>
        <w:tc>
          <w:tcPr>
            <w:tcW w:w="4820" w:type="dxa"/>
          </w:tcPr>
          <w:p w14:paraId="72905C9E" w14:textId="77777777" w:rsidR="00B265E5" w:rsidRDefault="00AA7307" w:rsidP="008E1CD6">
            <w:r w:rsidRPr="00AA7307">
              <w:t>50000000000000</w:t>
            </w:r>
            <w:r w:rsidR="00B265E5">
              <w:t xml:space="preserve"> - </w:t>
            </w:r>
            <w:r w:rsidR="00F70B39" w:rsidRPr="00F70B39">
              <w:t>INGRESOS</w:t>
            </w:r>
          </w:p>
          <w:p w14:paraId="273E0E23" w14:textId="77777777" w:rsidR="00B265E5" w:rsidRDefault="00AA7307" w:rsidP="008E1CD6">
            <w:r w:rsidRPr="00AA7307">
              <w:t>-</w:t>
            </w:r>
          </w:p>
          <w:p w14:paraId="12B12E8F" w14:textId="77777777" w:rsidR="00B265E5" w:rsidRDefault="00B265E5" w:rsidP="008E1CD6">
            <w:r>
              <w:t xml:space="preserve">50800000000000 - </w:t>
            </w:r>
            <w:r w:rsidR="00F70B39" w:rsidRPr="00F70B39">
              <w:t>DISMINUCIÓN DE IMPUESTO Y PARTICIPACIONES SOBRE LA UTILIDAD</w:t>
            </w:r>
          </w:p>
          <w:p w14:paraId="3253CF42" w14:textId="77777777" w:rsidR="00B265E5" w:rsidRDefault="00AA7307">
            <w:r w:rsidRPr="00AA7307">
              <w:t>-</w:t>
            </w:r>
          </w:p>
          <w:p w14:paraId="5442F05D" w14:textId="77777777" w:rsidR="00B265E5" w:rsidRDefault="00AA7307">
            <w:r w:rsidRPr="00AA7307">
              <w:t>40000000000000</w:t>
            </w:r>
            <w:r w:rsidR="00B265E5">
              <w:t xml:space="preserve"> - </w:t>
            </w:r>
            <w:r w:rsidR="00F70B39">
              <w:t>GASTOS</w:t>
            </w:r>
          </w:p>
          <w:p w14:paraId="270C1460" w14:textId="77777777" w:rsidR="00B265E5" w:rsidRDefault="00B265E5">
            <w:r>
              <w:t>+</w:t>
            </w:r>
          </w:p>
          <w:p w14:paraId="157672A1" w14:textId="77777777" w:rsidR="00DB1D41" w:rsidRPr="00DA6959" w:rsidRDefault="00F70B39">
            <w:r>
              <w:t>40900000000000</w:t>
            </w:r>
            <w:r w:rsidR="00B265E5">
              <w:t xml:space="preserve"> - </w:t>
            </w:r>
            <w:r w:rsidRPr="00F70B39">
              <w:t>IMPUESTO Y PARTICIPACIONES SOBRE LA UTILIDAD</w:t>
            </w:r>
          </w:p>
        </w:tc>
        <w:tc>
          <w:tcPr>
            <w:tcW w:w="5245" w:type="dxa"/>
          </w:tcPr>
          <w:p w14:paraId="7C185676" w14:textId="77777777" w:rsidR="00DB1D41" w:rsidRPr="00862D5F" w:rsidRDefault="00D97743" w:rsidP="00FF185B">
            <w:pPr>
              <w:rPr>
                <w:rFonts w:cs="Arial"/>
                <w:color w:val="000000"/>
                <w:szCs w:val="20"/>
                <w:lang w:val="es-CR" w:eastAsia="es-CR"/>
              </w:rPr>
            </w:pPr>
            <w:r w:rsidRPr="00862D5F">
              <w:rPr>
                <w:rFonts w:cs="Arial"/>
                <w:color w:val="000000"/>
                <w:szCs w:val="20"/>
                <w:lang w:val="es-CR" w:eastAsia="es-CR"/>
              </w:rPr>
              <w:t>∑</w:t>
            </w:r>
            <w:r w:rsidR="00A21C99" w:rsidRPr="00A21C99">
              <w:rPr>
                <w:rFonts w:cs="Arial"/>
                <w:color w:val="000000"/>
                <w:szCs w:val="20"/>
                <w:lang w:val="es-CR" w:eastAsia="es-CR"/>
              </w:rPr>
              <w:t>ResultadoCuentaNoTecnica.TotalUtilidadPerdidaNetaAntesImpuestosParticipaciones</w:t>
            </w:r>
          </w:p>
        </w:tc>
      </w:tr>
      <w:tr w:rsidR="00A21C99" w:rsidRPr="00DA6959" w14:paraId="74B15BB6" w14:textId="77777777" w:rsidTr="00534ADC">
        <w:trPr>
          <w:trHeight w:val="925"/>
        </w:trPr>
        <w:tc>
          <w:tcPr>
            <w:tcW w:w="4077" w:type="dxa"/>
            <w:noWrap/>
          </w:tcPr>
          <w:p w14:paraId="14D6D122" w14:textId="77777777" w:rsidR="00A21C99" w:rsidRPr="00E41ABE" w:rsidRDefault="0023111E" w:rsidP="00247695">
            <w:pPr>
              <w:rPr>
                <w:rFonts w:cs="Arial"/>
              </w:rPr>
            </w:pPr>
            <w:r>
              <w:rPr>
                <w:rFonts w:cs="Arial"/>
              </w:rPr>
              <w:t xml:space="preserve">3.21 </w:t>
            </w:r>
            <w:r w:rsidR="00A21C99" w:rsidRPr="00A21C99">
              <w:rPr>
                <w:rFonts w:cs="Arial"/>
              </w:rPr>
              <w:t>Variación de la participación del reaseguro en las provisiones técnicas</w:t>
            </w:r>
          </w:p>
        </w:tc>
        <w:tc>
          <w:tcPr>
            <w:tcW w:w="4820" w:type="dxa"/>
          </w:tcPr>
          <w:p w14:paraId="1021BB9A" w14:textId="77777777" w:rsidR="00B265E5" w:rsidRDefault="00AA7307" w:rsidP="008E1CD6">
            <w:r w:rsidRPr="00AA7307">
              <w:t>50700100700000</w:t>
            </w:r>
            <w:r w:rsidR="00B265E5">
              <w:t xml:space="preserve"> - </w:t>
            </w:r>
            <w:r w:rsidR="00F70B39" w:rsidRPr="00F70B39">
              <w:t>Participación del reaseguro en las provisiones técnicas</w:t>
            </w:r>
          </w:p>
          <w:p w14:paraId="7926C9E6" w14:textId="77777777" w:rsidR="00B265E5" w:rsidRDefault="00AA7307" w:rsidP="008E1CD6">
            <w:r w:rsidRPr="00AA7307">
              <w:t xml:space="preserve"> - </w:t>
            </w:r>
          </w:p>
          <w:p w14:paraId="601C7D48" w14:textId="77777777" w:rsidR="00A21C99" w:rsidRPr="00DA6959" w:rsidRDefault="00AA7307" w:rsidP="008E1CD6">
            <w:r w:rsidRPr="00AA7307">
              <w:t>40800100700000</w:t>
            </w:r>
            <w:r w:rsidR="00B265E5">
              <w:t xml:space="preserve"> - </w:t>
            </w:r>
            <w:r w:rsidR="00F70B39" w:rsidRPr="00F70B39">
              <w:t>Participación del reaseguro en las provisiones técnicas.</w:t>
            </w:r>
          </w:p>
        </w:tc>
        <w:tc>
          <w:tcPr>
            <w:tcW w:w="5245" w:type="dxa"/>
          </w:tcPr>
          <w:p w14:paraId="3FFF0F65" w14:textId="77777777" w:rsidR="00A21C99" w:rsidRDefault="00A21C99"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A21C99">
              <w:rPr>
                <w:rFonts w:cs="Arial"/>
                <w:color w:val="000000"/>
                <w:szCs w:val="20"/>
                <w:lang w:val="es-CR" w:eastAsia="es-CR"/>
              </w:rPr>
              <w:t>PrimasImputadasNetasReaseguro.VariacionParticipacionReaseguradorProvisionPrimasNoDevengadasReaseguroCedidoRetrocedido</w:t>
            </w:r>
            <w:r>
              <w:rPr>
                <w:rFonts w:cs="Arial"/>
                <w:color w:val="000000"/>
                <w:szCs w:val="20"/>
                <w:lang w:val="es-CR" w:eastAsia="es-CR"/>
              </w:rPr>
              <w:t xml:space="preserve"> (de todos los ramos)</w:t>
            </w:r>
          </w:p>
          <w:p w14:paraId="36FE602C" w14:textId="77777777" w:rsidR="00A21C99" w:rsidRDefault="0092284E" w:rsidP="00FF185B">
            <w:pPr>
              <w:rPr>
                <w:rFonts w:cs="Arial"/>
                <w:color w:val="000000"/>
                <w:szCs w:val="20"/>
                <w:lang w:val="es-CR" w:eastAsia="es-CR"/>
              </w:rPr>
            </w:pPr>
            <w:r>
              <w:rPr>
                <w:rFonts w:cs="Arial"/>
                <w:color w:val="000000"/>
                <w:szCs w:val="20"/>
                <w:lang w:val="es-CR" w:eastAsia="es-CR"/>
              </w:rPr>
              <w:t>+</w:t>
            </w:r>
          </w:p>
          <w:p w14:paraId="57BC4097" w14:textId="77777777" w:rsidR="00A21C99" w:rsidRDefault="00A21C99"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A21C99">
              <w:rPr>
                <w:rFonts w:cs="Arial"/>
                <w:color w:val="000000"/>
                <w:szCs w:val="20"/>
                <w:lang w:val="es-CR" w:eastAsia="es-CR"/>
              </w:rPr>
              <w:t>SiniestralidadNetaReaseguro.VariacionParticipacionReaseguradorProvisionSiniestrosReaseguroCedidoRetrocedido</w:t>
            </w:r>
            <w:r>
              <w:rPr>
                <w:rFonts w:cs="Arial"/>
                <w:color w:val="000000"/>
                <w:szCs w:val="20"/>
                <w:lang w:val="es-CR" w:eastAsia="es-CR"/>
              </w:rPr>
              <w:t xml:space="preserve"> (de todos los ramos)</w:t>
            </w:r>
          </w:p>
          <w:p w14:paraId="6C06BB11" w14:textId="77777777" w:rsidR="00A21C99" w:rsidRDefault="0092284E" w:rsidP="00FF185B">
            <w:pPr>
              <w:rPr>
                <w:rFonts w:cs="Arial"/>
                <w:color w:val="000000"/>
                <w:szCs w:val="20"/>
                <w:lang w:val="es-CR" w:eastAsia="es-CR"/>
              </w:rPr>
            </w:pPr>
            <w:r>
              <w:rPr>
                <w:rFonts w:cs="Arial"/>
                <w:color w:val="000000"/>
                <w:szCs w:val="20"/>
                <w:lang w:val="es-CR" w:eastAsia="es-CR"/>
              </w:rPr>
              <w:t>+</w:t>
            </w:r>
          </w:p>
          <w:p w14:paraId="59436FB0" w14:textId="77777777" w:rsidR="00A21C99" w:rsidRDefault="00A21C99"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A21C99">
              <w:rPr>
                <w:rFonts w:cs="Arial"/>
                <w:color w:val="000000"/>
                <w:szCs w:val="20"/>
                <w:lang w:val="es-CR" w:eastAsia="es-CR"/>
              </w:rPr>
              <w:t>VariacionOtrasProvisionesTecnicasNetasReaseguro.Var</w:t>
            </w:r>
            <w:r w:rsidRPr="00A21C99">
              <w:rPr>
                <w:rFonts w:cs="Arial"/>
                <w:color w:val="000000"/>
                <w:szCs w:val="20"/>
                <w:lang w:val="es-CR" w:eastAsia="es-CR"/>
              </w:rPr>
              <w:lastRenderedPageBreak/>
              <w:t>iacionParticipacionReaseguradorProvisionMatematica</w:t>
            </w:r>
            <w:r>
              <w:rPr>
                <w:rFonts w:cs="Arial"/>
                <w:color w:val="000000"/>
                <w:szCs w:val="20"/>
                <w:lang w:val="es-CR" w:eastAsia="es-CR"/>
              </w:rPr>
              <w:t xml:space="preserve"> (de todos los ramos)</w:t>
            </w:r>
          </w:p>
          <w:p w14:paraId="0B209E2A" w14:textId="77777777" w:rsidR="00A21C99" w:rsidRDefault="0092284E" w:rsidP="00FF185B">
            <w:pPr>
              <w:rPr>
                <w:rFonts w:cs="Arial"/>
                <w:color w:val="000000"/>
                <w:szCs w:val="20"/>
                <w:lang w:val="es-CR" w:eastAsia="es-CR"/>
              </w:rPr>
            </w:pPr>
            <w:r>
              <w:rPr>
                <w:rFonts w:cs="Arial"/>
                <w:color w:val="000000"/>
                <w:szCs w:val="20"/>
                <w:lang w:val="es-CR" w:eastAsia="es-CR"/>
              </w:rPr>
              <w:t>+</w:t>
            </w:r>
          </w:p>
          <w:p w14:paraId="7D6061F5" w14:textId="77777777" w:rsidR="00A21C99" w:rsidRDefault="00A21C99" w:rsidP="00FF185B">
            <w:pPr>
              <w:rPr>
                <w:rFonts w:cs="Arial"/>
                <w:color w:val="000000"/>
                <w:szCs w:val="20"/>
                <w:lang w:val="es-CR" w:eastAsia="es-CR"/>
              </w:rPr>
            </w:pPr>
            <w:r w:rsidRPr="00862D5F">
              <w:rPr>
                <w:rFonts w:cs="Arial"/>
                <w:color w:val="000000"/>
                <w:szCs w:val="20"/>
                <w:lang w:val="es-CR" w:eastAsia="es-CR"/>
              </w:rPr>
              <w:t>∑</w:t>
            </w:r>
            <w:r>
              <w:rPr>
                <w:rFonts w:cs="Arial"/>
                <w:color w:val="000000"/>
                <w:szCs w:val="20"/>
                <w:lang w:val="es-CR" w:eastAsia="es-CR"/>
              </w:rPr>
              <w:t xml:space="preserve"> </w:t>
            </w:r>
            <w:r w:rsidRPr="00A21C99">
              <w:rPr>
                <w:rFonts w:cs="Arial"/>
                <w:color w:val="000000"/>
                <w:szCs w:val="20"/>
                <w:lang w:val="es-CR" w:eastAsia="es-CR"/>
              </w:rPr>
              <w:t>DesgloseVariacionParticipacionReaseguradorOtrasProvisionesTecnicas.TotalVariacionParticipacionReaseguradorOtrasProvisionesTecnicas</w:t>
            </w:r>
          </w:p>
          <w:p w14:paraId="759AF6C0" w14:textId="77777777" w:rsidR="00A21C99" w:rsidRDefault="00A21C99" w:rsidP="00FF185B">
            <w:pPr>
              <w:rPr>
                <w:rFonts w:cs="Arial"/>
                <w:color w:val="000000"/>
                <w:szCs w:val="20"/>
                <w:lang w:val="es-CR" w:eastAsia="es-CR"/>
              </w:rPr>
            </w:pPr>
          </w:p>
          <w:p w14:paraId="54F9229A" w14:textId="77777777" w:rsidR="00A21C99" w:rsidRPr="00862D5F" w:rsidRDefault="00A21C99" w:rsidP="00FF185B">
            <w:pPr>
              <w:rPr>
                <w:rFonts w:cs="Arial"/>
                <w:color w:val="000000"/>
                <w:szCs w:val="20"/>
                <w:lang w:val="es-CR" w:eastAsia="es-CR"/>
              </w:rPr>
            </w:pPr>
          </w:p>
        </w:tc>
      </w:tr>
      <w:tr w:rsidR="00467CE0" w:rsidRPr="00DA6959" w14:paraId="6826559B" w14:textId="77777777" w:rsidTr="00D94C35">
        <w:trPr>
          <w:trHeight w:val="349"/>
        </w:trPr>
        <w:tc>
          <w:tcPr>
            <w:tcW w:w="14142" w:type="dxa"/>
            <w:gridSpan w:val="3"/>
            <w:shd w:val="clear" w:color="auto" w:fill="92CDDC" w:themeFill="accent5" w:themeFillTint="99"/>
            <w:noWrap/>
            <w:vAlign w:val="center"/>
          </w:tcPr>
          <w:p w14:paraId="5318594A" w14:textId="77777777" w:rsidR="00467CE0" w:rsidRPr="00862D5F" w:rsidRDefault="00467CE0" w:rsidP="00BD1048">
            <w:pPr>
              <w:jc w:val="center"/>
              <w:rPr>
                <w:rFonts w:cs="Arial"/>
                <w:color w:val="000000"/>
                <w:szCs w:val="20"/>
                <w:lang w:val="es-CR" w:eastAsia="es-CR"/>
              </w:rPr>
            </w:pPr>
            <w:r w:rsidRPr="00D16978">
              <w:rPr>
                <w:rFonts w:cs="Arial"/>
                <w:b/>
              </w:rPr>
              <w:lastRenderedPageBreak/>
              <w:t>4. Modelo de Inversiones Financieras</w:t>
            </w:r>
          </w:p>
        </w:tc>
      </w:tr>
      <w:tr w:rsidR="00467CE0" w:rsidRPr="00DA6959" w14:paraId="672FEBBE" w14:textId="77777777" w:rsidTr="00BD1048">
        <w:trPr>
          <w:trHeight w:val="925"/>
        </w:trPr>
        <w:tc>
          <w:tcPr>
            <w:tcW w:w="4077" w:type="dxa"/>
            <w:noWrap/>
          </w:tcPr>
          <w:p w14:paraId="21AF0077" w14:textId="77777777" w:rsidR="00467CE0" w:rsidRDefault="00467CE0" w:rsidP="00BD1048">
            <w:pPr>
              <w:jc w:val="both"/>
              <w:rPr>
                <w:rFonts w:cs="Arial"/>
              </w:rPr>
            </w:pPr>
            <w:r>
              <w:rPr>
                <w:rFonts w:cs="Arial"/>
              </w:rPr>
              <w:t xml:space="preserve">4.1 </w:t>
            </w:r>
            <w:r w:rsidRPr="00A17D0F">
              <w:rPr>
                <w:rFonts w:cs="Arial"/>
              </w:rPr>
              <w:t>Costo</w:t>
            </w:r>
            <w:r>
              <w:rPr>
                <w:rFonts w:cs="Arial"/>
              </w:rPr>
              <w:t xml:space="preserve"> de a</w:t>
            </w:r>
            <w:r w:rsidR="00633B63">
              <w:rPr>
                <w:rFonts w:cs="Arial"/>
              </w:rPr>
              <w:t>dquisició</w:t>
            </w:r>
            <w:r w:rsidRPr="00A17D0F">
              <w:rPr>
                <w:rFonts w:cs="Arial"/>
              </w:rPr>
              <w:t>n</w:t>
            </w:r>
          </w:p>
        </w:tc>
        <w:bookmarkStart w:id="895" w:name="_MON_1605612775"/>
        <w:bookmarkEnd w:id="895"/>
        <w:tc>
          <w:tcPr>
            <w:tcW w:w="4820" w:type="dxa"/>
            <w:vAlign w:val="center"/>
          </w:tcPr>
          <w:p w14:paraId="51B190F3" w14:textId="77777777" w:rsidR="00467CE0" w:rsidRPr="00AA7307" w:rsidRDefault="002014EF" w:rsidP="00BD1048">
            <w:pPr>
              <w:jc w:val="center"/>
            </w:pPr>
            <w:r>
              <w:object w:dxaOrig="1175" w:dyaOrig="760" w14:anchorId="70C90A5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61.5pt;height:38.5pt" o:ole="">
                  <v:imagedata r:id="rId104" o:title=""/>
                </v:shape>
                <o:OLEObject Type="Embed" ProgID="Excel.Sheet.12" ShapeID="_x0000_i1025" DrawAspect="Icon" ObjectID="_1768654414" r:id="rId105"/>
              </w:object>
            </w:r>
          </w:p>
        </w:tc>
        <w:tc>
          <w:tcPr>
            <w:tcW w:w="5245" w:type="dxa"/>
          </w:tcPr>
          <w:p w14:paraId="5B18F005" w14:textId="77777777" w:rsidR="00467CE0" w:rsidRPr="00BD1048" w:rsidRDefault="00467CE0" w:rsidP="00BD1048">
            <w:pPr>
              <w:jc w:val="both"/>
              <w:rPr>
                <w:rFonts w:cs="Arial"/>
                <w:szCs w:val="20"/>
                <w:lang w:val="es-CR" w:eastAsia="es-CR"/>
              </w:rPr>
            </w:pPr>
            <w:r w:rsidRPr="00BD1048">
              <w:rPr>
                <w:rFonts w:cs="Arial"/>
                <w:szCs w:val="20"/>
                <w:lang w:val="es-CR" w:eastAsia="es-CR"/>
              </w:rPr>
              <w:t>∑ &lt;</w:t>
            </w:r>
            <w:r w:rsidRPr="00BD1048">
              <w:t>CostoAdquisicion&gt; de todas las inversiones</w:t>
            </w:r>
          </w:p>
          <w:p w14:paraId="66BCD6B1" w14:textId="77777777" w:rsidR="00467CE0" w:rsidRPr="00BD1048" w:rsidRDefault="00467CE0" w:rsidP="00BD1048">
            <w:pPr>
              <w:jc w:val="both"/>
            </w:pPr>
            <w:r w:rsidRPr="00BD1048">
              <w:t>+</w:t>
            </w:r>
          </w:p>
          <w:p w14:paraId="75854433" w14:textId="77777777" w:rsidR="00467CE0" w:rsidRPr="00BD1048" w:rsidRDefault="00467CE0" w:rsidP="00BD1048">
            <w:pPr>
              <w:jc w:val="both"/>
              <w:rPr>
                <w:rFonts w:cs="Arial"/>
                <w:szCs w:val="20"/>
                <w:lang w:val="es-CR" w:eastAsia="es-CR"/>
              </w:rPr>
            </w:pPr>
            <w:r w:rsidRPr="00BD1048">
              <w:rPr>
                <w:rFonts w:cs="Arial"/>
                <w:szCs w:val="20"/>
                <w:lang w:val="es-CR" w:eastAsia="es-CR"/>
              </w:rPr>
              <w:t>∑ &lt;</w:t>
            </w:r>
            <w:r w:rsidRPr="00BD1048">
              <w:t>Rendimiento&gt; de todas las inversiones cuyo  [E] CodTitulo sea igual a [FA] Fondos de inversión abiertos</w:t>
            </w:r>
            <w:r w:rsidR="00486740" w:rsidRPr="00BD1048">
              <w:t xml:space="preserve"> ó [FI] Fondos de inversión cerrados</w:t>
            </w:r>
            <w:r w:rsidRPr="00BD1048">
              <w:t xml:space="preserve"> y [A] CodTipoValoracion sea igual a [RE] </w:t>
            </w:r>
            <w:r w:rsidR="00DD3F45" w:rsidRPr="00BD1048">
              <w:rPr>
                <w:lang w:val="es-CR"/>
              </w:rPr>
              <w:t>Al valor razonable con cambios en resultados</w:t>
            </w:r>
            <w:r w:rsidR="00DD3F45" w:rsidRPr="00BD1048">
              <w:rPr>
                <w:rFonts w:cs="Arial"/>
                <w:szCs w:val="20"/>
                <w:lang w:val="es-CR" w:eastAsia="es-CR"/>
              </w:rPr>
              <w:t xml:space="preserve"> </w:t>
            </w:r>
          </w:p>
          <w:p w14:paraId="14965B0E" w14:textId="77777777" w:rsidR="00DD3F45" w:rsidRPr="00BD1048" w:rsidRDefault="00DD3F45" w:rsidP="00BD1048">
            <w:pPr>
              <w:jc w:val="both"/>
              <w:rPr>
                <w:rFonts w:cs="Arial"/>
                <w:szCs w:val="20"/>
                <w:lang w:val="es-CR" w:eastAsia="es-CR"/>
              </w:rPr>
            </w:pPr>
          </w:p>
        </w:tc>
      </w:tr>
      <w:tr w:rsidR="00C43B54" w:rsidRPr="00DA6959" w14:paraId="4D369AD2" w14:textId="77777777" w:rsidTr="00534ADC">
        <w:trPr>
          <w:trHeight w:val="925"/>
        </w:trPr>
        <w:tc>
          <w:tcPr>
            <w:tcW w:w="4077" w:type="dxa"/>
            <w:noWrap/>
          </w:tcPr>
          <w:p w14:paraId="3473D90D" w14:textId="77777777" w:rsidR="00C43B54" w:rsidRDefault="00C43B54" w:rsidP="00BD1048">
            <w:pPr>
              <w:jc w:val="both"/>
              <w:rPr>
                <w:rFonts w:cs="Arial"/>
              </w:rPr>
            </w:pPr>
            <w:r>
              <w:rPr>
                <w:rFonts w:cs="Arial"/>
              </w:rPr>
              <w:t xml:space="preserve">4.2 </w:t>
            </w:r>
            <w:r w:rsidR="00633B63">
              <w:rPr>
                <w:rFonts w:cs="Arial"/>
              </w:rPr>
              <w:t>Amortizació</w:t>
            </w:r>
            <w:r w:rsidRPr="008E4D02">
              <w:rPr>
                <w:rFonts w:cs="Arial"/>
              </w:rPr>
              <w:t>n</w:t>
            </w:r>
            <w:r>
              <w:rPr>
                <w:rFonts w:cs="Arial"/>
              </w:rPr>
              <w:t xml:space="preserve"> a</w:t>
            </w:r>
            <w:r w:rsidRPr="008E4D02">
              <w:rPr>
                <w:rFonts w:cs="Arial"/>
              </w:rPr>
              <w:t>cumulada</w:t>
            </w:r>
          </w:p>
        </w:tc>
        <w:tc>
          <w:tcPr>
            <w:tcW w:w="4820" w:type="dxa"/>
          </w:tcPr>
          <w:p w14:paraId="5B5A9951" w14:textId="77777777" w:rsidR="00C43B54" w:rsidRDefault="00C43B54" w:rsidP="00BD1048">
            <w:pPr>
              <w:jc w:val="both"/>
            </w:pPr>
            <w:r>
              <w:t>Según el archivo adjunto “Detalle de cuentas a utilizar en validaciones automáti</w:t>
            </w:r>
            <w:r w:rsidR="003630A6">
              <w:t>c</w:t>
            </w:r>
            <w:r>
              <w:t>as”.</w:t>
            </w:r>
          </w:p>
          <w:p w14:paraId="3DB8B136" w14:textId="77777777" w:rsidR="00C43B54" w:rsidRPr="00AA7307" w:rsidRDefault="00C43B54" w:rsidP="00BD1048">
            <w:pPr>
              <w:jc w:val="both"/>
            </w:pPr>
          </w:p>
        </w:tc>
        <w:tc>
          <w:tcPr>
            <w:tcW w:w="5245" w:type="dxa"/>
          </w:tcPr>
          <w:p w14:paraId="717336F6" w14:textId="77777777" w:rsidR="00C43B54" w:rsidRPr="00BD1048" w:rsidRDefault="00C43B54" w:rsidP="00BD1048">
            <w:pPr>
              <w:jc w:val="both"/>
              <w:rPr>
                <w:rFonts w:cs="Arial"/>
                <w:szCs w:val="20"/>
                <w:lang w:val="es-CR" w:eastAsia="es-CR"/>
              </w:rPr>
            </w:pPr>
            <w:r w:rsidRPr="00BD1048">
              <w:rPr>
                <w:rFonts w:cs="Arial"/>
                <w:szCs w:val="20"/>
                <w:lang w:val="es-CR" w:eastAsia="es-CR"/>
              </w:rPr>
              <w:t>∑ &lt;</w:t>
            </w:r>
            <w:r w:rsidRPr="00BD1048">
              <w:t>AmortizacionAcumulada&gt; de todas las inveriones</w:t>
            </w:r>
          </w:p>
          <w:p w14:paraId="6C106D1B" w14:textId="77777777" w:rsidR="00C43B54" w:rsidRPr="00BD1048" w:rsidRDefault="00C43B54" w:rsidP="00BD1048">
            <w:pPr>
              <w:jc w:val="both"/>
              <w:rPr>
                <w:rFonts w:cs="Arial"/>
                <w:szCs w:val="20"/>
                <w:lang w:val="es-CR" w:eastAsia="es-CR"/>
              </w:rPr>
            </w:pPr>
          </w:p>
        </w:tc>
      </w:tr>
      <w:tr w:rsidR="00C43B54" w:rsidRPr="00DA6959" w14:paraId="757838DF" w14:textId="77777777" w:rsidTr="00534ADC">
        <w:trPr>
          <w:trHeight w:val="925"/>
        </w:trPr>
        <w:tc>
          <w:tcPr>
            <w:tcW w:w="4077" w:type="dxa"/>
            <w:noWrap/>
          </w:tcPr>
          <w:p w14:paraId="42DE476D" w14:textId="77777777" w:rsidR="00C43B54" w:rsidRDefault="00C43B54" w:rsidP="00BD1048">
            <w:pPr>
              <w:jc w:val="both"/>
              <w:rPr>
                <w:rFonts w:cs="Arial"/>
              </w:rPr>
            </w:pPr>
            <w:r>
              <w:rPr>
                <w:rFonts w:cs="Arial"/>
              </w:rPr>
              <w:t xml:space="preserve">4.3 </w:t>
            </w:r>
            <w:r w:rsidRPr="008E4D02">
              <w:rPr>
                <w:rFonts w:cs="Arial"/>
              </w:rPr>
              <w:t>Resultado</w:t>
            </w:r>
            <w:r>
              <w:rPr>
                <w:rFonts w:cs="Arial"/>
              </w:rPr>
              <w:t xml:space="preserve"> de la v</w:t>
            </w:r>
            <w:r w:rsidRPr="008E4D02">
              <w:rPr>
                <w:rFonts w:cs="Arial"/>
              </w:rPr>
              <w:t>aloraci</w:t>
            </w:r>
            <w:r w:rsidR="00633B63">
              <w:rPr>
                <w:rFonts w:cs="Arial"/>
              </w:rPr>
              <w:t>ó</w:t>
            </w:r>
            <w:r w:rsidRPr="008E4D02">
              <w:rPr>
                <w:rFonts w:cs="Arial"/>
              </w:rPr>
              <w:t>n</w:t>
            </w:r>
          </w:p>
        </w:tc>
        <w:tc>
          <w:tcPr>
            <w:tcW w:w="4820" w:type="dxa"/>
          </w:tcPr>
          <w:p w14:paraId="6466F1F8" w14:textId="77777777" w:rsidR="00C43B54" w:rsidRDefault="00C43B54" w:rsidP="00BD1048">
            <w:pPr>
              <w:jc w:val="both"/>
            </w:pPr>
            <w:r>
              <w:t>Según el archivo adjunto “Detalle de cuentas a utilizar en validaciones automáti</w:t>
            </w:r>
            <w:r w:rsidR="003630A6">
              <w:t>c</w:t>
            </w:r>
            <w:r>
              <w:t>as”.</w:t>
            </w:r>
          </w:p>
          <w:p w14:paraId="5C5D9AF9" w14:textId="77777777" w:rsidR="00C43B54" w:rsidRPr="00AA7307" w:rsidRDefault="00C43B54" w:rsidP="00BD1048">
            <w:pPr>
              <w:jc w:val="both"/>
            </w:pPr>
          </w:p>
        </w:tc>
        <w:tc>
          <w:tcPr>
            <w:tcW w:w="5245" w:type="dxa"/>
          </w:tcPr>
          <w:p w14:paraId="0E0F212B" w14:textId="77777777" w:rsidR="00C43B54" w:rsidRPr="00BD1048" w:rsidRDefault="00C43B54" w:rsidP="00BD1048">
            <w:pPr>
              <w:jc w:val="both"/>
              <w:rPr>
                <w:rFonts w:cs="Arial"/>
                <w:szCs w:val="20"/>
                <w:lang w:val="es-CR" w:eastAsia="es-CR"/>
              </w:rPr>
            </w:pPr>
            <w:r w:rsidRPr="00BD1048">
              <w:rPr>
                <w:rFonts w:cs="Arial"/>
                <w:szCs w:val="20"/>
                <w:lang w:val="es-CR" w:eastAsia="es-CR"/>
              </w:rPr>
              <w:t>∑ &lt;</w:t>
            </w:r>
            <w:r w:rsidRPr="00BD1048">
              <w:t>ResultadoValoracion&gt;</w:t>
            </w:r>
            <w:r w:rsidRPr="00BD1048">
              <w:rPr>
                <w:rFonts w:cs="Arial"/>
                <w:szCs w:val="20"/>
                <w:lang w:val="es-CR" w:eastAsia="es-CR"/>
              </w:rPr>
              <w:t xml:space="preserve"> </w:t>
            </w:r>
            <w:r w:rsidRPr="00BD1048">
              <w:t>de todas las inveriones</w:t>
            </w:r>
          </w:p>
        </w:tc>
      </w:tr>
      <w:tr w:rsidR="00C43B54" w:rsidRPr="00DA6959" w14:paraId="7188B0FE" w14:textId="77777777" w:rsidTr="00534ADC">
        <w:trPr>
          <w:trHeight w:val="925"/>
        </w:trPr>
        <w:tc>
          <w:tcPr>
            <w:tcW w:w="4077" w:type="dxa"/>
            <w:noWrap/>
          </w:tcPr>
          <w:p w14:paraId="202AC371" w14:textId="77777777" w:rsidR="00C43B54" w:rsidRDefault="00C43B54" w:rsidP="00BD1048">
            <w:pPr>
              <w:jc w:val="both"/>
              <w:rPr>
                <w:rFonts w:cs="Arial"/>
              </w:rPr>
            </w:pPr>
            <w:r>
              <w:rPr>
                <w:rFonts w:cs="Arial"/>
              </w:rPr>
              <w:t xml:space="preserve">4.4 </w:t>
            </w:r>
            <w:r w:rsidRPr="008E4D02">
              <w:rPr>
                <w:rFonts w:cs="Arial"/>
              </w:rPr>
              <w:t>Valor</w:t>
            </w:r>
            <w:r>
              <w:rPr>
                <w:rFonts w:cs="Arial"/>
              </w:rPr>
              <w:t xml:space="preserve"> de m</w:t>
            </w:r>
            <w:r w:rsidRPr="008E4D02">
              <w:rPr>
                <w:rFonts w:cs="Arial"/>
              </w:rPr>
              <w:t>ercado</w:t>
            </w:r>
            <w:r w:rsidR="00633B63">
              <w:rPr>
                <w:rFonts w:cs="Arial"/>
              </w:rPr>
              <w:t xml:space="preserve"> y en lib</w:t>
            </w:r>
            <w:r w:rsidR="00396B8F">
              <w:rPr>
                <w:rFonts w:cs="Arial"/>
              </w:rPr>
              <w:t>ros e</w:t>
            </w:r>
            <w:r>
              <w:rPr>
                <w:rFonts w:cs="Arial"/>
              </w:rPr>
              <w:t>n c</w:t>
            </w:r>
            <w:r w:rsidRPr="008E4D02">
              <w:rPr>
                <w:rFonts w:cs="Arial"/>
              </w:rPr>
              <w:t>olones</w:t>
            </w:r>
          </w:p>
        </w:tc>
        <w:tc>
          <w:tcPr>
            <w:tcW w:w="4820" w:type="dxa"/>
          </w:tcPr>
          <w:p w14:paraId="2398866B" w14:textId="77777777" w:rsidR="00C43B54" w:rsidRDefault="00C43B54" w:rsidP="00BD1048">
            <w:pPr>
              <w:jc w:val="both"/>
            </w:pPr>
            <w:r>
              <w:t>Costo de adquisición - Amortización acumulada + Resultado de la valoración</w:t>
            </w:r>
          </w:p>
          <w:p w14:paraId="2D696B79" w14:textId="77777777" w:rsidR="00C43B54" w:rsidRPr="00AA7307" w:rsidRDefault="00C43B54" w:rsidP="00BD1048">
            <w:pPr>
              <w:jc w:val="both"/>
            </w:pPr>
          </w:p>
        </w:tc>
        <w:tc>
          <w:tcPr>
            <w:tcW w:w="5245" w:type="dxa"/>
          </w:tcPr>
          <w:p w14:paraId="404CC810" w14:textId="77777777" w:rsidR="00C43B54" w:rsidRPr="00BD1048" w:rsidRDefault="00C43B54" w:rsidP="00BD1048">
            <w:pPr>
              <w:jc w:val="both"/>
            </w:pPr>
            <w:r w:rsidRPr="00BD1048">
              <w:rPr>
                <w:rFonts w:cs="Arial"/>
                <w:szCs w:val="20"/>
                <w:lang w:val="es-CR" w:eastAsia="es-CR"/>
              </w:rPr>
              <w:t>∑ &lt;V</w:t>
            </w:r>
            <w:r w:rsidRPr="00BD1048">
              <w:t>alorMercadoColones&gt; de todas las inversiones</w:t>
            </w:r>
          </w:p>
          <w:p w14:paraId="5CA3F61C" w14:textId="77777777" w:rsidR="00C43B54" w:rsidRPr="00BD1048" w:rsidRDefault="00C43B54" w:rsidP="00BD1048">
            <w:pPr>
              <w:jc w:val="both"/>
            </w:pPr>
            <w:r w:rsidRPr="00BD1048">
              <w:t>+</w:t>
            </w:r>
          </w:p>
          <w:p w14:paraId="19258A62" w14:textId="77777777" w:rsidR="00C43B54" w:rsidRPr="00BD1048" w:rsidRDefault="00C43B54" w:rsidP="00BD1048">
            <w:pPr>
              <w:jc w:val="both"/>
            </w:pPr>
            <w:r w:rsidRPr="00BD1048">
              <w:rPr>
                <w:rFonts w:cs="Arial"/>
                <w:szCs w:val="20"/>
                <w:lang w:val="es-CR" w:eastAsia="es-CR"/>
              </w:rPr>
              <w:t>∑ &lt;</w:t>
            </w:r>
            <w:r w:rsidRPr="00BD1048">
              <w:t>ValorlibrosColones&gt; de todas las inversiones</w:t>
            </w:r>
          </w:p>
          <w:p w14:paraId="503A8EE4" w14:textId="77777777" w:rsidR="00C43B54" w:rsidRPr="00BD1048" w:rsidRDefault="00C43B54" w:rsidP="00BD1048">
            <w:pPr>
              <w:jc w:val="both"/>
              <w:rPr>
                <w:rFonts w:cs="Arial"/>
                <w:szCs w:val="20"/>
                <w:lang w:val="es-CR" w:eastAsia="es-CR"/>
              </w:rPr>
            </w:pPr>
          </w:p>
        </w:tc>
      </w:tr>
      <w:tr w:rsidR="00C43B54" w:rsidRPr="00DA6959" w14:paraId="016094C2" w14:textId="77777777" w:rsidTr="00534ADC">
        <w:trPr>
          <w:trHeight w:val="925"/>
        </w:trPr>
        <w:tc>
          <w:tcPr>
            <w:tcW w:w="4077" w:type="dxa"/>
            <w:noWrap/>
          </w:tcPr>
          <w:p w14:paraId="23FAFD42" w14:textId="77777777" w:rsidR="00C43B54" w:rsidRDefault="00C43B54" w:rsidP="00BD1048">
            <w:pPr>
              <w:jc w:val="both"/>
              <w:rPr>
                <w:rFonts w:cs="Arial"/>
              </w:rPr>
            </w:pPr>
            <w:r>
              <w:rPr>
                <w:rFonts w:cs="Arial"/>
              </w:rPr>
              <w:t xml:space="preserve">4.5 </w:t>
            </w:r>
            <w:r w:rsidRPr="008E4D02">
              <w:rPr>
                <w:rFonts w:cs="Arial"/>
              </w:rPr>
              <w:t>Rendimiento</w:t>
            </w:r>
          </w:p>
        </w:tc>
        <w:tc>
          <w:tcPr>
            <w:tcW w:w="4820" w:type="dxa"/>
          </w:tcPr>
          <w:p w14:paraId="6ED27F8D" w14:textId="77777777" w:rsidR="00C43B54" w:rsidRPr="00AA7307" w:rsidRDefault="00C43B54" w:rsidP="00BD1048">
            <w:pPr>
              <w:jc w:val="both"/>
            </w:pPr>
            <w:r w:rsidRPr="005E0927">
              <w:t>1 020 080 080 0</w:t>
            </w:r>
            <w:r>
              <w:t> </w:t>
            </w:r>
            <w:r w:rsidRPr="005E0927">
              <w:t>000</w:t>
            </w:r>
            <w:r>
              <w:t xml:space="preserve"> - </w:t>
            </w:r>
            <w:r w:rsidRPr="005E0927">
              <w:t>Productos por cobrar asociados a inversiones en instrumentos financieros</w:t>
            </w:r>
          </w:p>
        </w:tc>
        <w:tc>
          <w:tcPr>
            <w:tcW w:w="5245" w:type="dxa"/>
          </w:tcPr>
          <w:p w14:paraId="1C74355E" w14:textId="77777777" w:rsidR="00C43B54" w:rsidRPr="00BD1048" w:rsidRDefault="00C43B54" w:rsidP="00BD1048">
            <w:pPr>
              <w:jc w:val="both"/>
            </w:pPr>
            <w:r w:rsidRPr="00BD1048">
              <w:rPr>
                <w:rFonts w:cs="Arial"/>
                <w:szCs w:val="20"/>
                <w:lang w:val="es-CR" w:eastAsia="es-CR"/>
              </w:rPr>
              <w:t>∑ &lt;</w:t>
            </w:r>
            <w:r w:rsidRPr="00BD1048">
              <w:t>Rendimiento&gt; de todas las inversiones</w:t>
            </w:r>
          </w:p>
          <w:p w14:paraId="3130156A" w14:textId="77777777" w:rsidR="00C43B54" w:rsidRPr="00BD1048" w:rsidRDefault="00C43B54" w:rsidP="00BD1048">
            <w:pPr>
              <w:jc w:val="both"/>
            </w:pPr>
            <w:r w:rsidRPr="00BD1048">
              <w:t>-</w:t>
            </w:r>
          </w:p>
          <w:p w14:paraId="1CB25B2D" w14:textId="77777777" w:rsidR="00C43B54" w:rsidRPr="00BD1048" w:rsidRDefault="00C43B54" w:rsidP="00BD1048">
            <w:pPr>
              <w:jc w:val="both"/>
              <w:rPr>
                <w:rFonts w:cs="Arial"/>
                <w:szCs w:val="20"/>
                <w:lang w:val="es-CR" w:eastAsia="es-CR"/>
              </w:rPr>
            </w:pPr>
            <w:r w:rsidRPr="00BD1048">
              <w:rPr>
                <w:rFonts w:cs="Arial"/>
                <w:szCs w:val="20"/>
                <w:lang w:val="es-CR" w:eastAsia="es-CR"/>
              </w:rPr>
              <w:t>∑ &lt;</w:t>
            </w:r>
            <w:r w:rsidRPr="00BD1048">
              <w:t>Rendimiento&gt; de todas las inversiones cuyo  [E] CodTitulo sea igual a [FA] Fondos de inversión abiertos</w:t>
            </w:r>
            <w:r w:rsidR="00486740" w:rsidRPr="00BD1048">
              <w:t xml:space="preserve"> ó [FI] Fondos de inversión cerrados</w:t>
            </w:r>
            <w:r w:rsidRPr="00BD1048">
              <w:t xml:space="preserve"> y [A] </w:t>
            </w:r>
            <w:r w:rsidRPr="00BD1048">
              <w:lastRenderedPageBreak/>
              <w:t xml:space="preserve">CodTipoValoracion sea igual a [RE] </w:t>
            </w:r>
            <w:r w:rsidR="00DD3F45" w:rsidRPr="00BD1048">
              <w:rPr>
                <w:lang w:val="es-CR"/>
              </w:rPr>
              <w:t>Al valor razonable con cambios en resultados</w:t>
            </w:r>
          </w:p>
        </w:tc>
      </w:tr>
      <w:tr w:rsidR="00C43B54" w:rsidRPr="00DA6959" w14:paraId="78AFE269" w14:textId="77777777" w:rsidTr="00534ADC">
        <w:trPr>
          <w:trHeight w:val="925"/>
        </w:trPr>
        <w:tc>
          <w:tcPr>
            <w:tcW w:w="4077" w:type="dxa"/>
            <w:noWrap/>
          </w:tcPr>
          <w:p w14:paraId="71378DEC" w14:textId="77777777" w:rsidR="00C43B54" w:rsidRDefault="00C43B54" w:rsidP="00BD1048">
            <w:pPr>
              <w:jc w:val="both"/>
              <w:rPr>
                <w:rFonts w:cs="Arial"/>
              </w:rPr>
            </w:pPr>
            <w:r>
              <w:rPr>
                <w:rFonts w:cs="Arial"/>
              </w:rPr>
              <w:lastRenderedPageBreak/>
              <w:t>4.</w:t>
            </w:r>
            <w:r w:rsidR="00396B8F">
              <w:rPr>
                <w:rFonts w:cs="Arial"/>
              </w:rPr>
              <w:t>6</w:t>
            </w:r>
            <w:r>
              <w:rPr>
                <w:rFonts w:cs="Arial"/>
              </w:rPr>
              <w:t xml:space="preserve"> Deterioro</w:t>
            </w:r>
          </w:p>
        </w:tc>
        <w:tc>
          <w:tcPr>
            <w:tcW w:w="4820" w:type="dxa"/>
          </w:tcPr>
          <w:p w14:paraId="7B4C8075" w14:textId="77777777" w:rsidR="00C43B54" w:rsidRDefault="00C43B54" w:rsidP="00BD1048">
            <w:pPr>
              <w:jc w:val="both"/>
            </w:pPr>
            <w:r w:rsidRPr="005E0927">
              <w:t>1 020 090 000 0</w:t>
            </w:r>
            <w:r>
              <w:t> </w:t>
            </w:r>
            <w:r w:rsidRPr="005E0927">
              <w:t>000</w:t>
            </w:r>
            <w:r>
              <w:t xml:space="preserve"> </w:t>
            </w:r>
            <w:r w:rsidR="002B19ED">
              <w:t>–</w:t>
            </w:r>
            <w:r>
              <w:t xml:space="preserve"> </w:t>
            </w:r>
            <w:r w:rsidR="002B19ED">
              <w:t>Estimación por deterioro de instrumentos financieros</w:t>
            </w:r>
          </w:p>
          <w:p w14:paraId="40E8F945" w14:textId="77777777" w:rsidR="00D061A1" w:rsidRDefault="00D061A1" w:rsidP="00BD1048">
            <w:pPr>
              <w:jc w:val="both"/>
            </w:pPr>
            <w:r>
              <w:t>+</w:t>
            </w:r>
          </w:p>
          <w:p w14:paraId="44AFB424" w14:textId="77777777" w:rsidR="00D061A1" w:rsidRDefault="00722AA4" w:rsidP="00BD1048">
            <w:pPr>
              <w:jc w:val="both"/>
            </w:pPr>
            <w:r>
              <w:t>(</w:t>
            </w:r>
            <w:r w:rsidR="00AF44DC">
              <w:t>(</w:t>
            </w:r>
            <w:r w:rsidR="00D061A1" w:rsidRPr="00D061A1">
              <w:t>3 030 010 020 1 190</w:t>
            </w:r>
            <w:r w:rsidR="00D061A1" w:rsidRPr="00D061A1">
              <w:tab/>
            </w:r>
            <w:r w:rsidR="00D061A1">
              <w:t xml:space="preserve"> - </w:t>
            </w:r>
            <w:r w:rsidR="00D061A1" w:rsidRPr="00D061A1">
              <w:t>Deterioro – Inversiones al valor razonable con cambios en otro resultado integral</w:t>
            </w:r>
          </w:p>
          <w:p w14:paraId="239EAE62" w14:textId="77777777" w:rsidR="00D061A1" w:rsidRDefault="00D061A1" w:rsidP="00BD1048">
            <w:pPr>
              <w:jc w:val="both"/>
            </w:pPr>
            <w:r>
              <w:t>+</w:t>
            </w:r>
          </w:p>
          <w:p w14:paraId="1994AF42" w14:textId="77777777" w:rsidR="00D061A1" w:rsidRDefault="00D061A1" w:rsidP="00BD1048">
            <w:pPr>
              <w:jc w:val="both"/>
            </w:pPr>
            <w:r w:rsidRPr="00D061A1">
              <w:t>3 030 010 020 2</w:t>
            </w:r>
            <w:r>
              <w:t xml:space="preserve"> </w:t>
            </w:r>
            <w:r w:rsidRPr="00D061A1">
              <w:t>190</w:t>
            </w:r>
            <w:r>
              <w:t xml:space="preserve"> - </w:t>
            </w:r>
            <w:r w:rsidRPr="00D061A1">
              <w:t>(Deterioro – Inversiones al valor razonable con cambios en otro resultado integral</w:t>
            </w:r>
          </w:p>
          <w:p w14:paraId="78143FA7" w14:textId="77777777" w:rsidR="00D061A1" w:rsidRDefault="00D061A1" w:rsidP="00BD1048">
            <w:pPr>
              <w:jc w:val="both"/>
            </w:pPr>
            <w:r>
              <w:t>+</w:t>
            </w:r>
          </w:p>
          <w:p w14:paraId="3BDAF137" w14:textId="77777777" w:rsidR="00D061A1" w:rsidRDefault="00D061A1" w:rsidP="00BD1048">
            <w:pPr>
              <w:jc w:val="both"/>
            </w:pPr>
            <w:r w:rsidRPr="00D061A1">
              <w:t>3 030 010 030 1 190</w:t>
            </w:r>
            <w:r w:rsidRPr="00D061A1">
              <w:tab/>
            </w:r>
            <w:r>
              <w:t xml:space="preserve"> - </w:t>
            </w:r>
            <w:r w:rsidRPr="00D061A1">
              <w:t>Deterioro – Inversiones al valor razonable con cambios en otro resultado integral - respaldo de la reserva de liquidez</w:t>
            </w:r>
          </w:p>
          <w:p w14:paraId="59649515" w14:textId="77777777" w:rsidR="00D061A1" w:rsidRDefault="00D061A1" w:rsidP="00BD1048">
            <w:pPr>
              <w:jc w:val="both"/>
            </w:pPr>
            <w:r>
              <w:t>+</w:t>
            </w:r>
          </w:p>
          <w:p w14:paraId="02B83920" w14:textId="77777777" w:rsidR="00D061A1" w:rsidRDefault="00D061A1" w:rsidP="00BD1048">
            <w:pPr>
              <w:jc w:val="both"/>
            </w:pPr>
            <w:r w:rsidRPr="00D061A1">
              <w:t>3 030 010 030 2 190</w:t>
            </w:r>
            <w:r w:rsidRPr="00D061A1">
              <w:tab/>
            </w:r>
            <w:r>
              <w:t xml:space="preserve"> - </w:t>
            </w:r>
            <w:r w:rsidRPr="00D061A1">
              <w:t>Deterioro – Inversiones al valor razonable con cambios en otro resultado integral - respaldo de la reserva de liquidez</w:t>
            </w:r>
          </w:p>
          <w:p w14:paraId="707422B7" w14:textId="77777777" w:rsidR="00D061A1" w:rsidRDefault="00D061A1" w:rsidP="00BD1048">
            <w:pPr>
              <w:jc w:val="both"/>
            </w:pPr>
            <w:r>
              <w:t>+</w:t>
            </w:r>
          </w:p>
          <w:p w14:paraId="3264B920" w14:textId="77777777" w:rsidR="00D061A1" w:rsidRDefault="00D061A1" w:rsidP="00BD1048">
            <w:pPr>
              <w:jc w:val="both"/>
            </w:pPr>
            <w:r w:rsidRPr="00D061A1">
              <w:t>3 030 010 040 1 190</w:t>
            </w:r>
            <w:r w:rsidRPr="00D061A1">
              <w:tab/>
            </w:r>
            <w:r>
              <w:t xml:space="preserve"> - </w:t>
            </w:r>
            <w:r w:rsidRPr="00D061A1">
              <w:t>Deterioro – Inversiones al valor razonable con cambios en otro resultado integral - restringidos</w:t>
            </w:r>
          </w:p>
          <w:p w14:paraId="5D1EC7BB" w14:textId="77777777" w:rsidR="00D061A1" w:rsidRDefault="00D061A1" w:rsidP="00BD1048">
            <w:pPr>
              <w:jc w:val="both"/>
            </w:pPr>
            <w:r>
              <w:t>+</w:t>
            </w:r>
          </w:p>
          <w:p w14:paraId="00E1393D" w14:textId="77777777" w:rsidR="00D061A1" w:rsidRDefault="00D061A1" w:rsidP="00BD1048">
            <w:pPr>
              <w:jc w:val="both"/>
            </w:pPr>
            <w:r w:rsidRPr="00D061A1">
              <w:t>3 030 010 040 2 190</w:t>
            </w:r>
            <w:r w:rsidRPr="00D061A1">
              <w:tab/>
            </w:r>
            <w:r>
              <w:t xml:space="preserve"> - </w:t>
            </w:r>
            <w:r w:rsidRPr="00D061A1">
              <w:t>Deterioro – Inversiones al valor razonable con cambios en otro resultado integral - restringidos</w:t>
            </w:r>
          </w:p>
          <w:p w14:paraId="5B5D86A4" w14:textId="77777777" w:rsidR="00D061A1" w:rsidRDefault="00D061A1" w:rsidP="00BD1048">
            <w:pPr>
              <w:jc w:val="both"/>
            </w:pPr>
            <w:r>
              <w:t>+</w:t>
            </w:r>
          </w:p>
          <w:p w14:paraId="2E03253C" w14:textId="77777777" w:rsidR="00D061A1" w:rsidRDefault="00D061A1" w:rsidP="00BD1048">
            <w:pPr>
              <w:jc w:val="both"/>
            </w:pPr>
            <w:r w:rsidRPr="00D061A1">
              <w:t>3 030 010 050 1</w:t>
            </w:r>
            <w:r>
              <w:t> </w:t>
            </w:r>
            <w:r w:rsidRPr="00D061A1">
              <w:t>190</w:t>
            </w:r>
            <w:r>
              <w:t xml:space="preserve"> - </w:t>
            </w:r>
            <w:r w:rsidRPr="00D061A1">
              <w:t>Deterioro – Inversiones al valor razonable con cambios en otro resultado integral - en cesación de pagos, morosos o en litigio</w:t>
            </w:r>
          </w:p>
          <w:p w14:paraId="49B84411" w14:textId="77777777" w:rsidR="00D061A1" w:rsidRDefault="00D061A1" w:rsidP="00BD1048">
            <w:pPr>
              <w:jc w:val="both"/>
            </w:pPr>
            <w:r>
              <w:t>+</w:t>
            </w:r>
          </w:p>
          <w:p w14:paraId="3D180EC7" w14:textId="77777777" w:rsidR="00D061A1" w:rsidRPr="00AA7307" w:rsidRDefault="00D061A1" w:rsidP="00BD1048">
            <w:pPr>
              <w:jc w:val="both"/>
            </w:pPr>
            <w:r w:rsidRPr="00D061A1">
              <w:t>3 030 010 050 2</w:t>
            </w:r>
            <w:r>
              <w:t> </w:t>
            </w:r>
            <w:r w:rsidRPr="00D061A1">
              <w:t>190</w:t>
            </w:r>
            <w:r>
              <w:t xml:space="preserve"> - </w:t>
            </w:r>
            <w:r w:rsidRPr="00D061A1">
              <w:t xml:space="preserve">Deterioro – Inversiones al valor razonable con cambios en otro resultado </w:t>
            </w:r>
            <w:r w:rsidRPr="00D061A1">
              <w:lastRenderedPageBreak/>
              <w:t>integral - en cesación de pagos, morosos o en litigio</w:t>
            </w:r>
            <w:r w:rsidR="00AF44DC">
              <w:t>)+-1</w:t>
            </w:r>
            <w:r w:rsidR="00722AA4">
              <w:t>)</w:t>
            </w:r>
          </w:p>
        </w:tc>
        <w:tc>
          <w:tcPr>
            <w:tcW w:w="5245" w:type="dxa"/>
          </w:tcPr>
          <w:p w14:paraId="5EFBB086" w14:textId="77777777" w:rsidR="00C43B54" w:rsidRPr="00BD1048" w:rsidRDefault="00C43B54" w:rsidP="00BD1048">
            <w:pPr>
              <w:jc w:val="both"/>
              <w:rPr>
                <w:rFonts w:cs="Arial"/>
                <w:szCs w:val="20"/>
                <w:lang w:val="es-CR" w:eastAsia="es-CR"/>
              </w:rPr>
            </w:pPr>
            <w:r w:rsidRPr="00BD1048">
              <w:rPr>
                <w:rFonts w:cs="Arial"/>
                <w:szCs w:val="20"/>
                <w:lang w:val="es-CR" w:eastAsia="es-CR"/>
              </w:rPr>
              <w:lastRenderedPageBreak/>
              <w:t>∑ &lt;</w:t>
            </w:r>
            <w:r w:rsidRPr="00BD1048">
              <w:t>Deterioro&gt; de todas las inversiones</w:t>
            </w:r>
          </w:p>
        </w:tc>
      </w:tr>
    </w:tbl>
    <w:p w14:paraId="0E8DDF44" w14:textId="77777777" w:rsidR="00632219" w:rsidRDefault="000B3CDC" w:rsidP="00C24DB6">
      <w:pPr>
        <w:jc w:val="both"/>
      </w:pPr>
      <w:r w:rsidRPr="000B3CDC">
        <w:t xml:space="preserve">(1) </w:t>
      </w:r>
      <w:r w:rsidRPr="000B3CDC">
        <w:tab/>
        <w:t>Dependencia entre el modelo de Saldos Contables y el modelo de Inversiones Financieras: Si el modelo de Inversiones Financieras es enviado con anterioridad al modelo de Saldos Contables, una vez superadas las validaciones de estructura y cuadratura del modelo de Inversiones, este quedará en estado “Por procesar” a la espera de recibir el modelo de Saldos contables, con el fin de aplicar las validaciones estipuladas en este capítulo,   Por lo tanto, hasta que el proceso de validación contra Saldos Contables no se realice, el envío no se considera recibido por parte de esta Superintendencia.  Se considera recibido hasta que el envío quede en estado “Finalizado”, es decir, una vez que el modelo de Inversiones Financieras supere las validaciones contra el modelo de Saldos Contables.</w:t>
      </w:r>
    </w:p>
    <w:p w14:paraId="73BAF6C3" w14:textId="77777777" w:rsidR="00D94C35" w:rsidRDefault="00D94C35" w:rsidP="00052128"/>
    <w:p w14:paraId="6699867B" w14:textId="77777777" w:rsidR="00D94C35" w:rsidRDefault="00D94C35" w:rsidP="00052128"/>
    <w:tbl>
      <w:tblPr>
        <w:tblStyle w:val="Tablaconcuadrcula"/>
        <w:tblW w:w="14142" w:type="dxa"/>
        <w:tblLayout w:type="fixed"/>
        <w:tblLook w:val="04A0" w:firstRow="1" w:lastRow="0" w:firstColumn="1" w:lastColumn="0" w:noHBand="0" w:noVBand="1"/>
      </w:tblPr>
      <w:tblGrid>
        <w:gridCol w:w="4077"/>
        <w:gridCol w:w="4820"/>
        <w:gridCol w:w="5245"/>
      </w:tblGrid>
      <w:tr w:rsidR="00EA4E96" w:rsidRPr="00DA6959" w14:paraId="6C1CBF9C" w14:textId="77777777" w:rsidTr="003A7791">
        <w:trPr>
          <w:trHeight w:val="315"/>
          <w:tblHeader/>
        </w:trPr>
        <w:tc>
          <w:tcPr>
            <w:tcW w:w="4077" w:type="dxa"/>
            <w:noWrap/>
            <w:hideMark/>
          </w:tcPr>
          <w:p w14:paraId="2AC90F67" w14:textId="77777777" w:rsidR="00EA4E96" w:rsidRPr="00DA6959" w:rsidRDefault="00EA4E96" w:rsidP="003A7791">
            <w:pPr>
              <w:jc w:val="center"/>
              <w:rPr>
                <w:b/>
                <w:bCs/>
              </w:rPr>
            </w:pPr>
            <w:r>
              <w:rPr>
                <w:b/>
                <w:bCs/>
              </w:rPr>
              <w:t>Validación</w:t>
            </w:r>
          </w:p>
        </w:tc>
        <w:tc>
          <w:tcPr>
            <w:tcW w:w="4820" w:type="dxa"/>
            <w:noWrap/>
            <w:hideMark/>
          </w:tcPr>
          <w:p w14:paraId="7E609969" w14:textId="77777777" w:rsidR="00EA4E96" w:rsidRPr="00DA6959" w:rsidRDefault="00EA4E96" w:rsidP="003A7791">
            <w:pPr>
              <w:jc w:val="center"/>
              <w:rPr>
                <w:b/>
                <w:bCs/>
              </w:rPr>
            </w:pPr>
            <w:r w:rsidRPr="00DA6959">
              <w:rPr>
                <w:b/>
                <w:bCs/>
              </w:rPr>
              <w:t xml:space="preserve">Modelo de </w:t>
            </w:r>
            <w:r>
              <w:rPr>
                <w:b/>
                <w:bCs/>
              </w:rPr>
              <w:t>Canales</w:t>
            </w:r>
            <w:r w:rsidR="00FE7C19">
              <w:rPr>
                <w:b/>
                <w:bCs/>
              </w:rPr>
              <w:t xml:space="preserve"> – Campos del XML</w:t>
            </w:r>
          </w:p>
        </w:tc>
        <w:tc>
          <w:tcPr>
            <w:tcW w:w="5245" w:type="dxa"/>
            <w:noWrap/>
            <w:hideMark/>
          </w:tcPr>
          <w:p w14:paraId="5AEA5DC9" w14:textId="77777777" w:rsidR="00EA4E96" w:rsidRPr="00DA6959" w:rsidRDefault="00FE7C19" w:rsidP="003A7791">
            <w:pPr>
              <w:jc w:val="center"/>
              <w:rPr>
                <w:b/>
                <w:bCs/>
              </w:rPr>
            </w:pPr>
            <w:r>
              <w:rPr>
                <w:b/>
                <w:bCs/>
              </w:rPr>
              <w:t>5</w:t>
            </w:r>
            <w:r w:rsidRPr="000F1C98">
              <w:rPr>
                <w:b/>
                <w:bCs/>
              </w:rPr>
              <w:t xml:space="preserve">. Modelo </w:t>
            </w:r>
            <w:r>
              <w:rPr>
                <w:b/>
                <w:bCs/>
              </w:rPr>
              <w:t xml:space="preserve">de Producción - </w:t>
            </w:r>
            <w:r w:rsidR="00EA4E96">
              <w:rPr>
                <w:b/>
                <w:bCs/>
              </w:rPr>
              <w:t>Campos del xml</w:t>
            </w:r>
          </w:p>
        </w:tc>
      </w:tr>
      <w:tr w:rsidR="00D94C35" w:rsidRPr="00DA6959" w14:paraId="766BC5E3" w14:textId="77777777" w:rsidTr="00D94C35">
        <w:trPr>
          <w:trHeight w:val="351"/>
        </w:trPr>
        <w:tc>
          <w:tcPr>
            <w:tcW w:w="14142" w:type="dxa"/>
            <w:gridSpan w:val="3"/>
            <w:shd w:val="clear" w:color="auto" w:fill="92CDDC" w:themeFill="accent5" w:themeFillTint="99"/>
            <w:noWrap/>
            <w:vAlign w:val="center"/>
          </w:tcPr>
          <w:p w14:paraId="25EFAA7A" w14:textId="77777777" w:rsidR="00D94C35" w:rsidRDefault="00D94C35" w:rsidP="00D94C35">
            <w:pPr>
              <w:jc w:val="center"/>
              <w:rPr>
                <w:rFonts w:cs="Arial"/>
                <w:color w:val="000000"/>
                <w:szCs w:val="20"/>
              </w:rPr>
            </w:pPr>
            <w:r>
              <w:rPr>
                <w:rFonts w:cs="Arial"/>
                <w:b/>
              </w:rPr>
              <w:t>5</w:t>
            </w:r>
            <w:r w:rsidRPr="00D43F1D">
              <w:rPr>
                <w:rFonts w:cs="Arial"/>
                <w:b/>
              </w:rPr>
              <w:t xml:space="preserve">. Modelo de </w:t>
            </w:r>
            <w:r>
              <w:rPr>
                <w:rFonts w:cs="Arial"/>
                <w:b/>
              </w:rPr>
              <w:t>Producción</w:t>
            </w:r>
          </w:p>
        </w:tc>
      </w:tr>
      <w:tr w:rsidR="00EA4E96" w:rsidRPr="00DA6959" w14:paraId="4A7C42CE" w14:textId="77777777" w:rsidTr="003A7791">
        <w:trPr>
          <w:trHeight w:val="4837"/>
        </w:trPr>
        <w:tc>
          <w:tcPr>
            <w:tcW w:w="4077" w:type="dxa"/>
            <w:noWrap/>
            <w:hideMark/>
          </w:tcPr>
          <w:p w14:paraId="1F937ED1" w14:textId="77777777" w:rsidR="00EA4E96" w:rsidRPr="002F371F" w:rsidRDefault="00EA4E96" w:rsidP="003A7791">
            <w:pPr>
              <w:rPr>
                <w:bCs/>
              </w:rPr>
            </w:pPr>
            <w:bookmarkStart w:id="896" w:name="_Hlk48160043"/>
            <w:r w:rsidRPr="002F371F">
              <w:rPr>
                <w:bCs/>
              </w:rPr>
              <w:t>5.1 Pólizas contratadas</w:t>
            </w:r>
            <w:r w:rsidR="00FE7C19" w:rsidRPr="002F371F">
              <w:rPr>
                <w:bCs/>
              </w:rPr>
              <w:t xml:space="preserve"> (2)</w:t>
            </w:r>
            <w:bookmarkEnd w:id="896"/>
          </w:p>
        </w:tc>
        <w:tc>
          <w:tcPr>
            <w:tcW w:w="4820" w:type="dxa"/>
            <w:hideMark/>
          </w:tcPr>
          <w:p w14:paraId="7874DA62" w14:textId="77777777" w:rsidR="00FE7C19" w:rsidRDefault="00FE7C19" w:rsidP="00FE7C19">
            <w:r>
              <w:t>PolizasContratadasSegPersonales.TotalPolSegPersonales</w:t>
            </w:r>
          </w:p>
          <w:p w14:paraId="35EAE63A" w14:textId="77777777" w:rsidR="00FE7C19" w:rsidRDefault="00FE7C19" w:rsidP="00FE7C19">
            <w:r>
              <w:t xml:space="preserve">+ </w:t>
            </w:r>
          </w:p>
          <w:p w14:paraId="0F8F0608" w14:textId="77777777" w:rsidR="00FE7C19" w:rsidRDefault="00FE7C19" w:rsidP="00FE7C19">
            <w:r>
              <w:t>PolizasContratadasSegGenerales.TotalPolSegGenerales</w:t>
            </w:r>
          </w:p>
          <w:p w14:paraId="7CE714E7" w14:textId="77777777" w:rsidR="00FE7C19" w:rsidRDefault="00FE7C19" w:rsidP="00FE7C19">
            <w:r>
              <w:t xml:space="preserve">+ </w:t>
            </w:r>
          </w:p>
          <w:p w14:paraId="4819E45E" w14:textId="77777777" w:rsidR="00EA4E96" w:rsidRPr="00DA6959" w:rsidRDefault="00FE7C19" w:rsidP="00FE7C19">
            <w:r>
              <w:t>SeguroObligatorioAutomoviles.PolizasPagadas</w:t>
            </w:r>
          </w:p>
        </w:tc>
        <w:tc>
          <w:tcPr>
            <w:tcW w:w="5245" w:type="dxa"/>
            <w:hideMark/>
          </w:tcPr>
          <w:p w14:paraId="245ACD21" w14:textId="77777777" w:rsidR="00EA4E96" w:rsidRPr="00DA6959" w:rsidRDefault="00FE7C19" w:rsidP="003A7791">
            <w:r>
              <w:rPr>
                <w:rFonts w:cs="Arial"/>
                <w:color w:val="000000"/>
                <w:szCs w:val="20"/>
              </w:rPr>
              <w:t>ProduccionPoblacionAsegurada.TotalPolizasContratadas</w:t>
            </w:r>
          </w:p>
        </w:tc>
      </w:tr>
    </w:tbl>
    <w:p w14:paraId="1C1BAE2F" w14:textId="77777777" w:rsidR="00FE7C19" w:rsidRDefault="00FE7C19" w:rsidP="002F371F">
      <w:pPr>
        <w:jc w:val="both"/>
      </w:pPr>
      <w:r w:rsidRPr="000B3CDC">
        <w:lastRenderedPageBreak/>
        <w:t>(</w:t>
      </w:r>
      <w:r>
        <w:t>2</w:t>
      </w:r>
      <w:r w:rsidRPr="000B3CDC">
        <w:t xml:space="preserve">) </w:t>
      </w:r>
      <w:r w:rsidRPr="000B3CDC">
        <w:tab/>
        <w:t xml:space="preserve">Dependencia entre el modelo de </w:t>
      </w:r>
      <w:r>
        <w:t>Producción</w:t>
      </w:r>
      <w:r w:rsidRPr="000B3CDC">
        <w:t xml:space="preserve"> y el modelo </w:t>
      </w:r>
      <w:r>
        <w:t>Canales</w:t>
      </w:r>
      <w:r w:rsidRPr="000B3CDC">
        <w:t xml:space="preserve">: Si el modelo de </w:t>
      </w:r>
      <w:r>
        <w:t>Producción</w:t>
      </w:r>
      <w:r w:rsidRPr="000B3CDC">
        <w:t xml:space="preserve"> es enviado con anterioridad al modelo de </w:t>
      </w:r>
      <w:r>
        <w:t>Canales</w:t>
      </w:r>
      <w:r w:rsidRPr="000B3CDC">
        <w:t xml:space="preserve">, una vez superadas las validaciones de estructura y cuadratura del modelo de </w:t>
      </w:r>
      <w:r>
        <w:t>Producción</w:t>
      </w:r>
      <w:r w:rsidRPr="000B3CDC">
        <w:t xml:space="preserve">, este quedará en estado “Por procesar” a la espera de recibir el modelo de </w:t>
      </w:r>
      <w:r>
        <w:t>Canales</w:t>
      </w:r>
      <w:r w:rsidRPr="000B3CDC">
        <w:t xml:space="preserve">, con el fin de aplicar las validaciones estipuladas en este capítulo,   Por lo tanto, hasta que el proceso de validación contra </w:t>
      </w:r>
      <w:r>
        <w:t xml:space="preserve">Canales no </w:t>
      </w:r>
      <w:r w:rsidRPr="000B3CDC">
        <w:t xml:space="preserve">se realice, el envío no se considera recibido por parte de esta Superintendencia.  Se considera recibido hasta que el envío quede en estado “Finalizado”, es decir, una vez que el modelo de </w:t>
      </w:r>
      <w:r>
        <w:t>Producción</w:t>
      </w:r>
      <w:r w:rsidRPr="000B3CDC">
        <w:t xml:space="preserve"> supere las validaciones contra el modelo de </w:t>
      </w:r>
      <w:r>
        <w:t>Canales</w:t>
      </w:r>
      <w:r w:rsidRPr="000B3CDC">
        <w:t>.</w:t>
      </w:r>
    </w:p>
    <w:p w14:paraId="6CF5F047" w14:textId="77777777" w:rsidR="00EA4E96" w:rsidRDefault="00EA4E96"/>
    <w:p w14:paraId="320FBE44" w14:textId="77777777" w:rsidR="00995EAA" w:rsidRDefault="00995EAA"/>
    <w:p w14:paraId="210314E4" w14:textId="77777777" w:rsidR="00995EAA" w:rsidRDefault="00995EAA"/>
    <w:p w14:paraId="0E452EAC" w14:textId="77777777" w:rsidR="00995EAA" w:rsidRDefault="00995EAA"/>
    <w:p w14:paraId="0F1C26AC" w14:textId="77777777" w:rsidR="00995EAA" w:rsidRDefault="00995EAA"/>
    <w:p w14:paraId="46045213" w14:textId="77777777" w:rsidR="00995EAA" w:rsidRDefault="00995EAA"/>
    <w:p w14:paraId="2ECD8895" w14:textId="77777777" w:rsidR="00995EAA" w:rsidRDefault="00995EAA"/>
    <w:p w14:paraId="1DFD8244" w14:textId="77777777" w:rsidR="00995EAA" w:rsidRDefault="00995EAA"/>
    <w:p w14:paraId="217B1EC8" w14:textId="77777777" w:rsidR="00995EAA" w:rsidRDefault="00995EAA"/>
    <w:p w14:paraId="0B589B5A" w14:textId="77777777" w:rsidR="00995EAA" w:rsidRDefault="00995EAA"/>
    <w:tbl>
      <w:tblPr>
        <w:tblStyle w:val="Tablaconcuadrcula"/>
        <w:tblW w:w="14142" w:type="dxa"/>
        <w:tblLayout w:type="fixed"/>
        <w:tblLook w:val="04A0" w:firstRow="1" w:lastRow="0" w:firstColumn="1" w:lastColumn="0" w:noHBand="0" w:noVBand="1"/>
      </w:tblPr>
      <w:tblGrid>
        <w:gridCol w:w="4077"/>
        <w:gridCol w:w="4820"/>
        <w:gridCol w:w="5245"/>
      </w:tblGrid>
      <w:tr w:rsidR="00995EAA" w:rsidRPr="00DA6959" w14:paraId="3AF6C4D8" w14:textId="77777777" w:rsidTr="00995EAA">
        <w:trPr>
          <w:trHeight w:val="315"/>
          <w:tblHeader/>
        </w:trPr>
        <w:tc>
          <w:tcPr>
            <w:tcW w:w="4077" w:type="dxa"/>
            <w:noWrap/>
            <w:hideMark/>
          </w:tcPr>
          <w:p w14:paraId="614C841D" w14:textId="77777777" w:rsidR="00995EAA" w:rsidRPr="00DA6959" w:rsidRDefault="00995EAA" w:rsidP="00995EAA">
            <w:pPr>
              <w:jc w:val="center"/>
              <w:rPr>
                <w:b/>
                <w:bCs/>
              </w:rPr>
            </w:pPr>
            <w:r>
              <w:rPr>
                <w:b/>
                <w:bCs/>
              </w:rPr>
              <w:t>Validación</w:t>
            </w:r>
          </w:p>
        </w:tc>
        <w:tc>
          <w:tcPr>
            <w:tcW w:w="4820" w:type="dxa"/>
            <w:noWrap/>
            <w:hideMark/>
          </w:tcPr>
          <w:p w14:paraId="4F75441F" w14:textId="77777777" w:rsidR="00995EAA" w:rsidRPr="00DA6959" w:rsidRDefault="00995EAA" w:rsidP="00995EAA">
            <w:pPr>
              <w:jc w:val="center"/>
              <w:rPr>
                <w:b/>
                <w:bCs/>
              </w:rPr>
            </w:pPr>
            <w:r w:rsidRPr="00DA6959">
              <w:rPr>
                <w:b/>
                <w:bCs/>
              </w:rPr>
              <w:t>Modelo de Saldos contables</w:t>
            </w:r>
          </w:p>
        </w:tc>
        <w:tc>
          <w:tcPr>
            <w:tcW w:w="5245" w:type="dxa"/>
            <w:noWrap/>
            <w:hideMark/>
          </w:tcPr>
          <w:p w14:paraId="60C32F34" w14:textId="77777777" w:rsidR="00995EAA" w:rsidRPr="00DA6959" w:rsidRDefault="00995EAA" w:rsidP="00995EAA">
            <w:pPr>
              <w:jc w:val="center"/>
              <w:rPr>
                <w:b/>
                <w:bCs/>
              </w:rPr>
            </w:pPr>
            <w:r>
              <w:rPr>
                <w:b/>
                <w:bCs/>
              </w:rPr>
              <w:t>Campos del xml</w:t>
            </w:r>
          </w:p>
        </w:tc>
      </w:tr>
      <w:tr w:rsidR="00995EAA" w:rsidRPr="000F1C98" w14:paraId="64D74090" w14:textId="77777777" w:rsidTr="00835D6E">
        <w:trPr>
          <w:trHeight w:val="315"/>
        </w:trPr>
        <w:tc>
          <w:tcPr>
            <w:tcW w:w="14142" w:type="dxa"/>
            <w:gridSpan w:val="3"/>
            <w:shd w:val="clear" w:color="auto" w:fill="92CDDC" w:themeFill="accent5" w:themeFillTint="99"/>
            <w:noWrap/>
            <w:vAlign w:val="center"/>
          </w:tcPr>
          <w:p w14:paraId="27EA5BFA" w14:textId="77777777" w:rsidR="00995EAA" w:rsidRPr="00D25F02" w:rsidRDefault="00D25F02" w:rsidP="00D25F02">
            <w:pPr>
              <w:jc w:val="center"/>
              <w:rPr>
                <w:b/>
                <w:bCs/>
              </w:rPr>
            </w:pPr>
            <w:r>
              <w:rPr>
                <w:b/>
                <w:bCs/>
              </w:rPr>
              <w:t xml:space="preserve">6. </w:t>
            </w:r>
            <w:r w:rsidRPr="00D25F02">
              <w:rPr>
                <w:b/>
                <w:bCs/>
              </w:rPr>
              <w:t>Modelo de Balance General</w:t>
            </w:r>
          </w:p>
        </w:tc>
      </w:tr>
      <w:tr w:rsidR="00D25F02" w:rsidRPr="00DA6959" w14:paraId="7E89449C" w14:textId="77777777" w:rsidTr="00835D6E">
        <w:trPr>
          <w:trHeight w:val="469"/>
        </w:trPr>
        <w:tc>
          <w:tcPr>
            <w:tcW w:w="4077" w:type="dxa"/>
            <w:noWrap/>
          </w:tcPr>
          <w:p w14:paraId="30D4BDBD" w14:textId="77777777" w:rsidR="00D25F02" w:rsidRPr="000F1C98" w:rsidRDefault="00D25F02" w:rsidP="00D25F02">
            <w:pPr>
              <w:rPr>
                <w:b/>
              </w:rPr>
            </w:pPr>
            <w:r w:rsidRPr="00871605">
              <w:t>6.1  Efectivo</w:t>
            </w:r>
          </w:p>
        </w:tc>
        <w:tc>
          <w:tcPr>
            <w:tcW w:w="4820" w:type="dxa"/>
          </w:tcPr>
          <w:p w14:paraId="6C7FC4F0" w14:textId="77777777" w:rsidR="00D25F02" w:rsidRPr="00DA6959" w:rsidRDefault="00D25F02" w:rsidP="00D25F02">
            <w:r w:rsidRPr="00871605">
              <w:t>10100100000000</w:t>
            </w:r>
          </w:p>
        </w:tc>
        <w:tc>
          <w:tcPr>
            <w:tcW w:w="5245" w:type="dxa"/>
          </w:tcPr>
          <w:p w14:paraId="7CB31DC0" w14:textId="77777777" w:rsidR="00D25F02" w:rsidRPr="00DA6959" w:rsidRDefault="00D25F02" w:rsidP="00D25F02">
            <w:r w:rsidRPr="00871605">
              <w:t>[E] Efectivo</w:t>
            </w:r>
          </w:p>
        </w:tc>
      </w:tr>
      <w:tr w:rsidR="00D25F02" w:rsidRPr="00DA6959" w14:paraId="449370F2" w14:textId="77777777" w:rsidTr="00D25F02">
        <w:trPr>
          <w:trHeight w:val="469"/>
        </w:trPr>
        <w:tc>
          <w:tcPr>
            <w:tcW w:w="4077" w:type="dxa"/>
            <w:noWrap/>
          </w:tcPr>
          <w:p w14:paraId="731A0A3B" w14:textId="77777777" w:rsidR="00D25F02" w:rsidRPr="002A764A" w:rsidRDefault="00D25F02" w:rsidP="00D25F02">
            <w:r w:rsidRPr="00871605">
              <w:t>6.2  Depósitos a la vista en el B.C.C.R.</w:t>
            </w:r>
          </w:p>
        </w:tc>
        <w:tc>
          <w:tcPr>
            <w:tcW w:w="4820" w:type="dxa"/>
          </w:tcPr>
          <w:p w14:paraId="4907797C" w14:textId="77777777" w:rsidR="00D25F02" w:rsidRPr="002A764A" w:rsidRDefault="00D25F02" w:rsidP="00D25F02">
            <w:r w:rsidRPr="00871605">
              <w:t>10100200000000</w:t>
            </w:r>
          </w:p>
        </w:tc>
        <w:tc>
          <w:tcPr>
            <w:tcW w:w="5245" w:type="dxa"/>
          </w:tcPr>
          <w:p w14:paraId="3ECC7438" w14:textId="77777777" w:rsidR="00D25F02" w:rsidRPr="002A764A" w:rsidRDefault="00D25F02" w:rsidP="00D25F02">
            <w:r w:rsidRPr="00871605">
              <w:t>[E] DepVistaEnBCCR</w:t>
            </w:r>
          </w:p>
        </w:tc>
      </w:tr>
      <w:tr w:rsidR="00D25F02" w:rsidRPr="00DA6959" w14:paraId="484E1BC3" w14:textId="77777777" w:rsidTr="00D25F02">
        <w:trPr>
          <w:trHeight w:val="469"/>
        </w:trPr>
        <w:tc>
          <w:tcPr>
            <w:tcW w:w="4077" w:type="dxa"/>
            <w:noWrap/>
          </w:tcPr>
          <w:p w14:paraId="6760BD44" w14:textId="77777777" w:rsidR="00D25F02" w:rsidRPr="002A764A" w:rsidRDefault="00D25F02" w:rsidP="00D25F02">
            <w:r w:rsidRPr="00871605">
              <w:t>6.3  Depósitos a la vista en entidades financieras del país</w:t>
            </w:r>
          </w:p>
        </w:tc>
        <w:tc>
          <w:tcPr>
            <w:tcW w:w="4820" w:type="dxa"/>
          </w:tcPr>
          <w:p w14:paraId="0549D33E" w14:textId="77777777" w:rsidR="00D25F02" w:rsidRPr="002A764A" w:rsidRDefault="00D25F02" w:rsidP="00D25F02">
            <w:r w:rsidRPr="00871605">
              <w:t>10100300000000</w:t>
            </w:r>
          </w:p>
        </w:tc>
        <w:tc>
          <w:tcPr>
            <w:tcW w:w="5245" w:type="dxa"/>
          </w:tcPr>
          <w:p w14:paraId="7C399676" w14:textId="77777777" w:rsidR="00D25F02" w:rsidRPr="002A764A" w:rsidRDefault="00D25F02" w:rsidP="00D25F02">
            <w:r w:rsidRPr="00871605">
              <w:t>[E] DepVistaEntidadesFinancierasPais</w:t>
            </w:r>
          </w:p>
        </w:tc>
      </w:tr>
      <w:tr w:rsidR="00D25F02" w:rsidRPr="00DA6959" w14:paraId="7C6CC1E5" w14:textId="77777777" w:rsidTr="00D25F02">
        <w:trPr>
          <w:trHeight w:val="469"/>
        </w:trPr>
        <w:tc>
          <w:tcPr>
            <w:tcW w:w="4077" w:type="dxa"/>
            <w:noWrap/>
          </w:tcPr>
          <w:p w14:paraId="778BDB15" w14:textId="77777777" w:rsidR="00D25F02" w:rsidRPr="002A764A" w:rsidRDefault="00D25F02" w:rsidP="00D25F02">
            <w:r w:rsidRPr="00871605">
              <w:t>6.4  Depósitos a la vista en entidades financieras del exterior</w:t>
            </w:r>
          </w:p>
        </w:tc>
        <w:tc>
          <w:tcPr>
            <w:tcW w:w="4820" w:type="dxa"/>
          </w:tcPr>
          <w:p w14:paraId="4B60AD43" w14:textId="77777777" w:rsidR="00D25F02" w:rsidRPr="002A764A" w:rsidRDefault="00D25F02" w:rsidP="00D25F02">
            <w:r w:rsidRPr="00871605">
              <w:t>10100400000000</w:t>
            </w:r>
          </w:p>
        </w:tc>
        <w:tc>
          <w:tcPr>
            <w:tcW w:w="5245" w:type="dxa"/>
          </w:tcPr>
          <w:p w14:paraId="56E3CE43" w14:textId="77777777" w:rsidR="00D25F02" w:rsidRPr="002A764A" w:rsidRDefault="00D25F02" w:rsidP="00D25F02">
            <w:r w:rsidRPr="00871605">
              <w:t>[E] DepVistaEntidadesFinancierasExterior</w:t>
            </w:r>
          </w:p>
        </w:tc>
      </w:tr>
      <w:tr w:rsidR="00D25F02" w:rsidRPr="00DA6959" w14:paraId="39C0C119" w14:textId="77777777" w:rsidTr="00D25F02">
        <w:trPr>
          <w:trHeight w:val="469"/>
        </w:trPr>
        <w:tc>
          <w:tcPr>
            <w:tcW w:w="4077" w:type="dxa"/>
            <w:noWrap/>
          </w:tcPr>
          <w:p w14:paraId="73575B0F" w14:textId="77777777" w:rsidR="00D25F02" w:rsidRPr="002A764A" w:rsidRDefault="00D25F02" w:rsidP="00D25F02">
            <w:r w:rsidRPr="00871605">
              <w:t>6.5  Documentos de cobro inmediato</w:t>
            </w:r>
          </w:p>
        </w:tc>
        <w:tc>
          <w:tcPr>
            <w:tcW w:w="4820" w:type="dxa"/>
          </w:tcPr>
          <w:p w14:paraId="794D4BCD" w14:textId="77777777" w:rsidR="00D25F02" w:rsidRPr="002A764A" w:rsidRDefault="00D25F02" w:rsidP="00D25F02">
            <w:r w:rsidRPr="00871605">
              <w:t>10100500000000</w:t>
            </w:r>
          </w:p>
        </w:tc>
        <w:tc>
          <w:tcPr>
            <w:tcW w:w="5245" w:type="dxa"/>
          </w:tcPr>
          <w:p w14:paraId="2561F355" w14:textId="77777777" w:rsidR="00D25F02" w:rsidRPr="002A764A" w:rsidRDefault="00D25F02" w:rsidP="00D25F02">
            <w:r w:rsidRPr="00871605">
              <w:t>[E] DocCobroInmediato</w:t>
            </w:r>
          </w:p>
        </w:tc>
      </w:tr>
      <w:tr w:rsidR="00D25F02" w:rsidRPr="00DA6959" w14:paraId="4EFCFAF6" w14:textId="77777777" w:rsidTr="00D25F02">
        <w:trPr>
          <w:trHeight w:val="469"/>
        </w:trPr>
        <w:tc>
          <w:tcPr>
            <w:tcW w:w="4077" w:type="dxa"/>
            <w:noWrap/>
          </w:tcPr>
          <w:p w14:paraId="32BC9EEB" w14:textId="77777777" w:rsidR="00D25F02" w:rsidRPr="002A764A" w:rsidRDefault="00D25F02" w:rsidP="00D25F02">
            <w:r w:rsidRPr="00871605">
              <w:t>6.6  Disponibilidades restringidas</w:t>
            </w:r>
          </w:p>
        </w:tc>
        <w:tc>
          <w:tcPr>
            <w:tcW w:w="4820" w:type="dxa"/>
          </w:tcPr>
          <w:p w14:paraId="0929781D" w14:textId="77777777" w:rsidR="00D25F02" w:rsidRPr="002A764A" w:rsidRDefault="00D25F02" w:rsidP="00D25F02">
            <w:r w:rsidRPr="00871605">
              <w:t>10100600000000</w:t>
            </w:r>
          </w:p>
        </w:tc>
        <w:tc>
          <w:tcPr>
            <w:tcW w:w="5245" w:type="dxa"/>
          </w:tcPr>
          <w:p w14:paraId="16F1A2BD" w14:textId="77777777" w:rsidR="00D25F02" w:rsidRPr="002A764A" w:rsidRDefault="00D25F02" w:rsidP="00D25F02">
            <w:r w:rsidRPr="00871605">
              <w:t>[E] DispRestringidas</w:t>
            </w:r>
          </w:p>
        </w:tc>
      </w:tr>
      <w:tr w:rsidR="00D25F02" w:rsidRPr="00DA6959" w14:paraId="7DC28E5E" w14:textId="77777777" w:rsidTr="00D25F02">
        <w:trPr>
          <w:trHeight w:val="469"/>
        </w:trPr>
        <w:tc>
          <w:tcPr>
            <w:tcW w:w="4077" w:type="dxa"/>
            <w:noWrap/>
          </w:tcPr>
          <w:p w14:paraId="5A348216" w14:textId="77777777" w:rsidR="00D25F02" w:rsidRPr="002A764A" w:rsidRDefault="00D25F02" w:rsidP="00D25F02">
            <w:r w:rsidRPr="00871605">
              <w:t>6.7  Cuentas y productos por cobrar asociadas a disponibilidades</w:t>
            </w:r>
          </w:p>
        </w:tc>
        <w:tc>
          <w:tcPr>
            <w:tcW w:w="4820" w:type="dxa"/>
          </w:tcPr>
          <w:p w14:paraId="2B6F7437" w14:textId="77777777" w:rsidR="00D25F02" w:rsidRPr="002A764A" w:rsidRDefault="00D25F02" w:rsidP="00D25F02">
            <w:r w:rsidRPr="00871605">
              <w:t>10100800000000</w:t>
            </w:r>
          </w:p>
        </w:tc>
        <w:tc>
          <w:tcPr>
            <w:tcW w:w="5245" w:type="dxa"/>
          </w:tcPr>
          <w:p w14:paraId="6DCA1CDF" w14:textId="77777777" w:rsidR="00D25F02" w:rsidRPr="002A764A" w:rsidRDefault="00D25F02" w:rsidP="00D25F02">
            <w:r w:rsidRPr="00871605">
              <w:t>[E] CtasProductosCobrar</w:t>
            </w:r>
          </w:p>
        </w:tc>
      </w:tr>
      <w:tr w:rsidR="00D25F02" w:rsidRPr="00DA6959" w14:paraId="24D85827" w14:textId="77777777" w:rsidTr="00D25F02">
        <w:trPr>
          <w:trHeight w:val="469"/>
        </w:trPr>
        <w:tc>
          <w:tcPr>
            <w:tcW w:w="4077" w:type="dxa"/>
            <w:noWrap/>
          </w:tcPr>
          <w:p w14:paraId="2BDCB9FD" w14:textId="77777777" w:rsidR="00D25F02" w:rsidRPr="002A764A" w:rsidRDefault="00D25F02" w:rsidP="00D25F02">
            <w:r w:rsidRPr="00871605">
              <w:t>6.8  Inversiones al valor razonable con cambios en resultados</w:t>
            </w:r>
          </w:p>
        </w:tc>
        <w:tc>
          <w:tcPr>
            <w:tcW w:w="4820" w:type="dxa"/>
          </w:tcPr>
          <w:p w14:paraId="4DD7F2E7" w14:textId="77777777" w:rsidR="00D25F02" w:rsidRPr="002A764A" w:rsidRDefault="00D25F02" w:rsidP="00D25F02">
            <w:r w:rsidRPr="00871605">
              <w:t>10200100000000</w:t>
            </w:r>
          </w:p>
        </w:tc>
        <w:tc>
          <w:tcPr>
            <w:tcW w:w="5245" w:type="dxa"/>
          </w:tcPr>
          <w:p w14:paraId="708E7982" w14:textId="77777777" w:rsidR="00D25F02" w:rsidRPr="002A764A" w:rsidRDefault="00D25F02" w:rsidP="00D25F02">
            <w:r w:rsidRPr="00871605">
              <w:t>[E] CambiosResultados</w:t>
            </w:r>
          </w:p>
        </w:tc>
      </w:tr>
      <w:tr w:rsidR="00D25F02" w:rsidRPr="00DA6959" w14:paraId="7EC01726" w14:textId="77777777" w:rsidTr="00D25F02">
        <w:trPr>
          <w:trHeight w:val="469"/>
        </w:trPr>
        <w:tc>
          <w:tcPr>
            <w:tcW w:w="4077" w:type="dxa"/>
            <w:noWrap/>
          </w:tcPr>
          <w:p w14:paraId="1ABAA79D" w14:textId="77777777" w:rsidR="00D25F02" w:rsidRPr="002A764A" w:rsidRDefault="00D25F02" w:rsidP="00D25F02">
            <w:r w:rsidRPr="00871605">
              <w:t xml:space="preserve">6.9  Inversiones al valor razonable con cambios en la cuenta de resultados integrales </w:t>
            </w:r>
          </w:p>
        </w:tc>
        <w:tc>
          <w:tcPr>
            <w:tcW w:w="4820" w:type="dxa"/>
          </w:tcPr>
          <w:p w14:paraId="05BCE48A" w14:textId="77777777" w:rsidR="00D25F02" w:rsidRPr="002A764A" w:rsidRDefault="00D25F02" w:rsidP="00D25F02">
            <w:r w:rsidRPr="00871605">
              <w:t>10200200000000</w:t>
            </w:r>
          </w:p>
        </w:tc>
        <w:tc>
          <w:tcPr>
            <w:tcW w:w="5245" w:type="dxa"/>
          </w:tcPr>
          <w:p w14:paraId="3A9845F2" w14:textId="77777777" w:rsidR="00D25F02" w:rsidRPr="002A764A" w:rsidRDefault="00D25F02" w:rsidP="00D25F02">
            <w:r w:rsidRPr="00871605">
              <w:t>[E] CambiosResultadoIntegral</w:t>
            </w:r>
          </w:p>
        </w:tc>
      </w:tr>
      <w:tr w:rsidR="00D25F02" w:rsidRPr="00DA6959" w14:paraId="050789ED" w14:textId="77777777" w:rsidTr="00D25F02">
        <w:trPr>
          <w:trHeight w:val="469"/>
        </w:trPr>
        <w:tc>
          <w:tcPr>
            <w:tcW w:w="4077" w:type="dxa"/>
            <w:noWrap/>
          </w:tcPr>
          <w:p w14:paraId="2A44FC86" w14:textId="77777777" w:rsidR="00D25F02" w:rsidRPr="002A764A" w:rsidRDefault="00D25F02" w:rsidP="00D25F02">
            <w:r w:rsidRPr="00871605">
              <w:lastRenderedPageBreak/>
              <w:t>6.10  Inversiones al costo amorizado</w:t>
            </w:r>
          </w:p>
        </w:tc>
        <w:tc>
          <w:tcPr>
            <w:tcW w:w="4820" w:type="dxa"/>
          </w:tcPr>
          <w:p w14:paraId="339873ED" w14:textId="77777777" w:rsidR="00D25F02" w:rsidRPr="002A764A" w:rsidRDefault="00D25F02" w:rsidP="00D25F02">
            <w:r w:rsidRPr="00871605">
              <w:t>10200300000000</w:t>
            </w:r>
          </w:p>
        </w:tc>
        <w:tc>
          <w:tcPr>
            <w:tcW w:w="5245" w:type="dxa"/>
          </w:tcPr>
          <w:p w14:paraId="7AA41D5E" w14:textId="77777777" w:rsidR="00D25F02" w:rsidRPr="002A764A" w:rsidRDefault="00D25F02" w:rsidP="00D25F02">
            <w:r w:rsidRPr="00871605">
              <w:t>[E] CostoAmortizado</w:t>
            </w:r>
          </w:p>
        </w:tc>
      </w:tr>
      <w:tr w:rsidR="00D25F02" w:rsidRPr="00DA6959" w14:paraId="708651D7" w14:textId="77777777" w:rsidTr="00D25F02">
        <w:trPr>
          <w:trHeight w:val="469"/>
        </w:trPr>
        <w:tc>
          <w:tcPr>
            <w:tcW w:w="4077" w:type="dxa"/>
            <w:noWrap/>
          </w:tcPr>
          <w:p w14:paraId="0D42F66F" w14:textId="77777777" w:rsidR="00D25F02" w:rsidRPr="002A764A" w:rsidRDefault="00D25F02" w:rsidP="00D25F02">
            <w:r w:rsidRPr="00871605">
              <w:t>6.11  Inversiones en instrumentos financieros en cesación de pagos, morosos o en litigio</w:t>
            </w:r>
          </w:p>
        </w:tc>
        <w:tc>
          <w:tcPr>
            <w:tcW w:w="4820" w:type="dxa"/>
          </w:tcPr>
          <w:p w14:paraId="5CF4AFAD" w14:textId="77777777" w:rsidR="00D25F02" w:rsidRPr="002A764A" w:rsidRDefault="00D25F02" w:rsidP="00D25F02">
            <w:r w:rsidRPr="00871605">
              <w:t>10200400000000</w:t>
            </w:r>
          </w:p>
        </w:tc>
        <w:tc>
          <w:tcPr>
            <w:tcW w:w="5245" w:type="dxa"/>
          </w:tcPr>
          <w:p w14:paraId="32047842" w14:textId="77777777" w:rsidR="00D25F02" w:rsidRPr="002A764A" w:rsidRDefault="00D25F02" w:rsidP="00D25F02">
            <w:r w:rsidRPr="00871605">
              <w:t>[E] EnCesacionPagosMorososLitigios</w:t>
            </w:r>
          </w:p>
        </w:tc>
      </w:tr>
      <w:tr w:rsidR="00D25F02" w:rsidRPr="00DA6959" w14:paraId="54242888" w14:textId="77777777" w:rsidTr="00D25F02">
        <w:trPr>
          <w:trHeight w:val="469"/>
        </w:trPr>
        <w:tc>
          <w:tcPr>
            <w:tcW w:w="4077" w:type="dxa"/>
            <w:noWrap/>
          </w:tcPr>
          <w:p w14:paraId="6BFEAB73" w14:textId="77777777" w:rsidR="00D25F02" w:rsidRPr="002A764A" w:rsidRDefault="00D25F02" w:rsidP="00D25F02">
            <w:r w:rsidRPr="00871605">
              <w:t>6.12  Instrumentos financieros vencidos y restringidos</w:t>
            </w:r>
          </w:p>
        </w:tc>
        <w:tc>
          <w:tcPr>
            <w:tcW w:w="4820" w:type="dxa"/>
          </w:tcPr>
          <w:p w14:paraId="24044ED8" w14:textId="77777777" w:rsidR="00D25F02" w:rsidRPr="002A764A" w:rsidRDefault="00D25F02" w:rsidP="00D25F02">
            <w:r w:rsidRPr="00871605">
              <w:t>10200500000000</w:t>
            </w:r>
          </w:p>
        </w:tc>
        <w:tc>
          <w:tcPr>
            <w:tcW w:w="5245" w:type="dxa"/>
          </w:tcPr>
          <w:p w14:paraId="545175E1" w14:textId="77777777" w:rsidR="00D25F02" w:rsidRPr="002A764A" w:rsidRDefault="00D25F02" w:rsidP="00D25F02">
            <w:r w:rsidRPr="00871605">
              <w:t>[E] VencidosRestringidos</w:t>
            </w:r>
          </w:p>
        </w:tc>
      </w:tr>
      <w:tr w:rsidR="00D25F02" w:rsidRPr="00DA6959" w14:paraId="67D784B7" w14:textId="77777777" w:rsidTr="00D25F02">
        <w:trPr>
          <w:trHeight w:val="469"/>
        </w:trPr>
        <w:tc>
          <w:tcPr>
            <w:tcW w:w="4077" w:type="dxa"/>
            <w:noWrap/>
          </w:tcPr>
          <w:p w14:paraId="0A33C38C" w14:textId="77777777" w:rsidR="00D25F02" w:rsidRPr="002A764A" w:rsidRDefault="00D25F02" w:rsidP="00D25F02">
            <w:r w:rsidRPr="00871605">
              <w:t>6.13  Diferencial de posición en instrumentos financieros derivados</w:t>
            </w:r>
          </w:p>
        </w:tc>
        <w:tc>
          <w:tcPr>
            <w:tcW w:w="4820" w:type="dxa"/>
          </w:tcPr>
          <w:p w14:paraId="7EE1990A" w14:textId="77777777" w:rsidR="00D25F02" w:rsidRPr="002A764A" w:rsidRDefault="00D25F02" w:rsidP="00D25F02">
            <w:r w:rsidRPr="00871605">
              <w:t>10200600000000</w:t>
            </w:r>
          </w:p>
        </w:tc>
        <w:tc>
          <w:tcPr>
            <w:tcW w:w="5245" w:type="dxa"/>
          </w:tcPr>
          <w:p w14:paraId="2FB903E7" w14:textId="77777777" w:rsidR="00D25F02" w:rsidRPr="002A764A" w:rsidRDefault="00D25F02" w:rsidP="00D25F02">
            <w:r w:rsidRPr="00871605">
              <w:t>[E] DifPosicionDerivados</w:t>
            </w:r>
          </w:p>
        </w:tc>
      </w:tr>
      <w:tr w:rsidR="00D25F02" w:rsidRPr="00DA6959" w14:paraId="12CF2DA3" w14:textId="77777777" w:rsidTr="00D25F02">
        <w:trPr>
          <w:trHeight w:val="469"/>
        </w:trPr>
        <w:tc>
          <w:tcPr>
            <w:tcW w:w="4077" w:type="dxa"/>
            <w:noWrap/>
          </w:tcPr>
          <w:p w14:paraId="520B4B7A" w14:textId="77777777" w:rsidR="00D25F02" w:rsidRPr="002A764A" w:rsidRDefault="00D25F02" w:rsidP="00D25F02">
            <w:r w:rsidRPr="00871605">
              <w:t>6.14  Cuentas y productos por cobrar asociados a inversiones en instrumentos financieros</w:t>
            </w:r>
          </w:p>
        </w:tc>
        <w:tc>
          <w:tcPr>
            <w:tcW w:w="4820" w:type="dxa"/>
          </w:tcPr>
          <w:p w14:paraId="165B6FD9" w14:textId="77777777" w:rsidR="00D25F02" w:rsidRPr="002A764A" w:rsidRDefault="00D25F02" w:rsidP="00D25F02">
            <w:r w:rsidRPr="00871605">
              <w:t>10200800000000</w:t>
            </w:r>
          </w:p>
        </w:tc>
        <w:tc>
          <w:tcPr>
            <w:tcW w:w="5245" w:type="dxa"/>
          </w:tcPr>
          <w:p w14:paraId="4CDE9A38" w14:textId="77777777" w:rsidR="00D25F02" w:rsidRPr="002A764A" w:rsidRDefault="00D25F02" w:rsidP="00D25F02">
            <w:r w:rsidRPr="00871605">
              <w:t>[E] CtasProductosCobrar</w:t>
            </w:r>
          </w:p>
        </w:tc>
      </w:tr>
      <w:tr w:rsidR="00D25F02" w:rsidRPr="00DA6959" w14:paraId="7BE0F385" w14:textId="77777777" w:rsidTr="00D25F02">
        <w:trPr>
          <w:trHeight w:val="469"/>
        </w:trPr>
        <w:tc>
          <w:tcPr>
            <w:tcW w:w="4077" w:type="dxa"/>
            <w:noWrap/>
          </w:tcPr>
          <w:p w14:paraId="31169125" w14:textId="77777777" w:rsidR="00D25F02" w:rsidRPr="002A764A" w:rsidRDefault="00D25F02" w:rsidP="00D25F02">
            <w:r w:rsidRPr="00871605">
              <w:t>6.15  (Estimación por deterioro de instrumentos financieros)</w:t>
            </w:r>
          </w:p>
        </w:tc>
        <w:tc>
          <w:tcPr>
            <w:tcW w:w="4820" w:type="dxa"/>
          </w:tcPr>
          <w:p w14:paraId="49CB047E" w14:textId="77777777" w:rsidR="00D25F02" w:rsidRPr="002A764A" w:rsidRDefault="00D25F02" w:rsidP="00D25F02">
            <w:r w:rsidRPr="00871605">
              <w:t>10200900000000</w:t>
            </w:r>
          </w:p>
        </w:tc>
        <w:tc>
          <w:tcPr>
            <w:tcW w:w="5245" w:type="dxa"/>
          </w:tcPr>
          <w:p w14:paraId="0C783DA1" w14:textId="77777777" w:rsidR="00D25F02" w:rsidRPr="002A764A" w:rsidRDefault="00D25F02" w:rsidP="00D25F02">
            <w:r w:rsidRPr="00871605">
              <w:t>[E] EstimacionDeterioro</w:t>
            </w:r>
          </w:p>
        </w:tc>
      </w:tr>
      <w:tr w:rsidR="00D25F02" w:rsidRPr="00DA6959" w14:paraId="480314CD" w14:textId="77777777" w:rsidTr="00D25F02">
        <w:trPr>
          <w:trHeight w:val="469"/>
        </w:trPr>
        <w:tc>
          <w:tcPr>
            <w:tcW w:w="4077" w:type="dxa"/>
            <w:noWrap/>
          </w:tcPr>
          <w:p w14:paraId="7FEB31B2" w14:textId="77777777" w:rsidR="00D25F02" w:rsidRPr="002A764A" w:rsidRDefault="00D25F02" w:rsidP="00D25F02">
            <w:r w:rsidRPr="00871605">
              <w:t>6.16  Créditos vigentes</w:t>
            </w:r>
          </w:p>
        </w:tc>
        <w:tc>
          <w:tcPr>
            <w:tcW w:w="4820" w:type="dxa"/>
          </w:tcPr>
          <w:p w14:paraId="7CDE6795" w14:textId="77777777" w:rsidR="00D25F02" w:rsidRPr="002A764A" w:rsidRDefault="00D25F02" w:rsidP="00D25F02">
            <w:r w:rsidRPr="00871605">
              <w:t>10300100000000</w:t>
            </w:r>
          </w:p>
        </w:tc>
        <w:tc>
          <w:tcPr>
            <w:tcW w:w="5245" w:type="dxa"/>
          </w:tcPr>
          <w:p w14:paraId="7B38AAF3" w14:textId="77777777" w:rsidR="00D25F02" w:rsidRPr="002A764A" w:rsidRDefault="00D25F02" w:rsidP="00D25F02">
            <w:r w:rsidRPr="00871605">
              <w:t>[E] Vigentes</w:t>
            </w:r>
          </w:p>
        </w:tc>
      </w:tr>
      <w:tr w:rsidR="00D25F02" w:rsidRPr="00DA6959" w14:paraId="5B7393B7" w14:textId="77777777" w:rsidTr="00D25F02">
        <w:trPr>
          <w:trHeight w:val="469"/>
        </w:trPr>
        <w:tc>
          <w:tcPr>
            <w:tcW w:w="4077" w:type="dxa"/>
            <w:noWrap/>
          </w:tcPr>
          <w:p w14:paraId="3941E54C" w14:textId="77777777" w:rsidR="00D25F02" w:rsidRPr="002A764A" w:rsidRDefault="00D25F02" w:rsidP="00D25F02">
            <w:r w:rsidRPr="00871605">
              <w:t>6.17  Créditos vencidos</w:t>
            </w:r>
          </w:p>
        </w:tc>
        <w:tc>
          <w:tcPr>
            <w:tcW w:w="4820" w:type="dxa"/>
          </w:tcPr>
          <w:p w14:paraId="300672DF" w14:textId="77777777" w:rsidR="00D25F02" w:rsidRPr="002A764A" w:rsidRDefault="00D25F02" w:rsidP="00D25F02">
            <w:r w:rsidRPr="00871605">
              <w:t>10300200000000</w:t>
            </w:r>
          </w:p>
        </w:tc>
        <w:tc>
          <w:tcPr>
            <w:tcW w:w="5245" w:type="dxa"/>
          </w:tcPr>
          <w:p w14:paraId="02719BD3" w14:textId="77777777" w:rsidR="00D25F02" w:rsidRPr="002A764A" w:rsidRDefault="00D25F02" w:rsidP="00D25F02">
            <w:r w:rsidRPr="00871605">
              <w:t>[E] Vencidos</w:t>
            </w:r>
          </w:p>
        </w:tc>
      </w:tr>
      <w:tr w:rsidR="00D25F02" w:rsidRPr="00DA6959" w14:paraId="382C66E5" w14:textId="77777777" w:rsidTr="00D25F02">
        <w:trPr>
          <w:trHeight w:val="469"/>
        </w:trPr>
        <w:tc>
          <w:tcPr>
            <w:tcW w:w="4077" w:type="dxa"/>
            <w:noWrap/>
          </w:tcPr>
          <w:p w14:paraId="7BF6B7CF" w14:textId="77777777" w:rsidR="00D25F02" w:rsidRPr="002A764A" w:rsidRDefault="00D25F02" w:rsidP="00D25F02">
            <w:r w:rsidRPr="00871605">
              <w:t>6.18  Créditos en cobro judicial</w:t>
            </w:r>
          </w:p>
        </w:tc>
        <w:tc>
          <w:tcPr>
            <w:tcW w:w="4820" w:type="dxa"/>
          </w:tcPr>
          <w:p w14:paraId="42F6795C" w14:textId="77777777" w:rsidR="00D25F02" w:rsidRPr="002A764A" w:rsidRDefault="00D25F02" w:rsidP="00D25F02">
            <w:r w:rsidRPr="00871605">
              <w:t>10300300000000</w:t>
            </w:r>
          </w:p>
        </w:tc>
        <w:tc>
          <w:tcPr>
            <w:tcW w:w="5245" w:type="dxa"/>
          </w:tcPr>
          <w:p w14:paraId="049A8D53" w14:textId="77777777" w:rsidR="00D25F02" w:rsidRPr="002A764A" w:rsidRDefault="00D25F02" w:rsidP="00D25F02">
            <w:r w:rsidRPr="00871605">
              <w:t>[E] CobroJudicial</w:t>
            </w:r>
          </w:p>
        </w:tc>
      </w:tr>
      <w:tr w:rsidR="00D25F02" w:rsidRPr="00DA6959" w14:paraId="5E83F6C4" w14:textId="77777777" w:rsidTr="00D25F02">
        <w:trPr>
          <w:trHeight w:val="469"/>
        </w:trPr>
        <w:tc>
          <w:tcPr>
            <w:tcW w:w="4077" w:type="dxa"/>
            <w:noWrap/>
          </w:tcPr>
          <w:p w14:paraId="1A742C72" w14:textId="77777777" w:rsidR="00D25F02" w:rsidRPr="002A764A" w:rsidRDefault="00D25F02" w:rsidP="00D25F02">
            <w:r w:rsidRPr="00871605">
              <w:t>6.19  Créditos restringidos</w:t>
            </w:r>
          </w:p>
        </w:tc>
        <w:tc>
          <w:tcPr>
            <w:tcW w:w="4820" w:type="dxa"/>
          </w:tcPr>
          <w:p w14:paraId="75D9CF4D" w14:textId="77777777" w:rsidR="00D25F02" w:rsidRPr="002A764A" w:rsidRDefault="00D25F02" w:rsidP="00D25F02">
            <w:r w:rsidRPr="00871605">
              <w:t>10300400000000</w:t>
            </w:r>
          </w:p>
        </w:tc>
        <w:tc>
          <w:tcPr>
            <w:tcW w:w="5245" w:type="dxa"/>
          </w:tcPr>
          <w:p w14:paraId="3FF2BE86" w14:textId="77777777" w:rsidR="00D25F02" w:rsidRPr="002A764A" w:rsidRDefault="00D25F02" w:rsidP="00D25F02">
            <w:r w:rsidRPr="00871605">
              <w:t>[E] Restringidos</w:t>
            </w:r>
          </w:p>
        </w:tc>
      </w:tr>
      <w:tr w:rsidR="00D25F02" w:rsidRPr="00DA6959" w14:paraId="7369AF7F" w14:textId="77777777" w:rsidTr="00D25F02">
        <w:trPr>
          <w:trHeight w:val="469"/>
        </w:trPr>
        <w:tc>
          <w:tcPr>
            <w:tcW w:w="4077" w:type="dxa"/>
            <w:noWrap/>
          </w:tcPr>
          <w:p w14:paraId="079EA01D" w14:textId="77777777" w:rsidR="00D25F02" w:rsidRPr="002A764A" w:rsidRDefault="00D25F02" w:rsidP="00D25F02">
            <w:r w:rsidRPr="00871605">
              <w:t>6.20  Costos directos incrementales asociados a créditos</w:t>
            </w:r>
          </w:p>
        </w:tc>
        <w:tc>
          <w:tcPr>
            <w:tcW w:w="4820" w:type="dxa"/>
          </w:tcPr>
          <w:p w14:paraId="6B712304" w14:textId="77777777" w:rsidR="00D25F02" w:rsidRPr="002A764A" w:rsidRDefault="00D25F02" w:rsidP="00D25F02">
            <w:r w:rsidRPr="00871605">
              <w:t>10300600000000</w:t>
            </w:r>
          </w:p>
        </w:tc>
        <w:tc>
          <w:tcPr>
            <w:tcW w:w="5245" w:type="dxa"/>
          </w:tcPr>
          <w:p w14:paraId="6E595047" w14:textId="77777777" w:rsidR="00D25F02" w:rsidRPr="002A764A" w:rsidRDefault="00D25F02" w:rsidP="00D25F02">
            <w:r w:rsidRPr="00871605">
              <w:t>[E] CostosDirectosIncrementales</w:t>
            </w:r>
          </w:p>
        </w:tc>
      </w:tr>
      <w:tr w:rsidR="00D25F02" w:rsidRPr="00DA6959" w14:paraId="2C4C1AFD" w14:textId="77777777" w:rsidTr="00D25F02">
        <w:trPr>
          <w:trHeight w:val="469"/>
        </w:trPr>
        <w:tc>
          <w:tcPr>
            <w:tcW w:w="4077" w:type="dxa"/>
            <w:noWrap/>
          </w:tcPr>
          <w:p w14:paraId="387E9725" w14:textId="77777777" w:rsidR="00D25F02" w:rsidRPr="002A764A" w:rsidRDefault="00D25F02" w:rsidP="00D25F02">
            <w:r w:rsidRPr="00871605">
              <w:t>6.21  (Ingresos diferidos cartera de crédito)</w:t>
            </w:r>
          </w:p>
        </w:tc>
        <w:tc>
          <w:tcPr>
            <w:tcW w:w="4820" w:type="dxa"/>
          </w:tcPr>
          <w:p w14:paraId="6B793198" w14:textId="77777777" w:rsidR="00D25F02" w:rsidRPr="002A764A" w:rsidRDefault="00D25F02" w:rsidP="00D25F02">
            <w:r w:rsidRPr="00871605">
              <w:t>10300700000000</w:t>
            </w:r>
          </w:p>
        </w:tc>
        <w:tc>
          <w:tcPr>
            <w:tcW w:w="5245" w:type="dxa"/>
          </w:tcPr>
          <w:p w14:paraId="2370752E" w14:textId="77777777" w:rsidR="00D25F02" w:rsidRPr="002A764A" w:rsidRDefault="00D25F02" w:rsidP="00D25F02">
            <w:r w:rsidRPr="00871605">
              <w:t>[E] IngresosDiferidos</w:t>
            </w:r>
          </w:p>
        </w:tc>
      </w:tr>
      <w:tr w:rsidR="00D25F02" w:rsidRPr="00DA6959" w14:paraId="45AE3F9D" w14:textId="77777777" w:rsidTr="00D25F02">
        <w:trPr>
          <w:trHeight w:val="469"/>
        </w:trPr>
        <w:tc>
          <w:tcPr>
            <w:tcW w:w="4077" w:type="dxa"/>
            <w:noWrap/>
          </w:tcPr>
          <w:p w14:paraId="7EB41501" w14:textId="77777777" w:rsidR="00D25F02" w:rsidRPr="002A764A" w:rsidRDefault="00D25F02" w:rsidP="00D25F02">
            <w:r w:rsidRPr="00871605">
              <w:t>6.22  Cuentas y productos por cobrar asociados a cartera de créditos</w:t>
            </w:r>
          </w:p>
        </w:tc>
        <w:tc>
          <w:tcPr>
            <w:tcW w:w="4820" w:type="dxa"/>
          </w:tcPr>
          <w:p w14:paraId="5D96B0F0" w14:textId="77777777" w:rsidR="00D25F02" w:rsidRPr="002A764A" w:rsidRDefault="00D25F02" w:rsidP="00D25F02">
            <w:r w:rsidRPr="00871605">
              <w:t>10300800000000</w:t>
            </w:r>
          </w:p>
        </w:tc>
        <w:tc>
          <w:tcPr>
            <w:tcW w:w="5245" w:type="dxa"/>
          </w:tcPr>
          <w:p w14:paraId="790EBE7A" w14:textId="77777777" w:rsidR="00D25F02" w:rsidRPr="002A764A" w:rsidRDefault="00D25F02" w:rsidP="00D25F02">
            <w:r w:rsidRPr="00871605">
              <w:t>[E] CtasProductosPorCobrar</w:t>
            </w:r>
          </w:p>
        </w:tc>
      </w:tr>
      <w:tr w:rsidR="00D25F02" w:rsidRPr="00DA6959" w14:paraId="21F2E9AB" w14:textId="77777777" w:rsidTr="00D25F02">
        <w:trPr>
          <w:trHeight w:val="469"/>
        </w:trPr>
        <w:tc>
          <w:tcPr>
            <w:tcW w:w="4077" w:type="dxa"/>
            <w:noWrap/>
          </w:tcPr>
          <w:p w14:paraId="48CB3616" w14:textId="77777777" w:rsidR="00D25F02" w:rsidRPr="002A764A" w:rsidRDefault="00D25F02" w:rsidP="00D25F02">
            <w:r w:rsidRPr="00871605">
              <w:t>6.23  (Estimación por deterioro de la cartera de créditos)</w:t>
            </w:r>
          </w:p>
        </w:tc>
        <w:tc>
          <w:tcPr>
            <w:tcW w:w="4820" w:type="dxa"/>
          </w:tcPr>
          <w:p w14:paraId="36E6D1D8" w14:textId="77777777" w:rsidR="00D25F02" w:rsidRPr="002A764A" w:rsidRDefault="00D25F02" w:rsidP="00D25F02">
            <w:r w:rsidRPr="00871605">
              <w:t>10300900000000</w:t>
            </w:r>
          </w:p>
        </w:tc>
        <w:tc>
          <w:tcPr>
            <w:tcW w:w="5245" w:type="dxa"/>
          </w:tcPr>
          <w:p w14:paraId="500D1BDE" w14:textId="77777777" w:rsidR="00D25F02" w:rsidRPr="002A764A" w:rsidRDefault="00D25F02" w:rsidP="00D25F02">
            <w:r w:rsidRPr="00871605">
              <w:t>[E] EstimacionDeterioro</w:t>
            </w:r>
          </w:p>
        </w:tc>
      </w:tr>
      <w:tr w:rsidR="00D25F02" w:rsidRPr="00DA6959" w14:paraId="695054AC" w14:textId="77777777" w:rsidTr="00D25F02">
        <w:trPr>
          <w:trHeight w:val="469"/>
        </w:trPr>
        <w:tc>
          <w:tcPr>
            <w:tcW w:w="4077" w:type="dxa"/>
            <w:noWrap/>
          </w:tcPr>
          <w:p w14:paraId="7EFB0CAD" w14:textId="77777777" w:rsidR="00D25F02" w:rsidRPr="002A764A" w:rsidRDefault="00D25F02" w:rsidP="00D25F02">
            <w:r w:rsidRPr="00871605">
              <w:t>6.24  Comisiones por cobrar</w:t>
            </w:r>
          </w:p>
        </w:tc>
        <w:tc>
          <w:tcPr>
            <w:tcW w:w="4820" w:type="dxa"/>
          </w:tcPr>
          <w:p w14:paraId="00223499" w14:textId="77777777" w:rsidR="00D25F02" w:rsidRPr="002A764A" w:rsidRDefault="00D25F02" w:rsidP="00D25F02">
            <w:r w:rsidRPr="00871605">
              <w:t>10400200000000</w:t>
            </w:r>
          </w:p>
        </w:tc>
        <w:tc>
          <w:tcPr>
            <w:tcW w:w="5245" w:type="dxa"/>
          </w:tcPr>
          <w:p w14:paraId="3B488CDA" w14:textId="77777777" w:rsidR="00D25F02" w:rsidRPr="002A764A" w:rsidRDefault="00D25F02" w:rsidP="00D25F02">
            <w:r w:rsidRPr="00871605">
              <w:t>[E] ComisionesCobrar</w:t>
            </w:r>
          </w:p>
        </w:tc>
      </w:tr>
      <w:tr w:rsidR="00D25F02" w:rsidRPr="00DA6959" w14:paraId="232F7D18" w14:textId="77777777" w:rsidTr="00D25F02">
        <w:trPr>
          <w:trHeight w:val="469"/>
        </w:trPr>
        <w:tc>
          <w:tcPr>
            <w:tcW w:w="4077" w:type="dxa"/>
            <w:noWrap/>
          </w:tcPr>
          <w:p w14:paraId="49CD2BAB" w14:textId="77777777" w:rsidR="00D25F02" w:rsidRPr="002A764A" w:rsidRDefault="00D25F02" w:rsidP="00D25F02">
            <w:r w:rsidRPr="00871605">
              <w:t>6.25  Primas por cobrar</w:t>
            </w:r>
          </w:p>
        </w:tc>
        <w:tc>
          <w:tcPr>
            <w:tcW w:w="4820" w:type="dxa"/>
          </w:tcPr>
          <w:p w14:paraId="5F110926" w14:textId="77777777" w:rsidR="00D25F02" w:rsidRPr="002A764A" w:rsidRDefault="00D25F02" w:rsidP="00D25F02">
            <w:r w:rsidRPr="00871605">
              <w:t>10400300000000</w:t>
            </w:r>
          </w:p>
        </w:tc>
        <w:tc>
          <w:tcPr>
            <w:tcW w:w="5245" w:type="dxa"/>
          </w:tcPr>
          <w:p w14:paraId="2B98E254" w14:textId="77777777" w:rsidR="00D25F02" w:rsidRPr="002A764A" w:rsidRDefault="00D25F02" w:rsidP="00D25F02">
            <w:r w:rsidRPr="00871605">
              <w:t>[E] PrimasCobrar</w:t>
            </w:r>
          </w:p>
        </w:tc>
      </w:tr>
      <w:tr w:rsidR="00D25F02" w:rsidRPr="00DA6959" w14:paraId="6679F7AD" w14:textId="77777777" w:rsidTr="00D25F02">
        <w:trPr>
          <w:trHeight w:val="469"/>
        </w:trPr>
        <w:tc>
          <w:tcPr>
            <w:tcW w:w="4077" w:type="dxa"/>
            <w:noWrap/>
          </w:tcPr>
          <w:p w14:paraId="6FDECD9E" w14:textId="77777777" w:rsidR="00D25F02" w:rsidRPr="002A764A" w:rsidRDefault="00D25F02" w:rsidP="00D25F02">
            <w:r w:rsidRPr="00871605">
              <w:t>6.26  Primas vencidas</w:t>
            </w:r>
          </w:p>
        </w:tc>
        <w:tc>
          <w:tcPr>
            <w:tcW w:w="4820" w:type="dxa"/>
          </w:tcPr>
          <w:p w14:paraId="518326AD" w14:textId="77777777" w:rsidR="00D25F02" w:rsidRPr="002A764A" w:rsidRDefault="00D25F02" w:rsidP="00D25F02">
            <w:r w:rsidRPr="00871605">
              <w:t>10400400000000</w:t>
            </w:r>
          </w:p>
        </w:tc>
        <w:tc>
          <w:tcPr>
            <w:tcW w:w="5245" w:type="dxa"/>
          </w:tcPr>
          <w:p w14:paraId="2F6F937D" w14:textId="77777777" w:rsidR="00D25F02" w:rsidRPr="002A764A" w:rsidRDefault="00D25F02" w:rsidP="00D25F02">
            <w:r w:rsidRPr="00871605">
              <w:t>[E] PrimasVencidas</w:t>
            </w:r>
          </w:p>
        </w:tc>
      </w:tr>
      <w:tr w:rsidR="00D25F02" w:rsidRPr="00DA6959" w14:paraId="7215AD70" w14:textId="77777777" w:rsidTr="00D25F02">
        <w:trPr>
          <w:trHeight w:val="469"/>
        </w:trPr>
        <w:tc>
          <w:tcPr>
            <w:tcW w:w="4077" w:type="dxa"/>
            <w:noWrap/>
          </w:tcPr>
          <w:p w14:paraId="701F9CCF" w14:textId="77777777" w:rsidR="00D25F02" w:rsidRPr="002A764A" w:rsidRDefault="00D25F02" w:rsidP="00D25F02">
            <w:r w:rsidRPr="00871605">
              <w:lastRenderedPageBreak/>
              <w:t>6.27  Cuentas por cobrar por operaciones con partes relacionadas</w:t>
            </w:r>
          </w:p>
        </w:tc>
        <w:tc>
          <w:tcPr>
            <w:tcW w:w="4820" w:type="dxa"/>
          </w:tcPr>
          <w:p w14:paraId="07CF9FCC" w14:textId="77777777" w:rsidR="00D25F02" w:rsidRPr="002A764A" w:rsidRDefault="00D25F02" w:rsidP="00D25F02">
            <w:r w:rsidRPr="00871605">
              <w:t>10400600000000</w:t>
            </w:r>
          </w:p>
        </w:tc>
        <w:tc>
          <w:tcPr>
            <w:tcW w:w="5245" w:type="dxa"/>
          </w:tcPr>
          <w:p w14:paraId="43320C7B" w14:textId="77777777" w:rsidR="00D25F02" w:rsidRPr="002A764A" w:rsidRDefault="00D25F02" w:rsidP="00D25F02">
            <w:r w:rsidRPr="00871605">
              <w:t>[E] CtasCobrarOperacionesPartesRelacionadas</w:t>
            </w:r>
          </w:p>
        </w:tc>
      </w:tr>
      <w:tr w:rsidR="00D25F02" w:rsidRPr="00DA6959" w14:paraId="5FFC10E5" w14:textId="77777777" w:rsidTr="00D25F02">
        <w:trPr>
          <w:trHeight w:val="469"/>
        </w:trPr>
        <w:tc>
          <w:tcPr>
            <w:tcW w:w="4077" w:type="dxa"/>
            <w:noWrap/>
          </w:tcPr>
          <w:p w14:paraId="44AB8AF6" w14:textId="77777777" w:rsidR="00D25F02" w:rsidRPr="002A764A" w:rsidRDefault="00D25F02" w:rsidP="00D25F02">
            <w:r w:rsidRPr="00871605">
              <w:t>6.28  Impuesto sobre la renta diferido e impuesto sobre la renta por cobrar</w:t>
            </w:r>
          </w:p>
        </w:tc>
        <w:tc>
          <w:tcPr>
            <w:tcW w:w="4820" w:type="dxa"/>
          </w:tcPr>
          <w:p w14:paraId="03FEE127" w14:textId="77777777" w:rsidR="00D25F02" w:rsidRPr="002A764A" w:rsidRDefault="00D25F02" w:rsidP="00D25F02">
            <w:r w:rsidRPr="00871605">
              <w:t>10400700000000</w:t>
            </w:r>
          </w:p>
        </w:tc>
        <w:tc>
          <w:tcPr>
            <w:tcW w:w="5245" w:type="dxa"/>
          </w:tcPr>
          <w:p w14:paraId="64104A37" w14:textId="77777777" w:rsidR="00D25F02" w:rsidRPr="002A764A" w:rsidRDefault="00D25F02" w:rsidP="00D25F02">
            <w:r w:rsidRPr="00871605">
              <w:t>[E] ImpRentaDiferidoImpRentaCobrar</w:t>
            </w:r>
          </w:p>
        </w:tc>
      </w:tr>
      <w:tr w:rsidR="00D25F02" w:rsidRPr="00DA6959" w14:paraId="2B51DECC" w14:textId="77777777" w:rsidTr="00D25F02">
        <w:trPr>
          <w:trHeight w:val="469"/>
        </w:trPr>
        <w:tc>
          <w:tcPr>
            <w:tcW w:w="4077" w:type="dxa"/>
            <w:noWrap/>
          </w:tcPr>
          <w:p w14:paraId="64211720" w14:textId="77777777" w:rsidR="00D25F02" w:rsidRPr="002A764A" w:rsidRDefault="00D25F02" w:rsidP="00D25F02">
            <w:r w:rsidRPr="00871605">
              <w:t>6.29  Productos por cobrar asociados a las cuentas por cobrar</w:t>
            </w:r>
          </w:p>
        </w:tc>
        <w:tc>
          <w:tcPr>
            <w:tcW w:w="4820" w:type="dxa"/>
          </w:tcPr>
          <w:p w14:paraId="64812314" w14:textId="77777777" w:rsidR="00D25F02" w:rsidRPr="002A764A" w:rsidRDefault="00D25F02" w:rsidP="00D25F02">
            <w:r w:rsidRPr="00871605">
              <w:t>10400900000000</w:t>
            </w:r>
          </w:p>
        </w:tc>
        <w:tc>
          <w:tcPr>
            <w:tcW w:w="5245" w:type="dxa"/>
          </w:tcPr>
          <w:p w14:paraId="492BAB27" w14:textId="77777777" w:rsidR="00D25F02" w:rsidRPr="002A764A" w:rsidRDefault="00D25F02" w:rsidP="00D25F02">
            <w:r w:rsidRPr="00871605">
              <w:t>[E] ProductosCobrarAsociadosCuentasCobrar</w:t>
            </w:r>
          </w:p>
        </w:tc>
      </w:tr>
      <w:tr w:rsidR="00D25F02" w:rsidRPr="00DA6959" w14:paraId="7E156B2B" w14:textId="77777777" w:rsidTr="00D25F02">
        <w:trPr>
          <w:trHeight w:val="469"/>
        </w:trPr>
        <w:tc>
          <w:tcPr>
            <w:tcW w:w="4077" w:type="dxa"/>
            <w:noWrap/>
          </w:tcPr>
          <w:p w14:paraId="7EDCF399" w14:textId="77777777" w:rsidR="00D25F02" w:rsidRPr="002A764A" w:rsidRDefault="00D25F02" w:rsidP="00D25F02">
            <w:r w:rsidRPr="00871605">
              <w:t>6.30  (Estimación por deterioro de comisiones, primas y cuentas por cobrar)</w:t>
            </w:r>
          </w:p>
        </w:tc>
        <w:tc>
          <w:tcPr>
            <w:tcW w:w="4820" w:type="dxa"/>
          </w:tcPr>
          <w:p w14:paraId="7D7A3D53" w14:textId="77777777" w:rsidR="00D25F02" w:rsidRPr="002A764A" w:rsidRDefault="00D25F02" w:rsidP="00D25F02">
            <w:r w:rsidRPr="00871605">
              <w:t>10401000000000</w:t>
            </w:r>
          </w:p>
        </w:tc>
        <w:tc>
          <w:tcPr>
            <w:tcW w:w="5245" w:type="dxa"/>
          </w:tcPr>
          <w:p w14:paraId="558F8606" w14:textId="77777777" w:rsidR="00D25F02" w:rsidRPr="002A764A" w:rsidRDefault="00D25F02" w:rsidP="00D25F02">
            <w:r w:rsidRPr="00871605">
              <w:t>[E] EstimacionDeterioro</w:t>
            </w:r>
          </w:p>
        </w:tc>
      </w:tr>
      <w:tr w:rsidR="00D25F02" w:rsidRPr="00DA6959" w14:paraId="6E572BE8" w14:textId="77777777" w:rsidTr="00D25F02">
        <w:trPr>
          <w:trHeight w:val="469"/>
        </w:trPr>
        <w:tc>
          <w:tcPr>
            <w:tcW w:w="4077" w:type="dxa"/>
            <w:noWrap/>
          </w:tcPr>
          <w:p w14:paraId="16BD4C68" w14:textId="77777777" w:rsidR="00D25F02" w:rsidRPr="002A764A" w:rsidRDefault="00D25F02" w:rsidP="00D25F02">
            <w:r w:rsidRPr="00871605">
              <w:t>6.31  Participación del reaseguro en la provisión para primas no devengadas</w:t>
            </w:r>
          </w:p>
        </w:tc>
        <w:tc>
          <w:tcPr>
            <w:tcW w:w="4820" w:type="dxa"/>
          </w:tcPr>
          <w:p w14:paraId="7728E7F4" w14:textId="77777777" w:rsidR="00D25F02" w:rsidRPr="002A764A" w:rsidRDefault="00D25F02" w:rsidP="00D25F02">
            <w:r w:rsidRPr="00871605">
              <w:t>10600100000000</w:t>
            </w:r>
          </w:p>
        </w:tc>
        <w:tc>
          <w:tcPr>
            <w:tcW w:w="5245" w:type="dxa"/>
          </w:tcPr>
          <w:p w14:paraId="775761FD" w14:textId="77777777" w:rsidR="00D25F02" w:rsidRPr="002A764A" w:rsidRDefault="00D25F02" w:rsidP="00D25F02">
            <w:r w:rsidRPr="00871605">
              <w:t>[E] ProvisionPrimasNoDevengadas</w:t>
            </w:r>
          </w:p>
        </w:tc>
      </w:tr>
      <w:tr w:rsidR="00D25F02" w:rsidRPr="00DA6959" w14:paraId="0A207A16" w14:textId="77777777" w:rsidTr="00D25F02">
        <w:trPr>
          <w:trHeight w:val="469"/>
        </w:trPr>
        <w:tc>
          <w:tcPr>
            <w:tcW w:w="4077" w:type="dxa"/>
            <w:noWrap/>
          </w:tcPr>
          <w:p w14:paraId="213C4D02" w14:textId="77777777" w:rsidR="00D25F02" w:rsidRPr="002A764A" w:rsidRDefault="00D25F02" w:rsidP="00D25F02">
            <w:r w:rsidRPr="00871605">
              <w:t>6.32  Participación del reaseguro en la provisión matemátca</w:t>
            </w:r>
          </w:p>
        </w:tc>
        <w:tc>
          <w:tcPr>
            <w:tcW w:w="4820" w:type="dxa"/>
          </w:tcPr>
          <w:p w14:paraId="21630498" w14:textId="77777777" w:rsidR="00D25F02" w:rsidRPr="002A764A" w:rsidRDefault="00D25F02" w:rsidP="00D25F02">
            <w:r w:rsidRPr="00871605">
              <w:t>10600200000000</w:t>
            </w:r>
          </w:p>
        </w:tc>
        <w:tc>
          <w:tcPr>
            <w:tcW w:w="5245" w:type="dxa"/>
          </w:tcPr>
          <w:p w14:paraId="6EB3FDE7" w14:textId="77777777" w:rsidR="00D25F02" w:rsidRPr="002A764A" w:rsidRDefault="00D25F02" w:rsidP="00D25F02">
            <w:r w:rsidRPr="00871605">
              <w:t>[E] ProvisionMatematica</w:t>
            </w:r>
          </w:p>
        </w:tc>
      </w:tr>
      <w:tr w:rsidR="00D25F02" w:rsidRPr="00DA6959" w14:paraId="589A0601" w14:textId="77777777" w:rsidTr="00D25F02">
        <w:trPr>
          <w:trHeight w:val="469"/>
        </w:trPr>
        <w:tc>
          <w:tcPr>
            <w:tcW w:w="4077" w:type="dxa"/>
            <w:noWrap/>
          </w:tcPr>
          <w:p w14:paraId="1AF85884" w14:textId="77777777" w:rsidR="00D25F02" w:rsidRPr="002A764A" w:rsidRDefault="00D25F02" w:rsidP="00D25F02">
            <w:r w:rsidRPr="00871605">
              <w:t>6.33  Participación del reaseguro en la provisión para siniestros</w:t>
            </w:r>
          </w:p>
        </w:tc>
        <w:tc>
          <w:tcPr>
            <w:tcW w:w="4820" w:type="dxa"/>
          </w:tcPr>
          <w:p w14:paraId="44686E1C" w14:textId="77777777" w:rsidR="00D25F02" w:rsidRPr="002A764A" w:rsidRDefault="00D25F02" w:rsidP="00D25F02">
            <w:r w:rsidRPr="00871605">
              <w:t>10600300000000</w:t>
            </w:r>
          </w:p>
        </w:tc>
        <w:tc>
          <w:tcPr>
            <w:tcW w:w="5245" w:type="dxa"/>
          </w:tcPr>
          <w:p w14:paraId="7554FDD0" w14:textId="77777777" w:rsidR="00D25F02" w:rsidRPr="002A764A" w:rsidRDefault="00D25F02" w:rsidP="00D25F02">
            <w:r w:rsidRPr="00871605">
              <w:t>[E] ProvisionSiniestros</w:t>
            </w:r>
          </w:p>
        </w:tc>
      </w:tr>
      <w:tr w:rsidR="00D25F02" w:rsidRPr="00DA6959" w14:paraId="3BCD036D" w14:textId="77777777" w:rsidTr="00D25F02">
        <w:trPr>
          <w:trHeight w:val="469"/>
        </w:trPr>
        <w:tc>
          <w:tcPr>
            <w:tcW w:w="4077" w:type="dxa"/>
            <w:noWrap/>
          </w:tcPr>
          <w:p w14:paraId="27E52E81" w14:textId="77777777" w:rsidR="00D25F02" w:rsidRPr="002A764A" w:rsidRDefault="00D25F02" w:rsidP="00D25F02">
            <w:r w:rsidRPr="00871605">
              <w:t>6.34  Participación del reaseguro en otras provisones ténicas</w:t>
            </w:r>
          </w:p>
        </w:tc>
        <w:tc>
          <w:tcPr>
            <w:tcW w:w="4820" w:type="dxa"/>
          </w:tcPr>
          <w:p w14:paraId="1E35D20C" w14:textId="77777777" w:rsidR="00D25F02" w:rsidRPr="002A764A" w:rsidRDefault="00D25F02" w:rsidP="00D25F02">
            <w:r w:rsidRPr="00871605">
              <w:t>10600400000000</w:t>
            </w:r>
          </w:p>
        </w:tc>
        <w:tc>
          <w:tcPr>
            <w:tcW w:w="5245" w:type="dxa"/>
          </w:tcPr>
          <w:p w14:paraId="11C7DF45" w14:textId="77777777" w:rsidR="00D25F02" w:rsidRPr="002A764A" w:rsidRDefault="00D25F02" w:rsidP="00D25F02">
            <w:r w:rsidRPr="00871605">
              <w:t>[E] OtrasProvisionesTecnicas</w:t>
            </w:r>
          </w:p>
        </w:tc>
      </w:tr>
      <w:tr w:rsidR="00D25F02" w:rsidRPr="00DA6959" w14:paraId="733DB75C" w14:textId="77777777" w:rsidTr="00D25F02">
        <w:trPr>
          <w:trHeight w:val="469"/>
        </w:trPr>
        <w:tc>
          <w:tcPr>
            <w:tcW w:w="4077" w:type="dxa"/>
            <w:noWrap/>
          </w:tcPr>
          <w:p w14:paraId="430950A1" w14:textId="77777777" w:rsidR="00D25F02" w:rsidRPr="002A764A" w:rsidRDefault="00D25F02" w:rsidP="00D25F02">
            <w:r w:rsidRPr="00871605">
              <w:t>6.35  Bienes y valores adquiridos en recuperacion de creditos</w:t>
            </w:r>
          </w:p>
        </w:tc>
        <w:tc>
          <w:tcPr>
            <w:tcW w:w="4820" w:type="dxa"/>
          </w:tcPr>
          <w:p w14:paraId="5766F6C5" w14:textId="77777777" w:rsidR="00D25F02" w:rsidRPr="002A764A" w:rsidRDefault="00D25F02" w:rsidP="00D25F02">
            <w:r w:rsidRPr="00871605">
              <w:t>10700100000000</w:t>
            </w:r>
          </w:p>
        </w:tc>
        <w:tc>
          <w:tcPr>
            <w:tcW w:w="5245" w:type="dxa"/>
          </w:tcPr>
          <w:p w14:paraId="2415CBF2" w14:textId="77777777" w:rsidR="00D25F02" w:rsidRPr="002A764A" w:rsidRDefault="00D25F02" w:rsidP="00D25F02">
            <w:r w:rsidRPr="00871605">
              <w:t>[E] AdquiridosRecuperacionCreditos</w:t>
            </w:r>
          </w:p>
        </w:tc>
      </w:tr>
      <w:tr w:rsidR="00D25F02" w:rsidRPr="00DA6959" w14:paraId="2D09CC08" w14:textId="77777777" w:rsidTr="00D25F02">
        <w:trPr>
          <w:trHeight w:val="469"/>
        </w:trPr>
        <w:tc>
          <w:tcPr>
            <w:tcW w:w="4077" w:type="dxa"/>
            <w:noWrap/>
          </w:tcPr>
          <w:p w14:paraId="21B04A52" w14:textId="77777777" w:rsidR="00D25F02" w:rsidRPr="002A764A" w:rsidRDefault="00D25F02" w:rsidP="00D25F02">
            <w:r w:rsidRPr="00871605">
              <w:t>6.36  Propiedades, mobiliario y equipo fuera de uso</w:t>
            </w:r>
          </w:p>
        </w:tc>
        <w:tc>
          <w:tcPr>
            <w:tcW w:w="4820" w:type="dxa"/>
          </w:tcPr>
          <w:p w14:paraId="031FF60C" w14:textId="77777777" w:rsidR="00D25F02" w:rsidRPr="002A764A" w:rsidRDefault="00D25F02" w:rsidP="00D25F02">
            <w:r w:rsidRPr="00871605">
              <w:t>10700400000000</w:t>
            </w:r>
          </w:p>
        </w:tc>
        <w:tc>
          <w:tcPr>
            <w:tcW w:w="5245" w:type="dxa"/>
          </w:tcPr>
          <w:p w14:paraId="7C2EDE0E" w14:textId="77777777" w:rsidR="00D25F02" w:rsidRPr="002A764A" w:rsidRDefault="00D25F02" w:rsidP="00D25F02">
            <w:r w:rsidRPr="00871605">
              <w:t>[EPropiedadesMobiliarioEquipoFueraDeUso</w:t>
            </w:r>
          </w:p>
        </w:tc>
      </w:tr>
      <w:tr w:rsidR="00D25F02" w:rsidRPr="00DA6959" w14:paraId="2AD932D5" w14:textId="77777777" w:rsidTr="00D25F02">
        <w:trPr>
          <w:trHeight w:val="469"/>
        </w:trPr>
        <w:tc>
          <w:tcPr>
            <w:tcW w:w="4077" w:type="dxa"/>
            <w:noWrap/>
          </w:tcPr>
          <w:p w14:paraId="6BE50C92" w14:textId="77777777" w:rsidR="00D25F02" w:rsidRPr="002A764A" w:rsidRDefault="00D25F02" w:rsidP="00D25F02">
            <w:r w:rsidRPr="00871605">
              <w:t>6.37  Otros bienes mantenidos para la venta</w:t>
            </w:r>
          </w:p>
        </w:tc>
        <w:tc>
          <w:tcPr>
            <w:tcW w:w="4820" w:type="dxa"/>
          </w:tcPr>
          <w:p w14:paraId="4D2029AF" w14:textId="77777777" w:rsidR="00D25F02" w:rsidRPr="002A764A" w:rsidRDefault="00D25F02" w:rsidP="00D25F02">
            <w:r w:rsidRPr="00871605">
              <w:t>10700700000000</w:t>
            </w:r>
          </w:p>
        </w:tc>
        <w:tc>
          <w:tcPr>
            <w:tcW w:w="5245" w:type="dxa"/>
          </w:tcPr>
          <w:p w14:paraId="65EC0719" w14:textId="77777777" w:rsidR="00D25F02" w:rsidRPr="002A764A" w:rsidRDefault="00D25F02" w:rsidP="00D25F02">
            <w:r w:rsidRPr="00871605">
              <w:t>[E] OtrosBienes</w:t>
            </w:r>
          </w:p>
        </w:tc>
      </w:tr>
      <w:tr w:rsidR="00D25F02" w:rsidRPr="00DA6959" w14:paraId="339600E0" w14:textId="77777777" w:rsidTr="00D25F02">
        <w:trPr>
          <w:trHeight w:val="469"/>
        </w:trPr>
        <w:tc>
          <w:tcPr>
            <w:tcW w:w="4077" w:type="dxa"/>
            <w:noWrap/>
          </w:tcPr>
          <w:p w14:paraId="697FECAB" w14:textId="77777777" w:rsidR="00D25F02" w:rsidRPr="002A764A" w:rsidRDefault="00D25F02" w:rsidP="00D25F02">
            <w:r w:rsidRPr="00871605">
              <w:t>6.38  Productos por cobrar asociados a los instrumentos financieros en dación de pago de créditos</w:t>
            </w:r>
          </w:p>
        </w:tc>
        <w:tc>
          <w:tcPr>
            <w:tcW w:w="4820" w:type="dxa"/>
          </w:tcPr>
          <w:p w14:paraId="6BA74D69" w14:textId="77777777" w:rsidR="00D25F02" w:rsidRPr="002A764A" w:rsidRDefault="00D25F02" w:rsidP="00D25F02">
            <w:r w:rsidRPr="00871605">
              <w:t>10700800000000</w:t>
            </w:r>
          </w:p>
        </w:tc>
        <w:tc>
          <w:tcPr>
            <w:tcW w:w="5245" w:type="dxa"/>
          </w:tcPr>
          <w:p w14:paraId="0C51A790" w14:textId="77777777" w:rsidR="00D25F02" w:rsidRPr="002A764A" w:rsidRDefault="00D25F02" w:rsidP="00D25F02">
            <w:r w:rsidRPr="00871605">
              <w:t>[E] ProductosCobrarAsociados</w:t>
            </w:r>
          </w:p>
        </w:tc>
      </w:tr>
      <w:tr w:rsidR="00D25F02" w:rsidRPr="00DA6959" w14:paraId="1ECCF4FC" w14:textId="77777777" w:rsidTr="00D25F02">
        <w:trPr>
          <w:trHeight w:val="469"/>
        </w:trPr>
        <w:tc>
          <w:tcPr>
            <w:tcW w:w="4077" w:type="dxa"/>
            <w:noWrap/>
          </w:tcPr>
          <w:p w14:paraId="1CAC68BE" w14:textId="77777777" w:rsidR="00D25F02" w:rsidRPr="002A764A" w:rsidRDefault="00D25F02" w:rsidP="00D25F02">
            <w:r w:rsidRPr="00871605">
              <w:t>6.39  (Estimación por deterioro y por disposicion legal prudencial)</w:t>
            </w:r>
          </w:p>
        </w:tc>
        <w:tc>
          <w:tcPr>
            <w:tcW w:w="4820" w:type="dxa"/>
          </w:tcPr>
          <w:p w14:paraId="1D3B12EC" w14:textId="77777777" w:rsidR="00D25F02" w:rsidRPr="002A764A" w:rsidRDefault="00D25F02" w:rsidP="00D25F02">
            <w:r w:rsidRPr="00871605">
              <w:t>10700900000000</w:t>
            </w:r>
          </w:p>
        </w:tc>
        <w:tc>
          <w:tcPr>
            <w:tcW w:w="5245" w:type="dxa"/>
          </w:tcPr>
          <w:p w14:paraId="7E51AFA9" w14:textId="77777777" w:rsidR="00D25F02" w:rsidRPr="002A764A" w:rsidRDefault="00D25F02" w:rsidP="00D25F02">
            <w:r w:rsidRPr="00871605">
              <w:t>[E] EstimacionDeterioro</w:t>
            </w:r>
          </w:p>
        </w:tc>
      </w:tr>
      <w:tr w:rsidR="00D25F02" w:rsidRPr="00DA6959" w14:paraId="29F1F7A9" w14:textId="77777777" w:rsidTr="00D25F02">
        <w:trPr>
          <w:trHeight w:val="469"/>
        </w:trPr>
        <w:tc>
          <w:tcPr>
            <w:tcW w:w="4077" w:type="dxa"/>
            <w:noWrap/>
          </w:tcPr>
          <w:p w14:paraId="37DF3480" w14:textId="77777777" w:rsidR="00D25F02" w:rsidRPr="002A764A" w:rsidRDefault="00D25F02" w:rsidP="00D25F02">
            <w:r w:rsidRPr="00871605">
              <w:t>6.40  Equipos y mobiliario</w:t>
            </w:r>
          </w:p>
        </w:tc>
        <w:tc>
          <w:tcPr>
            <w:tcW w:w="4820" w:type="dxa"/>
          </w:tcPr>
          <w:p w14:paraId="08EDDAE2" w14:textId="77777777" w:rsidR="00D25F02" w:rsidRPr="002A764A" w:rsidRDefault="00D25F02" w:rsidP="00D25F02">
            <w:r w:rsidRPr="00871605">
              <w:t>10800200000000</w:t>
            </w:r>
          </w:p>
        </w:tc>
        <w:tc>
          <w:tcPr>
            <w:tcW w:w="5245" w:type="dxa"/>
          </w:tcPr>
          <w:p w14:paraId="27F2D569" w14:textId="77777777" w:rsidR="00D25F02" w:rsidRPr="002A764A" w:rsidRDefault="00D25F02" w:rsidP="00D25F02">
            <w:r w:rsidRPr="00871605">
              <w:t>[E] Mobiliario</w:t>
            </w:r>
          </w:p>
        </w:tc>
      </w:tr>
      <w:tr w:rsidR="00D25F02" w:rsidRPr="00DA6959" w14:paraId="7265E8D3" w14:textId="77777777" w:rsidTr="00D25F02">
        <w:trPr>
          <w:trHeight w:val="469"/>
        </w:trPr>
        <w:tc>
          <w:tcPr>
            <w:tcW w:w="4077" w:type="dxa"/>
            <w:noWrap/>
          </w:tcPr>
          <w:p w14:paraId="42B6D20E" w14:textId="77777777" w:rsidR="00D25F02" w:rsidRPr="002A764A" w:rsidRDefault="00D25F02" w:rsidP="00D25F02">
            <w:r w:rsidRPr="00871605">
              <w:t>6.41  Equipos de computación</w:t>
            </w:r>
          </w:p>
        </w:tc>
        <w:tc>
          <w:tcPr>
            <w:tcW w:w="4820" w:type="dxa"/>
          </w:tcPr>
          <w:p w14:paraId="7AA53DBF" w14:textId="77777777" w:rsidR="00D25F02" w:rsidRPr="002A764A" w:rsidRDefault="00D25F02" w:rsidP="00D25F02">
            <w:r w:rsidRPr="00871605">
              <w:t>10800300000000</w:t>
            </w:r>
          </w:p>
        </w:tc>
        <w:tc>
          <w:tcPr>
            <w:tcW w:w="5245" w:type="dxa"/>
          </w:tcPr>
          <w:p w14:paraId="303EC059" w14:textId="77777777" w:rsidR="00D25F02" w:rsidRPr="002A764A" w:rsidRDefault="00D25F02" w:rsidP="00D25F02">
            <w:r w:rsidRPr="00871605">
              <w:t>[E] Computacion</w:t>
            </w:r>
          </w:p>
        </w:tc>
      </w:tr>
      <w:tr w:rsidR="00D25F02" w:rsidRPr="00DA6959" w14:paraId="3B1CA475" w14:textId="77777777" w:rsidTr="00D25F02">
        <w:trPr>
          <w:trHeight w:val="469"/>
        </w:trPr>
        <w:tc>
          <w:tcPr>
            <w:tcW w:w="4077" w:type="dxa"/>
            <w:noWrap/>
          </w:tcPr>
          <w:p w14:paraId="4AA1E654" w14:textId="77777777" w:rsidR="00D25F02" w:rsidRPr="002A764A" w:rsidRDefault="00D25F02" w:rsidP="00D25F02">
            <w:r w:rsidRPr="00871605">
              <w:t>6.42  Vehículos</w:t>
            </w:r>
          </w:p>
        </w:tc>
        <w:tc>
          <w:tcPr>
            <w:tcW w:w="4820" w:type="dxa"/>
          </w:tcPr>
          <w:p w14:paraId="400E1223" w14:textId="77777777" w:rsidR="00D25F02" w:rsidRPr="002A764A" w:rsidRDefault="00D25F02" w:rsidP="00D25F02">
            <w:r w:rsidRPr="00871605">
              <w:t>10800400000000</w:t>
            </w:r>
          </w:p>
        </w:tc>
        <w:tc>
          <w:tcPr>
            <w:tcW w:w="5245" w:type="dxa"/>
          </w:tcPr>
          <w:p w14:paraId="76DA9896" w14:textId="77777777" w:rsidR="00D25F02" w:rsidRPr="002A764A" w:rsidRDefault="00D25F02" w:rsidP="00D25F02">
            <w:r w:rsidRPr="00871605">
              <w:t>[E] Vehiculos</w:t>
            </w:r>
          </w:p>
        </w:tc>
      </w:tr>
      <w:tr w:rsidR="00D25F02" w:rsidRPr="00DA6959" w14:paraId="65D4481C" w14:textId="77777777" w:rsidTr="00D25F02">
        <w:trPr>
          <w:trHeight w:val="469"/>
        </w:trPr>
        <w:tc>
          <w:tcPr>
            <w:tcW w:w="4077" w:type="dxa"/>
            <w:noWrap/>
          </w:tcPr>
          <w:p w14:paraId="54DE00FB" w14:textId="77777777" w:rsidR="00D25F02" w:rsidRPr="002A764A" w:rsidRDefault="00D25F02" w:rsidP="00D25F02">
            <w:r w:rsidRPr="00871605">
              <w:t>6.43  Activos por derecho de uso</w:t>
            </w:r>
          </w:p>
        </w:tc>
        <w:tc>
          <w:tcPr>
            <w:tcW w:w="4820" w:type="dxa"/>
          </w:tcPr>
          <w:p w14:paraId="63D88D46" w14:textId="77777777" w:rsidR="00D25F02" w:rsidRPr="002A764A" w:rsidRDefault="00D25F02" w:rsidP="00D25F02">
            <w:r w:rsidRPr="00871605">
              <w:t>10800500000000</w:t>
            </w:r>
          </w:p>
        </w:tc>
        <w:tc>
          <w:tcPr>
            <w:tcW w:w="5245" w:type="dxa"/>
          </w:tcPr>
          <w:p w14:paraId="05B0AC72" w14:textId="77777777" w:rsidR="00D25F02" w:rsidRPr="002A764A" w:rsidRDefault="00D25F02" w:rsidP="00D25F02">
            <w:r w:rsidRPr="00871605">
              <w:t>[E] PorDerechoDeUso</w:t>
            </w:r>
          </w:p>
        </w:tc>
      </w:tr>
      <w:tr w:rsidR="00D25F02" w:rsidRPr="00DA6959" w14:paraId="35DC75B5" w14:textId="77777777" w:rsidTr="00D25F02">
        <w:trPr>
          <w:trHeight w:val="469"/>
        </w:trPr>
        <w:tc>
          <w:tcPr>
            <w:tcW w:w="4077" w:type="dxa"/>
            <w:noWrap/>
          </w:tcPr>
          <w:p w14:paraId="1BDF4AF1" w14:textId="77777777" w:rsidR="00D25F02" w:rsidRPr="002A764A" w:rsidRDefault="00D25F02" w:rsidP="00D25F02">
            <w:r w:rsidRPr="00871605">
              <w:lastRenderedPageBreak/>
              <w:t>6.44  Terrenos</w:t>
            </w:r>
          </w:p>
        </w:tc>
        <w:tc>
          <w:tcPr>
            <w:tcW w:w="4820" w:type="dxa"/>
          </w:tcPr>
          <w:p w14:paraId="604AC130" w14:textId="77777777" w:rsidR="00D25F02" w:rsidRPr="002A764A" w:rsidRDefault="00D25F02" w:rsidP="00D25F02">
            <w:r w:rsidRPr="00871605">
              <w:t>10800600000000</w:t>
            </w:r>
          </w:p>
        </w:tc>
        <w:tc>
          <w:tcPr>
            <w:tcW w:w="5245" w:type="dxa"/>
          </w:tcPr>
          <w:p w14:paraId="2EE22CC6" w14:textId="77777777" w:rsidR="00D25F02" w:rsidRPr="002A764A" w:rsidRDefault="00D25F02" w:rsidP="00D25F02">
            <w:r w:rsidRPr="00871605">
              <w:t>[E] Terrenos</w:t>
            </w:r>
          </w:p>
        </w:tc>
      </w:tr>
      <w:tr w:rsidR="00D25F02" w:rsidRPr="00DA6959" w14:paraId="3989111F" w14:textId="77777777" w:rsidTr="00D25F02">
        <w:trPr>
          <w:trHeight w:val="469"/>
        </w:trPr>
        <w:tc>
          <w:tcPr>
            <w:tcW w:w="4077" w:type="dxa"/>
            <w:noWrap/>
          </w:tcPr>
          <w:p w14:paraId="659C690F" w14:textId="77777777" w:rsidR="00D25F02" w:rsidRPr="002A764A" w:rsidRDefault="00D25F02" w:rsidP="00D25F02">
            <w:r w:rsidRPr="00871605">
              <w:t>6.45  Edificios e instalaciones</w:t>
            </w:r>
          </w:p>
        </w:tc>
        <w:tc>
          <w:tcPr>
            <w:tcW w:w="4820" w:type="dxa"/>
          </w:tcPr>
          <w:p w14:paraId="3C774927" w14:textId="77777777" w:rsidR="00D25F02" w:rsidRPr="002A764A" w:rsidRDefault="00D25F02" w:rsidP="00D25F02">
            <w:r w:rsidRPr="00871605">
              <w:t>10800700000000</w:t>
            </w:r>
          </w:p>
        </w:tc>
        <w:tc>
          <w:tcPr>
            <w:tcW w:w="5245" w:type="dxa"/>
          </w:tcPr>
          <w:p w14:paraId="473E3BCD" w14:textId="77777777" w:rsidR="00D25F02" w:rsidRPr="002A764A" w:rsidRDefault="00D25F02" w:rsidP="00D25F02">
            <w:r w:rsidRPr="00871605">
              <w:t>[E] EdificiosInstalaciones</w:t>
            </w:r>
          </w:p>
        </w:tc>
      </w:tr>
      <w:tr w:rsidR="00D25F02" w:rsidRPr="00DA6959" w14:paraId="014713DF" w14:textId="77777777" w:rsidTr="00D25F02">
        <w:trPr>
          <w:trHeight w:val="469"/>
        </w:trPr>
        <w:tc>
          <w:tcPr>
            <w:tcW w:w="4077" w:type="dxa"/>
            <w:noWrap/>
          </w:tcPr>
          <w:p w14:paraId="5A62B072" w14:textId="77777777" w:rsidR="00D25F02" w:rsidRPr="002A764A" w:rsidRDefault="00D25F02" w:rsidP="00D25F02">
            <w:r w:rsidRPr="00871605">
              <w:t>6.46  Otros activos operativos</w:t>
            </w:r>
          </w:p>
        </w:tc>
        <w:tc>
          <w:tcPr>
            <w:tcW w:w="4820" w:type="dxa"/>
          </w:tcPr>
          <w:p w14:paraId="1717EB9E" w14:textId="77777777" w:rsidR="00D25F02" w:rsidRPr="002A764A" w:rsidRDefault="00D25F02" w:rsidP="00D25F02">
            <w:r w:rsidRPr="00871605">
              <w:t>10800800000000</w:t>
            </w:r>
          </w:p>
        </w:tc>
        <w:tc>
          <w:tcPr>
            <w:tcW w:w="5245" w:type="dxa"/>
          </w:tcPr>
          <w:p w14:paraId="0BB6DCF3" w14:textId="77777777" w:rsidR="00D25F02" w:rsidRPr="002A764A" w:rsidRDefault="00D25F02" w:rsidP="00D25F02">
            <w:r w:rsidRPr="00871605">
              <w:t>[E] OtrosActivosOperativos</w:t>
            </w:r>
          </w:p>
        </w:tc>
      </w:tr>
      <w:tr w:rsidR="00D25F02" w:rsidRPr="00DA6959" w14:paraId="716ABB56" w14:textId="77777777" w:rsidTr="00D25F02">
        <w:trPr>
          <w:trHeight w:val="469"/>
        </w:trPr>
        <w:tc>
          <w:tcPr>
            <w:tcW w:w="4077" w:type="dxa"/>
            <w:noWrap/>
          </w:tcPr>
          <w:p w14:paraId="1ED21154" w14:textId="77777777" w:rsidR="00D25F02" w:rsidRPr="002A764A" w:rsidRDefault="00D25F02" w:rsidP="00D25F02">
            <w:r w:rsidRPr="00871605">
              <w:t>6.47  (Depreciación acumulada propiedades, mobiliario y equipo)</w:t>
            </w:r>
          </w:p>
        </w:tc>
        <w:tc>
          <w:tcPr>
            <w:tcW w:w="4820" w:type="dxa"/>
          </w:tcPr>
          <w:p w14:paraId="7BEF89A5" w14:textId="77777777" w:rsidR="00D25F02" w:rsidRPr="002A764A" w:rsidRDefault="00D25F02" w:rsidP="00D25F02">
            <w:r w:rsidRPr="00871605">
              <w:t>10800900000000</w:t>
            </w:r>
          </w:p>
        </w:tc>
        <w:tc>
          <w:tcPr>
            <w:tcW w:w="5245" w:type="dxa"/>
          </w:tcPr>
          <w:p w14:paraId="2F808B3F" w14:textId="77777777" w:rsidR="00D25F02" w:rsidRPr="002A764A" w:rsidRDefault="00D25F02" w:rsidP="00D25F02">
            <w:r w:rsidRPr="00871605">
              <w:t>[E] DepreciacionAcumulada</w:t>
            </w:r>
          </w:p>
        </w:tc>
      </w:tr>
      <w:tr w:rsidR="00D25F02" w:rsidRPr="00DA6959" w14:paraId="17D8227C" w14:textId="77777777" w:rsidTr="00D25F02">
        <w:trPr>
          <w:trHeight w:val="469"/>
        </w:trPr>
        <w:tc>
          <w:tcPr>
            <w:tcW w:w="4077" w:type="dxa"/>
            <w:noWrap/>
          </w:tcPr>
          <w:p w14:paraId="26A1CF13" w14:textId="77777777" w:rsidR="00D25F02" w:rsidRPr="002A764A" w:rsidRDefault="00D25F02" w:rsidP="00D25F02">
            <w:r w:rsidRPr="00871605">
              <w:t>6.48  Gastos pagados por anticipado</w:t>
            </w:r>
          </w:p>
        </w:tc>
        <w:tc>
          <w:tcPr>
            <w:tcW w:w="4820" w:type="dxa"/>
          </w:tcPr>
          <w:p w14:paraId="2891D70F" w14:textId="77777777" w:rsidR="00D25F02" w:rsidRPr="002A764A" w:rsidRDefault="00D25F02" w:rsidP="00D25F02">
            <w:r w:rsidRPr="00871605">
              <w:t>10900100000000</w:t>
            </w:r>
          </w:p>
        </w:tc>
        <w:tc>
          <w:tcPr>
            <w:tcW w:w="5245" w:type="dxa"/>
          </w:tcPr>
          <w:p w14:paraId="7DF4150A" w14:textId="77777777" w:rsidR="00D25F02" w:rsidRPr="002A764A" w:rsidRDefault="00D25F02" w:rsidP="00D25F02">
            <w:r w:rsidRPr="00871605">
              <w:t>[E] GastosPagadosAnticipado</w:t>
            </w:r>
          </w:p>
        </w:tc>
      </w:tr>
      <w:tr w:rsidR="00D25F02" w:rsidRPr="00DA6959" w14:paraId="37DC09BB" w14:textId="77777777" w:rsidTr="00D25F02">
        <w:trPr>
          <w:trHeight w:val="469"/>
        </w:trPr>
        <w:tc>
          <w:tcPr>
            <w:tcW w:w="4077" w:type="dxa"/>
            <w:noWrap/>
          </w:tcPr>
          <w:p w14:paraId="59AFC0A4" w14:textId="77777777" w:rsidR="00D25F02" w:rsidRPr="002A764A" w:rsidRDefault="00D25F02" w:rsidP="00D25F02">
            <w:r w:rsidRPr="00871605">
              <w:t>6.49  Cargos diferidos</w:t>
            </w:r>
          </w:p>
        </w:tc>
        <w:tc>
          <w:tcPr>
            <w:tcW w:w="4820" w:type="dxa"/>
          </w:tcPr>
          <w:p w14:paraId="467E4C5D" w14:textId="77777777" w:rsidR="00D25F02" w:rsidRPr="002A764A" w:rsidRDefault="00D25F02" w:rsidP="00D25F02">
            <w:r w:rsidRPr="00871605">
              <w:t>10900200000000</w:t>
            </w:r>
          </w:p>
        </w:tc>
        <w:tc>
          <w:tcPr>
            <w:tcW w:w="5245" w:type="dxa"/>
          </w:tcPr>
          <w:p w14:paraId="76445E21" w14:textId="77777777" w:rsidR="00D25F02" w:rsidRPr="002A764A" w:rsidRDefault="00D25F02" w:rsidP="00D25F02">
            <w:r w:rsidRPr="00871605">
              <w:t>[E] CargosDiferidos</w:t>
            </w:r>
          </w:p>
        </w:tc>
      </w:tr>
      <w:tr w:rsidR="00D25F02" w:rsidRPr="00DA6959" w14:paraId="06B607E5" w14:textId="77777777" w:rsidTr="00D25F02">
        <w:trPr>
          <w:trHeight w:val="469"/>
        </w:trPr>
        <w:tc>
          <w:tcPr>
            <w:tcW w:w="4077" w:type="dxa"/>
            <w:noWrap/>
          </w:tcPr>
          <w:p w14:paraId="0F6E1A96" w14:textId="77777777" w:rsidR="00D25F02" w:rsidRPr="002A764A" w:rsidRDefault="00D25F02" w:rsidP="00D25F02">
            <w:r w:rsidRPr="00871605">
              <w:t>6.50  Bienes diversos</w:t>
            </w:r>
          </w:p>
        </w:tc>
        <w:tc>
          <w:tcPr>
            <w:tcW w:w="4820" w:type="dxa"/>
          </w:tcPr>
          <w:p w14:paraId="0DFEA331" w14:textId="77777777" w:rsidR="00D25F02" w:rsidRPr="002A764A" w:rsidRDefault="00D25F02" w:rsidP="00D25F02">
            <w:r w:rsidRPr="00871605">
              <w:t>10900300000000</w:t>
            </w:r>
          </w:p>
        </w:tc>
        <w:tc>
          <w:tcPr>
            <w:tcW w:w="5245" w:type="dxa"/>
          </w:tcPr>
          <w:p w14:paraId="7CC75934" w14:textId="77777777" w:rsidR="00D25F02" w:rsidRPr="002A764A" w:rsidRDefault="00D25F02" w:rsidP="00D25F02">
            <w:r w:rsidRPr="00871605">
              <w:t>[E] BienesDiversos</w:t>
            </w:r>
          </w:p>
        </w:tc>
      </w:tr>
      <w:tr w:rsidR="00D25F02" w:rsidRPr="00DA6959" w14:paraId="53FE6E1B" w14:textId="77777777" w:rsidTr="00D25F02">
        <w:trPr>
          <w:trHeight w:val="469"/>
        </w:trPr>
        <w:tc>
          <w:tcPr>
            <w:tcW w:w="4077" w:type="dxa"/>
            <w:noWrap/>
          </w:tcPr>
          <w:p w14:paraId="1059942B" w14:textId="77777777" w:rsidR="00D25F02" w:rsidRPr="002A764A" w:rsidRDefault="00D25F02" w:rsidP="00D25F02">
            <w:r w:rsidRPr="00871605">
              <w:t>6.51  Operaciones pendientes de imputación</w:t>
            </w:r>
          </w:p>
        </w:tc>
        <w:tc>
          <w:tcPr>
            <w:tcW w:w="4820" w:type="dxa"/>
          </w:tcPr>
          <w:p w14:paraId="5795DD08" w14:textId="77777777" w:rsidR="00D25F02" w:rsidRPr="002A764A" w:rsidRDefault="00D25F02" w:rsidP="00D25F02">
            <w:r w:rsidRPr="00871605">
              <w:t>10900400000000</w:t>
            </w:r>
          </w:p>
        </w:tc>
        <w:tc>
          <w:tcPr>
            <w:tcW w:w="5245" w:type="dxa"/>
          </w:tcPr>
          <w:p w14:paraId="2B4D6A94" w14:textId="77777777" w:rsidR="00D25F02" w:rsidRPr="002A764A" w:rsidRDefault="00D25F02" w:rsidP="00D25F02">
            <w:r w:rsidRPr="00871605">
              <w:t>[E] OperacionesPendientesImputacion</w:t>
            </w:r>
          </w:p>
        </w:tc>
      </w:tr>
      <w:tr w:rsidR="00D25F02" w:rsidRPr="00DA6959" w14:paraId="24CB42D2" w14:textId="77777777" w:rsidTr="00D25F02">
        <w:trPr>
          <w:trHeight w:val="469"/>
        </w:trPr>
        <w:tc>
          <w:tcPr>
            <w:tcW w:w="4077" w:type="dxa"/>
            <w:noWrap/>
          </w:tcPr>
          <w:p w14:paraId="62D2E071" w14:textId="77777777" w:rsidR="00D25F02" w:rsidRPr="002A764A" w:rsidRDefault="00D25F02" w:rsidP="00D25F02">
            <w:r w:rsidRPr="00871605">
              <w:t>6.52  Cuentas reciprocas internas</w:t>
            </w:r>
          </w:p>
        </w:tc>
        <w:tc>
          <w:tcPr>
            <w:tcW w:w="4820" w:type="dxa"/>
          </w:tcPr>
          <w:p w14:paraId="4EF938B3" w14:textId="77777777" w:rsidR="00D25F02" w:rsidRPr="002A764A" w:rsidRDefault="00D25F02" w:rsidP="00D25F02">
            <w:r w:rsidRPr="00871605">
              <w:t>10900500000000</w:t>
            </w:r>
          </w:p>
        </w:tc>
        <w:tc>
          <w:tcPr>
            <w:tcW w:w="5245" w:type="dxa"/>
          </w:tcPr>
          <w:p w14:paraId="4A010936" w14:textId="77777777" w:rsidR="00D25F02" w:rsidRPr="002A764A" w:rsidRDefault="00D25F02" w:rsidP="00D25F02">
            <w:r w:rsidRPr="00871605">
              <w:t>[E] CtasReciprocasInternas</w:t>
            </w:r>
          </w:p>
        </w:tc>
      </w:tr>
      <w:tr w:rsidR="00D25F02" w:rsidRPr="00DA6959" w14:paraId="33EFA71A" w14:textId="77777777" w:rsidTr="00D25F02">
        <w:trPr>
          <w:trHeight w:val="469"/>
        </w:trPr>
        <w:tc>
          <w:tcPr>
            <w:tcW w:w="4077" w:type="dxa"/>
            <w:noWrap/>
          </w:tcPr>
          <w:p w14:paraId="24CF42D7" w14:textId="77777777" w:rsidR="00D25F02" w:rsidRPr="002A764A" w:rsidRDefault="00D25F02" w:rsidP="00D25F02">
            <w:r w:rsidRPr="00871605">
              <w:t>6.53  Activos intangibles</w:t>
            </w:r>
          </w:p>
        </w:tc>
        <w:tc>
          <w:tcPr>
            <w:tcW w:w="4820" w:type="dxa"/>
          </w:tcPr>
          <w:p w14:paraId="3E43EFB2" w14:textId="77777777" w:rsidR="00D25F02" w:rsidRPr="002A764A" w:rsidRDefault="00D25F02" w:rsidP="00D25F02">
            <w:r w:rsidRPr="00871605">
              <w:t>10900600000000</w:t>
            </w:r>
          </w:p>
        </w:tc>
        <w:tc>
          <w:tcPr>
            <w:tcW w:w="5245" w:type="dxa"/>
          </w:tcPr>
          <w:p w14:paraId="4F4F6557" w14:textId="77777777" w:rsidR="00D25F02" w:rsidRPr="002A764A" w:rsidRDefault="00D25F02" w:rsidP="00D25F02">
            <w:r w:rsidRPr="00871605">
              <w:t>[E] ActivosIntangibles</w:t>
            </w:r>
          </w:p>
        </w:tc>
      </w:tr>
      <w:tr w:rsidR="00D25F02" w:rsidRPr="00DA6959" w14:paraId="5557D8A6" w14:textId="77777777" w:rsidTr="00D25F02">
        <w:trPr>
          <w:trHeight w:val="469"/>
        </w:trPr>
        <w:tc>
          <w:tcPr>
            <w:tcW w:w="4077" w:type="dxa"/>
            <w:noWrap/>
          </w:tcPr>
          <w:p w14:paraId="0BEA6AE3" w14:textId="77777777" w:rsidR="00D25F02" w:rsidRPr="002A764A" w:rsidRDefault="00D25F02" w:rsidP="00D25F02">
            <w:r w:rsidRPr="00871605">
              <w:t>6.54  Otros activos restringidos</w:t>
            </w:r>
          </w:p>
        </w:tc>
        <w:tc>
          <w:tcPr>
            <w:tcW w:w="4820" w:type="dxa"/>
          </w:tcPr>
          <w:p w14:paraId="3B134328" w14:textId="77777777" w:rsidR="00D25F02" w:rsidRPr="002A764A" w:rsidRDefault="00D25F02" w:rsidP="00D25F02">
            <w:r w:rsidRPr="00871605">
              <w:t>10900700000000</w:t>
            </w:r>
          </w:p>
        </w:tc>
        <w:tc>
          <w:tcPr>
            <w:tcW w:w="5245" w:type="dxa"/>
          </w:tcPr>
          <w:p w14:paraId="6D043450" w14:textId="77777777" w:rsidR="00D25F02" w:rsidRPr="002A764A" w:rsidRDefault="00D25F02" w:rsidP="00D25F02">
            <w:r w:rsidRPr="00871605">
              <w:t>[E] OtrosActivosRestringidos</w:t>
            </w:r>
          </w:p>
        </w:tc>
      </w:tr>
      <w:tr w:rsidR="00D25F02" w:rsidRPr="00DA6959" w14:paraId="58F4D3C7" w14:textId="77777777" w:rsidTr="00D25F02">
        <w:trPr>
          <w:trHeight w:val="469"/>
        </w:trPr>
        <w:tc>
          <w:tcPr>
            <w:tcW w:w="4077" w:type="dxa"/>
            <w:noWrap/>
          </w:tcPr>
          <w:p w14:paraId="261F2E40" w14:textId="77777777" w:rsidR="00D25F02" w:rsidRPr="002A764A" w:rsidRDefault="00D25F02" w:rsidP="00D25F02">
            <w:r w:rsidRPr="00871605">
              <w:t>6.55  Estimación de Primasde pólizas abiertas o flotantes</w:t>
            </w:r>
          </w:p>
        </w:tc>
        <w:tc>
          <w:tcPr>
            <w:tcW w:w="4820" w:type="dxa"/>
          </w:tcPr>
          <w:p w14:paraId="153E0DD7" w14:textId="77777777" w:rsidR="00D25F02" w:rsidRPr="002A764A" w:rsidRDefault="00D25F02" w:rsidP="00D25F02">
            <w:r w:rsidRPr="00871605">
              <w:t>10900800000000</w:t>
            </w:r>
          </w:p>
        </w:tc>
        <w:tc>
          <w:tcPr>
            <w:tcW w:w="5245" w:type="dxa"/>
          </w:tcPr>
          <w:p w14:paraId="08A5BA9D" w14:textId="77777777" w:rsidR="00D25F02" w:rsidRPr="002A764A" w:rsidRDefault="00D25F02" w:rsidP="00D25F02">
            <w:r w:rsidRPr="00871605">
              <w:t>[E] EstimacionPrimasPolizasFlotantes</w:t>
            </w:r>
          </w:p>
        </w:tc>
      </w:tr>
      <w:tr w:rsidR="00D25F02" w:rsidRPr="00DA6959" w14:paraId="5B499570" w14:textId="77777777" w:rsidTr="00D25F02">
        <w:trPr>
          <w:trHeight w:val="469"/>
        </w:trPr>
        <w:tc>
          <w:tcPr>
            <w:tcW w:w="4077" w:type="dxa"/>
            <w:noWrap/>
          </w:tcPr>
          <w:p w14:paraId="436D62B8" w14:textId="77777777" w:rsidR="00D25F02" w:rsidRPr="002A764A" w:rsidRDefault="00D25F02" w:rsidP="00D25F02">
            <w:r w:rsidRPr="00871605">
              <w:t>6.56  Comisión por Estimación de Primasde pólizas abiertas o flotantes</w:t>
            </w:r>
          </w:p>
        </w:tc>
        <w:tc>
          <w:tcPr>
            <w:tcW w:w="4820" w:type="dxa"/>
          </w:tcPr>
          <w:p w14:paraId="5670F61F" w14:textId="77777777" w:rsidR="00D25F02" w:rsidRPr="002A764A" w:rsidRDefault="00D25F02" w:rsidP="00D25F02">
            <w:r w:rsidRPr="00871605">
              <w:t>10900900000000</w:t>
            </w:r>
          </w:p>
        </w:tc>
        <w:tc>
          <w:tcPr>
            <w:tcW w:w="5245" w:type="dxa"/>
          </w:tcPr>
          <w:p w14:paraId="469EF5D4" w14:textId="77777777" w:rsidR="00D25F02" w:rsidRPr="002A764A" w:rsidRDefault="00D25F02" w:rsidP="00D25F02">
            <w:r w:rsidRPr="00871605">
              <w:t>[E] ComisionEstimacionPrimasPolizasFlotantes</w:t>
            </w:r>
          </w:p>
        </w:tc>
      </w:tr>
      <w:tr w:rsidR="00D25F02" w:rsidRPr="00DA6959" w14:paraId="1E4BFD34" w14:textId="77777777" w:rsidTr="00D25F02">
        <w:trPr>
          <w:trHeight w:val="469"/>
        </w:trPr>
        <w:tc>
          <w:tcPr>
            <w:tcW w:w="4077" w:type="dxa"/>
            <w:noWrap/>
          </w:tcPr>
          <w:p w14:paraId="30F6D835" w14:textId="77777777" w:rsidR="00D25F02" w:rsidRPr="002A764A" w:rsidRDefault="00D25F02" w:rsidP="00D25F02">
            <w:r w:rsidRPr="00871605">
              <w:t>6.57  Depósitos constituidos por reaseguro</w:t>
            </w:r>
          </w:p>
        </w:tc>
        <w:tc>
          <w:tcPr>
            <w:tcW w:w="4820" w:type="dxa"/>
          </w:tcPr>
          <w:p w14:paraId="08D14006" w14:textId="77777777" w:rsidR="00D25F02" w:rsidRPr="002A764A" w:rsidRDefault="00D25F02" w:rsidP="00D25F02">
            <w:r w:rsidRPr="00871605">
              <w:t>10901000000000</w:t>
            </w:r>
          </w:p>
        </w:tc>
        <w:tc>
          <w:tcPr>
            <w:tcW w:w="5245" w:type="dxa"/>
          </w:tcPr>
          <w:p w14:paraId="5E91E6B1" w14:textId="77777777" w:rsidR="00D25F02" w:rsidRPr="002A764A" w:rsidRDefault="00D25F02" w:rsidP="00D25F02">
            <w:r w:rsidRPr="00871605">
              <w:t>[E] DepositosConstituidosReaseguro</w:t>
            </w:r>
          </w:p>
        </w:tc>
      </w:tr>
      <w:tr w:rsidR="00D25F02" w:rsidRPr="00DA6959" w14:paraId="53EB4F41" w14:textId="77777777" w:rsidTr="00D25F02">
        <w:trPr>
          <w:trHeight w:val="469"/>
        </w:trPr>
        <w:tc>
          <w:tcPr>
            <w:tcW w:w="4077" w:type="dxa"/>
            <w:noWrap/>
          </w:tcPr>
          <w:p w14:paraId="643D72C1" w14:textId="77777777" w:rsidR="00D25F02" w:rsidRPr="002A764A" w:rsidRDefault="00D25F02" w:rsidP="00D25F02">
            <w:r w:rsidRPr="00871605">
              <w:t>6.58  Terrenos</w:t>
            </w:r>
          </w:p>
        </w:tc>
        <w:tc>
          <w:tcPr>
            <w:tcW w:w="4820" w:type="dxa"/>
          </w:tcPr>
          <w:p w14:paraId="24683F2A" w14:textId="77777777" w:rsidR="00D25F02" w:rsidRPr="002A764A" w:rsidRDefault="00D25F02" w:rsidP="00D25F02">
            <w:r w:rsidRPr="00871605">
              <w:t>11000100000000</w:t>
            </w:r>
          </w:p>
        </w:tc>
        <w:tc>
          <w:tcPr>
            <w:tcW w:w="5245" w:type="dxa"/>
          </w:tcPr>
          <w:p w14:paraId="4E4BFB0F" w14:textId="77777777" w:rsidR="00D25F02" w:rsidRPr="002A764A" w:rsidRDefault="00D25F02" w:rsidP="00D25F02">
            <w:r w:rsidRPr="00871605">
              <w:t>[E] Terrenos</w:t>
            </w:r>
          </w:p>
        </w:tc>
      </w:tr>
      <w:tr w:rsidR="00D25F02" w:rsidRPr="00DA6959" w14:paraId="542E566D" w14:textId="77777777" w:rsidTr="00D25F02">
        <w:trPr>
          <w:trHeight w:val="469"/>
        </w:trPr>
        <w:tc>
          <w:tcPr>
            <w:tcW w:w="4077" w:type="dxa"/>
            <w:noWrap/>
          </w:tcPr>
          <w:p w14:paraId="054C6488" w14:textId="77777777" w:rsidR="00D25F02" w:rsidRPr="002A764A" w:rsidRDefault="00D25F02" w:rsidP="00D25F02">
            <w:r w:rsidRPr="00871605">
              <w:t>6.59  Edificios</w:t>
            </w:r>
          </w:p>
        </w:tc>
        <w:tc>
          <w:tcPr>
            <w:tcW w:w="4820" w:type="dxa"/>
          </w:tcPr>
          <w:p w14:paraId="5EB968CE" w14:textId="77777777" w:rsidR="00D25F02" w:rsidRPr="002A764A" w:rsidRDefault="00D25F02" w:rsidP="00D25F02">
            <w:r w:rsidRPr="00871605">
              <w:t>11000200000000</w:t>
            </w:r>
          </w:p>
        </w:tc>
        <w:tc>
          <w:tcPr>
            <w:tcW w:w="5245" w:type="dxa"/>
          </w:tcPr>
          <w:p w14:paraId="09F697E8" w14:textId="77777777" w:rsidR="00D25F02" w:rsidRPr="002A764A" w:rsidRDefault="00D25F02" w:rsidP="00D25F02">
            <w:r w:rsidRPr="00871605">
              <w:t>[E] Edificios</w:t>
            </w:r>
          </w:p>
        </w:tc>
      </w:tr>
      <w:tr w:rsidR="00D25F02" w:rsidRPr="00DA6959" w14:paraId="2B7B262A" w14:textId="77777777" w:rsidTr="00D25F02">
        <w:trPr>
          <w:trHeight w:val="469"/>
        </w:trPr>
        <w:tc>
          <w:tcPr>
            <w:tcW w:w="4077" w:type="dxa"/>
            <w:noWrap/>
          </w:tcPr>
          <w:p w14:paraId="10B687D1" w14:textId="77777777" w:rsidR="00D25F02" w:rsidRPr="002A764A" w:rsidRDefault="00D25F02" w:rsidP="00D25F02">
            <w:r w:rsidRPr="00871605">
              <w:t>6.60  Participaciones en el capital de otras empresas del país</w:t>
            </w:r>
          </w:p>
        </w:tc>
        <w:tc>
          <w:tcPr>
            <w:tcW w:w="4820" w:type="dxa"/>
          </w:tcPr>
          <w:p w14:paraId="458505D6" w14:textId="77777777" w:rsidR="00D25F02" w:rsidRPr="002A764A" w:rsidRDefault="00D25F02" w:rsidP="00D25F02">
            <w:r w:rsidRPr="00871605">
              <w:t>11100100000000</w:t>
            </w:r>
          </w:p>
        </w:tc>
        <w:tc>
          <w:tcPr>
            <w:tcW w:w="5245" w:type="dxa"/>
          </w:tcPr>
          <w:p w14:paraId="1B3DC354" w14:textId="77777777" w:rsidR="00D25F02" w:rsidRPr="002A764A" w:rsidRDefault="00D25F02" w:rsidP="00D25F02">
            <w:r w:rsidRPr="00871605">
              <w:t>[E] DelPais</w:t>
            </w:r>
          </w:p>
        </w:tc>
      </w:tr>
      <w:tr w:rsidR="00D25F02" w:rsidRPr="00DA6959" w14:paraId="623A7C86" w14:textId="77777777" w:rsidTr="00D25F02">
        <w:trPr>
          <w:trHeight w:val="469"/>
        </w:trPr>
        <w:tc>
          <w:tcPr>
            <w:tcW w:w="4077" w:type="dxa"/>
            <w:noWrap/>
          </w:tcPr>
          <w:p w14:paraId="2E73D906" w14:textId="77777777" w:rsidR="00D25F02" w:rsidRPr="002A764A" w:rsidRDefault="00D25F02" w:rsidP="00D25F02">
            <w:r w:rsidRPr="00871605">
              <w:lastRenderedPageBreak/>
              <w:t>6.61  Participaciones en el capital de otras empresas del exterior</w:t>
            </w:r>
          </w:p>
        </w:tc>
        <w:tc>
          <w:tcPr>
            <w:tcW w:w="4820" w:type="dxa"/>
          </w:tcPr>
          <w:p w14:paraId="2D5984C3" w14:textId="77777777" w:rsidR="00D25F02" w:rsidRPr="002A764A" w:rsidRDefault="00D25F02" w:rsidP="00D25F02">
            <w:r w:rsidRPr="00871605">
              <w:t>11100200000000</w:t>
            </w:r>
          </w:p>
        </w:tc>
        <w:tc>
          <w:tcPr>
            <w:tcW w:w="5245" w:type="dxa"/>
          </w:tcPr>
          <w:p w14:paraId="5E46EE8D" w14:textId="77777777" w:rsidR="00D25F02" w:rsidRPr="002A764A" w:rsidRDefault="00D25F02" w:rsidP="00D25F02">
            <w:r w:rsidRPr="00871605">
              <w:t>[E] DelExterior</w:t>
            </w:r>
          </w:p>
        </w:tc>
      </w:tr>
      <w:tr w:rsidR="00D25F02" w:rsidRPr="00DA6959" w14:paraId="75AE83F4" w14:textId="77777777" w:rsidTr="00D25F02">
        <w:trPr>
          <w:trHeight w:val="469"/>
        </w:trPr>
        <w:tc>
          <w:tcPr>
            <w:tcW w:w="4077" w:type="dxa"/>
            <w:noWrap/>
          </w:tcPr>
          <w:p w14:paraId="78C810B2" w14:textId="77777777" w:rsidR="00D25F02" w:rsidRPr="002A764A" w:rsidRDefault="00D25F02" w:rsidP="00D25F02">
            <w:r w:rsidRPr="00871605">
              <w:t>6.62  Participaciones en el capital mínimo de funcionamiento de operadoras de pensiones complementarias (opc)</w:t>
            </w:r>
          </w:p>
        </w:tc>
        <w:tc>
          <w:tcPr>
            <w:tcW w:w="4820" w:type="dxa"/>
          </w:tcPr>
          <w:p w14:paraId="2E356BB6" w14:textId="77777777" w:rsidR="00D25F02" w:rsidRPr="002A764A" w:rsidRDefault="00D25F02" w:rsidP="00D25F02">
            <w:r w:rsidRPr="00871605">
              <w:t>11100300000000</w:t>
            </w:r>
          </w:p>
        </w:tc>
        <w:tc>
          <w:tcPr>
            <w:tcW w:w="5245" w:type="dxa"/>
          </w:tcPr>
          <w:p w14:paraId="5271E016" w14:textId="77777777" w:rsidR="00D25F02" w:rsidRPr="002A764A" w:rsidRDefault="00D25F02" w:rsidP="00D25F02">
            <w:r w:rsidRPr="00871605">
              <w:t>[E] MinimoDeFuncionamientoOPC</w:t>
            </w:r>
          </w:p>
        </w:tc>
      </w:tr>
      <w:tr w:rsidR="00D25F02" w:rsidRPr="00DA6959" w14:paraId="5159A642" w14:textId="77777777" w:rsidTr="00D25F02">
        <w:trPr>
          <w:trHeight w:val="469"/>
        </w:trPr>
        <w:tc>
          <w:tcPr>
            <w:tcW w:w="4077" w:type="dxa"/>
            <w:noWrap/>
          </w:tcPr>
          <w:p w14:paraId="43093149" w14:textId="77777777" w:rsidR="00D25F02" w:rsidRPr="002A764A" w:rsidRDefault="00D25F02" w:rsidP="00D25F02">
            <w:r w:rsidRPr="00871605">
              <w:t>6.63  Participaciones en fideicomisos y otros vehículos de propósito especial (vpe) del país</w:t>
            </w:r>
          </w:p>
        </w:tc>
        <w:tc>
          <w:tcPr>
            <w:tcW w:w="4820" w:type="dxa"/>
          </w:tcPr>
          <w:p w14:paraId="52B48AEB" w14:textId="77777777" w:rsidR="00D25F02" w:rsidRPr="002A764A" w:rsidRDefault="00D25F02" w:rsidP="00D25F02">
            <w:r w:rsidRPr="00871605">
              <w:t>11100400000000</w:t>
            </w:r>
          </w:p>
        </w:tc>
        <w:tc>
          <w:tcPr>
            <w:tcW w:w="5245" w:type="dxa"/>
          </w:tcPr>
          <w:p w14:paraId="73424B8F" w14:textId="77777777" w:rsidR="00D25F02" w:rsidRPr="002A764A" w:rsidRDefault="00D25F02" w:rsidP="00D25F02">
            <w:r w:rsidRPr="00871605">
              <w:t>[E] VehiculosPropositoEspecialPais</w:t>
            </w:r>
          </w:p>
        </w:tc>
      </w:tr>
      <w:tr w:rsidR="00D25F02" w:rsidRPr="00DA6959" w14:paraId="211A0689" w14:textId="77777777" w:rsidTr="00D25F02">
        <w:trPr>
          <w:trHeight w:val="469"/>
        </w:trPr>
        <w:tc>
          <w:tcPr>
            <w:tcW w:w="4077" w:type="dxa"/>
            <w:noWrap/>
          </w:tcPr>
          <w:p w14:paraId="774C0ECF" w14:textId="77777777" w:rsidR="00D25F02" w:rsidRPr="002A764A" w:rsidRDefault="00D25F02" w:rsidP="00D25F02">
            <w:r w:rsidRPr="00871605">
              <w:t>6.64  (Deterioro en las participaciones en el capital de otras empresas)</w:t>
            </w:r>
          </w:p>
        </w:tc>
        <w:tc>
          <w:tcPr>
            <w:tcW w:w="4820" w:type="dxa"/>
          </w:tcPr>
          <w:p w14:paraId="3BE11D6D" w14:textId="77777777" w:rsidR="00D25F02" w:rsidRPr="002A764A" w:rsidRDefault="00D25F02" w:rsidP="00D25F02">
            <w:r w:rsidRPr="00871605">
              <w:t>11100900000000</w:t>
            </w:r>
          </w:p>
        </w:tc>
        <w:tc>
          <w:tcPr>
            <w:tcW w:w="5245" w:type="dxa"/>
          </w:tcPr>
          <w:p w14:paraId="4632ACBF" w14:textId="77777777" w:rsidR="00D25F02" w:rsidRPr="002A764A" w:rsidRDefault="00D25F02" w:rsidP="00D25F02">
            <w:r w:rsidRPr="00871605">
              <w:t>[E] Deterioro</w:t>
            </w:r>
          </w:p>
        </w:tc>
      </w:tr>
      <w:tr w:rsidR="00D25F02" w:rsidRPr="00DA6959" w14:paraId="47922F4A" w14:textId="77777777" w:rsidTr="00D25F02">
        <w:trPr>
          <w:trHeight w:val="469"/>
        </w:trPr>
        <w:tc>
          <w:tcPr>
            <w:tcW w:w="4077" w:type="dxa"/>
            <w:noWrap/>
          </w:tcPr>
          <w:p w14:paraId="7E7985DD" w14:textId="77777777" w:rsidR="00D25F02" w:rsidRPr="002A764A" w:rsidRDefault="00D25F02" w:rsidP="00D25F02">
            <w:r w:rsidRPr="00871605">
              <w:t>6.65  Obligaciones por reporto, pacto de reporto tripartito y prestamo de valores</w:t>
            </w:r>
          </w:p>
        </w:tc>
        <w:tc>
          <w:tcPr>
            <w:tcW w:w="4820" w:type="dxa"/>
          </w:tcPr>
          <w:p w14:paraId="17117629" w14:textId="77777777" w:rsidR="00D25F02" w:rsidRPr="002A764A" w:rsidRDefault="00D25F02" w:rsidP="00D25F02">
            <w:r w:rsidRPr="00871605">
              <w:t>20100500000000</w:t>
            </w:r>
          </w:p>
        </w:tc>
        <w:tc>
          <w:tcPr>
            <w:tcW w:w="5245" w:type="dxa"/>
          </w:tcPr>
          <w:p w14:paraId="13EEB493" w14:textId="77777777" w:rsidR="00D25F02" w:rsidRPr="002A764A" w:rsidRDefault="00D25F02" w:rsidP="00D25F02">
            <w:r w:rsidRPr="00871605">
              <w:t>[E] ReportoPactoTripartitoPrestamoValores</w:t>
            </w:r>
          </w:p>
        </w:tc>
      </w:tr>
      <w:tr w:rsidR="00D25F02" w:rsidRPr="00DA6959" w14:paraId="69444932" w14:textId="77777777" w:rsidTr="00D25F02">
        <w:trPr>
          <w:trHeight w:val="469"/>
        </w:trPr>
        <w:tc>
          <w:tcPr>
            <w:tcW w:w="4077" w:type="dxa"/>
            <w:noWrap/>
          </w:tcPr>
          <w:p w14:paraId="4E2CF316" w14:textId="77777777" w:rsidR="00D25F02" w:rsidRPr="002A764A" w:rsidRDefault="00D25F02" w:rsidP="00D25F02">
            <w:r w:rsidRPr="00871605">
              <w:t>6.66  Otras obligaciones a plazo con el público</w:t>
            </w:r>
          </w:p>
        </w:tc>
        <w:tc>
          <w:tcPr>
            <w:tcW w:w="4820" w:type="dxa"/>
          </w:tcPr>
          <w:p w14:paraId="2D767E97" w14:textId="77777777" w:rsidR="00D25F02" w:rsidRPr="002A764A" w:rsidRDefault="00D25F02" w:rsidP="00D25F02">
            <w:r w:rsidRPr="00871605">
              <w:t>20100800000000</w:t>
            </w:r>
          </w:p>
        </w:tc>
        <w:tc>
          <w:tcPr>
            <w:tcW w:w="5245" w:type="dxa"/>
          </w:tcPr>
          <w:p w14:paraId="35E33A67" w14:textId="77777777" w:rsidR="00D25F02" w:rsidRPr="002A764A" w:rsidRDefault="00D25F02" w:rsidP="00D25F02">
            <w:r w:rsidRPr="00871605">
              <w:t>[E] ObligacionesPlazo</w:t>
            </w:r>
          </w:p>
        </w:tc>
      </w:tr>
      <w:tr w:rsidR="00D25F02" w:rsidRPr="00DA6959" w14:paraId="0DAF9DA8" w14:textId="77777777" w:rsidTr="00D25F02">
        <w:trPr>
          <w:trHeight w:val="469"/>
        </w:trPr>
        <w:tc>
          <w:tcPr>
            <w:tcW w:w="4077" w:type="dxa"/>
            <w:noWrap/>
          </w:tcPr>
          <w:p w14:paraId="7BB903D0" w14:textId="77777777" w:rsidR="00D25F02" w:rsidRPr="002A764A" w:rsidRDefault="00D25F02" w:rsidP="00D25F02">
            <w:r w:rsidRPr="00871605">
              <w:t>6.67  Cargos por pagar por obligaciones con el público</w:t>
            </w:r>
          </w:p>
        </w:tc>
        <w:tc>
          <w:tcPr>
            <w:tcW w:w="4820" w:type="dxa"/>
          </w:tcPr>
          <w:p w14:paraId="03D43E0C" w14:textId="77777777" w:rsidR="00D25F02" w:rsidRPr="002A764A" w:rsidRDefault="00D25F02" w:rsidP="00D25F02">
            <w:r w:rsidRPr="00871605">
              <w:t>20100900000000</w:t>
            </w:r>
          </w:p>
        </w:tc>
        <w:tc>
          <w:tcPr>
            <w:tcW w:w="5245" w:type="dxa"/>
          </w:tcPr>
          <w:p w14:paraId="005D1307" w14:textId="77777777" w:rsidR="00D25F02" w:rsidRPr="002A764A" w:rsidRDefault="00D25F02" w:rsidP="00D25F02">
            <w:r w:rsidRPr="00871605">
              <w:t>[E] CargosPorPagar</w:t>
            </w:r>
          </w:p>
        </w:tc>
      </w:tr>
      <w:tr w:rsidR="00D25F02" w:rsidRPr="00DA6959" w14:paraId="30C40C29" w14:textId="77777777" w:rsidTr="00D25F02">
        <w:trPr>
          <w:trHeight w:val="469"/>
        </w:trPr>
        <w:tc>
          <w:tcPr>
            <w:tcW w:w="4077" w:type="dxa"/>
            <w:noWrap/>
          </w:tcPr>
          <w:p w14:paraId="253FECA8" w14:textId="77777777" w:rsidR="00D25F02" w:rsidRPr="002A764A" w:rsidRDefault="00D25F02" w:rsidP="00D25F02">
            <w:r w:rsidRPr="00871605">
              <w:t>6.68  Obligaciones a la vista con entidades financieras</w:t>
            </w:r>
          </w:p>
        </w:tc>
        <w:tc>
          <w:tcPr>
            <w:tcW w:w="4820" w:type="dxa"/>
          </w:tcPr>
          <w:p w14:paraId="2066BAD6" w14:textId="77777777" w:rsidR="00D25F02" w:rsidRPr="002A764A" w:rsidRDefault="00D25F02" w:rsidP="00D25F02">
            <w:r w:rsidRPr="00871605">
              <w:t>20300100000000</w:t>
            </w:r>
          </w:p>
        </w:tc>
        <w:tc>
          <w:tcPr>
            <w:tcW w:w="5245" w:type="dxa"/>
          </w:tcPr>
          <w:p w14:paraId="201A6C93" w14:textId="77777777" w:rsidR="00D25F02" w:rsidRPr="002A764A" w:rsidRDefault="00D25F02" w:rsidP="00D25F02">
            <w:r w:rsidRPr="00871605">
              <w:t>[E] Vista</w:t>
            </w:r>
          </w:p>
        </w:tc>
      </w:tr>
      <w:tr w:rsidR="00D25F02" w:rsidRPr="00DA6959" w14:paraId="07B7300F" w14:textId="77777777" w:rsidTr="00D25F02">
        <w:trPr>
          <w:trHeight w:val="469"/>
        </w:trPr>
        <w:tc>
          <w:tcPr>
            <w:tcW w:w="4077" w:type="dxa"/>
            <w:noWrap/>
          </w:tcPr>
          <w:p w14:paraId="6C1342AE" w14:textId="77777777" w:rsidR="00D25F02" w:rsidRPr="002A764A" w:rsidRDefault="00D25F02" w:rsidP="00D25F02">
            <w:r w:rsidRPr="00871605">
              <w:t>6.69  Obligaciones con entidades financieras a plazo</w:t>
            </w:r>
          </w:p>
        </w:tc>
        <w:tc>
          <w:tcPr>
            <w:tcW w:w="4820" w:type="dxa"/>
          </w:tcPr>
          <w:p w14:paraId="39F1F97C" w14:textId="77777777" w:rsidR="00D25F02" w:rsidRPr="002A764A" w:rsidRDefault="00D25F02" w:rsidP="00D25F02">
            <w:r w:rsidRPr="00871605">
              <w:t>20300200000000</w:t>
            </w:r>
          </w:p>
        </w:tc>
        <w:tc>
          <w:tcPr>
            <w:tcW w:w="5245" w:type="dxa"/>
          </w:tcPr>
          <w:p w14:paraId="12FCCFA9" w14:textId="77777777" w:rsidR="00D25F02" w:rsidRPr="002A764A" w:rsidRDefault="00D25F02" w:rsidP="00D25F02">
            <w:r w:rsidRPr="00871605">
              <w:t>[E] APlazo</w:t>
            </w:r>
          </w:p>
        </w:tc>
      </w:tr>
      <w:tr w:rsidR="00D25F02" w:rsidRPr="00DA6959" w14:paraId="5445116B" w14:textId="77777777" w:rsidTr="00D25F02">
        <w:trPr>
          <w:trHeight w:val="469"/>
        </w:trPr>
        <w:tc>
          <w:tcPr>
            <w:tcW w:w="4077" w:type="dxa"/>
            <w:noWrap/>
          </w:tcPr>
          <w:p w14:paraId="19BB62A1" w14:textId="77777777" w:rsidR="00D25F02" w:rsidRPr="002A764A" w:rsidRDefault="00D25F02" w:rsidP="00D25F02">
            <w:r w:rsidRPr="00871605">
              <w:t>6.70  Obligaciones con entidades no financieras</w:t>
            </w:r>
          </w:p>
        </w:tc>
        <w:tc>
          <w:tcPr>
            <w:tcW w:w="4820" w:type="dxa"/>
          </w:tcPr>
          <w:p w14:paraId="44C37049" w14:textId="77777777" w:rsidR="00D25F02" w:rsidRPr="002A764A" w:rsidRDefault="00D25F02" w:rsidP="00D25F02">
            <w:r w:rsidRPr="00871605">
              <w:t>20300300000000</w:t>
            </w:r>
          </w:p>
        </w:tc>
        <w:tc>
          <w:tcPr>
            <w:tcW w:w="5245" w:type="dxa"/>
          </w:tcPr>
          <w:p w14:paraId="18B78A65" w14:textId="77777777" w:rsidR="00D25F02" w:rsidRPr="002A764A" w:rsidRDefault="00D25F02" w:rsidP="00D25F02">
            <w:r w:rsidRPr="00871605">
              <w:t>[E] EntidadesNoFinancieras</w:t>
            </w:r>
          </w:p>
        </w:tc>
      </w:tr>
      <w:tr w:rsidR="00D25F02" w:rsidRPr="00DA6959" w14:paraId="091D79E6" w14:textId="77777777" w:rsidTr="00D25F02">
        <w:trPr>
          <w:trHeight w:val="469"/>
        </w:trPr>
        <w:tc>
          <w:tcPr>
            <w:tcW w:w="4077" w:type="dxa"/>
            <w:noWrap/>
          </w:tcPr>
          <w:p w14:paraId="78BA0FB5" w14:textId="77777777" w:rsidR="00D25F02" w:rsidRPr="002A764A" w:rsidRDefault="00D25F02" w:rsidP="00D25F02">
            <w:r w:rsidRPr="00871605">
              <w:t>6.71  (Gastos diferidos por cartera de crédito propia)</w:t>
            </w:r>
          </w:p>
        </w:tc>
        <w:tc>
          <w:tcPr>
            <w:tcW w:w="4820" w:type="dxa"/>
          </w:tcPr>
          <w:p w14:paraId="14F98ACB" w14:textId="77777777" w:rsidR="00D25F02" w:rsidRPr="002A764A" w:rsidRDefault="00D25F02" w:rsidP="00D25F02">
            <w:r w:rsidRPr="00871605">
              <w:t>20300700000000</w:t>
            </w:r>
          </w:p>
        </w:tc>
        <w:tc>
          <w:tcPr>
            <w:tcW w:w="5245" w:type="dxa"/>
          </w:tcPr>
          <w:p w14:paraId="444E40EC" w14:textId="77777777" w:rsidR="00D25F02" w:rsidRPr="002A764A" w:rsidRDefault="00D25F02" w:rsidP="00D25F02">
            <w:r w:rsidRPr="00871605">
              <w:t>[E] GastosDifCarteraPropia</w:t>
            </w:r>
          </w:p>
        </w:tc>
      </w:tr>
      <w:tr w:rsidR="00D25F02" w:rsidRPr="00DA6959" w14:paraId="3DD92726" w14:textId="77777777" w:rsidTr="00D25F02">
        <w:trPr>
          <w:trHeight w:val="469"/>
        </w:trPr>
        <w:tc>
          <w:tcPr>
            <w:tcW w:w="4077" w:type="dxa"/>
            <w:noWrap/>
          </w:tcPr>
          <w:p w14:paraId="4ADA3011" w14:textId="77777777" w:rsidR="00D25F02" w:rsidRPr="002A764A" w:rsidRDefault="00D25F02" w:rsidP="00D25F02">
            <w:r w:rsidRPr="00871605">
              <w:t>6.72  Cargos por pagar por obligaciones con entidades financieras y no financieras</w:t>
            </w:r>
          </w:p>
        </w:tc>
        <w:tc>
          <w:tcPr>
            <w:tcW w:w="4820" w:type="dxa"/>
          </w:tcPr>
          <w:p w14:paraId="2F72C8E7" w14:textId="77777777" w:rsidR="00D25F02" w:rsidRPr="002A764A" w:rsidRDefault="00D25F02" w:rsidP="00D25F02">
            <w:r w:rsidRPr="00871605">
              <w:t>20300800000000</w:t>
            </w:r>
          </w:p>
        </w:tc>
        <w:tc>
          <w:tcPr>
            <w:tcW w:w="5245" w:type="dxa"/>
          </w:tcPr>
          <w:p w14:paraId="61921FC1" w14:textId="77777777" w:rsidR="00D25F02" w:rsidRPr="002A764A" w:rsidRDefault="00D25F02" w:rsidP="00D25F02">
            <w:r w:rsidRPr="00871605">
              <w:t>[E] CargosPorPagar</w:t>
            </w:r>
          </w:p>
        </w:tc>
      </w:tr>
      <w:tr w:rsidR="00D25F02" w:rsidRPr="00DA6959" w14:paraId="58D1D39B" w14:textId="77777777" w:rsidTr="00D25F02">
        <w:trPr>
          <w:trHeight w:val="469"/>
        </w:trPr>
        <w:tc>
          <w:tcPr>
            <w:tcW w:w="4077" w:type="dxa"/>
            <w:noWrap/>
          </w:tcPr>
          <w:p w14:paraId="4EBFB632" w14:textId="77777777" w:rsidR="00D25F02" w:rsidRPr="002A764A" w:rsidRDefault="00D25F02" w:rsidP="00D25F02">
            <w:r w:rsidRPr="00871605">
              <w:t>6.73  Diferencial de posición en instrumentos financieros derivados</w:t>
            </w:r>
          </w:p>
        </w:tc>
        <w:tc>
          <w:tcPr>
            <w:tcW w:w="4820" w:type="dxa"/>
          </w:tcPr>
          <w:p w14:paraId="2BBD6A64" w14:textId="77777777" w:rsidR="00D25F02" w:rsidRPr="002A764A" w:rsidRDefault="00D25F02" w:rsidP="00D25F02">
            <w:r w:rsidRPr="00871605">
              <w:t>20400100000000</w:t>
            </w:r>
          </w:p>
        </w:tc>
        <w:tc>
          <w:tcPr>
            <w:tcW w:w="5245" w:type="dxa"/>
          </w:tcPr>
          <w:p w14:paraId="1CA74A15" w14:textId="77777777" w:rsidR="00D25F02" w:rsidRPr="002A764A" w:rsidRDefault="00D25F02" w:rsidP="00D25F02">
            <w:r w:rsidRPr="00871605">
              <w:t>[E] DifPosicionDerivados</w:t>
            </w:r>
          </w:p>
        </w:tc>
      </w:tr>
      <w:tr w:rsidR="00D25F02" w:rsidRPr="00DA6959" w14:paraId="76290666" w14:textId="77777777" w:rsidTr="00D25F02">
        <w:trPr>
          <w:trHeight w:val="469"/>
        </w:trPr>
        <w:tc>
          <w:tcPr>
            <w:tcW w:w="4077" w:type="dxa"/>
            <w:noWrap/>
          </w:tcPr>
          <w:p w14:paraId="04AFC232" w14:textId="77777777" w:rsidR="00D25F02" w:rsidRPr="002A764A" w:rsidRDefault="00D25F02" w:rsidP="00D25F02">
            <w:r w:rsidRPr="00871605">
              <w:t>6.74  Cuentas y comisiones por pagar diversas</w:t>
            </w:r>
          </w:p>
        </w:tc>
        <w:tc>
          <w:tcPr>
            <w:tcW w:w="4820" w:type="dxa"/>
          </w:tcPr>
          <w:p w14:paraId="65B9A651" w14:textId="77777777" w:rsidR="00D25F02" w:rsidRPr="002A764A" w:rsidRDefault="00D25F02" w:rsidP="00D25F02">
            <w:r w:rsidRPr="00871605">
              <w:t>20400200000000</w:t>
            </w:r>
          </w:p>
        </w:tc>
        <w:tc>
          <w:tcPr>
            <w:tcW w:w="5245" w:type="dxa"/>
          </w:tcPr>
          <w:p w14:paraId="1E2E6D6F" w14:textId="77777777" w:rsidR="00D25F02" w:rsidRPr="002A764A" w:rsidRDefault="00D25F02" w:rsidP="00D25F02">
            <w:r w:rsidRPr="00871605">
              <w:t>[E] CtasComisionesPorPagarDiversas</w:t>
            </w:r>
          </w:p>
        </w:tc>
      </w:tr>
      <w:tr w:rsidR="00D25F02" w:rsidRPr="00DA6959" w14:paraId="1E232A30" w14:textId="77777777" w:rsidTr="00D25F02">
        <w:trPr>
          <w:trHeight w:val="469"/>
        </w:trPr>
        <w:tc>
          <w:tcPr>
            <w:tcW w:w="4077" w:type="dxa"/>
            <w:noWrap/>
          </w:tcPr>
          <w:p w14:paraId="1EE77769" w14:textId="77777777" w:rsidR="00D25F02" w:rsidRPr="002A764A" w:rsidRDefault="00D25F02" w:rsidP="00D25F02">
            <w:r w:rsidRPr="00871605">
              <w:t>6.75  Provisiones</w:t>
            </w:r>
          </w:p>
        </w:tc>
        <w:tc>
          <w:tcPr>
            <w:tcW w:w="4820" w:type="dxa"/>
          </w:tcPr>
          <w:p w14:paraId="30DCB077" w14:textId="77777777" w:rsidR="00D25F02" w:rsidRPr="002A764A" w:rsidRDefault="00D25F02" w:rsidP="00D25F02">
            <w:r w:rsidRPr="00871605">
              <w:t>20400300000000</w:t>
            </w:r>
          </w:p>
        </w:tc>
        <w:tc>
          <w:tcPr>
            <w:tcW w:w="5245" w:type="dxa"/>
          </w:tcPr>
          <w:p w14:paraId="1D6A9D59" w14:textId="77777777" w:rsidR="00D25F02" w:rsidRPr="002A764A" w:rsidRDefault="00D25F02" w:rsidP="00D25F02">
            <w:r w:rsidRPr="00871605">
              <w:t>[E] Provisiones</w:t>
            </w:r>
          </w:p>
        </w:tc>
      </w:tr>
      <w:tr w:rsidR="00D25F02" w:rsidRPr="00DA6959" w14:paraId="14EE6DD3" w14:textId="77777777" w:rsidTr="00D25F02">
        <w:trPr>
          <w:trHeight w:val="469"/>
        </w:trPr>
        <w:tc>
          <w:tcPr>
            <w:tcW w:w="4077" w:type="dxa"/>
            <w:noWrap/>
          </w:tcPr>
          <w:p w14:paraId="46163885" w14:textId="77777777" w:rsidR="00D25F02" w:rsidRPr="002A764A" w:rsidRDefault="00D25F02" w:rsidP="00D25F02">
            <w:r w:rsidRPr="00871605">
              <w:t>6.76  Impuestos sobre la renta diferido</w:t>
            </w:r>
          </w:p>
        </w:tc>
        <w:tc>
          <w:tcPr>
            <w:tcW w:w="4820" w:type="dxa"/>
          </w:tcPr>
          <w:p w14:paraId="5D833249" w14:textId="77777777" w:rsidR="00D25F02" w:rsidRPr="002A764A" w:rsidRDefault="00D25F02" w:rsidP="00D25F02">
            <w:r w:rsidRPr="00871605">
              <w:t>20400600000000</w:t>
            </w:r>
          </w:p>
        </w:tc>
        <w:tc>
          <w:tcPr>
            <w:tcW w:w="5245" w:type="dxa"/>
          </w:tcPr>
          <w:p w14:paraId="0D2D10E9" w14:textId="77777777" w:rsidR="00D25F02" w:rsidRPr="002A764A" w:rsidRDefault="00D25F02" w:rsidP="00D25F02">
            <w:r w:rsidRPr="00871605">
              <w:t>[E] RentaDiferido</w:t>
            </w:r>
          </w:p>
        </w:tc>
      </w:tr>
      <w:tr w:rsidR="00D25F02" w:rsidRPr="00DA6959" w14:paraId="46275188" w14:textId="77777777" w:rsidTr="00D25F02">
        <w:trPr>
          <w:trHeight w:val="469"/>
        </w:trPr>
        <w:tc>
          <w:tcPr>
            <w:tcW w:w="4077" w:type="dxa"/>
            <w:noWrap/>
          </w:tcPr>
          <w:p w14:paraId="19F7ED74" w14:textId="77777777" w:rsidR="00D25F02" w:rsidRPr="002A764A" w:rsidRDefault="00D25F02" w:rsidP="00D25F02">
            <w:r w:rsidRPr="00871605">
              <w:t>6.77  Cargos por pagar diversos</w:t>
            </w:r>
          </w:p>
        </w:tc>
        <w:tc>
          <w:tcPr>
            <w:tcW w:w="4820" w:type="dxa"/>
          </w:tcPr>
          <w:p w14:paraId="575D3EA6" w14:textId="77777777" w:rsidR="00D25F02" w:rsidRPr="002A764A" w:rsidRDefault="00D25F02" w:rsidP="00D25F02">
            <w:r w:rsidRPr="00871605">
              <w:t>20400800000000</w:t>
            </w:r>
          </w:p>
        </w:tc>
        <w:tc>
          <w:tcPr>
            <w:tcW w:w="5245" w:type="dxa"/>
          </w:tcPr>
          <w:p w14:paraId="2F395965" w14:textId="77777777" w:rsidR="00D25F02" w:rsidRPr="002A764A" w:rsidRDefault="00D25F02" w:rsidP="00D25F02">
            <w:r w:rsidRPr="00871605">
              <w:t>[E] CargosPagarDiversos</w:t>
            </w:r>
          </w:p>
        </w:tc>
      </w:tr>
      <w:tr w:rsidR="00D25F02" w:rsidRPr="00DA6959" w14:paraId="6D3E76AC" w14:textId="77777777" w:rsidTr="00D25F02">
        <w:trPr>
          <w:trHeight w:val="469"/>
        </w:trPr>
        <w:tc>
          <w:tcPr>
            <w:tcW w:w="4077" w:type="dxa"/>
            <w:noWrap/>
          </w:tcPr>
          <w:p w14:paraId="6D6FA013" w14:textId="77777777" w:rsidR="00D25F02" w:rsidRPr="002A764A" w:rsidRDefault="00D25F02" w:rsidP="00D25F02">
            <w:r w:rsidRPr="00871605">
              <w:lastRenderedPageBreak/>
              <w:t>6.78  Provisiones para primas no devengadas</w:t>
            </w:r>
          </w:p>
        </w:tc>
        <w:tc>
          <w:tcPr>
            <w:tcW w:w="4820" w:type="dxa"/>
          </w:tcPr>
          <w:p w14:paraId="6E5CF8A7" w14:textId="77777777" w:rsidR="00D25F02" w:rsidRPr="002A764A" w:rsidRDefault="00D25F02" w:rsidP="00D25F02">
            <w:r w:rsidRPr="00871605">
              <w:t>20500100000000</w:t>
            </w:r>
          </w:p>
        </w:tc>
        <w:tc>
          <w:tcPr>
            <w:tcW w:w="5245" w:type="dxa"/>
          </w:tcPr>
          <w:p w14:paraId="7FBC1354" w14:textId="77777777" w:rsidR="00D25F02" w:rsidRPr="002A764A" w:rsidRDefault="00D25F02" w:rsidP="00D25F02">
            <w:r w:rsidRPr="00871605">
              <w:t>[E] ProvisionesPrimasNoDevengadas</w:t>
            </w:r>
          </w:p>
        </w:tc>
      </w:tr>
      <w:tr w:rsidR="00D25F02" w:rsidRPr="00DA6959" w14:paraId="4A719F53" w14:textId="77777777" w:rsidTr="00D25F02">
        <w:trPr>
          <w:trHeight w:val="469"/>
        </w:trPr>
        <w:tc>
          <w:tcPr>
            <w:tcW w:w="4077" w:type="dxa"/>
            <w:noWrap/>
          </w:tcPr>
          <w:p w14:paraId="105B99C0" w14:textId="77777777" w:rsidR="00D25F02" w:rsidRPr="002A764A" w:rsidRDefault="00D25F02" w:rsidP="00D25F02">
            <w:r w:rsidRPr="00871605">
              <w:t>6.79  Provisiones para insuficiencia de primas</w:t>
            </w:r>
          </w:p>
        </w:tc>
        <w:tc>
          <w:tcPr>
            <w:tcW w:w="4820" w:type="dxa"/>
          </w:tcPr>
          <w:p w14:paraId="25261891" w14:textId="77777777" w:rsidR="00D25F02" w:rsidRPr="002A764A" w:rsidRDefault="00D25F02" w:rsidP="00D25F02">
            <w:r w:rsidRPr="00871605">
              <w:t>20500200000000</w:t>
            </w:r>
          </w:p>
        </w:tc>
        <w:tc>
          <w:tcPr>
            <w:tcW w:w="5245" w:type="dxa"/>
          </w:tcPr>
          <w:p w14:paraId="418946E5" w14:textId="77777777" w:rsidR="00D25F02" w:rsidRPr="002A764A" w:rsidRDefault="00D25F02" w:rsidP="00D25F02">
            <w:r w:rsidRPr="00871605">
              <w:t>[E] ProvisionesInsuficienciaPrimas</w:t>
            </w:r>
          </w:p>
        </w:tc>
      </w:tr>
      <w:tr w:rsidR="00D25F02" w:rsidRPr="00DA6959" w14:paraId="2D6B213A" w14:textId="77777777" w:rsidTr="00D25F02">
        <w:trPr>
          <w:trHeight w:val="469"/>
        </w:trPr>
        <w:tc>
          <w:tcPr>
            <w:tcW w:w="4077" w:type="dxa"/>
            <w:noWrap/>
          </w:tcPr>
          <w:p w14:paraId="03FA0EB8" w14:textId="77777777" w:rsidR="00D25F02" w:rsidRPr="002A764A" w:rsidRDefault="00D25F02" w:rsidP="00D25F02">
            <w:r w:rsidRPr="00871605">
              <w:t>6.80  Provisiones matemáticas</w:t>
            </w:r>
          </w:p>
        </w:tc>
        <w:tc>
          <w:tcPr>
            <w:tcW w:w="4820" w:type="dxa"/>
          </w:tcPr>
          <w:p w14:paraId="2B135AF9" w14:textId="77777777" w:rsidR="00D25F02" w:rsidRPr="002A764A" w:rsidRDefault="00D25F02" w:rsidP="00D25F02">
            <w:r w:rsidRPr="00871605">
              <w:t>20500300000000</w:t>
            </w:r>
          </w:p>
        </w:tc>
        <w:tc>
          <w:tcPr>
            <w:tcW w:w="5245" w:type="dxa"/>
          </w:tcPr>
          <w:p w14:paraId="2095C9CA" w14:textId="77777777" w:rsidR="00D25F02" w:rsidRPr="002A764A" w:rsidRDefault="00D25F02" w:rsidP="00D25F02">
            <w:r w:rsidRPr="00871605">
              <w:t>[E] Matematicas</w:t>
            </w:r>
          </w:p>
        </w:tc>
      </w:tr>
      <w:tr w:rsidR="00D25F02" w:rsidRPr="00DA6959" w14:paraId="42DE4078" w14:textId="77777777" w:rsidTr="00D25F02">
        <w:trPr>
          <w:trHeight w:val="469"/>
        </w:trPr>
        <w:tc>
          <w:tcPr>
            <w:tcW w:w="4077" w:type="dxa"/>
            <w:noWrap/>
          </w:tcPr>
          <w:p w14:paraId="01E6758E" w14:textId="77777777" w:rsidR="00D25F02" w:rsidRPr="002A764A" w:rsidRDefault="00D25F02" w:rsidP="00D25F02">
            <w:r w:rsidRPr="00871605">
              <w:t>6.81  Provisión para siniestros reportados</w:t>
            </w:r>
          </w:p>
        </w:tc>
        <w:tc>
          <w:tcPr>
            <w:tcW w:w="4820" w:type="dxa"/>
          </w:tcPr>
          <w:p w14:paraId="01388701" w14:textId="77777777" w:rsidR="00D25F02" w:rsidRPr="002A764A" w:rsidRDefault="00D25F02" w:rsidP="00D25F02">
            <w:r w:rsidRPr="00871605">
              <w:t>20500400000000</w:t>
            </w:r>
          </w:p>
        </w:tc>
        <w:tc>
          <w:tcPr>
            <w:tcW w:w="5245" w:type="dxa"/>
          </w:tcPr>
          <w:p w14:paraId="709FF09A" w14:textId="77777777" w:rsidR="00D25F02" w:rsidRPr="002A764A" w:rsidRDefault="00D25F02" w:rsidP="00D25F02">
            <w:r w:rsidRPr="00871605">
              <w:t>[E] ProvisionSiniestrosReportados</w:t>
            </w:r>
          </w:p>
        </w:tc>
      </w:tr>
      <w:tr w:rsidR="00D25F02" w:rsidRPr="00DA6959" w14:paraId="29D40753" w14:textId="77777777" w:rsidTr="00D25F02">
        <w:trPr>
          <w:trHeight w:val="469"/>
        </w:trPr>
        <w:tc>
          <w:tcPr>
            <w:tcW w:w="4077" w:type="dxa"/>
            <w:noWrap/>
          </w:tcPr>
          <w:p w14:paraId="635C246B" w14:textId="77777777" w:rsidR="00D25F02" w:rsidRPr="002A764A" w:rsidRDefault="00D25F02" w:rsidP="00D25F02">
            <w:r w:rsidRPr="00871605">
              <w:t>6.82  Provisión para siniestros ocurridos y no reportados</w:t>
            </w:r>
          </w:p>
        </w:tc>
        <w:tc>
          <w:tcPr>
            <w:tcW w:w="4820" w:type="dxa"/>
          </w:tcPr>
          <w:p w14:paraId="60EDFB21" w14:textId="77777777" w:rsidR="00D25F02" w:rsidRPr="002A764A" w:rsidRDefault="00D25F02" w:rsidP="00D25F02">
            <w:r w:rsidRPr="00871605">
              <w:t>20500500000000</w:t>
            </w:r>
          </w:p>
        </w:tc>
        <w:tc>
          <w:tcPr>
            <w:tcW w:w="5245" w:type="dxa"/>
          </w:tcPr>
          <w:p w14:paraId="24C80E29" w14:textId="77777777" w:rsidR="00D25F02" w:rsidRPr="002A764A" w:rsidRDefault="00D25F02" w:rsidP="00D25F02">
            <w:r w:rsidRPr="00871605">
              <w:t>[E] ProvisionOYNR</w:t>
            </w:r>
          </w:p>
        </w:tc>
      </w:tr>
      <w:tr w:rsidR="00D25F02" w:rsidRPr="00DA6959" w14:paraId="0DDA4923" w14:textId="77777777" w:rsidTr="00D25F02">
        <w:trPr>
          <w:trHeight w:val="469"/>
        </w:trPr>
        <w:tc>
          <w:tcPr>
            <w:tcW w:w="4077" w:type="dxa"/>
            <w:noWrap/>
          </w:tcPr>
          <w:p w14:paraId="4629B91E" w14:textId="77777777" w:rsidR="00D25F02" w:rsidRPr="002A764A" w:rsidRDefault="00D25F02" w:rsidP="00D25F02">
            <w:r w:rsidRPr="00871605">
              <w:t>6.83  Provisión de participación en los beneficios y extornos</w:t>
            </w:r>
          </w:p>
        </w:tc>
        <w:tc>
          <w:tcPr>
            <w:tcW w:w="4820" w:type="dxa"/>
          </w:tcPr>
          <w:p w14:paraId="49AF960E" w14:textId="77777777" w:rsidR="00D25F02" w:rsidRPr="002A764A" w:rsidRDefault="00D25F02" w:rsidP="00D25F02">
            <w:r w:rsidRPr="00871605">
              <w:t>20500600000000</w:t>
            </w:r>
          </w:p>
        </w:tc>
        <w:tc>
          <w:tcPr>
            <w:tcW w:w="5245" w:type="dxa"/>
          </w:tcPr>
          <w:p w14:paraId="701C6EF9" w14:textId="77777777" w:rsidR="00D25F02" w:rsidRPr="002A764A" w:rsidRDefault="00D25F02" w:rsidP="00D25F02">
            <w:r w:rsidRPr="00871605">
              <w:t>[E] ProvisionParticipacionEnBeneficiosYExtornos</w:t>
            </w:r>
          </w:p>
        </w:tc>
      </w:tr>
      <w:tr w:rsidR="00D25F02" w:rsidRPr="00DA6959" w14:paraId="1E51C0DA" w14:textId="77777777" w:rsidTr="00D25F02">
        <w:trPr>
          <w:trHeight w:val="469"/>
        </w:trPr>
        <w:tc>
          <w:tcPr>
            <w:tcW w:w="4077" w:type="dxa"/>
            <w:noWrap/>
          </w:tcPr>
          <w:p w14:paraId="0A346ECD" w14:textId="77777777" w:rsidR="00D25F02" w:rsidRPr="002A764A" w:rsidRDefault="00D25F02" w:rsidP="00D25F02">
            <w:r w:rsidRPr="00871605">
              <w:t xml:space="preserve">6.84  Provisión de seguros de vida en los que el riesgo de inversión lo asume el tomador </w:t>
            </w:r>
          </w:p>
        </w:tc>
        <w:tc>
          <w:tcPr>
            <w:tcW w:w="4820" w:type="dxa"/>
          </w:tcPr>
          <w:p w14:paraId="188B72F6" w14:textId="77777777" w:rsidR="00D25F02" w:rsidRPr="002A764A" w:rsidRDefault="00D25F02" w:rsidP="00D25F02">
            <w:r w:rsidRPr="00871605">
              <w:t>20500700000000</w:t>
            </w:r>
          </w:p>
        </w:tc>
        <w:tc>
          <w:tcPr>
            <w:tcW w:w="5245" w:type="dxa"/>
          </w:tcPr>
          <w:p w14:paraId="38C5FB98" w14:textId="77777777" w:rsidR="00D25F02" w:rsidRPr="002A764A" w:rsidRDefault="00D25F02" w:rsidP="00D25F02">
            <w:r w:rsidRPr="00871605">
              <w:t>[E] ProvisionSegurosVidaRiesgoInversionAsumeTomador</w:t>
            </w:r>
          </w:p>
        </w:tc>
      </w:tr>
      <w:tr w:rsidR="00D25F02" w:rsidRPr="00DA6959" w14:paraId="7BAA6C09" w14:textId="77777777" w:rsidTr="00D25F02">
        <w:trPr>
          <w:trHeight w:val="469"/>
        </w:trPr>
        <w:tc>
          <w:tcPr>
            <w:tcW w:w="4077" w:type="dxa"/>
            <w:noWrap/>
          </w:tcPr>
          <w:p w14:paraId="41601B60" w14:textId="77777777" w:rsidR="00D25F02" w:rsidRPr="002A764A" w:rsidRDefault="00D25F02" w:rsidP="00D25F02">
            <w:r w:rsidRPr="00871605">
              <w:t>6.85  Otras provisiones técnicas</w:t>
            </w:r>
          </w:p>
        </w:tc>
        <w:tc>
          <w:tcPr>
            <w:tcW w:w="4820" w:type="dxa"/>
          </w:tcPr>
          <w:p w14:paraId="1F0703D9" w14:textId="77777777" w:rsidR="00D25F02" w:rsidRPr="002A764A" w:rsidRDefault="00D25F02" w:rsidP="00D25F02">
            <w:r w:rsidRPr="00871605">
              <w:t>20500800000000</w:t>
            </w:r>
          </w:p>
        </w:tc>
        <w:tc>
          <w:tcPr>
            <w:tcW w:w="5245" w:type="dxa"/>
          </w:tcPr>
          <w:p w14:paraId="6B2B6ABB" w14:textId="77777777" w:rsidR="00D25F02" w:rsidRPr="002A764A" w:rsidRDefault="00D25F02" w:rsidP="00D25F02">
            <w:r w:rsidRPr="00871605">
              <w:t>[E] OtrasProvisionesTecnicas</w:t>
            </w:r>
          </w:p>
        </w:tc>
      </w:tr>
      <w:tr w:rsidR="00D25F02" w:rsidRPr="00DA6959" w14:paraId="49DE76CA" w14:textId="77777777" w:rsidTr="00D25F02">
        <w:trPr>
          <w:trHeight w:val="469"/>
        </w:trPr>
        <w:tc>
          <w:tcPr>
            <w:tcW w:w="4077" w:type="dxa"/>
            <w:noWrap/>
          </w:tcPr>
          <w:p w14:paraId="53FF88E2" w14:textId="77777777" w:rsidR="00D25F02" w:rsidRPr="002A764A" w:rsidRDefault="00D25F02" w:rsidP="00D25F02">
            <w:r w:rsidRPr="00871605">
              <w:t>6.86  Provisión de riesgos catastróficos</w:t>
            </w:r>
          </w:p>
        </w:tc>
        <w:tc>
          <w:tcPr>
            <w:tcW w:w="4820" w:type="dxa"/>
          </w:tcPr>
          <w:p w14:paraId="0D332A6F" w14:textId="77777777" w:rsidR="00D25F02" w:rsidRPr="002A764A" w:rsidRDefault="00D25F02" w:rsidP="00D25F02">
            <w:r w:rsidRPr="00871605">
              <w:t>20500900000000</w:t>
            </w:r>
          </w:p>
        </w:tc>
        <w:tc>
          <w:tcPr>
            <w:tcW w:w="5245" w:type="dxa"/>
          </w:tcPr>
          <w:p w14:paraId="7EEFA01D" w14:textId="77777777" w:rsidR="00D25F02" w:rsidRPr="002A764A" w:rsidRDefault="00D25F02" w:rsidP="00D25F02">
            <w:r w:rsidRPr="00871605">
              <w:t>[E] RiesgosCatastroficos</w:t>
            </w:r>
          </w:p>
        </w:tc>
      </w:tr>
      <w:tr w:rsidR="00D25F02" w:rsidRPr="00DA6959" w14:paraId="769F5C9B" w14:textId="77777777" w:rsidTr="00D25F02">
        <w:trPr>
          <w:trHeight w:val="469"/>
        </w:trPr>
        <w:tc>
          <w:tcPr>
            <w:tcW w:w="4077" w:type="dxa"/>
            <w:noWrap/>
          </w:tcPr>
          <w:p w14:paraId="767FFFC4" w14:textId="77777777" w:rsidR="00D25F02" w:rsidRPr="002A764A" w:rsidRDefault="00D25F02" w:rsidP="00D25F02">
            <w:r w:rsidRPr="00871605">
              <w:t>6.87  Obligaciones con asegurados</w:t>
            </w:r>
          </w:p>
        </w:tc>
        <w:tc>
          <w:tcPr>
            <w:tcW w:w="4820" w:type="dxa"/>
          </w:tcPr>
          <w:p w14:paraId="278400FC" w14:textId="77777777" w:rsidR="00D25F02" w:rsidRPr="002A764A" w:rsidRDefault="00D25F02" w:rsidP="00D25F02">
            <w:r w:rsidRPr="00871605">
              <w:t>20700100000000</w:t>
            </w:r>
          </w:p>
        </w:tc>
        <w:tc>
          <w:tcPr>
            <w:tcW w:w="5245" w:type="dxa"/>
          </w:tcPr>
          <w:p w14:paraId="0E2683EA" w14:textId="77777777" w:rsidR="00D25F02" w:rsidRPr="002A764A" w:rsidRDefault="00D25F02" w:rsidP="00D25F02">
            <w:r w:rsidRPr="00871605">
              <w:t>[E] Asegurados</w:t>
            </w:r>
          </w:p>
        </w:tc>
      </w:tr>
      <w:tr w:rsidR="00D25F02" w:rsidRPr="00DA6959" w14:paraId="356FEB5C" w14:textId="77777777" w:rsidTr="00D25F02">
        <w:trPr>
          <w:trHeight w:val="469"/>
        </w:trPr>
        <w:tc>
          <w:tcPr>
            <w:tcW w:w="4077" w:type="dxa"/>
            <w:noWrap/>
          </w:tcPr>
          <w:p w14:paraId="5AB093C7" w14:textId="77777777" w:rsidR="00D25F02" w:rsidRPr="002A764A" w:rsidRDefault="00D25F02" w:rsidP="00D25F02">
            <w:r w:rsidRPr="00871605">
              <w:t>6.88  Obligaciones con agentes e intermediarios</w:t>
            </w:r>
          </w:p>
        </w:tc>
        <w:tc>
          <w:tcPr>
            <w:tcW w:w="4820" w:type="dxa"/>
          </w:tcPr>
          <w:p w14:paraId="432221AB" w14:textId="77777777" w:rsidR="00D25F02" w:rsidRPr="002A764A" w:rsidRDefault="00D25F02" w:rsidP="00D25F02">
            <w:r w:rsidRPr="00871605">
              <w:t>20700200000000</w:t>
            </w:r>
          </w:p>
        </w:tc>
        <w:tc>
          <w:tcPr>
            <w:tcW w:w="5245" w:type="dxa"/>
          </w:tcPr>
          <w:p w14:paraId="0F7277F0" w14:textId="77777777" w:rsidR="00D25F02" w:rsidRPr="002A764A" w:rsidRDefault="00D25F02" w:rsidP="00D25F02">
            <w:r w:rsidRPr="00871605">
              <w:t>[E] AgentesEIntermediarios</w:t>
            </w:r>
          </w:p>
        </w:tc>
      </w:tr>
      <w:tr w:rsidR="00D25F02" w:rsidRPr="00DA6959" w14:paraId="38162488" w14:textId="77777777" w:rsidTr="00D25F02">
        <w:trPr>
          <w:trHeight w:val="469"/>
        </w:trPr>
        <w:tc>
          <w:tcPr>
            <w:tcW w:w="4077" w:type="dxa"/>
            <w:noWrap/>
          </w:tcPr>
          <w:p w14:paraId="21A4F29A" w14:textId="77777777" w:rsidR="00D25F02" w:rsidRPr="002A764A" w:rsidRDefault="00D25F02" w:rsidP="00D25F02">
            <w:r w:rsidRPr="00871605">
              <w:t>6.89  Ingresos diferidos</w:t>
            </w:r>
          </w:p>
        </w:tc>
        <w:tc>
          <w:tcPr>
            <w:tcW w:w="4820" w:type="dxa"/>
          </w:tcPr>
          <w:p w14:paraId="4FFBD10A" w14:textId="77777777" w:rsidR="00D25F02" w:rsidRPr="002A764A" w:rsidRDefault="00D25F02" w:rsidP="00D25F02">
            <w:r w:rsidRPr="00871605">
              <w:t>20800100000000</w:t>
            </w:r>
          </w:p>
        </w:tc>
        <w:tc>
          <w:tcPr>
            <w:tcW w:w="5245" w:type="dxa"/>
          </w:tcPr>
          <w:p w14:paraId="0A8F5756" w14:textId="77777777" w:rsidR="00D25F02" w:rsidRPr="002A764A" w:rsidRDefault="00D25F02" w:rsidP="00D25F02">
            <w:r w:rsidRPr="00871605">
              <w:t>[E] IngresosDiferidos</w:t>
            </w:r>
          </w:p>
        </w:tc>
      </w:tr>
      <w:tr w:rsidR="00D25F02" w:rsidRPr="00DA6959" w14:paraId="1CDFDCFA" w14:textId="77777777" w:rsidTr="00D25F02">
        <w:trPr>
          <w:trHeight w:val="469"/>
        </w:trPr>
        <w:tc>
          <w:tcPr>
            <w:tcW w:w="4077" w:type="dxa"/>
            <w:noWrap/>
          </w:tcPr>
          <w:p w14:paraId="44844847" w14:textId="77777777" w:rsidR="00D25F02" w:rsidRPr="002A764A" w:rsidRDefault="00D25F02" w:rsidP="00D25F02">
            <w:r w:rsidRPr="00871605">
              <w:t>6.90  Operaciones pendientes de imputacion</w:t>
            </w:r>
          </w:p>
        </w:tc>
        <w:tc>
          <w:tcPr>
            <w:tcW w:w="4820" w:type="dxa"/>
          </w:tcPr>
          <w:p w14:paraId="21D5A197" w14:textId="77777777" w:rsidR="00D25F02" w:rsidRPr="002A764A" w:rsidRDefault="00D25F02" w:rsidP="00D25F02">
            <w:r w:rsidRPr="00871605">
              <w:t>20800300000000</w:t>
            </w:r>
          </w:p>
        </w:tc>
        <w:tc>
          <w:tcPr>
            <w:tcW w:w="5245" w:type="dxa"/>
          </w:tcPr>
          <w:p w14:paraId="1BA4D082" w14:textId="77777777" w:rsidR="00D25F02" w:rsidRPr="002A764A" w:rsidRDefault="00D25F02" w:rsidP="00D25F02">
            <w:r w:rsidRPr="00871605">
              <w:t>[E] OperacionesPendientesImputacion</w:t>
            </w:r>
          </w:p>
        </w:tc>
      </w:tr>
      <w:tr w:rsidR="00D25F02" w:rsidRPr="00DA6959" w14:paraId="3F0D4CBA" w14:textId="77777777" w:rsidTr="00D25F02">
        <w:trPr>
          <w:trHeight w:val="469"/>
        </w:trPr>
        <w:tc>
          <w:tcPr>
            <w:tcW w:w="4077" w:type="dxa"/>
            <w:noWrap/>
          </w:tcPr>
          <w:p w14:paraId="532D1CD0" w14:textId="77777777" w:rsidR="00D25F02" w:rsidRPr="002A764A" w:rsidRDefault="00D25F02" w:rsidP="00D25F02">
            <w:r w:rsidRPr="00871605">
              <w:t>6.91  Cuentas reciprocas internas</w:t>
            </w:r>
          </w:p>
        </w:tc>
        <w:tc>
          <w:tcPr>
            <w:tcW w:w="4820" w:type="dxa"/>
          </w:tcPr>
          <w:p w14:paraId="04B74809" w14:textId="77777777" w:rsidR="00D25F02" w:rsidRPr="002A764A" w:rsidRDefault="00D25F02" w:rsidP="00D25F02">
            <w:r w:rsidRPr="00871605">
              <w:t>20800400000000</w:t>
            </w:r>
          </w:p>
        </w:tc>
        <w:tc>
          <w:tcPr>
            <w:tcW w:w="5245" w:type="dxa"/>
          </w:tcPr>
          <w:p w14:paraId="0653270A" w14:textId="77777777" w:rsidR="00D25F02" w:rsidRPr="002A764A" w:rsidRDefault="00D25F02" w:rsidP="00D25F02">
            <w:r w:rsidRPr="00871605">
              <w:t>[E] CtasReciprocasInternas</w:t>
            </w:r>
          </w:p>
        </w:tc>
      </w:tr>
      <w:tr w:rsidR="00D25F02" w:rsidRPr="00DA6959" w14:paraId="6ADB19D2" w14:textId="77777777" w:rsidTr="00D25F02">
        <w:trPr>
          <w:trHeight w:val="469"/>
        </w:trPr>
        <w:tc>
          <w:tcPr>
            <w:tcW w:w="4077" w:type="dxa"/>
            <w:noWrap/>
          </w:tcPr>
          <w:p w14:paraId="7C4547D8" w14:textId="77777777" w:rsidR="00D25F02" w:rsidRPr="002A764A" w:rsidRDefault="00D25F02" w:rsidP="00D25F02">
            <w:r w:rsidRPr="00871605">
              <w:t>6.92  Pasivo por pagos basado valor razonable instrumentos de patrimonio</w:t>
            </w:r>
          </w:p>
        </w:tc>
        <w:tc>
          <w:tcPr>
            <w:tcW w:w="4820" w:type="dxa"/>
          </w:tcPr>
          <w:p w14:paraId="08E2263A" w14:textId="77777777" w:rsidR="00D25F02" w:rsidRPr="002A764A" w:rsidRDefault="00D25F02" w:rsidP="00D25F02">
            <w:r w:rsidRPr="00871605">
              <w:t>20800700000000</w:t>
            </w:r>
          </w:p>
        </w:tc>
        <w:tc>
          <w:tcPr>
            <w:tcW w:w="5245" w:type="dxa"/>
          </w:tcPr>
          <w:p w14:paraId="66E1432E" w14:textId="77777777" w:rsidR="00D25F02" w:rsidRPr="002A764A" w:rsidRDefault="00D25F02" w:rsidP="00D25F02">
            <w:r w:rsidRPr="00871605">
              <w:t>[E] PasivoPagosValorRazonableInstrumentosPatrimonio</w:t>
            </w:r>
          </w:p>
        </w:tc>
      </w:tr>
      <w:tr w:rsidR="00D25F02" w:rsidRPr="00DA6959" w14:paraId="1B15DF9C" w14:textId="77777777" w:rsidTr="00D25F02">
        <w:trPr>
          <w:trHeight w:val="469"/>
        </w:trPr>
        <w:tc>
          <w:tcPr>
            <w:tcW w:w="4077" w:type="dxa"/>
            <w:noWrap/>
          </w:tcPr>
          <w:p w14:paraId="727A6C85" w14:textId="77777777" w:rsidR="00D25F02" w:rsidRPr="002A764A" w:rsidRDefault="00D25F02" w:rsidP="00D25F02">
            <w:r w:rsidRPr="00871605">
              <w:t>6.93  Estimación de primas de pólizas abiertas o flotantes</w:t>
            </w:r>
          </w:p>
        </w:tc>
        <w:tc>
          <w:tcPr>
            <w:tcW w:w="4820" w:type="dxa"/>
          </w:tcPr>
          <w:p w14:paraId="5DA2256C" w14:textId="77777777" w:rsidR="00D25F02" w:rsidRPr="002A764A" w:rsidRDefault="00D25F02" w:rsidP="00D25F02">
            <w:r w:rsidRPr="00871605">
              <w:t>20800800000000</w:t>
            </w:r>
          </w:p>
        </w:tc>
        <w:tc>
          <w:tcPr>
            <w:tcW w:w="5245" w:type="dxa"/>
          </w:tcPr>
          <w:p w14:paraId="30828ADC" w14:textId="77777777" w:rsidR="00D25F02" w:rsidRPr="002A764A" w:rsidRDefault="00D25F02" w:rsidP="00D25F02">
            <w:r w:rsidRPr="00871605">
              <w:t>[E] EstimacionPrimasPolizasAbiertasoFlotantes</w:t>
            </w:r>
          </w:p>
        </w:tc>
      </w:tr>
      <w:tr w:rsidR="00D25F02" w:rsidRPr="00DA6959" w14:paraId="3D3177A3" w14:textId="77777777" w:rsidTr="00D25F02">
        <w:trPr>
          <w:trHeight w:val="469"/>
        </w:trPr>
        <w:tc>
          <w:tcPr>
            <w:tcW w:w="4077" w:type="dxa"/>
            <w:noWrap/>
          </w:tcPr>
          <w:p w14:paraId="3130144D" w14:textId="77777777" w:rsidR="00D25F02" w:rsidRPr="002A764A" w:rsidRDefault="00D25F02" w:rsidP="00D25F02">
            <w:r w:rsidRPr="00871605">
              <w:t>6.94  Comisión por estimación de primas de pólizas abiertas o flotantes</w:t>
            </w:r>
          </w:p>
        </w:tc>
        <w:tc>
          <w:tcPr>
            <w:tcW w:w="4820" w:type="dxa"/>
          </w:tcPr>
          <w:p w14:paraId="1C87A365" w14:textId="77777777" w:rsidR="00D25F02" w:rsidRPr="002A764A" w:rsidRDefault="00D25F02" w:rsidP="00D25F02">
            <w:r w:rsidRPr="00871605">
              <w:t>20800900000000</w:t>
            </w:r>
          </w:p>
        </w:tc>
        <w:tc>
          <w:tcPr>
            <w:tcW w:w="5245" w:type="dxa"/>
          </w:tcPr>
          <w:p w14:paraId="1A940FDE" w14:textId="77777777" w:rsidR="00D25F02" w:rsidRPr="002A764A" w:rsidRDefault="00D25F02" w:rsidP="00D25F02">
            <w:r w:rsidRPr="00871605">
              <w:t>[E] ComisionPrimasPolizasAbiertasoFlotantes</w:t>
            </w:r>
          </w:p>
        </w:tc>
      </w:tr>
      <w:tr w:rsidR="00D25F02" w:rsidRPr="00DA6959" w14:paraId="3EB32272" w14:textId="77777777" w:rsidTr="00D25F02">
        <w:trPr>
          <w:trHeight w:val="469"/>
        </w:trPr>
        <w:tc>
          <w:tcPr>
            <w:tcW w:w="4077" w:type="dxa"/>
            <w:noWrap/>
          </w:tcPr>
          <w:p w14:paraId="2DC786B3" w14:textId="77777777" w:rsidR="00D25F02" w:rsidRPr="002A764A" w:rsidRDefault="00D25F02" w:rsidP="00D25F02">
            <w:r w:rsidRPr="00871605">
              <w:lastRenderedPageBreak/>
              <w:t>6.95  Depósitos recibidos por reaseguro</w:t>
            </w:r>
          </w:p>
        </w:tc>
        <w:tc>
          <w:tcPr>
            <w:tcW w:w="4820" w:type="dxa"/>
          </w:tcPr>
          <w:p w14:paraId="5A875CBD" w14:textId="77777777" w:rsidR="00D25F02" w:rsidRPr="002A764A" w:rsidRDefault="00D25F02" w:rsidP="00D25F02">
            <w:r w:rsidRPr="00871605">
              <w:t>20801000000000</w:t>
            </w:r>
          </w:p>
        </w:tc>
        <w:tc>
          <w:tcPr>
            <w:tcW w:w="5245" w:type="dxa"/>
          </w:tcPr>
          <w:p w14:paraId="15FDA517" w14:textId="77777777" w:rsidR="00D25F02" w:rsidRPr="002A764A" w:rsidRDefault="00D25F02" w:rsidP="00D25F02">
            <w:r w:rsidRPr="00871605">
              <w:t>[E]DepositosRecibidosReaseguro</w:t>
            </w:r>
          </w:p>
        </w:tc>
      </w:tr>
      <w:tr w:rsidR="00D25F02" w:rsidRPr="00DA6959" w14:paraId="1F3C0BCA" w14:textId="77777777" w:rsidTr="00D25F02">
        <w:trPr>
          <w:trHeight w:val="469"/>
        </w:trPr>
        <w:tc>
          <w:tcPr>
            <w:tcW w:w="4077" w:type="dxa"/>
            <w:noWrap/>
          </w:tcPr>
          <w:p w14:paraId="793D4701" w14:textId="77777777" w:rsidR="00D25F02" w:rsidRPr="002A764A" w:rsidRDefault="00D25F02" w:rsidP="00D25F02">
            <w:r w:rsidRPr="00871605">
              <w:t>6.96  Obligaciones subordinadas</w:t>
            </w:r>
          </w:p>
        </w:tc>
        <w:tc>
          <w:tcPr>
            <w:tcW w:w="4820" w:type="dxa"/>
          </w:tcPr>
          <w:p w14:paraId="3ED9D82A" w14:textId="77777777" w:rsidR="00D25F02" w:rsidRPr="002A764A" w:rsidRDefault="00D25F02" w:rsidP="00D25F02">
            <w:r w:rsidRPr="00871605">
              <w:t>20900100000000</w:t>
            </w:r>
          </w:p>
        </w:tc>
        <w:tc>
          <w:tcPr>
            <w:tcW w:w="5245" w:type="dxa"/>
          </w:tcPr>
          <w:p w14:paraId="4646A530" w14:textId="77777777" w:rsidR="00D25F02" w:rsidRPr="002A764A" w:rsidRDefault="00D25F02" w:rsidP="00D25F02">
            <w:r w:rsidRPr="00871605">
              <w:t>[E] ObligacionesSubordinadas</w:t>
            </w:r>
          </w:p>
        </w:tc>
      </w:tr>
      <w:tr w:rsidR="00D25F02" w:rsidRPr="00DA6959" w14:paraId="733BFB1E" w14:textId="77777777" w:rsidTr="00D25F02">
        <w:trPr>
          <w:trHeight w:val="469"/>
        </w:trPr>
        <w:tc>
          <w:tcPr>
            <w:tcW w:w="4077" w:type="dxa"/>
            <w:noWrap/>
          </w:tcPr>
          <w:p w14:paraId="5D9D06B1" w14:textId="77777777" w:rsidR="00D25F02" w:rsidRPr="002A764A" w:rsidRDefault="00D25F02" w:rsidP="00D25F02">
            <w:r w:rsidRPr="00871605">
              <w:t>6.97  Préstamos subordinados</w:t>
            </w:r>
          </w:p>
        </w:tc>
        <w:tc>
          <w:tcPr>
            <w:tcW w:w="4820" w:type="dxa"/>
          </w:tcPr>
          <w:p w14:paraId="6C16AAFC" w14:textId="77777777" w:rsidR="00D25F02" w:rsidRPr="002A764A" w:rsidRDefault="00D25F02" w:rsidP="00D25F02">
            <w:r w:rsidRPr="00871605">
              <w:t>20900200000000</w:t>
            </w:r>
          </w:p>
        </w:tc>
        <w:tc>
          <w:tcPr>
            <w:tcW w:w="5245" w:type="dxa"/>
          </w:tcPr>
          <w:p w14:paraId="3CAA7AF6" w14:textId="77777777" w:rsidR="00D25F02" w:rsidRPr="002A764A" w:rsidRDefault="00D25F02" w:rsidP="00D25F02">
            <w:r w:rsidRPr="00871605">
              <w:t>[E] PrestamosSubordinados</w:t>
            </w:r>
          </w:p>
        </w:tc>
      </w:tr>
      <w:tr w:rsidR="00D25F02" w:rsidRPr="00DA6959" w14:paraId="139AD061" w14:textId="77777777" w:rsidTr="00D25F02">
        <w:trPr>
          <w:trHeight w:val="469"/>
        </w:trPr>
        <w:tc>
          <w:tcPr>
            <w:tcW w:w="4077" w:type="dxa"/>
            <w:noWrap/>
          </w:tcPr>
          <w:p w14:paraId="5F1DA03D" w14:textId="77777777" w:rsidR="00D25F02" w:rsidRPr="002A764A" w:rsidRDefault="00D25F02" w:rsidP="00D25F02">
            <w:r w:rsidRPr="00871605">
              <w:t>6.98  Cargos por pagar por obligaciones subordinadas</w:t>
            </w:r>
          </w:p>
        </w:tc>
        <w:tc>
          <w:tcPr>
            <w:tcW w:w="4820" w:type="dxa"/>
          </w:tcPr>
          <w:p w14:paraId="0E992532" w14:textId="77777777" w:rsidR="00D25F02" w:rsidRPr="002A764A" w:rsidRDefault="00D25F02" w:rsidP="00D25F02">
            <w:r w:rsidRPr="00871605">
              <w:t>20900800000000</w:t>
            </w:r>
          </w:p>
        </w:tc>
        <w:tc>
          <w:tcPr>
            <w:tcW w:w="5245" w:type="dxa"/>
          </w:tcPr>
          <w:p w14:paraId="2434AB42" w14:textId="77777777" w:rsidR="00D25F02" w:rsidRPr="002A764A" w:rsidRDefault="00D25F02" w:rsidP="00D25F02">
            <w:r w:rsidRPr="00871605">
              <w:t>[E] CargosPagar</w:t>
            </w:r>
          </w:p>
        </w:tc>
      </w:tr>
      <w:tr w:rsidR="00D25F02" w:rsidRPr="00DA6959" w14:paraId="3EEF0513" w14:textId="77777777" w:rsidTr="00D25F02">
        <w:trPr>
          <w:trHeight w:val="469"/>
        </w:trPr>
        <w:tc>
          <w:tcPr>
            <w:tcW w:w="4077" w:type="dxa"/>
            <w:noWrap/>
          </w:tcPr>
          <w:p w14:paraId="3538E511" w14:textId="77777777" w:rsidR="00D25F02" w:rsidRPr="002A764A" w:rsidRDefault="00D25F02" w:rsidP="00D25F02">
            <w:r w:rsidRPr="00871605">
              <w:t>6.99  Obligaciones convertibles en capital</w:t>
            </w:r>
          </w:p>
        </w:tc>
        <w:tc>
          <w:tcPr>
            <w:tcW w:w="4820" w:type="dxa"/>
          </w:tcPr>
          <w:p w14:paraId="62B8901F" w14:textId="77777777" w:rsidR="00D25F02" w:rsidRPr="002A764A" w:rsidRDefault="00D25F02" w:rsidP="00D25F02">
            <w:r w:rsidRPr="00871605">
              <w:t>21000100000000</w:t>
            </w:r>
          </w:p>
        </w:tc>
        <w:tc>
          <w:tcPr>
            <w:tcW w:w="5245" w:type="dxa"/>
          </w:tcPr>
          <w:p w14:paraId="5D7DD205" w14:textId="77777777" w:rsidR="00D25F02" w:rsidRPr="002A764A" w:rsidRDefault="00D25F02" w:rsidP="00D25F02">
            <w:r w:rsidRPr="00871605">
              <w:t>[E] ObligacionesConvertiblesEnCapital</w:t>
            </w:r>
          </w:p>
        </w:tc>
      </w:tr>
      <w:tr w:rsidR="00D25F02" w:rsidRPr="00DA6959" w14:paraId="342ED94C" w14:textId="77777777" w:rsidTr="00D25F02">
        <w:trPr>
          <w:trHeight w:val="469"/>
        </w:trPr>
        <w:tc>
          <w:tcPr>
            <w:tcW w:w="4077" w:type="dxa"/>
            <w:noWrap/>
          </w:tcPr>
          <w:p w14:paraId="72A27C05" w14:textId="77777777" w:rsidR="00D25F02" w:rsidRPr="002A764A" w:rsidRDefault="00D25F02" w:rsidP="00D25F02">
            <w:r w:rsidRPr="00871605">
              <w:t>6.100  Cargos por pagar por obligaciones convertibles en capital</w:t>
            </w:r>
          </w:p>
        </w:tc>
        <w:tc>
          <w:tcPr>
            <w:tcW w:w="4820" w:type="dxa"/>
          </w:tcPr>
          <w:p w14:paraId="5E7CCF04" w14:textId="77777777" w:rsidR="00D25F02" w:rsidRPr="002A764A" w:rsidRDefault="00D25F02" w:rsidP="00D25F02">
            <w:r w:rsidRPr="00871605">
              <w:t>21000800000000</w:t>
            </w:r>
          </w:p>
        </w:tc>
        <w:tc>
          <w:tcPr>
            <w:tcW w:w="5245" w:type="dxa"/>
          </w:tcPr>
          <w:p w14:paraId="751EA863" w14:textId="77777777" w:rsidR="00D25F02" w:rsidRPr="002A764A" w:rsidRDefault="00D25F02" w:rsidP="00D25F02">
            <w:r w:rsidRPr="00871605">
              <w:t>[E] CargosPagar</w:t>
            </w:r>
          </w:p>
        </w:tc>
      </w:tr>
      <w:tr w:rsidR="00D25F02" w:rsidRPr="00DA6959" w14:paraId="509CEE3A" w14:textId="77777777" w:rsidTr="00D25F02">
        <w:trPr>
          <w:trHeight w:val="469"/>
        </w:trPr>
        <w:tc>
          <w:tcPr>
            <w:tcW w:w="4077" w:type="dxa"/>
            <w:noWrap/>
          </w:tcPr>
          <w:p w14:paraId="045311DA" w14:textId="77777777" w:rsidR="00D25F02" w:rsidRPr="002A764A" w:rsidRDefault="00D25F02" w:rsidP="00D25F02">
            <w:r w:rsidRPr="00871605">
              <w:t>6.101  Obligaciones preferentes</w:t>
            </w:r>
          </w:p>
        </w:tc>
        <w:tc>
          <w:tcPr>
            <w:tcW w:w="4820" w:type="dxa"/>
          </w:tcPr>
          <w:p w14:paraId="01E0987D" w14:textId="77777777" w:rsidR="00D25F02" w:rsidRPr="002A764A" w:rsidRDefault="00D25F02" w:rsidP="00D25F02">
            <w:r w:rsidRPr="00871605">
              <w:t>21100100000000</w:t>
            </w:r>
          </w:p>
        </w:tc>
        <w:tc>
          <w:tcPr>
            <w:tcW w:w="5245" w:type="dxa"/>
          </w:tcPr>
          <w:p w14:paraId="2046A10B" w14:textId="77777777" w:rsidR="00D25F02" w:rsidRPr="002A764A" w:rsidRDefault="00D25F02" w:rsidP="00D25F02">
            <w:r w:rsidRPr="00871605">
              <w:t>[E] ObligacionesPreferentes</w:t>
            </w:r>
          </w:p>
        </w:tc>
      </w:tr>
      <w:tr w:rsidR="00D25F02" w:rsidRPr="00DA6959" w14:paraId="17F8F4B5" w14:textId="77777777" w:rsidTr="00D25F02">
        <w:trPr>
          <w:trHeight w:val="469"/>
        </w:trPr>
        <w:tc>
          <w:tcPr>
            <w:tcW w:w="4077" w:type="dxa"/>
            <w:noWrap/>
          </w:tcPr>
          <w:p w14:paraId="2F6BFFA3" w14:textId="77777777" w:rsidR="00D25F02" w:rsidRPr="002A764A" w:rsidRDefault="00D25F02" w:rsidP="00D25F02">
            <w:r w:rsidRPr="00871605">
              <w:t>6.102  Cargos por pagar por obligaciones preferentes</w:t>
            </w:r>
          </w:p>
        </w:tc>
        <w:tc>
          <w:tcPr>
            <w:tcW w:w="4820" w:type="dxa"/>
          </w:tcPr>
          <w:p w14:paraId="5D3ADE83" w14:textId="77777777" w:rsidR="00D25F02" w:rsidRPr="002A764A" w:rsidRDefault="00D25F02" w:rsidP="00D25F02">
            <w:r w:rsidRPr="00871605">
              <w:t>21100800000000</w:t>
            </w:r>
          </w:p>
        </w:tc>
        <w:tc>
          <w:tcPr>
            <w:tcW w:w="5245" w:type="dxa"/>
          </w:tcPr>
          <w:p w14:paraId="367740AD" w14:textId="77777777" w:rsidR="00D25F02" w:rsidRPr="002A764A" w:rsidRDefault="00D25F02" w:rsidP="00D25F02">
            <w:r w:rsidRPr="00871605">
              <w:t>[E] CargosPagar</w:t>
            </w:r>
          </w:p>
        </w:tc>
      </w:tr>
      <w:tr w:rsidR="00D25F02" w:rsidRPr="00DA6959" w14:paraId="5B89ABD3" w14:textId="77777777" w:rsidTr="00D25F02">
        <w:trPr>
          <w:trHeight w:val="469"/>
        </w:trPr>
        <w:tc>
          <w:tcPr>
            <w:tcW w:w="4077" w:type="dxa"/>
            <w:noWrap/>
          </w:tcPr>
          <w:p w14:paraId="44D07EA6" w14:textId="77777777" w:rsidR="00D25F02" w:rsidRPr="002A764A" w:rsidRDefault="00D25F02" w:rsidP="00D25F02">
            <w:r w:rsidRPr="00871605">
              <w:t>6.103  Capital pagado</w:t>
            </w:r>
          </w:p>
        </w:tc>
        <w:tc>
          <w:tcPr>
            <w:tcW w:w="4820" w:type="dxa"/>
          </w:tcPr>
          <w:p w14:paraId="0D97774E" w14:textId="77777777" w:rsidR="00D25F02" w:rsidRPr="002A764A" w:rsidRDefault="00D25F02" w:rsidP="00D25F02">
            <w:r w:rsidRPr="00871605">
              <w:t>30100100000000</w:t>
            </w:r>
          </w:p>
        </w:tc>
        <w:tc>
          <w:tcPr>
            <w:tcW w:w="5245" w:type="dxa"/>
          </w:tcPr>
          <w:p w14:paraId="06C8AC61" w14:textId="77777777" w:rsidR="00D25F02" w:rsidRPr="002A764A" w:rsidRDefault="00D25F02" w:rsidP="00D25F02">
            <w:r w:rsidRPr="00871605">
              <w:t>[E] Pagado</w:t>
            </w:r>
          </w:p>
        </w:tc>
      </w:tr>
      <w:tr w:rsidR="00D25F02" w:rsidRPr="00DA6959" w14:paraId="6B6509A1" w14:textId="77777777" w:rsidTr="00D25F02">
        <w:trPr>
          <w:trHeight w:val="469"/>
        </w:trPr>
        <w:tc>
          <w:tcPr>
            <w:tcW w:w="4077" w:type="dxa"/>
            <w:noWrap/>
          </w:tcPr>
          <w:p w14:paraId="4B91AC65" w14:textId="77777777" w:rsidR="00D25F02" w:rsidRPr="002A764A" w:rsidRDefault="00D25F02" w:rsidP="00D25F02">
            <w:r w:rsidRPr="00871605">
              <w:t>6.104  Capital donado</w:t>
            </w:r>
          </w:p>
        </w:tc>
        <w:tc>
          <w:tcPr>
            <w:tcW w:w="4820" w:type="dxa"/>
          </w:tcPr>
          <w:p w14:paraId="2E8F8A5D" w14:textId="77777777" w:rsidR="00D25F02" w:rsidRPr="002A764A" w:rsidRDefault="00D25F02" w:rsidP="00D25F02">
            <w:r w:rsidRPr="00871605">
              <w:t>30100200000000</w:t>
            </w:r>
          </w:p>
        </w:tc>
        <w:tc>
          <w:tcPr>
            <w:tcW w:w="5245" w:type="dxa"/>
          </w:tcPr>
          <w:p w14:paraId="53BBEC4C" w14:textId="77777777" w:rsidR="00D25F02" w:rsidRPr="002A764A" w:rsidRDefault="00D25F02" w:rsidP="00D25F02">
            <w:r w:rsidRPr="00871605">
              <w:t>[E] Donado</w:t>
            </w:r>
          </w:p>
        </w:tc>
      </w:tr>
      <w:tr w:rsidR="00D25F02" w:rsidRPr="00DA6959" w14:paraId="1243C612" w14:textId="77777777" w:rsidTr="00D25F02">
        <w:trPr>
          <w:trHeight w:val="469"/>
        </w:trPr>
        <w:tc>
          <w:tcPr>
            <w:tcW w:w="4077" w:type="dxa"/>
            <w:noWrap/>
          </w:tcPr>
          <w:p w14:paraId="1E2F6684" w14:textId="77777777" w:rsidR="00D25F02" w:rsidRPr="002A764A" w:rsidRDefault="00D25F02" w:rsidP="00D25F02">
            <w:r w:rsidRPr="00871605">
              <w:t>6.105  Capital suscrito no integrado</w:t>
            </w:r>
          </w:p>
        </w:tc>
        <w:tc>
          <w:tcPr>
            <w:tcW w:w="4820" w:type="dxa"/>
          </w:tcPr>
          <w:p w14:paraId="1B7CA7B4" w14:textId="77777777" w:rsidR="00D25F02" w:rsidRPr="002A764A" w:rsidRDefault="00D25F02" w:rsidP="00D25F02">
            <w:r w:rsidRPr="00871605">
              <w:t>30100300000000</w:t>
            </w:r>
          </w:p>
        </w:tc>
        <w:tc>
          <w:tcPr>
            <w:tcW w:w="5245" w:type="dxa"/>
          </w:tcPr>
          <w:p w14:paraId="183A5E63" w14:textId="77777777" w:rsidR="00D25F02" w:rsidRPr="002A764A" w:rsidRDefault="00D25F02" w:rsidP="00D25F02">
            <w:r w:rsidRPr="00871605">
              <w:t>[E] SuscritoNoIntegrado</w:t>
            </w:r>
          </w:p>
        </w:tc>
      </w:tr>
      <w:tr w:rsidR="00D25F02" w:rsidRPr="00DA6959" w14:paraId="558B1263" w14:textId="77777777" w:rsidTr="00D25F02">
        <w:trPr>
          <w:trHeight w:val="469"/>
        </w:trPr>
        <w:tc>
          <w:tcPr>
            <w:tcW w:w="4077" w:type="dxa"/>
            <w:noWrap/>
          </w:tcPr>
          <w:p w14:paraId="4D126CAA" w14:textId="77777777" w:rsidR="00D25F02" w:rsidRPr="002A764A" w:rsidRDefault="00D25F02" w:rsidP="00D25F02">
            <w:r w:rsidRPr="00871605">
              <w:t>6.106  (Suscripciones de capital por integrar)</w:t>
            </w:r>
          </w:p>
        </w:tc>
        <w:tc>
          <w:tcPr>
            <w:tcW w:w="4820" w:type="dxa"/>
          </w:tcPr>
          <w:p w14:paraId="56DFA493" w14:textId="77777777" w:rsidR="00D25F02" w:rsidRPr="002A764A" w:rsidRDefault="00D25F02" w:rsidP="00D25F02">
            <w:r w:rsidRPr="00871605">
              <w:t>30100400000000</w:t>
            </w:r>
          </w:p>
        </w:tc>
        <w:tc>
          <w:tcPr>
            <w:tcW w:w="5245" w:type="dxa"/>
          </w:tcPr>
          <w:p w14:paraId="5CB98E0B" w14:textId="77777777" w:rsidR="00D25F02" w:rsidRPr="002A764A" w:rsidRDefault="00D25F02" w:rsidP="00D25F02">
            <w:r w:rsidRPr="00871605">
              <w:t>[E] SuscripcionesCapitalPorIntegrar</w:t>
            </w:r>
          </w:p>
        </w:tc>
      </w:tr>
      <w:tr w:rsidR="00D25F02" w:rsidRPr="00DA6959" w14:paraId="7183896F" w14:textId="77777777" w:rsidTr="00D25F02">
        <w:trPr>
          <w:trHeight w:val="469"/>
        </w:trPr>
        <w:tc>
          <w:tcPr>
            <w:tcW w:w="4077" w:type="dxa"/>
            <w:noWrap/>
          </w:tcPr>
          <w:p w14:paraId="534D4A5D" w14:textId="77777777" w:rsidR="00D25F02" w:rsidRPr="002A764A" w:rsidRDefault="00D25F02" w:rsidP="00D25F02">
            <w:r w:rsidRPr="00871605">
              <w:t>6.107  (Acciones en tesorería)</w:t>
            </w:r>
          </w:p>
        </w:tc>
        <w:tc>
          <w:tcPr>
            <w:tcW w:w="4820" w:type="dxa"/>
          </w:tcPr>
          <w:p w14:paraId="572AA8ED" w14:textId="77777777" w:rsidR="00D25F02" w:rsidRPr="002A764A" w:rsidRDefault="00D25F02" w:rsidP="00D25F02">
            <w:r w:rsidRPr="00871605">
              <w:t>30100500000000</w:t>
            </w:r>
          </w:p>
        </w:tc>
        <w:tc>
          <w:tcPr>
            <w:tcW w:w="5245" w:type="dxa"/>
          </w:tcPr>
          <w:p w14:paraId="1A9F6F75" w14:textId="77777777" w:rsidR="00D25F02" w:rsidRPr="002A764A" w:rsidRDefault="00D25F02" w:rsidP="00D25F02">
            <w:r w:rsidRPr="00871605">
              <w:t>[E] AccionesTesoreria</w:t>
            </w:r>
          </w:p>
        </w:tc>
      </w:tr>
      <w:tr w:rsidR="00D25F02" w:rsidRPr="00DA6959" w14:paraId="35A4C550" w14:textId="77777777" w:rsidTr="00D25F02">
        <w:trPr>
          <w:trHeight w:val="469"/>
        </w:trPr>
        <w:tc>
          <w:tcPr>
            <w:tcW w:w="4077" w:type="dxa"/>
            <w:noWrap/>
          </w:tcPr>
          <w:p w14:paraId="5E3C4E6D" w14:textId="77777777" w:rsidR="00D25F02" w:rsidRPr="002A764A" w:rsidRDefault="00D25F02" w:rsidP="00D25F02">
            <w:r w:rsidRPr="00871605">
              <w:t>6.108  Capital asignado - Sucursales</w:t>
            </w:r>
          </w:p>
        </w:tc>
        <w:tc>
          <w:tcPr>
            <w:tcW w:w="4820" w:type="dxa"/>
          </w:tcPr>
          <w:p w14:paraId="4A99830A" w14:textId="77777777" w:rsidR="00D25F02" w:rsidRPr="002A764A" w:rsidRDefault="00D25F02" w:rsidP="00D25F02">
            <w:r w:rsidRPr="00871605">
              <w:t>30100700000000</w:t>
            </w:r>
          </w:p>
        </w:tc>
        <w:tc>
          <w:tcPr>
            <w:tcW w:w="5245" w:type="dxa"/>
          </w:tcPr>
          <w:p w14:paraId="7E44EF7F" w14:textId="77777777" w:rsidR="00D25F02" w:rsidRPr="002A764A" w:rsidRDefault="00D25F02" w:rsidP="00D25F02">
            <w:r w:rsidRPr="00871605">
              <w:t>[E] CapitalAsignadoSucursales</w:t>
            </w:r>
          </w:p>
        </w:tc>
      </w:tr>
      <w:tr w:rsidR="00D25F02" w:rsidRPr="00DA6959" w14:paraId="65205B71" w14:textId="77777777" w:rsidTr="00D25F02">
        <w:trPr>
          <w:trHeight w:val="469"/>
        </w:trPr>
        <w:tc>
          <w:tcPr>
            <w:tcW w:w="4077" w:type="dxa"/>
            <w:noWrap/>
          </w:tcPr>
          <w:p w14:paraId="0D325061" w14:textId="77777777" w:rsidR="00D25F02" w:rsidRPr="002A764A" w:rsidRDefault="00D25F02" w:rsidP="00D25F02">
            <w:r w:rsidRPr="00871605">
              <w:t>6.109  Capital pagado adicional</w:t>
            </w:r>
          </w:p>
        </w:tc>
        <w:tc>
          <w:tcPr>
            <w:tcW w:w="4820" w:type="dxa"/>
          </w:tcPr>
          <w:p w14:paraId="5E424332" w14:textId="77777777" w:rsidR="00D25F02" w:rsidRPr="002A764A" w:rsidRDefault="00D25F02" w:rsidP="00D25F02">
            <w:r w:rsidRPr="00871605">
              <w:t>30200100000000</w:t>
            </w:r>
          </w:p>
        </w:tc>
        <w:tc>
          <w:tcPr>
            <w:tcW w:w="5245" w:type="dxa"/>
          </w:tcPr>
          <w:p w14:paraId="2F18CA94" w14:textId="77777777" w:rsidR="00D25F02" w:rsidRPr="002A764A" w:rsidRDefault="00D25F02" w:rsidP="00D25F02">
            <w:r w:rsidRPr="00871605">
              <w:t>[E] CapitalPagadoAdicional</w:t>
            </w:r>
          </w:p>
        </w:tc>
      </w:tr>
      <w:tr w:rsidR="00D25F02" w:rsidRPr="00DA6959" w14:paraId="5E68E280" w14:textId="77777777" w:rsidTr="00D25F02">
        <w:trPr>
          <w:trHeight w:val="469"/>
        </w:trPr>
        <w:tc>
          <w:tcPr>
            <w:tcW w:w="4077" w:type="dxa"/>
            <w:noWrap/>
          </w:tcPr>
          <w:p w14:paraId="2560E96D" w14:textId="77777777" w:rsidR="00D25F02" w:rsidRPr="002A764A" w:rsidRDefault="00D25F02" w:rsidP="00D25F02">
            <w:r w:rsidRPr="00871605">
              <w:t>6.110  Aportes para incrementos de capital</w:t>
            </w:r>
          </w:p>
        </w:tc>
        <w:tc>
          <w:tcPr>
            <w:tcW w:w="4820" w:type="dxa"/>
          </w:tcPr>
          <w:p w14:paraId="11E7B93E" w14:textId="77777777" w:rsidR="00D25F02" w:rsidRPr="002A764A" w:rsidRDefault="00D25F02" w:rsidP="00D25F02">
            <w:r w:rsidRPr="00871605">
              <w:t xml:space="preserve"> 30200200000000 + 30200300000000</w:t>
            </w:r>
          </w:p>
        </w:tc>
        <w:tc>
          <w:tcPr>
            <w:tcW w:w="5245" w:type="dxa"/>
          </w:tcPr>
          <w:p w14:paraId="01BA2D4F" w14:textId="77777777" w:rsidR="00D25F02" w:rsidRPr="002A764A" w:rsidRDefault="00D25F02" w:rsidP="00D25F02">
            <w:r w:rsidRPr="00871605">
              <w:t>[E] ParaIncrementosCapital</w:t>
            </w:r>
          </w:p>
        </w:tc>
      </w:tr>
      <w:tr w:rsidR="00D25F02" w:rsidRPr="00DA6959" w14:paraId="1E492B6C" w14:textId="77777777" w:rsidTr="00D25F02">
        <w:trPr>
          <w:trHeight w:val="469"/>
        </w:trPr>
        <w:tc>
          <w:tcPr>
            <w:tcW w:w="4077" w:type="dxa"/>
            <w:noWrap/>
          </w:tcPr>
          <w:p w14:paraId="78C6282F" w14:textId="77777777" w:rsidR="00D25F02" w:rsidRPr="002A764A" w:rsidRDefault="00D25F02" w:rsidP="00D25F02">
            <w:r w:rsidRPr="00871605">
              <w:t xml:space="preserve">6.111  Aportes para el mantenimiento del Capital mínimo Obligatorio de Entidades Aseguradoras y Reaseguradoras por </w:t>
            </w:r>
            <w:r w:rsidRPr="00871605">
              <w:lastRenderedPageBreak/>
              <w:t>revalorización de UD pendientes de calificar.</w:t>
            </w:r>
          </w:p>
        </w:tc>
        <w:tc>
          <w:tcPr>
            <w:tcW w:w="4820" w:type="dxa"/>
          </w:tcPr>
          <w:p w14:paraId="65008231" w14:textId="77777777" w:rsidR="00D25F02" w:rsidRPr="002A764A" w:rsidRDefault="00D25F02" w:rsidP="00D25F02">
            <w:r w:rsidRPr="00871605">
              <w:lastRenderedPageBreak/>
              <w:t>30200500000000</w:t>
            </w:r>
          </w:p>
        </w:tc>
        <w:tc>
          <w:tcPr>
            <w:tcW w:w="5245" w:type="dxa"/>
          </w:tcPr>
          <w:p w14:paraId="5F8F7A06" w14:textId="77777777" w:rsidR="00D25F02" w:rsidRPr="002A764A" w:rsidRDefault="00D25F02" w:rsidP="00D25F02">
            <w:r w:rsidRPr="00871605">
              <w:t>[E]ApotMantCapMinObliEntAsegYReasegRevalUDPendCalificar</w:t>
            </w:r>
          </w:p>
        </w:tc>
      </w:tr>
      <w:tr w:rsidR="00D25F02" w:rsidRPr="00DA6959" w14:paraId="425939DF" w14:textId="77777777" w:rsidTr="00D25F02">
        <w:trPr>
          <w:trHeight w:val="469"/>
        </w:trPr>
        <w:tc>
          <w:tcPr>
            <w:tcW w:w="4077" w:type="dxa"/>
            <w:noWrap/>
          </w:tcPr>
          <w:p w14:paraId="78138FA5" w14:textId="77777777" w:rsidR="00D25F02" w:rsidRPr="002A764A" w:rsidRDefault="00D25F02" w:rsidP="00D25F02">
            <w:r w:rsidRPr="00871605">
              <w:t>6.112  Aportes para el mantenimiento del Capital mínimo Obligatorio de Entidades Aseguradoras y Reaseguradoras por revalorización de UD pendientes de calificar - Sucursales</w:t>
            </w:r>
          </w:p>
        </w:tc>
        <w:tc>
          <w:tcPr>
            <w:tcW w:w="4820" w:type="dxa"/>
          </w:tcPr>
          <w:p w14:paraId="217A9CBD" w14:textId="77777777" w:rsidR="00D25F02" w:rsidRPr="002A764A" w:rsidRDefault="00D25F02" w:rsidP="00D25F02">
            <w:r w:rsidRPr="00871605">
              <w:t>30200600000000</w:t>
            </w:r>
          </w:p>
        </w:tc>
        <w:tc>
          <w:tcPr>
            <w:tcW w:w="5245" w:type="dxa"/>
          </w:tcPr>
          <w:p w14:paraId="77DBB26F" w14:textId="77777777" w:rsidR="00D25F02" w:rsidRPr="002A764A" w:rsidRDefault="00D25F02" w:rsidP="00D25F02">
            <w:r w:rsidRPr="00871605">
              <w:t>[E]ApotMantCapMinObliEntAsegYReasegRevalUDPendCalificarSucursales</w:t>
            </w:r>
          </w:p>
        </w:tc>
      </w:tr>
      <w:tr w:rsidR="00D25F02" w:rsidRPr="00DA6959" w14:paraId="4992FF2E" w14:textId="77777777" w:rsidTr="00D25F02">
        <w:trPr>
          <w:trHeight w:val="469"/>
        </w:trPr>
        <w:tc>
          <w:tcPr>
            <w:tcW w:w="4077" w:type="dxa"/>
            <w:noWrap/>
          </w:tcPr>
          <w:p w14:paraId="740DE910" w14:textId="77777777" w:rsidR="00D25F02" w:rsidRPr="002A764A" w:rsidRDefault="00D25F02" w:rsidP="00D25F02">
            <w:r w:rsidRPr="00871605">
              <w:t>6.113  Ajustes al valor de los activos</w:t>
            </w:r>
          </w:p>
        </w:tc>
        <w:tc>
          <w:tcPr>
            <w:tcW w:w="4820" w:type="dxa"/>
          </w:tcPr>
          <w:p w14:paraId="54B30ED6" w14:textId="77777777" w:rsidR="00D25F02" w:rsidRPr="002A764A" w:rsidRDefault="00D25F02" w:rsidP="00D25F02">
            <w:r w:rsidRPr="00871605">
              <w:t>30300100000000</w:t>
            </w:r>
          </w:p>
        </w:tc>
        <w:tc>
          <w:tcPr>
            <w:tcW w:w="5245" w:type="dxa"/>
          </w:tcPr>
          <w:p w14:paraId="744D03AD" w14:textId="77777777" w:rsidR="00D25F02" w:rsidRPr="002A764A" w:rsidRDefault="00D25F02" w:rsidP="00D25F02">
            <w:r w:rsidRPr="00871605">
              <w:t>[E] AlValorActivos</w:t>
            </w:r>
          </w:p>
        </w:tc>
      </w:tr>
      <w:tr w:rsidR="00D25F02" w:rsidRPr="00DA6959" w14:paraId="6FDDC9CE" w14:textId="77777777" w:rsidTr="00D25F02">
        <w:trPr>
          <w:trHeight w:val="469"/>
        </w:trPr>
        <w:tc>
          <w:tcPr>
            <w:tcW w:w="4077" w:type="dxa"/>
            <w:noWrap/>
          </w:tcPr>
          <w:p w14:paraId="275460F4" w14:textId="77777777" w:rsidR="00D25F02" w:rsidRPr="002A764A" w:rsidRDefault="00D25F02" w:rsidP="00D25F02">
            <w:r w:rsidRPr="00871605">
              <w:t>6.114  Ajuste por valuación de participaciones en otras empresas</w:t>
            </w:r>
          </w:p>
        </w:tc>
        <w:tc>
          <w:tcPr>
            <w:tcW w:w="4820" w:type="dxa"/>
          </w:tcPr>
          <w:p w14:paraId="6B1830ED" w14:textId="77777777" w:rsidR="00D25F02" w:rsidRPr="002A764A" w:rsidRDefault="00D25F02" w:rsidP="00D25F02">
            <w:r w:rsidRPr="00871605">
              <w:t>30300200000000</w:t>
            </w:r>
          </w:p>
        </w:tc>
        <w:tc>
          <w:tcPr>
            <w:tcW w:w="5245" w:type="dxa"/>
          </w:tcPr>
          <w:p w14:paraId="1A19EE75" w14:textId="77777777" w:rsidR="00D25F02" w:rsidRPr="002A764A" w:rsidRDefault="00D25F02" w:rsidP="00D25F02">
            <w:r w:rsidRPr="00871605">
              <w:t>[E] ValoracionParticipacionesOtrasEmpresas</w:t>
            </w:r>
          </w:p>
        </w:tc>
      </w:tr>
      <w:tr w:rsidR="00D25F02" w:rsidRPr="00DA6959" w14:paraId="279A20F5" w14:textId="77777777" w:rsidTr="00D25F02">
        <w:trPr>
          <w:trHeight w:val="469"/>
        </w:trPr>
        <w:tc>
          <w:tcPr>
            <w:tcW w:w="4077" w:type="dxa"/>
            <w:noWrap/>
          </w:tcPr>
          <w:p w14:paraId="2A93D2BB" w14:textId="77777777" w:rsidR="00D25F02" w:rsidRPr="002A764A" w:rsidRDefault="00D25F02" w:rsidP="00D25F02">
            <w:r w:rsidRPr="00871605">
              <w:t>6.115  Ajuste por conversión de estados financieros</w:t>
            </w:r>
          </w:p>
        </w:tc>
        <w:tc>
          <w:tcPr>
            <w:tcW w:w="4820" w:type="dxa"/>
          </w:tcPr>
          <w:p w14:paraId="0408232F" w14:textId="77777777" w:rsidR="00D25F02" w:rsidRPr="002A764A" w:rsidRDefault="00D25F02" w:rsidP="00D25F02">
            <w:r w:rsidRPr="00871605">
              <w:t>30300300000000</w:t>
            </w:r>
          </w:p>
        </w:tc>
        <w:tc>
          <w:tcPr>
            <w:tcW w:w="5245" w:type="dxa"/>
          </w:tcPr>
          <w:p w14:paraId="473A6DFB" w14:textId="77777777" w:rsidR="00D25F02" w:rsidRPr="002A764A" w:rsidRDefault="00D25F02" w:rsidP="00D25F02">
            <w:r w:rsidRPr="00871605">
              <w:t>[E] ConversionEstadosFinancieros</w:t>
            </w:r>
          </w:p>
        </w:tc>
      </w:tr>
      <w:tr w:rsidR="00D25F02" w:rsidRPr="00DA6959" w14:paraId="5F4BEEFD" w14:textId="77777777" w:rsidTr="00D25F02">
        <w:trPr>
          <w:trHeight w:val="469"/>
        </w:trPr>
        <w:tc>
          <w:tcPr>
            <w:tcW w:w="4077" w:type="dxa"/>
            <w:noWrap/>
          </w:tcPr>
          <w:p w14:paraId="5EEF2A9F" w14:textId="77777777" w:rsidR="00D25F02" w:rsidRPr="002A764A" w:rsidRDefault="00D25F02" w:rsidP="00D25F02">
            <w:r w:rsidRPr="00871605">
              <w:t>6.116  Reserva legal</w:t>
            </w:r>
          </w:p>
        </w:tc>
        <w:tc>
          <w:tcPr>
            <w:tcW w:w="4820" w:type="dxa"/>
          </w:tcPr>
          <w:p w14:paraId="18430AE1" w14:textId="77777777" w:rsidR="00D25F02" w:rsidRPr="002A764A" w:rsidRDefault="00D25F02" w:rsidP="00D25F02">
            <w:r w:rsidRPr="00871605">
              <w:t>30400100000000</w:t>
            </w:r>
          </w:p>
        </w:tc>
        <w:tc>
          <w:tcPr>
            <w:tcW w:w="5245" w:type="dxa"/>
          </w:tcPr>
          <w:p w14:paraId="5F05098A" w14:textId="77777777" w:rsidR="00D25F02" w:rsidRPr="002A764A" w:rsidRDefault="00D25F02" w:rsidP="00D25F02">
            <w:r w:rsidRPr="00871605">
              <w:t>[E] Legal</w:t>
            </w:r>
          </w:p>
        </w:tc>
      </w:tr>
      <w:tr w:rsidR="00D25F02" w:rsidRPr="00DA6959" w14:paraId="218FA674" w14:textId="77777777" w:rsidTr="00D25F02">
        <w:trPr>
          <w:trHeight w:val="469"/>
        </w:trPr>
        <w:tc>
          <w:tcPr>
            <w:tcW w:w="4077" w:type="dxa"/>
            <w:noWrap/>
          </w:tcPr>
          <w:p w14:paraId="7F1C4369" w14:textId="77777777" w:rsidR="00D25F02" w:rsidRPr="002A764A" w:rsidRDefault="00D25F02" w:rsidP="00D25F02">
            <w:r w:rsidRPr="00871605">
              <w:t>6.117  Otras reservas obligatorias</w:t>
            </w:r>
          </w:p>
        </w:tc>
        <w:tc>
          <w:tcPr>
            <w:tcW w:w="4820" w:type="dxa"/>
          </w:tcPr>
          <w:p w14:paraId="7A531BBC" w14:textId="77777777" w:rsidR="00D25F02" w:rsidRPr="002A764A" w:rsidRDefault="00D25F02" w:rsidP="00D25F02">
            <w:r w:rsidRPr="00871605">
              <w:t>30400200000000</w:t>
            </w:r>
          </w:p>
        </w:tc>
        <w:tc>
          <w:tcPr>
            <w:tcW w:w="5245" w:type="dxa"/>
          </w:tcPr>
          <w:p w14:paraId="615C0098" w14:textId="77777777" w:rsidR="00D25F02" w:rsidRPr="002A764A" w:rsidRDefault="00D25F02" w:rsidP="00D25F02">
            <w:r w:rsidRPr="00871605">
              <w:t>[E] OtrasObligatorias</w:t>
            </w:r>
          </w:p>
        </w:tc>
      </w:tr>
      <w:tr w:rsidR="00D25F02" w:rsidRPr="00DA6959" w14:paraId="3F006783" w14:textId="77777777" w:rsidTr="00D25F02">
        <w:trPr>
          <w:trHeight w:val="469"/>
        </w:trPr>
        <w:tc>
          <w:tcPr>
            <w:tcW w:w="4077" w:type="dxa"/>
            <w:noWrap/>
          </w:tcPr>
          <w:p w14:paraId="1EF184D0" w14:textId="77777777" w:rsidR="00D25F02" w:rsidRPr="002A764A" w:rsidRDefault="00D25F02" w:rsidP="00D25F02">
            <w:r w:rsidRPr="00871605">
              <w:t>6.118  Reservas voluntarias</w:t>
            </w:r>
          </w:p>
        </w:tc>
        <w:tc>
          <w:tcPr>
            <w:tcW w:w="4820" w:type="dxa"/>
          </w:tcPr>
          <w:p w14:paraId="3280DCC8" w14:textId="77777777" w:rsidR="00D25F02" w:rsidRPr="002A764A" w:rsidRDefault="00D25F02" w:rsidP="00D25F02">
            <w:r w:rsidRPr="00871605">
              <w:t>30400300000000</w:t>
            </w:r>
          </w:p>
        </w:tc>
        <w:tc>
          <w:tcPr>
            <w:tcW w:w="5245" w:type="dxa"/>
          </w:tcPr>
          <w:p w14:paraId="14A2A77F" w14:textId="77777777" w:rsidR="00D25F02" w:rsidRPr="002A764A" w:rsidRDefault="00D25F02" w:rsidP="00D25F02">
            <w:r w:rsidRPr="00871605">
              <w:t>[E] Voluntarias</w:t>
            </w:r>
          </w:p>
        </w:tc>
      </w:tr>
      <w:tr w:rsidR="00D25F02" w:rsidRPr="00DA6959" w14:paraId="629B584D" w14:textId="77777777" w:rsidTr="00D25F02">
        <w:trPr>
          <w:trHeight w:val="469"/>
        </w:trPr>
        <w:tc>
          <w:tcPr>
            <w:tcW w:w="4077" w:type="dxa"/>
            <w:noWrap/>
          </w:tcPr>
          <w:p w14:paraId="0D8FE529" w14:textId="77777777" w:rsidR="00D25F02" w:rsidRPr="002A764A" w:rsidRDefault="00D25F02" w:rsidP="00D25F02">
            <w:r w:rsidRPr="00871605">
              <w:t>6.119  Reserva niveladora acumulada</w:t>
            </w:r>
          </w:p>
        </w:tc>
        <w:tc>
          <w:tcPr>
            <w:tcW w:w="4820" w:type="dxa"/>
          </w:tcPr>
          <w:p w14:paraId="6456FDD4" w14:textId="77777777" w:rsidR="00D25F02" w:rsidRPr="002A764A" w:rsidRDefault="00D25F02" w:rsidP="00D25F02">
            <w:r w:rsidRPr="00871605">
              <w:t>30400400000000</w:t>
            </w:r>
          </w:p>
        </w:tc>
        <w:tc>
          <w:tcPr>
            <w:tcW w:w="5245" w:type="dxa"/>
          </w:tcPr>
          <w:p w14:paraId="7854A719" w14:textId="77777777" w:rsidR="00D25F02" w:rsidRPr="002A764A" w:rsidRDefault="00D25F02" w:rsidP="00D25F02">
            <w:r w:rsidRPr="00871605">
              <w:t>[E] ReservaNiveladoraAcumulada</w:t>
            </w:r>
          </w:p>
        </w:tc>
      </w:tr>
      <w:tr w:rsidR="00D25F02" w:rsidRPr="00DA6959" w14:paraId="3B219AAE" w14:textId="77777777" w:rsidTr="00D25F02">
        <w:trPr>
          <w:trHeight w:val="469"/>
        </w:trPr>
        <w:tc>
          <w:tcPr>
            <w:tcW w:w="4077" w:type="dxa"/>
            <w:noWrap/>
          </w:tcPr>
          <w:p w14:paraId="7C97634D" w14:textId="77777777" w:rsidR="00D25F02" w:rsidRPr="002A764A" w:rsidRDefault="00D25F02" w:rsidP="00D25F02">
            <w:r w:rsidRPr="00871605">
              <w:t>6.120  Reservas regulatorias</w:t>
            </w:r>
          </w:p>
        </w:tc>
        <w:tc>
          <w:tcPr>
            <w:tcW w:w="4820" w:type="dxa"/>
          </w:tcPr>
          <w:p w14:paraId="56C97F4D" w14:textId="77777777" w:rsidR="00D25F02" w:rsidRPr="002A764A" w:rsidRDefault="00D25F02" w:rsidP="00D25F02">
            <w:r w:rsidRPr="00871605">
              <w:t>30400500000000</w:t>
            </w:r>
          </w:p>
        </w:tc>
        <w:tc>
          <w:tcPr>
            <w:tcW w:w="5245" w:type="dxa"/>
          </w:tcPr>
          <w:p w14:paraId="0B259068" w14:textId="77777777" w:rsidR="00D25F02" w:rsidRPr="002A764A" w:rsidRDefault="00D25F02" w:rsidP="00D25F02">
            <w:r w:rsidRPr="00871605">
              <w:t>[E] ReservasRegulatorias</w:t>
            </w:r>
          </w:p>
        </w:tc>
      </w:tr>
      <w:tr w:rsidR="00D25F02" w:rsidRPr="00DA6959" w14:paraId="629BF797" w14:textId="77777777" w:rsidTr="00D25F02">
        <w:trPr>
          <w:trHeight w:val="469"/>
        </w:trPr>
        <w:tc>
          <w:tcPr>
            <w:tcW w:w="4077" w:type="dxa"/>
            <w:noWrap/>
          </w:tcPr>
          <w:p w14:paraId="1337E832" w14:textId="77777777" w:rsidR="00D25F02" w:rsidRPr="002A764A" w:rsidRDefault="00D25F02" w:rsidP="00D25F02">
            <w:r w:rsidRPr="00871605">
              <w:t>6.121  Utilidades acumuladas de ejercicios anteriores</w:t>
            </w:r>
          </w:p>
        </w:tc>
        <w:tc>
          <w:tcPr>
            <w:tcW w:w="4820" w:type="dxa"/>
          </w:tcPr>
          <w:p w14:paraId="62D3779D" w14:textId="77777777" w:rsidR="00D25F02" w:rsidRPr="002A764A" w:rsidRDefault="00D25F02" w:rsidP="00D25F02">
            <w:r w:rsidRPr="00871605">
              <w:t>30500100000000</w:t>
            </w:r>
          </w:p>
        </w:tc>
        <w:tc>
          <w:tcPr>
            <w:tcW w:w="5245" w:type="dxa"/>
          </w:tcPr>
          <w:p w14:paraId="65A0BDBD" w14:textId="77777777" w:rsidR="00D25F02" w:rsidRPr="002A764A" w:rsidRDefault="00D25F02" w:rsidP="00D25F02">
            <w:r w:rsidRPr="00871605">
              <w:t>[E] UtilidadesAcumuladas</w:t>
            </w:r>
          </w:p>
        </w:tc>
      </w:tr>
      <w:tr w:rsidR="00D25F02" w:rsidRPr="00DA6959" w14:paraId="0C52E518" w14:textId="77777777" w:rsidTr="00D25F02">
        <w:trPr>
          <w:trHeight w:val="469"/>
        </w:trPr>
        <w:tc>
          <w:tcPr>
            <w:tcW w:w="4077" w:type="dxa"/>
            <w:noWrap/>
          </w:tcPr>
          <w:p w14:paraId="14764655" w14:textId="77777777" w:rsidR="00D25F02" w:rsidRPr="002A764A" w:rsidRDefault="00D25F02" w:rsidP="00D25F02">
            <w:r w:rsidRPr="00871605">
              <w:t>6.122  (Pérdidas acumuladas de ejercicios anteriores)</w:t>
            </w:r>
          </w:p>
        </w:tc>
        <w:tc>
          <w:tcPr>
            <w:tcW w:w="4820" w:type="dxa"/>
          </w:tcPr>
          <w:p w14:paraId="1874E2A1" w14:textId="77777777" w:rsidR="00D25F02" w:rsidRPr="002A764A" w:rsidRDefault="00D25F02" w:rsidP="00D25F02">
            <w:r w:rsidRPr="00871605">
              <w:t>30500200000000</w:t>
            </w:r>
          </w:p>
        </w:tc>
        <w:tc>
          <w:tcPr>
            <w:tcW w:w="5245" w:type="dxa"/>
          </w:tcPr>
          <w:p w14:paraId="5726F35C" w14:textId="77777777" w:rsidR="00D25F02" w:rsidRPr="002A764A" w:rsidRDefault="00D25F02" w:rsidP="00D25F02">
            <w:r w:rsidRPr="00871605">
              <w:t>[E] PerdidasAcumuladas</w:t>
            </w:r>
          </w:p>
        </w:tc>
      </w:tr>
      <w:tr w:rsidR="00D25F02" w:rsidRPr="00DA6959" w14:paraId="74CC77EF" w14:textId="77777777" w:rsidTr="00D25F02">
        <w:trPr>
          <w:trHeight w:val="469"/>
        </w:trPr>
        <w:tc>
          <w:tcPr>
            <w:tcW w:w="4077" w:type="dxa"/>
            <w:noWrap/>
          </w:tcPr>
          <w:p w14:paraId="632B86EF" w14:textId="77777777" w:rsidR="00D25F02" w:rsidRPr="002A764A" w:rsidRDefault="00D25F02" w:rsidP="00D25F02">
            <w:r w:rsidRPr="00871605">
              <w:t>6.123  Participaciones no controladas</w:t>
            </w:r>
          </w:p>
        </w:tc>
        <w:tc>
          <w:tcPr>
            <w:tcW w:w="4820" w:type="dxa"/>
          </w:tcPr>
          <w:p w14:paraId="17E46807" w14:textId="77777777" w:rsidR="00D25F02" w:rsidRPr="002A764A" w:rsidRDefault="00D25F02" w:rsidP="00D25F02">
            <w:r w:rsidRPr="00871605">
              <w:t>30700100000000</w:t>
            </w:r>
          </w:p>
        </w:tc>
        <w:tc>
          <w:tcPr>
            <w:tcW w:w="5245" w:type="dxa"/>
          </w:tcPr>
          <w:p w14:paraId="307788EB" w14:textId="77777777" w:rsidR="00D25F02" w:rsidRPr="002A764A" w:rsidRDefault="00D25F02" w:rsidP="00D25F02">
            <w:r w:rsidRPr="00871605">
              <w:t>[E] ParticipacionesNoControladas</w:t>
            </w:r>
          </w:p>
        </w:tc>
      </w:tr>
      <w:tr w:rsidR="00D25F02" w:rsidRPr="00DA6959" w14:paraId="0F601A68" w14:textId="77777777" w:rsidTr="00D25F02">
        <w:trPr>
          <w:trHeight w:val="469"/>
        </w:trPr>
        <w:tc>
          <w:tcPr>
            <w:tcW w:w="4077" w:type="dxa"/>
            <w:noWrap/>
          </w:tcPr>
          <w:p w14:paraId="6322007C" w14:textId="77777777" w:rsidR="00D25F02" w:rsidRPr="002A764A" w:rsidRDefault="00D25F02" w:rsidP="00D25F02">
            <w:r w:rsidRPr="00871605">
              <w:t>6.124  Fondos especiales</w:t>
            </w:r>
          </w:p>
        </w:tc>
        <w:tc>
          <w:tcPr>
            <w:tcW w:w="4820" w:type="dxa"/>
          </w:tcPr>
          <w:p w14:paraId="2A798E35" w14:textId="77777777" w:rsidR="00D25F02" w:rsidRPr="002A764A" w:rsidRDefault="00D25F02" w:rsidP="00D25F02">
            <w:r w:rsidRPr="00871605">
              <w:t>30800200000000</w:t>
            </w:r>
          </w:p>
        </w:tc>
        <w:tc>
          <w:tcPr>
            <w:tcW w:w="5245" w:type="dxa"/>
          </w:tcPr>
          <w:p w14:paraId="14515615" w14:textId="77777777" w:rsidR="00D25F02" w:rsidRPr="002A764A" w:rsidRDefault="00D25F02" w:rsidP="00D25F02">
            <w:r w:rsidRPr="00871605">
              <w:t>[E] FondosEspeciales</w:t>
            </w:r>
          </w:p>
        </w:tc>
      </w:tr>
      <w:tr w:rsidR="00D25F02" w:rsidRPr="00DA6959" w14:paraId="739AECD8" w14:textId="77777777" w:rsidTr="00D25F02">
        <w:trPr>
          <w:trHeight w:val="469"/>
        </w:trPr>
        <w:tc>
          <w:tcPr>
            <w:tcW w:w="4077" w:type="dxa"/>
            <w:noWrap/>
          </w:tcPr>
          <w:p w14:paraId="74E1B2CA" w14:textId="77777777" w:rsidR="00D25F02" w:rsidRPr="002A764A" w:rsidRDefault="00D25F02" w:rsidP="00D25F02">
            <w:r w:rsidRPr="00871605">
              <w:t>6.125  Reservas especiales</w:t>
            </w:r>
          </w:p>
        </w:tc>
        <w:tc>
          <w:tcPr>
            <w:tcW w:w="4820" w:type="dxa"/>
          </w:tcPr>
          <w:p w14:paraId="1194D344" w14:textId="77777777" w:rsidR="00D25F02" w:rsidRPr="002A764A" w:rsidRDefault="00D25F02" w:rsidP="00D25F02">
            <w:r w:rsidRPr="00871605">
              <w:t>30800300000000</w:t>
            </w:r>
          </w:p>
        </w:tc>
        <w:tc>
          <w:tcPr>
            <w:tcW w:w="5245" w:type="dxa"/>
          </w:tcPr>
          <w:p w14:paraId="15799021" w14:textId="77777777" w:rsidR="00D25F02" w:rsidRPr="002A764A" w:rsidRDefault="00D25F02" w:rsidP="00D25F02">
            <w:r w:rsidRPr="00871605">
              <w:t>[E] ReservasEspeciales</w:t>
            </w:r>
          </w:p>
        </w:tc>
      </w:tr>
      <w:tr w:rsidR="00D25F02" w:rsidRPr="00DA6959" w14:paraId="60FF4074" w14:textId="77777777" w:rsidTr="00D25F02">
        <w:trPr>
          <w:trHeight w:val="469"/>
        </w:trPr>
        <w:tc>
          <w:tcPr>
            <w:tcW w:w="4077" w:type="dxa"/>
            <w:noWrap/>
          </w:tcPr>
          <w:p w14:paraId="197D16C7" w14:textId="77777777" w:rsidR="00D25F02" w:rsidRPr="002A764A" w:rsidRDefault="00D25F02" w:rsidP="00D25F02">
            <w:r w:rsidRPr="00871605">
              <w:t>6.126  Activo</w:t>
            </w:r>
          </w:p>
        </w:tc>
        <w:tc>
          <w:tcPr>
            <w:tcW w:w="4820" w:type="dxa"/>
          </w:tcPr>
          <w:p w14:paraId="6EDF90F4" w14:textId="77777777" w:rsidR="00D25F02" w:rsidRPr="002A764A" w:rsidRDefault="00D25F02" w:rsidP="00D25F02">
            <w:r w:rsidRPr="00871605">
              <w:t>10000000000000</w:t>
            </w:r>
          </w:p>
        </w:tc>
        <w:tc>
          <w:tcPr>
            <w:tcW w:w="5245" w:type="dxa"/>
          </w:tcPr>
          <w:p w14:paraId="11C8D77B" w14:textId="77777777" w:rsidR="00D25F02" w:rsidRPr="002A764A" w:rsidRDefault="00D25F02" w:rsidP="00D25F02">
            <w:r w:rsidRPr="00871605">
              <w:t xml:space="preserve">[A]TotalActivo- ([E]OtrasCuentasPorCobrar +[A]TotalCuentasAcreedorasDeudorasOperacionesCoaseguroPasivo </w:t>
            </w:r>
            <w:r w:rsidRPr="00871605">
              <w:lastRenderedPageBreak/>
              <w:t>+[A]TotalCuentasAcreedorasDeudorasOperacionesReaseguroActivo)</w:t>
            </w:r>
          </w:p>
        </w:tc>
      </w:tr>
      <w:tr w:rsidR="00D25F02" w:rsidRPr="00DA6959" w14:paraId="3795C068" w14:textId="77777777" w:rsidTr="00D25F02">
        <w:trPr>
          <w:trHeight w:val="469"/>
        </w:trPr>
        <w:tc>
          <w:tcPr>
            <w:tcW w:w="4077" w:type="dxa"/>
            <w:noWrap/>
          </w:tcPr>
          <w:p w14:paraId="3B5899E0" w14:textId="77777777" w:rsidR="00D25F02" w:rsidRPr="002A764A" w:rsidRDefault="00D25F02" w:rsidP="00D25F02">
            <w:r w:rsidRPr="00871605">
              <w:lastRenderedPageBreak/>
              <w:t>6.127  Comisiones, primas y cuentas por cobrar</w:t>
            </w:r>
          </w:p>
        </w:tc>
        <w:tc>
          <w:tcPr>
            <w:tcW w:w="4820" w:type="dxa"/>
          </w:tcPr>
          <w:p w14:paraId="51140A41" w14:textId="77777777" w:rsidR="00D25F02" w:rsidRPr="002A764A" w:rsidRDefault="00D25F02" w:rsidP="00D25F02">
            <w:r w:rsidRPr="00871605">
              <w:t>10400000000000</w:t>
            </w:r>
          </w:p>
        </w:tc>
        <w:tc>
          <w:tcPr>
            <w:tcW w:w="5245" w:type="dxa"/>
          </w:tcPr>
          <w:p w14:paraId="08DA3E54" w14:textId="77777777" w:rsidR="00D25F02" w:rsidRPr="002A764A" w:rsidRDefault="00D25F02" w:rsidP="00D25F02">
            <w:r w:rsidRPr="00871605">
              <w:t>[A]TotalComisiones- [E]OtrasCuentasPorCobrar</w:t>
            </w:r>
          </w:p>
        </w:tc>
      </w:tr>
      <w:tr w:rsidR="00D25F02" w:rsidRPr="00DA6959" w14:paraId="34635251" w14:textId="77777777" w:rsidTr="00D25F02">
        <w:trPr>
          <w:trHeight w:val="469"/>
        </w:trPr>
        <w:tc>
          <w:tcPr>
            <w:tcW w:w="4077" w:type="dxa"/>
            <w:noWrap/>
          </w:tcPr>
          <w:p w14:paraId="07032FD9" w14:textId="77777777" w:rsidR="00D25F02" w:rsidRPr="002A764A" w:rsidRDefault="00D25F02" w:rsidP="00D25F02">
            <w:r w:rsidRPr="00871605">
              <w:t>6.128  Otras cuentas por cobrar</w:t>
            </w:r>
          </w:p>
        </w:tc>
        <w:tc>
          <w:tcPr>
            <w:tcW w:w="4820" w:type="dxa"/>
          </w:tcPr>
          <w:p w14:paraId="204F580C" w14:textId="77777777" w:rsidR="00D25F02" w:rsidRPr="002A764A" w:rsidRDefault="00D25F02" w:rsidP="00D25F02">
            <w:r w:rsidRPr="00871605">
              <w:t>10400800000000</w:t>
            </w:r>
          </w:p>
        </w:tc>
        <w:tc>
          <w:tcPr>
            <w:tcW w:w="5245" w:type="dxa"/>
          </w:tcPr>
          <w:p w14:paraId="1EF19163" w14:textId="77777777" w:rsidR="00D25F02" w:rsidRPr="002A764A" w:rsidRDefault="00D25F02" w:rsidP="00D25F02">
            <w:r w:rsidRPr="00871605">
              <w:t>[E]OtrasCtasCobrar- [E]OtrasCuentasPorCobrar</w:t>
            </w:r>
          </w:p>
        </w:tc>
      </w:tr>
      <w:tr w:rsidR="00D25F02" w:rsidRPr="00DA6959" w14:paraId="10942D39" w14:textId="77777777" w:rsidTr="00D25F02">
        <w:trPr>
          <w:trHeight w:val="469"/>
        </w:trPr>
        <w:tc>
          <w:tcPr>
            <w:tcW w:w="4077" w:type="dxa"/>
            <w:noWrap/>
          </w:tcPr>
          <w:p w14:paraId="6159AE9D" w14:textId="77777777" w:rsidR="00D25F02" w:rsidRPr="002A764A" w:rsidRDefault="00D25F02" w:rsidP="00D25F02">
            <w:r w:rsidRPr="00871605">
              <w:t>6.129  Cuentas acreedoras y deudoras por operaciones de Coaseguro</w:t>
            </w:r>
          </w:p>
        </w:tc>
        <w:tc>
          <w:tcPr>
            <w:tcW w:w="4820" w:type="dxa"/>
          </w:tcPr>
          <w:p w14:paraId="488C97EC" w14:textId="77777777" w:rsidR="00D25F02" w:rsidRPr="002A764A" w:rsidRDefault="00D25F02" w:rsidP="00D25F02">
            <w:r w:rsidRPr="00871605">
              <w:t>10500000000000</w:t>
            </w:r>
          </w:p>
        </w:tc>
        <w:tc>
          <w:tcPr>
            <w:tcW w:w="5245" w:type="dxa"/>
          </w:tcPr>
          <w:p w14:paraId="54AD1F3C" w14:textId="77777777" w:rsidR="00D25F02" w:rsidRPr="002A764A" w:rsidRDefault="00D25F02" w:rsidP="00D25F02">
            <w:r w:rsidRPr="00871605">
              <w:t>[A] TotalCuentasAcreedorasDeudasOperacionesCoaseguroActivo -  [A] TotalCuentasAcreedorasDeudorasOperacionesCoaseguroPasivo</w:t>
            </w:r>
          </w:p>
        </w:tc>
      </w:tr>
      <w:tr w:rsidR="00D25F02" w:rsidRPr="00DA6959" w14:paraId="19A64649" w14:textId="77777777" w:rsidTr="00D25F02">
        <w:trPr>
          <w:trHeight w:val="469"/>
        </w:trPr>
        <w:tc>
          <w:tcPr>
            <w:tcW w:w="4077" w:type="dxa"/>
            <w:noWrap/>
          </w:tcPr>
          <w:p w14:paraId="1F9790D1" w14:textId="77777777" w:rsidR="00D25F02" w:rsidRPr="002A764A" w:rsidRDefault="00D25F02" w:rsidP="00D25F02">
            <w:r w:rsidRPr="00871605">
              <w:t>6.130  Cuenta Corriente por operaciones de coaseguro</w:t>
            </w:r>
          </w:p>
        </w:tc>
        <w:tc>
          <w:tcPr>
            <w:tcW w:w="4820" w:type="dxa"/>
          </w:tcPr>
          <w:p w14:paraId="149B62BE" w14:textId="77777777" w:rsidR="00D25F02" w:rsidRPr="002A764A" w:rsidRDefault="00D25F02" w:rsidP="00D25F02">
            <w:r w:rsidRPr="00871605">
              <w:t>10500100000000</w:t>
            </w:r>
          </w:p>
        </w:tc>
        <w:tc>
          <w:tcPr>
            <w:tcW w:w="5245" w:type="dxa"/>
          </w:tcPr>
          <w:p w14:paraId="2827CB12" w14:textId="77777777" w:rsidR="00D25F02" w:rsidRPr="002A764A" w:rsidRDefault="00D25F02" w:rsidP="00D25F02">
            <w:r w:rsidRPr="00871605">
              <w:t>[E]CuentasCorrientesOperacionesCoaseguroActivo - [E]CuentaCorrienteOperacionesCoaseguro</w:t>
            </w:r>
          </w:p>
        </w:tc>
      </w:tr>
      <w:tr w:rsidR="00D25F02" w:rsidRPr="00DA6959" w14:paraId="6B52AACC" w14:textId="77777777" w:rsidTr="00D25F02">
        <w:trPr>
          <w:trHeight w:val="469"/>
        </w:trPr>
        <w:tc>
          <w:tcPr>
            <w:tcW w:w="4077" w:type="dxa"/>
            <w:noWrap/>
          </w:tcPr>
          <w:p w14:paraId="1AE322B5" w14:textId="77777777" w:rsidR="00D25F02" w:rsidRPr="002A764A" w:rsidRDefault="00D25F02" w:rsidP="00D25F02">
            <w:r w:rsidRPr="00871605">
              <w:t>6.131  Pasivo</w:t>
            </w:r>
          </w:p>
        </w:tc>
        <w:tc>
          <w:tcPr>
            <w:tcW w:w="4820" w:type="dxa"/>
          </w:tcPr>
          <w:p w14:paraId="16B73879" w14:textId="77777777" w:rsidR="00D25F02" w:rsidRPr="002A764A" w:rsidRDefault="00D25F02" w:rsidP="00D25F02">
            <w:r w:rsidRPr="00871605">
              <w:t>20000000000000</w:t>
            </w:r>
          </w:p>
        </w:tc>
        <w:tc>
          <w:tcPr>
            <w:tcW w:w="5245" w:type="dxa"/>
          </w:tcPr>
          <w:p w14:paraId="0DFE2EB6" w14:textId="77777777" w:rsidR="00D25F02" w:rsidRPr="002A764A" w:rsidRDefault="00D25F02" w:rsidP="00D25F02">
            <w:r w:rsidRPr="00871605">
              <w:t>[A]TotalPasivo- ([E]OtrasCuentasPorCobrar + [A]TotalCuentasAcreedorasDeudorasOperacionesCoaseguroPasivo  +[A]TotalCuentasAcreedorasDeudorasOperacionesReaseguroActivo)</w:t>
            </w:r>
          </w:p>
        </w:tc>
      </w:tr>
      <w:tr w:rsidR="00D25F02" w:rsidRPr="00DA6959" w14:paraId="36D2CDF5" w14:textId="77777777" w:rsidTr="00D25F02">
        <w:trPr>
          <w:trHeight w:val="469"/>
        </w:trPr>
        <w:tc>
          <w:tcPr>
            <w:tcW w:w="4077" w:type="dxa"/>
            <w:noWrap/>
          </w:tcPr>
          <w:p w14:paraId="5D6F342A" w14:textId="77777777" w:rsidR="00D25F02" w:rsidRPr="002A764A" w:rsidRDefault="00D25F02" w:rsidP="00D25F02">
            <w:r w:rsidRPr="00871605">
              <w:t>6.132  Cuentas acreedoras y deudoras por operaciones de reaseguro</w:t>
            </w:r>
          </w:p>
        </w:tc>
        <w:tc>
          <w:tcPr>
            <w:tcW w:w="4820" w:type="dxa"/>
          </w:tcPr>
          <w:p w14:paraId="0E312A5E" w14:textId="77777777" w:rsidR="00D25F02" w:rsidRPr="002A764A" w:rsidRDefault="00D25F02" w:rsidP="00D25F02">
            <w:r w:rsidRPr="00871605">
              <w:t>20600000000000</w:t>
            </w:r>
          </w:p>
        </w:tc>
        <w:tc>
          <w:tcPr>
            <w:tcW w:w="5245" w:type="dxa"/>
          </w:tcPr>
          <w:p w14:paraId="0F331C56" w14:textId="77777777" w:rsidR="00D25F02" w:rsidRPr="002A764A" w:rsidRDefault="00D25F02" w:rsidP="00D25F02">
            <w:r w:rsidRPr="00871605">
              <w:t>[A]TotalCuentasAcreedorasDeudorasOperacionesReaseguroPasivo- [A]TotalCuentasAcreedorasDeudorasOperacionesReaseguroActivo</w:t>
            </w:r>
          </w:p>
        </w:tc>
      </w:tr>
      <w:tr w:rsidR="00D25F02" w:rsidRPr="00DA6959" w14:paraId="03FB806B" w14:textId="77777777" w:rsidTr="00D25F02">
        <w:trPr>
          <w:trHeight w:val="469"/>
        </w:trPr>
        <w:tc>
          <w:tcPr>
            <w:tcW w:w="4077" w:type="dxa"/>
            <w:noWrap/>
          </w:tcPr>
          <w:p w14:paraId="50340B1E" w14:textId="77777777" w:rsidR="00D25F02" w:rsidRPr="002A764A" w:rsidRDefault="00D25F02" w:rsidP="00D25F02">
            <w:r w:rsidRPr="00871605">
              <w:t>6.133  Cuentas acreedoras y deudoras por reaseguro cedido y retrocedido</w:t>
            </w:r>
          </w:p>
        </w:tc>
        <w:tc>
          <w:tcPr>
            <w:tcW w:w="4820" w:type="dxa"/>
          </w:tcPr>
          <w:p w14:paraId="779B52F0" w14:textId="77777777" w:rsidR="00D25F02" w:rsidRPr="002A764A" w:rsidRDefault="00D25F02" w:rsidP="00D25F02">
            <w:r w:rsidRPr="00871605">
              <w:t>20600100000000</w:t>
            </w:r>
          </w:p>
        </w:tc>
        <w:tc>
          <w:tcPr>
            <w:tcW w:w="5245" w:type="dxa"/>
          </w:tcPr>
          <w:p w14:paraId="1CC9C79D" w14:textId="77777777" w:rsidR="00D25F02" w:rsidRPr="002A764A" w:rsidRDefault="00D25F02" w:rsidP="00D25F02">
            <w:r w:rsidRPr="00871605">
              <w:t>[E]CuentasAcreedorasDeudorasReaseguroCedidoRetrocedido(Pasivo) - [E]CuentasAcreedorasDeudorasReaseguroCedidoRetrocedido (Activo)</w:t>
            </w:r>
          </w:p>
        </w:tc>
      </w:tr>
      <w:tr w:rsidR="00D25F02" w:rsidRPr="00DA6959" w14:paraId="0A8ACE8F" w14:textId="77777777" w:rsidTr="00D25F02">
        <w:trPr>
          <w:trHeight w:val="469"/>
        </w:trPr>
        <w:tc>
          <w:tcPr>
            <w:tcW w:w="4077" w:type="dxa"/>
            <w:noWrap/>
          </w:tcPr>
          <w:p w14:paraId="627A4D0E" w14:textId="77777777" w:rsidR="00D25F02" w:rsidRPr="002A764A" w:rsidRDefault="00D25F02" w:rsidP="00D25F02">
            <w:r w:rsidRPr="00871605">
              <w:t>6.134  Cuentas acreedoras y deudoras por reaseguro aceptado</w:t>
            </w:r>
          </w:p>
        </w:tc>
        <w:tc>
          <w:tcPr>
            <w:tcW w:w="4820" w:type="dxa"/>
          </w:tcPr>
          <w:p w14:paraId="08EAF72B" w14:textId="77777777" w:rsidR="00D25F02" w:rsidRPr="002A764A" w:rsidRDefault="00D25F02" w:rsidP="00D25F02">
            <w:r w:rsidRPr="00871605">
              <w:t>20600200000000</w:t>
            </w:r>
          </w:p>
        </w:tc>
        <w:tc>
          <w:tcPr>
            <w:tcW w:w="5245" w:type="dxa"/>
          </w:tcPr>
          <w:p w14:paraId="3918E15F" w14:textId="77777777" w:rsidR="00D25F02" w:rsidRPr="002A764A" w:rsidRDefault="00D25F02" w:rsidP="00D25F02">
            <w:r w:rsidRPr="00871605">
              <w:t>[E]CuentasAcreedorasDeudorasReaseguroAceptado (Pasivo) -[E]CuentasAcreedorasDeudorasReaseguroAceptado (Activo)</w:t>
            </w:r>
          </w:p>
        </w:tc>
      </w:tr>
      <w:tr w:rsidR="00D25F02" w:rsidRPr="00DA6959" w14:paraId="76BE398E" w14:textId="77777777" w:rsidTr="00D25F02">
        <w:trPr>
          <w:trHeight w:val="469"/>
        </w:trPr>
        <w:tc>
          <w:tcPr>
            <w:tcW w:w="4077" w:type="dxa"/>
            <w:noWrap/>
          </w:tcPr>
          <w:p w14:paraId="0A22FDA6" w14:textId="77777777" w:rsidR="00D25F02" w:rsidRPr="002A764A" w:rsidRDefault="00D25F02" w:rsidP="00D25F02">
            <w:r w:rsidRPr="00871605">
              <w:t>6.135  Cuentas por pagar y provisiones</w:t>
            </w:r>
          </w:p>
        </w:tc>
        <w:tc>
          <w:tcPr>
            <w:tcW w:w="4820" w:type="dxa"/>
          </w:tcPr>
          <w:p w14:paraId="7B697788" w14:textId="77777777" w:rsidR="00D25F02" w:rsidRPr="002A764A" w:rsidRDefault="00D25F02" w:rsidP="00D25F02">
            <w:r w:rsidRPr="00871605">
              <w:t>20400000000000</w:t>
            </w:r>
          </w:p>
        </w:tc>
        <w:tc>
          <w:tcPr>
            <w:tcW w:w="5245" w:type="dxa"/>
          </w:tcPr>
          <w:p w14:paraId="181B9F62" w14:textId="77777777" w:rsidR="00D25F02" w:rsidRPr="002A764A" w:rsidRDefault="00D25F02" w:rsidP="00D25F02">
            <w:r w:rsidRPr="00871605">
              <w:t>[A]TotalCuentasPagarProv- [E]OtrasCuentasPorCobrar</w:t>
            </w:r>
          </w:p>
        </w:tc>
      </w:tr>
      <w:tr w:rsidR="00D25F02" w:rsidRPr="00DA6959" w14:paraId="574DE09E" w14:textId="77777777" w:rsidTr="00D25F02">
        <w:trPr>
          <w:trHeight w:val="469"/>
        </w:trPr>
        <w:tc>
          <w:tcPr>
            <w:tcW w:w="4077" w:type="dxa"/>
            <w:noWrap/>
          </w:tcPr>
          <w:p w14:paraId="7AB2FD4F" w14:textId="77777777" w:rsidR="00D25F02" w:rsidRPr="002A764A" w:rsidRDefault="00D25F02" w:rsidP="00D25F02">
            <w:r w:rsidRPr="00871605">
              <w:t>6.136  Patrimonio</w:t>
            </w:r>
          </w:p>
        </w:tc>
        <w:tc>
          <w:tcPr>
            <w:tcW w:w="4820" w:type="dxa"/>
          </w:tcPr>
          <w:p w14:paraId="3FACC24D" w14:textId="77777777" w:rsidR="00D25F02" w:rsidRPr="002A764A" w:rsidRDefault="00D25F02" w:rsidP="00D25F02">
            <w:r w:rsidRPr="00871605">
              <w:t>30000000000000+(50000000000000 - 40000000000000)</w:t>
            </w:r>
          </w:p>
        </w:tc>
        <w:tc>
          <w:tcPr>
            <w:tcW w:w="5245" w:type="dxa"/>
          </w:tcPr>
          <w:p w14:paraId="61A6CE86" w14:textId="77777777" w:rsidR="00D25F02" w:rsidRPr="002A764A" w:rsidRDefault="00D25F02" w:rsidP="00D25F02">
            <w:r w:rsidRPr="00871605">
              <w:t>[A]TotalPatrimonio</w:t>
            </w:r>
          </w:p>
        </w:tc>
      </w:tr>
      <w:tr w:rsidR="00D25F02" w:rsidRPr="00DA6959" w14:paraId="319EBDA8" w14:textId="77777777" w:rsidTr="00D25F02">
        <w:trPr>
          <w:trHeight w:val="469"/>
        </w:trPr>
        <w:tc>
          <w:tcPr>
            <w:tcW w:w="4077" w:type="dxa"/>
            <w:noWrap/>
          </w:tcPr>
          <w:p w14:paraId="61AEE37D" w14:textId="77777777" w:rsidR="00D25F02" w:rsidRPr="002A764A" w:rsidRDefault="00D25F02" w:rsidP="00D25F02">
            <w:r w:rsidRPr="00871605">
              <w:t>6.137  Resultado del período</w:t>
            </w:r>
          </w:p>
        </w:tc>
        <w:tc>
          <w:tcPr>
            <w:tcW w:w="4820" w:type="dxa"/>
          </w:tcPr>
          <w:p w14:paraId="0D5A274D" w14:textId="77777777" w:rsidR="00D25F02" w:rsidRPr="002A764A" w:rsidRDefault="00D25F02" w:rsidP="00D25F02">
            <w:r w:rsidRPr="00871605">
              <w:t>(50000000000000 - 40000000000000)</w:t>
            </w:r>
          </w:p>
        </w:tc>
        <w:tc>
          <w:tcPr>
            <w:tcW w:w="5245" w:type="dxa"/>
          </w:tcPr>
          <w:p w14:paraId="56A2763C" w14:textId="77777777" w:rsidR="00D25F02" w:rsidRPr="002A764A" w:rsidRDefault="00D25F02" w:rsidP="00D25F02">
            <w:r w:rsidRPr="00871605">
              <w:t>[A]TotalResPeriodo</w:t>
            </w:r>
          </w:p>
        </w:tc>
      </w:tr>
      <w:tr w:rsidR="007171DA" w:rsidRPr="00DA6959" w14:paraId="4295C328" w14:textId="77777777" w:rsidTr="00835D6E">
        <w:trPr>
          <w:trHeight w:val="469"/>
        </w:trPr>
        <w:tc>
          <w:tcPr>
            <w:tcW w:w="14142" w:type="dxa"/>
            <w:gridSpan w:val="3"/>
            <w:shd w:val="clear" w:color="auto" w:fill="92CDDC" w:themeFill="accent5" w:themeFillTint="99"/>
            <w:noWrap/>
            <w:vAlign w:val="center"/>
          </w:tcPr>
          <w:p w14:paraId="31DE920D" w14:textId="77777777" w:rsidR="007171DA" w:rsidRPr="00142F5F" w:rsidRDefault="00142F5F" w:rsidP="00142F5F">
            <w:pPr>
              <w:jc w:val="center"/>
              <w:rPr>
                <w:b/>
                <w:bCs/>
              </w:rPr>
            </w:pPr>
            <w:r w:rsidRPr="00142F5F">
              <w:rPr>
                <w:b/>
                <w:bCs/>
              </w:rPr>
              <w:lastRenderedPageBreak/>
              <w:t>7.</w:t>
            </w:r>
            <w:r w:rsidR="00B361D7">
              <w:rPr>
                <w:b/>
                <w:bCs/>
              </w:rPr>
              <w:t xml:space="preserve"> </w:t>
            </w:r>
            <w:r w:rsidR="007171DA" w:rsidRPr="00142F5F">
              <w:rPr>
                <w:b/>
                <w:bCs/>
              </w:rPr>
              <w:t>Estado de R</w:t>
            </w:r>
            <w:r w:rsidR="00835D6E" w:rsidRPr="00142F5F">
              <w:rPr>
                <w:b/>
                <w:bCs/>
              </w:rPr>
              <w:t>esultados</w:t>
            </w:r>
          </w:p>
        </w:tc>
      </w:tr>
      <w:tr w:rsidR="00835D6E" w:rsidRPr="00DA6959" w14:paraId="2B4285B1" w14:textId="77777777" w:rsidTr="00D25F02">
        <w:trPr>
          <w:trHeight w:val="469"/>
        </w:trPr>
        <w:tc>
          <w:tcPr>
            <w:tcW w:w="4077" w:type="dxa"/>
            <w:noWrap/>
          </w:tcPr>
          <w:p w14:paraId="066CA57C" w14:textId="77777777" w:rsidR="00835D6E" w:rsidRPr="002A764A" w:rsidRDefault="00835D6E" w:rsidP="00835D6E">
            <w:r w:rsidRPr="008B1423">
              <w:t>7.1  Utilidad (Pérdida) neta del período</w:t>
            </w:r>
          </w:p>
        </w:tc>
        <w:tc>
          <w:tcPr>
            <w:tcW w:w="4820" w:type="dxa"/>
          </w:tcPr>
          <w:p w14:paraId="11153242" w14:textId="77777777" w:rsidR="00835D6E" w:rsidRPr="002A764A" w:rsidRDefault="00835D6E" w:rsidP="00835D6E">
            <w:r w:rsidRPr="008B1423">
              <w:t>50000000000000 -  40000000000000</w:t>
            </w:r>
          </w:p>
        </w:tc>
        <w:tc>
          <w:tcPr>
            <w:tcW w:w="5245" w:type="dxa"/>
          </w:tcPr>
          <w:p w14:paraId="7535C7E5" w14:textId="77777777" w:rsidR="00835D6E" w:rsidRPr="002A764A" w:rsidRDefault="00835D6E" w:rsidP="00835D6E">
            <w:r w:rsidRPr="008B1423">
              <w:t>[A] UtilidadNetaPeriodo</w:t>
            </w:r>
          </w:p>
        </w:tc>
      </w:tr>
      <w:tr w:rsidR="00835D6E" w:rsidRPr="00DA6959" w14:paraId="1D63B75A" w14:textId="77777777" w:rsidTr="00D25F02">
        <w:trPr>
          <w:trHeight w:val="469"/>
        </w:trPr>
        <w:tc>
          <w:tcPr>
            <w:tcW w:w="4077" w:type="dxa"/>
            <w:noWrap/>
          </w:tcPr>
          <w:p w14:paraId="320FA78D" w14:textId="77777777" w:rsidR="00835D6E" w:rsidRPr="002A764A" w:rsidRDefault="00835D6E" w:rsidP="00835D6E">
            <w:r w:rsidRPr="008B1423">
              <w:t>7.2  Primas netas de extornos y anulaciones, SeguroDirecto</w:t>
            </w:r>
          </w:p>
        </w:tc>
        <w:tc>
          <w:tcPr>
            <w:tcW w:w="4820" w:type="dxa"/>
          </w:tcPr>
          <w:p w14:paraId="1D9B944E" w14:textId="77777777" w:rsidR="00835D6E" w:rsidRPr="002A764A" w:rsidRDefault="00835D6E" w:rsidP="00835D6E">
            <w:r w:rsidRPr="008B1423">
              <w:t>50200100000000</w:t>
            </w:r>
          </w:p>
        </w:tc>
        <w:tc>
          <w:tcPr>
            <w:tcW w:w="5245" w:type="dxa"/>
          </w:tcPr>
          <w:p w14:paraId="74954422" w14:textId="77777777" w:rsidR="00835D6E" w:rsidRPr="002A764A" w:rsidRDefault="00835D6E" w:rsidP="00835D6E">
            <w:r w:rsidRPr="008B1423">
              <w:t>[E] NetasExtornosYAnulacionesSeguroDirecto</w:t>
            </w:r>
          </w:p>
        </w:tc>
      </w:tr>
      <w:tr w:rsidR="00835D6E" w:rsidRPr="00DA6959" w14:paraId="1B0D5B34" w14:textId="77777777" w:rsidTr="00D25F02">
        <w:trPr>
          <w:trHeight w:val="469"/>
        </w:trPr>
        <w:tc>
          <w:tcPr>
            <w:tcW w:w="4077" w:type="dxa"/>
            <w:noWrap/>
          </w:tcPr>
          <w:p w14:paraId="157DB9DC" w14:textId="77777777" w:rsidR="00835D6E" w:rsidRPr="002A764A" w:rsidRDefault="00835D6E" w:rsidP="00835D6E">
            <w:r w:rsidRPr="008B1423">
              <w:t>7.3  Primas netas de extornos y anulaciones, Reaseguro Aceptado</w:t>
            </w:r>
          </w:p>
        </w:tc>
        <w:tc>
          <w:tcPr>
            <w:tcW w:w="4820" w:type="dxa"/>
          </w:tcPr>
          <w:p w14:paraId="134FEF50" w14:textId="77777777" w:rsidR="00835D6E" w:rsidRPr="002A764A" w:rsidRDefault="00835D6E" w:rsidP="00835D6E">
            <w:r w:rsidRPr="008B1423">
              <w:t>50200200000000</w:t>
            </w:r>
          </w:p>
        </w:tc>
        <w:tc>
          <w:tcPr>
            <w:tcW w:w="5245" w:type="dxa"/>
          </w:tcPr>
          <w:p w14:paraId="7C9C80FD" w14:textId="77777777" w:rsidR="00835D6E" w:rsidRPr="002A764A" w:rsidRDefault="00835D6E" w:rsidP="00835D6E">
            <w:r w:rsidRPr="008B1423">
              <w:t>[E] NetasExtornosYAnulacionesReaseguroAceptado</w:t>
            </w:r>
          </w:p>
        </w:tc>
      </w:tr>
      <w:tr w:rsidR="00835D6E" w:rsidRPr="00DA6959" w14:paraId="7F123104" w14:textId="77777777" w:rsidTr="00D25F02">
        <w:trPr>
          <w:trHeight w:val="469"/>
        </w:trPr>
        <w:tc>
          <w:tcPr>
            <w:tcW w:w="4077" w:type="dxa"/>
            <w:noWrap/>
          </w:tcPr>
          <w:p w14:paraId="6A70A5F1" w14:textId="77777777" w:rsidR="00835D6E" w:rsidRPr="002A764A" w:rsidRDefault="00835D6E" w:rsidP="00835D6E">
            <w:r w:rsidRPr="008B1423">
              <w:t>7.4  Comisiones y participaciones, Seguro Directo</w:t>
            </w:r>
          </w:p>
        </w:tc>
        <w:tc>
          <w:tcPr>
            <w:tcW w:w="4820" w:type="dxa"/>
          </w:tcPr>
          <w:p w14:paraId="7E9AF666" w14:textId="77777777" w:rsidR="00835D6E" w:rsidRPr="002A764A" w:rsidRDefault="00835D6E" w:rsidP="00835D6E">
            <w:r w:rsidRPr="008B1423">
              <w:t>50300100000000</w:t>
            </w:r>
          </w:p>
        </w:tc>
        <w:tc>
          <w:tcPr>
            <w:tcW w:w="5245" w:type="dxa"/>
          </w:tcPr>
          <w:p w14:paraId="19EB9DD2" w14:textId="77777777" w:rsidR="00835D6E" w:rsidRPr="002A764A" w:rsidRDefault="00835D6E" w:rsidP="00835D6E">
            <w:r w:rsidRPr="008B1423">
              <w:t>[E] ComisionesParticipacionesSeguroDirecto</w:t>
            </w:r>
          </w:p>
        </w:tc>
      </w:tr>
      <w:tr w:rsidR="00835D6E" w:rsidRPr="00DA6959" w14:paraId="40850E22" w14:textId="77777777" w:rsidTr="00D25F02">
        <w:trPr>
          <w:trHeight w:val="469"/>
        </w:trPr>
        <w:tc>
          <w:tcPr>
            <w:tcW w:w="4077" w:type="dxa"/>
            <w:noWrap/>
          </w:tcPr>
          <w:p w14:paraId="77EF5B57" w14:textId="77777777" w:rsidR="00835D6E" w:rsidRPr="002A764A" w:rsidRDefault="00835D6E" w:rsidP="00835D6E">
            <w:r w:rsidRPr="008B1423">
              <w:t>7.5  Comisiones y participaciones, Reaseguro Aceptado</w:t>
            </w:r>
          </w:p>
        </w:tc>
        <w:tc>
          <w:tcPr>
            <w:tcW w:w="4820" w:type="dxa"/>
          </w:tcPr>
          <w:p w14:paraId="3490003B" w14:textId="77777777" w:rsidR="00835D6E" w:rsidRPr="002A764A" w:rsidRDefault="00835D6E" w:rsidP="00835D6E">
            <w:r w:rsidRPr="008B1423">
              <w:t>50300200000000</w:t>
            </w:r>
          </w:p>
        </w:tc>
        <w:tc>
          <w:tcPr>
            <w:tcW w:w="5245" w:type="dxa"/>
          </w:tcPr>
          <w:p w14:paraId="1365B95E" w14:textId="77777777" w:rsidR="00835D6E" w:rsidRPr="002A764A" w:rsidRDefault="00835D6E" w:rsidP="00835D6E">
            <w:r w:rsidRPr="008B1423">
              <w:t>[E]ComisionesParticipacionesReaseguroAceptado</w:t>
            </w:r>
          </w:p>
        </w:tc>
      </w:tr>
      <w:tr w:rsidR="00835D6E" w:rsidRPr="00DA6959" w14:paraId="4F68B4C7" w14:textId="77777777" w:rsidTr="00D25F02">
        <w:trPr>
          <w:trHeight w:val="469"/>
        </w:trPr>
        <w:tc>
          <w:tcPr>
            <w:tcW w:w="4077" w:type="dxa"/>
            <w:noWrap/>
          </w:tcPr>
          <w:p w14:paraId="4B7C1707" w14:textId="77777777" w:rsidR="00835D6E" w:rsidRPr="002A764A" w:rsidRDefault="00835D6E" w:rsidP="00835D6E">
            <w:r w:rsidRPr="008B1423">
              <w:t>7.6  Siniestros y gastos recuperados, Seguro Directo</w:t>
            </w:r>
          </w:p>
        </w:tc>
        <w:tc>
          <w:tcPr>
            <w:tcW w:w="4820" w:type="dxa"/>
          </w:tcPr>
          <w:p w14:paraId="728C37DD" w14:textId="77777777" w:rsidR="00835D6E" w:rsidRPr="002A764A" w:rsidRDefault="00835D6E" w:rsidP="00835D6E">
            <w:r w:rsidRPr="008B1423">
              <w:t>50400100000000</w:t>
            </w:r>
          </w:p>
        </w:tc>
        <w:tc>
          <w:tcPr>
            <w:tcW w:w="5245" w:type="dxa"/>
          </w:tcPr>
          <w:p w14:paraId="08480EB4" w14:textId="77777777" w:rsidR="00835D6E" w:rsidRPr="002A764A" w:rsidRDefault="00835D6E" w:rsidP="00835D6E">
            <w:r w:rsidRPr="008B1423">
              <w:t>[E] SiniestrosGastosRecuperadosSeguroDirecto</w:t>
            </w:r>
          </w:p>
        </w:tc>
      </w:tr>
      <w:tr w:rsidR="00835D6E" w:rsidRPr="00DA6959" w14:paraId="57E76E70" w14:textId="77777777" w:rsidTr="00D25F02">
        <w:trPr>
          <w:trHeight w:val="469"/>
        </w:trPr>
        <w:tc>
          <w:tcPr>
            <w:tcW w:w="4077" w:type="dxa"/>
            <w:noWrap/>
          </w:tcPr>
          <w:p w14:paraId="7EEC28A1" w14:textId="77777777" w:rsidR="00835D6E" w:rsidRPr="002A764A" w:rsidRDefault="00835D6E" w:rsidP="00835D6E">
            <w:r w:rsidRPr="008B1423">
              <w:t>7.7  Siniestros y gastos recuperados, Reaseguro Aceptado</w:t>
            </w:r>
          </w:p>
        </w:tc>
        <w:tc>
          <w:tcPr>
            <w:tcW w:w="4820" w:type="dxa"/>
          </w:tcPr>
          <w:p w14:paraId="44DFAFBC" w14:textId="77777777" w:rsidR="00835D6E" w:rsidRPr="002A764A" w:rsidRDefault="00835D6E" w:rsidP="00835D6E">
            <w:r w:rsidRPr="008B1423">
              <w:t>50400200000000</w:t>
            </w:r>
          </w:p>
        </w:tc>
        <w:tc>
          <w:tcPr>
            <w:tcW w:w="5245" w:type="dxa"/>
          </w:tcPr>
          <w:p w14:paraId="546593E4" w14:textId="77777777" w:rsidR="00835D6E" w:rsidRPr="002A764A" w:rsidRDefault="00835D6E" w:rsidP="00835D6E">
            <w:r w:rsidRPr="008B1423">
              <w:t>[E] SiniestrosGastosRecuperadosReaseguroAceptado</w:t>
            </w:r>
          </w:p>
        </w:tc>
      </w:tr>
      <w:tr w:rsidR="00835D6E" w:rsidRPr="00DA6959" w14:paraId="48B422F5" w14:textId="77777777" w:rsidTr="00D25F02">
        <w:trPr>
          <w:trHeight w:val="469"/>
        </w:trPr>
        <w:tc>
          <w:tcPr>
            <w:tcW w:w="4077" w:type="dxa"/>
            <w:noWrap/>
          </w:tcPr>
          <w:p w14:paraId="6484AC02" w14:textId="77777777" w:rsidR="00835D6E" w:rsidRPr="002A764A" w:rsidRDefault="00835D6E" w:rsidP="00835D6E">
            <w:r w:rsidRPr="008B1423">
              <w:t>7.8  Siniestros pagados, seguro directo</w:t>
            </w:r>
          </w:p>
        </w:tc>
        <w:tc>
          <w:tcPr>
            <w:tcW w:w="4820" w:type="dxa"/>
          </w:tcPr>
          <w:p w14:paraId="50C7A317" w14:textId="77777777" w:rsidR="00835D6E" w:rsidRPr="002A764A" w:rsidRDefault="00835D6E" w:rsidP="00835D6E">
            <w:r w:rsidRPr="008B1423">
              <w:t>40200100000000</w:t>
            </w:r>
          </w:p>
        </w:tc>
        <w:tc>
          <w:tcPr>
            <w:tcW w:w="5245" w:type="dxa"/>
          </w:tcPr>
          <w:p w14:paraId="15C88572" w14:textId="77777777" w:rsidR="00835D6E" w:rsidRPr="002A764A" w:rsidRDefault="00835D6E" w:rsidP="00835D6E">
            <w:r w:rsidRPr="008B1423">
              <w:t>[E] SiniestrosPagadosSeguroDirecto</w:t>
            </w:r>
          </w:p>
        </w:tc>
      </w:tr>
      <w:tr w:rsidR="00835D6E" w:rsidRPr="00DA6959" w14:paraId="224DF97D" w14:textId="77777777" w:rsidTr="00D25F02">
        <w:trPr>
          <w:trHeight w:val="469"/>
        </w:trPr>
        <w:tc>
          <w:tcPr>
            <w:tcW w:w="4077" w:type="dxa"/>
            <w:noWrap/>
          </w:tcPr>
          <w:p w14:paraId="41ADE1DA" w14:textId="77777777" w:rsidR="00835D6E" w:rsidRPr="002A764A" w:rsidRDefault="00835D6E" w:rsidP="00835D6E">
            <w:r w:rsidRPr="008B1423">
              <w:t>7.9  Siniestros pagados, reaseguro aceptado</w:t>
            </w:r>
          </w:p>
        </w:tc>
        <w:tc>
          <w:tcPr>
            <w:tcW w:w="4820" w:type="dxa"/>
          </w:tcPr>
          <w:p w14:paraId="46BE41A9" w14:textId="77777777" w:rsidR="00835D6E" w:rsidRPr="002A764A" w:rsidRDefault="00835D6E" w:rsidP="00835D6E">
            <w:r w:rsidRPr="008B1423">
              <w:t>40200200000000</w:t>
            </w:r>
          </w:p>
        </w:tc>
        <w:tc>
          <w:tcPr>
            <w:tcW w:w="5245" w:type="dxa"/>
          </w:tcPr>
          <w:p w14:paraId="0BE9C597" w14:textId="77777777" w:rsidR="00835D6E" w:rsidRPr="002A764A" w:rsidRDefault="00835D6E" w:rsidP="00835D6E">
            <w:r w:rsidRPr="008B1423">
              <w:t>[E] SiniestrosPagadosReaseguroAceptado</w:t>
            </w:r>
          </w:p>
        </w:tc>
      </w:tr>
      <w:tr w:rsidR="00835D6E" w:rsidRPr="00DA6959" w14:paraId="3D540A5A" w14:textId="77777777" w:rsidTr="00D25F02">
        <w:trPr>
          <w:trHeight w:val="469"/>
        </w:trPr>
        <w:tc>
          <w:tcPr>
            <w:tcW w:w="4077" w:type="dxa"/>
            <w:noWrap/>
          </w:tcPr>
          <w:p w14:paraId="2468FCC4" w14:textId="77777777" w:rsidR="00835D6E" w:rsidRPr="002A764A" w:rsidRDefault="00835D6E" w:rsidP="00835D6E">
            <w:r w:rsidRPr="008B1423">
              <w:t>7.10  Participaciones en beneficios y extornos</w:t>
            </w:r>
          </w:p>
        </w:tc>
        <w:tc>
          <w:tcPr>
            <w:tcW w:w="4820" w:type="dxa"/>
          </w:tcPr>
          <w:p w14:paraId="6AB5A233" w14:textId="77777777" w:rsidR="00835D6E" w:rsidRPr="002A764A" w:rsidRDefault="00835D6E" w:rsidP="00835D6E">
            <w:r w:rsidRPr="008B1423">
              <w:t>40200300000000</w:t>
            </w:r>
          </w:p>
        </w:tc>
        <w:tc>
          <w:tcPr>
            <w:tcW w:w="5245" w:type="dxa"/>
          </w:tcPr>
          <w:p w14:paraId="551C64CE" w14:textId="77777777" w:rsidR="00835D6E" w:rsidRPr="002A764A" w:rsidRDefault="00835D6E" w:rsidP="00835D6E">
            <w:r w:rsidRPr="008B1423">
              <w:t>[E] BeneficiosExtornos</w:t>
            </w:r>
          </w:p>
        </w:tc>
      </w:tr>
      <w:tr w:rsidR="00835D6E" w:rsidRPr="00DA6959" w14:paraId="59B22E7F" w14:textId="77777777" w:rsidTr="00D25F02">
        <w:trPr>
          <w:trHeight w:val="469"/>
        </w:trPr>
        <w:tc>
          <w:tcPr>
            <w:tcW w:w="4077" w:type="dxa"/>
            <w:noWrap/>
          </w:tcPr>
          <w:p w14:paraId="5C1DFE87" w14:textId="77777777" w:rsidR="00835D6E" w:rsidRPr="002A764A" w:rsidRDefault="00835D6E" w:rsidP="00835D6E">
            <w:r w:rsidRPr="008B1423">
              <w:t>7.11  Gasto por comisiones, seguro directo</w:t>
            </w:r>
          </w:p>
        </w:tc>
        <w:tc>
          <w:tcPr>
            <w:tcW w:w="4820" w:type="dxa"/>
          </w:tcPr>
          <w:p w14:paraId="05BA6719" w14:textId="77777777" w:rsidR="00835D6E" w:rsidRPr="002A764A" w:rsidRDefault="00835D6E" w:rsidP="00835D6E">
            <w:r w:rsidRPr="008B1423">
              <w:t>40300100000000</w:t>
            </w:r>
          </w:p>
        </w:tc>
        <w:tc>
          <w:tcPr>
            <w:tcW w:w="5245" w:type="dxa"/>
          </w:tcPr>
          <w:p w14:paraId="5B11ECB1" w14:textId="77777777" w:rsidR="00835D6E" w:rsidRPr="002A764A" w:rsidRDefault="00835D6E" w:rsidP="00835D6E">
            <w:r w:rsidRPr="008B1423">
              <w:t>[E] GastoComisionesSeguroDirecto</w:t>
            </w:r>
          </w:p>
        </w:tc>
      </w:tr>
      <w:tr w:rsidR="00835D6E" w:rsidRPr="00DA6959" w14:paraId="527DE191" w14:textId="77777777" w:rsidTr="00D25F02">
        <w:trPr>
          <w:trHeight w:val="469"/>
        </w:trPr>
        <w:tc>
          <w:tcPr>
            <w:tcW w:w="4077" w:type="dxa"/>
            <w:noWrap/>
          </w:tcPr>
          <w:p w14:paraId="23AEA311" w14:textId="77777777" w:rsidR="00835D6E" w:rsidRPr="002A764A" w:rsidRDefault="00835D6E" w:rsidP="00835D6E">
            <w:r w:rsidRPr="008B1423">
              <w:t xml:space="preserve">7.12  Gasto por comisiones y participaciones, reaseguro aceptado </w:t>
            </w:r>
          </w:p>
        </w:tc>
        <w:tc>
          <w:tcPr>
            <w:tcW w:w="4820" w:type="dxa"/>
          </w:tcPr>
          <w:p w14:paraId="7DB29059" w14:textId="77777777" w:rsidR="00835D6E" w:rsidRPr="002A764A" w:rsidRDefault="00835D6E" w:rsidP="00835D6E">
            <w:r w:rsidRPr="008B1423">
              <w:t>40300200000000</w:t>
            </w:r>
          </w:p>
        </w:tc>
        <w:tc>
          <w:tcPr>
            <w:tcW w:w="5245" w:type="dxa"/>
          </w:tcPr>
          <w:p w14:paraId="4658A9FB" w14:textId="77777777" w:rsidR="00835D6E" w:rsidRPr="002A764A" w:rsidRDefault="00835D6E" w:rsidP="00835D6E">
            <w:r w:rsidRPr="008B1423">
              <w:t>[E] GastoComisiones ParticipacionesReaseguroAceptado</w:t>
            </w:r>
          </w:p>
        </w:tc>
      </w:tr>
      <w:tr w:rsidR="00835D6E" w:rsidRPr="00DA6959" w14:paraId="1AD99AE8" w14:textId="77777777" w:rsidTr="00D25F02">
        <w:trPr>
          <w:trHeight w:val="469"/>
        </w:trPr>
        <w:tc>
          <w:tcPr>
            <w:tcW w:w="4077" w:type="dxa"/>
            <w:noWrap/>
          </w:tcPr>
          <w:p w14:paraId="42435A48" w14:textId="77777777" w:rsidR="00835D6E" w:rsidRPr="002A764A" w:rsidRDefault="00835D6E" w:rsidP="00835D6E">
            <w:r w:rsidRPr="008B1423">
              <w:t>7.13  Gastos de personal técnicos</w:t>
            </w:r>
          </w:p>
        </w:tc>
        <w:tc>
          <w:tcPr>
            <w:tcW w:w="4820" w:type="dxa"/>
          </w:tcPr>
          <w:p w14:paraId="2CEB577F" w14:textId="77777777" w:rsidR="00835D6E" w:rsidRPr="002A764A" w:rsidRDefault="00835D6E" w:rsidP="00835D6E">
            <w:r w:rsidRPr="008B1423">
              <w:t>40700600000000</w:t>
            </w:r>
          </w:p>
        </w:tc>
        <w:tc>
          <w:tcPr>
            <w:tcW w:w="5245" w:type="dxa"/>
          </w:tcPr>
          <w:p w14:paraId="5B8866B8" w14:textId="77777777" w:rsidR="00835D6E" w:rsidRPr="002A764A" w:rsidRDefault="00835D6E" w:rsidP="00835D6E">
            <w:r w:rsidRPr="008B1423">
              <w:t>[E]GastosPersonal</w:t>
            </w:r>
          </w:p>
        </w:tc>
      </w:tr>
      <w:tr w:rsidR="00835D6E" w:rsidRPr="00DA6959" w14:paraId="43C7A13D" w14:textId="77777777" w:rsidTr="00D25F02">
        <w:trPr>
          <w:trHeight w:val="469"/>
        </w:trPr>
        <w:tc>
          <w:tcPr>
            <w:tcW w:w="4077" w:type="dxa"/>
            <w:noWrap/>
          </w:tcPr>
          <w:p w14:paraId="291865A3" w14:textId="77777777" w:rsidR="00835D6E" w:rsidRPr="002A764A" w:rsidRDefault="00835D6E" w:rsidP="00835D6E">
            <w:r w:rsidRPr="008B1423">
              <w:t>7.14  Gastos por servicios externos técnicos</w:t>
            </w:r>
          </w:p>
        </w:tc>
        <w:tc>
          <w:tcPr>
            <w:tcW w:w="4820" w:type="dxa"/>
          </w:tcPr>
          <w:p w14:paraId="27FFF043" w14:textId="77777777" w:rsidR="00835D6E" w:rsidRPr="002A764A" w:rsidRDefault="00835D6E" w:rsidP="00835D6E">
            <w:r w:rsidRPr="008B1423">
              <w:t>40700700000000</w:t>
            </w:r>
          </w:p>
        </w:tc>
        <w:tc>
          <w:tcPr>
            <w:tcW w:w="5245" w:type="dxa"/>
          </w:tcPr>
          <w:p w14:paraId="20B11036" w14:textId="77777777" w:rsidR="00835D6E" w:rsidRPr="002A764A" w:rsidRDefault="00835D6E" w:rsidP="00835D6E">
            <w:r w:rsidRPr="008B1423">
              <w:t>[E]GastosServiciosExternos</w:t>
            </w:r>
          </w:p>
        </w:tc>
      </w:tr>
      <w:tr w:rsidR="00835D6E" w:rsidRPr="00DA6959" w14:paraId="143591B4" w14:textId="77777777" w:rsidTr="00D25F02">
        <w:trPr>
          <w:trHeight w:val="469"/>
        </w:trPr>
        <w:tc>
          <w:tcPr>
            <w:tcW w:w="4077" w:type="dxa"/>
            <w:noWrap/>
          </w:tcPr>
          <w:p w14:paraId="5C816EC9" w14:textId="77777777" w:rsidR="00835D6E" w:rsidRPr="002A764A" w:rsidRDefault="00835D6E" w:rsidP="00835D6E">
            <w:r w:rsidRPr="008B1423">
              <w:t>7.15  Gastos de movilidad y comunicaciones técnicos</w:t>
            </w:r>
          </w:p>
        </w:tc>
        <w:tc>
          <w:tcPr>
            <w:tcW w:w="4820" w:type="dxa"/>
          </w:tcPr>
          <w:p w14:paraId="6C83F5C0" w14:textId="77777777" w:rsidR="00835D6E" w:rsidRPr="002A764A" w:rsidRDefault="00835D6E" w:rsidP="00835D6E">
            <w:r w:rsidRPr="008B1423">
              <w:t>40700800000000</w:t>
            </w:r>
          </w:p>
        </w:tc>
        <w:tc>
          <w:tcPr>
            <w:tcW w:w="5245" w:type="dxa"/>
          </w:tcPr>
          <w:p w14:paraId="1D77B3B3" w14:textId="77777777" w:rsidR="00835D6E" w:rsidRPr="002A764A" w:rsidRDefault="00835D6E" w:rsidP="00835D6E">
            <w:r w:rsidRPr="008B1423">
              <w:t>[E]GastosMovilidad</w:t>
            </w:r>
          </w:p>
        </w:tc>
      </w:tr>
      <w:tr w:rsidR="00835D6E" w:rsidRPr="00DA6959" w14:paraId="27CAD8AE" w14:textId="77777777" w:rsidTr="00D25F02">
        <w:trPr>
          <w:trHeight w:val="469"/>
        </w:trPr>
        <w:tc>
          <w:tcPr>
            <w:tcW w:w="4077" w:type="dxa"/>
            <w:noWrap/>
          </w:tcPr>
          <w:p w14:paraId="6623584A" w14:textId="77777777" w:rsidR="00835D6E" w:rsidRPr="002A764A" w:rsidRDefault="00835D6E" w:rsidP="00835D6E">
            <w:r w:rsidRPr="008B1423">
              <w:t>7.16  Gastos de infraestructura técnicos</w:t>
            </w:r>
          </w:p>
        </w:tc>
        <w:tc>
          <w:tcPr>
            <w:tcW w:w="4820" w:type="dxa"/>
          </w:tcPr>
          <w:p w14:paraId="74FF0E09" w14:textId="77777777" w:rsidR="00835D6E" w:rsidRPr="002A764A" w:rsidRDefault="00835D6E" w:rsidP="00835D6E">
            <w:r w:rsidRPr="008B1423">
              <w:t>40700900000000</w:t>
            </w:r>
          </w:p>
        </w:tc>
        <w:tc>
          <w:tcPr>
            <w:tcW w:w="5245" w:type="dxa"/>
          </w:tcPr>
          <w:p w14:paraId="77CA5279" w14:textId="77777777" w:rsidR="00835D6E" w:rsidRPr="002A764A" w:rsidRDefault="00835D6E" w:rsidP="00835D6E">
            <w:r w:rsidRPr="008B1423">
              <w:t>[E]GastosInfraestructura</w:t>
            </w:r>
          </w:p>
        </w:tc>
      </w:tr>
      <w:tr w:rsidR="00835D6E" w:rsidRPr="00DA6959" w14:paraId="7B952F6E" w14:textId="77777777" w:rsidTr="00D25F02">
        <w:trPr>
          <w:trHeight w:val="469"/>
        </w:trPr>
        <w:tc>
          <w:tcPr>
            <w:tcW w:w="4077" w:type="dxa"/>
            <w:noWrap/>
          </w:tcPr>
          <w:p w14:paraId="2BE75444" w14:textId="77777777" w:rsidR="00835D6E" w:rsidRPr="002A764A" w:rsidRDefault="00835D6E" w:rsidP="00835D6E">
            <w:r w:rsidRPr="008B1423">
              <w:lastRenderedPageBreak/>
              <w:t>7.17  Gastos generales técnicos</w:t>
            </w:r>
          </w:p>
        </w:tc>
        <w:tc>
          <w:tcPr>
            <w:tcW w:w="4820" w:type="dxa"/>
          </w:tcPr>
          <w:p w14:paraId="6498925D" w14:textId="77777777" w:rsidR="00835D6E" w:rsidRPr="002A764A" w:rsidRDefault="00835D6E" w:rsidP="00835D6E">
            <w:r w:rsidRPr="008B1423">
              <w:t>40701000000000</w:t>
            </w:r>
          </w:p>
        </w:tc>
        <w:tc>
          <w:tcPr>
            <w:tcW w:w="5245" w:type="dxa"/>
          </w:tcPr>
          <w:p w14:paraId="4C33D592" w14:textId="77777777" w:rsidR="00835D6E" w:rsidRPr="002A764A" w:rsidRDefault="00835D6E" w:rsidP="00835D6E">
            <w:r w:rsidRPr="008B1423">
              <w:t>[E]GastosGenerales</w:t>
            </w:r>
          </w:p>
        </w:tc>
      </w:tr>
      <w:tr w:rsidR="00835D6E" w:rsidRPr="00DA6959" w14:paraId="38299597" w14:textId="77777777" w:rsidTr="00D25F02">
        <w:trPr>
          <w:trHeight w:val="469"/>
        </w:trPr>
        <w:tc>
          <w:tcPr>
            <w:tcW w:w="4077" w:type="dxa"/>
            <w:noWrap/>
          </w:tcPr>
          <w:p w14:paraId="254996A8" w14:textId="77777777" w:rsidR="00835D6E" w:rsidRPr="002A764A" w:rsidRDefault="00835D6E" w:rsidP="00835D6E">
            <w:r w:rsidRPr="008B1423">
              <w:t>7.18  Primas cedidas, Reaseguro Cedido</w:t>
            </w:r>
          </w:p>
        </w:tc>
        <w:tc>
          <w:tcPr>
            <w:tcW w:w="4820" w:type="dxa"/>
          </w:tcPr>
          <w:p w14:paraId="13258313" w14:textId="77777777" w:rsidR="00835D6E" w:rsidRPr="002A764A" w:rsidRDefault="00835D6E" w:rsidP="00835D6E">
            <w:r w:rsidRPr="008B1423">
              <w:t>40400100000000</w:t>
            </w:r>
          </w:p>
        </w:tc>
        <w:tc>
          <w:tcPr>
            <w:tcW w:w="5245" w:type="dxa"/>
          </w:tcPr>
          <w:p w14:paraId="212233CA" w14:textId="77777777" w:rsidR="00835D6E" w:rsidRPr="002A764A" w:rsidRDefault="00835D6E" w:rsidP="00835D6E">
            <w:r w:rsidRPr="008B1423">
              <w:t>[E] Reaseguro Cedido</w:t>
            </w:r>
          </w:p>
        </w:tc>
      </w:tr>
      <w:tr w:rsidR="00835D6E" w:rsidRPr="00DA6959" w14:paraId="385B2E51" w14:textId="77777777" w:rsidTr="00D25F02">
        <w:trPr>
          <w:trHeight w:val="469"/>
        </w:trPr>
        <w:tc>
          <w:tcPr>
            <w:tcW w:w="4077" w:type="dxa"/>
            <w:noWrap/>
          </w:tcPr>
          <w:p w14:paraId="2E5C8717" w14:textId="77777777" w:rsidR="00835D6E" w:rsidRPr="002A764A" w:rsidRDefault="00835D6E" w:rsidP="00835D6E">
            <w:r w:rsidRPr="008B1423">
              <w:t>7.19  Primas cedidas, Reaseguro Retrocedido</w:t>
            </w:r>
          </w:p>
        </w:tc>
        <w:tc>
          <w:tcPr>
            <w:tcW w:w="4820" w:type="dxa"/>
          </w:tcPr>
          <w:p w14:paraId="2EB750E7" w14:textId="77777777" w:rsidR="00835D6E" w:rsidRPr="002A764A" w:rsidRDefault="00835D6E" w:rsidP="00835D6E">
            <w:r w:rsidRPr="008B1423">
              <w:t>40400200000000</w:t>
            </w:r>
          </w:p>
        </w:tc>
        <w:tc>
          <w:tcPr>
            <w:tcW w:w="5245" w:type="dxa"/>
          </w:tcPr>
          <w:p w14:paraId="49A775B3" w14:textId="77777777" w:rsidR="00835D6E" w:rsidRPr="002A764A" w:rsidRDefault="00835D6E" w:rsidP="00835D6E">
            <w:r w:rsidRPr="008B1423">
              <w:t>[E] ReaseguroRetrocedido</w:t>
            </w:r>
          </w:p>
        </w:tc>
      </w:tr>
      <w:tr w:rsidR="00835D6E" w:rsidRPr="00DA6959" w14:paraId="74BE1F27" w14:textId="77777777" w:rsidTr="00D25F02">
        <w:trPr>
          <w:trHeight w:val="469"/>
        </w:trPr>
        <w:tc>
          <w:tcPr>
            <w:tcW w:w="4077" w:type="dxa"/>
            <w:noWrap/>
          </w:tcPr>
          <w:p w14:paraId="1D0CAE8C" w14:textId="77777777" w:rsidR="00835D6E" w:rsidRPr="002A764A" w:rsidRDefault="00835D6E" w:rsidP="00835D6E">
            <w:r w:rsidRPr="008B1423">
              <w:t>7.20  Ajustes a las provisiones técnicas</w:t>
            </w:r>
          </w:p>
        </w:tc>
        <w:tc>
          <w:tcPr>
            <w:tcW w:w="4820" w:type="dxa"/>
          </w:tcPr>
          <w:p w14:paraId="0A90F187" w14:textId="77777777" w:rsidR="00835D6E" w:rsidRPr="002A764A" w:rsidRDefault="00835D6E" w:rsidP="00835D6E">
            <w:r w:rsidRPr="008B1423">
              <w:t>50700100000000</w:t>
            </w:r>
          </w:p>
        </w:tc>
        <w:tc>
          <w:tcPr>
            <w:tcW w:w="5245" w:type="dxa"/>
          </w:tcPr>
          <w:p w14:paraId="758E7226" w14:textId="77777777" w:rsidR="00835D6E" w:rsidRPr="002A764A" w:rsidRDefault="00835D6E" w:rsidP="00835D6E">
            <w:r w:rsidRPr="008B1423">
              <w:t>[E] AjustesProvisionesTecnicas</w:t>
            </w:r>
          </w:p>
        </w:tc>
      </w:tr>
      <w:tr w:rsidR="00835D6E" w:rsidRPr="00DA6959" w14:paraId="260409EC" w14:textId="77777777" w:rsidTr="00D25F02">
        <w:trPr>
          <w:trHeight w:val="469"/>
        </w:trPr>
        <w:tc>
          <w:tcPr>
            <w:tcW w:w="4077" w:type="dxa"/>
            <w:noWrap/>
          </w:tcPr>
          <w:p w14:paraId="3CBE050B" w14:textId="77777777" w:rsidR="00835D6E" w:rsidRPr="002A764A" w:rsidRDefault="00835D6E" w:rsidP="00835D6E">
            <w:r w:rsidRPr="008B1423">
              <w:t>7.21  Ajustes a las provisiones técnicas</w:t>
            </w:r>
          </w:p>
        </w:tc>
        <w:tc>
          <w:tcPr>
            <w:tcW w:w="4820" w:type="dxa"/>
          </w:tcPr>
          <w:p w14:paraId="60D443CC" w14:textId="77777777" w:rsidR="00835D6E" w:rsidRPr="002A764A" w:rsidRDefault="00835D6E" w:rsidP="00835D6E">
            <w:r w:rsidRPr="008B1423">
              <w:t>40800100000000</w:t>
            </w:r>
          </w:p>
        </w:tc>
        <w:tc>
          <w:tcPr>
            <w:tcW w:w="5245" w:type="dxa"/>
          </w:tcPr>
          <w:p w14:paraId="4A39C9EB" w14:textId="77777777" w:rsidR="00835D6E" w:rsidRPr="002A764A" w:rsidRDefault="00835D6E" w:rsidP="00835D6E">
            <w:r w:rsidRPr="008B1423">
              <w:t>E] AjustesProvisionesTecnicas</w:t>
            </w:r>
          </w:p>
        </w:tc>
      </w:tr>
      <w:tr w:rsidR="00835D6E" w:rsidRPr="00DA6959" w14:paraId="01503246" w14:textId="77777777" w:rsidTr="00D25F02">
        <w:trPr>
          <w:trHeight w:val="469"/>
        </w:trPr>
        <w:tc>
          <w:tcPr>
            <w:tcW w:w="4077" w:type="dxa"/>
            <w:noWrap/>
          </w:tcPr>
          <w:p w14:paraId="03FD7C81" w14:textId="77777777" w:rsidR="00835D6E" w:rsidRPr="002A764A" w:rsidRDefault="00835D6E" w:rsidP="00835D6E">
            <w:r w:rsidRPr="008B1423">
              <w:t>7.22  Ingresos financieros por disponibilidades</w:t>
            </w:r>
          </w:p>
        </w:tc>
        <w:tc>
          <w:tcPr>
            <w:tcW w:w="4820" w:type="dxa"/>
          </w:tcPr>
          <w:p w14:paraId="2E9E0534" w14:textId="77777777" w:rsidR="00835D6E" w:rsidRPr="002A764A" w:rsidRDefault="00835D6E" w:rsidP="00835D6E">
            <w:r w:rsidRPr="008B1423">
              <w:t>50100100000000</w:t>
            </w:r>
          </w:p>
        </w:tc>
        <w:tc>
          <w:tcPr>
            <w:tcW w:w="5245" w:type="dxa"/>
          </w:tcPr>
          <w:p w14:paraId="7F3A7966" w14:textId="77777777" w:rsidR="00835D6E" w:rsidRPr="002A764A" w:rsidRDefault="00835D6E" w:rsidP="00835D6E">
            <w:r w:rsidRPr="008B1423">
              <w:t>[E] Disponibilidades</w:t>
            </w:r>
          </w:p>
        </w:tc>
      </w:tr>
      <w:tr w:rsidR="00835D6E" w:rsidRPr="00DA6959" w14:paraId="75A411E6" w14:textId="77777777" w:rsidTr="00D25F02">
        <w:trPr>
          <w:trHeight w:val="469"/>
        </w:trPr>
        <w:tc>
          <w:tcPr>
            <w:tcW w:w="4077" w:type="dxa"/>
            <w:noWrap/>
          </w:tcPr>
          <w:p w14:paraId="7CA55069" w14:textId="77777777" w:rsidR="00835D6E" w:rsidRPr="002A764A" w:rsidRDefault="00835D6E" w:rsidP="00835D6E">
            <w:r w:rsidRPr="008B1423">
              <w:t>7.23  Ingresos financieros por inversiones en instrumentos financieros</w:t>
            </w:r>
          </w:p>
        </w:tc>
        <w:tc>
          <w:tcPr>
            <w:tcW w:w="4820" w:type="dxa"/>
          </w:tcPr>
          <w:p w14:paraId="6D0ADA0F" w14:textId="77777777" w:rsidR="00835D6E" w:rsidRPr="002A764A" w:rsidRDefault="00835D6E" w:rsidP="00835D6E">
            <w:r w:rsidRPr="008B1423">
              <w:t>50100200000000</w:t>
            </w:r>
          </w:p>
        </w:tc>
        <w:tc>
          <w:tcPr>
            <w:tcW w:w="5245" w:type="dxa"/>
          </w:tcPr>
          <w:p w14:paraId="545C57E0" w14:textId="77777777" w:rsidR="00835D6E" w:rsidRPr="002A764A" w:rsidRDefault="00835D6E" w:rsidP="00835D6E">
            <w:r w:rsidRPr="008B1423">
              <w:t>[E] InversionesInstrumentosFinancieros</w:t>
            </w:r>
          </w:p>
        </w:tc>
      </w:tr>
      <w:tr w:rsidR="00835D6E" w:rsidRPr="00DA6959" w14:paraId="1AAD93F3" w14:textId="77777777" w:rsidTr="00D25F02">
        <w:trPr>
          <w:trHeight w:val="469"/>
        </w:trPr>
        <w:tc>
          <w:tcPr>
            <w:tcW w:w="4077" w:type="dxa"/>
            <w:noWrap/>
          </w:tcPr>
          <w:p w14:paraId="324FA97B" w14:textId="77777777" w:rsidR="00835D6E" w:rsidRPr="002A764A" w:rsidRDefault="00835D6E" w:rsidP="00835D6E">
            <w:r w:rsidRPr="008B1423">
              <w:t>7.24  Productos por cartera de credito vigente</w:t>
            </w:r>
          </w:p>
        </w:tc>
        <w:tc>
          <w:tcPr>
            <w:tcW w:w="4820" w:type="dxa"/>
          </w:tcPr>
          <w:p w14:paraId="35259027" w14:textId="77777777" w:rsidR="00835D6E" w:rsidRPr="002A764A" w:rsidRDefault="00835D6E" w:rsidP="00835D6E">
            <w:r w:rsidRPr="008B1423">
              <w:t>50100300000000</w:t>
            </w:r>
          </w:p>
        </w:tc>
        <w:tc>
          <w:tcPr>
            <w:tcW w:w="5245" w:type="dxa"/>
          </w:tcPr>
          <w:p w14:paraId="7D17F20B" w14:textId="77777777" w:rsidR="00835D6E" w:rsidRPr="002A764A" w:rsidRDefault="00835D6E" w:rsidP="00835D6E">
            <w:r w:rsidRPr="008B1423">
              <w:t>[E] ProductosCarteraCreditoVigente</w:t>
            </w:r>
          </w:p>
        </w:tc>
      </w:tr>
      <w:tr w:rsidR="00835D6E" w:rsidRPr="00DA6959" w14:paraId="73A1EDFC" w14:textId="77777777" w:rsidTr="00D25F02">
        <w:trPr>
          <w:trHeight w:val="469"/>
        </w:trPr>
        <w:tc>
          <w:tcPr>
            <w:tcW w:w="4077" w:type="dxa"/>
            <w:noWrap/>
          </w:tcPr>
          <w:p w14:paraId="10117FD0" w14:textId="77777777" w:rsidR="00835D6E" w:rsidRPr="002A764A" w:rsidRDefault="00835D6E" w:rsidP="00835D6E">
            <w:r w:rsidRPr="008B1423">
              <w:t>7.25  Productos por cartera de creditos vencida y en cobro judicial</w:t>
            </w:r>
          </w:p>
        </w:tc>
        <w:tc>
          <w:tcPr>
            <w:tcW w:w="4820" w:type="dxa"/>
          </w:tcPr>
          <w:p w14:paraId="0A60FA53" w14:textId="77777777" w:rsidR="00835D6E" w:rsidRPr="002A764A" w:rsidRDefault="00835D6E" w:rsidP="00835D6E">
            <w:r w:rsidRPr="008B1423">
              <w:t>50100400000000</w:t>
            </w:r>
          </w:p>
        </w:tc>
        <w:tc>
          <w:tcPr>
            <w:tcW w:w="5245" w:type="dxa"/>
          </w:tcPr>
          <w:p w14:paraId="456FF8A0" w14:textId="77777777" w:rsidR="00835D6E" w:rsidRPr="002A764A" w:rsidRDefault="00835D6E" w:rsidP="00835D6E">
            <w:r w:rsidRPr="008B1423">
              <w:t>[E] ProductosCarteraCreditosVencidaEnCobroJudicial</w:t>
            </w:r>
          </w:p>
        </w:tc>
      </w:tr>
      <w:tr w:rsidR="00835D6E" w:rsidRPr="00DA6959" w14:paraId="71137533" w14:textId="77777777" w:rsidTr="00D25F02">
        <w:trPr>
          <w:trHeight w:val="469"/>
        </w:trPr>
        <w:tc>
          <w:tcPr>
            <w:tcW w:w="4077" w:type="dxa"/>
            <w:noWrap/>
          </w:tcPr>
          <w:p w14:paraId="2633D0EA" w14:textId="77777777" w:rsidR="00835D6E" w:rsidRPr="002A764A" w:rsidRDefault="00835D6E" w:rsidP="00835D6E">
            <w:r w:rsidRPr="008B1423">
              <w:t>7.26  Ingresos financieros por cuentas recíprocas internas</w:t>
            </w:r>
          </w:p>
        </w:tc>
        <w:tc>
          <w:tcPr>
            <w:tcW w:w="4820" w:type="dxa"/>
          </w:tcPr>
          <w:p w14:paraId="2CE257EF" w14:textId="77777777" w:rsidR="00835D6E" w:rsidRPr="002A764A" w:rsidRDefault="00835D6E" w:rsidP="00835D6E">
            <w:r w:rsidRPr="008B1423">
              <w:t>50100500000000</w:t>
            </w:r>
          </w:p>
        </w:tc>
        <w:tc>
          <w:tcPr>
            <w:tcW w:w="5245" w:type="dxa"/>
          </w:tcPr>
          <w:p w14:paraId="025424C6" w14:textId="77777777" w:rsidR="00835D6E" w:rsidRPr="002A764A" w:rsidRDefault="00835D6E" w:rsidP="00835D6E">
            <w:r w:rsidRPr="008B1423">
              <w:t>[E] CtasReciprocasInternas</w:t>
            </w:r>
          </w:p>
        </w:tc>
      </w:tr>
      <w:tr w:rsidR="00835D6E" w:rsidRPr="00DA6959" w14:paraId="716FF5C8" w14:textId="77777777" w:rsidTr="00D25F02">
        <w:trPr>
          <w:trHeight w:val="469"/>
        </w:trPr>
        <w:tc>
          <w:tcPr>
            <w:tcW w:w="4077" w:type="dxa"/>
            <w:noWrap/>
          </w:tcPr>
          <w:p w14:paraId="12842B5B" w14:textId="77777777" w:rsidR="00835D6E" w:rsidRPr="002A764A" w:rsidRDefault="00835D6E" w:rsidP="00835D6E">
            <w:r w:rsidRPr="008B1423">
              <w:t>7.27  Ganancias por posición en instrumentos financieros derivados</w:t>
            </w:r>
          </w:p>
        </w:tc>
        <w:tc>
          <w:tcPr>
            <w:tcW w:w="4820" w:type="dxa"/>
          </w:tcPr>
          <w:p w14:paraId="737FF5FB" w14:textId="77777777" w:rsidR="00835D6E" w:rsidRPr="002A764A" w:rsidRDefault="00835D6E" w:rsidP="00835D6E">
            <w:r w:rsidRPr="008B1423">
              <w:t>50100700000000</w:t>
            </w:r>
          </w:p>
        </w:tc>
        <w:tc>
          <w:tcPr>
            <w:tcW w:w="5245" w:type="dxa"/>
          </w:tcPr>
          <w:p w14:paraId="0F0C99AB" w14:textId="77777777" w:rsidR="00835D6E" w:rsidRPr="002A764A" w:rsidRDefault="00835D6E" w:rsidP="00835D6E">
            <w:r w:rsidRPr="008B1423">
              <w:t>[E] GananciasPosicionInstrumentosFinancierosDerivados</w:t>
            </w:r>
          </w:p>
        </w:tc>
      </w:tr>
      <w:tr w:rsidR="00835D6E" w:rsidRPr="00DA6959" w14:paraId="660A8734" w14:textId="77777777" w:rsidTr="00D25F02">
        <w:trPr>
          <w:trHeight w:val="469"/>
        </w:trPr>
        <w:tc>
          <w:tcPr>
            <w:tcW w:w="4077" w:type="dxa"/>
            <w:noWrap/>
          </w:tcPr>
          <w:p w14:paraId="6F34F07D" w14:textId="77777777" w:rsidR="00835D6E" w:rsidRPr="002A764A" w:rsidRDefault="00835D6E" w:rsidP="00835D6E">
            <w:r w:rsidRPr="008B1423">
              <w:t>7.28  Ganancias por diferencial cambiario y unidades de desarrollo (UD).</w:t>
            </w:r>
          </w:p>
        </w:tc>
        <w:tc>
          <w:tcPr>
            <w:tcW w:w="4820" w:type="dxa"/>
          </w:tcPr>
          <w:p w14:paraId="5CFAEEE8" w14:textId="77777777" w:rsidR="00835D6E" w:rsidRPr="002A764A" w:rsidRDefault="00835D6E" w:rsidP="00835D6E">
            <w:r w:rsidRPr="008B1423">
              <w:t>50100800000000</w:t>
            </w:r>
          </w:p>
        </w:tc>
        <w:tc>
          <w:tcPr>
            <w:tcW w:w="5245" w:type="dxa"/>
          </w:tcPr>
          <w:p w14:paraId="21AC3218" w14:textId="77777777" w:rsidR="00835D6E" w:rsidRPr="002A764A" w:rsidRDefault="00835D6E" w:rsidP="00835D6E">
            <w:r w:rsidRPr="008B1423">
              <w:t>[E] GananciasDiferencialCambiarioYUnidadesDesarrollo</w:t>
            </w:r>
          </w:p>
        </w:tc>
      </w:tr>
      <w:tr w:rsidR="00835D6E" w:rsidRPr="00DA6959" w14:paraId="144BE448" w14:textId="77777777" w:rsidTr="00D25F02">
        <w:trPr>
          <w:trHeight w:val="469"/>
        </w:trPr>
        <w:tc>
          <w:tcPr>
            <w:tcW w:w="4077" w:type="dxa"/>
            <w:noWrap/>
          </w:tcPr>
          <w:p w14:paraId="3CF1B07B" w14:textId="77777777" w:rsidR="00835D6E" w:rsidRPr="002A764A" w:rsidRDefault="00835D6E" w:rsidP="00835D6E">
            <w:r w:rsidRPr="008B1423">
              <w:t>7.29  Otros ingresos financieros</w:t>
            </w:r>
          </w:p>
        </w:tc>
        <w:tc>
          <w:tcPr>
            <w:tcW w:w="4820" w:type="dxa"/>
          </w:tcPr>
          <w:p w14:paraId="1F0C2951" w14:textId="77777777" w:rsidR="00835D6E" w:rsidRPr="002A764A" w:rsidRDefault="00835D6E" w:rsidP="00835D6E">
            <w:r w:rsidRPr="008B1423">
              <w:t>50100900000000</w:t>
            </w:r>
          </w:p>
        </w:tc>
        <w:tc>
          <w:tcPr>
            <w:tcW w:w="5245" w:type="dxa"/>
          </w:tcPr>
          <w:p w14:paraId="3099B89B" w14:textId="77777777" w:rsidR="00835D6E" w:rsidRPr="002A764A" w:rsidRDefault="00835D6E" w:rsidP="00835D6E">
            <w:r w:rsidRPr="008B1423">
              <w:t>[E] OtrosIngresos</w:t>
            </w:r>
          </w:p>
        </w:tc>
      </w:tr>
      <w:tr w:rsidR="00835D6E" w:rsidRPr="00DA6959" w14:paraId="2E1B0DFA" w14:textId="77777777" w:rsidTr="00D25F02">
        <w:trPr>
          <w:trHeight w:val="469"/>
        </w:trPr>
        <w:tc>
          <w:tcPr>
            <w:tcW w:w="4077" w:type="dxa"/>
            <w:noWrap/>
          </w:tcPr>
          <w:p w14:paraId="3E816D0E" w14:textId="77777777" w:rsidR="00835D6E" w:rsidRPr="002A764A" w:rsidRDefault="00835D6E" w:rsidP="00835D6E">
            <w:r w:rsidRPr="008B1423">
              <w:t>7.30  Gastos financieros por obligaciones con el público</w:t>
            </w:r>
          </w:p>
        </w:tc>
        <w:tc>
          <w:tcPr>
            <w:tcW w:w="4820" w:type="dxa"/>
          </w:tcPr>
          <w:p w14:paraId="06419632" w14:textId="77777777" w:rsidR="00835D6E" w:rsidRPr="002A764A" w:rsidRDefault="00835D6E" w:rsidP="00835D6E">
            <w:r w:rsidRPr="008B1423">
              <w:t>40100100000000</w:t>
            </w:r>
          </w:p>
        </w:tc>
        <w:tc>
          <w:tcPr>
            <w:tcW w:w="5245" w:type="dxa"/>
          </w:tcPr>
          <w:p w14:paraId="1D2BA30E" w14:textId="77777777" w:rsidR="00835D6E" w:rsidRPr="002A764A" w:rsidRDefault="00835D6E" w:rsidP="00835D6E">
            <w:r w:rsidRPr="008B1423">
              <w:t>[E] ObligacionesPublico</w:t>
            </w:r>
          </w:p>
        </w:tc>
      </w:tr>
      <w:tr w:rsidR="00835D6E" w:rsidRPr="00DA6959" w14:paraId="7626178C" w14:textId="77777777" w:rsidTr="00D25F02">
        <w:trPr>
          <w:trHeight w:val="469"/>
        </w:trPr>
        <w:tc>
          <w:tcPr>
            <w:tcW w:w="4077" w:type="dxa"/>
            <w:noWrap/>
          </w:tcPr>
          <w:p w14:paraId="5EF40B02" w14:textId="77777777" w:rsidR="00835D6E" w:rsidRPr="002A764A" w:rsidRDefault="00835D6E" w:rsidP="00835D6E">
            <w:r w:rsidRPr="008B1423">
              <w:t>7.31  Gastos financieros por obligaciones con entidades financieras y no financieras</w:t>
            </w:r>
          </w:p>
        </w:tc>
        <w:tc>
          <w:tcPr>
            <w:tcW w:w="4820" w:type="dxa"/>
          </w:tcPr>
          <w:p w14:paraId="535727BD" w14:textId="77777777" w:rsidR="00835D6E" w:rsidRPr="002A764A" w:rsidRDefault="00835D6E" w:rsidP="00835D6E">
            <w:r w:rsidRPr="008B1423">
              <w:t>40100300000000</w:t>
            </w:r>
          </w:p>
        </w:tc>
        <w:tc>
          <w:tcPr>
            <w:tcW w:w="5245" w:type="dxa"/>
          </w:tcPr>
          <w:p w14:paraId="519C5999" w14:textId="77777777" w:rsidR="00835D6E" w:rsidRPr="002A764A" w:rsidRDefault="00835D6E" w:rsidP="00835D6E">
            <w:r w:rsidRPr="008B1423">
              <w:t>[E] ObligEntidadesFinancierasYNoFinancieras</w:t>
            </w:r>
          </w:p>
        </w:tc>
      </w:tr>
      <w:tr w:rsidR="00835D6E" w:rsidRPr="00DA6959" w14:paraId="0DD0B1C7" w14:textId="77777777" w:rsidTr="00D25F02">
        <w:trPr>
          <w:trHeight w:val="469"/>
        </w:trPr>
        <w:tc>
          <w:tcPr>
            <w:tcW w:w="4077" w:type="dxa"/>
            <w:noWrap/>
          </w:tcPr>
          <w:p w14:paraId="2E625550" w14:textId="77777777" w:rsidR="00835D6E" w:rsidRPr="002A764A" w:rsidRDefault="00835D6E" w:rsidP="00835D6E">
            <w:r w:rsidRPr="008B1423">
              <w:t>7.32  Gastos financieros por cuentas por pagar diversas</w:t>
            </w:r>
          </w:p>
        </w:tc>
        <w:tc>
          <w:tcPr>
            <w:tcW w:w="4820" w:type="dxa"/>
          </w:tcPr>
          <w:p w14:paraId="0D6FB6DB" w14:textId="77777777" w:rsidR="00835D6E" w:rsidRPr="002A764A" w:rsidRDefault="00835D6E" w:rsidP="00835D6E">
            <w:r w:rsidRPr="008B1423">
              <w:t>40100400000000</w:t>
            </w:r>
          </w:p>
        </w:tc>
        <w:tc>
          <w:tcPr>
            <w:tcW w:w="5245" w:type="dxa"/>
          </w:tcPr>
          <w:p w14:paraId="11C6AC67" w14:textId="77777777" w:rsidR="00835D6E" w:rsidRPr="002A764A" w:rsidRDefault="00835D6E" w:rsidP="00835D6E">
            <w:r w:rsidRPr="008B1423">
              <w:t>[E] CtasPagarDiversas</w:t>
            </w:r>
          </w:p>
        </w:tc>
      </w:tr>
      <w:tr w:rsidR="00835D6E" w:rsidRPr="00DA6959" w14:paraId="25082BA5" w14:textId="77777777" w:rsidTr="00D25F02">
        <w:trPr>
          <w:trHeight w:val="469"/>
        </w:trPr>
        <w:tc>
          <w:tcPr>
            <w:tcW w:w="4077" w:type="dxa"/>
            <w:noWrap/>
          </w:tcPr>
          <w:p w14:paraId="1A40E847" w14:textId="77777777" w:rsidR="00835D6E" w:rsidRPr="002A764A" w:rsidRDefault="00835D6E" w:rsidP="00835D6E">
            <w:r w:rsidRPr="008B1423">
              <w:t>7.33  Gastos financieros por cuentas recíprocas internas</w:t>
            </w:r>
          </w:p>
        </w:tc>
        <w:tc>
          <w:tcPr>
            <w:tcW w:w="4820" w:type="dxa"/>
          </w:tcPr>
          <w:p w14:paraId="471B9C1F" w14:textId="77777777" w:rsidR="00835D6E" w:rsidRPr="002A764A" w:rsidRDefault="00835D6E" w:rsidP="00835D6E">
            <w:r w:rsidRPr="008B1423">
              <w:t>40100500000000</w:t>
            </w:r>
          </w:p>
        </w:tc>
        <w:tc>
          <w:tcPr>
            <w:tcW w:w="5245" w:type="dxa"/>
          </w:tcPr>
          <w:p w14:paraId="0941312C" w14:textId="77777777" w:rsidR="00835D6E" w:rsidRPr="002A764A" w:rsidRDefault="00835D6E" w:rsidP="00835D6E">
            <w:r w:rsidRPr="008B1423">
              <w:t>[E] CtasReciprocasInternas</w:t>
            </w:r>
          </w:p>
        </w:tc>
      </w:tr>
      <w:tr w:rsidR="00835D6E" w:rsidRPr="00DA6959" w14:paraId="185F1F80" w14:textId="77777777" w:rsidTr="00D25F02">
        <w:trPr>
          <w:trHeight w:val="469"/>
        </w:trPr>
        <w:tc>
          <w:tcPr>
            <w:tcW w:w="4077" w:type="dxa"/>
            <w:noWrap/>
          </w:tcPr>
          <w:p w14:paraId="457F176E" w14:textId="77777777" w:rsidR="00835D6E" w:rsidRPr="002A764A" w:rsidRDefault="00835D6E" w:rsidP="00835D6E">
            <w:r w:rsidRPr="008B1423">
              <w:lastRenderedPageBreak/>
              <w:t>7.34  Gastos financieros por obligaciones subordinadas, convertibles y preferentes</w:t>
            </w:r>
          </w:p>
        </w:tc>
        <w:tc>
          <w:tcPr>
            <w:tcW w:w="4820" w:type="dxa"/>
          </w:tcPr>
          <w:p w14:paraId="37B2C388" w14:textId="77777777" w:rsidR="00835D6E" w:rsidRPr="002A764A" w:rsidRDefault="00835D6E" w:rsidP="00835D6E">
            <w:r w:rsidRPr="008B1423">
              <w:t>40100600000000</w:t>
            </w:r>
          </w:p>
        </w:tc>
        <w:tc>
          <w:tcPr>
            <w:tcW w:w="5245" w:type="dxa"/>
          </w:tcPr>
          <w:p w14:paraId="600419D0" w14:textId="77777777" w:rsidR="00835D6E" w:rsidRPr="002A764A" w:rsidRDefault="00835D6E" w:rsidP="00835D6E">
            <w:r w:rsidRPr="008B1423">
              <w:t>[E] ObligacionesSubordinadasConvertiblesPreferentes</w:t>
            </w:r>
          </w:p>
        </w:tc>
      </w:tr>
      <w:tr w:rsidR="00835D6E" w:rsidRPr="00DA6959" w14:paraId="34B182E1" w14:textId="77777777" w:rsidTr="00D25F02">
        <w:trPr>
          <w:trHeight w:val="469"/>
        </w:trPr>
        <w:tc>
          <w:tcPr>
            <w:tcW w:w="4077" w:type="dxa"/>
            <w:noWrap/>
          </w:tcPr>
          <w:p w14:paraId="14482A4C" w14:textId="77777777" w:rsidR="00835D6E" w:rsidRPr="002A764A" w:rsidRDefault="00835D6E" w:rsidP="00835D6E">
            <w:r w:rsidRPr="008B1423">
              <w:t>7.35  Pérdidas por posición en instrumentos financieros derivados</w:t>
            </w:r>
          </w:p>
        </w:tc>
        <w:tc>
          <w:tcPr>
            <w:tcW w:w="4820" w:type="dxa"/>
          </w:tcPr>
          <w:p w14:paraId="2F8B7350" w14:textId="77777777" w:rsidR="00835D6E" w:rsidRPr="002A764A" w:rsidRDefault="00835D6E" w:rsidP="00835D6E">
            <w:r w:rsidRPr="008B1423">
              <w:t>40100700000000</w:t>
            </w:r>
          </w:p>
        </w:tc>
        <w:tc>
          <w:tcPr>
            <w:tcW w:w="5245" w:type="dxa"/>
          </w:tcPr>
          <w:p w14:paraId="13D38567" w14:textId="77777777" w:rsidR="00835D6E" w:rsidRPr="002A764A" w:rsidRDefault="00835D6E" w:rsidP="00835D6E">
            <w:r w:rsidRPr="008B1423">
              <w:t>[E] PerdidasPosicionInstrumentosFinancierosDerivados</w:t>
            </w:r>
          </w:p>
        </w:tc>
      </w:tr>
      <w:tr w:rsidR="00835D6E" w:rsidRPr="00DA6959" w14:paraId="1F9D5175" w14:textId="77777777" w:rsidTr="00D25F02">
        <w:trPr>
          <w:trHeight w:val="469"/>
        </w:trPr>
        <w:tc>
          <w:tcPr>
            <w:tcW w:w="4077" w:type="dxa"/>
            <w:noWrap/>
          </w:tcPr>
          <w:p w14:paraId="18F6D000" w14:textId="77777777" w:rsidR="00835D6E" w:rsidRPr="002A764A" w:rsidRDefault="00835D6E" w:rsidP="00835D6E">
            <w:r w:rsidRPr="008B1423">
              <w:t>7.36  Pérdidas por diferencial cambiario y unidades de desarrollo (UD)</w:t>
            </w:r>
          </w:p>
        </w:tc>
        <w:tc>
          <w:tcPr>
            <w:tcW w:w="4820" w:type="dxa"/>
          </w:tcPr>
          <w:p w14:paraId="4F9656CE" w14:textId="77777777" w:rsidR="00835D6E" w:rsidRPr="002A764A" w:rsidRDefault="00835D6E" w:rsidP="00835D6E">
            <w:r w:rsidRPr="008B1423">
              <w:t>40100800000000</w:t>
            </w:r>
          </w:p>
        </w:tc>
        <w:tc>
          <w:tcPr>
            <w:tcW w:w="5245" w:type="dxa"/>
          </w:tcPr>
          <w:p w14:paraId="558D0FA0" w14:textId="77777777" w:rsidR="00835D6E" w:rsidRPr="002A764A" w:rsidRDefault="00835D6E" w:rsidP="00835D6E">
            <w:r w:rsidRPr="008B1423">
              <w:t>[E] PerdidasDiferencialCambiarioYUnidadesDesarrollo</w:t>
            </w:r>
          </w:p>
        </w:tc>
      </w:tr>
      <w:tr w:rsidR="00835D6E" w:rsidRPr="00DA6959" w14:paraId="59A146E1" w14:textId="77777777" w:rsidTr="00D25F02">
        <w:trPr>
          <w:trHeight w:val="469"/>
        </w:trPr>
        <w:tc>
          <w:tcPr>
            <w:tcW w:w="4077" w:type="dxa"/>
            <w:noWrap/>
          </w:tcPr>
          <w:p w14:paraId="714AB14B" w14:textId="77777777" w:rsidR="00835D6E" w:rsidRPr="002A764A" w:rsidRDefault="00835D6E" w:rsidP="00835D6E">
            <w:r w:rsidRPr="008B1423">
              <w:t>7.37  Otros gastos financieros</w:t>
            </w:r>
          </w:p>
        </w:tc>
        <w:tc>
          <w:tcPr>
            <w:tcW w:w="4820" w:type="dxa"/>
          </w:tcPr>
          <w:p w14:paraId="59808880" w14:textId="77777777" w:rsidR="00835D6E" w:rsidRPr="002A764A" w:rsidRDefault="00835D6E" w:rsidP="00835D6E">
            <w:r w:rsidRPr="008B1423">
              <w:t>40100900000000</w:t>
            </w:r>
          </w:p>
        </w:tc>
        <w:tc>
          <w:tcPr>
            <w:tcW w:w="5245" w:type="dxa"/>
          </w:tcPr>
          <w:p w14:paraId="330172E3" w14:textId="77777777" w:rsidR="00835D6E" w:rsidRPr="002A764A" w:rsidRDefault="00835D6E" w:rsidP="00835D6E">
            <w:r w:rsidRPr="008B1423">
              <w:t>[E] OtrosGastos</w:t>
            </w:r>
          </w:p>
        </w:tc>
      </w:tr>
      <w:tr w:rsidR="00835D6E" w:rsidRPr="00DA6959" w14:paraId="33E7BC5E" w14:textId="77777777" w:rsidTr="00D25F02">
        <w:trPr>
          <w:trHeight w:val="469"/>
        </w:trPr>
        <w:tc>
          <w:tcPr>
            <w:tcW w:w="4077" w:type="dxa"/>
            <w:noWrap/>
          </w:tcPr>
          <w:p w14:paraId="1B290C78" w14:textId="77777777" w:rsidR="00835D6E" w:rsidRPr="002A764A" w:rsidRDefault="00835D6E" w:rsidP="00835D6E">
            <w:r w:rsidRPr="008B1423">
              <w:t>7.38  Recuperaciones de activos financieros liquidados</w:t>
            </w:r>
          </w:p>
        </w:tc>
        <w:tc>
          <w:tcPr>
            <w:tcW w:w="4820" w:type="dxa"/>
          </w:tcPr>
          <w:p w14:paraId="10D00C32" w14:textId="77777777" w:rsidR="00835D6E" w:rsidRPr="002A764A" w:rsidRDefault="00835D6E" w:rsidP="00835D6E">
            <w:r w:rsidRPr="008B1423">
              <w:t>50500100000000</w:t>
            </w:r>
          </w:p>
        </w:tc>
        <w:tc>
          <w:tcPr>
            <w:tcW w:w="5245" w:type="dxa"/>
          </w:tcPr>
          <w:p w14:paraId="1870A146" w14:textId="77777777" w:rsidR="00835D6E" w:rsidRPr="002A764A" w:rsidRDefault="00835D6E" w:rsidP="00835D6E">
            <w:r w:rsidRPr="008B1423">
              <w:t>[E] RecuperacionActivosFinancierosLiquidados</w:t>
            </w:r>
          </w:p>
        </w:tc>
      </w:tr>
      <w:tr w:rsidR="00835D6E" w:rsidRPr="00DA6959" w14:paraId="27B3FF52" w14:textId="77777777" w:rsidTr="00D25F02">
        <w:trPr>
          <w:trHeight w:val="469"/>
        </w:trPr>
        <w:tc>
          <w:tcPr>
            <w:tcW w:w="4077" w:type="dxa"/>
            <w:noWrap/>
          </w:tcPr>
          <w:p w14:paraId="5C3235FE" w14:textId="77777777" w:rsidR="00835D6E" w:rsidRPr="002A764A" w:rsidRDefault="00835D6E" w:rsidP="00835D6E">
            <w:r w:rsidRPr="008B1423">
              <w:t>7.39  Disminución de estimación de cartera de créditos y primas vencidas</w:t>
            </w:r>
          </w:p>
        </w:tc>
        <w:tc>
          <w:tcPr>
            <w:tcW w:w="4820" w:type="dxa"/>
          </w:tcPr>
          <w:p w14:paraId="0D4E34EE" w14:textId="77777777" w:rsidR="00835D6E" w:rsidRPr="002A764A" w:rsidRDefault="00835D6E" w:rsidP="00835D6E">
            <w:r w:rsidRPr="008B1423">
              <w:t>50500200000000</w:t>
            </w:r>
          </w:p>
        </w:tc>
        <w:tc>
          <w:tcPr>
            <w:tcW w:w="5245" w:type="dxa"/>
          </w:tcPr>
          <w:p w14:paraId="0C515845" w14:textId="77777777" w:rsidR="00835D6E" w:rsidRPr="002A764A" w:rsidRDefault="00835D6E" w:rsidP="00835D6E">
            <w:r w:rsidRPr="008B1423">
              <w:t>[E] CarteraCreditos</w:t>
            </w:r>
          </w:p>
        </w:tc>
      </w:tr>
      <w:tr w:rsidR="00835D6E" w:rsidRPr="00DA6959" w14:paraId="792C2262" w14:textId="77777777" w:rsidTr="00D25F02">
        <w:trPr>
          <w:trHeight w:val="469"/>
        </w:trPr>
        <w:tc>
          <w:tcPr>
            <w:tcW w:w="4077" w:type="dxa"/>
            <w:noWrap/>
          </w:tcPr>
          <w:p w14:paraId="3F56C5BB" w14:textId="77777777" w:rsidR="00835D6E" w:rsidRPr="002A764A" w:rsidRDefault="00835D6E" w:rsidP="00835D6E">
            <w:r w:rsidRPr="008B1423">
              <w:t>7.40  Disminución de estimación de inversiones en instrumentos financieros</w:t>
            </w:r>
          </w:p>
        </w:tc>
        <w:tc>
          <w:tcPr>
            <w:tcW w:w="4820" w:type="dxa"/>
          </w:tcPr>
          <w:p w14:paraId="7EEC61B5" w14:textId="77777777" w:rsidR="00835D6E" w:rsidRPr="002A764A" w:rsidRDefault="00835D6E" w:rsidP="00835D6E">
            <w:r w:rsidRPr="008B1423">
              <w:t>50500300000000</w:t>
            </w:r>
          </w:p>
        </w:tc>
        <w:tc>
          <w:tcPr>
            <w:tcW w:w="5245" w:type="dxa"/>
          </w:tcPr>
          <w:p w14:paraId="4D6D6798" w14:textId="77777777" w:rsidR="00835D6E" w:rsidRPr="002A764A" w:rsidRDefault="00835D6E" w:rsidP="00835D6E">
            <w:r w:rsidRPr="008B1423">
              <w:t>[E] InversionesInstrumentosFinancieros</w:t>
            </w:r>
          </w:p>
        </w:tc>
      </w:tr>
      <w:tr w:rsidR="00835D6E" w:rsidRPr="00DA6959" w14:paraId="6EBEE3E7" w14:textId="77777777" w:rsidTr="00D25F02">
        <w:trPr>
          <w:trHeight w:val="469"/>
        </w:trPr>
        <w:tc>
          <w:tcPr>
            <w:tcW w:w="4077" w:type="dxa"/>
            <w:noWrap/>
          </w:tcPr>
          <w:p w14:paraId="2D300695" w14:textId="77777777" w:rsidR="00835D6E" w:rsidRPr="002A764A" w:rsidRDefault="00835D6E" w:rsidP="00835D6E">
            <w:r w:rsidRPr="008B1423">
              <w:t>7.41  Disminución de Provisiones</w:t>
            </w:r>
          </w:p>
        </w:tc>
        <w:tc>
          <w:tcPr>
            <w:tcW w:w="4820" w:type="dxa"/>
          </w:tcPr>
          <w:p w14:paraId="26795B12" w14:textId="77777777" w:rsidR="00835D6E" w:rsidRPr="002A764A" w:rsidRDefault="00835D6E" w:rsidP="00835D6E">
            <w:r w:rsidRPr="008B1423">
              <w:t>50500400000000</w:t>
            </w:r>
          </w:p>
        </w:tc>
        <w:tc>
          <w:tcPr>
            <w:tcW w:w="5245" w:type="dxa"/>
          </w:tcPr>
          <w:p w14:paraId="18A78C52" w14:textId="77777777" w:rsidR="00835D6E" w:rsidRPr="002A764A" w:rsidRDefault="00835D6E" w:rsidP="00835D6E">
            <w:r w:rsidRPr="008B1423">
              <w:t>[E] Provisiones</w:t>
            </w:r>
          </w:p>
        </w:tc>
      </w:tr>
      <w:tr w:rsidR="00835D6E" w:rsidRPr="00DA6959" w14:paraId="2B45819D" w14:textId="77777777" w:rsidTr="00D25F02">
        <w:trPr>
          <w:trHeight w:val="469"/>
        </w:trPr>
        <w:tc>
          <w:tcPr>
            <w:tcW w:w="4077" w:type="dxa"/>
            <w:noWrap/>
          </w:tcPr>
          <w:p w14:paraId="2C3A0503" w14:textId="77777777" w:rsidR="00835D6E" w:rsidRPr="002A764A" w:rsidRDefault="00835D6E" w:rsidP="00835D6E">
            <w:r w:rsidRPr="008B1423">
              <w:t>7.42  Comisiones por servicios</w:t>
            </w:r>
          </w:p>
        </w:tc>
        <w:tc>
          <w:tcPr>
            <w:tcW w:w="4820" w:type="dxa"/>
          </w:tcPr>
          <w:p w14:paraId="48DF13BD" w14:textId="77777777" w:rsidR="00835D6E" w:rsidRPr="002A764A" w:rsidRDefault="00835D6E" w:rsidP="00835D6E">
            <w:r w:rsidRPr="008B1423">
              <w:t>50600100000000</w:t>
            </w:r>
          </w:p>
        </w:tc>
        <w:tc>
          <w:tcPr>
            <w:tcW w:w="5245" w:type="dxa"/>
          </w:tcPr>
          <w:p w14:paraId="310516B9" w14:textId="77777777" w:rsidR="00835D6E" w:rsidRPr="002A764A" w:rsidRDefault="00835D6E" w:rsidP="00835D6E">
            <w:r w:rsidRPr="008B1423">
              <w:t>[E] ComisionesServicios</w:t>
            </w:r>
          </w:p>
        </w:tc>
      </w:tr>
      <w:tr w:rsidR="00835D6E" w:rsidRPr="00DA6959" w14:paraId="638E3F7B" w14:textId="77777777" w:rsidTr="00D25F02">
        <w:trPr>
          <w:trHeight w:val="469"/>
        </w:trPr>
        <w:tc>
          <w:tcPr>
            <w:tcW w:w="4077" w:type="dxa"/>
            <w:noWrap/>
          </w:tcPr>
          <w:p w14:paraId="248A25AD" w14:textId="77777777" w:rsidR="00835D6E" w:rsidRPr="002A764A" w:rsidRDefault="00835D6E" w:rsidP="00835D6E">
            <w:r w:rsidRPr="008B1423">
              <w:t>7.43  Ingresos por bienes mantenidos para la venta</w:t>
            </w:r>
          </w:p>
        </w:tc>
        <w:tc>
          <w:tcPr>
            <w:tcW w:w="4820" w:type="dxa"/>
          </w:tcPr>
          <w:p w14:paraId="62D415D1" w14:textId="77777777" w:rsidR="00835D6E" w:rsidRPr="002A764A" w:rsidRDefault="00835D6E" w:rsidP="00835D6E">
            <w:r w:rsidRPr="008B1423">
              <w:t>50600200000000</w:t>
            </w:r>
          </w:p>
        </w:tc>
        <w:tc>
          <w:tcPr>
            <w:tcW w:w="5245" w:type="dxa"/>
          </w:tcPr>
          <w:p w14:paraId="7D55E710" w14:textId="77777777" w:rsidR="00835D6E" w:rsidRPr="002A764A" w:rsidRDefault="00835D6E" w:rsidP="00835D6E">
            <w:r w:rsidRPr="008B1423">
              <w:t>BienesMantenidosVenta</w:t>
            </w:r>
          </w:p>
        </w:tc>
      </w:tr>
      <w:tr w:rsidR="00835D6E" w:rsidRPr="00DA6959" w14:paraId="20E482D3" w14:textId="77777777" w:rsidTr="00D25F02">
        <w:trPr>
          <w:trHeight w:val="469"/>
        </w:trPr>
        <w:tc>
          <w:tcPr>
            <w:tcW w:w="4077" w:type="dxa"/>
            <w:noWrap/>
          </w:tcPr>
          <w:p w14:paraId="63263676" w14:textId="77777777" w:rsidR="00835D6E" w:rsidRPr="002A764A" w:rsidRDefault="00835D6E" w:rsidP="00835D6E">
            <w:r w:rsidRPr="008B1423">
              <w:t>7.44  Ingresos por participaciones en el capital de otras empresas</w:t>
            </w:r>
          </w:p>
        </w:tc>
        <w:tc>
          <w:tcPr>
            <w:tcW w:w="4820" w:type="dxa"/>
          </w:tcPr>
          <w:p w14:paraId="4C043278" w14:textId="77777777" w:rsidR="00835D6E" w:rsidRPr="002A764A" w:rsidRDefault="00835D6E" w:rsidP="00835D6E">
            <w:r w:rsidRPr="008B1423">
              <w:t>50600300000000</w:t>
            </w:r>
          </w:p>
        </w:tc>
        <w:tc>
          <w:tcPr>
            <w:tcW w:w="5245" w:type="dxa"/>
          </w:tcPr>
          <w:p w14:paraId="58110B1F" w14:textId="77777777" w:rsidR="00835D6E" w:rsidRPr="002A764A" w:rsidRDefault="00835D6E" w:rsidP="00835D6E">
            <w:r w:rsidRPr="008B1423">
              <w:t>[E] ParticipacionesEnCapitalOtrasEmpresas</w:t>
            </w:r>
          </w:p>
        </w:tc>
      </w:tr>
      <w:tr w:rsidR="00835D6E" w:rsidRPr="00DA6959" w14:paraId="4B70B82C" w14:textId="77777777" w:rsidTr="00D25F02">
        <w:trPr>
          <w:trHeight w:val="469"/>
        </w:trPr>
        <w:tc>
          <w:tcPr>
            <w:tcW w:w="4077" w:type="dxa"/>
            <w:noWrap/>
          </w:tcPr>
          <w:p w14:paraId="797B94F7" w14:textId="77777777" w:rsidR="00835D6E" w:rsidRPr="002A764A" w:rsidRDefault="00835D6E" w:rsidP="00835D6E">
            <w:r w:rsidRPr="008B1423">
              <w:t>7.45  Otros ingresos con partes relacionadas</w:t>
            </w:r>
          </w:p>
        </w:tc>
        <w:tc>
          <w:tcPr>
            <w:tcW w:w="4820" w:type="dxa"/>
          </w:tcPr>
          <w:p w14:paraId="150ED067" w14:textId="77777777" w:rsidR="00835D6E" w:rsidRPr="002A764A" w:rsidRDefault="00835D6E" w:rsidP="00835D6E">
            <w:r w:rsidRPr="008B1423">
              <w:t>50600800000000</w:t>
            </w:r>
          </w:p>
        </w:tc>
        <w:tc>
          <w:tcPr>
            <w:tcW w:w="5245" w:type="dxa"/>
          </w:tcPr>
          <w:p w14:paraId="745DBEE1" w14:textId="77777777" w:rsidR="00835D6E" w:rsidRPr="002A764A" w:rsidRDefault="00835D6E" w:rsidP="00835D6E">
            <w:r w:rsidRPr="008B1423">
              <w:t>[E]OtrosPartesRelacionadas</w:t>
            </w:r>
          </w:p>
        </w:tc>
      </w:tr>
      <w:tr w:rsidR="00835D6E" w:rsidRPr="00DA6959" w14:paraId="6AA33071" w14:textId="77777777" w:rsidTr="00D25F02">
        <w:trPr>
          <w:trHeight w:val="469"/>
        </w:trPr>
        <w:tc>
          <w:tcPr>
            <w:tcW w:w="4077" w:type="dxa"/>
            <w:noWrap/>
          </w:tcPr>
          <w:p w14:paraId="3E564255" w14:textId="77777777" w:rsidR="00835D6E" w:rsidRPr="002A764A" w:rsidRDefault="00835D6E" w:rsidP="00835D6E">
            <w:r w:rsidRPr="008B1423">
              <w:t>7.46  Otros ingresos operativos</w:t>
            </w:r>
          </w:p>
        </w:tc>
        <w:tc>
          <w:tcPr>
            <w:tcW w:w="4820" w:type="dxa"/>
          </w:tcPr>
          <w:p w14:paraId="0E3B8243" w14:textId="77777777" w:rsidR="00835D6E" w:rsidRPr="002A764A" w:rsidRDefault="00835D6E" w:rsidP="00835D6E">
            <w:r w:rsidRPr="008B1423">
              <w:t>50600900000000</w:t>
            </w:r>
          </w:p>
        </w:tc>
        <w:tc>
          <w:tcPr>
            <w:tcW w:w="5245" w:type="dxa"/>
          </w:tcPr>
          <w:p w14:paraId="1C00ED7A" w14:textId="77777777" w:rsidR="00835D6E" w:rsidRPr="002A764A" w:rsidRDefault="00835D6E" w:rsidP="00835D6E">
            <w:r w:rsidRPr="008B1423">
              <w:t>[E] OtrosIngresosOperativos</w:t>
            </w:r>
          </w:p>
        </w:tc>
      </w:tr>
      <w:tr w:rsidR="00835D6E" w:rsidRPr="00DA6959" w14:paraId="7A2CCC67" w14:textId="77777777" w:rsidTr="00D25F02">
        <w:trPr>
          <w:trHeight w:val="469"/>
        </w:trPr>
        <w:tc>
          <w:tcPr>
            <w:tcW w:w="4077" w:type="dxa"/>
            <w:noWrap/>
          </w:tcPr>
          <w:p w14:paraId="11865810" w14:textId="77777777" w:rsidR="00835D6E" w:rsidRPr="002A764A" w:rsidRDefault="00835D6E" w:rsidP="00835D6E">
            <w:r w:rsidRPr="008B1423">
              <w:t>7.47  Gasto por estimación de deterioro de cartera de créditos y cuentas y comisiones por cobrar</w:t>
            </w:r>
          </w:p>
        </w:tc>
        <w:tc>
          <w:tcPr>
            <w:tcW w:w="4820" w:type="dxa"/>
          </w:tcPr>
          <w:p w14:paraId="69ED1EB3" w14:textId="77777777" w:rsidR="00835D6E" w:rsidRPr="002A764A" w:rsidRDefault="00835D6E" w:rsidP="00835D6E">
            <w:r w:rsidRPr="008B1423">
              <w:t>40500100000000</w:t>
            </w:r>
          </w:p>
        </w:tc>
        <w:tc>
          <w:tcPr>
            <w:tcW w:w="5245" w:type="dxa"/>
          </w:tcPr>
          <w:p w14:paraId="48BF9E68" w14:textId="77777777" w:rsidR="00835D6E" w:rsidRPr="002A764A" w:rsidRDefault="00835D6E" w:rsidP="00835D6E">
            <w:r w:rsidRPr="008B1423">
              <w:t>[E] CarteraCreditosCuentasComisionesCobrar</w:t>
            </w:r>
          </w:p>
        </w:tc>
      </w:tr>
      <w:tr w:rsidR="00835D6E" w:rsidRPr="00DA6959" w14:paraId="13409E03" w14:textId="77777777" w:rsidTr="00D25F02">
        <w:trPr>
          <w:trHeight w:val="469"/>
        </w:trPr>
        <w:tc>
          <w:tcPr>
            <w:tcW w:w="4077" w:type="dxa"/>
            <w:noWrap/>
          </w:tcPr>
          <w:p w14:paraId="23AA7658" w14:textId="77777777" w:rsidR="00835D6E" w:rsidRPr="002A764A" w:rsidRDefault="00835D6E" w:rsidP="00835D6E">
            <w:r w:rsidRPr="008B1423">
              <w:t>7.48  Gasto por estimación de deterioro de inversiones en instrumentos financieros</w:t>
            </w:r>
          </w:p>
        </w:tc>
        <w:tc>
          <w:tcPr>
            <w:tcW w:w="4820" w:type="dxa"/>
          </w:tcPr>
          <w:p w14:paraId="5D8AC93C" w14:textId="77777777" w:rsidR="00835D6E" w:rsidRPr="002A764A" w:rsidRDefault="00835D6E" w:rsidP="00835D6E">
            <w:r w:rsidRPr="008B1423">
              <w:t>40500200000000</w:t>
            </w:r>
          </w:p>
        </w:tc>
        <w:tc>
          <w:tcPr>
            <w:tcW w:w="5245" w:type="dxa"/>
          </w:tcPr>
          <w:p w14:paraId="3056F6A3" w14:textId="77777777" w:rsidR="00835D6E" w:rsidRPr="002A764A" w:rsidRDefault="00835D6E" w:rsidP="00835D6E">
            <w:r w:rsidRPr="008B1423">
              <w:t>[E] InversionesInstrumentosFinancieros</w:t>
            </w:r>
          </w:p>
        </w:tc>
      </w:tr>
      <w:tr w:rsidR="00835D6E" w:rsidRPr="00DA6959" w14:paraId="64349C71" w14:textId="77777777" w:rsidTr="00D25F02">
        <w:trPr>
          <w:trHeight w:val="469"/>
        </w:trPr>
        <w:tc>
          <w:tcPr>
            <w:tcW w:w="4077" w:type="dxa"/>
            <w:noWrap/>
          </w:tcPr>
          <w:p w14:paraId="30FAA7EA" w14:textId="77777777" w:rsidR="00835D6E" w:rsidRPr="002A764A" w:rsidRDefault="00835D6E" w:rsidP="00835D6E">
            <w:r w:rsidRPr="008B1423">
              <w:t>7.49  Gasto por deterioro de propiedades de inversión</w:t>
            </w:r>
          </w:p>
        </w:tc>
        <w:tc>
          <w:tcPr>
            <w:tcW w:w="4820" w:type="dxa"/>
          </w:tcPr>
          <w:p w14:paraId="1B089925" w14:textId="77777777" w:rsidR="00835D6E" w:rsidRPr="002A764A" w:rsidRDefault="00835D6E" w:rsidP="00835D6E">
            <w:r w:rsidRPr="008B1423">
              <w:t>40500300000000</w:t>
            </w:r>
          </w:p>
        </w:tc>
        <w:tc>
          <w:tcPr>
            <w:tcW w:w="5245" w:type="dxa"/>
          </w:tcPr>
          <w:p w14:paraId="33E7F1D1" w14:textId="77777777" w:rsidR="00835D6E" w:rsidRPr="002A764A" w:rsidRDefault="00835D6E" w:rsidP="00835D6E">
            <w:r w:rsidRPr="008B1423">
              <w:t>[E] PropiedadesInversion</w:t>
            </w:r>
          </w:p>
        </w:tc>
      </w:tr>
      <w:tr w:rsidR="00835D6E" w:rsidRPr="00DA6959" w14:paraId="36B8013C" w14:textId="77777777" w:rsidTr="00D25F02">
        <w:trPr>
          <w:trHeight w:val="469"/>
        </w:trPr>
        <w:tc>
          <w:tcPr>
            <w:tcW w:w="4077" w:type="dxa"/>
            <w:noWrap/>
          </w:tcPr>
          <w:p w14:paraId="516279C2" w14:textId="77777777" w:rsidR="00835D6E" w:rsidRPr="002A764A" w:rsidRDefault="00835D6E" w:rsidP="00835D6E">
            <w:r w:rsidRPr="008B1423">
              <w:t>7.50  Cargos por bienes diversos</w:t>
            </w:r>
          </w:p>
        </w:tc>
        <w:tc>
          <w:tcPr>
            <w:tcW w:w="4820" w:type="dxa"/>
          </w:tcPr>
          <w:p w14:paraId="49E5F818" w14:textId="77777777" w:rsidR="00835D6E" w:rsidRPr="002A764A" w:rsidRDefault="00835D6E" w:rsidP="00835D6E">
            <w:r w:rsidRPr="008B1423">
              <w:t>40500400000000</w:t>
            </w:r>
          </w:p>
        </w:tc>
        <w:tc>
          <w:tcPr>
            <w:tcW w:w="5245" w:type="dxa"/>
          </w:tcPr>
          <w:p w14:paraId="166B8AC9" w14:textId="77777777" w:rsidR="00835D6E" w:rsidRPr="002A764A" w:rsidRDefault="00835D6E" w:rsidP="00835D6E">
            <w:r w:rsidRPr="008B1423">
              <w:t>[A] CargosBienesDiversos</w:t>
            </w:r>
          </w:p>
        </w:tc>
      </w:tr>
      <w:tr w:rsidR="00835D6E" w:rsidRPr="00DA6959" w14:paraId="6E11081C" w14:textId="77777777" w:rsidTr="00D25F02">
        <w:trPr>
          <w:trHeight w:val="469"/>
        </w:trPr>
        <w:tc>
          <w:tcPr>
            <w:tcW w:w="4077" w:type="dxa"/>
            <w:noWrap/>
          </w:tcPr>
          <w:p w14:paraId="4C1427D3" w14:textId="77777777" w:rsidR="00835D6E" w:rsidRPr="002A764A" w:rsidRDefault="00835D6E" w:rsidP="00835D6E">
            <w:r w:rsidRPr="008B1423">
              <w:lastRenderedPageBreak/>
              <w:t>7.51  Comisiones por servicios</w:t>
            </w:r>
          </w:p>
        </w:tc>
        <w:tc>
          <w:tcPr>
            <w:tcW w:w="4820" w:type="dxa"/>
          </w:tcPr>
          <w:p w14:paraId="3C489901" w14:textId="77777777" w:rsidR="00835D6E" w:rsidRPr="002A764A" w:rsidRDefault="00835D6E" w:rsidP="00835D6E">
            <w:r w:rsidRPr="008B1423">
              <w:t>40600100000000</w:t>
            </w:r>
          </w:p>
        </w:tc>
        <w:tc>
          <w:tcPr>
            <w:tcW w:w="5245" w:type="dxa"/>
          </w:tcPr>
          <w:p w14:paraId="48227C8D" w14:textId="77777777" w:rsidR="00835D6E" w:rsidRPr="002A764A" w:rsidRDefault="00835D6E" w:rsidP="00835D6E">
            <w:r w:rsidRPr="008B1423">
              <w:t>[E] ComisionesServicios</w:t>
            </w:r>
          </w:p>
        </w:tc>
      </w:tr>
      <w:tr w:rsidR="00835D6E" w:rsidRPr="00DA6959" w14:paraId="1CDE4A14" w14:textId="77777777" w:rsidTr="00D25F02">
        <w:trPr>
          <w:trHeight w:val="469"/>
        </w:trPr>
        <w:tc>
          <w:tcPr>
            <w:tcW w:w="4077" w:type="dxa"/>
            <w:noWrap/>
          </w:tcPr>
          <w:p w14:paraId="1E7100AD" w14:textId="77777777" w:rsidR="00835D6E" w:rsidRPr="002A764A" w:rsidRDefault="00835D6E" w:rsidP="00835D6E">
            <w:r w:rsidRPr="008B1423">
              <w:t>7.52  Gastos por bienes mantenidos para la venta</w:t>
            </w:r>
          </w:p>
        </w:tc>
        <w:tc>
          <w:tcPr>
            <w:tcW w:w="4820" w:type="dxa"/>
          </w:tcPr>
          <w:p w14:paraId="7033B2E7" w14:textId="77777777" w:rsidR="00835D6E" w:rsidRPr="002A764A" w:rsidRDefault="00835D6E" w:rsidP="00835D6E">
            <w:r w:rsidRPr="008B1423">
              <w:t>40600200000000</w:t>
            </w:r>
          </w:p>
        </w:tc>
        <w:tc>
          <w:tcPr>
            <w:tcW w:w="5245" w:type="dxa"/>
          </w:tcPr>
          <w:p w14:paraId="0A6341C1" w14:textId="77777777" w:rsidR="00835D6E" w:rsidRPr="002A764A" w:rsidRDefault="00835D6E" w:rsidP="00835D6E">
            <w:r w:rsidRPr="008B1423">
              <w:t>[E] BienesMantenidosVenta</w:t>
            </w:r>
          </w:p>
        </w:tc>
      </w:tr>
      <w:tr w:rsidR="00835D6E" w:rsidRPr="00DA6959" w14:paraId="4B9BF565" w14:textId="77777777" w:rsidTr="00D25F02">
        <w:trPr>
          <w:trHeight w:val="469"/>
        </w:trPr>
        <w:tc>
          <w:tcPr>
            <w:tcW w:w="4077" w:type="dxa"/>
            <w:noWrap/>
          </w:tcPr>
          <w:p w14:paraId="16CCA740" w14:textId="77777777" w:rsidR="00835D6E" w:rsidRPr="002A764A" w:rsidRDefault="00835D6E" w:rsidP="00835D6E">
            <w:r w:rsidRPr="008B1423">
              <w:t>7.53  Gastos por participaciones de capital en otras empresas</w:t>
            </w:r>
          </w:p>
        </w:tc>
        <w:tc>
          <w:tcPr>
            <w:tcW w:w="4820" w:type="dxa"/>
          </w:tcPr>
          <w:p w14:paraId="44390EC0" w14:textId="77777777" w:rsidR="00835D6E" w:rsidRPr="002A764A" w:rsidRDefault="00835D6E" w:rsidP="00835D6E">
            <w:r w:rsidRPr="008B1423">
              <w:t>40600300000000</w:t>
            </w:r>
          </w:p>
        </w:tc>
        <w:tc>
          <w:tcPr>
            <w:tcW w:w="5245" w:type="dxa"/>
          </w:tcPr>
          <w:p w14:paraId="5BF7C70C" w14:textId="77777777" w:rsidR="00835D6E" w:rsidRPr="002A764A" w:rsidRDefault="00835D6E" w:rsidP="00835D6E">
            <w:r w:rsidRPr="008B1423">
              <w:t>[E] ParticipacionCapitalOtrasEmpresas</w:t>
            </w:r>
          </w:p>
        </w:tc>
      </w:tr>
      <w:tr w:rsidR="00835D6E" w:rsidRPr="00DA6959" w14:paraId="13BEDB00" w14:textId="77777777" w:rsidTr="00D25F02">
        <w:trPr>
          <w:trHeight w:val="469"/>
        </w:trPr>
        <w:tc>
          <w:tcPr>
            <w:tcW w:w="4077" w:type="dxa"/>
            <w:noWrap/>
          </w:tcPr>
          <w:p w14:paraId="3921FBF5" w14:textId="77777777" w:rsidR="00835D6E" w:rsidRPr="002A764A" w:rsidRDefault="00835D6E" w:rsidP="00835D6E">
            <w:r w:rsidRPr="008B1423">
              <w:t>7.54  Gastos por provisiones</w:t>
            </w:r>
          </w:p>
        </w:tc>
        <w:tc>
          <w:tcPr>
            <w:tcW w:w="4820" w:type="dxa"/>
          </w:tcPr>
          <w:p w14:paraId="67CBBECB" w14:textId="77777777" w:rsidR="00835D6E" w:rsidRPr="002A764A" w:rsidRDefault="00835D6E" w:rsidP="00835D6E">
            <w:r w:rsidRPr="008B1423">
              <w:t>40600500000000</w:t>
            </w:r>
          </w:p>
        </w:tc>
        <w:tc>
          <w:tcPr>
            <w:tcW w:w="5245" w:type="dxa"/>
          </w:tcPr>
          <w:p w14:paraId="0E6354F4" w14:textId="77777777" w:rsidR="00835D6E" w:rsidRPr="002A764A" w:rsidRDefault="00835D6E" w:rsidP="00835D6E">
            <w:r w:rsidRPr="008B1423">
              <w:t>[E] Provisiones</w:t>
            </w:r>
          </w:p>
        </w:tc>
      </w:tr>
      <w:tr w:rsidR="00835D6E" w:rsidRPr="00DA6959" w14:paraId="6AADC22D" w14:textId="77777777" w:rsidTr="00D25F02">
        <w:trPr>
          <w:trHeight w:val="469"/>
        </w:trPr>
        <w:tc>
          <w:tcPr>
            <w:tcW w:w="4077" w:type="dxa"/>
            <w:noWrap/>
          </w:tcPr>
          <w:p w14:paraId="1BE457FC" w14:textId="77777777" w:rsidR="00835D6E" w:rsidRPr="002A764A" w:rsidRDefault="00835D6E" w:rsidP="00835D6E">
            <w:r w:rsidRPr="008B1423">
              <w:t>7.55  Gastos por con partes relacionadas</w:t>
            </w:r>
          </w:p>
        </w:tc>
        <w:tc>
          <w:tcPr>
            <w:tcW w:w="4820" w:type="dxa"/>
          </w:tcPr>
          <w:p w14:paraId="22100EE1" w14:textId="77777777" w:rsidR="00835D6E" w:rsidRPr="002A764A" w:rsidRDefault="00835D6E" w:rsidP="00835D6E">
            <w:r w:rsidRPr="008B1423">
              <w:t>40600800000000</w:t>
            </w:r>
          </w:p>
        </w:tc>
        <w:tc>
          <w:tcPr>
            <w:tcW w:w="5245" w:type="dxa"/>
          </w:tcPr>
          <w:p w14:paraId="5D178748" w14:textId="77777777" w:rsidR="00835D6E" w:rsidRPr="002A764A" w:rsidRDefault="00835D6E" w:rsidP="00835D6E">
            <w:r w:rsidRPr="008B1423">
              <w:t>[E] PartesRelacionadas</w:t>
            </w:r>
          </w:p>
        </w:tc>
      </w:tr>
      <w:tr w:rsidR="00835D6E" w:rsidRPr="00DA6959" w14:paraId="01C02459" w14:textId="77777777" w:rsidTr="00D25F02">
        <w:trPr>
          <w:trHeight w:val="469"/>
        </w:trPr>
        <w:tc>
          <w:tcPr>
            <w:tcW w:w="4077" w:type="dxa"/>
            <w:noWrap/>
          </w:tcPr>
          <w:p w14:paraId="26FF1D34" w14:textId="77777777" w:rsidR="00835D6E" w:rsidRPr="002A764A" w:rsidRDefault="00835D6E" w:rsidP="00835D6E">
            <w:r w:rsidRPr="008B1423">
              <w:t>7.56  Otros gastos operativos</w:t>
            </w:r>
          </w:p>
        </w:tc>
        <w:tc>
          <w:tcPr>
            <w:tcW w:w="4820" w:type="dxa"/>
          </w:tcPr>
          <w:p w14:paraId="24101A1A" w14:textId="77777777" w:rsidR="00835D6E" w:rsidRPr="002A764A" w:rsidRDefault="00835D6E" w:rsidP="00835D6E">
            <w:r w:rsidRPr="008B1423">
              <w:t>40600900000000</w:t>
            </w:r>
          </w:p>
        </w:tc>
        <w:tc>
          <w:tcPr>
            <w:tcW w:w="5245" w:type="dxa"/>
          </w:tcPr>
          <w:p w14:paraId="18C6127E" w14:textId="77777777" w:rsidR="00835D6E" w:rsidRPr="002A764A" w:rsidRDefault="00835D6E" w:rsidP="00835D6E">
            <w:r w:rsidRPr="008B1423">
              <w:t>[E] OtrosGastosOperativos</w:t>
            </w:r>
          </w:p>
        </w:tc>
      </w:tr>
      <w:tr w:rsidR="00835D6E" w:rsidRPr="00DA6959" w14:paraId="28EC3F57" w14:textId="77777777" w:rsidTr="00D25F02">
        <w:trPr>
          <w:trHeight w:val="469"/>
        </w:trPr>
        <w:tc>
          <w:tcPr>
            <w:tcW w:w="4077" w:type="dxa"/>
            <w:noWrap/>
          </w:tcPr>
          <w:p w14:paraId="433F2321" w14:textId="77777777" w:rsidR="00835D6E" w:rsidRPr="002A764A" w:rsidRDefault="00835D6E" w:rsidP="00835D6E">
            <w:r w:rsidRPr="008B1423">
              <w:t>7.57  Gastos de personal no técnico</w:t>
            </w:r>
          </w:p>
        </w:tc>
        <w:tc>
          <w:tcPr>
            <w:tcW w:w="4820" w:type="dxa"/>
          </w:tcPr>
          <w:p w14:paraId="683376B0" w14:textId="77777777" w:rsidR="00835D6E" w:rsidRPr="002A764A" w:rsidRDefault="00835D6E" w:rsidP="00835D6E">
            <w:r w:rsidRPr="008B1423">
              <w:t>40700100000000</w:t>
            </w:r>
          </w:p>
        </w:tc>
        <w:tc>
          <w:tcPr>
            <w:tcW w:w="5245" w:type="dxa"/>
          </w:tcPr>
          <w:p w14:paraId="195D3CA5" w14:textId="77777777" w:rsidR="00835D6E" w:rsidRPr="002A764A" w:rsidRDefault="00835D6E" w:rsidP="00835D6E">
            <w:r w:rsidRPr="008B1423">
              <w:t>[E] Personal</w:t>
            </w:r>
          </w:p>
        </w:tc>
      </w:tr>
      <w:tr w:rsidR="00835D6E" w:rsidRPr="00DA6959" w14:paraId="0ACBB235" w14:textId="77777777" w:rsidTr="00D25F02">
        <w:trPr>
          <w:trHeight w:val="469"/>
        </w:trPr>
        <w:tc>
          <w:tcPr>
            <w:tcW w:w="4077" w:type="dxa"/>
            <w:noWrap/>
          </w:tcPr>
          <w:p w14:paraId="0A46A554" w14:textId="77777777" w:rsidR="00835D6E" w:rsidRPr="002A764A" w:rsidRDefault="00835D6E" w:rsidP="00835D6E">
            <w:r w:rsidRPr="008B1423">
              <w:t>7.58  Gastos por servicios externos no técnico</w:t>
            </w:r>
          </w:p>
        </w:tc>
        <w:tc>
          <w:tcPr>
            <w:tcW w:w="4820" w:type="dxa"/>
          </w:tcPr>
          <w:p w14:paraId="53414E3F" w14:textId="77777777" w:rsidR="00835D6E" w:rsidRPr="002A764A" w:rsidRDefault="00835D6E" w:rsidP="00835D6E">
            <w:r w:rsidRPr="008B1423">
              <w:t>40700200000000</w:t>
            </w:r>
          </w:p>
        </w:tc>
        <w:tc>
          <w:tcPr>
            <w:tcW w:w="5245" w:type="dxa"/>
          </w:tcPr>
          <w:p w14:paraId="0B63B2B6" w14:textId="77777777" w:rsidR="00835D6E" w:rsidRPr="002A764A" w:rsidRDefault="00835D6E" w:rsidP="00835D6E">
            <w:r w:rsidRPr="008B1423">
              <w:t>[E] ServiciosExternos</w:t>
            </w:r>
          </w:p>
        </w:tc>
      </w:tr>
      <w:tr w:rsidR="00835D6E" w:rsidRPr="00DA6959" w14:paraId="6AEB12BE" w14:textId="77777777" w:rsidTr="00D25F02">
        <w:trPr>
          <w:trHeight w:val="469"/>
        </w:trPr>
        <w:tc>
          <w:tcPr>
            <w:tcW w:w="4077" w:type="dxa"/>
            <w:noWrap/>
          </w:tcPr>
          <w:p w14:paraId="438056AC" w14:textId="77777777" w:rsidR="00835D6E" w:rsidRPr="002A764A" w:rsidRDefault="00835D6E" w:rsidP="00835D6E">
            <w:r w:rsidRPr="008B1423">
              <w:t>7.59  Gastos de movilidad y comunicaciones no técnico</w:t>
            </w:r>
          </w:p>
        </w:tc>
        <w:tc>
          <w:tcPr>
            <w:tcW w:w="4820" w:type="dxa"/>
          </w:tcPr>
          <w:p w14:paraId="2D89DFE6" w14:textId="77777777" w:rsidR="00835D6E" w:rsidRPr="002A764A" w:rsidRDefault="00835D6E" w:rsidP="00835D6E">
            <w:r w:rsidRPr="008B1423">
              <w:t>40700300000000</w:t>
            </w:r>
          </w:p>
        </w:tc>
        <w:tc>
          <w:tcPr>
            <w:tcW w:w="5245" w:type="dxa"/>
          </w:tcPr>
          <w:p w14:paraId="1D5F451C" w14:textId="77777777" w:rsidR="00835D6E" w:rsidRPr="002A764A" w:rsidRDefault="00835D6E" w:rsidP="00835D6E">
            <w:r w:rsidRPr="008B1423">
              <w:t>[E] MovilidadYComunicaciones</w:t>
            </w:r>
          </w:p>
        </w:tc>
      </w:tr>
      <w:tr w:rsidR="00835D6E" w:rsidRPr="00DA6959" w14:paraId="4F065B7C" w14:textId="77777777" w:rsidTr="00D25F02">
        <w:trPr>
          <w:trHeight w:val="469"/>
        </w:trPr>
        <w:tc>
          <w:tcPr>
            <w:tcW w:w="4077" w:type="dxa"/>
            <w:noWrap/>
          </w:tcPr>
          <w:p w14:paraId="573AFF7A" w14:textId="77777777" w:rsidR="00835D6E" w:rsidRPr="002A764A" w:rsidRDefault="00835D6E" w:rsidP="00835D6E">
            <w:r w:rsidRPr="008B1423">
              <w:t>7.60  Gastos de infraestructura no técnico</w:t>
            </w:r>
          </w:p>
        </w:tc>
        <w:tc>
          <w:tcPr>
            <w:tcW w:w="4820" w:type="dxa"/>
          </w:tcPr>
          <w:p w14:paraId="0D67E049" w14:textId="77777777" w:rsidR="00835D6E" w:rsidRPr="002A764A" w:rsidRDefault="00835D6E" w:rsidP="00835D6E">
            <w:r w:rsidRPr="008B1423">
              <w:t>40700400000000</w:t>
            </w:r>
          </w:p>
        </w:tc>
        <w:tc>
          <w:tcPr>
            <w:tcW w:w="5245" w:type="dxa"/>
          </w:tcPr>
          <w:p w14:paraId="651418C0" w14:textId="77777777" w:rsidR="00835D6E" w:rsidRPr="002A764A" w:rsidRDefault="00835D6E" w:rsidP="00835D6E">
            <w:r w:rsidRPr="008B1423">
              <w:t>[E] Infraestructura</w:t>
            </w:r>
          </w:p>
        </w:tc>
      </w:tr>
      <w:tr w:rsidR="00835D6E" w:rsidRPr="00DA6959" w14:paraId="70CB5129" w14:textId="77777777" w:rsidTr="00D25F02">
        <w:trPr>
          <w:trHeight w:val="469"/>
        </w:trPr>
        <w:tc>
          <w:tcPr>
            <w:tcW w:w="4077" w:type="dxa"/>
            <w:noWrap/>
          </w:tcPr>
          <w:p w14:paraId="41F086CD" w14:textId="77777777" w:rsidR="00835D6E" w:rsidRPr="002A764A" w:rsidRDefault="00835D6E" w:rsidP="00835D6E">
            <w:r w:rsidRPr="008B1423">
              <w:t>7.61  Gastos generales no técnico</w:t>
            </w:r>
          </w:p>
        </w:tc>
        <w:tc>
          <w:tcPr>
            <w:tcW w:w="4820" w:type="dxa"/>
          </w:tcPr>
          <w:p w14:paraId="43704FBF" w14:textId="77777777" w:rsidR="00835D6E" w:rsidRPr="002A764A" w:rsidRDefault="00835D6E" w:rsidP="00835D6E">
            <w:r w:rsidRPr="008B1423">
              <w:t>40700500000000</w:t>
            </w:r>
          </w:p>
        </w:tc>
        <w:tc>
          <w:tcPr>
            <w:tcW w:w="5245" w:type="dxa"/>
          </w:tcPr>
          <w:p w14:paraId="46B03418" w14:textId="77777777" w:rsidR="00835D6E" w:rsidRPr="002A764A" w:rsidRDefault="00835D6E" w:rsidP="00835D6E">
            <w:r w:rsidRPr="008B1423">
              <w:t>[E] Generales</w:t>
            </w:r>
          </w:p>
        </w:tc>
      </w:tr>
      <w:tr w:rsidR="00835D6E" w:rsidRPr="00DA6959" w14:paraId="06D9C3A9" w14:textId="77777777" w:rsidTr="00D25F02">
        <w:trPr>
          <w:trHeight w:val="469"/>
        </w:trPr>
        <w:tc>
          <w:tcPr>
            <w:tcW w:w="4077" w:type="dxa"/>
            <w:noWrap/>
          </w:tcPr>
          <w:p w14:paraId="42F586EF" w14:textId="77777777" w:rsidR="00835D6E" w:rsidRPr="002A764A" w:rsidRDefault="00835D6E" w:rsidP="00835D6E">
            <w:r w:rsidRPr="008B1423">
              <w:t>7.62  Impuesto sobre la renta</w:t>
            </w:r>
          </w:p>
        </w:tc>
        <w:tc>
          <w:tcPr>
            <w:tcW w:w="4820" w:type="dxa"/>
          </w:tcPr>
          <w:p w14:paraId="60464E2C" w14:textId="77777777" w:rsidR="00835D6E" w:rsidRPr="002A764A" w:rsidRDefault="00835D6E" w:rsidP="00835D6E">
            <w:r w:rsidRPr="008B1423">
              <w:t>40900100000000</w:t>
            </w:r>
          </w:p>
        </w:tc>
        <w:tc>
          <w:tcPr>
            <w:tcW w:w="5245" w:type="dxa"/>
          </w:tcPr>
          <w:p w14:paraId="0431D58A" w14:textId="77777777" w:rsidR="00835D6E" w:rsidRPr="002A764A" w:rsidRDefault="00835D6E" w:rsidP="00835D6E">
            <w:r w:rsidRPr="008B1423">
              <w:t>[E] SobreRenta</w:t>
            </w:r>
          </w:p>
        </w:tc>
      </w:tr>
      <w:tr w:rsidR="00835D6E" w:rsidRPr="00DA6959" w14:paraId="73B79B17" w14:textId="77777777" w:rsidTr="00D25F02">
        <w:trPr>
          <w:trHeight w:val="469"/>
        </w:trPr>
        <w:tc>
          <w:tcPr>
            <w:tcW w:w="4077" w:type="dxa"/>
            <w:noWrap/>
          </w:tcPr>
          <w:p w14:paraId="6B33EA88" w14:textId="77777777" w:rsidR="00835D6E" w:rsidRPr="002A764A" w:rsidRDefault="00835D6E" w:rsidP="00835D6E">
            <w:r w:rsidRPr="008B1423">
              <w:t>7.63  Disminución sobre el impuesto sobre la renta</w:t>
            </w:r>
          </w:p>
        </w:tc>
        <w:tc>
          <w:tcPr>
            <w:tcW w:w="4820" w:type="dxa"/>
          </w:tcPr>
          <w:p w14:paraId="41B94FD4" w14:textId="77777777" w:rsidR="00835D6E" w:rsidRPr="002A764A" w:rsidRDefault="00835D6E" w:rsidP="00835D6E">
            <w:r w:rsidRPr="008B1423">
              <w:t>50800100000000</w:t>
            </w:r>
          </w:p>
        </w:tc>
        <w:tc>
          <w:tcPr>
            <w:tcW w:w="5245" w:type="dxa"/>
          </w:tcPr>
          <w:p w14:paraId="7D384B8F" w14:textId="77777777" w:rsidR="00835D6E" w:rsidRPr="002A764A" w:rsidRDefault="00835D6E" w:rsidP="00835D6E">
            <w:r w:rsidRPr="008B1423">
              <w:t>[E] DisminucionSobreRenta</w:t>
            </w:r>
          </w:p>
        </w:tc>
      </w:tr>
      <w:tr w:rsidR="00835D6E" w:rsidRPr="00DA6959" w14:paraId="17C7A70F" w14:textId="77777777" w:rsidTr="00D25F02">
        <w:trPr>
          <w:trHeight w:val="469"/>
        </w:trPr>
        <w:tc>
          <w:tcPr>
            <w:tcW w:w="4077" w:type="dxa"/>
            <w:noWrap/>
          </w:tcPr>
          <w:p w14:paraId="65C5C228" w14:textId="77777777" w:rsidR="00835D6E" w:rsidRPr="002A764A" w:rsidRDefault="00835D6E" w:rsidP="00835D6E">
            <w:r w:rsidRPr="008B1423">
              <w:t>7.64  Participaciones legales sobre la utilidad</w:t>
            </w:r>
          </w:p>
        </w:tc>
        <w:tc>
          <w:tcPr>
            <w:tcW w:w="4820" w:type="dxa"/>
          </w:tcPr>
          <w:p w14:paraId="6EB65BA9" w14:textId="77777777" w:rsidR="00835D6E" w:rsidRPr="002A764A" w:rsidRDefault="00835D6E" w:rsidP="00835D6E">
            <w:r w:rsidRPr="008B1423">
              <w:t>40900200000000</w:t>
            </w:r>
          </w:p>
        </w:tc>
        <w:tc>
          <w:tcPr>
            <w:tcW w:w="5245" w:type="dxa"/>
          </w:tcPr>
          <w:p w14:paraId="64E74825" w14:textId="77777777" w:rsidR="00835D6E" w:rsidRPr="002A764A" w:rsidRDefault="00835D6E" w:rsidP="00835D6E">
            <w:r w:rsidRPr="008B1423">
              <w:t>[E] LegalesSobreUtilidad</w:t>
            </w:r>
          </w:p>
        </w:tc>
      </w:tr>
      <w:tr w:rsidR="00835D6E" w:rsidRPr="00DA6959" w14:paraId="4938056A" w14:textId="77777777" w:rsidTr="00D25F02">
        <w:trPr>
          <w:trHeight w:val="469"/>
        </w:trPr>
        <w:tc>
          <w:tcPr>
            <w:tcW w:w="4077" w:type="dxa"/>
            <w:noWrap/>
          </w:tcPr>
          <w:p w14:paraId="6160A857" w14:textId="77777777" w:rsidR="00835D6E" w:rsidRPr="002A764A" w:rsidRDefault="00835D6E" w:rsidP="00835D6E">
            <w:r w:rsidRPr="008B1423">
              <w:t>7.65  Disminución de las participaciones legales sobre la utilidad</w:t>
            </w:r>
          </w:p>
        </w:tc>
        <w:tc>
          <w:tcPr>
            <w:tcW w:w="4820" w:type="dxa"/>
          </w:tcPr>
          <w:p w14:paraId="5426ECCB" w14:textId="77777777" w:rsidR="00835D6E" w:rsidRPr="002A764A" w:rsidRDefault="00835D6E" w:rsidP="00835D6E">
            <w:r w:rsidRPr="008B1423">
              <w:t>50800200000000</w:t>
            </w:r>
          </w:p>
        </w:tc>
        <w:tc>
          <w:tcPr>
            <w:tcW w:w="5245" w:type="dxa"/>
          </w:tcPr>
          <w:p w14:paraId="745703C1" w14:textId="77777777" w:rsidR="00835D6E" w:rsidRPr="002A764A" w:rsidRDefault="00835D6E" w:rsidP="00835D6E">
            <w:r w:rsidRPr="008B1423">
              <w:t>[E] DisminucionLegalesSobreUtilidad</w:t>
            </w:r>
          </w:p>
        </w:tc>
      </w:tr>
      <w:tr w:rsidR="00835D6E" w:rsidRPr="00DA6959" w14:paraId="57E8795C" w14:textId="77777777" w:rsidTr="00D25F02">
        <w:trPr>
          <w:trHeight w:val="469"/>
        </w:trPr>
        <w:tc>
          <w:tcPr>
            <w:tcW w:w="4077" w:type="dxa"/>
            <w:noWrap/>
          </w:tcPr>
          <w:p w14:paraId="0534888E" w14:textId="77777777" w:rsidR="00835D6E" w:rsidRPr="002A764A" w:rsidRDefault="00835D6E" w:rsidP="00835D6E">
            <w:r w:rsidRPr="008B1423">
              <w:t>7.66  Otros resultados integrales, neto de impuesto</w:t>
            </w:r>
          </w:p>
        </w:tc>
        <w:tc>
          <w:tcPr>
            <w:tcW w:w="4820" w:type="dxa"/>
          </w:tcPr>
          <w:p w14:paraId="4B676948" w14:textId="77777777" w:rsidR="00835D6E" w:rsidRPr="002A764A" w:rsidRDefault="00835D6E" w:rsidP="00835D6E">
            <w:r w:rsidRPr="008B1423">
              <w:t>30300000000000</w:t>
            </w:r>
          </w:p>
        </w:tc>
        <w:tc>
          <w:tcPr>
            <w:tcW w:w="5245" w:type="dxa"/>
          </w:tcPr>
          <w:p w14:paraId="593EC3C0" w14:textId="77777777" w:rsidR="00835D6E" w:rsidRPr="002A764A" w:rsidRDefault="00835D6E" w:rsidP="00835D6E">
            <w:r w:rsidRPr="008B1423">
              <w:t>[A] TotalOtrosResultadosIntegrales</w:t>
            </w:r>
          </w:p>
        </w:tc>
      </w:tr>
      <w:tr w:rsidR="00835D6E" w:rsidRPr="00DA6959" w14:paraId="287301A1" w14:textId="77777777" w:rsidTr="00D25F02">
        <w:trPr>
          <w:trHeight w:val="469"/>
        </w:trPr>
        <w:tc>
          <w:tcPr>
            <w:tcW w:w="4077" w:type="dxa"/>
            <w:noWrap/>
          </w:tcPr>
          <w:p w14:paraId="0C84ABBF" w14:textId="77777777" w:rsidR="00835D6E" w:rsidRPr="002A764A" w:rsidRDefault="00835D6E" w:rsidP="00835D6E">
            <w:r w:rsidRPr="008B1423">
              <w:t>7.67  Superávit por revaluación de propiedades inmobiliarias</w:t>
            </w:r>
          </w:p>
        </w:tc>
        <w:tc>
          <w:tcPr>
            <w:tcW w:w="4820" w:type="dxa"/>
          </w:tcPr>
          <w:p w14:paraId="58BD7263" w14:textId="77777777" w:rsidR="00835D6E" w:rsidRPr="002A764A" w:rsidRDefault="00835D6E" w:rsidP="00835D6E">
            <w:r w:rsidRPr="008B1423">
              <w:t>30300100100000</w:t>
            </w:r>
          </w:p>
        </w:tc>
        <w:tc>
          <w:tcPr>
            <w:tcW w:w="5245" w:type="dxa"/>
          </w:tcPr>
          <w:p w14:paraId="76DA1C0C" w14:textId="77777777" w:rsidR="00835D6E" w:rsidRPr="002A764A" w:rsidRDefault="00835D6E" w:rsidP="00835D6E">
            <w:r w:rsidRPr="008B1423">
              <w:t>[E] SuperavitPropInmobiliarias</w:t>
            </w:r>
          </w:p>
        </w:tc>
      </w:tr>
      <w:tr w:rsidR="00835D6E" w:rsidRPr="00DA6959" w14:paraId="6438F7E8" w14:textId="77777777" w:rsidTr="00D25F02">
        <w:trPr>
          <w:trHeight w:val="469"/>
        </w:trPr>
        <w:tc>
          <w:tcPr>
            <w:tcW w:w="4077" w:type="dxa"/>
            <w:noWrap/>
          </w:tcPr>
          <w:p w14:paraId="5F124E56" w14:textId="77777777" w:rsidR="00835D6E" w:rsidRPr="002A764A" w:rsidRDefault="00835D6E" w:rsidP="00835D6E">
            <w:r w:rsidRPr="008B1423">
              <w:lastRenderedPageBreak/>
              <w:t>7.68  Ajuste por valuación inversiones al valor razonable con cambios en otro resultado integral</w:t>
            </w:r>
          </w:p>
        </w:tc>
        <w:tc>
          <w:tcPr>
            <w:tcW w:w="4820" w:type="dxa"/>
          </w:tcPr>
          <w:p w14:paraId="5C5412B5" w14:textId="77777777" w:rsidR="00835D6E" w:rsidRPr="002A764A" w:rsidRDefault="00835D6E" w:rsidP="00835D6E">
            <w:r w:rsidRPr="008B1423">
              <w:t>30300100200000</w:t>
            </w:r>
          </w:p>
        </w:tc>
        <w:tc>
          <w:tcPr>
            <w:tcW w:w="5245" w:type="dxa"/>
          </w:tcPr>
          <w:p w14:paraId="205E7EF3" w14:textId="77777777" w:rsidR="00835D6E" w:rsidRPr="002A764A" w:rsidRDefault="00835D6E" w:rsidP="00835D6E">
            <w:r w:rsidRPr="008B1423">
              <w:t>[E] InvCambiosResultadoIntegral</w:t>
            </w:r>
          </w:p>
        </w:tc>
      </w:tr>
      <w:tr w:rsidR="00835D6E" w:rsidRPr="00DA6959" w14:paraId="3E10F444" w14:textId="77777777" w:rsidTr="00D25F02">
        <w:trPr>
          <w:trHeight w:val="469"/>
        </w:trPr>
        <w:tc>
          <w:tcPr>
            <w:tcW w:w="4077" w:type="dxa"/>
            <w:noWrap/>
          </w:tcPr>
          <w:p w14:paraId="788B71FE" w14:textId="77777777" w:rsidR="00835D6E" w:rsidRPr="002A764A" w:rsidRDefault="00835D6E" w:rsidP="00835D6E">
            <w:r w:rsidRPr="008B1423">
              <w:t>7.69  Ajuste por valuación de inversiones en respaldo de la reserva de liquidez</w:t>
            </w:r>
          </w:p>
        </w:tc>
        <w:tc>
          <w:tcPr>
            <w:tcW w:w="4820" w:type="dxa"/>
          </w:tcPr>
          <w:p w14:paraId="18A12100" w14:textId="77777777" w:rsidR="00835D6E" w:rsidRPr="002A764A" w:rsidRDefault="00835D6E" w:rsidP="00835D6E">
            <w:r w:rsidRPr="008B1423">
              <w:t>30300100300000</w:t>
            </w:r>
          </w:p>
        </w:tc>
        <w:tc>
          <w:tcPr>
            <w:tcW w:w="5245" w:type="dxa"/>
          </w:tcPr>
          <w:p w14:paraId="787BBD10" w14:textId="77777777" w:rsidR="00835D6E" w:rsidRPr="002A764A" w:rsidRDefault="00835D6E" w:rsidP="00835D6E">
            <w:r w:rsidRPr="008B1423">
              <w:t>[E] InvRespaldoReservaLiquidez</w:t>
            </w:r>
          </w:p>
        </w:tc>
      </w:tr>
      <w:tr w:rsidR="00835D6E" w:rsidRPr="00DA6959" w14:paraId="341876A3" w14:textId="77777777" w:rsidTr="00D25F02">
        <w:trPr>
          <w:trHeight w:val="469"/>
        </w:trPr>
        <w:tc>
          <w:tcPr>
            <w:tcW w:w="4077" w:type="dxa"/>
            <w:noWrap/>
          </w:tcPr>
          <w:p w14:paraId="2B77AC72" w14:textId="77777777" w:rsidR="00835D6E" w:rsidRPr="002A764A" w:rsidRDefault="00835D6E" w:rsidP="00835D6E">
            <w:r w:rsidRPr="008B1423">
              <w:t>7.70  Ajuste por valuación de instrumentos financieros restringidos</w:t>
            </w:r>
          </w:p>
        </w:tc>
        <w:tc>
          <w:tcPr>
            <w:tcW w:w="4820" w:type="dxa"/>
          </w:tcPr>
          <w:p w14:paraId="291F5FCA" w14:textId="77777777" w:rsidR="00835D6E" w:rsidRPr="002A764A" w:rsidRDefault="00835D6E" w:rsidP="00835D6E">
            <w:r w:rsidRPr="008B1423">
              <w:t>30300100400000</w:t>
            </w:r>
          </w:p>
        </w:tc>
        <w:tc>
          <w:tcPr>
            <w:tcW w:w="5245" w:type="dxa"/>
          </w:tcPr>
          <w:p w14:paraId="33AAA213" w14:textId="77777777" w:rsidR="00835D6E" w:rsidRPr="002A764A" w:rsidRDefault="00835D6E" w:rsidP="00835D6E">
            <w:r w:rsidRPr="008B1423">
              <w:t>[E] InstrFinanRestringidos</w:t>
            </w:r>
          </w:p>
        </w:tc>
      </w:tr>
      <w:tr w:rsidR="00835D6E" w:rsidRPr="00DA6959" w14:paraId="2C6779F7" w14:textId="77777777" w:rsidTr="00D25F02">
        <w:trPr>
          <w:trHeight w:val="469"/>
        </w:trPr>
        <w:tc>
          <w:tcPr>
            <w:tcW w:w="4077" w:type="dxa"/>
            <w:noWrap/>
          </w:tcPr>
          <w:p w14:paraId="298C2CD9" w14:textId="77777777" w:rsidR="00835D6E" w:rsidRPr="002A764A" w:rsidRDefault="00835D6E" w:rsidP="00835D6E">
            <w:r w:rsidRPr="008B1423">
              <w:t>7.71  Ajuste por valuación de instrumentos financieros en cesación de pagos, morosos o en litigio</w:t>
            </w:r>
          </w:p>
        </w:tc>
        <w:tc>
          <w:tcPr>
            <w:tcW w:w="4820" w:type="dxa"/>
          </w:tcPr>
          <w:p w14:paraId="01A14E50" w14:textId="77777777" w:rsidR="00835D6E" w:rsidRPr="002A764A" w:rsidRDefault="00835D6E" w:rsidP="00835D6E">
            <w:r w:rsidRPr="008B1423">
              <w:t>30300100500000</w:t>
            </w:r>
          </w:p>
        </w:tc>
        <w:tc>
          <w:tcPr>
            <w:tcW w:w="5245" w:type="dxa"/>
          </w:tcPr>
          <w:p w14:paraId="2445FF7F" w14:textId="77777777" w:rsidR="00835D6E" w:rsidRPr="002A764A" w:rsidRDefault="00835D6E" w:rsidP="00835D6E">
            <w:r w:rsidRPr="008B1423">
              <w:t>[E] InstrFinanCesacionPagosMorososLitigios</w:t>
            </w:r>
          </w:p>
        </w:tc>
      </w:tr>
      <w:tr w:rsidR="00835D6E" w:rsidRPr="00DA6959" w14:paraId="7F7EE0B7" w14:textId="77777777" w:rsidTr="00D25F02">
        <w:trPr>
          <w:trHeight w:val="469"/>
        </w:trPr>
        <w:tc>
          <w:tcPr>
            <w:tcW w:w="4077" w:type="dxa"/>
            <w:noWrap/>
          </w:tcPr>
          <w:p w14:paraId="18BEBB02" w14:textId="77777777" w:rsidR="00835D6E" w:rsidRPr="002A764A" w:rsidRDefault="00835D6E" w:rsidP="00835D6E">
            <w:r w:rsidRPr="008B1423">
              <w:t>7.72  Superávit por revaluación de otros activos</w:t>
            </w:r>
          </w:p>
        </w:tc>
        <w:tc>
          <w:tcPr>
            <w:tcW w:w="4820" w:type="dxa"/>
          </w:tcPr>
          <w:p w14:paraId="6818F562" w14:textId="77777777" w:rsidR="00835D6E" w:rsidRPr="002A764A" w:rsidRDefault="00835D6E" w:rsidP="00835D6E">
            <w:r w:rsidRPr="008B1423">
              <w:t>30300100600000</w:t>
            </w:r>
          </w:p>
        </w:tc>
        <w:tc>
          <w:tcPr>
            <w:tcW w:w="5245" w:type="dxa"/>
          </w:tcPr>
          <w:p w14:paraId="208A94E5" w14:textId="77777777" w:rsidR="00835D6E" w:rsidRPr="002A764A" w:rsidRDefault="00835D6E" w:rsidP="00835D6E">
            <w:r w:rsidRPr="008B1423">
              <w:t>[E] SuperavitOtrosActivos</w:t>
            </w:r>
          </w:p>
        </w:tc>
      </w:tr>
      <w:tr w:rsidR="00835D6E" w:rsidRPr="00DA6959" w14:paraId="6A6766A4" w14:textId="77777777" w:rsidTr="00D25F02">
        <w:trPr>
          <w:trHeight w:val="469"/>
        </w:trPr>
        <w:tc>
          <w:tcPr>
            <w:tcW w:w="4077" w:type="dxa"/>
            <w:noWrap/>
          </w:tcPr>
          <w:p w14:paraId="417FD048" w14:textId="77777777" w:rsidR="00835D6E" w:rsidRPr="002A764A" w:rsidRDefault="00835D6E" w:rsidP="00835D6E">
            <w:r w:rsidRPr="008B1423">
              <w:t>7.73  Ajuste por valoración de instrumentos derivados</w:t>
            </w:r>
          </w:p>
        </w:tc>
        <w:tc>
          <w:tcPr>
            <w:tcW w:w="4820" w:type="dxa"/>
          </w:tcPr>
          <w:p w14:paraId="5F66211D" w14:textId="77777777" w:rsidR="00835D6E" w:rsidRPr="002A764A" w:rsidRDefault="00835D6E" w:rsidP="00835D6E">
            <w:r w:rsidRPr="008B1423">
              <w:t>30300100700000</w:t>
            </w:r>
          </w:p>
        </w:tc>
        <w:tc>
          <w:tcPr>
            <w:tcW w:w="5245" w:type="dxa"/>
          </w:tcPr>
          <w:p w14:paraId="6C112FE5" w14:textId="77777777" w:rsidR="00835D6E" w:rsidRPr="002A764A" w:rsidRDefault="00835D6E" w:rsidP="00835D6E">
            <w:r w:rsidRPr="008B1423">
              <w:t>[E] InstrumentosDerivados</w:t>
            </w:r>
          </w:p>
        </w:tc>
      </w:tr>
      <w:tr w:rsidR="00835D6E" w:rsidRPr="00DA6959" w14:paraId="1967756F" w14:textId="77777777" w:rsidTr="00D25F02">
        <w:trPr>
          <w:trHeight w:val="469"/>
        </w:trPr>
        <w:tc>
          <w:tcPr>
            <w:tcW w:w="4077" w:type="dxa"/>
            <w:noWrap/>
          </w:tcPr>
          <w:p w14:paraId="1BD98490" w14:textId="77777777" w:rsidR="00835D6E" w:rsidRPr="002A764A" w:rsidRDefault="00835D6E" w:rsidP="00835D6E">
            <w:r w:rsidRPr="008B1423">
              <w:t>7.74  Otros ajustes</w:t>
            </w:r>
          </w:p>
        </w:tc>
        <w:tc>
          <w:tcPr>
            <w:tcW w:w="4820" w:type="dxa"/>
          </w:tcPr>
          <w:p w14:paraId="02BF39C5" w14:textId="77777777" w:rsidR="00835D6E" w:rsidRPr="002A764A" w:rsidRDefault="00835D6E" w:rsidP="00835D6E">
            <w:r w:rsidRPr="008B1423">
              <w:t>30300100800000 + 30300200000000 + 30300300000000</w:t>
            </w:r>
          </w:p>
        </w:tc>
        <w:tc>
          <w:tcPr>
            <w:tcW w:w="5245" w:type="dxa"/>
          </w:tcPr>
          <w:p w14:paraId="7D17E98B" w14:textId="77777777" w:rsidR="00835D6E" w:rsidRPr="002A764A" w:rsidRDefault="00835D6E" w:rsidP="00835D6E">
            <w:r w:rsidRPr="008B1423">
              <w:t>[E] OtrosAjustes</w:t>
            </w:r>
          </w:p>
        </w:tc>
      </w:tr>
      <w:tr w:rsidR="00464954" w:rsidRPr="00DA6959" w14:paraId="6E4105D0" w14:textId="77777777" w:rsidTr="00464954">
        <w:trPr>
          <w:trHeight w:val="469"/>
        </w:trPr>
        <w:tc>
          <w:tcPr>
            <w:tcW w:w="14142" w:type="dxa"/>
            <w:gridSpan w:val="3"/>
            <w:shd w:val="clear" w:color="auto" w:fill="92CDDC" w:themeFill="accent5" w:themeFillTint="99"/>
            <w:noWrap/>
            <w:vAlign w:val="center"/>
          </w:tcPr>
          <w:p w14:paraId="3110D826" w14:textId="77777777" w:rsidR="00464954" w:rsidRPr="008B1423" w:rsidRDefault="00464954" w:rsidP="00464954">
            <w:pPr>
              <w:jc w:val="center"/>
            </w:pPr>
            <w:r>
              <w:t>8. Estado de Cambios en el Patrimonio</w:t>
            </w:r>
          </w:p>
        </w:tc>
      </w:tr>
      <w:tr w:rsidR="00464954" w:rsidRPr="00DA6959" w14:paraId="397E7AFF" w14:textId="77777777" w:rsidTr="00D25F02">
        <w:trPr>
          <w:trHeight w:val="469"/>
        </w:trPr>
        <w:tc>
          <w:tcPr>
            <w:tcW w:w="4077" w:type="dxa"/>
            <w:noWrap/>
          </w:tcPr>
          <w:p w14:paraId="4F88FEDD" w14:textId="77777777" w:rsidR="00464954" w:rsidRPr="008B1423" w:rsidRDefault="00464954" w:rsidP="00464954">
            <w:r>
              <w:t xml:space="preserve">8.1 </w:t>
            </w:r>
            <w:r w:rsidRPr="00642D0E">
              <w:t>Capital Social</w:t>
            </w:r>
          </w:p>
        </w:tc>
        <w:tc>
          <w:tcPr>
            <w:tcW w:w="4820" w:type="dxa"/>
          </w:tcPr>
          <w:p w14:paraId="55A63954" w14:textId="77777777" w:rsidR="00464954" w:rsidRPr="008B1423" w:rsidRDefault="00464954" w:rsidP="00464954">
            <w:r w:rsidRPr="00642D0E">
              <w:t>30100000000000</w:t>
            </w:r>
          </w:p>
        </w:tc>
        <w:tc>
          <w:tcPr>
            <w:tcW w:w="5245" w:type="dxa"/>
          </w:tcPr>
          <w:p w14:paraId="64F22B92" w14:textId="77777777" w:rsidR="00464954" w:rsidRPr="008B1423" w:rsidRDefault="00464954" w:rsidP="00464954">
            <w:r>
              <w:t>Desglose</w:t>
            </w:r>
            <w:r w:rsidRPr="00464954">
              <w:t>SaldoFinalAnnoActual</w:t>
            </w:r>
            <w:r>
              <w:t xml:space="preserve"> </w:t>
            </w:r>
            <w:r w:rsidRPr="00642D0E">
              <w:t>[A] CapSocialFinActual</w:t>
            </w:r>
          </w:p>
        </w:tc>
      </w:tr>
      <w:tr w:rsidR="00464954" w:rsidRPr="00DA6959" w14:paraId="1CF90F7D" w14:textId="77777777" w:rsidTr="00D25F02">
        <w:trPr>
          <w:trHeight w:val="469"/>
        </w:trPr>
        <w:tc>
          <w:tcPr>
            <w:tcW w:w="4077" w:type="dxa"/>
            <w:noWrap/>
          </w:tcPr>
          <w:p w14:paraId="44416540" w14:textId="77777777" w:rsidR="00464954" w:rsidRPr="008B1423" w:rsidRDefault="00464954" w:rsidP="00464954">
            <w:r>
              <w:t xml:space="preserve">8.2 </w:t>
            </w:r>
            <w:r w:rsidRPr="00642D0E">
              <w:t>Aportes patrimoniales no capitalizados</w:t>
            </w:r>
          </w:p>
        </w:tc>
        <w:tc>
          <w:tcPr>
            <w:tcW w:w="4820" w:type="dxa"/>
          </w:tcPr>
          <w:p w14:paraId="1BD60F36" w14:textId="77777777" w:rsidR="00464954" w:rsidRPr="008B1423" w:rsidRDefault="00464954" w:rsidP="00464954">
            <w:r w:rsidRPr="00642D0E">
              <w:t>30200000000000</w:t>
            </w:r>
          </w:p>
        </w:tc>
        <w:tc>
          <w:tcPr>
            <w:tcW w:w="5245" w:type="dxa"/>
          </w:tcPr>
          <w:p w14:paraId="7E123E9D" w14:textId="77777777" w:rsidR="00464954" w:rsidRPr="008B1423" w:rsidRDefault="00464954" w:rsidP="00464954">
            <w:r>
              <w:t>Desglose</w:t>
            </w:r>
            <w:r w:rsidRPr="00464954">
              <w:t>SaldoFinalAnnoActual</w:t>
            </w:r>
            <w:r>
              <w:t xml:space="preserve"> </w:t>
            </w:r>
            <w:r w:rsidRPr="00642D0E">
              <w:t>[A] AportesNoCapitalizadosFinActual</w:t>
            </w:r>
          </w:p>
        </w:tc>
      </w:tr>
      <w:tr w:rsidR="00464954" w:rsidRPr="00DA6959" w14:paraId="444135D9" w14:textId="77777777" w:rsidTr="00D25F02">
        <w:trPr>
          <w:trHeight w:val="469"/>
        </w:trPr>
        <w:tc>
          <w:tcPr>
            <w:tcW w:w="4077" w:type="dxa"/>
            <w:noWrap/>
          </w:tcPr>
          <w:p w14:paraId="19D3EB08" w14:textId="77777777" w:rsidR="00464954" w:rsidRPr="008B1423" w:rsidRDefault="00464954" w:rsidP="00464954">
            <w:r>
              <w:t xml:space="preserve">8.3 </w:t>
            </w:r>
            <w:r w:rsidRPr="00642D0E">
              <w:t>Ajustes al patrimonio - otros resultados integrales</w:t>
            </w:r>
          </w:p>
        </w:tc>
        <w:tc>
          <w:tcPr>
            <w:tcW w:w="4820" w:type="dxa"/>
          </w:tcPr>
          <w:p w14:paraId="71EC435B" w14:textId="77777777" w:rsidR="00464954" w:rsidRPr="008B1423" w:rsidRDefault="00464954" w:rsidP="00464954">
            <w:r w:rsidRPr="00642D0E">
              <w:t>30300000000000</w:t>
            </w:r>
          </w:p>
        </w:tc>
        <w:tc>
          <w:tcPr>
            <w:tcW w:w="5245" w:type="dxa"/>
          </w:tcPr>
          <w:p w14:paraId="0FE0F5C5" w14:textId="77777777" w:rsidR="00464954" w:rsidRPr="008B1423" w:rsidRDefault="00464954" w:rsidP="00464954">
            <w:r>
              <w:t>Desglose</w:t>
            </w:r>
            <w:r w:rsidRPr="00464954">
              <w:t>SaldoFinalAnnoActual</w:t>
            </w:r>
            <w:r>
              <w:t xml:space="preserve"> </w:t>
            </w:r>
            <w:r w:rsidRPr="00642D0E">
              <w:t>[A] AjustesFinActual</w:t>
            </w:r>
          </w:p>
        </w:tc>
      </w:tr>
      <w:tr w:rsidR="00464954" w:rsidRPr="00DA6959" w14:paraId="73A00203" w14:textId="77777777" w:rsidTr="00D25F02">
        <w:trPr>
          <w:trHeight w:val="469"/>
        </w:trPr>
        <w:tc>
          <w:tcPr>
            <w:tcW w:w="4077" w:type="dxa"/>
            <w:noWrap/>
          </w:tcPr>
          <w:p w14:paraId="14BB90EA" w14:textId="77777777" w:rsidR="00464954" w:rsidRPr="008B1423" w:rsidRDefault="00464954" w:rsidP="00464954">
            <w:r>
              <w:t xml:space="preserve">8.4 </w:t>
            </w:r>
            <w:r w:rsidRPr="00642D0E">
              <w:t>Reservas</w:t>
            </w:r>
          </w:p>
        </w:tc>
        <w:tc>
          <w:tcPr>
            <w:tcW w:w="4820" w:type="dxa"/>
          </w:tcPr>
          <w:p w14:paraId="7AB314A1" w14:textId="77777777" w:rsidR="00464954" w:rsidRPr="008B1423" w:rsidRDefault="00464954" w:rsidP="00464954">
            <w:r w:rsidRPr="00642D0E">
              <w:t>30400000000000</w:t>
            </w:r>
          </w:p>
        </w:tc>
        <w:tc>
          <w:tcPr>
            <w:tcW w:w="5245" w:type="dxa"/>
          </w:tcPr>
          <w:p w14:paraId="432B6A76" w14:textId="77777777" w:rsidR="00464954" w:rsidRPr="008B1423" w:rsidRDefault="00464954" w:rsidP="00464954">
            <w:r>
              <w:t>Desglose</w:t>
            </w:r>
            <w:r w:rsidRPr="00464954">
              <w:t>SaldoFinalAnnoActual</w:t>
            </w:r>
            <w:r>
              <w:t xml:space="preserve"> </w:t>
            </w:r>
            <w:r w:rsidRPr="00642D0E">
              <w:t>[A] ReservasFinActual</w:t>
            </w:r>
          </w:p>
        </w:tc>
      </w:tr>
      <w:tr w:rsidR="00464954" w:rsidRPr="00DA6959" w14:paraId="6F171C71" w14:textId="77777777" w:rsidTr="00D25F02">
        <w:trPr>
          <w:trHeight w:val="469"/>
        </w:trPr>
        <w:tc>
          <w:tcPr>
            <w:tcW w:w="4077" w:type="dxa"/>
            <w:noWrap/>
          </w:tcPr>
          <w:p w14:paraId="5C7A226D" w14:textId="77777777" w:rsidR="00464954" w:rsidRPr="008B1423" w:rsidRDefault="00464954" w:rsidP="00464954">
            <w:r>
              <w:t xml:space="preserve">8.5. </w:t>
            </w:r>
            <w:r w:rsidRPr="00642D0E">
              <w:t>Resultados acumulados</w:t>
            </w:r>
          </w:p>
        </w:tc>
        <w:tc>
          <w:tcPr>
            <w:tcW w:w="4820" w:type="dxa"/>
          </w:tcPr>
          <w:p w14:paraId="54879AD2" w14:textId="77777777" w:rsidR="00464954" w:rsidRPr="008B1423" w:rsidRDefault="00464954" w:rsidP="00464954">
            <w:r w:rsidRPr="00642D0E">
              <w:t xml:space="preserve">30500000000000 + </w:t>
            </w:r>
            <w:r w:rsidR="00EE3093">
              <w:t>(500</w:t>
            </w:r>
            <w:r w:rsidRPr="00642D0E">
              <w:t>00000000000</w:t>
            </w:r>
            <w:r w:rsidR="00EE3093">
              <w:t xml:space="preserve"> – 40000000000000)</w:t>
            </w:r>
          </w:p>
        </w:tc>
        <w:tc>
          <w:tcPr>
            <w:tcW w:w="5245" w:type="dxa"/>
          </w:tcPr>
          <w:p w14:paraId="714B415A" w14:textId="77777777" w:rsidR="00464954" w:rsidRPr="008B1423" w:rsidRDefault="00464954" w:rsidP="00464954">
            <w:r>
              <w:t>Desglose</w:t>
            </w:r>
            <w:r w:rsidRPr="00464954">
              <w:t>SaldoFinalAnnoActual</w:t>
            </w:r>
            <w:r>
              <w:t xml:space="preserve"> </w:t>
            </w:r>
            <w:r w:rsidRPr="00642D0E">
              <w:t>[A] ResultadosPrincipioPeriodoFinActual</w:t>
            </w:r>
          </w:p>
        </w:tc>
      </w:tr>
      <w:tr w:rsidR="00B5471C" w:rsidRPr="00DA6959" w14:paraId="130DA0B1" w14:textId="77777777" w:rsidTr="00B5471C">
        <w:trPr>
          <w:trHeight w:val="469"/>
        </w:trPr>
        <w:tc>
          <w:tcPr>
            <w:tcW w:w="14142" w:type="dxa"/>
            <w:gridSpan w:val="3"/>
            <w:shd w:val="clear" w:color="auto" w:fill="92CDDC" w:themeFill="accent5" w:themeFillTint="99"/>
            <w:noWrap/>
            <w:vAlign w:val="center"/>
          </w:tcPr>
          <w:p w14:paraId="64AB19E7" w14:textId="77777777" w:rsidR="00B5471C" w:rsidRDefault="00B5471C" w:rsidP="00B5471C">
            <w:pPr>
              <w:jc w:val="center"/>
            </w:pPr>
            <w:r>
              <w:t>9. Modelo de Primas y Siniestros</w:t>
            </w:r>
          </w:p>
        </w:tc>
      </w:tr>
      <w:tr w:rsidR="00B5471C" w:rsidRPr="00DA6959" w14:paraId="1987B5DD" w14:textId="77777777" w:rsidTr="00B5471C">
        <w:trPr>
          <w:trHeight w:val="870"/>
        </w:trPr>
        <w:tc>
          <w:tcPr>
            <w:tcW w:w="4077" w:type="dxa"/>
            <w:noWrap/>
          </w:tcPr>
          <w:p w14:paraId="0CDA5DC0" w14:textId="77777777" w:rsidR="00B5471C" w:rsidRDefault="00B5471C" w:rsidP="00B5471C">
            <w:r>
              <w:t>9.1 Ingresos por Primas de Seguros Generales</w:t>
            </w:r>
          </w:p>
        </w:tc>
        <w:tc>
          <w:tcPr>
            <w:tcW w:w="4820" w:type="dxa"/>
          </w:tcPr>
          <w:p w14:paraId="304B521D" w14:textId="77777777" w:rsidR="00B5471C" w:rsidRDefault="00B5471C" w:rsidP="00B5471C">
            <w:r>
              <w:t xml:space="preserve">+ </w:t>
            </w:r>
            <w:r w:rsidRPr="00135BFF">
              <w:t>50200100101010 + 50200100102010</w:t>
            </w:r>
            <w:r>
              <w:t xml:space="preserve"> - </w:t>
            </w:r>
            <w:r w:rsidRPr="00135BFF">
              <w:t>Prima emitida seguros generales</w:t>
            </w:r>
          </w:p>
          <w:p w14:paraId="5499E153" w14:textId="77777777" w:rsidR="00B5471C" w:rsidRDefault="00B5471C" w:rsidP="00B5471C">
            <w:r>
              <w:t xml:space="preserve">+ </w:t>
            </w:r>
            <w:r w:rsidRPr="00135BFF">
              <w:t>50200100201010 + 50200100202010</w:t>
            </w:r>
            <w:r>
              <w:t xml:space="preserve"> - </w:t>
            </w:r>
            <w:r w:rsidRPr="00135BFF">
              <w:t xml:space="preserve">Primas anuladas del periodo </w:t>
            </w:r>
            <w:r>
              <w:t>–</w:t>
            </w:r>
            <w:r w:rsidRPr="00135BFF">
              <w:t xml:space="preserve"> generales</w:t>
            </w:r>
          </w:p>
          <w:p w14:paraId="2E660F3C" w14:textId="77777777" w:rsidR="00B5471C" w:rsidRDefault="00B5471C" w:rsidP="00B5471C">
            <w:r>
              <w:t xml:space="preserve">+ </w:t>
            </w:r>
            <w:r w:rsidRPr="00135BFF">
              <w:t>50200100301010 + 50200100302010</w:t>
            </w:r>
            <w:r>
              <w:t xml:space="preserve"> - </w:t>
            </w:r>
            <w:r w:rsidRPr="00135BFF">
              <w:t xml:space="preserve">Anuladas periodos anteriores </w:t>
            </w:r>
            <w:r>
              <w:t>–</w:t>
            </w:r>
            <w:r w:rsidRPr="00135BFF">
              <w:t xml:space="preserve"> generales</w:t>
            </w:r>
          </w:p>
          <w:p w14:paraId="1C6341B9" w14:textId="77777777" w:rsidR="00B5471C" w:rsidRDefault="00B5471C" w:rsidP="00B5471C">
            <w:r>
              <w:lastRenderedPageBreak/>
              <w:t xml:space="preserve">+ </w:t>
            </w:r>
            <w:r w:rsidRPr="00135BFF">
              <w:t>50200100401010 + 50200100402010</w:t>
            </w:r>
            <w:r>
              <w:t xml:space="preserve"> - </w:t>
            </w:r>
            <w:r w:rsidRPr="00135BFF">
              <w:t xml:space="preserve">Extornadas del periodo </w:t>
            </w:r>
            <w:r>
              <w:t>–</w:t>
            </w:r>
            <w:r w:rsidRPr="00135BFF">
              <w:t xml:space="preserve"> generales</w:t>
            </w:r>
          </w:p>
          <w:p w14:paraId="26DD1047" w14:textId="77777777" w:rsidR="00B5471C" w:rsidRDefault="00B5471C" w:rsidP="00B5471C">
            <w:r>
              <w:t xml:space="preserve">+ </w:t>
            </w:r>
            <w:r w:rsidRPr="00135BFF">
              <w:t>50200100501010 + 50200100502010</w:t>
            </w:r>
            <w:r>
              <w:t xml:space="preserve"> - </w:t>
            </w:r>
            <w:r w:rsidRPr="00135BFF">
              <w:t xml:space="preserve">Extornadas periodos ant. </w:t>
            </w:r>
            <w:r>
              <w:t>–</w:t>
            </w:r>
            <w:r w:rsidRPr="00135BFF">
              <w:t xml:space="preserve"> generales</w:t>
            </w:r>
          </w:p>
          <w:p w14:paraId="09C644DE" w14:textId="77777777" w:rsidR="00B5471C" w:rsidRPr="00642D0E" w:rsidRDefault="00B5471C" w:rsidP="00B5471C">
            <w:r>
              <w:t xml:space="preserve">+ </w:t>
            </w:r>
            <w:r w:rsidRPr="00135BFF">
              <w:t>50200200101010 + 50200200102010</w:t>
            </w:r>
            <w:r>
              <w:t xml:space="preserve"> - </w:t>
            </w:r>
            <w:r w:rsidRPr="00135BFF">
              <w:t>Primas reaseguro aceptado - generales</w:t>
            </w:r>
          </w:p>
        </w:tc>
        <w:tc>
          <w:tcPr>
            <w:tcW w:w="5245" w:type="dxa"/>
          </w:tcPr>
          <w:p w14:paraId="164CC0A8" w14:textId="77777777" w:rsidR="00B5471C" w:rsidRDefault="00B5471C" w:rsidP="00B5471C">
            <w:r w:rsidRPr="00135BFF">
              <w:lastRenderedPageBreak/>
              <w:t>[A] SubTotalSegurosGeneralesPorPrimas</w:t>
            </w:r>
          </w:p>
        </w:tc>
      </w:tr>
      <w:tr w:rsidR="00B5471C" w:rsidRPr="00DA6959" w14:paraId="5E1F4109" w14:textId="77777777" w:rsidTr="00D25F02">
        <w:trPr>
          <w:trHeight w:val="469"/>
        </w:trPr>
        <w:tc>
          <w:tcPr>
            <w:tcW w:w="4077" w:type="dxa"/>
            <w:noWrap/>
          </w:tcPr>
          <w:p w14:paraId="0658A80B" w14:textId="77777777" w:rsidR="00B5471C" w:rsidRDefault="00B5471C" w:rsidP="00B5471C">
            <w:r>
              <w:t>9.2 Prestaciones de Seguros Generales</w:t>
            </w:r>
          </w:p>
        </w:tc>
        <w:tc>
          <w:tcPr>
            <w:tcW w:w="4820" w:type="dxa"/>
          </w:tcPr>
          <w:p w14:paraId="12336FC9" w14:textId="77777777" w:rsidR="00B5471C" w:rsidRDefault="00B5471C" w:rsidP="00B5471C">
            <w:r>
              <w:t xml:space="preserve">+ </w:t>
            </w:r>
            <w:r w:rsidRPr="00135BFF">
              <w:t>40200100101010 + 40200100102010</w:t>
            </w:r>
            <w:r>
              <w:t xml:space="preserve"> - </w:t>
            </w:r>
            <w:r w:rsidRPr="00135BFF">
              <w:t>Por seguro directo generales</w:t>
            </w:r>
          </w:p>
          <w:p w14:paraId="5A5437ED" w14:textId="77777777" w:rsidR="00B5471C" w:rsidRDefault="00B5471C" w:rsidP="00B5471C">
            <w:r>
              <w:t xml:space="preserve">+ </w:t>
            </w:r>
            <w:r w:rsidRPr="00135BFF">
              <w:t>40200100201010 + 40200100202010</w:t>
            </w:r>
            <w:r>
              <w:t xml:space="preserve"> - </w:t>
            </w:r>
            <w:r w:rsidRPr="00135BFF">
              <w:t>Siniestros recobrados generales</w:t>
            </w:r>
          </w:p>
          <w:p w14:paraId="6BF26AFE" w14:textId="77777777" w:rsidR="00B5471C" w:rsidRPr="00642D0E" w:rsidRDefault="00B5471C" w:rsidP="00B5471C">
            <w:r>
              <w:t xml:space="preserve">+ </w:t>
            </w:r>
            <w:r w:rsidRPr="00135BFF">
              <w:t>40200200101010 + 40200200102010</w:t>
            </w:r>
            <w:r>
              <w:t xml:space="preserve"> - </w:t>
            </w:r>
            <w:r w:rsidRPr="00135BFF">
              <w:t>Pagados por reaseguro acep. generales</w:t>
            </w:r>
          </w:p>
        </w:tc>
        <w:tc>
          <w:tcPr>
            <w:tcW w:w="5245" w:type="dxa"/>
          </w:tcPr>
          <w:p w14:paraId="4DFF81B1" w14:textId="77777777" w:rsidR="00B5471C" w:rsidRDefault="00B5471C" w:rsidP="00B5471C">
            <w:r w:rsidRPr="00135BFF">
              <w:t>[A] SubTotalSegurosGeneralesPorPrestaciones</w:t>
            </w:r>
          </w:p>
        </w:tc>
      </w:tr>
      <w:tr w:rsidR="00B5471C" w:rsidRPr="00DA6959" w14:paraId="763F2854" w14:textId="77777777" w:rsidTr="00D25F02">
        <w:trPr>
          <w:trHeight w:val="469"/>
        </w:trPr>
        <w:tc>
          <w:tcPr>
            <w:tcW w:w="4077" w:type="dxa"/>
            <w:noWrap/>
          </w:tcPr>
          <w:p w14:paraId="700ED906" w14:textId="77777777" w:rsidR="00B5471C" w:rsidRDefault="00B5471C" w:rsidP="00B5471C">
            <w:r>
              <w:t>9.3 Ingresos por Primas de Seguros Personales</w:t>
            </w:r>
          </w:p>
        </w:tc>
        <w:tc>
          <w:tcPr>
            <w:tcW w:w="4820" w:type="dxa"/>
          </w:tcPr>
          <w:p w14:paraId="04A8A475" w14:textId="77777777" w:rsidR="00B5471C" w:rsidRDefault="00B5471C" w:rsidP="00B5471C">
            <w:r>
              <w:t xml:space="preserve">+ </w:t>
            </w:r>
            <w:r w:rsidRPr="00135BFF">
              <w:t>502001001010</w:t>
            </w:r>
            <w:r>
              <w:t>2</w:t>
            </w:r>
            <w:r w:rsidRPr="00135BFF">
              <w:t>0 + 502001001020</w:t>
            </w:r>
            <w:r>
              <w:t>2</w:t>
            </w:r>
            <w:r w:rsidRPr="00135BFF">
              <w:t>0</w:t>
            </w:r>
            <w:r>
              <w:t xml:space="preserve"> - </w:t>
            </w:r>
            <w:r w:rsidRPr="00135BFF">
              <w:t>Prima emitida seguros generales</w:t>
            </w:r>
          </w:p>
          <w:p w14:paraId="54B9D7EC" w14:textId="77777777" w:rsidR="00B5471C" w:rsidRDefault="00B5471C" w:rsidP="00B5471C">
            <w:r>
              <w:t xml:space="preserve">+ </w:t>
            </w:r>
            <w:r w:rsidRPr="00135BFF">
              <w:t>502001002010</w:t>
            </w:r>
            <w:r>
              <w:t>2</w:t>
            </w:r>
            <w:r w:rsidRPr="00135BFF">
              <w:t>0 + 502001002020</w:t>
            </w:r>
            <w:r>
              <w:t>2</w:t>
            </w:r>
            <w:r w:rsidRPr="00135BFF">
              <w:t>0</w:t>
            </w:r>
            <w:r>
              <w:t xml:space="preserve"> - </w:t>
            </w:r>
            <w:r w:rsidRPr="00135BFF">
              <w:t xml:space="preserve">Primas anuladas del periodo </w:t>
            </w:r>
            <w:r>
              <w:t>–</w:t>
            </w:r>
            <w:r w:rsidRPr="00135BFF">
              <w:t xml:space="preserve"> generales</w:t>
            </w:r>
          </w:p>
          <w:p w14:paraId="789D5425" w14:textId="77777777" w:rsidR="00B5471C" w:rsidRDefault="00B5471C" w:rsidP="00B5471C">
            <w:r>
              <w:t xml:space="preserve">+ </w:t>
            </w:r>
            <w:r w:rsidRPr="00135BFF">
              <w:t>502001003010</w:t>
            </w:r>
            <w:r>
              <w:t>2</w:t>
            </w:r>
            <w:r w:rsidRPr="00135BFF">
              <w:t>0 + 502001003020</w:t>
            </w:r>
            <w:r>
              <w:t>2</w:t>
            </w:r>
            <w:r w:rsidRPr="00135BFF">
              <w:t>0</w:t>
            </w:r>
            <w:r>
              <w:t xml:space="preserve"> - </w:t>
            </w:r>
            <w:r w:rsidRPr="00135BFF">
              <w:t xml:space="preserve">Anuladas periodos anteriores </w:t>
            </w:r>
            <w:r>
              <w:t>–</w:t>
            </w:r>
            <w:r w:rsidRPr="00135BFF">
              <w:t xml:space="preserve"> generales</w:t>
            </w:r>
          </w:p>
          <w:p w14:paraId="46B2005C" w14:textId="77777777" w:rsidR="00B5471C" w:rsidRDefault="00B5471C" w:rsidP="00B5471C">
            <w:r>
              <w:t xml:space="preserve">+ </w:t>
            </w:r>
            <w:r w:rsidRPr="00135BFF">
              <w:t>502001004010</w:t>
            </w:r>
            <w:r>
              <w:t>2</w:t>
            </w:r>
            <w:r w:rsidRPr="00135BFF">
              <w:t>0 + 502001004020</w:t>
            </w:r>
            <w:r>
              <w:t>2</w:t>
            </w:r>
            <w:r w:rsidRPr="00135BFF">
              <w:t>0</w:t>
            </w:r>
            <w:r>
              <w:t xml:space="preserve"> - </w:t>
            </w:r>
            <w:r w:rsidRPr="00135BFF">
              <w:t xml:space="preserve">Extornadas del periodo </w:t>
            </w:r>
            <w:r>
              <w:t>–</w:t>
            </w:r>
            <w:r w:rsidRPr="00135BFF">
              <w:t xml:space="preserve"> generales</w:t>
            </w:r>
          </w:p>
          <w:p w14:paraId="35C49912" w14:textId="77777777" w:rsidR="00B5471C" w:rsidRDefault="00B5471C" w:rsidP="00B5471C">
            <w:r>
              <w:t xml:space="preserve">+ </w:t>
            </w:r>
            <w:r w:rsidRPr="00135BFF">
              <w:t>502001005010</w:t>
            </w:r>
            <w:r>
              <w:t>2</w:t>
            </w:r>
            <w:r w:rsidRPr="00135BFF">
              <w:t>0 + 502001005020</w:t>
            </w:r>
            <w:r>
              <w:t>2</w:t>
            </w:r>
            <w:r w:rsidRPr="00135BFF">
              <w:t>0</w:t>
            </w:r>
            <w:r>
              <w:t xml:space="preserve"> - </w:t>
            </w:r>
            <w:r w:rsidRPr="00135BFF">
              <w:t xml:space="preserve">Extornadas periodos ant. </w:t>
            </w:r>
            <w:r>
              <w:t>–</w:t>
            </w:r>
            <w:r w:rsidRPr="00135BFF">
              <w:t xml:space="preserve"> generales</w:t>
            </w:r>
          </w:p>
          <w:p w14:paraId="52312499" w14:textId="77777777" w:rsidR="00B5471C" w:rsidRPr="00642D0E" w:rsidRDefault="00B5471C" w:rsidP="00B5471C">
            <w:r>
              <w:t xml:space="preserve">+ </w:t>
            </w:r>
            <w:r w:rsidRPr="00135BFF">
              <w:t>502002001010</w:t>
            </w:r>
            <w:r>
              <w:t>2</w:t>
            </w:r>
            <w:r w:rsidRPr="00135BFF">
              <w:t>0 + 502002001020</w:t>
            </w:r>
            <w:r>
              <w:t>2</w:t>
            </w:r>
            <w:r w:rsidRPr="00135BFF">
              <w:t>0</w:t>
            </w:r>
            <w:r>
              <w:t xml:space="preserve"> - </w:t>
            </w:r>
            <w:r w:rsidRPr="00135BFF">
              <w:t>Primas reaseguro aceptado - generales</w:t>
            </w:r>
          </w:p>
        </w:tc>
        <w:tc>
          <w:tcPr>
            <w:tcW w:w="5245" w:type="dxa"/>
          </w:tcPr>
          <w:p w14:paraId="4255F259" w14:textId="77777777" w:rsidR="00B5471C" w:rsidRDefault="00B5471C" w:rsidP="00B5471C">
            <w:r w:rsidRPr="002A1979">
              <w:t>[A] SubTotalSegurosPersonalesPorPrimas</w:t>
            </w:r>
          </w:p>
        </w:tc>
      </w:tr>
      <w:tr w:rsidR="00B5471C" w:rsidRPr="00DA6959" w14:paraId="0E5B5B4F" w14:textId="77777777" w:rsidTr="00D25F02">
        <w:trPr>
          <w:trHeight w:val="469"/>
        </w:trPr>
        <w:tc>
          <w:tcPr>
            <w:tcW w:w="4077" w:type="dxa"/>
            <w:noWrap/>
          </w:tcPr>
          <w:p w14:paraId="6FFB2336" w14:textId="77777777" w:rsidR="00B5471C" w:rsidRDefault="00B5471C" w:rsidP="00B5471C">
            <w:r>
              <w:t>9.4 Prestaciones de Seguros Personales</w:t>
            </w:r>
          </w:p>
        </w:tc>
        <w:tc>
          <w:tcPr>
            <w:tcW w:w="4820" w:type="dxa"/>
          </w:tcPr>
          <w:p w14:paraId="1082C2D6" w14:textId="77777777" w:rsidR="00B5471C" w:rsidRDefault="00B5471C" w:rsidP="00B5471C">
            <w:r>
              <w:t xml:space="preserve">+ </w:t>
            </w:r>
            <w:r w:rsidRPr="00135BFF">
              <w:t>402001001010</w:t>
            </w:r>
            <w:r>
              <w:t>2</w:t>
            </w:r>
            <w:r w:rsidRPr="00135BFF">
              <w:t>0 + 402001001020</w:t>
            </w:r>
            <w:r>
              <w:t>2</w:t>
            </w:r>
            <w:r w:rsidRPr="00135BFF">
              <w:t>0</w:t>
            </w:r>
            <w:r>
              <w:t xml:space="preserve"> - </w:t>
            </w:r>
            <w:r w:rsidRPr="00135BFF">
              <w:t>Por seguro directo generales</w:t>
            </w:r>
          </w:p>
          <w:p w14:paraId="037934BB" w14:textId="77777777" w:rsidR="00B5471C" w:rsidRDefault="00B5471C" w:rsidP="00B5471C">
            <w:r>
              <w:t xml:space="preserve">+ </w:t>
            </w:r>
            <w:r w:rsidRPr="00135BFF">
              <w:t>402001002010</w:t>
            </w:r>
            <w:r>
              <w:t>2</w:t>
            </w:r>
            <w:r w:rsidRPr="00135BFF">
              <w:t>0 + 402001002020</w:t>
            </w:r>
            <w:r>
              <w:t>2</w:t>
            </w:r>
            <w:r w:rsidRPr="00135BFF">
              <w:t>0</w:t>
            </w:r>
            <w:r>
              <w:t xml:space="preserve"> - </w:t>
            </w:r>
            <w:r w:rsidRPr="00135BFF">
              <w:t>Siniestros recobrados generales</w:t>
            </w:r>
          </w:p>
          <w:p w14:paraId="5BE8AB1F" w14:textId="77777777" w:rsidR="00B5471C" w:rsidRPr="00642D0E" w:rsidRDefault="00B5471C" w:rsidP="00B5471C">
            <w:r>
              <w:t xml:space="preserve">+ </w:t>
            </w:r>
            <w:r w:rsidRPr="00135BFF">
              <w:t>402002001010</w:t>
            </w:r>
            <w:r>
              <w:t>2</w:t>
            </w:r>
            <w:r w:rsidRPr="00135BFF">
              <w:t>0 + 402002001020</w:t>
            </w:r>
            <w:r>
              <w:t>2</w:t>
            </w:r>
            <w:r w:rsidRPr="00135BFF">
              <w:t>0</w:t>
            </w:r>
            <w:r>
              <w:t xml:space="preserve"> - </w:t>
            </w:r>
            <w:r w:rsidRPr="00135BFF">
              <w:t>Pagados por reaseguro acep. generales</w:t>
            </w:r>
          </w:p>
        </w:tc>
        <w:tc>
          <w:tcPr>
            <w:tcW w:w="5245" w:type="dxa"/>
          </w:tcPr>
          <w:p w14:paraId="07F99F27" w14:textId="77777777" w:rsidR="00B5471C" w:rsidRDefault="00B5471C" w:rsidP="00B5471C">
            <w:r w:rsidRPr="002A1979">
              <w:t>[A] SubTotalSegurosPersonalesPorPrestaciones</w:t>
            </w:r>
          </w:p>
        </w:tc>
      </w:tr>
    </w:tbl>
    <w:p w14:paraId="61CAABC1" w14:textId="77777777" w:rsidR="00995EAA" w:rsidRDefault="00995EAA"/>
    <w:p w14:paraId="372C04F3" w14:textId="77777777" w:rsidR="000B3CDC" w:rsidRDefault="000B3CDC" w:rsidP="00052128">
      <w:pPr>
        <w:rPr>
          <w:lang w:val="es-ES_tradnl"/>
        </w:rPr>
      </w:pPr>
    </w:p>
    <w:p w14:paraId="2EC69F17" w14:textId="77777777" w:rsidR="00084BEE" w:rsidRPr="00A80249" w:rsidRDefault="001E31D5" w:rsidP="00052128">
      <w:pPr>
        <w:rPr>
          <w:i/>
          <w:lang w:val="es-ES_tradnl"/>
        </w:rPr>
      </w:pPr>
      <w:r>
        <w:rPr>
          <w:i/>
          <w:lang w:val="es-ES_tradnl"/>
        </w:rPr>
        <w:t xml:space="preserve">En </w:t>
      </w:r>
      <w:r w:rsidR="00515870">
        <w:rPr>
          <w:i/>
          <w:lang w:val="es-ES_tradnl"/>
        </w:rPr>
        <w:t xml:space="preserve">SUGESE en línea, en la opción de </w:t>
      </w:r>
      <w:r>
        <w:rPr>
          <w:i/>
          <w:lang w:val="es-ES_tradnl"/>
        </w:rPr>
        <w:t>GES/Importación la entidad debe verificar el estado del envío realizado.  En el caso de que este sea “Fallido”, puede consultar la bitác</w:t>
      </w:r>
      <w:r w:rsidR="00474962">
        <w:rPr>
          <w:i/>
          <w:lang w:val="es-ES_tradnl"/>
        </w:rPr>
        <w:t xml:space="preserve">ora </w:t>
      </w:r>
      <w:r>
        <w:rPr>
          <w:i/>
          <w:lang w:val="es-ES_tradnl"/>
        </w:rPr>
        <w:t xml:space="preserve">en la acción “Reporte”, el </w:t>
      </w:r>
      <w:r w:rsidR="00474962">
        <w:rPr>
          <w:i/>
          <w:lang w:val="es-ES_tradnl"/>
        </w:rPr>
        <w:t>detalle</w:t>
      </w:r>
      <w:r>
        <w:rPr>
          <w:i/>
          <w:lang w:val="es-ES_tradnl"/>
        </w:rPr>
        <w:t xml:space="preserve"> de </w:t>
      </w:r>
      <w:r w:rsidR="00474962">
        <w:rPr>
          <w:i/>
          <w:lang w:val="es-ES_tradnl"/>
        </w:rPr>
        <w:t>este resultado.</w:t>
      </w:r>
    </w:p>
    <w:p w14:paraId="14D213C5" w14:textId="77777777" w:rsidR="00052128" w:rsidRDefault="00052128" w:rsidP="00052128">
      <w:pPr>
        <w:rPr>
          <w:lang w:val="es-ES_tradnl"/>
        </w:rPr>
      </w:pPr>
    </w:p>
    <w:p w14:paraId="5A4D1AF2" w14:textId="77777777" w:rsidR="00515870" w:rsidRPr="00052128" w:rsidRDefault="00515870" w:rsidP="00052128">
      <w:pPr>
        <w:rPr>
          <w:lang w:val="es-ES_tradnl"/>
        </w:rPr>
      </w:pPr>
    </w:p>
    <w:p w14:paraId="5B0FA076" w14:textId="77777777" w:rsidR="00410BF3" w:rsidRDefault="00516D9D" w:rsidP="000376C5">
      <w:pPr>
        <w:pStyle w:val="Ttulo1"/>
      </w:pPr>
      <w:bookmarkStart w:id="897" w:name="_Toc136255555"/>
      <w:r w:rsidRPr="000376C5">
        <w:lastRenderedPageBreak/>
        <w:t>Catá</w:t>
      </w:r>
      <w:r w:rsidR="00410BF3" w:rsidRPr="000376C5">
        <w:t>logos</w:t>
      </w:r>
      <w:bookmarkEnd w:id="897"/>
    </w:p>
    <w:p w14:paraId="018BB3F3" w14:textId="77777777" w:rsidR="000376C5" w:rsidRPr="000376C5" w:rsidRDefault="000376C5" w:rsidP="000376C5">
      <w:pPr>
        <w:rPr>
          <w:lang w:val="es-ES_tradnl"/>
        </w:rPr>
      </w:pPr>
    </w:p>
    <w:p w14:paraId="67832606" w14:textId="77777777" w:rsidR="00CF7511" w:rsidRDefault="00410BF3" w:rsidP="009B7AA1">
      <w:pPr>
        <w:pStyle w:val="Ttulo2"/>
        <w:numPr>
          <w:ilvl w:val="1"/>
          <w:numId w:val="497"/>
        </w:numPr>
      </w:pPr>
      <w:bookmarkStart w:id="898" w:name="_Ramos"/>
      <w:bookmarkStart w:id="899" w:name="Ramos"/>
      <w:bookmarkStart w:id="900" w:name="_Toc136255556"/>
      <w:bookmarkEnd w:id="898"/>
      <w:r w:rsidRPr="00FC2B13">
        <w:t>Ramos</w:t>
      </w:r>
      <w:bookmarkEnd w:id="899"/>
      <w:bookmarkEnd w:id="900"/>
    </w:p>
    <w:p w14:paraId="2D56AF97" w14:textId="77777777" w:rsidR="000376C5" w:rsidRPr="000376C5" w:rsidRDefault="000376C5" w:rsidP="000376C5">
      <w:pPr>
        <w:ind w:left="1416"/>
        <w:rPr>
          <w:lang w:val="es-ES_tradnl"/>
        </w:rPr>
      </w:pPr>
    </w:p>
    <w:tbl>
      <w:tblPr>
        <w:tblW w:w="12347" w:type="dxa"/>
        <w:tblInd w:w="1096" w:type="dxa"/>
        <w:tblCellMar>
          <w:left w:w="0" w:type="dxa"/>
          <w:right w:w="0" w:type="dxa"/>
        </w:tblCellMar>
        <w:tblLook w:val="04A0" w:firstRow="1" w:lastRow="0" w:firstColumn="1" w:lastColumn="0" w:noHBand="0" w:noVBand="1"/>
      </w:tblPr>
      <w:tblGrid>
        <w:gridCol w:w="1817"/>
        <w:gridCol w:w="1664"/>
        <w:gridCol w:w="8834"/>
        <w:gridCol w:w="32"/>
      </w:tblGrid>
      <w:tr w:rsidR="00541949" w:rsidRPr="002553D5" w14:paraId="445CD7DB" w14:textId="77777777" w:rsidTr="00722AA4">
        <w:trPr>
          <w:gridAfter w:val="1"/>
          <w:wAfter w:w="32" w:type="dxa"/>
          <w:trHeight w:val="249"/>
        </w:trPr>
        <w:tc>
          <w:tcPr>
            <w:tcW w:w="1841" w:type="dxa"/>
            <w:tcBorders>
              <w:top w:val="single" w:sz="8" w:space="0" w:color="4F81BD"/>
              <w:left w:val="single" w:sz="8" w:space="0" w:color="4F81BD"/>
              <w:bottom w:val="single" w:sz="8" w:space="0" w:color="4F81BD"/>
              <w:right w:val="nil"/>
            </w:tcBorders>
            <w:shd w:val="clear" w:color="auto" w:fill="4F81BD"/>
          </w:tcPr>
          <w:p w14:paraId="719AF903" w14:textId="77777777" w:rsidR="00303EFC" w:rsidRPr="00AA6C4A" w:rsidRDefault="00303EFC" w:rsidP="001552AC">
            <w:pPr>
              <w:jc w:val="center"/>
              <w:rPr>
                <w:rFonts w:eastAsia="Calibri" w:cs="Arial"/>
                <w:b/>
                <w:bCs/>
                <w:color w:val="FFFFFF"/>
                <w:szCs w:val="20"/>
                <w:lang w:val="es-CR" w:eastAsia="en-US"/>
              </w:rPr>
            </w:pPr>
            <w:r w:rsidRPr="00AA6C4A">
              <w:rPr>
                <w:rFonts w:eastAsia="Calibri" w:cs="Arial"/>
                <w:b/>
                <w:bCs/>
                <w:color w:val="FFFFFF"/>
                <w:szCs w:val="20"/>
                <w:lang w:val="es-CR" w:eastAsia="en-US"/>
              </w:rPr>
              <w:t>Tipo</w:t>
            </w:r>
          </w:p>
        </w:tc>
        <w:tc>
          <w:tcPr>
            <w:tcW w:w="1656" w:type="dxa"/>
            <w:tcBorders>
              <w:top w:val="single" w:sz="8" w:space="0" w:color="4F81BD"/>
              <w:left w:val="single" w:sz="8" w:space="0" w:color="4F81BD"/>
              <w:bottom w:val="nil"/>
              <w:right w:val="nil"/>
            </w:tcBorders>
            <w:shd w:val="clear" w:color="auto" w:fill="4F81BD"/>
            <w:noWrap/>
            <w:vAlign w:val="center"/>
            <w:hideMark/>
          </w:tcPr>
          <w:p w14:paraId="614FDB07" w14:textId="77777777" w:rsidR="00303EFC" w:rsidRPr="00AA6C4A" w:rsidRDefault="00303EFC" w:rsidP="00CF7511">
            <w:pPr>
              <w:rPr>
                <w:rFonts w:eastAsia="Calibri" w:cs="Arial"/>
                <w:b/>
                <w:bCs/>
                <w:color w:val="FFFFFF"/>
                <w:szCs w:val="20"/>
                <w:lang w:val="es-CR" w:eastAsia="en-US"/>
              </w:rPr>
            </w:pPr>
            <w:r w:rsidRPr="00AA6C4A">
              <w:rPr>
                <w:rFonts w:eastAsia="Calibri" w:cs="Arial"/>
                <w:b/>
                <w:bCs/>
                <w:color w:val="FFFFFF"/>
                <w:szCs w:val="20"/>
                <w:lang w:val="es-CR" w:eastAsia="en-US"/>
              </w:rPr>
              <w:t>Identificador</w:t>
            </w:r>
          </w:p>
        </w:tc>
        <w:tc>
          <w:tcPr>
            <w:tcW w:w="8818" w:type="dxa"/>
            <w:tcBorders>
              <w:top w:val="single" w:sz="8" w:space="0" w:color="4F81BD"/>
              <w:left w:val="nil"/>
              <w:bottom w:val="single" w:sz="8" w:space="0" w:color="4F81BD"/>
              <w:right w:val="nil"/>
            </w:tcBorders>
            <w:shd w:val="clear" w:color="auto" w:fill="4F81BD"/>
            <w:noWrap/>
            <w:vAlign w:val="center"/>
            <w:hideMark/>
          </w:tcPr>
          <w:p w14:paraId="4F928DF5" w14:textId="77777777" w:rsidR="00303EFC" w:rsidRPr="00AA6C4A" w:rsidRDefault="00303EFC" w:rsidP="00CF7511">
            <w:pPr>
              <w:rPr>
                <w:rFonts w:eastAsia="Calibri" w:cs="Arial"/>
                <w:b/>
                <w:bCs/>
                <w:color w:val="FFFFFF"/>
                <w:szCs w:val="20"/>
                <w:lang w:val="es-CR" w:eastAsia="en-US"/>
              </w:rPr>
            </w:pPr>
            <w:r w:rsidRPr="00AA6C4A">
              <w:rPr>
                <w:rFonts w:eastAsia="Calibri" w:cs="Arial"/>
                <w:b/>
                <w:bCs/>
                <w:color w:val="FFFFFF"/>
                <w:szCs w:val="20"/>
                <w:lang w:val="es-CR" w:eastAsia="en-US"/>
              </w:rPr>
              <w:t>Ramo</w:t>
            </w:r>
          </w:p>
        </w:tc>
      </w:tr>
      <w:tr w:rsidR="00541949" w:rsidRPr="002553D5" w14:paraId="3700517B" w14:textId="77777777" w:rsidTr="00722AA4">
        <w:trPr>
          <w:trHeight w:val="249"/>
        </w:trPr>
        <w:tc>
          <w:tcPr>
            <w:tcW w:w="1841" w:type="dxa"/>
            <w:vMerge w:val="restart"/>
            <w:tcBorders>
              <w:top w:val="single" w:sz="8" w:space="0" w:color="4F81BD"/>
              <w:right w:val="nil"/>
            </w:tcBorders>
            <w:vAlign w:val="center"/>
          </w:tcPr>
          <w:p w14:paraId="38D1BCF5" w14:textId="77777777" w:rsidR="00541949" w:rsidRPr="00F04AD3" w:rsidRDefault="00541949" w:rsidP="00541949">
            <w:pPr>
              <w:jc w:val="center"/>
            </w:pPr>
            <w:r>
              <w:t>Seguros Generales</w:t>
            </w:r>
          </w:p>
          <w:p w14:paraId="614AD905"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0F7482BD" w14:textId="77777777" w:rsidR="00541949" w:rsidRPr="00C24949" w:rsidRDefault="00541949" w:rsidP="00C24949">
            <w:pPr>
              <w:rPr>
                <w:b/>
              </w:rPr>
            </w:pPr>
            <w:r w:rsidRPr="00C24949">
              <w:rPr>
                <w:b/>
              </w:rPr>
              <w:t>G01</w:t>
            </w:r>
          </w:p>
        </w:tc>
        <w:tc>
          <w:tcPr>
            <w:tcW w:w="8850" w:type="dxa"/>
            <w:gridSpan w:val="2"/>
            <w:tcBorders>
              <w:top w:val="single" w:sz="8" w:space="0" w:color="4F81BD"/>
              <w:left w:val="nil"/>
              <w:bottom w:val="single" w:sz="8" w:space="0" w:color="4F81BD"/>
              <w:right w:val="nil"/>
            </w:tcBorders>
            <w:noWrap/>
          </w:tcPr>
          <w:p w14:paraId="03C8520C" w14:textId="77777777" w:rsidR="00541949" w:rsidRPr="00BD3ED4" w:rsidRDefault="00541949" w:rsidP="00C24949">
            <w:r w:rsidRPr="00BD3ED4">
              <w:t>Automóvil</w:t>
            </w:r>
          </w:p>
        </w:tc>
      </w:tr>
      <w:tr w:rsidR="00541949" w:rsidRPr="002553D5" w14:paraId="7F1B8031" w14:textId="77777777" w:rsidTr="00722AA4">
        <w:trPr>
          <w:trHeight w:val="249"/>
        </w:trPr>
        <w:tc>
          <w:tcPr>
            <w:tcW w:w="1841" w:type="dxa"/>
            <w:vMerge/>
            <w:tcBorders>
              <w:right w:val="nil"/>
            </w:tcBorders>
            <w:vAlign w:val="center"/>
          </w:tcPr>
          <w:p w14:paraId="22429B3A"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7049B4BE" w14:textId="77777777" w:rsidR="00541949" w:rsidRPr="00C24949" w:rsidRDefault="00541949" w:rsidP="00C24949">
            <w:pPr>
              <w:rPr>
                <w:b/>
              </w:rPr>
            </w:pPr>
            <w:r w:rsidRPr="00C24949">
              <w:rPr>
                <w:b/>
              </w:rPr>
              <w:t>G02</w:t>
            </w:r>
          </w:p>
        </w:tc>
        <w:tc>
          <w:tcPr>
            <w:tcW w:w="8850" w:type="dxa"/>
            <w:gridSpan w:val="2"/>
            <w:tcBorders>
              <w:top w:val="single" w:sz="8" w:space="0" w:color="4F81BD"/>
              <w:bottom w:val="single" w:sz="8" w:space="0" w:color="4F81BD"/>
            </w:tcBorders>
            <w:noWrap/>
          </w:tcPr>
          <w:p w14:paraId="56A7D176" w14:textId="77777777" w:rsidR="00541949" w:rsidRPr="00BD3ED4" w:rsidRDefault="00541949" w:rsidP="00C24949">
            <w:r w:rsidRPr="00BD3ED4">
              <w:t>Vehículos marítimos</w:t>
            </w:r>
          </w:p>
        </w:tc>
      </w:tr>
      <w:tr w:rsidR="00541949" w:rsidRPr="002553D5" w14:paraId="77BDD5E8" w14:textId="77777777" w:rsidTr="00722AA4">
        <w:trPr>
          <w:trHeight w:val="249"/>
        </w:trPr>
        <w:tc>
          <w:tcPr>
            <w:tcW w:w="1841" w:type="dxa"/>
            <w:vMerge/>
            <w:tcBorders>
              <w:right w:val="nil"/>
            </w:tcBorders>
            <w:vAlign w:val="center"/>
          </w:tcPr>
          <w:p w14:paraId="5D11E052"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11D781D5" w14:textId="77777777" w:rsidR="00541949" w:rsidRPr="00C24949" w:rsidRDefault="00541949" w:rsidP="00C24949">
            <w:pPr>
              <w:rPr>
                <w:b/>
              </w:rPr>
            </w:pPr>
            <w:r w:rsidRPr="00C24949">
              <w:rPr>
                <w:b/>
              </w:rPr>
              <w:t>G03</w:t>
            </w:r>
          </w:p>
        </w:tc>
        <w:tc>
          <w:tcPr>
            <w:tcW w:w="8850" w:type="dxa"/>
            <w:gridSpan w:val="2"/>
            <w:tcBorders>
              <w:top w:val="single" w:sz="8" w:space="0" w:color="4F81BD"/>
              <w:left w:val="nil"/>
              <w:bottom w:val="single" w:sz="8" w:space="0" w:color="4F81BD"/>
              <w:right w:val="nil"/>
            </w:tcBorders>
            <w:noWrap/>
          </w:tcPr>
          <w:p w14:paraId="139C8C44" w14:textId="77777777" w:rsidR="00541949" w:rsidRPr="00BD3ED4" w:rsidRDefault="00541949" w:rsidP="00C24949">
            <w:r w:rsidRPr="00BD3ED4">
              <w:t>Aviación</w:t>
            </w:r>
          </w:p>
        </w:tc>
      </w:tr>
      <w:tr w:rsidR="00541949" w:rsidRPr="002553D5" w14:paraId="2984AF43" w14:textId="77777777" w:rsidTr="00722AA4">
        <w:trPr>
          <w:trHeight w:val="249"/>
        </w:trPr>
        <w:tc>
          <w:tcPr>
            <w:tcW w:w="1841" w:type="dxa"/>
            <w:vMerge/>
            <w:tcBorders>
              <w:right w:val="nil"/>
            </w:tcBorders>
            <w:vAlign w:val="center"/>
          </w:tcPr>
          <w:p w14:paraId="48C410E1"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24C85B49" w14:textId="77777777" w:rsidR="00541949" w:rsidRPr="00C24949" w:rsidRDefault="00541949" w:rsidP="00C24949">
            <w:pPr>
              <w:rPr>
                <w:b/>
              </w:rPr>
            </w:pPr>
            <w:r w:rsidRPr="00C24949">
              <w:rPr>
                <w:b/>
              </w:rPr>
              <w:t>G04</w:t>
            </w:r>
          </w:p>
        </w:tc>
        <w:tc>
          <w:tcPr>
            <w:tcW w:w="8850" w:type="dxa"/>
            <w:gridSpan w:val="2"/>
            <w:tcBorders>
              <w:top w:val="single" w:sz="8" w:space="0" w:color="4F81BD"/>
              <w:left w:val="nil"/>
              <w:bottom w:val="single" w:sz="8" w:space="0" w:color="4F81BD"/>
              <w:right w:val="nil"/>
            </w:tcBorders>
            <w:noWrap/>
          </w:tcPr>
          <w:p w14:paraId="3562C74D" w14:textId="77777777" w:rsidR="00541949" w:rsidRPr="00BD3ED4" w:rsidRDefault="00541949" w:rsidP="00C24949">
            <w:r w:rsidRPr="00BD3ED4">
              <w:t>Vehículos ferroviarios</w:t>
            </w:r>
          </w:p>
        </w:tc>
      </w:tr>
      <w:tr w:rsidR="00541949" w:rsidRPr="002553D5" w14:paraId="51C1C2E0" w14:textId="77777777" w:rsidTr="00722AA4">
        <w:trPr>
          <w:trHeight w:val="249"/>
        </w:trPr>
        <w:tc>
          <w:tcPr>
            <w:tcW w:w="1841" w:type="dxa"/>
            <w:vMerge/>
            <w:tcBorders>
              <w:right w:val="nil"/>
            </w:tcBorders>
            <w:vAlign w:val="center"/>
          </w:tcPr>
          <w:p w14:paraId="62447275"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76E7D987" w14:textId="77777777" w:rsidR="00541949" w:rsidRPr="00C24949" w:rsidRDefault="00541949" w:rsidP="00C24949">
            <w:pPr>
              <w:rPr>
                <w:b/>
              </w:rPr>
            </w:pPr>
            <w:r w:rsidRPr="00C24949">
              <w:rPr>
                <w:b/>
              </w:rPr>
              <w:t>G05</w:t>
            </w:r>
          </w:p>
        </w:tc>
        <w:tc>
          <w:tcPr>
            <w:tcW w:w="8850" w:type="dxa"/>
            <w:gridSpan w:val="2"/>
            <w:tcBorders>
              <w:top w:val="single" w:sz="8" w:space="0" w:color="4F81BD"/>
              <w:left w:val="nil"/>
              <w:bottom w:val="single" w:sz="8" w:space="0" w:color="4F81BD"/>
              <w:right w:val="nil"/>
            </w:tcBorders>
            <w:noWrap/>
          </w:tcPr>
          <w:p w14:paraId="379106E1" w14:textId="77777777" w:rsidR="00541949" w:rsidRPr="00BD3ED4" w:rsidRDefault="00541949" w:rsidP="00C24949">
            <w:r w:rsidRPr="00BD3ED4">
              <w:t>Mercancías transportadas</w:t>
            </w:r>
          </w:p>
        </w:tc>
      </w:tr>
      <w:tr w:rsidR="00541949" w:rsidRPr="002553D5" w14:paraId="13BB46C4" w14:textId="77777777" w:rsidTr="00722AA4">
        <w:trPr>
          <w:trHeight w:val="249"/>
        </w:trPr>
        <w:tc>
          <w:tcPr>
            <w:tcW w:w="1841" w:type="dxa"/>
            <w:vMerge/>
            <w:tcBorders>
              <w:right w:val="nil"/>
            </w:tcBorders>
            <w:vAlign w:val="center"/>
          </w:tcPr>
          <w:p w14:paraId="115DDCC0"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58EA6F44" w14:textId="77777777" w:rsidR="00541949" w:rsidRPr="00C24949" w:rsidRDefault="00541949" w:rsidP="00C24949">
            <w:pPr>
              <w:rPr>
                <w:b/>
              </w:rPr>
            </w:pPr>
            <w:r w:rsidRPr="00C24949">
              <w:rPr>
                <w:b/>
              </w:rPr>
              <w:t>G06</w:t>
            </w:r>
          </w:p>
        </w:tc>
        <w:tc>
          <w:tcPr>
            <w:tcW w:w="8850" w:type="dxa"/>
            <w:gridSpan w:val="2"/>
            <w:tcBorders>
              <w:top w:val="single" w:sz="8" w:space="0" w:color="4F81BD"/>
              <w:left w:val="nil"/>
              <w:bottom w:val="single" w:sz="8" w:space="0" w:color="4F81BD"/>
              <w:right w:val="nil"/>
            </w:tcBorders>
            <w:noWrap/>
          </w:tcPr>
          <w:p w14:paraId="34BB626A" w14:textId="77777777" w:rsidR="00541949" w:rsidRPr="00BD3ED4" w:rsidRDefault="00541949" w:rsidP="00C24949">
            <w:r w:rsidRPr="00BD3ED4">
              <w:t>Incendio y líneas aliadas</w:t>
            </w:r>
          </w:p>
        </w:tc>
      </w:tr>
      <w:tr w:rsidR="00541949" w:rsidRPr="002553D5" w14:paraId="08F49F9C" w14:textId="77777777" w:rsidTr="00722AA4">
        <w:trPr>
          <w:trHeight w:val="249"/>
        </w:trPr>
        <w:tc>
          <w:tcPr>
            <w:tcW w:w="1841" w:type="dxa"/>
            <w:vMerge/>
            <w:tcBorders>
              <w:right w:val="nil"/>
            </w:tcBorders>
            <w:vAlign w:val="center"/>
          </w:tcPr>
          <w:p w14:paraId="129680E8"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32DC047F" w14:textId="77777777" w:rsidR="00541949" w:rsidRPr="00C24949" w:rsidRDefault="00541949" w:rsidP="00C24949">
            <w:pPr>
              <w:rPr>
                <w:b/>
              </w:rPr>
            </w:pPr>
            <w:r w:rsidRPr="00C24949">
              <w:rPr>
                <w:b/>
              </w:rPr>
              <w:t>G07</w:t>
            </w:r>
          </w:p>
        </w:tc>
        <w:tc>
          <w:tcPr>
            <w:tcW w:w="8850" w:type="dxa"/>
            <w:gridSpan w:val="2"/>
            <w:tcBorders>
              <w:top w:val="single" w:sz="8" w:space="0" w:color="4F81BD"/>
              <w:bottom w:val="single" w:sz="8" w:space="0" w:color="4F81BD"/>
            </w:tcBorders>
            <w:noWrap/>
          </w:tcPr>
          <w:p w14:paraId="3DA5492A" w14:textId="77777777" w:rsidR="00541949" w:rsidRPr="00BD3ED4" w:rsidRDefault="00541949" w:rsidP="00C24949">
            <w:r w:rsidRPr="00BD3ED4">
              <w:t>Otros daños a los bienes</w:t>
            </w:r>
          </w:p>
        </w:tc>
      </w:tr>
      <w:tr w:rsidR="00541949" w:rsidRPr="002553D5" w14:paraId="682D7472" w14:textId="77777777" w:rsidTr="00722AA4">
        <w:trPr>
          <w:trHeight w:val="249"/>
        </w:trPr>
        <w:tc>
          <w:tcPr>
            <w:tcW w:w="1841" w:type="dxa"/>
            <w:vMerge/>
            <w:tcBorders>
              <w:right w:val="nil"/>
            </w:tcBorders>
            <w:vAlign w:val="center"/>
          </w:tcPr>
          <w:p w14:paraId="2B9BE4DC"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16A7A6D0" w14:textId="77777777" w:rsidR="00541949" w:rsidRPr="00C24949" w:rsidRDefault="00541949" w:rsidP="00C24949">
            <w:pPr>
              <w:rPr>
                <w:b/>
              </w:rPr>
            </w:pPr>
            <w:r w:rsidRPr="00C24949">
              <w:rPr>
                <w:b/>
              </w:rPr>
              <w:t>G08</w:t>
            </w:r>
          </w:p>
        </w:tc>
        <w:tc>
          <w:tcPr>
            <w:tcW w:w="8850" w:type="dxa"/>
            <w:gridSpan w:val="2"/>
            <w:tcBorders>
              <w:top w:val="single" w:sz="8" w:space="0" w:color="4F81BD"/>
              <w:bottom w:val="single" w:sz="8" w:space="0" w:color="4F81BD"/>
            </w:tcBorders>
            <w:noWrap/>
          </w:tcPr>
          <w:p w14:paraId="38B739B4" w14:textId="77777777" w:rsidR="00541949" w:rsidRPr="00BD3ED4" w:rsidRDefault="00541949" w:rsidP="00C24949">
            <w:r w:rsidRPr="00BD3ED4">
              <w:t>Responsabilidad civil</w:t>
            </w:r>
          </w:p>
        </w:tc>
      </w:tr>
      <w:tr w:rsidR="00541949" w:rsidRPr="002553D5" w14:paraId="56522A73" w14:textId="77777777" w:rsidTr="00722AA4">
        <w:trPr>
          <w:trHeight w:val="249"/>
        </w:trPr>
        <w:tc>
          <w:tcPr>
            <w:tcW w:w="1841" w:type="dxa"/>
            <w:vMerge/>
            <w:tcBorders>
              <w:right w:val="nil"/>
            </w:tcBorders>
            <w:vAlign w:val="center"/>
          </w:tcPr>
          <w:p w14:paraId="32D93340"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518FDF10" w14:textId="77777777" w:rsidR="00541949" w:rsidRPr="00C24949" w:rsidRDefault="00541949" w:rsidP="00C24949">
            <w:pPr>
              <w:rPr>
                <w:b/>
              </w:rPr>
            </w:pPr>
            <w:r w:rsidRPr="00C24949">
              <w:rPr>
                <w:b/>
              </w:rPr>
              <w:t>G09</w:t>
            </w:r>
          </w:p>
        </w:tc>
        <w:tc>
          <w:tcPr>
            <w:tcW w:w="8850" w:type="dxa"/>
            <w:gridSpan w:val="2"/>
            <w:tcBorders>
              <w:top w:val="single" w:sz="8" w:space="0" w:color="4F81BD"/>
              <w:left w:val="nil"/>
              <w:bottom w:val="single" w:sz="8" w:space="0" w:color="4F81BD"/>
              <w:right w:val="nil"/>
            </w:tcBorders>
            <w:noWrap/>
          </w:tcPr>
          <w:p w14:paraId="176D473A" w14:textId="77777777" w:rsidR="00541949" w:rsidRPr="00BD3ED4" w:rsidRDefault="00541949" w:rsidP="00C24949">
            <w:r w:rsidRPr="00BD3ED4">
              <w:t>Crédito</w:t>
            </w:r>
          </w:p>
        </w:tc>
      </w:tr>
      <w:tr w:rsidR="00541949" w:rsidRPr="002553D5" w14:paraId="3F553EE7" w14:textId="77777777" w:rsidTr="00722AA4">
        <w:trPr>
          <w:trHeight w:val="249"/>
        </w:trPr>
        <w:tc>
          <w:tcPr>
            <w:tcW w:w="1841" w:type="dxa"/>
            <w:vMerge/>
            <w:tcBorders>
              <w:right w:val="nil"/>
            </w:tcBorders>
            <w:vAlign w:val="center"/>
          </w:tcPr>
          <w:p w14:paraId="29336854"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34361D3B" w14:textId="77777777" w:rsidR="00541949" w:rsidRPr="00C24949" w:rsidRDefault="00541949" w:rsidP="00C24949">
            <w:pPr>
              <w:rPr>
                <w:b/>
              </w:rPr>
            </w:pPr>
            <w:r w:rsidRPr="00C24949">
              <w:rPr>
                <w:b/>
              </w:rPr>
              <w:t>G10</w:t>
            </w:r>
          </w:p>
        </w:tc>
        <w:tc>
          <w:tcPr>
            <w:tcW w:w="8850" w:type="dxa"/>
            <w:gridSpan w:val="2"/>
            <w:tcBorders>
              <w:top w:val="single" w:sz="8" w:space="0" w:color="4F81BD"/>
              <w:bottom w:val="single" w:sz="8" w:space="0" w:color="4F81BD"/>
            </w:tcBorders>
            <w:noWrap/>
          </w:tcPr>
          <w:p w14:paraId="1B0C3B8D" w14:textId="77777777" w:rsidR="00541949" w:rsidRPr="00BD3ED4" w:rsidRDefault="00541949" w:rsidP="00C24949">
            <w:r w:rsidRPr="00BD3ED4">
              <w:t>Caución</w:t>
            </w:r>
          </w:p>
        </w:tc>
      </w:tr>
      <w:tr w:rsidR="00541949" w:rsidRPr="002553D5" w14:paraId="12D7C139" w14:textId="77777777" w:rsidTr="00722AA4">
        <w:trPr>
          <w:trHeight w:val="249"/>
        </w:trPr>
        <w:tc>
          <w:tcPr>
            <w:tcW w:w="1841" w:type="dxa"/>
            <w:vMerge/>
            <w:tcBorders>
              <w:right w:val="nil"/>
            </w:tcBorders>
            <w:vAlign w:val="center"/>
          </w:tcPr>
          <w:p w14:paraId="445B03FA"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72B46269" w14:textId="77777777" w:rsidR="00541949" w:rsidRPr="00C24949" w:rsidRDefault="00541949" w:rsidP="00C24949">
            <w:pPr>
              <w:rPr>
                <w:b/>
              </w:rPr>
            </w:pPr>
            <w:r w:rsidRPr="00C24949">
              <w:rPr>
                <w:b/>
              </w:rPr>
              <w:t>G11</w:t>
            </w:r>
          </w:p>
        </w:tc>
        <w:tc>
          <w:tcPr>
            <w:tcW w:w="8850" w:type="dxa"/>
            <w:gridSpan w:val="2"/>
            <w:tcBorders>
              <w:top w:val="single" w:sz="8" w:space="0" w:color="4F81BD"/>
              <w:left w:val="nil"/>
              <w:bottom w:val="single" w:sz="8" w:space="0" w:color="4F81BD"/>
              <w:right w:val="nil"/>
            </w:tcBorders>
            <w:noWrap/>
          </w:tcPr>
          <w:p w14:paraId="0D30591F" w14:textId="77777777" w:rsidR="00541949" w:rsidRPr="00BD3ED4" w:rsidRDefault="00541949" w:rsidP="00C24949">
            <w:r w:rsidRPr="00BD3ED4">
              <w:t>Pérdidas pecuniarias</w:t>
            </w:r>
          </w:p>
        </w:tc>
      </w:tr>
      <w:tr w:rsidR="00541949" w:rsidRPr="002553D5" w14:paraId="52CDCCCF" w14:textId="77777777" w:rsidTr="00722AA4">
        <w:trPr>
          <w:trHeight w:val="249"/>
        </w:trPr>
        <w:tc>
          <w:tcPr>
            <w:tcW w:w="1841" w:type="dxa"/>
            <w:vMerge/>
            <w:tcBorders>
              <w:right w:val="nil"/>
            </w:tcBorders>
            <w:vAlign w:val="center"/>
          </w:tcPr>
          <w:p w14:paraId="7A1C5BB4"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2CF70AD8" w14:textId="77777777" w:rsidR="00541949" w:rsidRPr="00C24949" w:rsidRDefault="00541949" w:rsidP="00C24949">
            <w:pPr>
              <w:rPr>
                <w:b/>
              </w:rPr>
            </w:pPr>
            <w:r w:rsidRPr="00C24949">
              <w:rPr>
                <w:b/>
              </w:rPr>
              <w:t>G12</w:t>
            </w:r>
          </w:p>
        </w:tc>
        <w:tc>
          <w:tcPr>
            <w:tcW w:w="8850" w:type="dxa"/>
            <w:gridSpan w:val="2"/>
            <w:tcBorders>
              <w:top w:val="single" w:sz="8" w:space="0" w:color="4F81BD"/>
              <w:bottom w:val="single" w:sz="8" w:space="0" w:color="4F81BD"/>
            </w:tcBorders>
            <w:noWrap/>
          </w:tcPr>
          <w:p w14:paraId="1C67BD17" w14:textId="77777777" w:rsidR="00541949" w:rsidRPr="00BD3ED4" w:rsidRDefault="00541949" w:rsidP="00C24949">
            <w:r w:rsidRPr="00BD3ED4">
              <w:t>Agrícolas y pecuarios</w:t>
            </w:r>
          </w:p>
        </w:tc>
      </w:tr>
      <w:tr w:rsidR="00541949" w:rsidRPr="002553D5" w14:paraId="12BB26A2" w14:textId="77777777" w:rsidTr="00722AA4">
        <w:trPr>
          <w:trHeight w:val="249"/>
        </w:trPr>
        <w:tc>
          <w:tcPr>
            <w:tcW w:w="1841" w:type="dxa"/>
            <w:vMerge/>
            <w:tcBorders>
              <w:right w:val="nil"/>
            </w:tcBorders>
            <w:vAlign w:val="center"/>
          </w:tcPr>
          <w:p w14:paraId="3C36F68B"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239D0811" w14:textId="77777777" w:rsidR="00541949" w:rsidRPr="00C24949" w:rsidRDefault="00541949" w:rsidP="00CF4993">
            <w:pPr>
              <w:rPr>
                <w:b/>
              </w:rPr>
            </w:pPr>
            <w:r w:rsidRPr="00C24949">
              <w:rPr>
                <w:b/>
              </w:rPr>
              <w:t>G17</w:t>
            </w:r>
          </w:p>
        </w:tc>
        <w:tc>
          <w:tcPr>
            <w:tcW w:w="8850" w:type="dxa"/>
            <w:gridSpan w:val="2"/>
            <w:tcBorders>
              <w:top w:val="single" w:sz="8" w:space="0" w:color="4F81BD"/>
              <w:bottom w:val="single" w:sz="8" w:space="0" w:color="4F81BD"/>
            </w:tcBorders>
            <w:noWrap/>
          </w:tcPr>
          <w:p w14:paraId="5A4B3849" w14:textId="77777777" w:rsidR="00541949" w:rsidRPr="00BD3ED4" w:rsidRDefault="00541949" w:rsidP="00CF4993">
            <w:r w:rsidRPr="00BD3ED4">
              <w:t>Seguro Obligatorio de Automóviles (SOA)</w:t>
            </w:r>
          </w:p>
        </w:tc>
      </w:tr>
      <w:tr w:rsidR="00C0164A" w:rsidRPr="002553D5" w14:paraId="493E53D7" w14:textId="77777777" w:rsidTr="00722AA4">
        <w:trPr>
          <w:trHeight w:val="249"/>
        </w:trPr>
        <w:tc>
          <w:tcPr>
            <w:tcW w:w="1841" w:type="dxa"/>
            <w:vMerge/>
            <w:tcBorders>
              <w:bottom w:val="single" w:sz="4" w:space="0" w:color="548DD4" w:themeColor="text2" w:themeTint="99"/>
              <w:right w:val="nil"/>
            </w:tcBorders>
            <w:vAlign w:val="center"/>
          </w:tcPr>
          <w:p w14:paraId="30C5CDB9" w14:textId="77777777" w:rsidR="00C0164A" w:rsidRPr="00F04AD3" w:rsidRDefault="00C0164A" w:rsidP="00C0164A">
            <w:pPr>
              <w:jc w:val="center"/>
            </w:pPr>
          </w:p>
        </w:tc>
        <w:tc>
          <w:tcPr>
            <w:tcW w:w="1656" w:type="dxa"/>
            <w:tcBorders>
              <w:top w:val="single" w:sz="8" w:space="0" w:color="4F81BD"/>
              <w:left w:val="single" w:sz="8" w:space="0" w:color="4F81BD"/>
              <w:bottom w:val="single" w:sz="8" w:space="0" w:color="4F81BD"/>
              <w:right w:val="nil"/>
            </w:tcBorders>
            <w:noWrap/>
          </w:tcPr>
          <w:p w14:paraId="2F7206E1" w14:textId="77777777" w:rsidR="00C0164A" w:rsidRPr="00C24949" w:rsidRDefault="00C0164A" w:rsidP="00C0164A">
            <w:pPr>
              <w:rPr>
                <w:b/>
              </w:rPr>
            </w:pPr>
            <w:r w:rsidRPr="00C24949">
              <w:rPr>
                <w:b/>
              </w:rPr>
              <w:t>G21</w:t>
            </w:r>
          </w:p>
        </w:tc>
        <w:tc>
          <w:tcPr>
            <w:tcW w:w="8850" w:type="dxa"/>
            <w:gridSpan w:val="2"/>
            <w:tcBorders>
              <w:top w:val="single" w:sz="8" w:space="0" w:color="4F81BD"/>
              <w:bottom w:val="single" w:sz="8" w:space="0" w:color="4F81BD"/>
            </w:tcBorders>
            <w:noWrap/>
          </w:tcPr>
          <w:p w14:paraId="447EA2F4" w14:textId="77777777" w:rsidR="00C0164A" w:rsidRPr="00BD3ED4" w:rsidRDefault="00F02DF9" w:rsidP="00C0164A">
            <w:r>
              <w:t xml:space="preserve">Seguros de </w:t>
            </w:r>
            <w:r w:rsidR="00C0164A" w:rsidRPr="00BD3ED4">
              <w:t xml:space="preserve">Asistencias </w:t>
            </w:r>
            <w:r>
              <w:t xml:space="preserve">de Ramos </w:t>
            </w:r>
            <w:r w:rsidR="00C0164A" w:rsidRPr="00BD3ED4">
              <w:t>Generales</w:t>
            </w:r>
          </w:p>
        </w:tc>
      </w:tr>
      <w:tr w:rsidR="00541949" w:rsidRPr="002553D5" w14:paraId="1D69EA81" w14:textId="77777777" w:rsidTr="00722AA4">
        <w:trPr>
          <w:trHeight w:val="249"/>
        </w:trPr>
        <w:tc>
          <w:tcPr>
            <w:tcW w:w="1841" w:type="dxa"/>
            <w:vMerge/>
            <w:tcBorders>
              <w:bottom w:val="single" w:sz="4" w:space="0" w:color="548DD4" w:themeColor="text2" w:themeTint="99"/>
              <w:right w:val="nil"/>
            </w:tcBorders>
            <w:vAlign w:val="center"/>
          </w:tcPr>
          <w:p w14:paraId="772339D7"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1D6EEC09" w14:textId="77777777" w:rsidR="00541949" w:rsidRPr="00C24949" w:rsidRDefault="00C0164A" w:rsidP="00CF4993">
            <w:pPr>
              <w:rPr>
                <w:b/>
              </w:rPr>
            </w:pPr>
            <w:r w:rsidRPr="00C24949">
              <w:rPr>
                <w:b/>
              </w:rPr>
              <w:t>G</w:t>
            </w:r>
            <w:r>
              <w:rPr>
                <w:b/>
              </w:rPr>
              <w:t>24</w:t>
            </w:r>
          </w:p>
        </w:tc>
        <w:tc>
          <w:tcPr>
            <w:tcW w:w="8850" w:type="dxa"/>
            <w:gridSpan w:val="2"/>
            <w:tcBorders>
              <w:top w:val="single" w:sz="8" w:space="0" w:color="4F81BD"/>
              <w:bottom w:val="single" w:sz="8" w:space="0" w:color="4F81BD"/>
            </w:tcBorders>
            <w:noWrap/>
          </w:tcPr>
          <w:p w14:paraId="4361E3B8" w14:textId="77777777" w:rsidR="00541949" w:rsidRPr="00BD3ED4" w:rsidRDefault="00C0164A" w:rsidP="00CF4993">
            <w:r>
              <w:t>Misceláneos</w:t>
            </w:r>
          </w:p>
        </w:tc>
      </w:tr>
      <w:tr w:rsidR="00541949" w:rsidRPr="002553D5" w14:paraId="4EEF2826" w14:textId="77777777" w:rsidTr="00722AA4">
        <w:trPr>
          <w:trHeight w:val="249"/>
        </w:trPr>
        <w:tc>
          <w:tcPr>
            <w:tcW w:w="1841" w:type="dxa"/>
            <w:vMerge w:val="restart"/>
            <w:tcBorders>
              <w:top w:val="single" w:sz="4" w:space="0" w:color="548DD4" w:themeColor="text2" w:themeTint="99"/>
              <w:right w:val="nil"/>
            </w:tcBorders>
            <w:vAlign w:val="center"/>
          </w:tcPr>
          <w:p w14:paraId="0356167B" w14:textId="77777777" w:rsidR="00541949" w:rsidRPr="00F04AD3" w:rsidRDefault="00541949" w:rsidP="00541949">
            <w:pPr>
              <w:jc w:val="center"/>
            </w:pPr>
            <w:r>
              <w:t>Seguros Personales</w:t>
            </w:r>
          </w:p>
        </w:tc>
        <w:tc>
          <w:tcPr>
            <w:tcW w:w="1656" w:type="dxa"/>
            <w:tcBorders>
              <w:top w:val="single" w:sz="8" w:space="0" w:color="4F81BD"/>
              <w:left w:val="single" w:sz="8" w:space="0" w:color="4F81BD"/>
              <w:bottom w:val="single" w:sz="8" w:space="0" w:color="4F81BD"/>
              <w:right w:val="nil"/>
            </w:tcBorders>
            <w:noWrap/>
          </w:tcPr>
          <w:p w14:paraId="18A92854" w14:textId="77777777" w:rsidR="00541949" w:rsidRPr="00C24949" w:rsidRDefault="00541949" w:rsidP="00CF4993">
            <w:pPr>
              <w:rPr>
                <w:b/>
              </w:rPr>
            </w:pPr>
            <w:r w:rsidRPr="00C24949">
              <w:rPr>
                <w:b/>
              </w:rPr>
              <w:t>P14</w:t>
            </w:r>
          </w:p>
        </w:tc>
        <w:tc>
          <w:tcPr>
            <w:tcW w:w="8850" w:type="dxa"/>
            <w:gridSpan w:val="2"/>
            <w:tcBorders>
              <w:top w:val="single" w:sz="8" w:space="0" w:color="4F81BD"/>
              <w:bottom w:val="single" w:sz="8" w:space="0" w:color="4F81BD"/>
            </w:tcBorders>
            <w:noWrap/>
          </w:tcPr>
          <w:p w14:paraId="2C7CE879" w14:textId="77777777" w:rsidR="00541949" w:rsidRPr="00BD3ED4" w:rsidRDefault="00541949" w:rsidP="00CF4993">
            <w:r w:rsidRPr="00BD3ED4">
              <w:t>Vida</w:t>
            </w:r>
          </w:p>
        </w:tc>
      </w:tr>
      <w:tr w:rsidR="00541949" w:rsidRPr="002553D5" w14:paraId="479B4D16" w14:textId="77777777" w:rsidTr="00722AA4">
        <w:trPr>
          <w:trHeight w:val="249"/>
        </w:trPr>
        <w:tc>
          <w:tcPr>
            <w:tcW w:w="1841" w:type="dxa"/>
            <w:vMerge/>
            <w:tcBorders>
              <w:right w:val="nil"/>
            </w:tcBorders>
            <w:vAlign w:val="center"/>
          </w:tcPr>
          <w:p w14:paraId="47E40A81"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1273C265" w14:textId="77777777" w:rsidR="00541949" w:rsidRPr="00C24949" w:rsidRDefault="00541949" w:rsidP="00CF4993">
            <w:pPr>
              <w:rPr>
                <w:b/>
              </w:rPr>
            </w:pPr>
            <w:r w:rsidRPr="00C24949">
              <w:rPr>
                <w:b/>
              </w:rPr>
              <w:t>P15</w:t>
            </w:r>
          </w:p>
        </w:tc>
        <w:tc>
          <w:tcPr>
            <w:tcW w:w="8850" w:type="dxa"/>
            <w:gridSpan w:val="2"/>
            <w:tcBorders>
              <w:top w:val="single" w:sz="8" w:space="0" w:color="4F81BD"/>
              <w:left w:val="nil"/>
              <w:bottom w:val="single" w:sz="8" w:space="0" w:color="4F81BD"/>
              <w:right w:val="nil"/>
            </w:tcBorders>
            <w:noWrap/>
          </w:tcPr>
          <w:p w14:paraId="7DF553C3" w14:textId="77777777" w:rsidR="00541949" w:rsidRPr="00BD3ED4" w:rsidRDefault="00541949" w:rsidP="00CF4993">
            <w:r w:rsidRPr="00BD3ED4">
              <w:t>Rentas</w:t>
            </w:r>
          </w:p>
        </w:tc>
      </w:tr>
      <w:tr w:rsidR="00541949" w:rsidRPr="002553D5" w14:paraId="2255ECBB" w14:textId="77777777" w:rsidTr="00722AA4">
        <w:trPr>
          <w:trHeight w:val="249"/>
        </w:trPr>
        <w:tc>
          <w:tcPr>
            <w:tcW w:w="1841" w:type="dxa"/>
            <w:vMerge/>
            <w:tcBorders>
              <w:right w:val="nil"/>
            </w:tcBorders>
            <w:vAlign w:val="center"/>
          </w:tcPr>
          <w:p w14:paraId="2BE9188A"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285F2DEA" w14:textId="77777777" w:rsidR="00541949" w:rsidRPr="00C24949" w:rsidRDefault="00541949" w:rsidP="00CF4993">
            <w:pPr>
              <w:rPr>
                <w:b/>
              </w:rPr>
            </w:pPr>
            <w:r w:rsidRPr="00C24949">
              <w:rPr>
                <w:b/>
              </w:rPr>
              <w:t>P18</w:t>
            </w:r>
          </w:p>
        </w:tc>
        <w:tc>
          <w:tcPr>
            <w:tcW w:w="8850" w:type="dxa"/>
            <w:gridSpan w:val="2"/>
            <w:tcBorders>
              <w:top w:val="single" w:sz="8" w:space="0" w:color="4F81BD"/>
              <w:left w:val="nil"/>
              <w:bottom w:val="single" w:sz="8" w:space="0" w:color="4F81BD"/>
              <w:right w:val="nil"/>
            </w:tcBorders>
            <w:noWrap/>
          </w:tcPr>
          <w:p w14:paraId="6671444B" w14:textId="77777777" w:rsidR="00541949" w:rsidRPr="00BD3ED4" w:rsidRDefault="00541949" w:rsidP="00CF4993">
            <w:r w:rsidRPr="00BD3ED4">
              <w:t>Seguro Obligatorio de Riesgos del Trabajo (SRT)</w:t>
            </w:r>
          </w:p>
        </w:tc>
      </w:tr>
      <w:tr w:rsidR="00541949" w:rsidRPr="002553D5" w14:paraId="4AEEB26A" w14:textId="77777777" w:rsidTr="00722AA4">
        <w:trPr>
          <w:trHeight w:val="249"/>
        </w:trPr>
        <w:tc>
          <w:tcPr>
            <w:tcW w:w="1841" w:type="dxa"/>
            <w:vMerge/>
            <w:tcBorders>
              <w:right w:val="nil"/>
            </w:tcBorders>
            <w:vAlign w:val="center"/>
          </w:tcPr>
          <w:p w14:paraId="55678299"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7F09F80D" w14:textId="77777777" w:rsidR="00541949" w:rsidRPr="00C24949" w:rsidRDefault="00541949" w:rsidP="00CF4993">
            <w:pPr>
              <w:rPr>
                <w:b/>
              </w:rPr>
            </w:pPr>
            <w:r w:rsidRPr="00C24949">
              <w:rPr>
                <w:b/>
              </w:rPr>
              <w:t>P19</w:t>
            </w:r>
          </w:p>
        </w:tc>
        <w:tc>
          <w:tcPr>
            <w:tcW w:w="8850" w:type="dxa"/>
            <w:gridSpan w:val="2"/>
            <w:tcBorders>
              <w:top w:val="single" w:sz="8" w:space="0" w:color="4F81BD"/>
              <w:left w:val="nil"/>
              <w:bottom w:val="single" w:sz="8" w:space="0" w:color="4F81BD"/>
              <w:right w:val="nil"/>
            </w:tcBorders>
            <w:noWrap/>
          </w:tcPr>
          <w:p w14:paraId="3C7E0E13" w14:textId="77777777" w:rsidR="00541949" w:rsidRPr="00BD3ED4" w:rsidRDefault="00541949" w:rsidP="00CF4993">
            <w:r w:rsidRPr="00BD3ED4">
              <w:t>Accidentes</w:t>
            </w:r>
          </w:p>
        </w:tc>
      </w:tr>
      <w:tr w:rsidR="00541949" w:rsidRPr="002553D5" w14:paraId="6F8FEFDA" w14:textId="77777777" w:rsidTr="00722AA4">
        <w:trPr>
          <w:trHeight w:val="128"/>
        </w:trPr>
        <w:tc>
          <w:tcPr>
            <w:tcW w:w="1841" w:type="dxa"/>
            <w:vMerge/>
            <w:tcBorders>
              <w:right w:val="nil"/>
            </w:tcBorders>
            <w:vAlign w:val="center"/>
          </w:tcPr>
          <w:p w14:paraId="423F593C" w14:textId="77777777" w:rsidR="00541949" w:rsidRPr="00F04AD3" w:rsidRDefault="00541949" w:rsidP="00541949">
            <w:pPr>
              <w:jc w:val="center"/>
            </w:pPr>
          </w:p>
        </w:tc>
        <w:tc>
          <w:tcPr>
            <w:tcW w:w="1656" w:type="dxa"/>
            <w:tcBorders>
              <w:top w:val="single" w:sz="8" w:space="0" w:color="4F81BD"/>
              <w:left w:val="single" w:sz="8" w:space="0" w:color="4F81BD"/>
              <w:right w:val="nil"/>
            </w:tcBorders>
            <w:noWrap/>
          </w:tcPr>
          <w:p w14:paraId="134F2CA4" w14:textId="77777777" w:rsidR="00541949" w:rsidRPr="00C24949" w:rsidRDefault="00541949" w:rsidP="00CF4993">
            <w:pPr>
              <w:rPr>
                <w:b/>
              </w:rPr>
            </w:pPr>
            <w:r w:rsidRPr="00C24949">
              <w:rPr>
                <w:b/>
              </w:rPr>
              <w:t>P20</w:t>
            </w:r>
          </w:p>
        </w:tc>
        <w:tc>
          <w:tcPr>
            <w:tcW w:w="8850" w:type="dxa"/>
            <w:gridSpan w:val="2"/>
            <w:tcBorders>
              <w:top w:val="single" w:sz="8" w:space="0" w:color="4F81BD"/>
              <w:left w:val="nil"/>
              <w:right w:val="nil"/>
            </w:tcBorders>
            <w:noWrap/>
          </w:tcPr>
          <w:p w14:paraId="5F703AE3" w14:textId="77777777" w:rsidR="00541949" w:rsidRPr="00BD3ED4" w:rsidRDefault="00541949" w:rsidP="00CF4993">
            <w:r w:rsidRPr="00BD3ED4">
              <w:t>Salud</w:t>
            </w:r>
          </w:p>
        </w:tc>
      </w:tr>
      <w:tr w:rsidR="00541949" w:rsidRPr="002553D5" w14:paraId="7784B41B" w14:textId="77777777" w:rsidTr="00722AA4">
        <w:trPr>
          <w:trHeight w:val="249"/>
        </w:trPr>
        <w:tc>
          <w:tcPr>
            <w:tcW w:w="1841" w:type="dxa"/>
            <w:vMerge/>
            <w:tcBorders>
              <w:right w:val="nil"/>
            </w:tcBorders>
            <w:vAlign w:val="center"/>
          </w:tcPr>
          <w:p w14:paraId="7FF172C8" w14:textId="77777777" w:rsidR="00541949" w:rsidRPr="00F04AD3" w:rsidRDefault="00541949" w:rsidP="00541949">
            <w:pPr>
              <w:jc w:val="center"/>
            </w:pPr>
          </w:p>
        </w:tc>
        <w:tc>
          <w:tcPr>
            <w:tcW w:w="1656" w:type="dxa"/>
            <w:tcBorders>
              <w:top w:val="single" w:sz="8" w:space="0" w:color="4F81BD"/>
              <w:left w:val="single" w:sz="8" w:space="0" w:color="4F81BD"/>
              <w:bottom w:val="single" w:sz="8" w:space="0" w:color="4F81BD"/>
              <w:right w:val="nil"/>
            </w:tcBorders>
            <w:noWrap/>
          </w:tcPr>
          <w:p w14:paraId="6CCD54C5" w14:textId="77777777" w:rsidR="00541949" w:rsidRPr="00C24949" w:rsidRDefault="00541949" w:rsidP="00C24949">
            <w:pPr>
              <w:rPr>
                <w:b/>
              </w:rPr>
            </w:pPr>
            <w:r w:rsidRPr="00C24949">
              <w:rPr>
                <w:b/>
              </w:rPr>
              <w:t>P22</w:t>
            </w:r>
          </w:p>
        </w:tc>
        <w:tc>
          <w:tcPr>
            <w:tcW w:w="8850" w:type="dxa"/>
            <w:gridSpan w:val="2"/>
            <w:tcBorders>
              <w:top w:val="single" w:sz="8" w:space="0" w:color="4F81BD"/>
              <w:left w:val="nil"/>
              <w:bottom w:val="single" w:sz="8" w:space="0" w:color="4F81BD"/>
              <w:right w:val="nil"/>
            </w:tcBorders>
            <w:noWrap/>
          </w:tcPr>
          <w:p w14:paraId="1C39FBFC" w14:textId="77777777" w:rsidR="00541949" w:rsidRPr="000918CB" w:rsidRDefault="00F02DF9" w:rsidP="00C24949">
            <w:r>
              <w:t xml:space="preserve">Seguros de </w:t>
            </w:r>
            <w:r w:rsidR="00541949" w:rsidRPr="000918CB">
              <w:t xml:space="preserve">Asistencias </w:t>
            </w:r>
            <w:r>
              <w:t>de Ramos</w:t>
            </w:r>
            <w:r w:rsidR="00541949" w:rsidRPr="000918CB">
              <w:t xml:space="preserve"> Personales</w:t>
            </w:r>
          </w:p>
        </w:tc>
      </w:tr>
      <w:tr w:rsidR="00C0164A" w:rsidRPr="002553D5" w14:paraId="20D740C0" w14:textId="77777777" w:rsidTr="00722AA4">
        <w:trPr>
          <w:trHeight w:val="249"/>
        </w:trPr>
        <w:tc>
          <w:tcPr>
            <w:tcW w:w="1841" w:type="dxa"/>
            <w:tcBorders>
              <w:bottom w:val="single" w:sz="4" w:space="0" w:color="4F81BD" w:themeColor="accent1"/>
              <w:right w:val="nil"/>
            </w:tcBorders>
          </w:tcPr>
          <w:p w14:paraId="38FE6D8A" w14:textId="77777777" w:rsidR="00C0164A" w:rsidRPr="00F04AD3" w:rsidRDefault="00C0164A" w:rsidP="00CF7511"/>
        </w:tc>
        <w:tc>
          <w:tcPr>
            <w:tcW w:w="1656" w:type="dxa"/>
            <w:tcBorders>
              <w:top w:val="single" w:sz="8" w:space="0" w:color="4F81BD"/>
              <w:left w:val="single" w:sz="8" w:space="0" w:color="4F81BD"/>
              <w:bottom w:val="single" w:sz="8" w:space="0" w:color="4F81BD"/>
              <w:right w:val="nil"/>
            </w:tcBorders>
            <w:noWrap/>
          </w:tcPr>
          <w:p w14:paraId="13BD192F" w14:textId="77777777" w:rsidR="00C0164A" w:rsidRPr="00C24949" w:rsidRDefault="00C0164A" w:rsidP="00C24949">
            <w:pPr>
              <w:rPr>
                <w:b/>
              </w:rPr>
            </w:pPr>
            <w:r>
              <w:rPr>
                <w:b/>
              </w:rPr>
              <w:t>P25</w:t>
            </w:r>
          </w:p>
        </w:tc>
        <w:tc>
          <w:tcPr>
            <w:tcW w:w="8850" w:type="dxa"/>
            <w:gridSpan w:val="2"/>
            <w:tcBorders>
              <w:top w:val="single" w:sz="8" w:space="0" w:color="4F81BD"/>
              <w:left w:val="nil"/>
              <w:bottom w:val="single" w:sz="8" w:space="0" w:color="4F81BD"/>
              <w:right w:val="nil"/>
            </w:tcBorders>
            <w:noWrap/>
          </w:tcPr>
          <w:p w14:paraId="587BCF94" w14:textId="77777777" w:rsidR="00C0164A" w:rsidRPr="000918CB" w:rsidRDefault="00C0164A" w:rsidP="00C24949">
            <w:r>
              <w:t>Misceláneos</w:t>
            </w:r>
          </w:p>
        </w:tc>
      </w:tr>
    </w:tbl>
    <w:p w14:paraId="7CDBD35F" w14:textId="77777777" w:rsidR="00FC2B13" w:rsidRDefault="00FC2B13" w:rsidP="00FC2B13">
      <w:pPr>
        <w:pStyle w:val="Descripcin"/>
        <w:jc w:val="center"/>
      </w:pPr>
      <w:bookmarkStart w:id="901" w:name="Tabla1"/>
      <w:r>
        <w:t xml:space="preserve">Tabla 1 </w:t>
      </w:r>
      <w:r w:rsidR="00A41A13">
        <w:t>–</w:t>
      </w:r>
      <w:r w:rsidR="00874790">
        <w:t xml:space="preserve"> </w:t>
      </w:r>
      <w:r>
        <w:t>Ramos</w:t>
      </w:r>
      <w:bookmarkEnd w:id="901"/>
      <w:r w:rsidR="00A41A13">
        <w:t xml:space="preserve"> de seguros</w:t>
      </w:r>
    </w:p>
    <w:p w14:paraId="1848EA9C" w14:textId="77777777" w:rsidR="00755ED6" w:rsidRDefault="00755ED6" w:rsidP="007A6779"/>
    <w:p w14:paraId="405D2954" w14:textId="77777777" w:rsidR="00C0164A" w:rsidRDefault="00C0164A" w:rsidP="007A6779"/>
    <w:p w14:paraId="5107605E" w14:textId="77777777" w:rsidR="00722AA4" w:rsidRDefault="00722AA4" w:rsidP="007A6779"/>
    <w:p w14:paraId="2308E2B9" w14:textId="77777777" w:rsidR="00722AA4" w:rsidRDefault="00722AA4" w:rsidP="007A6779"/>
    <w:p w14:paraId="26EE8E41" w14:textId="77777777" w:rsidR="00722AA4" w:rsidRPr="002553D5" w:rsidRDefault="00722AA4" w:rsidP="007A6779"/>
    <w:p w14:paraId="28D40C30" w14:textId="77777777" w:rsidR="00FE5C06" w:rsidRDefault="00FE5C06" w:rsidP="00CD047A">
      <w:pPr>
        <w:pStyle w:val="Ttulo2"/>
        <w:numPr>
          <w:ilvl w:val="1"/>
          <w:numId w:val="497"/>
        </w:numPr>
      </w:pPr>
      <w:bookmarkStart w:id="902" w:name="_Toc136255557"/>
      <w:bookmarkStart w:id="903" w:name="_Hlk59028555"/>
      <w:r>
        <w:lastRenderedPageBreak/>
        <w:t>Aseguradoras</w:t>
      </w:r>
      <w:bookmarkEnd w:id="902"/>
    </w:p>
    <w:p w14:paraId="69E4463B" w14:textId="77777777" w:rsidR="00FE5C06" w:rsidRPr="00FE5C06" w:rsidRDefault="00FE5C06" w:rsidP="00FE5C06">
      <w:pPr>
        <w:rPr>
          <w:lang w:val="es-ES_tradnl"/>
        </w:rPr>
      </w:pPr>
    </w:p>
    <w:tbl>
      <w:tblPr>
        <w:tblW w:w="0" w:type="auto"/>
        <w:jc w:val="center"/>
        <w:tblCellMar>
          <w:left w:w="0" w:type="dxa"/>
          <w:right w:w="0" w:type="dxa"/>
        </w:tblCellMar>
        <w:tblLook w:val="04A0" w:firstRow="1" w:lastRow="0" w:firstColumn="1" w:lastColumn="0" w:noHBand="0" w:noVBand="1"/>
      </w:tblPr>
      <w:tblGrid>
        <w:gridCol w:w="1812"/>
        <w:gridCol w:w="8088"/>
      </w:tblGrid>
      <w:tr w:rsidR="00FE5C06" w:rsidRPr="002553D5" w14:paraId="1D618E92" w14:textId="77777777" w:rsidTr="003E534A">
        <w:trPr>
          <w:trHeight w:val="249"/>
          <w:jc w:val="center"/>
        </w:trPr>
        <w:tc>
          <w:tcPr>
            <w:tcW w:w="1796" w:type="dxa"/>
            <w:tcBorders>
              <w:top w:val="single" w:sz="8" w:space="0" w:color="4F81BD"/>
              <w:bottom w:val="nil"/>
              <w:right w:val="nil"/>
            </w:tcBorders>
            <w:shd w:val="clear" w:color="auto" w:fill="4F81BD"/>
            <w:noWrap/>
            <w:vAlign w:val="center"/>
            <w:hideMark/>
          </w:tcPr>
          <w:p w14:paraId="7567397F" w14:textId="77777777" w:rsidR="00FE5C06" w:rsidRPr="00CF7511" w:rsidRDefault="00FE5C06" w:rsidP="00FE5C06">
            <w:pPr>
              <w:rPr>
                <w:rFonts w:eastAsia="Calibri" w:cs="Arial"/>
                <w:b/>
                <w:bCs/>
                <w:color w:val="FFFFFF"/>
                <w:szCs w:val="20"/>
                <w:lang w:val="en-US" w:eastAsia="en-US"/>
              </w:rPr>
            </w:pPr>
            <w:r>
              <w:rPr>
                <w:rFonts w:eastAsia="Calibri" w:cs="Arial"/>
                <w:b/>
                <w:bCs/>
                <w:color w:val="FFFFFF"/>
                <w:szCs w:val="20"/>
                <w:lang w:val="en-US" w:eastAsia="en-US"/>
              </w:rPr>
              <w:t>Código</w:t>
            </w:r>
          </w:p>
        </w:tc>
        <w:tc>
          <w:tcPr>
            <w:tcW w:w="8072" w:type="dxa"/>
            <w:tcBorders>
              <w:top w:val="single" w:sz="8" w:space="0" w:color="4F81BD"/>
              <w:left w:val="nil"/>
              <w:bottom w:val="single" w:sz="8" w:space="0" w:color="4F81BD"/>
              <w:right w:val="nil"/>
            </w:tcBorders>
            <w:shd w:val="clear" w:color="auto" w:fill="4F81BD"/>
            <w:noWrap/>
            <w:vAlign w:val="center"/>
            <w:hideMark/>
          </w:tcPr>
          <w:p w14:paraId="1415A4D7" w14:textId="77777777" w:rsidR="00FE5C06" w:rsidRPr="00CF7511" w:rsidRDefault="00FE5C06" w:rsidP="00FE5C06">
            <w:pPr>
              <w:rPr>
                <w:rFonts w:eastAsia="Calibri" w:cs="Arial"/>
                <w:b/>
                <w:bCs/>
                <w:color w:val="FFFFFF"/>
                <w:szCs w:val="20"/>
                <w:lang w:val="en-US" w:eastAsia="en-US"/>
              </w:rPr>
            </w:pPr>
            <w:r>
              <w:rPr>
                <w:rFonts w:eastAsia="Calibri" w:cs="Arial"/>
                <w:b/>
                <w:bCs/>
                <w:color w:val="FFFFFF"/>
                <w:szCs w:val="20"/>
                <w:lang w:val="en-US" w:eastAsia="en-US"/>
              </w:rPr>
              <w:t>Descripción</w:t>
            </w:r>
          </w:p>
        </w:tc>
      </w:tr>
      <w:tr w:rsidR="00FE5C06" w:rsidRPr="002553D5" w14:paraId="4C2ECA10" w14:textId="77777777" w:rsidTr="003E534A">
        <w:trPr>
          <w:trHeight w:val="249"/>
          <w:jc w:val="center"/>
        </w:trPr>
        <w:tc>
          <w:tcPr>
            <w:tcW w:w="1796" w:type="dxa"/>
            <w:tcBorders>
              <w:top w:val="single" w:sz="8" w:space="0" w:color="4F81BD"/>
              <w:bottom w:val="single" w:sz="8" w:space="0" w:color="4F81BD"/>
              <w:right w:val="nil"/>
            </w:tcBorders>
            <w:noWrap/>
            <w:vAlign w:val="bottom"/>
          </w:tcPr>
          <w:p w14:paraId="42A72EF0" w14:textId="77777777" w:rsidR="00FE5C06" w:rsidRDefault="005E540C">
            <w:pPr>
              <w:rPr>
                <w:rFonts w:ascii="Calibri" w:hAnsi="Calibri" w:cs="Calibri"/>
                <w:color w:val="000000"/>
                <w:sz w:val="22"/>
                <w:szCs w:val="22"/>
              </w:rPr>
            </w:pPr>
            <w:r>
              <w:rPr>
                <w:rFonts w:ascii="Calibri" w:hAnsi="Calibri" w:cs="Calibri"/>
                <w:color w:val="000000"/>
                <w:sz w:val="22"/>
                <w:szCs w:val="22"/>
              </w:rPr>
              <w:t>A</w:t>
            </w:r>
            <w:r w:rsidR="00FE5C06">
              <w:rPr>
                <w:rFonts w:ascii="Calibri" w:hAnsi="Calibri" w:cs="Calibri"/>
                <w:color w:val="000000"/>
                <w:sz w:val="22"/>
                <w:szCs w:val="22"/>
              </w:rPr>
              <w:t>01</w:t>
            </w:r>
          </w:p>
        </w:tc>
        <w:tc>
          <w:tcPr>
            <w:tcW w:w="8072" w:type="dxa"/>
            <w:tcBorders>
              <w:top w:val="single" w:sz="8" w:space="0" w:color="4F81BD"/>
              <w:left w:val="nil"/>
              <w:bottom w:val="single" w:sz="8" w:space="0" w:color="4F81BD"/>
              <w:right w:val="nil"/>
            </w:tcBorders>
            <w:noWrap/>
            <w:vAlign w:val="bottom"/>
          </w:tcPr>
          <w:p w14:paraId="22C073FF" w14:textId="77777777" w:rsidR="00FE5C06" w:rsidRDefault="00FE5C06">
            <w:pPr>
              <w:rPr>
                <w:rFonts w:ascii="Calibri" w:hAnsi="Calibri" w:cs="Calibri"/>
                <w:color w:val="000000"/>
                <w:sz w:val="22"/>
                <w:szCs w:val="22"/>
              </w:rPr>
            </w:pPr>
            <w:r>
              <w:rPr>
                <w:rFonts w:ascii="Calibri" w:hAnsi="Calibri" w:cs="Calibri"/>
                <w:color w:val="000000"/>
                <w:sz w:val="22"/>
                <w:szCs w:val="22"/>
              </w:rPr>
              <w:t>Instituto Nacional de Seguros</w:t>
            </w:r>
          </w:p>
        </w:tc>
      </w:tr>
      <w:tr w:rsidR="00FE5C06" w:rsidRPr="002553D5" w14:paraId="6EA0ACAF" w14:textId="77777777" w:rsidTr="003E534A">
        <w:trPr>
          <w:trHeight w:val="249"/>
          <w:jc w:val="center"/>
        </w:trPr>
        <w:tc>
          <w:tcPr>
            <w:tcW w:w="1796" w:type="dxa"/>
            <w:tcBorders>
              <w:top w:val="single" w:sz="8" w:space="0" w:color="4F81BD"/>
              <w:bottom w:val="single" w:sz="8" w:space="0" w:color="4F81BD"/>
              <w:right w:val="nil"/>
            </w:tcBorders>
            <w:noWrap/>
            <w:vAlign w:val="bottom"/>
          </w:tcPr>
          <w:p w14:paraId="3A0AAC24" w14:textId="77777777" w:rsidR="00FE5C06" w:rsidRDefault="005E540C">
            <w:pPr>
              <w:rPr>
                <w:rFonts w:ascii="Calibri" w:hAnsi="Calibri" w:cs="Calibri"/>
                <w:color w:val="000000"/>
                <w:sz w:val="22"/>
                <w:szCs w:val="22"/>
              </w:rPr>
            </w:pPr>
            <w:r>
              <w:rPr>
                <w:rFonts w:ascii="Calibri" w:hAnsi="Calibri" w:cs="Calibri"/>
                <w:color w:val="000000"/>
                <w:sz w:val="22"/>
                <w:szCs w:val="22"/>
              </w:rPr>
              <w:t>A</w:t>
            </w:r>
            <w:r w:rsidR="00FE5C06">
              <w:rPr>
                <w:rFonts w:ascii="Calibri" w:hAnsi="Calibri" w:cs="Calibri"/>
                <w:color w:val="000000"/>
                <w:sz w:val="22"/>
                <w:szCs w:val="22"/>
              </w:rPr>
              <w:t>02</w:t>
            </w:r>
          </w:p>
        </w:tc>
        <w:tc>
          <w:tcPr>
            <w:tcW w:w="8072" w:type="dxa"/>
            <w:tcBorders>
              <w:top w:val="single" w:sz="8" w:space="0" w:color="4F81BD"/>
              <w:left w:val="nil"/>
              <w:bottom w:val="single" w:sz="8" w:space="0" w:color="4F81BD"/>
              <w:right w:val="nil"/>
            </w:tcBorders>
            <w:noWrap/>
            <w:vAlign w:val="bottom"/>
          </w:tcPr>
          <w:p w14:paraId="467AC33C" w14:textId="77777777" w:rsidR="00FE5C06" w:rsidRDefault="00FE5C06">
            <w:pPr>
              <w:rPr>
                <w:rFonts w:ascii="Calibri" w:hAnsi="Calibri" w:cs="Calibri"/>
                <w:color w:val="000000"/>
                <w:sz w:val="22"/>
                <w:szCs w:val="22"/>
              </w:rPr>
            </w:pPr>
            <w:r>
              <w:rPr>
                <w:rFonts w:ascii="Calibri" w:hAnsi="Calibri" w:cs="Calibri"/>
                <w:color w:val="000000"/>
                <w:sz w:val="22"/>
                <w:szCs w:val="22"/>
              </w:rPr>
              <w:t>Seguros del Magisterio S.A.</w:t>
            </w:r>
          </w:p>
        </w:tc>
      </w:tr>
      <w:tr w:rsidR="00FE5C06" w:rsidRPr="002553D5" w14:paraId="4658D783" w14:textId="77777777" w:rsidTr="003E534A">
        <w:trPr>
          <w:trHeight w:val="249"/>
          <w:jc w:val="center"/>
        </w:trPr>
        <w:tc>
          <w:tcPr>
            <w:tcW w:w="1796" w:type="dxa"/>
            <w:tcBorders>
              <w:top w:val="single" w:sz="8" w:space="0" w:color="4F81BD"/>
              <w:bottom w:val="single" w:sz="8" w:space="0" w:color="4F81BD"/>
              <w:right w:val="nil"/>
            </w:tcBorders>
            <w:noWrap/>
            <w:vAlign w:val="bottom"/>
          </w:tcPr>
          <w:p w14:paraId="250DB840" w14:textId="77777777" w:rsidR="00FE5C06" w:rsidRDefault="005E540C">
            <w:pPr>
              <w:rPr>
                <w:rFonts w:ascii="Calibri" w:hAnsi="Calibri" w:cs="Calibri"/>
                <w:color w:val="000000"/>
                <w:sz w:val="22"/>
                <w:szCs w:val="22"/>
              </w:rPr>
            </w:pPr>
            <w:r>
              <w:rPr>
                <w:rFonts w:ascii="Calibri" w:hAnsi="Calibri" w:cs="Calibri"/>
                <w:color w:val="000000"/>
                <w:sz w:val="22"/>
                <w:szCs w:val="22"/>
              </w:rPr>
              <w:t>A</w:t>
            </w:r>
            <w:r w:rsidR="00FE5C06">
              <w:rPr>
                <w:rFonts w:ascii="Calibri" w:hAnsi="Calibri" w:cs="Calibri"/>
                <w:color w:val="000000"/>
                <w:sz w:val="22"/>
                <w:szCs w:val="22"/>
              </w:rPr>
              <w:t>03</w:t>
            </w:r>
          </w:p>
        </w:tc>
        <w:tc>
          <w:tcPr>
            <w:tcW w:w="8072" w:type="dxa"/>
            <w:tcBorders>
              <w:top w:val="single" w:sz="8" w:space="0" w:color="4F81BD"/>
              <w:left w:val="nil"/>
              <w:bottom w:val="single" w:sz="8" w:space="0" w:color="4F81BD"/>
              <w:right w:val="nil"/>
            </w:tcBorders>
            <w:noWrap/>
            <w:vAlign w:val="bottom"/>
          </w:tcPr>
          <w:p w14:paraId="1A6240B3" w14:textId="77777777" w:rsidR="00FE5C06" w:rsidRDefault="00FE5C06">
            <w:pPr>
              <w:rPr>
                <w:rFonts w:ascii="Calibri" w:hAnsi="Calibri" w:cs="Calibri"/>
                <w:color w:val="000000"/>
                <w:sz w:val="22"/>
                <w:szCs w:val="22"/>
              </w:rPr>
            </w:pPr>
            <w:r>
              <w:rPr>
                <w:rFonts w:ascii="Calibri" w:hAnsi="Calibri" w:cs="Calibri"/>
                <w:color w:val="000000"/>
                <w:sz w:val="22"/>
                <w:szCs w:val="22"/>
              </w:rPr>
              <w:t>MAPFRE  Seguros Costa Rica S.A.</w:t>
            </w:r>
          </w:p>
        </w:tc>
      </w:tr>
      <w:tr w:rsidR="00FE5C06" w:rsidRPr="002553D5" w14:paraId="25FC0226" w14:textId="77777777" w:rsidTr="003E534A">
        <w:trPr>
          <w:trHeight w:val="249"/>
          <w:jc w:val="center"/>
        </w:trPr>
        <w:tc>
          <w:tcPr>
            <w:tcW w:w="1796" w:type="dxa"/>
            <w:tcBorders>
              <w:top w:val="single" w:sz="8" w:space="0" w:color="4F81BD"/>
              <w:bottom w:val="single" w:sz="8" w:space="0" w:color="4F81BD"/>
              <w:right w:val="nil"/>
            </w:tcBorders>
            <w:noWrap/>
            <w:vAlign w:val="bottom"/>
          </w:tcPr>
          <w:p w14:paraId="5950972D" w14:textId="77777777" w:rsidR="00FE5C06" w:rsidRDefault="005E540C">
            <w:pPr>
              <w:rPr>
                <w:rFonts w:ascii="Calibri" w:hAnsi="Calibri" w:cs="Calibri"/>
                <w:color w:val="000000"/>
                <w:sz w:val="22"/>
                <w:szCs w:val="22"/>
              </w:rPr>
            </w:pPr>
            <w:r>
              <w:rPr>
                <w:rFonts w:ascii="Calibri" w:hAnsi="Calibri" w:cs="Calibri"/>
                <w:color w:val="000000"/>
                <w:sz w:val="22"/>
                <w:szCs w:val="22"/>
              </w:rPr>
              <w:t>A</w:t>
            </w:r>
            <w:r w:rsidR="00FE5C06">
              <w:rPr>
                <w:rFonts w:ascii="Calibri" w:hAnsi="Calibri" w:cs="Calibri"/>
                <w:color w:val="000000"/>
                <w:sz w:val="22"/>
                <w:szCs w:val="22"/>
              </w:rPr>
              <w:t>05</w:t>
            </w:r>
          </w:p>
        </w:tc>
        <w:tc>
          <w:tcPr>
            <w:tcW w:w="8072" w:type="dxa"/>
            <w:tcBorders>
              <w:top w:val="single" w:sz="8" w:space="0" w:color="4F81BD"/>
              <w:left w:val="nil"/>
              <w:bottom w:val="single" w:sz="8" w:space="0" w:color="4F81BD"/>
              <w:right w:val="nil"/>
            </w:tcBorders>
            <w:noWrap/>
            <w:vAlign w:val="bottom"/>
          </w:tcPr>
          <w:p w14:paraId="03C48A58" w14:textId="77777777" w:rsidR="00FE5C06" w:rsidRDefault="00FE5C06">
            <w:pPr>
              <w:rPr>
                <w:rFonts w:ascii="Calibri" w:hAnsi="Calibri" w:cs="Calibri"/>
                <w:color w:val="000000"/>
                <w:sz w:val="22"/>
                <w:szCs w:val="22"/>
              </w:rPr>
            </w:pPr>
            <w:r>
              <w:rPr>
                <w:rFonts w:ascii="Calibri" w:hAnsi="Calibri" w:cs="Calibri"/>
                <w:color w:val="000000"/>
                <w:sz w:val="22"/>
                <w:szCs w:val="22"/>
              </w:rPr>
              <w:t>ASSA  Compañía de Seguros S.A.</w:t>
            </w:r>
          </w:p>
        </w:tc>
      </w:tr>
      <w:tr w:rsidR="00FE5C06" w:rsidRPr="002553D5" w14:paraId="3C329DE8" w14:textId="77777777" w:rsidTr="003E534A">
        <w:trPr>
          <w:trHeight w:val="249"/>
          <w:jc w:val="center"/>
        </w:trPr>
        <w:tc>
          <w:tcPr>
            <w:tcW w:w="1796" w:type="dxa"/>
            <w:tcBorders>
              <w:top w:val="single" w:sz="8" w:space="0" w:color="4F81BD"/>
              <w:bottom w:val="single" w:sz="8" w:space="0" w:color="4F81BD"/>
              <w:right w:val="nil"/>
            </w:tcBorders>
            <w:noWrap/>
            <w:vAlign w:val="bottom"/>
          </w:tcPr>
          <w:p w14:paraId="4FEB3DC7" w14:textId="77777777" w:rsidR="00FE5C06" w:rsidRDefault="005E540C">
            <w:pPr>
              <w:rPr>
                <w:rFonts w:ascii="Calibri" w:hAnsi="Calibri" w:cs="Calibri"/>
                <w:color w:val="000000"/>
                <w:sz w:val="22"/>
                <w:szCs w:val="22"/>
              </w:rPr>
            </w:pPr>
            <w:r>
              <w:rPr>
                <w:rFonts w:ascii="Calibri" w:hAnsi="Calibri" w:cs="Calibri"/>
                <w:color w:val="000000"/>
                <w:sz w:val="22"/>
                <w:szCs w:val="22"/>
              </w:rPr>
              <w:t>A</w:t>
            </w:r>
            <w:r w:rsidR="00FE5C06">
              <w:rPr>
                <w:rFonts w:ascii="Calibri" w:hAnsi="Calibri" w:cs="Calibri"/>
                <w:color w:val="000000"/>
                <w:sz w:val="22"/>
                <w:szCs w:val="22"/>
              </w:rPr>
              <w:t>06</w:t>
            </w:r>
          </w:p>
        </w:tc>
        <w:tc>
          <w:tcPr>
            <w:tcW w:w="8072" w:type="dxa"/>
            <w:tcBorders>
              <w:top w:val="single" w:sz="8" w:space="0" w:color="4F81BD"/>
              <w:left w:val="nil"/>
              <w:bottom w:val="single" w:sz="8" w:space="0" w:color="4F81BD"/>
              <w:right w:val="nil"/>
            </w:tcBorders>
            <w:noWrap/>
            <w:vAlign w:val="bottom"/>
          </w:tcPr>
          <w:p w14:paraId="0EADCA32" w14:textId="77777777" w:rsidR="00FE5C06" w:rsidRDefault="00FE5C06">
            <w:pPr>
              <w:rPr>
                <w:rFonts w:ascii="Calibri" w:hAnsi="Calibri" w:cs="Calibri"/>
                <w:color w:val="000000"/>
                <w:sz w:val="22"/>
                <w:szCs w:val="22"/>
              </w:rPr>
            </w:pPr>
            <w:r>
              <w:rPr>
                <w:rFonts w:ascii="Calibri" w:hAnsi="Calibri" w:cs="Calibri"/>
                <w:color w:val="000000"/>
                <w:sz w:val="22"/>
                <w:szCs w:val="22"/>
              </w:rPr>
              <w:t>PAN AMERICAN LIFE INSURANCE de Costa Rica, S.A.</w:t>
            </w:r>
          </w:p>
        </w:tc>
      </w:tr>
      <w:tr w:rsidR="000F6B32" w:rsidRPr="002553D5" w14:paraId="2A8529BC" w14:textId="77777777" w:rsidTr="003E534A">
        <w:trPr>
          <w:trHeight w:val="249"/>
          <w:jc w:val="center"/>
        </w:trPr>
        <w:tc>
          <w:tcPr>
            <w:tcW w:w="1796" w:type="dxa"/>
            <w:tcBorders>
              <w:top w:val="single" w:sz="8" w:space="0" w:color="4F81BD"/>
              <w:bottom w:val="single" w:sz="8" w:space="0" w:color="4F81BD"/>
              <w:right w:val="nil"/>
            </w:tcBorders>
            <w:noWrap/>
            <w:vAlign w:val="bottom"/>
          </w:tcPr>
          <w:p w14:paraId="7CE09A87" w14:textId="77777777" w:rsidR="000F6B32" w:rsidRDefault="005E540C">
            <w:pPr>
              <w:rPr>
                <w:rFonts w:ascii="Calibri" w:hAnsi="Calibri" w:cs="Calibri"/>
                <w:color w:val="000000"/>
                <w:sz w:val="22"/>
                <w:szCs w:val="22"/>
              </w:rPr>
            </w:pPr>
            <w:r>
              <w:rPr>
                <w:rFonts w:ascii="Calibri" w:hAnsi="Calibri" w:cs="Calibri"/>
                <w:color w:val="000000"/>
                <w:sz w:val="22"/>
                <w:szCs w:val="22"/>
              </w:rPr>
              <w:t>A</w:t>
            </w:r>
            <w:r w:rsidR="000F6B32">
              <w:rPr>
                <w:rFonts w:ascii="Calibri" w:hAnsi="Calibri" w:cs="Calibri"/>
                <w:color w:val="000000"/>
                <w:sz w:val="22"/>
                <w:szCs w:val="22"/>
              </w:rPr>
              <w:t>07</w:t>
            </w:r>
          </w:p>
        </w:tc>
        <w:tc>
          <w:tcPr>
            <w:tcW w:w="8072" w:type="dxa"/>
            <w:tcBorders>
              <w:top w:val="single" w:sz="8" w:space="0" w:color="4F81BD"/>
              <w:left w:val="nil"/>
              <w:bottom w:val="single" w:sz="8" w:space="0" w:color="4F81BD"/>
              <w:right w:val="nil"/>
            </w:tcBorders>
            <w:noWrap/>
            <w:vAlign w:val="bottom"/>
          </w:tcPr>
          <w:p w14:paraId="4F9537A9" w14:textId="77777777" w:rsidR="000F6B32" w:rsidRDefault="000F6B32">
            <w:pPr>
              <w:rPr>
                <w:rFonts w:ascii="Calibri" w:hAnsi="Calibri" w:cs="Calibri"/>
                <w:color w:val="000000"/>
                <w:sz w:val="22"/>
                <w:szCs w:val="22"/>
              </w:rPr>
            </w:pPr>
            <w:r w:rsidRPr="000F6B32">
              <w:rPr>
                <w:rFonts w:ascii="Calibri" w:hAnsi="Calibri" w:cs="Calibri"/>
                <w:color w:val="000000"/>
                <w:sz w:val="22"/>
                <w:szCs w:val="22"/>
              </w:rPr>
              <w:t>Aseguradora del Istmo (ADISA) S.A</w:t>
            </w:r>
          </w:p>
        </w:tc>
      </w:tr>
      <w:tr w:rsidR="000F6B32" w:rsidRPr="002553D5" w14:paraId="6DA028D3" w14:textId="77777777" w:rsidTr="003E534A">
        <w:trPr>
          <w:trHeight w:val="249"/>
          <w:jc w:val="center"/>
        </w:trPr>
        <w:tc>
          <w:tcPr>
            <w:tcW w:w="1796" w:type="dxa"/>
            <w:tcBorders>
              <w:top w:val="single" w:sz="8" w:space="0" w:color="4F81BD"/>
              <w:bottom w:val="single" w:sz="8" w:space="0" w:color="4F81BD"/>
              <w:right w:val="nil"/>
            </w:tcBorders>
            <w:noWrap/>
            <w:vAlign w:val="bottom"/>
          </w:tcPr>
          <w:p w14:paraId="519ED4E2" w14:textId="77777777" w:rsidR="000F6B32" w:rsidRDefault="000F6B32">
            <w:pPr>
              <w:rPr>
                <w:rFonts w:ascii="Calibri" w:hAnsi="Calibri" w:cs="Calibri"/>
                <w:color w:val="000000"/>
                <w:sz w:val="22"/>
                <w:szCs w:val="22"/>
              </w:rPr>
            </w:pPr>
            <w:r>
              <w:rPr>
                <w:rFonts w:ascii="Calibri" w:hAnsi="Calibri" w:cs="Calibri"/>
                <w:color w:val="000000"/>
                <w:sz w:val="22"/>
                <w:szCs w:val="22"/>
              </w:rPr>
              <w:t>A08</w:t>
            </w:r>
          </w:p>
        </w:tc>
        <w:tc>
          <w:tcPr>
            <w:tcW w:w="8072" w:type="dxa"/>
            <w:tcBorders>
              <w:top w:val="single" w:sz="8" w:space="0" w:color="4F81BD"/>
              <w:left w:val="nil"/>
              <w:bottom w:val="single" w:sz="8" w:space="0" w:color="4F81BD"/>
              <w:right w:val="nil"/>
            </w:tcBorders>
            <w:noWrap/>
            <w:vAlign w:val="bottom"/>
          </w:tcPr>
          <w:p w14:paraId="5559B5CC" w14:textId="77777777" w:rsidR="000F6B32" w:rsidRDefault="003377A9">
            <w:pPr>
              <w:rPr>
                <w:rFonts w:ascii="Calibri" w:hAnsi="Calibri" w:cs="Calibri"/>
                <w:color w:val="000000"/>
                <w:sz w:val="22"/>
                <w:szCs w:val="22"/>
              </w:rPr>
            </w:pPr>
            <w:r>
              <w:rPr>
                <w:rFonts w:ascii="Calibri" w:hAnsi="Calibri" w:cs="Calibri"/>
                <w:color w:val="000000"/>
                <w:sz w:val="22"/>
                <w:szCs w:val="22"/>
              </w:rPr>
              <w:t>Davivieda Seguros Costa Rica, S. A.</w:t>
            </w:r>
          </w:p>
        </w:tc>
      </w:tr>
      <w:tr w:rsidR="000F6B32" w:rsidRPr="002553D5" w14:paraId="58529910" w14:textId="77777777" w:rsidTr="003E534A">
        <w:trPr>
          <w:trHeight w:val="249"/>
          <w:jc w:val="center"/>
        </w:trPr>
        <w:tc>
          <w:tcPr>
            <w:tcW w:w="1796" w:type="dxa"/>
            <w:tcBorders>
              <w:top w:val="single" w:sz="8" w:space="0" w:color="4F81BD"/>
              <w:bottom w:val="single" w:sz="8" w:space="0" w:color="4F81BD"/>
              <w:right w:val="nil"/>
            </w:tcBorders>
            <w:noWrap/>
            <w:vAlign w:val="bottom"/>
          </w:tcPr>
          <w:p w14:paraId="344B1F10" w14:textId="77777777" w:rsidR="000F6B32" w:rsidRDefault="005E540C">
            <w:pPr>
              <w:rPr>
                <w:rFonts w:ascii="Calibri" w:hAnsi="Calibri" w:cs="Calibri"/>
                <w:color w:val="000000"/>
                <w:sz w:val="22"/>
                <w:szCs w:val="22"/>
              </w:rPr>
            </w:pPr>
            <w:r>
              <w:rPr>
                <w:rFonts w:ascii="Calibri" w:hAnsi="Calibri" w:cs="Calibri"/>
                <w:color w:val="000000"/>
                <w:sz w:val="22"/>
                <w:szCs w:val="22"/>
              </w:rPr>
              <w:t>A</w:t>
            </w:r>
            <w:r w:rsidR="000F6B32">
              <w:rPr>
                <w:rFonts w:ascii="Calibri" w:hAnsi="Calibri" w:cs="Calibri"/>
                <w:color w:val="000000"/>
                <w:sz w:val="22"/>
                <w:szCs w:val="22"/>
              </w:rPr>
              <w:t>09</w:t>
            </w:r>
          </w:p>
        </w:tc>
        <w:tc>
          <w:tcPr>
            <w:tcW w:w="8072" w:type="dxa"/>
            <w:tcBorders>
              <w:top w:val="single" w:sz="8" w:space="0" w:color="4F81BD"/>
              <w:left w:val="nil"/>
              <w:bottom w:val="single" w:sz="8" w:space="0" w:color="4F81BD"/>
              <w:right w:val="nil"/>
            </w:tcBorders>
            <w:noWrap/>
            <w:vAlign w:val="bottom"/>
          </w:tcPr>
          <w:p w14:paraId="40F37EC1" w14:textId="77777777" w:rsidR="000F6B32" w:rsidRDefault="000F6B32">
            <w:pPr>
              <w:rPr>
                <w:rFonts w:ascii="Calibri" w:hAnsi="Calibri" w:cs="Calibri"/>
                <w:color w:val="000000"/>
                <w:sz w:val="22"/>
                <w:szCs w:val="22"/>
              </w:rPr>
            </w:pPr>
            <w:r w:rsidRPr="000F6B32">
              <w:rPr>
                <w:rFonts w:ascii="Calibri" w:hAnsi="Calibri" w:cs="Calibri"/>
                <w:color w:val="000000"/>
                <w:sz w:val="22"/>
                <w:szCs w:val="22"/>
              </w:rPr>
              <w:t>Qualitas Compañía de Seguros (Costa Rica) S.A.</w:t>
            </w:r>
          </w:p>
        </w:tc>
      </w:tr>
      <w:tr w:rsidR="000F6B32" w:rsidRPr="002553D5" w14:paraId="18676ADA" w14:textId="77777777" w:rsidTr="003E534A">
        <w:trPr>
          <w:trHeight w:val="249"/>
          <w:jc w:val="center"/>
        </w:trPr>
        <w:tc>
          <w:tcPr>
            <w:tcW w:w="1796" w:type="dxa"/>
            <w:tcBorders>
              <w:top w:val="single" w:sz="8" w:space="0" w:color="4F81BD"/>
              <w:bottom w:val="single" w:sz="8" w:space="0" w:color="4F81BD"/>
              <w:right w:val="nil"/>
            </w:tcBorders>
            <w:noWrap/>
            <w:vAlign w:val="bottom"/>
          </w:tcPr>
          <w:p w14:paraId="73C6EAAD" w14:textId="77777777" w:rsidR="000F6B32" w:rsidRDefault="005E540C">
            <w:pPr>
              <w:rPr>
                <w:rFonts w:ascii="Calibri" w:hAnsi="Calibri" w:cs="Calibri"/>
                <w:color w:val="000000"/>
                <w:sz w:val="22"/>
                <w:szCs w:val="22"/>
              </w:rPr>
            </w:pPr>
            <w:r>
              <w:rPr>
                <w:rFonts w:ascii="Calibri" w:hAnsi="Calibri" w:cs="Calibri"/>
                <w:color w:val="000000"/>
                <w:sz w:val="22"/>
                <w:szCs w:val="22"/>
              </w:rPr>
              <w:t>A</w:t>
            </w:r>
            <w:r w:rsidR="000F6B32">
              <w:rPr>
                <w:rFonts w:ascii="Calibri" w:hAnsi="Calibri" w:cs="Calibri"/>
                <w:color w:val="000000"/>
                <w:sz w:val="22"/>
                <w:szCs w:val="22"/>
              </w:rPr>
              <w:t>10</w:t>
            </w:r>
          </w:p>
        </w:tc>
        <w:tc>
          <w:tcPr>
            <w:tcW w:w="8072" w:type="dxa"/>
            <w:tcBorders>
              <w:top w:val="single" w:sz="8" w:space="0" w:color="4F81BD"/>
              <w:left w:val="nil"/>
              <w:bottom w:val="single" w:sz="8" w:space="0" w:color="4F81BD"/>
              <w:right w:val="nil"/>
            </w:tcBorders>
            <w:noWrap/>
            <w:vAlign w:val="bottom"/>
          </w:tcPr>
          <w:p w14:paraId="3125F652" w14:textId="77777777" w:rsidR="000F6B32" w:rsidRDefault="000F6B32">
            <w:pPr>
              <w:rPr>
                <w:rFonts w:ascii="Calibri" w:hAnsi="Calibri" w:cs="Calibri"/>
                <w:color w:val="000000"/>
                <w:sz w:val="22"/>
                <w:szCs w:val="22"/>
              </w:rPr>
            </w:pPr>
            <w:r w:rsidRPr="000F6B32">
              <w:rPr>
                <w:rFonts w:ascii="Calibri" w:hAnsi="Calibri" w:cs="Calibri"/>
                <w:color w:val="000000"/>
                <w:sz w:val="22"/>
                <w:szCs w:val="22"/>
              </w:rPr>
              <w:t>Best Meridian Insurance Company</w:t>
            </w:r>
          </w:p>
        </w:tc>
      </w:tr>
      <w:tr w:rsidR="00A34FF3" w:rsidRPr="003377A9" w14:paraId="268C4E1B" w14:textId="77777777" w:rsidTr="003E534A">
        <w:trPr>
          <w:trHeight w:val="249"/>
          <w:jc w:val="center"/>
        </w:trPr>
        <w:tc>
          <w:tcPr>
            <w:tcW w:w="1796" w:type="dxa"/>
            <w:tcBorders>
              <w:top w:val="single" w:sz="8" w:space="0" w:color="4F81BD"/>
              <w:bottom w:val="single" w:sz="8" w:space="0" w:color="4F81BD"/>
              <w:right w:val="nil"/>
            </w:tcBorders>
            <w:noWrap/>
            <w:vAlign w:val="bottom"/>
          </w:tcPr>
          <w:p w14:paraId="527AF679" w14:textId="77777777" w:rsidR="00A34FF3" w:rsidRPr="00AA78D3" w:rsidRDefault="005E540C">
            <w:pPr>
              <w:rPr>
                <w:rFonts w:ascii="Calibri" w:hAnsi="Calibri" w:cs="Calibri"/>
                <w:color w:val="000000"/>
                <w:sz w:val="22"/>
                <w:szCs w:val="22"/>
              </w:rPr>
            </w:pPr>
            <w:r>
              <w:rPr>
                <w:rFonts w:ascii="Calibri" w:hAnsi="Calibri" w:cs="Calibri"/>
                <w:color w:val="000000"/>
                <w:sz w:val="22"/>
                <w:szCs w:val="22"/>
              </w:rPr>
              <w:t>A</w:t>
            </w:r>
            <w:r w:rsidR="00A34FF3" w:rsidRPr="00AA78D3">
              <w:rPr>
                <w:rFonts w:ascii="Calibri" w:hAnsi="Calibri" w:cs="Calibri"/>
                <w:color w:val="000000"/>
                <w:sz w:val="22"/>
                <w:szCs w:val="22"/>
              </w:rPr>
              <w:t>11</w:t>
            </w:r>
          </w:p>
        </w:tc>
        <w:tc>
          <w:tcPr>
            <w:tcW w:w="8072" w:type="dxa"/>
            <w:tcBorders>
              <w:top w:val="single" w:sz="8" w:space="0" w:color="4F81BD"/>
              <w:left w:val="nil"/>
              <w:bottom w:val="single" w:sz="8" w:space="0" w:color="4F81BD"/>
              <w:right w:val="nil"/>
            </w:tcBorders>
            <w:noWrap/>
            <w:vAlign w:val="bottom"/>
          </w:tcPr>
          <w:p w14:paraId="524E7286" w14:textId="77777777" w:rsidR="00A34FF3" w:rsidRPr="00AA78D3" w:rsidRDefault="003377A9" w:rsidP="00A34FF3">
            <w:pPr>
              <w:rPr>
                <w:rFonts w:ascii="Calibri" w:hAnsi="Calibri" w:cs="Calibri"/>
                <w:color w:val="000000"/>
                <w:sz w:val="22"/>
                <w:szCs w:val="22"/>
                <w:lang w:val="en-US"/>
              </w:rPr>
            </w:pPr>
            <w:r>
              <w:rPr>
                <w:rFonts w:ascii="Calibri" w:hAnsi="Calibri" w:cs="Calibri"/>
                <w:color w:val="000000"/>
                <w:sz w:val="22"/>
                <w:szCs w:val="22"/>
                <w:lang w:val="en-US"/>
              </w:rPr>
              <w:t>Triple S Blue Inc.</w:t>
            </w:r>
          </w:p>
        </w:tc>
      </w:tr>
      <w:tr w:rsidR="00AC4AFB" w:rsidRPr="006A3890" w14:paraId="2342522A" w14:textId="77777777" w:rsidTr="003E534A">
        <w:trPr>
          <w:trHeight w:val="249"/>
          <w:jc w:val="center"/>
        </w:trPr>
        <w:tc>
          <w:tcPr>
            <w:tcW w:w="1796" w:type="dxa"/>
            <w:tcBorders>
              <w:top w:val="single" w:sz="8" w:space="0" w:color="4F81BD"/>
              <w:bottom w:val="single" w:sz="8" w:space="0" w:color="4F81BD"/>
              <w:right w:val="nil"/>
            </w:tcBorders>
            <w:noWrap/>
            <w:vAlign w:val="bottom"/>
          </w:tcPr>
          <w:p w14:paraId="6F9D29F6" w14:textId="77777777" w:rsidR="00AC4AFB" w:rsidRDefault="00AC4AFB">
            <w:pPr>
              <w:rPr>
                <w:rFonts w:ascii="Calibri" w:hAnsi="Calibri" w:cs="Calibri"/>
                <w:color w:val="000000"/>
                <w:sz w:val="22"/>
                <w:szCs w:val="22"/>
              </w:rPr>
            </w:pPr>
            <w:r>
              <w:rPr>
                <w:rFonts w:ascii="Calibri" w:hAnsi="Calibri" w:cs="Calibri"/>
                <w:color w:val="000000"/>
                <w:sz w:val="22"/>
                <w:szCs w:val="22"/>
              </w:rPr>
              <w:t>A12</w:t>
            </w:r>
          </w:p>
        </w:tc>
        <w:tc>
          <w:tcPr>
            <w:tcW w:w="8072" w:type="dxa"/>
            <w:tcBorders>
              <w:top w:val="single" w:sz="8" w:space="0" w:color="4F81BD"/>
              <w:left w:val="nil"/>
              <w:bottom w:val="single" w:sz="8" w:space="0" w:color="4F81BD"/>
              <w:right w:val="nil"/>
            </w:tcBorders>
            <w:noWrap/>
            <w:vAlign w:val="bottom"/>
          </w:tcPr>
          <w:p w14:paraId="7B5FBF7F" w14:textId="77777777" w:rsidR="00AC4AFB" w:rsidRPr="006A3890" w:rsidRDefault="006A3890" w:rsidP="006A3890">
            <w:pPr>
              <w:rPr>
                <w:rFonts w:ascii="Calibri" w:hAnsi="Calibri" w:cs="Calibri"/>
                <w:color w:val="000000"/>
                <w:sz w:val="22"/>
                <w:szCs w:val="22"/>
                <w:lang w:val="es-CR"/>
              </w:rPr>
            </w:pPr>
            <w:r>
              <w:rPr>
                <w:rFonts w:ascii="Calibri" w:hAnsi="Calibri" w:cs="Calibri"/>
                <w:color w:val="000000"/>
                <w:sz w:val="22"/>
                <w:szCs w:val="22"/>
                <w:lang w:val="es-CR"/>
              </w:rPr>
              <w:t xml:space="preserve">Aseguradora SAGICOR </w:t>
            </w:r>
            <w:r w:rsidRPr="006A3890">
              <w:rPr>
                <w:rFonts w:ascii="Calibri" w:hAnsi="Calibri" w:cs="Calibri"/>
                <w:color w:val="000000"/>
                <w:sz w:val="22"/>
                <w:szCs w:val="22"/>
                <w:lang w:val="es-CR"/>
              </w:rPr>
              <w:t>Costa Rica S.A</w:t>
            </w:r>
          </w:p>
        </w:tc>
      </w:tr>
      <w:tr w:rsidR="00AC4AFB" w:rsidRPr="006A3890" w14:paraId="11277210" w14:textId="77777777" w:rsidTr="003E534A">
        <w:trPr>
          <w:trHeight w:val="249"/>
          <w:jc w:val="center"/>
        </w:trPr>
        <w:tc>
          <w:tcPr>
            <w:tcW w:w="1796" w:type="dxa"/>
            <w:tcBorders>
              <w:top w:val="single" w:sz="8" w:space="0" w:color="4F81BD"/>
              <w:bottom w:val="single" w:sz="8" w:space="0" w:color="4F81BD"/>
              <w:right w:val="nil"/>
            </w:tcBorders>
            <w:noWrap/>
            <w:vAlign w:val="bottom"/>
          </w:tcPr>
          <w:p w14:paraId="4256E5CE" w14:textId="77777777" w:rsidR="00AC4AFB" w:rsidRDefault="00AC4AFB">
            <w:pPr>
              <w:rPr>
                <w:rFonts w:ascii="Calibri" w:hAnsi="Calibri" w:cs="Calibri"/>
                <w:color w:val="000000"/>
                <w:sz w:val="22"/>
                <w:szCs w:val="22"/>
              </w:rPr>
            </w:pPr>
            <w:r>
              <w:rPr>
                <w:rFonts w:ascii="Calibri" w:hAnsi="Calibri" w:cs="Calibri"/>
                <w:color w:val="000000"/>
                <w:sz w:val="22"/>
                <w:szCs w:val="22"/>
              </w:rPr>
              <w:t>A13</w:t>
            </w:r>
          </w:p>
        </w:tc>
        <w:tc>
          <w:tcPr>
            <w:tcW w:w="8072" w:type="dxa"/>
            <w:tcBorders>
              <w:top w:val="single" w:sz="8" w:space="0" w:color="4F81BD"/>
              <w:left w:val="nil"/>
              <w:bottom w:val="single" w:sz="8" w:space="0" w:color="4F81BD"/>
              <w:right w:val="nil"/>
            </w:tcBorders>
            <w:noWrap/>
            <w:vAlign w:val="bottom"/>
          </w:tcPr>
          <w:p w14:paraId="1ABAF3CB" w14:textId="77777777" w:rsidR="00AC4AFB" w:rsidRPr="006A3890" w:rsidRDefault="006A3890" w:rsidP="00A34FF3">
            <w:pPr>
              <w:rPr>
                <w:rFonts w:ascii="Calibri" w:hAnsi="Calibri" w:cs="Calibri"/>
                <w:color w:val="000000"/>
                <w:sz w:val="22"/>
                <w:szCs w:val="22"/>
                <w:lang w:val="es-CR"/>
              </w:rPr>
            </w:pPr>
            <w:r w:rsidRPr="006A3890">
              <w:rPr>
                <w:rFonts w:ascii="Calibri" w:hAnsi="Calibri" w:cs="Calibri"/>
                <w:color w:val="000000"/>
                <w:sz w:val="22"/>
                <w:szCs w:val="22"/>
                <w:lang w:val="es-CR"/>
              </w:rPr>
              <w:t>OCEANICA de Seguros S.A</w:t>
            </w:r>
          </w:p>
        </w:tc>
      </w:tr>
      <w:tr w:rsidR="001B5D68" w:rsidRPr="006A3890" w14:paraId="69E342C0" w14:textId="77777777" w:rsidTr="003E534A">
        <w:trPr>
          <w:trHeight w:val="249"/>
          <w:jc w:val="center"/>
        </w:trPr>
        <w:tc>
          <w:tcPr>
            <w:tcW w:w="1796" w:type="dxa"/>
            <w:tcBorders>
              <w:top w:val="single" w:sz="8" w:space="0" w:color="4F81BD"/>
              <w:bottom w:val="single" w:sz="8" w:space="0" w:color="4F81BD"/>
              <w:right w:val="nil"/>
            </w:tcBorders>
            <w:noWrap/>
            <w:vAlign w:val="bottom"/>
          </w:tcPr>
          <w:p w14:paraId="314F95F2" w14:textId="77777777" w:rsidR="001B5D68" w:rsidRDefault="001B5D68">
            <w:pPr>
              <w:rPr>
                <w:rFonts w:ascii="Calibri" w:hAnsi="Calibri" w:cs="Calibri"/>
                <w:color w:val="000000"/>
                <w:sz w:val="22"/>
                <w:szCs w:val="22"/>
              </w:rPr>
            </w:pPr>
            <w:r>
              <w:rPr>
                <w:rFonts w:ascii="Calibri" w:hAnsi="Calibri" w:cs="Calibri"/>
                <w:color w:val="000000"/>
                <w:sz w:val="22"/>
                <w:szCs w:val="22"/>
              </w:rPr>
              <w:t>A14</w:t>
            </w:r>
          </w:p>
        </w:tc>
        <w:tc>
          <w:tcPr>
            <w:tcW w:w="8072" w:type="dxa"/>
            <w:tcBorders>
              <w:top w:val="single" w:sz="8" w:space="0" w:color="4F81BD"/>
              <w:left w:val="nil"/>
              <w:bottom w:val="single" w:sz="8" w:space="0" w:color="4F81BD"/>
              <w:right w:val="nil"/>
            </w:tcBorders>
            <w:noWrap/>
            <w:vAlign w:val="bottom"/>
          </w:tcPr>
          <w:p w14:paraId="55383F5A" w14:textId="77777777" w:rsidR="001B5D68" w:rsidRPr="006A3890" w:rsidRDefault="001B5D68" w:rsidP="00A34FF3">
            <w:pPr>
              <w:rPr>
                <w:rFonts w:ascii="Calibri" w:hAnsi="Calibri" w:cs="Calibri"/>
                <w:color w:val="000000"/>
                <w:sz w:val="22"/>
                <w:szCs w:val="22"/>
                <w:lang w:val="es-CR"/>
              </w:rPr>
            </w:pPr>
            <w:r w:rsidRPr="001B5D68">
              <w:rPr>
                <w:rFonts w:ascii="Calibri" w:hAnsi="Calibri" w:cs="Calibri"/>
                <w:color w:val="000000"/>
                <w:sz w:val="22"/>
                <w:szCs w:val="22"/>
                <w:lang w:val="es-CR"/>
              </w:rPr>
              <w:t>Seguros LAFISE Costa Rica S.A.</w:t>
            </w:r>
          </w:p>
        </w:tc>
      </w:tr>
    </w:tbl>
    <w:bookmarkEnd w:id="903"/>
    <w:p w14:paraId="4E849E89" w14:textId="77777777" w:rsidR="00135BA1" w:rsidRDefault="00E9256F" w:rsidP="00E9256F">
      <w:pPr>
        <w:pStyle w:val="Descripcin"/>
        <w:jc w:val="center"/>
      </w:pPr>
      <w:r>
        <w:t xml:space="preserve">Tabla </w:t>
      </w:r>
      <w:r w:rsidR="00052128">
        <w:t>2</w:t>
      </w:r>
      <w:r>
        <w:t xml:space="preserve"> - Aseguradoras</w:t>
      </w:r>
    </w:p>
    <w:p w14:paraId="50C2BEFE" w14:textId="77777777" w:rsidR="00353E01" w:rsidRDefault="00353E01" w:rsidP="000E3625">
      <w:pPr>
        <w:pStyle w:val="Ttulo2"/>
        <w:numPr>
          <w:ilvl w:val="1"/>
          <w:numId w:val="497"/>
        </w:numPr>
      </w:pPr>
      <w:bookmarkStart w:id="904" w:name="_Tipos_de_títulos"/>
      <w:bookmarkStart w:id="905" w:name="_Toc136255558"/>
      <w:bookmarkEnd w:id="904"/>
      <w:r>
        <w:t>Tipos de títulos</w:t>
      </w:r>
      <w:bookmarkEnd w:id="905"/>
    </w:p>
    <w:tbl>
      <w:tblPr>
        <w:tblW w:w="0" w:type="auto"/>
        <w:jc w:val="center"/>
        <w:tblCellMar>
          <w:left w:w="0" w:type="dxa"/>
          <w:right w:w="0" w:type="dxa"/>
        </w:tblCellMar>
        <w:tblLook w:val="04A0" w:firstRow="1" w:lastRow="0" w:firstColumn="1" w:lastColumn="0" w:noHBand="0" w:noVBand="1"/>
      </w:tblPr>
      <w:tblGrid>
        <w:gridCol w:w="1844"/>
        <w:gridCol w:w="8120"/>
      </w:tblGrid>
      <w:tr w:rsidR="00353E01" w:rsidRPr="002553D5" w14:paraId="7038FA54" w14:textId="77777777" w:rsidTr="00F07144">
        <w:trPr>
          <w:trHeight w:val="249"/>
          <w:jc w:val="center"/>
        </w:trPr>
        <w:tc>
          <w:tcPr>
            <w:tcW w:w="1828" w:type="dxa"/>
            <w:tcBorders>
              <w:top w:val="single" w:sz="8" w:space="0" w:color="4F81BD"/>
              <w:bottom w:val="nil"/>
              <w:right w:val="nil"/>
            </w:tcBorders>
            <w:shd w:val="clear" w:color="auto" w:fill="4F81BD"/>
            <w:noWrap/>
            <w:vAlign w:val="center"/>
            <w:hideMark/>
          </w:tcPr>
          <w:p w14:paraId="5A25EC37" w14:textId="77777777" w:rsidR="00353E01" w:rsidRPr="0062681E" w:rsidRDefault="00353E01" w:rsidP="00C836C9">
            <w:pPr>
              <w:rPr>
                <w:rFonts w:asciiTheme="majorHAnsi" w:eastAsia="Calibri" w:hAnsiTheme="majorHAnsi" w:cs="Arial"/>
                <w:b/>
                <w:bCs/>
                <w:color w:val="FFFFFF"/>
                <w:sz w:val="22"/>
                <w:szCs w:val="22"/>
                <w:lang w:val="en-US" w:eastAsia="en-US"/>
              </w:rPr>
            </w:pPr>
            <w:r w:rsidRPr="0062681E">
              <w:rPr>
                <w:rFonts w:asciiTheme="majorHAnsi" w:eastAsia="Calibri" w:hAnsiTheme="majorHAnsi" w:cs="Arial"/>
                <w:b/>
                <w:bCs/>
                <w:color w:val="FFFFFF"/>
                <w:sz w:val="22"/>
                <w:szCs w:val="22"/>
                <w:lang w:val="en-US" w:eastAsia="en-US"/>
              </w:rPr>
              <w:t>Código</w:t>
            </w:r>
          </w:p>
        </w:tc>
        <w:tc>
          <w:tcPr>
            <w:tcW w:w="8104" w:type="dxa"/>
            <w:tcBorders>
              <w:top w:val="single" w:sz="8" w:space="0" w:color="4F81BD"/>
              <w:left w:val="nil"/>
              <w:bottom w:val="single" w:sz="8" w:space="0" w:color="4F81BD"/>
              <w:right w:val="nil"/>
            </w:tcBorders>
            <w:shd w:val="clear" w:color="auto" w:fill="4F81BD"/>
            <w:noWrap/>
            <w:vAlign w:val="center"/>
            <w:hideMark/>
          </w:tcPr>
          <w:p w14:paraId="7BE3E0EE" w14:textId="77777777" w:rsidR="00353E01" w:rsidRPr="0062681E" w:rsidRDefault="00353E01" w:rsidP="00C836C9">
            <w:pPr>
              <w:rPr>
                <w:rFonts w:asciiTheme="majorHAnsi" w:eastAsia="Calibri" w:hAnsiTheme="majorHAnsi" w:cs="Arial"/>
                <w:b/>
                <w:bCs/>
                <w:color w:val="FFFFFF"/>
                <w:sz w:val="22"/>
                <w:szCs w:val="22"/>
                <w:lang w:val="en-US" w:eastAsia="en-US"/>
              </w:rPr>
            </w:pPr>
            <w:r w:rsidRPr="0062681E">
              <w:rPr>
                <w:rFonts w:asciiTheme="majorHAnsi" w:eastAsia="Calibri" w:hAnsiTheme="majorHAnsi" w:cs="Arial"/>
                <w:b/>
                <w:bCs/>
                <w:color w:val="FFFFFF"/>
                <w:sz w:val="22"/>
                <w:szCs w:val="22"/>
                <w:lang w:val="en-US" w:eastAsia="en-US"/>
              </w:rPr>
              <w:t>Descripción</w:t>
            </w:r>
          </w:p>
        </w:tc>
      </w:tr>
      <w:tr w:rsidR="00353E01" w:rsidRPr="002553D5" w14:paraId="190BBD24" w14:textId="77777777" w:rsidTr="00F07144">
        <w:trPr>
          <w:trHeight w:val="249"/>
          <w:jc w:val="center"/>
        </w:trPr>
        <w:tc>
          <w:tcPr>
            <w:tcW w:w="1828" w:type="dxa"/>
            <w:tcBorders>
              <w:top w:val="single" w:sz="8" w:space="0" w:color="4F81BD"/>
              <w:bottom w:val="single" w:sz="8" w:space="0" w:color="4F81BD"/>
              <w:right w:val="nil"/>
            </w:tcBorders>
            <w:noWrap/>
          </w:tcPr>
          <w:p w14:paraId="54E849B2" w14:textId="77777777" w:rsidR="00353E01" w:rsidRPr="0062681E" w:rsidRDefault="00687C0F" w:rsidP="0093156A">
            <w:pPr>
              <w:pStyle w:val="Ttulo9"/>
              <w:rPr>
                <w:rFonts w:asciiTheme="majorHAnsi" w:hAnsiTheme="majorHAnsi"/>
                <w:sz w:val="22"/>
              </w:rPr>
            </w:pPr>
            <w:r w:rsidRPr="0062681E">
              <w:rPr>
                <w:rFonts w:asciiTheme="majorHAnsi" w:hAnsiTheme="majorHAnsi"/>
                <w:sz w:val="22"/>
              </w:rPr>
              <w:t>DI</w:t>
            </w:r>
          </w:p>
        </w:tc>
        <w:tc>
          <w:tcPr>
            <w:tcW w:w="8104" w:type="dxa"/>
            <w:tcBorders>
              <w:top w:val="single" w:sz="8" w:space="0" w:color="4F81BD"/>
              <w:left w:val="nil"/>
              <w:bottom w:val="single" w:sz="8" w:space="0" w:color="4F81BD"/>
              <w:right w:val="nil"/>
            </w:tcBorders>
            <w:noWrap/>
          </w:tcPr>
          <w:p w14:paraId="6E602221" w14:textId="77777777" w:rsidR="008F0838" w:rsidRDefault="008F0838" w:rsidP="004064DB">
            <w:pPr>
              <w:pStyle w:val="Textocomentario"/>
              <w:rPr>
                <w:rFonts w:asciiTheme="majorHAnsi" w:hAnsiTheme="majorHAnsi"/>
                <w:sz w:val="22"/>
              </w:rPr>
            </w:pPr>
          </w:p>
          <w:p w14:paraId="790A3E7A" w14:textId="77777777" w:rsidR="00353E01" w:rsidRPr="004064DB" w:rsidRDefault="00353E01" w:rsidP="004064DB">
            <w:pPr>
              <w:pStyle w:val="Textocomentario"/>
            </w:pPr>
            <w:r w:rsidRPr="0062681E">
              <w:rPr>
                <w:rFonts w:asciiTheme="majorHAnsi" w:hAnsiTheme="majorHAnsi"/>
                <w:sz w:val="22"/>
              </w:rPr>
              <w:t>Deuda individual interés fijo o variable</w:t>
            </w:r>
          </w:p>
        </w:tc>
      </w:tr>
      <w:tr w:rsidR="00353E01" w:rsidRPr="002553D5" w14:paraId="7E50AF36" w14:textId="77777777" w:rsidTr="00F07144">
        <w:trPr>
          <w:trHeight w:val="249"/>
          <w:jc w:val="center"/>
        </w:trPr>
        <w:tc>
          <w:tcPr>
            <w:tcW w:w="1828" w:type="dxa"/>
            <w:tcBorders>
              <w:top w:val="single" w:sz="8" w:space="0" w:color="4F81BD"/>
              <w:bottom w:val="single" w:sz="8" w:space="0" w:color="4F81BD"/>
              <w:right w:val="nil"/>
            </w:tcBorders>
            <w:noWrap/>
          </w:tcPr>
          <w:p w14:paraId="7263DA6D" w14:textId="77777777" w:rsidR="00353E01" w:rsidRPr="0062681E" w:rsidRDefault="00687C0F" w:rsidP="0093156A">
            <w:pPr>
              <w:pStyle w:val="Ttulo9"/>
              <w:rPr>
                <w:rFonts w:asciiTheme="majorHAnsi" w:hAnsiTheme="majorHAnsi"/>
                <w:sz w:val="22"/>
              </w:rPr>
            </w:pPr>
            <w:r w:rsidRPr="0062681E">
              <w:rPr>
                <w:rFonts w:asciiTheme="majorHAnsi" w:hAnsiTheme="majorHAnsi"/>
                <w:sz w:val="22"/>
              </w:rPr>
              <w:t>DE</w:t>
            </w:r>
          </w:p>
        </w:tc>
        <w:tc>
          <w:tcPr>
            <w:tcW w:w="8104" w:type="dxa"/>
            <w:tcBorders>
              <w:top w:val="single" w:sz="8" w:space="0" w:color="4F81BD"/>
              <w:left w:val="nil"/>
              <w:bottom w:val="single" w:sz="8" w:space="0" w:color="4F81BD"/>
              <w:right w:val="nil"/>
            </w:tcBorders>
            <w:noWrap/>
          </w:tcPr>
          <w:p w14:paraId="7BBF8B51" w14:textId="77777777" w:rsidR="00353E01" w:rsidRPr="0062681E" w:rsidRDefault="00353E01" w:rsidP="0093156A">
            <w:pPr>
              <w:pStyle w:val="Ttulo9"/>
              <w:rPr>
                <w:rFonts w:asciiTheme="majorHAnsi" w:hAnsiTheme="majorHAnsi"/>
                <w:sz w:val="22"/>
              </w:rPr>
            </w:pPr>
            <w:r w:rsidRPr="0062681E">
              <w:rPr>
                <w:rFonts w:asciiTheme="majorHAnsi" w:hAnsiTheme="majorHAnsi"/>
                <w:sz w:val="22"/>
              </w:rPr>
              <w:t>Deuda estandarizada interés fijo o variable</w:t>
            </w:r>
          </w:p>
        </w:tc>
      </w:tr>
      <w:tr w:rsidR="00353E01" w:rsidRPr="002553D5" w14:paraId="7BDF1CA4" w14:textId="77777777" w:rsidTr="00F07144">
        <w:trPr>
          <w:trHeight w:val="249"/>
          <w:jc w:val="center"/>
        </w:trPr>
        <w:tc>
          <w:tcPr>
            <w:tcW w:w="1828" w:type="dxa"/>
            <w:tcBorders>
              <w:top w:val="single" w:sz="8" w:space="0" w:color="4F81BD"/>
              <w:bottom w:val="single" w:sz="8" w:space="0" w:color="4F81BD"/>
              <w:right w:val="nil"/>
            </w:tcBorders>
            <w:noWrap/>
            <w:vAlign w:val="bottom"/>
          </w:tcPr>
          <w:p w14:paraId="785EB681" w14:textId="77777777" w:rsidR="00353E01" w:rsidRPr="0062681E" w:rsidRDefault="00687C0F" w:rsidP="0093156A">
            <w:pPr>
              <w:pStyle w:val="Ttulo9"/>
              <w:rPr>
                <w:rFonts w:asciiTheme="majorHAnsi" w:hAnsiTheme="majorHAnsi"/>
                <w:sz w:val="22"/>
              </w:rPr>
            </w:pPr>
            <w:r w:rsidRPr="0062681E">
              <w:rPr>
                <w:rFonts w:asciiTheme="majorHAnsi" w:hAnsiTheme="majorHAnsi"/>
                <w:sz w:val="22"/>
              </w:rPr>
              <w:t>FI</w:t>
            </w:r>
          </w:p>
        </w:tc>
        <w:tc>
          <w:tcPr>
            <w:tcW w:w="8104" w:type="dxa"/>
            <w:tcBorders>
              <w:top w:val="single" w:sz="8" w:space="0" w:color="4F81BD"/>
              <w:left w:val="nil"/>
              <w:bottom w:val="single" w:sz="8" w:space="0" w:color="4F81BD"/>
              <w:right w:val="nil"/>
            </w:tcBorders>
            <w:noWrap/>
          </w:tcPr>
          <w:p w14:paraId="648C77DC" w14:textId="77777777" w:rsidR="00353E01" w:rsidRPr="0062681E" w:rsidRDefault="00353E01" w:rsidP="0093156A">
            <w:pPr>
              <w:pStyle w:val="Ttulo9"/>
              <w:rPr>
                <w:rFonts w:asciiTheme="majorHAnsi" w:hAnsiTheme="majorHAnsi"/>
                <w:sz w:val="22"/>
              </w:rPr>
            </w:pPr>
            <w:r w:rsidRPr="0062681E">
              <w:rPr>
                <w:rFonts w:asciiTheme="majorHAnsi" w:hAnsiTheme="majorHAnsi"/>
                <w:sz w:val="22"/>
              </w:rPr>
              <w:t>Fondos de inversión cerrados</w:t>
            </w:r>
          </w:p>
        </w:tc>
      </w:tr>
      <w:tr w:rsidR="00713F3B" w:rsidRPr="002553D5" w14:paraId="6771FE22" w14:textId="77777777" w:rsidTr="00F07144">
        <w:trPr>
          <w:trHeight w:val="249"/>
          <w:jc w:val="center"/>
        </w:trPr>
        <w:tc>
          <w:tcPr>
            <w:tcW w:w="1828" w:type="dxa"/>
            <w:tcBorders>
              <w:top w:val="single" w:sz="8" w:space="0" w:color="4F81BD"/>
              <w:bottom w:val="single" w:sz="8" w:space="0" w:color="4F81BD"/>
              <w:right w:val="nil"/>
            </w:tcBorders>
            <w:noWrap/>
            <w:vAlign w:val="bottom"/>
          </w:tcPr>
          <w:p w14:paraId="395ACB18" w14:textId="77777777" w:rsidR="00713F3B" w:rsidRPr="0062681E" w:rsidRDefault="00713F3B" w:rsidP="0093156A">
            <w:pPr>
              <w:pStyle w:val="Ttulo9"/>
              <w:rPr>
                <w:rFonts w:asciiTheme="majorHAnsi" w:hAnsiTheme="majorHAnsi"/>
                <w:sz w:val="22"/>
              </w:rPr>
            </w:pPr>
            <w:r>
              <w:rPr>
                <w:rFonts w:asciiTheme="majorHAnsi" w:hAnsiTheme="majorHAnsi"/>
                <w:sz w:val="22"/>
              </w:rPr>
              <w:t>FR</w:t>
            </w:r>
          </w:p>
        </w:tc>
        <w:tc>
          <w:tcPr>
            <w:tcW w:w="8104" w:type="dxa"/>
            <w:tcBorders>
              <w:top w:val="single" w:sz="8" w:space="0" w:color="4F81BD"/>
              <w:left w:val="nil"/>
              <w:bottom w:val="single" w:sz="8" w:space="0" w:color="4F81BD"/>
              <w:right w:val="nil"/>
            </w:tcBorders>
            <w:noWrap/>
          </w:tcPr>
          <w:p w14:paraId="6B2E39F3" w14:textId="77777777" w:rsidR="00713F3B" w:rsidRPr="0062681E" w:rsidRDefault="00713F3B" w:rsidP="0093156A">
            <w:pPr>
              <w:pStyle w:val="Ttulo9"/>
              <w:rPr>
                <w:rFonts w:asciiTheme="majorHAnsi" w:hAnsiTheme="majorHAnsi"/>
                <w:sz w:val="22"/>
              </w:rPr>
            </w:pPr>
            <w:r w:rsidRPr="0062681E">
              <w:rPr>
                <w:rFonts w:asciiTheme="majorHAnsi" w:hAnsiTheme="majorHAnsi"/>
                <w:sz w:val="22"/>
              </w:rPr>
              <w:t>Fondos de inversión cerrados</w:t>
            </w:r>
            <w:r>
              <w:rPr>
                <w:rFonts w:asciiTheme="majorHAnsi" w:hAnsiTheme="majorHAnsi"/>
                <w:sz w:val="22"/>
              </w:rPr>
              <w:t>, con pagos de rendimiento periódicos</w:t>
            </w:r>
          </w:p>
        </w:tc>
      </w:tr>
      <w:tr w:rsidR="00353E01" w:rsidRPr="002553D5" w14:paraId="5B465A8D" w14:textId="77777777" w:rsidTr="00F07144">
        <w:trPr>
          <w:trHeight w:val="249"/>
          <w:jc w:val="center"/>
        </w:trPr>
        <w:tc>
          <w:tcPr>
            <w:tcW w:w="1828" w:type="dxa"/>
            <w:tcBorders>
              <w:top w:val="single" w:sz="8" w:space="0" w:color="4F81BD"/>
              <w:bottom w:val="single" w:sz="8" w:space="0" w:color="4F81BD"/>
              <w:right w:val="nil"/>
            </w:tcBorders>
            <w:noWrap/>
            <w:vAlign w:val="bottom"/>
          </w:tcPr>
          <w:p w14:paraId="1B2F5D0F" w14:textId="77777777" w:rsidR="00353E01" w:rsidRPr="0062681E" w:rsidRDefault="00687C0F" w:rsidP="0093156A">
            <w:pPr>
              <w:pStyle w:val="Ttulo9"/>
              <w:rPr>
                <w:rFonts w:asciiTheme="majorHAnsi" w:hAnsiTheme="majorHAnsi"/>
                <w:sz w:val="22"/>
              </w:rPr>
            </w:pPr>
            <w:r w:rsidRPr="0062681E">
              <w:rPr>
                <w:rFonts w:asciiTheme="majorHAnsi" w:hAnsiTheme="majorHAnsi"/>
                <w:sz w:val="22"/>
              </w:rPr>
              <w:t>FA</w:t>
            </w:r>
          </w:p>
        </w:tc>
        <w:tc>
          <w:tcPr>
            <w:tcW w:w="8104" w:type="dxa"/>
            <w:tcBorders>
              <w:top w:val="single" w:sz="8" w:space="0" w:color="4F81BD"/>
              <w:left w:val="nil"/>
              <w:bottom w:val="single" w:sz="8" w:space="0" w:color="4F81BD"/>
              <w:right w:val="nil"/>
            </w:tcBorders>
            <w:noWrap/>
          </w:tcPr>
          <w:p w14:paraId="0311C1D9" w14:textId="77777777" w:rsidR="00353E01" w:rsidRPr="0062681E" w:rsidRDefault="00353E01" w:rsidP="0093156A">
            <w:pPr>
              <w:pStyle w:val="Ttulo9"/>
              <w:rPr>
                <w:rFonts w:asciiTheme="majorHAnsi" w:hAnsiTheme="majorHAnsi"/>
                <w:sz w:val="22"/>
              </w:rPr>
            </w:pPr>
            <w:r w:rsidRPr="0062681E">
              <w:rPr>
                <w:rFonts w:asciiTheme="majorHAnsi" w:hAnsiTheme="majorHAnsi"/>
                <w:sz w:val="22"/>
              </w:rPr>
              <w:t>Fondos de inversión abiertos</w:t>
            </w:r>
          </w:p>
        </w:tc>
      </w:tr>
      <w:tr w:rsidR="00353E01" w:rsidRPr="002553D5" w14:paraId="7FA004A1" w14:textId="77777777" w:rsidTr="00F07144">
        <w:trPr>
          <w:trHeight w:val="249"/>
          <w:jc w:val="center"/>
        </w:trPr>
        <w:tc>
          <w:tcPr>
            <w:tcW w:w="1828" w:type="dxa"/>
            <w:tcBorders>
              <w:top w:val="single" w:sz="8" w:space="0" w:color="4F81BD"/>
              <w:bottom w:val="single" w:sz="8" w:space="0" w:color="4F81BD"/>
              <w:right w:val="nil"/>
            </w:tcBorders>
            <w:noWrap/>
            <w:vAlign w:val="bottom"/>
          </w:tcPr>
          <w:p w14:paraId="350CC052" w14:textId="77777777" w:rsidR="00353E01" w:rsidRPr="0062681E" w:rsidRDefault="00687C0F" w:rsidP="0093156A">
            <w:pPr>
              <w:pStyle w:val="Ttulo9"/>
              <w:rPr>
                <w:rFonts w:asciiTheme="majorHAnsi" w:hAnsiTheme="majorHAnsi"/>
                <w:sz w:val="22"/>
              </w:rPr>
            </w:pPr>
            <w:r w:rsidRPr="0062681E">
              <w:rPr>
                <w:rFonts w:asciiTheme="majorHAnsi" w:hAnsiTheme="majorHAnsi"/>
                <w:sz w:val="22"/>
              </w:rPr>
              <w:t>AC</w:t>
            </w:r>
          </w:p>
        </w:tc>
        <w:tc>
          <w:tcPr>
            <w:tcW w:w="8104" w:type="dxa"/>
            <w:tcBorders>
              <w:top w:val="single" w:sz="8" w:space="0" w:color="4F81BD"/>
              <w:left w:val="nil"/>
              <w:bottom w:val="single" w:sz="8" w:space="0" w:color="4F81BD"/>
              <w:right w:val="nil"/>
            </w:tcBorders>
            <w:noWrap/>
          </w:tcPr>
          <w:p w14:paraId="453AE640" w14:textId="77777777" w:rsidR="00353E01" w:rsidRPr="0062681E" w:rsidRDefault="00353E01" w:rsidP="0093156A">
            <w:pPr>
              <w:pStyle w:val="Ttulo9"/>
              <w:rPr>
                <w:rFonts w:asciiTheme="majorHAnsi" w:hAnsiTheme="majorHAnsi"/>
                <w:sz w:val="22"/>
              </w:rPr>
            </w:pPr>
            <w:r w:rsidRPr="0062681E">
              <w:rPr>
                <w:rFonts w:asciiTheme="majorHAnsi" w:hAnsiTheme="majorHAnsi"/>
                <w:sz w:val="22"/>
              </w:rPr>
              <w:t>Acciones</w:t>
            </w:r>
          </w:p>
        </w:tc>
      </w:tr>
      <w:tr w:rsidR="00353E01" w:rsidRPr="002553D5" w14:paraId="1B9B5E0E" w14:textId="77777777" w:rsidTr="00F07144">
        <w:trPr>
          <w:trHeight w:val="249"/>
          <w:jc w:val="center"/>
        </w:trPr>
        <w:tc>
          <w:tcPr>
            <w:tcW w:w="1828" w:type="dxa"/>
            <w:tcBorders>
              <w:top w:val="single" w:sz="8" w:space="0" w:color="4F81BD"/>
              <w:bottom w:val="single" w:sz="8" w:space="0" w:color="4F81BD"/>
              <w:right w:val="nil"/>
            </w:tcBorders>
            <w:noWrap/>
            <w:vAlign w:val="bottom"/>
          </w:tcPr>
          <w:p w14:paraId="38DE9D75" w14:textId="77777777" w:rsidR="00353E01" w:rsidRPr="0062681E" w:rsidRDefault="00687C0F" w:rsidP="0093156A">
            <w:pPr>
              <w:pStyle w:val="Ttulo9"/>
              <w:rPr>
                <w:rFonts w:asciiTheme="majorHAnsi" w:hAnsiTheme="majorHAnsi"/>
                <w:sz w:val="22"/>
              </w:rPr>
            </w:pPr>
            <w:r w:rsidRPr="0062681E">
              <w:rPr>
                <w:rFonts w:asciiTheme="majorHAnsi" w:hAnsiTheme="majorHAnsi"/>
                <w:sz w:val="22"/>
              </w:rPr>
              <w:lastRenderedPageBreak/>
              <w:t>NE</w:t>
            </w:r>
          </w:p>
        </w:tc>
        <w:tc>
          <w:tcPr>
            <w:tcW w:w="8104" w:type="dxa"/>
            <w:tcBorders>
              <w:top w:val="single" w:sz="8" w:space="0" w:color="4F81BD"/>
              <w:left w:val="nil"/>
              <w:bottom w:val="single" w:sz="8" w:space="0" w:color="4F81BD"/>
              <w:right w:val="nil"/>
            </w:tcBorders>
            <w:noWrap/>
          </w:tcPr>
          <w:p w14:paraId="4F4B6CD7" w14:textId="77777777" w:rsidR="00353E01" w:rsidRPr="0062681E" w:rsidRDefault="00353E01" w:rsidP="0093156A">
            <w:pPr>
              <w:pStyle w:val="Ttulo9"/>
              <w:rPr>
                <w:rFonts w:asciiTheme="majorHAnsi" w:hAnsiTheme="majorHAnsi"/>
                <w:sz w:val="22"/>
              </w:rPr>
            </w:pPr>
            <w:r w:rsidRPr="0062681E">
              <w:rPr>
                <w:rFonts w:asciiTheme="majorHAnsi" w:hAnsiTheme="majorHAnsi"/>
                <w:sz w:val="22"/>
              </w:rPr>
              <w:t>Nota estructurada</w:t>
            </w:r>
          </w:p>
        </w:tc>
      </w:tr>
      <w:tr w:rsidR="00353E01" w:rsidRPr="002553D5" w14:paraId="10A82CED" w14:textId="77777777" w:rsidTr="00F07144">
        <w:trPr>
          <w:trHeight w:val="249"/>
          <w:jc w:val="center"/>
        </w:trPr>
        <w:tc>
          <w:tcPr>
            <w:tcW w:w="1828" w:type="dxa"/>
            <w:tcBorders>
              <w:top w:val="single" w:sz="8" w:space="0" w:color="4F81BD"/>
              <w:bottom w:val="single" w:sz="8" w:space="0" w:color="4F81BD"/>
              <w:right w:val="nil"/>
            </w:tcBorders>
            <w:noWrap/>
            <w:vAlign w:val="bottom"/>
          </w:tcPr>
          <w:p w14:paraId="327412C8" w14:textId="77777777" w:rsidR="00353E01" w:rsidRPr="0062681E" w:rsidRDefault="00687C0F" w:rsidP="0093156A">
            <w:pPr>
              <w:pStyle w:val="Ttulo9"/>
              <w:rPr>
                <w:rFonts w:asciiTheme="majorHAnsi" w:hAnsiTheme="majorHAnsi"/>
                <w:sz w:val="22"/>
              </w:rPr>
            </w:pPr>
            <w:r w:rsidRPr="0062681E">
              <w:rPr>
                <w:rFonts w:asciiTheme="majorHAnsi" w:hAnsiTheme="majorHAnsi"/>
                <w:sz w:val="22"/>
              </w:rPr>
              <w:t>IC</w:t>
            </w:r>
          </w:p>
        </w:tc>
        <w:tc>
          <w:tcPr>
            <w:tcW w:w="8104" w:type="dxa"/>
            <w:tcBorders>
              <w:top w:val="single" w:sz="8" w:space="0" w:color="4F81BD"/>
              <w:left w:val="nil"/>
              <w:bottom w:val="single" w:sz="8" w:space="0" w:color="4F81BD"/>
              <w:right w:val="nil"/>
            </w:tcBorders>
            <w:noWrap/>
          </w:tcPr>
          <w:p w14:paraId="2A015860" w14:textId="77777777" w:rsidR="00353E01" w:rsidRPr="0062681E" w:rsidRDefault="00353E01" w:rsidP="0093156A">
            <w:pPr>
              <w:pStyle w:val="Ttulo9"/>
              <w:rPr>
                <w:rFonts w:asciiTheme="majorHAnsi" w:hAnsiTheme="majorHAnsi"/>
                <w:sz w:val="22"/>
              </w:rPr>
            </w:pPr>
            <w:r w:rsidRPr="0062681E">
              <w:rPr>
                <w:rFonts w:asciiTheme="majorHAnsi" w:hAnsiTheme="majorHAnsi"/>
                <w:sz w:val="22"/>
              </w:rPr>
              <w:t>Instrumentos de cobertura</w:t>
            </w:r>
          </w:p>
        </w:tc>
      </w:tr>
      <w:tr w:rsidR="00952C4D" w:rsidRPr="002553D5" w14:paraId="4279A616" w14:textId="77777777" w:rsidTr="00F07144">
        <w:trPr>
          <w:trHeight w:val="249"/>
          <w:jc w:val="center"/>
        </w:trPr>
        <w:tc>
          <w:tcPr>
            <w:tcW w:w="1828" w:type="dxa"/>
            <w:tcBorders>
              <w:top w:val="single" w:sz="8" w:space="0" w:color="4F81BD"/>
              <w:bottom w:val="single" w:sz="8" w:space="0" w:color="4F81BD"/>
              <w:right w:val="nil"/>
            </w:tcBorders>
            <w:noWrap/>
            <w:vAlign w:val="bottom"/>
          </w:tcPr>
          <w:p w14:paraId="1ED02F9B" w14:textId="77777777" w:rsidR="00952C4D" w:rsidRPr="0062681E" w:rsidRDefault="00952C4D" w:rsidP="0093156A">
            <w:pPr>
              <w:pStyle w:val="Ttulo9"/>
              <w:rPr>
                <w:rFonts w:asciiTheme="majorHAnsi" w:hAnsiTheme="majorHAnsi"/>
                <w:sz w:val="22"/>
              </w:rPr>
            </w:pPr>
            <w:r w:rsidRPr="0062681E">
              <w:rPr>
                <w:rFonts w:asciiTheme="majorHAnsi" w:hAnsiTheme="majorHAnsi"/>
                <w:sz w:val="22"/>
              </w:rPr>
              <w:t>RE</w:t>
            </w:r>
          </w:p>
        </w:tc>
        <w:tc>
          <w:tcPr>
            <w:tcW w:w="8104" w:type="dxa"/>
            <w:tcBorders>
              <w:top w:val="single" w:sz="8" w:space="0" w:color="4F81BD"/>
              <w:left w:val="nil"/>
              <w:bottom w:val="single" w:sz="8" w:space="0" w:color="4F81BD"/>
              <w:right w:val="nil"/>
            </w:tcBorders>
            <w:noWrap/>
          </w:tcPr>
          <w:p w14:paraId="33BF06EE" w14:textId="77777777" w:rsidR="00952C4D" w:rsidRPr="0062681E" w:rsidRDefault="00952C4D" w:rsidP="0093156A">
            <w:pPr>
              <w:pStyle w:val="Ttulo9"/>
              <w:rPr>
                <w:rFonts w:asciiTheme="majorHAnsi" w:hAnsiTheme="majorHAnsi"/>
                <w:sz w:val="22"/>
              </w:rPr>
            </w:pPr>
            <w:bookmarkStart w:id="906" w:name="_Reportos"/>
            <w:bookmarkEnd w:id="906"/>
            <w:r w:rsidRPr="0062681E">
              <w:rPr>
                <w:rFonts w:asciiTheme="majorHAnsi" w:hAnsiTheme="majorHAnsi"/>
                <w:sz w:val="22"/>
              </w:rPr>
              <w:t>Reportos</w:t>
            </w:r>
          </w:p>
        </w:tc>
      </w:tr>
    </w:tbl>
    <w:p w14:paraId="4FE57AB9" w14:textId="77777777" w:rsidR="00E9256F" w:rsidRDefault="00E9256F" w:rsidP="00E9256F">
      <w:pPr>
        <w:pStyle w:val="Descripcin"/>
        <w:jc w:val="center"/>
      </w:pPr>
      <w:r>
        <w:t xml:space="preserve">Tabla </w:t>
      </w:r>
      <w:r w:rsidR="00052128">
        <w:t>3</w:t>
      </w:r>
      <w:r>
        <w:t xml:space="preserve"> - Titulos</w:t>
      </w:r>
    </w:p>
    <w:p w14:paraId="31A1F827" w14:textId="77777777" w:rsidR="00E9256F" w:rsidRDefault="00E9256F" w:rsidP="000E3625">
      <w:pPr>
        <w:pStyle w:val="Ttulo2"/>
        <w:numPr>
          <w:ilvl w:val="1"/>
          <w:numId w:val="497"/>
        </w:numPr>
      </w:pPr>
      <w:bookmarkStart w:id="907" w:name="_Sociedades_Corredoras"/>
      <w:bookmarkStart w:id="908" w:name="_Toc136255559"/>
      <w:bookmarkEnd w:id="907"/>
      <w:r>
        <w:t>Sociedades Corredoras</w:t>
      </w:r>
      <w:bookmarkEnd w:id="908"/>
    </w:p>
    <w:tbl>
      <w:tblPr>
        <w:tblW w:w="0" w:type="auto"/>
        <w:jc w:val="center"/>
        <w:tblCellMar>
          <w:left w:w="0" w:type="dxa"/>
          <w:right w:w="0" w:type="dxa"/>
        </w:tblCellMar>
        <w:tblLook w:val="04A0" w:firstRow="1" w:lastRow="0" w:firstColumn="1" w:lastColumn="0" w:noHBand="0" w:noVBand="1"/>
      </w:tblPr>
      <w:tblGrid>
        <w:gridCol w:w="1988"/>
        <w:gridCol w:w="8264"/>
      </w:tblGrid>
      <w:tr w:rsidR="00E9256F" w:rsidRPr="002553D5" w14:paraId="6B2FF88A" w14:textId="77777777" w:rsidTr="00242D99">
        <w:trPr>
          <w:trHeight w:val="249"/>
          <w:jc w:val="center"/>
        </w:trPr>
        <w:tc>
          <w:tcPr>
            <w:tcW w:w="1972" w:type="dxa"/>
            <w:tcBorders>
              <w:top w:val="single" w:sz="8" w:space="0" w:color="4F81BD"/>
              <w:bottom w:val="nil"/>
              <w:right w:val="nil"/>
            </w:tcBorders>
            <w:shd w:val="clear" w:color="auto" w:fill="4F81BD"/>
            <w:noWrap/>
            <w:vAlign w:val="center"/>
            <w:hideMark/>
          </w:tcPr>
          <w:p w14:paraId="2DB9CE0E" w14:textId="77777777" w:rsidR="00E9256F" w:rsidRPr="0062681E" w:rsidRDefault="00E9256F" w:rsidP="00C836C9">
            <w:pPr>
              <w:rPr>
                <w:rFonts w:asciiTheme="majorHAnsi" w:eastAsia="Calibri" w:hAnsiTheme="majorHAnsi" w:cs="Arial"/>
                <w:b/>
                <w:bCs/>
                <w:color w:val="FFFFFF"/>
                <w:sz w:val="22"/>
                <w:szCs w:val="22"/>
                <w:lang w:val="en-US" w:eastAsia="en-US"/>
              </w:rPr>
            </w:pPr>
            <w:r w:rsidRPr="0062681E">
              <w:rPr>
                <w:rFonts w:asciiTheme="majorHAnsi" w:eastAsia="Calibri" w:hAnsiTheme="majorHAnsi" w:cs="Arial"/>
                <w:b/>
                <w:bCs/>
                <w:color w:val="FFFFFF"/>
                <w:sz w:val="22"/>
                <w:szCs w:val="22"/>
                <w:lang w:val="en-US" w:eastAsia="en-US"/>
              </w:rPr>
              <w:t>Código</w:t>
            </w:r>
          </w:p>
        </w:tc>
        <w:tc>
          <w:tcPr>
            <w:tcW w:w="8248" w:type="dxa"/>
            <w:tcBorders>
              <w:top w:val="single" w:sz="8" w:space="0" w:color="4F81BD"/>
              <w:left w:val="nil"/>
              <w:bottom w:val="single" w:sz="8" w:space="0" w:color="4F81BD"/>
              <w:right w:val="nil"/>
            </w:tcBorders>
            <w:shd w:val="clear" w:color="auto" w:fill="4F81BD"/>
            <w:noWrap/>
            <w:vAlign w:val="center"/>
            <w:hideMark/>
          </w:tcPr>
          <w:p w14:paraId="4C22B96A" w14:textId="77777777" w:rsidR="00E9256F" w:rsidRPr="0062681E" w:rsidRDefault="00E9256F" w:rsidP="00C836C9">
            <w:pPr>
              <w:rPr>
                <w:rFonts w:asciiTheme="majorHAnsi" w:eastAsia="Calibri" w:hAnsiTheme="majorHAnsi" w:cs="Arial"/>
                <w:b/>
                <w:bCs/>
                <w:color w:val="FFFFFF"/>
                <w:sz w:val="22"/>
                <w:szCs w:val="22"/>
                <w:lang w:val="en-US" w:eastAsia="en-US"/>
              </w:rPr>
            </w:pPr>
            <w:r w:rsidRPr="0062681E">
              <w:rPr>
                <w:rFonts w:asciiTheme="majorHAnsi" w:eastAsia="Calibri" w:hAnsiTheme="majorHAnsi" w:cs="Arial"/>
                <w:b/>
                <w:bCs/>
                <w:color w:val="FFFFFF"/>
                <w:sz w:val="22"/>
                <w:szCs w:val="22"/>
                <w:lang w:val="en-US" w:eastAsia="en-US"/>
              </w:rPr>
              <w:t>Descripción</w:t>
            </w:r>
          </w:p>
        </w:tc>
      </w:tr>
      <w:tr w:rsidR="00E9256F" w:rsidRPr="002553D5" w14:paraId="37A94D8C"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2A5EA897" w14:textId="77777777" w:rsidR="00E9256F" w:rsidRPr="0062681E" w:rsidRDefault="00E9256F" w:rsidP="0093156A">
            <w:pPr>
              <w:pStyle w:val="Ttulo9"/>
              <w:rPr>
                <w:rFonts w:asciiTheme="majorHAnsi" w:hAnsiTheme="majorHAnsi"/>
                <w:sz w:val="22"/>
              </w:rPr>
            </w:pPr>
            <w:r w:rsidRPr="0062681E">
              <w:rPr>
                <w:rFonts w:asciiTheme="majorHAnsi" w:hAnsiTheme="majorHAnsi"/>
                <w:sz w:val="22"/>
              </w:rPr>
              <w:t>SC 09 101</w:t>
            </w:r>
          </w:p>
        </w:tc>
        <w:tc>
          <w:tcPr>
            <w:tcW w:w="8248" w:type="dxa"/>
            <w:tcBorders>
              <w:top w:val="single" w:sz="8" w:space="0" w:color="4F81BD"/>
              <w:left w:val="nil"/>
              <w:bottom w:val="single" w:sz="8" w:space="0" w:color="4F81BD"/>
              <w:right w:val="nil"/>
            </w:tcBorders>
            <w:noWrap/>
            <w:vAlign w:val="bottom"/>
          </w:tcPr>
          <w:p w14:paraId="0C767669" w14:textId="77777777" w:rsidR="00E9256F" w:rsidRPr="0062681E" w:rsidRDefault="00E9256F" w:rsidP="0093156A">
            <w:pPr>
              <w:pStyle w:val="Ttulo9"/>
              <w:rPr>
                <w:rFonts w:asciiTheme="majorHAnsi" w:hAnsiTheme="majorHAnsi"/>
                <w:sz w:val="22"/>
              </w:rPr>
            </w:pPr>
            <w:r w:rsidRPr="0062681E">
              <w:rPr>
                <w:rFonts w:asciiTheme="majorHAnsi" w:hAnsiTheme="majorHAnsi"/>
                <w:sz w:val="22"/>
              </w:rPr>
              <w:t>BCR Corredora de Seguros, S.A.</w:t>
            </w:r>
          </w:p>
        </w:tc>
      </w:tr>
      <w:tr w:rsidR="00E9256F" w:rsidRPr="002553D5" w14:paraId="1BE0A781"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7510BE8F" w14:textId="77777777" w:rsidR="00E9256F" w:rsidRPr="0062681E" w:rsidRDefault="00E9256F" w:rsidP="0093156A">
            <w:pPr>
              <w:pStyle w:val="Ttulo9"/>
              <w:rPr>
                <w:rFonts w:asciiTheme="majorHAnsi" w:hAnsiTheme="majorHAnsi"/>
                <w:sz w:val="22"/>
              </w:rPr>
            </w:pPr>
            <w:r w:rsidRPr="0062681E">
              <w:rPr>
                <w:rFonts w:asciiTheme="majorHAnsi" w:hAnsiTheme="majorHAnsi"/>
                <w:sz w:val="22"/>
              </w:rPr>
              <w:t>SC 09 102</w:t>
            </w:r>
          </w:p>
        </w:tc>
        <w:tc>
          <w:tcPr>
            <w:tcW w:w="8248" w:type="dxa"/>
            <w:tcBorders>
              <w:top w:val="single" w:sz="8" w:space="0" w:color="4F81BD"/>
              <w:left w:val="nil"/>
              <w:bottom w:val="single" w:sz="8" w:space="0" w:color="4F81BD"/>
              <w:right w:val="nil"/>
            </w:tcBorders>
            <w:noWrap/>
            <w:vAlign w:val="bottom"/>
          </w:tcPr>
          <w:p w14:paraId="1E6B77D3" w14:textId="77777777" w:rsidR="00E9256F" w:rsidRPr="0062681E" w:rsidRDefault="00E9256F" w:rsidP="0093156A">
            <w:pPr>
              <w:pStyle w:val="Ttulo9"/>
              <w:rPr>
                <w:rFonts w:asciiTheme="majorHAnsi" w:hAnsiTheme="majorHAnsi"/>
                <w:sz w:val="22"/>
              </w:rPr>
            </w:pPr>
            <w:r w:rsidRPr="0062681E">
              <w:rPr>
                <w:rFonts w:asciiTheme="majorHAnsi" w:hAnsiTheme="majorHAnsi"/>
                <w:sz w:val="22"/>
              </w:rPr>
              <w:t>BN Sociedad Corredora de Seguros, S.A.</w:t>
            </w:r>
          </w:p>
        </w:tc>
      </w:tr>
      <w:tr w:rsidR="00E9256F" w:rsidRPr="002553D5" w14:paraId="36F30C9F"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1486CF24" w14:textId="77777777" w:rsidR="00E9256F" w:rsidRPr="0062681E" w:rsidRDefault="00E9256F" w:rsidP="0093156A">
            <w:pPr>
              <w:pStyle w:val="Ttulo9"/>
              <w:rPr>
                <w:rFonts w:asciiTheme="majorHAnsi" w:hAnsiTheme="majorHAnsi"/>
                <w:sz w:val="22"/>
              </w:rPr>
            </w:pPr>
            <w:r w:rsidRPr="0062681E">
              <w:rPr>
                <w:rFonts w:asciiTheme="majorHAnsi" w:hAnsiTheme="majorHAnsi"/>
                <w:sz w:val="22"/>
              </w:rPr>
              <w:t>SC 10 103</w:t>
            </w:r>
          </w:p>
        </w:tc>
        <w:tc>
          <w:tcPr>
            <w:tcW w:w="8248" w:type="dxa"/>
            <w:tcBorders>
              <w:top w:val="single" w:sz="8" w:space="0" w:color="4F81BD"/>
              <w:left w:val="nil"/>
              <w:bottom w:val="single" w:sz="8" w:space="0" w:color="4F81BD"/>
              <w:right w:val="nil"/>
            </w:tcBorders>
            <w:noWrap/>
            <w:vAlign w:val="bottom"/>
          </w:tcPr>
          <w:p w14:paraId="12C5524D" w14:textId="77777777" w:rsidR="00E9256F" w:rsidRPr="0062681E" w:rsidRDefault="00E9256F" w:rsidP="0093156A">
            <w:pPr>
              <w:pStyle w:val="Ttulo9"/>
              <w:rPr>
                <w:rFonts w:asciiTheme="majorHAnsi" w:hAnsiTheme="majorHAnsi"/>
                <w:sz w:val="22"/>
              </w:rPr>
            </w:pPr>
            <w:r w:rsidRPr="0062681E">
              <w:rPr>
                <w:rFonts w:asciiTheme="majorHAnsi" w:hAnsiTheme="majorHAnsi"/>
                <w:sz w:val="22"/>
              </w:rPr>
              <w:t>Avanto Correduría de Seguros, S.A.</w:t>
            </w:r>
          </w:p>
        </w:tc>
      </w:tr>
      <w:tr w:rsidR="00E9256F" w:rsidRPr="002553D5" w14:paraId="3218D6D7"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2537EF87" w14:textId="77777777" w:rsidR="00E9256F" w:rsidRPr="0062681E" w:rsidRDefault="00E9256F" w:rsidP="0093156A">
            <w:pPr>
              <w:pStyle w:val="Ttulo9"/>
              <w:rPr>
                <w:rFonts w:asciiTheme="majorHAnsi" w:hAnsiTheme="majorHAnsi"/>
                <w:sz w:val="22"/>
              </w:rPr>
            </w:pPr>
            <w:r w:rsidRPr="0062681E">
              <w:rPr>
                <w:rFonts w:asciiTheme="majorHAnsi" w:hAnsiTheme="majorHAnsi"/>
                <w:sz w:val="22"/>
              </w:rPr>
              <w:t>SC 10 104</w:t>
            </w:r>
          </w:p>
        </w:tc>
        <w:tc>
          <w:tcPr>
            <w:tcW w:w="8248" w:type="dxa"/>
            <w:tcBorders>
              <w:top w:val="single" w:sz="8" w:space="0" w:color="4F81BD"/>
              <w:left w:val="nil"/>
              <w:bottom w:val="single" w:sz="8" w:space="0" w:color="4F81BD"/>
              <w:right w:val="nil"/>
            </w:tcBorders>
            <w:noWrap/>
            <w:vAlign w:val="bottom"/>
          </w:tcPr>
          <w:p w14:paraId="6DECD79F" w14:textId="77777777" w:rsidR="00E9256F" w:rsidRPr="0062681E" w:rsidRDefault="00E9256F" w:rsidP="0093156A">
            <w:pPr>
              <w:pStyle w:val="Ttulo9"/>
              <w:rPr>
                <w:rFonts w:asciiTheme="majorHAnsi" w:hAnsiTheme="majorHAnsi"/>
                <w:sz w:val="22"/>
              </w:rPr>
            </w:pPr>
            <w:r w:rsidRPr="0062681E">
              <w:rPr>
                <w:rFonts w:asciiTheme="majorHAnsi" w:hAnsiTheme="majorHAnsi"/>
                <w:sz w:val="22"/>
              </w:rPr>
              <w:t>UNICEN Corredora de Seguros S.A.</w:t>
            </w:r>
          </w:p>
        </w:tc>
      </w:tr>
      <w:tr w:rsidR="00E9256F" w:rsidRPr="002553D5" w14:paraId="1D396707"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7DF6B51E" w14:textId="77777777" w:rsidR="00E9256F" w:rsidRPr="0062681E" w:rsidRDefault="00E9256F" w:rsidP="0093156A">
            <w:pPr>
              <w:pStyle w:val="Ttulo9"/>
              <w:rPr>
                <w:rFonts w:asciiTheme="majorHAnsi" w:hAnsiTheme="majorHAnsi"/>
                <w:sz w:val="22"/>
              </w:rPr>
            </w:pPr>
            <w:r w:rsidRPr="0062681E">
              <w:rPr>
                <w:rFonts w:asciiTheme="majorHAnsi" w:hAnsiTheme="majorHAnsi"/>
                <w:sz w:val="22"/>
              </w:rPr>
              <w:t>SC 10 105</w:t>
            </w:r>
          </w:p>
        </w:tc>
        <w:tc>
          <w:tcPr>
            <w:tcW w:w="8248" w:type="dxa"/>
            <w:tcBorders>
              <w:top w:val="single" w:sz="8" w:space="0" w:color="4F81BD"/>
              <w:left w:val="nil"/>
              <w:bottom w:val="single" w:sz="8" w:space="0" w:color="4F81BD"/>
              <w:right w:val="nil"/>
            </w:tcBorders>
            <w:noWrap/>
            <w:vAlign w:val="bottom"/>
          </w:tcPr>
          <w:p w14:paraId="7C8F36E2" w14:textId="77777777" w:rsidR="00E9256F" w:rsidRPr="0062681E" w:rsidRDefault="00E9256F" w:rsidP="0093156A">
            <w:pPr>
              <w:pStyle w:val="Ttulo9"/>
              <w:rPr>
                <w:rFonts w:asciiTheme="majorHAnsi" w:hAnsiTheme="majorHAnsi"/>
                <w:sz w:val="22"/>
              </w:rPr>
            </w:pPr>
            <w:r w:rsidRPr="0062681E">
              <w:rPr>
                <w:rFonts w:asciiTheme="majorHAnsi" w:hAnsiTheme="majorHAnsi"/>
                <w:sz w:val="22"/>
              </w:rPr>
              <w:t>CONFIA Sociedad Corredora de Seguros, S.A.</w:t>
            </w:r>
          </w:p>
        </w:tc>
      </w:tr>
      <w:tr w:rsidR="00E9256F" w:rsidRPr="002553D5" w14:paraId="3351096E"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3E3232D0" w14:textId="77777777" w:rsidR="00E9256F" w:rsidRPr="0062681E" w:rsidRDefault="00E9256F" w:rsidP="0093156A">
            <w:pPr>
              <w:pStyle w:val="Ttulo9"/>
              <w:rPr>
                <w:rFonts w:asciiTheme="majorHAnsi" w:hAnsiTheme="majorHAnsi"/>
                <w:sz w:val="22"/>
              </w:rPr>
            </w:pPr>
            <w:r w:rsidRPr="0062681E">
              <w:rPr>
                <w:rFonts w:asciiTheme="majorHAnsi" w:hAnsiTheme="majorHAnsi"/>
                <w:sz w:val="22"/>
              </w:rPr>
              <w:t>SC 10 106</w:t>
            </w:r>
          </w:p>
        </w:tc>
        <w:tc>
          <w:tcPr>
            <w:tcW w:w="8248" w:type="dxa"/>
            <w:tcBorders>
              <w:top w:val="single" w:sz="8" w:space="0" w:color="4F81BD"/>
              <w:left w:val="nil"/>
              <w:bottom w:val="single" w:sz="8" w:space="0" w:color="4F81BD"/>
              <w:right w:val="nil"/>
            </w:tcBorders>
            <w:noWrap/>
            <w:vAlign w:val="bottom"/>
          </w:tcPr>
          <w:p w14:paraId="26D4230A" w14:textId="77777777" w:rsidR="00E9256F" w:rsidRPr="0062681E" w:rsidRDefault="00E9256F" w:rsidP="0093156A">
            <w:pPr>
              <w:pStyle w:val="Ttulo9"/>
              <w:rPr>
                <w:rFonts w:asciiTheme="majorHAnsi" w:hAnsiTheme="majorHAnsi"/>
                <w:sz w:val="22"/>
              </w:rPr>
            </w:pPr>
            <w:r w:rsidRPr="0062681E">
              <w:rPr>
                <w:rFonts w:asciiTheme="majorHAnsi" w:hAnsiTheme="majorHAnsi"/>
                <w:sz w:val="22"/>
              </w:rPr>
              <w:t>UNITY Corredores de Seguros, S.A.</w:t>
            </w:r>
          </w:p>
        </w:tc>
      </w:tr>
      <w:tr w:rsidR="000F6B32" w:rsidRPr="002553D5" w14:paraId="3556A2E8"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46E38FC9" w14:textId="77777777" w:rsidR="000F6B32" w:rsidRPr="0062681E" w:rsidRDefault="000F6B32" w:rsidP="000F6B32">
            <w:pPr>
              <w:pStyle w:val="Ttulo9"/>
              <w:rPr>
                <w:rFonts w:asciiTheme="majorHAnsi" w:hAnsiTheme="majorHAnsi"/>
                <w:sz w:val="22"/>
              </w:rPr>
            </w:pPr>
            <w:r w:rsidRPr="0062681E">
              <w:rPr>
                <w:rFonts w:asciiTheme="majorHAnsi" w:hAnsiTheme="majorHAnsi"/>
                <w:sz w:val="22"/>
              </w:rPr>
              <w:t>SC 11 107</w:t>
            </w:r>
          </w:p>
        </w:tc>
        <w:tc>
          <w:tcPr>
            <w:tcW w:w="8248" w:type="dxa"/>
            <w:tcBorders>
              <w:top w:val="single" w:sz="8" w:space="0" w:color="4F81BD"/>
              <w:left w:val="nil"/>
              <w:bottom w:val="single" w:sz="8" w:space="0" w:color="4F81BD"/>
              <w:right w:val="nil"/>
            </w:tcBorders>
            <w:noWrap/>
            <w:vAlign w:val="bottom"/>
          </w:tcPr>
          <w:p w14:paraId="230FEF28" w14:textId="77777777" w:rsidR="000F6B32" w:rsidRPr="0062681E" w:rsidRDefault="000F6B32" w:rsidP="000F6B32">
            <w:pPr>
              <w:pStyle w:val="Ttulo9"/>
              <w:rPr>
                <w:rFonts w:asciiTheme="majorHAnsi" w:hAnsiTheme="majorHAnsi"/>
                <w:sz w:val="22"/>
              </w:rPr>
            </w:pPr>
            <w:r w:rsidRPr="0062681E">
              <w:rPr>
                <w:rFonts w:asciiTheme="majorHAnsi" w:hAnsiTheme="majorHAnsi"/>
                <w:sz w:val="22"/>
              </w:rPr>
              <w:t>CRS Sociedad Corredora de Seguros S.A.</w:t>
            </w:r>
          </w:p>
        </w:tc>
      </w:tr>
      <w:tr w:rsidR="000F6B32" w:rsidRPr="002553D5" w14:paraId="555E658B"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57B45BCC" w14:textId="77777777" w:rsidR="000F6B32" w:rsidRPr="0062681E" w:rsidRDefault="000F6B32" w:rsidP="000F6B32">
            <w:pPr>
              <w:pStyle w:val="Ttulo9"/>
              <w:rPr>
                <w:rFonts w:asciiTheme="majorHAnsi" w:hAnsiTheme="majorHAnsi"/>
                <w:sz w:val="22"/>
              </w:rPr>
            </w:pPr>
            <w:r w:rsidRPr="0062681E">
              <w:rPr>
                <w:rFonts w:asciiTheme="majorHAnsi" w:hAnsiTheme="majorHAnsi"/>
                <w:sz w:val="22"/>
              </w:rPr>
              <w:t>SC 11 108</w:t>
            </w:r>
          </w:p>
        </w:tc>
        <w:tc>
          <w:tcPr>
            <w:tcW w:w="8248" w:type="dxa"/>
            <w:tcBorders>
              <w:top w:val="single" w:sz="8" w:space="0" w:color="4F81BD"/>
              <w:left w:val="nil"/>
              <w:bottom w:val="single" w:sz="8" w:space="0" w:color="4F81BD"/>
              <w:right w:val="nil"/>
            </w:tcBorders>
            <w:noWrap/>
            <w:vAlign w:val="bottom"/>
          </w:tcPr>
          <w:p w14:paraId="3D327FD2" w14:textId="77777777" w:rsidR="000F6B32" w:rsidRPr="0062681E" w:rsidRDefault="000F6B32" w:rsidP="000F6B32">
            <w:pPr>
              <w:pStyle w:val="Ttulo9"/>
              <w:rPr>
                <w:rFonts w:asciiTheme="majorHAnsi" w:hAnsiTheme="majorHAnsi"/>
                <w:sz w:val="22"/>
              </w:rPr>
            </w:pPr>
            <w:r w:rsidRPr="0062681E">
              <w:rPr>
                <w:rFonts w:asciiTheme="majorHAnsi" w:hAnsiTheme="majorHAnsi"/>
                <w:sz w:val="22"/>
              </w:rPr>
              <w:t>ASPROSE Corredora de Seguros  S.A.</w:t>
            </w:r>
          </w:p>
        </w:tc>
      </w:tr>
      <w:tr w:rsidR="00296368" w:rsidRPr="00296368" w14:paraId="34B92312"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216A5F90" w14:textId="77777777" w:rsidR="00296368" w:rsidRPr="0062681E" w:rsidRDefault="00296368" w:rsidP="00296368">
            <w:pPr>
              <w:pStyle w:val="Ttulo9"/>
              <w:rPr>
                <w:rFonts w:asciiTheme="majorHAnsi" w:hAnsiTheme="majorHAnsi"/>
                <w:sz w:val="22"/>
              </w:rPr>
            </w:pPr>
            <w:r w:rsidRPr="0062681E">
              <w:rPr>
                <w:rFonts w:asciiTheme="majorHAnsi" w:hAnsiTheme="majorHAnsi"/>
                <w:sz w:val="22"/>
              </w:rPr>
              <w:t>SC 11 109</w:t>
            </w:r>
          </w:p>
        </w:tc>
        <w:tc>
          <w:tcPr>
            <w:tcW w:w="8248" w:type="dxa"/>
            <w:tcBorders>
              <w:top w:val="single" w:sz="8" w:space="0" w:color="4F81BD"/>
              <w:left w:val="nil"/>
              <w:bottom w:val="single" w:sz="8" w:space="0" w:color="4F81BD"/>
              <w:right w:val="nil"/>
            </w:tcBorders>
            <w:noWrap/>
            <w:vAlign w:val="bottom"/>
          </w:tcPr>
          <w:p w14:paraId="08E0D788" w14:textId="77777777" w:rsidR="00296368" w:rsidRPr="0062681E" w:rsidRDefault="001B5D68" w:rsidP="000F6B32">
            <w:pPr>
              <w:pStyle w:val="Ttulo9"/>
              <w:rPr>
                <w:rFonts w:asciiTheme="majorHAnsi" w:hAnsiTheme="majorHAnsi"/>
                <w:sz w:val="22"/>
              </w:rPr>
            </w:pPr>
            <w:r>
              <w:rPr>
                <w:rFonts w:asciiTheme="majorHAnsi" w:hAnsiTheme="majorHAnsi"/>
                <w:sz w:val="22"/>
              </w:rPr>
              <w:t>Somit Corredores d</w:t>
            </w:r>
            <w:r w:rsidRPr="00770678">
              <w:rPr>
                <w:rFonts w:asciiTheme="majorHAnsi" w:hAnsiTheme="majorHAnsi"/>
                <w:sz w:val="22"/>
              </w:rPr>
              <w:t xml:space="preserve">e Seguros, S.A </w:t>
            </w:r>
            <w:r w:rsidR="00770678" w:rsidRPr="00770678">
              <w:rPr>
                <w:rFonts w:asciiTheme="majorHAnsi" w:hAnsiTheme="majorHAnsi"/>
                <w:sz w:val="22"/>
              </w:rPr>
              <w:t>(Antes Grupo AISFA)</w:t>
            </w:r>
          </w:p>
        </w:tc>
      </w:tr>
      <w:tr w:rsidR="00296368" w:rsidRPr="002553D5" w14:paraId="66802857"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3D8338E3" w14:textId="77777777" w:rsidR="00296368" w:rsidRPr="0062681E" w:rsidRDefault="00296368" w:rsidP="00296368">
            <w:pPr>
              <w:pStyle w:val="Ttulo9"/>
              <w:rPr>
                <w:rFonts w:asciiTheme="majorHAnsi" w:hAnsiTheme="majorHAnsi"/>
                <w:sz w:val="22"/>
              </w:rPr>
            </w:pPr>
            <w:r w:rsidRPr="0062681E">
              <w:rPr>
                <w:rFonts w:asciiTheme="majorHAnsi" w:hAnsiTheme="majorHAnsi"/>
                <w:sz w:val="22"/>
              </w:rPr>
              <w:t>SC 11 110</w:t>
            </w:r>
          </w:p>
        </w:tc>
        <w:tc>
          <w:tcPr>
            <w:tcW w:w="8248" w:type="dxa"/>
            <w:tcBorders>
              <w:top w:val="single" w:sz="8" w:space="0" w:color="4F81BD"/>
              <w:left w:val="nil"/>
              <w:bottom w:val="single" w:sz="8" w:space="0" w:color="4F81BD"/>
              <w:right w:val="nil"/>
            </w:tcBorders>
            <w:noWrap/>
            <w:vAlign w:val="bottom"/>
          </w:tcPr>
          <w:p w14:paraId="6E2A4403" w14:textId="77777777" w:rsidR="00296368" w:rsidRPr="0062681E" w:rsidRDefault="00296368" w:rsidP="000F6B32">
            <w:pPr>
              <w:pStyle w:val="Ttulo9"/>
              <w:rPr>
                <w:rFonts w:asciiTheme="majorHAnsi" w:hAnsiTheme="majorHAnsi"/>
                <w:sz w:val="22"/>
              </w:rPr>
            </w:pPr>
            <w:r w:rsidRPr="0062681E">
              <w:rPr>
                <w:rFonts w:asciiTheme="majorHAnsi" w:hAnsiTheme="majorHAnsi"/>
                <w:sz w:val="22"/>
              </w:rPr>
              <w:t>IBG Corrduría de Seguros, S.A.</w:t>
            </w:r>
          </w:p>
        </w:tc>
      </w:tr>
      <w:tr w:rsidR="00A01B7D" w:rsidRPr="002553D5" w14:paraId="78A464CB"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5D98782E" w14:textId="77777777" w:rsidR="00A01B7D" w:rsidRPr="0062681E" w:rsidRDefault="00A01B7D" w:rsidP="00296368">
            <w:pPr>
              <w:pStyle w:val="Ttulo9"/>
              <w:rPr>
                <w:rFonts w:asciiTheme="majorHAnsi" w:hAnsiTheme="majorHAnsi"/>
                <w:sz w:val="22"/>
              </w:rPr>
            </w:pPr>
            <w:r w:rsidRPr="0062681E">
              <w:rPr>
                <w:rFonts w:asciiTheme="majorHAnsi" w:hAnsiTheme="majorHAnsi"/>
                <w:sz w:val="22"/>
              </w:rPr>
              <w:lastRenderedPageBreak/>
              <w:t>SC 11 111</w:t>
            </w:r>
          </w:p>
        </w:tc>
        <w:tc>
          <w:tcPr>
            <w:tcW w:w="8248" w:type="dxa"/>
            <w:tcBorders>
              <w:top w:val="single" w:sz="8" w:space="0" w:color="4F81BD"/>
              <w:left w:val="nil"/>
              <w:bottom w:val="single" w:sz="8" w:space="0" w:color="4F81BD"/>
              <w:right w:val="nil"/>
            </w:tcBorders>
            <w:noWrap/>
            <w:vAlign w:val="bottom"/>
          </w:tcPr>
          <w:p w14:paraId="3D47701A" w14:textId="77777777" w:rsidR="00A01B7D" w:rsidRPr="0062681E" w:rsidRDefault="00A01B7D" w:rsidP="000F6B32">
            <w:pPr>
              <w:pStyle w:val="Ttulo9"/>
              <w:rPr>
                <w:rFonts w:asciiTheme="majorHAnsi" w:hAnsiTheme="majorHAnsi"/>
                <w:sz w:val="22"/>
              </w:rPr>
            </w:pPr>
            <w:r w:rsidRPr="0062681E">
              <w:rPr>
                <w:rFonts w:asciiTheme="majorHAnsi" w:hAnsiTheme="majorHAnsi"/>
                <w:sz w:val="22"/>
              </w:rPr>
              <w:t>Comercial de Seguros Corredores de Seguros, S.A.</w:t>
            </w:r>
          </w:p>
        </w:tc>
      </w:tr>
      <w:tr w:rsidR="00A01B7D" w:rsidRPr="002553D5" w14:paraId="7FC95360"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55BBA74C" w14:textId="77777777" w:rsidR="00A01B7D" w:rsidRPr="0062681E" w:rsidRDefault="00A01B7D" w:rsidP="00296368">
            <w:pPr>
              <w:pStyle w:val="Ttulo9"/>
              <w:rPr>
                <w:rFonts w:asciiTheme="majorHAnsi" w:hAnsiTheme="majorHAnsi"/>
                <w:sz w:val="22"/>
              </w:rPr>
            </w:pPr>
            <w:r w:rsidRPr="0062681E">
              <w:rPr>
                <w:rFonts w:asciiTheme="majorHAnsi" w:hAnsiTheme="majorHAnsi"/>
                <w:sz w:val="22"/>
              </w:rPr>
              <w:t>SC 12 112</w:t>
            </w:r>
          </w:p>
        </w:tc>
        <w:tc>
          <w:tcPr>
            <w:tcW w:w="8248" w:type="dxa"/>
            <w:tcBorders>
              <w:top w:val="single" w:sz="8" w:space="0" w:color="4F81BD"/>
              <w:left w:val="nil"/>
              <w:bottom w:val="single" w:sz="8" w:space="0" w:color="4F81BD"/>
              <w:right w:val="nil"/>
            </w:tcBorders>
            <w:noWrap/>
            <w:vAlign w:val="bottom"/>
          </w:tcPr>
          <w:p w14:paraId="1B0DE9A6" w14:textId="77777777" w:rsidR="00A01B7D" w:rsidRPr="0062681E" w:rsidRDefault="00A01B7D" w:rsidP="000F6B32">
            <w:pPr>
              <w:pStyle w:val="Ttulo9"/>
              <w:rPr>
                <w:rFonts w:asciiTheme="majorHAnsi" w:hAnsiTheme="majorHAnsi"/>
                <w:sz w:val="22"/>
              </w:rPr>
            </w:pPr>
            <w:r w:rsidRPr="0062681E">
              <w:rPr>
                <w:rFonts w:asciiTheme="majorHAnsi" w:hAnsiTheme="majorHAnsi"/>
                <w:sz w:val="22"/>
              </w:rPr>
              <w:t>AF Corredora de  Seguros, S.A.</w:t>
            </w:r>
          </w:p>
        </w:tc>
      </w:tr>
      <w:tr w:rsidR="00770678" w:rsidRPr="002553D5" w14:paraId="4925AF5C"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6990946A" w14:textId="77777777" w:rsidR="00770678" w:rsidRPr="0062681E" w:rsidRDefault="00770678" w:rsidP="00296368">
            <w:pPr>
              <w:pStyle w:val="Ttulo9"/>
              <w:rPr>
                <w:rFonts w:asciiTheme="majorHAnsi" w:hAnsiTheme="majorHAnsi"/>
                <w:sz w:val="22"/>
              </w:rPr>
            </w:pPr>
            <w:r>
              <w:rPr>
                <w:rFonts w:asciiTheme="majorHAnsi" w:hAnsiTheme="majorHAnsi"/>
                <w:sz w:val="22"/>
              </w:rPr>
              <w:t>SC 12 113</w:t>
            </w:r>
          </w:p>
        </w:tc>
        <w:tc>
          <w:tcPr>
            <w:tcW w:w="8248" w:type="dxa"/>
            <w:tcBorders>
              <w:top w:val="single" w:sz="8" w:space="0" w:color="4F81BD"/>
              <w:left w:val="nil"/>
              <w:bottom w:val="single" w:sz="8" w:space="0" w:color="4F81BD"/>
              <w:right w:val="nil"/>
            </w:tcBorders>
            <w:noWrap/>
            <w:vAlign w:val="bottom"/>
          </w:tcPr>
          <w:p w14:paraId="6A9AA12A" w14:textId="77777777" w:rsidR="00770678" w:rsidRPr="0062681E" w:rsidRDefault="001B5D68" w:rsidP="000F6B32">
            <w:pPr>
              <w:pStyle w:val="Ttulo9"/>
              <w:rPr>
                <w:rFonts w:asciiTheme="majorHAnsi" w:hAnsiTheme="majorHAnsi"/>
                <w:sz w:val="22"/>
              </w:rPr>
            </w:pPr>
            <w:r>
              <w:rPr>
                <w:rFonts w:asciiTheme="majorHAnsi" w:hAnsiTheme="majorHAnsi"/>
                <w:sz w:val="22"/>
              </w:rPr>
              <w:t>Correduria d</w:t>
            </w:r>
            <w:r w:rsidRPr="00770678">
              <w:rPr>
                <w:rFonts w:asciiTheme="majorHAnsi" w:hAnsiTheme="majorHAnsi"/>
                <w:sz w:val="22"/>
              </w:rPr>
              <w:t xml:space="preserve">e Seguros Metropolitanos </w:t>
            </w:r>
            <w:r w:rsidR="00770678" w:rsidRPr="00770678">
              <w:rPr>
                <w:rFonts w:asciiTheme="majorHAnsi" w:hAnsiTheme="majorHAnsi"/>
                <w:sz w:val="22"/>
              </w:rPr>
              <w:t>S.A.</w:t>
            </w:r>
          </w:p>
        </w:tc>
      </w:tr>
      <w:tr w:rsidR="00770678" w:rsidRPr="002553D5" w14:paraId="38EB61FB"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45C533DD" w14:textId="77777777" w:rsidR="00770678" w:rsidRPr="0062681E" w:rsidRDefault="00770678" w:rsidP="00296368">
            <w:pPr>
              <w:pStyle w:val="Ttulo9"/>
              <w:rPr>
                <w:rFonts w:asciiTheme="majorHAnsi" w:hAnsiTheme="majorHAnsi"/>
                <w:sz w:val="22"/>
              </w:rPr>
            </w:pPr>
            <w:r>
              <w:rPr>
                <w:rFonts w:asciiTheme="majorHAnsi" w:hAnsiTheme="majorHAnsi"/>
                <w:sz w:val="22"/>
              </w:rPr>
              <w:t>SC 12 114</w:t>
            </w:r>
          </w:p>
        </w:tc>
        <w:tc>
          <w:tcPr>
            <w:tcW w:w="8248" w:type="dxa"/>
            <w:tcBorders>
              <w:top w:val="single" w:sz="8" w:space="0" w:color="4F81BD"/>
              <w:left w:val="nil"/>
              <w:bottom w:val="single" w:sz="8" w:space="0" w:color="4F81BD"/>
              <w:right w:val="nil"/>
            </w:tcBorders>
            <w:noWrap/>
            <w:vAlign w:val="bottom"/>
          </w:tcPr>
          <w:p w14:paraId="39637E27" w14:textId="77777777" w:rsidR="00770678" w:rsidRPr="0062681E" w:rsidRDefault="001B5D68" w:rsidP="000F6B32">
            <w:pPr>
              <w:pStyle w:val="Ttulo9"/>
              <w:rPr>
                <w:rFonts w:asciiTheme="majorHAnsi" w:hAnsiTheme="majorHAnsi"/>
                <w:sz w:val="22"/>
              </w:rPr>
            </w:pPr>
            <w:r>
              <w:rPr>
                <w:rFonts w:asciiTheme="majorHAnsi" w:hAnsiTheme="majorHAnsi"/>
                <w:sz w:val="22"/>
              </w:rPr>
              <w:t>Scotia Corredora d</w:t>
            </w:r>
            <w:r w:rsidRPr="00770678">
              <w:rPr>
                <w:rFonts w:asciiTheme="majorHAnsi" w:hAnsiTheme="majorHAnsi"/>
                <w:sz w:val="22"/>
              </w:rPr>
              <w:t xml:space="preserve">e Seguros </w:t>
            </w:r>
            <w:r w:rsidR="00770678" w:rsidRPr="00770678">
              <w:rPr>
                <w:rFonts w:asciiTheme="majorHAnsi" w:hAnsiTheme="majorHAnsi"/>
                <w:sz w:val="22"/>
              </w:rPr>
              <w:t>S.A.</w:t>
            </w:r>
          </w:p>
        </w:tc>
      </w:tr>
      <w:tr w:rsidR="00770678" w:rsidRPr="002553D5" w14:paraId="208A0807"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391A9C6C" w14:textId="77777777" w:rsidR="00770678" w:rsidRPr="0062681E" w:rsidRDefault="00770678" w:rsidP="00296368">
            <w:pPr>
              <w:pStyle w:val="Ttulo9"/>
              <w:rPr>
                <w:rFonts w:asciiTheme="majorHAnsi" w:hAnsiTheme="majorHAnsi"/>
                <w:sz w:val="22"/>
              </w:rPr>
            </w:pPr>
            <w:r>
              <w:rPr>
                <w:rFonts w:asciiTheme="majorHAnsi" w:hAnsiTheme="majorHAnsi"/>
                <w:sz w:val="22"/>
              </w:rPr>
              <w:t>SC 12 115</w:t>
            </w:r>
          </w:p>
        </w:tc>
        <w:tc>
          <w:tcPr>
            <w:tcW w:w="8248" w:type="dxa"/>
            <w:tcBorders>
              <w:top w:val="single" w:sz="8" w:space="0" w:color="4F81BD"/>
              <w:left w:val="nil"/>
              <w:bottom w:val="single" w:sz="8" w:space="0" w:color="4F81BD"/>
              <w:right w:val="nil"/>
            </w:tcBorders>
            <w:noWrap/>
            <w:vAlign w:val="bottom"/>
          </w:tcPr>
          <w:p w14:paraId="4CEFA497" w14:textId="77777777" w:rsidR="00770678" w:rsidRPr="0062681E" w:rsidRDefault="001B5D68" w:rsidP="000F6B32">
            <w:pPr>
              <w:pStyle w:val="Ttulo9"/>
              <w:rPr>
                <w:rFonts w:asciiTheme="majorHAnsi" w:hAnsiTheme="majorHAnsi"/>
                <w:sz w:val="22"/>
              </w:rPr>
            </w:pPr>
            <w:r>
              <w:rPr>
                <w:rFonts w:asciiTheme="majorHAnsi" w:hAnsiTheme="majorHAnsi"/>
                <w:sz w:val="22"/>
              </w:rPr>
              <w:t>Uniserse Correduría d</w:t>
            </w:r>
            <w:r w:rsidRPr="00770678">
              <w:rPr>
                <w:rFonts w:asciiTheme="majorHAnsi" w:hAnsiTheme="majorHAnsi"/>
                <w:sz w:val="22"/>
              </w:rPr>
              <w:t xml:space="preserve">e Seguros </w:t>
            </w:r>
            <w:r w:rsidR="00770678" w:rsidRPr="00770678">
              <w:rPr>
                <w:rFonts w:asciiTheme="majorHAnsi" w:hAnsiTheme="majorHAnsi"/>
                <w:sz w:val="22"/>
              </w:rPr>
              <w:t>S.A.</w:t>
            </w:r>
          </w:p>
        </w:tc>
      </w:tr>
      <w:tr w:rsidR="00770678" w:rsidRPr="002553D5" w14:paraId="2388B308"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6A62BFD8" w14:textId="77777777" w:rsidR="00770678" w:rsidRPr="0062681E" w:rsidRDefault="00770678" w:rsidP="00296368">
            <w:pPr>
              <w:pStyle w:val="Ttulo9"/>
              <w:rPr>
                <w:rFonts w:asciiTheme="majorHAnsi" w:hAnsiTheme="majorHAnsi"/>
                <w:sz w:val="22"/>
              </w:rPr>
            </w:pPr>
            <w:r>
              <w:rPr>
                <w:rFonts w:asciiTheme="majorHAnsi" w:hAnsiTheme="majorHAnsi"/>
                <w:sz w:val="22"/>
              </w:rPr>
              <w:t>SC 12 116</w:t>
            </w:r>
          </w:p>
        </w:tc>
        <w:tc>
          <w:tcPr>
            <w:tcW w:w="8248" w:type="dxa"/>
            <w:tcBorders>
              <w:top w:val="single" w:sz="8" w:space="0" w:color="4F81BD"/>
              <w:left w:val="nil"/>
              <w:bottom w:val="single" w:sz="8" w:space="0" w:color="4F81BD"/>
              <w:right w:val="nil"/>
            </w:tcBorders>
            <w:noWrap/>
            <w:vAlign w:val="bottom"/>
          </w:tcPr>
          <w:p w14:paraId="6966B05C" w14:textId="77777777" w:rsidR="00770678" w:rsidRPr="0062681E" w:rsidRDefault="00770678" w:rsidP="000F6B32">
            <w:pPr>
              <w:pStyle w:val="Ttulo9"/>
              <w:rPr>
                <w:rFonts w:asciiTheme="majorHAnsi" w:hAnsiTheme="majorHAnsi"/>
                <w:sz w:val="22"/>
              </w:rPr>
            </w:pPr>
            <w:r w:rsidRPr="00770678">
              <w:rPr>
                <w:rFonts w:asciiTheme="majorHAnsi" w:hAnsiTheme="majorHAnsi"/>
                <w:sz w:val="22"/>
              </w:rPr>
              <w:t>BAC Credomatic Corredora de Seguros, S.A.</w:t>
            </w:r>
          </w:p>
        </w:tc>
      </w:tr>
      <w:tr w:rsidR="008F0838" w:rsidRPr="002553D5" w14:paraId="358249E2"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4E490C2D" w14:textId="77777777" w:rsidR="008F0838" w:rsidRPr="0062681E" w:rsidRDefault="008F0838" w:rsidP="00874077">
            <w:pPr>
              <w:pStyle w:val="Ttulo9"/>
              <w:rPr>
                <w:rFonts w:asciiTheme="majorHAnsi" w:hAnsiTheme="majorHAnsi"/>
                <w:sz w:val="22"/>
              </w:rPr>
            </w:pPr>
            <w:r>
              <w:rPr>
                <w:rFonts w:asciiTheme="majorHAnsi" w:hAnsiTheme="majorHAnsi"/>
                <w:sz w:val="22"/>
              </w:rPr>
              <w:t>SC 13 117</w:t>
            </w:r>
          </w:p>
        </w:tc>
        <w:tc>
          <w:tcPr>
            <w:tcW w:w="8248" w:type="dxa"/>
            <w:tcBorders>
              <w:top w:val="single" w:sz="8" w:space="0" w:color="4F81BD"/>
              <w:left w:val="nil"/>
              <w:bottom w:val="single" w:sz="8" w:space="0" w:color="4F81BD"/>
              <w:right w:val="nil"/>
            </w:tcBorders>
            <w:noWrap/>
            <w:vAlign w:val="bottom"/>
          </w:tcPr>
          <w:p w14:paraId="6365051E" w14:textId="77777777" w:rsidR="008F0838" w:rsidRPr="0062681E" w:rsidRDefault="008F0838" w:rsidP="00874077">
            <w:pPr>
              <w:pStyle w:val="Ttulo9"/>
              <w:rPr>
                <w:rFonts w:asciiTheme="majorHAnsi" w:hAnsiTheme="majorHAnsi"/>
                <w:sz w:val="22"/>
              </w:rPr>
            </w:pPr>
            <w:r w:rsidRPr="00770678">
              <w:rPr>
                <w:rFonts w:asciiTheme="majorHAnsi" w:hAnsiTheme="majorHAnsi"/>
                <w:sz w:val="22"/>
              </w:rPr>
              <w:t>Mut</w:t>
            </w:r>
            <w:r>
              <w:rPr>
                <w:rFonts w:asciiTheme="majorHAnsi" w:hAnsiTheme="majorHAnsi"/>
                <w:sz w:val="22"/>
              </w:rPr>
              <w:t>ual Seguros Sociedad Corredora d</w:t>
            </w:r>
            <w:r w:rsidRPr="00770678">
              <w:rPr>
                <w:rFonts w:asciiTheme="majorHAnsi" w:hAnsiTheme="majorHAnsi"/>
                <w:sz w:val="22"/>
              </w:rPr>
              <w:t>e Seguros, S.A.</w:t>
            </w:r>
          </w:p>
        </w:tc>
      </w:tr>
      <w:tr w:rsidR="004E2C2E" w:rsidRPr="002553D5" w14:paraId="5BFD1B47"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625931D9" w14:textId="77777777" w:rsidR="004E2C2E" w:rsidRPr="00F07144" w:rsidRDefault="004E2C2E" w:rsidP="00737171">
            <w:pPr>
              <w:pStyle w:val="Ttulo9"/>
              <w:rPr>
                <w:rFonts w:asciiTheme="majorHAnsi" w:hAnsiTheme="majorHAnsi"/>
                <w:sz w:val="22"/>
              </w:rPr>
            </w:pPr>
            <w:r w:rsidRPr="00F07144">
              <w:rPr>
                <w:rFonts w:asciiTheme="majorHAnsi" w:hAnsiTheme="majorHAnsi"/>
                <w:sz w:val="22"/>
              </w:rPr>
              <w:t>SC 13 118</w:t>
            </w:r>
          </w:p>
        </w:tc>
        <w:tc>
          <w:tcPr>
            <w:tcW w:w="8248" w:type="dxa"/>
            <w:tcBorders>
              <w:top w:val="single" w:sz="8" w:space="0" w:color="4F81BD"/>
              <w:left w:val="nil"/>
              <w:bottom w:val="single" w:sz="8" w:space="0" w:color="4F81BD"/>
              <w:right w:val="nil"/>
            </w:tcBorders>
            <w:noWrap/>
            <w:vAlign w:val="bottom"/>
          </w:tcPr>
          <w:p w14:paraId="12DA4E5E" w14:textId="77777777" w:rsidR="004E2C2E" w:rsidRPr="00F07144" w:rsidRDefault="004E2C2E" w:rsidP="00737171">
            <w:pPr>
              <w:pStyle w:val="Ttulo9"/>
              <w:rPr>
                <w:rFonts w:asciiTheme="majorHAnsi" w:hAnsiTheme="majorHAnsi"/>
                <w:sz w:val="22"/>
              </w:rPr>
            </w:pPr>
            <w:r w:rsidRPr="00F07144">
              <w:rPr>
                <w:rFonts w:asciiTheme="majorHAnsi" w:hAnsiTheme="majorHAnsi"/>
                <w:sz w:val="22"/>
              </w:rPr>
              <w:t>CSS Corredores de Seguros, S.A.</w:t>
            </w:r>
          </w:p>
        </w:tc>
      </w:tr>
      <w:tr w:rsidR="00770678" w:rsidRPr="002553D5" w14:paraId="3469ADF7"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180C564D" w14:textId="77777777" w:rsidR="00770678" w:rsidRPr="006A13BB" w:rsidRDefault="004E2C2E" w:rsidP="008F0838">
            <w:pPr>
              <w:pStyle w:val="Ttulo9"/>
              <w:rPr>
                <w:rFonts w:asciiTheme="majorHAnsi" w:hAnsiTheme="majorHAnsi"/>
                <w:sz w:val="22"/>
              </w:rPr>
            </w:pPr>
            <w:r w:rsidRPr="006A13BB">
              <w:rPr>
                <w:rFonts w:asciiTheme="majorHAnsi" w:hAnsiTheme="majorHAnsi"/>
                <w:sz w:val="22"/>
              </w:rPr>
              <w:t>SC 14 119</w:t>
            </w:r>
          </w:p>
        </w:tc>
        <w:tc>
          <w:tcPr>
            <w:tcW w:w="8248" w:type="dxa"/>
            <w:tcBorders>
              <w:top w:val="single" w:sz="8" w:space="0" w:color="4F81BD"/>
              <w:left w:val="nil"/>
              <w:bottom w:val="single" w:sz="8" w:space="0" w:color="4F81BD"/>
              <w:right w:val="nil"/>
            </w:tcBorders>
            <w:noWrap/>
            <w:vAlign w:val="bottom"/>
          </w:tcPr>
          <w:p w14:paraId="2C5783D8" w14:textId="77777777" w:rsidR="00770678" w:rsidRPr="006A13BB" w:rsidRDefault="004E2C2E" w:rsidP="008F0838">
            <w:pPr>
              <w:pStyle w:val="Ttulo9"/>
              <w:rPr>
                <w:rFonts w:asciiTheme="majorHAnsi" w:hAnsiTheme="majorHAnsi"/>
                <w:sz w:val="22"/>
              </w:rPr>
            </w:pPr>
            <w:r w:rsidRPr="006A13BB">
              <w:rPr>
                <w:rFonts w:asciiTheme="majorHAnsi" w:hAnsiTheme="majorHAnsi"/>
                <w:sz w:val="22"/>
              </w:rPr>
              <w:t>Prisma Corredora de Seguros S.A.</w:t>
            </w:r>
            <w:r w:rsidR="008F0838" w:rsidRPr="006A13BB">
              <w:rPr>
                <w:rFonts w:asciiTheme="majorHAnsi" w:hAnsiTheme="majorHAnsi"/>
                <w:sz w:val="22"/>
              </w:rPr>
              <w:t>.</w:t>
            </w:r>
          </w:p>
        </w:tc>
      </w:tr>
      <w:tr w:rsidR="00051D62" w:rsidRPr="00051D62" w14:paraId="5CA995E9"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5543B4EC" w14:textId="77777777" w:rsidR="00B80829" w:rsidRPr="00044001" w:rsidRDefault="00B80829" w:rsidP="00B80829">
            <w:pPr>
              <w:pStyle w:val="Ttulo9"/>
              <w:rPr>
                <w:rFonts w:asciiTheme="majorHAnsi" w:hAnsiTheme="majorHAnsi"/>
                <w:sz w:val="22"/>
              </w:rPr>
            </w:pPr>
            <w:r w:rsidRPr="00044001">
              <w:rPr>
                <w:rFonts w:asciiTheme="majorHAnsi" w:hAnsiTheme="majorHAnsi"/>
                <w:sz w:val="22"/>
              </w:rPr>
              <w:t>SC 14 120</w:t>
            </w:r>
          </w:p>
        </w:tc>
        <w:tc>
          <w:tcPr>
            <w:tcW w:w="8248" w:type="dxa"/>
            <w:tcBorders>
              <w:top w:val="single" w:sz="8" w:space="0" w:color="4F81BD"/>
              <w:left w:val="nil"/>
              <w:bottom w:val="single" w:sz="8" w:space="0" w:color="4F81BD"/>
              <w:right w:val="nil"/>
            </w:tcBorders>
            <w:noWrap/>
            <w:vAlign w:val="bottom"/>
          </w:tcPr>
          <w:p w14:paraId="2180938F" w14:textId="77777777" w:rsidR="00B80829" w:rsidRPr="00044001" w:rsidRDefault="00B80829" w:rsidP="008B73F0">
            <w:pPr>
              <w:pStyle w:val="Ttulo9"/>
              <w:rPr>
                <w:rFonts w:asciiTheme="majorHAnsi" w:hAnsiTheme="majorHAnsi"/>
                <w:sz w:val="22"/>
              </w:rPr>
            </w:pPr>
            <w:r w:rsidRPr="00044001">
              <w:rPr>
                <w:rFonts w:asciiTheme="majorHAnsi" w:hAnsiTheme="majorHAnsi"/>
                <w:sz w:val="22"/>
              </w:rPr>
              <w:t>Essential Corredora de Seguros S.A.</w:t>
            </w:r>
          </w:p>
        </w:tc>
      </w:tr>
      <w:tr w:rsidR="00F744D4" w:rsidRPr="00051D62" w14:paraId="7791724D"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70E8F7FD" w14:textId="77777777" w:rsidR="00F744D4" w:rsidRPr="00044001" w:rsidRDefault="00F744D4" w:rsidP="00B80829">
            <w:pPr>
              <w:pStyle w:val="Ttulo9"/>
              <w:rPr>
                <w:rFonts w:asciiTheme="majorHAnsi" w:hAnsiTheme="majorHAnsi"/>
                <w:sz w:val="22"/>
              </w:rPr>
            </w:pPr>
            <w:r w:rsidRPr="00F744D4">
              <w:rPr>
                <w:rFonts w:asciiTheme="majorHAnsi" w:hAnsiTheme="majorHAnsi"/>
                <w:sz w:val="22"/>
              </w:rPr>
              <w:t>SC-15-121</w:t>
            </w:r>
          </w:p>
        </w:tc>
        <w:tc>
          <w:tcPr>
            <w:tcW w:w="8248" w:type="dxa"/>
            <w:tcBorders>
              <w:top w:val="single" w:sz="8" w:space="0" w:color="4F81BD"/>
              <w:left w:val="nil"/>
              <w:bottom w:val="single" w:sz="8" w:space="0" w:color="4F81BD"/>
              <w:right w:val="nil"/>
            </w:tcBorders>
            <w:noWrap/>
            <w:vAlign w:val="bottom"/>
          </w:tcPr>
          <w:p w14:paraId="347E97C7" w14:textId="77777777" w:rsidR="00F744D4" w:rsidRPr="00044001" w:rsidRDefault="002B1473" w:rsidP="002B1473">
            <w:pPr>
              <w:pStyle w:val="Ttulo9"/>
              <w:rPr>
                <w:rFonts w:asciiTheme="majorHAnsi" w:hAnsiTheme="majorHAnsi"/>
                <w:sz w:val="22"/>
              </w:rPr>
            </w:pPr>
            <w:r w:rsidRPr="00F744D4">
              <w:rPr>
                <w:rFonts w:asciiTheme="majorHAnsi" w:hAnsiTheme="majorHAnsi"/>
                <w:sz w:val="22"/>
              </w:rPr>
              <w:t xml:space="preserve">Protección </w:t>
            </w:r>
            <w:r>
              <w:rPr>
                <w:rFonts w:asciiTheme="majorHAnsi" w:hAnsiTheme="majorHAnsi"/>
                <w:sz w:val="22"/>
              </w:rPr>
              <w:t>T</w:t>
            </w:r>
            <w:r w:rsidRPr="00F744D4">
              <w:rPr>
                <w:rFonts w:asciiTheme="majorHAnsi" w:hAnsiTheme="majorHAnsi"/>
                <w:sz w:val="22"/>
              </w:rPr>
              <w:t xml:space="preserve">otal </w:t>
            </w:r>
            <w:r>
              <w:rPr>
                <w:rFonts w:asciiTheme="majorHAnsi" w:hAnsiTheme="majorHAnsi"/>
                <w:sz w:val="22"/>
              </w:rPr>
              <w:t>Correduría de S</w:t>
            </w:r>
            <w:r w:rsidRPr="00F744D4">
              <w:rPr>
                <w:rFonts w:asciiTheme="majorHAnsi" w:hAnsiTheme="majorHAnsi"/>
                <w:sz w:val="22"/>
              </w:rPr>
              <w:t xml:space="preserve">eguros, </w:t>
            </w:r>
            <w:r>
              <w:rPr>
                <w:rFonts w:asciiTheme="majorHAnsi" w:hAnsiTheme="majorHAnsi"/>
                <w:sz w:val="22"/>
              </w:rPr>
              <w:t>S</w:t>
            </w:r>
            <w:r w:rsidRPr="00F744D4">
              <w:rPr>
                <w:rFonts w:asciiTheme="majorHAnsi" w:hAnsiTheme="majorHAnsi"/>
                <w:sz w:val="22"/>
              </w:rPr>
              <w:t>.</w:t>
            </w:r>
            <w:r>
              <w:rPr>
                <w:rFonts w:asciiTheme="majorHAnsi" w:hAnsiTheme="majorHAnsi"/>
                <w:sz w:val="22"/>
              </w:rPr>
              <w:t>A</w:t>
            </w:r>
            <w:r w:rsidRPr="00F744D4">
              <w:rPr>
                <w:rFonts w:asciiTheme="majorHAnsi" w:hAnsiTheme="majorHAnsi"/>
                <w:sz w:val="22"/>
              </w:rPr>
              <w:t>.</w:t>
            </w:r>
          </w:p>
        </w:tc>
      </w:tr>
      <w:tr w:rsidR="00F744D4" w:rsidRPr="00051D62" w14:paraId="41BE56E5"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21DAD8FA" w14:textId="77777777" w:rsidR="00F744D4" w:rsidRPr="00044001" w:rsidRDefault="00F744D4" w:rsidP="00B80829">
            <w:pPr>
              <w:pStyle w:val="Ttulo9"/>
              <w:rPr>
                <w:rFonts w:asciiTheme="majorHAnsi" w:hAnsiTheme="majorHAnsi"/>
                <w:sz w:val="22"/>
              </w:rPr>
            </w:pPr>
            <w:r w:rsidRPr="00F744D4">
              <w:rPr>
                <w:rFonts w:asciiTheme="majorHAnsi" w:hAnsiTheme="majorHAnsi"/>
                <w:sz w:val="22"/>
              </w:rPr>
              <w:t>SC-16-122</w:t>
            </w:r>
          </w:p>
        </w:tc>
        <w:tc>
          <w:tcPr>
            <w:tcW w:w="8248" w:type="dxa"/>
            <w:tcBorders>
              <w:top w:val="single" w:sz="8" w:space="0" w:color="4F81BD"/>
              <w:left w:val="nil"/>
              <w:bottom w:val="single" w:sz="8" w:space="0" w:color="4F81BD"/>
              <w:right w:val="nil"/>
            </w:tcBorders>
            <w:noWrap/>
            <w:vAlign w:val="bottom"/>
          </w:tcPr>
          <w:p w14:paraId="63C2C2F7" w14:textId="77777777" w:rsidR="00F744D4" w:rsidRPr="00044001" w:rsidRDefault="002B1473" w:rsidP="002B1473">
            <w:pPr>
              <w:pStyle w:val="Ttulo9"/>
              <w:rPr>
                <w:rFonts w:asciiTheme="majorHAnsi" w:hAnsiTheme="majorHAnsi"/>
                <w:sz w:val="22"/>
              </w:rPr>
            </w:pPr>
            <w:r w:rsidRPr="00F744D4">
              <w:rPr>
                <w:rFonts w:asciiTheme="majorHAnsi" w:hAnsiTheme="majorHAnsi"/>
                <w:sz w:val="22"/>
              </w:rPr>
              <w:t xml:space="preserve">Corredora de </w:t>
            </w:r>
            <w:r>
              <w:rPr>
                <w:rFonts w:asciiTheme="majorHAnsi" w:hAnsiTheme="majorHAnsi"/>
                <w:sz w:val="22"/>
              </w:rPr>
              <w:t>S</w:t>
            </w:r>
            <w:r w:rsidRPr="00F744D4">
              <w:rPr>
                <w:rFonts w:asciiTheme="majorHAnsi" w:hAnsiTheme="majorHAnsi"/>
                <w:sz w:val="22"/>
              </w:rPr>
              <w:t xml:space="preserve">eguros </w:t>
            </w:r>
            <w:r>
              <w:rPr>
                <w:rFonts w:asciiTheme="majorHAnsi" w:hAnsiTheme="majorHAnsi"/>
                <w:sz w:val="22"/>
              </w:rPr>
              <w:t>G</w:t>
            </w:r>
            <w:r w:rsidRPr="00F744D4">
              <w:rPr>
                <w:rFonts w:asciiTheme="majorHAnsi" w:hAnsiTheme="majorHAnsi"/>
                <w:sz w:val="22"/>
              </w:rPr>
              <w:t xml:space="preserve">rupo </w:t>
            </w:r>
            <w:r>
              <w:rPr>
                <w:rFonts w:asciiTheme="majorHAnsi" w:hAnsiTheme="majorHAnsi"/>
                <w:sz w:val="22"/>
              </w:rPr>
              <w:t>S</w:t>
            </w:r>
            <w:r w:rsidRPr="00F744D4">
              <w:rPr>
                <w:rFonts w:asciiTheme="majorHAnsi" w:hAnsiTheme="majorHAnsi"/>
                <w:sz w:val="22"/>
              </w:rPr>
              <w:t xml:space="preserve">oluciones </w:t>
            </w:r>
            <w:r>
              <w:rPr>
                <w:rFonts w:asciiTheme="majorHAnsi" w:hAnsiTheme="majorHAnsi"/>
                <w:sz w:val="22"/>
              </w:rPr>
              <w:t>I</w:t>
            </w:r>
            <w:r w:rsidRPr="00F744D4">
              <w:rPr>
                <w:rFonts w:asciiTheme="majorHAnsi" w:hAnsiTheme="majorHAnsi"/>
                <w:sz w:val="22"/>
              </w:rPr>
              <w:t xml:space="preserve">ntegrales, </w:t>
            </w:r>
            <w:r>
              <w:rPr>
                <w:rFonts w:asciiTheme="majorHAnsi" w:hAnsiTheme="majorHAnsi"/>
                <w:sz w:val="22"/>
              </w:rPr>
              <w:t>S</w:t>
            </w:r>
            <w:r w:rsidRPr="00F744D4">
              <w:rPr>
                <w:rFonts w:asciiTheme="majorHAnsi" w:hAnsiTheme="majorHAnsi"/>
                <w:sz w:val="22"/>
              </w:rPr>
              <w:t>.</w:t>
            </w:r>
            <w:r>
              <w:rPr>
                <w:rFonts w:asciiTheme="majorHAnsi" w:hAnsiTheme="majorHAnsi"/>
                <w:sz w:val="22"/>
              </w:rPr>
              <w:t>A</w:t>
            </w:r>
            <w:r w:rsidRPr="00F744D4">
              <w:rPr>
                <w:rFonts w:asciiTheme="majorHAnsi" w:hAnsiTheme="majorHAnsi"/>
                <w:sz w:val="22"/>
              </w:rPr>
              <w:t>.</w:t>
            </w:r>
          </w:p>
        </w:tc>
      </w:tr>
      <w:tr w:rsidR="00F744D4" w:rsidRPr="00051D62" w14:paraId="3AF62FA1"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3E186EE0" w14:textId="77777777" w:rsidR="00F744D4" w:rsidRPr="00044001" w:rsidRDefault="00F744D4" w:rsidP="00B80829">
            <w:pPr>
              <w:pStyle w:val="Ttulo9"/>
              <w:rPr>
                <w:rFonts w:asciiTheme="majorHAnsi" w:hAnsiTheme="majorHAnsi"/>
                <w:sz w:val="22"/>
              </w:rPr>
            </w:pPr>
            <w:r w:rsidRPr="00F744D4">
              <w:rPr>
                <w:rFonts w:asciiTheme="majorHAnsi" w:hAnsiTheme="majorHAnsi"/>
                <w:sz w:val="22"/>
              </w:rPr>
              <w:t>SC-16-123</w:t>
            </w:r>
          </w:p>
        </w:tc>
        <w:tc>
          <w:tcPr>
            <w:tcW w:w="8248" w:type="dxa"/>
            <w:tcBorders>
              <w:top w:val="single" w:sz="8" w:space="0" w:color="4F81BD"/>
              <w:left w:val="nil"/>
              <w:bottom w:val="single" w:sz="8" w:space="0" w:color="4F81BD"/>
              <w:right w:val="nil"/>
            </w:tcBorders>
            <w:noWrap/>
            <w:vAlign w:val="bottom"/>
          </w:tcPr>
          <w:p w14:paraId="4A625F7E" w14:textId="77777777" w:rsidR="00F744D4" w:rsidRPr="00044001" w:rsidRDefault="002B1473" w:rsidP="002B1473">
            <w:pPr>
              <w:pStyle w:val="Ttulo9"/>
              <w:rPr>
                <w:rFonts w:asciiTheme="majorHAnsi" w:hAnsiTheme="majorHAnsi"/>
                <w:sz w:val="22"/>
              </w:rPr>
            </w:pPr>
            <w:r>
              <w:rPr>
                <w:rFonts w:asciiTheme="majorHAnsi" w:hAnsiTheme="majorHAnsi"/>
                <w:sz w:val="22"/>
              </w:rPr>
              <w:t>Prointel Co</w:t>
            </w:r>
            <w:r w:rsidRPr="00F744D4">
              <w:rPr>
                <w:rFonts w:asciiTheme="majorHAnsi" w:hAnsiTheme="majorHAnsi"/>
                <w:sz w:val="22"/>
              </w:rPr>
              <w:t xml:space="preserve">rredores de </w:t>
            </w:r>
            <w:r>
              <w:rPr>
                <w:rFonts w:asciiTheme="majorHAnsi" w:hAnsiTheme="majorHAnsi"/>
                <w:sz w:val="22"/>
              </w:rPr>
              <w:t>S</w:t>
            </w:r>
            <w:r w:rsidRPr="00F744D4">
              <w:rPr>
                <w:rFonts w:asciiTheme="majorHAnsi" w:hAnsiTheme="majorHAnsi"/>
                <w:sz w:val="22"/>
              </w:rPr>
              <w:t xml:space="preserve">eguros </w:t>
            </w:r>
            <w:r>
              <w:rPr>
                <w:rFonts w:asciiTheme="majorHAnsi" w:hAnsiTheme="majorHAnsi"/>
                <w:sz w:val="22"/>
              </w:rPr>
              <w:t>S</w:t>
            </w:r>
            <w:r w:rsidRPr="00F744D4">
              <w:rPr>
                <w:rFonts w:asciiTheme="majorHAnsi" w:hAnsiTheme="majorHAnsi"/>
                <w:sz w:val="22"/>
              </w:rPr>
              <w:t>.</w:t>
            </w:r>
            <w:r>
              <w:rPr>
                <w:rFonts w:asciiTheme="majorHAnsi" w:hAnsiTheme="majorHAnsi"/>
                <w:sz w:val="22"/>
              </w:rPr>
              <w:t>A</w:t>
            </w:r>
            <w:r w:rsidRPr="00F744D4">
              <w:rPr>
                <w:rFonts w:asciiTheme="majorHAnsi" w:hAnsiTheme="majorHAnsi"/>
                <w:sz w:val="22"/>
              </w:rPr>
              <w:t>.</w:t>
            </w:r>
          </w:p>
        </w:tc>
      </w:tr>
      <w:tr w:rsidR="00F744D4" w:rsidRPr="00051D62" w14:paraId="41AF741D"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118DF893" w14:textId="77777777" w:rsidR="00F744D4" w:rsidRPr="00044001" w:rsidRDefault="00F744D4" w:rsidP="00B80829">
            <w:pPr>
              <w:pStyle w:val="Ttulo9"/>
              <w:rPr>
                <w:rFonts w:asciiTheme="majorHAnsi" w:hAnsiTheme="majorHAnsi"/>
                <w:sz w:val="22"/>
              </w:rPr>
            </w:pPr>
            <w:r w:rsidRPr="00F744D4">
              <w:rPr>
                <w:rFonts w:asciiTheme="majorHAnsi" w:hAnsiTheme="majorHAnsi"/>
                <w:sz w:val="22"/>
              </w:rPr>
              <w:t>SC-16-124</w:t>
            </w:r>
          </w:p>
        </w:tc>
        <w:tc>
          <w:tcPr>
            <w:tcW w:w="8248" w:type="dxa"/>
            <w:tcBorders>
              <w:top w:val="single" w:sz="8" w:space="0" w:color="4F81BD"/>
              <w:left w:val="nil"/>
              <w:bottom w:val="single" w:sz="8" w:space="0" w:color="4F81BD"/>
              <w:right w:val="nil"/>
            </w:tcBorders>
            <w:noWrap/>
            <w:vAlign w:val="bottom"/>
          </w:tcPr>
          <w:p w14:paraId="0E85E504" w14:textId="77777777" w:rsidR="00F744D4" w:rsidRPr="00044001" w:rsidRDefault="002B1473" w:rsidP="002B1473">
            <w:pPr>
              <w:pStyle w:val="Ttulo9"/>
              <w:rPr>
                <w:rFonts w:asciiTheme="majorHAnsi" w:hAnsiTheme="majorHAnsi"/>
                <w:sz w:val="22"/>
              </w:rPr>
            </w:pPr>
            <w:r>
              <w:rPr>
                <w:rFonts w:asciiTheme="majorHAnsi" w:hAnsiTheme="majorHAnsi"/>
                <w:sz w:val="22"/>
              </w:rPr>
              <w:t>Sinergia Correduría de S</w:t>
            </w:r>
            <w:r w:rsidRPr="00F744D4">
              <w:rPr>
                <w:rFonts w:asciiTheme="majorHAnsi" w:hAnsiTheme="majorHAnsi"/>
                <w:sz w:val="22"/>
              </w:rPr>
              <w:t xml:space="preserve">eguros </w:t>
            </w:r>
            <w:r>
              <w:rPr>
                <w:rFonts w:asciiTheme="majorHAnsi" w:hAnsiTheme="majorHAnsi"/>
                <w:sz w:val="22"/>
              </w:rPr>
              <w:t>S</w:t>
            </w:r>
            <w:r w:rsidRPr="00F744D4">
              <w:rPr>
                <w:rFonts w:asciiTheme="majorHAnsi" w:hAnsiTheme="majorHAnsi"/>
                <w:sz w:val="22"/>
              </w:rPr>
              <w:t>.</w:t>
            </w:r>
            <w:r>
              <w:rPr>
                <w:rFonts w:asciiTheme="majorHAnsi" w:hAnsiTheme="majorHAnsi"/>
                <w:sz w:val="22"/>
              </w:rPr>
              <w:t>A</w:t>
            </w:r>
            <w:r w:rsidRPr="00F744D4">
              <w:rPr>
                <w:rFonts w:asciiTheme="majorHAnsi" w:hAnsiTheme="majorHAnsi"/>
                <w:sz w:val="22"/>
              </w:rPr>
              <w:t>.</w:t>
            </w:r>
          </w:p>
        </w:tc>
      </w:tr>
      <w:tr w:rsidR="000E3625" w:rsidRPr="00051D62" w14:paraId="7C1996AF"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03065614" w14:textId="77777777" w:rsidR="000E3625" w:rsidRPr="00044001" w:rsidRDefault="000E3625" w:rsidP="00D05603">
            <w:pPr>
              <w:pStyle w:val="Ttulo9"/>
              <w:rPr>
                <w:rFonts w:asciiTheme="majorHAnsi" w:hAnsiTheme="majorHAnsi"/>
                <w:sz w:val="22"/>
              </w:rPr>
            </w:pPr>
            <w:r w:rsidRPr="00F744D4">
              <w:rPr>
                <w:rFonts w:asciiTheme="majorHAnsi" w:hAnsiTheme="majorHAnsi"/>
                <w:sz w:val="22"/>
              </w:rPr>
              <w:t>SC-16-125</w:t>
            </w:r>
          </w:p>
        </w:tc>
        <w:tc>
          <w:tcPr>
            <w:tcW w:w="8248" w:type="dxa"/>
            <w:tcBorders>
              <w:top w:val="single" w:sz="8" w:space="0" w:color="4F81BD"/>
              <w:left w:val="nil"/>
              <w:bottom w:val="single" w:sz="8" w:space="0" w:color="4F81BD"/>
              <w:right w:val="nil"/>
            </w:tcBorders>
            <w:noWrap/>
            <w:vAlign w:val="bottom"/>
          </w:tcPr>
          <w:p w14:paraId="2520F311" w14:textId="77777777" w:rsidR="000E3625" w:rsidRPr="00044001" w:rsidRDefault="000E3625" w:rsidP="00D05603">
            <w:pPr>
              <w:pStyle w:val="Ttulo9"/>
              <w:rPr>
                <w:rFonts w:asciiTheme="majorHAnsi" w:hAnsiTheme="majorHAnsi"/>
                <w:sz w:val="22"/>
              </w:rPr>
            </w:pPr>
            <w:r>
              <w:rPr>
                <w:rFonts w:asciiTheme="majorHAnsi" w:hAnsiTheme="majorHAnsi"/>
                <w:sz w:val="22"/>
              </w:rPr>
              <w:t>Coopenae Correduría de S</w:t>
            </w:r>
            <w:r w:rsidRPr="00F744D4">
              <w:rPr>
                <w:rFonts w:asciiTheme="majorHAnsi" w:hAnsiTheme="majorHAnsi"/>
                <w:sz w:val="22"/>
              </w:rPr>
              <w:t>eguros s.a.</w:t>
            </w:r>
          </w:p>
        </w:tc>
      </w:tr>
      <w:tr w:rsidR="00F744D4" w:rsidRPr="00051D62" w14:paraId="03C33CA3"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7CB6C1AA" w14:textId="77777777" w:rsidR="00F744D4" w:rsidRPr="00044001" w:rsidRDefault="00F744D4" w:rsidP="00247695">
            <w:pPr>
              <w:pStyle w:val="Ttulo9"/>
              <w:rPr>
                <w:rFonts w:asciiTheme="majorHAnsi" w:hAnsiTheme="majorHAnsi"/>
                <w:sz w:val="22"/>
              </w:rPr>
            </w:pPr>
            <w:r w:rsidRPr="00F744D4">
              <w:rPr>
                <w:rFonts w:asciiTheme="majorHAnsi" w:hAnsiTheme="majorHAnsi"/>
                <w:sz w:val="22"/>
              </w:rPr>
              <w:lastRenderedPageBreak/>
              <w:t>SC-16-12</w:t>
            </w:r>
            <w:r w:rsidR="000E3625">
              <w:rPr>
                <w:rFonts w:asciiTheme="majorHAnsi" w:hAnsiTheme="majorHAnsi"/>
                <w:sz w:val="22"/>
              </w:rPr>
              <w:t>6</w:t>
            </w:r>
          </w:p>
        </w:tc>
        <w:tc>
          <w:tcPr>
            <w:tcW w:w="8248" w:type="dxa"/>
            <w:tcBorders>
              <w:top w:val="single" w:sz="8" w:space="0" w:color="4F81BD"/>
              <w:left w:val="nil"/>
              <w:bottom w:val="single" w:sz="8" w:space="0" w:color="4F81BD"/>
              <w:right w:val="nil"/>
            </w:tcBorders>
            <w:noWrap/>
            <w:vAlign w:val="bottom"/>
          </w:tcPr>
          <w:p w14:paraId="0A308DF9" w14:textId="77777777" w:rsidR="00F744D4" w:rsidRPr="00044001" w:rsidRDefault="000E3625" w:rsidP="008B73F0">
            <w:pPr>
              <w:pStyle w:val="Ttulo9"/>
              <w:rPr>
                <w:rFonts w:asciiTheme="majorHAnsi" w:hAnsiTheme="majorHAnsi"/>
                <w:sz w:val="22"/>
              </w:rPr>
            </w:pPr>
            <w:r>
              <w:rPr>
                <w:rFonts w:asciiTheme="majorHAnsi" w:hAnsiTheme="majorHAnsi"/>
                <w:sz w:val="22"/>
              </w:rPr>
              <w:t>Davivienda Corredora de Seguros, S.A.</w:t>
            </w:r>
            <w:r w:rsidR="002B1473" w:rsidRPr="00F744D4">
              <w:rPr>
                <w:rFonts w:asciiTheme="majorHAnsi" w:hAnsiTheme="majorHAnsi"/>
                <w:sz w:val="22"/>
              </w:rPr>
              <w:t>.</w:t>
            </w:r>
          </w:p>
        </w:tc>
      </w:tr>
      <w:tr w:rsidR="00F007DF" w:rsidRPr="00051D62" w14:paraId="5063E388"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73F9EF03" w14:textId="77777777" w:rsidR="00F007DF" w:rsidRPr="00F744D4" w:rsidRDefault="00F007DF" w:rsidP="00F007DF">
            <w:pPr>
              <w:pStyle w:val="Ttulo9"/>
              <w:rPr>
                <w:rFonts w:asciiTheme="majorHAnsi" w:hAnsiTheme="majorHAnsi"/>
                <w:sz w:val="22"/>
              </w:rPr>
            </w:pPr>
            <w:r>
              <w:rPr>
                <w:rFonts w:asciiTheme="majorHAnsi" w:hAnsiTheme="majorHAnsi"/>
                <w:sz w:val="22"/>
              </w:rPr>
              <w:t>SC-17-127</w:t>
            </w:r>
          </w:p>
        </w:tc>
        <w:tc>
          <w:tcPr>
            <w:tcW w:w="8248" w:type="dxa"/>
            <w:tcBorders>
              <w:top w:val="single" w:sz="8" w:space="0" w:color="4F81BD"/>
              <w:left w:val="nil"/>
              <w:bottom w:val="single" w:sz="8" w:space="0" w:color="4F81BD"/>
              <w:right w:val="nil"/>
            </w:tcBorders>
            <w:noWrap/>
            <w:vAlign w:val="bottom"/>
          </w:tcPr>
          <w:p w14:paraId="56532FF6" w14:textId="77777777" w:rsidR="00F007DF" w:rsidRDefault="00F007DF" w:rsidP="008B73F0">
            <w:pPr>
              <w:pStyle w:val="Ttulo9"/>
              <w:rPr>
                <w:rFonts w:asciiTheme="majorHAnsi" w:hAnsiTheme="majorHAnsi"/>
                <w:sz w:val="22"/>
              </w:rPr>
            </w:pPr>
            <w:r>
              <w:rPr>
                <w:rFonts w:asciiTheme="majorHAnsi" w:hAnsiTheme="majorHAnsi"/>
                <w:sz w:val="22"/>
              </w:rPr>
              <w:t>Innova Sociedad Corredora de Seguros, S.A.</w:t>
            </w:r>
          </w:p>
        </w:tc>
      </w:tr>
      <w:tr w:rsidR="000653EF" w:rsidRPr="00051D62" w14:paraId="5E8A7B2B"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231CB937" w14:textId="77777777" w:rsidR="000653EF" w:rsidRDefault="000653EF" w:rsidP="00F007DF">
            <w:pPr>
              <w:pStyle w:val="Ttulo9"/>
              <w:rPr>
                <w:rFonts w:asciiTheme="majorHAnsi" w:hAnsiTheme="majorHAnsi"/>
                <w:sz w:val="22"/>
              </w:rPr>
            </w:pPr>
            <w:r>
              <w:rPr>
                <w:rFonts w:asciiTheme="majorHAnsi" w:hAnsiTheme="majorHAnsi"/>
                <w:sz w:val="22"/>
              </w:rPr>
              <w:t>SC-17-128</w:t>
            </w:r>
          </w:p>
        </w:tc>
        <w:tc>
          <w:tcPr>
            <w:tcW w:w="8248" w:type="dxa"/>
            <w:tcBorders>
              <w:top w:val="single" w:sz="8" w:space="0" w:color="4F81BD"/>
              <w:left w:val="nil"/>
              <w:bottom w:val="single" w:sz="8" w:space="0" w:color="4F81BD"/>
              <w:right w:val="nil"/>
            </w:tcBorders>
            <w:noWrap/>
            <w:vAlign w:val="bottom"/>
          </w:tcPr>
          <w:p w14:paraId="1FFA4089" w14:textId="77777777" w:rsidR="000653EF" w:rsidRDefault="000653EF" w:rsidP="008B73F0">
            <w:pPr>
              <w:pStyle w:val="Ttulo9"/>
              <w:rPr>
                <w:rFonts w:asciiTheme="majorHAnsi" w:hAnsiTheme="majorHAnsi"/>
                <w:sz w:val="22"/>
              </w:rPr>
            </w:pPr>
            <w:r>
              <w:rPr>
                <w:rFonts w:asciiTheme="majorHAnsi" w:hAnsiTheme="majorHAnsi"/>
                <w:sz w:val="22"/>
              </w:rPr>
              <w:t xml:space="preserve">Akros Corredores de Seguros S.A. </w:t>
            </w:r>
          </w:p>
        </w:tc>
      </w:tr>
      <w:tr w:rsidR="003B1483" w:rsidRPr="00051D62" w14:paraId="64CB8BA1"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01A411B1" w14:textId="77777777" w:rsidR="003B1483" w:rsidRDefault="003B1483">
            <w:pPr>
              <w:pStyle w:val="Ttulo9"/>
              <w:rPr>
                <w:rFonts w:asciiTheme="majorHAnsi" w:hAnsiTheme="majorHAnsi"/>
                <w:sz w:val="22"/>
              </w:rPr>
            </w:pPr>
            <w:r>
              <w:rPr>
                <w:rFonts w:asciiTheme="majorHAnsi" w:hAnsiTheme="majorHAnsi"/>
                <w:sz w:val="22"/>
              </w:rPr>
              <w:t>SC-18-129</w:t>
            </w:r>
          </w:p>
        </w:tc>
        <w:tc>
          <w:tcPr>
            <w:tcW w:w="8248" w:type="dxa"/>
            <w:tcBorders>
              <w:top w:val="single" w:sz="8" w:space="0" w:color="4F81BD"/>
              <w:left w:val="nil"/>
              <w:bottom w:val="single" w:sz="8" w:space="0" w:color="4F81BD"/>
              <w:right w:val="nil"/>
            </w:tcBorders>
            <w:noWrap/>
            <w:vAlign w:val="bottom"/>
          </w:tcPr>
          <w:p w14:paraId="0E476A74" w14:textId="77777777" w:rsidR="003B1483" w:rsidRDefault="003B1483" w:rsidP="003B1483">
            <w:pPr>
              <w:pStyle w:val="Ttulo9"/>
              <w:rPr>
                <w:rFonts w:asciiTheme="majorHAnsi" w:hAnsiTheme="majorHAnsi"/>
                <w:sz w:val="22"/>
              </w:rPr>
            </w:pPr>
            <w:r>
              <w:rPr>
                <w:rFonts w:asciiTheme="majorHAnsi" w:hAnsiTheme="majorHAnsi"/>
                <w:sz w:val="22"/>
              </w:rPr>
              <w:t xml:space="preserve">Improsa Corredora de Seguros, S.A. </w:t>
            </w:r>
          </w:p>
        </w:tc>
      </w:tr>
      <w:tr w:rsidR="003B1483" w:rsidRPr="00051D62" w14:paraId="4B598F86"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6FB87A43" w14:textId="77777777" w:rsidR="003B1483" w:rsidRDefault="003B1483" w:rsidP="00F007DF">
            <w:pPr>
              <w:pStyle w:val="Ttulo9"/>
              <w:rPr>
                <w:rFonts w:asciiTheme="majorHAnsi" w:hAnsiTheme="majorHAnsi"/>
                <w:sz w:val="22"/>
              </w:rPr>
            </w:pPr>
            <w:r>
              <w:rPr>
                <w:rFonts w:asciiTheme="majorHAnsi" w:hAnsiTheme="majorHAnsi"/>
                <w:sz w:val="22"/>
              </w:rPr>
              <w:t>SC-18-130</w:t>
            </w:r>
          </w:p>
        </w:tc>
        <w:tc>
          <w:tcPr>
            <w:tcW w:w="8248" w:type="dxa"/>
            <w:tcBorders>
              <w:top w:val="single" w:sz="8" w:space="0" w:color="4F81BD"/>
              <w:left w:val="nil"/>
              <w:bottom w:val="single" w:sz="8" w:space="0" w:color="4F81BD"/>
              <w:right w:val="nil"/>
            </w:tcBorders>
            <w:noWrap/>
            <w:vAlign w:val="bottom"/>
          </w:tcPr>
          <w:p w14:paraId="13374B89" w14:textId="77777777" w:rsidR="003B1483" w:rsidRDefault="003B1483" w:rsidP="008B73F0">
            <w:pPr>
              <w:pStyle w:val="Ttulo9"/>
              <w:rPr>
                <w:rFonts w:asciiTheme="majorHAnsi" w:hAnsiTheme="majorHAnsi"/>
                <w:sz w:val="22"/>
              </w:rPr>
            </w:pPr>
            <w:r w:rsidRPr="003B1483">
              <w:rPr>
                <w:rFonts w:asciiTheme="majorHAnsi" w:hAnsiTheme="majorHAnsi"/>
                <w:sz w:val="22"/>
              </w:rPr>
              <w:t>Martha Mora &amp; Corredores de Seguros, S.A.</w:t>
            </w:r>
          </w:p>
        </w:tc>
      </w:tr>
      <w:tr w:rsidR="003B1483" w:rsidRPr="00051D62" w14:paraId="1503D06B"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45E3EFD4" w14:textId="77777777" w:rsidR="003B1483" w:rsidRDefault="003B1483" w:rsidP="00F007DF">
            <w:pPr>
              <w:pStyle w:val="Ttulo9"/>
              <w:rPr>
                <w:rFonts w:asciiTheme="majorHAnsi" w:hAnsiTheme="majorHAnsi"/>
                <w:sz w:val="22"/>
              </w:rPr>
            </w:pPr>
            <w:r w:rsidRPr="003B1483">
              <w:rPr>
                <w:rFonts w:asciiTheme="majorHAnsi" w:hAnsiTheme="majorHAnsi"/>
                <w:sz w:val="22"/>
              </w:rPr>
              <w:t>SC-18-131</w:t>
            </w:r>
          </w:p>
        </w:tc>
        <w:tc>
          <w:tcPr>
            <w:tcW w:w="8248" w:type="dxa"/>
            <w:tcBorders>
              <w:top w:val="single" w:sz="8" w:space="0" w:color="4F81BD"/>
              <w:left w:val="nil"/>
              <w:bottom w:val="single" w:sz="8" w:space="0" w:color="4F81BD"/>
              <w:right w:val="nil"/>
            </w:tcBorders>
            <w:noWrap/>
            <w:vAlign w:val="bottom"/>
          </w:tcPr>
          <w:p w14:paraId="54748449" w14:textId="77777777" w:rsidR="003B1483" w:rsidRDefault="003B1483" w:rsidP="008B73F0">
            <w:pPr>
              <w:pStyle w:val="Ttulo9"/>
              <w:rPr>
                <w:rFonts w:asciiTheme="majorHAnsi" w:hAnsiTheme="majorHAnsi"/>
                <w:sz w:val="22"/>
              </w:rPr>
            </w:pPr>
            <w:r w:rsidRPr="003B1483">
              <w:rPr>
                <w:rFonts w:asciiTheme="majorHAnsi" w:hAnsiTheme="majorHAnsi"/>
                <w:sz w:val="22"/>
              </w:rPr>
              <w:t>Coopeservidores Corredora de Seguros, S.A.</w:t>
            </w:r>
          </w:p>
        </w:tc>
      </w:tr>
      <w:tr w:rsidR="00984590" w:rsidRPr="00051D62" w14:paraId="7CA35443"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4E5F61ED" w14:textId="77777777" w:rsidR="00984590" w:rsidRPr="003B1483" w:rsidRDefault="00984590" w:rsidP="00F007DF">
            <w:pPr>
              <w:pStyle w:val="Ttulo9"/>
              <w:rPr>
                <w:rFonts w:asciiTheme="majorHAnsi" w:hAnsiTheme="majorHAnsi"/>
                <w:sz w:val="22"/>
              </w:rPr>
            </w:pPr>
            <w:r>
              <w:rPr>
                <w:rFonts w:asciiTheme="majorHAnsi" w:hAnsiTheme="majorHAnsi"/>
                <w:sz w:val="22"/>
              </w:rPr>
              <w:t>SC-19-132</w:t>
            </w:r>
          </w:p>
        </w:tc>
        <w:tc>
          <w:tcPr>
            <w:tcW w:w="8248" w:type="dxa"/>
            <w:tcBorders>
              <w:top w:val="single" w:sz="8" w:space="0" w:color="4F81BD"/>
              <w:left w:val="nil"/>
              <w:bottom w:val="single" w:sz="8" w:space="0" w:color="4F81BD"/>
              <w:right w:val="nil"/>
            </w:tcBorders>
            <w:noWrap/>
            <w:vAlign w:val="bottom"/>
          </w:tcPr>
          <w:p w14:paraId="3C3C9EC2" w14:textId="77777777" w:rsidR="00984590" w:rsidRPr="003B1483" w:rsidRDefault="00984590" w:rsidP="008B73F0">
            <w:pPr>
              <w:pStyle w:val="Ttulo9"/>
              <w:rPr>
                <w:rFonts w:asciiTheme="majorHAnsi" w:hAnsiTheme="majorHAnsi"/>
                <w:sz w:val="22"/>
              </w:rPr>
            </w:pPr>
            <w:r w:rsidRPr="00984590">
              <w:rPr>
                <w:rFonts w:asciiTheme="majorHAnsi" w:hAnsiTheme="majorHAnsi"/>
                <w:sz w:val="22"/>
              </w:rPr>
              <w:t>InterSeguros Corredora de Seguros, S.A.</w:t>
            </w:r>
          </w:p>
        </w:tc>
      </w:tr>
      <w:tr w:rsidR="00D87475" w:rsidRPr="00051D62" w14:paraId="58304474"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20E47BBD" w14:textId="77777777" w:rsidR="00D87475" w:rsidRDefault="00D87475" w:rsidP="00F007DF">
            <w:pPr>
              <w:pStyle w:val="Ttulo9"/>
              <w:rPr>
                <w:rFonts w:asciiTheme="majorHAnsi" w:hAnsiTheme="majorHAnsi"/>
                <w:sz w:val="22"/>
              </w:rPr>
            </w:pPr>
            <w:r>
              <w:rPr>
                <w:rFonts w:asciiTheme="majorHAnsi" w:hAnsiTheme="majorHAnsi"/>
                <w:sz w:val="22"/>
              </w:rPr>
              <w:t>SC-20-133</w:t>
            </w:r>
          </w:p>
        </w:tc>
        <w:tc>
          <w:tcPr>
            <w:tcW w:w="8248" w:type="dxa"/>
            <w:tcBorders>
              <w:top w:val="single" w:sz="8" w:space="0" w:color="4F81BD"/>
              <w:left w:val="nil"/>
              <w:bottom w:val="single" w:sz="8" w:space="0" w:color="4F81BD"/>
              <w:right w:val="nil"/>
            </w:tcBorders>
            <w:noWrap/>
            <w:vAlign w:val="bottom"/>
          </w:tcPr>
          <w:p w14:paraId="786BBCA0" w14:textId="77777777" w:rsidR="00D87475" w:rsidRPr="00984590" w:rsidRDefault="00D87475" w:rsidP="008B73F0">
            <w:pPr>
              <w:pStyle w:val="Ttulo9"/>
              <w:rPr>
                <w:rFonts w:asciiTheme="majorHAnsi" w:hAnsiTheme="majorHAnsi"/>
                <w:sz w:val="22"/>
              </w:rPr>
            </w:pPr>
            <w:r w:rsidRPr="00D87475">
              <w:rPr>
                <w:rFonts w:asciiTheme="majorHAnsi" w:hAnsiTheme="majorHAnsi"/>
                <w:sz w:val="22"/>
              </w:rPr>
              <w:t>Popular Seguros Correduría de Seguros S.A</w:t>
            </w:r>
            <w:r>
              <w:rPr>
                <w:rFonts w:asciiTheme="majorHAnsi" w:hAnsiTheme="majorHAnsi"/>
                <w:sz w:val="22"/>
              </w:rPr>
              <w:t>.</w:t>
            </w:r>
          </w:p>
        </w:tc>
      </w:tr>
      <w:tr w:rsidR="00242D99" w:rsidRPr="00051D62" w14:paraId="376539F4"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4EBEF992" w14:textId="77777777" w:rsidR="00242D99" w:rsidRDefault="00242D99" w:rsidP="00242D99">
            <w:pPr>
              <w:pStyle w:val="Ttulo9"/>
              <w:rPr>
                <w:rFonts w:asciiTheme="majorHAnsi" w:hAnsiTheme="majorHAnsi"/>
                <w:sz w:val="22"/>
              </w:rPr>
            </w:pPr>
            <w:r>
              <w:rPr>
                <w:rFonts w:asciiTheme="majorHAnsi" w:hAnsiTheme="majorHAnsi"/>
                <w:sz w:val="22"/>
              </w:rPr>
              <w:t>SC-21-134</w:t>
            </w:r>
          </w:p>
        </w:tc>
        <w:tc>
          <w:tcPr>
            <w:tcW w:w="8248" w:type="dxa"/>
            <w:tcBorders>
              <w:top w:val="single" w:sz="8" w:space="0" w:color="4F81BD"/>
              <w:left w:val="nil"/>
              <w:bottom w:val="single" w:sz="8" w:space="0" w:color="4F81BD"/>
              <w:right w:val="nil"/>
            </w:tcBorders>
            <w:noWrap/>
            <w:vAlign w:val="bottom"/>
          </w:tcPr>
          <w:p w14:paraId="0F79314E" w14:textId="77777777" w:rsidR="00242D99" w:rsidRPr="00D87475" w:rsidRDefault="00242D99" w:rsidP="00242D99">
            <w:pPr>
              <w:pStyle w:val="Ttulo9"/>
              <w:rPr>
                <w:rFonts w:asciiTheme="majorHAnsi" w:hAnsiTheme="majorHAnsi"/>
                <w:sz w:val="22"/>
              </w:rPr>
            </w:pPr>
            <w:r w:rsidRPr="00242D99">
              <w:rPr>
                <w:rFonts w:asciiTheme="majorHAnsi" w:hAnsiTheme="majorHAnsi"/>
                <w:sz w:val="22"/>
              </w:rPr>
              <w:t>Purdy Corredora de Seguros</w:t>
            </w:r>
            <w:r>
              <w:rPr>
                <w:rFonts w:asciiTheme="majorHAnsi" w:hAnsiTheme="majorHAnsi"/>
                <w:sz w:val="22"/>
              </w:rPr>
              <w:t>, S.A.</w:t>
            </w:r>
          </w:p>
        </w:tc>
      </w:tr>
      <w:tr w:rsidR="00242D99" w:rsidRPr="00051D62" w14:paraId="0717E867"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416D1D75" w14:textId="77777777" w:rsidR="00242D99" w:rsidRDefault="00242D99" w:rsidP="00242D99">
            <w:pPr>
              <w:pStyle w:val="Ttulo9"/>
              <w:rPr>
                <w:rFonts w:asciiTheme="majorHAnsi" w:hAnsiTheme="majorHAnsi"/>
                <w:sz w:val="22"/>
              </w:rPr>
            </w:pPr>
            <w:r>
              <w:rPr>
                <w:rFonts w:asciiTheme="majorHAnsi" w:hAnsiTheme="majorHAnsi"/>
                <w:sz w:val="22"/>
              </w:rPr>
              <w:t>SC-21-135</w:t>
            </w:r>
          </w:p>
        </w:tc>
        <w:tc>
          <w:tcPr>
            <w:tcW w:w="8248" w:type="dxa"/>
            <w:tcBorders>
              <w:top w:val="single" w:sz="8" w:space="0" w:color="4F81BD"/>
              <w:left w:val="nil"/>
              <w:bottom w:val="single" w:sz="8" w:space="0" w:color="4F81BD"/>
              <w:right w:val="nil"/>
            </w:tcBorders>
            <w:noWrap/>
            <w:vAlign w:val="bottom"/>
          </w:tcPr>
          <w:p w14:paraId="120FE6DA" w14:textId="77777777" w:rsidR="00242D99" w:rsidRPr="00D87475" w:rsidRDefault="00242D99" w:rsidP="00242D99">
            <w:pPr>
              <w:pStyle w:val="Ttulo9"/>
              <w:rPr>
                <w:rFonts w:asciiTheme="majorHAnsi" w:hAnsiTheme="majorHAnsi"/>
                <w:sz w:val="22"/>
              </w:rPr>
            </w:pPr>
            <w:r w:rsidRPr="00242D99">
              <w:rPr>
                <w:rFonts w:asciiTheme="majorHAnsi" w:hAnsiTheme="majorHAnsi"/>
                <w:sz w:val="22"/>
              </w:rPr>
              <w:t>Dinámica Corredora de Seguros, S.A.</w:t>
            </w:r>
          </w:p>
        </w:tc>
      </w:tr>
      <w:tr w:rsidR="00242D99" w:rsidRPr="00051D62" w14:paraId="10515F68" w14:textId="77777777" w:rsidTr="00242D99">
        <w:trPr>
          <w:trHeight w:val="249"/>
          <w:jc w:val="center"/>
        </w:trPr>
        <w:tc>
          <w:tcPr>
            <w:tcW w:w="1972" w:type="dxa"/>
            <w:tcBorders>
              <w:top w:val="single" w:sz="8" w:space="0" w:color="4F81BD"/>
              <w:bottom w:val="single" w:sz="8" w:space="0" w:color="4F81BD"/>
              <w:right w:val="nil"/>
            </w:tcBorders>
            <w:noWrap/>
            <w:vAlign w:val="bottom"/>
          </w:tcPr>
          <w:p w14:paraId="3B3B7B87" w14:textId="77777777" w:rsidR="00242D99" w:rsidRDefault="00242D99" w:rsidP="00242D99">
            <w:pPr>
              <w:pStyle w:val="Ttulo9"/>
              <w:rPr>
                <w:rFonts w:asciiTheme="majorHAnsi" w:hAnsiTheme="majorHAnsi"/>
                <w:sz w:val="22"/>
              </w:rPr>
            </w:pPr>
            <w:r>
              <w:rPr>
                <w:rFonts w:asciiTheme="majorHAnsi" w:hAnsiTheme="majorHAnsi"/>
                <w:sz w:val="22"/>
              </w:rPr>
              <w:t>SC-22-136</w:t>
            </w:r>
          </w:p>
        </w:tc>
        <w:tc>
          <w:tcPr>
            <w:tcW w:w="8248" w:type="dxa"/>
            <w:tcBorders>
              <w:top w:val="single" w:sz="8" w:space="0" w:color="4F81BD"/>
              <w:left w:val="nil"/>
              <w:bottom w:val="single" w:sz="8" w:space="0" w:color="4F81BD"/>
              <w:right w:val="nil"/>
            </w:tcBorders>
            <w:noWrap/>
            <w:vAlign w:val="bottom"/>
          </w:tcPr>
          <w:p w14:paraId="73FEC826" w14:textId="77777777" w:rsidR="00242D99" w:rsidRPr="00D87475" w:rsidRDefault="00242D99" w:rsidP="00242D99">
            <w:pPr>
              <w:pStyle w:val="Ttulo9"/>
              <w:rPr>
                <w:rFonts w:asciiTheme="majorHAnsi" w:hAnsiTheme="majorHAnsi"/>
                <w:sz w:val="22"/>
              </w:rPr>
            </w:pPr>
            <w:r w:rsidRPr="00242D99">
              <w:rPr>
                <w:rFonts w:asciiTheme="majorHAnsi" w:hAnsiTheme="majorHAnsi"/>
                <w:sz w:val="22"/>
              </w:rPr>
              <w:t>Sociedad Corredora de Seguros Uniseguros</w:t>
            </w:r>
          </w:p>
        </w:tc>
      </w:tr>
    </w:tbl>
    <w:p w14:paraId="1CC5C72A" w14:textId="77777777" w:rsidR="00471222" w:rsidRPr="00517BAD" w:rsidRDefault="00471222" w:rsidP="00517BAD"/>
    <w:p w14:paraId="6A765A71" w14:textId="77777777" w:rsidR="00E34221" w:rsidRDefault="00E34221" w:rsidP="00E34221">
      <w:pPr>
        <w:pStyle w:val="Descripcin"/>
        <w:jc w:val="center"/>
      </w:pPr>
      <w:r>
        <w:t xml:space="preserve">Tabla </w:t>
      </w:r>
      <w:r w:rsidR="00052128">
        <w:t>4</w:t>
      </w:r>
      <w:r>
        <w:t xml:space="preserve"> - Sociedades Corredoras </w:t>
      </w:r>
    </w:p>
    <w:p w14:paraId="59788621" w14:textId="77777777" w:rsidR="00606C94" w:rsidRDefault="00606C94" w:rsidP="00606C94"/>
    <w:p w14:paraId="7FBE7B19" w14:textId="77777777" w:rsidR="00471222" w:rsidRDefault="00471222" w:rsidP="00606C94"/>
    <w:p w14:paraId="4985697D" w14:textId="77777777" w:rsidR="00471222" w:rsidRDefault="00471222" w:rsidP="00606C94"/>
    <w:p w14:paraId="1E2CC08C" w14:textId="77777777" w:rsidR="00471222" w:rsidRDefault="00471222" w:rsidP="00606C94"/>
    <w:p w14:paraId="35E3700F" w14:textId="77777777" w:rsidR="00606C94" w:rsidRDefault="00606C94" w:rsidP="000E3625">
      <w:pPr>
        <w:pStyle w:val="Ttulo2"/>
        <w:numPr>
          <w:ilvl w:val="1"/>
          <w:numId w:val="497"/>
        </w:numPr>
      </w:pPr>
      <w:bookmarkStart w:id="909" w:name="_Cantones"/>
      <w:bookmarkStart w:id="910" w:name="_Toc136255560"/>
      <w:bookmarkEnd w:id="909"/>
      <w:r w:rsidRPr="00606C94">
        <w:t>Cantones</w:t>
      </w:r>
      <w:bookmarkEnd w:id="910"/>
    </w:p>
    <w:p w14:paraId="714EC7F0" w14:textId="77777777" w:rsidR="00BA6225" w:rsidRPr="00BA6225" w:rsidRDefault="00BA6225" w:rsidP="00BA6225">
      <w:pPr>
        <w:rPr>
          <w:lang w:val="es-ES_tradnl"/>
        </w:rPr>
      </w:pPr>
    </w:p>
    <w:tbl>
      <w:tblPr>
        <w:tblW w:w="0" w:type="auto"/>
        <w:jc w:val="center"/>
        <w:tblCellMar>
          <w:left w:w="0" w:type="dxa"/>
          <w:right w:w="0" w:type="dxa"/>
        </w:tblCellMar>
        <w:tblLook w:val="04A0" w:firstRow="1" w:lastRow="0" w:firstColumn="1" w:lastColumn="0" w:noHBand="0" w:noVBand="1"/>
      </w:tblPr>
      <w:tblGrid>
        <w:gridCol w:w="1485"/>
        <w:gridCol w:w="1442"/>
        <w:gridCol w:w="7246"/>
      </w:tblGrid>
      <w:tr w:rsidR="005838F9" w:rsidRPr="002553D5" w14:paraId="1B972558" w14:textId="77777777" w:rsidTr="005838F9">
        <w:trPr>
          <w:trHeight w:val="249"/>
          <w:jc w:val="center"/>
        </w:trPr>
        <w:tc>
          <w:tcPr>
            <w:tcW w:w="1485" w:type="dxa"/>
            <w:tcBorders>
              <w:bottom w:val="nil"/>
              <w:right w:val="nil"/>
            </w:tcBorders>
            <w:shd w:val="clear" w:color="auto" w:fill="4F81BD"/>
          </w:tcPr>
          <w:p w14:paraId="76592FE1" w14:textId="77777777" w:rsidR="00DB34D0" w:rsidRPr="0020066B" w:rsidRDefault="00DB34D0" w:rsidP="00A17DE8">
            <w:pPr>
              <w:rPr>
                <w:rFonts w:asciiTheme="majorHAnsi" w:eastAsia="Calibri" w:hAnsiTheme="majorHAnsi" w:cs="Arial"/>
                <w:b/>
                <w:bCs/>
                <w:color w:val="FFFFFF"/>
                <w:sz w:val="22"/>
                <w:szCs w:val="22"/>
                <w:lang w:val="es-CR" w:eastAsia="en-US"/>
              </w:rPr>
            </w:pPr>
            <w:r w:rsidRPr="0020066B">
              <w:rPr>
                <w:rFonts w:asciiTheme="majorHAnsi" w:eastAsia="Calibri" w:hAnsiTheme="majorHAnsi" w:cs="Arial"/>
                <w:b/>
                <w:bCs/>
                <w:color w:val="FFFFFF"/>
                <w:sz w:val="22"/>
                <w:szCs w:val="22"/>
                <w:lang w:val="es-CR" w:eastAsia="en-US"/>
              </w:rPr>
              <w:t>Provincia</w:t>
            </w:r>
          </w:p>
        </w:tc>
        <w:tc>
          <w:tcPr>
            <w:tcW w:w="1426" w:type="dxa"/>
            <w:tcBorders>
              <w:top w:val="single" w:sz="8" w:space="0" w:color="4F81BD"/>
              <w:bottom w:val="nil"/>
              <w:right w:val="nil"/>
            </w:tcBorders>
            <w:shd w:val="clear" w:color="auto" w:fill="4F81BD"/>
            <w:noWrap/>
            <w:vAlign w:val="center"/>
            <w:hideMark/>
          </w:tcPr>
          <w:p w14:paraId="568EC7F1" w14:textId="77777777" w:rsidR="00DB34D0" w:rsidRPr="0020066B" w:rsidRDefault="00DB34D0" w:rsidP="00A17DE8">
            <w:pPr>
              <w:rPr>
                <w:rFonts w:asciiTheme="majorHAnsi" w:eastAsia="Calibri" w:hAnsiTheme="majorHAnsi" w:cs="Arial"/>
                <w:b/>
                <w:bCs/>
                <w:color w:val="FFFFFF"/>
                <w:sz w:val="22"/>
                <w:szCs w:val="22"/>
                <w:lang w:val="es-CR" w:eastAsia="en-US"/>
              </w:rPr>
            </w:pPr>
            <w:r w:rsidRPr="0020066B">
              <w:rPr>
                <w:rFonts w:asciiTheme="majorHAnsi" w:eastAsia="Calibri" w:hAnsiTheme="majorHAnsi" w:cs="Arial"/>
                <w:b/>
                <w:bCs/>
                <w:color w:val="FFFFFF"/>
                <w:sz w:val="22"/>
                <w:szCs w:val="22"/>
                <w:lang w:val="es-CR" w:eastAsia="en-US"/>
              </w:rPr>
              <w:t>Código</w:t>
            </w:r>
          </w:p>
        </w:tc>
        <w:tc>
          <w:tcPr>
            <w:tcW w:w="7230" w:type="dxa"/>
            <w:tcBorders>
              <w:top w:val="single" w:sz="8" w:space="0" w:color="4F81BD"/>
              <w:left w:val="nil"/>
              <w:bottom w:val="single" w:sz="8" w:space="0" w:color="4F81BD"/>
              <w:right w:val="nil"/>
            </w:tcBorders>
            <w:shd w:val="clear" w:color="auto" w:fill="4F81BD"/>
            <w:noWrap/>
            <w:vAlign w:val="center"/>
            <w:hideMark/>
          </w:tcPr>
          <w:p w14:paraId="3E995679" w14:textId="77777777" w:rsidR="00DB34D0" w:rsidRPr="0020066B" w:rsidRDefault="00DB34D0" w:rsidP="00A17DE8">
            <w:pPr>
              <w:rPr>
                <w:rFonts w:asciiTheme="majorHAnsi" w:eastAsia="Calibri" w:hAnsiTheme="majorHAnsi" w:cs="Arial"/>
                <w:b/>
                <w:bCs/>
                <w:color w:val="FFFFFF"/>
                <w:sz w:val="22"/>
                <w:szCs w:val="22"/>
                <w:lang w:val="es-CR" w:eastAsia="en-US"/>
              </w:rPr>
            </w:pPr>
            <w:r w:rsidRPr="0020066B">
              <w:rPr>
                <w:rFonts w:asciiTheme="majorHAnsi" w:eastAsia="Calibri" w:hAnsiTheme="majorHAnsi" w:cs="Arial"/>
                <w:b/>
                <w:bCs/>
                <w:color w:val="FFFFFF"/>
                <w:sz w:val="22"/>
                <w:szCs w:val="22"/>
                <w:lang w:val="es-CR" w:eastAsia="en-US"/>
              </w:rPr>
              <w:t>Descripción</w:t>
            </w:r>
            <w:r w:rsidR="00517BAD" w:rsidRPr="0020066B">
              <w:rPr>
                <w:rFonts w:asciiTheme="majorHAnsi" w:eastAsia="Calibri" w:hAnsiTheme="majorHAnsi" w:cs="Arial"/>
                <w:b/>
                <w:bCs/>
                <w:color w:val="FFFFFF"/>
                <w:sz w:val="22"/>
                <w:szCs w:val="22"/>
                <w:lang w:val="es-CR" w:eastAsia="en-US"/>
              </w:rPr>
              <w:t>co</w:t>
            </w:r>
          </w:p>
        </w:tc>
      </w:tr>
      <w:tr w:rsidR="005838F9" w:rsidRPr="002553D5" w14:paraId="2D05E683" w14:textId="77777777" w:rsidTr="005838F9">
        <w:trPr>
          <w:trHeight w:val="249"/>
          <w:jc w:val="center"/>
        </w:trPr>
        <w:tc>
          <w:tcPr>
            <w:tcW w:w="1485" w:type="dxa"/>
            <w:tcBorders>
              <w:top w:val="single" w:sz="8" w:space="0" w:color="4F81BD"/>
              <w:bottom w:val="single" w:sz="8" w:space="0" w:color="4F81BD"/>
              <w:right w:val="nil"/>
            </w:tcBorders>
          </w:tcPr>
          <w:p w14:paraId="10805C17" w14:textId="77777777" w:rsidR="00DB34D0" w:rsidRPr="0062681E" w:rsidRDefault="00DB34D0" w:rsidP="00A17DE8">
            <w:pPr>
              <w:rPr>
                <w:rFonts w:asciiTheme="majorHAnsi" w:hAnsiTheme="majorHAnsi" w:cs="Calibri"/>
                <w:color w:val="000000"/>
                <w:sz w:val="22"/>
                <w:szCs w:val="22"/>
              </w:rPr>
            </w:pPr>
            <w:r w:rsidRPr="0062681E">
              <w:rPr>
                <w:rFonts w:asciiTheme="majorHAnsi" w:hAnsiTheme="majorHAnsi" w:cs="Calibri"/>
                <w:color w:val="000000"/>
                <w:sz w:val="22"/>
                <w:szCs w:val="22"/>
              </w:rPr>
              <w:lastRenderedPageBreak/>
              <w:t>San José</w:t>
            </w:r>
          </w:p>
        </w:tc>
        <w:tc>
          <w:tcPr>
            <w:tcW w:w="1426" w:type="dxa"/>
            <w:tcBorders>
              <w:top w:val="single" w:sz="8" w:space="0" w:color="4F81BD"/>
              <w:bottom w:val="single" w:sz="8" w:space="0" w:color="4F81BD"/>
              <w:right w:val="nil"/>
            </w:tcBorders>
            <w:noWrap/>
            <w:vAlign w:val="bottom"/>
          </w:tcPr>
          <w:p w14:paraId="27599DE6" w14:textId="77777777" w:rsidR="00DB34D0" w:rsidRPr="0062681E" w:rsidRDefault="00DB34D0" w:rsidP="005838F9">
            <w:pPr>
              <w:tabs>
                <w:tab w:val="left" w:pos="1687"/>
              </w:tabs>
              <w:jc w:val="center"/>
              <w:rPr>
                <w:rFonts w:asciiTheme="majorHAnsi" w:hAnsiTheme="majorHAnsi" w:cs="Arial"/>
                <w:sz w:val="22"/>
                <w:szCs w:val="22"/>
              </w:rPr>
            </w:pPr>
            <w:r w:rsidRPr="0062681E">
              <w:rPr>
                <w:rFonts w:asciiTheme="majorHAnsi" w:hAnsiTheme="majorHAnsi" w:cs="Arial"/>
                <w:sz w:val="22"/>
                <w:szCs w:val="22"/>
              </w:rPr>
              <w:t>101</w:t>
            </w:r>
          </w:p>
        </w:tc>
        <w:tc>
          <w:tcPr>
            <w:tcW w:w="7230" w:type="dxa"/>
            <w:tcBorders>
              <w:top w:val="single" w:sz="8" w:space="0" w:color="4F81BD"/>
              <w:left w:val="nil"/>
              <w:bottom w:val="single" w:sz="8" w:space="0" w:color="4F81BD"/>
              <w:right w:val="nil"/>
            </w:tcBorders>
            <w:noWrap/>
            <w:vAlign w:val="bottom"/>
          </w:tcPr>
          <w:p w14:paraId="340B353B"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San José</w:t>
            </w:r>
          </w:p>
        </w:tc>
      </w:tr>
      <w:tr w:rsidR="005838F9" w:rsidRPr="002553D5" w14:paraId="31C52EEA" w14:textId="77777777" w:rsidTr="005838F9">
        <w:trPr>
          <w:trHeight w:val="249"/>
          <w:jc w:val="center"/>
        </w:trPr>
        <w:tc>
          <w:tcPr>
            <w:tcW w:w="1485" w:type="dxa"/>
            <w:tcBorders>
              <w:top w:val="single" w:sz="8" w:space="0" w:color="4F81BD"/>
              <w:bottom w:val="single" w:sz="8" w:space="0" w:color="4F81BD"/>
              <w:right w:val="nil"/>
            </w:tcBorders>
          </w:tcPr>
          <w:p w14:paraId="5668ED68"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12688301"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102</w:t>
            </w:r>
          </w:p>
        </w:tc>
        <w:tc>
          <w:tcPr>
            <w:tcW w:w="7230" w:type="dxa"/>
            <w:tcBorders>
              <w:top w:val="single" w:sz="8" w:space="0" w:color="4F81BD"/>
              <w:left w:val="nil"/>
              <w:bottom w:val="single" w:sz="8" w:space="0" w:color="4F81BD"/>
              <w:right w:val="nil"/>
            </w:tcBorders>
            <w:noWrap/>
            <w:vAlign w:val="bottom"/>
          </w:tcPr>
          <w:p w14:paraId="4E767722"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Escazú</w:t>
            </w:r>
          </w:p>
        </w:tc>
      </w:tr>
      <w:tr w:rsidR="005838F9" w:rsidRPr="002553D5" w14:paraId="06904431" w14:textId="77777777" w:rsidTr="005838F9">
        <w:trPr>
          <w:trHeight w:val="249"/>
          <w:jc w:val="center"/>
        </w:trPr>
        <w:tc>
          <w:tcPr>
            <w:tcW w:w="1485" w:type="dxa"/>
            <w:tcBorders>
              <w:top w:val="single" w:sz="8" w:space="0" w:color="4F81BD"/>
              <w:bottom w:val="single" w:sz="8" w:space="0" w:color="4F81BD"/>
              <w:right w:val="nil"/>
            </w:tcBorders>
          </w:tcPr>
          <w:p w14:paraId="74A59F7F"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10E4B8D6"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103</w:t>
            </w:r>
          </w:p>
        </w:tc>
        <w:tc>
          <w:tcPr>
            <w:tcW w:w="7230" w:type="dxa"/>
            <w:tcBorders>
              <w:top w:val="single" w:sz="8" w:space="0" w:color="4F81BD"/>
              <w:left w:val="nil"/>
              <w:bottom w:val="single" w:sz="8" w:space="0" w:color="4F81BD"/>
              <w:right w:val="nil"/>
            </w:tcBorders>
            <w:noWrap/>
            <w:vAlign w:val="bottom"/>
          </w:tcPr>
          <w:p w14:paraId="31939A39"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Desamparados</w:t>
            </w:r>
          </w:p>
        </w:tc>
      </w:tr>
      <w:tr w:rsidR="005838F9" w:rsidRPr="002553D5" w14:paraId="6E8F2D97" w14:textId="77777777" w:rsidTr="005838F9">
        <w:trPr>
          <w:trHeight w:val="249"/>
          <w:jc w:val="center"/>
        </w:trPr>
        <w:tc>
          <w:tcPr>
            <w:tcW w:w="1485" w:type="dxa"/>
            <w:tcBorders>
              <w:top w:val="single" w:sz="8" w:space="0" w:color="4F81BD"/>
              <w:bottom w:val="single" w:sz="8" w:space="0" w:color="4F81BD"/>
              <w:right w:val="nil"/>
            </w:tcBorders>
          </w:tcPr>
          <w:p w14:paraId="6794CA37"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521E8595"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104</w:t>
            </w:r>
          </w:p>
        </w:tc>
        <w:tc>
          <w:tcPr>
            <w:tcW w:w="7230" w:type="dxa"/>
            <w:tcBorders>
              <w:top w:val="single" w:sz="8" w:space="0" w:color="4F81BD"/>
              <w:left w:val="nil"/>
              <w:bottom w:val="single" w:sz="8" w:space="0" w:color="4F81BD"/>
              <w:right w:val="nil"/>
            </w:tcBorders>
            <w:noWrap/>
            <w:vAlign w:val="bottom"/>
          </w:tcPr>
          <w:p w14:paraId="77F78AA7"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Puriscal</w:t>
            </w:r>
          </w:p>
        </w:tc>
      </w:tr>
      <w:tr w:rsidR="005838F9" w:rsidRPr="002553D5" w14:paraId="067A704E" w14:textId="77777777" w:rsidTr="005838F9">
        <w:trPr>
          <w:trHeight w:val="249"/>
          <w:jc w:val="center"/>
        </w:trPr>
        <w:tc>
          <w:tcPr>
            <w:tcW w:w="1485" w:type="dxa"/>
            <w:tcBorders>
              <w:top w:val="single" w:sz="8" w:space="0" w:color="4F81BD"/>
              <w:bottom w:val="single" w:sz="8" w:space="0" w:color="4F81BD"/>
              <w:right w:val="nil"/>
            </w:tcBorders>
          </w:tcPr>
          <w:p w14:paraId="05D4DCB1"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522315E4"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105</w:t>
            </w:r>
          </w:p>
        </w:tc>
        <w:tc>
          <w:tcPr>
            <w:tcW w:w="7230" w:type="dxa"/>
            <w:tcBorders>
              <w:top w:val="single" w:sz="8" w:space="0" w:color="4F81BD"/>
              <w:left w:val="nil"/>
              <w:bottom w:val="single" w:sz="8" w:space="0" w:color="4F81BD"/>
              <w:right w:val="nil"/>
            </w:tcBorders>
            <w:noWrap/>
            <w:vAlign w:val="bottom"/>
          </w:tcPr>
          <w:p w14:paraId="270BB062"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Tarrazú</w:t>
            </w:r>
          </w:p>
        </w:tc>
      </w:tr>
      <w:tr w:rsidR="005838F9" w:rsidRPr="002553D5" w14:paraId="072747F0" w14:textId="77777777" w:rsidTr="005838F9">
        <w:trPr>
          <w:trHeight w:val="249"/>
          <w:jc w:val="center"/>
        </w:trPr>
        <w:tc>
          <w:tcPr>
            <w:tcW w:w="1485" w:type="dxa"/>
            <w:tcBorders>
              <w:top w:val="single" w:sz="8" w:space="0" w:color="4F81BD"/>
              <w:bottom w:val="single" w:sz="8" w:space="0" w:color="4F81BD"/>
              <w:right w:val="nil"/>
            </w:tcBorders>
          </w:tcPr>
          <w:p w14:paraId="22330581"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1A66DCF0"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106</w:t>
            </w:r>
          </w:p>
        </w:tc>
        <w:tc>
          <w:tcPr>
            <w:tcW w:w="7230" w:type="dxa"/>
            <w:tcBorders>
              <w:top w:val="single" w:sz="8" w:space="0" w:color="4F81BD"/>
              <w:left w:val="nil"/>
              <w:bottom w:val="single" w:sz="8" w:space="0" w:color="4F81BD"/>
              <w:right w:val="nil"/>
            </w:tcBorders>
            <w:noWrap/>
            <w:vAlign w:val="bottom"/>
          </w:tcPr>
          <w:p w14:paraId="7736AA11"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Aserrí</w:t>
            </w:r>
          </w:p>
        </w:tc>
      </w:tr>
      <w:tr w:rsidR="005838F9" w:rsidRPr="002553D5" w14:paraId="25D8495C" w14:textId="77777777" w:rsidTr="005838F9">
        <w:trPr>
          <w:trHeight w:val="249"/>
          <w:jc w:val="center"/>
        </w:trPr>
        <w:tc>
          <w:tcPr>
            <w:tcW w:w="1485" w:type="dxa"/>
            <w:tcBorders>
              <w:top w:val="single" w:sz="8" w:space="0" w:color="4F81BD"/>
              <w:bottom w:val="single" w:sz="8" w:space="0" w:color="4F81BD"/>
              <w:right w:val="nil"/>
            </w:tcBorders>
          </w:tcPr>
          <w:p w14:paraId="08FF7C1C"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4C49014F"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107</w:t>
            </w:r>
          </w:p>
        </w:tc>
        <w:tc>
          <w:tcPr>
            <w:tcW w:w="7230" w:type="dxa"/>
            <w:tcBorders>
              <w:top w:val="single" w:sz="8" w:space="0" w:color="4F81BD"/>
              <w:left w:val="nil"/>
              <w:bottom w:val="single" w:sz="8" w:space="0" w:color="4F81BD"/>
              <w:right w:val="nil"/>
            </w:tcBorders>
            <w:noWrap/>
            <w:vAlign w:val="bottom"/>
          </w:tcPr>
          <w:p w14:paraId="27C403F3"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Mora</w:t>
            </w:r>
          </w:p>
        </w:tc>
      </w:tr>
      <w:tr w:rsidR="005838F9" w:rsidRPr="002553D5" w14:paraId="327861BD" w14:textId="77777777" w:rsidTr="005838F9">
        <w:trPr>
          <w:trHeight w:val="249"/>
          <w:jc w:val="center"/>
        </w:trPr>
        <w:tc>
          <w:tcPr>
            <w:tcW w:w="1485" w:type="dxa"/>
            <w:tcBorders>
              <w:top w:val="single" w:sz="8" w:space="0" w:color="4F81BD"/>
              <w:bottom w:val="single" w:sz="8" w:space="0" w:color="4F81BD"/>
              <w:right w:val="nil"/>
            </w:tcBorders>
          </w:tcPr>
          <w:p w14:paraId="75831E38"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422B3557"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108</w:t>
            </w:r>
          </w:p>
        </w:tc>
        <w:tc>
          <w:tcPr>
            <w:tcW w:w="7230" w:type="dxa"/>
            <w:tcBorders>
              <w:top w:val="single" w:sz="8" w:space="0" w:color="4F81BD"/>
              <w:left w:val="nil"/>
              <w:bottom w:val="single" w:sz="8" w:space="0" w:color="4F81BD"/>
              <w:right w:val="nil"/>
            </w:tcBorders>
            <w:noWrap/>
            <w:vAlign w:val="bottom"/>
          </w:tcPr>
          <w:p w14:paraId="0EAA3322"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Goicoechea</w:t>
            </w:r>
          </w:p>
        </w:tc>
      </w:tr>
      <w:tr w:rsidR="005838F9" w:rsidRPr="002553D5" w14:paraId="096AA449" w14:textId="77777777" w:rsidTr="005838F9">
        <w:trPr>
          <w:trHeight w:val="249"/>
          <w:jc w:val="center"/>
        </w:trPr>
        <w:tc>
          <w:tcPr>
            <w:tcW w:w="1485" w:type="dxa"/>
            <w:tcBorders>
              <w:top w:val="single" w:sz="8" w:space="0" w:color="4F81BD"/>
              <w:bottom w:val="single" w:sz="8" w:space="0" w:color="4F81BD"/>
              <w:right w:val="nil"/>
            </w:tcBorders>
          </w:tcPr>
          <w:p w14:paraId="4F4A66F3"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745C6991"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109</w:t>
            </w:r>
          </w:p>
        </w:tc>
        <w:tc>
          <w:tcPr>
            <w:tcW w:w="7230" w:type="dxa"/>
            <w:tcBorders>
              <w:top w:val="single" w:sz="8" w:space="0" w:color="4F81BD"/>
              <w:left w:val="nil"/>
              <w:bottom w:val="single" w:sz="8" w:space="0" w:color="4F81BD"/>
              <w:right w:val="nil"/>
            </w:tcBorders>
            <w:noWrap/>
            <w:vAlign w:val="bottom"/>
          </w:tcPr>
          <w:p w14:paraId="184AD218"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Santa Ana</w:t>
            </w:r>
          </w:p>
        </w:tc>
      </w:tr>
      <w:tr w:rsidR="005838F9" w:rsidRPr="002553D5" w14:paraId="202534E4" w14:textId="77777777" w:rsidTr="005838F9">
        <w:trPr>
          <w:trHeight w:val="249"/>
          <w:jc w:val="center"/>
        </w:trPr>
        <w:tc>
          <w:tcPr>
            <w:tcW w:w="1485" w:type="dxa"/>
            <w:tcBorders>
              <w:top w:val="single" w:sz="8" w:space="0" w:color="4F81BD"/>
              <w:bottom w:val="single" w:sz="8" w:space="0" w:color="4F81BD"/>
              <w:right w:val="nil"/>
            </w:tcBorders>
          </w:tcPr>
          <w:p w14:paraId="5B2D3585"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706B2793"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110</w:t>
            </w:r>
          </w:p>
        </w:tc>
        <w:tc>
          <w:tcPr>
            <w:tcW w:w="7230" w:type="dxa"/>
            <w:tcBorders>
              <w:top w:val="single" w:sz="8" w:space="0" w:color="4F81BD"/>
              <w:left w:val="nil"/>
              <w:bottom w:val="single" w:sz="8" w:space="0" w:color="4F81BD"/>
              <w:right w:val="nil"/>
            </w:tcBorders>
            <w:noWrap/>
            <w:vAlign w:val="bottom"/>
          </w:tcPr>
          <w:p w14:paraId="59DA20B2"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Alajuelita</w:t>
            </w:r>
          </w:p>
        </w:tc>
      </w:tr>
      <w:tr w:rsidR="005838F9" w:rsidRPr="002553D5" w14:paraId="72682BDC" w14:textId="77777777" w:rsidTr="005838F9">
        <w:trPr>
          <w:trHeight w:val="249"/>
          <w:jc w:val="center"/>
        </w:trPr>
        <w:tc>
          <w:tcPr>
            <w:tcW w:w="1485" w:type="dxa"/>
            <w:tcBorders>
              <w:top w:val="single" w:sz="8" w:space="0" w:color="4F81BD"/>
              <w:bottom w:val="single" w:sz="8" w:space="0" w:color="4F81BD"/>
              <w:right w:val="nil"/>
            </w:tcBorders>
          </w:tcPr>
          <w:p w14:paraId="4E6ADBB4"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747B702A"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111</w:t>
            </w:r>
          </w:p>
        </w:tc>
        <w:tc>
          <w:tcPr>
            <w:tcW w:w="7230" w:type="dxa"/>
            <w:tcBorders>
              <w:top w:val="single" w:sz="8" w:space="0" w:color="4F81BD"/>
              <w:left w:val="nil"/>
              <w:bottom w:val="single" w:sz="8" w:space="0" w:color="4F81BD"/>
              <w:right w:val="nil"/>
            </w:tcBorders>
            <w:noWrap/>
            <w:vAlign w:val="bottom"/>
          </w:tcPr>
          <w:p w14:paraId="3E8AEB0D"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Vásquez de Coronado</w:t>
            </w:r>
          </w:p>
        </w:tc>
      </w:tr>
      <w:tr w:rsidR="005838F9" w:rsidRPr="002553D5" w14:paraId="21F70085" w14:textId="77777777" w:rsidTr="005838F9">
        <w:trPr>
          <w:trHeight w:val="249"/>
          <w:jc w:val="center"/>
        </w:trPr>
        <w:tc>
          <w:tcPr>
            <w:tcW w:w="1485" w:type="dxa"/>
            <w:tcBorders>
              <w:top w:val="single" w:sz="8" w:space="0" w:color="4F81BD"/>
              <w:bottom w:val="single" w:sz="8" w:space="0" w:color="4F81BD"/>
              <w:right w:val="nil"/>
            </w:tcBorders>
          </w:tcPr>
          <w:p w14:paraId="21678478"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1B51B8A7"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112</w:t>
            </w:r>
          </w:p>
        </w:tc>
        <w:tc>
          <w:tcPr>
            <w:tcW w:w="7230" w:type="dxa"/>
            <w:tcBorders>
              <w:top w:val="single" w:sz="8" w:space="0" w:color="4F81BD"/>
              <w:left w:val="nil"/>
              <w:bottom w:val="single" w:sz="8" w:space="0" w:color="4F81BD"/>
              <w:right w:val="nil"/>
            </w:tcBorders>
            <w:noWrap/>
            <w:vAlign w:val="bottom"/>
          </w:tcPr>
          <w:p w14:paraId="292595F7"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Acosta</w:t>
            </w:r>
          </w:p>
        </w:tc>
      </w:tr>
      <w:tr w:rsidR="005838F9" w:rsidRPr="002553D5" w14:paraId="32FCC17D" w14:textId="77777777" w:rsidTr="005838F9">
        <w:trPr>
          <w:trHeight w:val="249"/>
          <w:jc w:val="center"/>
        </w:trPr>
        <w:tc>
          <w:tcPr>
            <w:tcW w:w="1485" w:type="dxa"/>
            <w:tcBorders>
              <w:top w:val="single" w:sz="8" w:space="0" w:color="4F81BD"/>
              <w:bottom w:val="single" w:sz="8" w:space="0" w:color="4F81BD"/>
              <w:right w:val="nil"/>
            </w:tcBorders>
          </w:tcPr>
          <w:p w14:paraId="1BDBB55A"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56C8F8AA"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113</w:t>
            </w:r>
          </w:p>
        </w:tc>
        <w:tc>
          <w:tcPr>
            <w:tcW w:w="7230" w:type="dxa"/>
            <w:tcBorders>
              <w:top w:val="single" w:sz="8" w:space="0" w:color="4F81BD"/>
              <w:left w:val="nil"/>
              <w:bottom w:val="single" w:sz="8" w:space="0" w:color="4F81BD"/>
              <w:right w:val="nil"/>
            </w:tcBorders>
            <w:noWrap/>
            <w:vAlign w:val="bottom"/>
          </w:tcPr>
          <w:p w14:paraId="76F869B8"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Tibás</w:t>
            </w:r>
          </w:p>
        </w:tc>
      </w:tr>
      <w:tr w:rsidR="005838F9" w:rsidRPr="002553D5" w14:paraId="5CA9B531" w14:textId="77777777" w:rsidTr="005838F9">
        <w:trPr>
          <w:trHeight w:val="249"/>
          <w:jc w:val="center"/>
        </w:trPr>
        <w:tc>
          <w:tcPr>
            <w:tcW w:w="1485" w:type="dxa"/>
            <w:tcBorders>
              <w:top w:val="single" w:sz="8" w:space="0" w:color="4F81BD"/>
              <w:bottom w:val="single" w:sz="8" w:space="0" w:color="4F81BD"/>
              <w:right w:val="nil"/>
            </w:tcBorders>
          </w:tcPr>
          <w:p w14:paraId="2597A5D0"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45C0E864"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114</w:t>
            </w:r>
          </w:p>
        </w:tc>
        <w:tc>
          <w:tcPr>
            <w:tcW w:w="7230" w:type="dxa"/>
            <w:tcBorders>
              <w:top w:val="single" w:sz="8" w:space="0" w:color="4F81BD"/>
              <w:left w:val="nil"/>
              <w:bottom w:val="single" w:sz="8" w:space="0" w:color="4F81BD"/>
              <w:right w:val="nil"/>
            </w:tcBorders>
            <w:noWrap/>
            <w:vAlign w:val="bottom"/>
          </w:tcPr>
          <w:p w14:paraId="14A01747"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Moravia</w:t>
            </w:r>
          </w:p>
        </w:tc>
      </w:tr>
      <w:tr w:rsidR="005838F9" w:rsidRPr="002553D5" w14:paraId="73396B6B" w14:textId="77777777" w:rsidTr="005838F9">
        <w:trPr>
          <w:trHeight w:val="249"/>
          <w:jc w:val="center"/>
        </w:trPr>
        <w:tc>
          <w:tcPr>
            <w:tcW w:w="1485" w:type="dxa"/>
            <w:tcBorders>
              <w:top w:val="single" w:sz="8" w:space="0" w:color="4F81BD"/>
              <w:bottom w:val="single" w:sz="8" w:space="0" w:color="4F81BD"/>
              <w:right w:val="nil"/>
            </w:tcBorders>
          </w:tcPr>
          <w:p w14:paraId="7598EDB1"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06E397CA"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115</w:t>
            </w:r>
          </w:p>
        </w:tc>
        <w:tc>
          <w:tcPr>
            <w:tcW w:w="7230" w:type="dxa"/>
            <w:tcBorders>
              <w:top w:val="single" w:sz="8" w:space="0" w:color="4F81BD"/>
              <w:left w:val="nil"/>
              <w:bottom w:val="single" w:sz="8" w:space="0" w:color="4F81BD"/>
              <w:right w:val="nil"/>
            </w:tcBorders>
            <w:noWrap/>
            <w:vAlign w:val="bottom"/>
          </w:tcPr>
          <w:p w14:paraId="6442D6DB"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Montes de Oca</w:t>
            </w:r>
          </w:p>
        </w:tc>
      </w:tr>
      <w:tr w:rsidR="005838F9" w:rsidRPr="002553D5" w14:paraId="5C9B65C5" w14:textId="77777777" w:rsidTr="005838F9">
        <w:trPr>
          <w:trHeight w:val="249"/>
          <w:jc w:val="center"/>
        </w:trPr>
        <w:tc>
          <w:tcPr>
            <w:tcW w:w="1485" w:type="dxa"/>
            <w:tcBorders>
              <w:top w:val="single" w:sz="8" w:space="0" w:color="4F81BD"/>
              <w:bottom w:val="single" w:sz="8" w:space="0" w:color="4F81BD"/>
              <w:right w:val="nil"/>
            </w:tcBorders>
          </w:tcPr>
          <w:p w14:paraId="7CDADC3B"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733FC714"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116</w:t>
            </w:r>
          </w:p>
        </w:tc>
        <w:tc>
          <w:tcPr>
            <w:tcW w:w="7230" w:type="dxa"/>
            <w:tcBorders>
              <w:top w:val="single" w:sz="8" w:space="0" w:color="4F81BD"/>
              <w:left w:val="nil"/>
              <w:bottom w:val="single" w:sz="8" w:space="0" w:color="4F81BD"/>
              <w:right w:val="nil"/>
            </w:tcBorders>
            <w:noWrap/>
            <w:vAlign w:val="bottom"/>
          </w:tcPr>
          <w:p w14:paraId="70C55003"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Turrubares</w:t>
            </w:r>
          </w:p>
        </w:tc>
      </w:tr>
      <w:tr w:rsidR="005838F9" w:rsidRPr="002553D5" w14:paraId="33BE84BF" w14:textId="77777777" w:rsidTr="005838F9">
        <w:trPr>
          <w:trHeight w:val="249"/>
          <w:jc w:val="center"/>
        </w:trPr>
        <w:tc>
          <w:tcPr>
            <w:tcW w:w="1485" w:type="dxa"/>
            <w:tcBorders>
              <w:top w:val="single" w:sz="8" w:space="0" w:color="4F81BD"/>
              <w:bottom w:val="single" w:sz="8" w:space="0" w:color="4F81BD"/>
              <w:right w:val="nil"/>
            </w:tcBorders>
          </w:tcPr>
          <w:p w14:paraId="509C18F2"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0F75E8B7"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117</w:t>
            </w:r>
          </w:p>
        </w:tc>
        <w:tc>
          <w:tcPr>
            <w:tcW w:w="7230" w:type="dxa"/>
            <w:tcBorders>
              <w:top w:val="single" w:sz="8" w:space="0" w:color="4F81BD"/>
              <w:left w:val="nil"/>
              <w:bottom w:val="single" w:sz="8" w:space="0" w:color="4F81BD"/>
              <w:right w:val="nil"/>
            </w:tcBorders>
            <w:noWrap/>
            <w:vAlign w:val="bottom"/>
          </w:tcPr>
          <w:p w14:paraId="396D5E11"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Dota</w:t>
            </w:r>
          </w:p>
        </w:tc>
      </w:tr>
      <w:tr w:rsidR="005838F9" w:rsidRPr="002553D5" w14:paraId="68C89F2B" w14:textId="77777777" w:rsidTr="005838F9">
        <w:trPr>
          <w:trHeight w:val="249"/>
          <w:jc w:val="center"/>
        </w:trPr>
        <w:tc>
          <w:tcPr>
            <w:tcW w:w="1485" w:type="dxa"/>
            <w:tcBorders>
              <w:top w:val="single" w:sz="8" w:space="0" w:color="4F81BD"/>
              <w:bottom w:val="single" w:sz="8" w:space="0" w:color="4F81BD"/>
              <w:right w:val="nil"/>
            </w:tcBorders>
          </w:tcPr>
          <w:p w14:paraId="2EF773AC"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661D509E"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118</w:t>
            </w:r>
          </w:p>
        </w:tc>
        <w:tc>
          <w:tcPr>
            <w:tcW w:w="7230" w:type="dxa"/>
            <w:tcBorders>
              <w:top w:val="single" w:sz="8" w:space="0" w:color="4F81BD"/>
              <w:left w:val="nil"/>
              <w:bottom w:val="single" w:sz="8" w:space="0" w:color="4F81BD"/>
              <w:right w:val="nil"/>
            </w:tcBorders>
            <w:noWrap/>
            <w:vAlign w:val="bottom"/>
          </w:tcPr>
          <w:p w14:paraId="0DAAB403"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Currridabat</w:t>
            </w:r>
          </w:p>
        </w:tc>
      </w:tr>
      <w:tr w:rsidR="005838F9" w:rsidRPr="002553D5" w14:paraId="2D35208D" w14:textId="77777777" w:rsidTr="005838F9">
        <w:trPr>
          <w:trHeight w:val="249"/>
          <w:jc w:val="center"/>
        </w:trPr>
        <w:tc>
          <w:tcPr>
            <w:tcW w:w="1485" w:type="dxa"/>
            <w:tcBorders>
              <w:top w:val="single" w:sz="8" w:space="0" w:color="4F81BD"/>
              <w:bottom w:val="single" w:sz="8" w:space="0" w:color="4F81BD"/>
              <w:right w:val="nil"/>
            </w:tcBorders>
          </w:tcPr>
          <w:p w14:paraId="738F2AC8"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566925A7"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119</w:t>
            </w:r>
          </w:p>
        </w:tc>
        <w:tc>
          <w:tcPr>
            <w:tcW w:w="7230" w:type="dxa"/>
            <w:tcBorders>
              <w:top w:val="single" w:sz="8" w:space="0" w:color="4F81BD"/>
              <w:left w:val="nil"/>
              <w:bottom w:val="single" w:sz="8" w:space="0" w:color="4F81BD"/>
              <w:right w:val="nil"/>
            </w:tcBorders>
            <w:noWrap/>
            <w:vAlign w:val="bottom"/>
          </w:tcPr>
          <w:p w14:paraId="1AD66032"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Pérez Zeledón</w:t>
            </w:r>
          </w:p>
        </w:tc>
      </w:tr>
      <w:tr w:rsidR="005838F9" w:rsidRPr="002553D5" w14:paraId="70481C04" w14:textId="77777777" w:rsidTr="005838F9">
        <w:trPr>
          <w:trHeight w:val="249"/>
          <w:jc w:val="center"/>
        </w:trPr>
        <w:tc>
          <w:tcPr>
            <w:tcW w:w="1485" w:type="dxa"/>
            <w:tcBorders>
              <w:top w:val="single" w:sz="8" w:space="0" w:color="4F81BD"/>
              <w:bottom w:val="single" w:sz="8" w:space="0" w:color="4F81BD"/>
              <w:right w:val="nil"/>
            </w:tcBorders>
          </w:tcPr>
          <w:p w14:paraId="6A2E9883"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189DCAE2"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120</w:t>
            </w:r>
          </w:p>
        </w:tc>
        <w:tc>
          <w:tcPr>
            <w:tcW w:w="7230" w:type="dxa"/>
            <w:tcBorders>
              <w:top w:val="single" w:sz="8" w:space="0" w:color="4F81BD"/>
              <w:left w:val="nil"/>
              <w:bottom w:val="single" w:sz="8" w:space="0" w:color="4F81BD"/>
              <w:right w:val="nil"/>
            </w:tcBorders>
            <w:noWrap/>
            <w:vAlign w:val="bottom"/>
          </w:tcPr>
          <w:p w14:paraId="787D0C27"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León Cortés</w:t>
            </w:r>
          </w:p>
        </w:tc>
      </w:tr>
      <w:tr w:rsidR="005838F9" w:rsidRPr="002553D5" w14:paraId="0666E8A2" w14:textId="77777777" w:rsidTr="005838F9">
        <w:trPr>
          <w:trHeight w:val="249"/>
          <w:jc w:val="center"/>
        </w:trPr>
        <w:tc>
          <w:tcPr>
            <w:tcW w:w="1485" w:type="dxa"/>
            <w:tcBorders>
              <w:top w:val="single" w:sz="8" w:space="0" w:color="4F81BD"/>
              <w:bottom w:val="single" w:sz="8" w:space="0" w:color="4F81BD"/>
              <w:right w:val="nil"/>
            </w:tcBorders>
          </w:tcPr>
          <w:p w14:paraId="1967BC5E" w14:textId="77777777" w:rsidR="00DB34D0" w:rsidRPr="0062681E" w:rsidRDefault="00DB34D0" w:rsidP="00A17DE8">
            <w:pPr>
              <w:rPr>
                <w:rFonts w:asciiTheme="majorHAnsi" w:hAnsiTheme="majorHAnsi" w:cs="Calibri"/>
                <w:color w:val="000000"/>
                <w:sz w:val="22"/>
                <w:szCs w:val="22"/>
              </w:rPr>
            </w:pPr>
            <w:r w:rsidRPr="0062681E">
              <w:rPr>
                <w:rFonts w:asciiTheme="majorHAnsi" w:hAnsiTheme="majorHAnsi" w:cs="Calibri"/>
                <w:color w:val="000000"/>
                <w:sz w:val="22"/>
                <w:szCs w:val="22"/>
              </w:rPr>
              <w:t>Alajuela</w:t>
            </w:r>
          </w:p>
        </w:tc>
        <w:tc>
          <w:tcPr>
            <w:tcW w:w="1426" w:type="dxa"/>
            <w:tcBorders>
              <w:top w:val="single" w:sz="8" w:space="0" w:color="4F81BD"/>
              <w:bottom w:val="single" w:sz="8" w:space="0" w:color="4F81BD"/>
              <w:right w:val="nil"/>
            </w:tcBorders>
            <w:noWrap/>
            <w:vAlign w:val="bottom"/>
          </w:tcPr>
          <w:p w14:paraId="3BB21FD1"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201</w:t>
            </w:r>
          </w:p>
        </w:tc>
        <w:tc>
          <w:tcPr>
            <w:tcW w:w="7230" w:type="dxa"/>
            <w:tcBorders>
              <w:top w:val="single" w:sz="8" w:space="0" w:color="4F81BD"/>
              <w:left w:val="nil"/>
              <w:bottom w:val="single" w:sz="8" w:space="0" w:color="4F81BD"/>
              <w:right w:val="nil"/>
            </w:tcBorders>
            <w:noWrap/>
            <w:vAlign w:val="bottom"/>
          </w:tcPr>
          <w:p w14:paraId="3B7B5B36"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Alajuela</w:t>
            </w:r>
          </w:p>
        </w:tc>
      </w:tr>
      <w:tr w:rsidR="005838F9" w:rsidRPr="002553D5" w14:paraId="50EF39E0" w14:textId="77777777" w:rsidTr="005838F9">
        <w:trPr>
          <w:trHeight w:val="249"/>
          <w:jc w:val="center"/>
        </w:trPr>
        <w:tc>
          <w:tcPr>
            <w:tcW w:w="1485" w:type="dxa"/>
            <w:tcBorders>
              <w:top w:val="single" w:sz="8" w:space="0" w:color="4F81BD"/>
              <w:bottom w:val="single" w:sz="8" w:space="0" w:color="4F81BD"/>
              <w:right w:val="nil"/>
            </w:tcBorders>
          </w:tcPr>
          <w:p w14:paraId="34F7434D"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0CDDC082"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202</w:t>
            </w:r>
          </w:p>
        </w:tc>
        <w:tc>
          <w:tcPr>
            <w:tcW w:w="7230" w:type="dxa"/>
            <w:tcBorders>
              <w:top w:val="single" w:sz="8" w:space="0" w:color="4F81BD"/>
              <w:left w:val="nil"/>
              <w:bottom w:val="single" w:sz="8" w:space="0" w:color="4F81BD"/>
              <w:right w:val="nil"/>
            </w:tcBorders>
            <w:noWrap/>
            <w:vAlign w:val="bottom"/>
          </w:tcPr>
          <w:p w14:paraId="322F0568"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San Ramón</w:t>
            </w:r>
          </w:p>
        </w:tc>
      </w:tr>
      <w:tr w:rsidR="005838F9" w:rsidRPr="002553D5" w14:paraId="6D7C524B" w14:textId="77777777" w:rsidTr="005838F9">
        <w:trPr>
          <w:trHeight w:val="249"/>
          <w:jc w:val="center"/>
        </w:trPr>
        <w:tc>
          <w:tcPr>
            <w:tcW w:w="1485" w:type="dxa"/>
            <w:tcBorders>
              <w:top w:val="single" w:sz="8" w:space="0" w:color="4F81BD"/>
              <w:bottom w:val="single" w:sz="8" w:space="0" w:color="4F81BD"/>
              <w:right w:val="nil"/>
            </w:tcBorders>
          </w:tcPr>
          <w:p w14:paraId="048C3114"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1143728F"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203</w:t>
            </w:r>
          </w:p>
        </w:tc>
        <w:tc>
          <w:tcPr>
            <w:tcW w:w="7230" w:type="dxa"/>
            <w:tcBorders>
              <w:top w:val="single" w:sz="8" w:space="0" w:color="4F81BD"/>
              <w:left w:val="nil"/>
              <w:bottom w:val="single" w:sz="8" w:space="0" w:color="4F81BD"/>
              <w:right w:val="nil"/>
            </w:tcBorders>
            <w:noWrap/>
            <w:vAlign w:val="bottom"/>
          </w:tcPr>
          <w:p w14:paraId="638E8474"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Grecia</w:t>
            </w:r>
          </w:p>
        </w:tc>
      </w:tr>
      <w:tr w:rsidR="005838F9" w:rsidRPr="002553D5" w14:paraId="5AA6C6C4" w14:textId="77777777" w:rsidTr="005838F9">
        <w:trPr>
          <w:trHeight w:val="249"/>
          <w:jc w:val="center"/>
        </w:trPr>
        <w:tc>
          <w:tcPr>
            <w:tcW w:w="1485" w:type="dxa"/>
            <w:tcBorders>
              <w:top w:val="single" w:sz="8" w:space="0" w:color="4F81BD"/>
              <w:bottom w:val="single" w:sz="8" w:space="0" w:color="4F81BD"/>
              <w:right w:val="nil"/>
            </w:tcBorders>
          </w:tcPr>
          <w:p w14:paraId="556E06A0"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7900F9DE"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204</w:t>
            </w:r>
          </w:p>
        </w:tc>
        <w:tc>
          <w:tcPr>
            <w:tcW w:w="7230" w:type="dxa"/>
            <w:tcBorders>
              <w:top w:val="single" w:sz="8" w:space="0" w:color="4F81BD"/>
              <w:left w:val="nil"/>
              <w:bottom w:val="single" w:sz="8" w:space="0" w:color="4F81BD"/>
              <w:right w:val="nil"/>
            </w:tcBorders>
            <w:noWrap/>
            <w:vAlign w:val="bottom"/>
          </w:tcPr>
          <w:p w14:paraId="357EC05F"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San Mateo</w:t>
            </w:r>
          </w:p>
        </w:tc>
      </w:tr>
      <w:tr w:rsidR="005838F9" w:rsidRPr="002553D5" w14:paraId="4858876C" w14:textId="77777777" w:rsidTr="005838F9">
        <w:trPr>
          <w:trHeight w:val="249"/>
          <w:jc w:val="center"/>
        </w:trPr>
        <w:tc>
          <w:tcPr>
            <w:tcW w:w="1485" w:type="dxa"/>
            <w:tcBorders>
              <w:top w:val="single" w:sz="8" w:space="0" w:color="4F81BD"/>
              <w:bottom w:val="single" w:sz="8" w:space="0" w:color="4F81BD"/>
              <w:right w:val="nil"/>
            </w:tcBorders>
          </w:tcPr>
          <w:p w14:paraId="4B242744"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45034248"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205</w:t>
            </w:r>
          </w:p>
        </w:tc>
        <w:tc>
          <w:tcPr>
            <w:tcW w:w="7230" w:type="dxa"/>
            <w:tcBorders>
              <w:top w:val="single" w:sz="8" w:space="0" w:color="4F81BD"/>
              <w:left w:val="nil"/>
              <w:bottom w:val="single" w:sz="8" w:space="0" w:color="4F81BD"/>
              <w:right w:val="nil"/>
            </w:tcBorders>
            <w:noWrap/>
            <w:vAlign w:val="bottom"/>
          </w:tcPr>
          <w:p w14:paraId="2912912F"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Atenas</w:t>
            </w:r>
          </w:p>
        </w:tc>
      </w:tr>
      <w:tr w:rsidR="005838F9" w:rsidRPr="002553D5" w14:paraId="55A2CD14" w14:textId="77777777" w:rsidTr="005838F9">
        <w:trPr>
          <w:trHeight w:val="249"/>
          <w:jc w:val="center"/>
        </w:trPr>
        <w:tc>
          <w:tcPr>
            <w:tcW w:w="1485" w:type="dxa"/>
            <w:tcBorders>
              <w:top w:val="single" w:sz="8" w:space="0" w:color="4F81BD"/>
              <w:bottom w:val="single" w:sz="8" w:space="0" w:color="4F81BD"/>
              <w:right w:val="nil"/>
            </w:tcBorders>
          </w:tcPr>
          <w:p w14:paraId="075021CA"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282CF6E9"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206</w:t>
            </w:r>
          </w:p>
        </w:tc>
        <w:tc>
          <w:tcPr>
            <w:tcW w:w="7230" w:type="dxa"/>
            <w:tcBorders>
              <w:top w:val="single" w:sz="8" w:space="0" w:color="4F81BD"/>
              <w:left w:val="nil"/>
              <w:bottom w:val="single" w:sz="8" w:space="0" w:color="4F81BD"/>
              <w:right w:val="nil"/>
            </w:tcBorders>
            <w:noWrap/>
            <w:vAlign w:val="bottom"/>
          </w:tcPr>
          <w:p w14:paraId="600908C8"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Naranjo</w:t>
            </w:r>
          </w:p>
        </w:tc>
      </w:tr>
      <w:tr w:rsidR="005838F9" w:rsidRPr="002553D5" w14:paraId="66684CE4" w14:textId="77777777" w:rsidTr="005838F9">
        <w:trPr>
          <w:trHeight w:val="249"/>
          <w:jc w:val="center"/>
        </w:trPr>
        <w:tc>
          <w:tcPr>
            <w:tcW w:w="1485" w:type="dxa"/>
            <w:tcBorders>
              <w:top w:val="single" w:sz="8" w:space="0" w:color="4F81BD"/>
              <w:bottom w:val="single" w:sz="8" w:space="0" w:color="4F81BD"/>
              <w:right w:val="nil"/>
            </w:tcBorders>
          </w:tcPr>
          <w:p w14:paraId="61A24BBC"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2A40527A"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207</w:t>
            </w:r>
          </w:p>
        </w:tc>
        <w:tc>
          <w:tcPr>
            <w:tcW w:w="7230" w:type="dxa"/>
            <w:tcBorders>
              <w:top w:val="single" w:sz="8" w:space="0" w:color="4F81BD"/>
              <w:left w:val="nil"/>
              <w:bottom w:val="single" w:sz="8" w:space="0" w:color="4F81BD"/>
              <w:right w:val="nil"/>
            </w:tcBorders>
            <w:noWrap/>
            <w:vAlign w:val="bottom"/>
          </w:tcPr>
          <w:p w14:paraId="00A8CA5F"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Palmares</w:t>
            </w:r>
          </w:p>
        </w:tc>
      </w:tr>
      <w:tr w:rsidR="005838F9" w:rsidRPr="002553D5" w14:paraId="4FF81D6D" w14:textId="77777777" w:rsidTr="005838F9">
        <w:trPr>
          <w:trHeight w:val="249"/>
          <w:jc w:val="center"/>
        </w:trPr>
        <w:tc>
          <w:tcPr>
            <w:tcW w:w="1485" w:type="dxa"/>
            <w:tcBorders>
              <w:top w:val="single" w:sz="8" w:space="0" w:color="4F81BD"/>
              <w:bottom w:val="single" w:sz="8" w:space="0" w:color="4F81BD"/>
              <w:right w:val="nil"/>
            </w:tcBorders>
          </w:tcPr>
          <w:p w14:paraId="4A5AB161"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1453A06C"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208</w:t>
            </w:r>
          </w:p>
        </w:tc>
        <w:tc>
          <w:tcPr>
            <w:tcW w:w="7230" w:type="dxa"/>
            <w:tcBorders>
              <w:top w:val="single" w:sz="8" w:space="0" w:color="4F81BD"/>
              <w:left w:val="nil"/>
              <w:bottom w:val="single" w:sz="8" w:space="0" w:color="4F81BD"/>
              <w:right w:val="nil"/>
            </w:tcBorders>
            <w:noWrap/>
            <w:vAlign w:val="bottom"/>
          </w:tcPr>
          <w:p w14:paraId="673DFBF7"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Poás</w:t>
            </w:r>
          </w:p>
        </w:tc>
      </w:tr>
      <w:tr w:rsidR="005838F9" w:rsidRPr="002553D5" w14:paraId="158859A9" w14:textId="77777777" w:rsidTr="005838F9">
        <w:trPr>
          <w:trHeight w:val="249"/>
          <w:jc w:val="center"/>
        </w:trPr>
        <w:tc>
          <w:tcPr>
            <w:tcW w:w="1485" w:type="dxa"/>
            <w:tcBorders>
              <w:top w:val="single" w:sz="8" w:space="0" w:color="4F81BD"/>
              <w:bottom w:val="single" w:sz="8" w:space="0" w:color="4F81BD"/>
              <w:right w:val="nil"/>
            </w:tcBorders>
          </w:tcPr>
          <w:p w14:paraId="7C8DD19C"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67AF46E7"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209</w:t>
            </w:r>
          </w:p>
        </w:tc>
        <w:tc>
          <w:tcPr>
            <w:tcW w:w="7230" w:type="dxa"/>
            <w:tcBorders>
              <w:top w:val="single" w:sz="8" w:space="0" w:color="4F81BD"/>
              <w:left w:val="nil"/>
              <w:bottom w:val="single" w:sz="8" w:space="0" w:color="4F81BD"/>
              <w:right w:val="nil"/>
            </w:tcBorders>
            <w:noWrap/>
            <w:vAlign w:val="bottom"/>
          </w:tcPr>
          <w:p w14:paraId="4A400839"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Orotina</w:t>
            </w:r>
          </w:p>
        </w:tc>
      </w:tr>
      <w:tr w:rsidR="005838F9" w:rsidRPr="002553D5" w14:paraId="0ADA5A93" w14:textId="77777777" w:rsidTr="005838F9">
        <w:trPr>
          <w:trHeight w:val="249"/>
          <w:jc w:val="center"/>
        </w:trPr>
        <w:tc>
          <w:tcPr>
            <w:tcW w:w="1485" w:type="dxa"/>
            <w:tcBorders>
              <w:top w:val="single" w:sz="8" w:space="0" w:color="4F81BD"/>
              <w:bottom w:val="single" w:sz="8" w:space="0" w:color="4F81BD"/>
              <w:right w:val="nil"/>
            </w:tcBorders>
          </w:tcPr>
          <w:p w14:paraId="2AE471E7"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18F265AA"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210</w:t>
            </w:r>
          </w:p>
        </w:tc>
        <w:tc>
          <w:tcPr>
            <w:tcW w:w="7230" w:type="dxa"/>
            <w:tcBorders>
              <w:top w:val="single" w:sz="8" w:space="0" w:color="4F81BD"/>
              <w:left w:val="nil"/>
              <w:bottom w:val="single" w:sz="8" w:space="0" w:color="4F81BD"/>
              <w:right w:val="nil"/>
            </w:tcBorders>
            <w:noWrap/>
            <w:vAlign w:val="bottom"/>
          </w:tcPr>
          <w:p w14:paraId="2632EDD2"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San Carlos</w:t>
            </w:r>
          </w:p>
        </w:tc>
      </w:tr>
      <w:tr w:rsidR="005838F9" w:rsidRPr="002553D5" w14:paraId="31861F2B" w14:textId="77777777" w:rsidTr="005838F9">
        <w:trPr>
          <w:trHeight w:val="249"/>
          <w:jc w:val="center"/>
        </w:trPr>
        <w:tc>
          <w:tcPr>
            <w:tcW w:w="1485" w:type="dxa"/>
            <w:tcBorders>
              <w:top w:val="single" w:sz="8" w:space="0" w:color="4F81BD"/>
              <w:bottom w:val="single" w:sz="8" w:space="0" w:color="4F81BD"/>
              <w:right w:val="nil"/>
            </w:tcBorders>
          </w:tcPr>
          <w:p w14:paraId="75D15F3D"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7C3F9CF2"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211</w:t>
            </w:r>
          </w:p>
        </w:tc>
        <w:tc>
          <w:tcPr>
            <w:tcW w:w="7230" w:type="dxa"/>
            <w:tcBorders>
              <w:top w:val="single" w:sz="8" w:space="0" w:color="4F81BD"/>
              <w:left w:val="nil"/>
              <w:bottom w:val="single" w:sz="8" w:space="0" w:color="4F81BD"/>
              <w:right w:val="nil"/>
            </w:tcBorders>
            <w:noWrap/>
            <w:vAlign w:val="bottom"/>
          </w:tcPr>
          <w:p w14:paraId="2F74DE6F"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Alfaro Ruíz</w:t>
            </w:r>
          </w:p>
        </w:tc>
      </w:tr>
      <w:tr w:rsidR="005838F9" w:rsidRPr="002553D5" w14:paraId="47B37DB1" w14:textId="77777777" w:rsidTr="005838F9">
        <w:trPr>
          <w:trHeight w:val="249"/>
          <w:jc w:val="center"/>
        </w:trPr>
        <w:tc>
          <w:tcPr>
            <w:tcW w:w="1485" w:type="dxa"/>
            <w:tcBorders>
              <w:top w:val="single" w:sz="8" w:space="0" w:color="4F81BD"/>
              <w:bottom w:val="single" w:sz="8" w:space="0" w:color="4F81BD"/>
              <w:right w:val="nil"/>
            </w:tcBorders>
          </w:tcPr>
          <w:p w14:paraId="01667C1B"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53B3D639"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212</w:t>
            </w:r>
          </w:p>
        </w:tc>
        <w:tc>
          <w:tcPr>
            <w:tcW w:w="7230" w:type="dxa"/>
            <w:tcBorders>
              <w:top w:val="single" w:sz="8" w:space="0" w:color="4F81BD"/>
              <w:left w:val="nil"/>
              <w:bottom w:val="single" w:sz="8" w:space="0" w:color="4F81BD"/>
              <w:right w:val="nil"/>
            </w:tcBorders>
            <w:noWrap/>
            <w:vAlign w:val="bottom"/>
          </w:tcPr>
          <w:p w14:paraId="352E2E50"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Valverde Vega</w:t>
            </w:r>
          </w:p>
        </w:tc>
      </w:tr>
      <w:tr w:rsidR="005838F9" w:rsidRPr="002553D5" w14:paraId="5E708061" w14:textId="77777777" w:rsidTr="005838F9">
        <w:trPr>
          <w:trHeight w:val="249"/>
          <w:jc w:val="center"/>
        </w:trPr>
        <w:tc>
          <w:tcPr>
            <w:tcW w:w="1485" w:type="dxa"/>
            <w:tcBorders>
              <w:top w:val="single" w:sz="8" w:space="0" w:color="4F81BD"/>
              <w:bottom w:val="single" w:sz="8" w:space="0" w:color="4F81BD"/>
              <w:right w:val="nil"/>
            </w:tcBorders>
          </w:tcPr>
          <w:p w14:paraId="4BE9C5D8"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6257C170"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213</w:t>
            </w:r>
          </w:p>
        </w:tc>
        <w:tc>
          <w:tcPr>
            <w:tcW w:w="7230" w:type="dxa"/>
            <w:tcBorders>
              <w:top w:val="single" w:sz="8" w:space="0" w:color="4F81BD"/>
              <w:left w:val="nil"/>
              <w:bottom w:val="single" w:sz="8" w:space="0" w:color="4F81BD"/>
              <w:right w:val="nil"/>
            </w:tcBorders>
            <w:noWrap/>
            <w:vAlign w:val="bottom"/>
          </w:tcPr>
          <w:p w14:paraId="5BA4DAF3"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Upala</w:t>
            </w:r>
          </w:p>
        </w:tc>
      </w:tr>
      <w:tr w:rsidR="005838F9" w:rsidRPr="002553D5" w14:paraId="287E10BF" w14:textId="77777777" w:rsidTr="005838F9">
        <w:trPr>
          <w:trHeight w:val="249"/>
          <w:jc w:val="center"/>
        </w:trPr>
        <w:tc>
          <w:tcPr>
            <w:tcW w:w="1485" w:type="dxa"/>
            <w:tcBorders>
              <w:top w:val="single" w:sz="8" w:space="0" w:color="4F81BD"/>
              <w:bottom w:val="single" w:sz="8" w:space="0" w:color="4F81BD"/>
              <w:right w:val="nil"/>
            </w:tcBorders>
          </w:tcPr>
          <w:p w14:paraId="1CF9FCDB"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3D661B73"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214</w:t>
            </w:r>
          </w:p>
        </w:tc>
        <w:tc>
          <w:tcPr>
            <w:tcW w:w="7230" w:type="dxa"/>
            <w:tcBorders>
              <w:top w:val="single" w:sz="8" w:space="0" w:color="4F81BD"/>
              <w:left w:val="nil"/>
              <w:bottom w:val="single" w:sz="8" w:space="0" w:color="4F81BD"/>
              <w:right w:val="nil"/>
            </w:tcBorders>
            <w:noWrap/>
            <w:vAlign w:val="bottom"/>
          </w:tcPr>
          <w:p w14:paraId="1137E5F8"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Los Chiles</w:t>
            </w:r>
          </w:p>
        </w:tc>
      </w:tr>
      <w:tr w:rsidR="005838F9" w:rsidRPr="002553D5" w14:paraId="72935797" w14:textId="77777777" w:rsidTr="005838F9">
        <w:trPr>
          <w:trHeight w:val="249"/>
          <w:jc w:val="center"/>
        </w:trPr>
        <w:tc>
          <w:tcPr>
            <w:tcW w:w="1485" w:type="dxa"/>
            <w:tcBorders>
              <w:top w:val="single" w:sz="8" w:space="0" w:color="4F81BD"/>
              <w:bottom w:val="single" w:sz="8" w:space="0" w:color="4F81BD"/>
              <w:right w:val="nil"/>
            </w:tcBorders>
          </w:tcPr>
          <w:p w14:paraId="075524F7"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6877C655"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215</w:t>
            </w:r>
          </w:p>
        </w:tc>
        <w:tc>
          <w:tcPr>
            <w:tcW w:w="7230" w:type="dxa"/>
            <w:tcBorders>
              <w:top w:val="single" w:sz="8" w:space="0" w:color="4F81BD"/>
              <w:left w:val="nil"/>
              <w:bottom w:val="single" w:sz="8" w:space="0" w:color="4F81BD"/>
              <w:right w:val="nil"/>
            </w:tcBorders>
            <w:noWrap/>
            <w:vAlign w:val="bottom"/>
          </w:tcPr>
          <w:p w14:paraId="5600AA55"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Guatuso</w:t>
            </w:r>
          </w:p>
        </w:tc>
      </w:tr>
      <w:tr w:rsidR="002B43B9" w:rsidRPr="002553D5" w14:paraId="312B9046" w14:textId="77777777" w:rsidTr="005838F9">
        <w:trPr>
          <w:trHeight w:val="249"/>
          <w:jc w:val="center"/>
        </w:trPr>
        <w:tc>
          <w:tcPr>
            <w:tcW w:w="1485" w:type="dxa"/>
            <w:tcBorders>
              <w:top w:val="single" w:sz="8" w:space="0" w:color="4F81BD"/>
              <w:bottom w:val="single" w:sz="8" w:space="0" w:color="4F81BD"/>
              <w:right w:val="nil"/>
            </w:tcBorders>
          </w:tcPr>
          <w:p w14:paraId="19943E75" w14:textId="77777777" w:rsidR="002B43B9" w:rsidRPr="0062681E" w:rsidRDefault="002B43B9" w:rsidP="00DB34D0">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672CD90E" w14:textId="77777777" w:rsidR="002B43B9" w:rsidRPr="0062681E" w:rsidRDefault="002B43B9">
            <w:pPr>
              <w:jc w:val="center"/>
              <w:rPr>
                <w:rFonts w:asciiTheme="majorHAnsi" w:hAnsiTheme="majorHAnsi" w:cs="Calibri"/>
                <w:color w:val="000000"/>
                <w:sz w:val="22"/>
                <w:szCs w:val="22"/>
              </w:rPr>
            </w:pPr>
            <w:r>
              <w:rPr>
                <w:rFonts w:asciiTheme="majorHAnsi" w:hAnsiTheme="majorHAnsi" w:cs="Calibri"/>
                <w:color w:val="000000"/>
                <w:sz w:val="22"/>
                <w:szCs w:val="22"/>
              </w:rPr>
              <w:t>216</w:t>
            </w:r>
          </w:p>
        </w:tc>
        <w:tc>
          <w:tcPr>
            <w:tcW w:w="7230" w:type="dxa"/>
            <w:tcBorders>
              <w:top w:val="single" w:sz="8" w:space="0" w:color="4F81BD"/>
              <w:left w:val="nil"/>
              <w:bottom w:val="single" w:sz="8" w:space="0" w:color="4F81BD"/>
              <w:right w:val="nil"/>
            </w:tcBorders>
            <w:noWrap/>
            <w:vAlign w:val="bottom"/>
          </w:tcPr>
          <w:p w14:paraId="3E8FE406" w14:textId="77777777" w:rsidR="002B43B9" w:rsidRPr="0062681E" w:rsidRDefault="002B43B9">
            <w:pPr>
              <w:rPr>
                <w:rFonts w:asciiTheme="majorHAnsi" w:hAnsiTheme="majorHAnsi" w:cs="Calibri"/>
                <w:color w:val="000000"/>
                <w:sz w:val="22"/>
                <w:szCs w:val="22"/>
              </w:rPr>
            </w:pPr>
            <w:r>
              <w:rPr>
                <w:rFonts w:asciiTheme="majorHAnsi" w:hAnsiTheme="majorHAnsi" w:cs="Calibri"/>
                <w:color w:val="000000"/>
                <w:sz w:val="22"/>
                <w:szCs w:val="22"/>
              </w:rPr>
              <w:t>Río Cuarto</w:t>
            </w:r>
          </w:p>
        </w:tc>
      </w:tr>
      <w:tr w:rsidR="005838F9" w:rsidRPr="002553D5" w14:paraId="7D2EF933" w14:textId="77777777" w:rsidTr="005838F9">
        <w:trPr>
          <w:trHeight w:val="249"/>
          <w:jc w:val="center"/>
        </w:trPr>
        <w:tc>
          <w:tcPr>
            <w:tcW w:w="1485" w:type="dxa"/>
            <w:tcBorders>
              <w:top w:val="single" w:sz="8" w:space="0" w:color="4F81BD"/>
              <w:bottom w:val="single" w:sz="8" w:space="0" w:color="4F81BD"/>
              <w:right w:val="nil"/>
            </w:tcBorders>
          </w:tcPr>
          <w:p w14:paraId="6F4A9BF4" w14:textId="77777777" w:rsidR="00DB34D0" w:rsidRPr="0062681E" w:rsidRDefault="00DB34D0" w:rsidP="00DB34D0">
            <w:pPr>
              <w:rPr>
                <w:rFonts w:asciiTheme="majorHAnsi" w:hAnsiTheme="majorHAnsi" w:cs="Calibri"/>
                <w:color w:val="000000"/>
                <w:sz w:val="22"/>
                <w:szCs w:val="22"/>
              </w:rPr>
            </w:pPr>
            <w:r w:rsidRPr="0062681E">
              <w:rPr>
                <w:rFonts w:asciiTheme="majorHAnsi" w:hAnsiTheme="majorHAnsi" w:cs="Calibri"/>
                <w:color w:val="000000"/>
                <w:sz w:val="22"/>
                <w:szCs w:val="22"/>
              </w:rPr>
              <w:t>Cartago</w:t>
            </w:r>
          </w:p>
        </w:tc>
        <w:tc>
          <w:tcPr>
            <w:tcW w:w="1426" w:type="dxa"/>
            <w:tcBorders>
              <w:top w:val="single" w:sz="8" w:space="0" w:color="4F81BD"/>
              <w:bottom w:val="single" w:sz="8" w:space="0" w:color="4F81BD"/>
              <w:right w:val="nil"/>
            </w:tcBorders>
            <w:noWrap/>
            <w:vAlign w:val="bottom"/>
          </w:tcPr>
          <w:p w14:paraId="1C4DC745"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301</w:t>
            </w:r>
          </w:p>
        </w:tc>
        <w:tc>
          <w:tcPr>
            <w:tcW w:w="7230" w:type="dxa"/>
            <w:tcBorders>
              <w:top w:val="single" w:sz="8" w:space="0" w:color="4F81BD"/>
              <w:left w:val="nil"/>
              <w:bottom w:val="single" w:sz="8" w:space="0" w:color="4F81BD"/>
              <w:right w:val="nil"/>
            </w:tcBorders>
            <w:noWrap/>
            <w:vAlign w:val="bottom"/>
          </w:tcPr>
          <w:p w14:paraId="6EE25DA2"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Cartago</w:t>
            </w:r>
          </w:p>
        </w:tc>
      </w:tr>
      <w:tr w:rsidR="005838F9" w:rsidRPr="002553D5" w14:paraId="2B347EE2" w14:textId="77777777" w:rsidTr="005838F9">
        <w:trPr>
          <w:trHeight w:val="249"/>
          <w:jc w:val="center"/>
        </w:trPr>
        <w:tc>
          <w:tcPr>
            <w:tcW w:w="1485" w:type="dxa"/>
            <w:tcBorders>
              <w:top w:val="single" w:sz="8" w:space="0" w:color="4F81BD"/>
              <w:bottom w:val="single" w:sz="8" w:space="0" w:color="4F81BD"/>
              <w:right w:val="nil"/>
            </w:tcBorders>
          </w:tcPr>
          <w:p w14:paraId="0E1B025B"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3D361508"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302</w:t>
            </w:r>
          </w:p>
        </w:tc>
        <w:tc>
          <w:tcPr>
            <w:tcW w:w="7230" w:type="dxa"/>
            <w:tcBorders>
              <w:top w:val="single" w:sz="8" w:space="0" w:color="4F81BD"/>
              <w:left w:val="nil"/>
              <w:bottom w:val="single" w:sz="8" w:space="0" w:color="4F81BD"/>
              <w:right w:val="nil"/>
            </w:tcBorders>
            <w:noWrap/>
            <w:vAlign w:val="bottom"/>
          </w:tcPr>
          <w:p w14:paraId="5ED1A1AE"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Paraíso</w:t>
            </w:r>
          </w:p>
        </w:tc>
      </w:tr>
      <w:tr w:rsidR="005838F9" w:rsidRPr="002553D5" w14:paraId="2F93FEE5" w14:textId="77777777" w:rsidTr="005838F9">
        <w:trPr>
          <w:trHeight w:val="249"/>
          <w:jc w:val="center"/>
        </w:trPr>
        <w:tc>
          <w:tcPr>
            <w:tcW w:w="1485" w:type="dxa"/>
            <w:tcBorders>
              <w:top w:val="single" w:sz="8" w:space="0" w:color="4F81BD"/>
              <w:bottom w:val="single" w:sz="8" w:space="0" w:color="4F81BD"/>
              <w:right w:val="nil"/>
            </w:tcBorders>
          </w:tcPr>
          <w:p w14:paraId="17F46272"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157167B0"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303</w:t>
            </w:r>
          </w:p>
        </w:tc>
        <w:tc>
          <w:tcPr>
            <w:tcW w:w="7230" w:type="dxa"/>
            <w:tcBorders>
              <w:top w:val="single" w:sz="8" w:space="0" w:color="4F81BD"/>
              <w:left w:val="nil"/>
              <w:bottom w:val="single" w:sz="8" w:space="0" w:color="4F81BD"/>
              <w:right w:val="nil"/>
            </w:tcBorders>
            <w:noWrap/>
            <w:vAlign w:val="bottom"/>
          </w:tcPr>
          <w:p w14:paraId="3AA38E39"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La Unión</w:t>
            </w:r>
          </w:p>
        </w:tc>
      </w:tr>
      <w:tr w:rsidR="005838F9" w:rsidRPr="002553D5" w14:paraId="39E2FA66" w14:textId="77777777" w:rsidTr="005838F9">
        <w:trPr>
          <w:trHeight w:val="249"/>
          <w:jc w:val="center"/>
        </w:trPr>
        <w:tc>
          <w:tcPr>
            <w:tcW w:w="1485" w:type="dxa"/>
            <w:tcBorders>
              <w:top w:val="single" w:sz="8" w:space="0" w:color="4F81BD"/>
              <w:bottom w:val="single" w:sz="8" w:space="0" w:color="4F81BD"/>
              <w:right w:val="nil"/>
            </w:tcBorders>
          </w:tcPr>
          <w:p w14:paraId="5BA65707"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17659E75"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304</w:t>
            </w:r>
          </w:p>
        </w:tc>
        <w:tc>
          <w:tcPr>
            <w:tcW w:w="7230" w:type="dxa"/>
            <w:tcBorders>
              <w:top w:val="single" w:sz="8" w:space="0" w:color="4F81BD"/>
              <w:left w:val="nil"/>
              <w:bottom w:val="single" w:sz="8" w:space="0" w:color="4F81BD"/>
              <w:right w:val="nil"/>
            </w:tcBorders>
            <w:noWrap/>
            <w:vAlign w:val="bottom"/>
          </w:tcPr>
          <w:p w14:paraId="307CAC19"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Jiménez</w:t>
            </w:r>
          </w:p>
        </w:tc>
      </w:tr>
      <w:tr w:rsidR="005838F9" w:rsidRPr="002553D5" w14:paraId="493986BF" w14:textId="77777777" w:rsidTr="005838F9">
        <w:trPr>
          <w:trHeight w:val="249"/>
          <w:jc w:val="center"/>
        </w:trPr>
        <w:tc>
          <w:tcPr>
            <w:tcW w:w="1485" w:type="dxa"/>
            <w:tcBorders>
              <w:top w:val="single" w:sz="8" w:space="0" w:color="4F81BD"/>
              <w:bottom w:val="single" w:sz="8" w:space="0" w:color="4F81BD"/>
              <w:right w:val="nil"/>
            </w:tcBorders>
          </w:tcPr>
          <w:p w14:paraId="53ACE130"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2A47C8E1"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305</w:t>
            </w:r>
          </w:p>
        </w:tc>
        <w:tc>
          <w:tcPr>
            <w:tcW w:w="7230" w:type="dxa"/>
            <w:tcBorders>
              <w:top w:val="single" w:sz="8" w:space="0" w:color="4F81BD"/>
              <w:left w:val="nil"/>
              <w:bottom w:val="single" w:sz="8" w:space="0" w:color="4F81BD"/>
              <w:right w:val="nil"/>
            </w:tcBorders>
            <w:noWrap/>
            <w:vAlign w:val="bottom"/>
          </w:tcPr>
          <w:p w14:paraId="1EF21C6F"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Turrialba</w:t>
            </w:r>
          </w:p>
        </w:tc>
      </w:tr>
      <w:tr w:rsidR="005838F9" w:rsidRPr="002553D5" w14:paraId="1918486B" w14:textId="77777777" w:rsidTr="005838F9">
        <w:trPr>
          <w:trHeight w:val="249"/>
          <w:jc w:val="center"/>
        </w:trPr>
        <w:tc>
          <w:tcPr>
            <w:tcW w:w="1485" w:type="dxa"/>
            <w:tcBorders>
              <w:top w:val="single" w:sz="8" w:space="0" w:color="4F81BD"/>
              <w:bottom w:val="single" w:sz="8" w:space="0" w:color="4F81BD"/>
              <w:right w:val="nil"/>
            </w:tcBorders>
          </w:tcPr>
          <w:p w14:paraId="3EF31E9C"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0FEA1C9E"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306</w:t>
            </w:r>
          </w:p>
        </w:tc>
        <w:tc>
          <w:tcPr>
            <w:tcW w:w="7230" w:type="dxa"/>
            <w:tcBorders>
              <w:top w:val="single" w:sz="8" w:space="0" w:color="4F81BD"/>
              <w:left w:val="nil"/>
              <w:bottom w:val="single" w:sz="8" w:space="0" w:color="4F81BD"/>
              <w:right w:val="nil"/>
            </w:tcBorders>
            <w:noWrap/>
            <w:vAlign w:val="bottom"/>
          </w:tcPr>
          <w:p w14:paraId="235899FD"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Alvarado</w:t>
            </w:r>
          </w:p>
        </w:tc>
      </w:tr>
      <w:tr w:rsidR="005838F9" w:rsidRPr="002553D5" w14:paraId="3BF29D02" w14:textId="77777777" w:rsidTr="005838F9">
        <w:trPr>
          <w:trHeight w:val="249"/>
          <w:jc w:val="center"/>
        </w:trPr>
        <w:tc>
          <w:tcPr>
            <w:tcW w:w="1485" w:type="dxa"/>
            <w:tcBorders>
              <w:top w:val="single" w:sz="8" w:space="0" w:color="4F81BD"/>
              <w:bottom w:val="single" w:sz="8" w:space="0" w:color="4F81BD"/>
              <w:right w:val="nil"/>
            </w:tcBorders>
          </w:tcPr>
          <w:p w14:paraId="539EEB9D"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12C1CF76"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307</w:t>
            </w:r>
          </w:p>
        </w:tc>
        <w:tc>
          <w:tcPr>
            <w:tcW w:w="7230" w:type="dxa"/>
            <w:tcBorders>
              <w:top w:val="single" w:sz="8" w:space="0" w:color="4F81BD"/>
              <w:left w:val="nil"/>
              <w:bottom w:val="single" w:sz="8" w:space="0" w:color="4F81BD"/>
              <w:right w:val="nil"/>
            </w:tcBorders>
            <w:noWrap/>
            <w:vAlign w:val="bottom"/>
          </w:tcPr>
          <w:p w14:paraId="3040AB26"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Oreamuno</w:t>
            </w:r>
          </w:p>
        </w:tc>
      </w:tr>
      <w:tr w:rsidR="005838F9" w:rsidRPr="002553D5" w14:paraId="1CE0E540" w14:textId="77777777" w:rsidTr="005838F9">
        <w:trPr>
          <w:trHeight w:val="249"/>
          <w:jc w:val="center"/>
        </w:trPr>
        <w:tc>
          <w:tcPr>
            <w:tcW w:w="1485" w:type="dxa"/>
            <w:tcBorders>
              <w:top w:val="single" w:sz="8" w:space="0" w:color="4F81BD"/>
              <w:bottom w:val="single" w:sz="8" w:space="0" w:color="4F81BD"/>
              <w:right w:val="nil"/>
            </w:tcBorders>
          </w:tcPr>
          <w:p w14:paraId="657E2526"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33641153"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308</w:t>
            </w:r>
          </w:p>
        </w:tc>
        <w:tc>
          <w:tcPr>
            <w:tcW w:w="7230" w:type="dxa"/>
            <w:tcBorders>
              <w:top w:val="single" w:sz="8" w:space="0" w:color="4F81BD"/>
              <w:left w:val="nil"/>
              <w:bottom w:val="single" w:sz="8" w:space="0" w:color="4F81BD"/>
              <w:right w:val="nil"/>
            </w:tcBorders>
            <w:noWrap/>
            <w:vAlign w:val="bottom"/>
          </w:tcPr>
          <w:p w14:paraId="20F973EC"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El Guarco</w:t>
            </w:r>
          </w:p>
        </w:tc>
      </w:tr>
      <w:tr w:rsidR="005838F9" w:rsidRPr="002553D5" w14:paraId="5DF7CEDC" w14:textId="77777777" w:rsidTr="005838F9">
        <w:trPr>
          <w:trHeight w:val="249"/>
          <w:jc w:val="center"/>
        </w:trPr>
        <w:tc>
          <w:tcPr>
            <w:tcW w:w="1485" w:type="dxa"/>
            <w:tcBorders>
              <w:top w:val="single" w:sz="8" w:space="0" w:color="4F81BD"/>
              <w:bottom w:val="single" w:sz="8" w:space="0" w:color="4F81BD"/>
              <w:right w:val="nil"/>
            </w:tcBorders>
          </w:tcPr>
          <w:p w14:paraId="7AC78AC8" w14:textId="77777777" w:rsidR="00DB34D0" w:rsidRPr="0062681E" w:rsidRDefault="00DB34D0" w:rsidP="00DB34D0">
            <w:pPr>
              <w:rPr>
                <w:rFonts w:asciiTheme="majorHAnsi" w:hAnsiTheme="majorHAnsi" w:cs="Calibri"/>
                <w:color w:val="000000"/>
                <w:sz w:val="22"/>
                <w:szCs w:val="22"/>
              </w:rPr>
            </w:pPr>
            <w:r w:rsidRPr="0062681E">
              <w:rPr>
                <w:rFonts w:asciiTheme="majorHAnsi" w:hAnsiTheme="majorHAnsi" w:cs="Calibri"/>
                <w:color w:val="000000"/>
                <w:sz w:val="22"/>
                <w:szCs w:val="22"/>
              </w:rPr>
              <w:t>Heredia</w:t>
            </w:r>
          </w:p>
        </w:tc>
        <w:tc>
          <w:tcPr>
            <w:tcW w:w="1426" w:type="dxa"/>
            <w:tcBorders>
              <w:top w:val="single" w:sz="8" w:space="0" w:color="4F81BD"/>
              <w:bottom w:val="single" w:sz="8" w:space="0" w:color="4F81BD"/>
              <w:right w:val="nil"/>
            </w:tcBorders>
            <w:noWrap/>
            <w:vAlign w:val="bottom"/>
          </w:tcPr>
          <w:p w14:paraId="5424263F"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401</w:t>
            </w:r>
          </w:p>
        </w:tc>
        <w:tc>
          <w:tcPr>
            <w:tcW w:w="7230" w:type="dxa"/>
            <w:tcBorders>
              <w:top w:val="single" w:sz="8" w:space="0" w:color="4F81BD"/>
              <w:left w:val="nil"/>
              <w:bottom w:val="single" w:sz="8" w:space="0" w:color="4F81BD"/>
              <w:right w:val="nil"/>
            </w:tcBorders>
            <w:noWrap/>
            <w:vAlign w:val="bottom"/>
          </w:tcPr>
          <w:p w14:paraId="09DC2804"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Heredia</w:t>
            </w:r>
          </w:p>
        </w:tc>
      </w:tr>
      <w:tr w:rsidR="005838F9" w:rsidRPr="002553D5" w14:paraId="5A30C21D" w14:textId="77777777" w:rsidTr="005838F9">
        <w:trPr>
          <w:trHeight w:val="249"/>
          <w:jc w:val="center"/>
        </w:trPr>
        <w:tc>
          <w:tcPr>
            <w:tcW w:w="1485" w:type="dxa"/>
            <w:tcBorders>
              <w:top w:val="single" w:sz="8" w:space="0" w:color="4F81BD"/>
              <w:bottom w:val="single" w:sz="8" w:space="0" w:color="4F81BD"/>
              <w:right w:val="nil"/>
            </w:tcBorders>
          </w:tcPr>
          <w:p w14:paraId="06C7AA9D"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34E8F099"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402</w:t>
            </w:r>
          </w:p>
        </w:tc>
        <w:tc>
          <w:tcPr>
            <w:tcW w:w="7230" w:type="dxa"/>
            <w:tcBorders>
              <w:top w:val="single" w:sz="8" w:space="0" w:color="4F81BD"/>
              <w:left w:val="nil"/>
              <w:bottom w:val="single" w:sz="8" w:space="0" w:color="4F81BD"/>
              <w:right w:val="nil"/>
            </w:tcBorders>
            <w:noWrap/>
            <w:vAlign w:val="bottom"/>
          </w:tcPr>
          <w:p w14:paraId="6762F3D3"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Barva</w:t>
            </w:r>
          </w:p>
        </w:tc>
      </w:tr>
      <w:tr w:rsidR="005838F9" w:rsidRPr="002553D5" w14:paraId="45E9C87B" w14:textId="77777777" w:rsidTr="005838F9">
        <w:trPr>
          <w:trHeight w:val="249"/>
          <w:jc w:val="center"/>
        </w:trPr>
        <w:tc>
          <w:tcPr>
            <w:tcW w:w="1485" w:type="dxa"/>
            <w:tcBorders>
              <w:top w:val="single" w:sz="8" w:space="0" w:color="4F81BD"/>
              <w:bottom w:val="single" w:sz="8" w:space="0" w:color="4F81BD"/>
              <w:right w:val="nil"/>
            </w:tcBorders>
          </w:tcPr>
          <w:p w14:paraId="1B93B1EC"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0C1D66FB"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403</w:t>
            </w:r>
          </w:p>
        </w:tc>
        <w:tc>
          <w:tcPr>
            <w:tcW w:w="7230" w:type="dxa"/>
            <w:tcBorders>
              <w:top w:val="single" w:sz="8" w:space="0" w:color="4F81BD"/>
              <w:left w:val="nil"/>
              <w:bottom w:val="single" w:sz="8" w:space="0" w:color="4F81BD"/>
              <w:right w:val="nil"/>
            </w:tcBorders>
            <w:noWrap/>
            <w:vAlign w:val="bottom"/>
          </w:tcPr>
          <w:p w14:paraId="5F046028"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Santo Domingo</w:t>
            </w:r>
          </w:p>
        </w:tc>
      </w:tr>
      <w:tr w:rsidR="005838F9" w:rsidRPr="002553D5" w14:paraId="71C6ED96" w14:textId="77777777" w:rsidTr="005838F9">
        <w:trPr>
          <w:trHeight w:val="249"/>
          <w:jc w:val="center"/>
        </w:trPr>
        <w:tc>
          <w:tcPr>
            <w:tcW w:w="1485" w:type="dxa"/>
            <w:tcBorders>
              <w:top w:val="single" w:sz="8" w:space="0" w:color="4F81BD"/>
              <w:bottom w:val="single" w:sz="8" w:space="0" w:color="4F81BD"/>
              <w:right w:val="nil"/>
            </w:tcBorders>
          </w:tcPr>
          <w:p w14:paraId="34BCEA61"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4E7860F5"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404</w:t>
            </w:r>
          </w:p>
        </w:tc>
        <w:tc>
          <w:tcPr>
            <w:tcW w:w="7230" w:type="dxa"/>
            <w:tcBorders>
              <w:top w:val="single" w:sz="8" w:space="0" w:color="4F81BD"/>
              <w:left w:val="nil"/>
              <w:bottom w:val="single" w:sz="8" w:space="0" w:color="4F81BD"/>
              <w:right w:val="nil"/>
            </w:tcBorders>
            <w:noWrap/>
            <w:vAlign w:val="bottom"/>
          </w:tcPr>
          <w:p w14:paraId="7B2C690C"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Santa Bárbara</w:t>
            </w:r>
          </w:p>
        </w:tc>
      </w:tr>
      <w:tr w:rsidR="005838F9" w:rsidRPr="002553D5" w14:paraId="1E85C8DF" w14:textId="77777777" w:rsidTr="005838F9">
        <w:trPr>
          <w:trHeight w:val="249"/>
          <w:jc w:val="center"/>
        </w:trPr>
        <w:tc>
          <w:tcPr>
            <w:tcW w:w="1485" w:type="dxa"/>
            <w:tcBorders>
              <w:top w:val="single" w:sz="8" w:space="0" w:color="4F81BD"/>
              <w:bottom w:val="single" w:sz="8" w:space="0" w:color="4F81BD"/>
              <w:right w:val="nil"/>
            </w:tcBorders>
          </w:tcPr>
          <w:p w14:paraId="779599FC"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41415A8C"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405</w:t>
            </w:r>
          </w:p>
        </w:tc>
        <w:tc>
          <w:tcPr>
            <w:tcW w:w="7230" w:type="dxa"/>
            <w:tcBorders>
              <w:top w:val="single" w:sz="8" w:space="0" w:color="4F81BD"/>
              <w:left w:val="nil"/>
              <w:bottom w:val="single" w:sz="8" w:space="0" w:color="4F81BD"/>
              <w:right w:val="nil"/>
            </w:tcBorders>
            <w:noWrap/>
            <w:vAlign w:val="bottom"/>
          </w:tcPr>
          <w:p w14:paraId="033B8C66"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San Rafael</w:t>
            </w:r>
          </w:p>
        </w:tc>
      </w:tr>
      <w:tr w:rsidR="005838F9" w:rsidRPr="002553D5" w14:paraId="4FD9F60B" w14:textId="77777777" w:rsidTr="005838F9">
        <w:trPr>
          <w:trHeight w:val="249"/>
          <w:jc w:val="center"/>
        </w:trPr>
        <w:tc>
          <w:tcPr>
            <w:tcW w:w="1485" w:type="dxa"/>
            <w:tcBorders>
              <w:top w:val="single" w:sz="8" w:space="0" w:color="4F81BD"/>
              <w:bottom w:val="single" w:sz="8" w:space="0" w:color="4F81BD"/>
              <w:right w:val="nil"/>
            </w:tcBorders>
          </w:tcPr>
          <w:p w14:paraId="0D77E61D"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4BC39B82"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406</w:t>
            </w:r>
          </w:p>
        </w:tc>
        <w:tc>
          <w:tcPr>
            <w:tcW w:w="7230" w:type="dxa"/>
            <w:tcBorders>
              <w:top w:val="single" w:sz="8" w:space="0" w:color="4F81BD"/>
              <w:left w:val="nil"/>
              <w:bottom w:val="single" w:sz="8" w:space="0" w:color="4F81BD"/>
              <w:right w:val="nil"/>
            </w:tcBorders>
            <w:noWrap/>
            <w:vAlign w:val="bottom"/>
          </w:tcPr>
          <w:p w14:paraId="2A31B42D"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San Isidro</w:t>
            </w:r>
          </w:p>
        </w:tc>
      </w:tr>
      <w:tr w:rsidR="005838F9" w:rsidRPr="002553D5" w14:paraId="04406581" w14:textId="77777777" w:rsidTr="005838F9">
        <w:trPr>
          <w:trHeight w:val="249"/>
          <w:jc w:val="center"/>
        </w:trPr>
        <w:tc>
          <w:tcPr>
            <w:tcW w:w="1485" w:type="dxa"/>
            <w:tcBorders>
              <w:top w:val="single" w:sz="8" w:space="0" w:color="4F81BD"/>
              <w:bottom w:val="single" w:sz="8" w:space="0" w:color="4F81BD"/>
              <w:right w:val="nil"/>
            </w:tcBorders>
          </w:tcPr>
          <w:p w14:paraId="77C0D9B6"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3C6D1387"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407</w:t>
            </w:r>
          </w:p>
        </w:tc>
        <w:tc>
          <w:tcPr>
            <w:tcW w:w="7230" w:type="dxa"/>
            <w:tcBorders>
              <w:top w:val="single" w:sz="8" w:space="0" w:color="4F81BD"/>
              <w:left w:val="nil"/>
              <w:bottom w:val="single" w:sz="8" w:space="0" w:color="4F81BD"/>
              <w:right w:val="nil"/>
            </w:tcBorders>
            <w:noWrap/>
            <w:vAlign w:val="bottom"/>
          </w:tcPr>
          <w:p w14:paraId="3F92F7FC"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Belén</w:t>
            </w:r>
          </w:p>
        </w:tc>
      </w:tr>
      <w:tr w:rsidR="005838F9" w:rsidRPr="002553D5" w14:paraId="0A3F862D" w14:textId="77777777" w:rsidTr="005838F9">
        <w:trPr>
          <w:trHeight w:val="249"/>
          <w:jc w:val="center"/>
        </w:trPr>
        <w:tc>
          <w:tcPr>
            <w:tcW w:w="1485" w:type="dxa"/>
            <w:tcBorders>
              <w:top w:val="single" w:sz="8" w:space="0" w:color="4F81BD"/>
              <w:bottom w:val="single" w:sz="8" w:space="0" w:color="4F81BD"/>
              <w:right w:val="nil"/>
            </w:tcBorders>
          </w:tcPr>
          <w:p w14:paraId="3582A901"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709A6C78"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408</w:t>
            </w:r>
          </w:p>
        </w:tc>
        <w:tc>
          <w:tcPr>
            <w:tcW w:w="7230" w:type="dxa"/>
            <w:tcBorders>
              <w:top w:val="single" w:sz="8" w:space="0" w:color="4F81BD"/>
              <w:left w:val="nil"/>
              <w:bottom w:val="single" w:sz="8" w:space="0" w:color="4F81BD"/>
              <w:right w:val="nil"/>
            </w:tcBorders>
            <w:noWrap/>
            <w:vAlign w:val="bottom"/>
          </w:tcPr>
          <w:p w14:paraId="6F402104"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Flores</w:t>
            </w:r>
          </w:p>
        </w:tc>
      </w:tr>
      <w:tr w:rsidR="005838F9" w:rsidRPr="002553D5" w14:paraId="4DEF20E1" w14:textId="77777777" w:rsidTr="005838F9">
        <w:trPr>
          <w:trHeight w:val="249"/>
          <w:jc w:val="center"/>
        </w:trPr>
        <w:tc>
          <w:tcPr>
            <w:tcW w:w="1485" w:type="dxa"/>
            <w:tcBorders>
              <w:top w:val="single" w:sz="8" w:space="0" w:color="4F81BD"/>
              <w:bottom w:val="single" w:sz="8" w:space="0" w:color="4F81BD"/>
              <w:right w:val="nil"/>
            </w:tcBorders>
          </w:tcPr>
          <w:p w14:paraId="420B193B"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3ED3BEB5"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409</w:t>
            </w:r>
          </w:p>
        </w:tc>
        <w:tc>
          <w:tcPr>
            <w:tcW w:w="7230" w:type="dxa"/>
            <w:tcBorders>
              <w:top w:val="single" w:sz="8" w:space="0" w:color="4F81BD"/>
              <w:left w:val="nil"/>
              <w:bottom w:val="single" w:sz="8" w:space="0" w:color="4F81BD"/>
              <w:right w:val="nil"/>
            </w:tcBorders>
            <w:noWrap/>
            <w:vAlign w:val="bottom"/>
          </w:tcPr>
          <w:p w14:paraId="5C47EA29"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San Pablo</w:t>
            </w:r>
          </w:p>
        </w:tc>
      </w:tr>
      <w:tr w:rsidR="005838F9" w:rsidRPr="002553D5" w14:paraId="1AC8758F" w14:textId="77777777" w:rsidTr="005838F9">
        <w:trPr>
          <w:trHeight w:val="249"/>
          <w:jc w:val="center"/>
        </w:trPr>
        <w:tc>
          <w:tcPr>
            <w:tcW w:w="1485" w:type="dxa"/>
            <w:tcBorders>
              <w:top w:val="single" w:sz="8" w:space="0" w:color="4F81BD"/>
              <w:bottom w:val="single" w:sz="8" w:space="0" w:color="4F81BD"/>
              <w:right w:val="nil"/>
            </w:tcBorders>
          </w:tcPr>
          <w:p w14:paraId="69CD267C"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7E4A5F93" w14:textId="77777777" w:rsidR="00DB34D0" w:rsidRPr="0062681E" w:rsidRDefault="00DB34D0">
            <w:pPr>
              <w:jc w:val="center"/>
              <w:rPr>
                <w:rFonts w:asciiTheme="majorHAnsi" w:hAnsiTheme="majorHAnsi" w:cs="Calibri"/>
                <w:color w:val="000000"/>
                <w:sz w:val="22"/>
                <w:szCs w:val="22"/>
              </w:rPr>
            </w:pPr>
            <w:r w:rsidRPr="0062681E">
              <w:rPr>
                <w:rFonts w:asciiTheme="majorHAnsi" w:hAnsiTheme="majorHAnsi" w:cs="Calibri"/>
                <w:color w:val="000000"/>
                <w:sz w:val="22"/>
                <w:szCs w:val="22"/>
              </w:rPr>
              <w:t>410</w:t>
            </w:r>
          </w:p>
        </w:tc>
        <w:tc>
          <w:tcPr>
            <w:tcW w:w="7230" w:type="dxa"/>
            <w:tcBorders>
              <w:top w:val="single" w:sz="8" w:space="0" w:color="4F81BD"/>
              <w:left w:val="nil"/>
              <w:bottom w:val="single" w:sz="8" w:space="0" w:color="4F81BD"/>
              <w:right w:val="nil"/>
            </w:tcBorders>
            <w:noWrap/>
            <w:vAlign w:val="bottom"/>
          </w:tcPr>
          <w:p w14:paraId="06418643" w14:textId="77777777" w:rsidR="00DB34D0" w:rsidRPr="0062681E" w:rsidRDefault="00DB34D0">
            <w:pPr>
              <w:rPr>
                <w:rFonts w:asciiTheme="majorHAnsi" w:hAnsiTheme="majorHAnsi" w:cs="Calibri"/>
                <w:color w:val="000000"/>
                <w:sz w:val="22"/>
                <w:szCs w:val="22"/>
              </w:rPr>
            </w:pPr>
            <w:r w:rsidRPr="0062681E">
              <w:rPr>
                <w:rFonts w:asciiTheme="majorHAnsi" w:hAnsiTheme="majorHAnsi" w:cs="Calibri"/>
                <w:color w:val="000000"/>
                <w:sz w:val="22"/>
                <w:szCs w:val="22"/>
              </w:rPr>
              <w:t>Sarapiquí</w:t>
            </w:r>
          </w:p>
        </w:tc>
      </w:tr>
      <w:tr w:rsidR="005838F9" w:rsidRPr="002553D5" w14:paraId="79A2C94B" w14:textId="77777777" w:rsidTr="005838F9">
        <w:trPr>
          <w:trHeight w:val="249"/>
          <w:jc w:val="center"/>
        </w:trPr>
        <w:tc>
          <w:tcPr>
            <w:tcW w:w="1485" w:type="dxa"/>
            <w:tcBorders>
              <w:top w:val="single" w:sz="8" w:space="0" w:color="4F81BD"/>
              <w:bottom w:val="single" w:sz="8" w:space="0" w:color="4F81BD"/>
              <w:right w:val="nil"/>
            </w:tcBorders>
          </w:tcPr>
          <w:p w14:paraId="1752B1CA" w14:textId="77777777" w:rsidR="00DB34D0" w:rsidRPr="0062681E" w:rsidRDefault="00DB34D0" w:rsidP="00DB34D0">
            <w:pPr>
              <w:rPr>
                <w:rFonts w:asciiTheme="majorHAnsi" w:hAnsiTheme="majorHAnsi" w:cs="Calibri"/>
                <w:color w:val="000000"/>
                <w:sz w:val="22"/>
                <w:szCs w:val="22"/>
              </w:rPr>
            </w:pPr>
            <w:r w:rsidRPr="0062681E">
              <w:rPr>
                <w:rFonts w:asciiTheme="majorHAnsi" w:hAnsiTheme="majorHAnsi" w:cs="Arial"/>
                <w:sz w:val="22"/>
                <w:szCs w:val="22"/>
              </w:rPr>
              <w:t>Guanacaste</w:t>
            </w:r>
          </w:p>
        </w:tc>
        <w:tc>
          <w:tcPr>
            <w:tcW w:w="1426" w:type="dxa"/>
            <w:tcBorders>
              <w:top w:val="single" w:sz="8" w:space="0" w:color="4F81BD"/>
              <w:bottom w:val="single" w:sz="8" w:space="0" w:color="4F81BD"/>
              <w:right w:val="nil"/>
            </w:tcBorders>
            <w:noWrap/>
            <w:vAlign w:val="bottom"/>
          </w:tcPr>
          <w:p w14:paraId="5A7B46C2"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501</w:t>
            </w:r>
          </w:p>
        </w:tc>
        <w:tc>
          <w:tcPr>
            <w:tcW w:w="7230" w:type="dxa"/>
            <w:tcBorders>
              <w:top w:val="single" w:sz="8" w:space="0" w:color="4F81BD"/>
              <w:left w:val="nil"/>
              <w:bottom w:val="single" w:sz="8" w:space="0" w:color="4F81BD"/>
              <w:right w:val="nil"/>
            </w:tcBorders>
            <w:noWrap/>
            <w:vAlign w:val="bottom"/>
          </w:tcPr>
          <w:p w14:paraId="4656590B"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Liberia</w:t>
            </w:r>
          </w:p>
        </w:tc>
      </w:tr>
      <w:tr w:rsidR="005838F9" w:rsidRPr="002553D5" w14:paraId="0AE77C75" w14:textId="77777777" w:rsidTr="005838F9">
        <w:trPr>
          <w:trHeight w:val="249"/>
          <w:jc w:val="center"/>
        </w:trPr>
        <w:tc>
          <w:tcPr>
            <w:tcW w:w="1485" w:type="dxa"/>
            <w:tcBorders>
              <w:top w:val="single" w:sz="8" w:space="0" w:color="4F81BD"/>
              <w:bottom w:val="single" w:sz="8" w:space="0" w:color="4F81BD"/>
              <w:right w:val="nil"/>
            </w:tcBorders>
          </w:tcPr>
          <w:p w14:paraId="75113B54"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311DF3BD"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502</w:t>
            </w:r>
          </w:p>
        </w:tc>
        <w:tc>
          <w:tcPr>
            <w:tcW w:w="7230" w:type="dxa"/>
            <w:tcBorders>
              <w:top w:val="single" w:sz="8" w:space="0" w:color="4F81BD"/>
              <w:left w:val="nil"/>
              <w:bottom w:val="single" w:sz="8" w:space="0" w:color="4F81BD"/>
              <w:right w:val="nil"/>
            </w:tcBorders>
            <w:noWrap/>
            <w:vAlign w:val="bottom"/>
          </w:tcPr>
          <w:p w14:paraId="651C54A0"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Nicoya</w:t>
            </w:r>
          </w:p>
        </w:tc>
      </w:tr>
      <w:tr w:rsidR="005838F9" w:rsidRPr="002553D5" w14:paraId="59F13520" w14:textId="77777777" w:rsidTr="005838F9">
        <w:trPr>
          <w:trHeight w:val="249"/>
          <w:jc w:val="center"/>
        </w:trPr>
        <w:tc>
          <w:tcPr>
            <w:tcW w:w="1485" w:type="dxa"/>
            <w:tcBorders>
              <w:top w:val="single" w:sz="8" w:space="0" w:color="4F81BD"/>
              <w:bottom w:val="single" w:sz="8" w:space="0" w:color="4F81BD"/>
              <w:right w:val="nil"/>
            </w:tcBorders>
          </w:tcPr>
          <w:p w14:paraId="6D9E516B"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6DA6698F"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503</w:t>
            </w:r>
          </w:p>
        </w:tc>
        <w:tc>
          <w:tcPr>
            <w:tcW w:w="7230" w:type="dxa"/>
            <w:tcBorders>
              <w:top w:val="single" w:sz="8" w:space="0" w:color="4F81BD"/>
              <w:left w:val="nil"/>
              <w:bottom w:val="single" w:sz="8" w:space="0" w:color="4F81BD"/>
              <w:right w:val="nil"/>
            </w:tcBorders>
            <w:noWrap/>
            <w:vAlign w:val="bottom"/>
          </w:tcPr>
          <w:p w14:paraId="242C7E2C"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Santa Cruz</w:t>
            </w:r>
          </w:p>
        </w:tc>
      </w:tr>
      <w:tr w:rsidR="005838F9" w:rsidRPr="002553D5" w14:paraId="58FA7DAD" w14:textId="77777777" w:rsidTr="005838F9">
        <w:trPr>
          <w:trHeight w:val="249"/>
          <w:jc w:val="center"/>
        </w:trPr>
        <w:tc>
          <w:tcPr>
            <w:tcW w:w="1485" w:type="dxa"/>
            <w:tcBorders>
              <w:top w:val="single" w:sz="8" w:space="0" w:color="4F81BD"/>
              <w:bottom w:val="single" w:sz="8" w:space="0" w:color="4F81BD"/>
              <w:right w:val="nil"/>
            </w:tcBorders>
          </w:tcPr>
          <w:p w14:paraId="158FEFFC"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4DF6447A"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504</w:t>
            </w:r>
          </w:p>
        </w:tc>
        <w:tc>
          <w:tcPr>
            <w:tcW w:w="7230" w:type="dxa"/>
            <w:tcBorders>
              <w:top w:val="single" w:sz="8" w:space="0" w:color="4F81BD"/>
              <w:left w:val="nil"/>
              <w:bottom w:val="single" w:sz="8" w:space="0" w:color="4F81BD"/>
              <w:right w:val="nil"/>
            </w:tcBorders>
            <w:noWrap/>
            <w:vAlign w:val="bottom"/>
          </w:tcPr>
          <w:p w14:paraId="7BADE36B"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Bagaces</w:t>
            </w:r>
          </w:p>
        </w:tc>
      </w:tr>
      <w:tr w:rsidR="005838F9" w:rsidRPr="002553D5" w14:paraId="116FE79C" w14:textId="77777777" w:rsidTr="005838F9">
        <w:trPr>
          <w:trHeight w:val="249"/>
          <w:jc w:val="center"/>
        </w:trPr>
        <w:tc>
          <w:tcPr>
            <w:tcW w:w="1485" w:type="dxa"/>
            <w:tcBorders>
              <w:top w:val="single" w:sz="8" w:space="0" w:color="4F81BD"/>
              <w:bottom w:val="single" w:sz="8" w:space="0" w:color="4F81BD"/>
              <w:right w:val="nil"/>
            </w:tcBorders>
          </w:tcPr>
          <w:p w14:paraId="1CB42ECA"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4773C629"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505</w:t>
            </w:r>
          </w:p>
        </w:tc>
        <w:tc>
          <w:tcPr>
            <w:tcW w:w="7230" w:type="dxa"/>
            <w:tcBorders>
              <w:top w:val="single" w:sz="8" w:space="0" w:color="4F81BD"/>
              <w:left w:val="nil"/>
              <w:bottom w:val="single" w:sz="8" w:space="0" w:color="4F81BD"/>
              <w:right w:val="nil"/>
            </w:tcBorders>
            <w:noWrap/>
            <w:vAlign w:val="bottom"/>
          </w:tcPr>
          <w:p w14:paraId="3F85F760"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Carrillo</w:t>
            </w:r>
          </w:p>
        </w:tc>
      </w:tr>
      <w:tr w:rsidR="005838F9" w:rsidRPr="002553D5" w14:paraId="52B34BD7" w14:textId="77777777" w:rsidTr="005838F9">
        <w:trPr>
          <w:trHeight w:val="249"/>
          <w:jc w:val="center"/>
        </w:trPr>
        <w:tc>
          <w:tcPr>
            <w:tcW w:w="1485" w:type="dxa"/>
            <w:tcBorders>
              <w:top w:val="single" w:sz="8" w:space="0" w:color="4F81BD"/>
              <w:bottom w:val="single" w:sz="8" w:space="0" w:color="4F81BD"/>
              <w:right w:val="nil"/>
            </w:tcBorders>
          </w:tcPr>
          <w:p w14:paraId="0D14F4F6"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78063810"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506</w:t>
            </w:r>
          </w:p>
        </w:tc>
        <w:tc>
          <w:tcPr>
            <w:tcW w:w="7230" w:type="dxa"/>
            <w:tcBorders>
              <w:top w:val="single" w:sz="8" w:space="0" w:color="4F81BD"/>
              <w:left w:val="nil"/>
              <w:bottom w:val="single" w:sz="8" w:space="0" w:color="4F81BD"/>
              <w:right w:val="nil"/>
            </w:tcBorders>
            <w:noWrap/>
            <w:vAlign w:val="bottom"/>
          </w:tcPr>
          <w:p w14:paraId="21A1AE95"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Cañas</w:t>
            </w:r>
          </w:p>
        </w:tc>
      </w:tr>
      <w:tr w:rsidR="005838F9" w:rsidRPr="002553D5" w14:paraId="36B2CF80" w14:textId="77777777" w:rsidTr="005838F9">
        <w:trPr>
          <w:trHeight w:val="249"/>
          <w:jc w:val="center"/>
        </w:trPr>
        <w:tc>
          <w:tcPr>
            <w:tcW w:w="1485" w:type="dxa"/>
            <w:tcBorders>
              <w:top w:val="single" w:sz="8" w:space="0" w:color="4F81BD"/>
              <w:bottom w:val="single" w:sz="8" w:space="0" w:color="4F81BD"/>
              <w:right w:val="nil"/>
            </w:tcBorders>
          </w:tcPr>
          <w:p w14:paraId="43715C69"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6EF2F1CC"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507</w:t>
            </w:r>
          </w:p>
        </w:tc>
        <w:tc>
          <w:tcPr>
            <w:tcW w:w="7230" w:type="dxa"/>
            <w:tcBorders>
              <w:top w:val="single" w:sz="8" w:space="0" w:color="4F81BD"/>
              <w:left w:val="nil"/>
              <w:bottom w:val="single" w:sz="8" w:space="0" w:color="4F81BD"/>
              <w:right w:val="nil"/>
            </w:tcBorders>
            <w:noWrap/>
            <w:vAlign w:val="bottom"/>
          </w:tcPr>
          <w:p w14:paraId="79330E26"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Abangares</w:t>
            </w:r>
          </w:p>
        </w:tc>
      </w:tr>
      <w:tr w:rsidR="005838F9" w:rsidRPr="002553D5" w14:paraId="0222D770" w14:textId="77777777" w:rsidTr="005838F9">
        <w:trPr>
          <w:trHeight w:val="249"/>
          <w:jc w:val="center"/>
        </w:trPr>
        <w:tc>
          <w:tcPr>
            <w:tcW w:w="1485" w:type="dxa"/>
            <w:tcBorders>
              <w:top w:val="single" w:sz="8" w:space="0" w:color="4F81BD"/>
              <w:bottom w:val="single" w:sz="8" w:space="0" w:color="4F81BD"/>
              <w:right w:val="nil"/>
            </w:tcBorders>
          </w:tcPr>
          <w:p w14:paraId="04CF398B"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1CDF4D62"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508</w:t>
            </w:r>
          </w:p>
        </w:tc>
        <w:tc>
          <w:tcPr>
            <w:tcW w:w="7230" w:type="dxa"/>
            <w:tcBorders>
              <w:top w:val="single" w:sz="8" w:space="0" w:color="4F81BD"/>
              <w:left w:val="nil"/>
              <w:bottom w:val="single" w:sz="8" w:space="0" w:color="4F81BD"/>
              <w:right w:val="nil"/>
            </w:tcBorders>
            <w:noWrap/>
            <w:vAlign w:val="bottom"/>
          </w:tcPr>
          <w:p w14:paraId="3DA871CF"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Tilarán</w:t>
            </w:r>
          </w:p>
        </w:tc>
      </w:tr>
      <w:tr w:rsidR="005838F9" w:rsidRPr="002553D5" w14:paraId="46BA26AF" w14:textId="77777777" w:rsidTr="005838F9">
        <w:trPr>
          <w:trHeight w:val="249"/>
          <w:jc w:val="center"/>
        </w:trPr>
        <w:tc>
          <w:tcPr>
            <w:tcW w:w="1485" w:type="dxa"/>
            <w:tcBorders>
              <w:top w:val="single" w:sz="8" w:space="0" w:color="4F81BD"/>
              <w:bottom w:val="single" w:sz="8" w:space="0" w:color="4F81BD"/>
              <w:right w:val="nil"/>
            </w:tcBorders>
          </w:tcPr>
          <w:p w14:paraId="0DAF90DF"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235582CC"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509</w:t>
            </w:r>
          </w:p>
        </w:tc>
        <w:tc>
          <w:tcPr>
            <w:tcW w:w="7230" w:type="dxa"/>
            <w:tcBorders>
              <w:top w:val="single" w:sz="8" w:space="0" w:color="4F81BD"/>
              <w:left w:val="nil"/>
              <w:bottom w:val="single" w:sz="8" w:space="0" w:color="4F81BD"/>
              <w:right w:val="nil"/>
            </w:tcBorders>
            <w:noWrap/>
            <w:vAlign w:val="bottom"/>
          </w:tcPr>
          <w:p w14:paraId="2287970A"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Nandayure</w:t>
            </w:r>
          </w:p>
        </w:tc>
      </w:tr>
      <w:tr w:rsidR="005838F9" w:rsidRPr="002553D5" w14:paraId="297DE876" w14:textId="77777777" w:rsidTr="005838F9">
        <w:trPr>
          <w:trHeight w:val="249"/>
          <w:jc w:val="center"/>
        </w:trPr>
        <w:tc>
          <w:tcPr>
            <w:tcW w:w="1485" w:type="dxa"/>
            <w:tcBorders>
              <w:top w:val="single" w:sz="8" w:space="0" w:color="4F81BD"/>
              <w:bottom w:val="single" w:sz="8" w:space="0" w:color="4F81BD"/>
              <w:right w:val="nil"/>
            </w:tcBorders>
          </w:tcPr>
          <w:p w14:paraId="6E6AEF6C"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176FF900"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510</w:t>
            </w:r>
          </w:p>
        </w:tc>
        <w:tc>
          <w:tcPr>
            <w:tcW w:w="7230" w:type="dxa"/>
            <w:tcBorders>
              <w:top w:val="single" w:sz="8" w:space="0" w:color="4F81BD"/>
              <w:left w:val="nil"/>
              <w:bottom w:val="single" w:sz="8" w:space="0" w:color="4F81BD"/>
              <w:right w:val="nil"/>
            </w:tcBorders>
            <w:noWrap/>
            <w:vAlign w:val="bottom"/>
          </w:tcPr>
          <w:p w14:paraId="3DB024BB"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La Cruz</w:t>
            </w:r>
          </w:p>
        </w:tc>
      </w:tr>
      <w:tr w:rsidR="005838F9" w:rsidRPr="002553D5" w14:paraId="301DF4A1" w14:textId="77777777" w:rsidTr="005838F9">
        <w:trPr>
          <w:trHeight w:val="249"/>
          <w:jc w:val="center"/>
        </w:trPr>
        <w:tc>
          <w:tcPr>
            <w:tcW w:w="1485" w:type="dxa"/>
            <w:tcBorders>
              <w:top w:val="single" w:sz="8" w:space="0" w:color="4F81BD"/>
              <w:bottom w:val="single" w:sz="8" w:space="0" w:color="4F81BD"/>
              <w:right w:val="nil"/>
            </w:tcBorders>
          </w:tcPr>
          <w:p w14:paraId="5E4BB821"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19E3ABD9"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511</w:t>
            </w:r>
          </w:p>
        </w:tc>
        <w:tc>
          <w:tcPr>
            <w:tcW w:w="7230" w:type="dxa"/>
            <w:tcBorders>
              <w:top w:val="single" w:sz="8" w:space="0" w:color="4F81BD"/>
              <w:left w:val="nil"/>
              <w:bottom w:val="single" w:sz="8" w:space="0" w:color="4F81BD"/>
              <w:right w:val="nil"/>
            </w:tcBorders>
            <w:noWrap/>
            <w:vAlign w:val="bottom"/>
          </w:tcPr>
          <w:p w14:paraId="4E445FD9"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Hojancha</w:t>
            </w:r>
          </w:p>
        </w:tc>
      </w:tr>
      <w:tr w:rsidR="005838F9" w:rsidRPr="002553D5" w14:paraId="26FA987A" w14:textId="77777777" w:rsidTr="005838F9">
        <w:trPr>
          <w:trHeight w:val="249"/>
          <w:jc w:val="center"/>
        </w:trPr>
        <w:tc>
          <w:tcPr>
            <w:tcW w:w="1485" w:type="dxa"/>
            <w:tcBorders>
              <w:top w:val="single" w:sz="8" w:space="0" w:color="4F81BD"/>
              <w:bottom w:val="single" w:sz="8" w:space="0" w:color="4F81BD"/>
              <w:right w:val="nil"/>
            </w:tcBorders>
          </w:tcPr>
          <w:p w14:paraId="083E9471" w14:textId="77777777" w:rsidR="00DB34D0" w:rsidRPr="0062681E" w:rsidRDefault="00DB34D0" w:rsidP="00DB34D0">
            <w:pPr>
              <w:rPr>
                <w:rFonts w:asciiTheme="majorHAnsi" w:hAnsiTheme="majorHAnsi" w:cs="Calibri"/>
                <w:color w:val="000000"/>
                <w:sz w:val="22"/>
                <w:szCs w:val="22"/>
              </w:rPr>
            </w:pPr>
            <w:r w:rsidRPr="0062681E">
              <w:rPr>
                <w:rFonts w:asciiTheme="majorHAnsi" w:hAnsiTheme="majorHAnsi" w:cs="Arial"/>
                <w:sz w:val="22"/>
                <w:szCs w:val="22"/>
              </w:rPr>
              <w:t>Puntarenas</w:t>
            </w:r>
          </w:p>
        </w:tc>
        <w:tc>
          <w:tcPr>
            <w:tcW w:w="1426" w:type="dxa"/>
            <w:tcBorders>
              <w:top w:val="single" w:sz="8" w:space="0" w:color="4F81BD"/>
              <w:bottom w:val="single" w:sz="8" w:space="0" w:color="4F81BD"/>
              <w:right w:val="nil"/>
            </w:tcBorders>
            <w:noWrap/>
            <w:vAlign w:val="bottom"/>
          </w:tcPr>
          <w:p w14:paraId="63D15F42"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601</w:t>
            </w:r>
          </w:p>
        </w:tc>
        <w:tc>
          <w:tcPr>
            <w:tcW w:w="7230" w:type="dxa"/>
            <w:tcBorders>
              <w:top w:val="single" w:sz="8" w:space="0" w:color="4F81BD"/>
              <w:left w:val="nil"/>
              <w:bottom w:val="single" w:sz="8" w:space="0" w:color="4F81BD"/>
              <w:right w:val="nil"/>
            </w:tcBorders>
            <w:noWrap/>
            <w:vAlign w:val="bottom"/>
          </w:tcPr>
          <w:p w14:paraId="72404742"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Puntarenas</w:t>
            </w:r>
          </w:p>
        </w:tc>
      </w:tr>
      <w:tr w:rsidR="005838F9" w:rsidRPr="002553D5" w14:paraId="43DFAC30" w14:textId="77777777" w:rsidTr="005838F9">
        <w:trPr>
          <w:trHeight w:val="249"/>
          <w:jc w:val="center"/>
        </w:trPr>
        <w:tc>
          <w:tcPr>
            <w:tcW w:w="1485" w:type="dxa"/>
            <w:tcBorders>
              <w:top w:val="single" w:sz="8" w:space="0" w:color="4F81BD"/>
              <w:bottom w:val="single" w:sz="8" w:space="0" w:color="4F81BD"/>
              <w:right w:val="nil"/>
            </w:tcBorders>
          </w:tcPr>
          <w:p w14:paraId="76B85091"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17F7B91F"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602</w:t>
            </w:r>
          </w:p>
        </w:tc>
        <w:tc>
          <w:tcPr>
            <w:tcW w:w="7230" w:type="dxa"/>
            <w:tcBorders>
              <w:top w:val="single" w:sz="8" w:space="0" w:color="4F81BD"/>
              <w:left w:val="nil"/>
              <w:bottom w:val="single" w:sz="8" w:space="0" w:color="4F81BD"/>
              <w:right w:val="nil"/>
            </w:tcBorders>
            <w:noWrap/>
            <w:vAlign w:val="bottom"/>
          </w:tcPr>
          <w:p w14:paraId="1585AA37"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Esparza</w:t>
            </w:r>
          </w:p>
        </w:tc>
      </w:tr>
      <w:tr w:rsidR="005838F9" w:rsidRPr="002553D5" w14:paraId="2958496D" w14:textId="77777777" w:rsidTr="005838F9">
        <w:trPr>
          <w:trHeight w:val="249"/>
          <w:jc w:val="center"/>
        </w:trPr>
        <w:tc>
          <w:tcPr>
            <w:tcW w:w="1485" w:type="dxa"/>
            <w:tcBorders>
              <w:top w:val="single" w:sz="8" w:space="0" w:color="4F81BD"/>
              <w:bottom w:val="single" w:sz="8" w:space="0" w:color="4F81BD"/>
              <w:right w:val="nil"/>
            </w:tcBorders>
          </w:tcPr>
          <w:p w14:paraId="76DD8DB8"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2C92B558"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603</w:t>
            </w:r>
          </w:p>
        </w:tc>
        <w:tc>
          <w:tcPr>
            <w:tcW w:w="7230" w:type="dxa"/>
            <w:tcBorders>
              <w:top w:val="single" w:sz="8" w:space="0" w:color="4F81BD"/>
              <w:left w:val="nil"/>
              <w:bottom w:val="single" w:sz="8" w:space="0" w:color="4F81BD"/>
              <w:right w:val="nil"/>
            </w:tcBorders>
            <w:noWrap/>
            <w:vAlign w:val="bottom"/>
          </w:tcPr>
          <w:p w14:paraId="1343C138"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Buenos Aires</w:t>
            </w:r>
          </w:p>
        </w:tc>
      </w:tr>
      <w:tr w:rsidR="005838F9" w:rsidRPr="002553D5" w14:paraId="309F469E" w14:textId="77777777" w:rsidTr="005838F9">
        <w:trPr>
          <w:trHeight w:val="249"/>
          <w:jc w:val="center"/>
        </w:trPr>
        <w:tc>
          <w:tcPr>
            <w:tcW w:w="1485" w:type="dxa"/>
            <w:tcBorders>
              <w:top w:val="single" w:sz="8" w:space="0" w:color="4F81BD"/>
              <w:bottom w:val="single" w:sz="8" w:space="0" w:color="4F81BD"/>
              <w:right w:val="nil"/>
            </w:tcBorders>
          </w:tcPr>
          <w:p w14:paraId="3B05AA66"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6366CFB0"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604</w:t>
            </w:r>
          </w:p>
        </w:tc>
        <w:tc>
          <w:tcPr>
            <w:tcW w:w="7230" w:type="dxa"/>
            <w:tcBorders>
              <w:top w:val="single" w:sz="8" w:space="0" w:color="4F81BD"/>
              <w:left w:val="nil"/>
              <w:bottom w:val="single" w:sz="8" w:space="0" w:color="4F81BD"/>
              <w:right w:val="nil"/>
            </w:tcBorders>
            <w:noWrap/>
            <w:vAlign w:val="bottom"/>
          </w:tcPr>
          <w:p w14:paraId="7A3A7B76"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Montes de Oro</w:t>
            </w:r>
          </w:p>
        </w:tc>
      </w:tr>
      <w:tr w:rsidR="005838F9" w:rsidRPr="002553D5" w14:paraId="587AA74D" w14:textId="77777777" w:rsidTr="005838F9">
        <w:trPr>
          <w:trHeight w:val="249"/>
          <w:jc w:val="center"/>
        </w:trPr>
        <w:tc>
          <w:tcPr>
            <w:tcW w:w="1485" w:type="dxa"/>
            <w:tcBorders>
              <w:top w:val="single" w:sz="8" w:space="0" w:color="4F81BD"/>
              <w:bottom w:val="single" w:sz="8" w:space="0" w:color="4F81BD"/>
              <w:right w:val="nil"/>
            </w:tcBorders>
          </w:tcPr>
          <w:p w14:paraId="6964F2D6"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60C4FAF8"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605</w:t>
            </w:r>
          </w:p>
        </w:tc>
        <w:tc>
          <w:tcPr>
            <w:tcW w:w="7230" w:type="dxa"/>
            <w:tcBorders>
              <w:top w:val="single" w:sz="8" w:space="0" w:color="4F81BD"/>
              <w:left w:val="nil"/>
              <w:bottom w:val="single" w:sz="8" w:space="0" w:color="4F81BD"/>
              <w:right w:val="nil"/>
            </w:tcBorders>
            <w:noWrap/>
            <w:vAlign w:val="bottom"/>
          </w:tcPr>
          <w:p w14:paraId="7FDCE643"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Osa</w:t>
            </w:r>
          </w:p>
        </w:tc>
      </w:tr>
      <w:tr w:rsidR="005838F9" w:rsidRPr="002553D5" w14:paraId="2876409D" w14:textId="77777777" w:rsidTr="005838F9">
        <w:trPr>
          <w:trHeight w:val="249"/>
          <w:jc w:val="center"/>
        </w:trPr>
        <w:tc>
          <w:tcPr>
            <w:tcW w:w="1485" w:type="dxa"/>
            <w:tcBorders>
              <w:top w:val="single" w:sz="8" w:space="0" w:color="4F81BD"/>
              <w:bottom w:val="single" w:sz="8" w:space="0" w:color="4F81BD"/>
              <w:right w:val="nil"/>
            </w:tcBorders>
          </w:tcPr>
          <w:p w14:paraId="747124B0"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33996D79"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606</w:t>
            </w:r>
          </w:p>
        </w:tc>
        <w:tc>
          <w:tcPr>
            <w:tcW w:w="7230" w:type="dxa"/>
            <w:tcBorders>
              <w:top w:val="single" w:sz="8" w:space="0" w:color="4F81BD"/>
              <w:left w:val="nil"/>
              <w:bottom w:val="single" w:sz="8" w:space="0" w:color="4F81BD"/>
              <w:right w:val="nil"/>
            </w:tcBorders>
            <w:noWrap/>
            <w:vAlign w:val="bottom"/>
          </w:tcPr>
          <w:p w14:paraId="20098669"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Aguirre</w:t>
            </w:r>
          </w:p>
        </w:tc>
      </w:tr>
      <w:tr w:rsidR="005838F9" w:rsidRPr="002553D5" w14:paraId="317657D4" w14:textId="77777777" w:rsidTr="005838F9">
        <w:trPr>
          <w:trHeight w:val="249"/>
          <w:jc w:val="center"/>
        </w:trPr>
        <w:tc>
          <w:tcPr>
            <w:tcW w:w="1485" w:type="dxa"/>
            <w:tcBorders>
              <w:top w:val="single" w:sz="8" w:space="0" w:color="4F81BD"/>
              <w:bottom w:val="single" w:sz="8" w:space="0" w:color="4F81BD"/>
              <w:right w:val="nil"/>
            </w:tcBorders>
          </w:tcPr>
          <w:p w14:paraId="5B999209"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2D845CA8"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607</w:t>
            </w:r>
          </w:p>
        </w:tc>
        <w:tc>
          <w:tcPr>
            <w:tcW w:w="7230" w:type="dxa"/>
            <w:tcBorders>
              <w:top w:val="single" w:sz="8" w:space="0" w:color="4F81BD"/>
              <w:left w:val="nil"/>
              <w:bottom w:val="single" w:sz="8" w:space="0" w:color="4F81BD"/>
              <w:right w:val="nil"/>
            </w:tcBorders>
            <w:noWrap/>
            <w:vAlign w:val="bottom"/>
          </w:tcPr>
          <w:p w14:paraId="49E35666"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Golfito</w:t>
            </w:r>
          </w:p>
        </w:tc>
      </w:tr>
      <w:tr w:rsidR="005838F9" w:rsidRPr="002553D5" w14:paraId="080FC103" w14:textId="77777777" w:rsidTr="005838F9">
        <w:trPr>
          <w:trHeight w:val="249"/>
          <w:jc w:val="center"/>
        </w:trPr>
        <w:tc>
          <w:tcPr>
            <w:tcW w:w="1485" w:type="dxa"/>
            <w:tcBorders>
              <w:top w:val="single" w:sz="8" w:space="0" w:color="4F81BD"/>
              <w:bottom w:val="single" w:sz="8" w:space="0" w:color="4F81BD"/>
              <w:right w:val="nil"/>
            </w:tcBorders>
          </w:tcPr>
          <w:p w14:paraId="24143284"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35E2A4E8"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608</w:t>
            </w:r>
          </w:p>
        </w:tc>
        <w:tc>
          <w:tcPr>
            <w:tcW w:w="7230" w:type="dxa"/>
            <w:tcBorders>
              <w:top w:val="single" w:sz="8" w:space="0" w:color="4F81BD"/>
              <w:left w:val="nil"/>
              <w:bottom w:val="single" w:sz="8" w:space="0" w:color="4F81BD"/>
              <w:right w:val="nil"/>
            </w:tcBorders>
            <w:noWrap/>
            <w:vAlign w:val="bottom"/>
          </w:tcPr>
          <w:p w14:paraId="52DD1F8A"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Coto Brus</w:t>
            </w:r>
          </w:p>
        </w:tc>
      </w:tr>
      <w:tr w:rsidR="005838F9" w:rsidRPr="002553D5" w14:paraId="51F34EE8" w14:textId="77777777" w:rsidTr="005838F9">
        <w:trPr>
          <w:trHeight w:val="249"/>
          <w:jc w:val="center"/>
        </w:trPr>
        <w:tc>
          <w:tcPr>
            <w:tcW w:w="1485" w:type="dxa"/>
            <w:tcBorders>
              <w:top w:val="single" w:sz="8" w:space="0" w:color="4F81BD"/>
              <w:bottom w:val="single" w:sz="8" w:space="0" w:color="4F81BD"/>
              <w:right w:val="nil"/>
            </w:tcBorders>
          </w:tcPr>
          <w:p w14:paraId="5F6C3554"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5546BBEB"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609</w:t>
            </w:r>
          </w:p>
        </w:tc>
        <w:tc>
          <w:tcPr>
            <w:tcW w:w="7230" w:type="dxa"/>
            <w:tcBorders>
              <w:top w:val="single" w:sz="8" w:space="0" w:color="4F81BD"/>
              <w:left w:val="nil"/>
              <w:bottom w:val="single" w:sz="8" w:space="0" w:color="4F81BD"/>
              <w:right w:val="nil"/>
            </w:tcBorders>
            <w:noWrap/>
            <w:vAlign w:val="bottom"/>
          </w:tcPr>
          <w:p w14:paraId="15A40F80"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Parrita</w:t>
            </w:r>
          </w:p>
        </w:tc>
      </w:tr>
      <w:tr w:rsidR="005838F9" w:rsidRPr="002553D5" w14:paraId="62891FE9" w14:textId="77777777" w:rsidTr="005838F9">
        <w:trPr>
          <w:trHeight w:val="249"/>
          <w:jc w:val="center"/>
        </w:trPr>
        <w:tc>
          <w:tcPr>
            <w:tcW w:w="1485" w:type="dxa"/>
            <w:tcBorders>
              <w:top w:val="single" w:sz="8" w:space="0" w:color="4F81BD"/>
              <w:bottom w:val="single" w:sz="8" w:space="0" w:color="4F81BD"/>
              <w:right w:val="nil"/>
            </w:tcBorders>
          </w:tcPr>
          <w:p w14:paraId="7E26F6F7"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37DD5605"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610</w:t>
            </w:r>
          </w:p>
        </w:tc>
        <w:tc>
          <w:tcPr>
            <w:tcW w:w="7230" w:type="dxa"/>
            <w:tcBorders>
              <w:top w:val="single" w:sz="8" w:space="0" w:color="4F81BD"/>
              <w:left w:val="nil"/>
              <w:bottom w:val="single" w:sz="8" w:space="0" w:color="4F81BD"/>
              <w:right w:val="nil"/>
            </w:tcBorders>
            <w:noWrap/>
            <w:vAlign w:val="bottom"/>
          </w:tcPr>
          <w:p w14:paraId="4139D40F"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Corredores</w:t>
            </w:r>
          </w:p>
        </w:tc>
      </w:tr>
      <w:tr w:rsidR="005838F9" w:rsidRPr="002553D5" w14:paraId="634B7006" w14:textId="77777777" w:rsidTr="005838F9">
        <w:trPr>
          <w:trHeight w:val="249"/>
          <w:jc w:val="center"/>
        </w:trPr>
        <w:tc>
          <w:tcPr>
            <w:tcW w:w="1485" w:type="dxa"/>
            <w:tcBorders>
              <w:top w:val="single" w:sz="8" w:space="0" w:color="4F81BD"/>
              <w:bottom w:val="single" w:sz="8" w:space="0" w:color="4F81BD"/>
              <w:right w:val="nil"/>
            </w:tcBorders>
          </w:tcPr>
          <w:p w14:paraId="419A0D07"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4DF2A826"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611</w:t>
            </w:r>
          </w:p>
        </w:tc>
        <w:tc>
          <w:tcPr>
            <w:tcW w:w="7230" w:type="dxa"/>
            <w:tcBorders>
              <w:top w:val="single" w:sz="8" w:space="0" w:color="4F81BD"/>
              <w:left w:val="nil"/>
              <w:bottom w:val="single" w:sz="8" w:space="0" w:color="4F81BD"/>
              <w:right w:val="nil"/>
            </w:tcBorders>
            <w:noWrap/>
            <w:vAlign w:val="bottom"/>
          </w:tcPr>
          <w:p w14:paraId="71299524"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Garabito</w:t>
            </w:r>
          </w:p>
        </w:tc>
      </w:tr>
      <w:tr w:rsidR="00481207" w:rsidRPr="002553D5" w14:paraId="1702AB4C" w14:textId="77777777" w:rsidTr="005838F9">
        <w:trPr>
          <w:trHeight w:val="249"/>
          <w:jc w:val="center"/>
        </w:trPr>
        <w:tc>
          <w:tcPr>
            <w:tcW w:w="1485" w:type="dxa"/>
            <w:tcBorders>
              <w:top w:val="single" w:sz="8" w:space="0" w:color="4F81BD"/>
              <w:bottom w:val="single" w:sz="8" w:space="0" w:color="4F81BD"/>
              <w:right w:val="nil"/>
            </w:tcBorders>
          </w:tcPr>
          <w:p w14:paraId="60159063" w14:textId="77777777" w:rsidR="00481207" w:rsidRPr="0062681E" w:rsidRDefault="00481207" w:rsidP="00DB34D0">
            <w:pPr>
              <w:rPr>
                <w:rFonts w:asciiTheme="majorHAnsi" w:hAnsiTheme="majorHAnsi" w:cs="Arial"/>
                <w:sz w:val="22"/>
                <w:szCs w:val="22"/>
              </w:rPr>
            </w:pPr>
          </w:p>
        </w:tc>
        <w:tc>
          <w:tcPr>
            <w:tcW w:w="1426" w:type="dxa"/>
            <w:tcBorders>
              <w:top w:val="single" w:sz="8" w:space="0" w:color="4F81BD"/>
              <w:bottom w:val="single" w:sz="8" w:space="0" w:color="4F81BD"/>
              <w:right w:val="nil"/>
            </w:tcBorders>
            <w:noWrap/>
            <w:vAlign w:val="bottom"/>
          </w:tcPr>
          <w:p w14:paraId="3651099F" w14:textId="77777777" w:rsidR="00481207" w:rsidRPr="0062681E" w:rsidRDefault="00481207">
            <w:pPr>
              <w:jc w:val="center"/>
              <w:rPr>
                <w:rFonts w:asciiTheme="majorHAnsi" w:hAnsiTheme="majorHAnsi" w:cs="Arial"/>
                <w:sz w:val="22"/>
                <w:szCs w:val="22"/>
              </w:rPr>
            </w:pPr>
            <w:r>
              <w:rPr>
                <w:rFonts w:asciiTheme="majorHAnsi" w:hAnsiTheme="majorHAnsi" w:cs="Arial"/>
                <w:sz w:val="22"/>
                <w:szCs w:val="22"/>
              </w:rPr>
              <w:t>612</w:t>
            </w:r>
          </w:p>
        </w:tc>
        <w:tc>
          <w:tcPr>
            <w:tcW w:w="7230" w:type="dxa"/>
            <w:tcBorders>
              <w:top w:val="single" w:sz="8" w:space="0" w:color="4F81BD"/>
              <w:left w:val="nil"/>
              <w:bottom w:val="single" w:sz="8" w:space="0" w:color="4F81BD"/>
              <w:right w:val="nil"/>
            </w:tcBorders>
            <w:noWrap/>
            <w:vAlign w:val="bottom"/>
          </w:tcPr>
          <w:p w14:paraId="5DEAE291" w14:textId="77777777" w:rsidR="00481207" w:rsidRPr="0062681E" w:rsidRDefault="00481207">
            <w:pPr>
              <w:rPr>
                <w:rFonts w:asciiTheme="majorHAnsi" w:hAnsiTheme="majorHAnsi" w:cs="Arial"/>
                <w:sz w:val="22"/>
                <w:szCs w:val="22"/>
              </w:rPr>
            </w:pPr>
            <w:r>
              <w:rPr>
                <w:rFonts w:asciiTheme="majorHAnsi" w:hAnsiTheme="majorHAnsi" w:cs="Arial"/>
                <w:sz w:val="22"/>
                <w:szCs w:val="22"/>
              </w:rPr>
              <w:t>Puerto Jiménez</w:t>
            </w:r>
          </w:p>
        </w:tc>
      </w:tr>
      <w:tr w:rsidR="00481207" w:rsidRPr="002553D5" w14:paraId="5337B799" w14:textId="77777777" w:rsidTr="005838F9">
        <w:trPr>
          <w:trHeight w:val="249"/>
          <w:jc w:val="center"/>
        </w:trPr>
        <w:tc>
          <w:tcPr>
            <w:tcW w:w="1485" w:type="dxa"/>
            <w:tcBorders>
              <w:top w:val="single" w:sz="8" w:space="0" w:color="4F81BD"/>
              <w:bottom w:val="single" w:sz="8" w:space="0" w:color="4F81BD"/>
              <w:right w:val="nil"/>
            </w:tcBorders>
          </w:tcPr>
          <w:p w14:paraId="5C72352F" w14:textId="77777777" w:rsidR="00481207" w:rsidRPr="0062681E" w:rsidRDefault="00481207" w:rsidP="00DB34D0">
            <w:pPr>
              <w:rPr>
                <w:rFonts w:asciiTheme="majorHAnsi" w:hAnsiTheme="majorHAnsi" w:cs="Arial"/>
                <w:sz w:val="22"/>
                <w:szCs w:val="22"/>
              </w:rPr>
            </w:pPr>
          </w:p>
        </w:tc>
        <w:tc>
          <w:tcPr>
            <w:tcW w:w="1426" w:type="dxa"/>
            <w:tcBorders>
              <w:top w:val="single" w:sz="8" w:space="0" w:color="4F81BD"/>
              <w:bottom w:val="single" w:sz="8" w:space="0" w:color="4F81BD"/>
              <w:right w:val="nil"/>
            </w:tcBorders>
            <w:noWrap/>
            <w:vAlign w:val="bottom"/>
          </w:tcPr>
          <w:p w14:paraId="246F3D38" w14:textId="77777777" w:rsidR="00481207" w:rsidRPr="0062681E" w:rsidRDefault="00FE3998">
            <w:pPr>
              <w:jc w:val="center"/>
              <w:rPr>
                <w:rFonts w:asciiTheme="majorHAnsi" w:hAnsiTheme="majorHAnsi" w:cs="Arial"/>
                <w:sz w:val="22"/>
                <w:szCs w:val="22"/>
              </w:rPr>
            </w:pPr>
            <w:r>
              <w:rPr>
                <w:rFonts w:asciiTheme="majorHAnsi" w:hAnsiTheme="majorHAnsi" w:cs="Arial"/>
                <w:sz w:val="22"/>
                <w:szCs w:val="22"/>
              </w:rPr>
              <w:t>613</w:t>
            </w:r>
          </w:p>
        </w:tc>
        <w:tc>
          <w:tcPr>
            <w:tcW w:w="7230" w:type="dxa"/>
            <w:tcBorders>
              <w:top w:val="single" w:sz="8" w:space="0" w:color="4F81BD"/>
              <w:left w:val="nil"/>
              <w:bottom w:val="single" w:sz="8" w:space="0" w:color="4F81BD"/>
              <w:right w:val="nil"/>
            </w:tcBorders>
            <w:noWrap/>
            <w:vAlign w:val="bottom"/>
          </w:tcPr>
          <w:p w14:paraId="5A8C4B75" w14:textId="77777777" w:rsidR="00481207" w:rsidRPr="0062681E" w:rsidRDefault="00481207">
            <w:pPr>
              <w:rPr>
                <w:rFonts w:asciiTheme="majorHAnsi" w:hAnsiTheme="majorHAnsi" w:cs="Arial"/>
                <w:sz w:val="22"/>
                <w:szCs w:val="22"/>
              </w:rPr>
            </w:pPr>
            <w:r>
              <w:rPr>
                <w:rFonts w:asciiTheme="majorHAnsi" w:hAnsiTheme="majorHAnsi" w:cs="Arial"/>
                <w:sz w:val="22"/>
                <w:szCs w:val="22"/>
              </w:rPr>
              <w:t>Monteverde</w:t>
            </w:r>
          </w:p>
        </w:tc>
      </w:tr>
      <w:tr w:rsidR="005838F9" w:rsidRPr="002553D5" w14:paraId="3A434C22" w14:textId="77777777" w:rsidTr="005838F9">
        <w:trPr>
          <w:trHeight w:val="249"/>
          <w:jc w:val="center"/>
        </w:trPr>
        <w:tc>
          <w:tcPr>
            <w:tcW w:w="1485" w:type="dxa"/>
            <w:tcBorders>
              <w:top w:val="single" w:sz="8" w:space="0" w:color="4F81BD"/>
              <w:bottom w:val="single" w:sz="8" w:space="0" w:color="4F81BD"/>
              <w:right w:val="nil"/>
            </w:tcBorders>
          </w:tcPr>
          <w:p w14:paraId="1B8B383C" w14:textId="77777777" w:rsidR="00DB34D0" w:rsidRPr="0062681E" w:rsidRDefault="00DB34D0" w:rsidP="00DB34D0">
            <w:pPr>
              <w:rPr>
                <w:rFonts w:asciiTheme="majorHAnsi" w:hAnsiTheme="majorHAnsi" w:cs="Calibri"/>
                <w:color w:val="000000"/>
                <w:sz w:val="22"/>
                <w:szCs w:val="22"/>
              </w:rPr>
            </w:pPr>
            <w:r w:rsidRPr="0062681E">
              <w:rPr>
                <w:rFonts w:asciiTheme="majorHAnsi" w:hAnsiTheme="majorHAnsi" w:cs="Arial"/>
                <w:sz w:val="22"/>
                <w:szCs w:val="22"/>
              </w:rPr>
              <w:t>Limón</w:t>
            </w:r>
          </w:p>
        </w:tc>
        <w:tc>
          <w:tcPr>
            <w:tcW w:w="1426" w:type="dxa"/>
            <w:tcBorders>
              <w:top w:val="single" w:sz="8" w:space="0" w:color="4F81BD"/>
              <w:bottom w:val="single" w:sz="8" w:space="0" w:color="4F81BD"/>
              <w:right w:val="nil"/>
            </w:tcBorders>
            <w:noWrap/>
            <w:vAlign w:val="bottom"/>
          </w:tcPr>
          <w:p w14:paraId="46F90C7F"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701</w:t>
            </w:r>
          </w:p>
        </w:tc>
        <w:tc>
          <w:tcPr>
            <w:tcW w:w="7230" w:type="dxa"/>
            <w:tcBorders>
              <w:top w:val="single" w:sz="8" w:space="0" w:color="4F81BD"/>
              <w:left w:val="nil"/>
              <w:bottom w:val="single" w:sz="8" w:space="0" w:color="4F81BD"/>
              <w:right w:val="nil"/>
            </w:tcBorders>
            <w:noWrap/>
            <w:vAlign w:val="bottom"/>
          </w:tcPr>
          <w:p w14:paraId="5B612E8A"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Limón</w:t>
            </w:r>
          </w:p>
        </w:tc>
      </w:tr>
      <w:tr w:rsidR="005838F9" w:rsidRPr="002553D5" w14:paraId="378816B9" w14:textId="77777777" w:rsidTr="005838F9">
        <w:trPr>
          <w:trHeight w:val="249"/>
          <w:jc w:val="center"/>
        </w:trPr>
        <w:tc>
          <w:tcPr>
            <w:tcW w:w="1485" w:type="dxa"/>
            <w:tcBorders>
              <w:top w:val="single" w:sz="8" w:space="0" w:color="4F81BD"/>
              <w:bottom w:val="single" w:sz="8" w:space="0" w:color="4F81BD"/>
              <w:right w:val="nil"/>
            </w:tcBorders>
          </w:tcPr>
          <w:p w14:paraId="42CC92B0"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3D2437B7"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702</w:t>
            </w:r>
          </w:p>
        </w:tc>
        <w:tc>
          <w:tcPr>
            <w:tcW w:w="7230" w:type="dxa"/>
            <w:tcBorders>
              <w:top w:val="single" w:sz="8" w:space="0" w:color="4F81BD"/>
              <w:left w:val="nil"/>
              <w:bottom w:val="single" w:sz="8" w:space="0" w:color="4F81BD"/>
              <w:right w:val="nil"/>
            </w:tcBorders>
            <w:noWrap/>
            <w:vAlign w:val="bottom"/>
          </w:tcPr>
          <w:p w14:paraId="317A2FCA"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Pococí</w:t>
            </w:r>
          </w:p>
        </w:tc>
      </w:tr>
      <w:tr w:rsidR="005838F9" w:rsidRPr="002553D5" w14:paraId="7DCB3DA0" w14:textId="77777777" w:rsidTr="005838F9">
        <w:trPr>
          <w:trHeight w:val="249"/>
          <w:jc w:val="center"/>
        </w:trPr>
        <w:tc>
          <w:tcPr>
            <w:tcW w:w="1485" w:type="dxa"/>
            <w:tcBorders>
              <w:top w:val="single" w:sz="8" w:space="0" w:color="4F81BD"/>
              <w:bottom w:val="single" w:sz="8" w:space="0" w:color="4F81BD"/>
              <w:right w:val="nil"/>
            </w:tcBorders>
          </w:tcPr>
          <w:p w14:paraId="7ADC95D7"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7B6D42C0"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703</w:t>
            </w:r>
          </w:p>
        </w:tc>
        <w:tc>
          <w:tcPr>
            <w:tcW w:w="7230" w:type="dxa"/>
            <w:tcBorders>
              <w:top w:val="single" w:sz="8" w:space="0" w:color="4F81BD"/>
              <w:left w:val="nil"/>
              <w:bottom w:val="single" w:sz="8" w:space="0" w:color="4F81BD"/>
              <w:right w:val="nil"/>
            </w:tcBorders>
            <w:noWrap/>
            <w:vAlign w:val="bottom"/>
          </w:tcPr>
          <w:p w14:paraId="29A6C473"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Siquirres</w:t>
            </w:r>
          </w:p>
        </w:tc>
      </w:tr>
      <w:tr w:rsidR="005838F9" w:rsidRPr="002553D5" w14:paraId="28B3134E" w14:textId="77777777" w:rsidTr="005838F9">
        <w:trPr>
          <w:trHeight w:val="249"/>
          <w:jc w:val="center"/>
        </w:trPr>
        <w:tc>
          <w:tcPr>
            <w:tcW w:w="1485" w:type="dxa"/>
            <w:tcBorders>
              <w:top w:val="single" w:sz="8" w:space="0" w:color="4F81BD"/>
              <w:bottom w:val="single" w:sz="8" w:space="0" w:color="4F81BD"/>
              <w:right w:val="nil"/>
            </w:tcBorders>
          </w:tcPr>
          <w:p w14:paraId="790818C2"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46AAD192"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704</w:t>
            </w:r>
          </w:p>
        </w:tc>
        <w:tc>
          <w:tcPr>
            <w:tcW w:w="7230" w:type="dxa"/>
            <w:tcBorders>
              <w:top w:val="single" w:sz="8" w:space="0" w:color="4F81BD"/>
              <w:left w:val="nil"/>
              <w:bottom w:val="single" w:sz="8" w:space="0" w:color="4F81BD"/>
              <w:right w:val="nil"/>
            </w:tcBorders>
            <w:noWrap/>
            <w:vAlign w:val="bottom"/>
          </w:tcPr>
          <w:p w14:paraId="2236BB10"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Talamanca</w:t>
            </w:r>
          </w:p>
        </w:tc>
      </w:tr>
      <w:tr w:rsidR="005838F9" w:rsidRPr="002553D5" w14:paraId="4F6F846E" w14:textId="77777777" w:rsidTr="005838F9">
        <w:trPr>
          <w:trHeight w:val="249"/>
          <w:jc w:val="center"/>
        </w:trPr>
        <w:tc>
          <w:tcPr>
            <w:tcW w:w="1485" w:type="dxa"/>
            <w:tcBorders>
              <w:top w:val="single" w:sz="8" w:space="0" w:color="4F81BD"/>
              <w:bottom w:val="single" w:sz="8" w:space="0" w:color="4F81BD"/>
              <w:right w:val="nil"/>
            </w:tcBorders>
          </w:tcPr>
          <w:p w14:paraId="78F85D8A"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6B297EE7"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705</w:t>
            </w:r>
          </w:p>
        </w:tc>
        <w:tc>
          <w:tcPr>
            <w:tcW w:w="7230" w:type="dxa"/>
            <w:tcBorders>
              <w:top w:val="single" w:sz="8" w:space="0" w:color="4F81BD"/>
              <w:left w:val="nil"/>
              <w:bottom w:val="single" w:sz="8" w:space="0" w:color="4F81BD"/>
              <w:right w:val="nil"/>
            </w:tcBorders>
            <w:noWrap/>
            <w:vAlign w:val="bottom"/>
          </w:tcPr>
          <w:p w14:paraId="31F642DA"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Matina</w:t>
            </w:r>
          </w:p>
        </w:tc>
      </w:tr>
      <w:tr w:rsidR="005838F9" w:rsidRPr="002553D5" w14:paraId="7154369C" w14:textId="77777777" w:rsidTr="005838F9">
        <w:trPr>
          <w:trHeight w:val="249"/>
          <w:jc w:val="center"/>
        </w:trPr>
        <w:tc>
          <w:tcPr>
            <w:tcW w:w="1485" w:type="dxa"/>
            <w:tcBorders>
              <w:top w:val="single" w:sz="8" w:space="0" w:color="4F81BD"/>
              <w:bottom w:val="single" w:sz="8" w:space="0" w:color="4F81BD"/>
              <w:right w:val="nil"/>
            </w:tcBorders>
          </w:tcPr>
          <w:p w14:paraId="043844A2" w14:textId="77777777" w:rsidR="00DB34D0" w:rsidRPr="0062681E" w:rsidRDefault="00DB34D0" w:rsidP="00A17DE8">
            <w:pPr>
              <w:rPr>
                <w:rFonts w:asciiTheme="majorHAnsi" w:hAnsiTheme="majorHAnsi" w:cs="Calibri"/>
                <w:color w:val="000000"/>
                <w:sz w:val="22"/>
                <w:szCs w:val="22"/>
              </w:rPr>
            </w:pPr>
          </w:p>
        </w:tc>
        <w:tc>
          <w:tcPr>
            <w:tcW w:w="1426" w:type="dxa"/>
            <w:tcBorders>
              <w:top w:val="single" w:sz="8" w:space="0" w:color="4F81BD"/>
              <w:bottom w:val="single" w:sz="8" w:space="0" w:color="4F81BD"/>
              <w:right w:val="nil"/>
            </w:tcBorders>
            <w:noWrap/>
            <w:vAlign w:val="bottom"/>
          </w:tcPr>
          <w:p w14:paraId="7DADB811" w14:textId="77777777" w:rsidR="00DB34D0" w:rsidRPr="0062681E" w:rsidRDefault="00DB34D0">
            <w:pPr>
              <w:jc w:val="center"/>
              <w:rPr>
                <w:rFonts w:asciiTheme="majorHAnsi" w:hAnsiTheme="majorHAnsi" w:cs="Arial"/>
                <w:sz w:val="22"/>
                <w:szCs w:val="22"/>
              </w:rPr>
            </w:pPr>
            <w:r w:rsidRPr="0062681E">
              <w:rPr>
                <w:rFonts w:asciiTheme="majorHAnsi" w:hAnsiTheme="majorHAnsi" w:cs="Arial"/>
                <w:sz w:val="22"/>
                <w:szCs w:val="22"/>
              </w:rPr>
              <w:t>706</w:t>
            </w:r>
          </w:p>
        </w:tc>
        <w:tc>
          <w:tcPr>
            <w:tcW w:w="7230" w:type="dxa"/>
            <w:tcBorders>
              <w:top w:val="single" w:sz="8" w:space="0" w:color="4F81BD"/>
              <w:left w:val="nil"/>
              <w:bottom w:val="single" w:sz="8" w:space="0" w:color="4F81BD"/>
              <w:right w:val="nil"/>
            </w:tcBorders>
            <w:noWrap/>
            <w:vAlign w:val="bottom"/>
          </w:tcPr>
          <w:p w14:paraId="0C7B4D61" w14:textId="77777777" w:rsidR="00DB34D0" w:rsidRPr="0062681E" w:rsidRDefault="00DB34D0">
            <w:pPr>
              <w:rPr>
                <w:rFonts w:asciiTheme="majorHAnsi" w:hAnsiTheme="majorHAnsi" w:cs="Arial"/>
                <w:sz w:val="22"/>
                <w:szCs w:val="22"/>
              </w:rPr>
            </w:pPr>
            <w:r w:rsidRPr="0062681E">
              <w:rPr>
                <w:rFonts w:asciiTheme="majorHAnsi" w:hAnsiTheme="majorHAnsi" w:cs="Arial"/>
                <w:sz w:val="22"/>
                <w:szCs w:val="22"/>
              </w:rPr>
              <w:t>Guácimo</w:t>
            </w:r>
          </w:p>
        </w:tc>
      </w:tr>
    </w:tbl>
    <w:p w14:paraId="46BFFD9A" w14:textId="77777777" w:rsidR="00606C94" w:rsidRPr="00606C94" w:rsidRDefault="00606C94" w:rsidP="00606C94"/>
    <w:p w14:paraId="4E70CB65" w14:textId="77777777" w:rsidR="0077475E" w:rsidRDefault="0077475E" w:rsidP="0077475E">
      <w:pPr>
        <w:pStyle w:val="Descripcin"/>
        <w:jc w:val="center"/>
      </w:pPr>
      <w:bookmarkStart w:id="911" w:name="_Periodicidad"/>
      <w:bookmarkEnd w:id="911"/>
      <w:r>
        <w:t xml:space="preserve">Tabla 5 - Cantones </w:t>
      </w:r>
    </w:p>
    <w:p w14:paraId="5837C259" w14:textId="77777777" w:rsidR="004B6F50" w:rsidRDefault="004B6F50">
      <w:pPr>
        <w:rPr>
          <w:b/>
          <w:i/>
          <w:lang w:val="es-ES_tradnl"/>
        </w:rPr>
      </w:pPr>
    </w:p>
    <w:p w14:paraId="6E27B64F" w14:textId="77777777" w:rsidR="004B6F50" w:rsidRDefault="00952C4D" w:rsidP="00247695">
      <w:pPr>
        <w:pStyle w:val="Ttulo2"/>
        <w:numPr>
          <w:ilvl w:val="1"/>
          <w:numId w:val="497"/>
        </w:numPr>
      </w:pPr>
      <w:bookmarkStart w:id="912" w:name="_Periodicidad_1"/>
      <w:bookmarkStart w:id="913" w:name="_Toc136255561"/>
      <w:bookmarkEnd w:id="912"/>
      <w:r>
        <w:t>Periodicidad</w:t>
      </w:r>
      <w:bookmarkEnd w:id="913"/>
      <w:r w:rsidR="004B6F50">
        <w:t xml:space="preserve"> </w:t>
      </w:r>
    </w:p>
    <w:p w14:paraId="0489D6B6" w14:textId="77777777" w:rsidR="004B6F50" w:rsidRPr="004B6F50" w:rsidRDefault="004B6F50" w:rsidP="004B6F50">
      <w:pPr>
        <w:rPr>
          <w:lang w:val="es-ES_tradnl"/>
        </w:rPr>
      </w:pPr>
    </w:p>
    <w:p w14:paraId="36FEA7B6" w14:textId="77777777" w:rsidR="00952C4D" w:rsidRDefault="00952C4D" w:rsidP="00952C4D">
      <w:pPr>
        <w:rPr>
          <w:lang w:val="es-ES_tradnl"/>
        </w:rPr>
      </w:pPr>
    </w:p>
    <w:tbl>
      <w:tblPr>
        <w:tblW w:w="0" w:type="auto"/>
        <w:jc w:val="center"/>
        <w:tblCellMar>
          <w:left w:w="0" w:type="dxa"/>
          <w:right w:w="0" w:type="dxa"/>
        </w:tblCellMar>
        <w:tblLook w:val="04A0" w:firstRow="1" w:lastRow="0" w:firstColumn="1" w:lastColumn="0" w:noHBand="0" w:noVBand="1"/>
      </w:tblPr>
      <w:tblGrid>
        <w:gridCol w:w="1892"/>
        <w:gridCol w:w="8168"/>
      </w:tblGrid>
      <w:tr w:rsidR="00952C4D" w:rsidRPr="002553D5" w14:paraId="1FAB2696" w14:textId="77777777" w:rsidTr="0077475E">
        <w:trPr>
          <w:trHeight w:val="249"/>
          <w:jc w:val="center"/>
        </w:trPr>
        <w:tc>
          <w:tcPr>
            <w:tcW w:w="1876" w:type="dxa"/>
            <w:tcBorders>
              <w:top w:val="single" w:sz="8" w:space="0" w:color="4F81BD"/>
              <w:bottom w:val="nil"/>
              <w:right w:val="nil"/>
            </w:tcBorders>
            <w:shd w:val="clear" w:color="auto" w:fill="4F81BD"/>
            <w:noWrap/>
            <w:vAlign w:val="center"/>
            <w:hideMark/>
          </w:tcPr>
          <w:p w14:paraId="6274AF4E" w14:textId="77777777" w:rsidR="00952C4D" w:rsidRPr="0062681E" w:rsidRDefault="00952C4D" w:rsidP="00952C4D">
            <w:pPr>
              <w:rPr>
                <w:rFonts w:asciiTheme="majorHAnsi" w:eastAsia="Calibri" w:hAnsiTheme="majorHAnsi" w:cs="Arial"/>
                <w:b/>
                <w:bCs/>
                <w:color w:val="FFFFFF"/>
                <w:sz w:val="22"/>
                <w:szCs w:val="22"/>
                <w:lang w:val="en-US" w:eastAsia="en-US"/>
              </w:rPr>
            </w:pPr>
            <w:r w:rsidRPr="0062681E">
              <w:rPr>
                <w:rFonts w:asciiTheme="majorHAnsi" w:eastAsia="Calibri" w:hAnsiTheme="majorHAnsi" w:cs="Arial"/>
                <w:b/>
                <w:bCs/>
                <w:color w:val="FFFFFF"/>
                <w:sz w:val="22"/>
                <w:szCs w:val="22"/>
                <w:lang w:val="en-US" w:eastAsia="en-US"/>
              </w:rPr>
              <w:t>Código</w:t>
            </w:r>
          </w:p>
        </w:tc>
        <w:tc>
          <w:tcPr>
            <w:tcW w:w="8152" w:type="dxa"/>
            <w:tcBorders>
              <w:top w:val="single" w:sz="8" w:space="0" w:color="4F81BD"/>
              <w:left w:val="nil"/>
              <w:bottom w:val="single" w:sz="8" w:space="0" w:color="4F81BD"/>
              <w:right w:val="nil"/>
            </w:tcBorders>
            <w:shd w:val="clear" w:color="auto" w:fill="4F81BD"/>
            <w:noWrap/>
            <w:vAlign w:val="center"/>
            <w:hideMark/>
          </w:tcPr>
          <w:p w14:paraId="31763A66" w14:textId="77777777" w:rsidR="00952C4D" w:rsidRPr="0062681E" w:rsidRDefault="00952C4D" w:rsidP="00952C4D">
            <w:pPr>
              <w:rPr>
                <w:rFonts w:asciiTheme="majorHAnsi" w:eastAsia="Calibri" w:hAnsiTheme="majorHAnsi" w:cs="Arial"/>
                <w:b/>
                <w:bCs/>
                <w:color w:val="FFFFFF"/>
                <w:sz w:val="22"/>
                <w:szCs w:val="22"/>
                <w:lang w:val="en-US" w:eastAsia="en-US"/>
              </w:rPr>
            </w:pPr>
            <w:r w:rsidRPr="0062681E">
              <w:rPr>
                <w:rFonts w:asciiTheme="majorHAnsi" w:eastAsia="Calibri" w:hAnsiTheme="majorHAnsi" w:cs="Arial"/>
                <w:b/>
                <w:bCs/>
                <w:color w:val="FFFFFF"/>
                <w:sz w:val="22"/>
                <w:szCs w:val="22"/>
                <w:lang w:val="en-US" w:eastAsia="en-US"/>
              </w:rPr>
              <w:t>Descripción</w:t>
            </w:r>
          </w:p>
        </w:tc>
      </w:tr>
      <w:tr w:rsidR="00952C4D" w:rsidRPr="002553D5" w14:paraId="14A75559" w14:textId="77777777" w:rsidTr="0077475E">
        <w:trPr>
          <w:trHeight w:val="249"/>
          <w:jc w:val="center"/>
        </w:trPr>
        <w:tc>
          <w:tcPr>
            <w:tcW w:w="1876" w:type="dxa"/>
            <w:tcBorders>
              <w:top w:val="single" w:sz="8" w:space="0" w:color="4F81BD"/>
              <w:bottom w:val="single" w:sz="8" w:space="0" w:color="4F81BD"/>
              <w:right w:val="nil"/>
            </w:tcBorders>
            <w:noWrap/>
            <w:vAlign w:val="bottom"/>
          </w:tcPr>
          <w:p w14:paraId="03F3FF92" w14:textId="77777777" w:rsidR="00952C4D" w:rsidRPr="0062681E" w:rsidRDefault="00952C4D" w:rsidP="00952C4D">
            <w:pPr>
              <w:rPr>
                <w:rFonts w:asciiTheme="majorHAnsi" w:hAnsiTheme="majorHAnsi" w:cs="Calibri"/>
                <w:color w:val="000000"/>
                <w:sz w:val="22"/>
                <w:szCs w:val="22"/>
              </w:rPr>
            </w:pPr>
            <w:r w:rsidRPr="0062681E">
              <w:rPr>
                <w:rFonts w:asciiTheme="majorHAnsi" w:hAnsiTheme="majorHAnsi" w:cs="Calibri"/>
                <w:color w:val="000000"/>
                <w:sz w:val="22"/>
                <w:szCs w:val="22"/>
              </w:rPr>
              <w:t>0</w:t>
            </w:r>
          </w:p>
        </w:tc>
        <w:tc>
          <w:tcPr>
            <w:tcW w:w="8152" w:type="dxa"/>
            <w:tcBorders>
              <w:top w:val="single" w:sz="8" w:space="0" w:color="4F81BD"/>
              <w:left w:val="nil"/>
              <w:bottom w:val="single" w:sz="8" w:space="0" w:color="4F81BD"/>
              <w:right w:val="nil"/>
            </w:tcBorders>
            <w:noWrap/>
            <w:vAlign w:val="bottom"/>
          </w:tcPr>
          <w:p w14:paraId="42A0248F" w14:textId="77777777" w:rsidR="00952C4D" w:rsidRPr="0062681E" w:rsidRDefault="00952C4D" w:rsidP="00952C4D">
            <w:pPr>
              <w:rPr>
                <w:rFonts w:asciiTheme="majorHAnsi" w:hAnsiTheme="majorHAnsi" w:cs="Calibri"/>
                <w:color w:val="000000"/>
                <w:sz w:val="22"/>
                <w:szCs w:val="22"/>
              </w:rPr>
            </w:pPr>
            <w:r w:rsidRPr="0062681E">
              <w:rPr>
                <w:rFonts w:asciiTheme="majorHAnsi" w:hAnsiTheme="majorHAnsi" w:cs="Calibri"/>
                <w:color w:val="000000"/>
                <w:sz w:val="22"/>
                <w:szCs w:val="22"/>
              </w:rPr>
              <w:t>Cero cupón</w:t>
            </w:r>
          </w:p>
        </w:tc>
      </w:tr>
      <w:tr w:rsidR="00952C4D" w:rsidRPr="002553D5" w14:paraId="0102E530" w14:textId="77777777" w:rsidTr="0077475E">
        <w:trPr>
          <w:trHeight w:val="249"/>
          <w:jc w:val="center"/>
        </w:trPr>
        <w:tc>
          <w:tcPr>
            <w:tcW w:w="1876" w:type="dxa"/>
            <w:tcBorders>
              <w:top w:val="single" w:sz="8" w:space="0" w:color="4F81BD"/>
              <w:bottom w:val="single" w:sz="8" w:space="0" w:color="4F81BD"/>
              <w:right w:val="nil"/>
            </w:tcBorders>
            <w:noWrap/>
            <w:vAlign w:val="bottom"/>
          </w:tcPr>
          <w:p w14:paraId="7281F12D" w14:textId="77777777" w:rsidR="00952C4D" w:rsidRPr="0062681E" w:rsidRDefault="00952C4D" w:rsidP="00952C4D">
            <w:pPr>
              <w:rPr>
                <w:rFonts w:asciiTheme="majorHAnsi" w:hAnsiTheme="majorHAnsi" w:cs="Calibri"/>
                <w:color w:val="000000"/>
                <w:sz w:val="22"/>
                <w:szCs w:val="22"/>
              </w:rPr>
            </w:pPr>
            <w:r w:rsidRPr="0062681E">
              <w:rPr>
                <w:rFonts w:asciiTheme="majorHAnsi" w:hAnsiTheme="majorHAnsi" w:cs="Calibri"/>
                <w:color w:val="000000"/>
                <w:sz w:val="22"/>
                <w:szCs w:val="22"/>
              </w:rPr>
              <w:t>1</w:t>
            </w:r>
          </w:p>
        </w:tc>
        <w:tc>
          <w:tcPr>
            <w:tcW w:w="8152" w:type="dxa"/>
            <w:tcBorders>
              <w:top w:val="single" w:sz="8" w:space="0" w:color="4F81BD"/>
              <w:left w:val="nil"/>
              <w:bottom w:val="single" w:sz="8" w:space="0" w:color="4F81BD"/>
              <w:right w:val="nil"/>
            </w:tcBorders>
            <w:noWrap/>
            <w:vAlign w:val="bottom"/>
          </w:tcPr>
          <w:p w14:paraId="7E0E2DE0" w14:textId="77777777" w:rsidR="00952C4D" w:rsidRPr="0062681E" w:rsidRDefault="00952C4D" w:rsidP="00952C4D">
            <w:pPr>
              <w:rPr>
                <w:rFonts w:asciiTheme="majorHAnsi" w:hAnsiTheme="majorHAnsi" w:cs="Calibri"/>
                <w:color w:val="000000"/>
                <w:sz w:val="22"/>
                <w:szCs w:val="22"/>
              </w:rPr>
            </w:pPr>
            <w:r w:rsidRPr="0062681E">
              <w:rPr>
                <w:rFonts w:asciiTheme="majorHAnsi" w:hAnsiTheme="majorHAnsi" w:cs="Calibri"/>
                <w:color w:val="000000"/>
                <w:sz w:val="22"/>
                <w:szCs w:val="22"/>
              </w:rPr>
              <w:t>Anual</w:t>
            </w:r>
          </w:p>
        </w:tc>
      </w:tr>
      <w:tr w:rsidR="00952C4D" w:rsidRPr="002553D5" w14:paraId="6B4B573E" w14:textId="77777777" w:rsidTr="0077475E">
        <w:trPr>
          <w:trHeight w:val="249"/>
          <w:jc w:val="center"/>
        </w:trPr>
        <w:tc>
          <w:tcPr>
            <w:tcW w:w="1876" w:type="dxa"/>
            <w:tcBorders>
              <w:top w:val="single" w:sz="8" w:space="0" w:color="4F81BD"/>
              <w:bottom w:val="single" w:sz="8" w:space="0" w:color="4F81BD"/>
              <w:right w:val="nil"/>
            </w:tcBorders>
            <w:noWrap/>
            <w:vAlign w:val="bottom"/>
          </w:tcPr>
          <w:p w14:paraId="671F0AD2" w14:textId="77777777" w:rsidR="00952C4D" w:rsidRPr="0062681E" w:rsidRDefault="00952C4D" w:rsidP="00952C4D">
            <w:pPr>
              <w:rPr>
                <w:rFonts w:asciiTheme="majorHAnsi" w:hAnsiTheme="majorHAnsi" w:cs="Calibri"/>
                <w:color w:val="000000"/>
                <w:sz w:val="22"/>
                <w:szCs w:val="22"/>
              </w:rPr>
            </w:pPr>
            <w:r w:rsidRPr="0062681E">
              <w:rPr>
                <w:rFonts w:asciiTheme="majorHAnsi" w:hAnsiTheme="majorHAnsi" w:cs="Calibri"/>
                <w:color w:val="000000"/>
                <w:sz w:val="22"/>
                <w:szCs w:val="22"/>
              </w:rPr>
              <w:t>2</w:t>
            </w:r>
          </w:p>
        </w:tc>
        <w:tc>
          <w:tcPr>
            <w:tcW w:w="8152" w:type="dxa"/>
            <w:tcBorders>
              <w:top w:val="single" w:sz="8" w:space="0" w:color="4F81BD"/>
              <w:left w:val="nil"/>
              <w:bottom w:val="single" w:sz="8" w:space="0" w:color="4F81BD"/>
              <w:right w:val="nil"/>
            </w:tcBorders>
            <w:noWrap/>
            <w:vAlign w:val="bottom"/>
          </w:tcPr>
          <w:p w14:paraId="2CEF16D3" w14:textId="77777777" w:rsidR="00952C4D" w:rsidRPr="0062681E" w:rsidRDefault="00952C4D" w:rsidP="00952C4D">
            <w:pPr>
              <w:rPr>
                <w:rFonts w:asciiTheme="majorHAnsi" w:hAnsiTheme="majorHAnsi" w:cs="Calibri"/>
                <w:color w:val="000000"/>
                <w:sz w:val="22"/>
                <w:szCs w:val="22"/>
              </w:rPr>
            </w:pPr>
            <w:r w:rsidRPr="0062681E">
              <w:rPr>
                <w:rFonts w:asciiTheme="majorHAnsi" w:hAnsiTheme="majorHAnsi" w:cs="Calibri"/>
                <w:color w:val="000000"/>
                <w:sz w:val="22"/>
                <w:szCs w:val="22"/>
              </w:rPr>
              <w:t>Semestral</w:t>
            </w:r>
          </w:p>
        </w:tc>
      </w:tr>
      <w:tr w:rsidR="00952C4D" w:rsidRPr="002553D5" w14:paraId="15C73762" w14:textId="77777777" w:rsidTr="0077475E">
        <w:trPr>
          <w:trHeight w:val="249"/>
          <w:jc w:val="center"/>
        </w:trPr>
        <w:tc>
          <w:tcPr>
            <w:tcW w:w="1876" w:type="dxa"/>
            <w:tcBorders>
              <w:top w:val="single" w:sz="8" w:space="0" w:color="4F81BD"/>
              <w:bottom w:val="single" w:sz="8" w:space="0" w:color="4F81BD"/>
              <w:right w:val="nil"/>
            </w:tcBorders>
            <w:noWrap/>
            <w:vAlign w:val="bottom"/>
          </w:tcPr>
          <w:p w14:paraId="445EE760" w14:textId="77777777" w:rsidR="00952C4D" w:rsidRPr="0062681E" w:rsidRDefault="00952C4D" w:rsidP="00952C4D">
            <w:pPr>
              <w:rPr>
                <w:rFonts w:asciiTheme="majorHAnsi" w:hAnsiTheme="majorHAnsi" w:cs="Calibri"/>
                <w:color w:val="000000"/>
                <w:sz w:val="22"/>
                <w:szCs w:val="22"/>
              </w:rPr>
            </w:pPr>
            <w:r w:rsidRPr="0062681E">
              <w:rPr>
                <w:rFonts w:asciiTheme="majorHAnsi" w:hAnsiTheme="majorHAnsi" w:cs="Calibri"/>
                <w:color w:val="000000"/>
                <w:sz w:val="22"/>
                <w:szCs w:val="22"/>
              </w:rPr>
              <w:t>3</w:t>
            </w:r>
          </w:p>
        </w:tc>
        <w:tc>
          <w:tcPr>
            <w:tcW w:w="8152" w:type="dxa"/>
            <w:tcBorders>
              <w:top w:val="single" w:sz="8" w:space="0" w:color="4F81BD"/>
              <w:left w:val="nil"/>
              <w:bottom w:val="single" w:sz="8" w:space="0" w:color="4F81BD"/>
              <w:right w:val="nil"/>
            </w:tcBorders>
            <w:noWrap/>
            <w:vAlign w:val="bottom"/>
          </w:tcPr>
          <w:p w14:paraId="07DF1F7A" w14:textId="77777777" w:rsidR="00952C4D" w:rsidRPr="0062681E" w:rsidRDefault="00952C4D" w:rsidP="00952C4D">
            <w:pPr>
              <w:rPr>
                <w:rFonts w:asciiTheme="majorHAnsi" w:hAnsiTheme="majorHAnsi" w:cs="Calibri"/>
                <w:color w:val="000000"/>
                <w:sz w:val="22"/>
                <w:szCs w:val="22"/>
              </w:rPr>
            </w:pPr>
            <w:r w:rsidRPr="0062681E">
              <w:rPr>
                <w:rFonts w:asciiTheme="majorHAnsi" w:hAnsiTheme="majorHAnsi" w:cs="Calibri"/>
                <w:color w:val="000000"/>
                <w:sz w:val="22"/>
                <w:szCs w:val="22"/>
              </w:rPr>
              <w:t>Cuatrimestral</w:t>
            </w:r>
          </w:p>
        </w:tc>
      </w:tr>
      <w:tr w:rsidR="00952C4D" w:rsidRPr="002553D5" w14:paraId="77C1D182" w14:textId="77777777" w:rsidTr="0077475E">
        <w:trPr>
          <w:trHeight w:val="249"/>
          <w:jc w:val="center"/>
        </w:trPr>
        <w:tc>
          <w:tcPr>
            <w:tcW w:w="1876" w:type="dxa"/>
            <w:tcBorders>
              <w:top w:val="single" w:sz="8" w:space="0" w:color="4F81BD"/>
              <w:bottom w:val="single" w:sz="8" w:space="0" w:color="4F81BD"/>
              <w:right w:val="nil"/>
            </w:tcBorders>
            <w:noWrap/>
            <w:vAlign w:val="bottom"/>
          </w:tcPr>
          <w:p w14:paraId="16A45696" w14:textId="77777777" w:rsidR="00952C4D" w:rsidRPr="0062681E" w:rsidRDefault="00952C4D" w:rsidP="00952C4D">
            <w:pPr>
              <w:rPr>
                <w:rFonts w:asciiTheme="majorHAnsi" w:hAnsiTheme="majorHAnsi" w:cs="Calibri"/>
                <w:color w:val="000000"/>
                <w:sz w:val="22"/>
                <w:szCs w:val="22"/>
              </w:rPr>
            </w:pPr>
            <w:r w:rsidRPr="0062681E">
              <w:rPr>
                <w:rFonts w:asciiTheme="majorHAnsi" w:hAnsiTheme="majorHAnsi" w:cs="Calibri"/>
                <w:color w:val="000000"/>
                <w:sz w:val="22"/>
                <w:szCs w:val="22"/>
              </w:rPr>
              <w:t>4</w:t>
            </w:r>
          </w:p>
        </w:tc>
        <w:tc>
          <w:tcPr>
            <w:tcW w:w="8152" w:type="dxa"/>
            <w:tcBorders>
              <w:top w:val="single" w:sz="8" w:space="0" w:color="4F81BD"/>
              <w:left w:val="nil"/>
              <w:bottom w:val="single" w:sz="8" w:space="0" w:color="4F81BD"/>
              <w:right w:val="nil"/>
            </w:tcBorders>
            <w:noWrap/>
            <w:vAlign w:val="bottom"/>
          </w:tcPr>
          <w:p w14:paraId="399A83DF" w14:textId="77777777" w:rsidR="00952C4D" w:rsidRPr="0062681E" w:rsidRDefault="00952C4D" w:rsidP="00952C4D">
            <w:pPr>
              <w:rPr>
                <w:rFonts w:asciiTheme="majorHAnsi" w:hAnsiTheme="majorHAnsi" w:cs="Calibri"/>
                <w:color w:val="000000"/>
                <w:sz w:val="22"/>
                <w:szCs w:val="22"/>
              </w:rPr>
            </w:pPr>
            <w:r w:rsidRPr="0062681E">
              <w:rPr>
                <w:rFonts w:asciiTheme="majorHAnsi" w:hAnsiTheme="majorHAnsi" w:cs="Calibri"/>
                <w:color w:val="000000"/>
                <w:sz w:val="22"/>
                <w:szCs w:val="22"/>
              </w:rPr>
              <w:t>Trimestral</w:t>
            </w:r>
          </w:p>
        </w:tc>
      </w:tr>
      <w:tr w:rsidR="00952C4D" w:rsidRPr="002553D5" w14:paraId="46439AE0" w14:textId="77777777" w:rsidTr="0077475E">
        <w:trPr>
          <w:trHeight w:val="249"/>
          <w:jc w:val="center"/>
        </w:trPr>
        <w:tc>
          <w:tcPr>
            <w:tcW w:w="1876" w:type="dxa"/>
            <w:tcBorders>
              <w:top w:val="single" w:sz="8" w:space="0" w:color="4F81BD"/>
              <w:bottom w:val="single" w:sz="8" w:space="0" w:color="4F81BD"/>
              <w:right w:val="nil"/>
            </w:tcBorders>
            <w:noWrap/>
            <w:vAlign w:val="bottom"/>
          </w:tcPr>
          <w:p w14:paraId="618F5DB6" w14:textId="77777777" w:rsidR="00952C4D" w:rsidRPr="0062681E" w:rsidRDefault="00952C4D" w:rsidP="00952C4D">
            <w:pPr>
              <w:rPr>
                <w:rFonts w:asciiTheme="majorHAnsi" w:hAnsiTheme="majorHAnsi" w:cs="Calibri"/>
                <w:color w:val="000000"/>
                <w:sz w:val="22"/>
                <w:szCs w:val="22"/>
              </w:rPr>
            </w:pPr>
            <w:r w:rsidRPr="0062681E">
              <w:rPr>
                <w:rFonts w:asciiTheme="majorHAnsi" w:hAnsiTheme="majorHAnsi" w:cs="Calibri"/>
                <w:color w:val="000000"/>
                <w:sz w:val="22"/>
                <w:szCs w:val="22"/>
              </w:rPr>
              <w:lastRenderedPageBreak/>
              <w:t>6</w:t>
            </w:r>
          </w:p>
        </w:tc>
        <w:tc>
          <w:tcPr>
            <w:tcW w:w="8152" w:type="dxa"/>
            <w:tcBorders>
              <w:top w:val="single" w:sz="8" w:space="0" w:color="4F81BD"/>
              <w:left w:val="nil"/>
              <w:bottom w:val="single" w:sz="8" w:space="0" w:color="4F81BD"/>
              <w:right w:val="nil"/>
            </w:tcBorders>
            <w:noWrap/>
            <w:vAlign w:val="bottom"/>
          </w:tcPr>
          <w:p w14:paraId="540B0820" w14:textId="77777777" w:rsidR="00952C4D" w:rsidRPr="0062681E" w:rsidRDefault="00952C4D" w:rsidP="00952C4D">
            <w:pPr>
              <w:keepNext/>
              <w:rPr>
                <w:rFonts w:asciiTheme="majorHAnsi" w:hAnsiTheme="majorHAnsi" w:cs="Calibri"/>
                <w:color w:val="000000"/>
                <w:sz w:val="22"/>
                <w:szCs w:val="22"/>
              </w:rPr>
            </w:pPr>
            <w:r w:rsidRPr="0062681E">
              <w:rPr>
                <w:rFonts w:asciiTheme="majorHAnsi" w:hAnsiTheme="majorHAnsi" w:cs="Calibri"/>
                <w:color w:val="000000"/>
                <w:sz w:val="22"/>
                <w:szCs w:val="22"/>
              </w:rPr>
              <w:t>Bimestral</w:t>
            </w:r>
          </w:p>
        </w:tc>
      </w:tr>
      <w:tr w:rsidR="00952C4D" w:rsidRPr="002553D5" w14:paraId="77750B37" w14:textId="77777777" w:rsidTr="0077475E">
        <w:trPr>
          <w:trHeight w:val="249"/>
          <w:jc w:val="center"/>
        </w:trPr>
        <w:tc>
          <w:tcPr>
            <w:tcW w:w="1876" w:type="dxa"/>
            <w:tcBorders>
              <w:top w:val="single" w:sz="8" w:space="0" w:color="4F81BD"/>
              <w:bottom w:val="single" w:sz="8" w:space="0" w:color="4F81BD"/>
              <w:right w:val="nil"/>
            </w:tcBorders>
            <w:noWrap/>
            <w:vAlign w:val="bottom"/>
          </w:tcPr>
          <w:p w14:paraId="2A9968C1" w14:textId="77777777" w:rsidR="00952C4D" w:rsidRPr="0062681E" w:rsidRDefault="00952C4D" w:rsidP="00952C4D">
            <w:pPr>
              <w:rPr>
                <w:rFonts w:asciiTheme="majorHAnsi" w:hAnsiTheme="majorHAnsi" w:cs="Calibri"/>
                <w:color w:val="000000"/>
                <w:sz w:val="22"/>
                <w:szCs w:val="22"/>
              </w:rPr>
            </w:pPr>
            <w:r w:rsidRPr="0062681E">
              <w:rPr>
                <w:rFonts w:asciiTheme="majorHAnsi" w:hAnsiTheme="majorHAnsi" w:cs="Calibri"/>
                <w:color w:val="000000"/>
                <w:sz w:val="22"/>
                <w:szCs w:val="22"/>
              </w:rPr>
              <w:t>12</w:t>
            </w:r>
          </w:p>
        </w:tc>
        <w:tc>
          <w:tcPr>
            <w:tcW w:w="8152" w:type="dxa"/>
            <w:tcBorders>
              <w:top w:val="single" w:sz="8" w:space="0" w:color="4F81BD"/>
              <w:left w:val="nil"/>
              <w:bottom w:val="single" w:sz="8" w:space="0" w:color="4F81BD"/>
              <w:right w:val="nil"/>
            </w:tcBorders>
            <w:noWrap/>
            <w:vAlign w:val="bottom"/>
          </w:tcPr>
          <w:p w14:paraId="5A5484BC" w14:textId="77777777" w:rsidR="00952C4D" w:rsidRPr="0062681E" w:rsidRDefault="00952C4D" w:rsidP="00952C4D">
            <w:pPr>
              <w:keepNext/>
              <w:rPr>
                <w:rFonts w:asciiTheme="majorHAnsi" w:hAnsiTheme="majorHAnsi" w:cs="Calibri"/>
                <w:color w:val="000000"/>
                <w:sz w:val="22"/>
                <w:szCs w:val="22"/>
              </w:rPr>
            </w:pPr>
            <w:r w:rsidRPr="0062681E">
              <w:rPr>
                <w:rFonts w:asciiTheme="majorHAnsi" w:hAnsiTheme="majorHAnsi" w:cs="Calibri"/>
                <w:color w:val="000000"/>
                <w:sz w:val="22"/>
                <w:szCs w:val="22"/>
              </w:rPr>
              <w:t>Mensual</w:t>
            </w:r>
          </w:p>
        </w:tc>
      </w:tr>
    </w:tbl>
    <w:p w14:paraId="603C44E6" w14:textId="77777777" w:rsidR="0077475E" w:rsidRDefault="0077475E" w:rsidP="0077475E">
      <w:pPr>
        <w:pStyle w:val="Descripcin"/>
        <w:jc w:val="center"/>
      </w:pPr>
      <w:r>
        <w:t xml:space="preserve">Tabla 6 - Periodicidad </w:t>
      </w:r>
    </w:p>
    <w:p w14:paraId="032C1894" w14:textId="77777777" w:rsidR="004B6F50" w:rsidRDefault="004B6F50" w:rsidP="004B6F50"/>
    <w:p w14:paraId="4DB7A441" w14:textId="77777777" w:rsidR="0077475E" w:rsidRDefault="0077475E" w:rsidP="004B6F50"/>
    <w:p w14:paraId="19253E30" w14:textId="77777777" w:rsidR="00073CEE" w:rsidRDefault="004E392B" w:rsidP="00247695">
      <w:pPr>
        <w:pStyle w:val="Ttulo2"/>
        <w:numPr>
          <w:ilvl w:val="1"/>
          <w:numId w:val="497"/>
        </w:numPr>
      </w:pPr>
      <w:bookmarkStart w:id="914" w:name="_Residencia_emisor"/>
      <w:bookmarkStart w:id="915" w:name="_País_de_residencia"/>
      <w:bookmarkStart w:id="916" w:name="_Toc136255562"/>
      <w:bookmarkEnd w:id="914"/>
      <w:bookmarkEnd w:id="915"/>
      <w:r>
        <w:t>País de residencia</w:t>
      </w:r>
      <w:bookmarkEnd w:id="916"/>
    </w:p>
    <w:p w14:paraId="44CF897C" w14:textId="77777777" w:rsidR="00691753" w:rsidRDefault="00691753" w:rsidP="0077441B"/>
    <w:tbl>
      <w:tblPr>
        <w:tblW w:w="6460" w:type="dxa"/>
        <w:jc w:val="center"/>
        <w:tblCellMar>
          <w:left w:w="70" w:type="dxa"/>
          <w:right w:w="70" w:type="dxa"/>
        </w:tblCellMar>
        <w:tblLook w:val="04A0" w:firstRow="1" w:lastRow="0" w:firstColumn="1" w:lastColumn="0" w:noHBand="0" w:noVBand="1"/>
      </w:tblPr>
      <w:tblGrid>
        <w:gridCol w:w="4580"/>
        <w:gridCol w:w="1880"/>
      </w:tblGrid>
      <w:tr w:rsidR="00B97118" w:rsidRPr="00B97118" w14:paraId="123EF4E7" w14:textId="77777777" w:rsidTr="0077441B">
        <w:trPr>
          <w:trHeight w:val="360"/>
          <w:jc w:val="center"/>
        </w:trPr>
        <w:tc>
          <w:tcPr>
            <w:tcW w:w="4580" w:type="dxa"/>
            <w:tcBorders>
              <w:top w:val="nil"/>
              <w:left w:val="nil"/>
              <w:bottom w:val="nil"/>
              <w:right w:val="nil"/>
            </w:tcBorders>
            <w:shd w:val="clear" w:color="000000" w:fill="538DD5"/>
            <w:noWrap/>
            <w:vAlign w:val="center"/>
            <w:hideMark/>
          </w:tcPr>
          <w:p w14:paraId="68DA2FEA" w14:textId="77777777" w:rsidR="00B97118" w:rsidRPr="00B97118" w:rsidRDefault="00B97118" w:rsidP="00B97118">
            <w:pPr>
              <w:rPr>
                <w:rFonts w:ascii="Cambria" w:hAnsi="Cambria"/>
                <w:b/>
                <w:bCs/>
                <w:color w:val="FFFFFF"/>
                <w:sz w:val="24"/>
              </w:rPr>
            </w:pPr>
            <w:r w:rsidRPr="00B97118">
              <w:rPr>
                <w:rFonts w:ascii="Cambria" w:hAnsi="Cambria"/>
                <w:b/>
                <w:bCs/>
                <w:color w:val="FFFFFF"/>
                <w:sz w:val="24"/>
              </w:rPr>
              <w:t>Nombre del  país</w:t>
            </w:r>
          </w:p>
        </w:tc>
        <w:tc>
          <w:tcPr>
            <w:tcW w:w="1880" w:type="dxa"/>
            <w:tcBorders>
              <w:top w:val="nil"/>
              <w:left w:val="nil"/>
              <w:bottom w:val="nil"/>
              <w:right w:val="nil"/>
            </w:tcBorders>
            <w:shd w:val="clear" w:color="000000" w:fill="538DD5"/>
            <w:noWrap/>
            <w:vAlign w:val="center"/>
            <w:hideMark/>
          </w:tcPr>
          <w:p w14:paraId="156D03FE" w14:textId="77777777" w:rsidR="00B97118" w:rsidRPr="00B97118" w:rsidRDefault="00B97118" w:rsidP="00B97118">
            <w:pPr>
              <w:rPr>
                <w:rFonts w:cs="Arial"/>
                <w:b/>
                <w:bCs/>
                <w:color w:val="FFFFFF"/>
                <w:sz w:val="18"/>
                <w:szCs w:val="18"/>
              </w:rPr>
            </w:pPr>
            <w:r w:rsidRPr="00B97118">
              <w:rPr>
                <w:rFonts w:cs="Arial"/>
                <w:b/>
                <w:bCs/>
                <w:color w:val="FFFFFF"/>
                <w:sz w:val="18"/>
                <w:szCs w:val="18"/>
              </w:rPr>
              <w:t>ISO 3166-1 alfa-3</w:t>
            </w:r>
          </w:p>
        </w:tc>
      </w:tr>
      <w:tr w:rsidR="00B97118" w:rsidRPr="00B97118" w14:paraId="1796D81E" w14:textId="77777777" w:rsidTr="0077441B">
        <w:trPr>
          <w:trHeight w:val="360"/>
          <w:jc w:val="center"/>
        </w:trPr>
        <w:tc>
          <w:tcPr>
            <w:tcW w:w="4580" w:type="dxa"/>
            <w:tcBorders>
              <w:top w:val="single" w:sz="4" w:space="0" w:color="auto"/>
              <w:left w:val="nil"/>
              <w:bottom w:val="single" w:sz="4" w:space="0" w:color="auto"/>
              <w:right w:val="nil"/>
            </w:tcBorders>
            <w:shd w:val="clear" w:color="auto" w:fill="auto"/>
            <w:vAlign w:val="center"/>
            <w:hideMark/>
          </w:tcPr>
          <w:p w14:paraId="1445FC4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Andorra</w:t>
            </w:r>
          </w:p>
        </w:tc>
        <w:tc>
          <w:tcPr>
            <w:tcW w:w="1880" w:type="dxa"/>
            <w:tcBorders>
              <w:top w:val="single" w:sz="4" w:space="0" w:color="auto"/>
              <w:left w:val="nil"/>
              <w:bottom w:val="single" w:sz="4" w:space="0" w:color="auto"/>
              <w:right w:val="nil"/>
            </w:tcBorders>
            <w:shd w:val="clear" w:color="auto" w:fill="auto"/>
            <w:vAlign w:val="center"/>
            <w:hideMark/>
          </w:tcPr>
          <w:p w14:paraId="5BEC6977"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AND</w:t>
            </w:r>
          </w:p>
        </w:tc>
      </w:tr>
      <w:tr w:rsidR="00B97118" w:rsidRPr="00B97118" w14:paraId="76BC5AE6"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0EDC13B"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Emiratos Árabes Unidos</w:t>
            </w:r>
          </w:p>
        </w:tc>
        <w:tc>
          <w:tcPr>
            <w:tcW w:w="1880" w:type="dxa"/>
            <w:tcBorders>
              <w:top w:val="nil"/>
              <w:left w:val="nil"/>
              <w:bottom w:val="single" w:sz="4" w:space="0" w:color="auto"/>
              <w:right w:val="nil"/>
            </w:tcBorders>
            <w:shd w:val="clear" w:color="auto" w:fill="auto"/>
            <w:vAlign w:val="center"/>
            <w:hideMark/>
          </w:tcPr>
          <w:p w14:paraId="0C1AAF1B"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ARE</w:t>
            </w:r>
          </w:p>
        </w:tc>
      </w:tr>
      <w:tr w:rsidR="00B97118" w:rsidRPr="00B97118" w14:paraId="0199C638"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2F81D5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Afganistán</w:t>
            </w:r>
          </w:p>
        </w:tc>
        <w:tc>
          <w:tcPr>
            <w:tcW w:w="1880" w:type="dxa"/>
            <w:tcBorders>
              <w:top w:val="nil"/>
              <w:left w:val="nil"/>
              <w:bottom w:val="single" w:sz="4" w:space="0" w:color="auto"/>
              <w:right w:val="nil"/>
            </w:tcBorders>
            <w:shd w:val="clear" w:color="auto" w:fill="auto"/>
            <w:vAlign w:val="center"/>
            <w:hideMark/>
          </w:tcPr>
          <w:p w14:paraId="73899EB0"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AFG</w:t>
            </w:r>
          </w:p>
        </w:tc>
      </w:tr>
      <w:tr w:rsidR="00B97118" w:rsidRPr="00B97118" w14:paraId="03F29602"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35604A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Antigua y Barbuda</w:t>
            </w:r>
          </w:p>
        </w:tc>
        <w:tc>
          <w:tcPr>
            <w:tcW w:w="1880" w:type="dxa"/>
            <w:tcBorders>
              <w:top w:val="nil"/>
              <w:left w:val="nil"/>
              <w:bottom w:val="single" w:sz="4" w:space="0" w:color="auto"/>
              <w:right w:val="nil"/>
            </w:tcBorders>
            <w:shd w:val="clear" w:color="auto" w:fill="auto"/>
            <w:vAlign w:val="center"/>
            <w:hideMark/>
          </w:tcPr>
          <w:p w14:paraId="15FC1D09"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ATG</w:t>
            </w:r>
          </w:p>
        </w:tc>
      </w:tr>
      <w:tr w:rsidR="00B97118" w:rsidRPr="00B97118" w14:paraId="398F1AA6"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C71739F"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Anguila</w:t>
            </w:r>
          </w:p>
        </w:tc>
        <w:tc>
          <w:tcPr>
            <w:tcW w:w="1880" w:type="dxa"/>
            <w:tcBorders>
              <w:top w:val="nil"/>
              <w:left w:val="nil"/>
              <w:bottom w:val="single" w:sz="4" w:space="0" w:color="auto"/>
              <w:right w:val="nil"/>
            </w:tcBorders>
            <w:shd w:val="clear" w:color="auto" w:fill="auto"/>
            <w:vAlign w:val="center"/>
            <w:hideMark/>
          </w:tcPr>
          <w:p w14:paraId="776D5CD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AIA</w:t>
            </w:r>
          </w:p>
        </w:tc>
      </w:tr>
      <w:tr w:rsidR="00B97118" w:rsidRPr="00B97118" w14:paraId="0DDF94FA"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1FE121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Albania</w:t>
            </w:r>
          </w:p>
        </w:tc>
        <w:tc>
          <w:tcPr>
            <w:tcW w:w="1880" w:type="dxa"/>
            <w:tcBorders>
              <w:top w:val="nil"/>
              <w:left w:val="nil"/>
              <w:bottom w:val="single" w:sz="4" w:space="0" w:color="auto"/>
              <w:right w:val="nil"/>
            </w:tcBorders>
            <w:shd w:val="clear" w:color="auto" w:fill="auto"/>
            <w:vAlign w:val="center"/>
            <w:hideMark/>
          </w:tcPr>
          <w:p w14:paraId="4B08061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ALB</w:t>
            </w:r>
          </w:p>
        </w:tc>
      </w:tr>
      <w:tr w:rsidR="00B97118" w:rsidRPr="00B97118" w14:paraId="19390BD2"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562F9C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Armenia</w:t>
            </w:r>
          </w:p>
        </w:tc>
        <w:tc>
          <w:tcPr>
            <w:tcW w:w="1880" w:type="dxa"/>
            <w:tcBorders>
              <w:top w:val="nil"/>
              <w:left w:val="nil"/>
              <w:bottom w:val="single" w:sz="4" w:space="0" w:color="auto"/>
              <w:right w:val="nil"/>
            </w:tcBorders>
            <w:shd w:val="clear" w:color="auto" w:fill="auto"/>
            <w:vAlign w:val="center"/>
            <w:hideMark/>
          </w:tcPr>
          <w:p w14:paraId="5114777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ARM</w:t>
            </w:r>
          </w:p>
        </w:tc>
      </w:tr>
      <w:tr w:rsidR="00B97118" w:rsidRPr="00B97118" w14:paraId="19B85E0D"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C87321C"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Antillas Neerlandesas</w:t>
            </w:r>
          </w:p>
        </w:tc>
        <w:tc>
          <w:tcPr>
            <w:tcW w:w="1880" w:type="dxa"/>
            <w:tcBorders>
              <w:top w:val="nil"/>
              <w:left w:val="nil"/>
              <w:bottom w:val="single" w:sz="4" w:space="0" w:color="auto"/>
              <w:right w:val="nil"/>
            </w:tcBorders>
            <w:shd w:val="clear" w:color="auto" w:fill="auto"/>
            <w:vAlign w:val="center"/>
            <w:hideMark/>
          </w:tcPr>
          <w:p w14:paraId="299A263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ANT</w:t>
            </w:r>
          </w:p>
        </w:tc>
      </w:tr>
      <w:tr w:rsidR="00B97118" w:rsidRPr="00B97118" w14:paraId="3644194A"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0FCE54C"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Angola</w:t>
            </w:r>
          </w:p>
        </w:tc>
        <w:tc>
          <w:tcPr>
            <w:tcW w:w="1880" w:type="dxa"/>
            <w:tcBorders>
              <w:top w:val="nil"/>
              <w:left w:val="nil"/>
              <w:bottom w:val="single" w:sz="4" w:space="0" w:color="auto"/>
              <w:right w:val="nil"/>
            </w:tcBorders>
            <w:shd w:val="clear" w:color="auto" w:fill="auto"/>
            <w:vAlign w:val="center"/>
            <w:hideMark/>
          </w:tcPr>
          <w:p w14:paraId="10F586E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AGO</w:t>
            </w:r>
          </w:p>
        </w:tc>
      </w:tr>
      <w:tr w:rsidR="00B97118" w:rsidRPr="00B97118" w14:paraId="78D60206"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D8B0485"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Antártida</w:t>
            </w:r>
          </w:p>
        </w:tc>
        <w:tc>
          <w:tcPr>
            <w:tcW w:w="1880" w:type="dxa"/>
            <w:tcBorders>
              <w:top w:val="nil"/>
              <w:left w:val="nil"/>
              <w:bottom w:val="single" w:sz="4" w:space="0" w:color="auto"/>
              <w:right w:val="nil"/>
            </w:tcBorders>
            <w:shd w:val="clear" w:color="auto" w:fill="auto"/>
            <w:vAlign w:val="center"/>
            <w:hideMark/>
          </w:tcPr>
          <w:p w14:paraId="09395DF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ATA</w:t>
            </w:r>
          </w:p>
        </w:tc>
      </w:tr>
      <w:tr w:rsidR="00B97118" w:rsidRPr="00B97118" w14:paraId="3C3C4EEB"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5189CB6"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Argentina</w:t>
            </w:r>
          </w:p>
        </w:tc>
        <w:tc>
          <w:tcPr>
            <w:tcW w:w="1880" w:type="dxa"/>
            <w:tcBorders>
              <w:top w:val="nil"/>
              <w:left w:val="nil"/>
              <w:bottom w:val="single" w:sz="4" w:space="0" w:color="auto"/>
              <w:right w:val="nil"/>
            </w:tcBorders>
            <w:shd w:val="clear" w:color="auto" w:fill="auto"/>
            <w:vAlign w:val="center"/>
            <w:hideMark/>
          </w:tcPr>
          <w:p w14:paraId="5C40C7C2"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ARG</w:t>
            </w:r>
          </w:p>
        </w:tc>
      </w:tr>
      <w:tr w:rsidR="00B97118" w:rsidRPr="00B97118" w14:paraId="013B480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0AC675B"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Samoa Americana</w:t>
            </w:r>
          </w:p>
        </w:tc>
        <w:tc>
          <w:tcPr>
            <w:tcW w:w="1880" w:type="dxa"/>
            <w:tcBorders>
              <w:top w:val="nil"/>
              <w:left w:val="nil"/>
              <w:bottom w:val="single" w:sz="4" w:space="0" w:color="auto"/>
              <w:right w:val="nil"/>
            </w:tcBorders>
            <w:shd w:val="clear" w:color="auto" w:fill="auto"/>
            <w:vAlign w:val="center"/>
            <w:hideMark/>
          </w:tcPr>
          <w:p w14:paraId="21061408"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ASM</w:t>
            </w:r>
          </w:p>
        </w:tc>
      </w:tr>
      <w:tr w:rsidR="00B97118" w:rsidRPr="00B97118" w14:paraId="3643BB46"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A48100F"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Austria</w:t>
            </w:r>
          </w:p>
        </w:tc>
        <w:tc>
          <w:tcPr>
            <w:tcW w:w="1880" w:type="dxa"/>
            <w:tcBorders>
              <w:top w:val="nil"/>
              <w:left w:val="nil"/>
              <w:bottom w:val="single" w:sz="4" w:space="0" w:color="auto"/>
              <w:right w:val="nil"/>
            </w:tcBorders>
            <w:shd w:val="clear" w:color="auto" w:fill="auto"/>
            <w:vAlign w:val="center"/>
            <w:hideMark/>
          </w:tcPr>
          <w:p w14:paraId="199CFA87"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AUT</w:t>
            </w:r>
          </w:p>
        </w:tc>
      </w:tr>
      <w:tr w:rsidR="00B97118" w:rsidRPr="00B97118" w14:paraId="56A8F801"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F74490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Australia</w:t>
            </w:r>
          </w:p>
        </w:tc>
        <w:tc>
          <w:tcPr>
            <w:tcW w:w="1880" w:type="dxa"/>
            <w:tcBorders>
              <w:top w:val="nil"/>
              <w:left w:val="nil"/>
              <w:bottom w:val="single" w:sz="4" w:space="0" w:color="auto"/>
              <w:right w:val="nil"/>
            </w:tcBorders>
            <w:shd w:val="clear" w:color="auto" w:fill="auto"/>
            <w:vAlign w:val="center"/>
            <w:hideMark/>
          </w:tcPr>
          <w:p w14:paraId="0B22F1F5"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AUS</w:t>
            </w:r>
          </w:p>
        </w:tc>
      </w:tr>
      <w:tr w:rsidR="00B97118" w:rsidRPr="00B97118" w14:paraId="5E495A6C"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B3F1A7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Aruba</w:t>
            </w:r>
          </w:p>
        </w:tc>
        <w:tc>
          <w:tcPr>
            <w:tcW w:w="1880" w:type="dxa"/>
            <w:tcBorders>
              <w:top w:val="nil"/>
              <w:left w:val="nil"/>
              <w:bottom w:val="single" w:sz="4" w:space="0" w:color="auto"/>
              <w:right w:val="nil"/>
            </w:tcBorders>
            <w:shd w:val="clear" w:color="auto" w:fill="auto"/>
            <w:vAlign w:val="center"/>
            <w:hideMark/>
          </w:tcPr>
          <w:p w14:paraId="2EE690AF"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ABW</w:t>
            </w:r>
          </w:p>
        </w:tc>
      </w:tr>
      <w:tr w:rsidR="00B97118" w:rsidRPr="00B97118" w14:paraId="5FDF6456"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F1EBAB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Islas Áland</w:t>
            </w:r>
          </w:p>
        </w:tc>
        <w:tc>
          <w:tcPr>
            <w:tcW w:w="1880" w:type="dxa"/>
            <w:tcBorders>
              <w:top w:val="nil"/>
              <w:left w:val="nil"/>
              <w:bottom w:val="single" w:sz="4" w:space="0" w:color="auto"/>
              <w:right w:val="nil"/>
            </w:tcBorders>
            <w:shd w:val="clear" w:color="auto" w:fill="auto"/>
            <w:vAlign w:val="center"/>
            <w:hideMark/>
          </w:tcPr>
          <w:p w14:paraId="18ED3A39"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ALA</w:t>
            </w:r>
          </w:p>
        </w:tc>
      </w:tr>
      <w:tr w:rsidR="00B97118" w:rsidRPr="00B97118" w14:paraId="6E1BCB0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81929F6"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Azerbaiyán</w:t>
            </w:r>
          </w:p>
        </w:tc>
        <w:tc>
          <w:tcPr>
            <w:tcW w:w="1880" w:type="dxa"/>
            <w:tcBorders>
              <w:top w:val="nil"/>
              <w:left w:val="nil"/>
              <w:bottom w:val="single" w:sz="4" w:space="0" w:color="auto"/>
              <w:right w:val="nil"/>
            </w:tcBorders>
            <w:shd w:val="clear" w:color="auto" w:fill="auto"/>
            <w:vAlign w:val="center"/>
            <w:hideMark/>
          </w:tcPr>
          <w:p w14:paraId="186B795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AZE</w:t>
            </w:r>
          </w:p>
        </w:tc>
      </w:tr>
      <w:tr w:rsidR="00B97118" w:rsidRPr="00B97118" w14:paraId="6B00F662"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B49FC5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lastRenderedPageBreak/>
              <w:t>Bosnia y Herzegovina</w:t>
            </w:r>
          </w:p>
        </w:tc>
        <w:tc>
          <w:tcPr>
            <w:tcW w:w="1880" w:type="dxa"/>
            <w:tcBorders>
              <w:top w:val="nil"/>
              <w:left w:val="nil"/>
              <w:bottom w:val="single" w:sz="4" w:space="0" w:color="auto"/>
              <w:right w:val="nil"/>
            </w:tcBorders>
            <w:shd w:val="clear" w:color="auto" w:fill="auto"/>
            <w:vAlign w:val="center"/>
            <w:hideMark/>
          </w:tcPr>
          <w:p w14:paraId="2062025A"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BIH</w:t>
            </w:r>
          </w:p>
        </w:tc>
      </w:tr>
      <w:tr w:rsidR="00B97118" w:rsidRPr="00B97118" w14:paraId="50021F61"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EF8F69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Barbados</w:t>
            </w:r>
          </w:p>
        </w:tc>
        <w:tc>
          <w:tcPr>
            <w:tcW w:w="1880" w:type="dxa"/>
            <w:tcBorders>
              <w:top w:val="nil"/>
              <w:left w:val="nil"/>
              <w:bottom w:val="single" w:sz="4" w:space="0" w:color="auto"/>
              <w:right w:val="nil"/>
            </w:tcBorders>
            <w:shd w:val="clear" w:color="auto" w:fill="auto"/>
            <w:vAlign w:val="center"/>
            <w:hideMark/>
          </w:tcPr>
          <w:p w14:paraId="501851AC"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BRB</w:t>
            </w:r>
          </w:p>
        </w:tc>
      </w:tr>
      <w:tr w:rsidR="00B97118" w:rsidRPr="00B97118" w14:paraId="7AE0D73C"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C7ABBA7"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Bangladesh</w:t>
            </w:r>
          </w:p>
        </w:tc>
        <w:tc>
          <w:tcPr>
            <w:tcW w:w="1880" w:type="dxa"/>
            <w:tcBorders>
              <w:top w:val="nil"/>
              <w:left w:val="nil"/>
              <w:bottom w:val="single" w:sz="4" w:space="0" w:color="auto"/>
              <w:right w:val="nil"/>
            </w:tcBorders>
            <w:shd w:val="clear" w:color="auto" w:fill="auto"/>
            <w:vAlign w:val="center"/>
            <w:hideMark/>
          </w:tcPr>
          <w:p w14:paraId="0B7DF9B2"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BGD</w:t>
            </w:r>
          </w:p>
        </w:tc>
      </w:tr>
      <w:tr w:rsidR="00B97118" w:rsidRPr="00B97118" w14:paraId="1C200AB9"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EAE142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Bélgica</w:t>
            </w:r>
          </w:p>
        </w:tc>
        <w:tc>
          <w:tcPr>
            <w:tcW w:w="1880" w:type="dxa"/>
            <w:tcBorders>
              <w:top w:val="nil"/>
              <w:left w:val="nil"/>
              <w:bottom w:val="single" w:sz="4" w:space="0" w:color="auto"/>
              <w:right w:val="nil"/>
            </w:tcBorders>
            <w:shd w:val="clear" w:color="auto" w:fill="auto"/>
            <w:vAlign w:val="center"/>
            <w:hideMark/>
          </w:tcPr>
          <w:p w14:paraId="17470F3B"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BEL</w:t>
            </w:r>
          </w:p>
        </w:tc>
      </w:tr>
      <w:tr w:rsidR="00B97118" w:rsidRPr="00B97118" w14:paraId="482FCBD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4482F3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Burkina Faso</w:t>
            </w:r>
          </w:p>
        </w:tc>
        <w:tc>
          <w:tcPr>
            <w:tcW w:w="1880" w:type="dxa"/>
            <w:tcBorders>
              <w:top w:val="nil"/>
              <w:left w:val="nil"/>
              <w:bottom w:val="single" w:sz="4" w:space="0" w:color="auto"/>
              <w:right w:val="nil"/>
            </w:tcBorders>
            <w:shd w:val="clear" w:color="auto" w:fill="auto"/>
            <w:vAlign w:val="center"/>
            <w:hideMark/>
          </w:tcPr>
          <w:p w14:paraId="3047A91F"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BFA</w:t>
            </w:r>
          </w:p>
        </w:tc>
      </w:tr>
      <w:tr w:rsidR="00B97118" w:rsidRPr="00B97118" w14:paraId="36297E7D"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CAB350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Bulgaria</w:t>
            </w:r>
          </w:p>
        </w:tc>
        <w:tc>
          <w:tcPr>
            <w:tcW w:w="1880" w:type="dxa"/>
            <w:tcBorders>
              <w:top w:val="nil"/>
              <w:left w:val="nil"/>
              <w:bottom w:val="single" w:sz="4" w:space="0" w:color="auto"/>
              <w:right w:val="nil"/>
            </w:tcBorders>
            <w:shd w:val="clear" w:color="auto" w:fill="auto"/>
            <w:vAlign w:val="center"/>
            <w:hideMark/>
          </w:tcPr>
          <w:p w14:paraId="7F1DD2B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BGR</w:t>
            </w:r>
          </w:p>
        </w:tc>
      </w:tr>
      <w:tr w:rsidR="00B97118" w:rsidRPr="00B97118" w14:paraId="06A6F6D6"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0E64A5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Bahréin</w:t>
            </w:r>
          </w:p>
        </w:tc>
        <w:tc>
          <w:tcPr>
            <w:tcW w:w="1880" w:type="dxa"/>
            <w:tcBorders>
              <w:top w:val="nil"/>
              <w:left w:val="nil"/>
              <w:bottom w:val="single" w:sz="4" w:space="0" w:color="auto"/>
              <w:right w:val="nil"/>
            </w:tcBorders>
            <w:shd w:val="clear" w:color="auto" w:fill="auto"/>
            <w:vAlign w:val="center"/>
            <w:hideMark/>
          </w:tcPr>
          <w:p w14:paraId="4DBDD52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BHR</w:t>
            </w:r>
          </w:p>
        </w:tc>
      </w:tr>
      <w:tr w:rsidR="00B97118" w:rsidRPr="00B97118" w14:paraId="68DA5E66"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E583606"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Burundi</w:t>
            </w:r>
          </w:p>
        </w:tc>
        <w:tc>
          <w:tcPr>
            <w:tcW w:w="1880" w:type="dxa"/>
            <w:tcBorders>
              <w:top w:val="nil"/>
              <w:left w:val="nil"/>
              <w:bottom w:val="single" w:sz="4" w:space="0" w:color="auto"/>
              <w:right w:val="nil"/>
            </w:tcBorders>
            <w:shd w:val="clear" w:color="auto" w:fill="auto"/>
            <w:vAlign w:val="center"/>
            <w:hideMark/>
          </w:tcPr>
          <w:p w14:paraId="291D6C8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BDI</w:t>
            </w:r>
          </w:p>
        </w:tc>
      </w:tr>
      <w:tr w:rsidR="00B97118" w:rsidRPr="00B97118" w14:paraId="4325495D"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C644E97"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Benin</w:t>
            </w:r>
          </w:p>
        </w:tc>
        <w:tc>
          <w:tcPr>
            <w:tcW w:w="1880" w:type="dxa"/>
            <w:tcBorders>
              <w:top w:val="nil"/>
              <w:left w:val="nil"/>
              <w:bottom w:val="single" w:sz="4" w:space="0" w:color="auto"/>
              <w:right w:val="nil"/>
            </w:tcBorders>
            <w:shd w:val="clear" w:color="auto" w:fill="auto"/>
            <w:vAlign w:val="center"/>
            <w:hideMark/>
          </w:tcPr>
          <w:p w14:paraId="4F27C109"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BEN</w:t>
            </w:r>
          </w:p>
        </w:tc>
      </w:tr>
      <w:tr w:rsidR="00B97118" w:rsidRPr="00B97118" w14:paraId="7ABD79E5"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87C5F7D"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San Bartolomé</w:t>
            </w:r>
          </w:p>
        </w:tc>
        <w:tc>
          <w:tcPr>
            <w:tcW w:w="1880" w:type="dxa"/>
            <w:tcBorders>
              <w:top w:val="nil"/>
              <w:left w:val="nil"/>
              <w:bottom w:val="single" w:sz="4" w:space="0" w:color="auto"/>
              <w:right w:val="nil"/>
            </w:tcBorders>
            <w:shd w:val="clear" w:color="auto" w:fill="auto"/>
            <w:vAlign w:val="center"/>
            <w:hideMark/>
          </w:tcPr>
          <w:p w14:paraId="2667E4B3"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BLM</w:t>
            </w:r>
          </w:p>
        </w:tc>
      </w:tr>
      <w:tr w:rsidR="00B97118" w:rsidRPr="00B97118" w14:paraId="34D1ECF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1FA425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Bermudas</w:t>
            </w:r>
          </w:p>
        </w:tc>
        <w:tc>
          <w:tcPr>
            <w:tcW w:w="1880" w:type="dxa"/>
            <w:tcBorders>
              <w:top w:val="nil"/>
              <w:left w:val="nil"/>
              <w:bottom w:val="single" w:sz="4" w:space="0" w:color="auto"/>
              <w:right w:val="nil"/>
            </w:tcBorders>
            <w:shd w:val="clear" w:color="auto" w:fill="auto"/>
            <w:vAlign w:val="center"/>
            <w:hideMark/>
          </w:tcPr>
          <w:p w14:paraId="08D0296D"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BMU</w:t>
            </w:r>
          </w:p>
        </w:tc>
      </w:tr>
      <w:tr w:rsidR="00B97118" w:rsidRPr="00B97118" w14:paraId="4C760714"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47C028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Brunéi</w:t>
            </w:r>
          </w:p>
        </w:tc>
        <w:tc>
          <w:tcPr>
            <w:tcW w:w="1880" w:type="dxa"/>
            <w:tcBorders>
              <w:top w:val="nil"/>
              <w:left w:val="nil"/>
              <w:bottom w:val="single" w:sz="4" w:space="0" w:color="auto"/>
              <w:right w:val="nil"/>
            </w:tcBorders>
            <w:shd w:val="clear" w:color="auto" w:fill="auto"/>
            <w:vAlign w:val="center"/>
            <w:hideMark/>
          </w:tcPr>
          <w:p w14:paraId="54794C6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BRN</w:t>
            </w:r>
          </w:p>
        </w:tc>
      </w:tr>
      <w:tr w:rsidR="00B97118" w:rsidRPr="00B97118" w14:paraId="0A031631"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6FA726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Bolivia</w:t>
            </w:r>
          </w:p>
        </w:tc>
        <w:tc>
          <w:tcPr>
            <w:tcW w:w="1880" w:type="dxa"/>
            <w:tcBorders>
              <w:top w:val="nil"/>
              <w:left w:val="nil"/>
              <w:bottom w:val="single" w:sz="4" w:space="0" w:color="auto"/>
              <w:right w:val="nil"/>
            </w:tcBorders>
            <w:shd w:val="clear" w:color="auto" w:fill="auto"/>
            <w:vAlign w:val="center"/>
            <w:hideMark/>
          </w:tcPr>
          <w:p w14:paraId="310438C8"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BOL</w:t>
            </w:r>
          </w:p>
        </w:tc>
      </w:tr>
      <w:tr w:rsidR="00B97118" w:rsidRPr="00B97118" w14:paraId="7E546121"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3771EDB"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Brasil</w:t>
            </w:r>
          </w:p>
        </w:tc>
        <w:tc>
          <w:tcPr>
            <w:tcW w:w="1880" w:type="dxa"/>
            <w:tcBorders>
              <w:top w:val="nil"/>
              <w:left w:val="nil"/>
              <w:bottom w:val="single" w:sz="4" w:space="0" w:color="auto"/>
              <w:right w:val="nil"/>
            </w:tcBorders>
            <w:shd w:val="clear" w:color="auto" w:fill="auto"/>
            <w:vAlign w:val="center"/>
            <w:hideMark/>
          </w:tcPr>
          <w:p w14:paraId="7BE79537"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BRA</w:t>
            </w:r>
          </w:p>
        </w:tc>
      </w:tr>
      <w:tr w:rsidR="00B97118" w:rsidRPr="00B97118" w14:paraId="23F63E8E"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61F1C76"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Bahamas</w:t>
            </w:r>
          </w:p>
        </w:tc>
        <w:tc>
          <w:tcPr>
            <w:tcW w:w="1880" w:type="dxa"/>
            <w:tcBorders>
              <w:top w:val="nil"/>
              <w:left w:val="nil"/>
              <w:bottom w:val="single" w:sz="4" w:space="0" w:color="auto"/>
              <w:right w:val="nil"/>
            </w:tcBorders>
            <w:shd w:val="clear" w:color="auto" w:fill="auto"/>
            <w:vAlign w:val="center"/>
            <w:hideMark/>
          </w:tcPr>
          <w:p w14:paraId="72939CE0"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BHS</w:t>
            </w:r>
          </w:p>
        </w:tc>
      </w:tr>
      <w:tr w:rsidR="00B97118" w:rsidRPr="00B97118" w14:paraId="45F42220"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8CA86C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Bhután</w:t>
            </w:r>
          </w:p>
        </w:tc>
        <w:tc>
          <w:tcPr>
            <w:tcW w:w="1880" w:type="dxa"/>
            <w:tcBorders>
              <w:top w:val="nil"/>
              <w:left w:val="nil"/>
              <w:bottom w:val="single" w:sz="4" w:space="0" w:color="auto"/>
              <w:right w:val="nil"/>
            </w:tcBorders>
            <w:shd w:val="clear" w:color="auto" w:fill="auto"/>
            <w:vAlign w:val="center"/>
            <w:hideMark/>
          </w:tcPr>
          <w:p w14:paraId="4CA08AA8"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BTN</w:t>
            </w:r>
          </w:p>
        </w:tc>
      </w:tr>
      <w:tr w:rsidR="00B97118" w:rsidRPr="00B97118" w14:paraId="6ED90DB4"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1CE105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 Bouvet</w:t>
            </w:r>
          </w:p>
        </w:tc>
        <w:tc>
          <w:tcPr>
            <w:tcW w:w="1880" w:type="dxa"/>
            <w:tcBorders>
              <w:top w:val="nil"/>
              <w:left w:val="nil"/>
              <w:bottom w:val="single" w:sz="4" w:space="0" w:color="auto"/>
              <w:right w:val="nil"/>
            </w:tcBorders>
            <w:shd w:val="clear" w:color="auto" w:fill="auto"/>
            <w:vAlign w:val="center"/>
            <w:hideMark/>
          </w:tcPr>
          <w:p w14:paraId="19550CCF"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BVT</w:t>
            </w:r>
          </w:p>
        </w:tc>
      </w:tr>
      <w:tr w:rsidR="00B97118" w:rsidRPr="00B97118" w14:paraId="0C7287F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7EFAE8D"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Botsuana</w:t>
            </w:r>
          </w:p>
        </w:tc>
        <w:tc>
          <w:tcPr>
            <w:tcW w:w="1880" w:type="dxa"/>
            <w:tcBorders>
              <w:top w:val="nil"/>
              <w:left w:val="nil"/>
              <w:bottom w:val="single" w:sz="4" w:space="0" w:color="auto"/>
              <w:right w:val="nil"/>
            </w:tcBorders>
            <w:shd w:val="clear" w:color="auto" w:fill="auto"/>
            <w:vAlign w:val="center"/>
            <w:hideMark/>
          </w:tcPr>
          <w:p w14:paraId="610809F3"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BWA</w:t>
            </w:r>
          </w:p>
        </w:tc>
      </w:tr>
      <w:tr w:rsidR="00B97118" w:rsidRPr="00B97118" w14:paraId="49CAA625"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0D7F78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Belarús</w:t>
            </w:r>
          </w:p>
        </w:tc>
        <w:tc>
          <w:tcPr>
            <w:tcW w:w="1880" w:type="dxa"/>
            <w:tcBorders>
              <w:top w:val="nil"/>
              <w:left w:val="nil"/>
              <w:bottom w:val="single" w:sz="4" w:space="0" w:color="auto"/>
              <w:right w:val="nil"/>
            </w:tcBorders>
            <w:shd w:val="clear" w:color="auto" w:fill="auto"/>
            <w:vAlign w:val="center"/>
            <w:hideMark/>
          </w:tcPr>
          <w:p w14:paraId="183F2712"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BLR</w:t>
            </w:r>
          </w:p>
        </w:tc>
      </w:tr>
      <w:tr w:rsidR="00B97118" w:rsidRPr="00B97118" w14:paraId="60C989E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E54B3A7"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Belice</w:t>
            </w:r>
          </w:p>
        </w:tc>
        <w:tc>
          <w:tcPr>
            <w:tcW w:w="1880" w:type="dxa"/>
            <w:tcBorders>
              <w:top w:val="nil"/>
              <w:left w:val="nil"/>
              <w:bottom w:val="single" w:sz="4" w:space="0" w:color="auto"/>
              <w:right w:val="nil"/>
            </w:tcBorders>
            <w:shd w:val="clear" w:color="auto" w:fill="auto"/>
            <w:vAlign w:val="center"/>
            <w:hideMark/>
          </w:tcPr>
          <w:p w14:paraId="127D022F"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BLZ</w:t>
            </w:r>
          </w:p>
        </w:tc>
      </w:tr>
      <w:tr w:rsidR="00B97118" w:rsidRPr="00B97118" w14:paraId="15AA6D66"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EBD6CE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Canadá</w:t>
            </w:r>
          </w:p>
        </w:tc>
        <w:tc>
          <w:tcPr>
            <w:tcW w:w="1880" w:type="dxa"/>
            <w:tcBorders>
              <w:top w:val="nil"/>
              <w:left w:val="nil"/>
              <w:bottom w:val="single" w:sz="4" w:space="0" w:color="auto"/>
              <w:right w:val="nil"/>
            </w:tcBorders>
            <w:shd w:val="clear" w:color="auto" w:fill="auto"/>
            <w:vAlign w:val="center"/>
            <w:hideMark/>
          </w:tcPr>
          <w:p w14:paraId="34074337"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CAN</w:t>
            </w:r>
          </w:p>
        </w:tc>
      </w:tr>
      <w:tr w:rsidR="00B97118" w:rsidRPr="00B97118" w14:paraId="598181D9"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633A26B"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Islas Cocos</w:t>
            </w:r>
          </w:p>
        </w:tc>
        <w:tc>
          <w:tcPr>
            <w:tcW w:w="1880" w:type="dxa"/>
            <w:tcBorders>
              <w:top w:val="nil"/>
              <w:left w:val="nil"/>
              <w:bottom w:val="single" w:sz="4" w:space="0" w:color="auto"/>
              <w:right w:val="nil"/>
            </w:tcBorders>
            <w:shd w:val="clear" w:color="auto" w:fill="auto"/>
            <w:vAlign w:val="center"/>
            <w:hideMark/>
          </w:tcPr>
          <w:p w14:paraId="45EABDD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CCK</w:t>
            </w:r>
          </w:p>
        </w:tc>
      </w:tr>
      <w:tr w:rsidR="00B97118" w:rsidRPr="00B97118" w14:paraId="0C1237D2"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85F4A2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República Centro-Africana</w:t>
            </w:r>
          </w:p>
        </w:tc>
        <w:tc>
          <w:tcPr>
            <w:tcW w:w="1880" w:type="dxa"/>
            <w:tcBorders>
              <w:top w:val="nil"/>
              <w:left w:val="nil"/>
              <w:bottom w:val="single" w:sz="4" w:space="0" w:color="auto"/>
              <w:right w:val="nil"/>
            </w:tcBorders>
            <w:shd w:val="clear" w:color="auto" w:fill="auto"/>
            <w:vAlign w:val="center"/>
            <w:hideMark/>
          </w:tcPr>
          <w:p w14:paraId="5AABCE32"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CAF</w:t>
            </w:r>
          </w:p>
        </w:tc>
      </w:tr>
      <w:tr w:rsidR="00B97118" w:rsidRPr="00B97118" w14:paraId="6D58F42E"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1F43D18"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Congo</w:t>
            </w:r>
          </w:p>
        </w:tc>
        <w:tc>
          <w:tcPr>
            <w:tcW w:w="1880" w:type="dxa"/>
            <w:tcBorders>
              <w:top w:val="nil"/>
              <w:left w:val="nil"/>
              <w:bottom w:val="single" w:sz="4" w:space="0" w:color="auto"/>
              <w:right w:val="nil"/>
            </w:tcBorders>
            <w:shd w:val="clear" w:color="auto" w:fill="auto"/>
            <w:vAlign w:val="center"/>
            <w:hideMark/>
          </w:tcPr>
          <w:p w14:paraId="01D89857"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COG</w:t>
            </w:r>
          </w:p>
        </w:tc>
      </w:tr>
      <w:tr w:rsidR="00B97118" w:rsidRPr="00B97118" w14:paraId="509302BE"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89C79DC"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lastRenderedPageBreak/>
              <w:t>Suiza</w:t>
            </w:r>
          </w:p>
        </w:tc>
        <w:tc>
          <w:tcPr>
            <w:tcW w:w="1880" w:type="dxa"/>
            <w:tcBorders>
              <w:top w:val="nil"/>
              <w:left w:val="nil"/>
              <w:bottom w:val="single" w:sz="4" w:space="0" w:color="auto"/>
              <w:right w:val="nil"/>
            </w:tcBorders>
            <w:shd w:val="clear" w:color="auto" w:fill="auto"/>
            <w:vAlign w:val="center"/>
            <w:hideMark/>
          </w:tcPr>
          <w:p w14:paraId="75FB9BC0"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CHE</w:t>
            </w:r>
          </w:p>
        </w:tc>
      </w:tr>
      <w:tr w:rsidR="00B97118" w:rsidRPr="00B97118" w14:paraId="6517231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2DD25BD"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Costa de Marfil</w:t>
            </w:r>
          </w:p>
        </w:tc>
        <w:tc>
          <w:tcPr>
            <w:tcW w:w="1880" w:type="dxa"/>
            <w:tcBorders>
              <w:top w:val="nil"/>
              <w:left w:val="nil"/>
              <w:bottom w:val="single" w:sz="4" w:space="0" w:color="auto"/>
              <w:right w:val="nil"/>
            </w:tcBorders>
            <w:shd w:val="clear" w:color="auto" w:fill="auto"/>
            <w:vAlign w:val="center"/>
            <w:hideMark/>
          </w:tcPr>
          <w:p w14:paraId="68FDA105"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CIV</w:t>
            </w:r>
          </w:p>
        </w:tc>
      </w:tr>
      <w:tr w:rsidR="00B97118" w:rsidRPr="00B97118" w14:paraId="0947EE8B"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3AA273C"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Islas Cook</w:t>
            </w:r>
          </w:p>
        </w:tc>
        <w:tc>
          <w:tcPr>
            <w:tcW w:w="1880" w:type="dxa"/>
            <w:tcBorders>
              <w:top w:val="nil"/>
              <w:left w:val="nil"/>
              <w:bottom w:val="single" w:sz="4" w:space="0" w:color="auto"/>
              <w:right w:val="nil"/>
            </w:tcBorders>
            <w:shd w:val="clear" w:color="auto" w:fill="auto"/>
            <w:vAlign w:val="center"/>
            <w:hideMark/>
          </w:tcPr>
          <w:p w14:paraId="71B008A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COK</w:t>
            </w:r>
          </w:p>
        </w:tc>
      </w:tr>
      <w:tr w:rsidR="00B97118" w:rsidRPr="00B97118" w14:paraId="1EC62C1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7970D4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Chile</w:t>
            </w:r>
          </w:p>
        </w:tc>
        <w:tc>
          <w:tcPr>
            <w:tcW w:w="1880" w:type="dxa"/>
            <w:tcBorders>
              <w:top w:val="nil"/>
              <w:left w:val="nil"/>
              <w:bottom w:val="single" w:sz="4" w:space="0" w:color="auto"/>
              <w:right w:val="nil"/>
            </w:tcBorders>
            <w:shd w:val="clear" w:color="auto" w:fill="auto"/>
            <w:vAlign w:val="center"/>
            <w:hideMark/>
          </w:tcPr>
          <w:p w14:paraId="68E470BF"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CHL</w:t>
            </w:r>
          </w:p>
        </w:tc>
      </w:tr>
      <w:tr w:rsidR="00B97118" w:rsidRPr="00B97118" w14:paraId="7063416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395A2D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Camerún</w:t>
            </w:r>
          </w:p>
        </w:tc>
        <w:tc>
          <w:tcPr>
            <w:tcW w:w="1880" w:type="dxa"/>
            <w:tcBorders>
              <w:top w:val="nil"/>
              <w:left w:val="nil"/>
              <w:bottom w:val="single" w:sz="4" w:space="0" w:color="auto"/>
              <w:right w:val="nil"/>
            </w:tcBorders>
            <w:shd w:val="clear" w:color="auto" w:fill="auto"/>
            <w:vAlign w:val="center"/>
            <w:hideMark/>
          </w:tcPr>
          <w:p w14:paraId="0E947543"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CMR</w:t>
            </w:r>
          </w:p>
        </w:tc>
      </w:tr>
      <w:tr w:rsidR="00B97118" w:rsidRPr="00B97118" w14:paraId="16E594A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AD2451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China</w:t>
            </w:r>
          </w:p>
        </w:tc>
        <w:tc>
          <w:tcPr>
            <w:tcW w:w="1880" w:type="dxa"/>
            <w:tcBorders>
              <w:top w:val="nil"/>
              <w:left w:val="nil"/>
              <w:bottom w:val="single" w:sz="4" w:space="0" w:color="auto"/>
              <w:right w:val="nil"/>
            </w:tcBorders>
            <w:shd w:val="clear" w:color="auto" w:fill="auto"/>
            <w:vAlign w:val="center"/>
            <w:hideMark/>
          </w:tcPr>
          <w:p w14:paraId="5FB0A638"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CHN</w:t>
            </w:r>
          </w:p>
        </w:tc>
      </w:tr>
      <w:tr w:rsidR="00B97118" w:rsidRPr="00B97118" w14:paraId="519A176E"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0848A2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Colombia</w:t>
            </w:r>
          </w:p>
        </w:tc>
        <w:tc>
          <w:tcPr>
            <w:tcW w:w="1880" w:type="dxa"/>
            <w:tcBorders>
              <w:top w:val="nil"/>
              <w:left w:val="nil"/>
              <w:bottom w:val="single" w:sz="4" w:space="0" w:color="auto"/>
              <w:right w:val="nil"/>
            </w:tcBorders>
            <w:shd w:val="clear" w:color="auto" w:fill="auto"/>
            <w:vAlign w:val="center"/>
            <w:hideMark/>
          </w:tcPr>
          <w:p w14:paraId="77B40E6B"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COL</w:t>
            </w:r>
          </w:p>
        </w:tc>
      </w:tr>
      <w:tr w:rsidR="00B97118" w:rsidRPr="00B97118" w14:paraId="4B59D75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F81C66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Costa Rica</w:t>
            </w:r>
          </w:p>
        </w:tc>
        <w:tc>
          <w:tcPr>
            <w:tcW w:w="1880" w:type="dxa"/>
            <w:tcBorders>
              <w:top w:val="nil"/>
              <w:left w:val="nil"/>
              <w:bottom w:val="single" w:sz="4" w:space="0" w:color="auto"/>
              <w:right w:val="nil"/>
            </w:tcBorders>
            <w:shd w:val="clear" w:color="auto" w:fill="auto"/>
            <w:vAlign w:val="center"/>
            <w:hideMark/>
          </w:tcPr>
          <w:p w14:paraId="50A454E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CRI</w:t>
            </w:r>
          </w:p>
        </w:tc>
      </w:tr>
      <w:tr w:rsidR="00B97118" w:rsidRPr="00B97118" w14:paraId="71A473D8"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0A7120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Cuba</w:t>
            </w:r>
          </w:p>
        </w:tc>
        <w:tc>
          <w:tcPr>
            <w:tcW w:w="1880" w:type="dxa"/>
            <w:tcBorders>
              <w:top w:val="nil"/>
              <w:left w:val="nil"/>
              <w:bottom w:val="single" w:sz="4" w:space="0" w:color="auto"/>
              <w:right w:val="nil"/>
            </w:tcBorders>
            <w:shd w:val="clear" w:color="auto" w:fill="auto"/>
            <w:vAlign w:val="center"/>
            <w:hideMark/>
          </w:tcPr>
          <w:p w14:paraId="346A6B55"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CUB</w:t>
            </w:r>
          </w:p>
        </w:tc>
      </w:tr>
      <w:tr w:rsidR="00B97118" w:rsidRPr="00B97118" w14:paraId="5E9252FE"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CFD08C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Cabo Verde</w:t>
            </w:r>
          </w:p>
        </w:tc>
        <w:tc>
          <w:tcPr>
            <w:tcW w:w="1880" w:type="dxa"/>
            <w:tcBorders>
              <w:top w:val="nil"/>
              <w:left w:val="nil"/>
              <w:bottom w:val="single" w:sz="4" w:space="0" w:color="auto"/>
              <w:right w:val="nil"/>
            </w:tcBorders>
            <w:shd w:val="clear" w:color="auto" w:fill="auto"/>
            <w:vAlign w:val="center"/>
            <w:hideMark/>
          </w:tcPr>
          <w:p w14:paraId="22457B27"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CPV</w:t>
            </w:r>
          </w:p>
        </w:tc>
      </w:tr>
      <w:tr w:rsidR="00B97118" w:rsidRPr="00B97118" w14:paraId="2EBA1AB9"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E86D395"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Islas Christmas</w:t>
            </w:r>
          </w:p>
        </w:tc>
        <w:tc>
          <w:tcPr>
            <w:tcW w:w="1880" w:type="dxa"/>
            <w:tcBorders>
              <w:top w:val="nil"/>
              <w:left w:val="nil"/>
              <w:bottom w:val="single" w:sz="4" w:space="0" w:color="auto"/>
              <w:right w:val="nil"/>
            </w:tcBorders>
            <w:shd w:val="clear" w:color="auto" w:fill="auto"/>
            <w:vAlign w:val="center"/>
            <w:hideMark/>
          </w:tcPr>
          <w:p w14:paraId="056FD7E5"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CXR</w:t>
            </w:r>
          </w:p>
        </w:tc>
      </w:tr>
      <w:tr w:rsidR="00B97118" w:rsidRPr="00B97118" w14:paraId="6CD1C48E"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49FFD5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Chipre</w:t>
            </w:r>
          </w:p>
        </w:tc>
        <w:tc>
          <w:tcPr>
            <w:tcW w:w="1880" w:type="dxa"/>
            <w:tcBorders>
              <w:top w:val="nil"/>
              <w:left w:val="nil"/>
              <w:bottom w:val="single" w:sz="4" w:space="0" w:color="auto"/>
              <w:right w:val="nil"/>
            </w:tcBorders>
            <w:shd w:val="clear" w:color="auto" w:fill="auto"/>
            <w:vAlign w:val="center"/>
            <w:hideMark/>
          </w:tcPr>
          <w:p w14:paraId="78C65C59"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CYP</w:t>
            </w:r>
          </w:p>
        </w:tc>
      </w:tr>
      <w:tr w:rsidR="00B97118" w:rsidRPr="00B97118" w14:paraId="4EC8396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66E701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República Checa</w:t>
            </w:r>
          </w:p>
        </w:tc>
        <w:tc>
          <w:tcPr>
            <w:tcW w:w="1880" w:type="dxa"/>
            <w:tcBorders>
              <w:top w:val="nil"/>
              <w:left w:val="nil"/>
              <w:bottom w:val="single" w:sz="4" w:space="0" w:color="auto"/>
              <w:right w:val="nil"/>
            </w:tcBorders>
            <w:shd w:val="clear" w:color="auto" w:fill="auto"/>
            <w:vAlign w:val="center"/>
            <w:hideMark/>
          </w:tcPr>
          <w:p w14:paraId="15CF5A4F"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CZE</w:t>
            </w:r>
          </w:p>
        </w:tc>
      </w:tr>
      <w:tr w:rsidR="00B97118" w:rsidRPr="00B97118" w14:paraId="0A28F8FB"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24F00CD"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Alemania</w:t>
            </w:r>
          </w:p>
        </w:tc>
        <w:tc>
          <w:tcPr>
            <w:tcW w:w="1880" w:type="dxa"/>
            <w:tcBorders>
              <w:top w:val="nil"/>
              <w:left w:val="nil"/>
              <w:bottom w:val="single" w:sz="4" w:space="0" w:color="auto"/>
              <w:right w:val="nil"/>
            </w:tcBorders>
            <w:shd w:val="clear" w:color="auto" w:fill="auto"/>
            <w:vAlign w:val="center"/>
            <w:hideMark/>
          </w:tcPr>
          <w:p w14:paraId="5BDEB740"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DEU</w:t>
            </w:r>
          </w:p>
        </w:tc>
      </w:tr>
      <w:tr w:rsidR="00B97118" w:rsidRPr="00B97118" w14:paraId="63A6B2EC"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0E469C8"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Yibuti</w:t>
            </w:r>
          </w:p>
        </w:tc>
        <w:tc>
          <w:tcPr>
            <w:tcW w:w="1880" w:type="dxa"/>
            <w:tcBorders>
              <w:top w:val="nil"/>
              <w:left w:val="nil"/>
              <w:bottom w:val="single" w:sz="4" w:space="0" w:color="auto"/>
              <w:right w:val="nil"/>
            </w:tcBorders>
            <w:shd w:val="clear" w:color="auto" w:fill="auto"/>
            <w:vAlign w:val="center"/>
            <w:hideMark/>
          </w:tcPr>
          <w:p w14:paraId="35BB0B2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DJI</w:t>
            </w:r>
          </w:p>
        </w:tc>
      </w:tr>
      <w:tr w:rsidR="00B97118" w:rsidRPr="00B97118" w14:paraId="1788E110"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D2B01F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Dinamarca</w:t>
            </w:r>
          </w:p>
        </w:tc>
        <w:tc>
          <w:tcPr>
            <w:tcW w:w="1880" w:type="dxa"/>
            <w:tcBorders>
              <w:top w:val="nil"/>
              <w:left w:val="nil"/>
              <w:bottom w:val="single" w:sz="4" w:space="0" w:color="auto"/>
              <w:right w:val="nil"/>
            </w:tcBorders>
            <w:shd w:val="clear" w:color="auto" w:fill="auto"/>
            <w:vAlign w:val="center"/>
            <w:hideMark/>
          </w:tcPr>
          <w:p w14:paraId="45F65E35"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DNK</w:t>
            </w:r>
          </w:p>
        </w:tc>
      </w:tr>
      <w:tr w:rsidR="00B97118" w:rsidRPr="00B97118" w14:paraId="5D31A5C0"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92ED31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Domínica</w:t>
            </w:r>
          </w:p>
        </w:tc>
        <w:tc>
          <w:tcPr>
            <w:tcW w:w="1880" w:type="dxa"/>
            <w:tcBorders>
              <w:top w:val="nil"/>
              <w:left w:val="nil"/>
              <w:bottom w:val="single" w:sz="4" w:space="0" w:color="auto"/>
              <w:right w:val="nil"/>
            </w:tcBorders>
            <w:shd w:val="clear" w:color="auto" w:fill="auto"/>
            <w:vAlign w:val="center"/>
            <w:hideMark/>
          </w:tcPr>
          <w:p w14:paraId="14640C1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DMA</w:t>
            </w:r>
          </w:p>
        </w:tc>
      </w:tr>
      <w:tr w:rsidR="00B97118" w:rsidRPr="00B97118" w14:paraId="3D81C2BD"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4B0A23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República Dominicana</w:t>
            </w:r>
          </w:p>
        </w:tc>
        <w:tc>
          <w:tcPr>
            <w:tcW w:w="1880" w:type="dxa"/>
            <w:tcBorders>
              <w:top w:val="nil"/>
              <w:left w:val="nil"/>
              <w:bottom w:val="single" w:sz="4" w:space="0" w:color="auto"/>
              <w:right w:val="nil"/>
            </w:tcBorders>
            <w:shd w:val="clear" w:color="auto" w:fill="auto"/>
            <w:vAlign w:val="center"/>
            <w:hideMark/>
          </w:tcPr>
          <w:p w14:paraId="174B4423"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DOM</w:t>
            </w:r>
          </w:p>
        </w:tc>
      </w:tr>
      <w:tr w:rsidR="00B97118" w:rsidRPr="00B97118" w14:paraId="02821FD1"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618A63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Argel</w:t>
            </w:r>
          </w:p>
        </w:tc>
        <w:tc>
          <w:tcPr>
            <w:tcW w:w="1880" w:type="dxa"/>
            <w:tcBorders>
              <w:top w:val="nil"/>
              <w:left w:val="nil"/>
              <w:bottom w:val="single" w:sz="4" w:space="0" w:color="auto"/>
              <w:right w:val="nil"/>
            </w:tcBorders>
            <w:shd w:val="clear" w:color="auto" w:fill="auto"/>
            <w:vAlign w:val="center"/>
            <w:hideMark/>
          </w:tcPr>
          <w:p w14:paraId="6AACCEB0"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DZA</w:t>
            </w:r>
          </w:p>
        </w:tc>
      </w:tr>
      <w:tr w:rsidR="00B97118" w:rsidRPr="00B97118" w14:paraId="15DB24E2"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50B3B4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Ecuador</w:t>
            </w:r>
          </w:p>
        </w:tc>
        <w:tc>
          <w:tcPr>
            <w:tcW w:w="1880" w:type="dxa"/>
            <w:tcBorders>
              <w:top w:val="nil"/>
              <w:left w:val="nil"/>
              <w:bottom w:val="single" w:sz="4" w:space="0" w:color="auto"/>
              <w:right w:val="nil"/>
            </w:tcBorders>
            <w:shd w:val="clear" w:color="auto" w:fill="auto"/>
            <w:vAlign w:val="center"/>
            <w:hideMark/>
          </w:tcPr>
          <w:p w14:paraId="2AEE5FBA"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ECU</w:t>
            </w:r>
          </w:p>
        </w:tc>
      </w:tr>
      <w:tr w:rsidR="00B97118" w:rsidRPr="00B97118" w14:paraId="359811FC"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322C26E"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Estonia</w:t>
            </w:r>
          </w:p>
        </w:tc>
        <w:tc>
          <w:tcPr>
            <w:tcW w:w="1880" w:type="dxa"/>
            <w:tcBorders>
              <w:top w:val="nil"/>
              <w:left w:val="nil"/>
              <w:bottom w:val="single" w:sz="4" w:space="0" w:color="auto"/>
              <w:right w:val="nil"/>
            </w:tcBorders>
            <w:shd w:val="clear" w:color="auto" w:fill="auto"/>
            <w:vAlign w:val="center"/>
            <w:hideMark/>
          </w:tcPr>
          <w:p w14:paraId="37899EA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EST</w:t>
            </w:r>
          </w:p>
        </w:tc>
      </w:tr>
      <w:tr w:rsidR="00B97118" w:rsidRPr="00B97118" w14:paraId="066A8E01"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5F6B58F"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Egipto</w:t>
            </w:r>
          </w:p>
        </w:tc>
        <w:tc>
          <w:tcPr>
            <w:tcW w:w="1880" w:type="dxa"/>
            <w:tcBorders>
              <w:top w:val="nil"/>
              <w:left w:val="nil"/>
              <w:bottom w:val="single" w:sz="4" w:space="0" w:color="auto"/>
              <w:right w:val="nil"/>
            </w:tcBorders>
            <w:shd w:val="clear" w:color="auto" w:fill="auto"/>
            <w:vAlign w:val="center"/>
            <w:hideMark/>
          </w:tcPr>
          <w:p w14:paraId="049FED98"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EGY</w:t>
            </w:r>
          </w:p>
        </w:tc>
      </w:tr>
      <w:tr w:rsidR="00B97118" w:rsidRPr="00B97118" w14:paraId="52B35EAA"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0D66F2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Sahara Occidental</w:t>
            </w:r>
          </w:p>
        </w:tc>
        <w:tc>
          <w:tcPr>
            <w:tcW w:w="1880" w:type="dxa"/>
            <w:tcBorders>
              <w:top w:val="nil"/>
              <w:left w:val="nil"/>
              <w:bottom w:val="single" w:sz="4" w:space="0" w:color="auto"/>
              <w:right w:val="nil"/>
            </w:tcBorders>
            <w:shd w:val="clear" w:color="auto" w:fill="auto"/>
            <w:vAlign w:val="center"/>
            <w:hideMark/>
          </w:tcPr>
          <w:p w14:paraId="7D737DF0"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ESH</w:t>
            </w:r>
          </w:p>
        </w:tc>
      </w:tr>
      <w:tr w:rsidR="00B97118" w:rsidRPr="00B97118" w14:paraId="6D8D08E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64390F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Eritrea</w:t>
            </w:r>
          </w:p>
        </w:tc>
        <w:tc>
          <w:tcPr>
            <w:tcW w:w="1880" w:type="dxa"/>
            <w:tcBorders>
              <w:top w:val="nil"/>
              <w:left w:val="nil"/>
              <w:bottom w:val="single" w:sz="4" w:space="0" w:color="auto"/>
              <w:right w:val="nil"/>
            </w:tcBorders>
            <w:shd w:val="clear" w:color="auto" w:fill="auto"/>
            <w:vAlign w:val="center"/>
            <w:hideMark/>
          </w:tcPr>
          <w:p w14:paraId="291D8BE8"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ERI</w:t>
            </w:r>
          </w:p>
        </w:tc>
      </w:tr>
      <w:tr w:rsidR="00B97118" w:rsidRPr="00B97118" w14:paraId="32BF6E76"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69AE2D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lastRenderedPageBreak/>
              <w:t>España</w:t>
            </w:r>
          </w:p>
        </w:tc>
        <w:tc>
          <w:tcPr>
            <w:tcW w:w="1880" w:type="dxa"/>
            <w:tcBorders>
              <w:top w:val="nil"/>
              <w:left w:val="nil"/>
              <w:bottom w:val="single" w:sz="4" w:space="0" w:color="auto"/>
              <w:right w:val="nil"/>
            </w:tcBorders>
            <w:shd w:val="clear" w:color="auto" w:fill="auto"/>
            <w:vAlign w:val="center"/>
            <w:hideMark/>
          </w:tcPr>
          <w:p w14:paraId="0EFD9EBD"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ESP</w:t>
            </w:r>
          </w:p>
        </w:tc>
      </w:tr>
      <w:tr w:rsidR="00B97118" w:rsidRPr="00B97118" w14:paraId="0B7C669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4FD686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Etiopía</w:t>
            </w:r>
          </w:p>
        </w:tc>
        <w:tc>
          <w:tcPr>
            <w:tcW w:w="1880" w:type="dxa"/>
            <w:tcBorders>
              <w:top w:val="nil"/>
              <w:left w:val="nil"/>
              <w:bottom w:val="single" w:sz="4" w:space="0" w:color="auto"/>
              <w:right w:val="nil"/>
            </w:tcBorders>
            <w:shd w:val="clear" w:color="auto" w:fill="auto"/>
            <w:vAlign w:val="center"/>
            <w:hideMark/>
          </w:tcPr>
          <w:p w14:paraId="389A1DF7"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ETH</w:t>
            </w:r>
          </w:p>
        </w:tc>
      </w:tr>
      <w:tr w:rsidR="00B97118" w:rsidRPr="00B97118" w14:paraId="22134C74"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E77C0B6"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Finlandia</w:t>
            </w:r>
          </w:p>
        </w:tc>
        <w:tc>
          <w:tcPr>
            <w:tcW w:w="1880" w:type="dxa"/>
            <w:tcBorders>
              <w:top w:val="nil"/>
              <w:left w:val="nil"/>
              <w:bottom w:val="single" w:sz="4" w:space="0" w:color="auto"/>
              <w:right w:val="nil"/>
            </w:tcBorders>
            <w:shd w:val="clear" w:color="auto" w:fill="auto"/>
            <w:vAlign w:val="center"/>
            <w:hideMark/>
          </w:tcPr>
          <w:p w14:paraId="1328DF82"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FIN</w:t>
            </w:r>
          </w:p>
        </w:tc>
      </w:tr>
      <w:tr w:rsidR="00B97118" w:rsidRPr="00B97118" w14:paraId="0029AC82"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968C9E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Fiji</w:t>
            </w:r>
          </w:p>
        </w:tc>
        <w:tc>
          <w:tcPr>
            <w:tcW w:w="1880" w:type="dxa"/>
            <w:tcBorders>
              <w:top w:val="nil"/>
              <w:left w:val="nil"/>
              <w:bottom w:val="single" w:sz="4" w:space="0" w:color="auto"/>
              <w:right w:val="nil"/>
            </w:tcBorders>
            <w:shd w:val="clear" w:color="auto" w:fill="auto"/>
            <w:vAlign w:val="center"/>
            <w:hideMark/>
          </w:tcPr>
          <w:p w14:paraId="2416222C"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FJI</w:t>
            </w:r>
          </w:p>
        </w:tc>
      </w:tr>
      <w:tr w:rsidR="00B97118" w:rsidRPr="00B97118" w14:paraId="7E892859"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9CBA56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Islas Malvinas</w:t>
            </w:r>
          </w:p>
        </w:tc>
        <w:tc>
          <w:tcPr>
            <w:tcW w:w="1880" w:type="dxa"/>
            <w:tcBorders>
              <w:top w:val="nil"/>
              <w:left w:val="nil"/>
              <w:bottom w:val="single" w:sz="4" w:space="0" w:color="auto"/>
              <w:right w:val="nil"/>
            </w:tcBorders>
            <w:shd w:val="clear" w:color="auto" w:fill="auto"/>
            <w:vAlign w:val="center"/>
            <w:hideMark/>
          </w:tcPr>
          <w:p w14:paraId="7494763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KLK</w:t>
            </w:r>
          </w:p>
        </w:tc>
      </w:tr>
      <w:tr w:rsidR="00B97118" w:rsidRPr="00B97118" w14:paraId="0C0C79F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EDDDA0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Micronesia</w:t>
            </w:r>
          </w:p>
        </w:tc>
        <w:tc>
          <w:tcPr>
            <w:tcW w:w="1880" w:type="dxa"/>
            <w:tcBorders>
              <w:top w:val="nil"/>
              <w:left w:val="nil"/>
              <w:bottom w:val="single" w:sz="4" w:space="0" w:color="auto"/>
              <w:right w:val="nil"/>
            </w:tcBorders>
            <w:shd w:val="clear" w:color="auto" w:fill="auto"/>
            <w:vAlign w:val="center"/>
            <w:hideMark/>
          </w:tcPr>
          <w:p w14:paraId="5002874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FSM</w:t>
            </w:r>
          </w:p>
        </w:tc>
      </w:tr>
      <w:tr w:rsidR="00B97118" w:rsidRPr="00B97118" w14:paraId="0C430F0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5AF19DF"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Islas Faroe</w:t>
            </w:r>
          </w:p>
        </w:tc>
        <w:tc>
          <w:tcPr>
            <w:tcW w:w="1880" w:type="dxa"/>
            <w:tcBorders>
              <w:top w:val="nil"/>
              <w:left w:val="nil"/>
              <w:bottom w:val="single" w:sz="4" w:space="0" w:color="auto"/>
              <w:right w:val="nil"/>
            </w:tcBorders>
            <w:shd w:val="clear" w:color="auto" w:fill="auto"/>
            <w:vAlign w:val="center"/>
            <w:hideMark/>
          </w:tcPr>
          <w:p w14:paraId="39805B80"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FRO</w:t>
            </w:r>
          </w:p>
        </w:tc>
      </w:tr>
      <w:tr w:rsidR="00B97118" w:rsidRPr="00B97118" w14:paraId="6056E1CA"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3A424A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Francia</w:t>
            </w:r>
          </w:p>
        </w:tc>
        <w:tc>
          <w:tcPr>
            <w:tcW w:w="1880" w:type="dxa"/>
            <w:tcBorders>
              <w:top w:val="nil"/>
              <w:left w:val="nil"/>
              <w:bottom w:val="single" w:sz="4" w:space="0" w:color="auto"/>
              <w:right w:val="nil"/>
            </w:tcBorders>
            <w:shd w:val="clear" w:color="auto" w:fill="auto"/>
            <w:vAlign w:val="center"/>
            <w:hideMark/>
          </w:tcPr>
          <w:p w14:paraId="4B1E3152"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FRA</w:t>
            </w:r>
          </w:p>
        </w:tc>
      </w:tr>
      <w:tr w:rsidR="00B97118" w:rsidRPr="00B97118" w14:paraId="778AAE98"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020FBC5"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Gabón</w:t>
            </w:r>
          </w:p>
        </w:tc>
        <w:tc>
          <w:tcPr>
            <w:tcW w:w="1880" w:type="dxa"/>
            <w:tcBorders>
              <w:top w:val="nil"/>
              <w:left w:val="nil"/>
              <w:bottom w:val="single" w:sz="4" w:space="0" w:color="auto"/>
              <w:right w:val="nil"/>
            </w:tcBorders>
            <w:shd w:val="clear" w:color="auto" w:fill="auto"/>
            <w:vAlign w:val="center"/>
            <w:hideMark/>
          </w:tcPr>
          <w:p w14:paraId="0C6771F0"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GAB</w:t>
            </w:r>
          </w:p>
        </w:tc>
      </w:tr>
      <w:tr w:rsidR="00B97118" w:rsidRPr="00B97118" w14:paraId="7C74231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E590475"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Reino Unido</w:t>
            </w:r>
          </w:p>
        </w:tc>
        <w:tc>
          <w:tcPr>
            <w:tcW w:w="1880" w:type="dxa"/>
            <w:tcBorders>
              <w:top w:val="nil"/>
              <w:left w:val="nil"/>
              <w:bottom w:val="single" w:sz="4" w:space="0" w:color="auto"/>
              <w:right w:val="nil"/>
            </w:tcBorders>
            <w:shd w:val="clear" w:color="auto" w:fill="auto"/>
            <w:vAlign w:val="center"/>
            <w:hideMark/>
          </w:tcPr>
          <w:p w14:paraId="580CC1D0"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GBR</w:t>
            </w:r>
          </w:p>
        </w:tc>
      </w:tr>
      <w:tr w:rsidR="00B97118" w:rsidRPr="00B97118" w14:paraId="4BE9114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E7279EE"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Granada</w:t>
            </w:r>
          </w:p>
        </w:tc>
        <w:tc>
          <w:tcPr>
            <w:tcW w:w="1880" w:type="dxa"/>
            <w:tcBorders>
              <w:top w:val="nil"/>
              <w:left w:val="nil"/>
              <w:bottom w:val="single" w:sz="4" w:space="0" w:color="auto"/>
              <w:right w:val="nil"/>
            </w:tcBorders>
            <w:shd w:val="clear" w:color="auto" w:fill="auto"/>
            <w:vAlign w:val="center"/>
            <w:hideMark/>
          </w:tcPr>
          <w:p w14:paraId="58BC53D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GRD</w:t>
            </w:r>
          </w:p>
        </w:tc>
      </w:tr>
      <w:tr w:rsidR="00B97118" w:rsidRPr="00B97118" w14:paraId="7CFCAD0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749D20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Georgia</w:t>
            </w:r>
          </w:p>
        </w:tc>
        <w:tc>
          <w:tcPr>
            <w:tcW w:w="1880" w:type="dxa"/>
            <w:tcBorders>
              <w:top w:val="nil"/>
              <w:left w:val="nil"/>
              <w:bottom w:val="single" w:sz="4" w:space="0" w:color="auto"/>
              <w:right w:val="nil"/>
            </w:tcBorders>
            <w:shd w:val="clear" w:color="auto" w:fill="auto"/>
            <w:vAlign w:val="center"/>
            <w:hideMark/>
          </w:tcPr>
          <w:p w14:paraId="760A1CB8"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GEO</w:t>
            </w:r>
          </w:p>
        </w:tc>
      </w:tr>
      <w:tr w:rsidR="00B97118" w:rsidRPr="00B97118" w14:paraId="1A006FE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4882026"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Guayana Francesa</w:t>
            </w:r>
          </w:p>
        </w:tc>
        <w:tc>
          <w:tcPr>
            <w:tcW w:w="1880" w:type="dxa"/>
            <w:tcBorders>
              <w:top w:val="nil"/>
              <w:left w:val="nil"/>
              <w:bottom w:val="single" w:sz="4" w:space="0" w:color="auto"/>
              <w:right w:val="nil"/>
            </w:tcBorders>
            <w:shd w:val="clear" w:color="auto" w:fill="auto"/>
            <w:vAlign w:val="center"/>
            <w:hideMark/>
          </w:tcPr>
          <w:p w14:paraId="7546037B"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GUF</w:t>
            </w:r>
          </w:p>
        </w:tc>
      </w:tr>
      <w:tr w:rsidR="00B97118" w:rsidRPr="00B97118" w14:paraId="5517396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DD2ED2E"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Guernsey</w:t>
            </w:r>
          </w:p>
        </w:tc>
        <w:tc>
          <w:tcPr>
            <w:tcW w:w="1880" w:type="dxa"/>
            <w:tcBorders>
              <w:top w:val="nil"/>
              <w:left w:val="nil"/>
              <w:bottom w:val="single" w:sz="4" w:space="0" w:color="auto"/>
              <w:right w:val="nil"/>
            </w:tcBorders>
            <w:shd w:val="clear" w:color="auto" w:fill="auto"/>
            <w:vAlign w:val="center"/>
            <w:hideMark/>
          </w:tcPr>
          <w:p w14:paraId="3FE1D0E2"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GGY</w:t>
            </w:r>
          </w:p>
        </w:tc>
      </w:tr>
      <w:tr w:rsidR="00B97118" w:rsidRPr="00B97118" w14:paraId="47A4240C"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702134F"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Ghana</w:t>
            </w:r>
          </w:p>
        </w:tc>
        <w:tc>
          <w:tcPr>
            <w:tcW w:w="1880" w:type="dxa"/>
            <w:tcBorders>
              <w:top w:val="nil"/>
              <w:left w:val="nil"/>
              <w:bottom w:val="single" w:sz="4" w:space="0" w:color="auto"/>
              <w:right w:val="nil"/>
            </w:tcBorders>
            <w:shd w:val="clear" w:color="auto" w:fill="auto"/>
            <w:vAlign w:val="center"/>
            <w:hideMark/>
          </w:tcPr>
          <w:p w14:paraId="25ABB74F"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GHA</w:t>
            </w:r>
          </w:p>
        </w:tc>
      </w:tr>
      <w:tr w:rsidR="00B97118" w:rsidRPr="00B97118" w14:paraId="0F549119"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F07ABBC"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Gibraltar</w:t>
            </w:r>
          </w:p>
        </w:tc>
        <w:tc>
          <w:tcPr>
            <w:tcW w:w="1880" w:type="dxa"/>
            <w:tcBorders>
              <w:top w:val="nil"/>
              <w:left w:val="nil"/>
              <w:bottom w:val="single" w:sz="4" w:space="0" w:color="auto"/>
              <w:right w:val="nil"/>
            </w:tcBorders>
            <w:shd w:val="clear" w:color="auto" w:fill="auto"/>
            <w:vAlign w:val="center"/>
            <w:hideMark/>
          </w:tcPr>
          <w:p w14:paraId="64544128"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GIB</w:t>
            </w:r>
          </w:p>
        </w:tc>
      </w:tr>
      <w:tr w:rsidR="00B97118" w:rsidRPr="00B97118" w14:paraId="141EA97B"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A4F1F55"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Groenlandia</w:t>
            </w:r>
          </w:p>
        </w:tc>
        <w:tc>
          <w:tcPr>
            <w:tcW w:w="1880" w:type="dxa"/>
            <w:tcBorders>
              <w:top w:val="nil"/>
              <w:left w:val="nil"/>
              <w:bottom w:val="single" w:sz="4" w:space="0" w:color="auto"/>
              <w:right w:val="nil"/>
            </w:tcBorders>
            <w:shd w:val="clear" w:color="auto" w:fill="auto"/>
            <w:vAlign w:val="center"/>
            <w:hideMark/>
          </w:tcPr>
          <w:p w14:paraId="0871E303"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GRL</w:t>
            </w:r>
          </w:p>
        </w:tc>
      </w:tr>
      <w:tr w:rsidR="00B97118" w:rsidRPr="00B97118" w14:paraId="5CC867AC"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758A0C8"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Gambia</w:t>
            </w:r>
          </w:p>
        </w:tc>
        <w:tc>
          <w:tcPr>
            <w:tcW w:w="1880" w:type="dxa"/>
            <w:tcBorders>
              <w:top w:val="nil"/>
              <w:left w:val="nil"/>
              <w:bottom w:val="single" w:sz="4" w:space="0" w:color="auto"/>
              <w:right w:val="nil"/>
            </w:tcBorders>
            <w:shd w:val="clear" w:color="auto" w:fill="auto"/>
            <w:vAlign w:val="center"/>
            <w:hideMark/>
          </w:tcPr>
          <w:p w14:paraId="1E1D1557"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GMB</w:t>
            </w:r>
          </w:p>
        </w:tc>
      </w:tr>
      <w:tr w:rsidR="00B97118" w:rsidRPr="00B97118" w14:paraId="5D0E93F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F3E0CC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Guinea</w:t>
            </w:r>
          </w:p>
        </w:tc>
        <w:tc>
          <w:tcPr>
            <w:tcW w:w="1880" w:type="dxa"/>
            <w:tcBorders>
              <w:top w:val="nil"/>
              <w:left w:val="nil"/>
              <w:bottom w:val="single" w:sz="4" w:space="0" w:color="auto"/>
              <w:right w:val="nil"/>
            </w:tcBorders>
            <w:shd w:val="clear" w:color="auto" w:fill="auto"/>
            <w:vAlign w:val="center"/>
            <w:hideMark/>
          </w:tcPr>
          <w:p w14:paraId="5A7BDE5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GIN</w:t>
            </w:r>
          </w:p>
        </w:tc>
      </w:tr>
      <w:tr w:rsidR="00B97118" w:rsidRPr="00B97118" w14:paraId="2F1E5C11"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34F401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Guadalupe</w:t>
            </w:r>
          </w:p>
        </w:tc>
        <w:tc>
          <w:tcPr>
            <w:tcW w:w="1880" w:type="dxa"/>
            <w:tcBorders>
              <w:top w:val="nil"/>
              <w:left w:val="nil"/>
              <w:bottom w:val="single" w:sz="4" w:space="0" w:color="auto"/>
              <w:right w:val="nil"/>
            </w:tcBorders>
            <w:shd w:val="clear" w:color="auto" w:fill="auto"/>
            <w:vAlign w:val="center"/>
            <w:hideMark/>
          </w:tcPr>
          <w:p w14:paraId="6259EE78"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GLP</w:t>
            </w:r>
          </w:p>
        </w:tc>
      </w:tr>
      <w:tr w:rsidR="00B97118" w:rsidRPr="00B97118" w14:paraId="295DF9C9"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ABED64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Guinea Ecuatorial</w:t>
            </w:r>
          </w:p>
        </w:tc>
        <w:tc>
          <w:tcPr>
            <w:tcW w:w="1880" w:type="dxa"/>
            <w:tcBorders>
              <w:top w:val="nil"/>
              <w:left w:val="nil"/>
              <w:bottom w:val="single" w:sz="4" w:space="0" w:color="auto"/>
              <w:right w:val="nil"/>
            </w:tcBorders>
            <w:shd w:val="clear" w:color="auto" w:fill="auto"/>
            <w:vAlign w:val="center"/>
            <w:hideMark/>
          </w:tcPr>
          <w:p w14:paraId="462F8DC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GNQ</w:t>
            </w:r>
          </w:p>
        </w:tc>
      </w:tr>
      <w:tr w:rsidR="00B97118" w:rsidRPr="00B97118" w14:paraId="43BC3860"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544513D"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Grecia</w:t>
            </w:r>
          </w:p>
        </w:tc>
        <w:tc>
          <w:tcPr>
            <w:tcW w:w="1880" w:type="dxa"/>
            <w:tcBorders>
              <w:top w:val="nil"/>
              <w:left w:val="nil"/>
              <w:bottom w:val="single" w:sz="4" w:space="0" w:color="auto"/>
              <w:right w:val="nil"/>
            </w:tcBorders>
            <w:shd w:val="clear" w:color="auto" w:fill="auto"/>
            <w:vAlign w:val="center"/>
            <w:hideMark/>
          </w:tcPr>
          <w:p w14:paraId="78ED53F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GRC</w:t>
            </w:r>
          </w:p>
        </w:tc>
      </w:tr>
      <w:tr w:rsidR="00B97118" w:rsidRPr="00B97118" w14:paraId="3B99CD4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6CB938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Georgia del Sur e Islas Sandwich del Sur</w:t>
            </w:r>
          </w:p>
        </w:tc>
        <w:tc>
          <w:tcPr>
            <w:tcW w:w="1880" w:type="dxa"/>
            <w:tcBorders>
              <w:top w:val="nil"/>
              <w:left w:val="nil"/>
              <w:bottom w:val="single" w:sz="4" w:space="0" w:color="auto"/>
              <w:right w:val="nil"/>
            </w:tcBorders>
            <w:shd w:val="clear" w:color="auto" w:fill="auto"/>
            <w:vAlign w:val="center"/>
            <w:hideMark/>
          </w:tcPr>
          <w:p w14:paraId="6AE70438"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SGS</w:t>
            </w:r>
          </w:p>
        </w:tc>
      </w:tr>
      <w:tr w:rsidR="00B97118" w:rsidRPr="00B97118" w14:paraId="3C4F41D0"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666180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Guatemala</w:t>
            </w:r>
          </w:p>
        </w:tc>
        <w:tc>
          <w:tcPr>
            <w:tcW w:w="1880" w:type="dxa"/>
            <w:tcBorders>
              <w:top w:val="nil"/>
              <w:left w:val="nil"/>
              <w:bottom w:val="single" w:sz="4" w:space="0" w:color="auto"/>
              <w:right w:val="nil"/>
            </w:tcBorders>
            <w:shd w:val="clear" w:color="auto" w:fill="auto"/>
            <w:vAlign w:val="center"/>
            <w:hideMark/>
          </w:tcPr>
          <w:p w14:paraId="65B3C31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GTM</w:t>
            </w:r>
          </w:p>
        </w:tc>
      </w:tr>
      <w:tr w:rsidR="00B97118" w:rsidRPr="00B97118" w14:paraId="38C499A8"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79C8BD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lastRenderedPageBreak/>
              <w:t>Guam</w:t>
            </w:r>
          </w:p>
        </w:tc>
        <w:tc>
          <w:tcPr>
            <w:tcW w:w="1880" w:type="dxa"/>
            <w:tcBorders>
              <w:top w:val="nil"/>
              <w:left w:val="nil"/>
              <w:bottom w:val="single" w:sz="4" w:space="0" w:color="auto"/>
              <w:right w:val="nil"/>
            </w:tcBorders>
            <w:shd w:val="clear" w:color="auto" w:fill="auto"/>
            <w:vAlign w:val="center"/>
            <w:hideMark/>
          </w:tcPr>
          <w:p w14:paraId="5BADE20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GUM</w:t>
            </w:r>
          </w:p>
        </w:tc>
      </w:tr>
      <w:tr w:rsidR="00B97118" w:rsidRPr="00B97118" w14:paraId="19674786"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947929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Guinea-Bissau</w:t>
            </w:r>
          </w:p>
        </w:tc>
        <w:tc>
          <w:tcPr>
            <w:tcW w:w="1880" w:type="dxa"/>
            <w:tcBorders>
              <w:top w:val="nil"/>
              <w:left w:val="nil"/>
              <w:bottom w:val="single" w:sz="4" w:space="0" w:color="auto"/>
              <w:right w:val="nil"/>
            </w:tcBorders>
            <w:shd w:val="clear" w:color="auto" w:fill="auto"/>
            <w:vAlign w:val="center"/>
            <w:hideMark/>
          </w:tcPr>
          <w:p w14:paraId="79CF1BB7"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GNB</w:t>
            </w:r>
          </w:p>
        </w:tc>
      </w:tr>
      <w:tr w:rsidR="00B97118" w:rsidRPr="00B97118" w14:paraId="586F07F2"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A2FA5E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Guayana</w:t>
            </w:r>
          </w:p>
        </w:tc>
        <w:tc>
          <w:tcPr>
            <w:tcW w:w="1880" w:type="dxa"/>
            <w:tcBorders>
              <w:top w:val="nil"/>
              <w:left w:val="nil"/>
              <w:bottom w:val="single" w:sz="4" w:space="0" w:color="auto"/>
              <w:right w:val="nil"/>
            </w:tcBorders>
            <w:shd w:val="clear" w:color="auto" w:fill="auto"/>
            <w:vAlign w:val="center"/>
            <w:hideMark/>
          </w:tcPr>
          <w:p w14:paraId="00FBD6E0"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GUY</w:t>
            </w:r>
          </w:p>
        </w:tc>
      </w:tr>
      <w:tr w:rsidR="00B97118" w:rsidRPr="00B97118" w14:paraId="3E3DB3DC"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690AE1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Hong Kong</w:t>
            </w:r>
          </w:p>
        </w:tc>
        <w:tc>
          <w:tcPr>
            <w:tcW w:w="1880" w:type="dxa"/>
            <w:tcBorders>
              <w:top w:val="nil"/>
              <w:left w:val="nil"/>
              <w:bottom w:val="single" w:sz="4" w:space="0" w:color="auto"/>
              <w:right w:val="nil"/>
            </w:tcBorders>
            <w:shd w:val="clear" w:color="auto" w:fill="auto"/>
            <w:vAlign w:val="center"/>
            <w:hideMark/>
          </w:tcPr>
          <w:p w14:paraId="6772E81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HKG</w:t>
            </w:r>
          </w:p>
        </w:tc>
      </w:tr>
      <w:tr w:rsidR="00B97118" w:rsidRPr="00B97118" w14:paraId="5BE1317E"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029D70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Islas Heard y McDonald</w:t>
            </w:r>
          </w:p>
        </w:tc>
        <w:tc>
          <w:tcPr>
            <w:tcW w:w="1880" w:type="dxa"/>
            <w:tcBorders>
              <w:top w:val="nil"/>
              <w:left w:val="nil"/>
              <w:bottom w:val="single" w:sz="4" w:space="0" w:color="auto"/>
              <w:right w:val="nil"/>
            </w:tcBorders>
            <w:shd w:val="clear" w:color="auto" w:fill="auto"/>
            <w:vAlign w:val="center"/>
            <w:hideMark/>
          </w:tcPr>
          <w:p w14:paraId="402B657D"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HMD</w:t>
            </w:r>
          </w:p>
        </w:tc>
      </w:tr>
      <w:tr w:rsidR="00B97118" w:rsidRPr="00B97118" w14:paraId="75A2D2AE"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9349ABE"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Honduras</w:t>
            </w:r>
          </w:p>
        </w:tc>
        <w:tc>
          <w:tcPr>
            <w:tcW w:w="1880" w:type="dxa"/>
            <w:tcBorders>
              <w:top w:val="nil"/>
              <w:left w:val="nil"/>
              <w:bottom w:val="single" w:sz="4" w:space="0" w:color="auto"/>
              <w:right w:val="nil"/>
            </w:tcBorders>
            <w:shd w:val="clear" w:color="auto" w:fill="auto"/>
            <w:vAlign w:val="center"/>
            <w:hideMark/>
          </w:tcPr>
          <w:p w14:paraId="2221616A"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HND</w:t>
            </w:r>
          </w:p>
        </w:tc>
      </w:tr>
      <w:tr w:rsidR="00B97118" w:rsidRPr="00B97118" w14:paraId="7FB8B97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2795FBD"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Croacia</w:t>
            </w:r>
          </w:p>
        </w:tc>
        <w:tc>
          <w:tcPr>
            <w:tcW w:w="1880" w:type="dxa"/>
            <w:tcBorders>
              <w:top w:val="nil"/>
              <w:left w:val="nil"/>
              <w:bottom w:val="single" w:sz="4" w:space="0" w:color="auto"/>
              <w:right w:val="nil"/>
            </w:tcBorders>
            <w:shd w:val="clear" w:color="auto" w:fill="auto"/>
            <w:vAlign w:val="center"/>
            <w:hideMark/>
          </w:tcPr>
          <w:p w14:paraId="055A9953"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HRV</w:t>
            </w:r>
          </w:p>
        </w:tc>
      </w:tr>
      <w:tr w:rsidR="00B97118" w:rsidRPr="00B97118" w14:paraId="32ADEC0A"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CAF7FBB"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Haití</w:t>
            </w:r>
          </w:p>
        </w:tc>
        <w:tc>
          <w:tcPr>
            <w:tcW w:w="1880" w:type="dxa"/>
            <w:tcBorders>
              <w:top w:val="nil"/>
              <w:left w:val="nil"/>
              <w:bottom w:val="single" w:sz="4" w:space="0" w:color="auto"/>
              <w:right w:val="nil"/>
            </w:tcBorders>
            <w:shd w:val="clear" w:color="auto" w:fill="auto"/>
            <w:vAlign w:val="center"/>
            <w:hideMark/>
          </w:tcPr>
          <w:p w14:paraId="23C40985"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HTI</w:t>
            </w:r>
          </w:p>
        </w:tc>
      </w:tr>
      <w:tr w:rsidR="00B97118" w:rsidRPr="00B97118" w14:paraId="541043C2"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545025D"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Hungría</w:t>
            </w:r>
          </w:p>
        </w:tc>
        <w:tc>
          <w:tcPr>
            <w:tcW w:w="1880" w:type="dxa"/>
            <w:tcBorders>
              <w:top w:val="nil"/>
              <w:left w:val="nil"/>
              <w:bottom w:val="single" w:sz="4" w:space="0" w:color="auto"/>
              <w:right w:val="nil"/>
            </w:tcBorders>
            <w:shd w:val="clear" w:color="auto" w:fill="auto"/>
            <w:vAlign w:val="center"/>
            <w:hideMark/>
          </w:tcPr>
          <w:p w14:paraId="5378959B"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HUN</w:t>
            </w:r>
          </w:p>
        </w:tc>
      </w:tr>
      <w:tr w:rsidR="00B97118" w:rsidRPr="00B97118" w14:paraId="3D770CE2"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F044B4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Indonesia</w:t>
            </w:r>
          </w:p>
        </w:tc>
        <w:tc>
          <w:tcPr>
            <w:tcW w:w="1880" w:type="dxa"/>
            <w:tcBorders>
              <w:top w:val="nil"/>
              <w:left w:val="nil"/>
              <w:bottom w:val="single" w:sz="4" w:space="0" w:color="auto"/>
              <w:right w:val="nil"/>
            </w:tcBorders>
            <w:shd w:val="clear" w:color="auto" w:fill="auto"/>
            <w:vAlign w:val="center"/>
            <w:hideMark/>
          </w:tcPr>
          <w:p w14:paraId="32C7FE6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IDN</w:t>
            </w:r>
          </w:p>
        </w:tc>
      </w:tr>
      <w:tr w:rsidR="00B97118" w:rsidRPr="00B97118" w14:paraId="32237714"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B3609AE"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Irlanda</w:t>
            </w:r>
          </w:p>
        </w:tc>
        <w:tc>
          <w:tcPr>
            <w:tcW w:w="1880" w:type="dxa"/>
            <w:tcBorders>
              <w:top w:val="nil"/>
              <w:left w:val="nil"/>
              <w:bottom w:val="single" w:sz="4" w:space="0" w:color="auto"/>
              <w:right w:val="nil"/>
            </w:tcBorders>
            <w:shd w:val="clear" w:color="auto" w:fill="auto"/>
            <w:vAlign w:val="center"/>
            <w:hideMark/>
          </w:tcPr>
          <w:p w14:paraId="031E07F2"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IRL</w:t>
            </w:r>
          </w:p>
        </w:tc>
      </w:tr>
      <w:tr w:rsidR="00B97118" w:rsidRPr="00B97118" w14:paraId="4898113B"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59BFB8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Israel</w:t>
            </w:r>
          </w:p>
        </w:tc>
        <w:tc>
          <w:tcPr>
            <w:tcW w:w="1880" w:type="dxa"/>
            <w:tcBorders>
              <w:top w:val="nil"/>
              <w:left w:val="nil"/>
              <w:bottom w:val="single" w:sz="4" w:space="0" w:color="auto"/>
              <w:right w:val="nil"/>
            </w:tcBorders>
            <w:shd w:val="clear" w:color="auto" w:fill="auto"/>
            <w:vAlign w:val="center"/>
            <w:hideMark/>
          </w:tcPr>
          <w:p w14:paraId="1C0D62E8"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ISR</w:t>
            </w:r>
          </w:p>
        </w:tc>
      </w:tr>
      <w:tr w:rsidR="00B97118" w:rsidRPr="00B97118" w14:paraId="32D4F2F9"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CD9F20F"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 de Man</w:t>
            </w:r>
          </w:p>
        </w:tc>
        <w:tc>
          <w:tcPr>
            <w:tcW w:w="1880" w:type="dxa"/>
            <w:tcBorders>
              <w:top w:val="nil"/>
              <w:left w:val="nil"/>
              <w:bottom w:val="single" w:sz="4" w:space="0" w:color="auto"/>
              <w:right w:val="nil"/>
            </w:tcBorders>
            <w:shd w:val="clear" w:color="auto" w:fill="auto"/>
            <w:vAlign w:val="center"/>
            <w:hideMark/>
          </w:tcPr>
          <w:p w14:paraId="2027D2F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IMN</w:t>
            </w:r>
          </w:p>
        </w:tc>
      </w:tr>
      <w:tr w:rsidR="00B97118" w:rsidRPr="00B97118" w14:paraId="4553231C"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E79F88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India</w:t>
            </w:r>
          </w:p>
        </w:tc>
        <w:tc>
          <w:tcPr>
            <w:tcW w:w="1880" w:type="dxa"/>
            <w:tcBorders>
              <w:top w:val="nil"/>
              <w:left w:val="nil"/>
              <w:bottom w:val="single" w:sz="4" w:space="0" w:color="auto"/>
              <w:right w:val="nil"/>
            </w:tcBorders>
            <w:shd w:val="clear" w:color="auto" w:fill="auto"/>
            <w:vAlign w:val="center"/>
            <w:hideMark/>
          </w:tcPr>
          <w:p w14:paraId="183F094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IND</w:t>
            </w:r>
          </w:p>
        </w:tc>
      </w:tr>
      <w:tr w:rsidR="00B97118" w:rsidRPr="00B97118" w14:paraId="36BD991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176C5DC"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Territorio Británico del Océano Índico</w:t>
            </w:r>
          </w:p>
        </w:tc>
        <w:tc>
          <w:tcPr>
            <w:tcW w:w="1880" w:type="dxa"/>
            <w:tcBorders>
              <w:top w:val="nil"/>
              <w:left w:val="nil"/>
              <w:bottom w:val="single" w:sz="4" w:space="0" w:color="auto"/>
              <w:right w:val="nil"/>
            </w:tcBorders>
            <w:shd w:val="clear" w:color="auto" w:fill="auto"/>
            <w:vAlign w:val="center"/>
            <w:hideMark/>
          </w:tcPr>
          <w:p w14:paraId="649156D8"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IOT</w:t>
            </w:r>
          </w:p>
        </w:tc>
      </w:tr>
      <w:tr w:rsidR="00B97118" w:rsidRPr="00B97118" w14:paraId="1DBCA13B"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2A64A5E"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Irak</w:t>
            </w:r>
          </w:p>
        </w:tc>
        <w:tc>
          <w:tcPr>
            <w:tcW w:w="1880" w:type="dxa"/>
            <w:tcBorders>
              <w:top w:val="nil"/>
              <w:left w:val="nil"/>
              <w:bottom w:val="single" w:sz="4" w:space="0" w:color="auto"/>
              <w:right w:val="nil"/>
            </w:tcBorders>
            <w:shd w:val="clear" w:color="auto" w:fill="auto"/>
            <w:vAlign w:val="center"/>
            <w:hideMark/>
          </w:tcPr>
          <w:p w14:paraId="607FB12B"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IRQ</w:t>
            </w:r>
          </w:p>
        </w:tc>
      </w:tr>
      <w:tr w:rsidR="00B97118" w:rsidRPr="00B97118" w14:paraId="751B0DA0"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8820968"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Irán</w:t>
            </w:r>
          </w:p>
        </w:tc>
        <w:tc>
          <w:tcPr>
            <w:tcW w:w="1880" w:type="dxa"/>
            <w:tcBorders>
              <w:top w:val="nil"/>
              <w:left w:val="nil"/>
              <w:bottom w:val="single" w:sz="4" w:space="0" w:color="auto"/>
              <w:right w:val="nil"/>
            </w:tcBorders>
            <w:shd w:val="clear" w:color="auto" w:fill="auto"/>
            <w:vAlign w:val="center"/>
            <w:hideMark/>
          </w:tcPr>
          <w:p w14:paraId="5FAFC4BA"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IRN</w:t>
            </w:r>
          </w:p>
        </w:tc>
      </w:tr>
      <w:tr w:rsidR="00B97118" w:rsidRPr="00B97118" w14:paraId="4CE79DD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9E6AF35"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Islandia</w:t>
            </w:r>
          </w:p>
        </w:tc>
        <w:tc>
          <w:tcPr>
            <w:tcW w:w="1880" w:type="dxa"/>
            <w:tcBorders>
              <w:top w:val="nil"/>
              <w:left w:val="nil"/>
              <w:bottom w:val="single" w:sz="4" w:space="0" w:color="auto"/>
              <w:right w:val="nil"/>
            </w:tcBorders>
            <w:shd w:val="clear" w:color="auto" w:fill="auto"/>
            <w:vAlign w:val="center"/>
            <w:hideMark/>
          </w:tcPr>
          <w:p w14:paraId="11DC564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ISL</w:t>
            </w:r>
          </w:p>
        </w:tc>
      </w:tr>
      <w:tr w:rsidR="00B97118" w:rsidRPr="00B97118" w14:paraId="3CC149EB"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C9F2116"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Italia</w:t>
            </w:r>
          </w:p>
        </w:tc>
        <w:tc>
          <w:tcPr>
            <w:tcW w:w="1880" w:type="dxa"/>
            <w:tcBorders>
              <w:top w:val="nil"/>
              <w:left w:val="nil"/>
              <w:bottom w:val="single" w:sz="4" w:space="0" w:color="auto"/>
              <w:right w:val="nil"/>
            </w:tcBorders>
            <w:shd w:val="clear" w:color="auto" w:fill="auto"/>
            <w:vAlign w:val="center"/>
            <w:hideMark/>
          </w:tcPr>
          <w:p w14:paraId="2FC53CFC"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ITA</w:t>
            </w:r>
          </w:p>
        </w:tc>
      </w:tr>
      <w:tr w:rsidR="00B97118" w:rsidRPr="00B97118" w14:paraId="37AF0D5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E3D82F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Jersey</w:t>
            </w:r>
          </w:p>
        </w:tc>
        <w:tc>
          <w:tcPr>
            <w:tcW w:w="1880" w:type="dxa"/>
            <w:tcBorders>
              <w:top w:val="nil"/>
              <w:left w:val="nil"/>
              <w:bottom w:val="single" w:sz="4" w:space="0" w:color="auto"/>
              <w:right w:val="nil"/>
            </w:tcBorders>
            <w:shd w:val="clear" w:color="auto" w:fill="auto"/>
            <w:vAlign w:val="center"/>
            <w:hideMark/>
          </w:tcPr>
          <w:p w14:paraId="78D5A88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JEY</w:t>
            </w:r>
          </w:p>
        </w:tc>
      </w:tr>
      <w:tr w:rsidR="00B97118" w:rsidRPr="00B97118" w14:paraId="76BA820A"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1A0D68B"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Jamaica</w:t>
            </w:r>
          </w:p>
        </w:tc>
        <w:tc>
          <w:tcPr>
            <w:tcW w:w="1880" w:type="dxa"/>
            <w:tcBorders>
              <w:top w:val="nil"/>
              <w:left w:val="nil"/>
              <w:bottom w:val="single" w:sz="4" w:space="0" w:color="auto"/>
              <w:right w:val="nil"/>
            </w:tcBorders>
            <w:shd w:val="clear" w:color="auto" w:fill="auto"/>
            <w:vAlign w:val="center"/>
            <w:hideMark/>
          </w:tcPr>
          <w:p w14:paraId="225374F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JAM</w:t>
            </w:r>
          </w:p>
        </w:tc>
      </w:tr>
      <w:tr w:rsidR="00B97118" w:rsidRPr="00B97118" w14:paraId="77071A6A"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C1BABD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Jordania</w:t>
            </w:r>
          </w:p>
        </w:tc>
        <w:tc>
          <w:tcPr>
            <w:tcW w:w="1880" w:type="dxa"/>
            <w:tcBorders>
              <w:top w:val="nil"/>
              <w:left w:val="nil"/>
              <w:bottom w:val="single" w:sz="4" w:space="0" w:color="auto"/>
              <w:right w:val="nil"/>
            </w:tcBorders>
            <w:shd w:val="clear" w:color="auto" w:fill="auto"/>
            <w:vAlign w:val="center"/>
            <w:hideMark/>
          </w:tcPr>
          <w:p w14:paraId="7C9B9098"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JOR</w:t>
            </w:r>
          </w:p>
        </w:tc>
      </w:tr>
      <w:tr w:rsidR="00B97118" w:rsidRPr="00B97118" w14:paraId="03D6E296"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68D56CE"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Japón</w:t>
            </w:r>
          </w:p>
        </w:tc>
        <w:tc>
          <w:tcPr>
            <w:tcW w:w="1880" w:type="dxa"/>
            <w:tcBorders>
              <w:top w:val="nil"/>
              <w:left w:val="nil"/>
              <w:bottom w:val="single" w:sz="4" w:space="0" w:color="auto"/>
              <w:right w:val="nil"/>
            </w:tcBorders>
            <w:shd w:val="clear" w:color="auto" w:fill="auto"/>
            <w:vAlign w:val="center"/>
            <w:hideMark/>
          </w:tcPr>
          <w:p w14:paraId="5748183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JPN</w:t>
            </w:r>
          </w:p>
        </w:tc>
      </w:tr>
      <w:tr w:rsidR="00B97118" w:rsidRPr="00B97118" w14:paraId="53ED323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5BF42B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Kenia</w:t>
            </w:r>
          </w:p>
        </w:tc>
        <w:tc>
          <w:tcPr>
            <w:tcW w:w="1880" w:type="dxa"/>
            <w:tcBorders>
              <w:top w:val="nil"/>
              <w:left w:val="nil"/>
              <w:bottom w:val="single" w:sz="4" w:space="0" w:color="auto"/>
              <w:right w:val="nil"/>
            </w:tcBorders>
            <w:shd w:val="clear" w:color="auto" w:fill="auto"/>
            <w:vAlign w:val="center"/>
            <w:hideMark/>
          </w:tcPr>
          <w:p w14:paraId="756F8FD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KEN</w:t>
            </w:r>
          </w:p>
        </w:tc>
      </w:tr>
      <w:tr w:rsidR="00B97118" w:rsidRPr="00B97118" w14:paraId="0D2BD40B"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DAD755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lastRenderedPageBreak/>
              <w:t>Kirguistán</w:t>
            </w:r>
          </w:p>
        </w:tc>
        <w:tc>
          <w:tcPr>
            <w:tcW w:w="1880" w:type="dxa"/>
            <w:tcBorders>
              <w:top w:val="nil"/>
              <w:left w:val="nil"/>
              <w:bottom w:val="single" w:sz="4" w:space="0" w:color="auto"/>
              <w:right w:val="nil"/>
            </w:tcBorders>
            <w:shd w:val="clear" w:color="auto" w:fill="auto"/>
            <w:vAlign w:val="center"/>
            <w:hideMark/>
          </w:tcPr>
          <w:p w14:paraId="127AD43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KGZ</w:t>
            </w:r>
          </w:p>
        </w:tc>
      </w:tr>
      <w:tr w:rsidR="00B97118" w:rsidRPr="00B97118" w14:paraId="7C47B47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57254D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Camboya</w:t>
            </w:r>
          </w:p>
        </w:tc>
        <w:tc>
          <w:tcPr>
            <w:tcW w:w="1880" w:type="dxa"/>
            <w:tcBorders>
              <w:top w:val="nil"/>
              <w:left w:val="nil"/>
              <w:bottom w:val="single" w:sz="4" w:space="0" w:color="auto"/>
              <w:right w:val="nil"/>
            </w:tcBorders>
            <w:shd w:val="clear" w:color="auto" w:fill="auto"/>
            <w:vAlign w:val="center"/>
            <w:hideMark/>
          </w:tcPr>
          <w:p w14:paraId="6E2E2B80"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KHM</w:t>
            </w:r>
          </w:p>
        </w:tc>
      </w:tr>
      <w:tr w:rsidR="00B97118" w:rsidRPr="00B97118" w14:paraId="5CBEFF6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5E28FCB"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Kiribati</w:t>
            </w:r>
          </w:p>
        </w:tc>
        <w:tc>
          <w:tcPr>
            <w:tcW w:w="1880" w:type="dxa"/>
            <w:tcBorders>
              <w:top w:val="nil"/>
              <w:left w:val="nil"/>
              <w:bottom w:val="single" w:sz="4" w:space="0" w:color="auto"/>
              <w:right w:val="nil"/>
            </w:tcBorders>
            <w:shd w:val="clear" w:color="auto" w:fill="auto"/>
            <w:vAlign w:val="center"/>
            <w:hideMark/>
          </w:tcPr>
          <w:p w14:paraId="3FB34DDD"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KIR</w:t>
            </w:r>
          </w:p>
        </w:tc>
      </w:tr>
      <w:tr w:rsidR="00B97118" w:rsidRPr="00B97118" w14:paraId="0598C7F5"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65A319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Comoros</w:t>
            </w:r>
          </w:p>
        </w:tc>
        <w:tc>
          <w:tcPr>
            <w:tcW w:w="1880" w:type="dxa"/>
            <w:tcBorders>
              <w:top w:val="nil"/>
              <w:left w:val="nil"/>
              <w:bottom w:val="single" w:sz="4" w:space="0" w:color="auto"/>
              <w:right w:val="nil"/>
            </w:tcBorders>
            <w:shd w:val="clear" w:color="auto" w:fill="auto"/>
            <w:vAlign w:val="center"/>
            <w:hideMark/>
          </w:tcPr>
          <w:p w14:paraId="6D2D801D"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COM</w:t>
            </w:r>
          </w:p>
        </w:tc>
      </w:tr>
      <w:tr w:rsidR="00B97118" w:rsidRPr="00B97118" w14:paraId="66C45BC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13BB96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San Cristóbal y Nieves</w:t>
            </w:r>
          </w:p>
        </w:tc>
        <w:tc>
          <w:tcPr>
            <w:tcW w:w="1880" w:type="dxa"/>
            <w:tcBorders>
              <w:top w:val="nil"/>
              <w:left w:val="nil"/>
              <w:bottom w:val="single" w:sz="4" w:space="0" w:color="auto"/>
              <w:right w:val="nil"/>
            </w:tcBorders>
            <w:shd w:val="clear" w:color="auto" w:fill="auto"/>
            <w:vAlign w:val="center"/>
            <w:hideMark/>
          </w:tcPr>
          <w:p w14:paraId="7B437AA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KNA</w:t>
            </w:r>
          </w:p>
        </w:tc>
      </w:tr>
      <w:tr w:rsidR="00B97118" w:rsidRPr="00B97118" w14:paraId="228F4CE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60129A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Corea del Norte</w:t>
            </w:r>
          </w:p>
        </w:tc>
        <w:tc>
          <w:tcPr>
            <w:tcW w:w="1880" w:type="dxa"/>
            <w:tcBorders>
              <w:top w:val="nil"/>
              <w:left w:val="nil"/>
              <w:bottom w:val="single" w:sz="4" w:space="0" w:color="auto"/>
              <w:right w:val="nil"/>
            </w:tcBorders>
            <w:shd w:val="clear" w:color="auto" w:fill="auto"/>
            <w:vAlign w:val="center"/>
            <w:hideMark/>
          </w:tcPr>
          <w:p w14:paraId="45A6942D"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PRK</w:t>
            </w:r>
          </w:p>
        </w:tc>
      </w:tr>
      <w:tr w:rsidR="00B97118" w:rsidRPr="00B97118" w14:paraId="1DBF9F40"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E86097D"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Corea del Sur</w:t>
            </w:r>
          </w:p>
        </w:tc>
        <w:tc>
          <w:tcPr>
            <w:tcW w:w="1880" w:type="dxa"/>
            <w:tcBorders>
              <w:top w:val="nil"/>
              <w:left w:val="nil"/>
              <w:bottom w:val="single" w:sz="4" w:space="0" w:color="auto"/>
              <w:right w:val="nil"/>
            </w:tcBorders>
            <w:shd w:val="clear" w:color="auto" w:fill="auto"/>
            <w:vAlign w:val="center"/>
            <w:hideMark/>
          </w:tcPr>
          <w:p w14:paraId="2726FCD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KOR</w:t>
            </w:r>
          </w:p>
        </w:tc>
      </w:tr>
      <w:tr w:rsidR="00B97118" w:rsidRPr="00B97118" w14:paraId="1A6D39A1"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B4D227B"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Kuwait</w:t>
            </w:r>
          </w:p>
        </w:tc>
        <w:tc>
          <w:tcPr>
            <w:tcW w:w="1880" w:type="dxa"/>
            <w:tcBorders>
              <w:top w:val="nil"/>
              <w:left w:val="nil"/>
              <w:bottom w:val="single" w:sz="4" w:space="0" w:color="auto"/>
              <w:right w:val="nil"/>
            </w:tcBorders>
            <w:shd w:val="clear" w:color="auto" w:fill="auto"/>
            <w:vAlign w:val="center"/>
            <w:hideMark/>
          </w:tcPr>
          <w:p w14:paraId="3930A66B"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KWT</w:t>
            </w:r>
          </w:p>
        </w:tc>
      </w:tr>
      <w:tr w:rsidR="00B97118" w:rsidRPr="00B97118" w14:paraId="5ED8A748"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B489866"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Islas Caimán</w:t>
            </w:r>
          </w:p>
        </w:tc>
        <w:tc>
          <w:tcPr>
            <w:tcW w:w="1880" w:type="dxa"/>
            <w:tcBorders>
              <w:top w:val="nil"/>
              <w:left w:val="nil"/>
              <w:bottom w:val="single" w:sz="4" w:space="0" w:color="auto"/>
              <w:right w:val="nil"/>
            </w:tcBorders>
            <w:shd w:val="clear" w:color="auto" w:fill="auto"/>
            <w:vAlign w:val="center"/>
            <w:hideMark/>
          </w:tcPr>
          <w:p w14:paraId="5B0B62C3"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CYM</w:t>
            </w:r>
          </w:p>
        </w:tc>
      </w:tr>
      <w:tr w:rsidR="00B97118" w:rsidRPr="00B97118" w14:paraId="0543FC6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8966A3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Kazajstán</w:t>
            </w:r>
          </w:p>
        </w:tc>
        <w:tc>
          <w:tcPr>
            <w:tcW w:w="1880" w:type="dxa"/>
            <w:tcBorders>
              <w:top w:val="nil"/>
              <w:left w:val="nil"/>
              <w:bottom w:val="single" w:sz="4" w:space="0" w:color="auto"/>
              <w:right w:val="nil"/>
            </w:tcBorders>
            <w:shd w:val="clear" w:color="auto" w:fill="auto"/>
            <w:vAlign w:val="center"/>
            <w:hideMark/>
          </w:tcPr>
          <w:p w14:paraId="7D74CF5C"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KAZ</w:t>
            </w:r>
          </w:p>
        </w:tc>
      </w:tr>
      <w:tr w:rsidR="00B97118" w:rsidRPr="00B97118" w14:paraId="3BD93A1E"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C36B83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Laos</w:t>
            </w:r>
          </w:p>
        </w:tc>
        <w:tc>
          <w:tcPr>
            <w:tcW w:w="1880" w:type="dxa"/>
            <w:tcBorders>
              <w:top w:val="nil"/>
              <w:left w:val="nil"/>
              <w:bottom w:val="single" w:sz="4" w:space="0" w:color="auto"/>
              <w:right w:val="nil"/>
            </w:tcBorders>
            <w:shd w:val="clear" w:color="auto" w:fill="auto"/>
            <w:vAlign w:val="center"/>
            <w:hideMark/>
          </w:tcPr>
          <w:p w14:paraId="7A44C8D3"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LAO</w:t>
            </w:r>
          </w:p>
        </w:tc>
      </w:tr>
      <w:tr w:rsidR="00B97118" w:rsidRPr="00B97118" w14:paraId="28E0DD4D"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797674B"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Líbano</w:t>
            </w:r>
          </w:p>
        </w:tc>
        <w:tc>
          <w:tcPr>
            <w:tcW w:w="1880" w:type="dxa"/>
            <w:tcBorders>
              <w:top w:val="nil"/>
              <w:left w:val="nil"/>
              <w:bottom w:val="single" w:sz="4" w:space="0" w:color="auto"/>
              <w:right w:val="nil"/>
            </w:tcBorders>
            <w:shd w:val="clear" w:color="auto" w:fill="auto"/>
            <w:vAlign w:val="center"/>
            <w:hideMark/>
          </w:tcPr>
          <w:p w14:paraId="26626C48"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LBN</w:t>
            </w:r>
          </w:p>
        </w:tc>
      </w:tr>
      <w:tr w:rsidR="00B97118" w:rsidRPr="00B97118" w14:paraId="6E028C4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5968FF7"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Santa Lucía</w:t>
            </w:r>
          </w:p>
        </w:tc>
        <w:tc>
          <w:tcPr>
            <w:tcW w:w="1880" w:type="dxa"/>
            <w:tcBorders>
              <w:top w:val="nil"/>
              <w:left w:val="nil"/>
              <w:bottom w:val="single" w:sz="4" w:space="0" w:color="auto"/>
              <w:right w:val="nil"/>
            </w:tcBorders>
            <w:shd w:val="clear" w:color="auto" w:fill="auto"/>
            <w:vAlign w:val="center"/>
            <w:hideMark/>
          </w:tcPr>
          <w:p w14:paraId="0C1DCB07"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LCA</w:t>
            </w:r>
          </w:p>
        </w:tc>
      </w:tr>
      <w:tr w:rsidR="00B97118" w:rsidRPr="00B97118" w14:paraId="245AF289"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2CC7D98"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Liechtenstein</w:t>
            </w:r>
          </w:p>
        </w:tc>
        <w:tc>
          <w:tcPr>
            <w:tcW w:w="1880" w:type="dxa"/>
            <w:tcBorders>
              <w:top w:val="nil"/>
              <w:left w:val="nil"/>
              <w:bottom w:val="single" w:sz="4" w:space="0" w:color="auto"/>
              <w:right w:val="nil"/>
            </w:tcBorders>
            <w:shd w:val="clear" w:color="auto" w:fill="auto"/>
            <w:vAlign w:val="center"/>
            <w:hideMark/>
          </w:tcPr>
          <w:p w14:paraId="29FB2F8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LIE</w:t>
            </w:r>
          </w:p>
        </w:tc>
      </w:tr>
      <w:tr w:rsidR="00B97118" w:rsidRPr="00B97118" w14:paraId="0E2482A6"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01736D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Sri Lanka</w:t>
            </w:r>
          </w:p>
        </w:tc>
        <w:tc>
          <w:tcPr>
            <w:tcW w:w="1880" w:type="dxa"/>
            <w:tcBorders>
              <w:top w:val="nil"/>
              <w:left w:val="nil"/>
              <w:bottom w:val="single" w:sz="4" w:space="0" w:color="auto"/>
              <w:right w:val="nil"/>
            </w:tcBorders>
            <w:shd w:val="clear" w:color="auto" w:fill="auto"/>
            <w:vAlign w:val="center"/>
            <w:hideMark/>
          </w:tcPr>
          <w:p w14:paraId="25A0352B"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LKA</w:t>
            </w:r>
          </w:p>
        </w:tc>
      </w:tr>
      <w:tr w:rsidR="00B97118" w:rsidRPr="00B97118" w14:paraId="47D51F58"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9B4CD7B"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Liberia</w:t>
            </w:r>
          </w:p>
        </w:tc>
        <w:tc>
          <w:tcPr>
            <w:tcW w:w="1880" w:type="dxa"/>
            <w:tcBorders>
              <w:top w:val="nil"/>
              <w:left w:val="nil"/>
              <w:bottom w:val="single" w:sz="4" w:space="0" w:color="auto"/>
              <w:right w:val="nil"/>
            </w:tcBorders>
            <w:shd w:val="clear" w:color="auto" w:fill="auto"/>
            <w:vAlign w:val="center"/>
            <w:hideMark/>
          </w:tcPr>
          <w:p w14:paraId="183BC3D9"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LBR</w:t>
            </w:r>
          </w:p>
        </w:tc>
      </w:tr>
      <w:tr w:rsidR="00B97118" w:rsidRPr="00B97118" w14:paraId="45344B89"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6203FB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Lesotho</w:t>
            </w:r>
          </w:p>
        </w:tc>
        <w:tc>
          <w:tcPr>
            <w:tcW w:w="1880" w:type="dxa"/>
            <w:tcBorders>
              <w:top w:val="nil"/>
              <w:left w:val="nil"/>
              <w:bottom w:val="single" w:sz="4" w:space="0" w:color="auto"/>
              <w:right w:val="nil"/>
            </w:tcBorders>
            <w:shd w:val="clear" w:color="auto" w:fill="auto"/>
            <w:vAlign w:val="center"/>
            <w:hideMark/>
          </w:tcPr>
          <w:p w14:paraId="2E38698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LSO</w:t>
            </w:r>
          </w:p>
        </w:tc>
      </w:tr>
      <w:tr w:rsidR="00B97118" w:rsidRPr="00B97118" w14:paraId="17755805"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242A02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Lituania</w:t>
            </w:r>
          </w:p>
        </w:tc>
        <w:tc>
          <w:tcPr>
            <w:tcW w:w="1880" w:type="dxa"/>
            <w:tcBorders>
              <w:top w:val="nil"/>
              <w:left w:val="nil"/>
              <w:bottom w:val="single" w:sz="4" w:space="0" w:color="auto"/>
              <w:right w:val="nil"/>
            </w:tcBorders>
            <w:shd w:val="clear" w:color="auto" w:fill="auto"/>
            <w:vAlign w:val="center"/>
            <w:hideMark/>
          </w:tcPr>
          <w:p w14:paraId="5107131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LTU</w:t>
            </w:r>
          </w:p>
        </w:tc>
      </w:tr>
      <w:tr w:rsidR="00B97118" w:rsidRPr="00B97118" w14:paraId="3510A06C"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BBE747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Luxemburgo</w:t>
            </w:r>
          </w:p>
        </w:tc>
        <w:tc>
          <w:tcPr>
            <w:tcW w:w="1880" w:type="dxa"/>
            <w:tcBorders>
              <w:top w:val="nil"/>
              <w:left w:val="nil"/>
              <w:bottom w:val="single" w:sz="4" w:space="0" w:color="auto"/>
              <w:right w:val="nil"/>
            </w:tcBorders>
            <w:shd w:val="clear" w:color="auto" w:fill="auto"/>
            <w:vAlign w:val="center"/>
            <w:hideMark/>
          </w:tcPr>
          <w:p w14:paraId="24859E2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LUX</w:t>
            </w:r>
          </w:p>
        </w:tc>
      </w:tr>
      <w:tr w:rsidR="00B97118" w:rsidRPr="00B97118" w14:paraId="0C26400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9E724CD"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Letonia</w:t>
            </w:r>
          </w:p>
        </w:tc>
        <w:tc>
          <w:tcPr>
            <w:tcW w:w="1880" w:type="dxa"/>
            <w:tcBorders>
              <w:top w:val="nil"/>
              <w:left w:val="nil"/>
              <w:bottom w:val="single" w:sz="4" w:space="0" w:color="auto"/>
              <w:right w:val="nil"/>
            </w:tcBorders>
            <w:shd w:val="clear" w:color="auto" w:fill="auto"/>
            <w:vAlign w:val="center"/>
            <w:hideMark/>
          </w:tcPr>
          <w:p w14:paraId="137BB6F3"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LVA</w:t>
            </w:r>
          </w:p>
        </w:tc>
      </w:tr>
      <w:tr w:rsidR="00B97118" w:rsidRPr="00B97118" w14:paraId="79AC09ED"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273056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Libia</w:t>
            </w:r>
          </w:p>
        </w:tc>
        <w:tc>
          <w:tcPr>
            <w:tcW w:w="1880" w:type="dxa"/>
            <w:tcBorders>
              <w:top w:val="nil"/>
              <w:left w:val="nil"/>
              <w:bottom w:val="single" w:sz="4" w:space="0" w:color="auto"/>
              <w:right w:val="nil"/>
            </w:tcBorders>
            <w:shd w:val="clear" w:color="auto" w:fill="auto"/>
            <w:vAlign w:val="center"/>
            <w:hideMark/>
          </w:tcPr>
          <w:p w14:paraId="01A3882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LBY</w:t>
            </w:r>
          </w:p>
        </w:tc>
      </w:tr>
      <w:tr w:rsidR="00B97118" w:rsidRPr="00B97118" w14:paraId="2CBA22FC"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805B24C"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Marruecos</w:t>
            </w:r>
          </w:p>
        </w:tc>
        <w:tc>
          <w:tcPr>
            <w:tcW w:w="1880" w:type="dxa"/>
            <w:tcBorders>
              <w:top w:val="nil"/>
              <w:left w:val="nil"/>
              <w:bottom w:val="single" w:sz="4" w:space="0" w:color="auto"/>
              <w:right w:val="nil"/>
            </w:tcBorders>
            <w:shd w:val="clear" w:color="auto" w:fill="auto"/>
            <w:vAlign w:val="center"/>
            <w:hideMark/>
          </w:tcPr>
          <w:p w14:paraId="6D95F3E2"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MAR</w:t>
            </w:r>
          </w:p>
        </w:tc>
      </w:tr>
      <w:tr w:rsidR="00B97118" w:rsidRPr="00B97118" w14:paraId="24012FFD"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BDCD70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Mónaco</w:t>
            </w:r>
          </w:p>
        </w:tc>
        <w:tc>
          <w:tcPr>
            <w:tcW w:w="1880" w:type="dxa"/>
            <w:tcBorders>
              <w:top w:val="nil"/>
              <w:left w:val="nil"/>
              <w:bottom w:val="single" w:sz="4" w:space="0" w:color="auto"/>
              <w:right w:val="nil"/>
            </w:tcBorders>
            <w:shd w:val="clear" w:color="auto" w:fill="auto"/>
            <w:vAlign w:val="center"/>
            <w:hideMark/>
          </w:tcPr>
          <w:p w14:paraId="62319A8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MCO</w:t>
            </w:r>
          </w:p>
        </w:tc>
      </w:tr>
      <w:tr w:rsidR="00B97118" w:rsidRPr="00B97118" w14:paraId="70EB687A"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C9AD0AE"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Moldova</w:t>
            </w:r>
          </w:p>
        </w:tc>
        <w:tc>
          <w:tcPr>
            <w:tcW w:w="1880" w:type="dxa"/>
            <w:tcBorders>
              <w:top w:val="nil"/>
              <w:left w:val="nil"/>
              <w:bottom w:val="single" w:sz="4" w:space="0" w:color="auto"/>
              <w:right w:val="nil"/>
            </w:tcBorders>
            <w:shd w:val="clear" w:color="auto" w:fill="auto"/>
            <w:vAlign w:val="center"/>
            <w:hideMark/>
          </w:tcPr>
          <w:p w14:paraId="3A447FE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MDA</w:t>
            </w:r>
          </w:p>
        </w:tc>
      </w:tr>
      <w:tr w:rsidR="00B97118" w:rsidRPr="00B97118" w14:paraId="1C917935"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2140CEE"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lastRenderedPageBreak/>
              <w:t>Montenegro</w:t>
            </w:r>
          </w:p>
        </w:tc>
        <w:tc>
          <w:tcPr>
            <w:tcW w:w="1880" w:type="dxa"/>
            <w:tcBorders>
              <w:top w:val="nil"/>
              <w:left w:val="nil"/>
              <w:bottom w:val="single" w:sz="4" w:space="0" w:color="auto"/>
              <w:right w:val="nil"/>
            </w:tcBorders>
            <w:shd w:val="clear" w:color="auto" w:fill="auto"/>
            <w:vAlign w:val="center"/>
            <w:hideMark/>
          </w:tcPr>
          <w:p w14:paraId="2640BCA3"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MNE</w:t>
            </w:r>
          </w:p>
        </w:tc>
      </w:tr>
      <w:tr w:rsidR="00B97118" w:rsidRPr="00B97118" w14:paraId="0A99F4EC"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3E39E61"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Madagascar</w:t>
            </w:r>
          </w:p>
        </w:tc>
        <w:tc>
          <w:tcPr>
            <w:tcW w:w="1880" w:type="dxa"/>
            <w:tcBorders>
              <w:top w:val="nil"/>
              <w:left w:val="nil"/>
              <w:bottom w:val="single" w:sz="4" w:space="0" w:color="auto"/>
              <w:right w:val="nil"/>
            </w:tcBorders>
            <w:shd w:val="clear" w:color="auto" w:fill="auto"/>
            <w:vAlign w:val="center"/>
            <w:hideMark/>
          </w:tcPr>
          <w:p w14:paraId="1E3FA497"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MDG</w:t>
            </w:r>
          </w:p>
        </w:tc>
      </w:tr>
      <w:tr w:rsidR="00B97118" w:rsidRPr="00B97118" w14:paraId="6CD4CF5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F55C0D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Islas Marshall</w:t>
            </w:r>
          </w:p>
        </w:tc>
        <w:tc>
          <w:tcPr>
            <w:tcW w:w="1880" w:type="dxa"/>
            <w:tcBorders>
              <w:top w:val="nil"/>
              <w:left w:val="nil"/>
              <w:bottom w:val="single" w:sz="4" w:space="0" w:color="auto"/>
              <w:right w:val="nil"/>
            </w:tcBorders>
            <w:shd w:val="clear" w:color="auto" w:fill="auto"/>
            <w:vAlign w:val="center"/>
            <w:hideMark/>
          </w:tcPr>
          <w:p w14:paraId="27D3363F"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MHL</w:t>
            </w:r>
          </w:p>
        </w:tc>
      </w:tr>
      <w:tr w:rsidR="00B97118" w:rsidRPr="00B97118" w14:paraId="7769C25D"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B228516"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Macedonia</w:t>
            </w:r>
          </w:p>
        </w:tc>
        <w:tc>
          <w:tcPr>
            <w:tcW w:w="1880" w:type="dxa"/>
            <w:tcBorders>
              <w:top w:val="nil"/>
              <w:left w:val="nil"/>
              <w:bottom w:val="single" w:sz="4" w:space="0" w:color="auto"/>
              <w:right w:val="nil"/>
            </w:tcBorders>
            <w:shd w:val="clear" w:color="auto" w:fill="auto"/>
            <w:vAlign w:val="center"/>
            <w:hideMark/>
          </w:tcPr>
          <w:p w14:paraId="3658600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MKD</w:t>
            </w:r>
          </w:p>
        </w:tc>
      </w:tr>
      <w:tr w:rsidR="00B97118" w:rsidRPr="00B97118" w14:paraId="74802549"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F525C5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Mali</w:t>
            </w:r>
          </w:p>
        </w:tc>
        <w:tc>
          <w:tcPr>
            <w:tcW w:w="1880" w:type="dxa"/>
            <w:tcBorders>
              <w:top w:val="nil"/>
              <w:left w:val="nil"/>
              <w:bottom w:val="single" w:sz="4" w:space="0" w:color="auto"/>
              <w:right w:val="nil"/>
            </w:tcBorders>
            <w:shd w:val="clear" w:color="auto" w:fill="auto"/>
            <w:vAlign w:val="center"/>
            <w:hideMark/>
          </w:tcPr>
          <w:p w14:paraId="05ADB833"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MLI</w:t>
            </w:r>
          </w:p>
        </w:tc>
      </w:tr>
      <w:tr w:rsidR="00B97118" w:rsidRPr="00B97118" w14:paraId="0764069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3235A87"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Myanmar</w:t>
            </w:r>
          </w:p>
        </w:tc>
        <w:tc>
          <w:tcPr>
            <w:tcW w:w="1880" w:type="dxa"/>
            <w:tcBorders>
              <w:top w:val="nil"/>
              <w:left w:val="nil"/>
              <w:bottom w:val="single" w:sz="4" w:space="0" w:color="auto"/>
              <w:right w:val="nil"/>
            </w:tcBorders>
            <w:shd w:val="clear" w:color="auto" w:fill="auto"/>
            <w:vAlign w:val="center"/>
            <w:hideMark/>
          </w:tcPr>
          <w:p w14:paraId="2E54D45F"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MMR</w:t>
            </w:r>
          </w:p>
        </w:tc>
      </w:tr>
      <w:tr w:rsidR="00B97118" w:rsidRPr="00B97118" w14:paraId="393359D4"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35CE28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Mongolia</w:t>
            </w:r>
          </w:p>
        </w:tc>
        <w:tc>
          <w:tcPr>
            <w:tcW w:w="1880" w:type="dxa"/>
            <w:tcBorders>
              <w:top w:val="nil"/>
              <w:left w:val="nil"/>
              <w:bottom w:val="single" w:sz="4" w:space="0" w:color="auto"/>
              <w:right w:val="nil"/>
            </w:tcBorders>
            <w:shd w:val="clear" w:color="auto" w:fill="auto"/>
            <w:vAlign w:val="center"/>
            <w:hideMark/>
          </w:tcPr>
          <w:p w14:paraId="3D6A7C67"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MNG</w:t>
            </w:r>
          </w:p>
        </w:tc>
      </w:tr>
      <w:tr w:rsidR="00B97118" w:rsidRPr="00B97118" w14:paraId="355E924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209EEC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Macao</w:t>
            </w:r>
          </w:p>
        </w:tc>
        <w:tc>
          <w:tcPr>
            <w:tcW w:w="1880" w:type="dxa"/>
            <w:tcBorders>
              <w:top w:val="nil"/>
              <w:left w:val="nil"/>
              <w:bottom w:val="single" w:sz="4" w:space="0" w:color="auto"/>
              <w:right w:val="nil"/>
            </w:tcBorders>
            <w:shd w:val="clear" w:color="auto" w:fill="auto"/>
            <w:vAlign w:val="center"/>
            <w:hideMark/>
          </w:tcPr>
          <w:p w14:paraId="5219730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MAC</w:t>
            </w:r>
          </w:p>
        </w:tc>
      </w:tr>
      <w:tr w:rsidR="00B97118" w:rsidRPr="00B97118" w14:paraId="6CC8C18B"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81DE01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Martinica</w:t>
            </w:r>
          </w:p>
        </w:tc>
        <w:tc>
          <w:tcPr>
            <w:tcW w:w="1880" w:type="dxa"/>
            <w:tcBorders>
              <w:top w:val="nil"/>
              <w:left w:val="nil"/>
              <w:bottom w:val="single" w:sz="4" w:space="0" w:color="auto"/>
              <w:right w:val="nil"/>
            </w:tcBorders>
            <w:shd w:val="clear" w:color="auto" w:fill="auto"/>
            <w:vAlign w:val="center"/>
            <w:hideMark/>
          </w:tcPr>
          <w:p w14:paraId="7D2AC4B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MTQ</w:t>
            </w:r>
          </w:p>
        </w:tc>
      </w:tr>
      <w:tr w:rsidR="00B97118" w:rsidRPr="00B97118" w14:paraId="306F6504"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CB5EC7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Mauritania</w:t>
            </w:r>
          </w:p>
        </w:tc>
        <w:tc>
          <w:tcPr>
            <w:tcW w:w="1880" w:type="dxa"/>
            <w:tcBorders>
              <w:top w:val="nil"/>
              <w:left w:val="nil"/>
              <w:bottom w:val="single" w:sz="4" w:space="0" w:color="auto"/>
              <w:right w:val="nil"/>
            </w:tcBorders>
            <w:shd w:val="clear" w:color="auto" w:fill="auto"/>
            <w:vAlign w:val="center"/>
            <w:hideMark/>
          </w:tcPr>
          <w:p w14:paraId="1A3CFAD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MRT</w:t>
            </w:r>
          </w:p>
        </w:tc>
      </w:tr>
      <w:tr w:rsidR="00B97118" w:rsidRPr="00B97118" w14:paraId="17ED07D8"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C8327A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Montserrat</w:t>
            </w:r>
          </w:p>
        </w:tc>
        <w:tc>
          <w:tcPr>
            <w:tcW w:w="1880" w:type="dxa"/>
            <w:tcBorders>
              <w:top w:val="nil"/>
              <w:left w:val="nil"/>
              <w:bottom w:val="single" w:sz="4" w:space="0" w:color="auto"/>
              <w:right w:val="nil"/>
            </w:tcBorders>
            <w:shd w:val="clear" w:color="auto" w:fill="auto"/>
            <w:vAlign w:val="center"/>
            <w:hideMark/>
          </w:tcPr>
          <w:p w14:paraId="0E957D1A"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MSR</w:t>
            </w:r>
          </w:p>
        </w:tc>
      </w:tr>
      <w:tr w:rsidR="00B97118" w:rsidRPr="00B97118" w14:paraId="215F653B"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B52A23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Malta</w:t>
            </w:r>
          </w:p>
        </w:tc>
        <w:tc>
          <w:tcPr>
            <w:tcW w:w="1880" w:type="dxa"/>
            <w:tcBorders>
              <w:top w:val="nil"/>
              <w:left w:val="nil"/>
              <w:bottom w:val="single" w:sz="4" w:space="0" w:color="auto"/>
              <w:right w:val="nil"/>
            </w:tcBorders>
            <w:shd w:val="clear" w:color="auto" w:fill="auto"/>
            <w:vAlign w:val="center"/>
            <w:hideMark/>
          </w:tcPr>
          <w:p w14:paraId="2C24F889"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MLT</w:t>
            </w:r>
          </w:p>
        </w:tc>
      </w:tr>
      <w:tr w:rsidR="00B97118" w:rsidRPr="00B97118" w14:paraId="1E8B447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3BB4A85"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Mauricio</w:t>
            </w:r>
          </w:p>
        </w:tc>
        <w:tc>
          <w:tcPr>
            <w:tcW w:w="1880" w:type="dxa"/>
            <w:tcBorders>
              <w:top w:val="nil"/>
              <w:left w:val="nil"/>
              <w:bottom w:val="single" w:sz="4" w:space="0" w:color="auto"/>
              <w:right w:val="nil"/>
            </w:tcBorders>
            <w:shd w:val="clear" w:color="auto" w:fill="auto"/>
            <w:vAlign w:val="center"/>
            <w:hideMark/>
          </w:tcPr>
          <w:p w14:paraId="2326B21A"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MUS</w:t>
            </w:r>
          </w:p>
        </w:tc>
      </w:tr>
      <w:tr w:rsidR="00B97118" w:rsidRPr="00B97118" w14:paraId="38F47E78"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FCF86B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Maldivas</w:t>
            </w:r>
          </w:p>
        </w:tc>
        <w:tc>
          <w:tcPr>
            <w:tcW w:w="1880" w:type="dxa"/>
            <w:tcBorders>
              <w:top w:val="nil"/>
              <w:left w:val="nil"/>
              <w:bottom w:val="single" w:sz="4" w:space="0" w:color="auto"/>
              <w:right w:val="nil"/>
            </w:tcBorders>
            <w:shd w:val="clear" w:color="auto" w:fill="auto"/>
            <w:vAlign w:val="center"/>
            <w:hideMark/>
          </w:tcPr>
          <w:p w14:paraId="376F03E0"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MDV</w:t>
            </w:r>
          </w:p>
        </w:tc>
      </w:tr>
      <w:tr w:rsidR="00B97118" w:rsidRPr="00B97118" w14:paraId="3B1C1489"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6A4901F"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Malawi</w:t>
            </w:r>
          </w:p>
        </w:tc>
        <w:tc>
          <w:tcPr>
            <w:tcW w:w="1880" w:type="dxa"/>
            <w:tcBorders>
              <w:top w:val="nil"/>
              <w:left w:val="nil"/>
              <w:bottom w:val="single" w:sz="4" w:space="0" w:color="auto"/>
              <w:right w:val="nil"/>
            </w:tcBorders>
            <w:shd w:val="clear" w:color="auto" w:fill="auto"/>
            <w:vAlign w:val="center"/>
            <w:hideMark/>
          </w:tcPr>
          <w:p w14:paraId="4239B68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MWI</w:t>
            </w:r>
          </w:p>
        </w:tc>
      </w:tr>
      <w:tr w:rsidR="00B97118" w:rsidRPr="00B97118" w14:paraId="5605E7E5"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F4CAE27"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México</w:t>
            </w:r>
          </w:p>
        </w:tc>
        <w:tc>
          <w:tcPr>
            <w:tcW w:w="1880" w:type="dxa"/>
            <w:tcBorders>
              <w:top w:val="nil"/>
              <w:left w:val="nil"/>
              <w:bottom w:val="single" w:sz="4" w:space="0" w:color="auto"/>
              <w:right w:val="nil"/>
            </w:tcBorders>
            <w:shd w:val="clear" w:color="auto" w:fill="auto"/>
            <w:vAlign w:val="center"/>
            <w:hideMark/>
          </w:tcPr>
          <w:p w14:paraId="7BC1D499"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MEX</w:t>
            </w:r>
          </w:p>
        </w:tc>
      </w:tr>
      <w:tr w:rsidR="00B97118" w:rsidRPr="00B97118" w14:paraId="18C80BA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B9E0ED7"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Malasia</w:t>
            </w:r>
          </w:p>
        </w:tc>
        <w:tc>
          <w:tcPr>
            <w:tcW w:w="1880" w:type="dxa"/>
            <w:tcBorders>
              <w:top w:val="nil"/>
              <w:left w:val="nil"/>
              <w:bottom w:val="single" w:sz="4" w:space="0" w:color="auto"/>
              <w:right w:val="nil"/>
            </w:tcBorders>
            <w:shd w:val="clear" w:color="auto" w:fill="auto"/>
            <w:vAlign w:val="center"/>
            <w:hideMark/>
          </w:tcPr>
          <w:p w14:paraId="39AC0EF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MYS</w:t>
            </w:r>
          </w:p>
        </w:tc>
      </w:tr>
      <w:tr w:rsidR="00B97118" w:rsidRPr="00B97118" w14:paraId="01FB2366"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D73D64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Mozambique</w:t>
            </w:r>
          </w:p>
        </w:tc>
        <w:tc>
          <w:tcPr>
            <w:tcW w:w="1880" w:type="dxa"/>
            <w:tcBorders>
              <w:top w:val="nil"/>
              <w:left w:val="nil"/>
              <w:bottom w:val="single" w:sz="4" w:space="0" w:color="auto"/>
              <w:right w:val="nil"/>
            </w:tcBorders>
            <w:shd w:val="clear" w:color="auto" w:fill="auto"/>
            <w:vAlign w:val="center"/>
            <w:hideMark/>
          </w:tcPr>
          <w:p w14:paraId="6FF0BFC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MOZ</w:t>
            </w:r>
          </w:p>
        </w:tc>
      </w:tr>
      <w:tr w:rsidR="00B97118" w:rsidRPr="00B97118" w14:paraId="298C1DA6"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A89A05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Namibia</w:t>
            </w:r>
          </w:p>
        </w:tc>
        <w:tc>
          <w:tcPr>
            <w:tcW w:w="1880" w:type="dxa"/>
            <w:tcBorders>
              <w:top w:val="nil"/>
              <w:left w:val="nil"/>
              <w:bottom w:val="single" w:sz="4" w:space="0" w:color="auto"/>
              <w:right w:val="nil"/>
            </w:tcBorders>
            <w:shd w:val="clear" w:color="auto" w:fill="auto"/>
            <w:vAlign w:val="center"/>
            <w:hideMark/>
          </w:tcPr>
          <w:p w14:paraId="2CD95B30"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NAM</w:t>
            </w:r>
          </w:p>
        </w:tc>
      </w:tr>
      <w:tr w:rsidR="00B97118" w:rsidRPr="00B97118" w14:paraId="2B60504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F5A41A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Nueva Caledonia</w:t>
            </w:r>
          </w:p>
        </w:tc>
        <w:tc>
          <w:tcPr>
            <w:tcW w:w="1880" w:type="dxa"/>
            <w:tcBorders>
              <w:top w:val="nil"/>
              <w:left w:val="nil"/>
              <w:bottom w:val="single" w:sz="4" w:space="0" w:color="auto"/>
              <w:right w:val="nil"/>
            </w:tcBorders>
            <w:shd w:val="clear" w:color="auto" w:fill="auto"/>
            <w:vAlign w:val="center"/>
            <w:hideMark/>
          </w:tcPr>
          <w:p w14:paraId="449536B3"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NCL</w:t>
            </w:r>
          </w:p>
        </w:tc>
      </w:tr>
      <w:tr w:rsidR="00B97118" w:rsidRPr="00B97118" w14:paraId="73FCB088"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8F3EF0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Níger</w:t>
            </w:r>
          </w:p>
        </w:tc>
        <w:tc>
          <w:tcPr>
            <w:tcW w:w="1880" w:type="dxa"/>
            <w:tcBorders>
              <w:top w:val="nil"/>
              <w:left w:val="nil"/>
              <w:bottom w:val="single" w:sz="4" w:space="0" w:color="auto"/>
              <w:right w:val="nil"/>
            </w:tcBorders>
            <w:shd w:val="clear" w:color="auto" w:fill="auto"/>
            <w:vAlign w:val="center"/>
            <w:hideMark/>
          </w:tcPr>
          <w:p w14:paraId="3125034F"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NER</w:t>
            </w:r>
          </w:p>
        </w:tc>
      </w:tr>
      <w:tr w:rsidR="00B97118" w:rsidRPr="00B97118" w14:paraId="103DA2EC"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00D528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Islas Norkfolk</w:t>
            </w:r>
          </w:p>
        </w:tc>
        <w:tc>
          <w:tcPr>
            <w:tcW w:w="1880" w:type="dxa"/>
            <w:tcBorders>
              <w:top w:val="nil"/>
              <w:left w:val="nil"/>
              <w:bottom w:val="single" w:sz="4" w:space="0" w:color="auto"/>
              <w:right w:val="nil"/>
            </w:tcBorders>
            <w:shd w:val="clear" w:color="auto" w:fill="auto"/>
            <w:vAlign w:val="center"/>
            <w:hideMark/>
          </w:tcPr>
          <w:p w14:paraId="5A231DD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NFK</w:t>
            </w:r>
          </w:p>
        </w:tc>
      </w:tr>
      <w:tr w:rsidR="00B97118" w:rsidRPr="00B97118" w14:paraId="71130CAC"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79FDFF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Nigeria</w:t>
            </w:r>
          </w:p>
        </w:tc>
        <w:tc>
          <w:tcPr>
            <w:tcW w:w="1880" w:type="dxa"/>
            <w:tcBorders>
              <w:top w:val="nil"/>
              <w:left w:val="nil"/>
              <w:bottom w:val="single" w:sz="4" w:space="0" w:color="auto"/>
              <w:right w:val="nil"/>
            </w:tcBorders>
            <w:shd w:val="clear" w:color="auto" w:fill="auto"/>
            <w:vAlign w:val="center"/>
            <w:hideMark/>
          </w:tcPr>
          <w:p w14:paraId="3B601BB0"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NGA</w:t>
            </w:r>
          </w:p>
        </w:tc>
      </w:tr>
      <w:tr w:rsidR="00B97118" w:rsidRPr="00B97118" w14:paraId="25F2E9C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2DA053E"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Nicaragua</w:t>
            </w:r>
          </w:p>
        </w:tc>
        <w:tc>
          <w:tcPr>
            <w:tcW w:w="1880" w:type="dxa"/>
            <w:tcBorders>
              <w:top w:val="nil"/>
              <w:left w:val="nil"/>
              <w:bottom w:val="single" w:sz="4" w:space="0" w:color="auto"/>
              <w:right w:val="nil"/>
            </w:tcBorders>
            <w:shd w:val="clear" w:color="auto" w:fill="auto"/>
            <w:vAlign w:val="center"/>
            <w:hideMark/>
          </w:tcPr>
          <w:p w14:paraId="0107DE97"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NIC</w:t>
            </w:r>
          </w:p>
        </w:tc>
      </w:tr>
      <w:tr w:rsidR="00B97118" w:rsidRPr="00B97118" w14:paraId="147F1A2E"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2FF342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lastRenderedPageBreak/>
              <w:t>Países Bajos</w:t>
            </w:r>
          </w:p>
        </w:tc>
        <w:tc>
          <w:tcPr>
            <w:tcW w:w="1880" w:type="dxa"/>
            <w:tcBorders>
              <w:top w:val="nil"/>
              <w:left w:val="nil"/>
              <w:bottom w:val="single" w:sz="4" w:space="0" w:color="auto"/>
              <w:right w:val="nil"/>
            </w:tcBorders>
            <w:shd w:val="clear" w:color="auto" w:fill="auto"/>
            <w:vAlign w:val="center"/>
            <w:hideMark/>
          </w:tcPr>
          <w:p w14:paraId="437FAF9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NLD</w:t>
            </w:r>
          </w:p>
        </w:tc>
      </w:tr>
      <w:tr w:rsidR="00B97118" w:rsidRPr="00B97118" w14:paraId="0A445D2A"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B1C1BA5"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Noruega</w:t>
            </w:r>
          </w:p>
        </w:tc>
        <w:tc>
          <w:tcPr>
            <w:tcW w:w="1880" w:type="dxa"/>
            <w:tcBorders>
              <w:top w:val="nil"/>
              <w:left w:val="nil"/>
              <w:bottom w:val="single" w:sz="4" w:space="0" w:color="auto"/>
              <w:right w:val="nil"/>
            </w:tcBorders>
            <w:shd w:val="clear" w:color="auto" w:fill="auto"/>
            <w:vAlign w:val="center"/>
            <w:hideMark/>
          </w:tcPr>
          <w:p w14:paraId="305D66FA"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NOR</w:t>
            </w:r>
          </w:p>
        </w:tc>
      </w:tr>
      <w:tr w:rsidR="00B97118" w:rsidRPr="00B97118" w14:paraId="22CBD8EC"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BB6CDA6"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Nepal</w:t>
            </w:r>
          </w:p>
        </w:tc>
        <w:tc>
          <w:tcPr>
            <w:tcW w:w="1880" w:type="dxa"/>
            <w:tcBorders>
              <w:top w:val="nil"/>
              <w:left w:val="nil"/>
              <w:bottom w:val="single" w:sz="4" w:space="0" w:color="auto"/>
              <w:right w:val="nil"/>
            </w:tcBorders>
            <w:shd w:val="clear" w:color="auto" w:fill="auto"/>
            <w:vAlign w:val="center"/>
            <w:hideMark/>
          </w:tcPr>
          <w:p w14:paraId="2EFC5EC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NPL</w:t>
            </w:r>
          </w:p>
        </w:tc>
      </w:tr>
      <w:tr w:rsidR="00B97118" w:rsidRPr="00B97118" w14:paraId="78E3E3DC"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14DA22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Nauru</w:t>
            </w:r>
          </w:p>
        </w:tc>
        <w:tc>
          <w:tcPr>
            <w:tcW w:w="1880" w:type="dxa"/>
            <w:tcBorders>
              <w:top w:val="nil"/>
              <w:left w:val="nil"/>
              <w:bottom w:val="single" w:sz="4" w:space="0" w:color="auto"/>
              <w:right w:val="nil"/>
            </w:tcBorders>
            <w:shd w:val="clear" w:color="auto" w:fill="auto"/>
            <w:vAlign w:val="center"/>
            <w:hideMark/>
          </w:tcPr>
          <w:p w14:paraId="1A52E33A"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NRU</w:t>
            </w:r>
          </w:p>
        </w:tc>
      </w:tr>
      <w:tr w:rsidR="00B97118" w:rsidRPr="00B97118" w14:paraId="47DD79DD"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9A978AD"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Niue</w:t>
            </w:r>
          </w:p>
        </w:tc>
        <w:tc>
          <w:tcPr>
            <w:tcW w:w="1880" w:type="dxa"/>
            <w:tcBorders>
              <w:top w:val="nil"/>
              <w:left w:val="nil"/>
              <w:bottom w:val="single" w:sz="4" w:space="0" w:color="auto"/>
              <w:right w:val="nil"/>
            </w:tcBorders>
            <w:shd w:val="clear" w:color="auto" w:fill="auto"/>
            <w:vAlign w:val="center"/>
            <w:hideMark/>
          </w:tcPr>
          <w:p w14:paraId="55876FEB"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NIU</w:t>
            </w:r>
          </w:p>
        </w:tc>
      </w:tr>
      <w:tr w:rsidR="00B97118" w:rsidRPr="00B97118" w14:paraId="0D72EB42"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698F7EB"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Nueva Zelanda</w:t>
            </w:r>
          </w:p>
        </w:tc>
        <w:tc>
          <w:tcPr>
            <w:tcW w:w="1880" w:type="dxa"/>
            <w:tcBorders>
              <w:top w:val="nil"/>
              <w:left w:val="nil"/>
              <w:bottom w:val="single" w:sz="4" w:space="0" w:color="auto"/>
              <w:right w:val="nil"/>
            </w:tcBorders>
            <w:shd w:val="clear" w:color="auto" w:fill="auto"/>
            <w:vAlign w:val="center"/>
            <w:hideMark/>
          </w:tcPr>
          <w:p w14:paraId="056BA3A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NZL</w:t>
            </w:r>
          </w:p>
        </w:tc>
      </w:tr>
      <w:tr w:rsidR="00B97118" w:rsidRPr="00B97118" w14:paraId="1C589E29"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CB7FA6D"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Omán</w:t>
            </w:r>
          </w:p>
        </w:tc>
        <w:tc>
          <w:tcPr>
            <w:tcW w:w="1880" w:type="dxa"/>
            <w:tcBorders>
              <w:top w:val="nil"/>
              <w:left w:val="nil"/>
              <w:bottom w:val="single" w:sz="4" w:space="0" w:color="auto"/>
              <w:right w:val="nil"/>
            </w:tcBorders>
            <w:shd w:val="clear" w:color="auto" w:fill="auto"/>
            <w:vAlign w:val="center"/>
            <w:hideMark/>
          </w:tcPr>
          <w:p w14:paraId="090EEAF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OMN</w:t>
            </w:r>
          </w:p>
        </w:tc>
      </w:tr>
      <w:tr w:rsidR="00B97118" w:rsidRPr="00B97118" w14:paraId="30AC2870"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EB8469E"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Panamá</w:t>
            </w:r>
          </w:p>
        </w:tc>
        <w:tc>
          <w:tcPr>
            <w:tcW w:w="1880" w:type="dxa"/>
            <w:tcBorders>
              <w:top w:val="nil"/>
              <w:left w:val="nil"/>
              <w:bottom w:val="single" w:sz="4" w:space="0" w:color="auto"/>
              <w:right w:val="nil"/>
            </w:tcBorders>
            <w:shd w:val="clear" w:color="auto" w:fill="auto"/>
            <w:vAlign w:val="center"/>
            <w:hideMark/>
          </w:tcPr>
          <w:p w14:paraId="4E79C5F5"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PAN</w:t>
            </w:r>
          </w:p>
        </w:tc>
      </w:tr>
      <w:tr w:rsidR="00B97118" w:rsidRPr="00B97118" w14:paraId="6B3E36A9"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79821C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Perú</w:t>
            </w:r>
          </w:p>
        </w:tc>
        <w:tc>
          <w:tcPr>
            <w:tcW w:w="1880" w:type="dxa"/>
            <w:tcBorders>
              <w:top w:val="nil"/>
              <w:left w:val="nil"/>
              <w:bottom w:val="single" w:sz="4" w:space="0" w:color="auto"/>
              <w:right w:val="nil"/>
            </w:tcBorders>
            <w:shd w:val="clear" w:color="auto" w:fill="auto"/>
            <w:vAlign w:val="center"/>
            <w:hideMark/>
          </w:tcPr>
          <w:p w14:paraId="0253FDDA"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PER</w:t>
            </w:r>
          </w:p>
        </w:tc>
      </w:tr>
      <w:tr w:rsidR="00B97118" w:rsidRPr="00B97118" w14:paraId="4FEE5C3A"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CC3E08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Polinesia Francesa</w:t>
            </w:r>
          </w:p>
        </w:tc>
        <w:tc>
          <w:tcPr>
            <w:tcW w:w="1880" w:type="dxa"/>
            <w:tcBorders>
              <w:top w:val="nil"/>
              <w:left w:val="nil"/>
              <w:bottom w:val="single" w:sz="4" w:space="0" w:color="auto"/>
              <w:right w:val="nil"/>
            </w:tcBorders>
            <w:shd w:val="clear" w:color="auto" w:fill="auto"/>
            <w:vAlign w:val="center"/>
            <w:hideMark/>
          </w:tcPr>
          <w:p w14:paraId="118900BF"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PYF</w:t>
            </w:r>
          </w:p>
        </w:tc>
      </w:tr>
      <w:tr w:rsidR="00B97118" w:rsidRPr="00B97118" w14:paraId="5AFBAB4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65509CC"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Papúa Nueva Guinea</w:t>
            </w:r>
          </w:p>
        </w:tc>
        <w:tc>
          <w:tcPr>
            <w:tcW w:w="1880" w:type="dxa"/>
            <w:tcBorders>
              <w:top w:val="nil"/>
              <w:left w:val="nil"/>
              <w:bottom w:val="single" w:sz="4" w:space="0" w:color="auto"/>
              <w:right w:val="nil"/>
            </w:tcBorders>
            <w:shd w:val="clear" w:color="auto" w:fill="auto"/>
            <w:vAlign w:val="center"/>
            <w:hideMark/>
          </w:tcPr>
          <w:p w14:paraId="076579BB"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PNG</w:t>
            </w:r>
          </w:p>
        </w:tc>
      </w:tr>
      <w:tr w:rsidR="00B97118" w:rsidRPr="00B97118" w14:paraId="5F5F8322"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3E60941"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Filipinas</w:t>
            </w:r>
          </w:p>
        </w:tc>
        <w:tc>
          <w:tcPr>
            <w:tcW w:w="1880" w:type="dxa"/>
            <w:tcBorders>
              <w:top w:val="nil"/>
              <w:left w:val="nil"/>
              <w:bottom w:val="single" w:sz="4" w:space="0" w:color="auto"/>
              <w:right w:val="nil"/>
            </w:tcBorders>
            <w:shd w:val="clear" w:color="auto" w:fill="auto"/>
            <w:vAlign w:val="center"/>
            <w:hideMark/>
          </w:tcPr>
          <w:p w14:paraId="2AFDA2E9"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PHL</w:t>
            </w:r>
          </w:p>
        </w:tc>
      </w:tr>
      <w:tr w:rsidR="00B97118" w:rsidRPr="00B97118" w14:paraId="2341DA04"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E369BEC"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Pakistán</w:t>
            </w:r>
          </w:p>
        </w:tc>
        <w:tc>
          <w:tcPr>
            <w:tcW w:w="1880" w:type="dxa"/>
            <w:tcBorders>
              <w:top w:val="nil"/>
              <w:left w:val="nil"/>
              <w:bottom w:val="single" w:sz="4" w:space="0" w:color="auto"/>
              <w:right w:val="nil"/>
            </w:tcBorders>
            <w:shd w:val="clear" w:color="auto" w:fill="auto"/>
            <w:vAlign w:val="center"/>
            <w:hideMark/>
          </w:tcPr>
          <w:p w14:paraId="40088E2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PAK</w:t>
            </w:r>
          </w:p>
        </w:tc>
      </w:tr>
      <w:tr w:rsidR="00B97118" w:rsidRPr="00B97118" w14:paraId="56C449FA"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055844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Polonia</w:t>
            </w:r>
          </w:p>
        </w:tc>
        <w:tc>
          <w:tcPr>
            <w:tcW w:w="1880" w:type="dxa"/>
            <w:tcBorders>
              <w:top w:val="nil"/>
              <w:left w:val="nil"/>
              <w:bottom w:val="single" w:sz="4" w:space="0" w:color="auto"/>
              <w:right w:val="nil"/>
            </w:tcBorders>
            <w:shd w:val="clear" w:color="auto" w:fill="auto"/>
            <w:vAlign w:val="center"/>
            <w:hideMark/>
          </w:tcPr>
          <w:p w14:paraId="5BBF58F3"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POL</w:t>
            </w:r>
          </w:p>
        </w:tc>
      </w:tr>
      <w:tr w:rsidR="00B97118" w:rsidRPr="00B97118" w14:paraId="2DD9CDB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356E4A5"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San Pedro y Miquelón</w:t>
            </w:r>
          </w:p>
        </w:tc>
        <w:tc>
          <w:tcPr>
            <w:tcW w:w="1880" w:type="dxa"/>
            <w:tcBorders>
              <w:top w:val="nil"/>
              <w:left w:val="nil"/>
              <w:bottom w:val="single" w:sz="4" w:space="0" w:color="auto"/>
              <w:right w:val="nil"/>
            </w:tcBorders>
            <w:shd w:val="clear" w:color="auto" w:fill="auto"/>
            <w:vAlign w:val="center"/>
            <w:hideMark/>
          </w:tcPr>
          <w:p w14:paraId="778E6C33"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SPM</w:t>
            </w:r>
          </w:p>
        </w:tc>
      </w:tr>
      <w:tr w:rsidR="00B97118" w:rsidRPr="00B97118" w14:paraId="19B08DA5"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7B51888"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Islas Pitcairn</w:t>
            </w:r>
          </w:p>
        </w:tc>
        <w:tc>
          <w:tcPr>
            <w:tcW w:w="1880" w:type="dxa"/>
            <w:tcBorders>
              <w:top w:val="nil"/>
              <w:left w:val="nil"/>
              <w:bottom w:val="single" w:sz="4" w:space="0" w:color="auto"/>
              <w:right w:val="nil"/>
            </w:tcBorders>
            <w:shd w:val="clear" w:color="auto" w:fill="auto"/>
            <w:vAlign w:val="center"/>
            <w:hideMark/>
          </w:tcPr>
          <w:p w14:paraId="197ADE58"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PCN</w:t>
            </w:r>
          </w:p>
        </w:tc>
      </w:tr>
      <w:tr w:rsidR="00B97118" w:rsidRPr="00B97118" w14:paraId="1BA8862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536A4D8"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Puerto Rico</w:t>
            </w:r>
          </w:p>
        </w:tc>
        <w:tc>
          <w:tcPr>
            <w:tcW w:w="1880" w:type="dxa"/>
            <w:tcBorders>
              <w:top w:val="nil"/>
              <w:left w:val="nil"/>
              <w:bottom w:val="single" w:sz="4" w:space="0" w:color="auto"/>
              <w:right w:val="nil"/>
            </w:tcBorders>
            <w:shd w:val="clear" w:color="auto" w:fill="auto"/>
            <w:vAlign w:val="center"/>
            <w:hideMark/>
          </w:tcPr>
          <w:p w14:paraId="3C5ECB42"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PRI</w:t>
            </w:r>
          </w:p>
        </w:tc>
      </w:tr>
      <w:tr w:rsidR="00B97118" w:rsidRPr="00B97118" w14:paraId="4A811D0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B307F6F"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Palestina</w:t>
            </w:r>
          </w:p>
        </w:tc>
        <w:tc>
          <w:tcPr>
            <w:tcW w:w="1880" w:type="dxa"/>
            <w:tcBorders>
              <w:top w:val="nil"/>
              <w:left w:val="nil"/>
              <w:bottom w:val="single" w:sz="4" w:space="0" w:color="auto"/>
              <w:right w:val="nil"/>
            </w:tcBorders>
            <w:shd w:val="clear" w:color="auto" w:fill="auto"/>
            <w:vAlign w:val="center"/>
            <w:hideMark/>
          </w:tcPr>
          <w:p w14:paraId="7E958E4D"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PSE</w:t>
            </w:r>
          </w:p>
        </w:tc>
      </w:tr>
      <w:tr w:rsidR="00B97118" w:rsidRPr="00B97118" w14:paraId="30AE45DB"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6437586"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Portugal</w:t>
            </w:r>
          </w:p>
        </w:tc>
        <w:tc>
          <w:tcPr>
            <w:tcW w:w="1880" w:type="dxa"/>
            <w:tcBorders>
              <w:top w:val="nil"/>
              <w:left w:val="nil"/>
              <w:bottom w:val="single" w:sz="4" w:space="0" w:color="auto"/>
              <w:right w:val="nil"/>
            </w:tcBorders>
            <w:shd w:val="clear" w:color="auto" w:fill="auto"/>
            <w:vAlign w:val="center"/>
            <w:hideMark/>
          </w:tcPr>
          <w:p w14:paraId="750089AA"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PRT</w:t>
            </w:r>
          </w:p>
        </w:tc>
      </w:tr>
      <w:tr w:rsidR="00B97118" w:rsidRPr="00B97118" w14:paraId="7539E2F2"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8BAA938"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Islas Palaos</w:t>
            </w:r>
          </w:p>
        </w:tc>
        <w:tc>
          <w:tcPr>
            <w:tcW w:w="1880" w:type="dxa"/>
            <w:tcBorders>
              <w:top w:val="nil"/>
              <w:left w:val="nil"/>
              <w:bottom w:val="single" w:sz="4" w:space="0" w:color="auto"/>
              <w:right w:val="nil"/>
            </w:tcBorders>
            <w:shd w:val="clear" w:color="auto" w:fill="auto"/>
            <w:vAlign w:val="center"/>
            <w:hideMark/>
          </w:tcPr>
          <w:p w14:paraId="1BFA87D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PLW</w:t>
            </w:r>
          </w:p>
        </w:tc>
      </w:tr>
      <w:tr w:rsidR="00B97118" w:rsidRPr="00B97118" w14:paraId="41A85F6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8C465AF"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Paraguay</w:t>
            </w:r>
          </w:p>
        </w:tc>
        <w:tc>
          <w:tcPr>
            <w:tcW w:w="1880" w:type="dxa"/>
            <w:tcBorders>
              <w:top w:val="nil"/>
              <w:left w:val="nil"/>
              <w:bottom w:val="single" w:sz="4" w:space="0" w:color="auto"/>
              <w:right w:val="nil"/>
            </w:tcBorders>
            <w:shd w:val="clear" w:color="auto" w:fill="auto"/>
            <w:vAlign w:val="center"/>
            <w:hideMark/>
          </w:tcPr>
          <w:p w14:paraId="317DC982"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PRY</w:t>
            </w:r>
          </w:p>
        </w:tc>
      </w:tr>
      <w:tr w:rsidR="00B97118" w:rsidRPr="00B97118" w14:paraId="17018455"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36026A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Qatar</w:t>
            </w:r>
          </w:p>
        </w:tc>
        <w:tc>
          <w:tcPr>
            <w:tcW w:w="1880" w:type="dxa"/>
            <w:tcBorders>
              <w:top w:val="nil"/>
              <w:left w:val="nil"/>
              <w:bottom w:val="single" w:sz="4" w:space="0" w:color="auto"/>
              <w:right w:val="nil"/>
            </w:tcBorders>
            <w:shd w:val="clear" w:color="auto" w:fill="auto"/>
            <w:vAlign w:val="center"/>
            <w:hideMark/>
          </w:tcPr>
          <w:p w14:paraId="4AB82F75"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QAT</w:t>
            </w:r>
          </w:p>
        </w:tc>
      </w:tr>
      <w:tr w:rsidR="00B97118" w:rsidRPr="00B97118" w14:paraId="5807EED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03E68C7"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Reunión</w:t>
            </w:r>
          </w:p>
        </w:tc>
        <w:tc>
          <w:tcPr>
            <w:tcW w:w="1880" w:type="dxa"/>
            <w:tcBorders>
              <w:top w:val="nil"/>
              <w:left w:val="nil"/>
              <w:bottom w:val="single" w:sz="4" w:space="0" w:color="auto"/>
              <w:right w:val="nil"/>
            </w:tcBorders>
            <w:shd w:val="clear" w:color="auto" w:fill="auto"/>
            <w:vAlign w:val="center"/>
            <w:hideMark/>
          </w:tcPr>
          <w:p w14:paraId="65466119"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REU</w:t>
            </w:r>
          </w:p>
        </w:tc>
      </w:tr>
      <w:tr w:rsidR="00B97118" w:rsidRPr="00B97118" w14:paraId="593D1CBB"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363C557"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Rumanía</w:t>
            </w:r>
          </w:p>
        </w:tc>
        <w:tc>
          <w:tcPr>
            <w:tcW w:w="1880" w:type="dxa"/>
            <w:tcBorders>
              <w:top w:val="nil"/>
              <w:left w:val="nil"/>
              <w:bottom w:val="single" w:sz="4" w:space="0" w:color="auto"/>
              <w:right w:val="nil"/>
            </w:tcBorders>
            <w:shd w:val="clear" w:color="auto" w:fill="auto"/>
            <w:vAlign w:val="center"/>
            <w:hideMark/>
          </w:tcPr>
          <w:p w14:paraId="65967CC2"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ROU</w:t>
            </w:r>
          </w:p>
        </w:tc>
      </w:tr>
      <w:tr w:rsidR="00B97118" w:rsidRPr="00B97118" w14:paraId="70009FB9"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8840E3F"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lastRenderedPageBreak/>
              <w:t>Serbia y Montenegro</w:t>
            </w:r>
          </w:p>
        </w:tc>
        <w:tc>
          <w:tcPr>
            <w:tcW w:w="1880" w:type="dxa"/>
            <w:tcBorders>
              <w:top w:val="nil"/>
              <w:left w:val="nil"/>
              <w:bottom w:val="single" w:sz="4" w:space="0" w:color="auto"/>
              <w:right w:val="nil"/>
            </w:tcBorders>
            <w:shd w:val="clear" w:color="auto" w:fill="auto"/>
            <w:vAlign w:val="center"/>
            <w:hideMark/>
          </w:tcPr>
          <w:p w14:paraId="1D23585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SRB</w:t>
            </w:r>
          </w:p>
        </w:tc>
      </w:tr>
      <w:tr w:rsidR="00B97118" w:rsidRPr="00B97118" w14:paraId="2405C318"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2FC7D28"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Rusia</w:t>
            </w:r>
          </w:p>
        </w:tc>
        <w:tc>
          <w:tcPr>
            <w:tcW w:w="1880" w:type="dxa"/>
            <w:tcBorders>
              <w:top w:val="nil"/>
              <w:left w:val="nil"/>
              <w:bottom w:val="single" w:sz="4" w:space="0" w:color="auto"/>
              <w:right w:val="nil"/>
            </w:tcBorders>
            <w:shd w:val="clear" w:color="auto" w:fill="auto"/>
            <w:vAlign w:val="center"/>
            <w:hideMark/>
          </w:tcPr>
          <w:p w14:paraId="0B5A589A"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RUS</w:t>
            </w:r>
          </w:p>
        </w:tc>
      </w:tr>
      <w:tr w:rsidR="00B97118" w:rsidRPr="00B97118" w14:paraId="7F75B2A4"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C1A3D9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Ruanda</w:t>
            </w:r>
          </w:p>
        </w:tc>
        <w:tc>
          <w:tcPr>
            <w:tcW w:w="1880" w:type="dxa"/>
            <w:tcBorders>
              <w:top w:val="nil"/>
              <w:left w:val="nil"/>
              <w:bottom w:val="single" w:sz="4" w:space="0" w:color="auto"/>
              <w:right w:val="nil"/>
            </w:tcBorders>
            <w:shd w:val="clear" w:color="auto" w:fill="auto"/>
            <w:vAlign w:val="center"/>
            <w:hideMark/>
          </w:tcPr>
          <w:p w14:paraId="65B8D950"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RWA</w:t>
            </w:r>
          </w:p>
        </w:tc>
      </w:tr>
      <w:tr w:rsidR="00B97118" w:rsidRPr="00B97118" w14:paraId="6DFF415C"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15342F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Arabia Saudita</w:t>
            </w:r>
          </w:p>
        </w:tc>
        <w:tc>
          <w:tcPr>
            <w:tcW w:w="1880" w:type="dxa"/>
            <w:tcBorders>
              <w:top w:val="nil"/>
              <w:left w:val="nil"/>
              <w:bottom w:val="single" w:sz="4" w:space="0" w:color="auto"/>
              <w:right w:val="nil"/>
            </w:tcBorders>
            <w:shd w:val="clear" w:color="auto" w:fill="auto"/>
            <w:vAlign w:val="center"/>
            <w:hideMark/>
          </w:tcPr>
          <w:p w14:paraId="523C4A67"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SAU</w:t>
            </w:r>
          </w:p>
        </w:tc>
      </w:tr>
      <w:tr w:rsidR="00B97118" w:rsidRPr="00B97118" w14:paraId="624DEFA6"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47B4E7F"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Islas Solomón</w:t>
            </w:r>
          </w:p>
        </w:tc>
        <w:tc>
          <w:tcPr>
            <w:tcW w:w="1880" w:type="dxa"/>
            <w:tcBorders>
              <w:top w:val="nil"/>
              <w:left w:val="nil"/>
              <w:bottom w:val="single" w:sz="4" w:space="0" w:color="auto"/>
              <w:right w:val="nil"/>
            </w:tcBorders>
            <w:shd w:val="clear" w:color="auto" w:fill="auto"/>
            <w:vAlign w:val="center"/>
            <w:hideMark/>
          </w:tcPr>
          <w:p w14:paraId="397F438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SLB</w:t>
            </w:r>
          </w:p>
        </w:tc>
      </w:tr>
      <w:tr w:rsidR="00B97118" w:rsidRPr="00B97118" w14:paraId="2D0476D4"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2EFA53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Seychelles</w:t>
            </w:r>
          </w:p>
        </w:tc>
        <w:tc>
          <w:tcPr>
            <w:tcW w:w="1880" w:type="dxa"/>
            <w:tcBorders>
              <w:top w:val="nil"/>
              <w:left w:val="nil"/>
              <w:bottom w:val="single" w:sz="4" w:space="0" w:color="auto"/>
              <w:right w:val="nil"/>
            </w:tcBorders>
            <w:shd w:val="clear" w:color="auto" w:fill="auto"/>
            <w:vAlign w:val="center"/>
            <w:hideMark/>
          </w:tcPr>
          <w:p w14:paraId="1EA14C9A"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SYC</w:t>
            </w:r>
          </w:p>
        </w:tc>
      </w:tr>
      <w:tr w:rsidR="00B97118" w:rsidRPr="00B97118" w14:paraId="7D28B139"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F4F766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Sudán</w:t>
            </w:r>
          </w:p>
        </w:tc>
        <w:tc>
          <w:tcPr>
            <w:tcW w:w="1880" w:type="dxa"/>
            <w:tcBorders>
              <w:top w:val="nil"/>
              <w:left w:val="nil"/>
              <w:bottom w:val="single" w:sz="4" w:space="0" w:color="auto"/>
              <w:right w:val="nil"/>
            </w:tcBorders>
            <w:shd w:val="clear" w:color="auto" w:fill="auto"/>
            <w:vAlign w:val="center"/>
            <w:hideMark/>
          </w:tcPr>
          <w:p w14:paraId="467E7A5A"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SDN</w:t>
            </w:r>
          </w:p>
        </w:tc>
      </w:tr>
      <w:tr w:rsidR="00B97118" w:rsidRPr="00B97118" w14:paraId="5F28A589"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D23D271"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Suecia</w:t>
            </w:r>
          </w:p>
        </w:tc>
        <w:tc>
          <w:tcPr>
            <w:tcW w:w="1880" w:type="dxa"/>
            <w:tcBorders>
              <w:top w:val="nil"/>
              <w:left w:val="nil"/>
              <w:bottom w:val="single" w:sz="4" w:space="0" w:color="auto"/>
              <w:right w:val="nil"/>
            </w:tcBorders>
            <w:shd w:val="clear" w:color="auto" w:fill="auto"/>
            <w:vAlign w:val="center"/>
            <w:hideMark/>
          </w:tcPr>
          <w:p w14:paraId="024D00E9"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SWE</w:t>
            </w:r>
          </w:p>
        </w:tc>
      </w:tr>
      <w:tr w:rsidR="00B97118" w:rsidRPr="00B97118" w14:paraId="7F03069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5637022"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Singapur</w:t>
            </w:r>
          </w:p>
        </w:tc>
        <w:tc>
          <w:tcPr>
            <w:tcW w:w="1880" w:type="dxa"/>
            <w:tcBorders>
              <w:top w:val="nil"/>
              <w:left w:val="nil"/>
              <w:bottom w:val="single" w:sz="4" w:space="0" w:color="auto"/>
              <w:right w:val="nil"/>
            </w:tcBorders>
            <w:shd w:val="clear" w:color="auto" w:fill="auto"/>
            <w:vAlign w:val="center"/>
            <w:hideMark/>
          </w:tcPr>
          <w:p w14:paraId="42D1A06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SGP</w:t>
            </w:r>
          </w:p>
        </w:tc>
      </w:tr>
      <w:tr w:rsidR="00B97118" w:rsidRPr="00B97118" w14:paraId="5D4A1EB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22024F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Santa Elena</w:t>
            </w:r>
          </w:p>
        </w:tc>
        <w:tc>
          <w:tcPr>
            <w:tcW w:w="1880" w:type="dxa"/>
            <w:tcBorders>
              <w:top w:val="nil"/>
              <w:left w:val="nil"/>
              <w:bottom w:val="single" w:sz="4" w:space="0" w:color="auto"/>
              <w:right w:val="nil"/>
            </w:tcBorders>
            <w:shd w:val="clear" w:color="auto" w:fill="auto"/>
            <w:vAlign w:val="center"/>
            <w:hideMark/>
          </w:tcPr>
          <w:p w14:paraId="163729C5"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SHN</w:t>
            </w:r>
          </w:p>
        </w:tc>
      </w:tr>
      <w:tr w:rsidR="00B97118" w:rsidRPr="00B97118" w14:paraId="74D83BC9"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F893C8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Eslovenia</w:t>
            </w:r>
          </w:p>
        </w:tc>
        <w:tc>
          <w:tcPr>
            <w:tcW w:w="1880" w:type="dxa"/>
            <w:tcBorders>
              <w:top w:val="nil"/>
              <w:left w:val="nil"/>
              <w:bottom w:val="single" w:sz="4" w:space="0" w:color="auto"/>
              <w:right w:val="nil"/>
            </w:tcBorders>
            <w:shd w:val="clear" w:color="auto" w:fill="auto"/>
            <w:vAlign w:val="center"/>
            <w:hideMark/>
          </w:tcPr>
          <w:p w14:paraId="4EE2FB87"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SVN</w:t>
            </w:r>
          </w:p>
        </w:tc>
      </w:tr>
      <w:tr w:rsidR="00B97118" w:rsidRPr="00B97118" w14:paraId="3A8908DC"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67A94BE"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Islas Svalbard y Jan Mayen</w:t>
            </w:r>
          </w:p>
        </w:tc>
        <w:tc>
          <w:tcPr>
            <w:tcW w:w="1880" w:type="dxa"/>
            <w:tcBorders>
              <w:top w:val="nil"/>
              <w:left w:val="nil"/>
              <w:bottom w:val="single" w:sz="4" w:space="0" w:color="auto"/>
              <w:right w:val="nil"/>
            </w:tcBorders>
            <w:shd w:val="clear" w:color="auto" w:fill="auto"/>
            <w:vAlign w:val="center"/>
            <w:hideMark/>
          </w:tcPr>
          <w:p w14:paraId="47A90747"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SJM</w:t>
            </w:r>
          </w:p>
        </w:tc>
      </w:tr>
      <w:tr w:rsidR="00B97118" w:rsidRPr="00B97118" w14:paraId="4903E75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625A02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Eslovaquia</w:t>
            </w:r>
          </w:p>
        </w:tc>
        <w:tc>
          <w:tcPr>
            <w:tcW w:w="1880" w:type="dxa"/>
            <w:tcBorders>
              <w:top w:val="nil"/>
              <w:left w:val="nil"/>
              <w:bottom w:val="single" w:sz="4" w:space="0" w:color="auto"/>
              <w:right w:val="nil"/>
            </w:tcBorders>
            <w:shd w:val="clear" w:color="auto" w:fill="auto"/>
            <w:vAlign w:val="center"/>
            <w:hideMark/>
          </w:tcPr>
          <w:p w14:paraId="5C7D2BBD"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SVK</w:t>
            </w:r>
          </w:p>
        </w:tc>
      </w:tr>
      <w:tr w:rsidR="00B97118" w:rsidRPr="00B97118" w14:paraId="3FA0C088"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5D00F10"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Sierra Leona</w:t>
            </w:r>
          </w:p>
        </w:tc>
        <w:tc>
          <w:tcPr>
            <w:tcW w:w="1880" w:type="dxa"/>
            <w:tcBorders>
              <w:top w:val="nil"/>
              <w:left w:val="nil"/>
              <w:bottom w:val="single" w:sz="4" w:space="0" w:color="auto"/>
              <w:right w:val="nil"/>
            </w:tcBorders>
            <w:shd w:val="clear" w:color="auto" w:fill="auto"/>
            <w:vAlign w:val="center"/>
            <w:hideMark/>
          </w:tcPr>
          <w:p w14:paraId="09DEB3B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SLE</w:t>
            </w:r>
          </w:p>
        </w:tc>
      </w:tr>
      <w:tr w:rsidR="00B97118" w:rsidRPr="00B97118" w14:paraId="7631213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506E778"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San Marino</w:t>
            </w:r>
          </w:p>
        </w:tc>
        <w:tc>
          <w:tcPr>
            <w:tcW w:w="1880" w:type="dxa"/>
            <w:tcBorders>
              <w:top w:val="nil"/>
              <w:left w:val="nil"/>
              <w:bottom w:val="single" w:sz="4" w:space="0" w:color="auto"/>
              <w:right w:val="nil"/>
            </w:tcBorders>
            <w:shd w:val="clear" w:color="auto" w:fill="auto"/>
            <w:vAlign w:val="center"/>
            <w:hideMark/>
          </w:tcPr>
          <w:p w14:paraId="44EA93B3"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SMR</w:t>
            </w:r>
          </w:p>
        </w:tc>
      </w:tr>
      <w:tr w:rsidR="00B97118" w:rsidRPr="00B97118" w14:paraId="0FB1D308"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5D3A64D"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Senegal</w:t>
            </w:r>
          </w:p>
        </w:tc>
        <w:tc>
          <w:tcPr>
            <w:tcW w:w="1880" w:type="dxa"/>
            <w:tcBorders>
              <w:top w:val="nil"/>
              <w:left w:val="nil"/>
              <w:bottom w:val="single" w:sz="4" w:space="0" w:color="auto"/>
              <w:right w:val="nil"/>
            </w:tcBorders>
            <w:shd w:val="clear" w:color="auto" w:fill="auto"/>
            <w:vAlign w:val="center"/>
            <w:hideMark/>
          </w:tcPr>
          <w:p w14:paraId="339FACB8"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SEN</w:t>
            </w:r>
          </w:p>
        </w:tc>
      </w:tr>
      <w:tr w:rsidR="00B97118" w:rsidRPr="00B97118" w14:paraId="6585F46B"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3F9989F"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Somalia</w:t>
            </w:r>
          </w:p>
        </w:tc>
        <w:tc>
          <w:tcPr>
            <w:tcW w:w="1880" w:type="dxa"/>
            <w:tcBorders>
              <w:top w:val="nil"/>
              <w:left w:val="nil"/>
              <w:bottom w:val="single" w:sz="4" w:space="0" w:color="auto"/>
              <w:right w:val="nil"/>
            </w:tcBorders>
            <w:shd w:val="clear" w:color="auto" w:fill="auto"/>
            <w:vAlign w:val="center"/>
            <w:hideMark/>
          </w:tcPr>
          <w:p w14:paraId="0960E6E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SOM</w:t>
            </w:r>
          </w:p>
        </w:tc>
      </w:tr>
      <w:tr w:rsidR="00B97118" w:rsidRPr="00B97118" w14:paraId="25BF04B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EFE8CED"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Surinam</w:t>
            </w:r>
          </w:p>
        </w:tc>
        <w:tc>
          <w:tcPr>
            <w:tcW w:w="1880" w:type="dxa"/>
            <w:tcBorders>
              <w:top w:val="nil"/>
              <w:left w:val="nil"/>
              <w:bottom w:val="single" w:sz="4" w:space="0" w:color="auto"/>
              <w:right w:val="nil"/>
            </w:tcBorders>
            <w:shd w:val="clear" w:color="auto" w:fill="auto"/>
            <w:vAlign w:val="center"/>
            <w:hideMark/>
          </w:tcPr>
          <w:p w14:paraId="66715B0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SUR</w:t>
            </w:r>
          </w:p>
        </w:tc>
      </w:tr>
      <w:tr w:rsidR="00B97118" w:rsidRPr="00B97118" w14:paraId="78C804BA"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C240DFC"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Santo Tomé y Príncipe</w:t>
            </w:r>
          </w:p>
        </w:tc>
        <w:tc>
          <w:tcPr>
            <w:tcW w:w="1880" w:type="dxa"/>
            <w:tcBorders>
              <w:top w:val="nil"/>
              <w:left w:val="nil"/>
              <w:bottom w:val="single" w:sz="4" w:space="0" w:color="auto"/>
              <w:right w:val="nil"/>
            </w:tcBorders>
            <w:shd w:val="clear" w:color="auto" w:fill="auto"/>
            <w:vAlign w:val="center"/>
            <w:hideMark/>
          </w:tcPr>
          <w:p w14:paraId="7E3956E8"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STP</w:t>
            </w:r>
          </w:p>
        </w:tc>
      </w:tr>
      <w:tr w:rsidR="00B97118" w:rsidRPr="00B97118" w14:paraId="2174D7DE"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C6A5CE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El Salvador</w:t>
            </w:r>
          </w:p>
        </w:tc>
        <w:tc>
          <w:tcPr>
            <w:tcW w:w="1880" w:type="dxa"/>
            <w:tcBorders>
              <w:top w:val="nil"/>
              <w:left w:val="nil"/>
              <w:bottom w:val="single" w:sz="4" w:space="0" w:color="auto"/>
              <w:right w:val="nil"/>
            </w:tcBorders>
            <w:shd w:val="clear" w:color="auto" w:fill="auto"/>
            <w:vAlign w:val="center"/>
            <w:hideMark/>
          </w:tcPr>
          <w:p w14:paraId="077B54E7"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SLV</w:t>
            </w:r>
          </w:p>
        </w:tc>
      </w:tr>
      <w:tr w:rsidR="00B97118" w:rsidRPr="00B97118" w14:paraId="4F41A54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A8A311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Siria</w:t>
            </w:r>
          </w:p>
        </w:tc>
        <w:tc>
          <w:tcPr>
            <w:tcW w:w="1880" w:type="dxa"/>
            <w:tcBorders>
              <w:top w:val="nil"/>
              <w:left w:val="nil"/>
              <w:bottom w:val="single" w:sz="4" w:space="0" w:color="auto"/>
              <w:right w:val="nil"/>
            </w:tcBorders>
            <w:shd w:val="clear" w:color="auto" w:fill="auto"/>
            <w:vAlign w:val="center"/>
            <w:hideMark/>
          </w:tcPr>
          <w:p w14:paraId="428A509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SYR</w:t>
            </w:r>
          </w:p>
        </w:tc>
      </w:tr>
      <w:tr w:rsidR="00B97118" w:rsidRPr="00B97118" w14:paraId="14C3B435"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46DEC55"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Suazilandia</w:t>
            </w:r>
          </w:p>
        </w:tc>
        <w:tc>
          <w:tcPr>
            <w:tcW w:w="1880" w:type="dxa"/>
            <w:tcBorders>
              <w:top w:val="nil"/>
              <w:left w:val="nil"/>
              <w:bottom w:val="single" w:sz="4" w:space="0" w:color="auto"/>
              <w:right w:val="nil"/>
            </w:tcBorders>
            <w:shd w:val="clear" w:color="auto" w:fill="auto"/>
            <w:vAlign w:val="center"/>
            <w:hideMark/>
          </w:tcPr>
          <w:p w14:paraId="28104F6C"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SWZ</w:t>
            </w:r>
          </w:p>
        </w:tc>
      </w:tr>
      <w:tr w:rsidR="00B97118" w:rsidRPr="00B97118" w14:paraId="364ADAA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2E52428"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Islas Turcas y Caicos</w:t>
            </w:r>
          </w:p>
        </w:tc>
        <w:tc>
          <w:tcPr>
            <w:tcW w:w="1880" w:type="dxa"/>
            <w:tcBorders>
              <w:top w:val="nil"/>
              <w:left w:val="nil"/>
              <w:bottom w:val="single" w:sz="4" w:space="0" w:color="auto"/>
              <w:right w:val="nil"/>
            </w:tcBorders>
            <w:shd w:val="clear" w:color="auto" w:fill="auto"/>
            <w:vAlign w:val="center"/>
            <w:hideMark/>
          </w:tcPr>
          <w:p w14:paraId="1BA8D046"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TCA</w:t>
            </w:r>
          </w:p>
        </w:tc>
      </w:tr>
      <w:tr w:rsidR="00B97118" w:rsidRPr="00B97118" w14:paraId="1A1C05F6"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0B42976"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Chad</w:t>
            </w:r>
          </w:p>
        </w:tc>
        <w:tc>
          <w:tcPr>
            <w:tcW w:w="1880" w:type="dxa"/>
            <w:tcBorders>
              <w:top w:val="nil"/>
              <w:left w:val="nil"/>
              <w:bottom w:val="single" w:sz="4" w:space="0" w:color="auto"/>
              <w:right w:val="nil"/>
            </w:tcBorders>
            <w:shd w:val="clear" w:color="auto" w:fill="auto"/>
            <w:vAlign w:val="center"/>
            <w:hideMark/>
          </w:tcPr>
          <w:p w14:paraId="4AA7956B"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TCD</w:t>
            </w:r>
          </w:p>
        </w:tc>
      </w:tr>
      <w:tr w:rsidR="00B97118" w:rsidRPr="00B97118" w14:paraId="3592E43D"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01D6AE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lastRenderedPageBreak/>
              <w:t>Territorios Australes Franceses</w:t>
            </w:r>
          </w:p>
        </w:tc>
        <w:tc>
          <w:tcPr>
            <w:tcW w:w="1880" w:type="dxa"/>
            <w:tcBorders>
              <w:top w:val="nil"/>
              <w:left w:val="nil"/>
              <w:bottom w:val="single" w:sz="4" w:space="0" w:color="auto"/>
              <w:right w:val="nil"/>
            </w:tcBorders>
            <w:shd w:val="clear" w:color="auto" w:fill="auto"/>
            <w:vAlign w:val="center"/>
            <w:hideMark/>
          </w:tcPr>
          <w:p w14:paraId="439B3D7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ATF</w:t>
            </w:r>
          </w:p>
        </w:tc>
      </w:tr>
      <w:tr w:rsidR="00B97118" w:rsidRPr="00B97118" w14:paraId="5D8FC9A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F4ACD5A"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Togo</w:t>
            </w:r>
          </w:p>
        </w:tc>
        <w:tc>
          <w:tcPr>
            <w:tcW w:w="1880" w:type="dxa"/>
            <w:tcBorders>
              <w:top w:val="nil"/>
              <w:left w:val="nil"/>
              <w:bottom w:val="single" w:sz="4" w:space="0" w:color="auto"/>
              <w:right w:val="nil"/>
            </w:tcBorders>
            <w:shd w:val="clear" w:color="auto" w:fill="auto"/>
            <w:vAlign w:val="center"/>
            <w:hideMark/>
          </w:tcPr>
          <w:p w14:paraId="53B4E3B0"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TGO</w:t>
            </w:r>
          </w:p>
        </w:tc>
      </w:tr>
      <w:tr w:rsidR="00B97118" w:rsidRPr="00B97118" w14:paraId="3B142AE2"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037E907"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Tailandia</w:t>
            </w:r>
          </w:p>
        </w:tc>
        <w:tc>
          <w:tcPr>
            <w:tcW w:w="1880" w:type="dxa"/>
            <w:tcBorders>
              <w:top w:val="nil"/>
              <w:left w:val="nil"/>
              <w:bottom w:val="single" w:sz="4" w:space="0" w:color="auto"/>
              <w:right w:val="nil"/>
            </w:tcBorders>
            <w:shd w:val="clear" w:color="auto" w:fill="auto"/>
            <w:vAlign w:val="center"/>
            <w:hideMark/>
          </w:tcPr>
          <w:p w14:paraId="2BF397D2"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THA</w:t>
            </w:r>
          </w:p>
        </w:tc>
      </w:tr>
      <w:tr w:rsidR="00B97118" w:rsidRPr="00B97118" w14:paraId="1C157F2A"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FBDE08B"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Tanzania</w:t>
            </w:r>
          </w:p>
        </w:tc>
        <w:tc>
          <w:tcPr>
            <w:tcW w:w="1880" w:type="dxa"/>
            <w:tcBorders>
              <w:top w:val="nil"/>
              <w:left w:val="nil"/>
              <w:bottom w:val="single" w:sz="4" w:space="0" w:color="auto"/>
              <w:right w:val="nil"/>
            </w:tcBorders>
            <w:shd w:val="clear" w:color="auto" w:fill="auto"/>
            <w:vAlign w:val="center"/>
            <w:hideMark/>
          </w:tcPr>
          <w:p w14:paraId="025BF01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TZA</w:t>
            </w:r>
          </w:p>
        </w:tc>
      </w:tr>
      <w:tr w:rsidR="00B97118" w:rsidRPr="00B97118" w14:paraId="2A9F3435"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7FBC3091"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Tayikistán</w:t>
            </w:r>
          </w:p>
        </w:tc>
        <w:tc>
          <w:tcPr>
            <w:tcW w:w="1880" w:type="dxa"/>
            <w:tcBorders>
              <w:top w:val="nil"/>
              <w:left w:val="nil"/>
              <w:bottom w:val="single" w:sz="4" w:space="0" w:color="auto"/>
              <w:right w:val="nil"/>
            </w:tcBorders>
            <w:shd w:val="clear" w:color="auto" w:fill="auto"/>
            <w:vAlign w:val="center"/>
            <w:hideMark/>
          </w:tcPr>
          <w:p w14:paraId="71A0385D"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TJK</w:t>
            </w:r>
          </w:p>
        </w:tc>
      </w:tr>
      <w:tr w:rsidR="00B97118" w:rsidRPr="00B97118" w14:paraId="54A1FFE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8A2A8CD"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Tokelau</w:t>
            </w:r>
          </w:p>
        </w:tc>
        <w:tc>
          <w:tcPr>
            <w:tcW w:w="1880" w:type="dxa"/>
            <w:tcBorders>
              <w:top w:val="nil"/>
              <w:left w:val="nil"/>
              <w:bottom w:val="single" w:sz="4" w:space="0" w:color="auto"/>
              <w:right w:val="nil"/>
            </w:tcBorders>
            <w:shd w:val="clear" w:color="auto" w:fill="auto"/>
            <w:vAlign w:val="center"/>
            <w:hideMark/>
          </w:tcPr>
          <w:p w14:paraId="5332884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TKL</w:t>
            </w:r>
          </w:p>
        </w:tc>
      </w:tr>
      <w:tr w:rsidR="00B97118" w:rsidRPr="00B97118" w14:paraId="1D4FBA16"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5E3160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Timor-Leste</w:t>
            </w:r>
          </w:p>
        </w:tc>
        <w:tc>
          <w:tcPr>
            <w:tcW w:w="1880" w:type="dxa"/>
            <w:tcBorders>
              <w:top w:val="nil"/>
              <w:left w:val="nil"/>
              <w:bottom w:val="single" w:sz="4" w:space="0" w:color="auto"/>
              <w:right w:val="nil"/>
            </w:tcBorders>
            <w:shd w:val="clear" w:color="auto" w:fill="auto"/>
            <w:vAlign w:val="center"/>
            <w:hideMark/>
          </w:tcPr>
          <w:p w14:paraId="53D13E4C"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TLS</w:t>
            </w:r>
          </w:p>
        </w:tc>
      </w:tr>
      <w:tr w:rsidR="00B97118" w:rsidRPr="00B97118" w14:paraId="18F3BB81"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6A2949E"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Turkmenistán</w:t>
            </w:r>
          </w:p>
        </w:tc>
        <w:tc>
          <w:tcPr>
            <w:tcW w:w="1880" w:type="dxa"/>
            <w:tcBorders>
              <w:top w:val="nil"/>
              <w:left w:val="nil"/>
              <w:bottom w:val="single" w:sz="4" w:space="0" w:color="auto"/>
              <w:right w:val="nil"/>
            </w:tcBorders>
            <w:shd w:val="clear" w:color="auto" w:fill="auto"/>
            <w:vAlign w:val="center"/>
            <w:hideMark/>
          </w:tcPr>
          <w:p w14:paraId="762C34D5"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TKM</w:t>
            </w:r>
          </w:p>
        </w:tc>
      </w:tr>
      <w:tr w:rsidR="00B97118" w:rsidRPr="00B97118" w14:paraId="5B4E250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96CFB8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Túnez</w:t>
            </w:r>
          </w:p>
        </w:tc>
        <w:tc>
          <w:tcPr>
            <w:tcW w:w="1880" w:type="dxa"/>
            <w:tcBorders>
              <w:top w:val="nil"/>
              <w:left w:val="nil"/>
              <w:bottom w:val="single" w:sz="4" w:space="0" w:color="auto"/>
              <w:right w:val="nil"/>
            </w:tcBorders>
            <w:shd w:val="clear" w:color="auto" w:fill="auto"/>
            <w:vAlign w:val="center"/>
            <w:hideMark/>
          </w:tcPr>
          <w:p w14:paraId="44FA8F09"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TUN</w:t>
            </w:r>
          </w:p>
        </w:tc>
      </w:tr>
      <w:tr w:rsidR="00B97118" w:rsidRPr="00B97118" w14:paraId="3761774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FF093A7"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Tonga</w:t>
            </w:r>
          </w:p>
        </w:tc>
        <w:tc>
          <w:tcPr>
            <w:tcW w:w="1880" w:type="dxa"/>
            <w:tcBorders>
              <w:top w:val="nil"/>
              <w:left w:val="nil"/>
              <w:bottom w:val="single" w:sz="4" w:space="0" w:color="auto"/>
              <w:right w:val="nil"/>
            </w:tcBorders>
            <w:shd w:val="clear" w:color="auto" w:fill="auto"/>
            <w:vAlign w:val="center"/>
            <w:hideMark/>
          </w:tcPr>
          <w:p w14:paraId="2B5D5A6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TON</w:t>
            </w:r>
          </w:p>
        </w:tc>
      </w:tr>
      <w:tr w:rsidR="00B97118" w:rsidRPr="00B97118" w14:paraId="76D4FED1"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12AE86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Turquía</w:t>
            </w:r>
          </w:p>
        </w:tc>
        <w:tc>
          <w:tcPr>
            <w:tcW w:w="1880" w:type="dxa"/>
            <w:tcBorders>
              <w:top w:val="nil"/>
              <w:left w:val="nil"/>
              <w:bottom w:val="single" w:sz="4" w:space="0" w:color="auto"/>
              <w:right w:val="nil"/>
            </w:tcBorders>
            <w:shd w:val="clear" w:color="auto" w:fill="auto"/>
            <w:vAlign w:val="center"/>
            <w:hideMark/>
          </w:tcPr>
          <w:p w14:paraId="5622243C"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TUR</w:t>
            </w:r>
          </w:p>
        </w:tc>
      </w:tr>
      <w:tr w:rsidR="00B97118" w:rsidRPr="00B97118" w14:paraId="281C216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4407CC7"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Trinidad y Tobago</w:t>
            </w:r>
          </w:p>
        </w:tc>
        <w:tc>
          <w:tcPr>
            <w:tcW w:w="1880" w:type="dxa"/>
            <w:tcBorders>
              <w:top w:val="nil"/>
              <w:left w:val="nil"/>
              <w:bottom w:val="single" w:sz="4" w:space="0" w:color="auto"/>
              <w:right w:val="nil"/>
            </w:tcBorders>
            <w:shd w:val="clear" w:color="auto" w:fill="auto"/>
            <w:vAlign w:val="center"/>
            <w:hideMark/>
          </w:tcPr>
          <w:p w14:paraId="18FFCB0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TTO</w:t>
            </w:r>
          </w:p>
        </w:tc>
      </w:tr>
      <w:tr w:rsidR="00B97118" w:rsidRPr="00B97118" w14:paraId="37C35172"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A3B760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Tuvalu</w:t>
            </w:r>
          </w:p>
        </w:tc>
        <w:tc>
          <w:tcPr>
            <w:tcW w:w="1880" w:type="dxa"/>
            <w:tcBorders>
              <w:top w:val="nil"/>
              <w:left w:val="nil"/>
              <w:bottom w:val="single" w:sz="4" w:space="0" w:color="auto"/>
              <w:right w:val="nil"/>
            </w:tcBorders>
            <w:shd w:val="clear" w:color="auto" w:fill="auto"/>
            <w:vAlign w:val="center"/>
            <w:hideMark/>
          </w:tcPr>
          <w:p w14:paraId="362B575D"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TUV</w:t>
            </w:r>
          </w:p>
        </w:tc>
      </w:tr>
      <w:tr w:rsidR="00B97118" w:rsidRPr="00B97118" w14:paraId="372AFED1"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B1840E7"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Taiwán</w:t>
            </w:r>
          </w:p>
        </w:tc>
        <w:tc>
          <w:tcPr>
            <w:tcW w:w="1880" w:type="dxa"/>
            <w:tcBorders>
              <w:top w:val="nil"/>
              <w:left w:val="nil"/>
              <w:bottom w:val="single" w:sz="4" w:space="0" w:color="auto"/>
              <w:right w:val="nil"/>
            </w:tcBorders>
            <w:shd w:val="clear" w:color="auto" w:fill="auto"/>
            <w:vAlign w:val="center"/>
            <w:hideMark/>
          </w:tcPr>
          <w:p w14:paraId="4C7ECA7D"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TWN</w:t>
            </w:r>
          </w:p>
        </w:tc>
      </w:tr>
      <w:tr w:rsidR="00B97118" w:rsidRPr="00B97118" w14:paraId="1209B455"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77E76DD"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Ucrania</w:t>
            </w:r>
          </w:p>
        </w:tc>
        <w:tc>
          <w:tcPr>
            <w:tcW w:w="1880" w:type="dxa"/>
            <w:tcBorders>
              <w:top w:val="nil"/>
              <w:left w:val="nil"/>
              <w:bottom w:val="single" w:sz="4" w:space="0" w:color="auto"/>
              <w:right w:val="nil"/>
            </w:tcBorders>
            <w:shd w:val="clear" w:color="auto" w:fill="auto"/>
            <w:vAlign w:val="center"/>
            <w:hideMark/>
          </w:tcPr>
          <w:p w14:paraId="19A2B515"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UKR</w:t>
            </w:r>
          </w:p>
        </w:tc>
      </w:tr>
      <w:tr w:rsidR="00B97118" w:rsidRPr="00B97118" w14:paraId="7B58FD18"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957E238"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Uganda</w:t>
            </w:r>
          </w:p>
        </w:tc>
        <w:tc>
          <w:tcPr>
            <w:tcW w:w="1880" w:type="dxa"/>
            <w:tcBorders>
              <w:top w:val="nil"/>
              <w:left w:val="nil"/>
              <w:bottom w:val="single" w:sz="4" w:space="0" w:color="auto"/>
              <w:right w:val="nil"/>
            </w:tcBorders>
            <w:shd w:val="clear" w:color="auto" w:fill="auto"/>
            <w:vAlign w:val="center"/>
            <w:hideMark/>
          </w:tcPr>
          <w:p w14:paraId="5B8E40CE"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UGA</w:t>
            </w:r>
          </w:p>
        </w:tc>
      </w:tr>
      <w:tr w:rsidR="00B97118" w:rsidRPr="00B97118" w14:paraId="16619AD1"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FF26EE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Estados Unidos de América</w:t>
            </w:r>
          </w:p>
        </w:tc>
        <w:tc>
          <w:tcPr>
            <w:tcW w:w="1880" w:type="dxa"/>
            <w:tcBorders>
              <w:top w:val="nil"/>
              <w:left w:val="nil"/>
              <w:bottom w:val="single" w:sz="4" w:space="0" w:color="auto"/>
              <w:right w:val="nil"/>
            </w:tcBorders>
            <w:shd w:val="clear" w:color="auto" w:fill="auto"/>
            <w:vAlign w:val="center"/>
            <w:hideMark/>
          </w:tcPr>
          <w:p w14:paraId="3294ED55"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USA</w:t>
            </w:r>
          </w:p>
        </w:tc>
      </w:tr>
      <w:tr w:rsidR="00B97118" w:rsidRPr="00B97118" w14:paraId="73DA019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397CFB9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Uruguay</w:t>
            </w:r>
          </w:p>
        </w:tc>
        <w:tc>
          <w:tcPr>
            <w:tcW w:w="1880" w:type="dxa"/>
            <w:tcBorders>
              <w:top w:val="nil"/>
              <w:left w:val="nil"/>
              <w:bottom w:val="single" w:sz="4" w:space="0" w:color="auto"/>
              <w:right w:val="nil"/>
            </w:tcBorders>
            <w:shd w:val="clear" w:color="auto" w:fill="auto"/>
            <w:vAlign w:val="center"/>
            <w:hideMark/>
          </w:tcPr>
          <w:p w14:paraId="0ACCF4DA"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URY</w:t>
            </w:r>
          </w:p>
        </w:tc>
      </w:tr>
      <w:tr w:rsidR="00B97118" w:rsidRPr="00B97118" w14:paraId="011D4620"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D7D13F8"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Uzbekistán</w:t>
            </w:r>
          </w:p>
        </w:tc>
        <w:tc>
          <w:tcPr>
            <w:tcW w:w="1880" w:type="dxa"/>
            <w:tcBorders>
              <w:top w:val="nil"/>
              <w:left w:val="nil"/>
              <w:bottom w:val="single" w:sz="4" w:space="0" w:color="auto"/>
              <w:right w:val="nil"/>
            </w:tcBorders>
            <w:shd w:val="clear" w:color="auto" w:fill="auto"/>
            <w:vAlign w:val="center"/>
            <w:hideMark/>
          </w:tcPr>
          <w:p w14:paraId="1273D77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UZB</w:t>
            </w:r>
          </w:p>
        </w:tc>
      </w:tr>
      <w:tr w:rsidR="00B97118" w:rsidRPr="00B97118" w14:paraId="56829458"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B17E9F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Ciudad del Vaticano</w:t>
            </w:r>
          </w:p>
        </w:tc>
        <w:tc>
          <w:tcPr>
            <w:tcW w:w="1880" w:type="dxa"/>
            <w:tcBorders>
              <w:top w:val="nil"/>
              <w:left w:val="nil"/>
              <w:bottom w:val="single" w:sz="4" w:space="0" w:color="auto"/>
              <w:right w:val="nil"/>
            </w:tcBorders>
            <w:shd w:val="clear" w:color="auto" w:fill="auto"/>
            <w:vAlign w:val="center"/>
            <w:hideMark/>
          </w:tcPr>
          <w:p w14:paraId="3F77158D"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VAT</w:t>
            </w:r>
          </w:p>
        </w:tc>
      </w:tr>
      <w:tr w:rsidR="00B97118" w:rsidRPr="00B97118" w14:paraId="1E228308"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A81D0CD"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San Vicente y las Granadinas</w:t>
            </w:r>
          </w:p>
        </w:tc>
        <w:tc>
          <w:tcPr>
            <w:tcW w:w="1880" w:type="dxa"/>
            <w:tcBorders>
              <w:top w:val="nil"/>
              <w:left w:val="nil"/>
              <w:bottom w:val="single" w:sz="4" w:space="0" w:color="auto"/>
              <w:right w:val="nil"/>
            </w:tcBorders>
            <w:shd w:val="clear" w:color="auto" w:fill="auto"/>
            <w:vAlign w:val="center"/>
            <w:hideMark/>
          </w:tcPr>
          <w:p w14:paraId="11344AB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VCT</w:t>
            </w:r>
          </w:p>
        </w:tc>
      </w:tr>
      <w:tr w:rsidR="00B97118" w:rsidRPr="00B97118" w14:paraId="0C57F5E7"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D0980C1"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Venezuela</w:t>
            </w:r>
          </w:p>
        </w:tc>
        <w:tc>
          <w:tcPr>
            <w:tcW w:w="1880" w:type="dxa"/>
            <w:tcBorders>
              <w:top w:val="nil"/>
              <w:left w:val="nil"/>
              <w:bottom w:val="single" w:sz="4" w:space="0" w:color="auto"/>
              <w:right w:val="nil"/>
            </w:tcBorders>
            <w:shd w:val="clear" w:color="auto" w:fill="auto"/>
            <w:vAlign w:val="center"/>
            <w:hideMark/>
          </w:tcPr>
          <w:p w14:paraId="609D4474"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VEN</w:t>
            </w:r>
          </w:p>
        </w:tc>
      </w:tr>
      <w:tr w:rsidR="00B97118" w:rsidRPr="00B97118" w14:paraId="5BCEC385"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58157A4"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Islas Vírgenes Británicas</w:t>
            </w:r>
          </w:p>
        </w:tc>
        <w:tc>
          <w:tcPr>
            <w:tcW w:w="1880" w:type="dxa"/>
            <w:tcBorders>
              <w:top w:val="nil"/>
              <w:left w:val="nil"/>
              <w:bottom w:val="single" w:sz="4" w:space="0" w:color="auto"/>
              <w:right w:val="nil"/>
            </w:tcBorders>
            <w:shd w:val="clear" w:color="auto" w:fill="auto"/>
            <w:vAlign w:val="center"/>
            <w:hideMark/>
          </w:tcPr>
          <w:p w14:paraId="6E0BF54F"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VGB</w:t>
            </w:r>
          </w:p>
        </w:tc>
      </w:tr>
      <w:tr w:rsidR="00B97118" w:rsidRPr="00B97118" w14:paraId="6E7A1DD9" w14:textId="77777777" w:rsidTr="0077441B">
        <w:trPr>
          <w:trHeight w:val="510"/>
          <w:jc w:val="center"/>
        </w:trPr>
        <w:tc>
          <w:tcPr>
            <w:tcW w:w="4580" w:type="dxa"/>
            <w:tcBorders>
              <w:top w:val="nil"/>
              <w:left w:val="nil"/>
              <w:bottom w:val="single" w:sz="4" w:space="0" w:color="auto"/>
              <w:right w:val="nil"/>
            </w:tcBorders>
            <w:shd w:val="clear" w:color="auto" w:fill="auto"/>
            <w:vAlign w:val="center"/>
            <w:hideMark/>
          </w:tcPr>
          <w:p w14:paraId="262FADD8"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lastRenderedPageBreak/>
              <w:t>Islas Vírgenes de los Estados Unidos de América</w:t>
            </w:r>
          </w:p>
        </w:tc>
        <w:tc>
          <w:tcPr>
            <w:tcW w:w="1880" w:type="dxa"/>
            <w:tcBorders>
              <w:top w:val="nil"/>
              <w:left w:val="nil"/>
              <w:bottom w:val="single" w:sz="4" w:space="0" w:color="auto"/>
              <w:right w:val="nil"/>
            </w:tcBorders>
            <w:shd w:val="clear" w:color="auto" w:fill="auto"/>
            <w:vAlign w:val="center"/>
            <w:hideMark/>
          </w:tcPr>
          <w:p w14:paraId="0E2CF9DC"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VIR</w:t>
            </w:r>
          </w:p>
        </w:tc>
      </w:tr>
      <w:tr w:rsidR="00B97118" w:rsidRPr="00B97118" w14:paraId="73CEE6B2"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5DD7FF1F"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Vietnam</w:t>
            </w:r>
          </w:p>
        </w:tc>
        <w:tc>
          <w:tcPr>
            <w:tcW w:w="1880" w:type="dxa"/>
            <w:tcBorders>
              <w:top w:val="nil"/>
              <w:left w:val="nil"/>
              <w:bottom w:val="single" w:sz="4" w:space="0" w:color="auto"/>
              <w:right w:val="nil"/>
            </w:tcBorders>
            <w:shd w:val="clear" w:color="auto" w:fill="auto"/>
            <w:vAlign w:val="center"/>
            <w:hideMark/>
          </w:tcPr>
          <w:p w14:paraId="42633AAD"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VNM</w:t>
            </w:r>
          </w:p>
        </w:tc>
      </w:tr>
      <w:tr w:rsidR="00B97118" w:rsidRPr="00B97118" w14:paraId="74526CD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375316C"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Vanuatu</w:t>
            </w:r>
          </w:p>
        </w:tc>
        <w:tc>
          <w:tcPr>
            <w:tcW w:w="1880" w:type="dxa"/>
            <w:tcBorders>
              <w:top w:val="nil"/>
              <w:left w:val="nil"/>
              <w:bottom w:val="single" w:sz="4" w:space="0" w:color="auto"/>
              <w:right w:val="nil"/>
            </w:tcBorders>
            <w:shd w:val="clear" w:color="auto" w:fill="auto"/>
            <w:vAlign w:val="center"/>
            <w:hideMark/>
          </w:tcPr>
          <w:p w14:paraId="21F5F8B1"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VUT</w:t>
            </w:r>
          </w:p>
        </w:tc>
      </w:tr>
      <w:tr w:rsidR="00B97118" w:rsidRPr="00B97118" w14:paraId="4D51458E"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1925C248"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Wallis y Futuna</w:t>
            </w:r>
          </w:p>
        </w:tc>
        <w:tc>
          <w:tcPr>
            <w:tcW w:w="1880" w:type="dxa"/>
            <w:tcBorders>
              <w:top w:val="nil"/>
              <w:left w:val="nil"/>
              <w:bottom w:val="single" w:sz="4" w:space="0" w:color="auto"/>
              <w:right w:val="nil"/>
            </w:tcBorders>
            <w:shd w:val="clear" w:color="auto" w:fill="auto"/>
            <w:vAlign w:val="center"/>
            <w:hideMark/>
          </w:tcPr>
          <w:p w14:paraId="589AFFB9"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WLF</w:t>
            </w:r>
          </w:p>
        </w:tc>
      </w:tr>
      <w:tr w:rsidR="00B97118" w:rsidRPr="00B97118" w14:paraId="119583CF"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41E64143"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Samoa</w:t>
            </w:r>
          </w:p>
        </w:tc>
        <w:tc>
          <w:tcPr>
            <w:tcW w:w="1880" w:type="dxa"/>
            <w:tcBorders>
              <w:top w:val="nil"/>
              <w:left w:val="nil"/>
              <w:bottom w:val="single" w:sz="4" w:space="0" w:color="auto"/>
              <w:right w:val="nil"/>
            </w:tcBorders>
            <w:shd w:val="clear" w:color="auto" w:fill="auto"/>
            <w:vAlign w:val="center"/>
            <w:hideMark/>
          </w:tcPr>
          <w:p w14:paraId="396277AA"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WSM</w:t>
            </w:r>
          </w:p>
        </w:tc>
      </w:tr>
      <w:tr w:rsidR="00B97118" w:rsidRPr="00B97118" w14:paraId="5EAE6F63"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2FEE67E1"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Yemen</w:t>
            </w:r>
          </w:p>
        </w:tc>
        <w:tc>
          <w:tcPr>
            <w:tcW w:w="1880" w:type="dxa"/>
            <w:tcBorders>
              <w:top w:val="nil"/>
              <w:left w:val="nil"/>
              <w:bottom w:val="single" w:sz="4" w:space="0" w:color="auto"/>
              <w:right w:val="nil"/>
            </w:tcBorders>
            <w:shd w:val="clear" w:color="auto" w:fill="auto"/>
            <w:vAlign w:val="center"/>
            <w:hideMark/>
          </w:tcPr>
          <w:p w14:paraId="6813E7BF"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YEM</w:t>
            </w:r>
          </w:p>
        </w:tc>
      </w:tr>
      <w:tr w:rsidR="00B97118" w:rsidRPr="00B97118" w14:paraId="2D1B2EF2"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64F42378"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Mayotte</w:t>
            </w:r>
          </w:p>
        </w:tc>
        <w:tc>
          <w:tcPr>
            <w:tcW w:w="1880" w:type="dxa"/>
            <w:tcBorders>
              <w:top w:val="nil"/>
              <w:left w:val="nil"/>
              <w:bottom w:val="single" w:sz="4" w:space="0" w:color="auto"/>
              <w:right w:val="nil"/>
            </w:tcBorders>
            <w:shd w:val="clear" w:color="auto" w:fill="auto"/>
            <w:vAlign w:val="center"/>
            <w:hideMark/>
          </w:tcPr>
          <w:p w14:paraId="0501B220"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MYT</w:t>
            </w:r>
          </w:p>
        </w:tc>
      </w:tr>
      <w:tr w:rsidR="00B97118" w:rsidRPr="00B97118" w14:paraId="097FC8ED" w14:textId="77777777" w:rsidTr="0077441B">
        <w:trPr>
          <w:trHeight w:val="360"/>
          <w:jc w:val="center"/>
        </w:trPr>
        <w:tc>
          <w:tcPr>
            <w:tcW w:w="4580" w:type="dxa"/>
            <w:tcBorders>
              <w:top w:val="nil"/>
              <w:left w:val="nil"/>
              <w:bottom w:val="single" w:sz="4" w:space="0" w:color="auto"/>
              <w:right w:val="nil"/>
            </w:tcBorders>
            <w:shd w:val="clear" w:color="auto" w:fill="auto"/>
            <w:vAlign w:val="center"/>
            <w:hideMark/>
          </w:tcPr>
          <w:p w14:paraId="06E4D209" w14:textId="77777777" w:rsidR="00B97118" w:rsidRPr="00B97118" w:rsidRDefault="00B97118" w:rsidP="00B97118">
            <w:pPr>
              <w:rPr>
                <w:rFonts w:ascii="Cambria" w:hAnsi="Cambria"/>
                <w:b/>
                <w:bCs/>
                <w:color w:val="000000"/>
                <w:szCs w:val="20"/>
              </w:rPr>
            </w:pPr>
            <w:r w:rsidRPr="00B97118">
              <w:rPr>
                <w:rFonts w:ascii="Cambria" w:hAnsi="Cambria"/>
                <w:b/>
                <w:bCs/>
                <w:color w:val="000000"/>
                <w:szCs w:val="20"/>
              </w:rPr>
              <w:t>Sudáfrica</w:t>
            </w:r>
          </w:p>
        </w:tc>
        <w:tc>
          <w:tcPr>
            <w:tcW w:w="1880" w:type="dxa"/>
            <w:tcBorders>
              <w:top w:val="nil"/>
              <w:left w:val="nil"/>
              <w:bottom w:val="single" w:sz="4" w:space="0" w:color="auto"/>
              <w:right w:val="nil"/>
            </w:tcBorders>
            <w:shd w:val="clear" w:color="auto" w:fill="auto"/>
            <w:vAlign w:val="center"/>
            <w:hideMark/>
          </w:tcPr>
          <w:p w14:paraId="135A47C3" w14:textId="77777777" w:rsidR="00B97118" w:rsidRPr="00B97118" w:rsidRDefault="00B97118" w:rsidP="00B97118">
            <w:pPr>
              <w:jc w:val="center"/>
              <w:rPr>
                <w:rFonts w:ascii="Cambria" w:hAnsi="Cambria"/>
                <w:color w:val="000000"/>
                <w:szCs w:val="20"/>
              </w:rPr>
            </w:pPr>
            <w:r w:rsidRPr="00B97118">
              <w:rPr>
                <w:rFonts w:ascii="Cambria" w:hAnsi="Cambria"/>
                <w:color w:val="000000"/>
                <w:szCs w:val="20"/>
              </w:rPr>
              <w:t>ZAF</w:t>
            </w:r>
          </w:p>
        </w:tc>
      </w:tr>
    </w:tbl>
    <w:p w14:paraId="064BF1B6" w14:textId="77777777" w:rsidR="00691753" w:rsidRPr="0099677A" w:rsidRDefault="00691753" w:rsidP="000C7610"/>
    <w:p w14:paraId="2A847CC7" w14:textId="77777777" w:rsidR="004C2F05" w:rsidRDefault="004C2F05" w:rsidP="004C2F05">
      <w:pPr>
        <w:pStyle w:val="Descripcin"/>
        <w:jc w:val="center"/>
      </w:pPr>
      <w:r>
        <w:t xml:space="preserve">Tabla 7 – País de Residencia </w:t>
      </w:r>
    </w:p>
    <w:p w14:paraId="37B3B7D5" w14:textId="77777777" w:rsidR="00EA5A5C" w:rsidRPr="00EA5A5C" w:rsidRDefault="00EA5A5C" w:rsidP="00EA5A5C">
      <w:pPr>
        <w:rPr>
          <w:lang w:val="es-ES_tradnl"/>
        </w:rPr>
      </w:pPr>
    </w:p>
    <w:p w14:paraId="04A0428B" w14:textId="77777777" w:rsidR="008F78B2" w:rsidRDefault="008F78B2" w:rsidP="008F78B2">
      <w:bookmarkStart w:id="917" w:name="_Tabla_de_monedas"/>
      <w:bookmarkEnd w:id="917"/>
    </w:p>
    <w:p w14:paraId="13259202" w14:textId="77777777" w:rsidR="00073CEE" w:rsidRPr="00073CEE" w:rsidRDefault="00073CEE" w:rsidP="00247695">
      <w:pPr>
        <w:pStyle w:val="Ttulo2"/>
        <w:numPr>
          <w:ilvl w:val="1"/>
          <w:numId w:val="497"/>
        </w:numPr>
      </w:pPr>
      <w:bookmarkStart w:id="918" w:name="_Tabla_de_monedas_1"/>
      <w:bookmarkStart w:id="919" w:name="_Toc136255563"/>
      <w:bookmarkEnd w:id="918"/>
      <w:r>
        <w:t>Tabla de monedas</w:t>
      </w:r>
      <w:bookmarkEnd w:id="919"/>
    </w:p>
    <w:p w14:paraId="235F2375" w14:textId="77777777" w:rsidR="00073CEE" w:rsidRDefault="00073CEE" w:rsidP="00F6272A"/>
    <w:tbl>
      <w:tblPr>
        <w:tblStyle w:val="Cuadrculadetabla2"/>
        <w:tblW w:w="10064" w:type="dxa"/>
        <w:tblInd w:w="2093" w:type="dxa"/>
        <w:tblBorders>
          <w:bottom w:val="single" w:sz="4" w:space="0" w:color="auto"/>
          <w:insideH w:val="single" w:sz="4" w:space="0" w:color="auto"/>
          <w:insideV w:val="none" w:sz="0" w:space="0" w:color="auto"/>
        </w:tblBorders>
        <w:tblLook w:val="04A0" w:firstRow="1" w:lastRow="0" w:firstColumn="1" w:lastColumn="0" w:noHBand="0" w:noVBand="1"/>
      </w:tblPr>
      <w:tblGrid>
        <w:gridCol w:w="2812"/>
        <w:gridCol w:w="3859"/>
        <w:gridCol w:w="1348"/>
        <w:gridCol w:w="2045"/>
      </w:tblGrid>
      <w:tr w:rsidR="00073CEE" w:rsidRPr="00073CEE" w14:paraId="59CCAA9D" w14:textId="77777777" w:rsidTr="00E00FF3">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2812" w:type="dxa"/>
            <w:shd w:val="clear" w:color="auto" w:fill="4F81BD" w:themeFill="accent1"/>
            <w:noWrap/>
            <w:vAlign w:val="center"/>
            <w:hideMark/>
          </w:tcPr>
          <w:p w14:paraId="13DFF2FC" w14:textId="77777777" w:rsidR="00073CEE" w:rsidRPr="0062681E" w:rsidRDefault="00073CEE" w:rsidP="00E00FF3">
            <w:pPr>
              <w:jc w:val="center"/>
              <w:rPr>
                <w:rFonts w:asciiTheme="majorHAnsi" w:eastAsia="Calibri" w:hAnsiTheme="majorHAnsi" w:cs="Arial"/>
                <w:b w:val="0"/>
                <w:bCs w:val="0"/>
                <w:color w:val="FFFFFF"/>
                <w:szCs w:val="20"/>
                <w:lang w:val="en-US" w:eastAsia="en-US"/>
              </w:rPr>
            </w:pPr>
            <w:r w:rsidRPr="0062681E">
              <w:rPr>
                <w:rFonts w:asciiTheme="majorHAnsi" w:eastAsia="Calibri" w:hAnsiTheme="majorHAnsi" w:cs="Arial"/>
                <w:b w:val="0"/>
                <w:bCs w:val="0"/>
                <w:color w:val="FFFFFF"/>
                <w:szCs w:val="20"/>
                <w:lang w:val="en-US" w:eastAsia="en-US"/>
              </w:rPr>
              <w:t>País</w:t>
            </w:r>
          </w:p>
        </w:tc>
        <w:tc>
          <w:tcPr>
            <w:tcW w:w="3859" w:type="dxa"/>
            <w:shd w:val="clear" w:color="auto" w:fill="4F81BD" w:themeFill="accent1"/>
            <w:noWrap/>
            <w:vAlign w:val="center"/>
            <w:hideMark/>
          </w:tcPr>
          <w:p w14:paraId="117958DC" w14:textId="77777777" w:rsidR="00073CEE" w:rsidRPr="0062681E" w:rsidRDefault="00073CEE" w:rsidP="00E00FF3">
            <w:pPr>
              <w:jc w:val="center"/>
              <w:cnfStyle w:val="100000000000" w:firstRow="1" w:lastRow="0" w:firstColumn="0" w:lastColumn="0" w:oddVBand="0" w:evenVBand="0" w:oddHBand="0" w:evenHBand="0" w:firstRowFirstColumn="0" w:firstRowLastColumn="0" w:lastRowFirstColumn="0" w:lastRowLastColumn="0"/>
              <w:rPr>
                <w:rFonts w:asciiTheme="majorHAnsi" w:eastAsia="Calibri" w:hAnsiTheme="majorHAnsi" w:cs="Arial"/>
                <w:b w:val="0"/>
                <w:bCs w:val="0"/>
                <w:color w:val="FFFFFF"/>
                <w:szCs w:val="20"/>
                <w:lang w:val="en-US" w:eastAsia="en-US"/>
              </w:rPr>
            </w:pPr>
            <w:r w:rsidRPr="0062681E">
              <w:rPr>
                <w:rFonts w:asciiTheme="majorHAnsi" w:eastAsia="Calibri" w:hAnsiTheme="majorHAnsi" w:cs="Arial"/>
                <w:b w:val="0"/>
                <w:bCs w:val="0"/>
                <w:color w:val="FFFFFF"/>
                <w:szCs w:val="20"/>
                <w:lang w:val="en-US" w:eastAsia="en-US"/>
              </w:rPr>
              <w:t>Nombre de la Moneda</w:t>
            </w:r>
          </w:p>
        </w:tc>
        <w:tc>
          <w:tcPr>
            <w:tcW w:w="1348" w:type="dxa"/>
            <w:shd w:val="clear" w:color="auto" w:fill="4F81BD" w:themeFill="accent1"/>
            <w:noWrap/>
            <w:vAlign w:val="center"/>
            <w:hideMark/>
          </w:tcPr>
          <w:p w14:paraId="7752A2F2" w14:textId="77777777" w:rsidR="00073CEE" w:rsidRPr="0062681E" w:rsidRDefault="00073CEE" w:rsidP="00E00FF3">
            <w:pPr>
              <w:jc w:val="center"/>
              <w:cnfStyle w:val="100000000000" w:firstRow="1" w:lastRow="0" w:firstColumn="0" w:lastColumn="0" w:oddVBand="0" w:evenVBand="0" w:oddHBand="0" w:evenHBand="0" w:firstRowFirstColumn="0" w:firstRowLastColumn="0" w:lastRowFirstColumn="0" w:lastRowLastColumn="0"/>
              <w:rPr>
                <w:rFonts w:asciiTheme="majorHAnsi" w:eastAsia="Calibri" w:hAnsiTheme="majorHAnsi" w:cs="Arial"/>
                <w:b w:val="0"/>
                <w:bCs w:val="0"/>
                <w:color w:val="FFFFFF"/>
                <w:szCs w:val="20"/>
                <w:lang w:val="en-US" w:eastAsia="en-US"/>
              </w:rPr>
            </w:pPr>
            <w:r w:rsidRPr="0062681E">
              <w:rPr>
                <w:rFonts w:asciiTheme="majorHAnsi" w:eastAsia="Calibri" w:hAnsiTheme="majorHAnsi" w:cs="Arial"/>
                <w:b w:val="0"/>
                <w:bCs w:val="0"/>
                <w:color w:val="FFFFFF"/>
                <w:szCs w:val="20"/>
                <w:lang w:val="en-US" w:eastAsia="en-US"/>
              </w:rPr>
              <w:t>Código de Moneda</w:t>
            </w:r>
          </w:p>
        </w:tc>
        <w:tc>
          <w:tcPr>
            <w:tcW w:w="2045" w:type="dxa"/>
            <w:shd w:val="clear" w:color="auto" w:fill="4F81BD" w:themeFill="accent1"/>
            <w:noWrap/>
            <w:vAlign w:val="center"/>
            <w:hideMark/>
          </w:tcPr>
          <w:p w14:paraId="38421281" w14:textId="77777777" w:rsidR="00073CEE" w:rsidRPr="0062681E" w:rsidRDefault="00073CEE" w:rsidP="00E00FF3">
            <w:pPr>
              <w:jc w:val="center"/>
              <w:cnfStyle w:val="100000000000" w:firstRow="1" w:lastRow="0" w:firstColumn="0" w:lastColumn="0" w:oddVBand="0" w:evenVBand="0" w:oddHBand="0" w:evenHBand="0" w:firstRowFirstColumn="0" w:firstRowLastColumn="0" w:lastRowFirstColumn="0" w:lastRowLastColumn="0"/>
              <w:rPr>
                <w:rFonts w:asciiTheme="majorHAnsi" w:eastAsia="Calibri" w:hAnsiTheme="majorHAnsi" w:cs="Arial"/>
                <w:b w:val="0"/>
                <w:bCs w:val="0"/>
                <w:color w:val="FFFFFF"/>
                <w:szCs w:val="20"/>
                <w:lang w:val="en-US" w:eastAsia="en-US"/>
              </w:rPr>
            </w:pPr>
            <w:r w:rsidRPr="0062681E">
              <w:rPr>
                <w:rFonts w:asciiTheme="majorHAnsi" w:eastAsia="Calibri" w:hAnsiTheme="majorHAnsi" w:cs="Arial"/>
                <w:b w:val="0"/>
                <w:bCs w:val="0"/>
                <w:color w:val="FFFFFF"/>
                <w:szCs w:val="20"/>
                <w:lang w:val="en-US" w:eastAsia="en-US"/>
              </w:rPr>
              <w:t>Código de nacionalidad</w:t>
            </w:r>
          </w:p>
        </w:tc>
      </w:tr>
      <w:tr w:rsidR="00073CEE" w:rsidRPr="00073CEE" w14:paraId="6AC6013B"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BBA3B6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AFGHANISTAN </w:t>
            </w:r>
          </w:p>
        </w:tc>
        <w:tc>
          <w:tcPr>
            <w:tcW w:w="3859" w:type="dxa"/>
            <w:noWrap/>
            <w:hideMark/>
          </w:tcPr>
          <w:p w14:paraId="5284B2C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Afghani </w:t>
            </w:r>
          </w:p>
        </w:tc>
        <w:tc>
          <w:tcPr>
            <w:tcW w:w="1348" w:type="dxa"/>
            <w:noWrap/>
            <w:hideMark/>
          </w:tcPr>
          <w:p w14:paraId="47CA90F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AFN</w:t>
            </w:r>
          </w:p>
        </w:tc>
        <w:tc>
          <w:tcPr>
            <w:tcW w:w="2045" w:type="dxa"/>
            <w:noWrap/>
            <w:hideMark/>
          </w:tcPr>
          <w:p w14:paraId="41295C4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971</w:t>
            </w:r>
          </w:p>
        </w:tc>
      </w:tr>
      <w:tr w:rsidR="00073CEE" w:rsidRPr="00073CEE" w14:paraId="1564DBB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92A34C9"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ÅLAND ISLANDS </w:t>
            </w:r>
          </w:p>
        </w:tc>
        <w:tc>
          <w:tcPr>
            <w:tcW w:w="3859" w:type="dxa"/>
            <w:noWrap/>
            <w:hideMark/>
          </w:tcPr>
          <w:p w14:paraId="7337E2B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4200EB8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3857A51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5F504F0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94DC116"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ALBANIA </w:t>
            </w:r>
          </w:p>
        </w:tc>
        <w:tc>
          <w:tcPr>
            <w:tcW w:w="3859" w:type="dxa"/>
            <w:noWrap/>
            <w:hideMark/>
          </w:tcPr>
          <w:p w14:paraId="16F55F6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Lek </w:t>
            </w:r>
          </w:p>
        </w:tc>
        <w:tc>
          <w:tcPr>
            <w:tcW w:w="1348" w:type="dxa"/>
            <w:noWrap/>
            <w:hideMark/>
          </w:tcPr>
          <w:p w14:paraId="5E58E5C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ALL</w:t>
            </w:r>
          </w:p>
        </w:tc>
        <w:tc>
          <w:tcPr>
            <w:tcW w:w="2045" w:type="dxa"/>
            <w:noWrap/>
            <w:hideMark/>
          </w:tcPr>
          <w:p w14:paraId="1373DF7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w:t>
            </w:r>
          </w:p>
        </w:tc>
      </w:tr>
      <w:tr w:rsidR="00073CEE" w:rsidRPr="00073CEE" w14:paraId="1802451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6F4192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ALGERIA </w:t>
            </w:r>
          </w:p>
        </w:tc>
        <w:tc>
          <w:tcPr>
            <w:tcW w:w="3859" w:type="dxa"/>
            <w:noWrap/>
            <w:hideMark/>
          </w:tcPr>
          <w:p w14:paraId="7D76D38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Algerian Dinar </w:t>
            </w:r>
          </w:p>
        </w:tc>
        <w:tc>
          <w:tcPr>
            <w:tcW w:w="1348" w:type="dxa"/>
            <w:noWrap/>
            <w:hideMark/>
          </w:tcPr>
          <w:p w14:paraId="529E99E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DZD</w:t>
            </w:r>
          </w:p>
        </w:tc>
        <w:tc>
          <w:tcPr>
            <w:tcW w:w="2045" w:type="dxa"/>
            <w:noWrap/>
            <w:hideMark/>
          </w:tcPr>
          <w:p w14:paraId="2982BFB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12</w:t>
            </w:r>
          </w:p>
        </w:tc>
      </w:tr>
      <w:tr w:rsidR="00073CEE" w:rsidRPr="00073CEE" w14:paraId="2D73486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A21939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AMERICAN SAMOA </w:t>
            </w:r>
          </w:p>
        </w:tc>
        <w:tc>
          <w:tcPr>
            <w:tcW w:w="3859" w:type="dxa"/>
            <w:noWrap/>
            <w:hideMark/>
          </w:tcPr>
          <w:p w14:paraId="6527FAF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US Dollar </w:t>
            </w:r>
          </w:p>
        </w:tc>
        <w:tc>
          <w:tcPr>
            <w:tcW w:w="1348" w:type="dxa"/>
            <w:noWrap/>
            <w:hideMark/>
          </w:tcPr>
          <w:p w14:paraId="49D2EFC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USD</w:t>
            </w:r>
          </w:p>
        </w:tc>
        <w:tc>
          <w:tcPr>
            <w:tcW w:w="2045" w:type="dxa"/>
            <w:noWrap/>
            <w:hideMark/>
          </w:tcPr>
          <w:p w14:paraId="3C4490C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840</w:t>
            </w:r>
          </w:p>
        </w:tc>
      </w:tr>
      <w:tr w:rsidR="00073CEE" w:rsidRPr="00073CEE" w14:paraId="49BA673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AADB25F"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ANDORRA </w:t>
            </w:r>
          </w:p>
        </w:tc>
        <w:tc>
          <w:tcPr>
            <w:tcW w:w="3859" w:type="dxa"/>
            <w:noWrap/>
            <w:hideMark/>
          </w:tcPr>
          <w:p w14:paraId="34A0B24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13E3A6A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1F7E421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0A80EB0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F1764C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ANGOLA </w:t>
            </w:r>
          </w:p>
        </w:tc>
        <w:tc>
          <w:tcPr>
            <w:tcW w:w="3859" w:type="dxa"/>
            <w:noWrap/>
            <w:hideMark/>
          </w:tcPr>
          <w:p w14:paraId="0F82FDE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Kwanza </w:t>
            </w:r>
          </w:p>
        </w:tc>
        <w:tc>
          <w:tcPr>
            <w:tcW w:w="1348" w:type="dxa"/>
            <w:noWrap/>
            <w:hideMark/>
          </w:tcPr>
          <w:p w14:paraId="2F53D3F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AOA</w:t>
            </w:r>
          </w:p>
        </w:tc>
        <w:tc>
          <w:tcPr>
            <w:tcW w:w="2045" w:type="dxa"/>
            <w:noWrap/>
            <w:hideMark/>
          </w:tcPr>
          <w:p w14:paraId="3DF8BD3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973</w:t>
            </w:r>
          </w:p>
        </w:tc>
      </w:tr>
      <w:tr w:rsidR="00073CEE" w:rsidRPr="00073CEE" w14:paraId="5DCFDF0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EC5873F"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ANGUILLA </w:t>
            </w:r>
          </w:p>
        </w:tc>
        <w:tc>
          <w:tcPr>
            <w:tcW w:w="3859" w:type="dxa"/>
            <w:noWrap/>
            <w:hideMark/>
          </w:tcPr>
          <w:p w14:paraId="4AE2409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East Caribbean Dollar </w:t>
            </w:r>
          </w:p>
        </w:tc>
        <w:tc>
          <w:tcPr>
            <w:tcW w:w="1348" w:type="dxa"/>
            <w:noWrap/>
            <w:hideMark/>
          </w:tcPr>
          <w:p w14:paraId="64D4F6B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XCD</w:t>
            </w:r>
          </w:p>
        </w:tc>
        <w:tc>
          <w:tcPr>
            <w:tcW w:w="2045" w:type="dxa"/>
            <w:noWrap/>
            <w:hideMark/>
          </w:tcPr>
          <w:p w14:paraId="590988B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951</w:t>
            </w:r>
          </w:p>
        </w:tc>
      </w:tr>
      <w:tr w:rsidR="00073CEE" w:rsidRPr="00073CEE" w14:paraId="7C0C7B6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AACE37F"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ANTIGUA AND BARBUDA </w:t>
            </w:r>
          </w:p>
        </w:tc>
        <w:tc>
          <w:tcPr>
            <w:tcW w:w="3859" w:type="dxa"/>
            <w:noWrap/>
            <w:hideMark/>
          </w:tcPr>
          <w:p w14:paraId="25A0369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East Caribbean Dollar </w:t>
            </w:r>
          </w:p>
        </w:tc>
        <w:tc>
          <w:tcPr>
            <w:tcW w:w="1348" w:type="dxa"/>
            <w:noWrap/>
            <w:hideMark/>
          </w:tcPr>
          <w:p w14:paraId="0E5ADBD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XCD</w:t>
            </w:r>
          </w:p>
        </w:tc>
        <w:tc>
          <w:tcPr>
            <w:tcW w:w="2045" w:type="dxa"/>
            <w:noWrap/>
            <w:hideMark/>
          </w:tcPr>
          <w:p w14:paraId="4EB11F5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951</w:t>
            </w:r>
          </w:p>
        </w:tc>
      </w:tr>
      <w:tr w:rsidR="00073CEE" w:rsidRPr="00073CEE" w14:paraId="694FA472"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5E7626F"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ARGENTINA </w:t>
            </w:r>
          </w:p>
        </w:tc>
        <w:tc>
          <w:tcPr>
            <w:tcW w:w="3859" w:type="dxa"/>
            <w:noWrap/>
            <w:hideMark/>
          </w:tcPr>
          <w:p w14:paraId="18B7F66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Argentine Peso </w:t>
            </w:r>
          </w:p>
        </w:tc>
        <w:tc>
          <w:tcPr>
            <w:tcW w:w="1348" w:type="dxa"/>
            <w:noWrap/>
            <w:hideMark/>
          </w:tcPr>
          <w:p w14:paraId="647451C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ARS</w:t>
            </w:r>
          </w:p>
        </w:tc>
        <w:tc>
          <w:tcPr>
            <w:tcW w:w="2045" w:type="dxa"/>
            <w:noWrap/>
            <w:hideMark/>
          </w:tcPr>
          <w:p w14:paraId="5D71943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32</w:t>
            </w:r>
          </w:p>
        </w:tc>
      </w:tr>
      <w:tr w:rsidR="00073CEE" w:rsidRPr="00073CEE" w14:paraId="3D418A8F"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F649889"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ARMENIA </w:t>
            </w:r>
          </w:p>
        </w:tc>
        <w:tc>
          <w:tcPr>
            <w:tcW w:w="3859" w:type="dxa"/>
            <w:noWrap/>
            <w:hideMark/>
          </w:tcPr>
          <w:p w14:paraId="413C818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Armenian Dram </w:t>
            </w:r>
          </w:p>
        </w:tc>
        <w:tc>
          <w:tcPr>
            <w:tcW w:w="1348" w:type="dxa"/>
            <w:noWrap/>
            <w:hideMark/>
          </w:tcPr>
          <w:p w14:paraId="494310D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AMD</w:t>
            </w:r>
          </w:p>
        </w:tc>
        <w:tc>
          <w:tcPr>
            <w:tcW w:w="2045" w:type="dxa"/>
            <w:noWrap/>
            <w:hideMark/>
          </w:tcPr>
          <w:p w14:paraId="2CEA8D7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51</w:t>
            </w:r>
          </w:p>
        </w:tc>
      </w:tr>
      <w:tr w:rsidR="00073CEE" w:rsidRPr="00073CEE" w14:paraId="5582DA6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66D6D9D"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ARUBA </w:t>
            </w:r>
          </w:p>
        </w:tc>
        <w:tc>
          <w:tcPr>
            <w:tcW w:w="3859" w:type="dxa"/>
            <w:noWrap/>
            <w:hideMark/>
          </w:tcPr>
          <w:p w14:paraId="7F12D57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Aruban Guilder </w:t>
            </w:r>
          </w:p>
        </w:tc>
        <w:tc>
          <w:tcPr>
            <w:tcW w:w="1348" w:type="dxa"/>
            <w:noWrap/>
            <w:hideMark/>
          </w:tcPr>
          <w:p w14:paraId="1093D6E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AWG</w:t>
            </w:r>
          </w:p>
        </w:tc>
        <w:tc>
          <w:tcPr>
            <w:tcW w:w="2045" w:type="dxa"/>
            <w:noWrap/>
            <w:hideMark/>
          </w:tcPr>
          <w:p w14:paraId="12A816E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533</w:t>
            </w:r>
          </w:p>
        </w:tc>
      </w:tr>
      <w:tr w:rsidR="00073CEE" w:rsidRPr="00073CEE" w14:paraId="1A52A88F"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802913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lastRenderedPageBreak/>
              <w:t xml:space="preserve">AUSTRALIA </w:t>
            </w:r>
          </w:p>
        </w:tc>
        <w:tc>
          <w:tcPr>
            <w:tcW w:w="3859" w:type="dxa"/>
            <w:noWrap/>
            <w:hideMark/>
          </w:tcPr>
          <w:p w14:paraId="358AC4D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Australian Dollar </w:t>
            </w:r>
          </w:p>
        </w:tc>
        <w:tc>
          <w:tcPr>
            <w:tcW w:w="1348" w:type="dxa"/>
            <w:noWrap/>
            <w:hideMark/>
          </w:tcPr>
          <w:p w14:paraId="27AEA40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AUD</w:t>
            </w:r>
          </w:p>
        </w:tc>
        <w:tc>
          <w:tcPr>
            <w:tcW w:w="2045" w:type="dxa"/>
            <w:noWrap/>
            <w:hideMark/>
          </w:tcPr>
          <w:p w14:paraId="71D8842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36</w:t>
            </w:r>
          </w:p>
        </w:tc>
      </w:tr>
      <w:tr w:rsidR="00073CEE" w:rsidRPr="00073CEE" w14:paraId="695AD70B"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0192813"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AUSTRIA </w:t>
            </w:r>
          </w:p>
        </w:tc>
        <w:tc>
          <w:tcPr>
            <w:tcW w:w="3859" w:type="dxa"/>
            <w:noWrap/>
            <w:hideMark/>
          </w:tcPr>
          <w:p w14:paraId="10234E9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358B1A6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34818F1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73FAE65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CF8A699"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AZERBAIJAN </w:t>
            </w:r>
          </w:p>
        </w:tc>
        <w:tc>
          <w:tcPr>
            <w:tcW w:w="3859" w:type="dxa"/>
            <w:noWrap/>
            <w:hideMark/>
          </w:tcPr>
          <w:p w14:paraId="4A1C211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Azerbaijanian Manat </w:t>
            </w:r>
          </w:p>
        </w:tc>
        <w:tc>
          <w:tcPr>
            <w:tcW w:w="1348" w:type="dxa"/>
            <w:noWrap/>
            <w:hideMark/>
          </w:tcPr>
          <w:p w14:paraId="342F0DB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AZN</w:t>
            </w:r>
          </w:p>
        </w:tc>
        <w:tc>
          <w:tcPr>
            <w:tcW w:w="2045" w:type="dxa"/>
            <w:noWrap/>
            <w:hideMark/>
          </w:tcPr>
          <w:p w14:paraId="0C2EA19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944</w:t>
            </w:r>
          </w:p>
        </w:tc>
      </w:tr>
      <w:tr w:rsidR="00073CEE" w:rsidRPr="00073CEE" w14:paraId="0C82200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B637D6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BAHAMAS </w:t>
            </w:r>
          </w:p>
        </w:tc>
        <w:tc>
          <w:tcPr>
            <w:tcW w:w="3859" w:type="dxa"/>
            <w:noWrap/>
            <w:hideMark/>
          </w:tcPr>
          <w:p w14:paraId="32CFDF7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Bahamian Dollar </w:t>
            </w:r>
          </w:p>
        </w:tc>
        <w:tc>
          <w:tcPr>
            <w:tcW w:w="1348" w:type="dxa"/>
            <w:noWrap/>
            <w:hideMark/>
          </w:tcPr>
          <w:p w14:paraId="6BBCD7D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BSD</w:t>
            </w:r>
          </w:p>
        </w:tc>
        <w:tc>
          <w:tcPr>
            <w:tcW w:w="2045" w:type="dxa"/>
            <w:noWrap/>
            <w:hideMark/>
          </w:tcPr>
          <w:p w14:paraId="46B0ED0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44</w:t>
            </w:r>
          </w:p>
        </w:tc>
      </w:tr>
      <w:tr w:rsidR="00073CEE" w:rsidRPr="00073CEE" w14:paraId="1C4DB7D5"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7146BE2"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BAHRAIN </w:t>
            </w:r>
          </w:p>
        </w:tc>
        <w:tc>
          <w:tcPr>
            <w:tcW w:w="3859" w:type="dxa"/>
            <w:noWrap/>
            <w:hideMark/>
          </w:tcPr>
          <w:p w14:paraId="657BC32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Bahraini Dinar </w:t>
            </w:r>
          </w:p>
        </w:tc>
        <w:tc>
          <w:tcPr>
            <w:tcW w:w="1348" w:type="dxa"/>
            <w:noWrap/>
            <w:hideMark/>
          </w:tcPr>
          <w:p w14:paraId="57FA60F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BHD</w:t>
            </w:r>
          </w:p>
        </w:tc>
        <w:tc>
          <w:tcPr>
            <w:tcW w:w="2045" w:type="dxa"/>
            <w:noWrap/>
            <w:hideMark/>
          </w:tcPr>
          <w:p w14:paraId="3B67E87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48</w:t>
            </w:r>
          </w:p>
        </w:tc>
      </w:tr>
      <w:tr w:rsidR="00073CEE" w:rsidRPr="00073CEE" w14:paraId="1058BD8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C922C5C"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BANGLADESH </w:t>
            </w:r>
          </w:p>
        </w:tc>
        <w:tc>
          <w:tcPr>
            <w:tcW w:w="3859" w:type="dxa"/>
            <w:noWrap/>
            <w:hideMark/>
          </w:tcPr>
          <w:p w14:paraId="3EBCB84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Taka </w:t>
            </w:r>
          </w:p>
        </w:tc>
        <w:tc>
          <w:tcPr>
            <w:tcW w:w="1348" w:type="dxa"/>
            <w:noWrap/>
            <w:hideMark/>
          </w:tcPr>
          <w:p w14:paraId="68F6B3E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BDT</w:t>
            </w:r>
          </w:p>
        </w:tc>
        <w:tc>
          <w:tcPr>
            <w:tcW w:w="2045" w:type="dxa"/>
            <w:noWrap/>
            <w:hideMark/>
          </w:tcPr>
          <w:p w14:paraId="5B6016D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50</w:t>
            </w:r>
          </w:p>
        </w:tc>
      </w:tr>
      <w:tr w:rsidR="00073CEE" w:rsidRPr="00073CEE" w14:paraId="1899F2F6"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76B96D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BARBADOS </w:t>
            </w:r>
          </w:p>
        </w:tc>
        <w:tc>
          <w:tcPr>
            <w:tcW w:w="3859" w:type="dxa"/>
            <w:noWrap/>
            <w:hideMark/>
          </w:tcPr>
          <w:p w14:paraId="3586BC2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Barbados Dollar </w:t>
            </w:r>
          </w:p>
        </w:tc>
        <w:tc>
          <w:tcPr>
            <w:tcW w:w="1348" w:type="dxa"/>
            <w:noWrap/>
            <w:hideMark/>
          </w:tcPr>
          <w:p w14:paraId="0CECFC4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BBD</w:t>
            </w:r>
          </w:p>
        </w:tc>
        <w:tc>
          <w:tcPr>
            <w:tcW w:w="2045" w:type="dxa"/>
            <w:noWrap/>
            <w:hideMark/>
          </w:tcPr>
          <w:p w14:paraId="7A97475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52</w:t>
            </w:r>
          </w:p>
        </w:tc>
      </w:tr>
      <w:tr w:rsidR="00073CEE" w:rsidRPr="00073CEE" w14:paraId="2D9CC714"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50A8D20"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BELARUS </w:t>
            </w:r>
          </w:p>
        </w:tc>
        <w:tc>
          <w:tcPr>
            <w:tcW w:w="3859" w:type="dxa"/>
            <w:noWrap/>
            <w:hideMark/>
          </w:tcPr>
          <w:p w14:paraId="60D4E29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Belarussian Ruble </w:t>
            </w:r>
          </w:p>
        </w:tc>
        <w:tc>
          <w:tcPr>
            <w:tcW w:w="1348" w:type="dxa"/>
            <w:noWrap/>
            <w:hideMark/>
          </w:tcPr>
          <w:p w14:paraId="620565C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BYR</w:t>
            </w:r>
          </w:p>
        </w:tc>
        <w:tc>
          <w:tcPr>
            <w:tcW w:w="2045" w:type="dxa"/>
            <w:noWrap/>
            <w:hideMark/>
          </w:tcPr>
          <w:p w14:paraId="041ED34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974</w:t>
            </w:r>
          </w:p>
        </w:tc>
      </w:tr>
      <w:tr w:rsidR="00073CEE" w:rsidRPr="00073CEE" w14:paraId="5A39DE0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28E1424"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BELGIUM </w:t>
            </w:r>
          </w:p>
        </w:tc>
        <w:tc>
          <w:tcPr>
            <w:tcW w:w="3859" w:type="dxa"/>
            <w:noWrap/>
            <w:hideMark/>
          </w:tcPr>
          <w:p w14:paraId="4FA7AD0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6EA5BA6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66EE2CC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0AD3F36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907DB2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BELIZE </w:t>
            </w:r>
          </w:p>
        </w:tc>
        <w:tc>
          <w:tcPr>
            <w:tcW w:w="3859" w:type="dxa"/>
            <w:noWrap/>
            <w:hideMark/>
          </w:tcPr>
          <w:p w14:paraId="3D6E755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Belize Dollar </w:t>
            </w:r>
          </w:p>
        </w:tc>
        <w:tc>
          <w:tcPr>
            <w:tcW w:w="1348" w:type="dxa"/>
            <w:noWrap/>
            <w:hideMark/>
          </w:tcPr>
          <w:p w14:paraId="5198DAF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BZD</w:t>
            </w:r>
          </w:p>
        </w:tc>
        <w:tc>
          <w:tcPr>
            <w:tcW w:w="2045" w:type="dxa"/>
            <w:noWrap/>
            <w:hideMark/>
          </w:tcPr>
          <w:p w14:paraId="7015AE7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w:t>
            </w:r>
          </w:p>
        </w:tc>
      </w:tr>
      <w:tr w:rsidR="00073CEE" w:rsidRPr="00073CEE" w14:paraId="7119D38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02DE2AF"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BENIN </w:t>
            </w:r>
          </w:p>
        </w:tc>
        <w:tc>
          <w:tcPr>
            <w:tcW w:w="3859" w:type="dxa"/>
            <w:noWrap/>
            <w:hideMark/>
          </w:tcPr>
          <w:p w14:paraId="7B5DF763" w14:textId="77777777" w:rsidR="00073CEE" w:rsidRPr="0062681E" w:rsidRDefault="00000000"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hyperlink r:id="rId106" w:anchor="franc-cfa-bceao" w:tooltip="† Franc CFA - BCEAO" w:history="1">
              <w:r w:rsidR="00073CEE" w:rsidRPr="0062681E">
                <w:rPr>
                  <w:rFonts w:asciiTheme="majorHAnsi" w:hAnsiTheme="majorHAnsi" w:cstheme="minorHAnsi"/>
                  <w:color w:val="000000"/>
                </w:rPr>
                <w:t xml:space="preserve">CFA Franc BCEAO † </w:t>
              </w:r>
            </w:hyperlink>
          </w:p>
        </w:tc>
        <w:tc>
          <w:tcPr>
            <w:tcW w:w="1348" w:type="dxa"/>
            <w:noWrap/>
            <w:hideMark/>
          </w:tcPr>
          <w:p w14:paraId="5EE88A6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XOF</w:t>
            </w:r>
          </w:p>
        </w:tc>
        <w:tc>
          <w:tcPr>
            <w:tcW w:w="2045" w:type="dxa"/>
            <w:noWrap/>
            <w:hideMark/>
          </w:tcPr>
          <w:p w14:paraId="1A134A6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952</w:t>
            </w:r>
          </w:p>
        </w:tc>
      </w:tr>
      <w:tr w:rsidR="00073CEE" w:rsidRPr="00073CEE" w14:paraId="4ABEBDD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6D44C1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BERMUDA </w:t>
            </w:r>
          </w:p>
        </w:tc>
        <w:tc>
          <w:tcPr>
            <w:tcW w:w="3859" w:type="dxa"/>
            <w:noWrap/>
            <w:hideMark/>
          </w:tcPr>
          <w:p w14:paraId="1977DFC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lang w:val="en-US"/>
              </w:rPr>
              <w:t>Bermudian Dollar</w:t>
            </w:r>
          </w:p>
        </w:tc>
        <w:tc>
          <w:tcPr>
            <w:tcW w:w="1348" w:type="dxa"/>
            <w:noWrap/>
            <w:hideMark/>
          </w:tcPr>
          <w:p w14:paraId="26D1A65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BMD</w:t>
            </w:r>
          </w:p>
        </w:tc>
        <w:tc>
          <w:tcPr>
            <w:tcW w:w="2045" w:type="dxa"/>
            <w:noWrap/>
            <w:hideMark/>
          </w:tcPr>
          <w:p w14:paraId="53E6726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60</w:t>
            </w:r>
          </w:p>
        </w:tc>
      </w:tr>
      <w:tr w:rsidR="00073CEE" w:rsidRPr="00073CEE" w14:paraId="3D1B728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286C432"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BHUTAN </w:t>
            </w:r>
          </w:p>
        </w:tc>
        <w:tc>
          <w:tcPr>
            <w:tcW w:w="3859" w:type="dxa"/>
            <w:noWrap/>
            <w:hideMark/>
          </w:tcPr>
          <w:p w14:paraId="57215DC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Indian Rupee</w:t>
            </w:r>
          </w:p>
        </w:tc>
        <w:tc>
          <w:tcPr>
            <w:tcW w:w="1348" w:type="dxa"/>
            <w:noWrap/>
            <w:hideMark/>
          </w:tcPr>
          <w:p w14:paraId="361743D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INR</w:t>
            </w:r>
          </w:p>
        </w:tc>
        <w:tc>
          <w:tcPr>
            <w:tcW w:w="2045" w:type="dxa"/>
            <w:noWrap/>
            <w:hideMark/>
          </w:tcPr>
          <w:p w14:paraId="3592001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356</w:t>
            </w:r>
          </w:p>
        </w:tc>
      </w:tr>
      <w:tr w:rsidR="00073CEE" w:rsidRPr="00073CEE" w14:paraId="1BB7CFCC"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104EFD8" w14:textId="77777777" w:rsidR="00073CEE" w:rsidRPr="0062681E" w:rsidRDefault="00073CEE" w:rsidP="00073CEE">
            <w:pPr>
              <w:rPr>
                <w:rFonts w:asciiTheme="majorHAnsi" w:hAnsiTheme="majorHAnsi" w:cstheme="minorHAnsi"/>
                <w:color w:val="000000"/>
                <w:sz w:val="16"/>
                <w:szCs w:val="16"/>
              </w:rPr>
            </w:pPr>
          </w:p>
        </w:tc>
        <w:tc>
          <w:tcPr>
            <w:tcW w:w="3859" w:type="dxa"/>
            <w:noWrap/>
            <w:hideMark/>
          </w:tcPr>
          <w:p w14:paraId="15720CA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Ngultrum </w:t>
            </w:r>
          </w:p>
        </w:tc>
        <w:tc>
          <w:tcPr>
            <w:tcW w:w="1348" w:type="dxa"/>
            <w:noWrap/>
            <w:hideMark/>
          </w:tcPr>
          <w:p w14:paraId="535C650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BTN</w:t>
            </w:r>
          </w:p>
        </w:tc>
        <w:tc>
          <w:tcPr>
            <w:tcW w:w="2045" w:type="dxa"/>
            <w:noWrap/>
            <w:hideMark/>
          </w:tcPr>
          <w:p w14:paraId="1A9D32F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64</w:t>
            </w:r>
          </w:p>
        </w:tc>
      </w:tr>
      <w:tr w:rsidR="00073CEE" w:rsidRPr="00073CEE" w14:paraId="5A4DB178"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5AB77D5"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BOLIVIA </w:t>
            </w:r>
          </w:p>
        </w:tc>
        <w:tc>
          <w:tcPr>
            <w:tcW w:w="3859" w:type="dxa"/>
            <w:noWrap/>
            <w:hideMark/>
          </w:tcPr>
          <w:p w14:paraId="4E21257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Boliviano</w:t>
            </w:r>
          </w:p>
        </w:tc>
        <w:tc>
          <w:tcPr>
            <w:tcW w:w="1348" w:type="dxa"/>
            <w:noWrap/>
            <w:hideMark/>
          </w:tcPr>
          <w:p w14:paraId="68A6D5B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BOB</w:t>
            </w:r>
          </w:p>
        </w:tc>
        <w:tc>
          <w:tcPr>
            <w:tcW w:w="2045" w:type="dxa"/>
            <w:noWrap/>
            <w:hideMark/>
          </w:tcPr>
          <w:p w14:paraId="6362A48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68</w:t>
            </w:r>
          </w:p>
        </w:tc>
      </w:tr>
      <w:tr w:rsidR="00073CEE" w:rsidRPr="00073CEE" w14:paraId="7F13B30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19E22CE" w14:textId="77777777" w:rsidR="00073CEE" w:rsidRPr="0062681E" w:rsidRDefault="00073CEE" w:rsidP="00073CEE">
            <w:pPr>
              <w:rPr>
                <w:rFonts w:asciiTheme="majorHAnsi" w:hAnsiTheme="majorHAnsi" w:cstheme="minorHAnsi"/>
                <w:color w:val="000000"/>
                <w:sz w:val="16"/>
                <w:szCs w:val="16"/>
              </w:rPr>
            </w:pPr>
          </w:p>
        </w:tc>
        <w:tc>
          <w:tcPr>
            <w:tcW w:w="3859" w:type="dxa"/>
            <w:noWrap/>
            <w:hideMark/>
          </w:tcPr>
          <w:p w14:paraId="5AAA2D5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Mvdol </w:t>
            </w:r>
          </w:p>
        </w:tc>
        <w:tc>
          <w:tcPr>
            <w:tcW w:w="1348" w:type="dxa"/>
            <w:noWrap/>
            <w:hideMark/>
          </w:tcPr>
          <w:p w14:paraId="4D9A9A8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BOV</w:t>
            </w:r>
          </w:p>
        </w:tc>
        <w:tc>
          <w:tcPr>
            <w:tcW w:w="2045" w:type="dxa"/>
            <w:noWrap/>
            <w:hideMark/>
          </w:tcPr>
          <w:p w14:paraId="3F2810A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984</w:t>
            </w:r>
          </w:p>
        </w:tc>
      </w:tr>
      <w:tr w:rsidR="00073CEE" w:rsidRPr="00073CEE" w14:paraId="1026B82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1C8F88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BOSNIA AND HERZEGOVINA </w:t>
            </w:r>
          </w:p>
        </w:tc>
        <w:tc>
          <w:tcPr>
            <w:tcW w:w="3859" w:type="dxa"/>
            <w:noWrap/>
            <w:hideMark/>
          </w:tcPr>
          <w:p w14:paraId="05F22D3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Convertible Marks </w:t>
            </w:r>
          </w:p>
        </w:tc>
        <w:tc>
          <w:tcPr>
            <w:tcW w:w="1348" w:type="dxa"/>
            <w:noWrap/>
            <w:hideMark/>
          </w:tcPr>
          <w:p w14:paraId="36BDE50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BAM</w:t>
            </w:r>
          </w:p>
        </w:tc>
        <w:tc>
          <w:tcPr>
            <w:tcW w:w="2045" w:type="dxa"/>
            <w:noWrap/>
            <w:hideMark/>
          </w:tcPr>
          <w:p w14:paraId="2E08516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977</w:t>
            </w:r>
          </w:p>
        </w:tc>
      </w:tr>
      <w:tr w:rsidR="00073CEE" w:rsidRPr="00073CEE" w14:paraId="1C43E85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8746A3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BOTSWANA </w:t>
            </w:r>
          </w:p>
        </w:tc>
        <w:tc>
          <w:tcPr>
            <w:tcW w:w="3859" w:type="dxa"/>
            <w:noWrap/>
            <w:hideMark/>
          </w:tcPr>
          <w:p w14:paraId="651ABD7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Pula </w:t>
            </w:r>
          </w:p>
        </w:tc>
        <w:tc>
          <w:tcPr>
            <w:tcW w:w="1348" w:type="dxa"/>
            <w:noWrap/>
            <w:hideMark/>
          </w:tcPr>
          <w:p w14:paraId="4DE2FB4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BWP</w:t>
            </w:r>
          </w:p>
        </w:tc>
        <w:tc>
          <w:tcPr>
            <w:tcW w:w="2045" w:type="dxa"/>
            <w:noWrap/>
            <w:hideMark/>
          </w:tcPr>
          <w:p w14:paraId="17CFDC5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72</w:t>
            </w:r>
          </w:p>
        </w:tc>
      </w:tr>
      <w:tr w:rsidR="00073CEE" w:rsidRPr="00073CEE" w14:paraId="413C1FF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43628ED"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BOUVET ISLAND </w:t>
            </w:r>
          </w:p>
        </w:tc>
        <w:tc>
          <w:tcPr>
            <w:tcW w:w="3859" w:type="dxa"/>
            <w:noWrap/>
            <w:hideMark/>
          </w:tcPr>
          <w:p w14:paraId="5CCCF09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Norwegian Krone </w:t>
            </w:r>
          </w:p>
        </w:tc>
        <w:tc>
          <w:tcPr>
            <w:tcW w:w="1348" w:type="dxa"/>
            <w:noWrap/>
            <w:hideMark/>
          </w:tcPr>
          <w:p w14:paraId="3D36279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NOK</w:t>
            </w:r>
          </w:p>
        </w:tc>
        <w:tc>
          <w:tcPr>
            <w:tcW w:w="2045" w:type="dxa"/>
            <w:noWrap/>
            <w:hideMark/>
          </w:tcPr>
          <w:p w14:paraId="6198E2A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578</w:t>
            </w:r>
          </w:p>
        </w:tc>
      </w:tr>
      <w:tr w:rsidR="00073CEE" w:rsidRPr="00073CEE" w14:paraId="7BF104A6"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AA35E3C"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BRAZIL </w:t>
            </w:r>
          </w:p>
        </w:tc>
        <w:tc>
          <w:tcPr>
            <w:tcW w:w="3859" w:type="dxa"/>
            <w:noWrap/>
            <w:hideMark/>
          </w:tcPr>
          <w:p w14:paraId="2863084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Brazilian Real </w:t>
            </w:r>
          </w:p>
        </w:tc>
        <w:tc>
          <w:tcPr>
            <w:tcW w:w="1348" w:type="dxa"/>
            <w:noWrap/>
            <w:hideMark/>
          </w:tcPr>
          <w:p w14:paraId="7A41558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BRL</w:t>
            </w:r>
          </w:p>
        </w:tc>
        <w:tc>
          <w:tcPr>
            <w:tcW w:w="2045" w:type="dxa"/>
            <w:noWrap/>
            <w:hideMark/>
          </w:tcPr>
          <w:p w14:paraId="377AC55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986</w:t>
            </w:r>
          </w:p>
        </w:tc>
      </w:tr>
      <w:tr w:rsidR="00073CEE" w:rsidRPr="00073CEE" w14:paraId="177F2A9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84C4C0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BRUNEI DARUSSALAM </w:t>
            </w:r>
          </w:p>
        </w:tc>
        <w:tc>
          <w:tcPr>
            <w:tcW w:w="3859" w:type="dxa"/>
            <w:noWrap/>
            <w:hideMark/>
          </w:tcPr>
          <w:p w14:paraId="520DFFA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Brunei Dollar </w:t>
            </w:r>
          </w:p>
        </w:tc>
        <w:tc>
          <w:tcPr>
            <w:tcW w:w="1348" w:type="dxa"/>
            <w:noWrap/>
            <w:hideMark/>
          </w:tcPr>
          <w:p w14:paraId="7E15E30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BND</w:t>
            </w:r>
          </w:p>
        </w:tc>
        <w:tc>
          <w:tcPr>
            <w:tcW w:w="2045" w:type="dxa"/>
            <w:noWrap/>
            <w:hideMark/>
          </w:tcPr>
          <w:p w14:paraId="28B3DF0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96</w:t>
            </w:r>
          </w:p>
        </w:tc>
      </w:tr>
      <w:tr w:rsidR="00073CEE" w:rsidRPr="00073CEE" w14:paraId="07C194F0"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492AF8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BULGARIA </w:t>
            </w:r>
          </w:p>
        </w:tc>
        <w:tc>
          <w:tcPr>
            <w:tcW w:w="3859" w:type="dxa"/>
            <w:noWrap/>
            <w:hideMark/>
          </w:tcPr>
          <w:p w14:paraId="0A65073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Bulgarian Lev </w:t>
            </w:r>
          </w:p>
        </w:tc>
        <w:tc>
          <w:tcPr>
            <w:tcW w:w="1348" w:type="dxa"/>
            <w:noWrap/>
            <w:hideMark/>
          </w:tcPr>
          <w:p w14:paraId="60D1B64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BGN</w:t>
            </w:r>
          </w:p>
        </w:tc>
        <w:tc>
          <w:tcPr>
            <w:tcW w:w="2045" w:type="dxa"/>
            <w:noWrap/>
            <w:hideMark/>
          </w:tcPr>
          <w:p w14:paraId="684A5C3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975</w:t>
            </w:r>
          </w:p>
        </w:tc>
      </w:tr>
      <w:tr w:rsidR="00073CEE" w:rsidRPr="00073CEE" w14:paraId="2E26D866"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87B6992"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BURKINA FASO </w:t>
            </w:r>
          </w:p>
        </w:tc>
        <w:tc>
          <w:tcPr>
            <w:tcW w:w="3859" w:type="dxa"/>
            <w:noWrap/>
            <w:hideMark/>
          </w:tcPr>
          <w:p w14:paraId="218DCA3A" w14:textId="77777777" w:rsidR="00073CEE" w:rsidRPr="0062681E" w:rsidRDefault="00000000"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hyperlink r:id="rId107" w:anchor="franc-cfa-bceao" w:tooltip="† Franc CFA - BCEAO" w:history="1">
              <w:r w:rsidR="00073CEE" w:rsidRPr="0062681E">
                <w:rPr>
                  <w:rFonts w:asciiTheme="majorHAnsi" w:hAnsiTheme="majorHAnsi" w:cstheme="minorHAnsi"/>
                  <w:color w:val="000000"/>
                </w:rPr>
                <w:t xml:space="preserve">CFA Franc BCEAO † </w:t>
              </w:r>
            </w:hyperlink>
          </w:p>
        </w:tc>
        <w:tc>
          <w:tcPr>
            <w:tcW w:w="1348" w:type="dxa"/>
            <w:noWrap/>
            <w:hideMark/>
          </w:tcPr>
          <w:p w14:paraId="5793D1C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XOF</w:t>
            </w:r>
          </w:p>
        </w:tc>
        <w:tc>
          <w:tcPr>
            <w:tcW w:w="2045" w:type="dxa"/>
            <w:noWrap/>
            <w:hideMark/>
          </w:tcPr>
          <w:p w14:paraId="5CE3E72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952</w:t>
            </w:r>
          </w:p>
        </w:tc>
      </w:tr>
      <w:tr w:rsidR="00073CEE" w:rsidRPr="00073CEE" w14:paraId="5083FD5B"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3487AC0"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BURUNDI </w:t>
            </w:r>
          </w:p>
        </w:tc>
        <w:tc>
          <w:tcPr>
            <w:tcW w:w="3859" w:type="dxa"/>
            <w:noWrap/>
            <w:hideMark/>
          </w:tcPr>
          <w:p w14:paraId="2E99EC5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Burundi Franc </w:t>
            </w:r>
          </w:p>
        </w:tc>
        <w:tc>
          <w:tcPr>
            <w:tcW w:w="1348" w:type="dxa"/>
            <w:noWrap/>
            <w:hideMark/>
          </w:tcPr>
          <w:p w14:paraId="620CC89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BIF</w:t>
            </w:r>
          </w:p>
        </w:tc>
        <w:tc>
          <w:tcPr>
            <w:tcW w:w="2045" w:type="dxa"/>
            <w:noWrap/>
            <w:hideMark/>
          </w:tcPr>
          <w:p w14:paraId="1F77C31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108</w:t>
            </w:r>
          </w:p>
        </w:tc>
      </w:tr>
      <w:tr w:rsidR="00073CEE" w:rsidRPr="00073CEE" w14:paraId="3DCB46B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29B6825"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CAMBODIA </w:t>
            </w:r>
          </w:p>
        </w:tc>
        <w:tc>
          <w:tcPr>
            <w:tcW w:w="3859" w:type="dxa"/>
            <w:noWrap/>
            <w:hideMark/>
          </w:tcPr>
          <w:p w14:paraId="4EF7365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Riel </w:t>
            </w:r>
          </w:p>
        </w:tc>
        <w:tc>
          <w:tcPr>
            <w:tcW w:w="1348" w:type="dxa"/>
            <w:noWrap/>
            <w:hideMark/>
          </w:tcPr>
          <w:p w14:paraId="7CECC52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KHR</w:t>
            </w:r>
          </w:p>
        </w:tc>
        <w:tc>
          <w:tcPr>
            <w:tcW w:w="2045" w:type="dxa"/>
            <w:noWrap/>
            <w:hideMark/>
          </w:tcPr>
          <w:p w14:paraId="22554F2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116</w:t>
            </w:r>
          </w:p>
        </w:tc>
      </w:tr>
      <w:tr w:rsidR="00073CEE" w:rsidRPr="00073CEE" w14:paraId="3070220F"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A63C9DF"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CAMEROON </w:t>
            </w:r>
          </w:p>
        </w:tc>
        <w:tc>
          <w:tcPr>
            <w:tcW w:w="3859" w:type="dxa"/>
            <w:noWrap/>
            <w:hideMark/>
          </w:tcPr>
          <w:p w14:paraId="21443420" w14:textId="77777777" w:rsidR="00073CEE" w:rsidRPr="0062681E" w:rsidRDefault="00000000"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hyperlink r:id="rId108" w:anchor="franc-cfa-beac" w:tooltip="‡ Franc CFA - BEAC" w:history="1">
              <w:r w:rsidR="00073CEE" w:rsidRPr="0062681E">
                <w:rPr>
                  <w:rFonts w:asciiTheme="majorHAnsi" w:hAnsiTheme="majorHAnsi" w:cstheme="minorHAnsi"/>
                  <w:color w:val="000000"/>
                </w:rPr>
                <w:t xml:space="preserve">CFA Franc BEAC ‡ </w:t>
              </w:r>
            </w:hyperlink>
          </w:p>
        </w:tc>
        <w:tc>
          <w:tcPr>
            <w:tcW w:w="1348" w:type="dxa"/>
            <w:noWrap/>
            <w:hideMark/>
          </w:tcPr>
          <w:p w14:paraId="5090675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XAF</w:t>
            </w:r>
          </w:p>
        </w:tc>
        <w:tc>
          <w:tcPr>
            <w:tcW w:w="2045" w:type="dxa"/>
            <w:noWrap/>
            <w:hideMark/>
          </w:tcPr>
          <w:p w14:paraId="4EDA86B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950</w:t>
            </w:r>
          </w:p>
        </w:tc>
      </w:tr>
      <w:tr w:rsidR="00073CEE" w:rsidRPr="00073CEE" w14:paraId="71DAD52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8D756A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CANADA </w:t>
            </w:r>
          </w:p>
        </w:tc>
        <w:tc>
          <w:tcPr>
            <w:tcW w:w="3859" w:type="dxa"/>
            <w:noWrap/>
            <w:hideMark/>
          </w:tcPr>
          <w:p w14:paraId="5824A0F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Canadian Dollar </w:t>
            </w:r>
          </w:p>
        </w:tc>
        <w:tc>
          <w:tcPr>
            <w:tcW w:w="1348" w:type="dxa"/>
            <w:noWrap/>
            <w:hideMark/>
          </w:tcPr>
          <w:p w14:paraId="103FB1B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CAD</w:t>
            </w:r>
          </w:p>
        </w:tc>
        <w:tc>
          <w:tcPr>
            <w:tcW w:w="2045" w:type="dxa"/>
            <w:noWrap/>
            <w:hideMark/>
          </w:tcPr>
          <w:p w14:paraId="76929E9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124</w:t>
            </w:r>
          </w:p>
        </w:tc>
      </w:tr>
      <w:tr w:rsidR="00073CEE" w:rsidRPr="00073CEE" w14:paraId="57AC03A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3303253"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lastRenderedPageBreak/>
              <w:t xml:space="preserve">CAPE VERDE </w:t>
            </w:r>
          </w:p>
        </w:tc>
        <w:tc>
          <w:tcPr>
            <w:tcW w:w="3859" w:type="dxa"/>
            <w:noWrap/>
            <w:hideMark/>
          </w:tcPr>
          <w:p w14:paraId="1B078F6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Cape Verde Escudo </w:t>
            </w:r>
          </w:p>
        </w:tc>
        <w:tc>
          <w:tcPr>
            <w:tcW w:w="1348" w:type="dxa"/>
            <w:noWrap/>
            <w:hideMark/>
          </w:tcPr>
          <w:p w14:paraId="0C15B9B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CVE</w:t>
            </w:r>
          </w:p>
        </w:tc>
        <w:tc>
          <w:tcPr>
            <w:tcW w:w="2045" w:type="dxa"/>
            <w:noWrap/>
            <w:hideMark/>
          </w:tcPr>
          <w:p w14:paraId="3881692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132</w:t>
            </w:r>
          </w:p>
        </w:tc>
      </w:tr>
      <w:tr w:rsidR="00073CEE" w:rsidRPr="00073CEE" w14:paraId="5B0DA7FC"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D156C5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CAYMAN ISLANDS </w:t>
            </w:r>
          </w:p>
        </w:tc>
        <w:tc>
          <w:tcPr>
            <w:tcW w:w="3859" w:type="dxa"/>
            <w:noWrap/>
            <w:hideMark/>
          </w:tcPr>
          <w:p w14:paraId="39E95E4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Cayman Islands Dollar </w:t>
            </w:r>
          </w:p>
        </w:tc>
        <w:tc>
          <w:tcPr>
            <w:tcW w:w="1348" w:type="dxa"/>
            <w:noWrap/>
            <w:hideMark/>
          </w:tcPr>
          <w:p w14:paraId="48D2B79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KYD</w:t>
            </w:r>
          </w:p>
        </w:tc>
        <w:tc>
          <w:tcPr>
            <w:tcW w:w="2045" w:type="dxa"/>
            <w:noWrap/>
            <w:hideMark/>
          </w:tcPr>
          <w:p w14:paraId="56D8ED1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136</w:t>
            </w:r>
          </w:p>
        </w:tc>
      </w:tr>
      <w:tr w:rsidR="00073CEE" w:rsidRPr="00073CEE" w14:paraId="1500453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5F253B3"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CENTRAL AFRICAN REPUBLIC </w:t>
            </w:r>
          </w:p>
        </w:tc>
        <w:tc>
          <w:tcPr>
            <w:tcW w:w="3859" w:type="dxa"/>
            <w:noWrap/>
            <w:hideMark/>
          </w:tcPr>
          <w:p w14:paraId="2C81DC1C" w14:textId="77777777" w:rsidR="00073CEE" w:rsidRPr="0062681E" w:rsidRDefault="00000000"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hyperlink r:id="rId109" w:anchor="franc-cfa-beac" w:tooltip="‡ Franc CFA - BEAC" w:history="1">
              <w:r w:rsidR="00073CEE" w:rsidRPr="0062681E">
                <w:rPr>
                  <w:rFonts w:asciiTheme="majorHAnsi" w:hAnsiTheme="majorHAnsi" w:cstheme="minorHAnsi"/>
                  <w:color w:val="000000"/>
                </w:rPr>
                <w:t xml:space="preserve">CFA Franc BEAC ‡ </w:t>
              </w:r>
            </w:hyperlink>
          </w:p>
        </w:tc>
        <w:tc>
          <w:tcPr>
            <w:tcW w:w="1348" w:type="dxa"/>
            <w:noWrap/>
            <w:hideMark/>
          </w:tcPr>
          <w:p w14:paraId="0CE5EF1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XAF</w:t>
            </w:r>
          </w:p>
        </w:tc>
        <w:tc>
          <w:tcPr>
            <w:tcW w:w="2045" w:type="dxa"/>
            <w:noWrap/>
            <w:hideMark/>
          </w:tcPr>
          <w:p w14:paraId="6C124C2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950</w:t>
            </w:r>
          </w:p>
        </w:tc>
      </w:tr>
      <w:tr w:rsidR="00073CEE" w:rsidRPr="00073CEE" w14:paraId="05CEBF8B"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66D23A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CHAD </w:t>
            </w:r>
          </w:p>
        </w:tc>
        <w:tc>
          <w:tcPr>
            <w:tcW w:w="3859" w:type="dxa"/>
            <w:noWrap/>
            <w:hideMark/>
          </w:tcPr>
          <w:p w14:paraId="63FEA0FA" w14:textId="77777777" w:rsidR="00073CEE" w:rsidRPr="0062681E" w:rsidRDefault="00000000"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hyperlink r:id="rId110" w:anchor="franc-cfa-beac" w:tooltip="‡ Franc CFA - BEAC" w:history="1">
              <w:r w:rsidR="00073CEE" w:rsidRPr="0062681E">
                <w:rPr>
                  <w:rFonts w:asciiTheme="majorHAnsi" w:hAnsiTheme="majorHAnsi" w:cstheme="minorHAnsi"/>
                  <w:color w:val="000000"/>
                </w:rPr>
                <w:t xml:space="preserve">CFA Franc BEAC ‡ </w:t>
              </w:r>
            </w:hyperlink>
          </w:p>
        </w:tc>
        <w:tc>
          <w:tcPr>
            <w:tcW w:w="1348" w:type="dxa"/>
            <w:noWrap/>
            <w:hideMark/>
          </w:tcPr>
          <w:p w14:paraId="3A727DB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XAF</w:t>
            </w:r>
          </w:p>
        </w:tc>
        <w:tc>
          <w:tcPr>
            <w:tcW w:w="2045" w:type="dxa"/>
            <w:noWrap/>
            <w:hideMark/>
          </w:tcPr>
          <w:p w14:paraId="554CFE9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950</w:t>
            </w:r>
          </w:p>
        </w:tc>
      </w:tr>
      <w:tr w:rsidR="00073CEE" w:rsidRPr="00073CEE" w14:paraId="603F1AE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796FA2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CHILE </w:t>
            </w:r>
          </w:p>
        </w:tc>
        <w:tc>
          <w:tcPr>
            <w:tcW w:w="3859" w:type="dxa"/>
            <w:noWrap/>
            <w:hideMark/>
          </w:tcPr>
          <w:p w14:paraId="2608A9E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Chilean Peso</w:t>
            </w:r>
          </w:p>
        </w:tc>
        <w:tc>
          <w:tcPr>
            <w:tcW w:w="1348" w:type="dxa"/>
            <w:noWrap/>
            <w:hideMark/>
          </w:tcPr>
          <w:p w14:paraId="3569D72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CLP</w:t>
            </w:r>
          </w:p>
        </w:tc>
        <w:tc>
          <w:tcPr>
            <w:tcW w:w="2045" w:type="dxa"/>
            <w:noWrap/>
            <w:hideMark/>
          </w:tcPr>
          <w:p w14:paraId="3870F3A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152</w:t>
            </w:r>
          </w:p>
        </w:tc>
      </w:tr>
      <w:tr w:rsidR="00073CEE" w:rsidRPr="00073CEE" w14:paraId="1211183C"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FF76787" w14:textId="77777777" w:rsidR="00073CEE" w:rsidRPr="0062681E" w:rsidRDefault="00073CEE" w:rsidP="00073CEE">
            <w:pPr>
              <w:rPr>
                <w:rFonts w:asciiTheme="majorHAnsi" w:hAnsiTheme="majorHAnsi" w:cstheme="minorHAnsi"/>
                <w:color w:val="000000"/>
                <w:sz w:val="16"/>
                <w:szCs w:val="16"/>
              </w:rPr>
            </w:pPr>
          </w:p>
        </w:tc>
        <w:tc>
          <w:tcPr>
            <w:tcW w:w="3859" w:type="dxa"/>
            <w:noWrap/>
            <w:hideMark/>
          </w:tcPr>
          <w:p w14:paraId="014BA9E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Unidades de fomento </w:t>
            </w:r>
          </w:p>
        </w:tc>
        <w:tc>
          <w:tcPr>
            <w:tcW w:w="1348" w:type="dxa"/>
            <w:noWrap/>
            <w:hideMark/>
          </w:tcPr>
          <w:p w14:paraId="4EC26A3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CLF</w:t>
            </w:r>
          </w:p>
        </w:tc>
        <w:tc>
          <w:tcPr>
            <w:tcW w:w="2045" w:type="dxa"/>
            <w:noWrap/>
            <w:hideMark/>
          </w:tcPr>
          <w:p w14:paraId="1371DBF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990</w:t>
            </w:r>
          </w:p>
        </w:tc>
      </w:tr>
      <w:tr w:rsidR="00073CEE" w:rsidRPr="00073CEE" w14:paraId="6EB072D2"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4DB666D"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CHINA </w:t>
            </w:r>
          </w:p>
        </w:tc>
        <w:tc>
          <w:tcPr>
            <w:tcW w:w="3859" w:type="dxa"/>
            <w:noWrap/>
            <w:hideMark/>
          </w:tcPr>
          <w:p w14:paraId="5FF5390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Yuan Renminbi </w:t>
            </w:r>
          </w:p>
        </w:tc>
        <w:tc>
          <w:tcPr>
            <w:tcW w:w="1348" w:type="dxa"/>
            <w:noWrap/>
            <w:hideMark/>
          </w:tcPr>
          <w:p w14:paraId="5D992AF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CNY</w:t>
            </w:r>
          </w:p>
        </w:tc>
        <w:tc>
          <w:tcPr>
            <w:tcW w:w="2045" w:type="dxa"/>
            <w:noWrap/>
            <w:hideMark/>
          </w:tcPr>
          <w:p w14:paraId="5813124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156</w:t>
            </w:r>
          </w:p>
        </w:tc>
      </w:tr>
      <w:tr w:rsidR="00073CEE" w:rsidRPr="00073CEE" w14:paraId="05166A1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231E45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CHRISTMAS ISLAND </w:t>
            </w:r>
          </w:p>
        </w:tc>
        <w:tc>
          <w:tcPr>
            <w:tcW w:w="3859" w:type="dxa"/>
            <w:noWrap/>
            <w:hideMark/>
          </w:tcPr>
          <w:p w14:paraId="4F12AA3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Australian Dollar </w:t>
            </w:r>
          </w:p>
        </w:tc>
        <w:tc>
          <w:tcPr>
            <w:tcW w:w="1348" w:type="dxa"/>
            <w:noWrap/>
            <w:hideMark/>
          </w:tcPr>
          <w:p w14:paraId="1A18BF1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AUD</w:t>
            </w:r>
          </w:p>
        </w:tc>
        <w:tc>
          <w:tcPr>
            <w:tcW w:w="2045" w:type="dxa"/>
            <w:noWrap/>
            <w:hideMark/>
          </w:tcPr>
          <w:p w14:paraId="4267042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36</w:t>
            </w:r>
          </w:p>
        </w:tc>
      </w:tr>
      <w:tr w:rsidR="00073CEE" w:rsidRPr="00073CEE" w14:paraId="2138238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7F0B0BF"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COCOS (KEELING) ISLANDS </w:t>
            </w:r>
          </w:p>
        </w:tc>
        <w:tc>
          <w:tcPr>
            <w:tcW w:w="3859" w:type="dxa"/>
            <w:noWrap/>
            <w:hideMark/>
          </w:tcPr>
          <w:p w14:paraId="77B978A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Australian Dollar </w:t>
            </w:r>
          </w:p>
        </w:tc>
        <w:tc>
          <w:tcPr>
            <w:tcW w:w="1348" w:type="dxa"/>
            <w:noWrap/>
            <w:hideMark/>
          </w:tcPr>
          <w:p w14:paraId="2156CD1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AUD</w:t>
            </w:r>
          </w:p>
        </w:tc>
        <w:tc>
          <w:tcPr>
            <w:tcW w:w="2045" w:type="dxa"/>
            <w:noWrap/>
            <w:hideMark/>
          </w:tcPr>
          <w:p w14:paraId="1A0732E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36</w:t>
            </w:r>
          </w:p>
        </w:tc>
      </w:tr>
      <w:tr w:rsidR="00073CEE" w:rsidRPr="00073CEE" w14:paraId="63CC44A0"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1B6DB1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COLOMBIA </w:t>
            </w:r>
          </w:p>
        </w:tc>
        <w:tc>
          <w:tcPr>
            <w:tcW w:w="3859" w:type="dxa"/>
            <w:noWrap/>
            <w:hideMark/>
          </w:tcPr>
          <w:p w14:paraId="5EFECE6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Colombian Peso</w:t>
            </w:r>
          </w:p>
        </w:tc>
        <w:tc>
          <w:tcPr>
            <w:tcW w:w="1348" w:type="dxa"/>
            <w:noWrap/>
            <w:hideMark/>
          </w:tcPr>
          <w:p w14:paraId="70420EB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COP</w:t>
            </w:r>
          </w:p>
        </w:tc>
        <w:tc>
          <w:tcPr>
            <w:tcW w:w="2045" w:type="dxa"/>
            <w:noWrap/>
            <w:hideMark/>
          </w:tcPr>
          <w:p w14:paraId="313BF25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170</w:t>
            </w:r>
          </w:p>
        </w:tc>
      </w:tr>
      <w:tr w:rsidR="00073CEE" w:rsidRPr="00073CEE" w14:paraId="54E8A475"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E718C3D" w14:textId="77777777" w:rsidR="00073CEE" w:rsidRPr="0062681E" w:rsidRDefault="00073CEE" w:rsidP="00073CEE">
            <w:pPr>
              <w:rPr>
                <w:rFonts w:asciiTheme="majorHAnsi" w:hAnsiTheme="majorHAnsi" w:cstheme="minorHAnsi"/>
                <w:color w:val="000000"/>
                <w:sz w:val="16"/>
                <w:szCs w:val="16"/>
              </w:rPr>
            </w:pPr>
          </w:p>
        </w:tc>
        <w:tc>
          <w:tcPr>
            <w:tcW w:w="3859" w:type="dxa"/>
            <w:noWrap/>
            <w:hideMark/>
          </w:tcPr>
          <w:p w14:paraId="551DB90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Unidad de Valor Real </w:t>
            </w:r>
          </w:p>
        </w:tc>
        <w:tc>
          <w:tcPr>
            <w:tcW w:w="1348" w:type="dxa"/>
            <w:noWrap/>
            <w:hideMark/>
          </w:tcPr>
          <w:p w14:paraId="70503C9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COU</w:t>
            </w:r>
          </w:p>
        </w:tc>
        <w:tc>
          <w:tcPr>
            <w:tcW w:w="2045" w:type="dxa"/>
            <w:noWrap/>
            <w:hideMark/>
          </w:tcPr>
          <w:p w14:paraId="5130B6F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970</w:t>
            </w:r>
          </w:p>
        </w:tc>
      </w:tr>
      <w:tr w:rsidR="00073CEE" w:rsidRPr="00073CEE" w14:paraId="46C29454"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BF9FE35"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COMOROS </w:t>
            </w:r>
          </w:p>
        </w:tc>
        <w:tc>
          <w:tcPr>
            <w:tcW w:w="3859" w:type="dxa"/>
            <w:noWrap/>
            <w:hideMark/>
          </w:tcPr>
          <w:p w14:paraId="409A321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Comoro Franc </w:t>
            </w:r>
          </w:p>
        </w:tc>
        <w:tc>
          <w:tcPr>
            <w:tcW w:w="1348" w:type="dxa"/>
            <w:noWrap/>
            <w:hideMark/>
          </w:tcPr>
          <w:p w14:paraId="767F5E8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KMF</w:t>
            </w:r>
          </w:p>
        </w:tc>
        <w:tc>
          <w:tcPr>
            <w:tcW w:w="2045" w:type="dxa"/>
            <w:noWrap/>
            <w:hideMark/>
          </w:tcPr>
          <w:p w14:paraId="0F5B907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174</w:t>
            </w:r>
          </w:p>
        </w:tc>
      </w:tr>
      <w:tr w:rsidR="00073CEE" w:rsidRPr="00073CEE" w14:paraId="223AEE4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1C1259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CONGO </w:t>
            </w:r>
          </w:p>
        </w:tc>
        <w:tc>
          <w:tcPr>
            <w:tcW w:w="3859" w:type="dxa"/>
            <w:noWrap/>
            <w:hideMark/>
          </w:tcPr>
          <w:p w14:paraId="59CC1235" w14:textId="77777777" w:rsidR="00073CEE" w:rsidRPr="0062681E" w:rsidRDefault="00000000"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hyperlink r:id="rId111" w:anchor="franc-cfa-beac" w:tooltip="‡ Franc CFA - BEAC" w:history="1">
              <w:r w:rsidR="00073CEE" w:rsidRPr="0062681E">
                <w:rPr>
                  <w:rFonts w:asciiTheme="majorHAnsi" w:hAnsiTheme="majorHAnsi" w:cstheme="minorHAnsi"/>
                  <w:color w:val="000000"/>
                </w:rPr>
                <w:t xml:space="preserve">CFA Franc BEAC ‡ </w:t>
              </w:r>
            </w:hyperlink>
          </w:p>
        </w:tc>
        <w:tc>
          <w:tcPr>
            <w:tcW w:w="1348" w:type="dxa"/>
            <w:noWrap/>
            <w:hideMark/>
          </w:tcPr>
          <w:p w14:paraId="04E35AD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XAF</w:t>
            </w:r>
          </w:p>
        </w:tc>
        <w:tc>
          <w:tcPr>
            <w:tcW w:w="2045" w:type="dxa"/>
            <w:noWrap/>
            <w:hideMark/>
          </w:tcPr>
          <w:p w14:paraId="2121A16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950</w:t>
            </w:r>
          </w:p>
        </w:tc>
      </w:tr>
      <w:tr w:rsidR="00073CEE" w:rsidRPr="00073CEE" w14:paraId="5F8FAA72"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9D4C4AE" w14:textId="77777777" w:rsidR="00073CEE" w:rsidRPr="0062681E" w:rsidRDefault="00073CEE" w:rsidP="00073CEE">
            <w:pPr>
              <w:rPr>
                <w:rFonts w:asciiTheme="majorHAnsi" w:hAnsiTheme="majorHAnsi" w:cstheme="minorHAnsi"/>
                <w:color w:val="000000"/>
                <w:sz w:val="16"/>
                <w:szCs w:val="16"/>
                <w:lang w:val="en-US"/>
              </w:rPr>
            </w:pPr>
            <w:r w:rsidRPr="0062681E">
              <w:rPr>
                <w:rFonts w:asciiTheme="majorHAnsi" w:hAnsiTheme="majorHAnsi" w:cstheme="minorHAnsi"/>
                <w:color w:val="000000"/>
                <w:sz w:val="16"/>
                <w:szCs w:val="16"/>
                <w:lang w:val="en-US"/>
              </w:rPr>
              <w:t xml:space="preserve">CONGO, THE DEMOCRATIC REPUBLIC OF </w:t>
            </w:r>
          </w:p>
        </w:tc>
        <w:tc>
          <w:tcPr>
            <w:tcW w:w="3859" w:type="dxa"/>
            <w:noWrap/>
            <w:hideMark/>
          </w:tcPr>
          <w:p w14:paraId="028A36B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Congolese Franc </w:t>
            </w:r>
          </w:p>
        </w:tc>
        <w:tc>
          <w:tcPr>
            <w:tcW w:w="1348" w:type="dxa"/>
            <w:noWrap/>
            <w:hideMark/>
          </w:tcPr>
          <w:p w14:paraId="0B617C0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CDF</w:t>
            </w:r>
          </w:p>
        </w:tc>
        <w:tc>
          <w:tcPr>
            <w:tcW w:w="2045" w:type="dxa"/>
            <w:noWrap/>
            <w:hideMark/>
          </w:tcPr>
          <w:p w14:paraId="35DFA37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976</w:t>
            </w:r>
          </w:p>
        </w:tc>
      </w:tr>
      <w:tr w:rsidR="00073CEE" w:rsidRPr="00073CEE" w14:paraId="2B4A145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58AC33D"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COOK ISLANDS </w:t>
            </w:r>
          </w:p>
        </w:tc>
        <w:tc>
          <w:tcPr>
            <w:tcW w:w="3859" w:type="dxa"/>
            <w:noWrap/>
            <w:hideMark/>
          </w:tcPr>
          <w:p w14:paraId="5770BD3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New Zealand Dollar </w:t>
            </w:r>
          </w:p>
        </w:tc>
        <w:tc>
          <w:tcPr>
            <w:tcW w:w="1348" w:type="dxa"/>
            <w:noWrap/>
            <w:hideMark/>
          </w:tcPr>
          <w:p w14:paraId="1B18FBA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NZD</w:t>
            </w:r>
          </w:p>
        </w:tc>
        <w:tc>
          <w:tcPr>
            <w:tcW w:w="2045" w:type="dxa"/>
            <w:noWrap/>
            <w:hideMark/>
          </w:tcPr>
          <w:p w14:paraId="287BAA8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554</w:t>
            </w:r>
          </w:p>
        </w:tc>
      </w:tr>
      <w:tr w:rsidR="00073CEE" w:rsidRPr="00073CEE" w14:paraId="01B02B84"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3FA83B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COSTA RICA </w:t>
            </w:r>
          </w:p>
        </w:tc>
        <w:tc>
          <w:tcPr>
            <w:tcW w:w="3859" w:type="dxa"/>
            <w:noWrap/>
            <w:hideMark/>
          </w:tcPr>
          <w:p w14:paraId="4C9C4CA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Costa Rican Colon </w:t>
            </w:r>
          </w:p>
        </w:tc>
        <w:tc>
          <w:tcPr>
            <w:tcW w:w="1348" w:type="dxa"/>
            <w:noWrap/>
            <w:hideMark/>
          </w:tcPr>
          <w:p w14:paraId="2335E44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CRC</w:t>
            </w:r>
          </w:p>
        </w:tc>
        <w:tc>
          <w:tcPr>
            <w:tcW w:w="2045" w:type="dxa"/>
            <w:noWrap/>
            <w:hideMark/>
          </w:tcPr>
          <w:p w14:paraId="658385C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188</w:t>
            </w:r>
          </w:p>
        </w:tc>
      </w:tr>
      <w:tr w:rsidR="00073CEE" w:rsidRPr="00073CEE" w14:paraId="27FF090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E8222F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COSTA RICA</w:t>
            </w:r>
          </w:p>
        </w:tc>
        <w:tc>
          <w:tcPr>
            <w:tcW w:w="3859" w:type="dxa"/>
            <w:noWrap/>
            <w:hideMark/>
          </w:tcPr>
          <w:p w14:paraId="418470E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Costa Rican Unidades de desarrollo</w:t>
            </w:r>
          </w:p>
        </w:tc>
        <w:tc>
          <w:tcPr>
            <w:tcW w:w="1348" w:type="dxa"/>
            <w:noWrap/>
            <w:hideMark/>
          </w:tcPr>
          <w:p w14:paraId="10EBC1C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UDE</w:t>
            </w:r>
          </w:p>
        </w:tc>
        <w:tc>
          <w:tcPr>
            <w:tcW w:w="2045" w:type="dxa"/>
            <w:noWrap/>
            <w:hideMark/>
          </w:tcPr>
          <w:p w14:paraId="3F75DF2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188</w:t>
            </w:r>
          </w:p>
        </w:tc>
      </w:tr>
      <w:tr w:rsidR="00073CEE" w:rsidRPr="00073CEE" w14:paraId="5ECACDC2"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E092E6C"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CÔTE D'IVOIRE </w:t>
            </w:r>
          </w:p>
        </w:tc>
        <w:tc>
          <w:tcPr>
            <w:tcW w:w="3859" w:type="dxa"/>
            <w:noWrap/>
            <w:hideMark/>
          </w:tcPr>
          <w:p w14:paraId="4146D4E1" w14:textId="77777777" w:rsidR="00073CEE" w:rsidRPr="0062681E" w:rsidRDefault="00000000"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hyperlink r:id="rId112" w:anchor="franc-cfa-bceao" w:tooltip="† Franc CFA - BCEAO" w:history="1">
              <w:r w:rsidR="00073CEE" w:rsidRPr="0062681E">
                <w:rPr>
                  <w:rFonts w:asciiTheme="majorHAnsi" w:hAnsiTheme="majorHAnsi" w:cstheme="minorHAnsi"/>
                  <w:color w:val="000000"/>
                </w:rPr>
                <w:t xml:space="preserve">CFA Franc BCEAO † </w:t>
              </w:r>
            </w:hyperlink>
          </w:p>
        </w:tc>
        <w:tc>
          <w:tcPr>
            <w:tcW w:w="1348" w:type="dxa"/>
            <w:noWrap/>
            <w:hideMark/>
          </w:tcPr>
          <w:p w14:paraId="5561881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XOF</w:t>
            </w:r>
          </w:p>
        </w:tc>
        <w:tc>
          <w:tcPr>
            <w:tcW w:w="2045" w:type="dxa"/>
            <w:noWrap/>
            <w:hideMark/>
          </w:tcPr>
          <w:p w14:paraId="19AEB7B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952</w:t>
            </w:r>
          </w:p>
        </w:tc>
      </w:tr>
      <w:tr w:rsidR="00073CEE" w:rsidRPr="00073CEE" w14:paraId="2F148864"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54462FF"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CROATIA </w:t>
            </w:r>
          </w:p>
        </w:tc>
        <w:tc>
          <w:tcPr>
            <w:tcW w:w="3859" w:type="dxa"/>
            <w:noWrap/>
            <w:hideMark/>
          </w:tcPr>
          <w:p w14:paraId="4B968A1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Croatian Kuna </w:t>
            </w:r>
          </w:p>
        </w:tc>
        <w:tc>
          <w:tcPr>
            <w:tcW w:w="1348" w:type="dxa"/>
            <w:noWrap/>
            <w:hideMark/>
          </w:tcPr>
          <w:p w14:paraId="693D13D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HRK</w:t>
            </w:r>
          </w:p>
        </w:tc>
        <w:tc>
          <w:tcPr>
            <w:tcW w:w="2045" w:type="dxa"/>
            <w:noWrap/>
            <w:hideMark/>
          </w:tcPr>
          <w:p w14:paraId="672FC7E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191</w:t>
            </w:r>
          </w:p>
        </w:tc>
      </w:tr>
      <w:tr w:rsidR="00073CEE" w:rsidRPr="00073CEE" w14:paraId="0549227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1C122E5"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CUBA </w:t>
            </w:r>
          </w:p>
        </w:tc>
        <w:tc>
          <w:tcPr>
            <w:tcW w:w="3859" w:type="dxa"/>
            <w:noWrap/>
            <w:hideMark/>
          </w:tcPr>
          <w:p w14:paraId="2964785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Cuban Peso</w:t>
            </w:r>
          </w:p>
        </w:tc>
        <w:tc>
          <w:tcPr>
            <w:tcW w:w="1348" w:type="dxa"/>
            <w:noWrap/>
            <w:hideMark/>
          </w:tcPr>
          <w:p w14:paraId="0E6A8B7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CUP</w:t>
            </w:r>
          </w:p>
        </w:tc>
        <w:tc>
          <w:tcPr>
            <w:tcW w:w="2045" w:type="dxa"/>
            <w:noWrap/>
            <w:hideMark/>
          </w:tcPr>
          <w:p w14:paraId="287400A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192</w:t>
            </w:r>
          </w:p>
        </w:tc>
      </w:tr>
      <w:tr w:rsidR="00073CEE" w:rsidRPr="00073CEE" w14:paraId="68F57A9F"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1BCF4DE" w14:textId="77777777" w:rsidR="00073CEE" w:rsidRPr="0062681E" w:rsidRDefault="00073CEE" w:rsidP="00073CEE">
            <w:pPr>
              <w:rPr>
                <w:rFonts w:asciiTheme="majorHAnsi" w:hAnsiTheme="majorHAnsi" w:cstheme="minorHAnsi"/>
                <w:color w:val="000000"/>
                <w:sz w:val="16"/>
                <w:szCs w:val="16"/>
              </w:rPr>
            </w:pPr>
          </w:p>
        </w:tc>
        <w:tc>
          <w:tcPr>
            <w:tcW w:w="3859" w:type="dxa"/>
            <w:noWrap/>
            <w:hideMark/>
          </w:tcPr>
          <w:p w14:paraId="290AD23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Peso Convertible </w:t>
            </w:r>
          </w:p>
        </w:tc>
        <w:tc>
          <w:tcPr>
            <w:tcW w:w="1348" w:type="dxa"/>
            <w:noWrap/>
            <w:hideMark/>
          </w:tcPr>
          <w:p w14:paraId="1F2FABE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CUC</w:t>
            </w:r>
          </w:p>
        </w:tc>
        <w:tc>
          <w:tcPr>
            <w:tcW w:w="2045" w:type="dxa"/>
            <w:noWrap/>
            <w:hideMark/>
          </w:tcPr>
          <w:p w14:paraId="02E3671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931</w:t>
            </w:r>
          </w:p>
        </w:tc>
      </w:tr>
      <w:tr w:rsidR="00073CEE" w:rsidRPr="00073CEE" w14:paraId="03163CD6"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C6E0D3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CYPRUS </w:t>
            </w:r>
          </w:p>
        </w:tc>
        <w:tc>
          <w:tcPr>
            <w:tcW w:w="3859" w:type="dxa"/>
            <w:noWrap/>
            <w:hideMark/>
          </w:tcPr>
          <w:p w14:paraId="14FEC81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0D4EAF3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1EA38AF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0F07A094"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72885D5"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CZECH REPUBLIC </w:t>
            </w:r>
          </w:p>
        </w:tc>
        <w:tc>
          <w:tcPr>
            <w:tcW w:w="3859" w:type="dxa"/>
            <w:noWrap/>
            <w:hideMark/>
          </w:tcPr>
          <w:p w14:paraId="38A2F6A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Czech Koruna </w:t>
            </w:r>
          </w:p>
        </w:tc>
        <w:tc>
          <w:tcPr>
            <w:tcW w:w="1348" w:type="dxa"/>
            <w:noWrap/>
            <w:hideMark/>
          </w:tcPr>
          <w:p w14:paraId="5EDE217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CZK</w:t>
            </w:r>
          </w:p>
        </w:tc>
        <w:tc>
          <w:tcPr>
            <w:tcW w:w="2045" w:type="dxa"/>
            <w:noWrap/>
            <w:hideMark/>
          </w:tcPr>
          <w:p w14:paraId="0AB64F2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203</w:t>
            </w:r>
          </w:p>
        </w:tc>
      </w:tr>
      <w:tr w:rsidR="00073CEE" w:rsidRPr="00073CEE" w14:paraId="3452966C"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2A80896"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DENMARK </w:t>
            </w:r>
          </w:p>
        </w:tc>
        <w:tc>
          <w:tcPr>
            <w:tcW w:w="3859" w:type="dxa"/>
            <w:noWrap/>
            <w:hideMark/>
          </w:tcPr>
          <w:p w14:paraId="735E2C8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Danish Krone </w:t>
            </w:r>
          </w:p>
        </w:tc>
        <w:tc>
          <w:tcPr>
            <w:tcW w:w="1348" w:type="dxa"/>
            <w:noWrap/>
            <w:hideMark/>
          </w:tcPr>
          <w:p w14:paraId="7EDED5D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DKK</w:t>
            </w:r>
          </w:p>
        </w:tc>
        <w:tc>
          <w:tcPr>
            <w:tcW w:w="2045" w:type="dxa"/>
            <w:noWrap/>
            <w:hideMark/>
          </w:tcPr>
          <w:p w14:paraId="45BE65C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208</w:t>
            </w:r>
          </w:p>
        </w:tc>
      </w:tr>
      <w:tr w:rsidR="00073CEE" w:rsidRPr="00073CEE" w14:paraId="72AD099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F6189F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DJIBOUTI </w:t>
            </w:r>
          </w:p>
        </w:tc>
        <w:tc>
          <w:tcPr>
            <w:tcW w:w="3859" w:type="dxa"/>
            <w:noWrap/>
            <w:hideMark/>
          </w:tcPr>
          <w:p w14:paraId="3BF7D08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Djibouti Franc </w:t>
            </w:r>
          </w:p>
        </w:tc>
        <w:tc>
          <w:tcPr>
            <w:tcW w:w="1348" w:type="dxa"/>
            <w:noWrap/>
            <w:hideMark/>
          </w:tcPr>
          <w:p w14:paraId="2D07C38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DJF</w:t>
            </w:r>
          </w:p>
        </w:tc>
        <w:tc>
          <w:tcPr>
            <w:tcW w:w="2045" w:type="dxa"/>
            <w:noWrap/>
            <w:hideMark/>
          </w:tcPr>
          <w:p w14:paraId="1DE4EEE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262</w:t>
            </w:r>
          </w:p>
        </w:tc>
      </w:tr>
      <w:tr w:rsidR="00073CEE" w:rsidRPr="00073CEE" w14:paraId="68107196"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35626F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DOMINICA </w:t>
            </w:r>
          </w:p>
        </w:tc>
        <w:tc>
          <w:tcPr>
            <w:tcW w:w="3859" w:type="dxa"/>
            <w:noWrap/>
            <w:hideMark/>
          </w:tcPr>
          <w:p w14:paraId="4B20EF3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East Caribbean Dollar </w:t>
            </w:r>
          </w:p>
        </w:tc>
        <w:tc>
          <w:tcPr>
            <w:tcW w:w="1348" w:type="dxa"/>
            <w:noWrap/>
            <w:hideMark/>
          </w:tcPr>
          <w:p w14:paraId="498556E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XCD</w:t>
            </w:r>
          </w:p>
        </w:tc>
        <w:tc>
          <w:tcPr>
            <w:tcW w:w="2045" w:type="dxa"/>
            <w:noWrap/>
            <w:hideMark/>
          </w:tcPr>
          <w:p w14:paraId="1B640B4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951</w:t>
            </w:r>
          </w:p>
        </w:tc>
      </w:tr>
      <w:tr w:rsidR="00073CEE" w:rsidRPr="00073CEE" w14:paraId="7583D880"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9E2717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DOMINICAN REPUBLIC </w:t>
            </w:r>
          </w:p>
        </w:tc>
        <w:tc>
          <w:tcPr>
            <w:tcW w:w="3859" w:type="dxa"/>
            <w:noWrap/>
            <w:hideMark/>
          </w:tcPr>
          <w:p w14:paraId="5F26CFB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Dominican Peso </w:t>
            </w:r>
          </w:p>
        </w:tc>
        <w:tc>
          <w:tcPr>
            <w:tcW w:w="1348" w:type="dxa"/>
            <w:noWrap/>
            <w:hideMark/>
          </w:tcPr>
          <w:p w14:paraId="6EFCA81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DOP</w:t>
            </w:r>
          </w:p>
        </w:tc>
        <w:tc>
          <w:tcPr>
            <w:tcW w:w="2045" w:type="dxa"/>
            <w:noWrap/>
            <w:hideMark/>
          </w:tcPr>
          <w:p w14:paraId="6DC9E5D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214</w:t>
            </w:r>
          </w:p>
        </w:tc>
      </w:tr>
      <w:tr w:rsidR="00073CEE" w:rsidRPr="00073CEE" w14:paraId="06CB379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E158D86"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lastRenderedPageBreak/>
              <w:t xml:space="preserve">ECUADOR </w:t>
            </w:r>
          </w:p>
        </w:tc>
        <w:tc>
          <w:tcPr>
            <w:tcW w:w="3859" w:type="dxa"/>
            <w:noWrap/>
            <w:hideMark/>
          </w:tcPr>
          <w:p w14:paraId="7BE3449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US Dollar </w:t>
            </w:r>
          </w:p>
        </w:tc>
        <w:tc>
          <w:tcPr>
            <w:tcW w:w="1348" w:type="dxa"/>
            <w:noWrap/>
            <w:hideMark/>
          </w:tcPr>
          <w:p w14:paraId="58CB38C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USD</w:t>
            </w:r>
          </w:p>
        </w:tc>
        <w:tc>
          <w:tcPr>
            <w:tcW w:w="2045" w:type="dxa"/>
            <w:noWrap/>
            <w:hideMark/>
          </w:tcPr>
          <w:p w14:paraId="074F430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840</w:t>
            </w:r>
          </w:p>
        </w:tc>
      </w:tr>
      <w:tr w:rsidR="00073CEE" w:rsidRPr="00073CEE" w14:paraId="3C71A116"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D21543B"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EGYPT </w:t>
            </w:r>
          </w:p>
        </w:tc>
        <w:tc>
          <w:tcPr>
            <w:tcW w:w="3859" w:type="dxa"/>
            <w:noWrap/>
            <w:hideMark/>
          </w:tcPr>
          <w:p w14:paraId="42A93F3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Egyptian Pound </w:t>
            </w:r>
          </w:p>
        </w:tc>
        <w:tc>
          <w:tcPr>
            <w:tcW w:w="1348" w:type="dxa"/>
            <w:noWrap/>
            <w:hideMark/>
          </w:tcPr>
          <w:p w14:paraId="71EBDEE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EGP</w:t>
            </w:r>
          </w:p>
        </w:tc>
        <w:tc>
          <w:tcPr>
            <w:tcW w:w="2045" w:type="dxa"/>
            <w:noWrap/>
            <w:hideMark/>
          </w:tcPr>
          <w:p w14:paraId="00D3124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818</w:t>
            </w:r>
          </w:p>
        </w:tc>
      </w:tr>
      <w:tr w:rsidR="00073CEE" w:rsidRPr="00073CEE" w14:paraId="2CF7012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E3D9AA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EL SALVADOR </w:t>
            </w:r>
          </w:p>
        </w:tc>
        <w:tc>
          <w:tcPr>
            <w:tcW w:w="3859" w:type="dxa"/>
            <w:noWrap/>
            <w:hideMark/>
          </w:tcPr>
          <w:p w14:paraId="4C63509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El Salvador Colon</w:t>
            </w:r>
          </w:p>
        </w:tc>
        <w:tc>
          <w:tcPr>
            <w:tcW w:w="1348" w:type="dxa"/>
            <w:noWrap/>
            <w:hideMark/>
          </w:tcPr>
          <w:p w14:paraId="19185D6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SVC</w:t>
            </w:r>
          </w:p>
        </w:tc>
        <w:tc>
          <w:tcPr>
            <w:tcW w:w="2045" w:type="dxa"/>
            <w:noWrap/>
            <w:hideMark/>
          </w:tcPr>
          <w:p w14:paraId="56C3B4A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222</w:t>
            </w:r>
          </w:p>
        </w:tc>
      </w:tr>
      <w:tr w:rsidR="00073CEE" w:rsidRPr="00073CEE" w14:paraId="07DAEFC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AF4FB42" w14:textId="77777777" w:rsidR="00073CEE" w:rsidRPr="0062681E" w:rsidRDefault="00073CEE" w:rsidP="00073CEE">
            <w:pPr>
              <w:rPr>
                <w:rFonts w:asciiTheme="majorHAnsi" w:hAnsiTheme="majorHAnsi" w:cstheme="minorHAnsi"/>
                <w:color w:val="000000"/>
                <w:sz w:val="16"/>
                <w:szCs w:val="16"/>
              </w:rPr>
            </w:pPr>
          </w:p>
        </w:tc>
        <w:tc>
          <w:tcPr>
            <w:tcW w:w="3859" w:type="dxa"/>
            <w:noWrap/>
            <w:hideMark/>
          </w:tcPr>
          <w:p w14:paraId="4357D9A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US Dollar </w:t>
            </w:r>
          </w:p>
        </w:tc>
        <w:tc>
          <w:tcPr>
            <w:tcW w:w="1348" w:type="dxa"/>
            <w:noWrap/>
            <w:hideMark/>
          </w:tcPr>
          <w:p w14:paraId="1C4500B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USD</w:t>
            </w:r>
          </w:p>
        </w:tc>
        <w:tc>
          <w:tcPr>
            <w:tcW w:w="2045" w:type="dxa"/>
            <w:noWrap/>
            <w:hideMark/>
          </w:tcPr>
          <w:p w14:paraId="1E38E5F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840</w:t>
            </w:r>
          </w:p>
        </w:tc>
      </w:tr>
      <w:tr w:rsidR="00073CEE" w:rsidRPr="00073CEE" w14:paraId="1B771368"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52D5DDC"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EQUATORIAL GUINEA </w:t>
            </w:r>
          </w:p>
        </w:tc>
        <w:tc>
          <w:tcPr>
            <w:tcW w:w="3859" w:type="dxa"/>
            <w:noWrap/>
            <w:hideMark/>
          </w:tcPr>
          <w:p w14:paraId="6876C671" w14:textId="77777777" w:rsidR="00073CEE" w:rsidRPr="0062681E" w:rsidRDefault="00000000"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hyperlink r:id="rId113" w:anchor="franc-cfa-beac" w:tooltip="‡ Franc CFA - BEAC" w:history="1">
              <w:r w:rsidR="00073CEE" w:rsidRPr="0062681E">
                <w:rPr>
                  <w:rFonts w:asciiTheme="majorHAnsi" w:hAnsiTheme="majorHAnsi" w:cstheme="minorHAnsi"/>
                  <w:color w:val="000000"/>
                </w:rPr>
                <w:t xml:space="preserve">CFA Franc BEAC ‡ </w:t>
              </w:r>
            </w:hyperlink>
          </w:p>
        </w:tc>
        <w:tc>
          <w:tcPr>
            <w:tcW w:w="1348" w:type="dxa"/>
            <w:noWrap/>
            <w:hideMark/>
          </w:tcPr>
          <w:p w14:paraId="2FA7D14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XAF</w:t>
            </w:r>
          </w:p>
        </w:tc>
        <w:tc>
          <w:tcPr>
            <w:tcW w:w="2045" w:type="dxa"/>
            <w:noWrap/>
            <w:hideMark/>
          </w:tcPr>
          <w:p w14:paraId="5413ECF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950</w:t>
            </w:r>
          </w:p>
        </w:tc>
      </w:tr>
      <w:tr w:rsidR="00073CEE" w:rsidRPr="00073CEE" w14:paraId="2FB04F0B"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230356D"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ERITREA </w:t>
            </w:r>
          </w:p>
        </w:tc>
        <w:tc>
          <w:tcPr>
            <w:tcW w:w="3859" w:type="dxa"/>
            <w:noWrap/>
            <w:hideMark/>
          </w:tcPr>
          <w:p w14:paraId="4E7E7CB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Nakfa </w:t>
            </w:r>
          </w:p>
        </w:tc>
        <w:tc>
          <w:tcPr>
            <w:tcW w:w="1348" w:type="dxa"/>
            <w:noWrap/>
            <w:hideMark/>
          </w:tcPr>
          <w:p w14:paraId="6583B52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ERN</w:t>
            </w:r>
          </w:p>
        </w:tc>
        <w:tc>
          <w:tcPr>
            <w:tcW w:w="2045" w:type="dxa"/>
            <w:noWrap/>
            <w:hideMark/>
          </w:tcPr>
          <w:p w14:paraId="08C95AE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232</w:t>
            </w:r>
          </w:p>
        </w:tc>
      </w:tr>
      <w:tr w:rsidR="00073CEE" w:rsidRPr="00073CEE" w14:paraId="3CE131B5"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9D522A7"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ESTONIA </w:t>
            </w:r>
          </w:p>
        </w:tc>
        <w:tc>
          <w:tcPr>
            <w:tcW w:w="3859" w:type="dxa"/>
            <w:noWrap/>
            <w:hideMark/>
          </w:tcPr>
          <w:p w14:paraId="209F295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Kroon </w:t>
            </w:r>
          </w:p>
        </w:tc>
        <w:tc>
          <w:tcPr>
            <w:tcW w:w="1348" w:type="dxa"/>
            <w:noWrap/>
            <w:hideMark/>
          </w:tcPr>
          <w:p w14:paraId="15021C8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EEK</w:t>
            </w:r>
          </w:p>
        </w:tc>
        <w:tc>
          <w:tcPr>
            <w:tcW w:w="2045" w:type="dxa"/>
            <w:noWrap/>
            <w:hideMark/>
          </w:tcPr>
          <w:p w14:paraId="0D0CBDF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233</w:t>
            </w:r>
          </w:p>
        </w:tc>
      </w:tr>
      <w:tr w:rsidR="00073CEE" w:rsidRPr="00073CEE" w14:paraId="15A4C77C"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63CB955"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ETHIOPIA </w:t>
            </w:r>
          </w:p>
        </w:tc>
        <w:tc>
          <w:tcPr>
            <w:tcW w:w="3859" w:type="dxa"/>
            <w:noWrap/>
            <w:hideMark/>
          </w:tcPr>
          <w:p w14:paraId="029EBDC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Ethiopian Birr </w:t>
            </w:r>
          </w:p>
        </w:tc>
        <w:tc>
          <w:tcPr>
            <w:tcW w:w="1348" w:type="dxa"/>
            <w:noWrap/>
            <w:hideMark/>
          </w:tcPr>
          <w:p w14:paraId="1EE37B9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ETB</w:t>
            </w:r>
          </w:p>
        </w:tc>
        <w:tc>
          <w:tcPr>
            <w:tcW w:w="2045" w:type="dxa"/>
            <w:noWrap/>
            <w:hideMark/>
          </w:tcPr>
          <w:p w14:paraId="180868A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230</w:t>
            </w:r>
          </w:p>
        </w:tc>
      </w:tr>
      <w:tr w:rsidR="00073CEE" w:rsidRPr="00073CEE" w14:paraId="382DD31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D85A594"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FALKLAND ISLANDS (MALVINAS) </w:t>
            </w:r>
          </w:p>
        </w:tc>
        <w:tc>
          <w:tcPr>
            <w:tcW w:w="3859" w:type="dxa"/>
            <w:noWrap/>
            <w:hideMark/>
          </w:tcPr>
          <w:p w14:paraId="3B2E0E2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Falkland Islands Pound </w:t>
            </w:r>
          </w:p>
        </w:tc>
        <w:tc>
          <w:tcPr>
            <w:tcW w:w="1348" w:type="dxa"/>
            <w:noWrap/>
            <w:hideMark/>
          </w:tcPr>
          <w:p w14:paraId="70E2FEC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FKP</w:t>
            </w:r>
          </w:p>
        </w:tc>
        <w:tc>
          <w:tcPr>
            <w:tcW w:w="2045" w:type="dxa"/>
            <w:noWrap/>
            <w:hideMark/>
          </w:tcPr>
          <w:p w14:paraId="4F562DF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238</w:t>
            </w:r>
          </w:p>
        </w:tc>
      </w:tr>
      <w:tr w:rsidR="00073CEE" w:rsidRPr="00073CEE" w14:paraId="66F89E6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106FC74"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FAROE ISLANDS </w:t>
            </w:r>
          </w:p>
        </w:tc>
        <w:tc>
          <w:tcPr>
            <w:tcW w:w="3859" w:type="dxa"/>
            <w:noWrap/>
            <w:hideMark/>
          </w:tcPr>
          <w:p w14:paraId="140FE0B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Danish Krone </w:t>
            </w:r>
          </w:p>
        </w:tc>
        <w:tc>
          <w:tcPr>
            <w:tcW w:w="1348" w:type="dxa"/>
            <w:noWrap/>
            <w:hideMark/>
          </w:tcPr>
          <w:p w14:paraId="402C4F2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DKK</w:t>
            </w:r>
          </w:p>
        </w:tc>
        <w:tc>
          <w:tcPr>
            <w:tcW w:w="2045" w:type="dxa"/>
            <w:noWrap/>
            <w:hideMark/>
          </w:tcPr>
          <w:p w14:paraId="7EE65FD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208</w:t>
            </w:r>
          </w:p>
        </w:tc>
      </w:tr>
      <w:tr w:rsidR="00073CEE" w:rsidRPr="00073CEE" w14:paraId="1985241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AE22F8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FIJI </w:t>
            </w:r>
          </w:p>
        </w:tc>
        <w:tc>
          <w:tcPr>
            <w:tcW w:w="3859" w:type="dxa"/>
            <w:noWrap/>
            <w:hideMark/>
          </w:tcPr>
          <w:p w14:paraId="02466B3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Fiji Dollar </w:t>
            </w:r>
          </w:p>
        </w:tc>
        <w:tc>
          <w:tcPr>
            <w:tcW w:w="1348" w:type="dxa"/>
            <w:noWrap/>
            <w:hideMark/>
          </w:tcPr>
          <w:p w14:paraId="628D06A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FJD</w:t>
            </w:r>
          </w:p>
        </w:tc>
        <w:tc>
          <w:tcPr>
            <w:tcW w:w="2045" w:type="dxa"/>
            <w:noWrap/>
            <w:hideMark/>
          </w:tcPr>
          <w:p w14:paraId="574552C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242</w:t>
            </w:r>
          </w:p>
        </w:tc>
      </w:tr>
      <w:tr w:rsidR="00073CEE" w:rsidRPr="00073CEE" w14:paraId="405F1BE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3C635A3"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FINLAND </w:t>
            </w:r>
          </w:p>
        </w:tc>
        <w:tc>
          <w:tcPr>
            <w:tcW w:w="3859" w:type="dxa"/>
            <w:noWrap/>
            <w:hideMark/>
          </w:tcPr>
          <w:p w14:paraId="0604794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74AE0C3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5418396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49114F0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BBF4870"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FRANCE </w:t>
            </w:r>
          </w:p>
        </w:tc>
        <w:tc>
          <w:tcPr>
            <w:tcW w:w="3859" w:type="dxa"/>
            <w:noWrap/>
            <w:hideMark/>
          </w:tcPr>
          <w:p w14:paraId="144AB56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111DD33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403B96B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378FE85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812B9DB"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FRENCH GUIANA </w:t>
            </w:r>
          </w:p>
        </w:tc>
        <w:tc>
          <w:tcPr>
            <w:tcW w:w="3859" w:type="dxa"/>
            <w:noWrap/>
            <w:hideMark/>
          </w:tcPr>
          <w:p w14:paraId="4170E45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22F5D3E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4BCDF72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3C0F87DC"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6D1228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FRENCH POLYNESIA </w:t>
            </w:r>
          </w:p>
        </w:tc>
        <w:tc>
          <w:tcPr>
            <w:tcW w:w="3859" w:type="dxa"/>
            <w:noWrap/>
            <w:hideMark/>
          </w:tcPr>
          <w:p w14:paraId="4026757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CFP Franc </w:t>
            </w:r>
          </w:p>
        </w:tc>
        <w:tc>
          <w:tcPr>
            <w:tcW w:w="1348" w:type="dxa"/>
            <w:noWrap/>
            <w:hideMark/>
          </w:tcPr>
          <w:p w14:paraId="1E759A6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XPF</w:t>
            </w:r>
          </w:p>
        </w:tc>
        <w:tc>
          <w:tcPr>
            <w:tcW w:w="2045" w:type="dxa"/>
            <w:noWrap/>
            <w:hideMark/>
          </w:tcPr>
          <w:p w14:paraId="20B0DCB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953</w:t>
            </w:r>
          </w:p>
        </w:tc>
      </w:tr>
      <w:tr w:rsidR="00073CEE" w:rsidRPr="00073CEE" w14:paraId="7E462EC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ADBCBA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FRENCH SOUTHERN TERRITORIES </w:t>
            </w:r>
          </w:p>
        </w:tc>
        <w:tc>
          <w:tcPr>
            <w:tcW w:w="3859" w:type="dxa"/>
            <w:noWrap/>
            <w:hideMark/>
          </w:tcPr>
          <w:p w14:paraId="1D21940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2C3789E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69B2752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07046BE8"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57CF2DD"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GABON </w:t>
            </w:r>
          </w:p>
        </w:tc>
        <w:tc>
          <w:tcPr>
            <w:tcW w:w="3859" w:type="dxa"/>
            <w:noWrap/>
            <w:hideMark/>
          </w:tcPr>
          <w:p w14:paraId="057DE43A" w14:textId="77777777" w:rsidR="00073CEE" w:rsidRPr="0062681E" w:rsidRDefault="00000000"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hyperlink r:id="rId114" w:anchor="franc-cfa-beac" w:tooltip="‡ Franc CFA - BEAC" w:history="1">
              <w:r w:rsidR="00073CEE" w:rsidRPr="0062681E">
                <w:rPr>
                  <w:rFonts w:asciiTheme="majorHAnsi" w:hAnsiTheme="majorHAnsi" w:cstheme="minorHAnsi"/>
                  <w:color w:val="000000"/>
                </w:rPr>
                <w:t xml:space="preserve">CFA Franc BEAC ‡ </w:t>
              </w:r>
            </w:hyperlink>
          </w:p>
        </w:tc>
        <w:tc>
          <w:tcPr>
            <w:tcW w:w="1348" w:type="dxa"/>
            <w:noWrap/>
            <w:hideMark/>
          </w:tcPr>
          <w:p w14:paraId="49A933A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XAF</w:t>
            </w:r>
          </w:p>
        </w:tc>
        <w:tc>
          <w:tcPr>
            <w:tcW w:w="2045" w:type="dxa"/>
            <w:noWrap/>
            <w:hideMark/>
          </w:tcPr>
          <w:p w14:paraId="7B304CE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950</w:t>
            </w:r>
          </w:p>
        </w:tc>
      </w:tr>
      <w:tr w:rsidR="00073CEE" w:rsidRPr="00073CEE" w14:paraId="404A1CE4"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FAC5927"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GAMBIA </w:t>
            </w:r>
          </w:p>
        </w:tc>
        <w:tc>
          <w:tcPr>
            <w:tcW w:w="3859" w:type="dxa"/>
            <w:noWrap/>
            <w:hideMark/>
          </w:tcPr>
          <w:p w14:paraId="21E51E0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Dalasi </w:t>
            </w:r>
          </w:p>
        </w:tc>
        <w:tc>
          <w:tcPr>
            <w:tcW w:w="1348" w:type="dxa"/>
            <w:noWrap/>
            <w:hideMark/>
          </w:tcPr>
          <w:p w14:paraId="6DBD21B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GMD</w:t>
            </w:r>
          </w:p>
        </w:tc>
        <w:tc>
          <w:tcPr>
            <w:tcW w:w="2045" w:type="dxa"/>
            <w:noWrap/>
            <w:hideMark/>
          </w:tcPr>
          <w:p w14:paraId="0BC283E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270</w:t>
            </w:r>
          </w:p>
        </w:tc>
      </w:tr>
      <w:tr w:rsidR="00073CEE" w:rsidRPr="00073CEE" w14:paraId="505DDA8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6431B9C"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GEORGIA </w:t>
            </w:r>
          </w:p>
        </w:tc>
        <w:tc>
          <w:tcPr>
            <w:tcW w:w="3859" w:type="dxa"/>
            <w:noWrap/>
            <w:hideMark/>
          </w:tcPr>
          <w:p w14:paraId="0787262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Lari </w:t>
            </w:r>
          </w:p>
        </w:tc>
        <w:tc>
          <w:tcPr>
            <w:tcW w:w="1348" w:type="dxa"/>
            <w:noWrap/>
            <w:hideMark/>
          </w:tcPr>
          <w:p w14:paraId="66CEC6E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GEL</w:t>
            </w:r>
          </w:p>
        </w:tc>
        <w:tc>
          <w:tcPr>
            <w:tcW w:w="2045" w:type="dxa"/>
            <w:noWrap/>
            <w:hideMark/>
          </w:tcPr>
          <w:p w14:paraId="25B29DD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981</w:t>
            </w:r>
          </w:p>
        </w:tc>
      </w:tr>
      <w:tr w:rsidR="00073CEE" w:rsidRPr="00073CEE" w14:paraId="6B37DB8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B9476CF"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GERMANY </w:t>
            </w:r>
          </w:p>
        </w:tc>
        <w:tc>
          <w:tcPr>
            <w:tcW w:w="3859" w:type="dxa"/>
            <w:noWrap/>
            <w:hideMark/>
          </w:tcPr>
          <w:p w14:paraId="499EA4E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662963F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5CEC2AE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774D5D0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8ECC50B"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GHANA </w:t>
            </w:r>
          </w:p>
        </w:tc>
        <w:tc>
          <w:tcPr>
            <w:tcW w:w="3859" w:type="dxa"/>
            <w:noWrap/>
            <w:hideMark/>
          </w:tcPr>
          <w:p w14:paraId="0E50277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Cedi </w:t>
            </w:r>
          </w:p>
        </w:tc>
        <w:tc>
          <w:tcPr>
            <w:tcW w:w="1348" w:type="dxa"/>
            <w:noWrap/>
            <w:hideMark/>
          </w:tcPr>
          <w:p w14:paraId="3406CC5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GHS</w:t>
            </w:r>
          </w:p>
        </w:tc>
        <w:tc>
          <w:tcPr>
            <w:tcW w:w="2045" w:type="dxa"/>
            <w:noWrap/>
            <w:hideMark/>
          </w:tcPr>
          <w:p w14:paraId="03DAADE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936</w:t>
            </w:r>
          </w:p>
        </w:tc>
      </w:tr>
      <w:tr w:rsidR="00073CEE" w:rsidRPr="00073CEE" w14:paraId="7029BC0C"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DF638D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GIBRALTAR </w:t>
            </w:r>
          </w:p>
        </w:tc>
        <w:tc>
          <w:tcPr>
            <w:tcW w:w="3859" w:type="dxa"/>
            <w:noWrap/>
            <w:hideMark/>
          </w:tcPr>
          <w:p w14:paraId="19EFA0F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Gibraltar Pound </w:t>
            </w:r>
          </w:p>
        </w:tc>
        <w:tc>
          <w:tcPr>
            <w:tcW w:w="1348" w:type="dxa"/>
            <w:noWrap/>
            <w:hideMark/>
          </w:tcPr>
          <w:p w14:paraId="18FE1BB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GIP</w:t>
            </w:r>
          </w:p>
        </w:tc>
        <w:tc>
          <w:tcPr>
            <w:tcW w:w="2045" w:type="dxa"/>
            <w:noWrap/>
            <w:hideMark/>
          </w:tcPr>
          <w:p w14:paraId="677AE17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292</w:t>
            </w:r>
          </w:p>
        </w:tc>
      </w:tr>
      <w:tr w:rsidR="00073CEE" w:rsidRPr="00073CEE" w14:paraId="0E25C28F"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C1FFC5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GREECE </w:t>
            </w:r>
          </w:p>
        </w:tc>
        <w:tc>
          <w:tcPr>
            <w:tcW w:w="3859" w:type="dxa"/>
            <w:noWrap/>
            <w:hideMark/>
          </w:tcPr>
          <w:p w14:paraId="421F6EE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4AEDF4E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25D8EDC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14997F5B"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9A59953"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GREENLAND </w:t>
            </w:r>
          </w:p>
        </w:tc>
        <w:tc>
          <w:tcPr>
            <w:tcW w:w="3859" w:type="dxa"/>
            <w:noWrap/>
            <w:hideMark/>
          </w:tcPr>
          <w:p w14:paraId="40F7F9E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Danish Krone </w:t>
            </w:r>
          </w:p>
        </w:tc>
        <w:tc>
          <w:tcPr>
            <w:tcW w:w="1348" w:type="dxa"/>
            <w:noWrap/>
            <w:hideMark/>
          </w:tcPr>
          <w:p w14:paraId="043A798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DKK</w:t>
            </w:r>
          </w:p>
        </w:tc>
        <w:tc>
          <w:tcPr>
            <w:tcW w:w="2045" w:type="dxa"/>
            <w:noWrap/>
            <w:hideMark/>
          </w:tcPr>
          <w:p w14:paraId="5254A70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208</w:t>
            </w:r>
          </w:p>
        </w:tc>
      </w:tr>
      <w:tr w:rsidR="00073CEE" w:rsidRPr="00073CEE" w14:paraId="60A89396"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FB7938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GRENADA </w:t>
            </w:r>
          </w:p>
        </w:tc>
        <w:tc>
          <w:tcPr>
            <w:tcW w:w="3859" w:type="dxa"/>
            <w:noWrap/>
            <w:hideMark/>
          </w:tcPr>
          <w:p w14:paraId="20A3C19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East Caribbean Dollar </w:t>
            </w:r>
          </w:p>
        </w:tc>
        <w:tc>
          <w:tcPr>
            <w:tcW w:w="1348" w:type="dxa"/>
            <w:noWrap/>
            <w:hideMark/>
          </w:tcPr>
          <w:p w14:paraId="4545A68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XCD</w:t>
            </w:r>
          </w:p>
        </w:tc>
        <w:tc>
          <w:tcPr>
            <w:tcW w:w="2045" w:type="dxa"/>
            <w:noWrap/>
            <w:hideMark/>
          </w:tcPr>
          <w:p w14:paraId="1C1159A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951</w:t>
            </w:r>
          </w:p>
        </w:tc>
      </w:tr>
      <w:tr w:rsidR="00073CEE" w:rsidRPr="00073CEE" w14:paraId="566F2D8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E32C55F"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GUADELOUPE </w:t>
            </w:r>
          </w:p>
        </w:tc>
        <w:tc>
          <w:tcPr>
            <w:tcW w:w="3859" w:type="dxa"/>
            <w:noWrap/>
            <w:hideMark/>
          </w:tcPr>
          <w:p w14:paraId="3CCAAC3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463DD0F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4C86476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6E07A50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232D42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GUAM </w:t>
            </w:r>
          </w:p>
        </w:tc>
        <w:tc>
          <w:tcPr>
            <w:tcW w:w="3859" w:type="dxa"/>
            <w:noWrap/>
            <w:hideMark/>
          </w:tcPr>
          <w:p w14:paraId="7301F83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US Dollar </w:t>
            </w:r>
          </w:p>
        </w:tc>
        <w:tc>
          <w:tcPr>
            <w:tcW w:w="1348" w:type="dxa"/>
            <w:noWrap/>
            <w:hideMark/>
          </w:tcPr>
          <w:p w14:paraId="2D9D4A1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USD</w:t>
            </w:r>
          </w:p>
        </w:tc>
        <w:tc>
          <w:tcPr>
            <w:tcW w:w="2045" w:type="dxa"/>
            <w:noWrap/>
            <w:hideMark/>
          </w:tcPr>
          <w:p w14:paraId="062FACD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840</w:t>
            </w:r>
          </w:p>
        </w:tc>
      </w:tr>
      <w:tr w:rsidR="00073CEE" w:rsidRPr="00073CEE" w14:paraId="716EF0CF"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653CCD9"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lastRenderedPageBreak/>
              <w:t xml:space="preserve">GUATEMALA </w:t>
            </w:r>
          </w:p>
        </w:tc>
        <w:tc>
          <w:tcPr>
            <w:tcW w:w="3859" w:type="dxa"/>
            <w:noWrap/>
            <w:hideMark/>
          </w:tcPr>
          <w:p w14:paraId="47E674A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Quetzal </w:t>
            </w:r>
          </w:p>
        </w:tc>
        <w:tc>
          <w:tcPr>
            <w:tcW w:w="1348" w:type="dxa"/>
            <w:noWrap/>
            <w:hideMark/>
          </w:tcPr>
          <w:p w14:paraId="6F16F48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GTQ</w:t>
            </w:r>
          </w:p>
        </w:tc>
        <w:tc>
          <w:tcPr>
            <w:tcW w:w="2045" w:type="dxa"/>
            <w:noWrap/>
            <w:hideMark/>
          </w:tcPr>
          <w:p w14:paraId="5EAEC2A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320</w:t>
            </w:r>
          </w:p>
        </w:tc>
      </w:tr>
      <w:tr w:rsidR="00073CEE" w:rsidRPr="00073CEE" w14:paraId="42A97DA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8193B7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GUERNSEY </w:t>
            </w:r>
          </w:p>
        </w:tc>
        <w:tc>
          <w:tcPr>
            <w:tcW w:w="3859" w:type="dxa"/>
            <w:noWrap/>
            <w:hideMark/>
          </w:tcPr>
          <w:p w14:paraId="0B0B579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Pound Sterling </w:t>
            </w:r>
          </w:p>
        </w:tc>
        <w:tc>
          <w:tcPr>
            <w:tcW w:w="1348" w:type="dxa"/>
            <w:noWrap/>
            <w:hideMark/>
          </w:tcPr>
          <w:p w14:paraId="4D2D06E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GBP</w:t>
            </w:r>
          </w:p>
        </w:tc>
        <w:tc>
          <w:tcPr>
            <w:tcW w:w="2045" w:type="dxa"/>
            <w:noWrap/>
            <w:hideMark/>
          </w:tcPr>
          <w:p w14:paraId="536E1F0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826</w:t>
            </w:r>
          </w:p>
        </w:tc>
      </w:tr>
      <w:tr w:rsidR="00073CEE" w:rsidRPr="00073CEE" w14:paraId="56EAF634"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B4734C7"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GUINEA </w:t>
            </w:r>
          </w:p>
        </w:tc>
        <w:tc>
          <w:tcPr>
            <w:tcW w:w="3859" w:type="dxa"/>
            <w:noWrap/>
            <w:hideMark/>
          </w:tcPr>
          <w:p w14:paraId="75C0BBD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Guinea Franc </w:t>
            </w:r>
          </w:p>
        </w:tc>
        <w:tc>
          <w:tcPr>
            <w:tcW w:w="1348" w:type="dxa"/>
            <w:noWrap/>
            <w:hideMark/>
          </w:tcPr>
          <w:p w14:paraId="7DF20EC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GNF</w:t>
            </w:r>
          </w:p>
        </w:tc>
        <w:tc>
          <w:tcPr>
            <w:tcW w:w="2045" w:type="dxa"/>
            <w:noWrap/>
            <w:hideMark/>
          </w:tcPr>
          <w:p w14:paraId="4A2DB7A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324</w:t>
            </w:r>
          </w:p>
        </w:tc>
      </w:tr>
      <w:tr w:rsidR="00073CEE" w:rsidRPr="00073CEE" w14:paraId="04BDCAD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EF40AC0"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GUINEA-BISSAU </w:t>
            </w:r>
          </w:p>
        </w:tc>
        <w:tc>
          <w:tcPr>
            <w:tcW w:w="3859" w:type="dxa"/>
            <w:noWrap/>
            <w:hideMark/>
          </w:tcPr>
          <w:p w14:paraId="434D23C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Guinea-Bissau Peso</w:t>
            </w:r>
          </w:p>
        </w:tc>
        <w:tc>
          <w:tcPr>
            <w:tcW w:w="1348" w:type="dxa"/>
            <w:noWrap/>
            <w:hideMark/>
          </w:tcPr>
          <w:p w14:paraId="0162030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GWP</w:t>
            </w:r>
          </w:p>
        </w:tc>
        <w:tc>
          <w:tcPr>
            <w:tcW w:w="2045" w:type="dxa"/>
            <w:noWrap/>
            <w:hideMark/>
          </w:tcPr>
          <w:p w14:paraId="2819E6F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624</w:t>
            </w:r>
          </w:p>
        </w:tc>
      </w:tr>
      <w:tr w:rsidR="00073CEE" w:rsidRPr="00073CEE" w14:paraId="22A1C33B"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01BD29F" w14:textId="77777777" w:rsidR="00073CEE" w:rsidRPr="0062681E" w:rsidRDefault="00073CEE" w:rsidP="00073CEE">
            <w:pPr>
              <w:rPr>
                <w:rFonts w:asciiTheme="majorHAnsi" w:hAnsiTheme="majorHAnsi" w:cstheme="minorHAnsi"/>
                <w:color w:val="000000"/>
                <w:sz w:val="16"/>
                <w:szCs w:val="16"/>
              </w:rPr>
            </w:pPr>
          </w:p>
        </w:tc>
        <w:tc>
          <w:tcPr>
            <w:tcW w:w="3859" w:type="dxa"/>
            <w:noWrap/>
            <w:hideMark/>
          </w:tcPr>
          <w:p w14:paraId="466BC92F" w14:textId="77777777" w:rsidR="00073CEE" w:rsidRPr="0062681E" w:rsidRDefault="00000000"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hyperlink r:id="rId115" w:anchor="franc-cfa-bceao" w:tooltip="† Franc CFA - BCEAO" w:history="1">
              <w:r w:rsidR="00073CEE" w:rsidRPr="0062681E">
                <w:rPr>
                  <w:rFonts w:asciiTheme="majorHAnsi" w:hAnsiTheme="majorHAnsi" w:cstheme="minorHAnsi"/>
                  <w:color w:val="000000"/>
                </w:rPr>
                <w:t xml:space="preserve">CFA Franc BCEAO † </w:t>
              </w:r>
            </w:hyperlink>
          </w:p>
        </w:tc>
        <w:tc>
          <w:tcPr>
            <w:tcW w:w="1348" w:type="dxa"/>
            <w:noWrap/>
            <w:hideMark/>
          </w:tcPr>
          <w:p w14:paraId="3011E0B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XOF</w:t>
            </w:r>
          </w:p>
        </w:tc>
        <w:tc>
          <w:tcPr>
            <w:tcW w:w="2045" w:type="dxa"/>
            <w:noWrap/>
            <w:hideMark/>
          </w:tcPr>
          <w:p w14:paraId="38E775D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952</w:t>
            </w:r>
          </w:p>
        </w:tc>
      </w:tr>
      <w:tr w:rsidR="00073CEE" w:rsidRPr="00073CEE" w14:paraId="289D121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2CB7265"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GUYANA </w:t>
            </w:r>
          </w:p>
        </w:tc>
        <w:tc>
          <w:tcPr>
            <w:tcW w:w="3859" w:type="dxa"/>
            <w:noWrap/>
            <w:hideMark/>
          </w:tcPr>
          <w:p w14:paraId="41F05CD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Guyana Dollar </w:t>
            </w:r>
          </w:p>
        </w:tc>
        <w:tc>
          <w:tcPr>
            <w:tcW w:w="1348" w:type="dxa"/>
            <w:noWrap/>
            <w:hideMark/>
          </w:tcPr>
          <w:p w14:paraId="3D2771C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GYD</w:t>
            </w:r>
          </w:p>
        </w:tc>
        <w:tc>
          <w:tcPr>
            <w:tcW w:w="2045" w:type="dxa"/>
            <w:noWrap/>
            <w:hideMark/>
          </w:tcPr>
          <w:p w14:paraId="2D4419C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328</w:t>
            </w:r>
          </w:p>
        </w:tc>
      </w:tr>
      <w:tr w:rsidR="00073CEE" w:rsidRPr="00073CEE" w14:paraId="1336340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CCC352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HAITI </w:t>
            </w:r>
          </w:p>
        </w:tc>
        <w:tc>
          <w:tcPr>
            <w:tcW w:w="3859" w:type="dxa"/>
            <w:noWrap/>
            <w:hideMark/>
          </w:tcPr>
          <w:p w14:paraId="311F09F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Gourde</w:t>
            </w:r>
          </w:p>
        </w:tc>
        <w:tc>
          <w:tcPr>
            <w:tcW w:w="1348" w:type="dxa"/>
            <w:noWrap/>
            <w:hideMark/>
          </w:tcPr>
          <w:p w14:paraId="0ECEB79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HTG</w:t>
            </w:r>
          </w:p>
        </w:tc>
        <w:tc>
          <w:tcPr>
            <w:tcW w:w="2045" w:type="dxa"/>
            <w:noWrap/>
            <w:hideMark/>
          </w:tcPr>
          <w:p w14:paraId="2B666B7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332</w:t>
            </w:r>
          </w:p>
        </w:tc>
      </w:tr>
      <w:tr w:rsidR="00073CEE" w:rsidRPr="00073CEE" w14:paraId="0951794F"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1771BC2" w14:textId="77777777" w:rsidR="00073CEE" w:rsidRPr="0062681E" w:rsidRDefault="00073CEE" w:rsidP="00073CEE">
            <w:pPr>
              <w:rPr>
                <w:rFonts w:asciiTheme="majorHAnsi" w:hAnsiTheme="majorHAnsi" w:cstheme="minorHAnsi"/>
                <w:color w:val="000000"/>
                <w:sz w:val="16"/>
                <w:szCs w:val="16"/>
              </w:rPr>
            </w:pPr>
          </w:p>
        </w:tc>
        <w:tc>
          <w:tcPr>
            <w:tcW w:w="3859" w:type="dxa"/>
            <w:noWrap/>
            <w:hideMark/>
          </w:tcPr>
          <w:p w14:paraId="717096D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US Dollar </w:t>
            </w:r>
          </w:p>
        </w:tc>
        <w:tc>
          <w:tcPr>
            <w:tcW w:w="1348" w:type="dxa"/>
            <w:noWrap/>
            <w:hideMark/>
          </w:tcPr>
          <w:p w14:paraId="0757031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USD</w:t>
            </w:r>
          </w:p>
        </w:tc>
        <w:tc>
          <w:tcPr>
            <w:tcW w:w="2045" w:type="dxa"/>
            <w:noWrap/>
            <w:hideMark/>
          </w:tcPr>
          <w:p w14:paraId="301DFBC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840</w:t>
            </w:r>
          </w:p>
        </w:tc>
      </w:tr>
      <w:tr w:rsidR="00073CEE" w:rsidRPr="00073CEE" w14:paraId="748182F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5A78805" w14:textId="77777777" w:rsidR="00073CEE" w:rsidRPr="0062681E" w:rsidRDefault="00073CEE" w:rsidP="00073CEE">
            <w:pPr>
              <w:rPr>
                <w:rFonts w:asciiTheme="majorHAnsi" w:hAnsiTheme="majorHAnsi" w:cstheme="minorHAnsi"/>
                <w:color w:val="000000"/>
                <w:sz w:val="16"/>
                <w:szCs w:val="16"/>
                <w:lang w:val="en-US"/>
              </w:rPr>
            </w:pPr>
            <w:r w:rsidRPr="0062681E">
              <w:rPr>
                <w:rFonts w:asciiTheme="majorHAnsi" w:hAnsiTheme="majorHAnsi" w:cstheme="minorHAnsi"/>
                <w:color w:val="000000"/>
                <w:sz w:val="16"/>
                <w:szCs w:val="16"/>
                <w:lang w:val="en-US"/>
              </w:rPr>
              <w:t xml:space="preserve">HEARD ISLAND AND MCDONALD ISLANDS </w:t>
            </w:r>
          </w:p>
        </w:tc>
        <w:tc>
          <w:tcPr>
            <w:tcW w:w="3859" w:type="dxa"/>
            <w:noWrap/>
            <w:hideMark/>
          </w:tcPr>
          <w:p w14:paraId="5719E3C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Australian Dollar </w:t>
            </w:r>
          </w:p>
        </w:tc>
        <w:tc>
          <w:tcPr>
            <w:tcW w:w="1348" w:type="dxa"/>
            <w:noWrap/>
            <w:hideMark/>
          </w:tcPr>
          <w:p w14:paraId="17436F4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AUD</w:t>
            </w:r>
          </w:p>
        </w:tc>
        <w:tc>
          <w:tcPr>
            <w:tcW w:w="2045" w:type="dxa"/>
            <w:noWrap/>
            <w:hideMark/>
          </w:tcPr>
          <w:p w14:paraId="1111D76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36</w:t>
            </w:r>
          </w:p>
        </w:tc>
      </w:tr>
      <w:tr w:rsidR="00073CEE" w:rsidRPr="00073CEE" w14:paraId="196965C0"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78A94A0" w14:textId="77777777" w:rsidR="00073CEE" w:rsidRPr="0062681E" w:rsidRDefault="00073CEE" w:rsidP="00073CEE">
            <w:pPr>
              <w:rPr>
                <w:rFonts w:asciiTheme="majorHAnsi" w:hAnsiTheme="majorHAnsi" w:cstheme="minorHAnsi"/>
                <w:color w:val="000000"/>
                <w:sz w:val="16"/>
                <w:szCs w:val="16"/>
                <w:lang w:val="en-US"/>
              </w:rPr>
            </w:pPr>
            <w:r w:rsidRPr="0062681E">
              <w:rPr>
                <w:rFonts w:asciiTheme="majorHAnsi" w:hAnsiTheme="majorHAnsi" w:cstheme="minorHAnsi"/>
                <w:color w:val="000000"/>
                <w:sz w:val="16"/>
                <w:szCs w:val="16"/>
                <w:lang w:val="en-US"/>
              </w:rPr>
              <w:t xml:space="preserve">HOLY SEE (VATICAN CITY STATE) </w:t>
            </w:r>
          </w:p>
        </w:tc>
        <w:tc>
          <w:tcPr>
            <w:tcW w:w="3859" w:type="dxa"/>
            <w:noWrap/>
            <w:hideMark/>
          </w:tcPr>
          <w:p w14:paraId="0A7495D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35A6340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4426A3D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51D97035"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B713204"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HONDURAS </w:t>
            </w:r>
          </w:p>
        </w:tc>
        <w:tc>
          <w:tcPr>
            <w:tcW w:w="3859" w:type="dxa"/>
            <w:noWrap/>
            <w:hideMark/>
          </w:tcPr>
          <w:p w14:paraId="4098B74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Lempira </w:t>
            </w:r>
          </w:p>
        </w:tc>
        <w:tc>
          <w:tcPr>
            <w:tcW w:w="1348" w:type="dxa"/>
            <w:noWrap/>
            <w:hideMark/>
          </w:tcPr>
          <w:p w14:paraId="3DBC8B3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HNL</w:t>
            </w:r>
          </w:p>
        </w:tc>
        <w:tc>
          <w:tcPr>
            <w:tcW w:w="2045" w:type="dxa"/>
            <w:noWrap/>
            <w:hideMark/>
          </w:tcPr>
          <w:p w14:paraId="0534B39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340</w:t>
            </w:r>
          </w:p>
        </w:tc>
      </w:tr>
      <w:tr w:rsidR="00073CEE" w:rsidRPr="00073CEE" w14:paraId="32DACE4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DB2736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HONG KONG </w:t>
            </w:r>
          </w:p>
        </w:tc>
        <w:tc>
          <w:tcPr>
            <w:tcW w:w="3859" w:type="dxa"/>
            <w:noWrap/>
            <w:hideMark/>
          </w:tcPr>
          <w:p w14:paraId="620106B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Hong Kong Dollar </w:t>
            </w:r>
          </w:p>
        </w:tc>
        <w:tc>
          <w:tcPr>
            <w:tcW w:w="1348" w:type="dxa"/>
            <w:noWrap/>
            <w:hideMark/>
          </w:tcPr>
          <w:p w14:paraId="5C6B4FF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HKD</w:t>
            </w:r>
          </w:p>
        </w:tc>
        <w:tc>
          <w:tcPr>
            <w:tcW w:w="2045" w:type="dxa"/>
            <w:noWrap/>
            <w:hideMark/>
          </w:tcPr>
          <w:p w14:paraId="1BE81E3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344</w:t>
            </w:r>
          </w:p>
        </w:tc>
      </w:tr>
      <w:tr w:rsidR="00073CEE" w:rsidRPr="00073CEE" w14:paraId="2DF36A6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F289EDD"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HUNGARY </w:t>
            </w:r>
          </w:p>
        </w:tc>
        <w:tc>
          <w:tcPr>
            <w:tcW w:w="3859" w:type="dxa"/>
            <w:noWrap/>
            <w:hideMark/>
          </w:tcPr>
          <w:p w14:paraId="24633DA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Forint </w:t>
            </w:r>
          </w:p>
        </w:tc>
        <w:tc>
          <w:tcPr>
            <w:tcW w:w="1348" w:type="dxa"/>
            <w:noWrap/>
            <w:hideMark/>
          </w:tcPr>
          <w:p w14:paraId="0E421B4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HUF</w:t>
            </w:r>
          </w:p>
        </w:tc>
        <w:tc>
          <w:tcPr>
            <w:tcW w:w="2045" w:type="dxa"/>
            <w:noWrap/>
            <w:hideMark/>
          </w:tcPr>
          <w:p w14:paraId="191DF95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348</w:t>
            </w:r>
          </w:p>
        </w:tc>
      </w:tr>
      <w:tr w:rsidR="00073CEE" w:rsidRPr="00073CEE" w14:paraId="7A39B1F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E46C00C"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ICELAND </w:t>
            </w:r>
          </w:p>
        </w:tc>
        <w:tc>
          <w:tcPr>
            <w:tcW w:w="3859" w:type="dxa"/>
            <w:noWrap/>
            <w:hideMark/>
          </w:tcPr>
          <w:p w14:paraId="2B426E2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Iceland Krona </w:t>
            </w:r>
          </w:p>
        </w:tc>
        <w:tc>
          <w:tcPr>
            <w:tcW w:w="1348" w:type="dxa"/>
            <w:noWrap/>
            <w:hideMark/>
          </w:tcPr>
          <w:p w14:paraId="2E88369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ISK</w:t>
            </w:r>
          </w:p>
        </w:tc>
        <w:tc>
          <w:tcPr>
            <w:tcW w:w="2045" w:type="dxa"/>
            <w:noWrap/>
            <w:hideMark/>
          </w:tcPr>
          <w:p w14:paraId="3AA22A3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352</w:t>
            </w:r>
          </w:p>
        </w:tc>
      </w:tr>
      <w:tr w:rsidR="00073CEE" w:rsidRPr="00073CEE" w14:paraId="45E28666"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26DC0A7"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INDIA </w:t>
            </w:r>
          </w:p>
        </w:tc>
        <w:tc>
          <w:tcPr>
            <w:tcW w:w="3859" w:type="dxa"/>
            <w:noWrap/>
            <w:hideMark/>
          </w:tcPr>
          <w:p w14:paraId="178491D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Indian Rupee </w:t>
            </w:r>
          </w:p>
        </w:tc>
        <w:tc>
          <w:tcPr>
            <w:tcW w:w="1348" w:type="dxa"/>
            <w:noWrap/>
            <w:hideMark/>
          </w:tcPr>
          <w:p w14:paraId="53DB063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INR</w:t>
            </w:r>
          </w:p>
        </w:tc>
        <w:tc>
          <w:tcPr>
            <w:tcW w:w="2045" w:type="dxa"/>
            <w:noWrap/>
            <w:hideMark/>
          </w:tcPr>
          <w:p w14:paraId="148B7A6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356</w:t>
            </w:r>
          </w:p>
        </w:tc>
      </w:tr>
      <w:tr w:rsidR="00073CEE" w:rsidRPr="00073CEE" w14:paraId="03F375D0"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E4AC283"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INDONESIA </w:t>
            </w:r>
          </w:p>
        </w:tc>
        <w:tc>
          <w:tcPr>
            <w:tcW w:w="3859" w:type="dxa"/>
            <w:noWrap/>
            <w:hideMark/>
          </w:tcPr>
          <w:p w14:paraId="3514CBB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Rupiah </w:t>
            </w:r>
          </w:p>
        </w:tc>
        <w:tc>
          <w:tcPr>
            <w:tcW w:w="1348" w:type="dxa"/>
            <w:noWrap/>
            <w:hideMark/>
          </w:tcPr>
          <w:p w14:paraId="79D736A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IDR</w:t>
            </w:r>
          </w:p>
        </w:tc>
        <w:tc>
          <w:tcPr>
            <w:tcW w:w="2045" w:type="dxa"/>
            <w:noWrap/>
            <w:hideMark/>
          </w:tcPr>
          <w:p w14:paraId="5059112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360</w:t>
            </w:r>
          </w:p>
        </w:tc>
      </w:tr>
      <w:tr w:rsidR="00073CEE" w:rsidRPr="00073CEE" w14:paraId="226BF13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DFB56F9"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IRAN, ISLAMIC REPUBLIC OF </w:t>
            </w:r>
          </w:p>
        </w:tc>
        <w:tc>
          <w:tcPr>
            <w:tcW w:w="3859" w:type="dxa"/>
            <w:noWrap/>
            <w:hideMark/>
          </w:tcPr>
          <w:p w14:paraId="1E4460F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Iranian Rial </w:t>
            </w:r>
          </w:p>
        </w:tc>
        <w:tc>
          <w:tcPr>
            <w:tcW w:w="1348" w:type="dxa"/>
            <w:noWrap/>
            <w:hideMark/>
          </w:tcPr>
          <w:p w14:paraId="404849F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IRR</w:t>
            </w:r>
          </w:p>
        </w:tc>
        <w:tc>
          <w:tcPr>
            <w:tcW w:w="2045" w:type="dxa"/>
            <w:noWrap/>
            <w:hideMark/>
          </w:tcPr>
          <w:p w14:paraId="304A034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364</w:t>
            </w:r>
          </w:p>
        </w:tc>
      </w:tr>
      <w:tr w:rsidR="00073CEE" w:rsidRPr="00073CEE" w14:paraId="51EC8408"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2119696"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IRAQ </w:t>
            </w:r>
          </w:p>
        </w:tc>
        <w:tc>
          <w:tcPr>
            <w:tcW w:w="3859" w:type="dxa"/>
            <w:noWrap/>
            <w:hideMark/>
          </w:tcPr>
          <w:p w14:paraId="17CAB68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Iraqi Dinar </w:t>
            </w:r>
          </w:p>
        </w:tc>
        <w:tc>
          <w:tcPr>
            <w:tcW w:w="1348" w:type="dxa"/>
            <w:noWrap/>
            <w:hideMark/>
          </w:tcPr>
          <w:p w14:paraId="56C9688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IQD</w:t>
            </w:r>
          </w:p>
        </w:tc>
        <w:tc>
          <w:tcPr>
            <w:tcW w:w="2045" w:type="dxa"/>
            <w:noWrap/>
            <w:hideMark/>
          </w:tcPr>
          <w:p w14:paraId="07BBFD2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368</w:t>
            </w:r>
          </w:p>
        </w:tc>
      </w:tr>
      <w:tr w:rsidR="00073CEE" w:rsidRPr="00073CEE" w14:paraId="104606B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9921B3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IRELAND </w:t>
            </w:r>
          </w:p>
        </w:tc>
        <w:tc>
          <w:tcPr>
            <w:tcW w:w="3859" w:type="dxa"/>
            <w:noWrap/>
            <w:hideMark/>
          </w:tcPr>
          <w:p w14:paraId="752A236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6C9D295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6446EED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59EEBDB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97CC5C4"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ISRAEL </w:t>
            </w:r>
          </w:p>
        </w:tc>
        <w:tc>
          <w:tcPr>
            <w:tcW w:w="3859" w:type="dxa"/>
            <w:noWrap/>
            <w:hideMark/>
          </w:tcPr>
          <w:p w14:paraId="72BBD2E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New Israeli Sheqel </w:t>
            </w:r>
          </w:p>
        </w:tc>
        <w:tc>
          <w:tcPr>
            <w:tcW w:w="1348" w:type="dxa"/>
            <w:noWrap/>
            <w:hideMark/>
          </w:tcPr>
          <w:p w14:paraId="2A960A6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ILS</w:t>
            </w:r>
          </w:p>
        </w:tc>
        <w:tc>
          <w:tcPr>
            <w:tcW w:w="2045" w:type="dxa"/>
            <w:noWrap/>
            <w:hideMark/>
          </w:tcPr>
          <w:p w14:paraId="591A1D9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376</w:t>
            </w:r>
          </w:p>
        </w:tc>
      </w:tr>
      <w:tr w:rsidR="00073CEE" w:rsidRPr="00073CEE" w14:paraId="5645E96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6F1F43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ITALY </w:t>
            </w:r>
          </w:p>
        </w:tc>
        <w:tc>
          <w:tcPr>
            <w:tcW w:w="3859" w:type="dxa"/>
            <w:noWrap/>
            <w:hideMark/>
          </w:tcPr>
          <w:p w14:paraId="7B32EC2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6B9A458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186ADA5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16F8292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3190DE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JAMAICA </w:t>
            </w:r>
          </w:p>
        </w:tc>
        <w:tc>
          <w:tcPr>
            <w:tcW w:w="3859" w:type="dxa"/>
            <w:noWrap/>
            <w:hideMark/>
          </w:tcPr>
          <w:p w14:paraId="03375B2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Jamaican Dollar </w:t>
            </w:r>
          </w:p>
        </w:tc>
        <w:tc>
          <w:tcPr>
            <w:tcW w:w="1348" w:type="dxa"/>
            <w:noWrap/>
            <w:hideMark/>
          </w:tcPr>
          <w:p w14:paraId="7DB14AF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JMD</w:t>
            </w:r>
          </w:p>
        </w:tc>
        <w:tc>
          <w:tcPr>
            <w:tcW w:w="2045" w:type="dxa"/>
            <w:noWrap/>
            <w:hideMark/>
          </w:tcPr>
          <w:p w14:paraId="15952D5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388</w:t>
            </w:r>
          </w:p>
        </w:tc>
      </w:tr>
      <w:tr w:rsidR="00073CEE" w:rsidRPr="00073CEE" w14:paraId="265C6C48"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94FCE3B"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JAPAN </w:t>
            </w:r>
          </w:p>
        </w:tc>
        <w:tc>
          <w:tcPr>
            <w:tcW w:w="3859" w:type="dxa"/>
            <w:noWrap/>
            <w:hideMark/>
          </w:tcPr>
          <w:p w14:paraId="15A77A1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Yen </w:t>
            </w:r>
          </w:p>
        </w:tc>
        <w:tc>
          <w:tcPr>
            <w:tcW w:w="1348" w:type="dxa"/>
            <w:noWrap/>
            <w:hideMark/>
          </w:tcPr>
          <w:p w14:paraId="550370D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JPY</w:t>
            </w:r>
          </w:p>
        </w:tc>
        <w:tc>
          <w:tcPr>
            <w:tcW w:w="2045" w:type="dxa"/>
            <w:noWrap/>
            <w:hideMark/>
          </w:tcPr>
          <w:p w14:paraId="000DA41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392</w:t>
            </w:r>
          </w:p>
        </w:tc>
      </w:tr>
      <w:tr w:rsidR="00073CEE" w:rsidRPr="00073CEE" w14:paraId="0042EFF0"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2B2D7E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JERSEY </w:t>
            </w:r>
          </w:p>
        </w:tc>
        <w:tc>
          <w:tcPr>
            <w:tcW w:w="3859" w:type="dxa"/>
            <w:noWrap/>
            <w:hideMark/>
          </w:tcPr>
          <w:p w14:paraId="6211A6E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Pound Sterling </w:t>
            </w:r>
          </w:p>
        </w:tc>
        <w:tc>
          <w:tcPr>
            <w:tcW w:w="1348" w:type="dxa"/>
            <w:noWrap/>
            <w:hideMark/>
          </w:tcPr>
          <w:p w14:paraId="5A3D2B5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GBP</w:t>
            </w:r>
          </w:p>
        </w:tc>
        <w:tc>
          <w:tcPr>
            <w:tcW w:w="2045" w:type="dxa"/>
            <w:noWrap/>
            <w:hideMark/>
          </w:tcPr>
          <w:p w14:paraId="77B545C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826</w:t>
            </w:r>
          </w:p>
        </w:tc>
      </w:tr>
      <w:tr w:rsidR="00073CEE" w:rsidRPr="00073CEE" w14:paraId="476B7A6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2FB7B6B"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JORDAN </w:t>
            </w:r>
          </w:p>
        </w:tc>
        <w:tc>
          <w:tcPr>
            <w:tcW w:w="3859" w:type="dxa"/>
            <w:noWrap/>
            <w:hideMark/>
          </w:tcPr>
          <w:p w14:paraId="24BA785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Jordanian Dinar </w:t>
            </w:r>
          </w:p>
        </w:tc>
        <w:tc>
          <w:tcPr>
            <w:tcW w:w="1348" w:type="dxa"/>
            <w:noWrap/>
            <w:hideMark/>
          </w:tcPr>
          <w:p w14:paraId="20A65F0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JOD</w:t>
            </w:r>
          </w:p>
        </w:tc>
        <w:tc>
          <w:tcPr>
            <w:tcW w:w="2045" w:type="dxa"/>
            <w:noWrap/>
            <w:hideMark/>
          </w:tcPr>
          <w:p w14:paraId="2998010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400</w:t>
            </w:r>
          </w:p>
        </w:tc>
      </w:tr>
      <w:tr w:rsidR="00073CEE" w:rsidRPr="00073CEE" w14:paraId="2F0D27DF"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144732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KAZAKHSTAN </w:t>
            </w:r>
          </w:p>
        </w:tc>
        <w:tc>
          <w:tcPr>
            <w:tcW w:w="3859" w:type="dxa"/>
            <w:noWrap/>
            <w:hideMark/>
          </w:tcPr>
          <w:p w14:paraId="3A01701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Tenge </w:t>
            </w:r>
          </w:p>
        </w:tc>
        <w:tc>
          <w:tcPr>
            <w:tcW w:w="1348" w:type="dxa"/>
            <w:noWrap/>
            <w:hideMark/>
          </w:tcPr>
          <w:p w14:paraId="6434DCB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KZT</w:t>
            </w:r>
          </w:p>
        </w:tc>
        <w:tc>
          <w:tcPr>
            <w:tcW w:w="2045" w:type="dxa"/>
            <w:noWrap/>
            <w:hideMark/>
          </w:tcPr>
          <w:p w14:paraId="5B03778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398</w:t>
            </w:r>
          </w:p>
        </w:tc>
      </w:tr>
      <w:tr w:rsidR="00073CEE" w:rsidRPr="00073CEE" w14:paraId="5BA5513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6BF67D6"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KENYA </w:t>
            </w:r>
          </w:p>
        </w:tc>
        <w:tc>
          <w:tcPr>
            <w:tcW w:w="3859" w:type="dxa"/>
            <w:noWrap/>
            <w:hideMark/>
          </w:tcPr>
          <w:p w14:paraId="17FF3DB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Kenyan Shilling </w:t>
            </w:r>
          </w:p>
        </w:tc>
        <w:tc>
          <w:tcPr>
            <w:tcW w:w="1348" w:type="dxa"/>
            <w:noWrap/>
            <w:hideMark/>
          </w:tcPr>
          <w:p w14:paraId="35EF0EB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KES</w:t>
            </w:r>
          </w:p>
        </w:tc>
        <w:tc>
          <w:tcPr>
            <w:tcW w:w="2045" w:type="dxa"/>
            <w:noWrap/>
            <w:hideMark/>
          </w:tcPr>
          <w:p w14:paraId="2F15352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404</w:t>
            </w:r>
          </w:p>
        </w:tc>
      </w:tr>
      <w:tr w:rsidR="00073CEE" w:rsidRPr="00073CEE" w14:paraId="5F8DBF08"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028A2D5"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lastRenderedPageBreak/>
              <w:t xml:space="preserve">KIRIBATI </w:t>
            </w:r>
          </w:p>
        </w:tc>
        <w:tc>
          <w:tcPr>
            <w:tcW w:w="3859" w:type="dxa"/>
            <w:noWrap/>
            <w:hideMark/>
          </w:tcPr>
          <w:p w14:paraId="61FBC40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Australian Dollar </w:t>
            </w:r>
          </w:p>
        </w:tc>
        <w:tc>
          <w:tcPr>
            <w:tcW w:w="1348" w:type="dxa"/>
            <w:noWrap/>
            <w:hideMark/>
          </w:tcPr>
          <w:p w14:paraId="129B59A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AUD</w:t>
            </w:r>
          </w:p>
        </w:tc>
        <w:tc>
          <w:tcPr>
            <w:tcW w:w="2045" w:type="dxa"/>
            <w:noWrap/>
            <w:hideMark/>
          </w:tcPr>
          <w:p w14:paraId="6CCBBFE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36</w:t>
            </w:r>
          </w:p>
        </w:tc>
      </w:tr>
      <w:tr w:rsidR="00073CEE" w:rsidRPr="00073CEE" w14:paraId="5506169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BE68613" w14:textId="77777777" w:rsidR="00073CEE" w:rsidRPr="0062681E" w:rsidRDefault="00073CEE" w:rsidP="00073CEE">
            <w:pPr>
              <w:rPr>
                <w:rFonts w:asciiTheme="majorHAnsi" w:hAnsiTheme="majorHAnsi" w:cstheme="minorHAnsi"/>
                <w:color w:val="000000"/>
                <w:sz w:val="16"/>
                <w:szCs w:val="16"/>
                <w:lang w:val="en-US"/>
              </w:rPr>
            </w:pPr>
            <w:r w:rsidRPr="0062681E">
              <w:rPr>
                <w:rFonts w:asciiTheme="majorHAnsi" w:hAnsiTheme="majorHAnsi" w:cstheme="minorHAnsi"/>
                <w:color w:val="000000"/>
                <w:sz w:val="16"/>
                <w:szCs w:val="16"/>
                <w:lang w:val="en-US"/>
              </w:rPr>
              <w:t xml:space="preserve">KOREA, DEMOCRATIC PEOPLE'S REPUBLIC OF </w:t>
            </w:r>
          </w:p>
        </w:tc>
        <w:tc>
          <w:tcPr>
            <w:tcW w:w="3859" w:type="dxa"/>
            <w:noWrap/>
            <w:hideMark/>
          </w:tcPr>
          <w:p w14:paraId="35B25D8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North Korean Won </w:t>
            </w:r>
          </w:p>
        </w:tc>
        <w:tc>
          <w:tcPr>
            <w:tcW w:w="1348" w:type="dxa"/>
            <w:noWrap/>
            <w:hideMark/>
          </w:tcPr>
          <w:p w14:paraId="16BA904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KPW</w:t>
            </w:r>
          </w:p>
        </w:tc>
        <w:tc>
          <w:tcPr>
            <w:tcW w:w="2045" w:type="dxa"/>
            <w:noWrap/>
            <w:hideMark/>
          </w:tcPr>
          <w:p w14:paraId="0E3CFEC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408</w:t>
            </w:r>
          </w:p>
        </w:tc>
      </w:tr>
      <w:tr w:rsidR="00073CEE" w:rsidRPr="00073CEE" w14:paraId="414D529C"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59D8EF2"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KOREA, REPUBLIC OF </w:t>
            </w:r>
          </w:p>
        </w:tc>
        <w:tc>
          <w:tcPr>
            <w:tcW w:w="3859" w:type="dxa"/>
            <w:noWrap/>
            <w:hideMark/>
          </w:tcPr>
          <w:p w14:paraId="6881CFE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Won </w:t>
            </w:r>
          </w:p>
        </w:tc>
        <w:tc>
          <w:tcPr>
            <w:tcW w:w="1348" w:type="dxa"/>
            <w:noWrap/>
            <w:hideMark/>
          </w:tcPr>
          <w:p w14:paraId="5712942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KRW</w:t>
            </w:r>
          </w:p>
        </w:tc>
        <w:tc>
          <w:tcPr>
            <w:tcW w:w="2045" w:type="dxa"/>
            <w:noWrap/>
            <w:hideMark/>
          </w:tcPr>
          <w:p w14:paraId="7ECAB34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410</w:t>
            </w:r>
          </w:p>
        </w:tc>
      </w:tr>
      <w:tr w:rsidR="00073CEE" w:rsidRPr="00073CEE" w14:paraId="3CD22CC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E670902"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KUWAIT </w:t>
            </w:r>
          </w:p>
        </w:tc>
        <w:tc>
          <w:tcPr>
            <w:tcW w:w="3859" w:type="dxa"/>
            <w:noWrap/>
            <w:hideMark/>
          </w:tcPr>
          <w:p w14:paraId="61D15F8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Kuwaiti Dinar </w:t>
            </w:r>
          </w:p>
        </w:tc>
        <w:tc>
          <w:tcPr>
            <w:tcW w:w="1348" w:type="dxa"/>
            <w:noWrap/>
            <w:hideMark/>
          </w:tcPr>
          <w:p w14:paraId="3849A02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KWD</w:t>
            </w:r>
          </w:p>
        </w:tc>
        <w:tc>
          <w:tcPr>
            <w:tcW w:w="2045" w:type="dxa"/>
            <w:noWrap/>
            <w:hideMark/>
          </w:tcPr>
          <w:p w14:paraId="7B92765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414</w:t>
            </w:r>
          </w:p>
        </w:tc>
      </w:tr>
      <w:tr w:rsidR="00073CEE" w:rsidRPr="00073CEE" w14:paraId="4E1F148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60D04B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KYRGYZSTAN </w:t>
            </w:r>
          </w:p>
        </w:tc>
        <w:tc>
          <w:tcPr>
            <w:tcW w:w="3859" w:type="dxa"/>
            <w:noWrap/>
            <w:hideMark/>
          </w:tcPr>
          <w:p w14:paraId="1C7BD22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Som </w:t>
            </w:r>
          </w:p>
        </w:tc>
        <w:tc>
          <w:tcPr>
            <w:tcW w:w="1348" w:type="dxa"/>
            <w:noWrap/>
            <w:hideMark/>
          </w:tcPr>
          <w:p w14:paraId="553AEA6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KGS</w:t>
            </w:r>
          </w:p>
        </w:tc>
        <w:tc>
          <w:tcPr>
            <w:tcW w:w="2045" w:type="dxa"/>
            <w:noWrap/>
            <w:hideMark/>
          </w:tcPr>
          <w:p w14:paraId="50404EE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417</w:t>
            </w:r>
          </w:p>
        </w:tc>
      </w:tr>
      <w:tr w:rsidR="00073CEE" w:rsidRPr="00073CEE" w14:paraId="0C4DD8E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9639CD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LAO PEOPLE'S DEMOCRATIC REPUBLIC </w:t>
            </w:r>
          </w:p>
        </w:tc>
        <w:tc>
          <w:tcPr>
            <w:tcW w:w="3859" w:type="dxa"/>
            <w:noWrap/>
            <w:hideMark/>
          </w:tcPr>
          <w:p w14:paraId="1D84D27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Kip </w:t>
            </w:r>
          </w:p>
        </w:tc>
        <w:tc>
          <w:tcPr>
            <w:tcW w:w="1348" w:type="dxa"/>
            <w:noWrap/>
            <w:hideMark/>
          </w:tcPr>
          <w:p w14:paraId="0B8B5B2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LAK</w:t>
            </w:r>
          </w:p>
        </w:tc>
        <w:tc>
          <w:tcPr>
            <w:tcW w:w="2045" w:type="dxa"/>
            <w:noWrap/>
            <w:hideMark/>
          </w:tcPr>
          <w:p w14:paraId="7C34AFE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418</w:t>
            </w:r>
          </w:p>
        </w:tc>
      </w:tr>
      <w:tr w:rsidR="00073CEE" w:rsidRPr="00073CEE" w14:paraId="769C0CF6"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1864286"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LATVIA </w:t>
            </w:r>
          </w:p>
        </w:tc>
        <w:tc>
          <w:tcPr>
            <w:tcW w:w="3859" w:type="dxa"/>
            <w:noWrap/>
            <w:hideMark/>
          </w:tcPr>
          <w:p w14:paraId="36B2E22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Latvian Lats </w:t>
            </w:r>
          </w:p>
        </w:tc>
        <w:tc>
          <w:tcPr>
            <w:tcW w:w="1348" w:type="dxa"/>
            <w:noWrap/>
            <w:hideMark/>
          </w:tcPr>
          <w:p w14:paraId="079AB2F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LVL</w:t>
            </w:r>
          </w:p>
        </w:tc>
        <w:tc>
          <w:tcPr>
            <w:tcW w:w="2045" w:type="dxa"/>
            <w:noWrap/>
            <w:hideMark/>
          </w:tcPr>
          <w:p w14:paraId="54D1259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428</w:t>
            </w:r>
          </w:p>
        </w:tc>
      </w:tr>
      <w:tr w:rsidR="00073CEE" w:rsidRPr="00073CEE" w14:paraId="29BC8BA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BAA23E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LEBANON </w:t>
            </w:r>
          </w:p>
        </w:tc>
        <w:tc>
          <w:tcPr>
            <w:tcW w:w="3859" w:type="dxa"/>
            <w:noWrap/>
            <w:hideMark/>
          </w:tcPr>
          <w:p w14:paraId="2930AD3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Lebanese Pound </w:t>
            </w:r>
          </w:p>
        </w:tc>
        <w:tc>
          <w:tcPr>
            <w:tcW w:w="1348" w:type="dxa"/>
            <w:noWrap/>
            <w:hideMark/>
          </w:tcPr>
          <w:p w14:paraId="4B72BFD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LBP</w:t>
            </w:r>
          </w:p>
        </w:tc>
        <w:tc>
          <w:tcPr>
            <w:tcW w:w="2045" w:type="dxa"/>
            <w:noWrap/>
            <w:hideMark/>
          </w:tcPr>
          <w:p w14:paraId="0C36B4A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422</w:t>
            </w:r>
          </w:p>
        </w:tc>
      </w:tr>
      <w:tr w:rsidR="00073CEE" w:rsidRPr="00073CEE" w14:paraId="60C9172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1469FF2"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LESOTHO </w:t>
            </w:r>
          </w:p>
        </w:tc>
        <w:tc>
          <w:tcPr>
            <w:tcW w:w="3859" w:type="dxa"/>
            <w:noWrap/>
            <w:hideMark/>
          </w:tcPr>
          <w:p w14:paraId="4D72E0A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Rand</w:t>
            </w:r>
          </w:p>
        </w:tc>
        <w:tc>
          <w:tcPr>
            <w:tcW w:w="1348" w:type="dxa"/>
            <w:noWrap/>
            <w:hideMark/>
          </w:tcPr>
          <w:p w14:paraId="4B223DE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ZAR</w:t>
            </w:r>
          </w:p>
        </w:tc>
        <w:tc>
          <w:tcPr>
            <w:tcW w:w="2045" w:type="dxa"/>
            <w:noWrap/>
            <w:hideMark/>
          </w:tcPr>
          <w:p w14:paraId="7BAE178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710</w:t>
            </w:r>
          </w:p>
        </w:tc>
      </w:tr>
      <w:tr w:rsidR="00073CEE" w:rsidRPr="00073CEE" w14:paraId="0149E76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D8A9BF9" w14:textId="77777777" w:rsidR="00073CEE" w:rsidRPr="0062681E" w:rsidRDefault="00073CEE" w:rsidP="00073CEE">
            <w:pPr>
              <w:rPr>
                <w:rFonts w:asciiTheme="majorHAnsi" w:hAnsiTheme="majorHAnsi" w:cstheme="minorHAnsi"/>
                <w:color w:val="000000"/>
                <w:sz w:val="16"/>
                <w:szCs w:val="16"/>
              </w:rPr>
            </w:pPr>
          </w:p>
        </w:tc>
        <w:tc>
          <w:tcPr>
            <w:tcW w:w="3859" w:type="dxa"/>
            <w:noWrap/>
            <w:hideMark/>
          </w:tcPr>
          <w:p w14:paraId="698E60A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Loti </w:t>
            </w:r>
          </w:p>
        </w:tc>
        <w:tc>
          <w:tcPr>
            <w:tcW w:w="1348" w:type="dxa"/>
            <w:noWrap/>
            <w:hideMark/>
          </w:tcPr>
          <w:p w14:paraId="161E74D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LSL</w:t>
            </w:r>
          </w:p>
        </w:tc>
        <w:tc>
          <w:tcPr>
            <w:tcW w:w="2045" w:type="dxa"/>
            <w:noWrap/>
            <w:hideMark/>
          </w:tcPr>
          <w:p w14:paraId="2974CF8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426</w:t>
            </w:r>
          </w:p>
        </w:tc>
      </w:tr>
      <w:tr w:rsidR="00073CEE" w:rsidRPr="00073CEE" w14:paraId="363CE805"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B3E2159"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LIBERIA </w:t>
            </w:r>
          </w:p>
        </w:tc>
        <w:tc>
          <w:tcPr>
            <w:tcW w:w="3859" w:type="dxa"/>
            <w:noWrap/>
            <w:hideMark/>
          </w:tcPr>
          <w:p w14:paraId="6992142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Liberian Dollar </w:t>
            </w:r>
          </w:p>
        </w:tc>
        <w:tc>
          <w:tcPr>
            <w:tcW w:w="1348" w:type="dxa"/>
            <w:noWrap/>
            <w:hideMark/>
          </w:tcPr>
          <w:p w14:paraId="241BB95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LRD</w:t>
            </w:r>
          </w:p>
        </w:tc>
        <w:tc>
          <w:tcPr>
            <w:tcW w:w="2045" w:type="dxa"/>
            <w:noWrap/>
            <w:hideMark/>
          </w:tcPr>
          <w:p w14:paraId="56A2950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430</w:t>
            </w:r>
          </w:p>
        </w:tc>
      </w:tr>
      <w:tr w:rsidR="00073CEE" w:rsidRPr="00073CEE" w14:paraId="6C8A4C3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99DC88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LIBYAN ARAB JAMAHIRIYA </w:t>
            </w:r>
          </w:p>
        </w:tc>
        <w:tc>
          <w:tcPr>
            <w:tcW w:w="3859" w:type="dxa"/>
            <w:noWrap/>
            <w:hideMark/>
          </w:tcPr>
          <w:p w14:paraId="1523C70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Libyan Dinar </w:t>
            </w:r>
          </w:p>
        </w:tc>
        <w:tc>
          <w:tcPr>
            <w:tcW w:w="1348" w:type="dxa"/>
            <w:noWrap/>
            <w:hideMark/>
          </w:tcPr>
          <w:p w14:paraId="1897306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LYD</w:t>
            </w:r>
          </w:p>
        </w:tc>
        <w:tc>
          <w:tcPr>
            <w:tcW w:w="2045" w:type="dxa"/>
            <w:noWrap/>
            <w:hideMark/>
          </w:tcPr>
          <w:p w14:paraId="7B28EFF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434</w:t>
            </w:r>
          </w:p>
        </w:tc>
      </w:tr>
      <w:tr w:rsidR="00073CEE" w:rsidRPr="00073CEE" w14:paraId="1D1500B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09BAFE2"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LIECHTENSTEIN </w:t>
            </w:r>
          </w:p>
        </w:tc>
        <w:tc>
          <w:tcPr>
            <w:tcW w:w="3859" w:type="dxa"/>
            <w:noWrap/>
            <w:hideMark/>
          </w:tcPr>
          <w:p w14:paraId="3FB71DF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Swiss Franc </w:t>
            </w:r>
          </w:p>
        </w:tc>
        <w:tc>
          <w:tcPr>
            <w:tcW w:w="1348" w:type="dxa"/>
            <w:noWrap/>
            <w:hideMark/>
          </w:tcPr>
          <w:p w14:paraId="6F061ED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CHF</w:t>
            </w:r>
          </w:p>
        </w:tc>
        <w:tc>
          <w:tcPr>
            <w:tcW w:w="2045" w:type="dxa"/>
            <w:noWrap/>
            <w:hideMark/>
          </w:tcPr>
          <w:p w14:paraId="58D922B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756</w:t>
            </w:r>
          </w:p>
        </w:tc>
      </w:tr>
      <w:tr w:rsidR="00073CEE" w:rsidRPr="00073CEE" w14:paraId="1300EA34"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9C98EED"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LITHUANIA </w:t>
            </w:r>
          </w:p>
        </w:tc>
        <w:tc>
          <w:tcPr>
            <w:tcW w:w="3859" w:type="dxa"/>
            <w:noWrap/>
            <w:hideMark/>
          </w:tcPr>
          <w:p w14:paraId="547CEC2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Lithuanian Litas </w:t>
            </w:r>
          </w:p>
        </w:tc>
        <w:tc>
          <w:tcPr>
            <w:tcW w:w="1348" w:type="dxa"/>
            <w:noWrap/>
            <w:hideMark/>
          </w:tcPr>
          <w:p w14:paraId="577C1D4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LTL</w:t>
            </w:r>
          </w:p>
        </w:tc>
        <w:tc>
          <w:tcPr>
            <w:tcW w:w="2045" w:type="dxa"/>
            <w:noWrap/>
            <w:hideMark/>
          </w:tcPr>
          <w:p w14:paraId="4F7D3FA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440</w:t>
            </w:r>
          </w:p>
        </w:tc>
      </w:tr>
      <w:tr w:rsidR="00073CEE" w:rsidRPr="00073CEE" w14:paraId="77255362"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5258743"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LUXEMBOURG </w:t>
            </w:r>
          </w:p>
        </w:tc>
        <w:tc>
          <w:tcPr>
            <w:tcW w:w="3859" w:type="dxa"/>
            <w:noWrap/>
            <w:hideMark/>
          </w:tcPr>
          <w:p w14:paraId="2BC2DBE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6D7BCA9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4119001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260C589C"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DFCDF6B"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MACAO </w:t>
            </w:r>
          </w:p>
        </w:tc>
        <w:tc>
          <w:tcPr>
            <w:tcW w:w="3859" w:type="dxa"/>
            <w:noWrap/>
            <w:hideMark/>
          </w:tcPr>
          <w:p w14:paraId="1913FFC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Pataca </w:t>
            </w:r>
          </w:p>
        </w:tc>
        <w:tc>
          <w:tcPr>
            <w:tcW w:w="1348" w:type="dxa"/>
            <w:noWrap/>
            <w:hideMark/>
          </w:tcPr>
          <w:p w14:paraId="2F489BD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MOP</w:t>
            </w:r>
          </w:p>
        </w:tc>
        <w:tc>
          <w:tcPr>
            <w:tcW w:w="2045" w:type="dxa"/>
            <w:noWrap/>
            <w:hideMark/>
          </w:tcPr>
          <w:p w14:paraId="0F90189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446</w:t>
            </w:r>
          </w:p>
        </w:tc>
      </w:tr>
      <w:tr w:rsidR="00073CEE" w:rsidRPr="00073CEE" w14:paraId="4D039A32"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2B026E6" w14:textId="77777777" w:rsidR="00073CEE" w:rsidRPr="0062681E" w:rsidRDefault="00073CEE" w:rsidP="00073CEE">
            <w:pPr>
              <w:rPr>
                <w:rFonts w:asciiTheme="majorHAnsi" w:hAnsiTheme="majorHAnsi" w:cstheme="minorHAnsi"/>
                <w:color w:val="000000"/>
                <w:sz w:val="16"/>
                <w:szCs w:val="16"/>
                <w:lang w:val="en-US"/>
              </w:rPr>
            </w:pPr>
            <w:r w:rsidRPr="0062681E">
              <w:rPr>
                <w:rFonts w:asciiTheme="majorHAnsi" w:hAnsiTheme="majorHAnsi" w:cstheme="minorHAnsi"/>
                <w:color w:val="000000"/>
                <w:sz w:val="16"/>
                <w:szCs w:val="16"/>
                <w:lang w:val="en-US"/>
              </w:rPr>
              <w:t xml:space="preserve">MACEDONIA, THE FORMER YUGOSLAV REPUBLIC OF </w:t>
            </w:r>
          </w:p>
        </w:tc>
        <w:tc>
          <w:tcPr>
            <w:tcW w:w="3859" w:type="dxa"/>
            <w:noWrap/>
            <w:hideMark/>
          </w:tcPr>
          <w:p w14:paraId="7AD1114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Denar </w:t>
            </w:r>
          </w:p>
        </w:tc>
        <w:tc>
          <w:tcPr>
            <w:tcW w:w="1348" w:type="dxa"/>
            <w:noWrap/>
            <w:hideMark/>
          </w:tcPr>
          <w:p w14:paraId="4191CFA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MKD</w:t>
            </w:r>
          </w:p>
        </w:tc>
        <w:tc>
          <w:tcPr>
            <w:tcW w:w="2045" w:type="dxa"/>
            <w:noWrap/>
            <w:hideMark/>
          </w:tcPr>
          <w:p w14:paraId="11D900E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807</w:t>
            </w:r>
          </w:p>
        </w:tc>
      </w:tr>
      <w:tr w:rsidR="00073CEE" w:rsidRPr="00073CEE" w14:paraId="551D592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E3F3D9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MADAGASCAR </w:t>
            </w:r>
          </w:p>
        </w:tc>
        <w:tc>
          <w:tcPr>
            <w:tcW w:w="3859" w:type="dxa"/>
            <w:noWrap/>
            <w:hideMark/>
          </w:tcPr>
          <w:p w14:paraId="7B29AF8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Malagasy Ariary </w:t>
            </w:r>
          </w:p>
        </w:tc>
        <w:tc>
          <w:tcPr>
            <w:tcW w:w="1348" w:type="dxa"/>
            <w:noWrap/>
            <w:hideMark/>
          </w:tcPr>
          <w:p w14:paraId="093EBAD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MGA</w:t>
            </w:r>
          </w:p>
        </w:tc>
        <w:tc>
          <w:tcPr>
            <w:tcW w:w="2045" w:type="dxa"/>
            <w:noWrap/>
            <w:hideMark/>
          </w:tcPr>
          <w:p w14:paraId="4691740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969</w:t>
            </w:r>
          </w:p>
        </w:tc>
      </w:tr>
      <w:tr w:rsidR="00073CEE" w:rsidRPr="00073CEE" w14:paraId="29521846"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1F13B5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MALAWI </w:t>
            </w:r>
          </w:p>
        </w:tc>
        <w:tc>
          <w:tcPr>
            <w:tcW w:w="3859" w:type="dxa"/>
            <w:noWrap/>
            <w:hideMark/>
          </w:tcPr>
          <w:p w14:paraId="7E7EC8E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Kwacha </w:t>
            </w:r>
          </w:p>
        </w:tc>
        <w:tc>
          <w:tcPr>
            <w:tcW w:w="1348" w:type="dxa"/>
            <w:noWrap/>
            <w:hideMark/>
          </w:tcPr>
          <w:p w14:paraId="60EE449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MWK</w:t>
            </w:r>
          </w:p>
        </w:tc>
        <w:tc>
          <w:tcPr>
            <w:tcW w:w="2045" w:type="dxa"/>
            <w:noWrap/>
            <w:hideMark/>
          </w:tcPr>
          <w:p w14:paraId="2FCB679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454</w:t>
            </w:r>
          </w:p>
        </w:tc>
      </w:tr>
      <w:tr w:rsidR="00073CEE" w:rsidRPr="00073CEE" w14:paraId="797ABCC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D79F80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MALAYSIA </w:t>
            </w:r>
          </w:p>
        </w:tc>
        <w:tc>
          <w:tcPr>
            <w:tcW w:w="3859" w:type="dxa"/>
            <w:noWrap/>
            <w:hideMark/>
          </w:tcPr>
          <w:p w14:paraId="5B2D83D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Malaysian Ringgit </w:t>
            </w:r>
          </w:p>
        </w:tc>
        <w:tc>
          <w:tcPr>
            <w:tcW w:w="1348" w:type="dxa"/>
            <w:noWrap/>
            <w:hideMark/>
          </w:tcPr>
          <w:p w14:paraId="7C2740F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MYR</w:t>
            </w:r>
          </w:p>
        </w:tc>
        <w:tc>
          <w:tcPr>
            <w:tcW w:w="2045" w:type="dxa"/>
            <w:noWrap/>
            <w:hideMark/>
          </w:tcPr>
          <w:p w14:paraId="08F3511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458</w:t>
            </w:r>
          </w:p>
        </w:tc>
      </w:tr>
      <w:tr w:rsidR="00073CEE" w:rsidRPr="00073CEE" w14:paraId="0E01B61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4A97EA0"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MALDIVES </w:t>
            </w:r>
          </w:p>
        </w:tc>
        <w:tc>
          <w:tcPr>
            <w:tcW w:w="3859" w:type="dxa"/>
            <w:noWrap/>
            <w:hideMark/>
          </w:tcPr>
          <w:p w14:paraId="256BBA0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Rufiyaa </w:t>
            </w:r>
          </w:p>
        </w:tc>
        <w:tc>
          <w:tcPr>
            <w:tcW w:w="1348" w:type="dxa"/>
            <w:noWrap/>
            <w:hideMark/>
          </w:tcPr>
          <w:p w14:paraId="30CCB32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MVR</w:t>
            </w:r>
          </w:p>
        </w:tc>
        <w:tc>
          <w:tcPr>
            <w:tcW w:w="2045" w:type="dxa"/>
            <w:noWrap/>
            <w:hideMark/>
          </w:tcPr>
          <w:p w14:paraId="3800B3E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462</w:t>
            </w:r>
          </w:p>
        </w:tc>
      </w:tr>
      <w:tr w:rsidR="00073CEE" w:rsidRPr="00073CEE" w14:paraId="252728EC"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2B3C47B"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MALI </w:t>
            </w:r>
          </w:p>
        </w:tc>
        <w:tc>
          <w:tcPr>
            <w:tcW w:w="3859" w:type="dxa"/>
            <w:noWrap/>
            <w:hideMark/>
          </w:tcPr>
          <w:p w14:paraId="758595FF" w14:textId="77777777" w:rsidR="00073CEE" w:rsidRPr="0062681E" w:rsidRDefault="00000000"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hyperlink r:id="rId116" w:anchor="franc-cfa-bceao" w:tooltip="† Franc CFA - BCEAO" w:history="1">
              <w:r w:rsidR="00073CEE" w:rsidRPr="0062681E">
                <w:rPr>
                  <w:rFonts w:asciiTheme="majorHAnsi" w:hAnsiTheme="majorHAnsi" w:cstheme="minorHAnsi"/>
                  <w:color w:val="000000"/>
                </w:rPr>
                <w:t xml:space="preserve">CFA Franc BCEAO † </w:t>
              </w:r>
            </w:hyperlink>
          </w:p>
        </w:tc>
        <w:tc>
          <w:tcPr>
            <w:tcW w:w="1348" w:type="dxa"/>
            <w:noWrap/>
            <w:hideMark/>
          </w:tcPr>
          <w:p w14:paraId="20D8467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XOF</w:t>
            </w:r>
          </w:p>
        </w:tc>
        <w:tc>
          <w:tcPr>
            <w:tcW w:w="2045" w:type="dxa"/>
            <w:noWrap/>
            <w:hideMark/>
          </w:tcPr>
          <w:p w14:paraId="2413C2D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952</w:t>
            </w:r>
          </w:p>
        </w:tc>
      </w:tr>
      <w:tr w:rsidR="00073CEE" w:rsidRPr="00073CEE" w14:paraId="1E2AC50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A59A5A5"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MALTA </w:t>
            </w:r>
          </w:p>
        </w:tc>
        <w:tc>
          <w:tcPr>
            <w:tcW w:w="3859" w:type="dxa"/>
            <w:noWrap/>
            <w:hideMark/>
          </w:tcPr>
          <w:p w14:paraId="0C34A8D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5B3D601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5C9D6B5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132ECAF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9D5D677"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MARSHALL ISLANDS </w:t>
            </w:r>
          </w:p>
        </w:tc>
        <w:tc>
          <w:tcPr>
            <w:tcW w:w="3859" w:type="dxa"/>
            <w:noWrap/>
            <w:hideMark/>
          </w:tcPr>
          <w:p w14:paraId="4B91782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US Dollar </w:t>
            </w:r>
          </w:p>
        </w:tc>
        <w:tc>
          <w:tcPr>
            <w:tcW w:w="1348" w:type="dxa"/>
            <w:noWrap/>
            <w:hideMark/>
          </w:tcPr>
          <w:p w14:paraId="26BB8A1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USD</w:t>
            </w:r>
          </w:p>
        </w:tc>
        <w:tc>
          <w:tcPr>
            <w:tcW w:w="2045" w:type="dxa"/>
            <w:noWrap/>
            <w:hideMark/>
          </w:tcPr>
          <w:p w14:paraId="03ACB1D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840</w:t>
            </w:r>
          </w:p>
        </w:tc>
      </w:tr>
      <w:tr w:rsidR="00073CEE" w:rsidRPr="00073CEE" w14:paraId="577E66D2"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52D1B02"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MARTINIQUE </w:t>
            </w:r>
          </w:p>
        </w:tc>
        <w:tc>
          <w:tcPr>
            <w:tcW w:w="3859" w:type="dxa"/>
            <w:noWrap/>
            <w:hideMark/>
          </w:tcPr>
          <w:p w14:paraId="2E71D4D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5FFE65D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3D96A68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22BD46F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73B7CD4"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MAURITANIA </w:t>
            </w:r>
          </w:p>
        </w:tc>
        <w:tc>
          <w:tcPr>
            <w:tcW w:w="3859" w:type="dxa"/>
            <w:noWrap/>
            <w:hideMark/>
          </w:tcPr>
          <w:p w14:paraId="3030922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Ouguiya </w:t>
            </w:r>
          </w:p>
        </w:tc>
        <w:tc>
          <w:tcPr>
            <w:tcW w:w="1348" w:type="dxa"/>
            <w:noWrap/>
            <w:hideMark/>
          </w:tcPr>
          <w:p w14:paraId="5262CFE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MRO</w:t>
            </w:r>
          </w:p>
        </w:tc>
        <w:tc>
          <w:tcPr>
            <w:tcW w:w="2045" w:type="dxa"/>
            <w:noWrap/>
            <w:hideMark/>
          </w:tcPr>
          <w:p w14:paraId="33CEE1E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478</w:t>
            </w:r>
          </w:p>
        </w:tc>
      </w:tr>
      <w:tr w:rsidR="00073CEE" w:rsidRPr="00073CEE" w14:paraId="5031C6DF"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25848B9"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lastRenderedPageBreak/>
              <w:t xml:space="preserve">MAURITIUS </w:t>
            </w:r>
          </w:p>
        </w:tc>
        <w:tc>
          <w:tcPr>
            <w:tcW w:w="3859" w:type="dxa"/>
            <w:noWrap/>
            <w:hideMark/>
          </w:tcPr>
          <w:p w14:paraId="1FEAB6A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Mauritius Rupee </w:t>
            </w:r>
          </w:p>
        </w:tc>
        <w:tc>
          <w:tcPr>
            <w:tcW w:w="1348" w:type="dxa"/>
            <w:noWrap/>
            <w:hideMark/>
          </w:tcPr>
          <w:p w14:paraId="0A6CF4A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MUR</w:t>
            </w:r>
          </w:p>
        </w:tc>
        <w:tc>
          <w:tcPr>
            <w:tcW w:w="2045" w:type="dxa"/>
            <w:noWrap/>
            <w:hideMark/>
          </w:tcPr>
          <w:p w14:paraId="10F2DDC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480</w:t>
            </w:r>
          </w:p>
        </w:tc>
      </w:tr>
      <w:tr w:rsidR="00073CEE" w:rsidRPr="00073CEE" w14:paraId="6C3F90E6"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0A734B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MAYOTTE </w:t>
            </w:r>
          </w:p>
        </w:tc>
        <w:tc>
          <w:tcPr>
            <w:tcW w:w="3859" w:type="dxa"/>
            <w:noWrap/>
            <w:hideMark/>
          </w:tcPr>
          <w:p w14:paraId="499E83A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612CC34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0D4D5EE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4694E136"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DA6A97C"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MEXICO </w:t>
            </w:r>
          </w:p>
        </w:tc>
        <w:tc>
          <w:tcPr>
            <w:tcW w:w="3859" w:type="dxa"/>
            <w:noWrap/>
            <w:hideMark/>
          </w:tcPr>
          <w:p w14:paraId="5DC0E37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Mexican Peso</w:t>
            </w:r>
          </w:p>
        </w:tc>
        <w:tc>
          <w:tcPr>
            <w:tcW w:w="1348" w:type="dxa"/>
            <w:noWrap/>
            <w:hideMark/>
          </w:tcPr>
          <w:p w14:paraId="4BE3623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MXN</w:t>
            </w:r>
          </w:p>
        </w:tc>
        <w:tc>
          <w:tcPr>
            <w:tcW w:w="2045" w:type="dxa"/>
            <w:noWrap/>
            <w:hideMark/>
          </w:tcPr>
          <w:p w14:paraId="6D3C8A5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484</w:t>
            </w:r>
          </w:p>
        </w:tc>
      </w:tr>
      <w:tr w:rsidR="00073CEE" w:rsidRPr="00073CEE" w14:paraId="097D442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8909CC6" w14:textId="77777777" w:rsidR="00073CEE" w:rsidRPr="0062681E" w:rsidRDefault="00073CEE" w:rsidP="00073CEE">
            <w:pPr>
              <w:rPr>
                <w:rFonts w:asciiTheme="majorHAnsi" w:hAnsiTheme="majorHAnsi" w:cstheme="minorHAnsi"/>
                <w:color w:val="000000"/>
                <w:sz w:val="16"/>
                <w:szCs w:val="16"/>
              </w:rPr>
            </w:pPr>
          </w:p>
        </w:tc>
        <w:tc>
          <w:tcPr>
            <w:tcW w:w="3859" w:type="dxa"/>
            <w:noWrap/>
            <w:hideMark/>
          </w:tcPr>
          <w:p w14:paraId="3EDB2EB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Mexican Unidad de Inversion (UDI) </w:t>
            </w:r>
          </w:p>
        </w:tc>
        <w:tc>
          <w:tcPr>
            <w:tcW w:w="1348" w:type="dxa"/>
            <w:noWrap/>
            <w:hideMark/>
          </w:tcPr>
          <w:p w14:paraId="799B498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MXV</w:t>
            </w:r>
          </w:p>
        </w:tc>
        <w:tc>
          <w:tcPr>
            <w:tcW w:w="2045" w:type="dxa"/>
            <w:noWrap/>
            <w:hideMark/>
          </w:tcPr>
          <w:p w14:paraId="55611C0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979</w:t>
            </w:r>
          </w:p>
        </w:tc>
      </w:tr>
      <w:tr w:rsidR="00073CEE" w:rsidRPr="00073CEE" w14:paraId="297F7B9C"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5ABB567"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MICRONESIA, FEDERATED STATES OF </w:t>
            </w:r>
          </w:p>
        </w:tc>
        <w:tc>
          <w:tcPr>
            <w:tcW w:w="3859" w:type="dxa"/>
            <w:noWrap/>
            <w:hideMark/>
          </w:tcPr>
          <w:p w14:paraId="475AFD3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US Dollar </w:t>
            </w:r>
          </w:p>
        </w:tc>
        <w:tc>
          <w:tcPr>
            <w:tcW w:w="1348" w:type="dxa"/>
            <w:noWrap/>
            <w:hideMark/>
          </w:tcPr>
          <w:p w14:paraId="08B12E2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USD</w:t>
            </w:r>
          </w:p>
        </w:tc>
        <w:tc>
          <w:tcPr>
            <w:tcW w:w="2045" w:type="dxa"/>
            <w:noWrap/>
            <w:hideMark/>
          </w:tcPr>
          <w:p w14:paraId="10445BB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840</w:t>
            </w:r>
          </w:p>
        </w:tc>
      </w:tr>
      <w:tr w:rsidR="00073CEE" w:rsidRPr="00073CEE" w14:paraId="1EC1B71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AB5DA6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MOLDOVA, REPUBLIC OF </w:t>
            </w:r>
          </w:p>
        </w:tc>
        <w:tc>
          <w:tcPr>
            <w:tcW w:w="3859" w:type="dxa"/>
            <w:noWrap/>
            <w:hideMark/>
          </w:tcPr>
          <w:p w14:paraId="4D87726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Moldovan Leu </w:t>
            </w:r>
          </w:p>
        </w:tc>
        <w:tc>
          <w:tcPr>
            <w:tcW w:w="1348" w:type="dxa"/>
            <w:noWrap/>
            <w:hideMark/>
          </w:tcPr>
          <w:p w14:paraId="603C0DD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MDL</w:t>
            </w:r>
          </w:p>
        </w:tc>
        <w:tc>
          <w:tcPr>
            <w:tcW w:w="2045" w:type="dxa"/>
            <w:noWrap/>
            <w:hideMark/>
          </w:tcPr>
          <w:p w14:paraId="7AEADA3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498</w:t>
            </w:r>
          </w:p>
        </w:tc>
      </w:tr>
      <w:tr w:rsidR="00073CEE" w:rsidRPr="00073CEE" w14:paraId="4CA9A0F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89A8C42"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MONACO </w:t>
            </w:r>
          </w:p>
        </w:tc>
        <w:tc>
          <w:tcPr>
            <w:tcW w:w="3859" w:type="dxa"/>
            <w:noWrap/>
            <w:hideMark/>
          </w:tcPr>
          <w:p w14:paraId="2C0386B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1E53B99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0D0324D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2A36F26C"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291723C"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MONGOLIA </w:t>
            </w:r>
          </w:p>
        </w:tc>
        <w:tc>
          <w:tcPr>
            <w:tcW w:w="3859" w:type="dxa"/>
            <w:noWrap/>
            <w:hideMark/>
          </w:tcPr>
          <w:p w14:paraId="40D8325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Tugrik </w:t>
            </w:r>
          </w:p>
        </w:tc>
        <w:tc>
          <w:tcPr>
            <w:tcW w:w="1348" w:type="dxa"/>
            <w:noWrap/>
            <w:hideMark/>
          </w:tcPr>
          <w:p w14:paraId="4110764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MNT</w:t>
            </w:r>
          </w:p>
        </w:tc>
        <w:tc>
          <w:tcPr>
            <w:tcW w:w="2045" w:type="dxa"/>
            <w:noWrap/>
            <w:hideMark/>
          </w:tcPr>
          <w:p w14:paraId="2F960B2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496</w:t>
            </w:r>
          </w:p>
        </w:tc>
      </w:tr>
      <w:tr w:rsidR="00073CEE" w:rsidRPr="00073CEE" w14:paraId="5211752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8FEDA80"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MONTENEGRO </w:t>
            </w:r>
          </w:p>
        </w:tc>
        <w:tc>
          <w:tcPr>
            <w:tcW w:w="3859" w:type="dxa"/>
            <w:noWrap/>
            <w:hideMark/>
          </w:tcPr>
          <w:p w14:paraId="04111BF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1F6BC1A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03F1107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4FD6A94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2C93849"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MONTSERRAT </w:t>
            </w:r>
          </w:p>
        </w:tc>
        <w:tc>
          <w:tcPr>
            <w:tcW w:w="3859" w:type="dxa"/>
            <w:noWrap/>
            <w:hideMark/>
          </w:tcPr>
          <w:p w14:paraId="7C81027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East Caribbean Dollar </w:t>
            </w:r>
          </w:p>
        </w:tc>
        <w:tc>
          <w:tcPr>
            <w:tcW w:w="1348" w:type="dxa"/>
            <w:noWrap/>
            <w:hideMark/>
          </w:tcPr>
          <w:p w14:paraId="7C476C2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XCD</w:t>
            </w:r>
          </w:p>
        </w:tc>
        <w:tc>
          <w:tcPr>
            <w:tcW w:w="2045" w:type="dxa"/>
            <w:noWrap/>
            <w:hideMark/>
          </w:tcPr>
          <w:p w14:paraId="5B0E54C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951</w:t>
            </w:r>
          </w:p>
        </w:tc>
      </w:tr>
      <w:tr w:rsidR="00073CEE" w:rsidRPr="00073CEE" w14:paraId="074876C8"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92842CF"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MOROCCO </w:t>
            </w:r>
          </w:p>
        </w:tc>
        <w:tc>
          <w:tcPr>
            <w:tcW w:w="3859" w:type="dxa"/>
            <w:noWrap/>
            <w:hideMark/>
          </w:tcPr>
          <w:p w14:paraId="1897E66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Moroccan Dirham </w:t>
            </w:r>
          </w:p>
        </w:tc>
        <w:tc>
          <w:tcPr>
            <w:tcW w:w="1348" w:type="dxa"/>
            <w:noWrap/>
            <w:hideMark/>
          </w:tcPr>
          <w:p w14:paraId="166DCF5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MAD</w:t>
            </w:r>
          </w:p>
        </w:tc>
        <w:tc>
          <w:tcPr>
            <w:tcW w:w="2045" w:type="dxa"/>
            <w:noWrap/>
            <w:hideMark/>
          </w:tcPr>
          <w:p w14:paraId="0DB8D82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504</w:t>
            </w:r>
          </w:p>
        </w:tc>
      </w:tr>
      <w:tr w:rsidR="00073CEE" w:rsidRPr="00073CEE" w14:paraId="6E3EA0F2"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20195C0"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MOZAMBIQUE </w:t>
            </w:r>
          </w:p>
        </w:tc>
        <w:tc>
          <w:tcPr>
            <w:tcW w:w="3859" w:type="dxa"/>
            <w:noWrap/>
            <w:hideMark/>
          </w:tcPr>
          <w:p w14:paraId="11DA97F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Metical </w:t>
            </w:r>
          </w:p>
        </w:tc>
        <w:tc>
          <w:tcPr>
            <w:tcW w:w="1348" w:type="dxa"/>
            <w:noWrap/>
            <w:hideMark/>
          </w:tcPr>
          <w:p w14:paraId="0A0538A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MZN</w:t>
            </w:r>
          </w:p>
        </w:tc>
        <w:tc>
          <w:tcPr>
            <w:tcW w:w="2045" w:type="dxa"/>
            <w:noWrap/>
            <w:hideMark/>
          </w:tcPr>
          <w:p w14:paraId="055A24B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943</w:t>
            </w:r>
          </w:p>
        </w:tc>
      </w:tr>
      <w:tr w:rsidR="00073CEE" w:rsidRPr="00073CEE" w14:paraId="6C197E25"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3B14D69"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MYANMAR </w:t>
            </w:r>
          </w:p>
        </w:tc>
        <w:tc>
          <w:tcPr>
            <w:tcW w:w="3859" w:type="dxa"/>
            <w:noWrap/>
            <w:hideMark/>
          </w:tcPr>
          <w:p w14:paraId="73F3ABC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Kyat </w:t>
            </w:r>
          </w:p>
        </w:tc>
        <w:tc>
          <w:tcPr>
            <w:tcW w:w="1348" w:type="dxa"/>
            <w:noWrap/>
            <w:hideMark/>
          </w:tcPr>
          <w:p w14:paraId="6610F9A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MMK</w:t>
            </w:r>
          </w:p>
        </w:tc>
        <w:tc>
          <w:tcPr>
            <w:tcW w:w="2045" w:type="dxa"/>
            <w:noWrap/>
            <w:hideMark/>
          </w:tcPr>
          <w:p w14:paraId="344592B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104</w:t>
            </w:r>
          </w:p>
        </w:tc>
      </w:tr>
      <w:tr w:rsidR="00073CEE" w:rsidRPr="00073CEE" w14:paraId="6941C08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9093639"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NAMIBIA </w:t>
            </w:r>
          </w:p>
        </w:tc>
        <w:tc>
          <w:tcPr>
            <w:tcW w:w="3859" w:type="dxa"/>
            <w:noWrap/>
            <w:hideMark/>
          </w:tcPr>
          <w:p w14:paraId="6171E80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Rand</w:t>
            </w:r>
          </w:p>
        </w:tc>
        <w:tc>
          <w:tcPr>
            <w:tcW w:w="1348" w:type="dxa"/>
            <w:noWrap/>
            <w:hideMark/>
          </w:tcPr>
          <w:p w14:paraId="69DEF44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ZAR</w:t>
            </w:r>
          </w:p>
        </w:tc>
        <w:tc>
          <w:tcPr>
            <w:tcW w:w="2045" w:type="dxa"/>
            <w:noWrap/>
            <w:hideMark/>
          </w:tcPr>
          <w:p w14:paraId="294F7B8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710</w:t>
            </w:r>
          </w:p>
        </w:tc>
      </w:tr>
      <w:tr w:rsidR="00073CEE" w:rsidRPr="00073CEE" w14:paraId="0F1D99EB"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A84E65F" w14:textId="77777777" w:rsidR="00073CEE" w:rsidRPr="0062681E" w:rsidRDefault="00073CEE" w:rsidP="00073CEE">
            <w:pPr>
              <w:rPr>
                <w:rFonts w:asciiTheme="majorHAnsi" w:hAnsiTheme="majorHAnsi" w:cstheme="minorHAnsi"/>
                <w:color w:val="000000"/>
                <w:sz w:val="16"/>
                <w:szCs w:val="16"/>
              </w:rPr>
            </w:pPr>
          </w:p>
        </w:tc>
        <w:tc>
          <w:tcPr>
            <w:tcW w:w="3859" w:type="dxa"/>
            <w:noWrap/>
            <w:hideMark/>
          </w:tcPr>
          <w:p w14:paraId="77869BB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Namibia Dollar </w:t>
            </w:r>
          </w:p>
        </w:tc>
        <w:tc>
          <w:tcPr>
            <w:tcW w:w="1348" w:type="dxa"/>
            <w:noWrap/>
            <w:hideMark/>
          </w:tcPr>
          <w:p w14:paraId="0211513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NAD</w:t>
            </w:r>
          </w:p>
        </w:tc>
        <w:tc>
          <w:tcPr>
            <w:tcW w:w="2045" w:type="dxa"/>
            <w:noWrap/>
            <w:hideMark/>
          </w:tcPr>
          <w:p w14:paraId="6D66782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516</w:t>
            </w:r>
          </w:p>
        </w:tc>
      </w:tr>
      <w:tr w:rsidR="00073CEE" w:rsidRPr="00073CEE" w14:paraId="408D93F4"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DA673B4"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NAURU </w:t>
            </w:r>
          </w:p>
        </w:tc>
        <w:tc>
          <w:tcPr>
            <w:tcW w:w="3859" w:type="dxa"/>
            <w:noWrap/>
            <w:hideMark/>
          </w:tcPr>
          <w:p w14:paraId="75B1CE7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Australian Dollar </w:t>
            </w:r>
          </w:p>
        </w:tc>
        <w:tc>
          <w:tcPr>
            <w:tcW w:w="1348" w:type="dxa"/>
            <w:noWrap/>
            <w:hideMark/>
          </w:tcPr>
          <w:p w14:paraId="414A20F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AUD</w:t>
            </w:r>
          </w:p>
        </w:tc>
        <w:tc>
          <w:tcPr>
            <w:tcW w:w="2045" w:type="dxa"/>
            <w:noWrap/>
            <w:hideMark/>
          </w:tcPr>
          <w:p w14:paraId="53DF821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36</w:t>
            </w:r>
          </w:p>
        </w:tc>
      </w:tr>
      <w:tr w:rsidR="00073CEE" w:rsidRPr="00073CEE" w14:paraId="6063F4C5"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271BFF3"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NEPAL </w:t>
            </w:r>
          </w:p>
        </w:tc>
        <w:tc>
          <w:tcPr>
            <w:tcW w:w="3859" w:type="dxa"/>
            <w:noWrap/>
            <w:hideMark/>
          </w:tcPr>
          <w:p w14:paraId="30DD8B9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Nepalese Rupee </w:t>
            </w:r>
          </w:p>
        </w:tc>
        <w:tc>
          <w:tcPr>
            <w:tcW w:w="1348" w:type="dxa"/>
            <w:noWrap/>
            <w:hideMark/>
          </w:tcPr>
          <w:p w14:paraId="3E420B0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NPR</w:t>
            </w:r>
          </w:p>
        </w:tc>
        <w:tc>
          <w:tcPr>
            <w:tcW w:w="2045" w:type="dxa"/>
            <w:noWrap/>
            <w:hideMark/>
          </w:tcPr>
          <w:p w14:paraId="06AE1B8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524</w:t>
            </w:r>
          </w:p>
        </w:tc>
      </w:tr>
      <w:tr w:rsidR="00073CEE" w:rsidRPr="00073CEE" w14:paraId="6AF92860"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5B20FC4"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NETHERLANDS </w:t>
            </w:r>
          </w:p>
        </w:tc>
        <w:tc>
          <w:tcPr>
            <w:tcW w:w="3859" w:type="dxa"/>
            <w:noWrap/>
            <w:hideMark/>
          </w:tcPr>
          <w:p w14:paraId="4B13C91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5117419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043B1DF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09889FD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38EEC0C"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NETHERLANDS ANTILLES </w:t>
            </w:r>
          </w:p>
        </w:tc>
        <w:tc>
          <w:tcPr>
            <w:tcW w:w="3859" w:type="dxa"/>
            <w:noWrap/>
            <w:hideMark/>
          </w:tcPr>
          <w:p w14:paraId="4D028E4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Netherlands Antillian Guilder </w:t>
            </w:r>
          </w:p>
        </w:tc>
        <w:tc>
          <w:tcPr>
            <w:tcW w:w="1348" w:type="dxa"/>
            <w:noWrap/>
            <w:hideMark/>
          </w:tcPr>
          <w:p w14:paraId="7618443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ANG</w:t>
            </w:r>
          </w:p>
        </w:tc>
        <w:tc>
          <w:tcPr>
            <w:tcW w:w="2045" w:type="dxa"/>
            <w:noWrap/>
            <w:hideMark/>
          </w:tcPr>
          <w:p w14:paraId="1BFE658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532</w:t>
            </w:r>
          </w:p>
        </w:tc>
      </w:tr>
      <w:tr w:rsidR="00073CEE" w:rsidRPr="00073CEE" w14:paraId="015C925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969BC3F"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NEW CALEDONIA </w:t>
            </w:r>
          </w:p>
        </w:tc>
        <w:tc>
          <w:tcPr>
            <w:tcW w:w="3859" w:type="dxa"/>
            <w:noWrap/>
            <w:hideMark/>
          </w:tcPr>
          <w:p w14:paraId="4867AA5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CFP Franc </w:t>
            </w:r>
          </w:p>
        </w:tc>
        <w:tc>
          <w:tcPr>
            <w:tcW w:w="1348" w:type="dxa"/>
            <w:noWrap/>
            <w:hideMark/>
          </w:tcPr>
          <w:p w14:paraId="4BFF4D5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XPF</w:t>
            </w:r>
          </w:p>
        </w:tc>
        <w:tc>
          <w:tcPr>
            <w:tcW w:w="2045" w:type="dxa"/>
            <w:noWrap/>
            <w:hideMark/>
          </w:tcPr>
          <w:p w14:paraId="1C47964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953</w:t>
            </w:r>
          </w:p>
        </w:tc>
      </w:tr>
      <w:tr w:rsidR="00073CEE" w:rsidRPr="00073CEE" w14:paraId="222FF7B5"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7679D3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NEW ZEALAND </w:t>
            </w:r>
          </w:p>
        </w:tc>
        <w:tc>
          <w:tcPr>
            <w:tcW w:w="3859" w:type="dxa"/>
            <w:noWrap/>
            <w:hideMark/>
          </w:tcPr>
          <w:p w14:paraId="3D0790B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New Zealand Dollar </w:t>
            </w:r>
          </w:p>
        </w:tc>
        <w:tc>
          <w:tcPr>
            <w:tcW w:w="1348" w:type="dxa"/>
            <w:noWrap/>
            <w:hideMark/>
          </w:tcPr>
          <w:p w14:paraId="6646945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NZD</w:t>
            </w:r>
          </w:p>
        </w:tc>
        <w:tc>
          <w:tcPr>
            <w:tcW w:w="2045" w:type="dxa"/>
            <w:noWrap/>
            <w:hideMark/>
          </w:tcPr>
          <w:p w14:paraId="3CB5B6B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554</w:t>
            </w:r>
          </w:p>
        </w:tc>
      </w:tr>
      <w:tr w:rsidR="00073CEE" w:rsidRPr="00073CEE" w14:paraId="1C6301C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53E9114"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NICARAGUA </w:t>
            </w:r>
          </w:p>
        </w:tc>
        <w:tc>
          <w:tcPr>
            <w:tcW w:w="3859" w:type="dxa"/>
            <w:noWrap/>
            <w:hideMark/>
          </w:tcPr>
          <w:p w14:paraId="6C507A3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Cordoba Oro </w:t>
            </w:r>
          </w:p>
        </w:tc>
        <w:tc>
          <w:tcPr>
            <w:tcW w:w="1348" w:type="dxa"/>
            <w:noWrap/>
            <w:hideMark/>
          </w:tcPr>
          <w:p w14:paraId="666C800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NIO</w:t>
            </w:r>
          </w:p>
        </w:tc>
        <w:tc>
          <w:tcPr>
            <w:tcW w:w="2045" w:type="dxa"/>
            <w:noWrap/>
            <w:hideMark/>
          </w:tcPr>
          <w:p w14:paraId="6B79028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558</w:t>
            </w:r>
          </w:p>
        </w:tc>
      </w:tr>
      <w:tr w:rsidR="00073CEE" w:rsidRPr="00073CEE" w14:paraId="48DC987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D474E1D"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NIGER </w:t>
            </w:r>
          </w:p>
        </w:tc>
        <w:tc>
          <w:tcPr>
            <w:tcW w:w="3859" w:type="dxa"/>
            <w:noWrap/>
            <w:hideMark/>
          </w:tcPr>
          <w:p w14:paraId="538C71D2" w14:textId="77777777" w:rsidR="00073CEE" w:rsidRPr="0062681E" w:rsidRDefault="00000000"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hyperlink r:id="rId117" w:anchor="franc-cfa-bceao" w:tooltip="† Franc CFA - BCEAO" w:history="1">
              <w:r w:rsidR="00073CEE" w:rsidRPr="0062681E">
                <w:rPr>
                  <w:rFonts w:asciiTheme="majorHAnsi" w:hAnsiTheme="majorHAnsi" w:cstheme="minorHAnsi"/>
                  <w:color w:val="000000"/>
                </w:rPr>
                <w:t xml:space="preserve">CFA Franc BCEAO † </w:t>
              </w:r>
            </w:hyperlink>
          </w:p>
        </w:tc>
        <w:tc>
          <w:tcPr>
            <w:tcW w:w="1348" w:type="dxa"/>
            <w:noWrap/>
            <w:hideMark/>
          </w:tcPr>
          <w:p w14:paraId="4DF7637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XOF</w:t>
            </w:r>
          </w:p>
        </w:tc>
        <w:tc>
          <w:tcPr>
            <w:tcW w:w="2045" w:type="dxa"/>
            <w:noWrap/>
            <w:hideMark/>
          </w:tcPr>
          <w:p w14:paraId="26AFFF2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952</w:t>
            </w:r>
          </w:p>
        </w:tc>
      </w:tr>
      <w:tr w:rsidR="00073CEE" w:rsidRPr="00073CEE" w14:paraId="70A357A6"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1D10B0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NIGERIA </w:t>
            </w:r>
          </w:p>
        </w:tc>
        <w:tc>
          <w:tcPr>
            <w:tcW w:w="3859" w:type="dxa"/>
            <w:noWrap/>
            <w:hideMark/>
          </w:tcPr>
          <w:p w14:paraId="5BA00B0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Naira </w:t>
            </w:r>
          </w:p>
        </w:tc>
        <w:tc>
          <w:tcPr>
            <w:tcW w:w="1348" w:type="dxa"/>
            <w:noWrap/>
            <w:hideMark/>
          </w:tcPr>
          <w:p w14:paraId="25D46B2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NGN</w:t>
            </w:r>
          </w:p>
        </w:tc>
        <w:tc>
          <w:tcPr>
            <w:tcW w:w="2045" w:type="dxa"/>
            <w:noWrap/>
            <w:hideMark/>
          </w:tcPr>
          <w:p w14:paraId="611EAB6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566</w:t>
            </w:r>
          </w:p>
        </w:tc>
      </w:tr>
      <w:tr w:rsidR="00073CEE" w:rsidRPr="00073CEE" w14:paraId="1EB44864"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5668074"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NIUE </w:t>
            </w:r>
          </w:p>
        </w:tc>
        <w:tc>
          <w:tcPr>
            <w:tcW w:w="3859" w:type="dxa"/>
            <w:noWrap/>
            <w:hideMark/>
          </w:tcPr>
          <w:p w14:paraId="085AB37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New Zealand Dollar </w:t>
            </w:r>
          </w:p>
        </w:tc>
        <w:tc>
          <w:tcPr>
            <w:tcW w:w="1348" w:type="dxa"/>
            <w:noWrap/>
            <w:hideMark/>
          </w:tcPr>
          <w:p w14:paraId="1AA2AC9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NZD</w:t>
            </w:r>
          </w:p>
        </w:tc>
        <w:tc>
          <w:tcPr>
            <w:tcW w:w="2045" w:type="dxa"/>
            <w:noWrap/>
            <w:hideMark/>
          </w:tcPr>
          <w:p w14:paraId="6DC44C6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554</w:t>
            </w:r>
          </w:p>
        </w:tc>
      </w:tr>
      <w:tr w:rsidR="00073CEE" w:rsidRPr="00073CEE" w14:paraId="30DFFF0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549DBB4"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NORFOLK ISLAND </w:t>
            </w:r>
          </w:p>
        </w:tc>
        <w:tc>
          <w:tcPr>
            <w:tcW w:w="3859" w:type="dxa"/>
            <w:noWrap/>
            <w:hideMark/>
          </w:tcPr>
          <w:p w14:paraId="7D7E44C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Australian Dollar </w:t>
            </w:r>
          </w:p>
        </w:tc>
        <w:tc>
          <w:tcPr>
            <w:tcW w:w="1348" w:type="dxa"/>
            <w:noWrap/>
            <w:hideMark/>
          </w:tcPr>
          <w:p w14:paraId="702195E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AUD</w:t>
            </w:r>
          </w:p>
        </w:tc>
        <w:tc>
          <w:tcPr>
            <w:tcW w:w="2045" w:type="dxa"/>
            <w:noWrap/>
            <w:hideMark/>
          </w:tcPr>
          <w:p w14:paraId="5381AD3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36</w:t>
            </w:r>
          </w:p>
        </w:tc>
      </w:tr>
      <w:tr w:rsidR="00073CEE" w:rsidRPr="00073CEE" w14:paraId="25C9900C"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C46E79D"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NORTHERN MARIANA ISLANDS </w:t>
            </w:r>
          </w:p>
        </w:tc>
        <w:tc>
          <w:tcPr>
            <w:tcW w:w="3859" w:type="dxa"/>
            <w:noWrap/>
            <w:hideMark/>
          </w:tcPr>
          <w:p w14:paraId="67303D7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US Dollar </w:t>
            </w:r>
          </w:p>
        </w:tc>
        <w:tc>
          <w:tcPr>
            <w:tcW w:w="1348" w:type="dxa"/>
            <w:noWrap/>
            <w:hideMark/>
          </w:tcPr>
          <w:p w14:paraId="40B3BAE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USD</w:t>
            </w:r>
          </w:p>
        </w:tc>
        <w:tc>
          <w:tcPr>
            <w:tcW w:w="2045" w:type="dxa"/>
            <w:noWrap/>
            <w:hideMark/>
          </w:tcPr>
          <w:p w14:paraId="4A1514B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840</w:t>
            </w:r>
          </w:p>
        </w:tc>
      </w:tr>
      <w:tr w:rsidR="00073CEE" w:rsidRPr="00073CEE" w14:paraId="4EA33A1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0A7D9B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lastRenderedPageBreak/>
              <w:t xml:space="preserve">NORWAY </w:t>
            </w:r>
          </w:p>
        </w:tc>
        <w:tc>
          <w:tcPr>
            <w:tcW w:w="3859" w:type="dxa"/>
            <w:noWrap/>
            <w:hideMark/>
          </w:tcPr>
          <w:p w14:paraId="0258855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Norwegian Krone </w:t>
            </w:r>
          </w:p>
        </w:tc>
        <w:tc>
          <w:tcPr>
            <w:tcW w:w="1348" w:type="dxa"/>
            <w:noWrap/>
            <w:hideMark/>
          </w:tcPr>
          <w:p w14:paraId="1900537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NOK</w:t>
            </w:r>
          </w:p>
        </w:tc>
        <w:tc>
          <w:tcPr>
            <w:tcW w:w="2045" w:type="dxa"/>
            <w:noWrap/>
            <w:hideMark/>
          </w:tcPr>
          <w:p w14:paraId="3C8ED58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578</w:t>
            </w:r>
          </w:p>
        </w:tc>
      </w:tr>
      <w:tr w:rsidR="00073CEE" w:rsidRPr="00073CEE" w14:paraId="281F8B34"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6F97E1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OMAN </w:t>
            </w:r>
          </w:p>
        </w:tc>
        <w:tc>
          <w:tcPr>
            <w:tcW w:w="3859" w:type="dxa"/>
            <w:noWrap/>
            <w:hideMark/>
          </w:tcPr>
          <w:p w14:paraId="0C6644F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Rial Omani </w:t>
            </w:r>
          </w:p>
        </w:tc>
        <w:tc>
          <w:tcPr>
            <w:tcW w:w="1348" w:type="dxa"/>
            <w:noWrap/>
            <w:hideMark/>
          </w:tcPr>
          <w:p w14:paraId="4A709C0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OMR</w:t>
            </w:r>
          </w:p>
        </w:tc>
        <w:tc>
          <w:tcPr>
            <w:tcW w:w="2045" w:type="dxa"/>
            <w:noWrap/>
            <w:hideMark/>
          </w:tcPr>
          <w:p w14:paraId="5D1FCD9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512</w:t>
            </w:r>
          </w:p>
        </w:tc>
      </w:tr>
      <w:tr w:rsidR="00073CEE" w:rsidRPr="00073CEE" w14:paraId="69B07D5B"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D2BFFD6"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PAKISTAN </w:t>
            </w:r>
          </w:p>
        </w:tc>
        <w:tc>
          <w:tcPr>
            <w:tcW w:w="3859" w:type="dxa"/>
            <w:noWrap/>
            <w:hideMark/>
          </w:tcPr>
          <w:p w14:paraId="7C02AC8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Pakistan Rupee </w:t>
            </w:r>
          </w:p>
        </w:tc>
        <w:tc>
          <w:tcPr>
            <w:tcW w:w="1348" w:type="dxa"/>
            <w:noWrap/>
            <w:hideMark/>
          </w:tcPr>
          <w:p w14:paraId="0DA2881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PKR</w:t>
            </w:r>
          </w:p>
        </w:tc>
        <w:tc>
          <w:tcPr>
            <w:tcW w:w="2045" w:type="dxa"/>
            <w:noWrap/>
            <w:hideMark/>
          </w:tcPr>
          <w:p w14:paraId="2F4AF54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586</w:t>
            </w:r>
          </w:p>
        </w:tc>
      </w:tr>
      <w:tr w:rsidR="00073CEE" w:rsidRPr="00073CEE" w14:paraId="3814977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2C600B9"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PALAU </w:t>
            </w:r>
          </w:p>
        </w:tc>
        <w:tc>
          <w:tcPr>
            <w:tcW w:w="3859" w:type="dxa"/>
            <w:noWrap/>
            <w:hideMark/>
          </w:tcPr>
          <w:p w14:paraId="71168BE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US Dollar </w:t>
            </w:r>
          </w:p>
        </w:tc>
        <w:tc>
          <w:tcPr>
            <w:tcW w:w="1348" w:type="dxa"/>
            <w:noWrap/>
            <w:hideMark/>
          </w:tcPr>
          <w:p w14:paraId="0902F15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USD</w:t>
            </w:r>
          </w:p>
        </w:tc>
        <w:tc>
          <w:tcPr>
            <w:tcW w:w="2045" w:type="dxa"/>
            <w:noWrap/>
            <w:hideMark/>
          </w:tcPr>
          <w:p w14:paraId="50F091C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840</w:t>
            </w:r>
          </w:p>
        </w:tc>
      </w:tr>
      <w:tr w:rsidR="00073CEE" w:rsidRPr="00073CEE" w14:paraId="1D16D856"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902AD56"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PANAMA </w:t>
            </w:r>
          </w:p>
        </w:tc>
        <w:tc>
          <w:tcPr>
            <w:tcW w:w="3859" w:type="dxa"/>
            <w:noWrap/>
            <w:hideMark/>
          </w:tcPr>
          <w:p w14:paraId="46C0633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Balboa</w:t>
            </w:r>
          </w:p>
        </w:tc>
        <w:tc>
          <w:tcPr>
            <w:tcW w:w="1348" w:type="dxa"/>
            <w:noWrap/>
            <w:hideMark/>
          </w:tcPr>
          <w:p w14:paraId="5DAAAD1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PAB</w:t>
            </w:r>
          </w:p>
        </w:tc>
        <w:tc>
          <w:tcPr>
            <w:tcW w:w="2045" w:type="dxa"/>
            <w:noWrap/>
            <w:hideMark/>
          </w:tcPr>
          <w:p w14:paraId="77C0089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590</w:t>
            </w:r>
          </w:p>
        </w:tc>
      </w:tr>
      <w:tr w:rsidR="00073CEE" w:rsidRPr="00073CEE" w14:paraId="0C53364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0760D5F" w14:textId="77777777" w:rsidR="00073CEE" w:rsidRPr="0062681E" w:rsidRDefault="00073CEE" w:rsidP="00073CEE">
            <w:pPr>
              <w:rPr>
                <w:rFonts w:asciiTheme="majorHAnsi" w:hAnsiTheme="majorHAnsi" w:cstheme="minorHAnsi"/>
                <w:color w:val="000000"/>
                <w:sz w:val="16"/>
                <w:szCs w:val="16"/>
              </w:rPr>
            </w:pPr>
          </w:p>
        </w:tc>
        <w:tc>
          <w:tcPr>
            <w:tcW w:w="3859" w:type="dxa"/>
            <w:noWrap/>
            <w:hideMark/>
          </w:tcPr>
          <w:p w14:paraId="1BEBBCD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US Dollar </w:t>
            </w:r>
          </w:p>
        </w:tc>
        <w:tc>
          <w:tcPr>
            <w:tcW w:w="1348" w:type="dxa"/>
            <w:noWrap/>
            <w:hideMark/>
          </w:tcPr>
          <w:p w14:paraId="3DB8815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USD</w:t>
            </w:r>
          </w:p>
        </w:tc>
        <w:tc>
          <w:tcPr>
            <w:tcW w:w="2045" w:type="dxa"/>
            <w:noWrap/>
            <w:hideMark/>
          </w:tcPr>
          <w:p w14:paraId="6A45A18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840</w:t>
            </w:r>
          </w:p>
        </w:tc>
      </w:tr>
      <w:tr w:rsidR="00073CEE" w:rsidRPr="00073CEE" w14:paraId="5D3ACDD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F56010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PAPUA NEW GUINEA </w:t>
            </w:r>
          </w:p>
        </w:tc>
        <w:tc>
          <w:tcPr>
            <w:tcW w:w="3859" w:type="dxa"/>
            <w:noWrap/>
            <w:hideMark/>
          </w:tcPr>
          <w:p w14:paraId="5172756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Kina </w:t>
            </w:r>
          </w:p>
        </w:tc>
        <w:tc>
          <w:tcPr>
            <w:tcW w:w="1348" w:type="dxa"/>
            <w:noWrap/>
            <w:hideMark/>
          </w:tcPr>
          <w:p w14:paraId="2F1001F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PGK</w:t>
            </w:r>
          </w:p>
        </w:tc>
        <w:tc>
          <w:tcPr>
            <w:tcW w:w="2045" w:type="dxa"/>
            <w:noWrap/>
            <w:hideMark/>
          </w:tcPr>
          <w:p w14:paraId="1427FDA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598</w:t>
            </w:r>
          </w:p>
        </w:tc>
      </w:tr>
      <w:tr w:rsidR="00073CEE" w:rsidRPr="00073CEE" w14:paraId="384B22EF"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3F80A66"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PARAGUAY </w:t>
            </w:r>
          </w:p>
        </w:tc>
        <w:tc>
          <w:tcPr>
            <w:tcW w:w="3859" w:type="dxa"/>
            <w:noWrap/>
            <w:hideMark/>
          </w:tcPr>
          <w:p w14:paraId="4DB3BB9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Guarani </w:t>
            </w:r>
          </w:p>
        </w:tc>
        <w:tc>
          <w:tcPr>
            <w:tcW w:w="1348" w:type="dxa"/>
            <w:noWrap/>
            <w:hideMark/>
          </w:tcPr>
          <w:p w14:paraId="0330E6E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PYG</w:t>
            </w:r>
          </w:p>
        </w:tc>
        <w:tc>
          <w:tcPr>
            <w:tcW w:w="2045" w:type="dxa"/>
            <w:noWrap/>
            <w:hideMark/>
          </w:tcPr>
          <w:p w14:paraId="0616EB3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600</w:t>
            </w:r>
          </w:p>
        </w:tc>
      </w:tr>
      <w:tr w:rsidR="00073CEE" w:rsidRPr="00073CEE" w14:paraId="7CAA0ECB"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587F5E5"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PERU </w:t>
            </w:r>
          </w:p>
        </w:tc>
        <w:tc>
          <w:tcPr>
            <w:tcW w:w="3859" w:type="dxa"/>
            <w:noWrap/>
            <w:hideMark/>
          </w:tcPr>
          <w:p w14:paraId="3BF11CE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Nuevo Sol </w:t>
            </w:r>
          </w:p>
        </w:tc>
        <w:tc>
          <w:tcPr>
            <w:tcW w:w="1348" w:type="dxa"/>
            <w:noWrap/>
            <w:hideMark/>
          </w:tcPr>
          <w:p w14:paraId="2BEE5AB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PEN</w:t>
            </w:r>
          </w:p>
        </w:tc>
        <w:tc>
          <w:tcPr>
            <w:tcW w:w="2045" w:type="dxa"/>
            <w:noWrap/>
            <w:hideMark/>
          </w:tcPr>
          <w:p w14:paraId="721A793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604</w:t>
            </w:r>
          </w:p>
        </w:tc>
      </w:tr>
      <w:tr w:rsidR="00073CEE" w:rsidRPr="00073CEE" w14:paraId="3BE6E14F"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30688D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PHILIPPINES </w:t>
            </w:r>
          </w:p>
        </w:tc>
        <w:tc>
          <w:tcPr>
            <w:tcW w:w="3859" w:type="dxa"/>
            <w:noWrap/>
            <w:hideMark/>
          </w:tcPr>
          <w:p w14:paraId="4CBC8D2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Philippine Peso </w:t>
            </w:r>
          </w:p>
        </w:tc>
        <w:tc>
          <w:tcPr>
            <w:tcW w:w="1348" w:type="dxa"/>
            <w:noWrap/>
            <w:hideMark/>
          </w:tcPr>
          <w:p w14:paraId="787EE97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PHP</w:t>
            </w:r>
          </w:p>
        </w:tc>
        <w:tc>
          <w:tcPr>
            <w:tcW w:w="2045" w:type="dxa"/>
            <w:noWrap/>
            <w:hideMark/>
          </w:tcPr>
          <w:p w14:paraId="37CFD9E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608</w:t>
            </w:r>
          </w:p>
        </w:tc>
      </w:tr>
      <w:tr w:rsidR="00073CEE" w:rsidRPr="00073CEE" w14:paraId="0FEB7484"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35E799B"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PITCAIRN </w:t>
            </w:r>
          </w:p>
        </w:tc>
        <w:tc>
          <w:tcPr>
            <w:tcW w:w="3859" w:type="dxa"/>
            <w:noWrap/>
            <w:hideMark/>
          </w:tcPr>
          <w:p w14:paraId="7A6BE3F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New Zealand Dollar </w:t>
            </w:r>
          </w:p>
        </w:tc>
        <w:tc>
          <w:tcPr>
            <w:tcW w:w="1348" w:type="dxa"/>
            <w:noWrap/>
            <w:hideMark/>
          </w:tcPr>
          <w:p w14:paraId="181608A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NZD</w:t>
            </w:r>
          </w:p>
        </w:tc>
        <w:tc>
          <w:tcPr>
            <w:tcW w:w="2045" w:type="dxa"/>
            <w:noWrap/>
            <w:hideMark/>
          </w:tcPr>
          <w:p w14:paraId="2055A01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554</w:t>
            </w:r>
          </w:p>
        </w:tc>
      </w:tr>
      <w:tr w:rsidR="00073CEE" w:rsidRPr="00073CEE" w14:paraId="1E16D9E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6E19D7B"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POLAND </w:t>
            </w:r>
          </w:p>
        </w:tc>
        <w:tc>
          <w:tcPr>
            <w:tcW w:w="3859" w:type="dxa"/>
            <w:noWrap/>
            <w:hideMark/>
          </w:tcPr>
          <w:p w14:paraId="286353F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Zloty </w:t>
            </w:r>
          </w:p>
        </w:tc>
        <w:tc>
          <w:tcPr>
            <w:tcW w:w="1348" w:type="dxa"/>
            <w:noWrap/>
            <w:hideMark/>
          </w:tcPr>
          <w:p w14:paraId="059A2F1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PLN</w:t>
            </w:r>
          </w:p>
        </w:tc>
        <w:tc>
          <w:tcPr>
            <w:tcW w:w="2045" w:type="dxa"/>
            <w:noWrap/>
            <w:hideMark/>
          </w:tcPr>
          <w:p w14:paraId="070D237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985</w:t>
            </w:r>
          </w:p>
        </w:tc>
      </w:tr>
      <w:tr w:rsidR="00073CEE" w:rsidRPr="00073CEE" w14:paraId="452302C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DB28A45"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PORTUGAL </w:t>
            </w:r>
          </w:p>
        </w:tc>
        <w:tc>
          <w:tcPr>
            <w:tcW w:w="3859" w:type="dxa"/>
            <w:noWrap/>
            <w:hideMark/>
          </w:tcPr>
          <w:p w14:paraId="756F75F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500DA38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364661C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71A50EA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B2EC8E3"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PUERTO RICO </w:t>
            </w:r>
          </w:p>
        </w:tc>
        <w:tc>
          <w:tcPr>
            <w:tcW w:w="3859" w:type="dxa"/>
            <w:noWrap/>
            <w:hideMark/>
          </w:tcPr>
          <w:p w14:paraId="7CDD8D9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US Dollar </w:t>
            </w:r>
          </w:p>
        </w:tc>
        <w:tc>
          <w:tcPr>
            <w:tcW w:w="1348" w:type="dxa"/>
            <w:noWrap/>
            <w:hideMark/>
          </w:tcPr>
          <w:p w14:paraId="5A8D037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USD</w:t>
            </w:r>
          </w:p>
        </w:tc>
        <w:tc>
          <w:tcPr>
            <w:tcW w:w="2045" w:type="dxa"/>
            <w:noWrap/>
            <w:hideMark/>
          </w:tcPr>
          <w:p w14:paraId="6ECAB59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840</w:t>
            </w:r>
          </w:p>
        </w:tc>
      </w:tr>
      <w:tr w:rsidR="00073CEE" w:rsidRPr="00073CEE" w14:paraId="48A1DCF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4305B35"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QATAR </w:t>
            </w:r>
          </w:p>
        </w:tc>
        <w:tc>
          <w:tcPr>
            <w:tcW w:w="3859" w:type="dxa"/>
            <w:noWrap/>
            <w:hideMark/>
          </w:tcPr>
          <w:p w14:paraId="2E27FD2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Qatari Rial </w:t>
            </w:r>
          </w:p>
        </w:tc>
        <w:tc>
          <w:tcPr>
            <w:tcW w:w="1348" w:type="dxa"/>
            <w:noWrap/>
            <w:hideMark/>
          </w:tcPr>
          <w:p w14:paraId="4F27DFD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QAR</w:t>
            </w:r>
          </w:p>
        </w:tc>
        <w:tc>
          <w:tcPr>
            <w:tcW w:w="2045" w:type="dxa"/>
            <w:noWrap/>
            <w:hideMark/>
          </w:tcPr>
          <w:p w14:paraId="47C4168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634</w:t>
            </w:r>
          </w:p>
        </w:tc>
      </w:tr>
      <w:tr w:rsidR="00073CEE" w:rsidRPr="00073CEE" w14:paraId="594B46E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4A6BCFC"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RÉUNION </w:t>
            </w:r>
          </w:p>
        </w:tc>
        <w:tc>
          <w:tcPr>
            <w:tcW w:w="3859" w:type="dxa"/>
            <w:noWrap/>
            <w:hideMark/>
          </w:tcPr>
          <w:p w14:paraId="0BACCD7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7F521CD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0C2A996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4BC54118"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7EBE0E3"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ROMANIA </w:t>
            </w:r>
          </w:p>
        </w:tc>
        <w:tc>
          <w:tcPr>
            <w:tcW w:w="3859" w:type="dxa"/>
            <w:noWrap/>
            <w:hideMark/>
          </w:tcPr>
          <w:p w14:paraId="6F1F3D8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New Leu </w:t>
            </w:r>
          </w:p>
        </w:tc>
        <w:tc>
          <w:tcPr>
            <w:tcW w:w="1348" w:type="dxa"/>
            <w:noWrap/>
            <w:hideMark/>
          </w:tcPr>
          <w:p w14:paraId="1C89494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RON</w:t>
            </w:r>
          </w:p>
        </w:tc>
        <w:tc>
          <w:tcPr>
            <w:tcW w:w="2045" w:type="dxa"/>
            <w:noWrap/>
            <w:hideMark/>
          </w:tcPr>
          <w:p w14:paraId="59CDEB3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946</w:t>
            </w:r>
          </w:p>
        </w:tc>
      </w:tr>
      <w:tr w:rsidR="00073CEE" w:rsidRPr="00073CEE" w14:paraId="54BFE08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95F24AF"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RUSSIAN FEDERATION </w:t>
            </w:r>
          </w:p>
        </w:tc>
        <w:tc>
          <w:tcPr>
            <w:tcW w:w="3859" w:type="dxa"/>
            <w:noWrap/>
            <w:hideMark/>
          </w:tcPr>
          <w:p w14:paraId="020F4E2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Russian Ruble </w:t>
            </w:r>
          </w:p>
        </w:tc>
        <w:tc>
          <w:tcPr>
            <w:tcW w:w="1348" w:type="dxa"/>
            <w:noWrap/>
            <w:hideMark/>
          </w:tcPr>
          <w:p w14:paraId="2035FC5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RUB</w:t>
            </w:r>
          </w:p>
        </w:tc>
        <w:tc>
          <w:tcPr>
            <w:tcW w:w="2045" w:type="dxa"/>
            <w:noWrap/>
            <w:hideMark/>
          </w:tcPr>
          <w:p w14:paraId="521D9A9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643</w:t>
            </w:r>
          </w:p>
        </w:tc>
      </w:tr>
      <w:tr w:rsidR="00073CEE" w:rsidRPr="00073CEE" w14:paraId="12EC4FD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0148C4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RWANDA </w:t>
            </w:r>
          </w:p>
        </w:tc>
        <w:tc>
          <w:tcPr>
            <w:tcW w:w="3859" w:type="dxa"/>
            <w:noWrap/>
            <w:hideMark/>
          </w:tcPr>
          <w:p w14:paraId="0F57653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Rwanda Franc </w:t>
            </w:r>
          </w:p>
        </w:tc>
        <w:tc>
          <w:tcPr>
            <w:tcW w:w="1348" w:type="dxa"/>
            <w:noWrap/>
            <w:hideMark/>
          </w:tcPr>
          <w:p w14:paraId="26D23FB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RWF</w:t>
            </w:r>
          </w:p>
        </w:tc>
        <w:tc>
          <w:tcPr>
            <w:tcW w:w="2045" w:type="dxa"/>
            <w:noWrap/>
            <w:hideMark/>
          </w:tcPr>
          <w:p w14:paraId="6AE29EA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646</w:t>
            </w:r>
          </w:p>
        </w:tc>
      </w:tr>
      <w:tr w:rsidR="00073CEE" w:rsidRPr="00073CEE" w14:paraId="14C90A9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EBFE4B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SAINT-BARTHÉLEMY </w:t>
            </w:r>
          </w:p>
        </w:tc>
        <w:tc>
          <w:tcPr>
            <w:tcW w:w="3859" w:type="dxa"/>
            <w:noWrap/>
            <w:hideMark/>
          </w:tcPr>
          <w:p w14:paraId="72B612C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4DFA3A8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13A3FA6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08464C3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FA83B43"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SAINT HELENA </w:t>
            </w:r>
          </w:p>
        </w:tc>
        <w:tc>
          <w:tcPr>
            <w:tcW w:w="3859" w:type="dxa"/>
            <w:noWrap/>
            <w:hideMark/>
          </w:tcPr>
          <w:p w14:paraId="73F6759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Saint Helena Pound </w:t>
            </w:r>
          </w:p>
        </w:tc>
        <w:tc>
          <w:tcPr>
            <w:tcW w:w="1348" w:type="dxa"/>
            <w:noWrap/>
            <w:hideMark/>
          </w:tcPr>
          <w:p w14:paraId="5109422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SHP</w:t>
            </w:r>
          </w:p>
        </w:tc>
        <w:tc>
          <w:tcPr>
            <w:tcW w:w="2045" w:type="dxa"/>
            <w:noWrap/>
            <w:hideMark/>
          </w:tcPr>
          <w:p w14:paraId="6B3C6D9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654</w:t>
            </w:r>
          </w:p>
        </w:tc>
      </w:tr>
      <w:tr w:rsidR="00073CEE" w:rsidRPr="00073CEE" w14:paraId="7C27B24B"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BE6EA12"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SAINT KITTS AND NEVIS </w:t>
            </w:r>
          </w:p>
        </w:tc>
        <w:tc>
          <w:tcPr>
            <w:tcW w:w="3859" w:type="dxa"/>
            <w:noWrap/>
            <w:hideMark/>
          </w:tcPr>
          <w:p w14:paraId="34AE735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East Caribbean Dollar </w:t>
            </w:r>
          </w:p>
        </w:tc>
        <w:tc>
          <w:tcPr>
            <w:tcW w:w="1348" w:type="dxa"/>
            <w:noWrap/>
            <w:hideMark/>
          </w:tcPr>
          <w:p w14:paraId="238B3F9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XCD</w:t>
            </w:r>
          </w:p>
        </w:tc>
        <w:tc>
          <w:tcPr>
            <w:tcW w:w="2045" w:type="dxa"/>
            <w:noWrap/>
            <w:hideMark/>
          </w:tcPr>
          <w:p w14:paraId="3013A18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951</w:t>
            </w:r>
          </w:p>
        </w:tc>
      </w:tr>
      <w:tr w:rsidR="00073CEE" w:rsidRPr="00073CEE" w14:paraId="4245BAD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9EFDEAF"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SAINT LUCIA </w:t>
            </w:r>
          </w:p>
        </w:tc>
        <w:tc>
          <w:tcPr>
            <w:tcW w:w="3859" w:type="dxa"/>
            <w:noWrap/>
            <w:hideMark/>
          </w:tcPr>
          <w:p w14:paraId="223EA7B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East Caribbean Dollar </w:t>
            </w:r>
          </w:p>
        </w:tc>
        <w:tc>
          <w:tcPr>
            <w:tcW w:w="1348" w:type="dxa"/>
            <w:noWrap/>
            <w:hideMark/>
          </w:tcPr>
          <w:p w14:paraId="58B587B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XCD</w:t>
            </w:r>
          </w:p>
        </w:tc>
        <w:tc>
          <w:tcPr>
            <w:tcW w:w="2045" w:type="dxa"/>
            <w:noWrap/>
            <w:hideMark/>
          </w:tcPr>
          <w:p w14:paraId="4723C4E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951</w:t>
            </w:r>
          </w:p>
        </w:tc>
      </w:tr>
      <w:tr w:rsidR="00073CEE" w:rsidRPr="00073CEE" w14:paraId="3A24F7C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81CC92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SAINT MARTIN </w:t>
            </w:r>
          </w:p>
        </w:tc>
        <w:tc>
          <w:tcPr>
            <w:tcW w:w="3859" w:type="dxa"/>
            <w:noWrap/>
            <w:hideMark/>
          </w:tcPr>
          <w:p w14:paraId="535DC63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4F8A1F2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00D9AF4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165CB4AB"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7434D3D"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SAINT PIERRE AND MIQUELON </w:t>
            </w:r>
          </w:p>
        </w:tc>
        <w:tc>
          <w:tcPr>
            <w:tcW w:w="3859" w:type="dxa"/>
            <w:noWrap/>
            <w:hideMark/>
          </w:tcPr>
          <w:p w14:paraId="2BF6F35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3BE1B30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5C9D373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18456918"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D8BBC9D" w14:textId="77777777" w:rsidR="00073CEE" w:rsidRPr="0062681E" w:rsidRDefault="00073CEE" w:rsidP="00073CEE">
            <w:pPr>
              <w:rPr>
                <w:rFonts w:asciiTheme="majorHAnsi" w:hAnsiTheme="majorHAnsi" w:cstheme="minorHAnsi"/>
                <w:color w:val="000000"/>
                <w:sz w:val="16"/>
                <w:szCs w:val="16"/>
                <w:lang w:val="en-US"/>
              </w:rPr>
            </w:pPr>
            <w:r w:rsidRPr="0062681E">
              <w:rPr>
                <w:rFonts w:asciiTheme="majorHAnsi" w:hAnsiTheme="majorHAnsi" w:cstheme="minorHAnsi"/>
                <w:color w:val="000000"/>
                <w:sz w:val="16"/>
                <w:szCs w:val="16"/>
                <w:lang w:val="en-US"/>
              </w:rPr>
              <w:t xml:space="preserve">SAINT VINCENT AND THE GRENADINES </w:t>
            </w:r>
          </w:p>
        </w:tc>
        <w:tc>
          <w:tcPr>
            <w:tcW w:w="3859" w:type="dxa"/>
            <w:noWrap/>
            <w:hideMark/>
          </w:tcPr>
          <w:p w14:paraId="74CFD19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East Caribbean Dollar </w:t>
            </w:r>
          </w:p>
        </w:tc>
        <w:tc>
          <w:tcPr>
            <w:tcW w:w="1348" w:type="dxa"/>
            <w:noWrap/>
            <w:hideMark/>
          </w:tcPr>
          <w:p w14:paraId="63A85FC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XCD</w:t>
            </w:r>
          </w:p>
        </w:tc>
        <w:tc>
          <w:tcPr>
            <w:tcW w:w="2045" w:type="dxa"/>
            <w:noWrap/>
            <w:hideMark/>
          </w:tcPr>
          <w:p w14:paraId="4D6E371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951</w:t>
            </w:r>
          </w:p>
        </w:tc>
      </w:tr>
      <w:tr w:rsidR="00073CEE" w:rsidRPr="00073CEE" w14:paraId="4057DA4F"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9DD867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SAMOA </w:t>
            </w:r>
          </w:p>
        </w:tc>
        <w:tc>
          <w:tcPr>
            <w:tcW w:w="3859" w:type="dxa"/>
            <w:noWrap/>
            <w:hideMark/>
          </w:tcPr>
          <w:p w14:paraId="027CB81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Tala </w:t>
            </w:r>
          </w:p>
        </w:tc>
        <w:tc>
          <w:tcPr>
            <w:tcW w:w="1348" w:type="dxa"/>
            <w:noWrap/>
            <w:hideMark/>
          </w:tcPr>
          <w:p w14:paraId="05AFD01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WST</w:t>
            </w:r>
          </w:p>
        </w:tc>
        <w:tc>
          <w:tcPr>
            <w:tcW w:w="2045" w:type="dxa"/>
            <w:noWrap/>
            <w:hideMark/>
          </w:tcPr>
          <w:p w14:paraId="44CE7B2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882</w:t>
            </w:r>
          </w:p>
        </w:tc>
      </w:tr>
      <w:tr w:rsidR="00073CEE" w:rsidRPr="00073CEE" w14:paraId="1E0A4442"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55ECE03"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lastRenderedPageBreak/>
              <w:t xml:space="preserve">SAN MARINO </w:t>
            </w:r>
          </w:p>
        </w:tc>
        <w:tc>
          <w:tcPr>
            <w:tcW w:w="3859" w:type="dxa"/>
            <w:noWrap/>
            <w:hideMark/>
          </w:tcPr>
          <w:p w14:paraId="2111FD3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4A2CF72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3A13A0B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202207CC"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AE96A67"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SÃO TOME AND PRINCIPE </w:t>
            </w:r>
          </w:p>
        </w:tc>
        <w:tc>
          <w:tcPr>
            <w:tcW w:w="3859" w:type="dxa"/>
            <w:noWrap/>
            <w:hideMark/>
          </w:tcPr>
          <w:p w14:paraId="37A39D6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Dobra </w:t>
            </w:r>
          </w:p>
        </w:tc>
        <w:tc>
          <w:tcPr>
            <w:tcW w:w="1348" w:type="dxa"/>
            <w:noWrap/>
            <w:hideMark/>
          </w:tcPr>
          <w:p w14:paraId="1ADA43C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STD</w:t>
            </w:r>
          </w:p>
        </w:tc>
        <w:tc>
          <w:tcPr>
            <w:tcW w:w="2045" w:type="dxa"/>
            <w:noWrap/>
            <w:hideMark/>
          </w:tcPr>
          <w:p w14:paraId="4267B89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678</w:t>
            </w:r>
          </w:p>
        </w:tc>
      </w:tr>
      <w:tr w:rsidR="00073CEE" w:rsidRPr="00073CEE" w14:paraId="096CCC8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491EFC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SAUDI ARABIA </w:t>
            </w:r>
          </w:p>
        </w:tc>
        <w:tc>
          <w:tcPr>
            <w:tcW w:w="3859" w:type="dxa"/>
            <w:noWrap/>
            <w:hideMark/>
          </w:tcPr>
          <w:p w14:paraId="7DA7A65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Saudi Riyal </w:t>
            </w:r>
          </w:p>
        </w:tc>
        <w:tc>
          <w:tcPr>
            <w:tcW w:w="1348" w:type="dxa"/>
            <w:noWrap/>
            <w:hideMark/>
          </w:tcPr>
          <w:p w14:paraId="23A6232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SAR</w:t>
            </w:r>
          </w:p>
        </w:tc>
        <w:tc>
          <w:tcPr>
            <w:tcW w:w="2045" w:type="dxa"/>
            <w:noWrap/>
            <w:hideMark/>
          </w:tcPr>
          <w:p w14:paraId="379FD2F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682</w:t>
            </w:r>
          </w:p>
        </w:tc>
      </w:tr>
      <w:tr w:rsidR="00073CEE" w:rsidRPr="00073CEE" w14:paraId="1A5D43D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DEF5AD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SENEGAL </w:t>
            </w:r>
          </w:p>
        </w:tc>
        <w:tc>
          <w:tcPr>
            <w:tcW w:w="3859" w:type="dxa"/>
            <w:noWrap/>
            <w:hideMark/>
          </w:tcPr>
          <w:p w14:paraId="527CD75A" w14:textId="77777777" w:rsidR="00073CEE" w:rsidRPr="0062681E" w:rsidRDefault="00000000"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hyperlink r:id="rId118" w:anchor="franc-cfa-bceao" w:tooltip="† Franc CFA - BCEAO" w:history="1">
              <w:r w:rsidR="00073CEE" w:rsidRPr="0062681E">
                <w:rPr>
                  <w:rFonts w:asciiTheme="majorHAnsi" w:hAnsiTheme="majorHAnsi" w:cstheme="minorHAnsi"/>
                  <w:color w:val="000000"/>
                </w:rPr>
                <w:t xml:space="preserve">CFA Franc BCEAO † </w:t>
              </w:r>
            </w:hyperlink>
          </w:p>
        </w:tc>
        <w:tc>
          <w:tcPr>
            <w:tcW w:w="1348" w:type="dxa"/>
            <w:noWrap/>
            <w:hideMark/>
          </w:tcPr>
          <w:p w14:paraId="1A5E6B1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XOF</w:t>
            </w:r>
          </w:p>
        </w:tc>
        <w:tc>
          <w:tcPr>
            <w:tcW w:w="2045" w:type="dxa"/>
            <w:noWrap/>
            <w:hideMark/>
          </w:tcPr>
          <w:p w14:paraId="333F319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952</w:t>
            </w:r>
          </w:p>
        </w:tc>
      </w:tr>
      <w:tr w:rsidR="00073CEE" w:rsidRPr="00073CEE" w14:paraId="26F4AD42"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70089D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SERBIA </w:t>
            </w:r>
          </w:p>
        </w:tc>
        <w:tc>
          <w:tcPr>
            <w:tcW w:w="3859" w:type="dxa"/>
            <w:noWrap/>
            <w:hideMark/>
          </w:tcPr>
          <w:p w14:paraId="3AB4C4D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Serbian Dinar </w:t>
            </w:r>
          </w:p>
        </w:tc>
        <w:tc>
          <w:tcPr>
            <w:tcW w:w="1348" w:type="dxa"/>
            <w:noWrap/>
            <w:hideMark/>
          </w:tcPr>
          <w:p w14:paraId="43EF32E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RSD</w:t>
            </w:r>
          </w:p>
        </w:tc>
        <w:tc>
          <w:tcPr>
            <w:tcW w:w="2045" w:type="dxa"/>
            <w:noWrap/>
            <w:hideMark/>
          </w:tcPr>
          <w:p w14:paraId="4A7FE15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941</w:t>
            </w:r>
          </w:p>
        </w:tc>
      </w:tr>
      <w:tr w:rsidR="00073CEE" w:rsidRPr="00073CEE" w14:paraId="6F72E78B"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3A790F9"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SEYCHELLES </w:t>
            </w:r>
          </w:p>
        </w:tc>
        <w:tc>
          <w:tcPr>
            <w:tcW w:w="3859" w:type="dxa"/>
            <w:noWrap/>
            <w:hideMark/>
          </w:tcPr>
          <w:p w14:paraId="1E716BB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Seychelles Rupee </w:t>
            </w:r>
          </w:p>
        </w:tc>
        <w:tc>
          <w:tcPr>
            <w:tcW w:w="1348" w:type="dxa"/>
            <w:noWrap/>
            <w:hideMark/>
          </w:tcPr>
          <w:p w14:paraId="003D008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SCR</w:t>
            </w:r>
          </w:p>
        </w:tc>
        <w:tc>
          <w:tcPr>
            <w:tcW w:w="2045" w:type="dxa"/>
            <w:noWrap/>
            <w:hideMark/>
          </w:tcPr>
          <w:p w14:paraId="3F4905D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690</w:t>
            </w:r>
          </w:p>
        </w:tc>
      </w:tr>
      <w:tr w:rsidR="00073CEE" w:rsidRPr="00073CEE" w14:paraId="74E34A7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629BC2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SIERRA LEONE </w:t>
            </w:r>
          </w:p>
        </w:tc>
        <w:tc>
          <w:tcPr>
            <w:tcW w:w="3859" w:type="dxa"/>
            <w:noWrap/>
            <w:hideMark/>
          </w:tcPr>
          <w:p w14:paraId="2A24EDC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Leone </w:t>
            </w:r>
          </w:p>
        </w:tc>
        <w:tc>
          <w:tcPr>
            <w:tcW w:w="1348" w:type="dxa"/>
            <w:noWrap/>
            <w:hideMark/>
          </w:tcPr>
          <w:p w14:paraId="65C2C68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SLL</w:t>
            </w:r>
          </w:p>
        </w:tc>
        <w:tc>
          <w:tcPr>
            <w:tcW w:w="2045" w:type="dxa"/>
            <w:noWrap/>
            <w:hideMark/>
          </w:tcPr>
          <w:p w14:paraId="7C48189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694</w:t>
            </w:r>
          </w:p>
        </w:tc>
      </w:tr>
      <w:tr w:rsidR="00073CEE" w:rsidRPr="00073CEE" w14:paraId="663BBCA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EAD991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SINGAPORE </w:t>
            </w:r>
          </w:p>
        </w:tc>
        <w:tc>
          <w:tcPr>
            <w:tcW w:w="3859" w:type="dxa"/>
            <w:noWrap/>
            <w:hideMark/>
          </w:tcPr>
          <w:p w14:paraId="74D7E98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Singapore Dollar </w:t>
            </w:r>
          </w:p>
        </w:tc>
        <w:tc>
          <w:tcPr>
            <w:tcW w:w="1348" w:type="dxa"/>
            <w:noWrap/>
            <w:hideMark/>
          </w:tcPr>
          <w:p w14:paraId="1A27449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SGD</w:t>
            </w:r>
          </w:p>
        </w:tc>
        <w:tc>
          <w:tcPr>
            <w:tcW w:w="2045" w:type="dxa"/>
            <w:noWrap/>
            <w:hideMark/>
          </w:tcPr>
          <w:p w14:paraId="6F7E958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702</w:t>
            </w:r>
          </w:p>
        </w:tc>
      </w:tr>
      <w:tr w:rsidR="00073CEE" w:rsidRPr="00073CEE" w14:paraId="533CAAA8"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CC22845"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SLOVAKIA </w:t>
            </w:r>
          </w:p>
        </w:tc>
        <w:tc>
          <w:tcPr>
            <w:tcW w:w="3859" w:type="dxa"/>
            <w:noWrap/>
            <w:hideMark/>
          </w:tcPr>
          <w:p w14:paraId="5F8F965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2288499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617B536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4CCFFD88"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96BC6FF"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SLOVENIA </w:t>
            </w:r>
          </w:p>
        </w:tc>
        <w:tc>
          <w:tcPr>
            <w:tcW w:w="3859" w:type="dxa"/>
            <w:noWrap/>
            <w:hideMark/>
          </w:tcPr>
          <w:p w14:paraId="16BE07E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13428FB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7B8F8AE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53A3886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23E26F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SOLOMON ISLANDS </w:t>
            </w:r>
          </w:p>
        </w:tc>
        <w:tc>
          <w:tcPr>
            <w:tcW w:w="3859" w:type="dxa"/>
            <w:noWrap/>
            <w:hideMark/>
          </w:tcPr>
          <w:p w14:paraId="0568D1E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Solomon Islands Dollar </w:t>
            </w:r>
          </w:p>
        </w:tc>
        <w:tc>
          <w:tcPr>
            <w:tcW w:w="1348" w:type="dxa"/>
            <w:noWrap/>
            <w:hideMark/>
          </w:tcPr>
          <w:p w14:paraId="2149696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SBD</w:t>
            </w:r>
          </w:p>
        </w:tc>
        <w:tc>
          <w:tcPr>
            <w:tcW w:w="2045" w:type="dxa"/>
            <w:noWrap/>
            <w:hideMark/>
          </w:tcPr>
          <w:p w14:paraId="185D702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90</w:t>
            </w:r>
          </w:p>
        </w:tc>
      </w:tr>
      <w:tr w:rsidR="00073CEE" w:rsidRPr="00073CEE" w14:paraId="5BD9308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3B52FF6"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SOMALIA </w:t>
            </w:r>
          </w:p>
        </w:tc>
        <w:tc>
          <w:tcPr>
            <w:tcW w:w="3859" w:type="dxa"/>
            <w:noWrap/>
            <w:hideMark/>
          </w:tcPr>
          <w:p w14:paraId="18FDC7F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Somali Shilling </w:t>
            </w:r>
          </w:p>
        </w:tc>
        <w:tc>
          <w:tcPr>
            <w:tcW w:w="1348" w:type="dxa"/>
            <w:noWrap/>
            <w:hideMark/>
          </w:tcPr>
          <w:p w14:paraId="5AECE8C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SOS</w:t>
            </w:r>
          </w:p>
        </w:tc>
        <w:tc>
          <w:tcPr>
            <w:tcW w:w="2045" w:type="dxa"/>
            <w:noWrap/>
            <w:hideMark/>
          </w:tcPr>
          <w:p w14:paraId="4DAC08C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706</w:t>
            </w:r>
          </w:p>
        </w:tc>
      </w:tr>
      <w:tr w:rsidR="00073CEE" w:rsidRPr="00073CEE" w14:paraId="24CDB9D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62879E6"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SOUTH AFRICA </w:t>
            </w:r>
          </w:p>
        </w:tc>
        <w:tc>
          <w:tcPr>
            <w:tcW w:w="3859" w:type="dxa"/>
            <w:noWrap/>
            <w:hideMark/>
          </w:tcPr>
          <w:p w14:paraId="49D93CE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Rand </w:t>
            </w:r>
          </w:p>
        </w:tc>
        <w:tc>
          <w:tcPr>
            <w:tcW w:w="1348" w:type="dxa"/>
            <w:noWrap/>
            <w:hideMark/>
          </w:tcPr>
          <w:p w14:paraId="2E0152C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ZAR</w:t>
            </w:r>
          </w:p>
        </w:tc>
        <w:tc>
          <w:tcPr>
            <w:tcW w:w="2045" w:type="dxa"/>
            <w:noWrap/>
            <w:hideMark/>
          </w:tcPr>
          <w:p w14:paraId="03D1DB1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710</w:t>
            </w:r>
          </w:p>
        </w:tc>
      </w:tr>
      <w:tr w:rsidR="00073CEE" w:rsidRPr="00073CEE" w14:paraId="511C419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35E924C"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SPAIN </w:t>
            </w:r>
          </w:p>
        </w:tc>
        <w:tc>
          <w:tcPr>
            <w:tcW w:w="3859" w:type="dxa"/>
            <w:noWrap/>
            <w:hideMark/>
          </w:tcPr>
          <w:p w14:paraId="5E1F1B6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Euro </w:t>
            </w:r>
          </w:p>
        </w:tc>
        <w:tc>
          <w:tcPr>
            <w:tcW w:w="1348" w:type="dxa"/>
            <w:noWrap/>
            <w:hideMark/>
          </w:tcPr>
          <w:p w14:paraId="6A6AA47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EUR</w:t>
            </w:r>
          </w:p>
        </w:tc>
        <w:tc>
          <w:tcPr>
            <w:tcW w:w="2045" w:type="dxa"/>
            <w:noWrap/>
            <w:hideMark/>
          </w:tcPr>
          <w:p w14:paraId="1835557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978</w:t>
            </w:r>
          </w:p>
        </w:tc>
      </w:tr>
      <w:tr w:rsidR="00073CEE" w:rsidRPr="00073CEE" w14:paraId="529DCA7F"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40E3B9D"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SRI LANKA </w:t>
            </w:r>
          </w:p>
        </w:tc>
        <w:tc>
          <w:tcPr>
            <w:tcW w:w="3859" w:type="dxa"/>
            <w:noWrap/>
            <w:hideMark/>
          </w:tcPr>
          <w:p w14:paraId="7111E17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Sri Lanka Rupee </w:t>
            </w:r>
          </w:p>
        </w:tc>
        <w:tc>
          <w:tcPr>
            <w:tcW w:w="1348" w:type="dxa"/>
            <w:noWrap/>
            <w:hideMark/>
          </w:tcPr>
          <w:p w14:paraId="560417A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LKR</w:t>
            </w:r>
          </w:p>
        </w:tc>
        <w:tc>
          <w:tcPr>
            <w:tcW w:w="2045" w:type="dxa"/>
            <w:noWrap/>
            <w:hideMark/>
          </w:tcPr>
          <w:p w14:paraId="760C582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144</w:t>
            </w:r>
          </w:p>
        </w:tc>
      </w:tr>
      <w:tr w:rsidR="00073CEE" w:rsidRPr="00073CEE" w14:paraId="4EDF32F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A6E422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SUDAN </w:t>
            </w:r>
          </w:p>
        </w:tc>
        <w:tc>
          <w:tcPr>
            <w:tcW w:w="3859" w:type="dxa"/>
            <w:noWrap/>
            <w:hideMark/>
          </w:tcPr>
          <w:p w14:paraId="42EDA29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Sudanese Pound </w:t>
            </w:r>
          </w:p>
        </w:tc>
        <w:tc>
          <w:tcPr>
            <w:tcW w:w="1348" w:type="dxa"/>
            <w:noWrap/>
            <w:hideMark/>
          </w:tcPr>
          <w:p w14:paraId="318390C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SDG</w:t>
            </w:r>
          </w:p>
        </w:tc>
        <w:tc>
          <w:tcPr>
            <w:tcW w:w="2045" w:type="dxa"/>
            <w:noWrap/>
            <w:hideMark/>
          </w:tcPr>
          <w:p w14:paraId="1F565A9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938</w:t>
            </w:r>
          </w:p>
        </w:tc>
      </w:tr>
      <w:tr w:rsidR="00073CEE" w:rsidRPr="00073CEE" w14:paraId="72F4CA55"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3B235B2"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SURINAME </w:t>
            </w:r>
          </w:p>
        </w:tc>
        <w:tc>
          <w:tcPr>
            <w:tcW w:w="3859" w:type="dxa"/>
            <w:noWrap/>
            <w:hideMark/>
          </w:tcPr>
          <w:p w14:paraId="46C2C7F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Surinam Dollar </w:t>
            </w:r>
          </w:p>
        </w:tc>
        <w:tc>
          <w:tcPr>
            <w:tcW w:w="1348" w:type="dxa"/>
            <w:noWrap/>
            <w:hideMark/>
          </w:tcPr>
          <w:p w14:paraId="397DB0C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SRD</w:t>
            </w:r>
          </w:p>
        </w:tc>
        <w:tc>
          <w:tcPr>
            <w:tcW w:w="2045" w:type="dxa"/>
            <w:noWrap/>
            <w:hideMark/>
          </w:tcPr>
          <w:p w14:paraId="25F2E98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968</w:t>
            </w:r>
          </w:p>
        </w:tc>
      </w:tr>
      <w:tr w:rsidR="00073CEE" w:rsidRPr="00073CEE" w14:paraId="5731C78B"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403223B"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SVALBARD AND JAN MAYEN </w:t>
            </w:r>
          </w:p>
        </w:tc>
        <w:tc>
          <w:tcPr>
            <w:tcW w:w="3859" w:type="dxa"/>
            <w:noWrap/>
            <w:hideMark/>
          </w:tcPr>
          <w:p w14:paraId="7744F4F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Norwegian Krone </w:t>
            </w:r>
          </w:p>
        </w:tc>
        <w:tc>
          <w:tcPr>
            <w:tcW w:w="1348" w:type="dxa"/>
            <w:noWrap/>
            <w:hideMark/>
          </w:tcPr>
          <w:p w14:paraId="2B75B4A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NOK</w:t>
            </w:r>
          </w:p>
        </w:tc>
        <w:tc>
          <w:tcPr>
            <w:tcW w:w="2045" w:type="dxa"/>
            <w:noWrap/>
            <w:hideMark/>
          </w:tcPr>
          <w:p w14:paraId="5D9FD16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578</w:t>
            </w:r>
          </w:p>
        </w:tc>
      </w:tr>
      <w:tr w:rsidR="00073CEE" w:rsidRPr="00073CEE" w14:paraId="3B2C6BB2"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BC0F8E3"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SWAZILAND </w:t>
            </w:r>
          </w:p>
        </w:tc>
        <w:tc>
          <w:tcPr>
            <w:tcW w:w="3859" w:type="dxa"/>
            <w:noWrap/>
            <w:hideMark/>
          </w:tcPr>
          <w:p w14:paraId="2518EAB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Lilangeni </w:t>
            </w:r>
          </w:p>
        </w:tc>
        <w:tc>
          <w:tcPr>
            <w:tcW w:w="1348" w:type="dxa"/>
            <w:noWrap/>
            <w:hideMark/>
          </w:tcPr>
          <w:p w14:paraId="47F0540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SZL</w:t>
            </w:r>
          </w:p>
        </w:tc>
        <w:tc>
          <w:tcPr>
            <w:tcW w:w="2045" w:type="dxa"/>
            <w:noWrap/>
            <w:hideMark/>
          </w:tcPr>
          <w:p w14:paraId="69D5691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748</w:t>
            </w:r>
          </w:p>
        </w:tc>
      </w:tr>
      <w:tr w:rsidR="00073CEE" w:rsidRPr="00073CEE" w14:paraId="2574188F"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22C602F"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SWEDEN </w:t>
            </w:r>
          </w:p>
        </w:tc>
        <w:tc>
          <w:tcPr>
            <w:tcW w:w="3859" w:type="dxa"/>
            <w:noWrap/>
            <w:hideMark/>
          </w:tcPr>
          <w:p w14:paraId="6B72C0B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Swedish Krona </w:t>
            </w:r>
          </w:p>
        </w:tc>
        <w:tc>
          <w:tcPr>
            <w:tcW w:w="1348" w:type="dxa"/>
            <w:noWrap/>
            <w:hideMark/>
          </w:tcPr>
          <w:p w14:paraId="2C581DE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SEK</w:t>
            </w:r>
          </w:p>
        </w:tc>
        <w:tc>
          <w:tcPr>
            <w:tcW w:w="2045" w:type="dxa"/>
            <w:noWrap/>
            <w:hideMark/>
          </w:tcPr>
          <w:p w14:paraId="4B80C0D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752</w:t>
            </w:r>
          </w:p>
        </w:tc>
      </w:tr>
      <w:tr w:rsidR="00073CEE" w:rsidRPr="00073CEE" w14:paraId="448F4738"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1DEEED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SWITZERLAND </w:t>
            </w:r>
          </w:p>
        </w:tc>
        <w:tc>
          <w:tcPr>
            <w:tcW w:w="3859" w:type="dxa"/>
            <w:noWrap/>
            <w:hideMark/>
          </w:tcPr>
          <w:p w14:paraId="107E174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lang w:val="en-US"/>
              </w:rPr>
              <w:t>Swiss Franc</w:t>
            </w:r>
          </w:p>
        </w:tc>
        <w:tc>
          <w:tcPr>
            <w:tcW w:w="1348" w:type="dxa"/>
            <w:noWrap/>
            <w:hideMark/>
          </w:tcPr>
          <w:p w14:paraId="5050092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CHF</w:t>
            </w:r>
          </w:p>
        </w:tc>
        <w:tc>
          <w:tcPr>
            <w:tcW w:w="2045" w:type="dxa"/>
            <w:noWrap/>
            <w:hideMark/>
          </w:tcPr>
          <w:p w14:paraId="297D3CB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756</w:t>
            </w:r>
          </w:p>
        </w:tc>
      </w:tr>
      <w:tr w:rsidR="00073CEE" w:rsidRPr="00073CEE" w14:paraId="5704A6F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7AC0A28" w14:textId="77777777" w:rsidR="00073CEE" w:rsidRPr="0062681E" w:rsidRDefault="00073CEE" w:rsidP="00073CEE">
            <w:pPr>
              <w:rPr>
                <w:rFonts w:asciiTheme="majorHAnsi" w:hAnsiTheme="majorHAnsi" w:cstheme="minorHAnsi"/>
                <w:color w:val="000000"/>
                <w:sz w:val="16"/>
                <w:szCs w:val="16"/>
              </w:rPr>
            </w:pPr>
          </w:p>
        </w:tc>
        <w:tc>
          <w:tcPr>
            <w:tcW w:w="3859" w:type="dxa"/>
            <w:noWrap/>
            <w:hideMark/>
          </w:tcPr>
          <w:p w14:paraId="2E0E801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WIR Franc</w:t>
            </w:r>
          </w:p>
        </w:tc>
        <w:tc>
          <w:tcPr>
            <w:tcW w:w="1348" w:type="dxa"/>
            <w:noWrap/>
            <w:hideMark/>
          </w:tcPr>
          <w:p w14:paraId="7D53D65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CHW</w:t>
            </w:r>
          </w:p>
        </w:tc>
        <w:tc>
          <w:tcPr>
            <w:tcW w:w="2045" w:type="dxa"/>
            <w:noWrap/>
            <w:hideMark/>
          </w:tcPr>
          <w:p w14:paraId="1453342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948</w:t>
            </w:r>
          </w:p>
        </w:tc>
      </w:tr>
      <w:tr w:rsidR="00073CEE" w:rsidRPr="00073CEE" w14:paraId="2C675DB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8853F2B" w14:textId="77777777" w:rsidR="00073CEE" w:rsidRPr="0062681E" w:rsidRDefault="00073CEE" w:rsidP="00073CEE">
            <w:pPr>
              <w:rPr>
                <w:rFonts w:asciiTheme="majorHAnsi" w:hAnsiTheme="majorHAnsi" w:cstheme="minorHAnsi"/>
                <w:color w:val="000000"/>
                <w:sz w:val="16"/>
                <w:szCs w:val="16"/>
              </w:rPr>
            </w:pPr>
          </w:p>
        </w:tc>
        <w:tc>
          <w:tcPr>
            <w:tcW w:w="3859" w:type="dxa"/>
            <w:noWrap/>
            <w:hideMark/>
          </w:tcPr>
          <w:p w14:paraId="5AD549B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WIR Euro </w:t>
            </w:r>
          </w:p>
        </w:tc>
        <w:tc>
          <w:tcPr>
            <w:tcW w:w="1348" w:type="dxa"/>
            <w:noWrap/>
            <w:hideMark/>
          </w:tcPr>
          <w:p w14:paraId="437A877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CHE</w:t>
            </w:r>
          </w:p>
        </w:tc>
        <w:tc>
          <w:tcPr>
            <w:tcW w:w="2045" w:type="dxa"/>
            <w:noWrap/>
            <w:hideMark/>
          </w:tcPr>
          <w:p w14:paraId="4EABB5B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947</w:t>
            </w:r>
          </w:p>
        </w:tc>
      </w:tr>
      <w:tr w:rsidR="00073CEE" w:rsidRPr="00073CEE" w14:paraId="02702AFF"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482F15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SYRIAN ARAB REPUBLIC </w:t>
            </w:r>
          </w:p>
        </w:tc>
        <w:tc>
          <w:tcPr>
            <w:tcW w:w="3859" w:type="dxa"/>
            <w:noWrap/>
            <w:hideMark/>
          </w:tcPr>
          <w:p w14:paraId="7E71C23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Syrian Pound </w:t>
            </w:r>
          </w:p>
        </w:tc>
        <w:tc>
          <w:tcPr>
            <w:tcW w:w="1348" w:type="dxa"/>
            <w:noWrap/>
            <w:hideMark/>
          </w:tcPr>
          <w:p w14:paraId="6D33A9F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SYP</w:t>
            </w:r>
          </w:p>
        </w:tc>
        <w:tc>
          <w:tcPr>
            <w:tcW w:w="2045" w:type="dxa"/>
            <w:noWrap/>
            <w:hideMark/>
          </w:tcPr>
          <w:p w14:paraId="720D472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760</w:t>
            </w:r>
          </w:p>
        </w:tc>
      </w:tr>
      <w:tr w:rsidR="00073CEE" w:rsidRPr="00073CEE" w14:paraId="6C58D87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42E1B2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TAIWAN, PROVINCE OF CHINA </w:t>
            </w:r>
          </w:p>
        </w:tc>
        <w:tc>
          <w:tcPr>
            <w:tcW w:w="3859" w:type="dxa"/>
            <w:noWrap/>
            <w:hideMark/>
          </w:tcPr>
          <w:p w14:paraId="17D5837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New Taiwan Dollar </w:t>
            </w:r>
          </w:p>
        </w:tc>
        <w:tc>
          <w:tcPr>
            <w:tcW w:w="1348" w:type="dxa"/>
            <w:noWrap/>
            <w:hideMark/>
          </w:tcPr>
          <w:p w14:paraId="7520345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TWD</w:t>
            </w:r>
          </w:p>
        </w:tc>
        <w:tc>
          <w:tcPr>
            <w:tcW w:w="2045" w:type="dxa"/>
            <w:noWrap/>
            <w:hideMark/>
          </w:tcPr>
          <w:p w14:paraId="6F856AA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901</w:t>
            </w:r>
          </w:p>
        </w:tc>
      </w:tr>
      <w:tr w:rsidR="00073CEE" w:rsidRPr="00073CEE" w14:paraId="60EF5D4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7761532"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TAJIKISTAN </w:t>
            </w:r>
          </w:p>
        </w:tc>
        <w:tc>
          <w:tcPr>
            <w:tcW w:w="3859" w:type="dxa"/>
            <w:noWrap/>
            <w:hideMark/>
          </w:tcPr>
          <w:p w14:paraId="7817D44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Somoni </w:t>
            </w:r>
          </w:p>
        </w:tc>
        <w:tc>
          <w:tcPr>
            <w:tcW w:w="1348" w:type="dxa"/>
            <w:noWrap/>
            <w:hideMark/>
          </w:tcPr>
          <w:p w14:paraId="4537EC6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TJS</w:t>
            </w:r>
          </w:p>
        </w:tc>
        <w:tc>
          <w:tcPr>
            <w:tcW w:w="2045" w:type="dxa"/>
            <w:noWrap/>
            <w:hideMark/>
          </w:tcPr>
          <w:p w14:paraId="0D751D3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972</w:t>
            </w:r>
          </w:p>
        </w:tc>
      </w:tr>
      <w:tr w:rsidR="00073CEE" w:rsidRPr="00073CEE" w14:paraId="3DC05D44"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9D9C4B5"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TANZANIA, UNITED REPUBLIC OF </w:t>
            </w:r>
          </w:p>
        </w:tc>
        <w:tc>
          <w:tcPr>
            <w:tcW w:w="3859" w:type="dxa"/>
            <w:noWrap/>
            <w:hideMark/>
          </w:tcPr>
          <w:p w14:paraId="125C26C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Tanzanian Shilling </w:t>
            </w:r>
          </w:p>
        </w:tc>
        <w:tc>
          <w:tcPr>
            <w:tcW w:w="1348" w:type="dxa"/>
            <w:noWrap/>
            <w:hideMark/>
          </w:tcPr>
          <w:p w14:paraId="74485DA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TZS</w:t>
            </w:r>
          </w:p>
        </w:tc>
        <w:tc>
          <w:tcPr>
            <w:tcW w:w="2045" w:type="dxa"/>
            <w:noWrap/>
            <w:hideMark/>
          </w:tcPr>
          <w:p w14:paraId="173DED2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834</w:t>
            </w:r>
          </w:p>
        </w:tc>
      </w:tr>
      <w:tr w:rsidR="00073CEE" w:rsidRPr="00073CEE" w14:paraId="6A1A874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7C6E0F5"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lastRenderedPageBreak/>
              <w:t xml:space="preserve">THAILAND </w:t>
            </w:r>
          </w:p>
        </w:tc>
        <w:tc>
          <w:tcPr>
            <w:tcW w:w="3859" w:type="dxa"/>
            <w:noWrap/>
            <w:hideMark/>
          </w:tcPr>
          <w:p w14:paraId="43B0D60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Baht </w:t>
            </w:r>
          </w:p>
        </w:tc>
        <w:tc>
          <w:tcPr>
            <w:tcW w:w="1348" w:type="dxa"/>
            <w:noWrap/>
            <w:hideMark/>
          </w:tcPr>
          <w:p w14:paraId="720F4E7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THB</w:t>
            </w:r>
          </w:p>
        </w:tc>
        <w:tc>
          <w:tcPr>
            <w:tcW w:w="2045" w:type="dxa"/>
            <w:noWrap/>
            <w:hideMark/>
          </w:tcPr>
          <w:p w14:paraId="5041099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764</w:t>
            </w:r>
          </w:p>
        </w:tc>
      </w:tr>
      <w:tr w:rsidR="00073CEE" w:rsidRPr="00073CEE" w14:paraId="651D638D"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6C588D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TIMOR-LESTE </w:t>
            </w:r>
          </w:p>
        </w:tc>
        <w:tc>
          <w:tcPr>
            <w:tcW w:w="3859" w:type="dxa"/>
            <w:noWrap/>
            <w:hideMark/>
          </w:tcPr>
          <w:p w14:paraId="331E665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US Dollar </w:t>
            </w:r>
          </w:p>
        </w:tc>
        <w:tc>
          <w:tcPr>
            <w:tcW w:w="1348" w:type="dxa"/>
            <w:noWrap/>
            <w:hideMark/>
          </w:tcPr>
          <w:p w14:paraId="3049A63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USD</w:t>
            </w:r>
          </w:p>
        </w:tc>
        <w:tc>
          <w:tcPr>
            <w:tcW w:w="2045" w:type="dxa"/>
            <w:noWrap/>
            <w:hideMark/>
          </w:tcPr>
          <w:p w14:paraId="147B9C0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840</w:t>
            </w:r>
          </w:p>
        </w:tc>
      </w:tr>
      <w:tr w:rsidR="00073CEE" w:rsidRPr="00073CEE" w14:paraId="5031F91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380FC1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TOGO </w:t>
            </w:r>
          </w:p>
        </w:tc>
        <w:tc>
          <w:tcPr>
            <w:tcW w:w="3859" w:type="dxa"/>
            <w:noWrap/>
            <w:hideMark/>
          </w:tcPr>
          <w:p w14:paraId="76545027" w14:textId="77777777" w:rsidR="00073CEE" w:rsidRPr="0062681E" w:rsidRDefault="00000000"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hyperlink r:id="rId119" w:anchor="franc-cfa-bceao" w:tooltip="† Franc CFA - BCEAO" w:history="1">
              <w:r w:rsidR="00073CEE" w:rsidRPr="0062681E">
                <w:rPr>
                  <w:rFonts w:asciiTheme="majorHAnsi" w:hAnsiTheme="majorHAnsi" w:cstheme="minorHAnsi"/>
                  <w:color w:val="000000"/>
                </w:rPr>
                <w:t xml:space="preserve">CFA Franc BCEAO † </w:t>
              </w:r>
            </w:hyperlink>
          </w:p>
        </w:tc>
        <w:tc>
          <w:tcPr>
            <w:tcW w:w="1348" w:type="dxa"/>
            <w:noWrap/>
            <w:hideMark/>
          </w:tcPr>
          <w:p w14:paraId="1B93D8C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XOF</w:t>
            </w:r>
          </w:p>
        </w:tc>
        <w:tc>
          <w:tcPr>
            <w:tcW w:w="2045" w:type="dxa"/>
            <w:noWrap/>
            <w:hideMark/>
          </w:tcPr>
          <w:p w14:paraId="11F0712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952</w:t>
            </w:r>
          </w:p>
        </w:tc>
      </w:tr>
      <w:tr w:rsidR="00073CEE" w:rsidRPr="00073CEE" w14:paraId="269FCE5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82D3D2C"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TOKELAU </w:t>
            </w:r>
          </w:p>
        </w:tc>
        <w:tc>
          <w:tcPr>
            <w:tcW w:w="3859" w:type="dxa"/>
            <w:noWrap/>
            <w:hideMark/>
          </w:tcPr>
          <w:p w14:paraId="6A9090B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New Zealand Dollar </w:t>
            </w:r>
          </w:p>
        </w:tc>
        <w:tc>
          <w:tcPr>
            <w:tcW w:w="1348" w:type="dxa"/>
            <w:noWrap/>
            <w:hideMark/>
          </w:tcPr>
          <w:p w14:paraId="470C53C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NZD</w:t>
            </w:r>
          </w:p>
        </w:tc>
        <w:tc>
          <w:tcPr>
            <w:tcW w:w="2045" w:type="dxa"/>
            <w:noWrap/>
            <w:hideMark/>
          </w:tcPr>
          <w:p w14:paraId="3EF70C4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554</w:t>
            </w:r>
          </w:p>
        </w:tc>
      </w:tr>
      <w:tr w:rsidR="00073CEE" w:rsidRPr="00073CEE" w14:paraId="7CFBFC6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BBC0725"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TONGA </w:t>
            </w:r>
          </w:p>
        </w:tc>
        <w:tc>
          <w:tcPr>
            <w:tcW w:w="3859" w:type="dxa"/>
            <w:noWrap/>
            <w:hideMark/>
          </w:tcPr>
          <w:p w14:paraId="576AF5F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Pa'anga </w:t>
            </w:r>
          </w:p>
        </w:tc>
        <w:tc>
          <w:tcPr>
            <w:tcW w:w="1348" w:type="dxa"/>
            <w:noWrap/>
            <w:hideMark/>
          </w:tcPr>
          <w:p w14:paraId="3D6B420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TOP</w:t>
            </w:r>
          </w:p>
        </w:tc>
        <w:tc>
          <w:tcPr>
            <w:tcW w:w="2045" w:type="dxa"/>
            <w:noWrap/>
            <w:hideMark/>
          </w:tcPr>
          <w:p w14:paraId="56CFCD1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776</w:t>
            </w:r>
          </w:p>
        </w:tc>
      </w:tr>
      <w:tr w:rsidR="00073CEE" w:rsidRPr="00073CEE" w14:paraId="22F6EA4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A0F6185"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TRINIDAD AND TOBAGO </w:t>
            </w:r>
          </w:p>
        </w:tc>
        <w:tc>
          <w:tcPr>
            <w:tcW w:w="3859" w:type="dxa"/>
            <w:noWrap/>
            <w:hideMark/>
          </w:tcPr>
          <w:p w14:paraId="6B1D249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Trinidad and Tobago Dollar </w:t>
            </w:r>
          </w:p>
        </w:tc>
        <w:tc>
          <w:tcPr>
            <w:tcW w:w="1348" w:type="dxa"/>
            <w:noWrap/>
            <w:hideMark/>
          </w:tcPr>
          <w:p w14:paraId="5812EAE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TTD</w:t>
            </w:r>
          </w:p>
        </w:tc>
        <w:tc>
          <w:tcPr>
            <w:tcW w:w="2045" w:type="dxa"/>
            <w:noWrap/>
            <w:hideMark/>
          </w:tcPr>
          <w:p w14:paraId="68C9DB8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780</w:t>
            </w:r>
          </w:p>
        </w:tc>
      </w:tr>
      <w:tr w:rsidR="00073CEE" w:rsidRPr="00073CEE" w14:paraId="591F45F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586C71C"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TUNISIA </w:t>
            </w:r>
          </w:p>
        </w:tc>
        <w:tc>
          <w:tcPr>
            <w:tcW w:w="3859" w:type="dxa"/>
            <w:noWrap/>
            <w:hideMark/>
          </w:tcPr>
          <w:p w14:paraId="4E91802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Tunisian Dinar </w:t>
            </w:r>
          </w:p>
        </w:tc>
        <w:tc>
          <w:tcPr>
            <w:tcW w:w="1348" w:type="dxa"/>
            <w:noWrap/>
            <w:hideMark/>
          </w:tcPr>
          <w:p w14:paraId="3EEDF8C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TND</w:t>
            </w:r>
          </w:p>
        </w:tc>
        <w:tc>
          <w:tcPr>
            <w:tcW w:w="2045" w:type="dxa"/>
            <w:noWrap/>
            <w:hideMark/>
          </w:tcPr>
          <w:p w14:paraId="4A6D2B3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788</w:t>
            </w:r>
          </w:p>
        </w:tc>
      </w:tr>
      <w:tr w:rsidR="00073CEE" w:rsidRPr="00073CEE" w14:paraId="5520E2C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FCC6AB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TURKEY </w:t>
            </w:r>
          </w:p>
        </w:tc>
        <w:tc>
          <w:tcPr>
            <w:tcW w:w="3859" w:type="dxa"/>
            <w:noWrap/>
            <w:hideMark/>
          </w:tcPr>
          <w:p w14:paraId="0027326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Turkish Lira </w:t>
            </w:r>
          </w:p>
        </w:tc>
        <w:tc>
          <w:tcPr>
            <w:tcW w:w="1348" w:type="dxa"/>
            <w:noWrap/>
            <w:hideMark/>
          </w:tcPr>
          <w:p w14:paraId="7AC60C5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TRY</w:t>
            </w:r>
          </w:p>
        </w:tc>
        <w:tc>
          <w:tcPr>
            <w:tcW w:w="2045" w:type="dxa"/>
            <w:noWrap/>
            <w:hideMark/>
          </w:tcPr>
          <w:p w14:paraId="1AD4147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949</w:t>
            </w:r>
          </w:p>
        </w:tc>
      </w:tr>
      <w:tr w:rsidR="00073CEE" w:rsidRPr="00073CEE" w14:paraId="28E572A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9A8E12E"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TURKMENISTAN </w:t>
            </w:r>
          </w:p>
        </w:tc>
        <w:tc>
          <w:tcPr>
            <w:tcW w:w="3859" w:type="dxa"/>
            <w:noWrap/>
            <w:hideMark/>
          </w:tcPr>
          <w:p w14:paraId="0ED3895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Manat </w:t>
            </w:r>
          </w:p>
        </w:tc>
        <w:tc>
          <w:tcPr>
            <w:tcW w:w="1348" w:type="dxa"/>
            <w:noWrap/>
            <w:hideMark/>
          </w:tcPr>
          <w:p w14:paraId="64488A1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TMT</w:t>
            </w:r>
          </w:p>
        </w:tc>
        <w:tc>
          <w:tcPr>
            <w:tcW w:w="2045" w:type="dxa"/>
            <w:noWrap/>
            <w:hideMark/>
          </w:tcPr>
          <w:p w14:paraId="4DE6C37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934</w:t>
            </w:r>
          </w:p>
        </w:tc>
      </w:tr>
      <w:tr w:rsidR="00073CEE" w:rsidRPr="00073CEE" w14:paraId="3B149AE7"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56CB3B6"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TURKS AND CAICOS ISLANDS </w:t>
            </w:r>
          </w:p>
        </w:tc>
        <w:tc>
          <w:tcPr>
            <w:tcW w:w="3859" w:type="dxa"/>
            <w:noWrap/>
            <w:hideMark/>
          </w:tcPr>
          <w:p w14:paraId="3636F95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US Dollar </w:t>
            </w:r>
          </w:p>
        </w:tc>
        <w:tc>
          <w:tcPr>
            <w:tcW w:w="1348" w:type="dxa"/>
            <w:noWrap/>
            <w:hideMark/>
          </w:tcPr>
          <w:p w14:paraId="7607C56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USD</w:t>
            </w:r>
          </w:p>
        </w:tc>
        <w:tc>
          <w:tcPr>
            <w:tcW w:w="2045" w:type="dxa"/>
            <w:noWrap/>
            <w:hideMark/>
          </w:tcPr>
          <w:p w14:paraId="232E1CD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840</w:t>
            </w:r>
          </w:p>
        </w:tc>
      </w:tr>
      <w:tr w:rsidR="00073CEE" w:rsidRPr="00073CEE" w14:paraId="50C768A2"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0875800"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TUVALU </w:t>
            </w:r>
          </w:p>
        </w:tc>
        <w:tc>
          <w:tcPr>
            <w:tcW w:w="3859" w:type="dxa"/>
            <w:noWrap/>
            <w:hideMark/>
          </w:tcPr>
          <w:p w14:paraId="0347C7C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Australian Dollar </w:t>
            </w:r>
          </w:p>
        </w:tc>
        <w:tc>
          <w:tcPr>
            <w:tcW w:w="1348" w:type="dxa"/>
            <w:noWrap/>
            <w:hideMark/>
          </w:tcPr>
          <w:p w14:paraId="73C8C81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AUD</w:t>
            </w:r>
          </w:p>
        </w:tc>
        <w:tc>
          <w:tcPr>
            <w:tcW w:w="2045" w:type="dxa"/>
            <w:noWrap/>
            <w:hideMark/>
          </w:tcPr>
          <w:p w14:paraId="78B19C5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36</w:t>
            </w:r>
          </w:p>
        </w:tc>
      </w:tr>
      <w:tr w:rsidR="00073CEE" w:rsidRPr="00073CEE" w14:paraId="2CA4EF6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D05DD2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UGANDA </w:t>
            </w:r>
          </w:p>
        </w:tc>
        <w:tc>
          <w:tcPr>
            <w:tcW w:w="3859" w:type="dxa"/>
            <w:noWrap/>
            <w:hideMark/>
          </w:tcPr>
          <w:p w14:paraId="3501F3E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Uganda Shilling </w:t>
            </w:r>
          </w:p>
        </w:tc>
        <w:tc>
          <w:tcPr>
            <w:tcW w:w="1348" w:type="dxa"/>
            <w:noWrap/>
            <w:hideMark/>
          </w:tcPr>
          <w:p w14:paraId="26F639B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UGX</w:t>
            </w:r>
          </w:p>
        </w:tc>
        <w:tc>
          <w:tcPr>
            <w:tcW w:w="2045" w:type="dxa"/>
            <w:noWrap/>
            <w:hideMark/>
          </w:tcPr>
          <w:p w14:paraId="4F0FCFD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800</w:t>
            </w:r>
          </w:p>
        </w:tc>
      </w:tr>
      <w:tr w:rsidR="00073CEE" w:rsidRPr="00073CEE" w14:paraId="674C09E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E801D47"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UKRAINE </w:t>
            </w:r>
          </w:p>
        </w:tc>
        <w:tc>
          <w:tcPr>
            <w:tcW w:w="3859" w:type="dxa"/>
            <w:noWrap/>
            <w:hideMark/>
          </w:tcPr>
          <w:p w14:paraId="23EFF9B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Hryvnia </w:t>
            </w:r>
          </w:p>
        </w:tc>
        <w:tc>
          <w:tcPr>
            <w:tcW w:w="1348" w:type="dxa"/>
            <w:noWrap/>
            <w:hideMark/>
          </w:tcPr>
          <w:p w14:paraId="484CDCC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UAH</w:t>
            </w:r>
          </w:p>
        </w:tc>
        <w:tc>
          <w:tcPr>
            <w:tcW w:w="2045" w:type="dxa"/>
            <w:noWrap/>
            <w:hideMark/>
          </w:tcPr>
          <w:p w14:paraId="47BE36E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980</w:t>
            </w:r>
          </w:p>
        </w:tc>
      </w:tr>
      <w:tr w:rsidR="00073CEE" w:rsidRPr="00073CEE" w14:paraId="780C0EDC"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B24337C"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UNITED ARAB EMIRATES </w:t>
            </w:r>
          </w:p>
        </w:tc>
        <w:tc>
          <w:tcPr>
            <w:tcW w:w="3859" w:type="dxa"/>
            <w:noWrap/>
            <w:hideMark/>
          </w:tcPr>
          <w:p w14:paraId="66D81D1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UAE Dirham </w:t>
            </w:r>
          </w:p>
        </w:tc>
        <w:tc>
          <w:tcPr>
            <w:tcW w:w="1348" w:type="dxa"/>
            <w:noWrap/>
            <w:hideMark/>
          </w:tcPr>
          <w:p w14:paraId="0BE033A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AED</w:t>
            </w:r>
          </w:p>
        </w:tc>
        <w:tc>
          <w:tcPr>
            <w:tcW w:w="2045" w:type="dxa"/>
            <w:noWrap/>
            <w:hideMark/>
          </w:tcPr>
          <w:p w14:paraId="332A47A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784</w:t>
            </w:r>
          </w:p>
        </w:tc>
      </w:tr>
      <w:tr w:rsidR="00073CEE" w:rsidRPr="00073CEE" w14:paraId="29DF8E8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1A3006B"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UNITED KINGDOM </w:t>
            </w:r>
          </w:p>
        </w:tc>
        <w:tc>
          <w:tcPr>
            <w:tcW w:w="3859" w:type="dxa"/>
            <w:noWrap/>
            <w:hideMark/>
          </w:tcPr>
          <w:p w14:paraId="6553AAF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Pound Sterling </w:t>
            </w:r>
          </w:p>
        </w:tc>
        <w:tc>
          <w:tcPr>
            <w:tcW w:w="1348" w:type="dxa"/>
            <w:noWrap/>
            <w:hideMark/>
          </w:tcPr>
          <w:p w14:paraId="55D2920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GBP</w:t>
            </w:r>
          </w:p>
        </w:tc>
        <w:tc>
          <w:tcPr>
            <w:tcW w:w="2045" w:type="dxa"/>
            <w:noWrap/>
            <w:hideMark/>
          </w:tcPr>
          <w:p w14:paraId="0A38389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826</w:t>
            </w:r>
          </w:p>
        </w:tc>
      </w:tr>
      <w:tr w:rsidR="00073CEE" w:rsidRPr="00073CEE" w14:paraId="0D80231F"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06AFE07"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UNITED STATES </w:t>
            </w:r>
          </w:p>
        </w:tc>
        <w:tc>
          <w:tcPr>
            <w:tcW w:w="3859" w:type="dxa"/>
            <w:noWrap/>
            <w:hideMark/>
          </w:tcPr>
          <w:p w14:paraId="239FFC21"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lang w:val="en-US"/>
              </w:rPr>
              <w:t>US Dollar</w:t>
            </w:r>
          </w:p>
        </w:tc>
        <w:tc>
          <w:tcPr>
            <w:tcW w:w="1348" w:type="dxa"/>
            <w:noWrap/>
            <w:hideMark/>
          </w:tcPr>
          <w:p w14:paraId="4B98508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USD</w:t>
            </w:r>
          </w:p>
        </w:tc>
        <w:tc>
          <w:tcPr>
            <w:tcW w:w="2045" w:type="dxa"/>
            <w:noWrap/>
            <w:hideMark/>
          </w:tcPr>
          <w:p w14:paraId="2D5769B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840</w:t>
            </w:r>
          </w:p>
        </w:tc>
      </w:tr>
      <w:tr w:rsidR="00073CEE" w:rsidRPr="00073CEE" w14:paraId="6EBDA16A"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07D01D3A" w14:textId="77777777" w:rsidR="00073CEE" w:rsidRPr="0062681E" w:rsidRDefault="00073CEE" w:rsidP="00073CEE">
            <w:pPr>
              <w:rPr>
                <w:rFonts w:asciiTheme="majorHAnsi" w:hAnsiTheme="majorHAnsi" w:cstheme="minorHAnsi"/>
                <w:color w:val="000000"/>
                <w:sz w:val="16"/>
                <w:szCs w:val="16"/>
                <w:lang w:val="en-US"/>
              </w:rPr>
            </w:pPr>
            <w:r w:rsidRPr="0062681E">
              <w:rPr>
                <w:rFonts w:asciiTheme="majorHAnsi" w:hAnsiTheme="majorHAnsi" w:cstheme="minorHAnsi"/>
                <w:color w:val="000000"/>
                <w:sz w:val="16"/>
                <w:szCs w:val="16"/>
                <w:lang w:val="en-US"/>
              </w:rPr>
              <w:t xml:space="preserve">UNITED STATES MINOR OUTLYING ISLANDS </w:t>
            </w:r>
          </w:p>
        </w:tc>
        <w:tc>
          <w:tcPr>
            <w:tcW w:w="3859" w:type="dxa"/>
            <w:noWrap/>
            <w:hideMark/>
          </w:tcPr>
          <w:p w14:paraId="55FE000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US Dollar </w:t>
            </w:r>
          </w:p>
        </w:tc>
        <w:tc>
          <w:tcPr>
            <w:tcW w:w="1348" w:type="dxa"/>
            <w:noWrap/>
            <w:hideMark/>
          </w:tcPr>
          <w:p w14:paraId="0C54E59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USD</w:t>
            </w:r>
          </w:p>
        </w:tc>
        <w:tc>
          <w:tcPr>
            <w:tcW w:w="2045" w:type="dxa"/>
            <w:noWrap/>
            <w:hideMark/>
          </w:tcPr>
          <w:p w14:paraId="2FF896C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840</w:t>
            </w:r>
          </w:p>
        </w:tc>
      </w:tr>
      <w:tr w:rsidR="00073CEE" w:rsidRPr="00073CEE" w14:paraId="43580BD5"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BE65E22"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URUGUAY </w:t>
            </w:r>
          </w:p>
        </w:tc>
        <w:tc>
          <w:tcPr>
            <w:tcW w:w="3859" w:type="dxa"/>
            <w:noWrap/>
            <w:hideMark/>
          </w:tcPr>
          <w:p w14:paraId="4FB63DA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Peso Uruguayo</w:t>
            </w:r>
          </w:p>
        </w:tc>
        <w:tc>
          <w:tcPr>
            <w:tcW w:w="1348" w:type="dxa"/>
            <w:noWrap/>
            <w:hideMark/>
          </w:tcPr>
          <w:p w14:paraId="1D6820E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UYU</w:t>
            </w:r>
          </w:p>
        </w:tc>
        <w:tc>
          <w:tcPr>
            <w:tcW w:w="2045" w:type="dxa"/>
            <w:noWrap/>
            <w:hideMark/>
          </w:tcPr>
          <w:p w14:paraId="3EC2698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858</w:t>
            </w:r>
          </w:p>
        </w:tc>
      </w:tr>
      <w:tr w:rsidR="00073CEE" w:rsidRPr="00073CEE" w14:paraId="6C82D313"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3CABA68" w14:textId="77777777" w:rsidR="00073CEE" w:rsidRPr="0062681E" w:rsidRDefault="00073CEE" w:rsidP="00073CEE">
            <w:pPr>
              <w:rPr>
                <w:rFonts w:asciiTheme="majorHAnsi" w:hAnsiTheme="majorHAnsi" w:cstheme="minorHAnsi"/>
                <w:color w:val="000000"/>
                <w:sz w:val="16"/>
                <w:szCs w:val="16"/>
              </w:rPr>
            </w:pPr>
          </w:p>
        </w:tc>
        <w:tc>
          <w:tcPr>
            <w:tcW w:w="3859" w:type="dxa"/>
            <w:noWrap/>
            <w:hideMark/>
          </w:tcPr>
          <w:p w14:paraId="335DDAF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Uruguay Peso en Unidades Indexadas </w:t>
            </w:r>
          </w:p>
        </w:tc>
        <w:tc>
          <w:tcPr>
            <w:tcW w:w="1348" w:type="dxa"/>
            <w:noWrap/>
            <w:hideMark/>
          </w:tcPr>
          <w:p w14:paraId="32A5C52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UYI</w:t>
            </w:r>
          </w:p>
        </w:tc>
        <w:tc>
          <w:tcPr>
            <w:tcW w:w="2045" w:type="dxa"/>
            <w:noWrap/>
            <w:hideMark/>
          </w:tcPr>
          <w:p w14:paraId="1C89C622"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940</w:t>
            </w:r>
          </w:p>
        </w:tc>
      </w:tr>
      <w:tr w:rsidR="00073CEE" w:rsidRPr="00073CEE" w14:paraId="35255BB5"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1E8801A"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UZBEKISTAN </w:t>
            </w:r>
          </w:p>
        </w:tc>
        <w:tc>
          <w:tcPr>
            <w:tcW w:w="3859" w:type="dxa"/>
            <w:noWrap/>
            <w:hideMark/>
          </w:tcPr>
          <w:p w14:paraId="7F875D8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Uzbekistan Sum </w:t>
            </w:r>
          </w:p>
        </w:tc>
        <w:tc>
          <w:tcPr>
            <w:tcW w:w="1348" w:type="dxa"/>
            <w:noWrap/>
            <w:hideMark/>
          </w:tcPr>
          <w:p w14:paraId="071CF10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UZS</w:t>
            </w:r>
          </w:p>
        </w:tc>
        <w:tc>
          <w:tcPr>
            <w:tcW w:w="2045" w:type="dxa"/>
            <w:noWrap/>
            <w:hideMark/>
          </w:tcPr>
          <w:p w14:paraId="7C571DF6"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860</w:t>
            </w:r>
          </w:p>
        </w:tc>
      </w:tr>
      <w:tr w:rsidR="00073CEE" w:rsidRPr="00073CEE" w14:paraId="396DBF68"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53BF39C"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VANUATU </w:t>
            </w:r>
          </w:p>
        </w:tc>
        <w:tc>
          <w:tcPr>
            <w:tcW w:w="3859" w:type="dxa"/>
            <w:noWrap/>
            <w:hideMark/>
          </w:tcPr>
          <w:p w14:paraId="17FDA51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Vatu </w:t>
            </w:r>
          </w:p>
        </w:tc>
        <w:tc>
          <w:tcPr>
            <w:tcW w:w="1348" w:type="dxa"/>
            <w:noWrap/>
            <w:hideMark/>
          </w:tcPr>
          <w:p w14:paraId="78B3B2F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VUV</w:t>
            </w:r>
          </w:p>
        </w:tc>
        <w:tc>
          <w:tcPr>
            <w:tcW w:w="2045" w:type="dxa"/>
            <w:noWrap/>
            <w:hideMark/>
          </w:tcPr>
          <w:p w14:paraId="20E62D8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548</w:t>
            </w:r>
          </w:p>
        </w:tc>
      </w:tr>
      <w:tr w:rsidR="00073CEE" w:rsidRPr="00073CEE" w14:paraId="2895017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4254BC1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VENEZUELA </w:t>
            </w:r>
          </w:p>
        </w:tc>
        <w:tc>
          <w:tcPr>
            <w:tcW w:w="3859" w:type="dxa"/>
            <w:noWrap/>
            <w:hideMark/>
          </w:tcPr>
          <w:p w14:paraId="47BFB65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Bolivar Fuerte </w:t>
            </w:r>
          </w:p>
        </w:tc>
        <w:tc>
          <w:tcPr>
            <w:tcW w:w="1348" w:type="dxa"/>
            <w:noWrap/>
            <w:hideMark/>
          </w:tcPr>
          <w:p w14:paraId="20C3CDA0"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VEF</w:t>
            </w:r>
          </w:p>
        </w:tc>
        <w:tc>
          <w:tcPr>
            <w:tcW w:w="2045" w:type="dxa"/>
            <w:noWrap/>
            <w:hideMark/>
          </w:tcPr>
          <w:p w14:paraId="12B443AD"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937</w:t>
            </w:r>
          </w:p>
        </w:tc>
      </w:tr>
      <w:tr w:rsidR="00073CEE" w:rsidRPr="00073CEE" w14:paraId="3040092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7650B5D"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VIET NAM </w:t>
            </w:r>
          </w:p>
        </w:tc>
        <w:tc>
          <w:tcPr>
            <w:tcW w:w="3859" w:type="dxa"/>
            <w:noWrap/>
            <w:hideMark/>
          </w:tcPr>
          <w:p w14:paraId="7A71DB4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Dong </w:t>
            </w:r>
          </w:p>
        </w:tc>
        <w:tc>
          <w:tcPr>
            <w:tcW w:w="1348" w:type="dxa"/>
            <w:noWrap/>
            <w:hideMark/>
          </w:tcPr>
          <w:p w14:paraId="7CF6339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VND</w:t>
            </w:r>
          </w:p>
        </w:tc>
        <w:tc>
          <w:tcPr>
            <w:tcW w:w="2045" w:type="dxa"/>
            <w:noWrap/>
            <w:hideMark/>
          </w:tcPr>
          <w:p w14:paraId="0C26315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704</w:t>
            </w:r>
          </w:p>
        </w:tc>
      </w:tr>
      <w:tr w:rsidR="00073CEE" w:rsidRPr="00073CEE" w14:paraId="065777C6"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23AC3DF7"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VIRGIN ISLANDS (BRITISH) </w:t>
            </w:r>
          </w:p>
        </w:tc>
        <w:tc>
          <w:tcPr>
            <w:tcW w:w="3859" w:type="dxa"/>
            <w:noWrap/>
            <w:hideMark/>
          </w:tcPr>
          <w:p w14:paraId="21D1FEE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US Dollar </w:t>
            </w:r>
          </w:p>
        </w:tc>
        <w:tc>
          <w:tcPr>
            <w:tcW w:w="1348" w:type="dxa"/>
            <w:noWrap/>
            <w:hideMark/>
          </w:tcPr>
          <w:p w14:paraId="102DADE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USD</w:t>
            </w:r>
          </w:p>
        </w:tc>
        <w:tc>
          <w:tcPr>
            <w:tcW w:w="2045" w:type="dxa"/>
            <w:noWrap/>
            <w:hideMark/>
          </w:tcPr>
          <w:p w14:paraId="43754EA9"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840</w:t>
            </w:r>
          </w:p>
        </w:tc>
      </w:tr>
      <w:tr w:rsidR="00073CEE" w:rsidRPr="00073CEE" w14:paraId="2A6A86DE"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649A9A41"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VIRGIN ISLANDS (U.S.) </w:t>
            </w:r>
          </w:p>
        </w:tc>
        <w:tc>
          <w:tcPr>
            <w:tcW w:w="3859" w:type="dxa"/>
            <w:noWrap/>
            <w:hideMark/>
          </w:tcPr>
          <w:p w14:paraId="1A1C99B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US Dollar </w:t>
            </w:r>
          </w:p>
        </w:tc>
        <w:tc>
          <w:tcPr>
            <w:tcW w:w="1348" w:type="dxa"/>
            <w:noWrap/>
            <w:hideMark/>
          </w:tcPr>
          <w:p w14:paraId="5641BCB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USD</w:t>
            </w:r>
          </w:p>
        </w:tc>
        <w:tc>
          <w:tcPr>
            <w:tcW w:w="2045" w:type="dxa"/>
            <w:noWrap/>
            <w:hideMark/>
          </w:tcPr>
          <w:p w14:paraId="32F2DF3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840</w:t>
            </w:r>
          </w:p>
        </w:tc>
      </w:tr>
      <w:tr w:rsidR="00073CEE" w:rsidRPr="00073CEE" w14:paraId="6A09E081"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53C4C179"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WALLIS AND FUTUNA </w:t>
            </w:r>
          </w:p>
        </w:tc>
        <w:tc>
          <w:tcPr>
            <w:tcW w:w="3859" w:type="dxa"/>
            <w:noWrap/>
            <w:hideMark/>
          </w:tcPr>
          <w:p w14:paraId="3E3F1C1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CFP Franc </w:t>
            </w:r>
          </w:p>
        </w:tc>
        <w:tc>
          <w:tcPr>
            <w:tcW w:w="1348" w:type="dxa"/>
            <w:noWrap/>
            <w:hideMark/>
          </w:tcPr>
          <w:p w14:paraId="1625961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XPF</w:t>
            </w:r>
          </w:p>
        </w:tc>
        <w:tc>
          <w:tcPr>
            <w:tcW w:w="2045" w:type="dxa"/>
            <w:noWrap/>
            <w:hideMark/>
          </w:tcPr>
          <w:p w14:paraId="3AFBD43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953</w:t>
            </w:r>
          </w:p>
        </w:tc>
      </w:tr>
      <w:tr w:rsidR="00073CEE" w:rsidRPr="00073CEE" w14:paraId="538BDBB2"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17F6A57C"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WESTERN SAHARA </w:t>
            </w:r>
          </w:p>
        </w:tc>
        <w:tc>
          <w:tcPr>
            <w:tcW w:w="3859" w:type="dxa"/>
            <w:noWrap/>
            <w:hideMark/>
          </w:tcPr>
          <w:p w14:paraId="6C3739BF"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Moroccan Dirham </w:t>
            </w:r>
          </w:p>
        </w:tc>
        <w:tc>
          <w:tcPr>
            <w:tcW w:w="1348" w:type="dxa"/>
            <w:noWrap/>
            <w:hideMark/>
          </w:tcPr>
          <w:p w14:paraId="1DAF3AF7"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MAD</w:t>
            </w:r>
          </w:p>
        </w:tc>
        <w:tc>
          <w:tcPr>
            <w:tcW w:w="2045" w:type="dxa"/>
            <w:noWrap/>
            <w:hideMark/>
          </w:tcPr>
          <w:p w14:paraId="6675E2D4"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504</w:t>
            </w:r>
          </w:p>
        </w:tc>
      </w:tr>
      <w:tr w:rsidR="00073CEE" w:rsidRPr="00073CEE" w14:paraId="13107340"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7781F18"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lastRenderedPageBreak/>
              <w:t xml:space="preserve">YEMEN </w:t>
            </w:r>
          </w:p>
        </w:tc>
        <w:tc>
          <w:tcPr>
            <w:tcW w:w="3859" w:type="dxa"/>
            <w:noWrap/>
            <w:hideMark/>
          </w:tcPr>
          <w:p w14:paraId="164DB6FC"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Yemeni Rial </w:t>
            </w:r>
          </w:p>
        </w:tc>
        <w:tc>
          <w:tcPr>
            <w:tcW w:w="1348" w:type="dxa"/>
            <w:noWrap/>
            <w:hideMark/>
          </w:tcPr>
          <w:p w14:paraId="3E719E2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YER</w:t>
            </w:r>
          </w:p>
        </w:tc>
        <w:tc>
          <w:tcPr>
            <w:tcW w:w="2045" w:type="dxa"/>
            <w:noWrap/>
            <w:hideMark/>
          </w:tcPr>
          <w:p w14:paraId="27CD8913"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886</w:t>
            </w:r>
          </w:p>
        </w:tc>
      </w:tr>
      <w:tr w:rsidR="00073CEE" w:rsidRPr="00073CEE" w14:paraId="32FD1369"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79220D74"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ZAMBIA </w:t>
            </w:r>
          </w:p>
        </w:tc>
        <w:tc>
          <w:tcPr>
            <w:tcW w:w="3859" w:type="dxa"/>
            <w:noWrap/>
            <w:hideMark/>
          </w:tcPr>
          <w:p w14:paraId="2A6B059E"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Zambian Kwacha </w:t>
            </w:r>
          </w:p>
        </w:tc>
        <w:tc>
          <w:tcPr>
            <w:tcW w:w="1348" w:type="dxa"/>
            <w:noWrap/>
            <w:hideMark/>
          </w:tcPr>
          <w:p w14:paraId="66C33638"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ZMK</w:t>
            </w:r>
          </w:p>
        </w:tc>
        <w:tc>
          <w:tcPr>
            <w:tcW w:w="2045" w:type="dxa"/>
            <w:noWrap/>
            <w:hideMark/>
          </w:tcPr>
          <w:p w14:paraId="6A03E88B"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894</w:t>
            </w:r>
          </w:p>
        </w:tc>
      </w:tr>
      <w:tr w:rsidR="00073CEE" w:rsidRPr="00073CEE" w14:paraId="55E49252" w14:textId="77777777" w:rsidTr="00F6009A">
        <w:trPr>
          <w:trHeight w:val="300"/>
        </w:trPr>
        <w:tc>
          <w:tcPr>
            <w:cnfStyle w:val="001000000000" w:firstRow="0" w:lastRow="0" w:firstColumn="1" w:lastColumn="0" w:oddVBand="0" w:evenVBand="0" w:oddHBand="0" w:evenHBand="0" w:firstRowFirstColumn="0" w:firstRowLastColumn="0" w:lastRowFirstColumn="0" w:lastRowLastColumn="0"/>
            <w:tcW w:w="2812" w:type="dxa"/>
            <w:noWrap/>
            <w:hideMark/>
          </w:tcPr>
          <w:p w14:paraId="31DE60BD" w14:textId="77777777" w:rsidR="00073CEE" w:rsidRPr="0062681E" w:rsidRDefault="00073CEE" w:rsidP="00073CEE">
            <w:pPr>
              <w:rPr>
                <w:rFonts w:asciiTheme="majorHAnsi" w:hAnsiTheme="majorHAnsi" w:cstheme="minorHAnsi"/>
                <w:color w:val="000000"/>
                <w:sz w:val="16"/>
                <w:szCs w:val="16"/>
              </w:rPr>
            </w:pPr>
            <w:r w:rsidRPr="0062681E">
              <w:rPr>
                <w:rFonts w:asciiTheme="majorHAnsi" w:hAnsiTheme="majorHAnsi" w:cstheme="minorHAnsi"/>
                <w:color w:val="000000"/>
                <w:sz w:val="16"/>
                <w:szCs w:val="16"/>
              </w:rPr>
              <w:t xml:space="preserve">ZIMBABWE </w:t>
            </w:r>
          </w:p>
        </w:tc>
        <w:tc>
          <w:tcPr>
            <w:tcW w:w="3859" w:type="dxa"/>
            <w:noWrap/>
            <w:hideMark/>
          </w:tcPr>
          <w:p w14:paraId="3B31F1FA"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 xml:space="preserve">Zimbabwe Dollar </w:t>
            </w:r>
          </w:p>
        </w:tc>
        <w:tc>
          <w:tcPr>
            <w:tcW w:w="1348" w:type="dxa"/>
            <w:noWrap/>
            <w:hideMark/>
          </w:tcPr>
          <w:p w14:paraId="061CC9F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sz w:val="16"/>
                <w:szCs w:val="16"/>
              </w:rPr>
            </w:pPr>
            <w:r w:rsidRPr="0062681E">
              <w:rPr>
                <w:rFonts w:asciiTheme="majorHAnsi" w:hAnsiTheme="majorHAnsi" w:cstheme="minorHAnsi"/>
                <w:color w:val="000000"/>
                <w:sz w:val="16"/>
                <w:szCs w:val="16"/>
              </w:rPr>
              <w:t>ZWL</w:t>
            </w:r>
          </w:p>
        </w:tc>
        <w:tc>
          <w:tcPr>
            <w:tcW w:w="2045" w:type="dxa"/>
            <w:noWrap/>
            <w:hideMark/>
          </w:tcPr>
          <w:p w14:paraId="197C7015" w14:textId="77777777" w:rsidR="00073CEE" w:rsidRPr="0062681E" w:rsidRDefault="00073CEE" w:rsidP="00073CEE">
            <w:pPr>
              <w:cnfStyle w:val="000000000000" w:firstRow="0" w:lastRow="0" w:firstColumn="0" w:lastColumn="0" w:oddVBand="0" w:evenVBand="0" w:oddHBand="0" w:evenHBand="0" w:firstRowFirstColumn="0" w:firstRowLastColumn="0" w:lastRowFirstColumn="0" w:lastRowLastColumn="0"/>
              <w:rPr>
                <w:rFonts w:asciiTheme="majorHAnsi" w:hAnsiTheme="majorHAnsi" w:cstheme="minorHAnsi"/>
                <w:color w:val="000000"/>
              </w:rPr>
            </w:pPr>
            <w:r w:rsidRPr="0062681E">
              <w:rPr>
                <w:rFonts w:asciiTheme="majorHAnsi" w:hAnsiTheme="majorHAnsi" w:cstheme="minorHAnsi"/>
                <w:color w:val="000000"/>
              </w:rPr>
              <w:t>932</w:t>
            </w:r>
          </w:p>
        </w:tc>
      </w:tr>
    </w:tbl>
    <w:p w14:paraId="3CCE3293" w14:textId="77777777" w:rsidR="004C2F05" w:rsidRDefault="004C2F05" w:rsidP="004C2F05">
      <w:pPr>
        <w:pStyle w:val="Descripcin"/>
        <w:jc w:val="center"/>
      </w:pPr>
      <w:r>
        <w:t xml:space="preserve">Tabla 8 – Monedas </w:t>
      </w:r>
    </w:p>
    <w:p w14:paraId="4D7702A0" w14:textId="77777777" w:rsidR="00073CEE" w:rsidRDefault="00073CEE" w:rsidP="004B6F50">
      <w:pPr>
        <w:rPr>
          <w:lang w:val="es-ES_tradnl"/>
        </w:rPr>
      </w:pPr>
    </w:p>
    <w:p w14:paraId="69AC8A11" w14:textId="77777777" w:rsidR="00E00FF3" w:rsidRPr="004B6F50" w:rsidRDefault="00E00FF3" w:rsidP="004B6F50">
      <w:pPr>
        <w:rPr>
          <w:lang w:val="es-ES_tradnl"/>
        </w:rPr>
      </w:pPr>
    </w:p>
    <w:p w14:paraId="1B399521" w14:textId="77777777" w:rsidR="00E00FF3" w:rsidRPr="00997862" w:rsidRDefault="00E00FF3" w:rsidP="00247695">
      <w:pPr>
        <w:pStyle w:val="Ttulo2"/>
        <w:numPr>
          <w:ilvl w:val="1"/>
          <w:numId w:val="497"/>
        </w:numPr>
      </w:pPr>
      <w:bookmarkStart w:id="920" w:name="_Calificaciónes_de_Riesgo"/>
      <w:bookmarkStart w:id="921" w:name="_Calificadoras_de_riesgo"/>
      <w:bookmarkStart w:id="922" w:name="_Toc136255564"/>
      <w:bookmarkEnd w:id="920"/>
      <w:bookmarkEnd w:id="921"/>
      <w:r w:rsidRPr="00997862">
        <w:t>Calificadoras de riesgo</w:t>
      </w:r>
      <w:bookmarkEnd w:id="922"/>
    </w:p>
    <w:p w14:paraId="0B1ADC7F" w14:textId="77777777" w:rsidR="00D42BD6" w:rsidRPr="00997862" w:rsidRDefault="00D42BD6" w:rsidP="00D42BD6">
      <w:pPr>
        <w:rPr>
          <w:lang w:val="es-ES_tradnl"/>
        </w:rPr>
      </w:pPr>
    </w:p>
    <w:tbl>
      <w:tblPr>
        <w:tblW w:w="7160" w:type="dxa"/>
        <w:jc w:val="center"/>
        <w:tblCellMar>
          <w:left w:w="70" w:type="dxa"/>
          <w:right w:w="70" w:type="dxa"/>
        </w:tblCellMar>
        <w:tblLook w:val="04A0" w:firstRow="1" w:lastRow="0" w:firstColumn="1" w:lastColumn="0" w:noHBand="0" w:noVBand="1"/>
      </w:tblPr>
      <w:tblGrid>
        <w:gridCol w:w="1440"/>
        <w:gridCol w:w="5720"/>
      </w:tblGrid>
      <w:tr w:rsidR="00E00FF3" w:rsidRPr="00997862" w14:paraId="6A792F89" w14:textId="77777777" w:rsidTr="00E00FF3">
        <w:trPr>
          <w:trHeight w:val="345"/>
          <w:tblHeader/>
          <w:jc w:val="center"/>
        </w:trPr>
        <w:tc>
          <w:tcPr>
            <w:tcW w:w="1440" w:type="dxa"/>
            <w:tcBorders>
              <w:top w:val="single" w:sz="4" w:space="0" w:color="auto"/>
              <w:left w:val="single" w:sz="4" w:space="0" w:color="auto"/>
              <w:bottom w:val="single" w:sz="4" w:space="0" w:color="auto"/>
              <w:right w:val="single" w:sz="4" w:space="0" w:color="auto"/>
            </w:tcBorders>
            <w:shd w:val="clear" w:color="000000" w:fill="538DD5"/>
            <w:noWrap/>
            <w:vAlign w:val="center"/>
            <w:hideMark/>
          </w:tcPr>
          <w:p w14:paraId="2089AEE2" w14:textId="77777777" w:rsidR="00E00FF3" w:rsidRPr="00997862" w:rsidRDefault="00E00FF3" w:rsidP="00E00FF3">
            <w:pPr>
              <w:jc w:val="center"/>
              <w:rPr>
                <w:rFonts w:ascii="Cambria" w:hAnsi="Cambria" w:cs="Arial"/>
                <w:b/>
                <w:bCs/>
                <w:color w:val="FFFFFF"/>
                <w:sz w:val="22"/>
                <w:szCs w:val="22"/>
                <w:lang w:val="es-CR" w:eastAsia="es-CR"/>
              </w:rPr>
            </w:pPr>
            <w:r w:rsidRPr="00997862">
              <w:rPr>
                <w:rFonts w:ascii="Cambria" w:hAnsi="Cambria" w:cs="Arial"/>
                <w:b/>
                <w:bCs/>
                <w:color w:val="FFFFFF"/>
                <w:sz w:val="22"/>
                <w:szCs w:val="22"/>
                <w:lang w:val="es-CR" w:eastAsia="es-CR"/>
              </w:rPr>
              <w:t>Código</w:t>
            </w:r>
          </w:p>
        </w:tc>
        <w:tc>
          <w:tcPr>
            <w:tcW w:w="5720" w:type="dxa"/>
            <w:tcBorders>
              <w:top w:val="single" w:sz="4" w:space="0" w:color="auto"/>
              <w:left w:val="nil"/>
              <w:bottom w:val="single" w:sz="4" w:space="0" w:color="auto"/>
              <w:right w:val="single" w:sz="4" w:space="0" w:color="auto"/>
            </w:tcBorders>
            <w:shd w:val="clear" w:color="000000" w:fill="538DD5"/>
            <w:noWrap/>
            <w:vAlign w:val="center"/>
            <w:hideMark/>
          </w:tcPr>
          <w:p w14:paraId="5D06D729" w14:textId="77777777" w:rsidR="00E00FF3" w:rsidRPr="00997862" w:rsidRDefault="00E00FF3" w:rsidP="00E00FF3">
            <w:pPr>
              <w:jc w:val="center"/>
              <w:rPr>
                <w:rFonts w:ascii="Cambria" w:hAnsi="Cambria" w:cs="Arial"/>
                <w:b/>
                <w:bCs/>
                <w:color w:val="FFFFFF"/>
                <w:sz w:val="22"/>
                <w:szCs w:val="22"/>
                <w:lang w:val="es-CR" w:eastAsia="es-CR"/>
              </w:rPr>
            </w:pPr>
            <w:r w:rsidRPr="00997862">
              <w:rPr>
                <w:rFonts w:ascii="Cambria" w:hAnsi="Cambria" w:cs="Arial"/>
                <w:b/>
                <w:bCs/>
                <w:color w:val="FFFFFF"/>
                <w:sz w:val="22"/>
                <w:szCs w:val="22"/>
                <w:lang w:val="es-CR" w:eastAsia="es-CR"/>
              </w:rPr>
              <w:t>Nombre de la calificadora</w:t>
            </w:r>
          </w:p>
        </w:tc>
      </w:tr>
      <w:tr w:rsidR="00E00FF3" w:rsidRPr="00997862" w14:paraId="4C58C747" w14:textId="77777777" w:rsidTr="00E00FF3">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hideMark/>
          </w:tcPr>
          <w:p w14:paraId="46218D56" w14:textId="77777777" w:rsidR="00E00FF3" w:rsidRPr="00997862" w:rsidRDefault="00E00FF3" w:rsidP="00E00FF3">
            <w:pPr>
              <w:jc w:val="center"/>
              <w:rPr>
                <w:rFonts w:ascii="Cambria" w:hAnsi="Cambria" w:cs="Arial"/>
                <w:sz w:val="22"/>
                <w:szCs w:val="22"/>
                <w:lang w:val="es-CR" w:eastAsia="es-CR"/>
              </w:rPr>
            </w:pPr>
            <w:r w:rsidRPr="00997862">
              <w:rPr>
                <w:rFonts w:ascii="Cambria" w:hAnsi="Cambria" w:cs="Arial"/>
                <w:sz w:val="22"/>
                <w:szCs w:val="22"/>
                <w:lang w:val="es-CR" w:eastAsia="es-CR"/>
              </w:rPr>
              <w:t>SP</w:t>
            </w:r>
          </w:p>
        </w:tc>
        <w:tc>
          <w:tcPr>
            <w:tcW w:w="5720" w:type="dxa"/>
            <w:tcBorders>
              <w:top w:val="nil"/>
              <w:left w:val="nil"/>
              <w:bottom w:val="single" w:sz="4" w:space="0" w:color="auto"/>
              <w:right w:val="single" w:sz="4" w:space="0" w:color="auto"/>
            </w:tcBorders>
            <w:shd w:val="clear" w:color="auto" w:fill="auto"/>
            <w:noWrap/>
            <w:vAlign w:val="bottom"/>
            <w:hideMark/>
          </w:tcPr>
          <w:p w14:paraId="1037EBAB" w14:textId="77777777" w:rsidR="00E00FF3" w:rsidRPr="00997862" w:rsidRDefault="00E00FF3" w:rsidP="00E00FF3">
            <w:pPr>
              <w:rPr>
                <w:rFonts w:ascii="Cambria" w:hAnsi="Cambria" w:cs="Arial"/>
                <w:sz w:val="22"/>
                <w:szCs w:val="22"/>
                <w:lang w:val="es-CR" w:eastAsia="es-CR"/>
              </w:rPr>
            </w:pPr>
            <w:r w:rsidRPr="00997862">
              <w:rPr>
                <w:rFonts w:ascii="Cambria" w:hAnsi="Cambria" w:cs="Arial"/>
                <w:sz w:val="22"/>
                <w:szCs w:val="22"/>
                <w:lang w:val="es-CR" w:eastAsia="es-CR"/>
              </w:rPr>
              <w:t>Standard &amp; Poor’s Internacional</w:t>
            </w:r>
          </w:p>
        </w:tc>
      </w:tr>
      <w:tr w:rsidR="00E00FF3" w:rsidRPr="00997862" w14:paraId="0DD1B88E" w14:textId="77777777" w:rsidTr="00E00FF3">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hideMark/>
          </w:tcPr>
          <w:p w14:paraId="04E1C590" w14:textId="77777777" w:rsidR="00E00FF3" w:rsidRPr="00997862" w:rsidRDefault="00E00FF3" w:rsidP="00E00FF3">
            <w:pPr>
              <w:jc w:val="center"/>
              <w:rPr>
                <w:rFonts w:ascii="Cambria" w:hAnsi="Cambria" w:cs="Arial"/>
                <w:sz w:val="22"/>
                <w:szCs w:val="22"/>
                <w:lang w:val="es-CR" w:eastAsia="es-CR"/>
              </w:rPr>
            </w:pPr>
            <w:r w:rsidRPr="00997862">
              <w:rPr>
                <w:rFonts w:ascii="Cambria" w:hAnsi="Cambria" w:cs="Arial"/>
                <w:sz w:val="22"/>
                <w:szCs w:val="22"/>
                <w:lang w:val="es-CR" w:eastAsia="es-CR"/>
              </w:rPr>
              <w:t>MO</w:t>
            </w:r>
          </w:p>
        </w:tc>
        <w:tc>
          <w:tcPr>
            <w:tcW w:w="5720" w:type="dxa"/>
            <w:tcBorders>
              <w:top w:val="nil"/>
              <w:left w:val="nil"/>
              <w:bottom w:val="single" w:sz="4" w:space="0" w:color="auto"/>
              <w:right w:val="single" w:sz="4" w:space="0" w:color="auto"/>
            </w:tcBorders>
            <w:shd w:val="clear" w:color="auto" w:fill="auto"/>
            <w:noWrap/>
            <w:vAlign w:val="bottom"/>
            <w:hideMark/>
          </w:tcPr>
          <w:p w14:paraId="6464E5D3" w14:textId="77777777" w:rsidR="00E00FF3" w:rsidRPr="00997862" w:rsidRDefault="00E00FF3" w:rsidP="00E00FF3">
            <w:pPr>
              <w:rPr>
                <w:rFonts w:ascii="Cambria" w:hAnsi="Cambria" w:cs="Arial"/>
                <w:sz w:val="22"/>
                <w:szCs w:val="22"/>
                <w:lang w:val="es-CR" w:eastAsia="es-CR"/>
              </w:rPr>
            </w:pPr>
            <w:r w:rsidRPr="00997862">
              <w:rPr>
                <w:rFonts w:ascii="Cambria" w:hAnsi="Cambria" w:cs="Arial"/>
                <w:sz w:val="22"/>
                <w:szCs w:val="22"/>
                <w:lang w:val="es-CR" w:eastAsia="es-CR"/>
              </w:rPr>
              <w:t>Moody ’s Internacional</w:t>
            </w:r>
          </w:p>
        </w:tc>
      </w:tr>
      <w:tr w:rsidR="00E00FF3" w:rsidRPr="00997862" w14:paraId="1974F3D2" w14:textId="77777777" w:rsidTr="00E00FF3">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hideMark/>
          </w:tcPr>
          <w:p w14:paraId="41A1DE73" w14:textId="77777777" w:rsidR="00E00FF3" w:rsidRPr="00997862" w:rsidRDefault="00E00FF3" w:rsidP="00E00FF3">
            <w:pPr>
              <w:jc w:val="center"/>
              <w:rPr>
                <w:rFonts w:ascii="Cambria" w:hAnsi="Cambria" w:cs="Arial"/>
                <w:sz w:val="22"/>
                <w:szCs w:val="22"/>
                <w:lang w:val="es-CR" w:eastAsia="es-CR"/>
              </w:rPr>
            </w:pPr>
            <w:r w:rsidRPr="00997862">
              <w:rPr>
                <w:rFonts w:ascii="Cambria" w:hAnsi="Cambria" w:cs="Arial"/>
                <w:sz w:val="22"/>
                <w:szCs w:val="22"/>
                <w:lang w:val="es-CR" w:eastAsia="es-CR"/>
              </w:rPr>
              <w:t>FI</w:t>
            </w:r>
          </w:p>
        </w:tc>
        <w:tc>
          <w:tcPr>
            <w:tcW w:w="5720" w:type="dxa"/>
            <w:tcBorders>
              <w:top w:val="nil"/>
              <w:left w:val="nil"/>
              <w:bottom w:val="single" w:sz="4" w:space="0" w:color="auto"/>
              <w:right w:val="single" w:sz="4" w:space="0" w:color="auto"/>
            </w:tcBorders>
            <w:shd w:val="clear" w:color="auto" w:fill="auto"/>
            <w:noWrap/>
            <w:vAlign w:val="bottom"/>
            <w:hideMark/>
          </w:tcPr>
          <w:p w14:paraId="79DFCAD3" w14:textId="77777777" w:rsidR="00E00FF3" w:rsidRPr="00997862" w:rsidRDefault="00E00FF3" w:rsidP="00E00FF3">
            <w:pPr>
              <w:rPr>
                <w:rFonts w:ascii="Cambria" w:hAnsi="Cambria" w:cs="Arial"/>
                <w:sz w:val="22"/>
                <w:szCs w:val="22"/>
                <w:lang w:val="es-CR" w:eastAsia="es-CR"/>
              </w:rPr>
            </w:pPr>
            <w:r w:rsidRPr="00997862">
              <w:rPr>
                <w:rFonts w:ascii="Cambria" w:hAnsi="Cambria" w:cs="Arial"/>
                <w:sz w:val="22"/>
                <w:szCs w:val="22"/>
                <w:lang w:val="es-CR" w:eastAsia="es-CR"/>
              </w:rPr>
              <w:t>FITCH Internacional</w:t>
            </w:r>
          </w:p>
        </w:tc>
      </w:tr>
      <w:tr w:rsidR="00E00FF3" w:rsidRPr="00997862" w14:paraId="670A3E7C" w14:textId="77777777" w:rsidTr="00E00FF3">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hideMark/>
          </w:tcPr>
          <w:p w14:paraId="36BA79CF" w14:textId="77777777" w:rsidR="00E00FF3" w:rsidRPr="00997862" w:rsidRDefault="00E00FF3" w:rsidP="00E00FF3">
            <w:pPr>
              <w:jc w:val="center"/>
              <w:rPr>
                <w:rFonts w:ascii="Cambria" w:hAnsi="Cambria" w:cs="Arial"/>
                <w:sz w:val="22"/>
                <w:szCs w:val="22"/>
                <w:lang w:val="es-CR" w:eastAsia="es-CR"/>
              </w:rPr>
            </w:pPr>
            <w:r w:rsidRPr="00997862">
              <w:rPr>
                <w:rFonts w:ascii="Cambria" w:hAnsi="Cambria" w:cs="Arial"/>
                <w:sz w:val="22"/>
                <w:szCs w:val="22"/>
                <w:lang w:val="es-CR" w:eastAsia="es-CR"/>
              </w:rPr>
              <w:t>FN</w:t>
            </w:r>
          </w:p>
        </w:tc>
        <w:tc>
          <w:tcPr>
            <w:tcW w:w="5720" w:type="dxa"/>
            <w:tcBorders>
              <w:top w:val="nil"/>
              <w:left w:val="nil"/>
              <w:bottom w:val="single" w:sz="4" w:space="0" w:color="auto"/>
              <w:right w:val="single" w:sz="4" w:space="0" w:color="auto"/>
            </w:tcBorders>
            <w:shd w:val="clear" w:color="auto" w:fill="auto"/>
            <w:noWrap/>
            <w:vAlign w:val="bottom"/>
            <w:hideMark/>
          </w:tcPr>
          <w:p w14:paraId="2ADFCEB8" w14:textId="77777777" w:rsidR="00E00FF3" w:rsidRPr="00997862" w:rsidRDefault="00E00FF3" w:rsidP="00E00FF3">
            <w:pPr>
              <w:rPr>
                <w:rFonts w:ascii="Cambria" w:hAnsi="Cambria" w:cs="Arial"/>
                <w:sz w:val="22"/>
                <w:szCs w:val="22"/>
                <w:lang w:val="es-CR" w:eastAsia="es-CR"/>
              </w:rPr>
            </w:pPr>
            <w:r w:rsidRPr="00997862">
              <w:rPr>
                <w:rFonts w:ascii="Cambria" w:hAnsi="Cambria" w:cs="Arial"/>
                <w:sz w:val="22"/>
                <w:szCs w:val="22"/>
                <w:lang w:val="es-CR" w:eastAsia="es-CR"/>
              </w:rPr>
              <w:t>FITCH Nacional</w:t>
            </w:r>
          </w:p>
        </w:tc>
      </w:tr>
      <w:tr w:rsidR="00E00FF3" w:rsidRPr="00997862" w14:paraId="4F04B5AA" w14:textId="77777777" w:rsidTr="00E00FF3">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hideMark/>
          </w:tcPr>
          <w:p w14:paraId="0F0C0C7E" w14:textId="77777777" w:rsidR="00E00FF3" w:rsidRPr="00997862" w:rsidRDefault="00E00FF3" w:rsidP="00E00FF3">
            <w:pPr>
              <w:jc w:val="center"/>
              <w:rPr>
                <w:rFonts w:ascii="Cambria" w:hAnsi="Cambria" w:cs="Arial"/>
                <w:sz w:val="22"/>
                <w:szCs w:val="22"/>
                <w:lang w:val="es-CR" w:eastAsia="es-CR"/>
              </w:rPr>
            </w:pPr>
            <w:r w:rsidRPr="00997862">
              <w:rPr>
                <w:rFonts w:ascii="Cambria" w:hAnsi="Cambria" w:cs="Arial"/>
                <w:sz w:val="22"/>
                <w:szCs w:val="22"/>
                <w:lang w:val="es-CR" w:eastAsia="es-CR"/>
              </w:rPr>
              <w:t>FA</w:t>
            </w:r>
          </w:p>
        </w:tc>
        <w:tc>
          <w:tcPr>
            <w:tcW w:w="5720" w:type="dxa"/>
            <w:tcBorders>
              <w:top w:val="nil"/>
              <w:left w:val="nil"/>
              <w:bottom w:val="single" w:sz="4" w:space="0" w:color="auto"/>
              <w:right w:val="single" w:sz="4" w:space="0" w:color="auto"/>
            </w:tcBorders>
            <w:shd w:val="clear" w:color="auto" w:fill="auto"/>
            <w:noWrap/>
            <w:vAlign w:val="bottom"/>
            <w:hideMark/>
          </w:tcPr>
          <w:p w14:paraId="5C47F166" w14:textId="77777777" w:rsidR="00E00FF3" w:rsidRPr="00997862" w:rsidRDefault="00E00FF3" w:rsidP="00E00FF3">
            <w:pPr>
              <w:rPr>
                <w:rFonts w:ascii="Cambria" w:hAnsi="Cambria" w:cs="Arial"/>
                <w:sz w:val="22"/>
                <w:szCs w:val="22"/>
                <w:lang w:val="es-CR" w:eastAsia="es-CR"/>
              </w:rPr>
            </w:pPr>
            <w:r w:rsidRPr="00997862">
              <w:rPr>
                <w:rFonts w:ascii="Cambria" w:hAnsi="Cambria" w:cs="Arial"/>
                <w:sz w:val="22"/>
                <w:szCs w:val="22"/>
                <w:lang w:val="es-CR" w:eastAsia="es-CR"/>
              </w:rPr>
              <w:t>FITCH Acciones</w:t>
            </w:r>
          </w:p>
        </w:tc>
      </w:tr>
      <w:tr w:rsidR="00E00FF3" w:rsidRPr="00997862" w14:paraId="3E62B2B0" w14:textId="77777777" w:rsidTr="00E00FF3">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hideMark/>
          </w:tcPr>
          <w:p w14:paraId="02BA0BE9" w14:textId="77777777" w:rsidR="00E00FF3" w:rsidRPr="00997862" w:rsidRDefault="00E00FF3" w:rsidP="00E00FF3">
            <w:pPr>
              <w:jc w:val="center"/>
              <w:rPr>
                <w:rFonts w:ascii="Cambria" w:hAnsi="Cambria" w:cs="Arial"/>
                <w:sz w:val="22"/>
                <w:szCs w:val="22"/>
                <w:lang w:val="es-CR" w:eastAsia="es-CR"/>
              </w:rPr>
            </w:pPr>
            <w:r w:rsidRPr="00997862">
              <w:rPr>
                <w:rFonts w:ascii="Cambria" w:hAnsi="Cambria" w:cs="Arial"/>
                <w:sz w:val="22"/>
                <w:szCs w:val="22"/>
                <w:lang w:val="es-CR" w:eastAsia="es-CR"/>
              </w:rPr>
              <w:t>FF</w:t>
            </w:r>
          </w:p>
        </w:tc>
        <w:tc>
          <w:tcPr>
            <w:tcW w:w="5720" w:type="dxa"/>
            <w:tcBorders>
              <w:top w:val="nil"/>
              <w:left w:val="nil"/>
              <w:bottom w:val="single" w:sz="4" w:space="0" w:color="auto"/>
              <w:right w:val="single" w:sz="4" w:space="0" w:color="auto"/>
            </w:tcBorders>
            <w:shd w:val="clear" w:color="auto" w:fill="auto"/>
            <w:noWrap/>
            <w:vAlign w:val="bottom"/>
            <w:hideMark/>
          </w:tcPr>
          <w:p w14:paraId="36679242" w14:textId="77777777" w:rsidR="00E00FF3" w:rsidRPr="00997862" w:rsidRDefault="00E00FF3" w:rsidP="00E00FF3">
            <w:pPr>
              <w:rPr>
                <w:rFonts w:ascii="Cambria" w:hAnsi="Cambria" w:cs="Arial"/>
                <w:sz w:val="22"/>
                <w:szCs w:val="22"/>
                <w:lang w:val="es-CR" w:eastAsia="es-CR"/>
              </w:rPr>
            </w:pPr>
            <w:r w:rsidRPr="00997862">
              <w:rPr>
                <w:rFonts w:ascii="Cambria" w:hAnsi="Cambria" w:cs="Arial"/>
                <w:sz w:val="22"/>
                <w:szCs w:val="22"/>
                <w:lang w:val="es-CR" w:eastAsia="es-CR"/>
              </w:rPr>
              <w:t>FITCH Fondos Deuda</w:t>
            </w:r>
          </w:p>
        </w:tc>
      </w:tr>
      <w:tr w:rsidR="00E00FF3" w:rsidRPr="00997862" w14:paraId="53DA0E16" w14:textId="77777777" w:rsidTr="00E00FF3">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hideMark/>
          </w:tcPr>
          <w:p w14:paraId="6B6DEA11" w14:textId="77777777" w:rsidR="00E00FF3" w:rsidRPr="00997862" w:rsidRDefault="00E00FF3" w:rsidP="00E00FF3">
            <w:pPr>
              <w:jc w:val="center"/>
              <w:rPr>
                <w:rFonts w:ascii="Cambria" w:hAnsi="Cambria" w:cs="Arial"/>
                <w:sz w:val="22"/>
                <w:szCs w:val="22"/>
                <w:lang w:val="es-CR" w:eastAsia="es-CR"/>
              </w:rPr>
            </w:pPr>
            <w:r w:rsidRPr="00997862">
              <w:rPr>
                <w:rFonts w:ascii="Cambria" w:hAnsi="Cambria" w:cs="Arial"/>
                <w:sz w:val="22"/>
                <w:szCs w:val="22"/>
                <w:lang w:val="es-CR" w:eastAsia="es-CR"/>
              </w:rPr>
              <w:t>FV</w:t>
            </w:r>
          </w:p>
        </w:tc>
        <w:tc>
          <w:tcPr>
            <w:tcW w:w="5720" w:type="dxa"/>
            <w:tcBorders>
              <w:top w:val="nil"/>
              <w:left w:val="nil"/>
              <w:bottom w:val="single" w:sz="4" w:space="0" w:color="auto"/>
              <w:right w:val="single" w:sz="4" w:space="0" w:color="auto"/>
            </w:tcBorders>
            <w:shd w:val="clear" w:color="auto" w:fill="auto"/>
            <w:noWrap/>
            <w:vAlign w:val="bottom"/>
            <w:hideMark/>
          </w:tcPr>
          <w:p w14:paraId="72B99019" w14:textId="77777777" w:rsidR="00E00FF3" w:rsidRPr="00997862" w:rsidRDefault="00E00FF3" w:rsidP="00E00FF3">
            <w:pPr>
              <w:rPr>
                <w:rFonts w:ascii="Cambria" w:hAnsi="Cambria" w:cs="Arial"/>
                <w:sz w:val="22"/>
                <w:szCs w:val="22"/>
                <w:lang w:val="es-CR" w:eastAsia="es-CR"/>
              </w:rPr>
            </w:pPr>
            <w:r w:rsidRPr="00997862">
              <w:rPr>
                <w:rFonts w:ascii="Cambria" w:hAnsi="Cambria" w:cs="Arial"/>
                <w:sz w:val="22"/>
                <w:szCs w:val="22"/>
                <w:lang w:val="es-CR" w:eastAsia="es-CR"/>
              </w:rPr>
              <w:t>FITCH Fondos Renta Variable</w:t>
            </w:r>
          </w:p>
        </w:tc>
      </w:tr>
      <w:tr w:rsidR="003B56BA" w:rsidRPr="00997862" w14:paraId="140CF6D3" w14:textId="77777777" w:rsidTr="00E00FF3">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tcPr>
          <w:p w14:paraId="6F5B3755" w14:textId="77777777" w:rsidR="003B56BA" w:rsidRPr="007938EC" w:rsidRDefault="003B56BA" w:rsidP="00E00FF3">
            <w:pPr>
              <w:jc w:val="center"/>
              <w:rPr>
                <w:rFonts w:ascii="Cambria" w:hAnsi="Cambria" w:cs="Arial"/>
                <w:sz w:val="22"/>
                <w:szCs w:val="22"/>
                <w:lang w:val="es-CR" w:eastAsia="es-CR"/>
              </w:rPr>
            </w:pPr>
            <w:r w:rsidRPr="007938EC">
              <w:rPr>
                <w:rFonts w:ascii="Cambria" w:hAnsi="Cambria" w:cs="Arial"/>
                <w:sz w:val="22"/>
                <w:szCs w:val="22"/>
                <w:lang w:val="es-CR" w:eastAsia="es-CR"/>
              </w:rPr>
              <w:t>FL</w:t>
            </w:r>
          </w:p>
        </w:tc>
        <w:tc>
          <w:tcPr>
            <w:tcW w:w="5720" w:type="dxa"/>
            <w:tcBorders>
              <w:top w:val="nil"/>
              <w:left w:val="nil"/>
              <w:bottom w:val="single" w:sz="4" w:space="0" w:color="auto"/>
              <w:right w:val="single" w:sz="4" w:space="0" w:color="auto"/>
            </w:tcBorders>
            <w:shd w:val="clear" w:color="auto" w:fill="auto"/>
            <w:noWrap/>
            <w:vAlign w:val="bottom"/>
          </w:tcPr>
          <w:p w14:paraId="1966B3D0" w14:textId="77777777" w:rsidR="003B56BA" w:rsidRPr="007938EC" w:rsidRDefault="003B56BA" w:rsidP="003B56BA">
            <w:pPr>
              <w:rPr>
                <w:rFonts w:ascii="Cambria" w:hAnsi="Cambria" w:cs="Arial"/>
                <w:sz w:val="22"/>
                <w:szCs w:val="22"/>
                <w:lang w:val="es-CR" w:eastAsia="es-CR"/>
              </w:rPr>
            </w:pPr>
            <w:r w:rsidRPr="007938EC">
              <w:rPr>
                <w:rFonts w:ascii="Cambria" w:hAnsi="Cambria" w:cs="Arial"/>
                <w:sz w:val="22"/>
                <w:szCs w:val="22"/>
                <w:lang w:val="es-CR" w:eastAsia="es-CR"/>
              </w:rPr>
              <w:t>FITCH Valores</w:t>
            </w:r>
          </w:p>
        </w:tc>
      </w:tr>
      <w:tr w:rsidR="00F744D4" w:rsidRPr="00997862" w14:paraId="4329B737" w14:textId="77777777" w:rsidTr="00E00FF3">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tcPr>
          <w:p w14:paraId="5065C256" w14:textId="77777777" w:rsidR="00F744D4" w:rsidRPr="00340B07" w:rsidRDefault="00F744D4" w:rsidP="00E00FF3">
            <w:pPr>
              <w:jc w:val="center"/>
              <w:rPr>
                <w:rFonts w:ascii="Cambria" w:hAnsi="Cambria" w:cs="Arial"/>
                <w:sz w:val="22"/>
                <w:szCs w:val="22"/>
                <w:lang w:val="es-CR" w:eastAsia="es-CR"/>
              </w:rPr>
            </w:pPr>
            <w:r>
              <w:rPr>
                <w:rFonts w:ascii="Cambria" w:hAnsi="Cambria" w:cs="Arial"/>
                <w:sz w:val="22"/>
                <w:szCs w:val="22"/>
                <w:lang w:val="es-CR" w:eastAsia="es-CR"/>
              </w:rPr>
              <w:t>FM</w:t>
            </w:r>
          </w:p>
        </w:tc>
        <w:tc>
          <w:tcPr>
            <w:tcW w:w="5720" w:type="dxa"/>
            <w:tcBorders>
              <w:top w:val="nil"/>
              <w:left w:val="nil"/>
              <w:bottom w:val="single" w:sz="4" w:space="0" w:color="auto"/>
              <w:right w:val="single" w:sz="4" w:space="0" w:color="auto"/>
            </w:tcBorders>
            <w:shd w:val="clear" w:color="auto" w:fill="auto"/>
            <w:noWrap/>
            <w:vAlign w:val="bottom"/>
          </w:tcPr>
          <w:p w14:paraId="6ADD343B" w14:textId="77777777" w:rsidR="00F744D4" w:rsidRPr="00340B07" w:rsidRDefault="00F744D4" w:rsidP="00E00FF3">
            <w:pPr>
              <w:rPr>
                <w:rFonts w:ascii="Cambria" w:hAnsi="Cambria" w:cs="Arial"/>
                <w:sz w:val="22"/>
                <w:szCs w:val="22"/>
                <w:lang w:val="es-CR" w:eastAsia="es-CR"/>
              </w:rPr>
            </w:pPr>
            <w:r w:rsidRPr="00F744D4">
              <w:rPr>
                <w:rFonts w:ascii="Cambria" w:hAnsi="Cambria" w:cs="Arial"/>
                <w:sz w:val="22"/>
                <w:szCs w:val="22"/>
                <w:lang w:val="es-CR" w:eastAsia="es-CR"/>
              </w:rPr>
              <w:t>FITCH Fondos de Inversión Inmobiliarios</w:t>
            </w:r>
          </w:p>
        </w:tc>
      </w:tr>
      <w:tr w:rsidR="00E00FF3" w:rsidRPr="00997862" w14:paraId="4957C1D2" w14:textId="77777777" w:rsidTr="00E00FF3">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hideMark/>
          </w:tcPr>
          <w:p w14:paraId="32669585" w14:textId="77777777" w:rsidR="00E00FF3" w:rsidRPr="00340B07" w:rsidRDefault="00E00FF3" w:rsidP="00E00FF3">
            <w:pPr>
              <w:jc w:val="center"/>
              <w:rPr>
                <w:rFonts w:ascii="Cambria" w:hAnsi="Cambria" w:cs="Arial"/>
                <w:sz w:val="22"/>
                <w:szCs w:val="22"/>
                <w:lang w:val="es-CR" w:eastAsia="es-CR"/>
              </w:rPr>
            </w:pPr>
            <w:r w:rsidRPr="00340B07">
              <w:rPr>
                <w:rFonts w:ascii="Cambria" w:hAnsi="Cambria" w:cs="Arial"/>
                <w:sz w:val="22"/>
                <w:szCs w:val="22"/>
                <w:lang w:val="es-CR" w:eastAsia="es-CR"/>
              </w:rPr>
              <w:t>CR</w:t>
            </w:r>
          </w:p>
        </w:tc>
        <w:tc>
          <w:tcPr>
            <w:tcW w:w="5720" w:type="dxa"/>
            <w:tcBorders>
              <w:top w:val="nil"/>
              <w:left w:val="nil"/>
              <w:bottom w:val="single" w:sz="4" w:space="0" w:color="auto"/>
              <w:right w:val="single" w:sz="4" w:space="0" w:color="auto"/>
            </w:tcBorders>
            <w:shd w:val="clear" w:color="auto" w:fill="auto"/>
            <w:noWrap/>
            <w:vAlign w:val="bottom"/>
            <w:hideMark/>
          </w:tcPr>
          <w:p w14:paraId="2482CF4F" w14:textId="77777777" w:rsidR="00E00FF3" w:rsidRPr="00340B07" w:rsidRDefault="00E00FF3" w:rsidP="00E00FF3">
            <w:pPr>
              <w:rPr>
                <w:rFonts w:ascii="Cambria" w:hAnsi="Cambria" w:cs="Arial"/>
                <w:sz w:val="22"/>
                <w:szCs w:val="22"/>
                <w:lang w:val="es-CR" w:eastAsia="es-CR"/>
              </w:rPr>
            </w:pPr>
            <w:r w:rsidRPr="00340B07">
              <w:rPr>
                <w:rFonts w:ascii="Cambria" w:hAnsi="Cambria" w:cs="Arial"/>
                <w:sz w:val="22"/>
                <w:szCs w:val="22"/>
                <w:lang w:val="es-CR" w:eastAsia="es-CR"/>
              </w:rPr>
              <w:t>Sociedad Calificadora de Riesgos</w:t>
            </w:r>
          </w:p>
        </w:tc>
      </w:tr>
      <w:tr w:rsidR="00E00FF3" w:rsidRPr="00997862" w14:paraId="2541820D" w14:textId="77777777" w:rsidTr="00E00FF3">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hideMark/>
          </w:tcPr>
          <w:p w14:paraId="46B37100" w14:textId="77777777" w:rsidR="00E00FF3" w:rsidRPr="00340B07" w:rsidRDefault="00E00FF3" w:rsidP="00E00FF3">
            <w:pPr>
              <w:jc w:val="center"/>
              <w:rPr>
                <w:rFonts w:ascii="Cambria" w:hAnsi="Cambria" w:cs="Arial"/>
                <w:sz w:val="22"/>
                <w:szCs w:val="22"/>
                <w:lang w:val="es-CR" w:eastAsia="es-CR"/>
              </w:rPr>
            </w:pPr>
            <w:r w:rsidRPr="00340B07">
              <w:rPr>
                <w:rFonts w:ascii="Cambria" w:hAnsi="Cambria" w:cs="Arial"/>
                <w:sz w:val="22"/>
                <w:szCs w:val="22"/>
                <w:lang w:val="es-CR" w:eastAsia="es-CR"/>
              </w:rPr>
              <w:t>CA</w:t>
            </w:r>
          </w:p>
        </w:tc>
        <w:tc>
          <w:tcPr>
            <w:tcW w:w="5720" w:type="dxa"/>
            <w:tcBorders>
              <w:top w:val="nil"/>
              <w:left w:val="nil"/>
              <w:bottom w:val="single" w:sz="4" w:space="0" w:color="auto"/>
              <w:right w:val="single" w:sz="4" w:space="0" w:color="auto"/>
            </w:tcBorders>
            <w:shd w:val="clear" w:color="auto" w:fill="auto"/>
            <w:noWrap/>
            <w:vAlign w:val="bottom"/>
            <w:hideMark/>
          </w:tcPr>
          <w:p w14:paraId="6D02F36D" w14:textId="77777777" w:rsidR="00E00FF3" w:rsidRPr="00340B07" w:rsidRDefault="00E00FF3" w:rsidP="00E00FF3">
            <w:pPr>
              <w:rPr>
                <w:rFonts w:ascii="Cambria" w:hAnsi="Cambria" w:cs="Arial"/>
                <w:sz w:val="22"/>
                <w:szCs w:val="22"/>
                <w:lang w:val="es-CR" w:eastAsia="es-CR"/>
              </w:rPr>
            </w:pPr>
            <w:r w:rsidRPr="00340B07">
              <w:rPr>
                <w:rFonts w:ascii="Cambria" w:hAnsi="Cambria" w:cs="Arial"/>
                <w:sz w:val="22"/>
                <w:szCs w:val="22"/>
                <w:lang w:val="es-CR" w:eastAsia="es-CR"/>
              </w:rPr>
              <w:t>Sociedad Calificadora de Riesgos (Acciones y Deuda)</w:t>
            </w:r>
          </w:p>
        </w:tc>
      </w:tr>
      <w:tr w:rsidR="00DC2BA2" w:rsidRPr="00997862" w14:paraId="6F0D6EFF" w14:textId="77777777" w:rsidTr="00E00FF3">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tcPr>
          <w:p w14:paraId="5D270476" w14:textId="77777777" w:rsidR="00DC2BA2" w:rsidRPr="006A13BB" w:rsidRDefault="00DC2BA2" w:rsidP="00DC2BA2">
            <w:pPr>
              <w:jc w:val="center"/>
              <w:rPr>
                <w:rFonts w:ascii="Cambria" w:hAnsi="Cambria" w:cs="Arial"/>
                <w:sz w:val="22"/>
                <w:szCs w:val="22"/>
                <w:lang w:val="es-CR" w:eastAsia="es-CR"/>
              </w:rPr>
            </w:pPr>
            <w:r w:rsidRPr="006A13BB">
              <w:rPr>
                <w:rFonts w:ascii="Cambria" w:hAnsi="Cambria" w:cs="Arial"/>
                <w:sz w:val="22"/>
                <w:szCs w:val="22"/>
                <w:lang w:val="es-CR" w:eastAsia="es-CR"/>
              </w:rPr>
              <w:t>CF</w:t>
            </w:r>
          </w:p>
        </w:tc>
        <w:tc>
          <w:tcPr>
            <w:tcW w:w="5720" w:type="dxa"/>
            <w:tcBorders>
              <w:top w:val="nil"/>
              <w:left w:val="nil"/>
              <w:bottom w:val="single" w:sz="4" w:space="0" w:color="auto"/>
              <w:right w:val="single" w:sz="4" w:space="0" w:color="auto"/>
            </w:tcBorders>
            <w:shd w:val="clear" w:color="auto" w:fill="auto"/>
            <w:noWrap/>
            <w:vAlign w:val="bottom"/>
          </w:tcPr>
          <w:p w14:paraId="3CE3179B" w14:textId="77777777" w:rsidR="00DC2BA2" w:rsidRPr="006A13BB" w:rsidRDefault="00DC2BA2" w:rsidP="00DC2BA2">
            <w:pPr>
              <w:rPr>
                <w:rFonts w:ascii="Cambria" w:hAnsi="Cambria" w:cs="Arial"/>
                <w:sz w:val="22"/>
                <w:szCs w:val="22"/>
                <w:lang w:val="es-CR" w:eastAsia="es-CR"/>
              </w:rPr>
            </w:pPr>
            <w:r w:rsidRPr="006A13BB">
              <w:rPr>
                <w:rFonts w:ascii="Cambria" w:hAnsi="Cambria" w:cs="Arial"/>
                <w:sz w:val="22"/>
                <w:szCs w:val="22"/>
                <w:lang w:val="es-CR" w:eastAsia="es-CR"/>
              </w:rPr>
              <w:t>Sociedad Calificadora de Riesgos (Fondos de inversión)</w:t>
            </w:r>
          </w:p>
        </w:tc>
      </w:tr>
      <w:tr w:rsidR="00DC2BA2" w:rsidRPr="00997862" w14:paraId="5DFF7703" w14:textId="77777777" w:rsidTr="00E00FF3">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hideMark/>
          </w:tcPr>
          <w:p w14:paraId="716816BC" w14:textId="77777777" w:rsidR="00DC2BA2" w:rsidRPr="00997862" w:rsidRDefault="00DC2BA2" w:rsidP="00DC2BA2">
            <w:pPr>
              <w:jc w:val="center"/>
              <w:rPr>
                <w:rFonts w:ascii="Cambria" w:hAnsi="Cambria" w:cs="Arial"/>
                <w:sz w:val="22"/>
                <w:szCs w:val="22"/>
                <w:lang w:val="es-CR" w:eastAsia="es-CR"/>
              </w:rPr>
            </w:pPr>
            <w:r w:rsidRPr="00997862">
              <w:rPr>
                <w:rFonts w:ascii="Cambria" w:hAnsi="Cambria" w:cs="Arial"/>
                <w:sz w:val="22"/>
                <w:szCs w:val="22"/>
                <w:lang w:val="es-CR" w:eastAsia="es-CR"/>
              </w:rPr>
              <w:t>FU</w:t>
            </w:r>
          </w:p>
        </w:tc>
        <w:tc>
          <w:tcPr>
            <w:tcW w:w="5720" w:type="dxa"/>
            <w:tcBorders>
              <w:top w:val="nil"/>
              <w:left w:val="nil"/>
              <w:bottom w:val="single" w:sz="4" w:space="0" w:color="auto"/>
              <w:right w:val="single" w:sz="4" w:space="0" w:color="auto"/>
            </w:tcBorders>
            <w:shd w:val="clear" w:color="auto" w:fill="auto"/>
            <w:noWrap/>
            <w:vAlign w:val="bottom"/>
            <w:hideMark/>
          </w:tcPr>
          <w:p w14:paraId="413D0BEE" w14:textId="77777777" w:rsidR="00DC2BA2" w:rsidRPr="00997862" w:rsidRDefault="00DC2BA2" w:rsidP="00DC2BA2">
            <w:pPr>
              <w:rPr>
                <w:rFonts w:ascii="Cambria" w:hAnsi="Cambria" w:cs="Arial"/>
                <w:sz w:val="22"/>
                <w:szCs w:val="22"/>
                <w:lang w:val="es-CR" w:eastAsia="es-CR"/>
              </w:rPr>
            </w:pPr>
            <w:r w:rsidRPr="00997862">
              <w:rPr>
                <w:rFonts w:ascii="Cambria" w:hAnsi="Cambria" w:cs="Arial"/>
                <w:sz w:val="22"/>
                <w:szCs w:val="22"/>
                <w:lang w:val="es-CR" w:eastAsia="es-CR"/>
              </w:rPr>
              <w:t>Fudeci</w:t>
            </w:r>
          </w:p>
        </w:tc>
      </w:tr>
      <w:tr w:rsidR="00DC2BA2" w:rsidRPr="00997862" w14:paraId="025292DB" w14:textId="77777777" w:rsidTr="00E00FF3">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hideMark/>
          </w:tcPr>
          <w:p w14:paraId="2C8587DB" w14:textId="77777777" w:rsidR="00DC2BA2" w:rsidRPr="00997862" w:rsidRDefault="00DC2BA2" w:rsidP="00E00FF3">
            <w:pPr>
              <w:jc w:val="center"/>
              <w:rPr>
                <w:rFonts w:ascii="Cambria" w:hAnsi="Cambria" w:cs="Arial"/>
                <w:sz w:val="22"/>
                <w:szCs w:val="22"/>
                <w:lang w:val="es-CR" w:eastAsia="es-CR"/>
              </w:rPr>
            </w:pPr>
            <w:r w:rsidRPr="00997862">
              <w:rPr>
                <w:rFonts w:ascii="Cambria" w:hAnsi="Cambria" w:cs="Arial"/>
                <w:sz w:val="22"/>
                <w:szCs w:val="22"/>
                <w:lang w:val="es-CR" w:eastAsia="es-CR"/>
              </w:rPr>
              <w:t>PA</w:t>
            </w:r>
          </w:p>
        </w:tc>
        <w:tc>
          <w:tcPr>
            <w:tcW w:w="5720" w:type="dxa"/>
            <w:tcBorders>
              <w:top w:val="nil"/>
              <w:left w:val="nil"/>
              <w:bottom w:val="single" w:sz="4" w:space="0" w:color="auto"/>
              <w:right w:val="single" w:sz="4" w:space="0" w:color="auto"/>
            </w:tcBorders>
            <w:shd w:val="clear" w:color="auto" w:fill="auto"/>
            <w:noWrap/>
            <w:vAlign w:val="bottom"/>
            <w:hideMark/>
          </w:tcPr>
          <w:p w14:paraId="19B9A744" w14:textId="77777777" w:rsidR="00DC2BA2" w:rsidRPr="00997862" w:rsidRDefault="00DC2BA2" w:rsidP="00E00FF3">
            <w:pPr>
              <w:rPr>
                <w:rFonts w:ascii="Cambria" w:hAnsi="Cambria" w:cs="Arial"/>
                <w:sz w:val="22"/>
                <w:szCs w:val="22"/>
                <w:lang w:val="es-CR" w:eastAsia="es-CR"/>
              </w:rPr>
            </w:pPr>
            <w:r w:rsidRPr="00997862">
              <w:rPr>
                <w:rFonts w:ascii="Cambria" w:hAnsi="Cambria" w:cs="Arial"/>
                <w:sz w:val="22"/>
                <w:szCs w:val="22"/>
                <w:lang w:val="es-CR" w:eastAsia="es-CR"/>
              </w:rPr>
              <w:t>Pacific</w:t>
            </w:r>
          </w:p>
        </w:tc>
      </w:tr>
      <w:tr w:rsidR="00DC2BA2" w:rsidRPr="00997862" w14:paraId="2E2B6870" w14:textId="77777777" w:rsidTr="00E00FF3">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hideMark/>
          </w:tcPr>
          <w:p w14:paraId="34D8830C" w14:textId="77777777" w:rsidR="00DC2BA2" w:rsidRPr="00997862" w:rsidRDefault="00DC2BA2" w:rsidP="00E00FF3">
            <w:pPr>
              <w:jc w:val="center"/>
              <w:rPr>
                <w:rFonts w:ascii="Cambria" w:hAnsi="Cambria" w:cs="Arial"/>
                <w:sz w:val="22"/>
                <w:szCs w:val="22"/>
                <w:lang w:val="es-CR" w:eastAsia="es-CR"/>
              </w:rPr>
            </w:pPr>
            <w:r w:rsidRPr="00997862">
              <w:rPr>
                <w:rFonts w:ascii="Cambria" w:hAnsi="Cambria" w:cs="Arial"/>
                <w:sz w:val="22"/>
                <w:szCs w:val="22"/>
                <w:lang w:val="es-CR" w:eastAsia="es-CR"/>
              </w:rPr>
              <w:t>PP</w:t>
            </w:r>
          </w:p>
        </w:tc>
        <w:tc>
          <w:tcPr>
            <w:tcW w:w="5720" w:type="dxa"/>
            <w:tcBorders>
              <w:top w:val="nil"/>
              <w:left w:val="nil"/>
              <w:bottom w:val="single" w:sz="4" w:space="0" w:color="auto"/>
              <w:right w:val="single" w:sz="4" w:space="0" w:color="auto"/>
            </w:tcBorders>
            <w:shd w:val="clear" w:color="auto" w:fill="auto"/>
            <w:noWrap/>
            <w:vAlign w:val="bottom"/>
            <w:hideMark/>
          </w:tcPr>
          <w:p w14:paraId="712832A2" w14:textId="77777777" w:rsidR="00DC2BA2" w:rsidRPr="00997862" w:rsidRDefault="00DC2BA2" w:rsidP="00E00FF3">
            <w:pPr>
              <w:rPr>
                <w:rFonts w:ascii="Cambria" w:hAnsi="Cambria" w:cs="Arial"/>
                <w:sz w:val="22"/>
                <w:szCs w:val="22"/>
                <w:lang w:val="es-CR" w:eastAsia="es-CR"/>
              </w:rPr>
            </w:pPr>
            <w:r w:rsidRPr="00997862">
              <w:rPr>
                <w:rFonts w:ascii="Cambria" w:hAnsi="Cambria" w:cs="Arial"/>
                <w:sz w:val="22"/>
                <w:szCs w:val="22"/>
                <w:lang w:val="es-CR" w:eastAsia="es-CR"/>
              </w:rPr>
              <w:t>Pacific (Acciones y Participaciones)</w:t>
            </w:r>
          </w:p>
        </w:tc>
      </w:tr>
      <w:tr w:rsidR="00DC2BA2" w:rsidRPr="00997862" w14:paraId="089B598F" w14:textId="77777777" w:rsidTr="00E00FF3">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hideMark/>
          </w:tcPr>
          <w:p w14:paraId="525266A1" w14:textId="77777777" w:rsidR="00DC2BA2" w:rsidRPr="00997862" w:rsidRDefault="00DC2BA2" w:rsidP="00E00FF3">
            <w:pPr>
              <w:jc w:val="center"/>
              <w:rPr>
                <w:rFonts w:ascii="Cambria" w:hAnsi="Cambria" w:cs="Arial"/>
                <w:sz w:val="22"/>
                <w:szCs w:val="22"/>
                <w:lang w:val="es-CR" w:eastAsia="es-CR"/>
              </w:rPr>
            </w:pPr>
            <w:r w:rsidRPr="00997862">
              <w:rPr>
                <w:rFonts w:ascii="Cambria" w:hAnsi="Cambria" w:cs="Arial"/>
                <w:sz w:val="22"/>
                <w:szCs w:val="22"/>
                <w:lang w:val="es-CR" w:eastAsia="es-CR"/>
              </w:rPr>
              <w:t>PE</w:t>
            </w:r>
          </w:p>
        </w:tc>
        <w:tc>
          <w:tcPr>
            <w:tcW w:w="5720" w:type="dxa"/>
            <w:tcBorders>
              <w:top w:val="nil"/>
              <w:left w:val="nil"/>
              <w:bottom w:val="single" w:sz="4" w:space="0" w:color="auto"/>
              <w:right w:val="single" w:sz="4" w:space="0" w:color="auto"/>
            </w:tcBorders>
            <w:shd w:val="clear" w:color="auto" w:fill="auto"/>
            <w:noWrap/>
            <w:vAlign w:val="bottom"/>
            <w:hideMark/>
          </w:tcPr>
          <w:p w14:paraId="3E381571" w14:textId="77777777" w:rsidR="00DC2BA2" w:rsidRPr="00997862" w:rsidRDefault="00DC2BA2" w:rsidP="00E00FF3">
            <w:pPr>
              <w:rPr>
                <w:rFonts w:ascii="Cambria" w:hAnsi="Cambria" w:cs="Arial"/>
                <w:sz w:val="22"/>
                <w:szCs w:val="22"/>
                <w:lang w:val="es-CR" w:eastAsia="es-CR"/>
              </w:rPr>
            </w:pPr>
            <w:r w:rsidRPr="00997862">
              <w:rPr>
                <w:rFonts w:ascii="Cambria" w:hAnsi="Cambria" w:cs="Arial"/>
                <w:sz w:val="22"/>
                <w:szCs w:val="22"/>
                <w:lang w:val="es-CR" w:eastAsia="es-CR"/>
              </w:rPr>
              <w:t>Pacific (Otras emisiones)</w:t>
            </w:r>
          </w:p>
        </w:tc>
      </w:tr>
      <w:tr w:rsidR="00DC2BA2" w:rsidRPr="00997862" w14:paraId="13E020DA" w14:textId="77777777" w:rsidTr="00E00FF3">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hideMark/>
          </w:tcPr>
          <w:p w14:paraId="4AC77DB1" w14:textId="77777777" w:rsidR="00DC2BA2" w:rsidRPr="00997862" w:rsidRDefault="00DC2BA2" w:rsidP="00E00FF3">
            <w:pPr>
              <w:jc w:val="center"/>
              <w:rPr>
                <w:rFonts w:ascii="Cambria" w:hAnsi="Cambria" w:cs="Arial"/>
                <w:sz w:val="22"/>
                <w:szCs w:val="22"/>
                <w:lang w:val="es-CR" w:eastAsia="es-CR"/>
              </w:rPr>
            </w:pPr>
            <w:r w:rsidRPr="00997862">
              <w:rPr>
                <w:rFonts w:ascii="Cambria" w:hAnsi="Cambria" w:cs="Arial"/>
                <w:sz w:val="22"/>
                <w:szCs w:val="22"/>
                <w:lang w:val="es-CR" w:eastAsia="es-CR"/>
              </w:rPr>
              <w:t>OT</w:t>
            </w:r>
          </w:p>
        </w:tc>
        <w:tc>
          <w:tcPr>
            <w:tcW w:w="5720" w:type="dxa"/>
            <w:tcBorders>
              <w:top w:val="nil"/>
              <w:left w:val="nil"/>
              <w:bottom w:val="single" w:sz="4" w:space="0" w:color="auto"/>
              <w:right w:val="single" w:sz="4" w:space="0" w:color="auto"/>
            </w:tcBorders>
            <w:shd w:val="clear" w:color="auto" w:fill="auto"/>
            <w:noWrap/>
            <w:vAlign w:val="bottom"/>
            <w:hideMark/>
          </w:tcPr>
          <w:p w14:paraId="622DD8B9" w14:textId="77777777" w:rsidR="00DC2BA2" w:rsidRPr="00997862" w:rsidRDefault="00DC2BA2" w:rsidP="00E00FF3">
            <w:pPr>
              <w:rPr>
                <w:rFonts w:ascii="Cambria" w:hAnsi="Cambria" w:cs="Arial"/>
                <w:sz w:val="22"/>
                <w:szCs w:val="22"/>
                <w:lang w:val="es-CR" w:eastAsia="es-CR"/>
              </w:rPr>
            </w:pPr>
            <w:r w:rsidRPr="00997862">
              <w:rPr>
                <w:rFonts w:ascii="Cambria" w:hAnsi="Cambria" w:cs="Arial"/>
                <w:sz w:val="22"/>
                <w:szCs w:val="22"/>
                <w:lang w:val="es-CR" w:eastAsia="es-CR"/>
              </w:rPr>
              <w:t>Otras</w:t>
            </w:r>
          </w:p>
        </w:tc>
      </w:tr>
    </w:tbl>
    <w:p w14:paraId="18591766" w14:textId="77777777" w:rsidR="004C2F05" w:rsidRDefault="004C2F05" w:rsidP="004C2F05">
      <w:pPr>
        <w:pStyle w:val="Descripcin"/>
        <w:jc w:val="center"/>
      </w:pPr>
      <w:r>
        <w:t xml:space="preserve">Tabla 9 – Calificadoras de Riesgo </w:t>
      </w:r>
    </w:p>
    <w:p w14:paraId="2CE3737B" w14:textId="77777777" w:rsidR="00D42BD6" w:rsidRPr="00997862" w:rsidRDefault="00D42BD6" w:rsidP="00D42BD6">
      <w:pPr>
        <w:rPr>
          <w:lang w:val="es-ES_tradnl"/>
        </w:rPr>
      </w:pPr>
    </w:p>
    <w:p w14:paraId="2CD1FDD7" w14:textId="77777777" w:rsidR="00E00FF3" w:rsidRPr="00997862" w:rsidRDefault="00E00FF3" w:rsidP="00D42BD6">
      <w:pPr>
        <w:rPr>
          <w:lang w:val="es-ES_tradnl"/>
        </w:rPr>
      </w:pPr>
    </w:p>
    <w:p w14:paraId="0F03F7E0" w14:textId="77777777" w:rsidR="00E00FF3" w:rsidRPr="00997862" w:rsidRDefault="00E00FF3" w:rsidP="00247695">
      <w:pPr>
        <w:pStyle w:val="Ttulo2"/>
        <w:numPr>
          <w:ilvl w:val="1"/>
          <w:numId w:val="497"/>
        </w:numPr>
      </w:pPr>
      <w:bookmarkStart w:id="923" w:name="_Plazos_de_la"/>
      <w:bookmarkStart w:id="924" w:name="_Toc136255565"/>
      <w:bookmarkEnd w:id="923"/>
      <w:r w:rsidRPr="00997862">
        <w:t>Plazos de la calificación del instrumento</w:t>
      </w:r>
      <w:bookmarkEnd w:id="924"/>
    </w:p>
    <w:p w14:paraId="26490CE4" w14:textId="77777777" w:rsidR="00E00FF3" w:rsidRPr="00997862" w:rsidRDefault="00E00FF3" w:rsidP="00D42BD6">
      <w:pPr>
        <w:rPr>
          <w:lang w:val="es-ES_tradnl"/>
        </w:rPr>
      </w:pPr>
    </w:p>
    <w:tbl>
      <w:tblPr>
        <w:tblW w:w="7160" w:type="dxa"/>
        <w:jc w:val="center"/>
        <w:tblCellMar>
          <w:left w:w="70" w:type="dxa"/>
          <w:right w:w="70" w:type="dxa"/>
        </w:tblCellMar>
        <w:tblLook w:val="04A0" w:firstRow="1" w:lastRow="0" w:firstColumn="1" w:lastColumn="0" w:noHBand="0" w:noVBand="1"/>
      </w:tblPr>
      <w:tblGrid>
        <w:gridCol w:w="1440"/>
        <w:gridCol w:w="5720"/>
      </w:tblGrid>
      <w:tr w:rsidR="00AF4A0E" w:rsidRPr="00997862" w14:paraId="74090E23" w14:textId="77777777" w:rsidTr="008408EC">
        <w:trPr>
          <w:trHeight w:val="315"/>
          <w:jc w:val="center"/>
        </w:trPr>
        <w:tc>
          <w:tcPr>
            <w:tcW w:w="1440" w:type="dxa"/>
            <w:tcBorders>
              <w:top w:val="single" w:sz="4" w:space="0" w:color="auto"/>
              <w:left w:val="single" w:sz="4" w:space="0" w:color="auto"/>
              <w:bottom w:val="single" w:sz="4" w:space="0" w:color="auto"/>
              <w:right w:val="single" w:sz="4" w:space="0" w:color="auto"/>
            </w:tcBorders>
            <w:shd w:val="clear" w:color="000000" w:fill="538DD5"/>
            <w:noWrap/>
            <w:vAlign w:val="center"/>
            <w:hideMark/>
          </w:tcPr>
          <w:p w14:paraId="5B80495D" w14:textId="77777777" w:rsidR="00AF4A0E" w:rsidRPr="00997862" w:rsidRDefault="00AF4A0E" w:rsidP="00AF4A0E">
            <w:pPr>
              <w:jc w:val="center"/>
              <w:rPr>
                <w:rFonts w:ascii="Cambria" w:hAnsi="Cambria" w:cs="Arial"/>
                <w:b/>
                <w:bCs/>
                <w:color w:val="FFFFFF"/>
                <w:sz w:val="22"/>
                <w:szCs w:val="22"/>
                <w:lang w:val="es-CR" w:eastAsia="es-CR"/>
              </w:rPr>
            </w:pPr>
            <w:r w:rsidRPr="00997862">
              <w:rPr>
                <w:rFonts w:ascii="Cambria" w:hAnsi="Cambria" w:cs="Arial"/>
                <w:b/>
                <w:bCs/>
                <w:color w:val="FFFFFF"/>
                <w:sz w:val="22"/>
                <w:szCs w:val="22"/>
                <w:lang w:val="es-CR" w:eastAsia="es-CR"/>
              </w:rPr>
              <w:t>Código</w:t>
            </w:r>
          </w:p>
        </w:tc>
        <w:tc>
          <w:tcPr>
            <w:tcW w:w="5720" w:type="dxa"/>
            <w:tcBorders>
              <w:top w:val="single" w:sz="4" w:space="0" w:color="auto"/>
              <w:left w:val="nil"/>
              <w:bottom w:val="single" w:sz="4" w:space="0" w:color="auto"/>
              <w:right w:val="single" w:sz="4" w:space="0" w:color="auto"/>
            </w:tcBorders>
            <w:shd w:val="clear" w:color="000000" w:fill="538DD5"/>
            <w:noWrap/>
            <w:vAlign w:val="center"/>
            <w:hideMark/>
          </w:tcPr>
          <w:p w14:paraId="638B5A03" w14:textId="77777777" w:rsidR="00AF4A0E" w:rsidRPr="00997862" w:rsidRDefault="00AF4A0E" w:rsidP="00AF4A0E">
            <w:pPr>
              <w:jc w:val="center"/>
              <w:rPr>
                <w:rFonts w:ascii="Cambria" w:hAnsi="Cambria" w:cs="Arial"/>
                <w:b/>
                <w:bCs/>
                <w:color w:val="FFFFFF"/>
                <w:sz w:val="22"/>
                <w:szCs w:val="22"/>
                <w:lang w:val="es-CR" w:eastAsia="es-CR"/>
              </w:rPr>
            </w:pPr>
            <w:r w:rsidRPr="00997862">
              <w:rPr>
                <w:rFonts w:ascii="Cambria" w:hAnsi="Cambria" w:cs="Arial"/>
                <w:b/>
                <w:bCs/>
                <w:color w:val="FFFFFF"/>
                <w:sz w:val="22"/>
                <w:szCs w:val="22"/>
                <w:lang w:val="es-CR" w:eastAsia="es-CR"/>
              </w:rPr>
              <w:t>Plazo de la calificación del instrumento</w:t>
            </w:r>
          </w:p>
        </w:tc>
      </w:tr>
      <w:tr w:rsidR="00AF4A0E" w:rsidRPr="00997862" w14:paraId="05349F49" w14:textId="77777777" w:rsidTr="008408EC">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hideMark/>
          </w:tcPr>
          <w:p w14:paraId="1A7047E2" w14:textId="77777777" w:rsidR="00AF4A0E" w:rsidRPr="00997862" w:rsidRDefault="00AF4A0E" w:rsidP="00AF4A0E">
            <w:pPr>
              <w:jc w:val="center"/>
              <w:rPr>
                <w:rFonts w:ascii="Cambria" w:hAnsi="Cambria" w:cs="Arial"/>
                <w:sz w:val="22"/>
                <w:szCs w:val="22"/>
                <w:lang w:val="es-CR" w:eastAsia="es-CR"/>
              </w:rPr>
            </w:pPr>
            <w:r w:rsidRPr="00997862">
              <w:rPr>
                <w:rFonts w:ascii="Cambria" w:hAnsi="Cambria" w:cs="Arial"/>
                <w:sz w:val="22"/>
                <w:szCs w:val="22"/>
                <w:lang w:val="es-CR" w:eastAsia="es-CR"/>
              </w:rPr>
              <w:t>CP</w:t>
            </w:r>
          </w:p>
        </w:tc>
        <w:tc>
          <w:tcPr>
            <w:tcW w:w="5720" w:type="dxa"/>
            <w:tcBorders>
              <w:top w:val="nil"/>
              <w:left w:val="nil"/>
              <w:bottom w:val="single" w:sz="4" w:space="0" w:color="auto"/>
              <w:right w:val="single" w:sz="4" w:space="0" w:color="auto"/>
            </w:tcBorders>
            <w:shd w:val="clear" w:color="auto" w:fill="auto"/>
            <w:noWrap/>
            <w:vAlign w:val="bottom"/>
            <w:hideMark/>
          </w:tcPr>
          <w:p w14:paraId="6082639E" w14:textId="77777777" w:rsidR="00AF4A0E" w:rsidRPr="00997862" w:rsidRDefault="00AF4A0E" w:rsidP="00AF4A0E">
            <w:pPr>
              <w:rPr>
                <w:rFonts w:ascii="Cambria" w:hAnsi="Cambria" w:cs="Arial"/>
                <w:sz w:val="22"/>
                <w:szCs w:val="22"/>
                <w:lang w:val="es-CR" w:eastAsia="es-CR"/>
              </w:rPr>
            </w:pPr>
            <w:r w:rsidRPr="00997862">
              <w:rPr>
                <w:rFonts w:ascii="Cambria" w:hAnsi="Cambria" w:cs="Arial"/>
                <w:sz w:val="22"/>
                <w:szCs w:val="22"/>
                <w:lang w:val="es-CR" w:eastAsia="es-CR"/>
              </w:rPr>
              <w:t>Corto plazo</w:t>
            </w:r>
          </w:p>
        </w:tc>
      </w:tr>
      <w:tr w:rsidR="00AF4A0E" w:rsidRPr="00997862" w14:paraId="09908437" w14:textId="77777777" w:rsidTr="008408EC">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hideMark/>
          </w:tcPr>
          <w:p w14:paraId="4ECF62CC" w14:textId="77777777" w:rsidR="00AF4A0E" w:rsidRPr="00997862" w:rsidRDefault="00AF4A0E" w:rsidP="00AF4A0E">
            <w:pPr>
              <w:jc w:val="center"/>
              <w:rPr>
                <w:rFonts w:ascii="Cambria" w:hAnsi="Cambria" w:cs="Arial"/>
                <w:sz w:val="22"/>
                <w:szCs w:val="22"/>
                <w:lang w:val="es-CR" w:eastAsia="es-CR"/>
              </w:rPr>
            </w:pPr>
            <w:r w:rsidRPr="00997862">
              <w:rPr>
                <w:rFonts w:ascii="Cambria" w:hAnsi="Cambria" w:cs="Arial"/>
                <w:sz w:val="22"/>
                <w:szCs w:val="22"/>
                <w:lang w:val="es-CR" w:eastAsia="es-CR"/>
              </w:rPr>
              <w:t>LP</w:t>
            </w:r>
          </w:p>
        </w:tc>
        <w:tc>
          <w:tcPr>
            <w:tcW w:w="5720" w:type="dxa"/>
            <w:tcBorders>
              <w:top w:val="nil"/>
              <w:left w:val="nil"/>
              <w:bottom w:val="single" w:sz="4" w:space="0" w:color="auto"/>
              <w:right w:val="single" w:sz="4" w:space="0" w:color="auto"/>
            </w:tcBorders>
            <w:shd w:val="clear" w:color="auto" w:fill="auto"/>
            <w:noWrap/>
            <w:vAlign w:val="bottom"/>
            <w:hideMark/>
          </w:tcPr>
          <w:p w14:paraId="050E1D8E" w14:textId="77777777" w:rsidR="00AF4A0E" w:rsidRPr="00997862" w:rsidRDefault="00AF4A0E" w:rsidP="00AF4A0E">
            <w:pPr>
              <w:rPr>
                <w:rFonts w:ascii="Cambria" w:hAnsi="Cambria" w:cs="Arial"/>
                <w:sz w:val="22"/>
                <w:szCs w:val="22"/>
                <w:lang w:val="es-CR" w:eastAsia="es-CR"/>
              </w:rPr>
            </w:pPr>
            <w:r w:rsidRPr="00997862">
              <w:rPr>
                <w:rFonts w:ascii="Cambria" w:hAnsi="Cambria" w:cs="Arial"/>
                <w:sz w:val="22"/>
                <w:szCs w:val="22"/>
                <w:lang w:val="es-CR" w:eastAsia="es-CR"/>
              </w:rPr>
              <w:t>Largo plazo</w:t>
            </w:r>
          </w:p>
        </w:tc>
      </w:tr>
    </w:tbl>
    <w:p w14:paraId="082CEB3B" w14:textId="77777777" w:rsidR="004C2F05" w:rsidRDefault="004C2F05" w:rsidP="004C2F05">
      <w:pPr>
        <w:pStyle w:val="Descripcin"/>
        <w:jc w:val="center"/>
      </w:pPr>
      <w:r>
        <w:t xml:space="preserve">Tabla 10 – Plazos de la calificación del instrumento </w:t>
      </w:r>
    </w:p>
    <w:p w14:paraId="3E48E138" w14:textId="77777777" w:rsidR="00D42BD6" w:rsidRDefault="00D42BD6" w:rsidP="00D42BD6">
      <w:pPr>
        <w:rPr>
          <w:lang w:val="es-ES_tradnl"/>
        </w:rPr>
      </w:pPr>
    </w:p>
    <w:p w14:paraId="0CF4F052" w14:textId="77777777" w:rsidR="004C2F05" w:rsidRPr="00997862" w:rsidRDefault="004C2F05" w:rsidP="00D42BD6">
      <w:pPr>
        <w:rPr>
          <w:lang w:val="es-ES_tradnl"/>
        </w:rPr>
      </w:pPr>
    </w:p>
    <w:p w14:paraId="2BB43E80" w14:textId="77777777" w:rsidR="00FE0A03" w:rsidRPr="00997862" w:rsidRDefault="00FE0A03" w:rsidP="00247695">
      <w:pPr>
        <w:pStyle w:val="Ttulo2"/>
        <w:numPr>
          <w:ilvl w:val="1"/>
          <w:numId w:val="497"/>
        </w:numPr>
      </w:pPr>
      <w:bookmarkStart w:id="925" w:name="_Calificaciónes_de_Riesgo_1"/>
      <w:bookmarkStart w:id="926" w:name="_Toc136255566"/>
      <w:bookmarkEnd w:id="925"/>
      <w:r w:rsidRPr="00997862">
        <w:t>Calificaciónes de Riesgo del instrumento</w:t>
      </w:r>
      <w:r w:rsidR="00E00FF3" w:rsidRPr="00997862">
        <w:t xml:space="preserve"> y de Riesgo del Emisor.</w:t>
      </w:r>
      <w:bookmarkEnd w:id="926"/>
    </w:p>
    <w:p w14:paraId="3CCE7DA1" w14:textId="77777777" w:rsidR="00FE0A03" w:rsidRPr="00997862" w:rsidRDefault="00FE0A03" w:rsidP="00FE0A03">
      <w:pPr>
        <w:rPr>
          <w:lang w:val="es-ES_tradnl"/>
        </w:rPr>
      </w:pPr>
    </w:p>
    <w:p w14:paraId="58B66E1E" w14:textId="77777777" w:rsidR="00FE0A03" w:rsidRPr="00997862" w:rsidRDefault="00FE0A03" w:rsidP="00FE0A03">
      <w:pPr>
        <w:jc w:val="both"/>
        <w:rPr>
          <w:rFonts w:ascii="Cambria" w:hAnsi="Cambria"/>
          <w:b/>
          <w:sz w:val="22"/>
        </w:rPr>
      </w:pPr>
      <w:r w:rsidRPr="00997862">
        <w:rPr>
          <w:rFonts w:ascii="Cambria" w:hAnsi="Cambria"/>
          <w:b/>
          <w:sz w:val="22"/>
        </w:rPr>
        <w:t>Equivalencias de las calificaciones de las agencias calificadoras de riesgo internacionales</w:t>
      </w:r>
      <w:r w:rsidR="00E00FF3" w:rsidRPr="00997862">
        <w:rPr>
          <w:rFonts w:ascii="Cambria" w:hAnsi="Cambria"/>
          <w:b/>
          <w:sz w:val="22"/>
        </w:rPr>
        <w:t xml:space="preserve"> y locales</w:t>
      </w:r>
    </w:p>
    <w:p w14:paraId="69AB4C90" w14:textId="77777777" w:rsidR="00FE0A03" w:rsidRPr="00997862" w:rsidRDefault="00FE0A03" w:rsidP="00FE0A03">
      <w:pPr>
        <w:rPr>
          <w:lang w:val="es-ES_tradnl"/>
        </w:rPr>
      </w:pPr>
    </w:p>
    <w:tbl>
      <w:tblPr>
        <w:tblW w:w="4700" w:type="dxa"/>
        <w:jc w:val="center"/>
        <w:tblCellMar>
          <w:left w:w="70" w:type="dxa"/>
          <w:right w:w="70" w:type="dxa"/>
        </w:tblCellMar>
        <w:tblLook w:val="04A0" w:firstRow="1" w:lastRow="0" w:firstColumn="1" w:lastColumn="0" w:noHBand="0" w:noVBand="1"/>
      </w:tblPr>
      <w:tblGrid>
        <w:gridCol w:w="1800"/>
        <w:gridCol w:w="1700"/>
        <w:gridCol w:w="1200"/>
      </w:tblGrid>
      <w:tr w:rsidR="00E00FF3" w:rsidRPr="00997862" w14:paraId="7FC53C4B" w14:textId="77777777" w:rsidTr="00E00FF3">
        <w:trPr>
          <w:trHeight w:val="465"/>
          <w:tblHeader/>
          <w:jc w:val="center"/>
        </w:trPr>
        <w:tc>
          <w:tcPr>
            <w:tcW w:w="1800" w:type="dxa"/>
            <w:tcBorders>
              <w:top w:val="single" w:sz="4" w:space="0" w:color="auto"/>
              <w:left w:val="single" w:sz="4" w:space="0" w:color="auto"/>
              <w:bottom w:val="single" w:sz="4" w:space="0" w:color="auto"/>
              <w:right w:val="single" w:sz="4" w:space="0" w:color="auto"/>
            </w:tcBorders>
            <w:shd w:val="clear" w:color="000000" w:fill="538DD5"/>
            <w:noWrap/>
            <w:vAlign w:val="center"/>
            <w:hideMark/>
          </w:tcPr>
          <w:p w14:paraId="6BA51E15" w14:textId="77777777" w:rsidR="00E00FF3" w:rsidRPr="00997862" w:rsidRDefault="00E00FF3" w:rsidP="00E00FF3">
            <w:pPr>
              <w:jc w:val="center"/>
              <w:rPr>
                <w:rFonts w:ascii="Cambria" w:hAnsi="Cambria" w:cs="Arial"/>
                <w:b/>
                <w:bCs/>
                <w:color w:val="FFFFFF"/>
                <w:sz w:val="22"/>
                <w:lang w:val="es-CR" w:eastAsia="es-CR"/>
              </w:rPr>
            </w:pPr>
            <w:r w:rsidRPr="00997862">
              <w:rPr>
                <w:rFonts w:ascii="Cambria" w:hAnsi="Cambria" w:cs="Arial"/>
                <w:b/>
                <w:bCs/>
                <w:color w:val="FFFFFF"/>
                <w:sz w:val="22"/>
                <w:lang w:val="es-CR" w:eastAsia="es-CR"/>
              </w:rPr>
              <w:t>Calificadora</w:t>
            </w:r>
          </w:p>
        </w:tc>
        <w:tc>
          <w:tcPr>
            <w:tcW w:w="1700" w:type="dxa"/>
            <w:tcBorders>
              <w:top w:val="single" w:sz="4" w:space="0" w:color="auto"/>
              <w:left w:val="nil"/>
              <w:bottom w:val="single" w:sz="4" w:space="0" w:color="auto"/>
              <w:right w:val="single" w:sz="4" w:space="0" w:color="auto"/>
            </w:tcBorders>
            <w:shd w:val="clear" w:color="000000" w:fill="538DD5"/>
            <w:noWrap/>
            <w:vAlign w:val="center"/>
            <w:hideMark/>
          </w:tcPr>
          <w:p w14:paraId="387FE971" w14:textId="77777777" w:rsidR="00E00FF3" w:rsidRPr="00997862" w:rsidRDefault="00E00FF3" w:rsidP="00E00FF3">
            <w:pPr>
              <w:jc w:val="center"/>
              <w:rPr>
                <w:rFonts w:ascii="Cambria" w:hAnsi="Cambria" w:cs="Arial"/>
                <w:b/>
                <w:bCs/>
                <w:color w:val="FFFFFF"/>
                <w:sz w:val="22"/>
                <w:lang w:val="es-CR" w:eastAsia="es-CR"/>
              </w:rPr>
            </w:pPr>
            <w:r w:rsidRPr="00997862">
              <w:rPr>
                <w:rFonts w:ascii="Cambria" w:hAnsi="Cambria" w:cs="Arial"/>
                <w:b/>
                <w:bCs/>
                <w:color w:val="FFFFFF"/>
                <w:sz w:val="22"/>
                <w:lang w:val="es-CR" w:eastAsia="es-CR"/>
              </w:rPr>
              <w:t>Calificaciones</w:t>
            </w:r>
          </w:p>
        </w:tc>
        <w:tc>
          <w:tcPr>
            <w:tcW w:w="1200" w:type="dxa"/>
            <w:tcBorders>
              <w:top w:val="single" w:sz="4" w:space="0" w:color="auto"/>
              <w:left w:val="nil"/>
              <w:bottom w:val="single" w:sz="4" w:space="0" w:color="auto"/>
              <w:right w:val="single" w:sz="4" w:space="0" w:color="auto"/>
            </w:tcBorders>
            <w:shd w:val="clear" w:color="000000" w:fill="538DD5"/>
            <w:noWrap/>
            <w:vAlign w:val="center"/>
            <w:hideMark/>
          </w:tcPr>
          <w:p w14:paraId="1E2B576A" w14:textId="77777777" w:rsidR="00E00FF3" w:rsidRPr="00997862" w:rsidRDefault="00E00FF3" w:rsidP="00E00FF3">
            <w:pPr>
              <w:jc w:val="center"/>
              <w:rPr>
                <w:rFonts w:ascii="Cambria" w:hAnsi="Cambria" w:cs="Arial"/>
                <w:b/>
                <w:bCs/>
                <w:color w:val="FFFFFF"/>
                <w:sz w:val="22"/>
                <w:lang w:val="es-CR" w:eastAsia="es-CR"/>
              </w:rPr>
            </w:pPr>
            <w:r w:rsidRPr="00997862">
              <w:rPr>
                <w:rFonts w:ascii="Cambria" w:hAnsi="Cambria" w:cs="Arial"/>
                <w:b/>
                <w:bCs/>
                <w:color w:val="FFFFFF"/>
                <w:sz w:val="22"/>
                <w:lang w:val="es-CR" w:eastAsia="es-CR"/>
              </w:rPr>
              <w:t>Plazo</w:t>
            </w:r>
          </w:p>
        </w:tc>
      </w:tr>
      <w:tr w:rsidR="00E00FF3" w:rsidRPr="00997862" w14:paraId="5BAC230A"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CA711B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405E844C"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AAA</w:t>
            </w:r>
          </w:p>
        </w:tc>
        <w:tc>
          <w:tcPr>
            <w:tcW w:w="1200" w:type="dxa"/>
            <w:tcBorders>
              <w:top w:val="nil"/>
              <w:left w:val="nil"/>
              <w:bottom w:val="single" w:sz="4" w:space="0" w:color="auto"/>
              <w:right w:val="single" w:sz="4" w:space="0" w:color="auto"/>
            </w:tcBorders>
            <w:shd w:val="clear" w:color="auto" w:fill="auto"/>
            <w:noWrap/>
            <w:vAlign w:val="bottom"/>
            <w:hideMark/>
          </w:tcPr>
          <w:p w14:paraId="05063F0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0FE25E69"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5C9256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40ABBF8C"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17E03873"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4385568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A4C9252"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66964C1F"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2EF336A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74FF51B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D553E0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7A3A5DB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2C2A7CB7"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29ABB17A"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1EEE68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450D6A48"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2EB32553"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22B95234"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AC4645F"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1B4B5C3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351C88D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3709ADD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A93690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4431576F"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33F41D02"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2F0CA19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95F0253"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1CE8EF3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2F2EBCC5"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1F54E145"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29FF766"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1DE2B9D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1E00CA12"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6D40B950"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652C78C"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00BDF12C"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11D9D80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227A26C5"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7122FA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3FBC00F3"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2A7D42D8"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4CF39B5E"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32E264A"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5C7FACB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2912AFE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1DEBD33F"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89C4C8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5F318A2C"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0A8EA8B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4BC98E1D"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B13CC0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41875F4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015F9AF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75DA2F85"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E5DBCD7"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lastRenderedPageBreak/>
              <w:t>SP</w:t>
            </w:r>
          </w:p>
        </w:tc>
        <w:tc>
          <w:tcPr>
            <w:tcW w:w="1700" w:type="dxa"/>
            <w:tcBorders>
              <w:top w:val="nil"/>
              <w:left w:val="nil"/>
              <w:bottom w:val="single" w:sz="4" w:space="0" w:color="auto"/>
              <w:right w:val="single" w:sz="4" w:space="0" w:color="auto"/>
            </w:tcBorders>
            <w:shd w:val="clear" w:color="auto" w:fill="auto"/>
            <w:noWrap/>
            <w:vAlign w:val="bottom"/>
            <w:hideMark/>
          </w:tcPr>
          <w:p w14:paraId="3D223BE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6561D94C"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4CFCE28A"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E5DE545"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03316DE6"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1A51BE43"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3A365EDD"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C8B9C9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3302A87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CCC+</w:t>
            </w:r>
          </w:p>
        </w:tc>
        <w:tc>
          <w:tcPr>
            <w:tcW w:w="1200" w:type="dxa"/>
            <w:tcBorders>
              <w:top w:val="nil"/>
              <w:left w:val="nil"/>
              <w:bottom w:val="single" w:sz="4" w:space="0" w:color="auto"/>
              <w:right w:val="single" w:sz="4" w:space="0" w:color="auto"/>
            </w:tcBorders>
            <w:shd w:val="clear" w:color="auto" w:fill="auto"/>
            <w:noWrap/>
            <w:vAlign w:val="bottom"/>
            <w:hideMark/>
          </w:tcPr>
          <w:p w14:paraId="0804C64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0977AB5F"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2E2276A"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490EF343"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CCC</w:t>
            </w:r>
          </w:p>
        </w:tc>
        <w:tc>
          <w:tcPr>
            <w:tcW w:w="1200" w:type="dxa"/>
            <w:tcBorders>
              <w:top w:val="nil"/>
              <w:left w:val="nil"/>
              <w:bottom w:val="single" w:sz="4" w:space="0" w:color="auto"/>
              <w:right w:val="single" w:sz="4" w:space="0" w:color="auto"/>
            </w:tcBorders>
            <w:shd w:val="clear" w:color="auto" w:fill="auto"/>
            <w:noWrap/>
            <w:vAlign w:val="bottom"/>
            <w:hideMark/>
          </w:tcPr>
          <w:p w14:paraId="5D971E7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7960487E"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EF6189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5219C107"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CCC-</w:t>
            </w:r>
          </w:p>
        </w:tc>
        <w:tc>
          <w:tcPr>
            <w:tcW w:w="1200" w:type="dxa"/>
            <w:tcBorders>
              <w:top w:val="nil"/>
              <w:left w:val="nil"/>
              <w:bottom w:val="single" w:sz="4" w:space="0" w:color="auto"/>
              <w:right w:val="single" w:sz="4" w:space="0" w:color="auto"/>
            </w:tcBorders>
            <w:shd w:val="clear" w:color="auto" w:fill="auto"/>
            <w:noWrap/>
            <w:vAlign w:val="bottom"/>
            <w:hideMark/>
          </w:tcPr>
          <w:p w14:paraId="410F0C86"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3C5F3B14"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DCA057A"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4A41155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CC</w:t>
            </w:r>
          </w:p>
        </w:tc>
        <w:tc>
          <w:tcPr>
            <w:tcW w:w="1200" w:type="dxa"/>
            <w:tcBorders>
              <w:top w:val="nil"/>
              <w:left w:val="nil"/>
              <w:bottom w:val="single" w:sz="4" w:space="0" w:color="auto"/>
              <w:right w:val="single" w:sz="4" w:space="0" w:color="auto"/>
            </w:tcBorders>
            <w:shd w:val="clear" w:color="auto" w:fill="auto"/>
            <w:noWrap/>
            <w:vAlign w:val="bottom"/>
            <w:hideMark/>
          </w:tcPr>
          <w:p w14:paraId="3DDC02A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3765A09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C6A49C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049C42A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w:t>
            </w:r>
          </w:p>
        </w:tc>
        <w:tc>
          <w:tcPr>
            <w:tcW w:w="1200" w:type="dxa"/>
            <w:tcBorders>
              <w:top w:val="nil"/>
              <w:left w:val="nil"/>
              <w:bottom w:val="single" w:sz="4" w:space="0" w:color="auto"/>
              <w:right w:val="single" w:sz="4" w:space="0" w:color="auto"/>
            </w:tcBorders>
            <w:shd w:val="clear" w:color="auto" w:fill="auto"/>
            <w:noWrap/>
            <w:vAlign w:val="bottom"/>
            <w:hideMark/>
          </w:tcPr>
          <w:p w14:paraId="79B532AA"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2559E95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0CE8C02"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1EDE09B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D</w:t>
            </w:r>
          </w:p>
        </w:tc>
        <w:tc>
          <w:tcPr>
            <w:tcW w:w="1200" w:type="dxa"/>
            <w:tcBorders>
              <w:top w:val="nil"/>
              <w:left w:val="nil"/>
              <w:bottom w:val="single" w:sz="4" w:space="0" w:color="auto"/>
              <w:right w:val="single" w:sz="4" w:space="0" w:color="auto"/>
            </w:tcBorders>
            <w:shd w:val="clear" w:color="auto" w:fill="auto"/>
            <w:noWrap/>
            <w:vAlign w:val="bottom"/>
            <w:hideMark/>
          </w:tcPr>
          <w:p w14:paraId="47265A1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1F9F6715"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55953B3"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4EECAA2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Aaa</w:t>
            </w:r>
          </w:p>
        </w:tc>
        <w:tc>
          <w:tcPr>
            <w:tcW w:w="1200" w:type="dxa"/>
            <w:tcBorders>
              <w:top w:val="nil"/>
              <w:left w:val="nil"/>
              <w:bottom w:val="single" w:sz="4" w:space="0" w:color="auto"/>
              <w:right w:val="single" w:sz="4" w:space="0" w:color="auto"/>
            </w:tcBorders>
            <w:shd w:val="clear" w:color="auto" w:fill="auto"/>
            <w:noWrap/>
            <w:vAlign w:val="bottom"/>
            <w:hideMark/>
          </w:tcPr>
          <w:p w14:paraId="6847A55A"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7B4802E4"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1424DFF"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27B7006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Aa1</w:t>
            </w:r>
          </w:p>
        </w:tc>
        <w:tc>
          <w:tcPr>
            <w:tcW w:w="1200" w:type="dxa"/>
            <w:tcBorders>
              <w:top w:val="nil"/>
              <w:left w:val="nil"/>
              <w:bottom w:val="single" w:sz="4" w:space="0" w:color="auto"/>
              <w:right w:val="single" w:sz="4" w:space="0" w:color="auto"/>
            </w:tcBorders>
            <w:shd w:val="clear" w:color="auto" w:fill="auto"/>
            <w:noWrap/>
            <w:vAlign w:val="bottom"/>
            <w:hideMark/>
          </w:tcPr>
          <w:p w14:paraId="32978EA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2A3FAC83"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4A3D27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6BCD55B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Aa2</w:t>
            </w:r>
          </w:p>
        </w:tc>
        <w:tc>
          <w:tcPr>
            <w:tcW w:w="1200" w:type="dxa"/>
            <w:tcBorders>
              <w:top w:val="nil"/>
              <w:left w:val="nil"/>
              <w:bottom w:val="single" w:sz="4" w:space="0" w:color="auto"/>
              <w:right w:val="single" w:sz="4" w:space="0" w:color="auto"/>
            </w:tcBorders>
            <w:shd w:val="clear" w:color="auto" w:fill="auto"/>
            <w:noWrap/>
            <w:vAlign w:val="bottom"/>
            <w:hideMark/>
          </w:tcPr>
          <w:p w14:paraId="3F5E932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3C36590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7C9EEA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48D5B7C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Aa3</w:t>
            </w:r>
          </w:p>
        </w:tc>
        <w:tc>
          <w:tcPr>
            <w:tcW w:w="1200" w:type="dxa"/>
            <w:tcBorders>
              <w:top w:val="nil"/>
              <w:left w:val="nil"/>
              <w:bottom w:val="single" w:sz="4" w:space="0" w:color="auto"/>
              <w:right w:val="single" w:sz="4" w:space="0" w:color="auto"/>
            </w:tcBorders>
            <w:shd w:val="clear" w:color="auto" w:fill="auto"/>
            <w:noWrap/>
            <w:vAlign w:val="bottom"/>
            <w:hideMark/>
          </w:tcPr>
          <w:p w14:paraId="49F7A308"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37B2636D"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C022355"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491239C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A1</w:t>
            </w:r>
          </w:p>
        </w:tc>
        <w:tc>
          <w:tcPr>
            <w:tcW w:w="1200" w:type="dxa"/>
            <w:tcBorders>
              <w:top w:val="nil"/>
              <w:left w:val="nil"/>
              <w:bottom w:val="single" w:sz="4" w:space="0" w:color="auto"/>
              <w:right w:val="single" w:sz="4" w:space="0" w:color="auto"/>
            </w:tcBorders>
            <w:shd w:val="clear" w:color="auto" w:fill="auto"/>
            <w:noWrap/>
            <w:vAlign w:val="bottom"/>
            <w:hideMark/>
          </w:tcPr>
          <w:p w14:paraId="5B3FBFEA"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4ACA7621"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19D2A42"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156B01C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A2</w:t>
            </w:r>
          </w:p>
        </w:tc>
        <w:tc>
          <w:tcPr>
            <w:tcW w:w="1200" w:type="dxa"/>
            <w:tcBorders>
              <w:top w:val="nil"/>
              <w:left w:val="nil"/>
              <w:bottom w:val="single" w:sz="4" w:space="0" w:color="auto"/>
              <w:right w:val="single" w:sz="4" w:space="0" w:color="auto"/>
            </w:tcBorders>
            <w:shd w:val="clear" w:color="auto" w:fill="auto"/>
            <w:noWrap/>
            <w:vAlign w:val="bottom"/>
            <w:hideMark/>
          </w:tcPr>
          <w:p w14:paraId="452F833C"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26D057AC"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422A7F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50921EEC"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A3</w:t>
            </w:r>
          </w:p>
        </w:tc>
        <w:tc>
          <w:tcPr>
            <w:tcW w:w="1200" w:type="dxa"/>
            <w:tcBorders>
              <w:top w:val="nil"/>
              <w:left w:val="nil"/>
              <w:bottom w:val="single" w:sz="4" w:space="0" w:color="auto"/>
              <w:right w:val="single" w:sz="4" w:space="0" w:color="auto"/>
            </w:tcBorders>
            <w:shd w:val="clear" w:color="auto" w:fill="auto"/>
            <w:noWrap/>
            <w:vAlign w:val="bottom"/>
            <w:hideMark/>
          </w:tcPr>
          <w:p w14:paraId="10B9111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7CA8A4B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1C0388E"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6646559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Baa1</w:t>
            </w:r>
          </w:p>
        </w:tc>
        <w:tc>
          <w:tcPr>
            <w:tcW w:w="1200" w:type="dxa"/>
            <w:tcBorders>
              <w:top w:val="nil"/>
              <w:left w:val="nil"/>
              <w:bottom w:val="single" w:sz="4" w:space="0" w:color="auto"/>
              <w:right w:val="single" w:sz="4" w:space="0" w:color="auto"/>
            </w:tcBorders>
            <w:shd w:val="clear" w:color="auto" w:fill="auto"/>
            <w:noWrap/>
            <w:vAlign w:val="bottom"/>
            <w:hideMark/>
          </w:tcPr>
          <w:p w14:paraId="334F1A17"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68CF5DB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CC401CE"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36862975"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Baa2</w:t>
            </w:r>
          </w:p>
        </w:tc>
        <w:tc>
          <w:tcPr>
            <w:tcW w:w="1200" w:type="dxa"/>
            <w:tcBorders>
              <w:top w:val="nil"/>
              <w:left w:val="nil"/>
              <w:bottom w:val="single" w:sz="4" w:space="0" w:color="auto"/>
              <w:right w:val="single" w:sz="4" w:space="0" w:color="auto"/>
            </w:tcBorders>
            <w:shd w:val="clear" w:color="auto" w:fill="auto"/>
            <w:noWrap/>
            <w:vAlign w:val="bottom"/>
            <w:hideMark/>
          </w:tcPr>
          <w:p w14:paraId="53F13D7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453521D3"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64AEF66"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33CF058E"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Baa3</w:t>
            </w:r>
          </w:p>
        </w:tc>
        <w:tc>
          <w:tcPr>
            <w:tcW w:w="1200" w:type="dxa"/>
            <w:tcBorders>
              <w:top w:val="nil"/>
              <w:left w:val="nil"/>
              <w:bottom w:val="single" w:sz="4" w:space="0" w:color="auto"/>
              <w:right w:val="single" w:sz="4" w:space="0" w:color="auto"/>
            </w:tcBorders>
            <w:shd w:val="clear" w:color="auto" w:fill="auto"/>
            <w:noWrap/>
            <w:vAlign w:val="bottom"/>
            <w:hideMark/>
          </w:tcPr>
          <w:p w14:paraId="2814E8D6"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1ABCFBE5"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25F6B7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41AA05C6"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Ba1</w:t>
            </w:r>
          </w:p>
        </w:tc>
        <w:tc>
          <w:tcPr>
            <w:tcW w:w="1200" w:type="dxa"/>
            <w:tcBorders>
              <w:top w:val="nil"/>
              <w:left w:val="nil"/>
              <w:bottom w:val="single" w:sz="4" w:space="0" w:color="auto"/>
              <w:right w:val="single" w:sz="4" w:space="0" w:color="auto"/>
            </w:tcBorders>
            <w:shd w:val="clear" w:color="auto" w:fill="auto"/>
            <w:noWrap/>
            <w:vAlign w:val="bottom"/>
            <w:hideMark/>
          </w:tcPr>
          <w:p w14:paraId="32AC6575"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43D22F0C"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F18311E"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3E213D3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Ba2</w:t>
            </w:r>
          </w:p>
        </w:tc>
        <w:tc>
          <w:tcPr>
            <w:tcW w:w="1200" w:type="dxa"/>
            <w:tcBorders>
              <w:top w:val="nil"/>
              <w:left w:val="nil"/>
              <w:bottom w:val="single" w:sz="4" w:space="0" w:color="auto"/>
              <w:right w:val="single" w:sz="4" w:space="0" w:color="auto"/>
            </w:tcBorders>
            <w:shd w:val="clear" w:color="auto" w:fill="auto"/>
            <w:noWrap/>
            <w:vAlign w:val="bottom"/>
            <w:hideMark/>
          </w:tcPr>
          <w:p w14:paraId="1C354CD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5F49380C"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163AFC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185A7B7F"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Ba3</w:t>
            </w:r>
          </w:p>
        </w:tc>
        <w:tc>
          <w:tcPr>
            <w:tcW w:w="1200" w:type="dxa"/>
            <w:tcBorders>
              <w:top w:val="nil"/>
              <w:left w:val="nil"/>
              <w:bottom w:val="single" w:sz="4" w:space="0" w:color="auto"/>
              <w:right w:val="single" w:sz="4" w:space="0" w:color="auto"/>
            </w:tcBorders>
            <w:shd w:val="clear" w:color="auto" w:fill="auto"/>
            <w:noWrap/>
            <w:vAlign w:val="bottom"/>
            <w:hideMark/>
          </w:tcPr>
          <w:p w14:paraId="62407EB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400DFF4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6F805D8"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4404EF02"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B1</w:t>
            </w:r>
          </w:p>
        </w:tc>
        <w:tc>
          <w:tcPr>
            <w:tcW w:w="1200" w:type="dxa"/>
            <w:tcBorders>
              <w:top w:val="nil"/>
              <w:left w:val="nil"/>
              <w:bottom w:val="single" w:sz="4" w:space="0" w:color="auto"/>
              <w:right w:val="single" w:sz="4" w:space="0" w:color="auto"/>
            </w:tcBorders>
            <w:shd w:val="clear" w:color="auto" w:fill="auto"/>
            <w:noWrap/>
            <w:vAlign w:val="bottom"/>
            <w:hideMark/>
          </w:tcPr>
          <w:p w14:paraId="0C51FAC5"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7078AABE"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4072AF8"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520866A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B2</w:t>
            </w:r>
          </w:p>
        </w:tc>
        <w:tc>
          <w:tcPr>
            <w:tcW w:w="1200" w:type="dxa"/>
            <w:tcBorders>
              <w:top w:val="nil"/>
              <w:left w:val="nil"/>
              <w:bottom w:val="single" w:sz="4" w:space="0" w:color="auto"/>
              <w:right w:val="single" w:sz="4" w:space="0" w:color="auto"/>
            </w:tcBorders>
            <w:shd w:val="clear" w:color="auto" w:fill="auto"/>
            <w:noWrap/>
            <w:vAlign w:val="bottom"/>
            <w:hideMark/>
          </w:tcPr>
          <w:p w14:paraId="2757DAFC"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395179F9"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03B39E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5B283425"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B3</w:t>
            </w:r>
          </w:p>
        </w:tc>
        <w:tc>
          <w:tcPr>
            <w:tcW w:w="1200" w:type="dxa"/>
            <w:tcBorders>
              <w:top w:val="nil"/>
              <w:left w:val="nil"/>
              <w:bottom w:val="single" w:sz="4" w:space="0" w:color="auto"/>
              <w:right w:val="single" w:sz="4" w:space="0" w:color="auto"/>
            </w:tcBorders>
            <w:shd w:val="clear" w:color="auto" w:fill="auto"/>
            <w:noWrap/>
            <w:vAlign w:val="bottom"/>
            <w:hideMark/>
          </w:tcPr>
          <w:p w14:paraId="30654D4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210D86B4"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5C12A9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5E8C84C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Caa1</w:t>
            </w:r>
          </w:p>
        </w:tc>
        <w:tc>
          <w:tcPr>
            <w:tcW w:w="1200" w:type="dxa"/>
            <w:tcBorders>
              <w:top w:val="nil"/>
              <w:left w:val="nil"/>
              <w:bottom w:val="single" w:sz="4" w:space="0" w:color="auto"/>
              <w:right w:val="single" w:sz="4" w:space="0" w:color="auto"/>
            </w:tcBorders>
            <w:shd w:val="clear" w:color="auto" w:fill="auto"/>
            <w:noWrap/>
            <w:vAlign w:val="bottom"/>
            <w:hideMark/>
          </w:tcPr>
          <w:p w14:paraId="4FCDB10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03AF320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EF57877"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lastRenderedPageBreak/>
              <w:t>MO</w:t>
            </w:r>
          </w:p>
        </w:tc>
        <w:tc>
          <w:tcPr>
            <w:tcW w:w="1700" w:type="dxa"/>
            <w:tcBorders>
              <w:top w:val="nil"/>
              <w:left w:val="nil"/>
              <w:bottom w:val="single" w:sz="4" w:space="0" w:color="auto"/>
              <w:right w:val="single" w:sz="4" w:space="0" w:color="auto"/>
            </w:tcBorders>
            <w:shd w:val="clear" w:color="auto" w:fill="auto"/>
            <w:noWrap/>
            <w:vAlign w:val="bottom"/>
            <w:hideMark/>
          </w:tcPr>
          <w:p w14:paraId="4A1B353C"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Caa2</w:t>
            </w:r>
          </w:p>
        </w:tc>
        <w:tc>
          <w:tcPr>
            <w:tcW w:w="1200" w:type="dxa"/>
            <w:tcBorders>
              <w:top w:val="nil"/>
              <w:left w:val="nil"/>
              <w:bottom w:val="single" w:sz="4" w:space="0" w:color="auto"/>
              <w:right w:val="single" w:sz="4" w:space="0" w:color="auto"/>
            </w:tcBorders>
            <w:shd w:val="clear" w:color="auto" w:fill="auto"/>
            <w:noWrap/>
            <w:vAlign w:val="bottom"/>
            <w:hideMark/>
          </w:tcPr>
          <w:p w14:paraId="10D62DFE"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694DD41C"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31F1EB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0BE95893"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Caa3</w:t>
            </w:r>
          </w:p>
        </w:tc>
        <w:tc>
          <w:tcPr>
            <w:tcW w:w="1200" w:type="dxa"/>
            <w:tcBorders>
              <w:top w:val="nil"/>
              <w:left w:val="nil"/>
              <w:bottom w:val="single" w:sz="4" w:space="0" w:color="auto"/>
              <w:right w:val="single" w:sz="4" w:space="0" w:color="auto"/>
            </w:tcBorders>
            <w:shd w:val="clear" w:color="auto" w:fill="auto"/>
            <w:noWrap/>
            <w:vAlign w:val="bottom"/>
            <w:hideMark/>
          </w:tcPr>
          <w:p w14:paraId="11F7C50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0DA30AAB"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9CF3612"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4D5A531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Ca1</w:t>
            </w:r>
          </w:p>
        </w:tc>
        <w:tc>
          <w:tcPr>
            <w:tcW w:w="1200" w:type="dxa"/>
            <w:tcBorders>
              <w:top w:val="nil"/>
              <w:left w:val="nil"/>
              <w:bottom w:val="single" w:sz="4" w:space="0" w:color="auto"/>
              <w:right w:val="single" w:sz="4" w:space="0" w:color="auto"/>
            </w:tcBorders>
            <w:shd w:val="clear" w:color="auto" w:fill="auto"/>
            <w:noWrap/>
            <w:vAlign w:val="bottom"/>
            <w:hideMark/>
          </w:tcPr>
          <w:p w14:paraId="1D3176B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5D788F9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2DCF59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31C6C04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Ca2</w:t>
            </w:r>
          </w:p>
        </w:tc>
        <w:tc>
          <w:tcPr>
            <w:tcW w:w="1200" w:type="dxa"/>
            <w:tcBorders>
              <w:top w:val="nil"/>
              <w:left w:val="nil"/>
              <w:bottom w:val="single" w:sz="4" w:space="0" w:color="auto"/>
              <w:right w:val="single" w:sz="4" w:space="0" w:color="auto"/>
            </w:tcBorders>
            <w:shd w:val="clear" w:color="auto" w:fill="auto"/>
            <w:noWrap/>
            <w:vAlign w:val="bottom"/>
            <w:hideMark/>
          </w:tcPr>
          <w:p w14:paraId="30CA570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536049B2"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5295F9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4F45AFA6"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Ca3</w:t>
            </w:r>
          </w:p>
        </w:tc>
        <w:tc>
          <w:tcPr>
            <w:tcW w:w="1200" w:type="dxa"/>
            <w:tcBorders>
              <w:top w:val="nil"/>
              <w:left w:val="nil"/>
              <w:bottom w:val="single" w:sz="4" w:space="0" w:color="auto"/>
              <w:right w:val="single" w:sz="4" w:space="0" w:color="auto"/>
            </w:tcBorders>
            <w:shd w:val="clear" w:color="auto" w:fill="auto"/>
            <w:noWrap/>
            <w:vAlign w:val="bottom"/>
            <w:hideMark/>
          </w:tcPr>
          <w:p w14:paraId="3F705456"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0B79A34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FF8256E"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5DC0B8C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w:t>
            </w:r>
          </w:p>
        </w:tc>
        <w:tc>
          <w:tcPr>
            <w:tcW w:w="1200" w:type="dxa"/>
            <w:tcBorders>
              <w:top w:val="nil"/>
              <w:left w:val="nil"/>
              <w:bottom w:val="single" w:sz="4" w:space="0" w:color="auto"/>
              <w:right w:val="single" w:sz="4" w:space="0" w:color="auto"/>
            </w:tcBorders>
            <w:shd w:val="clear" w:color="auto" w:fill="auto"/>
            <w:noWrap/>
            <w:vAlign w:val="bottom"/>
            <w:hideMark/>
          </w:tcPr>
          <w:p w14:paraId="457DF05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3185A562"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479AFB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5B55C50F"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AAA</w:t>
            </w:r>
          </w:p>
        </w:tc>
        <w:tc>
          <w:tcPr>
            <w:tcW w:w="1200" w:type="dxa"/>
            <w:tcBorders>
              <w:top w:val="nil"/>
              <w:left w:val="nil"/>
              <w:bottom w:val="single" w:sz="4" w:space="0" w:color="auto"/>
              <w:right w:val="single" w:sz="4" w:space="0" w:color="auto"/>
            </w:tcBorders>
            <w:shd w:val="clear" w:color="auto" w:fill="auto"/>
            <w:noWrap/>
            <w:vAlign w:val="bottom"/>
            <w:hideMark/>
          </w:tcPr>
          <w:p w14:paraId="0475AD4A"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3F9F67C5"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F266E9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306DE728"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0349C1E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14255A43"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15CCFA7"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40971767"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7F69AD2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787AE82C"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80477C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5E7328E3"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02F47D63"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453D6ED5"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E29DC72"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46FAC09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1CBACC5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78610A9A"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0D1C3AF"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6A4CF666"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2595A17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39D6257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DE0C01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7236F046"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40ACA22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7AFB5E0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767F18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19AA1486"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2CE226E8"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29E6B76B"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8534B4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4E7A90E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4F1669D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531BAA3D"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3174FB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005958FA"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7EB72537"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49DB2DD9"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75EC6BE"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39FB460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77BA8708"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7C1718A1"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87AC60E"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190CFA5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21EC2A1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4783F374"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D18D0C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5C0D1DC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7E3B644E"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033C0970"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C1F915E"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52189006"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135A1DF5"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31A58A8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142C177"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6904B96A"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7549F76A"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4F333C0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6C041F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08AFBAA3"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5897B623"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30BA244F"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B928DD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40576A62"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CCC+</w:t>
            </w:r>
          </w:p>
        </w:tc>
        <w:tc>
          <w:tcPr>
            <w:tcW w:w="1200" w:type="dxa"/>
            <w:tcBorders>
              <w:top w:val="nil"/>
              <w:left w:val="nil"/>
              <w:bottom w:val="single" w:sz="4" w:space="0" w:color="auto"/>
              <w:right w:val="single" w:sz="4" w:space="0" w:color="auto"/>
            </w:tcBorders>
            <w:shd w:val="clear" w:color="auto" w:fill="auto"/>
            <w:noWrap/>
            <w:vAlign w:val="bottom"/>
            <w:hideMark/>
          </w:tcPr>
          <w:p w14:paraId="74991B53"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268E50EF"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00FA69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2375E78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CCC</w:t>
            </w:r>
          </w:p>
        </w:tc>
        <w:tc>
          <w:tcPr>
            <w:tcW w:w="1200" w:type="dxa"/>
            <w:tcBorders>
              <w:top w:val="nil"/>
              <w:left w:val="nil"/>
              <w:bottom w:val="single" w:sz="4" w:space="0" w:color="auto"/>
              <w:right w:val="single" w:sz="4" w:space="0" w:color="auto"/>
            </w:tcBorders>
            <w:shd w:val="clear" w:color="auto" w:fill="auto"/>
            <w:noWrap/>
            <w:vAlign w:val="bottom"/>
            <w:hideMark/>
          </w:tcPr>
          <w:p w14:paraId="7D404B1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16C8D7B5"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CC399B2"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36EC1655"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CCC-</w:t>
            </w:r>
          </w:p>
        </w:tc>
        <w:tc>
          <w:tcPr>
            <w:tcW w:w="1200" w:type="dxa"/>
            <w:tcBorders>
              <w:top w:val="nil"/>
              <w:left w:val="nil"/>
              <w:bottom w:val="single" w:sz="4" w:space="0" w:color="auto"/>
              <w:right w:val="single" w:sz="4" w:space="0" w:color="auto"/>
            </w:tcBorders>
            <w:shd w:val="clear" w:color="auto" w:fill="auto"/>
            <w:noWrap/>
            <w:vAlign w:val="bottom"/>
            <w:hideMark/>
          </w:tcPr>
          <w:p w14:paraId="1A219E76"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48A7BD43"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207EF2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lastRenderedPageBreak/>
              <w:t>FI</w:t>
            </w:r>
          </w:p>
        </w:tc>
        <w:tc>
          <w:tcPr>
            <w:tcW w:w="1700" w:type="dxa"/>
            <w:tcBorders>
              <w:top w:val="nil"/>
              <w:left w:val="nil"/>
              <w:bottom w:val="single" w:sz="4" w:space="0" w:color="auto"/>
              <w:right w:val="single" w:sz="4" w:space="0" w:color="auto"/>
            </w:tcBorders>
            <w:shd w:val="clear" w:color="auto" w:fill="auto"/>
            <w:noWrap/>
            <w:vAlign w:val="bottom"/>
            <w:hideMark/>
          </w:tcPr>
          <w:p w14:paraId="756D9D8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CC</w:t>
            </w:r>
          </w:p>
        </w:tc>
        <w:tc>
          <w:tcPr>
            <w:tcW w:w="1200" w:type="dxa"/>
            <w:tcBorders>
              <w:top w:val="nil"/>
              <w:left w:val="nil"/>
              <w:bottom w:val="single" w:sz="4" w:space="0" w:color="auto"/>
              <w:right w:val="single" w:sz="4" w:space="0" w:color="auto"/>
            </w:tcBorders>
            <w:shd w:val="clear" w:color="auto" w:fill="auto"/>
            <w:noWrap/>
            <w:vAlign w:val="bottom"/>
            <w:hideMark/>
          </w:tcPr>
          <w:p w14:paraId="09421EE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02F7DFB2"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614822A"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3BD26265"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w:t>
            </w:r>
          </w:p>
        </w:tc>
        <w:tc>
          <w:tcPr>
            <w:tcW w:w="1200" w:type="dxa"/>
            <w:tcBorders>
              <w:top w:val="nil"/>
              <w:left w:val="nil"/>
              <w:bottom w:val="single" w:sz="4" w:space="0" w:color="auto"/>
              <w:right w:val="single" w:sz="4" w:space="0" w:color="auto"/>
            </w:tcBorders>
            <w:shd w:val="clear" w:color="auto" w:fill="auto"/>
            <w:noWrap/>
            <w:vAlign w:val="bottom"/>
            <w:hideMark/>
          </w:tcPr>
          <w:p w14:paraId="11158E1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6FA320C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A4D6802"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069C055A"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DDD</w:t>
            </w:r>
          </w:p>
        </w:tc>
        <w:tc>
          <w:tcPr>
            <w:tcW w:w="1200" w:type="dxa"/>
            <w:tcBorders>
              <w:top w:val="nil"/>
              <w:left w:val="nil"/>
              <w:bottom w:val="single" w:sz="4" w:space="0" w:color="auto"/>
              <w:right w:val="single" w:sz="4" w:space="0" w:color="auto"/>
            </w:tcBorders>
            <w:shd w:val="clear" w:color="auto" w:fill="auto"/>
            <w:noWrap/>
            <w:vAlign w:val="bottom"/>
            <w:hideMark/>
          </w:tcPr>
          <w:p w14:paraId="2A85F20A"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69C4F98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02D668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48C25893"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DD</w:t>
            </w:r>
          </w:p>
        </w:tc>
        <w:tc>
          <w:tcPr>
            <w:tcW w:w="1200" w:type="dxa"/>
            <w:tcBorders>
              <w:top w:val="nil"/>
              <w:left w:val="nil"/>
              <w:bottom w:val="single" w:sz="4" w:space="0" w:color="auto"/>
              <w:right w:val="single" w:sz="4" w:space="0" w:color="auto"/>
            </w:tcBorders>
            <w:shd w:val="clear" w:color="auto" w:fill="auto"/>
            <w:noWrap/>
            <w:vAlign w:val="bottom"/>
            <w:hideMark/>
          </w:tcPr>
          <w:p w14:paraId="62CCE6F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6BC86F4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4A5968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1F8D3EE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D</w:t>
            </w:r>
          </w:p>
        </w:tc>
        <w:tc>
          <w:tcPr>
            <w:tcW w:w="1200" w:type="dxa"/>
            <w:tcBorders>
              <w:top w:val="nil"/>
              <w:left w:val="nil"/>
              <w:bottom w:val="single" w:sz="4" w:space="0" w:color="auto"/>
              <w:right w:val="single" w:sz="4" w:space="0" w:color="auto"/>
            </w:tcBorders>
            <w:shd w:val="clear" w:color="auto" w:fill="auto"/>
            <w:noWrap/>
            <w:vAlign w:val="bottom"/>
            <w:hideMark/>
          </w:tcPr>
          <w:p w14:paraId="08B390D8"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416A62F3"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361FB92"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60FCBE6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AAA</w:t>
            </w:r>
          </w:p>
        </w:tc>
        <w:tc>
          <w:tcPr>
            <w:tcW w:w="1200" w:type="dxa"/>
            <w:tcBorders>
              <w:top w:val="nil"/>
              <w:left w:val="nil"/>
              <w:bottom w:val="single" w:sz="4" w:space="0" w:color="auto"/>
              <w:right w:val="single" w:sz="4" w:space="0" w:color="auto"/>
            </w:tcBorders>
            <w:shd w:val="clear" w:color="auto" w:fill="auto"/>
            <w:noWrap/>
            <w:vAlign w:val="bottom"/>
            <w:hideMark/>
          </w:tcPr>
          <w:p w14:paraId="5B21F96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156E55A3"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962DF6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5120D45F"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7380209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1DEE73C4"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4D8048A"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2E32F00F"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733045B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049A3B6A"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FDBDF5F"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1115300F"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74E15C2E"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0CCD10D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BE5F7CC"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30601FF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72B7B5F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2E91779D"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20BB37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05F1A2C6"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21FE29AC"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10AC97F0"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DA68A7E"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191BD00E"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5B09591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7C80609E"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84D82F7"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60A62115"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60501D4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239DB303"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4078B33"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107422D5"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52691028"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7363538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3E943D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56DB9EF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426D3A53"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1E7CF443"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4881F8F"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352F8FBC"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7CA9F08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4FD3905E"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AB36F0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10B649D7"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3C3B73B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021DAC0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2565246"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449EFF07"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22AA80D8"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2D880FFA"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75D1595"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5911BFD5"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18F942E5"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31D45B8B"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7D9B9E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56BE4CE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5D982BC7"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09B89145"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AC8ACB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3F963AA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0153DFA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1775C8DD"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8A9B7FF"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72046BE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CCC</w:t>
            </w:r>
          </w:p>
        </w:tc>
        <w:tc>
          <w:tcPr>
            <w:tcW w:w="1200" w:type="dxa"/>
            <w:tcBorders>
              <w:top w:val="nil"/>
              <w:left w:val="nil"/>
              <w:bottom w:val="single" w:sz="4" w:space="0" w:color="auto"/>
              <w:right w:val="single" w:sz="4" w:space="0" w:color="auto"/>
            </w:tcBorders>
            <w:shd w:val="clear" w:color="auto" w:fill="auto"/>
            <w:noWrap/>
            <w:vAlign w:val="bottom"/>
            <w:hideMark/>
          </w:tcPr>
          <w:p w14:paraId="2EABFF8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1140A91D"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CA78753"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61FF481A"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CC</w:t>
            </w:r>
          </w:p>
        </w:tc>
        <w:tc>
          <w:tcPr>
            <w:tcW w:w="1200" w:type="dxa"/>
            <w:tcBorders>
              <w:top w:val="nil"/>
              <w:left w:val="nil"/>
              <w:bottom w:val="single" w:sz="4" w:space="0" w:color="auto"/>
              <w:right w:val="single" w:sz="4" w:space="0" w:color="auto"/>
            </w:tcBorders>
            <w:shd w:val="clear" w:color="auto" w:fill="auto"/>
            <w:noWrap/>
            <w:vAlign w:val="bottom"/>
            <w:hideMark/>
          </w:tcPr>
          <w:p w14:paraId="197DFC31"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10D87A5C"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8A471AF"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57AA3099"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C</w:t>
            </w:r>
          </w:p>
        </w:tc>
        <w:tc>
          <w:tcPr>
            <w:tcW w:w="1200" w:type="dxa"/>
            <w:tcBorders>
              <w:top w:val="nil"/>
              <w:left w:val="nil"/>
              <w:bottom w:val="single" w:sz="4" w:space="0" w:color="auto"/>
              <w:right w:val="single" w:sz="4" w:space="0" w:color="auto"/>
            </w:tcBorders>
            <w:shd w:val="clear" w:color="auto" w:fill="auto"/>
            <w:noWrap/>
            <w:vAlign w:val="bottom"/>
            <w:hideMark/>
          </w:tcPr>
          <w:p w14:paraId="37173852"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66C0B6F0"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BDAC35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72857324"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DDD</w:t>
            </w:r>
          </w:p>
        </w:tc>
        <w:tc>
          <w:tcPr>
            <w:tcW w:w="1200" w:type="dxa"/>
            <w:tcBorders>
              <w:top w:val="nil"/>
              <w:left w:val="nil"/>
              <w:bottom w:val="single" w:sz="4" w:space="0" w:color="auto"/>
              <w:right w:val="single" w:sz="4" w:space="0" w:color="auto"/>
            </w:tcBorders>
            <w:shd w:val="clear" w:color="auto" w:fill="auto"/>
            <w:noWrap/>
            <w:vAlign w:val="bottom"/>
            <w:hideMark/>
          </w:tcPr>
          <w:p w14:paraId="049F1A4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10EEF17D"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A371385"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lastRenderedPageBreak/>
              <w:t>FN</w:t>
            </w:r>
          </w:p>
        </w:tc>
        <w:tc>
          <w:tcPr>
            <w:tcW w:w="1700" w:type="dxa"/>
            <w:tcBorders>
              <w:top w:val="nil"/>
              <w:left w:val="nil"/>
              <w:bottom w:val="single" w:sz="4" w:space="0" w:color="auto"/>
              <w:right w:val="single" w:sz="4" w:space="0" w:color="auto"/>
            </w:tcBorders>
            <w:shd w:val="clear" w:color="auto" w:fill="auto"/>
            <w:noWrap/>
            <w:vAlign w:val="bottom"/>
            <w:hideMark/>
          </w:tcPr>
          <w:p w14:paraId="7DF4923B"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DD</w:t>
            </w:r>
          </w:p>
        </w:tc>
        <w:tc>
          <w:tcPr>
            <w:tcW w:w="1200" w:type="dxa"/>
            <w:tcBorders>
              <w:top w:val="nil"/>
              <w:left w:val="nil"/>
              <w:bottom w:val="single" w:sz="4" w:space="0" w:color="auto"/>
              <w:right w:val="single" w:sz="4" w:space="0" w:color="auto"/>
            </w:tcBorders>
            <w:shd w:val="clear" w:color="auto" w:fill="auto"/>
            <w:noWrap/>
            <w:vAlign w:val="bottom"/>
            <w:hideMark/>
          </w:tcPr>
          <w:p w14:paraId="2A9AD520"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1186E789"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9B2F91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220BA9ED"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D</w:t>
            </w:r>
          </w:p>
        </w:tc>
        <w:tc>
          <w:tcPr>
            <w:tcW w:w="1200" w:type="dxa"/>
            <w:tcBorders>
              <w:top w:val="nil"/>
              <w:left w:val="nil"/>
              <w:bottom w:val="single" w:sz="4" w:space="0" w:color="auto"/>
              <w:right w:val="single" w:sz="4" w:space="0" w:color="auto"/>
            </w:tcBorders>
            <w:shd w:val="clear" w:color="auto" w:fill="auto"/>
            <w:noWrap/>
            <w:vAlign w:val="bottom"/>
            <w:hideMark/>
          </w:tcPr>
          <w:p w14:paraId="34829B27"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4498C5BE"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F6D275E"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FN</w:t>
            </w:r>
          </w:p>
        </w:tc>
        <w:tc>
          <w:tcPr>
            <w:tcW w:w="1700" w:type="dxa"/>
            <w:tcBorders>
              <w:top w:val="nil"/>
              <w:left w:val="nil"/>
              <w:bottom w:val="single" w:sz="4" w:space="0" w:color="auto"/>
              <w:right w:val="single" w:sz="4" w:space="0" w:color="auto"/>
            </w:tcBorders>
            <w:shd w:val="clear" w:color="auto" w:fill="auto"/>
            <w:noWrap/>
            <w:vAlign w:val="bottom"/>
            <w:hideMark/>
          </w:tcPr>
          <w:p w14:paraId="198C2E9F"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E</w:t>
            </w:r>
          </w:p>
        </w:tc>
        <w:tc>
          <w:tcPr>
            <w:tcW w:w="1200" w:type="dxa"/>
            <w:tcBorders>
              <w:top w:val="nil"/>
              <w:left w:val="nil"/>
              <w:bottom w:val="single" w:sz="4" w:space="0" w:color="auto"/>
              <w:right w:val="single" w:sz="4" w:space="0" w:color="auto"/>
            </w:tcBorders>
            <w:shd w:val="clear" w:color="auto" w:fill="auto"/>
            <w:noWrap/>
            <w:vAlign w:val="bottom"/>
            <w:hideMark/>
          </w:tcPr>
          <w:p w14:paraId="31E54BC6" w14:textId="77777777" w:rsidR="00E00FF3" w:rsidRPr="00997862" w:rsidRDefault="00E00FF3"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E00FF3" w:rsidRPr="00997862" w14:paraId="61832653"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3E6E98F"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3C9ADD21"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 xml:space="preserve">AAA+ </w:t>
            </w:r>
          </w:p>
        </w:tc>
        <w:tc>
          <w:tcPr>
            <w:tcW w:w="1200" w:type="dxa"/>
            <w:tcBorders>
              <w:top w:val="nil"/>
              <w:left w:val="nil"/>
              <w:bottom w:val="single" w:sz="4" w:space="0" w:color="auto"/>
              <w:right w:val="single" w:sz="4" w:space="0" w:color="auto"/>
            </w:tcBorders>
            <w:shd w:val="clear" w:color="auto" w:fill="auto"/>
            <w:noWrap/>
            <w:vAlign w:val="bottom"/>
            <w:hideMark/>
          </w:tcPr>
          <w:p w14:paraId="1C220E16"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785F2781"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F62312A"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7505117D"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AAA</w:t>
            </w:r>
          </w:p>
        </w:tc>
        <w:tc>
          <w:tcPr>
            <w:tcW w:w="1200" w:type="dxa"/>
            <w:tcBorders>
              <w:top w:val="nil"/>
              <w:left w:val="nil"/>
              <w:bottom w:val="single" w:sz="4" w:space="0" w:color="auto"/>
              <w:right w:val="single" w:sz="4" w:space="0" w:color="auto"/>
            </w:tcBorders>
            <w:shd w:val="clear" w:color="auto" w:fill="auto"/>
            <w:noWrap/>
            <w:vAlign w:val="bottom"/>
            <w:hideMark/>
          </w:tcPr>
          <w:p w14:paraId="5E7CE4B7"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37F38E3D"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57B76B2"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1C858E2A"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AAA-</w:t>
            </w:r>
          </w:p>
        </w:tc>
        <w:tc>
          <w:tcPr>
            <w:tcW w:w="1200" w:type="dxa"/>
            <w:tcBorders>
              <w:top w:val="nil"/>
              <w:left w:val="nil"/>
              <w:bottom w:val="single" w:sz="4" w:space="0" w:color="auto"/>
              <w:right w:val="single" w:sz="4" w:space="0" w:color="auto"/>
            </w:tcBorders>
            <w:shd w:val="clear" w:color="auto" w:fill="auto"/>
            <w:noWrap/>
            <w:vAlign w:val="bottom"/>
            <w:hideMark/>
          </w:tcPr>
          <w:p w14:paraId="4AABB2B4"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72FF41A0"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5A494C0"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65EB5460"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 xml:space="preserve">AA+ </w:t>
            </w:r>
          </w:p>
        </w:tc>
        <w:tc>
          <w:tcPr>
            <w:tcW w:w="1200" w:type="dxa"/>
            <w:tcBorders>
              <w:top w:val="nil"/>
              <w:left w:val="nil"/>
              <w:bottom w:val="single" w:sz="4" w:space="0" w:color="auto"/>
              <w:right w:val="single" w:sz="4" w:space="0" w:color="auto"/>
            </w:tcBorders>
            <w:shd w:val="clear" w:color="auto" w:fill="auto"/>
            <w:noWrap/>
            <w:vAlign w:val="bottom"/>
            <w:hideMark/>
          </w:tcPr>
          <w:p w14:paraId="1010E3C9"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46FF7C8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5858C63"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2F679625"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33F7DDA9"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11BCA4AE"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259229B"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40916CCD"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2607BBCE"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7DCE272C"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D066EB2"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4AD16114"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5D8621DE"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0F581C3F"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8C1C7E8"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6D1EF21C"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 xml:space="preserve">A </w:t>
            </w:r>
          </w:p>
        </w:tc>
        <w:tc>
          <w:tcPr>
            <w:tcW w:w="1200" w:type="dxa"/>
            <w:tcBorders>
              <w:top w:val="nil"/>
              <w:left w:val="nil"/>
              <w:bottom w:val="single" w:sz="4" w:space="0" w:color="auto"/>
              <w:right w:val="single" w:sz="4" w:space="0" w:color="auto"/>
            </w:tcBorders>
            <w:shd w:val="clear" w:color="auto" w:fill="auto"/>
            <w:noWrap/>
            <w:vAlign w:val="bottom"/>
            <w:hideMark/>
          </w:tcPr>
          <w:p w14:paraId="573B0C6A"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0157BD8D"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2405947"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39ADE211"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5EC687E1"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1B8615FF"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E0F7289"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51A9C0F8"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785CCF35"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59F97E69"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206A74A"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544C7894"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14BAB68A"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6ECFCB2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3735769"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0AED4C1C"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 xml:space="preserve">BBB- </w:t>
            </w:r>
          </w:p>
        </w:tc>
        <w:tc>
          <w:tcPr>
            <w:tcW w:w="1200" w:type="dxa"/>
            <w:tcBorders>
              <w:top w:val="nil"/>
              <w:left w:val="nil"/>
              <w:bottom w:val="single" w:sz="4" w:space="0" w:color="auto"/>
              <w:right w:val="single" w:sz="4" w:space="0" w:color="auto"/>
            </w:tcBorders>
            <w:shd w:val="clear" w:color="auto" w:fill="auto"/>
            <w:noWrap/>
            <w:vAlign w:val="bottom"/>
            <w:hideMark/>
          </w:tcPr>
          <w:p w14:paraId="4C8D9667"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1F9A1C8D"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4B179ED"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179F3C29"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52D3BA2C"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1BD3D2AD"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6461CA5"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7AC5D475"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127489B6"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594387AE"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845FC3C"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1FEA44EB"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 xml:space="preserve">BB- </w:t>
            </w:r>
          </w:p>
        </w:tc>
        <w:tc>
          <w:tcPr>
            <w:tcW w:w="1200" w:type="dxa"/>
            <w:tcBorders>
              <w:top w:val="nil"/>
              <w:left w:val="nil"/>
              <w:bottom w:val="single" w:sz="4" w:space="0" w:color="auto"/>
              <w:right w:val="single" w:sz="4" w:space="0" w:color="auto"/>
            </w:tcBorders>
            <w:shd w:val="clear" w:color="auto" w:fill="auto"/>
            <w:noWrap/>
            <w:vAlign w:val="bottom"/>
            <w:hideMark/>
          </w:tcPr>
          <w:p w14:paraId="7962AAE8"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466AC41D"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EB912BA"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6D102E5A"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20CF2929"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2795D97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8F26B8C"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5714999F"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4C5658B4"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2EA3CEFA"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AC48F89"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21C3446D"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5B24D247"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182EEA1F"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D4816D9"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31A16E5B"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w:t>
            </w:r>
          </w:p>
        </w:tc>
        <w:tc>
          <w:tcPr>
            <w:tcW w:w="1200" w:type="dxa"/>
            <w:tcBorders>
              <w:top w:val="nil"/>
              <w:left w:val="nil"/>
              <w:bottom w:val="single" w:sz="4" w:space="0" w:color="auto"/>
              <w:right w:val="single" w:sz="4" w:space="0" w:color="auto"/>
            </w:tcBorders>
            <w:shd w:val="clear" w:color="auto" w:fill="auto"/>
            <w:noWrap/>
            <w:vAlign w:val="bottom"/>
            <w:hideMark/>
          </w:tcPr>
          <w:p w14:paraId="191365A3"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4C5DF97E"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AD85AD0"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3920B634"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C</w:t>
            </w:r>
          </w:p>
        </w:tc>
        <w:tc>
          <w:tcPr>
            <w:tcW w:w="1200" w:type="dxa"/>
            <w:tcBorders>
              <w:top w:val="nil"/>
              <w:left w:val="nil"/>
              <w:bottom w:val="single" w:sz="4" w:space="0" w:color="auto"/>
              <w:right w:val="single" w:sz="4" w:space="0" w:color="auto"/>
            </w:tcBorders>
            <w:shd w:val="clear" w:color="auto" w:fill="auto"/>
            <w:noWrap/>
            <w:vAlign w:val="bottom"/>
            <w:hideMark/>
          </w:tcPr>
          <w:p w14:paraId="36FABE29" w14:textId="77777777" w:rsidR="00E00FF3" w:rsidRPr="00340B07" w:rsidRDefault="00E00FF3"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E00FF3" w:rsidRPr="00997862" w14:paraId="003F9ED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C39455E" w14:textId="77777777" w:rsidR="00E00FF3" w:rsidRPr="006A13BB" w:rsidRDefault="00E00FF3" w:rsidP="00E00FF3">
            <w:pPr>
              <w:jc w:val="center"/>
              <w:rPr>
                <w:rFonts w:ascii="Cambria" w:hAnsi="Cambria" w:cs="Arial"/>
                <w:sz w:val="22"/>
                <w:lang w:val="es-CR" w:eastAsia="es-CR"/>
              </w:rPr>
            </w:pPr>
            <w:r w:rsidRPr="006A13BB">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4C2704E2" w14:textId="77777777" w:rsidR="00E00FF3" w:rsidRPr="006A13BB" w:rsidRDefault="00E00FF3" w:rsidP="00E00FF3">
            <w:pPr>
              <w:jc w:val="center"/>
              <w:rPr>
                <w:rFonts w:ascii="Cambria" w:hAnsi="Cambria" w:cs="Arial"/>
                <w:sz w:val="22"/>
                <w:lang w:val="es-CR" w:eastAsia="es-CR"/>
              </w:rPr>
            </w:pPr>
            <w:r w:rsidRPr="006A13BB">
              <w:rPr>
                <w:rFonts w:ascii="Cambria" w:hAnsi="Cambria" w:cs="Arial"/>
                <w:sz w:val="22"/>
                <w:lang w:val="es-CR" w:eastAsia="es-CR"/>
              </w:rPr>
              <w:t>C-</w:t>
            </w:r>
          </w:p>
        </w:tc>
        <w:tc>
          <w:tcPr>
            <w:tcW w:w="1200" w:type="dxa"/>
            <w:tcBorders>
              <w:top w:val="nil"/>
              <w:left w:val="nil"/>
              <w:bottom w:val="single" w:sz="4" w:space="0" w:color="auto"/>
              <w:right w:val="single" w:sz="4" w:space="0" w:color="auto"/>
            </w:tcBorders>
            <w:shd w:val="clear" w:color="auto" w:fill="auto"/>
            <w:noWrap/>
            <w:vAlign w:val="bottom"/>
            <w:hideMark/>
          </w:tcPr>
          <w:p w14:paraId="0FF334DC" w14:textId="77777777" w:rsidR="00E00FF3" w:rsidRPr="006A13BB" w:rsidRDefault="00E00FF3" w:rsidP="00E00FF3">
            <w:pPr>
              <w:jc w:val="center"/>
              <w:rPr>
                <w:rFonts w:ascii="Cambria" w:hAnsi="Cambria" w:cs="Arial"/>
                <w:sz w:val="22"/>
                <w:lang w:val="es-CR" w:eastAsia="es-CR"/>
              </w:rPr>
            </w:pPr>
            <w:r w:rsidRPr="006A13BB">
              <w:rPr>
                <w:rFonts w:ascii="Cambria" w:hAnsi="Cambria" w:cs="Arial"/>
                <w:sz w:val="22"/>
                <w:lang w:val="es-CR" w:eastAsia="es-CR"/>
              </w:rPr>
              <w:t>LP</w:t>
            </w:r>
          </w:p>
        </w:tc>
      </w:tr>
      <w:tr w:rsidR="00E00FF3" w:rsidRPr="00997862" w14:paraId="6E3FA02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3BD3316" w14:textId="77777777" w:rsidR="00E00FF3" w:rsidRPr="006A13BB" w:rsidRDefault="00E00FF3" w:rsidP="00E00FF3">
            <w:pPr>
              <w:jc w:val="center"/>
              <w:rPr>
                <w:rFonts w:ascii="Cambria" w:hAnsi="Cambria" w:cs="Arial"/>
                <w:sz w:val="22"/>
                <w:lang w:val="es-CR" w:eastAsia="es-CR"/>
              </w:rPr>
            </w:pPr>
            <w:r w:rsidRPr="006A13BB">
              <w:rPr>
                <w:rFonts w:ascii="Cambria" w:hAnsi="Cambria" w:cs="Arial"/>
                <w:sz w:val="22"/>
                <w:lang w:val="es-CR" w:eastAsia="es-CR"/>
              </w:rPr>
              <w:t>CR</w:t>
            </w:r>
          </w:p>
        </w:tc>
        <w:tc>
          <w:tcPr>
            <w:tcW w:w="1700" w:type="dxa"/>
            <w:tcBorders>
              <w:top w:val="nil"/>
              <w:left w:val="nil"/>
              <w:bottom w:val="single" w:sz="4" w:space="0" w:color="auto"/>
              <w:right w:val="single" w:sz="4" w:space="0" w:color="auto"/>
            </w:tcBorders>
            <w:shd w:val="clear" w:color="auto" w:fill="auto"/>
            <w:noWrap/>
            <w:vAlign w:val="bottom"/>
            <w:hideMark/>
          </w:tcPr>
          <w:p w14:paraId="2C5DA770" w14:textId="77777777" w:rsidR="00E00FF3" w:rsidRPr="006A13BB" w:rsidRDefault="00E00FF3" w:rsidP="00E00FF3">
            <w:pPr>
              <w:jc w:val="center"/>
              <w:rPr>
                <w:rFonts w:ascii="Cambria" w:hAnsi="Cambria" w:cs="Arial"/>
                <w:sz w:val="22"/>
                <w:lang w:val="es-CR" w:eastAsia="es-CR"/>
              </w:rPr>
            </w:pPr>
            <w:r w:rsidRPr="006A13BB">
              <w:rPr>
                <w:rFonts w:ascii="Cambria" w:hAnsi="Cambria" w:cs="Arial"/>
                <w:sz w:val="22"/>
                <w:lang w:val="es-CR" w:eastAsia="es-CR"/>
              </w:rPr>
              <w:t>D</w:t>
            </w:r>
          </w:p>
        </w:tc>
        <w:tc>
          <w:tcPr>
            <w:tcW w:w="1200" w:type="dxa"/>
            <w:tcBorders>
              <w:top w:val="nil"/>
              <w:left w:val="nil"/>
              <w:bottom w:val="single" w:sz="4" w:space="0" w:color="auto"/>
              <w:right w:val="single" w:sz="4" w:space="0" w:color="auto"/>
            </w:tcBorders>
            <w:shd w:val="clear" w:color="auto" w:fill="auto"/>
            <w:noWrap/>
            <w:vAlign w:val="bottom"/>
            <w:hideMark/>
          </w:tcPr>
          <w:p w14:paraId="1FED50C0" w14:textId="77777777" w:rsidR="00E00FF3" w:rsidRPr="006A13BB" w:rsidRDefault="00E00FF3" w:rsidP="00E00FF3">
            <w:pPr>
              <w:jc w:val="center"/>
              <w:rPr>
                <w:rFonts w:ascii="Cambria" w:hAnsi="Cambria" w:cs="Arial"/>
                <w:sz w:val="22"/>
                <w:lang w:val="es-CR" w:eastAsia="es-CR"/>
              </w:rPr>
            </w:pPr>
            <w:r w:rsidRPr="006A13BB">
              <w:rPr>
                <w:rFonts w:ascii="Cambria" w:hAnsi="Cambria" w:cs="Arial"/>
                <w:sz w:val="22"/>
                <w:lang w:val="es-CR" w:eastAsia="es-CR"/>
              </w:rPr>
              <w:t>LP</w:t>
            </w:r>
          </w:p>
        </w:tc>
      </w:tr>
      <w:tr w:rsidR="00E00FF3" w:rsidRPr="00997862" w14:paraId="52EB1BF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9EFE02C" w14:textId="77777777" w:rsidR="00E00FF3" w:rsidRPr="006A13BB" w:rsidRDefault="00E00FF3" w:rsidP="00E00FF3">
            <w:pPr>
              <w:jc w:val="center"/>
              <w:rPr>
                <w:rFonts w:ascii="Cambria" w:hAnsi="Cambria" w:cs="Arial"/>
                <w:sz w:val="22"/>
                <w:lang w:val="es-CR" w:eastAsia="es-CR"/>
              </w:rPr>
            </w:pPr>
            <w:r w:rsidRPr="006A13BB">
              <w:rPr>
                <w:rFonts w:ascii="Cambria" w:hAnsi="Cambria" w:cs="Arial"/>
                <w:sz w:val="22"/>
                <w:lang w:val="es-CR" w:eastAsia="es-CR"/>
              </w:rPr>
              <w:lastRenderedPageBreak/>
              <w:t>CR</w:t>
            </w:r>
          </w:p>
        </w:tc>
        <w:tc>
          <w:tcPr>
            <w:tcW w:w="1700" w:type="dxa"/>
            <w:tcBorders>
              <w:top w:val="nil"/>
              <w:left w:val="nil"/>
              <w:bottom w:val="single" w:sz="4" w:space="0" w:color="auto"/>
              <w:right w:val="single" w:sz="4" w:space="0" w:color="auto"/>
            </w:tcBorders>
            <w:shd w:val="clear" w:color="auto" w:fill="auto"/>
            <w:noWrap/>
            <w:vAlign w:val="bottom"/>
            <w:hideMark/>
          </w:tcPr>
          <w:p w14:paraId="2277AFF5" w14:textId="77777777" w:rsidR="00E00FF3" w:rsidRPr="006A13BB" w:rsidRDefault="00E00FF3" w:rsidP="00E00FF3">
            <w:pPr>
              <w:jc w:val="center"/>
              <w:rPr>
                <w:rFonts w:ascii="Cambria" w:hAnsi="Cambria" w:cs="Arial"/>
                <w:sz w:val="22"/>
                <w:lang w:val="es-CR" w:eastAsia="es-CR"/>
              </w:rPr>
            </w:pPr>
            <w:r w:rsidRPr="006A13BB">
              <w:rPr>
                <w:rFonts w:ascii="Cambria" w:hAnsi="Cambria" w:cs="Arial"/>
                <w:sz w:val="22"/>
                <w:lang w:val="es-CR" w:eastAsia="es-CR"/>
              </w:rPr>
              <w:t>E</w:t>
            </w:r>
          </w:p>
        </w:tc>
        <w:tc>
          <w:tcPr>
            <w:tcW w:w="1200" w:type="dxa"/>
            <w:tcBorders>
              <w:top w:val="nil"/>
              <w:left w:val="nil"/>
              <w:bottom w:val="single" w:sz="4" w:space="0" w:color="auto"/>
              <w:right w:val="single" w:sz="4" w:space="0" w:color="auto"/>
            </w:tcBorders>
            <w:shd w:val="clear" w:color="auto" w:fill="auto"/>
            <w:noWrap/>
            <w:vAlign w:val="bottom"/>
            <w:hideMark/>
          </w:tcPr>
          <w:p w14:paraId="64A617C7" w14:textId="77777777" w:rsidR="00E00FF3" w:rsidRPr="006A13BB" w:rsidRDefault="00E00FF3" w:rsidP="00E00FF3">
            <w:pPr>
              <w:jc w:val="center"/>
              <w:rPr>
                <w:rFonts w:ascii="Cambria" w:hAnsi="Cambria" w:cs="Arial"/>
                <w:sz w:val="22"/>
                <w:lang w:val="es-CR" w:eastAsia="es-CR"/>
              </w:rPr>
            </w:pPr>
            <w:r w:rsidRPr="006A13BB">
              <w:rPr>
                <w:rFonts w:ascii="Cambria" w:hAnsi="Cambria" w:cs="Arial"/>
                <w:sz w:val="22"/>
                <w:lang w:val="es-CR" w:eastAsia="es-CR"/>
              </w:rPr>
              <w:t>LP</w:t>
            </w:r>
          </w:p>
        </w:tc>
      </w:tr>
      <w:tr w:rsidR="0056519C" w:rsidRPr="00997862" w14:paraId="39FDB00A"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209C9113"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31763E2D"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AAA</w:t>
            </w:r>
          </w:p>
        </w:tc>
        <w:tc>
          <w:tcPr>
            <w:tcW w:w="1200" w:type="dxa"/>
            <w:tcBorders>
              <w:top w:val="nil"/>
              <w:left w:val="nil"/>
              <w:bottom w:val="single" w:sz="4" w:space="0" w:color="auto"/>
              <w:right w:val="single" w:sz="4" w:space="0" w:color="auto"/>
            </w:tcBorders>
            <w:shd w:val="clear" w:color="auto" w:fill="auto"/>
            <w:noWrap/>
            <w:vAlign w:val="bottom"/>
          </w:tcPr>
          <w:p w14:paraId="203C07A3" w14:textId="77777777" w:rsidR="0056519C" w:rsidRPr="006A13BB" w:rsidRDefault="0056519C" w:rsidP="0056519C">
            <w:pPr>
              <w:jc w:val="center"/>
              <w:rPr>
                <w:rFonts w:ascii="Cambria" w:hAnsi="Cambria" w:cs="Arial"/>
                <w:sz w:val="22"/>
                <w:lang w:val="es-CR" w:eastAsia="es-CR"/>
              </w:rPr>
            </w:pPr>
            <w:r w:rsidRPr="006A13BB">
              <w:rPr>
                <w:rFonts w:ascii="Cambria" w:hAnsi="Cambria" w:cs="Arial"/>
                <w:sz w:val="22"/>
                <w:lang w:val="es-CR" w:eastAsia="es-CR"/>
              </w:rPr>
              <w:t>LP</w:t>
            </w:r>
          </w:p>
        </w:tc>
      </w:tr>
      <w:tr w:rsidR="0056519C" w:rsidRPr="00997862" w14:paraId="6F927C9A"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54572F79"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2FC50582"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tcPr>
          <w:p w14:paraId="347109D2" w14:textId="77777777" w:rsidR="0056519C" w:rsidRPr="006A13BB" w:rsidRDefault="0056519C" w:rsidP="0056519C">
            <w:pPr>
              <w:jc w:val="center"/>
              <w:rPr>
                <w:rFonts w:ascii="Cambria" w:hAnsi="Cambria" w:cs="Arial"/>
                <w:sz w:val="22"/>
                <w:lang w:val="es-CR" w:eastAsia="es-CR"/>
              </w:rPr>
            </w:pPr>
            <w:r w:rsidRPr="006A13BB">
              <w:rPr>
                <w:rFonts w:ascii="Cambria" w:hAnsi="Cambria" w:cs="Arial"/>
                <w:sz w:val="22"/>
                <w:lang w:val="es-CR" w:eastAsia="es-CR"/>
              </w:rPr>
              <w:t>LP</w:t>
            </w:r>
          </w:p>
        </w:tc>
      </w:tr>
      <w:tr w:rsidR="0056519C" w:rsidRPr="00997862" w14:paraId="14062705"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61C30C71"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12C1257E"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tcPr>
          <w:p w14:paraId="16C80F78" w14:textId="77777777" w:rsidR="0056519C" w:rsidRPr="006A13BB" w:rsidRDefault="0056519C" w:rsidP="0056519C">
            <w:pPr>
              <w:jc w:val="center"/>
              <w:rPr>
                <w:rFonts w:ascii="Cambria" w:hAnsi="Cambria" w:cs="Arial"/>
                <w:sz w:val="22"/>
                <w:lang w:val="es-CR" w:eastAsia="es-CR"/>
              </w:rPr>
            </w:pPr>
            <w:r w:rsidRPr="006A13BB">
              <w:rPr>
                <w:rFonts w:ascii="Cambria" w:hAnsi="Cambria" w:cs="Arial"/>
                <w:sz w:val="22"/>
                <w:lang w:val="es-CR" w:eastAsia="es-CR"/>
              </w:rPr>
              <w:t>LP</w:t>
            </w:r>
          </w:p>
        </w:tc>
      </w:tr>
      <w:tr w:rsidR="0056519C" w:rsidRPr="00997862" w14:paraId="21C2E3C0"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B1395AD"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4961E3CA"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tcPr>
          <w:p w14:paraId="4B6CA355"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00DAA068"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CA7F77E"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62CE8632"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tcPr>
          <w:p w14:paraId="27FF1BCF"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508119EB"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5E485ED7"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196B4CA1"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tcPr>
          <w:p w14:paraId="4467785B"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24F74632"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03CC2491"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49A37A22"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tcPr>
          <w:p w14:paraId="1F9151AE"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77211D86"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D4CB8AB"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43553D0E"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tcPr>
          <w:p w14:paraId="3814201F"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7936E810"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C769CD5"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7D6B7AA8"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tcPr>
          <w:p w14:paraId="1F4D72B9"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1A29FDF6"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A71AB3E"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05C34610"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tcPr>
          <w:p w14:paraId="2F6393CD"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4CDC31E3"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58007BB7"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259701E9"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tcPr>
          <w:p w14:paraId="2D3106BC"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101BB735"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672B844"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6A13EAA2"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tcPr>
          <w:p w14:paraId="191D3234"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12CD2881"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2501638"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25710B08"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tcPr>
          <w:p w14:paraId="7CC0FD95"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2B5303B7"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63979B94"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4A3857E1"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tcPr>
          <w:p w14:paraId="6E9027C8"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6731D07D"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2AC2583A"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7CBF6D40"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tcPr>
          <w:p w14:paraId="56CF3BB1"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3827EB9A"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7D18276B"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22AD362C"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tcPr>
          <w:p w14:paraId="6A040B07"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3996D555"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6E864789"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307355BF"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CCC</w:t>
            </w:r>
          </w:p>
        </w:tc>
        <w:tc>
          <w:tcPr>
            <w:tcW w:w="1200" w:type="dxa"/>
            <w:tcBorders>
              <w:top w:val="nil"/>
              <w:left w:val="nil"/>
              <w:bottom w:val="single" w:sz="4" w:space="0" w:color="auto"/>
              <w:right w:val="single" w:sz="4" w:space="0" w:color="auto"/>
            </w:tcBorders>
            <w:shd w:val="clear" w:color="auto" w:fill="auto"/>
            <w:noWrap/>
          </w:tcPr>
          <w:p w14:paraId="53AD4758"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6BDD3846"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6A82F9F7"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tcPr>
          <w:p w14:paraId="3DBC5BA3"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aaa</w:t>
            </w:r>
          </w:p>
        </w:tc>
        <w:tc>
          <w:tcPr>
            <w:tcW w:w="1200" w:type="dxa"/>
            <w:tcBorders>
              <w:top w:val="nil"/>
              <w:left w:val="nil"/>
              <w:bottom w:val="single" w:sz="4" w:space="0" w:color="auto"/>
              <w:right w:val="single" w:sz="4" w:space="0" w:color="auto"/>
            </w:tcBorders>
            <w:shd w:val="clear" w:color="auto" w:fill="auto"/>
            <w:noWrap/>
          </w:tcPr>
          <w:p w14:paraId="7E144D0F"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15D5957E"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20C4D123"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tcPr>
          <w:p w14:paraId="3998015C"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tcPr>
          <w:p w14:paraId="1778F181"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6E6AEA76"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DD4BC05"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tcPr>
          <w:p w14:paraId="253DDCF7"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tcPr>
          <w:p w14:paraId="5152BEB4"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0457E3BD"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6B1A05D"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tcPr>
          <w:p w14:paraId="3761CE0D"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tcPr>
          <w:p w14:paraId="3E2AA064"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1480A009"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AC8811C"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tcPr>
          <w:p w14:paraId="390DD288"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tcPr>
          <w:p w14:paraId="6252908F"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41BF0B5A"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258823D5"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tcPr>
          <w:p w14:paraId="72D35C72"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tcPr>
          <w:p w14:paraId="318E78DA"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136316F7"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59235276"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tcPr>
          <w:p w14:paraId="3B1F5FBF"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tcPr>
          <w:p w14:paraId="3DA8E4EC"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4138C6CC"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5B74C46A"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lastRenderedPageBreak/>
              <w:t>FV</w:t>
            </w:r>
          </w:p>
        </w:tc>
        <w:tc>
          <w:tcPr>
            <w:tcW w:w="1700" w:type="dxa"/>
            <w:tcBorders>
              <w:top w:val="nil"/>
              <w:left w:val="nil"/>
              <w:bottom w:val="single" w:sz="4" w:space="0" w:color="auto"/>
              <w:right w:val="single" w:sz="4" w:space="0" w:color="auto"/>
            </w:tcBorders>
            <w:shd w:val="clear" w:color="auto" w:fill="auto"/>
            <w:noWrap/>
            <w:vAlign w:val="bottom"/>
          </w:tcPr>
          <w:p w14:paraId="29A009AD"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tcPr>
          <w:p w14:paraId="7B9FEC4A"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7EA8D558"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A2F59F3"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tcPr>
          <w:p w14:paraId="459A90F3"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tcPr>
          <w:p w14:paraId="55B793AA"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0F5AF53C"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2E0D8316"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tcPr>
          <w:p w14:paraId="576AAF0B"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tcPr>
          <w:p w14:paraId="32CA20D9"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4E6B6CA0"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2F7EAE74"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tcPr>
          <w:p w14:paraId="29F75FB3"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tcPr>
          <w:p w14:paraId="121F1B6A"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3D38F412"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0A331C08"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tcPr>
          <w:p w14:paraId="65C71394"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tcPr>
          <w:p w14:paraId="21470935"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3169764A"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CF82AC2"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tcPr>
          <w:p w14:paraId="678D349C"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tcPr>
          <w:p w14:paraId="2F28203C"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7D226B20"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5EBBC37"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tcPr>
          <w:p w14:paraId="2FA060D3"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tcPr>
          <w:p w14:paraId="36AF4623"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1C736194"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2C74B698"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tcPr>
          <w:p w14:paraId="148DA463"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tcPr>
          <w:p w14:paraId="18E8222A"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66D6A9B9"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17326B6"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tcPr>
          <w:p w14:paraId="09A0D396"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tcPr>
          <w:p w14:paraId="79E1CF32" w14:textId="77777777" w:rsidR="0056519C" w:rsidRPr="006A13BB" w:rsidRDefault="0056519C" w:rsidP="0056519C">
            <w:pPr>
              <w:jc w:val="center"/>
            </w:pPr>
            <w:r w:rsidRPr="006A13BB">
              <w:rPr>
                <w:rFonts w:ascii="Cambria" w:hAnsi="Cambria" w:cs="Arial"/>
                <w:sz w:val="22"/>
                <w:lang w:val="es-CR" w:eastAsia="es-CR"/>
              </w:rPr>
              <w:t>LP</w:t>
            </w:r>
          </w:p>
        </w:tc>
      </w:tr>
      <w:tr w:rsidR="0056519C" w:rsidRPr="00997862" w14:paraId="00EE6F02" w14:textId="77777777" w:rsidTr="00CA7CB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543A0216"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tcPr>
          <w:p w14:paraId="506EE4B3"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CCC</w:t>
            </w:r>
          </w:p>
        </w:tc>
        <w:tc>
          <w:tcPr>
            <w:tcW w:w="1200" w:type="dxa"/>
            <w:tcBorders>
              <w:top w:val="nil"/>
              <w:left w:val="nil"/>
              <w:bottom w:val="single" w:sz="4" w:space="0" w:color="auto"/>
              <w:right w:val="single" w:sz="4" w:space="0" w:color="auto"/>
            </w:tcBorders>
            <w:shd w:val="clear" w:color="auto" w:fill="auto"/>
            <w:noWrap/>
          </w:tcPr>
          <w:p w14:paraId="494897A5" w14:textId="77777777" w:rsidR="0056519C" w:rsidRPr="006A13BB" w:rsidRDefault="0056519C" w:rsidP="0056519C">
            <w:pPr>
              <w:jc w:val="center"/>
            </w:pPr>
            <w:r w:rsidRPr="006A13BB">
              <w:rPr>
                <w:rFonts w:ascii="Cambria" w:hAnsi="Cambria" w:cs="Arial"/>
                <w:sz w:val="22"/>
                <w:lang w:val="es-CR" w:eastAsia="es-CR"/>
              </w:rPr>
              <w:t>LP</w:t>
            </w:r>
          </w:p>
        </w:tc>
      </w:tr>
      <w:tr w:rsidR="00AE2C2E" w:rsidRPr="00997862" w14:paraId="64298A4C"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56255FF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72DE6D9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SCRAAA1</w:t>
            </w:r>
          </w:p>
        </w:tc>
        <w:tc>
          <w:tcPr>
            <w:tcW w:w="1200" w:type="dxa"/>
            <w:tcBorders>
              <w:top w:val="nil"/>
              <w:left w:val="nil"/>
              <w:bottom w:val="single" w:sz="4" w:space="0" w:color="auto"/>
              <w:right w:val="single" w:sz="4" w:space="0" w:color="auto"/>
            </w:tcBorders>
            <w:shd w:val="clear" w:color="auto" w:fill="auto"/>
            <w:noWrap/>
            <w:vAlign w:val="bottom"/>
          </w:tcPr>
          <w:p w14:paraId="5A1EA194"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7B33DE48"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28AB762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54E0894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SCRAAA2</w:t>
            </w:r>
          </w:p>
        </w:tc>
        <w:tc>
          <w:tcPr>
            <w:tcW w:w="1200" w:type="dxa"/>
            <w:tcBorders>
              <w:top w:val="nil"/>
              <w:left w:val="nil"/>
              <w:bottom w:val="single" w:sz="4" w:space="0" w:color="auto"/>
              <w:right w:val="single" w:sz="4" w:space="0" w:color="auto"/>
            </w:tcBorders>
            <w:shd w:val="clear" w:color="auto" w:fill="auto"/>
            <w:noWrap/>
            <w:vAlign w:val="bottom"/>
          </w:tcPr>
          <w:p w14:paraId="44FEBA0A"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6B0DFE52"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0FE3696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224EF746"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SCRAAA3</w:t>
            </w:r>
          </w:p>
        </w:tc>
        <w:tc>
          <w:tcPr>
            <w:tcW w:w="1200" w:type="dxa"/>
            <w:tcBorders>
              <w:top w:val="nil"/>
              <w:left w:val="nil"/>
              <w:bottom w:val="single" w:sz="4" w:space="0" w:color="auto"/>
              <w:right w:val="single" w:sz="4" w:space="0" w:color="auto"/>
            </w:tcBorders>
            <w:shd w:val="clear" w:color="auto" w:fill="auto"/>
            <w:noWrap/>
            <w:vAlign w:val="bottom"/>
          </w:tcPr>
          <w:p w14:paraId="4A70F904"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72BC7769"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2E270E6"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1411EA9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SCRAAA4</w:t>
            </w:r>
          </w:p>
        </w:tc>
        <w:tc>
          <w:tcPr>
            <w:tcW w:w="1200" w:type="dxa"/>
            <w:tcBorders>
              <w:top w:val="nil"/>
              <w:left w:val="nil"/>
              <w:bottom w:val="single" w:sz="4" w:space="0" w:color="auto"/>
              <w:right w:val="single" w:sz="4" w:space="0" w:color="auto"/>
            </w:tcBorders>
            <w:shd w:val="clear" w:color="auto" w:fill="auto"/>
            <w:noWrap/>
            <w:vAlign w:val="bottom"/>
          </w:tcPr>
          <w:p w14:paraId="0E6278AF"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4F8C0C27"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33DECE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39B754FB"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SCRAA1</w:t>
            </w:r>
          </w:p>
        </w:tc>
        <w:tc>
          <w:tcPr>
            <w:tcW w:w="1200" w:type="dxa"/>
            <w:tcBorders>
              <w:top w:val="nil"/>
              <w:left w:val="nil"/>
              <w:bottom w:val="single" w:sz="4" w:space="0" w:color="auto"/>
              <w:right w:val="single" w:sz="4" w:space="0" w:color="auto"/>
            </w:tcBorders>
            <w:shd w:val="clear" w:color="auto" w:fill="auto"/>
            <w:noWrap/>
            <w:vAlign w:val="bottom"/>
          </w:tcPr>
          <w:p w14:paraId="4943F7F3"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29570A66"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ABB1D1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0756FA68"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SCRAA+1</w:t>
            </w:r>
          </w:p>
        </w:tc>
        <w:tc>
          <w:tcPr>
            <w:tcW w:w="1200" w:type="dxa"/>
            <w:tcBorders>
              <w:top w:val="nil"/>
              <w:left w:val="nil"/>
              <w:bottom w:val="single" w:sz="4" w:space="0" w:color="auto"/>
              <w:right w:val="single" w:sz="4" w:space="0" w:color="auto"/>
            </w:tcBorders>
            <w:shd w:val="clear" w:color="auto" w:fill="auto"/>
            <w:noWrap/>
            <w:vAlign w:val="bottom"/>
          </w:tcPr>
          <w:p w14:paraId="2ED12A78"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76E9B71C"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0B36A58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4A77ED0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SCRAA-1</w:t>
            </w:r>
          </w:p>
        </w:tc>
        <w:tc>
          <w:tcPr>
            <w:tcW w:w="1200" w:type="dxa"/>
            <w:tcBorders>
              <w:top w:val="nil"/>
              <w:left w:val="nil"/>
              <w:bottom w:val="single" w:sz="4" w:space="0" w:color="auto"/>
              <w:right w:val="single" w:sz="4" w:space="0" w:color="auto"/>
            </w:tcBorders>
            <w:shd w:val="clear" w:color="auto" w:fill="auto"/>
            <w:noWrap/>
            <w:vAlign w:val="bottom"/>
          </w:tcPr>
          <w:p w14:paraId="75CDE57C"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629E9273"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7F22B11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70F1C72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SCRAA2</w:t>
            </w:r>
          </w:p>
        </w:tc>
        <w:tc>
          <w:tcPr>
            <w:tcW w:w="1200" w:type="dxa"/>
            <w:tcBorders>
              <w:top w:val="nil"/>
              <w:left w:val="nil"/>
              <w:bottom w:val="single" w:sz="4" w:space="0" w:color="auto"/>
              <w:right w:val="single" w:sz="4" w:space="0" w:color="auto"/>
            </w:tcBorders>
            <w:shd w:val="clear" w:color="auto" w:fill="auto"/>
            <w:noWrap/>
            <w:vAlign w:val="bottom"/>
          </w:tcPr>
          <w:p w14:paraId="06721BBB"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7E7786BC"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7865247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5B3599A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SCRAA+2</w:t>
            </w:r>
          </w:p>
        </w:tc>
        <w:tc>
          <w:tcPr>
            <w:tcW w:w="1200" w:type="dxa"/>
            <w:tcBorders>
              <w:top w:val="nil"/>
              <w:left w:val="nil"/>
              <w:bottom w:val="single" w:sz="4" w:space="0" w:color="auto"/>
              <w:right w:val="single" w:sz="4" w:space="0" w:color="auto"/>
            </w:tcBorders>
            <w:shd w:val="clear" w:color="auto" w:fill="auto"/>
            <w:noWrap/>
            <w:vAlign w:val="bottom"/>
          </w:tcPr>
          <w:p w14:paraId="3254E8E6"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51A51C2A"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A78C99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16D98F7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SCRAA-2</w:t>
            </w:r>
          </w:p>
        </w:tc>
        <w:tc>
          <w:tcPr>
            <w:tcW w:w="1200" w:type="dxa"/>
            <w:tcBorders>
              <w:top w:val="nil"/>
              <w:left w:val="nil"/>
              <w:bottom w:val="single" w:sz="4" w:space="0" w:color="auto"/>
              <w:right w:val="single" w:sz="4" w:space="0" w:color="auto"/>
            </w:tcBorders>
            <w:shd w:val="clear" w:color="auto" w:fill="auto"/>
            <w:noWrap/>
            <w:vAlign w:val="bottom"/>
          </w:tcPr>
          <w:p w14:paraId="3361FFF5"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3885B171"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636600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2F0E040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SCRAA3</w:t>
            </w:r>
          </w:p>
        </w:tc>
        <w:tc>
          <w:tcPr>
            <w:tcW w:w="1200" w:type="dxa"/>
            <w:tcBorders>
              <w:top w:val="nil"/>
              <w:left w:val="nil"/>
              <w:bottom w:val="single" w:sz="4" w:space="0" w:color="auto"/>
              <w:right w:val="single" w:sz="4" w:space="0" w:color="auto"/>
            </w:tcBorders>
            <w:shd w:val="clear" w:color="auto" w:fill="auto"/>
            <w:noWrap/>
            <w:vAlign w:val="bottom"/>
          </w:tcPr>
          <w:p w14:paraId="47BCFEBF"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461DD707"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7BF4FD89"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00AF6789"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SCRAA+3</w:t>
            </w:r>
          </w:p>
        </w:tc>
        <w:tc>
          <w:tcPr>
            <w:tcW w:w="1200" w:type="dxa"/>
            <w:tcBorders>
              <w:top w:val="nil"/>
              <w:left w:val="nil"/>
              <w:bottom w:val="single" w:sz="4" w:space="0" w:color="auto"/>
              <w:right w:val="single" w:sz="4" w:space="0" w:color="auto"/>
            </w:tcBorders>
            <w:shd w:val="clear" w:color="auto" w:fill="auto"/>
            <w:noWrap/>
            <w:vAlign w:val="bottom"/>
          </w:tcPr>
          <w:p w14:paraId="6423A27F"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12E8161C"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01CEF446"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7B7DD4E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SCRAA-3</w:t>
            </w:r>
          </w:p>
        </w:tc>
        <w:tc>
          <w:tcPr>
            <w:tcW w:w="1200" w:type="dxa"/>
            <w:tcBorders>
              <w:top w:val="nil"/>
              <w:left w:val="nil"/>
              <w:bottom w:val="single" w:sz="4" w:space="0" w:color="auto"/>
              <w:right w:val="single" w:sz="4" w:space="0" w:color="auto"/>
            </w:tcBorders>
            <w:shd w:val="clear" w:color="auto" w:fill="auto"/>
            <w:noWrap/>
            <w:vAlign w:val="bottom"/>
          </w:tcPr>
          <w:p w14:paraId="255D99F5"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6E27506C"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6CA4FC4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106FDE6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SCRAA4</w:t>
            </w:r>
          </w:p>
        </w:tc>
        <w:tc>
          <w:tcPr>
            <w:tcW w:w="1200" w:type="dxa"/>
            <w:tcBorders>
              <w:top w:val="nil"/>
              <w:left w:val="nil"/>
              <w:bottom w:val="single" w:sz="4" w:space="0" w:color="auto"/>
              <w:right w:val="single" w:sz="4" w:space="0" w:color="auto"/>
            </w:tcBorders>
            <w:shd w:val="clear" w:color="auto" w:fill="auto"/>
            <w:noWrap/>
            <w:vAlign w:val="bottom"/>
          </w:tcPr>
          <w:p w14:paraId="2EB4EE50"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3C8BDC78"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7545258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78BCEA2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SCRAA+4</w:t>
            </w:r>
          </w:p>
        </w:tc>
        <w:tc>
          <w:tcPr>
            <w:tcW w:w="1200" w:type="dxa"/>
            <w:tcBorders>
              <w:top w:val="nil"/>
              <w:left w:val="nil"/>
              <w:bottom w:val="single" w:sz="4" w:space="0" w:color="auto"/>
              <w:right w:val="single" w:sz="4" w:space="0" w:color="auto"/>
            </w:tcBorders>
            <w:shd w:val="clear" w:color="auto" w:fill="auto"/>
            <w:noWrap/>
            <w:vAlign w:val="bottom"/>
          </w:tcPr>
          <w:p w14:paraId="0270CD97"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148F1124"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5C95AD6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lastRenderedPageBreak/>
              <w:t>CF</w:t>
            </w:r>
          </w:p>
        </w:tc>
        <w:tc>
          <w:tcPr>
            <w:tcW w:w="1700" w:type="dxa"/>
            <w:tcBorders>
              <w:top w:val="nil"/>
              <w:left w:val="nil"/>
              <w:bottom w:val="single" w:sz="4" w:space="0" w:color="auto"/>
              <w:right w:val="single" w:sz="4" w:space="0" w:color="auto"/>
            </w:tcBorders>
            <w:shd w:val="clear" w:color="auto" w:fill="auto"/>
            <w:noWrap/>
            <w:vAlign w:val="bottom"/>
          </w:tcPr>
          <w:p w14:paraId="752B2A8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SCRAA-4</w:t>
            </w:r>
          </w:p>
        </w:tc>
        <w:tc>
          <w:tcPr>
            <w:tcW w:w="1200" w:type="dxa"/>
            <w:tcBorders>
              <w:top w:val="nil"/>
              <w:left w:val="nil"/>
              <w:bottom w:val="single" w:sz="4" w:space="0" w:color="auto"/>
              <w:right w:val="single" w:sz="4" w:space="0" w:color="auto"/>
            </w:tcBorders>
            <w:shd w:val="clear" w:color="auto" w:fill="auto"/>
            <w:noWrap/>
            <w:vAlign w:val="bottom"/>
          </w:tcPr>
          <w:p w14:paraId="140B6785"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7E9438D4"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F9151EB"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150074E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SCRA1</w:t>
            </w:r>
          </w:p>
        </w:tc>
        <w:tc>
          <w:tcPr>
            <w:tcW w:w="1200" w:type="dxa"/>
            <w:tcBorders>
              <w:top w:val="nil"/>
              <w:left w:val="nil"/>
              <w:bottom w:val="single" w:sz="4" w:space="0" w:color="auto"/>
              <w:right w:val="single" w:sz="4" w:space="0" w:color="auto"/>
            </w:tcBorders>
            <w:shd w:val="clear" w:color="auto" w:fill="auto"/>
            <w:noWrap/>
            <w:vAlign w:val="bottom"/>
          </w:tcPr>
          <w:p w14:paraId="4D923F53"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1B6C285E"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755098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345AC108"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SCRA+1</w:t>
            </w:r>
          </w:p>
        </w:tc>
        <w:tc>
          <w:tcPr>
            <w:tcW w:w="1200" w:type="dxa"/>
            <w:tcBorders>
              <w:top w:val="nil"/>
              <w:left w:val="nil"/>
              <w:bottom w:val="single" w:sz="4" w:space="0" w:color="auto"/>
              <w:right w:val="single" w:sz="4" w:space="0" w:color="auto"/>
            </w:tcBorders>
            <w:shd w:val="clear" w:color="auto" w:fill="auto"/>
            <w:noWrap/>
            <w:vAlign w:val="bottom"/>
          </w:tcPr>
          <w:p w14:paraId="18AC0C9A"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7ED53438"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F556F5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2B9E657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SCRA-1</w:t>
            </w:r>
          </w:p>
        </w:tc>
        <w:tc>
          <w:tcPr>
            <w:tcW w:w="1200" w:type="dxa"/>
            <w:tcBorders>
              <w:top w:val="nil"/>
              <w:left w:val="nil"/>
              <w:bottom w:val="single" w:sz="4" w:space="0" w:color="auto"/>
              <w:right w:val="single" w:sz="4" w:space="0" w:color="auto"/>
            </w:tcBorders>
            <w:shd w:val="clear" w:color="auto" w:fill="auto"/>
            <w:noWrap/>
            <w:vAlign w:val="bottom"/>
          </w:tcPr>
          <w:p w14:paraId="76A6FA17"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0902241A"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54414FE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68A2A7E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SCRA2</w:t>
            </w:r>
          </w:p>
        </w:tc>
        <w:tc>
          <w:tcPr>
            <w:tcW w:w="1200" w:type="dxa"/>
            <w:tcBorders>
              <w:top w:val="nil"/>
              <w:left w:val="nil"/>
              <w:bottom w:val="single" w:sz="4" w:space="0" w:color="auto"/>
              <w:right w:val="single" w:sz="4" w:space="0" w:color="auto"/>
            </w:tcBorders>
            <w:shd w:val="clear" w:color="auto" w:fill="auto"/>
            <w:noWrap/>
            <w:vAlign w:val="bottom"/>
          </w:tcPr>
          <w:p w14:paraId="431147F4"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51C34782"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22F9F5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680162D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SCRA+2</w:t>
            </w:r>
          </w:p>
        </w:tc>
        <w:tc>
          <w:tcPr>
            <w:tcW w:w="1200" w:type="dxa"/>
            <w:tcBorders>
              <w:top w:val="nil"/>
              <w:left w:val="nil"/>
              <w:bottom w:val="single" w:sz="4" w:space="0" w:color="auto"/>
              <w:right w:val="single" w:sz="4" w:space="0" w:color="auto"/>
            </w:tcBorders>
            <w:shd w:val="clear" w:color="auto" w:fill="auto"/>
            <w:noWrap/>
            <w:vAlign w:val="bottom"/>
          </w:tcPr>
          <w:p w14:paraId="1838AFF7"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5E20EDAF"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B9B299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1A970D6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SCRA-2</w:t>
            </w:r>
          </w:p>
        </w:tc>
        <w:tc>
          <w:tcPr>
            <w:tcW w:w="1200" w:type="dxa"/>
            <w:tcBorders>
              <w:top w:val="nil"/>
              <w:left w:val="nil"/>
              <w:bottom w:val="single" w:sz="4" w:space="0" w:color="auto"/>
              <w:right w:val="single" w:sz="4" w:space="0" w:color="auto"/>
            </w:tcBorders>
            <w:shd w:val="clear" w:color="auto" w:fill="auto"/>
            <w:noWrap/>
            <w:vAlign w:val="bottom"/>
          </w:tcPr>
          <w:p w14:paraId="2FEACF56"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6AD5D708"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04B2B7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4ECE51D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SCRA3</w:t>
            </w:r>
          </w:p>
        </w:tc>
        <w:tc>
          <w:tcPr>
            <w:tcW w:w="1200" w:type="dxa"/>
            <w:tcBorders>
              <w:top w:val="nil"/>
              <w:left w:val="nil"/>
              <w:bottom w:val="single" w:sz="4" w:space="0" w:color="auto"/>
              <w:right w:val="single" w:sz="4" w:space="0" w:color="auto"/>
            </w:tcBorders>
            <w:shd w:val="clear" w:color="auto" w:fill="auto"/>
            <w:noWrap/>
            <w:vAlign w:val="bottom"/>
          </w:tcPr>
          <w:p w14:paraId="5C274D85"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3E9093E2"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28A7477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346C858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SCRA+3</w:t>
            </w:r>
          </w:p>
        </w:tc>
        <w:tc>
          <w:tcPr>
            <w:tcW w:w="1200" w:type="dxa"/>
            <w:tcBorders>
              <w:top w:val="nil"/>
              <w:left w:val="nil"/>
              <w:bottom w:val="single" w:sz="4" w:space="0" w:color="auto"/>
              <w:right w:val="single" w:sz="4" w:space="0" w:color="auto"/>
            </w:tcBorders>
            <w:shd w:val="clear" w:color="auto" w:fill="auto"/>
            <w:noWrap/>
            <w:vAlign w:val="bottom"/>
          </w:tcPr>
          <w:p w14:paraId="424A7C55"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387A9C02"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B86181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725840F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SCRA-3</w:t>
            </w:r>
          </w:p>
        </w:tc>
        <w:tc>
          <w:tcPr>
            <w:tcW w:w="1200" w:type="dxa"/>
            <w:tcBorders>
              <w:top w:val="nil"/>
              <w:left w:val="nil"/>
              <w:bottom w:val="single" w:sz="4" w:space="0" w:color="auto"/>
              <w:right w:val="single" w:sz="4" w:space="0" w:color="auto"/>
            </w:tcBorders>
            <w:shd w:val="clear" w:color="auto" w:fill="auto"/>
            <w:noWrap/>
            <w:vAlign w:val="bottom"/>
          </w:tcPr>
          <w:p w14:paraId="3EC2210C"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5FAC4CE9"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52BFB99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2040A16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SCRA4</w:t>
            </w:r>
          </w:p>
        </w:tc>
        <w:tc>
          <w:tcPr>
            <w:tcW w:w="1200" w:type="dxa"/>
            <w:tcBorders>
              <w:top w:val="nil"/>
              <w:left w:val="nil"/>
              <w:bottom w:val="single" w:sz="4" w:space="0" w:color="auto"/>
              <w:right w:val="single" w:sz="4" w:space="0" w:color="auto"/>
            </w:tcBorders>
            <w:shd w:val="clear" w:color="auto" w:fill="auto"/>
            <w:noWrap/>
            <w:vAlign w:val="bottom"/>
          </w:tcPr>
          <w:p w14:paraId="6A7D3021"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33C622C7"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700F683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1A1D596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SCRA+4</w:t>
            </w:r>
          </w:p>
        </w:tc>
        <w:tc>
          <w:tcPr>
            <w:tcW w:w="1200" w:type="dxa"/>
            <w:tcBorders>
              <w:top w:val="nil"/>
              <w:left w:val="nil"/>
              <w:bottom w:val="single" w:sz="4" w:space="0" w:color="auto"/>
              <w:right w:val="single" w:sz="4" w:space="0" w:color="auto"/>
            </w:tcBorders>
            <w:shd w:val="clear" w:color="auto" w:fill="auto"/>
            <w:noWrap/>
            <w:vAlign w:val="bottom"/>
          </w:tcPr>
          <w:p w14:paraId="72FB750B"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5FAE3190"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533108D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1B2C935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SCRA-4</w:t>
            </w:r>
          </w:p>
        </w:tc>
        <w:tc>
          <w:tcPr>
            <w:tcW w:w="1200" w:type="dxa"/>
            <w:tcBorders>
              <w:top w:val="nil"/>
              <w:left w:val="nil"/>
              <w:bottom w:val="single" w:sz="4" w:space="0" w:color="auto"/>
              <w:right w:val="single" w:sz="4" w:space="0" w:color="auto"/>
            </w:tcBorders>
            <w:shd w:val="clear" w:color="auto" w:fill="auto"/>
            <w:noWrap/>
            <w:vAlign w:val="bottom"/>
          </w:tcPr>
          <w:p w14:paraId="181E5BA3"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5F0E7D6D"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8B047B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5DBD031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SCRBBB1</w:t>
            </w:r>
          </w:p>
        </w:tc>
        <w:tc>
          <w:tcPr>
            <w:tcW w:w="1200" w:type="dxa"/>
            <w:tcBorders>
              <w:top w:val="nil"/>
              <w:left w:val="nil"/>
              <w:bottom w:val="single" w:sz="4" w:space="0" w:color="auto"/>
              <w:right w:val="single" w:sz="4" w:space="0" w:color="auto"/>
            </w:tcBorders>
            <w:shd w:val="clear" w:color="auto" w:fill="auto"/>
            <w:noWrap/>
            <w:vAlign w:val="bottom"/>
          </w:tcPr>
          <w:p w14:paraId="372D4721"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776F8BAF"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9EEA08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6291446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SCRBBB+1</w:t>
            </w:r>
          </w:p>
        </w:tc>
        <w:tc>
          <w:tcPr>
            <w:tcW w:w="1200" w:type="dxa"/>
            <w:tcBorders>
              <w:top w:val="nil"/>
              <w:left w:val="nil"/>
              <w:bottom w:val="single" w:sz="4" w:space="0" w:color="auto"/>
              <w:right w:val="single" w:sz="4" w:space="0" w:color="auto"/>
            </w:tcBorders>
            <w:shd w:val="clear" w:color="auto" w:fill="auto"/>
            <w:noWrap/>
            <w:vAlign w:val="bottom"/>
          </w:tcPr>
          <w:p w14:paraId="79F99900"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4C709C2E"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0D4EADF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1E758EA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SCRBBB-1</w:t>
            </w:r>
          </w:p>
        </w:tc>
        <w:tc>
          <w:tcPr>
            <w:tcW w:w="1200" w:type="dxa"/>
            <w:tcBorders>
              <w:top w:val="nil"/>
              <w:left w:val="nil"/>
              <w:bottom w:val="single" w:sz="4" w:space="0" w:color="auto"/>
              <w:right w:val="single" w:sz="4" w:space="0" w:color="auto"/>
            </w:tcBorders>
            <w:shd w:val="clear" w:color="auto" w:fill="auto"/>
            <w:noWrap/>
            <w:vAlign w:val="bottom"/>
          </w:tcPr>
          <w:p w14:paraId="1EEEDBBD"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412E39F5"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724653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6A4C5E1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SCRBBB2</w:t>
            </w:r>
          </w:p>
        </w:tc>
        <w:tc>
          <w:tcPr>
            <w:tcW w:w="1200" w:type="dxa"/>
            <w:tcBorders>
              <w:top w:val="nil"/>
              <w:left w:val="nil"/>
              <w:bottom w:val="single" w:sz="4" w:space="0" w:color="auto"/>
              <w:right w:val="single" w:sz="4" w:space="0" w:color="auto"/>
            </w:tcBorders>
            <w:shd w:val="clear" w:color="auto" w:fill="auto"/>
            <w:noWrap/>
            <w:vAlign w:val="bottom"/>
          </w:tcPr>
          <w:p w14:paraId="0EC1F059"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06F57870"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25724B9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2CCB972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SCRBBB+2</w:t>
            </w:r>
          </w:p>
        </w:tc>
        <w:tc>
          <w:tcPr>
            <w:tcW w:w="1200" w:type="dxa"/>
            <w:tcBorders>
              <w:top w:val="nil"/>
              <w:left w:val="nil"/>
              <w:bottom w:val="single" w:sz="4" w:space="0" w:color="auto"/>
              <w:right w:val="single" w:sz="4" w:space="0" w:color="auto"/>
            </w:tcBorders>
            <w:shd w:val="clear" w:color="auto" w:fill="auto"/>
            <w:noWrap/>
            <w:vAlign w:val="bottom"/>
          </w:tcPr>
          <w:p w14:paraId="1973B50D"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47949334"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21A037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0B035DC6"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SCRBBB-2</w:t>
            </w:r>
          </w:p>
        </w:tc>
        <w:tc>
          <w:tcPr>
            <w:tcW w:w="1200" w:type="dxa"/>
            <w:tcBorders>
              <w:top w:val="nil"/>
              <w:left w:val="nil"/>
              <w:bottom w:val="single" w:sz="4" w:space="0" w:color="auto"/>
              <w:right w:val="single" w:sz="4" w:space="0" w:color="auto"/>
            </w:tcBorders>
            <w:shd w:val="clear" w:color="auto" w:fill="auto"/>
            <w:noWrap/>
            <w:vAlign w:val="bottom"/>
          </w:tcPr>
          <w:p w14:paraId="1B31263C"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4EA52900"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29E00FB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13C72FC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SCRBBB3</w:t>
            </w:r>
          </w:p>
        </w:tc>
        <w:tc>
          <w:tcPr>
            <w:tcW w:w="1200" w:type="dxa"/>
            <w:tcBorders>
              <w:top w:val="nil"/>
              <w:left w:val="nil"/>
              <w:bottom w:val="single" w:sz="4" w:space="0" w:color="auto"/>
              <w:right w:val="single" w:sz="4" w:space="0" w:color="auto"/>
            </w:tcBorders>
            <w:shd w:val="clear" w:color="auto" w:fill="auto"/>
            <w:noWrap/>
            <w:vAlign w:val="bottom"/>
          </w:tcPr>
          <w:p w14:paraId="5B7FBDE7"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47AEA5AC"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122B5E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1BA9FF2B"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SCRBBB+3</w:t>
            </w:r>
          </w:p>
        </w:tc>
        <w:tc>
          <w:tcPr>
            <w:tcW w:w="1200" w:type="dxa"/>
            <w:tcBorders>
              <w:top w:val="nil"/>
              <w:left w:val="nil"/>
              <w:bottom w:val="single" w:sz="4" w:space="0" w:color="auto"/>
              <w:right w:val="single" w:sz="4" w:space="0" w:color="auto"/>
            </w:tcBorders>
            <w:shd w:val="clear" w:color="auto" w:fill="auto"/>
            <w:noWrap/>
            <w:vAlign w:val="bottom"/>
          </w:tcPr>
          <w:p w14:paraId="63AEE5B1"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10E4CC32"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216805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04456C2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SCRBBB-3</w:t>
            </w:r>
          </w:p>
        </w:tc>
        <w:tc>
          <w:tcPr>
            <w:tcW w:w="1200" w:type="dxa"/>
            <w:tcBorders>
              <w:top w:val="nil"/>
              <w:left w:val="nil"/>
              <w:bottom w:val="single" w:sz="4" w:space="0" w:color="auto"/>
              <w:right w:val="single" w:sz="4" w:space="0" w:color="auto"/>
            </w:tcBorders>
            <w:shd w:val="clear" w:color="auto" w:fill="auto"/>
            <w:noWrap/>
            <w:vAlign w:val="bottom"/>
          </w:tcPr>
          <w:p w14:paraId="765408DC"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3588B0E0"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47A5FC6"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55B8FEF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SCRBBB4</w:t>
            </w:r>
          </w:p>
        </w:tc>
        <w:tc>
          <w:tcPr>
            <w:tcW w:w="1200" w:type="dxa"/>
            <w:tcBorders>
              <w:top w:val="nil"/>
              <w:left w:val="nil"/>
              <w:bottom w:val="single" w:sz="4" w:space="0" w:color="auto"/>
              <w:right w:val="single" w:sz="4" w:space="0" w:color="auto"/>
            </w:tcBorders>
            <w:shd w:val="clear" w:color="auto" w:fill="auto"/>
            <w:noWrap/>
            <w:vAlign w:val="bottom"/>
          </w:tcPr>
          <w:p w14:paraId="3519B02E"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70BF9F3F"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57F644E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1DBD853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SCRBBB+4</w:t>
            </w:r>
          </w:p>
        </w:tc>
        <w:tc>
          <w:tcPr>
            <w:tcW w:w="1200" w:type="dxa"/>
            <w:tcBorders>
              <w:top w:val="nil"/>
              <w:left w:val="nil"/>
              <w:bottom w:val="single" w:sz="4" w:space="0" w:color="auto"/>
              <w:right w:val="single" w:sz="4" w:space="0" w:color="auto"/>
            </w:tcBorders>
            <w:shd w:val="clear" w:color="auto" w:fill="auto"/>
            <w:noWrap/>
            <w:vAlign w:val="bottom"/>
          </w:tcPr>
          <w:p w14:paraId="0AAB82A5"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0FD2D7BB"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024D33A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66C2E8E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SCRBBB-4</w:t>
            </w:r>
          </w:p>
        </w:tc>
        <w:tc>
          <w:tcPr>
            <w:tcW w:w="1200" w:type="dxa"/>
            <w:tcBorders>
              <w:top w:val="nil"/>
              <w:left w:val="nil"/>
              <w:bottom w:val="single" w:sz="4" w:space="0" w:color="auto"/>
              <w:right w:val="single" w:sz="4" w:space="0" w:color="auto"/>
            </w:tcBorders>
            <w:shd w:val="clear" w:color="auto" w:fill="auto"/>
            <w:noWrap/>
            <w:vAlign w:val="bottom"/>
          </w:tcPr>
          <w:p w14:paraId="5E6CD276"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43718531"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26AAD2C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lastRenderedPageBreak/>
              <w:t>CF</w:t>
            </w:r>
          </w:p>
        </w:tc>
        <w:tc>
          <w:tcPr>
            <w:tcW w:w="1700" w:type="dxa"/>
            <w:tcBorders>
              <w:top w:val="nil"/>
              <w:left w:val="nil"/>
              <w:bottom w:val="single" w:sz="4" w:space="0" w:color="auto"/>
              <w:right w:val="single" w:sz="4" w:space="0" w:color="auto"/>
            </w:tcBorders>
            <w:shd w:val="clear" w:color="auto" w:fill="auto"/>
            <w:noWrap/>
            <w:vAlign w:val="bottom"/>
          </w:tcPr>
          <w:p w14:paraId="026454A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SCRBB1</w:t>
            </w:r>
          </w:p>
        </w:tc>
        <w:tc>
          <w:tcPr>
            <w:tcW w:w="1200" w:type="dxa"/>
            <w:tcBorders>
              <w:top w:val="nil"/>
              <w:left w:val="nil"/>
              <w:bottom w:val="single" w:sz="4" w:space="0" w:color="auto"/>
              <w:right w:val="single" w:sz="4" w:space="0" w:color="auto"/>
            </w:tcBorders>
            <w:shd w:val="clear" w:color="auto" w:fill="auto"/>
            <w:noWrap/>
            <w:vAlign w:val="bottom"/>
          </w:tcPr>
          <w:p w14:paraId="5E10BEB8"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442E32E8"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750F8C4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70866E9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SCRBB+1</w:t>
            </w:r>
          </w:p>
        </w:tc>
        <w:tc>
          <w:tcPr>
            <w:tcW w:w="1200" w:type="dxa"/>
            <w:tcBorders>
              <w:top w:val="nil"/>
              <w:left w:val="nil"/>
              <w:bottom w:val="single" w:sz="4" w:space="0" w:color="auto"/>
              <w:right w:val="single" w:sz="4" w:space="0" w:color="auto"/>
            </w:tcBorders>
            <w:shd w:val="clear" w:color="auto" w:fill="auto"/>
            <w:noWrap/>
            <w:vAlign w:val="bottom"/>
          </w:tcPr>
          <w:p w14:paraId="704C8F9B"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78C00E7D"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B63C30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7D3DA7B9"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SCRBB-1</w:t>
            </w:r>
          </w:p>
        </w:tc>
        <w:tc>
          <w:tcPr>
            <w:tcW w:w="1200" w:type="dxa"/>
            <w:tcBorders>
              <w:top w:val="nil"/>
              <w:left w:val="nil"/>
              <w:bottom w:val="single" w:sz="4" w:space="0" w:color="auto"/>
              <w:right w:val="single" w:sz="4" w:space="0" w:color="auto"/>
            </w:tcBorders>
            <w:shd w:val="clear" w:color="auto" w:fill="auto"/>
            <w:noWrap/>
            <w:vAlign w:val="bottom"/>
          </w:tcPr>
          <w:p w14:paraId="41586FA6"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20DAF16B"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7AF8D3C8"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36E1A1F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SCRBB2</w:t>
            </w:r>
          </w:p>
        </w:tc>
        <w:tc>
          <w:tcPr>
            <w:tcW w:w="1200" w:type="dxa"/>
            <w:tcBorders>
              <w:top w:val="nil"/>
              <w:left w:val="nil"/>
              <w:bottom w:val="single" w:sz="4" w:space="0" w:color="auto"/>
              <w:right w:val="single" w:sz="4" w:space="0" w:color="auto"/>
            </w:tcBorders>
            <w:shd w:val="clear" w:color="auto" w:fill="auto"/>
            <w:noWrap/>
            <w:vAlign w:val="bottom"/>
          </w:tcPr>
          <w:p w14:paraId="090F090D"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75B5AC08"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0A6C6A78"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7C3D33D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SCRBB+2</w:t>
            </w:r>
          </w:p>
        </w:tc>
        <w:tc>
          <w:tcPr>
            <w:tcW w:w="1200" w:type="dxa"/>
            <w:tcBorders>
              <w:top w:val="nil"/>
              <w:left w:val="nil"/>
              <w:bottom w:val="single" w:sz="4" w:space="0" w:color="auto"/>
              <w:right w:val="single" w:sz="4" w:space="0" w:color="auto"/>
            </w:tcBorders>
            <w:shd w:val="clear" w:color="auto" w:fill="auto"/>
            <w:noWrap/>
            <w:vAlign w:val="bottom"/>
          </w:tcPr>
          <w:p w14:paraId="52FAAC6D"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0932E406"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5595B85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6BCD2716"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SCRBB-2</w:t>
            </w:r>
          </w:p>
        </w:tc>
        <w:tc>
          <w:tcPr>
            <w:tcW w:w="1200" w:type="dxa"/>
            <w:tcBorders>
              <w:top w:val="nil"/>
              <w:left w:val="nil"/>
              <w:bottom w:val="single" w:sz="4" w:space="0" w:color="auto"/>
              <w:right w:val="single" w:sz="4" w:space="0" w:color="auto"/>
            </w:tcBorders>
            <w:shd w:val="clear" w:color="auto" w:fill="auto"/>
            <w:noWrap/>
            <w:vAlign w:val="bottom"/>
          </w:tcPr>
          <w:p w14:paraId="38615627"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2E3481AE"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00626318"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598049F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SCRBB3</w:t>
            </w:r>
          </w:p>
        </w:tc>
        <w:tc>
          <w:tcPr>
            <w:tcW w:w="1200" w:type="dxa"/>
            <w:tcBorders>
              <w:top w:val="nil"/>
              <w:left w:val="nil"/>
              <w:bottom w:val="single" w:sz="4" w:space="0" w:color="auto"/>
              <w:right w:val="single" w:sz="4" w:space="0" w:color="auto"/>
            </w:tcBorders>
            <w:shd w:val="clear" w:color="auto" w:fill="auto"/>
            <w:noWrap/>
            <w:vAlign w:val="bottom"/>
          </w:tcPr>
          <w:p w14:paraId="29A15B33"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1ED94CE1"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2F5FB4F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05AF6AB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SCRBB+3</w:t>
            </w:r>
          </w:p>
        </w:tc>
        <w:tc>
          <w:tcPr>
            <w:tcW w:w="1200" w:type="dxa"/>
            <w:tcBorders>
              <w:top w:val="nil"/>
              <w:left w:val="nil"/>
              <w:bottom w:val="single" w:sz="4" w:space="0" w:color="auto"/>
              <w:right w:val="single" w:sz="4" w:space="0" w:color="auto"/>
            </w:tcBorders>
            <w:shd w:val="clear" w:color="auto" w:fill="auto"/>
            <w:noWrap/>
            <w:vAlign w:val="bottom"/>
          </w:tcPr>
          <w:p w14:paraId="359E8ECE"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0370F416"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16717A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3B021E5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SCRBB-3</w:t>
            </w:r>
          </w:p>
        </w:tc>
        <w:tc>
          <w:tcPr>
            <w:tcW w:w="1200" w:type="dxa"/>
            <w:tcBorders>
              <w:top w:val="nil"/>
              <w:left w:val="nil"/>
              <w:bottom w:val="single" w:sz="4" w:space="0" w:color="auto"/>
              <w:right w:val="single" w:sz="4" w:space="0" w:color="auto"/>
            </w:tcBorders>
            <w:shd w:val="clear" w:color="auto" w:fill="auto"/>
            <w:noWrap/>
            <w:vAlign w:val="bottom"/>
          </w:tcPr>
          <w:p w14:paraId="5B52681C"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3386AC14"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F50916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70E7436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SCRBB4</w:t>
            </w:r>
          </w:p>
        </w:tc>
        <w:tc>
          <w:tcPr>
            <w:tcW w:w="1200" w:type="dxa"/>
            <w:tcBorders>
              <w:top w:val="nil"/>
              <w:left w:val="nil"/>
              <w:bottom w:val="single" w:sz="4" w:space="0" w:color="auto"/>
              <w:right w:val="single" w:sz="4" w:space="0" w:color="auto"/>
            </w:tcBorders>
            <w:shd w:val="clear" w:color="auto" w:fill="auto"/>
            <w:noWrap/>
            <w:vAlign w:val="bottom"/>
          </w:tcPr>
          <w:p w14:paraId="7312CE71"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1B8A2410"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50844BD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7E5D4E8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SCRBB+4</w:t>
            </w:r>
          </w:p>
        </w:tc>
        <w:tc>
          <w:tcPr>
            <w:tcW w:w="1200" w:type="dxa"/>
            <w:tcBorders>
              <w:top w:val="nil"/>
              <w:left w:val="nil"/>
              <w:bottom w:val="single" w:sz="4" w:space="0" w:color="auto"/>
              <w:right w:val="single" w:sz="4" w:space="0" w:color="auto"/>
            </w:tcBorders>
            <w:shd w:val="clear" w:color="auto" w:fill="auto"/>
            <w:noWrap/>
            <w:vAlign w:val="bottom"/>
          </w:tcPr>
          <w:p w14:paraId="5C9A03A1"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56979286"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D9634D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2676947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SCRBB-4</w:t>
            </w:r>
          </w:p>
        </w:tc>
        <w:tc>
          <w:tcPr>
            <w:tcW w:w="1200" w:type="dxa"/>
            <w:tcBorders>
              <w:top w:val="nil"/>
              <w:left w:val="nil"/>
              <w:bottom w:val="single" w:sz="4" w:space="0" w:color="auto"/>
              <w:right w:val="single" w:sz="4" w:space="0" w:color="auto"/>
            </w:tcBorders>
            <w:shd w:val="clear" w:color="auto" w:fill="auto"/>
            <w:noWrap/>
            <w:vAlign w:val="bottom"/>
          </w:tcPr>
          <w:p w14:paraId="2E2B84EF"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3B6AF3B6"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0FDD066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2D4AA01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SCRB1</w:t>
            </w:r>
          </w:p>
        </w:tc>
        <w:tc>
          <w:tcPr>
            <w:tcW w:w="1200" w:type="dxa"/>
            <w:tcBorders>
              <w:top w:val="nil"/>
              <w:left w:val="nil"/>
              <w:bottom w:val="single" w:sz="4" w:space="0" w:color="auto"/>
              <w:right w:val="single" w:sz="4" w:space="0" w:color="auto"/>
            </w:tcBorders>
            <w:shd w:val="clear" w:color="auto" w:fill="auto"/>
            <w:noWrap/>
            <w:vAlign w:val="bottom"/>
          </w:tcPr>
          <w:p w14:paraId="22EB6413"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25959218"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114598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54BC0DD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SCRB+1</w:t>
            </w:r>
          </w:p>
        </w:tc>
        <w:tc>
          <w:tcPr>
            <w:tcW w:w="1200" w:type="dxa"/>
            <w:tcBorders>
              <w:top w:val="nil"/>
              <w:left w:val="nil"/>
              <w:bottom w:val="single" w:sz="4" w:space="0" w:color="auto"/>
              <w:right w:val="single" w:sz="4" w:space="0" w:color="auto"/>
            </w:tcBorders>
            <w:shd w:val="clear" w:color="auto" w:fill="auto"/>
            <w:noWrap/>
            <w:vAlign w:val="bottom"/>
          </w:tcPr>
          <w:p w14:paraId="4D6B39CF"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47EF3123"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761258A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38E0699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SCRB-1</w:t>
            </w:r>
          </w:p>
        </w:tc>
        <w:tc>
          <w:tcPr>
            <w:tcW w:w="1200" w:type="dxa"/>
            <w:tcBorders>
              <w:top w:val="nil"/>
              <w:left w:val="nil"/>
              <w:bottom w:val="single" w:sz="4" w:space="0" w:color="auto"/>
              <w:right w:val="single" w:sz="4" w:space="0" w:color="auto"/>
            </w:tcBorders>
            <w:shd w:val="clear" w:color="auto" w:fill="auto"/>
            <w:noWrap/>
            <w:vAlign w:val="bottom"/>
          </w:tcPr>
          <w:p w14:paraId="143ECA9A"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42763AE0"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E3CF896"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44196969"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SCRB2</w:t>
            </w:r>
          </w:p>
        </w:tc>
        <w:tc>
          <w:tcPr>
            <w:tcW w:w="1200" w:type="dxa"/>
            <w:tcBorders>
              <w:top w:val="nil"/>
              <w:left w:val="nil"/>
              <w:bottom w:val="single" w:sz="4" w:space="0" w:color="auto"/>
              <w:right w:val="single" w:sz="4" w:space="0" w:color="auto"/>
            </w:tcBorders>
            <w:shd w:val="clear" w:color="auto" w:fill="auto"/>
            <w:noWrap/>
            <w:vAlign w:val="bottom"/>
          </w:tcPr>
          <w:p w14:paraId="1DEDAF99"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3E536686"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CBD895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1E4B23B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SCRB+2</w:t>
            </w:r>
          </w:p>
        </w:tc>
        <w:tc>
          <w:tcPr>
            <w:tcW w:w="1200" w:type="dxa"/>
            <w:tcBorders>
              <w:top w:val="nil"/>
              <w:left w:val="nil"/>
              <w:bottom w:val="single" w:sz="4" w:space="0" w:color="auto"/>
              <w:right w:val="single" w:sz="4" w:space="0" w:color="auto"/>
            </w:tcBorders>
            <w:shd w:val="clear" w:color="auto" w:fill="auto"/>
            <w:noWrap/>
            <w:vAlign w:val="bottom"/>
          </w:tcPr>
          <w:p w14:paraId="43A57A58"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098AD98A"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2090F36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73D59BC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SCRB-2</w:t>
            </w:r>
          </w:p>
        </w:tc>
        <w:tc>
          <w:tcPr>
            <w:tcW w:w="1200" w:type="dxa"/>
            <w:tcBorders>
              <w:top w:val="nil"/>
              <w:left w:val="nil"/>
              <w:bottom w:val="single" w:sz="4" w:space="0" w:color="auto"/>
              <w:right w:val="single" w:sz="4" w:space="0" w:color="auto"/>
            </w:tcBorders>
            <w:shd w:val="clear" w:color="auto" w:fill="auto"/>
            <w:noWrap/>
            <w:vAlign w:val="bottom"/>
          </w:tcPr>
          <w:p w14:paraId="64C58BA3"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146A5E12"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2EC8372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51F7EF7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SCRB3</w:t>
            </w:r>
          </w:p>
        </w:tc>
        <w:tc>
          <w:tcPr>
            <w:tcW w:w="1200" w:type="dxa"/>
            <w:tcBorders>
              <w:top w:val="nil"/>
              <w:left w:val="nil"/>
              <w:bottom w:val="single" w:sz="4" w:space="0" w:color="auto"/>
              <w:right w:val="single" w:sz="4" w:space="0" w:color="auto"/>
            </w:tcBorders>
            <w:shd w:val="clear" w:color="auto" w:fill="auto"/>
            <w:noWrap/>
            <w:vAlign w:val="bottom"/>
          </w:tcPr>
          <w:p w14:paraId="2FA97E98"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50A486AA"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FA78BA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69A4E7C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SCRB+3</w:t>
            </w:r>
          </w:p>
        </w:tc>
        <w:tc>
          <w:tcPr>
            <w:tcW w:w="1200" w:type="dxa"/>
            <w:tcBorders>
              <w:top w:val="nil"/>
              <w:left w:val="nil"/>
              <w:bottom w:val="single" w:sz="4" w:space="0" w:color="auto"/>
              <w:right w:val="single" w:sz="4" w:space="0" w:color="auto"/>
            </w:tcBorders>
            <w:shd w:val="clear" w:color="auto" w:fill="auto"/>
            <w:noWrap/>
            <w:vAlign w:val="bottom"/>
          </w:tcPr>
          <w:p w14:paraId="765C5E8F"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48E1D565"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52CF053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6B07160B"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SCRB-3</w:t>
            </w:r>
          </w:p>
        </w:tc>
        <w:tc>
          <w:tcPr>
            <w:tcW w:w="1200" w:type="dxa"/>
            <w:tcBorders>
              <w:top w:val="nil"/>
              <w:left w:val="nil"/>
              <w:bottom w:val="single" w:sz="4" w:space="0" w:color="auto"/>
              <w:right w:val="single" w:sz="4" w:space="0" w:color="auto"/>
            </w:tcBorders>
            <w:shd w:val="clear" w:color="auto" w:fill="auto"/>
            <w:noWrap/>
            <w:vAlign w:val="bottom"/>
          </w:tcPr>
          <w:p w14:paraId="09E59DC2"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6D7AC9C8"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AC46D3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7C9DC10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SCRB4</w:t>
            </w:r>
          </w:p>
        </w:tc>
        <w:tc>
          <w:tcPr>
            <w:tcW w:w="1200" w:type="dxa"/>
            <w:tcBorders>
              <w:top w:val="nil"/>
              <w:left w:val="nil"/>
              <w:bottom w:val="single" w:sz="4" w:space="0" w:color="auto"/>
              <w:right w:val="single" w:sz="4" w:space="0" w:color="auto"/>
            </w:tcBorders>
            <w:shd w:val="clear" w:color="auto" w:fill="auto"/>
            <w:noWrap/>
            <w:vAlign w:val="bottom"/>
          </w:tcPr>
          <w:p w14:paraId="4B03D7CE"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62838128"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A9BF698"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6C4FDF49"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SCRB+4</w:t>
            </w:r>
          </w:p>
        </w:tc>
        <w:tc>
          <w:tcPr>
            <w:tcW w:w="1200" w:type="dxa"/>
            <w:tcBorders>
              <w:top w:val="nil"/>
              <w:left w:val="nil"/>
              <w:bottom w:val="single" w:sz="4" w:space="0" w:color="auto"/>
              <w:right w:val="single" w:sz="4" w:space="0" w:color="auto"/>
            </w:tcBorders>
            <w:shd w:val="clear" w:color="auto" w:fill="auto"/>
            <w:noWrap/>
            <w:vAlign w:val="bottom"/>
          </w:tcPr>
          <w:p w14:paraId="4F35EAF4"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688D8DF5"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69FED8A9"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70CAB24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SCRB-4</w:t>
            </w:r>
          </w:p>
        </w:tc>
        <w:tc>
          <w:tcPr>
            <w:tcW w:w="1200" w:type="dxa"/>
            <w:tcBorders>
              <w:top w:val="nil"/>
              <w:left w:val="nil"/>
              <w:bottom w:val="single" w:sz="4" w:space="0" w:color="auto"/>
              <w:right w:val="single" w:sz="4" w:space="0" w:color="auto"/>
            </w:tcBorders>
            <w:shd w:val="clear" w:color="auto" w:fill="auto"/>
            <w:noWrap/>
            <w:vAlign w:val="bottom"/>
          </w:tcPr>
          <w:p w14:paraId="2B25E9F8"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262485FB"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98BD90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2512BAE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SCRC1</w:t>
            </w:r>
          </w:p>
        </w:tc>
        <w:tc>
          <w:tcPr>
            <w:tcW w:w="1200" w:type="dxa"/>
            <w:tcBorders>
              <w:top w:val="nil"/>
              <w:left w:val="nil"/>
              <w:bottom w:val="single" w:sz="4" w:space="0" w:color="auto"/>
              <w:right w:val="single" w:sz="4" w:space="0" w:color="auto"/>
            </w:tcBorders>
            <w:shd w:val="clear" w:color="auto" w:fill="auto"/>
            <w:noWrap/>
            <w:vAlign w:val="bottom"/>
          </w:tcPr>
          <w:p w14:paraId="5A987745"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1F1F8384"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6234C7F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lastRenderedPageBreak/>
              <w:t>CF</w:t>
            </w:r>
          </w:p>
        </w:tc>
        <w:tc>
          <w:tcPr>
            <w:tcW w:w="1700" w:type="dxa"/>
            <w:tcBorders>
              <w:top w:val="nil"/>
              <w:left w:val="nil"/>
              <w:bottom w:val="single" w:sz="4" w:space="0" w:color="auto"/>
              <w:right w:val="single" w:sz="4" w:space="0" w:color="auto"/>
            </w:tcBorders>
            <w:shd w:val="clear" w:color="auto" w:fill="auto"/>
            <w:noWrap/>
            <w:vAlign w:val="bottom"/>
          </w:tcPr>
          <w:p w14:paraId="1DE77FF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SCRC+1</w:t>
            </w:r>
          </w:p>
        </w:tc>
        <w:tc>
          <w:tcPr>
            <w:tcW w:w="1200" w:type="dxa"/>
            <w:tcBorders>
              <w:top w:val="nil"/>
              <w:left w:val="nil"/>
              <w:bottom w:val="single" w:sz="4" w:space="0" w:color="auto"/>
              <w:right w:val="single" w:sz="4" w:space="0" w:color="auto"/>
            </w:tcBorders>
            <w:shd w:val="clear" w:color="auto" w:fill="auto"/>
            <w:noWrap/>
            <w:vAlign w:val="bottom"/>
          </w:tcPr>
          <w:p w14:paraId="55259DB1"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5FEEC2F9"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7052E3B"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3CCB47A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SCRC-1</w:t>
            </w:r>
          </w:p>
        </w:tc>
        <w:tc>
          <w:tcPr>
            <w:tcW w:w="1200" w:type="dxa"/>
            <w:tcBorders>
              <w:top w:val="nil"/>
              <w:left w:val="nil"/>
              <w:bottom w:val="single" w:sz="4" w:space="0" w:color="auto"/>
              <w:right w:val="single" w:sz="4" w:space="0" w:color="auto"/>
            </w:tcBorders>
            <w:shd w:val="clear" w:color="auto" w:fill="auto"/>
            <w:noWrap/>
            <w:vAlign w:val="bottom"/>
          </w:tcPr>
          <w:p w14:paraId="5D88B0AD"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6AC23CE6"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65BABA66"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478DC32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SCRC2</w:t>
            </w:r>
          </w:p>
        </w:tc>
        <w:tc>
          <w:tcPr>
            <w:tcW w:w="1200" w:type="dxa"/>
            <w:tcBorders>
              <w:top w:val="nil"/>
              <w:left w:val="nil"/>
              <w:bottom w:val="single" w:sz="4" w:space="0" w:color="auto"/>
              <w:right w:val="single" w:sz="4" w:space="0" w:color="auto"/>
            </w:tcBorders>
            <w:shd w:val="clear" w:color="auto" w:fill="auto"/>
            <w:noWrap/>
            <w:vAlign w:val="bottom"/>
          </w:tcPr>
          <w:p w14:paraId="2483AE4B"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1C035FF6"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8A73299"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014CF8C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SCRC+2</w:t>
            </w:r>
          </w:p>
        </w:tc>
        <w:tc>
          <w:tcPr>
            <w:tcW w:w="1200" w:type="dxa"/>
            <w:tcBorders>
              <w:top w:val="nil"/>
              <w:left w:val="nil"/>
              <w:bottom w:val="single" w:sz="4" w:space="0" w:color="auto"/>
              <w:right w:val="single" w:sz="4" w:space="0" w:color="auto"/>
            </w:tcBorders>
            <w:shd w:val="clear" w:color="auto" w:fill="auto"/>
            <w:noWrap/>
            <w:vAlign w:val="bottom"/>
          </w:tcPr>
          <w:p w14:paraId="00F0413D"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675B95AF"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885121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3413732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SCRC-2</w:t>
            </w:r>
          </w:p>
        </w:tc>
        <w:tc>
          <w:tcPr>
            <w:tcW w:w="1200" w:type="dxa"/>
            <w:tcBorders>
              <w:top w:val="nil"/>
              <w:left w:val="nil"/>
              <w:bottom w:val="single" w:sz="4" w:space="0" w:color="auto"/>
              <w:right w:val="single" w:sz="4" w:space="0" w:color="auto"/>
            </w:tcBorders>
            <w:shd w:val="clear" w:color="auto" w:fill="auto"/>
            <w:noWrap/>
            <w:vAlign w:val="bottom"/>
          </w:tcPr>
          <w:p w14:paraId="693668B3"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7FF4858E"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F8A41A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3606614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SCRC3</w:t>
            </w:r>
          </w:p>
        </w:tc>
        <w:tc>
          <w:tcPr>
            <w:tcW w:w="1200" w:type="dxa"/>
            <w:tcBorders>
              <w:top w:val="nil"/>
              <w:left w:val="nil"/>
              <w:bottom w:val="single" w:sz="4" w:space="0" w:color="auto"/>
              <w:right w:val="single" w:sz="4" w:space="0" w:color="auto"/>
            </w:tcBorders>
            <w:shd w:val="clear" w:color="auto" w:fill="auto"/>
            <w:noWrap/>
            <w:vAlign w:val="bottom"/>
          </w:tcPr>
          <w:p w14:paraId="2DCF2CC0"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4B49BF7D"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62B4A78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478C959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SCRC+3</w:t>
            </w:r>
          </w:p>
        </w:tc>
        <w:tc>
          <w:tcPr>
            <w:tcW w:w="1200" w:type="dxa"/>
            <w:tcBorders>
              <w:top w:val="nil"/>
              <w:left w:val="nil"/>
              <w:bottom w:val="single" w:sz="4" w:space="0" w:color="auto"/>
              <w:right w:val="single" w:sz="4" w:space="0" w:color="auto"/>
            </w:tcBorders>
            <w:shd w:val="clear" w:color="auto" w:fill="auto"/>
            <w:noWrap/>
            <w:vAlign w:val="bottom"/>
          </w:tcPr>
          <w:p w14:paraId="775321EF"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33436E08"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67440D6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38C21C7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SCRC-3</w:t>
            </w:r>
          </w:p>
        </w:tc>
        <w:tc>
          <w:tcPr>
            <w:tcW w:w="1200" w:type="dxa"/>
            <w:tcBorders>
              <w:top w:val="nil"/>
              <w:left w:val="nil"/>
              <w:bottom w:val="single" w:sz="4" w:space="0" w:color="auto"/>
              <w:right w:val="single" w:sz="4" w:space="0" w:color="auto"/>
            </w:tcBorders>
            <w:shd w:val="clear" w:color="auto" w:fill="auto"/>
            <w:noWrap/>
            <w:vAlign w:val="bottom"/>
          </w:tcPr>
          <w:p w14:paraId="09CA5C4B"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5B63C6F8"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CE0F90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1DBD7BE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SCRC4</w:t>
            </w:r>
          </w:p>
        </w:tc>
        <w:tc>
          <w:tcPr>
            <w:tcW w:w="1200" w:type="dxa"/>
            <w:tcBorders>
              <w:top w:val="nil"/>
              <w:left w:val="nil"/>
              <w:bottom w:val="single" w:sz="4" w:space="0" w:color="auto"/>
              <w:right w:val="single" w:sz="4" w:space="0" w:color="auto"/>
            </w:tcBorders>
            <w:shd w:val="clear" w:color="auto" w:fill="auto"/>
            <w:noWrap/>
            <w:vAlign w:val="bottom"/>
          </w:tcPr>
          <w:p w14:paraId="0945F20E"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20C88813"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DD507A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1093C9F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SCRC+4</w:t>
            </w:r>
          </w:p>
        </w:tc>
        <w:tc>
          <w:tcPr>
            <w:tcW w:w="1200" w:type="dxa"/>
            <w:tcBorders>
              <w:top w:val="nil"/>
              <w:left w:val="nil"/>
              <w:bottom w:val="single" w:sz="4" w:space="0" w:color="auto"/>
              <w:right w:val="single" w:sz="4" w:space="0" w:color="auto"/>
            </w:tcBorders>
            <w:shd w:val="clear" w:color="auto" w:fill="auto"/>
            <w:noWrap/>
            <w:vAlign w:val="bottom"/>
          </w:tcPr>
          <w:p w14:paraId="10B8E8D2"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4952AAB6"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818F4D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00753E2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SCRC-4</w:t>
            </w:r>
          </w:p>
        </w:tc>
        <w:tc>
          <w:tcPr>
            <w:tcW w:w="1200" w:type="dxa"/>
            <w:tcBorders>
              <w:top w:val="nil"/>
              <w:left w:val="nil"/>
              <w:bottom w:val="single" w:sz="4" w:space="0" w:color="auto"/>
              <w:right w:val="single" w:sz="4" w:space="0" w:color="auto"/>
            </w:tcBorders>
            <w:shd w:val="clear" w:color="auto" w:fill="auto"/>
            <w:noWrap/>
            <w:vAlign w:val="bottom"/>
          </w:tcPr>
          <w:p w14:paraId="2CDD8561"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AE2C2E" w:rsidRPr="00997862" w14:paraId="64A981F8" w14:textId="77777777" w:rsidTr="00AE2C2E">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036BF09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nil"/>
              <w:left w:val="nil"/>
              <w:bottom w:val="single" w:sz="4" w:space="0" w:color="auto"/>
              <w:right w:val="single" w:sz="4" w:space="0" w:color="auto"/>
            </w:tcBorders>
            <w:shd w:val="clear" w:color="auto" w:fill="auto"/>
            <w:noWrap/>
            <w:vAlign w:val="bottom"/>
          </w:tcPr>
          <w:p w14:paraId="5EFA3C6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SCRD</w:t>
            </w:r>
          </w:p>
        </w:tc>
        <w:tc>
          <w:tcPr>
            <w:tcW w:w="1200" w:type="dxa"/>
            <w:tcBorders>
              <w:top w:val="nil"/>
              <w:left w:val="nil"/>
              <w:bottom w:val="single" w:sz="4" w:space="0" w:color="auto"/>
              <w:right w:val="single" w:sz="4" w:space="0" w:color="auto"/>
            </w:tcBorders>
            <w:shd w:val="clear" w:color="auto" w:fill="auto"/>
            <w:noWrap/>
            <w:vAlign w:val="bottom"/>
          </w:tcPr>
          <w:p w14:paraId="40ED24CC" w14:textId="77777777" w:rsidR="00AE2C2E" w:rsidRPr="00AE2C2E" w:rsidRDefault="00AE2C2E" w:rsidP="00AE2C2E">
            <w:pPr>
              <w:jc w:val="center"/>
              <w:rPr>
                <w:rFonts w:ascii="Cambria" w:hAnsi="Cambria" w:cs="Arial"/>
                <w:sz w:val="22"/>
                <w:lang w:val="es-CR" w:eastAsia="es-CR"/>
              </w:rPr>
            </w:pPr>
            <w:r w:rsidRPr="006A13BB">
              <w:rPr>
                <w:rFonts w:ascii="Cambria" w:hAnsi="Cambria" w:cs="Arial"/>
                <w:sz w:val="22"/>
                <w:lang w:val="es-CR" w:eastAsia="es-CR"/>
              </w:rPr>
              <w:t>LP</w:t>
            </w:r>
          </w:p>
        </w:tc>
      </w:tr>
      <w:tr w:rsidR="0056519C" w:rsidRPr="00997862" w14:paraId="7407400B"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5EBFB75" w14:textId="77777777" w:rsidR="0056519C" w:rsidRPr="00340B07" w:rsidRDefault="0056519C" w:rsidP="00E00FF3">
            <w:pPr>
              <w:jc w:val="center"/>
              <w:rPr>
                <w:rFonts w:ascii="Cambria" w:hAnsi="Cambria" w:cs="Arial"/>
                <w:sz w:val="22"/>
                <w:lang w:val="es-CR" w:eastAsia="es-CR"/>
              </w:rPr>
            </w:pPr>
            <w:r w:rsidRPr="00340B07">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591A94B7" w14:textId="77777777" w:rsidR="0056519C" w:rsidRPr="00340B07" w:rsidRDefault="0056519C" w:rsidP="00E00FF3">
            <w:pPr>
              <w:jc w:val="center"/>
              <w:rPr>
                <w:rFonts w:ascii="Cambria" w:hAnsi="Cambria" w:cs="Arial"/>
                <w:sz w:val="22"/>
                <w:lang w:val="es-CR" w:eastAsia="es-CR"/>
              </w:rPr>
            </w:pPr>
            <w:r w:rsidRPr="00340B07">
              <w:rPr>
                <w:rFonts w:ascii="Cambria" w:hAnsi="Cambria" w:cs="Arial"/>
                <w:sz w:val="22"/>
                <w:lang w:val="es-CR" w:eastAsia="es-CR"/>
              </w:rPr>
              <w:t xml:space="preserve">AAA+ </w:t>
            </w:r>
          </w:p>
        </w:tc>
        <w:tc>
          <w:tcPr>
            <w:tcW w:w="1200" w:type="dxa"/>
            <w:tcBorders>
              <w:top w:val="nil"/>
              <w:left w:val="nil"/>
              <w:bottom w:val="single" w:sz="4" w:space="0" w:color="auto"/>
              <w:right w:val="single" w:sz="4" w:space="0" w:color="auto"/>
            </w:tcBorders>
            <w:shd w:val="clear" w:color="auto" w:fill="auto"/>
            <w:noWrap/>
            <w:vAlign w:val="bottom"/>
            <w:hideMark/>
          </w:tcPr>
          <w:p w14:paraId="6BC808D2" w14:textId="77777777" w:rsidR="0056519C" w:rsidRPr="00340B07" w:rsidRDefault="0056519C" w:rsidP="00E00FF3">
            <w:pPr>
              <w:jc w:val="center"/>
              <w:rPr>
                <w:rFonts w:ascii="Cambria" w:hAnsi="Cambria" w:cs="Arial"/>
                <w:sz w:val="22"/>
                <w:lang w:val="es-CR" w:eastAsia="es-CR"/>
              </w:rPr>
            </w:pPr>
            <w:r w:rsidRPr="00340B07">
              <w:rPr>
                <w:rFonts w:ascii="Cambria" w:hAnsi="Cambria" w:cs="Arial"/>
                <w:sz w:val="22"/>
                <w:lang w:val="es-CR" w:eastAsia="es-CR"/>
              </w:rPr>
              <w:t>LP</w:t>
            </w:r>
          </w:p>
        </w:tc>
      </w:tr>
      <w:tr w:rsidR="0056519C" w:rsidRPr="00997862" w14:paraId="2FBF8B1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530EB98"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50CAFAF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AAA</w:t>
            </w:r>
          </w:p>
        </w:tc>
        <w:tc>
          <w:tcPr>
            <w:tcW w:w="1200" w:type="dxa"/>
            <w:tcBorders>
              <w:top w:val="nil"/>
              <w:left w:val="nil"/>
              <w:bottom w:val="single" w:sz="4" w:space="0" w:color="auto"/>
              <w:right w:val="single" w:sz="4" w:space="0" w:color="auto"/>
            </w:tcBorders>
            <w:shd w:val="clear" w:color="auto" w:fill="auto"/>
            <w:noWrap/>
            <w:vAlign w:val="bottom"/>
            <w:hideMark/>
          </w:tcPr>
          <w:p w14:paraId="160A99E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49FA2F5B"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247A61A"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71BC2ED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AAA-</w:t>
            </w:r>
          </w:p>
        </w:tc>
        <w:tc>
          <w:tcPr>
            <w:tcW w:w="1200" w:type="dxa"/>
            <w:tcBorders>
              <w:top w:val="nil"/>
              <w:left w:val="nil"/>
              <w:bottom w:val="single" w:sz="4" w:space="0" w:color="auto"/>
              <w:right w:val="single" w:sz="4" w:space="0" w:color="auto"/>
            </w:tcBorders>
            <w:shd w:val="clear" w:color="auto" w:fill="auto"/>
            <w:noWrap/>
            <w:vAlign w:val="bottom"/>
            <w:hideMark/>
          </w:tcPr>
          <w:p w14:paraId="5B5E4141"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167A9850"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DF7A09C"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3FD93F6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 xml:space="preserve">AA+ </w:t>
            </w:r>
          </w:p>
        </w:tc>
        <w:tc>
          <w:tcPr>
            <w:tcW w:w="1200" w:type="dxa"/>
            <w:tcBorders>
              <w:top w:val="nil"/>
              <w:left w:val="nil"/>
              <w:bottom w:val="single" w:sz="4" w:space="0" w:color="auto"/>
              <w:right w:val="single" w:sz="4" w:space="0" w:color="auto"/>
            </w:tcBorders>
            <w:shd w:val="clear" w:color="auto" w:fill="auto"/>
            <w:noWrap/>
            <w:vAlign w:val="bottom"/>
            <w:hideMark/>
          </w:tcPr>
          <w:p w14:paraId="0C61941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605176FE"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831EEC1"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2EA15D1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 xml:space="preserve">AA </w:t>
            </w:r>
          </w:p>
        </w:tc>
        <w:tc>
          <w:tcPr>
            <w:tcW w:w="1200" w:type="dxa"/>
            <w:tcBorders>
              <w:top w:val="nil"/>
              <w:left w:val="nil"/>
              <w:bottom w:val="single" w:sz="4" w:space="0" w:color="auto"/>
              <w:right w:val="single" w:sz="4" w:space="0" w:color="auto"/>
            </w:tcBorders>
            <w:shd w:val="clear" w:color="auto" w:fill="auto"/>
            <w:noWrap/>
            <w:vAlign w:val="bottom"/>
            <w:hideMark/>
          </w:tcPr>
          <w:p w14:paraId="7F7C583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1A462A41"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04EEAE1"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5E95963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2BB001EA"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6010F71A"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0CFB497"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0B4FC87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0EC96AC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6AF779C1"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5E498DC"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2DC8DF6E"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 xml:space="preserve">A </w:t>
            </w:r>
          </w:p>
        </w:tc>
        <w:tc>
          <w:tcPr>
            <w:tcW w:w="1200" w:type="dxa"/>
            <w:tcBorders>
              <w:top w:val="nil"/>
              <w:left w:val="nil"/>
              <w:bottom w:val="single" w:sz="4" w:space="0" w:color="auto"/>
              <w:right w:val="single" w:sz="4" w:space="0" w:color="auto"/>
            </w:tcBorders>
            <w:shd w:val="clear" w:color="auto" w:fill="auto"/>
            <w:noWrap/>
            <w:vAlign w:val="bottom"/>
            <w:hideMark/>
          </w:tcPr>
          <w:p w14:paraId="0E30389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3C2CBEE9"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306C1D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2547687E"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3F80684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1FE5B481"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BA4D20E"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1D1B1BA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3400DB31"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302046D0"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A4A7A3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263EDF5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550B5DF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424DE051"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14965FD"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57DA7F3D"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 xml:space="preserve">BBB- </w:t>
            </w:r>
          </w:p>
        </w:tc>
        <w:tc>
          <w:tcPr>
            <w:tcW w:w="1200" w:type="dxa"/>
            <w:tcBorders>
              <w:top w:val="nil"/>
              <w:left w:val="nil"/>
              <w:bottom w:val="single" w:sz="4" w:space="0" w:color="auto"/>
              <w:right w:val="single" w:sz="4" w:space="0" w:color="auto"/>
            </w:tcBorders>
            <w:shd w:val="clear" w:color="auto" w:fill="auto"/>
            <w:noWrap/>
            <w:vAlign w:val="bottom"/>
            <w:hideMark/>
          </w:tcPr>
          <w:p w14:paraId="7450295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3969D4D3"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0A35FD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569F86FA"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410A0B8C"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0F33C773"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C1669C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lastRenderedPageBreak/>
              <w:t>FU</w:t>
            </w:r>
          </w:p>
        </w:tc>
        <w:tc>
          <w:tcPr>
            <w:tcW w:w="1700" w:type="dxa"/>
            <w:tcBorders>
              <w:top w:val="nil"/>
              <w:left w:val="nil"/>
              <w:bottom w:val="single" w:sz="4" w:space="0" w:color="auto"/>
              <w:right w:val="single" w:sz="4" w:space="0" w:color="auto"/>
            </w:tcBorders>
            <w:shd w:val="clear" w:color="auto" w:fill="auto"/>
            <w:noWrap/>
            <w:vAlign w:val="bottom"/>
            <w:hideMark/>
          </w:tcPr>
          <w:p w14:paraId="72E41FC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34A3E92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0E853E5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077313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07A6D0F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 xml:space="preserve">BB- </w:t>
            </w:r>
          </w:p>
        </w:tc>
        <w:tc>
          <w:tcPr>
            <w:tcW w:w="1200" w:type="dxa"/>
            <w:tcBorders>
              <w:top w:val="nil"/>
              <w:left w:val="nil"/>
              <w:bottom w:val="single" w:sz="4" w:space="0" w:color="auto"/>
              <w:right w:val="single" w:sz="4" w:space="0" w:color="auto"/>
            </w:tcBorders>
            <w:shd w:val="clear" w:color="auto" w:fill="auto"/>
            <w:noWrap/>
            <w:vAlign w:val="bottom"/>
            <w:hideMark/>
          </w:tcPr>
          <w:p w14:paraId="25AA3A2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4DC9480B"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8B5391E"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4B5CFF8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49C2B5E7"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08DD525C"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DDDA1C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7A93B8E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1028D0C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44F44530"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DAD498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6BEA52B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17737FA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1E2C9C9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A0F2C6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6326A5A8"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 xml:space="preserve">C+ </w:t>
            </w:r>
          </w:p>
        </w:tc>
        <w:tc>
          <w:tcPr>
            <w:tcW w:w="1200" w:type="dxa"/>
            <w:tcBorders>
              <w:top w:val="nil"/>
              <w:left w:val="nil"/>
              <w:bottom w:val="single" w:sz="4" w:space="0" w:color="auto"/>
              <w:right w:val="single" w:sz="4" w:space="0" w:color="auto"/>
            </w:tcBorders>
            <w:shd w:val="clear" w:color="auto" w:fill="auto"/>
            <w:noWrap/>
            <w:vAlign w:val="bottom"/>
            <w:hideMark/>
          </w:tcPr>
          <w:p w14:paraId="5CAE1A1C"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4391A2B3"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07FD5FF"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3341779F"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 xml:space="preserve">C </w:t>
            </w:r>
          </w:p>
        </w:tc>
        <w:tc>
          <w:tcPr>
            <w:tcW w:w="1200" w:type="dxa"/>
            <w:tcBorders>
              <w:top w:val="nil"/>
              <w:left w:val="nil"/>
              <w:bottom w:val="single" w:sz="4" w:space="0" w:color="auto"/>
              <w:right w:val="single" w:sz="4" w:space="0" w:color="auto"/>
            </w:tcBorders>
            <w:shd w:val="clear" w:color="auto" w:fill="auto"/>
            <w:noWrap/>
            <w:vAlign w:val="bottom"/>
            <w:hideMark/>
          </w:tcPr>
          <w:p w14:paraId="7196DC6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75BE1A0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51B73AF"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FU</w:t>
            </w:r>
          </w:p>
        </w:tc>
        <w:tc>
          <w:tcPr>
            <w:tcW w:w="1700" w:type="dxa"/>
            <w:tcBorders>
              <w:top w:val="nil"/>
              <w:left w:val="nil"/>
              <w:bottom w:val="single" w:sz="4" w:space="0" w:color="auto"/>
              <w:right w:val="single" w:sz="4" w:space="0" w:color="auto"/>
            </w:tcBorders>
            <w:shd w:val="clear" w:color="auto" w:fill="auto"/>
            <w:noWrap/>
            <w:vAlign w:val="bottom"/>
            <w:hideMark/>
          </w:tcPr>
          <w:p w14:paraId="4931E56D"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 xml:space="preserve">C- </w:t>
            </w:r>
          </w:p>
        </w:tc>
        <w:tc>
          <w:tcPr>
            <w:tcW w:w="1200" w:type="dxa"/>
            <w:tcBorders>
              <w:top w:val="nil"/>
              <w:left w:val="nil"/>
              <w:bottom w:val="single" w:sz="4" w:space="0" w:color="auto"/>
              <w:right w:val="single" w:sz="4" w:space="0" w:color="auto"/>
            </w:tcBorders>
            <w:shd w:val="clear" w:color="auto" w:fill="auto"/>
            <w:noWrap/>
            <w:vAlign w:val="bottom"/>
            <w:hideMark/>
          </w:tcPr>
          <w:p w14:paraId="1A3B732C"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5F6A3D31"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8F95D7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3183F08E"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AAA</w:t>
            </w:r>
          </w:p>
        </w:tc>
        <w:tc>
          <w:tcPr>
            <w:tcW w:w="1200" w:type="dxa"/>
            <w:tcBorders>
              <w:top w:val="nil"/>
              <w:left w:val="nil"/>
              <w:bottom w:val="single" w:sz="4" w:space="0" w:color="auto"/>
              <w:right w:val="single" w:sz="4" w:space="0" w:color="auto"/>
            </w:tcBorders>
            <w:shd w:val="clear" w:color="auto" w:fill="auto"/>
            <w:noWrap/>
            <w:vAlign w:val="bottom"/>
            <w:hideMark/>
          </w:tcPr>
          <w:p w14:paraId="2DB04C4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26E95A5F"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9BA6A01"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4F815CBD"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 xml:space="preserve">AA+ </w:t>
            </w:r>
          </w:p>
        </w:tc>
        <w:tc>
          <w:tcPr>
            <w:tcW w:w="1200" w:type="dxa"/>
            <w:tcBorders>
              <w:top w:val="nil"/>
              <w:left w:val="nil"/>
              <w:bottom w:val="single" w:sz="4" w:space="0" w:color="auto"/>
              <w:right w:val="single" w:sz="4" w:space="0" w:color="auto"/>
            </w:tcBorders>
            <w:shd w:val="clear" w:color="auto" w:fill="auto"/>
            <w:noWrap/>
            <w:vAlign w:val="bottom"/>
            <w:hideMark/>
          </w:tcPr>
          <w:p w14:paraId="30CF973A"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59BFB23E"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13CC13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72CDE2A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 xml:space="preserve">AA </w:t>
            </w:r>
          </w:p>
        </w:tc>
        <w:tc>
          <w:tcPr>
            <w:tcW w:w="1200" w:type="dxa"/>
            <w:tcBorders>
              <w:top w:val="nil"/>
              <w:left w:val="nil"/>
              <w:bottom w:val="single" w:sz="4" w:space="0" w:color="auto"/>
              <w:right w:val="single" w:sz="4" w:space="0" w:color="auto"/>
            </w:tcBorders>
            <w:shd w:val="clear" w:color="auto" w:fill="auto"/>
            <w:noWrap/>
            <w:vAlign w:val="bottom"/>
            <w:hideMark/>
          </w:tcPr>
          <w:p w14:paraId="5F7D01EC"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5F30E5D5"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A25E9DD"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0B8987FF"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36330AC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28B494B0"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1EDF40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50B837C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46403817"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7D105435"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2B8DE9C"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7940C2C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447CA69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69181F0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67B7587"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7958BB0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5C0C90B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3CE6B234"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D6B675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7C689B51"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541B786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74264FCB"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94F43DD"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70EB605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10DC72A1"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6266600A"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CD01F9F"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575A00C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 xml:space="preserve">BBB- </w:t>
            </w:r>
          </w:p>
        </w:tc>
        <w:tc>
          <w:tcPr>
            <w:tcW w:w="1200" w:type="dxa"/>
            <w:tcBorders>
              <w:top w:val="nil"/>
              <w:left w:val="nil"/>
              <w:bottom w:val="single" w:sz="4" w:space="0" w:color="auto"/>
              <w:right w:val="single" w:sz="4" w:space="0" w:color="auto"/>
            </w:tcBorders>
            <w:shd w:val="clear" w:color="auto" w:fill="auto"/>
            <w:noWrap/>
            <w:vAlign w:val="bottom"/>
            <w:hideMark/>
          </w:tcPr>
          <w:p w14:paraId="32DCF9C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21030B8E"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C7F544D"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0BD1BA5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07E616BD"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38880DCE"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CDF179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65989687"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29D3AC5C"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5585C47F"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6865D2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7BB02EF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 xml:space="preserve">BB- </w:t>
            </w:r>
          </w:p>
        </w:tc>
        <w:tc>
          <w:tcPr>
            <w:tcW w:w="1200" w:type="dxa"/>
            <w:tcBorders>
              <w:top w:val="nil"/>
              <w:left w:val="nil"/>
              <w:bottom w:val="single" w:sz="4" w:space="0" w:color="auto"/>
              <w:right w:val="single" w:sz="4" w:space="0" w:color="auto"/>
            </w:tcBorders>
            <w:shd w:val="clear" w:color="auto" w:fill="auto"/>
            <w:noWrap/>
            <w:vAlign w:val="bottom"/>
            <w:hideMark/>
          </w:tcPr>
          <w:p w14:paraId="310630AA"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2B65A60A"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7D014B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54B70BB1"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0D48580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3FC2851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59F888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0445740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77818B1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12538B00"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478ADF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44B73BDE"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44808AA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590ECF4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A08352D"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17ECBF57"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CCC</w:t>
            </w:r>
          </w:p>
        </w:tc>
        <w:tc>
          <w:tcPr>
            <w:tcW w:w="1200" w:type="dxa"/>
            <w:tcBorders>
              <w:top w:val="nil"/>
              <w:left w:val="nil"/>
              <w:bottom w:val="single" w:sz="4" w:space="0" w:color="auto"/>
              <w:right w:val="single" w:sz="4" w:space="0" w:color="auto"/>
            </w:tcBorders>
            <w:shd w:val="clear" w:color="auto" w:fill="auto"/>
            <w:noWrap/>
            <w:vAlign w:val="bottom"/>
            <w:hideMark/>
          </w:tcPr>
          <w:p w14:paraId="707524B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296448A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832E39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lastRenderedPageBreak/>
              <w:t>PA</w:t>
            </w:r>
          </w:p>
        </w:tc>
        <w:tc>
          <w:tcPr>
            <w:tcW w:w="1700" w:type="dxa"/>
            <w:tcBorders>
              <w:top w:val="nil"/>
              <w:left w:val="nil"/>
              <w:bottom w:val="single" w:sz="4" w:space="0" w:color="auto"/>
              <w:right w:val="single" w:sz="4" w:space="0" w:color="auto"/>
            </w:tcBorders>
            <w:shd w:val="clear" w:color="auto" w:fill="auto"/>
            <w:noWrap/>
            <w:vAlign w:val="bottom"/>
            <w:hideMark/>
          </w:tcPr>
          <w:p w14:paraId="4351B09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DD</w:t>
            </w:r>
          </w:p>
        </w:tc>
        <w:tc>
          <w:tcPr>
            <w:tcW w:w="1200" w:type="dxa"/>
            <w:tcBorders>
              <w:top w:val="nil"/>
              <w:left w:val="nil"/>
              <w:bottom w:val="single" w:sz="4" w:space="0" w:color="auto"/>
              <w:right w:val="single" w:sz="4" w:space="0" w:color="auto"/>
            </w:tcBorders>
            <w:shd w:val="clear" w:color="auto" w:fill="auto"/>
            <w:noWrap/>
            <w:vAlign w:val="bottom"/>
            <w:hideMark/>
          </w:tcPr>
          <w:p w14:paraId="2FF01BB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56519C" w:rsidRPr="00997862" w14:paraId="6F3DFC6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743C3E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PA</w:t>
            </w:r>
          </w:p>
        </w:tc>
        <w:tc>
          <w:tcPr>
            <w:tcW w:w="1700" w:type="dxa"/>
            <w:tcBorders>
              <w:top w:val="nil"/>
              <w:left w:val="nil"/>
              <w:bottom w:val="single" w:sz="4" w:space="0" w:color="auto"/>
              <w:right w:val="single" w:sz="4" w:space="0" w:color="auto"/>
            </w:tcBorders>
            <w:shd w:val="clear" w:color="auto" w:fill="auto"/>
            <w:noWrap/>
            <w:vAlign w:val="bottom"/>
            <w:hideMark/>
          </w:tcPr>
          <w:p w14:paraId="4DBE2B5C"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DP</w:t>
            </w:r>
          </w:p>
        </w:tc>
        <w:tc>
          <w:tcPr>
            <w:tcW w:w="1200" w:type="dxa"/>
            <w:tcBorders>
              <w:top w:val="nil"/>
              <w:left w:val="nil"/>
              <w:bottom w:val="single" w:sz="4" w:space="0" w:color="auto"/>
              <w:right w:val="single" w:sz="4" w:space="0" w:color="auto"/>
            </w:tcBorders>
            <w:shd w:val="clear" w:color="auto" w:fill="auto"/>
            <w:noWrap/>
            <w:vAlign w:val="bottom"/>
            <w:hideMark/>
          </w:tcPr>
          <w:p w14:paraId="1392511A"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LP</w:t>
            </w:r>
          </w:p>
        </w:tc>
      </w:tr>
      <w:tr w:rsidR="00F744D4" w:rsidRPr="00997862" w14:paraId="5E54AA65"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808F0D5"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FM</w:t>
            </w:r>
          </w:p>
        </w:tc>
        <w:tc>
          <w:tcPr>
            <w:tcW w:w="1700" w:type="dxa"/>
            <w:tcBorders>
              <w:top w:val="nil"/>
              <w:left w:val="nil"/>
              <w:bottom w:val="single" w:sz="4" w:space="0" w:color="auto"/>
              <w:right w:val="single" w:sz="4" w:space="0" w:color="auto"/>
            </w:tcBorders>
            <w:shd w:val="clear" w:color="auto" w:fill="auto"/>
            <w:noWrap/>
            <w:vAlign w:val="bottom"/>
          </w:tcPr>
          <w:p w14:paraId="4A0BE722" w14:textId="77777777" w:rsidR="00F744D4" w:rsidRPr="006A13BB" w:rsidRDefault="00F744D4" w:rsidP="00E00FF3">
            <w:pPr>
              <w:jc w:val="center"/>
              <w:rPr>
                <w:rFonts w:ascii="Cambria" w:hAnsi="Cambria" w:cs="Arial"/>
                <w:sz w:val="22"/>
                <w:lang w:val="es-CR" w:eastAsia="es-CR"/>
              </w:rPr>
            </w:pPr>
            <w:r w:rsidRPr="00F744D4">
              <w:rPr>
                <w:rFonts w:ascii="Cambria" w:hAnsi="Cambria" w:cs="Arial"/>
                <w:sz w:val="22"/>
                <w:lang w:val="es-CR" w:eastAsia="es-CR"/>
              </w:rPr>
              <w:t>FII1</w:t>
            </w:r>
          </w:p>
        </w:tc>
        <w:tc>
          <w:tcPr>
            <w:tcW w:w="1200" w:type="dxa"/>
            <w:tcBorders>
              <w:top w:val="nil"/>
              <w:left w:val="nil"/>
              <w:bottom w:val="single" w:sz="4" w:space="0" w:color="auto"/>
              <w:right w:val="single" w:sz="4" w:space="0" w:color="auto"/>
            </w:tcBorders>
            <w:shd w:val="clear" w:color="auto" w:fill="auto"/>
            <w:noWrap/>
            <w:vAlign w:val="bottom"/>
          </w:tcPr>
          <w:p w14:paraId="45AECF54"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LP</w:t>
            </w:r>
          </w:p>
        </w:tc>
      </w:tr>
      <w:tr w:rsidR="00F744D4" w:rsidRPr="00997862" w14:paraId="41193D8C"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7119DF92"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FM</w:t>
            </w:r>
          </w:p>
        </w:tc>
        <w:tc>
          <w:tcPr>
            <w:tcW w:w="1700" w:type="dxa"/>
            <w:tcBorders>
              <w:top w:val="nil"/>
              <w:left w:val="nil"/>
              <w:bottom w:val="single" w:sz="4" w:space="0" w:color="auto"/>
              <w:right w:val="single" w:sz="4" w:space="0" w:color="auto"/>
            </w:tcBorders>
            <w:shd w:val="clear" w:color="auto" w:fill="auto"/>
            <w:noWrap/>
            <w:vAlign w:val="bottom"/>
          </w:tcPr>
          <w:p w14:paraId="08A2E00D" w14:textId="77777777" w:rsidR="00F744D4" w:rsidRPr="006A13BB" w:rsidRDefault="00F744D4" w:rsidP="00E00FF3">
            <w:pPr>
              <w:jc w:val="center"/>
              <w:rPr>
                <w:rFonts w:ascii="Cambria" w:hAnsi="Cambria" w:cs="Arial"/>
                <w:sz w:val="22"/>
                <w:lang w:val="es-CR" w:eastAsia="es-CR"/>
              </w:rPr>
            </w:pPr>
            <w:r w:rsidRPr="00F744D4">
              <w:rPr>
                <w:rFonts w:ascii="Cambria" w:hAnsi="Cambria" w:cs="Arial"/>
                <w:sz w:val="22"/>
                <w:lang w:val="es-CR" w:eastAsia="es-CR"/>
              </w:rPr>
              <w:t>FII2</w:t>
            </w:r>
          </w:p>
        </w:tc>
        <w:tc>
          <w:tcPr>
            <w:tcW w:w="1200" w:type="dxa"/>
            <w:tcBorders>
              <w:top w:val="nil"/>
              <w:left w:val="nil"/>
              <w:bottom w:val="single" w:sz="4" w:space="0" w:color="auto"/>
              <w:right w:val="single" w:sz="4" w:space="0" w:color="auto"/>
            </w:tcBorders>
            <w:shd w:val="clear" w:color="auto" w:fill="auto"/>
            <w:noWrap/>
            <w:vAlign w:val="bottom"/>
          </w:tcPr>
          <w:p w14:paraId="6B79F783"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LP</w:t>
            </w:r>
          </w:p>
        </w:tc>
      </w:tr>
      <w:tr w:rsidR="00F744D4" w:rsidRPr="00997862" w14:paraId="3BD89B59"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005AFF80"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FM</w:t>
            </w:r>
          </w:p>
        </w:tc>
        <w:tc>
          <w:tcPr>
            <w:tcW w:w="1700" w:type="dxa"/>
            <w:tcBorders>
              <w:top w:val="nil"/>
              <w:left w:val="nil"/>
              <w:bottom w:val="single" w:sz="4" w:space="0" w:color="auto"/>
              <w:right w:val="single" w:sz="4" w:space="0" w:color="auto"/>
            </w:tcBorders>
            <w:shd w:val="clear" w:color="auto" w:fill="auto"/>
            <w:noWrap/>
            <w:vAlign w:val="bottom"/>
          </w:tcPr>
          <w:p w14:paraId="3E088A99" w14:textId="77777777" w:rsidR="00F744D4" w:rsidRPr="006A13BB" w:rsidRDefault="00F744D4" w:rsidP="00E00FF3">
            <w:pPr>
              <w:jc w:val="center"/>
              <w:rPr>
                <w:rFonts w:ascii="Cambria" w:hAnsi="Cambria" w:cs="Arial"/>
                <w:sz w:val="22"/>
                <w:lang w:val="es-CR" w:eastAsia="es-CR"/>
              </w:rPr>
            </w:pPr>
            <w:r w:rsidRPr="00F744D4">
              <w:rPr>
                <w:rFonts w:ascii="Cambria" w:hAnsi="Cambria" w:cs="Arial"/>
                <w:sz w:val="22"/>
                <w:lang w:val="es-CR" w:eastAsia="es-CR"/>
              </w:rPr>
              <w:t>FII2+</w:t>
            </w:r>
          </w:p>
        </w:tc>
        <w:tc>
          <w:tcPr>
            <w:tcW w:w="1200" w:type="dxa"/>
            <w:tcBorders>
              <w:top w:val="nil"/>
              <w:left w:val="nil"/>
              <w:bottom w:val="single" w:sz="4" w:space="0" w:color="auto"/>
              <w:right w:val="single" w:sz="4" w:space="0" w:color="auto"/>
            </w:tcBorders>
            <w:shd w:val="clear" w:color="auto" w:fill="auto"/>
            <w:noWrap/>
            <w:vAlign w:val="bottom"/>
          </w:tcPr>
          <w:p w14:paraId="68B9D2CB"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LP</w:t>
            </w:r>
          </w:p>
        </w:tc>
      </w:tr>
      <w:tr w:rsidR="00F744D4" w:rsidRPr="00997862" w14:paraId="7C50B6D4"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7FCC8ADB"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FM</w:t>
            </w:r>
          </w:p>
        </w:tc>
        <w:tc>
          <w:tcPr>
            <w:tcW w:w="1700" w:type="dxa"/>
            <w:tcBorders>
              <w:top w:val="nil"/>
              <w:left w:val="nil"/>
              <w:bottom w:val="single" w:sz="4" w:space="0" w:color="auto"/>
              <w:right w:val="single" w:sz="4" w:space="0" w:color="auto"/>
            </w:tcBorders>
            <w:shd w:val="clear" w:color="auto" w:fill="auto"/>
            <w:noWrap/>
            <w:vAlign w:val="bottom"/>
          </w:tcPr>
          <w:p w14:paraId="64F7F87B" w14:textId="77777777" w:rsidR="00F744D4" w:rsidRPr="006A13BB" w:rsidRDefault="00F744D4" w:rsidP="00E00FF3">
            <w:pPr>
              <w:jc w:val="center"/>
              <w:rPr>
                <w:rFonts w:ascii="Cambria" w:hAnsi="Cambria" w:cs="Arial"/>
                <w:sz w:val="22"/>
                <w:lang w:val="es-CR" w:eastAsia="es-CR"/>
              </w:rPr>
            </w:pPr>
            <w:r w:rsidRPr="00F744D4">
              <w:rPr>
                <w:rFonts w:ascii="Cambria" w:hAnsi="Cambria" w:cs="Arial"/>
                <w:sz w:val="22"/>
                <w:lang w:val="es-CR" w:eastAsia="es-CR"/>
              </w:rPr>
              <w:t>FII2-</w:t>
            </w:r>
          </w:p>
        </w:tc>
        <w:tc>
          <w:tcPr>
            <w:tcW w:w="1200" w:type="dxa"/>
            <w:tcBorders>
              <w:top w:val="nil"/>
              <w:left w:val="nil"/>
              <w:bottom w:val="single" w:sz="4" w:space="0" w:color="auto"/>
              <w:right w:val="single" w:sz="4" w:space="0" w:color="auto"/>
            </w:tcBorders>
            <w:shd w:val="clear" w:color="auto" w:fill="auto"/>
            <w:noWrap/>
            <w:vAlign w:val="bottom"/>
          </w:tcPr>
          <w:p w14:paraId="18046984"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LP</w:t>
            </w:r>
          </w:p>
        </w:tc>
      </w:tr>
      <w:tr w:rsidR="00F744D4" w:rsidRPr="00997862" w14:paraId="4F957FB9"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F82E6F7"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FM</w:t>
            </w:r>
          </w:p>
        </w:tc>
        <w:tc>
          <w:tcPr>
            <w:tcW w:w="1700" w:type="dxa"/>
            <w:tcBorders>
              <w:top w:val="nil"/>
              <w:left w:val="nil"/>
              <w:bottom w:val="single" w:sz="4" w:space="0" w:color="auto"/>
              <w:right w:val="single" w:sz="4" w:space="0" w:color="auto"/>
            </w:tcBorders>
            <w:shd w:val="clear" w:color="auto" w:fill="auto"/>
            <w:noWrap/>
            <w:vAlign w:val="bottom"/>
          </w:tcPr>
          <w:p w14:paraId="1BE366A0" w14:textId="77777777" w:rsidR="00F744D4" w:rsidRPr="006A13BB" w:rsidRDefault="00F744D4" w:rsidP="00E00FF3">
            <w:pPr>
              <w:jc w:val="center"/>
              <w:rPr>
                <w:rFonts w:ascii="Cambria" w:hAnsi="Cambria" w:cs="Arial"/>
                <w:sz w:val="22"/>
                <w:lang w:val="es-CR" w:eastAsia="es-CR"/>
              </w:rPr>
            </w:pPr>
            <w:r w:rsidRPr="00F744D4">
              <w:rPr>
                <w:rFonts w:ascii="Cambria" w:hAnsi="Cambria" w:cs="Arial"/>
                <w:sz w:val="22"/>
                <w:lang w:val="es-CR" w:eastAsia="es-CR"/>
              </w:rPr>
              <w:t>FII3</w:t>
            </w:r>
          </w:p>
        </w:tc>
        <w:tc>
          <w:tcPr>
            <w:tcW w:w="1200" w:type="dxa"/>
            <w:tcBorders>
              <w:top w:val="nil"/>
              <w:left w:val="nil"/>
              <w:bottom w:val="single" w:sz="4" w:space="0" w:color="auto"/>
              <w:right w:val="single" w:sz="4" w:space="0" w:color="auto"/>
            </w:tcBorders>
            <w:shd w:val="clear" w:color="auto" w:fill="auto"/>
            <w:noWrap/>
            <w:vAlign w:val="bottom"/>
          </w:tcPr>
          <w:p w14:paraId="7DE4DA3E"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LP</w:t>
            </w:r>
          </w:p>
        </w:tc>
      </w:tr>
      <w:tr w:rsidR="00F744D4" w:rsidRPr="00997862" w14:paraId="2F3BEF83"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551B825"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FM</w:t>
            </w:r>
          </w:p>
        </w:tc>
        <w:tc>
          <w:tcPr>
            <w:tcW w:w="1700" w:type="dxa"/>
            <w:tcBorders>
              <w:top w:val="nil"/>
              <w:left w:val="nil"/>
              <w:bottom w:val="single" w:sz="4" w:space="0" w:color="auto"/>
              <w:right w:val="single" w:sz="4" w:space="0" w:color="auto"/>
            </w:tcBorders>
            <w:shd w:val="clear" w:color="auto" w:fill="auto"/>
            <w:noWrap/>
            <w:vAlign w:val="bottom"/>
          </w:tcPr>
          <w:p w14:paraId="1B12386A" w14:textId="77777777" w:rsidR="00F744D4" w:rsidRPr="006A13BB" w:rsidRDefault="00F744D4" w:rsidP="00E00FF3">
            <w:pPr>
              <w:jc w:val="center"/>
              <w:rPr>
                <w:rFonts w:ascii="Cambria" w:hAnsi="Cambria" w:cs="Arial"/>
                <w:sz w:val="22"/>
                <w:lang w:val="es-CR" w:eastAsia="es-CR"/>
              </w:rPr>
            </w:pPr>
            <w:r w:rsidRPr="00F744D4">
              <w:rPr>
                <w:rFonts w:ascii="Cambria" w:hAnsi="Cambria" w:cs="Arial"/>
                <w:sz w:val="22"/>
                <w:lang w:val="es-CR" w:eastAsia="es-CR"/>
              </w:rPr>
              <w:t>FII3+</w:t>
            </w:r>
          </w:p>
        </w:tc>
        <w:tc>
          <w:tcPr>
            <w:tcW w:w="1200" w:type="dxa"/>
            <w:tcBorders>
              <w:top w:val="nil"/>
              <w:left w:val="nil"/>
              <w:bottom w:val="single" w:sz="4" w:space="0" w:color="auto"/>
              <w:right w:val="single" w:sz="4" w:space="0" w:color="auto"/>
            </w:tcBorders>
            <w:shd w:val="clear" w:color="auto" w:fill="auto"/>
            <w:noWrap/>
            <w:vAlign w:val="bottom"/>
          </w:tcPr>
          <w:p w14:paraId="250AED3C"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LP</w:t>
            </w:r>
          </w:p>
        </w:tc>
      </w:tr>
      <w:tr w:rsidR="00F744D4" w:rsidRPr="00997862" w14:paraId="1888BA51"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296050D4"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FM</w:t>
            </w:r>
          </w:p>
        </w:tc>
        <w:tc>
          <w:tcPr>
            <w:tcW w:w="1700" w:type="dxa"/>
            <w:tcBorders>
              <w:top w:val="nil"/>
              <w:left w:val="nil"/>
              <w:bottom w:val="single" w:sz="4" w:space="0" w:color="auto"/>
              <w:right w:val="single" w:sz="4" w:space="0" w:color="auto"/>
            </w:tcBorders>
            <w:shd w:val="clear" w:color="auto" w:fill="auto"/>
            <w:noWrap/>
            <w:vAlign w:val="bottom"/>
          </w:tcPr>
          <w:p w14:paraId="6F099F7E" w14:textId="77777777" w:rsidR="00F744D4" w:rsidRPr="006A13BB" w:rsidRDefault="00F744D4" w:rsidP="00E00FF3">
            <w:pPr>
              <w:jc w:val="center"/>
              <w:rPr>
                <w:rFonts w:ascii="Cambria" w:hAnsi="Cambria" w:cs="Arial"/>
                <w:sz w:val="22"/>
                <w:lang w:val="es-CR" w:eastAsia="es-CR"/>
              </w:rPr>
            </w:pPr>
            <w:r w:rsidRPr="00F744D4">
              <w:rPr>
                <w:rFonts w:ascii="Cambria" w:hAnsi="Cambria" w:cs="Arial"/>
                <w:sz w:val="22"/>
                <w:lang w:val="es-CR" w:eastAsia="es-CR"/>
              </w:rPr>
              <w:t>FII3-</w:t>
            </w:r>
          </w:p>
        </w:tc>
        <w:tc>
          <w:tcPr>
            <w:tcW w:w="1200" w:type="dxa"/>
            <w:tcBorders>
              <w:top w:val="nil"/>
              <w:left w:val="nil"/>
              <w:bottom w:val="single" w:sz="4" w:space="0" w:color="auto"/>
              <w:right w:val="single" w:sz="4" w:space="0" w:color="auto"/>
            </w:tcBorders>
            <w:shd w:val="clear" w:color="auto" w:fill="auto"/>
            <w:noWrap/>
            <w:vAlign w:val="bottom"/>
          </w:tcPr>
          <w:p w14:paraId="5F3893BE"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LP</w:t>
            </w:r>
          </w:p>
        </w:tc>
      </w:tr>
      <w:tr w:rsidR="00F744D4" w:rsidRPr="00997862" w14:paraId="34A1035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5060642E"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FM</w:t>
            </w:r>
          </w:p>
        </w:tc>
        <w:tc>
          <w:tcPr>
            <w:tcW w:w="1700" w:type="dxa"/>
            <w:tcBorders>
              <w:top w:val="nil"/>
              <w:left w:val="nil"/>
              <w:bottom w:val="single" w:sz="4" w:space="0" w:color="auto"/>
              <w:right w:val="single" w:sz="4" w:space="0" w:color="auto"/>
            </w:tcBorders>
            <w:shd w:val="clear" w:color="auto" w:fill="auto"/>
            <w:noWrap/>
            <w:vAlign w:val="bottom"/>
          </w:tcPr>
          <w:p w14:paraId="1CF01FBD" w14:textId="77777777" w:rsidR="00F744D4" w:rsidRPr="006A13BB" w:rsidRDefault="00F744D4" w:rsidP="00E00FF3">
            <w:pPr>
              <w:jc w:val="center"/>
              <w:rPr>
                <w:rFonts w:ascii="Cambria" w:hAnsi="Cambria" w:cs="Arial"/>
                <w:sz w:val="22"/>
                <w:lang w:val="es-CR" w:eastAsia="es-CR"/>
              </w:rPr>
            </w:pPr>
            <w:r w:rsidRPr="00F744D4">
              <w:rPr>
                <w:rFonts w:ascii="Cambria" w:hAnsi="Cambria" w:cs="Arial"/>
                <w:sz w:val="22"/>
                <w:lang w:val="es-CR" w:eastAsia="es-CR"/>
              </w:rPr>
              <w:t>FII4</w:t>
            </w:r>
          </w:p>
        </w:tc>
        <w:tc>
          <w:tcPr>
            <w:tcW w:w="1200" w:type="dxa"/>
            <w:tcBorders>
              <w:top w:val="nil"/>
              <w:left w:val="nil"/>
              <w:bottom w:val="single" w:sz="4" w:space="0" w:color="auto"/>
              <w:right w:val="single" w:sz="4" w:space="0" w:color="auto"/>
            </w:tcBorders>
            <w:shd w:val="clear" w:color="auto" w:fill="auto"/>
            <w:noWrap/>
            <w:vAlign w:val="bottom"/>
          </w:tcPr>
          <w:p w14:paraId="42FE6622"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LP</w:t>
            </w:r>
          </w:p>
        </w:tc>
      </w:tr>
      <w:tr w:rsidR="00F744D4" w:rsidRPr="00997862" w14:paraId="2BDC8333"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2009E40B"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FM</w:t>
            </w:r>
          </w:p>
        </w:tc>
        <w:tc>
          <w:tcPr>
            <w:tcW w:w="1700" w:type="dxa"/>
            <w:tcBorders>
              <w:top w:val="nil"/>
              <w:left w:val="nil"/>
              <w:bottom w:val="single" w:sz="4" w:space="0" w:color="auto"/>
              <w:right w:val="single" w:sz="4" w:space="0" w:color="auto"/>
            </w:tcBorders>
            <w:shd w:val="clear" w:color="auto" w:fill="auto"/>
            <w:noWrap/>
            <w:vAlign w:val="bottom"/>
          </w:tcPr>
          <w:p w14:paraId="367E3FC1" w14:textId="77777777" w:rsidR="00F744D4" w:rsidRPr="006A13BB" w:rsidRDefault="00F744D4" w:rsidP="00E00FF3">
            <w:pPr>
              <w:jc w:val="center"/>
              <w:rPr>
                <w:rFonts w:ascii="Cambria" w:hAnsi="Cambria" w:cs="Arial"/>
                <w:sz w:val="22"/>
                <w:lang w:val="es-CR" w:eastAsia="es-CR"/>
              </w:rPr>
            </w:pPr>
            <w:r w:rsidRPr="00F744D4">
              <w:rPr>
                <w:rFonts w:ascii="Cambria" w:hAnsi="Cambria" w:cs="Arial"/>
                <w:sz w:val="22"/>
                <w:lang w:val="es-CR" w:eastAsia="es-CR"/>
              </w:rPr>
              <w:t>FII4+</w:t>
            </w:r>
          </w:p>
        </w:tc>
        <w:tc>
          <w:tcPr>
            <w:tcW w:w="1200" w:type="dxa"/>
            <w:tcBorders>
              <w:top w:val="nil"/>
              <w:left w:val="nil"/>
              <w:bottom w:val="single" w:sz="4" w:space="0" w:color="auto"/>
              <w:right w:val="single" w:sz="4" w:space="0" w:color="auto"/>
            </w:tcBorders>
            <w:shd w:val="clear" w:color="auto" w:fill="auto"/>
            <w:noWrap/>
            <w:vAlign w:val="bottom"/>
          </w:tcPr>
          <w:p w14:paraId="2460AD13"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LP</w:t>
            </w:r>
          </w:p>
        </w:tc>
      </w:tr>
      <w:tr w:rsidR="00F744D4" w:rsidRPr="00997862" w14:paraId="5EBBEEE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5A21870"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FM</w:t>
            </w:r>
          </w:p>
        </w:tc>
        <w:tc>
          <w:tcPr>
            <w:tcW w:w="1700" w:type="dxa"/>
            <w:tcBorders>
              <w:top w:val="nil"/>
              <w:left w:val="nil"/>
              <w:bottom w:val="single" w:sz="4" w:space="0" w:color="auto"/>
              <w:right w:val="single" w:sz="4" w:space="0" w:color="auto"/>
            </w:tcBorders>
            <w:shd w:val="clear" w:color="auto" w:fill="auto"/>
            <w:noWrap/>
            <w:vAlign w:val="bottom"/>
          </w:tcPr>
          <w:p w14:paraId="76906384" w14:textId="77777777" w:rsidR="00F744D4" w:rsidRPr="006A13BB" w:rsidRDefault="00F744D4" w:rsidP="00E00FF3">
            <w:pPr>
              <w:jc w:val="center"/>
              <w:rPr>
                <w:rFonts w:ascii="Cambria" w:hAnsi="Cambria" w:cs="Arial"/>
                <w:sz w:val="22"/>
                <w:lang w:val="es-CR" w:eastAsia="es-CR"/>
              </w:rPr>
            </w:pPr>
            <w:r w:rsidRPr="00F744D4">
              <w:rPr>
                <w:rFonts w:ascii="Cambria" w:hAnsi="Cambria" w:cs="Arial"/>
                <w:sz w:val="22"/>
                <w:lang w:val="es-CR" w:eastAsia="es-CR"/>
              </w:rPr>
              <w:t>FII4-</w:t>
            </w:r>
          </w:p>
        </w:tc>
        <w:tc>
          <w:tcPr>
            <w:tcW w:w="1200" w:type="dxa"/>
            <w:tcBorders>
              <w:top w:val="nil"/>
              <w:left w:val="nil"/>
              <w:bottom w:val="single" w:sz="4" w:space="0" w:color="auto"/>
              <w:right w:val="single" w:sz="4" w:space="0" w:color="auto"/>
            </w:tcBorders>
            <w:shd w:val="clear" w:color="auto" w:fill="auto"/>
            <w:noWrap/>
            <w:vAlign w:val="bottom"/>
          </w:tcPr>
          <w:p w14:paraId="1C46AF33"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LP</w:t>
            </w:r>
          </w:p>
        </w:tc>
      </w:tr>
      <w:tr w:rsidR="00F744D4" w:rsidRPr="00997862" w14:paraId="649B3092"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6AC8D04F"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FM</w:t>
            </w:r>
          </w:p>
        </w:tc>
        <w:tc>
          <w:tcPr>
            <w:tcW w:w="1700" w:type="dxa"/>
            <w:tcBorders>
              <w:top w:val="nil"/>
              <w:left w:val="nil"/>
              <w:bottom w:val="single" w:sz="4" w:space="0" w:color="auto"/>
              <w:right w:val="single" w:sz="4" w:space="0" w:color="auto"/>
            </w:tcBorders>
            <w:shd w:val="clear" w:color="auto" w:fill="auto"/>
            <w:noWrap/>
            <w:vAlign w:val="bottom"/>
          </w:tcPr>
          <w:p w14:paraId="34EC4FF9" w14:textId="77777777" w:rsidR="00F744D4" w:rsidRPr="006A13BB" w:rsidRDefault="00F744D4" w:rsidP="00E00FF3">
            <w:pPr>
              <w:jc w:val="center"/>
              <w:rPr>
                <w:rFonts w:ascii="Cambria" w:hAnsi="Cambria" w:cs="Arial"/>
                <w:sz w:val="22"/>
                <w:lang w:val="es-CR" w:eastAsia="es-CR"/>
              </w:rPr>
            </w:pPr>
            <w:r w:rsidRPr="00F744D4">
              <w:rPr>
                <w:rFonts w:ascii="Cambria" w:hAnsi="Cambria" w:cs="Arial"/>
                <w:sz w:val="22"/>
                <w:lang w:val="es-CR" w:eastAsia="es-CR"/>
              </w:rPr>
              <w:t>FII5</w:t>
            </w:r>
          </w:p>
        </w:tc>
        <w:tc>
          <w:tcPr>
            <w:tcW w:w="1200" w:type="dxa"/>
            <w:tcBorders>
              <w:top w:val="nil"/>
              <w:left w:val="nil"/>
              <w:bottom w:val="single" w:sz="4" w:space="0" w:color="auto"/>
              <w:right w:val="single" w:sz="4" w:space="0" w:color="auto"/>
            </w:tcBorders>
            <w:shd w:val="clear" w:color="auto" w:fill="auto"/>
            <w:noWrap/>
            <w:vAlign w:val="bottom"/>
          </w:tcPr>
          <w:p w14:paraId="68C4E53C"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LP</w:t>
            </w:r>
          </w:p>
        </w:tc>
      </w:tr>
      <w:tr w:rsidR="00F744D4" w:rsidRPr="00997862" w14:paraId="1E205874"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0A341F5"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FM</w:t>
            </w:r>
          </w:p>
        </w:tc>
        <w:tc>
          <w:tcPr>
            <w:tcW w:w="1700" w:type="dxa"/>
            <w:tcBorders>
              <w:top w:val="nil"/>
              <w:left w:val="nil"/>
              <w:bottom w:val="single" w:sz="4" w:space="0" w:color="auto"/>
              <w:right w:val="single" w:sz="4" w:space="0" w:color="auto"/>
            </w:tcBorders>
            <w:shd w:val="clear" w:color="auto" w:fill="auto"/>
            <w:noWrap/>
            <w:vAlign w:val="bottom"/>
          </w:tcPr>
          <w:p w14:paraId="02262395" w14:textId="77777777" w:rsidR="00F744D4" w:rsidRPr="006A13BB" w:rsidRDefault="00F744D4" w:rsidP="00E00FF3">
            <w:pPr>
              <w:jc w:val="center"/>
              <w:rPr>
                <w:rFonts w:ascii="Cambria" w:hAnsi="Cambria" w:cs="Arial"/>
                <w:sz w:val="22"/>
                <w:lang w:val="es-CR" w:eastAsia="es-CR"/>
              </w:rPr>
            </w:pPr>
            <w:r w:rsidRPr="00F744D4">
              <w:rPr>
                <w:rFonts w:ascii="Cambria" w:hAnsi="Cambria" w:cs="Arial"/>
                <w:sz w:val="22"/>
                <w:lang w:val="es-CR" w:eastAsia="es-CR"/>
              </w:rPr>
              <w:t>FII6</w:t>
            </w:r>
          </w:p>
        </w:tc>
        <w:tc>
          <w:tcPr>
            <w:tcW w:w="1200" w:type="dxa"/>
            <w:tcBorders>
              <w:top w:val="nil"/>
              <w:left w:val="nil"/>
              <w:bottom w:val="single" w:sz="4" w:space="0" w:color="auto"/>
              <w:right w:val="single" w:sz="4" w:space="0" w:color="auto"/>
            </w:tcBorders>
            <w:shd w:val="clear" w:color="auto" w:fill="auto"/>
            <w:noWrap/>
            <w:vAlign w:val="bottom"/>
          </w:tcPr>
          <w:p w14:paraId="0C2FBADD" w14:textId="77777777" w:rsidR="00F744D4" w:rsidRPr="006A13BB" w:rsidRDefault="00F744D4" w:rsidP="00E00FF3">
            <w:pPr>
              <w:jc w:val="center"/>
              <w:rPr>
                <w:rFonts w:ascii="Cambria" w:hAnsi="Cambria" w:cs="Arial"/>
                <w:sz w:val="22"/>
                <w:lang w:val="es-CR" w:eastAsia="es-CR"/>
              </w:rPr>
            </w:pPr>
            <w:r>
              <w:rPr>
                <w:rFonts w:ascii="Cambria" w:hAnsi="Cambria" w:cs="Arial"/>
                <w:sz w:val="22"/>
                <w:lang w:val="es-CR" w:eastAsia="es-CR"/>
              </w:rPr>
              <w:t>LP</w:t>
            </w:r>
          </w:p>
        </w:tc>
      </w:tr>
      <w:tr w:rsidR="0056519C" w:rsidRPr="00997862" w14:paraId="2BCC2EB5"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9EE0C08"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1C507ED0"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A1+</w:t>
            </w:r>
          </w:p>
        </w:tc>
        <w:tc>
          <w:tcPr>
            <w:tcW w:w="1200" w:type="dxa"/>
            <w:tcBorders>
              <w:top w:val="nil"/>
              <w:left w:val="nil"/>
              <w:bottom w:val="single" w:sz="4" w:space="0" w:color="auto"/>
              <w:right w:val="single" w:sz="4" w:space="0" w:color="auto"/>
            </w:tcBorders>
            <w:shd w:val="clear" w:color="auto" w:fill="auto"/>
            <w:noWrap/>
            <w:vAlign w:val="bottom"/>
            <w:hideMark/>
          </w:tcPr>
          <w:p w14:paraId="571DC2EF"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CP</w:t>
            </w:r>
          </w:p>
        </w:tc>
      </w:tr>
      <w:tr w:rsidR="0056519C" w:rsidRPr="00997862" w14:paraId="572F5EEE"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3288E19"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55E045B3"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A1</w:t>
            </w:r>
          </w:p>
        </w:tc>
        <w:tc>
          <w:tcPr>
            <w:tcW w:w="1200" w:type="dxa"/>
            <w:tcBorders>
              <w:top w:val="nil"/>
              <w:left w:val="nil"/>
              <w:bottom w:val="single" w:sz="4" w:space="0" w:color="auto"/>
              <w:right w:val="single" w:sz="4" w:space="0" w:color="auto"/>
            </w:tcBorders>
            <w:shd w:val="clear" w:color="auto" w:fill="auto"/>
            <w:noWrap/>
            <w:vAlign w:val="bottom"/>
            <w:hideMark/>
          </w:tcPr>
          <w:p w14:paraId="17DEBE18"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CP</w:t>
            </w:r>
          </w:p>
        </w:tc>
      </w:tr>
      <w:tr w:rsidR="0056519C" w:rsidRPr="00997862" w14:paraId="4E178C3F"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F59C3DA"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41BB518B"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A2</w:t>
            </w:r>
          </w:p>
        </w:tc>
        <w:tc>
          <w:tcPr>
            <w:tcW w:w="1200" w:type="dxa"/>
            <w:tcBorders>
              <w:top w:val="nil"/>
              <w:left w:val="nil"/>
              <w:bottom w:val="single" w:sz="4" w:space="0" w:color="auto"/>
              <w:right w:val="single" w:sz="4" w:space="0" w:color="auto"/>
            </w:tcBorders>
            <w:shd w:val="clear" w:color="auto" w:fill="auto"/>
            <w:noWrap/>
            <w:vAlign w:val="bottom"/>
            <w:hideMark/>
          </w:tcPr>
          <w:p w14:paraId="4A34290C"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CP</w:t>
            </w:r>
          </w:p>
        </w:tc>
      </w:tr>
      <w:tr w:rsidR="0056519C" w:rsidRPr="00997862" w14:paraId="7F3D1F5E"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86C3363"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69FC4962"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A3</w:t>
            </w:r>
          </w:p>
        </w:tc>
        <w:tc>
          <w:tcPr>
            <w:tcW w:w="1200" w:type="dxa"/>
            <w:tcBorders>
              <w:top w:val="nil"/>
              <w:left w:val="nil"/>
              <w:bottom w:val="single" w:sz="4" w:space="0" w:color="auto"/>
              <w:right w:val="single" w:sz="4" w:space="0" w:color="auto"/>
            </w:tcBorders>
            <w:shd w:val="clear" w:color="auto" w:fill="auto"/>
            <w:noWrap/>
            <w:vAlign w:val="bottom"/>
            <w:hideMark/>
          </w:tcPr>
          <w:p w14:paraId="0E982E83"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CP</w:t>
            </w:r>
          </w:p>
        </w:tc>
      </w:tr>
      <w:tr w:rsidR="0056519C" w:rsidRPr="00997862" w14:paraId="05C8957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6E959CC"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2126E2AB"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 xml:space="preserve">B </w:t>
            </w:r>
          </w:p>
        </w:tc>
        <w:tc>
          <w:tcPr>
            <w:tcW w:w="1200" w:type="dxa"/>
            <w:tcBorders>
              <w:top w:val="nil"/>
              <w:left w:val="nil"/>
              <w:bottom w:val="single" w:sz="4" w:space="0" w:color="auto"/>
              <w:right w:val="single" w:sz="4" w:space="0" w:color="auto"/>
            </w:tcBorders>
            <w:shd w:val="clear" w:color="auto" w:fill="auto"/>
            <w:noWrap/>
            <w:vAlign w:val="bottom"/>
            <w:hideMark/>
          </w:tcPr>
          <w:p w14:paraId="6BD281C0"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CP</w:t>
            </w:r>
          </w:p>
        </w:tc>
      </w:tr>
      <w:tr w:rsidR="0056519C" w:rsidRPr="00997862" w14:paraId="256C256E"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B1AD3AA"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4F370E01"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C</w:t>
            </w:r>
          </w:p>
        </w:tc>
        <w:tc>
          <w:tcPr>
            <w:tcW w:w="1200" w:type="dxa"/>
            <w:tcBorders>
              <w:top w:val="nil"/>
              <w:left w:val="nil"/>
              <w:bottom w:val="single" w:sz="4" w:space="0" w:color="auto"/>
              <w:right w:val="single" w:sz="4" w:space="0" w:color="auto"/>
            </w:tcBorders>
            <w:shd w:val="clear" w:color="auto" w:fill="auto"/>
            <w:noWrap/>
            <w:vAlign w:val="bottom"/>
            <w:hideMark/>
          </w:tcPr>
          <w:p w14:paraId="0E210FE9"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CP</w:t>
            </w:r>
          </w:p>
        </w:tc>
      </w:tr>
      <w:tr w:rsidR="0056519C" w:rsidRPr="00997862" w14:paraId="4815BF01"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0E4A0E3"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SP</w:t>
            </w:r>
          </w:p>
        </w:tc>
        <w:tc>
          <w:tcPr>
            <w:tcW w:w="1700" w:type="dxa"/>
            <w:tcBorders>
              <w:top w:val="nil"/>
              <w:left w:val="nil"/>
              <w:bottom w:val="single" w:sz="4" w:space="0" w:color="auto"/>
              <w:right w:val="single" w:sz="4" w:space="0" w:color="auto"/>
            </w:tcBorders>
            <w:shd w:val="clear" w:color="auto" w:fill="auto"/>
            <w:noWrap/>
            <w:vAlign w:val="bottom"/>
            <w:hideMark/>
          </w:tcPr>
          <w:p w14:paraId="1DFCF996"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D</w:t>
            </w:r>
          </w:p>
        </w:tc>
        <w:tc>
          <w:tcPr>
            <w:tcW w:w="1200" w:type="dxa"/>
            <w:tcBorders>
              <w:top w:val="nil"/>
              <w:left w:val="nil"/>
              <w:bottom w:val="single" w:sz="4" w:space="0" w:color="auto"/>
              <w:right w:val="single" w:sz="4" w:space="0" w:color="auto"/>
            </w:tcBorders>
            <w:shd w:val="clear" w:color="auto" w:fill="auto"/>
            <w:noWrap/>
            <w:vAlign w:val="bottom"/>
            <w:hideMark/>
          </w:tcPr>
          <w:p w14:paraId="0CFFB029"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CP</w:t>
            </w:r>
          </w:p>
        </w:tc>
      </w:tr>
      <w:tr w:rsidR="0056519C" w:rsidRPr="00997862" w14:paraId="2491F422"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54D665A"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055C4E22"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P1</w:t>
            </w:r>
          </w:p>
        </w:tc>
        <w:tc>
          <w:tcPr>
            <w:tcW w:w="1200" w:type="dxa"/>
            <w:tcBorders>
              <w:top w:val="nil"/>
              <w:left w:val="nil"/>
              <w:bottom w:val="single" w:sz="4" w:space="0" w:color="auto"/>
              <w:right w:val="single" w:sz="4" w:space="0" w:color="auto"/>
            </w:tcBorders>
            <w:shd w:val="clear" w:color="auto" w:fill="auto"/>
            <w:noWrap/>
            <w:vAlign w:val="bottom"/>
            <w:hideMark/>
          </w:tcPr>
          <w:p w14:paraId="412E341C"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CP</w:t>
            </w:r>
          </w:p>
        </w:tc>
      </w:tr>
      <w:tr w:rsidR="0056519C" w:rsidRPr="00997862" w14:paraId="6978BB71"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E4F8DA7"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1CF9F638"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P2</w:t>
            </w:r>
          </w:p>
        </w:tc>
        <w:tc>
          <w:tcPr>
            <w:tcW w:w="1200" w:type="dxa"/>
            <w:tcBorders>
              <w:top w:val="nil"/>
              <w:left w:val="nil"/>
              <w:bottom w:val="single" w:sz="4" w:space="0" w:color="auto"/>
              <w:right w:val="single" w:sz="4" w:space="0" w:color="auto"/>
            </w:tcBorders>
            <w:shd w:val="clear" w:color="auto" w:fill="auto"/>
            <w:noWrap/>
            <w:vAlign w:val="bottom"/>
            <w:hideMark/>
          </w:tcPr>
          <w:p w14:paraId="3C677ED0"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CP</w:t>
            </w:r>
          </w:p>
        </w:tc>
      </w:tr>
      <w:tr w:rsidR="0056519C" w:rsidRPr="00997862" w14:paraId="1A559D32"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7BBBBA3"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MO</w:t>
            </w:r>
          </w:p>
        </w:tc>
        <w:tc>
          <w:tcPr>
            <w:tcW w:w="1700" w:type="dxa"/>
            <w:tcBorders>
              <w:top w:val="nil"/>
              <w:left w:val="nil"/>
              <w:bottom w:val="single" w:sz="4" w:space="0" w:color="auto"/>
              <w:right w:val="single" w:sz="4" w:space="0" w:color="auto"/>
            </w:tcBorders>
            <w:shd w:val="clear" w:color="auto" w:fill="auto"/>
            <w:noWrap/>
            <w:vAlign w:val="bottom"/>
            <w:hideMark/>
          </w:tcPr>
          <w:p w14:paraId="581A3108"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P3</w:t>
            </w:r>
          </w:p>
        </w:tc>
        <w:tc>
          <w:tcPr>
            <w:tcW w:w="1200" w:type="dxa"/>
            <w:tcBorders>
              <w:top w:val="nil"/>
              <w:left w:val="nil"/>
              <w:bottom w:val="single" w:sz="4" w:space="0" w:color="auto"/>
              <w:right w:val="single" w:sz="4" w:space="0" w:color="auto"/>
            </w:tcBorders>
            <w:shd w:val="clear" w:color="auto" w:fill="auto"/>
            <w:noWrap/>
            <w:vAlign w:val="bottom"/>
            <w:hideMark/>
          </w:tcPr>
          <w:p w14:paraId="7FD7F16B"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CP</w:t>
            </w:r>
          </w:p>
        </w:tc>
      </w:tr>
      <w:tr w:rsidR="0056519C" w:rsidRPr="00997862" w14:paraId="1FBE05BF"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17C3C7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7627742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F1+</w:t>
            </w:r>
          </w:p>
        </w:tc>
        <w:tc>
          <w:tcPr>
            <w:tcW w:w="1200" w:type="dxa"/>
            <w:tcBorders>
              <w:top w:val="nil"/>
              <w:left w:val="nil"/>
              <w:bottom w:val="single" w:sz="4" w:space="0" w:color="auto"/>
              <w:right w:val="single" w:sz="4" w:space="0" w:color="auto"/>
            </w:tcBorders>
            <w:shd w:val="clear" w:color="auto" w:fill="auto"/>
            <w:noWrap/>
            <w:vAlign w:val="bottom"/>
            <w:hideMark/>
          </w:tcPr>
          <w:p w14:paraId="629F990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5552A662"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57EF3B50"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lastRenderedPageBreak/>
              <w:t>FI</w:t>
            </w:r>
          </w:p>
        </w:tc>
        <w:tc>
          <w:tcPr>
            <w:tcW w:w="1700" w:type="dxa"/>
            <w:tcBorders>
              <w:top w:val="nil"/>
              <w:left w:val="nil"/>
              <w:bottom w:val="single" w:sz="4" w:space="0" w:color="auto"/>
              <w:right w:val="single" w:sz="4" w:space="0" w:color="auto"/>
            </w:tcBorders>
            <w:shd w:val="clear" w:color="auto" w:fill="auto"/>
            <w:noWrap/>
            <w:vAlign w:val="bottom"/>
          </w:tcPr>
          <w:p w14:paraId="0FC35E7B"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F1-</w:t>
            </w:r>
          </w:p>
        </w:tc>
        <w:tc>
          <w:tcPr>
            <w:tcW w:w="1200" w:type="dxa"/>
            <w:tcBorders>
              <w:top w:val="nil"/>
              <w:left w:val="nil"/>
              <w:bottom w:val="single" w:sz="4" w:space="0" w:color="auto"/>
              <w:right w:val="single" w:sz="4" w:space="0" w:color="auto"/>
            </w:tcBorders>
            <w:shd w:val="clear" w:color="auto" w:fill="auto"/>
            <w:noWrap/>
            <w:vAlign w:val="bottom"/>
          </w:tcPr>
          <w:p w14:paraId="550C562C"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CP</w:t>
            </w:r>
          </w:p>
        </w:tc>
      </w:tr>
      <w:tr w:rsidR="0056519C" w:rsidRPr="00997862" w14:paraId="7649BE7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EC5D39E"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66544251"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F1</w:t>
            </w:r>
          </w:p>
        </w:tc>
        <w:tc>
          <w:tcPr>
            <w:tcW w:w="1200" w:type="dxa"/>
            <w:tcBorders>
              <w:top w:val="nil"/>
              <w:left w:val="nil"/>
              <w:bottom w:val="single" w:sz="4" w:space="0" w:color="auto"/>
              <w:right w:val="single" w:sz="4" w:space="0" w:color="auto"/>
            </w:tcBorders>
            <w:shd w:val="clear" w:color="auto" w:fill="auto"/>
            <w:noWrap/>
            <w:vAlign w:val="bottom"/>
            <w:hideMark/>
          </w:tcPr>
          <w:p w14:paraId="4981092C"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0B07459A"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61CC12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182A106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F2</w:t>
            </w:r>
          </w:p>
        </w:tc>
        <w:tc>
          <w:tcPr>
            <w:tcW w:w="1200" w:type="dxa"/>
            <w:tcBorders>
              <w:top w:val="nil"/>
              <w:left w:val="nil"/>
              <w:bottom w:val="single" w:sz="4" w:space="0" w:color="auto"/>
              <w:right w:val="single" w:sz="4" w:space="0" w:color="auto"/>
            </w:tcBorders>
            <w:shd w:val="clear" w:color="auto" w:fill="auto"/>
            <w:noWrap/>
            <w:vAlign w:val="bottom"/>
            <w:hideMark/>
          </w:tcPr>
          <w:p w14:paraId="20C39A68"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56075680"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105D2CD"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4774E29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F3</w:t>
            </w:r>
          </w:p>
        </w:tc>
        <w:tc>
          <w:tcPr>
            <w:tcW w:w="1200" w:type="dxa"/>
            <w:tcBorders>
              <w:top w:val="nil"/>
              <w:left w:val="nil"/>
              <w:bottom w:val="single" w:sz="4" w:space="0" w:color="auto"/>
              <w:right w:val="single" w:sz="4" w:space="0" w:color="auto"/>
            </w:tcBorders>
            <w:shd w:val="clear" w:color="auto" w:fill="auto"/>
            <w:noWrap/>
            <w:vAlign w:val="bottom"/>
            <w:hideMark/>
          </w:tcPr>
          <w:p w14:paraId="6A262FDE"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319F78E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28E5A31"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5A270701"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26449F4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3D710F12"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DEE176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420489F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w:t>
            </w:r>
          </w:p>
        </w:tc>
        <w:tc>
          <w:tcPr>
            <w:tcW w:w="1200" w:type="dxa"/>
            <w:tcBorders>
              <w:top w:val="nil"/>
              <w:left w:val="nil"/>
              <w:bottom w:val="single" w:sz="4" w:space="0" w:color="auto"/>
              <w:right w:val="single" w:sz="4" w:space="0" w:color="auto"/>
            </w:tcBorders>
            <w:shd w:val="clear" w:color="auto" w:fill="auto"/>
            <w:noWrap/>
            <w:vAlign w:val="bottom"/>
            <w:hideMark/>
          </w:tcPr>
          <w:p w14:paraId="432D570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10933C7B"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55C09B8"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hideMark/>
          </w:tcPr>
          <w:p w14:paraId="26EDAC11"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D</w:t>
            </w:r>
          </w:p>
        </w:tc>
        <w:tc>
          <w:tcPr>
            <w:tcW w:w="1200" w:type="dxa"/>
            <w:tcBorders>
              <w:top w:val="nil"/>
              <w:left w:val="nil"/>
              <w:bottom w:val="single" w:sz="4" w:space="0" w:color="auto"/>
              <w:right w:val="single" w:sz="4" w:space="0" w:color="auto"/>
            </w:tcBorders>
            <w:shd w:val="clear" w:color="auto" w:fill="auto"/>
            <w:noWrap/>
            <w:vAlign w:val="bottom"/>
            <w:hideMark/>
          </w:tcPr>
          <w:p w14:paraId="06EEC1F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4E3E46C0"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7B83ECCF"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FI</w:t>
            </w:r>
          </w:p>
        </w:tc>
        <w:tc>
          <w:tcPr>
            <w:tcW w:w="1700" w:type="dxa"/>
            <w:tcBorders>
              <w:top w:val="nil"/>
              <w:left w:val="nil"/>
              <w:bottom w:val="single" w:sz="4" w:space="0" w:color="auto"/>
              <w:right w:val="single" w:sz="4" w:space="0" w:color="auto"/>
            </w:tcBorders>
            <w:shd w:val="clear" w:color="auto" w:fill="auto"/>
            <w:noWrap/>
            <w:vAlign w:val="bottom"/>
          </w:tcPr>
          <w:p w14:paraId="0F20AEE6"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RD</w:t>
            </w:r>
          </w:p>
        </w:tc>
        <w:tc>
          <w:tcPr>
            <w:tcW w:w="1200" w:type="dxa"/>
            <w:tcBorders>
              <w:top w:val="nil"/>
              <w:left w:val="nil"/>
              <w:bottom w:val="single" w:sz="4" w:space="0" w:color="auto"/>
              <w:right w:val="single" w:sz="4" w:space="0" w:color="auto"/>
            </w:tcBorders>
            <w:shd w:val="clear" w:color="auto" w:fill="auto"/>
            <w:noWrap/>
            <w:vAlign w:val="bottom"/>
          </w:tcPr>
          <w:p w14:paraId="73E25E08"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CP</w:t>
            </w:r>
          </w:p>
        </w:tc>
      </w:tr>
      <w:tr w:rsidR="0056519C" w:rsidRPr="00997862" w14:paraId="173FD590"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62D18AE" w14:textId="77777777" w:rsidR="0056519C" w:rsidRPr="00E134B2" w:rsidRDefault="0056519C" w:rsidP="00E00FF3">
            <w:pPr>
              <w:jc w:val="center"/>
              <w:rPr>
                <w:rFonts w:ascii="Cambria" w:hAnsi="Cambria" w:cs="Arial"/>
                <w:sz w:val="22"/>
                <w:lang w:val="es-CR" w:eastAsia="es-CR"/>
              </w:rPr>
            </w:pPr>
            <w:r w:rsidRPr="00E134B2">
              <w:rPr>
                <w:rFonts w:ascii="Cambria" w:hAnsi="Cambria" w:cs="Arial"/>
                <w:sz w:val="22"/>
                <w:lang w:val="es-CR" w:eastAsia="es-CR"/>
              </w:rPr>
              <w:t>FA</w:t>
            </w:r>
          </w:p>
        </w:tc>
        <w:tc>
          <w:tcPr>
            <w:tcW w:w="1700" w:type="dxa"/>
            <w:tcBorders>
              <w:top w:val="nil"/>
              <w:left w:val="nil"/>
              <w:bottom w:val="single" w:sz="4" w:space="0" w:color="auto"/>
              <w:right w:val="single" w:sz="4" w:space="0" w:color="auto"/>
            </w:tcBorders>
            <w:shd w:val="clear" w:color="auto" w:fill="auto"/>
            <w:noWrap/>
            <w:vAlign w:val="bottom"/>
            <w:hideMark/>
          </w:tcPr>
          <w:p w14:paraId="4B189863" w14:textId="77777777" w:rsidR="0056519C" w:rsidRPr="00E134B2" w:rsidRDefault="0056519C" w:rsidP="00E00FF3">
            <w:pPr>
              <w:jc w:val="center"/>
              <w:rPr>
                <w:rFonts w:ascii="Cambria" w:hAnsi="Cambria" w:cs="Arial"/>
                <w:sz w:val="22"/>
                <w:lang w:val="es-CR" w:eastAsia="es-CR"/>
              </w:rPr>
            </w:pPr>
            <w:r w:rsidRPr="00E134B2">
              <w:rPr>
                <w:rFonts w:ascii="Cambria" w:hAnsi="Cambria" w:cs="Arial"/>
                <w:sz w:val="22"/>
                <w:lang w:val="es-CR" w:eastAsia="es-CR"/>
              </w:rPr>
              <w:t>N1</w:t>
            </w:r>
          </w:p>
        </w:tc>
        <w:tc>
          <w:tcPr>
            <w:tcW w:w="1200" w:type="dxa"/>
            <w:tcBorders>
              <w:top w:val="nil"/>
              <w:left w:val="nil"/>
              <w:bottom w:val="single" w:sz="4" w:space="0" w:color="auto"/>
              <w:right w:val="single" w:sz="4" w:space="0" w:color="auto"/>
            </w:tcBorders>
            <w:shd w:val="clear" w:color="auto" w:fill="auto"/>
            <w:noWrap/>
            <w:vAlign w:val="bottom"/>
            <w:hideMark/>
          </w:tcPr>
          <w:p w14:paraId="099AEB41" w14:textId="77777777" w:rsidR="0056519C" w:rsidRPr="00E134B2" w:rsidRDefault="0056519C" w:rsidP="00E00FF3">
            <w:pPr>
              <w:jc w:val="center"/>
              <w:rPr>
                <w:rFonts w:ascii="Cambria" w:hAnsi="Cambria" w:cs="Arial"/>
                <w:sz w:val="22"/>
                <w:lang w:val="es-CR" w:eastAsia="es-CR"/>
              </w:rPr>
            </w:pPr>
            <w:r w:rsidRPr="00E134B2">
              <w:rPr>
                <w:rFonts w:ascii="Cambria" w:hAnsi="Cambria" w:cs="Arial"/>
                <w:sz w:val="22"/>
                <w:lang w:val="es-CR" w:eastAsia="es-CR"/>
              </w:rPr>
              <w:t>CP</w:t>
            </w:r>
          </w:p>
        </w:tc>
      </w:tr>
      <w:tr w:rsidR="0056519C" w:rsidRPr="00997862" w14:paraId="6263DC69"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6F0AA97" w14:textId="77777777" w:rsidR="0056519C" w:rsidRPr="00E134B2" w:rsidRDefault="0056519C" w:rsidP="00E00FF3">
            <w:pPr>
              <w:jc w:val="center"/>
              <w:rPr>
                <w:rFonts w:ascii="Cambria" w:hAnsi="Cambria" w:cs="Arial"/>
                <w:sz w:val="22"/>
                <w:lang w:val="es-CR" w:eastAsia="es-CR"/>
              </w:rPr>
            </w:pPr>
            <w:r w:rsidRPr="00E134B2">
              <w:rPr>
                <w:rFonts w:ascii="Cambria" w:hAnsi="Cambria" w:cs="Arial"/>
                <w:sz w:val="22"/>
                <w:lang w:val="es-CR" w:eastAsia="es-CR"/>
              </w:rPr>
              <w:t>FA</w:t>
            </w:r>
          </w:p>
        </w:tc>
        <w:tc>
          <w:tcPr>
            <w:tcW w:w="1700" w:type="dxa"/>
            <w:tcBorders>
              <w:top w:val="nil"/>
              <w:left w:val="nil"/>
              <w:bottom w:val="single" w:sz="4" w:space="0" w:color="auto"/>
              <w:right w:val="single" w:sz="4" w:space="0" w:color="auto"/>
            </w:tcBorders>
            <w:shd w:val="clear" w:color="auto" w:fill="auto"/>
            <w:noWrap/>
            <w:vAlign w:val="bottom"/>
            <w:hideMark/>
          </w:tcPr>
          <w:p w14:paraId="59CD1BF3" w14:textId="77777777" w:rsidR="0056519C" w:rsidRPr="00E134B2" w:rsidRDefault="0056519C" w:rsidP="00E00FF3">
            <w:pPr>
              <w:jc w:val="center"/>
              <w:rPr>
                <w:rFonts w:ascii="Cambria" w:hAnsi="Cambria" w:cs="Arial"/>
                <w:sz w:val="22"/>
                <w:lang w:val="es-CR" w:eastAsia="es-CR"/>
              </w:rPr>
            </w:pPr>
            <w:r w:rsidRPr="00E134B2">
              <w:rPr>
                <w:rFonts w:ascii="Cambria" w:hAnsi="Cambria" w:cs="Arial"/>
                <w:sz w:val="22"/>
                <w:lang w:val="es-CR" w:eastAsia="es-CR"/>
              </w:rPr>
              <w:t>N2</w:t>
            </w:r>
          </w:p>
        </w:tc>
        <w:tc>
          <w:tcPr>
            <w:tcW w:w="1200" w:type="dxa"/>
            <w:tcBorders>
              <w:top w:val="nil"/>
              <w:left w:val="nil"/>
              <w:bottom w:val="single" w:sz="4" w:space="0" w:color="auto"/>
              <w:right w:val="single" w:sz="4" w:space="0" w:color="auto"/>
            </w:tcBorders>
            <w:shd w:val="clear" w:color="auto" w:fill="auto"/>
            <w:noWrap/>
            <w:vAlign w:val="bottom"/>
            <w:hideMark/>
          </w:tcPr>
          <w:p w14:paraId="2CB622DA" w14:textId="77777777" w:rsidR="0056519C" w:rsidRPr="00E134B2" w:rsidRDefault="0056519C" w:rsidP="00E00FF3">
            <w:pPr>
              <w:jc w:val="center"/>
              <w:rPr>
                <w:rFonts w:ascii="Cambria" w:hAnsi="Cambria" w:cs="Arial"/>
                <w:sz w:val="22"/>
                <w:lang w:val="es-CR" w:eastAsia="es-CR"/>
              </w:rPr>
            </w:pPr>
            <w:r w:rsidRPr="00E134B2">
              <w:rPr>
                <w:rFonts w:ascii="Cambria" w:hAnsi="Cambria" w:cs="Arial"/>
                <w:sz w:val="22"/>
                <w:lang w:val="es-CR" w:eastAsia="es-CR"/>
              </w:rPr>
              <w:t>CP</w:t>
            </w:r>
          </w:p>
        </w:tc>
      </w:tr>
      <w:tr w:rsidR="0056519C" w:rsidRPr="00997862" w14:paraId="783C9221"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C0B9278" w14:textId="77777777" w:rsidR="0056519C" w:rsidRPr="00E134B2" w:rsidRDefault="0056519C" w:rsidP="00E00FF3">
            <w:pPr>
              <w:jc w:val="center"/>
              <w:rPr>
                <w:rFonts w:ascii="Cambria" w:hAnsi="Cambria" w:cs="Arial"/>
                <w:sz w:val="22"/>
                <w:lang w:val="es-CR" w:eastAsia="es-CR"/>
              </w:rPr>
            </w:pPr>
            <w:r w:rsidRPr="00E134B2">
              <w:rPr>
                <w:rFonts w:ascii="Cambria" w:hAnsi="Cambria" w:cs="Arial"/>
                <w:sz w:val="22"/>
                <w:lang w:val="es-CR" w:eastAsia="es-CR"/>
              </w:rPr>
              <w:t>FA</w:t>
            </w:r>
          </w:p>
        </w:tc>
        <w:tc>
          <w:tcPr>
            <w:tcW w:w="1700" w:type="dxa"/>
            <w:tcBorders>
              <w:top w:val="nil"/>
              <w:left w:val="nil"/>
              <w:bottom w:val="single" w:sz="4" w:space="0" w:color="auto"/>
              <w:right w:val="single" w:sz="4" w:space="0" w:color="auto"/>
            </w:tcBorders>
            <w:shd w:val="clear" w:color="auto" w:fill="auto"/>
            <w:noWrap/>
            <w:vAlign w:val="bottom"/>
            <w:hideMark/>
          </w:tcPr>
          <w:p w14:paraId="52FED5C4" w14:textId="77777777" w:rsidR="0056519C" w:rsidRPr="00E134B2" w:rsidRDefault="0056519C" w:rsidP="00E00FF3">
            <w:pPr>
              <w:jc w:val="center"/>
              <w:rPr>
                <w:rFonts w:ascii="Cambria" w:hAnsi="Cambria" w:cs="Arial"/>
                <w:sz w:val="22"/>
                <w:lang w:val="es-CR" w:eastAsia="es-CR"/>
              </w:rPr>
            </w:pPr>
            <w:r w:rsidRPr="00E134B2">
              <w:rPr>
                <w:rFonts w:ascii="Cambria" w:hAnsi="Cambria" w:cs="Arial"/>
                <w:sz w:val="22"/>
                <w:lang w:val="es-CR" w:eastAsia="es-CR"/>
              </w:rPr>
              <w:t>N3</w:t>
            </w:r>
          </w:p>
        </w:tc>
        <w:tc>
          <w:tcPr>
            <w:tcW w:w="1200" w:type="dxa"/>
            <w:tcBorders>
              <w:top w:val="nil"/>
              <w:left w:val="nil"/>
              <w:bottom w:val="single" w:sz="4" w:space="0" w:color="auto"/>
              <w:right w:val="single" w:sz="4" w:space="0" w:color="auto"/>
            </w:tcBorders>
            <w:shd w:val="clear" w:color="auto" w:fill="auto"/>
            <w:noWrap/>
            <w:vAlign w:val="bottom"/>
            <w:hideMark/>
          </w:tcPr>
          <w:p w14:paraId="155BA7AF" w14:textId="77777777" w:rsidR="0056519C" w:rsidRPr="00E134B2" w:rsidRDefault="0056519C" w:rsidP="00E00FF3">
            <w:pPr>
              <w:jc w:val="center"/>
              <w:rPr>
                <w:rFonts w:ascii="Cambria" w:hAnsi="Cambria" w:cs="Arial"/>
                <w:sz w:val="22"/>
                <w:lang w:val="es-CR" w:eastAsia="es-CR"/>
              </w:rPr>
            </w:pPr>
            <w:r w:rsidRPr="00E134B2">
              <w:rPr>
                <w:rFonts w:ascii="Cambria" w:hAnsi="Cambria" w:cs="Arial"/>
                <w:sz w:val="22"/>
                <w:lang w:val="es-CR" w:eastAsia="es-CR"/>
              </w:rPr>
              <w:t>CP</w:t>
            </w:r>
          </w:p>
        </w:tc>
      </w:tr>
      <w:tr w:rsidR="0056519C" w:rsidRPr="00997862" w14:paraId="4DBDA00D"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6BEE69C" w14:textId="77777777" w:rsidR="0056519C" w:rsidRPr="00E134B2" w:rsidRDefault="0056519C" w:rsidP="00E00FF3">
            <w:pPr>
              <w:jc w:val="center"/>
              <w:rPr>
                <w:rFonts w:ascii="Cambria" w:hAnsi="Cambria" w:cs="Arial"/>
                <w:sz w:val="22"/>
                <w:lang w:val="es-CR" w:eastAsia="es-CR"/>
              </w:rPr>
            </w:pPr>
            <w:r w:rsidRPr="00E134B2">
              <w:rPr>
                <w:rFonts w:ascii="Cambria" w:hAnsi="Cambria" w:cs="Arial"/>
                <w:sz w:val="22"/>
                <w:lang w:val="es-CR" w:eastAsia="es-CR"/>
              </w:rPr>
              <w:t>FA</w:t>
            </w:r>
          </w:p>
        </w:tc>
        <w:tc>
          <w:tcPr>
            <w:tcW w:w="1700" w:type="dxa"/>
            <w:tcBorders>
              <w:top w:val="nil"/>
              <w:left w:val="nil"/>
              <w:bottom w:val="single" w:sz="4" w:space="0" w:color="auto"/>
              <w:right w:val="single" w:sz="4" w:space="0" w:color="auto"/>
            </w:tcBorders>
            <w:shd w:val="clear" w:color="auto" w:fill="auto"/>
            <w:noWrap/>
            <w:vAlign w:val="bottom"/>
            <w:hideMark/>
          </w:tcPr>
          <w:p w14:paraId="24A1DACC" w14:textId="77777777" w:rsidR="0056519C" w:rsidRPr="00E134B2" w:rsidRDefault="0056519C" w:rsidP="00E00FF3">
            <w:pPr>
              <w:jc w:val="center"/>
              <w:rPr>
                <w:rFonts w:ascii="Cambria" w:hAnsi="Cambria" w:cs="Arial"/>
                <w:sz w:val="22"/>
                <w:lang w:val="es-CR" w:eastAsia="es-CR"/>
              </w:rPr>
            </w:pPr>
            <w:r w:rsidRPr="00E134B2">
              <w:rPr>
                <w:rFonts w:ascii="Cambria" w:hAnsi="Cambria" w:cs="Arial"/>
                <w:sz w:val="22"/>
                <w:lang w:val="es-CR" w:eastAsia="es-CR"/>
              </w:rPr>
              <w:t>N4</w:t>
            </w:r>
          </w:p>
        </w:tc>
        <w:tc>
          <w:tcPr>
            <w:tcW w:w="1200" w:type="dxa"/>
            <w:tcBorders>
              <w:top w:val="nil"/>
              <w:left w:val="nil"/>
              <w:bottom w:val="single" w:sz="4" w:space="0" w:color="auto"/>
              <w:right w:val="single" w:sz="4" w:space="0" w:color="auto"/>
            </w:tcBorders>
            <w:shd w:val="clear" w:color="auto" w:fill="auto"/>
            <w:noWrap/>
            <w:vAlign w:val="bottom"/>
            <w:hideMark/>
          </w:tcPr>
          <w:p w14:paraId="70537BB4" w14:textId="77777777" w:rsidR="0056519C" w:rsidRPr="00E134B2" w:rsidRDefault="0056519C" w:rsidP="00E00FF3">
            <w:pPr>
              <w:jc w:val="center"/>
              <w:rPr>
                <w:rFonts w:ascii="Cambria" w:hAnsi="Cambria" w:cs="Arial"/>
                <w:sz w:val="22"/>
                <w:lang w:val="es-CR" w:eastAsia="es-CR"/>
              </w:rPr>
            </w:pPr>
            <w:r w:rsidRPr="00E134B2">
              <w:rPr>
                <w:rFonts w:ascii="Cambria" w:hAnsi="Cambria" w:cs="Arial"/>
                <w:sz w:val="22"/>
                <w:lang w:val="es-CR" w:eastAsia="es-CR"/>
              </w:rPr>
              <w:t>CP</w:t>
            </w:r>
          </w:p>
        </w:tc>
      </w:tr>
      <w:tr w:rsidR="0056519C" w:rsidRPr="00997862" w14:paraId="15AC82EF"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EB1EFB5" w14:textId="77777777" w:rsidR="0056519C" w:rsidRPr="00E134B2" w:rsidRDefault="0056519C" w:rsidP="00E00FF3">
            <w:pPr>
              <w:jc w:val="center"/>
              <w:rPr>
                <w:rFonts w:ascii="Cambria" w:hAnsi="Cambria" w:cs="Arial"/>
                <w:sz w:val="22"/>
                <w:lang w:val="es-CR" w:eastAsia="es-CR"/>
              </w:rPr>
            </w:pPr>
            <w:r w:rsidRPr="00E134B2">
              <w:rPr>
                <w:rFonts w:ascii="Cambria" w:hAnsi="Cambria" w:cs="Arial"/>
                <w:sz w:val="22"/>
                <w:lang w:val="es-CR" w:eastAsia="es-CR"/>
              </w:rPr>
              <w:t>FA</w:t>
            </w:r>
          </w:p>
        </w:tc>
        <w:tc>
          <w:tcPr>
            <w:tcW w:w="1700" w:type="dxa"/>
            <w:tcBorders>
              <w:top w:val="nil"/>
              <w:left w:val="nil"/>
              <w:bottom w:val="single" w:sz="4" w:space="0" w:color="auto"/>
              <w:right w:val="single" w:sz="4" w:space="0" w:color="auto"/>
            </w:tcBorders>
            <w:shd w:val="clear" w:color="auto" w:fill="auto"/>
            <w:noWrap/>
            <w:vAlign w:val="bottom"/>
            <w:hideMark/>
          </w:tcPr>
          <w:p w14:paraId="0B45DC8E" w14:textId="77777777" w:rsidR="0056519C" w:rsidRPr="00E134B2" w:rsidRDefault="0056519C" w:rsidP="00E00FF3">
            <w:pPr>
              <w:jc w:val="center"/>
              <w:rPr>
                <w:rFonts w:ascii="Cambria" w:hAnsi="Cambria" w:cs="Arial"/>
                <w:sz w:val="22"/>
                <w:lang w:val="es-CR" w:eastAsia="es-CR"/>
              </w:rPr>
            </w:pPr>
            <w:r w:rsidRPr="00E134B2">
              <w:rPr>
                <w:rFonts w:ascii="Cambria" w:hAnsi="Cambria" w:cs="Arial"/>
                <w:sz w:val="22"/>
                <w:lang w:val="es-CR" w:eastAsia="es-CR"/>
              </w:rPr>
              <w:t>N5</w:t>
            </w:r>
          </w:p>
        </w:tc>
        <w:tc>
          <w:tcPr>
            <w:tcW w:w="1200" w:type="dxa"/>
            <w:tcBorders>
              <w:top w:val="nil"/>
              <w:left w:val="nil"/>
              <w:bottom w:val="single" w:sz="4" w:space="0" w:color="auto"/>
              <w:right w:val="single" w:sz="4" w:space="0" w:color="auto"/>
            </w:tcBorders>
            <w:shd w:val="clear" w:color="auto" w:fill="auto"/>
            <w:noWrap/>
            <w:vAlign w:val="bottom"/>
            <w:hideMark/>
          </w:tcPr>
          <w:p w14:paraId="122AF959" w14:textId="77777777" w:rsidR="0056519C" w:rsidRPr="00E134B2" w:rsidRDefault="0056519C" w:rsidP="00E00FF3">
            <w:pPr>
              <w:jc w:val="center"/>
              <w:rPr>
                <w:rFonts w:ascii="Cambria" w:hAnsi="Cambria" w:cs="Arial"/>
                <w:sz w:val="22"/>
                <w:lang w:val="es-CR" w:eastAsia="es-CR"/>
              </w:rPr>
            </w:pPr>
            <w:r w:rsidRPr="00E134B2">
              <w:rPr>
                <w:rFonts w:ascii="Cambria" w:hAnsi="Cambria" w:cs="Arial"/>
                <w:sz w:val="22"/>
                <w:lang w:val="es-CR" w:eastAsia="es-CR"/>
              </w:rPr>
              <w:t>CP</w:t>
            </w:r>
          </w:p>
        </w:tc>
      </w:tr>
      <w:tr w:rsidR="0056519C" w:rsidRPr="00997862" w14:paraId="4F1B63FD"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627B5C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hideMark/>
          </w:tcPr>
          <w:p w14:paraId="0C74B06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AAA</w:t>
            </w:r>
          </w:p>
        </w:tc>
        <w:tc>
          <w:tcPr>
            <w:tcW w:w="1200" w:type="dxa"/>
            <w:tcBorders>
              <w:top w:val="nil"/>
              <w:left w:val="nil"/>
              <w:bottom w:val="single" w:sz="4" w:space="0" w:color="auto"/>
              <w:right w:val="single" w:sz="4" w:space="0" w:color="auto"/>
            </w:tcBorders>
            <w:shd w:val="clear" w:color="auto" w:fill="auto"/>
            <w:noWrap/>
            <w:vAlign w:val="bottom"/>
            <w:hideMark/>
          </w:tcPr>
          <w:p w14:paraId="739FA8C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040A2BE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8D7BEA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hideMark/>
          </w:tcPr>
          <w:p w14:paraId="37B9A2B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67A36FF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6572DF2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542C4A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hideMark/>
          </w:tcPr>
          <w:p w14:paraId="3D7E6FE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36974D07"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645AAC9A"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2E7E4AA"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hideMark/>
          </w:tcPr>
          <w:p w14:paraId="153C0D2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3BD137E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58A185F2"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59C6A5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hideMark/>
          </w:tcPr>
          <w:p w14:paraId="5CA734C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15A0E5EE"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37579C5B"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79C6E61"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hideMark/>
          </w:tcPr>
          <w:p w14:paraId="5743546E"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4D0AEDF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5224719F"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7162C6C"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hideMark/>
          </w:tcPr>
          <w:p w14:paraId="68B2EB2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32F3E85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464141A9"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B27C6D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hideMark/>
          </w:tcPr>
          <w:p w14:paraId="2003028A"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2E852DF8"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58C31C81"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080BD9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hideMark/>
          </w:tcPr>
          <w:p w14:paraId="75F5675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6289BA7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5F902052"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029605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hideMark/>
          </w:tcPr>
          <w:p w14:paraId="5E61135D"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4D30AE0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5BE9D36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734E05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hideMark/>
          </w:tcPr>
          <w:p w14:paraId="028EB7A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38276F6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041ACC6A"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4601978"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hideMark/>
          </w:tcPr>
          <w:p w14:paraId="65BDDE8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400E6A8F"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37A0C48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320B788"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lastRenderedPageBreak/>
              <w:t>FF</w:t>
            </w:r>
          </w:p>
        </w:tc>
        <w:tc>
          <w:tcPr>
            <w:tcW w:w="1700" w:type="dxa"/>
            <w:tcBorders>
              <w:top w:val="nil"/>
              <w:left w:val="nil"/>
              <w:bottom w:val="single" w:sz="4" w:space="0" w:color="auto"/>
              <w:right w:val="single" w:sz="4" w:space="0" w:color="auto"/>
            </w:tcBorders>
            <w:shd w:val="clear" w:color="auto" w:fill="auto"/>
            <w:noWrap/>
            <w:vAlign w:val="bottom"/>
            <w:hideMark/>
          </w:tcPr>
          <w:p w14:paraId="692D98A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1545F3A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0F13877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DA042BD"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hideMark/>
          </w:tcPr>
          <w:p w14:paraId="782D226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768CB548"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308169A4"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B40A0E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hideMark/>
          </w:tcPr>
          <w:p w14:paraId="796941A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5608F3E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6D8845D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6FBE7D0F"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79D0A966"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tcPr>
          <w:p w14:paraId="54FF9F1F"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CP</w:t>
            </w:r>
          </w:p>
        </w:tc>
      </w:tr>
      <w:tr w:rsidR="0056519C" w:rsidRPr="00997862" w14:paraId="6AD4CC5F"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1FEC6AA7"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FF</w:t>
            </w:r>
          </w:p>
        </w:tc>
        <w:tc>
          <w:tcPr>
            <w:tcW w:w="1700" w:type="dxa"/>
            <w:tcBorders>
              <w:top w:val="nil"/>
              <w:left w:val="nil"/>
              <w:bottom w:val="single" w:sz="4" w:space="0" w:color="auto"/>
              <w:right w:val="single" w:sz="4" w:space="0" w:color="auto"/>
            </w:tcBorders>
            <w:shd w:val="clear" w:color="auto" w:fill="auto"/>
            <w:noWrap/>
            <w:vAlign w:val="bottom"/>
          </w:tcPr>
          <w:p w14:paraId="4BC453D2"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CCC</w:t>
            </w:r>
          </w:p>
        </w:tc>
        <w:tc>
          <w:tcPr>
            <w:tcW w:w="1200" w:type="dxa"/>
            <w:tcBorders>
              <w:top w:val="nil"/>
              <w:left w:val="nil"/>
              <w:bottom w:val="single" w:sz="4" w:space="0" w:color="auto"/>
              <w:right w:val="single" w:sz="4" w:space="0" w:color="auto"/>
            </w:tcBorders>
            <w:shd w:val="clear" w:color="auto" w:fill="auto"/>
            <w:noWrap/>
            <w:vAlign w:val="bottom"/>
          </w:tcPr>
          <w:p w14:paraId="45D0803F"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CP</w:t>
            </w:r>
          </w:p>
        </w:tc>
      </w:tr>
      <w:tr w:rsidR="0056519C" w:rsidRPr="00997862" w14:paraId="2BB1342C"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0B15067"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hideMark/>
          </w:tcPr>
          <w:p w14:paraId="2D66248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aaa</w:t>
            </w:r>
          </w:p>
        </w:tc>
        <w:tc>
          <w:tcPr>
            <w:tcW w:w="1200" w:type="dxa"/>
            <w:tcBorders>
              <w:top w:val="nil"/>
              <w:left w:val="nil"/>
              <w:bottom w:val="single" w:sz="4" w:space="0" w:color="auto"/>
              <w:right w:val="single" w:sz="4" w:space="0" w:color="auto"/>
            </w:tcBorders>
            <w:shd w:val="clear" w:color="auto" w:fill="auto"/>
            <w:noWrap/>
            <w:vAlign w:val="bottom"/>
            <w:hideMark/>
          </w:tcPr>
          <w:p w14:paraId="429365B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7CA83E31"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82B375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hideMark/>
          </w:tcPr>
          <w:p w14:paraId="3CF665F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53B25D0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038E6904"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D66DDC7"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hideMark/>
          </w:tcPr>
          <w:p w14:paraId="4E56FE6C"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7A6B5AFC"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0D7FFBED"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95F6E7C"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hideMark/>
          </w:tcPr>
          <w:p w14:paraId="2D1E4F1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aa-</w:t>
            </w:r>
          </w:p>
        </w:tc>
        <w:tc>
          <w:tcPr>
            <w:tcW w:w="1200" w:type="dxa"/>
            <w:tcBorders>
              <w:top w:val="nil"/>
              <w:left w:val="nil"/>
              <w:bottom w:val="single" w:sz="4" w:space="0" w:color="auto"/>
              <w:right w:val="single" w:sz="4" w:space="0" w:color="auto"/>
            </w:tcBorders>
            <w:shd w:val="clear" w:color="auto" w:fill="auto"/>
            <w:noWrap/>
            <w:vAlign w:val="bottom"/>
            <w:hideMark/>
          </w:tcPr>
          <w:p w14:paraId="7ECCAFC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31B49CE0"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1F0612F"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hideMark/>
          </w:tcPr>
          <w:p w14:paraId="7DCCF06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3A2ED52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5D4C782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8F3177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hideMark/>
          </w:tcPr>
          <w:p w14:paraId="20D70A4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74B19FCD"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5E2057AB"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9AA539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hideMark/>
          </w:tcPr>
          <w:p w14:paraId="7655EFD7"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a-</w:t>
            </w:r>
          </w:p>
        </w:tc>
        <w:tc>
          <w:tcPr>
            <w:tcW w:w="1200" w:type="dxa"/>
            <w:tcBorders>
              <w:top w:val="nil"/>
              <w:left w:val="nil"/>
              <w:bottom w:val="single" w:sz="4" w:space="0" w:color="auto"/>
              <w:right w:val="single" w:sz="4" w:space="0" w:color="auto"/>
            </w:tcBorders>
            <w:shd w:val="clear" w:color="auto" w:fill="auto"/>
            <w:noWrap/>
            <w:vAlign w:val="bottom"/>
            <w:hideMark/>
          </w:tcPr>
          <w:p w14:paraId="59DF147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23362B19"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9D0176F"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hideMark/>
          </w:tcPr>
          <w:p w14:paraId="5F1FCEC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624C466A"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3C81F9EB"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02028B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hideMark/>
          </w:tcPr>
          <w:p w14:paraId="1CC6A4A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0BA7B97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02CEBB49"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15D8C5A"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hideMark/>
          </w:tcPr>
          <w:p w14:paraId="5CDE4CAF"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bbb-</w:t>
            </w:r>
          </w:p>
        </w:tc>
        <w:tc>
          <w:tcPr>
            <w:tcW w:w="1200" w:type="dxa"/>
            <w:tcBorders>
              <w:top w:val="nil"/>
              <w:left w:val="nil"/>
              <w:bottom w:val="single" w:sz="4" w:space="0" w:color="auto"/>
              <w:right w:val="single" w:sz="4" w:space="0" w:color="auto"/>
            </w:tcBorders>
            <w:shd w:val="clear" w:color="auto" w:fill="auto"/>
            <w:noWrap/>
            <w:vAlign w:val="bottom"/>
            <w:hideMark/>
          </w:tcPr>
          <w:p w14:paraId="5730B64E"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027EB5D5"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FF3970A"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hideMark/>
          </w:tcPr>
          <w:p w14:paraId="4EF64B5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59B4A73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152B1BC0"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212543D"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hideMark/>
          </w:tcPr>
          <w:p w14:paraId="24369A48"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5DC978C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21AB2892"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1D443B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hideMark/>
          </w:tcPr>
          <w:p w14:paraId="37373281"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bb-</w:t>
            </w:r>
          </w:p>
        </w:tc>
        <w:tc>
          <w:tcPr>
            <w:tcW w:w="1200" w:type="dxa"/>
            <w:tcBorders>
              <w:top w:val="nil"/>
              <w:left w:val="nil"/>
              <w:bottom w:val="single" w:sz="4" w:space="0" w:color="auto"/>
              <w:right w:val="single" w:sz="4" w:space="0" w:color="auto"/>
            </w:tcBorders>
            <w:shd w:val="clear" w:color="auto" w:fill="auto"/>
            <w:noWrap/>
            <w:vAlign w:val="bottom"/>
            <w:hideMark/>
          </w:tcPr>
          <w:p w14:paraId="5B9942F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41F778C7"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E4021E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hideMark/>
          </w:tcPr>
          <w:p w14:paraId="3D61BC5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69822CA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4067E2B3"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DE14508"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vAlign w:val="bottom"/>
            <w:hideMark/>
          </w:tcPr>
          <w:p w14:paraId="56221C78"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vAlign w:val="bottom"/>
            <w:hideMark/>
          </w:tcPr>
          <w:p w14:paraId="75AB1C41"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6A4EE9" w14:paraId="49331D03" w14:textId="77777777" w:rsidTr="0055087A">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6C70B4E2"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tcPr>
          <w:p w14:paraId="3AD8235C" w14:textId="77777777" w:rsidR="0056519C" w:rsidRPr="006A13BB" w:rsidRDefault="0056519C" w:rsidP="0055087A">
            <w:pPr>
              <w:jc w:val="center"/>
              <w:rPr>
                <w:rFonts w:ascii="Cambria" w:hAnsi="Cambria" w:cs="Arial"/>
                <w:sz w:val="22"/>
                <w:lang w:val="es-CR" w:eastAsia="es-CR"/>
              </w:rPr>
            </w:pPr>
            <w:r w:rsidRPr="006A13BB">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tcPr>
          <w:p w14:paraId="10D15193" w14:textId="77777777" w:rsidR="0056519C" w:rsidRPr="006A13BB" w:rsidRDefault="0056519C" w:rsidP="0055087A">
            <w:pPr>
              <w:jc w:val="center"/>
              <w:rPr>
                <w:rFonts w:ascii="Cambria" w:hAnsi="Cambria" w:cs="Arial"/>
                <w:sz w:val="22"/>
                <w:lang w:val="es-CR" w:eastAsia="es-CR"/>
              </w:rPr>
            </w:pPr>
            <w:r w:rsidRPr="006A13BB">
              <w:rPr>
                <w:rFonts w:ascii="Cambria" w:hAnsi="Cambria" w:cs="Arial"/>
                <w:sz w:val="22"/>
                <w:lang w:val="es-CR" w:eastAsia="es-CR"/>
              </w:rPr>
              <w:t>CP</w:t>
            </w:r>
          </w:p>
        </w:tc>
      </w:tr>
      <w:tr w:rsidR="0056519C" w:rsidRPr="006A4EE9" w14:paraId="3BA967E3" w14:textId="77777777" w:rsidTr="0055087A">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8ECE72A" w14:textId="77777777" w:rsidR="0056519C" w:rsidRPr="006A13BB" w:rsidRDefault="0056519C" w:rsidP="00CA7CB3">
            <w:pPr>
              <w:jc w:val="center"/>
              <w:rPr>
                <w:rFonts w:ascii="Cambria" w:hAnsi="Cambria" w:cs="Arial"/>
                <w:sz w:val="22"/>
                <w:lang w:val="es-CR" w:eastAsia="es-CR"/>
              </w:rPr>
            </w:pPr>
            <w:r w:rsidRPr="006A13BB">
              <w:rPr>
                <w:rFonts w:ascii="Cambria" w:hAnsi="Cambria" w:cs="Arial"/>
                <w:sz w:val="22"/>
                <w:lang w:val="es-CR" w:eastAsia="es-CR"/>
              </w:rPr>
              <w:t>FV</w:t>
            </w:r>
          </w:p>
        </w:tc>
        <w:tc>
          <w:tcPr>
            <w:tcW w:w="1700" w:type="dxa"/>
            <w:tcBorders>
              <w:top w:val="nil"/>
              <w:left w:val="nil"/>
              <w:bottom w:val="single" w:sz="4" w:space="0" w:color="auto"/>
              <w:right w:val="single" w:sz="4" w:space="0" w:color="auto"/>
            </w:tcBorders>
            <w:shd w:val="clear" w:color="auto" w:fill="auto"/>
            <w:noWrap/>
          </w:tcPr>
          <w:p w14:paraId="436CFF63" w14:textId="77777777" w:rsidR="0056519C" w:rsidRPr="006A13BB" w:rsidRDefault="0056519C" w:rsidP="0055087A">
            <w:pPr>
              <w:jc w:val="center"/>
              <w:rPr>
                <w:rFonts w:ascii="Cambria" w:hAnsi="Cambria" w:cs="Arial"/>
                <w:sz w:val="22"/>
                <w:lang w:val="es-CR" w:eastAsia="es-CR"/>
              </w:rPr>
            </w:pPr>
            <w:r w:rsidRPr="006A13BB">
              <w:rPr>
                <w:rFonts w:ascii="Cambria" w:hAnsi="Cambria" w:cs="Arial"/>
                <w:sz w:val="22"/>
                <w:lang w:val="es-CR" w:eastAsia="es-CR"/>
              </w:rPr>
              <w:t>CCC</w:t>
            </w:r>
          </w:p>
        </w:tc>
        <w:tc>
          <w:tcPr>
            <w:tcW w:w="1200" w:type="dxa"/>
            <w:tcBorders>
              <w:top w:val="nil"/>
              <w:left w:val="nil"/>
              <w:bottom w:val="single" w:sz="4" w:space="0" w:color="auto"/>
              <w:right w:val="single" w:sz="4" w:space="0" w:color="auto"/>
            </w:tcBorders>
            <w:shd w:val="clear" w:color="auto" w:fill="auto"/>
            <w:noWrap/>
          </w:tcPr>
          <w:p w14:paraId="478E5D98" w14:textId="77777777" w:rsidR="0056519C" w:rsidRPr="006A13BB" w:rsidRDefault="0056519C" w:rsidP="0055087A">
            <w:pPr>
              <w:jc w:val="center"/>
              <w:rPr>
                <w:rFonts w:ascii="Cambria" w:hAnsi="Cambria" w:cs="Arial"/>
                <w:sz w:val="22"/>
                <w:lang w:val="es-CR" w:eastAsia="es-CR"/>
              </w:rPr>
            </w:pPr>
            <w:r w:rsidRPr="006A13BB">
              <w:rPr>
                <w:rFonts w:ascii="Cambria" w:hAnsi="Cambria" w:cs="Arial"/>
                <w:sz w:val="22"/>
                <w:lang w:val="es-CR" w:eastAsia="es-CR"/>
              </w:rPr>
              <w:t>CP</w:t>
            </w:r>
          </w:p>
        </w:tc>
      </w:tr>
      <w:tr w:rsidR="0056519C" w:rsidRPr="006A4EE9" w14:paraId="7077883E" w14:textId="77777777" w:rsidTr="0055087A">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6D0336DE" w14:textId="77777777" w:rsidR="0056519C" w:rsidRPr="00355AEC" w:rsidRDefault="0056519C" w:rsidP="0055087A">
            <w:pPr>
              <w:jc w:val="center"/>
              <w:rPr>
                <w:rFonts w:ascii="Cambria" w:hAnsi="Cambria" w:cs="Arial"/>
                <w:sz w:val="22"/>
                <w:lang w:val="es-CR" w:eastAsia="es-CR"/>
              </w:rPr>
            </w:pPr>
            <w:r w:rsidRPr="00355AEC">
              <w:rPr>
                <w:rFonts w:ascii="Cambria" w:hAnsi="Cambria" w:cs="Arial"/>
                <w:sz w:val="22"/>
                <w:lang w:val="es-CR" w:eastAsia="es-CR"/>
              </w:rPr>
              <w:t>FL</w:t>
            </w:r>
          </w:p>
        </w:tc>
        <w:tc>
          <w:tcPr>
            <w:tcW w:w="1700" w:type="dxa"/>
            <w:tcBorders>
              <w:top w:val="nil"/>
              <w:left w:val="nil"/>
              <w:bottom w:val="single" w:sz="4" w:space="0" w:color="auto"/>
              <w:right w:val="single" w:sz="4" w:space="0" w:color="auto"/>
            </w:tcBorders>
            <w:shd w:val="clear" w:color="auto" w:fill="auto"/>
            <w:noWrap/>
          </w:tcPr>
          <w:p w14:paraId="2F5CE6D3" w14:textId="77777777" w:rsidR="0056519C" w:rsidRPr="00355AEC" w:rsidRDefault="0056519C" w:rsidP="0055087A">
            <w:pPr>
              <w:jc w:val="center"/>
              <w:rPr>
                <w:rFonts w:ascii="Cambria" w:hAnsi="Cambria" w:cs="Arial"/>
                <w:sz w:val="22"/>
                <w:lang w:val="es-CR" w:eastAsia="es-CR"/>
              </w:rPr>
            </w:pPr>
            <w:r w:rsidRPr="00355AEC">
              <w:rPr>
                <w:rFonts w:ascii="Cambria" w:hAnsi="Cambria" w:cs="Arial"/>
                <w:sz w:val="22"/>
                <w:lang w:val="es-CR" w:eastAsia="es-CR"/>
              </w:rPr>
              <w:t>F1</w:t>
            </w:r>
          </w:p>
        </w:tc>
        <w:tc>
          <w:tcPr>
            <w:tcW w:w="1200" w:type="dxa"/>
            <w:tcBorders>
              <w:top w:val="nil"/>
              <w:left w:val="nil"/>
              <w:bottom w:val="single" w:sz="4" w:space="0" w:color="auto"/>
              <w:right w:val="single" w:sz="4" w:space="0" w:color="auto"/>
            </w:tcBorders>
            <w:shd w:val="clear" w:color="auto" w:fill="auto"/>
            <w:noWrap/>
          </w:tcPr>
          <w:p w14:paraId="1A0FF004" w14:textId="77777777" w:rsidR="0056519C" w:rsidRPr="00355AEC" w:rsidRDefault="0056519C" w:rsidP="0055087A">
            <w:pPr>
              <w:jc w:val="center"/>
              <w:rPr>
                <w:rFonts w:ascii="Cambria" w:hAnsi="Cambria" w:cs="Arial"/>
                <w:sz w:val="22"/>
                <w:lang w:val="es-CR" w:eastAsia="es-CR"/>
              </w:rPr>
            </w:pPr>
            <w:r w:rsidRPr="00355AEC">
              <w:rPr>
                <w:rFonts w:ascii="Cambria" w:hAnsi="Cambria" w:cs="Arial"/>
                <w:sz w:val="22"/>
                <w:lang w:val="es-CR" w:eastAsia="es-CR"/>
              </w:rPr>
              <w:t>CP</w:t>
            </w:r>
          </w:p>
        </w:tc>
      </w:tr>
      <w:tr w:rsidR="0056519C" w:rsidRPr="00997862" w14:paraId="410A819D" w14:textId="77777777" w:rsidTr="00F27A97">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34B2949B" w14:textId="77777777" w:rsidR="0056519C" w:rsidRPr="00355AEC" w:rsidRDefault="0056519C" w:rsidP="00E00FF3">
            <w:pPr>
              <w:jc w:val="center"/>
              <w:rPr>
                <w:rFonts w:ascii="Cambria" w:hAnsi="Cambria" w:cs="Arial"/>
                <w:sz w:val="22"/>
                <w:lang w:val="es-CR" w:eastAsia="es-CR"/>
              </w:rPr>
            </w:pPr>
            <w:r w:rsidRPr="00355AEC">
              <w:rPr>
                <w:rFonts w:ascii="Cambria" w:hAnsi="Cambria" w:cs="Arial"/>
                <w:sz w:val="22"/>
                <w:lang w:val="es-CR" w:eastAsia="es-CR"/>
              </w:rPr>
              <w:t>FL</w:t>
            </w:r>
          </w:p>
        </w:tc>
        <w:tc>
          <w:tcPr>
            <w:tcW w:w="1700" w:type="dxa"/>
            <w:tcBorders>
              <w:top w:val="nil"/>
              <w:left w:val="nil"/>
              <w:bottom w:val="single" w:sz="4" w:space="0" w:color="auto"/>
              <w:right w:val="single" w:sz="4" w:space="0" w:color="auto"/>
            </w:tcBorders>
            <w:shd w:val="clear" w:color="auto" w:fill="auto"/>
            <w:noWrap/>
          </w:tcPr>
          <w:p w14:paraId="41FBCF4E" w14:textId="77777777" w:rsidR="0056519C" w:rsidRPr="00355AEC" w:rsidRDefault="0056519C" w:rsidP="003B56BA">
            <w:pPr>
              <w:jc w:val="center"/>
              <w:rPr>
                <w:rFonts w:ascii="Cambria" w:hAnsi="Cambria" w:cs="Arial"/>
                <w:sz w:val="22"/>
                <w:lang w:val="es-CR" w:eastAsia="es-CR"/>
              </w:rPr>
            </w:pPr>
            <w:r w:rsidRPr="00355AEC">
              <w:rPr>
                <w:rFonts w:ascii="Cambria" w:hAnsi="Cambria" w:cs="Arial"/>
                <w:sz w:val="22"/>
                <w:lang w:val="es-CR" w:eastAsia="es-CR"/>
              </w:rPr>
              <w:t>F1+</w:t>
            </w:r>
          </w:p>
        </w:tc>
        <w:tc>
          <w:tcPr>
            <w:tcW w:w="1200" w:type="dxa"/>
            <w:tcBorders>
              <w:top w:val="nil"/>
              <w:left w:val="nil"/>
              <w:bottom w:val="single" w:sz="4" w:space="0" w:color="auto"/>
              <w:right w:val="single" w:sz="4" w:space="0" w:color="auto"/>
            </w:tcBorders>
            <w:shd w:val="clear" w:color="auto" w:fill="auto"/>
            <w:noWrap/>
          </w:tcPr>
          <w:p w14:paraId="744CCABC" w14:textId="77777777" w:rsidR="0056519C" w:rsidRPr="00355AEC" w:rsidRDefault="0056519C" w:rsidP="003B56BA">
            <w:pPr>
              <w:jc w:val="center"/>
              <w:rPr>
                <w:rFonts w:ascii="Cambria" w:hAnsi="Cambria" w:cs="Arial"/>
                <w:sz w:val="22"/>
                <w:lang w:val="es-CR" w:eastAsia="es-CR"/>
              </w:rPr>
            </w:pPr>
            <w:r w:rsidRPr="00355AEC">
              <w:rPr>
                <w:rFonts w:ascii="Cambria" w:hAnsi="Cambria" w:cs="Arial"/>
                <w:sz w:val="22"/>
                <w:lang w:val="es-CR" w:eastAsia="es-CR"/>
              </w:rPr>
              <w:t>CP</w:t>
            </w:r>
          </w:p>
        </w:tc>
      </w:tr>
      <w:tr w:rsidR="0056519C" w:rsidRPr="00997862" w14:paraId="1883C203" w14:textId="77777777" w:rsidTr="0055087A">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B1B2C7E" w14:textId="77777777" w:rsidR="0056519C" w:rsidRPr="00355AEC" w:rsidRDefault="0056519C" w:rsidP="0055087A">
            <w:pPr>
              <w:jc w:val="center"/>
              <w:rPr>
                <w:rFonts w:ascii="Cambria" w:hAnsi="Cambria" w:cs="Arial"/>
                <w:sz w:val="22"/>
                <w:lang w:val="es-CR" w:eastAsia="es-CR"/>
              </w:rPr>
            </w:pPr>
            <w:r w:rsidRPr="00355AEC">
              <w:rPr>
                <w:rFonts w:ascii="Cambria" w:hAnsi="Cambria" w:cs="Arial"/>
                <w:sz w:val="22"/>
                <w:lang w:val="es-CR" w:eastAsia="es-CR"/>
              </w:rPr>
              <w:t>FL</w:t>
            </w:r>
          </w:p>
        </w:tc>
        <w:tc>
          <w:tcPr>
            <w:tcW w:w="1700" w:type="dxa"/>
            <w:tcBorders>
              <w:top w:val="nil"/>
              <w:left w:val="nil"/>
              <w:bottom w:val="single" w:sz="4" w:space="0" w:color="auto"/>
              <w:right w:val="single" w:sz="4" w:space="0" w:color="auto"/>
            </w:tcBorders>
            <w:shd w:val="clear" w:color="auto" w:fill="auto"/>
            <w:noWrap/>
          </w:tcPr>
          <w:p w14:paraId="6C86AA0C" w14:textId="77777777" w:rsidR="0056519C" w:rsidRPr="00355AEC" w:rsidRDefault="0056519C" w:rsidP="0055087A">
            <w:pPr>
              <w:jc w:val="center"/>
              <w:rPr>
                <w:rFonts w:ascii="Cambria" w:hAnsi="Cambria" w:cs="Arial"/>
                <w:sz w:val="22"/>
                <w:lang w:val="es-CR" w:eastAsia="es-CR"/>
              </w:rPr>
            </w:pPr>
            <w:r w:rsidRPr="00355AEC">
              <w:rPr>
                <w:rFonts w:ascii="Cambria" w:hAnsi="Cambria" w:cs="Arial"/>
                <w:sz w:val="22"/>
                <w:lang w:val="es-CR" w:eastAsia="es-CR"/>
              </w:rPr>
              <w:t>F1-</w:t>
            </w:r>
          </w:p>
        </w:tc>
        <w:tc>
          <w:tcPr>
            <w:tcW w:w="1200" w:type="dxa"/>
            <w:tcBorders>
              <w:top w:val="nil"/>
              <w:left w:val="nil"/>
              <w:bottom w:val="single" w:sz="4" w:space="0" w:color="auto"/>
              <w:right w:val="single" w:sz="4" w:space="0" w:color="auto"/>
            </w:tcBorders>
            <w:shd w:val="clear" w:color="auto" w:fill="auto"/>
            <w:noWrap/>
          </w:tcPr>
          <w:p w14:paraId="05368B1E" w14:textId="77777777" w:rsidR="0056519C" w:rsidRPr="00355AEC" w:rsidRDefault="0056519C" w:rsidP="0055087A">
            <w:pPr>
              <w:jc w:val="center"/>
              <w:rPr>
                <w:rFonts w:ascii="Cambria" w:hAnsi="Cambria" w:cs="Arial"/>
                <w:sz w:val="22"/>
                <w:lang w:val="es-CR" w:eastAsia="es-CR"/>
              </w:rPr>
            </w:pPr>
            <w:r w:rsidRPr="00355AEC">
              <w:rPr>
                <w:rFonts w:ascii="Cambria" w:hAnsi="Cambria" w:cs="Arial"/>
                <w:sz w:val="22"/>
                <w:lang w:val="es-CR" w:eastAsia="es-CR"/>
              </w:rPr>
              <w:t>CP</w:t>
            </w:r>
          </w:p>
        </w:tc>
      </w:tr>
      <w:tr w:rsidR="0056519C" w:rsidRPr="00997862" w14:paraId="3BB081FE" w14:textId="77777777" w:rsidTr="00F27A97">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tcPr>
          <w:p w14:paraId="11B6A4D7" w14:textId="77777777" w:rsidR="0056519C" w:rsidRPr="00355AEC" w:rsidRDefault="0056519C" w:rsidP="00F27A97">
            <w:pPr>
              <w:jc w:val="center"/>
              <w:rPr>
                <w:rFonts w:ascii="Cambria" w:hAnsi="Cambria" w:cs="Arial"/>
                <w:sz w:val="22"/>
                <w:lang w:val="es-CR" w:eastAsia="es-CR"/>
              </w:rPr>
            </w:pPr>
            <w:r w:rsidRPr="00355AEC">
              <w:rPr>
                <w:rFonts w:ascii="Cambria" w:hAnsi="Cambria" w:cs="Arial"/>
                <w:sz w:val="22"/>
                <w:lang w:val="es-CR" w:eastAsia="es-CR"/>
              </w:rPr>
              <w:lastRenderedPageBreak/>
              <w:t>FL</w:t>
            </w:r>
          </w:p>
        </w:tc>
        <w:tc>
          <w:tcPr>
            <w:tcW w:w="1700" w:type="dxa"/>
            <w:tcBorders>
              <w:top w:val="nil"/>
              <w:left w:val="nil"/>
              <w:bottom w:val="single" w:sz="4" w:space="0" w:color="auto"/>
              <w:right w:val="single" w:sz="4" w:space="0" w:color="auto"/>
            </w:tcBorders>
            <w:shd w:val="clear" w:color="auto" w:fill="auto"/>
            <w:noWrap/>
          </w:tcPr>
          <w:p w14:paraId="26DE84FA" w14:textId="77777777" w:rsidR="0056519C" w:rsidRPr="00355AEC" w:rsidRDefault="0056519C" w:rsidP="003B56BA">
            <w:pPr>
              <w:jc w:val="center"/>
              <w:rPr>
                <w:rFonts w:ascii="Cambria" w:hAnsi="Cambria" w:cs="Arial"/>
                <w:sz w:val="22"/>
                <w:lang w:val="es-CR" w:eastAsia="es-CR"/>
              </w:rPr>
            </w:pPr>
            <w:r w:rsidRPr="00355AEC">
              <w:rPr>
                <w:rFonts w:ascii="Cambria" w:hAnsi="Cambria" w:cs="Arial"/>
                <w:sz w:val="22"/>
                <w:lang w:val="es-CR" w:eastAsia="es-CR"/>
              </w:rPr>
              <w:t>F2</w:t>
            </w:r>
          </w:p>
        </w:tc>
        <w:tc>
          <w:tcPr>
            <w:tcW w:w="1200" w:type="dxa"/>
            <w:tcBorders>
              <w:top w:val="nil"/>
              <w:left w:val="nil"/>
              <w:bottom w:val="single" w:sz="4" w:space="0" w:color="auto"/>
              <w:right w:val="single" w:sz="4" w:space="0" w:color="auto"/>
            </w:tcBorders>
            <w:shd w:val="clear" w:color="auto" w:fill="auto"/>
            <w:noWrap/>
          </w:tcPr>
          <w:p w14:paraId="41A03F7D" w14:textId="77777777" w:rsidR="0056519C" w:rsidRPr="00355AEC" w:rsidRDefault="0056519C" w:rsidP="003B56BA">
            <w:pPr>
              <w:jc w:val="center"/>
              <w:rPr>
                <w:rFonts w:ascii="Cambria" w:hAnsi="Cambria" w:cs="Arial"/>
                <w:sz w:val="22"/>
                <w:lang w:val="es-CR" w:eastAsia="es-CR"/>
              </w:rPr>
            </w:pPr>
            <w:r w:rsidRPr="00355AEC">
              <w:rPr>
                <w:rFonts w:ascii="Cambria" w:hAnsi="Cambria" w:cs="Arial"/>
                <w:sz w:val="22"/>
                <w:lang w:val="es-CR" w:eastAsia="es-CR"/>
              </w:rPr>
              <w:t>CP</w:t>
            </w:r>
          </w:p>
        </w:tc>
      </w:tr>
      <w:tr w:rsidR="0056519C" w:rsidRPr="00997862" w14:paraId="617878DC" w14:textId="77777777" w:rsidTr="00F27A97">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tcPr>
          <w:p w14:paraId="7D77B01B" w14:textId="77777777" w:rsidR="0056519C" w:rsidRPr="00355AEC" w:rsidRDefault="0056519C" w:rsidP="00F27A97">
            <w:pPr>
              <w:jc w:val="center"/>
              <w:rPr>
                <w:rFonts w:ascii="Cambria" w:hAnsi="Cambria" w:cs="Arial"/>
                <w:sz w:val="22"/>
                <w:lang w:val="es-CR" w:eastAsia="es-CR"/>
              </w:rPr>
            </w:pPr>
            <w:r w:rsidRPr="00355AEC">
              <w:rPr>
                <w:rFonts w:ascii="Cambria" w:hAnsi="Cambria" w:cs="Arial"/>
                <w:sz w:val="22"/>
                <w:lang w:val="es-CR" w:eastAsia="es-CR"/>
              </w:rPr>
              <w:t>FL</w:t>
            </w:r>
          </w:p>
        </w:tc>
        <w:tc>
          <w:tcPr>
            <w:tcW w:w="1700" w:type="dxa"/>
            <w:tcBorders>
              <w:top w:val="nil"/>
              <w:left w:val="nil"/>
              <w:bottom w:val="single" w:sz="4" w:space="0" w:color="auto"/>
              <w:right w:val="single" w:sz="4" w:space="0" w:color="auto"/>
            </w:tcBorders>
            <w:shd w:val="clear" w:color="auto" w:fill="auto"/>
            <w:noWrap/>
          </w:tcPr>
          <w:p w14:paraId="73ABFCE8" w14:textId="77777777" w:rsidR="0056519C" w:rsidRPr="00355AEC" w:rsidRDefault="0056519C" w:rsidP="003B56BA">
            <w:pPr>
              <w:jc w:val="center"/>
              <w:rPr>
                <w:rFonts w:ascii="Cambria" w:hAnsi="Cambria" w:cs="Arial"/>
                <w:sz w:val="22"/>
                <w:lang w:val="es-CR" w:eastAsia="es-CR"/>
              </w:rPr>
            </w:pPr>
            <w:r w:rsidRPr="00355AEC">
              <w:rPr>
                <w:rFonts w:ascii="Cambria" w:hAnsi="Cambria" w:cs="Arial"/>
                <w:sz w:val="22"/>
                <w:lang w:val="es-CR" w:eastAsia="es-CR"/>
              </w:rPr>
              <w:t>F3</w:t>
            </w:r>
          </w:p>
        </w:tc>
        <w:tc>
          <w:tcPr>
            <w:tcW w:w="1200" w:type="dxa"/>
            <w:tcBorders>
              <w:top w:val="nil"/>
              <w:left w:val="nil"/>
              <w:bottom w:val="single" w:sz="4" w:space="0" w:color="auto"/>
              <w:right w:val="single" w:sz="4" w:space="0" w:color="auto"/>
            </w:tcBorders>
            <w:shd w:val="clear" w:color="auto" w:fill="auto"/>
            <w:noWrap/>
          </w:tcPr>
          <w:p w14:paraId="28124F49" w14:textId="77777777" w:rsidR="0056519C" w:rsidRPr="00355AEC" w:rsidRDefault="0056519C" w:rsidP="003B56BA">
            <w:pPr>
              <w:jc w:val="center"/>
              <w:rPr>
                <w:rFonts w:ascii="Cambria" w:hAnsi="Cambria" w:cs="Arial"/>
                <w:sz w:val="22"/>
                <w:lang w:val="es-CR" w:eastAsia="es-CR"/>
              </w:rPr>
            </w:pPr>
            <w:r w:rsidRPr="00355AEC">
              <w:rPr>
                <w:rFonts w:ascii="Cambria" w:hAnsi="Cambria" w:cs="Arial"/>
                <w:sz w:val="22"/>
                <w:lang w:val="es-CR" w:eastAsia="es-CR"/>
              </w:rPr>
              <w:t>CP</w:t>
            </w:r>
          </w:p>
        </w:tc>
      </w:tr>
      <w:tr w:rsidR="0056519C" w:rsidRPr="00997862" w14:paraId="19F030AC" w14:textId="77777777" w:rsidTr="00F27A97">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tcPr>
          <w:p w14:paraId="65C18BDA" w14:textId="77777777" w:rsidR="0056519C" w:rsidRPr="00355AEC" w:rsidRDefault="0056519C" w:rsidP="00F27A97">
            <w:pPr>
              <w:jc w:val="center"/>
              <w:rPr>
                <w:rFonts w:ascii="Cambria" w:hAnsi="Cambria" w:cs="Arial"/>
                <w:sz w:val="22"/>
                <w:lang w:val="es-CR" w:eastAsia="es-CR"/>
              </w:rPr>
            </w:pPr>
            <w:r w:rsidRPr="00355AEC">
              <w:rPr>
                <w:rFonts w:ascii="Cambria" w:hAnsi="Cambria" w:cs="Arial"/>
                <w:sz w:val="22"/>
                <w:lang w:val="es-CR" w:eastAsia="es-CR"/>
              </w:rPr>
              <w:t>FL</w:t>
            </w:r>
          </w:p>
        </w:tc>
        <w:tc>
          <w:tcPr>
            <w:tcW w:w="1700" w:type="dxa"/>
            <w:tcBorders>
              <w:top w:val="nil"/>
              <w:left w:val="nil"/>
              <w:bottom w:val="single" w:sz="4" w:space="0" w:color="auto"/>
              <w:right w:val="single" w:sz="4" w:space="0" w:color="auto"/>
            </w:tcBorders>
            <w:shd w:val="clear" w:color="auto" w:fill="auto"/>
            <w:noWrap/>
          </w:tcPr>
          <w:p w14:paraId="4D1F14AB" w14:textId="77777777" w:rsidR="0056519C" w:rsidRPr="00355AEC" w:rsidRDefault="0056519C" w:rsidP="003B56BA">
            <w:pPr>
              <w:jc w:val="center"/>
              <w:rPr>
                <w:rFonts w:ascii="Cambria" w:hAnsi="Cambria" w:cs="Arial"/>
                <w:sz w:val="22"/>
                <w:lang w:val="es-CR" w:eastAsia="es-CR"/>
              </w:rPr>
            </w:pPr>
            <w:r w:rsidRPr="00355AEC">
              <w:rPr>
                <w:rFonts w:ascii="Cambria" w:hAnsi="Cambria" w:cs="Arial"/>
                <w:sz w:val="22"/>
                <w:lang w:val="es-CR" w:eastAsia="es-CR"/>
              </w:rPr>
              <w:t>B</w:t>
            </w:r>
          </w:p>
        </w:tc>
        <w:tc>
          <w:tcPr>
            <w:tcW w:w="1200" w:type="dxa"/>
            <w:tcBorders>
              <w:top w:val="nil"/>
              <w:left w:val="nil"/>
              <w:bottom w:val="single" w:sz="4" w:space="0" w:color="auto"/>
              <w:right w:val="single" w:sz="4" w:space="0" w:color="auto"/>
            </w:tcBorders>
            <w:shd w:val="clear" w:color="auto" w:fill="auto"/>
            <w:noWrap/>
          </w:tcPr>
          <w:p w14:paraId="3C68C23B" w14:textId="77777777" w:rsidR="0056519C" w:rsidRPr="00355AEC" w:rsidRDefault="0056519C" w:rsidP="003B56BA">
            <w:pPr>
              <w:jc w:val="center"/>
              <w:rPr>
                <w:rFonts w:ascii="Cambria" w:hAnsi="Cambria" w:cs="Arial"/>
                <w:sz w:val="22"/>
                <w:lang w:val="es-CR" w:eastAsia="es-CR"/>
              </w:rPr>
            </w:pPr>
            <w:r w:rsidRPr="00355AEC">
              <w:rPr>
                <w:rFonts w:ascii="Cambria" w:hAnsi="Cambria" w:cs="Arial"/>
                <w:sz w:val="22"/>
                <w:lang w:val="es-CR" w:eastAsia="es-CR"/>
              </w:rPr>
              <w:t>CP</w:t>
            </w:r>
          </w:p>
        </w:tc>
      </w:tr>
      <w:tr w:rsidR="0056519C" w:rsidRPr="00997862" w14:paraId="67CD5F69" w14:textId="77777777" w:rsidTr="00F27A97">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tcPr>
          <w:p w14:paraId="2E87E4CB" w14:textId="77777777" w:rsidR="0056519C" w:rsidRPr="00355AEC" w:rsidRDefault="0056519C" w:rsidP="00F27A97">
            <w:pPr>
              <w:jc w:val="center"/>
              <w:rPr>
                <w:rFonts w:ascii="Cambria" w:hAnsi="Cambria" w:cs="Arial"/>
                <w:sz w:val="22"/>
                <w:lang w:val="es-CR" w:eastAsia="es-CR"/>
              </w:rPr>
            </w:pPr>
            <w:r w:rsidRPr="00355AEC">
              <w:rPr>
                <w:rFonts w:ascii="Cambria" w:hAnsi="Cambria" w:cs="Arial"/>
                <w:sz w:val="22"/>
                <w:lang w:val="es-CR" w:eastAsia="es-CR"/>
              </w:rPr>
              <w:t>FL</w:t>
            </w:r>
          </w:p>
        </w:tc>
        <w:tc>
          <w:tcPr>
            <w:tcW w:w="1700" w:type="dxa"/>
            <w:tcBorders>
              <w:top w:val="nil"/>
              <w:left w:val="nil"/>
              <w:bottom w:val="single" w:sz="4" w:space="0" w:color="auto"/>
              <w:right w:val="single" w:sz="4" w:space="0" w:color="auto"/>
            </w:tcBorders>
            <w:shd w:val="clear" w:color="auto" w:fill="auto"/>
            <w:noWrap/>
          </w:tcPr>
          <w:p w14:paraId="2E60FCF7" w14:textId="77777777" w:rsidR="0056519C" w:rsidRPr="00355AEC" w:rsidRDefault="0056519C" w:rsidP="003B56BA">
            <w:pPr>
              <w:jc w:val="center"/>
              <w:rPr>
                <w:rFonts w:ascii="Cambria" w:hAnsi="Cambria" w:cs="Arial"/>
                <w:sz w:val="22"/>
                <w:lang w:val="es-CR" w:eastAsia="es-CR"/>
              </w:rPr>
            </w:pPr>
            <w:r w:rsidRPr="00355AEC">
              <w:rPr>
                <w:rFonts w:ascii="Cambria" w:hAnsi="Cambria" w:cs="Arial"/>
                <w:sz w:val="22"/>
                <w:lang w:val="es-CR" w:eastAsia="es-CR"/>
              </w:rPr>
              <w:t>C</w:t>
            </w:r>
          </w:p>
        </w:tc>
        <w:tc>
          <w:tcPr>
            <w:tcW w:w="1200" w:type="dxa"/>
            <w:tcBorders>
              <w:top w:val="nil"/>
              <w:left w:val="nil"/>
              <w:bottom w:val="single" w:sz="4" w:space="0" w:color="auto"/>
              <w:right w:val="single" w:sz="4" w:space="0" w:color="auto"/>
            </w:tcBorders>
            <w:shd w:val="clear" w:color="auto" w:fill="auto"/>
            <w:noWrap/>
          </w:tcPr>
          <w:p w14:paraId="59D55291" w14:textId="77777777" w:rsidR="0056519C" w:rsidRPr="00355AEC" w:rsidRDefault="0056519C" w:rsidP="003B56BA">
            <w:pPr>
              <w:jc w:val="center"/>
              <w:rPr>
                <w:rFonts w:ascii="Cambria" w:hAnsi="Cambria" w:cs="Arial"/>
                <w:sz w:val="22"/>
                <w:lang w:val="es-CR" w:eastAsia="es-CR"/>
              </w:rPr>
            </w:pPr>
            <w:r w:rsidRPr="00355AEC">
              <w:rPr>
                <w:rFonts w:ascii="Cambria" w:hAnsi="Cambria" w:cs="Arial"/>
                <w:sz w:val="22"/>
                <w:lang w:val="es-CR" w:eastAsia="es-CR"/>
              </w:rPr>
              <w:t>CP</w:t>
            </w:r>
          </w:p>
        </w:tc>
      </w:tr>
      <w:tr w:rsidR="0056519C" w:rsidRPr="00997862" w14:paraId="420FACE4" w14:textId="77777777" w:rsidTr="00F27A97">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4CD23E13" w14:textId="77777777" w:rsidR="0056519C" w:rsidRPr="00355AEC" w:rsidRDefault="0056519C" w:rsidP="00E00FF3">
            <w:pPr>
              <w:jc w:val="center"/>
              <w:rPr>
                <w:rFonts w:ascii="Cambria" w:hAnsi="Cambria" w:cs="Arial"/>
                <w:sz w:val="22"/>
                <w:lang w:val="es-CR" w:eastAsia="es-CR"/>
              </w:rPr>
            </w:pPr>
            <w:r w:rsidRPr="00355AEC">
              <w:rPr>
                <w:rFonts w:ascii="Cambria" w:hAnsi="Cambria" w:cs="Arial"/>
                <w:sz w:val="22"/>
                <w:lang w:val="es-CR" w:eastAsia="es-CR"/>
              </w:rPr>
              <w:t>FL</w:t>
            </w:r>
          </w:p>
        </w:tc>
        <w:tc>
          <w:tcPr>
            <w:tcW w:w="1700" w:type="dxa"/>
            <w:tcBorders>
              <w:top w:val="nil"/>
              <w:left w:val="nil"/>
              <w:bottom w:val="single" w:sz="4" w:space="0" w:color="auto"/>
              <w:right w:val="single" w:sz="4" w:space="0" w:color="auto"/>
            </w:tcBorders>
            <w:shd w:val="clear" w:color="auto" w:fill="auto"/>
            <w:noWrap/>
          </w:tcPr>
          <w:p w14:paraId="38A42D34" w14:textId="77777777" w:rsidR="0056519C" w:rsidRPr="00355AEC" w:rsidRDefault="0056519C" w:rsidP="003B56BA">
            <w:pPr>
              <w:jc w:val="center"/>
              <w:rPr>
                <w:rFonts w:ascii="Cambria" w:hAnsi="Cambria" w:cs="Arial"/>
                <w:sz w:val="22"/>
                <w:lang w:val="es-CR" w:eastAsia="es-CR"/>
              </w:rPr>
            </w:pPr>
            <w:r w:rsidRPr="00355AEC">
              <w:rPr>
                <w:rFonts w:ascii="Cambria" w:hAnsi="Cambria" w:cs="Arial"/>
                <w:sz w:val="22"/>
                <w:lang w:val="es-CR" w:eastAsia="es-CR"/>
              </w:rPr>
              <w:t>D</w:t>
            </w:r>
          </w:p>
        </w:tc>
        <w:tc>
          <w:tcPr>
            <w:tcW w:w="1200" w:type="dxa"/>
            <w:tcBorders>
              <w:top w:val="nil"/>
              <w:left w:val="nil"/>
              <w:bottom w:val="single" w:sz="4" w:space="0" w:color="auto"/>
              <w:right w:val="single" w:sz="4" w:space="0" w:color="auto"/>
            </w:tcBorders>
            <w:shd w:val="clear" w:color="auto" w:fill="auto"/>
            <w:noWrap/>
          </w:tcPr>
          <w:p w14:paraId="0D66F69D" w14:textId="77777777" w:rsidR="0056519C" w:rsidRPr="00355AEC" w:rsidRDefault="0056519C" w:rsidP="003B56BA">
            <w:pPr>
              <w:jc w:val="center"/>
              <w:rPr>
                <w:rFonts w:ascii="Cambria" w:hAnsi="Cambria" w:cs="Arial"/>
                <w:sz w:val="22"/>
                <w:lang w:val="es-CR" w:eastAsia="es-CR"/>
              </w:rPr>
            </w:pPr>
            <w:r w:rsidRPr="00355AEC">
              <w:rPr>
                <w:rFonts w:ascii="Cambria" w:hAnsi="Cambria" w:cs="Arial"/>
                <w:sz w:val="22"/>
                <w:lang w:val="es-CR" w:eastAsia="es-CR"/>
              </w:rPr>
              <w:t>CP</w:t>
            </w:r>
          </w:p>
        </w:tc>
      </w:tr>
      <w:tr w:rsidR="0056519C" w:rsidRPr="00997862" w14:paraId="7A343AE2" w14:textId="77777777" w:rsidTr="00F27A97">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tcPr>
          <w:p w14:paraId="6E688815"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FL</w:t>
            </w:r>
          </w:p>
        </w:tc>
        <w:tc>
          <w:tcPr>
            <w:tcW w:w="1700" w:type="dxa"/>
            <w:tcBorders>
              <w:top w:val="nil"/>
              <w:left w:val="nil"/>
              <w:bottom w:val="single" w:sz="4" w:space="0" w:color="auto"/>
              <w:right w:val="single" w:sz="4" w:space="0" w:color="auto"/>
            </w:tcBorders>
            <w:shd w:val="clear" w:color="auto" w:fill="auto"/>
            <w:noWrap/>
          </w:tcPr>
          <w:p w14:paraId="3B3984FE" w14:textId="77777777" w:rsidR="0056519C" w:rsidRPr="006A13BB" w:rsidRDefault="0056519C" w:rsidP="003B56BA">
            <w:pPr>
              <w:jc w:val="center"/>
              <w:rPr>
                <w:rFonts w:ascii="Cambria" w:hAnsi="Cambria" w:cs="Arial"/>
                <w:sz w:val="22"/>
                <w:lang w:val="es-CR" w:eastAsia="es-CR"/>
              </w:rPr>
            </w:pPr>
            <w:r w:rsidRPr="006A13BB">
              <w:rPr>
                <w:rFonts w:ascii="Cambria" w:hAnsi="Cambria" w:cs="Arial"/>
                <w:sz w:val="22"/>
                <w:lang w:val="es-CR" w:eastAsia="es-CR"/>
              </w:rPr>
              <w:t>RD</w:t>
            </w:r>
          </w:p>
        </w:tc>
        <w:tc>
          <w:tcPr>
            <w:tcW w:w="1200" w:type="dxa"/>
            <w:tcBorders>
              <w:top w:val="nil"/>
              <w:left w:val="nil"/>
              <w:bottom w:val="single" w:sz="4" w:space="0" w:color="auto"/>
              <w:right w:val="single" w:sz="4" w:space="0" w:color="auto"/>
            </w:tcBorders>
            <w:shd w:val="clear" w:color="auto" w:fill="auto"/>
            <w:noWrap/>
          </w:tcPr>
          <w:p w14:paraId="28AFC563" w14:textId="77777777" w:rsidR="0056519C" w:rsidRPr="006A13BB" w:rsidRDefault="0056519C" w:rsidP="003B56BA">
            <w:pPr>
              <w:jc w:val="center"/>
              <w:rPr>
                <w:rFonts w:ascii="Cambria" w:hAnsi="Cambria" w:cs="Arial"/>
                <w:sz w:val="22"/>
                <w:lang w:val="es-CR" w:eastAsia="es-CR"/>
              </w:rPr>
            </w:pPr>
            <w:r w:rsidRPr="006A13BB">
              <w:rPr>
                <w:rFonts w:ascii="Cambria" w:hAnsi="Cambria" w:cs="Arial"/>
                <w:sz w:val="22"/>
                <w:lang w:val="es-CR" w:eastAsia="es-CR"/>
              </w:rPr>
              <w:t>CP</w:t>
            </w:r>
          </w:p>
        </w:tc>
      </w:tr>
      <w:tr w:rsidR="0056519C" w:rsidRPr="00997862" w14:paraId="1E740C9F"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0C3DABA"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CA</w:t>
            </w:r>
          </w:p>
        </w:tc>
        <w:tc>
          <w:tcPr>
            <w:tcW w:w="1700" w:type="dxa"/>
            <w:tcBorders>
              <w:top w:val="nil"/>
              <w:left w:val="nil"/>
              <w:bottom w:val="single" w:sz="4" w:space="0" w:color="auto"/>
              <w:right w:val="single" w:sz="4" w:space="0" w:color="auto"/>
            </w:tcBorders>
            <w:shd w:val="clear" w:color="auto" w:fill="auto"/>
            <w:noWrap/>
            <w:vAlign w:val="bottom"/>
            <w:hideMark/>
          </w:tcPr>
          <w:p w14:paraId="34AAD754"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1</w:t>
            </w:r>
          </w:p>
        </w:tc>
        <w:tc>
          <w:tcPr>
            <w:tcW w:w="1200" w:type="dxa"/>
            <w:tcBorders>
              <w:top w:val="nil"/>
              <w:left w:val="nil"/>
              <w:bottom w:val="single" w:sz="4" w:space="0" w:color="auto"/>
              <w:right w:val="single" w:sz="4" w:space="0" w:color="auto"/>
            </w:tcBorders>
            <w:shd w:val="clear" w:color="auto" w:fill="auto"/>
            <w:noWrap/>
            <w:vAlign w:val="bottom"/>
            <w:hideMark/>
          </w:tcPr>
          <w:p w14:paraId="19138F7A"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CP</w:t>
            </w:r>
          </w:p>
        </w:tc>
      </w:tr>
      <w:tr w:rsidR="0056519C" w:rsidRPr="00997862" w14:paraId="4F9D2C41"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514E64F"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CA</w:t>
            </w:r>
          </w:p>
        </w:tc>
        <w:tc>
          <w:tcPr>
            <w:tcW w:w="1700" w:type="dxa"/>
            <w:tcBorders>
              <w:top w:val="nil"/>
              <w:left w:val="nil"/>
              <w:bottom w:val="single" w:sz="4" w:space="0" w:color="auto"/>
              <w:right w:val="single" w:sz="4" w:space="0" w:color="auto"/>
            </w:tcBorders>
            <w:shd w:val="clear" w:color="auto" w:fill="auto"/>
            <w:noWrap/>
            <w:vAlign w:val="bottom"/>
            <w:hideMark/>
          </w:tcPr>
          <w:p w14:paraId="6DD44787"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2</w:t>
            </w:r>
          </w:p>
        </w:tc>
        <w:tc>
          <w:tcPr>
            <w:tcW w:w="1200" w:type="dxa"/>
            <w:tcBorders>
              <w:top w:val="nil"/>
              <w:left w:val="nil"/>
              <w:bottom w:val="single" w:sz="4" w:space="0" w:color="auto"/>
              <w:right w:val="single" w:sz="4" w:space="0" w:color="auto"/>
            </w:tcBorders>
            <w:shd w:val="clear" w:color="auto" w:fill="auto"/>
            <w:noWrap/>
            <w:vAlign w:val="bottom"/>
            <w:hideMark/>
          </w:tcPr>
          <w:p w14:paraId="03C8F64A"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CP</w:t>
            </w:r>
          </w:p>
        </w:tc>
      </w:tr>
      <w:tr w:rsidR="0056519C" w:rsidRPr="00997862" w14:paraId="0D0B0500" w14:textId="77777777" w:rsidTr="00737171">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tcPr>
          <w:p w14:paraId="5BB79C5E" w14:textId="77777777" w:rsidR="0056519C" w:rsidRPr="006A13BB" w:rsidRDefault="0056519C" w:rsidP="00737171">
            <w:pPr>
              <w:jc w:val="center"/>
            </w:pPr>
            <w:r w:rsidRPr="006A13BB">
              <w:rPr>
                <w:rFonts w:ascii="Cambria" w:hAnsi="Cambria" w:cs="Arial"/>
                <w:sz w:val="22"/>
                <w:lang w:val="es-CR" w:eastAsia="es-CR"/>
              </w:rPr>
              <w:t>CA</w:t>
            </w:r>
          </w:p>
        </w:tc>
        <w:tc>
          <w:tcPr>
            <w:tcW w:w="1700" w:type="dxa"/>
            <w:tcBorders>
              <w:top w:val="nil"/>
              <w:left w:val="nil"/>
              <w:bottom w:val="single" w:sz="4" w:space="0" w:color="auto"/>
              <w:right w:val="single" w:sz="4" w:space="0" w:color="auto"/>
            </w:tcBorders>
            <w:shd w:val="clear" w:color="auto" w:fill="auto"/>
            <w:noWrap/>
            <w:vAlign w:val="bottom"/>
          </w:tcPr>
          <w:p w14:paraId="2DF6AB6D"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2+</w:t>
            </w:r>
          </w:p>
        </w:tc>
        <w:tc>
          <w:tcPr>
            <w:tcW w:w="1200" w:type="dxa"/>
            <w:tcBorders>
              <w:top w:val="nil"/>
              <w:left w:val="nil"/>
              <w:bottom w:val="single" w:sz="4" w:space="0" w:color="auto"/>
              <w:right w:val="single" w:sz="4" w:space="0" w:color="auto"/>
            </w:tcBorders>
            <w:shd w:val="clear" w:color="auto" w:fill="auto"/>
            <w:noWrap/>
          </w:tcPr>
          <w:p w14:paraId="6B1B2FF0" w14:textId="77777777" w:rsidR="0056519C" w:rsidRPr="006A13BB" w:rsidRDefault="0056519C" w:rsidP="00737171">
            <w:pPr>
              <w:jc w:val="center"/>
            </w:pPr>
            <w:r w:rsidRPr="006A13BB">
              <w:rPr>
                <w:rFonts w:ascii="Cambria" w:hAnsi="Cambria" w:cs="Arial"/>
                <w:sz w:val="22"/>
                <w:lang w:val="es-CR" w:eastAsia="es-CR"/>
              </w:rPr>
              <w:t>CP</w:t>
            </w:r>
          </w:p>
        </w:tc>
      </w:tr>
      <w:tr w:rsidR="0056519C" w:rsidRPr="00997862" w14:paraId="3C1B83CA" w14:textId="77777777" w:rsidTr="00737171">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tcPr>
          <w:p w14:paraId="7ACB7962" w14:textId="77777777" w:rsidR="0056519C" w:rsidRPr="006A13BB" w:rsidRDefault="0056519C" w:rsidP="00737171">
            <w:pPr>
              <w:jc w:val="center"/>
            </w:pPr>
            <w:r w:rsidRPr="006A13BB">
              <w:rPr>
                <w:rFonts w:ascii="Cambria" w:hAnsi="Cambria" w:cs="Arial"/>
                <w:sz w:val="22"/>
                <w:lang w:val="es-CR" w:eastAsia="es-CR"/>
              </w:rPr>
              <w:t>CA</w:t>
            </w:r>
          </w:p>
        </w:tc>
        <w:tc>
          <w:tcPr>
            <w:tcW w:w="1700" w:type="dxa"/>
            <w:tcBorders>
              <w:top w:val="nil"/>
              <w:left w:val="nil"/>
              <w:bottom w:val="single" w:sz="4" w:space="0" w:color="auto"/>
              <w:right w:val="single" w:sz="4" w:space="0" w:color="auto"/>
            </w:tcBorders>
            <w:shd w:val="clear" w:color="auto" w:fill="auto"/>
            <w:noWrap/>
            <w:vAlign w:val="bottom"/>
          </w:tcPr>
          <w:p w14:paraId="6AFCA121"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2-</w:t>
            </w:r>
          </w:p>
        </w:tc>
        <w:tc>
          <w:tcPr>
            <w:tcW w:w="1200" w:type="dxa"/>
            <w:tcBorders>
              <w:top w:val="nil"/>
              <w:left w:val="nil"/>
              <w:bottom w:val="single" w:sz="4" w:space="0" w:color="auto"/>
              <w:right w:val="single" w:sz="4" w:space="0" w:color="auto"/>
            </w:tcBorders>
            <w:shd w:val="clear" w:color="auto" w:fill="auto"/>
            <w:noWrap/>
          </w:tcPr>
          <w:p w14:paraId="78BE6AFE" w14:textId="77777777" w:rsidR="0056519C" w:rsidRPr="006A13BB" w:rsidRDefault="0056519C" w:rsidP="00737171">
            <w:pPr>
              <w:jc w:val="center"/>
            </w:pPr>
            <w:r w:rsidRPr="006A13BB">
              <w:rPr>
                <w:rFonts w:ascii="Cambria" w:hAnsi="Cambria" w:cs="Arial"/>
                <w:sz w:val="22"/>
                <w:lang w:val="es-CR" w:eastAsia="es-CR"/>
              </w:rPr>
              <w:t>CP</w:t>
            </w:r>
          </w:p>
        </w:tc>
      </w:tr>
      <w:tr w:rsidR="0056519C" w:rsidRPr="00997862" w14:paraId="372D662E" w14:textId="77777777" w:rsidTr="00737171">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hideMark/>
          </w:tcPr>
          <w:p w14:paraId="069BBD6B" w14:textId="77777777" w:rsidR="0056519C" w:rsidRDefault="0056519C" w:rsidP="00737171">
            <w:pPr>
              <w:jc w:val="center"/>
            </w:pPr>
            <w:r w:rsidRPr="00EF539C">
              <w:rPr>
                <w:rFonts w:ascii="Cambria" w:hAnsi="Cambria" w:cs="Arial"/>
                <w:sz w:val="22"/>
                <w:lang w:val="es-CR" w:eastAsia="es-CR"/>
              </w:rPr>
              <w:t>CA</w:t>
            </w:r>
          </w:p>
        </w:tc>
        <w:tc>
          <w:tcPr>
            <w:tcW w:w="1700" w:type="dxa"/>
            <w:tcBorders>
              <w:top w:val="nil"/>
              <w:left w:val="nil"/>
              <w:bottom w:val="single" w:sz="4" w:space="0" w:color="auto"/>
              <w:right w:val="single" w:sz="4" w:space="0" w:color="auto"/>
            </w:tcBorders>
            <w:shd w:val="clear" w:color="auto" w:fill="auto"/>
            <w:noWrap/>
            <w:vAlign w:val="bottom"/>
            <w:hideMark/>
          </w:tcPr>
          <w:p w14:paraId="1FBE6DF7"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3</w:t>
            </w:r>
          </w:p>
        </w:tc>
        <w:tc>
          <w:tcPr>
            <w:tcW w:w="1200" w:type="dxa"/>
            <w:tcBorders>
              <w:top w:val="nil"/>
              <w:left w:val="nil"/>
              <w:bottom w:val="single" w:sz="4" w:space="0" w:color="auto"/>
              <w:right w:val="single" w:sz="4" w:space="0" w:color="auto"/>
            </w:tcBorders>
            <w:shd w:val="clear" w:color="auto" w:fill="auto"/>
            <w:noWrap/>
            <w:hideMark/>
          </w:tcPr>
          <w:p w14:paraId="678D6A21" w14:textId="77777777" w:rsidR="0056519C" w:rsidRDefault="0056519C" w:rsidP="00737171">
            <w:pPr>
              <w:jc w:val="center"/>
            </w:pPr>
            <w:r w:rsidRPr="00BC124A">
              <w:rPr>
                <w:rFonts w:ascii="Cambria" w:hAnsi="Cambria" w:cs="Arial"/>
                <w:sz w:val="22"/>
                <w:lang w:val="es-CR" w:eastAsia="es-CR"/>
              </w:rPr>
              <w:t>CP</w:t>
            </w:r>
          </w:p>
        </w:tc>
      </w:tr>
      <w:tr w:rsidR="0056519C" w:rsidRPr="00997862" w14:paraId="55528FB3" w14:textId="77777777" w:rsidTr="00737171">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tcPr>
          <w:p w14:paraId="63B5C5A8" w14:textId="77777777" w:rsidR="0056519C" w:rsidRPr="006A13BB" w:rsidRDefault="0056519C" w:rsidP="00737171">
            <w:pPr>
              <w:jc w:val="center"/>
            </w:pPr>
            <w:r w:rsidRPr="006A13BB">
              <w:rPr>
                <w:rFonts w:ascii="Cambria" w:hAnsi="Cambria" w:cs="Arial"/>
                <w:sz w:val="22"/>
                <w:lang w:val="es-CR" w:eastAsia="es-CR"/>
              </w:rPr>
              <w:t>CA</w:t>
            </w:r>
          </w:p>
        </w:tc>
        <w:tc>
          <w:tcPr>
            <w:tcW w:w="1700" w:type="dxa"/>
            <w:tcBorders>
              <w:top w:val="nil"/>
              <w:left w:val="nil"/>
              <w:bottom w:val="single" w:sz="4" w:space="0" w:color="auto"/>
              <w:right w:val="single" w:sz="4" w:space="0" w:color="auto"/>
            </w:tcBorders>
            <w:shd w:val="clear" w:color="auto" w:fill="auto"/>
            <w:noWrap/>
            <w:vAlign w:val="bottom"/>
          </w:tcPr>
          <w:p w14:paraId="4F6C9ACB"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3+</w:t>
            </w:r>
          </w:p>
        </w:tc>
        <w:tc>
          <w:tcPr>
            <w:tcW w:w="1200" w:type="dxa"/>
            <w:tcBorders>
              <w:top w:val="nil"/>
              <w:left w:val="nil"/>
              <w:bottom w:val="single" w:sz="4" w:space="0" w:color="auto"/>
              <w:right w:val="single" w:sz="4" w:space="0" w:color="auto"/>
            </w:tcBorders>
            <w:shd w:val="clear" w:color="auto" w:fill="auto"/>
            <w:noWrap/>
          </w:tcPr>
          <w:p w14:paraId="147B32A5" w14:textId="77777777" w:rsidR="0056519C" w:rsidRPr="006A13BB" w:rsidRDefault="0056519C" w:rsidP="00737171">
            <w:pPr>
              <w:jc w:val="center"/>
            </w:pPr>
            <w:r w:rsidRPr="006A13BB">
              <w:rPr>
                <w:rFonts w:ascii="Cambria" w:hAnsi="Cambria" w:cs="Arial"/>
                <w:sz w:val="22"/>
                <w:lang w:val="es-CR" w:eastAsia="es-CR"/>
              </w:rPr>
              <w:t>CP</w:t>
            </w:r>
          </w:p>
        </w:tc>
      </w:tr>
      <w:tr w:rsidR="0056519C" w:rsidRPr="00997862" w14:paraId="03D75320" w14:textId="77777777" w:rsidTr="00737171">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tcPr>
          <w:p w14:paraId="5B5FA2DD" w14:textId="77777777" w:rsidR="0056519C" w:rsidRPr="006A13BB" w:rsidRDefault="0056519C" w:rsidP="00737171">
            <w:pPr>
              <w:jc w:val="center"/>
            </w:pPr>
            <w:r w:rsidRPr="006A13BB">
              <w:rPr>
                <w:rFonts w:ascii="Cambria" w:hAnsi="Cambria" w:cs="Arial"/>
                <w:sz w:val="22"/>
                <w:lang w:val="es-CR" w:eastAsia="es-CR"/>
              </w:rPr>
              <w:t>CA</w:t>
            </w:r>
          </w:p>
        </w:tc>
        <w:tc>
          <w:tcPr>
            <w:tcW w:w="1700" w:type="dxa"/>
            <w:tcBorders>
              <w:top w:val="nil"/>
              <w:left w:val="nil"/>
              <w:bottom w:val="single" w:sz="4" w:space="0" w:color="auto"/>
              <w:right w:val="single" w:sz="4" w:space="0" w:color="auto"/>
            </w:tcBorders>
            <w:shd w:val="clear" w:color="auto" w:fill="auto"/>
            <w:noWrap/>
            <w:vAlign w:val="bottom"/>
          </w:tcPr>
          <w:p w14:paraId="7EF7D425"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3-</w:t>
            </w:r>
          </w:p>
        </w:tc>
        <w:tc>
          <w:tcPr>
            <w:tcW w:w="1200" w:type="dxa"/>
            <w:tcBorders>
              <w:top w:val="nil"/>
              <w:left w:val="nil"/>
              <w:bottom w:val="single" w:sz="4" w:space="0" w:color="auto"/>
              <w:right w:val="single" w:sz="4" w:space="0" w:color="auto"/>
            </w:tcBorders>
            <w:shd w:val="clear" w:color="auto" w:fill="auto"/>
            <w:noWrap/>
          </w:tcPr>
          <w:p w14:paraId="049283CF" w14:textId="77777777" w:rsidR="0056519C" w:rsidRPr="006A13BB" w:rsidRDefault="0056519C" w:rsidP="00737171">
            <w:pPr>
              <w:jc w:val="center"/>
            </w:pPr>
            <w:r w:rsidRPr="006A13BB">
              <w:rPr>
                <w:rFonts w:ascii="Cambria" w:hAnsi="Cambria" w:cs="Arial"/>
                <w:sz w:val="22"/>
                <w:lang w:val="es-CR" w:eastAsia="es-CR"/>
              </w:rPr>
              <w:t>CP</w:t>
            </w:r>
          </w:p>
        </w:tc>
      </w:tr>
      <w:tr w:rsidR="0056519C" w:rsidRPr="00997862" w14:paraId="193488DC" w14:textId="77777777" w:rsidTr="00737171">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hideMark/>
          </w:tcPr>
          <w:p w14:paraId="769CAB91" w14:textId="77777777" w:rsidR="0056519C" w:rsidRPr="006A13BB" w:rsidRDefault="0056519C" w:rsidP="00737171">
            <w:pPr>
              <w:jc w:val="center"/>
            </w:pPr>
            <w:r w:rsidRPr="006A13BB">
              <w:rPr>
                <w:rFonts w:ascii="Cambria" w:hAnsi="Cambria" w:cs="Arial"/>
                <w:sz w:val="22"/>
                <w:lang w:val="es-CR" w:eastAsia="es-CR"/>
              </w:rPr>
              <w:t>CA</w:t>
            </w:r>
          </w:p>
        </w:tc>
        <w:tc>
          <w:tcPr>
            <w:tcW w:w="1700" w:type="dxa"/>
            <w:tcBorders>
              <w:top w:val="nil"/>
              <w:left w:val="nil"/>
              <w:bottom w:val="single" w:sz="4" w:space="0" w:color="auto"/>
              <w:right w:val="single" w:sz="4" w:space="0" w:color="auto"/>
            </w:tcBorders>
            <w:shd w:val="clear" w:color="auto" w:fill="auto"/>
            <w:noWrap/>
            <w:vAlign w:val="bottom"/>
            <w:hideMark/>
          </w:tcPr>
          <w:p w14:paraId="736EDBAC"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4</w:t>
            </w:r>
          </w:p>
        </w:tc>
        <w:tc>
          <w:tcPr>
            <w:tcW w:w="1200" w:type="dxa"/>
            <w:tcBorders>
              <w:top w:val="nil"/>
              <w:left w:val="nil"/>
              <w:bottom w:val="single" w:sz="4" w:space="0" w:color="auto"/>
              <w:right w:val="single" w:sz="4" w:space="0" w:color="auto"/>
            </w:tcBorders>
            <w:shd w:val="clear" w:color="auto" w:fill="auto"/>
            <w:noWrap/>
            <w:hideMark/>
          </w:tcPr>
          <w:p w14:paraId="7EEE5B61" w14:textId="77777777" w:rsidR="0056519C" w:rsidRPr="006A13BB" w:rsidRDefault="0056519C" w:rsidP="00737171">
            <w:pPr>
              <w:jc w:val="center"/>
            </w:pPr>
            <w:r w:rsidRPr="006A13BB">
              <w:rPr>
                <w:rFonts w:ascii="Cambria" w:hAnsi="Cambria" w:cs="Arial"/>
                <w:sz w:val="22"/>
                <w:lang w:val="es-CR" w:eastAsia="es-CR"/>
              </w:rPr>
              <w:t>CP</w:t>
            </w:r>
          </w:p>
        </w:tc>
      </w:tr>
      <w:tr w:rsidR="0056519C" w:rsidRPr="00997862" w14:paraId="5CD78D67" w14:textId="77777777" w:rsidTr="00737171">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tcPr>
          <w:p w14:paraId="0F7313B3" w14:textId="77777777" w:rsidR="0056519C" w:rsidRPr="006A13BB" w:rsidRDefault="0056519C" w:rsidP="00737171">
            <w:pPr>
              <w:jc w:val="center"/>
            </w:pPr>
            <w:r w:rsidRPr="006A13BB">
              <w:rPr>
                <w:rFonts w:ascii="Cambria" w:hAnsi="Cambria" w:cs="Arial"/>
                <w:sz w:val="22"/>
                <w:lang w:val="es-CR" w:eastAsia="es-CR"/>
              </w:rPr>
              <w:t>CA</w:t>
            </w:r>
          </w:p>
        </w:tc>
        <w:tc>
          <w:tcPr>
            <w:tcW w:w="1700" w:type="dxa"/>
            <w:tcBorders>
              <w:top w:val="nil"/>
              <w:left w:val="nil"/>
              <w:bottom w:val="single" w:sz="4" w:space="0" w:color="auto"/>
              <w:right w:val="single" w:sz="4" w:space="0" w:color="auto"/>
            </w:tcBorders>
            <w:shd w:val="clear" w:color="auto" w:fill="auto"/>
            <w:noWrap/>
            <w:vAlign w:val="bottom"/>
          </w:tcPr>
          <w:p w14:paraId="4CC78135"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4+</w:t>
            </w:r>
          </w:p>
        </w:tc>
        <w:tc>
          <w:tcPr>
            <w:tcW w:w="1200" w:type="dxa"/>
            <w:tcBorders>
              <w:top w:val="nil"/>
              <w:left w:val="nil"/>
              <w:bottom w:val="single" w:sz="4" w:space="0" w:color="auto"/>
              <w:right w:val="single" w:sz="4" w:space="0" w:color="auto"/>
            </w:tcBorders>
            <w:shd w:val="clear" w:color="auto" w:fill="auto"/>
            <w:noWrap/>
          </w:tcPr>
          <w:p w14:paraId="1CB4BD86" w14:textId="77777777" w:rsidR="0056519C" w:rsidRPr="006A13BB" w:rsidRDefault="0056519C" w:rsidP="00737171">
            <w:pPr>
              <w:jc w:val="center"/>
            </w:pPr>
            <w:r w:rsidRPr="006A13BB">
              <w:rPr>
                <w:rFonts w:ascii="Cambria" w:hAnsi="Cambria" w:cs="Arial"/>
                <w:sz w:val="22"/>
                <w:lang w:val="es-CR" w:eastAsia="es-CR"/>
              </w:rPr>
              <w:t>CP</w:t>
            </w:r>
          </w:p>
        </w:tc>
      </w:tr>
      <w:tr w:rsidR="0056519C" w:rsidRPr="00997862" w14:paraId="569BF277" w14:textId="77777777" w:rsidTr="00737171">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tcPr>
          <w:p w14:paraId="54588C72" w14:textId="77777777" w:rsidR="0056519C" w:rsidRPr="006A13BB" w:rsidRDefault="0056519C" w:rsidP="00737171">
            <w:pPr>
              <w:jc w:val="center"/>
            </w:pPr>
            <w:r w:rsidRPr="006A13BB">
              <w:rPr>
                <w:rFonts w:ascii="Cambria" w:hAnsi="Cambria" w:cs="Arial"/>
                <w:sz w:val="22"/>
                <w:lang w:val="es-CR" w:eastAsia="es-CR"/>
              </w:rPr>
              <w:t>CA</w:t>
            </w:r>
          </w:p>
        </w:tc>
        <w:tc>
          <w:tcPr>
            <w:tcW w:w="1700" w:type="dxa"/>
            <w:tcBorders>
              <w:top w:val="nil"/>
              <w:left w:val="nil"/>
              <w:bottom w:val="single" w:sz="4" w:space="0" w:color="auto"/>
              <w:right w:val="single" w:sz="4" w:space="0" w:color="auto"/>
            </w:tcBorders>
            <w:shd w:val="clear" w:color="auto" w:fill="auto"/>
            <w:noWrap/>
            <w:vAlign w:val="bottom"/>
          </w:tcPr>
          <w:p w14:paraId="6410DE0F"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4-</w:t>
            </w:r>
          </w:p>
        </w:tc>
        <w:tc>
          <w:tcPr>
            <w:tcW w:w="1200" w:type="dxa"/>
            <w:tcBorders>
              <w:top w:val="nil"/>
              <w:left w:val="nil"/>
              <w:bottom w:val="single" w:sz="4" w:space="0" w:color="auto"/>
              <w:right w:val="single" w:sz="4" w:space="0" w:color="auto"/>
            </w:tcBorders>
            <w:shd w:val="clear" w:color="auto" w:fill="auto"/>
            <w:noWrap/>
          </w:tcPr>
          <w:p w14:paraId="7623CDD2" w14:textId="77777777" w:rsidR="0056519C" w:rsidRPr="006A13BB" w:rsidRDefault="0056519C" w:rsidP="00737171">
            <w:pPr>
              <w:jc w:val="center"/>
            </w:pPr>
            <w:r w:rsidRPr="006A13BB">
              <w:rPr>
                <w:rFonts w:ascii="Cambria" w:hAnsi="Cambria" w:cs="Arial"/>
                <w:sz w:val="22"/>
                <w:lang w:val="es-CR" w:eastAsia="es-CR"/>
              </w:rPr>
              <w:t>CP</w:t>
            </w:r>
          </w:p>
        </w:tc>
      </w:tr>
      <w:tr w:rsidR="0056519C" w:rsidRPr="00997862" w14:paraId="28B9185D" w14:textId="77777777" w:rsidTr="00737171">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hideMark/>
          </w:tcPr>
          <w:p w14:paraId="37B19EC4" w14:textId="77777777" w:rsidR="0056519C" w:rsidRPr="006A13BB" w:rsidRDefault="0056519C" w:rsidP="00737171">
            <w:pPr>
              <w:jc w:val="center"/>
            </w:pPr>
            <w:r w:rsidRPr="006A13BB">
              <w:rPr>
                <w:rFonts w:ascii="Cambria" w:hAnsi="Cambria" w:cs="Arial"/>
                <w:sz w:val="22"/>
                <w:lang w:val="es-CR" w:eastAsia="es-CR"/>
              </w:rPr>
              <w:t>CA</w:t>
            </w:r>
          </w:p>
        </w:tc>
        <w:tc>
          <w:tcPr>
            <w:tcW w:w="1700" w:type="dxa"/>
            <w:tcBorders>
              <w:top w:val="nil"/>
              <w:left w:val="nil"/>
              <w:bottom w:val="single" w:sz="4" w:space="0" w:color="auto"/>
              <w:right w:val="single" w:sz="4" w:space="0" w:color="auto"/>
            </w:tcBorders>
            <w:shd w:val="clear" w:color="auto" w:fill="auto"/>
            <w:noWrap/>
            <w:vAlign w:val="bottom"/>
            <w:hideMark/>
          </w:tcPr>
          <w:p w14:paraId="34248F62"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5</w:t>
            </w:r>
          </w:p>
        </w:tc>
        <w:tc>
          <w:tcPr>
            <w:tcW w:w="1200" w:type="dxa"/>
            <w:tcBorders>
              <w:top w:val="nil"/>
              <w:left w:val="nil"/>
              <w:bottom w:val="single" w:sz="4" w:space="0" w:color="auto"/>
              <w:right w:val="single" w:sz="4" w:space="0" w:color="auto"/>
            </w:tcBorders>
            <w:shd w:val="clear" w:color="auto" w:fill="auto"/>
            <w:noWrap/>
            <w:hideMark/>
          </w:tcPr>
          <w:p w14:paraId="799D75B2" w14:textId="77777777" w:rsidR="0056519C" w:rsidRPr="006A13BB" w:rsidRDefault="0056519C" w:rsidP="00737171">
            <w:pPr>
              <w:jc w:val="center"/>
            </w:pPr>
            <w:r w:rsidRPr="006A13BB">
              <w:rPr>
                <w:rFonts w:ascii="Cambria" w:hAnsi="Cambria" w:cs="Arial"/>
                <w:sz w:val="22"/>
                <w:lang w:val="es-CR" w:eastAsia="es-CR"/>
              </w:rPr>
              <w:t>CP</w:t>
            </w:r>
          </w:p>
        </w:tc>
      </w:tr>
      <w:tr w:rsidR="0056519C" w:rsidRPr="00997862" w14:paraId="6D65A01C" w14:textId="77777777" w:rsidTr="00737171">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tcPr>
          <w:p w14:paraId="5FE8746F" w14:textId="77777777" w:rsidR="0056519C" w:rsidRPr="006A13BB" w:rsidRDefault="0056519C" w:rsidP="00737171">
            <w:pPr>
              <w:jc w:val="center"/>
            </w:pPr>
            <w:r w:rsidRPr="006A13BB">
              <w:rPr>
                <w:rFonts w:ascii="Cambria" w:hAnsi="Cambria" w:cs="Arial"/>
                <w:sz w:val="22"/>
                <w:lang w:val="es-CR" w:eastAsia="es-CR"/>
              </w:rPr>
              <w:t>CA</w:t>
            </w:r>
          </w:p>
        </w:tc>
        <w:tc>
          <w:tcPr>
            <w:tcW w:w="1700" w:type="dxa"/>
            <w:tcBorders>
              <w:top w:val="nil"/>
              <w:left w:val="nil"/>
              <w:bottom w:val="single" w:sz="4" w:space="0" w:color="auto"/>
              <w:right w:val="single" w:sz="4" w:space="0" w:color="auto"/>
            </w:tcBorders>
            <w:shd w:val="clear" w:color="auto" w:fill="auto"/>
            <w:noWrap/>
            <w:vAlign w:val="bottom"/>
          </w:tcPr>
          <w:p w14:paraId="73C7BF8E"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5+</w:t>
            </w:r>
          </w:p>
        </w:tc>
        <w:tc>
          <w:tcPr>
            <w:tcW w:w="1200" w:type="dxa"/>
            <w:tcBorders>
              <w:top w:val="nil"/>
              <w:left w:val="nil"/>
              <w:bottom w:val="single" w:sz="4" w:space="0" w:color="auto"/>
              <w:right w:val="single" w:sz="4" w:space="0" w:color="auto"/>
            </w:tcBorders>
            <w:shd w:val="clear" w:color="auto" w:fill="auto"/>
            <w:noWrap/>
          </w:tcPr>
          <w:p w14:paraId="510CA6BE" w14:textId="77777777" w:rsidR="0056519C" w:rsidRPr="006A13BB" w:rsidRDefault="0056519C" w:rsidP="00737171">
            <w:pPr>
              <w:jc w:val="center"/>
            </w:pPr>
            <w:r w:rsidRPr="006A13BB">
              <w:rPr>
                <w:rFonts w:ascii="Cambria" w:hAnsi="Cambria" w:cs="Arial"/>
                <w:sz w:val="22"/>
                <w:lang w:val="es-CR" w:eastAsia="es-CR"/>
              </w:rPr>
              <w:t>CP</w:t>
            </w:r>
          </w:p>
        </w:tc>
      </w:tr>
      <w:tr w:rsidR="0056519C" w:rsidRPr="00997862" w14:paraId="53E0044E" w14:textId="77777777" w:rsidTr="00737171">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tcPr>
          <w:p w14:paraId="6EBC513F" w14:textId="77777777" w:rsidR="0056519C" w:rsidRPr="006A13BB" w:rsidRDefault="0056519C" w:rsidP="00737171">
            <w:pPr>
              <w:jc w:val="center"/>
            </w:pPr>
            <w:r w:rsidRPr="006A13BB">
              <w:rPr>
                <w:rFonts w:ascii="Cambria" w:hAnsi="Cambria" w:cs="Arial"/>
                <w:sz w:val="22"/>
                <w:lang w:val="es-CR" w:eastAsia="es-CR"/>
              </w:rPr>
              <w:t>CA</w:t>
            </w:r>
          </w:p>
        </w:tc>
        <w:tc>
          <w:tcPr>
            <w:tcW w:w="1700" w:type="dxa"/>
            <w:tcBorders>
              <w:top w:val="nil"/>
              <w:left w:val="nil"/>
              <w:bottom w:val="single" w:sz="4" w:space="0" w:color="auto"/>
              <w:right w:val="single" w:sz="4" w:space="0" w:color="auto"/>
            </w:tcBorders>
            <w:shd w:val="clear" w:color="auto" w:fill="auto"/>
            <w:noWrap/>
            <w:vAlign w:val="bottom"/>
          </w:tcPr>
          <w:p w14:paraId="4985E07D" w14:textId="77777777" w:rsidR="0056519C" w:rsidRPr="006A13BB" w:rsidRDefault="0056519C" w:rsidP="00E00FF3">
            <w:pPr>
              <w:jc w:val="center"/>
              <w:rPr>
                <w:rFonts w:ascii="Cambria" w:hAnsi="Cambria" w:cs="Arial"/>
                <w:sz w:val="22"/>
                <w:lang w:val="es-CR" w:eastAsia="es-CR"/>
              </w:rPr>
            </w:pPr>
            <w:r w:rsidRPr="006A13BB">
              <w:rPr>
                <w:rFonts w:ascii="Cambria" w:hAnsi="Cambria" w:cs="Arial"/>
                <w:sz w:val="22"/>
                <w:lang w:val="es-CR" w:eastAsia="es-CR"/>
              </w:rPr>
              <w:t>5-</w:t>
            </w:r>
          </w:p>
        </w:tc>
        <w:tc>
          <w:tcPr>
            <w:tcW w:w="1200" w:type="dxa"/>
            <w:tcBorders>
              <w:top w:val="nil"/>
              <w:left w:val="nil"/>
              <w:bottom w:val="single" w:sz="4" w:space="0" w:color="auto"/>
              <w:right w:val="single" w:sz="4" w:space="0" w:color="auto"/>
            </w:tcBorders>
            <w:shd w:val="clear" w:color="auto" w:fill="auto"/>
            <w:noWrap/>
          </w:tcPr>
          <w:p w14:paraId="3001E5F7" w14:textId="77777777" w:rsidR="0056519C" w:rsidRPr="006A13BB" w:rsidRDefault="0056519C" w:rsidP="00737171">
            <w:pPr>
              <w:jc w:val="center"/>
            </w:pPr>
            <w:r w:rsidRPr="006A13BB">
              <w:rPr>
                <w:rFonts w:ascii="Cambria" w:hAnsi="Cambria" w:cs="Arial"/>
                <w:sz w:val="22"/>
                <w:lang w:val="es-CR" w:eastAsia="es-CR"/>
              </w:rPr>
              <w:t>CP</w:t>
            </w:r>
          </w:p>
        </w:tc>
      </w:tr>
      <w:tr w:rsidR="0056519C" w:rsidRPr="00997862" w14:paraId="7F49B05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411FA6D"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CA</w:t>
            </w:r>
          </w:p>
        </w:tc>
        <w:tc>
          <w:tcPr>
            <w:tcW w:w="1700" w:type="dxa"/>
            <w:tcBorders>
              <w:top w:val="nil"/>
              <w:left w:val="nil"/>
              <w:bottom w:val="single" w:sz="4" w:space="0" w:color="auto"/>
              <w:right w:val="single" w:sz="4" w:space="0" w:color="auto"/>
            </w:tcBorders>
            <w:shd w:val="clear" w:color="auto" w:fill="auto"/>
            <w:noWrap/>
            <w:vAlign w:val="bottom"/>
            <w:hideMark/>
          </w:tcPr>
          <w:p w14:paraId="50C11C7C"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6</w:t>
            </w:r>
          </w:p>
        </w:tc>
        <w:tc>
          <w:tcPr>
            <w:tcW w:w="1200" w:type="dxa"/>
            <w:tcBorders>
              <w:top w:val="nil"/>
              <w:left w:val="nil"/>
              <w:bottom w:val="single" w:sz="4" w:space="0" w:color="auto"/>
              <w:right w:val="single" w:sz="4" w:space="0" w:color="auto"/>
            </w:tcBorders>
            <w:shd w:val="clear" w:color="auto" w:fill="auto"/>
            <w:noWrap/>
            <w:vAlign w:val="bottom"/>
            <w:hideMark/>
          </w:tcPr>
          <w:p w14:paraId="1B6EA8AD"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CP</w:t>
            </w:r>
          </w:p>
        </w:tc>
      </w:tr>
      <w:tr w:rsidR="0056519C" w:rsidRPr="00997862" w14:paraId="5D908DD5"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8FEDBFC"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CA</w:t>
            </w:r>
          </w:p>
        </w:tc>
        <w:tc>
          <w:tcPr>
            <w:tcW w:w="1700" w:type="dxa"/>
            <w:tcBorders>
              <w:top w:val="nil"/>
              <w:left w:val="nil"/>
              <w:bottom w:val="single" w:sz="4" w:space="0" w:color="auto"/>
              <w:right w:val="single" w:sz="4" w:space="0" w:color="auto"/>
            </w:tcBorders>
            <w:shd w:val="clear" w:color="auto" w:fill="auto"/>
            <w:noWrap/>
            <w:vAlign w:val="bottom"/>
            <w:hideMark/>
          </w:tcPr>
          <w:p w14:paraId="744A3F6A"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7</w:t>
            </w:r>
          </w:p>
        </w:tc>
        <w:tc>
          <w:tcPr>
            <w:tcW w:w="1200" w:type="dxa"/>
            <w:tcBorders>
              <w:top w:val="nil"/>
              <w:left w:val="nil"/>
              <w:bottom w:val="single" w:sz="4" w:space="0" w:color="auto"/>
              <w:right w:val="single" w:sz="4" w:space="0" w:color="auto"/>
            </w:tcBorders>
            <w:shd w:val="clear" w:color="auto" w:fill="auto"/>
            <w:noWrap/>
            <w:vAlign w:val="bottom"/>
            <w:hideMark/>
          </w:tcPr>
          <w:p w14:paraId="5F6FC2C9"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CP</w:t>
            </w:r>
          </w:p>
        </w:tc>
      </w:tr>
      <w:tr w:rsidR="0056519C" w:rsidRPr="00997862" w14:paraId="5D277526"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D9E050A"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CA</w:t>
            </w:r>
          </w:p>
        </w:tc>
        <w:tc>
          <w:tcPr>
            <w:tcW w:w="1700" w:type="dxa"/>
            <w:tcBorders>
              <w:top w:val="nil"/>
              <w:left w:val="nil"/>
              <w:bottom w:val="single" w:sz="4" w:space="0" w:color="auto"/>
              <w:right w:val="single" w:sz="4" w:space="0" w:color="auto"/>
            </w:tcBorders>
            <w:shd w:val="clear" w:color="auto" w:fill="auto"/>
            <w:noWrap/>
            <w:vAlign w:val="bottom"/>
            <w:hideMark/>
          </w:tcPr>
          <w:p w14:paraId="02341040"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S</w:t>
            </w:r>
          </w:p>
        </w:tc>
        <w:tc>
          <w:tcPr>
            <w:tcW w:w="1200" w:type="dxa"/>
            <w:tcBorders>
              <w:top w:val="nil"/>
              <w:left w:val="nil"/>
              <w:bottom w:val="single" w:sz="4" w:space="0" w:color="auto"/>
              <w:right w:val="single" w:sz="4" w:space="0" w:color="auto"/>
            </w:tcBorders>
            <w:shd w:val="clear" w:color="auto" w:fill="auto"/>
            <w:noWrap/>
            <w:vAlign w:val="bottom"/>
            <w:hideMark/>
          </w:tcPr>
          <w:p w14:paraId="226022E5"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CP</w:t>
            </w:r>
          </w:p>
        </w:tc>
      </w:tr>
      <w:tr w:rsidR="0056519C" w:rsidRPr="00997862" w14:paraId="706FF640"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4DC607FF"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CA</w:t>
            </w:r>
          </w:p>
        </w:tc>
        <w:tc>
          <w:tcPr>
            <w:tcW w:w="1700" w:type="dxa"/>
            <w:tcBorders>
              <w:top w:val="nil"/>
              <w:left w:val="nil"/>
              <w:bottom w:val="single" w:sz="4" w:space="0" w:color="auto"/>
              <w:right w:val="single" w:sz="4" w:space="0" w:color="auto"/>
            </w:tcBorders>
            <w:shd w:val="clear" w:color="auto" w:fill="auto"/>
            <w:noWrap/>
            <w:vAlign w:val="bottom"/>
            <w:hideMark/>
          </w:tcPr>
          <w:p w14:paraId="412DAFA2"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E</w:t>
            </w:r>
          </w:p>
        </w:tc>
        <w:tc>
          <w:tcPr>
            <w:tcW w:w="1200" w:type="dxa"/>
            <w:tcBorders>
              <w:top w:val="nil"/>
              <w:left w:val="nil"/>
              <w:bottom w:val="single" w:sz="4" w:space="0" w:color="auto"/>
              <w:right w:val="single" w:sz="4" w:space="0" w:color="auto"/>
            </w:tcBorders>
            <w:shd w:val="clear" w:color="auto" w:fill="auto"/>
            <w:noWrap/>
            <w:vAlign w:val="bottom"/>
            <w:hideMark/>
          </w:tcPr>
          <w:p w14:paraId="10B7A635" w14:textId="77777777" w:rsidR="0056519C" w:rsidRPr="00737171" w:rsidRDefault="0056519C" w:rsidP="00E00FF3">
            <w:pPr>
              <w:jc w:val="center"/>
              <w:rPr>
                <w:rFonts w:ascii="Cambria" w:hAnsi="Cambria" w:cs="Arial"/>
                <w:sz w:val="22"/>
                <w:lang w:val="es-CR" w:eastAsia="es-CR"/>
              </w:rPr>
            </w:pPr>
            <w:r w:rsidRPr="00737171">
              <w:rPr>
                <w:rFonts w:ascii="Cambria" w:hAnsi="Cambria" w:cs="Arial"/>
                <w:sz w:val="22"/>
                <w:lang w:val="es-CR" w:eastAsia="es-CR"/>
              </w:rPr>
              <w:t>CP</w:t>
            </w:r>
          </w:p>
        </w:tc>
      </w:tr>
      <w:tr w:rsidR="0056519C" w:rsidRPr="00997862" w14:paraId="5910AA99"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1246DB88"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PP</w:t>
            </w:r>
          </w:p>
        </w:tc>
        <w:tc>
          <w:tcPr>
            <w:tcW w:w="1700" w:type="dxa"/>
            <w:tcBorders>
              <w:top w:val="nil"/>
              <w:left w:val="nil"/>
              <w:bottom w:val="single" w:sz="4" w:space="0" w:color="auto"/>
              <w:right w:val="single" w:sz="4" w:space="0" w:color="auto"/>
            </w:tcBorders>
            <w:shd w:val="clear" w:color="auto" w:fill="auto"/>
            <w:noWrap/>
            <w:vAlign w:val="bottom"/>
            <w:hideMark/>
          </w:tcPr>
          <w:p w14:paraId="4360A1A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1</w:t>
            </w:r>
          </w:p>
        </w:tc>
        <w:tc>
          <w:tcPr>
            <w:tcW w:w="1200" w:type="dxa"/>
            <w:tcBorders>
              <w:top w:val="nil"/>
              <w:left w:val="nil"/>
              <w:bottom w:val="single" w:sz="4" w:space="0" w:color="auto"/>
              <w:right w:val="single" w:sz="4" w:space="0" w:color="auto"/>
            </w:tcBorders>
            <w:shd w:val="clear" w:color="auto" w:fill="auto"/>
            <w:noWrap/>
            <w:vAlign w:val="bottom"/>
            <w:hideMark/>
          </w:tcPr>
          <w:p w14:paraId="6D25AAA7"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18B834A1"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F6D9901"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PP</w:t>
            </w:r>
          </w:p>
        </w:tc>
        <w:tc>
          <w:tcPr>
            <w:tcW w:w="1700" w:type="dxa"/>
            <w:tcBorders>
              <w:top w:val="nil"/>
              <w:left w:val="nil"/>
              <w:bottom w:val="single" w:sz="4" w:space="0" w:color="auto"/>
              <w:right w:val="single" w:sz="4" w:space="0" w:color="auto"/>
            </w:tcBorders>
            <w:shd w:val="clear" w:color="auto" w:fill="auto"/>
            <w:noWrap/>
            <w:vAlign w:val="bottom"/>
            <w:hideMark/>
          </w:tcPr>
          <w:p w14:paraId="5A93AB01"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2</w:t>
            </w:r>
          </w:p>
        </w:tc>
        <w:tc>
          <w:tcPr>
            <w:tcW w:w="1200" w:type="dxa"/>
            <w:tcBorders>
              <w:top w:val="nil"/>
              <w:left w:val="nil"/>
              <w:bottom w:val="single" w:sz="4" w:space="0" w:color="auto"/>
              <w:right w:val="single" w:sz="4" w:space="0" w:color="auto"/>
            </w:tcBorders>
            <w:shd w:val="clear" w:color="auto" w:fill="auto"/>
            <w:noWrap/>
            <w:vAlign w:val="bottom"/>
            <w:hideMark/>
          </w:tcPr>
          <w:p w14:paraId="6E14381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617C2D3B"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DC7C48D"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lastRenderedPageBreak/>
              <w:t>PP</w:t>
            </w:r>
          </w:p>
        </w:tc>
        <w:tc>
          <w:tcPr>
            <w:tcW w:w="1700" w:type="dxa"/>
            <w:tcBorders>
              <w:top w:val="nil"/>
              <w:left w:val="nil"/>
              <w:bottom w:val="single" w:sz="4" w:space="0" w:color="auto"/>
              <w:right w:val="single" w:sz="4" w:space="0" w:color="auto"/>
            </w:tcBorders>
            <w:shd w:val="clear" w:color="auto" w:fill="auto"/>
            <w:noWrap/>
            <w:vAlign w:val="bottom"/>
            <w:hideMark/>
          </w:tcPr>
          <w:p w14:paraId="23CC3AAD"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3</w:t>
            </w:r>
          </w:p>
        </w:tc>
        <w:tc>
          <w:tcPr>
            <w:tcW w:w="1200" w:type="dxa"/>
            <w:tcBorders>
              <w:top w:val="nil"/>
              <w:left w:val="nil"/>
              <w:bottom w:val="single" w:sz="4" w:space="0" w:color="auto"/>
              <w:right w:val="single" w:sz="4" w:space="0" w:color="auto"/>
            </w:tcBorders>
            <w:shd w:val="clear" w:color="auto" w:fill="auto"/>
            <w:noWrap/>
            <w:vAlign w:val="bottom"/>
            <w:hideMark/>
          </w:tcPr>
          <w:p w14:paraId="6CF3D69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614BDEC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3E00A4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PP</w:t>
            </w:r>
          </w:p>
        </w:tc>
        <w:tc>
          <w:tcPr>
            <w:tcW w:w="1700" w:type="dxa"/>
            <w:tcBorders>
              <w:top w:val="nil"/>
              <w:left w:val="nil"/>
              <w:bottom w:val="single" w:sz="4" w:space="0" w:color="auto"/>
              <w:right w:val="single" w:sz="4" w:space="0" w:color="auto"/>
            </w:tcBorders>
            <w:shd w:val="clear" w:color="auto" w:fill="auto"/>
            <w:noWrap/>
            <w:vAlign w:val="bottom"/>
            <w:hideMark/>
          </w:tcPr>
          <w:p w14:paraId="74F6F11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4</w:t>
            </w:r>
          </w:p>
        </w:tc>
        <w:tc>
          <w:tcPr>
            <w:tcW w:w="1200" w:type="dxa"/>
            <w:tcBorders>
              <w:top w:val="nil"/>
              <w:left w:val="nil"/>
              <w:bottom w:val="single" w:sz="4" w:space="0" w:color="auto"/>
              <w:right w:val="single" w:sz="4" w:space="0" w:color="auto"/>
            </w:tcBorders>
            <w:shd w:val="clear" w:color="auto" w:fill="auto"/>
            <w:noWrap/>
            <w:vAlign w:val="bottom"/>
            <w:hideMark/>
          </w:tcPr>
          <w:p w14:paraId="408C4BFC"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6EE9FC54"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36AE8F8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PP</w:t>
            </w:r>
          </w:p>
        </w:tc>
        <w:tc>
          <w:tcPr>
            <w:tcW w:w="1700" w:type="dxa"/>
            <w:tcBorders>
              <w:top w:val="nil"/>
              <w:left w:val="nil"/>
              <w:bottom w:val="single" w:sz="4" w:space="0" w:color="auto"/>
              <w:right w:val="single" w:sz="4" w:space="0" w:color="auto"/>
            </w:tcBorders>
            <w:shd w:val="clear" w:color="auto" w:fill="auto"/>
            <w:noWrap/>
            <w:vAlign w:val="bottom"/>
            <w:hideMark/>
          </w:tcPr>
          <w:p w14:paraId="61C3EA1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5</w:t>
            </w:r>
          </w:p>
        </w:tc>
        <w:tc>
          <w:tcPr>
            <w:tcW w:w="1200" w:type="dxa"/>
            <w:tcBorders>
              <w:top w:val="nil"/>
              <w:left w:val="nil"/>
              <w:bottom w:val="single" w:sz="4" w:space="0" w:color="auto"/>
              <w:right w:val="single" w:sz="4" w:space="0" w:color="auto"/>
            </w:tcBorders>
            <w:shd w:val="clear" w:color="auto" w:fill="auto"/>
            <w:noWrap/>
            <w:vAlign w:val="bottom"/>
            <w:hideMark/>
          </w:tcPr>
          <w:p w14:paraId="33F8E80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24487400"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1820DAA"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PP</w:t>
            </w:r>
          </w:p>
        </w:tc>
        <w:tc>
          <w:tcPr>
            <w:tcW w:w="1700" w:type="dxa"/>
            <w:tcBorders>
              <w:top w:val="nil"/>
              <w:left w:val="nil"/>
              <w:bottom w:val="single" w:sz="4" w:space="0" w:color="auto"/>
              <w:right w:val="single" w:sz="4" w:space="0" w:color="auto"/>
            </w:tcBorders>
            <w:shd w:val="clear" w:color="auto" w:fill="auto"/>
            <w:noWrap/>
            <w:vAlign w:val="bottom"/>
            <w:hideMark/>
          </w:tcPr>
          <w:p w14:paraId="1553030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I</w:t>
            </w:r>
          </w:p>
        </w:tc>
        <w:tc>
          <w:tcPr>
            <w:tcW w:w="1200" w:type="dxa"/>
            <w:tcBorders>
              <w:top w:val="nil"/>
              <w:left w:val="nil"/>
              <w:bottom w:val="single" w:sz="4" w:space="0" w:color="auto"/>
              <w:right w:val="single" w:sz="4" w:space="0" w:color="auto"/>
            </w:tcBorders>
            <w:shd w:val="clear" w:color="auto" w:fill="auto"/>
            <w:noWrap/>
            <w:vAlign w:val="bottom"/>
            <w:hideMark/>
          </w:tcPr>
          <w:p w14:paraId="2CA72BCF"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28487F6B"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A96E8A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PP</w:t>
            </w:r>
          </w:p>
        </w:tc>
        <w:tc>
          <w:tcPr>
            <w:tcW w:w="1700" w:type="dxa"/>
            <w:tcBorders>
              <w:top w:val="nil"/>
              <w:left w:val="nil"/>
              <w:bottom w:val="single" w:sz="4" w:space="0" w:color="auto"/>
              <w:right w:val="single" w:sz="4" w:space="0" w:color="auto"/>
            </w:tcBorders>
            <w:shd w:val="clear" w:color="auto" w:fill="auto"/>
            <w:noWrap/>
            <w:vAlign w:val="bottom"/>
            <w:hideMark/>
          </w:tcPr>
          <w:p w14:paraId="5A67776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II</w:t>
            </w:r>
          </w:p>
        </w:tc>
        <w:tc>
          <w:tcPr>
            <w:tcW w:w="1200" w:type="dxa"/>
            <w:tcBorders>
              <w:top w:val="nil"/>
              <w:left w:val="nil"/>
              <w:bottom w:val="single" w:sz="4" w:space="0" w:color="auto"/>
              <w:right w:val="single" w:sz="4" w:space="0" w:color="auto"/>
            </w:tcBorders>
            <w:shd w:val="clear" w:color="auto" w:fill="auto"/>
            <w:noWrap/>
            <w:vAlign w:val="bottom"/>
            <w:hideMark/>
          </w:tcPr>
          <w:p w14:paraId="4E5B86A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30D43E31"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004CF6CE"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PP</w:t>
            </w:r>
          </w:p>
        </w:tc>
        <w:tc>
          <w:tcPr>
            <w:tcW w:w="1700" w:type="dxa"/>
            <w:tcBorders>
              <w:top w:val="nil"/>
              <w:left w:val="nil"/>
              <w:bottom w:val="single" w:sz="4" w:space="0" w:color="auto"/>
              <w:right w:val="single" w:sz="4" w:space="0" w:color="auto"/>
            </w:tcBorders>
            <w:shd w:val="clear" w:color="auto" w:fill="auto"/>
            <w:noWrap/>
            <w:vAlign w:val="bottom"/>
            <w:hideMark/>
          </w:tcPr>
          <w:p w14:paraId="23A4E287"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III</w:t>
            </w:r>
          </w:p>
        </w:tc>
        <w:tc>
          <w:tcPr>
            <w:tcW w:w="1200" w:type="dxa"/>
            <w:tcBorders>
              <w:top w:val="nil"/>
              <w:left w:val="nil"/>
              <w:bottom w:val="single" w:sz="4" w:space="0" w:color="auto"/>
              <w:right w:val="single" w:sz="4" w:space="0" w:color="auto"/>
            </w:tcBorders>
            <w:shd w:val="clear" w:color="auto" w:fill="auto"/>
            <w:noWrap/>
            <w:vAlign w:val="bottom"/>
            <w:hideMark/>
          </w:tcPr>
          <w:p w14:paraId="0793168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4576EA7C"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962AF06"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PP</w:t>
            </w:r>
          </w:p>
        </w:tc>
        <w:tc>
          <w:tcPr>
            <w:tcW w:w="1700" w:type="dxa"/>
            <w:tcBorders>
              <w:top w:val="nil"/>
              <w:left w:val="nil"/>
              <w:bottom w:val="single" w:sz="4" w:space="0" w:color="auto"/>
              <w:right w:val="single" w:sz="4" w:space="0" w:color="auto"/>
            </w:tcBorders>
            <w:shd w:val="clear" w:color="auto" w:fill="auto"/>
            <w:noWrap/>
            <w:vAlign w:val="bottom"/>
            <w:hideMark/>
          </w:tcPr>
          <w:p w14:paraId="39E14F2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IV</w:t>
            </w:r>
          </w:p>
        </w:tc>
        <w:tc>
          <w:tcPr>
            <w:tcW w:w="1200" w:type="dxa"/>
            <w:tcBorders>
              <w:top w:val="nil"/>
              <w:left w:val="nil"/>
              <w:bottom w:val="single" w:sz="4" w:space="0" w:color="auto"/>
              <w:right w:val="single" w:sz="4" w:space="0" w:color="auto"/>
            </w:tcBorders>
            <w:shd w:val="clear" w:color="auto" w:fill="auto"/>
            <w:noWrap/>
            <w:vAlign w:val="bottom"/>
            <w:hideMark/>
          </w:tcPr>
          <w:p w14:paraId="13A53F37"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03AD0B94"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7E0E7827"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PP</w:t>
            </w:r>
          </w:p>
        </w:tc>
        <w:tc>
          <w:tcPr>
            <w:tcW w:w="1700" w:type="dxa"/>
            <w:tcBorders>
              <w:top w:val="nil"/>
              <w:left w:val="nil"/>
              <w:bottom w:val="single" w:sz="4" w:space="0" w:color="auto"/>
              <w:right w:val="single" w:sz="4" w:space="0" w:color="auto"/>
            </w:tcBorders>
            <w:shd w:val="clear" w:color="auto" w:fill="auto"/>
            <w:noWrap/>
            <w:vAlign w:val="bottom"/>
            <w:hideMark/>
          </w:tcPr>
          <w:p w14:paraId="0C245998"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V</w:t>
            </w:r>
          </w:p>
        </w:tc>
        <w:tc>
          <w:tcPr>
            <w:tcW w:w="1200" w:type="dxa"/>
            <w:tcBorders>
              <w:top w:val="nil"/>
              <w:left w:val="nil"/>
              <w:bottom w:val="single" w:sz="4" w:space="0" w:color="auto"/>
              <w:right w:val="single" w:sz="4" w:space="0" w:color="auto"/>
            </w:tcBorders>
            <w:shd w:val="clear" w:color="auto" w:fill="auto"/>
            <w:noWrap/>
            <w:vAlign w:val="bottom"/>
            <w:hideMark/>
          </w:tcPr>
          <w:p w14:paraId="698DE59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2BCC458D"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20A1D1B5"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PE</w:t>
            </w:r>
          </w:p>
        </w:tc>
        <w:tc>
          <w:tcPr>
            <w:tcW w:w="1700" w:type="dxa"/>
            <w:tcBorders>
              <w:top w:val="nil"/>
              <w:left w:val="nil"/>
              <w:bottom w:val="single" w:sz="4" w:space="0" w:color="auto"/>
              <w:right w:val="single" w:sz="4" w:space="0" w:color="auto"/>
            </w:tcBorders>
            <w:shd w:val="clear" w:color="auto" w:fill="auto"/>
            <w:noWrap/>
            <w:vAlign w:val="bottom"/>
            <w:hideMark/>
          </w:tcPr>
          <w:p w14:paraId="7AF6D548"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1</w:t>
            </w:r>
          </w:p>
        </w:tc>
        <w:tc>
          <w:tcPr>
            <w:tcW w:w="1200" w:type="dxa"/>
            <w:tcBorders>
              <w:top w:val="nil"/>
              <w:left w:val="nil"/>
              <w:bottom w:val="single" w:sz="4" w:space="0" w:color="auto"/>
              <w:right w:val="single" w:sz="4" w:space="0" w:color="auto"/>
            </w:tcBorders>
            <w:shd w:val="clear" w:color="auto" w:fill="auto"/>
            <w:noWrap/>
            <w:vAlign w:val="bottom"/>
            <w:hideMark/>
          </w:tcPr>
          <w:p w14:paraId="6A6124C3"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2D2A80C8"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694FD9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PE</w:t>
            </w:r>
          </w:p>
        </w:tc>
        <w:tc>
          <w:tcPr>
            <w:tcW w:w="1700" w:type="dxa"/>
            <w:tcBorders>
              <w:top w:val="nil"/>
              <w:left w:val="nil"/>
              <w:bottom w:val="single" w:sz="4" w:space="0" w:color="auto"/>
              <w:right w:val="single" w:sz="4" w:space="0" w:color="auto"/>
            </w:tcBorders>
            <w:shd w:val="clear" w:color="auto" w:fill="auto"/>
            <w:noWrap/>
            <w:vAlign w:val="bottom"/>
            <w:hideMark/>
          </w:tcPr>
          <w:p w14:paraId="2CD1CC72"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2</w:t>
            </w:r>
          </w:p>
        </w:tc>
        <w:tc>
          <w:tcPr>
            <w:tcW w:w="1200" w:type="dxa"/>
            <w:tcBorders>
              <w:top w:val="nil"/>
              <w:left w:val="nil"/>
              <w:bottom w:val="single" w:sz="4" w:space="0" w:color="auto"/>
              <w:right w:val="single" w:sz="4" w:space="0" w:color="auto"/>
            </w:tcBorders>
            <w:shd w:val="clear" w:color="auto" w:fill="auto"/>
            <w:noWrap/>
            <w:vAlign w:val="bottom"/>
            <w:hideMark/>
          </w:tcPr>
          <w:p w14:paraId="079D008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7411BC8E" w14:textId="77777777" w:rsidTr="00E00FF3">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529B398B"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PE</w:t>
            </w:r>
          </w:p>
        </w:tc>
        <w:tc>
          <w:tcPr>
            <w:tcW w:w="1700" w:type="dxa"/>
            <w:tcBorders>
              <w:top w:val="nil"/>
              <w:left w:val="nil"/>
              <w:bottom w:val="single" w:sz="4" w:space="0" w:color="auto"/>
              <w:right w:val="single" w:sz="4" w:space="0" w:color="auto"/>
            </w:tcBorders>
            <w:shd w:val="clear" w:color="auto" w:fill="auto"/>
            <w:noWrap/>
            <w:vAlign w:val="bottom"/>
            <w:hideMark/>
          </w:tcPr>
          <w:p w14:paraId="27FB6EE0"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3</w:t>
            </w:r>
          </w:p>
        </w:tc>
        <w:tc>
          <w:tcPr>
            <w:tcW w:w="1200" w:type="dxa"/>
            <w:tcBorders>
              <w:top w:val="nil"/>
              <w:left w:val="nil"/>
              <w:bottom w:val="single" w:sz="4" w:space="0" w:color="auto"/>
              <w:right w:val="single" w:sz="4" w:space="0" w:color="auto"/>
            </w:tcBorders>
            <w:shd w:val="clear" w:color="auto" w:fill="auto"/>
            <w:noWrap/>
            <w:vAlign w:val="bottom"/>
            <w:hideMark/>
          </w:tcPr>
          <w:p w14:paraId="73D957FF"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997862" w14:paraId="73D1ED85" w14:textId="77777777" w:rsidTr="00DC2BA2">
        <w:trPr>
          <w:trHeight w:val="315"/>
          <w:jc w:val="center"/>
        </w:trPr>
        <w:tc>
          <w:tcPr>
            <w:tcW w:w="1800" w:type="dxa"/>
            <w:tcBorders>
              <w:top w:val="nil"/>
              <w:left w:val="single" w:sz="4" w:space="0" w:color="auto"/>
              <w:bottom w:val="single" w:sz="4" w:space="0" w:color="auto"/>
              <w:right w:val="single" w:sz="4" w:space="0" w:color="auto"/>
            </w:tcBorders>
            <w:shd w:val="clear" w:color="auto" w:fill="auto"/>
            <w:noWrap/>
            <w:vAlign w:val="bottom"/>
            <w:hideMark/>
          </w:tcPr>
          <w:p w14:paraId="677B9B94"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PE</w:t>
            </w:r>
          </w:p>
        </w:tc>
        <w:tc>
          <w:tcPr>
            <w:tcW w:w="1700" w:type="dxa"/>
            <w:tcBorders>
              <w:top w:val="nil"/>
              <w:left w:val="nil"/>
              <w:bottom w:val="single" w:sz="4" w:space="0" w:color="auto"/>
              <w:right w:val="single" w:sz="4" w:space="0" w:color="auto"/>
            </w:tcBorders>
            <w:shd w:val="clear" w:color="auto" w:fill="auto"/>
            <w:noWrap/>
            <w:vAlign w:val="bottom"/>
            <w:hideMark/>
          </w:tcPr>
          <w:p w14:paraId="0C0C70AF"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4</w:t>
            </w:r>
          </w:p>
        </w:tc>
        <w:tc>
          <w:tcPr>
            <w:tcW w:w="1200" w:type="dxa"/>
            <w:tcBorders>
              <w:top w:val="nil"/>
              <w:left w:val="nil"/>
              <w:bottom w:val="single" w:sz="4" w:space="0" w:color="auto"/>
              <w:right w:val="single" w:sz="4" w:space="0" w:color="auto"/>
            </w:tcBorders>
            <w:shd w:val="clear" w:color="auto" w:fill="auto"/>
            <w:noWrap/>
            <w:vAlign w:val="bottom"/>
            <w:hideMark/>
          </w:tcPr>
          <w:p w14:paraId="544B9CF9" w14:textId="77777777" w:rsidR="0056519C" w:rsidRPr="00997862" w:rsidRDefault="0056519C" w:rsidP="00E00FF3">
            <w:pPr>
              <w:jc w:val="center"/>
              <w:rPr>
                <w:rFonts w:ascii="Cambria" w:hAnsi="Cambria" w:cs="Arial"/>
                <w:sz w:val="22"/>
                <w:lang w:val="es-CR" w:eastAsia="es-CR"/>
              </w:rPr>
            </w:pPr>
            <w:r w:rsidRPr="00997862">
              <w:rPr>
                <w:rFonts w:ascii="Cambria" w:hAnsi="Cambria" w:cs="Arial"/>
                <w:sz w:val="22"/>
                <w:lang w:val="es-CR" w:eastAsia="es-CR"/>
              </w:rPr>
              <w:t>CP</w:t>
            </w:r>
          </w:p>
        </w:tc>
      </w:tr>
      <w:tr w:rsidR="0056519C" w:rsidRPr="00E00FF3" w14:paraId="3221A322" w14:textId="77777777" w:rsidTr="00DC2BA2">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7920B30" w14:textId="77777777" w:rsidR="0056519C" w:rsidRPr="00997862" w:rsidRDefault="0056519C" w:rsidP="00DC2BA2">
            <w:pPr>
              <w:jc w:val="center"/>
              <w:rPr>
                <w:rFonts w:ascii="Cambria" w:hAnsi="Cambria" w:cs="Arial"/>
                <w:sz w:val="22"/>
                <w:lang w:val="es-CR" w:eastAsia="es-CR"/>
              </w:rPr>
            </w:pPr>
            <w:r w:rsidRPr="00997862">
              <w:rPr>
                <w:rFonts w:ascii="Cambria" w:hAnsi="Cambria" w:cs="Arial"/>
                <w:sz w:val="22"/>
                <w:lang w:val="es-CR" w:eastAsia="es-CR"/>
              </w:rPr>
              <w:t>PE</w:t>
            </w:r>
          </w:p>
        </w:tc>
        <w:tc>
          <w:tcPr>
            <w:tcW w:w="1700" w:type="dxa"/>
            <w:tcBorders>
              <w:top w:val="single" w:sz="4" w:space="0" w:color="auto"/>
              <w:left w:val="nil"/>
              <w:bottom w:val="single" w:sz="4" w:space="0" w:color="auto"/>
              <w:right w:val="single" w:sz="4" w:space="0" w:color="auto"/>
            </w:tcBorders>
            <w:shd w:val="clear" w:color="auto" w:fill="auto"/>
            <w:noWrap/>
            <w:vAlign w:val="bottom"/>
            <w:hideMark/>
          </w:tcPr>
          <w:p w14:paraId="18C424A7" w14:textId="77777777" w:rsidR="0056519C" w:rsidRPr="00997862" w:rsidRDefault="0056519C" w:rsidP="00DC2BA2">
            <w:pPr>
              <w:jc w:val="center"/>
              <w:rPr>
                <w:rFonts w:ascii="Cambria" w:hAnsi="Cambria" w:cs="Arial"/>
                <w:sz w:val="22"/>
                <w:lang w:val="es-CR" w:eastAsia="es-CR"/>
              </w:rPr>
            </w:pPr>
            <w:r w:rsidRPr="00997862">
              <w:rPr>
                <w:rFonts w:ascii="Cambria" w:hAnsi="Cambria" w:cs="Arial"/>
                <w:sz w:val="22"/>
                <w:lang w:val="es-CR" w:eastAsia="es-CR"/>
              </w:rPr>
              <w:t>5</w:t>
            </w:r>
          </w:p>
        </w:tc>
        <w:tc>
          <w:tcPr>
            <w:tcW w:w="1200" w:type="dxa"/>
            <w:tcBorders>
              <w:top w:val="single" w:sz="4" w:space="0" w:color="auto"/>
              <w:left w:val="nil"/>
              <w:bottom w:val="single" w:sz="4" w:space="0" w:color="auto"/>
              <w:right w:val="single" w:sz="4" w:space="0" w:color="auto"/>
            </w:tcBorders>
            <w:shd w:val="clear" w:color="auto" w:fill="auto"/>
            <w:noWrap/>
            <w:vAlign w:val="bottom"/>
            <w:hideMark/>
          </w:tcPr>
          <w:p w14:paraId="37BEE9F1" w14:textId="77777777" w:rsidR="0056519C" w:rsidRPr="0062681E" w:rsidRDefault="0056519C" w:rsidP="00DC2BA2">
            <w:pPr>
              <w:jc w:val="center"/>
              <w:rPr>
                <w:rFonts w:ascii="Cambria" w:hAnsi="Cambria" w:cs="Arial"/>
                <w:sz w:val="22"/>
                <w:lang w:val="es-CR" w:eastAsia="es-CR"/>
              </w:rPr>
            </w:pPr>
            <w:r w:rsidRPr="00997862">
              <w:rPr>
                <w:rFonts w:ascii="Cambria" w:hAnsi="Cambria" w:cs="Arial"/>
                <w:sz w:val="22"/>
                <w:lang w:val="es-CR" w:eastAsia="es-CR"/>
              </w:rPr>
              <w:t>CP</w:t>
            </w:r>
          </w:p>
        </w:tc>
      </w:tr>
      <w:tr w:rsidR="00AE2C2E" w:rsidRPr="00E00FF3" w14:paraId="06BCEF8D"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4F7C2E5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A0B658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SCRAAA1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52439BCD"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5C8F491E"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193EB32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156C1BE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SCRAAA2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6F77A8B0"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25FED59B"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7FF4F45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734F8646"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SCRAAA3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4CDF1A40"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2012870F"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C55524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3043609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SCRAAA4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23DE3E8E"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7DA08148"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01D40A2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3E95C9B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13675124"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0353EF7D"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118C91A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58BBABA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32B5CBB0"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12E4A0B5"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46174C0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06CB81A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483ACD59"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7B940EEB"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67F5FD4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3021EC6"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6363828C"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102A23C8"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7A0D5A4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D4E7C29"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76FE2DA6"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7248E706"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BAB677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39AD9986"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53E77A3A"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156D4480"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71D3B6DB"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21ADC2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3B7BBF78"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68BB7CCD"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1BE9972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B59676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5FE17E69"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780026EB"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7BAFAB9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lastRenderedPageBreak/>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1D55FDD9"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06F8206A"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45B61628"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8E2103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5394D7C9"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102710A4"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367C8A92"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757CC74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4EF7062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75B4DC83"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42EC9190"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62DCDBF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4DEFF6F6"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SCRAA-4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09E21FDA"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12FB9FDD"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089910F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732C8A6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0EC7685E"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46AD6A6F"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5A30A039"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167F9AB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385F9A40"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36B2E7CA"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05D8EE5B"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E3CDE3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3025D6EC"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498224D0"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0872F1E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3CB5C869"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24D63A2A"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7E211312"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20CB2B5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2D49572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71A2659C"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6F253691"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55E58E0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28773F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0177E1FC"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211A964F"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01AB5776"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2546EF69"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2D5B42B3"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421FEF64"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140520E8"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23CC0D58"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6628B11F"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1994A4B9"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5E2FB63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76DD1C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7B16179C"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4CD33BB3"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76801A28"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2B785F4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43EBEC40"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32C46C6E"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5EA623C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26B8979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129D2C98"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71A79277"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4808E0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42D67D9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SCRA-4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399DB14C"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563109F5"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44AAC19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5D26A8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544E2D69"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7E1DAB44"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257DCA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FB9255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2CDB8F85"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2541ABE9"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53405A9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6E1569B"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6DC47822"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0A16BBF5"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636CD159"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0A83D0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31399BB2"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4140A330"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253553A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09D65F7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001859FB"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55B611AB"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67C13A5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7AE7CAC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295C51AD"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75A25FDC"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44D0B35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157C47B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5BD781FB"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24B11DC5"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7144676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8404E4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06090FD5"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21D8C33D"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9CFDBAB"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762B056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6B7C7D1D"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4E3AA895"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13C6BED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lastRenderedPageBreak/>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4A9358F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11C85A3E"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0ADAB52C"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B622E7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409DC9B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004FA788"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108D3439"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03650546"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5587F75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SCRBBB-4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5C284934"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2C336507"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14192A8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2480486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686600A3"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6BD876B9"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4AB7820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7D04212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2277DFFB"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51D02724"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6A4F8F8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0942968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5A964489"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546C9367"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97A751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29EA7AC6"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2374D719"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204A083A"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645FAE88"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45B7889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2D012736"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11C57797"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532A6918"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1D0E974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53CD9B23"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225C0498"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5F89A89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3F1535F8"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2BC43CC4"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3A96CD77"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F29097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245C262B"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7E310B98"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351D25C2"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465522D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4B25D54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057358AA"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4B00BC44"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A3E5F9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05E4FA39"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3C600731"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4D3017BE"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764351E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0FA9AC3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7B3F79C9"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3677EAFB"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490BBA7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1FCB33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SCRBB-4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3674B607"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08561E9F"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17E811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5D2C1EE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00A9ACC8"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337FD6BF"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6AE1627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38AACF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5A1A06B3"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4AF70AA5"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4A5E2F6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1A4E8B3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523EB6C8"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6F577229"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02603CA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41047F6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64997CD9"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717E8DCC"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08C38D3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510DA72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13D1C4FB"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1A453EB1"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1F12C94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2EC0F13A"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3AF313A4"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40942DEA"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6D82C40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4CA7DF98"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5F399EF6"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703C1540"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0FB24F1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4690DA1B"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3E0C12DA"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3D757190"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4C08333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71A154F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55446F7A"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62D41275"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5D927DC6"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57EFF45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2B7C83AB"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509CD4C9"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7CD4FC7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lastRenderedPageBreak/>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11E5C1D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364A0489"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62E735FF"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2B9BF4C5"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1909E39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SCRB-4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2B6BD56B"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1026DBD6"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5B0F667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78DA62C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6D0C690C"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7668CC74"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DCC5890"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36E728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1F2C0281"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7D83F56D"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2D7863D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7E9A357E"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SCRC-1</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7D032A8A"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28CA0E18"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4A6B5C3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13BCBEE9"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4AF4B4D4"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6784F1D7"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6A8B89D4"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0633856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0192604C"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3926471A"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723EA1B7"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7CEE24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SCRC-2</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06CB1D0E"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2FCABB0C"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0C827FF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0573360B"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2FECF048"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085ED502"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0F767A6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4F41857F"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1FAB4410"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0349551F"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91E743C"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605DF8B6"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SCRC-3</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101B52EF"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546D3D70"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2F5345E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28AC8463"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7D5F848E"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63EF36EE"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7DDAC348"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4C8299F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495884E6"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53753AF0"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6B1B3E52"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0F32C548"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SCRC-4</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29C70771"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r w:rsidR="00AE2C2E" w:rsidRPr="00E00FF3" w14:paraId="272661F7" w14:textId="77777777" w:rsidTr="00AE2C2E">
        <w:trPr>
          <w:trHeight w:val="315"/>
          <w:jc w:val="center"/>
        </w:trPr>
        <w:tc>
          <w:tcPr>
            <w:tcW w:w="180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5362EE91"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CF</w:t>
            </w:r>
          </w:p>
        </w:tc>
        <w:tc>
          <w:tcPr>
            <w:tcW w:w="1700" w:type="dxa"/>
            <w:tcBorders>
              <w:top w:val="single" w:sz="4" w:space="0" w:color="auto"/>
              <w:left w:val="nil"/>
              <w:bottom w:val="single" w:sz="4" w:space="0" w:color="auto"/>
              <w:right w:val="single" w:sz="4" w:space="0" w:color="auto"/>
            </w:tcBorders>
            <w:shd w:val="clear" w:color="auto" w:fill="auto"/>
            <w:noWrap/>
            <w:vAlign w:val="bottom"/>
          </w:tcPr>
          <w:p w14:paraId="1567014D" w14:textId="77777777" w:rsidR="00AE2C2E" w:rsidRPr="00AE2C2E" w:rsidRDefault="00AE2C2E" w:rsidP="00AE2C2E">
            <w:pPr>
              <w:jc w:val="center"/>
              <w:rPr>
                <w:rFonts w:ascii="Cambria" w:hAnsi="Cambria" w:cs="Arial"/>
                <w:sz w:val="22"/>
                <w:lang w:val="es-CR" w:eastAsia="es-CR"/>
              </w:rPr>
            </w:pPr>
            <w:r w:rsidRPr="00AE2C2E">
              <w:rPr>
                <w:rFonts w:ascii="Cambria" w:hAnsi="Cambria" w:cs="Arial"/>
                <w:sz w:val="22"/>
                <w:lang w:val="es-CR" w:eastAsia="es-CR"/>
              </w:rPr>
              <w:t>SCRD</w:t>
            </w:r>
          </w:p>
        </w:tc>
        <w:tc>
          <w:tcPr>
            <w:tcW w:w="1200" w:type="dxa"/>
            <w:tcBorders>
              <w:top w:val="single" w:sz="4" w:space="0" w:color="auto"/>
              <w:left w:val="nil"/>
              <w:bottom w:val="single" w:sz="4" w:space="0" w:color="auto"/>
              <w:right w:val="single" w:sz="4" w:space="0" w:color="auto"/>
            </w:tcBorders>
            <w:shd w:val="clear" w:color="auto" w:fill="auto"/>
            <w:noWrap/>
            <w:vAlign w:val="bottom"/>
          </w:tcPr>
          <w:p w14:paraId="2BA9AB89" w14:textId="77777777" w:rsidR="00AE2C2E" w:rsidRPr="00AE2C2E" w:rsidRDefault="00AE2C2E" w:rsidP="00AE2C2E">
            <w:pPr>
              <w:jc w:val="center"/>
              <w:rPr>
                <w:rFonts w:ascii="Cambria" w:hAnsi="Cambria" w:cs="Arial"/>
                <w:sz w:val="22"/>
                <w:lang w:val="es-CR" w:eastAsia="es-CR"/>
              </w:rPr>
            </w:pPr>
            <w:r w:rsidRPr="000D790F">
              <w:rPr>
                <w:rFonts w:ascii="Cambria" w:hAnsi="Cambria" w:cs="Arial"/>
                <w:sz w:val="22"/>
                <w:lang w:val="es-CR" w:eastAsia="es-CR"/>
              </w:rPr>
              <w:t>CP</w:t>
            </w:r>
          </w:p>
        </w:tc>
      </w:tr>
    </w:tbl>
    <w:p w14:paraId="0689073E" w14:textId="77777777" w:rsidR="00FE0A03" w:rsidRDefault="00FE0A03" w:rsidP="00FE0A03">
      <w:pPr>
        <w:rPr>
          <w:lang w:val="es-ES_tradnl"/>
        </w:rPr>
      </w:pPr>
    </w:p>
    <w:p w14:paraId="51E78614" w14:textId="77777777" w:rsidR="00553FF4" w:rsidRDefault="00553FF4" w:rsidP="00553FF4">
      <w:pPr>
        <w:pStyle w:val="Descripcin"/>
        <w:jc w:val="center"/>
      </w:pPr>
      <w:r>
        <w:t xml:space="preserve">Tabla 11 – </w:t>
      </w:r>
      <w:r w:rsidRPr="00997862">
        <w:t>Calificaciónes de Riesgo del instrumento y de Riesgo del Emisor</w:t>
      </w:r>
    </w:p>
    <w:p w14:paraId="3A0F7BB7" w14:textId="77777777" w:rsidR="001538A3" w:rsidRDefault="001538A3">
      <w:r>
        <w:br w:type="page"/>
      </w:r>
    </w:p>
    <w:p w14:paraId="7F09FC22" w14:textId="77777777" w:rsidR="001538A3" w:rsidRDefault="001538A3" w:rsidP="00247695">
      <w:pPr>
        <w:pStyle w:val="Ttulo2"/>
        <w:numPr>
          <w:ilvl w:val="1"/>
          <w:numId w:val="497"/>
        </w:numPr>
      </w:pPr>
      <w:bookmarkStart w:id="927" w:name="_Proveedores_de_precio"/>
      <w:bookmarkStart w:id="928" w:name="_Toc136255567"/>
      <w:bookmarkEnd w:id="927"/>
      <w:r>
        <w:lastRenderedPageBreak/>
        <w:t>Proveedores de precio</w:t>
      </w:r>
      <w:bookmarkEnd w:id="928"/>
      <w:r>
        <w:t xml:space="preserve"> </w:t>
      </w:r>
    </w:p>
    <w:p w14:paraId="3D1AB0B1" w14:textId="77777777" w:rsidR="001538A3" w:rsidRDefault="001538A3" w:rsidP="001538A3">
      <w:pPr>
        <w:rPr>
          <w:lang w:val="es-ES_tradnl"/>
        </w:rPr>
      </w:pPr>
    </w:p>
    <w:tbl>
      <w:tblPr>
        <w:tblW w:w="7160" w:type="dxa"/>
        <w:jc w:val="center"/>
        <w:tblCellMar>
          <w:left w:w="70" w:type="dxa"/>
          <w:right w:w="70" w:type="dxa"/>
        </w:tblCellMar>
        <w:tblLook w:val="04A0" w:firstRow="1" w:lastRow="0" w:firstColumn="1" w:lastColumn="0" w:noHBand="0" w:noVBand="1"/>
      </w:tblPr>
      <w:tblGrid>
        <w:gridCol w:w="1440"/>
        <w:gridCol w:w="5720"/>
      </w:tblGrid>
      <w:tr w:rsidR="006149CE" w:rsidRPr="00997862" w14:paraId="25DC8D1D" w14:textId="77777777" w:rsidTr="0082319F">
        <w:trPr>
          <w:trHeight w:val="345"/>
          <w:tblHeader/>
          <w:jc w:val="center"/>
        </w:trPr>
        <w:tc>
          <w:tcPr>
            <w:tcW w:w="1440" w:type="dxa"/>
            <w:tcBorders>
              <w:top w:val="single" w:sz="4" w:space="0" w:color="auto"/>
              <w:left w:val="single" w:sz="4" w:space="0" w:color="auto"/>
              <w:bottom w:val="single" w:sz="4" w:space="0" w:color="auto"/>
              <w:right w:val="single" w:sz="4" w:space="0" w:color="auto"/>
            </w:tcBorders>
            <w:shd w:val="clear" w:color="000000" w:fill="538DD5"/>
            <w:noWrap/>
            <w:vAlign w:val="center"/>
            <w:hideMark/>
          </w:tcPr>
          <w:p w14:paraId="43F95862" w14:textId="77777777" w:rsidR="006149CE" w:rsidRPr="00997862" w:rsidRDefault="006149CE" w:rsidP="0082319F">
            <w:pPr>
              <w:jc w:val="center"/>
              <w:rPr>
                <w:rFonts w:ascii="Cambria" w:hAnsi="Cambria" w:cs="Arial"/>
                <w:b/>
                <w:bCs/>
                <w:color w:val="FFFFFF"/>
                <w:sz w:val="22"/>
                <w:szCs w:val="22"/>
                <w:lang w:val="es-CR" w:eastAsia="es-CR"/>
              </w:rPr>
            </w:pPr>
            <w:r w:rsidRPr="00997862">
              <w:rPr>
                <w:rFonts w:ascii="Cambria" w:hAnsi="Cambria" w:cs="Arial"/>
                <w:b/>
                <w:bCs/>
                <w:color w:val="FFFFFF"/>
                <w:sz w:val="22"/>
                <w:szCs w:val="22"/>
                <w:lang w:val="es-CR" w:eastAsia="es-CR"/>
              </w:rPr>
              <w:t>Código</w:t>
            </w:r>
          </w:p>
        </w:tc>
        <w:tc>
          <w:tcPr>
            <w:tcW w:w="5720" w:type="dxa"/>
            <w:tcBorders>
              <w:top w:val="single" w:sz="4" w:space="0" w:color="auto"/>
              <w:left w:val="nil"/>
              <w:bottom w:val="single" w:sz="4" w:space="0" w:color="auto"/>
              <w:right w:val="single" w:sz="4" w:space="0" w:color="auto"/>
            </w:tcBorders>
            <w:shd w:val="clear" w:color="000000" w:fill="538DD5"/>
            <w:noWrap/>
            <w:vAlign w:val="center"/>
            <w:hideMark/>
          </w:tcPr>
          <w:p w14:paraId="4FC07886" w14:textId="77777777" w:rsidR="006149CE" w:rsidRPr="00997862" w:rsidRDefault="006149CE" w:rsidP="0082319F">
            <w:pPr>
              <w:jc w:val="center"/>
              <w:rPr>
                <w:rFonts w:ascii="Cambria" w:hAnsi="Cambria" w:cs="Arial"/>
                <w:b/>
                <w:bCs/>
                <w:color w:val="FFFFFF"/>
                <w:sz w:val="22"/>
                <w:szCs w:val="22"/>
                <w:lang w:val="es-CR" w:eastAsia="es-CR"/>
              </w:rPr>
            </w:pPr>
            <w:r>
              <w:rPr>
                <w:rFonts w:ascii="Cambria" w:hAnsi="Cambria" w:cs="Arial"/>
                <w:b/>
                <w:bCs/>
                <w:color w:val="FFFFFF"/>
                <w:sz w:val="22"/>
                <w:szCs w:val="22"/>
                <w:lang w:val="es-CR" w:eastAsia="es-CR"/>
              </w:rPr>
              <w:t>Nombre de la Proveedora</w:t>
            </w:r>
          </w:p>
        </w:tc>
      </w:tr>
      <w:tr w:rsidR="006149CE" w:rsidRPr="00997862" w14:paraId="1A6E560B" w14:textId="77777777" w:rsidTr="006149CE">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tcPr>
          <w:p w14:paraId="191E629C" w14:textId="77777777" w:rsidR="006149CE" w:rsidRPr="00997862" w:rsidRDefault="006149CE" w:rsidP="0082319F">
            <w:pPr>
              <w:jc w:val="center"/>
              <w:rPr>
                <w:rFonts w:ascii="Cambria" w:hAnsi="Cambria" w:cs="Arial"/>
                <w:sz w:val="22"/>
                <w:szCs w:val="22"/>
                <w:lang w:val="es-CR" w:eastAsia="es-CR"/>
              </w:rPr>
            </w:pPr>
            <w:r>
              <w:rPr>
                <w:rFonts w:ascii="Cambria" w:hAnsi="Cambria" w:cs="Arial"/>
                <w:sz w:val="22"/>
                <w:szCs w:val="22"/>
                <w:lang w:val="es-CR" w:eastAsia="es-CR"/>
              </w:rPr>
              <w:t>PIPCA</w:t>
            </w:r>
          </w:p>
        </w:tc>
        <w:tc>
          <w:tcPr>
            <w:tcW w:w="5720" w:type="dxa"/>
            <w:tcBorders>
              <w:top w:val="nil"/>
              <w:left w:val="nil"/>
              <w:bottom w:val="single" w:sz="4" w:space="0" w:color="auto"/>
              <w:right w:val="single" w:sz="4" w:space="0" w:color="auto"/>
            </w:tcBorders>
            <w:shd w:val="clear" w:color="auto" w:fill="auto"/>
            <w:noWrap/>
            <w:vAlign w:val="bottom"/>
          </w:tcPr>
          <w:p w14:paraId="3DB9C2AE" w14:textId="77777777" w:rsidR="006149CE" w:rsidRPr="00997862" w:rsidRDefault="006149CE" w:rsidP="0082319F">
            <w:pPr>
              <w:rPr>
                <w:rFonts w:ascii="Cambria" w:hAnsi="Cambria" w:cs="Arial"/>
                <w:sz w:val="22"/>
                <w:szCs w:val="22"/>
                <w:lang w:val="es-CR" w:eastAsia="es-CR"/>
              </w:rPr>
            </w:pPr>
            <w:r w:rsidRPr="006149CE">
              <w:rPr>
                <w:rFonts w:ascii="Cambria" w:hAnsi="Cambria" w:cs="Arial"/>
                <w:sz w:val="22"/>
                <w:szCs w:val="22"/>
                <w:lang w:val="es-CR" w:eastAsia="es-CR"/>
              </w:rPr>
              <w:t>Proveedor Int</w:t>
            </w:r>
            <w:r>
              <w:rPr>
                <w:rFonts w:ascii="Cambria" w:hAnsi="Cambria" w:cs="Arial"/>
                <w:sz w:val="22"/>
                <w:szCs w:val="22"/>
                <w:lang w:val="es-CR" w:eastAsia="es-CR"/>
              </w:rPr>
              <w:t xml:space="preserve">egral de precios Centroamérica, </w:t>
            </w:r>
            <w:r w:rsidRPr="006149CE">
              <w:rPr>
                <w:rFonts w:ascii="Cambria" w:hAnsi="Cambria" w:cs="Arial"/>
                <w:sz w:val="22"/>
                <w:szCs w:val="22"/>
                <w:lang w:val="es-CR" w:eastAsia="es-CR"/>
              </w:rPr>
              <w:t>S.A.</w:t>
            </w:r>
          </w:p>
        </w:tc>
      </w:tr>
      <w:tr w:rsidR="006149CE" w:rsidRPr="00997862" w14:paraId="39E348D4" w14:textId="77777777" w:rsidTr="006149CE">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tcPr>
          <w:p w14:paraId="15E7ACC1" w14:textId="77777777" w:rsidR="006149CE" w:rsidRPr="00997862" w:rsidRDefault="006149CE" w:rsidP="0082319F">
            <w:pPr>
              <w:jc w:val="center"/>
              <w:rPr>
                <w:rFonts w:ascii="Cambria" w:hAnsi="Cambria" w:cs="Arial"/>
                <w:sz w:val="22"/>
                <w:szCs w:val="22"/>
                <w:lang w:val="es-CR" w:eastAsia="es-CR"/>
              </w:rPr>
            </w:pPr>
            <w:r>
              <w:rPr>
                <w:rFonts w:ascii="Cambria" w:hAnsi="Cambria" w:cs="Arial"/>
                <w:sz w:val="22"/>
                <w:szCs w:val="22"/>
                <w:lang w:val="es-CR" w:eastAsia="es-CR"/>
              </w:rPr>
              <w:t>VALMER</w:t>
            </w:r>
          </w:p>
        </w:tc>
        <w:tc>
          <w:tcPr>
            <w:tcW w:w="5720" w:type="dxa"/>
            <w:tcBorders>
              <w:top w:val="nil"/>
              <w:left w:val="nil"/>
              <w:bottom w:val="single" w:sz="4" w:space="0" w:color="auto"/>
              <w:right w:val="single" w:sz="4" w:space="0" w:color="auto"/>
            </w:tcBorders>
            <w:shd w:val="clear" w:color="auto" w:fill="auto"/>
            <w:noWrap/>
            <w:vAlign w:val="bottom"/>
          </w:tcPr>
          <w:p w14:paraId="73DB29E6" w14:textId="77777777" w:rsidR="006149CE" w:rsidRPr="00997862" w:rsidRDefault="006149CE" w:rsidP="0082319F">
            <w:pPr>
              <w:rPr>
                <w:rFonts w:ascii="Cambria" w:hAnsi="Cambria" w:cs="Arial"/>
                <w:sz w:val="22"/>
                <w:szCs w:val="22"/>
                <w:lang w:val="es-CR" w:eastAsia="es-CR"/>
              </w:rPr>
            </w:pPr>
            <w:r w:rsidRPr="006149CE">
              <w:rPr>
                <w:rFonts w:ascii="Cambria" w:hAnsi="Cambria" w:cs="Arial"/>
                <w:sz w:val="22"/>
                <w:szCs w:val="22"/>
                <w:lang w:val="es-CR" w:eastAsia="es-CR"/>
              </w:rPr>
              <w:t>Valmer Costa Rica, S.A.</w:t>
            </w:r>
          </w:p>
        </w:tc>
      </w:tr>
      <w:tr w:rsidR="006149CE" w:rsidRPr="00997862" w14:paraId="24F6AF59" w14:textId="77777777" w:rsidTr="005D15C1">
        <w:trPr>
          <w:trHeight w:val="315"/>
          <w:jc w:val="center"/>
        </w:trPr>
        <w:tc>
          <w:tcPr>
            <w:tcW w:w="1440" w:type="dxa"/>
            <w:tcBorders>
              <w:top w:val="nil"/>
              <w:left w:val="single" w:sz="4" w:space="0" w:color="auto"/>
              <w:bottom w:val="single" w:sz="4" w:space="0" w:color="auto"/>
              <w:right w:val="single" w:sz="4" w:space="0" w:color="auto"/>
            </w:tcBorders>
            <w:shd w:val="clear" w:color="auto" w:fill="auto"/>
            <w:noWrap/>
            <w:vAlign w:val="bottom"/>
          </w:tcPr>
          <w:p w14:paraId="5F6DB29F" w14:textId="77777777" w:rsidR="006149CE" w:rsidRPr="00997862" w:rsidRDefault="006149CE" w:rsidP="0082319F">
            <w:pPr>
              <w:jc w:val="center"/>
              <w:rPr>
                <w:rFonts w:ascii="Cambria" w:hAnsi="Cambria" w:cs="Arial"/>
                <w:sz w:val="22"/>
                <w:szCs w:val="22"/>
                <w:lang w:val="es-CR" w:eastAsia="es-CR"/>
              </w:rPr>
            </w:pPr>
            <w:r>
              <w:rPr>
                <w:rFonts w:ascii="Cambria" w:hAnsi="Cambria" w:cs="Arial"/>
                <w:sz w:val="22"/>
                <w:szCs w:val="22"/>
                <w:lang w:val="es-CR" w:eastAsia="es-CR"/>
              </w:rPr>
              <w:t>LATIN</w:t>
            </w:r>
          </w:p>
        </w:tc>
        <w:tc>
          <w:tcPr>
            <w:tcW w:w="5720" w:type="dxa"/>
            <w:tcBorders>
              <w:top w:val="nil"/>
              <w:left w:val="nil"/>
              <w:bottom w:val="single" w:sz="4" w:space="0" w:color="auto"/>
              <w:right w:val="single" w:sz="4" w:space="0" w:color="auto"/>
            </w:tcBorders>
            <w:shd w:val="clear" w:color="auto" w:fill="auto"/>
            <w:noWrap/>
            <w:vAlign w:val="bottom"/>
          </w:tcPr>
          <w:p w14:paraId="0E6A7427" w14:textId="77777777" w:rsidR="006149CE" w:rsidRPr="00997862" w:rsidRDefault="006149CE" w:rsidP="006149CE">
            <w:pPr>
              <w:rPr>
                <w:rFonts w:ascii="Cambria" w:hAnsi="Cambria" w:cs="Arial"/>
                <w:sz w:val="22"/>
                <w:szCs w:val="22"/>
                <w:lang w:val="es-CR" w:eastAsia="es-CR"/>
              </w:rPr>
            </w:pPr>
            <w:r w:rsidRPr="006149CE">
              <w:rPr>
                <w:rFonts w:ascii="Cambria" w:hAnsi="Cambria" w:cs="Arial"/>
                <w:sz w:val="22"/>
                <w:szCs w:val="22"/>
                <w:lang w:val="es-CR" w:eastAsia="es-CR"/>
              </w:rPr>
              <w:t xml:space="preserve">Latin Vector </w:t>
            </w:r>
            <w:r>
              <w:rPr>
                <w:rFonts w:ascii="Cambria" w:hAnsi="Cambria" w:cs="Arial"/>
                <w:sz w:val="22"/>
                <w:szCs w:val="22"/>
                <w:lang w:val="es-CR" w:eastAsia="es-CR"/>
              </w:rPr>
              <w:t>S.A.</w:t>
            </w:r>
          </w:p>
        </w:tc>
      </w:tr>
      <w:tr w:rsidR="005D15C1" w:rsidRPr="00997862" w14:paraId="3C055103" w14:textId="77777777" w:rsidTr="005D15C1">
        <w:trPr>
          <w:trHeight w:val="315"/>
          <w:jc w:val="center"/>
        </w:trPr>
        <w:tc>
          <w:tcPr>
            <w:tcW w:w="144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26B19F22" w14:textId="77777777" w:rsidR="005D15C1" w:rsidRDefault="005D15C1" w:rsidP="0082319F">
            <w:pPr>
              <w:jc w:val="center"/>
              <w:rPr>
                <w:rFonts w:ascii="Cambria" w:hAnsi="Cambria" w:cs="Arial"/>
                <w:sz w:val="22"/>
                <w:szCs w:val="22"/>
                <w:lang w:val="es-CR" w:eastAsia="es-CR"/>
              </w:rPr>
            </w:pPr>
            <w:r>
              <w:rPr>
                <w:rFonts w:ascii="Cambria" w:hAnsi="Cambria" w:cs="Arial"/>
                <w:sz w:val="22"/>
                <w:szCs w:val="22"/>
                <w:lang w:val="es-CR" w:eastAsia="es-CR"/>
              </w:rPr>
              <w:t>BLOOMB</w:t>
            </w:r>
          </w:p>
        </w:tc>
        <w:tc>
          <w:tcPr>
            <w:tcW w:w="5720" w:type="dxa"/>
            <w:tcBorders>
              <w:top w:val="single" w:sz="4" w:space="0" w:color="auto"/>
              <w:left w:val="nil"/>
              <w:bottom w:val="single" w:sz="4" w:space="0" w:color="auto"/>
              <w:right w:val="single" w:sz="4" w:space="0" w:color="auto"/>
            </w:tcBorders>
            <w:shd w:val="clear" w:color="auto" w:fill="auto"/>
            <w:noWrap/>
            <w:vAlign w:val="bottom"/>
          </w:tcPr>
          <w:p w14:paraId="07329EDE" w14:textId="77777777" w:rsidR="005D15C1" w:rsidRPr="006149CE" w:rsidRDefault="005D15C1" w:rsidP="006149CE">
            <w:pPr>
              <w:rPr>
                <w:rFonts w:ascii="Cambria" w:hAnsi="Cambria" w:cs="Arial"/>
                <w:sz w:val="22"/>
                <w:szCs w:val="22"/>
                <w:lang w:val="es-CR" w:eastAsia="es-CR"/>
              </w:rPr>
            </w:pPr>
            <w:r>
              <w:rPr>
                <w:rFonts w:ascii="Cambria" w:hAnsi="Cambria" w:cs="Arial"/>
                <w:sz w:val="22"/>
                <w:szCs w:val="22"/>
                <w:lang w:val="es-CR" w:eastAsia="es-CR"/>
              </w:rPr>
              <w:t>Bloomberg</w:t>
            </w:r>
          </w:p>
        </w:tc>
      </w:tr>
      <w:tr w:rsidR="005D15C1" w:rsidRPr="00997862" w14:paraId="07063EBF" w14:textId="77777777" w:rsidTr="005D15C1">
        <w:trPr>
          <w:trHeight w:val="315"/>
          <w:jc w:val="center"/>
        </w:trPr>
        <w:tc>
          <w:tcPr>
            <w:tcW w:w="1440"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301B9EE" w14:textId="77777777" w:rsidR="005D15C1" w:rsidRDefault="005D15C1" w:rsidP="0082319F">
            <w:pPr>
              <w:jc w:val="center"/>
              <w:rPr>
                <w:rFonts w:ascii="Cambria" w:hAnsi="Cambria" w:cs="Arial"/>
                <w:sz w:val="22"/>
                <w:szCs w:val="22"/>
                <w:lang w:val="es-CR" w:eastAsia="es-CR"/>
              </w:rPr>
            </w:pPr>
            <w:r>
              <w:rPr>
                <w:rFonts w:ascii="Cambria" w:hAnsi="Cambria" w:cs="Arial"/>
                <w:sz w:val="22"/>
                <w:szCs w:val="22"/>
                <w:lang w:val="es-CR" w:eastAsia="es-CR"/>
              </w:rPr>
              <w:t>OTROS</w:t>
            </w:r>
          </w:p>
        </w:tc>
        <w:tc>
          <w:tcPr>
            <w:tcW w:w="5720" w:type="dxa"/>
            <w:tcBorders>
              <w:top w:val="single" w:sz="4" w:space="0" w:color="auto"/>
              <w:left w:val="nil"/>
              <w:bottom w:val="single" w:sz="4" w:space="0" w:color="auto"/>
              <w:right w:val="single" w:sz="4" w:space="0" w:color="auto"/>
            </w:tcBorders>
            <w:shd w:val="clear" w:color="auto" w:fill="auto"/>
            <w:noWrap/>
            <w:vAlign w:val="bottom"/>
          </w:tcPr>
          <w:p w14:paraId="6446B122" w14:textId="77777777" w:rsidR="005D15C1" w:rsidRPr="006149CE" w:rsidRDefault="005D15C1" w:rsidP="006149CE">
            <w:pPr>
              <w:rPr>
                <w:rFonts w:ascii="Cambria" w:hAnsi="Cambria" w:cs="Arial"/>
                <w:sz w:val="22"/>
                <w:szCs w:val="22"/>
                <w:lang w:val="es-CR" w:eastAsia="es-CR"/>
              </w:rPr>
            </w:pPr>
            <w:r>
              <w:rPr>
                <w:rFonts w:ascii="Cambria" w:hAnsi="Cambria" w:cs="Arial"/>
                <w:sz w:val="22"/>
                <w:szCs w:val="22"/>
                <w:lang w:val="es-CR" w:eastAsia="es-CR"/>
              </w:rPr>
              <w:t>Otros proveedores de precios</w:t>
            </w:r>
          </w:p>
        </w:tc>
      </w:tr>
    </w:tbl>
    <w:p w14:paraId="15A1CD40" w14:textId="77777777" w:rsidR="001538A3" w:rsidRDefault="00247695" w:rsidP="00247695">
      <w:pPr>
        <w:pStyle w:val="Descripcin"/>
        <w:jc w:val="center"/>
      </w:pPr>
      <w:r w:rsidRPr="00247695">
        <w:t>Tabla 12 – Proveedores de precio</w:t>
      </w:r>
    </w:p>
    <w:p w14:paraId="7B4BDC00" w14:textId="77777777" w:rsidR="00247695" w:rsidRPr="00247695" w:rsidRDefault="00247695" w:rsidP="00247695"/>
    <w:p w14:paraId="2843DE58" w14:textId="77777777" w:rsidR="00601660" w:rsidRDefault="00601660" w:rsidP="00247695">
      <w:pPr>
        <w:pStyle w:val="Ttulo2"/>
        <w:numPr>
          <w:ilvl w:val="1"/>
          <w:numId w:val="497"/>
        </w:numPr>
      </w:pPr>
      <w:bookmarkStart w:id="929" w:name="_Códigos_de_Custodio"/>
      <w:bookmarkStart w:id="930" w:name="_Toc136255568"/>
      <w:bookmarkEnd w:id="929"/>
      <w:r>
        <w:t>Códigos de Custodio</w:t>
      </w:r>
      <w:bookmarkEnd w:id="930"/>
    </w:p>
    <w:p w14:paraId="4EB590A3" w14:textId="77777777" w:rsidR="00601660" w:rsidRDefault="00601660" w:rsidP="00247695">
      <w:pPr>
        <w:pStyle w:val="Ttulo2"/>
        <w:numPr>
          <w:ilvl w:val="0"/>
          <w:numId w:val="0"/>
        </w:numPr>
      </w:pPr>
    </w:p>
    <w:tbl>
      <w:tblPr>
        <w:tblW w:w="716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1440"/>
        <w:gridCol w:w="5720"/>
      </w:tblGrid>
      <w:tr w:rsidR="00601660" w:rsidRPr="00997862" w14:paraId="10AE0E4C" w14:textId="77777777" w:rsidTr="00601660">
        <w:trPr>
          <w:trHeight w:val="345"/>
          <w:tblHeader/>
          <w:jc w:val="center"/>
        </w:trPr>
        <w:tc>
          <w:tcPr>
            <w:tcW w:w="1440" w:type="dxa"/>
            <w:shd w:val="clear" w:color="000000" w:fill="538DD5"/>
            <w:noWrap/>
            <w:vAlign w:val="center"/>
            <w:hideMark/>
          </w:tcPr>
          <w:p w14:paraId="267A9FAC" w14:textId="77777777" w:rsidR="00601660" w:rsidRPr="00997862" w:rsidRDefault="00601660" w:rsidP="00DC4DF4">
            <w:pPr>
              <w:jc w:val="center"/>
              <w:rPr>
                <w:rFonts w:ascii="Cambria" w:hAnsi="Cambria" w:cs="Arial"/>
                <w:b/>
                <w:bCs/>
                <w:color w:val="FFFFFF"/>
                <w:sz w:val="22"/>
                <w:szCs w:val="22"/>
                <w:lang w:val="es-CR" w:eastAsia="es-CR"/>
              </w:rPr>
            </w:pPr>
            <w:r w:rsidRPr="00997862">
              <w:rPr>
                <w:rFonts w:ascii="Cambria" w:hAnsi="Cambria" w:cs="Arial"/>
                <w:b/>
                <w:bCs/>
                <w:color w:val="FFFFFF"/>
                <w:sz w:val="22"/>
                <w:szCs w:val="22"/>
                <w:lang w:val="es-CR" w:eastAsia="es-CR"/>
              </w:rPr>
              <w:t>Código</w:t>
            </w:r>
          </w:p>
        </w:tc>
        <w:tc>
          <w:tcPr>
            <w:tcW w:w="5720" w:type="dxa"/>
            <w:shd w:val="clear" w:color="000000" w:fill="538DD5"/>
            <w:noWrap/>
            <w:vAlign w:val="center"/>
            <w:hideMark/>
          </w:tcPr>
          <w:p w14:paraId="494C56E3" w14:textId="77777777" w:rsidR="00601660" w:rsidRPr="00997862" w:rsidRDefault="00601660" w:rsidP="00DC4DF4">
            <w:pPr>
              <w:jc w:val="center"/>
              <w:rPr>
                <w:rFonts w:ascii="Cambria" w:hAnsi="Cambria" w:cs="Arial"/>
                <w:b/>
                <w:bCs/>
                <w:color w:val="FFFFFF"/>
                <w:sz w:val="22"/>
                <w:szCs w:val="22"/>
                <w:lang w:val="es-CR" w:eastAsia="es-CR"/>
              </w:rPr>
            </w:pPr>
            <w:r>
              <w:rPr>
                <w:rFonts w:ascii="Cambria" w:hAnsi="Cambria" w:cs="Arial"/>
                <w:b/>
                <w:bCs/>
                <w:color w:val="FFFFFF"/>
                <w:sz w:val="22"/>
                <w:szCs w:val="22"/>
                <w:lang w:val="es-CR" w:eastAsia="es-CR"/>
              </w:rPr>
              <w:t>Nombre de la Proveedora</w:t>
            </w:r>
          </w:p>
        </w:tc>
      </w:tr>
      <w:tr w:rsidR="00601660" w:rsidRPr="00997862" w14:paraId="433C2335" w14:textId="77777777" w:rsidTr="00601660">
        <w:trPr>
          <w:trHeight w:val="315"/>
          <w:jc w:val="center"/>
        </w:trPr>
        <w:tc>
          <w:tcPr>
            <w:tcW w:w="1440" w:type="dxa"/>
            <w:shd w:val="clear" w:color="auto" w:fill="auto"/>
            <w:noWrap/>
            <w:vAlign w:val="bottom"/>
          </w:tcPr>
          <w:p w14:paraId="00672632" w14:textId="77777777" w:rsidR="00601660" w:rsidRPr="00601660" w:rsidRDefault="00601660" w:rsidP="00601660">
            <w:pPr>
              <w:jc w:val="center"/>
              <w:rPr>
                <w:rFonts w:ascii="Cambria" w:hAnsi="Cambria" w:cs="Arial"/>
                <w:sz w:val="22"/>
                <w:szCs w:val="22"/>
                <w:lang w:val="es-CR" w:eastAsia="es-CR"/>
              </w:rPr>
            </w:pPr>
            <w:r w:rsidRPr="00601660">
              <w:rPr>
                <w:rFonts w:ascii="Cambria" w:hAnsi="Cambria" w:cs="Arial"/>
                <w:sz w:val="22"/>
                <w:szCs w:val="22"/>
                <w:lang w:val="es-CR" w:eastAsia="es-CR"/>
              </w:rPr>
              <w:t>CBAC</w:t>
            </w:r>
          </w:p>
        </w:tc>
        <w:tc>
          <w:tcPr>
            <w:tcW w:w="5720" w:type="dxa"/>
            <w:shd w:val="clear" w:color="auto" w:fill="auto"/>
            <w:noWrap/>
            <w:vAlign w:val="bottom"/>
          </w:tcPr>
          <w:p w14:paraId="10310291" w14:textId="77777777" w:rsidR="00601660" w:rsidRPr="00601660" w:rsidRDefault="00601660" w:rsidP="00601660">
            <w:pPr>
              <w:rPr>
                <w:rFonts w:ascii="Cambria" w:hAnsi="Cambria" w:cs="Arial"/>
                <w:sz w:val="22"/>
                <w:szCs w:val="22"/>
                <w:lang w:val="es-CR" w:eastAsia="es-CR"/>
              </w:rPr>
            </w:pPr>
            <w:r w:rsidRPr="00601660">
              <w:rPr>
                <w:rFonts w:ascii="Cambria" w:hAnsi="Cambria" w:cs="Arial"/>
                <w:sz w:val="22"/>
                <w:szCs w:val="22"/>
                <w:lang w:val="es-CR" w:eastAsia="es-CR"/>
              </w:rPr>
              <w:t xml:space="preserve"> Banco BAC San José</w:t>
            </w:r>
          </w:p>
        </w:tc>
      </w:tr>
      <w:tr w:rsidR="00601660" w:rsidRPr="00997862" w14:paraId="516F577B" w14:textId="77777777" w:rsidTr="00601660">
        <w:trPr>
          <w:trHeight w:val="315"/>
          <w:jc w:val="center"/>
        </w:trPr>
        <w:tc>
          <w:tcPr>
            <w:tcW w:w="1440" w:type="dxa"/>
            <w:shd w:val="clear" w:color="auto" w:fill="auto"/>
            <w:noWrap/>
            <w:vAlign w:val="bottom"/>
          </w:tcPr>
          <w:p w14:paraId="751F88BD" w14:textId="77777777" w:rsidR="00601660" w:rsidRPr="00601660" w:rsidRDefault="00601660" w:rsidP="00601660">
            <w:pPr>
              <w:jc w:val="center"/>
              <w:rPr>
                <w:rFonts w:ascii="Cambria" w:hAnsi="Cambria" w:cs="Arial"/>
                <w:sz w:val="22"/>
                <w:szCs w:val="22"/>
                <w:lang w:val="es-CR" w:eastAsia="es-CR"/>
              </w:rPr>
            </w:pPr>
            <w:r w:rsidRPr="00601660">
              <w:rPr>
                <w:rFonts w:ascii="Cambria" w:hAnsi="Cambria" w:cs="Arial"/>
                <w:sz w:val="22"/>
                <w:szCs w:val="22"/>
                <w:lang w:val="es-CR" w:eastAsia="es-CR"/>
              </w:rPr>
              <w:t>CBCT</w:t>
            </w:r>
          </w:p>
        </w:tc>
        <w:tc>
          <w:tcPr>
            <w:tcW w:w="5720" w:type="dxa"/>
            <w:shd w:val="clear" w:color="auto" w:fill="auto"/>
            <w:noWrap/>
            <w:vAlign w:val="bottom"/>
          </w:tcPr>
          <w:p w14:paraId="55CDC0EE" w14:textId="77777777" w:rsidR="00601660" w:rsidRPr="00601660" w:rsidRDefault="00601660" w:rsidP="00601660">
            <w:pPr>
              <w:rPr>
                <w:rFonts w:ascii="Cambria" w:hAnsi="Cambria" w:cs="Arial"/>
                <w:sz w:val="22"/>
                <w:szCs w:val="22"/>
                <w:lang w:val="es-CR" w:eastAsia="es-CR"/>
              </w:rPr>
            </w:pPr>
            <w:r w:rsidRPr="00601660">
              <w:rPr>
                <w:rFonts w:ascii="Cambria" w:hAnsi="Cambria" w:cs="Arial"/>
                <w:sz w:val="22"/>
                <w:szCs w:val="22"/>
                <w:lang w:val="es-CR" w:eastAsia="es-CR"/>
              </w:rPr>
              <w:t xml:space="preserve"> Banco BCT</w:t>
            </w:r>
          </w:p>
        </w:tc>
      </w:tr>
      <w:tr w:rsidR="00601660" w:rsidRPr="00997862" w14:paraId="0E7CED04" w14:textId="77777777" w:rsidTr="00601660">
        <w:trPr>
          <w:trHeight w:val="315"/>
          <w:jc w:val="center"/>
        </w:trPr>
        <w:tc>
          <w:tcPr>
            <w:tcW w:w="1440" w:type="dxa"/>
            <w:shd w:val="clear" w:color="auto" w:fill="auto"/>
            <w:noWrap/>
            <w:vAlign w:val="bottom"/>
          </w:tcPr>
          <w:p w14:paraId="377BEE8A" w14:textId="77777777" w:rsidR="00601660" w:rsidRPr="00601660" w:rsidRDefault="00601660" w:rsidP="00601660">
            <w:pPr>
              <w:jc w:val="center"/>
              <w:rPr>
                <w:rFonts w:ascii="Cambria" w:hAnsi="Cambria" w:cs="Arial"/>
                <w:sz w:val="22"/>
                <w:szCs w:val="22"/>
                <w:lang w:val="es-CR" w:eastAsia="es-CR"/>
              </w:rPr>
            </w:pPr>
            <w:r w:rsidRPr="00601660">
              <w:rPr>
                <w:rFonts w:ascii="Cambria" w:hAnsi="Cambria" w:cs="Arial"/>
                <w:sz w:val="22"/>
                <w:szCs w:val="22"/>
                <w:lang w:val="es-CR" w:eastAsia="es-CR"/>
              </w:rPr>
              <w:t>CBCR</w:t>
            </w:r>
          </w:p>
        </w:tc>
        <w:tc>
          <w:tcPr>
            <w:tcW w:w="5720" w:type="dxa"/>
            <w:shd w:val="clear" w:color="auto" w:fill="auto"/>
            <w:noWrap/>
            <w:vAlign w:val="bottom"/>
          </w:tcPr>
          <w:p w14:paraId="287AEA58" w14:textId="77777777" w:rsidR="00601660" w:rsidRPr="00601660" w:rsidRDefault="00601660" w:rsidP="00601660">
            <w:pPr>
              <w:rPr>
                <w:rFonts w:ascii="Cambria" w:hAnsi="Cambria" w:cs="Arial"/>
                <w:sz w:val="22"/>
                <w:szCs w:val="22"/>
                <w:lang w:val="es-CR" w:eastAsia="es-CR"/>
              </w:rPr>
            </w:pPr>
            <w:r w:rsidRPr="00601660">
              <w:rPr>
                <w:rFonts w:ascii="Cambria" w:hAnsi="Cambria" w:cs="Arial"/>
                <w:sz w:val="22"/>
                <w:szCs w:val="22"/>
                <w:lang w:val="es-CR" w:eastAsia="es-CR"/>
              </w:rPr>
              <w:t xml:space="preserve"> Banco de Costa Rica</w:t>
            </w:r>
          </w:p>
        </w:tc>
      </w:tr>
      <w:tr w:rsidR="00601660" w:rsidRPr="00997862" w14:paraId="73F06B4E" w14:textId="77777777" w:rsidTr="00601660">
        <w:trPr>
          <w:trHeight w:val="315"/>
          <w:jc w:val="center"/>
        </w:trPr>
        <w:tc>
          <w:tcPr>
            <w:tcW w:w="1440" w:type="dxa"/>
            <w:shd w:val="clear" w:color="auto" w:fill="auto"/>
            <w:noWrap/>
            <w:vAlign w:val="bottom"/>
          </w:tcPr>
          <w:p w14:paraId="699D6B06" w14:textId="77777777" w:rsidR="00601660" w:rsidRPr="00601660" w:rsidRDefault="00601660" w:rsidP="00601660">
            <w:pPr>
              <w:jc w:val="center"/>
              <w:rPr>
                <w:rFonts w:ascii="Cambria" w:hAnsi="Cambria" w:cs="Arial"/>
                <w:sz w:val="22"/>
                <w:szCs w:val="22"/>
                <w:lang w:val="es-CR" w:eastAsia="es-CR"/>
              </w:rPr>
            </w:pPr>
            <w:r w:rsidRPr="00601660">
              <w:rPr>
                <w:rFonts w:ascii="Cambria" w:hAnsi="Cambria" w:cs="Arial"/>
                <w:sz w:val="22"/>
                <w:szCs w:val="22"/>
                <w:lang w:val="es-CR" w:eastAsia="es-CR"/>
              </w:rPr>
              <w:t>CDAVI</w:t>
            </w:r>
          </w:p>
        </w:tc>
        <w:tc>
          <w:tcPr>
            <w:tcW w:w="5720" w:type="dxa"/>
            <w:shd w:val="clear" w:color="auto" w:fill="auto"/>
            <w:noWrap/>
            <w:vAlign w:val="bottom"/>
          </w:tcPr>
          <w:p w14:paraId="571FA456" w14:textId="77777777" w:rsidR="00601660" w:rsidRPr="00601660" w:rsidRDefault="00601660" w:rsidP="00601660">
            <w:pPr>
              <w:rPr>
                <w:rFonts w:ascii="Cambria" w:hAnsi="Cambria" w:cs="Arial"/>
                <w:sz w:val="22"/>
                <w:szCs w:val="22"/>
                <w:lang w:val="es-CR" w:eastAsia="es-CR"/>
              </w:rPr>
            </w:pPr>
            <w:r w:rsidRPr="00601660">
              <w:rPr>
                <w:rFonts w:ascii="Cambria" w:hAnsi="Cambria" w:cs="Arial"/>
                <w:sz w:val="22"/>
                <w:szCs w:val="22"/>
                <w:lang w:val="es-CR" w:eastAsia="es-CR"/>
              </w:rPr>
              <w:t xml:space="preserve"> Banco Davivienda (Costa Rica)</w:t>
            </w:r>
          </w:p>
        </w:tc>
      </w:tr>
      <w:tr w:rsidR="00601660" w:rsidRPr="00997862" w14:paraId="2BDBDFFB" w14:textId="77777777" w:rsidTr="00601660">
        <w:trPr>
          <w:trHeight w:val="315"/>
          <w:jc w:val="center"/>
        </w:trPr>
        <w:tc>
          <w:tcPr>
            <w:tcW w:w="1440" w:type="dxa"/>
            <w:shd w:val="clear" w:color="auto" w:fill="auto"/>
            <w:noWrap/>
            <w:vAlign w:val="bottom"/>
          </w:tcPr>
          <w:p w14:paraId="69517709" w14:textId="77777777" w:rsidR="00601660" w:rsidRPr="00601660" w:rsidRDefault="00601660" w:rsidP="00601660">
            <w:pPr>
              <w:jc w:val="center"/>
              <w:rPr>
                <w:rFonts w:ascii="Cambria" w:hAnsi="Cambria" w:cs="Arial"/>
                <w:sz w:val="22"/>
                <w:szCs w:val="22"/>
                <w:lang w:val="es-CR" w:eastAsia="es-CR"/>
              </w:rPr>
            </w:pPr>
            <w:r w:rsidRPr="00601660">
              <w:rPr>
                <w:rFonts w:ascii="Cambria" w:hAnsi="Cambria" w:cs="Arial"/>
                <w:sz w:val="22"/>
                <w:szCs w:val="22"/>
                <w:lang w:val="es-CR" w:eastAsia="es-CR"/>
              </w:rPr>
              <w:t>CIMP</w:t>
            </w:r>
          </w:p>
        </w:tc>
        <w:tc>
          <w:tcPr>
            <w:tcW w:w="5720" w:type="dxa"/>
            <w:shd w:val="clear" w:color="auto" w:fill="auto"/>
            <w:noWrap/>
            <w:vAlign w:val="bottom"/>
          </w:tcPr>
          <w:p w14:paraId="75507D17" w14:textId="77777777" w:rsidR="00601660" w:rsidRPr="00601660" w:rsidRDefault="00601660" w:rsidP="00601660">
            <w:pPr>
              <w:rPr>
                <w:rFonts w:ascii="Cambria" w:hAnsi="Cambria" w:cs="Arial"/>
                <w:sz w:val="22"/>
                <w:szCs w:val="22"/>
                <w:lang w:val="es-CR" w:eastAsia="es-CR"/>
              </w:rPr>
            </w:pPr>
            <w:r w:rsidRPr="00601660">
              <w:rPr>
                <w:rFonts w:ascii="Cambria" w:hAnsi="Cambria" w:cs="Arial"/>
                <w:sz w:val="22"/>
                <w:szCs w:val="22"/>
                <w:lang w:val="es-CR" w:eastAsia="es-CR"/>
              </w:rPr>
              <w:t xml:space="preserve"> Banco Improsa</w:t>
            </w:r>
          </w:p>
        </w:tc>
      </w:tr>
      <w:tr w:rsidR="00601660" w:rsidRPr="00997862" w14:paraId="3F008D23" w14:textId="77777777" w:rsidTr="00601660">
        <w:trPr>
          <w:trHeight w:val="315"/>
          <w:jc w:val="center"/>
        </w:trPr>
        <w:tc>
          <w:tcPr>
            <w:tcW w:w="1440" w:type="dxa"/>
            <w:shd w:val="clear" w:color="auto" w:fill="auto"/>
            <w:noWrap/>
            <w:vAlign w:val="bottom"/>
          </w:tcPr>
          <w:p w14:paraId="2D2C6724" w14:textId="77777777" w:rsidR="00601660" w:rsidRPr="00601660" w:rsidRDefault="00601660" w:rsidP="00601660">
            <w:pPr>
              <w:jc w:val="center"/>
              <w:rPr>
                <w:rFonts w:ascii="Cambria" w:hAnsi="Cambria" w:cs="Arial"/>
                <w:sz w:val="22"/>
                <w:szCs w:val="22"/>
                <w:lang w:val="es-CR" w:eastAsia="es-CR"/>
              </w:rPr>
            </w:pPr>
            <w:r w:rsidRPr="00601660">
              <w:rPr>
                <w:rFonts w:ascii="Cambria" w:hAnsi="Cambria" w:cs="Arial"/>
                <w:sz w:val="22"/>
                <w:szCs w:val="22"/>
                <w:lang w:val="es-CR" w:eastAsia="es-CR"/>
              </w:rPr>
              <w:t>CLAF</w:t>
            </w:r>
          </w:p>
        </w:tc>
        <w:tc>
          <w:tcPr>
            <w:tcW w:w="5720" w:type="dxa"/>
            <w:shd w:val="clear" w:color="auto" w:fill="auto"/>
            <w:noWrap/>
            <w:vAlign w:val="bottom"/>
          </w:tcPr>
          <w:p w14:paraId="1B7DAA72" w14:textId="77777777" w:rsidR="00601660" w:rsidRPr="00601660" w:rsidRDefault="00601660" w:rsidP="00601660">
            <w:pPr>
              <w:rPr>
                <w:rFonts w:ascii="Cambria" w:hAnsi="Cambria" w:cs="Arial"/>
                <w:sz w:val="22"/>
                <w:szCs w:val="22"/>
                <w:lang w:val="es-CR" w:eastAsia="es-CR"/>
              </w:rPr>
            </w:pPr>
            <w:r w:rsidRPr="00601660">
              <w:rPr>
                <w:rFonts w:ascii="Cambria" w:hAnsi="Cambria" w:cs="Arial"/>
                <w:sz w:val="22"/>
                <w:szCs w:val="22"/>
                <w:lang w:val="es-CR" w:eastAsia="es-CR"/>
              </w:rPr>
              <w:t xml:space="preserve"> Banco Lafise</w:t>
            </w:r>
          </w:p>
        </w:tc>
      </w:tr>
      <w:tr w:rsidR="00601660" w:rsidRPr="00997862" w14:paraId="0A8F7824" w14:textId="77777777" w:rsidTr="00601660">
        <w:trPr>
          <w:trHeight w:val="315"/>
          <w:jc w:val="center"/>
        </w:trPr>
        <w:tc>
          <w:tcPr>
            <w:tcW w:w="1440" w:type="dxa"/>
            <w:shd w:val="clear" w:color="auto" w:fill="auto"/>
            <w:noWrap/>
            <w:vAlign w:val="bottom"/>
          </w:tcPr>
          <w:p w14:paraId="13335AA0" w14:textId="77777777" w:rsidR="00601660" w:rsidRPr="00601660" w:rsidRDefault="00601660" w:rsidP="00601660">
            <w:pPr>
              <w:jc w:val="center"/>
              <w:rPr>
                <w:rFonts w:ascii="Cambria" w:hAnsi="Cambria" w:cs="Arial"/>
                <w:sz w:val="22"/>
                <w:szCs w:val="22"/>
                <w:lang w:val="es-CR" w:eastAsia="es-CR"/>
              </w:rPr>
            </w:pPr>
            <w:r w:rsidRPr="00601660">
              <w:rPr>
                <w:rFonts w:ascii="Cambria" w:hAnsi="Cambria" w:cs="Arial"/>
                <w:sz w:val="22"/>
                <w:szCs w:val="22"/>
                <w:lang w:val="es-CR" w:eastAsia="es-CR"/>
              </w:rPr>
              <w:t>CBNCR</w:t>
            </w:r>
          </w:p>
        </w:tc>
        <w:tc>
          <w:tcPr>
            <w:tcW w:w="5720" w:type="dxa"/>
            <w:shd w:val="clear" w:color="auto" w:fill="auto"/>
            <w:noWrap/>
            <w:vAlign w:val="bottom"/>
          </w:tcPr>
          <w:p w14:paraId="3428569C" w14:textId="77777777" w:rsidR="00601660" w:rsidRPr="00601660" w:rsidRDefault="00601660" w:rsidP="00601660">
            <w:pPr>
              <w:rPr>
                <w:rFonts w:ascii="Cambria" w:hAnsi="Cambria" w:cs="Arial"/>
                <w:sz w:val="22"/>
                <w:szCs w:val="22"/>
                <w:lang w:val="es-CR" w:eastAsia="es-CR"/>
              </w:rPr>
            </w:pPr>
            <w:r w:rsidRPr="00601660">
              <w:rPr>
                <w:rFonts w:ascii="Cambria" w:hAnsi="Cambria" w:cs="Arial"/>
                <w:sz w:val="22"/>
                <w:szCs w:val="22"/>
                <w:lang w:val="es-CR" w:eastAsia="es-CR"/>
              </w:rPr>
              <w:t xml:space="preserve"> Banco BNCR</w:t>
            </w:r>
          </w:p>
        </w:tc>
      </w:tr>
      <w:tr w:rsidR="00601660" w:rsidRPr="00997862" w14:paraId="089C5D26" w14:textId="77777777" w:rsidTr="00601660">
        <w:trPr>
          <w:trHeight w:val="315"/>
          <w:jc w:val="center"/>
        </w:trPr>
        <w:tc>
          <w:tcPr>
            <w:tcW w:w="1440" w:type="dxa"/>
            <w:shd w:val="clear" w:color="auto" w:fill="auto"/>
            <w:noWrap/>
            <w:vAlign w:val="bottom"/>
          </w:tcPr>
          <w:p w14:paraId="3D00ABE9" w14:textId="77777777" w:rsidR="00601660" w:rsidRPr="00601660" w:rsidRDefault="00601660" w:rsidP="00601660">
            <w:pPr>
              <w:jc w:val="center"/>
              <w:rPr>
                <w:rFonts w:ascii="Cambria" w:hAnsi="Cambria" w:cs="Arial"/>
                <w:sz w:val="22"/>
                <w:szCs w:val="22"/>
                <w:lang w:val="es-CR" w:eastAsia="es-CR"/>
              </w:rPr>
            </w:pPr>
            <w:r w:rsidRPr="00601660">
              <w:rPr>
                <w:rFonts w:ascii="Cambria" w:hAnsi="Cambria" w:cs="Arial"/>
                <w:sz w:val="22"/>
                <w:szCs w:val="22"/>
                <w:lang w:val="es-CR" w:eastAsia="es-CR"/>
              </w:rPr>
              <w:t>CPOP</w:t>
            </w:r>
          </w:p>
        </w:tc>
        <w:tc>
          <w:tcPr>
            <w:tcW w:w="5720" w:type="dxa"/>
            <w:shd w:val="clear" w:color="auto" w:fill="auto"/>
            <w:noWrap/>
            <w:vAlign w:val="bottom"/>
          </w:tcPr>
          <w:p w14:paraId="5DCFD146" w14:textId="77777777" w:rsidR="00601660" w:rsidRPr="00601660" w:rsidRDefault="00601660" w:rsidP="00601660">
            <w:pPr>
              <w:rPr>
                <w:rFonts w:ascii="Cambria" w:hAnsi="Cambria" w:cs="Arial"/>
                <w:sz w:val="22"/>
                <w:szCs w:val="22"/>
                <w:lang w:val="es-CR" w:eastAsia="es-CR"/>
              </w:rPr>
            </w:pPr>
            <w:r w:rsidRPr="00601660">
              <w:rPr>
                <w:rFonts w:ascii="Cambria" w:hAnsi="Cambria" w:cs="Arial"/>
                <w:sz w:val="22"/>
                <w:szCs w:val="22"/>
                <w:lang w:val="es-CR" w:eastAsia="es-CR"/>
              </w:rPr>
              <w:t xml:space="preserve"> Banco Popular</w:t>
            </w:r>
          </w:p>
        </w:tc>
      </w:tr>
      <w:tr w:rsidR="00601660" w:rsidRPr="00997862" w14:paraId="5E677C57" w14:textId="77777777" w:rsidTr="00601660">
        <w:trPr>
          <w:trHeight w:val="315"/>
          <w:jc w:val="center"/>
        </w:trPr>
        <w:tc>
          <w:tcPr>
            <w:tcW w:w="1440" w:type="dxa"/>
            <w:shd w:val="clear" w:color="auto" w:fill="auto"/>
            <w:noWrap/>
            <w:vAlign w:val="bottom"/>
          </w:tcPr>
          <w:p w14:paraId="71AE31CD" w14:textId="77777777" w:rsidR="00601660" w:rsidRPr="00601660" w:rsidRDefault="00601660" w:rsidP="00601660">
            <w:pPr>
              <w:jc w:val="center"/>
              <w:rPr>
                <w:rFonts w:ascii="Cambria" w:hAnsi="Cambria" w:cs="Arial"/>
                <w:sz w:val="22"/>
                <w:szCs w:val="22"/>
                <w:lang w:val="es-CR" w:eastAsia="es-CR"/>
              </w:rPr>
            </w:pPr>
            <w:r w:rsidRPr="00601660">
              <w:rPr>
                <w:rFonts w:ascii="Cambria" w:hAnsi="Cambria" w:cs="Arial"/>
                <w:sz w:val="22"/>
                <w:szCs w:val="22"/>
                <w:lang w:val="es-CR" w:eastAsia="es-CR"/>
              </w:rPr>
              <w:t>CSCOT</w:t>
            </w:r>
          </w:p>
        </w:tc>
        <w:tc>
          <w:tcPr>
            <w:tcW w:w="5720" w:type="dxa"/>
            <w:shd w:val="clear" w:color="auto" w:fill="auto"/>
            <w:noWrap/>
            <w:vAlign w:val="bottom"/>
          </w:tcPr>
          <w:p w14:paraId="42B96BC0" w14:textId="77777777" w:rsidR="00601660" w:rsidRPr="00601660" w:rsidRDefault="00601660" w:rsidP="00601660">
            <w:pPr>
              <w:rPr>
                <w:rFonts w:ascii="Cambria" w:hAnsi="Cambria" w:cs="Arial"/>
                <w:sz w:val="22"/>
                <w:szCs w:val="22"/>
                <w:lang w:val="es-CR" w:eastAsia="es-CR"/>
              </w:rPr>
            </w:pPr>
            <w:r w:rsidRPr="00601660">
              <w:rPr>
                <w:rFonts w:ascii="Cambria" w:hAnsi="Cambria" w:cs="Arial"/>
                <w:sz w:val="22"/>
                <w:szCs w:val="22"/>
                <w:lang w:val="es-CR" w:eastAsia="es-CR"/>
              </w:rPr>
              <w:t xml:space="preserve"> Scotiabank de Costa Rica</w:t>
            </w:r>
          </w:p>
        </w:tc>
      </w:tr>
      <w:tr w:rsidR="00091E3B" w:rsidRPr="00997862" w14:paraId="109C4678" w14:textId="77777777" w:rsidTr="00601660">
        <w:trPr>
          <w:trHeight w:val="315"/>
          <w:jc w:val="center"/>
        </w:trPr>
        <w:tc>
          <w:tcPr>
            <w:tcW w:w="1440" w:type="dxa"/>
            <w:shd w:val="clear" w:color="auto" w:fill="auto"/>
            <w:noWrap/>
            <w:vAlign w:val="bottom"/>
          </w:tcPr>
          <w:p w14:paraId="4319FC68" w14:textId="77777777" w:rsidR="00091E3B" w:rsidRPr="00601660" w:rsidRDefault="00091E3B" w:rsidP="00601660">
            <w:pPr>
              <w:jc w:val="center"/>
              <w:rPr>
                <w:rFonts w:ascii="Cambria" w:hAnsi="Cambria" w:cs="Arial"/>
                <w:sz w:val="22"/>
                <w:szCs w:val="22"/>
                <w:lang w:val="es-CR" w:eastAsia="es-CR"/>
              </w:rPr>
            </w:pPr>
            <w:r>
              <w:rPr>
                <w:rFonts w:ascii="Cambria" w:hAnsi="Cambria" w:cs="Arial"/>
                <w:sz w:val="22"/>
                <w:szCs w:val="22"/>
                <w:lang w:val="es-CR" w:eastAsia="es-CR"/>
              </w:rPr>
              <w:t>COTROS</w:t>
            </w:r>
          </w:p>
        </w:tc>
        <w:tc>
          <w:tcPr>
            <w:tcW w:w="5720" w:type="dxa"/>
            <w:shd w:val="clear" w:color="auto" w:fill="auto"/>
            <w:noWrap/>
            <w:vAlign w:val="bottom"/>
          </w:tcPr>
          <w:p w14:paraId="56F503B6" w14:textId="77777777" w:rsidR="00091E3B" w:rsidRPr="00601660" w:rsidRDefault="00091E3B" w:rsidP="00601660">
            <w:pPr>
              <w:rPr>
                <w:rFonts w:ascii="Cambria" w:hAnsi="Cambria" w:cs="Arial"/>
                <w:sz w:val="22"/>
                <w:szCs w:val="22"/>
                <w:lang w:val="es-CR" w:eastAsia="es-CR"/>
              </w:rPr>
            </w:pPr>
            <w:r>
              <w:rPr>
                <w:rFonts w:ascii="Cambria" w:hAnsi="Cambria" w:cs="Arial"/>
                <w:sz w:val="22"/>
                <w:szCs w:val="22"/>
                <w:lang w:val="es-CR" w:eastAsia="es-CR"/>
              </w:rPr>
              <w:t>Otros Custodios</w:t>
            </w:r>
          </w:p>
        </w:tc>
      </w:tr>
    </w:tbl>
    <w:p w14:paraId="56482BE7" w14:textId="77777777" w:rsidR="00553FF4" w:rsidRPr="00AF294D" w:rsidRDefault="00553FF4" w:rsidP="00553FF4">
      <w:pPr>
        <w:pStyle w:val="Descripcin"/>
        <w:jc w:val="center"/>
      </w:pPr>
      <w:r>
        <w:t>Tabla 13 – Códigos de Custodio</w:t>
      </w:r>
    </w:p>
    <w:p w14:paraId="29C9339B" w14:textId="77777777" w:rsidR="00553FF4" w:rsidRDefault="00553FF4" w:rsidP="003A5CDC">
      <w:pPr>
        <w:rPr>
          <w:lang w:val="es-ES_tradnl"/>
        </w:rPr>
      </w:pPr>
    </w:p>
    <w:p w14:paraId="26CD905C" w14:textId="77777777" w:rsidR="00BD1048" w:rsidRDefault="00BD1048" w:rsidP="003A5CDC">
      <w:pPr>
        <w:rPr>
          <w:lang w:val="es-ES_tradnl"/>
        </w:rPr>
      </w:pPr>
    </w:p>
    <w:p w14:paraId="3727E51A" w14:textId="77777777" w:rsidR="00BD1048" w:rsidRDefault="00BD1048" w:rsidP="003A5CDC">
      <w:pPr>
        <w:rPr>
          <w:lang w:val="es-ES_tradnl"/>
        </w:rPr>
      </w:pPr>
    </w:p>
    <w:p w14:paraId="108CDB75" w14:textId="77777777" w:rsidR="00BD1048" w:rsidRDefault="00BD1048" w:rsidP="003A5CDC">
      <w:pPr>
        <w:rPr>
          <w:lang w:val="es-ES_tradnl"/>
        </w:rPr>
      </w:pPr>
    </w:p>
    <w:p w14:paraId="06CBD626" w14:textId="77777777" w:rsidR="003A5CDC" w:rsidRDefault="003A5CDC" w:rsidP="00247695">
      <w:pPr>
        <w:pStyle w:val="Ttulo2"/>
        <w:numPr>
          <w:ilvl w:val="1"/>
          <w:numId w:val="497"/>
        </w:numPr>
      </w:pPr>
      <w:bookmarkStart w:id="931" w:name="_Líneas_de_seguro"/>
      <w:bookmarkStart w:id="932" w:name="_Toc136255569"/>
      <w:bookmarkEnd w:id="931"/>
      <w:r>
        <w:lastRenderedPageBreak/>
        <w:t>Líneas de seguros</w:t>
      </w:r>
      <w:bookmarkEnd w:id="932"/>
    </w:p>
    <w:p w14:paraId="54E31D96" w14:textId="77777777" w:rsidR="003A5CDC" w:rsidRDefault="003A5CDC" w:rsidP="003A5CDC">
      <w:pPr>
        <w:rPr>
          <w:lang w:val="es-ES_tradnl"/>
        </w:rPr>
      </w:pPr>
    </w:p>
    <w:tbl>
      <w:tblPr>
        <w:tblW w:w="716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1440"/>
        <w:gridCol w:w="5720"/>
      </w:tblGrid>
      <w:tr w:rsidR="003A5CDC" w:rsidRPr="00997862" w14:paraId="6BDD5C98" w14:textId="77777777" w:rsidTr="00CF4993">
        <w:trPr>
          <w:trHeight w:val="345"/>
          <w:tblHeader/>
          <w:jc w:val="center"/>
        </w:trPr>
        <w:tc>
          <w:tcPr>
            <w:tcW w:w="1440" w:type="dxa"/>
            <w:shd w:val="clear" w:color="000000" w:fill="538DD5"/>
            <w:noWrap/>
            <w:vAlign w:val="center"/>
            <w:hideMark/>
          </w:tcPr>
          <w:p w14:paraId="27F2DCA9" w14:textId="77777777" w:rsidR="003A5CDC" w:rsidRPr="00997862" w:rsidRDefault="003A5CDC" w:rsidP="00CF4993">
            <w:pPr>
              <w:jc w:val="center"/>
              <w:rPr>
                <w:rFonts w:ascii="Cambria" w:hAnsi="Cambria" w:cs="Arial"/>
                <w:b/>
                <w:bCs/>
                <w:color w:val="FFFFFF"/>
                <w:sz w:val="22"/>
                <w:szCs w:val="22"/>
                <w:lang w:val="es-CR" w:eastAsia="es-CR"/>
              </w:rPr>
            </w:pPr>
            <w:r w:rsidRPr="00997862">
              <w:rPr>
                <w:rFonts w:ascii="Cambria" w:hAnsi="Cambria" w:cs="Arial"/>
                <w:b/>
                <w:bCs/>
                <w:color w:val="FFFFFF"/>
                <w:sz w:val="22"/>
                <w:szCs w:val="22"/>
                <w:lang w:val="es-CR" w:eastAsia="es-CR"/>
              </w:rPr>
              <w:t>Código</w:t>
            </w:r>
          </w:p>
        </w:tc>
        <w:tc>
          <w:tcPr>
            <w:tcW w:w="5720" w:type="dxa"/>
            <w:shd w:val="clear" w:color="000000" w:fill="538DD5"/>
            <w:noWrap/>
            <w:vAlign w:val="center"/>
            <w:hideMark/>
          </w:tcPr>
          <w:p w14:paraId="2B07F8B7" w14:textId="77777777" w:rsidR="003A5CDC" w:rsidRPr="00997862" w:rsidRDefault="003A5CDC" w:rsidP="003A5CDC">
            <w:pPr>
              <w:jc w:val="center"/>
              <w:rPr>
                <w:rFonts w:ascii="Cambria" w:hAnsi="Cambria" w:cs="Arial"/>
                <w:b/>
                <w:bCs/>
                <w:color w:val="FFFFFF"/>
                <w:sz w:val="22"/>
                <w:szCs w:val="22"/>
                <w:lang w:val="es-CR" w:eastAsia="es-CR"/>
              </w:rPr>
            </w:pPr>
            <w:r>
              <w:rPr>
                <w:rFonts w:ascii="Cambria" w:hAnsi="Cambria" w:cs="Arial"/>
                <w:b/>
                <w:bCs/>
                <w:color w:val="FFFFFF"/>
                <w:sz w:val="22"/>
                <w:szCs w:val="22"/>
                <w:lang w:val="es-CR" w:eastAsia="es-CR"/>
              </w:rPr>
              <w:t>Nombre de la Línea</w:t>
            </w:r>
          </w:p>
        </w:tc>
      </w:tr>
      <w:tr w:rsidR="00211BFA" w:rsidRPr="00997862" w14:paraId="2CEDCE69" w14:textId="77777777" w:rsidTr="00211BFA">
        <w:trPr>
          <w:trHeight w:val="315"/>
          <w:jc w:val="center"/>
        </w:trPr>
        <w:tc>
          <w:tcPr>
            <w:tcW w:w="1440" w:type="dxa"/>
            <w:shd w:val="clear" w:color="auto" w:fill="auto"/>
            <w:noWrap/>
          </w:tcPr>
          <w:p w14:paraId="26362470" w14:textId="77777777" w:rsidR="00211BFA" w:rsidRPr="008D2897" w:rsidRDefault="00211BFA" w:rsidP="00211BFA">
            <w:pPr>
              <w:jc w:val="center"/>
            </w:pPr>
            <w:r>
              <w:t>G06</w:t>
            </w:r>
            <w:r w:rsidRPr="008D2897">
              <w:t>68</w:t>
            </w:r>
          </w:p>
        </w:tc>
        <w:tc>
          <w:tcPr>
            <w:tcW w:w="5720" w:type="dxa"/>
            <w:shd w:val="clear" w:color="auto" w:fill="auto"/>
            <w:noWrap/>
            <w:vAlign w:val="bottom"/>
          </w:tcPr>
          <w:p w14:paraId="0620A1DA" w14:textId="77777777" w:rsidR="00211BFA" w:rsidRPr="003A5CDC" w:rsidRDefault="00211BFA" w:rsidP="003A5CDC">
            <w:pPr>
              <w:jc w:val="center"/>
              <w:rPr>
                <w:rFonts w:ascii="Cambria" w:hAnsi="Cambria" w:cs="Arial"/>
                <w:sz w:val="22"/>
                <w:szCs w:val="22"/>
                <w:lang w:val="es-CR" w:eastAsia="es-CR"/>
              </w:rPr>
            </w:pPr>
            <w:r w:rsidRPr="003A5CDC">
              <w:rPr>
                <w:rFonts w:ascii="Cambria" w:hAnsi="Cambria" w:cs="Arial"/>
                <w:sz w:val="22"/>
                <w:szCs w:val="22"/>
                <w:lang w:val="es-CR" w:eastAsia="es-CR"/>
              </w:rPr>
              <w:t>Incendio Industrial</w:t>
            </w:r>
          </w:p>
        </w:tc>
      </w:tr>
      <w:tr w:rsidR="00211BFA" w:rsidRPr="00997862" w14:paraId="61717211" w14:textId="77777777" w:rsidTr="00211BFA">
        <w:trPr>
          <w:trHeight w:val="315"/>
          <w:jc w:val="center"/>
        </w:trPr>
        <w:tc>
          <w:tcPr>
            <w:tcW w:w="1440" w:type="dxa"/>
            <w:shd w:val="clear" w:color="auto" w:fill="auto"/>
            <w:noWrap/>
          </w:tcPr>
          <w:p w14:paraId="3A145E0C" w14:textId="77777777" w:rsidR="00211BFA" w:rsidRPr="008D2897" w:rsidRDefault="00211BFA" w:rsidP="00211BFA">
            <w:pPr>
              <w:jc w:val="center"/>
            </w:pPr>
            <w:r>
              <w:t>G06</w:t>
            </w:r>
            <w:r w:rsidRPr="008D2897">
              <w:t>69</w:t>
            </w:r>
          </w:p>
        </w:tc>
        <w:tc>
          <w:tcPr>
            <w:tcW w:w="5720" w:type="dxa"/>
            <w:shd w:val="clear" w:color="auto" w:fill="auto"/>
            <w:noWrap/>
            <w:vAlign w:val="bottom"/>
          </w:tcPr>
          <w:p w14:paraId="3A68CC46" w14:textId="77777777" w:rsidR="00211BFA" w:rsidRPr="003A5CDC" w:rsidRDefault="00211BFA" w:rsidP="003A5CDC">
            <w:pPr>
              <w:jc w:val="center"/>
              <w:rPr>
                <w:rFonts w:ascii="Cambria" w:hAnsi="Cambria" w:cs="Arial"/>
                <w:sz w:val="22"/>
                <w:szCs w:val="22"/>
                <w:lang w:val="es-CR" w:eastAsia="es-CR"/>
              </w:rPr>
            </w:pPr>
            <w:r w:rsidRPr="003A5CDC">
              <w:rPr>
                <w:rFonts w:ascii="Cambria" w:hAnsi="Cambria" w:cs="Arial"/>
                <w:sz w:val="22"/>
                <w:szCs w:val="22"/>
                <w:lang w:val="es-CR" w:eastAsia="es-CR"/>
              </w:rPr>
              <w:t>Incendio Comercial</w:t>
            </w:r>
          </w:p>
        </w:tc>
      </w:tr>
      <w:tr w:rsidR="00211BFA" w:rsidRPr="00997862" w14:paraId="688C60B4" w14:textId="77777777" w:rsidTr="00211BFA">
        <w:trPr>
          <w:trHeight w:val="315"/>
          <w:jc w:val="center"/>
        </w:trPr>
        <w:tc>
          <w:tcPr>
            <w:tcW w:w="1440" w:type="dxa"/>
            <w:shd w:val="clear" w:color="auto" w:fill="auto"/>
            <w:noWrap/>
          </w:tcPr>
          <w:p w14:paraId="5831F1CE" w14:textId="77777777" w:rsidR="00211BFA" w:rsidRPr="008D2897" w:rsidRDefault="00211BFA" w:rsidP="00211BFA">
            <w:pPr>
              <w:jc w:val="center"/>
            </w:pPr>
            <w:r>
              <w:t>G06</w:t>
            </w:r>
            <w:r w:rsidRPr="008D2897">
              <w:t>70</w:t>
            </w:r>
          </w:p>
        </w:tc>
        <w:tc>
          <w:tcPr>
            <w:tcW w:w="5720" w:type="dxa"/>
            <w:shd w:val="clear" w:color="auto" w:fill="auto"/>
            <w:noWrap/>
            <w:vAlign w:val="bottom"/>
          </w:tcPr>
          <w:p w14:paraId="0F1660CD" w14:textId="77777777" w:rsidR="00211BFA" w:rsidRPr="003A5CDC" w:rsidRDefault="00211BFA" w:rsidP="003A5CDC">
            <w:pPr>
              <w:jc w:val="center"/>
              <w:rPr>
                <w:rFonts w:ascii="Cambria" w:hAnsi="Cambria" w:cs="Arial"/>
                <w:sz w:val="22"/>
                <w:szCs w:val="22"/>
                <w:lang w:val="es-CR" w:eastAsia="es-CR"/>
              </w:rPr>
            </w:pPr>
            <w:r w:rsidRPr="003A5CDC">
              <w:rPr>
                <w:rFonts w:ascii="Cambria" w:hAnsi="Cambria" w:cs="Arial"/>
                <w:sz w:val="22"/>
                <w:szCs w:val="22"/>
                <w:lang w:val="es-CR" w:eastAsia="es-CR"/>
              </w:rPr>
              <w:t>Incendio Hogar</w:t>
            </w:r>
          </w:p>
        </w:tc>
      </w:tr>
      <w:tr w:rsidR="00211BFA" w:rsidRPr="00997862" w14:paraId="0B1C57AA" w14:textId="77777777" w:rsidTr="00211BFA">
        <w:trPr>
          <w:trHeight w:val="315"/>
          <w:jc w:val="center"/>
        </w:trPr>
        <w:tc>
          <w:tcPr>
            <w:tcW w:w="1440" w:type="dxa"/>
            <w:shd w:val="clear" w:color="auto" w:fill="auto"/>
            <w:noWrap/>
          </w:tcPr>
          <w:p w14:paraId="6C66B720" w14:textId="77777777" w:rsidR="00211BFA" w:rsidRDefault="00211BFA" w:rsidP="00211BFA">
            <w:pPr>
              <w:jc w:val="center"/>
            </w:pPr>
            <w:r>
              <w:t>G06</w:t>
            </w:r>
            <w:r w:rsidRPr="008D2897">
              <w:t>71</w:t>
            </w:r>
          </w:p>
        </w:tc>
        <w:tc>
          <w:tcPr>
            <w:tcW w:w="5720" w:type="dxa"/>
            <w:shd w:val="clear" w:color="auto" w:fill="auto"/>
            <w:noWrap/>
            <w:vAlign w:val="bottom"/>
          </w:tcPr>
          <w:p w14:paraId="3B8C2962" w14:textId="77777777" w:rsidR="00211BFA" w:rsidRPr="003A5CDC" w:rsidRDefault="00211BFA" w:rsidP="003A5CDC">
            <w:pPr>
              <w:jc w:val="center"/>
              <w:rPr>
                <w:rFonts w:ascii="Cambria" w:hAnsi="Cambria" w:cs="Arial"/>
                <w:sz w:val="22"/>
                <w:szCs w:val="22"/>
                <w:lang w:val="es-CR" w:eastAsia="es-CR"/>
              </w:rPr>
            </w:pPr>
            <w:r w:rsidRPr="003A5CDC">
              <w:rPr>
                <w:rFonts w:ascii="Cambria" w:hAnsi="Cambria" w:cs="Arial"/>
                <w:sz w:val="22"/>
                <w:szCs w:val="22"/>
                <w:lang w:val="es-CR" w:eastAsia="es-CR"/>
              </w:rPr>
              <w:t>Incendio Catast</w:t>
            </w:r>
            <w:r>
              <w:rPr>
                <w:rFonts w:ascii="Cambria" w:hAnsi="Cambria" w:cs="Arial"/>
                <w:sz w:val="22"/>
                <w:szCs w:val="22"/>
                <w:lang w:val="es-CR" w:eastAsia="es-CR"/>
              </w:rPr>
              <w:t>r</w:t>
            </w:r>
            <w:r w:rsidRPr="003A5CDC">
              <w:rPr>
                <w:rFonts w:ascii="Cambria" w:hAnsi="Cambria" w:cs="Arial"/>
                <w:sz w:val="22"/>
                <w:szCs w:val="22"/>
                <w:lang w:val="es-CR" w:eastAsia="es-CR"/>
              </w:rPr>
              <w:t>ófico</w:t>
            </w:r>
          </w:p>
        </w:tc>
      </w:tr>
    </w:tbl>
    <w:p w14:paraId="595BDE09" w14:textId="77777777" w:rsidR="00553FF4" w:rsidRPr="00AF294D" w:rsidRDefault="00553FF4" w:rsidP="00553FF4">
      <w:pPr>
        <w:pStyle w:val="Descripcin"/>
        <w:jc w:val="center"/>
      </w:pPr>
      <w:r>
        <w:t>Tabla 14 – Líneas de Seguros</w:t>
      </w:r>
    </w:p>
    <w:p w14:paraId="3461F1D6" w14:textId="77777777" w:rsidR="000A40C1" w:rsidRDefault="000A40C1" w:rsidP="000A40C1">
      <w:pPr>
        <w:rPr>
          <w:lang w:val="es-ES_tradnl"/>
        </w:rPr>
      </w:pPr>
      <w:bookmarkStart w:id="933" w:name="_Método_de_Valoración"/>
      <w:bookmarkEnd w:id="933"/>
    </w:p>
    <w:p w14:paraId="2C876E2B" w14:textId="77777777" w:rsidR="000A40C1" w:rsidRDefault="000A40C1" w:rsidP="00BD1048">
      <w:pPr>
        <w:pStyle w:val="Ttulo2"/>
        <w:numPr>
          <w:ilvl w:val="1"/>
          <w:numId w:val="497"/>
        </w:numPr>
      </w:pPr>
      <w:bookmarkStart w:id="934" w:name="_Método_de_Valoración_1"/>
      <w:bookmarkStart w:id="935" w:name="_Toc136255570"/>
      <w:bookmarkEnd w:id="934"/>
      <w:r>
        <w:t>Método de Valoración</w:t>
      </w:r>
      <w:bookmarkEnd w:id="935"/>
    </w:p>
    <w:p w14:paraId="629A2FC6" w14:textId="77777777" w:rsidR="000A40C1" w:rsidRDefault="000A40C1" w:rsidP="000A40C1">
      <w:pPr>
        <w:rPr>
          <w:lang w:val="es-ES_tradnl"/>
        </w:rPr>
      </w:pPr>
    </w:p>
    <w:tbl>
      <w:tblPr>
        <w:tblW w:w="716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1440"/>
        <w:gridCol w:w="5720"/>
      </w:tblGrid>
      <w:tr w:rsidR="000A40C1" w:rsidRPr="00494171" w14:paraId="383CC30E" w14:textId="77777777" w:rsidTr="0079024A">
        <w:trPr>
          <w:trHeight w:val="345"/>
          <w:tblHeader/>
          <w:jc w:val="center"/>
        </w:trPr>
        <w:tc>
          <w:tcPr>
            <w:tcW w:w="1440" w:type="dxa"/>
            <w:shd w:val="clear" w:color="000000" w:fill="538DD5"/>
            <w:noWrap/>
            <w:vAlign w:val="center"/>
            <w:hideMark/>
          </w:tcPr>
          <w:p w14:paraId="5027BC0F" w14:textId="77777777" w:rsidR="000A40C1" w:rsidRPr="00494171" w:rsidRDefault="000A40C1" w:rsidP="0079024A">
            <w:pPr>
              <w:rPr>
                <w:b/>
                <w:bCs/>
                <w:lang w:val="es-CR"/>
              </w:rPr>
            </w:pPr>
            <w:r w:rsidRPr="00494171">
              <w:rPr>
                <w:b/>
                <w:bCs/>
                <w:lang w:val="es-CR"/>
              </w:rPr>
              <w:t>Código</w:t>
            </w:r>
          </w:p>
        </w:tc>
        <w:tc>
          <w:tcPr>
            <w:tcW w:w="5720" w:type="dxa"/>
            <w:shd w:val="clear" w:color="000000" w:fill="538DD5"/>
            <w:noWrap/>
            <w:vAlign w:val="center"/>
            <w:hideMark/>
          </w:tcPr>
          <w:p w14:paraId="1F667254" w14:textId="77777777" w:rsidR="000A40C1" w:rsidRPr="00494171" w:rsidRDefault="000A40C1" w:rsidP="0079024A">
            <w:pPr>
              <w:rPr>
                <w:b/>
                <w:bCs/>
                <w:lang w:val="es-CR"/>
              </w:rPr>
            </w:pPr>
            <w:r>
              <w:rPr>
                <w:b/>
                <w:bCs/>
                <w:lang w:val="es-CR"/>
              </w:rPr>
              <w:t>Nombre del método de valoración</w:t>
            </w:r>
          </w:p>
        </w:tc>
      </w:tr>
      <w:tr w:rsidR="000A40C1" w:rsidRPr="00494171" w14:paraId="35402851" w14:textId="77777777" w:rsidTr="0079024A">
        <w:trPr>
          <w:trHeight w:val="315"/>
          <w:jc w:val="center"/>
        </w:trPr>
        <w:tc>
          <w:tcPr>
            <w:tcW w:w="1440" w:type="dxa"/>
            <w:shd w:val="clear" w:color="auto" w:fill="auto"/>
            <w:noWrap/>
          </w:tcPr>
          <w:p w14:paraId="0E13AEF4" w14:textId="77777777" w:rsidR="000A40C1" w:rsidRPr="00494171" w:rsidRDefault="000A40C1" w:rsidP="0079024A">
            <w:r>
              <w:t>RE</w:t>
            </w:r>
          </w:p>
        </w:tc>
        <w:tc>
          <w:tcPr>
            <w:tcW w:w="5720" w:type="dxa"/>
            <w:shd w:val="clear" w:color="auto" w:fill="auto"/>
            <w:noWrap/>
            <w:vAlign w:val="bottom"/>
          </w:tcPr>
          <w:p w14:paraId="242B8954" w14:textId="77777777" w:rsidR="000A40C1" w:rsidRPr="00494171" w:rsidRDefault="000A40C1" w:rsidP="0079024A">
            <w:pPr>
              <w:rPr>
                <w:lang w:val="es-CR"/>
              </w:rPr>
            </w:pPr>
            <w:r>
              <w:rPr>
                <w:lang w:val="es-CR"/>
              </w:rPr>
              <w:t>Al valor razonable con cambios en resultados</w:t>
            </w:r>
          </w:p>
        </w:tc>
      </w:tr>
      <w:tr w:rsidR="000A40C1" w:rsidRPr="00494171" w14:paraId="0A3FDB2D" w14:textId="77777777" w:rsidTr="0079024A">
        <w:trPr>
          <w:trHeight w:val="315"/>
          <w:jc w:val="center"/>
        </w:trPr>
        <w:tc>
          <w:tcPr>
            <w:tcW w:w="1440" w:type="dxa"/>
            <w:shd w:val="clear" w:color="auto" w:fill="auto"/>
            <w:noWrap/>
          </w:tcPr>
          <w:p w14:paraId="79578C3B" w14:textId="77777777" w:rsidR="000A40C1" w:rsidRPr="00494171" w:rsidRDefault="000A40C1" w:rsidP="0079024A">
            <w:r>
              <w:t>RI</w:t>
            </w:r>
          </w:p>
        </w:tc>
        <w:tc>
          <w:tcPr>
            <w:tcW w:w="5720" w:type="dxa"/>
            <w:shd w:val="clear" w:color="auto" w:fill="auto"/>
            <w:noWrap/>
            <w:vAlign w:val="bottom"/>
          </w:tcPr>
          <w:p w14:paraId="2EABA759" w14:textId="77777777" w:rsidR="000A40C1" w:rsidRPr="00494171" w:rsidRDefault="000A40C1" w:rsidP="0079024A">
            <w:pPr>
              <w:rPr>
                <w:lang w:val="es-CR"/>
              </w:rPr>
            </w:pPr>
            <w:r>
              <w:rPr>
                <w:lang w:val="es-CR"/>
              </w:rPr>
              <w:t>Al valor razonable con cambios en otros resultados integrales</w:t>
            </w:r>
          </w:p>
        </w:tc>
      </w:tr>
      <w:tr w:rsidR="000A40C1" w:rsidRPr="00494171" w14:paraId="21EAE376" w14:textId="77777777" w:rsidTr="0079024A">
        <w:trPr>
          <w:trHeight w:val="315"/>
          <w:jc w:val="center"/>
        </w:trPr>
        <w:tc>
          <w:tcPr>
            <w:tcW w:w="1440" w:type="dxa"/>
            <w:shd w:val="clear" w:color="auto" w:fill="auto"/>
            <w:noWrap/>
          </w:tcPr>
          <w:p w14:paraId="4EC7F8A8" w14:textId="77777777" w:rsidR="000A40C1" w:rsidRPr="00494171" w:rsidRDefault="000A40C1" w:rsidP="0079024A">
            <w:r>
              <w:t>CA</w:t>
            </w:r>
          </w:p>
        </w:tc>
        <w:tc>
          <w:tcPr>
            <w:tcW w:w="5720" w:type="dxa"/>
            <w:shd w:val="clear" w:color="auto" w:fill="auto"/>
            <w:noWrap/>
            <w:vAlign w:val="bottom"/>
          </w:tcPr>
          <w:p w14:paraId="689B1E6B" w14:textId="77777777" w:rsidR="000A40C1" w:rsidRPr="00494171" w:rsidRDefault="000A40C1" w:rsidP="0079024A">
            <w:pPr>
              <w:rPr>
                <w:lang w:val="es-CR"/>
              </w:rPr>
            </w:pPr>
            <w:r>
              <w:rPr>
                <w:lang w:val="es-CR"/>
              </w:rPr>
              <w:t>Al costo amortizado</w:t>
            </w:r>
          </w:p>
        </w:tc>
      </w:tr>
    </w:tbl>
    <w:p w14:paraId="4B24F19F" w14:textId="77777777" w:rsidR="000A40C1" w:rsidRDefault="000A40C1" w:rsidP="000A40C1">
      <w:pPr>
        <w:pStyle w:val="Descripcin"/>
        <w:jc w:val="center"/>
      </w:pPr>
      <w:r w:rsidRPr="0006295F">
        <w:t>Tabla 15 – Método de Valoración</w:t>
      </w:r>
    </w:p>
    <w:p w14:paraId="63562CBD" w14:textId="77777777" w:rsidR="00B65312" w:rsidRDefault="00B65312" w:rsidP="00B65312"/>
    <w:p w14:paraId="037DCD6B" w14:textId="038FD77F" w:rsidR="00021067" w:rsidRDefault="00021067" w:rsidP="00CC2843">
      <w:pPr>
        <w:pStyle w:val="Ttulo2"/>
        <w:numPr>
          <w:ilvl w:val="1"/>
          <w:numId w:val="497"/>
        </w:numPr>
      </w:pPr>
      <w:bookmarkStart w:id="936" w:name="_Tipos_de_vehículo"/>
      <w:bookmarkStart w:id="937" w:name="_Toc135834578"/>
      <w:bookmarkStart w:id="938" w:name="_Toc136255571"/>
      <w:bookmarkEnd w:id="936"/>
      <w:r>
        <w:t>Tipos de vehículo – Modelo SOA</w:t>
      </w:r>
      <w:bookmarkEnd w:id="937"/>
      <w:bookmarkEnd w:id="938"/>
    </w:p>
    <w:p w14:paraId="0C3E2D1C" w14:textId="77777777" w:rsidR="00021067" w:rsidRDefault="00021067" w:rsidP="00021067">
      <w:pPr>
        <w:rPr>
          <w:lang w:val="es-ES_tradnl"/>
        </w:rPr>
      </w:pPr>
    </w:p>
    <w:tbl>
      <w:tblPr>
        <w:tblStyle w:val="Tablaconcuadrcula"/>
        <w:tblW w:w="9067" w:type="dxa"/>
        <w:jc w:val="center"/>
        <w:tblLook w:val="04A0" w:firstRow="1" w:lastRow="0" w:firstColumn="1" w:lastColumn="0" w:noHBand="0" w:noVBand="1"/>
      </w:tblPr>
      <w:tblGrid>
        <w:gridCol w:w="1413"/>
        <w:gridCol w:w="7654"/>
      </w:tblGrid>
      <w:tr w:rsidR="00021067" w14:paraId="66A25808" w14:textId="77777777" w:rsidTr="00B3227A">
        <w:trPr>
          <w:trHeight w:val="353"/>
          <w:jc w:val="center"/>
        </w:trPr>
        <w:tc>
          <w:tcPr>
            <w:tcW w:w="1413" w:type="dxa"/>
            <w:shd w:val="clear" w:color="auto" w:fill="538DD5"/>
            <w:vAlign w:val="center"/>
          </w:tcPr>
          <w:p w14:paraId="4855373B" w14:textId="77777777" w:rsidR="00021067" w:rsidRPr="00C96166" w:rsidRDefault="00021067" w:rsidP="00B3227A">
            <w:pPr>
              <w:rPr>
                <w:b/>
              </w:rPr>
            </w:pPr>
            <w:r w:rsidRPr="00751F1B">
              <w:rPr>
                <w:b/>
              </w:rPr>
              <w:t>Código</w:t>
            </w:r>
          </w:p>
        </w:tc>
        <w:tc>
          <w:tcPr>
            <w:tcW w:w="7654" w:type="dxa"/>
            <w:shd w:val="clear" w:color="auto" w:fill="538DD5"/>
            <w:vAlign w:val="center"/>
          </w:tcPr>
          <w:p w14:paraId="0834A4C9" w14:textId="77777777" w:rsidR="00021067" w:rsidRPr="00C96166" w:rsidRDefault="00021067" w:rsidP="00B3227A">
            <w:pPr>
              <w:rPr>
                <w:b/>
              </w:rPr>
            </w:pPr>
            <w:r>
              <w:rPr>
                <w:b/>
              </w:rPr>
              <w:t>Tipo de vehículo</w:t>
            </w:r>
          </w:p>
        </w:tc>
      </w:tr>
      <w:tr w:rsidR="00021067" w14:paraId="2990FCF3" w14:textId="77777777" w:rsidTr="00B3227A">
        <w:trPr>
          <w:jc w:val="center"/>
        </w:trPr>
        <w:tc>
          <w:tcPr>
            <w:tcW w:w="1413" w:type="dxa"/>
          </w:tcPr>
          <w:p w14:paraId="7D1820C4" w14:textId="77777777" w:rsidR="00021067" w:rsidRPr="00B3227A" w:rsidRDefault="00021067" w:rsidP="00B3227A">
            <w:pPr>
              <w:jc w:val="center"/>
              <w:rPr>
                <w:rFonts w:cs="Arial"/>
                <w:b/>
                <w:bCs/>
                <w:color w:val="000000"/>
                <w:szCs w:val="20"/>
                <w:lang w:val="es-CR" w:eastAsia="es-CR"/>
              </w:rPr>
            </w:pPr>
            <w:r w:rsidRPr="00B3227A">
              <w:rPr>
                <w:rFonts w:eastAsia="Segoe UI Light" w:cs="Arial"/>
                <w:color w:val="4D4D4D"/>
                <w:szCs w:val="20"/>
              </w:rPr>
              <w:t>01</w:t>
            </w:r>
          </w:p>
        </w:tc>
        <w:tc>
          <w:tcPr>
            <w:tcW w:w="7654" w:type="dxa"/>
          </w:tcPr>
          <w:p w14:paraId="21ADF4B1" w14:textId="77777777" w:rsidR="00021067" w:rsidRPr="00B3227A" w:rsidRDefault="00021067" w:rsidP="00B3227A">
            <w:pPr>
              <w:rPr>
                <w:rFonts w:cs="Arial"/>
                <w:color w:val="000000"/>
                <w:szCs w:val="20"/>
                <w:lang w:val="es-CR" w:eastAsia="es-CR"/>
              </w:rPr>
            </w:pPr>
            <w:r w:rsidRPr="00B3227A">
              <w:rPr>
                <w:rFonts w:eastAsia="Segoe UI Light" w:cs="Arial"/>
                <w:color w:val="4D4D4D"/>
                <w:szCs w:val="20"/>
              </w:rPr>
              <w:t>Particular</w:t>
            </w:r>
          </w:p>
        </w:tc>
      </w:tr>
      <w:tr w:rsidR="00021067" w14:paraId="4E4C5CD6" w14:textId="77777777" w:rsidTr="00B3227A">
        <w:trPr>
          <w:jc w:val="center"/>
        </w:trPr>
        <w:tc>
          <w:tcPr>
            <w:tcW w:w="1413" w:type="dxa"/>
          </w:tcPr>
          <w:p w14:paraId="3A44B72A" w14:textId="77777777" w:rsidR="00021067" w:rsidRPr="00B3227A" w:rsidRDefault="00021067" w:rsidP="00B3227A">
            <w:pPr>
              <w:jc w:val="center"/>
              <w:rPr>
                <w:rFonts w:cs="Arial"/>
                <w:b/>
                <w:bCs/>
                <w:color w:val="000000"/>
                <w:szCs w:val="20"/>
              </w:rPr>
            </w:pPr>
            <w:r w:rsidRPr="00B3227A">
              <w:rPr>
                <w:rFonts w:eastAsia="Segoe UI Light" w:cs="Arial"/>
                <w:color w:val="4D4D4D"/>
                <w:szCs w:val="20"/>
              </w:rPr>
              <w:t>02</w:t>
            </w:r>
          </w:p>
        </w:tc>
        <w:tc>
          <w:tcPr>
            <w:tcW w:w="7654" w:type="dxa"/>
          </w:tcPr>
          <w:p w14:paraId="7933ABA2" w14:textId="77777777" w:rsidR="00021067" w:rsidRPr="00B3227A" w:rsidRDefault="00021067" w:rsidP="00B3227A">
            <w:pPr>
              <w:rPr>
                <w:rFonts w:cs="Arial"/>
                <w:color w:val="000000"/>
                <w:szCs w:val="20"/>
              </w:rPr>
            </w:pPr>
            <w:r w:rsidRPr="00B3227A">
              <w:rPr>
                <w:rFonts w:eastAsia="Segoe UI Light" w:cs="Arial"/>
                <w:color w:val="4D4D4D"/>
                <w:szCs w:val="20"/>
              </w:rPr>
              <w:t>Carga Liviana</w:t>
            </w:r>
          </w:p>
        </w:tc>
      </w:tr>
      <w:tr w:rsidR="00021067" w14:paraId="3D45A0EF" w14:textId="77777777" w:rsidTr="00B3227A">
        <w:trPr>
          <w:jc w:val="center"/>
        </w:trPr>
        <w:tc>
          <w:tcPr>
            <w:tcW w:w="1413" w:type="dxa"/>
          </w:tcPr>
          <w:p w14:paraId="629268AA" w14:textId="77777777" w:rsidR="00021067" w:rsidRPr="00B3227A" w:rsidRDefault="00021067" w:rsidP="00B3227A">
            <w:pPr>
              <w:jc w:val="center"/>
              <w:rPr>
                <w:rFonts w:cs="Arial"/>
                <w:b/>
                <w:bCs/>
                <w:color w:val="000000"/>
                <w:szCs w:val="20"/>
              </w:rPr>
            </w:pPr>
            <w:r w:rsidRPr="00B3227A">
              <w:rPr>
                <w:rFonts w:eastAsia="Segoe UI Light" w:cs="Arial"/>
                <w:color w:val="4D4D4D"/>
                <w:szCs w:val="20"/>
              </w:rPr>
              <w:t>03</w:t>
            </w:r>
          </w:p>
        </w:tc>
        <w:tc>
          <w:tcPr>
            <w:tcW w:w="7654" w:type="dxa"/>
          </w:tcPr>
          <w:p w14:paraId="25C62351" w14:textId="77777777" w:rsidR="00021067" w:rsidRPr="00B3227A" w:rsidRDefault="00021067" w:rsidP="00B3227A">
            <w:pPr>
              <w:rPr>
                <w:rFonts w:cs="Arial"/>
                <w:color w:val="000000"/>
                <w:szCs w:val="20"/>
              </w:rPr>
            </w:pPr>
            <w:r w:rsidRPr="00B3227A">
              <w:rPr>
                <w:rFonts w:eastAsia="Segoe UI Light" w:cs="Arial"/>
                <w:color w:val="4D4D4D"/>
                <w:szCs w:val="20"/>
              </w:rPr>
              <w:t>Carga Pesada</w:t>
            </w:r>
          </w:p>
        </w:tc>
      </w:tr>
      <w:tr w:rsidR="00021067" w14:paraId="6E820C9D" w14:textId="77777777" w:rsidTr="00B3227A">
        <w:trPr>
          <w:jc w:val="center"/>
        </w:trPr>
        <w:tc>
          <w:tcPr>
            <w:tcW w:w="1413" w:type="dxa"/>
          </w:tcPr>
          <w:p w14:paraId="333BC7BE" w14:textId="77777777" w:rsidR="00021067" w:rsidRPr="00B3227A" w:rsidRDefault="00021067" w:rsidP="00B3227A">
            <w:pPr>
              <w:jc w:val="center"/>
              <w:rPr>
                <w:rFonts w:cs="Arial"/>
                <w:b/>
                <w:bCs/>
                <w:color w:val="000000"/>
                <w:szCs w:val="20"/>
              </w:rPr>
            </w:pPr>
            <w:r w:rsidRPr="00B3227A">
              <w:rPr>
                <w:rFonts w:eastAsia="Segoe UI Light" w:cs="Arial"/>
                <w:color w:val="4D4D4D"/>
                <w:szCs w:val="20"/>
              </w:rPr>
              <w:t>04</w:t>
            </w:r>
          </w:p>
        </w:tc>
        <w:tc>
          <w:tcPr>
            <w:tcW w:w="7654" w:type="dxa"/>
          </w:tcPr>
          <w:p w14:paraId="176A927A" w14:textId="77777777" w:rsidR="00021067" w:rsidRPr="00B3227A" w:rsidRDefault="00021067" w:rsidP="00B3227A">
            <w:pPr>
              <w:rPr>
                <w:rFonts w:cs="Arial"/>
                <w:color w:val="000000"/>
                <w:szCs w:val="20"/>
              </w:rPr>
            </w:pPr>
            <w:r w:rsidRPr="00B3227A">
              <w:rPr>
                <w:rFonts w:eastAsia="Segoe UI Light" w:cs="Arial"/>
                <w:color w:val="4D4D4D"/>
                <w:szCs w:val="20"/>
              </w:rPr>
              <w:t>Motos</w:t>
            </w:r>
          </w:p>
        </w:tc>
      </w:tr>
      <w:tr w:rsidR="00021067" w14:paraId="16861AE9" w14:textId="77777777" w:rsidTr="00B3227A">
        <w:trPr>
          <w:jc w:val="center"/>
        </w:trPr>
        <w:tc>
          <w:tcPr>
            <w:tcW w:w="1413" w:type="dxa"/>
          </w:tcPr>
          <w:p w14:paraId="0E2AC904" w14:textId="77777777" w:rsidR="00021067" w:rsidRPr="00B3227A" w:rsidRDefault="00021067" w:rsidP="00B3227A">
            <w:pPr>
              <w:jc w:val="center"/>
              <w:rPr>
                <w:rFonts w:cs="Arial"/>
                <w:b/>
                <w:bCs/>
                <w:color w:val="000000"/>
                <w:szCs w:val="20"/>
              </w:rPr>
            </w:pPr>
            <w:r w:rsidRPr="00B3227A">
              <w:rPr>
                <w:rFonts w:eastAsia="Segoe UI Light" w:cs="Arial"/>
                <w:color w:val="4D4D4D"/>
                <w:szCs w:val="20"/>
              </w:rPr>
              <w:t>05</w:t>
            </w:r>
          </w:p>
        </w:tc>
        <w:tc>
          <w:tcPr>
            <w:tcW w:w="7654" w:type="dxa"/>
          </w:tcPr>
          <w:p w14:paraId="1A6E5A2C" w14:textId="77777777" w:rsidR="00021067" w:rsidRPr="00B3227A" w:rsidRDefault="00021067" w:rsidP="00B3227A">
            <w:pPr>
              <w:rPr>
                <w:rFonts w:cs="Arial"/>
                <w:color w:val="000000"/>
                <w:szCs w:val="20"/>
                <w:highlight w:val="yellow"/>
              </w:rPr>
            </w:pPr>
            <w:r w:rsidRPr="00B3227A">
              <w:rPr>
                <w:rFonts w:eastAsia="Segoe UI Light" w:cs="Arial"/>
                <w:color w:val="4D4D4D"/>
                <w:szCs w:val="20"/>
              </w:rPr>
              <w:t>Taxis</w:t>
            </w:r>
          </w:p>
        </w:tc>
      </w:tr>
      <w:tr w:rsidR="00021067" w14:paraId="75387E97" w14:textId="77777777" w:rsidTr="00B3227A">
        <w:trPr>
          <w:jc w:val="center"/>
        </w:trPr>
        <w:tc>
          <w:tcPr>
            <w:tcW w:w="1413" w:type="dxa"/>
          </w:tcPr>
          <w:p w14:paraId="31C316B7" w14:textId="77777777" w:rsidR="00021067" w:rsidRPr="00B3227A" w:rsidRDefault="00021067" w:rsidP="00B3227A">
            <w:pPr>
              <w:jc w:val="center"/>
              <w:rPr>
                <w:rFonts w:cs="Arial"/>
                <w:b/>
                <w:bCs/>
                <w:color w:val="000000"/>
                <w:szCs w:val="20"/>
              </w:rPr>
            </w:pPr>
            <w:r w:rsidRPr="00B3227A">
              <w:rPr>
                <w:rFonts w:eastAsia="Segoe UI Light" w:cs="Arial"/>
                <w:color w:val="4D4D4D"/>
                <w:szCs w:val="20"/>
              </w:rPr>
              <w:t>06</w:t>
            </w:r>
          </w:p>
        </w:tc>
        <w:tc>
          <w:tcPr>
            <w:tcW w:w="7654" w:type="dxa"/>
          </w:tcPr>
          <w:p w14:paraId="244B3B8E" w14:textId="77777777" w:rsidR="00021067" w:rsidRPr="00B3227A" w:rsidRDefault="00021067" w:rsidP="00B3227A">
            <w:pPr>
              <w:rPr>
                <w:rFonts w:cs="Arial"/>
                <w:color w:val="000000"/>
                <w:szCs w:val="20"/>
              </w:rPr>
            </w:pPr>
            <w:r w:rsidRPr="00B3227A">
              <w:rPr>
                <w:rFonts w:eastAsia="Segoe UI Light" w:cs="Arial"/>
                <w:color w:val="4D4D4D"/>
                <w:szCs w:val="20"/>
              </w:rPr>
              <w:t>Equipo Especial</w:t>
            </w:r>
          </w:p>
        </w:tc>
      </w:tr>
      <w:tr w:rsidR="00021067" w14:paraId="6601A578" w14:textId="77777777" w:rsidTr="00B3227A">
        <w:trPr>
          <w:jc w:val="center"/>
        </w:trPr>
        <w:tc>
          <w:tcPr>
            <w:tcW w:w="1413" w:type="dxa"/>
          </w:tcPr>
          <w:p w14:paraId="135D560D" w14:textId="77777777" w:rsidR="00021067" w:rsidRPr="00B3227A" w:rsidRDefault="00021067" w:rsidP="00B3227A">
            <w:pPr>
              <w:jc w:val="center"/>
              <w:rPr>
                <w:rFonts w:cs="Arial"/>
                <w:b/>
                <w:bCs/>
                <w:color w:val="000000"/>
                <w:szCs w:val="20"/>
              </w:rPr>
            </w:pPr>
            <w:r w:rsidRPr="00B3227A">
              <w:rPr>
                <w:rFonts w:eastAsia="Segoe UI Light" w:cs="Arial"/>
                <w:color w:val="4D4D4D"/>
                <w:szCs w:val="20"/>
              </w:rPr>
              <w:t>07</w:t>
            </w:r>
          </w:p>
        </w:tc>
        <w:tc>
          <w:tcPr>
            <w:tcW w:w="7654" w:type="dxa"/>
          </w:tcPr>
          <w:p w14:paraId="7EBAF979" w14:textId="77777777" w:rsidR="00021067" w:rsidRPr="00B3227A" w:rsidRDefault="00021067" w:rsidP="00B3227A">
            <w:pPr>
              <w:rPr>
                <w:rFonts w:cs="Arial"/>
                <w:color w:val="000000"/>
                <w:szCs w:val="20"/>
              </w:rPr>
            </w:pPr>
            <w:r w:rsidRPr="00B3227A">
              <w:rPr>
                <w:rFonts w:eastAsia="Segoe UI Light" w:cs="Arial"/>
                <w:color w:val="4D4D4D"/>
                <w:szCs w:val="20"/>
              </w:rPr>
              <w:t>Autobuses, busetas, microbuses transporte remunerado de personas</w:t>
            </w:r>
          </w:p>
        </w:tc>
      </w:tr>
      <w:tr w:rsidR="00021067" w14:paraId="6794E1E9" w14:textId="77777777" w:rsidTr="00B3227A">
        <w:trPr>
          <w:jc w:val="center"/>
        </w:trPr>
        <w:tc>
          <w:tcPr>
            <w:tcW w:w="1413" w:type="dxa"/>
          </w:tcPr>
          <w:p w14:paraId="6835D903" w14:textId="77777777" w:rsidR="00021067" w:rsidRPr="00B3227A" w:rsidRDefault="00021067" w:rsidP="00B3227A">
            <w:pPr>
              <w:jc w:val="center"/>
              <w:rPr>
                <w:rFonts w:cs="Arial"/>
                <w:b/>
                <w:bCs/>
                <w:color w:val="000000"/>
                <w:szCs w:val="20"/>
              </w:rPr>
            </w:pPr>
            <w:r w:rsidRPr="00B3227A">
              <w:rPr>
                <w:rFonts w:eastAsia="Segoe UI Light" w:cs="Arial"/>
                <w:color w:val="4D4D4D"/>
                <w:szCs w:val="20"/>
              </w:rPr>
              <w:t>08</w:t>
            </w:r>
          </w:p>
        </w:tc>
        <w:tc>
          <w:tcPr>
            <w:tcW w:w="7654" w:type="dxa"/>
          </w:tcPr>
          <w:p w14:paraId="74D341EC" w14:textId="77777777" w:rsidR="00021067" w:rsidRPr="00B3227A" w:rsidRDefault="00021067" w:rsidP="00B3227A">
            <w:pPr>
              <w:rPr>
                <w:rFonts w:cs="Arial"/>
                <w:color w:val="000000"/>
                <w:szCs w:val="20"/>
              </w:rPr>
            </w:pPr>
            <w:r w:rsidRPr="00B3227A">
              <w:rPr>
                <w:rFonts w:eastAsia="Segoe UI Light" w:cs="Arial"/>
                <w:color w:val="4D4D4D"/>
                <w:szCs w:val="20"/>
              </w:rPr>
              <w:t>Autobuses, busetas o microbuses destinados al uso particular</w:t>
            </w:r>
          </w:p>
        </w:tc>
      </w:tr>
      <w:tr w:rsidR="00021067" w14:paraId="74A76874" w14:textId="77777777" w:rsidTr="00B3227A">
        <w:trPr>
          <w:jc w:val="center"/>
        </w:trPr>
        <w:tc>
          <w:tcPr>
            <w:tcW w:w="1413" w:type="dxa"/>
          </w:tcPr>
          <w:p w14:paraId="55AB8621" w14:textId="77777777" w:rsidR="00021067" w:rsidRPr="00B3227A" w:rsidRDefault="00021067" w:rsidP="00B3227A">
            <w:pPr>
              <w:jc w:val="center"/>
              <w:rPr>
                <w:rFonts w:cs="Arial"/>
                <w:b/>
                <w:bCs/>
                <w:color w:val="000000"/>
                <w:szCs w:val="20"/>
              </w:rPr>
            </w:pPr>
            <w:r w:rsidRPr="00B3227A">
              <w:rPr>
                <w:rFonts w:eastAsia="Segoe UI Light" w:cs="Arial"/>
                <w:color w:val="4D4D4D"/>
                <w:szCs w:val="20"/>
              </w:rPr>
              <w:t>09</w:t>
            </w:r>
          </w:p>
        </w:tc>
        <w:tc>
          <w:tcPr>
            <w:tcW w:w="7654" w:type="dxa"/>
          </w:tcPr>
          <w:p w14:paraId="30457BB4" w14:textId="77777777" w:rsidR="00021067" w:rsidRPr="00B3227A" w:rsidRDefault="00021067" w:rsidP="00B3227A">
            <w:pPr>
              <w:rPr>
                <w:rFonts w:cs="Arial"/>
                <w:color w:val="000000"/>
                <w:szCs w:val="20"/>
              </w:rPr>
            </w:pPr>
            <w:r w:rsidRPr="00B3227A">
              <w:rPr>
                <w:rFonts w:eastAsia="Segoe UI Light" w:cs="Arial"/>
                <w:color w:val="4D4D4D"/>
                <w:szCs w:val="20"/>
              </w:rPr>
              <w:t>Bicimotos, cuadraciclos y UTV.</w:t>
            </w:r>
          </w:p>
        </w:tc>
      </w:tr>
      <w:tr w:rsidR="00021067" w14:paraId="274BD8BE" w14:textId="77777777" w:rsidTr="00B3227A">
        <w:trPr>
          <w:jc w:val="center"/>
        </w:trPr>
        <w:tc>
          <w:tcPr>
            <w:tcW w:w="1413" w:type="dxa"/>
          </w:tcPr>
          <w:p w14:paraId="555F0F98" w14:textId="77777777" w:rsidR="00021067" w:rsidRPr="00B3227A" w:rsidRDefault="00021067" w:rsidP="00B3227A">
            <w:pPr>
              <w:jc w:val="center"/>
              <w:rPr>
                <w:rFonts w:cs="Arial"/>
                <w:b/>
                <w:bCs/>
                <w:color w:val="000000"/>
                <w:szCs w:val="20"/>
              </w:rPr>
            </w:pPr>
            <w:r w:rsidRPr="00B3227A">
              <w:rPr>
                <w:rFonts w:eastAsia="Segoe UI Light" w:cs="Arial"/>
                <w:color w:val="4D4D4D"/>
                <w:szCs w:val="20"/>
              </w:rPr>
              <w:t>10</w:t>
            </w:r>
          </w:p>
        </w:tc>
        <w:tc>
          <w:tcPr>
            <w:tcW w:w="7654" w:type="dxa"/>
          </w:tcPr>
          <w:p w14:paraId="3AE611F6" w14:textId="77777777" w:rsidR="00021067" w:rsidRPr="00B3227A" w:rsidRDefault="00021067" w:rsidP="00B3227A">
            <w:pPr>
              <w:rPr>
                <w:rFonts w:cs="Arial"/>
                <w:color w:val="000000"/>
                <w:szCs w:val="20"/>
              </w:rPr>
            </w:pPr>
            <w:r w:rsidRPr="00B3227A">
              <w:rPr>
                <w:rFonts w:eastAsia="Segoe UI Light" w:cs="Arial"/>
                <w:color w:val="4D4D4D"/>
                <w:szCs w:val="20"/>
              </w:rPr>
              <w:t>No identificado</w:t>
            </w:r>
          </w:p>
        </w:tc>
      </w:tr>
    </w:tbl>
    <w:p w14:paraId="23C6CAB7" w14:textId="77777777" w:rsidR="00021067" w:rsidRPr="00214CA4" w:rsidRDefault="00021067" w:rsidP="00021067"/>
    <w:p w14:paraId="1C5B9238" w14:textId="77777777" w:rsidR="00021067" w:rsidRDefault="00021067" w:rsidP="00021067">
      <w:pPr>
        <w:pStyle w:val="Descripcin"/>
        <w:jc w:val="center"/>
      </w:pPr>
      <w:r w:rsidRPr="0006295F">
        <w:t xml:space="preserve">Tabla </w:t>
      </w:r>
      <w:r>
        <w:t>16</w:t>
      </w:r>
      <w:r w:rsidRPr="0006295F">
        <w:t xml:space="preserve"> – </w:t>
      </w:r>
      <w:r>
        <w:t>Tipo de Vehículo</w:t>
      </w:r>
    </w:p>
    <w:p w14:paraId="1691D6C1" w14:textId="77777777" w:rsidR="008D2B39" w:rsidRDefault="008D2B39" w:rsidP="00B65312"/>
    <w:p w14:paraId="7BFF2F8A" w14:textId="77777777" w:rsidR="00BD1048" w:rsidRDefault="00BD1048" w:rsidP="00E30003">
      <w:pPr>
        <w:rPr>
          <w:lang w:val="es-ES_tradnl"/>
        </w:rPr>
      </w:pPr>
    </w:p>
    <w:p w14:paraId="07CFBC05" w14:textId="77777777" w:rsidR="00C34BAE" w:rsidRPr="00052128" w:rsidRDefault="00C34BAE">
      <w:pPr>
        <w:pStyle w:val="Ttulo1"/>
      </w:pPr>
      <w:bookmarkStart w:id="939" w:name="_Toc136255572"/>
      <w:r>
        <w:t xml:space="preserve">Mensajes de respuesta </w:t>
      </w:r>
      <w:r w:rsidR="00AF3416">
        <w:t>del SSS a</w:t>
      </w:r>
      <w:r>
        <w:t xml:space="preserve"> las entidades</w:t>
      </w:r>
      <w:bookmarkEnd w:id="939"/>
    </w:p>
    <w:p w14:paraId="476CBB19" w14:textId="77777777" w:rsidR="003A5CDC" w:rsidRDefault="003A5CDC" w:rsidP="00E30003">
      <w:pPr>
        <w:rPr>
          <w:lang w:val="es-ES_tradnl"/>
        </w:rPr>
      </w:pPr>
    </w:p>
    <w:p w14:paraId="31527929" w14:textId="77777777" w:rsidR="00C34BAE" w:rsidRDefault="006040A0" w:rsidP="00E30003">
      <w:pPr>
        <w:rPr>
          <w:lang w:val="es-ES_tradnl"/>
        </w:rPr>
      </w:pPr>
      <w:r>
        <w:rPr>
          <w:lang w:val="es-ES_tradnl"/>
        </w:rPr>
        <w:t>El Sistema de Supervisión de Seguros responderá a cada uno de los envíos de los modelos de información establecidos en este estándar, mediante alguno de los siguientes mensajes:</w:t>
      </w:r>
    </w:p>
    <w:p w14:paraId="43FEF3E2" w14:textId="77777777" w:rsidR="00C34BAE" w:rsidRDefault="00C34BAE" w:rsidP="00E30003">
      <w:pPr>
        <w:rPr>
          <w:lang w:val="es-ES_tradnl"/>
        </w:rPr>
      </w:pPr>
    </w:p>
    <w:p w14:paraId="26DF04B6" w14:textId="77777777" w:rsidR="00C34BAE" w:rsidRPr="00B705AE" w:rsidRDefault="00C34BAE" w:rsidP="00B705AE">
      <w:pPr>
        <w:jc w:val="center"/>
      </w:pPr>
      <w:r>
        <w:fldChar w:fldCharType="begin"/>
      </w:r>
      <w:r>
        <w:instrText xml:space="preserve"> LINK Excel.Sheet.12 "C:\\Users\\retanafa\\AppData\\Local\\Microsoft\\Windows\\Temporary Internet Files\\Content.Outlook\\V4GO7WK2\\Mensajes de Cap externo.xlsx" "Hoja2!F2C1:F13C2" \a \f 4 \h  \* MERGEFORMAT </w:instrText>
      </w:r>
      <w:r>
        <w:fldChar w:fldCharType="separate"/>
      </w:r>
    </w:p>
    <w:tbl>
      <w:tblPr>
        <w:tblW w:w="12611" w:type="dxa"/>
        <w:tblBorders>
          <w:top w:val="single" w:sz="4" w:space="0" w:color="9BC2E6"/>
          <w:left w:val="single" w:sz="4" w:space="0" w:color="9BC2E6"/>
          <w:bottom w:val="single" w:sz="4" w:space="0" w:color="9BC2E6"/>
          <w:right w:val="single" w:sz="4" w:space="0" w:color="9BC2E6"/>
          <w:insideH w:val="single" w:sz="4" w:space="0" w:color="9BC2E6"/>
        </w:tblBorders>
        <w:tblCellMar>
          <w:left w:w="70" w:type="dxa"/>
          <w:right w:w="70" w:type="dxa"/>
        </w:tblCellMar>
        <w:tblLook w:val="04A0" w:firstRow="1" w:lastRow="0" w:firstColumn="1" w:lastColumn="0" w:noHBand="0" w:noVBand="1"/>
      </w:tblPr>
      <w:tblGrid>
        <w:gridCol w:w="1200"/>
        <w:gridCol w:w="11411"/>
      </w:tblGrid>
      <w:tr w:rsidR="00B705AE" w:rsidRPr="00B705AE" w14:paraId="3A4B9DEC" w14:textId="77777777" w:rsidTr="00D163EB">
        <w:trPr>
          <w:trHeight w:val="300"/>
        </w:trPr>
        <w:tc>
          <w:tcPr>
            <w:tcW w:w="1200" w:type="dxa"/>
            <w:shd w:val="clear" w:color="auto" w:fill="auto"/>
            <w:vAlign w:val="center"/>
            <w:hideMark/>
          </w:tcPr>
          <w:p w14:paraId="54C48B43" w14:textId="77777777" w:rsidR="00C34BAE" w:rsidRPr="00D163EB" w:rsidRDefault="00C34BAE" w:rsidP="00B705AE">
            <w:pPr>
              <w:jc w:val="center"/>
            </w:pPr>
            <w:r w:rsidRPr="00D163EB">
              <w:t>Código</w:t>
            </w:r>
          </w:p>
        </w:tc>
        <w:tc>
          <w:tcPr>
            <w:tcW w:w="11411" w:type="dxa"/>
            <w:shd w:val="clear" w:color="auto" w:fill="auto"/>
            <w:vAlign w:val="center"/>
            <w:hideMark/>
          </w:tcPr>
          <w:p w14:paraId="131F7EAE" w14:textId="77777777" w:rsidR="00C34BAE" w:rsidRPr="00D163EB" w:rsidRDefault="00C34BAE" w:rsidP="00B705AE">
            <w:pPr>
              <w:jc w:val="center"/>
            </w:pPr>
            <w:r w:rsidRPr="00D163EB">
              <w:t>Descripción</w:t>
            </w:r>
          </w:p>
        </w:tc>
      </w:tr>
      <w:tr w:rsidR="00C34BAE" w:rsidRPr="00C34BAE" w14:paraId="2B3089AE" w14:textId="77777777" w:rsidTr="00D163EB">
        <w:trPr>
          <w:trHeight w:val="900"/>
        </w:trPr>
        <w:tc>
          <w:tcPr>
            <w:tcW w:w="1200" w:type="dxa"/>
            <w:shd w:val="clear" w:color="auto" w:fill="auto"/>
            <w:vAlign w:val="center"/>
            <w:hideMark/>
          </w:tcPr>
          <w:p w14:paraId="01F62FDE" w14:textId="77777777" w:rsidR="00C34BAE" w:rsidRPr="00D163EB" w:rsidRDefault="00C34BAE" w:rsidP="00B705AE">
            <w:pPr>
              <w:jc w:val="center"/>
            </w:pPr>
            <w:r w:rsidRPr="00D163EB">
              <w:t>0</w:t>
            </w:r>
          </w:p>
        </w:tc>
        <w:tc>
          <w:tcPr>
            <w:tcW w:w="11411" w:type="dxa"/>
            <w:shd w:val="clear" w:color="auto" w:fill="FFFFFF" w:themeFill="background1"/>
            <w:vAlign w:val="center"/>
            <w:hideMark/>
          </w:tcPr>
          <w:p w14:paraId="5C9715EA" w14:textId="77777777" w:rsidR="00C34BAE" w:rsidRPr="00D163EB" w:rsidRDefault="00C34BAE" w:rsidP="00B705AE">
            <w:r w:rsidRPr="00D163EB">
              <w:t>El modelo de información fue recibido exitosamente y se procederá a procesar la información. Por favor visite el servicio de Importación del sistema GES en Sugese en Línea para conocer el estado de su envío.</w:t>
            </w:r>
          </w:p>
        </w:tc>
      </w:tr>
      <w:tr w:rsidR="00C34BAE" w:rsidRPr="00C34BAE" w14:paraId="6A086564" w14:textId="77777777" w:rsidTr="00B705AE">
        <w:trPr>
          <w:trHeight w:val="600"/>
        </w:trPr>
        <w:tc>
          <w:tcPr>
            <w:tcW w:w="1200" w:type="dxa"/>
            <w:shd w:val="clear" w:color="auto" w:fill="auto"/>
            <w:vAlign w:val="center"/>
            <w:hideMark/>
          </w:tcPr>
          <w:p w14:paraId="001E9043" w14:textId="77777777" w:rsidR="00C34BAE" w:rsidRPr="00D163EB" w:rsidRDefault="00C34BAE" w:rsidP="00B705AE">
            <w:pPr>
              <w:jc w:val="center"/>
            </w:pPr>
            <w:r w:rsidRPr="00D163EB">
              <w:t>1</w:t>
            </w:r>
          </w:p>
        </w:tc>
        <w:tc>
          <w:tcPr>
            <w:tcW w:w="11411" w:type="dxa"/>
            <w:shd w:val="clear" w:color="auto" w:fill="auto"/>
            <w:vAlign w:val="center"/>
            <w:hideMark/>
          </w:tcPr>
          <w:p w14:paraId="2F9108B9" w14:textId="77777777" w:rsidR="00C34BAE" w:rsidRPr="00D163EB" w:rsidRDefault="00C34BAE" w:rsidP="00B705AE">
            <w:r w:rsidRPr="00D163EB">
              <w:t>Ocurrió un problema interno intentado procesar el archivo. Por favor vuelva a intentarlo.</w:t>
            </w:r>
          </w:p>
        </w:tc>
      </w:tr>
      <w:tr w:rsidR="00C34BAE" w:rsidRPr="00C34BAE" w14:paraId="7F05E33D" w14:textId="77777777" w:rsidTr="00B705AE">
        <w:trPr>
          <w:trHeight w:val="600"/>
        </w:trPr>
        <w:tc>
          <w:tcPr>
            <w:tcW w:w="1200" w:type="dxa"/>
            <w:shd w:val="clear" w:color="auto" w:fill="auto"/>
            <w:vAlign w:val="center"/>
            <w:hideMark/>
          </w:tcPr>
          <w:p w14:paraId="5F26A0CB" w14:textId="77777777" w:rsidR="00C34BAE" w:rsidRPr="00D163EB" w:rsidRDefault="00C34BAE" w:rsidP="00B705AE">
            <w:pPr>
              <w:jc w:val="center"/>
            </w:pPr>
            <w:r w:rsidRPr="00D163EB">
              <w:t>2</w:t>
            </w:r>
          </w:p>
        </w:tc>
        <w:tc>
          <w:tcPr>
            <w:tcW w:w="11411" w:type="dxa"/>
            <w:shd w:val="clear" w:color="auto" w:fill="auto"/>
            <w:vAlign w:val="center"/>
            <w:hideMark/>
          </w:tcPr>
          <w:p w14:paraId="67F36210" w14:textId="77777777" w:rsidR="00C34BAE" w:rsidRPr="00D163EB" w:rsidRDefault="00C34BAE" w:rsidP="00B705AE">
            <w:r w:rsidRPr="00D163EB">
              <w:t>El certificado suministrado [{0}] no se encuentra en la lista de autorizados para usar el sistema.</w:t>
            </w:r>
          </w:p>
        </w:tc>
      </w:tr>
      <w:tr w:rsidR="00C34BAE" w:rsidRPr="00C34BAE" w14:paraId="4227CD8F" w14:textId="77777777" w:rsidTr="00B705AE">
        <w:trPr>
          <w:trHeight w:val="472"/>
        </w:trPr>
        <w:tc>
          <w:tcPr>
            <w:tcW w:w="1200" w:type="dxa"/>
            <w:shd w:val="clear" w:color="auto" w:fill="auto"/>
            <w:vAlign w:val="center"/>
            <w:hideMark/>
          </w:tcPr>
          <w:p w14:paraId="1FEB9CCA" w14:textId="77777777" w:rsidR="00C34BAE" w:rsidRPr="00D163EB" w:rsidRDefault="00C34BAE" w:rsidP="00B705AE">
            <w:pPr>
              <w:jc w:val="center"/>
            </w:pPr>
            <w:r w:rsidRPr="00D163EB">
              <w:t>3</w:t>
            </w:r>
          </w:p>
        </w:tc>
        <w:tc>
          <w:tcPr>
            <w:tcW w:w="11411" w:type="dxa"/>
            <w:shd w:val="clear" w:color="auto" w:fill="auto"/>
            <w:vAlign w:val="center"/>
            <w:hideMark/>
          </w:tcPr>
          <w:p w14:paraId="2CEAAE27" w14:textId="77777777" w:rsidR="00C34BAE" w:rsidRPr="00D163EB" w:rsidRDefault="00C34BAE" w:rsidP="00B705AE">
            <w:r w:rsidRPr="00D163EB">
              <w:t>El número de licencia suministrado no coincide con una entidad registrada en la SUGESE.</w:t>
            </w:r>
          </w:p>
        </w:tc>
      </w:tr>
      <w:tr w:rsidR="00C34BAE" w:rsidRPr="00C34BAE" w14:paraId="13A1BC11" w14:textId="77777777" w:rsidTr="00B705AE">
        <w:trPr>
          <w:trHeight w:val="550"/>
        </w:trPr>
        <w:tc>
          <w:tcPr>
            <w:tcW w:w="1200" w:type="dxa"/>
            <w:shd w:val="clear" w:color="auto" w:fill="auto"/>
            <w:vAlign w:val="center"/>
            <w:hideMark/>
          </w:tcPr>
          <w:p w14:paraId="0C05B40E" w14:textId="77777777" w:rsidR="00C34BAE" w:rsidRPr="00D163EB" w:rsidRDefault="00C34BAE" w:rsidP="00B705AE">
            <w:pPr>
              <w:jc w:val="center"/>
            </w:pPr>
            <w:r w:rsidRPr="00D163EB">
              <w:t>4</w:t>
            </w:r>
          </w:p>
        </w:tc>
        <w:tc>
          <w:tcPr>
            <w:tcW w:w="11411" w:type="dxa"/>
            <w:shd w:val="clear" w:color="auto" w:fill="auto"/>
            <w:vAlign w:val="center"/>
            <w:hideMark/>
          </w:tcPr>
          <w:p w14:paraId="51D92D0A" w14:textId="77777777" w:rsidR="00C34BAE" w:rsidRPr="00D163EB" w:rsidRDefault="00C34BAE">
            <w:r w:rsidRPr="00D163EB">
              <w:t>El archivo está vacío o el documento enviado no corresponde a un archivo de xml con la estructura solicitada.</w:t>
            </w:r>
          </w:p>
        </w:tc>
      </w:tr>
      <w:tr w:rsidR="00C34BAE" w:rsidRPr="00C34BAE" w14:paraId="77A759EA" w14:textId="77777777" w:rsidTr="00B705AE">
        <w:trPr>
          <w:trHeight w:val="1200"/>
        </w:trPr>
        <w:tc>
          <w:tcPr>
            <w:tcW w:w="1200" w:type="dxa"/>
            <w:shd w:val="clear" w:color="auto" w:fill="auto"/>
            <w:vAlign w:val="center"/>
            <w:hideMark/>
          </w:tcPr>
          <w:p w14:paraId="3EB88D13" w14:textId="77777777" w:rsidR="00C34BAE" w:rsidRPr="00D163EB" w:rsidRDefault="00C34BAE" w:rsidP="00B705AE">
            <w:pPr>
              <w:jc w:val="center"/>
            </w:pPr>
            <w:r w:rsidRPr="00D163EB">
              <w:t>5</w:t>
            </w:r>
          </w:p>
        </w:tc>
        <w:tc>
          <w:tcPr>
            <w:tcW w:w="11411" w:type="dxa"/>
            <w:shd w:val="clear" w:color="auto" w:fill="auto"/>
            <w:vAlign w:val="center"/>
            <w:hideMark/>
          </w:tcPr>
          <w:p w14:paraId="4908F4E2" w14:textId="77777777" w:rsidR="00C34BAE" w:rsidRPr="00D163EB" w:rsidRDefault="00C34BAE" w:rsidP="00B705AE">
            <w:r w:rsidRPr="00D163EB">
              <w:t>No fue posible encontrar un estándar electrónico para el modelo de información, por favor verifique que corresponde a un modelo de información dentro de un período de recepción válido, en caso de persistir el error comuníquese con el centro de atención de la SUGESE.</w:t>
            </w:r>
          </w:p>
        </w:tc>
      </w:tr>
      <w:tr w:rsidR="00C34BAE" w:rsidRPr="00C34BAE" w14:paraId="26DFB9B4" w14:textId="77777777" w:rsidTr="00B705AE">
        <w:trPr>
          <w:trHeight w:val="900"/>
        </w:trPr>
        <w:tc>
          <w:tcPr>
            <w:tcW w:w="1200" w:type="dxa"/>
            <w:shd w:val="clear" w:color="auto" w:fill="auto"/>
            <w:vAlign w:val="center"/>
            <w:hideMark/>
          </w:tcPr>
          <w:p w14:paraId="6A3161B6" w14:textId="77777777" w:rsidR="00C34BAE" w:rsidRPr="00D163EB" w:rsidRDefault="00C34BAE" w:rsidP="00B705AE">
            <w:pPr>
              <w:jc w:val="center"/>
            </w:pPr>
            <w:r w:rsidRPr="00D163EB">
              <w:t>6</w:t>
            </w:r>
          </w:p>
        </w:tc>
        <w:tc>
          <w:tcPr>
            <w:tcW w:w="11411" w:type="dxa"/>
            <w:shd w:val="clear" w:color="auto" w:fill="auto"/>
            <w:vAlign w:val="center"/>
            <w:hideMark/>
          </w:tcPr>
          <w:p w14:paraId="037E7F21" w14:textId="77777777" w:rsidR="00C34BAE" w:rsidRPr="00D163EB" w:rsidRDefault="00C34BAE" w:rsidP="00B705AE">
            <w:r w:rsidRPr="00D163EB">
              <w:t>El modelo de información recibido no cumple los lineamientos del estándar electrónico. Para más información por favor visite el servicio de Importación del sistema GES en Sugese en Línea.</w:t>
            </w:r>
          </w:p>
        </w:tc>
      </w:tr>
      <w:tr w:rsidR="00C34BAE" w:rsidRPr="00C34BAE" w14:paraId="318465FB" w14:textId="77777777" w:rsidTr="00B705AE">
        <w:trPr>
          <w:trHeight w:val="1200"/>
        </w:trPr>
        <w:tc>
          <w:tcPr>
            <w:tcW w:w="1200" w:type="dxa"/>
            <w:shd w:val="clear" w:color="auto" w:fill="auto"/>
            <w:vAlign w:val="center"/>
            <w:hideMark/>
          </w:tcPr>
          <w:p w14:paraId="6FE40860" w14:textId="77777777" w:rsidR="00C34BAE" w:rsidRPr="00D163EB" w:rsidRDefault="00C34BAE" w:rsidP="00B705AE">
            <w:pPr>
              <w:jc w:val="center"/>
            </w:pPr>
            <w:r w:rsidRPr="00D163EB">
              <w:t>7</w:t>
            </w:r>
          </w:p>
        </w:tc>
        <w:tc>
          <w:tcPr>
            <w:tcW w:w="11411" w:type="dxa"/>
            <w:shd w:val="clear" w:color="auto" w:fill="auto"/>
            <w:vAlign w:val="center"/>
            <w:hideMark/>
          </w:tcPr>
          <w:p w14:paraId="1A2250D9" w14:textId="77777777" w:rsidR="00C34BAE" w:rsidRPr="00D163EB" w:rsidRDefault="00C34BAE">
            <w:r w:rsidRPr="00D163EB">
              <w:t>El modelo de información enviado corresponde a una recarga de información, por tanto quedará en estado pendiente de solicitud a la espera de completar el trámite para continuar el proceso. Por favor visite el servicio de Importación del sistema GES en Sugese en Línea para realizar el trámite.</w:t>
            </w:r>
          </w:p>
        </w:tc>
      </w:tr>
      <w:tr w:rsidR="00C34BAE" w:rsidRPr="00C34BAE" w14:paraId="0D696D71" w14:textId="77777777" w:rsidTr="00B705AE">
        <w:trPr>
          <w:trHeight w:val="900"/>
        </w:trPr>
        <w:tc>
          <w:tcPr>
            <w:tcW w:w="1200" w:type="dxa"/>
            <w:shd w:val="clear" w:color="auto" w:fill="auto"/>
            <w:vAlign w:val="center"/>
            <w:hideMark/>
          </w:tcPr>
          <w:p w14:paraId="3F491D29" w14:textId="77777777" w:rsidR="00C34BAE" w:rsidRPr="00D163EB" w:rsidRDefault="00C34BAE" w:rsidP="00B705AE">
            <w:pPr>
              <w:jc w:val="center"/>
            </w:pPr>
            <w:r w:rsidRPr="00D163EB">
              <w:lastRenderedPageBreak/>
              <w:t>8</w:t>
            </w:r>
          </w:p>
        </w:tc>
        <w:tc>
          <w:tcPr>
            <w:tcW w:w="11411" w:type="dxa"/>
            <w:shd w:val="clear" w:color="auto" w:fill="auto"/>
            <w:vAlign w:val="center"/>
            <w:hideMark/>
          </w:tcPr>
          <w:p w14:paraId="72F0729A" w14:textId="77777777" w:rsidR="00C34BAE" w:rsidRPr="00D163EB" w:rsidRDefault="00C34BAE" w:rsidP="00B705AE">
            <w:r w:rsidRPr="00D163EB">
              <w:t>La carga corresponde a un envío de datos de proyección ya que el período suministrado es mayor a la fecha actual del envío.  Por favor visite el servicio de Importación del sistema GES en Sugese en Línea para conocer el estado de su envío.</w:t>
            </w:r>
          </w:p>
        </w:tc>
      </w:tr>
      <w:tr w:rsidR="00C34BAE" w:rsidRPr="00C34BAE" w14:paraId="65A28520" w14:textId="77777777" w:rsidTr="00B705AE">
        <w:trPr>
          <w:trHeight w:val="1200"/>
        </w:trPr>
        <w:tc>
          <w:tcPr>
            <w:tcW w:w="1200" w:type="dxa"/>
            <w:shd w:val="clear" w:color="auto" w:fill="auto"/>
            <w:vAlign w:val="center"/>
            <w:hideMark/>
          </w:tcPr>
          <w:p w14:paraId="20984652" w14:textId="77777777" w:rsidR="00C34BAE" w:rsidRPr="00D163EB" w:rsidRDefault="00C34BAE" w:rsidP="00B705AE">
            <w:pPr>
              <w:jc w:val="center"/>
            </w:pPr>
            <w:r w:rsidRPr="00D163EB">
              <w:t>9</w:t>
            </w:r>
          </w:p>
        </w:tc>
        <w:tc>
          <w:tcPr>
            <w:tcW w:w="11411" w:type="dxa"/>
            <w:shd w:val="clear" w:color="auto" w:fill="auto"/>
            <w:vAlign w:val="center"/>
            <w:hideMark/>
          </w:tcPr>
          <w:p w14:paraId="0CCE6918" w14:textId="77777777" w:rsidR="00C34BAE" w:rsidRPr="00D163EB" w:rsidRDefault="00C34BAE" w:rsidP="00B705AE">
            <w:r w:rsidRPr="00D163EB">
              <w:t>El modelo de información suministrado se ha cancelado ya que existe otro envío en proceso que corresponde al mismo estándar electrónico, año, período y aseguradora que a</w:t>
            </w:r>
            <w:r w:rsidR="00C15FA0" w:rsidRPr="00D163EB">
              <w:t>ú</w:t>
            </w:r>
            <w:r w:rsidRPr="00D163EB">
              <w:t>n no ha finalizado. Por favor visite el servicio de Importación del sistema GES en Sugese en Línea para conocer el estado de sus envíos.</w:t>
            </w:r>
          </w:p>
        </w:tc>
      </w:tr>
      <w:tr w:rsidR="00C34BAE" w:rsidRPr="00C34BAE" w14:paraId="4C49D783" w14:textId="77777777" w:rsidTr="00B705AE">
        <w:trPr>
          <w:trHeight w:val="900"/>
        </w:trPr>
        <w:tc>
          <w:tcPr>
            <w:tcW w:w="1200" w:type="dxa"/>
            <w:shd w:val="clear" w:color="auto" w:fill="auto"/>
            <w:vAlign w:val="center"/>
            <w:hideMark/>
          </w:tcPr>
          <w:p w14:paraId="26D9FA70" w14:textId="77777777" w:rsidR="00C34BAE" w:rsidRPr="00D163EB" w:rsidRDefault="00C34BAE" w:rsidP="00B705AE">
            <w:pPr>
              <w:jc w:val="center"/>
            </w:pPr>
            <w:r w:rsidRPr="00D163EB">
              <w:t>10</w:t>
            </w:r>
          </w:p>
        </w:tc>
        <w:tc>
          <w:tcPr>
            <w:tcW w:w="11411" w:type="dxa"/>
            <w:shd w:val="clear" w:color="auto" w:fill="auto"/>
            <w:vAlign w:val="center"/>
            <w:hideMark/>
          </w:tcPr>
          <w:p w14:paraId="13695E0D" w14:textId="77777777" w:rsidR="00C34BAE" w:rsidRPr="00D163EB" w:rsidRDefault="00C34BAE" w:rsidP="00B705AE">
            <w:r w:rsidRPr="00D163EB">
              <w:t>El número de licencia de la entidad suministrado en el certificado no coincide con el sumi</w:t>
            </w:r>
            <w:r w:rsidR="00C15FA0" w:rsidRPr="00D163EB">
              <w:t>ni</w:t>
            </w:r>
            <w:r w:rsidRPr="00D163EB">
              <w:t>strado en el archivo.  Por favor, revise la información que nos suministra, para cualquier pregunta comuníquese al centro de atención de la SUGESE.</w:t>
            </w:r>
          </w:p>
        </w:tc>
      </w:tr>
    </w:tbl>
    <w:p w14:paraId="47DD9EAC" w14:textId="77777777" w:rsidR="00C34BAE" w:rsidRDefault="00C34BAE" w:rsidP="00B705AE">
      <w:pPr>
        <w:jc w:val="center"/>
      </w:pPr>
      <w:r>
        <w:fldChar w:fldCharType="end"/>
      </w:r>
    </w:p>
    <w:p w14:paraId="1C1CFD69" w14:textId="77777777" w:rsidR="00B65312" w:rsidRDefault="00B65312">
      <w:r>
        <w:br w:type="page"/>
      </w:r>
    </w:p>
    <w:p w14:paraId="1F325F37" w14:textId="77777777" w:rsidR="00D163EB" w:rsidRPr="00FE5622" w:rsidRDefault="00B65312" w:rsidP="00FE5622">
      <w:pPr>
        <w:pStyle w:val="Ttulo1"/>
      </w:pPr>
      <w:bookmarkStart w:id="940" w:name="_Toc136255573"/>
      <w:r w:rsidRPr="00FE5622">
        <w:lastRenderedPageBreak/>
        <w:t>Anexo</w:t>
      </w:r>
      <w:r w:rsidR="00FE5622">
        <w:t>s</w:t>
      </w:r>
      <w:bookmarkEnd w:id="940"/>
    </w:p>
    <w:p w14:paraId="6A7B920D" w14:textId="77777777" w:rsidR="00FE5622" w:rsidRDefault="00FE5622" w:rsidP="00B705AE">
      <w:pPr>
        <w:jc w:val="center"/>
        <w:rPr>
          <w:sz w:val="28"/>
          <w:szCs w:val="28"/>
        </w:rPr>
      </w:pPr>
      <w:r>
        <w:rPr>
          <w:sz w:val="28"/>
          <w:szCs w:val="28"/>
        </w:rPr>
        <w:t>Anexo</w:t>
      </w:r>
    </w:p>
    <w:p w14:paraId="219EEB18" w14:textId="77777777" w:rsidR="00B65312" w:rsidRPr="00FE5622" w:rsidRDefault="00B65312" w:rsidP="00B705AE">
      <w:pPr>
        <w:jc w:val="center"/>
        <w:rPr>
          <w:sz w:val="28"/>
          <w:szCs w:val="28"/>
        </w:rPr>
      </w:pPr>
      <w:r w:rsidRPr="00FE5622">
        <w:rPr>
          <w:sz w:val="28"/>
          <w:szCs w:val="28"/>
        </w:rPr>
        <w:t>Modelos</w:t>
      </w:r>
      <w:r w:rsidR="00034F12" w:rsidRPr="00FE5622">
        <w:rPr>
          <w:sz w:val="28"/>
          <w:szCs w:val="28"/>
        </w:rPr>
        <w:t xml:space="preserve"> de</w:t>
      </w:r>
      <w:r w:rsidRPr="00FE5622">
        <w:rPr>
          <w:sz w:val="28"/>
          <w:szCs w:val="28"/>
        </w:rPr>
        <w:t xml:space="preserve"> Riesgos del Trabajo</w:t>
      </w:r>
    </w:p>
    <w:bookmarkStart w:id="941" w:name="_MON_1768380028"/>
    <w:bookmarkEnd w:id="941"/>
    <w:p w14:paraId="6CC0A9FA" w14:textId="5A8A1FC2" w:rsidR="00034F12" w:rsidRPr="0020066B" w:rsidRDefault="00A86A3B" w:rsidP="00300DE4">
      <w:pPr>
        <w:jc w:val="center"/>
      </w:pPr>
      <w:r>
        <w:object w:dxaOrig="1508" w:dyaOrig="983" w14:anchorId="7FF14531">
          <v:shape id="_x0000_i1026" type="#_x0000_t75" style="width:75.5pt;height:49pt" o:ole="">
            <v:imagedata r:id="rId120" o:title=""/>
          </v:shape>
          <o:OLEObject Type="Embed" ProgID="Word.Document.12" ShapeID="_x0000_i1026" DrawAspect="Icon" ObjectID="_1768654415" r:id="rId121">
            <o:FieldCodes>\s</o:FieldCodes>
          </o:OLEObject>
        </w:object>
      </w:r>
    </w:p>
    <w:sectPr w:rsidR="00034F12" w:rsidRPr="0020066B" w:rsidSect="00B962C2">
      <w:headerReference w:type="even" r:id="rId122"/>
      <w:headerReference w:type="default" r:id="rId123"/>
      <w:footerReference w:type="default" r:id="rId124"/>
      <w:headerReference w:type="first" r:id="rId125"/>
      <w:footerReference w:type="first" r:id="rId126"/>
      <w:pgSz w:w="15840" w:h="12240" w:orient="landscape" w:code="1"/>
      <w:pgMar w:top="1418" w:right="804" w:bottom="1418" w:left="1134" w:header="720" w:footer="72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A29E34A" w14:textId="77777777" w:rsidR="00372BFD" w:rsidRDefault="00372BFD">
      <w:r>
        <w:separator/>
      </w:r>
    </w:p>
  </w:endnote>
  <w:endnote w:type="continuationSeparator" w:id="0">
    <w:p w14:paraId="18E8C85C" w14:textId="77777777" w:rsidR="00372BFD" w:rsidRDefault="00372BFD">
      <w:r>
        <w:continuationSeparator/>
      </w:r>
    </w:p>
  </w:endnote>
  <w:endnote w:type="continuationNotice" w:id="1">
    <w:p w14:paraId="05A61197" w14:textId="77777777" w:rsidR="00372BFD" w:rsidRDefault="00372BF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Verdana">
    <w:panose1 w:val="020B0604030504040204"/>
    <w:charset w:val="00"/>
    <w:family w:val="swiss"/>
    <w:pitch w:val="variable"/>
    <w:sig w:usb0="A00006FF" w:usb1="4000205B" w:usb2="00000010" w:usb3="00000000" w:csb0="0000019F" w:csb1="00000000"/>
  </w:font>
  <w:font w:name="Arial Negrita">
    <w:panose1 w:val="00000000000000000000"/>
    <w:charset w:val="00"/>
    <w:family w:val="roman"/>
    <w:notTrueType/>
    <w:pitch w:val="default"/>
    <w:sig w:usb0="00000003" w:usb1="00000000" w:usb2="00000000" w:usb3="00000000" w:csb0="00000001" w:csb1="00000000"/>
  </w:font>
  <w:font w:name="Batang">
    <w:altName w:val="바탕"/>
    <w:panose1 w:val="02030600000101010101"/>
    <w:charset w:val="81"/>
    <w:family w:val="roman"/>
    <w:pitch w:val="variable"/>
    <w:sig w:usb0="B00002AF" w:usb1="69D77CFB" w:usb2="00000030" w:usb3="00000000" w:csb0="0008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Segoe UI Light">
    <w:panose1 w:val="020B0502040204020203"/>
    <w:charset w:val="00"/>
    <w:family w:val="swiss"/>
    <w:pitch w:val="variable"/>
    <w:sig w:usb0="E4002EFF" w:usb1="C000E47F" w:usb2="00000009" w:usb3="00000000" w:csb0="000001FF" w:csb1="00000000"/>
  </w:font>
  <w:font w:name="Baskerville Old Face">
    <w:panose1 w:val="02020602080505020303"/>
    <w:charset w:val="00"/>
    <w:family w:val="roman"/>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165B38" w14:textId="77777777" w:rsidR="0022347C" w:rsidRDefault="005C6EF8">
    <w:pPr>
      <w:pStyle w:val="Piedepgina"/>
    </w:pPr>
    <w:r>
      <w:rPr>
        <w:noProof/>
      </w:rPr>
      <mc:AlternateContent>
        <mc:Choice Requires="wps">
          <w:drawing>
            <wp:anchor distT="0" distB="0" distL="114300" distR="114300" simplePos="0" relativeHeight="251669504" behindDoc="0" locked="0" layoutInCell="0" allowOverlap="1" wp14:anchorId="07D2CEB7" wp14:editId="0AF096DA">
              <wp:simplePos x="0" y="0"/>
              <wp:positionH relativeFrom="page">
                <wp:align>center</wp:align>
              </wp:positionH>
              <wp:positionV relativeFrom="page">
                <wp:align>bottom</wp:align>
              </wp:positionV>
              <wp:extent cx="7772400" cy="463550"/>
              <wp:effectExtent l="0" t="0" r="0" b="12700"/>
              <wp:wrapNone/>
              <wp:docPr id="7" name="MSIPCM642a47e69d7457dc0fd79538" descr="{&quot;HashCode&quot;:1186230005,&quot;Height&quot;:9999999.0,&quot;Width&quot;:9999999.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C42C3DB" w14:textId="2418743C" w:rsidR="005C6EF8" w:rsidRPr="00C57F60" w:rsidRDefault="00C57F60" w:rsidP="00C57F60">
                          <w:pPr>
                            <w:jc w:val="center"/>
                            <w:rPr>
                              <w:rFonts w:ascii="Calibri" w:hAnsi="Calibri" w:cs="Calibri"/>
                              <w:color w:val="000000"/>
                            </w:rPr>
                          </w:pPr>
                          <w:r w:rsidRPr="00C57F60">
                            <w:rPr>
                              <w:rFonts w:ascii="Calibri" w:hAnsi="Calibri" w:cs="Calibri"/>
                              <w:color w:val="000000"/>
                            </w:rPr>
                            <w:t>Uso Interno</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7D2CEB7" id="_x0000_t202" coordsize="21600,21600" o:spt="202" path="m,l,21600r21600,l21600,xe">
              <v:stroke joinstyle="miter"/>
              <v:path gradientshapeok="t" o:connecttype="rect"/>
            </v:shapetype>
            <v:shape id="MSIPCM642a47e69d7457dc0fd79538" o:spid="_x0000_s1029" type="#_x0000_t202" alt="{&quot;HashCode&quot;:1186230005,&quot;Height&quot;:9999999.0,&quot;Width&quot;:9999999.0,&quot;Placement&quot;:&quot;Footer&quot;,&quot;Index&quot;:&quot;Primary&quot;,&quot;Section&quot;:1,&quot;Top&quot;:0.0,&quot;Left&quot;:0.0}" style="position:absolute;margin-left:0;margin-top:0;width:612pt;height:36.5pt;z-index:25166950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WNVnFAIAACYEAAAOAAAAZHJzL2Uyb0RvYy54bWysU01v2zAMvQ/YfxB0X+xk6ceMOEXWIsOA&#10;oC2QDj0rshQbkEWNUmJnv36U4iRFt9Owi0yRFD/ee57d9a1he4W+AVvy8SjnTFkJVWO3Jf/xsvx0&#10;y5kPwlbCgFUlPyjP7+YfP8w6V6gJ1GAqhYyKWF90ruR1CK7IMi9r1Qo/AqcsBTVgKwJdcZtVKDqq&#10;3ppskufXWQdYOQSpvCfvwzHI56m+1kqGJ629CsyUnGYL6cR0buKZzWei2KJwdSOHMcQ/TNGKxlLT&#10;c6kHEQTbYfNHqbaRCB50GEloM9C6kSrtQNuM83fbrGvhVNqFwPHuDJP/f2Xl437tnpGF/iv0RGAE&#10;pHO+8OSM+/Qa2/ilSRnFCcLDGTbVBybJeXNzM5nmFJIUm15/vrpKuGaX1w59+KagZdEoORItCS2x&#10;X/lAHSn1lBKbWVg2xiRqjGVdyalmnh6cI/TCWHp4mTVaod/0wwIbqA60F8KRcu/ksqHmK+HDs0Di&#10;mOYl3YYnOrQBagKDxVkN+Otv/phP0FOUs440U3L/cydQcWa+WyLly3g6jSJLFzLwrXdz8tpdew8k&#10;xzH9GU4mM+YGczI1QvtKsl7EbhQSVlLPksuAp8t9OGqYfgypFouURoJyIqzs2slYPAIZQX3pXwW6&#10;AflAnD3CSVeieEfAMfdIwWIXQDeJnQjtEc8BcRJjIm34caLa395T1uX3nv8GAAD//wMAUEsDBBQA&#10;BgAIAAAAIQC+Hwq32gAAAAUBAAAPAAAAZHJzL2Rvd25yZXYueG1sTI9LT8MwEITvSPwHa5G4UZsU&#10;lSrEqXgICU6ogUtvbrx5QLyOYrcx/54tF7isNJrZ2W+LTXKDOOIUek8arhcKBFLtbU+tho/356s1&#10;iBANWTN4Qg3fGGBTnp8VJrd+pi0eq9gKLqGQGw1djGMuZag7dCYs/IjEXuMnZyLLqZV2MjOXu0Fm&#10;Sq2kMz3xhc6M+Nhh/VUdHGP48TX7XM3qaZl21Utq3h762Gh9eZHu70BETPEvDCd83oGSmfb+QDaI&#10;QQM/En/nycuyG9Z7DbdLBbIs5H/68gcAAP//AwBQSwECLQAUAAYACAAAACEAtoM4kv4AAADhAQAA&#10;EwAAAAAAAAAAAAAAAAAAAAAAW0NvbnRlbnRfVHlwZXNdLnhtbFBLAQItABQABgAIAAAAIQA4/SH/&#10;1gAAAJQBAAALAAAAAAAAAAAAAAAAAC8BAABfcmVscy8ucmVsc1BLAQItABQABgAIAAAAIQAdWNVn&#10;FAIAACYEAAAOAAAAAAAAAAAAAAAAAC4CAABkcnMvZTJvRG9jLnhtbFBLAQItABQABgAIAAAAIQC+&#10;Hwq32gAAAAUBAAAPAAAAAAAAAAAAAAAAAG4EAABkcnMvZG93bnJldi54bWxQSwUGAAAAAAQABADz&#10;AAAAdQUAAAAA&#10;" o:allowincell="f" filled="f" stroked="f" strokeweight=".5pt">
              <v:textbox inset=",0,,0">
                <w:txbxContent>
                  <w:p w14:paraId="6C42C3DB" w14:textId="2418743C" w:rsidR="005C6EF8" w:rsidRPr="00C57F60" w:rsidRDefault="00C57F60" w:rsidP="00C57F60">
                    <w:pPr>
                      <w:jc w:val="center"/>
                      <w:rPr>
                        <w:rFonts w:ascii="Calibri" w:hAnsi="Calibri" w:cs="Calibri"/>
                        <w:color w:val="000000"/>
                      </w:rPr>
                    </w:pPr>
                    <w:r w:rsidRPr="00C57F60">
                      <w:rPr>
                        <w:rFonts w:ascii="Calibri" w:hAnsi="Calibri" w:cs="Calibri"/>
                        <w:color w:val="000000"/>
                      </w:rPr>
                      <w:t>Uso Interno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053F54" w14:textId="77777777" w:rsidR="0022347C" w:rsidRDefault="005C6EF8" w:rsidP="00173184">
    <w:pPr>
      <w:pStyle w:val="Piedepgina"/>
      <w:pBdr>
        <w:top w:val="single" w:sz="4" w:space="1" w:color="auto"/>
      </w:pBdr>
      <w:rPr>
        <w:sz w:val="16"/>
        <w:szCs w:val="16"/>
        <w:lang w:val="es-CR"/>
      </w:rPr>
    </w:pPr>
    <w:r>
      <w:rPr>
        <w:noProof/>
        <w:lang w:val="es-CR"/>
      </w:rPr>
      <mc:AlternateContent>
        <mc:Choice Requires="wps">
          <w:drawing>
            <wp:anchor distT="0" distB="0" distL="114300" distR="114300" simplePos="0" relativeHeight="251670528" behindDoc="0" locked="0" layoutInCell="0" allowOverlap="1" wp14:anchorId="1370E3F5" wp14:editId="545F462D">
              <wp:simplePos x="0" y="0"/>
              <wp:positionH relativeFrom="page">
                <wp:align>center</wp:align>
              </wp:positionH>
              <wp:positionV relativeFrom="page">
                <wp:align>bottom</wp:align>
              </wp:positionV>
              <wp:extent cx="7772400" cy="463550"/>
              <wp:effectExtent l="0" t="0" r="0" b="12700"/>
              <wp:wrapNone/>
              <wp:docPr id="19" name="MSIPCMa20f4813ade7d832ad703ce3" descr="{&quot;HashCode&quot;:1186230005,&quot;Height&quot;:9999999.0,&quot;Width&quot;:9999999.0,&quot;Placement&quot;:&quot;Foot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652CA3B" w14:textId="144A4619" w:rsidR="005C6EF8" w:rsidRPr="00C57F60" w:rsidRDefault="00C57F60" w:rsidP="00C57F60">
                          <w:pPr>
                            <w:jc w:val="center"/>
                            <w:rPr>
                              <w:rFonts w:ascii="Calibri" w:hAnsi="Calibri" w:cs="Calibri"/>
                              <w:color w:val="000000"/>
                            </w:rPr>
                          </w:pPr>
                          <w:r w:rsidRPr="00C57F60">
                            <w:rPr>
                              <w:rFonts w:ascii="Calibri" w:hAnsi="Calibri" w:cs="Calibri"/>
                              <w:color w:val="000000"/>
                            </w:rPr>
                            <w:t>Uso Interno</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1370E3F5" id="_x0000_t202" coordsize="21600,21600" o:spt="202" path="m,l,21600r21600,l21600,xe">
              <v:stroke joinstyle="miter"/>
              <v:path gradientshapeok="t" o:connecttype="rect"/>
            </v:shapetype>
            <v:shape id="MSIPCMa20f4813ade7d832ad703ce3" o:spid="_x0000_s1030" type="#_x0000_t202" alt="{&quot;HashCode&quot;:1186230005,&quot;Height&quot;:9999999.0,&quot;Width&quot;:9999999.0,&quot;Placement&quot;:&quot;Footer&quot;,&quot;Index&quot;:&quot;Primary&quot;,&quot;Section&quot;:2,&quot;Top&quot;:0.0,&quot;Left&quot;:0.0}" style="position:absolute;margin-left:0;margin-top:0;width:612pt;height:36.5pt;z-index:25167052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7FIFgIAAC0EAAAOAAAAZHJzL2Uyb0RvYy54bWysU01v2zAMvQ/YfxB0X+xkadMZcYqsRYYB&#10;QVsgHXpWZCk2IIsapcTOfv0o5RPdTsMuMkVS/HjveXrft4btFPoGbMmHg5wzZSVUjd2U/Mfr4tMd&#10;Zz4IWwkDVpV8rzy/n338MO1coUZQg6kUMipifdG5ktchuCLLvKxVK/wAnLIU1ICtCHTFTVah6Kh6&#10;a7JRnt9mHWDlEKTynryPhyCfpfpaKxmetfYqMFNymi2kE9O5jmc2m4pig8LVjTyOIf5hilY0lpqe&#10;Sz2KINgWmz9KtY1E8KDDQEKbgdaNVGkH2maYv9tmVQun0i4EjndnmPz/Kyufdiv3giz0X6EnAiMg&#10;nfOFJ2fcp9fYxi9NyihOEO7PsKk+MEnOyWQyGucUkhQb336+uUm4ZpfXDn34pqBl0Sg5Ei0JLbFb&#10;+kAdKfWUEptZWDTGJGqMZV3JqWaeHpwj9MJYeniZNVqhX/esqa72WEO1p/UQDsx7JxcNzbAUPrwI&#10;JKppbJJveKZDG6BecLQ4qwF//c0f84kBinLWkXRK7n9uBSrOzHdL3HwZjsdRa+lCBl571yev3bYP&#10;QKoc0g/iZDJjbjAnUyO0b6TueexGIWEl9Sy5DHi6PISDlOn/kGo+T2mkKyfC0q6cjMUjnhHb1/5N&#10;oDsSEIi6JzjJSxTveDjkHpiYbwPoJpEUET7geQSeNJm4O/4/UfTX95R1+ctnvwEAAP//AwBQSwME&#10;FAAGAAgAAAAhAL4fCrfaAAAABQEAAA8AAABkcnMvZG93bnJldi54bWxMj0tPwzAQhO9I/AdrkbhR&#10;mxSVKsSpeAgJTqiBS29uvHlAvI5itzH/ni0XuKw0mtnZb4tNcoM44hR6TxquFwoEUu1tT62Gj/fn&#10;qzWIEA1ZM3hCDd8YYFOenxUmt36mLR6r2AouoZAbDV2MYy5lqDt0Jiz8iMRe4ydnIsuplXYyM5e7&#10;QWZKraQzPfGFzoz42GH9VR0cY/jxNftczeppmXbVS2reHvrYaH15ke7vQERM8S8MJ3zegZKZ9v5A&#10;NohBAz8Sf+fJy7Ib1nsNt0sFsizkf/ryBwAA//8DAFBLAQItABQABgAIAAAAIQC2gziS/gAAAOEB&#10;AAATAAAAAAAAAAAAAAAAAAAAAABbQ29udGVudF9UeXBlc10ueG1sUEsBAi0AFAAGAAgAAAAhADj9&#10;If/WAAAAlAEAAAsAAAAAAAAAAAAAAAAALwEAAF9yZWxzLy5yZWxzUEsBAi0AFAAGAAgAAAAhAK6r&#10;sUgWAgAALQQAAA4AAAAAAAAAAAAAAAAALgIAAGRycy9lMm9Eb2MueG1sUEsBAi0AFAAGAAgAAAAh&#10;AL4fCrfaAAAABQEAAA8AAAAAAAAAAAAAAAAAcAQAAGRycy9kb3ducmV2LnhtbFBLBQYAAAAABAAE&#10;APMAAAB3BQAAAAA=&#10;" o:allowincell="f" filled="f" stroked="f" strokeweight=".5pt">
              <v:textbox inset=",0,,0">
                <w:txbxContent>
                  <w:p w14:paraId="4652CA3B" w14:textId="144A4619" w:rsidR="005C6EF8" w:rsidRPr="00C57F60" w:rsidRDefault="00C57F60" w:rsidP="00C57F60">
                    <w:pPr>
                      <w:jc w:val="center"/>
                      <w:rPr>
                        <w:rFonts w:ascii="Calibri" w:hAnsi="Calibri" w:cs="Calibri"/>
                        <w:color w:val="000000"/>
                      </w:rPr>
                    </w:pPr>
                    <w:r w:rsidRPr="00C57F60">
                      <w:rPr>
                        <w:rFonts w:ascii="Calibri" w:hAnsi="Calibri" w:cs="Calibri"/>
                        <w:color w:val="000000"/>
                      </w:rPr>
                      <w:t>Uso Interno</w:t>
                    </w:r>
                  </w:p>
                </w:txbxContent>
              </v:textbox>
              <w10:wrap anchorx="page" anchory="page"/>
            </v:shape>
          </w:pict>
        </mc:Fallback>
      </mc:AlternateContent>
    </w:r>
    <w:r w:rsidR="0022347C">
      <w:rPr>
        <w:lang w:val="es-CR"/>
      </w:rPr>
      <w:tab/>
    </w:r>
    <w:r w:rsidR="0022347C">
      <w:rPr>
        <w:lang w:val="es-CR"/>
      </w:rPr>
      <w:tab/>
    </w:r>
  </w:p>
  <w:p w14:paraId="71252374" w14:textId="77777777" w:rsidR="0022347C" w:rsidRDefault="0022347C" w:rsidP="00173184">
    <w:pPr>
      <w:pStyle w:val="Piedepgina"/>
      <w:tabs>
        <w:tab w:val="clear" w:pos="8838"/>
      </w:tabs>
      <w:jc w:val="right"/>
      <w:rPr>
        <w:rFonts w:ascii="Baskerville Old Face" w:hAnsi="Baskerville Old Face"/>
        <w:sz w:val="18"/>
        <w:szCs w:val="18"/>
        <w:lang w:val="es-CR"/>
      </w:rPr>
    </w:pPr>
    <w:r w:rsidRPr="00121F8C">
      <w:rPr>
        <w:rFonts w:ascii="Baskerville Old Face" w:hAnsi="Baskerville Old Face"/>
        <w:sz w:val="18"/>
        <w:szCs w:val="18"/>
        <w:lang w:val="es-CR"/>
      </w:rPr>
      <w:t>Teléfonos: 2243-5108</w:t>
    </w:r>
    <w:r>
      <w:rPr>
        <w:rFonts w:ascii="Baskerville Old Face" w:hAnsi="Baskerville Old Face"/>
        <w:sz w:val="18"/>
        <w:szCs w:val="18"/>
        <w:lang w:val="es-CR"/>
      </w:rPr>
      <w:t xml:space="preserve">, </w:t>
    </w:r>
    <w:r w:rsidRPr="00121F8C">
      <w:rPr>
        <w:rFonts w:ascii="Baskerville Old Face" w:hAnsi="Baskerville Old Face"/>
        <w:sz w:val="18"/>
        <w:szCs w:val="18"/>
        <w:lang w:val="es-CR"/>
      </w:rPr>
      <w:t>2243-5103  •  Fax: 2243-5151</w:t>
    </w:r>
  </w:p>
  <w:p w14:paraId="38CE1A2B" w14:textId="77777777" w:rsidR="0022347C" w:rsidRDefault="0022347C" w:rsidP="00173184">
    <w:pPr>
      <w:pStyle w:val="Piedepgina"/>
      <w:tabs>
        <w:tab w:val="clear" w:pos="8838"/>
      </w:tabs>
      <w:jc w:val="right"/>
      <w:rPr>
        <w:rFonts w:ascii="Baskerville Old Face" w:hAnsi="Baskerville Old Face"/>
        <w:sz w:val="18"/>
        <w:szCs w:val="18"/>
      </w:rPr>
    </w:pPr>
    <w:r w:rsidRPr="00121F8C">
      <w:rPr>
        <w:rFonts w:ascii="Baskerville Old Face" w:hAnsi="Baskerville Old Face"/>
        <w:sz w:val="18"/>
        <w:szCs w:val="18"/>
      </w:rPr>
      <w:t>Dirección:  Edificio Torre del Este, Piso 8</w:t>
    </w:r>
  </w:p>
  <w:p w14:paraId="55CEB55E" w14:textId="77777777" w:rsidR="0022347C" w:rsidRDefault="00000000" w:rsidP="00173184">
    <w:pPr>
      <w:pStyle w:val="Piedepgina"/>
      <w:tabs>
        <w:tab w:val="clear" w:pos="8838"/>
      </w:tabs>
      <w:jc w:val="right"/>
      <w:rPr>
        <w:rStyle w:val="Hipervnculo"/>
        <w:rFonts w:ascii="Baskerville Old Face" w:hAnsi="Baskerville Old Face"/>
        <w:color w:val="auto"/>
        <w:sz w:val="18"/>
        <w:szCs w:val="18"/>
      </w:rPr>
    </w:pPr>
    <w:hyperlink r:id="rId1" w:history="1">
      <w:r w:rsidR="0022347C" w:rsidRPr="00121F8C">
        <w:rPr>
          <w:rStyle w:val="Hipervnculo"/>
          <w:rFonts w:ascii="Baskerville Old Face" w:hAnsi="Baskerville Old Face"/>
          <w:color w:val="auto"/>
          <w:sz w:val="18"/>
          <w:szCs w:val="18"/>
        </w:rPr>
        <w:t>sugese@sugese.fi.cr</w:t>
      </w:r>
    </w:hyperlink>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D63253" w14:textId="77777777" w:rsidR="0022347C" w:rsidRDefault="0022347C" w:rsidP="0097330B">
    <w:pPr>
      <w:pStyle w:val="Piedepgina"/>
      <w:pBdr>
        <w:top w:val="single" w:sz="4" w:space="1" w:color="auto"/>
      </w:pBdr>
      <w:rPr>
        <w:sz w:val="16"/>
        <w:szCs w:val="16"/>
        <w:lang w:val="es-CR"/>
      </w:rPr>
    </w:pPr>
  </w:p>
  <w:p w14:paraId="7E558200" w14:textId="77777777" w:rsidR="0022347C" w:rsidRDefault="0022347C" w:rsidP="00121F8C">
    <w:pPr>
      <w:pStyle w:val="Piedepgina"/>
      <w:tabs>
        <w:tab w:val="clear" w:pos="8838"/>
      </w:tabs>
      <w:jc w:val="right"/>
      <w:rPr>
        <w:rFonts w:ascii="Baskerville Old Face" w:hAnsi="Baskerville Old Face"/>
        <w:sz w:val="18"/>
        <w:szCs w:val="18"/>
        <w:lang w:val="es-CR"/>
      </w:rPr>
    </w:pPr>
    <w:r w:rsidRPr="00121F8C">
      <w:rPr>
        <w:rFonts w:ascii="Baskerville Old Face" w:hAnsi="Baskerville Old Face"/>
        <w:sz w:val="18"/>
        <w:szCs w:val="18"/>
        <w:lang w:val="es-CR"/>
      </w:rPr>
      <w:t>Teléfonos: 2243-5108</w:t>
    </w:r>
    <w:r>
      <w:rPr>
        <w:rFonts w:ascii="Baskerville Old Face" w:hAnsi="Baskerville Old Face"/>
        <w:sz w:val="18"/>
        <w:szCs w:val="18"/>
        <w:lang w:val="es-CR"/>
      </w:rPr>
      <w:t xml:space="preserve">, </w:t>
    </w:r>
    <w:r w:rsidRPr="00121F8C">
      <w:rPr>
        <w:rFonts w:ascii="Baskerville Old Face" w:hAnsi="Baskerville Old Face"/>
        <w:sz w:val="18"/>
        <w:szCs w:val="18"/>
        <w:lang w:val="es-CR"/>
      </w:rPr>
      <w:t>2243-5103  •  Fax: 2243-5151</w:t>
    </w:r>
  </w:p>
  <w:p w14:paraId="316930C3" w14:textId="77777777" w:rsidR="0022347C" w:rsidRDefault="0022347C" w:rsidP="00121F8C">
    <w:pPr>
      <w:pStyle w:val="Piedepgina"/>
      <w:tabs>
        <w:tab w:val="clear" w:pos="8838"/>
      </w:tabs>
      <w:jc w:val="right"/>
      <w:rPr>
        <w:rFonts w:ascii="Baskerville Old Face" w:hAnsi="Baskerville Old Face"/>
        <w:sz w:val="18"/>
        <w:szCs w:val="18"/>
      </w:rPr>
    </w:pPr>
    <w:r w:rsidRPr="00121F8C">
      <w:rPr>
        <w:rFonts w:ascii="Baskerville Old Face" w:hAnsi="Baskerville Old Face"/>
        <w:sz w:val="18"/>
        <w:szCs w:val="18"/>
      </w:rPr>
      <w:t>Dirección:  Edificio Torre del Este, Piso 8</w:t>
    </w:r>
  </w:p>
  <w:p w14:paraId="2B807EEF" w14:textId="77777777" w:rsidR="0022347C" w:rsidRPr="00121F8C" w:rsidRDefault="00000000" w:rsidP="00121F8C">
    <w:pPr>
      <w:pStyle w:val="Piedepgina"/>
      <w:tabs>
        <w:tab w:val="clear" w:pos="8838"/>
      </w:tabs>
      <w:jc w:val="right"/>
      <w:rPr>
        <w:rFonts w:ascii="Baskerville Old Face" w:hAnsi="Baskerville Old Face"/>
        <w:sz w:val="18"/>
        <w:szCs w:val="18"/>
      </w:rPr>
    </w:pPr>
    <w:hyperlink r:id="rId1" w:history="1">
      <w:r w:rsidR="0022347C" w:rsidRPr="00121F8C">
        <w:rPr>
          <w:rStyle w:val="Hipervnculo"/>
          <w:rFonts w:ascii="Baskerville Old Face" w:hAnsi="Baskerville Old Face"/>
          <w:color w:val="auto"/>
          <w:sz w:val="18"/>
          <w:szCs w:val="18"/>
        </w:rPr>
        <w:t>sugese@sugese.fi.cr</w:t>
      </w:r>
    </w:hyperlink>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40EAA8F" w14:textId="77777777" w:rsidR="00372BFD" w:rsidRDefault="00372BFD">
      <w:r>
        <w:separator/>
      </w:r>
    </w:p>
  </w:footnote>
  <w:footnote w:type="continuationSeparator" w:id="0">
    <w:p w14:paraId="143A328F" w14:textId="77777777" w:rsidR="00372BFD" w:rsidRDefault="00372BFD">
      <w:r>
        <w:continuationSeparator/>
      </w:r>
    </w:p>
  </w:footnote>
  <w:footnote w:type="continuationNotice" w:id="1">
    <w:p w14:paraId="31ECB944" w14:textId="77777777" w:rsidR="00372BFD" w:rsidRDefault="00372BF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DAAF77" w14:textId="77777777" w:rsidR="0022347C" w:rsidRDefault="0022347C" w:rsidP="00A56FF4">
    <w:pPr>
      <w:pStyle w:val="Encabezado"/>
      <w:jc w:val="center"/>
    </w:pPr>
    <w:r>
      <w:rPr>
        <w:noProof/>
        <w:lang w:val="es-CR" w:eastAsia="es-CR"/>
      </w:rPr>
      <w:drawing>
        <wp:inline distT="0" distB="0" distL="0" distR="0" wp14:anchorId="2B8893C1" wp14:editId="3199199F">
          <wp:extent cx="1504950" cy="1206328"/>
          <wp:effectExtent l="19050" t="0" r="0" b="0"/>
          <wp:docPr id="2" name="7 Imagen" descr="logo sugese.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ogo sugese.jpg"/>
                  <pic:cNvPicPr/>
                </pic:nvPicPr>
                <pic:blipFill>
                  <a:blip r:embed="rId1"/>
                  <a:stretch>
                    <a:fillRect/>
                  </a:stretch>
                </pic:blipFill>
                <pic:spPr>
                  <a:xfrm>
                    <a:off x="0" y="0"/>
                    <a:ext cx="1504790" cy="1206200"/>
                  </a:xfrm>
                  <a:prstGeom prst="rect">
                    <a:avLst/>
                  </a:prstGeom>
                </pic:spPr>
              </pic:pic>
            </a:graphicData>
          </a:graphic>
        </wp:inline>
      </w:drawing>
    </w:r>
  </w:p>
  <w:p w14:paraId="3B8A1770" w14:textId="77777777" w:rsidR="0022347C" w:rsidRDefault="0022347C" w:rsidP="00A56FF4">
    <w:pPr>
      <w:pStyle w:val="Encabezado"/>
      <w:jc w:val="cent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8DEC8E" w14:textId="77777777" w:rsidR="0022347C" w:rsidRDefault="0022347C">
    <w:pPr>
      <w:pStyle w:val="Encabezado"/>
      <w:framePr w:wrap="around" w:vAnchor="text" w:hAnchor="margin" w:y="1"/>
      <w:rPr>
        <w:rStyle w:val="Nmerodepgina"/>
      </w:rPr>
    </w:pPr>
    <w:r>
      <w:rPr>
        <w:rStyle w:val="Nmerodepgina"/>
      </w:rPr>
      <w:fldChar w:fldCharType="begin"/>
    </w:r>
    <w:r>
      <w:rPr>
        <w:rStyle w:val="Nmerodepgina"/>
      </w:rPr>
      <w:instrText xml:space="preserve">PAGE  </w:instrText>
    </w:r>
    <w:r>
      <w:rPr>
        <w:rStyle w:val="Nmerodepgina"/>
      </w:rPr>
      <w:fldChar w:fldCharType="end"/>
    </w:r>
  </w:p>
  <w:p w14:paraId="40B8D855" w14:textId="77777777" w:rsidR="0022347C" w:rsidRDefault="0022347C">
    <w:pPr>
      <w:pStyle w:val="Encabezado"/>
      <w:ind w:firstLine="360"/>
    </w:pPr>
  </w:p>
  <w:p w14:paraId="0E4FF911" w14:textId="77777777" w:rsidR="0022347C" w:rsidRDefault="0022347C"/>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aconcuadrcula"/>
      <w:tblW w:w="0" w:type="auto"/>
      <w:tblInd w:w="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086"/>
      <w:gridCol w:w="7378"/>
    </w:tblGrid>
    <w:tr w:rsidR="0022347C" w14:paraId="70C50BA6" w14:textId="77777777" w:rsidTr="00B36CA7">
      <w:trPr>
        <w:trHeight w:val="720"/>
      </w:trPr>
      <w:tc>
        <w:tcPr>
          <w:tcW w:w="1086" w:type="dxa"/>
        </w:tcPr>
        <w:p w14:paraId="435868F1" w14:textId="77777777" w:rsidR="0022347C" w:rsidRDefault="0022347C" w:rsidP="00B36CA7">
          <w:pPr>
            <w:pStyle w:val="Encabezado"/>
            <w:jc w:val="center"/>
            <w:rPr>
              <w:rFonts w:cs="Arial"/>
            </w:rPr>
          </w:pPr>
          <w:r>
            <w:rPr>
              <w:noProof/>
              <w:lang w:val="es-CR" w:eastAsia="es-CR"/>
            </w:rPr>
            <w:drawing>
              <wp:inline distT="0" distB="0" distL="0" distR="0" wp14:anchorId="5978BFAD" wp14:editId="085E44AA">
                <wp:extent cx="552450" cy="442829"/>
                <wp:effectExtent l="0" t="0" r="0" b="0"/>
                <wp:docPr id="21" name="7 Imagen" descr="logo sugese.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ogo sugese.jpg"/>
                        <pic:cNvPicPr/>
                      </pic:nvPicPr>
                      <pic:blipFill>
                        <a:blip r:embed="rId1"/>
                        <a:stretch>
                          <a:fillRect/>
                        </a:stretch>
                      </pic:blipFill>
                      <pic:spPr>
                        <a:xfrm>
                          <a:off x="0" y="0"/>
                          <a:ext cx="552391" cy="442782"/>
                        </a:xfrm>
                        <a:prstGeom prst="rect">
                          <a:avLst/>
                        </a:prstGeom>
                      </pic:spPr>
                    </pic:pic>
                  </a:graphicData>
                </a:graphic>
              </wp:inline>
            </w:drawing>
          </w:r>
        </w:p>
      </w:tc>
      <w:tc>
        <w:tcPr>
          <w:tcW w:w="8440" w:type="dxa"/>
        </w:tcPr>
        <w:p w14:paraId="31BEBA98" w14:textId="77777777" w:rsidR="0022347C" w:rsidRDefault="0022347C" w:rsidP="00B36CA7">
          <w:pPr>
            <w:pStyle w:val="Encabezado"/>
            <w:jc w:val="center"/>
            <w:rPr>
              <w:rFonts w:cs="Arial"/>
            </w:rPr>
          </w:pPr>
        </w:p>
        <w:p w14:paraId="7D093946" w14:textId="77777777" w:rsidR="0022347C" w:rsidRPr="00AF616A" w:rsidRDefault="0022347C" w:rsidP="00B36CA7">
          <w:pPr>
            <w:pStyle w:val="Encabezado"/>
            <w:jc w:val="center"/>
            <w:rPr>
              <w:rFonts w:cs="Arial"/>
              <w:sz w:val="10"/>
            </w:rPr>
          </w:pPr>
        </w:p>
        <w:p w14:paraId="65E72D63" w14:textId="77777777" w:rsidR="0022347C" w:rsidRDefault="0022347C" w:rsidP="00F444C1">
          <w:pPr>
            <w:pStyle w:val="Encabezado"/>
            <w:jc w:val="center"/>
            <w:rPr>
              <w:rFonts w:cs="Arial"/>
            </w:rPr>
          </w:pPr>
          <w:r w:rsidRPr="00A56FF4">
            <w:rPr>
              <w:rFonts w:cs="Arial"/>
            </w:rPr>
            <w:t xml:space="preserve">Estándar electrónico – </w:t>
          </w:r>
          <w:r>
            <w:rPr>
              <w:rFonts w:cs="Arial"/>
            </w:rPr>
            <w:t>Sistema</w:t>
          </w:r>
          <w:r w:rsidRPr="00A56FF4">
            <w:rPr>
              <w:rFonts w:cs="Arial"/>
            </w:rPr>
            <w:t xml:space="preserve"> de Supervisión de Seguros – Aseguradoras</w:t>
          </w:r>
        </w:p>
      </w:tc>
    </w:tr>
  </w:tbl>
  <w:p w14:paraId="525CD398" w14:textId="77777777" w:rsidR="0022347C" w:rsidRPr="00AF616A" w:rsidRDefault="0022347C" w:rsidP="002756DE">
    <w:pPr>
      <w:pStyle w:val="Encabezado"/>
      <w:jc w:val="center"/>
      <w:rPr>
        <w:i/>
        <w:sz w:val="28"/>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5CC054" w14:textId="77777777" w:rsidR="0022347C" w:rsidRDefault="0022347C" w:rsidP="005C7A57">
    <w:pPr>
      <w:pStyle w:val="Encabezado"/>
      <w:jc w:val="center"/>
    </w:pPr>
    <w:r>
      <w:rPr>
        <w:noProof/>
        <w:lang w:val="es-CR" w:eastAsia="es-CR"/>
      </w:rPr>
      <w:drawing>
        <wp:inline distT="0" distB="0" distL="0" distR="0" wp14:anchorId="237CE80E" wp14:editId="09DF20B4">
          <wp:extent cx="1504950" cy="1206328"/>
          <wp:effectExtent l="19050" t="0" r="0" b="0"/>
          <wp:docPr id="22" name="7 Imagen" descr="logo sugese.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ogo sugese.jpg"/>
                  <pic:cNvPicPr/>
                </pic:nvPicPr>
                <pic:blipFill>
                  <a:blip r:embed="rId1"/>
                  <a:stretch>
                    <a:fillRect/>
                  </a:stretch>
                </pic:blipFill>
                <pic:spPr>
                  <a:xfrm>
                    <a:off x="0" y="0"/>
                    <a:ext cx="1504790" cy="1206200"/>
                  </a:xfrm>
                  <a:prstGeom prst="rect">
                    <a:avLst/>
                  </a:prstGeom>
                </pic:spPr>
              </pic:pic>
            </a:graphicData>
          </a:graphic>
        </wp:inline>
      </w:drawing>
    </w:r>
    <w:r>
      <w:object w:dxaOrig="8408" w:dyaOrig="7775" w14:anchorId="4FF65508">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7" type="#_x0000_t75" style="width:424.5pt;height:388.5pt" o:ole="">
          <v:imagedata r:id="rId2" o:title=""/>
        </v:shape>
        <o:OLEObject Type="Embed" ProgID="Visio.Drawing.11" ShapeID="_x0000_i1027" DrawAspect="Content" ObjectID="_1768654416" r:id="rId3"/>
      </w:object>
    </w:r>
    <w:r w:rsidRPr="006E44B8">
      <w:rPr>
        <w:noProof/>
        <w:lang w:val="es-CR" w:eastAsia="es-CR"/>
      </w:rPr>
      <w:drawing>
        <wp:inline distT="0" distB="0" distL="0" distR="0" wp14:anchorId="38290439" wp14:editId="1893E343">
          <wp:extent cx="5342890" cy="4939665"/>
          <wp:effectExtent l="0" t="0" r="0" b="0"/>
          <wp:docPr id="23" name="Imagen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4"/>
                  <a:srcRect/>
                  <a:stretch>
                    <a:fillRect/>
                  </a:stretch>
                </pic:blipFill>
                <pic:spPr bwMode="auto">
                  <a:xfrm>
                    <a:off x="0" y="0"/>
                    <a:ext cx="5342890" cy="4939665"/>
                  </a:xfrm>
                  <a:prstGeom prst="rect">
                    <a:avLst/>
                  </a:prstGeom>
                  <a:noFill/>
                  <a:ln w="9525">
                    <a:noFill/>
                    <a:miter lim="800000"/>
                    <a:headEnd/>
                    <a:tailEnd/>
                  </a:ln>
                </pic:spPr>
              </pic:pic>
            </a:graphicData>
          </a:graphic>
        </wp:inline>
      </w:drawing>
    </w:r>
    <w:r>
      <w:object w:dxaOrig="9930" w:dyaOrig="9183" w14:anchorId="7C825209">
        <v:shape id="_x0000_i1028" type="#_x0000_t75" style="width:425pt;height:389.5pt" o:ole="">
          <v:imagedata r:id="rId2" o:title=""/>
        </v:shape>
        <o:OLEObject Type="Embed" ProgID="Visio.Drawing.11" ShapeID="_x0000_i1028" DrawAspect="Content" ObjectID="_1768654417" r:id="rId5"/>
      </w:object>
    </w:r>
    <w:r>
      <w:object w:dxaOrig="9930" w:dyaOrig="9183" w14:anchorId="2E921529">
        <v:shape id="_x0000_i1029" type="#_x0000_t75" style="width:425pt;height:389.5pt">
          <v:imagedata r:id="rId2" o:title=""/>
        </v:shape>
        <o:OLEObject Type="Embed" ProgID="Visio.Drawing.11" ShapeID="_x0000_i1029" DrawAspect="Content" ObjectID="_1768654418" r:id="rId6"/>
      </w:object>
    </w:r>
    <w:r>
      <w:t xml:space="preserve"> </w:t>
    </w:r>
    <w:r w:rsidRPr="006E44B8">
      <w:rPr>
        <w:noProof/>
        <w:lang w:val="es-CR" w:eastAsia="es-CR"/>
      </w:rPr>
      <w:drawing>
        <wp:inline distT="0" distB="0" distL="0" distR="0" wp14:anchorId="3542A355" wp14:editId="5880BAC3">
          <wp:extent cx="5342890" cy="4939665"/>
          <wp:effectExtent l="0" t="0" r="0" b="0"/>
          <wp:docPr id="24" name="Imagen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7"/>
                  <a:srcRect/>
                  <a:stretch>
                    <a:fillRect/>
                  </a:stretch>
                </pic:blipFill>
                <pic:spPr bwMode="auto">
                  <a:xfrm>
                    <a:off x="0" y="0"/>
                    <a:ext cx="5342890" cy="4939665"/>
                  </a:xfrm>
                  <a:prstGeom prst="rect">
                    <a:avLst/>
                  </a:prstGeom>
                  <a:noFill/>
                  <a:ln w="9525">
                    <a:noFill/>
                    <a:miter lim="800000"/>
                    <a:headEnd/>
                    <a:tailEnd/>
                  </a:ln>
                </pic:spPr>
              </pic:pic>
            </a:graphicData>
          </a:graphic>
        </wp:inline>
      </w:drawing>
    </w:r>
    <w:r>
      <w:object w:dxaOrig="9930" w:dyaOrig="9183" w14:anchorId="5D899E3C">
        <v:shape id="_x0000_i1030" type="#_x0000_t75" style="width:425pt;height:389.5pt">
          <v:imagedata r:id="rId2" o:title=""/>
        </v:shape>
        <o:OLEObject Type="Embed" ProgID="Visio.Drawing.11" ShapeID="_x0000_i1030" DrawAspect="Content" ObjectID="_1768654419" r:id="rId8"/>
      </w:object>
    </w:r>
    <w:r>
      <w:object w:dxaOrig="9930" w:dyaOrig="9183" w14:anchorId="03884402">
        <v:shape id="_x0000_i1031" type="#_x0000_t75" style="width:425pt;height:389.5pt">
          <v:imagedata r:id="rId9" o:title=""/>
        </v:shape>
        <o:OLEObject Type="Embed" ProgID="Visio.Drawing.11" ShapeID="_x0000_i1031" DrawAspect="Content" ObjectID="_1768654420" r:id="rId10"/>
      </w:object>
    </w:r>
    <w:r>
      <w:tab/>
    </w:r>
    <w:r>
      <w:object w:dxaOrig="9930" w:dyaOrig="9183" w14:anchorId="1DA5BCE5">
        <v:shape id="_x0000_i1032" type="#_x0000_t75" style="width:425pt;height:389.5pt">
          <v:imagedata r:id="rId11" o:title=""/>
        </v:shape>
        <o:OLEObject Type="Embed" ProgID="Visio.Drawing.11" ShapeID="_x0000_i1032" DrawAspect="Content" ObjectID="_1768654421" r:id="rId12"/>
      </w:object>
    </w:r>
    <w:r>
      <w:tab/>
    </w:r>
    <w:r w:rsidRPr="00836219">
      <w:rPr>
        <w:noProof/>
        <w:lang w:val="es-CR" w:eastAsia="es-CR"/>
      </w:rPr>
      <w:drawing>
        <wp:inline distT="0" distB="0" distL="0" distR="0" wp14:anchorId="7A4C718F" wp14:editId="61AD6904">
          <wp:extent cx="5011420" cy="4831715"/>
          <wp:effectExtent l="0" t="0" r="0" b="0"/>
          <wp:docPr id="25"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3"/>
                  <a:srcRect/>
                  <a:stretch>
                    <a:fillRect/>
                  </a:stretch>
                </pic:blipFill>
                <pic:spPr bwMode="auto">
                  <a:xfrm>
                    <a:off x="0" y="0"/>
                    <a:ext cx="5011420" cy="4831715"/>
                  </a:xfrm>
                  <a:prstGeom prst="rect">
                    <a:avLst/>
                  </a:prstGeom>
                  <a:noFill/>
                  <a:ln w="9525">
                    <a:noFill/>
                    <a:miter lim="800000"/>
                    <a:headEnd/>
                    <a:tailEnd/>
                  </a:ln>
                </pic:spPr>
              </pic:pic>
            </a:graphicData>
          </a:graphic>
        </wp:inline>
      </w:drawing>
    </w:r>
    <w:r>
      <w:tab/>
    </w:r>
    <w:r w:rsidRPr="00836219">
      <w:rPr>
        <w:noProof/>
        <w:lang w:val="es-CR" w:eastAsia="es-CR"/>
      </w:rPr>
      <w:drawing>
        <wp:inline distT="0" distB="0" distL="0" distR="0" wp14:anchorId="54A2B836" wp14:editId="0181CFD4">
          <wp:extent cx="5011420" cy="4831715"/>
          <wp:effectExtent l="0" t="0" r="0" b="0"/>
          <wp:docPr id="26"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rcRect/>
                  <a:stretch>
                    <a:fillRect/>
                  </a:stretch>
                </pic:blipFill>
                <pic:spPr bwMode="auto">
                  <a:xfrm>
                    <a:off x="0" y="0"/>
                    <a:ext cx="5011420" cy="4831715"/>
                  </a:xfrm>
                  <a:prstGeom prst="rect">
                    <a:avLst/>
                  </a:prstGeom>
                  <a:noFill/>
                  <a:ln w="9525">
                    <a:noFill/>
                    <a:miter lim="800000"/>
                    <a:headEnd/>
                    <a:tailEnd/>
                  </a:ln>
                </pic:spPr>
              </pic:pic>
            </a:graphicData>
          </a:graphic>
        </wp:inline>
      </w:drawing>
    </w:r>
    <w:r>
      <w:tab/>
    </w:r>
    <w:r w:rsidRPr="00836219">
      <w:rPr>
        <w:noProof/>
        <w:lang w:val="es-CR" w:eastAsia="es-CR"/>
      </w:rPr>
      <w:drawing>
        <wp:inline distT="0" distB="0" distL="0" distR="0" wp14:anchorId="6C0EB42E" wp14:editId="0B234373">
          <wp:extent cx="5011420" cy="4831715"/>
          <wp:effectExtent l="0" t="0" r="0" b="0"/>
          <wp:docPr id="27"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5"/>
                  <a:srcRect/>
                  <a:stretch>
                    <a:fillRect/>
                  </a:stretch>
                </pic:blipFill>
                <pic:spPr bwMode="auto">
                  <a:xfrm>
                    <a:off x="0" y="0"/>
                    <a:ext cx="5011420" cy="4831715"/>
                  </a:xfrm>
                  <a:prstGeom prst="rect">
                    <a:avLst/>
                  </a:prstGeom>
                  <a:noFill/>
                  <a:ln w="9525">
                    <a:noFill/>
                    <a:miter lim="800000"/>
                    <a:headEnd/>
                    <a:tailEnd/>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36413D"/>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 w15:restartNumberingAfterBreak="0">
    <w:nsid w:val="005D29FB"/>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 w15:restartNumberingAfterBreak="0">
    <w:nsid w:val="00880BF6"/>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 w15:restartNumberingAfterBreak="0">
    <w:nsid w:val="00A911CC"/>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 w15:restartNumberingAfterBreak="0">
    <w:nsid w:val="00C5253D"/>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 w15:restartNumberingAfterBreak="0">
    <w:nsid w:val="00E176B9"/>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 w15:restartNumberingAfterBreak="0">
    <w:nsid w:val="01153195"/>
    <w:multiLevelType w:val="hybridMultilevel"/>
    <w:tmpl w:val="C1E4FB8C"/>
    <w:lvl w:ilvl="0" w:tplc="ECC61522">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7" w15:restartNumberingAfterBreak="0">
    <w:nsid w:val="01554A7B"/>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8" w15:restartNumberingAfterBreak="0">
    <w:nsid w:val="01611EBB"/>
    <w:multiLevelType w:val="hybridMultilevel"/>
    <w:tmpl w:val="9F5AA952"/>
    <w:lvl w:ilvl="0" w:tplc="F72E3BAC">
      <w:start w:val="1"/>
      <w:numFmt w:val="decimal"/>
      <w:lvlText w:val="6.3.%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01901C5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0" w15:restartNumberingAfterBreak="0">
    <w:nsid w:val="01A3727B"/>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1" w15:restartNumberingAfterBreak="0">
    <w:nsid w:val="01B80CD8"/>
    <w:multiLevelType w:val="hybridMultilevel"/>
    <w:tmpl w:val="E43A3270"/>
    <w:lvl w:ilvl="0" w:tplc="2A7887C4">
      <w:start w:val="2"/>
      <w:numFmt w:val="decimal"/>
      <w:lvlText w:val="7.%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2" w15:restartNumberingAfterBreak="0">
    <w:nsid w:val="01BA6C3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3" w15:restartNumberingAfterBreak="0">
    <w:nsid w:val="01D62636"/>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4" w15:restartNumberingAfterBreak="0">
    <w:nsid w:val="02A050E8"/>
    <w:multiLevelType w:val="hybridMultilevel"/>
    <w:tmpl w:val="7DE8B502"/>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5" w15:restartNumberingAfterBreak="0">
    <w:nsid w:val="030B72FD"/>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6" w15:restartNumberingAfterBreak="0">
    <w:nsid w:val="03241EB5"/>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7" w15:restartNumberingAfterBreak="0">
    <w:nsid w:val="035167D7"/>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8" w15:restartNumberingAfterBreak="0">
    <w:nsid w:val="038B2C6F"/>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9" w15:restartNumberingAfterBreak="0">
    <w:nsid w:val="03CB2235"/>
    <w:multiLevelType w:val="hybridMultilevel"/>
    <w:tmpl w:val="F9888658"/>
    <w:lvl w:ilvl="0" w:tplc="140A0019">
      <w:start w:val="1"/>
      <w:numFmt w:val="lowerLetter"/>
      <w:lvlText w:val="%1."/>
      <w:lvlJc w:val="left"/>
      <w:pPr>
        <w:ind w:left="777" w:hanging="360"/>
      </w:pPr>
    </w:lvl>
    <w:lvl w:ilvl="1" w:tplc="140A0019" w:tentative="1">
      <w:start w:val="1"/>
      <w:numFmt w:val="lowerLetter"/>
      <w:lvlText w:val="%2."/>
      <w:lvlJc w:val="left"/>
      <w:pPr>
        <w:ind w:left="1497" w:hanging="360"/>
      </w:pPr>
    </w:lvl>
    <w:lvl w:ilvl="2" w:tplc="140A001B" w:tentative="1">
      <w:start w:val="1"/>
      <w:numFmt w:val="lowerRoman"/>
      <w:lvlText w:val="%3."/>
      <w:lvlJc w:val="right"/>
      <w:pPr>
        <w:ind w:left="2217" w:hanging="180"/>
      </w:pPr>
    </w:lvl>
    <w:lvl w:ilvl="3" w:tplc="140A000F" w:tentative="1">
      <w:start w:val="1"/>
      <w:numFmt w:val="decimal"/>
      <w:lvlText w:val="%4."/>
      <w:lvlJc w:val="left"/>
      <w:pPr>
        <w:ind w:left="2937" w:hanging="360"/>
      </w:pPr>
    </w:lvl>
    <w:lvl w:ilvl="4" w:tplc="140A0019" w:tentative="1">
      <w:start w:val="1"/>
      <w:numFmt w:val="lowerLetter"/>
      <w:lvlText w:val="%5."/>
      <w:lvlJc w:val="left"/>
      <w:pPr>
        <w:ind w:left="3657" w:hanging="360"/>
      </w:pPr>
    </w:lvl>
    <w:lvl w:ilvl="5" w:tplc="140A001B" w:tentative="1">
      <w:start w:val="1"/>
      <w:numFmt w:val="lowerRoman"/>
      <w:lvlText w:val="%6."/>
      <w:lvlJc w:val="right"/>
      <w:pPr>
        <w:ind w:left="4377" w:hanging="180"/>
      </w:pPr>
    </w:lvl>
    <w:lvl w:ilvl="6" w:tplc="140A000F" w:tentative="1">
      <w:start w:val="1"/>
      <w:numFmt w:val="decimal"/>
      <w:lvlText w:val="%7."/>
      <w:lvlJc w:val="left"/>
      <w:pPr>
        <w:ind w:left="5097" w:hanging="360"/>
      </w:pPr>
    </w:lvl>
    <w:lvl w:ilvl="7" w:tplc="140A0019" w:tentative="1">
      <w:start w:val="1"/>
      <w:numFmt w:val="lowerLetter"/>
      <w:lvlText w:val="%8."/>
      <w:lvlJc w:val="left"/>
      <w:pPr>
        <w:ind w:left="5817" w:hanging="360"/>
      </w:pPr>
    </w:lvl>
    <w:lvl w:ilvl="8" w:tplc="140A001B" w:tentative="1">
      <w:start w:val="1"/>
      <w:numFmt w:val="lowerRoman"/>
      <w:lvlText w:val="%9."/>
      <w:lvlJc w:val="right"/>
      <w:pPr>
        <w:ind w:left="6537" w:hanging="180"/>
      </w:pPr>
    </w:lvl>
  </w:abstractNum>
  <w:abstractNum w:abstractNumId="20" w15:restartNumberingAfterBreak="0">
    <w:nsid w:val="043F1C4D"/>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1" w15:restartNumberingAfterBreak="0">
    <w:nsid w:val="04415A8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2" w15:restartNumberingAfterBreak="0">
    <w:nsid w:val="04C5298F"/>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3" w15:restartNumberingAfterBreak="0">
    <w:nsid w:val="04C93C91"/>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4" w15:restartNumberingAfterBreak="0">
    <w:nsid w:val="050C47BE"/>
    <w:multiLevelType w:val="hybridMultilevel"/>
    <w:tmpl w:val="17AC6110"/>
    <w:lvl w:ilvl="0" w:tplc="18ACFBF8">
      <w:start w:val="1"/>
      <w:numFmt w:val="decimal"/>
      <w:lvlText w:val="6.5.%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05A8245D"/>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6" w15:restartNumberingAfterBreak="0">
    <w:nsid w:val="05BB18D1"/>
    <w:multiLevelType w:val="hybridMultilevel"/>
    <w:tmpl w:val="F9888658"/>
    <w:lvl w:ilvl="0" w:tplc="140A0019">
      <w:start w:val="1"/>
      <w:numFmt w:val="lowerLetter"/>
      <w:lvlText w:val="%1."/>
      <w:lvlJc w:val="left"/>
      <w:pPr>
        <w:ind w:left="777" w:hanging="360"/>
      </w:pPr>
    </w:lvl>
    <w:lvl w:ilvl="1" w:tplc="140A0019" w:tentative="1">
      <w:start w:val="1"/>
      <w:numFmt w:val="lowerLetter"/>
      <w:lvlText w:val="%2."/>
      <w:lvlJc w:val="left"/>
      <w:pPr>
        <w:ind w:left="1497" w:hanging="360"/>
      </w:pPr>
    </w:lvl>
    <w:lvl w:ilvl="2" w:tplc="140A001B" w:tentative="1">
      <w:start w:val="1"/>
      <w:numFmt w:val="lowerRoman"/>
      <w:lvlText w:val="%3."/>
      <w:lvlJc w:val="right"/>
      <w:pPr>
        <w:ind w:left="2217" w:hanging="180"/>
      </w:pPr>
    </w:lvl>
    <w:lvl w:ilvl="3" w:tplc="140A000F" w:tentative="1">
      <w:start w:val="1"/>
      <w:numFmt w:val="decimal"/>
      <w:lvlText w:val="%4."/>
      <w:lvlJc w:val="left"/>
      <w:pPr>
        <w:ind w:left="2937" w:hanging="360"/>
      </w:pPr>
    </w:lvl>
    <w:lvl w:ilvl="4" w:tplc="140A0019" w:tentative="1">
      <w:start w:val="1"/>
      <w:numFmt w:val="lowerLetter"/>
      <w:lvlText w:val="%5."/>
      <w:lvlJc w:val="left"/>
      <w:pPr>
        <w:ind w:left="3657" w:hanging="360"/>
      </w:pPr>
    </w:lvl>
    <w:lvl w:ilvl="5" w:tplc="140A001B" w:tentative="1">
      <w:start w:val="1"/>
      <w:numFmt w:val="lowerRoman"/>
      <w:lvlText w:val="%6."/>
      <w:lvlJc w:val="right"/>
      <w:pPr>
        <w:ind w:left="4377" w:hanging="180"/>
      </w:pPr>
    </w:lvl>
    <w:lvl w:ilvl="6" w:tplc="140A000F" w:tentative="1">
      <w:start w:val="1"/>
      <w:numFmt w:val="decimal"/>
      <w:lvlText w:val="%7."/>
      <w:lvlJc w:val="left"/>
      <w:pPr>
        <w:ind w:left="5097" w:hanging="360"/>
      </w:pPr>
    </w:lvl>
    <w:lvl w:ilvl="7" w:tplc="140A0019" w:tentative="1">
      <w:start w:val="1"/>
      <w:numFmt w:val="lowerLetter"/>
      <w:lvlText w:val="%8."/>
      <w:lvlJc w:val="left"/>
      <w:pPr>
        <w:ind w:left="5817" w:hanging="360"/>
      </w:pPr>
    </w:lvl>
    <w:lvl w:ilvl="8" w:tplc="140A001B" w:tentative="1">
      <w:start w:val="1"/>
      <w:numFmt w:val="lowerRoman"/>
      <w:lvlText w:val="%9."/>
      <w:lvlJc w:val="right"/>
      <w:pPr>
        <w:ind w:left="6537" w:hanging="180"/>
      </w:pPr>
    </w:lvl>
  </w:abstractNum>
  <w:abstractNum w:abstractNumId="27" w15:restartNumberingAfterBreak="0">
    <w:nsid w:val="05FC3CD1"/>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8" w15:restartNumberingAfterBreak="0">
    <w:nsid w:val="0609464F"/>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9" w15:restartNumberingAfterBreak="0">
    <w:nsid w:val="061459A2"/>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0" w15:restartNumberingAfterBreak="0">
    <w:nsid w:val="068007DD"/>
    <w:multiLevelType w:val="hybridMultilevel"/>
    <w:tmpl w:val="11BEF5B8"/>
    <w:lvl w:ilvl="0" w:tplc="DE88B116">
      <w:start w:val="1"/>
      <w:numFmt w:val="lowerLetter"/>
      <w:lvlText w:val="%1."/>
      <w:lvlJc w:val="left"/>
      <w:pPr>
        <w:ind w:left="1440" w:hanging="360"/>
      </w:pPr>
      <w:rPr>
        <w:rFonts w:hint="default"/>
      </w:rPr>
    </w:lvl>
    <w:lvl w:ilvl="1" w:tplc="140A0019" w:tentative="1">
      <w:start w:val="1"/>
      <w:numFmt w:val="lowerLetter"/>
      <w:lvlText w:val="%2."/>
      <w:lvlJc w:val="left"/>
      <w:pPr>
        <w:ind w:left="2160" w:hanging="360"/>
      </w:pPr>
    </w:lvl>
    <w:lvl w:ilvl="2" w:tplc="140A001B" w:tentative="1">
      <w:start w:val="1"/>
      <w:numFmt w:val="lowerRoman"/>
      <w:lvlText w:val="%3."/>
      <w:lvlJc w:val="right"/>
      <w:pPr>
        <w:ind w:left="2880" w:hanging="180"/>
      </w:pPr>
    </w:lvl>
    <w:lvl w:ilvl="3" w:tplc="140A000F" w:tentative="1">
      <w:start w:val="1"/>
      <w:numFmt w:val="decimal"/>
      <w:lvlText w:val="%4."/>
      <w:lvlJc w:val="left"/>
      <w:pPr>
        <w:ind w:left="3600" w:hanging="360"/>
      </w:pPr>
    </w:lvl>
    <w:lvl w:ilvl="4" w:tplc="140A0019" w:tentative="1">
      <w:start w:val="1"/>
      <w:numFmt w:val="lowerLetter"/>
      <w:lvlText w:val="%5."/>
      <w:lvlJc w:val="left"/>
      <w:pPr>
        <w:ind w:left="4320" w:hanging="360"/>
      </w:pPr>
    </w:lvl>
    <w:lvl w:ilvl="5" w:tplc="140A001B" w:tentative="1">
      <w:start w:val="1"/>
      <w:numFmt w:val="lowerRoman"/>
      <w:lvlText w:val="%6."/>
      <w:lvlJc w:val="right"/>
      <w:pPr>
        <w:ind w:left="5040" w:hanging="180"/>
      </w:pPr>
    </w:lvl>
    <w:lvl w:ilvl="6" w:tplc="140A000F" w:tentative="1">
      <w:start w:val="1"/>
      <w:numFmt w:val="decimal"/>
      <w:lvlText w:val="%7."/>
      <w:lvlJc w:val="left"/>
      <w:pPr>
        <w:ind w:left="5760" w:hanging="360"/>
      </w:pPr>
    </w:lvl>
    <w:lvl w:ilvl="7" w:tplc="140A0019" w:tentative="1">
      <w:start w:val="1"/>
      <w:numFmt w:val="lowerLetter"/>
      <w:lvlText w:val="%8."/>
      <w:lvlJc w:val="left"/>
      <w:pPr>
        <w:ind w:left="6480" w:hanging="360"/>
      </w:pPr>
    </w:lvl>
    <w:lvl w:ilvl="8" w:tplc="140A001B" w:tentative="1">
      <w:start w:val="1"/>
      <w:numFmt w:val="lowerRoman"/>
      <w:lvlText w:val="%9."/>
      <w:lvlJc w:val="right"/>
      <w:pPr>
        <w:ind w:left="7200" w:hanging="180"/>
      </w:pPr>
    </w:lvl>
  </w:abstractNum>
  <w:abstractNum w:abstractNumId="31" w15:restartNumberingAfterBreak="0">
    <w:nsid w:val="06953955"/>
    <w:multiLevelType w:val="hybridMultilevel"/>
    <w:tmpl w:val="510484B0"/>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2" w15:restartNumberingAfterBreak="0">
    <w:nsid w:val="069D5614"/>
    <w:multiLevelType w:val="hybridMultilevel"/>
    <w:tmpl w:val="F2B0C8EC"/>
    <w:lvl w:ilvl="0" w:tplc="140A0019">
      <w:start w:val="1"/>
      <w:numFmt w:val="lowerLetter"/>
      <w:lvlText w:val="%1."/>
      <w:lvlJc w:val="lef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33" w15:restartNumberingAfterBreak="0">
    <w:nsid w:val="06B15507"/>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4" w15:restartNumberingAfterBreak="0">
    <w:nsid w:val="06CB374A"/>
    <w:multiLevelType w:val="hybridMultilevel"/>
    <w:tmpl w:val="ACE667CA"/>
    <w:lvl w:ilvl="0" w:tplc="140A0001">
      <w:start w:val="1"/>
      <w:numFmt w:val="bullet"/>
      <w:lvlText w:val=""/>
      <w:lvlJc w:val="left"/>
      <w:pPr>
        <w:ind w:left="1068" w:hanging="360"/>
      </w:pPr>
      <w:rPr>
        <w:rFonts w:ascii="Symbol" w:hAnsi="Symbol" w:hint="default"/>
      </w:rPr>
    </w:lvl>
    <w:lvl w:ilvl="1" w:tplc="140A0003" w:tentative="1">
      <w:start w:val="1"/>
      <w:numFmt w:val="bullet"/>
      <w:lvlText w:val="o"/>
      <w:lvlJc w:val="left"/>
      <w:pPr>
        <w:ind w:left="1788" w:hanging="360"/>
      </w:pPr>
      <w:rPr>
        <w:rFonts w:ascii="Courier New" w:hAnsi="Courier New" w:cs="Courier New" w:hint="default"/>
      </w:rPr>
    </w:lvl>
    <w:lvl w:ilvl="2" w:tplc="140A0005" w:tentative="1">
      <w:start w:val="1"/>
      <w:numFmt w:val="bullet"/>
      <w:lvlText w:val=""/>
      <w:lvlJc w:val="left"/>
      <w:pPr>
        <w:ind w:left="2508" w:hanging="360"/>
      </w:pPr>
      <w:rPr>
        <w:rFonts w:ascii="Wingdings" w:hAnsi="Wingdings" w:hint="default"/>
      </w:rPr>
    </w:lvl>
    <w:lvl w:ilvl="3" w:tplc="140A0001" w:tentative="1">
      <w:start w:val="1"/>
      <w:numFmt w:val="bullet"/>
      <w:lvlText w:val=""/>
      <w:lvlJc w:val="left"/>
      <w:pPr>
        <w:ind w:left="3228" w:hanging="360"/>
      </w:pPr>
      <w:rPr>
        <w:rFonts w:ascii="Symbol" w:hAnsi="Symbol" w:hint="default"/>
      </w:rPr>
    </w:lvl>
    <w:lvl w:ilvl="4" w:tplc="140A0003" w:tentative="1">
      <w:start w:val="1"/>
      <w:numFmt w:val="bullet"/>
      <w:lvlText w:val="o"/>
      <w:lvlJc w:val="left"/>
      <w:pPr>
        <w:ind w:left="3948" w:hanging="360"/>
      </w:pPr>
      <w:rPr>
        <w:rFonts w:ascii="Courier New" w:hAnsi="Courier New" w:cs="Courier New" w:hint="default"/>
      </w:rPr>
    </w:lvl>
    <w:lvl w:ilvl="5" w:tplc="140A0005" w:tentative="1">
      <w:start w:val="1"/>
      <w:numFmt w:val="bullet"/>
      <w:lvlText w:val=""/>
      <w:lvlJc w:val="left"/>
      <w:pPr>
        <w:ind w:left="4668" w:hanging="360"/>
      </w:pPr>
      <w:rPr>
        <w:rFonts w:ascii="Wingdings" w:hAnsi="Wingdings" w:hint="default"/>
      </w:rPr>
    </w:lvl>
    <w:lvl w:ilvl="6" w:tplc="140A0001" w:tentative="1">
      <w:start w:val="1"/>
      <w:numFmt w:val="bullet"/>
      <w:lvlText w:val=""/>
      <w:lvlJc w:val="left"/>
      <w:pPr>
        <w:ind w:left="5388" w:hanging="360"/>
      </w:pPr>
      <w:rPr>
        <w:rFonts w:ascii="Symbol" w:hAnsi="Symbol" w:hint="default"/>
      </w:rPr>
    </w:lvl>
    <w:lvl w:ilvl="7" w:tplc="140A0003" w:tentative="1">
      <w:start w:val="1"/>
      <w:numFmt w:val="bullet"/>
      <w:lvlText w:val="o"/>
      <w:lvlJc w:val="left"/>
      <w:pPr>
        <w:ind w:left="6108" w:hanging="360"/>
      </w:pPr>
      <w:rPr>
        <w:rFonts w:ascii="Courier New" w:hAnsi="Courier New" w:cs="Courier New" w:hint="default"/>
      </w:rPr>
    </w:lvl>
    <w:lvl w:ilvl="8" w:tplc="140A0005" w:tentative="1">
      <w:start w:val="1"/>
      <w:numFmt w:val="bullet"/>
      <w:lvlText w:val=""/>
      <w:lvlJc w:val="left"/>
      <w:pPr>
        <w:ind w:left="6828" w:hanging="360"/>
      </w:pPr>
      <w:rPr>
        <w:rFonts w:ascii="Wingdings" w:hAnsi="Wingdings" w:hint="default"/>
      </w:rPr>
    </w:lvl>
  </w:abstractNum>
  <w:abstractNum w:abstractNumId="35" w15:restartNumberingAfterBreak="0">
    <w:nsid w:val="0702128C"/>
    <w:multiLevelType w:val="hybridMultilevel"/>
    <w:tmpl w:val="E43C7AC0"/>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36" w15:restartNumberingAfterBreak="0">
    <w:nsid w:val="070C17E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7" w15:restartNumberingAfterBreak="0">
    <w:nsid w:val="070F0C5D"/>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8" w15:restartNumberingAfterBreak="0">
    <w:nsid w:val="073A706A"/>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9" w15:restartNumberingAfterBreak="0">
    <w:nsid w:val="074517D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0" w15:restartNumberingAfterBreak="0">
    <w:nsid w:val="074F019E"/>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1" w15:restartNumberingAfterBreak="0">
    <w:nsid w:val="0775559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2" w15:restartNumberingAfterBreak="0">
    <w:nsid w:val="07AB6C18"/>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3" w15:restartNumberingAfterBreak="0">
    <w:nsid w:val="07C259C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4" w15:restartNumberingAfterBreak="0">
    <w:nsid w:val="07FF6744"/>
    <w:multiLevelType w:val="hybridMultilevel"/>
    <w:tmpl w:val="B37294EC"/>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5" w15:restartNumberingAfterBreak="0">
    <w:nsid w:val="083B7993"/>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6" w15:restartNumberingAfterBreak="0">
    <w:nsid w:val="083E5209"/>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7" w15:restartNumberingAfterBreak="0">
    <w:nsid w:val="083E7545"/>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8" w15:restartNumberingAfterBreak="0">
    <w:nsid w:val="086E204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9" w15:restartNumberingAfterBreak="0">
    <w:nsid w:val="089312AC"/>
    <w:multiLevelType w:val="hybridMultilevel"/>
    <w:tmpl w:val="ECB21BFA"/>
    <w:lvl w:ilvl="0" w:tplc="140A0019">
      <w:start w:val="1"/>
      <w:numFmt w:val="lowerLetter"/>
      <w:lvlText w:val="%1."/>
      <w:lvlJc w:val="lef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50" w15:restartNumberingAfterBreak="0">
    <w:nsid w:val="089E33D9"/>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1" w15:restartNumberingAfterBreak="0">
    <w:nsid w:val="09163D84"/>
    <w:multiLevelType w:val="hybridMultilevel"/>
    <w:tmpl w:val="719CFA88"/>
    <w:lvl w:ilvl="0" w:tplc="04090019">
      <w:start w:val="1"/>
      <w:numFmt w:val="lowerLetter"/>
      <w:lvlText w:val="%1."/>
      <w:lvlJc w:val="left"/>
      <w:pPr>
        <w:ind w:left="777" w:hanging="360"/>
      </w:pPr>
    </w:lvl>
    <w:lvl w:ilvl="1" w:tplc="04090019" w:tentative="1">
      <w:start w:val="1"/>
      <w:numFmt w:val="lowerLetter"/>
      <w:lvlText w:val="%2."/>
      <w:lvlJc w:val="left"/>
      <w:pPr>
        <w:ind w:left="1497" w:hanging="360"/>
      </w:pPr>
    </w:lvl>
    <w:lvl w:ilvl="2" w:tplc="0409001B" w:tentative="1">
      <w:start w:val="1"/>
      <w:numFmt w:val="lowerRoman"/>
      <w:lvlText w:val="%3."/>
      <w:lvlJc w:val="right"/>
      <w:pPr>
        <w:ind w:left="2217" w:hanging="180"/>
      </w:pPr>
    </w:lvl>
    <w:lvl w:ilvl="3" w:tplc="0409000F" w:tentative="1">
      <w:start w:val="1"/>
      <w:numFmt w:val="decimal"/>
      <w:lvlText w:val="%4."/>
      <w:lvlJc w:val="left"/>
      <w:pPr>
        <w:ind w:left="2937" w:hanging="360"/>
      </w:pPr>
    </w:lvl>
    <w:lvl w:ilvl="4" w:tplc="04090019" w:tentative="1">
      <w:start w:val="1"/>
      <w:numFmt w:val="lowerLetter"/>
      <w:lvlText w:val="%5."/>
      <w:lvlJc w:val="left"/>
      <w:pPr>
        <w:ind w:left="3657" w:hanging="360"/>
      </w:pPr>
    </w:lvl>
    <w:lvl w:ilvl="5" w:tplc="0409001B" w:tentative="1">
      <w:start w:val="1"/>
      <w:numFmt w:val="lowerRoman"/>
      <w:lvlText w:val="%6."/>
      <w:lvlJc w:val="right"/>
      <w:pPr>
        <w:ind w:left="4377" w:hanging="180"/>
      </w:pPr>
    </w:lvl>
    <w:lvl w:ilvl="6" w:tplc="0409000F" w:tentative="1">
      <w:start w:val="1"/>
      <w:numFmt w:val="decimal"/>
      <w:lvlText w:val="%7."/>
      <w:lvlJc w:val="left"/>
      <w:pPr>
        <w:ind w:left="5097" w:hanging="360"/>
      </w:pPr>
    </w:lvl>
    <w:lvl w:ilvl="7" w:tplc="04090019" w:tentative="1">
      <w:start w:val="1"/>
      <w:numFmt w:val="lowerLetter"/>
      <w:lvlText w:val="%8."/>
      <w:lvlJc w:val="left"/>
      <w:pPr>
        <w:ind w:left="5817" w:hanging="360"/>
      </w:pPr>
    </w:lvl>
    <w:lvl w:ilvl="8" w:tplc="0409001B" w:tentative="1">
      <w:start w:val="1"/>
      <w:numFmt w:val="lowerRoman"/>
      <w:lvlText w:val="%9."/>
      <w:lvlJc w:val="right"/>
      <w:pPr>
        <w:ind w:left="6537" w:hanging="180"/>
      </w:pPr>
    </w:lvl>
  </w:abstractNum>
  <w:abstractNum w:abstractNumId="52" w15:restartNumberingAfterBreak="0">
    <w:nsid w:val="09595293"/>
    <w:multiLevelType w:val="hybridMultilevel"/>
    <w:tmpl w:val="91C47688"/>
    <w:lvl w:ilvl="0" w:tplc="E7787546">
      <w:start w:val="1"/>
      <w:numFmt w:val="lowerLetter"/>
      <w:lvlText w:val="%1."/>
      <w:lvlJc w:val="left"/>
      <w:pPr>
        <w:ind w:left="720" w:hanging="360"/>
      </w:pPr>
      <w:rPr>
        <w:rFonts w:hint="default"/>
        <w:u w:val="single"/>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3" w15:restartNumberingAfterBreak="0">
    <w:nsid w:val="098D0506"/>
    <w:multiLevelType w:val="hybridMultilevel"/>
    <w:tmpl w:val="016CDCFE"/>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4" w15:restartNumberingAfterBreak="0">
    <w:nsid w:val="09A64B52"/>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5" w15:restartNumberingAfterBreak="0">
    <w:nsid w:val="09C32AE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6" w15:restartNumberingAfterBreak="0">
    <w:nsid w:val="09D60EA5"/>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7" w15:restartNumberingAfterBreak="0">
    <w:nsid w:val="0A0B76C8"/>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8" w15:restartNumberingAfterBreak="0">
    <w:nsid w:val="0A1B6990"/>
    <w:multiLevelType w:val="hybridMultilevel"/>
    <w:tmpl w:val="016CDCFE"/>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9" w15:restartNumberingAfterBreak="0">
    <w:nsid w:val="0A726FE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0" w15:restartNumberingAfterBreak="0">
    <w:nsid w:val="0ABC74E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1" w15:restartNumberingAfterBreak="0">
    <w:nsid w:val="0AC14502"/>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2" w15:restartNumberingAfterBreak="0">
    <w:nsid w:val="0B376B72"/>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3" w15:restartNumberingAfterBreak="0">
    <w:nsid w:val="0B3F307D"/>
    <w:multiLevelType w:val="hybridMultilevel"/>
    <w:tmpl w:val="2542E086"/>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4" w15:restartNumberingAfterBreak="0">
    <w:nsid w:val="0B486F06"/>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5" w15:restartNumberingAfterBreak="0">
    <w:nsid w:val="0B5D1502"/>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6" w15:restartNumberingAfterBreak="0">
    <w:nsid w:val="0BE923DE"/>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7" w15:restartNumberingAfterBreak="0">
    <w:nsid w:val="0C2B0519"/>
    <w:multiLevelType w:val="hybridMultilevel"/>
    <w:tmpl w:val="0F1E550A"/>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8" w15:restartNumberingAfterBreak="0">
    <w:nsid w:val="0C2D394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9" w15:restartNumberingAfterBreak="0">
    <w:nsid w:val="0C50074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70" w15:restartNumberingAfterBreak="0">
    <w:nsid w:val="0CB53B22"/>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71" w15:restartNumberingAfterBreak="0">
    <w:nsid w:val="0CCF147B"/>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72" w15:restartNumberingAfterBreak="0">
    <w:nsid w:val="0CE9729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73" w15:restartNumberingAfterBreak="0">
    <w:nsid w:val="0D1B03A8"/>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74" w15:restartNumberingAfterBreak="0">
    <w:nsid w:val="0D355D8C"/>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75" w15:restartNumberingAfterBreak="0">
    <w:nsid w:val="0D760E2D"/>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76" w15:restartNumberingAfterBreak="0">
    <w:nsid w:val="0DB214C8"/>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77" w15:restartNumberingAfterBreak="0">
    <w:nsid w:val="0DDC66C9"/>
    <w:multiLevelType w:val="hybridMultilevel"/>
    <w:tmpl w:val="80EAFA3C"/>
    <w:lvl w:ilvl="0" w:tplc="8F484854">
      <w:start w:val="1"/>
      <w:numFmt w:val="lowerLetter"/>
      <w:lvlText w:val="%1."/>
      <w:lvlJc w:val="left"/>
      <w:pPr>
        <w:ind w:left="720" w:hanging="360"/>
      </w:pPr>
      <w:rPr>
        <w:rFonts w:hint="default"/>
        <w:b w:val="0"/>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78" w15:restartNumberingAfterBreak="0">
    <w:nsid w:val="0DF51316"/>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79" w15:restartNumberingAfterBreak="0">
    <w:nsid w:val="0E255CEB"/>
    <w:multiLevelType w:val="hybridMultilevel"/>
    <w:tmpl w:val="719CFA88"/>
    <w:lvl w:ilvl="0" w:tplc="04090019">
      <w:start w:val="1"/>
      <w:numFmt w:val="lowerLetter"/>
      <w:lvlText w:val="%1."/>
      <w:lvlJc w:val="left"/>
      <w:pPr>
        <w:ind w:left="777" w:hanging="360"/>
      </w:pPr>
    </w:lvl>
    <w:lvl w:ilvl="1" w:tplc="04090019" w:tentative="1">
      <w:start w:val="1"/>
      <w:numFmt w:val="lowerLetter"/>
      <w:lvlText w:val="%2."/>
      <w:lvlJc w:val="left"/>
      <w:pPr>
        <w:ind w:left="1497" w:hanging="360"/>
      </w:pPr>
    </w:lvl>
    <w:lvl w:ilvl="2" w:tplc="0409001B" w:tentative="1">
      <w:start w:val="1"/>
      <w:numFmt w:val="lowerRoman"/>
      <w:lvlText w:val="%3."/>
      <w:lvlJc w:val="right"/>
      <w:pPr>
        <w:ind w:left="2217" w:hanging="180"/>
      </w:pPr>
    </w:lvl>
    <w:lvl w:ilvl="3" w:tplc="0409000F" w:tentative="1">
      <w:start w:val="1"/>
      <w:numFmt w:val="decimal"/>
      <w:lvlText w:val="%4."/>
      <w:lvlJc w:val="left"/>
      <w:pPr>
        <w:ind w:left="2937" w:hanging="360"/>
      </w:pPr>
    </w:lvl>
    <w:lvl w:ilvl="4" w:tplc="04090019" w:tentative="1">
      <w:start w:val="1"/>
      <w:numFmt w:val="lowerLetter"/>
      <w:lvlText w:val="%5."/>
      <w:lvlJc w:val="left"/>
      <w:pPr>
        <w:ind w:left="3657" w:hanging="360"/>
      </w:pPr>
    </w:lvl>
    <w:lvl w:ilvl="5" w:tplc="0409001B" w:tentative="1">
      <w:start w:val="1"/>
      <w:numFmt w:val="lowerRoman"/>
      <w:lvlText w:val="%6."/>
      <w:lvlJc w:val="right"/>
      <w:pPr>
        <w:ind w:left="4377" w:hanging="180"/>
      </w:pPr>
    </w:lvl>
    <w:lvl w:ilvl="6" w:tplc="0409000F" w:tentative="1">
      <w:start w:val="1"/>
      <w:numFmt w:val="decimal"/>
      <w:lvlText w:val="%7."/>
      <w:lvlJc w:val="left"/>
      <w:pPr>
        <w:ind w:left="5097" w:hanging="360"/>
      </w:pPr>
    </w:lvl>
    <w:lvl w:ilvl="7" w:tplc="04090019" w:tentative="1">
      <w:start w:val="1"/>
      <w:numFmt w:val="lowerLetter"/>
      <w:lvlText w:val="%8."/>
      <w:lvlJc w:val="left"/>
      <w:pPr>
        <w:ind w:left="5817" w:hanging="360"/>
      </w:pPr>
    </w:lvl>
    <w:lvl w:ilvl="8" w:tplc="0409001B" w:tentative="1">
      <w:start w:val="1"/>
      <w:numFmt w:val="lowerRoman"/>
      <w:lvlText w:val="%9."/>
      <w:lvlJc w:val="right"/>
      <w:pPr>
        <w:ind w:left="6537" w:hanging="180"/>
      </w:pPr>
    </w:lvl>
  </w:abstractNum>
  <w:abstractNum w:abstractNumId="80" w15:restartNumberingAfterBreak="0">
    <w:nsid w:val="0E4E7585"/>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81" w15:restartNumberingAfterBreak="0">
    <w:nsid w:val="0E724E57"/>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82" w15:restartNumberingAfterBreak="0">
    <w:nsid w:val="0E895AE6"/>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83" w15:restartNumberingAfterBreak="0">
    <w:nsid w:val="0E8B256B"/>
    <w:multiLevelType w:val="hybridMultilevel"/>
    <w:tmpl w:val="6304E8F6"/>
    <w:lvl w:ilvl="0" w:tplc="140A0019">
      <w:start w:val="1"/>
      <w:numFmt w:val="lowerLetter"/>
      <w:lvlText w:val="%1."/>
      <w:lvlJc w:val="lef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84" w15:restartNumberingAfterBreak="0">
    <w:nsid w:val="0EBE380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85" w15:restartNumberingAfterBreak="0">
    <w:nsid w:val="0ED65313"/>
    <w:multiLevelType w:val="hybridMultilevel"/>
    <w:tmpl w:val="A3A2FC84"/>
    <w:lvl w:ilvl="0" w:tplc="47E46B1A">
      <w:start w:val="1"/>
      <w:numFmt w:val="decimal"/>
      <w:pStyle w:val="Ttulo2"/>
      <w:lvlText w:val="8.%1"/>
      <w:lvlJc w:val="left"/>
      <w:pPr>
        <w:ind w:left="1496"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6" w15:restartNumberingAfterBreak="0">
    <w:nsid w:val="0F1E18FC"/>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87" w15:restartNumberingAfterBreak="0">
    <w:nsid w:val="0F2523AC"/>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88" w15:restartNumberingAfterBreak="0">
    <w:nsid w:val="0F555C7F"/>
    <w:multiLevelType w:val="multilevel"/>
    <w:tmpl w:val="14544EB0"/>
    <w:lvl w:ilvl="0">
      <w:start w:val="6"/>
      <w:numFmt w:val="decimal"/>
      <w:lvlText w:val="%1"/>
      <w:lvlJc w:val="left"/>
      <w:pPr>
        <w:ind w:left="360" w:hanging="360"/>
      </w:pPr>
      <w:rPr>
        <w:rFonts w:hint="default"/>
      </w:rPr>
    </w:lvl>
    <w:lvl w:ilvl="1">
      <w:start w:val="2"/>
      <w:numFmt w:val="decimal"/>
      <w:lvlText w:val="%1.%2"/>
      <w:lvlJc w:val="left"/>
      <w:pPr>
        <w:ind w:left="928" w:hanging="360"/>
      </w:pPr>
      <w:rPr>
        <w:rFonts w:hint="default"/>
      </w:rPr>
    </w:lvl>
    <w:lvl w:ilvl="2">
      <w:start w:val="1"/>
      <w:numFmt w:val="decimal"/>
      <w:lvlText w:val="%1.%2.%3"/>
      <w:lvlJc w:val="left"/>
      <w:pPr>
        <w:ind w:left="2705" w:hanging="720"/>
      </w:pPr>
      <w:rPr>
        <w:rFonts w:hint="default"/>
      </w:rPr>
    </w:lvl>
    <w:lvl w:ilvl="3">
      <w:start w:val="1"/>
      <w:numFmt w:val="decimal"/>
      <w:lvlText w:val="%1.%2.%3.%4"/>
      <w:lvlJc w:val="left"/>
      <w:pPr>
        <w:ind w:left="2424" w:hanging="720"/>
      </w:pPr>
      <w:rPr>
        <w:rFonts w:hint="default"/>
      </w:rPr>
    </w:lvl>
    <w:lvl w:ilvl="4">
      <w:start w:val="1"/>
      <w:numFmt w:val="decimal"/>
      <w:lvlText w:val="%1.%2.%3.%4.%5"/>
      <w:lvlJc w:val="left"/>
      <w:pPr>
        <w:ind w:left="3352" w:hanging="1080"/>
      </w:pPr>
      <w:rPr>
        <w:rFonts w:hint="default"/>
      </w:rPr>
    </w:lvl>
    <w:lvl w:ilvl="5">
      <w:start w:val="1"/>
      <w:numFmt w:val="decimal"/>
      <w:lvlText w:val="%1.%2.%3.%4.%5.%6"/>
      <w:lvlJc w:val="left"/>
      <w:pPr>
        <w:ind w:left="3920" w:hanging="1080"/>
      </w:pPr>
      <w:rPr>
        <w:rFonts w:hint="default"/>
      </w:rPr>
    </w:lvl>
    <w:lvl w:ilvl="6">
      <w:start w:val="1"/>
      <w:numFmt w:val="decimal"/>
      <w:lvlText w:val="%1.%2.%3.%4.%5.%6.%7"/>
      <w:lvlJc w:val="left"/>
      <w:pPr>
        <w:ind w:left="4848" w:hanging="1440"/>
      </w:pPr>
      <w:rPr>
        <w:rFonts w:hint="default"/>
      </w:rPr>
    </w:lvl>
    <w:lvl w:ilvl="7">
      <w:start w:val="1"/>
      <w:numFmt w:val="decimal"/>
      <w:lvlText w:val="%1.%2.%3.%4.%5.%6.%7.%8"/>
      <w:lvlJc w:val="left"/>
      <w:pPr>
        <w:ind w:left="5416" w:hanging="1440"/>
      </w:pPr>
      <w:rPr>
        <w:rFonts w:hint="default"/>
      </w:rPr>
    </w:lvl>
    <w:lvl w:ilvl="8">
      <w:start w:val="1"/>
      <w:numFmt w:val="decimal"/>
      <w:lvlText w:val="%1.%2.%3.%4.%5.%6.%7.%8.%9"/>
      <w:lvlJc w:val="left"/>
      <w:pPr>
        <w:ind w:left="6344" w:hanging="1800"/>
      </w:pPr>
      <w:rPr>
        <w:rFonts w:hint="default"/>
      </w:rPr>
    </w:lvl>
  </w:abstractNum>
  <w:abstractNum w:abstractNumId="89" w15:restartNumberingAfterBreak="0">
    <w:nsid w:val="0F6A05EF"/>
    <w:multiLevelType w:val="hybridMultilevel"/>
    <w:tmpl w:val="B988253E"/>
    <w:lvl w:ilvl="0" w:tplc="E6E80B6A">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90" w15:restartNumberingAfterBreak="0">
    <w:nsid w:val="0F83410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91" w15:restartNumberingAfterBreak="0">
    <w:nsid w:val="0FA72A6E"/>
    <w:multiLevelType w:val="hybridMultilevel"/>
    <w:tmpl w:val="91C47688"/>
    <w:lvl w:ilvl="0" w:tplc="E7787546">
      <w:start w:val="1"/>
      <w:numFmt w:val="lowerLetter"/>
      <w:lvlText w:val="%1."/>
      <w:lvlJc w:val="left"/>
      <w:pPr>
        <w:ind w:left="720" w:hanging="360"/>
      </w:pPr>
      <w:rPr>
        <w:rFonts w:hint="default"/>
        <w:u w:val="single"/>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92" w15:restartNumberingAfterBreak="0">
    <w:nsid w:val="109606B1"/>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93" w15:restartNumberingAfterBreak="0">
    <w:nsid w:val="10FB16F4"/>
    <w:multiLevelType w:val="hybridMultilevel"/>
    <w:tmpl w:val="6AD01654"/>
    <w:lvl w:ilvl="0" w:tplc="F4DAD252">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94" w15:restartNumberingAfterBreak="0">
    <w:nsid w:val="11326B2D"/>
    <w:multiLevelType w:val="hybridMultilevel"/>
    <w:tmpl w:val="719CFA88"/>
    <w:lvl w:ilvl="0" w:tplc="04090019">
      <w:start w:val="1"/>
      <w:numFmt w:val="lowerLetter"/>
      <w:lvlText w:val="%1."/>
      <w:lvlJc w:val="left"/>
      <w:pPr>
        <w:ind w:left="777" w:hanging="360"/>
      </w:pPr>
    </w:lvl>
    <w:lvl w:ilvl="1" w:tplc="04090019" w:tentative="1">
      <w:start w:val="1"/>
      <w:numFmt w:val="lowerLetter"/>
      <w:lvlText w:val="%2."/>
      <w:lvlJc w:val="left"/>
      <w:pPr>
        <w:ind w:left="1497" w:hanging="360"/>
      </w:pPr>
    </w:lvl>
    <w:lvl w:ilvl="2" w:tplc="0409001B" w:tentative="1">
      <w:start w:val="1"/>
      <w:numFmt w:val="lowerRoman"/>
      <w:lvlText w:val="%3."/>
      <w:lvlJc w:val="right"/>
      <w:pPr>
        <w:ind w:left="2217" w:hanging="180"/>
      </w:pPr>
    </w:lvl>
    <w:lvl w:ilvl="3" w:tplc="0409000F" w:tentative="1">
      <w:start w:val="1"/>
      <w:numFmt w:val="decimal"/>
      <w:lvlText w:val="%4."/>
      <w:lvlJc w:val="left"/>
      <w:pPr>
        <w:ind w:left="2937" w:hanging="360"/>
      </w:pPr>
    </w:lvl>
    <w:lvl w:ilvl="4" w:tplc="04090019" w:tentative="1">
      <w:start w:val="1"/>
      <w:numFmt w:val="lowerLetter"/>
      <w:lvlText w:val="%5."/>
      <w:lvlJc w:val="left"/>
      <w:pPr>
        <w:ind w:left="3657" w:hanging="360"/>
      </w:pPr>
    </w:lvl>
    <w:lvl w:ilvl="5" w:tplc="0409001B" w:tentative="1">
      <w:start w:val="1"/>
      <w:numFmt w:val="lowerRoman"/>
      <w:lvlText w:val="%6."/>
      <w:lvlJc w:val="right"/>
      <w:pPr>
        <w:ind w:left="4377" w:hanging="180"/>
      </w:pPr>
    </w:lvl>
    <w:lvl w:ilvl="6" w:tplc="0409000F" w:tentative="1">
      <w:start w:val="1"/>
      <w:numFmt w:val="decimal"/>
      <w:lvlText w:val="%7."/>
      <w:lvlJc w:val="left"/>
      <w:pPr>
        <w:ind w:left="5097" w:hanging="360"/>
      </w:pPr>
    </w:lvl>
    <w:lvl w:ilvl="7" w:tplc="04090019" w:tentative="1">
      <w:start w:val="1"/>
      <w:numFmt w:val="lowerLetter"/>
      <w:lvlText w:val="%8."/>
      <w:lvlJc w:val="left"/>
      <w:pPr>
        <w:ind w:left="5817" w:hanging="360"/>
      </w:pPr>
    </w:lvl>
    <w:lvl w:ilvl="8" w:tplc="0409001B" w:tentative="1">
      <w:start w:val="1"/>
      <w:numFmt w:val="lowerRoman"/>
      <w:lvlText w:val="%9."/>
      <w:lvlJc w:val="right"/>
      <w:pPr>
        <w:ind w:left="6537" w:hanging="180"/>
      </w:pPr>
    </w:lvl>
  </w:abstractNum>
  <w:abstractNum w:abstractNumId="95" w15:restartNumberingAfterBreak="0">
    <w:nsid w:val="11337AE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96" w15:restartNumberingAfterBreak="0">
    <w:nsid w:val="11731BA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97" w15:restartNumberingAfterBreak="0">
    <w:nsid w:val="11830A24"/>
    <w:multiLevelType w:val="hybridMultilevel"/>
    <w:tmpl w:val="629C6290"/>
    <w:lvl w:ilvl="0" w:tplc="2DCAEC20">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98" w15:restartNumberingAfterBreak="0">
    <w:nsid w:val="12091F4C"/>
    <w:multiLevelType w:val="hybridMultilevel"/>
    <w:tmpl w:val="E20C731A"/>
    <w:lvl w:ilvl="0" w:tplc="140A0019">
      <w:start w:val="1"/>
      <w:numFmt w:val="lowerLetter"/>
      <w:lvlText w:val="%1."/>
      <w:lvlJc w:val="lef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99" w15:restartNumberingAfterBreak="0">
    <w:nsid w:val="12173E8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00" w15:restartNumberingAfterBreak="0">
    <w:nsid w:val="1218507C"/>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01" w15:restartNumberingAfterBreak="0">
    <w:nsid w:val="12253852"/>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02" w15:restartNumberingAfterBreak="0">
    <w:nsid w:val="122835BD"/>
    <w:multiLevelType w:val="hybridMultilevel"/>
    <w:tmpl w:val="A0E87AAE"/>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03" w15:restartNumberingAfterBreak="0">
    <w:nsid w:val="12462E7B"/>
    <w:multiLevelType w:val="hybridMultilevel"/>
    <w:tmpl w:val="0C0C65D8"/>
    <w:lvl w:ilvl="0" w:tplc="140A0019">
      <w:start w:val="1"/>
      <w:numFmt w:val="lowerLetter"/>
      <w:lvlText w:val="%1."/>
      <w:lvlJc w:val="left"/>
      <w:pPr>
        <w:ind w:left="1068" w:hanging="360"/>
      </w:pPr>
      <w:rPr>
        <w:rFonts w:hint="default"/>
      </w:rPr>
    </w:lvl>
    <w:lvl w:ilvl="1" w:tplc="140A0019" w:tentative="1">
      <w:start w:val="1"/>
      <w:numFmt w:val="lowerLetter"/>
      <w:lvlText w:val="%2."/>
      <w:lvlJc w:val="left"/>
      <w:pPr>
        <w:ind w:left="1788" w:hanging="360"/>
      </w:pPr>
    </w:lvl>
    <w:lvl w:ilvl="2" w:tplc="140A001B" w:tentative="1">
      <w:start w:val="1"/>
      <w:numFmt w:val="lowerRoman"/>
      <w:lvlText w:val="%3."/>
      <w:lvlJc w:val="right"/>
      <w:pPr>
        <w:ind w:left="2508" w:hanging="180"/>
      </w:pPr>
    </w:lvl>
    <w:lvl w:ilvl="3" w:tplc="140A000F" w:tentative="1">
      <w:start w:val="1"/>
      <w:numFmt w:val="decimal"/>
      <w:lvlText w:val="%4."/>
      <w:lvlJc w:val="left"/>
      <w:pPr>
        <w:ind w:left="3228" w:hanging="360"/>
      </w:pPr>
    </w:lvl>
    <w:lvl w:ilvl="4" w:tplc="140A0019" w:tentative="1">
      <w:start w:val="1"/>
      <w:numFmt w:val="lowerLetter"/>
      <w:lvlText w:val="%5."/>
      <w:lvlJc w:val="left"/>
      <w:pPr>
        <w:ind w:left="3948" w:hanging="360"/>
      </w:pPr>
    </w:lvl>
    <w:lvl w:ilvl="5" w:tplc="140A001B" w:tentative="1">
      <w:start w:val="1"/>
      <w:numFmt w:val="lowerRoman"/>
      <w:lvlText w:val="%6."/>
      <w:lvlJc w:val="right"/>
      <w:pPr>
        <w:ind w:left="4668" w:hanging="180"/>
      </w:pPr>
    </w:lvl>
    <w:lvl w:ilvl="6" w:tplc="140A000F" w:tentative="1">
      <w:start w:val="1"/>
      <w:numFmt w:val="decimal"/>
      <w:lvlText w:val="%7."/>
      <w:lvlJc w:val="left"/>
      <w:pPr>
        <w:ind w:left="5388" w:hanging="360"/>
      </w:pPr>
    </w:lvl>
    <w:lvl w:ilvl="7" w:tplc="140A0019" w:tentative="1">
      <w:start w:val="1"/>
      <w:numFmt w:val="lowerLetter"/>
      <w:lvlText w:val="%8."/>
      <w:lvlJc w:val="left"/>
      <w:pPr>
        <w:ind w:left="6108" w:hanging="360"/>
      </w:pPr>
    </w:lvl>
    <w:lvl w:ilvl="8" w:tplc="140A001B" w:tentative="1">
      <w:start w:val="1"/>
      <w:numFmt w:val="lowerRoman"/>
      <w:lvlText w:val="%9."/>
      <w:lvlJc w:val="right"/>
      <w:pPr>
        <w:ind w:left="6828" w:hanging="180"/>
      </w:pPr>
    </w:lvl>
  </w:abstractNum>
  <w:abstractNum w:abstractNumId="104" w15:restartNumberingAfterBreak="0">
    <w:nsid w:val="12493E4F"/>
    <w:multiLevelType w:val="hybridMultilevel"/>
    <w:tmpl w:val="80EAFA3C"/>
    <w:lvl w:ilvl="0" w:tplc="8F484854">
      <w:start w:val="1"/>
      <w:numFmt w:val="lowerLetter"/>
      <w:lvlText w:val="%1."/>
      <w:lvlJc w:val="left"/>
      <w:pPr>
        <w:ind w:left="720" w:hanging="360"/>
      </w:pPr>
      <w:rPr>
        <w:rFonts w:hint="default"/>
        <w:b w:val="0"/>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05" w15:restartNumberingAfterBreak="0">
    <w:nsid w:val="12A45F8C"/>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06" w15:restartNumberingAfterBreak="0">
    <w:nsid w:val="12AB4E46"/>
    <w:multiLevelType w:val="hybridMultilevel"/>
    <w:tmpl w:val="81FE955C"/>
    <w:lvl w:ilvl="0" w:tplc="885E1E20">
      <w:start w:val="1"/>
      <w:numFmt w:val="lowerLetter"/>
      <w:lvlText w:val="%1."/>
      <w:lvlJc w:val="left"/>
      <w:pPr>
        <w:ind w:left="720" w:hanging="360"/>
      </w:pPr>
      <w:rPr>
        <w:rFonts w:hint="default"/>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07" w15:restartNumberingAfterBreak="0">
    <w:nsid w:val="12E5005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08" w15:restartNumberingAfterBreak="0">
    <w:nsid w:val="132C2950"/>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09" w15:restartNumberingAfterBreak="0">
    <w:nsid w:val="13666E5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10" w15:restartNumberingAfterBreak="0">
    <w:nsid w:val="1389321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11" w15:restartNumberingAfterBreak="0">
    <w:nsid w:val="13B24A45"/>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12" w15:restartNumberingAfterBreak="0">
    <w:nsid w:val="13B662D6"/>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13" w15:restartNumberingAfterBreak="0">
    <w:nsid w:val="13C7766C"/>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14" w15:restartNumberingAfterBreak="0">
    <w:nsid w:val="1410518A"/>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15" w15:restartNumberingAfterBreak="0">
    <w:nsid w:val="14203401"/>
    <w:multiLevelType w:val="hybridMultilevel"/>
    <w:tmpl w:val="AA6C639A"/>
    <w:lvl w:ilvl="0" w:tplc="04090019">
      <w:start w:val="1"/>
      <w:numFmt w:val="lowerLetter"/>
      <w:lvlText w:val="%1."/>
      <w:lvlJc w:val="left"/>
      <w:pPr>
        <w:ind w:left="777" w:hanging="360"/>
      </w:pPr>
    </w:lvl>
    <w:lvl w:ilvl="1" w:tplc="04090019" w:tentative="1">
      <w:start w:val="1"/>
      <w:numFmt w:val="lowerLetter"/>
      <w:lvlText w:val="%2."/>
      <w:lvlJc w:val="left"/>
      <w:pPr>
        <w:ind w:left="1497" w:hanging="360"/>
      </w:pPr>
    </w:lvl>
    <w:lvl w:ilvl="2" w:tplc="0409001B" w:tentative="1">
      <w:start w:val="1"/>
      <w:numFmt w:val="lowerRoman"/>
      <w:lvlText w:val="%3."/>
      <w:lvlJc w:val="right"/>
      <w:pPr>
        <w:ind w:left="2217" w:hanging="180"/>
      </w:pPr>
    </w:lvl>
    <w:lvl w:ilvl="3" w:tplc="0409000F" w:tentative="1">
      <w:start w:val="1"/>
      <w:numFmt w:val="decimal"/>
      <w:lvlText w:val="%4."/>
      <w:lvlJc w:val="left"/>
      <w:pPr>
        <w:ind w:left="2937" w:hanging="360"/>
      </w:pPr>
    </w:lvl>
    <w:lvl w:ilvl="4" w:tplc="04090019" w:tentative="1">
      <w:start w:val="1"/>
      <w:numFmt w:val="lowerLetter"/>
      <w:lvlText w:val="%5."/>
      <w:lvlJc w:val="left"/>
      <w:pPr>
        <w:ind w:left="3657" w:hanging="360"/>
      </w:pPr>
    </w:lvl>
    <w:lvl w:ilvl="5" w:tplc="0409001B" w:tentative="1">
      <w:start w:val="1"/>
      <w:numFmt w:val="lowerRoman"/>
      <w:lvlText w:val="%6."/>
      <w:lvlJc w:val="right"/>
      <w:pPr>
        <w:ind w:left="4377" w:hanging="180"/>
      </w:pPr>
    </w:lvl>
    <w:lvl w:ilvl="6" w:tplc="0409000F" w:tentative="1">
      <w:start w:val="1"/>
      <w:numFmt w:val="decimal"/>
      <w:lvlText w:val="%7."/>
      <w:lvlJc w:val="left"/>
      <w:pPr>
        <w:ind w:left="5097" w:hanging="360"/>
      </w:pPr>
    </w:lvl>
    <w:lvl w:ilvl="7" w:tplc="04090019" w:tentative="1">
      <w:start w:val="1"/>
      <w:numFmt w:val="lowerLetter"/>
      <w:lvlText w:val="%8."/>
      <w:lvlJc w:val="left"/>
      <w:pPr>
        <w:ind w:left="5817" w:hanging="360"/>
      </w:pPr>
    </w:lvl>
    <w:lvl w:ilvl="8" w:tplc="0409001B" w:tentative="1">
      <w:start w:val="1"/>
      <w:numFmt w:val="lowerRoman"/>
      <w:lvlText w:val="%9."/>
      <w:lvlJc w:val="right"/>
      <w:pPr>
        <w:ind w:left="6537" w:hanging="180"/>
      </w:pPr>
    </w:lvl>
  </w:abstractNum>
  <w:abstractNum w:abstractNumId="116" w15:restartNumberingAfterBreak="0">
    <w:nsid w:val="14583A76"/>
    <w:multiLevelType w:val="hybridMultilevel"/>
    <w:tmpl w:val="EA78AAFA"/>
    <w:lvl w:ilvl="0" w:tplc="140A000F">
      <w:start w:val="1"/>
      <w:numFmt w:val="decimal"/>
      <w:lvlText w:val="%1."/>
      <w:lvlJc w:val="left"/>
      <w:pPr>
        <w:ind w:left="720" w:hanging="360"/>
      </w:p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17" w15:restartNumberingAfterBreak="0">
    <w:nsid w:val="14A81ACE"/>
    <w:multiLevelType w:val="hybridMultilevel"/>
    <w:tmpl w:val="E8D0FFE6"/>
    <w:lvl w:ilvl="0" w:tplc="D4E00C80">
      <w:start w:val="1"/>
      <w:numFmt w:val="lowerLetter"/>
      <w:lvlText w:val="%1."/>
      <w:lvlJc w:val="left"/>
      <w:pPr>
        <w:ind w:left="1080" w:hanging="360"/>
      </w:pPr>
      <w:rPr>
        <w:rFonts w:hint="default"/>
      </w:rPr>
    </w:lvl>
    <w:lvl w:ilvl="1" w:tplc="140A0019" w:tentative="1">
      <w:start w:val="1"/>
      <w:numFmt w:val="lowerLetter"/>
      <w:lvlText w:val="%2."/>
      <w:lvlJc w:val="left"/>
      <w:pPr>
        <w:ind w:left="1800" w:hanging="360"/>
      </w:pPr>
    </w:lvl>
    <w:lvl w:ilvl="2" w:tplc="140A001B" w:tentative="1">
      <w:start w:val="1"/>
      <w:numFmt w:val="lowerRoman"/>
      <w:lvlText w:val="%3."/>
      <w:lvlJc w:val="right"/>
      <w:pPr>
        <w:ind w:left="2520" w:hanging="180"/>
      </w:pPr>
    </w:lvl>
    <w:lvl w:ilvl="3" w:tplc="140A000F" w:tentative="1">
      <w:start w:val="1"/>
      <w:numFmt w:val="decimal"/>
      <w:lvlText w:val="%4."/>
      <w:lvlJc w:val="left"/>
      <w:pPr>
        <w:ind w:left="3240" w:hanging="360"/>
      </w:pPr>
    </w:lvl>
    <w:lvl w:ilvl="4" w:tplc="140A0019" w:tentative="1">
      <w:start w:val="1"/>
      <w:numFmt w:val="lowerLetter"/>
      <w:lvlText w:val="%5."/>
      <w:lvlJc w:val="left"/>
      <w:pPr>
        <w:ind w:left="3960" w:hanging="360"/>
      </w:pPr>
    </w:lvl>
    <w:lvl w:ilvl="5" w:tplc="140A001B" w:tentative="1">
      <w:start w:val="1"/>
      <w:numFmt w:val="lowerRoman"/>
      <w:lvlText w:val="%6."/>
      <w:lvlJc w:val="right"/>
      <w:pPr>
        <w:ind w:left="4680" w:hanging="180"/>
      </w:pPr>
    </w:lvl>
    <w:lvl w:ilvl="6" w:tplc="140A000F" w:tentative="1">
      <w:start w:val="1"/>
      <w:numFmt w:val="decimal"/>
      <w:lvlText w:val="%7."/>
      <w:lvlJc w:val="left"/>
      <w:pPr>
        <w:ind w:left="5400" w:hanging="360"/>
      </w:pPr>
    </w:lvl>
    <w:lvl w:ilvl="7" w:tplc="140A0019" w:tentative="1">
      <w:start w:val="1"/>
      <w:numFmt w:val="lowerLetter"/>
      <w:lvlText w:val="%8."/>
      <w:lvlJc w:val="left"/>
      <w:pPr>
        <w:ind w:left="6120" w:hanging="360"/>
      </w:pPr>
    </w:lvl>
    <w:lvl w:ilvl="8" w:tplc="140A001B" w:tentative="1">
      <w:start w:val="1"/>
      <w:numFmt w:val="lowerRoman"/>
      <w:lvlText w:val="%9."/>
      <w:lvlJc w:val="right"/>
      <w:pPr>
        <w:ind w:left="6840" w:hanging="180"/>
      </w:pPr>
    </w:lvl>
  </w:abstractNum>
  <w:abstractNum w:abstractNumId="118" w15:restartNumberingAfterBreak="0">
    <w:nsid w:val="14C57A5F"/>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19" w15:restartNumberingAfterBreak="0">
    <w:nsid w:val="14DE44AD"/>
    <w:multiLevelType w:val="hybridMultilevel"/>
    <w:tmpl w:val="73E80530"/>
    <w:lvl w:ilvl="0" w:tplc="04090019">
      <w:start w:val="1"/>
      <w:numFmt w:val="lowerLetter"/>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0" w15:restartNumberingAfterBreak="0">
    <w:nsid w:val="15050417"/>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21" w15:restartNumberingAfterBreak="0">
    <w:nsid w:val="15120C89"/>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22" w15:restartNumberingAfterBreak="0">
    <w:nsid w:val="153F4B4C"/>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23" w15:restartNumberingAfterBreak="0">
    <w:nsid w:val="1576780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24" w15:restartNumberingAfterBreak="0">
    <w:nsid w:val="158B369C"/>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25" w15:restartNumberingAfterBreak="0">
    <w:nsid w:val="15947DFD"/>
    <w:multiLevelType w:val="hybridMultilevel"/>
    <w:tmpl w:val="99BC5714"/>
    <w:lvl w:ilvl="0" w:tplc="4EB259E2">
      <w:start w:val="1"/>
      <w:numFmt w:val="bullet"/>
      <w:lvlText w:val=""/>
      <w:lvlJc w:val="left"/>
      <w:pPr>
        <w:ind w:left="720" w:hanging="360"/>
      </w:pPr>
      <w:rPr>
        <w:rFonts w:ascii="Symbol" w:hAnsi="Symbol" w:hint="default"/>
        <w:color w:val="auto"/>
      </w:rPr>
    </w:lvl>
    <w:lvl w:ilvl="1" w:tplc="140A0003">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126" w15:restartNumberingAfterBreak="0">
    <w:nsid w:val="159775FD"/>
    <w:multiLevelType w:val="hybridMultilevel"/>
    <w:tmpl w:val="80EAFA3C"/>
    <w:lvl w:ilvl="0" w:tplc="8F484854">
      <w:start w:val="1"/>
      <w:numFmt w:val="lowerLetter"/>
      <w:lvlText w:val="%1."/>
      <w:lvlJc w:val="left"/>
      <w:pPr>
        <w:ind w:left="720" w:hanging="360"/>
      </w:pPr>
      <w:rPr>
        <w:rFonts w:hint="default"/>
        <w:b w:val="0"/>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27" w15:restartNumberingAfterBreak="0">
    <w:nsid w:val="15DC54E1"/>
    <w:multiLevelType w:val="multilevel"/>
    <w:tmpl w:val="D3B0BBEC"/>
    <w:lvl w:ilvl="0">
      <w:start w:val="8"/>
      <w:numFmt w:val="decimal"/>
      <w:lvlText w:val="%1"/>
      <w:lvlJc w:val="left"/>
      <w:pPr>
        <w:ind w:left="360" w:hanging="360"/>
      </w:pPr>
      <w:rPr>
        <w:rFonts w:hint="default"/>
      </w:rPr>
    </w:lvl>
    <w:lvl w:ilvl="1">
      <w:start w:val="3"/>
      <w:numFmt w:val="decimal"/>
      <w:lvlText w:val="7.%2."/>
      <w:lvlJc w:val="left"/>
      <w:pPr>
        <w:ind w:left="1428" w:hanging="360"/>
      </w:pPr>
      <w:rPr>
        <w:rFonts w:hint="default"/>
      </w:rPr>
    </w:lvl>
    <w:lvl w:ilvl="2">
      <w:start w:val="1"/>
      <w:numFmt w:val="decimal"/>
      <w:lvlText w:val="%1.%2.%3"/>
      <w:lvlJc w:val="left"/>
      <w:pPr>
        <w:ind w:left="2856" w:hanging="720"/>
      </w:pPr>
      <w:rPr>
        <w:rFonts w:hint="default"/>
      </w:rPr>
    </w:lvl>
    <w:lvl w:ilvl="3">
      <w:start w:val="1"/>
      <w:numFmt w:val="decimal"/>
      <w:lvlText w:val="%1.%2.%3.%4"/>
      <w:lvlJc w:val="left"/>
      <w:pPr>
        <w:ind w:left="3924" w:hanging="720"/>
      </w:pPr>
      <w:rPr>
        <w:rFonts w:hint="default"/>
      </w:rPr>
    </w:lvl>
    <w:lvl w:ilvl="4">
      <w:start w:val="1"/>
      <w:numFmt w:val="decimal"/>
      <w:lvlText w:val="%1.%2.%3.%4.%5"/>
      <w:lvlJc w:val="left"/>
      <w:pPr>
        <w:ind w:left="5352" w:hanging="1080"/>
      </w:pPr>
      <w:rPr>
        <w:rFonts w:hint="default"/>
      </w:rPr>
    </w:lvl>
    <w:lvl w:ilvl="5">
      <w:start w:val="1"/>
      <w:numFmt w:val="decimal"/>
      <w:lvlText w:val="%1.%2.%3.%4.%5.%6"/>
      <w:lvlJc w:val="left"/>
      <w:pPr>
        <w:ind w:left="6420" w:hanging="1080"/>
      </w:pPr>
      <w:rPr>
        <w:rFonts w:hint="default"/>
      </w:rPr>
    </w:lvl>
    <w:lvl w:ilvl="6">
      <w:start w:val="1"/>
      <w:numFmt w:val="decimal"/>
      <w:lvlText w:val="%1.%2.%3.%4.%5.%6.%7"/>
      <w:lvlJc w:val="left"/>
      <w:pPr>
        <w:ind w:left="7848" w:hanging="1440"/>
      </w:pPr>
      <w:rPr>
        <w:rFonts w:hint="default"/>
      </w:rPr>
    </w:lvl>
    <w:lvl w:ilvl="7">
      <w:start w:val="1"/>
      <w:numFmt w:val="decimal"/>
      <w:lvlText w:val="%1.%2.%3.%4.%5.%6.%7.%8"/>
      <w:lvlJc w:val="left"/>
      <w:pPr>
        <w:ind w:left="8916" w:hanging="1440"/>
      </w:pPr>
      <w:rPr>
        <w:rFonts w:hint="default"/>
      </w:rPr>
    </w:lvl>
    <w:lvl w:ilvl="8">
      <w:start w:val="1"/>
      <w:numFmt w:val="decimal"/>
      <w:lvlText w:val="%1.%2.%3.%4.%5.%6.%7.%8.%9"/>
      <w:lvlJc w:val="left"/>
      <w:pPr>
        <w:ind w:left="10344" w:hanging="1800"/>
      </w:pPr>
      <w:rPr>
        <w:rFonts w:hint="default"/>
      </w:rPr>
    </w:lvl>
  </w:abstractNum>
  <w:abstractNum w:abstractNumId="128" w15:restartNumberingAfterBreak="0">
    <w:nsid w:val="15E9356B"/>
    <w:multiLevelType w:val="hybridMultilevel"/>
    <w:tmpl w:val="F998031A"/>
    <w:lvl w:ilvl="0" w:tplc="E9FE685C">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29" w15:restartNumberingAfterBreak="0">
    <w:nsid w:val="161A237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30" w15:restartNumberingAfterBreak="0">
    <w:nsid w:val="167A77B6"/>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31" w15:restartNumberingAfterBreak="0">
    <w:nsid w:val="16B96227"/>
    <w:multiLevelType w:val="hybridMultilevel"/>
    <w:tmpl w:val="63982596"/>
    <w:lvl w:ilvl="0" w:tplc="B378AD5C">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32" w15:restartNumberingAfterBreak="0">
    <w:nsid w:val="16E62E1D"/>
    <w:multiLevelType w:val="hybridMultilevel"/>
    <w:tmpl w:val="D7AED23E"/>
    <w:lvl w:ilvl="0" w:tplc="BF0EF9FC">
      <w:start w:val="1"/>
      <w:numFmt w:val="lowerLetter"/>
      <w:lvlText w:val="%1."/>
      <w:lvlJc w:val="left"/>
      <w:pPr>
        <w:ind w:left="720" w:hanging="360"/>
      </w:pPr>
    </w:lvl>
    <w:lvl w:ilvl="1" w:tplc="140A0019">
      <w:start w:val="1"/>
      <w:numFmt w:val="lowerLetter"/>
      <w:lvlText w:val="%2."/>
      <w:lvlJc w:val="left"/>
      <w:pPr>
        <w:ind w:left="1440" w:hanging="360"/>
      </w:pPr>
    </w:lvl>
    <w:lvl w:ilvl="2" w:tplc="140A001B">
      <w:start w:val="1"/>
      <w:numFmt w:val="lowerRoman"/>
      <w:lvlText w:val="%3."/>
      <w:lvlJc w:val="right"/>
      <w:pPr>
        <w:ind w:left="2160" w:hanging="180"/>
      </w:pPr>
    </w:lvl>
    <w:lvl w:ilvl="3" w:tplc="140A000F">
      <w:start w:val="1"/>
      <w:numFmt w:val="decimal"/>
      <w:lvlText w:val="%4."/>
      <w:lvlJc w:val="left"/>
      <w:pPr>
        <w:ind w:left="2880" w:hanging="360"/>
      </w:pPr>
    </w:lvl>
    <w:lvl w:ilvl="4" w:tplc="140A0019">
      <w:start w:val="1"/>
      <w:numFmt w:val="lowerLetter"/>
      <w:lvlText w:val="%5."/>
      <w:lvlJc w:val="left"/>
      <w:pPr>
        <w:ind w:left="3600" w:hanging="360"/>
      </w:pPr>
    </w:lvl>
    <w:lvl w:ilvl="5" w:tplc="140A001B">
      <w:start w:val="1"/>
      <w:numFmt w:val="lowerRoman"/>
      <w:lvlText w:val="%6."/>
      <w:lvlJc w:val="right"/>
      <w:pPr>
        <w:ind w:left="4320" w:hanging="180"/>
      </w:pPr>
    </w:lvl>
    <w:lvl w:ilvl="6" w:tplc="140A000F">
      <w:start w:val="1"/>
      <w:numFmt w:val="decimal"/>
      <w:lvlText w:val="%7."/>
      <w:lvlJc w:val="left"/>
      <w:pPr>
        <w:ind w:left="5040" w:hanging="360"/>
      </w:pPr>
    </w:lvl>
    <w:lvl w:ilvl="7" w:tplc="140A0019">
      <w:start w:val="1"/>
      <w:numFmt w:val="lowerLetter"/>
      <w:lvlText w:val="%8."/>
      <w:lvlJc w:val="left"/>
      <w:pPr>
        <w:ind w:left="5760" w:hanging="360"/>
      </w:pPr>
    </w:lvl>
    <w:lvl w:ilvl="8" w:tplc="140A001B">
      <w:start w:val="1"/>
      <w:numFmt w:val="lowerRoman"/>
      <w:lvlText w:val="%9."/>
      <w:lvlJc w:val="right"/>
      <w:pPr>
        <w:ind w:left="6480" w:hanging="180"/>
      </w:pPr>
    </w:lvl>
  </w:abstractNum>
  <w:abstractNum w:abstractNumId="133" w15:restartNumberingAfterBreak="0">
    <w:nsid w:val="16F8628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34" w15:restartNumberingAfterBreak="0">
    <w:nsid w:val="173C1BBD"/>
    <w:multiLevelType w:val="hybridMultilevel"/>
    <w:tmpl w:val="DBE0CBAE"/>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35" w15:restartNumberingAfterBreak="0">
    <w:nsid w:val="177F124A"/>
    <w:multiLevelType w:val="hybridMultilevel"/>
    <w:tmpl w:val="6304E8F6"/>
    <w:lvl w:ilvl="0" w:tplc="140A0019">
      <w:start w:val="1"/>
      <w:numFmt w:val="lowerLetter"/>
      <w:lvlText w:val="%1."/>
      <w:lvlJc w:val="lef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136" w15:restartNumberingAfterBreak="0">
    <w:nsid w:val="17887349"/>
    <w:multiLevelType w:val="hybridMultilevel"/>
    <w:tmpl w:val="EC643C78"/>
    <w:lvl w:ilvl="0" w:tplc="140A0019">
      <w:start w:val="1"/>
      <w:numFmt w:val="lowerLetter"/>
      <w:lvlText w:val="%1."/>
      <w:lvlJc w:val="left"/>
      <w:pPr>
        <w:ind w:left="720" w:hanging="360"/>
      </w:p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37" w15:restartNumberingAfterBreak="0">
    <w:nsid w:val="17C057E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38" w15:restartNumberingAfterBreak="0">
    <w:nsid w:val="17C87FE7"/>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39" w15:restartNumberingAfterBreak="0">
    <w:nsid w:val="17F84B18"/>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40" w15:restartNumberingAfterBreak="0">
    <w:nsid w:val="18494D9A"/>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41" w15:restartNumberingAfterBreak="0">
    <w:nsid w:val="184F37F9"/>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42" w15:restartNumberingAfterBreak="0">
    <w:nsid w:val="187619B1"/>
    <w:multiLevelType w:val="hybridMultilevel"/>
    <w:tmpl w:val="82D4A8AE"/>
    <w:lvl w:ilvl="0" w:tplc="04090019">
      <w:start w:val="1"/>
      <w:numFmt w:val="lowerLetter"/>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3" w15:restartNumberingAfterBreak="0">
    <w:nsid w:val="18B16401"/>
    <w:multiLevelType w:val="hybridMultilevel"/>
    <w:tmpl w:val="73E80530"/>
    <w:lvl w:ilvl="0" w:tplc="04090019">
      <w:start w:val="1"/>
      <w:numFmt w:val="lowerLetter"/>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4" w15:restartNumberingAfterBreak="0">
    <w:nsid w:val="18D66DF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45" w15:restartNumberingAfterBreak="0">
    <w:nsid w:val="18E06F6D"/>
    <w:multiLevelType w:val="hybridMultilevel"/>
    <w:tmpl w:val="EC6A25F4"/>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146" w15:restartNumberingAfterBreak="0">
    <w:nsid w:val="190473C5"/>
    <w:multiLevelType w:val="hybridMultilevel"/>
    <w:tmpl w:val="30B054C4"/>
    <w:lvl w:ilvl="0" w:tplc="04090019">
      <w:start w:val="1"/>
      <w:numFmt w:val="lowerLetter"/>
      <w:lvlText w:val="%1."/>
      <w:lvlJc w:val="left"/>
      <w:pPr>
        <w:ind w:left="777" w:hanging="360"/>
      </w:pPr>
    </w:lvl>
    <w:lvl w:ilvl="1" w:tplc="04090019" w:tentative="1">
      <w:start w:val="1"/>
      <w:numFmt w:val="lowerLetter"/>
      <w:lvlText w:val="%2."/>
      <w:lvlJc w:val="left"/>
      <w:pPr>
        <w:ind w:left="1497" w:hanging="360"/>
      </w:pPr>
    </w:lvl>
    <w:lvl w:ilvl="2" w:tplc="0409001B" w:tentative="1">
      <w:start w:val="1"/>
      <w:numFmt w:val="lowerRoman"/>
      <w:lvlText w:val="%3."/>
      <w:lvlJc w:val="right"/>
      <w:pPr>
        <w:ind w:left="2217" w:hanging="180"/>
      </w:pPr>
    </w:lvl>
    <w:lvl w:ilvl="3" w:tplc="0409000F" w:tentative="1">
      <w:start w:val="1"/>
      <w:numFmt w:val="decimal"/>
      <w:lvlText w:val="%4."/>
      <w:lvlJc w:val="left"/>
      <w:pPr>
        <w:ind w:left="2937" w:hanging="360"/>
      </w:pPr>
    </w:lvl>
    <w:lvl w:ilvl="4" w:tplc="04090019" w:tentative="1">
      <w:start w:val="1"/>
      <w:numFmt w:val="lowerLetter"/>
      <w:lvlText w:val="%5."/>
      <w:lvlJc w:val="left"/>
      <w:pPr>
        <w:ind w:left="3657" w:hanging="360"/>
      </w:pPr>
    </w:lvl>
    <w:lvl w:ilvl="5" w:tplc="0409001B" w:tentative="1">
      <w:start w:val="1"/>
      <w:numFmt w:val="lowerRoman"/>
      <w:lvlText w:val="%6."/>
      <w:lvlJc w:val="right"/>
      <w:pPr>
        <w:ind w:left="4377" w:hanging="180"/>
      </w:pPr>
    </w:lvl>
    <w:lvl w:ilvl="6" w:tplc="0409000F" w:tentative="1">
      <w:start w:val="1"/>
      <w:numFmt w:val="decimal"/>
      <w:lvlText w:val="%7."/>
      <w:lvlJc w:val="left"/>
      <w:pPr>
        <w:ind w:left="5097" w:hanging="360"/>
      </w:pPr>
    </w:lvl>
    <w:lvl w:ilvl="7" w:tplc="04090019" w:tentative="1">
      <w:start w:val="1"/>
      <w:numFmt w:val="lowerLetter"/>
      <w:lvlText w:val="%8."/>
      <w:lvlJc w:val="left"/>
      <w:pPr>
        <w:ind w:left="5817" w:hanging="360"/>
      </w:pPr>
    </w:lvl>
    <w:lvl w:ilvl="8" w:tplc="0409001B" w:tentative="1">
      <w:start w:val="1"/>
      <w:numFmt w:val="lowerRoman"/>
      <w:lvlText w:val="%9."/>
      <w:lvlJc w:val="right"/>
      <w:pPr>
        <w:ind w:left="6537" w:hanging="180"/>
      </w:pPr>
    </w:lvl>
  </w:abstractNum>
  <w:abstractNum w:abstractNumId="147" w15:restartNumberingAfterBreak="0">
    <w:nsid w:val="19421EC7"/>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48" w15:restartNumberingAfterBreak="0">
    <w:nsid w:val="1992201C"/>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49" w15:restartNumberingAfterBreak="0">
    <w:nsid w:val="19D42226"/>
    <w:multiLevelType w:val="hybridMultilevel"/>
    <w:tmpl w:val="DBE0CBAE"/>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50" w15:restartNumberingAfterBreak="0">
    <w:nsid w:val="19F03AE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51" w15:restartNumberingAfterBreak="0">
    <w:nsid w:val="19FB59E0"/>
    <w:multiLevelType w:val="hybridMultilevel"/>
    <w:tmpl w:val="84706600"/>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2" w15:restartNumberingAfterBreak="0">
    <w:nsid w:val="1A210C4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53" w15:restartNumberingAfterBreak="0">
    <w:nsid w:val="1A7F41F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54" w15:restartNumberingAfterBreak="0">
    <w:nsid w:val="1A822853"/>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55" w15:restartNumberingAfterBreak="0">
    <w:nsid w:val="1ABC524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56" w15:restartNumberingAfterBreak="0">
    <w:nsid w:val="1B0A0507"/>
    <w:multiLevelType w:val="hybridMultilevel"/>
    <w:tmpl w:val="5E98592E"/>
    <w:lvl w:ilvl="0" w:tplc="140A0019">
      <w:start w:val="1"/>
      <w:numFmt w:val="lowerLetter"/>
      <w:lvlText w:val="%1."/>
      <w:lvlJc w:val="left"/>
      <w:pPr>
        <w:ind w:left="720" w:hanging="360"/>
      </w:pPr>
      <w:rPr>
        <w:rFonts w:hint="default"/>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57" w15:restartNumberingAfterBreak="0">
    <w:nsid w:val="1BF36C85"/>
    <w:multiLevelType w:val="hybridMultilevel"/>
    <w:tmpl w:val="016E46F8"/>
    <w:lvl w:ilvl="0" w:tplc="DE88B116">
      <w:start w:val="1"/>
      <w:numFmt w:val="lowerLetter"/>
      <w:lvlText w:val="%1."/>
      <w:lvlJc w:val="left"/>
      <w:pPr>
        <w:ind w:left="1440" w:hanging="360"/>
      </w:pPr>
      <w:rPr>
        <w:rFonts w:hint="default"/>
      </w:rPr>
    </w:lvl>
    <w:lvl w:ilvl="1" w:tplc="140A0019" w:tentative="1">
      <w:start w:val="1"/>
      <w:numFmt w:val="lowerLetter"/>
      <w:lvlText w:val="%2."/>
      <w:lvlJc w:val="left"/>
      <w:pPr>
        <w:ind w:left="2160" w:hanging="360"/>
      </w:pPr>
    </w:lvl>
    <w:lvl w:ilvl="2" w:tplc="140A001B" w:tentative="1">
      <w:start w:val="1"/>
      <w:numFmt w:val="lowerRoman"/>
      <w:lvlText w:val="%3."/>
      <w:lvlJc w:val="right"/>
      <w:pPr>
        <w:ind w:left="2880" w:hanging="180"/>
      </w:pPr>
    </w:lvl>
    <w:lvl w:ilvl="3" w:tplc="140A000F" w:tentative="1">
      <w:start w:val="1"/>
      <w:numFmt w:val="decimal"/>
      <w:lvlText w:val="%4."/>
      <w:lvlJc w:val="left"/>
      <w:pPr>
        <w:ind w:left="3600" w:hanging="360"/>
      </w:pPr>
    </w:lvl>
    <w:lvl w:ilvl="4" w:tplc="140A0019" w:tentative="1">
      <w:start w:val="1"/>
      <w:numFmt w:val="lowerLetter"/>
      <w:lvlText w:val="%5."/>
      <w:lvlJc w:val="left"/>
      <w:pPr>
        <w:ind w:left="4320" w:hanging="360"/>
      </w:pPr>
    </w:lvl>
    <w:lvl w:ilvl="5" w:tplc="140A001B" w:tentative="1">
      <w:start w:val="1"/>
      <w:numFmt w:val="lowerRoman"/>
      <w:lvlText w:val="%6."/>
      <w:lvlJc w:val="right"/>
      <w:pPr>
        <w:ind w:left="5040" w:hanging="180"/>
      </w:pPr>
    </w:lvl>
    <w:lvl w:ilvl="6" w:tplc="140A000F" w:tentative="1">
      <w:start w:val="1"/>
      <w:numFmt w:val="decimal"/>
      <w:lvlText w:val="%7."/>
      <w:lvlJc w:val="left"/>
      <w:pPr>
        <w:ind w:left="5760" w:hanging="360"/>
      </w:pPr>
    </w:lvl>
    <w:lvl w:ilvl="7" w:tplc="140A0019" w:tentative="1">
      <w:start w:val="1"/>
      <w:numFmt w:val="lowerLetter"/>
      <w:lvlText w:val="%8."/>
      <w:lvlJc w:val="left"/>
      <w:pPr>
        <w:ind w:left="6480" w:hanging="360"/>
      </w:pPr>
    </w:lvl>
    <w:lvl w:ilvl="8" w:tplc="140A001B" w:tentative="1">
      <w:start w:val="1"/>
      <w:numFmt w:val="lowerRoman"/>
      <w:lvlText w:val="%9."/>
      <w:lvlJc w:val="right"/>
      <w:pPr>
        <w:ind w:left="7200" w:hanging="180"/>
      </w:pPr>
    </w:lvl>
  </w:abstractNum>
  <w:abstractNum w:abstractNumId="158" w15:restartNumberingAfterBreak="0">
    <w:nsid w:val="1C10370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59" w15:restartNumberingAfterBreak="0">
    <w:nsid w:val="1C692DD2"/>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60" w15:restartNumberingAfterBreak="0">
    <w:nsid w:val="1C7A2AFE"/>
    <w:multiLevelType w:val="hybridMultilevel"/>
    <w:tmpl w:val="2EB67BC8"/>
    <w:lvl w:ilvl="0" w:tplc="140A000F">
      <w:start w:val="1"/>
      <w:numFmt w:val="decimal"/>
      <w:lvlText w:val="%1."/>
      <w:lvlJc w:val="left"/>
      <w:pPr>
        <w:ind w:left="720" w:hanging="360"/>
      </w:p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61" w15:restartNumberingAfterBreak="0">
    <w:nsid w:val="1CA22DB2"/>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62" w15:restartNumberingAfterBreak="0">
    <w:nsid w:val="1CC15BE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63" w15:restartNumberingAfterBreak="0">
    <w:nsid w:val="1CF340C3"/>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64" w15:restartNumberingAfterBreak="0">
    <w:nsid w:val="1CFD4E89"/>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65" w15:restartNumberingAfterBreak="0">
    <w:nsid w:val="1D2B3174"/>
    <w:multiLevelType w:val="hybridMultilevel"/>
    <w:tmpl w:val="81FE955C"/>
    <w:lvl w:ilvl="0" w:tplc="885E1E20">
      <w:start w:val="1"/>
      <w:numFmt w:val="lowerLetter"/>
      <w:lvlText w:val="%1."/>
      <w:lvlJc w:val="left"/>
      <w:pPr>
        <w:ind w:left="720" w:hanging="360"/>
      </w:pPr>
      <w:rPr>
        <w:rFonts w:hint="default"/>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66" w15:restartNumberingAfterBreak="0">
    <w:nsid w:val="1D335DA9"/>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67" w15:restartNumberingAfterBreak="0">
    <w:nsid w:val="1D545CD7"/>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68" w15:restartNumberingAfterBreak="0">
    <w:nsid w:val="1D6E3929"/>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69" w15:restartNumberingAfterBreak="0">
    <w:nsid w:val="1D7D68C8"/>
    <w:multiLevelType w:val="hybridMultilevel"/>
    <w:tmpl w:val="07AEDAA0"/>
    <w:lvl w:ilvl="0" w:tplc="4A66A3E6">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70" w15:restartNumberingAfterBreak="0">
    <w:nsid w:val="1DA440AF"/>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71" w15:restartNumberingAfterBreak="0">
    <w:nsid w:val="1DB3189C"/>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72" w15:restartNumberingAfterBreak="0">
    <w:nsid w:val="1E4E59FF"/>
    <w:multiLevelType w:val="hybridMultilevel"/>
    <w:tmpl w:val="2DF46746"/>
    <w:lvl w:ilvl="0" w:tplc="04090019">
      <w:start w:val="1"/>
      <w:numFmt w:val="lowerLetter"/>
      <w:lvlText w:val="%1."/>
      <w:lvlJc w:val="left"/>
      <w:pPr>
        <w:ind w:left="1440" w:hanging="360"/>
      </w:pPr>
    </w:lvl>
    <w:lvl w:ilvl="1" w:tplc="140A0019" w:tentative="1">
      <w:start w:val="1"/>
      <w:numFmt w:val="lowerLetter"/>
      <w:lvlText w:val="%2."/>
      <w:lvlJc w:val="left"/>
      <w:pPr>
        <w:ind w:left="2160" w:hanging="360"/>
      </w:pPr>
    </w:lvl>
    <w:lvl w:ilvl="2" w:tplc="140A001B" w:tentative="1">
      <w:start w:val="1"/>
      <w:numFmt w:val="lowerRoman"/>
      <w:lvlText w:val="%3."/>
      <w:lvlJc w:val="right"/>
      <w:pPr>
        <w:ind w:left="2880" w:hanging="180"/>
      </w:pPr>
    </w:lvl>
    <w:lvl w:ilvl="3" w:tplc="140A000F" w:tentative="1">
      <w:start w:val="1"/>
      <w:numFmt w:val="decimal"/>
      <w:lvlText w:val="%4."/>
      <w:lvlJc w:val="left"/>
      <w:pPr>
        <w:ind w:left="3600" w:hanging="360"/>
      </w:pPr>
    </w:lvl>
    <w:lvl w:ilvl="4" w:tplc="140A0019" w:tentative="1">
      <w:start w:val="1"/>
      <w:numFmt w:val="lowerLetter"/>
      <w:lvlText w:val="%5."/>
      <w:lvlJc w:val="left"/>
      <w:pPr>
        <w:ind w:left="4320" w:hanging="360"/>
      </w:pPr>
    </w:lvl>
    <w:lvl w:ilvl="5" w:tplc="140A001B" w:tentative="1">
      <w:start w:val="1"/>
      <w:numFmt w:val="lowerRoman"/>
      <w:lvlText w:val="%6."/>
      <w:lvlJc w:val="right"/>
      <w:pPr>
        <w:ind w:left="5040" w:hanging="180"/>
      </w:pPr>
    </w:lvl>
    <w:lvl w:ilvl="6" w:tplc="140A000F" w:tentative="1">
      <w:start w:val="1"/>
      <w:numFmt w:val="decimal"/>
      <w:lvlText w:val="%7."/>
      <w:lvlJc w:val="left"/>
      <w:pPr>
        <w:ind w:left="5760" w:hanging="360"/>
      </w:pPr>
    </w:lvl>
    <w:lvl w:ilvl="7" w:tplc="140A0019" w:tentative="1">
      <w:start w:val="1"/>
      <w:numFmt w:val="lowerLetter"/>
      <w:lvlText w:val="%8."/>
      <w:lvlJc w:val="left"/>
      <w:pPr>
        <w:ind w:left="6480" w:hanging="360"/>
      </w:pPr>
    </w:lvl>
    <w:lvl w:ilvl="8" w:tplc="140A001B" w:tentative="1">
      <w:start w:val="1"/>
      <w:numFmt w:val="lowerRoman"/>
      <w:lvlText w:val="%9."/>
      <w:lvlJc w:val="right"/>
      <w:pPr>
        <w:ind w:left="7200" w:hanging="180"/>
      </w:pPr>
    </w:lvl>
  </w:abstractNum>
  <w:abstractNum w:abstractNumId="173" w15:restartNumberingAfterBreak="0">
    <w:nsid w:val="1E93316E"/>
    <w:multiLevelType w:val="hybridMultilevel"/>
    <w:tmpl w:val="91C47688"/>
    <w:lvl w:ilvl="0" w:tplc="E7787546">
      <w:start w:val="1"/>
      <w:numFmt w:val="lowerLetter"/>
      <w:lvlText w:val="%1."/>
      <w:lvlJc w:val="left"/>
      <w:pPr>
        <w:ind w:left="720" w:hanging="360"/>
      </w:pPr>
      <w:rPr>
        <w:rFonts w:hint="default"/>
        <w:u w:val="single"/>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74" w15:restartNumberingAfterBreak="0">
    <w:nsid w:val="1EF267B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75" w15:restartNumberingAfterBreak="0">
    <w:nsid w:val="1F257C9F"/>
    <w:multiLevelType w:val="hybridMultilevel"/>
    <w:tmpl w:val="016CDCFE"/>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76" w15:restartNumberingAfterBreak="0">
    <w:nsid w:val="1F4F520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77" w15:restartNumberingAfterBreak="0">
    <w:nsid w:val="1F925175"/>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78" w15:restartNumberingAfterBreak="0">
    <w:nsid w:val="1FB06458"/>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79" w15:restartNumberingAfterBreak="0">
    <w:nsid w:val="1FC2076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80" w15:restartNumberingAfterBreak="0">
    <w:nsid w:val="1FF65DF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81" w15:restartNumberingAfterBreak="0">
    <w:nsid w:val="1FFA63CC"/>
    <w:multiLevelType w:val="hybridMultilevel"/>
    <w:tmpl w:val="90FA4F68"/>
    <w:lvl w:ilvl="0" w:tplc="04090019">
      <w:start w:val="1"/>
      <w:numFmt w:val="lowerLetter"/>
      <w:lvlText w:val="%1."/>
      <w:lvlJc w:val="left"/>
      <w:pPr>
        <w:ind w:left="777" w:hanging="360"/>
      </w:pPr>
    </w:lvl>
    <w:lvl w:ilvl="1" w:tplc="04090019" w:tentative="1">
      <w:start w:val="1"/>
      <w:numFmt w:val="lowerLetter"/>
      <w:lvlText w:val="%2."/>
      <w:lvlJc w:val="left"/>
      <w:pPr>
        <w:ind w:left="1497" w:hanging="360"/>
      </w:pPr>
    </w:lvl>
    <w:lvl w:ilvl="2" w:tplc="0409001B" w:tentative="1">
      <w:start w:val="1"/>
      <w:numFmt w:val="lowerRoman"/>
      <w:lvlText w:val="%3."/>
      <w:lvlJc w:val="right"/>
      <w:pPr>
        <w:ind w:left="2217" w:hanging="180"/>
      </w:pPr>
    </w:lvl>
    <w:lvl w:ilvl="3" w:tplc="0409000F" w:tentative="1">
      <w:start w:val="1"/>
      <w:numFmt w:val="decimal"/>
      <w:lvlText w:val="%4."/>
      <w:lvlJc w:val="left"/>
      <w:pPr>
        <w:ind w:left="2937" w:hanging="360"/>
      </w:pPr>
    </w:lvl>
    <w:lvl w:ilvl="4" w:tplc="04090019" w:tentative="1">
      <w:start w:val="1"/>
      <w:numFmt w:val="lowerLetter"/>
      <w:lvlText w:val="%5."/>
      <w:lvlJc w:val="left"/>
      <w:pPr>
        <w:ind w:left="3657" w:hanging="360"/>
      </w:pPr>
    </w:lvl>
    <w:lvl w:ilvl="5" w:tplc="0409001B" w:tentative="1">
      <w:start w:val="1"/>
      <w:numFmt w:val="lowerRoman"/>
      <w:lvlText w:val="%6."/>
      <w:lvlJc w:val="right"/>
      <w:pPr>
        <w:ind w:left="4377" w:hanging="180"/>
      </w:pPr>
    </w:lvl>
    <w:lvl w:ilvl="6" w:tplc="0409000F" w:tentative="1">
      <w:start w:val="1"/>
      <w:numFmt w:val="decimal"/>
      <w:lvlText w:val="%7."/>
      <w:lvlJc w:val="left"/>
      <w:pPr>
        <w:ind w:left="5097" w:hanging="360"/>
      </w:pPr>
    </w:lvl>
    <w:lvl w:ilvl="7" w:tplc="04090019" w:tentative="1">
      <w:start w:val="1"/>
      <w:numFmt w:val="lowerLetter"/>
      <w:lvlText w:val="%8."/>
      <w:lvlJc w:val="left"/>
      <w:pPr>
        <w:ind w:left="5817" w:hanging="360"/>
      </w:pPr>
    </w:lvl>
    <w:lvl w:ilvl="8" w:tplc="0409001B" w:tentative="1">
      <w:start w:val="1"/>
      <w:numFmt w:val="lowerRoman"/>
      <w:lvlText w:val="%9."/>
      <w:lvlJc w:val="right"/>
      <w:pPr>
        <w:ind w:left="6537" w:hanging="180"/>
      </w:pPr>
    </w:lvl>
  </w:abstractNum>
  <w:abstractNum w:abstractNumId="182" w15:restartNumberingAfterBreak="0">
    <w:nsid w:val="1FFD61D4"/>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83" w15:restartNumberingAfterBreak="0">
    <w:nsid w:val="203E349B"/>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84" w15:restartNumberingAfterBreak="0">
    <w:nsid w:val="205A450C"/>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85" w15:restartNumberingAfterBreak="0">
    <w:nsid w:val="20BF001D"/>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86" w15:restartNumberingAfterBreak="0">
    <w:nsid w:val="20C140AD"/>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87" w15:restartNumberingAfterBreak="0">
    <w:nsid w:val="20FF0EC2"/>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88" w15:restartNumberingAfterBreak="0">
    <w:nsid w:val="20FF19FE"/>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89" w15:restartNumberingAfterBreak="0">
    <w:nsid w:val="21352E3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90" w15:restartNumberingAfterBreak="0">
    <w:nsid w:val="21671BE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91" w15:restartNumberingAfterBreak="0">
    <w:nsid w:val="216E3AB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92" w15:restartNumberingAfterBreak="0">
    <w:nsid w:val="21707C6B"/>
    <w:multiLevelType w:val="hybridMultilevel"/>
    <w:tmpl w:val="333CFC78"/>
    <w:lvl w:ilvl="0" w:tplc="140A0019">
      <w:start w:val="1"/>
      <w:numFmt w:val="lowerLetter"/>
      <w:lvlText w:val="%1."/>
      <w:lvlJc w:val="lef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193" w15:restartNumberingAfterBreak="0">
    <w:nsid w:val="218652B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94" w15:restartNumberingAfterBreak="0">
    <w:nsid w:val="21A030C1"/>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95" w15:restartNumberingAfterBreak="0">
    <w:nsid w:val="21CB1E0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96" w15:restartNumberingAfterBreak="0">
    <w:nsid w:val="21D510A5"/>
    <w:multiLevelType w:val="multilevel"/>
    <w:tmpl w:val="E65E6466"/>
    <w:lvl w:ilvl="0">
      <w:start w:val="1"/>
      <w:numFmt w:val="decimal"/>
      <w:lvlText w:val="%1."/>
      <w:lvlJc w:val="left"/>
      <w:pPr>
        <w:ind w:left="777" w:hanging="360"/>
      </w:pPr>
    </w:lvl>
    <w:lvl w:ilvl="1">
      <w:start w:val="7"/>
      <w:numFmt w:val="decimal"/>
      <w:isLgl/>
      <w:lvlText w:val="%1.%2"/>
      <w:lvlJc w:val="left"/>
      <w:pPr>
        <w:ind w:left="996" w:hanging="435"/>
      </w:pPr>
      <w:rPr>
        <w:rFonts w:hint="default"/>
      </w:rPr>
    </w:lvl>
    <w:lvl w:ilvl="2">
      <w:start w:val="5"/>
      <w:numFmt w:val="decimal"/>
      <w:isLgl/>
      <w:lvlText w:val="%1.%2.%3"/>
      <w:lvlJc w:val="left"/>
      <w:pPr>
        <w:ind w:left="1425" w:hanging="720"/>
      </w:pPr>
      <w:rPr>
        <w:rFonts w:hint="default"/>
      </w:rPr>
    </w:lvl>
    <w:lvl w:ilvl="3">
      <w:start w:val="1"/>
      <w:numFmt w:val="decimal"/>
      <w:isLgl/>
      <w:lvlText w:val="%1.%2.%3.%4"/>
      <w:lvlJc w:val="left"/>
      <w:pPr>
        <w:ind w:left="1569" w:hanging="720"/>
      </w:pPr>
      <w:rPr>
        <w:rFonts w:hint="default"/>
      </w:rPr>
    </w:lvl>
    <w:lvl w:ilvl="4">
      <w:start w:val="1"/>
      <w:numFmt w:val="decimal"/>
      <w:isLgl/>
      <w:lvlText w:val="%1.%2.%3.%4.%5"/>
      <w:lvlJc w:val="left"/>
      <w:pPr>
        <w:ind w:left="2073" w:hanging="1080"/>
      </w:pPr>
      <w:rPr>
        <w:rFonts w:hint="default"/>
      </w:rPr>
    </w:lvl>
    <w:lvl w:ilvl="5">
      <w:start w:val="1"/>
      <w:numFmt w:val="decimal"/>
      <w:isLgl/>
      <w:lvlText w:val="%1.%2.%3.%4.%5.%6"/>
      <w:lvlJc w:val="left"/>
      <w:pPr>
        <w:ind w:left="2217" w:hanging="1080"/>
      </w:pPr>
      <w:rPr>
        <w:rFonts w:hint="default"/>
      </w:rPr>
    </w:lvl>
    <w:lvl w:ilvl="6">
      <w:start w:val="1"/>
      <w:numFmt w:val="decimal"/>
      <w:isLgl/>
      <w:lvlText w:val="%1.%2.%3.%4.%5.%6.%7"/>
      <w:lvlJc w:val="left"/>
      <w:pPr>
        <w:ind w:left="2721" w:hanging="1440"/>
      </w:pPr>
      <w:rPr>
        <w:rFonts w:hint="default"/>
      </w:rPr>
    </w:lvl>
    <w:lvl w:ilvl="7">
      <w:start w:val="1"/>
      <w:numFmt w:val="decimal"/>
      <w:isLgl/>
      <w:lvlText w:val="%1.%2.%3.%4.%5.%6.%7.%8"/>
      <w:lvlJc w:val="left"/>
      <w:pPr>
        <w:ind w:left="2865" w:hanging="1440"/>
      </w:pPr>
      <w:rPr>
        <w:rFonts w:hint="default"/>
      </w:rPr>
    </w:lvl>
    <w:lvl w:ilvl="8">
      <w:start w:val="1"/>
      <w:numFmt w:val="decimal"/>
      <w:isLgl/>
      <w:lvlText w:val="%1.%2.%3.%4.%5.%6.%7.%8.%9"/>
      <w:lvlJc w:val="left"/>
      <w:pPr>
        <w:ind w:left="3369" w:hanging="1800"/>
      </w:pPr>
      <w:rPr>
        <w:rFonts w:hint="default"/>
      </w:rPr>
    </w:lvl>
  </w:abstractNum>
  <w:abstractNum w:abstractNumId="197" w15:restartNumberingAfterBreak="0">
    <w:nsid w:val="21EC1F36"/>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98" w15:restartNumberingAfterBreak="0">
    <w:nsid w:val="21F2746B"/>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99" w15:restartNumberingAfterBreak="0">
    <w:nsid w:val="22FD6C57"/>
    <w:multiLevelType w:val="hybridMultilevel"/>
    <w:tmpl w:val="C3761742"/>
    <w:lvl w:ilvl="0" w:tplc="04090019">
      <w:start w:val="1"/>
      <w:numFmt w:val="lowerLetter"/>
      <w:lvlText w:val="%1."/>
      <w:lvlJc w:val="left"/>
      <w:pPr>
        <w:ind w:left="1440" w:hanging="360"/>
      </w:pPr>
    </w:lvl>
    <w:lvl w:ilvl="1" w:tplc="140A0019" w:tentative="1">
      <w:start w:val="1"/>
      <w:numFmt w:val="lowerLetter"/>
      <w:lvlText w:val="%2."/>
      <w:lvlJc w:val="left"/>
      <w:pPr>
        <w:ind w:left="2160" w:hanging="360"/>
      </w:pPr>
    </w:lvl>
    <w:lvl w:ilvl="2" w:tplc="140A001B" w:tentative="1">
      <w:start w:val="1"/>
      <w:numFmt w:val="lowerRoman"/>
      <w:lvlText w:val="%3."/>
      <w:lvlJc w:val="right"/>
      <w:pPr>
        <w:ind w:left="2880" w:hanging="180"/>
      </w:pPr>
    </w:lvl>
    <w:lvl w:ilvl="3" w:tplc="140A000F" w:tentative="1">
      <w:start w:val="1"/>
      <w:numFmt w:val="decimal"/>
      <w:lvlText w:val="%4."/>
      <w:lvlJc w:val="left"/>
      <w:pPr>
        <w:ind w:left="3600" w:hanging="360"/>
      </w:pPr>
    </w:lvl>
    <w:lvl w:ilvl="4" w:tplc="140A0019" w:tentative="1">
      <w:start w:val="1"/>
      <w:numFmt w:val="lowerLetter"/>
      <w:lvlText w:val="%5."/>
      <w:lvlJc w:val="left"/>
      <w:pPr>
        <w:ind w:left="4320" w:hanging="360"/>
      </w:pPr>
    </w:lvl>
    <w:lvl w:ilvl="5" w:tplc="140A001B" w:tentative="1">
      <w:start w:val="1"/>
      <w:numFmt w:val="lowerRoman"/>
      <w:lvlText w:val="%6."/>
      <w:lvlJc w:val="right"/>
      <w:pPr>
        <w:ind w:left="5040" w:hanging="180"/>
      </w:pPr>
    </w:lvl>
    <w:lvl w:ilvl="6" w:tplc="140A000F" w:tentative="1">
      <w:start w:val="1"/>
      <w:numFmt w:val="decimal"/>
      <w:lvlText w:val="%7."/>
      <w:lvlJc w:val="left"/>
      <w:pPr>
        <w:ind w:left="5760" w:hanging="360"/>
      </w:pPr>
    </w:lvl>
    <w:lvl w:ilvl="7" w:tplc="140A0019" w:tentative="1">
      <w:start w:val="1"/>
      <w:numFmt w:val="lowerLetter"/>
      <w:lvlText w:val="%8."/>
      <w:lvlJc w:val="left"/>
      <w:pPr>
        <w:ind w:left="6480" w:hanging="360"/>
      </w:pPr>
    </w:lvl>
    <w:lvl w:ilvl="8" w:tplc="140A001B" w:tentative="1">
      <w:start w:val="1"/>
      <w:numFmt w:val="lowerRoman"/>
      <w:lvlText w:val="%9."/>
      <w:lvlJc w:val="right"/>
      <w:pPr>
        <w:ind w:left="7200" w:hanging="180"/>
      </w:pPr>
    </w:lvl>
  </w:abstractNum>
  <w:abstractNum w:abstractNumId="200" w15:restartNumberingAfterBreak="0">
    <w:nsid w:val="233864CF"/>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01" w15:restartNumberingAfterBreak="0">
    <w:nsid w:val="23802DF0"/>
    <w:multiLevelType w:val="hybridMultilevel"/>
    <w:tmpl w:val="C886534C"/>
    <w:lvl w:ilvl="0" w:tplc="1450A9DE">
      <w:start w:val="1"/>
      <w:numFmt w:val="lowerLetter"/>
      <w:lvlText w:val="%1."/>
      <w:lvlJc w:val="left"/>
      <w:pPr>
        <w:ind w:left="720" w:hanging="360"/>
      </w:pPr>
      <w:rPr>
        <w:rFonts w:hint="default"/>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02" w15:restartNumberingAfterBreak="0">
    <w:nsid w:val="23857129"/>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03" w15:restartNumberingAfterBreak="0">
    <w:nsid w:val="238856AF"/>
    <w:multiLevelType w:val="hybridMultilevel"/>
    <w:tmpl w:val="D7AED23E"/>
    <w:lvl w:ilvl="0" w:tplc="BF0EF9FC">
      <w:start w:val="1"/>
      <w:numFmt w:val="lowerLetter"/>
      <w:lvlText w:val="%1."/>
      <w:lvlJc w:val="left"/>
      <w:pPr>
        <w:ind w:left="720" w:hanging="360"/>
      </w:pPr>
    </w:lvl>
    <w:lvl w:ilvl="1" w:tplc="140A0019">
      <w:start w:val="1"/>
      <w:numFmt w:val="lowerLetter"/>
      <w:lvlText w:val="%2."/>
      <w:lvlJc w:val="left"/>
      <w:pPr>
        <w:ind w:left="1440" w:hanging="360"/>
      </w:pPr>
    </w:lvl>
    <w:lvl w:ilvl="2" w:tplc="140A001B">
      <w:start w:val="1"/>
      <w:numFmt w:val="lowerRoman"/>
      <w:lvlText w:val="%3."/>
      <w:lvlJc w:val="right"/>
      <w:pPr>
        <w:ind w:left="2160" w:hanging="180"/>
      </w:pPr>
    </w:lvl>
    <w:lvl w:ilvl="3" w:tplc="140A000F">
      <w:start w:val="1"/>
      <w:numFmt w:val="decimal"/>
      <w:lvlText w:val="%4."/>
      <w:lvlJc w:val="left"/>
      <w:pPr>
        <w:ind w:left="2880" w:hanging="360"/>
      </w:pPr>
    </w:lvl>
    <w:lvl w:ilvl="4" w:tplc="140A0019">
      <w:start w:val="1"/>
      <w:numFmt w:val="lowerLetter"/>
      <w:lvlText w:val="%5."/>
      <w:lvlJc w:val="left"/>
      <w:pPr>
        <w:ind w:left="3600" w:hanging="360"/>
      </w:pPr>
    </w:lvl>
    <w:lvl w:ilvl="5" w:tplc="140A001B">
      <w:start w:val="1"/>
      <w:numFmt w:val="lowerRoman"/>
      <w:lvlText w:val="%6."/>
      <w:lvlJc w:val="right"/>
      <w:pPr>
        <w:ind w:left="4320" w:hanging="180"/>
      </w:pPr>
    </w:lvl>
    <w:lvl w:ilvl="6" w:tplc="140A000F">
      <w:start w:val="1"/>
      <w:numFmt w:val="decimal"/>
      <w:lvlText w:val="%7."/>
      <w:lvlJc w:val="left"/>
      <w:pPr>
        <w:ind w:left="5040" w:hanging="360"/>
      </w:pPr>
    </w:lvl>
    <w:lvl w:ilvl="7" w:tplc="140A0019">
      <w:start w:val="1"/>
      <w:numFmt w:val="lowerLetter"/>
      <w:lvlText w:val="%8."/>
      <w:lvlJc w:val="left"/>
      <w:pPr>
        <w:ind w:left="5760" w:hanging="360"/>
      </w:pPr>
    </w:lvl>
    <w:lvl w:ilvl="8" w:tplc="140A001B">
      <w:start w:val="1"/>
      <w:numFmt w:val="lowerRoman"/>
      <w:lvlText w:val="%9."/>
      <w:lvlJc w:val="right"/>
      <w:pPr>
        <w:ind w:left="6480" w:hanging="180"/>
      </w:pPr>
    </w:lvl>
  </w:abstractNum>
  <w:abstractNum w:abstractNumId="204" w15:restartNumberingAfterBreak="0">
    <w:nsid w:val="23CA3A2B"/>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05" w15:restartNumberingAfterBreak="0">
    <w:nsid w:val="23DF4A12"/>
    <w:multiLevelType w:val="hybridMultilevel"/>
    <w:tmpl w:val="510ED9B8"/>
    <w:lvl w:ilvl="0" w:tplc="3D848254">
      <w:start w:val="1"/>
      <w:numFmt w:val="decimal"/>
      <w:lvlText w:val="6.6.%1."/>
      <w:lvlJc w:val="left"/>
      <w:pPr>
        <w:ind w:left="1440" w:hanging="360"/>
      </w:pPr>
      <w:rPr>
        <w:rFonts w:hint="default"/>
      </w:rPr>
    </w:lvl>
    <w:lvl w:ilvl="1" w:tplc="140A0019">
      <w:start w:val="1"/>
      <w:numFmt w:val="lowerLetter"/>
      <w:lvlText w:val="%2."/>
      <w:lvlJc w:val="left"/>
      <w:pPr>
        <w:ind w:left="2160" w:hanging="360"/>
      </w:pPr>
    </w:lvl>
    <w:lvl w:ilvl="2" w:tplc="BF989A54">
      <w:start w:val="1"/>
      <w:numFmt w:val="decimal"/>
      <w:lvlText w:val="6.7.%3."/>
      <w:lvlJc w:val="left"/>
      <w:pPr>
        <w:ind w:left="2880" w:hanging="180"/>
      </w:pPr>
      <w:rPr>
        <w:rFonts w:hint="default"/>
      </w:rPr>
    </w:lvl>
    <w:lvl w:ilvl="3" w:tplc="140A000F" w:tentative="1">
      <w:start w:val="1"/>
      <w:numFmt w:val="decimal"/>
      <w:lvlText w:val="%4."/>
      <w:lvlJc w:val="left"/>
      <w:pPr>
        <w:ind w:left="3600" w:hanging="360"/>
      </w:pPr>
    </w:lvl>
    <w:lvl w:ilvl="4" w:tplc="140A0019" w:tentative="1">
      <w:start w:val="1"/>
      <w:numFmt w:val="lowerLetter"/>
      <w:lvlText w:val="%5."/>
      <w:lvlJc w:val="left"/>
      <w:pPr>
        <w:ind w:left="4320" w:hanging="360"/>
      </w:pPr>
    </w:lvl>
    <w:lvl w:ilvl="5" w:tplc="140A001B" w:tentative="1">
      <w:start w:val="1"/>
      <w:numFmt w:val="lowerRoman"/>
      <w:lvlText w:val="%6."/>
      <w:lvlJc w:val="right"/>
      <w:pPr>
        <w:ind w:left="5040" w:hanging="180"/>
      </w:pPr>
    </w:lvl>
    <w:lvl w:ilvl="6" w:tplc="140A000F" w:tentative="1">
      <w:start w:val="1"/>
      <w:numFmt w:val="decimal"/>
      <w:lvlText w:val="%7."/>
      <w:lvlJc w:val="left"/>
      <w:pPr>
        <w:ind w:left="5760" w:hanging="360"/>
      </w:pPr>
    </w:lvl>
    <w:lvl w:ilvl="7" w:tplc="140A0019" w:tentative="1">
      <w:start w:val="1"/>
      <w:numFmt w:val="lowerLetter"/>
      <w:lvlText w:val="%8."/>
      <w:lvlJc w:val="left"/>
      <w:pPr>
        <w:ind w:left="6480" w:hanging="360"/>
      </w:pPr>
    </w:lvl>
    <w:lvl w:ilvl="8" w:tplc="140A001B" w:tentative="1">
      <w:start w:val="1"/>
      <w:numFmt w:val="lowerRoman"/>
      <w:lvlText w:val="%9."/>
      <w:lvlJc w:val="right"/>
      <w:pPr>
        <w:ind w:left="7200" w:hanging="180"/>
      </w:pPr>
    </w:lvl>
  </w:abstractNum>
  <w:abstractNum w:abstractNumId="206" w15:restartNumberingAfterBreak="0">
    <w:nsid w:val="242F4CC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07" w15:restartNumberingAfterBreak="0">
    <w:nsid w:val="24B55EED"/>
    <w:multiLevelType w:val="hybridMultilevel"/>
    <w:tmpl w:val="DF0C89F6"/>
    <w:lvl w:ilvl="0" w:tplc="140A0019">
      <w:start w:val="1"/>
      <w:numFmt w:val="lowerLetter"/>
      <w:lvlText w:val="%1."/>
      <w:lvlJc w:val="left"/>
      <w:pPr>
        <w:ind w:left="360" w:hanging="360"/>
      </w:pPr>
    </w:lvl>
    <w:lvl w:ilvl="1" w:tplc="140A0019">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208" w15:restartNumberingAfterBreak="0">
    <w:nsid w:val="24BF670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09" w15:restartNumberingAfterBreak="0">
    <w:nsid w:val="24CE37C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10" w15:restartNumberingAfterBreak="0">
    <w:nsid w:val="24E232B4"/>
    <w:multiLevelType w:val="hybridMultilevel"/>
    <w:tmpl w:val="B0A08652"/>
    <w:lvl w:ilvl="0" w:tplc="BDF27558">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11" w15:restartNumberingAfterBreak="0">
    <w:nsid w:val="2504387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12" w15:restartNumberingAfterBreak="0">
    <w:nsid w:val="251A05DC"/>
    <w:multiLevelType w:val="hybridMultilevel"/>
    <w:tmpl w:val="DBE0CBAE"/>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13" w15:restartNumberingAfterBreak="0">
    <w:nsid w:val="252D6B46"/>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14" w15:restartNumberingAfterBreak="0">
    <w:nsid w:val="25417926"/>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15" w15:restartNumberingAfterBreak="0">
    <w:nsid w:val="2598011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16" w15:restartNumberingAfterBreak="0">
    <w:nsid w:val="25AF58D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17" w15:restartNumberingAfterBreak="0">
    <w:nsid w:val="25DF1B9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18" w15:restartNumberingAfterBreak="0">
    <w:nsid w:val="260A0D57"/>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19" w15:restartNumberingAfterBreak="0">
    <w:nsid w:val="26274E8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20" w15:restartNumberingAfterBreak="0">
    <w:nsid w:val="263E524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21" w15:restartNumberingAfterBreak="0">
    <w:nsid w:val="26596649"/>
    <w:multiLevelType w:val="hybridMultilevel"/>
    <w:tmpl w:val="B224A282"/>
    <w:lvl w:ilvl="0" w:tplc="04090019">
      <w:start w:val="1"/>
      <w:numFmt w:val="lowerLetter"/>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A1CE0742">
      <w:start w:val="2"/>
      <w:numFmt w:val="bullet"/>
      <w:lvlText w:val="-"/>
      <w:lvlJc w:val="left"/>
      <w:pPr>
        <w:ind w:left="2880" w:hanging="360"/>
      </w:pPr>
      <w:rPr>
        <w:rFonts w:ascii="Arial" w:eastAsia="Times New Roman" w:hAnsi="Arial" w:cs="Arial" w:hint="default"/>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2" w15:restartNumberingAfterBreak="0">
    <w:nsid w:val="26A00A0F"/>
    <w:multiLevelType w:val="hybridMultilevel"/>
    <w:tmpl w:val="03228FAC"/>
    <w:lvl w:ilvl="0" w:tplc="3BEA09A2">
      <w:start w:val="3"/>
      <w:numFmt w:val="decimal"/>
      <w:lvlText w:val="6.7.%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3" w15:restartNumberingAfterBreak="0">
    <w:nsid w:val="270A713C"/>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24" w15:restartNumberingAfterBreak="0">
    <w:nsid w:val="27343259"/>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25" w15:restartNumberingAfterBreak="0">
    <w:nsid w:val="275D44FE"/>
    <w:multiLevelType w:val="hybridMultilevel"/>
    <w:tmpl w:val="2EF00508"/>
    <w:lvl w:ilvl="0" w:tplc="38740684">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26" w15:restartNumberingAfterBreak="0">
    <w:nsid w:val="276F7553"/>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27" w15:restartNumberingAfterBreak="0">
    <w:nsid w:val="27B45AFF"/>
    <w:multiLevelType w:val="hybridMultilevel"/>
    <w:tmpl w:val="F9888658"/>
    <w:lvl w:ilvl="0" w:tplc="140A0019">
      <w:start w:val="1"/>
      <w:numFmt w:val="lowerLetter"/>
      <w:lvlText w:val="%1."/>
      <w:lvlJc w:val="left"/>
      <w:pPr>
        <w:ind w:left="777" w:hanging="360"/>
      </w:pPr>
    </w:lvl>
    <w:lvl w:ilvl="1" w:tplc="140A0019" w:tentative="1">
      <w:start w:val="1"/>
      <w:numFmt w:val="lowerLetter"/>
      <w:lvlText w:val="%2."/>
      <w:lvlJc w:val="left"/>
      <w:pPr>
        <w:ind w:left="1497" w:hanging="360"/>
      </w:pPr>
    </w:lvl>
    <w:lvl w:ilvl="2" w:tplc="140A001B" w:tentative="1">
      <w:start w:val="1"/>
      <w:numFmt w:val="lowerRoman"/>
      <w:lvlText w:val="%3."/>
      <w:lvlJc w:val="right"/>
      <w:pPr>
        <w:ind w:left="2217" w:hanging="180"/>
      </w:pPr>
    </w:lvl>
    <w:lvl w:ilvl="3" w:tplc="140A000F" w:tentative="1">
      <w:start w:val="1"/>
      <w:numFmt w:val="decimal"/>
      <w:lvlText w:val="%4."/>
      <w:lvlJc w:val="left"/>
      <w:pPr>
        <w:ind w:left="2937" w:hanging="360"/>
      </w:pPr>
    </w:lvl>
    <w:lvl w:ilvl="4" w:tplc="140A0019" w:tentative="1">
      <w:start w:val="1"/>
      <w:numFmt w:val="lowerLetter"/>
      <w:lvlText w:val="%5."/>
      <w:lvlJc w:val="left"/>
      <w:pPr>
        <w:ind w:left="3657" w:hanging="360"/>
      </w:pPr>
    </w:lvl>
    <w:lvl w:ilvl="5" w:tplc="140A001B" w:tentative="1">
      <w:start w:val="1"/>
      <w:numFmt w:val="lowerRoman"/>
      <w:lvlText w:val="%6."/>
      <w:lvlJc w:val="right"/>
      <w:pPr>
        <w:ind w:left="4377" w:hanging="180"/>
      </w:pPr>
    </w:lvl>
    <w:lvl w:ilvl="6" w:tplc="140A000F" w:tentative="1">
      <w:start w:val="1"/>
      <w:numFmt w:val="decimal"/>
      <w:lvlText w:val="%7."/>
      <w:lvlJc w:val="left"/>
      <w:pPr>
        <w:ind w:left="5097" w:hanging="360"/>
      </w:pPr>
    </w:lvl>
    <w:lvl w:ilvl="7" w:tplc="140A0019" w:tentative="1">
      <w:start w:val="1"/>
      <w:numFmt w:val="lowerLetter"/>
      <w:lvlText w:val="%8."/>
      <w:lvlJc w:val="left"/>
      <w:pPr>
        <w:ind w:left="5817" w:hanging="360"/>
      </w:pPr>
    </w:lvl>
    <w:lvl w:ilvl="8" w:tplc="140A001B" w:tentative="1">
      <w:start w:val="1"/>
      <w:numFmt w:val="lowerRoman"/>
      <w:lvlText w:val="%9."/>
      <w:lvlJc w:val="right"/>
      <w:pPr>
        <w:ind w:left="6537" w:hanging="180"/>
      </w:pPr>
    </w:lvl>
  </w:abstractNum>
  <w:abstractNum w:abstractNumId="228" w15:restartNumberingAfterBreak="0">
    <w:nsid w:val="27EC3E0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29" w15:restartNumberingAfterBreak="0">
    <w:nsid w:val="280E6825"/>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30" w15:restartNumberingAfterBreak="0">
    <w:nsid w:val="286F6A0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31" w15:restartNumberingAfterBreak="0">
    <w:nsid w:val="28BE2E12"/>
    <w:multiLevelType w:val="hybridMultilevel"/>
    <w:tmpl w:val="44362496"/>
    <w:lvl w:ilvl="0" w:tplc="140A0019">
      <w:start w:val="1"/>
      <w:numFmt w:val="lowerLetter"/>
      <w:lvlText w:val="%1."/>
      <w:lvlJc w:val="left"/>
      <w:pPr>
        <w:ind w:left="720" w:hanging="360"/>
      </w:p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32" w15:restartNumberingAfterBreak="0">
    <w:nsid w:val="28BF70F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33" w15:restartNumberingAfterBreak="0">
    <w:nsid w:val="291D757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34" w15:restartNumberingAfterBreak="0">
    <w:nsid w:val="294C0C94"/>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35" w15:restartNumberingAfterBreak="0">
    <w:nsid w:val="29683E7D"/>
    <w:multiLevelType w:val="hybridMultilevel"/>
    <w:tmpl w:val="E9002796"/>
    <w:lvl w:ilvl="0" w:tplc="140A0019">
      <w:start w:val="1"/>
      <w:numFmt w:val="lowerLetter"/>
      <w:lvlText w:val="%1."/>
      <w:lvlJc w:val="left"/>
      <w:pPr>
        <w:ind w:left="720" w:hanging="360"/>
      </w:p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36" w15:restartNumberingAfterBreak="0">
    <w:nsid w:val="297A66EB"/>
    <w:multiLevelType w:val="hybridMultilevel"/>
    <w:tmpl w:val="97FC2B82"/>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37" w15:restartNumberingAfterBreak="0">
    <w:nsid w:val="29987665"/>
    <w:multiLevelType w:val="hybridMultilevel"/>
    <w:tmpl w:val="80EAFA3C"/>
    <w:lvl w:ilvl="0" w:tplc="8F484854">
      <w:start w:val="1"/>
      <w:numFmt w:val="lowerLetter"/>
      <w:lvlText w:val="%1."/>
      <w:lvlJc w:val="left"/>
      <w:pPr>
        <w:ind w:left="720" w:hanging="360"/>
      </w:pPr>
      <w:rPr>
        <w:rFonts w:hint="default"/>
        <w:b w:val="0"/>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38" w15:restartNumberingAfterBreak="0">
    <w:nsid w:val="29A43DAE"/>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39" w15:restartNumberingAfterBreak="0">
    <w:nsid w:val="29B969AB"/>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40" w15:restartNumberingAfterBreak="0">
    <w:nsid w:val="2A6658A1"/>
    <w:multiLevelType w:val="hybridMultilevel"/>
    <w:tmpl w:val="388E1CDE"/>
    <w:lvl w:ilvl="0" w:tplc="04090019">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41" w15:restartNumberingAfterBreak="0">
    <w:nsid w:val="2A9F4975"/>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42" w15:restartNumberingAfterBreak="0">
    <w:nsid w:val="2AD56CF2"/>
    <w:multiLevelType w:val="hybridMultilevel"/>
    <w:tmpl w:val="425874B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43" w15:restartNumberingAfterBreak="0">
    <w:nsid w:val="2AEA02D9"/>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44" w15:restartNumberingAfterBreak="0">
    <w:nsid w:val="2B285A9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45" w15:restartNumberingAfterBreak="0">
    <w:nsid w:val="2B395B2B"/>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46" w15:restartNumberingAfterBreak="0">
    <w:nsid w:val="2B54625F"/>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47" w15:restartNumberingAfterBreak="0">
    <w:nsid w:val="2B82598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48" w15:restartNumberingAfterBreak="0">
    <w:nsid w:val="2B837289"/>
    <w:multiLevelType w:val="multilevel"/>
    <w:tmpl w:val="5F2E0686"/>
    <w:lvl w:ilvl="0">
      <w:start w:val="6"/>
      <w:numFmt w:val="decimal"/>
      <w:lvlText w:val="%1"/>
      <w:lvlJc w:val="left"/>
      <w:pPr>
        <w:ind w:left="360" w:hanging="360"/>
      </w:pPr>
      <w:rPr>
        <w:rFonts w:hint="default"/>
      </w:rPr>
    </w:lvl>
    <w:lvl w:ilvl="1">
      <w:start w:val="1"/>
      <w:numFmt w:val="decimal"/>
      <w:lvlText w:val="%1.%2"/>
      <w:lvlJc w:val="left"/>
      <w:pPr>
        <w:ind w:left="1288" w:hanging="360"/>
      </w:pPr>
      <w:rPr>
        <w:rFonts w:hint="default"/>
      </w:rPr>
    </w:lvl>
    <w:lvl w:ilvl="2">
      <w:start w:val="1"/>
      <w:numFmt w:val="decimal"/>
      <w:lvlText w:val="%1.%2.%3"/>
      <w:lvlJc w:val="left"/>
      <w:pPr>
        <w:ind w:left="2576" w:hanging="720"/>
      </w:pPr>
      <w:rPr>
        <w:rFonts w:hint="default"/>
      </w:rPr>
    </w:lvl>
    <w:lvl w:ilvl="3">
      <w:start w:val="1"/>
      <w:numFmt w:val="decimal"/>
      <w:lvlText w:val="%1.%2.%3.%4"/>
      <w:lvlJc w:val="left"/>
      <w:pPr>
        <w:ind w:left="3504" w:hanging="720"/>
      </w:pPr>
      <w:rPr>
        <w:rFonts w:hint="default"/>
      </w:rPr>
    </w:lvl>
    <w:lvl w:ilvl="4">
      <w:start w:val="1"/>
      <w:numFmt w:val="decimal"/>
      <w:lvlText w:val="%1.%2.%3.%4.%5"/>
      <w:lvlJc w:val="left"/>
      <w:pPr>
        <w:ind w:left="4792" w:hanging="1080"/>
      </w:pPr>
      <w:rPr>
        <w:rFonts w:hint="default"/>
      </w:rPr>
    </w:lvl>
    <w:lvl w:ilvl="5">
      <w:start w:val="1"/>
      <w:numFmt w:val="decimal"/>
      <w:lvlText w:val="%1.%2.%3.%4.%5.%6"/>
      <w:lvlJc w:val="left"/>
      <w:pPr>
        <w:ind w:left="5720" w:hanging="1080"/>
      </w:pPr>
      <w:rPr>
        <w:rFonts w:hint="default"/>
      </w:rPr>
    </w:lvl>
    <w:lvl w:ilvl="6">
      <w:start w:val="1"/>
      <w:numFmt w:val="decimal"/>
      <w:lvlText w:val="%1.%2.%3.%4.%5.%6.%7"/>
      <w:lvlJc w:val="left"/>
      <w:pPr>
        <w:ind w:left="7008" w:hanging="1440"/>
      </w:pPr>
      <w:rPr>
        <w:rFonts w:hint="default"/>
      </w:rPr>
    </w:lvl>
    <w:lvl w:ilvl="7">
      <w:start w:val="1"/>
      <w:numFmt w:val="decimal"/>
      <w:lvlText w:val="%1.%2.%3.%4.%5.%6.%7.%8"/>
      <w:lvlJc w:val="left"/>
      <w:pPr>
        <w:ind w:left="7936" w:hanging="1440"/>
      </w:pPr>
      <w:rPr>
        <w:rFonts w:hint="default"/>
      </w:rPr>
    </w:lvl>
    <w:lvl w:ilvl="8">
      <w:start w:val="1"/>
      <w:numFmt w:val="decimal"/>
      <w:lvlText w:val="%1.%2.%3.%4.%5.%6.%7.%8.%9"/>
      <w:lvlJc w:val="left"/>
      <w:pPr>
        <w:ind w:left="9224" w:hanging="1800"/>
      </w:pPr>
      <w:rPr>
        <w:rFonts w:hint="default"/>
      </w:rPr>
    </w:lvl>
  </w:abstractNum>
  <w:abstractNum w:abstractNumId="249" w15:restartNumberingAfterBreak="0">
    <w:nsid w:val="2BA04F3B"/>
    <w:multiLevelType w:val="hybridMultilevel"/>
    <w:tmpl w:val="8ED85804"/>
    <w:lvl w:ilvl="0" w:tplc="F774CD78">
      <w:start w:val="1"/>
      <w:numFmt w:val="decimal"/>
      <w:lvlText w:val="5.2.%1."/>
      <w:lvlJc w:val="left"/>
      <w:pPr>
        <w:ind w:left="720" w:hanging="360"/>
      </w:pPr>
    </w:lvl>
    <w:lvl w:ilvl="1" w:tplc="140A0019">
      <w:start w:val="1"/>
      <w:numFmt w:val="lowerLetter"/>
      <w:lvlText w:val="%2."/>
      <w:lvlJc w:val="left"/>
      <w:pPr>
        <w:ind w:left="1440" w:hanging="360"/>
      </w:pPr>
    </w:lvl>
    <w:lvl w:ilvl="2" w:tplc="140A001B">
      <w:start w:val="1"/>
      <w:numFmt w:val="lowerRoman"/>
      <w:lvlText w:val="%3."/>
      <w:lvlJc w:val="right"/>
      <w:pPr>
        <w:ind w:left="2160" w:hanging="180"/>
      </w:pPr>
    </w:lvl>
    <w:lvl w:ilvl="3" w:tplc="140A000F">
      <w:start w:val="1"/>
      <w:numFmt w:val="decimal"/>
      <w:lvlText w:val="%4."/>
      <w:lvlJc w:val="left"/>
      <w:pPr>
        <w:ind w:left="2880" w:hanging="360"/>
      </w:pPr>
    </w:lvl>
    <w:lvl w:ilvl="4" w:tplc="140A0019">
      <w:start w:val="1"/>
      <w:numFmt w:val="lowerLetter"/>
      <w:lvlText w:val="%5."/>
      <w:lvlJc w:val="left"/>
      <w:pPr>
        <w:ind w:left="3600" w:hanging="360"/>
      </w:pPr>
    </w:lvl>
    <w:lvl w:ilvl="5" w:tplc="140A001B">
      <w:start w:val="1"/>
      <w:numFmt w:val="lowerRoman"/>
      <w:lvlText w:val="%6."/>
      <w:lvlJc w:val="right"/>
      <w:pPr>
        <w:ind w:left="4320" w:hanging="180"/>
      </w:pPr>
    </w:lvl>
    <w:lvl w:ilvl="6" w:tplc="140A000F">
      <w:start w:val="1"/>
      <w:numFmt w:val="decimal"/>
      <w:lvlText w:val="%7."/>
      <w:lvlJc w:val="left"/>
      <w:pPr>
        <w:ind w:left="5040" w:hanging="360"/>
      </w:pPr>
    </w:lvl>
    <w:lvl w:ilvl="7" w:tplc="140A0019">
      <w:start w:val="1"/>
      <w:numFmt w:val="lowerLetter"/>
      <w:lvlText w:val="%8."/>
      <w:lvlJc w:val="left"/>
      <w:pPr>
        <w:ind w:left="5760" w:hanging="360"/>
      </w:pPr>
    </w:lvl>
    <w:lvl w:ilvl="8" w:tplc="140A001B">
      <w:start w:val="1"/>
      <w:numFmt w:val="lowerRoman"/>
      <w:lvlText w:val="%9."/>
      <w:lvlJc w:val="right"/>
      <w:pPr>
        <w:ind w:left="6480" w:hanging="180"/>
      </w:pPr>
    </w:lvl>
  </w:abstractNum>
  <w:abstractNum w:abstractNumId="250" w15:restartNumberingAfterBreak="0">
    <w:nsid w:val="2BA91EE8"/>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51" w15:restartNumberingAfterBreak="0">
    <w:nsid w:val="2BF47B77"/>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52" w15:restartNumberingAfterBreak="0">
    <w:nsid w:val="2C543E9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53" w15:restartNumberingAfterBreak="0">
    <w:nsid w:val="2C783FD6"/>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54" w15:restartNumberingAfterBreak="0">
    <w:nsid w:val="2C835A5F"/>
    <w:multiLevelType w:val="hybridMultilevel"/>
    <w:tmpl w:val="8A6CE420"/>
    <w:lvl w:ilvl="0" w:tplc="140A0019">
      <w:start w:val="1"/>
      <w:numFmt w:val="lowerLetter"/>
      <w:lvlText w:val="%1."/>
      <w:lvlJc w:val="lef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255" w15:restartNumberingAfterBreak="0">
    <w:nsid w:val="2CA4399A"/>
    <w:multiLevelType w:val="hybridMultilevel"/>
    <w:tmpl w:val="E6E4354C"/>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56" w15:restartNumberingAfterBreak="0">
    <w:nsid w:val="2CCD68AF"/>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57" w15:restartNumberingAfterBreak="0">
    <w:nsid w:val="2CD77166"/>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58" w15:restartNumberingAfterBreak="0">
    <w:nsid w:val="2D21100F"/>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59" w15:restartNumberingAfterBreak="0">
    <w:nsid w:val="2D334A03"/>
    <w:multiLevelType w:val="hybridMultilevel"/>
    <w:tmpl w:val="BF58286E"/>
    <w:lvl w:ilvl="0" w:tplc="04090019">
      <w:start w:val="1"/>
      <w:numFmt w:val="lowerLetter"/>
      <w:lvlText w:val="%1."/>
      <w:lvlJc w:val="left"/>
      <w:pPr>
        <w:ind w:left="1440" w:hanging="360"/>
      </w:pPr>
    </w:lvl>
    <w:lvl w:ilvl="1" w:tplc="140A0019" w:tentative="1">
      <w:start w:val="1"/>
      <w:numFmt w:val="lowerLetter"/>
      <w:lvlText w:val="%2."/>
      <w:lvlJc w:val="left"/>
      <w:pPr>
        <w:ind w:left="2160" w:hanging="360"/>
      </w:pPr>
    </w:lvl>
    <w:lvl w:ilvl="2" w:tplc="140A001B" w:tentative="1">
      <w:start w:val="1"/>
      <w:numFmt w:val="lowerRoman"/>
      <w:lvlText w:val="%3."/>
      <w:lvlJc w:val="right"/>
      <w:pPr>
        <w:ind w:left="2880" w:hanging="180"/>
      </w:pPr>
    </w:lvl>
    <w:lvl w:ilvl="3" w:tplc="140A000F" w:tentative="1">
      <w:start w:val="1"/>
      <w:numFmt w:val="decimal"/>
      <w:lvlText w:val="%4."/>
      <w:lvlJc w:val="left"/>
      <w:pPr>
        <w:ind w:left="3600" w:hanging="360"/>
      </w:pPr>
    </w:lvl>
    <w:lvl w:ilvl="4" w:tplc="140A0019" w:tentative="1">
      <w:start w:val="1"/>
      <w:numFmt w:val="lowerLetter"/>
      <w:lvlText w:val="%5."/>
      <w:lvlJc w:val="left"/>
      <w:pPr>
        <w:ind w:left="4320" w:hanging="360"/>
      </w:pPr>
    </w:lvl>
    <w:lvl w:ilvl="5" w:tplc="140A001B" w:tentative="1">
      <w:start w:val="1"/>
      <w:numFmt w:val="lowerRoman"/>
      <w:lvlText w:val="%6."/>
      <w:lvlJc w:val="right"/>
      <w:pPr>
        <w:ind w:left="5040" w:hanging="180"/>
      </w:pPr>
    </w:lvl>
    <w:lvl w:ilvl="6" w:tplc="140A000F" w:tentative="1">
      <w:start w:val="1"/>
      <w:numFmt w:val="decimal"/>
      <w:lvlText w:val="%7."/>
      <w:lvlJc w:val="left"/>
      <w:pPr>
        <w:ind w:left="5760" w:hanging="360"/>
      </w:pPr>
    </w:lvl>
    <w:lvl w:ilvl="7" w:tplc="140A0019" w:tentative="1">
      <w:start w:val="1"/>
      <w:numFmt w:val="lowerLetter"/>
      <w:lvlText w:val="%8."/>
      <w:lvlJc w:val="left"/>
      <w:pPr>
        <w:ind w:left="6480" w:hanging="360"/>
      </w:pPr>
    </w:lvl>
    <w:lvl w:ilvl="8" w:tplc="140A001B" w:tentative="1">
      <w:start w:val="1"/>
      <w:numFmt w:val="lowerRoman"/>
      <w:lvlText w:val="%9."/>
      <w:lvlJc w:val="right"/>
      <w:pPr>
        <w:ind w:left="7200" w:hanging="180"/>
      </w:pPr>
    </w:lvl>
  </w:abstractNum>
  <w:abstractNum w:abstractNumId="260" w15:restartNumberingAfterBreak="0">
    <w:nsid w:val="2D583F53"/>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61" w15:restartNumberingAfterBreak="0">
    <w:nsid w:val="2DBC44B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62" w15:restartNumberingAfterBreak="0">
    <w:nsid w:val="2E411F96"/>
    <w:multiLevelType w:val="hybridMultilevel"/>
    <w:tmpl w:val="EC40E132"/>
    <w:lvl w:ilvl="0" w:tplc="0D50225A">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63" w15:restartNumberingAfterBreak="0">
    <w:nsid w:val="2E675203"/>
    <w:multiLevelType w:val="hybridMultilevel"/>
    <w:tmpl w:val="719CFA88"/>
    <w:lvl w:ilvl="0" w:tplc="04090019">
      <w:start w:val="1"/>
      <w:numFmt w:val="lowerLetter"/>
      <w:lvlText w:val="%1."/>
      <w:lvlJc w:val="left"/>
      <w:pPr>
        <w:ind w:left="777" w:hanging="360"/>
      </w:pPr>
    </w:lvl>
    <w:lvl w:ilvl="1" w:tplc="04090019" w:tentative="1">
      <w:start w:val="1"/>
      <w:numFmt w:val="lowerLetter"/>
      <w:lvlText w:val="%2."/>
      <w:lvlJc w:val="left"/>
      <w:pPr>
        <w:ind w:left="1497" w:hanging="360"/>
      </w:pPr>
    </w:lvl>
    <w:lvl w:ilvl="2" w:tplc="0409001B" w:tentative="1">
      <w:start w:val="1"/>
      <w:numFmt w:val="lowerRoman"/>
      <w:lvlText w:val="%3."/>
      <w:lvlJc w:val="right"/>
      <w:pPr>
        <w:ind w:left="2217" w:hanging="180"/>
      </w:pPr>
    </w:lvl>
    <w:lvl w:ilvl="3" w:tplc="0409000F" w:tentative="1">
      <w:start w:val="1"/>
      <w:numFmt w:val="decimal"/>
      <w:lvlText w:val="%4."/>
      <w:lvlJc w:val="left"/>
      <w:pPr>
        <w:ind w:left="2937" w:hanging="360"/>
      </w:pPr>
    </w:lvl>
    <w:lvl w:ilvl="4" w:tplc="04090019" w:tentative="1">
      <w:start w:val="1"/>
      <w:numFmt w:val="lowerLetter"/>
      <w:lvlText w:val="%5."/>
      <w:lvlJc w:val="left"/>
      <w:pPr>
        <w:ind w:left="3657" w:hanging="360"/>
      </w:pPr>
    </w:lvl>
    <w:lvl w:ilvl="5" w:tplc="0409001B" w:tentative="1">
      <w:start w:val="1"/>
      <w:numFmt w:val="lowerRoman"/>
      <w:lvlText w:val="%6."/>
      <w:lvlJc w:val="right"/>
      <w:pPr>
        <w:ind w:left="4377" w:hanging="180"/>
      </w:pPr>
    </w:lvl>
    <w:lvl w:ilvl="6" w:tplc="0409000F" w:tentative="1">
      <w:start w:val="1"/>
      <w:numFmt w:val="decimal"/>
      <w:lvlText w:val="%7."/>
      <w:lvlJc w:val="left"/>
      <w:pPr>
        <w:ind w:left="5097" w:hanging="360"/>
      </w:pPr>
    </w:lvl>
    <w:lvl w:ilvl="7" w:tplc="04090019" w:tentative="1">
      <w:start w:val="1"/>
      <w:numFmt w:val="lowerLetter"/>
      <w:lvlText w:val="%8."/>
      <w:lvlJc w:val="left"/>
      <w:pPr>
        <w:ind w:left="5817" w:hanging="360"/>
      </w:pPr>
    </w:lvl>
    <w:lvl w:ilvl="8" w:tplc="0409001B" w:tentative="1">
      <w:start w:val="1"/>
      <w:numFmt w:val="lowerRoman"/>
      <w:lvlText w:val="%9."/>
      <w:lvlJc w:val="right"/>
      <w:pPr>
        <w:ind w:left="6537" w:hanging="180"/>
      </w:pPr>
    </w:lvl>
  </w:abstractNum>
  <w:abstractNum w:abstractNumId="264" w15:restartNumberingAfterBreak="0">
    <w:nsid w:val="2EA07C30"/>
    <w:multiLevelType w:val="hybridMultilevel"/>
    <w:tmpl w:val="6634635C"/>
    <w:lvl w:ilvl="0" w:tplc="7552361E">
      <w:start w:val="12"/>
      <w:numFmt w:val="decimal"/>
      <w:lvlText w:val="7.%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65" w15:restartNumberingAfterBreak="0">
    <w:nsid w:val="2F017E7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66" w15:restartNumberingAfterBreak="0">
    <w:nsid w:val="2F551EF7"/>
    <w:multiLevelType w:val="hybridMultilevel"/>
    <w:tmpl w:val="20B2CE3C"/>
    <w:lvl w:ilvl="0" w:tplc="452AB7EC">
      <w:start w:val="1"/>
      <w:numFmt w:val="lowerLetter"/>
      <w:lvlText w:val="%1."/>
      <w:lvlJc w:val="left"/>
      <w:pPr>
        <w:ind w:left="777" w:hanging="360"/>
      </w:pPr>
      <w:rPr>
        <w:rFonts w:hint="default"/>
      </w:rPr>
    </w:lvl>
    <w:lvl w:ilvl="1" w:tplc="04090019" w:tentative="1">
      <w:start w:val="1"/>
      <w:numFmt w:val="lowerLetter"/>
      <w:lvlText w:val="%2."/>
      <w:lvlJc w:val="left"/>
      <w:pPr>
        <w:ind w:left="1497" w:hanging="360"/>
      </w:pPr>
    </w:lvl>
    <w:lvl w:ilvl="2" w:tplc="0409001B" w:tentative="1">
      <w:start w:val="1"/>
      <w:numFmt w:val="lowerRoman"/>
      <w:lvlText w:val="%3."/>
      <w:lvlJc w:val="right"/>
      <w:pPr>
        <w:ind w:left="2217" w:hanging="180"/>
      </w:pPr>
    </w:lvl>
    <w:lvl w:ilvl="3" w:tplc="0409000F" w:tentative="1">
      <w:start w:val="1"/>
      <w:numFmt w:val="decimal"/>
      <w:lvlText w:val="%4."/>
      <w:lvlJc w:val="left"/>
      <w:pPr>
        <w:ind w:left="2937" w:hanging="360"/>
      </w:pPr>
    </w:lvl>
    <w:lvl w:ilvl="4" w:tplc="04090019" w:tentative="1">
      <w:start w:val="1"/>
      <w:numFmt w:val="lowerLetter"/>
      <w:lvlText w:val="%5."/>
      <w:lvlJc w:val="left"/>
      <w:pPr>
        <w:ind w:left="3657" w:hanging="360"/>
      </w:pPr>
    </w:lvl>
    <w:lvl w:ilvl="5" w:tplc="0409001B" w:tentative="1">
      <w:start w:val="1"/>
      <w:numFmt w:val="lowerRoman"/>
      <w:lvlText w:val="%6."/>
      <w:lvlJc w:val="right"/>
      <w:pPr>
        <w:ind w:left="4377" w:hanging="180"/>
      </w:pPr>
    </w:lvl>
    <w:lvl w:ilvl="6" w:tplc="0409000F" w:tentative="1">
      <w:start w:val="1"/>
      <w:numFmt w:val="decimal"/>
      <w:lvlText w:val="%7."/>
      <w:lvlJc w:val="left"/>
      <w:pPr>
        <w:ind w:left="5097" w:hanging="360"/>
      </w:pPr>
    </w:lvl>
    <w:lvl w:ilvl="7" w:tplc="04090019" w:tentative="1">
      <w:start w:val="1"/>
      <w:numFmt w:val="lowerLetter"/>
      <w:lvlText w:val="%8."/>
      <w:lvlJc w:val="left"/>
      <w:pPr>
        <w:ind w:left="5817" w:hanging="360"/>
      </w:pPr>
    </w:lvl>
    <w:lvl w:ilvl="8" w:tplc="0409001B" w:tentative="1">
      <w:start w:val="1"/>
      <w:numFmt w:val="lowerRoman"/>
      <w:lvlText w:val="%9."/>
      <w:lvlJc w:val="right"/>
      <w:pPr>
        <w:ind w:left="6537" w:hanging="180"/>
      </w:pPr>
    </w:lvl>
  </w:abstractNum>
  <w:abstractNum w:abstractNumId="267" w15:restartNumberingAfterBreak="0">
    <w:nsid w:val="30160414"/>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68" w15:restartNumberingAfterBreak="0">
    <w:nsid w:val="301A100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69" w15:restartNumberingAfterBreak="0">
    <w:nsid w:val="302945DC"/>
    <w:multiLevelType w:val="hybridMultilevel"/>
    <w:tmpl w:val="DBE0CBAE"/>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70" w15:restartNumberingAfterBreak="0">
    <w:nsid w:val="304A5448"/>
    <w:multiLevelType w:val="hybridMultilevel"/>
    <w:tmpl w:val="29840D3C"/>
    <w:lvl w:ilvl="0" w:tplc="140A0019">
      <w:start w:val="1"/>
      <w:numFmt w:val="lowerLetter"/>
      <w:lvlText w:val="%1."/>
      <w:lvlJc w:val="lef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271" w15:restartNumberingAfterBreak="0">
    <w:nsid w:val="30696C98"/>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72" w15:restartNumberingAfterBreak="0">
    <w:nsid w:val="308068BC"/>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73" w15:restartNumberingAfterBreak="0">
    <w:nsid w:val="30F0355E"/>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74" w15:restartNumberingAfterBreak="0">
    <w:nsid w:val="310C6196"/>
    <w:multiLevelType w:val="multilevel"/>
    <w:tmpl w:val="956E4030"/>
    <w:lvl w:ilvl="0">
      <w:start w:val="1"/>
      <w:numFmt w:val="lowerLetter"/>
      <w:pStyle w:val="ListaNivel2"/>
      <w:suff w:val="space"/>
      <w:lvlText w:val="%1."/>
      <w:lvlJc w:val="left"/>
      <w:pPr>
        <w:ind w:left="2154" w:hanging="226"/>
      </w:pPr>
      <w:rPr>
        <w:rFonts w:ascii="Arial" w:hAnsi="Arial" w:hint="default"/>
        <w:b/>
        <w:i w:val="0"/>
        <w:caps w:val="0"/>
        <w:strike w:val="0"/>
        <w:dstrike w:val="0"/>
        <w:vanish w:val="0"/>
        <w:color w:val="auto"/>
        <w:sz w:val="20"/>
        <w:szCs w:val="20"/>
        <w:u w:val="none"/>
        <w:vertAlign w:val="baseline"/>
        <w:lang w:val="es-ES_tradnl"/>
        <w14:shadow w14:blurRad="0" w14:dist="0" w14:dir="0" w14:sx="0" w14:sy="0" w14:kx="0" w14:ky="0" w14:algn="none">
          <w14:srgbClr w14:val="000000"/>
        </w14:shadow>
        <w14:textOutline w14:w="0" w14:cap="rnd" w14:cmpd="sng" w14:algn="ctr">
          <w14:noFill/>
          <w14:prstDash w14:val="solid"/>
          <w14:bevel/>
        </w14:textOutline>
      </w:rPr>
    </w:lvl>
    <w:lvl w:ilvl="1">
      <w:start w:val="1"/>
      <w:numFmt w:val="none"/>
      <w:lvlRestart w:val="0"/>
      <w:suff w:val="space"/>
      <w:lvlText w:val="%2"/>
      <w:lvlJc w:val="left"/>
      <w:pPr>
        <w:ind w:left="229" w:firstLine="0"/>
      </w:pPr>
      <w:rPr>
        <w:rFonts w:ascii="Arial" w:hAnsi="Arial" w:hint="default"/>
        <w:b w:val="0"/>
        <w:i w:val="0"/>
        <w:color w:val="auto"/>
        <w:sz w:val="20"/>
        <w:szCs w:val="20"/>
        <w:u w:val="none"/>
      </w:rPr>
    </w:lvl>
    <w:lvl w:ilvl="2">
      <w:start w:val="1"/>
      <w:numFmt w:val="none"/>
      <w:lvlText w:val="%3"/>
      <w:lvlJc w:val="left"/>
      <w:pPr>
        <w:tabs>
          <w:tab w:val="num" w:pos="1626"/>
        </w:tabs>
        <w:ind w:left="1626" w:hanging="360"/>
      </w:pPr>
      <w:rPr>
        <w:rFonts w:hint="default"/>
      </w:rPr>
    </w:lvl>
    <w:lvl w:ilvl="3">
      <w:start w:val="1"/>
      <w:numFmt w:val="none"/>
      <w:lvlText w:val=""/>
      <w:lvlJc w:val="left"/>
      <w:pPr>
        <w:tabs>
          <w:tab w:val="num" w:pos="31680"/>
        </w:tabs>
        <w:ind w:left="1986" w:hanging="360"/>
      </w:pPr>
      <w:rPr>
        <w:rFonts w:hint="default"/>
      </w:rPr>
    </w:lvl>
    <w:lvl w:ilvl="4">
      <w:start w:val="1"/>
      <w:numFmt w:val="none"/>
      <w:lvlText w:val=""/>
      <w:lvlJc w:val="left"/>
      <w:pPr>
        <w:tabs>
          <w:tab w:val="num" w:pos="2346"/>
        </w:tabs>
        <w:ind w:left="2346" w:hanging="360"/>
      </w:pPr>
      <w:rPr>
        <w:rFonts w:hint="default"/>
      </w:rPr>
    </w:lvl>
    <w:lvl w:ilvl="5">
      <w:start w:val="1"/>
      <w:numFmt w:val="none"/>
      <w:lvlText w:val=""/>
      <w:lvlJc w:val="left"/>
      <w:pPr>
        <w:tabs>
          <w:tab w:val="num" w:pos="2706"/>
        </w:tabs>
        <w:ind w:left="2706" w:hanging="360"/>
      </w:pPr>
      <w:rPr>
        <w:rFonts w:hint="default"/>
      </w:rPr>
    </w:lvl>
    <w:lvl w:ilvl="6">
      <w:start w:val="1"/>
      <w:numFmt w:val="none"/>
      <w:lvlText w:val=""/>
      <w:lvlJc w:val="left"/>
      <w:pPr>
        <w:tabs>
          <w:tab w:val="num" w:pos="3066"/>
        </w:tabs>
        <w:ind w:left="3066" w:hanging="360"/>
      </w:pPr>
      <w:rPr>
        <w:rFonts w:hint="default"/>
      </w:rPr>
    </w:lvl>
    <w:lvl w:ilvl="7">
      <w:start w:val="1"/>
      <w:numFmt w:val="none"/>
      <w:lvlText w:val=""/>
      <w:lvlJc w:val="left"/>
      <w:pPr>
        <w:tabs>
          <w:tab w:val="num" w:pos="3426"/>
        </w:tabs>
        <w:ind w:left="3426" w:hanging="360"/>
      </w:pPr>
      <w:rPr>
        <w:rFonts w:hint="default"/>
      </w:rPr>
    </w:lvl>
    <w:lvl w:ilvl="8">
      <w:start w:val="1"/>
      <w:numFmt w:val="none"/>
      <w:lvlText w:val=""/>
      <w:lvlJc w:val="left"/>
      <w:pPr>
        <w:tabs>
          <w:tab w:val="num" w:pos="3786"/>
        </w:tabs>
        <w:ind w:left="3786" w:hanging="360"/>
      </w:pPr>
      <w:rPr>
        <w:rFonts w:hint="default"/>
      </w:rPr>
    </w:lvl>
  </w:abstractNum>
  <w:abstractNum w:abstractNumId="275" w15:restartNumberingAfterBreak="0">
    <w:nsid w:val="310E11F0"/>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76" w15:restartNumberingAfterBreak="0">
    <w:nsid w:val="312C30D0"/>
    <w:multiLevelType w:val="hybridMultilevel"/>
    <w:tmpl w:val="D5C8DD06"/>
    <w:lvl w:ilvl="0" w:tplc="EBDCFF7A">
      <w:start w:val="1"/>
      <w:numFmt w:val="bullet"/>
      <w:lvlText w:val="•"/>
      <w:lvlJc w:val="left"/>
      <w:pPr>
        <w:tabs>
          <w:tab w:val="num" w:pos="720"/>
        </w:tabs>
        <w:ind w:left="720" w:hanging="360"/>
      </w:pPr>
      <w:rPr>
        <w:rFonts w:ascii="Times New Roman" w:hAnsi="Times New Roman" w:hint="default"/>
      </w:rPr>
    </w:lvl>
    <w:lvl w:ilvl="1" w:tplc="97CCF908" w:tentative="1">
      <w:start w:val="1"/>
      <w:numFmt w:val="bullet"/>
      <w:lvlText w:val="•"/>
      <w:lvlJc w:val="left"/>
      <w:pPr>
        <w:tabs>
          <w:tab w:val="num" w:pos="1440"/>
        </w:tabs>
        <w:ind w:left="1440" w:hanging="360"/>
      </w:pPr>
      <w:rPr>
        <w:rFonts w:ascii="Times New Roman" w:hAnsi="Times New Roman" w:hint="default"/>
      </w:rPr>
    </w:lvl>
    <w:lvl w:ilvl="2" w:tplc="6FE07C20" w:tentative="1">
      <w:start w:val="1"/>
      <w:numFmt w:val="bullet"/>
      <w:lvlText w:val="•"/>
      <w:lvlJc w:val="left"/>
      <w:pPr>
        <w:tabs>
          <w:tab w:val="num" w:pos="2160"/>
        </w:tabs>
        <w:ind w:left="2160" w:hanging="360"/>
      </w:pPr>
      <w:rPr>
        <w:rFonts w:ascii="Times New Roman" w:hAnsi="Times New Roman" w:hint="default"/>
      </w:rPr>
    </w:lvl>
    <w:lvl w:ilvl="3" w:tplc="59269904" w:tentative="1">
      <w:start w:val="1"/>
      <w:numFmt w:val="bullet"/>
      <w:lvlText w:val="•"/>
      <w:lvlJc w:val="left"/>
      <w:pPr>
        <w:tabs>
          <w:tab w:val="num" w:pos="2880"/>
        </w:tabs>
        <w:ind w:left="2880" w:hanging="360"/>
      </w:pPr>
      <w:rPr>
        <w:rFonts w:ascii="Times New Roman" w:hAnsi="Times New Roman" w:hint="default"/>
      </w:rPr>
    </w:lvl>
    <w:lvl w:ilvl="4" w:tplc="AA224ED0" w:tentative="1">
      <w:start w:val="1"/>
      <w:numFmt w:val="bullet"/>
      <w:lvlText w:val="•"/>
      <w:lvlJc w:val="left"/>
      <w:pPr>
        <w:tabs>
          <w:tab w:val="num" w:pos="3600"/>
        </w:tabs>
        <w:ind w:left="3600" w:hanging="360"/>
      </w:pPr>
      <w:rPr>
        <w:rFonts w:ascii="Times New Roman" w:hAnsi="Times New Roman" w:hint="default"/>
      </w:rPr>
    </w:lvl>
    <w:lvl w:ilvl="5" w:tplc="D41A7248" w:tentative="1">
      <w:start w:val="1"/>
      <w:numFmt w:val="bullet"/>
      <w:lvlText w:val="•"/>
      <w:lvlJc w:val="left"/>
      <w:pPr>
        <w:tabs>
          <w:tab w:val="num" w:pos="4320"/>
        </w:tabs>
        <w:ind w:left="4320" w:hanging="360"/>
      </w:pPr>
      <w:rPr>
        <w:rFonts w:ascii="Times New Roman" w:hAnsi="Times New Roman" w:hint="default"/>
      </w:rPr>
    </w:lvl>
    <w:lvl w:ilvl="6" w:tplc="A4140492" w:tentative="1">
      <w:start w:val="1"/>
      <w:numFmt w:val="bullet"/>
      <w:lvlText w:val="•"/>
      <w:lvlJc w:val="left"/>
      <w:pPr>
        <w:tabs>
          <w:tab w:val="num" w:pos="5040"/>
        </w:tabs>
        <w:ind w:left="5040" w:hanging="360"/>
      </w:pPr>
      <w:rPr>
        <w:rFonts w:ascii="Times New Roman" w:hAnsi="Times New Roman" w:hint="default"/>
      </w:rPr>
    </w:lvl>
    <w:lvl w:ilvl="7" w:tplc="B6742CD6" w:tentative="1">
      <w:start w:val="1"/>
      <w:numFmt w:val="bullet"/>
      <w:lvlText w:val="•"/>
      <w:lvlJc w:val="left"/>
      <w:pPr>
        <w:tabs>
          <w:tab w:val="num" w:pos="5760"/>
        </w:tabs>
        <w:ind w:left="5760" w:hanging="360"/>
      </w:pPr>
      <w:rPr>
        <w:rFonts w:ascii="Times New Roman" w:hAnsi="Times New Roman" w:hint="default"/>
      </w:rPr>
    </w:lvl>
    <w:lvl w:ilvl="8" w:tplc="9C3661BC" w:tentative="1">
      <w:start w:val="1"/>
      <w:numFmt w:val="bullet"/>
      <w:lvlText w:val="•"/>
      <w:lvlJc w:val="left"/>
      <w:pPr>
        <w:tabs>
          <w:tab w:val="num" w:pos="6480"/>
        </w:tabs>
        <w:ind w:left="6480" w:hanging="360"/>
      </w:pPr>
      <w:rPr>
        <w:rFonts w:ascii="Times New Roman" w:hAnsi="Times New Roman" w:hint="default"/>
      </w:rPr>
    </w:lvl>
  </w:abstractNum>
  <w:abstractNum w:abstractNumId="277" w15:restartNumberingAfterBreak="0">
    <w:nsid w:val="314B50EB"/>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78" w15:restartNumberingAfterBreak="0">
    <w:nsid w:val="314E4A86"/>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79" w15:restartNumberingAfterBreak="0">
    <w:nsid w:val="315534C5"/>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80" w15:restartNumberingAfterBreak="0">
    <w:nsid w:val="322207AD"/>
    <w:multiLevelType w:val="hybridMultilevel"/>
    <w:tmpl w:val="3B64C08E"/>
    <w:lvl w:ilvl="0" w:tplc="140A0019">
      <w:start w:val="1"/>
      <w:numFmt w:val="lowerLetter"/>
      <w:lvlText w:val="%1."/>
      <w:lvlJc w:val="left"/>
      <w:pPr>
        <w:ind w:left="720" w:hanging="360"/>
      </w:p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81" w15:restartNumberingAfterBreak="0">
    <w:nsid w:val="326A5C31"/>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82" w15:restartNumberingAfterBreak="0">
    <w:nsid w:val="32D30DAE"/>
    <w:multiLevelType w:val="hybridMultilevel"/>
    <w:tmpl w:val="00564532"/>
    <w:lvl w:ilvl="0" w:tplc="DA66091A">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83" w15:restartNumberingAfterBreak="0">
    <w:nsid w:val="331C6D4A"/>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84" w15:restartNumberingAfterBreak="0">
    <w:nsid w:val="3388312F"/>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85" w15:restartNumberingAfterBreak="0">
    <w:nsid w:val="33893EBC"/>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86" w15:restartNumberingAfterBreak="0">
    <w:nsid w:val="33A87A05"/>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87" w15:restartNumberingAfterBreak="0">
    <w:nsid w:val="33FC0536"/>
    <w:multiLevelType w:val="hybridMultilevel"/>
    <w:tmpl w:val="249CEA88"/>
    <w:lvl w:ilvl="0" w:tplc="EBC81704">
      <w:start w:val="1"/>
      <w:numFmt w:val="bullet"/>
      <w:lvlText w:val=""/>
      <w:lvlJc w:val="left"/>
      <w:pPr>
        <w:ind w:left="720" w:hanging="360"/>
      </w:pPr>
      <w:rPr>
        <w:rFonts w:ascii="Symbol" w:hAnsi="Symbol" w:hint="default"/>
        <w:color w:val="auto"/>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288" w15:restartNumberingAfterBreak="0">
    <w:nsid w:val="342B1FB2"/>
    <w:multiLevelType w:val="hybridMultilevel"/>
    <w:tmpl w:val="45401F34"/>
    <w:lvl w:ilvl="0" w:tplc="689803DC">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89" w15:restartNumberingAfterBreak="0">
    <w:nsid w:val="34347AE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90" w15:restartNumberingAfterBreak="0">
    <w:nsid w:val="344B6982"/>
    <w:multiLevelType w:val="hybridMultilevel"/>
    <w:tmpl w:val="B224A282"/>
    <w:lvl w:ilvl="0" w:tplc="04090019">
      <w:start w:val="1"/>
      <w:numFmt w:val="lowerLetter"/>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A1CE0742">
      <w:start w:val="2"/>
      <w:numFmt w:val="bullet"/>
      <w:lvlText w:val="-"/>
      <w:lvlJc w:val="left"/>
      <w:pPr>
        <w:ind w:left="2880" w:hanging="360"/>
      </w:pPr>
      <w:rPr>
        <w:rFonts w:ascii="Arial" w:eastAsia="Times New Roman" w:hAnsi="Arial" w:cs="Arial" w:hint="default"/>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1" w15:restartNumberingAfterBreak="0">
    <w:nsid w:val="34751C83"/>
    <w:multiLevelType w:val="hybridMultilevel"/>
    <w:tmpl w:val="F9888658"/>
    <w:lvl w:ilvl="0" w:tplc="140A0019">
      <w:start w:val="1"/>
      <w:numFmt w:val="lowerLetter"/>
      <w:lvlText w:val="%1."/>
      <w:lvlJc w:val="left"/>
      <w:pPr>
        <w:ind w:left="777" w:hanging="360"/>
      </w:pPr>
    </w:lvl>
    <w:lvl w:ilvl="1" w:tplc="140A0019" w:tentative="1">
      <w:start w:val="1"/>
      <w:numFmt w:val="lowerLetter"/>
      <w:lvlText w:val="%2."/>
      <w:lvlJc w:val="left"/>
      <w:pPr>
        <w:ind w:left="1497" w:hanging="360"/>
      </w:pPr>
    </w:lvl>
    <w:lvl w:ilvl="2" w:tplc="140A001B" w:tentative="1">
      <w:start w:val="1"/>
      <w:numFmt w:val="lowerRoman"/>
      <w:lvlText w:val="%3."/>
      <w:lvlJc w:val="right"/>
      <w:pPr>
        <w:ind w:left="2217" w:hanging="180"/>
      </w:pPr>
    </w:lvl>
    <w:lvl w:ilvl="3" w:tplc="140A000F" w:tentative="1">
      <w:start w:val="1"/>
      <w:numFmt w:val="decimal"/>
      <w:lvlText w:val="%4."/>
      <w:lvlJc w:val="left"/>
      <w:pPr>
        <w:ind w:left="2937" w:hanging="360"/>
      </w:pPr>
    </w:lvl>
    <w:lvl w:ilvl="4" w:tplc="140A0019" w:tentative="1">
      <w:start w:val="1"/>
      <w:numFmt w:val="lowerLetter"/>
      <w:lvlText w:val="%5."/>
      <w:lvlJc w:val="left"/>
      <w:pPr>
        <w:ind w:left="3657" w:hanging="360"/>
      </w:pPr>
    </w:lvl>
    <w:lvl w:ilvl="5" w:tplc="140A001B" w:tentative="1">
      <w:start w:val="1"/>
      <w:numFmt w:val="lowerRoman"/>
      <w:lvlText w:val="%6."/>
      <w:lvlJc w:val="right"/>
      <w:pPr>
        <w:ind w:left="4377" w:hanging="180"/>
      </w:pPr>
    </w:lvl>
    <w:lvl w:ilvl="6" w:tplc="140A000F" w:tentative="1">
      <w:start w:val="1"/>
      <w:numFmt w:val="decimal"/>
      <w:lvlText w:val="%7."/>
      <w:lvlJc w:val="left"/>
      <w:pPr>
        <w:ind w:left="5097" w:hanging="360"/>
      </w:pPr>
    </w:lvl>
    <w:lvl w:ilvl="7" w:tplc="140A0019" w:tentative="1">
      <w:start w:val="1"/>
      <w:numFmt w:val="lowerLetter"/>
      <w:lvlText w:val="%8."/>
      <w:lvlJc w:val="left"/>
      <w:pPr>
        <w:ind w:left="5817" w:hanging="360"/>
      </w:pPr>
    </w:lvl>
    <w:lvl w:ilvl="8" w:tplc="140A001B" w:tentative="1">
      <w:start w:val="1"/>
      <w:numFmt w:val="lowerRoman"/>
      <w:lvlText w:val="%9."/>
      <w:lvlJc w:val="right"/>
      <w:pPr>
        <w:ind w:left="6537" w:hanging="180"/>
      </w:pPr>
    </w:lvl>
  </w:abstractNum>
  <w:abstractNum w:abstractNumId="292" w15:restartNumberingAfterBreak="0">
    <w:nsid w:val="348E66EA"/>
    <w:multiLevelType w:val="hybridMultilevel"/>
    <w:tmpl w:val="E1E6D3AA"/>
    <w:lvl w:ilvl="0" w:tplc="140A0019">
      <w:start w:val="1"/>
      <w:numFmt w:val="lowerLetter"/>
      <w:lvlText w:val="%1."/>
      <w:lvlJc w:val="lef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293" w15:restartNumberingAfterBreak="0">
    <w:nsid w:val="34BB21D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94" w15:restartNumberingAfterBreak="0">
    <w:nsid w:val="34E32C4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95" w15:restartNumberingAfterBreak="0">
    <w:nsid w:val="352D3E1B"/>
    <w:multiLevelType w:val="hybridMultilevel"/>
    <w:tmpl w:val="CAE418C2"/>
    <w:lvl w:ilvl="0" w:tplc="04090019">
      <w:start w:val="1"/>
      <w:numFmt w:val="lowerLetter"/>
      <w:lvlText w:val="%1."/>
      <w:lvlJc w:val="left"/>
      <w:pPr>
        <w:ind w:left="777" w:hanging="360"/>
      </w:pPr>
    </w:lvl>
    <w:lvl w:ilvl="1" w:tplc="04090019" w:tentative="1">
      <w:start w:val="1"/>
      <w:numFmt w:val="lowerLetter"/>
      <w:lvlText w:val="%2."/>
      <w:lvlJc w:val="left"/>
      <w:pPr>
        <w:ind w:left="1497" w:hanging="360"/>
      </w:pPr>
    </w:lvl>
    <w:lvl w:ilvl="2" w:tplc="0409001B" w:tentative="1">
      <w:start w:val="1"/>
      <w:numFmt w:val="lowerRoman"/>
      <w:lvlText w:val="%3."/>
      <w:lvlJc w:val="right"/>
      <w:pPr>
        <w:ind w:left="2217" w:hanging="180"/>
      </w:pPr>
    </w:lvl>
    <w:lvl w:ilvl="3" w:tplc="0409000F" w:tentative="1">
      <w:start w:val="1"/>
      <w:numFmt w:val="decimal"/>
      <w:lvlText w:val="%4."/>
      <w:lvlJc w:val="left"/>
      <w:pPr>
        <w:ind w:left="2937" w:hanging="360"/>
      </w:pPr>
    </w:lvl>
    <w:lvl w:ilvl="4" w:tplc="04090019" w:tentative="1">
      <w:start w:val="1"/>
      <w:numFmt w:val="lowerLetter"/>
      <w:lvlText w:val="%5."/>
      <w:lvlJc w:val="left"/>
      <w:pPr>
        <w:ind w:left="3657" w:hanging="360"/>
      </w:pPr>
    </w:lvl>
    <w:lvl w:ilvl="5" w:tplc="0409001B" w:tentative="1">
      <w:start w:val="1"/>
      <w:numFmt w:val="lowerRoman"/>
      <w:lvlText w:val="%6."/>
      <w:lvlJc w:val="right"/>
      <w:pPr>
        <w:ind w:left="4377" w:hanging="180"/>
      </w:pPr>
    </w:lvl>
    <w:lvl w:ilvl="6" w:tplc="0409000F" w:tentative="1">
      <w:start w:val="1"/>
      <w:numFmt w:val="decimal"/>
      <w:lvlText w:val="%7."/>
      <w:lvlJc w:val="left"/>
      <w:pPr>
        <w:ind w:left="5097" w:hanging="360"/>
      </w:pPr>
    </w:lvl>
    <w:lvl w:ilvl="7" w:tplc="04090019" w:tentative="1">
      <w:start w:val="1"/>
      <w:numFmt w:val="lowerLetter"/>
      <w:lvlText w:val="%8."/>
      <w:lvlJc w:val="left"/>
      <w:pPr>
        <w:ind w:left="5817" w:hanging="360"/>
      </w:pPr>
    </w:lvl>
    <w:lvl w:ilvl="8" w:tplc="0409001B" w:tentative="1">
      <w:start w:val="1"/>
      <w:numFmt w:val="lowerRoman"/>
      <w:lvlText w:val="%9."/>
      <w:lvlJc w:val="right"/>
      <w:pPr>
        <w:ind w:left="6537" w:hanging="180"/>
      </w:pPr>
    </w:lvl>
  </w:abstractNum>
  <w:abstractNum w:abstractNumId="296" w15:restartNumberingAfterBreak="0">
    <w:nsid w:val="354260A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97" w15:restartNumberingAfterBreak="0">
    <w:nsid w:val="35651148"/>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98" w15:restartNumberingAfterBreak="0">
    <w:nsid w:val="356F2DF4"/>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99" w15:restartNumberingAfterBreak="0">
    <w:nsid w:val="35A35B4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00" w15:restartNumberingAfterBreak="0">
    <w:nsid w:val="35B64C67"/>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01" w15:restartNumberingAfterBreak="0">
    <w:nsid w:val="35BD6085"/>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02" w15:restartNumberingAfterBreak="0">
    <w:nsid w:val="35C210E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03" w15:restartNumberingAfterBreak="0">
    <w:nsid w:val="363010E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04" w15:restartNumberingAfterBreak="0">
    <w:nsid w:val="36B1586D"/>
    <w:multiLevelType w:val="hybridMultilevel"/>
    <w:tmpl w:val="F9888658"/>
    <w:lvl w:ilvl="0" w:tplc="140A0019">
      <w:start w:val="1"/>
      <w:numFmt w:val="lowerLetter"/>
      <w:lvlText w:val="%1."/>
      <w:lvlJc w:val="left"/>
      <w:pPr>
        <w:ind w:left="777" w:hanging="360"/>
      </w:pPr>
    </w:lvl>
    <w:lvl w:ilvl="1" w:tplc="140A0019" w:tentative="1">
      <w:start w:val="1"/>
      <w:numFmt w:val="lowerLetter"/>
      <w:lvlText w:val="%2."/>
      <w:lvlJc w:val="left"/>
      <w:pPr>
        <w:ind w:left="1497" w:hanging="360"/>
      </w:pPr>
    </w:lvl>
    <w:lvl w:ilvl="2" w:tplc="140A001B" w:tentative="1">
      <w:start w:val="1"/>
      <w:numFmt w:val="lowerRoman"/>
      <w:lvlText w:val="%3."/>
      <w:lvlJc w:val="right"/>
      <w:pPr>
        <w:ind w:left="2217" w:hanging="180"/>
      </w:pPr>
    </w:lvl>
    <w:lvl w:ilvl="3" w:tplc="140A000F" w:tentative="1">
      <w:start w:val="1"/>
      <w:numFmt w:val="decimal"/>
      <w:lvlText w:val="%4."/>
      <w:lvlJc w:val="left"/>
      <w:pPr>
        <w:ind w:left="2937" w:hanging="360"/>
      </w:pPr>
    </w:lvl>
    <w:lvl w:ilvl="4" w:tplc="140A0019" w:tentative="1">
      <w:start w:val="1"/>
      <w:numFmt w:val="lowerLetter"/>
      <w:lvlText w:val="%5."/>
      <w:lvlJc w:val="left"/>
      <w:pPr>
        <w:ind w:left="3657" w:hanging="360"/>
      </w:pPr>
    </w:lvl>
    <w:lvl w:ilvl="5" w:tplc="140A001B" w:tentative="1">
      <w:start w:val="1"/>
      <w:numFmt w:val="lowerRoman"/>
      <w:lvlText w:val="%6."/>
      <w:lvlJc w:val="right"/>
      <w:pPr>
        <w:ind w:left="4377" w:hanging="180"/>
      </w:pPr>
    </w:lvl>
    <w:lvl w:ilvl="6" w:tplc="140A000F" w:tentative="1">
      <w:start w:val="1"/>
      <w:numFmt w:val="decimal"/>
      <w:lvlText w:val="%7."/>
      <w:lvlJc w:val="left"/>
      <w:pPr>
        <w:ind w:left="5097" w:hanging="360"/>
      </w:pPr>
    </w:lvl>
    <w:lvl w:ilvl="7" w:tplc="140A0019" w:tentative="1">
      <w:start w:val="1"/>
      <w:numFmt w:val="lowerLetter"/>
      <w:lvlText w:val="%8."/>
      <w:lvlJc w:val="left"/>
      <w:pPr>
        <w:ind w:left="5817" w:hanging="360"/>
      </w:pPr>
    </w:lvl>
    <w:lvl w:ilvl="8" w:tplc="140A001B" w:tentative="1">
      <w:start w:val="1"/>
      <w:numFmt w:val="lowerRoman"/>
      <w:lvlText w:val="%9."/>
      <w:lvlJc w:val="right"/>
      <w:pPr>
        <w:ind w:left="6537" w:hanging="180"/>
      </w:pPr>
    </w:lvl>
  </w:abstractNum>
  <w:abstractNum w:abstractNumId="305" w15:restartNumberingAfterBreak="0">
    <w:nsid w:val="370F00D2"/>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06" w15:restartNumberingAfterBreak="0">
    <w:nsid w:val="3745149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07" w15:restartNumberingAfterBreak="0">
    <w:nsid w:val="3759156B"/>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08" w15:restartNumberingAfterBreak="0">
    <w:nsid w:val="3789404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09" w15:restartNumberingAfterBreak="0">
    <w:nsid w:val="37AB5A93"/>
    <w:multiLevelType w:val="hybridMultilevel"/>
    <w:tmpl w:val="2542E086"/>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10" w15:restartNumberingAfterBreak="0">
    <w:nsid w:val="3898563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11" w15:restartNumberingAfterBreak="0">
    <w:nsid w:val="3964022E"/>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12" w15:restartNumberingAfterBreak="0">
    <w:nsid w:val="39942D2D"/>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13" w15:restartNumberingAfterBreak="0">
    <w:nsid w:val="39E7182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14" w15:restartNumberingAfterBreak="0">
    <w:nsid w:val="39EF4A0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15" w15:restartNumberingAfterBreak="0">
    <w:nsid w:val="3A35329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16" w15:restartNumberingAfterBreak="0">
    <w:nsid w:val="3A5B003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17" w15:restartNumberingAfterBreak="0">
    <w:nsid w:val="3B461B5B"/>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18" w15:restartNumberingAfterBreak="0">
    <w:nsid w:val="3B695A2F"/>
    <w:multiLevelType w:val="hybridMultilevel"/>
    <w:tmpl w:val="AC54A158"/>
    <w:lvl w:ilvl="0" w:tplc="04090019">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19" w15:restartNumberingAfterBreak="0">
    <w:nsid w:val="3B740771"/>
    <w:multiLevelType w:val="hybridMultilevel"/>
    <w:tmpl w:val="80EAFA3C"/>
    <w:lvl w:ilvl="0" w:tplc="8F484854">
      <w:start w:val="1"/>
      <w:numFmt w:val="lowerLetter"/>
      <w:lvlText w:val="%1."/>
      <w:lvlJc w:val="left"/>
      <w:pPr>
        <w:ind w:left="720" w:hanging="360"/>
      </w:pPr>
      <w:rPr>
        <w:rFonts w:hint="default"/>
        <w:b w:val="0"/>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20" w15:restartNumberingAfterBreak="0">
    <w:nsid w:val="3BC70386"/>
    <w:multiLevelType w:val="hybridMultilevel"/>
    <w:tmpl w:val="1CF681B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21" w15:restartNumberingAfterBreak="0">
    <w:nsid w:val="3C1D717F"/>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22" w15:restartNumberingAfterBreak="0">
    <w:nsid w:val="3C2935BD"/>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23" w15:restartNumberingAfterBreak="0">
    <w:nsid w:val="3C6B0F48"/>
    <w:multiLevelType w:val="hybridMultilevel"/>
    <w:tmpl w:val="28CA4AE4"/>
    <w:lvl w:ilvl="0" w:tplc="140A0001">
      <w:start w:val="1"/>
      <w:numFmt w:val="bullet"/>
      <w:lvlText w:val=""/>
      <w:lvlJc w:val="left"/>
      <w:pPr>
        <w:ind w:left="360" w:hanging="360"/>
      </w:pPr>
      <w:rPr>
        <w:rFonts w:ascii="Symbol" w:hAnsi="Symbol" w:hint="default"/>
      </w:rPr>
    </w:lvl>
    <w:lvl w:ilvl="1" w:tplc="140A0003" w:tentative="1">
      <w:start w:val="1"/>
      <w:numFmt w:val="bullet"/>
      <w:lvlText w:val="o"/>
      <w:lvlJc w:val="left"/>
      <w:pPr>
        <w:ind w:left="1080" w:hanging="360"/>
      </w:pPr>
      <w:rPr>
        <w:rFonts w:ascii="Courier New" w:hAnsi="Courier New" w:cs="Courier New" w:hint="default"/>
      </w:rPr>
    </w:lvl>
    <w:lvl w:ilvl="2" w:tplc="140A0005" w:tentative="1">
      <w:start w:val="1"/>
      <w:numFmt w:val="bullet"/>
      <w:lvlText w:val=""/>
      <w:lvlJc w:val="left"/>
      <w:pPr>
        <w:ind w:left="1800" w:hanging="360"/>
      </w:pPr>
      <w:rPr>
        <w:rFonts w:ascii="Wingdings" w:hAnsi="Wingdings" w:hint="default"/>
      </w:rPr>
    </w:lvl>
    <w:lvl w:ilvl="3" w:tplc="140A0001" w:tentative="1">
      <w:start w:val="1"/>
      <w:numFmt w:val="bullet"/>
      <w:lvlText w:val=""/>
      <w:lvlJc w:val="left"/>
      <w:pPr>
        <w:ind w:left="2520" w:hanging="360"/>
      </w:pPr>
      <w:rPr>
        <w:rFonts w:ascii="Symbol" w:hAnsi="Symbol" w:hint="default"/>
      </w:rPr>
    </w:lvl>
    <w:lvl w:ilvl="4" w:tplc="140A0003" w:tentative="1">
      <w:start w:val="1"/>
      <w:numFmt w:val="bullet"/>
      <w:lvlText w:val="o"/>
      <w:lvlJc w:val="left"/>
      <w:pPr>
        <w:ind w:left="3240" w:hanging="360"/>
      </w:pPr>
      <w:rPr>
        <w:rFonts w:ascii="Courier New" w:hAnsi="Courier New" w:cs="Courier New" w:hint="default"/>
      </w:rPr>
    </w:lvl>
    <w:lvl w:ilvl="5" w:tplc="140A0005" w:tentative="1">
      <w:start w:val="1"/>
      <w:numFmt w:val="bullet"/>
      <w:lvlText w:val=""/>
      <w:lvlJc w:val="left"/>
      <w:pPr>
        <w:ind w:left="3960" w:hanging="360"/>
      </w:pPr>
      <w:rPr>
        <w:rFonts w:ascii="Wingdings" w:hAnsi="Wingdings" w:hint="default"/>
      </w:rPr>
    </w:lvl>
    <w:lvl w:ilvl="6" w:tplc="140A0001" w:tentative="1">
      <w:start w:val="1"/>
      <w:numFmt w:val="bullet"/>
      <w:lvlText w:val=""/>
      <w:lvlJc w:val="left"/>
      <w:pPr>
        <w:ind w:left="4680" w:hanging="360"/>
      </w:pPr>
      <w:rPr>
        <w:rFonts w:ascii="Symbol" w:hAnsi="Symbol" w:hint="default"/>
      </w:rPr>
    </w:lvl>
    <w:lvl w:ilvl="7" w:tplc="140A0003" w:tentative="1">
      <w:start w:val="1"/>
      <w:numFmt w:val="bullet"/>
      <w:lvlText w:val="o"/>
      <w:lvlJc w:val="left"/>
      <w:pPr>
        <w:ind w:left="5400" w:hanging="360"/>
      </w:pPr>
      <w:rPr>
        <w:rFonts w:ascii="Courier New" w:hAnsi="Courier New" w:cs="Courier New" w:hint="default"/>
      </w:rPr>
    </w:lvl>
    <w:lvl w:ilvl="8" w:tplc="140A0005" w:tentative="1">
      <w:start w:val="1"/>
      <w:numFmt w:val="bullet"/>
      <w:lvlText w:val=""/>
      <w:lvlJc w:val="left"/>
      <w:pPr>
        <w:ind w:left="6120" w:hanging="360"/>
      </w:pPr>
      <w:rPr>
        <w:rFonts w:ascii="Wingdings" w:hAnsi="Wingdings" w:hint="default"/>
      </w:rPr>
    </w:lvl>
  </w:abstractNum>
  <w:abstractNum w:abstractNumId="324" w15:restartNumberingAfterBreak="0">
    <w:nsid w:val="3C874E7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25" w15:restartNumberingAfterBreak="0">
    <w:nsid w:val="3CBD5ADD"/>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26" w15:restartNumberingAfterBreak="0">
    <w:nsid w:val="3CCE7C8E"/>
    <w:multiLevelType w:val="hybridMultilevel"/>
    <w:tmpl w:val="5140965C"/>
    <w:lvl w:ilvl="0" w:tplc="73E6DB44">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27" w15:restartNumberingAfterBreak="0">
    <w:nsid w:val="3CE13D7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28" w15:restartNumberingAfterBreak="0">
    <w:nsid w:val="3CF54E9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29" w15:restartNumberingAfterBreak="0">
    <w:nsid w:val="3D3023F7"/>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30" w15:restartNumberingAfterBreak="0">
    <w:nsid w:val="3D4A092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31" w15:restartNumberingAfterBreak="0">
    <w:nsid w:val="3D646EAC"/>
    <w:multiLevelType w:val="multilevel"/>
    <w:tmpl w:val="6A140806"/>
    <w:lvl w:ilvl="0">
      <w:start w:val="6"/>
      <w:numFmt w:val="decimal"/>
      <w:lvlText w:val="%1"/>
      <w:lvlJc w:val="left"/>
      <w:pPr>
        <w:ind w:left="360" w:hanging="360"/>
      </w:pPr>
      <w:rPr>
        <w:rFonts w:hint="default"/>
      </w:rPr>
    </w:lvl>
    <w:lvl w:ilvl="1">
      <w:start w:val="8"/>
      <w:numFmt w:val="decimal"/>
      <w:lvlText w:val="%1.%2"/>
      <w:lvlJc w:val="left"/>
      <w:pPr>
        <w:ind w:left="928" w:hanging="360"/>
      </w:pPr>
      <w:rPr>
        <w:rFonts w:hint="default"/>
      </w:rPr>
    </w:lvl>
    <w:lvl w:ilvl="2">
      <w:start w:val="1"/>
      <w:numFmt w:val="decimal"/>
      <w:lvlText w:val="%1.%2.%3"/>
      <w:lvlJc w:val="left"/>
      <w:pPr>
        <w:ind w:left="1856" w:hanging="720"/>
      </w:pPr>
      <w:rPr>
        <w:rFonts w:cs="Times New Roman"/>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2424" w:hanging="720"/>
      </w:pPr>
      <w:rPr>
        <w:rFonts w:cs="Times New Roman"/>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4">
      <w:start w:val="1"/>
      <w:numFmt w:val="decimal"/>
      <w:lvlText w:val="%1.%2.%3.%4.%5"/>
      <w:lvlJc w:val="left"/>
      <w:pPr>
        <w:ind w:left="3352" w:hanging="1080"/>
      </w:pPr>
      <w:rPr>
        <w:rFonts w:hint="default"/>
      </w:rPr>
    </w:lvl>
    <w:lvl w:ilvl="5">
      <w:start w:val="1"/>
      <w:numFmt w:val="decimal"/>
      <w:lvlText w:val="%1.%2.%3.%4.%5.%6"/>
      <w:lvlJc w:val="left"/>
      <w:pPr>
        <w:ind w:left="3920" w:hanging="1080"/>
      </w:pPr>
      <w:rPr>
        <w:rFonts w:hint="default"/>
      </w:rPr>
    </w:lvl>
    <w:lvl w:ilvl="6">
      <w:start w:val="1"/>
      <w:numFmt w:val="decimal"/>
      <w:lvlText w:val="%1.%2.%3.%4.%5.%6.%7"/>
      <w:lvlJc w:val="left"/>
      <w:pPr>
        <w:ind w:left="4848" w:hanging="1440"/>
      </w:pPr>
      <w:rPr>
        <w:rFonts w:hint="default"/>
      </w:rPr>
    </w:lvl>
    <w:lvl w:ilvl="7">
      <w:start w:val="1"/>
      <w:numFmt w:val="decimal"/>
      <w:lvlText w:val="%1.%2.%3.%4.%5.%6.%7.%8"/>
      <w:lvlJc w:val="left"/>
      <w:pPr>
        <w:ind w:left="5416" w:hanging="1440"/>
      </w:pPr>
      <w:rPr>
        <w:rFonts w:hint="default"/>
      </w:rPr>
    </w:lvl>
    <w:lvl w:ilvl="8">
      <w:start w:val="1"/>
      <w:numFmt w:val="decimal"/>
      <w:lvlText w:val="%1.%2.%3.%4.%5.%6.%7.%8.%9"/>
      <w:lvlJc w:val="left"/>
      <w:pPr>
        <w:ind w:left="6344" w:hanging="1800"/>
      </w:pPr>
      <w:rPr>
        <w:rFonts w:hint="default"/>
      </w:rPr>
    </w:lvl>
  </w:abstractNum>
  <w:abstractNum w:abstractNumId="332" w15:restartNumberingAfterBreak="0">
    <w:nsid w:val="3DB918A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33" w15:restartNumberingAfterBreak="0">
    <w:nsid w:val="3DE007EA"/>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34" w15:restartNumberingAfterBreak="0">
    <w:nsid w:val="3E4A6B08"/>
    <w:multiLevelType w:val="hybridMultilevel"/>
    <w:tmpl w:val="5E98592E"/>
    <w:lvl w:ilvl="0" w:tplc="140A0019">
      <w:start w:val="1"/>
      <w:numFmt w:val="lowerLetter"/>
      <w:lvlText w:val="%1."/>
      <w:lvlJc w:val="left"/>
      <w:pPr>
        <w:ind w:left="720" w:hanging="360"/>
      </w:pPr>
      <w:rPr>
        <w:rFonts w:hint="default"/>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35" w15:restartNumberingAfterBreak="0">
    <w:nsid w:val="3E7F3DD8"/>
    <w:multiLevelType w:val="hybridMultilevel"/>
    <w:tmpl w:val="F9888658"/>
    <w:lvl w:ilvl="0" w:tplc="140A0019">
      <w:start w:val="1"/>
      <w:numFmt w:val="lowerLetter"/>
      <w:lvlText w:val="%1."/>
      <w:lvlJc w:val="left"/>
      <w:pPr>
        <w:ind w:left="777" w:hanging="360"/>
      </w:pPr>
    </w:lvl>
    <w:lvl w:ilvl="1" w:tplc="140A0019" w:tentative="1">
      <w:start w:val="1"/>
      <w:numFmt w:val="lowerLetter"/>
      <w:lvlText w:val="%2."/>
      <w:lvlJc w:val="left"/>
      <w:pPr>
        <w:ind w:left="1497" w:hanging="360"/>
      </w:pPr>
    </w:lvl>
    <w:lvl w:ilvl="2" w:tplc="140A001B" w:tentative="1">
      <w:start w:val="1"/>
      <w:numFmt w:val="lowerRoman"/>
      <w:lvlText w:val="%3."/>
      <w:lvlJc w:val="right"/>
      <w:pPr>
        <w:ind w:left="2217" w:hanging="180"/>
      </w:pPr>
    </w:lvl>
    <w:lvl w:ilvl="3" w:tplc="140A000F" w:tentative="1">
      <w:start w:val="1"/>
      <w:numFmt w:val="decimal"/>
      <w:lvlText w:val="%4."/>
      <w:lvlJc w:val="left"/>
      <w:pPr>
        <w:ind w:left="2937" w:hanging="360"/>
      </w:pPr>
    </w:lvl>
    <w:lvl w:ilvl="4" w:tplc="140A0019" w:tentative="1">
      <w:start w:val="1"/>
      <w:numFmt w:val="lowerLetter"/>
      <w:lvlText w:val="%5."/>
      <w:lvlJc w:val="left"/>
      <w:pPr>
        <w:ind w:left="3657" w:hanging="360"/>
      </w:pPr>
    </w:lvl>
    <w:lvl w:ilvl="5" w:tplc="140A001B" w:tentative="1">
      <w:start w:val="1"/>
      <w:numFmt w:val="lowerRoman"/>
      <w:lvlText w:val="%6."/>
      <w:lvlJc w:val="right"/>
      <w:pPr>
        <w:ind w:left="4377" w:hanging="180"/>
      </w:pPr>
    </w:lvl>
    <w:lvl w:ilvl="6" w:tplc="140A000F" w:tentative="1">
      <w:start w:val="1"/>
      <w:numFmt w:val="decimal"/>
      <w:lvlText w:val="%7."/>
      <w:lvlJc w:val="left"/>
      <w:pPr>
        <w:ind w:left="5097" w:hanging="360"/>
      </w:pPr>
    </w:lvl>
    <w:lvl w:ilvl="7" w:tplc="140A0019" w:tentative="1">
      <w:start w:val="1"/>
      <w:numFmt w:val="lowerLetter"/>
      <w:lvlText w:val="%8."/>
      <w:lvlJc w:val="left"/>
      <w:pPr>
        <w:ind w:left="5817" w:hanging="360"/>
      </w:pPr>
    </w:lvl>
    <w:lvl w:ilvl="8" w:tplc="140A001B" w:tentative="1">
      <w:start w:val="1"/>
      <w:numFmt w:val="lowerRoman"/>
      <w:lvlText w:val="%9."/>
      <w:lvlJc w:val="right"/>
      <w:pPr>
        <w:ind w:left="6537" w:hanging="180"/>
      </w:pPr>
    </w:lvl>
  </w:abstractNum>
  <w:abstractNum w:abstractNumId="336" w15:restartNumberingAfterBreak="0">
    <w:nsid w:val="3EAD2C08"/>
    <w:multiLevelType w:val="multilevel"/>
    <w:tmpl w:val="F9D88820"/>
    <w:lvl w:ilvl="0">
      <w:start w:val="1"/>
      <w:numFmt w:val="decimal"/>
      <w:lvlText w:val="%1."/>
      <w:lvlJc w:val="left"/>
      <w:pPr>
        <w:ind w:left="360" w:hanging="360"/>
      </w:pPr>
      <w:rPr>
        <w:rFonts w:hint="default"/>
      </w:rPr>
    </w:lvl>
    <w:lvl w:ilvl="1">
      <w:start w:val="1"/>
      <w:numFmt w:val="decimal"/>
      <w:lvlText w:val="%2."/>
      <w:lvlJc w:val="left"/>
      <w:pPr>
        <w:ind w:left="792" w:hanging="432"/>
      </w:pPr>
      <w:rPr>
        <w:rFonts w:hint="default"/>
      </w:rPr>
    </w:lvl>
    <w:lvl w:ilvl="2">
      <w:start w:val="1"/>
      <w:numFmt w:val="decimal"/>
      <w:lvlText w:val="6.%3"/>
      <w:lvlJc w:val="left"/>
      <w:pPr>
        <w:ind w:left="1224" w:hanging="504"/>
      </w:pPr>
      <w:rPr>
        <w:rFonts w:hint="default"/>
        <w:b/>
        <w:bCs/>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37" w15:restartNumberingAfterBreak="0">
    <w:nsid w:val="3EB306F0"/>
    <w:multiLevelType w:val="hybridMultilevel"/>
    <w:tmpl w:val="9220512A"/>
    <w:lvl w:ilvl="0" w:tplc="D45A014E">
      <w:start w:val="1"/>
      <w:numFmt w:val="lowerLetter"/>
      <w:lvlText w:val="%1."/>
      <w:lvlJc w:val="left"/>
      <w:pPr>
        <w:ind w:left="360" w:hanging="360"/>
      </w:pPr>
      <w:rPr>
        <w:rFonts w:hint="default"/>
      </w:r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338" w15:restartNumberingAfterBreak="0">
    <w:nsid w:val="3EB57206"/>
    <w:multiLevelType w:val="hybridMultilevel"/>
    <w:tmpl w:val="5F50025E"/>
    <w:lvl w:ilvl="0" w:tplc="140A0019">
      <w:start w:val="1"/>
      <w:numFmt w:val="lowerLetter"/>
      <w:lvlText w:val="%1."/>
      <w:lvlJc w:val="left"/>
      <w:pPr>
        <w:ind w:left="720" w:hanging="360"/>
      </w:p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39" w15:restartNumberingAfterBreak="0">
    <w:nsid w:val="3F0556A6"/>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40" w15:restartNumberingAfterBreak="0">
    <w:nsid w:val="3F55666D"/>
    <w:multiLevelType w:val="hybridMultilevel"/>
    <w:tmpl w:val="5AC0FE9A"/>
    <w:lvl w:ilvl="0" w:tplc="04090019">
      <w:start w:val="1"/>
      <w:numFmt w:val="lowerLetter"/>
      <w:lvlText w:val="%1."/>
      <w:lvlJc w:val="left"/>
      <w:pPr>
        <w:ind w:left="2136" w:hanging="360"/>
      </w:pPr>
    </w:lvl>
    <w:lvl w:ilvl="1" w:tplc="04090019" w:tentative="1">
      <w:start w:val="1"/>
      <w:numFmt w:val="lowerLetter"/>
      <w:lvlText w:val="%2."/>
      <w:lvlJc w:val="left"/>
      <w:pPr>
        <w:ind w:left="2856" w:hanging="360"/>
      </w:pPr>
    </w:lvl>
    <w:lvl w:ilvl="2" w:tplc="0409001B" w:tentative="1">
      <w:start w:val="1"/>
      <w:numFmt w:val="lowerRoman"/>
      <w:lvlText w:val="%3."/>
      <w:lvlJc w:val="right"/>
      <w:pPr>
        <w:ind w:left="3576" w:hanging="180"/>
      </w:pPr>
    </w:lvl>
    <w:lvl w:ilvl="3" w:tplc="0409000F" w:tentative="1">
      <w:start w:val="1"/>
      <w:numFmt w:val="decimal"/>
      <w:lvlText w:val="%4."/>
      <w:lvlJc w:val="left"/>
      <w:pPr>
        <w:ind w:left="4296" w:hanging="360"/>
      </w:pPr>
    </w:lvl>
    <w:lvl w:ilvl="4" w:tplc="04090019" w:tentative="1">
      <w:start w:val="1"/>
      <w:numFmt w:val="lowerLetter"/>
      <w:lvlText w:val="%5."/>
      <w:lvlJc w:val="left"/>
      <w:pPr>
        <w:ind w:left="5016" w:hanging="360"/>
      </w:pPr>
    </w:lvl>
    <w:lvl w:ilvl="5" w:tplc="0409001B" w:tentative="1">
      <w:start w:val="1"/>
      <w:numFmt w:val="lowerRoman"/>
      <w:lvlText w:val="%6."/>
      <w:lvlJc w:val="right"/>
      <w:pPr>
        <w:ind w:left="5736" w:hanging="180"/>
      </w:pPr>
    </w:lvl>
    <w:lvl w:ilvl="6" w:tplc="0409000F" w:tentative="1">
      <w:start w:val="1"/>
      <w:numFmt w:val="decimal"/>
      <w:lvlText w:val="%7."/>
      <w:lvlJc w:val="left"/>
      <w:pPr>
        <w:ind w:left="6456" w:hanging="360"/>
      </w:pPr>
    </w:lvl>
    <w:lvl w:ilvl="7" w:tplc="04090019" w:tentative="1">
      <w:start w:val="1"/>
      <w:numFmt w:val="lowerLetter"/>
      <w:lvlText w:val="%8."/>
      <w:lvlJc w:val="left"/>
      <w:pPr>
        <w:ind w:left="7176" w:hanging="360"/>
      </w:pPr>
    </w:lvl>
    <w:lvl w:ilvl="8" w:tplc="0409001B" w:tentative="1">
      <w:start w:val="1"/>
      <w:numFmt w:val="lowerRoman"/>
      <w:lvlText w:val="%9."/>
      <w:lvlJc w:val="right"/>
      <w:pPr>
        <w:ind w:left="7896" w:hanging="180"/>
      </w:pPr>
    </w:lvl>
  </w:abstractNum>
  <w:abstractNum w:abstractNumId="341" w15:restartNumberingAfterBreak="0">
    <w:nsid w:val="3F6547AE"/>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42" w15:restartNumberingAfterBreak="0">
    <w:nsid w:val="3F6B2DBF"/>
    <w:multiLevelType w:val="hybridMultilevel"/>
    <w:tmpl w:val="7BE4712A"/>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43" w15:restartNumberingAfterBreak="0">
    <w:nsid w:val="3F87718B"/>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44" w15:restartNumberingAfterBreak="0">
    <w:nsid w:val="3FA570EA"/>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45" w15:restartNumberingAfterBreak="0">
    <w:nsid w:val="407C2492"/>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46" w15:restartNumberingAfterBreak="0">
    <w:nsid w:val="407F7BD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47" w15:restartNumberingAfterBreak="0">
    <w:nsid w:val="40967193"/>
    <w:multiLevelType w:val="hybridMultilevel"/>
    <w:tmpl w:val="88466ECA"/>
    <w:lvl w:ilvl="0" w:tplc="04090019">
      <w:start w:val="1"/>
      <w:numFmt w:val="lowerLetter"/>
      <w:lvlText w:val="%1."/>
      <w:lvlJc w:val="left"/>
      <w:pPr>
        <w:ind w:left="2136" w:hanging="360"/>
      </w:pPr>
      <w:rPr>
        <w:rFonts w:hint="default"/>
      </w:rPr>
    </w:lvl>
    <w:lvl w:ilvl="1" w:tplc="04090019" w:tentative="1">
      <w:start w:val="1"/>
      <w:numFmt w:val="lowerLetter"/>
      <w:lvlText w:val="%2."/>
      <w:lvlJc w:val="left"/>
      <w:pPr>
        <w:ind w:left="2856" w:hanging="360"/>
      </w:pPr>
    </w:lvl>
    <w:lvl w:ilvl="2" w:tplc="0409001B" w:tentative="1">
      <w:start w:val="1"/>
      <w:numFmt w:val="lowerRoman"/>
      <w:lvlText w:val="%3."/>
      <w:lvlJc w:val="right"/>
      <w:pPr>
        <w:ind w:left="3576" w:hanging="180"/>
      </w:pPr>
    </w:lvl>
    <w:lvl w:ilvl="3" w:tplc="0409000F" w:tentative="1">
      <w:start w:val="1"/>
      <w:numFmt w:val="decimal"/>
      <w:lvlText w:val="%4."/>
      <w:lvlJc w:val="left"/>
      <w:pPr>
        <w:ind w:left="4296" w:hanging="360"/>
      </w:pPr>
    </w:lvl>
    <w:lvl w:ilvl="4" w:tplc="04090019" w:tentative="1">
      <w:start w:val="1"/>
      <w:numFmt w:val="lowerLetter"/>
      <w:lvlText w:val="%5."/>
      <w:lvlJc w:val="left"/>
      <w:pPr>
        <w:ind w:left="5016" w:hanging="360"/>
      </w:pPr>
    </w:lvl>
    <w:lvl w:ilvl="5" w:tplc="0409001B" w:tentative="1">
      <w:start w:val="1"/>
      <w:numFmt w:val="lowerRoman"/>
      <w:lvlText w:val="%6."/>
      <w:lvlJc w:val="right"/>
      <w:pPr>
        <w:ind w:left="5736" w:hanging="180"/>
      </w:pPr>
    </w:lvl>
    <w:lvl w:ilvl="6" w:tplc="0409000F" w:tentative="1">
      <w:start w:val="1"/>
      <w:numFmt w:val="decimal"/>
      <w:lvlText w:val="%7."/>
      <w:lvlJc w:val="left"/>
      <w:pPr>
        <w:ind w:left="6456" w:hanging="360"/>
      </w:pPr>
    </w:lvl>
    <w:lvl w:ilvl="7" w:tplc="04090019" w:tentative="1">
      <w:start w:val="1"/>
      <w:numFmt w:val="lowerLetter"/>
      <w:lvlText w:val="%8."/>
      <w:lvlJc w:val="left"/>
      <w:pPr>
        <w:ind w:left="7176" w:hanging="360"/>
      </w:pPr>
    </w:lvl>
    <w:lvl w:ilvl="8" w:tplc="0409001B" w:tentative="1">
      <w:start w:val="1"/>
      <w:numFmt w:val="lowerRoman"/>
      <w:lvlText w:val="%9."/>
      <w:lvlJc w:val="right"/>
      <w:pPr>
        <w:ind w:left="7896" w:hanging="180"/>
      </w:pPr>
    </w:lvl>
  </w:abstractNum>
  <w:abstractNum w:abstractNumId="348" w15:restartNumberingAfterBreak="0">
    <w:nsid w:val="40B3530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49" w15:restartNumberingAfterBreak="0">
    <w:nsid w:val="40ED11D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50" w15:restartNumberingAfterBreak="0">
    <w:nsid w:val="410350CA"/>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51" w15:restartNumberingAfterBreak="0">
    <w:nsid w:val="418844FC"/>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52" w15:restartNumberingAfterBreak="0">
    <w:nsid w:val="41F80C2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53" w15:restartNumberingAfterBreak="0">
    <w:nsid w:val="4218625F"/>
    <w:multiLevelType w:val="hybridMultilevel"/>
    <w:tmpl w:val="2D1AA9EA"/>
    <w:lvl w:ilvl="0" w:tplc="140A0019">
      <w:start w:val="1"/>
      <w:numFmt w:val="lowerLetter"/>
      <w:lvlText w:val="%1."/>
      <w:lvlJc w:val="left"/>
      <w:pPr>
        <w:ind w:left="1137" w:hanging="360"/>
      </w:pPr>
    </w:lvl>
    <w:lvl w:ilvl="1" w:tplc="140A0019" w:tentative="1">
      <w:start w:val="1"/>
      <w:numFmt w:val="lowerLetter"/>
      <w:lvlText w:val="%2."/>
      <w:lvlJc w:val="left"/>
      <w:pPr>
        <w:ind w:left="1857" w:hanging="360"/>
      </w:pPr>
    </w:lvl>
    <w:lvl w:ilvl="2" w:tplc="140A001B" w:tentative="1">
      <w:start w:val="1"/>
      <w:numFmt w:val="lowerRoman"/>
      <w:lvlText w:val="%3."/>
      <w:lvlJc w:val="right"/>
      <w:pPr>
        <w:ind w:left="2577" w:hanging="180"/>
      </w:pPr>
    </w:lvl>
    <w:lvl w:ilvl="3" w:tplc="140A000F" w:tentative="1">
      <w:start w:val="1"/>
      <w:numFmt w:val="decimal"/>
      <w:lvlText w:val="%4."/>
      <w:lvlJc w:val="left"/>
      <w:pPr>
        <w:ind w:left="3297" w:hanging="360"/>
      </w:pPr>
    </w:lvl>
    <w:lvl w:ilvl="4" w:tplc="140A0019" w:tentative="1">
      <w:start w:val="1"/>
      <w:numFmt w:val="lowerLetter"/>
      <w:lvlText w:val="%5."/>
      <w:lvlJc w:val="left"/>
      <w:pPr>
        <w:ind w:left="4017" w:hanging="360"/>
      </w:pPr>
    </w:lvl>
    <w:lvl w:ilvl="5" w:tplc="140A001B" w:tentative="1">
      <w:start w:val="1"/>
      <w:numFmt w:val="lowerRoman"/>
      <w:lvlText w:val="%6."/>
      <w:lvlJc w:val="right"/>
      <w:pPr>
        <w:ind w:left="4737" w:hanging="180"/>
      </w:pPr>
    </w:lvl>
    <w:lvl w:ilvl="6" w:tplc="140A000F" w:tentative="1">
      <w:start w:val="1"/>
      <w:numFmt w:val="decimal"/>
      <w:lvlText w:val="%7."/>
      <w:lvlJc w:val="left"/>
      <w:pPr>
        <w:ind w:left="5457" w:hanging="360"/>
      </w:pPr>
    </w:lvl>
    <w:lvl w:ilvl="7" w:tplc="140A0019" w:tentative="1">
      <w:start w:val="1"/>
      <w:numFmt w:val="lowerLetter"/>
      <w:lvlText w:val="%8."/>
      <w:lvlJc w:val="left"/>
      <w:pPr>
        <w:ind w:left="6177" w:hanging="360"/>
      </w:pPr>
    </w:lvl>
    <w:lvl w:ilvl="8" w:tplc="140A001B" w:tentative="1">
      <w:start w:val="1"/>
      <w:numFmt w:val="lowerRoman"/>
      <w:lvlText w:val="%9."/>
      <w:lvlJc w:val="right"/>
      <w:pPr>
        <w:ind w:left="6897" w:hanging="180"/>
      </w:pPr>
    </w:lvl>
  </w:abstractNum>
  <w:abstractNum w:abstractNumId="354" w15:restartNumberingAfterBreak="0">
    <w:nsid w:val="424C1AF5"/>
    <w:multiLevelType w:val="hybridMultilevel"/>
    <w:tmpl w:val="B224A282"/>
    <w:lvl w:ilvl="0" w:tplc="04090019">
      <w:start w:val="1"/>
      <w:numFmt w:val="lowerLetter"/>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A1CE0742">
      <w:start w:val="2"/>
      <w:numFmt w:val="bullet"/>
      <w:lvlText w:val="-"/>
      <w:lvlJc w:val="left"/>
      <w:pPr>
        <w:ind w:left="2880" w:hanging="360"/>
      </w:pPr>
      <w:rPr>
        <w:rFonts w:ascii="Arial" w:eastAsia="Times New Roman" w:hAnsi="Arial" w:cs="Arial" w:hint="default"/>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5" w15:restartNumberingAfterBreak="0">
    <w:nsid w:val="428D6F6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56" w15:restartNumberingAfterBreak="0">
    <w:nsid w:val="42A503BF"/>
    <w:multiLevelType w:val="hybridMultilevel"/>
    <w:tmpl w:val="EC643C78"/>
    <w:lvl w:ilvl="0" w:tplc="140A0019">
      <w:start w:val="1"/>
      <w:numFmt w:val="lowerLetter"/>
      <w:lvlText w:val="%1."/>
      <w:lvlJc w:val="left"/>
      <w:pPr>
        <w:ind w:left="720" w:hanging="360"/>
      </w:p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57" w15:restartNumberingAfterBreak="0">
    <w:nsid w:val="431F4EC0"/>
    <w:multiLevelType w:val="hybridMultilevel"/>
    <w:tmpl w:val="C886534C"/>
    <w:lvl w:ilvl="0" w:tplc="1450A9DE">
      <w:start w:val="1"/>
      <w:numFmt w:val="lowerLetter"/>
      <w:lvlText w:val="%1."/>
      <w:lvlJc w:val="left"/>
      <w:pPr>
        <w:ind w:left="720" w:hanging="360"/>
      </w:pPr>
      <w:rPr>
        <w:rFonts w:hint="default"/>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58" w15:restartNumberingAfterBreak="0">
    <w:nsid w:val="43460A95"/>
    <w:multiLevelType w:val="hybridMultilevel"/>
    <w:tmpl w:val="C886534C"/>
    <w:lvl w:ilvl="0" w:tplc="1450A9DE">
      <w:start w:val="1"/>
      <w:numFmt w:val="lowerLetter"/>
      <w:lvlText w:val="%1."/>
      <w:lvlJc w:val="left"/>
      <w:pPr>
        <w:ind w:left="720" w:hanging="360"/>
      </w:pPr>
      <w:rPr>
        <w:rFonts w:hint="default"/>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59" w15:restartNumberingAfterBreak="0">
    <w:nsid w:val="434B4E8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60" w15:restartNumberingAfterBreak="0">
    <w:nsid w:val="437D4C66"/>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61" w15:restartNumberingAfterBreak="0">
    <w:nsid w:val="43B6610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62" w15:restartNumberingAfterBreak="0">
    <w:nsid w:val="43ED201D"/>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63" w15:restartNumberingAfterBreak="0">
    <w:nsid w:val="43FF3EE8"/>
    <w:multiLevelType w:val="hybridMultilevel"/>
    <w:tmpl w:val="D7AED23E"/>
    <w:lvl w:ilvl="0" w:tplc="BF0EF9FC">
      <w:start w:val="1"/>
      <w:numFmt w:val="lowerLetter"/>
      <w:lvlText w:val="%1."/>
      <w:lvlJc w:val="left"/>
      <w:pPr>
        <w:ind w:left="720" w:hanging="360"/>
      </w:pPr>
    </w:lvl>
    <w:lvl w:ilvl="1" w:tplc="140A0019">
      <w:start w:val="1"/>
      <w:numFmt w:val="lowerLetter"/>
      <w:lvlText w:val="%2."/>
      <w:lvlJc w:val="left"/>
      <w:pPr>
        <w:ind w:left="1440" w:hanging="360"/>
      </w:pPr>
    </w:lvl>
    <w:lvl w:ilvl="2" w:tplc="140A001B">
      <w:start w:val="1"/>
      <w:numFmt w:val="lowerRoman"/>
      <w:lvlText w:val="%3."/>
      <w:lvlJc w:val="right"/>
      <w:pPr>
        <w:ind w:left="2160" w:hanging="180"/>
      </w:pPr>
    </w:lvl>
    <w:lvl w:ilvl="3" w:tplc="140A000F">
      <w:start w:val="1"/>
      <w:numFmt w:val="decimal"/>
      <w:lvlText w:val="%4."/>
      <w:lvlJc w:val="left"/>
      <w:pPr>
        <w:ind w:left="2880" w:hanging="360"/>
      </w:pPr>
    </w:lvl>
    <w:lvl w:ilvl="4" w:tplc="140A0019">
      <w:start w:val="1"/>
      <w:numFmt w:val="lowerLetter"/>
      <w:lvlText w:val="%5."/>
      <w:lvlJc w:val="left"/>
      <w:pPr>
        <w:ind w:left="3600" w:hanging="360"/>
      </w:pPr>
    </w:lvl>
    <w:lvl w:ilvl="5" w:tplc="140A001B">
      <w:start w:val="1"/>
      <w:numFmt w:val="lowerRoman"/>
      <w:lvlText w:val="%6."/>
      <w:lvlJc w:val="right"/>
      <w:pPr>
        <w:ind w:left="4320" w:hanging="180"/>
      </w:pPr>
    </w:lvl>
    <w:lvl w:ilvl="6" w:tplc="140A000F">
      <w:start w:val="1"/>
      <w:numFmt w:val="decimal"/>
      <w:lvlText w:val="%7."/>
      <w:lvlJc w:val="left"/>
      <w:pPr>
        <w:ind w:left="5040" w:hanging="360"/>
      </w:pPr>
    </w:lvl>
    <w:lvl w:ilvl="7" w:tplc="140A0019">
      <w:start w:val="1"/>
      <w:numFmt w:val="lowerLetter"/>
      <w:lvlText w:val="%8."/>
      <w:lvlJc w:val="left"/>
      <w:pPr>
        <w:ind w:left="5760" w:hanging="360"/>
      </w:pPr>
    </w:lvl>
    <w:lvl w:ilvl="8" w:tplc="140A001B">
      <w:start w:val="1"/>
      <w:numFmt w:val="lowerRoman"/>
      <w:lvlText w:val="%9."/>
      <w:lvlJc w:val="right"/>
      <w:pPr>
        <w:ind w:left="6480" w:hanging="180"/>
      </w:pPr>
    </w:lvl>
  </w:abstractNum>
  <w:abstractNum w:abstractNumId="364" w15:restartNumberingAfterBreak="0">
    <w:nsid w:val="442C15D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65" w15:restartNumberingAfterBreak="0">
    <w:nsid w:val="44926371"/>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66" w15:restartNumberingAfterBreak="0">
    <w:nsid w:val="44C030F5"/>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67" w15:restartNumberingAfterBreak="0">
    <w:nsid w:val="44DB51E4"/>
    <w:multiLevelType w:val="hybridMultilevel"/>
    <w:tmpl w:val="97FC2B82"/>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68" w15:restartNumberingAfterBreak="0">
    <w:nsid w:val="45004B76"/>
    <w:multiLevelType w:val="hybridMultilevel"/>
    <w:tmpl w:val="91C47688"/>
    <w:lvl w:ilvl="0" w:tplc="E7787546">
      <w:start w:val="1"/>
      <w:numFmt w:val="lowerLetter"/>
      <w:lvlText w:val="%1."/>
      <w:lvlJc w:val="left"/>
      <w:pPr>
        <w:ind w:left="720" w:hanging="360"/>
      </w:pPr>
      <w:rPr>
        <w:rFonts w:hint="default"/>
        <w:u w:val="single"/>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69" w15:restartNumberingAfterBreak="0">
    <w:nsid w:val="455227C4"/>
    <w:multiLevelType w:val="hybridMultilevel"/>
    <w:tmpl w:val="90C8DC76"/>
    <w:lvl w:ilvl="0" w:tplc="CDE2F734">
      <w:start w:val="1"/>
      <w:numFmt w:val="lowerRoman"/>
      <w:pStyle w:val="ListaNivel3"/>
      <w:lvlText w:val="%1."/>
      <w:lvlJc w:val="left"/>
      <w:pPr>
        <w:tabs>
          <w:tab w:val="num" w:pos="0"/>
        </w:tabs>
        <w:ind w:left="2268" w:hanging="170"/>
      </w:pPr>
      <w:rPr>
        <w:rFonts w:ascii="Arial" w:hAnsi="Arial" w:hint="default"/>
        <w:b/>
        <w:i w:val="0"/>
        <w:caps w:val="0"/>
        <w:strike w:val="0"/>
        <w:dstrike w:val="0"/>
        <w:vanish w:val="0"/>
        <w:color w:val="auto"/>
        <w:sz w:val="16"/>
        <w:szCs w:val="16"/>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70" w15:restartNumberingAfterBreak="0">
    <w:nsid w:val="45C42092"/>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71" w15:restartNumberingAfterBreak="0">
    <w:nsid w:val="460E3FB2"/>
    <w:multiLevelType w:val="hybridMultilevel"/>
    <w:tmpl w:val="3F3413CE"/>
    <w:lvl w:ilvl="0" w:tplc="7FE63298">
      <w:start w:val="1"/>
      <w:numFmt w:val="decimal"/>
      <w:lvlText w:val="6.4.%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2" w15:restartNumberingAfterBreak="0">
    <w:nsid w:val="463A664D"/>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73" w15:restartNumberingAfterBreak="0">
    <w:nsid w:val="46920BF0"/>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74" w15:restartNumberingAfterBreak="0">
    <w:nsid w:val="46B43947"/>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75" w15:restartNumberingAfterBreak="0">
    <w:nsid w:val="470C4D5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76" w15:restartNumberingAfterBreak="0">
    <w:nsid w:val="47497B0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77" w15:restartNumberingAfterBreak="0">
    <w:nsid w:val="475D047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78" w15:restartNumberingAfterBreak="0">
    <w:nsid w:val="4787551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79" w15:restartNumberingAfterBreak="0">
    <w:nsid w:val="4787563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80" w15:restartNumberingAfterBreak="0">
    <w:nsid w:val="478B71CC"/>
    <w:multiLevelType w:val="hybridMultilevel"/>
    <w:tmpl w:val="3EFCB8AA"/>
    <w:lvl w:ilvl="0" w:tplc="E7787546">
      <w:start w:val="1"/>
      <w:numFmt w:val="lowerLetter"/>
      <w:lvlText w:val="%1."/>
      <w:lvlJc w:val="left"/>
      <w:pPr>
        <w:ind w:left="720" w:hanging="360"/>
      </w:pPr>
      <w:rPr>
        <w:rFonts w:hint="default"/>
        <w:u w:val="single"/>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81" w15:restartNumberingAfterBreak="0">
    <w:nsid w:val="479D0CD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82" w15:restartNumberingAfterBreak="0">
    <w:nsid w:val="487B62A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83" w15:restartNumberingAfterBreak="0">
    <w:nsid w:val="488A0F0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84" w15:restartNumberingAfterBreak="0">
    <w:nsid w:val="49296F4F"/>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85" w15:restartNumberingAfterBreak="0">
    <w:nsid w:val="492D0576"/>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86" w15:restartNumberingAfterBreak="0">
    <w:nsid w:val="492F56A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87" w15:restartNumberingAfterBreak="0">
    <w:nsid w:val="495C02A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88" w15:restartNumberingAfterBreak="0">
    <w:nsid w:val="49741A90"/>
    <w:multiLevelType w:val="hybridMultilevel"/>
    <w:tmpl w:val="8DCA1A84"/>
    <w:lvl w:ilvl="0" w:tplc="04090019">
      <w:start w:val="1"/>
      <w:numFmt w:val="lowerLetter"/>
      <w:lvlText w:val="%1."/>
      <w:lvlJc w:val="left"/>
      <w:pPr>
        <w:ind w:left="108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389" w15:restartNumberingAfterBreak="0">
    <w:nsid w:val="49D77459"/>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90" w15:restartNumberingAfterBreak="0">
    <w:nsid w:val="49F20533"/>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91" w15:restartNumberingAfterBreak="0">
    <w:nsid w:val="4A1264FE"/>
    <w:multiLevelType w:val="hybridMultilevel"/>
    <w:tmpl w:val="3EFCB8AA"/>
    <w:lvl w:ilvl="0" w:tplc="E7787546">
      <w:start w:val="1"/>
      <w:numFmt w:val="lowerLetter"/>
      <w:lvlText w:val="%1."/>
      <w:lvlJc w:val="left"/>
      <w:pPr>
        <w:ind w:left="720" w:hanging="360"/>
      </w:pPr>
      <w:rPr>
        <w:rFonts w:hint="default"/>
        <w:u w:val="single"/>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92" w15:restartNumberingAfterBreak="0">
    <w:nsid w:val="4A957F05"/>
    <w:multiLevelType w:val="hybridMultilevel"/>
    <w:tmpl w:val="484048B4"/>
    <w:lvl w:ilvl="0" w:tplc="C7E648A6">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93" w15:restartNumberingAfterBreak="0">
    <w:nsid w:val="4AAC5D72"/>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94" w15:restartNumberingAfterBreak="0">
    <w:nsid w:val="4B077FC5"/>
    <w:multiLevelType w:val="hybridMultilevel"/>
    <w:tmpl w:val="91C47688"/>
    <w:lvl w:ilvl="0" w:tplc="E7787546">
      <w:start w:val="1"/>
      <w:numFmt w:val="lowerLetter"/>
      <w:lvlText w:val="%1."/>
      <w:lvlJc w:val="left"/>
      <w:pPr>
        <w:ind w:left="720" w:hanging="360"/>
      </w:pPr>
      <w:rPr>
        <w:rFonts w:hint="default"/>
        <w:u w:val="single"/>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95" w15:restartNumberingAfterBreak="0">
    <w:nsid w:val="4B3740B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96" w15:restartNumberingAfterBreak="0">
    <w:nsid w:val="4B5A0985"/>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97" w15:restartNumberingAfterBreak="0">
    <w:nsid w:val="4B960439"/>
    <w:multiLevelType w:val="hybridMultilevel"/>
    <w:tmpl w:val="D506EFA8"/>
    <w:lvl w:ilvl="0" w:tplc="140A0019">
      <w:start w:val="1"/>
      <w:numFmt w:val="lowerLetter"/>
      <w:lvlText w:val="%1."/>
      <w:lvlJc w:val="left"/>
      <w:pPr>
        <w:ind w:left="720" w:hanging="360"/>
      </w:pPr>
    </w:lvl>
    <w:lvl w:ilvl="1" w:tplc="140A0019">
      <w:start w:val="1"/>
      <w:numFmt w:val="lowerLetter"/>
      <w:lvlText w:val="%2."/>
      <w:lvlJc w:val="left"/>
      <w:pPr>
        <w:ind w:left="1440" w:hanging="360"/>
      </w:pPr>
    </w:lvl>
    <w:lvl w:ilvl="2" w:tplc="140A001B">
      <w:start w:val="1"/>
      <w:numFmt w:val="lowerRoman"/>
      <w:lvlText w:val="%3."/>
      <w:lvlJc w:val="right"/>
      <w:pPr>
        <w:ind w:left="2160" w:hanging="180"/>
      </w:pPr>
    </w:lvl>
    <w:lvl w:ilvl="3" w:tplc="140A000F">
      <w:start w:val="1"/>
      <w:numFmt w:val="decimal"/>
      <w:lvlText w:val="%4."/>
      <w:lvlJc w:val="left"/>
      <w:pPr>
        <w:ind w:left="2880" w:hanging="360"/>
      </w:pPr>
    </w:lvl>
    <w:lvl w:ilvl="4" w:tplc="140A0019">
      <w:start w:val="1"/>
      <w:numFmt w:val="lowerLetter"/>
      <w:lvlText w:val="%5."/>
      <w:lvlJc w:val="left"/>
      <w:pPr>
        <w:ind w:left="3600" w:hanging="360"/>
      </w:pPr>
    </w:lvl>
    <w:lvl w:ilvl="5" w:tplc="140A001B">
      <w:start w:val="1"/>
      <w:numFmt w:val="lowerRoman"/>
      <w:lvlText w:val="%6."/>
      <w:lvlJc w:val="right"/>
      <w:pPr>
        <w:ind w:left="4320" w:hanging="180"/>
      </w:pPr>
    </w:lvl>
    <w:lvl w:ilvl="6" w:tplc="140A000F">
      <w:start w:val="1"/>
      <w:numFmt w:val="decimal"/>
      <w:lvlText w:val="%7."/>
      <w:lvlJc w:val="left"/>
      <w:pPr>
        <w:ind w:left="5040" w:hanging="360"/>
      </w:pPr>
    </w:lvl>
    <w:lvl w:ilvl="7" w:tplc="140A0019">
      <w:start w:val="1"/>
      <w:numFmt w:val="lowerLetter"/>
      <w:lvlText w:val="%8."/>
      <w:lvlJc w:val="left"/>
      <w:pPr>
        <w:ind w:left="5760" w:hanging="360"/>
      </w:pPr>
    </w:lvl>
    <w:lvl w:ilvl="8" w:tplc="140A001B">
      <w:start w:val="1"/>
      <w:numFmt w:val="lowerRoman"/>
      <w:lvlText w:val="%9."/>
      <w:lvlJc w:val="right"/>
      <w:pPr>
        <w:ind w:left="6480" w:hanging="180"/>
      </w:pPr>
    </w:lvl>
  </w:abstractNum>
  <w:abstractNum w:abstractNumId="398" w15:restartNumberingAfterBreak="0">
    <w:nsid w:val="4C2B63BF"/>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399" w15:restartNumberingAfterBreak="0">
    <w:nsid w:val="4C73291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00" w15:restartNumberingAfterBreak="0">
    <w:nsid w:val="4D395A7F"/>
    <w:multiLevelType w:val="hybridMultilevel"/>
    <w:tmpl w:val="C886534C"/>
    <w:lvl w:ilvl="0" w:tplc="1450A9DE">
      <w:start w:val="1"/>
      <w:numFmt w:val="lowerLetter"/>
      <w:lvlText w:val="%1."/>
      <w:lvlJc w:val="left"/>
      <w:pPr>
        <w:ind w:left="720" w:hanging="360"/>
      </w:pPr>
      <w:rPr>
        <w:rFonts w:hint="default"/>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01" w15:restartNumberingAfterBreak="0">
    <w:nsid w:val="4D4E67CF"/>
    <w:multiLevelType w:val="hybridMultilevel"/>
    <w:tmpl w:val="2DF46746"/>
    <w:lvl w:ilvl="0" w:tplc="04090019">
      <w:start w:val="1"/>
      <w:numFmt w:val="lowerLetter"/>
      <w:lvlText w:val="%1."/>
      <w:lvlJc w:val="left"/>
      <w:pPr>
        <w:ind w:left="1440" w:hanging="360"/>
      </w:pPr>
    </w:lvl>
    <w:lvl w:ilvl="1" w:tplc="140A0019" w:tentative="1">
      <w:start w:val="1"/>
      <w:numFmt w:val="lowerLetter"/>
      <w:lvlText w:val="%2."/>
      <w:lvlJc w:val="left"/>
      <w:pPr>
        <w:ind w:left="2160" w:hanging="360"/>
      </w:pPr>
    </w:lvl>
    <w:lvl w:ilvl="2" w:tplc="140A001B" w:tentative="1">
      <w:start w:val="1"/>
      <w:numFmt w:val="lowerRoman"/>
      <w:lvlText w:val="%3."/>
      <w:lvlJc w:val="right"/>
      <w:pPr>
        <w:ind w:left="2880" w:hanging="180"/>
      </w:pPr>
    </w:lvl>
    <w:lvl w:ilvl="3" w:tplc="140A000F" w:tentative="1">
      <w:start w:val="1"/>
      <w:numFmt w:val="decimal"/>
      <w:lvlText w:val="%4."/>
      <w:lvlJc w:val="left"/>
      <w:pPr>
        <w:ind w:left="3600" w:hanging="360"/>
      </w:pPr>
    </w:lvl>
    <w:lvl w:ilvl="4" w:tplc="140A0019" w:tentative="1">
      <w:start w:val="1"/>
      <w:numFmt w:val="lowerLetter"/>
      <w:lvlText w:val="%5."/>
      <w:lvlJc w:val="left"/>
      <w:pPr>
        <w:ind w:left="4320" w:hanging="360"/>
      </w:pPr>
    </w:lvl>
    <w:lvl w:ilvl="5" w:tplc="140A001B" w:tentative="1">
      <w:start w:val="1"/>
      <w:numFmt w:val="lowerRoman"/>
      <w:lvlText w:val="%6."/>
      <w:lvlJc w:val="right"/>
      <w:pPr>
        <w:ind w:left="5040" w:hanging="180"/>
      </w:pPr>
    </w:lvl>
    <w:lvl w:ilvl="6" w:tplc="140A000F" w:tentative="1">
      <w:start w:val="1"/>
      <w:numFmt w:val="decimal"/>
      <w:lvlText w:val="%7."/>
      <w:lvlJc w:val="left"/>
      <w:pPr>
        <w:ind w:left="5760" w:hanging="360"/>
      </w:pPr>
    </w:lvl>
    <w:lvl w:ilvl="7" w:tplc="140A0019" w:tentative="1">
      <w:start w:val="1"/>
      <w:numFmt w:val="lowerLetter"/>
      <w:lvlText w:val="%8."/>
      <w:lvlJc w:val="left"/>
      <w:pPr>
        <w:ind w:left="6480" w:hanging="360"/>
      </w:pPr>
    </w:lvl>
    <w:lvl w:ilvl="8" w:tplc="140A001B" w:tentative="1">
      <w:start w:val="1"/>
      <w:numFmt w:val="lowerRoman"/>
      <w:lvlText w:val="%9."/>
      <w:lvlJc w:val="right"/>
      <w:pPr>
        <w:ind w:left="7200" w:hanging="180"/>
      </w:pPr>
    </w:lvl>
  </w:abstractNum>
  <w:abstractNum w:abstractNumId="402" w15:restartNumberingAfterBreak="0">
    <w:nsid w:val="4D880E98"/>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03" w15:restartNumberingAfterBreak="0">
    <w:nsid w:val="4DEB7AEA"/>
    <w:multiLevelType w:val="hybridMultilevel"/>
    <w:tmpl w:val="91C47688"/>
    <w:lvl w:ilvl="0" w:tplc="E7787546">
      <w:start w:val="1"/>
      <w:numFmt w:val="lowerLetter"/>
      <w:lvlText w:val="%1."/>
      <w:lvlJc w:val="left"/>
      <w:pPr>
        <w:ind w:left="720" w:hanging="360"/>
      </w:pPr>
      <w:rPr>
        <w:rFonts w:hint="default"/>
        <w:u w:val="single"/>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04" w15:restartNumberingAfterBreak="0">
    <w:nsid w:val="4E10131E"/>
    <w:multiLevelType w:val="hybridMultilevel"/>
    <w:tmpl w:val="C2783144"/>
    <w:lvl w:ilvl="0" w:tplc="04090019">
      <w:start w:val="1"/>
      <w:numFmt w:val="lowerLetter"/>
      <w:lvlText w:val="%1."/>
      <w:lvlJc w:val="left"/>
      <w:pPr>
        <w:ind w:left="1440" w:hanging="360"/>
      </w:pPr>
    </w:lvl>
    <w:lvl w:ilvl="1" w:tplc="140A0019" w:tentative="1">
      <w:start w:val="1"/>
      <w:numFmt w:val="lowerLetter"/>
      <w:lvlText w:val="%2."/>
      <w:lvlJc w:val="left"/>
      <w:pPr>
        <w:ind w:left="2160" w:hanging="360"/>
      </w:pPr>
    </w:lvl>
    <w:lvl w:ilvl="2" w:tplc="140A001B" w:tentative="1">
      <w:start w:val="1"/>
      <w:numFmt w:val="lowerRoman"/>
      <w:lvlText w:val="%3."/>
      <w:lvlJc w:val="right"/>
      <w:pPr>
        <w:ind w:left="2880" w:hanging="180"/>
      </w:pPr>
    </w:lvl>
    <w:lvl w:ilvl="3" w:tplc="140A000F" w:tentative="1">
      <w:start w:val="1"/>
      <w:numFmt w:val="decimal"/>
      <w:lvlText w:val="%4."/>
      <w:lvlJc w:val="left"/>
      <w:pPr>
        <w:ind w:left="3600" w:hanging="360"/>
      </w:pPr>
    </w:lvl>
    <w:lvl w:ilvl="4" w:tplc="140A0019" w:tentative="1">
      <w:start w:val="1"/>
      <w:numFmt w:val="lowerLetter"/>
      <w:lvlText w:val="%5."/>
      <w:lvlJc w:val="left"/>
      <w:pPr>
        <w:ind w:left="4320" w:hanging="360"/>
      </w:pPr>
    </w:lvl>
    <w:lvl w:ilvl="5" w:tplc="140A001B" w:tentative="1">
      <w:start w:val="1"/>
      <w:numFmt w:val="lowerRoman"/>
      <w:lvlText w:val="%6."/>
      <w:lvlJc w:val="right"/>
      <w:pPr>
        <w:ind w:left="5040" w:hanging="180"/>
      </w:pPr>
    </w:lvl>
    <w:lvl w:ilvl="6" w:tplc="140A000F" w:tentative="1">
      <w:start w:val="1"/>
      <w:numFmt w:val="decimal"/>
      <w:lvlText w:val="%7."/>
      <w:lvlJc w:val="left"/>
      <w:pPr>
        <w:ind w:left="5760" w:hanging="360"/>
      </w:pPr>
    </w:lvl>
    <w:lvl w:ilvl="7" w:tplc="140A0019" w:tentative="1">
      <w:start w:val="1"/>
      <w:numFmt w:val="lowerLetter"/>
      <w:lvlText w:val="%8."/>
      <w:lvlJc w:val="left"/>
      <w:pPr>
        <w:ind w:left="6480" w:hanging="360"/>
      </w:pPr>
    </w:lvl>
    <w:lvl w:ilvl="8" w:tplc="140A001B" w:tentative="1">
      <w:start w:val="1"/>
      <w:numFmt w:val="lowerRoman"/>
      <w:lvlText w:val="%9."/>
      <w:lvlJc w:val="right"/>
      <w:pPr>
        <w:ind w:left="7200" w:hanging="180"/>
      </w:pPr>
    </w:lvl>
  </w:abstractNum>
  <w:abstractNum w:abstractNumId="405" w15:restartNumberingAfterBreak="0">
    <w:nsid w:val="4E251FB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06" w15:restartNumberingAfterBreak="0">
    <w:nsid w:val="4E571F0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07" w15:restartNumberingAfterBreak="0">
    <w:nsid w:val="4E6C3DB1"/>
    <w:multiLevelType w:val="hybridMultilevel"/>
    <w:tmpl w:val="5E98592E"/>
    <w:lvl w:ilvl="0" w:tplc="140A0019">
      <w:start w:val="1"/>
      <w:numFmt w:val="lowerLetter"/>
      <w:lvlText w:val="%1."/>
      <w:lvlJc w:val="left"/>
      <w:pPr>
        <w:ind w:left="720" w:hanging="360"/>
      </w:pPr>
      <w:rPr>
        <w:rFonts w:hint="default"/>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08" w15:restartNumberingAfterBreak="0">
    <w:nsid w:val="4EA146B8"/>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09" w15:restartNumberingAfterBreak="0">
    <w:nsid w:val="4F0C36EA"/>
    <w:multiLevelType w:val="hybridMultilevel"/>
    <w:tmpl w:val="BED45E74"/>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10" w15:restartNumberingAfterBreak="0">
    <w:nsid w:val="4F1117D3"/>
    <w:multiLevelType w:val="hybridMultilevel"/>
    <w:tmpl w:val="96969A54"/>
    <w:lvl w:ilvl="0" w:tplc="C73CC168">
      <w:start w:val="1"/>
      <w:numFmt w:val="decimal"/>
      <w:lvlText w:val="5.%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1" w15:restartNumberingAfterBreak="0">
    <w:nsid w:val="4F3B54EC"/>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12" w15:restartNumberingAfterBreak="0">
    <w:nsid w:val="4F860866"/>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13" w15:restartNumberingAfterBreak="0">
    <w:nsid w:val="4F98503A"/>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14" w15:restartNumberingAfterBreak="0">
    <w:nsid w:val="4FA6697E"/>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15" w15:restartNumberingAfterBreak="0">
    <w:nsid w:val="4FB46CC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16" w15:restartNumberingAfterBreak="0">
    <w:nsid w:val="4FF41AA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17" w15:restartNumberingAfterBreak="0">
    <w:nsid w:val="503A7FEF"/>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18" w15:restartNumberingAfterBreak="0">
    <w:nsid w:val="50406C46"/>
    <w:multiLevelType w:val="hybridMultilevel"/>
    <w:tmpl w:val="73E80530"/>
    <w:lvl w:ilvl="0" w:tplc="04090019">
      <w:start w:val="1"/>
      <w:numFmt w:val="lowerLetter"/>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9" w15:restartNumberingAfterBreak="0">
    <w:nsid w:val="50767876"/>
    <w:multiLevelType w:val="hybridMultilevel"/>
    <w:tmpl w:val="016CDCFE"/>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20" w15:restartNumberingAfterBreak="0">
    <w:nsid w:val="50B737F2"/>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21" w15:restartNumberingAfterBreak="0">
    <w:nsid w:val="50D65C13"/>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22" w15:restartNumberingAfterBreak="0">
    <w:nsid w:val="516311A6"/>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23" w15:restartNumberingAfterBreak="0">
    <w:nsid w:val="51671007"/>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24" w15:restartNumberingAfterBreak="0">
    <w:nsid w:val="517253E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25" w15:restartNumberingAfterBreak="0">
    <w:nsid w:val="51D0539D"/>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26" w15:restartNumberingAfterBreak="0">
    <w:nsid w:val="520665A6"/>
    <w:multiLevelType w:val="hybridMultilevel"/>
    <w:tmpl w:val="A71C609E"/>
    <w:lvl w:ilvl="0" w:tplc="5502A8A8">
      <w:start w:val="1"/>
      <w:numFmt w:val="decimal"/>
      <w:lvlText w:val="6.2.%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7" w15:restartNumberingAfterBreak="0">
    <w:nsid w:val="521B1F78"/>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28" w15:restartNumberingAfterBreak="0">
    <w:nsid w:val="528B7305"/>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29" w15:restartNumberingAfterBreak="0">
    <w:nsid w:val="52A01804"/>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30" w15:restartNumberingAfterBreak="0">
    <w:nsid w:val="52B07C73"/>
    <w:multiLevelType w:val="hybridMultilevel"/>
    <w:tmpl w:val="59D8176E"/>
    <w:lvl w:ilvl="0" w:tplc="140A0019">
      <w:start w:val="1"/>
      <w:numFmt w:val="lowerLetter"/>
      <w:lvlText w:val="%1."/>
      <w:lvlJc w:val="lef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431" w15:restartNumberingAfterBreak="0">
    <w:nsid w:val="52BC3A8B"/>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32" w15:restartNumberingAfterBreak="0">
    <w:nsid w:val="530F1E3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33" w15:restartNumberingAfterBreak="0">
    <w:nsid w:val="53215DE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34" w15:restartNumberingAfterBreak="0">
    <w:nsid w:val="532462B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35" w15:restartNumberingAfterBreak="0">
    <w:nsid w:val="534D66BA"/>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36" w15:restartNumberingAfterBreak="0">
    <w:nsid w:val="538B3445"/>
    <w:multiLevelType w:val="hybridMultilevel"/>
    <w:tmpl w:val="056EB094"/>
    <w:lvl w:ilvl="0" w:tplc="7F208A24">
      <w:start w:val="1"/>
      <w:numFmt w:val="decimal"/>
      <w:pStyle w:val="ListaNivel1"/>
      <w:lvlText w:val="%1."/>
      <w:lvlJc w:val="left"/>
      <w:pPr>
        <w:tabs>
          <w:tab w:val="num" w:pos="0"/>
        </w:tabs>
        <w:ind w:left="2098" w:hanging="340"/>
      </w:pPr>
      <w:rPr>
        <w:rFonts w:ascii="Arial" w:hAnsi="Arial" w:hint="default"/>
        <w:b/>
        <w:i w:val="0"/>
        <w:caps w:val="0"/>
        <w:strike w:val="0"/>
        <w:dstrike w:val="0"/>
        <w:vanish w:val="0"/>
        <w:color w:val="auto"/>
        <w:sz w:val="20"/>
        <w:szCs w:val="2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0C0A0019">
      <w:start w:val="1"/>
      <w:numFmt w:val="lowerLetter"/>
      <w:lvlText w:val="%2."/>
      <w:lvlJc w:val="left"/>
      <w:pPr>
        <w:tabs>
          <w:tab w:val="num" w:pos="1440"/>
        </w:tabs>
        <w:ind w:left="1440" w:hanging="360"/>
      </w:pPr>
    </w:lvl>
    <w:lvl w:ilvl="2" w:tplc="0C0A001B" w:tentative="1">
      <w:start w:val="1"/>
      <w:numFmt w:val="lowerRoman"/>
      <w:lvlText w:val="%3."/>
      <w:lvlJc w:val="right"/>
      <w:pPr>
        <w:tabs>
          <w:tab w:val="num" w:pos="2160"/>
        </w:tabs>
        <w:ind w:left="2160" w:hanging="180"/>
      </w:pPr>
    </w:lvl>
    <w:lvl w:ilvl="3" w:tplc="0C0A000F" w:tentative="1">
      <w:start w:val="1"/>
      <w:numFmt w:val="decimal"/>
      <w:lvlText w:val="%4."/>
      <w:lvlJc w:val="left"/>
      <w:pPr>
        <w:tabs>
          <w:tab w:val="num" w:pos="2880"/>
        </w:tabs>
        <w:ind w:left="2880" w:hanging="360"/>
      </w:pPr>
    </w:lvl>
    <w:lvl w:ilvl="4" w:tplc="0C0A0019" w:tentative="1">
      <w:start w:val="1"/>
      <w:numFmt w:val="lowerLetter"/>
      <w:lvlText w:val="%5."/>
      <w:lvlJc w:val="left"/>
      <w:pPr>
        <w:tabs>
          <w:tab w:val="num" w:pos="3600"/>
        </w:tabs>
        <w:ind w:left="3600" w:hanging="360"/>
      </w:pPr>
    </w:lvl>
    <w:lvl w:ilvl="5" w:tplc="0C0A001B" w:tentative="1">
      <w:start w:val="1"/>
      <w:numFmt w:val="lowerRoman"/>
      <w:lvlText w:val="%6."/>
      <w:lvlJc w:val="right"/>
      <w:pPr>
        <w:tabs>
          <w:tab w:val="num" w:pos="4320"/>
        </w:tabs>
        <w:ind w:left="4320" w:hanging="180"/>
      </w:pPr>
    </w:lvl>
    <w:lvl w:ilvl="6" w:tplc="0C0A000F" w:tentative="1">
      <w:start w:val="1"/>
      <w:numFmt w:val="decimal"/>
      <w:lvlText w:val="%7."/>
      <w:lvlJc w:val="left"/>
      <w:pPr>
        <w:tabs>
          <w:tab w:val="num" w:pos="5040"/>
        </w:tabs>
        <w:ind w:left="5040" w:hanging="360"/>
      </w:pPr>
    </w:lvl>
    <w:lvl w:ilvl="7" w:tplc="0C0A0019" w:tentative="1">
      <w:start w:val="1"/>
      <w:numFmt w:val="lowerLetter"/>
      <w:lvlText w:val="%8."/>
      <w:lvlJc w:val="left"/>
      <w:pPr>
        <w:tabs>
          <w:tab w:val="num" w:pos="5760"/>
        </w:tabs>
        <w:ind w:left="5760" w:hanging="360"/>
      </w:pPr>
    </w:lvl>
    <w:lvl w:ilvl="8" w:tplc="0C0A001B" w:tentative="1">
      <w:start w:val="1"/>
      <w:numFmt w:val="lowerRoman"/>
      <w:lvlText w:val="%9."/>
      <w:lvlJc w:val="right"/>
      <w:pPr>
        <w:tabs>
          <w:tab w:val="num" w:pos="6480"/>
        </w:tabs>
        <w:ind w:left="6480" w:hanging="180"/>
      </w:pPr>
    </w:lvl>
  </w:abstractNum>
  <w:abstractNum w:abstractNumId="437" w15:restartNumberingAfterBreak="0">
    <w:nsid w:val="53D3038E"/>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38" w15:restartNumberingAfterBreak="0">
    <w:nsid w:val="53F65CC6"/>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39" w15:restartNumberingAfterBreak="0">
    <w:nsid w:val="540761D5"/>
    <w:multiLevelType w:val="hybridMultilevel"/>
    <w:tmpl w:val="F9888658"/>
    <w:lvl w:ilvl="0" w:tplc="140A0019">
      <w:start w:val="1"/>
      <w:numFmt w:val="lowerLetter"/>
      <w:lvlText w:val="%1."/>
      <w:lvlJc w:val="left"/>
      <w:pPr>
        <w:ind w:left="777" w:hanging="360"/>
      </w:pPr>
    </w:lvl>
    <w:lvl w:ilvl="1" w:tplc="140A0019" w:tentative="1">
      <w:start w:val="1"/>
      <w:numFmt w:val="lowerLetter"/>
      <w:lvlText w:val="%2."/>
      <w:lvlJc w:val="left"/>
      <w:pPr>
        <w:ind w:left="1497" w:hanging="360"/>
      </w:pPr>
    </w:lvl>
    <w:lvl w:ilvl="2" w:tplc="140A001B" w:tentative="1">
      <w:start w:val="1"/>
      <w:numFmt w:val="lowerRoman"/>
      <w:lvlText w:val="%3."/>
      <w:lvlJc w:val="right"/>
      <w:pPr>
        <w:ind w:left="2217" w:hanging="180"/>
      </w:pPr>
    </w:lvl>
    <w:lvl w:ilvl="3" w:tplc="140A000F" w:tentative="1">
      <w:start w:val="1"/>
      <w:numFmt w:val="decimal"/>
      <w:lvlText w:val="%4."/>
      <w:lvlJc w:val="left"/>
      <w:pPr>
        <w:ind w:left="2937" w:hanging="360"/>
      </w:pPr>
    </w:lvl>
    <w:lvl w:ilvl="4" w:tplc="140A0019" w:tentative="1">
      <w:start w:val="1"/>
      <w:numFmt w:val="lowerLetter"/>
      <w:lvlText w:val="%5."/>
      <w:lvlJc w:val="left"/>
      <w:pPr>
        <w:ind w:left="3657" w:hanging="360"/>
      </w:pPr>
    </w:lvl>
    <w:lvl w:ilvl="5" w:tplc="140A001B" w:tentative="1">
      <w:start w:val="1"/>
      <w:numFmt w:val="lowerRoman"/>
      <w:lvlText w:val="%6."/>
      <w:lvlJc w:val="right"/>
      <w:pPr>
        <w:ind w:left="4377" w:hanging="180"/>
      </w:pPr>
    </w:lvl>
    <w:lvl w:ilvl="6" w:tplc="140A000F" w:tentative="1">
      <w:start w:val="1"/>
      <w:numFmt w:val="decimal"/>
      <w:lvlText w:val="%7."/>
      <w:lvlJc w:val="left"/>
      <w:pPr>
        <w:ind w:left="5097" w:hanging="360"/>
      </w:pPr>
    </w:lvl>
    <w:lvl w:ilvl="7" w:tplc="140A0019" w:tentative="1">
      <w:start w:val="1"/>
      <w:numFmt w:val="lowerLetter"/>
      <w:lvlText w:val="%8."/>
      <w:lvlJc w:val="left"/>
      <w:pPr>
        <w:ind w:left="5817" w:hanging="360"/>
      </w:pPr>
    </w:lvl>
    <w:lvl w:ilvl="8" w:tplc="140A001B" w:tentative="1">
      <w:start w:val="1"/>
      <w:numFmt w:val="lowerRoman"/>
      <w:lvlText w:val="%9."/>
      <w:lvlJc w:val="right"/>
      <w:pPr>
        <w:ind w:left="6537" w:hanging="180"/>
      </w:pPr>
    </w:lvl>
  </w:abstractNum>
  <w:abstractNum w:abstractNumId="440" w15:restartNumberingAfterBreak="0">
    <w:nsid w:val="54116094"/>
    <w:multiLevelType w:val="hybridMultilevel"/>
    <w:tmpl w:val="5964A704"/>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41" w15:restartNumberingAfterBreak="0">
    <w:nsid w:val="54603933"/>
    <w:multiLevelType w:val="hybridMultilevel"/>
    <w:tmpl w:val="27320646"/>
    <w:lvl w:ilvl="0" w:tplc="140A0001">
      <w:start w:val="1"/>
      <w:numFmt w:val="bullet"/>
      <w:lvlText w:val=""/>
      <w:lvlJc w:val="left"/>
      <w:pPr>
        <w:ind w:left="360" w:hanging="360"/>
      </w:pPr>
      <w:rPr>
        <w:rFonts w:ascii="Symbol" w:hAnsi="Symbol" w:hint="default"/>
      </w:rPr>
    </w:lvl>
    <w:lvl w:ilvl="1" w:tplc="140A0003" w:tentative="1">
      <w:start w:val="1"/>
      <w:numFmt w:val="bullet"/>
      <w:lvlText w:val="o"/>
      <w:lvlJc w:val="left"/>
      <w:pPr>
        <w:ind w:left="1080" w:hanging="360"/>
      </w:pPr>
      <w:rPr>
        <w:rFonts w:ascii="Courier New" w:hAnsi="Courier New" w:cs="Courier New" w:hint="default"/>
      </w:rPr>
    </w:lvl>
    <w:lvl w:ilvl="2" w:tplc="140A0005" w:tentative="1">
      <w:start w:val="1"/>
      <w:numFmt w:val="bullet"/>
      <w:lvlText w:val=""/>
      <w:lvlJc w:val="left"/>
      <w:pPr>
        <w:ind w:left="1800" w:hanging="360"/>
      </w:pPr>
      <w:rPr>
        <w:rFonts w:ascii="Wingdings" w:hAnsi="Wingdings" w:hint="default"/>
      </w:rPr>
    </w:lvl>
    <w:lvl w:ilvl="3" w:tplc="140A0001" w:tentative="1">
      <w:start w:val="1"/>
      <w:numFmt w:val="bullet"/>
      <w:lvlText w:val=""/>
      <w:lvlJc w:val="left"/>
      <w:pPr>
        <w:ind w:left="2520" w:hanging="360"/>
      </w:pPr>
      <w:rPr>
        <w:rFonts w:ascii="Symbol" w:hAnsi="Symbol" w:hint="default"/>
      </w:rPr>
    </w:lvl>
    <w:lvl w:ilvl="4" w:tplc="140A0003" w:tentative="1">
      <w:start w:val="1"/>
      <w:numFmt w:val="bullet"/>
      <w:lvlText w:val="o"/>
      <w:lvlJc w:val="left"/>
      <w:pPr>
        <w:ind w:left="3240" w:hanging="360"/>
      </w:pPr>
      <w:rPr>
        <w:rFonts w:ascii="Courier New" w:hAnsi="Courier New" w:cs="Courier New" w:hint="default"/>
      </w:rPr>
    </w:lvl>
    <w:lvl w:ilvl="5" w:tplc="140A0005" w:tentative="1">
      <w:start w:val="1"/>
      <w:numFmt w:val="bullet"/>
      <w:lvlText w:val=""/>
      <w:lvlJc w:val="left"/>
      <w:pPr>
        <w:ind w:left="3960" w:hanging="360"/>
      </w:pPr>
      <w:rPr>
        <w:rFonts w:ascii="Wingdings" w:hAnsi="Wingdings" w:hint="default"/>
      </w:rPr>
    </w:lvl>
    <w:lvl w:ilvl="6" w:tplc="140A0001" w:tentative="1">
      <w:start w:val="1"/>
      <w:numFmt w:val="bullet"/>
      <w:lvlText w:val=""/>
      <w:lvlJc w:val="left"/>
      <w:pPr>
        <w:ind w:left="4680" w:hanging="360"/>
      </w:pPr>
      <w:rPr>
        <w:rFonts w:ascii="Symbol" w:hAnsi="Symbol" w:hint="default"/>
      </w:rPr>
    </w:lvl>
    <w:lvl w:ilvl="7" w:tplc="140A0003" w:tentative="1">
      <w:start w:val="1"/>
      <w:numFmt w:val="bullet"/>
      <w:lvlText w:val="o"/>
      <w:lvlJc w:val="left"/>
      <w:pPr>
        <w:ind w:left="5400" w:hanging="360"/>
      </w:pPr>
      <w:rPr>
        <w:rFonts w:ascii="Courier New" w:hAnsi="Courier New" w:cs="Courier New" w:hint="default"/>
      </w:rPr>
    </w:lvl>
    <w:lvl w:ilvl="8" w:tplc="140A0005" w:tentative="1">
      <w:start w:val="1"/>
      <w:numFmt w:val="bullet"/>
      <w:lvlText w:val=""/>
      <w:lvlJc w:val="left"/>
      <w:pPr>
        <w:ind w:left="6120" w:hanging="360"/>
      </w:pPr>
      <w:rPr>
        <w:rFonts w:ascii="Wingdings" w:hAnsi="Wingdings" w:hint="default"/>
      </w:rPr>
    </w:lvl>
  </w:abstractNum>
  <w:abstractNum w:abstractNumId="442" w15:restartNumberingAfterBreak="0">
    <w:nsid w:val="54620DD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43" w15:restartNumberingAfterBreak="0">
    <w:nsid w:val="54701CF0"/>
    <w:multiLevelType w:val="hybridMultilevel"/>
    <w:tmpl w:val="CC265464"/>
    <w:lvl w:ilvl="0" w:tplc="E7787546">
      <w:start w:val="1"/>
      <w:numFmt w:val="lowerLetter"/>
      <w:lvlText w:val="%1."/>
      <w:lvlJc w:val="left"/>
      <w:pPr>
        <w:ind w:left="720" w:hanging="360"/>
      </w:pPr>
      <w:rPr>
        <w:rFonts w:hint="default"/>
        <w:u w:val="single"/>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44" w15:restartNumberingAfterBreak="0">
    <w:nsid w:val="549108E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45" w15:restartNumberingAfterBreak="0">
    <w:nsid w:val="54E6450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46" w15:restartNumberingAfterBreak="0">
    <w:nsid w:val="54E64D5F"/>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47" w15:restartNumberingAfterBreak="0">
    <w:nsid w:val="556C6406"/>
    <w:multiLevelType w:val="hybridMultilevel"/>
    <w:tmpl w:val="81FE955C"/>
    <w:lvl w:ilvl="0" w:tplc="885E1E20">
      <w:start w:val="1"/>
      <w:numFmt w:val="lowerLetter"/>
      <w:lvlText w:val="%1."/>
      <w:lvlJc w:val="left"/>
      <w:pPr>
        <w:ind w:left="720" w:hanging="360"/>
      </w:pPr>
      <w:rPr>
        <w:rFonts w:hint="default"/>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48" w15:restartNumberingAfterBreak="0">
    <w:nsid w:val="5582235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49" w15:restartNumberingAfterBreak="0">
    <w:nsid w:val="55847DCD"/>
    <w:multiLevelType w:val="hybridMultilevel"/>
    <w:tmpl w:val="DBE454A0"/>
    <w:lvl w:ilvl="0" w:tplc="59FECA26">
      <w:start w:val="1"/>
      <w:numFmt w:val="decimal"/>
      <w:lvlText w:val="5.1.%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50" w15:restartNumberingAfterBreak="0">
    <w:nsid w:val="559A456E"/>
    <w:multiLevelType w:val="hybridMultilevel"/>
    <w:tmpl w:val="03228FAC"/>
    <w:lvl w:ilvl="0" w:tplc="3BEA09A2">
      <w:start w:val="3"/>
      <w:numFmt w:val="decimal"/>
      <w:lvlText w:val="6.7.%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1" w15:restartNumberingAfterBreak="0">
    <w:nsid w:val="55AB43FA"/>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52" w15:restartNumberingAfterBreak="0">
    <w:nsid w:val="55CE084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53" w15:restartNumberingAfterBreak="0">
    <w:nsid w:val="55D51141"/>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54" w15:restartNumberingAfterBreak="0">
    <w:nsid w:val="55E447C4"/>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55" w15:restartNumberingAfterBreak="0">
    <w:nsid w:val="55F440D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56" w15:restartNumberingAfterBreak="0">
    <w:nsid w:val="56455005"/>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57" w15:restartNumberingAfterBreak="0">
    <w:nsid w:val="564B4291"/>
    <w:multiLevelType w:val="hybridMultilevel"/>
    <w:tmpl w:val="9564B2B4"/>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58" w15:restartNumberingAfterBreak="0">
    <w:nsid w:val="568A3B46"/>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59" w15:restartNumberingAfterBreak="0">
    <w:nsid w:val="56BB7FFD"/>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60" w15:restartNumberingAfterBreak="0">
    <w:nsid w:val="56E1487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61" w15:restartNumberingAfterBreak="0">
    <w:nsid w:val="56F07C4D"/>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62" w15:restartNumberingAfterBreak="0">
    <w:nsid w:val="575B7BA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63" w15:restartNumberingAfterBreak="0">
    <w:nsid w:val="57982FE2"/>
    <w:multiLevelType w:val="hybridMultilevel"/>
    <w:tmpl w:val="D7AED23E"/>
    <w:lvl w:ilvl="0" w:tplc="BF0EF9FC">
      <w:start w:val="1"/>
      <w:numFmt w:val="lowerLetter"/>
      <w:lvlText w:val="%1."/>
      <w:lvlJc w:val="left"/>
      <w:pPr>
        <w:ind w:left="720" w:hanging="360"/>
      </w:pPr>
    </w:lvl>
    <w:lvl w:ilvl="1" w:tplc="140A0019">
      <w:start w:val="1"/>
      <w:numFmt w:val="lowerLetter"/>
      <w:lvlText w:val="%2."/>
      <w:lvlJc w:val="left"/>
      <w:pPr>
        <w:ind w:left="1440" w:hanging="360"/>
      </w:pPr>
    </w:lvl>
    <w:lvl w:ilvl="2" w:tplc="140A001B">
      <w:start w:val="1"/>
      <w:numFmt w:val="lowerRoman"/>
      <w:lvlText w:val="%3."/>
      <w:lvlJc w:val="right"/>
      <w:pPr>
        <w:ind w:left="2160" w:hanging="180"/>
      </w:pPr>
    </w:lvl>
    <w:lvl w:ilvl="3" w:tplc="140A000F">
      <w:start w:val="1"/>
      <w:numFmt w:val="decimal"/>
      <w:lvlText w:val="%4."/>
      <w:lvlJc w:val="left"/>
      <w:pPr>
        <w:ind w:left="2880" w:hanging="360"/>
      </w:pPr>
    </w:lvl>
    <w:lvl w:ilvl="4" w:tplc="140A0019">
      <w:start w:val="1"/>
      <w:numFmt w:val="lowerLetter"/>
      <w:lvlText w:val="%5."/>
      <w:lvlJc w:val="left"/>
      <w:pPr>
        <w:ind w:left="3600" w:hanging="360"/>
      </w:pPr>
    </w:lvl>
    <w:lvl w:ilvl="5" w:tplc="140A001B">
      <w:start w:val="1"/>
      <w:numFmt w:val="lowerRoman"/>
      <w:lvlText w:val="%6."/>
      <w:lvlJc w:val="right"/>
      <w:pPr>
        <w:ind w:left="4320" w:hanging="180"/>
      </w:pPr>
    </w:lvl>
    <w:lvl w:ilvl="6" w:tplc="140A000F">
      <w:start w:val="1"/>
      <w:numFmt w:val="decimal"/>
      <w:lvlText w:val="%7."/>
      <w:lvlJc w:val="left"/>
      <w:pPr>
        <w:ind w:left="5040" w:hanging="360"/>
      </w:pPr>
    </w:lvl>
    <w:lvl w:ilvl="7" w:tplc="140A0019">
      <w:start w:val="1"/>
      <w:numFmt w:val="lowerLetter"/>
      <w:lvlText w:val="%8."/>
      <w:lvlJc w:val="left"/>
      <w:pPr>
        <w:ind w:left="5760" w:hanging="360"/>
      </w:pPr>
    </w:lvl>
    <w:lvl w:ilvl="8" w:tplc="140A001B">
      <w:start w:val="1"/>
      <w:numFmt w:val="lowerRoman"/>
      <w:lvlText w:val="%9."/>
      <w:lvlJc w:val="right"/>
      <w:pPr>
        <w:ind w:left="6480" w:hanging="180"/>
      </w:pPr>
    </w:lvl>
  </w:abstractNum>
  <w:abstractNum w:abstractNumId="464" w15:restartNumberingAfterBreak="0">
    <w:nsid w:val="57A46495"/>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65" w15:restartNumberingAfterBreak="0">
    <w:nsid w:val="58381285"/>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66" w15:restartNumberingAfterBreak="0">
    <w:nsid w:val="5866156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67" w15:restartNumberingAfterBreak="0">
    <w:nsid w:val="58B42DA5"/>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68" w15:restartNumberingAfterBreak="0">
    <w:nsid w:val="596C58E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69" w15:restartNumberingAfterBreak="0">
    <w:nsid w:val="59B0799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70" w15:restartNumberingAfterBreak="0">
    <w:nsid w:val="59B371FF"/>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71" w15:restartNumberingAfterBreak="0">
    <w:nsid w:val="59C22D0B"/>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72" w15:restartNumberingAfterBreak="0">
    <w:nsid w:val="59F375DF"/>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73" w15:restartNumberingAfterBreak="0">
    <w:nsid w:val="5A3B4C2F"/>
    <w:multiLevelType w:val="hybridMultilevel"/>
    <w:tmpl w:val="E48087CA"/>
    <w:lvl w:ilvl="0" w:tplc="04090019">
      <w:start w:val="1"/>
      <w:numFmt w:val="lowerLetter"/>
      <w:lvlText w:val="%1."/>
      <w:lvlJc w:val="left"/>
      <w:pPr>
        <w:ind w:left="777" w:hanging="360"/>
      </w:pPr>
    </w:lvl>
    <w:lvl w:ilvl="1" w:tplc="04090019" w:tentative="1">
      <w:start w:val="1"/>
      <w:numFmt w:val="lowerLetter"/>
      <w:lvlText w:val="%2."/>
      <w:lvlJc w:val="left"/>
      <w:pPr>
        <w:ind w:left="1497" w:hanging="360"/>
      </w:pPr>
    </w:lvl>
    <w:lvl w:ilvl="2" w:tplc="0409001B" w:tentative="1">
      <w:start w:val="1"/>
      <w:numFmt w:val="lowerRoman"/>
      <w:lvlText w:val="%3."/>
      <w:lvlJc w:val="right"/>
      <w:pPr>
        <w:ind w:left="2217" w:hanging="180"/>
      </w:pPr>
    </w:lvl>
    <w:lvl w:ilvl="3" w:tplc="0409000F" w:tentative="1">
      <w:start w:val="1"/>
      <w:numFmt w:val="decimal"/>
      <w:lvlText w:val="%4."/>
      <w:lvlJc w:val="left"/>
      <w:pPr>
        <w:ind w:left="2937" w:hanging="360"/>
      </w:pPr>
    </w:lvl>
    <w:lvl w:ilvl="4" w:tplc="04090019" w:tentative="1">
      <w:start w:val="1"/>
      <w:numFmt w:val="lowerLetter"/>
      <w:lvlText w:val="%5."/>
      <w:lvlJc w:val="left"/>
      <w:pPr>
        <w:ind w:left="3657" w:hanging="360"/>
      </w:pPr>
    </w:lvl>
    <w:lvl w:ilvl="5" w:tplc="0409001B" w:tentative="1">
      <w:start w:val="1"/>
      <w:numFmt w:val="lowerRoman"/>
      <w:lvlText w:val="%6."/>
      <w:lvlJc w:val="right"/>
      <w:pPr>
        <w:ind w:left="4377" w:hanging="180"/>
      </w:pPr>
    </w:lvl>
    <w:lvl w:ilvl="6" w:tplc="0409000F" w:tentative="1">
      <w:start w:val="1"/>
      <w:numFmt w:val="decimal"/>
      <w:lvlText w:val="%7."/>
      <w:lvlJc w:val="left"/>
      <w:pPr>
        <w:ind w:left="5097" w:hanging="360"/>
      </w:pPr>
    </w:lvl>
    <w:lvl w:ilvl="7" w:tplc="04090019" w:tentative="1">
      <w:start w:val="1"/>
      <w:numFmt w:val="lowerLetter"/>
      <w:lvlText w:val="%8."/>
      <w:lvlJc w:val="left"/>
      <w:pPr>
        <w:ind w:left="5817" w:hanging="360"/>
      </w:pPr>
    </w:lvl>
    <w:lvl w:ilvl="8" w:tplc="0409001B" w:tentative="1">
      <w:start w:val="1"/>
      <w:numFmt w:val="lowerRoman"/>
      <w:lvlText w:val="%9."/>
      <w:lvlJc w:val="right"/>
      <w:pPr>
        <w:ind w:left="6537" w:hanging="180"/>
      </w:pPr>
    </w:lvl>
  </w:abstractNum>
  <w:abstractNum w:abstractNumId="474" w15:restartNumberingAfterBreak="0">
    <w:nsid w:val="5A3C774B"/>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75" w15:restartNumberingAfterBreak="0">
    <w:nsid w:val="5ABE653E"/>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76" w15:restartNumberingAfterBreak="0">
    <w:nsid w:val="5AC4550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77" w15:restartNumberingAfterBreak="0">
    <w:nsid w:val="5AF47CAD"/>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78" w15:restartNumberingAfterBreak="0">
    <w:nsid w:val="5B0E6C49"/>
    <w:multiLevelType w:val="hybridMultilevel"/>
    <w:tmpl w:val="F022058E"/>
    <w:lvl w:ilvl="0" w:tplc="140A0019">
      <w:start w:val="1"/>
      <w:numFmt w:val="lowerLetter"/>
      <w:lvlText w:val="%1."/>
      <w:lvlJc w:val="left"/>
      <w:pPr>
        <w:ind w:left="720" w:hanging="360"/>
      </w:p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79" w15:restartNumberingAfterBreak="0">
    <w:nsid w:val="5BC90527"/>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80" w15:restartNumberingAfterBreak="0">
    <w:nsid w:val="5C3361AE"/>
    <w:multiLevelType w:val="hybridMultilevel"/>
    <w:tmpl w:val="2312D7B2"/>
    <w:lvl w:ilvl="0" w:tplc="EDAC883A">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81" w15:restartNumberingAfterBreak="0">
    <w:nsid w:val="5C7C3A73"/>
    <w:multiLevelType w:val="hybridMultilevel"/>
    <w:tmpl w:val="E8383B46"/>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82" w15:restartNumberingAfterBreak="0">
    <w:nsid w:val="5C8361F9"/>
    <w:multiLevelType w:val="hybridMultilevel"/>
    <w:tmpl w:val="90FA4F68"/>
    <w:lvl w:ilvl="0" w:tplc="04090019">
      <w:start w:val="1"/>
      <w:numFmt w:val="lowerLetter"/>
      <w:lvlText w:val="%1."/>
      <w:lvlJc w:val="left"/>
      <w:pPr>
        <w:ind w:left="777" w:hanging="360"/>
      </w:pPr>
    </w:lvl>
    <w:lvl w:ilvl="1" w:tplc="04090019" w:tentative="1">
      <w:start w:val="1"/>
      <w:numFmt w:val="lowerLetter"/>
      <w:lvlText w:val="%2."/>
      <w:lvlJc w:val="left"/>
      <w:pPr>
        <w:ind w:left="1497" w:hanging="360"/>
      </w:pPr>
    </w:lvl>
    <w:lvl w:ilvl="2" w:tplc="0409001B" w:tentative="1">
      <w:start w:val="1"/>
      <w:numFmt w:val="lowerRoman"/>
      <w:lvlText w:val="%3."/>
      <w:lvlJc w:val="right"/>
      <w:pPr>
        <w:ind w:left="2217" w:hanging="180"/>
      </w:pPr>
    </w:lvl>
    <w:lvl w:ilvl="3" w:tplc="0409000F" w:tentative="1">
      <w:start w:val="1"/>
      <w:numFmt w:val="decimal"/>
      <w:lvlText w:val="%4."/>
      <w:lvlJc w:val="left"/>
      <w:pPr>
        <w:ind w:left="2937" w:hanging="360"/>
      </w:pPr>
    </w:lvl>
    <w:lvl w:ilvl="4" w:tplc="04090019" w:tentative="1">
      <w:start w:val="1"/>
      <w:numFmt w:val="lowerLetter"/>
      <w:lvlText w:val="%5."/>
      <w:lvlJc w:val="left"/>
      <w:pPr>
        <w:ind w:left="3657" w:hanging="360"/>
      </w:pPr>
    </w:lvl>
    <w:lvl w:ilvl="5" w:tplc="0409001B" w:tentative="1">
      <w:start w:val="1"/>
      <w:numFmt w:val="lowerRoman"/>
      <w:lvlText w:val="%6."/>
      <w:lvlJc w:val="right"/>
      <w:pPr>
        <w:ind w:left="4377" w:hanging="180"/>
      </w:pPr>
    </w:lvl>
    <w:lvl w:ilvl="6" w:tplc="0409000F" w:tentative="1">
      <w:start w:val="1"/>
      <w:numFmt w:val="decimal"/>
      <w:lvlText w:val="%7."/>
      <w:lvlJc w:val="left"/>
      <w:pPr>
        <w:ind w:left="5097" w:hanging="360"/>
      </w:pPr>
    </w:lvl>
    <w:lvl w:ilvl="7" w:tplc="04090019" w:tentative="1">
      <w:start w:val="1"/>
      <w:numFmt w:val="lowerLetter"/>
      <w:lvlText w:val="%8."/>
      <w:lvlJc w:val="left"/>
      <w:pPr>
        <w:ind w:left="5817" w:hanging="360"/>
      </w:pPr>
    </w:lvl>
    <w:lvl w:ilvl="8" w:tplc="0409001B" w:tentative="1">
      <w:start w:val="1"/>
      <w:numFmt w:val="lowerRoman"/>
      <w:lvlText w:val="%9."/>
      <w:lvlJc w:val="right"/>
      <w:pPr>
        <w:ind w:left="6537" w:hanging="180"/>
      </w:pPr>
    </w:lvl>
  </w:abstractNum>
  <w:abstractNum w:abstractNumId="483" w15:restartNumberingAfterBreak="0">
    <w:nsid w:val="5CD928B6"/>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84" w15:restartNumberingAfterBreak="0">
    <w:nsid w:val="5D6D5C5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85" w15:restartNumberingAfterBreak="0">
    <w:nsid w:val="5DED1B76"/>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86" w15:restartNumberingAfterBreak="0">
    <w:nsid w:val="5E6215A1"/>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87" w15:restartNumberingAfterBreak="0">
    <w:nsid w:val="5E9F3A75"/>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88" w15:restartNumberingAfterBreak="0">
    <w:nsid w:val="5EA5277F"/>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89" w15:restartNumberingAfterBreak="0">
    <w:nsid w:val="5ED00B50"/>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90" w15:restartNumberingAfterBreak="0">
    <w:nsid w:val="5EE30545"/>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91" w15:restartNumberingAfterBreak="0">
    <w:nsid w:val="5F10281F"/>
    <w:multiLevelType w:val="hybridMultilevel"/>
    <w:tmpl w:val="2C4E0D16"/>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92" w15:restartNumberingAfterBreak="0">
    <w:nsid w:val="5F200F34"/>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93" w15:restartNumberingAfterBreak="0">
    <w:nsid w:val="5F2A1E85"/>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94" w15:restartNumberingAfterBreak="0">
    <w:nsid w:val="5F2D1DF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95" w15:restartNumberingAfterBreak="0">
    <w:nsid w:val="5F312C6B"/>
    <w:multiLevelType w:val="hybridMultilevel"/>
    <w:tmpl w:val="741027FE"/>
    <w:lvl w:ilvl="0" w:tplc="AB04570A">
      <w:start w:val="1"/>
      <w:numFmt w:val="bullet"/>
      <w:pStyle w:val="ListaVietas"/>
      <w:lvlText w:val=""/>
      <w:lvlJc w:val="left"/>
      <w:pPr>
        <w:tabs>
          <w:tab w:val="num" w:pos="0"/>
        </w:tabs>
        <w:ind w:left="2098" w:hanging="340"/>
      </w:pPr>
      <w:rPr>
        <w:rFonts w:ascii="Wingdings 2" w:hAnsi="Wingdings 2" w:hint="default"/>
        <w:b w:val="0"/>
        <w:i w:val="0"/>
        <w:caps w:val="0"/>
        <w:strike w:val="0"/>
        <w:dstrike w:val="0"/>
        <w:vanish w:val="0"/>
        <w:color w:val="auto"/>
        <w:sz w:val="18"/>
        <w:szCs w:val="18"/>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0C0A0003" w:tentative="1">
      <w:start w:val="1"/>
      <w:numFmt w:val="bullet"/>
      <w:lvlText w:val="o"/>
      <w:lvlJc w:val="left"/>
      <w:pPr>
        <w:tabs>
          <w:tab w:val="num" w:pos="1440"/>
        </w:tabs>
        <w:ind w:left="1440" w:hanging="360"/>
      </w:pPr>
      <w:rPr>
        <w:rFonts w:ascii="Courier New" w:hAnsi="Courier New" w:cs="Courier New" w:hint="default"/>
      </w:rPr>
    </w:lvl>
    <w:lvl w:ilvl="2" w:tplc="0C0A0005" w:tentative="1">
      <w:start w:val="1"/>
      <w:numFmt w:val="bullet"/>
      <w:lvlText w:val=""/>
      <w:lvlJc w:val="left"/>
      <w:pPr>
        <w:tabs>
          <w:tab w:val="num" w:pos="2160"/>
        </w:tabs>
        <w:ind w:left="2160" w:hanging="360"/>
      </w:pPr>
      <w:rPr>
        <w:rFonts w:ascii="Wingdings" w:hAnsi="Wingdings" w:hint="default"/>
      </w:rPr>
    </w:lvl>
    <w:lvl w:ilvl="3" w:tplc="0C0A0001" w:tentative="1">
      <w:start w:val="1"/>
      <w:numFmt w:val="bullet"/>
      <w:lvlText w:val=""/>
      <w:lvlJc w:val="left"/>
      <w:pPr>
        <w:tabs>
          <w:tab w:val="num" w:pos="2880"/>
        </w:tabs>
        <w:ind w:left="2880" w:hanging="360"/>
      </w:pPr>
      <w:rPr>
        <w:rFonts w:ascii="Symbol" w:hAnsi="Symbol" w:hint="default"/>
      </w:rPr>
    </w:lvl>
    <w:lvl w:ilvl="4" w:tplc="0C0A0003" w:tentative="1">
      <w:start w:val="1"/>
      <w:numFmt w:val="bullet"/>
      <w:lvlText w:val="o"/>
      <w:lvlJc w:val="left"/>
      <w:pPr>
        <w:tabs>
          <w:tab w:val="num" w:pos="3600"/>
        </w:tabs>
        <w:ind w:left="3600" w:hanging="360"/>
      </w:pPr>
      <w:rPr>
        <w:rFonts w:ascii="Courier New" w:hAnsi="Courier New" w:cs="Courier New" w:hint="default"/>
      </w:rPr>
    </w:lvl>
    <w:lvl w:ilvl="5" w:tplc="0C0A0005" w:tentative="1">
      <w:start w:val="1"/>
      <w:numFmt w:val="bullet"/>
      <w:lvlText w:val=""/>
      <w:lvlJc w:val="left"/>
      <w:pPr>
        <w:tabs>
          <w:tab w:val="num" w:pos="4320"/>
        </w:tabs>
        <w:ind w:left="4320" w:hanging="360"/>
      </w:pPr>
      <w:rPr>
        <w:rFonts w:ascii="Wingdings" w:hAnsi="Wingdings" w:hint="default"/>
      </w:rPr>
    </w:lvl>
    <w:lvl w:ilvl="6" w:tplc="0C0A0001" w:tentative="1">
      <w:start w:val="1"/>
      <w:numFmt w:val="bullet"/>
      <w:lvlText w:val=""/>
      <w:lvlJc w:val="left"/>
      <w:pPr>
        <w:tabs>
          <w:tab w:val="num" w:pos="5040"/>
        </w:tabs>
        <w:ind w:left="5040" w:hanging="360"/>
      </w:pPr>
      <w:rPr>
        <w:rFonts w:ascii="Symbol" w:hAnsi="Symbol" w:hint="default"/>
      </w:rPr>
    </w:lvl>
    <w:lvl w:ilvl="7" w:tplc="0C0A0003" w:tentative="1">
      <w:start w:val="1"/>
      <w:numFmt w:val="bullet"/>
      <w:lvlText w:val="o"/>
      <w:lvlJc w:val="left"/>
      <w:pPr>
        <w:tabs>
          <w:tab w:val="num" w:pos="5760"/>
        </w:tabs>
        <w:ind w:left="5760" w:hanging="360"/>
      </w:pPr>
      <w:rPr>
        <w:rFonts w:ascii="Courier New" w:hAnsi="Courier New" w:cs="Courier New" w:hint="default"/>
      </w:rPr>
    </w:lvl>
    <w:lvl w:ilvl="8" w:tplc="0C0A0005" w:tentative="1">
      <w:start w:val="1"/>
      <w:numFmt w:val="bullet"/>
      <w:lvlText w:val=""/>
      <w:lvlJc w:val="left"/>
      <w:pPr>
        <w:tabs>
          <w:tab w:val="num" w:pos="6480"/>
        </w:tabs>
        <w:ind w:left="6480" w:hanging="360"/>
      </w:pPr>
      <w:rPr>
        <w:rFonts w:ascii="Wingdings" w:hAnsi="Wingdings" w:hint="default"/>
      </w:rPr>
    </w:lvl>
  </w:abstractNum>
  <w:abstractNum w:abstractNumId="496" w15:restartNumberingAfterBreak="0">
    <w:nsid w:val="5F45318D"/>
    <w:multiLevelType w:val="hybridMultilevel"/>
    <w:tmpl w:val="73E80530"/>
    <w:lvl w:ilvl="0" w:tplc="04090019">
      <w:start w:val="1"/>
      <w:numFmt w:val="lowerLetter"/>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97" w15:restartNumberingAfterBreak="0">
    <w:nsid w:val="5F4D68A2"/>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98" w15:restartNumberingAfterBreak="0">
    <w:nsid w:val="5F75642D"/>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499" w15:restartNumberingAfterBreak="0">
    <w:nsid w:val="5F90591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00" w15:restartNumberingAfterBreak="0">
    <w:nsid w:val="5FBC0299"/>
    <w:multiLevelType w:val="hybridMultilevel"/>
    <w:tmpl w:val="AC54A158"/>
    <w:lvl w:ilvl="0" w:tplc="04090019">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01" w15:restartNumberingAfterBreak="0">
    <w:nsid w:val="5FE1062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02" w15:restartNumberingAfterBreak="0">
    <w:nsid w:val="6065458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03" w15:restartNumberingAfterBreak="0">
    <w:nsid w:val="606E27B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04" w15:restartNumberingAfterBreak="0">
    <w:nsid w:val="6085216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05" w15:restartNumberingAfterBreak="0">
    <w:nsid w:val="61512046"/>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06" w15:restartNumberingAfterBreak="0">
    <w:nsid w:val="617934A3"/>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07" w15:restartNumberingAfterBreak="0">
    <w:nsid w:val="61C1753F"/>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08" w15:restartNumberingAfterBreak="0">
    <w:nsid w:val="624B1F78"/>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09" w15:restartNumberingAfterBreak="0">
    <w:nsid w:val="63132CBF"/>
    <w:multiLevelType w:val="hybridMultilevel"/>
    <w:tmpl w:val="BB16B73C"/>
    <w:lvl w:ilvl="0" w:tplc="9244BDF4">
      <w:start w:val="1"/>
      <w:numFmt w:val="lowerLetter"/>
      <w:lvlText w:val="%1."/>
      <w:lvlJc w:val="left"/>
      <w:pPr>
        <w:ind w:left="777" w:hanging="360"/>
      </w:pPr>
      <w:rPr>
        <w:rFonts w:hint="default"/>
      </w:rPr>
    </w:lvl>
    <w:lvl w:ilvl="1" w:tplc="04090019" w:tentative="1">
      <w:start w:val="1"/>
      <w:numFmt w:val="lowerLetter"/>
      <w:lvlText w:val="%2."/>
      <w:lvlJc w:val="left"/>
      <w:pPr>
        <w:ind w:left="1497" w:hanging="360"/>
      </w:pPr>
    </w:lvl>
    <w:lvl w:ilvl="2" w:tplc="0409001B" w:tentative="1">
      <w:start w:val="1"/>
      <w:numFmt w:val="lowerRoman"/>
      <w:lvlText w:val="%3."/>
      <w:lvlJc w:val="right"/>
      <w:pPr>
        <w:ind w:left="2217" w:hanging="180"/>
      </w:pPr>
    </w:lvl>
    <w:lvl w:ilvl="3" w:tplc="0409000F" w:tentative="1">
      <w:start w:val="1"/>
      <w:numFmt w:val="decimal"/>
      <w:lvlText w:val="%4."/>
      <w:lvlJc w:val="left"/>
      <w:pPr>
        <w:ind w:left="2937" w:hanging="360"/>
      </w:pPr>
    </w:lvl>
    <w:lvl w:ilvl="4" w:tplc="04090019" w:tentative="1">
      <w:start w:val="1"/>
      <w:numFmt w:val="lowerLetter"/>
      <w:lvlText w:val="%5."/>
      <w:lvlJc w:val="left"/>
      <w:pPr>
        <w:ind w:left="3657" w:hanging="360"/>
      </w:pPr>
    </w:lvl>
    <w:lvl w:ilvl="5" w:tplc="0409001B" w:tentative="1">
      <w:start w:val="1"/>
      <w:numFmt w:val="lowerRoman"/>
      <w:lvlText w:val="%6."/>
      <w:lvlJc w:val="right"/>
      <w:pPr>
        <w:ind w:left="4377" w:hanging="180"/>
      </w:pPr>
    </w:lvl>
    <w:lvl w:ilvl="6" w:tplc="0409000F" w:tentative="1">
      <w:start w:val="1"/>
      <w:numFmt w:val="decimal"/>
      <w:lvlText w:val="%7."/>
      <w:lvlJc w:val="left"/>
      <w:pPr>
        <w:ind w:left="5097" w:hanging="360"/>
      </w:pPr>
    </w:lvl>
    <w:lvl w:ilvl="7" w:tplc="04090019" w:tentative="1">
      <w:start w:val="1"/>
      <w:numFmt w:val="lowerLetter"/>
      <w:lvlText w:val="%8."/>
      <w:lvlJc w:val="left"/>
      <w:pPr>
        <w:ind w:left="5817" w:hanging="360"/>
      </w:pPr>
    </w:lvl>
    <w:lvl w:ilvl="8" w:tplc="0409001B" w:tentative="1">
      <w:start w:val="1"/>
      <w:numFmt w:val="lowerRoman"/>
      <w:lvlText w:val="%9."/>
      <w:lvlJc w:val="right"/>
      <w:pPr>
        <w:ind w:left="6537" w:hanging="180"/>
      </w:pPr>
    </w:lvl>
  </w:abstractNum>
  <w:abstractNum w:abstractNumId="510" w15:restartNumberingAfterBreak="0">
    <w:nsid w:val="63627A77"/>
    <w:multiLevelType w:val="hybridMultilevel"/>
    <w:tmpl w:val="80EAFA3C"/>
    <w:lvl w:ilvl="0" w:tplc="8F484854">
      <w:start w:val="1"/>
      <w:numFmt w:val="lowerLetter"/>
      <w:lvlText w:val="%1."/>
      <w:lvlJc w:val="left"/>
      <w:pPr>
        <w:ind w:left="720" w:hanging="360"/>
      </w:pPr>
      <w:rPr>
        <w:rFonts w:hint="default"/>
        <w:b w:val="0"/>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11" w15:restartNumberingAfterBreak="0">
    <w:nsid w:val="64055588"/>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12" w15:restartNumberingAfterBreak="0">
    <w:nsid w:val="64166A56"/>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13" w15:restartNumberingAfterBreak="0">
    <w:nsid w:val="649A3E32"/>
    <w:multiLevelType w:val="hybridMultilevel"/>
    <w:tmpl w:val="2E00400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14" w15:restartNumberingAfterBreak="0">
    <w:nsid w:val="649B4850"/>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15" w15:restartNumberingAfterBreak="0">
    <w:nsid w:val="64ED2022"/>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16" w15:restartNumberingAfterBreak="0">
    <w:nsid w:val="65344A9F"/>
    <w:multiLevelType w:val="hybridMultilevel"/>
    <w:tmpl w:val="31584992"/>
    <w:lvl w:ilvl="0" w:tplc="4C98F276">
      <w:start w:val="1"/>
      <w:numFmt w:val="lowerLetter"/>
      <w:lvlText w:val="%1."/>
      <w:lvlJc w:val="left"/>
      <w:pPr>
        <w:ind w:left="1440" w:hanging="360"/>
      </w:pPr>
      <w:rPr>
        <w:rFonts w:hint="default"/>
      </w:rPr>
    </w:lvl>
    <w:lvl w:ilvl="1" w:tplc="140A0019" w:tentative="1">
      <w:start w:val="1"/>
      <w:numFmt w:val="lowerLetter"/>
      <w:lvlText w:val="%2."/>
      <w:lvlJc w:val="left"/>
      <w:pPr>
        <w:ind w:left="2160" w:hanging="360"/>
      </w:pPr>
    </w:lvl>
    <w:lvl w:ilvl="2" w:tplc="140A001B" w:tentative="1">
      <w:start w:val="1"/>
      <w:numFmt w:val="lowerRoman"/>
      <w:lvlText w:val="%3."/>
      <w:lvlJc w:val="right"/>
      <w:pPr>
        <w:ind w:left="2880" w:hanging="180"/>
      </w:pPr>
    </w:lvl>
    <w:lvl w:ilvl="3" w:tplc="140A000F" w:tentative="1">
      <w:start w:val="1"/>
      <w:numFmt w:val="decimal"/>
      <w:lvlText w:val="%4."/>
      <w:lvlJc w:val="left"/>
      <w:pPr>
        <w:ind w:left="3600" w:hanging="360"/>
      </w:pPr>
    </w:lvl>
    <w:lvl w:ilvl="4" w:tplc="140A0019" w:tentative="1">
      <w:start w:val="1"/>
      <w:numFmt w:val="lowerLetter"/>
      <w:lvlText w:val="%5."/>
      <w:lvlJc w:val="left"/>
      <w:pPr>
        <w:ind w:left="4320" w:hanging="360"/>
      </w:pPr>
    </w:lvl>
    <w:lvl w:ilvl="5" w:tplc="140A001B" w:tentative="1">
      <w:start w:val="1"/>
      <w:numFmt w:val="lowerRoman"/>
      <w:lvlText w:val="%6."/>
      <w:lvlJc w:val="right"/>
      <w:pPr>
        <w:ind w:left="5040" w:hanging="180"/>
      </w:pPr>
    </w:lvl>
    <w:lvl w:ilvl="6" w:tplc="140A000F" w:tentative="1">
      <w:start w:val="1"/>
      <w:numFmt w:val="decimal"/>
      <w:lvlText w:val="%7."/>
      <w:lvlJc w:val="left"/>
      <w:pPr>
        <w:ind w:left="5760" w:hanging="360"/>
      </w:pPr>
    </w:lvl>
    <w:lvl w:ilvl="7" w:tplc="140A0019" w:tentative="1">
      <w:start w:val="1"/>
      <w:numFmt w:val="lowerLetter"/>
      <w:lvlText w:val="%8."/>
      <w:lvlJc w:val="left"/>
      <w:pPr>
        <w:ind w:left="6480" w:hanging="360"/>
      </w:pPr>
    </w:lvl>
    <w:lvl w:ilvl="8" w:tplc="140A001B" w:tentative="1">
      <w:start w:val="1"/>
      <w:numFmt w:val="lowerRoman"/>
      <w:lvlText w:val="%9."/>
      <w:lvlJc w:val="right"/>
      <w:pPr>
        <w:ind w:left="7200" w:hanging="180"/>
      </w:pPr>
    </w:lvl>
  </w:abstractNum>
  <w:abstractNum w:abstractNumId="517" w15:restartNumberingAfterBreak="0">
    <w:nsid w:val="65345AA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18" w15:restartNumberingAfterBreak="0">
    <w:nsid w:val="656222C1"/>
    <w:multiLevelType w:val="hybridMultilevel"/>
    <w:tmpl w:val="3EFCB8AA"/>
    <w:lvl w:ilvl="0" w:tplc="E7787546">
      <w:start w:val="1"/>
      <w:numFmt w:val="lowerLetter"/>
      <w:lvlText w:val="%1."/>
      <w:lvlJc w:val="left"/>
      <w:pPr>
        <w:ind w:left="720" w:hanging="360"/>
      </w:pPr>
      <w:rPr>
        <w:rFonts w:hint="default"/>
        <w:u w:val="single"/>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19" w15:restartNumberingAfterBreak="0">
    <w:nsid w:val="658322EC"/>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20" w15:restartNumberingAfterBreak="0">
    <w:nsid w:val="65942557"/>
    <w:multiLevelType w:val="hybridMultilevel"/>
    <w:tmpl w:val="6304E8F6"/>
    <w:lvl w:ilvl="0" w:tplc="140A0019">
      <w:start w:val="1"/>
      <w:numFmt w:val="lowerLetter"/>
      <w:lvlText w:val="%1."/>
      <w:lvlJc w:val="lef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521" w15:restartNumberingAfterBreak="0">
    <w:nsid w:val="65CF03B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22" w15:restartNumberingAfterBreak="0">
    <w:nsid w:val="66214BE2"/>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23" w15:restartNumberingAfterBreak="0">
    <w:nsid w:val="663E2C70"/>
    <w:multiLevelType w:val="hybridMultilevel"/>
    <w:tmpl w:val="26BC6EA4"/>
    <w:lvl w:ilvl="0" w:tplc="DE88B116">
      <w:start w:val="1"/>
      <w:numFmt w:val="lowerLetter"/>
      <w:lvlText w:val="%1."/>
      <w:lvlJc w:val="left"/>
      <w:pPr>
        <w:ind w:left="1440" w:hanging="360"/>
      </w:pPr>
      <w:rPr>
        <w:rFonts w:hint="default"/>
      </w:rPr>
    </w:lvl>
    <w:lvl w:ilvl="1" w:tplc="140A0019" w:tentative="1">
      <w:start w:val="1"/>
      <w:numFmt w:val="lowerLetter"/>
      <w:lvlText w:val="%2."/>
      <w:lvlJc w:val="left"/>
      <w:pPr>
        <w:ind w:left="2160" w:hanging="360"/>
      </w:pPr>
    </w:lvl>
    <w:lvl w:ilvl="2" w:tplc="140A001B" w:tentative="1">
      <w:start w:val="1"/>
      <w:numFmt w:val="lowerRoman"/>
      <w:lvlText w:val="%3."/>
      <w:lvlJc w:val="right"/>
      <w:pPr>
        <w:ind w:left="2880" w:hanging="180"/>
      </w:pPr>
    </w:lvl>
    <w:lvl w:ilvl="3" w:tplc="140A000F" w:tentative="1">
      <w:start w:val="1"/>
      <w:numFmt w:val="decimal"/>
      <w:lvlText w:val="%4."/>
      <w:lvlJc w:val="left"/>
      <w:pPr>
        <w:ind w:left="3600" w:hanging="360"/>
      </w:pPr>
    </w:lvl>
    <w:lvl w:ilvl="4" w:tplc="140A0019" w:tentative="1">
      <w:start w:val="1"/>
      <w:numFmt w:val="lowerLetter"/>
      <w:lvlText w:val="%5."/>
      <w:lvlJc w:val="left"/>
      <w:pPr>
        <w:ind w:left="4320" w:hanging="360"/>
      </w:pPr>
    </w:lvl>
    <w:lvl w:ilvl="5" w:tplc="140A001B" w:tentative="1">
      <w:start w:val="1"/>
      <w:numFmt w:val="lowerRoman"/>
      <w:lvlText w:val="%6."/>
      <w:lvlJc w:val="right"/>
      <w:pPr>
        <w:ind w:left="5040" w:hanging="180"/>
      </w:pPr>
    </w:lvl>
    <w:lvl w:ilvl="6" w:tplc="140A000F" w:tentative="1">
      <w:start w:val="1"/>
      <w:numFmt w:val="decimal"/>
      <w:lvlText w:val="%7."/>
      <w:lvlJc w:val="left"/>
      <w:pPr>
        <w:ind w:left="5760" w:hanging="360"/>
      </w:pPr>
    </w:lvl>
    <w:lvl w:ilvl="7" w:tplc="140A0019" w:tentative="1">
      <w:start w:val="1"/>
      <w:numFmt w:val="lowerLetter"/>
      <w:lvlText w:val="%8."/>
      <w:lvlJc w:val="left"/>
      <w:pPr>
        <w:ind w:left="6480" w:hanging="360"/>
      </w:pPr>
    </w:lvl>
    <w:lvl w:ilvl="8" w:tplc="140A001B" w:tentative="1">
      <w:start w:val="1"/>
      <w:numFmt w:val="lowerRoman"/>
      <w:lvlText w:val="%9."/>
      <w:lvlJc w:val="right"/>
      <w:pPr>
        <w:ind w:left="7200" w:hanging="180"/>
      </w:pPr>
    </w:lvl>
  </w:abstractNum>
  <w:abstractNum w:abstractNumId="524" w15:restartNumberingAfterBreak="0">
    <w:nsid w:val="667C70F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25" w15:restartNumberingAfterBreak="0">
    <w:nsid w:val="66C43A18"/>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26" w15:restartNumberingAfterBreak="0">
    <w:nsid w:val="6721344F"/>
    <w:multiLevelType w:val="hybridMultilevel"/>
    <w:tmpl w:val="2A1610C2"/>
    <w:lvl w:ilvl="0" w:tplc="04090019">
      <w:start w:val="1"/>
      <w:numFmt w:val="lowerLetter"/>
      <w:lvlText w:val="%1."/>
      <w:lvlJc w:val="left"/>
      <w:pPr>
        <w:ind w:left="360" w:hanging="360"/>
      </w:pPr>
      <w:rPr>
        <w:rFonts w:cs="Times New Roman"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27" w15:restartNumberingAfterBreak="0">
    <w:nsid w:val="67B96681"/>
    <w:multiLevelType w:val="hybridMultilevel"/>
    <w:tmpl w:val="AC54A158"/>
    <w:lvl w:ilvl="0" w:tplc="04090019">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28" w15:restartNumberingAfterBreak="0">
    <w:nsid w:val="67F02666"/>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29" w15:restartNumberingAfterBreak="0">
    <w:nsid w:val="68DA32C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30" w15:restartNumberingAfterBreak="0">
    <w:nsid w:val="6929110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31" w15:restartNumberingAfterBreak="0">
    <w:nsid w:val="693601D6"/>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32" w15:restartNumberingAfterBreak="0">
    <w:nsid w:val="698278DE"/>
    <w:multiLevelType w:val="hybridMultilevel"/>
    <w:tmpl w:val="37F285CE"/>
    <w:lvl w:ilvl="0" w:tplc="FB76A628">
      <w:start w:val="1"/>
      <w:numFmt w:val="decimal"/>
      <w:lvlText w:val="6.1.%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33" w15:restartNumberingAfterBreak="0">
    <w:nsid w:val="69BB6B9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34" w15:restartNumberingAfterBreak="0">
    <w:nsid w:val="69E8285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35" w15:restartNumberingAfterBreak="0">
    <w:nsid w:val="6A1A391A"/>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36" w15:restartNumberingAfterBreak="0">
    <w:nsid w:val="6A725CD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37" w15:restartNumberingAfterBreak="0">
    <w:nsid w:val="6B543100"/>
    <w:multiLevelType w:val="hybridMultilevel"/>
    <w:tmpl w:val="FDDC6ED6"/>
    <w:lvl w:ilvl="0" w:tplc="04090019">
      <w:start w:val="1"/>
      <w:numFmt w:val="lowerLetter"/>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38" w15:restartNumberingAfterBreak="0">
    <w:nsid w:val="6B875D10"/>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39" w15:restartNumberingAfterBreak="0">
    <w:nsid w:val="6BDB0BED"/>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40" w15:restartNumberingAfterBreak="0">
    <w:nsid w:val="6BDF1AB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41" w15:restartNumberingAfterBreak="0">
    <w:nsid w:val="6BEC1428"/>
    <w:multiLevelType w:val="hybridMultilevel"/>
    <w:tmpl w:val="EDCC6E80"/>
    <w:lvl w:ilvl="0" w:tplc="70B0AB8E">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42" w15:restartNumberingAfterBreak="0">
    <w:nsid w:val="6C136C83"/>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43" w15:restartNumberingAfterBreak="0">
    <w:nsid w:val="6C6A5C8B"/>
    <w:multiLevelType w:val="hybridMultilevel"/>
    <w:tmpl w:val="19F2ABCE"/>
    <w:lvl w:ilvl="0" w:tplc="140A0019">
      <w:start w:val="1"/>
      <w:numFmt w:val="lowerLetter"/>
      <w:lvlText w:val="%1."/>
      <w:lvlJc w:val="left"/>
      <w:pPr>
        <w:ind w:left="360" w:hanging="360"/>
      </w:pPr>
    </w:lvl>
    <w:lvl w:ilvl="1" w:tplc="140A0019">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544" w15:restartNumberingAfterBreak="0">
    <w:nsid w:val="6C845145"/>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45" w15:restartNumberingAfterBreak="0">
    <w:nsid w:val="6D12100A"/>
    <w:multiLevelType w:val="hybridMultilevel"/>
    <w:tmpl w:val="6304E8F6"/>
    <w:lvl w:ilvl="0" w:tplc="140A0019">
      <w:start w:val="1"/>
      <w:numFmt w:val="lowerLetter"/>
      <w:lvlText w:val="%1."/>
      <w:lvlJc w:val="lef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546" w15:restartNumberingAfterBreak="0">
    <w:nsid w:val="6D3D03D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47" w15:restartNumberingAfterBreak="0">
    <w:nsid w:val="6E0D44E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48" w15:restartNumberingAfterBreak="0">
    <w:nsid w:val="6E1623CE"/>
    <w:multiLevelType w:val="hybridMultilevel"/>
    <w:tmpl w:val="C1320F84"/>
    <w:lvl w:ilvl="0" w:tplc="0EE85C28">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49" w15:restartNumberingAfterBreak="0">
    <w:nsid w:val="6E185183"/>
    <w:multiLevelType w:val="hybridMultilevel"/>
    <w:tmpl w:val="B0F431D0"/>
    <w:lvl w:ilvl="0" w:tplc="140A0019">
      <w:start w:val="1"/>
      <w:numFmt w:val="lowerLetter"/>
      <w:lvlText w:val="%1."/>
      <w:lvlJc w:val="lef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550" w15:restartNumberingAfterBreak="0">
    <w:nsid w:val="6EC60371"/>
    <w:multiLevelType w:val="hybridMultilevel"/>
    <w:tmpl w:val="719CFA88"/>
    <w:lvl w:ilvl="0" w:tplc="04090019">
      <w:start w:val="1"/>
      <w:numFmt w:val="lowerLetter"/>
      <w:lvlText w:val="%1."/>
      <w:lvlJc w:val="left"/>
      <w:pPr>
        <w:ind w:left="777" w:hanging="360"/>
      </w:pPr>
    </w:lvl>
    <w:lvl w:ilvl="1" w:tplc="04090019" w:tentative="1">
      <w:start w:val="1"/>
      <w:numFmt w:val="lowerLetter"/>
      <w:lvlText w:val="%2."/>
      <w:lvlJc w:val="left"/>
      <w:pPr>
        <w:ind w:left="1497" w:hanging="360"/>
      </w:pPr>
    </w:lvl>
    <w:lvl w:ilvl="2" w:tplc="0409001B" w:tentative="1">
      <w:start w:val="1"/>
      <w:numFmt w:val="lowerRoman"/>
      <w:lvlText w:val="%3."/>
      <w:lvlJc w:val="right"/>
      <w:pPr>
        <w:ind w:left="2217" w:hanging="180"/>
      </w:pPr>
    </w:lvl>
    <w:lvl w:ilvl="3" w:tplc="0409000F" w:tentative="1">
      <w:start w:val="1"/>
      <w:numFmt w:val="decimal"/>
      <w:lvlText w:val="%4."/>
      <w:lvlJc w:val="left"/>
      <w:pPr>
        <w:ind w:left="2937" w:hanging="360"/>
      </w:pPr>
    </w:lvl>
    <w:lvl w:ilvl="4" w:tplc="04090019" w:tentative="1">
      <w:start w:val="1"/>
      <w:numFmt w:val="lowerLetter"/>
      <w:lvlText w:val="%5."/>
      <w:lvlJc w:val="left"/>
      <w:pPr>
        <w:ind w:left="3657" w:hanging="360"/>
      </w:pPr>
    </w:lvl>
    <w:lvl w:ilvl="5" w:tplc="0409001B" w:tentative="1">
      <w:start w:val="1"/>
      <w:numFmt w:val="lowerRoman"/>
      <w:lvlText w:val="%6."/>
      <w:lvlJc w:val="right"/>
      <w:pPr>
        <w:ind w:left="4377" w:hanging="180"/>
      </w:pPr>
    </w:lvl>
    <w:lvl w:ilvl="6" w:tplc="0409000F" w:tentative="1">
      <w:start w:val="1"/>
      <w:numFmt w:val="decimal"/>
      <w:lvlText w:val="%7."/>
      <w:lvlJc w:val="left"/>
      <w:pPr>
        <w:ind w:left="5097" w:hanging="360"/>
      </w:pPr>
    </w:lvl>
    <w:lvl w:ilvl="7" w:tplc="04090019" w:tentative="1">
      <w:start w:val="1"/>
      <w:numFmt w:val="lowerLetter"/>
      <w:lvlText w:val="%8."/>
      <w:lvlJc w:val="left"/>
      <w:pPr>
        <w:ind w:left="5817" w:hanging="360"/>
      </w:pPr>
    </w:lvl>
    <w:lvl w:ilvl="8" w:tplc="0409001B" w:tentative="1">
      <w:start w:val="1"/>
      <w:numFmt w:val="lowerRoman"/>
      <w:lvlText w:val="%9."/>
      <w:lvlJc w:val="right"/>
      <w:pPr>
        <w:ind w:left="6537" w:hanging="180"/>
      </w:pPr>
    </w:lvl>
  </w:abstractNum>
  <w:abstractNum w:abstractNumId="551" w15:restartNumberingAfterBreak="0">
    <w:nsid w:val="6EDB0FC5"/>
    <w:multiLevelType w:val="hybridMultilevel"/>
    <w:tmpl w:val="719CFA88"/>
    <w:lvl w:ilvl="0" w:tplc="04090019">
      <w:start w:val="1"/>
      <w:numFmt w:val="lowerLetter"/>
      <w:lvlText w:val="%1."/>
      <w:lvlJc w:val="left"/>
      <w:pPr>
        <w:ind w:left="777" w:hanging="360"/>
      </w:pPr>
    </w:lvl>
    <w:lvl w:ilvl="1" w:tplc="04090019" w:tentative="1">
      <w:start w:val="1"/>
      <w:numFmt w:val="lowerLetter"/>
      <w:lvlText w:val="%2."/>
      <w:lvlJc w:val="left"/>
      <w:pPr>
        <w:ind w:left="1497" w:hanging="360"/>
      </w:pPr>
    </w:lvl>
    <w:lvl w:ilvl="2" w:tplc="0409001B" w:tentative="1">
      <w:start w:val="1"/>
      <w:numFmt w:val="lowerRoman"/>
      <w:lvlText w:val="%3."/>
      <w:lvlJc w:val="right"/>
      <w:pPr>
        <w:ind w:left="2217" w:hanging="180"/>
      </w:pPr>
    </w:lvl>
    <w:lvl w:ilvl="3" w:tplc="0409000F" w:tentative="1">
      <w:start w:val="1"/>
      <w:numFmt w:val="decimal"/>
      <w:lvlText w:val="%4."/>
      <w:lvlJc w:val="left"/>
      <w:pPr>
        <w:ind w:left="2937" w:hanging="360"/>
      </w:pPr>
    </w:lvl>
    <w:lvl w:ilvl="4" w:tplc="04090019" w:tentative="1">
      <w:start w:val="1"/>
      <w:numFmt w:val="lowerLetter"/>
      <w:lvlText w:val="%5."/>
      <w:lvlJc w:val="left"/>
      <w:pPr>
        <w:ind w:left="3657" w:hanging="360"/>
      </w:pPr>
    </w:lvl>
    <w:lvl w:ilvl="5" w:tplc="0409001B" w:tentative="1">
      <w:start w:val="1"/>
      <w:numFmt w:val="lowerRoman"/>
      <w:lvlText w:val="%6."/>
      <w:lvlJc w:val="right"/>
      <w:pPr>
        <w:ind w:left="4377" w:hanging="180"/>
      </w:pPr>
    </w:lvl>
    <w:lvl w:ilvl="6" w:tplc="0409000F" w:tentative="1">
      <w:start w:val="1"/>
      <w:numFmt w:val="decimal"/>
      <w:lvlText w:val="%7."/>
      <w:lvlJc w:val="left"/>
      <w:pPr>
        <w:ind w:left="5097" w:hanging="360"/>
      </w:pPr>
    </w:lvl>
    <w:lvl w:ilvl="7" w:tplc="04090019" w:tentative="1">
      <w:start w:val="1"/>
      <w:numFmt w:val="lowerLetter"/>
      <w:lvlText w:val="%8."/>
      <w:lvlJc w:val="left"/>
      <w:pPr>
        <w:ind w:left="5817" w:hanging="360"/>
      </w:pPr>
    </w:lvl>
    <w:lvl w:ilvl="8" w:tplc="0409001B" w:tentative="1">
      <w:start w:val="1"/>
      <w:numFmt w:val="lowerRoman"/>
      <w:lvlText w:val="%9."/>
      <w:lvlJc w:val="right"/>
      <w:pPr>
        <w:ind w:left="6537" w:hanging="180"/>
      </w:pPr>
    </w:lvl>
  </w:abstractNum>
  <w:abstractNum w:abstractNumId="552" w15:restartNumberingAfterBreak="0">
    <w:nsid w:val="6F5B54EA"/>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53" w15:restartNumberingAfterBreak="0">
    <w:nsid w:val="6F7406AD"/>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54" w15:restartNumberingAfterBreak="0">
    <w:nsid w:val="6FB702C2"/>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55" w15:restartNumberingAfterBreak="0">
    <w:nsid w:val="6FC236CB"/>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56" w15:restartNumberingAfterBreak="0">
    <w:nsid w:val="6FC767DA"/>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57" w15:restartNumberingAfterBreak="0">
    <w:nsid w:val="6FE15DEB"/>
    <w:multiLevelType w:val="hybridMultilevel"/>
    <w:tmpl w:val="747ACB1C"/>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58" w15:restartNumberingAfterBreak="0">
    <w:nsid w:val="6FE906E1"/>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59" w15:restartNumberingAfterBreak="0">
    <w:nsid w:val="7013563A"/>
    <w:multiLevelType w:val="hybridMultilevel"/>
    <w:tmpl w:val="9DC0632E"/>
    <w:lvl w:ilvl="0" w:tplc="DE88B116">
      <w:start w:val="1"/>
      <w:numFmt w:val="lowerLetter"/>
      <w:lvlText w:val="%1."/>
      <w:lvlJc w:val="left"/>
      <w:pPr>
        <w:ind w:left="1440" w:hanging="360"/>
      </w:pPr>
      <w:rPr>
        <w:rFonts w:hint="default"/>
      </w:rPr>
    </w:lvl>
    <w:lvl w:ilvl="1" w:tplc="140A0019" w:tentative="1">
      <w:start w:val="1"/>
      <w:numFmt w:val="lowerLetter"/>
      <w:lvlText w:val="%2."/>
      <w:lvlJc w:val="left"/>
      <w:pPr>
        <w:ind w:left="2160" w:hanging="360"/>
      </w:pPr>
    </w:lvl>
    <w:lvl w:ilvl="2" w:tplc="140A001B" w:tentative="1">
      <w:start w:val="1"/>
      <w:numFmt w:val="lowerRoman"/>
      <w:lvlText w:val="%3."/>
      <w:lvlJc w:val="right"/>
      <w:pPr>
        <w:ind w:left="2880" w:hanging="180"/>
      </w:pPr>
    </w:lvl>
    <w:lvl w:ilvl="3" w:tplc="140A000F" w:tentative="1">
      <w:start w:val="1"/>
      <w:numFmt w:val="decimal"/>
      <w:lvlText w:val="%4."/>
      <w:lvlJc w:val="left"/>
      <w:pPr>
        <w:ind w:left="3600" w:hanging="360"/>
      </w:pPr>
    </w:lvl>
    <w:lvl w:ilvl="4" w:tplc="140A0019" w:tentative="1">
      <w:start w:val="1"/>
      <w:numFmt w:val="lowerLetter"/>
      <w:lvlText w:val="%5."/>
      <w:lvlJc w:val="left"/>
      <w:pPr>
        <w:ind w:left="4320" w:hanging="360"/>
      </w:pPr>
    </w:lvl>
    <w:lvl w:ilvl="5" w:tplc="140A001B" w:tentative="1">
      <w:start w:val="1"/>
      <w:numFmt w:val="lowerRoman"/>
      <w:lvlText w:val="%6."/>
      <w:lvlJc w:val="right"/>
      <w:pPr>
        <w:ind w:left="5040" w:hanging="180"/>
      </w:pPr>
    </w:lvl>
    <w:lvl w:ilvl="6" w:tplc="140A000F" w:tentative="1">
      <w:start w:val="1"/>
      <w:numFmt w:val="decimal"/>
      <w:lvlText w:val="%7."/>
      <w:lvlJc w:val="left"/>
      <w:pPr>
        <w:ind w:left="5760" w:hanging="360"/>
      </w:pPr>
    </w:lvl>
    <w:lvl w:ilvl="7" w:tplc="140A0019" w:tentative="1">
      <w:start w:val="1"/>
      <w:numFmt w:val="lowerLetter"/>
      <w:lvlText w:val="%8."/>
      <w:lvlJc w:val="left"/>
      <w:pPr>
        <w:ind w:left="6480" w:hanging="360"/>
      </w:pPr>
    </w:lvl>
    <w:lvl w:ilvl="8" w:tplc="140A001B" w:tentative="1">
      <w:start w:val="1"/>
      <w:numFmt w:val="lowerRoman"/>
      <w:lvlText w:val="%9."/>
      <w:lvlJc w:val="right"/>
      <w:pPr>
        <w:ind w:left="7200" w:hanging="180"/>
      </w:pPr>
    </w:lvl>
  </w:abstractNum>
  <w:abstractNum w:abstractNumId="560" w15:restartNumberingAfterBreak="0">
    <w:nsid w:val="70147725"/>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61" w15:restartNumberingAfterBreak="0">
    <w:nsid w:val="703B6903"/>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62" w15:restartNumberingAfterBreak="0">
    <w:nsid w:val="70507540"/>
    <w:multiLevelType w:val="hybridMultilevel"/>
    <w:tmpl w:val="7DE8B502"/>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63" w15:restartNumberingAfterBreak="0">
    <w:nsid w:val="7080281A"/>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64" w15:restartNumberingAfterBreak="0">
    <w:nsid w:val="70930636"/>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65" w15:restartNumberingAfterBreak="0">
    <w:nsid w:val="70A77C80"/>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66" w15:restartNumberingAfterBreak="0">
    <w:nsid w:val="70B514A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67" w15:restartNumberingAfterBreak="0">
    <w:nsid w:val="70B64FEB"/>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68" w15:restartNumberingAfterBreak="0">
    <w:nsid w:val="70C3456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69" w15:restartNumberingAfterBreak="0">
    <w:nsid w:val="70E97528"/>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70" w15:restartNumberingAfterBreak="0">
    <w:nsid w:val="71284C4F"/>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71" w15:restartNumberingAfterBreak="0">
    <w:nsid w:val="712C722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72" w15:restartNumberingAfterBreak="0">
    <w:nsid w:val="713A000A"/>
    <w:multiLevelType w:val="hybridMultilevel"/>
    <w:tmpl w:val="4274CFA2"/>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73" w15:restartNumberingAfterBreak="0">
    <w:nsid w:val="71977798"/>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74" w15:restartNumberingAfterBreak="0">
    <w:nsid w:val="71C30DD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75" w15:restartNumberingAfterBreak="0">
    <w:nsid w:val="71F8190C"/>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76" w15:restartNumberingAfterBreak="0">
    <w:nsid w:val="72225AC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77" w15:restartNumberingAfterBreak="0">
    <w:nsid w:val="728C2C89"/>
    <w:multiLevelType w:val="hybridMultilevel"/>
    <w:tmpl w:val="29840D3C"/>
    <w:lvl w:ilvl="0" w:tplc="140A0019">
      <w:start w:val="1"/>
      <w:numFmt w:val="lowerLetter"/>
      <w:lvlText w:val="%1."/>
      <w:lvlJc w:val="lef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578" w15:restartNumberingAfterBreak="0">
    <w:nsid w:val="72F91E45"/>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79" w15:restartNumberingAfterBreak="0">
    <w:nsid w:val="731002EA"/>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80" w15:restartNumberingAfterBreak="0">
    <w:nsid w:val="73137980"/>
    <w:multiLevelType w:val="hybridMultilevel"/>
    <w:tmpl w:val="D506EFA8"/>
    <w:lvl w:ilvl="0" w:tplc="140A0019">
      <w:start w:val="1"/>
      <w:numFmt w:val="lowerLetter"/>
      <w:lvlText w:val="%1."/>
      <w:lvlJc w:val="left"/>
      <w:pPr>
        <w:ind w:left="720" w:hanging="360"/>
      </w:pPr>
    </w:lvl>
    <w:lvl w:ilvl="1" w:tplc="140A0019">
      <w:start w:val="1"/>
      <w:numFmt w:val="lowerLetter"/>
      <w:lvlText w:val="%2."/>
      <w:lvlJc w:val="left"/>
      <w:pPr>
        <w:ind w:left="1440" w:hanging="360"/>
      </w:pPr>
    </w:lvl>
    <w:lvl w:ilvl="2" w:tplc="140A001B">
      <w:start w:val="1"/>
      <w:numFmt w:val="lowerRoman"/>
      <w:lvlText w:val="%3."/>
      <w:lvlJc w:val="right"/>
      <w:pPr>
        <w:ind w:left="2160" w:hanging="180"/>
      </w:pPr>
    </w:lvl>
    <w:lvl w:ilvl="3" w:tplc="140A000F">
      <w:start w:val="1"/>
      <w:numFmt w:val="decimal"/>
      <w:lvlText w:val="%4."/>
      <w:lvlJc w:val="left"/>
      <w:pPr>
        <w:ind w:left="2880" w:hanging="360"/>
      </w:pPr>
    </w:lvl>
    <w:lvl w:ilvl="4" w:tplc="140A0019">
      <w:start w:val="1"/>
      <w:numFmt w:val="lowerLetter"/>
      <w:lvlText w:val="%5."/>
      <w:lvlJc w:val="left"/>
      <w:pPr>
        <w:ind w:left="3600" w:hanging="360"/>
      </w:pPr>
    </w:lvl>
    <w:lvl w:ilvl="5" w:tplc="140A001B">
      <w:start w:val="1"/>
      <w:numFmt w:val="lowerRoman"/>
      <w:lvlText w:val="%6."/>
      <w:lvlJc w:val="right"/>
      <w:pPr>
        <w:ind w:left="4320" w:hanging="180"/>
      </w:pPr>
    </w:lvl>
    <w:lvl w:ilvl="6" w:tplc="140A000F">
      <w:start w:val="1"/>
      <w:numFmt w:val="decimal"/>
      <w:lvlText w:val="%7."/>
      <w:lvlJc w:val="left"/>
      <w:pPr>
        <w:ind w:left="5040" w:hanging="360"/>
      </w:pPr>
    </w:lvl>
    <w:lvl w:ilvl="7" w:tplc="140A0019">
      <w:start w:val="1"/>
      <w:numFmt w:val="lowerLetter"/>
      <w:lvlText w:val="%8."/>
      <w:lvlJc w:val="left"/>
      <w:pPr>
        <w:ind w:left="5760" w:hanging="360"/>
      </w:pPr>
    </w:lvl>
    <w:lvl w:ilvl="8" w:tplc="140A001B">
      <w:start w:val="1"/>
      <w:numFmt w:val="lowerRoman"/>
      <w:lvlText w:val="%9."/>
      <w:lvlJc w:val="right"/>
      <w:pPr>
        <w:ind w:left="6480" w:hanging="180"/>
      </w:pPr>
    </w:lvl>
  </w:abstractNum>
  <w:abstractNum w:abstractNumId="581" w15:restartNumberingAfterBreak="0">
    <w:nsid w:val="73240C42"/>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82" w15:restartNumberingAfterBreak="0">
    <w:nsid w:val="736077CB"/>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83" w15:restartNumberingAfterBreak="0">
    <w:nsid w:val="73A30B21"/>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84" w15:restartNumberingAfterBreak="0">
    <w:nsid w:val="73E264DC"/>
    <w:multiLevelType w:val="hybridMultilevel"/>
    <w:tmpl w:val="5964A704"/>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85" w15:restartNumberingAfterBreak="0">
    <w:nsid w:val="7428062F"/>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86" w15:restartNumberingAfterBreak="0">
    <w:nsid w:val="744B3E0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87" w15:restartNumberingAfterBreak="0">
    <w:nsid w:val="748C6D2E"/>
    <w:multiLevelType w:val="hybridMultilevel"/>
    <w:tmpl w:val="B224A282"/>
    <w:lvl w:ilvl="0" w:tplc="04090019">
      <w:start w:val="1"/>
      <w:numFmt w:val="lowerLetter"/>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A1CE0742">
      <w:start w:val="2"/>
      <w:numFmt w:val="bullet"/>
      <w:lvlText w:val="-"/>
      <w:lvlJc w:val="left"/>
      <w:pPr>
        <w:ind w:left="2880" w:hanging="360"/>
      </w:pPr>
      <w:rPr>
        <w:rFonts w:ascii="Arial" w:eastAsia="Times New Roman" w:hAnsi="Arial" w:cs="Arial" w:hint="default"/>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88" w15:restartNumberingAfterBreak="0">
    <w:nsid w:val="74A64718"/>
    <w:multiLevelType w:val="hybridMultilevel"/>
    <w:tmpl w:val="333CFC78"/>
    <w:lvl w:ilvl="0" w:tplc="140A0019">
      <w:start w:val="1"/>
      <w:numFmt w:val="lowerLetter"/>
      <w:lvlText w:val="%1."/>
      <w:lvlJc w:val="left"/>
      <w:pPr>
        <w:ind w:left="777" w:hanging="360"/>
      </w:pPr>
    </w:lvl>
    <w:lvl w:ilvl="1" w:tplc="140A0019" w:tentative="1">
      <w:start w:val="1"/>
      <w:numFmt w:val="lowerLetter"/>
      <w:lvlText w:val="%2."/>
      <w:lvlJc w:val="left"/>
      <w:pPr>
        <w:ind w:left="1497" w:hanging="360"/>
      </w:pPr>
    </w:lvl>
    <w:lvl w:ilvl="2" w:tplc="140A001B" w:tentative="1">
      <w:start w:val="1"/>
      <w:numFmt w:val="lowerRoman"/>
      <w:lvlText w:val="%3."/>
      <w:lvlJc w:val="right"/>
      <w:pPr>
        <w:ind w:left="2217" w:hanging="180"/>
      </w:pPr>
    </w:lvl>
    <w:lvl w:ilvl="3" w:tplc="140A000F" w:tentative="1">
      <w:start w:val="1"/>
      <w:numFmt w:val="decimal"/>
      <w:lvlText w:val="%4."/>
      <w:lvlJc w:val="left"/>
      <w:pPr>
        <w:ind w:left="2937" w:hanging="360"/>
      </w:pPr>
    </w:lvl>
    <w:lvl w:ilvl="4" w:tplc="140A0019" w:tentative="1">
      <w:start w:val="1"/>
      <w:numFmt w:val="lowerLetter"/>
      <w:lvlText w:val="%5."/>
      <w:lvlJc w:val="left"/>
      <w:pPr>
        <w:ind w:left="3657" w:hanging="360"/>
      </w:pPr>
    </w:lvl>
    <w:lvl w:ilvl="5" w:tplc="140A001B" w:tentative="1">
      <w:start w:val="1"/>
      <w:numFmt w:val="lowerRoman"/>
      <w:lvlText w:val="%6."/>
      <w:lvlJc w:val="right"/>
      <w:pPr>
        <w:ind w:left="4377" w:hanging="180"/>
      </w:pPr>
    </w:lvl>
    <w:lvl w:ilvl="6" w:tplc="140A000F" w:tentative="1">
      <w:start w:val="1"/>
      <w:numFmt w:val="decimal"/>
      <w:lvlText w:val="%7."/>
      <w:lvlJc w:val="left"/>
      <w:pPr>
        <w:ind w:left="5097" w:hanging="360"/>
      </w:pPr>
    </w:lvl>
    <w:lvl w:ilvl="7" w:tplc="140A0019" w:tentative="1">
      <w:start w:val="1"/>
      <w:numFmt w:val="lowerLetter"/>
      <w:lvlText w:val="%8."/>
      <w:lvlJc w:val="left"/>
      <w:pPr>
        <w:ind w:left="5817" w:hanging="360"/>
      </w:pPr>
    </w:lvl>
    <w:lvl w:ilvl="8" w:tplc="140A001B" w:tentative="1">
      <w:start w:val="1"/>
      <w:numFmt w:val="lowerRoman"/>
      <w:lvlText w:val="%9."/>
      <w:lvlJc w:val="right"/>
      <w:pPr>
        <w:ind w:left="6537" w:hanging="180"/>
      </w:pPr>
    </w:lvl>
  </w:abstractNum>
  <w:abstractNum w:abstractNumId="589" w15:restartNumberingAfterBreak="0">
    <w:nsid w:val="751278AB"/>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90" w15:restartNumberingAfterBreak="0">
    <w:nsid w:val="75396D16"/>
    <w:multiLevelType w:val="hybridMultilevel"/>
    <w:tmpl w:val="6F7C8A86"/>
    <w:lvl w:ilvl="0" w:tplc="C1C661B6">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91" w15:restartNumberingAfterBreak="0">
    <w:nsid w:val="754C23FA"/>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92" w15:restartNumberingAfterBreak="0">
    <w:nsid w:val="75CD19A4"/>
    <w:multiLevelType w:val="multilevel"/>
    <w:tmpl w:val="07C2EA0C"/>
    <w:lvl w:ilvl="0">
      <w:start w:val="1"/>
      <w:numFmt w:val="decimal"/>
      <w:pStyle w:val="Ttulo1"/>
      <w:lvlText w:val="%1."/>
      <w:lvlJc w:val="left"/>
      <w:pPr>
        <w:ind w:left="720" w:hanging="360"/>
      </w:pPr>
      <w:rPr>
        <w:rFonts w:hint="default"/>
      </w:rPr>
    </w:lvl>
    <w:lvl w:ilvl="1">
      <w:start w:val="2"/>
      <w:numFmt w:val="decimal"/>
      <w:isLgl/>
      <w:lvlText w:val="%1.%2."/>
      <w:lvlJc w:val="left"/>
      <w:pPr>
        <w:ind w:left="1428" w:hanging="360"/>
      </w:pPr>
      <w:rPr>
        <w:rFonts w:hint="default"/>
      </w:rPr>
    </w:lvl>
    <w:lvl w:ilvl="2">
      <w:start w:val="1"/>
      <w:numFmt w:val="decimal"/>
      <w:isLgl/>
      <w:lvlText w:val="%1.%2.%3."/>
      <w:lvlJc w:val="left"/>
      <w:pPr>
        <w:ind w:left="2496" w:hanging="720"/>
      </w:pPr>
      <w:rPr>
        <w:rFonts w:hint="default"/>
      </w:rPr>
    </w:lvl>
    <w:lvl w:ilvl="3">
      <w:start w:val="1"/>
      <w:numFmt w:val="decimal"/>
      <w:isLgl/>
      <w:lvlText w:val="%1.%2.%3.%4."/>
      <w:lvlJc w:val="left"/>
      <w:pPr>
        <w:ind w:left="3204" w:hanging="720"/>
      </w:pPr>
      <w:rPr>
        <w:rFonts w:hint="default"/>
      </w:rPr>
    </w:lvl>
    <w:lvl w:ilvl="4">
      <w:start w:val="1"/>
      <w:numFmt w:val="decimal"/>
      <w:isLgl/>
      <w:lvlText w:val="%1.%2.%3.%4.%5."/>
      <w:lvlJc w:val="left"/>
      <w:pPr>
        <w:ind w:left="4272" w:hanging="1080"/>
      </w:pPr>
      <w:rPr>
        <w:rFonts w:hint="default"/>
      </w:rPr>
    </w:lvl>
    <w:lvl w:ilvl="5">
      <w:start w:val="1"/>
      <w:numFmt w:val="decimal"/>
      <w:isLgl/>
      <w:lvlText w:val="%1.%2.%3.%4.%5.%6."/>
      <w:lvlJc w:val="left"/>
      <w:pPr>
        <w:ind w:left="4980" w:hanging="1080"/>
      </w:pPr>
      <w:rPr>
        <w:rFonts w:hint="default"/>
      </w:rPr>
    </w:lvl>
    <w:lvl w:ilvl="6">
      <w:start w:val="1"/>
      <w:numFmt w:val="decimal"/>
      <w:isLgl/>
      <w:lvlText w:val="%1.%2.%3.%4.%5.%6.%7."/>
      <w:lvlJc w:val="left"/>
      <w:pPr>
        <w:ind w:left="6048" w:hanging="1440"/>
      </w:pPr>
      <w:rPr>
        <w:rFonts w:hint="default"/>
      </w:rPr>
    </w:lvl>
    <w:lvl w:ilvl="7">
      <w:start w:val="1"/>
      <w:numFmt w:val="decimal"/>
      <w:isLgl/>
      <w:lvlText w:val="%1.%2.%3.%4.%5.%6.%7.%8."/>
      <w:lvlJc w:val="left"/>
      <w:pPr>
        <w:ind w:left="6756" w:hanging="1440"/>
      </w:pPr>
      <w:rPr>
        <w:rFonts w:hint="default"/>
      </w:rPr>
    </w:lvl>
    <w:lvl w:ilvl="8">
      <w:start w:val="1"/>
      <w:numFmt w:val="decimal"/>
      <w:isLgl/>
      <w:lvlText w:val="%1.%2.%3.%4.%5.%6.%7.%8.%9."/>
      <w:lvlJc w:val="left"/>
      <w:pPr>
        <w:ind w:left="7824" w:hanging="1800"/>
      </w:pPr>
      <w:rPr>
        <w:rFonts w:hint="default"/>
      </w:rPr>
    </w:lvl>
  </w:abstractNum>
  <w:abstractNum w:abstractNumId="593" w15:restartNumberingAfterBreak="0">
    <w:nsid w:val="75E0654F"/>
    <w:multiLevelType w:val="hybridMultilevel"/>
    <w:tmpl w:val="BD8C3F80"/>
    <w:lvl w:ilvl="0" w:tplc="327C089E">
      <w:start w:val="1"/>
      <w:numFmt w:val="lowerRoman"/>
      <w:pStyle w:val="Subttulo1"/>
      <w:lvlText w:val="%1."/>
      <w:lvlJc w:val="right"/>
      <w:pPr>
        <w:ind w:left="2421" w:hanging="360"/>
      </w:pPr>
    </w:lvl>
    <w:lvl w:ilvl="1" w:tplc="04090019" w:tentative="1">
      <w:start w:val="1"/>
      <w:numFmt w:val="lowerLetter"/>
      <w:lvlText w:val="%2."/>
      <w:lvlJc w:val="left"/>
      <w:pPr>
        <w:ind w:left="3141" w:hanging="360"/>
      </w:pPr>
    </w:lvl>
    <w:lvl w:ilvl="2" w:tplc="0409001B" w:tentative="1">
      <w:start w:val="1"/>
      <w:numFmt w:val="lowerRoman"/>
      <w:lvlText w:val="%3."/>
      <w:lvlJc w:val="right"/>
      <w:pPr>
        <w:ind w:left="3861" w:hanging="180"/>
      </w:pPr>
    </w:lvl>
    <w:lvl w:ilvl="3" w:tplc="0409000F" w:tentative="1">
      <w:start w:val="1"/>
      <w:numFmt w:val="decimal"/>
      <w:lvlText w:val="%4."/>
      <w:lvlJc w:val="left"/>
      <w:pPr>
        <w:ind w:left="4581" w:hanging="360"/>
      </w:pPr>
    </w:lvl>
    <w:lvl w:ilvl="4" w:tplc="04090019" w:tentative="1">
      <w:start w:val="1"/>
      <w:numFmt w:val="lowerLetter"/>
      <w:lvlText w:val="%5."/>
      <w:lvlJc w:val="left"/>
      <w:pPr>
        <w:ind w:left="5301" w:hanging="360"/>
      </w:pPr>
    </w:lvl>
    <w:lvl w:ilvl="5" w:tplc="0409001B" w:tentative="1">
      <w:start w:val="1"/>
      <w:numFmt w:val="lowerRoman"/>
      <w:lvlText w:val="%6."/>
      <w:lvlJc w:val="right"/>
      <w:pPr>
        <w:ind w:left="6021" w:hanging="180"/>
      </w:pPr>
    </w:lvl>
    <w:lvl w:ilvl="6" w:tplc="0409000F" w:tentative="1">
      <w:start w:val="1"/>
      <w:numFmt w:val="decimal"/>
      <w:lvlText w:val="%7."/>
      <w:lvlJc w:val="left"/>
      <w:pPr>
        <w:ind w:left="6741" w:hanging="360"/>
      </w:pPr>
    </w:lvl>
    <w:lvl w:ilvl="7" w:tplc="04090019" w:tentative="1">
      <w:start w:val="1"/>
      <w:numFmt w:val="lowerLetter"/>
      <w:lvlText w:val="%8."/>
      <w:lvlJc w:val="left"/>
      <w:pPr>
        <w:ind w:left="7461" w:hanging="360"/>
      </w:pPr>
    </w:lvl>
    <w:lvl w:ilvl="8" w:tplc="0409001B" w:tentative="1">
      <w:start w:val="1"/>
      <w:numFmt w:val="lowerRoman"/>
      <w:lvlText w:val="%9."/>
      <w:lvlJc w:val="right"/>
      <w:pPr>
        <w:ind w:left="8181" w:hanging="180"/>
      </w:pPr>
    </w:lvl>
  </w:abstractNum>
  <w:abstractNum w:abstractNumId="594" w15:restartNumberingAfterBreak="0">
    <w:nsid w:val="75EC2C3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95" w15:restartNumberingAfterBreak="0">
    <w:nsid w:val="76014323"/>
    <w:multiLevelType w:val="hybridMultilevel"/>
    <w:tmpl w:val="B8E492BE"/>
    <w:lvl w:ilvl="0" w:tplc="415247DA">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96" w15:restartNumberingAfterBreak="0">
    <w:nsid w:val="760621A1"/>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97" w15:restartNumberingAfterBreak="0">
    <w:nsid w:val="7643476E"/>
    <w:multiLevelType w:val="hybridMultilevel"/>
    <w:tmpl w:val="01EE60CE"/>
    <w:lvl w:ilvl="0" w:tplc="8EDAACFC">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98" w15:restartNumberingAfterBreak="0">
    <w:nsid w:val="76CE0446"/>
    <w:multiLevelType w:val="hybridMultilevel"/>
    <w:tmpl w:val="292E33AC"/>
    <w:lvl w:ilvl="0" w:tplc="04090019">
      <w:start w:val="1"/>
      <w:numFmt w:val="lowerLetter"/>
      <w:lvlText w:val="%1."/>
      <w:lvlJc w:val="left"/>
      <w:pPr>
        <w:ind w:left="777" w:hanging="360"/>
      </w:pPr>
    </w:lvl>
    <w:lvl w:ilvl="1" w:tplc="04090019" w:tentative="1">
      <w:start w:val="1"/>
      <w:numFmt w:val="lowerLetter"/>
      <w:lvlText w:val="%2."/>
      <w:lvlJc w:val="left"/>
      <w:pPr>
        <w:ind w:left="1497" w:hanging="360"/>
      </w:pPr>
    </w:lvl>
    <w:lvl w:ilvl="2" w:tplc="0409001B" w:tentative="1">
      <w:start w:val="1"/>
      <w:numFmt w:val="lowerRoman"/>
      <w:lvlText w:val="%3."/>
      <w:lvlJc w:val="right"/>
      <w:pPr>
        <w:ind w:left="2217" w:hanging="180"/>
      </w:pPr>
    </w:lvl>
    <w:lvl w:ilvl="3" w:tplc="0409000F" w:tentative="1">
      <w:start w:val="1"/>
      <w:numFmt w:val="decimal"/>
      <w:lvlText w:val="%4."/>
      <w:lvlJc w:val="left"/>
      <w:pPr>
        <w:ind w:left="2937" w:hanging="360"/>
      </w:pPr>
    </w:lvl>
    <w:lvl w:ilvl="4" w:tplc="04090019" w:tentative="1">
      <w:start w:val="1"/>
      <w:numFmt w:val="lowerLetter"/>
      <w:lvlText w:val="%5."/>
      <w:lvlJc w:val="left"/>
      <w:pPr>
        <w:ind w:left="3657" w:hanging="360"/>
      </w:pPr>
    </w:lvl>
    <w:lvl w:ilvl="5" w:tplc="0409001B" w:tentative="1">
      <w:start w:val="1"/>
      <w:numFmt w:val="lowerRoman"/>
      <w:lvlText w:val="%6."/>
      <w:lvlJc w:val="right"/>
      <w:pPr>
        <w:ind w:left="4377" w:hanging="180"/>
      </w:pPr>
    </w:lvl>
    <w:lvl w:ilvl="6" w:tplc="0409000F" w:tentative="1">
      <w:start w:val="1"/>
      <w:numFmt w:val="decimal"/>
      <w:lvlText w:val="%7."/>
      <w:lvlJc w:val="left"/>
      <w:pPr>
        <w:ind w:left="5097" w:hanging="360"/>
      </w:pPr>
    </w:lvl>
    <w:lvl w:ilvl="7" w:tplc="04090019" w:tentative="1">
      <w:start w:val="1"/>
      <w:numFmt w:val="lowerLetter"/>
      <w:lvlText w:val="%8."/>
      <w:lvlJc w:val="left"/>
      <w:pPr>
        <w:ind w:left="5817" w:hanging="360"/>
      </w:pPr>
    </w:lvl>
    <w:lvl w:ilvl="8" w:tplc="0409001B" w:tentative="1">
      <w:start w:val="1"/>
      <w:numFmt w:val="lowerRoman"/>
      <w:lvlText w:val="%9."/>
      <w:lvlJc w:val="right"/>
      <w:pPr>
        <w:ind w:left="6537" w:hanging="180"/>
      </w:pPr>
    </w:lvl>
  </w:abstractNum>
  <w:abstractNum w:abstractNumId="599" w15:restartNumberingAfterBreak="0">
    <w:nsid w:val="76E879B9"/>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00" w15:restartNumberingAfterBreak="0">
    <w:nsid w:val="76EE6B19"/>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01" w15:restartNumberingAfterBreak="0">
    <w:nsid w:val="76FB5801"/>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02" w15:restartNumberingAfterBreak="0">
    <w:nsid w:val="773E4BE9"/>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03" w15:restartNumberingAfterBreak="0">
    <w:nsid w:val="774030BB"/>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04" w15:restartNumberingAfterBreak="0">
    <w:nsid w:val="781A4A71"/>
    <w:multiLevelType w:val="multilevel"/>
    <w:tmpl w:val="14544EB0"/>
    <w:lvl w:ilvl="0">
      <w:start w:val="6"/>
      <w:numFmt w:val="decimal"/>
      <w:lvlText w:val="%1"/>
      <w:lvlJc w:val="left"/>
      <w:pPr>
        <w:ind w:left="360" w:hanging="360"/>
      </w:pPr>
      <w:rPr>
        <w:rFonts w:hint="default"/>
      </w:rPr>
    </w:lvl>
    <w:lvl w:ilvl="1">
      <w:start w:val="2"/>
      <w:numFmt w:val="decimal"/>
      <w:lvlText w:val="%1.%2"/>
      <w:lvlJc w:val="left"/>
      <w:pPr>
        <w:ind w:left="928" w:hanging="360"/>
      </w:pPr>
      <w:rPr>
        <w:rFonts w:hint="default"/>
      </w:rPr>
    </w:lvl>
    <w:lvl w:ilvl="2">
      <w:start w:val="1"/>
      <w:numFmt w:val="decimal"/>
      <w:lvlText w:val="%1.%2.%3"/>
      <w:lvlJc w:val="left"/>
      <w:pPr>
        <w:ind w:left="1856" w:hanging="720"/>
      </w:pPr>
      <w:rPr>
        <w:rFonts w:hint="default"/>
      </w:rPr>
    </w:lvl>
    <w:lvl w:ilvl="3">
      <w:start w:val="1"/>
      <w:numFmt w:val="decimal"/>
      <w:lvlText w:val="%1.%2.%3.%4"/>
      <w:lvlJc w:val="left"/>
      <w:pPr>
        <w:ind w:left="2424" w:hanging="720"/>
      </w:pPr>
      <w:rPr>
        <w:rFonts w:hint="default"/>
      </w:rPr>
    </w:lvl>
    <w:lvl w:ilvl="4">
      <w:start w:val="1"/>
      <w:numFmt w:val="decimal"/>
      <w:lvlText w:val="%1.%2.%3.%4.%5"/>
      <w:lvlJc w:val="left"/>
      <w:pPr>
        <w:ind w:left="3352" w:hanging="1080"/>
      </w:pPr>
      <w:rPr>
        <w:rFonts w:hint="default"/>
      </w:rPr>
    </w:lvl>
    <w:lvl w:ilvl="5">
      <w:start w:val="1"/>
      <w:numFmt w:val="decimal"/>
      <w:lvlText w:val="%1.%2.%3.%4.%5.%6"/>
      <w:lvlJc w:val="left"/>
      <w:pPr>
        <w:ind w:left="3920" w:hanging="1080"/>
      </w:pPr>
      <w:rPr>
        <w:rFonts w:hint="default"/>
      </w:rPr>
    </w:lvl>
    <w:lvl w:ilvl="6">
      <w:start w:val="1"/>
      <w:numFmt w:val="decimal"/>
      <w:lvlText w:val="%1.%2.%3.%4.%5.%6.%7"/>
      <w:lvlJc w:val="left"/>
      <w:pPr>
        <w:ind w:left="4848" w:hanging="1440"/>
      </w:pPr>
      <w:rPr>
        <w:rFonts w:hint="default"/>
      </w:rPr>
    </w:lvl>
    <w:lvl w:ilvl="7">
      <w:start w:val="1"/>
      <w:numFmt w:val="decimal"/>
      <w:lvlText w:val="%1.%2.%3.%4.%5.%6.%7.%8"/>
      <w:lvlJc w:val="left"/>
      <w:pPr>
        <w:ind w:left="5416" w:hanging="1440"/>
      </w:pPr>
      <w:rPr>
        <w:rFonts w:hint="default"/>
      </w:rPr>
    </w:lvl>
    <w:lvl w:ilvl="8">
      <w:start w:val="1"/>
      <w:numFmt w:val="decimal"/>
      <w:lvlText w:val="%1.%2.%3.%4.%5.%6.%7.%8.%9"/>
      <w:lvlJc w:val="left"/>
      <w:pPr>
        <w:ind w:left="6344" w:hanging="1800"/>
      </w:pPr>
      <w:rPr>
        <w:rFonts w:hint="default"/>
      </w:rPr>
    </w:lvl>
  </w:abstractNum>
  <w:abstractNum w:abstractNumId="605" w15:restartNumberingAfterBreak="0">
    <w:nsid w:val="7825020D"/>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06" w15:restartNumberingAfterBreak="0">
    <w:nsid w:val="782E415D"/>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07" w15:restartNumberingAfterBreak="0">
    <w:nsid w:val="78760980"/>
    <w:multiLevelType w:val="hybridMultilevel"/>
    <w:tmpl w:val="47028A0E"/>
    <w:lvl w:ilvl="0" w:tplc="FC886F9A">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08" w15:restartNumberingAfterBreak="0">
    <w:nsid w:val="78896666"/>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09" w15:restartNumberingAfterBreak="0">
    <w:nsid w:val="78F80772"/>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10" w15:restartNumberingAfterBreak="0">
    <w:nsid w:val="7918502A"/>
    <w:multiLevelType w:val="hybridMultilevel"/>
    <w:tmpl w:val="6304E8F6"/>
    <w:lvl w:ilvl="0" w:tplc="140A0019">
      <w:start w:val="1"/>
      <w:numFmt w:val="lowerLetter"/>
      <w:lvlText w:val="%1."/>
      <w:lvlJc w:val="lef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611" w15:restartNumberingAfterBreak="0">
    <w:nsid w:val="791B5D36"/>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12" w15:restartNumberingAfterBreak="0">
    <w:nsid w:val="792313B7"/>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13" w15:restartNumberingAfterBreak="0">
    <w:nsid w:val="798A7CA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14" w15:restartNumberingAfterBreak="0">
    <w:nsid w:val="798D7688"/>
    <w:multiLevelType w:val="hybridMultilevel"/>
    <w:tmpl w:val="3C726774"/>
    <w:lvl w:ilvl="0" w:tplc="7F1A8F46">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15" w15:restartNumberingAfterBreak="0">
    <w:nsid w:val="79DF2A78"/>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16" w15:restartNumberingAfterBreak="0">
    <w:nsid w:val="79F877F9"/>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17" w15:restartNumberingAfterBreak="0">
    <w:nsid w:val="7A863DA9"/>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18" w15:restartNumberingAfterBreak="0">
    <w:nsid w:val="7A892B2F"/>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19" w15:restartNumberingAfterBreak="0">
    <w:nsid w:val="7AC05E42"/>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20" w15:restartNumberingAfterBreak="0">
    <w:nsid w:val="7ACA7061"/>
    <w:multiLevelType w:val="hybridMultilevel"/>
    <w:tmpl w:val="1B12C746"/>
    <w:lvl w:ilvl="0" w:tplc="843424FA">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21" w15:restartNumberingAfterBreak="0">
    <w:nsid w:val="7AF0134B"/>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22" w15:restartNumberingAfterBreak="0">
    <w:nsid w:val="7B09525E"/>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23" w15:restartNumberingAfterBreak="0">
    <w:nsid w:val="7B414D3E"/>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24" w15:restartNumberingAfterBreak="0">
    <w:nsid w:val="7B802D4F"/>
    <w:multiLevelType w:val="hybridMultilevel"/>
    <w:tmpl w:val="73E80530"/>
    <w:lvl w:ilvl="0" w:tplc="04090019">
      <w:start w:val="1"/>
      <w:numFmt w:val="lowerLetter"/>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25" w15:restartNumberingAfterBreak="0">
    <w:nsid w:val="7BAE1CD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26" w15:restartNumberingAfterBreak="0">
    <w:nsid w:val="7BB17C74"/>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27" w15:restartNumberingAfterBreak="0">
    <w:nsid w:val="7BD72D9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28" w15:restartNumberingAfterBreak="0">
    <w:nsid w:val="7BEF5CB5"/>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29" w15:restartNumberingAfterBreak="0">
    <w:nsid w:val="7C1207ED"/>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30" w15:restartNumberingAfterBreak="0">
    <w:nsid w:val="7C145D25"/>
    <w:multiLevelType w:val="hybridMultilevel"/>
    <w:tmpl w:val="5C628916"/>
    <w:lvl w:ilvl="0" w:tplc="140A0001">
      <w:start w:val="1"/>
      <w:numFmt w:val="bullet"/>
      <w:lvlText w:val=""/>
      <w:lvlJc w:val="left"/>
      <w:pPr>
        <w:ind w:left="1080" w:hanging="360"/>
      </w:pPr>
      <w:rPr>
        <w:rFonts w:ascii="Symbol" w:hAnsi="Symbol" w:hint="default"/>
      </w:rPr>
    </w:lvl>
    <w:lvl w:ilvl="1" w:tplc="140A0003" w:tentative="1">
      <w:start w:val="1"/>
      <w:numFmt w:val="bullet"/>
      <w:lvlText w:val="o"/>
      <w:lvlJc w:val="left"/>
      <w:pPr>
        <w:ind w:left="1800" w:hanging="360"/>
      </w:pPr>
      <w:rPr>
        <w:rFonts w:ascii="Courier New" w:hAnsi="Courier New" w:cs="Courier New" w:hint="default"/>
      </w:rPr>
    </w:lvl>
    <w:lvl w:ilvl="2" w:tplc="140A0005" w:tentative="1">
      <w:start w:val="1"/>
      <w:numFmt w:val="bullet"/>
      <w:lvlText w:val=""/>
      <w:lvlJc w:val="left"/>
      <w:pPr>
        <w:ind w:left="2520" w:hanging="360"/>
      </w:pPr>
      <w:rPr>
        <w:rFonts w:ascii="Wingdings" w:hAnsi="Wingdings" w:hint="default"/>
      </w:rPr>
    </w:lvl>
    <w:lvl w:ilvl="3" w:tplc="140A0001" w:tentative="1">
      <w:start w:val="1"/>
      <w:numFmt w:val="bullet"/>
      <w:lvlText w:val=""/>
      <w:lvlJc w:val="left"/>
      <w:pPr>
        <w:ind w:left="3240" w:hanging="360"/>
      </w:pPr>
      <w:rPr>
        <w:rFonts w:ascii="Symbol" w:hAnsi="Symbol" w:hint="default"/>
      </w:rPr>
    </w:lvl>
    <w:lvl w:ilvl="4" w:tplc="140A0003" w:tentative="1">
      <w:start w:val="1"/>
      <w:numFmt w:val="bullet"/>
      <w:lvlText w:val="o"/>
      <w:lvlJc w:val="left"/>
      <w:pPr>
        <w:ind w:left="3960" w:hanging="360"/>
      </w:pPr>
      <w:rPr>
        <w:rFonts w:ascii="Courier New" w:hAnsi="Courier New" w:cs="Courier New" w:hint="default"/>
      </w:rPr>
    </w:lvl>
    <w:lvl w:ilvl="5" w:tplc="140A0005" w:tentative="1">
      <w:start w:val="1"/>
      <w:numFmt w:val="bullet"/>
      <w:lvlText w:val=""/>
      <w:lvlJc w:val="left"/>
      <w:pPr>
        <w:ind w:left="4680" w:hanging="360"/>
      </w:pPr>
      <w:rPr>
        <w:rFonts w:ascii="Wingdings" w:hAnsi="Wingdings" w:hint="default"/>
      </w:rPr>
    </w:lvl>
    <w:lvl w:ilvl="6" w:tplc="140A0001" w:tentative="1">
      <w:start w:val="1"/>
      <w:numFmt w:val="bullet"/>
      <w:lvlText w:val=""/>
      <w:lvlJc w:val="left"/>
      <w:pPr>
        <w:ind w:left="5400" w:hanging="360"/>
      </w:pPr>
      <w:rPr>
        <w:rFonts w:ascii="Symbol" w:hAnsi="Symbol" w:hint="default"/>
      </w:rPr>
    </w:lvl>
    <w:lvl w:ilvl="7" w:tplc="140A0003" w:tentative="1">
      <w:start w:val="1"/>
      <w:numFmt w:val="bullet"/>
      <w:lvlText w:val="o"/>
      <w:lvlJc w:val="left"/>
      <w:pPr>
        <w:ind w:left="6120" w:hanging="360"/>
      </w:pPr>
      <w:rPr>
        <w:rFonts w:ascii="Courier New" w:hAnsi="Courier New" w:cs="Courier New" w:hint="default"/>
      </w:rPr>
    </w:lvl>
    <w:lvl w:ilvl="8" w:tplc="140A0005" w:tentative="1">
      <w:start w:val="1"/>
      <w:numFmt w:val="bullet"/>
      <w:lvlText w:val=""/>
      <w:lvlJc w:val="left"/>
      <w:pPr>
        <w:ind w:left="6840" w:hanging="360"/>
      </w:pPr>
      <w:rPr>
        <w:rFonts w:ascii="Wingdings" w:hAnsi="Wingdings" w:hint="default"/>
      </w:rPr>
    </w:lvl>
  </w:abstractNum>
  <w:abstractNum w:abstractNumId="631" w15:restartNumberingAfterBreak="0">
    <w:nsid w:val="7C3F3DC8"/>
    <w:multiLevelType w:val="hybridMultilevel"/>
    <w:tmpl w:val="CFD49F62"/>
    <w:lvl w:ilvl="0" w:tplc="6C7061D8">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32" w15:restartNumberingAfterBreak="0">
    <w:nsid w:val="7C6921BD"/>
    <w:multiLevelType w:val="hybridMultilevel"/>
    <w:tmpl w:val="9DC0632E"/>
    <w:lvl w:ilvl="0" w:tplc="DE88B116">
      <w:start w:val="1"/>
      <w:numFmt w:val="lowerLetter"/>
      <w:lvlText w:val="%1."/>
      <w:lvlJc w:val="left"/>
      <w:pPr>
        <w:ind w:left="1440" w:hanging="360"/>
      </w:pPr>
      <w:rPr>
        <w:rFonts w:hint="default"/>
      </w:rPr>
    </w:lvl>
    <w:lvl w:ilvl="1" w:tplc="140A0019" w:tentative="1">
      <w:start w:val="1"/>
      <w:numFmt w:val="lowerLetter"/>
      <w:lvlText w:val="%2."/>
      <w:lvlJc w:val="left"/>
      <w:pPr>
        <w:ind w:left="2160" w:hanging="360"/>
      </w:pPr>
    </w:lvl>
    <w:lvl w:ilvl="2" w:tplc="140A001B" w:tentative="1">
      <w:start w:val="1"/>
      <w:numFmt w:val="lowerRoman"/>
      <w:lvlText w:val="%3."/>
      <w:lvlJc w:val="right"/>
      <w:pPr>
        <w:ind w:left="2880" w:hanging="180"/>
      </w:pPr>
    </w:lvl>
    <w:lvl w:ilvl="3" w:tplc="140A000F" w:tentative="1">
      <w:start w:val="1"/>
      <w:numFmt w:val="decimal"/>
      <w:lvlText w:val="%4."/>
      <w:lvlJc w:val="left"/>
      <w:pPr>
        <w:ind w:left="3600" w:hanging="360"/>
      </w:pPr>
    </w:lvl>
    <w:lvl w:ilvl="4" w:tplc="140A0019" w:tentative="1">
      <w:start w:val="1"/>
      <w:numFmt w:val="lowerLetter"/>
      <w:lvlText w:val="%5."/>
      <w:lvlJc w:val="left"/>
      <w:pPr>
        <w:ind w:left="4320" w:hanging="360"/>
      </w:pPr>
    </w:lvl>
    <w:lvl w:ilvl="5" w:tplc="140A001B" w:tentative="1">
      <w:start w:val="1"/>
      <w:numFmt w:val="lowerRoman"/>
      <w:lvlText w:val="%6."/>
      <w:lvlJc w:val="right"/>
      <w:pPr>
        <w:ind w:left="5040" w:hanging="180"/>
      </w:pPr>
    </w:lvl>
    <w:lvl w:ilvl="6" w:tplc="140A000F" w:tentative="1">
      <w:start w:val="1"/>
      <w:numFmt w:val="decimal"/>
      <w:lvlText w:val="%7."/>
      <w:lvlJc w:val="left"/>
      <w:pPr>
        <w:ind w:left="5760" w:hanging="360"/>
      </w:pPr>
    </w:lvl>
    <w:lvl w:ilvl="7" w:tplc="140A0019" w:tentative="1">
      <w:start w:val="1"/>
      <w:numFmt w:val="lowerLetter"/>
      <w:lvlText w:val="%8."/>
      <w:lvlJc w:val="left"/>
      <w:pPr>
        <w:ind w:left="6480" w:hanging="360"/>
      </w:pPr>
    </w:lvl>
    <w:lvl w:ilvl="8" w:tplc="140A001B" w:tentative="1">
      <w:start w:val="1"/>
      <w:numFmt w:val="lowerRoman"/>
      <w:lvlText w:val="%9."/>
      <w:lvlJc w:val="right"/>
      <w:pPr>
        <w:ind w:left="7200" w:hanging="180"/>
      </w:pPr>
    </w:lvl>
  </w:abstractNum>
  <w:abstractNum w:abstractNumId="633" w15:restartNumberingAfterBreak="0">
    <w:nsid w:val="7C6D3C66"/>
    <w:multiLevelType w:val="multilevel"/>
    <w:tmpl w:val="2F5675C0"/>
    <w:lvl w:ilvl="0">
      <w:start w:val="6"/>
      <w:numFmt w:val="decimal"/>
      <w:lvlText w:val="%1"/>
      <w:lvlJc w:val="left"/>
      <w:pPr>
        <w:ind w:left="360" w:hanging="360"/>
      </w:pPr>
      <w:rPr>
        <w:rFonts w:hint="default"/>
      </w:rPr>
    </w:lvl>
    <w:lvl w:ilvl="1">
      <w:start w:val="8"/>
      <w:numFmt w:val="decimal"/>
      <w:lvlText w:val="%1.%2"/>
      <w:lvlJc w:val="left"/>
      <w:pPr>
        <w:ind w:left="928" w:hanging="360"/>
      </w:pPr>
      <w:rPr>
        <w:rFonts w:hint="default"/>
      </w:rPr>
    </w:lvl>
    <w:lvl w:ilvl="2">
      <w:start w:val="1"/>
      <w:numFmt w:val="decimal"/>
      <w:lvlText w:val="%1.%2.%3"/>
      <w:lvlJc w:val="left"/>
      <w:pPr>
        <w:ind w:left="1856" w:hanging="720"/>
      </w:pPr>
      <w:rPr>
        <w:rFonts w:hint="default"/>
      </w:rPr>
    </w:lvl>
    <w:lvl w:ilvl="3">
      <w:start w:val="1"/>
      <w:numFmt w:val="decimal"/>
      <w:lvlText w:val="%1.%2.%3.%4"/>
      <w:lvlJc w:val="left"/>
      <w:pPr>
        <w:ind w:left="2424" w:hanging="720"/>
      </w:pPr>
      <w:rPr>
        <w:rFonts w:hint="default"/>
      </w:rPr>
    </w:lvl>
    <w:lvl w:ilvl="4">
      <w:start w:val="1"/>
      <w:numFmt w:val="decimal"/>
      <w:lvlText w:val="%1.%2.%3.%4.%5"/>
      <w:lvlJc w:val="left"/>
      <w:pPr>
        <w:ind w:left="3352" w:hanging="1080"/>
      </w:pPr>
      <w:rPr>
        <w:rFonts w:hint="default"/>
      </w:rPr>
    </w:lvl>
    <w:lvl w:ilvl="5">
      <w:start w:val="1"/>
      <w:numFmt w:val="decimal"/>
      <w:lvlText w:val="%1.%2.%3.%4.%5.%6"/>
      <w:lvlJc w:val="left"/>
      <w:pPr>
        <w:ind w:left="3920" w:hanging="1080"/>
      </w:pPr>
      <w:rPr>
        <w:rFonts w:hint="default"/>
      </w:rPr>
    </w:lvl>
    <w:lvl w:ilvl="6">
      <w:start w:val="1"/>
      <w:numFmt w:val="decimal"/>
      <w:lvlText w:val="%1.%2.%3.%4.%5.%6.%7"/>
      <w:lvlJc w:val="left"/>
      <w:pPr>
        <w:ind w:left="4848" w:hanging="1440"/>
      </w:pPr>
      <w:rPr>
        <w:rFonts w:hint="default"/>
      </w:rPr>
    </w:lvl>
    <w:lvl w:ilvl="7">
      <w:start w:val="1"/>
      <w:numFmt w:val="decimal"/>
      <w:lvlText w:val="%1.%2.%3.%4.%5.%6.%7.%8"/>
      <w:lvlJc w:val="left"/>
      <w:pPr>
        <w:ind w:left="5416" w:hanging="1440"/>
      </w:pPr>
      <w:rPr>
        <w:rFonts w:hint="default"/>
      </w:rPr>
    </w:lvl>
    <w:lvl w:ilvl="8">
      <w:start w:val="1"/>
      <w:numFmt w:val="decimal"/>
      <w:lvlText w:val="%1.%2.%3.%4.%5.%6.%7.%8.%9"/>
      <w:lvlJc w:val="left"/>
      <w:pPr>
        <w:ind w:left="6344" w:hanging="1800"/>
      </w:pPr>
      <w:rPr>
        <w:rFonts w:hint="default"/>
      </w:rPr>
    </w:lvl>
  </w:abstractNum>
  <w:abstractNum w:abstractNumId="634" w15:restartNumberingAfterBreak="0">
    <w:nsid w:val="7CAA63F3"/>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35" w15:restartNumberingAfterBreak="0">
    <w:nsid w:val="7CAC1E4C"/>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36" w15:restartNumberingAfterBreak="0">
    <w:nsid w:val="7CC56E2E"/>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37" w15:restartNumberingAfterBreak="0">
    <w:nsid w:val="7D0A3496"/>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38" w15:restartNumberingAfterBreak="0">
    <w:nsid w:val="7D6142F3"/>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39" w15:restartNumberingAfterBreak="0">
    <w:nsid w:val="7D8F3510"/>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40" w15:restartNumberingAfterBreak="0">
    <w:nsid w:val="7DA32804"/>
    <w:multiLevelType w:val="hybridMultilevel"/>
    <w:tmpl w:val="D7AED23E"/>
    <w:lvl w:ilvl="0" w:tplc="BF0EF9FC">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41" w15:restartNumberingAfterBreak="0">
    <w:nsid w:val="7DAF0700"/>
    <w:multiLevelType w:val="hybridMultilevel"/>
    <w:tmpl w:val="651C3C24"/>
    <w:lvl w:ilvl="0" w:tplc="FDB0E572">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42" w15:restartNumberingAfterBreak="0">
    <w:nsid w:val="7E0E2B88"/>
    <w:multiLevelType w:val="hybridMultilevel"/>
    <w:tmpl w:val="80EAFA3C"/>
    <w:lvl w:ilvl="0" w:tplc="8F484854">
      <w:start w:val="1"/>
      <w:numFmt w:val="lowerLetter"/>
      <w:lvlText w:val="%1."/>
      <w:lvlJc w:val="left"/>
      <w:pPr>
        <w:ind w:left="720" w:hanging="360"/>
      </w:pPr>
      <w:rPr>
        <w:rFonts w:hint="default"/>
        <w:b w:val="0"/>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43" w15:restartNumberingAfterBreak="0">
    <w:nsid w:val="7E473C54"/>
    <w:multiLevelType w:val="hybridMultilevel"/>
    <w:tmpl w:val="2DF46746"/>
    <w:lvl w:ilvl="0" w:tplc="04090019">
      <w:start w:val="1"/>
      <w:numFmt w:val="lowerLetter"/>
      <w:lvlText w:val="%1."/>
      <w:lvlJc w:val="left"/>
      <w:pPr>
        <w:ind w:left="1440" w:hanging="360"/>
      </w:pPr>
    </w:lvl>
    <w:lvl w:ilvl="1" w:tplc="140A0019" w:tentative="1">
      <w:start w:val="1"/>
      <w:numFmt w:val="lowerLetter"/>
      <w:lvlText w:val="%2."/>
      <w:lvlJc w:val="left"/>
      <w:pPr>
        <w:ind w:left="2160" w:hanging="360"/>
      </w:pPr>
    </w:lvl>
    <w:lvl w:ilvl="2" w:tplc="140A001B" w:tentative="1">
      <w:start w:val="1"/>
      <w:numFmt w:val="lowerRoman"/>
      <w:lvlText w:val="%3."/>
      <w:lvlJc w:val="right"/>
      <w:pPr>
        <w:ind w:left="2880" w:hanging="180"/>
      </w:pPr>
    </w:lvl>
    <w:lvl w:ilvl="3" w:tplc="140A000F" w:tentative="1">
      <w:start w:val="1"/>
      <w:numFmt w:val="decimal"/>
      <w:lvlText w:val="%4."/>
      <w:lvlJc w:val="left"/>
      <w:pPr>
        <w:ind w:left="3600" w:hanging="360"/>
      </w:pPr>
    </w:lvl>
    <w:lvl w:ilvl="4" w:tplc="140A0019" w:tentative="1">
      <w:start w:val="1"/>
      <w:numFmt w:val="lowerLetter"/>
      <w:lvlText w:val="%5."/>
      <w:lvlJc w:val="left"/>
      <w:pPr>
        <w:ind w:left="4320" w:hanging="360"/>
      </w:pPr>
    </w:lvl>
    <w:lvl w:ilvl="5" w:tplc="140A001B" w:tentative="1">
      <w:start w:val="1"/>
      <w:numFmt w:val="lowerRoman"/>
      <w:lvlText w:val="%6."/>
      <w:lvlJc w:val="right"/>
      <w:pPr>
        <w:ind w:left="5040" w:hanging="180"/>
      </w:pPr>
    </w:lvl>
    <w:lvl w:ilvl="6" w:tplc="140A000F" w:tentative="1">
      <w:start w:val="1"/>
      <w:numFmt w:val="decimal"/>
      <w:lvlText w:val="%7."/>
      <w:lvlJc w:val="left"/>
      <w:pPr>
        <w:ind w:left="5760" w:hanging="360"/>
      </w:pPr>
    </w:lvl>
    <w:lvl w:ilvl="7" w:tplc="140A0019" w:tentative="1">
      <w:start w:val="1"/>
      <w:numFmt w:val="lowerLetter"/>
      <w:lvlText w:val="%8."/>
      <w:lvlJc w:val="left"/>
      <w:pPr>
        <w:ind w:left="6480" w:hanging="360"/>
      </w:pPr>
    </w:lvl>
    <w:lvl w:ilvl="8" w:tplc="140A001B" w:tentative="1">
      <w:start w:val="1"/>
      <w:numFmt w:val="lowerRoman"/>
      <w:lvlText w:val="%9."/>
      <w:lvlJc w:val="right"/>
      <w:pPr>
        <w:ind w:left="7200" w:hanging="180"/>
      </w:pPr>
    </w:lvl>
  </w:abstractNum>
  <w:abstractNum w:abstractNumId="644" w15:restartNumberingAfterBreak="0">
    <w:nsid w:val="7E5E3920"/>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45" w15:restartNumberingAfterBreak="0">
    <w:nsid w:val="7F024EA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46" w15:restartNumberingAfterBreak="0">
    <w:nsid w:val="7F547B00"/>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47" w15:restartNumberingAfterBreak="0">
    <w:nsid w:val="7F5A720E"/>
    <w:multiLevelType w:val="hybridMultilevel"/>
    <w:tmpl w:val="A126C2F8"/>
    <w:lvl w:ilvl="0" w:tplc="84261DBC">
      <w:start w:val="1"/>
      <w:numFmt w:val="lowerLetter"/>
      <w:lvlText w:val="%1."/>
      <w:lvlJc w:val="left"/>
      <w:pPr>
        <w:ind w:left="144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48" w15:restartNumberingAfterBreak="0">
    <w:nsid w:val="7F6E651B"/>
    <w:multiLevelType w:val="hybridMultilevel"/>
    <w:tmpl w:val="A5FAD854"/>
    <w:lvl w:ilvl="0" w:tplc="04090019">
      <w:start w:val="1"/>
      <w:numFmt w:val="lowerLetter"/>
      <w:lvlText w:val="%1."/>
      <w:lvlJc w:val="left"/>
      <w:pPr>
        <w:ind w:left="777" w:hanging="360"/>
      </w:pPr>
    </w:lvl>
    <w:lvl w:ilvl="1" w:tplc="04090019" w:tentative="1">
      <w:start w:val="1"/>
      <w:numFmt w:val="lowerLetter"/>
      <w:lvlText w:val="%2."/>
      <w:lvlJc w:val="left"/>
      <w:pPr>
        <w:ind w:left="1497" w:hanging="360"/>
      </w:pPr>
    </w:lvl>
    <w:lvl w:ilvl="2" w:tplc="0409001B" w:tentative="1">
      <w:start w:val="1"/>
      <w:numFmt w:val="lowerRoman"/>
      <w:lvlText w:val="%3."/>
      <w:lvlJc w:val="right"/>
      <w:pPr>
        <w:ind w:left="2217" w:hanging="180"/>
      </w:pPr>
    </w:lvl>
    <w:lvl w:ilvl="3" w:tplc="0409000F" w:tentative="1">
      <w:start w:val="1"/>
      <w:numFmt w:val="decimal"/>
      <w:lvlText w:val="%4."/>
      <w:lvlJc w:val="left"/>
      <w:pPr>
        <w:ind w:left="2937" w:hanging="360"/>
      </w:pPr>
    </w:lvl>
    <w:lvl w:ilvl="4" w:tplc="04090019" w:tentative="1">
      <w:start w:val="1"/>
      <w:numFmt w:val="lowerLetter"/>
      <w:lvlText w:val="%5."/>
      <w:lvlJc w:val="left"/>
      <w:pPr>
        <w:ind w:left="3657" w:hanging="360"/>
      </w:pPr>
    </w:lvl>
    <w:lvl w:ilvl="5" w:tplc="0409001B" w:tentative="1">
      <w:start w:val="1"/>
      <w:numFmt w:val="lowerRoman"/>
      <w:lvlText w:val="%6."/>
      <w:lvlJc w:val="right"/>
      <w:pPr>
        <w:ind w:left="4377" w:hanging="180"/>
      </w:pPr>
    </w:lvl>
    <w:lvl w:ilvl="6" w:tplc="0409000F" w:tentative="1">
      <w:start w:val="1"/>
      <w:numFmt w:val="decimal"/>
      <w:lvlText w:val="%7."/>
      <w:lvlJc w:val="left"/>
      <w:pPr>
        <w:ind w:left="5097" w:hanging="360"/>
      </w:pPr>
    </w:lvl>
    <w:lvl w:ilvl="7" w:tplc="04090019" w:tentative="1">
      <w:start w:val="1"/>
      <w:numFmt w:val="lowerLetter"/>
      <w:lvlText w:val="%8."/>
      <w:lvlJc w:val="left"/>
      <w:pPr>
        <w:ind w:left="5817" w:hanging="360"/>
      </w:pPr>
    </w:lvl>
    <w:lvl w:ilvl="8" w:tplc="0409001B" w:tentative="1">
      <w:start w:val="1"/>
      <w:numFmt w:val="lowerRoman"/>
      <w:lvlText w:val="%9."/>
      <w:lvlJc w:val="right"/>
      <w:pPr>
        <w:ind w:left="6537" w:hanging="180"/>
      </w:pPr>
    </w:lvl>
  </w:abstractNum>
  <w:abstractNum w:abstractNumId="649" w15:restartNumberingAfterBreak="0">
    <w:nsid w:val="7F790E92"/>
    <w:multiLevelType w:val="hybridMultilevel"/>
    <w:tmpl w:val="D506EFA8"/>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50" w15:restartNumberingAfterBreak="0">
    <w:nsid w:val="7F860D44"/>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51" w15:restartNumberingAfterBreak="0">
    <w:nsid w:val="7FCF7707"/>
    <w:multiLevelType w:val="hybridMultilevel"/>
    <w:tmpl w:val="137E13F8"/>
    <w:lvl w:ilvl="0" w:tplc="6494FC18">
      <w:start w:val="1"/>
      <w:numFmt w:val="lowerLetter"/>
      <w:lvlText w:val="%1."/>
      <w:lvlJc w:val="left"/>
      <w:pPr>
        <w:ind w:left="720" w:hanging="360"/>
      </w:pPr>
      <w:rPr>
        <w:rFonts w:hint="default"/>
        <w:color w:val="auto"/>
        <w:sz w:val="16"/>
        <w:szCs w:val="16"/>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num w:numId="1" w16cid:durableId="175001812">
    <w:abstractNumId w:val="27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1024094110">
    <w:abstractNumId w:val="495"/>
  </w:num>
  <w:num w:numId="3" w16cid:durableId="1768308382">
    <w:abstractNumId w:val="436"/>
    <w:lvlOverride w:ilvl="0">
      <w:startOverride w:val="1"/>
    </w:lvlOverride>
  </w:num>
  <w:num w:numId="4" w16cid:durableId="1626043112">
    <w:abstractNumId w:val="369"/>
  </w:num>
  <w:num w:numId="5" w16cid:durableId="379860081">
    <w:abstractNumId w:val="593"/>
  </w:num>
  <w:num w:numId="6" w16cid:durableId="491338022">
    <w:abstractNumId w:val="592"/>
  </w:num>
  <w:num w:numId="7" w16cid:durableId="1593316463">
    <w:abstractNumId w:val="340"/>
  </w:num>
  <w:num w:numId="8" w16cid:durableId="917518479">
    <w:abstractNumId w:val="347"/>
  </w:num>
  <w:num w:numId="9" w16cid:durableId="590239536">
    <w:abstractNumId w:val="495"/>
  </w:num>
  <w:num w:numId="10" w16cid:durableId="1575168256">
    <w:abstractNumId w:val="500"/>
  </w:num>
  <w:num w:numId="11" w16cid:durableId="1235776899">
    <w:abstractNumId w:val="240"/>
  </w:num>
  <w:num w:numId="12" w16cid:durableId="435946303">
    <w:abstractNumId w:val="142"/>
  </w:num>
  <w:num w:numId="13" w16cid:durableId="490029340">
    <w:abstractNumId w:val="5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784348354">
    <w:abstractNumId w:val="604"/>
  </w:num>
  <w:num w:numId="15" w16cid:durableId="181213957">
    <w:abstractNumId w:val="127"/>
  </w:num>
  <w:num w:numId="16" w16cid:durableId="1925142615">
    <w:abstractNumId w:val="248"/>
  </w:num>
  <w:num w:numId="17" w16cid:durableId="162017356">
    <w:abstractNumId w:val="532"/>
  </w:num>
  <w:num w:numId="18" w16cid:durableId="1172644263">
    <w:abstractNumId w:val="426"/>
  </w:num>
  <w:num w:numId="19" w16cid:durableId="1711150962">
    <w:abstractNumId w:val="8"/>
  </w:num>
  <w:num w:numId="20" w16cid:durableId="568462078">
    <w:abstractNumId w:val="371"/>
  </w:num>
  <w:num w:numId="21" w16cid:durableId="1123117286">
    <w:abstractNumId w:val="24"/>
  </w:num>
  <w:num w:numId="22" w16cid:durableId="2040079985">
    <w:abstractNumId w:val="85"/>
  </w:num>
  <w:num w:numId="23" w16cid:durableId="417867729">
    <w:abstractNumId w:val="410"/>
  </w:num>
  <w:num w:numId="24" w16cid:durableId="1537309222">
    <w:abstractNumId w:val="151"/>
  </w:num>
  <w:num w:numId="25" w16cid:durableId="452019590">
    <w:abstractNumId w:val="181"/>
  </w:num>
  <w:num w:numId="26" w16cid:durableId="1217401463">
    <w:abstractNumId w:val="295"/>
  </w:num>
  <w:num w:numId="27" w16cid:durableId="1390348545">
    <w:abstractNumId w:val="115"/>
  </w:num>
  <w:num w:numId="28" w16cid:durableId="361169974">
    <w:abstractNumId w:val="473"/>
  </w:num>
  <w:num w:numId="29" w16cid:durableId="330375518">
    <w:abstractNumId w:val="146"/>
  </w:num>
  <w:num w:numId="30" w16cid:durableId="254018412">
    <w:abstractNumId w:val="598"/>
  </w:num>
  <w:num w:numId="31" w16cid:durableId="778336377">
    <w:abstractNumId w:val="550"/>
  </w:num>
  <w:num w:numId="32" w16cid:durableId="1987078346">
    <w:abstractNumId w:val="648"/>
  </w:num>
  <w:num w:numId="33" w16cid:durableId="239142647">
    <w:abstractNumId w:val="409"/>
  </w:num>
  <w:num w:numId="34" w16cid:durableId="2065986502">
    <w:abstractNumId w:val="117"/>
  </w:num>
  <w:num w:numId="35" w16cid:durableId="1679313341">
    <w:abstractNumId w:val="588"/>
  </w:num>
  <w:num w:numId="36" w16cid:durableId="1215895935">
    <w:abstractNumId w:val="418"/>
  </w:num>
  <w:num w:numId="37" w16cid:durableId="1784881987">
    <w:abstractNumId w:val="196"/>
  </w:num>
  <w:num w:numId="38" w16cid:durableId="1137915727">
    <w:abstractNumId w:val="292"/>
  </w:num>
  <w:num w:numId="39" w16cid:durableId="246887893">
    <w:abstractNumId w:val="32"/>
  </w:num>
  <w:num w:numId="40" w16cid:durableId="1057629544">
    <w:abstractNumId w:val="254"/>
  </w:num>
  <w:num w:numId="41" w16cid:durableId="1294674776">
    <w:abstractNumId w:val="98"/>
  </w:num>
  <w:num w:numId="42" w16cid:durableId="776750456">
    <w:abstractNumId w:val="430"/>
  </w:num>
  <w:num w:numId="43" w16cid:durableId="1446537576">
    <w:abstractNumId w:val="270"/>
  </w:num>
  <w:num w:numId="44" w16cid:durableId="233392064">
    <w:abstractNumId w:val="610"/>
  </w:num>
  <w:num w:numId="45" w16cid:durableId="179659203">
    <w:abstractNumId w:val="49"/>
  </w:num>
  <w:num w:numId="46" w16cid:durableId="258368994">
    <w:abstractNumId w:val="549"/>
  </w:num>
  <w:num w:numId="47" w16cid:durableId="1966816068">
    <w:abstractNumId w:val="207"/>
  </w:num>
  <w:num w:numId="48" w16cid:durableId="556742863">
    <w:abstractNumId w:val="543"/>
  </w:num>
  <w:num w:numId="49" w16cid:durableId="1058013323">
    <w:abstractNumId w:val="192"/>
  </w:num>
  <w:num w:numId="50" w16cid:durableId="1601178008">
    <w:abstractNumId w:val="219"/>
  </w:num>
  <w:num w:numId="51" w16cid:durableId="770786476">
    <w:abstractNumId w:val="438"/>
  </w:num>
  <w:num w:numId="52" w16cid:durableId="782307830">
    <w:abstractNumId w:val="159"/>
  </w:num>
  <w:num w:numId="53" w16cid:durableId="1963609285">
    <w:abstractNumId w:val="46"/>
  </w:num>
  <w:num w:numId="54" w16cid:durableId="864901207">
    <w:abstractNumId w:val="355"/>
  </w:num>
  <w:num w:numId="55" w16cid:durableId="1416829187">
    <w:abstractNumId w:val="479"/>
  </w:num>
  <w:num w:numId="56" w16cid:durableId="909385441">
    <w:abstractNumId w:val="141"/>
  </w:num>
  <w:num w:numId="57" w16cid:durableId="15616104">
    <w:abstractNumId w:val="328"/>
  </w:num>
  <w:num w:numId="58" w16cid:durableId="504324064">
    <w:abstractNumId w:val="536"/>
  </w:num>
  <w:num w:numId="59" w16cid:durableId="1523283400">
    <w:abstractNumId w:val="279"/>
  </w:num>
  <w:num w:numId="60" w16cid:durableId="1537619465">
    <w:abstractNumId w:val="144"/>
  </w:num>
  <w:num w:numId="61" w16cid:durableId="386532249">
    <w:abstractNumId w:val="223"/>
  </w:num>
  <w:num w:numId="62" w16cid:durableId="320084059">
    <w:abstractNumId w:val="285"/>
  </w:num>
  <w:num w:numId="63" w16cid:durableId="508061137">
    <w:abstractNumId w:val="126"/>
  </w:num>
  <w:num w:numId="64" w16cid:durableId="1130395619">
    <w:abstractNumId w:val="150"/>
  </w:num>
  <w:num w:numId="65" w16cid:durableId="236018396">
    <w:abstractNumId w:val="1"/>
  </w:num>
  <w:num w:numId="66" w16cid:durableId="914127031">
    <w:abstractNumId w:val="575"/>
  </w:num>
  <w:num w:numId="67" w16cid:durableId="424962240">
    <w:abstractNumId w:val="123"/>
  </w:num>
  <w:num w:numId="68" w16cid:durableId="1092311128">
    <w:abstractNumId w:val="104"/>
  </w:num>
  <w:num w:numId="69" w16cid:durableId="930700222">
    <w:abstractNumId w:val="3"/>
  </w:num>
  <w:num w:numId="70" w16cid:durableId="823278259">
    <w:abstractNumId w:val="170"/>
  </w:num>
  <w:num w:numId="71" w16cid:durableId="1710447338">
    <w:abstractNumId w:val="109"/>
  </w:num>
  <w:num w:numId="72" w16cid:durableId="318577174">
    <w:abstractNumId w:val="120"/>
  </w:num>
  <w:num w:numId="73" w16cid:durableId="1445885882">
    <w:abstractNumId w:val="107"/>
  </w:num>
  <w:num w:numId="74" w16cid:durableId="1356541467">
    <w:abstractNumId w:val="183"/>
  </w:num>
  <w:num w:numId="75" w16cid:durableId="1775518712">
    <w:abstractNumId w:val="349"/>
  </w:num>
  <w:num w:numId="76" w16cid:durableId="1399477358">
    <w:abstractNumId w:val="307"/>
  </w:num>
  <w:num w:numId="77" w16cid:durableId="394353132">
    <w:abstractNumId w:val="319"/>
  </w:num>
  <w:num w:numId="78" w16cid:durableId="1827553607">
    <w:abstractNumId w:val="440"/>
  </w:num>
  <w:num w:numId="79" w16cid:durableId="437214687">
    <w:abstractNumId w:val="508"/>
  </w:num>
  <w:num w:numId="80" w16cid:durableId="1835755221">
    <w:abstractNumId w:val="185"/>
  </w:num>
  <w:num w:numId="81" w16cid:durableId="1862669743">
    <w:abstractNumId w:val="329"/>
  </w:num>
  <w:num w:numId="82" w16cid:durableId="988241581">
    <w:abstractNumId w:val="499"/>
  </w:num>
  <w:num w:numId="83" w16cid:durableId="284237550">
    <w:abstractNumId w:val="50"/>
  </w:num>
  <w:num w:numId="84" w16cid:durableId="456264312">
    <w:abstractNumId w:val="316"/>
  </w:num>
  <w:num w:numId="85" w16cid:durableId="1037970578">
    <w:abstractNumId w:val="284"/>
  </w:num>
  <w:num w:numId="86" w16cid:durableId="2108455880">
    <w:abstractNumId w:val="510"/>
  </w:num>
  <w:num w:numId="87" w16cid:durableId="337394659">
    <w:abstractNumId w:val="198"/>
  </w:num>
  <w:num w:numId="88" w16cid:durableId="1389304049">
    <w:abstractNumId w:val="521"/>
  </w:num>
  <w:num w:numId="89" w16cid:durableId="781920780">
    <w:abstractNumId w:val="60"/>
  </w:num>
  <w:num w:numId="90" w16cid:durableId="1587613270">
    <w:abstractNumId w:val="17"/>
  </w:num>
  <w:num w:numId="91" w16cid:durableId="2038193531">
    <w:abstractNumId w:val="208"/>
  </w:num>
  <w:num w:numId="92" w16cid:durableId="689065652">
    <w:abstractNumId w:val="332"/>
  </w:num>
  <w:num w:numId="93" w16cid:durableId="1531533079">
    <w:abstractNumId w:val="77"/>
  </w:num>
  <w:num w:numId="94" w16cid:durableId="81071343">
    <w:abstractNumId w:val="454"/>
  </w:num>
  <w:num w:numId="95" w16cid:durableId="284241584">
    <w:abstractNumId w:val="69"/>
  </w:num>
  <w:num w:numId="96" w16cid:durableId="2082940492">
    <w:abstractNumId w:val="442"/>
  </w:num>
  <w:num w:numId="97" w16cid:durableId="408693448">
    <w:abstractNumId w:val="297"/>
  </w:num>
  <w:num w:numId="98" w16cid:durableId="1250655321">
    <w:abstractNumId w:val="81"/>
  </w:num>
  <w:num w:numId="99" w16cid:durableId="1073351711">
    <w:abstractNumId w:val="570"/>
  </w:num>
  <w:num w:numId="100" w16cid:durableId="1166821182">
    <w:abstractNumId w:val="504"/>
  </w:num>
  <w:num w:numId="101" w16cid:durableId="15008187">
    <w:abstractNumId w:val="578"/>
  </w:num>
  <w:num w:numId="102" w16cid:durableId="1732314224">
    <w:abstractNumId w:val="167"/>
  </w:num>
  <w:num w:numId="103" w16cid:durableId="1246914182">
    <w:abstractNumId w:val="162"/>
  </w:num>
  <w:num w:numId="104" w16cid:durableId="35856133">
    <w:abstractNumId w:val="466"/>
  </w:num>
  <w:num w:numId="105" w16cid:durableId="1143622662">
    <w:abstractNumId w:val="245"/>
  </w:num>
  <w:num w:numId="106" w16cid:durableId="1891727139">
    <w:abstractNumId w:val="458"/>
  </w:num>
  <w:num w:numId="107" w16cid:durableId="2102144408">
    <w:abstractNumId w:val="124"/>
  </w:num>
  <w:num w:numId="108" w16cid:durableId="165634339">
    <w:abstractNumId w:val="642"/>
  </w:num>
  <w:num w:numId="109" w16cid:durableId="2073194361">
    <w:abstractNumId w:val="57"/>
  </w:num>
  <w:num w:numId="110" w16cid:durableId="1771313781">
    <w:abstractNumId w:val="649"/>
  </w:num>
  <w:num w:numId="111" w16cid:durableId="1520386519">
    <w:abstractNumId w:val="22"/>
  </w:num>
  <w:num w:numId="112" w16cid:durableId="1383821061">
    <w:abstractNumId w:val="310"/>
  </w:num>
  <w:num w:numId="113" w16cid:durableId="1432631242">
    <w:abstractNumId w:val="327"/>
  </w:num>
  <w:num w:numId="114" w16cid:durableId="283462352">
    <w:abstractNumId w:val="374"/>
  </w:num>
  <w:num w:numId="115" w16cid:durableId="2116900613">
    <w:abstractNumId w:val="37"/>
  </w:num>
  <w:num w:numId="116" w16cid:durableId="1730424181">
    <w:abstractNumId w:val="444"/>
  </w:num>
  <w:num w:numId="117" w16cid:durableId="1902018492">
    <w:abstractNumId w:val="420"/>
  </w:num>
  <w:num w:numId="118" w16cid:durableId="782112646">
    <w:abstractNumId w:val="261"/>
  </w:num>
  <w:num w:numId="119" w16cid:durableId="1357855272">
    <w:abstractNumId w:val="234"/>
  </w:num>
  <w:num w:numId="120" w16cid:durableId="544561620">
    <w:abstractNumId w:val="502"/>
  </w:num>
  <w:num w:numId="121" w16cid:durableId="173037709">
    <w:abstractNumId w:val="428"/>
  </w:num>
  <w:num w:numId="122" w16cid:durableId="2016414056">
    <w:abstractNumId w:val="563"/>
  </w:num>
  <w:num w:numId="123" w16cid:durableId="761415130">
    <w:abstractNumId w:val="611"/>
  </w:num>
  <w:num w:numId="124" w16cid:durableId="2111117274">
    <w:abstractNumId w:val="564"/>
  </w:num>
  <w:num w:numId="125" w16cid:durableId="1422751575">
    <w:abstractNumId w:val="345"/>
  </w:num>
  <w:num w:numId="126" w16cid:durableId="127020460">
    <w:abstractNumId w:val="415"/>
  </w:num>
  <w:num w:numId="127" w16cid:durableId="231937292">
    <w:abstractNumId w:val="138"/>
  </w:num>
  <w:num w:numId="128" w16cid:durableId="752704306">
    <w:abstractNumId w:val="617"/>
  </w:num>
  <w:num w:numId="129" w16cid:durableId="946084002">
    <w:abstractNumId w:val="364"/>
  </w:num>
  <w:num w:numId="130" w16cid:durableId="709259974">
    <w:abstractNumId w:val="566"/>
  </w:num>
  <w:num w:numId="131" w16cid:durableId="1832985057">
    <w:abstractNumId w:val="305"/>
  </w:num>
  <w:num w:numId="132" w16cid:durableId="1102188755">
    <w:abstractNumId w:val="375"/>
  </w:num>
  <w:num w:numId="133" w16cid:durableId="1366523240">
    <w:abstractNumId w:val="251"/>
  </w:num>
  <w:num w:numId="134" w16cid:durableId="424497401">
    <w:abstractNumId w:val="603"/>
  </w:num>
  <w:num w:numId="135" w16cid:durableId="388194546">
    <w:abstractNumId w:val="322"/>
  </w:num>
  <w:num w:numId="136" w16cid:durableId="1961566700">
    <w:abstractNumId w:val="484"/>
  </w:num>
  <w:num w:numId="137" w16cid:durableId="1982153789">
    <w:abstractNumId w:val="41"/>
  </w:num>
  <w:num w:numId="138" w16cid:durableId="18899684">
    <w:abstractNumId w:val="378"/>
  </w:num>
  <w:num w:numId="139" w16cid:durableId="1007974509">
    <w:abstractNumId w:val="224"/>
  </w:num>
  <w:num w:numId="140" w16cid:durableId="256132540">
    <w:abstractNumId w:val="44"/>
  </w:num>
  <w:num w:numId="141" w16cid:durableId="1841457319">
    <w:abstractNumId w:val="546"/>
  </w:num>
  <w:num w:numId="142" w16cid:durableId="1554730388">
    <w:abstractNumId w:val="477"/>
  </w:num>
  <w:num w:numId="143" w16cid:durableId="1738743961">
    <w:abstractNumId w:val="296"/>
  </w:num>
  <w:num w:numId="144" w16cid:durableId="430316325">
    <w:abstractNumId w:val="179"/>
  </w:num>
  <w:num w:numId="145" w16cid:durableId="471601670">
    <w:abstractNumId w:val="352"/>
  </w:num>
  <w:num w:numId="146" w16cid:durableId="2048794579">
    <w:abstractNumId w:val="110"/>
  </w:num>
  <w:num w:numId="147" w16cid:durableId="2116291622">
    <w:abstractNumId w:val="182"/>
  </w:num>
  <w:num w:numId="148" w16cid:durableId="1257862860">
    <w:abstractNumId w:val="357"/>
  </w:num>
  <w:num w:numId="149" w16cid:durableId="834151415">
    <w:abstractNumId w:val="201"/>
  </w:num>
  <w:num w:numId="150" w16cid:durableId="1869634744">
    <w:abstractNumId w:val="505"/>
  </w:num>
  <w:num w:numId="151" w16cid:durableId="294413338">
    <w:abstractNumId w:val="433"/>
  </w:num>
  <w:num w:numId="152" w16cid:durableId="1724057766">
    <w:abstractNumId w:val="59"/>
  </w:num>
  <w:num w:numId="153" w16cid:durableId="623775141">
    <w:abstractNumId w:val="204"/>
  </w:num>
  <w:num w:numId="154" w16cid:durableId="1836527479">
    <w:abstractNumId w:val="334"/>
  </w:num>
  <w:num w:numId="155" w16cid:durableId="1625769831">
    <w:abstractNumId w:val="407"/>
  </w:num>
  <w:num w:numId="156" w16cid:durableId="652686172">
    <w:abstractNumId w:val="156"/>
  </w:num>
  <w:num w:numId="157" w16cid:durableId="1564564280">
    <w:abstractNumId w:val="609"/>
  </w:num>
  <w:num w:numId="158" w16cid:durableId="737749128">
    <w:abstractNumId w:val="425"/>
  </w:num>
  <w:num w:numId="159" w16cid:durableId="860554148">
    <w:abstractNumId w:val="379"/>
  </w:num>
  <w:num w:numId="160" w16cid:durableId="1271667063">
    <w:abstractNumId w:val="360"/>
  </w:num>
  <w:num w:numId="161" w16cid:durableId="399986251">
    <w:abstractNumId w:val="106"/>
  </w:num>
  <w:num w:numId="162" w16cid:durableId="1558978909">
    <w:abstractNumId w:val="64"/>
  </w:num>
  <w:num w:numId="163" w16cid:durableId="139004874">
    <w:abstractNumId w:val="165"/>
  </w:num>
  <w:num w:numId="164" w16cid:durableId="47579248">
    <w:abstractNumId w:val="158"/>
  </w:num>
  <w:num w:numId="165" w16cid:durableId="1850411613">
    <w:abstractNumId w:val="75"/>
  </w:num>
  <w:num w:numId="166" w16cid:durableId="586811430">
    <w:abstractNumId w:val="573"/>
  </w:num>
  <w:num w:numId="167" w16cid:durableId="287203978">
    <w:abstractNumId w:val="12"/>
  </w:num>
  <w:num w:numId="168" w16cid:durableId="120999272">
    <w:abstractNumId w:val="47"/>
  </w:num>
  <w:num w:numId="169" w16cid:durableId="949750092">
    <w:abstractNumId w:val="243"/>
  </w:num>
  <w:num w:numId="170" w16cid:durableId="750584808">
    <w:abstractNumId w:val="423"/>
  </w:num>
  <w:num w:numId="171" w16cid:durableId="1272971953">
    <w:abstractNumId w:val="503"/>
  </w:num>
  <w:num w:numId="172" w16cid:durableId="602110870">
    <w:abstractNumId w:val="512"/>
  </w:num>
  <w:num w:numId="173" w16cid:durableId="278030332">
    <w:abstractNumId w:val="121"/>
  </w:num>
  <w:num w:numId="174" w16cid:durableId="2109424790">
    <w:abstractNumId w:val="455"/>
  </w:num>
  <w:num w:numId="175" w16cid:durableId="71007436">
    <w:abstractNumId w:val="217"/>
  </w:num>
  <w:num w:numId="176" w16cid:durableId="735054282">
    <w:abstractNumId w:val="382"/>
  </w:num>
  <w:num w:numId="177" w16cid:durableId="1242133963">
    <w:abstractNumId w:val="233"/>
  </w:num>
  <w:num w:numId="178" w16cid:durableId="275409231">
    <w:abstractNumId w:val="567"/>
  </w:num>
  <w:num w:numId="179" w16cid:durableId="1740519617">
    <w:abstractNumId w:val="71"/>
  </w:num>
  <w:num w:numId="180" w16cid:durableId="452944507">
    <w:abstractNumId w:val="427"/>
  </w:num>
  <w:num w:numId="181" w16cid:durableId="2105495317">
    <w:abstractNumId w:val="606"/>
  </w:num>
  <w:num w:numId="182" w16cid:durableId="485391421">
    <w:abstractNumId w:val="351"/>
  </w:num>
  <w:num w:numId="183" w16cid:durableId="612908643">
    <w:abstractNumId w:val="4"/>
  </w:num>
  <w:num w:numId="184" w16cid:durableId="1988166856">
    <w:abstractNumId w:val="474"/>
  </w:num>
  <w:num w:numId="185" w16cid:durableId="1226448519">
    <w:abstractNumId w:val="68"/>
  </w:num>
  <w:num w:numId="186" w16cid:durableId="1484661279">
    <w:abstractNumId w:val="161"/>
  </w:num>
  <w:num w:numId="187" w16cid:durableId="2053916323">
    <w:abstractNumId w:val="72"/>
  </w:num>
  <w:num w:numId="188" w16cid:durableId="1177694973">
    <w:abstractNumId w:val="636"/>
  </w:num>
  <w:num w:numId="189" w16cid:durableId="2126804285">
    <w:abstractNumId w:val="193"/>
  </w:num>
  <w:num w:numId="190" w16cid:durableId="1367758294">
    <w:abstractNumId w:val="86"/>
  </w:num>
  <w:num w:numId="191" w16cid:durableId="962274397">
    <w:abstractNumId w:val="431"/>
  </w:num>
  <w:num w:numId="192" w16cid:durableId="2022777886">
    <w:abstractNumId w:val="646"/>
  </w:num>
  <w:num w:numId="193" w16cid:durableId="2105957323">
    <w:abstractNumId w:val="168"/>
  </w:num>
  <w:num w:numId="194" w16cid:durableId="892958615">
    <w:abstractNumId w:val="206"/>
  </w:num>
  <w:num w:numId="195" w16cid:durableId="1930038999">
    <w:abstractNumId w:val="253"/>
  </w:num>
  <w:num w:numId="196" w16cid:durableId="1546023197">
    <w:abstractNumId w:val="306"/>
  </w:num>
  <w:num w:numId="197" w16cid:durableId="1715421813">
    <w:abstractNumId w:val="389"/>
  </w:num>
  <w:num w:numId="198" w16cid:durableId="687024700">
    <w:abstractNumId w:val="137"/>
  </w:num>
  <w:num w:numId="199" w16cid:durableId="505445142">
    <w:abstractNumId w:val="133"/>
  </w:num>
  <w:num w:numId="200" w16cid:durableId="143204392">
    <w:abstractNumId w:val="530"/>
  </w:num>
  <w:num w:numId="201" w16cid:durableId="1033044787">
    <w:abstractNumId w:val="613"/>
  </w:num>
  <w:num w:numId="202" w16cid:durableId="288321522">
    <w:abstractNumId w:val="385"/>
  </w:num>
  <w:num w:numId="203" w16cid:durableId="289482067">
    <w:abstractNumId w:val="399"/>
  </w:num>
  <w:num w:numId="204" w16cid:durableId="2090537127">
    <w:abstractNumId w:val="252"/>
  </w:num>
  <w:num w:numId="205" w16cid:durableId="64300066">
    <w:abstractNumId w:val="298"/>
  </w:num>
  <w:num w:numId="206" w16cid:durableId="293298276">
    <w:abstractNumId w:val="195"/>
  </w:num>
  <w:num w:numId="207" w16cid:durableId="1300187084">
    <w:abstractNumId w:val="21"/>
  </w:num>
  <w:num w:numId="208" w16cid:durableId="465977469">
    <w:abstractNumId w:val="244"/>
  </w:num>
  <w:num w:numId="209" w16cid:durableId="1452356898">
    <w:abstractNumId w:val="432"/>
  </w:num>
  <w:num w:numId="210" w16cid:durableId="315383668">
    <w:abstractNumId w:val="626"/>
  </w:num>
  <w:num w:numId="211" w16cid:durableId="441536451">
    <w:abstractNumId w:val="174"/>
  </w:num>
  <w:num w:numId="212" w16cid:durableId="202406726">
    <w:abstractNumId w:val="258"/>
  </w:num>
  <w:num w:numId="213" w16cid:durableId="646781522">
    <w:abstractNumId w:val="585"/>
  </w:num>
  <w:num w:numId="214" w16cid:durableId="1289510257">
    <w:abstractNumId w:val="191"/>
  </w:num>
  <w:num w:numId="215" w16cid:durableId="1638417589">
    <w:abstractNumId w:val="602"/>
  </w:num>
  <w:num w:numId="216" w16cid:durableId="744962320">
    <w:abstractNumId w:val="461"/>
  </w:num>
  <w:num w:numId="217" w16cid:durableId="47849950">
    <w:abstractNumId w:val="492"/>
  </w:num>
  <w:num w:numId="218" w16cid:durableId="139469958">
    <w:abstractNumId w:val="372"/>
  </w:num>
  <w:num w:numId="219" w16cid:durableId="1444416981">
    <w:abstractNumId w:val="177"/>
  </w:num>
  <w:num w:numId="220" w16cid:durableId="948203936">
    <w:abstractNumId w:val="574"/>
  </w:num>
  <w:num w:numId="221" w16cid:durableId="1127046153">
    <w:abstractNumId w:val="445"/>
  </w:num>
  <w:num w:numId="222" w16cid:durableId="1324626249">
    <w:abstractNumId w:val="147"/>
  </w:num>
  <w:num w:numId="223" w16cid:durableId="428428999">
    <w:abstractNumId w:val="531"/>
  </w:num>
  <w:num w:numId="224" w16cid:durableId="668337895">
    <w:abstractNumId w:val="622"/>
  </w:num>
  <w:num w:numId="225" w16cid:durableId="1030185792">
    <w:abstractNumId w:val="615"/>
  </w:num>
  <w:num w:numId="226" w16cid:durableId="1439760858">
    <w:abstractNumId w:val="525"/>
  </w:num>
  <w:num w:numId="227" w16cid:durableId="1499224846">
    <w:abstractNumId w:val="522"/>
  </w:num>
  <w:num w:numId="228" w16cid:durableId="1412045349">
    <w:abstractNumId w:val="469"/>
  </w:num>
  <w:num w:numId="229" w16cid:durableId="1026443740">
    <w:abstractNumId w:val="92"/>
  </w:num>
  <w:num w:numId="230" w16cid:durableId="1754207285">
    <w:abstractNumId w:val="619"/>
  </w:num>
  <w:num w:numId="231" w16cid:durableId="1801531370">
    <w:abstractNumId w:val="100"/>
  </w:num>
  <w:num w:numId="232" w16cid:durableId="56439982">
    <w:abstractNumId w:val="108"/>
  </w:num>
  <w:num w:numId="233" w16cid:durableId="982782435">
    <w:abstractNumId w:val="250"/>
  </w:num>
  <w:num w:numId="234" w16cid:durableId="1505821691">
    <w:abstractNumId w:val="229"/>
  </w:num>
  <w:num w:numId="235" w16cid:durableId="613485143">
    <w:abstractNumId w:val="190"/>
  </w:num>
  <w:num w:numId="236" w16cid:durableId="1885680686">
    <w:abstractNumId w:val="344"/>
  </w:num>
  <w:num w:numId="237" w16cid:durableId="686369542">
    <w:abstractNumId w:val="152"/>
  </w:num>
  <w:num w:numId="238" w16cid:durableId="134108032">
    <w:abstractNumId w:val="494"/>
  </w:num>
  <w:num w:numId="239" w16cid:durableId="82990858">
    <w:abstractNumId w:val="275"/>
  </w:num>
  <w:num w:numId="240" w16cid:durableId="1239749669">
    <w:abstractNumId w:val="301"/>
  </w:num>
  <w:num w:numId="241" w16cid:durableId="806555712">
    <w:abstractNumId w:val="417"/>
  </w:num>
  <w:num w:numId="242" w16cid:durableId="845244477">
    <w:abstractNumId w:val="188"/>
  </w:num>
  <w:num w:numId="243" w16cid:durableId="1508982299">
    <w:abstractNumId w:val="155"/>
  </w:num>
  <w:num w:numId="244" w16cid:durableId="965160231">
    <w:abstractNumId w:val="341"/>
  </w:num>
  <w:num w:numId="245" w16cid:durableId="915823550">
    <w:abstractNumId w:val="78"/>
  </w:num>
  <w:num w:numId="246" w16cid:durableId="588857663">
    <w:abstractNumId w:val="414"/>
  </w:num>
  <w:num w:numId="247" w16cid:durableId="692996197">
    <w:abstractNumId w:val="114"/>
  </w:num>
  <w:num w:numId="248" w16cid:durableId="1654798847">
    <w:abstractNumId w:val="66"/>
  </w:num>
  <w:num w:numId="249" w16cid:durableId="1162310004">
    <w:abstractNumId w:val="13"/>
  </w:num>
  <w:num w:numId="250" w16cid:durableId="2145342090">
    <w:abstractNumId w:val="315"/>
  </w:num>
  <w:num w:numId="251" w16cid:durableId="933830045">
    <w:abstractNumId w:val="627"/>
  </w:num>
  <w:num w:numId="252" w16cid:durableId="122427912">
    <w:abstractNumId w:val="497"/>
  </w:num>
  <w:num w:numId="253" w16cid:durableId="1083069160">
    <w:abstractNumId w:val="230"/>
  </w:num>
  <w:num w:numId="254" w16cid:durableId="2082754555">
    <w:abstractNumId w:val="524"/>
  </w:num>
  <w:num w:numId="255" w16cid:durableId="546376317">
    <w:abstractNumId w:val="581"/>
  </w:num>
  <w:num w:numId="256" w16cid:durableId="887568741">
    <w:abstractNumId w:val="74"/>
  </w:num>
  <w:num w:numId="257" w16cid:durableId="1840847251">
    <w:abstractNumId w:val="422"/>
  </w:num>
  <w:num w:numId="258" w16cid:durableId="737172172">
    <w:abstractNumId w:val="576"/>
  </w:num>
  <w:num w:numId="259" w16cid:durableId="1197306341">
    <w:abstractNumId w:val="28"/>
  </w:num>
  <w:num w:numId="260" w16cid:durableId="1377463010">
    <w:abstractNumId w:val="472"/>
  </w:num>
  <w:num w:numId="261" w16cid:durableId="1432512569">
    <w:abstractNumId w:val="238"/>
  </w:num>
  <w:num w:numId="262" w16cid:durableId="1066875194">
    <w:abstractNumId w:val="453"/>
  </w:num>
  <w:num w:numId="263" w16cid:durableId="173420583">
    <w:abstractNumId w:val="515"/>
  </w:num>
  <w:num w:numId="264" w16cid:durableId="748574600">
    <w:abstractNumId w:val="61"/>
  </w:num>
  <w:num w:numId="265" w16cid:durableId="1186137247">
    <w:abstractNumId w:val="539"/>
  </w:num>
  <w:num w:numId="266" w16cid:durableId="562327722">
    <w:abstractNumId w:val="228"/>
  </w:num>
  <w:num w:numId="267" w16cid:durableId="1258254189">
    <w:abstractNumId w:val="283"/>
  </w:num>
  <w:num w:numId="268" w16cid:durableId="838084985">
    <w:abstractNumId w:val="490"/>
  </w:num>
  <w:num w:numId="269" w16cid:durableId="998385613">
    <w:abstractNumId w:val="629"/>
  </w:num>
  <w:num w:numId="270" w16cid:durableId="681392859">
    <w:abstractNumId w:val="579"/>
  </w:num>
  <w:num w:numId="271" w16cid:durableId="722607201">
    <w:abstractNumId w:val="651"/>
  </w:num>
  <w:num w:numId="272" w16cid:durableId="1369720424">
    <w:abstractNumId w:val="333"/>
  </w:num>
  <w:num w:numId="273" w16cid:durableId="819924350">
    <w:abstractNumId w:val="370"/>
  </w:num>
  <w:num w:numId="274" w16cid:durableId="933169663">
    <w:abstractNumId w:val="25"/>
  </w:num>
  <w:num w:numId="275" w16cid:durableId="557791203">
    <w:abstractNumId w:val="187"/>
  </w:num>
  <w:num w:numId="276" w16cid:durableId="1377703840">
    <w:abstractNumId w:val="176"/>
  </w:num>
  <w:num w:numId="277" w16cid:durableId="797144547">
    <w:abstractNumId w:val="421"/>
  </w:num>
  <w:num w:numId="278" w16cid:durableId="1083793191">
    <w:abstractNumId w:val="488"/>
  </w:num>
  <w:num w:numId="279" w16cid:durableId="1322543492">
    <w:abstractNumId w:val="362"/>
  </w:num>
  <w:num w:numId="280" w16cid:durableId="2122260133">
    <w:abstractNumId w:val="506"/>
  </w:num>
  <w:num w:numId="281" w16cid:durableId="2007633768">
    <w:abstractNumId w:val="486"/>
  </w:num>
  <w:num w:numId="282" w16cid:durableId="540556644">
    <w:abstractNumId w:val="361"/>
  </w:num>
  <w:num w:numId="283" w16cid:durableId="1283463164">
    <w:abstractNumId w:val="462"/>
  </w:num>
  <w:num w:numId="284" w16cid:durableId="1372419191">
    <w:abstractNumId w:val="180"/>
  </w:num>
  <w:num w:numId="285" w16cid:durableId="63795738">
    <w:abstractNumId w:val="560"/>
  </w:num>
  <w:num w:numId="286" w16cid:durableId="852843691">
    <w:abstractNumId w:val="483"/>
  </w:num>
  <w:num w:numId="287" w16cid:durableId="612250845">
    <w:abstractNumId w:val="260"/>
  </w:num>
  <w:num w:numId="288" w16cid:durableId="789974965">
    <w:abstractNumId w:val="556"/>
  </w:num>
  <w:num w:numId="289" w16cid:durableId="517045317">
    <w:abstractNumId w:val="140"/>
  </w:num>
  <w:num w:numId="290" w16cid:durableId="1130049759">
    <w:abstractNumId w:val="628"/>
  </w:num>
  <w:num w:numId="291" w16cid:durableId="1978299182">
    <w:abstractNumId w:val="45"/>
  </w:num>
  <w:num w:numId="292" w16cid:durableId="846021201">
    <w:abstractNumId w:val="608"/>
  </w:num>
  <w:num w:numId="293" w16cid:durableId="1082096085">
    <w:abstractNumId w:val="589"/>
  </w:num>
  <w:num w:numId="294" w16cid:durableId="1799764948">
    <w:abstractNumId w:val="565"/>
  </w:num>
  <w:num w:numId="295" w16cid:durableId="568610058">
    <w:abstractNumId w:val="65"/>
  </w:num>
  <w:num w:numId="296" w16cid:durableId="328024784">
    <w:abstractNumId w:val="311"/>
  </w:num>
  <w:num w:numId="297" w16cid:durableId="1095663450">
    <w:abstractNumId w:val="583"/>
  </w:num>
  <w:num w:numId="298" w16cid:durableId="1722944272">
    <w:abstractNumId w:val="241"/>
  </w:num>
  <w:num w:numId="299" w16cid:durableId="1434597092">
    <w:abstractNumId w:val="18"/>
  </w:num>
  <w:num w:numId="300" w16cid:durableId="718015889">
    <w:abstractNumId w:val="507"/>
  </w:num>
  <w:num w:numId="301" w16cid:durableId="318578838">
    <w:abstractNumId w:val="20"/>
  </w:num>
  <w:num w:numId="302" w16cid:durableId="1351294009">
    <w:abstractNumId w:val="317"/>
  </w:num>
  <w:num w:numId="303" w16cid:durableId="182331451">
    <w:abstractNumId w:val="216"/>
  </w:num>
  <w:num w:numId="304" w16cid:durableId="2085518893">
    <w:abstractNumId w:val="365"/>
  </w:num>
  <w:num w:numId="305" w16cid:durableId="763454009">
    <w:abstractNumId w:val="178"/>
  </w:num>
  <w:num w:numId="306" w16cid:durableId="817454469">
    <w:abstractNumId w:val="398"/>
  </w:num>
  <w:num w:numId="307" w16cid:durableId="1966042664">
    <w:abstractNumId w:val="452"/>
  </w:num>
  <w:num w:numId="308" w16cid:durableId="34359155">
    <w:abstractNumId w:val="113"/>
  </w:num>
  <w:num w:numId="309" w16cid:durableId="1517768499">
    <w:abstractNumId w:val="471"/>
  </w:num>
  <w:num w:numId="310" w16cid:durableId="1633364095">
    <w:abstractNumId w:val="470"/>
  </w:num>
  <w:num w:numId="311" w16cid:durableId="1545174659">
    <w:abstractNumId w:val="542"/>
  </w:num>
  <w:num w:numId="312" w16cid:durableId="1210414032">
    <w:abstractNumId w:val="645"/>
  </w:num>
  <w:num w:numId="313" w16cid:durableId="898976594">
    <w:abstractNumId w:val="265"/>
  </w:num>
  <w:num w:numId="314" w16cid:durableId="1333992501">
    <w:abstractNumId w:val="184"/>
  </w:num>
  <w:num w:numId="315" w16cid:durableId="1491557907">
    <w:abstractNumId w:val="448"/>
  </w:num>
  <w:num w:numId="316" w16cid:durableId="1930768524">
    <w:abstractNumId w:val="84"/>
  </w:num>
  <w:num w:numId="317" w16cid:durableId="1474757412">
    <w:abstractNumId w:val="591"/>
  </w:num>
  <w:num w:numId="318" w16cid:durableId="1720201999">
    <w:abstractNumId w:val="413"/>
  </w:num>
  <w:num w:numId="319" w16cid:durableId="1424182134">
    <w:abstractNumId w:val="194"/>
  </w:num>
  <w:num w:numId="320" w16cid:durableId="1572229954">
    <w:abstractNumId w:val="130"/>
  </w:num>
  <w:num w:numId="321" w16cid:durableId="1748455103">
    <w:abstractNumId w:val="366"/>
  </w:num>
  <w:num w:numId="322" w16cid:durableId="1479883841">
    <w:abstractNumId w:val="416"/>
  </w:num>
  <w:num w:numId="323" w16cid:durableId="129132767">
    <w:abstractNumId w:val="384"/>
  </w:num>
  <w:num w:numId="324" w16cid:durableId="1832871113">
    <w:abstractNumId w:val="451"/>
  </w:num>
  <w:num w:numId="325" w16cid:durableId="1965766022">
    <w:abstractNumId w:val="538"/>
  </w:num>
  <w:num w:numId="326" w16cid:durableId="1716924276">
    <w:abstractNumId w:val="9"/>
  </w:num>
  <w:num w:numId="327" w16cid:durableId="100489532">
    <w:abstractNumId w:val="112"/>
  </w:num>
  <w:num w:numId="328" w16cid:durableId="2126657336">
    <w:abstractNumId w:val="213"/>
  </w:num>
  <w:num w:numId="329" w16cid:durableId="1948463229">
    <w:abstractNumId w:val="281"/>
  </w:num>
  <w:num w:numId="330" w16cid:durableId="1841308951">
    <w:abstractNumId w:val="569"/>
  </w:num>
  <w:num w:numId="331" w16cid:durableId="1639804177">
    <w:abstractNumId w:val="644"/>
  </w:num>
  <w:num w:numId="332" w16cid:durableId="185753807">
    <w:abstractNumId w:val="239"/>
  </w:num>
  <w:num w:numId="333" w16cid:durableId="651175931">
    <w:abstractNumId w:val="373"/>
  </w:num>
  <w:num w:numId="334" w16cid:durableId="1381202281">
    <w:abstractNumId w:val="350"/>
  </w:num>
  <w:num w:numId="335" w16cid:durableId="367803202">
    <w:abstractNumId w:val="437"/>
  </w:num>
  <w:num w:numId="336" w16cid:durableId="1505899930">
    <w:abstractNumId w:val="406"/>
  </w:num>
  <w:num w:numId="337" w16cid:durableId="939220596">
    <w:abstractNumId w:val="555"/>
  </w:num>
  <w:num w:numId="338" w16cid:durableId="1932423574">
    <w:abstractNumId w:val="308"/>
  </w:num>
  <w:num w:numId="339" w16cid:durableId="720592658">
    <w:abstractNumId w:val="163"/>
  </w:num>
  <w:num w:numId="340" w16cid:durableId="1612515511">
    <w:abstractNumId w:val="605"/>
  </w:num>
  <w:num w:numId="341" w16cid:durableId="1269850443">
    <w:abstractNumId w:val="390"/>
  </w:num>
  <w:num w:numId="342" w16cid:durableId="884757166">
    <w:abstractNumId w:val="343"/>
  </w:num>
  <w:num w:numId="343" w16cid:durableId="785537229">
    <w:abstractNumId w:val="314"/>
  </w:num>
  <w:num w:numId="344" w16cid:durableId="1600530743">
    <w:abstractNumId w:val="446"/>
  </w:num>
  <w:num w:numId="345" w16cid:durableId="912349266">
    <w:abstractNumId w:val="625"/>
  </w:num>
  <w:num w:numId="346" w16cid:durableId="990138752">
    <w:abstractNumId w:val="257"/>
  </w:num>
  <w:num w:numId="347" w16cid:durableId="799879015">
    <w:abstractNumId w:val="215"/>
  </w:num>
  <w:num w:numId="348" w16cid:durableId="1679312832">
    <w:abstractNumId w:val="544"/>
  </w:num>
  <w:num w:numId="349" w16cid:durableId="864170784">
    <w:abstractNumId w:val="48"/>
  </w:num>
  <w:num w:numId="350" w16cid:durableId="899513787">
    <w:abstractNumId w:val="348"/>
  </w:num>
  <w:num w:numId="351" w16cid:durableId="229968441">
    <w:abstractNumId w:val="639"/>
  </w:num>
  <w:num w:numId="352" w16cid:durableId="1100250390">
    <w:abstractNumId w:val="456"/>
  </w:num>
  <w:num w:numId="353" w16cid:durableId="901448674">
    <w:abstractNumId w:val="468"/>
  </w:num>
  <w:num w:numId="354" w16cid:durableId="1885405709">
    <w:abstractNumId w:val="101"/>
  </w:num>
  <w:num w:numId="355" w16cid:durableId="452330135">
    <w:abstractNumId w:val="582"/>
  </w:num>
  <w:num w:numId="356" w16cid:durableId="1671710367">
    <w:abstractNumId w:val="424"/>
  </w:num>
  <w:num w:numId="357" w16cid:durableId="870531671">
    <w:abstractNumId w:val="623"/>
  </w:num>
  <w:num w:numId="358" w16cid:durableId="800151344">
    <w:abstractNumId w:val="321"/>
  </w:num>
  <w:num w:numId="359" w16cid:durableId="1575579708">
    <w:abstractNumId w:val="10"/>
  </w:num>
  <w:num w:numId="360" w16cid:durableId="992485867">
    <w:abstractNumId w:val="493"/>
  </w:num>
  <w:num w:numId="361" w16cid:durableId="579943849">
    <w:abstractNumId w:val="122"/>
  </w:num>
  <w:num w:numId="362" w16cid:durableId="177542443">
    <w:abstractNumId w:val="39"/>
  </w:num>
  <w:num w:numId="363" w16cid:durableId="1561867557">
    <w:abstractNumId w:val="475"/>
  </w:num>
  <w:num w:numId="364" w16cid:durableId="2101021037">
    <w:abstractNumId w:val="303"/>
  </w:num>
  <w:num w:numId="365" w16cid:durableId="119348304">
    <w:abstractNumId w:val="154"/>
  </w:num>
  <w:num w:numId="366" w16cid:durableId="2134786726">
    <w:abstractNumId w:val="38"/>
  </w:num>
  <w:num w:numId="367" w16cid:durableId="1543325430">
    <w:abstractNumId w:val="405"/>
  </w:num>
  <w:num w:numId="368" w16cid:durableId="1974560440">
    <w:abstractNumId w:val="552"/>
  </w:num>
  <w:num w:numId="369" w16cid:durableId="6641078">
    <w:abstractNumId w:val="435"/>
  </w:num>
  <w:num w:numId="370" w16cid:durableId="2045206508">
    <w:abstractNumId w:val="554"/>
  </w:num>
  <w:num w:numId="371" w16cid:durableId="922763527">
    <w:abstractNumId w:val="0"/>
  </w:num>
  <w:num w:numId="372" w16cid:durableId="319624584">
    <w:abstractNumId w:val="189"/>
  </w:num>
  <w:num w:numId="373" w16cid:durableId="1319725549">
    <w:abstractNumId w:val="381"/>
  </w:num>
  <w:num w:numId="374" w16cid:durableId="218128235">
    <w:abstractNumId w:val="635"/>
  </w:num>
  <w:num w:numId="375" w16cid:durableId="339621716">
    <w:abstractNumId w:val="278"/>
  </w:num>
  <w:num w:numId="376" w16cid:durableId="1303122492">
    <w:abstractNumId w:val="553"/>
  </w:num>
  <w:num w:numId="377" w16cid:durableId="74015665">
    <w:abstractNumId w:val="271"/>
  </w:num>
  <w:num w:numId="378" w16cid:durableId="1091118679">
    <w:abstractNumId w:val="273"/>
  </w:num>
  <w:num w:numId="379" w16cid:durableId="1100416413">
    <w:abstractNumId w:val="599"/>
  </w:num>
  <w:num w:numId="380" w16cid:durableId="751316051">
    <w:abstractNumId w:val="408"/>
  </w:num>
  <w:num w:numId="381" w16cid:durableId="41834392">
    <w:abstractNumId w:val="2"/>
  </w:num>
  <w:num w:numId="382" w16cid:durableId="2052486799">
    <w:abstractNumId w:val="434"/>
  </w:num>
  <w:num w:numId="383" w16cid:durableId="995304448">
    <w:abstractNumId w:val="393"/>
  </w:num>
  <w:num w:numId="384" w16cid:durableId="338695915">
    <w:abstractNumId w:val="485"/>
  </w:num>
  <w:num w:numId="385" w16cid:durableId="426777809">
    <w:abstractNumId w:val="23"/>
  </w:num>
  <w:num w:numId="386" w16cid:durableId="1336955844">
    <w:abstractNumId w:val="87"/>
  </w:num>
  <w:num w:numId="387" w16cid:durableId="275066740">
    <w:abstractNumId w:val="76"/>
  </w:num>
  <w:num w:numId="388" w16cid:durableId="2126075238">
    <w:abstractNumId w:val="464"/>
  </w:num>
  <w:num w:numId="389" w16cid:durableId="1882134027">
    <w:abstractNumId w:val="148"/>
  </w:num>
  <w:num w:numId="390" w16cid:durableId="1532838838">
    <w:abstractNumId w:val="293"/>
  </w:num>
  <w:num w:numId="391" w16cid:durableId="954098861">
    <w:abstractNumId w:val="325"/>
  </w:num>
  <w:num w:numId="392" w16cid:durableId="2133741818">
    <w:abstractNumId w:val="246"/>
  </w:num>
  <w:num w:numId="393" w16cid:durableId="663094227">
    <w:abstractNumId w:val="129"/>
  </w:num>
  <w:num w:numId="394" w16cid:durableId="948047550">
    <w:abstractNumId w:val="73"/>
  </w:num>
  <w:num w:numId="395" w16cid:durableId="1187596943">
    <w:abstractNumId w:val="634"/>
  </w:num>
  <w:num w:numId="396" w16cid:durableId="903221484">
    <w:abstractNumId w:val="514"/>
  </w:num>
  <w:num w:numId="397" w16cid:durableId="1212421590">
    <w:abstractNumId w:val="517"/>
  </w:num>
  <w:num w:numId="398" w16cid:durableId="658731858">
    <w:abstractNumId w:val="313"/>
  </w:num>
  <w:num w:numId="399" w16cid:durableId="1171218911">
    <w:abstractNumId w:val="186"/>
  </w:num>
  <w:num w:numId="400" w16cid:durableId="922646358">
    <w:abstractNumId w:val="402"/>
  </w:num>
  <w:num w:numId="401" w16cid:durableId="635526848">
    <w:abstractNumId w:val="535"/>
  </w:num>
  <w:num w:numId="402" w16cid:durableId="666516540">
    <w:abstractNumId w:val="637"/>
  </w:num>
  <w:num w:numId="403" w16cid:durableId="974917453">
    <w:abstractNumId w:val="383"/>
  </w:num>
  <w:num w:numId="404" w16cid:durableId="375009975">
    <w:abstractNumId w:val="519"/>
  </w:num>
  <w:num w:numId="405" w16cid:durableId="1428648613">
    <w:abstractNumId w:val="27"/>
  </w:num>
  <w:num w:numId="406" w16cid:durableId="2050294874">
    <w:abstractNumId w:val="377"/>
  </w:num>
  <w:num w:numId="407" w16cid:durableId="1512793313">
    <w:abstractNumId w:val="387"/>
  </w:num>
  <w:num w:numId="408" w16cid:durableId="4791336">
    <w:abstractNumId w:val="386"/>
  </w:num>
  <w:num w:numId="409" w16cid:durableId="981271713">
    <w:abstractNumId w:val="15"/>
  </w:num>
  <w:num w:numId="410" w16cid:durableId="705180595">
    <w:abstractNumId w:val="247"/>
  </w:num>
  <w:num w:numId="411" w16cid:durableId="947156757">
    <w:abstractNumId w:val="111"/>
  </w:num>
  <w:num w:numId="412" w16cid:durableId="1194490456">
    <w:abstractNumId w:val="459"/>
  </w:num>
  <w:num w:numId="413" w16cid:durableId="41056911">
    <w:abstractNumId w:val="70"/>
  </w:num>
  <w:num w:numId="414" w16cid:durableId="1752002183">
    <w:abstractNumId w:val="650"/>
  </w:num>
  <w:num w:numId="415" w16cid:durableId="1526872117">
    <w:abstractNumId w:val="29"/>
  </w:num>
  <w:num w:numId="416" w16cid:durableId="1800948547">
    <w:abstractNumId w:val="558"/>
  </w:num>
  <w:num w:numId="417" w16cid:durableId="1669793074">
    <w:abstractNumId w:val="99"/>
  </w:num>
  <w:num w:numId="418" w16cid:durableId="97217472">
    <w:abstractNumId w:val="232"/>
  </w:num>
  <w:num w:numId="419" w16cid:durableId="193614253">
    <w:abstractNumId w:val="596"/>
  </w:num>
  <w:num w:numId="420" w16cid:durableId="1899899156">
    <w:abstractNumId w:val="268"/>
  </w:num>
  <w:num w:numId="421" w16cid:durableId="1362244092">
    <w:abstractNumId w:val="618"/>
  </w:num>
  <w:num w:numId="422" w16cid:durableId="1088581291">
    <w:abstractNumId w:val="561"/>
  </w:num>
  <w:num w:numId="423" w16cid:durableId="1105074885">
    <w:abstractNumId w:val="476"/>
  </w:num>
  <w:num w:numId="424" w16cid:durableId="410666368">
    <w:abstractNumId w:val="16"/>
  </w:num>
  <w:num w:numId="425" w16cid:durableId="117651890">
    <w:abstractNumId w:val="489"/>
  </w:num>
  <w:num w:numId="426" w16cid:durableId="113210659">
    <w:abstractNumId w:val="226"/>
  </w:num>
  <w:num w:numId="427" w16cid:durableId="1977029857">
    <w:abstractNumId w:val="139"/>
  </w:num>
  <w:num w:numId="428" w16cid:durableId="847401622">
    <w:abstractNumId w:val="511"/>
  </w:num>
  <w:num w:numId="429" w16cid:durableId="2118526284">
    <w:abstractNumId w:val="211"/>
  </w:num>
  <w:num w:numId="430" w16cid:durableId="1725131236">
    <w:abstractNumId w:val="90"/>
  </w:num>
  <w:num w:numId="431" w16cid:durableId="827868657">
    <w:abstractNumId w:val="547"/>
  </w:num>
  <w:num w:numId="432" w16cid:durableId="2082681113">
    <w:abstractNumId w:val="82"/>
  </w:num>
  <w:num w:numId="433" w16cid:durableId="478494439">
    <w:abstractNumId w:val="95"/>
  </w:num>
  <w:num w:numId="434" w16cid:durableId="5904991">
    <w:abstractNumId w:val="40"/>
  </w:num>
  <w:num w:numId="435" w16cid:durableId="1430659223">
    <w:abstractNumId w:val="200"/>
  </w:num>
  <w:num w:numId="436" w16cid:durableId="1525752095">
    <w:abstractNumId w:val="621"/>
  </w:num>
  <w:num w:numId="437" w16cid:durableId="94058258">
    <w:abstractNumId w:val="220"/>
  </w:num>
  <w:num w:numId="438" w16cid:durableId="648480449">
    <w:abstractNumId w:val="529"/>
  </w:num>
  <w:num w:numId="439" w16cid:durableId="827939872">
    <w:abstractNumId w:val="359"/>
  </w:num>
  <w:num w:numId="440" w16cid:durableId="470752889">
    <w:abstractNumId w:val="202"/>
  </w:num>
  <w:num w:numId="441" w16cid:durableId="49774084">
    <w:abstractNumId w:val="600"/>
  </w:num>
  <w:num w:numId="442" w16cid:durableId="546990918">
    <w:abstractNumId w:val="429"/>
  </w:num>
  <w:num w:numId="443" w16cid:durableId="276527363">
    <w:abstractNumId w:val="118"/>
  </w:num>
  <w:num w:numId="444" w16cid:durableId="105123226">
    <w:abstractNumId w:val="571"/>
  </w:num>
  <w:num w:numId="445" w16cid:durableId="1319849493">
    <w:abstractNumId w:val="616"/>
  </w:num>
  <w:num w:numId="446" w16cid:durableId="115372770">
    <w:abstractNumId w:val="460"/>
  </w:num>
  <w:num w:numId="447" w16cid:durableId="1360399896">
    <w:abstractNumId w:val="638"/>
  </w:num>
  <w:num w:numId="448" w16cid:durableId="248732218">
    <w:abstractNumId w:val="533"/>
  </w:num>
  <w:num w:numId="449" w16cid:durableId="792286958">
    <w:abstractNumId w:val="289"/>
  </w:num>
  <w:num w:numId="450" w16cid:durableId="1885603618">
    <w:abstractNumId w:val="214"/>
  </w:num>
  <w:num w:numId="451" w16cid:durableId="1218587346">
    <w:abstractNumId w:val="153"/>
  </w:num>
  <w:num w:numId="452" w16cid:durableId="1929774686">
    <w:abstractNumId w:val="197"/>
  </w:num>
  <w:num w:numId="453" w16cid:durableId="1890920486">
    <w:abstractNumId w:val="612"/>
  </w:num>
  <w:num w:numId="454" w16cid:durableId="1048993935">
    <w:abstractNumId w:val="267"/>
  </w:num>
  <w:num w:numId="455" w16cid:durableId="1099836825">
    <w:abstractNumId w:val="96"/>
  </w:num>
  <w:num w:numId="456" w16cid:durableId="216400873">
    <w:abstractNumId w:val="171"/>
  </w:num>
  <w:num w:numId="457" w16cid:durableId="1607499083">
    <w:abstractNumId w:val="43"/>
  </w:num>
  <w:num w:numId="458" w16cid:durableId="719481460">
    <w:abstractNumId w:val="312"/>
  </w:num>
  <w:num w:numId="459" w16cid:durableId="1273589241">
    <w:abstractNumId w:val="7"/>
  </w:num>
  <w:num w:numId="460" w16cid:durableId="96410413">
    <w:abstractNumId w:val="330"/>
  </w:num>
  <w:num w:numId="461" w16cid:durableId="422148127">
    <w:abstractNumId w:val="528"/>
  </w:num>
  <w:num w:numId="462" w16cid:durableId="1281376296">
    <w:abstractNumId w:val="501"/>
  </w:num>
  <w:num w:numId="463" w16cid:durableId="1891919891">
    <w:abstractNumId w:val="209"/>
  </w:num>
  <w:num w:numId="464" w16cid:durableId="53090728">
    <w:abstractNumId w:val="205"/>
  </w:num>
  <w:num w:numId="465" w16cid:durableId="1236167506">
    <w:abstractNumId w:val="222"/>
  </w:num>
  <w:num w:numId="466" w16cid:durableId="410464476">
    <w:abstractNumId w:val="439"/>
  </w:num>
  <w:num w:numId="467" w16cid:durableId="513225874">
    <w:abstractNumId w:val="19"/>
  </w:num>
  <w:num w:numId="468" w16cid:durableId="1985692952">
    <w:abstractNumId w:val="26"/>
  </w:num>
  <w:num w:numId="469" w16cid:durableId="909001410">
    <w:abstractNumId w:val="335"/>
  </w:num>
  <w:num w:numId="470" w16cid:durableId="1601454512">
    <w:abstractNumId w:val="304"/>
  </w:num>
  <w:num w:numId="471" w16cid:durableId="946080145">
    <w:abstractNumId w:val="80"/>
  </w:num>
  <w:num w:numId="472" w16cid:durableId="2082753542">
    <w:abstractNumId w:val="272"/>
  </w:num>
  <w:num w:numId="473" w16cid:durableId="746271060">
    <w:abstractNumId w:val="487"/>
  </w:num>
  <w:num w:numId="474" w16cid:durableId="343745900">
    <w:abstractNumId w:val="294"/>
  </w:num>
  <w:num w:numId="475" w16cid:durableId="1975020144">
    <w:abstractNumId w:val="299"/>
  </w:num>
  <w:num w:numId="476" w16cid:durableId="1734038519">
    <w:abstractNumId w:val="79"/>
  </w:num>
  <w:num w:numId="477" w16cid:durableId="798497807">
    <w:abstractNumId w:val="94"/>
  </w:num>
  <w:num w:numId="478" w16cid:durableId="1266306013">
    <w:abstractNumId w:val="51"/>
  </w:num>
  <w:num w:numId="479" w16cid:durableId="463697359">
    <w:abstractNumId w:val="551"/>
  </w:num>
  <w:num w:numId="480" w16cid:durableId="1611085156">
    <w:abstractNumId w:val="263"/>
  </w:num>
  <w:num w:numId="481" w16cid:durableId="586766936">
    <w:abstractNumId w:val="356"/>
  </w:num>
  <w:num w:numId="482" w16cid:durableId="1909488349">
    <w:abstractNumId w:val="136"/>
  </w:num>
  <w:num w:numId="483" w16cid:durableId="1932547491">
    <w:abstractNumId w:val="482"/>
  </w:num>
  <w:num w:numId="484" w16cid:durableId="1638952075">
    <w:abstractNumId w:val="266"/>
  </w:num>
  <w:num w:numId="485" w16cid:durableId="44178911">
    <w:abstractNumId w:val="509"/>
  </w:num>
  <w:num w:numId="486" w16cid:durableId="1783528703">
    <w:abstractNumId w:val="624"/>
  </w:num>
  <w:num w:numId="487" w16cid:durableId="740130671">
    <w:abstractNumId w:val="221"/>
  </w:num>
  <w:num w:numId="488" w16cid:durableId="785003759">
    <w:abstractNumId w:val="631"/>
  </w:num>
  <w:num w:numId="489" w16cid:durableId="619535780">
    <w:abstractNumId w:val="640"/>
  </w:num>
  <w:num w:numId="490" w16cid:durableId="429279933">
    <w:abstractNumId w:val="449"/>
  </w:num>
  <w:num w:numId="491" w16cid:durableId="1126697631">
    <w:abstractNumId w:val="302"/>
  </w:num>
  <w:num w:numId="492" w16cid:durableId="748507478">
    <w:abstractNumId w:val="2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3" w16cid:durableId="692654226">
    <w:abstractNumId w:val="5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4" w16cid:durableId="694381798">
    <w:abstractNumId w:val="353"/>
  </w:num>
  <w:num w:numId="495" w16cid:durableId="123084732">
    <w:abstractNumId w:val="337"/>
  </w:num>
  <w:num w:numId="496" w16cid:durableId="1441952831">
    <w:abstractNumId w:val="103"/>
  </w:num>
  <w:num w:numId="497" w16cid:durableId="647396125">
    <w:abstractNumId w:val="592"/>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8" w16cid:durableId="1951426946">
    <w:abstractNumId w:val="11"/>
  </w:num>
  <w:num w:numId="499" w16cid:durableId="911087373">
    <w:abstractNumId w:val="264"/>
  </w:num>
  <w:num w:numId="500" w16cid:durableId="1260793894">
    <w:abstractNumId w:val="235"/>
  </w:num>
  <w:num w:numId="501" w16cid:durableId="1885871417">
    <w:abstractNumId w:val="67"/>
  </w:num>
  <w:num w:numId="502" w16cid:durableId="1748919758">
    <w:abstractNumId w:val="242"/>
  </w:num>
  <w:num w:numId="503" w16cid:durableId="1883513154">
    <w:abstractNumId w:val="411"/>
  </w:num>
  <w:num w:numId="504" w16cid:durableId="801000626">
    <w:abstractNumId w:val="513"/>
  </w:num>
  <w:num w:numId="505" w16cid:durableId="1635795652">
    <w:abstractNumId w:val="134"/>
  </w:num>
  <w:num w:numId="506" w16cid:durableId="1991404810">
    <w:abstractNumId w:val="102"/>
  </w:num>
  <w:num w:numId="507" w16cid:durableId="1189677992">
    <w:abstractNumId w:val="643"/>
  </w:num>
  <w:num w:numId="508" w16cid:durableId="1351835238">
    <w:abstractNumId w:val="401"/>
  </w:num>
  <w:num w:numId="509" w16cid:durableId="998997186">
    <w:abstractNumId w:val="172"/>
  </w:num>
  <w:num w:numId="510" w16cid:durableId="737554596">
    <w:abstractNumId w:val="259"/>
  </w:num>
  <w:num w:numId="511" w16cid:durableId="891229400">
    <w:abstractNumId w:val="199"/>
  </w:num>
  <w:num w:numId="512" w16cid:durableId="1627544914">
    <w:abstractNumId w:val="404"/>
  </w:num>
  <w:num w:numId="513" w16cid:durableId="827209003">
    <w:abstractNumId w:val="157"/>
  </w:num>
  <w:num w:numId="514" w16cid:durableId="813061777">
    <w:abstractNumId w:val="523"/>
  </w:num>
  <w:num w:numId="515" w16cid:durableId="1263873448">
    <w:abstractNumId w:val="559"/>
  </w:num>
  <w:num w:numId="516" w16cid:durableId="708802177">
    <w:abstractNumId w:val="30"/>
  </w:num>
  <w:num w:numId="517" w16cid:durableId="987635312">
    <w:abstractNumId w:val="516"/>
  </w:num>
  <w:num w:numId="518" w16cid:durableId="353264009">
    <w:abstractNumId w:val="632"/>
  </w:num>
  <w:num w:numId="519" w16cid:durableId="1149860567">
    <w:abstractNumId w:val="557"/>
  </w:num>
  <w:num w:numId="520" w16cid:durableId="1571311573">
    <w:abstractNumId w:val="280"/>
  </w:num>
  <w:num w:numId="521" w16cid:durableId="1832788954">
    <w:abstractNumId w:val="231"/>
  </w:num>
  <w:num w:numId="522" w16cid:durableId="1900241442">
    <w:abstractNumId w:val="595"/>
  </w:num>
  <w:num w:numId="523" w16cid:durableId="1348488274">
    <w:abstractNumId w:val="128"/>
  </w:num>
  <w:num w:numId="524" w16cid:durableId="1304577330">
    <w:abstractNumId w:val="210"/>
  </w:num>
  <w:num w:numId="525" w16cid:durableId="1397364229">
    <w:abstractNumId w:val="607"/>
  </w:num>
  <w:num w:numId="526" w16cid:durableId="1640305046">
    <w:abstractNumId w:val="6"/>
  </w:num>
  <w:num w:numId="527" w16cid:durableId="867106880">
    <w:abstractNumId w:val="326"/>
  </w:num>
  <w:num w:numId="528" w16cid:durableId="1436513514">
    <w:abstractNumId w:val="392"/>
  </w:num>
  <w:num w:numId="529" w16cid:durableId="832641260">
    <w:abstractNumId w:val="282"/>
  </w:num>
  <w:num w:numId="530" w16cid:durableId="311755616">
    <w:abstractNumId w:val="169"/>
  </w:num>
  <w:num w:numId="531" w16cid:durableId="762527789">
    <w:abstractNumId w:val="590"/>
  </w:num>
  <w:num w:numId="532" w16cid:durableId="1437097072">
    <w:abstractNumId w:val="541"/>
  </w:num>
  <w:num w:numId="533" w16cid:durableId="874344054">
    <w:abstractNumId w:val="262"/>
  </w:num>
  <w:num w:numId="534" w16cid:durableId="67389873">
    <w:abstractNumId w:val="641"/>
  </w:num>
  <w:num w:numId="535" w16cid:durableId="576331001">
    <w:abstractNumId w:val="614"/>
  </w:num>
  <w:num w:numId="536" w16cid:durableId="549268823">
    <w:abstractNumId w:val="131"/>
  </w:num>
  <w:num w:numId="537" w16cid:durableId="63338723">
    <w:abstractNumId w:val="647"/>
  </w:num>
  <w:num w:numId="538" w16cid:durableId="1019551067">
    <w:abstractNumId w:val="288"/>
  </w:num>
  <w:num w:numId="539" w16cid:durableId="1612012894">
    <w:abstractNumId w:val="480"/>
  </w:num>
  <w:num w:numId="540" w16cid:durableId="819200684">
    <w:abstractNumId w:val="89"/>
  </w:num>
  <w:num w:numId="541" w16cid:durableId="470172099">
    <w:abstractNumId w:val="548"/>
  </w:num>
  <w:num w:numId="542" w16cid:durableId="1195772493">
    <w:abstractNumId w:val="225"/>
  </w:num>
  <w:num w:numId="543" w16cid:durableId="1343125380">
    <w:abstractNumId w:val="597"/>
  </w:num>
  <w:num w:numId="544" w16cid:durableId="1943956332">
    <w:abstractNumId w:val="620"/>
  </w:num>
  <w:num w:numId="545" w16cid:durableId="448790774">
    <w:abstractNumId w:val="93"/>
  </w:num>
  <w:num w:numId="546" w16cid:durableId="1831561796">
    <w:abstractNumId w:val="97"/>
  </w:num>
  <w:num w:numId="547" w16cid:durableId="280888252">
    <w:abstractNumId w:val="478"/>
  </w:num>
  <w:num w:numId="548" w16cid:durableId="490221848">
    <w:abstractNumId w:val="396"/>
  </w:num>
  <w:num w:numId="549" w16cid:durableId="508838673">
    <w:abstractNumId w:val="218"/>
  </w:num>
  <w:num w:numId="550" w16cid:durableId="1552230257">
    <w:abstractNumId w:val="395"/>
  </w:num>
  <w:num w:numId="551" w16cid:durableId="201672004">
    <w:abstractNumId w:val="300"/>
  </w:num>
  <w:num w:numId="552" w16cid:durableId="791634762">
    <w:abstractNumId w:val="55"/>
  </w:num>
  <w:num w:numId="553" w16cid:durableId="1596479217">
    <w:abstractNumId w:val="277"/>
  </w:num>
  <w:num w:numId="554" w16cid:durableId="1163349669">
    <w:abstractNumId w:val="62"/>
  </w:num>
  <w:num w:numId="555" w16cid:durableId="1883054879">
    <w:abstractNumId w:val="376"/>
  </w:num>
  <w:num w:numId="556" w16cid:durableId="285045331">
    <w:abstractNumId w:val="42"/>
  </w:num>
  <w:num w:numId="557" w16cid:durableId="1150295199">
    <w:abstractNumId w:val="339"/>
  </w:num>
  <w:num w:numId="558" w16cid:durableId="815604878">
    <w:abstractNumId w:val="166"/>
  </w:num>
  <w:num w:numId="559" w16cid:durableId="1327854026">
    <w:abstractNumId w:val="601"/>
  </w:num>
  <w:num w:numId="560" w16cid:durableId="1362826288">
    <w:abstractNumId w:val="594"/>
  </w:num>
  <w:num w:numId="561" w16cid:durableId="1845126495">
    <w:abstractNumId w:val="56"/>
  </w:num>
  <w:num w:numId="562" w16cid:durableId="994575810">
    <w:abstractNumId w:val="54"/>
  </w:num>
  <w:num w:numId="563" w16cid:durableId="1237932837">
    <w:abstractNumId w:val="309"/>
  </w:num>
  <w:num w:numId="564" w16cid:durableId="978001231">
    <w:abstractNumId w:val="58"/>
  </w:num>
  <w:num w:numId="565" w16cid:durableId="136454268">
    <w:abstractNumId w:val="53"/>
  </w:num>
  <w:num w:numId="566" w16cid:durableId="2090035011">
    <w:abstractNumId w:val="175"/>
  </w:num>
  <w:num w:numId="567" w16cid:durableId="1658530310">
    <w:abstractNumId w:val="498"/>
  </w:num>
  <w:num w:numId="568" w16cid:durableId="271014140">
    <w:abstractNumId w:val="324"/>
  </w:num>
  <w:num w:numId="569" w16cid:durableId="2078743539">
    <w:abstractNumId w:val="164"/>
  </w:num>
  <w:num w:numId="570" w16cid:durableId="1838765321">
    <w:abstractNumId w:val="568"/>
  </w:num>
  <w:num w:numId="571" w16cid:durableId="648483112">
    <w:abstractNumId w:val="400"/>
  </w:num>
  <w:num w:numId="572" w16cid:durableId="906647860">
    <w:abstractNumId w:val="358"/>
  </w:num>
  <w:num w:numId="573" w16cid:durableId="1540581494">
    <w:abstractNumId w:val="286"/>
  </w:num>
  <w:num w:numId="574" w16cid:durableId="1297293618">
    <w:abstractNumId w:val="33"/>
  </w:num>
  <w:num w:numId="575" w16cid:durableId="2070348049">
    <w:abstractNumId w:val="346"/>
  </w:num>
  <w:num w:numId="576" w16cid:durableId="1377966148">
    <w:abstractNumId w:val="447"/>
  </w:num>
  <w:num w:numId="577" w16cid:durableId="938757460">
    <w:abstractNumId w:val="412"/>
  </w:num>
  <w:num w:numId="578" w16cid:durableId="191305148">
    <w:abstractNumId w:val="58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9" w16cid:durableId="207225299">
    <w:abstractNumId w:val="342"/>
  </w:num>
  <w:num w:numId="580" w16cid:durableId="1616012218">
    <w:abstractNumId w:val="338"/>
  </w:num>
  <w:num w:numId="581" w16cid:durableId="524292971">
    <w:abstractNumId w:val="10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2" w16cid:durableId="1620183823">
    <w:abstractNumId w:val="25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3" w16cid:durableId="479466419">
    <w:abstractNumId w:val="36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4" w16cid:durableId="1270894565">
    <w:abstractNumId w:val="46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5" w16cid:durableId="1677461549">
    <w:abstractNumId w:val="20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6" w16cid:durableId="15348510">
    <w:abstractNumId w:val="1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7" w16cid:durableId="903443837">
    <w:abstractNumId w:val="465"/>
  </w:num>
  <w:num w:numId="588" w16cid:durableId="1373577475">
    <w:abstractNumId w:val="584"/>
  </w:num>
  <w:num w:numId="589" w16cid:durableId="1523938914">
    <w:abstractNumId w:val="419"/>
  </w:num>
  <w:num w:numId="590" w16cid:durableId="358240231">
    <w:abstractNumId w:val="63"/>
  </w:num>
  <w:num w:numId="591" w16cid:durableId="443812095">
    <w:abstractNumId w:val="540"/>
  </w:num>
  <w:num w:numId="592" w16cid:durableId="1606310158">
    <w:abstractNumId w:val="36"/>
  </w:num>
  <w:num w:numId="593" w16cid:durableId="520556589">
    <w:abstractNumId w:val="227"/>
  </w:num>
  <w:num w:numId="594" w16cid:durableId="1284847780">
    <w:abstractNumId w:val="291"/>
  </w:num>
  <w:num w:numId="595" w16cid:durableId="7147211">
    <w:abstractNumId w:val="85"/>
  </w:num>
  <w:num w:numId="596" w16cid:durableId="1436827082">
    <w:abstractNumId w:val="85"/>
  </w:num>
  <w:num w:numId="597" w16cid:durableId="1714839646">
    <w:abstractNumId w:val="85"/>
  </w:num>
  <w:num w:numId="598" w16cid:durableId="1956478714">
    <w:abstractNumId w:val="85"/>
  </w:num>
  <w:num w:numId="599" w16cid:durableId="1552034100">
    <w:abstractNumId w:val="85"/>
  </w:num>
  <w:num w:numId="600" w16cid:durableId="1126581539">
    <w:abstractNumId w:val="85"/>
  </w:num>
  <w:num w:numId="601" w16cid:durableId="48960117">
    <w:abstractNumId w:val="85"/>
  </w:num>
  <w:num w:numId="602" w16cid:durableId="405567687">
    <w:abstractNumId w:val="85"/>
  </w:num>
  <w:num w:numId="603" w16cid:durableId="1838228784">
    <w:abstractNumId w:val="85"/>
  </w:num>
  <w:num w:numId="604" w16cid:durableId="1147817526">
    <w:abstractNumId w:val="85"/>
  </w:num>
  <w:num w:numId="605" w16cid:durableId="1204828122">
    <w:abstractNumId w:val="85"/>
  </w:num>
  <w:num w:numId="606" w16cid:durableId="1936354057">
    <w:abstractNumId w:val="85"/>
  </w:num>
  <w:num w:numId="607" w16cid:durableId="1696997997">
    <w:abstractNumId w:val="85"/>
  </w:num>
  <w:num w:numId="608" w16cid:durableId="1193612162">
    <w:abstractNumId w:val="592"/>
    <w:lvlOverride w:ilvl="0">
      <w:startOverride w:val="1"/>
    </w:lvlOverride>
    <w:lvlOverride w:ilvl="1">
      <w:startOverride w:val="2"/>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9" w16cid:durableId="193732671">
    <w:abstractNumId w:val="450"/>
  </w:num>
  <w:num w:numId="610" w16cid:durableId="1149595508">
    <w:abstractNumId w:val="85"/>
  </w:num>
  <w:num w:numId="611" w16cid:durableId="1649699465">
    <w:abstractNumId w:val="85"/>
  </w:num>
  <w:num w:numId="612" w16cid:durableId="720790305">
    <w:abstractNumId w:val="397"/>
  </w:num>
  <w:num w:numId="613" w16cid:durableId="615259520">
    <w:abstractNumId w:val="83"/>
  </w:num>
  <w:num w:numId="614" w16cid:durableId="480192643">
    <w:abstractNumId w:val="135"/>
  </w:num>
  <w:num w:numId="615" w16cid:durableId="1997031977">
    <w:abstractNumId w:val="520"/>
  </w:num>
  <w:num w:numId="616" w16cid:durableId="1706176867">
    <w:abstractNumId w:val="149"/>
  </w:num>
  <w:num w:numId="617" w16cid:durableId="950673995">
    <w:abstractNumId w:val="212"/>
  </w:num>
  <w:num w:numId="618" w16cid:durableId="1233810111">
    <w:abstractNumId w:val="269"/>
  </w:num>
  <w:num w:numId="619" w16cid:durableId="813452870">
    <w:abstractNumId w:val="592"/>
  </w:num>
  <w:num w:numId="620" w16cid:durableId="284629358">
    <w:abstractNumId w:val="236"/>
  </w:num>
  <w:num w:numId="621" w16cid:durableId="1251087902">
    <w:abstractNumId w:val="367"/>
  </w:num>
  <w:num w:numId="622" w16cid:durableId="334571617">
    <w:abstractNumId w:val="255"/>
  </w:num>
  <w:num w:numId="623" w16cid:durableId="140923991">
    <w:abstractNumId w:val="592"/>
    <w:lvlOverride w:ilvl="0">
      <w:startOverride w:val="1"/>
    </w:lvlOverride>
    <w:lvlOverride w:ilvl="1">
      <w:startOverride w:val="2"/>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4" w16cid:durableId="1872381023">
    <w:abstractNumId w:val="85"/>
  </w:num>
  <w:num w:numId="625" w16cid:durableId="1970624456">
    <w:abstractNumId w:val="630"/>
  </w:num>
  <w:num w:numId="626" w16cid:durableId="1279068419">
    <w:abstractNumId w:val="592"/>
    <w:lvlOverride w:ilvl="0">
      <w:startOverride w:val="1"/>
    </w:lvlOverride>
    <w:lvlOverride w:ilvl="1">
      <w:startOverride w:val="2"/>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7" w16cid:durableId="1862428468">
    <w:abstractNumId w:val="85"/>
  </w:num>
  <w:num w:numId="628" w16cid:durableId="174462538">
    <w:abstractNumId w:val="388"/>
  </w:num>
  <w:num w:numId="629" w16cid:durableId="1691490223">
    <w:abstractNumId w:val="534"/>
  </w:num>
  <w:num w:numId="630" w16cid:durableId="205603331">
    <w:abstractNumId w:val="572"/>
  </w:num>
  <w:num w:numId="631" w16cid:durableId="35786399">
    <w:abstractNumId w:val="586"/>
  </w:num>
  <w:num w:numId="632" w16cid:durableId="2113549776">
    <w:abstractNumId w:val="237"/>
  </w:num>
  <w:num w:numId="633" w16cid:durableId="1332299848">
    <w:abstractNumId w:val="5"/>
  </w:num>
  <w:num w:numId="634" w16cid:durableId="2129857322">
    <w:abstractNumId w:val="481"/>
  </w:num>
  <w:num w:numId="635" w16cid:durableId="195970462">
    <w:abstractNumId w:val="320"/>
  </w:num>
  <w:num w:numId="636" w16cid:durableId="467556198">
    <w:abstractNumId w:val="457"/>
  </w:num>
  <w:num w:numId="637" w16cid:durableId="1629627438">
    <w:abstractNumId w:val="31"/>
  </w:num>
  <w:num w:numId="638" w16cid:durableId="2062287839">
    <w:abstractNumId w:val="467"/>
  </w:num>
  <w:num w:numId="639" w16cid:durableId="683750577">
    <w:abstractNumId w:val="491"/>
  </w:num>
  <w:num w:numId="640" w16cid:durableId="740062838">
    <w:abstractNumId w:val="14"/>
  </w:num>
  <w:num w:numId="641" w16cid:durableId="1180312144">
    <w:abstractNumId w:val="562"/>
  </w:num>
  <w:num w:numId="642" w16cid:durableId="393743698">
    <w:abstractNumId w:val="403"/>
  </w:num>
  <w:num w:numId="643" w16cid:durableId="1652559130">
    <w:abstractNumId w:val="52"/>
  </w:num>
  <w:num w:numId="644" w16cid:durableId="2011911352">
    <w:abstractNumId w:val="173"/>
  </w:num>
  <w:num w:numId="645" w16cid:durableId="2013802381">
    <w:abstractNumId w:val="91"/>
  </w:num>
  <w:num w:numId="646" w16cid:durableId="420493709">
    <w:abstractNumId w:val="394"/>
  </w:num>
  <w:num w:numId="647" w16cid:durableId="458107374">
    <w:abstractNumId w:val="368"/>
  </w:num>
  <w:num w:numId="648" w16cid:durableId="1817063654">
    <w:abstractNumId w:val="380"/>
  </w:num>
  <w:num w:numId="649" w16cid:durableId="1115245455">
    <w:abstractNumId w:val="518"/>
  </w:num>
  <w:num w:numId="650" w16cid:durableId="219677650">
    <w:abstractNumId w:val="443"/>
  </w:num>
  <w:num w:numId="651" w16cid:durableId="311837049">
    <w:abstractNumId w:val="391"/>
  </w:num>
  <w:num w:numId="652" w16cid:durableId="1781025141">
    <w:abstractNumId w:val="545"/>
  </w:num>
  <w:num w:numId="653" w16cid:durableId="145978592">
    <w:abstractNumId w:val="577"/>
  </w:num>
  <w:num w:numId="654" w16cid:durableId="1064183604">
    <w:abstractNumId w:val="119"/>
  </w:num>
  <w:num w:numId="655" w16cid:durableId="1206060868">
    <w:abstractNumId w:val="587"/>
  </w:num>
  <w:num w:numId="656" w16cid:durableId="158933426">
    <w:abstractNumId w:val="143"/>
  </w:num>
  <w:num w:numId="657" w16cid:durableId="1499880637">
    <w:abstractNumId w:val="354"/>
  </w:num>
  <w:num w:numId="658" w16cid:durableId="592052473">
    <w:abstractNumId w:val="496"/>
  </w:num>
  <w:num w:numId="659" w16cid:durableId="1580750725">
    <w:abstractNumId w:val="290"/>
  </w:num>
  <w:num w:numId="660" w16cid:durableId="672487034">
    <w:abstractNumId w:val="527"/>
  </w:num>
  <w:num w:numId="661" w16cid:durableId="1403259422">
    <w:abstractNumId w:val="318"/>
  </w:num>
  <w:num w:numId="662" w16cid:durableId="742528789">
    <w:abstractNumId w:val="331"/>
  </w:num>
  <w:num w:numId="663" w16cid:durableId="1714382421">
    <w:abstractNumId w:val="592"/>
  </w:num>
  <w:num w:numId="664" w16cid:durableId="1584218573">
    <w:abstractNumId w:val="592"/>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5" w16cid:durableId="82578112">
    <w:abstractNumId w:val="125"/>
  </w:num>
  <w:num w:numId="666" w16cid:durableId="1478954658">
    <w:abstractNumId w:val="35"/>
  </w:num>
  <w:num w:numId="667" w16cid:durableId="1574200081">
    <w:abstractNumId w:val="287"/>
  </w:num>
  <w:num w:numId="668" w16cid:durableId="1555435164">
    <w:abstractNumId w:val="592"/>
  </w:num>
  <w:num w:numId="669" w16cid:durableId="1122192904">
    <w:abstractNumId w:val="633"/>
  </w:num>
  <w:num w:numId="670" w16cid:durableId="728966144">
    <w:abstractNumId w:val="145"/>
  </w:num>
  <w:num w:numId="671" w16cid:durableId="959141165">
    <w:abstractNumId w:val="88"/>
  </w:num>
  <w:num w:numId="672" w16cid:durableId="1078862061">
    <w:abstractNumId w:val="323"/>
  </w:num>
  <w:num w:numId="673" w16cid:durableId="655644479">
    <w:abstractNumId w:val="160"/>
  </w:num>
  <w:num w:numId="674" w16cid:durableId="1936479814">
    <w:abstractNumId w:val="34"/>
  </w:num>
  <w:num w:numId="675" w16cid:durableId="1136678226">
    <w:abstractNumId w:val="116"/>
  </w:num>
  <w:num w:numId="676" w16cid:durableId="1898935932">
    <w:abstractNumId w:val="441"/>
  </w:num>
  <w:num w:numId="677" w16cid:durableId="619455955">
    <w:abstractNumId w:val="276"/>
  </w:num>
  <w:num w:numId="678" w16cid:durableId="1248689183">
    <w:abstractNumId w:val="336"/>
  </w:num>
  <w:num w:numId="679" w16cid:durableId="735402034">
    <w:abstractNumId w:val="85"/>
  </w:num>
  <w:num w:numId="680" w16cid:durableId="1480489059">
    <w:abstractNumId w:val="592"/>
  </w:num>
  <w:num w:numId="681" w16cid:durableId="530992823">
    <w:abstractNumId w:val="85"/>
  </w:num>
  <w:numIdMacAtCleanup w:val="67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embedSystemFonts/>
  <w:hideSpellingErrors/>
  <w:hideGrammaticalError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formatting="1" w:enforcement="0"/>
  <w:defaultTabStop w:val="0"/>
  <w:hyphenationZone w:val="425"/>
  <w:defaultTableStyle w:val="Cuadrculamedia3-nfasis1"/>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07E2E"/>
    <w:rsid w:val="000001C8"/>
    <w:rsid w:val="00001657"/>
    <w:rsid w:val="000016A9"/>
    <w:rsid w:val="000028C0"/>
    <w:rsid w:val="000028F8"/>
    <w:rsid w:val="0000326D"/>
    <w:rsid w:val="000038C5"/>
    <w:rsid w:val="00003A29"/>
    <w:rsid w:val="00004057"/>
    <w:rsid w:val="00004EAD"/>
    <w:rsid w:val="000052B0"/>
    <w:rsid w:val="00005C8C"/>
    <w:rsid w:val="000067A4"/>
    <w:rsid w:val="00006EA8"/>
    <w:rsid w:val="000073B4"/>
    <w:rsid w:val="000075EC"/>
    <w:rsid w:val="00010BD4"/>
    <w:rsid w:val="000113D5"/>
    <w:rsid w:val="00011517"/>
    <w:rsid w:val="00011844"/>
    <w:rsid w:val="0001184E"/>
    <w:rsid w:val="0001341F"/>
    <w:rsid w:val="00013717"/>
    <w:rsid w:val="00013E22"/>
    <w:rsid w:val="00013F4C"/>
    <w:rsid w:val="000144AC"/>
    <w:rsid w:val="00014821"/>
    <w:rsid w:val="00014D04"/>
    <w:rsid w:val="00014FE9"/>
    <w:rsid w:val="00015A6C"/>
    <w:rsid w:val="00016538"/>
    <w:rsid w:val="000171C5"/>
    <w:rsid w:val="00020A6B"/>
    <w:rsid w:val="00021067"/>
    <w:rsid w:val="00022C08"/>
    <w:rsid w:val="00023469"/>
    <w:rsid w:val="000237E3"/>
    <w:rsid w:val="00024022"/>
    <w:rsid w:val="00024AB0"/>
    <w:rsid w:val="00024C53"/>
    <w:rsid w:val="00025E68"/>
    <w:rsid w:val="000271D0"/>
    <w:rsid w:val="00030EDA"/>
    <w:rsid w:val="00030F07"/>
    <w:rsid w:val="00031EEE"/>
    <w:rsid w:val="000321B9"/>
    <w:rsid w:val="00032471"/>
    <w:rsid w:val="000325E2"/>
    <w:rsid w:val="00032B49"/>
    <w:rsid w:val="00032EE5"/>
    <w:rsid w:val="00033012"/>
    <w:rsid w:val="00034CA7"/>
    <w:rsid w:val="00034F12"/>
    <w:rsid w:val="00035045"/>
    <w:rsid w:val="00037507"/>
    <w:rsid w:val="00037571"/>
    <w:rsid w:val="000376B7"/>
    <w:rsid w:val="000376C5"/>
    <w:rsid w:val="00037B26"/>
    <w:rsid w:val="00037DF2"/>
    <w:rsid w:val="00041323"/>
    <w:rsid w:val="000417AC"/>
    <w:rsid w:val="00042750"/>
    <w:rsid w:val="00043F36"/>
    <w:rsid w:val="00044001"/>
    <w:rsid w:val="000443D3"/>
    <w:rsid w:val="00045520"/>
    <w:rsid w:val="00046E08"/>
    <w:rsid w:val="00051000"/>
    <w:rsid w:val="000514B1"/>
    <w:rsid w:val="00051972"/>
    <w:rsid w:val="00051C91"/>
    <w:rsid w:val="00051D62"/>
    <w:rsid w:val="00051DAB"/>
    <w:rsid w:val="00052128"/>
    <w:rsid w:val="00052DF6"/>
    <w:rsid w:val="00052EE1"/>
    <w:rsid w:val="000540CC"/>
    <w:rsid w:val="000541FF"/>
    <w:rsid w:val="00054375"/>
    <w:rsid w:val="000543C4"/>
    <w:rsid w:val="000545F5"/>
    <w:rsid w:val="00055344"/>
    <w:rsid w:val="0005535D"/>
    <w:rsid w:val="00055D08"/>
    <w:rsid w:val="0005633A"/>
    <w:rsid w:val="00056775"/>
    <w:rsid w:val="00056F73"/>
    <w:rsid w:val="000571F2"/>
    <w:rsid w:val="00061411"/>
    <w:rsid w:val="000618C2"/>
    <w:rsid w:val="00061EB0"/>
    <w:rsid w:val="0006464A"/>
    <w:rsid w:val="0006488A"/>
    <w:rsid w:val="00065287"/>
    <w:rsid w:val="000653EF"/>
    <w:rsid w:val="000654FD"/>
    <w:rsid w:val="00065B06"/>
    <w:rsid w:val="00065E46"/>
    <w:rsid w:val="00066184"/>
    <w:rsid w:val="00071154"/>
    <w:rsid w:val="000715A5"/>
    <w:rsid w:val="0007193B"/>
    <w:rsid w:val="000719F3"/>
    <w:rsid w:val="00072B62"/>
    <w:rsid w:val="00073CEE"/>
    <w:rsid w:val="000748A9"/>
    <w:rsid w:val="00074EBC"/>
    <w:rsid w:val="00074FB0"/>
    <w:rsid w:val="0007527E"/>
    <w:rsid w:val="000803D8"/>
    <w:rsid w:val="00081BE4"/>
    <w:rsid w:val="000831D7"/>
    <w:rsid w:val="000839B7"/>
    <w:rsid w:val="00084BEE"/>
    <w:rsid w:val="000879AF"/>
    <w:rsid w:val="0009046B"/>
    <w:rsid w:val="00090507"/>
    <w:rsid w:val="00090515"/>
    <w:rsid w:val="00090F54"/>
    <w:rsid w:val="00091C1D"/>
    <w:rsid w:val="00091E3B"/>
    <w:rsid w:val="00092170"/>
    <w:rsid w:val="00092FF0"/>
    <w:rsid w:val="00093DDF"/>
    <w:rsid w:val="00094F03"/>
    <w:rsid w:val="0009709C"/>
    <w:rsid w:val="000979C6"/>
    <w:rsid w:val="00097D54"/>
    <w:rsid w:val="000A0114"/>
    <w:rsid w:val="000A267E"/>
    <w:rsid w:val="000A40C1"/>
    <w:rsid w:val="000A586B"/>
    <w:rsid w:val="000A5A21"/>
    <w:rsid w:val="000A5C0A"/>
    <w:rsid w:val="000B0655"/>
    <w:rsid w:val="000B0670"/>
    <w:rsid w:val="000B1293"/>
    <w:rsid w:val="000B1865"/>
    <w:rsid w:val="000B1EBE"/>
    <w:rsid w:val="000B28A8"/>
    <w:rsid w:val="000B2B56"/>
    <w:rsid w:val="000B3683"/>
    <w:rsid w:val="000B37B1"/>
    <w:rsid w:val="000B395D"/>
    <w:rsid w:val="000B3CDC"/>
    <w:rsid w:val="000B552F"/>
    <w:rsid w:val="000B58D1"/>
    <w:rsid w:val="000B6351"/>
    <w:rsid w:val="000B66A8"/>
    <w:rsid w:val="000B6D3D"/>
    <w:rsid w:val="000B732B"/>
    <w:rsid w:val="000B736A"/>
    <w:rsid w:val="000B799D"/>
    <w:rsid w:val="000C020E"/>
    <w:rsid w:val="000C021F"/>
    <w:rsid w:val="000C06BD"/>
    <w:rsid w:val="000C11DD"/>
    <w:rsid w:val="000C5FCD"/>
    <w:rsid w:val="000C68A3"/>
    <w:rsid w:val="000C7610"/>
    <w:rsid w:val="000D094B"/>
    <w:rsid w:val="000D0A0C"/>
    <w:rsid w:val="000D13FC"/>
    <w:rsid w:val="000D14DD"/>
    <w:rsid w:val="000D1AE2"/>
    <w:rsid w:val="000D1D73"/>
    <w:rsid w:val="000D2375"/>
    <w:rsid w:val="000D2CDC"/>
    <w:rsid w:val="000D3F0A"/>
    <w:rsid w:val="000D4BA2"/>
    <w:rsid w:val="000D5076"/>
    <w:rsid w:val="000D5721"/>
    <w:rsid w:val="000D5BAF"/>
    <w:rsid w:val="000D5E8C"/>
    <w:rsid w:val="000D5FB2"/>
    <w:rsid w:val="000D6445"/>
    <w:rsid w:val="000D6AF8"/>
    <w:rsid w:val="000D6C2C"/>
    <w:rsid w:val="000D6CDC"/>
    <w:rsid w:val="000D6F78"/>
    <w:rsid w:val="000D7FB5"/>
    <w:rsid w:val="000E14F1"/>
    <w:rsid w:val="000E1841"/>
    <w:rsid w:val="000E1A27"/>
    <w:rsid w:val="000E1DFE"/>
    <w:rsid w:val="000E28E4"/>
    <w:rsid w:val="000E309F"/>
    <w:rsid w:val="000E3625"/>
    <w:rsid w:val="000E369D"/>
    <w:rsid w:val="000E3B36"/>
    <w:rsid w:val="000E3C76"/>
    <w:rsid w:val="000E55CF"/>
    <w:rsid w:val="000E58F0"/>
    <w:rsid w:val="000E6014"/>
    <w:rsid w:val="000E76E1"/>
    <w:rsid w:val="000F1198"/>
    <w:rsid w:val="000F1CEA"/>
    <w:rsid w:val="000F22B8"/>
    <w:rsid w:val="000F35F4"/>
    <w:rsid w:val="000F3C66"/>
    <w:rsid w:val="000F48AE"/>
    <w:rsid w:val="000F50BA"/>
    <w:rsid w:val="000F5138"/>
    <w:rsid w:val="000F5455"/>
    <w:rsid w:val="000F5759"/>
    <w:rsid w:val="000F5939"/>
    <w:rsid w:val="000F5C14"/>
    <w:rsid w:val="000F5EA3"/>
    <w:rsid w:val="000F5F44"/>
    <w:rsid w:val="000F66FA"/>
    <w:rsid w:val="000F69A7"/>
    <w:rsid w:val="000F6B32"/>
    <w:rsid w:val="0010018C"/>
    <w:rsid w:val="00100CFC"/>
    <w:rsid w:val="001020BB"/>
    <w:rsid w:val="00102E12"/>
    <w:rsid w:val="001030FC"/>
    <w:rsid w:val="00103125"/>
    <w:rsid w:val="00103680"/>
    <w:rsid w:val="00103DBD"/>
    <w:rsid w:val="0010418E"/>
    <w:rsid w:val="001048BA"/>
    <w:rsid w:val="001057D3"/>
    <w:rsid w:val="001058A3"/>
    <w:rsid w:val="00105BB8"/>
    <w:rsid w:val="00105BC7"/>
    <w:rsid w:val="001073C5"/>
    <w:rsid w:val="0011050B"/>
    <w:rsid w:val="00110B1F"/>
    <w:rsid w:val="00111282"/>
    <w:rsid w:val="00111A2A"/>
    <w:rsid w:val="001125F0"/>
    <w:rsid w:val="00112CEE"/>
    <w:rsid w:val="00113FD0"/>
    <w:rsid w:val="001140BE"/>
    <w:rsid w:val="0011659E"/>
    <w:rsid w:val="001168BF"/>
    <w:rsid w:val="0011772B"/>
    <w:rsid w:val="0012001B"/>
    <w:rsid w:val="00120481"/>
    <w:rsid w:val="0012196B"/>
    <w:rsid w:val="00121BE0"/>
    <w:rsid w:val="00121F8C"/>
    <w:rsid w:val="001221A2"/>
    <w:rsid w:val="0012262A"/>
    <w:rsid w:val="00123351"/>
    <w:rsid w:val="001237C9"/>
    <w:rsid w:val="00123BDB"/>
    <w:rsid w:val="001248DC"/>
    <w:rsid w:val="00125EB4"/>
    <w:rsid w:val="00127C4B"/>
    <w:rsid w:val="001301C6"/>
    <w:rsid w:val="001316DD"/>
    <w:rsid w:val="00131E04"/>
    <w:rsid w:val="00132C14"/>
    <w:rsid w:val="00133594"/>
    <w:rsid w:val="00133815"/>
    <w:rsid w:val="001338AC"/>
    <w:rsid w:val="00135630"/>
    <w:rsid w:val="00135BA1"/>
    <w:rsid w:val="00135E4A"/>
    <w:rsid w:val="0013620A"/>
    <w:rsid w:val="00136211"/>
    <w:rsid w:val="001369FE"/>
    <w:rsid w:val="001377C9"/>
    <w:rsid w:val="0013799C"/>
    <w:rsid w:val="00140729"/>
    <w:rsid w:val="00140795"/>
    <w:rsid w:val="0014087D"/>
    <w:rsid w:val="00140EC8"/>
    <w:rsid w:val="00140FEA"/>
    <w:rsid w:val="00141873"/>
    <w:rsid w:val="00141C00"/>
    <w:rsid w:val="001429EC"/>
    <w:rsid w:val="00142CD3"/>
    <w:rsid w:val="00142F5F"/>
    <w:rsid w:val="0014346F"/>
    <w:rsid w:val="001437F1"/>
    <w:rsid w:val="00143ED2"/>
    <w:rsid w:val="0014555A"/>
    <w:rsid w:val="00145BD2"/>
    <w:rsid w:val="0014635F"/>
    <w:rsid w:val="001467AB"/>
    <w:rsid w:val="00147F09"/>
    <w:rsid w:val="001505DD"/>
    <w:rsid w:val="00151D7F"/>
    <w:rsid w:val="00151E46"/>
    <w:rsid w:val="00152533"/>
    <w:rsid w:val="001527D0"/>
    <w:rsid w:val="001529A8"/>
    <w:rsid w:val="001538A3"/>
    <w:rsid w:val="00153DE0"/>
    <w:rsid w:val="0015424E"/>
    <w:rsid w:val="0015428B"/>
    <w:rsid w:val="00154CCA"/>
    <w:rsid w:val="001552AC"/>
    <w:rsid w:val="00155CCA"/>
    <w:rsid w:val="001560A7"/>
    <w:rsid w:val="001568A7"/>
    <w:rsid w:val="00157283"/>
    <w:rsid w:val="00157B30"/>
    <w:rsid w:val="00161294"/>
    <w:rsid w:val="001617FB"/>
    <w:rsid w:val="001621D3"/>
    <w:rsid w:val="00162C54"/>
    <w:rsid w:val="001631AF"/>
    <w:rsid w:val="0016325F"/>
    <w:rsid w:val="001638A4"/>
    <w:rsid w:val="00164284"/>
    <w:rsid w:val="00164410"/>
    <w:rsid w:val="00164814"/>
    <w:rsid w:val="00164B4B"/>
    <w:rsid w:val="00167544"/>
    <w:rsid w:val="00167585"/>
    <w:rsid w:val="00170031"/>
    <w:rsid w:val="0017005A"/>
    <w:rsid w:val="00170D40"/>
    <w:rsid w:val="0017245C"/>
    <w:rsid w:val="00172926"/>
    <w:rsid w:val="00172E2E"/>
    <w:rsid w:val="001730F6"/>
    <w:rsid w:val="00173184"/>
    <w:rsid w:val="00173EDC"/>
    <w:rsid w:val="00174416"/>
    <w:rsid w:val="0017461E"/>
    <w:rsid w:val="00175B40"/>
    <w:rsid w:val="0017608D"/>
    <w:rsid w:val="001761A5"/>
    <w:rsid w:val="00176D47"/>
    <w:rsid w:val="00181D5E"/>
    <w:rsid w:val="00181F33"/>
    <w:rsid w:val="00183507"/>
    <w:rsid w:val="00183DCA"/>
    <w:rsid w:val="001847DD"/>
    <w:rsid w:val="001847FC"/>
    <w:rsid w:val="001855D6"/>
    <w:rsid w:val="00185CB7"/>
    <w:rsid w:val="0018657E"/>
    <w:rsid w:val="00186F58"/>
    <w:rsid w:val="00187465"/>
    <w:rsid w:val="0018755A"/>
    <w:rsid w:val="00190592"/>
    <w:rsid w:val="00190F54"/>
    <w:rsid w:val="00191341"/>
    <w:rsid w:val="00192142"/>
    <w:rsid w:val="00192E5D"/>
    <w:rsid w:val="00194323"/>
    <w:rsid w:val="0019436C"/>
    <w:rsid w:val="001947EA"/>
    <w:rsid w:val="00194CA8"/>
    <w:rsid w:val="0019500B"/>
    <w:rsid w:val="00195092"/>
    <w:rsid w:val="001956B1"/>
    <w:rsid w:val="00196C00"/>
    <w:rsid w:val="00196C72"/>
    <w:rsid w:val="00197F95"/>
    <w:rsid w:val="001A0BF4"/>
    <w:rsid w:val="001A148D"/>
    <w:rsid w:val="001A1948"/>
    <w:rsid w:val="001A27F0"/>
    <w:rsid w:val="001A3807"/>
    <w:rsid w:val="001A3947"/>
    <w:rsid w:val="001A455E"/>
    <w:rsid w:val="001A4B84"/>
    <w:rsid w:val="001A4F67"/>
    <w:rsid w:val="001A517E"/>
    <w:rsid w:val="001A56E8"/>
    <w:rsid w:val="001A61EB"/>
    <w:rsid w:val="001A696B"/>
    <w:rsid w:val="001A7E2C"/>
    <w:rsid w:val="001B0206"/>
    <w:rsid w:val="001B0426"/>
    <w:rsid w:val="001B2D7F"/>
    <w:rsid w:val="001B3FFD"/>
    <w:rsid w:val="001B48B5"/>
    <w:rsid w:val="001B527D"/>
    <w:rsid w:val="001B5D68"/>
    <w:rsid w:val="001B613A"/>
    <w:rsid w:val="001B62E8"/>
    <w:rsid w:val="001B68B0"/>
    <w:rsid w:val="001B6F26"/>
    <w:rsid w:val="001C029F"/>
    <w:rsid w:val="001C062F"/>
    <w:rsid w:val="001C0AA6"/>
    <w:rsid w:val="001C15FE"/>
    <w:rsid w:val="001C25E5"/>
    <w:rsid w:val="001C33C2"/>
    <w:rsid w:val="001C4497"/>
    <w:rsid w:val="001C463A"/>
    <w:rsid w:val="001C4A2E"/>
    <w:rsid w:val="001C4BCF"/>
    <w:rsid w:val="001C4E62"/>
    <w:rsid w:val="001C4EDB"/>
    <w:rsid w:val="001C4FAD"/>
    <w:rsid w:val="001C5618"/>
    <w:rsid w:val="001C5A8C"/>
    <w:rsid w:val="001C6BBC"/>
    <w:rsid w:val="001C6F79"/>
    <w:rsid w:val="001C7319"/>
    <w:rsid w:val="001C7858"/>
    <w:rsid w:val="001C7A87"/>
    <w:rsid w:val="001C7B0F"/>
    <w:rsid w:val="001C7FDA"/>
    <w:rsid w:val="001D0404"/>
    <w:rsid w:val="001D0417"/>
    <w:rsid w:val="001D054E"/>
    <w:rsid w:val="001D06FB"/>
    <w:rsid w:val="001D0A59"/>
    <w:rsid w:val="001D0B4E"/>
    <w:rsid w:val="001D0CA5"/>
    <w:rsid w:val="001D1F51"/>
    <w:rsid w:val="001D21DA"/>
    <w:rsid w:val="001D2760"/>
    <w:rsid w:val="001D2BA3"/>
    <w:rsid w:val="001D2E7B"/>
    <w:rsid w:val="001D2F45"/>
    <w:rsid w:val="001D38CC"/>
    <w:rsid w:val="001D3A61"/>
    <w:rsid w:val="001D3E6F"/>
    <w:rsid w:val="001D4597"/>
    <w:rsid w:val="001D54EB"/>
    <w:rsid w:val="001D5E16"/>
    <w:rsid w:val="001D6BB9"/>
    <w:rsid w:val="001D6C05"/>
    <w:rsid w:val="001D6E2C"/>
    <w:rsid w:val="001D702A"/>
    <w:rsid w:val="001D749C"/>
    <w:rsid w:val="001E0705"/>
    <w:rsid w:val="001E0C51"/>
    <w:rsid w:val="001E31D5"/>
    <w:rsid w:val="001E448B"/>
    <w:rsid w:val="001E4A5B"/>
    <w:rsid w:val="001E51CD"/>
    <w:rsid w:val="001E59F3"/>
    <w:rsid w:val="001E5CC2"/>
    <w:rsid w:val="001E71F5"/>
    <w:rsid w:val="001E7565"/>
    <w:rsid w:val="001E7CF1"/>
    <w:rsid w:val="001F2178"/>
    <w:rsid w:val="001F2A9D"/>
    <w:rsid w:val="001F36F6"/>
    <w:rsid w:val="001F3984"/>
    <w:rsid w:val="001F6535"/>
    <w:rsid w:val="001F7AB3"/>
    <w:rsid w:val="001F7E12"/>
    <w:rsid w:val="0020066B"/>
    <w:rsid w:val="00200876"/>
    <w:rsid w:val="002014EF"/>
    <w:rsid w:val="00201DB6"/>
    <w:rsid w:val="002029CB"/>
    <w:rsid w:val="0020301C"/>
    <w:rsid w:val="00203A9B"/>
    <w:rsid w:val="0020477A"/>
    <w:rsid w:val="00205374"/>
    <w:rsid w:val="00205DB8"/>
    <w:rsid w:val="002060E0"/>
    <w:rsid w:val="0020651B"/>
    <w:rsid w:val="00207B80"/>
    <w:rsid w:val="00207D34"/>
    <w:rsid w:val="00207D40"/>
    <w:rsid w:val="00210AB0"/>
    <w:rsid w:val="00211BFA"/>
    <w:rsid w:val="00211C77"/>
    <w:rsid w:val="00212418"/>
    <w:rsid w:val="00212A6D"/>
    <w:rsid w:val="00215D31"/>
    <w:rsid w:val="00216A29"/>
    <w:rsid w:val="00216FF6"/>
    <w:rsid w:val="0021716E"/>
    <w:rsid w:val="0022014D"/>
    <w:rsid w:val="00220344"/>
    <w:rsid w:val="002204DD"/>
    <w:rsid w:val="00220A32"/>
    <w:rsid w:val="00221189"/>
    <w:rsid w:val="002215FA"/>
    <w:rsid w:val="00221DB2"/>
    <w:rsid w:val="00222192"/>
    <w:rsid w:val="00222287"/>
    <w:rsid w:val="002227E9"/>
    <w:rsid w:val="00223220"/>
    <w:rsid w:val="0022347C"/>
    <w:rsid w:val="00224891"/>
    <w:rsid w:val="00224EEE"/>
    <w:rsid w:val="002250C4"/>
    <w:rsid w:val="00226529"/>
    <w:rsid w:val="00226955"/>
    <w:rsid w:val="00227102"/>
    <w:rsid w:val="0023004D"/>
    <w:rsid w:val="00230E60"/>
    <w:rsid w:val="0023111E"/>
    <w:rsid w:val="00231AED"/>
    <w:rsid w:val="00231C27"/>
    <w:rsid w:val="0023465E"/>
    <w:rsid w:val="00234EB4"/>
    <w:rsid w:val="00235587"/>
    <w:rsid w:val="00235DE5"/>
    <w:rsid w:val="00237383"/>
    <w:rsid w:val="00237D6C"/>
    <w:rsid w:val="002401D2"/>
    <w:rsid w:val="0024044E"/>
    <w:rsid w:val="00241947"/>
    <w:rsid w:val="00241A20"/>
    <w:rsid w:val="00242D99"/>
    <w:rsid w:val="00243944"/>
    <w:rsid w:val="00244825"/>
    <w:rsid w:val="0024521C"/>
    <w:rsid w:val="00245F69"/>
    <w:rsid w:val="00246857"/>
    <w:rsid w:val="00247576"/>
    <w:rsid w:val="0024768F"/>
    <w:rsid w:val="00247695"/>
    <w:rsid w:val="00247AD7"/>
    <w:rsid w:val="00247B01"/>
    <w:rsid w:val="00250EED"/>
    <w:rsid w:val="00251431"/>
    <w:rsid w:val="002528BA"/>
    <w:rsid w:val="00252BA4"/>
    <w:rsid w:val="00253572"/>
    <w:rsid w:val="00253B3C"/>
    <w:rsid w:val="00253E5B"/>
    <w:rsid w:val="00253F5A"/>
    <w:rsid w:val="0025465F"/>
    <w:rsid w:val="00254A1D"/>
    <w:rsid w:val="00254BA0"/>
    <w:rsid w:val="002553D5"/>
    <w:rsid w:val="00255727"/>
    <w:rsid w:val="0025717F"/>
    <w:rsid w:val="002575C2"/>
    <w:rsid w:val="00257CEC"/>
    <w:rsid w:val="00260692"/>
    <w:rsid w:val="00260A42"/>
    <w:rsid w:val="00260E1D"/>
    <w:rsid w:val="0026134A"/>
    <w:rsid w:val="00261469"/>
    <w:rsid w:val="00261506"/>
    <w:rsid w:val="00261893"/>
    <w:rsid w:val="0026239E"/>
    <w:rsid w:val="00262F22"/>
    <w:rsid w:val="00262FFB"/>
    <w:rsid w:val="00263A3B"/>
    <w:rsid w:val="0026569D"/>
    <w:rsid w:val="0026672E"/>
    <w:rsid w:val="00267535"/>
    <w:rsid w:val="00267E77"/>
    <w:rsid w:val="00270EA4"/>
    <w:rsid w:val="00270F3C"/>
    <w:rsid w:val="002716C1"/>
    <w:rsid w:val="00271A8B"/>
    <w:rsid w:val="00271CD3"/>
    <w:rsid w:val="0027226A"/>
    <w:rsid w:val="0027324A"/>
    <w:rsid w:val="00273653"/>
    <w:rsid w:val="002740C5"/>
    <w:rsid w:val="00274B98"/>
    <w:rsid w:val="002756DE"/>
    <w:rsid w:val="00277E5D"/>
    <w:rsid w:val="00281461"/>
    <w:rsid w:val="00281606"/>
    <w:rsid w:val="00282056"/>
    <w:rsid w:val="002821D8"/>
    <w:rsid w:val="00282356"/>
    <w:rsid w:val="002830E7"/>
    <w:rsid w:val="002849B0"/>
    <w:rsid w:val="002849BA"/>
    <w:rsid w:val="00284A52"/>
    <w:rsid w:val="00284FA7"/>
    <w:rsid w:val="00285512"/>
    <w:rsid w:val="00285A8F"/>
    <w:rsid w:val="00286AD5"/>
    <w:rsid w:val="00287A3F"/>
    <w:rsid w:val="002913B9"/>
    <w:rsid w:val="0029146F"/>
    <w:rsid w:val="00292C76"/>
    <w:rsid w:val="0029353C"/>
    <w:rsid w:val="00293F64"/>
    <w:rsid w:val="00294500"/>
    <w:rsid w:val="00294669"/>
    <w:rsid w:val="00294C7B"/>
    <w:rsid w:val="00296133"/>
    <w:rsid w:val="00296368"/>
    <w:rsid w:val="0029719F"/>
    <w:rsid w:val="00297B4A"/>
    <w:rsid w:val="00297D0F"/>
    <w:rsid w:val="00297FD6"/>
    <w:rsid w:val="002A09C7"/>
    <w:rsid w:val="002A0AF0"/>
    <w:rsid w:val="002A1E59"/>
    <w:rsid w:val="002A219F"/>
    <w:rsid w:val="002A2B6B"/>
    <w:rsid w:val="002A2D8A"/>
    <w:rsid w:val="002A309F"/>
    <w:rsid w:val="002A7F30"/>
    <w:rsid w:val="002B00CF"/>
    <w:rsid w:val="002B060F"/>
    <w:rsid w:val="002B1473"/>
    <w:rsid w:val="002B16B3"/>
    <w:rsid w:val="002B19ED"/>
    <w:rsid w:val="002B1B6A"/>
    <w:rsid w:val="002B21F1"/>
    <w:rsid w:val="002B2288"/>
    <w:rsid w:val="002B321F"/>
    <w:rsid w:val="002B34BB"/>
    <w:rsid w:val="002B3F4B"/>
    <w:rsid w:val="002B43B9"/>
    <w:rsid w:val="002B4E53"/>
    <w:rsid w:val="002B51E9"/>
    <w:rsid w:val="002B5246"/>
    <w:rsid w:val="002B618F"/>
    <w:rsid w:val="002B653F"/>
    <w:rsid w:val="002B66EF"/>
    <w:rsid w:val="002B7027"/>
    <w:rsid w:val="002B7677"/>
    <w:rsid w:val="002C03AD"/>
    <w:rsid w:val="002C1398"/>
    <w:rsid w:val="002C19A7"/>
    <w:rsid w:val="002C575B"/>
    <w:rsid w:val="002C6D27"/>
    <w:rsid w:val="002C7974"/>
    <w:rsid w:val="002C7C09"/>
    <w:rsid w:val="002C7D88"/>
    <w:rsid w:val="002C7F80"/>
    <w:rsid w:val="002D0299"/>
    <w:rsid w:val="002D03AF"/>
    <w:rsid w:val="002D1B3C"/>
    <w:rsid w:val="002D26D5"/>
    <w:rsid w:val="002D2A11"/>
    <w:rsid w:val="002D34D1"/>
    <w:rsid w:val="002D39C2"/>
    <w:rsid w:val="002D3A9A"/>
    <w:rsid w:val="002D479E"/>
    <w:rsid w:val="002D538F"/>
    <w:rsid w:val="002D5701"/>
    <w:rsid w:val="002D7C34"/>
    <w:rsid w:val="002D7CA5"/>
    <w:rsid w:val="002E0A7C"/>
    <w:rsid w:val="002E1433"/>
    <w:rsid w:val="002E180A"/>
    <w:rsid w:val="002E4D89"/>
    <w:rsid w:val="002E4DF5"/>
    <w:rsid w:val="002E4F06"/>
    <w:rsid w:val="002E6340"/>
    <w:rsid w:val="002E65EC"/>
    <w:rsid w:val="002E6624"/>
    <w:rsid w:val="002E7688"/>
    <w:rsid w:val="002E77A6"/>
    <w:rsid w:val="002E7B78"/>
    <w:rsid w:val="002F1225"/>
    <w:rsid w:val="002F371F"/>
    <w:rsid w:val="002F3878"/>
    <w:rsid w:val="002F3C92"/>
    <w:rsid w:val="002F4AED"/>
    <w:rsid w:val="002F4E59"/>
    <w:rsid w:val="002F524D"/>
    <w:rsid w:val="002F5A32"/>
    <w:rsid w:val="002F6C13"/>
    <w:rsid w:val="002F714C"/>
    <w:rsid w:val="002F715F"/>
    <w:rsid w:val="002F7FC7"/>
    <w:rsid w:val="003000A3"/>
    <w:rsid w:val="00300196"/>
    <w:rsid w:val="00300DE4"/>
    <w:rsid w:val="003023A7"/>
    <w:rsid w:val="00302B27"/>
    <w:rsid w:val="00303ACB"/>
    <w:rsid w:val="00303EFC"/>
    <w:rsid w:val="003041F2"/>
    <w:rsid w:val="00304F27"/>
    <w:rsid w:val="00305473"/>
    <w:rsid w:val="003067FF"/>
    <w:rsid w:val="00306C76"/>
    <w:rsid w:val="00307547"/>
    <w:rsid w:val="00307B40"/>
    <w:rsid w:val="00310220"/>
    <w:rsid w:val="00310A00"/>
    <w:rsid w:val="00310C55"/>
    <w:rsid w:val="00311193"/>
    <w:rsid w:val="0031178C"/>
    <w:rsid w:val="003118BF"/>
    <w:rsid w:val="003120DC"/>
    <w:rsid w:val="00312698"/>
    <w:rsid w:val="00312A7D"/>
    <w:rsid w:val="00312FF9"/>
    <w:rsid w:val="003131EB"/>
    <w:rsid w:val="0031652C"/>
    <w:rsid w:val="00316DE0"/>
    <w:rsid w:val="00317C45"/>
    <w:rsid w:val="00317D59"/>
    <w:rsid w:val="00317F7F"/>
    <w:rsid w:val="00317FB6"/>
    <w:rsid w:val="00320195"/>
    <w:rsid w:val="003209A3"/>
    <w:rsid w:val="00320F35"/>
    <w:rsid w:val="0032131E"/>
    <w:rsid w:val="003214C1"/>
    <w:rsid w:val="00323CAE"/>
    <w:rsid w:val="00325A99"/>
    <w:rsid w:val="00326665"/>
    <w:rsid w:val="003279DD"/>
    <w:rsid w:val="003300F5"/>
    <w:rsid w:val="003305AD"/>
    <w:rsid w:val="003315D4"/>
    <w:rsid w:val="0033182D"/>
    <w:rsid w:val="00332236"/>
    <w:rsid w:val="00332790"/>
    <w:rsid w:val="00332C70"/>
    <w:rsid w:val="00332D13"/>
    <w:rsid w:val="0033385C"/>
    <w:rsid w:val="00333AEC"/>
    <w:rsid w:val="00333EB2"/>
    <w:rsid w:val="00334E8C"/>
    <w:rsid w:val="00335502"/>
    <w:rsid w:val="003365B4"/>
    <w:rsid w:val="00336F94"/>
    <w:rsid w:val="003377A9"/>
    <w:rsid w:val="00340B07"/>
    <w:rsid w:val="00340B17"/>
    <w:rsid w:val="00341AB1"/>
    <w:rsid w:val="00341CE5"/>
    <w:rsid w:val="0034224F"/>
    <w:rsid w:val="003422E4"/>
    <w:rsid w:val="0034241E"/>
    <w:rsid w:val="00342D50"/>
    <w:rsid w:val="00342D96"/>
    <w:rsid w:val="00343464"/>
    <w:rsid w:val="0034375F"/>
    <w:rsid w:val="0034391C"/>
    <w:rsid w:val="003440CE"/>
    <w:rsid w:val="003453A0"/>
    <w:rsid w:val="0034578D"/>
    <w:rsid w:val="00346A02"/>
    <w:rsid w:val="00347007"/>
    <w:rsid w:val="003472FF"/>
    <w:rsid w:val="00347FEA"/>
    <w:rsid w:val="00350E79"/>
    <w:rsid w:val="00351185"/>
    <w:rsid w:val="00353E01"/>
    <w:rsid w:val="00354C9B"/>
    <w:rsid w:val="00355757"/>
    <w:rsid w:val="00355AEC"/>
    <w:rsid w:val="0035630A"/>
    <w:rsid w:val="00356D78"/>
    <w:rsid w:val="003572B7"/>
    <w:rsid w:val="00360A53"/>
    <w:rsid w:val="0036143C"/>
    <w:rsid w:val="00361471"/>
    <w:rsid w:val="00361804"/>
    <w:rsid w:val="003626FE"/>
    <w:rsid w:val="00362EC5"/>
    <w:rsid w:val="003630A6"/>
    <w:rsid w:val="003633A0"/>
    <w:rsid w:val="00363426"/>
    <w:rsid w:val="00363611"/>
    <w:rsid w:val="00363CB2"/>
    <w:rsid w:val="00365175"/>
    <w:rsid w:val="003653C6"/>
    <w:rsid w:val="003663D9"/>
    <w:rsid w:val="0036702E"/>
    <w:rsid w:val="003707CE"/>
    <w:rsid w:val="00370A62"/>
    <w:rsid w:val="00370FE3"/>
    <w:rsid w:val="00371003"/>
    <w:rsid w:val="003725EC"/>
    <w:rsid w:val="00372739"/>
    <w:rsid w:val="00372BFD"/>
    <w:rsid w:val="0037301B"/>
    <w:rsid w:val="00373452"/>
    <w:rsid w:val="00373A5A"/>
    <w:rsid w:val="003755D0"/>
    <w:rsid w:val="00375F87"/>
    <w:rsid w:val="00376C18"/>
    <w:rsid w:val="00377C49"/>
    <w:rsid w:val="00380945"/>
    <w:rsid w:val="003820F5"/>
    <w:rsid w:val="00382AC5"/>
    <w:rsid w:val="00382EC7"/>
    <w:rsid w:val="00383671"/>
    <w:rsid w:val="003839B5"/>
    <w:rsid w:val="00383E0A"/>
    <w:rsid w:val="00384529"/>
    <w:rsid w:val="00384875"/>
    <w:rsid w:val="00384D58"/>
    <w:rsid w:val="00385692"/>
    <w:rsid w:val="00385886"/>
    <w:rsid w:val="00386065"/>
    <w:rsid w:val="0038748B"/>
    <w:rsid w:val="003878DB"/>
    <w:rsid w:val="00387AD7"/>
    <w:rsid w:val="0039176A"/>
    <w:rsid w:val="0039223E"/>
    <w:rsid w:val="00392293"/>
    <w:rsid w:val="00392E73"/>
    <w:rsid w:val="00393941"/>
    <w:rsid w:val="00393AB9"/>
    <w:rsid w:val="00393F35"/>
    <w:rsid w:val="0039400D"/>
    <w:rsid w:val="0039460B"/>
    <w:rsid w:val="0039507B"/>
    <w:rsid w:val="003960ED"/>
    <w:rsid w:val="00396B8F"/>
    <w:rsid w:val="00397A31"/>
    <w:rsid w:val="003A021F"/>
    <w:rsid w:val="003A0971"/>
    <w:rsid w:val="003A226E"/>
    <w:rsid w:val="003A2990"/>
    <w:rsid w:val="003A325E"/>
    <w:rsid w:val="003A397E"/>
    <w:rsid w:val="003A3C9D"/>
    <w:rsid w:val="003A4DE7"/>
    <w:rsid w:val="003A4FB5"/>
    <w:rsid w:val="003A54A7"/>
    <w:rsid w:val="003A5689"/>
    <w:rsid w:val="003A5CDC"/>
    <w:rsid w:val="003A6BB4"/>
    <w:rsid w:val="003A7417"/>
    <w:rsid w:val="003A7791"/>
    <w:rsid w:val="003A7B58"/>
    <w:rsid w:val="003B0274"/>
    <w:rsid w:val="003B0815"/>
    <w:rsid w:val="003B1483"/>
    <w:rsid w:val="003B227C"/>
    <w:rsid w:val="003B2424"/>
    <w:rsid w:val="003B2D8C"/>
    <w:rsid w:val="003B301A"/>
    <w:rsid w:val="003B371C"/>
    <w:rsid w:val="003B3A13"/>
    <w:rsid w:val="003B3B0B"/>
    <w:rsid w:val="003B56BA"/>
    <w:rsid w:val="003B58E1"/>
    <w:rsid w:val="003B6197"/>
    <w:rsid w:val="003B65E4"/>
    <w:rsid w:val="003B67DD"/>
    <w:rsid w:val="003B6A1A"/>
    <w:rsid w:val="003B6B0B"/>
    <w:rsid w:val="003B6CC0"/>
    <w:rsid w:val="003C0221"/>
    <w:rsid w:val="003C13BB"/>
    <w:rsid w:val="003C16CD"/>
    <w:rsid w:val="003C18AA"/>
    <w:rsid w:val="003C26D2"/>
    <w:rsid w:val="003C42CD"/>
    <w:rsid w:val="003C48DD"/>
    <w:rsid w:val="003C7E1C"/>
    <w:rsid w:val="003D05E3"/>
    <w:rsid w:val="003D1C4A"/>
    <w:rsid w:val="003D24E0"/>
    <w:rsid w:val="003D2905"/>
    <w:rsid w:val="003D2967"/>
    <w:rsid w:val="003D2EAB"/>
    <w:rsid w:val="003D30C7"/>
    <w:rsid w:val="003D3AF4"/>
    <w:rsid w:val="003D3E1A"/>
    <w:rsid w:val="003D4217"/>
    <w:rsid w:val="003D46ED"/>
    <w:rsid w:val="003D48D2"/>
    <w:rsid w:val="003D50AC"/>
    <w:rsid w:val="003D57C6"/>
    <w:rsid w:val="003D6580"/>
    <w:rsid w:val="003D70E9"/>
    <w:rsid w:val="003D78EA"/>
    <w:rsid w:val="003D7EFB"/>
    <w:rsid w:val="003E0740"/>
    <w:rsid w:val="003E1275"/>
    <w:rsid w:val="003E1821"/>
    <w:rsid w:val="003E1A30"/>
    <w:rsid w:val="003E1DC0"/>
    <w:rsid w:val="003E24FE"/>
    <w:rsid w:val="003E2712"/>
    <w:rsid w:val="003E3BB6"/>
    <w:rsid w:val="003E4152"/>
    <w:rsid w:val="003E534A"/>
    <w:rsid w:val="003E6ABC"/>
    <w:rsid w:val="003E6F02"/>
    <w:rsid w:val="003F1B99"/>
    <w:rsid w:val="003F1FA1"/>
    <w:rsid w:val="003F25E5"/>
    <w:rsid w:val="003F3E38"/>
    <w:rsid w:val="003F4DF1"/>
    <w:rsid w:val="003F5CCE"/>
    <w:rsid w:val="003F63E7"/>
    <w:rsid w:val="003F6672"/>
    <w:rsid w:val="003F6C6A"/>
    <w:rsid w:val="003F7274"/>
    <w:rsid w:val="003F72AD"/>
    <w:rsid w:val="004000F2"/>
    <w:rsid w:val="00400F39"/>
    <w:rsid w:val="004011A4"/>
    <w:rsid w:val="00401395"/>
    <w:rsid w:val="00401855"/>
    <w:rsid w:val="00402AB9"/>
    <w:rsid w:val="00403131"/>
    <w:rsid w:val="004032E6"/>
    <w:rsid w:val="00403C78"/>
    <w:rsid w:val="00404167"/>
    <w:rsid w:val="00404ABA"/>
    <w:rsid w:val="0040567D"/>
    <w:rsid w:val="004064DB"/>
    <w:rsid w:val="00406694"/>
    <w:rsid w:val="004066F8"/>
    <w:rsid w:val="00407085"/>
    <w:rsid w:val="0040738F"/>
    <w:rsid w:val="004079C1"/>
    <w:rsid w:val="00407BAE"/>
    <w:rsid w:val="00410061"/>
    <w:rsid w:val="00410381"/>
    <w:rsid w:val="004109ED"/>
    <w:rsid w:val="00410BF3"/>
    <w:rsid w:val="00410C3F"/>
    <w:rsid w:val="00411E1B"/>
    <w:rsid w:val="00413889"/>
    <w:rsid w:val="004141AB"/>
    <w:rsid w:val="00414BEF"/>
    <w:rsid w:val="00415330"/>
    <w:rsid w:val="004153F4"/>
    <w:rsid w:val="0041550E"/>
    <w:rsid w:val="0041569B"/>
    <w:rsid w:val="004162A8"/>
    <w:rsid w:val="00416345"/>
    <w:rsid w:val="0041670E"/>
    <w:rsid w:val="00416E51"/>
    <w:rsid w:val="00417212"/>
    <w:rsid w:val="00417931"/>
    <w:rsid w:val="00420D90"/>
    <w:rsid w:val="004218B5"/>
    <w:rsid w:val="00421D6E"/>
    <w:rsid w:val="00422531"/>
    <w:rsid w:val="00422978"/>
    <w:rsid w:val="00422AF5"/>
    <w:rsid w:val="00422FB3"/>
    <w:rsid w:val="00423BB9"/>
    <w:rsid w:val="00424B6E"/>
    <w:rsid w:val="00424D06"/>
    <w:rsid w:val="0042526B"/>
    <w:rsid w:val="00426D67"/>
    <w:rsid w:val="00427AC5"/>
    <w:rsid w:val="00430CA8"/>
    <w:rsid w:val="00430D1B"/>
    <w:rsid w:val="00431411"/>
    <w:rsid w:val="0043151A"/>
    <w:rsid w:val="00431D46"/>
    <w:rsid w:val="00431F63"/>
    <w:rsid w:val="00432B0B"/>
    <w:rsid w:val="00433CCA"/>
    <w:rsid w:val="00433FC5"/>
    <w:rsid w:val="004343A3"/>
    <w:rsid w:val="0043455A"/>
    <w:rsid w:val="00437678"/>
    <w:rsid w:val="00441037"/>
    <w:rsid w:val="00441C43"/>
    <w:rsid w:val="004424A1"/>
    <w:rsid w:val="0044372B"/>
    <w:rsid w:val="00443C43"/>
    <w:rsid w:val="0044425F"/>
    <w:rsid w:val="004451EC"/>
    <w:rsid w:val="00446303"/>
    <w:rsid w:val="004501D0"/>
    <w:rsid w:val="00450B90"/>
    <w:rsid w:val="00451373"/>
    <w:rsid w:val="00451E74"/>
    <w:rsid w:val="004525B8"/>
    <w:rsid w:val="00452B09"/>
    <w:rsid w:val="004532D9"/>
    <w:rsid w:val="0045352C"/>
    <w:rsid w:val="0045358F"/>
    <w:rsid w:val="00453BA1"/>
    <w:rsid w:val="00453DE3"/>
    <w:rsid w:val="00453E63"/>
    <w:rsid w:val="0045449E"/>
    <w:rsid w:val="00455359"/>
    <w:rsid w:val="00455496"/>
    <w:rsid w:val="004555F1"/>
    <w:rsid w:val="00455FE6"/>
    <w:rsid w:val="0045610A"/>
    <w:rsid w:val="00456828"/>
    <w:rsid w:val="004570B8"/>
    <w:rsid w:val="0045773C"/>
    <w:rsid w:val="004578A6"/>
    <w:rsid w:val="004604F8"/>
    <w:rsid w:val="004607B9"/>
    <w:rsid w:val="00460EA5"/>
    <w:rsid w:val="00461209"/>
    <w:rsid w:val="0046269C"/>
    <w:rsid w:val="00463AF6"/>
    <w:rsid w:val="00464954"/>
    <w:rsid w:val="004659D3"/>
    <w:rsid w:val="00465B38"/>
    <w:rsid w:val="00466E28"/>
    <w:rsid w:val="00466FE0"/>
    <w:rsid w:val="00467189"/>
    <w:rsid w:val="00467CE0"/>
    <w:rsid w:val="0047025D"/>
    <w:rsid w:val="004702B7"/>
    <w:rsid w:val="00471222"/>
    <w:rsid w:val="004714C9"/>
    <w:rsid w:val="0047186D"/>
    <w:rsid w:val="004721EB"/>
    <w:rsid w:val="0047313D"/>
    <w:rsid w:val="00473281"/>
    <w:rsid w:val="00473320"/>
    <w:rsid w:val="00473780"/>
    <w:rsid w:val="00473E35"/>
    <w:rsid w:val="0047444E"/>
    <w:rsid w:val="00474962"/>
    <w:rsid w:val="00474A94"/>
    <w:rsid w:val="00474AF9"/>
    <w:rsid w:val="0047694A"/>
    <w:rsid w:val="004777E8"/>
    <w:rsid w:val="00480701"/>
    <w:rsid w:val="00480842"/>
    <w:rsid w:val="00480B81"/>
    <w:rsid w:val="00481207"/>
    <w:rsid w:val="00481B53"/>
    <w:rsid w:val="00483A4F"/>
    <w:rsid w:val="00483BDD"/>
    <w:rsid w:val="00483D10"/>
    <w:rsid w:val="00483DB8"/>
    <w:rsid w:val="0048440F"/>
    <w:rsid w:val="004844FF"/>
    <w:rsid w:val="0048475D"/>
    <w:rsid w:val="00484CA0"/>
    <w:rsid w:val="00484F6A"/>
    <w:rsid w:val="0048535A"/>
    <w:rsid w:val="00485426"/>
    <w:rsid w:val="00485C06"/>
    <w:rsid w:val="00486740"/>
    <w:rsid w:val="00486A4F"/>
    <w:rsid w:val="00487C9C"/>
    <w:rsid w:val="00487DF7"/>
    <w:rsid w:val="0049055F"/>
    <w:rsid w:val="00490BB6"/>
    <w:rsid w:val="004935FD"/>
    <w:rsid w:val="00494611"/>
    <w:rsid w:val="00494A26"/>
    <w:rsid w:val="0049605F"/>
    <w:rsid w:val="00496522"/>
    <w:rsid w:val="0049685F"/>
    <w:rsid w:val="00496B0D"/>
    <w:rsid w:val="00497274"/>
    <w:rsid w:val="0049730D"/>
    <w:rsid w:val="00497DDC"/>
    <w:rsid w:val="004A0703"/>
    <w:rsid w:val="004A11BE"/>
    <w:rsid w:val="004A279B"/>
    <w:rsid w:val="004A2A18"/>
    <w:rsid w:val="004A36EF"/>
    <w:rsid w:val="004A39CC"/>
    <w:rsid w:val="004A5398"/>
    <w:rsid w:val="004A559D"/>
    <w:rsid w:val="004A6224"/>
    <w:rsid w:val="004A62B5"/>
    <w:rsid w:val="004A6454"/>
    <w:rsid w:val="004A6519"/>
    <w:rsid w:val="004A6D97"/>
    <w:rsid w:val="004A7BF9"/>
    <w:rsid w:val="004B35F6"/>
    <w:rsid w:val="004B3B14"/>
    <w:rsid w:val="004B40AB"/>
    <w:rsid w:val="004B5D62"/>
    <w:rsid w:val="004B6685"/>
    <w:rsid w:val="004B6E4D"/>
    <w:rsid w:val="004B6F50"/>
    <w:rsid w:val="004B73F7"/>
    <w:rsid w:val="004C0E0A"/>
    <w:rsid w:val="004C126C"/>
    <w:rsid w:val="004C235E"/>
    <w:rsid w:val="004C2E89"/>
    <w:rsid w:val="004C2F05"/>
    <w:rsid w:val="004C433F"/>
    <w:rsid w:val="004C46FC"/>
    <w:rsid w:val="004C471F"/>
    <w:rsid w:val="004C4A1E"/>
    <w:rsid w:val="004C4C4C"/>
    <w:rsid w:val="004C4E92"/>
    <w:rsid w:val="004C5227"/>
    <w:rsid w:val="004C5802"/>
    <w:rsid w:val="004C606C"/>
    <w:rsid w:val="004C6601"/>
    <w:rsid w:val="004C6DF4"/>
    <w:rsid w:val="004C76D9"/>
    <w:rsid w:val="004C7AF3"/>
    <w:rsid w:val="004C7E4F"/>
    <w:rsid w:val="004D13C7"/>
    <w:rsid w:val="004D1ED3"/>
    <w:rsid w:val="004D3C89"/>
    <w:rsid w:val="004D4076"/>
    <w:rsid w:val="004D4584"/>
    <w:rsid w:val="004D4C36"/>
    <w:rsid w:val="004D5590"/>
    <w:rsid w:val="004D6555"/>
    <w:rsid w:val="004D6C86"/>
    <w:rsid w:val="004D6FEF"/>
    <w:rsid w:val="004D74AF"/>
    <w:rsid w:val="004D795D"/>
    <w:rsid w:val="004E0CCE"/>
    <w:rsid w:val="004E155C"/>
    <w:rsid w:val="004E21CD"/>
    <w:rsid w:val="004E2C2E"/>
    <w:rsid w:val="004E2DB0"/>
    <w:rsid w:val="004E392B"/>
    <w:rsid w:val="004E45CF"/>
    <w:rsid w:val="004E5349"/>
    <w:rsid w:val="004E589D"/>
    <w:rsid w:val="004E61CC"/>
    <w:rsid w:val="004E6FD4"/>
    <w:rsid w:val="004E7EE3"/>
    <w:rsid w:val="004F110D"/>
    <w:rsid w:val="004F1CF4"/>
    <w:rsid w:val="004F29BF"/>
    <w:rsid w:val="004F3CC5"/>
    <w:rsid w:val="004F4ACB"/>
    <w:rsid w:val="004F54F5"/>
    <w:rsid w:val="004F574C"/>
    <w:rsid w:val="004F5ADA"/>
    <w:rsid w:val="004F60A9"/>
    <w:rsid w:val="004F7036"/>
    <w:rsid w:val="004F7A6E"/>
    <w:rsid w:val="004F7D66"/>
    <w:rsid w:val="005005F0"/>
    <w:rsid w:val="00500CC8"/>
    <w:rsid w:val="00500DD7"/>
    <w:rsid w:val="00500FDA"/>
    <w:rsid w:val="0050205C"/>
    <w:rsid w:val="00502A46"/>
    <w:rsid w:val="00503DCB"/>
    <w:rsid w:val="00504E76"/>
    <w:rsid w:val="005056B7"/>
    <w:rsid w:val="00507012"/>
    <w:rsid w:val="005070E5"/>
    <w:rsid w:val="0051031A"/>
    <w:rsid w:val="005106F5"/>
    <w:rsid w:val="00510EE2"/>
    <w:rsid w:val="0051237A"/>
    <w:rsid w:val="00513453"/>
    <w:rsid w:val="00513C3B"/>
    <w:rsid w:val="00514449"/>
    <w:rsid w:val="00515870"/>
    <w:rsid w:val="00516D9D"/>
    <w:rsid w:val="0051700B"/>
    <w:rsid w:val="00517027"/>
    <w:rsid w:val="00517BAD"/>
    <w:rsid w:val="00517F9C"/>
    <w:rsid w:val="005202E0"/>
    <w:rsid w:val="00521AEE"/>
    <w:rsid w:val="005224D6"/>
    <w:rsid w:val="005237AE"/>
    <w:rsid w:val="00523DDB"/>
    <w:rsid w:val="00523E65"/>
    <w:rsid w:val="005244CF"/>
    <w:rsid w:val="00525452"/>
    <w:rsid w:val="00525594"/>
    <w:rsid w:val="00525B0B"/>
    <w:rsid w:val="005267DE"/>
    <w:rsid w:val="00526A4C"/>
    <w:rsid w:val="00526E32"/>
    <w:rsid w:val="005274A1"/>
    <w:rsid w:val="005275A4"/>
    <w:rsid w:val="00527FAB"/>
    <w:rsid w:val="00531781"/>
    <w:rsid w:val="00531BD4"/>
    <w:rsid w:val="00531C87"/>
    <w:rsid w:val="00531C89"/>
    <w:rsid w:val="00532174"/>
    <w:rsid w:val="005335C8"/>
    <w:rsid w:val="00533D56"/>
    <w:rsid w:val="005341DE"/>
    <w:rsid w:val="00534ADC"/>
    <w:rsid w:val="0053531C"/>
    <w:rsid w:val="0053546A"/>
    <w:rsid w:val="00535A26"/>
    <w:rsid w:val="00535AC0"/>
    <w:rsid w:val="00535EC6"/>
    <w:rsid w:val="00537721"/>
    <w:rsid w:val="005412C4"/>
    <w:rsid w:val="00541949"/>
    <w:rsid w:val="00541F55"/>
    <w:rsid w:val="005424DF"/>
    <w:rsid w:val="005447A9"/>
    <w:rsid w:val="00544E94"/>
    <w:rsid w:val="005453A4"/>
    <w:rsid w:val="00545B43"/>
    <w:rsid w:val="0055087A"/>
    <w:rsid w:val="00550B2B"/>
    <w:rsid w:val="00550C2E"/>
    <w:rsid w:val="00550E62"/>
    <w:rsid w:val="00551697"/>
    <w:rsid w:val="005518FA"/>
    <w:rsid w:val="00551EAD"/>
    <w:rsid w:val="00552682"/>
    <w:rsid w:val="0055283C"/>
    <w:rsid w:val="005534C6"/>
    <w:rsid w:val="005538EF"/>
    <w:rsid w:val="00553FF4"/>
    <w:rsid w:val="0055497B"/>
    <w:rsid w:val="0055535F"/>
    <w:rsid w:val="00555775"/>
    <w:rsid w:val="0055594D"/>
    <w:rsid w:val="0055671D"/>
    <w:rsid w:val="00556B21"/>
    <w:rsid w:val="00557986"/>
    <w:rsid w:val="00557D89"/>
    <w:rsid w:val="00561462"/>
    <w:rsid w:val="00561DD6"/>
    <w:rsid w:val="00561F94"/>
    <w:rsid w:val="005642DA"/>
    <w:rsid w:val="0056472B"/>
    <w:rsid w:val="0056519C"/>
    <w:rsid w:val="00565965"/>
    <w:rsid w:val="005661AE"/>
    <w:rsid w:val="00566832"/>
    <w:rsid w:val="00566E6B"/>
    <w:rsid w:val="00567919"/>
    <w:rsid w:val="0057017A"/>
    <w:rsid w:val="00571140"/>
    <w:rsid w:val="005711A4"/>
    <w:rsid w:val="005711F7"/>
    <w:rsid w:val="00571936"/>
    <w:rsid w:val="00571BC3"/>
    <w:rsid w:val="00571D71"/>
    <w:rsid w:val="00571D86"/>
    <w:rsid w:val="005720CD"/>
    <w:rsid w:val="00572602"/>
    <w:rsid w:val="0057269D"/>
    <w:rsid w:val="00572ACD"/>
    <w:rsid w:val="00572CDC"/>
    <w:rsid w:val="00573B10"/>
    <w:rsid w:val="0057447C"/>
    <w:rsid w:val="005750D2"/>
    <w:rsid w:val="0057576A"/>
    <w:rsid w:val="00576E25"/>
    <w:rsid w:val="00577075"/>
    <w:rsid w:val="005770BE"/>
    <w:rsid w:val="00577373"/>
    <w:rsid w:val="0057791C"/>
    <w:rsid w:val="0058034D"/>
    <w:rsid w:val="0058061B"/>
    <w:rsid w:val="005838F9"/>
    <w:rsid w:val="00583FA3"/>
    <w:rsid w:val="0058402C"/>
    <w:rsid w:val="0058456C"/>
    <w:rsid w:val="005847A3"/>
    <w:rsid w:val="00584F28"/>
    <w:rsid w:val="005852D7"/>
    <w:rsid w:val="005855CD"/>
    <w:rsid w:val="00585D6C"/>
    <w:rsid w:val="0058615A"/>
    <w:rsid w:val="00586663"/>
    <w:rsid w:val="00586724"/>
    <w:rsid w:val="005868B4"/>
    <w:rsid w:val="00587B85"/>
    <w:rsid w:val="00587EC8"/>
    <w:rsid w:val="00590A94"/>
    <w:rsid w:val="00591066"/>
    <w:rsid w:val="0059126F"/>
    <w:rsid w:val="00591310"/>
    <w:rsid w:val="00591449"/>
    <w:rsid w:val="00592896"/>
    <w:rsid w:val="00592BF3"/>
    <w:rsid w:val="00594E38"/>
    <w:rsid w:val="00595D6D"/>
    <w:rsid w:val="005A171A"/>
    <w:rsid w:val="005A33B3"/>
    <w:rsid w:val="005A3566"/>
    <w:rsid w:val="005A38E4"/>
    <w:rsid w:val="005A3A41"/>
    <w:rsid w:val="005A468F"/>
    <w:rsid w:val="005A4AA5"/>
    <w:rsid w:val="005A53E9"/>
    <w:rsid w:val="005A58EF"/>
    <w:rsid w:val="005A5A44"/>
    <w:rsid w:val="005A5C3B"/>
    <w:rsid w:val="005A65F7"/>
    <w:rsid w:val="005A6755"/>
    <w:rsid w:val="005A6F79"/>
    <w:rsid w:val="005B3240"/>
    <w:rsid w:val="005B40EE"/>
    <w:rsid w:val="005B4A1E"/>
    <w:rsid w:val="005B50A5"/>
    <w:rsid w:val="005B59D2"/>
    <w:rsid w:val="005B7274"/>
    <w:rsid w:val="005B73C0"/>
    <w:rsid w:val="005C0DF4"/>
    <w:rsid w:val="005C151E"/>
    <w:rsid w:val="005C20B6"/>
    <w:rsid w:val="005C2435"/>
    <w:rsid w:val="005C4817"/>
    <w:rsid w:val="005C5091"/>
    <w:rsid w:val="005C57B8"/>
    <w:rsid w:val="005C5ED9"/>
    <w:rsid w:val="005C6714"/>
    <w:rsid w:val="005C6CA8"/>
    <w:rsid w:val="005C6CA9"/>
    <w:rsid w:val="005C6EF8"/>
    <w:rsid w:val="005C6F4F"/>
    <w:rsid w:val="005C7A57"/>
    <w:rsid w:val="005D06CA"/>
    <w:rsid w:val="005D0BB3"/>
    <w:rsid w:val="005D1227"/>
    <w:rsid w:val="005D15C1"/>
    <w:rsid w:val="005D1E29"/>
    <w:rsid w:val="005D2494"/>
    <w:rsid w:val="005D3380"/>
    <w:rsid w:val="005D4878"/>
    <w:rsid w:val="005D5C4C"/>
    <w:rsid w:val="005D64CE"/>
    <w:rsid w:val="005D72DB"/>
    <w:rsid w:val="005D7A63"/>
    <w:rsid w:val="005D7D98"/>
    <w:rsid w:val="005D7FDD"/>
    <w:rsid w:val="005E0927"/>
    <w:rsid w:val="005E540C"/>
    <w:rsid w:val="005E67F3"/>
    <w:rsid w:val="005E7C26"/>
    <w:rsid w:val="005F0E65"/>
    <w:rsid w:val="005F10B2"/>
    <w:rsid w:val="005F1CD3"/>
    <w:rsid w:val="005F2A3A"/>
    <w:rsid w:val="005F2D06"/>
    <w:rsid w:val="005F3252"/>
    <w:rsid w:val="005F3ECC"/>
    <w:rsid w:val="005F3F29"/>
    <w:rsid w:val="005F444B"/>
    <w:rsid w:val="005F4503"/>
    <w:rsid w:val="005F4685"/>
    <w:rsid w:val="005F5E40"/>
    <w:rsid w:val="005F6375"/>
    <w:rsid w:val="005F6529"/>
    <w:rsid w:val="005F7428"/>
    <w:rsid w:val="005F79DB"/>
    <w:rsid w:val="005F7C49"/>
    <w:rsid w:val="00600EE0"/>
    <w:rsid w:val="00601007"/>
    <w:rsid w:val="00601660"/>
    <w:rsid w:val="0060393E"/>
    <w:rsid w:val="00603E5D"/>
    <w:rsid w:val="006040A0"/>
    <w:rsid w:val="00604ED9"/>
    <w:rsid w:val="006052EF"/>
    <w:rsid w:val="0060660C"/>
    <w:rsid w:val="00606C94"/>
    <w:rsid w:val="00606D37"/>
    <w:rsid w:val="00607232"/>
    <w:rsid w:val="00607527"/>
    <w:rsid w:val="00607941"/>
    <w:rsid w:val="00607BAB"/>
    <w:rsid w:val="006109DB"/>
    <w:rsid w:val="00611F1E"/>
    <w:rsid w:val="00613568"/>
    <w:rsid w:val="006136C3"/>
    <w:rsid w:val="00613C4B"/>
    <w:rsid w:val="00613EAA"/>
    <w:rsid w:val="006141BB"/>
    <w:rsid w:val="006149CE"/>
    <w:rsid w:val="0061527A"/>
    <w:rsid w:val="006155F1"/>
    <w:rsid w:val="00615C42"/>
    <w:rsid w:val="006168C8"/>
    <w:rsid w:val="00617FA4"/>
    <w:rsid w:val="006202DD"/>
    <w:rsid w:val="00620537"/>
    <w:rsid w:val="00620A8B"/>
    <w:rsid w:val="00620AD8"/>
    <w:rsid w:val="00620E42"/>
    <w:rsid w:val="006210AB"/>
    <w:rsid w:val="00621F10"/>
    <w:rsid w:val="00623719"/>
    <w:rsid w:val="0062446A"/>
    <w:rsid w:val="00624F45"/>
    <w:rsid w:val="00625050"/>
    <w:rsid w:val="006253A8"/>
    <w:rsid w:val="0062681E"/>
    <w:rsid w:val="00626B88"/>
    <w:rsid w:val="006273EF"/>
    <w:rsid w:val="0063085D"/>
    <w:rsid w:val="006316EC"/>
    <w:rsid w:val="00631CC4"/>
    <w:rsid w:val="00631D79"/>
    <w:rsid w:val="00631E26"/>
    <w:rsid w:val="00632219"/>
    <w:rsid w:val="00632C1C"/>
    <w:rsid w:val="00633411"/>
    <w:rsid w:val="00633B63"/>
    <w:rsid w:val="006340E0"/>
    <w:rsid w:val="006343B3"/>
    <w:rsid w:val="0063498A"/>
    <w:rsid w:val="00634E6D"/>
    <w:rsid w:val="00635030"/>
    <w:rsid w:val="006350CD"/>
    <w:rsid w:val="00635F01"/>
    <w:rsid w:val="006378D4"/>
    <w:rsid w:val="00640539"/>
    <w:rsid w:val="006422EC"/>
    <w:rsid w:val="00642B41"/>
    <w:rsid w:val="00643698"/>
    <w:rsid w:val="00643847"/>
    <w:rsid w:val="00643CC6"/>
    <w:rsid w:val="0064428E"/>
    <w:rsid w:val="00644695"/>
    <w:rsid w:val="00644B94"/>
    <w:rsid w:val="006453ED"/>
    <w:rsid w:val="00645BC0"/>
    <w:rsid w:val="00645E52"/>
    <w:rsid w:val="0064690B"/>
    <w:rsid w:val="00646F6B"/>
    <w:rsid w:val="00647798"/>
    <w:rsid w:val="006478BB"/>
    <w:rsid w:val="0065012C"/>
    <w:rsid w:val="0065012D"/>
    <w:rsid w:val="0065087D"/>
    <w:rsid w:val="00650C2C"/>
    <w:rsid w:val="0065126E"/>
    <w:rsid w:val="00651674"/>
    <w:rsid w:val="00651BAA"/>
    <w:rsid w:val="00651EED"/>
    <w:rsid w:val="00652748"/>
    <w:rsid w:val="00652F35"/>
    <w:rsid w:val="00652F7D"/>
    <w:rsid w:val="00653542"/>
    <w:rsid w:val="00653D2C"/>
    <w:rsid w:val="006545B6"/>
    <w:rsid w:val="006548E9"/>
    <w:rsid w:val="00654C77"/>
    <w:rsid w:val="00655576"/>
    <w:rsid w:val="006555CE"/>
    <w:rsid w:val="006560E5"/>
    <w:rsid w:val="006566F9"/>
    <w:rsid w:val="00660649"/>
    <w:rsid w:val="00660CF4"/>
    <w:rsid w:val="00661192"/>
    <w:rsid w:val="00661684"/>
    <w:rsid w:val="006622D3"/>
    <w:rsid w:val="00662B0D"/>
    <w:rsid w:val="006638C0"/>
    <w:rsid w:val="00663A9C"/>
    <w:rsid w:val="00663B74"/>
    <w:rsid w:val="00663EEE"/>
    <w:rsid w:val="006644D4"/>
    <w:rsid w:val="006646E0"/>
    <w:rsid w:val="00664B38"/>
    <w:rsid w:val="00664C73"/>
    <w:rsid w:val="00665FFF"/>
    <w:rsid w:val="00666A70"/>
    <w:rsid w:val="00667575"/>
    <w:rsid w:val="0066770D"/>
    <w:rsid w:val="0067234F"/>
    <w:rsid w:val="00672FD0"/>
    <w:rsid w:val="00673143"/>
    <w:rsid w:val="0067391E"/>
    <w:rsid w:val="006750F5"/>
    <w:rsid w:val="00675AD5"/>
    <w:rsid w:val="00676B1D"/>
    <w:rsid w:val="00677579"/>
    <w:rsid w:val="00680F98"/>
    <w:rsid w:val="006826D9"/>
    <w:rsid w:val="006833B4"/>
    <w:rsid w:val="00683A7A"/>
    <w:rsid w:val="00684B7F"/>
    <w:rsid w:val="006850B9"/>
    <w:rsid w:val="00685368"/>
    <w:rsid w:val="00685648"/>
    <w:rsid w:val="00686DE0"/>
    <w:rsid w:val="00687212"/>
    <w:rsid w:val="00687567"/>
    <w:rsid w:val="00687723"/>
    <w:rsid w:val="00687C0F"/>
    <w:rsid w:val="00690044"/>
    <w:rsid w:val="006900C5"/>
    <w:rsid w:val="00690821"/>
    <w:rsid w:val="006912C1"/>
    <w:rsid w:val="00691753"/>
    <w:rsid w:val="0069181C"/>
    <w:rsid w:val="00691E1F"/>
    <w:rsid w:val="00693512"/>
    <w:rsid w:val="0069352A"/>
    <w:rsid w:val="006939F8"/>
    <w:rsid w:val="00694857"/>
    <w:rsid w:val="00694D5F"/>
    <w:rsid w:val="00694FFC"/>
    <w:rsid w:val="00695300"/>
    <w:rsid w:val="00697549"/>
    <w:rsid w:val="006A00C5"/>
    <w:rsid w:val="006A05E9"/>
    <w:rsid w:val="006A0DC4"/>
    <w:rsid w:val="006A0F66"/>
    <w:rsid w:val="006A1107"/>
    <w:rsid w:val="006A139F"/>
    <w:rsid w:val="006A13BB"/>
    <w:rsid w:val="006A22BE"/>
    <w:rsid w:val="006A3254"/>
    <w:rsid w:val="006A381B"/>
    <w:rsid w:val="006A3890"/>
    <w:rsid w:val="006A48A3"/>
    <w:rsid w:val="006A4F51"/>
    <w:rsid w:val="006A5203"/>
    <w:rsid w:val="006A5361"/>
    <w:rsid w:val="006A5E6E"/>
    <w:rsid w:val="006A636B"/>
    <w:rsid w:val="006A6475"/>
    <w:rsid w:val="006A6EAE"/>
    <w:rsid w:val="006A7557"/>
    <w:rsid w:val="006B02B6"/>
    <w:rsid w:val="006B05B5"/>
    <w:rsid w:val="006B0A0F"/>
    <w:rsid w:val="006B1109"/>
    <w:rsid w:val="006B188F"/>
    <w:rsid w:val="006B1DC6"/>
    <w:rsid w:val="006B2D5E"/>
    <w:rsid w:val="006B3B5B"/>
    <w:rsid w:val="006B3CFA"/>
    <w:rsid w:val="006B474D"/>
    <w:rsid w:val="006B5765"/>
    <w:rsid w:val="006B59FD"/>
    <w:rsid w:val="006B5BF3"/>
    <w:rsid w:val="006B615D"/>
    <w:rsid w:val="006B649D"/>
    <w:rsid w:val="006B74DA"/>
    <w:rsid w:val="006B74F3"/>
    <w:rsid w:val="006C1181"/>
    <w:rsid w:val="006C1494"/>
    <w:rsid w:val="006C2AF3"/>
    <w:rsid w:val="006C2D8C"/>
    <w:rsid w:val="006C3214"/>
    <w:rsid w:val="006C3CF4"/>
    <w:rsid w:val="006C5686"/>
    <w:rsid w:val="006C5D3B"/>
    <w:rsid w:val="006C5FDA"/>
    <w:rsid w:val="006C7C9D"/>
    <w:rsid w:val="006C7E23"/>
    <w:rsid w:val="006D01E4"/>
    <w:rsid w:val="006D0CE8"/>
    <w:rsid w:val="006D0EDF"/>
    <w:rsid w:val="006D13EA"/>
    <w:rsid w:val="006D20A9"/>
    <w:rsid w:val="006D3071"/>
    <w:rsid w:val="006D42D2"/>
    <w:rsid w:val="006D4505"/>
    <w:rsid w:val="006D4BFA"/>
    <w:rsid w:val="006D5988"/>
    <w:rsid w:val="006D5C11"/>
    <w:rsid w:val="006D5F06"/>
    <w:rsid w:val="006D6A49"/>
    <w:rsid w:val="006D6FEC"/>
    <w:rsid w:val="006D7181"/>
    <w:rsid w:val="006D772D"/>
    <w:rsid w:val="006E0035"/>
    <w:rsid w:val="006E0950"/>
    <w:rsid w:val="006E0D7C"/>
    <w:rsid w:val="006E0DE9"/>
    <w:rsid w:val="006E0E68"/>
    <w:rsid w:val="006E1350"/>
    <w:rsid w:val="006E1C8F"/>
    <w:rsid w:val="006E20A9"/>
    <w:rsid w:val="006E285A"/>
    <w:rsid w:val="006E2922"/>
    <w:rsid w:val="006E44B8"/>
    <w:rsid w:val="006E69ED"/>
    <w:rsid w:val="006E7098"/>
    <w:rsid w:val="006E7846"/>
    <w:rsid w:val="006E7F9E"/>
    <w:rsid w:val="006F0089"/>
    <w:rsid w:val="006F11F0"/>
    <w:rsid w:val="006F2716"/>
    <w:rsid w:val="006F2C88"/>
    <w:rsid w:val="006F38D7"/>
    <w:rsid w:val="006F5B14"/>
    <w:rsid w:val="006F5E2D"/>
    <w:rsid w:val="006F7CDC"/>
    <w:rsid w:val="0070029D"/>
    <w:rsid w:val="0070032A"/>
    <w:rsid w:val="007013E6"/>
    <w:rsid w:val="00701ADA"/>
    <w:rsid w:val="00701E37"/>
    <w:rsid w:val="00701EF7"/>
    <w:rsid w:val="00702770"/>
    <w:rsid w:val="00702C49"/>
    <w:rsid w:val="00702C70"/>
    <w:rsid w:val="00703294"/>
    <w:rsid w:val="00704EC6"/>
    <w:rsid w:val="00704F23"/>
    <w:rsid w:val="00705AF9"/>
    <w:rsid w:val="00705D76"/>
    <w:rsid w:val="0070627A"/>
    <w:rsid w:val="00706D2F"/>
    <w:rsid w:val="00707123"/>
    <w:rsid w:val="007118D7"/>
    <w:rsid w:val="00711ED0"/>
    <w:rsid w:val="0071271C"/>
    <w:rsid w:val="00713F3B"/>
    <w:rsid w:val="00714375"/>
    <w:rsid w:val="007149B2"/>
    <w:rsid w:val="00714F38"/>
    <w:rsid w:val="007165B3"/>
    <w:rsid w:val="00716A96"/>
    <w:rsid w:val="007171DA"/>
    <w:rsid w:val="007174BA"/>
    <w:rsid w:val="007212D9"/>
    <w:rsid w:val="00721DC8"/>
    <w:rsid w:val="00722114"/>
    <w:rsid w:val="00722AA4"/>
    <w:rsid w:val="0072398E"/>
    <w:rsid w:val="00724B5F"/>
    <w:rsid w:val="00724EB3"/>
    <w:rsid w:val="0072574F"/>
    <w:rsid w:val="00726094"/>
    <w:rsid w:val="00726DA7"/>
    <w:rsid w:val="00727584"/>
    <w:rsid w:val="007303CF"/>
    <w:rsid w:val="00730D3E"/>
    <w:rsid w:val="00731109"/>
    <w:rsid w:val="007322AD"/>
    <w:rsid w:val="0073231B"/>
    <w:rsid w:val="007335B2"/>
    <w:rsid w:val="00734A4C"/>
    <w:rsid w:val="00735594"/>
    <w:rsid w:val="00735A31"/>
    <w:rsid w:val="007369C1"/>
    <w:rsid w:val="00736C2D"/>
    <w:rsid w:val="00736D6C"/>
    <w:rsid w:val="00737171"/>
    <w:rsid w:val="00737DB0"/>
    <w:rsid w:val="007401F8"/>
    <w:rsid w:val="0074052B"/>
    <w:rsid w:val="0074071A"/>
    <w:rsid w:val="00740EBD"/>
    <w:rsid w:val="007424A3"/>
    <w:rsid w:val="00742923"/>
    <w:rsid w:val="00743985"/>
    <w:rsid w:val="0074478D"/>
    <w:rsid w:val="0074539F"/>
    <w:rsid w:val="0074619D"/>
    <w:rsid w:val="00747C22"/>
    <w:rsid w:val="00747EA1"/>
    <w:rsid w:val="007501FA"/>
    <w:rsid w:val="00750404"/>
    <w:rsid w:val="0075066B"/>
    <w:rsid w:val="00751321"/>
    <w:rsid w:val="00751416"/>
    <w:rsid w:val="00751DFF"/>
    <w:rsid w:val="007525D3"/>
    <w:rsid w:val="00753050"/>
    <w:rsid w:val="00754639"/>
    <w:rsid w:val="00754ADD"/>
    <w:rsid w:val="00755DB9"/>
    <w:rsid w:val="00755E14"/>
    <w:rsid w:val="00755ED6"/>
    <w:rsid w:val="00755F9F"/>
    <w:rsid w:val="007566B3"/>
    <w:rsid w:val="007568A6"/>
    <w:rsid w:val="00756F45"/>
    <w:rsid w:val="0076069B"/>
    <w:rsid w:val="00762462"/>
    <w:rsid w:val="00762DB1"/>
    <w:rsid w:val="00763763"/>
    <w:rsid w:val="00764685"/>
    <w:rsid w:val="00764B41"/>
    <w:rsid w:val="007658BE"/>
    <w:rsid w:val="007662BC"/>
    <w:rsid w:val="00766433"/>
    <w:rsid w:val="0076757C"/>
    <w:rsid w:val="007678C4"/>
    <w:rsid w:val="00767F21"/>
    <w:rsid w:val="0077028F"/>
    <w:rsid w:val="00770678"/>
    <w:rsid w:val="00770D3C"/>
    <w:rsid w:val="00770F1B"/>
    <w:rsid w:val="00771093"/>
    <w:rsid w:val="007711FD"/>
    <w:rsid w:val="007723AB"/>
    <w:rsid w:val="007730FA"/>
    <w:rsid w:val="007732FC"/>
    <w:rsid w:val="0077376D"/>
    <w:rsid w:val="0077392A"/>
    <w:rsid w:val="0077406B"/>
    <w:rsid w:val="00774192"/>
    <w:rsid w:val="0077441B"/>
    <w:rsid w:val="007744A9"/>
    <w:rsid w:val="0077475E"/>
    <w:rsid w:val="00775F1E"/>
    <w:rsid w:val="0077635F"/>
    <w:rsid w:val="0077646C"/>
    <w:rsid w:val="00776935"/>
    <w:rsid w:val="007773FA"/>
    <w:rsid w:val="00777603"/>
    <w:rsid w:val="00777FD7"/>
    <w:rsid w:val="0078018B"/>
    <w:rsid w:val="007821EF"/>
    <w:rsid w:val="007827FD"/>
    <w:rsid w:val="00782C73"/>
    <w:rsid w:val="0078303B"/>
    <w:rsid w:val="007830DE"/>
    <w:rsid w:val="00783AEB"/>
    <w:rsid w:val="00783F16"/>
    <w:rsid w:val="00786144"/>
    <w:rsid w:val="007861E1"/>
    <w:rsid w:val="00786248"/>
    <w:rsid w:val="00786294"/>
    <w:rsid w:val="00786CD1"/>
    <w:rsid w:val="00787612"/>
    <w:rsid w:val="007879D0"/>
    <w:rsid w:val="00787BB2"/>
    <w:rsid w:val="00787FC3"/>
    <w:rsid w:val="0079024A"/>
    <w:rsid w:val="007905AB"/>
    <w:rsid w:val="00791768"/>
    <w:rsid w:val="007924DE"/>
    <w:rsid w:val="00792E34"/>
    <w:rsid w:val="00792F2E"/>
    <w:rsid w:val="0079334F"/>
    <w:rsid w:val="007938EC"/>
    <w:rsid w:val="007945F0"/>
    <w:rsid w:val="00794669"/>
    <w:rsid w:val="00794A5A"/>
    <w:rsid w:val="00795933"/>
    <w:rsid w:val="00795E13"/>
    <w:rsid w:val="007965C4"/>
    <w:rsid w:val="007969EB"/>
    <w:rsid w:val="00796B85"/>
    <w:rsid w:val="00797399"/>
    <w:rsid w:val="00797795"/>
    <w:rsid w:val="00797D8E"/>
    <w:rsid w:val="007A08D7"/>
    <w:rsid w:val="007A1556"/>
    <w:rsid w:val="007A176A"/>
    <w:rsid w:val="007A191E"/>
    <w:rsid w:val="007A1E38"/>
    <w:rsid w:val="007A3E19"/>
    <w:rsid w:val="007A3E48"/>
    <w:rsid w:val="007A4C6E"/>
    <w:rsid w:val="007A4CAA"/>
    <w:rsid w:val="007A4E30"/>
    <w:rsid w:val="007A6452"/>
    <w:rsid w:val="007A6779"/>
    <w:rsid w:val="007A6A27"/>
    <w:rsid w:val="007A78C4"/>
    <w:rsid w:val="007B004A"/>
    <w:rsid w:val="007B067F"/>
    <w:rsid w:val="007B0EBB"/>
    <w:rsid w:val="007B0F8A"/>
    <w:rsid w:val="007B163A"/>
    <w:rsid w:val="007B45DC"/>
    <w:rsid w:val="007B4649"/>
    <w:rsid w:val="007B4F17"/>
    <w:rsid w:val="007B5150"/>
    <w:rsid w:val="007B53FE"/>
    <w:rsid w:val="007B558C"/>
    <w:rsid w:val="007B5B61"/>
    <w:rsid w:val="007B5E59"/>
    <w:rsid w:val="007B6025"/>
    <w:rsid w:val="007C0004"/>
    <w:rsid w:val="007C03D1"/>
    <w:rsid w:val="007C0F6B"/>
    <w:rsid w:val="007C186C"/>
    <w:rsid w:val="007C19F3"/>
    <w:rsid w:val="007C2D5D"/>
    <w:rsid w:val="007C2F85"/>
    <w:rsid w:val="007C3296"/>
    <w:rsid w:val="007C39FB"/>
    <w:rsid w:val="007C442F"/>
    <w:rsid w:val="007C46C8"/>
    <w:rsid w:val="007C5601"/>
    <w:rsid w:val="007C636E"/>
    <w:rsid w:val="007C6705"/>
    <w:rsid w:val="007C68D0"/>
    <w:rsid w:val="007C6A4F"/>
    <w:rsid w:val="007C77E7"/>
    <w:rsid w:val="007D06CD"/>
    <w:rsid w:val="007D0CDE"/>
    <w:rsid w:val="007D2C3B"/>
    <w:rsid w:val="007D39F9"/>
    <w:rsid w:val="007D3AC7"/>
    <w:rsid w:val="007D468D"/>
    <w:rsid w:val="007D4D42"/>
    <w:rsid w:val="007D505B"/>
    <w:rsid w:val="007D5411"/>
    <w:rsid w:val="007D5B03"/>
    <w:rsid w:val="007E0E60"/>
    <w:rsid w:val="007E18C0"/>
    <w:rsid w:val="007E2872"/>
    <w:rsid w:val="007E326B"/>
    <w:rsid w:val="007E3330"/>
    <w:rsid w:val="007E3470"/>
    <w:rsid w:val="007E368F"/>
    <w:rsid w:val="007E39FC"/>
    <w:rsid w:val="007E4307"/>
    <w:rsid w:val="007E591E"/>
    <w:rsid w:val="007E5C78"/>
    <w:rsid w:val="007E65CD"/>
    <w:rsid w:val="007E67C5"/>
    <w:rsid w:val="007F22DB"/>
    <w:rsid w:val="007F35C0"/>
    <w:rsid w:val="007F4C2A"/>
    <w:rsid w:val="007F56B4"/>
    <w:rsid w:val="007F5775"/>
    <w:rsid w:val="007F6174"/>
    <w:rsid w:val="007F6760"/>
    <w:rsid w:val="007F6E7A"/>
    <w:rsid w:val="00801159"/>
    <w:rsid w:val="00801186"/>
    <w:rsid w:val="008020B7"/>
    <w:rsid w:val="008020F1"/>
    <w:rsid w:val="00802398"/>
    <w:rsid w:val="008029B3"/>
    <w:rsid w:val="00802B0C"/>
    <w:rsid w:val="00803623"/>
    <w:rsid w:val="00804082"/>
    <w:rsid w:val="00804A1C"/>
    <w:rsid w:val="00804AD9"/>
    <w:rsid w:val="00804E36"/>
    <w:rsid w:val="00805127"/>
    <w:rsid w:val="00806811"/>
    <w:rsid w:val="00807E62"/>
    <w:rsid w:val="00810E3A"/>
    <w:rsid w:val="008134B6"/>
    <w:rsid w:val="008134CE"/>
    <w:rsid w:val="00813B84"/>
    <w:rsid w:val="008148ED"/>
    <w:rsid w:val="00814DD6"/>
    <w:rsid w:val="008166B1"/>
    <w:rsid w:val="008176A4"/>
    <w:rsid w:val="008179B3"/>
    <w:rsid w:val="008200E9"/>
    <w:rsid w:val="008202A7"/>
    <w:rsid w:val="008211F2"/>
    <w:rsid w:val="00823126"/>
    <w:rsid w:val="0082319F"/>
    <w:rsid w:val="00824341"/>
    <w:rsid w:val="00824958"/>
    <w:rsid w:val="00824DBF"/>
    <w:rsid w:val="00824F6F"/>
    <w:rsid w:val="008252A6"/>
    <w:rsid w:val="0082569E"/>
    <w:rsid w:val="00825F65"/>
    <w:rsid w:val="00826C3C"/>
    <w:rsid w:val="00827B50"/>
    <w:rsid w:val="008301CB"/>
    <w:rsid w:val="00830EF7"/>
    <w:rsid w:val="00830FA1"/>
    <w:rsid w:val="00831882"/>
    <w:rsid w:val="00831A90"/>
    <w:rsid w:val="00831B91"/>
    <w:rsid w:val="00831CD1"/>
    <w:rsid w:val="00832763"/>
    <w:rsid w:val="00832FD4"/>
    <w:rsid w:val="00833D3B"/>
    <w:rsid w:val="0083475C"/>
    <w:rsid w:val="00834AB4"/>
    <w:rsid w:val="00834C9B"/>
    <w:rsid w:val="00835425"/>
    <w:rsid w:val="00835758"/>
    <w:rsid w:val="00835D6E"/>
    <w:rsid w:val="00836219"/>
    <w:rsid w:val="00836423"/>
    <w:rsid w:val="00836542"/>
    <w:rsid w:val="00836924"/>
    <w:rsid w:val="00836A2D"/>
    <w:rsid w:val="008370DE"/>
    <w:rsid w:val="00837892"/>
    <w:rsid w:val="00837C29"/>
    <w:rsid w:val="008408EC"/>
    <w:rsid w:val="00840E02"/>
    <w:rsid w:val="0084121C"/>
    <w:rsid w:val="00841C0E"/>
    <w:rsid w:val="00841EE6"/>
    <w:rsid w:val="00842584"/>
    <w:rsid w:val="008438BB"/>
    <w:rsid w:val="00843BD6"/>
    <w:rsid w:val="008448B0"/>
    <w:rsid w:val="008449D7"/>
    <w:rsid w:val="00844B09"/>
    <w:rsid w:val="00844E58"/>
    <w:rsid w:val="00845FCE"/>
    <w:rsid w:val="008463A2"/>
    <w:rsid w:val="00846469"/>
    <w:rsid w:val="008470D8"/>
    <w:rsid w:val="00847480"/>
    <w:rsid w:val="00847A77"/>
    <w:rsid w:val="00850559"/>
    <w:rsid w:val="00851957"/>
    <w:rsid w:val="008521AD"/>
    <w:rsid w:val="00854088"/>
    <w:rsid w:val="00854BAE"/>
    <w:rsid w:val="00855BCD"/>
    <w:rsid w:val="0085695A"/>
    <w:rsid w:val="00856980"/>
    <w:rsid w:val="0085756E"/>
    <w:rsid w:val="0086015D"/>
    <w:rsid w:val="00860F63"/>
    <w:rsid w:val="00861179"/>
    <w:rsid w:val="008615B7"/>
    <w:rsid w:val="00861ECB"/>
    <w:rsid w:val="008622B0"/>
    <w:rsid w:val="0086255F"/>
    <w:rsid w:val="008627A0"/>
    <w:rsid w:val="0086286F"/>
    <w:rsid w:val="00862D5F"/>
    <w:rsid w:val="00862D8E"/>
    <w:rsid w:val="00865357"/>
    <w:rsid w:val="008653EC"/>
    <w:rsid w:val="00866017"/>
    <w:rsid w:val="008660A2"/>
    <w:rsid w:val="00867539"/>
    <w:rsid w:val="00867575"/>
    <w:rsid w:val="008706C9"/>
    <w:rsid w:val="008733D0"/>
    <w:rsid w:val="00874077"/>
    <w:rsid w:val="00874790"/>
    <w:rsid w:val="00876396"/>
    <w:rsid w:val="00876433"/>
    <w:rsid w:val="008766FF"/>
    <w:rsid w:val="00877250"/>
    <w:rsid w:val="0088002A"/>
    <w:rsid w:val="00880354"/>
    <w:rsid w:val="008806A9"/>
    <w:rsid w:val="00880DA8"/>
    <w:rsid w:val="008823C8"/>
    <w:rsid w:val="0088244D"/>
    <w:rsid w:val="00882AB9"/>
    <w:rsid w:val="00883F5D"/>
    <w:rsid w:val="00884434"/>
    <w:rsid w:val="00885A3B"/>
    <w:rsid w:val="0088679B"/>
    <w:rsid w:val="00886849"/>
    <w:rsid w:val="008906A1"/>
    <w:rsid w:val="00890A84"/>
    <w:rsid w:val="008910F5"/>
    <w:rsid w:val="0089129E"/>
    <w:rsid w:val="00892D48"/>
    <w:rsid w:val="008932FE"/>
    <w:rsid w:val="00893763"/>
    <w:rsid w:val="00893E97"/>
    <w:rsid w:val="008940D4"/>
    <w:rsid w:val="00894F9B"/>
    <w:rsid w:val="008962CD"/>
    <w:rsid w:val="0089657A"/>
    <w:rsid w:val="0089771D"/>
    <w:rsid w:val="008A0F95"/>
    <w:rsid w:val="008A11AF"/>
    <w:rsid w:val="008A1279"/>
    <w:rsid w:val="008A1972"/>
    <w:rsid w:val="008A1A48"/>
    <w:rsid w:val="008A20D4"/>
    <w:rsid w:val="008A37A1"/>
    <w:rsid w:val="008A3E02"/>
    <w:rsid w:val="008A5431"/>
    <w:rsid w:val="008A5B4F"/>
    <w:rsid w:val="008A7622"/>
    <w:rsid w:val="008A79B4"/>
    <w:rsid w:val="008B05C1"/>
    <w:rsid w:val="008B0668"/>
    <w:rsid w:val="008B2646"/>
    <w:rsid w:val="008B339A"/>
    <w:rsid w:val="008B34FA"/>
    <w:rsid w:val="008B3F14"/>
    <w:rsid w:val="008B521A"/>
    <w:rsid w:val="008B58E3"/>
    <w:rsid w:val="008B66F6"/>
    <w:rsid w:val="008B705C"/>
    <w:rsid w:val="008B7096"/>
    <w:rsid w:val="008B73F0"/>
    <w:rsid w:val="008C103D"/>
    <w:rsid w:val="008C1678"/>
    <w:rsid w:val="008C173E"/>
    <w:rsid w:val="008C204F"/>
    <w:rsid w:val="008C263C"/>
    <w:rsid w:val="008C2CAC"/>
    <w:rsid w:val="008C316E"/>
    <w:rsid w:val="008C3638"/>
    <w:rsid w:val="008C4CF8"/>
    <w:rsid w:val="008C62A8"/>
    <w:rsid w:val="008C6A9A"/>
    <w:rsid w:val="008C6C40"/>
    <w:rsid w:val="008C6CB2"/>
    <w:rsid w:val="008D062A"/>
    <w:rsid w:val="008D1710"/>
    <w:rsid w:val="008D2167"/>
    <w:rsid w:val="008D2412"/>
    <w:rsid w:val="008D2930"/>
    <w:rsid w:val="008D2B39"/>
    <w:rsid w:val="008D33B8"/>
    <w:rsid w:val="008D598F"/>
    <w:rsid w:val="008D5F65"/>
    <w:rsid w:val="008D6112"/>
    <w:rsid w:val="008D68E8"/>
    <w:rsid w:val="008D7BF8"/>
    <w:rsid w:val="008E0EC4"/>
    <w:rsid w:val="008E1CD6"/>
    <w:rsid w:val="008E2234"/>
    <w:rsid w:val="008E3582"/>
    <w:rsid w:val="008E4D02"/>
    <w:rsid w:val="008E4D59"/>
    <w:rsid w:val="008E570E"/>
    <w:rsid w:val="008E589D"/>
    <w:rsid w:val="008E5AAF"/>
    <w:rsid w:val="008E689E"/>
    <w:rsid w:val="008E74DE"/>
    <w:rsid w:val="008E79FA"/>
    <w:rsid w:val="008F00CE"/>
    <w:rsid w:val="008F03C5"/>
    <w:rsid w:val="008F05E1"/>
    <w:rsid w:val="008F0838"/>
    <w:rsid w:val="008F1747"/>
    <w:rsid w:val="008F1D3D"/>
    <w:rsid w:val="008F23C6"/>
    <w:rsid w:val="008F283C"/>
    <w:rsid w:val="008F2F13"/>
    <w:rsid w:val="008F3296"/>
    <w:rsid w:val="008F3B0B"/>
    <w:rsid w:val="008F3ED2"/>
    <w:rsid w:val="008F45FC"/>
    <w:rsid w:val="008F4769"/>
    <w:rsid w:val="008F5F67"/>
    <w:rsid w:val="008F62C7"/>
    <w:rsid w:val="008F6553"/>
    <w:rsid w:val="008F701F"/>
    <w:rsid w:val="008F71C9"/>
    <w:rsid w:val="008F78B2"/>
    <w:rsid w:val="008F7996"/>
    <w:rsid w:val="008F7B17"/>
    <w:rsid w:val="009012A2"/>
    <w:rsid w:val="00901878"/>
    <w:rsid w:val="00901A1E"/>
    <w:rsid w:val="00902A3D"/>
    <w:rsid w:val="00902E71"/>
    <w:rsid w:val="00902F02"/>
    <w:rsid w:val="009038DB"/>
    <w:rsid w:val="00903910"/>
    <w:rsid w:val="00903BA3"/>
    <w:rsid w:val="00903D6D"/>
    <w:rsid w:val="00904F3E"/>
    <w:rsid w:val="0090586A"/>
    <w:rsid w:val="00905D13"/>
    <w:rsid w:val="0090609E"/>
    <w:rsid w:val="00906367"/>
    <w:rsid w:val="00906B59"/>
    <w:rsid w:val="00906D7F"/>
    <w:rsid w:val="009070DD"/>
    <w:rsid w:val="00907919"/>
    <w:rsid w:val="00911808"/>
    <w:rsid w:val="00911DAD"/>
    <w:rsid w:val="009125CF"/>
    <w:rsid w:val="00914479"/>
    <w:rsid w:val="00914AAB"/>
    <w:rsid w:val="00915337"/>
    <w:rsid w:val="00915546"/>
    <w:rsid w:val="00915B90"/>
    <w:rsid w:val="00915C09"/>
    <w:rsid w:val="00916BBB"/>
    <w:rsid w:val="00920D91"/>
    <w:rsid w:val="009216E3"/>
    <w:rsid w:val="0092284E"/>
    <w:rsid w:val="00923385"/>
    <w:rsid w:val="00924027"/>
    <w:rsid w:val="00925390"/>
    <w:rsid w:val="00926712"/>
    <w:rsid w:val="00926F56"/>
    <w:rsid w:val="009276D9"/>
    <w:rsid w:val="009305E8"/>
    <w:rsid w:val="00931107"/>
    <w:rsid w:val="0093156A"/>
    <w:rsid w:val="00931BE4"/>
    <w:rsid w:val="009326C0"/>
    <w:rsid w:val="0093362D"/>
    <w:rsid w:val="009336E4"/>
    <w:rsid w:val="00934D9A"/>
    <w:rsid w:val="00935CE2"/>
    <w:rsid w:val="00936865"/>
    <w:rsid w:val="00936D22"/>
    <w:rsid w:val="00936E13"/>
    <w:rsid w:val="0093705A"/>
    <w:rsid w:val="00940F95"/>
    <w:rsid w:val="00941C96"/>
    <w:rsid w:val="00942545"/>
    <w:rsid w:val="009447C9"/>
    <w:rsid w:val="00944B03"/>
    <w:rsid w:val="00945250"/>
    <w:rsid w:val="009455EA"/>
    <w:rsid w:val="00945936"/>
    <w:rsid w:val="00946B95"/>
    <w:rsid w:val="0094725B"/>
    <w:rsid w:val="00947DE0"/>
    <w:rsid w:val="00950931"/>
    <w:rsid w:val="009513E3"/>
    <w:rsid w:val="009518F8"/>
    <w:rsid w:val="009525DB"/>
    <w:rsid w:val="00952C4D"/>
    <w:rsid w:val="00952FBD"/>
    <w:rsid w:val="00953264"/>
    <w:rsid w:val="009535F7"/>
    <w:rsid w:val="00953809"/>
    <w:rsid w:val="00953990"/>
    <w:rsid w:val="0095467E"/>
    <w:rsid w:val="00956929"/>
    <w:rsid w:val="0095798D"/>
    <w:rsid w:val="00957D52"/>
    <w:rsid w:val="009610AE"/>
    <w:rsid w:val="00962218"/>
    <w:rsid w:val="00962978"/>
    <w:rsid w:val="00962D9A"/>
    <w:rsid w:val="00962EFF"/>
    <w:rsid w:val="00963C55"/>
    <w:rsid w:val="00964E1E"/>
    <w:rsid w:val="009651B8"/>
    <w:rsid w:val="00965293"/>
    <w:rsid w:val="00966678"/>
    <w:rsid w:val="00966BD4"/>
    <w:rsid w:val="0097007C"/>
    <w:rsid w:val="00970C65"/>
    <w:rsid w:val="00972141"/>
    <w:rsid w:val="0097254F"/>
    <w:rsid w:val="00972DAA"/>
    <w:rsid w:val="0097330B"/>
    <w:rsid w:val="0097390F"/>
    <w:rsid w:val="009739F9"/>
    <w:rsid w:val="0097419D"/>
    <w:rsid w:val="00974884"/>
    <w:rsid w:val="00974978"/>
    <w:rsid w:val="00975009"/>
    <w:rsid w:val="00975A5A"/>
    <w:rsid w:val="0097636D"/>
    <w:rsid w:val="00976A49"/>
    <w:rsid w:val="00977014"/>
    <w:rsid w:val="009770B3"/>
    <w:rsid w:val="00977398"/>
    <w:rsid w:val="009806FC"/>
    <w:rsid w:val="009808C9"/>
    <w:rsid w:val="00981284"/>
    <w:rsid w:val="00982E3E"/>
    <w:rsid w:val="0098345E"/>
    <w:rsid w:val="00983A8F"/>
    <w:rsid w:val="00983BCE"/>
    <w:rsid w:val="00984590"/>
    <w:rsid w:val="00984F7C"/>
    <w:rsid w:val="009851BA"/>
    <w:rsid w:val="00985CD5"/>
    <w:rsid w:val="00986338"/>
    <w:rsid w:val="00987B47"/>
    <w:rsid w:val="00990BF7"/>
    <w:rsid w:val="00990D49"/>
    <w:rsid w:val="009919CE"/>
    <w:rsid w:val="00991BB1"/>
    <w:rsid w:val="009926C8"/>
    <w:rsid w:val="00992891"/>
    <w:rsid w:val="00992F72"/>
    <w:rsid w:val="009939F7"/>
    <w:rsid w:val="00994E4E"/>
    <w:rsid w:val="00995EAA"/>
    <w:rsid w:val="00996041"/>
    <w:rsid w:val="0099677A"/>
    <w:rsid w:val="00996AF8"/>
    <w:rsid w:val="00997862"/>
    <w:rsid w:val="00997C67"/>
    <w:rsid w:val="009A0A4C"/>
    <w:rsid w:val="009A20C5"/>
    <w:rsid w:val="009A3133"/>
    <w:rsid w:val="009A3804"/>
    <w:rsid w:val="009A3ED4"/>
    <w:rsid w:val="009A4197"/>
    <w:rsid w:val="009A69E6"/>
    <w:rsid w:val="009A6BA2"/>
    <w:rsid w:val="009A6EE5"/>
    <w:rsid w:val="009A714A"/>
    <w:rsid w:val="009A7C30"/>
    <w:rsid w:val="009B0380"/>
    <w:rsid w:val="009B04BA"/>
    <w:rsid w:val="009B0815"/>
    <w:rsid w:val="009B0EA8"/>
    <w:rsid w:val="009B0EFA"/>
    <w:rsid w:val="009B1896"/>
    <w:rsid w:val="009B2310"/>
    <w:rsid w:val="009B255B"/>
    <w:rsid w:val="009B2987"/>
    <w:rsid w:val="009B4CF6"/>
    <w:rsid w:val="009B55A3"/>
    <w:rsid w:val="009B5AA4"/>
    <w:rsid w:val="009B5FAA"/>
    <w:rsid w:val="009B612C"/>
    <w:rsid w:val="009B71D1"/>
    <w:rsid w:val="009B7AA1"/>
    <w:rsid w:val="009C0E69"/>
    <w:rsid w:val="009C0FBE"/>
    <w:rsid w:val="009C1063"/>
    <w:rsid w:val="009C17C7"/>
    <w:rsid w:val="009C1B68"/>
    <w:rsid w:val="009C248B"/>
    <w:rsid w:val="009C2B39"/>
    <w:rsid w:val="009C2E41"/>
    <w:rsid w:val="009C3A61"/>
    <w:rsid w:val="009C41BC"/>
    <w:rsid w:val="009C43C4"/>
    <w:rsid w:val="009C4424"/>
    <w:rsid w:val="009C464A"/>
    <w:rsid w:val="009C497C"/>
    <w:rsid w:val="009C65C0"/>
    <w:rsid w:val="009C6D7D"/>
    <w:rsid w:val="009C6F65"/>
    <w:rsid w:val="009C7CAE"/>
    <w:rsid w:val="009D0D84"/>
    <w:rsid w:val="009D149D"/>
    <w:rsid w:val="009D1700"/>
    <w:rsid w:val="009D1732"/>
    <w:rsid w:val="009D2960"/>
    <w:rsid w:val="009D2CBD"/>
    <w:rsid w:val="009D2EE7"/>
    <w:rsid w:val="009D2FB5"/>
    <w:rsid w:val="009D378F"/>
    <w:rsid w:val="009D3B5A"/>
    <w:rsid w:val="009D3BAD"/>
    <w:rsid w:val="009D3E31"/>
    <w:rsid w:val="009D4293"/>
    <w:rsid w:val="009D4DC8"/>
    <w:rsid w:val="009D5FCA"/>
    <w:rsid w:val="009D6E9C"/>
    <w:rsid w:val="009D772B"/>
    <w:rsid w:val="009E0251"/>
    <w:rsid w:val="009E034D"/>
    <w:rsid w:val="009E1588"/>
    <w:rsid w:val="009E15B6"/>
    <w:rsid w:val="009E1D52"/>
    <w:rsid w:val="009E32AD"/>
    <w:rsid w:val="009E4D89"/>
    <w:rsid w:val="009E58ED"/>
    <w:rsid w:val="009E5B2D"/>
    <w:rsid w:val="009E5F53"/>
    <w:rsid w:val="009E63C7"/>
    <w:rsid w:val="009F029C"/>
    <w:rsid w:val="009F091D"/>
    <w:rsid w:val="009F1807"/>
    <w:rsid w:val="009F4099"/>
    <w:rsid w:val="009F5995"/>
    <w:rsid w:val="009F616C"/>
    <w:rsid w:val="009F67A8"/>
    <w:rsid w:val="009F6A1C"/>
    <w:rsid w:val="009F7256"/>
    <w:rsid w:val="00A00BF6"/>
    <w:rsid w:val="00A019E1"/>
    <w:rsid w:val="00A01B7D"/>
    <w:rsid w:val="00A01CE5"/>
    <w:rsid w:val="00A026C7"/>
    <w:rsid w:val="00A02FEC"/>
    <w:rsid w:val="00A063A0"/>
    <w:rsid w:val="00A06403"/>
    <w:rsid w:val="00A06F9E"/>
    <w:rsid w:val="00A07007"/>
    <w:rsid w:val="00A07813"/>
    <w:rsid w:val="00A11C16"/>
    <w:rsid w:val="00A11F0E"/>
    <w:rsid w:val="00A13224"/>
    <w:rsid w:val="00A13C6A"/>
    <w:rsid w:val="00A13D76"/>
    <w:rsid w:val="00A141FA"/>
    <w:rsid w:val="00A14318"/>
    <w:rsid w:val="00A14B18"/>
    <w:rsid w:val="00A14BCF"/>
    <w:rsid w:val="00A14DDC"/>
    <w:rsid w:val="00A1665C"/>
    <w:rsid w:val="00A17D0F"/>
    <w:rsid w:val="00A17DE8"/>
    <w:rsid w:val="00A206C6"/>
    <w:rsid w:val="00A21C99"/>
    <w:rsid w:val="00A2211A"/>
    <w:rsid w:val="00A22560"/>
    <w:rsid w:val="00A228ED"/>
    <w:rsid w:val="00A23BB7"/>
    <w:rsid w:val="00A250B4"/>
    <w:rsid w:val="00A268D9"/>
    <w:rsid w:val="00A26DB2"/>
    <w:rsid w:val="00A27409"/>
    <w:rsid w:val="00A27B71"/>
    <w:rsid w:val="00A27B8B"/>
    <w:rsid w:val="00A3145E"/>
    <w:rsid w:val="00A31835"/>
    <w:rsid w:val="00A31B19"/>
    <w:rsid w:val="00A32751"/>
    <w:rsid w:val="00A3350F"/>
    <w:rsid w:val="00A340FB"/>
    <w:rsid w:val="00A34410"/>
    <w:rsid w:val="00A34FF3"/>
    <w:rsid w:val="00A36969"/>
    <w:rsid w:val="00A40602"/>
    <w:rsid w:val="00A40E13"/>
    <w:rsid w:val="00A41812"/>
    <w:rsid w:val="00A418CE"/>
    <w:rsid w:val="00A41A13"/>
    <w:rsid w:val="00A421BF"/>
    <w:rsid w:val="00A43109"/>
    <w:rsid w:val="00A43A48"/>
    <w:rsid w:val="00A445D0"/>
    <w:rsid w:val="00A451E2"/>
    <w:rsid w:val="00A456CB"/>
    <w:rsid w:val="00A462D5"/>
    <w:rsid w:val="00A47041"/>
    <w:rsid w:val="00A47BC7"/>
    <w:rsid w:val="00A52056"/>
    <w:rsid w:val="00A520E0"/>
    <w:rsid w:val="00A52DB5"/>
    <w:rsid w:val="00A53914"/>
    <w:rsid w:val="00A53ACE"/>
    <w:rsid w:val="00A547F5"/>
    <w:rsid w:val="00A56FF4"/>
    <w:rsid w:val="00A57C12"/>
    <w:rsid w:val="00A57D88"/>
    <w:rsid w:val="00A61477"/>
    <w:rsid w:val="00A646FC"/>
    <w:rsid w:val="00A64CB1"/>
    <w:rsid w:val="00A660B0"/>
    <w:rsid w:val="00A660D0"/>
    <w:rsid w:val="00A6757E"/>
    <w:rsid w:val="00A70256"/>
    <w:rsid w:val="00A7058A"/>
    <w:rsid w:val="00A71507"/>
    <w:rsid w:val="00A71D49"/>
    <w:rsid w:val="00A723E3"/>
    <w:rsid w:val="00A7274A"/>
    <w:rsid w:val="00A73ADD"/>
    <w:rsid w:val="00A7479D"/>
    <w:rsid w:val="00A747DF"/>
    <w:rsid w:val="00A752DD"/>
    <w:rsid w:val="00A75605"/>
    <w:rsid w:val="00A75813"/>
    <w:rsid w:val="00A762FF"/>
    <w:rsid w:val="00A76C55"/>
    <w:rsid w:val="00A770E4"/>
    <w:rsid w:val="00A778FE"/>
    <w:rsid w:val="00A80249"/>
    <w:rsid w:val="00A805CB"/>
    <w:rsid w:val="00A80621"/>
    <w:rsid w:val="00A80669"/>
    <w:rsid w:val="00A81D1B"/>
    <w:rsid w:val="00A8281F"/>
    <w:rsid w:val="00A8299F"/>
    <w:rsid w:val="00A82B6D"/>
    <w:rsid w:val="00A83E40"/>
    <w:rsid w:val="00A83EF5"/>
    <w:rsid w:val="00A841CD"/>
    <w:rsid w:val="00A85763"/>
    <w:rsid w:val="00A86A3B"/>
    <w:rsid w:val="00A9019C"/>
    <w:rsid w:val="00A903B5"/>
    <w:rsid w:val="00A90959"/>
    <w:rsid w:val="00A9111C"/>
    <w:rsid w:val="00A915CF"/>
    <w:rsid w:val="00A926D1"/>
    <w:rsid w:val="00A92B33"/>
    <w:rsid w:val="00A92EE2"/>
    <w:rsid w:val="00A94D80"/>
    <w:rsid w:val="00A94F22"/>
    <w:rsid w:val="00A95BAF"/>
    <w:rsid w:val="00A962EB"/>
    <w:rsid w:val="00A96D3D"/>
    <w:rsid w:val="00A97F78"/>
    <w:rsid w:val="00AA0806"/>
    <w:rsid w:val="00AA0B97"/>
    <w:rsid w:val="00AA3222"/>
    <w:rsid w:val="00AA3522"/>
    <w:rsid w:val="00AA3762"/>
    <w:rsid w:val="00AA38A5"/>
    <w:rsid w:val="00AA3DFC"/>
    <w:rsid w:val="00AA4254"/>
    <w:rsid w:val="00AA4BE3"/>
    <w:rsid w:val="00AA55F1"/>
    <w:rsid w:val="00AA58FF"/>
    <w:rsid w:val="00AA6568"/>
    <w:rsid w:val="00AA6C4A"/>
    <w:rsid w:val="00AA6D0C"/>
    <w:rsid w:val="00AA7307"/>
    <w:rsid w:val="00AA78D3"/>
    <w:rsid w:val="00AA7CD5"/>
    <w:rsid w:val="00AA7F55"/>
    <w:rsid w:val="00AB0396"/>
    <w:rsid w:val="00AB052C"/>
    <w:rsid w:val="00AB07D2"/>
    <w:rsid w:val="00AB230D"/>
    <w:rsid w:val="00AB2A74"/>
    <w:rsid w:val="00AB2D64"/>
    <w:rsid w:val="00AB30F0"/>
    <w:rsid w:val="00AB3B8F"/>
    <w:rsid w:val="00AB41A2"/>
    <w:rsid w:val="00AB5847"/>
    <w:rsid w:val="00AB67F5"/>
    <w:rsid w:val="00AB7671"/>
    <w:rsid w:val="00AC00C0"/>
    <w:rsid w:val="00AC15A2"/>
    <w:rsid w:val="00AC1B42"/>
    <w:rsid w:val="00AC1B61"/>
    <w:rsid w:val="00AC269D"/>
    <w:rsid w:val="00AC3654"/>
    <w:rsid w:val="00AC435C"/>
    <w:rsid w:val="00AC46CF"/>
    <w:rsid w:val="00AC46F6"/>
    <w:rsid w:val="00AC4AFB"/>
    <w:rsid w:val="00AC5021"/>
    <w:rsid w:val="00AC5C90"/>
    <w:rsid w:val="00AC7781"/>
    <w:rsid w:val="00AC7A3E"/>
    <w:rsid w:val="00AC7A9D"/>
    <w:rsid w:val="00AC7AC6"/>
    <w:rsid w:val="00AD043A"/>
    <w:rsid w:val="00AD121B"/>
    <w:rsid w:val="00AD129D"/>
    <w:rsid w:val="00AD1A72"/>
    <w:rsid w:val="00AD1BFB"/>
    <w:rsid w:val="00AD1CCE"/>
    <w:rsid w:val="00AD1DB0"/>
    <w:rsid w:val="00AD2C16"/>
    <w:rsid w:val="00AD2CF9"/>
    <w:rsid w:val="00AD31F8"/>
    <w:rsid w:val="00AD47D3"/>
    <w:rsid w:val="00AD4E1F"/>
    <w:rsid w:val="00AD5174"/>
    <w:rsid w:val="00AD6D88"/>
    <w:rsid w:val="00AD78D0"/>
    <w:rsid w:val="00AE023D"/>
    <w:rsid w:val="00AE0EAD"/>
    <w:rsid w:val="00AE1430"/>
    <w:rsid w:val="00AE1E4E"/>
    <w:rsid w:val="00AE2C2E"/>
    <w:rsid w:val="00AE3C67"/>
    <w:rsid w:val="00AE3D17"/>
    <w:rsid w:val="00AE3F56"/>
    <w:rsid w:val="00AE4674"/>
    <w:rsid w:val="00AE4B2A"/>
    <w:rsid w:val="00AE5E17"/>
    <w:rsid w:val="00AE7A3A"/>
    <w:rsid w:val="00AF0626"/>
    <w:rsid w:val="00AF0695"/>
    <w:rsid w:val="00AF0AFF"/>
    <w:rsid w:val="00AF10FD"/>
    <w:rsid w:val="00AF3416"/>
    <w:rsid w:val="00AF343B"/>
    <w:rsid w:val="00AF43D2"/>
    <w:rsid w:val="00AF44DC"/>
    <w:rsid w:val="00AF490F"/>
    <w:rsid w:val="00AF4A0E"/>
    <w:rsid w:val="00AF5FE6"/>
    <w:rsid w:val="00AF616A"/>
    <w:rsid w:val="00B00155"/>
    <w:rsid w:val="00B0082D"/>
    <w:rsid w:val="00B00A09"/>
    <w:rsid w:val="00B010E5"/>
    <w:rsid w:val="00B011FF"/>
    <w:rsid w:val="00B014FC"/>
    <w:rsid w:val="00B01825"/>
    <w:rsid w:val="00B01C8A"/>
    <w:rsid w:val="00B0300B"/>
    <w:rsid w:val="00B0368A"/>
    <w:rsid w:val="00B037B6"/>
    <w:rsid w:val="00B03A58"/>
    <w:rsid w:val="00B03DA4"/>
    <w:rsid w:val="00B0493E"/>
    <w:rsid w:val="00B049F0"/>
    <w:rsid w:val="00B05083"/>
    <w:rsid w:val="00B0560C"/>
    <w:rsid w:val="00B064A7"/>
    <w:rsid w:val="00B06A82"/>
    <w:rsid w:val="00B06E6D"/>
    <w:rsid w:val="00B078CA"/>
    <w:rsid w:val="00B07E2E"/>
    <w:rsid w:val="00B07E7D"/>
    <w:rsid w:val="00B07F86"/>
    <w:rsid w:val="00B10008"/>
    <w:rsid w:val="00B10593"/>
    <w:rsid w:val="00B106B6"/>
    <w:rsid w:val="00B12430"/>
    <w:rsid w:val="00B1263C"/>
    <w:rsid w:val="00B12837"/>
    <w:rsid w:val="00B12856"/>
    <w:rsid w:val="00B14CB0"/>
    <w:rsid w:val="00B14D5F"/>
    <w:rsid w:val="00B152EE"/>
    <w:rsid w:val="00B1653E"/>
    <w:rsid w:val="00B16B06"/>
    <w:rsid w:val="00B16CB2"/>
    <w:rsid w:val="00B1780B"/>
    <w:rsid w:val="00B17C14"/>
    <w:rsid w:val="00B20663"/>
    <w:rsid w:val="00B20C32"/>
    <w:rsid w:val="00B21861"/>
    <w:rsid w:val="00B21BC4"/>
    <w:rsid w:val="00B22563"/>
    <w:rsid w:val="00B22BFC"/>
    <w:rsid w:val="00B22F2E"/>
    <w:rsid w:val="00B23DAB"/>
    <w:rsid w:val="00B24028"/>
    <w:rsid w:val="00B246AB"/>
    <w:rsid w:val="00B24ED9"/>
    <w:rsid w:val="00B25E43"/>
    <w:rsid w:val="00B26210"/>
    <w:rsid w:val="00B265E5"/>
    <w:rsid w:val="00B27A40"/>
    <w:rsid w:val="00B27E8A"/>
    <w:rsid w:val="00B30040"/>
    <w:rsid w:val="00B3046E"/>
    <w:rsid w:val="00B30614"/>
    <w:rsid w:val="00B30C46"/>
    <w:rsid w:val="00B32821"/>
    <w:rsid w:val="00B33A70"/>
    <w:rsid w:val="00B34617"/>
    <w:rsid w:val="00B352B8"/>
    <w:rsid w:val="00B35524"/>
    <w:rsid w:val="00B35C71"/>
    <w:rsid w:val="00B361D7"/>
    <w:rsid w:val="00B36CA7"/>
    <w:rsid w:val="00B378F4"/>
    <w:rsid w:val="00B37DC0"/>
    <w:rsid w:val="00B40522"/>
    <w:rsid w:val="00B4199C"/>
    <w:rsid w:val="00B41BEB"/>
    <w:rsid w:val="00B421FB"/>
    <w:rsid w:val="00B43C88"/>
    <w:rsid w:val="00B45E03"/>
    <w:rsid w:val="00B462B2"/>
    <w:rsid w:val="00B471A3"/>
    <w:rsid w:val="00B50048"/>
    <w:rsid w:val="00B525C1"/>
    <w:rsid w:val="00B52C1B"/>
    <w:rsid w:val="00B531FC"/>
    <w:rsid w:val="00B53652"/>
    <w:rsid w:val="00B5471C"/>
    <w:rsid w:val="00B57D4A"/>
    <w:rsid w:val="00B57E3A"/>
    <w:rsid w:val="00B62179"/>
    <w:rsid w:val="00B62800"/>
    <w:rsid w:val="00B62C60"/>
    <w:rsid w:val="00B63292"/>
    <w:rsid w:val="00B636DE"/>
    <w:rsid w:val="00B63B47"/>
    <w:rsid w:val="00B63D09"/>
    <w:rsid w:val="00B63FCE"/>
    <w:rsid w:val="00B64603"/>
    <w:rsid w:val="00B64971"/>
    <w:rsid w:val="00B64D2B"/>
    <w:rsid w:val="00B65312"/>
    <w:rsid w:val="00B6563B"/>
    <w:rsid w:val="00B6705E"/>
    <w:rsid w:val="00B67247"/>
    <w:rsid w:val="00B705AE"/>
    <w:rsid w:val="00B71755"/>
    <w:rsid w:val="00B722BA"/>
    <w:rsid w:val="00B72305"/>
    <w:rsid w:val="00B7357D"/>
    <w:rsid w:val="00B737F1"/>
    <w:rsid w:val="00B7433A"/>
    <w:rsid w:val="00B745E1"/>
    <w:rsid w:val="00B7462B"/>
    <w:rsid w:val="00B74DF8"/>
    <w:rsid w:val="00B74E43"/>
    <w:rsid w:val="00B7580B"/>
    <w:rsid w:val="00B777CF"/>
    <w:rsid w:val="00B7787A"/>
    <w:rsid w:val="00B77AD6"/>
    <w:rsid w:val="00B77F7A"/>
    <w:rsid w:val="00B80829"/>
    <w:rsid w:val="00B80ABE"/>
    <w:rsid w:val="00B80BF2"/>
    <w:rsid w:val="00B81077"/>
    <w:rsid w:val="00B811E5"/>
    <w:rsid w:val="00B814F9"/>
    <w:rsid w:val="00B81684"/>
    <w:rsid w:val="00B826C4"/>
    <w:rsid w:val="00B828D9"/>
    <w:rsid w:val="00B829C5"/>
    <w:rsid w:val="00B82CA7"/>
    <w:rsid w:val="00B830F6"/>
    <w:rsid w:val="00B84023"/>
    <w:rsid w:val="00B8456E"/>
    <w:rsid w:val="00B85534"/>
    <w:rsid w:val="00B85C19"/>
    <w:rsid w:val="00B85D0A"/>
    <w:rsid w:val="00B86238"/>
    <w:rsid w:val="00B9054E"/>
    <w:rsid w:val="00B90AE7"/>
    <w:rsid w:val="00B910BE"/>
    <w:rsid w:val="00B91117"/>
    <w:rsid w:val="00B91A40"/>
    <w:rsid w:val="00B92367"/>
    <w:rsid w:val="00B92893"/>
    <w:rsid w:val="00B93692"/>
    <w:rsid w:val="00B937A5"/>
    <w:rsid w:val="00B94213"/>
    <w:rsid w:val="00B94870"/>
    <w:rsid w:val="00B95074"/>
    <w:rsid w:val="00B957ED"/>
    <w:rsid w:val="00B962C2"/>
    <w:rsid w:val="00B963EE"/>
    <w:rsid w:val="00B965AA"/>
    <w:rsid w:val="00B96C76"/>
    <w:rsid w:val="00B96C7D"/>
    <w:rsid w:val="00B97118"/>
    <w:rsid w:val="00B97E66"/>
    <w:rsid w:val="00BA0084"/>
    <w:rsid w:val="00BA3F45"/>
    <w:rsid w:val="00BA40CF"/>
    <w:rsid w:val="00BA51FB"/>
    <w:rsid w:val="00BA6225"/>
    <w:rsid w:val="00BA62EA"/>
    <w:rsid w:val="00BA65DB"/>
    <w:rsid w:val="00BA7E50"/>
    <w:rsid w:val="00BB08BA"/>
    <w:rsid w:val="00BB0B8C"/>
    <w:rsid w:val="00BB0F84"/>
    <w:rsid w:val="00BB14D1"/>
    <w:rsid w:val="00BB1663"/>
    <w:rsid w:val="00BB28A4"/>
    <w:rsid w:val="00BB368B"/>
    <w:rsid w:val="00BB36C0"/>
    <w:rsid w:val="00BB3CC7"/>
    <w:rsid w:val="00BB3DD0"/>
    <w:rsid w:val="00BB412C"/>
    <w:rsid w:val="00BB4D33"/>
    <w:rsid w:val="00BB4DE5"/>
    <w:rsid w:val="00BB507A"/>
    <w:rsid w:val="00BB53AF"/>
    <w:rsid w:val="00BB64F8"/>
    <w:rsid w:val="00BB72E6"/>
    <w:rsid w:val="00BB7A46"/>
    <w:rsid w:val="00BC0343"/>
    <w:rsid w:val="00BC0BF5"/>
    <w:rsid w:val="00BC15AD"/>
    <w:rsid w:val="00BC1D40"/>
    <w:rsid w:val="00BC1F53"/>
    <w:rsid w:val="00BC2A9E"/>
    <w:rsid w:val="00BC2D7E"/>
    <w:rsid w:val="00BC3525"/>
    <w:rsid w:val="00BC445C"/>
    <w:rsid w:val="00BC4F43"/>
    <w:rsid w:val="00BC520C"/>
    <w:rsid w:val="00BC5594"/>
    <w:rsid w:val="00BC638F"/>
    <w:rsid w:val="00BC687F"/>
    <w:rsid w:val="00BC6AD7"/>
    <w:rsid w:val="00BC73A1"/>
    <w:rsid w:val="00BC7E6A"/>
    <w:rsid w:val="00BC7FA1"/>
    <w:rsid w:val="00BD0749"/>
    <w:rsid w:val="00BD0980"/>
    <w:rsid w:val="00BD0A08"/>
    <w:rsid w:val="00BD0F64"/>
    <w:rsid w:val="00BD1048"/>
    <w:rsid w:val="00BD34D2"/>
    <w:rsid w:val="00BD3A5A"/>
    <w:rsid w:val="00BD4D6E"/>
    <w:rsid w:val="00BD5481"/>
    <w:rsid w:val="00BD57D3"/>
    <w:rsid w:val="00BD5ADC"/>
    <w:rsid w:val="00BD6018"/>
    <w:rsid w:val="00BD61FF"/>
    <w:rsid w:val="00BD62A8"/>
    <w:rsid w:val="00BD6775"/>
    <w:rsid w:val="00BD6C45"/>
    <w:rsid w:val="00BD6ED2"/>
    <w:rsid w:val="00BE075D"/>
    <w:rsid w:val="00BE1325"/>
    <w:rsid w:val="00BE13B8"/>
    <w:rsid w:val="00BE2D22"/>
    <w:rsid w:val="00BE2F45"/>
    <w:rsid w:val="00BE42DA"/>
    <w:rsid w:val="00BE4799"/>
    <w:rsid w:val="00BE57DA"/>
    <w:rsid w:val="00BE6582"/>
    <w:rsid w:val="00BF088A"/>
    <w:rsid w:val="00BF08D9"/>
    <w:rsid w:val="00BF0A04"/>
    <w:rsid w:val="00BF0EE6"/>
    <w:rsid w:val="00BF2198"/>
    <w:rsid w:val="00BF2A0D"/>
    <w:rsid w:val="00BF4996"/>
    <w:rsid w:val="00BF5005"/>
    <w:rsid w:val="00BF546B"/>
    <w:rsid w:val="00BF6F83"/>
    <w:rsid w:val="00BF7171"/>
    <w:rsid w:val="00BF779B"/>
    <w:rsid w:val="00BF7A29"/>
    <w:rsid w:val="00BF7B09"/>
    <w:rsid w:val="00C0009D"/>
    <w:rsid w:val="00C00211"/>
    <w:rsid w:val="00C00A57"/>
    <w:rsid w:val="00C01042"/>
    <w:rsid w:val="00C014EE"/>
    <w:rsid w:val="00C0164A"/>
    <w:rsid w:val="00C01B8A"/>
    <w:rsid w:val="00C01F52"/>
    <w:rsid w:val="00C0522B"/>
    <w:rsid w:val="00C05DD9"/>
    <w:rsid w:val="00C05E9D"/>
    <w:rsid w:val="00C06067"/>
    <w:rsid w:val="00C0720C"/>
    <w:rsid w:val="00C07247"/>
    <w:rsid w:val="00C077BC"/>
    <w:rsid w:val="00C1013A"/>
    <w:rsid w:val="00C10275"/>
    <w:rsid w:val="00C105D8"/>
    <w:rsid w:val="00C11245"/>
    <w:rsid w:val="00C11B00"/>
    <w:rsid w:val="00C11DEC"/>
    <w:rsid w:val="00C121AB"/>
    <w:rsid w:val="00C12E94"/>
    <w:rsid w:val="00C1363F"/>
    <w:rsid w:val="00C14526"/>
    <w:rsid w:val="00C15359"/>
    <w:rsid w:val="00C15A51"/>
    <w:rsid w:val="00C15FA0"/>
    <w:rsid w:val="00C166FA"/>
    <w:rsid w:val="00C17575"/>
    <w:rsid w:val="00C17AEB"/>
    <w:rsid w:val="00C20A3C"/>
    <w:rsid w:val="00C21F64"/>
    <w:rsid w:val="00C2332B"/>
    <w:rsid w:val="00C23686"/>
    <w:rsid w:val="00C23E4E"/>
    <w:rsid w:val="00C23F9C"/>
    <w:rsid w:val="00C24152"/>
    <w:rsid w:val="00C24949"/>
    <w:rsid w:val="00C24AA6"/>
    <w:rsid w:val="00C24DB6"/>
    <w:rsid w:val="00C24DC6"/>
    <w:rsid w:val="00C2656D"/>
    <w:rsid w:val="00C2738F"/>
    <w:rsid w:val="00C275FE"/>
    <w:rsid w:val="00C27F65"/>
    <w:rsid w:val="00C308EB"/>
    <w:rsid w:val="00C3108D"/>
    <w:rsid w:val="00C31EE4"/>
    <w:rsid w:val="00C3250F"/>
    <w:rsid w:val="00C3291C"/>
    <w:rsid w:val="00C331E7"/>
    <w:rsid w:val="00C342CE"/>
    <w:rsid w:val="00C343DA"/>
    <w:rsid w:val="00C34897"/>
    <w:rsid w:val="00C34BAE"/>
    <w:rsid w:val="00C368D5"/>
    <w:rsid w:val="00C3791B"/>
    <w:rsid w:val="00C40118"/>
    <w:rsid w:val="00C406F8"/>
    <w:rsid w:val="00C40716"/>
    <w:rsid w:val="00C41B50"/>
    <w:rsid w:val="00C41EE1"/>
    <w:rsid w:val="00C4393C"/>
    <w:rsid w:val="00C43B54"/>
    <w:rsid w:val="00C442CF"/>
    <w:rsid w:val="00C44506"/>
    <w:rsid w:val="00C447CD"/>
    <w:rsid w:val="00C4610E"/>
    <w:rsid w:val="00C46588"/>
    <w:rsid w:val="00C46912"/>
    <w:rsid w:val="00C46F5B"/>
    <w:rsid w:val="00C47159"/>
    <w:rsid w:val="00C51166"/>
    <w:rsid w:val="00C51BF1"/>
    <w:rsid w:val="00C522F5"/>
    <w:rsid w:val="00C529C9"/>
    <w:rsid w:val="00C52C75"/>
    <w:rsid w:val="00C538AE"/>
    <w:rsid w:val="00C53AD7"/>
    <w:rsid w:val="00C544E2"/>
    <w:rsid w:val="00C5453F"/>
    <w:rsid w:val="00C5469F"/>
    <w:rsid w:val="00C557C5"/>
    <w:rsid w:val="00C55D19"/>
    <w:rsid w:val="00C55E5F"/>
    <w:rsid w:val="00C57486"/>
    <w:rsid w:val="00C57F60"/>
    <w:rsid w:val="00C61BA2"/>
    <w:rsid w:val="00C6215C"/>
    <w:rsid w:val="00C63727"/>
    <w:rsid w:val="00C63A69"/>
    <w:rsid w:val="00C64576"/>
    <w:rsid w:val="00C64A72"/>
    <w:rsid w:val="00C66421"/>
    <w:rsid w:val="00C66C11"/>
    <w:rsid w:val="00C66E1E"/>
    <w:rsid w:val="00C67657"/>
    <w:rsid w:val="00C6768D"/>
    <w:rsid w:val="00C67B15"/>
    <w:rsid w:val="00C706E4"/>
    <w:rsid w:val="00C71460"/>
    <w:rsid w:val="00C71A3D"/>
    <w:rsid w:val="00C71C96"/>
    <w:rsid w:val="00C71FBB"/>
    <w:rsid w:val="00C724F4"/>
    <w:rsid w:val="00C72983"/>
    <w:rsid w:val="00C73A08"/>
    <w:rsid w:val="00C74023"/>
    <w:rsid w:val="00C74081"/>
    <w:rsid w:val="00C7447F"/>
    <w:rsid w:val="00C7448A"/>
    <w:rsid w:val="00C74BE9"/>
    <w:rsid w:val="00C74C5D"/>
    <w:rsid w:val="00C75484"/>
    <w:rsid w:val="00C758C2"/>
    <w:rsid w:val="00C75C75"/>
    <w:rsid w:val="00C7633B"/>
    <w:rsid w:val="00C76DDF"/>
    <w:rsid w:val="00C77BC2"/>
    <w:rsid w:val="00C804DE"/>
    <w:rsid w:val="00C80EA8"/>
    <w:rsid w:val="00C82422"/>
    <w:rsid w:val="00C83429"/>
    <w:rsid w:val="00C836C9"/>
    <w:rsid w:val="00C8437D"/>
    <w:rsid w:val="00C864E6"/>
    <w:rsid w:val="00C87302"/>
    <w:rsid w:val="00C90105"/>
    <w:rsid w:val="00C9020F"/>
    <w:rsid w:val="00C90D0C"/>
    <w:rsid w:val="00C91182"/>
    <w:rsid w:val="00C91908"/>
    <w:rsid w:val="00C91A4B"/>
    <w:rsid w:val="00C91C48"/>
    <w:rsid w:val="00C91FD4"/>
    <w:rsid w:val="00C92101"/>
    <w:rsid w:val="00C94419"/>
    <w:rsid w:val="00C94BB3"/>
    <w:rsid w:val="00C9521D"/>
    <w:rsid w:val="00C95494"/>
    <w:rsid w:val="00C954F0"/>
    <w:rsid w:val="00C95EF3"/>
    <w:rsid w:val="00C97D7A"/>
    <w:rsid w:val="00C97F3B"/>
    <w:rsid w:val="00CA0FCB"/>
    <w:rsid w:val="00CA279F"/>
    <w:rsid w:val="00CA2CFC"/>
    <w:rsid w:val="00CA2D3B"/>
    <w:rsid w:val="00CA2D9F"/>
    <w:rsid w:val="00CA313B"/>
    <w:rsid w:val="00CA3205"/>
    <w:rsid w:val="00CA3728"/>
    <w:rsid w:val="00CA3CBF"/>
    <w:rsid w:val="00CA428A"/>
    <w:rsid w:val="00CA536B"/>
    <w:rsid w:val="00CA5FAA"/>
    <w:rsid w:val="00CA6069"/>
    <w:rsid w:val="00CA6176"/>
    <w:rsid w:val="00CA786D"/>
    <w:rsid w:val="00CA7CB3"/>
    <w:rsid w:val="00CA7FDA"/>
    <w:rsid w:val="00CB04C2"/>
    <w:rsid w:val="00CB07C1"/>
    <w:rsid w:val="00CB11ED"/>
    <w:rsid w:val="00CB18F6"/>
    <w:rsid w:val="00CB1A5F"/>
    <w:rsid w:val="00CB1AE6"/>
    <w:rsid w:val="00CB3425"/>
    <w:rsid w:val="00CB3E98"/>
    <w:rsid w:val="00CB5104"/>
    <w:rsid w:val="00CB53C1"/>
    <w:rsid w:val="00CB5538"/>
    <w:rsid w:val="00CB561A"/>
    <w:rsid w:val="00CB599B"/>
    <w:rsid w:val="00CB5DEF"/>
    <w:rsid w:val="00CB68F8"/>
    <w:rsid w:val="00CB6AC5"/>
    <w:rsid w:val="00CB6D8C"/>
    <w:rsid w:val="00CB7A34"/>
    <w:rsid w:val="00CC0FA8"/>
    <w:rsid w:val="00CC25C1"/>
    <w:rsid w:val="00CC2843"/>
    <w:rsid w:val="00CC3397"/>
    <w:rsid w:val="00CC33C5"/>
    <w:rsid w:val="00CC3E67"/>
    <w:rsid w:val="00CC3E99"/>
    <w:rsid w:val="00CC4312"/>
    <w:rsid w:val="00CC53AA"/>
    <w:rsid w:val="00CC5846"/>
    <w:rsid w:val="00CC5B35"/>
    <w:rsid w:val="00CC6580"/>
    <w:rsid w:val="00CC6FB3"/>
    <w:rsid w:val="00CC7315"/>
    <w:rsid w:val="00CC7412"/>
    <w:rsid w:val="00CC7725"/>
    <w:rsid w:val="00CC782A"/>
    <w:rsid w:val="00CC7A4F"/>
    <w:rsid w:val="00CC7E9D"/>
    <w:rsid w:val="00CD047A"/>
    <w:rsid w:val="00CD0697"/>
    <w:rsid w:val="00CD0B5B"/>
    <w:rsid w:val="00CD0D73"/>
    <w:rsid w:val="00CD135E"/>
    <w:rsid w:val="00CD1995"/>
    <w:rsid w:val="00CD1BB8"/>
    <w:rsid w:val="00CD1CA6"/>
    <w:rsid w:val="00CD1CAD"/>
    <w:rsid w:val="00CD1F1D"/>
    <w:rsid w:val="00CD2E53"/>
    <w:rsid w:val="00CD3B0F"/>
    <w:rsid w:val="00CD4DFC"/>
    <w:rsid w:val="00CD571B"/>
    <w:rsid w:val="00CD7023"/>
    <w:rsid w:val="00CD78B6"/>
    <w:rsid w:val="00CD78CB"/>
    <w:rsid w:val="00CD79F1"/>
    <w:rsid w:val="00CE1B26"/>
    <w:rsid w:val="00CE2685"/>
    <w:rsid w:val="00CE3247"/>
    <w:rsid w:val="00CE34CA"/>
    <w:rsid w:val="00CE4739"/>
    <w:rsid w:val="00CE5E3B"/>
    <w:rsid w:val="00CE79EE"/>
    <w:rsid w:val="00CF0794"/>
    <w:rsid w:val="00CF1708"/>
    <w:rsid w:val="00CF1A41"/>
    <w:rsid w:val="00CF235E"/>
    <w:rsid w:val="00CF325A"/>
    <w:rsid w:val="00CF3881"/>
    <w:rsid w:val="00CF419B"/>
    <w:rsid w:val="00CF4993"/>
    <w:rsid w:val="00CF4C06"/>
    <w:rsid w:val="00CF5115"/>
    <w:rsid w:val="00CF5383"/>
    <w:rsid w:val="00CF570C"/>
    <w:rsid w:val="00CF57DC"/>
    <w:rsid w:val="00CF59FF"/>
    <w:rsid w:val="00CF5C07"/>
    <w:rsid w:val="00CF66B4"/>
    <w:rsid w:val="00CF6F68"/>
    <w:rsid w:val="00CF7065"/>
    <w:rsid w:val="00CF7511"/>
    <w:rsid w:val="00CF75B6"/>
    <w:rsid w:val="00CF7DE3"/>
    <w:rsid w:val="00D00154"/>
    <w:rsid w:val="00D016BE"/>
    <w:rsid w:val="00D022ED"/>
    <w:rsid w:val="00D0244B"/>
    <w:rsid w:val="00D027AD"/>
    <w:rsid w:val="00D027D7"/>
    <w:rsid w:val="00D03951"/>
    <w:rsid w:val="00D0411C"/>
    <w:rsid w:val="00D041B7"/>
    <w:rsid w:val="00D0439B"/>
    <w:rsid w:val="00D046A0"/>
    <w:rsid w:val="00D05603"/>
    <w:rsid w:val="00D05842"/>
    <w:rsid w:val="00D061A1"/>
    <w:rsid w:val="00D101F1"/>
    <w:rsid w:val="00D105A6"/>
    <w:rsid w:val="00D1151C"/>
    <w:rsid w:val="00D1240F"/>
    <w:rsid w:val="00D1267E"/>
    <w:rsid w:val="00D12FA6"/>
    <w:rsid w:val="00D13078"/>
    <w:rsid w:val="00D135A1"/>
    <w:rsid w:val="00D1381B"/>
    <w:rsid w:val="00D13B1E"/>
    <w:rsid w:val="00D14646"/>
    <w:rsid w:val="00D14A42"/>
    <w:rsid w:val="00D15FB5"/>
    <w:rsid w:val="00D163EB"/>
    <w:rsid w:val="00D16971"/>
    <w:rsid w:val="00D16C2A"/>
    <w:rsid w:val="00D1788E"/>
    <w:rsid w:val="00D17A92"/>
    <w:rsid w:val="00D17D2E"/>
    <w:rsid w:val="00D21D84"/>
    <w:rsid w:val="00D22068"/>
    <w:rsid w:val="00D224DC"/>
    <w:rsid w:val="00D2274C"/>
    <w:rsid w:val="00D24E62"/>
    <w:rsid w:val="00D25648"/>
    <w:rsid w:val="00D25B01"/>
    <w:rsid w:val="00D25F02"/>
    <w:rsid w:val="00D26E7C"/>
    <w:rsid w:val="00D27808"/>
    <w:rsid w:val="00D330AC"/>
    <w:rsid w:val="00D343B5"/>
    <w:rsid w:val="00D34543"/>
    <w:rsid w:val="00D35706"/>
    <w:rsid w:val="00D367E8"/>
    <w:rsid w:val="00D402A0"/>
    <w:rsid w:val="00D40AAF"/>
    <w:rsid w:val="00D41327"/>
    <w:rsid w:val="00D420E5"/>
    <w:rsid w:val="00D42BD6"/>
    <w:rsid w:val="00D4363D"/>
    <w:rsid w:val="00D442A6"/>
    <w:rsid w:val="00D452F3"/>
    <w:rsid w:val="00D46858"/>
    <w:rsid w:val="00D468EF"/>
    <w:rsid w:val="00D46DBB"/>
    <w:rsid w:val="00D46F36"/>
    <w:rsid w:val="00D473AE"/>
    <w:rsid w:val="00D500CB"/>
    <w:rsid w:val="00D50117"/>
    <w:rsid w:val="00D50B59"/>
    <w:rsid w:val="00D50D64"/>
    <w:rsid w:val="00D50EBE"/>
    <w:rsid w:val="00D51547"/>
    <w:rsid w:val="00D52511"/>
    <w:rsid w:val="00D52A95"/>
    <w:rsid w:val="00D52D50"/>
    <w:rsid w:val="00D5358D"/>
    <w:rsid w:val="00D53686"/>
    <w:rsid w:val="00D537C7"/>
    <w:rsid w:val="00D53E39"/>
    <w:rsid w:val="00D548D5"/>
    <w:rsid w:val="00D55B26"/>
    <w:rsid w:val="00D55D21"/>
    <w:rsid w:val="00D56DD8"/>
    <w:rsid w:val="00D57527"/>
    <w:rsid w:val="00D6074C"/>
    <w:rsid w:val="00D60C38"/>
    <w:rsid w:val="00D60D46"/>
    <w:rsid w:val="00D61383"/>
    <w:rsid w:val="00D61936"/>
    <w:rsid w:val="00D622A9"/>
    <w:rsid w:val="00D648CF"/>
    <w:rsid w:val="00D64BCB"/>
    <w:rsid w:val="00D64BFB"/>
    <w:rsid w:val="00D656A7"/>
    <w:rsid w:val="00D65FDB"/>
    <w:rsid w:val="00D6718E"/>
    <w:rsid w:val="00D67463"/>
    <w:rsid w:val="00D70083"/>
    <w:rsid w:val="00D712B0"/>
    <w:rsid w:val="00D71DC4"/>
    <w:rsid w:val="00D73ED7"/>
    <w:rsid w:val="00D73F73"/>
    <w:rsid w:val="00D745A1"/>
    <w:rsid w:val="00D75075"/>
    <w:rsid w:val="00D76718"/>
    <w:rsid w:val="00D768D9"/>
    <w:rsid w:val="00D80440"/>
    <w:rsid w:val="00D82891"/>
    <w:rsid w:val="00D82A1A"/>
    <w:rsid w:val="00D82C2B"/>
    <w:rsid w:val="00D847B7"/>
    <w:rsid w:val="00D84C8D"/>
    <w:rsid w:val="00D8556F"/>
    <w:rsid w:val="00D85F03"/>
    <w:rsid w:val="00D8611B"/>
    <w:rsid w:val="00D87475"/>
    <w:rsid w:val="00D876E5"/>
    <w:rsid w:val="00D87DB7"/>
    <w:rsid w:val="00D91C10"/>
    <w:rsid w:val="00D921F9"/>
    <w:rsid w:val="00D927F3"/>
    <w:rsid w:val="00D93130"/>
    <w:rsid w:val="00D94C35"/>
    <w:rsid w:val="00D97743"/>
    <w:rsid w:val="00DA00C2"/>
    <w:rsid w:val="00DA02D2"/>
    <w:rsid w:val="00DA05C0"/>
    <w:rsid w:val="00DA0A05"/>
    <w:rsid w:val="00DA118F"/>
    <w:rsid w:val="00DA25A9"/>
    <w:rsid w:val="00DA27C5"/>
    <w:rsid w:val="00DA2A9A"/>
    <w:rsid w:val="00DA39EC"/>
    <w:rsid w:val="00DA4017"/>
    <w:rsid w:val="00DA469F"/>
    <w:rsid w:val="00DA4F7B"/>
    <w:rsid w:val="00DA4FCD"/>
    <w:rsid w:val="00DA5509"/>
    <w:rsid w:val="00DA5592"/>
    <w:rsid w:val="00DA7339"/>
    <w:rsid w:val="00DA73A0"/>
    <w:rsid w:val="00DB04B7"/>
    <w:rsid w:val="00DB1158"/>
    <w:rsid w:val="00DB1D41"/>
    <w:rsid w:val="00DB25D0"/>
    <w:rsid w:val="00DB34D0"/>
    <w:rsid w:val="00DB4459"/>
    <w:rsid w:val="00DB4A3A"/>
    <w:rsid w:val="00DB4C8B"/>
    <w:rsid w:val="00DB52B6"/>
    <w:rsid w:val="00DB5BE0"/>
    <w:rsid w:val="00DB799A"/>
    <w:rsid w:val="00DC0670"/>
    <w:rsid w:val="00DC0768"/>
    <w:rsid w:val="00DC1158"/>
    <w:rsid w:val="00DC2108"/>
    <w:rsid w:val="00DC25DF"/>
    <w:rsid w:val="00DC2BA2"/>
    <w:rsid w:val="00DC2D3E"/>
    <w:rsid w:val="00DC4CCE"/>
    <w:rsid w:val="00DC4DF4"/>
    <w:rsid w:val="00DC69C2"/>
    <w:rsid w:val="00DC6FED"/>
    <w:rsid w:val="00DC710B"/>
    <w:rsid w:val="00DC7198"/>
    <w:rsid w:val="00DD03B3"/>
    <w:rsid w:val="00DD1FBC"/>
    <w:rsid w:val="00DD2E0E"/>
    <w:rsid w:val="00DD3F45"/>
    <w:rsid w:val="00DD42F4"/>
    <w:rsid w:val="00DD5599"/>
    <w:rsid w:val="00DD6008"/>
    <w:rsid w:val="00DD6391"/>
    <w:rsid w:val="00DD65B3"/>
    <w:rsid w:val="00DD6B90"/>
    <w:rsid w:val="00DD6E2E"/>
    <w:rsid w:val="00DD73A0"/>
    <w:rsid w:val="00DE165B"/>
    <w:rsid w:val="00DE2794"/>
    <w:rsid w:val="00DE281E"/>
    <w:rsid w:val="00DE2CA7"/>
    <w:rsid w:val="00DE32B4"/>
    <w:rsid w:val="00DE4206"/>
    <w:rsid w:val="00DE4868"/>
    <w:rsid w:val="00DE4A1A"/>
    <w:rsid w:val="00DE4D94"/>
    <w:rsid w:val="00DE4DF7"/>
    <w:rsid w:val="00DE5A7A"/>
    <w:rsid w:val="00DE62A2"/>
    <w:rsid w:val="00DE74E3"/>
    <w:rsid w:val="00DF2B1D"/>
    <w:rsid w:val="00DF334C"/>
    <w:rsid w:val="00DF4033"/>
    <w:rsid w:val="00DF482A"/>
    <w:rsid w:val="00DF49F7"/>
    <w:rsid w:val="00DF4A53"/>
    <w:rsid w:val="00DF4FBA"/>
    <w:rsid w:val="00DF5477"/>
    <w:rsid w:val="00DF5B0A"/>
    <w:rsid w:val="00DF68CF"/>
    <w:rsid w:val="00DF7F3B"/>
    <w:rsid w:val="00E00FF3"/>
    <w:rsid w:val="00E01204"/>
    <w:rsid w:val="00E01D93"/>
    <w:rsid w:val="00E02E33"/>
    <w:rsid w:val="00E04932"/>
    <w:rsid w:val="00E04C1F"/>
    <w:rsid w:val="00E04D8F"/>
    <w:rsid w:val="00E053FB"/>
    <w:rsid w:val="00E073C1"/>
    <w:rsid w:val="00E0768B"/>
    <w:rsid w:val="00E10856"/>
    <w:rsid w:val="00E108C4"/>
    <w:rsid w:val="00E11DB6"/>
    <w:rsid w:val="00E129A3"/>
    <w:rsid w:val="00E13061"/>
    <w:rsid w:val="00E13226"/>
    <w:rsid w:val="00E134B2"/>
    <w:rsid w:val="00E142F5"/>
    <w:rsid w:val="00E14ABE"/>
    <w:rsid w:val="00E150EA"/>
    <w:rsid w:val="00E1543E"/>
    <w:rsid w:val="00E155BE"/>
    <w:rsid w:val="00E15A29"/>
    <w:rsid w:val="00E1650E"/>
    <w:rsid w:val="00E16686"/>
    <w:rsid w:val="00E16E44"/>
    <w:rsid w:val="00E16FE1"/>
    <w:rsid w:val="00E171B4"/>
    <w:rsid w:val="00E172AB"/>
    <w:rsid w:val="00E17F05"/>
    <w:rsid w:val="00E20CDB"/>
    <w:rsid w:val="00E20E38"/>
    <w:rsid w:val="00E218D2"/>
    <w:rsid w:val="00E2296B"/>
    <w:rsid w:val="00E242D7"/>
    <w:rsid w:val="00E242FA"/>
    <w:rsid w:val="00E24DAC"/>
    <w:rsid w:val="00E24EB2"/>
    <w:rsid w:val="00E24EE2"/>
    <w:rsid w:val="00E25F62"/>
    <w:rsid w:val="00E26A32"/>
    <w:rsid w:val="00E2700E"/>
    <w:rsid w:val="00E2776E"/>
    <w:rsid w:val="00E2798B"/>
    <w:rsid w:val="00E27A52"/>
    <w:rsid w:val="00E30003"/>
    <w:rsid w:val="00E30516"/>
    <w:rsid w:val="00E3059F"/>
    <w:rsid w:val="00E312FD"/>
    <w:rsid w:val="00E3144C"/>
    <w:rsid w:val="00E3172F"/>
    <w:rsid w:val="00E31E24"/>
    <w:rsid w:val="00E32A6A"/>
    <w:rsid w:val="00E34221"/>
    <w:rsid w:val="00E363A5"/>
    <w:rsid w:val="00E369B3"/>
    <w:rsid w:val="00E36D17"/>
    <w:rsid w:val="00E406AD"/>
    <w:rsid w:val="00E40892"/>
    <w:rsid w:val="00E40FA8"/>
    <w:rsid w:val="00E40FAE"/>
    <w:rsid w:val="00E410B1"/>
    <w:rsid w:val="00E416D3"/>
    <w:rsid w:val="00E41ABE"/>
    <w:rsid w:val="00E4234F"/>
    <w:rsid w:val="00E4337A"/>
    <w:rsid w:val="00E43542"/>
    <w:rsid w:val="00E43B2A"/>
    <w:rsid w:val="00E45553"/>
    <w:rsid w:val="00E47CDD"/>
    <w:rsid w:val="00E500AA"/>
    <w:rsid w:val="00E5093E"/>
    <w:rsid w:val="00E51BD3"/>
    <w:rsid w:val="00E52501"/>
    <w:rsid w:val="00E52FA0"/>
    <w:rsid w:val="00E53C03"/>
    <w:rsid w:val="00E55144"/>
    <w:rsid w:val="00E56105"/>
    <w:rsid w:val="00E569AD"/>
    <w:rsid w:val="00E56A3F"/>
    <w:rsid w:val="00E57309"/>
    <w:rsid w:val="00E574CD"/>
    <w:rsid w:val="00E57862"/>
    <w:rsid w:val="00E57AEE"/>
    <w:rsid w:val="00E60A4F"/>
    <w:rsid w:val="00E60B89"/>
    <w:rsid w:val="00E60C22"/>
    <w:rsid w:val="00E61013"/>
    <w:rsid w:val="00E617B3"/>
    <w:rsid w:val="00E61B99"/>
    <w:rsid w:val="00E62EBD"/>
    <w:rsid w:val="00E63A5F"/>
    <w:rsid w:val="00E643A8"/>
    <w:rsid w:val="00E64408"/>
    <w:rsid w:val="00E6680A"/>
    <w:rsid w:val="00E66C79"/>
    <w:rsid w:val="00E677E9"/>
    <w:rsid w:val="00E6781F"/>
    <w:rsid w:val="00E678CE"/>
    <w:rsid w:val="00E7330C"/>
    <w:rsid w:val="00E7344E"/>
    <w:rsid w:val="00E73CB5"/>
    <w:rsid w:val="00E73EB0"/>
    <w:rsid w:val="00E75C8A"/>
    <w:rsid w:val="00E75FEE"/>
    <w:rsid w:val="00E76601"/>
    <w:rsid w:val="00E8001B"/>
    <w:rsid w:val="00E80183"/>
    <w:rsid w:val="00E80810"/>
    <w:rsid w:val="00E80CFD"/>
    <w:rsid w:val="00E8131B"/>
    <w:rsid w:val="00E8162B"/>
    <w:rsid w:val="00E81C88"/>
    <w:rsid w:val="00E82907"/>
    <w:rsid w:val="00E82D51"/>
    <w:rsid w:val="00E83182"/>
    <w:rsid w:val="00E832B6"/>
    <w:rsid w:val="00E838AF"/>
    <w:rsid w:val="00E84CEF"/>
    <w:rsid w:val="00E85CE9"/>
    <w:rsid w:val="00E86415"/>
    <w:rsid w:val="00E87FE0"/>
    <w:rsid w:val="00E909E2"/>
    <w:rsid w:val="00E91A22"/>
    <w:rsid w:val="00E91F1D"/>
    <w:rsid w:val="00E9256F"/>
    <w:rsid w:val="00E92A09"/>
    <w:rsid w:val="00E93905"/>
    <w:rsid w:val="00E9415F"/>
    <w:rsid w:val="00E95E81"/>
    <w:rsid w:val="00E97D02"/>
    <w:rsid w:val="00E97E10"/>
    <w:rsid w:val="00EA0759"/>
    <w:rsid w:val="00EA215F"/>
    <w:rsid w:val="00EA2788"/>
    <w:rsid w:val="00EA2F81"/>
    <w:rsid w:val="00EA307F"/>
    <w:rsid w:val="00EA3EBD"/>
    <w:rsid w:val="00EA4365"/>
    <w:rsid w:val="00EA4BA6"/>
    <w:rsid w:val="00EA4E96"/>
    <w:rsid w:val="00EA5A5C"/>
    <w:rsid w:val="00EA5A90"/>
    <w:rsid w:val="00EA5C72"/>
    <w:rsid w:val="00EA5D2E"/>
    <w:rsid w:val="00EA5EAE"/>
    <w:rsid w:val="00EA6059"/>
    <w:rsid w:val="00EA6939"/>
    <w:rsid w:val="00EA7B6C"/>
    <w:rsid w:val="00EB0465"/>
    <w:rsid w:val="00EB11DF"/>
    <w:rsid w:val="00EB2266"/>
    <w:rsid w:val="00EB22EC"/>
    <w:rsid w:val="00EB2870"/>
    <w:rsid w:val="00EB2C99"/>
    <w:rsid w:val="00EB5FDE"/>
    <w:rsid w:val="00EB6431"/>
    <w:rsid w:val="00EB695C"/>
    <w:rsid w:val="00EB6B42"/>
    <w:rsid w:val="00EB6E74"/>
    <w:rsid w:val="00EC297A"/>
    <w:rsid w:val="00EC4222"/>
    <w:rsid w:val="00EC4669"/>
    <w:rsid w:val="00EC6B2A"/>
    <w:rsid w:val="00EC6F55"/>
    <w:rsid w:val="00EC7890"/>
    <w:rsid w:val="00ED0239"/>
    <w:rsid w:val="00ED04F8"/>
    <w:rsid w:val="00ED0582"/>
    <w:rsid w:val="00ED0F0A"/>
    <w:rsid w:val="00ED175E"/>
    <w:rsid w:val="00ED1FB7"/>
    <w:rsid w:val="00ED3D0C"/>
    <w:rsid w:val="00ED4204"/>
    <w:rsid w:val="00ED6531"/>
    <w:rsid w:val="00ED7457"/>
    <w:rsid w:val="00ED7493"/>
    <w:rsid w:val="00EE0044"/>
    <w:rsid w:val="00EE16DC"/>
    <w:rsid w:val="00EE1DE1"/>
    <w:rsid w:val="00EE225F"/>
    <w:rsid w:val="00EE2F96"/>
    <w:rsid w:val="00EE3093"/>
    <w:rsid w:val="00EE4597"/>
    <w:rsid w:val="00EE55FE"/>
    <w:rsid w:val="00EE6235"/>
    <w:rsid w:val="00EE62F6"/>
    <w:rsid w:val="00EF2DB8"/>
    <w:rsid w:val="00EF3188"/>
    <w:rsid w:val="00EF4243"/>
    <w:rsid w:val="00EF43AA"/>
    <w:rsid w:val="00EF4F49"/>
    <w:rsid w:val="00EF5345"/>
    <w:rsid w:val="00EF6B29"/>
    <w:rsid w:val="00EF6B3D"/>
    <w:rsid w:val="00EF7671"/>
    <w:rsid w:val="00EF7797"/>
    <w:rsid w:val="00F007DF"/>
    <w:rsid w:val="00F01445"/>
    <w:rsid w:val="00F017F8"/>
    <w:rsid w:val="00F02DF9"/>
    <w:rsid w:val="00F03184"/>
    <w:rsid w:val="00F034A1"/>
    <w:rsid w:val="00F039A5"/>
    <w:rsid w:val="00F03FD5"/>
    <w:rsid w:val="00F044BE"/>
    <w:rsid w:val="00F045B4"/>
    <w:rsid w:val="00F04AD3"/>
    <w:rsid w:val="00F04C88"/>
    <w:rsid w:val="00F051A0"/>
    <w:rsid w:val="00F05927"/>
    <w:rsid w:val="00F06DEE"/>
    <w:rsid w:val="00F07144"/>
    <w:rsid w:val="00F071A7"/>
    <w:rsid w:val="00F07787"/>
    <w:rsid w:val="00F100A8"/>
    <w:rsid w:val="00F101C2"/>
    <w:rsid w:val="00F112E8"/>
    <w:rsid w:val="00F11577"/>
    <w:rsid w:val="00F11D3C"/>
    <w:rsid w:val="00F132B2"/>
    <w:rsid w:val="00F13C17"/>
    <w:rsid w:val="00F13C62"/>
    <w:rsid w:val="00F1439C"/>
    <w:rsid w:val="00F156C2"/>
    <w:rsid w:val="00F157F1"/>
    <w:rsid w:val="00F15E5E"/>
    <w:rsid w:val="00F161C3"/>
    <w:rsid w:val="00F1651D"/>
    <w:rsid w:val="00F16B0B"/>
    <w:rsid w:val="00F17249"/>
    <w:rsid w:val="00F2112C"/>
    <w:rsid w:val="00F219A0"/>
    <w:rsid w:val="00F2335B"/>
    <w:rsid w:val="00F23CB1"/>
    <w:rsid w:val="00F23E7A"/>
    <w:rsid w:val="00F2434F"/>
    <w:rsid w:val="00F25216"/>
    <w:rsid w:val="00F2578D"/>
    <w:rsid w:val="00F257A1"/>
    <w:rsid w:val="00F2610A"/>
    <w:rsid w:val="00F26EA5"/>
    <w:rsid w:val="00F26FDD"/>
    <w:rsid w:val="00F27A97"/>
    <w:rsid w:val="00F30F8D"/>
    <w:rsid w:val="00F31165"/>
    <w:rsid w:val="00F324A2"/>
    <w:rsid w:val="00F33091"/>
    <w:rsid w:val="00F3323A"/>
    <w:rsid w:val="00F336D1"/>
    <w:rsid w:val="00F33C5C"/>
    <w:rsid w:val="00F33F53"/>
    <w:rsid w:val="00F348CD"/>
    <w:rsid w:val="00F348E6"/>
    <w:rsid w:val="00F35377"/>
    <w:rsid w:val="00F35831"/>
    <w:rsid w:val="00F360F9"/>
    <w:rsid w:val="00F371ED"/>
    <w:rsid w:val="00F377F9"/>
    <w:rsid w:val="00F40A85"/>
    <w:rsid w:val="00F42AB4"/>
    <w:rsid w:val="00F4314C"/>
    <w:rsid w:val="00F43EDB"/>
    <w:rsid w:val="00F444C1"/>
    <w:rsid w:val="00F47926"/>
    <w:rsid w:val="00F47E2F"/>
    <w:rsid w:val="00F5071A"/>
    <w:rsid w:val="00F50C78"/>
    <w:rsid w:val="00F51782"/>
    <w:rsid w:val="00F51A8B"/>
    <w:rsid w:val="00F53851"/>
    <w:rsid w:val="00F53ABC"/>
    <w:rsid w:val="00F53B98"/>
    <w:rsid w:val="00F53F17"/>
    <w:rsid w:val="00F54246"/>
    <w:rsid w:val="00F54AF7"/>
    <w:rsid w:val="00F55295"/>
    <w:rsid w:val="00F56269"/>
    <w:rsid w:val="00F56C40"/>
    <w:rsid w:val="00F57574"/>
    <w:rsid w:val="00F578EA"/>
    <w:rsid w:val="00F6009A"/>
    <w:rsid w:val="00F6272A"/>
    <w:rsid w:val="00F62746"/>
    <w:rsid w:val="00F627B6"/>
    <w:rsid w:val="00F62F72"/>
    <w:rsid w:val="00F64BA1"/>
    <w:rsid w:val="00F66851"/>
    <w:rsid w:val="00F66AC6"/>
    <w:rsid w:val="00F67485"/>
    <w:rsid w:val="00F700FF"/>
    <w:rsid w:val="00F707A9"/>
    <w:rsid w:val="00F70AAC"/>
    <w:rsid w:val="00F70B39"/>
    <w:rsid w:val="00F70DAE"/>
    <w:rsid w:val="00F7182C"/>
    <w:rsid w:val="00F71FA1"/>
    <w:rsid w:val="00F744D4"/>
    <w:rsid w:val="00F74B90"/>
    <w:rsid w:val="00F7533C"/>
    <w:rsid w:val="00F7587C"/>
    <w:rsid w:val="00F75CB3"/>
    <w:rsid w:val="00F75E01"/>
    <w:rsid w:val="00F76B15"/>
    <w:rsid w:val="00F76E46"/>
    <w:rsid w:val="00F76F28"/>
    <w:rsid w:val="00F76F56"/>
    <w:rsid w:val="00F81785"/>
    <w:rsid w:val="00F823A0"/>
    <w:rsid w:val="00F829D6"/>
    <w:rsid w:val="00F84D97"/>
    <w:rsid w:val="00F86928"/>
    <w:rsid w:val="00F869E7"/>
    <w:rsid w:val="00F9017B"/>
    <w:rsid w:val="00F9074D"/>
    <w:rsid w:val="00F914C6"/>
    <w:rsid w:val="00F92B86"/>
    <w:rsid w:val="00F939D4"/>
    <w:rsid w:val="00F93B53"/>
    <w:rsid w:val="00F9609F"/>
    <w:rsid w:val="00F966C4"/>
    <w:rsid w:val="00F9678D"/>
    <w:rsid w:val="00F967B2"/>
    <w:rsid w:val="00F97DE3"/>
    <w:rsid w:val="00FA1E07"/>
    <w:rsid w:val="00FA2F69"/>
    <w:rsid w:val="00FA327D"/>
    <w:rsid w:val="00FA3F4F"/>
    <w:rsid w:val="00FA66A1"/>
    <w:rsid w:val="00FA6929"/>
    <w:rsid w:val="00FA73C0"/>
    <w:rsid w:val="00FA77AA"/>
    <w:rsid w:val="00FA7AA5"/>
    <w:rsid w:val="00FB03F0"/>
    <w:rsid w:val="00FB1879"/>
    <w:rsid w:val="00FB2A31"/>
    <w:rsid w:val="00FB3C29"/>
    <w:rsid w:val="00FB4CB0"/>
    <w:rsid w:val="00FB4FFF"/>
    <w:rsid w:val="00FB5CA7"/>
    <w:rsid w:val="00FB618B"/>
    <w:rsid w:val="00FC049E"/>
    <w:rsid w:val="00FC088A"/>
    <w:rsid w:val="00FC0EE9"/>
    <w:rsid w:val="00FC293D"/>
    <w:rsid w:val="00FC2B13"/>
    <w:rsid w:val="00FC2BAE"/>
    <w:rsid w:val="00FC2FC7"/>
    <w:rsid w:val="00FC3D4D"/>
    <w:rsid w:val="00FC557E"/>
    <w:rsid w:val="00FC65D1"/>
    <w:rsid w:val="00FC65F3"/>
    <w:rsid w:val="00FC67B3"/>
    <w:rsid w:val="00FD06A1"/>
    <w:rsid w:val="00FD18ED"/>
    <w:rsid w:val="00FD19E0"/>
    <w:rsid w:val="00FD2196"/>
    <w:rsid w:val="00FD285D"/>
    <w:rsid w:val="00FD30FE"/>
    <w:rsid w:val="00FD3800"/>
    <w:rsid w:val="00FD3E57"/>
    <w:rsid w:val="00FD3E85"/>
    <w:rsid w:val="00FD530A"/>
    <w:rsid w:val="00FD5762"/>
    <w:rsid w:val="00FD586B"/>
    <w:rsid w:val="00FD6AE3"/>
    <w:rsid w:val="00FD6D6A"/>
    <w:rsid w:val="00FD78C9"/>
    <w:rsid w:val="00FD7A49"/>
    <w:rsid w:val="00FE0226"/>
    <w:rsid w:val="00FE0A03"/>
    <w:rsid w:val="00FE10D9"/>
    <w:rsid w:val="00FE12B1"/>
    <w:rsid w:val="00FE12F6"/>
    <w:rsid w:val="00FE1EF3"/>
    <w:rsid w:val="00FE2F1B"/>
    <w:rsid w:val="00FE363C"/>
    <w:rsid w:val="00FE3998"/>
    <w:rsid w:val="00FE4C6C"/>
    <w:rsid w:val="00FE50B2"/>
    <w:rsid w:val="00FE55B3"/>
    <w:rsid w:val="00FE5622"/>
    <w:rsid w:val="00FE5791"/>
    <w:rsid w:val="00FE5C06"/>
    <w:rsid w:val="00FE623E"/>
    <w:rsid w:val="00FE6DE2"/>
    <w:rsid w:val="00FE72AA"/>
    <w:rsid w:val="00FE7AC6"/>
    <w:rsid w:val="00FE7C19"/>
    <w:rsid w:val="00FE7C22"/>
    <w:rsid w:val="00FF088F"/>
    <w:rsid w:val="00FF11EC"/>
    <w:rsid w:val="00FF1417"/>
    <w:rsid w:val="00FF185B"/>
    <w:rsid w:val="00FF4421"/>
    <w:rsid w:val="00FF4889"/>
    <w:rsid w:val="00FF4DCA"/>
    <w:rsid w:val="00FF62CE"/>
    <w:rsid w:val="00FF68E9"/>
    <w:rsid w:val="00FF6A36"/>
    <w:rsid w:val="00FF6BE0"/>
  </w:rsids>
  <m:mathPr>
    <m:mathFont m:val="Cambria Math"/>
    <m:brkBin m:val="before"/>
    <m:brkBinSub m:val="--"/>
    <m:smallFrac m:val="0"/>
    <m:dispDef/>
    <m:lMargin m:val="0"/>
    <m:rMargin m:val="0"/>
    <m:defJc m:val="centerGroup"/>
    <m:wrapIndent m:val="1440"/>
    <m:intLim m:val="subSup"/>
    <m:naryLim m:val="undOvr"/>
  </m:mathPr>
  <w:themeFontLang w:val="es-E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0AE3382"/>
  <w15:docId w15:val="{D00CB001-EE00-4C09-A9E4-11B8C15D9E6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F7996"/>
    <w:rPr>
      <w:rFonts w:ascii="Arial" w:hAnsi="Arial"/>
      <w:szCs w:val="24"/>
      <w:lang w:val="es-ES" w:eastAsia="es-ES"/>
    </w:rPr>
  </w:style>
  <w:style w:type="paragraph" w:styleId="Ttulo1">
    <w:name w:val="heading 1"/>
    <w:basedOn w:val="Normal"/>
    <w:next w:val="Normal"/>
    <w:link w:val="Ttulo1Car"/>
    <w:qFormat/>
    <w:rsid w:val="000376C5"/>
    <w:pPr>
      <w:keepNext/>
      <w:numPr>
        <w:numId w:val="668"/>
      </w:numPr>
      <w:jc w:val="both"/>
      <w:outlineLvl w:val="0"/>
    </w:pPr>
    <w:rPr>
      <w:b/>
      <w:i/>
      <w:lang w:val="es-ES_tradnl"/>
    </w:rPr>
  </w:style>
  <w:style w:type="paragraph" w:styleId="Ttulo2">
    <w:name w:val="heading 2"/>
    <w:basedOn w:val="Normal"/>
    <w:next w:val="Normal"/>
    <w:link w:val="Ttulo2Car"/>
    <w:qFormat/>
    <w:rsid w:val="000376C5"/>
    <w:pPr>
      <w:keepNext/>
      <w:numPr>
        <w:numId w:val="22"/>
      </w:numPr>
      <w:jc w:val="both"/>
      <w:outlineLvl w:val="1"/>
    </w:pPr>
    <w:rPr>
      <w:b/>
      <w:i/>
      <w:lang w:val="es-ES_tradnl"/>
    </w:rPr>
  </w:style>
  <w:style w:type="paragraph" w:styleId="Ttulo3">
    <w:name w:val="heading 3"/>
    <w:basedOn w:val="Normal"/>
    <w:next w:val="Normal"/>
    <w:link w:val="Ttulo3Car"/>
    <w:qFormat/>
    <w:rsid w:val="008F7996"/>
    <w:pPr>
      <w:keepNext/>
      <w:outlineLvl w:val="2"/>
    </w:pPr>
    <w:rPr>
      <w:b/>
      <w:i/>
      <w:lang w:val="es-ES_tradnl"/>
    </w:rPr>
  </w:style>
  <w:style w:type="paragraph" w:styleId="Ttulo4">
    <w:name w:val="heading 4"/>
    <w:basedOn w:val="Normal"/>
    <w:next w:val="Normal"/>
    <w:link w:val="Ttulo4Car"/>
    <w:qFormat/>
    <w:rsid w:val="00CE2685"/>
    <w:pPr>
      <w:keepNext/>
      <w:outlineLvl w:val="3"/>
    </w:pPr>
    <w:rPr>
      <w:b/>
      <w:i/>
      <w:lang w:val="es-MX"/>
    </w:rPr>
  </w:style>
  <w:style w:type="paragraph" w:styleId="Ttulo5">
    <w:name w:val="heading 5"/>
    <w:basedOn w:val="Normal"/>
    <w:next w:val="Normal"/>
    <w:link w:val="Ttulo5Car"/>
    <w:qFormat/>
    <w:rsid w:val="00CE2685"/>
    <w:pPr>
      <w:keepNext/>
      <w:jc w:val="center"/>
      <w:outlineLvl w:val="4"/>
    </w:pPr>
    <w:rPr>
      <w:b/>
      <w:i/>
      <w:lang w:val="es-MX"/>
    </w:rPr>
  </w:style>
  <w:style w:type="paragraph" w:styleId="Ttulo6">
    <w:name w:val="heading 6"/>
    <w:basedOn w:val="Normal"/>
    <w:next w:val="Normal"/>
    <w:link w:val="Ttulo6Car"/>
    <w:qFormat/>
    <w:rsid w:val="00C71C96"/>
    <w:pPr>
      <w:spacing w:before="240" w:after="60"/>
      <w:outlineLvl w:val="5"/>
    </w:pPr>
    <w:rPr>
      <w:b/>
      <w:bCs/>
      <w:sz w:val="22"/>
      <w:szCs w:val="22"/>
    </w:rPr>
  </w:style>
  <w:style w:type="paragraph" w:styleId="Ttulo7">
    <w:name w:val="heading 7"/>
    <w:basedOn w:val="Normal"/>
    <w:next w:val="Normal"/>
    <w:link w:val="Ttulo7Car"/>
    <w:qFormat/>
    <w:rsid w:val="00A56FF4"/>
    <w:pPr>
      <w:tabs>
        <w:tab w:val="num" w:pos="4698"/>
      </w:tabs>
      <w:spacing w:before="120" w:after="120"/>
      <w:ind w:left="4698" w:hanging="1296"/>
      <w:outlineLvl w:val="6"/>
    </w:pPr>
    <w:rPr>
      <w:b/>
      <w:snapToGrid w:val="0"/>
      <w:szCs w:val="20"/>
      <w:lang w:val="es-ES_tradnl"/>
    </w:rPr>
  </w:style>
  <w:style w:type="paragraph" w:styleId="Ttulo8">
    <w:name w:val="heading 8"/>
    <w:basedOn w:val="Normal"/>
    <w:next w:val="Normal"/>
    <w:link w:val="Ttulo8Car"/>
    <w:qFormat/>
    <w:rsid w:val="00A56FF4"/>
    <w:pPr>
      <w:tabs>
        <w:tab w:val="num" w:pos="4842"/>
      </w:tabs>
      <w:spacing w:before="120" w:after="120"/>
      <w:ind w:left="4842" w:hanging="1440"/>
      <w:outlineLvl w:val="7"/>
    </w:pPr>
    <w:rPr>
      <w:b/>
      <w:snapToGrid w:val="0"/>
      <w:szCs w:val="18"/>
      <w:lang w:val="es-ES_tradnl"/>
    </w:rPr>
  </w:style>
  <w:style w:type="paragraph" w:styleId="Ttulo9">
    <w:name w:val="heading 9"/>
    <w:basedOn w:val="Normal"/>
    <w:next w:val="Normal"/>
    <w:link w:val="Ttulo9Car"/>
    <w:qFormat/>
    <w:rsid w:val="0040567D"/>
    <w:pPr>
      <w:spacing w:before="240" w:after="60"/>
      <w:outlineLvl w:val="8"/>
    </w:pPr>
    <w:rPr>
      <w:rFonts w:cs="Arial"/>
      <w:sz w:val="16"/>
      <w:szCs w:val="22"/>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styleId="Encabezado">
    <w:name w:val="header"/>
    <w:basedOn w:val="Normal"/>
    <w:link w:val="EncabezadoCar"/>
    <w:uiPriority w:val="99"/>
    <w:rsid w:val="00CE2685"/>
    <w:pPr>
      <w:tabs>
        <w:tab w:val="center" w:pos="4419"/>
        <w:tab w:val="right" w:pos="8838"/>
      </w:tabs>
    </w:pPr>
  </w:style>
  <w:style w:type="paragraph" w:styleId="Piedepgina">
    <w:name w:val="footer"/>
    <w:basedOn w:val="Normal"/>
    <w:link w:val="PiedepginaCar"/>
    <w:uiPriority w:val="99"/>
    <w:rsid w:val="00CE2685"/>
    <w:pPr>
      <w:tabs>
        <w:tab w:val="center" w:pos="4419"/>
        <w:tab w:val="right" w:pos="8838"/>
      </w:tabs>
    </w:pPr>
  </w:style>
  <w:style w:type="paragraph" w:styleId="Textonotapie">
    <w:name w:val="footnote text"/>
    <w:basedOn w:val="Normal"/>
    <w:link w:val="TextonotapieCar"/>
    <w:rsid w:val="00CE2685"/>
  </w:style>
  <w:style w:type="character" w:styleId="Refdenotaalpie">
    <w:name w:val="footnote reference"/>
    <w:basedOn w:val="Fuentedeprrafopredeter"/>
    <w:rsid w:val="00CE2685"/>
    <w:rPr>
      <w:vertAlign w:val="superscript"/>
    </w:rPr>
  </w:style>
  <w:style w:type="paragraph" w:customStyle="1" w:styleId="Textoindependiente21">
    <w:name w:val="Texto independiente 21"/>
    <w:basedOn w:val="Normal"/>
    <w:rsid w:val="00CE2685"/>
    <w:pPr>
      <w:jc w:val="both"/>
    </w:pPr>
    <w:rPr>
      <w:b/>
    </w:rPr>
  </w:style>
  <w:style w:type="paragraph" w:styleId="Textoindependiente2">
    <w:name w:val="Body Text 2"/>
    <w:basedOn w:val="Normal"/>
    <w:link w:val="Textoindependiente2Car"/>
    <w:rsid w:val="00CE2685"/>
    <w:pPr>
      <w:jc w:val="both"/>
    </w:pPr>
    <w:rPr>
      <w:lang w:val="es-ES_tradnl"/>
    </w:rPr>
  </w:style>
  <w:style w:type="character" w:styleId="Nmerodepgina">
    <w:name w:val="page number"/>
    <w:basedOn w:val="Fuentedeprrafopredeter"/>
    <w:rsid w:val="00CE2685"/>
  </w:style>
  <w:style w:type="paragraph" w:styleId="Textoindependiente">
    <w:name w:val="Body Text"/>
    <w:basedOn w:val="Normal"/>
    <w:link w:val="TextoindependienteCar"/>
    <w:rsid w:val="00CE2685"/>
    <w:pPr>
      <w:jc w:val="both"/>
    </w:pPr>
    <w:rPr>
      <w:lang w:val="es-CR"/>
    </w:rPr>
  </w:style>
  <w:style w:type="paragraph" w:styleId="Sangradetextonormal">
    <w:name w:val="Body Text Indent"/>
    <w:basedOn w:val="Normal"/>
    <w:link w:val="SangradetextonormalCar"/>
    <w:rsid w:val="00CE2685"/>
    <w:pPr>
      <w:ind w:left="708"/>
      <w:jc w:val="both"/>
    </w:pPr>
    <w:rPr>
      <w:i/>
    </w:rPr>
  </w:style>
  <w:style w:type="paragraph" w:styleId="Sangra2detindependiente">
    <w:name w:val="Body Text Indent 2"/>
    <w:basedOn w:val="Normal"/>
    <w:link w:val="Sangra2detindependienteCar"/>
    <w:rsid w:val="00CE2685"/>
    <w:pPr>
      <w:ind w:left="360"/>
      <w:jc w:val="both"/>
    </w:pPr>
    <w:rPr>
      <w:lang w:val="es-CR"/>
    </w:rPr>
  </w:style>
  <w:style w:type="paragraph" w:styleId="Textoindependiente3">
    <w:name w:val="Body Text 3"/>
    <w:basedOn w:val="Normal"/>
    <w:link w:val="Textoindependiente3Car"/>
    <w:rsid w:val="00CE2685"/>
    <w:pPr>
      <w:jc w:val="both"/>
    </w:pPr>
    <w:rPr>
      <w:lang w:val="es-MX"/>
    </w:rPr>
  </w:style>
  <w:style w:type="character" w:styleId="Hipervnculo">
    <w:name w:val="Hyperlink"/>
    <w:basedOn w:val="Fuentedeprrafopredeter"/>
    <w:uiPriority w:val="99"/>
    <w:rsid w:val="00CE2685"/>
    <w:rPr>
      <w:color w:val="0000FF"/>
      <w:u w:val="single"/>
    </w:rPr>
  </w:style>
  <w:style w:type="paragraph" w:styleId="Textodebloque">
    <w:name w:val="Block Text"/>
    <w:basedOn w:val="Normal"/>
    <w:rsid w:val="00CE2685"/>
    <w:pPr>
      <w:ind w:left="708" w:right="1400"/>
      <w:jc w:val="both"/>
    </w:pPr>
    <w:rPr>
      <w:rFonts w:ascii="Tahoma" w:hAnsi="Tahoma"/>
    </w:rPr>
  </w:style>
  <w:style w:type="character" w:styleId="Hipervnculovisitado">
    <w:name w:val="FollowedHyperlink"/>
    <w:basedOn w:val="Fuentedeprrafopredeter"/>
    <w:uiPriority w:val="99"/>
    <w:rsid w:val="00CE2685"/>
    <w:rPr>
      <w:color w:val="800080"/>
      <w:u w:val="single"/>
    </w:rPr>
  </w:style>
  <w:style w:type="paragraph" w:styleId="NormalWeb">
    <w:name w:val="Normal (Web)"/>
    <w:basedOn w:val="Normal"/>
    <w:rsid w:val="00CE2685"/>
    <w:pPr>
      <w:spacing w:before="100" w:beforeAutospacing="1" w:after="100" w:afterAutospacing="1"/>
    </w:pPr>
    <w:rPr>
      <w:szCs w:val="20"/>
    </w:rPr>
  </w:style>
  <w:style w:type="paragraph" w:styleId="Sangra3detindependiente">
    <w:name w:val="Body Text Indent 3"/>
    <w:basedOn w:val="Normal"/>
    <w:link w:val="Sangra3detindependienteCar"/>
    <w:rsid w:val="00CE2685"/>
    <w:pPr>
      <w:spacing w:after="120"/>
      <w:ind w:left="283"/>
    </w:pPr>
    <w:rPr>
      <w:sz w:val="16"/>
      <w:szCs w:val="16"/>
    </w:rPr>
  </w:style>
  <w:style w:type="paragraph" w:styleId="Textodeglobo">
    <w:name w:val="Balloon Text"/>
    <w:basedOn w:val="Normal"/>
    <w:link w:val="TextodegloboCar"/>
    <w:uiPriority w:val="99"/>
    <w:semiHidden/>
    <w:rsid w:val="001B6F26"/>
    <w:rPr>
      <w:rFonts w:ascii="Tahoma" w:hAnsi="Tahoma" w:cs="Tahoma"/>
      <w:sz w:val="16"/>
      <w:szCs w:val="16"/>
    </w:rPr>
  </w:style>
  <w:style w:type="table" w:styleId="Tablaconcuadrcula">
    <w:name w:val="Table Grid"/>
    <w:basedOn w:val="Tablanormal"/>
    <w:uiPriority w:val="39"/>
    <w:rsid w:val="00C71C9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Prrafodelista">
    <w:name w:val="List Paragraph"/>
    <w:basedOn w:val="Normal"/>
    <w:link w:val="PrrafodelistaCar"/>
    <w:uiPriority w:val="34"/>
    <w:qFormat/>
    <w:rsid w:val="00220A32"/>
    <w:pPr>
      <w:ind w:left="720"/>
      <w:contextualSpacing/>
    </w:pPr>
  </w:style>
  <w:style w:type="character" w:customStyle="1" w:styleId="TextoindependienteCar">
    <w:name w:val="Texto independiente Car"/>
    <w:basedOn w:val="Fuentedeprrafopredeter"/>
    <w:link w:val="Textoindependiente"/>
    <w:rsid w:val="00B30614"/>
    <w:rPr>
      <w:rFonts w:ascii="Arial" w:hAnsi="Arial"/>
      <w:sz w:val="24"/>
      <w:szCs w:val="24"/>
      <w:lang w:val="es-CR" w:eastAsia="es-ES"/>
    </w:rPr>
  </w:style>
  <w:style w:type="paragraph" w:styleId="Sinespaciado">
    <w:name w:val="No Spacing"/>
    <w:uiPriority w:val="1"/>
    <w:qFormat/>
    <w:rsid w:val="00B30614"/>
    <w:rPr>
      <w:rFonts w:asciiTheme="minorHAnsi" w:eastAsiaTheme="minorHAnsi" w:hAnsiTheme="minorHAnsi" w:cstheme="minorBidi"/>
      <w:sz w:val="22"/>
      <w:szCs w:val="22"/>
      <w:lang w:val="es-CR"/>
    </w:rPr>
  </w:style>
  <w:style w:type="character" w:customStyle="1" w:styleId="EncabezadoCar">
    <w:name w:val="Encabezado Car"/>
    <w:basedOn w:val="Fuentedeprrafopredeter"/>
    <w:link w:val="Encabezado"/>
    <w:uiPriority w:val="99"/>
    <w:rsid w:val="00B814F9"/>
    <w:rPr>
      <w:sz w:val="24"/>
      <w:szCs w:val="24"/>
      <w:lang w:val="es-ES" w:eastAsia="es-ES"/>
    </w:rPr>
  </w:style>
  <w:style w:type="character" w:customStyle="1" w:styleId="Ttulo4Car">
    <w:name w:val="Título 4 Car"/>
    <w:basedOn w:val="Fuentedeprrafopredeter"/>
    <w:link w:val="Ttulo4"/>
    <w:rsid w:val="00A52DB5"/>
    <w:rPr>
      <w:b/>
      <w:i/>
      <w:sz w:val="24"/>
      <w:szCs w:val="24"/>
      <w:lang w:val="es-MX" w:eastAsia="es-ES"/>
    </w:rPr>
  </w:style>
  <w:style w:type="character" w:customStyle="1" w:styleId="xdtextbox1">
    <w:name w:val="xdtextbox1"/>
    <w:basedOn w:val="Fuentedeprrafopredeter"/>
    <w:rsid w:val="009B4CF6"/>
    <w:rPr>
      <w:color w:val="auto"/>
      <w:bdr w:val="single" w:sz="8" w:space="1" w:color="DCDCDC" w:frame="1"/>
      <w:shd w:val="clear" w:color="auto" w:fill="FFFFFF"/>
    </w:rPr>
  </w:style>
  <w:style w:type="character" w:customStyle="1" w:styleId="TextonotapieCar">
    <w:name w:val="Texto nota pie Car"/>
    <w:basedOn w:val="Fuentedeprrafopredeter"/>
    <w:link w:val="Textonotapie"/>
    <w:rsid w:val="00DD42F4"/>
    <w:rPr>
      <w:szCs w:val="24"/>
      <w:lang w:val="es-ES" w:eastAsia="es-ES"/>
    </w:rPr>
  </w:style>
  <w:style w:type="character" w:customStyle="1" w:styleId="PiedepginaCar">
    <w:name w:val="Pie de página Car"/>
    <w:basedOn w:val="Fuentedeprrafopredeter"/>
    <w:link w:val="Piedepgina"/>
    <w:uiPriority w:val="99"/>
    <w:rsid w:val="00173184"/>
    <w:rPr>
      <w:sz w:val="24"/>
      <w:szCs w:val="24"/>
      <w:lang w:val="es-ES" w:eastAsia="es-ES"/>
    </w:rPr>
  </w:style>
  <w:style w:type="paragraph" w:customStyle="1" w:styleId="PortadaTipoLibro">
    <w:name w:val="Portada Tipo Libro"/>
    <w:rsid w:val="00DC6FED"/>
    <w:pPr>
      <w:spacing w:after="240"/>
      <w:jc w:val="center"/>
    </w:pPr>
    <w:rPr>
      <w:rFonts w:ascii="Arial" w:hAnsi="Arial"/>
      <w:b/>
      <w:caps/>
      <w:color w:val="1C4598"/>
      <w:spacing w:val="130"/>
      <w:sz w:val="32"/>
      <w:szCs w:val="32"/>
      <w:lang w:val="es-CR"/>
    </w:rPr>
  </w:style>
  <w:style w:type="paragraph" w:customStyle="1" w:styleId="PortadaNombreServicio">
    <w:name w:val="Portada Nombre Servicio"/>
    <w:rsid w:val="00DC6FED"/>
    <w:pPr>
      <w:spacing w:after="240"/>
      <w:jc w:val="center"/>
    </w:pPr>
    <w:rPr>
      <w:rFonts w:ascii="Arial" w:hAnsi="Arial"/>
      <w:b/>
      <w:caps/>
      <w:spacing w:val="130"/>
      <w:sz w:val="40"/>
      <w:szCs w:val="40"/>
      <w:lang w:val="es-CR"/>
    </w:rPr>
  </w:style>
  <w:style w:type="paragraph" w:customStyle="1" w:styleId="PortadaSerieNormas">
    <w:name w:val="Portada Serie Normas"/>
    <w:rsid w:val="00DC6FED"/>
    <w:pPr>
      <w:spacing w:after="240"/>
      <w:jc w:val="center"/>
    </w:pPr>
    <w:rPr>
      <w:rFonts w:ascii="Arial" w:hAnsi="Arial"/>
      <w:b/>
      <w:caps/>
      <w:color w:val="1C4598"/>
      <w:spacing w:val="16"/>
      <w:sz w:val="32"/>
      <w:szCs w:val="32"/>
      <w:lang w:val="es-CR"/>
    </w:rPr>
  </w:style>
  <w:style w:type="paragraph" w:customStyle="1" w:styleId="PortadaCdigo">
    <w:name w:val="Portada Código"/>
    <w:rsid w:val="00DC6FED"/>
    <w:pPr>
      <w:jc w:val="right"/>
    </w:pPr>
    <w:rPr>
      <w:rFonts w:ascii="Arial" w:hAnsi="Arial"/>
      <w:b/>
      <w:sz w:val="73"/>
      <w:szCs w:val="73"/>
      <w:lang w:val="es-CR"/>
    </w:rPr>
  </w:style>
  <w:style w:type="character" w:customStyle="1" w:styleId="Ttulo7Car">
    <w:name w:val="Título 7 Car"/>
    <w:basedOn w:val="Fuentedeprrafopredeter"/>
    <w:link w:val="Ttulo7"/>
    <w:rsid w:val="00A56FF4"/>
    <w:rPr>
      <w:rFonts w:ascii="Arial" w:hAnsi="Arial"/>
      <w:b/>
      <w:snapToGrid w:val="0"/>
      <w:lang w:val="es-ES_tradnl" w:eastAsia="es-ES"/>
    </w:rPr>
  </w:style>
  <w:style w:type="character" w:customStyle="1" w:styleId="Ttulo8Car">
    <w:name w:val="Título 8 Car"/>
    <w:basedOn w:val="Fuentedeprrafopredeter"/>
    <w:link w:val="Ttulo8"/>
    <w:rsid w:val="00A56FF4"/>
    <w:rPr>
      <w:rFonts w:ascii="Arial" w:hAnsi="Arial"/>
      <w:b/>
      <w:snapToGrid w:val="0"/>
      <w:szCs w:val="18"/>
      <w:lang w:val="es-ES_tradnl" w:eastAsia="es-ES"/>
    </w:rPr>
  </w:style>
  <w:style w:type="paragraph" w:styleId="TDC1">
    <w:name w:val="toc 1"/>
    <w:autoRedefine/>
    <w:uiPriority w:val="39"/>
    <w:rsid w:val="00C05DD9"/>
    <w:pPr>
      <w:tabs>
        <w:tab w:val="left" w:pos="2088"/>
        <w:tab w:val="right" w:leader="dot" w:pos="7920"/>
      </w:tabs>
      <w:spacing w:before="120" w:after="120"/>
      <w:ind w:left="1701" w:right="561"/>
      <w:jc w:val="both"/>
    </w:pPr>
    <w:rPr>
      <w:rFonts w:ascii="Arial" w:hAnsi="Arial"/>
      <w:b/>
      <w:snapToGrid w:val="0"/>
      <w:lang w:val="es-ES_tradnl" w:eastAsia="es-ES"/>
    </w:rPr>
  </w:style>
  <w:style w:type="paragraph" w:styleId="TDC2">
    <w:name w:val="toc 2"/>
    <w:autoRedefine/>
    <w:uiPriority w:val="39"/>
    <w:rsid w:val="00A56FF4"/>
    <w:pPr>
      <w:tabs>
        <w:tab w:val="right" w:leader="dot" w:pos="7920"/>
      </w:tabs>
      <w:spacing w:before="60" w:after="60"/>
      <w:ind w:left="1701" w:right="561"/>
      <w:jc w:val="both"/>
    </w:pPr>
    <w:rPr>
      <w:rFonts w:ascii="Arial" w:hAnsi="Arial"/>
      <w:noProof/>
      <w:snapToGrid w:val="0"/>
      <w:lang w:val="es-ES_tradnl" w:eastAsia="es-ES"/>
    </w:rPr>
  </w:style>
  <w:style w:type="paragraph" w:styleId="TDC3">
    <w:name w:val="toc 3"/>
    <w:autoRedefine/>
    <w:uiPriority w:val="39"/>
    <w:rsid w:val="00A250B4"/>
    <w:pPr>
      <w:tabs>
        <w:tab w:val="left" w:pos="2371"/>
        <w:tab w:val="right" w:leader="dot" w:pos="7920"/>
      </w:tabs>
      <w:spacing w:before="40" w:after="40"/>
      <w:ind w:left="1701" w:right="561"/>
    </w:pPr>
    <w:rPr>
      <w:rFonts w:ascii="Arial" w:hAnsi="Arial"/>
      <w:noProof/>
      <w:snapToGrid w:val="0"/>
      <w:sz w:val="18"/>
      <w:lang w:val="es-ES_tradnl" w:eastAsia="es-ES"/>
    </w:rPr>
  </w:style>
  <w:style w:type="paragraph" w:customStyle="1" w:styleId="TtuloTabla">
    <w:name w:val="Título Tabla"/>
    <w:rsid w:val="00A56FF4"/>
    <w:pPr>
      <w:pBdr>
        <w:between w:val="single" w:sz="4" w:space="1" w:color="FFFFFF"/>
      </w:pBdr>
      <w:spacing w:before="120" w:after="120"/>
      <w:jc w:val="center"/>
    </w:pPr>
    <w:rPr>
      <w:rFonts w:ascii="Arial" w:hAnsi="Arial"/>
      <w:b/>
      <w:color w:val="FFFFFF"/>
      <w:sz w:val="16"/>
      <w:szCs w:val="24"/>
      <w:lang w:val="es-CR"/>
    </w:rPr>
  </w:style>
  <w:style w:type="paragraph" w:customStyle="1" w:styleId="TextoCentradoNegritaTabla">
    <w:name w:val="Texto Centrado Negrita Tabla"/>
    <w:basedOn w:val="TextoJustificadoTabla"/>
    <w:rsid w:val="00A56FF4"/>
    <w:pPr>
      <w:jc w:val="center"/>
    </w:pPr>
    <w:rPr>
      <w:b/>
    </w:rPr>
  </w:style>
  <w:style w:type="paragraph" w:customStyle="1" w:styleId="TextoJustificadoTabla">
    <w:name w:val="Texto Justificado Tabla"/>
    <w:basedOn w:val="Normal"/>
    <w:rsid w:val="00A56FF4"/>
    <w:pPr>
      <w:spacing w:before="60" w:after="60"/>
      <w:ind w:left="57" w:right="57"/>
      <w:jc w:val="both"/>
    </w:pPr>
    <w:rPr>
      <w:snapToGrid w:val="0"/>
      <w:sz w:val="16"/>
      <w:szCs w:val="16"/>
      <w:lang w:val="es-ES_tradnl"/>
    </w:rPr>
  </w:style>
  <w:style w:type="paragraph" w:customStyle="1" w:styleId="TextoJustificadoNegritaTabla">
    <w:name w:val="Texto Justificado Negrita Tabla"/>
    <w:basedOn w:val="TextoJustificadoTabla"/>
    <w:rsid w:val="00A56FF4"/>
    <w:rPr>
      <w:b/>
    </w:rPr>
  </w:style>
  <w:style w:type="paragraph" w:customStyle="1" w:styleId="TextoIntroductorio">
    <w:name w:val="Texto Introductorio"/>
    <w:rsid w:val="00A56FF4"/>
    <w:pPr>
      <w:spacing w:before="120" w:line="360" w:lineRule="auto"/>
    </w:pPr>
    <w:rPr>
      <w:rFonts w:ascii="Arial" w:hAnsi="Arial"/>
      <w:b/>
      <w:color w:val="999999"/>
      <w:lang w:val="es-CR"/>
    </w:rPr>
  </w:style>
  <w:style w:type="paragraph" w:customStyle="1" w:styleId="Cuadros">
    <w:name w:val="Cuadros"/>
    <w:rsid w:val="00A56FF4"/>
    <w:pPr>
      <w:spacing w:before="160"/>
      <w:jc w:val="right"/>
    </w:pPr>
    <w:rPr>
      <w:rFonts w:ascii="Arial" w:hAnsi="Arial"/>
      <w:snapToGrid w:val="0"/>
      <w:szCs w:val="16"/>
      <w:lang w:val="es-ES_tradnl" w:eastAsia="es-ES"/>
    </w:rPr>
  </w:style>
  <w:style w:type="paragraph" w:customStyle="1" w:styleId="TextoDerechaTabla">
    <w:name w:val="Texto Derecha Tabla"/>
    <w:basedOn w:val="TextoJustificadoTabla"/>
    <w:rsid w:val="00A56FF4"/>
    <w:pPr>
      <w:jc w:val="right"/>
    </w:pPr>
  </w:style>
  <w:style w:type="paragraph" w:customStyle="1" w:styleId="ContraportadaTipo">
    <w:name w:val="Contraportada Tipo"/>
    <w:rsid w:val="00A56FF4"/>
    <w:pPr>
      <w:spacing w:after="240"/>
      <w:jc w:val="center"/>
    </w:pPr>
    <w:rPr>
      <w:rFonts w:ascii="Arial" w:hAnsi="Arial"/>
      <w:b/>
      <w:caps/>
      <w:spacing w:val="70"/>
      <w:sz w:val="26"/>
      <w:szCs w:val="26"/>
      <w:lang w:val="es-CR"/>
    </w:rPr>
  </w:style>
  <w:style w:type="paragraph" w:customStyle="1" w:styleId="ContraportadaServicio">
    <w:name w:val="Contraportada Servicio"/>
    <w:rsid w:val="00A56FF4"/>
    <w:pPr>
      <w:spacing w:after="240"/>
      <w:jc w:val="center"/>
    </w:pPr>
    <w:rPr>
      <w:rFonts w:ascii="Arial" w:hAnsi="Arial"/>
      <w:b/>
      <w:caps/>
      <w:spacing w:val="70"/>
      <w:sz w:val="28"/>
      <w:szCs w:val="28"/>
      <w:lang w:val="es-CR"/>
    </w:rPr>
  </w:style>
  <w:style w:type="paragraph" w:customStyle="1" w:styleId="ContraportadaSerie">
    <w:name w:val="Contraportada Serie"/>
    <w:rsid w:val="00A56FF4"/>
    <w:pPr>
      <w:spacing w:after="240"/>
      <w:jc w:val="center"/>
    </w:pPr>
    <w:rPr>
      <w:rFonts w:ascii="Arial" w:hAnsi="Arial"/>
      <w:b/>
      <w:caps/>
      <w:spacing w:val="-6"/>
      <w:sz w:val="26"/>
      <w:szCs w:val="26"/>
      <w:lang w:val="es-CR"/>
    </w:rPr>
  </w:style>
  <w:style w:type="paragraph" w:customStyle="1" w:styleId="TextoJustificadoComprimidoTabla">
    <w:name w:val="Texto Justificado Comprimido Tabla"/>
    <w:basedOn w:val="TextoJustificadoTabla"/>
    <w:rsid w:val="00A56FF4"/>
    <w:pPr>
      <w:ind w:left="14" w:right="14"/>
    </w:pPr>
    <w:rPr>
      <w:spacing w:val="-12"/>
    </w:rPr>
  </w:style>
  <w:style w:type="paragraph" w:customStyle="1" w:styleId="TextoCentradoComprimidoTabla">
    <w:name w:val="Texto Centrado Comprimido Tabla"/>
    <w:basedOn w:val="TextoJustificadoComprimidoTabla"/>
    <w:rsid w:val="00A56FF4"/>
    <w:pPr>
      <w:jc w:val="center"/>
    </w:pPr>
  </w:style>
  <w:style w:type="paragraph" w:customStyle="1" w:styleId="TextoDerechaComprimidoTabla">
    <w:name w:val="Texto Derecha Comprimido Tabla"/>
    <w:basedOn w:val="TextoJustificadoComprimidoTabla"/>
    <w:rsid w:val="00A56FF4"/>
    <w:pPr>
      <w:jc w:val="right"/>
    </w:pPr>
  </w:style>
  <w:style w:type="paragraph" w:customStyle="1" w:styleId="TextoIntroductorioDerecha">
    <w:name w:val="Texto Introductorio Derecha"/>
    <w:basedOn w:val="TextoIntroductorio"/>
    <w:rsid w:val="00A56FF4"/>
    <w:pPr>
      <w:jc w:val="right"/>
    </w:pPr>
  </w:style>
  <w:style w:type="paragraph" w:customStyle="1" w:styleId="TextoInicial">
    <w:name w:val="Texto Inicial"/>
    <w:rsid w:val="00A56FF4"/>
    <w:pPr>
      <w:spacing w:after="240"/>
    </w:pPr>
    <w:rPr>
      <w:rFonts w:ascii="Arial" w:hAnsi="Arial"/>
      <w:b/>
      <w:sz w:val="28"/>
      <w:szCs w:val="24"/>
      <w:lang w:val="es-CR"/>
    </w:rPr>
  </w:style>
  <w:style w:type="paragraph" w:customStyle="1" w:styleId="ContraportadaBorrador">
    <w:name w:val="Contraportada Borrador"/>
    <w:rsid w:val="00A56FF4"/>
    <w:rPr>
      <w:rFonts w:ascii="Arial" w:hAnsi="Arial"/>
      <w:b/>
      <w:color w:val="808080"/>
      <w:sz w:val="28"/>
      <w:szCs w:val="28"/>
      <w:lang w:val="es-CR"/>
    </w:rPr>
  </w:style>
  <w:style w:type="paragraph" w:customStyle="1" w:styleId="ContraportadaCdigo">
    <w:name w:val="Contraportada Código"/>
    <w:rsid w:val="00A56FF4"/>
    <w:pPr>
      <w:jc w:val="right"/>
    </w:pPr>
    <w:rPr>
      <w:rFonts w:ascii="Arial" w:hAnsi="Arial"/>
      <w:sz w:val="73"/>
      <w:szCs w:val="73"/>
      <w:lang w:val="es-CR"/>
    </w:rPr>
  </w:style>
  <w:style w:type="paragraph" w:customStyle="1" w:styleId="PortadaBorrador">
    <w:name w:val="Portada Borrador"/>
    <w:rsid w:val="00A56FF4"/>
    <w:pPr>
      <w:jc w:val="right"/>
    </w:pPr>
    <w:rPr>
      <w:rFonts w:ascii="Arial" w:hAnsi="Arial"/>
      <w:b/>
      <w:color w:val="FFFFFF"/>
      <w:sz w:val="32"/>
      <w:szCs w:val="32"/>
      <w:lang w:val="es-CR"/>
    </w:rPr>
  </w:style>
  <w:style w:type="character" w:customStyle="1" w:styleId="LetraCursivaNegrita">
    <w:name w:val="Letra Cursiva Negrita"/>
    <w:rsid w:val="00A56FF4"/>
    <w:rPr>
      <w:rFonts w:ascii="Arial" w:hAnsi="Arial"/>
      <w:b/>
      <w:i/>
      <w:color w:val="auto"/>
      <w:sz w:val="20"/>
      <w:szCs w:val="20"/>
      <w:u w:val="none"/>
    </w:rPr>
  </w:style>
  <w:style w:type="character" w:customStyle="1" w:styleId="LetraSubrayada">
    <w:name w:val="Letra Subrayada"/>
    <w:rsid w:val="00A56FF4"/>
    <w:rPr>
      <w:rFonts w:ascii="Arial" w:hAnsi="Arial"/>
      <w:color w:val="auto"/>
      <w:sz w:val="20"/>
      <w:szCs w:val="20"/>
      <w:u w:val="single"/>
    </w:rPr>
  </w:style>
  <w:style w:type="paragraph" w:customStyle="1" w:styleId="TextoIzquierdaTabla">
    <w:name w:val="Texto Izquierda Tabla"/>
    <w:basedOn w:val="TextoJustificadoTabla"/>
    <w:rsid w:val="00A56FF4"/>
    <w:pPr>
      <w:jc w:val="left"/>
    </w:pPr>
  </w:style>
  <w:style w:type="paragraph" w:customStyle="1" w:styleId="PrrafoListaNivel2">
    <w:name w:val="Párrafo Lista Nivel 2"/>
    <w:basedOn w:val="Normal"/>
    <w:rsid w:val="00A56FF4"/>
    <w:pPr>
      <w:spacing w:before="160" w:after="160"/>
      <w:ind w:left="2211"/>
      <w:jc w:val="both"/>
    </w:pPr>
    <w:rPr>
      <w:lang w:eastAsia="en-US"/>
    </w:rPr>
  </w:style>
  <w:style w:type="paragraph" w:customStyle="1" w:styleId="PrrafoListaNivel1">
    <w:name w:val="Párrafo Lista Nivel 1"/>
    <w:basedOn w:val="Normal"/>
    <w:rsid w:val="00A56FF4"/>
    <w:pPr>
      <w:spacing w:before="160" w:after="160"/>
      <w:ind w:left="2155"/>
      <w:jc w:val="both"/>
    </w:pPr>
    <w:rPr>
      <w:szCs w:val="20"/>
      <w:lang w:val="es-CR" w:eastAsia="en-US"/>
    </w:rPr>
  </w:style>
  <w:style w:type="paragraph" w:customStyle="1" w:styleId="ListaNivel1">
    <w:name w:val="Lista Nivel 1"/>
    <w:basedOn w:val="ListaVietas"/>
    <w:link w:val="ListaNivel1Car"/>
    <w:rsid w:val="00A56FF4"/>
    <w:pPr>
      <w:numPr>
        <w:numId w:val="3"/>
      </w:numPr>
      <w:tabs>
        <w:tab w:val="clear" w:pos="0"/>
        <w:tab w:val="num" w:pos="360"/>
      </w:tabs>
      <w:spacing w:before="120" w:after="60"/>
      <w:ind w:left="360" w:hanging="360"/>
    </w:pPr>
    <w:rPr>
      <w:lang w:val="es-ES_tradnl" w:eastAsia="es-ES"/>
    </w:rPr>
  </w:style>
  <w:style w:type="character" w:customStyle="1" w:styleId="ListaNivel1Car">
    <w:name w:val="Lista Nivel 1 Car"/>
    <w:basedOn w:val="ListaVietasCar"/>
    <w:link w:val="ListaNivel1"/>
    <w:rsid w:val="00A56FF4"/>
    <w:rPr>
      <w:rFonts w:ascii="Arial" w:hAnsi="Arial"/>
      <w:snapToGrid w:val="0"/>
      <w:lang w:val="es-ES_tradnl" w:eastAsia="es-ES"/>
    </w:rPr>
  </w:style>
  <w:style w:type="paragraph" w:customStyle="1" w:styleId="ListaNivel2">
    <w:name w:val="Lista Nivel 2"/>
    <w:basedOn w:val="ListaVietas"/>
    <w:rsid w:val="00A56FF4"/>
    <w:pPr>
      <w:numPr>
        <w:numId w:val="1"/>
      </w:numPr>
      <w:tabs>
        <w:tab w:val="num" w:pos="720"/>
      </w:tabs>
      <w:spacing w:before="120" w:after="60"/>
      <w:ind w:left="720" w:hanging="360"/>
    </w:pPr>
    <w:rPr>
      <w:lang w:val="es-ES_tradnl" w:eastAsia="es-ES"/>
    </w:rPr>
  </w:style>
  <w:style w:type="paragraph" w:customStyle="1" w:styleId="TextoIzquierdaComprimidoTabla">
    <w:name w:val="Texto Izquierda Comprimido Tabla"/>
    <w:basedOn w:val="TextoJustificadoComprimidoTabla"/>
    <w:rsid w:val="00A56FF4"/>
    <w:pPr>
      <w:jc w:val="left"/>
    </w:pPr>
  </w:style>
  <w:style w:type="paragraph" w:customStyle="1" w:styleId="TextoCentradoNegritaComprimidoTabla">
    <w:name w:val="Texto Centrado Negrita Comprimido Tabla"/>
    <w:basedOn w:val="TextoJustificadoComprimidoTabla"/>
    <w:rsid w:val="00A56FF4"/>
    <w:pPr>
      <w:jc w:val="center"/>
    </w:pPr>
    <w:rPr>
      <w:b/>
    </w:rPr>
  </w:style>
  <w:style w:type="paragraph" w:customStyle="1" w:styleId="PrrafoListaNivel3">
    <w:name w:val="Párrafo Lista Nivel 3"/>
    <w:basedOn w:val="Normal"/>
    <w:rsid w:val="00A56FF4"/>
    <w:pPr>
      <w:spacing w:before="160" w:after="160"/>
      <w:ind w:left="2325"/>
      <w:jc w:val="both"/>
    </w:pPr>
    <w:rPr>
      <w:lang w:eastAsia="en-US"/>
    </w:rPr>
  </w:style>
  <w:style w:type="paragraph" w:customStyle="1" w:styleId="ListaNivel3">
    <w:name w:val="Lista Nivel 3"/>
    <w:basedOn w:val="ListaVietas"/>
    <w:link w:val="ListaNivel3Car"/>
    <w:rsid w:val="00A56FF4"/>
    <w:pPr>
      <w:numPr>
        <w:numId w:val="4"/>
      </w:numPr>
      <w:tabs>
        <w:tab w:val="clear" w:pos="0"/>
        <w:tab w:val="num" w:pos="720"/>
        <w:tab w:val="left" w:pos="2342"/>
      </w:tabs>
      <w:spacing w:before="120" w:after="60"/>
      <w:ind w:left="720" w:hanging="360"/>
    </w:pPr>
    <w:rPr>
      <w:lang w:eastAsia="es-ES"/>
    </w:rPr>
  </w:style>
  <w:style w:type="character" w:customStyle="1" w:styleId="ListaNivel3Car">
    <w:name w:val="Lista Nivel 3 Car"/>
    <w:basedOn w:val="ListaVietasCar"/>
    <w:link w:val="ListaNivel3"/>
    <w:rsid w:val="00A56FF4"/>
    <w:rPr>
      <w:rFonts w:ascii="Arial" w:hAnsi="Arial"/>
      <w:snapToGrid w:val="0"/>
      <w:lang w:val="es-CR" w:eastAsia="es-ES"/>
    </w:rPr>
  </w:style>
  <w:style w:type="paragraph" w:customStyle="1" w:styleId="PrrafoListaVietas">
    <w:name w:val="Párrafo Lista Viñetas"/>
    <w:basedOn w:val="Normal"/>
    <w:rsid w:val="00A56FF4"/>
    <w:pPr>
      <w:spacing w:before="160" w:after="160"/>
      <w:ind w:left="2098"/>
      <w:jc w:val="both"/>
    </w:pPr>
    <w:rPr>
      <w:lang w:eastAsia="en-US"/>
    </w:rPr>
  </w:style>
  <w:style w:type="character" w:customStyle="1" w:styleId="LetraNegrita">
    <w:name w:val="Letra Negrita"/>
    <w:rsid w:val="00A56FF4"/>
    <w:rPr>
      <w:rFonts w:ascii="Arial" w:hAnsi="Arial"/>
      <w:b/>
      <w:color w:val="auto"/>
      <w:sz w:val="20"/>
      <w:szCs w:val="20"/>
      <w:u w:val="none"/>
    </w:rPr>
  </w:style>
  <w:style w:type="paragraph" w:styleId="TDC4">
    <w:name w:val="toc 4"/>
    <w:autoRedefine/>
    <w:uiPriority w:val="39"/>
    <w:rsid w:val="00A56FF4"/>
    <w:pPr>
      <w:tabs>
        <w:tab w:val="right" w:leader="dot" w:pos="7921"/>
      </w:tabs>
      <w:spacing w:before="40" w:after="40"/>
      <w:ind w:left="1701" w:right="561"/>
      <w:jc w:val="both"/>
    </w:pPr>
    <w:rPr>
      <w:rFonts w:ascii="Arial" w:hAnsi="Arial"/>
      <w:i/>
      <w:sz w:val="18"/>
      <w:szCs w:val="18"/>
      <w:lang w:val="es-CR"/>
    </w:rPr>
  </w:style>
  <w:style w:type="paragraph" w:customStyle="1" w:styleId="TextoJustificadoNegritaComprimidoTabla">
    <w:name w:val="Texto Justificado Negrita Comprimido Tabla"/>
    <w:basedOn w:val="TextoJustificadoComprimidoTabla"/>
    <w:rsid w:val="00A56FF4"/>
    <w:rPr>
      <w:b/>
    </w:rPr>
  </w:style>
  <w:style w:type="paragraph" w:customStyle="1" w:styleId="PrrafoTtuloEspecial">
    <w:name w:val="Párrafo Título Especial"/>
    <w:basedOn w:val="PrrafoTtulos"/>
    <w:rsid w:val="00A56FF4"/>
    <w:rPr>
      <w:sz w:val="6"/>
    </w:rPr>
  </w:style>
  <w:style w:type="character" w:customStyle="1" w:styleId="LetraCursiva">
    <w:name w:val="Letra Cursiva"/>
    <w:rsid w:val="00A56FF4"/>
    <w:rPr>
      <w:rFonts w:ascii="Arial" w:hAnsi="Arial"/>
      <w:i/>
      <w:color w:val="auto"/>
      <w:sz w:val="20"/>
      <w:szCs w:val="20"/>
      <w:u w:val="none"/>
    </w:rPr>
  </w:style>
  <w:style w:type="paragraph" w:customStyle="1" w:styleId="PrrafoTtulos">
    <w:name w:val="Párrafo Títulos"/>
    <w:link w:val="PrrafoTtulosCar"/>
    <w:rsid w:val="00A56FF4"/>
    <w:pPr>
      <w:spacing w:before="160" w:after="160"/>
      <w:ind w:left="1701"/>
      <w:jc w:val="both"/>
    </w:pPr>
    <w:rPr>
      <w:rFonts w:ascii="Arial" w:hAnsi="Arial"/>
      <w:lang w:val="es-CR"/>
    </w:rPr>
  </w:style>
  <w:style w:type="paragraph" w:customStyle="1" w:styleId="TextoCentradoTabla">
    <w:name w:val="Texto Centrado Tabla"/>
    <w:basedOn w:val="TextoJustificadoTabla"/>
    <w:rsid w:val="00A56FF4"/>
    <w:pPr>
      <w:jc w:val="center"/>
    </w:pPr>
  </w:style>
  <w:style w:type="paragraph" w:customStyle="1" w:styleId="ListaVietas">
    <w:name w:val="Lista Viñetas"/>
    <w:basedOn w:val="Normal"/>
    <w:link w:val="ListaVietasCar"/>
    <w:rsid w:val="00A56FF4"/>
    <w:pPr>
      <w:numPr>
        <w:numId w:val="2"/>
      </w:numPr>
      <w:spacing w:before="60" w:after="120"/>
      <w:jc w:val="both"/>
    </w:pPr>
    <w:rPr>
      <w:snapToGrid w:val="0"/>
      <w:szCs w:val="20"/>
      <w:lang w:val="es-CR" w:eastAsia="en-US"/>
    </w:rPr>
  </w:style>
  <w:style w:type="paragraph" w:customStyle="1" w:styleId="PrrafoTtulosNegritaCentrada">
    <w:name w:val="Párrafo Títulos Negrita Centrada"/>
    <w:basedOn w:val="Normal"/>
    <w:next w:val="Normal"/>
    <w:rsid w:val="00A56FF4"/>
    <w:pPr>
      <w:spacing w:before="160" w:after="160"/>
      <w:ind w:left="1701"/>
      <w:jc w:val="center"/>
    </w:pPr>
    <w:rPr>
      <w:b/>
      <w:szCs w:val="20"/>
      <w:lang w:val="es-CR" w:eastAsia="en-US"/>
    </w:rPr>
  </w:style>
  <w:style w:type="character" w:customStyle="1" w:styleId="ListaVietasCar">
    <w:name w:val="Lista Viñetas Car"/>
    <w:basedOn w:val="Fuentedeprrafopredeter"/>
    <w:link w:val="ListaVietas"/>
    <w:rsid w:val="00A56FF4"/>
    <w:rPr>
      <w:rFonts w:ascii="Arial" w:hAnsi="Arial"/>
      <w:snapToGrid w:val="0"/>
      <w:lang w:val="es-CR"/>
    </w:rPr>
  </w:style>
  <w:style w:type="character" w:customStyle="1" w:styleId="PrrafoTtulosCar">
    <w:name w:val="Párrafo Títulos Car"/>
    <w:basedOn w:val="Fuentedeprrafopredeter"/>
    <w:link w:val="PrrafoTtulos"/>
    <w:rsid w:val="00A56FF4"/>
    <w:rPr>
      <w:rFonts w:ascii="Arial" w:hAnsi="Arial"/>
      <w:lang w:val="es-CR"/>
    </w:rPr>
  </w:style>
  <w:style w:type="character" w:styleId="Refdecomentario">
    <w:name w:val="annotation reference"/>
    <w:basedOn w:val="Fuentedeprrafopredeter"/>
    <w:uiPriority w:val="99"/>
    <w:rsid w:val="00A56FF4"/>
    <w:rPr>
      <w:sz w:val="16"/>
      <w:szCs w:val="16"/>
    </w:rPr>
  </w:style>
  <w:style w:type="paragraph" w:styleId="Textocomentario">
    <w:name w:val="annotation text"/>
    <w:basedOn w:val="Normal"/>
    <w:link w:val="TextocomentarioCar"/>
    <w:uiPriority w:val="99"/>
    <w:rsid w:val="00A56FF4"/>
    <w:rPr>
      <w:szCs w:val="20"/>
      <w:lang w:val="es-CR" w:eastAsia="en-US"/>
    </w:rPr>
  </w:style>
  <w:style w:type="character" w:customStyle="1" w:styleId="TextocomentarioCar">
    <w:name w:val="Texto comentario Car"/>
    <w:basedOn w:val="Fuentedeprrafopredeter"/>
    <w:link w:val="Textocomentario"/>
    <w:uiPriority w:val="99"/>
    <w:rsid w:val="00A56FF4"/>
    <w:rPr>
      <w:rFonts w:ascii="Arial" w:hAnsi="Arial"/>
      <w:lang w:val="es-CR"/>
    </w:rPr>
  </w:style>
  <w:style w:type="paragraph" w:styleId="Asuntodelcomentario">
    <w:name w:val="annotation subject"/>
    <w:basedOn w:val="Textocomentario"/>
    <w:next w:val="Textocomentario"/>
    <w:link w:val="AsuntodelcomentarioCar"/>
    <w:uiPriority w:val="99"/>
    <w:rsid w:val="00A56FF4"/>
    <w:rPr>
      <w:b/>
      <w:bCs/>
    </w:rPr>
  </w:style>
  <w:style w:type="character" w:customStyle="1" w:styleId="AsuntodelcomentarioCar">
    <w:name w:val="Asunto del comentario Car"/>
    <w:basedOn w:val="TextocomentarioCar"/>
    <w:link w:val="Asuntodelcomentario"/>
    <w:uiPriority w:val="99"/>
    <w:rsid w:val="00A56FF4"/>
    <w:rPr>
      <w:rFonts w:ascii="Arial" w:hAnsi="Arial"/>
      <w:b/>
      <w:bCs/>
      <w:lang w:val="es-CR"/>
    </w:rPr>
  </w:style>
  <w:style w:type="paragraph" w:styleId="Mapadeldocumento">
    <w:name w:val="Document Map"/>
    <w:basedOn w:val="Normal"/>
    <w:link w:val="MapadeldocumentoCar"/>
    <w:rsid w:val="00A56FF4"/>
    <w:rPr>
      <w:rFonts w:ascii="Tahoma" w:hAnsi="Tahoma" w:cs="Tahoma"/>
      <w:sz w:val="16"/>
      <w:szCs w:val="16"/>
      <w:lang w:val="es-CR" w:eastAsia="en-US"/>
    </w:rPr>
  </w:style>
  <w:style w:type="character" w:customStyle="1" w:styleId="MapadeldocumentoCar">
    <w:name w:val="Mapa del documento Car"/>
    <w:basedOn w:val="Fuentedeprrafopredeter"/>
    <w:link w:val="Mapadeldocumento"/>
    <w:rsid w:val="00A56FF4"/>
    <w:rPr>
      <w:rFonts w:ascii="Tahoma" w:hAnsi="Tahoma" w:cs="Tahoma"/>
      <w:sz w:val="16"/>
      <w:szCs w:val="16"/>
      <w:lang w:val="es-CR"/>
    </w:rPr>
  </w:style>
  <w:style w:type="character" w:customStyle="1" w:styleId="Ttulo2Car">
    <w:name w:val="Título 2 Car"/>
    <w:basedOn w:val="Fuentedeprrafopredeter"/>
    <w:link w:val="Ttulo2"/>
    <w:rsid w:val="000376C5"/>
    <w:rPr>
      <w:rFonts w:ascii="Arial" w:hAnsi="Arial"/>
      <w:b/>
      <w:i/>
      <w:szCs w:val="24"/>
      <w:lang w:val="es-ES_tradnl" w:eastAsia="es-ES"/>
    </w:rPr>
  </w:style>
  <w:style w:type="paragraph" w:customStyle="1" w:styleId="Subttulo1">
    <w:name w:val="Subtítulo1"/>
    <w:basedOn w:val="Ttulo3"/>
    <w:qFormat/>
    <w:rsid w:val="00A56FF4"/>
    <w:pPr>
      <w:numPr>
        <w:numId w:val="5"/>
      </w:numPr>
      <w:suppressAutoHyphens/>
      <w:spacing w:before="240" w:after="120"/>
      <w:ind w:left="1800"/>
    </w:pPr>
    <w:rPr>
      <w:b w:val="0"/>
      <w:i w:val="0"/>
      <w:snapToGrid w:val="0"/>
      <w:szCs w:val="20"/>
    </w:rPr>
  </w:style>
  <w:style w:type="character" w:customStyle="1" w:styleId="Ttulo1Car">
    <w:name w:val="Título 1 Car"/>
    <w:basedOn w:val="Fuentedeprrafopredeter"/>
    <w:link w:val="Ttulo1"/>
    <w:rsid w:val="000376C5"/>
    <w:rPr>
      <w:rFonts w:ascii="Arial" w:hAnsi="Arial"/>
      <w:b/>
      <w:i/>
      <w:szCs w:val="24"/>
      <w:lang w:val="es-ES_tradnl" w:eastAsia="es-ES"/>
    </w:rPr>
  </w:style>
  <w:style w:type="paragraph" w:styleId="Descripcin">
    <w:name w:val="caption"/>
    <w:basedOn w:val="Normal"/>
    <w:next w:val="Normal"/>
    <w:unhideWhenUsed/>
    <w:qFormat/>
    <w:rsid w:val="00FC2B13"/>
    <w:pPr>
      <w:spacing w:after="200"/>
    </w:pPr>
    <w:rPr>
      <w:b/>
      <w:bCs/>
      <w:color w:val="4F81BD" w:themeColor="accent1"/>
      <w:sz w:val="18"/>
      <w:szCs w:val="18"/>
    </w:rPr>
  </w:style>
  <w:style w:type="paragraph" w:styleId="TtuloTDC">
    <w:name w:val="TOC Heading"/>
    <w:basedOn w:val="Ttulo1"/>
    <w:next w:val="Normal"/>
    <w:uiPriority w:val="39"/>
    <w:semiHidden/>
    <w:unhideWhenUsed/>
    <w:qFormat/>
    <w:rsid w:val="00B078CA"/>
    <w:pPr>
      <w:keepLines/>
      <w:spacing w:before="480" w:line="276" w:lineRule="auto"/>
      <w:jc w:val="left"/>
      <w:outlineLvl w:val="9"/>
    </w:pPr>
    <w:rPr>
      <w:rFonts w:asciiTheme="majorHAnsi" w:eastAsiaTheme="majorEastAsia" w:hAnsiTheme="majorHAnsi" w:cstheme="majorBidi"/>
      <w:bCs/>
      <w:i w:val="0"/>
      <w:color w:val="365F91" w:themeColor="accent1" w:themeShade="BF"/>
      <w:sz w:val="28"/>
      <w:szCs w:val="28"/>
      <w:lang w:val="en-US" w:eastAsia="en-US"/>
    </w:rPr>
  </w:style>
  <w:style w:type="table" w:styleId="Cuadrculamedia3-nfasis1">
    <w:name w:val="Medium Grid 3 Accent 1"/>
    <w:basedOn w:val="Tablanormal"/>
    <w:uiPriority w:val="69"/>
    <w:rsid w:val="00824958"/>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paragraph" w:styleId="Textonotaalfinal">
    <w:name w:val="endnote text"/>
    <w:basedOn w:val="Normal"/>
    <w:link w:val="TextonotaalfinalCar"/>
    <w:rsid w:val="00FA2F69"/>
    <w:rPr>
      <w:szCs w:val="20"/>
    </w:rPr>
  </w:style>
  <w:style w:type="character" w:customStyle="1" w:styleId="TextonotaalfinalCar">
    <w:name w:val="Texto nota al final Car"/>
    <w:basedOn w:val="Fuentedeprrafopredeter"/>
    <w:link w:val="Textonotaalfinal"/>
    <w:rsid w:val="00FA2F69"/>
    <w:rPr>
      <w:rFonts w:ascii="Arial" w:hAnsi="Arial"/>
      <w:lang w:val="es-ES" w:eastAsia="es-ES"/>
    </w:rPr>
  </w:style>
  <w:style w:type="character" w:styleId="Refdenotaalfinal">
    <w:name w:val="endnote reference"/>
    <w:basedOn w:val="Fuentedeprrafopredeter"/>
    <w:rsid w:val="00FA2F69"/>
    <w:rPr>
      <w:vertAlign w:val="superscript"/>
    </w:rPr>
  </w:style>
  <w:style w:type="table" w:styleId="Cuadrculavistosa-nfasis1">
    <w:name w:val="Colorful Grid Accent 1"/>
    <w:basedOn w:val="Tablanormal"/>
    <w:uiPriority w:val="73"/>
    <w:rsid w:val="00BB0B8C"/>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uadrculamedia3-nfasis2">
    <w:name w:val="Medium Grid 3 Accent 2"/>
    <w:basedOn w:val="Tablanormal"/>
    <w:uiPriority w:val="69"/>
    <w:rsid w:val="006E7846"/>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Sombreadomedio2-nfasis5">
    <w:name w:val="Medium Shading 2 Accent 5"/>
    <w:basedOn w:val="Tablanormal"/>
    <w:uiPriority w:val="64"/>
    <w:rsid w:val="00A14DDC"/>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ablaconcolumnas2">
    <w:name w:val="Table Columns 2"/>
    <w:basedOn w:val="Tablanormal"/>
    <w:rsid w:val="00073CEE"/>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uadrculadetabla2">
    <w:name w:val="Table Grid 2"/>
    <w:basedOn w:val="Tablanormal"/>
    <w:rsid w:val="00073CEE"/>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character" w:customStyle="1" w:styleId="Ttulo9Car">
    <w:name w:val="Título 9 Car"/>
    <w:basedOn w:val="Fuentedeprrafopredeter"/>
    <w:link w:val="Ttulo9"/>
    <w:rsid w:val="000F6B32"/>
    <w:rPr>
      <w:rFonts w:ascii="Arial" w:hAnsi="Arial" w:cs="Arial"/>
      <w:sz w:val="16"/>
      <w:szCs w:val="22"/>
      <w:lang w:val="es-ES" w:eastAsia="es-ES"/>
    </w:rPr>
  </w:style>
  <w:style w:type="character" w:customStyle="1" w:styleId="PrrafodelistaCar">
    <w:name w:val="Párrafo de lista Car"/>
    <w:basedOn w:val="Fuentedeprrafopredeter"/>
    <w:link w:val="Prrafodelista"/>
    <w:uiPriority w:val="34"/>
    <w:locked/>
    <w:rsid w:val="003C7E1C"/>
    <w:rPr>
      <w:rFonts w:ascii="Arial" w:hAnsi="Arial"/>
      <w:szCs w:val="24"/>
      <w:lang w:val="es-ES" w:eastAsia="es-ES"/>
    </w:rPr>
  </w:style>
  <w:style w:type="table" w:styleId="Tablaconcuadrcula8">
    <w:name w:val="Table Grid 8"/>
    <w:basedOn w:val="Tablanormal"/>
    <w:rsid w:val="00D42BD6"/>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Listaclara-nfasis1">
    <w:name w:val="Light List Accent 1"/>
    <w:basedOn w:val="Tablanormal"/>
    <w:uiPriority w:val="61"/>
    <w:rsid w:val="006D42D2"/>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paragraph" w:styleId="Revisin">
    <w:name w:val="Revision"/>
    <w:hidden/>
    <w:uiPriority w:val="99"/>
    <w:semiHidden/>
    <w:rsid w:val="00BC6AD7"/>
    <w:rPr>
      <w:rFonts w:ascii="Arial" w:hAnsi="Arial"/>
      <w:szCs w:val="24"/>
      <w:lang w:val="es-ES" w:eastAsia="es-ES"/>
    </w:rPr>
  </w:style>
  <w:style w:type="paragraph" w:customStyle="1" w:styleId="xl65">
    <w:name w:val="xl65"/>
    <w:basedOn w:val="Normal"/>
    <w:rsid w:val="00E00FF3"/>
    <w:pPr>
      <w:spacing w:before="100" w:beforeAutospacing="1" w:after="100" w:afterAutospacing="1"/>
    </w:pPr>
    <w:rPr>
      <w:rFonts w:ascii="Cambria" w:hAnsi="Cambria"/>
      <w:sz w:val="24"/>
      <w:lang w:val="es-CR" w:eastAsia="es-CR"/>
    </w:rPr>
  </w:style>
  <w:style w:type="paragraph" w:customStyle="1" w:styleId="xl66">
    <w:name w:val="xl66"/>
    <w:basedOn w:val="Normal"/>
    <w:rsid w:val="00E00FF3"/>
    <w:pPr>
      <w:spacing w:before="100" w:beforeAutospacing="1" w:after="100" w:afterAutospacing="1"/>
      <w:jc w:val="center"/>
    </w:pPr>
    <w:rPr>
      <w:rFonts w:ascii="Cambria" w:hAnsi="Cambria"/>
      <w:sz w:val="24"/>
      <w:lang w:val="es-CR" w:eastAsia="es-CR"/>
    </w:rPr>
  </w:style>
  <w:style w:type="paragraph" w:customStyle="1" w:styleId="xl67">
    <w:name w:val="xl67"/>
    <w:basedOn w:val="Normal"/>
    <w:rsid w:val="00E00FF3"/>
    <w:pPr>
      <w:pBdr>
        <w:top w:val="single" w:sz="4" w:space="0" w:color="auto"/>
        <w:left w:val="single" w:sz="4" w:space="0" w:color="auto"/>
        <w:bottom w:val="single" w:sz="4" w:space="0" w:color="auto"/>
        <w:right w:val="single" w:sz="4" w:space="0" w:color="auto"/>
      </w:pBdr>
      <w:shd w:val="clear" w:color="000000" w:fill="538DD5"/>
      <w:spacing w:before="100" w:beforeAutospacing="1" w:after="100" w:afterAutospacing="1"/>
      <w:jc w:val="center"/>
      <w:textAlignment w:val="center"/>
    </w:pPr>
    <w:rPr>
      <w:rFonts w:ascii="Cambria" w:hAnsi="Cambria"/>
      <w:b/>
      <w:bCs/>
      <w:color w:val="FFFFFF"/>
      <w:sz w:val="24"/>
      <w:lang w:val="es-CR" w:eastAsia="es-CR"/>
    </w:rPr>
  </w:style>
  <w:style w:type="paragraph" w:customStyle="1" w:styleId="xl68">
    <w:name w:val="xl68"/>
    <w:basedOn w:val="Normal"/>
    <w:rsid w:val="00E00FF3"/>
    <w:pPr>
      <w:pBdr>
        <w:top w:val="single" w:sz="4" w:space="0" w:color="auto"/>
        <w:left w:val="single" w:sz="4" w:space="0" w:color="auto"/>
        <w:bottom w:val="single" w:sz="4" w:space="0" w:color="auto"/>
        <w:right w:val="single" w:sz="4" w:space="0" w:color="auto"/>
      </w:pBdr>
      <w:spacing w:before="100" w:beforeAutospacing="1" w:after="100" w:afterAutospacing="1"/>
      <w:jc w:val="center"/>
    </w:pPr>
    <w:rPr>
      <w:rFonts w:ascii="Cambria" w:hAnsi="Cambria"/>
      <w:sz w:val="24"/>
      <w:lang w:val="es-CR" w:eastAsia="es-CR"/>
    </w:rPr>
  </w:style>
  <w:style w:type="character" w:customStyle="1" w:styleId="Ttulo3Car">
    <w:name w:val="Título 3 Car"/>
    <w:basedOn w:val="Fuentedeprrafopredeter"/>
    <w:link w:val="Ttulo3"/>
    <w:rsid w:val="00E678CE"/>
    <w:rPr>
      <w:rFonts w:ascii="Arial" w:hAnsi="Arial"/>
      <w:b/>
      <w:i/>
      <w:szCs w:val="24"/>
      <w:lang w:val="es-ES_tradnl" w:eastAsia="es-ES"/>
    </w:rPr>
  </w:style>
  <w:style w:type="character" w:styleId="Textodelmarcadordeposicin">
    <w:name w:val="Placeholder Text"/>
    <w:basedOn w:val="Fuentedeprrafopredeter"/>
    <w:uiPriority w:val="99"/>
    <w:semiHidden/>
    <w:rsid w:val="005D72DB"/>
    <w:rPr>
      <w:color w:val="808080"/>
    </w:rPr>
  </w:style>
  <w:style w:type="character" w:customStyle="1" w:styleId="TextodegloboCar">
    <w:name w:val="Texto de globo Car"/>
    <w:basedOn w:val="Fuentedeprrafopredeter"/>
    <w:link w:val="Textodeglobo"/>
    <w:uiPriority w:val="99"/>
    <w:semiHidden/>
    <w:rsid w:val="00B65312"/>
    <w:rPr>
      <w:rFonts w:ascii="Tahoma" w:hAnsi="Tahoma" w:cs="Tahoma"/>
      <w:sz w:val="16"/>
      <w:szCs w:val="16"/>
      <w:lang w:val="es-ES" w:eastAsia="es-ES"/>
    </w:rPr>
  </w:style>
  <w:style w:type="character" w:customStyle="1" w:styleId="Ttulo5Car">
    <w:name w:val="Título 5 Car"/>
    <w:basedOn w:val="Fuentedeprrafopredeter"/>
    <w:link w:val="Ttulo5"/>
    <w:rsid w:val="00B65312"/>
    <w:rPr>
      <w:rFonts w:ascii="Arial" w:hAnsi="Arial"/>
      <w:b/>
      <w:i/>
      <w:szCs w:val="24"/>
      <w:lang w:val="es-MX" w:eastAsia="es-ES"/>
    </w:rPr>
  </w:style>
  <w:style w:type="character" w:customStyle="1" w:styleId="Ttulo6Car">
    <w:name w:val="Título 6 Car"/>
    <w:basedOn w:val="Fuentedeprrafopredeter"/>
    <w:link w:val="Ttulo6"/>
    <w:rsid w:val="00B65312"/>
    <w:rPr>
      <w:rFonts w:ascii="Arial" w:hAnsi="Arial"/>
      <w:b/>
      <w:bCs/>
      <w:sz w:val="22"/>
      <w:szCs w:val="22"/>
      <w:lang w:val="es-ES" w:eastAsia="es-ES"/>
    </w:rPr>
  </w:style>
  <w:style w:type="character" w:customStyle="1" w:styleId="Textoindependiente2Car">
    <w:name w:val="Texto independiente 2 Car"/>
    <w:basedOn w:val="Fuentedeprrafopredeter"/>
    <w:link w:val="Textoindependiente2"/>
    <w:rsid w:val="00B65312"/>
    <w:rPr>
      <w:rFonts w:ascii="Arial" w:hAnsi="Arial"/>
      <w:szCs w:val="24"/>
      <w:lang w:val="es-ES_tradnl" w:eastAsia="es-ES"/>
    </w:rPr>
  </w:style>
  <w:style w:type="character" w:customStyle="1" w:styleId="SangradetextonormalCar">
    <w:name w:val="Sangría de texto normal Car"/>
    <w:basedOn w:val="Fuentedeprrafopredeter"/>
    <w:link w:val="Sangradetextonormal"/>
    <w:rsid w:val="00B65312"/>
    <w:rPr>
      <w:rFonts w:ascii="Arial" w:hAnsi="Arial"/>
      <w:i/>
      <w:szCs w:val="24"/>
      <w:lang w:val="es-ES" w:eastAsia="es-ES"/>
    </w:rPr>
  </w:style>
  <w:style w:type="character" w:customStyle="1" w:styleId="Sangra2detindependienteCar">
    <w:name w:val="Sangría 2 de t. independiente Car"/>
    <w:basedOn w:val="Fuentedeprrafopredeter"/>
    <w:link w:val="Sangra2detindependiente"/>
    <w:rsid w:val="00B65312"/>
    <w:rPr>
      <w:rFonts w:ascii="Arial" w:hAnsi="Arial"/>
      <w:szCs w:val="24"/>
      <w:lang w:val="es-CR" w:eastAsia="es-ES"/>
    </w:rPr>
  </w:style>
  <w:style w:type="character" w:customStyle="1" w:styleId="Textoindependiente3Car">
    <w:name w:val="Texto independiente 3 Car"/>
    <w:basedOn w:val="Fuentedeprrafopredeter"/>
    <w:link w:val="Textoindependiente3"/>
    <w:rsid w:val="00B65312"/>
    <w:rPr>
      <w:rFonts w:ascii="Arial" w:hAnsi="Arial"/>
      <w:szCs w:val="24"/>
      <w:lang w:val="es-MX" w:eastAsia="es-ES"/>
    </w:rPr>
  </w:style>
  <w:style w:type="character" w:customStyle="1" w:styleId="Sangra3detindependienteCar">
    <w:name w:val="Sangría 3 de t. independiente Car"/>
    <w:basedOn w:val="Fuentedeprrafopredeter"/>
    <w:link w:val="Sangra3detindependiente"/>
    <w:rsid w:val="00B65312"/>
    <w:rPr>
      <w:rFonts w:ascii="Arial" w:hAnsi="Arial"/>
      <w:sz w:val="16"/>
      <w:szCs w:val="16"/>
      <w:lang w:val="es-ES" w:eastAsia="es-ES"/>
    </w:rPr>
  </w:style>
  <w:style w:type="paragraph" w:customStyle="1" w:styleId="xl69">
    <w:name w:val="xl69"/>
    <w:basedOn w:val="Normal"/>
    <w:rsid w:val="00B65312"/>
    <w:pPr>
      <w:pBdr>
        <w:bottom w:val="single" w:sz="4" w:space="0" w:color="A6A6A6"/>
      </w:pBdr>
      <w:shd w:val="clear" w:color="000000" w:fill="D9E1F2"/>
      <w:spacing w:before="100" w:beforeAutospacing="1" w:after="100" w:afterAutospacing="1"/>
      <w:textAlignment w:val="center"/>
    </w:pPr>
    <w:rPr>
      <w:rFonts w:ascii="Cambria" w:hAnsi="Cambria"/>
      <w:b/>
      <w:bCs/>
      <w:sz w:val="24"/>
      <w:lang w:val="es-CR" w:eastAsia="es-CR"/>
    </w:rPr>
  </w:style>
  <w:style w:type="paragraph" w:customStyle="1" w:styleId="xl70">
    <w:name w:val="xl70"/>
    <w:basedOn w:val="Normal"/>
    <w:rsid w:val="00B65312"/>
    <w:pPr>
      <w:pBdr>
        <w:top w:val="single" w:sz="4" w:space="0" w:color="A6A6A6"/>
        <w:bottom w:val="single" w:sz="4" w:space="0" w:color="A6A6A6"/>
      </w:pBdr>
      <w:shd w:val="clear" w:color="000000" w:fill="D9E1F2"/>
      <w:spacing w:before="100" w:beforeAutospacing="1" w:after="100" w:afterAutospacing="1"/>
      <w:jc w:val="center"/>
      <w:textAlignment w:val="center"/>
    </w:pPr>
    <w:rPr>
      <w:rFonts w:ascii="Cambria" w:hAnsi="Cambria"/>
      <w:b/>
      <w:bCs/>
      <w:sz w:val="24"/>
      <w:lang w:val="es-CR" w:eastAsia="es-CR"/>
    </w:rPr>
  </w:style>
  <w:style w:type="paragraph" w:customStyle="1" w:styleId="xl71">
    <w:name w:val="xl71"/>
    <w:basedOn w:val="Normal"/>
    <w:rsid w:val="00B65312"/>
    <w:pPr>
      <w:pBdr>
        <w:top w:val="single" w:sz="4" w:space="0" w:color="A6A6A6"/>
        <w:bottom w:val="single" w:sz="4" w:space="0" w:color="A6A6A6"/>
      </w:pBdr>
      <w:shd w:val="clear" w:color="000000" w:fill="D9E1F2"/>
      <w:spacing w:before="100" w:beforeAutospacing="1" w:after="100" w:afterAutospacing="1"/>
      <w:textAlignment w:val="center"/>
    </w:pPr>
    <w:rPr>
      <w:rFonts w:ascii="Cambria" w:hAnsi="Cambria"/>
      <w:sz w:val="24"/>
      <w:lang w:val="es-CR" w:eastAsia="es-CR"/>
    </w:rPr>
  </w:style>
  <w:style w:type="paragraph" w:customStyle="1" w:styleId="xl72">
    <w:name w:val="xl72"/>
    <w:basedOn w:val="Normal"/>
    <w:rsid w:val="00B65312"/>
    <w:pPr>
      <w:pBdr>
        <w:top w:val="single" w:sz="4" w:space="0" w:color="A6A6A6"/>
        <w:bottom w:val="single" w:sz="4" w:space="0" w:color="A6A6A6"/>
        <w:right w:val="single" w:sz="4" w:space="0" w:color="A6A6A6"/>
      </w:pBdr>
      <w:shd w:val="clear" w:color="000000" w:fill="D9E1F2"/>
      <w:spacing w:before="100" w:beforeAutospacing="1" w:after="100" w:afterAutospacing="1"/>
    </w:pPr>
    <w:rPr>
      <w:rFonts w:ascii="Cambria" w:hAnsi="Cambria"/>
      <w:sz w:val="24"/>
      <w:lang w:val="es-CR" w:eastAsia="es-CR"/>
    </w:rPr>
  </w:style>
  <w:style w:type="paragraph" w:customStyle="1" w:styleId="xl73">
    <w:name w:val="xl73"/>
    <w:basedOn w:val="Normal"/>
    <w:rsid w:val="00B65312"/>
    <w:pPr>
      <w:pBdr>
        <w:top w:val="single" w:sz="4" w:space="0" w:color="A6A6A6"/>
        <w:bottom w:val="single" w:sz="4" w:space="0" w:color="A6A6A6"/>
      </w:pBdr>
      <w:shd w:val="clear" w:color="000000" w:fill="D9E1F2"/>
      <w:spacing w:before="100" w:beforeAutospacing="1" w:after="100" w:afterAutospacing="1"/>
      <w:textAlignment w:val="center"/>
    </w:pPr>
    <w:rPr>
      <w:rFonts w:ascii="Cambria" w:hAnsi="Cambria"/>
      <w:b/>
      <w:bCs/>
      <w:sz w:val="24"/>
      <w:lang w:val="es-CR" w:eastAsia="es-CR"/>
    </w:rPr>
  </w:style>
  <w:style w:type="paragraph" w:styleId="TDC5">
    <w:name w:val="toc 5"/>
    <w:basedOn w:val="Normal"/>
    <w:next w:val="Normal"/>
    <w:autoRedefine/>
    <w:uiPriority w:val="39"/>
    <w:unhideWhenUsed/>
    <w:rsid w:val="00B65312"/>
    <w:pPr>
      <w:spacing w:after="100" w:line="259" w:lineRule="auto"/>
      <w:ind w:left="880"/>
    </w:pPr>
    <w:rPr>
      <w:rFonts w:asciiTheme="minorHAnsi" w:eastAsiaTheme="minorEastAsia" w:hAnsiTheme="minorHAnsi" w:cstheme="minorBidi"/>
      <w:sz w:val="22"/>
      <w:szCs w:val="22"/>
      <w:lang w:val="es-CR" w:eastAsia="es-CR"/>
    </w:rPr>
  </w:style>
  <w:style w:type="paragraph" w:styleId="TDC6">
    <w:name w:val="toc 6"/>
    <w:basedOn w:val="Normal"/>
    <w:next w:val="Normal"/>
    <w:autoRedefine/>
    <w:uiPriority w:val="39"/>
    <w:unhideWhenUsed/>
    <w:rsid w:val="00B65312"/>
    <w:pPr>
      <w:spacing w:after="100" w:line="259" w:lineRule="auto"/>
      <w:ind w:left="1100"/>
    </w:pPr>
    <w:rPr>
      <w:rFonts w:asciiTheme="minorHAnsi" w:eastAsiaTheme="minorEastAsia" w:hAnsiTheme="minorHAnsi" w:cstheme="minorBidi"/>
      <w:sz w:val="22"/>
      <w:szCs w:val="22"/>
      <w:lang w:val="es-CR" w:eastAsia="es-CR"/>
    </w:rPr>
  </w:style>
  <w:style w:type="paragraph" w:styleId="TDC7">
    <w:name w:val="toc 7"/>
    <w:basedOn w:val="Normal"/>
    <w:next w:val="Normal"/>
    <w:autoRedefine/>
    <w:uiPriority w:val="39"/>
    <w:unhideWhenUsed/>
    <w:rsid w:val="00B65312"/>
    <w:pPr>
      <w:spacing w:after="100" w:line="259" w:lineRule="auto"/>
      <w:ind w:left="1320"/>
    </w:pPr>
    <w:rPr>
      <w:rFonts w:asciiTheme="minorHAnsi" w:eastAsiaTheme="minorEastAsia" w:hAnsiTheme="minorHAnsi" w:cstheme="minorBidi"/>
      <w:sz w:val="22"/>
      <w:szCs w:val="22"/>
      <w:lang w:val="es-CR" w:eastAsia="es-CR"/>
    </w:rPr>
  </w:style>
  <w:style w:type="paragraph" w:styleId="TDC8">
    <w:name w:val="toc 8"/>
    <w:basedOn w:val="Normal"/>
    <w:next w:val="Normal"/>
    <w:autoRedefine/>
    <w:uiPriority w:val="39"/>
    <w:unhideWhenUsed/>
    <w:rsid w:val="00B65312"/>
    <w:pPr>
      <w:spacing w:after="100" w:line="259" w:lineRule="auto"/>
      <w:ind w:left="1540"/>
    </w:pPr>
    <w:rPr>
      <w:rFonts w:asciiTheme="minorHAnsi" w:eastAsiaTheme="minorEastAsia" w:hAnsiTheme="minorHAnsi" w:cstheme="minorBidi"/>
      <w:sz w:val="22"/>
      <w:szCs w:val="22"/>
      <w:lang w:val="es-CR" w:eastAsia="es-CR"/>
    </w:rPr>
  </w:style>
  <w:style w:type="paragraph" w:styleId="TDC9">
    <w:name w:val="toc 9"/>
    <w:basedOn w:val="Normal"/>
    <w:next w:val="Normal"/>
    <w:autoRedefine/>
    <w:uiPriority w:val="39"/>
    <w:unhideWhenUsed/>
    <w:rsid w:val="00B65312"/>
    <w:pPr>
      <w:spacing w:after="100" w:line="259" w:lineRule="auto"/>
      <w:ind w:left="1760"/>
    </w:pPr>
    <w:rPr>
      <w:rFonts w:asciiTheme="minorHAnsi" w:eastAsiaTheme="minorEastAsia" w:hAnsiTheme="minorHAnsi" w:cstheme="minorBidi"/>
      <w:sz w:val="22"/>
      <w:szCs w:val="22"/>
      <w:lang w:val="es-CR" w:eastAsia="es-CR"/>
    </w:rPr>
  </w:style>
  <w:style w:type="paragraph" w:customStyle="1" w:styleId="Default">
    <w:name w:val="Default"/>
    <w:rsid w:val="00B65312"/>
    <w:pPr>
      <w:autoSpaceDE w:val="0"/>
      <w:autoSpaceDN w:val="0"/>
      <w:adjustRightInd w:val="0"/>
    </w:pPr>
    <w:rPr>
      <w:rFonts w:ascii="Verdana" w:eastAsiaTheme="minorHAnsi" w:hAnsi="Verdana" w:cs="Verdana"/>
      <w:color w:val="000000"/>
      <w:sz w:val="24"/>
      <w:szCs w:val="24"/>
      <w:lang w:val="es-CR"/>
    </w:rPr>
  </w:style>
  <w:style w:type="paragraph" w:styleId="Ttulo">
    <w:name w:val="Title"/>
    <w:basedOn w:val="Normal"/>
    <w:next w:val="Normal"/>
    <w:link w:val="TtuloCar"/>
    <w:qFormat/>
    <w:rsid w:val="00FE5622"/>
    <w:pPr>
      <w:contextualSpacing/>
    </w:pPr>
    <w:rPr>
      <w:rFonts w:asciiTheme="majorHAnsi" w:eastAsiaTheme="majorEastAsia" w:hAnsiTheme="majorHAnsi" w:cstheme="majorBidi"/>
      <w:spacing w:val="-10"/>
      <w:kern w:val="28"/>
      <w:sz w:val="56"/>
      <w:szCs w:val="56"/>
    </w:rPr>
  </w:style>
  <w:style w:type="character" w:customStyle="1" w:styleId="TtuloCar">
    <w:name w:val="Título Car"/>
    <w:basedOn w:val="Fuentedeprrafopredeter"/>
    <w:link w:val="Ttulo"/>
    <w:rsid w:val="00FE5622"/>
    <w:rPr>
      <w:rFonts w:asciiTheme="majorHAnsi" w:eastAsiaTheme="majorEastAsia" w:hAnsiTheme="majorHAnsi" w:cstheme="majorBidi"/>
      <w:spacing w:val="-10"/>
      <w:kern w:val="28"/>
      <w:sz w:val="56"/>
      <w:szCs w:val="56"/>
      <w:lang w:val="es-ES" w:eastAsia="es-E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417364">
      <w:bodyDiv w:val="1"/>
      <w:marLeft w:val="0"/>
      <w:marRight w:val="0"/>
      <w:marTop w:val="0"/>
      <w:marBottom w:val="0"/>
      <w:divBdr>
        <w:top w:val="none" w:sz="0" w:space="0" w:color="auto"/>
        <w:left w:val="none" w:sz="0" w:space="0" w:color="auto"/>
        <w:bottom w:val="none" w:sz="0" w:space="0" w:color="auto"/>
        <w:right w:val="none" w:sz="0" w:space="0" w:color="auto"/>
      </w:divBdr>
    </w:div>
    <w:div w:id="9380056">
      <w:bodyDiv w:val="1"/>
      <w:marLeft w:val="0"/>
      <w:marRight w:val="0"/>
      <w:marTop w:val="0"/>
      <w:marBottom w:val="0"/>
      <w:divBdr>
        <w:top w:val="none" w:sz="0" w:space="0" w:color="auto"/>
        <w:left w:val="none" w:sz="0" w:space="0" w:color="auto"/>
        <w:bottom w:val="none" w:sz="0" w:space="0" w:color="auto"/>
        <w:right w:val="none" w:sz="0" w:space="0" w:color="auto"/>
      </w:divBdr>
    </w:div>
    <w:div w:id="17463509">
      <w:bodyDiv w:val="1"/>
      <w:marLeft w:val="0"/>
      <w:marRight w:val="0"/>
      <w:marTop w:val="0"/>
      <w:marBottom w:val="0"/>
      <w:divBdr>
        <w:top w:val="none" w:sz="0" w:space="0" w:color="auto"/>
        <w:left w:val="none" w:sz="0" w:space="0" w:color="auto"/>
        <w:bottom w:val="none" w:sz="0" w:space="0" w:color="auto"/>
        <w:right w:val="none" w:sz="0" w:space="0" w:color="auto"/>
      </w:divBdr>
    </w:div>
    <w:div w:id="32846763">
      <w:bodyDiv w:val="1"/>
      <w:marLeft w:val="0"/>
      <w:marRight w:val="0"/>
      <w:marTop w:val="0"/>
      <w:marBottom w:val="0"/>
      <w:divBdr>
        <w:top w:val="none" w:sz="0" w:space="0" w:color="auto"/>
        <w:left w:val="none" w:sz="0" w:space="0" w:color="auto"/>
        <w:bottom w:val="none" w:sz="0" w:space="0" w:color="auto"/>
        <w:right w:val="none" w:sz="0" w:space="0" w:color="auto"/>
      </w:divBdr>
    </w:div>
    <w:div w:id="36971513">
      <w:bodyDiv w:val="1"/>
      <w:marLeft w:val="0"/>
      <w:marRight w:val="0"/>
      <w:marTop w:val="0"/>
      <w:marBottom w:val="0"/>
      <w:divBdr>
        <w:top w:val="none" w:sz="0" w:space="0" w:color="auto"/>
        <w:left w:val="none" w:sz="0" w:space="0" w:color="auto"/>
        <w:bottom w:val="none" w:sz="0" w:space="0" w:color="auto"/>
        <w:right w:val="none" w:sz="0" w:space="0" w:color="auto"/>
      </w:divBdr>
    </w:div>
    <w:div w:id="60911761">
      <w:bodyDiv w:val="1"/>
      <w:marLeft w:val="0"/>
      <w:marRight w:val="0"/>
      <w:marTop w:val="0"/>
      <w:marBottom w:val="0"/>
      <w:divBdr>
        <w:top w:val="none" w:sz="0" w:space="0" w:color="auto"/>
        <w:left w:val="none" w:sz="0" w:space="0" w:color="auto"/>
        <w:bottom w:val="none" w:sz="0" w:space="0" w:color="auto"/>
        <w:right w:val="none" w:sz="0" w:space="0" w:color="auto"/>
      </w:divBdr>
    </w:div>
    <w:div w:id="84612390">
      <w:bodyDiv w:val="1"/>
      <w:marLeft w:val="0"/>
      <w:marRight w:val="0"/>
      <w:marTop w:val="0"/>
      <w:marBottom w:val="0"/>
      <w:divBdr>
        <w:top w:val="none" w:sz="0" w:space="0" w:color="auto"/>
        <w:left w:val="none" w:sz="0" w:space="0" w:color="auto"/>
        <w:bottom w:val="none" w:sz="0" w:space="0" w:color="auto"/>
        <w:right w:val="none" w:sz="0" w:space="0" w:color="auto"/>
      </w:divBdr>
    </w:div>
    <w:div w:id="87965414">
      <w:bodyDiv w:val="1"/>
      <w:marLeft w:val="0"/>
      <w:marRight w:val="0"/>
      <w:marTop w:val="0"/>
      <w:marBottom w:val="0"/>
      <w:divBdr>
        <w:top w:val="none" w:sz="0" w:space="0" w:color="auto"/>
        <w:left w:val="none" w:sz="0" w:space="0" w:color="auto"/>
        <w:bottom w:val="none" w:sz="0" w:space="0" w:color="auto"/>
        <w:right w:val="none" w:sz="0" w:space="0" w:color="auto"/>
      </w:divBdr>
    </w:div>
    <w:div w:id="102312158">
      <w:bodyDiv w:val="1"/>
      <w:marLeft w:val="0"/>
      <w:marRight w:val="0"/>
      <w:marTop w:val="0"/>
      <w:marBottom w:val="0"/>
      <w:divBdr>
        <w:top w:val="none" w:sz="0" w:space="0" w:color="auto"/>
        <w:left w:val="none" w:sz="0" w:space="0" w:color="auto"/>
        <w:bottom w:val="none" w:sz="0" w:space="0" w:color="auto"/>
        <w:right w:val="none" w:sz="0" w:space="0" w:color="auto"/>
      </w:divBdr>
    </w:div>
    <w:div w:id="114951075">
      <w:bodyDiv w:val="1"/>
      <w:marLeft w:val="0"/>
      <w:marRight w:val="0"/>
      <w:marTop w:val="0"/>
      <w:marBottom w:val="0"/>
      <w:divBdr>
        <w:top w:val="none" w:sz="0" w:space="0" w:color="auto"/>
        <w:left w:val="none" w:sz="0" w:space="0" w:color="auto"/>
        <w:bottom w:val="none" w:sz="0" w:space="0" w:color="auto"/>
        <w:right w:val="none" w:sz="0" w:space="0" w:color="auto"/>
      </w:divBdr>
      <w:divsChild>
        <w:div w:id="214778658">
          <w:marLeft w:val="547"/>
          <w:marRight w:val="0"/>
          <w:marTop w:val="0"/>
          <w:marBottom w:val="0"/>
          <w:divBdr>
            <w:top w:val="none" w:sz="0" w:space="0" w:color="auto"/>
            <w:left w:val="none" w:sz="0" w:space="0" w:color="auto"/>
            <w:bottom w:val="none" w:sz="0" w:space="0" w:color="auto"/>
            <w:right w:val="none" w:sz="0" w:space="0" w:color="auto"/>
          </w:divBdr>
        </w:div>
      </w:divsChild>
    </w:div>
    <w:div w:id="137696718">
      <w:bodyDiv w:val="1"/>
      <w:marLeft w:val="0"/>
      <w:marRight w:val="0"/>
      <w:marTop w:val="0"/>
      <w:marBottom w:val="0"/>
      <w:divBdr>
        <w:top w:val="none" w:sz="0" w:space="0" w:color="auto"/>
        <w:left w:val="none" w:sz="0" w:space="0" w:color="auto"/>
        <w:bottom w:val="none" w:sz="0" w:space="0" w:color="auto"/>
        <w:right w:val="none" w:sz="0" w:space="0" w:color="auto"/>
      </w:divBdr>
    </w:div>
    <w:div w:id="152062888">
      <w:bodyDiv w:val="1"/>
      <w:marLeft w:val="0"/>
      <w:marRight w:val="0"/>
      <w:marTop w:val="0"/>
      <w:marBottom w:val="0"/>
      <w:divBdr>
        <w:top w:val="none" w:sz="0" w:space="0" w:color="auto"/>
        <w:left w:val="none" w:sz="0" w:space="0" w:color="auto"/>
        <w:bottom w:val="none" w:sz="0" w:space="0" w:color="auto"/>
        <w:right w:val="none" w:sz="0" w:space="0" w:color="auto"/>
      </w:divBdr>
    </w:div>
    <w:div w:id="152642457">
      <w:bodyDiv w:val="1"/>
      <w:marLeft w:val="0"/>
      <w:marRight w:val="0"/>
      <w:marTop w:val="0"/>
      <w:marBottom w:val="0"/>
      <w:divBdr>
        <w:top w:val="none" w:sz="0" w:space="0" w:color="auto"/>
        <w:left w:val="none" w:sz="0" w:space="0" w:color="auto"/>
        <w:bottom w:val="none" w:sz="0" w:space="0" w:color="auto"/>
        <w:right w:val="none" w:sz="0" w:space="0" w:color="auto"/>
      </w:divBdr>
    </w:div>
    <w:div w:id="166021176">
      <w:bodyDiv w:val="1"/>
      <w:marLeft w:val="0"/>
      <w:marRight w:val="0"/>
      <w:marTop w:val="0"/>
      <w:marBottom w:val="0"/>
      <w:divBdr>
        <w:top w:val="none" w:sz="0" w:space="0" w:color="auto"/>
        <w:left w:val="none" w:sz="0" w:space="0" w:color="auto"/>
        <w:bottom w:val="none" w:sz="0" w:space="0" w:color="auto"/>
        <w:right w:val="none" w:sz="0" w:space="0" w:color="auto"/>
      </w:divBdr>
    </w:div>
    <w:div w:id="173157778">
      <w:bodyDiv w:val="1"/>
      <w:marLeft w:val="0"/>
      <w:marRight w:val="0"/>
      <w:marTop w:val="0"/>
      <w:marBottom w:val="0"/>
      <w:divBdr>
        <w:top w:val="none" w:sz="0" w:space="0" w:color="auto"/>
        <w:left w:val="none" w:sz="0" w:space="0" w:color="auto"/>
        <w:bottom w:val="none" w:sz="0" w:space="0" w:color="auto"/>
        <w:right w:val="none" w:sz="0" w:space="0" w:color="auto"/>
      </w:divBdr>
    </w:div>
    <w:div w:id="174004150">
      <w:bodyDiv w:val="1"/>
      <w:marLeft w:val="0"/>
      <w:marRight w:val="0"/>
      <w:marTop w:val="0"/>
      <w:marBottom w:val="0"/>
      <w:divBdr>
        <w:top w:val="none" w:sz="0" w:space="0" w:color="auto"/>
        <w:left w:val="none" w:sz="0" w:space="0" w:color="auto"/>
        <w:bottom w:val="none" w:sz="0" w:space="0" w:color="auto"/>
        <w:right w:val="none" w:sz="0" w:space="0" w:color="auto"/>
      </w:divBdr>
    </w:div>
    <w:div w:id="185413819">
      <w:bodyDiv w:val="1"/>
      <w:marLeft w:val="0"/>
      <w:marRight w:val="0"/>
      <w:marTop w:val="0"/>
      <w:marBottom w:val="0"/>
      <w:divBdr>
        <w:top w:val="none" w:sz="0" w:space="0" w:color="auto"/>
        <w:left w:val="none" w:sz="0" w:space="0" w:color="auto"/>
        <w:bottom w:val="none" w:sz="0" w:space="0" w:color="auto"/>
        <w:right w:val="none" w:sz="0" w:space="0" w:color="auto"/>
      </w:divBdr>
    </w:div>
    <w:div w:id="210502226">
      <w:bodyDiv w:val="1"/>
      <w:marLeft w:val="0"/>
      <w:marRight w:val="0"/>
      <w:marTop w:val="0"/>
      <w:marBottom w:val="0"/>
      <w:divBdr>
        <w:top w:val="none" w:sz="0" w:space="0" w:color="auto"/>
        <w:left w:val="none" w:sz="0" w:space="0" w:color="auto"/>
        <w:bottom w:val="none" w:sz="0" w:space="0" w:color="auto"/>
        <w:right w:val="none" w:sz="0" w:space="0" w:color="auto"/>
      </w:divBdr>
    </w:div>
    <w:div w:id="217479545">
      <w:bodyDiv w:val="1"/>
      <w:marLeft w:val="0"/>
      <w:marRight w:val="0"/>
      <w:marTop w:val="0"/>
      <w:marBottom w:val="0"/>
      <w:divBdr>
        <w:top w:val="none" w:sz="0" w:space="0" w:color="auto"/>
        <w:left w:val="none" w:sz="0" w:space="0" w:color="auto"/>
        <w:bottom w:val="none" w:sz="0" w:space="0" w:color="auto"/>
        <w:right w:val="none" w:sz="0" w:space="0" w:color="auto"/>
      </w:divBdr>
    </w:div>
    <w:div w:id="222106382">
      <w:bodyDiv w:val="1"/>
      <w:marLeft w:val="0"/>
      <w:marRight w:val="0"/>
      <w:marTop w:val="0"/>
      <w:marBottom w:val="0"/>
      <w:divBdr>
        <w:top w:val="none" w:sz="0" w:space="0" w:color="auto"/>
        <w:left w:val="none" w:sz="0" w:space="0" w:color="auto"/>
        <w:bottom w:val="none" w:sz="0" w:space="0" w:color="auto"/>
        <w:right w:val="none" w:sz="0" w:space="0" w:color="auto"/>
      </w:divBdr>
    </w:div>
    <w:div w:id="231352266">
      <w:bodyDiv w:val="1"/>
      <w:marLeft w:val="0"/>
      <w:marRight w:val="0"/>
      <w:marTop w:val="0"/>
      <w:marBottom w:val="0"/>
      <w:divBdr>
        <w:top w:val="none" w:sz="0" w:space="0" w:color="auto"/>
        <w:left w:val="none" w:sz="0" w:space="0" w:color="auto"/>
        <w:bottom w:val="none" w:sz="0" w:space="0" w:color="auto"/>
        <w:right w:val="none" w:sz="0" w:space="0" w:color="auto"/>
      </w:divBdr>
    </w:div>
    <w:div w:id="231889948">
      <w:bodyDiv w:val="1"/>
      <w:marLeft w:val="0"/>
      <w:marRight w:val="0"/>
      <w:marTop w:val="0"/>
      <w:marBottom w:val="0"/>
      <w:divBdr>
        <w:top w:val="none" w:sz="0" w:space="0" w:color="auto"/>
        <w:left w:val="none" w:sz="0" w:space="0" w:color="auto"/>
        <w:bottom w:val="none" w:sz="0" w:space="0" w:color="auto"/>
        <w:right w:val="none" w:sz="0" w:space="0" w:color="auto"/>
      </w:divBdr>
    </w:div>
    <w:div w:id="257832966">
      <w:bodyDiv w:val="1"/>
      <w:marLeft w:val="0"/>
      <w:marRight w:val="0"/>
      <w:marTop w:val="0"/>
      <w:marBottom w:val="0"/>
      <w:divBdr>
        <w:top w:val="none" w:sz="0" w:space="0" w:color="auto"/>
        <w:left w:val="none" w:sz="0" w:space="0" w:color="auto"/>
        <w:bottom w:val="none" w:sz="0" w:space="0" w:color="auto"/>
        <w:right w:val="none" w:sz="0" w:space="0" w:color="auto"/>
      </w:divBdr>
    </w:div>
    <w:div w:id="261570732">
      <w:bodyDiv w:val="1"/>
      <w:marLeft w:val="0"/>
      <w:marRight w:val="0"/>
      <w:marTop w:val="0"/>
      <w:marBottom w:val="0"/>
      <w:divBdr>
        <w:top w:val="none" w:sz="0" w:space="0" w:color="auto"/>
        <w:left w:val="none" w:sz="0" w:space="0" w:color="auto"/>
        <w:bottom w:val="none" w:sz="0" w:space="0" w:color="auto"/>
        <w:right w:val="none" w:sz="0" w:space="0" w:color="auto"/>
      </w:divBdr>
    </w:div>
    <w:div w:id="262150219">
      <w:bodyDiv w:val="1"/>
      <w:marLeft w:val="0"/>
      <w:marRight w:val="0"/>
      <w:marTop w:val="0"/>
      <w:marBottom w:val="0"/>
      <w:divBdr>
        <w:top w:val="none" w:sz="0" w:space="0" w:color="auto"/>
        <w:left w:val="none" w:sz="0" w:space="0" w:color="auto"/>
        <w:bottom w:val="none" w:sz="0" w:space="0" w:color="auto"/>
        <w:right w:val="none" w:sz="0" w:space="0" w:color="auto"/>
      </w:divBdr>
    </w:div>
    <w:div w:id="264308308">
      <w:bodyDiv w:val="1"/>
      <w:marLeft w:val="0"/>
      <w:marRight w:val="0"/>
      <w:marTop w:val="0"/>
      <w:marBottom w:val="0"/>
      <w:divBdr>
        <w:top w:val="none" w:sz="0" w:space="0" w:color="auto"/>
        <w:left w:val="none" w:sz="0" w:space="0" w:color="auto"/>
        <w:bottom w:val="none" w:sz="0" w:space="0" w:color="auto"/>
        <w:right w:val="none" w:sz="0" w:space="0" w:color="auto"/>
      </w:divBdr>
    </w:div>
    <w:div w:id="275873387">
      <w:bodyDiv w:val="1"/>
      <w:marLeft w:val="0"/>
      <w:marRight w:val="0"/>
      <w:marTop w:val="0"/>
      <w:marBottom w:val="0"/>
      <w:divBdr>
        <w:top w:val="none" w:sz="0" w:space="0" w:color="auto"/>
        <w:left w:val="none" w:sz="0" w:space="0" w:color="auto"/>
        <w:bottom w:val="none" w:sz="0" w:space="0" w:color="auto"/>
        <w:right w:val="none" w:sz="0" w:space="0" w:color="auto"/>
      </w:divBdr>
    </w:div>
    <w:div w:id="281809171">
      <w:bodyDiv w:val="1"/>
      <w:marLeft w:val="0"/>
      <w:marRight w:val="0"/>
      <w:marTop w:val="0"/>
      <w:marBottom w:val="0"/>
      <w:divBdr>
        <w:top w:val="none" w:sz="0" w:space="0" w:color="auto"/>
        <w:left w:val="none" w:sz="0" w:space="0" w:color="auto"/>
        <w:bottom w:val="none" w:sz="0" w:space="0" w:color="auto"/>
        <w:right w:val="none" w:sz="0" w:space="0" w:color="auto"/>
      </w:divBdr>
    </w:div>
    <w:div w:id="417557226">
      <w:bodyDiv w:val="1"/>
      <w:marLeft w:val="0"/>
      <w:marRight w:val="0"/>
      <w:marTop w:val="0"/>
      <w:marBottom w:val="0"/>
      <w:divBdr>
        <w:top w:val="none" w:sz="0" w:space="0" w:color="auto"/>
        <w:left w:val="none" w:sz="0" w:space="0" w:color="auto"/>
        <w:bottom w:val="none" w:sz="0" w:space="0" w:color="auto"/>
        <w:right w:val="none" w:sz="0" w:space="0" w:color="auto"/>
      </w:divBdr>
    </w:div>
    <w:div w:id="443774262">
      <w:bodyDiv w:val="1"/>
      <w:marLeft w:val="0"/>
      <w:marRight w:val="0"/>
      <w:marTop w:val="0"/>
      <w:marBottom w:val="0"/>
      <w:divBdr>
        <w:top w:val="none" w:sz="0" w:space="0" w:color="auto"/>
        <w:left w:val="none" w:sz="0" w:space="0" w:color="auto"/>
        <w:bottom w:val="none" w:sz="0" w:space="0" w:color="auto"/>
        <w:right w:val="none" w:sz="0" w:space="0" w:color="auto"/>
      </w:divBdr>
    </w:div>
    <w:div w:id="456065252">
      <w:bodyDiv w:val="1"/>
      <w:marLeft w:val="0"/>
      <w:marRight w:val="0"/>
      <w:marTop w:val="0"/>
      <w:marBottom w:val="0"/>
      <w:divBdr>
        <w:top w:val="none" w:sz="0" w:space="0" w:color="auto"/>
        <w:left w:val="none" w:sz="0" w:space="0" w:color="auto"/>
        <w:bottom w:val="none" w:sz="0" w:space="0" w:color="auto"/>
        <w:right w:val="none" w:sz="0" w:space="0" w:color="auto"/>
      </w:divBdr>
    </w:div>
    <w:div w:id="476995793">
      <w:bodyDiv w:val="1"/>
      <w:marLeft w:val="0"/>
      <w:marRight w:val="0"/>
      <w:marTop w:val="0"/>
      <w:marBottom w:val="0"/>
      <w:divBdr>
        <w:top w:val="none" w:sz="0" w:space="0" w:color="auto"/>
        <w:left w:val="none" w:sz="0" w:space="0" w:color="auto"/>
        <w:bottom w:val="none" w:sz="0" w:space="0" w:color="auto"/>
        <w:right w:val="none" w:sz="0" w:space="0" w:color="auto"/>
      </w:divBdr>
    </w:div>
    <w:div w:id="500631061">
      <w:bodyDiv w:val="1"/>
      <w:marLeft w:val="0"/>
      <w:marRight w:val="0"/>
      <w:marTop w:val="0"/>
      <w:marBottom w:val="0"/>
      <w:divBdr>
        <w:top w:val="none" w:sz="0" w:space="0" w:color="auto"/>
        <w:left w:val="none" w:sz="0" w:space="0" w:color="auto"/>
        <w:bottom w:val="none" w:sz="0" w:space="0" w:color="auto"/>
        <w:right w:val="none" w:sz="0" w:space="0" w:color="auto"/>
      </w:divBdr>
    </w:div>
    <w:div w:id="518197667">
      <w:bodyDiv w:val="1"/>
      <w:marLeft w:val="0"/>
      <w:marRight w:val="0"/>
      <w:marTop w:val="0"/>
      <w:marBottom w:val="0"/>
      <w:divBdr>
        <w:top w:val="none" w:sz="0" w:space="0" w:color="auto"/>
        <w:left w:val="none" w:sz="0" w:space="0" w:color="auto"/>
        <w:bottom w:val="none" w:sz="0" w:space="0" w:color="auto"/>
        <w:right w:val="none" w:sz="0" w:space="0" w:color="auto"/>
      </w:divBdr>
    </w:div>
    <w:div w:id="522938519">
      <w:bodyDiv w:val="1"/>
      <w:marLeft w:val="0"/>
      <w:marRight w:val="0"/>
      <w:marTop w:val="0"/>
      <w:marBottom w:val="0"/>
      <w:divBdr>
        <w:top w:val="none" w:sz="0" w:space="0" w:color="auto"/>
        <w:left w:val="none" w:sz="0" w:space="0" w:color="auto"/>
        <w:bottom w:val="none" w:sz="0" w:space="0" w:color="auto"/>
        <w:right w:val="none" w:sz="0" w:space="0" w:color="auto"/>
      </w:divBdr>
    </w:div>
    <w:div w:id="525363750">
      <w:bodyDiv w:val="1"/>
      <w:marLeft w:val="0"/>
      <w:marRight w:val="0"/>
      <w:marTop w:val="0"/>
      <w:marBottom w:val="0"/>
      <w:divBdr>
        <w:top w:val="none" w:sz="0" w:space="0" w:color="auto"/>
        <w:left w:val="none" w:sz="0" w:space="0" w:color="auto"/>
        <w:bottom w:val="none" w:sz="0" w:space="0" w:color="auto"/>
        <w:right w:val="none" w:sz="0" w:space="0" w:color="auto"/>
      </w:divBdr>
    </w:div>
    <w:div w:id="525873024">
      <w:bodyDiv w:val="1"/>
      <w:marLeft w:val="0"/>
      <w:marRight w:val="0"/>
      <w:marTop w:val="0"/>
      <w:marBottom w:val="0"/>
      <w:divBdr>
        <w:top w:val="none" w:sz="0" w:space="0" w:color="auto"/>
        <w:left w:val="none" w:sz="0" w:space="0" w:color="auto"/>
        <w:bottom w:val="none" w:sz="0" w:space="0" w:color="auto"/>
        <w:right w:val="none" w:sz="0" w:space="0" w:color="auto"/>
      </w:divBdr>
    </w:div>
    <w:div w:id="559053509">
      <w:bodyDiv w:val="1"/>
      <w:marLeft w:val="0"/>
      <w:marRight w:val="0"/>
      <w:marTop w:val="0"/>
      <w:marBottom w:val="0"/>
      <w:divBdr>
        <w:top w:val="none" w:sz="0" w:space="0" w:color="auto"/>
        <w:left w:val="none" w:sz="0" w:space="0" w:color="auto"/>
        <w:bottom w:val="none" w:sz="0" w:space="0" w:color="auto"/>
        <w:right w:val="none" w:sz="0" w:space="0" w:color="auto"/>
      </w:divBdr>
    </w:div>
    <w:div w:id="573322176">
      <w:bodyDiv w:val="1"/>
      <w:marLeft w:val="0"/>
      <w:marRight w:val="0"/>
      <w:marTop w:val="0"/>
      <w:marBottom w:val="0"/>
      <w:divBdr>
        <w:top w:val="none" w:sz="0" w:space="0" w:color="auto"/>
        <w:left w:val="none" w:sz="0" w:space="0" w:color="auto"/>
        <w:bottom w:val="none" w:sz="0" w:space="0" w:color="auto"/>
        <w:right w:val="none" w:sz="0" w:space="0" w:color="auto"/>
      </w:divBdr>
    </w:div>
    <w:div w:id="601424023">
      <w:bodyDiv w:val="1"/>
      <w:marLeft w:val="0"/>
      <w:marRight w:val="0"/>
      <w:marTop w:val="0"/>
      <w:marBottom w:val="0"/>
      <w:divBdr>
        <w:top w:val="none" w:sz="0" w:space="0" w:color="auto"/>
        <w:left w:val="none" w:sz="0" w:space="0" w:color="auto"/>
        <w:bottom w:val="none" w:sz="0" w:space="0" w:color="auto"/>
        <w:right w:val="none" w:sz="0" w:space="0" w:color="auto"/>
      </w:divBdr>
    </w:div>
    <w:div w:id="611669562">
      <w:bodyDiv w:val="1"/>
      <w:marLeft w:val="0"/>
      <w:marRight w:val="0"/>
      <w:marTop w:val="0"/>
      <w:marBottom w:val="0"/>
      <w:divBdr>
        <w:top w:val="none" w:sz="0" w:space="0" w:color="auto"/>
        <w:left w:val="none" w:sz="0" w:space="0" w:color="auto"/>
        <w:bottom w:val="none" w:sz="0" w:space="0" w:color="auto"/>
        <w:right w:val="none" w:sz="0" w:space="0" w:color="auto"/>
      </w:divBdr>
    </w:div>
    <w:div w:id="612369328">
      <w:bodyDiv w:val="1"/>
      <w:marLeft w:val="0"/>
      <w:marRight w:val="0"/>
      <w:marTop w:val="0"/>
      <w:marBottom w:val="0"/>
      <w:divBdr>
        <w:top w:val="none" w:sz="0" w:space="0" w:color="auto"/>
        <w:left w:val="none" w:sz="0" w:space="0" w:color="auto"/>
        <w:bottom w:val="none" w:sz="0" w:space="0" w:color="auto"/>
        <w:right w:val="none" w:sz="0" w:space="0" w:color="auto"/>
      </w:divBdr>
    </w:div>
    <w:div w:id="615916738">
      <w:bodyDiv w:val="1"/>
      <w:marLeft w:val="0"/>
      <w:marRight w:val="0"/>
      <w:marTop w:val="0"/>
      <w:marBottom w:val="0"/>
      <w:divBdr>
        <w:top w:val="none" w:sz="0" w:space="0" w:color="auto"/>
        <w:left w:val="none" w:sz="0" w:space="0" w:color="auto"/>
        <w:bottom w:val="none" w:sz="0" w:space="0" w:color="auto"/>
        <w:right w:val="none" w:sz="0" w:space="0" w:color="auto"/>
      </w:divBdr>
    </w:div>
    <w:div w:id="635456459">
      <w:bodyDiv w:val="1"/>
      <w:marLeft w:val="0"/>
      <w:marRight w:val="0"/>
      <w:marTop w:val="0"/>
      <w:marBottom w:val="0"/>
      <w:divBdr>
        <w:top w:val="none" w:sz="0" w:space="0" w:color="auto"/>
        <w:left w:val="none" w:sz="0" w:space="0" w:color="auto"/>
        <w:bottom w:val="none" w:sz="0" w:space="0" w:color="auto"/>
        <w:right w:val="none" w:sz="0" w:space="0" w:color="auto"/>
      </w:divBdr>
    </w:div>
    <w:div w:id="640421305">
      <w:bodyDiv w:val="1"/>
      <w:marLeft w:val="0"/>
      <w:marRight w:val="0"/>
      <w:marTop w:val="0"/>
      <w:marBottom w:val="0"/>
      <w:divBdr>
        <w:top w:val="none" w:sz="0" w:space="0" w:color="auto"/>
        <w:left w:val="none" w:sz="0" w:space="0" w:color="auto"/>
        <w:bottom w:val="none" w:sz="0" w:space="0" w:color="auto"/>
        <w:right w:val="none" w:sz="0" w:space="0" w:color="auto"/>
      </w:divBdr>
    </w:div>
    <w:div w:id="640765704">
      <w:bodyDiv w:val="1"/>
      <w:marLeft w:val="0"/>
      <w:marRight w:val="0"/>
      <w:marTop w:val="0"/>
      <w:marBottom w:val="0"/>
      <w:divBdr>
        <w:top w:val="none" w:sz="0" w:space="0" w:color="auto"/>
        <w:left w:val="none" w:sz="0" w:space="0" w:color="auto"/>
        <w:bottom w:val="none" w:sz="0" w:space="0" w:color="auto"/>
        <w:right w:val="none" w:sz="0" w:space="0" w:color="auto"/>
      </w:divBdr>
    </w:div>
    <w:div w:id="642930224">
      <w:bodyDiv w:val="1"/>
      <w:marLeft w:val="0"/>
      <w:marRight w:val="0"/>
      <w:marTop w:val="0"/>
      <w:marBottom w:val="0"/>
      <w:divBdr>
        <w:top w:val="none" w:sz="0" w:space="0" w:color="auto"/>
        <w:left w:val="none" w:sz="0" w:space="0" w:color="auto"/>
        <w:bottom w:val="none" w:sz="0" w:space="0" w:color="auto"/>
        <w:right w:val="none" w:sz="0" w:space="0" w:color="auto"/>
      </w:divBdr>
      <w:divsChild>
        <w:div w:id="1982731990">
          <w:marLeft w:val="547"/>
          <w:marRight w:val="0"/>
          <w:marTop w:val="0"/>
          <w:marBottom w:val="0"/>
          <w:divBdr>
            <w:top w:val="none" w:sz="0" w:space="0" w:color="auto"/>
            <w:left w:val="none" w:sz="0" w:space="0" w:color="auto"/>
            <w:bottom w:val="none" w:sz="0" w:space="0" w:color="auto"/>
            <w:right w:val="none" w:sz="0" w:space="0" w:color="auto"/>
          </w:divBdr>
        </w:div>
      </w:divsChild>
    </w:div>
    <w:div w:id="678122660">
      <w:bodyDiv w:val="1"/>
      <w:marLeft w:val="0"/>
      <w:marRight w:val="0"/>
      <w:marTop w:val="0"/>
      <w:marBottom w:val="0"/>
      <w:divBdr>
        <w:top w:val="none" w:sz="0" w:space="0" w:color="auto"/>
        <w:left w:val="none" w:sz="0" w:space="0" w:color="auto"/>
        <w:bottom w:val="none" w:sz="0" w:space="0" w:color="auto"/>
        <w:right w:val="none" w:sz="0" w:space="0" w:color="auto"/>
      </w:divBdr>
    </w:div>
    <w:div w:id="730083820">
      <w:bodyDiv w:val="1"/>
      <w:marLeft w:val="0"/>
      <w:marRight w:val="0"/>
      <w:marTop w:val="0"/>
      <w:marBottom w:val="0"/>
      <w:divBdr>
        <w:top w:val="none" w:sz="0" w:space="0" w:color="auto"/>
        <w:left w:val="none" w:sz="0" w:space="0" w:color="auto"/>
        <w:bottom w:val="none" w:sz="0" w:space="0" w:color="auto"/>
        <w:right w:val="none" w:sz="0" w:space="0" w:color="auto"/>
      </w:divBdr>
    </w:div>
    <w:div w:id="779646230">
      <w:bodyDiv w:val="1"/>
      <w:marLeft w:val="0"/>
      <w:marRight w:val="0"/>
      <w:marTop w:val="0"/>
      <w:marBottom w:val="0"/>
      <w:divBdr>
        <w:top w:val="none" w:sz="0" w:space="0" w:color="auto"/>
        <w:left w:val="none" w:sz="0" w:space="0" w:color="auto"/>
        <w:bottom w:val="none" w:sz="0" w:space="0" w:color="auto"/>
        <w:right w:val="none" w:sz="0" w:space="0" w:color="auto"/>
      </w:divBdr>
    </w:div>
    <w:div w:id="822114312">
      <w:bodyDiv w:val="1"/>
      <w:marLeft w:val="0"/>
      <w:marRight w:val="0"/>
      <w:marTop w:val="0"/>
      <w:marBottom w:val="0"/>
      <w:divBdr>
        <w:top w:val="none" w:sz="0" w:space="0" w:color="auto"/>
        <w:left w:val="none" w:sz="0" w:space="0" w:color="auto"/>
        <w:bottom w:val="none" w:sz="0" w:space="0" w:color="auto"/>
        <w:right w:val="none" w:sz="0" w:space="0" w:color="auto"/>
      </w:divBdr>
    </w:div>
    <w:div w:id="824970982">
      <w:bodyDiv w:val="1"/>
      <w:marLeft w:val="0"/>
      <w:marRight w:val="0"/>
      <w:marTop w:val="0"/>
      <w:marBottom w:val="0"/>
      <w:divBdr>
        <w:top w:val="none" w:sz="0" w:space="0" w:color="auto"/>
        <w:left w:val="none" w:sz="0" w:space="0" w:color="auto"/>
        <w:bottom w:val="none" w:sz="0" w:space="0" w:color="auto"/>
        <w:right w:val="none" w:sz="0" w:space="0" w:color="auto"/>
      </w:divBdr>
    </w:div>
    <w:div w:id="830676459">
      <w:bodyDiv w:val="1"/>
      <w:marLeft w:val="0"/>
      <w:marRight w:val="0"/>
      <w:marTop w:val="0"/>
      <w:marBottom w:val="0"/>
      <w:divBdr>
        <w:top w:val="none" w:sz="0" w:space="0" w:color="auto"/>
        <w:left w:val="none" w:sz="0" w:space="0" w:color="auto"/>
        <w:bottom w:val="none" w:sz="0" w:space="0" w:color="auto"/>
        <w:right w:val="none" w:sz="0" w:space="0" w:color="auto"/>
      </w:divBdr>
    </w:div>
    <w:div w:id="833106544">
      <w:bodyDiv w:val="1"/>
      <w:marLeft w:val="0"/>
      <w:marRight w:val="0"/>
      <w:marTop w:val="0"/>
      <w:marBottom w:val="0"/>
      <w:divBdr>
        <w:top w:val="none" w:sz="0" w:space="0" w:color="auto"/>
        <w:left w:val="none" w:sz="0" w:space="0" w:color="auto"/>
        <w:bottom w:val="none" w:sz="0" w:space="0" w:color="auto"/>
        <w:right w:val="none" w:sz="0" w:space="0" w:color="auto"/>
      </w:divBdr>
    </w:div>
    <w:div w:id="856162357">
      <w:bodyDiv w:val="1"/>
      <w:marLeft w:val="0"/>
      <w:marRight w:val="0"/>
      <w:marTop w:val="0"/>
      <w:marBottom w:val="0"/>
      <w:divBdr>
        <w:top w:val="none" w:sz="0" w:space="0" w:color="auto"/>
        <w:left w:val="none" w:sz="0" w:space="0" w:color="auto"/>
        <w:bottom w:val="none" w:sz="0" w:space="0" w:color="auto"/>
        <w:right w:val="none" w:sz="0" w:space="0" w:color="auto"/>
      </w:divBdr>
    </w:div>
    <w:div w:id="863250140">
      <w:bodyDiv w:val="1"/>
      <w:marLeft w:val="0"/>
      <w:marRight w:val="0"/>
      <w:marTop w:val="0"/>
      <w:marBottom w:val="0"/>
      <w:divBdr>
        <w:top w:val="none" w:sz="0" w:space="0" w:color="auto"/>
        <w:left w:val="none" w:sz="0" w:space="0" w:color="auto"/>
        <w:bottom w:val="none" w:sz="0" w:space="0" w:color="auto"/>
        <w:right w:val="none" w:sz="0" w:space="0" w:color="auto"/>
      </w:divBdr>
    </w:div>
    <w:div w:id="864102877">
      <w:bodyDiv w:val="1"/>
      <w:marLeft w:val="0"/>
      <w:marRight w:val="0"/>
      <w:marTop w:val="0"/>
      <w:marBottom w:val="0"/>
      <w:divBdr>
        <w:top w:val="none" w:sz="0" w:space="0" w:color="auto"/>
        <w:left w:val="none" w:sz="0" w:space="0" w:color="auto"/>
        <w:bottom w:val="none" w:sz="0" w:space="0" w:color="auto"/>
        <w:right w:val="none" w:sz="0" w:space="0" w:color="auto"/>
      </w:divBdr>
    </w:div>
    <w:div w:id="920017892">
      <w:bodyDiv w:val="1"/>
      <w:marLeft w:val="0"/>
      <w:marRight w:val="0"/>
      <w:marTop w:val="0"/>
      <w:marBottom w:val="0"/>
      <w:divBdr>
        <w:top w:val="none" w:sz="0" w:space="0" w:color="auto"/>
        <w:left w:val="none" w:sz="0" w:space="0" w:color="auto"/>
        <w:bottom w:val="none" w:sz="0" w:space="0" w:color="auto"/>
        <w:right w:val="none" w:sz="0" w:space="0" w:color="auto"/>
      </w:divBdr>
    </w:div>
    <w:div w:id="934168305">
      <w:bodyDiv w:val="1"/>
      <w:marLeft w:val="0"/>
      <w:marRight w:val="0"/>
      <w:marTop w:val="0"/>
      <w:marBottom w:val="0"/>
      <w:divBdr>
        <w:top w:val="none" w:sz="0" w:space="0" w:color="auto"/>
        <w:left w:val="none" w:sz="0" w:space="0" w:color="auto"/>
        <w:bottom w:val="none" w:sz="0" w:space="0" w:color="auto"/>
        <w:right w:val="none" w:sz="0" w:space="0" w:color="auto"/>
      </w:divBdr>
    </w:div>
    <w:div w:id="937057702">
      <w:bodyDiv w:val="1"/>
      <w:marLeft w:val="0"/>
      <w:marRight w:val="0"/>
      <w:marTop w:val="0"/>
      <w:marBottom w:val="0"/>
      <w:divBdr>
        <w:top w:val="none" w:sz="0" w:space="0" w:color="auto"/>
        <w:left w:val="none" w:sz="0" w:space="0" w:color="auto"/>
        <w:bottom w:val="none" w:sz="0" w:space="0" w:color="auto"/>
        <w:right w:val="none" w:sz="0" w:space="0" w:color="auto"/>
      </w:divBdr>
      <w:divsChild>
        <w:div w:id="555161650">
          <w:marLeft w:val="547"/>
          <w:marRight w:val="0"/>
          <w:marTop w:val="0"/>
          <w:marBottom w:val="0"/>
          <w:divBdr>
            <w:top w:val="none" w:sz="0" w:space="0" w:color="auto"/>
            <w:left w:val="none" w:sz="0" w:space="0" w:color="auto"/>
            <w:bottom w:val="none" w:sz="0" w:space="0" w:color="auto"/>
            <w:right w:val="none" w:sz="0" w:space="0" w:color="auto"/>
          </w:divBdr>
        </w:div>
      </w:divsChild>
    </w:div>
    <w:div w:id="948897123">
      <w:bodyDiv w:val="1"/>
      <w:marLeft w:val="0"/>
      <w:marRight w:val="0"/>
      <w:marTop w:val="0"/>
      <w:marBottom w:val="0"/>
      <w:divBdr>
        <w:top w:val="none" w:sz="0" w:space="0" w:color="auto"/>
        <w:left w:val="none" w:sz="0" w:space="0" w:color="auto"/>
        <w:bottom w:val="none" w:sz="0" w:space="0" w:color="auto"/>
        <w:right w:val="none" w:sz="0" w:space="0" w:color="auto"/>
      </w:divBdr>
    </w:div>
    <w:div w:id="955134852">
      <w:bodyDiv w:val="1"/>
      <w:marLeft w:val="0"/>
      <w:marRight w:val="0"/>
      <w:marTop w:val="0"/>
      <w:marBottom w:val="0"/>
      <w:divBdr>
        <w:top w:val="none" w:sz="0" w:space="0" w:color="auto"/>
        <w:left w:val="none" w:sz="0" w:space="0" w:color="auto"/>
        <w:bottom w:val="none" w:sz="0" w:space="0" w:color="auto"/>
        <w:right w:val="none" w:sz="0" w:space="0" w:color="auto"/>
      </w:divBdr>
    </w:div>
    <w:div w:id="955451985">
      <w:bodyDiv w:val="1"/>
      <w:marLeft w:val="0"/>
      <w:marRight w:val="0"/>
      <w:marTop w:val="0"/>
      <w:marBottom w:val="0"/>
      <w:divBdr>
        <w:top w:val="none" w:sz="0" w:space="0" w:color="auto"/>
        <w:left w:val="none" w:sz="0" w:space="0" w:color="auto"/>
        <w:bottom w:val="none" w:sz="0" w:space="0" w:color="auto"/>
        <w:right w:val="none" w:sz="0" w:space="0" w:color="auto"/>
      </w:divBdr>
    </w:div>
    <w:div w:id="975912017">
      <w:bodyDiv w:val="1"/>
      <w:marLeft w:val="0"/>
      <w:marRight w:val="0"/>
      <w:marTop w:val="0"/>
      <w:marBottom w:val="0"/>
      <w:divBdr>
        <w:top w:val="none" w:sz="0" w:space="0" w:color="auto"/>
        <w:left w:val="none" w:sz="0" w:space="0" w:color="auto"/>
        <w:bottom w:val="none" w:sz="0" w:space="0" w:color="auto"/>
        <w:right w:val="none" w:sz="0" w:space="0" w:color="auto"/>
      </w:divBdr>
    </w:div>
    <w:div w:id="981154839">
      <w:bodyDiv w:val="1"/>
      <w:marLeft w:val="0"/>
      <w:marRight w:val="0"/>
      <w:marTop w:val="0"/>
      <w:marBottom w:val="0"/>
      <w:divBdr>
        <w:top w:val="none" w:sz="0" w:space="0" w:color="auto"/>
        <w:left w:val="none" w:sz="0" w:space="0" w:color="auto"/>
        <w:bottom w:val="none" w:sz="0" w:space="0" w:color="auto"/>
        <w:right w:val="none" w:sz="0" w:space="0" w:color="auto"/>
      </w:divBdr>
    </w:div>
    <w:div w:id="986516254">
      <w:bodyDiv w:val="1"/>
      <w:marLeft w:val="0"/>
      <w:marRight w:val="0"/>
      <w:marTop w:val="0"/>
      <w:marBottom w:val="0"/>
      <w:divBdr>
        <w:top w:val="none" w:sz="0" w:space="0" w:color="auto"/>
        <w:left w:val="none" w:sz="0" w:space="0" w:color="auto"/>
        <w:bottom w:val="none" w:sz="0" w:space="0" w:color="auto"/>
        <w:right w:val="none" w:sz="0" w:space="0" w:color="auto"/>
      </w:divBdr>
    </w:div>
    <w:div w:id="986856504">
      <w:bodyDiv w:val="1"/>
      <w:marLeft w:val="0"/>
      <w:marRight w:val="0"/>
      <w:marTop w:val="0"/>
      <w:marBottom w:val="0"/>
      <w:divBdr>
        <w:top w:val="none" w:sz="0" w:space="0" w:color="auto"/>
        <w:left w:val="none" w:sz="0" w:space="0" w:color="auto"/>
        <w:bottom w:val="none" w:sz="0" w:space="0" w:color="auto"/>
        <w:right w:val="none" w:sz="0" w:space="0" w:color="auto"/>
      </w:divBdr>
    </w:div>
    <w:div w:id="994266179">
      <w:bodyDiv w:val="1"/>
      <w:marLeft w:val="0"/>
      <w:marRight w:val="0"/>
      <w:marTop w:val="0"/>
      <w:marBottom w:val="0"/>
      <w:divBdr>
        <w:top w:val="none" w:sz="0" w:space="0" w:color="auto"/>
        <w:left w:val="none" w:sz="0" w:space="0" w:color="auto"/>
        <w:bottom w:val="none" w:sz="0" w:space="0" w:color="auto"/>
        <w:right w:val="none" w:sz="0" w:space="0" w:color="auto"/>
      </w:divBdr>
    </w:div>
    <w:div w:id="1001396601">
      <w:bodyDiv w:val="1"/>
      <w:marLeft w:val="0"/>
      <w:marRight w:val="0"/>
      <w:marTop w:val="0"/>
      <w:marBottom w:val="0"/>
      <w:divBdr>
        <w:top w:val="none" w:sz="0" w:space="0" w:color="auto"/>
        <w:left w:val="none" w:sz="0" w:space="0" w:color="auto"/>
        <w:bottom w:val="none" w:sz="0" w:space="0" w:color="auto"/>
        <w:right w:val="none" w:sz="0" w:space="0" w:color="auto"/>
      </w:divBdr>
    </w:div>
    <w:div w:id="1003629785">
      <w:bodyDiv w:val="1"/>
      <w:marLeft w:val="0"/>
      <w:marRight w:val="0"/>
      <w:marTop w:val="0"/>
      <w:marBottom w:val="0"/>
      <w:divBdr>
        <w:top w:val="none" w:sz="0" w:space="0" w:color="auto"/>
        <w:left w:val="none" w:sz="0" w:space="0" w:color="auto"/>
        <w:bottom w:val="none" w:sz="0" w:space="0" w:color="auto"/>
        <w:right w:val="none" w:sz="0" w:space="0" w:color="auto"/>
      </w:divBdr>
    </w:div>
    <w:div w:id="1021587192">
      <w:bodyDiv w:val="1"/>
      <w:marLeft w:val="0"/>
      <w:marRight w:val="0"/>
      <w:marTop w:val="0"/>
      <w:marBottom w:val="0"/>
      <w:divBdr>
        <w:top w:val="none" w:sz="0" w:space="0" w:color="auto"/>
        <w:left w:val="none" w:sz="0" w:space="0" w:color="auto"/>
        <w:bottom w:val="none" w:sz="0" w:space="0" w:color="auto"/>
        <w:right w:val="none" w:sz="0" w:space="0" w:color="auto"/>
      </w:divBdr>
    </w:div>
    <w:div w:id="1047219389">
      <w:bodyDiv w:val="1"/>
      <w:marLeft w:val="0"/>
      <w:marRight w:val="0"/>
      <w:marTop w:val="0"/>
      <w:marBottom w:val="0"/>
      <w:divBdr>
        <w:top w:val="none" w:sz="0" w:space="0" w:color="auto"/>
        <w:left w:val="none" w:sz="0" w:space="0" w:color="auto"/>
        <w:bottom w:val="none" w:sz="0" w:space="0" w:color="auto"/>
        <w:right w:val="none" w:sz="0" w:space="0" w:color="auto"/>
      </w:divBdr>
    </w:div>
    <w:div w:id="1095974856">
      <w:bodyDiv w:val="1"/>
      <w:marLeft w:val="0"/>
      <w:marRight w:val="0"/>
      <w:marTop w:val="0"/>
      <w:marBottom w:val="0"/>
      <w:divBdr>
        <w:top w:val="none" w:sz="0" w:space="0" w:color="auto"/>
        <w:left w:val="none" w:sz="0" w:space="0" w:color="auto"/>
        <w:bottom w:val="none" w:sz="0" w:space="0" w:color="auto"/>
        <w:right w:val="none" w:sz="0" w:space="0" w:color="auto"/>
      </w:divBdr>
    </w:div>
    <w:div w:id="1101343003">
      <w:bodyDiv w:val="1"/>
      <w:marLeft w:val="0"/>
      <w:marRight w:val="0"/>
      <w:marTop w:val="0"/>
      <w:marBottom w:val="0"/>
      <w:divBdr>
        <w:top w:val="none" w:sz="0" w:space="0" w:color="auto"/>
        <w:left w:val="none" w:sz="0" w:space="0" w:color="auto"/>
        <w:bottom w:val="none" w:sz="0" w:space="0" w:color="auto"/>
        <w:right w:val="none" w:sz="0" w:space="0" w:color="auto"/>
      </w:divBdr>
    </w:div>
    <w:div w:id="1109277126">
      <w:bodyDiv w:val="1"/>
      <w:marLeft w:val="0"/>
      <w:marRight w:val="0"/>
      <w:marTop w:val="0"/>
      <w:marBottom w:val="0"/>
      <w:divBdr>
        <w:top w:val="none" w:sz="0" w:space="0" w:color="auto"/>
        <w:left w:val="none" w:sz="0" w:space="0" w:color="auto"/>
        <w:bottom w:val="none" w:sz="0" w:space="0" w:color="auto"/>
        <w:right w:val="none" w:sz="0" w:space="0" w:color="auto"/>
      </w:divBdr>
    </w:div>
    <w:div w:id="1112482320">
      <w:bodyDiv w:val="1"/>
      <w:marLeft w:val="0"/>
      <w:marRight w:val="0"/>
      <w:marTop w:val="0"/>
      <w:marBottom w:val="0"/>
      <w:divBdr>
        <w:top w:val="none" w:sz="0" w:space="0" w:color="auto"/>
        <w:left w:val="none" w:sz="0" w:space="0" w:color="auto"/>
        <w:bottom w:val="none" w:sz="0" w:space="0" w:color="auto"/>
        <w:right w:val="none" w:sz="0" w:space="0" w:color="auto"/>
      </w:divBdr>
    </w:div>
    <w:div w:id="1115102171">
      <w:bodyDiv w:val="1"/>
      <w:marLeft w:val="0"/>
      <w:marRight w:val="0"/>
      <w:marTop w:val="0"/>
      <w:marBottom w:val="0"/>
      <w:divBdr>
        <w:top w:val="none" w:sz="0" w:space="0" w:color="auto"/>
        <w:left w:val="none" w:sz="0" w:space="0" w:color="auto"/>
        <w:bottom w:val="none" w:sz="0" w:space="0" w:color="auto"/>
        <w:right w:val="none" w:sz="0" w:space="0" w:color="auto"/>
      </w:divBdr>
    </w:div>
    <w:div w:id="1116606167">
      <w:bodyDiv w:val="1"/>
      <w:marLeft w:val="0"/>
      <w:marRight w:val="0"/>
      <w:marTop w:val="0"/>
      <w:marBottom w:val="0"/>
      <w:divBdr>
        <w:top w:val="none" w:sz="0" w:space="0" w:color="auto"/>
        <w:left w:val="none" w:sz="0" w:space="0" w:color="auto"/>
        <w:bottom w:val="none" w:sz="0" w:space="0" w:color="auto"/>
        <w:right w:val="none" w:sz="0" w:space="0" w:color="auto"/>
      </w:divBdr>
    </w:div>
    <w:div w:id="1137189251">
      <w:bodyDiv w:val="1"/>
      <w:marLeft w:val="0"/>
      <w:marRight w:val="0"/>
      <w:marTop w:val="0"/>
      <w:marBottom w:val="0"/>
      <w:divBdr>
        <w:top w:val="none" w:sz="0" w:space="0" w:color="auto"/>
        <w:left w:val="none" w:sz="0" w:space="0" w:color="auto"/>
        <w:bottom w:val="none" w:sz="0" w:space="0" w:color="auto"/>
        <w:right w:val="none" w:sz="0" w:space="0" w:color="auto"/>
      </w:divBdr>
    </w:div>
    <w:div w:id="1155805025">
      <w:bodyDiv w:val="1"/>
      <w:marLeft w:val="0"/>
      <w:marRight w:val="0"/>
      <w:marTop w:val="0"/>
      <w:marBottom w:val="0"/>
      <w:divBdr>
        <w:top w:val="none" w:sz="0" w:space="0" w:color="auto"/>
        <w:left w:val="none" w:sz="0" w:space="0" w:color="auto"/>
        <w:bottom w:val="none" w:sz="0" w:space="0" w:color="auto"/>
        <w:right w:val="none" w:sz="0" w:space="0" w:color="auto"/>
      </w:divBdr>
    </w:div>
    <w:div w:id="1165509098">
      <w:bodyDiv w:val="1"/>
      <w:marLeft w:val="0"/>
      <w:marRight w:val="0"/>
      <w:marTop w:val="0"/>
      <w:marBottom w:val="0"/>
      <w:divBdr>
        <w:top w:val="none" w:sz="0" w:space="0" w:color="auto"/>
        <w:left w:val="none" w:sz="0" w:space="0" w:color="auto"/>
        <w:bottom w:val="none" w:sz="0" w:space="0" w:color="auto"/>
        <w:right w:val="none" w:sz="0" w:space="0" w:color="auto"/>
      </w:divBdr>
      <w:divsChild>
        <w:div w:id="901988281">
          <w:marLeft w:val="547"/>
          <w:marRight w:val="0"/>
          <w:marTop w:val="0"/>
          <w:marBottom w:val="0"/>
          <w:divBdr>
            <w:top w:val="none" w:sz="0" w:space="0" w:color="auto"/>
            <w:left w:val="none" w:sz="0" w:space="0" w:color="auto"/>
            <w:bottom w:val="none" w:sz="0" w:space="0" w:color="auto"/>
            <w:right w:val="none" w:sz="0" w:space="0" w:color="auto"/>
          </w:divBdr>
        </w:div>
      </w:divsChild>
    </w:div>
    <w:div w:id="1167751186">
      <w:bodyDiv w:val="1"/>
      <w:marLeft w:val="0"/>
      <w:marRight w:val="0"/>
      <w:marTop w:val="0"/>
      <w:marBottom w:val="0"/>
      <w:divBdr>
        <w:top w:val="none" w:sz="0" w:space="0" w:color="auto"/>
        <w:left w:val="none" w:sz="0" w:space="0" w:color="auto"/>
        <w:bottom w:val="none" w:sz="0" w:space="0" w:color="auto"/>
        <w:right w:val="none" w:sz="0" w:space="0" w:color="auto"/>
      </w:divBdr>
    </w:div>
    <w:div w:id="1176849300">
      <w:bodyDiv w:val="1"/>
      <w:marLeft w:val="0"/>
      <w:marRight w:val="0"/>
      <w:marTop w:val="0"/>
      <w:marBottom w:val="0"/>
      <w:divBdr>
        <w:top w:val="none" w:sz="0" w:space="0" w:color="auto"/>
        <w:left w:val="none" w:sz="0" w:space="0" w:color="auto"/>
        <w:bottom w:val="none" w:sz="0" w:space="0" w:color="auto"/>
        <w:right w:val="none" w:sz="0" w:space="0" w:color="auto"/>
      </w:divBdr>
    </w:div>
    <w:div w:id="1225213547">
      <w:bodyDiv w:val="1"/>
      <w:marLeft w:val="0"/>
      <w:marRight w:val="0"/>
      <w:marTop w:val="0"/>
      <w:marBottom w:val="0"/>
      <w:divBdr>
        <w:top w:val="none" w:sz="0" w:space="0" w:color="auto"/>
        <w:left w:val="none" w:sz="0" w:space="0" w:color="auto"/>
        <w:bottom w:val="none" w:sz="0" w:space="0" w:color="auto"/>
        <w:right w:val="none" w:sz="0" w:space="0" w:color="auto"/>
      </w:divBdr>
    </w:div>
    <w:div w:id="1239095803">
      <w:bodyDiv w:val="1"/>
      <w:marLeft w:val="0"/>
      <w:marRight w:val="0"/>
      <w:marTop w:val="0"/>
      <w:marBottom w:val="0"/>
      <w:divBdr>
        <w:top w:val="none" w:sz="0" w:space="0" w:color="auto"/>
        <w:left w:val="none" w:sz="0" w:space="0" w:color="auto"/>
        <w:bottom w:val="none" w:sz="0" w:space="0" w:color="auto"/>
        <w:right w:val="none" w:sz="0" w:space="0" w:color="auto"/>
      </w:divBdr>
    </w:div>
    <w:div w:id="1267537828">
      <w:bodyDiv w:val="1"/>
      <w:marLeft w:val="0"/>
      <w:marRight w:val="0"/>
      <w:marTop w:val="0"/>
      <w:marBottom w:val="0"/>
      <w:divBdr>
        <w:top w:val="none" w:sz="0" w:space="0" w:color="auto"/>
        <w:left w:val="none" w:sz="0" w:space="0" w:color="auto"/>
        <w:bottom w:val="none" w:sz="0" w:space="0" w:color="auto"/>
        <w:right w:val="none" w:sz="0" w:space="0" w:color="auto"/>
      </w:divBdr>
    </w:div>
    <w:div w:id="1308586141">
      <w:bodyDiv w:val="1"/>
      <w:marLeft w:val="0"/>
      <w:marRight w:val="0"/>
      <w:marTop w:val="0"/>
      <w:marBottom w:val="0"/>
      <w:divBdr>
        <w:top w:val="none" w:sz="0" w:space="0" w:color="auto"/>
        <w:left w:val="none" w:sz="0" w:space="0" w:color="auto"/>
        <w:bottom w:val="none" w:sz="0" w:space="0" w:color="auto"/>
        <w:right w:val="none" w:sz="0" w:space="0" w:color="auto"/>
      </w:divBdr>
    </w:div>
    <w:div w:id="1310288776">
      <w:bodyDiv w:val="1"/>
      <w:marLeft w:val="0"/>
      <w:marRight w:val="0"/>
      <w:marTop w:val="0"/>
      <w:marBottom w:val="0"/>
      <w:divBdr>
        <w:top w:val="none" w:sz="0" w:space="0" w:color="auto"/>
        <w:left w:val="none" w:sz="0" w:space="0" w:color="auto"/>
        <w:bottom w:val="none" w:sz="0" w:space="0" w:color="auto"/>
        <w:right w:val="none" w:sz="0" w:space="0" w:color="auto"/>
      </w:divBdr>
    </w:div>
    <w:div w:id="1316835543">
      <w:bodyDiv w:val="1"/>
      <w:marLeft w:val="0"/>
      <w:marRight w:val="0"/>
      <w:marTop w:val="0"/>
      <w:marBottom w:val="0"/>
      <w:divBdr>
        <w:top w:val="none" w:sz="0" w:space="0" w:color="auto"/>
        <w:left w:val="none" w:sz="0" w:space="0" w:color="auto"/>
        <w:bottom w:val="none" w:sz="0" w:space="0" w:color="auto"/>
        <w:right w:val="none" w:sz="0" w:space="0" w:color="auto"/>
      </w:divBdr>
    </w:div>
    <w:div w:id="1360855785">
      <w:bodyDiv w:val="1"/>
      <w:marLeft w:val="0"/>
      <w:marRight w:val="0"/>
      <w:marTop w:val="0"/>
      <w:marBottom w:val="0"/>
      <w:divBdr>
        <w:top w:val="none" w:sz="0" w:space="0" w:color="auto"/>
        <w:left w:val="none" w:sz="0" w:space="0" w:color="auto"/>
        <w:bottom w:val="none" w:sz="0" w:space="0" w:color="auto"/>
        <w:right w:val="none" w:sz="0" w:space="0" w:color="auto"/>
      </w:divBdr>
    </w:div>
    <w:div w:id="1363674021">
      <w:bodyDiv w:val="1"/>
      <w:marLeft w:val="0"/>
      <w:marRight w:val="0"/>
      <w:marTop w:val="0"/>
      <w:marBottom w:val="0"/>
      <w:divBdr>
        <w:top w:val="none" w:sz="0" w:space="0" w:color="auto"/>
        <w:left w:val="none" w:sz="0" w:space="0" w:color="auto"/>
        <w:bottom w:val="none" w:sz="0" w:space="0" w:color="auto"/>
        <w:right w:val="none" w:sz="0" w:space="0" w:color="auto"/>
      </w:divBdr>
    </w:div>
    <w:div w:id="1366059238">
      <w:bodyDiv w:val="1"/>
      <w:marLeft w:val="0"/>
      <w:marRight w:val="0"/>
      <w:marTop w:val="0"/>
      <w:marBottom w:val="0"/>
      <w:divBdr>
        <w:top w:val="none" w:sz="0" w:space="0" w:color="auto"/>
        <w:left w:val="none" w:sz="0" w:space="0" w:color="auto"/>
        <w:bottom w:val="none" w:sz="0" w:space="0" w:color="auto"/>
        <w:right w:val="none" w:sz="0" w:space="0" w:color="auto"/>
      </w:divBdr>
    </w:div>
    <w:div w:id="1397512068">
      <w:bodyDiv w:val="1"/>
      <w:marLeft w:val="0"/>
      <w:marRight w:val="0"/>
      <w:marTop w:val="0"/>
      <w:marBottom w:val="0"/>
      <w:divBdr>
        <w:top w:val="none" w:sz="0" w:space="0" w:color="auto"/>
        <w:left w:val="none" w:sz="0" w:space="0" w:color="auto"/>
        <w:bottom w:val="none" w:sz="0" w:space="0" w:color="auto"/>
        <w:right w:val="none" w:sz="0" w:space="0" w:color="auto"/>
      </w:divBdr>
    </w:div>
    <w:div w:id="1408722008">
      <w:bodyDiv w:val="1"/>
      <w:marLeft w:val="0"/>
      <w:marRight w:val="0"/>
      <w:marTop w:val="0"/>
      <w:marBottom w:val="0"/>
      <w:divBdr>
        <w:top w:val="none" w:sz="0" w:space="0" w:color="auto"/>
        <w:left w:val="none" w:sz="0" w:space="0" w:color="auto"/>
        <w:bottom w:val="none" w:sz="0" w:space="0" w:color="auto"/>
        <w:right w:val="none" w:sz="0" w:space="0" w:color="auto"/>
      </w:divBdr>
    </w:div>
    <w:div w:id="1448231939">
      <w:bodyDiv w:val="1"/>
      <w:marLeft w:val="0"/>
      <w:marRight w:val="0"/>
      <w:marTop w:val="0"/>
      <w:marBottom w:val="0"/>
      <w:divBdr>
        <w:top w:val="none" w:sz="0" w:space="0" w:color="auto"/>
        <w:left w:val="none" w:sz="0" w:space="0" w:color="auto"/>
        <w:bottom w:val="none" w:sz="0" w:space="0" w:color="auto"/>
        <w:right w:val="none" w:sz="0" w:space="0" w:color="auto"/>
      </w:divBdr>
    </w:div>
    <w:div w:id="1465152309">
      <w:bodyDiv w:val="1"/>
      <w:marLeft w:val="0"/>
      <w:marRight w:val="0"/>
      <w:marTop w:val="0"/>
      <w:marBottom w:val="0"/>
      <w:divBdr>
        <w:top w:val="none" w:sz="0" w:space="0" w:color="auto"/>
        <w:left w:val="none" w:sz="0" w:space="0" w:color="auto"/>
        <w:bottom w:val="none" w:sz="0" w:space="0" w:color="auto"/>
        <w:right w:val="none" w:sz="0" w:space="0" w:color="auto"/>
      </w:divBdr>
    </w:div>
    <w:div w:id="1485850149">
      <w:bodyDiv w:val="1"/>
      <w:marLeft w:val="0"/>
      <w:marRight w:val="0"/>
      <w:marTop w:val="0"/>
      <w:marBottom w:val="0"/>
      <w:divBdr>
        <w:top w:val="none" w:sz="0" w:space="0" w:color="auto"/>
        <w:left w:val="none" w:sz="0" w:space="0" w:color="auto"/>
        <w:bottom w:val="none" w:sz="0" w:space="0" w:color="auto"/>
        <w:right w:val="none" w:sz="0" w:space="0" w:color="auto"/>
      </w:divBdr>
    </w:div>
    <w:div w:id="1490514689">
      <w:bodyDiv w:val="1"/>
      <w:marLeft w:val="0"/>
      <w:marRight w:val="0"/>
      <w:marTop w:val="0"/>
      <w:marBottom w:val="0"/>
      <w:divBdr>
        <w:top w:val="none" w:sz="0" w:space="0" w:color="auto"/>
        <w:left w:val="none" w:sz="0" w:space="0" w:color="auto"/>
        <w:bottom w:val="none" w:sz="0" w:space="0" w:color="auto"/>
        <w:right w:val="none" w:sz="0" w:space="0" w:color="auto"/>
      </w:divBdr>
    </w:div>
    <w:div w:id="1494759506">
      <w:bodyDiv w:val="1"/>
      <w:marLeft w:val="0"/>
      <w:marRight w:val="0"/>
      <w:marTop w:val="0"/>
      <w:marBottom w:val="0"/>
      <w:divBdr>
        <w:top w:val="none" w:sz="0" w:space="0" w:color="auto"/>
        <w:left w:val="none" w:sz="0" w:space="0" w:color="auto"/>
        <w:bottom w:val="none" w:sz="0" w:space="0" w:color="auto"/>
        <w:right w:val="none" w:sz="0" w:space="0" w:color="auto"/>
      </w:divBdr>
    </w:div>
    <w:div w:id="1503230756">
      <w:bodyDiv w:val="1"/>
      <w:marLeft w:val="0"/>
      <w:marRight w:val="0"/>
      <w:marTop w:val="0"/>
      <w:marBottom w:val="0"/>
      <w:divBdr>
        <w:top w:val="none" w:sz="0" w:space="0" w:color="auto"/>
        <w:left w:val="none" w:sz="0" w:space="0" w:color="auto"/>
        <w:bottom w:val="none" w:sz="0" w:space="0" w:color="auto"/>
        <w:right w:val="none" w:sz="0" w:space="0" w:color="auto"/>
      </w:divBdr>
    </w:div>
    <w:div w:id="1505514383">
      <w:bodyDiv w:val="1"/>
      <w:marLeft w:val="0"/>
      <w:marRight w:val="0"/>
      <w:marTop w:val="0"/>
      <w:marBottom w:val="0"/>
      <w:divBdr>
        <w:top w:val="none" w:sz="0" w:space="0" w:color="auto"/>
        <w:left w:val="none" w:sz="0" w:space="0" w:color="auto"/>
        <w:bottom w:val="none" w:sz="0" w:space="0" w:color="auto"/>
        <w:right w:val="none" w:sz="0" w:space="0" w:color="auto"/>
      </w:divBdr>
    </w:div>
    <w:div w:id="1505704292">
      <w:bodyDiv w:val="1"/>
      <w:marLeft w:val="0"/>
      <w:marRight w:val="0"/>
      <w:marTop w:val="0"/>
      <w:marBottom w:val="0"/>
      <w:divBdr>
        <w:top w:val="none" w:sz="0" w:space="0" w:color="auto"/>
        <w:left w:val="none" w:sz="0" w:space="0" w:color="auto"/>
        <w:bottom w:val="none" w:sz="0" w:space="0" w:color="auto"/>
        <w:right w:val="none" w:sz="0" w:space="0" w:color="auto"/>
      </w:divBdr>
    </w:div>
    <w:div w:id="1511404894">
      <w:bodyDiv w:val="1"/>
      <w:marLeft w:val="0"/>
      <w:marRight w:val="0"/>
      <w:marTop w:val="0"/>
      <w:marBottom w:val="0"/>
      <w:divBdr>
        <w:top w:val="none" w:sz="0" w:space="0" w:color="auto"/>
        <w:left w:val="none" w:sz="0" w:space="0" w:color="auto"/>
        <w:bottom w:val="none" w:sz="0" w:space="0" w:color="auto"/>
        <w:right w:val="none" w:sz="0" w:space="0" w:color="auto"/>
      </w:divBdr>
      <w:divsChild>
        <w:div w:id="1605965224">
          <w:marLeft w:val="547"/>
          <w:marRight w:val="0"/>
          <w:marTop w:val="0"/>
          <w:marBottom w:val="0"/>
          <w:divBdr>
            <w:top w:val="none" w:sz="0" w:space="0" w:color="auto"/>
            <w:left w:val="none" w:sz="0" w:space="0" w:color="auto"/>
            <w:bottom w:val="none" w:sz="0" w:space="0" w:color="auto"/>
            <w:right w:val="none" w:sz="0" w:space="0" w:color="auto"/>
          </w:divBdr>
        </w:div>
      </w:divsChild>
    </w:div>
    <w:div w:id="1512838009">
      <w:bodyDiv w:val="1"/>
      <w:marLeft w:val="0"/>
      <w:marRight w:val="0"/>
      <w:marTop w:val="0"/>
      <w:marBottom w:val="0"/>
      <w:divBdr>
        <w:top w:val="none" w:sz="0" w:space="0" w:color="auto"/>
        <w:left w:val="none" w:sz="0" w:space="0" w:color="auto"/>
        <w:bottom w:val="none" w:sz="0" w:space="0" w:color="auto"/>
        <w:right w:val="none" w:sz="0" w:space="0" w:color="auto"/>
      </w:divBdr>
    </w:div>
    <w:div w:id="1514025665">
      <w:bodyDiv w:val="1"/>
      <w:marLeft w:val="0"/>
      <w:marRight w:val="0"/>
      <w:marTop w:val="0"/>
      <w:marBottom w:val="0"/>
      <w:divBdr>
        <w:top w:val="none" w:sz="0" w:space="0" w:color="auto"/>
        <w:left w:val="none" w:sz="0" w:space="0" w:color="auto"/>
        <w:bottom w:val="none" w:sz="0" w:space="0" w:color="auto"/>
        <w:right w:val="none" w:sz="0" w:space="0" w:color="auto"/>
      </w:divBdr>
    </w:div>
    <w:div w:id="1559395028">
      <w:bodyDiv w:val="1"/>
      <w:marLeft w:val="0"/>
      <w:marRight w:val="0"/>
      <w:marTop w:val="0"/>
      <w:marBottom w:val="0"/>
      <w:divBdr>
        <w:top w:val="none" w:sz="0" w:space="0" w:color="auto"/>
        <w:left w:val="none" w:sz="0" w:space="0" w:color="auto"/>
        <w:bottom w:val="none" w:sz="0" w:space="0" w:color="auto"/>
        <w:right w:val="none" w:sz="0" w:space="0" w:color="auto"/>
      </w:divBdr>
    </w:div>
    <w:div w:id="1571647924">
      <w:bodyDiv w:val="1"/>
      <w:marLeft w:val="0"/>
      <w:marRight w:val="0"/>
      <w:marTop w:val="0"/>
      <w:marBottom w:val="0"/>
      <w:divBdr>
        <w:top w:val="none" w:sz="0" w:space="0" w:color="auto"/>
        <w:left w:val="none" w:sz="0" w:space="0" w:color="auto"/>
        <w:bottom w:val="none" w:sz="0" w:space="0" w:color="auto"/>
        <w:right w:val="none" w:sz="0" w:space="0" w:color="auto"/>
      </w:divBdr>
    </w:div>
    <w:div w:id="1581209113">
      <w:bodyDiv w:val="1"/>
      <w:marLeft w:val="0"/>
      <w:marRight w:val="0"/>
      <w:marTop w:val="0"/>
      <w:marBottom w:val="0"/>
      <w:divBdr>
        <w:top w:val="none" w:sz="0" w:space="0" w:color="auto"/>
        <w:left w:val="none" w:sz="0" w:space="0" w:color="auto"/>
        <w:bottom w:val="none" w:sz="0" w:space="0" w:color="auto"/>
        <w:right w:val="none" w:sz="0" w:space="0" w:color="auto"/>
      </w:divBdr>
    </w:div>
    <w:div w:id="1582788964">
      <w:bodyDiv w:val="1"/>
      <w:marLeft w:val="0"/>
      <w:marRight w:val="0"/>
      <w:marTop w:val="0"/>
      <w:marBottom w:val="0"/>
      <w:divBdr>
        <w:top w:val="none" w:sz="0" w:space="0" w:color="auto"/>
        <w:left w:val="none" w:sz="0" w:space="0" w:color="auto"/>
        <w:bottom w:val="none" w:sz="0" w:space="0" w:color="auto"/>
        <w:right w:val="none" w:sz="0" w:space="0" w:color="auto"/>
      </w:divBdr>
    </w:div>
    <w:div w:id="1583371169">
      <w:bodyDiv w:val="1"/>
      <w:marLeft w:val="0"/>
      <w:marRight w:val="0"/>
      <w:marTop w:val="0"/>
      <w:marBottom w:val="0"/>
      <w:divBdr>
        <w:top w:val="none" w:sz="0" w:space="0" w:color="auto"/>
        <w:left w:val="none" w:sz="0" w:space="0" w:color="auto"/>
        <w:bottom w:val="none" w:sz="0" w:space="0" w:color="auto"/>
        <w:right w:val="none" w:sz="0" w:space="0" w:color="auto"/>
      </w:divBdr>
    </w:div>
    <w:div w:id="1599099783">
      <w:bodyDiv w:val="1"/>
      <w:marLeft w:val="0"/>
      <w:marRight w:val="0"/>
      <w:marTop w:val="0"/>
      <w:marBottom w:val="0"/>
      <w:divBdr>
        <w:top w:val="none" w:sz="0" w:space="0" w:color="auto"/>
        <w:left w:val="none" w:sz="0" w:space="0" w:color="auto"/>
        <w:bottom w:val="none" w:sz="0" w:space="0" w:color="auto"/>
        <w:right w:val="none" w:sz="0" w:space="0" w:color="auto"/>
      </w:divBdr>
    </w:div>
    <w:div w:id="1605382944">
      <w:bodyDiv w:val="1"/>
      <w:marLeft w:val="0"/>
      <w:marRight w:val="0"/>
      <w:marTop w:val="0"/>
      <w:marBottom w:val="0"/>
      <w:divBdr>
        <w:top w:val="none" w:sz="0" w:space="0" w:color="auto"/>
        <w:left w:val="none" w:sz="0" w:space="0" w:color="auto"/>
        <w:bottom w:val="none" w:sz="0" w:space="0" w:color="auto"/>
        <w:right w:val="none" w:sz="0" w:space="0" w:color="auto"/>
      </w:divBdr>
    </w:div>
    <w:div w:id="1617443874">
      <w:bodyDiv w:val="1"/>
      <w:marLeft w:val="0"/>
      <w:marRight w:val="0"/>
      <w:marTop w:val="0"/>
      <w:marBottom w:val="0"/>
      <w:divBdr>
        <w:top w:val="none" w:sz="0" w:space="0" w:color="auto"/>
        <w:left w:val="none" w:sz="0" w:space="0" w:color="auto"/>
        <w:bottom w:val="none" w:sz="0" w:space="0" w:color="auto"/>
        <w:right w:val="none" w:sz="0" w:space="0" w:color="auto"/>
      </w:divBdr>
    </w:div>
    <w:div w:id="1620600225">
      <w:bodyDiv w:val="1"/>
      <w:marLeft w:val="0"/>
      <w:marRight w:val="0"/>
      <w:marTop w:val="0"/>
      <w:marBottom w:val="0"/>
      <w:divBdr>
        <w:top w:val="none" w:sz="0" w:space="0" w:color="auto"/>
        <w:left w:val="none" w:sz="0" w:space="0" w:color="auto"/>
        <w:bottom w:val="none" w:sz="0" w:space="0" w:color="auto"/>
        <w:right w:val="none" w:sz="0" w:space="0" w:color="auto"/>
      </w:divBdr>
    </w:div>
    <w:div w:id="1621379953">
      <w:bodyDiv w:val="1"/>
      <w:marLeft w:val="0"/>
      <w:marRight w:val="0"/>
      <w:marTop w:val="0"/>
      <w:marBottom w:val="0"/>
      <w:divBdr>
        <w:top w:val="none" w:sz="0" w:space="0" w:color="auto"/>
        <w:left w:val="none" w:sz="0" w:space="0" w:color="auto"/>
        <w:bottom w:val="none" w:sz="0" w:space="0" w:color="auto"/>
        <w:right w:val="none" w:sz="0" w:space="0" w:color="auto"/>
      </w:divBdr>
      <w:divsChild>
        <w:div w:id="505873791">
          <w:marLeft w:val="547"/>
          <w:marRight w:val="0"/>
          <w:marTop w:val="0"/>
          <w:marBottom w:val="0"/>
          <w:divBdr>
            <w:top w:val="none" w:sz="0" w:space="0" w:color="auto"/>
            <w:left w:val="none" w:sz="0" w:space="0" w:color="auto"/>
            <w:bottom w:val="none" w:sz="0" w:space="0" w:color="auto"/>
            <w:right w:val="none" w:sz="0" w:space="0" w:color="auto"/>
          </w:divBdr>
        </w:div>
      </w:divsChild>
    </w:div>
    <w:div w:id="1635140864">
      <w:bodyDiv w:val="1"/>
      <w:marLeft w:val="0"/>
      <w:marRight w:val="0"/>
      <w:marTop w:val="0"/>
      <w:marBottom w:val="0"/>
      <w:divBdr>
        <w:top w:val="none" w:sz="0" w:space="0" w:color="auto"/>
        <w:left w:val="none" w:sz="0" w:space="0" w:color="auto"/>
        <w:bottom w:val="none" w:sz="0" w:space="0" w:color="auto"/>
        <w:right w:val="none" w:sz="0" w:space="0" w:color="auto"/>
      </w:divBdr>
    </w:div>
    <w:div w:id="1637104784">
      <w:bodyDiv w:val="1"/>
      <w:marLeft w:val="0"/>
      <w:marRight w:val="0"/>
      <w:marTop w:val="0"/>
      <w:marBottom w:val="0"/>
      <w:divBdr>
        <w:top w:val="none" w:sz="0" w:space="0" w:color="auto"/>
        <w:left w:val="none" w:sz="0" w:space="0" w:color="auto"/>
        <w:bottom w:val="none" w:sz="0" w:space="0" w:color="auto"/>
        <w:right w:val="none" w:sz="0" w:space="0" w:color="auto"/>
      </w:divBdr>
    </w:div>
    <w:div w:id="1650211069">
      <w:bodyDiv w:val="1"/>
      <w:marLeft w:val="0"/>
      <w:marRight w:val="0"/>
      <w:marTop w:val="0"/>
      <w:marBottom w:val="0"/>
      <w:divBdr>
        <w:top w:val="none" w:sz="0" w:space="0" w:color="auto"/>
        <w:left w:val="none" w:sz="0" w:space="0" w:color="auto"/>
        <w:bottom w:val="none" w:sz="0" w:space="0" w:color="auto"/>
        <w:right w:val="none" w:sz="0" w:space="0" w:color="auto"/>
      </w:divBdr>
    </w:div>
    <w:div w:id="1655916284">
      <w:bodyDiv w:val="1"/>
      <w:marLeft w:val="0"/>
      <w:marRight w:val="0"/>
      <w:marTop w:val="0"/>
      <w:marBottom w:val="0"/>
      <w:divBdr>
        <w:top w:val="none" w:sz="0" w:space="0" w:color="auto"/>
        <w:left w:val="none" w:sz="0" w:space="0" w:color="auto"/>
        <w:bottom w:val="none" w:sz="0" w:space="0" w:color="auto"/>
        <w:right w:val="none" w:sz="0" w:space="0" w:color="auto"/>
      </w:divBdr>
    </w:div>
    <w:div w:id="1656907174">
      <w:bodyDiv w:val="1"/>
      <w:marLeft w:val="0"/>
      <w:marRight w:val="0"/>
      <w:marTop w:val="0"/>
      <w:marBottom w:val="0"/>
      <w:divBdr>
        <w:top w:val="none" w:sz="0" w:space="0" w:color="auto"/>
        <w:left w:val="none" w:sz="0" w:space="0" w:color="auto"/>
        <w:bottom w:val="none" w:sz="0" w:space="0" w:color="auto"/>
        <w:right w:val="none" w:sz="0" w:space="0" w:color="auto"/>
      </w:divBdr>
      <w:divsChild>
        <w:div w:id="1453860542">
          <w:marLeft w:val="547"/>
          <w:marRight w:val="0"/>
          <w:marTop w:val="0"/>
          <w:marBottom w:val="0"/>
          <w:divBdr>
            <w:top w:val="none" w:sz="0" w:space="0" w:color="auto"/>
            <w:left w:val="none" w:sz="0" w:space="0" w:color="auto"/>
            <w:bottom w:val="none" w:sz="0" w:space="0" w:color="auto"/>
            <w:right w:val="none" w:sz="0" w:space="0" w:color="auto"/>
          </w:divBdr>
        </w:div>
      </w:divsChild>
    </w:div>
    <w:div w:id="1672029557">
      <w:bodyDiv w:val="1"/>
      <w:marLeft w:val="0"/>
      <w:marRight w:val="0"/>
      <w:marTop w:val="0"/>
      <w:marBottom w:val="0"/>
      <w:divBdr>
        <w:top w:val="none" w:sz="0" w:space="0" w:color="auto"/>
        <w:left w:val="none" w:sz="0" w:space="0" w:color="auto"/>
        <w:bottom w:val="none" w:sz="0" w:space="0" w:color="auto"/>
        <w:right w:val="none" w:sz="0" w:space="0" w:color="auto"/>
      </w:divBdr>
      <w:divsChild>
        <w:div w:id="132525939">
          <w:marLeft w:val="547"/>
          <w:marRight w:val="0"/>
          <w:marTop w:val="0"/>
          <w:marBottom w:val="0"/>
          <w:divBdr>
            <w:top w:val="none" w:sz="0" w:space="0" w:color="auto"/>
            <w:left w:val="none" w:sz="0" w:space="0" w:color="auto"/>
            <w:bottom w:val="none" w:sz="0" w:space="0" w:color="auto"/>
            <w:right w:val="none" w:sz="0" w:space="0" w:color="auto"/>
          </w:divBdr>
        </w:div>
      </w:divsChild>
    </w:div>
    <w:div w:id="1674724268">
      <w:bodyDiv w:val="1"/>
      <w:marLeft w:val="0"/>
      <w:marRight w:val="0"/>
      <w:marTop w:val="0"/>
      <w:marBottom w:val="0"/>
      <w:divBdr>
        <w:top w:val="none" w:sz="0" w:space="0" w:color="auto"/>
        <w:left w:val="none" w:sz="0" w:space="0" w:color="auto"/>
        <w:bottom w:val="none" w:sz="0" w:space="0" w:color="auto"/>
        <w:right w:val="none" w:sz="0" w:space="0" w:color="auto"/>
      </w:divBdr>
      <w:divsChild>
        <w:div w:id="1078212921">
          <w:marLeft w:val="547"/>
          <w:marRight w:val="0"/>
          <w:marTop w:val="0"/>
          <w:marBottom w:val="0"/>
          <w:divBdr>
            <w:top w:val="none" w:sz="0" w:space="0" w:color="auto"/>
            <w:left w:val="none" w:sz="0" w:space="0" w:color="auto"/>
            <w:bottom w:val="none" w:sz="0" w:space="0" w:color="auto"/>
            <w:right w:val="none" w:sz="0" w:space="0" w:color="auto"/>
          </w:divBdr>
        </w:div>
      </w:divsChild>
    </w:div>
    <w:div w:id="1675374286">
      <w:bodyDiv w:val="1"/>
      <w:marLeft w:val="0"/>
      <w:marRight w:val="0"/>
      <w:marTop w:val="0"/>
      <w:marBottom w:val="0"/>
      <w:divBdr>
        <w:top w:val="none" w:sz="0" w:space="0" w:color="auto"/>
        <w:left w:val="none" w:sz="0" w:space="0" w:color="auto"/>
        <w:bottom w:val="none" w:sz="0" w:space="0" w:color="auto"/>
        <w:right w:val="none" w:sz="0" w:space="0" w:color="auto"/>
      </w:divBdr>
    </w:div>
    <w:div w:id="1677463500">
      <w:bodyDiv w:val="1"/>
      <w:marLeft w:val="0"/>
      <w:marRight w:val="0"/>
      <w:marTop w:val="0"/>
      <w:marBottom w:val="0"/>
      <w:divBdr>
        <w:top w:val="none" w:sz="0" w:space="0" w:color="auto"/>
        <w:left w:val="none" w:sz="0" w:space="0" w:color="auto"/>
        <w:bottom w:val="none" w:sz="0" w:space="0" w:color="auto"/>
        <w:right w:val="none" w:sz="0" w:space="0" w:color="auto"/>
      </w:divBdr>
    </w:div>
    <w:div w:id="1687438362">
      <w:bodyDiv w:val="1"/>
      <w:marLeft w:val="0"/>
      <w:marRight w:val="0"/>
      <w:marTop w:val="0"/>
      <w:marBottom w:val="0"/>
      <w:divBdr>
        <w:top w:val="none" w:sz="0" w:space="0" w:color="auto"/>
        <w:left w:val="none" w:sz="0" w:space="0" w:color="auto"/>
        <w:bottom w:val="none" w:sz="0" w:space="0" w:color="auto"/>
        <w:right w:val="none" w:sz="0" w:space="0" w:color="auto"/>
      </w:divBdr>
    </w:div>
    <w:div w:id="1690254061">
      <w:bodyDiv w:val="1"/>
      <w:marLeft w:val="0"/>
      <w:marRight w:val="0"/>
      <w:marTop w:val="0"/>
      <w:marBottom w:val="0"/>
      <w:divBdr>
        <w:top w:val="none" w:sz="0" w:space="0" w:color="auto"/>
        <w:left w:val="none" w:sz="0" w:space="0" w:color="auto"/>
        <w:bottom w:val="none" w:sz="0" w:space="0" w:color="auto"/>
        <w:right w:val="none" w:sz="0" w:space="0" w:color="auto"/>
      </w:divBdr>
    </w:div>
    <w:div w:id="1691177397">
      <w:bodyDiv w:val="1"/>
      <w:marLeft w:val="0"/>
      <w:marRight w:val="0"/>
      <w:marTop w:val="0"/>
      <w:marBottom w:val="0"/>
      <w:divBdr>
        <w:top w:val="none" w:sz="0" w:space="0" w:color="auto"/>
        <w:left w:val="none" w:sz="0" w:space="0" w:color="auto"/>
        <w:bottom w:val="none" w:sz="0" w:space="0" w:color="auto"/>
        <w:right w:val="none" w:sz="0" w:space="0" w:color="auto"/>
      </w:divBdr>
    </w:div>
    <w:div w:id="1694574281">
      <w:bodyDiv w:val="1"/>
      <w:marLeft w:val="0"/>
      <w:marRight w:val="0"/>
      <w:marTop w:val="0"/>
      <w:marBottom w:val="0"/>
      <w:divBdr>
        <w:top w:val="none" w:sz="0" w:space="0" w:color="auto"/>
        <w:left w:val="none" w:sz="0" w:space="0" w:color="auto"/>
        <w:bottom w:val="none" w:sz="0" w:space="0" w:color="auto"/>
        <w:right w:val="none" w:sz="0" w:space="0" w:color="auto"/>
      </w:divBdr>
    </w:div>
    <w:div w:id="1700858540">
      <w:bodyDiv w:val="1"/>
      <w:marLeft w:val="0"/>
      <w:marRight w:val="0"/>
      <w:marTop w:val="0"/>
      <w:marBottom w:val="0"/>
      <w:divBdr>
        <w:top w:val="none" w:sz="0" w:space="0" w:color="auto"/>
        <w:left w:val="none" w:sz="0" w:space="0" w:color="auto"/>
        <w:bottom w:val="none" w:sz="0" w:space="0" w:color="auto"/>
        <w:right w:val="none" w:sz="0" w:space="0" w:color="auto"/>
      </w:divBdr>
      <w:divsChild>
        <w:div w:id="169412601">
          <w:marLeft w:val="547"/>
          <w:marRight w:val="0"/>
          <w:marTop w:val="0"/>
          <w:marBottom w:val="0"/>
          <w:divBdr>
            <w:top w:val="none" w:sz="0" w:space="0" w:color="auto"/>
            <w:left w:val="none" w:sz="0" w:space="0" w:color="auto"/>
            <w:bottom w:val="none" w:sz="0" w:space="0" w:color="auto"/>
            <w:right w:val="none" w:sz="0" w:space="0" w:color="auto"/>
          </w:divBdr>
        </w:div>
      </w:divsChild>
    </w:div>
    <w:div w:id="1709406157">
      <w:bodyDiv w:val="1"/>
      <w:marLeft w:val="0"/>
      <w:marRight w:val="0"/>
      <w:marTop w:val="0"/>
      <w:marBottom w:val="0"/>
      <w:divBdr>
        <w:top w:val="none" w:sz="0" w:space="0" w:color="auto"/>
        <w:left w:val="none" w:sz="0" w:space="0" w:color="auto"/>
        <w:bottom w:val="none" w:sz="0" w:space="0" w:color="auto"/>
        <w:right w:val="none" w:sz="0" w:space="0" w:color="auto"/>
      </w:divBdr>
    </w:div>
    <w:div w:id="1709450280">
      <w:bodyDiv w:val="1"/>
      <w:marLeft w:val="0"/>
      <w:marRight w:val="0"/>
      <w:marTop w:val="0"/>
      <w:marBottom w:val="0"/>
      <w:divBdr>
        <w:top w:val="none" w:sz="0" w:space="0" w:color="auto"/>
        <w:left w:val="none" w:sz="0" w:space="0" w:color="auto"/>
        <w:bottom w:val="none" w:sz="0" w:space="0" w:color="auto"/>
        <w:right w:val="none" w:sz="0" w:space="0" w:color="auto"/>
      </w:divBdr>
    </w:div>
    <w:div w:id="1710031094">
      <w:bodyDiv w:val="1"/>
      <w:marLeft w:val="0"/>
      <w:marRight w:val="0"/>
      <w:marTop w:val="0"/>
      <w:marBottom w:val="0"/>
      <w:divBdr>
        <w:top w:val="none" w:sz="0" w:space="0" w:color="auto"/>
        <w:left w:val="none" w:sz="0" w:space="0" w:color="auto"/>
        <w:bottom w:val="none" w:sz="0" w:space="0" w:color="auto"/>
        <w:right w:val="none" w:sz="0" w:space="0" w:color="auto"/>
      </w:divBdr>
      <w:divsChild>
        <w:div w:id="107746718">
          <w:marLeft w:val="0"/>
          <w:marRight w:val="0"/>
          <w:marTop w:val="0"/>
          <w:marBottom w:val="0"/>
          <w:divBdr>
            <w:top w:val="none" w:sz="0" w:space="0" w:color="auto"/>
            <w:left w:val="none" w:sz="0" w:space="0" w:color="auto"/>
            <w:bottom w:val="none" w:sz="0" w:space="0" w:color="auto"/>
            <w:right w:val="none" w:sz="0" w:space="0" w:color="auto"/>
          </w:divBdr>
        </w:div>
      </w:divsChild>
    </w:div>
    <w:div w:id="1715617649">
      <w:bodyDiv w:val="1"/>
      <w:marLeft w:val="0"/>
      <w:marRight w:val="0"/>
      <w:marTop w:val="0"/>
      <w:marBottom w:val="0"/>
      <w:divBdr>
        <w:top w:val="none" w:sz="0" w:space="0" w:color="auto"/>
        <w:left w:val="none" w:sz="0" w:space="0" w:color="auto"/>
        <w:bottom w:val="none" w:sz="0" w:space="0" w:color="auto"/>
        <w:right w:val="none" w:sz="0" w:space="0" w:color="auto"/>
      </w:divBdr>
    </w:div>
    <w:div w:id="1725132925">
      <w:bodyDiv w:val="1"/>
      <w:marLeft w:val="0"/>
      <w:marRight w:val="0"/>
      <w:marTop w:val="0"/>
      <w:marBottom w:val="0"/>
      <w:divBdr>
        <w:top w:val="none" w:sz="0" w:space="0" w:color="auto"/>
        <w:left w:val="none" w:sz="0" w:space="0" w:color="auto"/>
        <w:bottom w:val="none" w:sz="0" w:space="0" w:color="auto"/>
        <w:right w:val="none" w:sz="0" w:space="0" w:color="auto"/>
      </w:divBdr>
    </w:div>
    <w:div w:id="1742437874">
      <w:bodyDiv w:val="1"/>
      <w:marLeft w:val="0"/>
      <w:marRight w:val="0"/>
      <w:marTop w:val="0"/>
      <w:marBottom w:val="0"/>
      <w:divBdr>
        <w:top w:val="none" w:sz="0" w:space="0" w:color="auto"/>
        <w:left w:val="none" w:sz="0" w:space="0" w:color="auto"/>
        <w:bottom w:val="none" w:sz="0" w:space="0" w:color="auto"/>
        <w:right w:val="none" w:sz="0" w:space="0" w:color="auto"/>
      </w:divBdr>
      <w:divsChild>
        <w:div w:id="624385850">
          <w:marLeft w:val="547"/>
          <w:marRight w:val="0"/>
          <w:marTop w:val="0"/>
          <w:marBottom w:val="0"/>
          <w:divBdr>
            <w:top w:val="none" w:sz="0" w:space="0" w:color="auto"/>
            <w:left w:val="none" w:sz="0" w:space="0" w:color="auto"/>
            <w:bottom w:val="none" w:sz="0" w:space="0" w:color="auto"/>
            <w:right w:val="none" w:sz="0" w:space="0" w:color="auto"/>
          </w:divBdr>
        </w:div>
      </w:divsChild>
    </w:div>
    <w:div w:id="1761414435">
      <w:bodyDiv w:val="1"/>
      <w:marLeft w:val="0"/>
      <w:marRight w:val="0"/>
      <w:marTop w:val="0"/>
      <w:marBottom w:val="0"/>
      <w:divBdr>
        <w:top w:val="none" w:sz="0" w:space="0" w:color="auto"/>
        <w:left w:val="none" w:sz="0" w:space="0" w:color="auto"/>
        <w:bottom w:val="none" w:sz="0" w:space="0" w:color="auto"/>
        <w:right w:val="none" w:sz="0" w:space="0" w:color="auto"/>
      </w:divBdr>
    </w:div>
    <w:div w:id="1772965304">
      <w:bodyDiv w:val="1"/>
      <w:marLeft w:val="0"/>
      <w:marRight w:val="0"/>
      <w:marTop w:val="0"/>
      <w:marBottom w:val="0"/>
      <w:divBdr>
        <w:top w:val="none" w:sz="0" w:space="0" w:color="auto"/>
        <w:left w:val="none" w:sz="0" w:space="0" w:color="auto"/>
        <w:bottom w:val="none" w:sz="0" w:space="0" w:color="auto"/>
        <w:right w:val="none" w:sz="0" w:space="0" w:color="auto"/>
      </w:divBdr>
    </w:div>
    <w:div w:id="1787966527">
      <w:bodyDiv w:val="1"/>
      <w:marLeft w:val="0"/>
      <w:marRight w:val="0"/>
      <w:marTop w:val="0"/>
      <w:marBottom w:val="0"/>
      <w:divBdr>
        <w:top w:val="none" w:sz="0" w:space="0" w:color="auto"/>
        <w:left w:val="none" w:sz="0" w:space="0" w:color="auto"/>
        <w:bottom w:val="none" w:sz="0" w:space="0" w:color="auto"/>
        <w:right w:val="none" w:sz="0" w:space="0" w:color="auto"/>
      </w:divBdr>
    </w:div>
    <w:div w:id="1799954285">
      <w:bodyDiv w:val="1"/>
      <w:marLeft w:val="0"/>
      <w:marRight w:val="0"/>
      <w:marTop w:val="0"/>
      <w:marBottom w:val="0"/>
      <w:divBdr>
        <w:top w:val="none" w:sz="0" w:space="0" w:color="auto"/>
        <w:left w:val="none" w:sz="0" w:space="0" w:color="auto"/>
        <w:bottom w:val="none" w:sz="0" w:space="0" w:color="auto"/>
        <w:right w:val="none" w:sz="0" w:space="0" w:color="auto"/>
      </w:divBdr>
    </w:div>
    <w:div w:id="1810051660">
      <w:bodyDiv w:val="1"/>
      <w:marLeft w:val="0"/>
      <w:marRight w:val="0"/>
      <w:marTop w:val="0"/>
      <w:marBottom w:val="0"/>
      <w:divBdr>
        <w:top w:val="none" w:sz="0" w:space="0" w:color="auto"/>
        <w:left w:val="none" w:sz="0" w:space="0" w:color="auto"/>
        <w:bottom w:val="none" w:sz="0" w:space="0" w:color="auto"/>
        <w:right w:val="none" w:sz="0" w:space="0" w:color="auto"/>
      </w:divBdr>
    </w:div>
    <w:div w:id="1817185378">
      <w:bodyDiv w:val="1"/>
      <w:marLeft w:val="0"/>
      <w:marRight w:val="0"/>
      <w:marTop w:val="0"/>
      <w:marBottom w:val="0"/>
      <w:divBdr>
        <w:top w:val="none" w:sz="0" w:space="0" w:color="auto"/>
        <w:left w:val="none" w:sz="0" w:space="0" w:color="auto"/>
        <w:bottom w:val="none" w:sz="0" w:space="0" w:color="auto"/>
        <w:right w:val="none" w:sz="0" w:space="0" w:color="auto"/>
      </w:divBdr>
    </w:div>
    <w:div w:id="1824277043">
      <w:bodyDiv w:val="1"/>
      <w:marLeft w:val="0"/>
      <w:marRight w:val="0"/>
      <w:marTop w:val="0"/>
      <w:marBottom w:val="0"/>
      <w:divBdr>
        <w:top w:val="none" w:sz="0" w:space="0" w:color="auto"/>
        <w:left w:val="none" w:sz="0" w:space="0" w:color="auto"/>
        <w:bottom w:val="none" w:sz="0" w:space="0" w:color="auto"/>
        <w:right w:val="none" w:sz="0" w:space="0" w:color="auto"/>
      </w:divBdr>
    </w:div>
    <w:div w:id="1850170620">
      <w:bodyDiv w:val="1"/>
      <w:marLeft w:val="0"/>
      <w:marRight w:val="0"/>
      <w:marTop w:val="0"/>
      <w:marBottom w:val="0"/>
      <w:divBdr>
        <w:top w:val="none" w:sz="0" w:space="0" w:color="auto"/>
        <w:left w:val="none" w:sz="0" w:space="0" w:color="auto"/>
        <w:bottom w:val="none" w:sz="0" w:space="0" w:color="auto"/>
        <w:right w:val="none" w:sz="0" w:space="0" w:color="auto"/>
      </w:divBdr>
    </w:div>
    <w:div w:id="1866362926">
      <w:bodyDiv w:val="1"/>
      <w:marLeft w:val="0"/>
      <w:marRight w:val="0"/>
      <w:marTop w:val="0"/>
      <w:marBottom w:val="0"/>
      <w:divBdr>
        <w:top w:val="none" w:sz="0" w:space="0" w:color="auto"/>
        <w:left w:val="none" w:sz="0" w:space="0" w:color="auto"/>
        <w:bottom w:val="none" w:sz="0" w:space="0" w:color="auto"/>
        <w:right w:val="none" w:sz="0" w:space="0" w:color="auto"/>
      </w:divBdr>
    </w:div>
    <w:div w:id="1882547790">
      <w:bodyDiv w:val="1"/>
      <w:marLeft w:val="0"/>
      <w:marRight w:val="0"/>
      <w:marTop w:val="0"/>
      <w:marBottom w:val="0"/>
      <w:divBdr>
        <w:top w:val="none" w:sz="0" w:space="0" w:color="auto"/>
        <w:left w:val="none" w:sz="0" w:space="0" w:color="auto"/>
        <w:bottom w:val="none" w:sz="0" w:space="0" w:color="auto"/>
        <w:right w:val="none" w:sz="0" w:space="0" w:color="auto"/>
      </w:divBdr>
    </w:div>
    <w:div w:id="1889219277">
      <w:bodyDiv w:val="1"/>
      <w:marLeft w:val="0"/>
      <w:marRight w:val="0"/>
      <w:marTop w:val="0"/>
      <w:marBottom w:val="0"/>
      <w:divBdr>
        <w:top w:val="none" w:sz="0" w:space="0" w:color="auto"/>
        <w:left w:val="none" w:sz="0" w:space="0" w:color="auto"/>
        <w:bottom w:val="none" w:sz="0" w:space="0" w:color="auto"/>
        <w:right w:val="none" w:sz="0" w:space="0" w:color="auto"/>
      </w:divBdr>
    </w:div>
    <w:div w:id="1924797685">
      <w:bodyDiv w:val="1"/>
      <w:marLeft w:val="0"/>
      <w:marRight w:val="0"/>
      <w:marTop w:val="0"/>
      <w:marBottom w:val="0"/>
      <w:divBdr>
        <w:top w:val="none" w:sz="0" w:space="0" w:color="auto"/>
        <w:left w:val="none" w:sz="0" w:space="0" w:color="auto"/>
        <w:bottom w:val="none" w:sz="0" w:space="0" w:color="auto"/>
        <w:right w:val="none" w:sz="0" w:space="0" w:color="auto"/>
      </w:divBdr>
    </w:div>
    <w:div w:id="1950817640">
      <w:bodyDiv w:val="1"/>
      <w:marLeft w:val="0"/>
      <w:marRight w:val="0"/>
      <w:marTop w:val="0"/>
      <w:marBottom w:val="0"/>
      <w:divBdr>
        <w:top w:val="none" w:sz="0" w:space="0" w:color="auto"/>
        <w:left w:val="none" w:sz="0" w:space="0" w:color="auto"/>
        <w:bottom w:val="none" w:sz="0" w:space="0" w:color="auto"/>
        <w:right w:val="none" w:sz="0" w:space="0" w:color="auto"/>
      </w:divBdr>
    </w:div>
    <w:div w:id="1955357607">
      <w:bodyDiv w:val="1"/>
      <w:marLeft w:val="0"/>
      <w:marRight w:val="0"/>
      <w:marTop w:val="0"/>
      <w:marBottom w:val="0"/>
      <w:divBdr>
        <w:top w:val="none" w:sz="0" w:space="0" w:color="auto"/>
        <w:left w:val="none" w:sz="0" w:space="0" w:color="auto"/>
        <w:bottom w:val="none" w:sz="0" w:space="0" w:color="auto"/>
        <w:right w:val="none" w:sz="0" w:space="0" w:color="auto"/>
      </w:divBdr>
    </w:div>
    <w:div w:id="1955939991">
      <w:bodyDiv w:val="1"/>
      <w:marLeft w:val="0"/>
      <w:marRight w:val="0"/>
      <w:marTop w:val="0"/>
      <w:marBottom w:val="0"/>
      <w:divBdr>
        <w:top w:val="none" w:sz="0" w:space="0" w:color="auto"/>
        <w:left w:val="none" w:sz="0" w:space="0" w:color="auto"/>
        <w:bottom w:val="none" w:sz="0" w:space="0" w:color="auto"/>
        <w:right w:val="none" w:sz="0" w:space="0" w:color="auto"/>
      </w:divBdr>
    </w:div>
    <w:div w:id="1957829751">
      <w:bodyDiv w:val="1"/>
      <w:marLeft w:val="0"/>
      <w:marRight w:val="0"/>
      <w:marTop w:val="0"/>
      <w:marBottom w:val="0"/>
      <w:divBdr>
        <w:top w:val="none" w:sz="0" w:space="0" w:color="auto"/>
        <w:left w:val="none" w:sz="0" w:space="0" w:color="auto"/>
        <w:bottom w:val="none" w:sz="0" w:space="0" w:color="auto"/>
        <w:right w:val="none" w:sz="0" w:space="0" w:color="auto"/>
      </w:divBdr>
    </w:div>
    <w:div w:id="1963072991">
      <w:bodyDiv w:val="1"/>
      <w:marLeft w:val="0"/>
      <w:marRight w:val="0"/>
      <w:marTop w:val="0"/>
      <w:marBottom w:val="0"/>
      <w:divBdr>
        <w:top w:val="none" w:sz="0" w:space="0" w:color="auto"/>
        <w:left w:val="none" w:sz="0" w:space="0" w:color="auto"/>
        <w:bottom w:val="none" w:sz="0" w:space="0" w:color="auto"/>
        <w:right w:val="none" w:sz="0" w:space="0" w:color="auto"/>
      </w:divBdr>
    </w:div>
    <w:div w:id="1975479700">
      <w:bodyDiv w:val="1"/>
      <w:marLeft w:val="0"/>
      <w:marRight w:val="0"/>
      <w:marTop w:val="0"/>
      <w:marBottom w:val="0"/>
      <w:divBdr>
        <w:top w:val="none" w:sz="0" w:space="0" w:color="auto"/>
        <w:left w:val="none" w:sz="0" w:space="0" w:color="auto"/>
        <w:bottom w:val="none" w:sz="0" w:space="0" w:color="auto"/>
        <w:right w:val="none" w:sz="0" w:space="0" w:color="auto"/>
      </w:divBdr>
    </w:div>
    <w:div w:id="1985810792">
      <w:bodyDiv w:val="1"/>
      <w:marLeft w:val="0"/>
      <w:marRight w:val="0"/>
      <w:marTop w:val="0"/>
      <w:marBottom w:val="0"/>
      <w:divBdr>
        <w:top w:val="none" w:sz="0" w:space="0" w:color="auto"/>
        <w:left w:val="none" w:sz="0" w:space="0" w:color="auto"/>
        <w:bottom w:val="none" w:sz="0" w:space="0" w:color="auto"/>
        <w:right w:val="none" w:sz="0" w:space="0" w:color="auto"/>
      </w:divBdr>
    </w:div>
    <w:div w:id="1992977432">
      <w:bodyDiv w:val="1"/>
      <w:marLeft w:val="0"/>
      <w:marRight w:val="0"/>
      <w:marTop w:val="0"/>
      <w:marBottom w:val="0"/>
      <w:divBdr>
        <w:top w:val="none" w:sz="0" w:space="0" w:color="auto"/>
        <w:left w:val="none" w:sz="0" w:space="0" w:color="auto"/>
        <w:bottom w:val="none" w:sz="0" w:space="0" w:color="auto"/>
        <w:right w:val="none" w:sz="0" w:space="0" w:color="auto"/>
      </w:divBdr>
    </w:div>
    <w:div w:id="2001998174">
      <w:bodyDiv w:val="1"/>
      <w:marLeft w:val="0"/>
      <w:marRight w:val="0"/>
      <w:marTop w:val="0"/>
      <w:marBottom w:val="0"/>
      <w:divBdr>
        <w:top w:val="none" w:sz="0" w:space="0" w:color="auto"/>
        <w:left w:val="none" w:sz="0" w:space="0" w:color="auto"/>
        <w:bottom w:val="none" w:sz="0" w:space="0" w:color="auto"/>
        <w:right w:val="none" w:sz="0" w:space="0" w:color="auto"/>
      </w:divBdr>
    </w:div>
    <w:div w:id="2006547131">
      <w:bodyDiv w:val="1"/>
      <w:marLeft w:val="0"/>
      <w:marRight w:val="0"/>
      <w:marTop w:val="0"/>
      <w:marBottom w:val="0"/>
      <w:divBdr>
        <w:top w:val="none" w:sz="0" w:space="0" w:color="auto"/>
        <w:left w:val="none" w:sz="0" w:space="0" w:color="auto"/>
        <w:bottom w:val="none" w:sz="0" w:space="0" w:color="auto"/>
        <w:right w:val="none" w:sz="0" w:space="0" w:color="auto"/>
      </w:divBdr>
      <w:divsChild>
        <w:div w:id="1282804329">
          <w:marLeft w:val="547"/>
          <w:marRight w:val="0"/>
          <w:marTop w:val="0"/>
          <w:marBottom w:val="0"/>
          <w:divBdr>
            <w:top w:val="none" w:sz="0" w:space="0" w:color="auto"/>
            <w:left w:val="none" w:sz="0" w:space="0" w:color="auto"/>
            <w:bottom w:val="none" w:sz="0" w:space="0" w:color="auto"/>
            <w:right w:val="none" w:sz="0" w:space="0" w:color="auto"/>
          </w:divBdr>
        </w:div>
      </w:divsChild>
    </w:div>
    <w:div w:id="2015261467">
      <w:bodyDiv w:val="1"/>
      <w:marLeft w:val="0"/>
      <w:marRight w:val="0"/>
      <w:marTop w:val="0"/>
      <w:marBottom w:val="0"/>
      <w:divBdr>
        <w:top w:val="none" w:sz="0" w:space="0" w:color="auto"/>
        <w:left w:val="none" w:sz="0" w:space="0" w:color="auto"/>
        <w:bottom w:val="none" w:sz="0" w:space="0" w:color="auto"/>
        <w:right w:val="none" w:sz="0" w:space="0" w:color="auto"/>
      </w:divBdr>
    </w:div>
    <w:div w:id="2036346150">
      <w:bodyDiv w:val="1"/>
      <w:marLeft w:val="0"/>
      <w:marRight w:val="0"/>
      <w:marTop w:val="0"/>
      <w:marBottom w:val="0"/>
      <w:divBdr>
        <w:top w:val="none" w:sz="0" w:space="0" w:color="auto"/>
        <w:left w:val="none" w:sz="0" w:space="0" w:color="auto"/>
        <w:bottom w:val="none" w:sz="0" w:space="0" w:color="auto"/>
        <w:right w:val="none" w:sz="0" w:space="0" w:color="auto"/>
      </w:divBdr>
    </w:div>
    <w:div w:id="2084140105">
      <w:bodyDiv w:val="1"/>
      <w:marLeft w:val="0"/>
      <w:marRight w:val="0"/>
      <w:marTop w:val="0"/>
      <w:marBottom w:val="0"/>
      <w:divBdr>
        <w:top w:val="none" w:sz="0" w:space="0" w:color="auto"/>
        <w:left w:val="none" w:sz="0" w:space="0" w:color="auto"/>
        <w:bottom w:val="none" w:sz="0" w:space="0" w:color="auto"/>
        <w:right w:val="none" w:sz="0" w:space="0" w:color="auto"/>
      </w:divBdr>
    </w:div>
    <w:div w:id="2087535637">
      <w:bodyDiv w:val="1"/>
      <w:marLeft w:val="0"/>
      <w:marRight w:val="0"/>
      <w:marTop w:val="0"/>
      <w:marBottom w:val="0"/>
      <w:divBdr>
        <w:top w:val="none" w:sz="0" w:space="0" w:color="auto"/>
        <w:left w:val="none" w:sz="0" w:space="0" w:color="auto"/>
        <w:bottom w:val="none" w:sz="0" w:space="0" w:color="auto"/>
        <w:right w:val="none" w:sz="0" w:space="0" w:color="auto"/>
      </w:divBdr>
    </w:div>
    <w:div w:id="2112554052">
      <w:bodyDiv w:val="1"/>
      <w:marLeft w:val="0"/>
      <w:marRight w:val="0"/>
      <w:marTop w:val="0"/>
      <w:marBottom w:val="0"/>
      <w:divBdr>
        <w:top w:val="none" w:sz="0" w:space="0" w:color="auto"/>
        <w:left w:val="none" w:sz="0" w:space="0" w:color="auto"/>
        <w:bottom w:val="none" w:sz="0" w:space="0" w:color="auto"/>
        <w:right w:val="none" w:sz="0" w:space="0" w:color="auto"/>
      </w:divBdr>
    </w:div>
    <w:div w:id="2122256614">
      <w:bodyDiv w:val="1"/>
      <w:marLeft w:val="0"/>
      <w:marRight w:val="0"/>
      <w:marTop w:val="0"/>
      <w:marBottom w:val="0"/>
      <w:divBdr>
        <w:top w:val="none" w:sz="0" w:space="0" w:color="auto"/>
        <w:left w:val="none" w:sz="0" w:space="0" w:color="auto"/>
        <w:bottom w:val="none" w:sz="0" w:space="0" w:color="auto"/>
        <w:right w:val="none" w:sz="0" w:space="0" w:color="auto"/>
      </w:divBdr>
    </w:div>
    <w:div w:id="2132434579">
      <w:bodyDiv w:val="1"/>
      <w:marLeft w:val="0"/>
      <w:marRight w:val="0"/>
      <w:marTop w:val="0"/>
      <w:marBottom w:val="0"/>
      <w:divBdr>
        <w:top w:val="none" w:sz="0" w:space="0" w:color="auto"/>
        <w:left w:val="none" w:sz="0" w:space="0" w:color="auto"/>
        <w:bottom w:val="none" w:sz="0" w:space="0" w:color="auto"/>
        <w:right w:val="none" w:sz="0" w:space="0" w:color="auto"/>
      </w:divBdr>
    </w:div>
    <w:div w:id="2133013638">
      <w:bodyDiv w:val="1"/>
      <w:marLeft w:val="0"/>
      <w:marRight w:val="0"/>
      <w:marTop w:val="0"/>
      <w:marBottom w:val="0"/>
      <w:divBdr>
        <w:top w:val="none" w:sz="0" w:space="0" w:color="auto"/>
        <w:left w:val="none" w:sz="0" w:space="0" w:color="auto"/>
        <w:bottom w:val="none" w:sz="0" w:space="0" w:color="auto"/>
        <w:right w:val="none" w:sz="0" w:space="0" w:color="auto"/>
      </w:divBdr>
    </w:div>
    <w:div w:id="214481319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diagramColors" Target="diagrams/colors3.xml"/><Relationship Id="rId117" Type="http://schemas.openxmlformats.org/officeDocument/2006/relationships/hyperlink" Target="http://www.iso.org/iso/support/currency_codes_list-1.htm" TargetMode="External"/><Relationship Id="rId21" Type="http://schemas.openxmlformats.org/officeDocument/2006/relationships/diagramColors" Target="diagrams/colors2.xml"/><Relationship Id="rId42" Type="http://schemas.microsoft.com/office/2007/relationships/diagramDrawing" Target="diagrams/drawing6.xml"/><Relationship Id="rId47" Type="http://schemas.microsoft.com/office/2007/relationships/diagramDrawing" Target="diagrams/drawing7.xml"/><Relationship Id="rId63" Type="http://schemas.openxmlformats.org/officeDocument/2006/relationships/diagramData" Target="diagrams/data11.xml"/><Relationship Id="rId68" Type="http://schemas.openxmlformats.org/officeDocument/2006/relationships/hyperlink" Target="file:///E:/Documentos%20Usuarios/ROJASGM/Desktop/Modelos%201%20Noviembre%202014%20-%20Modificaciones%20para%20est&#225;ndar%202015/ESTANDAR%20ELECTRONICO%20ENERO%202015%20(2)-ALLAN.docx" TargetMode="External"/><Relationship Id="rId84" Type="http://schemas.openxmlformats.org/officeDocument/2006/relationships/diagramData" Target="diagrams/data14.xml"/><Relationship Id="rId89" Type="http://schemas.openxmlformats.org/officeDocument/2006/relationships/diagramData" Target="diagrams/data15.xml"/><Relationship Id="rId112" Type="http://schemas.openxmlformats.org/officeDocument/2006/relationships/hyperlink" Target="http://www.iso.org/iso/support/currency_codes_list-1.htm" TargetMode="External"/><Relationship Id="rId16" Type="http://schemas.openxmlformats.org/officeDocument/2006/relationships/diagramColors" Target="diagrams/colors1.xml"/><Relationship Id="rId107" Type="http://schemas.openxmlformats.org/officeDocument/2006/relationships/hyperlink" Target="http://www.iso.org/iso/support/currency_codes_list-1.htm" TargetMode="External"/><Relationship Id="rId11" Type="http://schemas.openxmlformats.org/officeDocument/2006/relationships/header" Target="header1.xml"/><Relationship Id="rId32" Type="http://schemas.microsoft.com/office/2007/relationships/diagramDrawing" Target="diagrams/drawing4.xml"/><Relationship Id="rId37" Type="http://schemas.microsoft.com/office/2007/relationships/diagramDrawing" Target="diagrams/drawing5.xml"/><Relationship Id="rId53" Type="http://schemas.openxmlformats.org/officeDocument/2006/relationships/diagramData" Target="diagrams/data9.xml"/><Relationship Id="rId58" Type="http://schemas.openxmlformats.org/officeDocument/2006/relationships/diagramData" Target="diagrams/data10.xml"/><Relationship Id="rId74" Type="http://schemas.openxmlformats.org/officeDocument/2006/relationships/diagramQuickStyle" Target="diagrams/quickStyle12.xml"/><Relationship Id="rId79" Type="http://schemas.openxmlformats.org/officeDocument/2006/relationships/diagramData" Target="diagrams/data13.xml"/><Relationship Id="rId102" Type="http://schemas.openxmlformats.org/officeDocument/2006/relationships/diagramColors" Target="diagrams/colors17.xml"/><Relationship Id="rId123" Type="http://schemas.openxmlformats.org/officeDocument/2006/relationships/header" Target="header3.xml"/><Relationship Id="rId128" Type="http://schemas.openxmlformats.org/officeDocument/2006/relationships/theme" Target="theme/theme1.xml"/><Relationship Id="rId5" Type="http://schemas.openxmlformats.org/officeDocument/2006/relationships/numbering" Target="numbering.xml"/><Relationship Id="rId90" Type="http://schemas.openxmlformats.org/officeDocument/2006/relationships/diagramLayout" Target="diagrams/layout15.xml"/><Relationship Id="rId95" Type="http://schemas.openxmlformats.org/officeDocument/2006/relationships/diagramLayout" Target="diagrams/layout16.xml"/><Relationship Id="rId22" Type="http://schemas.microsoft.com/office/2007/relationships/diagramDrawing" Target="diagrams/drawing2.xml"/><Relationship Id="rId27" Type="http://schemas.microsoft.com/office/2007/relationships/diagramDrawing" Target="diagrams/drawing3.xml"/><Relationship Id="rId43" Type="http://schemas.openxmlformats.org/officeDocument/2006/relationships/diagramData" Target="diagrams/data7.xml"/><Relationship Id="rId48" Type="http://schemas.openxmlformats.org/officeDocument/2006/relationships/diagramData" Target="diagrams/data8.xml"/><Relationship Id="rId64" Type="http://schemas.openxmlformats.org/officeDocument/2006/relationships/diagramLayout" Target="diagrams/layout11.xml"/><Relationship Id="rId69" Type="http://schemas.openxmlformats.org/officeDocument/2006/relationships/hyperlink" Target="file:///E:/Documentos%20Usuarios/ROJASGM/Desktop/Modelos%201%20Noviembre%202014%20-%20Modificaciones%20para%20est&#225;ndar%202015/ESTANDAR%20ELECTRONICO%20ENERO%202015%20(2)-ALLAN.docx" TargetMode="External"/><Relationship Id="rId113" Type="http://schemas.openxmlformats.org/officeDocument/2006/relationships/hyperlink" Target="http://www.iso.org/iso/support/currency_codes_list-1.htm" TargetMode="External"/><Relationship Id="rId118" Type="http://schemas.openxmlformats.org/officeDocument/2006/relationships/hyperlink" Target="http://www.iso.org/iso/support/currency_codes_list-1.htm" TargetMode="External"/><Relationship Id="rId80" Type="http://schemas.openxmlformats.org/officeDocument/2006/relationships/diagramLayout" Target="diagrams/layout13.xml"/><Relationship Id="rId85" Type="http://schemas.openxmlformats.org/officeDocument/2006/relationships/diagramLayout" Target="diagrams/layout14.xml"/><Relationship Id="rId12" Type="http://schemas.openxmlformats.org/officeDocument/2006/relationships/footer" Target="footer1.xml"/><Relationship Id="rId17" Type="http://schemas.microsoft.com/office/2007/relationships/diagramDrawing" Target="diagrams/drawing1.xml"/><Relationship Id="rId33" Type="http://schemas.openxmlformats.org/officeDocument/2006/relationships/diagramData" Target="diagrams/data5.xml"/><Relationship Id="rId38" Type="http://schemas.openxmlformats.org/officeDocument/2006/relationships/diagramData" Target="diagrams/data6.xml"/><Relationship Id="rId59" Type="http://schemas.openxmlformats.org/officeDocument/2006/relationships/diagramLayout" Target="diagrams/layout10.xml"/><Relationship Id="rId103" Type="http://schemas.microsoft.com/office/2007/relationships/diagramDrawing" Target="diagrams/drawing17.xml"/><Relationship Id="rId108" Type="http://schemas.openxmlformats.org/officeDocument/2006/relationships/hyperlink" Target="http://www.iso.org/iso/support/currency_codes_list-1.htm" TargetMode="External"/><Relationship Id="rId124" Type="http://schemas.openxmlformats.org/officeDocument/2006/relationships/footer" Target="footer2.xml"/><Relationship Id="rId54" Type="http://schemas.openxmlformats.org/officeDocument/2006/relationships/diagramLayout" Target="diagrams/layout9.xml"/><Relationship Id="rId70" Type="http://schemas.openxmlformats.org/officeDocument/2006/relationships/hyperlink" Target="file:///E:/Documentos%20Usuarios/ROJASGM/Desktop/Modelos%201%20Noviembre%202014%20-%20Modificaciones%20para%20est&#225;ndar%202015/ESTANDAR%20ELECTRONICO%20ENERO%202015%20(2)-ALLAN.docx" TargetMode="External"/><Relationship Id="rId75" Type="http://schemas.openxmlformats.org/officeDocument/2006/relationships/diagramColors" Target="diagrams/colors12.xml"/><Relationship Id="rId91" Type="http://schemas.openxmlformats.org/officeDocument/2006/relationships/diagramQuickStyle" Target="diagrams/quickStyle15.xml"/><Relationship Id="rId96" Type="http://schemas.openxmlformats.org/officeDocument/2006/relationships/diagramQuickStyle" Target="diagrams/quickStyle16.xml"/><Relationship Id="rId1" Type="http://schemas.openxmlformats.org/officeDocument/2006/relationships/customXml" Target="../customXml/item1.xml"/><Relationship Id="rId6" Type="http://schemas.openxmlformats.org/officeDocument/2006/relationships/styles" Target="styles.xml"/><Relationship Id="rId23" Type="http://schemas.openxmlformats.org/officeDocument/2006/relationships/diagramData" Target="diagrams/data3.xml"/><Relationship Id="rId28" Type="http://schemas.openxmlformats.org/officeDocument/2006/relationships/diagramData" Target="diagrams/data4.xml"/><Relationship Id="rId49" Type="http://schemas.openxmlformats.org/officeDocument/2006/relationships/diagramLayout" Target="diagrams/layout8.xml"/><Relationship Id="rId114" Type="http://schemas.openxmlformats.org/officeDocument/2006/relationships/hyperlink" Target="http://www.iso.org/iso/support/currency_codes_list-1.htm" TargetMode="External"/><Relationship Id="rId119" Type="http://schemas.openxmlformats.org/officeDocument/2006/relationships/hyperlink" Target="http://www.iso.org/iso/support/currency_codes_list-1.htm" TargetMode="External"/><Relationship Id="rId44" Type="http://schemas.openxmlformats.org/officeDocument/2006/relationships/diagramLayout" Target="diagrams/layout7.xml"/><Relationship Id="rId60" Type="http://schemas.openxmlformats.org/officeDocument/2006/relationships/diagramQuickStyle" Target="diagrams/quickStyle10.xml"/><Relationship Id="rId65" Type="http://schemas.openxmlformats.org/officeDocument/2006/relationships/diagramQuickStyle" Target="diagrams/quickStyle11.xml"/><Relationship Id="rId81" Type="http://schemas.openxmlformats.org/officeDocument/2006/relationships/diagramQuickStyle" Target="diagrams/quickStyle13.xml"/><Relationship Id="rId86" Type="http://schemas.openxmlformats.org/officeDocument/2006/relationships/diagramQuickStyle" Target="diagrams/quickStyle14.xml"/><Relationship Id="rId13" Type="http://schemas.openxmlformats.org/officeDocument/2006/relationships/diagramData" Target="diagrams/data1.xml"/><Relationship Id="rId18" Type="http://schemas.openxmlformats.org/officeDocument/2006/relationships/diagramData" Target="diagrams/data2.xml"/><Relationship Id="rId39" Type="http://schemas.openxmlformats.org/officeDocument/2006/relationships/diagramLayout" Target="diagrams/layout6.xml"/><Relationship Id="rId109" Type="http://schemas.openxmlformats.org/officeDocument/2006/relationships/hyperlink" Target="http://www.iso.org/iso/support/currency_codes_list-1.htm" TargetMode="External"/><Relationship Id="rId34" Type="http://schemas.openxmlformats.org/officeDocument/2006/relationships/diagramLayout" Target="diagrams/layout5.xml"/><Relationship Id="rId50" Type="http://schemas.openxmlformats.org/officeDocument/2006/relationships/diagramQuickStyle" Target="diagrams/quickStyle8.xml"/><Relationship Id="rId55" Type="http://schemas.openxmlformats.org/officeDocument/2006/relationships/diagramQuickStyle" Target="diagrams/quickStyle9.xml"/><Relationship Id="rId76" Type="http://schemas.microsoft.com/office/2007/relationships/diagramDrawing" Target="diagrams/drawing12.xml"/><Relationship Id="rId97" Type="http://schemas.openxmlformats.org/officeDocument/2006/relationships/diagramColors" Target="diagrams/colors16.xml"/><Relationship Id="rId104" Type="http://schemas.openxmlformats.org/officeDocument/2006/relationships/image" Target="media/image2.emf"/><Relationship Id="rId120" Type="http://schemas.openxmlformats.org/officeDocument/2006/relationships/image" Target="media/image3.emf"/><Relationship Id="rId125" Type="http://schemas.openxmlformats.org/officeDocument/2006/relationships/header" Target="header4.xml"/><Relationship Id="rId7" Type="http://schemas.openxmlformats.org/officeDocument/2006/relationships/settings" Target="settings.xml"/><Relationship Id="rId71" Type="http://schemas.openxmlformats.org/officeDocument/2006/relationships/hyperlink" Target="file:///E:/Documentos%20Usuarios/ROJASGM/Desktop/Modelos%201%20Noviembre%202014%20-%20Modificaciones%20para%20est&#225;ndar%202015/ESTANDAR%20ELECTRONICO%20ENERO%202015%20(2)-ALLAN.docx" TargetMode="External"/><Relationship Id="rId92" Type="http://schemas.openxmlformats.org/officeDocument/2006/relationships/diagramColors" Target="diagrams/colors15.xml"/><Relationship Id="rId2" Type="http://schemas.openxmlformats.org/officeDocument/2006/relationships/customXml" Target="../customXml/item2.xml"/><Relationship Id="rId29" Type="http://schemas.openxmlformats.org/officeDocument/2006/relationships/diagramLayout" Target="diagrams/layout4.xml"/><Relationship Id="rId24" Type="http://schemas.openxmlformats.org/officeDocument/2006/relationships/diagramLayout" Target="diagrams/layout3.xml"/><Relationship Id="rId40" Type="http://schemas.openxmlformats.org/officeDocument/2006/relationships/diagramQuickStyle" Target="diagrams/quickStyle6.xml"/><Relationship Id="rId45" Type="http://schemas.openxmlformats.org/officeDocument/2006/relationships/diagramQuickStyle" Target="diagrams/quickStyle7.xml"/><Relationship Id="rId66" Type="http://schemas.openxmlformats.org/officeDocument/2006/relationships/diagramColors" Target="diagrams/colors11.xml"/><Relationship Id="rId87" Type="http://schemas.openxmlformats.org/officeDocument/2006/relationships/diagramColors" Target="diagrams/colors14.xml"/><Relationship Id="rId110" Type="http://schemas.openxmlformats.org/officeDocument/2006/relationships/hyperlink" Target="http://www.iso.org/iso/support/currency_codes_list-1.htm" TargetMode="External"/><Relationship Id="rId115" Type="http://schemas.openxmlformats.org/officeDocument/2006/relationships/hyperlink" Target="http://www.iso.org/iso/support/currency_codes_list-1.htm" TargetMode="External"/><Relationship Id="rId61" Type="http://schemas.openxmlformats.org/officeDocument/2006/relationships/diagramColors" Target="diagrams/colors10.xml"/><Relationship Id="rId82" Type="http://schemas.openxmlformats.org/officeDocument/2006/relationships/diagramColors" Target="diagrams/colors13.xml"/><Relationship Id="rId19" Type="http://schemas.openxmlformats.org/officeDocument/2006/relationships/diagramLayout" Target="diagrams/layout2.xml"/><Relationship Id="rId14" Type="http://schemas.openxmlformats.org/officeDocument/2006/relationships/diagramLayout" Target="diagrams/layout1.xml"/><Relationship Id="rId30" Type="http://schemas.openxmlformats.org/officeDocument/2006/relationships/diagramQuickStyle" Target="diagrams/quickStyle4.xml"/><Relationship Id="rId35" Type="http://schemas.openxmlformats.org/officeDocument/2006/relationships/diagramQuickStyle" Target="diagrams/quickStyle5.xml"/><Relationship Id="rId56" Type="http://schemas.openxmlformats.org/officeDocument/2006/relationships/diagramColors" Target="diagrams/colors9.xml"/><Relationship Id="rId77" Type="http://schemas.openxmlformats.org/officeDocument/2006/relationships/hyperlink" Target="file:///E:/Proyectos/Sugese/&#250;ltimasVersiones/EstandarElectronico/&#218;ltima%20versi&#243;n/12-09-2011-VersionSUGESE-Est&#225;ndar%20Electr&#243;nico%20Supervisi&#243;n.docx" TargetMode="External"/><Relationship Id="rId100" Type="http://schemas.openxmlformats.org/officeDocument/2006/relationships/diagramLayout" Target="diagrams/layout17.xml"/><Relationship Id="rId105" Type="http://schemas.openxmlformats.org/officeDocument/2006/relationships/package" Target="embeddings/Microsoft_Excel_Worksheet.xlsx"/><Relationship Id="rId126" Type="http://schemas.openxmlformats.org/officeDocument/2006/relationships/footer" Target="footer3.xml"/><Relationship Id="rId8" Type="http://schemas.openxmlformats.org/officeDocument/2006/relationships/webSettings" Target="webSettings.xml"/><Relationship Id="rId51" Type="http://schemas.openxmlformats.org/officeDocument/2006/relationships/diagramColors" Target="diagrams/colors8.xml"/><Relationship Id="rId72" Type="http://schemas.openxmlformats.org/officeDocument/2006/relationships/diagramData" Target="diagrams/data12.xml"/><Relationship Id="rId93" Type="http://schemas.microsoft.com/office/2007/relationships/diagramDrawing" Target="diagrams/drawing15.xml"/><Relationship Id="rId98" Type="http://schemas.microsoft.com/office/2007/relationships/diagramDrawing" Target="diagrams/drawing16.xml"/><Relationship Id="rId121" Type="http://schemas.openxmlformats.org/officeDocument/2006/relationships/package" Target="embeddings/Microsoft_Word_Document.docx"/><Relationship Id="rId3" Type="http://schemas.openxmlformats.org/officeDocument/2006/relationships/customXml" Target="../customXml/item3.xml"/><Relationship Id="rId25" Type="http://schemas.openxmlformats.org/officeDocument/2006/relationships/diagramQuickStyle" Target="diagrams/quickStyle3.xml"/><Relationship Id="rId46" Type="http://schemas.openxmlformats.org/officeDocument/2006/relationships/diagramColors" Target="diagrams/colors7.xml"/><Relationship Id="rId67" Type="http://schemas.microsoft.com/office/2007/relationships/diagramDrawing" Target="diagrams/drawing11.xml"/><Relationship Id="rId116" Type="http://schemas.openxmlformats.org/officeDocument/2006/relationships/hyperlink" Target="http://www.iso.org/iso/support/currency_codes_list-1.htm" TargetMode="External"/><Relationship Id="rId20" Type="http://schemas.openxmlformats.org/officeDocument/2006/relationships/diagramQuickStyle" Target="diagrams/quickStyle2.xml"/><Relationship Id="rId41" Type="http://schemas.openxmlformats.org/officeDocument/2006/relationships/diagramColors" Target="diagrams/colors6.xml"/><Relationship Id="rId62" Type="http://schemas.microsoft.com/office/2007/relationships/diagramDrawing" Target="diagrams/drawing10.xml"/><Relationship Id="rId83" Type="http://schemas.microsoft.com/office/2007/relationships/diagramDrawing" Target="diagrams/drawing13.xml"/><Relationship Id="rId88" Type="http://schemas.microsoft.com/office/2007/relationships/diagramDrawing" Target="diagrams/drawing14.xml"/><Relationship Id="rId111" Type="http://schemas.openxmlformats.org/officeDocument/2006/relationships/hyperlink" Target="http://www.iso.org/iso/support/currency_codes_list-1.htm" TargetMode="External"/><Relationship Id="rId15" Type="http://schemas.openxmlformats.org/officeDocument/2006/relationships/diagramQuickStyle" Target="diagrams/quickStyle1.xml"/><Relationship Id="rId36" Type="http://schemas.openxmlformats.org/officeDocument/2006/relationships/diagramColors" Target="diagrams/colors5.xml"/><Relationship Id="rId57" Type="http://schemas.microsoft.com/office/2007/relationships/diagramDrawing" Target="diagrams/drawing9.xml"/><Relationship Id="rId106" Type="http://schemas.openxmlformats.org/officeDocument/2006/relationships/hyperlink" Target="http://www.iso.org/iso/support/currency_codes_list-1.htm" TargetMode="External"/><Relationship Id="rId127" Type="http://schemas.openxmlformats.org/officeDocument/2006/relationships/fontTable" Target="fontTable.xml"/><Relationship Id="rId10" Type="http://schemas.openxmlformats.org/officeDocument/2006/relationships/endnotes" Target="endnotes.xml"/><Relationship Id="rId31" Type="http://schemas.openxmlformats.org/officeDocument/2006/relationships/diagramColors" Target="diagrams/colors4.xml"/><Relationship Id="rId52" Type="http://schemas.microsoft.com/office/2007/relationships/diagramDrawing" Target="diagrams/drawing8.xml"/><Relationship Id="rId73" Type="http://schemas.openxmlformats.org/officeDocument/2006/relationships/diagramLayout" Target="diagrams/layout12.xml"/><Relationship Id="rId78" Type="http://schemas.openxmlformats.org/officeDocument/2006/relationships/hyperlink" Target="file:///E:/Proyectos/Sugese/&#250;ltimasVersiones/EstandarElectronico/&#218;ltima%20versi&#243;n/12-09-2011-VersionSUGESE-Est&#225;ndar%20Electr&#243;nico%20Supervisi&#243;n.docx" TargetMode="External"/><Relationship Id="rId94" Type="http://schemas.openxmlformats.org/officeDocument/2006/relationships/diagramData" Target="diagrams/data16.xml"/><Relationship Id="rId99" Type="http://schemas.openxmlformats.org/officeDocument/2006/relationships/diagramData" Target="diagrams/data17.xml"/><Relationship Id="rId101" Type="http://schemas.openxmlformats.org/officeDocument/2006/relationships/diagramQuickStyle" Target="diagrams/quickStyle17.xml"/><Relationship Id="rId122"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footnotes" Target="footnotes.xml"/></Relationships>
</file>

<file path=word/_rels/footer2.xml.rels><?xml version="1.0" encoding="UTF-8" standalone="yes"?>
<Relationships xmlns="http://schemas.openxmlformats.org/package/2006/relationships"><Relationship Id="rId1" Type="http://schemas.openxmlformats.org/officeDocument/2006/relationships/hyperlink" Target="mailto:sugese@sugese.fi.cr" TargetMode="External"/></Relationships>
</file>

<file path=word/_rels/footer3.xml.rels><?xml version="1.0" encoding="UTF-8" standalone="yes"?>
<Relationships xmlns="http://schemas.openxmlformats.org/package/2006/relationships"><Relationship Id="rId1" Type="http://schemas.openxmlformats.org/officeDocument/2006/relationships/hyperlink" Target="mailto:sugese@sugese.fi.cr"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_rels/header4.xml.rels><?xml version="1.0" encoding="UTF-8" standalone="yes"?>
<Relationships xmlns="http://schemas.openxmlformats.org/package/2006/relationships"><Relationship Id="rId8" Type="http://schemas.openxmlformats.org/officeDocument/2006/relationships/oleObject" Target="embeddings/Dibujo_de_Microsoft_Visio_2003-20103.vsd"/><Relationship Id="rId13" Type="http://schemas.openxmlformats.org/officeDocument/2006/relationships/image" Target="media/image9.emf"/><Relationship Id="rId3" Type="http://schemas.openxmlformats.org/officeDocument/2006/relationships/oleObject" Target="embeddings/Dibujo_de_Microsoft_Visio_2003-2010.vsd"/><Relationship Id="rId7" Type="http://schemas.openxmlformats.org/officeDocument/2006/relationships/image" Target="media/image6.emf"/><Relationship Id="rId12" Type="http://schemas.openxmlformats.org/officeDocument/2006/relationships/oleObject" Target="embeddings/Dibujo_de_Microsoft_Visio_2003-20105.vsd"/><Relationship Id="rId2" Type="http://schemas.openxmlformats.org/officeDocument/2006/relationships/image" Target="media/image4.emf"/><Relationship Id="rId1" Type="http://schemas.openxmlformats.org/officeDocument/2006/relationships/image" Target="media/image1.jpeg"/><Relationship Id="rId6" Type="http://schemas.openxmlformats.org/officeDocument/2006/relationships/oleObject" Target="embeddings/Dibujo_de_Microsoft_Visio_2003-20102.vsd"/><Relationship Id="rId11" Type="http://schemas.openxmlformats.org/officeDocument/2006/relationships/image" Target="media/image8.emf"/><Relationship Id="rId5" Type="http://schemas.openxmlformats.org/officeDocument/2006/relationships/oleObject" Target="embeddings/Dibujo_de_Microsoft_Visio_2003-20101.vsd"/><Relationship Id="rId15" Type="http://schemas.openxmlformats.org/officeDocument/2006/relationships/image" Target="media/image11.emf"/><Relationship Id="rId10" Type="http://schemas.openxmlformats.org/officeDocument/2006/relationships/oleObject" Target="embeddings/Dibujo_de_Microsoft_Visio_2003-20104.vsd"/><Relationship Id="rId4" Type="http://schemas.openxmlformats.org/officeDocument/2006/relationships/image" Target="media/image5.wmf"/><Relationship Id="rId9" Type="http://schemas.openxmlformats.org/officeDocument/2006/relationships/image" Target="media/image7.emf"/><Relationship Id="rId14" Type="http://schemas.openxmlformats.org/officeDocument/2006/relationships/image" Target="media/image10.emf"/></Relationships>
</file>

<file path=word/diagrams/colors1.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7.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8.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9.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0.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1.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2.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3.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5.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7.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DC55382C-2063-496E-8142-4BEEA1FE9D7B}" type="doc">
      <dgm:prSet loTypeId="urn:microsoft.com/office/officeart/2008/layout/HorizontalMultiLevelHierarchy" loCatId="hierarchy" qsTypeId="urn:microsoft.com/office/officeart/2005/8/quickstyle/simple1" qsCatId="simple" csTypeId="urn:microsoft.com/office/officeart/2005/8/colors/accent5_1" csCatId="accent5" phldr="1"/>
      <dgm:spPr/>
      <dgm:t>
        <a:bodyPr/>
        <a:lstStyle/>
        <a:p>
          <a:endParaRPr lang="es-CR"/>
        </a:p>
      </dgm:t>
    </dgm:pt>
    <dgm:pt modelId="{1244910E-05AE-40AA-BAE6-3A6B51060FA3}">
      <dgm:prSet phldrT="[Texto]" custT="1">
        <dgm:style>
          <a:lnRef idx="2">
            <a:schemeClr val="accent5"/>
          </a:lnRef>
          <a:fillRef idx="1">
            <a:schemeClr val="lt1"/>
          </a:fillRef>
          <a:effectRef idx="0">
            <a:schemeClr val="accent5"/>
          </a:effectRef>
          <a:fontRef idx="minor">
            <a:schemeClr val="dk1"/>
          </a:fontRef>
        </dgm:style>
      </dgm:prSet>
      <dgm:spPr/>
      <dgm:t>
        <a:bodyPr/>
        <a:lstStyle/>
        <a:p>
          <a:r>
            <a:rPr lang="es-CR" sz="1100"/>
            <a:t>Encabezado</a:t>
          </a:r>
        </a:p>
      </dgm:t>
    </dgm:pt>
    <dgm:pt modelId="{07A81FF8-5446-4AEC-AE3E-E53D04AB7D51}" type="parTrans" cxnId="{C79DF285-DE1E-4EDC-861B-4A46C6B37AFB}">
      <dgm:prSet/>
      <dgm:spPr/>
      <dgm:t>
        <a:bodyPr/>
        <a:lstStyle/>
        <a:p>
          <a:endParaRPr lang="es-CR" sz="1100"/>
        </a:p>
      </dgm:t>
    </dgm:pt>
    <dgm:pt modelId="{0D4B20CF-EF04-4239-879C-B2B73FD919E5}" type="sibTrans" cxnId="{C79DF285-DE1E-4EDC-861B-4A46C6B37AFB}">
      <dgm:prSet/>
      <dgm:spPr/>
      <dgm:t>
        <a:bodyPr/>
        <a:lstStyle/>
        <a:p>
          <a:endParaRPr lang="es-CR" sz="1100"/>
        </a:p>
      </dgm:t>
    </dgm:pt>
    <dgm:pt modelId="{5BEBA83D-E907-4837-83E7-12814C1134E6}">
      <dgm:prSet phldrT="[Texto]" custT="1"/>
      <dgm:spPr/>
      <dgm:t>
        <a:bodyPr/>
        <a:lstStyle/>
        <a:p>
          <a:r>
            <a:rPr lang="es-CR" sz="1100"/>
            <a:t>NombreArchivo</a:t>
          </a:r>
        </a:p>
      </dgm:t>
    </dgm:pt>
    <dgm:pt modelId="{C56076A3-8F55-489D-BDA3-2B59F81BA654}" type="parTrans" cxnId="{D81CB114-9DF0-4ECE-B7AB-5587E1658BEE}">
      <dgm:prSet custT="1"/>
      <dgm:spPr/>
      <dgm:t>
        <a:bodyPr/>
        <a:lstStyle/>
        <a:p>
          <a:endParaRPr lang="es-CR" sz="1100"/>
        </a:p>
      </dgm:t>
    </dgm:pt>
    <dgm:pt modelId="{9FC34395-435B-4646-B4D1-DAD8B59C4A2D}" type="sibTrans" cxnId="{D81CB114-9DF0-4ECE-B7AB-5587E1658BEE}">
      <dgm:prSet/>
      <dgm:spPr/>
      <dgm:t>
        <a:bodyPr/>
        <a:lstStyle/>
        <a:p>
          <a:endParaRPr lang="es-CR" sz="1100"/>
        </a:p>
      </dgm:t>
    </dgm:pt>
    <dgm:pt modelId="{29C909D6-0BFD-444A-825F-7AD3F066C6DE}">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Fecha</a:t>
          </a:r>
        </a:p>
      </dgm:t>
    </dgm:pt>
    <dgm:pt modelId="{4B664711-F11E-4F76-B47F-FA8F356C50F7}" type="parTrans" cxnId="{27B93B70-3041-4DA1-A221-144CB517DA6D}">
      <dgm:prSet/>
      <dgm:spPr/>
      <dgm:t>
        <a:bodyPr/>
        <a:lstStyle/>
        <a:p>
          <a:endParaRPr lang="en-US"/>
        </a:p>
      </dgm:t>
    </dgm:pt>
    <dgm:pt modelId="{464A3765-A8C8-4B93-B788-1DEA1BF27FA1}" type="sibTrans" cxnId="{27B93B70-3041-4DA1-A221-144CB517DA6D}">
      <dgm:prSet/>
      <dgm:spPr/>
      <dgm:t>
        <a:bodyPr/>
        <a:lstStyle/>
        <a:p>
          <a:endParaRPr lang="es-ES"/>
        </a:p>
      </dgm:t>
    </dgm:pt>
    <dgm:pt modelId="{8BA40F01-2FCC-4467-A861-A5AEB509C7CC}">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Periodo</a:t>
          </a:r>
        </a:p>
      </dgm:t>
    </dgm:pt>
    <dgm:pt modelId="{C5BB3169-A16C-4878-8817-85200FB2C28D}" type="parTrans" cxnId="{F640EC3A-C855-41FB-B22D-6AE42C2AC8D9}">
      <dgm:prSet/>
      <dgm:spPr/>
      <dgm:t>
        <a:bodyPr/>
        <a:lstStyle/>
        <a:p>
          <a:endParaRPr lang="es-CR"/>
        </a:p>
      </dgm:t>
    </dgm:pt>
    <dgm:pt modelId="{FD8013A6-C499-44CC-AB80-C5B2C7E1B30D}" type="sibTrans" cxnId="{F640EC3A-C855-41FB-B22D-6AE42C2AC8D9}">
      <dgm:prSet/>
      <dgm:spPr/>
      <dgm:t>
        <a:bodyPr/>
        <a:lstStyle/>
        <a:p>
          <a:endParaRPr lang="es-CR"/>
        </a:p>
      </dgm:t>
    </dgm:pt>
    <dgm:pt modelId="{FBEFC69D-B82B-4CF4-8DEC-151C1111E6A0}">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Periodicidad</a:t>
          </a:r>
        </a:p>
      </dgm:t>
    </dgm:pt>
    <dgm:pt modelId="{FDA9DAAF-EC4F-4C28-9FCE-91204F1756DB}" type="parTrans" cxnId="{514E2FBF-8E4B-41DB-B58D-A7B56173A2C3}">
      <dgm:prSet/>
      <dgm:spPr/>
      <dgm:t>
        <a:bodyPr/>
        <a:lstStyle/>
        <a:p>
          <a:endParaRPr lang="es-CR"/>
        </a:p>
      </dgm:t>
    </dgm:pt>
    <dgm:pt modelId="{6479C3CD-7E7B-4244-8EA4-C788973B713E}" type="sibTrans" cxnId="{514E2FBF-8E4B-41DB-B58D-A7B56173A2C3}">
      <dgm:prSet/>
      <dgm:spPr/>
      <dgm:t>
        <a:bodyPr/>
        <a:lstStyle/>
        <a:p>
          <a:endParaRPr lang="es-CR"/>
        </a:p>
      </dgm:t>
    </dgm:pt>
    <dgm:pt modelId="{11005174-867F-478F-A75F-DC99D23C6EFC}">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Moneda</a:t>
          </a:r>
        </a:p>
      </dgm:t>
    </dgm:pt>
    <dgm:pt modelId="{8328443F-D13D-4983-8D0A-51AA8A1408EC}" type="parTrans" cxnId="{4559E1E4-9D3C-4526-BAC4-54615C4E97CF}">
      <dgm:prSet/>
      <dgm:spPr/>
      <dgm:t>
        <a:bodyPr/>
        <a:lstStyle/>
        <a:p>
          <a:endParaRPr lang="es-CR"/>
        </a:p>
      </dgm:t>
    </dgm:pt>
    <dgm:pt modelId="{9A870732-73CA-4F9B-A1F5-CACAE11E73CF}" type="sibTrans" cxnId="{4559E1E4-9D3C-4526-BAC4-54615C4E97CF}">
      <dgm:prSet/>
      <dgm:spPr/>
      <dgm:t>
        <a:bodyPr/>
        <a:lstStyle/>
        <a:p>
          <a:endParaRPr lang="es-CR"/>
        </a:p>
      </dgm:t>
    </dgm:pt>
    <dgm:pt modelId="{50E13EB4-A25C-4A65-B405-C1E67EB509DE}" type="pres">
      <dgm:prSet presAssocID="{DC55382C-2063-496E-8142-4BEEA1FE9D7B}" presName="Name0" presStyleCnt="0">
        <dgm:presLayoutVars>
          <dgm:chPref val="1"/>
          <dgm:dir/>
          <dgm:animOne val="branch"/>
          <dgm:animLvl val="lvl"/>
          <dgm:resizeHandles val="exact"/>
        </dgm:presLayoutVars>
      </dgm:prSet>
      <dgm:spPr/>
    </dgm:pt>
    <dgm:pt modelId="{FB0538F9-CCC0-4158-911E-05393A0C2461}" type="pres">
      <dgm:prSet presAssocID="{1244910E-05AE-40AA-BAE6-3A6B51060FA3}" presName="root1" presStyleCnt="0"/>
      <dgm:spPr/>
    </dgm:pt>
    <dgm:pt modelId="{7FA8FC7E-9938-452E-B707-625217758257}" type="pres">
      <dgm:prSet presAssocID="{1244910E-05AE-40AA-BAE6-3A6B51060FA3}" presName="LevelOneTextNode" presStyleLbl="node0" presStyleIdx="0" presStyleCnt="1" custScaleY="122926">
        <dgm:presLayoutVars>
          <dgm:chPref val="3"/>
        </dgm:presLayoutVars>
      </dgm:prSet>
      <dgm:spPr/>
    </dgm:pt>
    <dgm:pt modelId="{A5A2CFA0-8E8B-43BB-B731-DFE3033EAB87}" type="pres">
      <dgm:prSet presAssocID="{1244910E-05AE-40AA-BAE6-3A6B51060FA3}" presName="level2hierChild" presStyleCnt="0"/>
      <dgm:spPr/>
    </dgm:pt>
    <dgm:pt modelId="{D879F042-5BA0-4A64-86EB-3D17A213BC52}" type="pres">
      <dgm:prSet presAssocID="{C56076A3-8F55-489D-BDA3-2B59F81BA654}" presName="conn2-1" presStyleLbl="parChTrans1D2" presStyleIdx="0" presStyleCnt="5"/>
      <dgm:spPr/>
    </dgm:pt>
    <dgm:pt modelId="{1145E125-E30D-4C4C-B810-0D7CC4888C3C}" type="pres">
      <dgm:prSet presAssocID="{C56076A3-8F55-489D-BDA3-2B59F81BA654}" presName="connTx" presStyleLbl="parChTrans1D2" presStyleIdx="0" presStyleCnt="5"/>
      <dgm:spPr/>
    </dgm:pt>
    <dgm:pt modelId="{29B04043-9B5F-471B-950F-34F9EC74B82B}" type="pres">
      <dgm:prSet presAssocID="{5BEBA83D-E907-4837-83E7-12814C1134E6}" presName="root2" presStyleCnt="0"/>
      <dgm:spPr/>
    </dgm:pt>
    <dgm:pt modelId="{D2B891D6-476A-4B25-8C7B-A2A044270F5B}" type="pres">
      <dgm:prSet presAssocID="{5BEBA83D-E907-4837-83E7-12814C1134E6}" presName="LevelTwoTextNode" presStyleLbl="node2" presStyleIdx="0" presStyleCnt="5" custScaleX="270711">
        <dgm:presLayoutVars>
          <dgm:chPref val="3"/>
        </dgm:presLayoutVars>
      </dgm:prSet>
      <dgm:spPr/>
    </dgm:pt>
    <dgm:pt modelId="{40869C69-AB6D-496F-8620-E16BFE874CAE}" type="pres">
      <dgm:prSet presAssocID="{5BEBA83D-E907-4837-83E7-12814C1134E6}" presName="level3hierChild" presStyleCnt="0"/>
      <dgm:spPr/>
    </dgm:pt>
    <dgm:pt modelId="{ACE42C95-F9B4-4131-8345-C0E033835997}" type="pres">
      <dgm:prSet presAssocID="{4B664711-F11E-4F76-B47F-FA8F356C50F7}" presName="conn2-1" presStyleLbl="parChTrans1D2" presStyleIdx="1" presStyleCnt="5"/>
      <dgm:spPr/>
    </dgm:pt>
    <dgm:pt modelId="{4BD17733-F9A6-488E-9FBD-89DB4EB3D2F7}" type="pres">
      <dgm:prSet presAssocID="{4B664711-F11E-4F76-B47F-FA8F356C50F7}" presName="connTx" presStyleLbl="parChTrans1D2" presStyleIdx="1" presStyleCnt="5"/>
      <dgm:spPr/>
    </dgm:pt>
    <dgm:pt modelId="{BA81A8BE-F12A-4F1B-A9BA-E9192047B31A}" type="pres">
      <dgm:prSet presAssocID="{29C909D6-0BFD-444A-825F-7AD3F066C6DE}" presName="root2" presStyleCnt="0"/>
      <dgm:spPr/>
    </dgm:pt>
    <dgm:pt modelId="{717A642F-5EB6-4A1E-BFBF-6102F325DFB9}" type="pres">
      <dgm:prSet presAssocID="{29C909D6-0BFD-444A-825F-7AD3F066C6DE}" presName="LevelTwoTextNode" presStyleLbl="node2" presStyleIdx="1" presStyleCnt="5" custScaleX="270711">
        <dgm:presLayoutVars>
          <dgm:chPref val="3"/>
        </dgm:presLayoutVars>
      </dgm:prSet>
      <dgm:spPr/>
    </dgm:pt>
    <dgm:pt modelId="{C151CD81-8C03-4477-8CCE-A05B623E7CC0}" type="pres">
      <dgm:prSet presAssocID="{29C909D6-0BFD-444A-825F-7AD3F066C6DE}" presName="level3hierChild" presStyleCnt="0"/>
      <dgm:spPr/>
    </dgm:pt>
    <dgm:pt modelId="{2B3CC703-3200-4554-BE87-E157458D22E7}" type="pres">
      <dgm:prSet presAssocID="{C5BB3169-A16C-4878-8817-85200FB2C28D}" presName="conn2-1" presStyleLbl="parChTrans1D2" presStyleIdx="2" presStyleCnt="5"/>
      <dgm:spPr/>
    </dgm:pt>
    <dgm:pt modelId="{D049F47C-727A-4348-AE84-9905C0907D65}" type="pres">
      <dgm:prSet presAssocID="{C5BB3169-A16C-4878-8817-85200FB2C28D}" presName="connTx" presStyleLbl="parChTrans1D2" presStyleIdx="2" presStyleCnt="5"/>
      <dgm:spPr/>
    </dgm:pt>
    <dgm:pt modelId="{16FA584D-F390-4C32-81E9-D9A930D306F7}" type="pres">
      <dgm:prSet presAssocID="{8BA40F01-2FCC-4467-A861-A5AEB509C7CC}" presName="root2" presStyleCnt="0"/>
      <dgm:spPr/>
    </dgm:pt>
    <dgm:pt modelId="{89567607-4ED9-42A4-9463-B5DA73752199}" type="pres">
      <dgm:prSet presAssocID="{8BA40F01-2FCC-4467-A861-A5AEB509C7CC}" presName="LevelTwoTextNode" presStyleLbl="node2" presStyleIdx="2" presStyleCnt="5" custScaleX="270711">
        <dgm:presLayoutVars>
          <dgm:chPref val="3"/>
        </dgm:presLayoutVars>
      </dgm:prSet>
      <dgm:spPr/>
    </dgm:pt>
    <dgm:pt modelId="{387EB7A3-5982-4990-A246-CB7AD5BA17F9}" type="pres">
      <dgm:prSet presAssocID="{8BA40F01-2FCC-4467-A861-A5AEB509C7CC}" presName="level3hierChild" presStyleCnt="0"/>
      <dgm:spPr/>
    </dgm:pt>
    <dgm:pt modelId="{064D2163-DCF2-4DBB-BB58-C170BFF25EA4}" type="pres">
      <dgm:prSet presAssocID="{FDA9DAAF-EC4F-4C28-9FCE-91204F1756DB}" presName="conn2-1" presStyleLbl="parChTrans1D2" presStyleIdx="3" presStyleCnt="5"/>
      <dgm:spPr/>
    </dgm:pt>
    <dgm:pt modelId="{7A9495C5-4414-4989-BA98-4AF7D7B39536}" type="pres">
      <dgm:prSet presAssocID="{FDA9DAAF-EC4F-4C28-9FCE-91204F1756DB}" presName="connTx" presStyleLbl="parChTrans1D2" presStyleIdx="3" presStyleCnt="5"/>
      <dgm:spPr/>
    </dgm:pt>
    <dgm:pt modelId="{3E50ABDC-6273-478C-ADA0-40685B221407}" type="pres">
      <dgm:prSet presAssocID="{FBEFC69D-B82B-4CF4-8DEC-151C1111E6A0}" presName="root2" presStyleCnt="0"/>
      <dgm:spPr/>
    </dgm:pt>
    <dgm:pt modelId="{952BC44C-8793-4216-82CD-6C3D29290B54}" type="pres">
      <dgm:prSet presAssocID="{FBEFC69D-B82B-4CF4-8DEC-151C1111E6A0}" presName="LevelTwoTextNode" presStyleLbl="node2" presStyleIdx="3" presStyleCnt="5" custScaleX="270711">
        <dgm:presLayoutVars>
          <dgm:chPref val="3"/>
        </dgm:presLayoutVars>
      </dgm:prSet>
      <dgm:spPr/>
    </dgm:pt>
    <dgm:pt modelId="{AF23AD89-6783-4598-AC7B-887AE482E6C2}" type="pres">
      <dgm:prSet presAssocID="{FBEFC69D-B82B-4CF4-8DEC-151C1111E6A0}" presName="level3hierChild" presStyleCnt="0"/>
      <dgm:spPr/>
    </dgm:pt>
    <dgm:pt modelId="{40B1D7EC-53A9-40E2-8421-3C34E580C6FF}" type="pres">
      <dgm:prSet presAssocID="{8328443F-D13D-4983-8D0A-51AA8A1408EC}" presName="conn2-1" presStyleLbl="parChTrans1D2" presStyleIdx="4" presStyleCnt="5"/>
      <dgm:spPr/>
    </dgm:pt>
    <dgm:pt modelId="{1DE3C386-37EC-45C2-954E-AB1700857D62}" type="pres">
      <dgm:prSet presAssocID="{8328443F-D13D-4983-8D0A-51AA8A1408EC}" presName="connTx" presStyleLbl="parChTrans1D2" presStyleIdx="4" presStyleCnt="5"/>
      <dgm:spPr/>
    </dgm:pt>
    <dgm:pt modelId="{26E85A7D-8E85-489C-B286-B7C2DAD337BD}" type="pres">
      <dgm:prSet presAssocID="{11005174-867F-478F-A75F-DC99D23C6EFC}" presName="root2" presStyleCnt="0"/>
      <dgm:spPr/>
    </dgm:pt>
    <dgm:pt modelId="{1B624BD9-3B6A-4940-9882-B891800B96D0}" type="pres">
      <dgm:prSet presAssocID="{11005174-867F-478F-A75F-DC99D23C6EFC}" presName="LevelTwoTextNode" presStyleLbl="node2" presStyleIdx="4" presStyleCnt="5" custScaleX="270711">
        <dgm:presLayoutVars>
          <dgm:chPref val="3"/>
        </dgm:presLayoutVars>
      </dgm:prSet>
      <dgm:spPr/>
    </dgm:pt>
    <dgm:pt modelId="{BE8F8331-1F0F-4165-9143-B8703C4E3DCA}" type="pres">
      <dgm:prSet presAssocID="{11005174-867F-478F-A75F-DC99D23C6EFC}" presName="level3hierChild" presStyleCnt="0"/>
      <dgm:spPr/>
    </dgm:pt>
  </dgm:ptLst>
  <dgm:cxnLst>
    <dgm:cxn modelId="{75B64011-5901-4C7B-8477-779AEEDB4AD1}" type="presOf" srcId="{C5BB3169-A16C-4878-8817-85200FB2C28D}" destId="{D049F47C-727A-4348-AE84-9905C0907D65}" srcOrd="1" destOrd="0" presId="urn:microsoft.com/office/officeart/2008/layout/HorizontalMultiLevelHierarchy"/>
    <dgm:cxn modelId="{D81CB114-9DF0-4ECE-B7AB-5587E1658BEE}" srcId="{1244910E-05AE-40AA-BAE6-3A6B51060FA3}" destId="{5BEBA83D-E907-4837-83E7-12814C1134E6}" srcOrd="0" destOrd="0" parTransId="{C56076A3-8F55-489D-BDA3-2B59F81BA654}" sibTransId="{9FC34395-435B-4646-B4D1-DAD8B59C4A2D}"/>
    <dgm:cxn modelId="{96D7D61A-402F-484B-9FEE-FDF794BA0232}" type="presOf" srcId="{8BA40F01-2FCC-4467-A861-A5AEB509C7CC}" destId="{89567607-4ED9-42A4-9463-B5DA73752199}" srcOrd="0" destOrd="0" presId="urn:microsoft.com/office/officeart/2008/layout/HorizontalMultiLevelHierarchy"/>
    <dgm:cxn modelId="{4CF5A31F-C220-4069-AA00-51F1D4177602}" type="presOf" srcId="{1244910E-05AE-40AA-BAE6-3A6B51060FA3}" destId="{7FA8FC7E-9938-452E-B707-625217758257}" srcOrd="0" destOrd="0" presId="urn:microsoft.com/office/officeart/2008/layout/HorizontalMultiLevelHierarchy"/>
    <dgm:cxn modelId="{34159937-0493-4E64-AF52-FBCFD5956DD2}" type="presOf" srcId="{C5BB3169-A16C-4878-8817-85200FB2C28D}" destId="{2B3CC703-3200-4554-BE87-E157458D22E7}" srcOrd="0" destOrd="0" presId="urn:microsoft.com/office/officeart/2008/layout/HorizontalMultiLevelHierarchy"/>
    <dgm:cxn modelId="{1E93B039-E3FC-460A-92BE-C01F93E2FFB7}" type="presOf" srcId="{DC55382C-2063-496E-8142-4BEEA1FE9D7B}" destId="{50E13EB4-A25C-4A65-B405-C1E67EB509DE}" srcOrd="0" destOrd="0" presId="urn:microsoft.com/office/officeart/2008/layout/HorizontalMultiLevelHierarchy"/>
    <dgm:cxn modelId="{F640EC3A-C855-41FB-B22D-6AE42C2AC8D9}" srcId="{1244910E-05AE-40AA-BAE6-3A6B51060FA3}" destId="{8BA40F01-2FCC-4467-A861-A5AEB509C7CC}" srcOrd="2" destOrd="0" parTransId="{C5BB3169-A16C-4878-8817-85200FB2C28D}" sibTransId="{FD8013A6-C499-44CC-AB80-C5B2C7E1B30D}"/>
    <dgm:cxn modelId="{EE80723D-22C3-4BDE-999A-4B9877FD956F}" type="presOf" srcId="{FDA9DAAF-EC4F-4C28-9FCE-91204F1756DB}" destId="{064D2163-DCF2-4DBB-BB58-C170BFF25EA4}" srcOrd="0" destOrd="0" presId="urn:microsoft.com/office/officeart/2008/layout/HorizontalMultiLevelHierarchy"/>
    <dgm:cxn modelId="{9213BE5E-7AB2-4F03-890A-7D2AA04B6EEE}" type="presOf" srcId="{5BEBA83D-E907-4837-83E7-12814C1134E6}" destId="{D2B891D6-476A-4B25-8C7B-A2A044270F5B}" srcOrd="0" destOrd="0" presId="urn:microsoft.com/office/officeart/2008/layout/HorizontalMultiLevelHierarchy"/>
    <dgm:cxn modelId="{C1B10F43-9D13-42DD-BD3A-DA4D4F43FDF9}" type="presOf" srcId="{4B664711-F11E-4F76-B47F-FA8F356C50F7}" destId="{ACE42C95-F9B4-4131-8345-C0E033835997}" srcOrd="0" destOrd="0" presId="urn:microsoft.com/office/officeart/2008/layout/HorizontalMultiLevelHierarchy"/>
    <dgm:cxn modelId="{27B93B70-3041-4DA1-A221-144CB517DA6D}" srcId="{1244910E-05AE-40AA-BAE6-3A6B51060FA3}" destId="{29C909D6-0BFD-444A-825F-7AD3F066C6DE}" srcOrd="1" destOrd="0" parTransId="{4B664711-F11E-4F76-B47F-FA8F356C50F7}" sibTransId="{464A3765-A8C8-4B93-B788-1DEA1BF27FA1}"/>
    <dgm:cxn modelId="{89D5AE55-24B7-4C67-9CBA-9C21AFEAED02}" type="presOf" srcId="{8328443F-D13D-4983-8D0A-51AA8A1408EC}" destId="{40B1D7EC-53A9-40E2-8421-3C34E580C6FF}" srcOrd="0" destOrd="0" presId="urn:microsoft.com/office/officeart/2008/layout/HorizontalMultiLevelHierarchy"/>
    <dgm:cxn modelId="{2AAAF37B-544E-43EC-BBAD-004141730FB9}" type="presOf" srcId="{8328443F-D13D-4983-8D0A-51AA8A1408EC}" destId="{1DE3C386-37EC-45C2-954E-AB1700857D62}" srcOrd="1" destOrd="0" presId="urn:microsoft.com/office/officeart/2008/layout/HorizontalMultiLevelHierarchy"/>
    <dgm:cxn modelId="{C79DF285-DE1E-4EDC-861B-4A46C6B37AFB}" srcId="{DC55382C-2063-496E-8142-4BEEA1FE9D7B}" destId="{1244910E-05AE-40AA-BAE6-3A6B51060FA3}" srcOrd="0" destOrd="0" parTransId="{07A81FF8-5446-4AEC-AE3E-E53D04AB7D51}" sibTransId="{0D4B20CF-EF04-4239-879C-B2B73FD919E5}"/>
    <dgm:cxn modelId="{70E92698-FA5A-4DBC-843C-DC78E7EE4EBD}" type="presOf" srcId="{C56076A3-8F55-489D-BDA3-2B59F81BA654}" destId="{D879F042-5BA0-4A64-86EB-3D17A213BC52}" srcOrd="0" destOrd="0" presId="urn:microsoft.com/office/officeart/2008/layout/HorizontalMultiLevelHierarchy"/>
    <dgm:cxn modelId="{E1BA0CAF-EFA7-4223-82C7-0FB2608B265E}" type="presOf" srcId="{4B664711-F11E-4F76-B47F-FA8F356C50F7}" destId="{4BD17733-F9A6-488E-9FBD-89DB4EB3D2F7}" srcOrd="1" destOrd="0" presId="urn:microsoft.com/office/officeart/2008/layout/HorizontalMultiLevelHierarchy"/>
    <dgm:cxn modelId="{514E2FBF-8E4B-41DB-B58D-A7B56173A2C3}" srcId="{1244910E-05AE-40AA-BAE6-3A6B51060FA3}" destId="{FBEFC69D-B82B-4CF4-8DEC-151C1111E6A0}" srcOrd="3" destOrd="0" parTransId="{FDA9DAAF-EC4F-4C28-9FCE-91204F1756DB}" sibTransId="{6479C3CD-7E7B-4244-8EA4-C788973B713E}"/>
    <dgm:cxn modelId="{658E60D8-9B0E-4929-92C2-EC4EA30FC89B}" type="presOf" srcId="{29C909D6-0BFD-444A-825F-7AD3F066C6DE}" destId="{717A642F-5EB6-4A1E-BFBF-6102F325DFB9}" srcOrd="0" destOrd="0" presId="urn:microsoft.com/office/officeart/2008/layout/HorizontalMultiLevelHierarchy"/>
    <dgm:cxn modelId="{335676E0-5CAE-4D88-A4AE-684C68EFF8BF}" type="presOf" srcId="{FDA9DAAF-EC4F-4C28-9FCE-91204F1756DB}" destId="{7A9495C5-4414-4989-BA98-4AF7D7B39536}" srcOrd="1" destOrd="0" presId="urn:microsoft.com/office/officeart/2008/layout/HorizontalMultiLevelHierarchy"/>
    <dgm:cxn modelId="{8847DCE2-964D-471B-90CD-7B3941047682}" type="presOf" srcId="{FBEFC69D-B82B-4CF4-8DEC-151C1111E6A0}" destId="{952BC44C-8793-4216-82CD-6C3D29290B54}" srcOrd="0" destOrd="0" presId="urn:microsoft.com/office/officeart/2008/layout/HorizontalMultiLevelHierarchy"/>
    <dgm:cxn modelId="{3F33E8E3-350C-49C0-B9D2-BDA70BEAA1E1}" type="presOf" srcId="{C56076A3-8F55-489D-BDA3-2B59F81BA654}" destId="{1145E125-E30D-4C4C-B810-0D7CC4888C3C}" srcOrd="1" destOrd="0" presId="urn:microsoft.com/office/officeart/2008/layout/HorizontalMultiLevelHierarchy"/>
    <dgm:cxn modelId="{4559E1E4-9D3C-4526-BAC4-54615C4E97CF}" srcId="{1244910E-05AE-40AA-BAE6-3A6B51060FA3}" destId="{11005174-867F-478F-A75F-DC99D23C6EFC}" srcOrd="4" destOrd="0" parTransId="{8328443F-D13D-4983-8D0A-51AA8A1408EC}" sibTransId="{9A870732-73CA-4F9B-A1F5-CACAE11E73CF}"/>
    <dgm:cxn modelId="{626C22F4-6D22-42E2-A44F-D7116AF09F3A}" type="presOf" srcId="{11005174-867F-478F-A75F-DC99D23C6EFC}" destId="{1B624BD9-3B6A-4940-9882-B891800B96D0}" srcOrd="0" destOrd="0" presId="urn:microsoft.com/office/officeart/2008/layout/HorizontalMultiLevelHierarchy"/>
    <dgm:cxn modelId="{FFCBACA5-88D1-472D-9A49-560FB3F4AEC3}" type="presParOf" srcId="{50E13EB4-A25C-4A65-B405-C1E67EB509DE}" destId="{FB0538F9-CCC0-4158-911E-05393A0C2461}" srcOrd="0" destOrd="0" presId="urn:microsoft.com/office/officeart/2008/layout/HorizontalMultiLevelHierarchy"/>
    <dgm:cxn modelId="{D891DCBA-4495-40A3-B71D-697DCECCEABC}" type="presParOf" srcId="{FB0538F9-CCC0-4158-911E-05393A0C2461}" destId="{7FA8FC7E-9938-452E-B707-625217758257}" srcOrd="0" destOrd="0" presId="urn:microsoft.com/office/officeart/2008/layout/HorizontalMultiLevelHierarchy"/>
    <dgm:cxn modelId="{C5529CDB-1998-4CDE-8D0F-F94D1B8FA64C}" type="presParOf" srcId="{FB0538F9-CCC0-4158-911E-05393A0C2461}" destId="{A5A2CFA0-8E8B-43BB-B731-DFE3033EAB87}" srcOrd="1" destOrd="0" presId="urn:microsoft.com/office/officeart/2008/layout/HorizontalMultiLevelHierarchy"/>
    <dgm:cxn modelId="{CAAE30B7-2D6C-4E14-B28B-2A72BF520764}" type="presParOf" srcId="{A5A2CFA0-8E8B-43BB-B731-DFE3033EAB87}" destId="{D879F042-5BA0-4A64-86EB-3D17A213BC52}" srcOrd="0" destOrd="0" presId="urn:microsoft.com/office/officeart/2008/layout/HorizontalMultiLevelHierarchy"/>
    <dgm:cxn modelId="{5D14DD99-92BD-417B-B105-9D7E3A80FD59}" type="presParOf" srcId="{D879F042-5BA0-4A64-86EB-3D17A213BC52}" destId="{1145E125-E30D-4C4C-B810-0D7CC4888C3C}" srcOrd="0" destOrd="0" presId="urn:microsoft.com/office/officeart/2008/layout/HorizontalMultiLevelHierarchy"/>
    <dgm:cxn modelId="{FD116567-5DD3-487B-869E-4B86B037B5EF}" type="presParOf" srcId="{A5A2CFA0-8E8B-43BB-B731-DFE3033EAB87}" destId="{29B04043-9B5F-471B-950F-34F9EC74B82B}" srcOrd="1" destOrd="0" presId="urn:microsoft.com/office/officeart/2008/layout/HorizontalMultiLevelHierarchy"/>
    <dgm:cxn modelId="{5474A2D7-C38E-4FE1-B977-DA50A259AF92}" type="presParOf" srcId="{29B04043-9B5F-471B-950F-34F9EC74B82B}" destId="{D2B891D6-476A-4B25-8C7B-A2A044270F5B}" srcOrd="0" destOrd="0" presId="urn:microsoft.com/office/officeart/2008/layout/HorizontalMultiLevelHierarchy"/>
    <dgm:cxn modelId="{66F8B8F0-58C0-4B73-A89D-1DF3CA0780C4}" type="presParOf" srcId="{29B04043-9B5F-471B-950F-34F9EC74B82B}" destId="{40869C69-AB6D-496F-8620-E16BFE874CAE}" srcOrd="1" destOrd="0" presId="urn:microsoft.com/office/officeart/2008/layout/HorizontalMultiLevelHierarchy"/>
    <dgm:cxn modelId="{ADEDF495-D986-487D-91E4-6B66F0316C93}" type="presParOf" srcId="{A5A2CFA0-8E8B-43BB-B731-DFE3033EAB87}" destId="{ACE42C95-F9B4-4131-8345-C0E033835997}" srcOrd="2" destOrd="0" presId="urn:microsoft.com/office/officeart/2008/layout/HorizontalMultiLevelHierarchy"/>
    <dgm:cxn modelId="{2577C3A8-0300-457E-8137-91BFDCD885F7}" type="presParOf" srcId="{ACE42C95-F9B4-4131-8345-C0E033835997}" destId="{4BD17733-F9A6-488E-9FBD-89DB4EB3D2F7}" srcOrd="0" destOrd="0" presId="urn:microsoft.com/office/officeart/2008/layout/HorizontalMultiLevelHierarchy"/>
    <dgm:cxn modelId="{4C79BD2D-E9B2-465A-A86F-FB3CFB3B0B1C}" type="presParOf" srcId="{A5A2CFA0-8E8B-43BB-B731-DFE3033EAB87}" destId="{BA81A8BE-F12A-4F1B-A9BA-E9192047B31A}" srcOrd="3" destOrd="0" presId="urn:microsoft.com/office/officeart/2008/layout/HorizontalMultiLevelHierarchy"/>
    <dgm:cxn modelId="{DAB4C9F1-6536-4230-A8E2-A1931E016A5C}" type="presParOf" srcId="{BA81A8BE-F12A-4F1B-A9BA-E9192047B31A}" destId="{717A642F-5EB6-4A1E-BFBF-6102F325DFB9}" srcOrd="0" destOrd="0" presId="urn:microsoft.com/office/officeart/2008/layout/HorizontalMultiLevelHierarchy"/>
    <dgm:cxn modelId="{51F79A56-57D1-48F5-A6B9-1A702DE0C33A}" type="presParOf" srcId="{BA81A8BE-F12A-4F1B-A9BA-E9192047B31A}" destId="{C151CD81-8C03-4477-8CCE-A05B623E7CC0}" srcOrd="1" destOrd="0" presId="urn:microsoft.com/office/officeart/2008/layout/HorizontalMultiLevelHierarchy"/>
    <dgm:cxn modelId="{BD887435-DD06-47EE-BAB8-8DA9B42061C7}" type="presParOf" srcId="{A5A2CFA0-8E8B-43BB-B731-DFE3033EAB87}" destId="{2B3CC703-3200-4554-BE87-E157458D22E7}" srcOrd="4" destOrd="0" presId="urn:microsoft.com/office/officeart/2008/layout/HorizontalMultiLevelHierarchy"/>
    <dgm:cxn modelId="{9EF41547-7F70-4CBB-B1A1-78881FCFA387}" type="presParOf" srcId="{2B3CC703-3200-4554-BE87-E157458D22E7}" destId="{D049F47C-727A-4348-AE84-9905C0907D65}" srcOrd="0" destOrd="0" presId="urn:microsoft.com/office/officeart/2008/layout/HorizontalMultiLevelHierarchy"/>
    <dgm:cxn modelId="{9FBC3D0B-9B66-4FDE-8D46-753163FDDA77}" type="presParOf" srcId="{A5A2CFA0-8E8B-43BB-B731-DFE3033EAB87}" destId="{16FA584D-F390-4C32-81E9-D9A930D306F7}" srcOrd="5" destOrd="0" presId="urn:microsoft.com/office/officeart/2008/layout/HorizontalMultiLevelHierarchy"/>
    <dgm:cxn modelId="{7A5EA519-B74F-4C35-B153-5877C4769D9F}" type="presParOf" srcId="{16FA584D-F390-4C32-81E9-D9A930D306F7}" destId="{89567607-4ED9-42A4-9463-B5DA73752199}" srcOrd="0" destOrd="0" presId="urn:microsoft.com/office/officeart/2008/layout/HorizontalMultiLevelHierarchy"/>
    <dgm:cxn modelId="{24A28B9D-AF98-49BE-B360-E8BD65B9A200}" type="presParOf" srcId="{16FA584D-F390-4C32-81E9-D9A930D306F7}" destId="{387EB7A3-5982-4990-A246-CB7AD5BA17F9}" srcOrd="1" destOrd="0" presId="urn:microsoft.com/office/officeart/2008/layout/HorizontalMultiLevelHierarchy"/>
    <dgm:cxn modelId="{32662269-F83A-4E7F-B75D-FC21C051D79A}" type="presParOf" srcId="{A5A2CFA0-8E8B-43BB-B731-DFE3033EAB87}" destId="{064D2163-DCF2-4DBB-BB58-C170BFF25EA4}" srcOrd="6" destOrd="0" presId="urn:microsoft.com/office/officeart/2008/layout/HorizontalMultiLevelHierarchy"/>
    <dgm:cxn modelId="{3BF3B485-E0F7-4D38-A5FB-09DDDA5E7C84}" type="presParOf" srcId="{064D2163-DCF2-4DBB-BB58-C170BFF25EA4}" destId="{7A9495C5-4414-4989-BA98-4AF7D7B39536}" srcOrd="0" destOrd="0" presId="urn:microsoft.com/office/officeart/2008/layout/HorizontalMultiLevelHierarchy"/>
    <dgm:cxn modelId="{0C1E5872-A8F0-4770-95CA-5B7085B596C9}" type="presParOf" srcId="{A5A2CFA0-8E8B-43BB-B731-DFE3033EAB87}" destId="{3E50ABDC-6273-478C-ADA0-40685B221407}" srcOrd="7" destOrd="0" presId="urn:microsoft.com/office/officeart/2008/layout/HorizontalMultiLevelHierarchy"/>
    <dgm:cxn modelId="{5BA19537-570D-47FD-96EB-4921429EC4E5}" type="presParOf" srcId="{3E50ABDC-6273-478C-ADA0-40685B221407}" destId="{952BC44C-8793-4216-82CD-6C3D29290B54}" srcOrd="0" destOrd="0" presId="urn:microsoft.com/office/officeart/2008/layout/HorizontalMultiLevelHierarchy"/>
    <dgm:cxn modelId="{866B962F-6C4A-42C1-9A50-C58471B600D1}" type="presParOf" srcId="{3E50ABDC-6273-478C-ADA0-40685B221407}" destId="{AF23AD89-6783-4598-AC7B-887AE482E6C2}" srcOrd="1" destOrd="0" presId="urn:microsoft.com/office/officeart/2008/layout/HorizontalMultiLevelHierarchy"/>
    <dgm:cxn modelId="{B9BDFD95-7D6F-4B2F-B25C-9A944EA83BE1}" type="presParOf" srcId="{A5A2CFA0-8E8B-43BB-B731-DFE3033EAB87}" destId="{40B1D7EC-53A9-40E2-8421-3C34E580C6FF}" srcOrd="8" destOrd="0" presId="urn:microsoft.com/office/officeart/2008/layout/HorizontalMultiLevelHierarchy"/>
    <dgm:cxn modelId="{48D492C1-89DF-49D6-B8C6-41561C38475C}" type="presParOf" srcId="{40B1D7EC-53A9-40E2-8421-3C34E580C6FF}" destId="{1DE3C386-37EC-45C2-954E-AB1700857D62}" srcOrd="0" destOrd="0" presId="urn:microsoft.com/office/officeart/2008/layout/HorizontalMultiLevelHierarchy"/>
    <dgm:cxn modelId="{BD6111E2-2C90-4061-89A3-57B433197054}" type="presParOf" srcId="{A5A2CFA0-8E8B-43BB-B731-DFE3033EAB87}" destId="{26E85A7D-8E85-489C-B286-B7C2DAD337BD}" srcOrd="9" destOrd="0" presId="urn:microsoft.com/office/officeart/2008/layout/HorizontalMultiLevelHierarchy"/>
    <dgm:cxn modelId="{3025C765-8135-4B55-8CF2-06E2E75B285D}" type="presParOf" srcId="{26E85A7D-8E85-489C-B286-B7C2DAD337BD}" destId="{1B624BD9-3B6A-4940-9882-B891800B96D0}" srcOrd="0" destOrd="0" presId="urn:microsoft.com/office/officeart/2008/layout/HorizontalMultiLevelHierarchy"/>
    <dgm:cxn modelId="{99394695-7736-4611-8572-9AAC82F76798}" type="presParOf" srcId="{26E85A7D-8E85-489C-B286-B7C2DAD337BD}" destId="{BE8F8331-1F0F-4165-9143-B8703C4E3DCA}" srcOrd="1" destOrd="0" presId="urn:microsoft.com/office/officeart/2008/layout/HorizontalMultiLevelHierarchy"/>
  </dgm:cxnLst>
  <dgm:bg/>
  <dgm:whole/>
  <dgm:extLst>
    <a:ext uri="http://schemas.microsoft.com/office/drawing/2008/diagram">
      <dsp:dataModelExt xmlns:dsp="http://schemas.microsoft.com/office/drawing/2008/diagram" relId="rId17"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DC55382C-2063-496E-8142-4BEEA1FE9D7B}" type="doc">
      <dgm:prSet loTypeId="urn:microsoft.com/office/officeart/2008/layout/HorizontalMultiLevelHierarchy" loCatId="hierarchy" qsTypeId="urn:microsoft.com/office/officeart/2005/8/quickstyle/simple1" qsCatId="simple" csTypeId="urn:microsoft.com/office/officeart/2005/8/colors/accent5_1" csCatId="accent5" phldr="1"/>
      <dgm:spPr/>
      <dgm:t>
        <a:bodyPr/>
        <a:lstStyle/>
        <a:p>
          <a:endParaRPr lang="es-CR"/>
        </a:p>
      </dgm:t>
    </dgm:pt>
    <dgm:pt modelId="{1244910E-05AE-40AA-BAE6-3A6B51060FA3}">
      <dgm:prSet phldrT="[Texto]" custT="1">
        <dgm:style>
          <a:lnRef idx="2">
            <a:schemeClr val="accent5"/>
          </a:lnRef>
          <a:fillRef idx="1">
            <a:schemeClr val="lt1"/>
          </a:fillRef>
          <a:effectRef idx="0">
            <a:schemeClr val="accent5"/>
          </a:effectRef>
          <a:fontRef idx="minor">
            <a:schemeClr val="dk1"/>
          </a:fontRef>
        </dgm:style>
      </dgm:prSet>
      <dgm:spPr/>
      <dgm:t>
        <a:bodyPr/>
        <a:lstStyle/>
        <a:p>
          <a:r>
            <a:rPr lang="es-CR" sz="1100"/>
            <a:t>ModelosMensuales</a:t>
          </a:r>
        </a:p>
      </dgm:t>
    </dgm:pt>
    <dgm:pt modelId="{07A81FF8-5446-4AEC-AE3E-E53D04AB7D51}" type="parTrans" cxnId="{C79DF285-DE1E-4EDC-861B-4A46C6B37AFB}">
      <dgm:prSet/>
      <dgm:spPr/>
      <dgm:t>
        <a:bodyPr/>
        <a:lstStyle/>
        <a:p>
          <a:endParaRPr lang="es-CR" sz="1100"/>
        </a:p>
      </dgm:t>
    </dgm:pt>
    <dgm:pt modelId="{0D4B20CF-EF04-4239-879C-B2B73FD919E5}" type="sibTrans" cxnId="{C79DF285-DE1E-4EDC-861B-4A46C6B37AFB}">
      <dgm:prSet/>
      <dgm:spPr/>
      <dgm:t>
        <a:bodyPr/>
        <a:lstStyle/>
        <a:p>
          <a:endParaRPr lang="es-CR" sz="1100"/>
        </a:p>
      </dgm:t>
    </dgm:pt>
    <dgm:pt modelId="{5BEBA83D-E907-4837-83E7-12814C1134E6}">
      <dgm:prSet phldrT="[Texto]" custT="1"/>
      <dgm:spPr/>
      <dgm:t>
        <a:bodyPr/>
        <a:lstStyle/>
        <a:p>
          <a:r>
            <a:rPr lang="es-CR" sz="1100"/>
            <a:t>Aporte al Cuerpo de Bomberos</a:t>
          </a:r>
        </a:p>
      </dgm:t>
    </dgm:pt>
    <dgm:pt modelId="{C56076A3-8F55-489D-BDA3-2B59F81BA654}" type="parTrans" cxnId="{D81CB114-9DF0-4ECE-B7AB-5587E1658BEE}">
      <dgm:prSet custT="1"/>
      <dgm:spPr/>
      <dgm:t>
        <a:bodyPr/>
        <a:lstStyle/>
        <a:p>
          <a:endParaRPr lang="es-CR" sz="1100"/>
        </a:p>
      </dgm:t>
    </dgm:pt>
    <dgm:pt modelId="{9FC34395-435B-4646-B4D1-DAD8B59C4A2D}" type="sibTrans" cxnId="{D81CB114-9DF0-4ECE-B7AB-5587E1658BEE}">
      <dgm:prSet/>
      <dgm:spPr/>
      <dgm:t>
        <a:bodyPr/>
        <a:lstStyle/>
        <a:p>
          <a:endParaRPr lang="es-CR" sz="1100"/>
        </a:p>
      </dgm:t>
    </dgm:pt>
    <dgm:pt modelId="{29C909D6-0BFD-444A-825F-7AD3F066C6DE}">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Inversiones Financieras</a:t>
          </a:r>
        </a:p>
      </dgm:t>
    </dgm:pt>
    <dgm:pt modelId="{4B664711-F11E-4F76-B47F-FA8F356C50F7}" type="parTrans" cxnId="{27B93B70-3041-4DA1-A221-144CB517DA6D}">
      <dgm:prSet/>
      <dgm:spPr/>
      <dgm:t>
        <a:bodyPr/>
        <a:lstStyle/>
        <a:p>
          <a:endParaRPr lang="en-US"/>
        </a:p>
      </dgm:t>
    </dgm:pt>
    <dgm:pt modelId="{464A3765-A8C8-4B93-B788-1DEA1BF27FA1}" type="sibTrans" cxnId="{27B93B70-3041-4DA1-A221-144CB517DA6D}">
      <dgm:prSet/>
      <dgm:spPr/>
      <dgm:t>
        <a:bodyPr/>
        <a:lstStyle/>
        <a:p>
          <a:endParaRPr lang="es-ES"/>
        </a:p>
      </dgm:t>
    </dgm:pt>
    <dgm:pt modelId="{19EB871D-60C8-4F42-99C1-B23501B45BCF}">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Primas y Siniestros</a:t>
          </a:r>
        </a:p>
      </dgm:t>
    </dgm:pt>
    <dgm:pt modelId="{70794F81-50E8-4CAB-83CB-CD995269EDA8}" type="parTrans" cxnId="{6E107DB7-458F-4CFE-AA6E-487F64183453}">
      <dgm:prSet/>
      <dgm:spPr/>
      <dgm:t>
        <a:bodyPr/>
        <a:lstStyle/>
        <a:p>
          <a:endParaRPr lang="es-CR"/>
        </a:p>
      </dgm:t>
    </dgm:pt>
    <dgm:pt modelId="{553BCE23-D794-4CEC-8550-BD38E2D71625}" type="sibTrans" cxnId="{6E107DB7-458F-4CFE-AA6E-487F64183453}">
      <dgm:prSet/>
      <dgm:spPr/>
      <dgm:t>
        <a:bodyPr/>
        <a:lstStyle/>
        <a:p>
          <a:endParaRPr lang="es-CR"/>
        </a:p>
      </dgm:t>
    </dgm:pt>
    <dgm:pt modelId="{588D85FE-8B1C-4003-B79E-DB51F158FC73}">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Aporte al INEC</a:t>
          </a:r>
        </a:p>
      </dgm:t>
    </dgm:pt>
    <dgm:pt modelId="{4141FE61-6193-455D-968C-B2E589BA219D}" type="parTrans" cxnId="{B4E18A9B-E0B1-4179-86C4-DE4B6295F07D}">
      <dgm:prSet/>
      <dgm:spPr/>
      <dgm:t>
        <a:bodyPr/>
        <a:lstStyle/>
        <a:p>
          <a:endParaRPr lang="es-CR"/>
        </a:p>
      </dgm:t>
    </dgm:pt>
    <dgm:pt modelId="{ABFAB218-81B9-4696-A703-955B165DA524}" type="sibTrans" cxnId="{B4E18A9B-E0B1-4179-86C4-DE4B6295F07D}">
      <dgm:prSet/>
      <dgm:spPr/>
      <dgm:t>
        <a:bodyPr/>
        <a:lstStyle/>
        <a:p>
          <a:endParaRPr lang="es-CR"/>
        </a:p>
      </dgm:t>
    </dgm:pt>
    <dgm:pt modelId="{A07FE71E-6CF7-4933-B664-EE6E7E56069E}">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Siniestralidad del SOA</a:t>
          </a:r>
        </a:p>
      </dgm:t>
    </dgm:pt>
    <dgm:pt modelId="{261A1956-D412-4805-8636-64975B4CEDBF}" type="parTrans" cxnId="{688882D4-D15E-4F1F-8EE2-28D0C44D3FDD}">
      <dgm:prSet/>
      <dgm:spPr/>
      <dgm:t>
        <a:bodyPr/>
        <a:lstStyle/>
        <a:p>
          <a:endParaRPr lang="es-CR"/>
        </a:p>
      </dgm:t>
    </dgm:pt>
    <dgm:pt modelId="{1D15A63A-465B-4975-B55B-FA8F805A3250}" type="sibTrans" cxnId="{688882D4-D15E-4F1F-8EE2-28D0C44D3FDD}">
      <dgm:prSet/>
      <dgm:spPr/>
      <dgm:t>
        <a:bodyPr/>
        <a:lstStyle/>
        <a:p>
          <a:endParaRPr lang="es-CR"/>
        </a:p>
      </dgm:t>
    </dgm:pt>
    <dgm:pt modelId="{50E13EB4-A25C-4A65-B405-C1E67EB509DE}" type="pres">
      <dgm:prSet presAssocID="{DC55382C-2063-496E-8142-4BEEA1FE9D7B}" presName="Name0" presStyleCnt="0">
        <dgm:presLayoutVars>
          <dgm:chPref val="1"/>
          <dgm:dir/>
          <dgm:animOne val="branch"/>
          <dgm:animLvl val="lvl"/>
          <dgm:resizeHandles val="exact"/>
        </dgm:presLayoutVars>
      </dgm:prSet>
      <dgm:spPr/>
    </dgm:pt>
    <dgm:pt modelId="{FB0538F9-CCC0-4158-911E-05393A0C2461}" type="pres">
      <dgm:prSet presAssocID="{1244910E-05AE-40AA-BAE6-3A6B51060FA3}" presName="root1" presStyleCnt="0"/>
      <dgm:spPr/>
    </dgm:pt>
    <dgm:pt modelId="{7FA8FC7E-9938-452E-B707-625217758257}" type="pres">
      <dgm:prSet presAssocID="{1244910E-05AE-40AA-BAE6-3A6B51060FA3}" presName="LevelOneTextNode" presStyleLbl="node0" presStyleIdx="0" presStyleCnt="1" custScaleY="122926">
        <dgm:presLayoutVars>
          <dgm:chPref val="3"/>
        </dgm:presLayoutVars>
      </dgm:prSet>
      <dgm:spPr/>
    </dgm:pt>
    <dgm:pt modelId="{A5A2CFA0-8E8B-43BB-B731-DFE3033EAB87}" type="pres">
      <dgm:prSet presAssocID="{1244910E-05AE-40AA-BAE6-3A6B51060FA3}" presName="level2hierChild" presStyleCnt="0"/>
      <dgm:spPr/>
    </dgm:pt>
    <dgm:pt modelId="{D879F042-5BA0-4A64-86EB-3D17A213BC52}" type="pres">
      <dgm:prSet presAssocID="{C56076A3-8F55-489D-BDA3-2B59F81BA654}" presName="conn2-1" presStyleLbl="parChTrans1D2" presStyleIdx="0" presStyleCnt="5"/>
      <dgm:spPr/>
    </dgm:pt>
    <dgm:pt modelId="{1145E125-E30D-4C4C-B810-0D7CC4888C3C}" type="pres">
      <dgm:prSet presAssocID="{C56076A3-8F55-489D-BDA3-2B59F81BA654}" presName="connTx" presStyleLbl="parChTrans1D2" presStyleIdx="0" presStyleCnt="5"/>
      <dgm:spPr/>
    </dgm:pt>
    <dgm:pt modelId="{29B04043-9B5F-471B-950F-34F9EC74B82B}" type="pres">
      <dgm:prSet presAssocID="{5BEBA83D-E907-4837-83E7-12814C1134E6}" presName="root2" presStyleCnt="0"/>
      <dgm:spPr/>
    </dgm:pt>
    <dgm:pt modelId="{D2B891D6-476A-4B25-8C7B-A2A044270F5B}" type="pres">
      <dgm:prSet presAssocID="{5BEBA83D-E907-4837-83E7-12814C1134E6}" presName="LevelTwoTextNode" presStyleLbl="node2" presStyleIdx="0" presStyleCnt="5" custScaleX="270759">
        <dgm:presLayoutVars>
          <dgm:chPref val="3"/>
        </dgm:presLayoutVars>
      </dgm:prSet>
      <dgm:spPr/>
    </dgm:pt>
    <dgm:pt modelId="{40869C69-AB6D-496F-8620-E16BFE874CAE}" type="pres">
      <dgm:prSet presAssocID="{5BEBA83D-E907-4837-83E7-12814C1134E6}" presName="level3hierChild" presStyleCnt="0"/>
      <dgm:spPr/>
    </dgm:pt>
    <dgm:pt modelId="{ACE42C95-F9B4-4131-8345-C0E033835997}" type="pres">
      <dgm:prSet presAssocID="{4B664711-F11E-4F76-B47F-FA8F356C50F7}" presName="conn2-1" presStyleLbl="parChTrans1D2" presStyleIdx="1" presStyleCnt="5"/>
      <dgm:spPr/>
    </dgm:pt>
    <dgm:pt modelId="{4BD17733-F9A6-488E-9FBD-89DB4EB3D2F7}" type="pres">
      <dgm:prSet presAssocID="{4B664711-F11E-4F76-B47F-FA8F356C50F7}" presName="connTx" presStyleLbl="parChTrans1D2" presStyleIdx="1" presStyleCnt="5"/>
      <dgm:spPr/>
    </dgm:pt>
    <dgm:pt modelId="{BA81A8BE-F12A-4F1B-A9BA-E9192047B31A}" type="pres">
      <dgm:prSet presAssocID="{29C909D6-0BFD-444A-825F-7AD3F066C6DE}" presName="root2" presStyleCnt="0"/>
      <dgm:spPr/>
    </dgm:pt>
    <dgm:pt modelId="{717A642F-5EB6-4A1E-BFBF-6102F325DFB9}" type="pres">
      <dgm:prSet presAssocID="{29C909D6-0BFD-444A-825F-7AD3F066C6DE}" presName="LevelTwoTextNode" presStyleLbl="node2" presStyleIdx="1" presStyleCnt="5" custScaleX="270759">
        <dgm:presLayoutVars>
          <dgm:chPref val="3"/>
        </dgm:presLayoutVars>
      </dgm:prSet>
      <dgm:spPr/>
    </dgm:pt>
    <dgm:pt modelId="{C151CD81-8C03-4477-8CCE-A05B623E7CC0}" type="pres">
      <dgm:prSet presAssocID="{29C909D6-0BFD-444A-825F-7AD3F066C6DE}" presName="level3hierChild" presStyleCnt="0"/>
      <dgm:spPr/>
    </dgm:pt>
    <dgm:pt modelId="{71651E10-C07D-442A-B4A2-954B2D8E2ED9}" type="pres">
      <dgm:prSet presAssocID="{70794F81-50E8-4CAB-83CB-CD995269EDA8}" presName="conn2-1" presStyleLbl="parChTrans1D2" presStyleIdx="2" presStyleCnt="5"/>
      <dgm:spPr/>
    </dgm:pt>
    <dgm:pt modelId="{7582A8B9-47AF-4D48-AD70-DBBEAA4AA856}" type="pres">
      <dgm:prSet presAssocID="{70794F81-50E8-4CAB-83CB-CD995269EDA8}" presName="connTx" presStyleLbl="parChTrans1D2" presStyleIdx="2" presStyleCnt="5"/>
      <dgm:spPr/>
    </dgm:pt>
    <dgm:pt modelId="{B531B217-943A-4D9E-BA94-FF75F9A0BD8F}" type="pres">
      <dgm:prSet presAssocID="{19EB871D-60C8-4F42-99C1-B23501B45BCF}" presName="root2" presStyleCnt="0"/>
      <dgm:spPr/>
    </dgm:pt>
    <dgm:pt modelId="{0F48FD66-AA5C-4EFA-8A8C-B599E1D6DA4D}" type="pres">
      <dgm:prSet presAssocID="{19EB871D-60C8-4F42-99C1-B23501B45BCF}" presName="LevelTwoTextNode" presStyleLbl="node2" presStyleIdx="2" presStyleCnt="5" custScaleX="271793">
        <dgm:presLayoutVars>
          <dgm:chPref val="3"/>
        </dgm:presLayoutVars>
      </dgm:prSet>
      <dgm:spPr/>
    </dgm:pt>
    <dgm:pt modelId="{A412AD92-E374-4699-AFDB-5D8FFECD9FFB}" type="pres">
      <dgm:prSet presAssocID="{19EB871D-60C8-4F42-99C1-B23501B45BCF}" presName="level3hierChild" presStyleCnt="0"/>
      <dgm:spPr/>
    </dgm:pt>
    <dgm:pt modelId="{9DBA5473-25AF-4FCB-96E8-07EF6B0A247A}" type="pres">
      <dgm:prSet presAssocID="{4141FE61-6193-455D-968C-B2E589BA219D}" presName="conn2-1" presStyleLbl="parChTrans1D2" presStyleIdx="3" presStyleCnt="5"/>
      <dgm:spPr/>
    </dgm:pt>
    <dgm:pt modelId="{54B8A61E-F85B-482A-B5E2-61FDAC6700CA}" type="pres">
      <dgm:prSet presAssocID="{4141FE61-6193-455D-968C-B2E589BA219D}" presName="connTx" presStyleLbl="parChTrans1D2" presStyleIdx="3" presStyleCnt="5"/>
      <dgm:spPr/>
    </dgm:pt>
    <dgm:pt modelId="{7C5F78AC-AFAF-4A4B-9602-6EA19937C75F}" type="pres">
      <dgm:prSet presAssocID="{588D85FE-8B1C-4003-B79E-DB51F158FC73}" presName="root2" presStyleCnt="0"/>
      <dgm:spPr/>
    </dgm:pt>
    <dgm:pt modelId="{200BE243-72EC-4E70-90B9-9DD3B17EDE90}" type="pres">
      <dgm:prSet presAssocID="{588D85FE-8B1C-4003-B79E-DB51F158FC73}" presName="LevelTwoTextNode" presStyleLbl="node2" presStyleIdx="3" presStyleCnt="5" custScaleX="270918">
        <dgm:presLayoutVars>
          <dgm:chPref val="3"/>
        </dgm:presLayoutVars>
      </dgm:prSet>
      <dgm:spPr/>
    </dgm:pt>
    <dgm:pt modelId="{BE4D4A00-03D3-4921-86A9-B23D11217880}" type="pres">
      <dgm:prSet presAssocID="{588D85FE-8B1C-4003-B79E-DB51F158FC73}" presName="level3hierChild" presStyleCnt="0"/>
      <dgm:spPr/>
    </dgm:pt>
    <dgm:pt modelId="{1F7AD37F-92BA-494B-BFA7-1A25D0B4A107}" type="pres">
      <dgm:prSet presAssocID="{261A1956-D412-4805-8636-64975B4CEDBF}" presName="conn2-1" presStyleLbl="parChTrans1D2" presStyleIdx="4" presStyleCnt="5"/>
      <dgm:spPr/>
    </dgm:pt>
    <dgm:pt modelId="{8F1381BC-1815-406C-BAD7-9F7B0656B849}" type="pres">
      <dgm:prSet presAssocID="{261A1956-D412-4805-8636-64975B4CEDBF}" presName="connTx" presStyleLbl="parChTrans1D2" presStyleIdx="4" presStyleCnt="5"/>
      <dgm:spPr/>
    </dgm:pt>
    <dgm:pt modelId="{DFC6BDC9-9990-426C-ABA6-FA5E45FCEF93}" type="pres">
      <dgm:prSet presAssocID="{A07FE71E-6CF7-4933-B664-EE6E7E56069E}" presName="root2" presStyleCnt="0"/>
      <dgm:spPr/>
    </dgm:pt>
    <dgm:pt modelId="{D05F568C-E28C-44A9-9213-34422D607FCD}" type="pres">
      <dgm:prSet presAssocID="{A07FE71E-6CF7-4933-B664-EE6E7E56069E}" presName="LevelTwoTextNode" presStyleLbl="node2" presStyleIdx="4" presStyleCnt="5" custScaleX="270918">
        <dgm:presLayoutVars>
          <dgm:chPref val="3"/>
        </dgm:presLayoutVars>
      </dgm:prSet>
      <dgm:spPr/>
    </dgm:pt>
    <dgm:pt modelId="{74154734-FC18-4951-BED4-63811FA3A4F8}" type="pres">
      <dgm:prSet presAssocID="{A07FE71E-6CF7-4933-B664-EE6E7E56069E}" presName="level3hierChild" presStyleCnt="0"/>
      <dgm:spPr/>
    </dgm:pt>
  </dgm:ptLst>
  <dgm:cxnLst>
    <dgm:cxn modelId="{1677C20A-3EB4-4DDE-AE3E-EBAEA8576BE0}" type="presOf" srcId="{C56076A3-8F55-489D-BDA3-2B59F81BA654}" destId="{D879F042-5BA0-4A64-86EB-3D17A213BC52}" srcOrd="0" destOrd="0" presId="urn:microsoft.com/office/officeart/2008/layout/HorizontalMultiLevelHierarchy"/>
    <dgm:cxn modelId="{D81CB114-9DF0-4ECE-B7AB-5587E1658BEE}" srcId="{1244910E-05AE-40AA-BAE6-3A6B51060FA3}" destId="{5BEBA83D-E907-4837-83E7-12814C1134E6}" srcOrd="0" destOrd="0" parTransId="{C56076A3-8F55-489D-BDA3-2B59F81BA654}" sibTransId="{9FC34395-435B-4646-B4D1-DAD8B59C4A2D}"/>
    <dgm:cxn modelId="{CA6CAA19-E6F1-45AD-8762-66D3F51CC065}" type="presOf" srcId="{29C909D6-0BFD-444A-825F-7AD3F066C6DE}" destId="{717A642F-5EB6-4A1E-BFBF-6102F325DFB9}" srcOrd="0" destOrd="0" presId="urn:microsoft.com/office/officeart/2008/layout/HorizontalMultiLevelHierarchy"/>
    <dgm:cxn modelId="{560BC419-9B81-4E41-AEF1-290F43745C94}" type="presOf" srcId="{261A1956-D412-4805-8636-64975B4CEDBF}" destId="{1F7AD37F-92BA-494B-BFA7-1A25D0B4A107}" srcOrd="0" destOrd="0" presId="urn:microsoft.com/office/officeart/2008/layout/HorizontalMultiLevelHierarchy"/>
    <dgm:cxn modelId="{A7D36A29-9828-45B2-A530-AEEED9A4ACFD}" type="presOf" srcId="{261A1956-D412-4805-8636-64975B4CEDBF}" destId="{8F1381BC-1815-406C-BAD7-9F7B0656B849}" srcOrd="1" destOrd="0" presId="urn:microsoft.com/office/officeart/2008/layout/HorizontalMultiLevelHierarchy"/>
    <dgm:cxn modelId="{135F582A-1AA7-43C6-82DB-3B29FE20C25B}" type="presOf" srcId="{4141FE61-6193-455D-968C-B2E589BA219D}" destId="{9DBA5473-25AF-4FCB-96E8-07EF6B0A247A}" srcOrd="0" destOrd="0" presId="urn:microsoft.com/office/officeart/2008/layout/HorizontalMultiLevelHierarchy"/>
    <dgm:cxn modelId="{BCA9AE5C-7B11-4808-8152-5BE545D18E03}" type="presOf" srcId="{4141FE61-6193-455D-968C-B2E589BA219D}" destId="{54B8A61E-F85B-482A-B5E2-61FDAC6700CA}" srcOrd="1" destOrd="0" presId="urn:microsoft.com/office/officeart/2008/layout/HorizontalMultiLevelHierarchy"/>
    <dgm:cxn modelId="{BBDE7843-C7C1-415D-A68C-C030D27E6253}" type="presOf" srcId="{5BEBA83D-E907-4837-83E7-12814C1134E6}" destId="{D2B891D6-476A-4B25-8C7B-A2A044270F5B}" srcOrd="0" destOrd="0" presId="urn:microsoft.com/office/officeart/2008/layout/HorizontalMultiLevelHierarchy"/>
    <dgm:cxn modelId="{A387FF46-7A70-4647-BFF7-61AC064AF487}" type="presOf" srcId="{1244910E-05AE-40AA-BAE6-3A6B51060FA3}" destId="{7FA8FC7E-9938-452E-B707-625217758257}" srcOrd="0" destOrd="0" presId="urn:microsoft.com/office/officeart/2008/layout/HorizontalMultiLevelHierarchy"/>
    <dgm:cxn modelId="{27B93B70-3041-4DA1-A221-144CB517DA6D}" srcId="{1244910E-05AE-40AA-BAE6-3A6B51060FA3}" destId="{29C909D6-0BFD-444A-825F-7AD3F066C6DE}" srcOrd="1" destOrd="0" parTransId="{4B664711-F11E-4F76-B47F-FA8F356C50F7}" sibTransId="{464A3765-A8C8-4B93-B788-1DEA1BF27FA1}"/>
    <dgm:cxn modelId="{E78F1584-7F52-4D29-AB57-EAF5E61AB32D}" type="presOf" srcId="{DC55382C-2063-496E-8142-4BEEA1FE9D7B}" destId="{50E13EB4-A25C-4A65-B405-C1E67EB509DE}" srcOrd="0" destOrd="0" presId="urn:microsoft.com/office/officeart/2008/layout/HorizontalMultiLevelHierarchy"/>
    <dgm:cxn modelId="{C79DF285-DE1E-4EDC-861B-4A46C6B37AFB}" srcId="{DC55382C-2063-496E-8142-4BEEA1FE9D7B}" destId="{1244910E-05AE-40AA-BAE6-3A6B51060FA3}" srcOrd="0" destOrd="0" parTransId="{07A81FF8-5446-4AEC-AE3E-E53D04AB7D51}" sibTransId="{0D4B20CF-EF04-4239-879C-B2B73FD919E5}"/>
    <dgm:cxn modelId="{837D1186-6E18-4E8D-AAC7-B76B1DBA58B0}" type="presOf" srcId="{4B664711-F11E-4F76-B47F-FA8F356C50F7}" destId="{4BD17733-F9A6-488E-9FBD-89DB4EB3D2F7}" srcOrd="1" destOrd="0" presId="urn:microsoft.com/office/officeart/2008/layout/HorizontalMultiLevelHierarchy"/>
    <dgm:cxn modelId="{5653228B-FAF2-4F0D-A020-44BE82E23B8E}" type="presOf" srcId="{70794F81-50E8-4CAB-83CB-CD995269EDA8}" destId="{7582A8B9-47AF-4D48-AD70-DBBEAA4AA856}" srcOrd="1" destOrd="0" presId="urn:microsoft.com/office/officeart/2008/layout/HorizontalMultiLevelHierarchy"/>
    <dgm:cxn modelId="{B4E18A9B-E0B1-4179-86C4-DE4B6295F07D}" srcId="{1244910E-05AE-40AA-BAE6-3A6B51060FA3}" destId="{588D85FE-8B1C-4003-B79E-DB51F158FC73}" srcOrd="3" destOrd="0" parTransId="{4141FE61-6193-455D-968C-B2E589BA219D}" sibTransId="{ABFAB218-81B9-4696-A703-955B165DA524}"/>
    <dgm:cxn modelId="{2DF0429C-641F-4726-B571-A52503BFC979}" type="presOf" srcId="{588D85FE-8B1C-4003-B79E-DB51F158FC73}" destId="{200BE243-72EC-4E70-90B9-9DD3B17EDE90}" srcOrd="0" destOrd="0" presId="urn:microsoft.com/office/officeart/2008/layout/HorizontalMultiLevelHierarchy"/>
    <dgm:cxn modelId="{C934E0A5-801E-415F-9930-A5F7BE4FE9B0}" type="presOf" srcId="{A07FE71E-6CF7-4933-B664-EE6E7E56069E}" destId="{D05F568C-E28C-44A9-9213-34422D607FCD}" srcOrd="0" destOrd="0" presId="urn:microsoft.com/office/officeart/2008/layout/HorizontalMultiLevelHierarchy"/>
    <dgm:cxn modelId="{6010ECAD-00D1-45D6-9E3B-C2DEFDB26C87}" type="presOf" srcId="{C56076A3-8F55-489D-BDA3-2B59F81BA654}" destId="{1145E125-E30D-4C4C-B810-0D7CC4888C3C}" srcOrd="1" destOrd="0" presId="urn:microsoft.com/office/officeart/2008/layout/HorizontalMultiLevelHierarchy"/>
    <dgm:cxn modelId="{6E107DB7-458F-4CFE-AA6E-487F64183453}" srcId="{1244910E-05AE-40AA-BAE6-3A6B51060FA3}" destId="{19EB871D-60C8-4F42-99C1-B23501B45BCF}" srcOrd="2" destOrd="0" parTransId="{70794F81-50E8-4CAB-83CB-CD995269EDA8}" sibTransId="{553BCE23-D794-4CEC-8550-BD38E2D71625}"/>
    <dgm:cxn modelId="{2B596DC8-4701-4A63-B379-D241209517D9}" type="presOf" srcId="{4B664711-F11E-4F76-B47F-FA8F356C50F7}" destId="{ACE42C95-F9B4-4131-8345-C0E033835997}" srcOrd="0" destOrd="0" presId="urn:microsoft.com/office/officeart/2008/layout/HorizontalMultiLevelHierarchy"/>
    <dgm:cxn modelId="{E11AC0C8-97D0-4031-B7FD-88E1FED51D04}" type="presOf" srcId="{19EB871D-60C8-4F42-99C1-B23501B45BCF}" destId="{0F48FD66-AA5C-4EFA-8A8C-B599E1D6DA4D}" srcOrd="0" destOrd="0" presId="urn:microsoft.com/office/officeart/2008/layout/HorizontalMultiLevelHierarchy"/>
    <dgm:cxn modelId="{688882D4-D15E-4F1F-8EE2-28D0C44D3FDD}" srcId="{1244910E-05AE-40AA-BAE6-3A6B51060FA3}" destId="{A07FE71E-6CF7-4933-B664-EE6E7E56069E}" srcOrd="4" destOrd="0" parTransId="{261A1956-D412-4805-8636-64975B4CEDBF}" sibTransId="{1D15A63A-465B-4975-B55B-FA8F805A3250}"/>
    <dgm:cxn modelId="{6A14F6F9-4F74-474A-B3F7-CF8A3AB91EBA}" type="presOf" srcId="{70794F81-50E8-4CAB-83CB-CD995269EDA8}" destId="{71651E10-C07D-442A-B4A2-954B2D8E2ED9}" srcOrd="0" destOrd="0" presId="urn:microsoft.com/office/officeart/2008/layout/HorizontalMultiLevelHierarchy"/>
    <dgm:cxn modelId="{5604E667-C003-429E-A088-346DC5BAE1F6}" type="presParOf" srcId="{50E13EB4-A25C-4A65-B405-C1E67EB509DE}" destId="{FB0538F9-CCC0-4158-911E-05393A0C2461}" srcOrd="0" destOrd="0" presId="urn:microsoft.com/office/officeart/2008/layout/HorizontalMultiLevelHierarchy"/>
    <dgm:cxn modelId="{90D5BD4F-5A45-4EB3-9CD8-3343C90A81F6}" type="presParOf" srcId="{FB0538F9-CCC0-4158-911E-05393A0C2461}" destId="{7FA8FC7E-9938-452E-B707-625217758257}" srcOrd="0" destOrd="0" presId="urn:microsoft.com/office/officeart/2008/layout/HorizontalMultiLevelHierarchy"/>
    <dgm:cxn modelId="{3E64FF5A-7AC6-4ADC-BE04-49CDE5EC9457}" type="presParOf" srcId="{FB0538F9-CCC0-4158-911E-05393A0C2461}" destId="{A5A2CFA0-8E8B-43BB-B731-DFE3033EAB87}" srcOrd="1" destOrd="0" presId="urn:microsoft.com/office/officeart/2008/layout/HorizontalMultiLevelHierarchy"/>
    <dgm:cxn modelId="{0D0BB9C3-1D2E-4816-9B5B-C3A1D265D034}" type="presParOf" srcId="{A5A2CFA0-8E8B-43BB-B731-DFE3033EAB87}" destId="{D879F042-5BA0-4A64-86EB-3D17A213BC52}" srcOrd="0" destOrd="0" presId="urn:microsoft.com/office/officeart/2008/layout/HorizontalMultiLevelHierarchy"/>
    <dgm:cxn modelId="{B67DFA64-9630-4B07-9C9C-AF486AFA2888}" type="presParOf" srcId="{D879F042-5BA0-4A64-86EB-3D17A213BC52}" destId="{1145E125-E30D-4C4C-B810-0D7CC4888C3C}" srcOrd="0" destOrd="0" presId="urn:microsoft.com/office/officeart/2008/layout/HorizontalMultiLevelHierarchy"/>
    <dgm:cxn modelId="{821AC58C-6BE8-48B3-9739-A795D9C7B5F3}" type="presParOf" srcId="{A5A2CFA0-8E8B-43BB-B731-DFE3033EAB87}" destId="{29B04043-9B5F-471B-950F-34F9EC74B82B}" srcOrd="1" destOrd="0" presId="urn:microsoft.com/office/officeart/2008/layout/HorizontalMultiLevelHierarchy"/>
    <dgm:cxn modelId="{AAD73652-4316-421F-932A-E210CE3C6088}" type="presParOf" srcId="{29B04043-9B5F-471B-950F-34F9EC74B82B}" destId="{D2B891D6-476A-4B25-8C7B-A2A044270F5B}" srcOrd="0" destOrd="0" presId="urn:microsoft.com/office/officeart/2008/layout/HorizontalMultiLevelHierarchy"/>
    <dgm:cxn modelId="{4A2ED5C2-5E0D-49DE-A7D2-FB487FFB9BD2}" type="presParOf" srcId="{29B04043-9B5F-471B-950F-34F9EC74B82B}" destId="{40869C69-AB6D-496F-8620-E16BFE874CAE}" srcOrd="1" destOrd="0" presId="urn:microsoft.com/office/officeart/2008/layout/HorizontalMultiLevelHierarchy"/>
    <dgm:cxn modelId="{4DA697BA-E679-4488-A6F8-C4B7E0819648}" type="presParOf" srcId="{A5A2CFA0-8E8B-43BB-B731-DFE3033EAB87}" destId="{ACE42C95-F9B4-4131-8345-C0E033835997}" srcOrd="2" destOrd="0" presId="urn:microsoft.com/office/officeart/2008/layout/HorizontalMultiLevelHierarchy"/>
    <dgm:cxn modelId="{188D1DE7-25F9-45D4-B703-99770DBF21A7}" type="presParOf" srcId="{ACE42C95-F9B4-4131-8345-C0E033835997}" destId="{4BD17733-F9A6-488E-9FBD-89DB4EB3D2F7}" srcOrd="0" destOrd="0" presId="urn:microsoft.com/office/officeart/2008/layout/HorizontalMultiLevelHierarchy"/>
    <dgm:cxn modelId="{F8DEF5CD-108B-481F-8FED-BA866E180038}" type="presParOf" srcId="{A5A2CFA0-8E8B-43BB-B731-DFE3033EAB87}" destId="{BA81A8BE-F12A-4F1B-A9BA-E9192047B31A}" srcOrd="3" destOrd="0" presId="urn:microsoft.com/office/officeart/2008/layout/HorizontalMultiLevelHierarchy"/>
    <dgm:cxn modelId="{EF2C5722-EEE1-44DC-97E5-C4C3507B8D27}" type="presParOf" srcId="{BA81A8BE-F12A-4F1B-A9BA-E9192047B31A}" destId="{717A642F-5EB6-4A1E-BFBF-6102F325DFB9}" srcOrd="0" destOrd="0" presId="urn:microsoft.com/office/officeart/2008/layout/HorizontalMultiLevelHierarchy"/>
    <dgm:cxn modelId="{FF4B2B61-7554-43F1-834F-480D0A81E98C}" type="presParOf" srcId="{BA81A8BE-F12A-4F1B-A9BA-E9192047B31A}" destId="{C151CD81-8C03-4477-8CCE-A05B623E7CC0}" srcOrd="1" destOrd="0" presId="urn:microsoft.com/office/officeart/2008/layout/HorizontalMultiLevelHierarchy"/>
    <dgm:cxn modelId="{3F4DA76A-D2A1-4DE4-A4FF-EDF43B66FB90}" type="presParOf" srcId="{A5A2CFA0-8E8B-43BB-B731-DFE3033EAB87}" destId="{71651E10-C07D-442A-B4A2-954B2D8E2ED9}" srcOrd="4" destOrd="0" presId="urn:microsoft.com/office/officeart/2008/layout/HorizontalMultiLevelHierarchy"/>
    <dgm:cxn modelId="{CEDC2504-FD8E-42BF-820E-F9C50E930B25}" type="presParOf" srcId="{71651E10-C07D-442A-B4A2-954B2D8E2ED9}" destId="{7582A8B9-47AF-4D48-AD70-DBBEAA4AA856}" srcOrd="0" destOrd="0" presId="urn:microsoft.com/office/officeart/2008/layout/HorizontalMultiLevelHierarchy"/>
    <dgm:cxn modelId="{F8373CC9-234E-49A0-ACEA-6991CA3A4E62}" type="presParOf" srcId="{A5A2CFA0-8E8B-43BB-B731-DFE3033EAB87}" destId="{B531B217-943A-4D9E-BA94-FF75F9A0BD8F}" srcOrd="5" destOrd="0" presId="urn:microsoft.com/office/officeart/2008/layout/HorizontalMultiLevelHierarchy"/>
    <dgm:cxn modelId="{2C39771D-07CE-4A1D-ADAF-EC06C15AC92A}" type="presParOf" srcId="{B531B217-943A-4D9E-BA94-FF75F9A0BD8F}" destId="{0F48FD66-AA5C-4EFA-8A8C-B599E1D6DA4D}" srcOrd="0" destOrd="0" presId="urn:microsoft.com/office/officeart/2008/layout/HorizontalMultiLevelHierarchy"/>
    <dgm:cxn modelId="{B32C0634-7DE8-4008-803B-D3E614CDB6FF}" type="presParOf" srcId="{B531B217-943A-4D9E-BA94-FF75F9A0BD8F}" destId="{A412AD92-E374-4699-AFDB-5D8FFECD9FFB}" srcOrd="1" destOrd="0" presId="urn:microsoft.com/office/officeart/2008/layout/HorizontalMultiLevelHierarchy"/>
    <dgm:cxn modelId="{D724E7B6-CA5C-437D-88D3-B21334AF028D}" type="presParOf" srcId="{A5A2CFA0-8E8B-43BB-B731-DFE3033EAB87}" destId="{9DBA5473-25AF-4FCB-96E8-07EF6B0A247A}" srcOrd="6" destOrd="0" presId="urn:microsoft.com/office/officeart/2008/layout/HorizontalMultiLevelHierarchy"/>
    <dgm:cxn modelId="{42AF6964-25F4-49D5-A4AE-C28C6D2FD428}" type="presParOf" srcId="{9DBA5473-25AF-4FCB-96E8-07EF6B0A247A}" destId="{54B8A61E-F85B-482A-B5E2-61FDAC6700CA}" srcOrd="0" destOrd="0" presId="urn:microsoft.com/office/officeart/2008/layout/HorizontalMultiLevelHierarchy"/>
    <dgm:cxn modelId="{3FCDC271-5B0B-4412-8915-F51C84A11268}" type="presParOf" srcId="{A5A2CFA0-8E8B-43BB-B731-DFE3033EAB87}" destId="{7C5F78AC-AFAF-4A4B-9602-6EA19937C75F}" srcOrd="7" destOrd="0" presId="urn:microsoft.com/office/officeart/2008/layout/HorizontalMultiLevelHierarchy"/>
    <dgm:cxn modelId="{D508AA0D-5C04-4A73-87EC-A8B6D683E4CA}" type="presParOf" srcId="{7C5F78AC-AFAF-4A4B-9602-6EA19937C75F}" destId="{200BE243-72EC-4E70-90B9-9DD3B17EDE90}" srcOrd="0" destOrd="0" presId="urn:microsoft.com/office/officeart/2008/layout/HorizontalMultiLevelHierarchy"/>
    <dgm:cxn modelId="{4381574E-A600-4834-BC36-CBE902E7419B}" type="presParOf" srcId="{7C5F78AC-AFAF-4A4B-9602-6EA19937C75F}" destId="{BE4D4A00-03D3-4921-86A9-B23D11217880}" srcOrd="1" destOrd="0" presId="urn:microsoft.com/office/officeart/2008/layout/HorizontalMultiLevelHierarchy"/>
    <dgm:cxn modelId="{214DAE51-0DF6-4EA8-81BF-16F8D074AE54}" type="presParOf" srcId="{A5A2CFA0-8E8B-43BB-B731-DFE3033EAB87}" destId="{1F7AD37F-92BA-494B-BFA7-1A25D0B4A107}" srcOrd="8" destOrd="0" presId="urn:microsoft.com/office/officeart/2008/layout/HorizontalMultiLevelHierarchy"/>
    <dgm:cxn modelId="{6472B80D-0DFB-4BC0-97A4-A9A79B71D11D}" type="presParOf" srcId="{1F7AD37F-92BA-494B-BFA7-1A25D0B4A107}" destId="{8F1381BC-1815-406C-BAD7-9F7B0656B849}" srcOrd="0" destOrd="0" presId="urn:microsoft.com/office/officeart/2008/layout/HorizontalMultiLevelHierarchy"/>
    <dgm:cxn modelId="{DBB788F4-30C6-4AF3-AA4B-2EA06DFD6B7F}" type="presParOf" srcId="{A5A2CFA0-8E8B-43BB-B731-DFE3033EAB87}" destId="{DFC6BDC9-9990-426C-ABA6-FA5E45FCEF93}" srcOrd="9" destOrd="0" presId="urn:microsoft.com/office/officeart/2008/layout/HorizontalMultiLevelHierarchy"/>
    <dgm:cxn modelId="{CB31A50A-BDC6-4EEF-AD23-05BBD9F1EA90}" type="presParOf" srcId="{DFC6BDC9-9990-426C-ABA6-FA5E45FCEF93}" destId="{D05F568C-E28C-44A9-9213-34422D607FCD}" srcOrd="0" destOrd="0" presId="urn:microsoft.com/office/officeart/2008/layout/HorizontalMultiLevelHierarchy"/>
    <dgm:cxn modelId="{0FC21ACA-57C6-498B-9004-C993261A260D}" type="presParOf" srcId="{DFC6BDC9-9990-426C-ABA6-FA5E45FCEF93}" destId="{74154734-FC18-4951-BED4-63811FA3A4F8}" srcOrd="1" destOrd="0" presId="urn:microsoft.com/office/officeart/2008/layout/HorizontalMultiLevelHierarchy"/>
  </dgm:cxnLst>
  <dgm:bg/>
  <dgm:whole/>
  <dgm:extLst>
    <a:ext uri="http://schemas.microsoft.com/office/drawing/2008/diagram">
      <dsp:dataModelExt xmlns:dsp="http://schemas.microsoft.com/office/drawing/2008/diagram" relId="rId22"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DC55382C-2063-496E-8142-4BEEA1FE9D7B}" type="doc">
      <dgm:prSet loTypeId="urn:microsoft.com/office/officeart/2008/layout/HorizontalMultiLevelHierarchy" loCatId="hierarchy" qsTypeId="urn:microsoft.com/office/officeart/2005/8/quickstyle/simple1" qsCatId="simple" csTypeId="urn:microsoft.com/office/officeart/2005/8/colors/accent5_1" csCatId="accent5" phldr="1"/>
      <dgm:spPr/>
      <dgm:t>
        <a:bodyPr/>
        <a:lstStyle/>
        <a:p>
          <a:endParaRPr lang="es-CR"/>
        </a:p>
      </dgm:t>
    </dgm:pt>
    <dgm:pt modelId="{D5AFDAD5-FFC1-48A9-B283-1F9605BBFD9D}">
      <dgm:prSet custT="1"/>
      <dgm:spPr/>
      <dgm:t>
        <a:bodyPr/>
        <a:lstStyle/>
        <a:p>
          <a:r>
            <a:rPr lang="es-CR" sz="1100"/>
            <a:t>ModeloAporteBomberos</a:t>
          </a:r>
        </a:p>
      </dgm:t>
    </dgm:pt>
    <dgm:pt modelId="{EF44FF11-DFF2-4309-95D1-535807EB95DE}" type="parTrans" cxnId="{385DC536-A5A9-4683-85B2-4FEC3BF4CD2B}">
      <dgm:prSet custT="1"/>
      <dgm:spPr/>
      <dgm:t>
        <a:bodyPr/>
        <a:lstStyle/>
        <a:p>
          <a:endParaRPr lang="en-US" sz="1100"/>
        </a:p>
      </dgm:t>
    </dgm:pt>
    <dgm:pt modelId="{24C38C4D-4D60-49A6-A960-58AF036F146E}" type="sibTrans" cxnId="{385DC536-A5A9-4683-85B2-4FEC3BF4CD2B}">
      <dgm:prSet/>
      <dgm:spPr/>
      <dgm:t>
        <a:bodyPr/>
        <a:lstStyle/>
        <a:p>
          <a:endParaRPr lang="en-US" sz="1100"/>
        </a:p>
      </dgm:t>
    </dgm:pt>
    <dgm:pt modelId="{8DB64678-26C3-4F17-AC17-5E1C713E8F2F}">
      <dgm:prSet custT="1"/>
      <dgm:spPr/>
      <dgm:t>
        <a:bodyPr/>
        <a:lstStyle/>
        <a:p>
          <a:r>
            <a:rPr lang="es-CR" sz="1100"/>
            <a:t>RamoAporteBomberos</a:t>
          </a:r>
        </a:p>
      </dgm:t>
    </dgm:pt>
    <dgm:pt modelId="{ADEE1366-5EAE-4A10-8B50-75D864121285}" type="parTrans" cxnId="{4229AA8C-41EB-405D-A39A-B23DFC4CBEA5}">
      <dgm:prSet custT="1"/>
      <dgm:spPr/>
      <dgm:t>
        <a:bodyPr/>
        <a:lstStyle/>
        <a:p>
          <a:endParaRPr lang="en-US" sz="1100"/>
        </a:p>
      </dgm:t>
    </dgm:pt>
    <dgm:pt modelId="{F4A54EC4-CD11-4DA3-8756-60A149729AB0}" type="sibTrans" cxnId="{4229AA8C-41EB-405D-A39A-B23DFC4CBEA5}">
      <dgm:prSet/>
      <dgm:spPr/>
      <dgm:t>
        <a:bodyPr/>
        <a:lstStyle/>
        <a:p>
          <a:endParaRPr lang="en-US" sz="1100"/>
        </a:p>
      </dgm:t>
    </dgm:pt>
    <dgm:pt modelId="{CBD54A77-B99F-460D-A56C-6C42C4FF3147}">
      <dgm:prSet custT="1"/>
      <dgm:spPr/>
      <dgm:t>
        <a:bodyPr/>
        <a:lstStyle/>
        <a:p>
          <a:r>
            <a:rPr lang="es-CR" sz="1100"/>
            <a:t>Encabezado</a:t>
          </a:r>
        </a:p>
      </dgm:t>
    </dgm:pt>
    <dgm:pt modelId="{6030D2E9-A855-45A2-887A-07E9B45654AE}" type="parTrans" cxnId="{F198B0B6-DF3A-4E34-BE62-3874B1B26A59}">
      <dgm:prSet/>
      <dgm:spPr/>
      <dgm:t>
        <a:bodyPr/>
        <a:lstStyle/>
        <a:p>
          <a:endParaRPr lang="en-US"/>
        </a:p>
      </dgm:t>
    </dgm:pt>
    <dgm:pt modelId="{FB19BC0D-A891-4D9A-9AAF-FE75FF375C05}" type="sibTrans" cxnId="{F198B0B6-DF3A-4E34-BE62-3874B1B26A59}">
      <dgm:prSet/>
      <dgm:spPr/>
      <dgm:t>
        <a:bodyPr/>
        <a:lstStyle/>
        <a:p>
          <a:endParaRPr lang="en-US"/>
        </a:p>
      </dgm:t>
    </dgm:pt>
    <dgm:pt modelId="{EDD14310-7784-4006-9319-07AA2D4D0FDF}">
      <dgm:prSet custT="1"/>
      <dgm:spPr/>
      <dgm:t>
        <a:bodyPr/>
        <a:lstStyle/>
        <a:p>
          <a:r>
            <a:rPr lang="es-CR" sz="1100"/>
            <a:t>Datos</a:t>
          </a:r>
        </a:p>
      </dgm:t>
    </dgm:pt>
    <dgm:pt modelId="{D2274B3A-D319-4750-8ABF-6912176F1258}" type="parTrans" cxnId="{170CE627-A2DC-42B0-9AF6-5F291C6D0564}">
      <dgm:prSet/>
      <dgm:spPr/>
      <dgm:t>
        <a:bodyPr/>
        <a:lstStyle/>
        <a:p>
          <a:endParaRPr lang="en-US"/>
        </a:p>
      </dgm:t>
    </dgm:pt>
    <dgm:pt modelId="{E0AF2177-C46D-410C-8243-4FB6C423E6CC}" type="sibTrans" cxnId="{170CE627-A2DC-42B0-9AF6-5F291C6D0564}">
      <dgm:prSet/>
      <dgm:spPr/>
      <dgm:t>
        <a:bodyPr/>
        <a:lstStyle/>
        <a:p>
          <a:endParaRPr lang="en-US"/>
        </a:p>
      </dgm:t>
    </dgm:pt>
    <dgm:pt modelId="{1DB9F9F5-26BC-4DFE-B694-83DA39C293FB}">
      <dgm:prSet custT="1"/>
      <dgm:spPr/>
      <dgm:t>
        <a:bodyPr/>
        <a:lstStyle/>
        <a:p>
          <a:r>
            <a:rPr lang="es-CR" sz="1100"/>
            <a:t>Modelo</a:t>
          </a:r>
        </a:p>
      </dgm:t>
    </dgm:pt>
    <dgm:pt modelId="{71804DF2-B874-4D25-A177-981777AE9A99}" type="parTrans" cxnId="{7B752AA6-8911-42DD-95BA-40DE98EAAEA6}">
      <dgm:prSet/>
      <dgm:spPr/>
      <dgm:t>
        <a:bodyPr/>
        <a:lstStyle/>
        <a:p>
          <a:endParaRPr lang="en-US"/>
        </a:p>
      </dgm:t>
    </dgm:pt>
    <dgm:pt modelId="{34D5A027-C128-48D7-85F6-3113C8023D90}" type="sibTrans" cxnId="{7B752AA6-8911-42DD-95BA-40DE98EAAEA6}">
      <dgm:prSet/>
      <dgm:spPr/>
      <dgm:t>
        <a:bodyPr/>
        <a:lstStyle/>
        <a:p>
          <a:endParaRPr lang="en-US"/>
        </a:p>
      </dgm:t>
    </dgm:pt>
    <dgm:pt modelId="{50E13EB4-A25C-4A65-B405-C1E67EB509DE}" type="pres">
      <dgm:prSet presAssocID="{DC55382C-2063-496E-8142-4BEEA1FE9D7B}" presName="Name0" presStyleCnt="0">
        <dgm:presLayoutVars>
          <dgm:chPref val="1"/>
          <dgm:dir/>
          <dgm:animOne val="branch"/>
          <dgm:animLvl val="lvl"/>
          <dgm:resizeHandles val="exact"/>
        </dgm:presLayoutVars>
      </dgm:prSet>
      <dgm:spPr/>
    </dgm:pt>
    <dgm:pt modelId="{D6394EA5-31F9-4187-A7B0-8CCCCE9788AD}" type="pres">
      <dgm:prSet presAssocID="{D5AFDAD5-FFC1-48A9-B283-1F9605BBFD9D}" presName="root1" presStyleCnt="0"/>
      <dgm:spPr/>
    </dgm:pt>
    <dgm:pt modelId="{06FE7CCE-8183-46D3-97B1-B669773E08E9}" type="pres">
      <dgm:prSet presAssocID="{D5AFDAD5-FFC1-48A9-B283-1F9605BBFD9D}" presName="LevelOneTextNode" presStyleLbl="node0" presStyleIdx="0" presStyleCnt="1">
        <dgm:presLayoutVars>
          <dgm:chPref val="3"/>
        </dgm:presLayoutVars>
      </dgm:prSet>
      <dgm:spPr/>
    </dgm:pt>
    <dgm:pt modelId="{4D802361-01D9-4305-BDAD-7F4D0DCF1DBF}" type="pres">
      <dgm:prSet presAssocID="{D5AFDAD5-FFC1-48A9-B283-1F9605BBFD9D}" presName="level2hierChild" presStyleCnt="0"/>
      <dgm:spPr/>
    </dgm:pt>
    <dgm:pt modelId="{97B446C9-E9F0-4D9E-B3B3-4E9BAC7E2E40}" type="pres">
      <dgm:prSet presAssocID="{6030D2E9-A855-45A2-887A-07E9B45654AE}" presName="conn2-1" presStyleLbl="parChTrans1D2" presStyleIdx="0" presStyleCnt="2"/>
      <dgm:spPr/>
    </dgm:pt>
    <dgm:pt modelId="{570E57A3-6106-479A-B4C7-2FC18B513ABB}" type="pres">
      <dgm:prSet presAssocID="{6030D2E9-A855-45A2-887A-07E9B45654AE}" presName="connTx" presStyleLbl="parChTrans1D2" presStyleIdx="0" presStyleCnt="2"/>
      <dgm:spPr/>
    </dgm:pt>
    <dgm:pt modelId="{ECCA7DEB-9A80-46C7-9CD8-D7A7F7C54CB7}" type="pres">
      <dgm:prSet presAssocID="{CBD54A77-B99F-460D-A56C-6C42C4FF3147}" presName="root2" presStyleCnt="0"/>
      <dgm:spPr/>
    </dgm:pt>
    <dgm:pt modelId="{FF4DC0E8-2529-46F4-B044-019786EEA325}" type="pres">
      <dgm:prSet presAssocID="{CBD54A77-B99F-460D-A56C-6C42C4FF3147}" presName="LevelTwoTextNode" presStyleLbl="node2" presStyleIdx="0" presStyleCnt="2">
        <dgm:presLayoutVars>
          <dgm:chPref val="3"/>
        </dgm:presLayoutVars>
      </dgm:prSet>
      <dgm:spPr/>
    </dgm:pt>
    <dgm:pt modelId="{135057BB-B6F2-48BD-874C-1A1DF301E86A}" type="pres">
      <dgm:prSet presAssocID="{CBD54A77-B99F-460D-A56C-6C42C4FF3147}" presName="level3hierChild" presStyleCnt="0"/>
      <dgm:spPr/>
    </dgm:pt>
    <dgm:pt modelId="{93DAC138-637B-456C-AAD2-881E48DB09CA}" type="pres">
      <dgm:prSet presAssocID="{D2274B3A-D319-4750-8ABF-6912176F1258}" presName="conn2-1" presStyleLbl="parChTrans1D2" presStyleIdx="1" presStyleCnt="2"/>
      <dgm:spPr/>
    </dgm:pt>
    <dgm:pt modelId="{016A13D1-B80D-42FD-964C-1BB4544CC599}" type="pres">
      <dgm:prSet presAssocID="{D2274B3A-D319-4750-8ABF-6912176F1258}" presName="connTx" presStyleLbl="parChTrans1D2" presStyleIdx="1" presStyleCnt="2"/>
      <dgm:spPr/>
    </dgm:pt>
    <dgm:pt modelId="{57762A4B-701A-4822-A8CA-CD0910734F3C}" type="pres">
      <dgm:prSet presAssocID="{EDD14310-7784-4006-9319-07AA2D4D0FDF}" presName="root2" presStyleCnt="0"/>
      <dgm:spPr/>
    </dgm:pt>
    <dgm:pt modelId="{5B6E8E2C-E3B7-4249-86F3-36AEDF28F82A}" type="pres">
      <dgm:prSet presAssocID="{EDD14310-7784-4006-9319-07AA2D4D0FDF}" presName="LevelTwoTextNode" presStyleLbl="node2" presStyleIdx="1" presStyleCnt="2">
        <dgm:presLayoutVars>
          <dgm:chPref val="3"/>
        </dgm:presLayoutVars>
      </dgm:prSet>
      <dgm:spPr/>
    </dgm:pt>
    <dgm:pt modelId="{6043EEF5-F9E6-49F5-A481-F062624EA0CB}" type="pres">
      <dgm:prSet presAssocID="{EDD14310-7784-4006-9319-07AA2D4D0FDF}" presName="level3hierChild" presStyleCnt="0"/>
      <dgm:spPr/>
    </dgm:pt>
    <dgm:pt modelId="{CD111E1F-8A00-4474-AB4C-C500299D4E3F}" type="pres">
      <dgm:prSet presAssocID="{71804DF2-B874-4D25-A177-981777AE9A99}" presName="conn2-1" presStyleLbl="parChTrans1D3" presStyleIdx="0" presStyleCnt="1"/>
      <dgm:spPr/>
    </dgm:pt>
    <dgm:pt modelId="{C2EE3142-569E-4A9D-B680-07458A775F8C}" type="pres">
      <dgm:prSet presAssocID="{71804DF2-B874-4D25-A177-981777AE9A99}" presName="connTx" presStyleLbl="parChTrans1D3" presStyleIdx="0" presStyleCnt="1"/>
      <dgm:spPr/>
    </dgm:pt>
    <dgm:pt modelId="{2095EB0B-5091-49F7-B4E3-3023FBB265AC}" type="pres">
      <dgm:prSet presAssocID="{1DB9F9F5-26BC-4DFE-B694-83DA39C293FB}" presName="root2" presStyleCnt="0"/>
      <dgm:spPr/>
    </dgm:pt>
    <dgm:pt modelId="{9B0D3AA3-BE23-45F3-8197-B8BFB46577A9}" type="pres">
      <dgm:prSet presAssocID="{1DB9F9F5-26BC-4DFE-B694-83DA39C293FB}" presName="LevelTwoTextNode" presStyleLbl="node3" presStyleIdx="0" presStyleCnt="1">
        <dgm:presLayoutVars>
          <dgm:chPref val="3"/>
        </dgm:presLayoutVars>
      </dgm:prSet>
      <dgm:spPr/>
    </dgm:pt>
    <dgm:pt modelId="{9BDDFEDF-21F4-4B31-839B-566B025D56FA}" type="pres">
      <dgm:prSet presAssocID="{1DB9F9F5-26BC-4DFE-B694-83DA39C293FB}" presName="level3hierChild" presStyleCnt="0"/>
      <dgm:spPr/>
    </dgm:pt>
    <dgm:pt modelId="{26A568D5-4E05-4B36-90EB-D7020DA7F009}" type="pres">
      <dgm:prSet presAssocID="{ADEE1366-5EAE-4A10-8B50-75D864121285}" presName="conn2-1" presStyleLbl="parChTrans1D4" presStyleIdx="0" presStyleCnt="1"/>
      <dgm:spPr/>
    </dgm:pt>
    <dgm:pt modelId="{C622479A-A58C-4322-AE45-BA1969108D5B}" type="pres">
      <dgm:prSet presAssocID="{ADEE1366-5EAE-4A10-8B50-75D864121285}" presName="connTx" presStyleLbl="parChTrans1D4" presStyleIdx="0" presStyleCnt="1"/>
      <dgm:spPr/>
    </dgm:pt>
    <dgm:pt modelId="{75DF7D89-5BDE-4EC9-9B3B-1C144550D1F2}" type="pres">
      <dgm:prSet presAssocID="{8DB64678-26C3-4F17-AC17-5E1C713E8F2F}" presName="root2" presStyleCnt="0"/>
      <dgm:spPr/>
    </dgm:pt>
    <dgm:pt modelId="{D53C2C06-1422-4003-88FB-375391B2D247}" type="pres">
      <dgm:prSet presAssocID="{8DB64678-26C3-4F17-AC17-5E1C713E8F2F}" presName="LevelTwoTextNode" presStyleLbl="node4" presStyleIdx="0" presStyleCnt="1">
        <dgm:presLayoutVars>
          <dgm:chPref val="3"/>
        </dgm:presLayoutVars>
      </dgm:prSet>
      <dgm:spPr/>
    </dgm:pt>
    <dgm:pt modelId="{41EA0567-9AB1-4A5F-8829-A7416CCBFA2F}" type="pres">
      <dgm:prSet presAssocID="{8DB64678-26C3-4F17-AC17-5E1C713E8F2F}" presName="level3hierChild" presStyleCnt="0"/>
      <dgm:spPr/>
    </dgm:pt>
  </dgm:ptLst>
  <dgm:cxnLst>
    <dgm:cxn modelId="{14AE050C-D91F-46F9-B0A8-CD6650B33C70}" type="presOf" srcId="{71804DF2-B874-4D25-A177-981777AE9A99}" destId="{C2EE3142-569E-4A9D-B680-07458A775F8C}" srcOrd="1" destOrd="0" presId="urn:microsoft.com/office/officeart/2008/layout/HorizontalMultiLevelHierarchy"/>
    <dgm:cxn modelId="{3C941B0E-286C-452B-A334-1D6FBD8C0FF4}" type="presOf" srcId="{1DB9F9F5-26BC-4DFE-B694-83DA39C293FB}" destId="{9B0D3AA3-BE23-45F3-8197-B8BFB46577A9}" srcOrd="0" destOrd="0" presId="urn:microsoft.com/office/officeart/2008/layout/HorizontalMultiLevelHierarchy"/>
    <dgm:cxn modelId="{A3994315-C1F3-4C6F-9DAF-2CEC18E1E0B7}" type="presOf" srcId="{DC55382C-2063-496E-8142-4BEEA1FE9D7B}" destId="{50E13EB4-A25C-4A65-B405-C1E67EB509DE}" srcOrd="0" destOrd="0" presId="urn:microsoft.com/office/officeart/2008/layout/HorizontalMultiLevelHierarchy"/>
    <dgm:cxn modelId="{FB94F318-4137-4346-985D-27F5FB3108E1}" type="presOf" srcId="{D2274B3A-D319-4750-8ABF-6912176F1258}" destId="{93DAC138-637B-456C-AAD2-881E48DB09CA}" srcOrd="0" destOrd="0" presId="urn:microsoft.com/office/officeart/2008/layout/HorizontalMultiLevelHierarchy"/>
    <dgm:cxn modelId="{170CE627-A2DC-42B0-9AF6-5F291C6D0564}" srcId="{D5AFDAD5-FFC1-48A9-B283-1F9605BBFD9D}" destId="{EDD14310-7784-4006-9319-07AA2D4D0FDF}" srcOrd="1" destOrd="0" parTransId="{D2274B3A-D319-4750-8ABF-6912176F1258}" sibTransId="{E0AF2177-C46D-410C-8243-4FB6C423E6CC}"/>
    <dgm:cxn modelId="{2E8AAB29-3971-4F30-A05F-0AAEEB1647B6}" type="presOf" srcId="{EDD14310-7784-4006-9319-07AA2D4D0FDF}" destId="{5B6E8E2C-E3B7-4249-86F3-36AEDF28F82A}" srcOrd="0" destOrd="0" presId="urn:microsoft.com/office/officeart/2008/layout/HorizontalMultiLevelHierarchy"/>
    <dgm:cxn modelId="{73D56836-7ECC-4FD4-AD0F-496360587E38}" type="presOf" srcId="{ADEE1366-5EAE-4A10-8B50-75D864121285}" destId="{26A568D5-4E05-4B36-90EB-D7020DA7F009}" srcOrd="0" destOrd="0" presId="urn:microsoft.com/office/officeart/2008/layout/HorizontalMultiLevelHierarchy"/>
    <dgm:cxn modelId="{385DC536-A5A9-4683-85B2-4FEC3BF4CD2B}" srcId="{DC55382C-2063-496E-8142-4BEEA1FE9D7B}" destId="{D5AFDAD5-FFC1-48A9-B283-1F9605BBFD9D}" srcOrd="0" destOrd="0" parTransId="{EF44FF11-DFF2-4309-95D1-535807EB95DE}" sibTransId="{24C38C4D-4D60-49A6-A960-58AF036F146E}"/>
    <dgm:cxn modelId="{25B0413D-EE24-4648-A289-E6FEF9F44B88}" type="presOf" srcId="{D5AFDAD5-FFC1-48A9-B283-1F9605BBFD9D}" destId="{06FE7CCE-8183-46D3-97B1-B669773E08E9}" srcOrd="0" destOrd="0" presId="urn:microsoft.com/office/officeart/2008/layout/HorizontalMultiLevelHierarchy"/>
    <dgm:cxn modelId="{98FFEC5F-E4C3-4FFD-BD98-BE6BBA2D4C1D}" type="presOf" srcId="{ADEE1366-5EAE-4A10-8B50-75D864121285}" destId="{C622479A-A58C-4322-AE45-BA1969108D5B}" srcOrd="1" destOrd="0" presId="urn:microsoft.com/office/officeart/2008/layout/HorizontalMultiLevelHierarchy"/>
    <dgm:cxn modelId="{755CC377-222A-4F50-8290-94B90F04BDFC}" type="presOf" srcId="{CBD54A77-B99F-460D-A56C-6C42C4FF3147}" destId="{FF4DC0E8-2529-46F4-B044-019786EEA325}" srcOrd="0" destOrd="0" presId="urn:microsoft.com/office/officeart/2008/layout/HorizontalMultiLevelHierarchy"/>
    <dgm:cxn modelId="{4229AA8C-41EB-405D-A39A-B23DFC4CBEA5}" srcId="{1DB9F9F5-26BC-4DFE-B694-83DA39C293FB}" destId="{8DB64678-26C3-4F17-AC17-5E1C713E8F2F}" srcOrd="0" destOrd="0" parTransId="{ADEE1366-5EAE-4A10-8B50-75D864121285}" sibTransId="{F4A54EC4-CD11-4DA3-8756-60A149729AB0}"/>
    <dgm:cxn modelId="{7B752AA6-8911-42DD-95BA-40DE98EAAEA6}" srcId="{EDD14310-7784-4006-9319-07AA2D4D0FDF}" destId="{1DB9F9F5-26BC-4DFE-B694-83DA39C293FB}" srcOrd="0" destOrd="0" parTransId="{71804DF2-B874-4D25-A177-981777AE9A99}" sibTransId="{34D5A027-C128-48D7-85F6-3113C8023D90}"/>
    <dgm:cxn modelId="{81B9F9AE-B147-4867-B96F-D28C44F2A0D9}" type="presOf" srcId="{6030D2E9-A855-45A2-887A-07E9B45654AE}" destId="{570E57A3-6106-479A-B4C7-2FC18B513ABB}" srcOrd="1" destOrd="0" presId="urn:microsoft.com/office/officeart/2008/layout/HorizontalMultiLevelHierarchy"/>
    <dgm:cxn modelId="{F198B0B6-DF3A-4E34-BE62-3874B1B26A59}" srcId="{D5AFDAD5-FFC1-48A9-B283-1F9605BBFD9D}" destId="{CBD54A77-B99F-460D-A56C-6C42C4FF3147}" srcOrd="0" destOrd="0" parTransId="{6030D2E9-A855-45A2-887A-07E9B45654AE}" sibTransId="{FB19BC0D-A891-4D9A-9AAF-FE75FF375C05}"/>
    <dgm:cxn modelId="{7181E5E1-B3B6-4766-BC68-B4486A2EC7AC}" type="presOf" srcId="{6030D2E9-A855-45A2-887A-07E9B45654AE}" destId="{97B446C9-E9F0-4D9E-B3B3-4E9BAC7E2E40}" srcOrd="0" destOrd="0" presId="urn:microsoft.com/office/officeart/2008/layout/HorizontalMultiLevelHierarchy"/>
    <dgm:cxn modelId="{02743AE8-932E-4E7D-9D6B-B22F7E7C801A}" type="presOf" srcId="{8DB64678-26C3-4F17-AC17-5E1C713E8F2F}" destId="{D53C2C06-1422-4003-88FB-375391B2D247}" srcOrd="0" destOrd="0" presId="urn:microsoft.com/office/officeart/2008/layout/HorizontalMultiLevelHierarchy"/>
    <dgm:cxn modelId="{ABAC16FD-C4AE-4122-A87B-9A2F04BB9B70}" type="presOf" srcId="{71804DF2-B874-4D25-A177-981777AE9A99}" destId="{CD111E1F-8A00-4474-AB4C-C500299D4E3F}" srcOrd="0" destOrd="0" presId="urn:microsoft.com/office/officeart/2008/layout/HorizontalMultiLevelHierarchy"/>
    <dgm:cxn modelId="{AD5077FF-0968-4D96-BC88-D90BBD0F602C}" type="presOf" srcId="{D2274B3A-D319-4750-8ABF-6912176F1258}" destId="{016A13D1-B80D-42FD-964C-1BB4544CC599}" srcOrd="1" destOrd="0" presId="urn:microsoft.com/office/officeart/2008/layout/HorizontalMultiLevelHierarchy"/>
    <dgm:cxn modelId="{BA941287-C10E-4D62-9472-8BE24C3A09EB}" type="presParOf" srcId="{50E13EB4-A25C-4A65-B405-C1E67EB509DE}" destId="{D6394EA5-31F9-4187-A7B0-8CCCCE9788AD}" srcOrd="0" destOrd="0" presId="urn:microsoft.com/office/officeart/2008/layout/HorizontalMultiLevelHierarchy"/>
    <dgm:cxn modelId="{834D21A7-7119-486F-B3B0-54CFD19A4600}" type="presParOf" srcId="{D6394EA5-31F9-4187-A7B0-8CCCCE9788AD}" destId="{06FE7CCE-8183-46D3-97B1-B669773E08E9}" srcOrd="0" destOrd="0" presId="urn:microsoft.com/office/officeart/2008/layout/HorizontalMultiLevelHierarchy"/>
    <dgm:cxn modelId="{AECE3EDD-F845-4040-BAA2-CB7197BC0F4F}" type="presParOf" srcId="{D6394EA5-31F9-4187-A7B0-8CCCCE9788AD}" destId="{4D802361-01D9-4305-BDAD-7F4D0DCF1DBF}" srcOrd="1" destOrd="0" presId="urn:microsoft.com/office/officeart/2008/layout/HorizontalMultiLevelHierarchy"/>
    <dgm:cxn modelId="{7918A0ED-973E-420D-8601-19ED97F60B9F}" type="presParOf" srcId="{4D802361-01D9-4305-BDAD-7F4D0DCF1DBF}" destId="{97B446C9-E9F0-4D9E-B3B3-4E9BAC7E2E40}" srcOrd="0" destOrd="0" presId="urn:microsoft.com/office/officeart/2008/layout/HorizontalMultiLevelHierarchy"/>
    <dgm:cxn modelId="{6E195294-34F2-4599-814A-B23BB0449B39}" type="presParOf" srcId="{97B446C9-E9F0-4D9E-B3B3-4E9BAC7E2E40}" destId="{570E57A3-6106-479A-B4C7-2FC18B513ABB}" srcOrd="0" destOrd="0" presId="urn:microsoft.com/office/officeart/2008/layout/HorizontalMultiLevelHierarchy"/>
    <dgm:cxn modelId="{EE6BA046-EBC2-4A21-B61B-50CE6EAC0028}" type="presParOf" srcId="{4D802361-01D9-4305-BDAD-7F4D0DCF1DBF}" destId="{ECCA7DEB-9A80-46C7-9CD8-D7A7F7C54CB7}" srcOrd="1" destOrd="0" presId="urn:microsoft.com/office/officeart/2008/layout/HorizontalMultiLevelHierarchy"/>
    <dgm:cxn modelId="{4E973615-F1A7-45AD-842B-52AC16862537}" type="presParOf" srcId="{ECCA7DEB-9A80-46C7-9CD8-D7A7F7C54CB7}" destId="{FF4DC0E8-2529-46F4-B044-019786EEA325}" srcOrd="0" destOrd="0" presId="urn:microsoft.com/office/officeart/2008/layout/HorizontalMultiLevelHierarchy"/>
    <dgm:cxn modelId="{E55928A3-E781-4422-A963-422F7939251F}" type="presParOf" srcId="{ECCA7DEB-9A80-46C7-9CD8-D7A7F7C54CB7}" destId="{135057BB-B6F2-48BD-874C-1A1DF301E86A}" srcOrd="1" destOrd="0" presId="urn:microsoft.com/office/officeart/2008/layout/HorizontalMultiLevelHierarchy"/>
    <dgm:cxn modelId="{3A5190F4-E366-4355-97DB-79B634F3CCB9}" type="presParOf" srcId="{4D802361-01D9-4305-BDAD-7F4D0DCF1DBF}" destId="{93DAC138-637B-456C-AAD2-881E48DB09CA}" srcOrd="2" destOrd="0" presId="urn:microsoft.com/office/officeart/2008/layout/HorizontalMultiLevelHierarchy"/>
    <dgm:cxn modelId="{C656E92B-99AC-476C-8AD4-EC960F295C1F}" type="presParOf" srcId="{93DAC138-637B-456C-AAD2-881E48DB09CA}" destId="{016A13D1-B80D-42FD-964C-1BB4544CC599}" srcOrd="0" destOrd="0" presId="urn:microsoft.com/office/officeart/2008/layout/HorizontalMultiLevelHierarchy"/>
    <dgm:cxn modelId="{B2EC945B-9009-4ED9-AEC2-52D8C9FBE97D}" type="presParOf" srcId="{4D802361-01D9-4305-BDAD-7F4D0DCF1DBF}" destId="{57762A4B-701A-4822-A8CA-CD0910734F3C}" srcOrd="3" destOrd="0" presId="urn:microsoft.com/office/officeart/2008/layout/HorizontalMultiLevelHierarchy"/>
    <dgm:cxn modelId="{D4380CE9-23E0-4FB5-B5D9-CADF10875633}" type="presParOf" srcId="{57762A4B-701A-4822-A8CA-CD0910734F3C}" destId="{5B6E8E2C-E3B7-4249-86F3-36AEDF28F82A}" srcOrd="0" destOrd="0" presId="urn:microsoft.com/office/officeart/2008/layout/HorizontalMultiLevelHierarchy"/>
    <dgm:cxn modelId="{19A97DF7-01DD-4A75-BA59-F56AD16851FB}" type="presParOf" srcId="{57762A4B-701A-4822-A8CA-CD0910734F3C}" destId="{6043EEF5-F9E6-49F5-A481-F062624EA0CB}" srcOrd="1" destOrd="0" presId="urn:microsoft.com/office/officeart/2008/layout/HorizontalMultiLevelHierarchy"/>
    <dgm:cxn modelId="{0C7B5700-A594-4CDC-BA13-F51A48BEA3E2}" type="presParOf" srcId="{6043EEF5-F9E6-49F5-A481-F062624EA0CB}" destId="{CD111E1F-8A00-4474-AB4C-C500299D4E3F}" srcOrd="0" destOrd="0" presId="urn:microsoft.com/office/officeart/2008/layout/HorizontalMultiLevelHierarchy"/>
    <dgm:cxn modelId="{F1ABCA3B-6C93-4660-920D-76A4FAE0507E}" type="presParOf" srcId="{CD111E1F-8A00-4474-AB4C-C500299D4E3F}" destId="{C2EE3142-569E-4A9D-B680-07458A775F8C}" srcOrd="0" destOrd="0" presId="urn:microsoft.com/office/officeart/2008/layout/HorizontalMultiLevelHierarchy"/>
    <dgm:cxn modelId="{BC3AC1AD-BC18-44D9-87C4-E70F9DEA4EAB}" type="presParOf" srcId="{6043EEF5-F9E6-49F5-A481-F062624EA0CB}" destId="{2095EB0B-5091-49F7-B4E3-3023FBB265AC}" srcOrd="1" destOrd="0" presId="urn:microsoft.com/office/officeart/2008/layout/HorizontalMultiLevelHierarchy"/>
    <dgm:cxn modelId="{95DFF4A4-EEC0-4696-9341-5A1560D0E425}" type="presParOf" srcId="{2095EB0B-5091-49F7-B4E3-3023FBB265AC}" destId="{9B0D3AA3-BE23-45F3-8197-B8BFB46577A9}" srcOrd="0" destOrd="0" presId="urn:microsoft.com/office/officeart/2008/layout/HorizontalMultiLevelHierarchy"/>
    <dgm:cxn modelId="{8F31A382-B6ED-442A-9EF7-64258BA5FA2F}" type="presParOf" srcId="{2095EB0B-5091-49F7-B4E3-3023FBB265AC}" destId="{9BDDFEDF-21F4-4B31-839B-566B025D56FA}" srcOrd="1" destOrd="0" presId="urn:microsoft.com/office/officeart/2008/layout/HorizontalMultiLevelHierarchy"/>
    <dgm:cxn modelId="{2AF6428D-EC05-492B-9894-FDF569635972}" type="presParOf" srcId="{9BDDFEDF-21F4-4B31-839B-566B025D56FA}" destId="{26A568D5-4E05-4B36-90EB-D7020DA7F009}" srcOrd="0" destOrd="0" presId="urn:microsoft.com/office/officeart/2008/layout/HorizontalMultiLevelHierarchy"/>
    <dgm:cxn modelId="{B61EEC1D-02E3-4E11-A622-864C4687097C}" type="presParOf" srcId="{26A568D5-4E05-4B36-90EB-D7020DA7F009}" destId="{C622479A-A58C-4322-AE45-BA1969108D5B}" srcOrd="0" destOrd="0" presId="urn:microsoft.com/office/officeart/2008/layout/HorizontalMultiLevelHierarchy"/>
    <dgm:cxn modelId="{A39C55ED-84DB-4C0D-99B4-CB46BBC1316E}" type="presParOf" srcId="{9BDDFEDF-21F4-4B31-839B-566B025D56FA}" destId="{75DF7D89-5BDE-4EC9-9B3B-1C144550D1F2}" srcOrd="1" destOrd="0" presId="urn:microsoft.com/office/officeart/2008/layout/HorizontalMultiLevelHierarchy"/>
    <dgm:cxn modelId="{7B15D30C-3826-4EE5-AB2A-1660ACAB41DC}" type="presParOf" srcId="{75DF7D89-5BDE-4EC9-9B3B-1C144550D1F2}" destId="{D53C2C06-1422-4003-88FB-375391B2D247}" srcOrd="0" destOrd="0" presId="urn:microsoft.com/office/officeart/2008/layout/HorizontalMultiLevelHierarchy"/>
    <dgm:cxn modelId="{0E38BC16-9E00-4534-9996-5C2595E5696F}" type="presParOf" srcId="{75DF7D89-5BDE-4EC9-9B3B-1C144550D1F2}" destId="{41EA0567-9AB1-4A5F-8829-A7416CCBFA2F}" srcOrd="1" destOrd="0" presId="urn:microsoft.com/office/officeart/2008/layout/HorizontalMultiLevelHierarchy"/>
  </dgm:cxnLst>
  <dgm:bg/>
  <dgm:whole/>
  <dgm:extLst>
    <a:ext uri="http://schemas.microsoft.com/office/drawing/2008/diagram">
      <dsp:dataModelExt xmlns:dsp="http://schemas.microsoft.com/office/drawing/2008/diagram" relId="rId27"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DC55382C-2063-496E-8142-4BEEA1FE9D7B}" type="doc">
      <dgm:prSet loTypeId="urn:microsoft.com/office/officeart/2008/layout/HorizontalMultiLevelHierarchy" loCatId="hierarchy" qsTypeId="urn:microsoft.com/office/officeart/2005/8/quickstyle/simple1" qsCatId="simple" csTypeId="urn:microsoft.com/office/officeart/2005/8/colors/accent5_1" csCatId="accent5" phldr="1"/>
      <dgm:spPr/>
      <dgm:t>
        <a:bodyPr/>
        <a:lstStyle/>
        <a:p>
          <a:endParaRPr lang="es-CR"/>
        </a:p>
      </dgm:t>
    </dgm:pt>
    <dgm:pt modelId="{01A89045-4E4B-46D2-852A-29B2E4CED4B6}">
      <dgm:prSet custT="1"/>
      <dgm:spPr/>
      <dgm:t>
        <a:bodyPr/>
        <a:lstStyle/>
        <a:p>
          <a:r>
            <a:rPr lang="es-CR" sz="1100"/>
            <a:t>DetalleInversion</a:t>
          </a:r>
        </a:p>
      </dgm:t>
    </dgm:pt>
    <dgm:pt modelId="{29CA7F9C-00CD-4A15-B188-0014EA1F1E6D}" type="parTrans" cxnId="{D26BA139-9C5E-45B2-82D8-475F7C3D6DBF}">
      <dgm:prSet/>
      <dgm:spPr/>
      <dgm:t>
        <a:bodyPr/>
        <a:lstStyle/>
        <a:p>
          <a:endParaRPr lang="en-US"/>
        </a:p>
      </dgm:t>
    </dgm:pt>
    <dgm:pt modelId="{1EF00CC0-7283-4E8D-B172-F09C03EFBDBF}" type="sibTrans" cxnId="{D26BA139-9C5E-45B2-82D8-475F7C3D6DBF}">
      <dgm:prSet/>
      <dgm:spPr/>
      <dgm:t>
        <a:bodyPr/>
        <a:lstStyle/>
        <a:p>
          <a:endParaRPr lang="en-US"/>
        </a:p>
      </dgm:t>
    </dgm:pt>
    <dgm:pt modelId="{BEB3959E-AF01-4634-B65A-C2CAFAE20974}">
      <dgm:prSet custT="1"/>
      <dgm:spPr/>
      <dgm:t>
        <a:bodyPr/>
        <a:lstStyle/>
        <a:p>
          <a:r>
            <a:rPr lang="es-CR" sz="1100"/>
            <a:t>ModeloInversionesFinancieras</a:t>
          </a:r>
        </a:p>
      </dgm:t>
    </dgm:pt>
    <dgm:pt modelId="{479F68C0-396A-4A33-8326-5467C6863703}" type="parTrans" cxnId="{71034C0F-FA69-41ED-980E-F9531AF84353}">
      <dgm:prSet/>
      <dgm:spPr/>
      <dgm:t>
        <a:bodyPr/>
        <a:lstStyle/>
        <a:p>
          <a:endParaRPr lang="es-ES"/>
        </a:p>
      </dgm:t>
    </dgm:pt>
    <dgm:pt modelId="{9A761A11-3A3E-4D7E-8D89-A0287F487753}" type="sibTrans" cxnId="{71034C0F-FA69-41ED-980E-F9531AF84353}">
      <dgm:prSet/>
      <dgm:spPr/>
      <dgm:t>
        <a:bodyPr/>
        <a:lstStyle/>
        <a:p>
          <a:endParaRPr lang="es-ES"/>
        </a:p>
      </dgm:t>
    </dgm:pt>
    <dgm:pt modelId="{6F07B7E4-FCCE-48DE-911F-1802A7ABC57F}">
      <dgm:prSet custT="1"/>
      <dgm:spPr/>
      <dgm:t>
        <a:bodyPr/>
        <a:lstStyle/>
        <a:p>
          <a:r>
            <a:rPr lang="es-CR" sz="1100"/>
            <a:t>Encabezado</a:t>
          </a:r>
        </a:p>
      </dgm:t>
    </dgm:pt>
    <dgm:pt modelId="{250337AA-BFBC-46FD-B6C6-EBB26E7D0DE8}" type="parTrans" cxnId="{B59EB40A-AF0B-4E82-BA6E-71CF7FD6A3E1}">
      <dgm:prSet/>
      <dgm:spPr/>
      <dgm:t>
        <a:bodyPr/>
        <a:lstStyle/>
        <a:p>
          <a:endParaRPr lang="en-US"/>
        </a:p>
      </dgm:t>
    </dgm:pt>
    <dgm:pt modelId="{E4A5CBD2-E24A-440F-9E65-FDD9AB26DC03}" type="sibTrans" cxnId="{B59EB40A-AF0B-4E82-BA6E-71CF7FD6A3E1}">
      <dgm:prSet/>
      <dgm:spPr/>
      <dgm:t>
        <a:bodyPr/>
        <a:lstStyle/>
        <a:p>
          <a:endParaRPr lang="es-ES"/>
        </a:p>
      </dgm:t>
    </dgm:pt>
    <dgm:pt modelId="{CBE06E10-AE81-4031-A469-AE67AD5F8CB4}">
      <dgm:prSet custT="1"/>
      <dgm:spPr/>
      <dgm:t>
        <a:bodyPr/>
        <a:lstStyle/>
        <a:p>
          <a:r>
            <a:rPr lang="es-CR" sz="1100"/>
            <a:t>Datos</a:t>
          </a:r>
        </a:p>
      </dgm:t>
    </dgm:pt>
    <dgm:pt modelId="{83241B89-C570-4A80-A0DC-2F87D7304AAA}" type="parTrans" cxnId="{539DE606-BEEF-419C-A110-7979D2DB7922}">
      <dgm:prSet/>
      <dgm:spPr/>
      <dgm:t>
        <a:bodyPr/>
        <a:lstStyle/>
        <a:p>
          <a:endParaRPr lang="en-US"/>
        </a:p>
      </dgm:t>
    </dgm:pt>
    <dgm:pt modelId="{B74F8DE2-C6D0-433A-94D8-DFCBDF2C3DFE}" type="sibTrans" cxnId="{539DE606-BEEF-419C-A110-7979D2DB7922}">
      <dgm:prSet/>
      <dgm:spPr/>
      <dgm:t>
        <a:bodyPr/>
        <a:lstStyle/>
        <a:p>
          <a:endParaRPr lang="es-ES"/>
        </a:p>
      </dgm:t>
    </dgm:pt>
    <dgm:pt modelId="{5542300B-CCDD-415B-916C-0F8F05CA5A8E}">
      <dgm:prSet custT="1"/>
      <dgm:spPr/>
      <dgm:t>
        <a:bodyPr/>
        <a:lstStyle/>
        <a:p>
          <a:r>
            <a:rPr lang="es-CR" sz="1100"/>
            <a:t>Modelo</a:t>
          </a:r>
        </a:p>
      </dgm:t>
    </dgm:pt>
    <dgm:pt modelId="{B835E8EC-CAB9-43F1-9515-6519ADB0FD83}" type="parTrans" cxnId="{C080C3FE-BCED-4BB7-81AA-0AC8E33CBC19}">
      <dgm:prSet/>
      <dgm:spPr/>
      <dgm:t>
        <a:bodyPr/>
        <a:lstStyle/>
        <a:p>
          <a:endParaRPr lang="en-US"/>
        </a:p>
      </dgm:t>
    </dgm:pt>
    <dgm:pt modelId="{610F2812-9287-4340-BEEA-4E40288C0FC9}" type="sibTrans" cxnId="{C080C3FE-BCED-4BB7-81AA-0AC8E33CBC19}">
      <dgm:prSet/>
      <dgm:spPr/>
      <dgm:t>
        <a:bodyPr/>
        <a:lstStyle/>
        <a:p>
          <a:endParaRPr lang="es-ES"/>
        </a:p>
      </dgm:t>
    </dgm:pt>
    <dgm:pt modelId="{50E13EB4-A25C-4A65-B405-C1E67EB509DE}" type="pres">
      <dgm:prSet presAssocID="{DC55382C-2063-496E-8142-4BEEA1FE9D7B}" presName="Name0" presStyleCnt="0">
        <dgm:presLayoutVars>
          <dgm:chPref val="1"/>
          <dgm:dir/>
          <dgm:animOne val="branch"/>
          <dgm:animLvl val="lvl"/>
          <dgm:resizeHandles val="exact"/>
        </dgm:presLayoutVars>
      </dgm:prSet>
      <dgm:spPr/>
    </dgm:pt>
    <dgm:pt modelId="{213CEABA-10A1-4367-9CEA-F156E3E6BCA6}" type="pres">
      <dgm:prSet presAssocID="{BEB3959E-AF01-4634-B65A-C2CAFAE20974}" presName="root1" presStyleCnt="0"/>
      <dgm:spPr/>
    </dgm:pt>
    <dgm:pt modelId="{7629614B-D456-43C4-9082-5DC6B387B1A9}" type="pres">
      <dgm:prSet presAssocID="{BEB3959E-AF01-4634-B65A-C2CAFAE20974}" presName="LevelOneTextNode" presStyleLbl="node0" presStyleIdx="0" presStyleCnt="1">
        <dgm:presLayoutVars>
          <dgm:chPref val="3"/>
        </dgm:presLayoutVars>
      </dgm:prSet>
      <dgm:spPr/>
    </dgm:pt>
    <dgm:pt modelId="{05D71353-F337-4FF1-A662-BA7B64378D9E}" type="pres">
      <dgm:prSet presAssocID="{BEB3959E-AF01-4634-B65A-C2CAFAE20974}" presName="level2hierChild" presStyleCnt="0"/>
      <dgm:spPr/>
    </dgm:pt>
    <dgm:pt modelId="{1DE0B909-CD72-4466-BA2D-90610DAEB66B}" type="pres">
      <dgm:prSet presAssocID="{250337AA-BFBC-46FD-B6C6-EBB26E7D0DE8}" presName="conn2-1" presStyleLbl="parChTrans1D2" presStyleIdx="0" presStyleCnt="2"/>
      <dgm:spPr/>
    </dgm:pt>
    <dgm:pt modelId="{E313B034-A205-4B4D-9AD5-3923D12C4BED}" type="pres">
      <dgm:prSet presAssocID="{250337AA-BFBC-46FD-B6C6-EBB26E7D0DE8}" presName="connTx" presStyleLbl="parChTrans1D2" presStyleIdx="0" presStyleCnt="2"/>
      <dgm:spPr/>
    </dgm:pt>
    <dgm:pt modelId="{3AF0EAA4-074A-45AD-831A-B50E4133486B}" type="pres">
      <dgm:prSet presAssocID="{6F07B7E4-FCCE-48DE-911F-1802A7ABC57F}" presName="root2" presStyleCnt="0"/>
      <dgm:spPr/>
    </dgm:pt>
    <dgm:pt modelId="{1235C7BE-6AB1-4C61-9586-E883E8AF2967}" type="pres">
      <dgm:prSet presAssocID="{6F07B7E4-FCCE-48DE-911F-1802A7ABC57F}" presName="LevelTwoTextNode" presStyleLbl="node2" presStyleIdx="0" presStyleCnt="2">
        <dgm:presLayoutVars>
          <dgm:chPref val="3"/>
        </dgm:presLayoutVars>
      </dgm:prSet>
      <dgm:spPr/>
    </dgm:pt>
    <dgm:pt modelId="{E3F559CB-CFF3-4672-B456-7F14F44AB34A}" type="pres">
      <dgm:prSet presAssocID="{6F07B7E4-FCCE-48DE-911F-1802A7ABC57F}" presName="level3hierChild" presStyleCnt="0"/>
      <dgm:spPr/>
    </dgm:pt>
    <dgm:pt modelId="{5C17F53D-D4DC-491C-979A-A0EFCC0CDD68}" type="pres">
      <dgm:prSet presAssocID="{83241B89-C570-4A80-A0DC-2F87D7304AAA}" presName="conn2-1" presStyleLbl="parChTrans1D2" presStyleIdx="1" presStyleCnt="2"/>
      <dgm:spPr/>
    </dgm:pt>
    <dgm:pt modelId="{82BDEE32-023A-48AF-9F4F-679557D85C93}" type="pres">
      <dgm:prSet presAssocID="{83241B89-C570-4A80-A0DC-2F87D7304AAA}" presName="connTx" presStyleLbl="parChTrans1D2" presStyleIdx="1" presStyleCnt="2"/>
      <dgm:spPr/>
    </dgm:pt>
    <dgm:pt modelId="{CD62AE3E-8FDE-4A10-BA77-A82581F31250}" type="pres">
      <dgm:prSet presAssocID="{CBE06E10-AE81-4031-A469-AE67AD5F8CB4}" presName="root2" presStyleCnt="0"/>
      <dgm:spPr/>
    </dgm:pt>
    <dgm:pt modelId="{040A280B-A0AE-4CA7-A583-8EE0979BD619}" type="pres">
      <dgm:prSet presAssocID="{CBE06E10-AE81-4031-A469-AE67AD5F8CB4}" presName="LevelTwoTextNode" presStyleLbl="node2" presStyleIdx="1" presStyleCnt="2">
        <dgm:presLayoutVars>
          <dgm:chPref val="3"/>
        </dgm:presLayoutVars>
      </dgm:prSet>
      <dgm:spPr/>
    </dgm:pt>
    <dgm:pt modelId="{17E62A1F-3706-4C45-B83A-2DF7A8A6A179}" type="pres">
      <dgm:prSet presAssocID="{CBE06E10-AE81-4031-A469-AE67AD5F8CB4}" presName="level3hierChild" presStyleCnt="0"/>
      <dgm:spPr/>
    </dgm:pt>
    <dgm:pt modelId="{BA9C95FC-098A-4505-A5CA-126F1C342DD5}" type="pres">
      <dgm:prSet presAssocID="{B835E8EC-CAB9-43F1-9515-6519ADB0FD83}" presName="conn2-1" presStyleLbl="parChTrans1D3" presStyleIdx="0" presStyleCnt="1"/>
      <dgm:spPr/>
    </dgm:pt>
    <dgm:pt modelId="{A524724B-7E02-4BF9-929E-C92EAE6CB778}" type="pres">
      <dgm:prSet presAssocID="{B835E8EC-CAB9-43F1-9515-6519ADB0FD83}" presName="connTx" presStyleLbl="parChTrans1D3" presStyleIdx="0" presStyleCnt="1"/>
      <dgm:spPr/>
    </dgm:pt>
    <dgm:pt modelId="{4E04114C-8FDD-4796-8165-0B8709EE4492}" type="pres">
      <dgm:prSet presAssocID="{5542300B-CCDD-415B-916C-0F8F05CA5A8E}" presName="root2" presStyleCnt="0"/>
      <dgm:spPr/>
    </dgm:pt>
    <dgm:pt modelId="{1F75A0EB-6E2E-474A-BFF2-E15BE74DDE57}" type="pres">
      <dgm:prSet presAssocID="{5542300B-CCDD-415B-916C-0F8F05CA5A8E}" presName="LevelTwoTextNode" presStyleLbl="node3" presStyleIdx="0" presStyleCnt="1">
        <dgm:presLayoutVars>
          <dgm:chPref val="3"/>
        </dgm:presLayoutVars>
      </dgm:prSet>
      <dgm:spPr/>
    </dgm:pt>
    <dgm:pt modelId="{F35AB4BB-9110-43B9-BBDD-DC774773C198}" type="pres">
      <dgm:prSet presAssocID="{5542300B-CCDD-415B-916C-0F8F05CA5A8E}" presName="level3hierChild" presStyleCnt="0"/>
      <dgm:spPr/>
    </dgm:pt>
    <dgm:pt modelId="{2C80F64B-85AA-4522-AC75-FE527105EE92}" type="pres">
      <dgm:prSet presAssocID="{29CA7F9C-00CD-4A15-B188-0014EA1F1E6D}" presName="conn2-1" presStyleLbl="parChTrans1D4" presStyleIdx="0" presStyleCnt="1"/>
      <dgm:spPr/>
    </dgm:pt>
    <dgm:pt modelId="{4D888B91-9D74-4B88-8E03-F70F48865E47}" type="pres">
      <dgm:prSet presAssocID="{29CA7F9C-00CD-4A15-B188-0014EA1F1E6D}" presName="connTx" presStyleLbl="parChTrans1D4" presStyleIdx="0" presStyleCnt="1"/>
      <dgm:spPr/>
    </dgm:pt>
    <dgm:pt modelId="{6F451823-3B8E-4660-B6F0-9FE5956BC164}" type="pres">
      <dgm:prSet presAssocID="{01A89045-4E4B-46D2-852A-29B2E4CED4B6}" presName="root2" presStyleCnt="0"/>
      <dgm:spPr/>
    </dgm:pt>
    <dgm:pt modelId="{8DE8FAAE-EDBD-40C2-867A-46B0DF72612B}" type="pres">
      <dgm:prSet presAssocID="{01A89045-4E4B-46D2-852A-29B2E4CED4B6}" presName="LevelTwoTextNode" presStyleLbl="node4" presStyleIdx="0" presStyleCnt="1" custScaleX="138910">
        <dgm:presLayoutVars>
          <dgm:chPref val="3"/>
        </dgm:presLayoutVars>
      </dgm:prSet>
      <dgm:spPr/>
    </dgm:pt>
    <dgm:pt modelId="{3756745B-2E8D-4005-8408-4962B7D7C18F}" type="pres">
      <dgm:prSet presAssocID="{01A89045-4E4B-46D2-852A-29B2E4CED4B6}" presName="level3hierChild" presStyleCnt="0"/>
      <dgm:spPr/>
    </dgm:pt>
  </dgm:ptLst>
  <dgm:cxnLst>
    <dgm:cxn modelId="{539DE606-BEEF-419C-A110-7979D2DB7922}" srcId="{BEB3959E-AF01-4634-B65A-C2CAFAE20974}" destId="{CBE06E10-AE81-4031-A469-AE67AD5F8CB4}" srcOrd="1" destOrd="0" parTransId="{83241B89-C570-4A80-A0DC-2F87D7304AAA}" sibTransId="{B74F8DE2-C6D0-433A-94D8-DFCBDF2C3DFE}"/>
    <dgm:cxn modelId="{B59EB40A-AF0B-4E82-BA6E-71CF7FD6A3E1}" srcId="{BEB3959E-AF01-4634-B65A-C2CAFAE20974}" destId="{6F07B7E4-FCCE-48DE-911F-1802A7ABC57F}" srcOrd="0" destOrd="0" parTransId="{250337AA-BFBC-46FD-B6C6-EBB26E7D0DE8}" sibTransId="{E4A5CBD2-E24A-440F-9E65-FDD9AB26DC03}"/>
    <dgm:cxn modelId="{71034C0F-FA69-41ED-980E-F9531AF84353}" srcId="{DC55382C-2063-496E-8142-4BEEA1FE9D7B}" destId="{BEB3959E-AF01-4634-B65A-C2CAFAE20974}" srcOrd="0" destOrd="0" parTransId="{479F68C0-396A-4A33-8326-5467C6863703}" sibTransId="{9A761A11-3A3E-4D7E-8D89-A0287F487753}"/>
    <dgm:cxn modelId="{DCBDF61E-88BD-49C2-B83A-C7B6A1F1C647}" type="presOf" srcId="{83241B89-C570-4A80-A0DC-2F87D7304AAA}" destId="{82BDEE32-023A-48AF-9F4F-679557D85C93}" srcOrd="1" destOrd="0" presId="urn:microsoft.com/office/officeart/2008/layout/HorizontalMultiLevelHierarchy"/>
    <dgm:cxn modelId="{7E1BA331-9588-4D7A-B0CC-F4834DB2EA11}" type="presOf" srcId="{B835E8EC-CAB9-43F1-9515-6519ADB0FD83}" destId="{A524724B-7E02-4BF9-929E-C92EAE6CB778}" srcOrd="1" destOrd="0" presId="urn:microsoft.com/office/officeart/2008/layout/HorizontalMultiLevelHierarchy"/>
    <dgm:cxn modelId="{D26BA139-9C5E-45B2-82D8-475F7C3D6DBF}" srcId="{5542300B-CCDD-415B-916C-0F8F05CA5A8E}" destId="{01A89045-4E4B-46D2-852A-29B2E4CED4B6}" srcOrd="0" destOrd="0" parTransId="{29CA7F9C-00CD-4A15-B188-0014EA1F1E6D}" sibTransId="{1EF00CC0-7283-4E8D-B172-F09C03EFBDBF}"/>
    <dgm:cxn modelId="{24E31840-2928-4A31-BB72-D197E8AC0D5A}" type="presOf" srcId="{250337AA-BFBC-46FD-B6C6-EBB26E7D0DE8}" destId="{E313B034-A205-4B4D-9AD5-3923D12C4BED}" srcOrd="1" destOrd="0" presId="urn:microsoft.com/office/officeart/2008/layout/HorizontalMultiLevelHierarchy"/>
    <dgm:cxn modelId="{9BF2A758-AA29-482F-8E31-DAAA042E844B}" type="presOf" srcId="{BEB3959E-AF01-4634-B65A-C2CAFAE20974}" destId="{7629614B-D456-43C4-9082-5DC6B387B1A9}" srcOrd="0" destOrd="0" presId="urn:microsoft.com/office/officeart/2008/layout/HorizontalMultiLevelHierarchy"/>
    <dgm:cxn modelId="{ED58885A-BDAD-480D-B72E-82D9D93F2901}" type="presOf" srcId="{B835E8EC-CAB9-43F1-9515-6519ADB0FD83}" destId="{BA9C95FC-098A-4505-A5CA-126F1C342DD5}" srcOrd="0" destOrd="0" presId="urn:microsoft.com/office/officeart/2008/layout/HorizontalMultiLevelHierarchy"/>
    <dgm:cxn modelId="{335C1AA9-9571-4A0A-A6B2-780E3483DCF3}" type="presOf" srcId="{CBE06E10-AE81-4031-A469-AE67AD5F8CB4}" destId="{040A280B-A0AE-4CA7-A583-8EE0979BD619}" srcOrd="0" destOrd="0" presId="urn:microsoft.com/office/officeart/2008/layout/HorizontalMultiLevelHierarchy"/>
    <dgm:cxn modelId="{FEC0A1AB-CBBC-4028-8F5A-FF300895C0BF}" type="presOf" srcId="{6F07B7E4-FCCE-48DE-911F-1802A7ABC57F}" destId="{1235C7BE-6AB1-4C61-9586-E883E8AF2967}" srcOrd="0" destOrd="0" presId="urn:microsoft.com/office/officeart/2008/layout/HorizontalMultiLevelHierarchy"/>
    <dgm:cxn modelId="{E572DECE-6306-46A3-B086-70684BDB56CA}" type="presOf" srcId="{DC55382C-2063-496E-8142-4BEEA1FE9D7B}" destId="{50E13EB4-A25C-4A65-B405-C1E67EB509DE}" srcOrd="0" destOrd="0" presId="urn:microsoft.com/office/officeart/2008/layout/HorizontalMultiLevelHierarchy"/>
    <dgm:cxn modelId="{471EB0DD-03CB-4DB4-AC41-ED9D293C649C}" type="presOf" srcId="{250337AA-BFBC-46FD-B6C6-EBB26E7D0DE8}" destId="{1DE0B909-CD72-4466-BA2D-90610DAEB66B}" srcOrd="0" destOrd="0" presId="urn:microsoft.com/office/officeart/2008/layout/HorizontalMultiLevelHierarchy"/>
    <dgm:cxn modelId="{D52D2AE1-9E9F-4696-8DE4-97F7497278C0}" type="presOf" srcId="{29CA7F9C-00CD-4A15-B188-0014EA1F1E6D}" destId="{2C80F64B-85AA-4522-AC75-FE527105EE92}" srcOrd="0" destOrd="0" presId="urn:microsoft.com/office/officeart/2008/layout/HorizontalMultiLevelHierarchy"/>
    <dgm:cxn modelId="{EF91F8E5-0245-42FC-9B89-44C8BDB9C3DB}" type="presOf" srcId="{01A89045-4E4B-46D2-852A-29B2E4CED4B6}" destId="{8DE8FAAE-EDBD-40C2-867A-46B0DF72612B}" srcOrd="0" destOrd="0" presId="urn:microsoft.com/office/officeart/2008/layout/HorizontalMultiLevelHierarchy"/>
    <dgm:cxn modelId="{272367E9-938E-43D1-8C39-0858608563DB}" type="presOf" srcId="{83241B89-C570-4A80-A0DC-2F87D7304AAA}" destId="{5C17F53D-D4DC-491C-979A-A0EFCC0CDD68}" srcOrd="0" destOrd="0" presId="urn:microsoft.com/office/officeart/2008/layout/HorizontalMultiLevelHierarchy"/>
    <dgm:cxn modelId="{82A8B0E9-A21C-4A8C-A19E-100C929409FB}" type="presOf" srcId="{29CA7F9C-00CD-4A15-B188-0014EA1F1E6D}" destId="{4D888B91-9D74-4B88-8E03-F70F48865E47}" srcOrd="1" destOrd="0" presId="urn:microsoft.com/office/officeart/2008/layout/HorizontalMultiLevelHierarchy"/>
    <dgm:cxn modelId="{B8FB93EA-2DC4-4ABE-B645-51DD951FC060}" type="presOf" srcId="{5542300B-CCDD-415B-916C-0F8F05CA5A8E}" destId="{1F75A0EB-6E2E-474A-BFF2-E15BE74DDE57}" srcOrd="0" destOrd="0" presId="urn:microsoft.com/office/officeart/2008/layout/HorizontalMultiLevelHierarchy"/>
    <dgm:cxn modelId="{C080C3FE-BCED-4BB7-81AA-0AC8E33CBC19}" srcId="{CBE06E10-AE81-4031-A469-AE67AD5F8CB4}" destId="{5542300B-CCDD-415B-916C-0F8F05CA5A8E}" srcOrd="0" destOrd="0" parTransId="{B835E8EC-CAB9-43F1-9515-6519ADB0FD83}" sibTransId="{610F2812-9287-4340-BEEA-4E40288C0FC9}"/>
    <dgm:cxn modelId="{0C2C457A-574B-4D9A-A5F2-BE511E5DC684}" type="presParOf" srcId="{50E13EB4-A25C-4A65-B405-C1E67EB509DE}" destId="{213CEABA-10A1-4367-9CEA-F156E3E6BCA6}" srcOrd="0" destOrd="0" presId="urn:microsoft.com/office/officeart/2008/layout/HorizontalMultiLevelHierarchy"/>
    <dgm:cxn modelId="{3C0848CE-8558-4E98-AF87-8948145B7169}" type="presParOf" srcId="{213CEABA-10A1-4367-9CEA-F156E3E6BCA6}" destId="{7629614B-D456-43C4-9082-5DC6B387B1A9}" srcOrd="0" destOrd="0" presId="urn:microsoft.com/office/officeart/2008/layout/HorizontalMultiLevelHierarchy"/>
    <dgm:cxn modelId="{BC333D6B-5558-4405-A9A6-F2633F252D85}" type="presParOf" srcId="{213CEABA-10A1-4367-9CEA-F156E3E6BCA6}" destId="{05D71353-F337-4FF1-A662-BA7B64378D9E}" srcOrd="1" destOrd="0" presId="urn:microsoft.com/office/officeart/2008/layout/HorizontalMultiLevelHierarchy"/>
    <dgm:cxn modelId="{B5AAC8F8-DEAC-4393-9BC0-BDA0D5416524}" type="presParOf" srcId="{05D71353-F337-4FF1-A662-BA7B64378D9E}" destId="{1DE0B909-CD72-4466-BA2D-90610DAEB66B}" srcOrd="0" destOrd="0" presId="urn:microsoft.com/office/officeart/2008/layout/HorizontalMultiLevelHierarchy"/>
    <dgm:cxn modelId="{48F9529D-6C77-4FCE-B38C-68282422AA8A}" type="presParOf" srcId="{1DE0B909-CD72-4466-BA2D-90610DAEB66B}" destId="{E313B034-A205-4B4D-9AD5-3923D12C4BED}" srcOrd="0" destOrd="0" presId="urn:microsoft.com/office/officeart/2008/layout/HorizontalMultiLevelHierarchy"/>
    <dgm:cxn modelId="{4A6F3E47-4D5E-46AF-A066-2CA51D0ED15D}" type="presParOf" srcId="{05D71353-F337-4FF1-A662-BA7B64378D9E}" destId="{3AF0EAA4-074A-45AD-831A-B50E4133486B}" srcOrd="1" destOrd="0" presId="urn:microsoft.com/office/officeart/2008/layout/HorizontalMultiLevelHierarchy"/>
    <dgm:cxn modelId="{4F278426-B87A-4AB4-A5CD-A9BBD3FAC0AA}" type="presParOf" srcId="{3AF0EAA4-074A-45AD-831A-B50E4133486B}" destId="{1235C7BE-6AB1-4C61-9586-E883E8AF2967}" srcOrd="0" destOrd="0" presId="urn:microsoft.com/office/officeart/2008/layout/HorizontalMultiLevelHierarchy"/>
    <dgm:cxn modelId="{4E8E6E59-F53F-4B09-88E4-0166846E21F4}" type="presParOf" srcId="{3AF0EAA4-074A-45AD-831A-B50E4133486B}" destId="{E3F559CB-CFF3-4672-B456-7F14F44AB34A}" srcOrd="1" destOrd="0" presId="urn:microsoft.com/office/officeart/2008/layout/HorizontalMultiLevelHierarchy"/>
    <dgm:cxn modelId="{1F3C7D7E-CBF0-42DF-AE33-FBE1BCF70709}" type="presParOf" srcId="{05D71353-F337-4FF1-A662-BA7B64378D9E}" destId="{5C17F53D-D4DC-491C-979A-A0EFCC0CDD68}" srcOrd="2" destOrd="0" presId="urn:microsoft.com/office/officeart/2008/layout/HorizontalMultiLevelHierarchy"/>
    <dgm:cxn modelId="{9D878F82-0E48-40EF-B14C-EB77B5C34E7C}" type="presParOf" srcId="{5C17F53D-D4DC-491C-979A-A0EFCC0CDD68}" destId="{82BDEE32-023A-48AF-9F4F-679557D85C93}" srcOrd="0" destOrd="0" presId="urn:microsoft.com/office/officeart/2008/layout/HorizontalMultiLevelHierarchy"/>
    <dgm:cxn modelId="{310093FA-E4B0-4A12-AD08-3D596AB9EFDD}" type="presParOf" srcId="{05D71353-F337-4FF1-A662-BA7B64378D9E}" destId="{CD62AE3E-8FDE-4A10-BA77-A82581F31250}" srcOrd="3" destOrd="0" presId="urn:microsoft.com/office/officeart/2008/layout/HorizontalMultiLevelHierarchy"/>
    <dgm:cxn modelId="{7136883B-EF28-4D93-A71A-D193D7BC5300}" type="presParOf" srcId="{CD62AE3E-8FDE-4A10-BA77-A82581F31250}" destId="{040A280B-A0AE-4CA7-A583-8EE0979BD619}" srcOrd="0" destOrd="0" presId="urn:microsoft.com/office/officeart/2008/layout/HorizontalMultiLevelHierarchy"/>
    <dgm:cxn modelId="{CB9BAE54-222C-4CC1-A059-BA1B8D695B6F}" type="presParOf" srcId="{CD62AE3E-8FDE-4A10-BA77-A82581F31250}" destId="{17E62A1F-3706-4C45-B83A-2DF7A8A6A179}" srcOrd="1" destOrd="0" presId="urn:microsoft.com/office/officeart/2008/layout/HorizontalMultiLevelHierarchy"/>
    <dgm:cxn modelId="{87669FFE-CCEF-4DBA-A05C-8836BFE1FA57}" type="presParOf" srcId="{17E62A1F-3706-4C45-B83A-2DF7A8A6A179}" destId="{BA9C95FC-098A-4505-A5CA-126F1C342DD5}" srcOrd="0" destOrd="0" presId="urn:microsoft.com/office/officeart/2008/layout/HorizontalMultiLevelHierarchy"/>
    <dgm:cxn modelId="{8BBA6516-1C77-4EAB-8849-E1CD124F20BB}" type="presParOf" srcId="{BA9C95FC-098A-4505-A5CA-126F1C342DD5}" destId="{A524724B-7E02-4BF9-929E-C92EAE6CB778}" srcOrd="0" destOrd="0" presId="urn:microsoft.com/office/officeart/2008/layout/HorizontalMultiLevelHierarchy"/>
    <dgm:cxn modelId="{18CEBCF4-33D5-4633-9034-0ED3EA142228}" type="presParOf" srcId="{17E62A1F-3706-4C45-B83A-2DF7A8A6A179}" destId="{4E04114C-8FDD-4796-8165-0B8709EE4492}" srcOrd="1" destOrd="0" presId="urn:microsoft.com/office/officeart/2008/layout/HorizontalMultiLevelHierarchy"/>
    <dgm:cxn modelId="{F863D2A0-CC02-4525-B4A1-1BC9078C0DF2}" type="presParOf" srcId="{4E04114C-8FDD-4796-8165-0B8709EE4492}" destId="{1F75A0EB-6E2E-474A-BFF2-E15BE74DDE57}" srcOrd="0" destOrd="0" presId="urn:microsoft.com/office/officeart/2008/layout/HorizontalMultiLevelHierarchy"/>
    <dgm:cxn modelId="{F173D4C5-6807-42A4-83B8-F2B0EE89870F}" type="presParOf" srcId="{4E04114C-8FDD-4796-8165-0B8709EE4492}" destId="{F35AB4BB-9110-43B9-BBDD-DC774773C198}" srcOrd="1" destOrd="0" presId="urn:microsoft.com/office/officeart/2008/layout/HorizontalMultiLevelHierarchy"/>
    <dgm:cxn modelId="{7812F02F-29E8-4E1C-87AA-837428B9ABFE}" type="presParOf" srcId="{F35AB4BB-9110-43B9-BBDD-DC774773C198}" destId="{2C80F64B-85AA-4522-AC75-FE527105EE92}" srcOrd="0" destOrd="0" presId="urn:microsoft.com/office/officeart/2008/layout/HorizontalMultiLevelHierarchy"/>
    <dgm:cxn modelId="{1A416001-BD99-4B97-93C6-16A0F7E48460}" type="presParOf" srcId="{2C80F64B-85AA-4522-AC75-FE527105EE92}" destId="{4D888B91-9D74-4B88-8E03-F70F48865E47}" srcOrd="0" destOrd="0" presId="urn:microsoft.com/office/officeart/2008/layout/HorizontalMultiLevelHierarchy"/>
    <dgm:cxn modelId="{66F40728-DC00-4696-AF11-C6E9F93629B9}" type="presParOf" srcId="{F35AB4BB-9110-43B9-BBDD-DC774773C198}" destId="{6F451823-3B8E-4660-B6F0-9FE5956BC164}" srcOrd="1" destOrd="0" presId="urn:microsoft.com/office/officeart/2008/layout/HorizontalMultiLevelHierarchy"/>
    <dgm:cxn modelId="{FF67F589-85E6-4F31-8D7C-D7AB8DA93A0B}" type="presParOf" srcId="{6F451823-3B8E-4660-B6F0-9FE5956BC164}" destId="{8DE8FAAE-EDBD-40C2-867A-46B0DF72612B}" srcOrd="0" destOrd="0" presId="urn:microsoft.com/office/officeart/2008/layout/HorizontalMultiLevelHierarchy"/>
    <dgm:cxn modelId="{6C8863EF-2B53-425A-B91B-876308C4084D}" type="presParOf" srcId="{6F451823-3B8E-4660-B6F0-9FE5956BC164}" destId="{3756745B-2E8D-4005-8408-4962B7D7C18F}" srcOrd="1" destOrd="0" presId="urn:microsoft.com/office/officeart/2008/layout/HorizontalMultiLevelHierarchy"/>
  </dgm:cxnLst>
  <dgm:bg/>
  <dgm:whole/>
  <dgm:extLst>
    <a:ext uri="http://schemas.microsoft.com/office/drawing/2008/diagram">
      <dsp:dataModelExt xmlns:dsp="http://schemas.microsoft.com/office/drawing/2008/diagram" relId="rId32" minVer="http://schemas.openxmlformats.org/drawingml/2006/diagram"/>
    </a:ext>
  </dgm:extLst>
</dgm:dataModel>
</file>

<file path=word/diagrams/data5.xml><?xml version="1.0" encoding="utf-8"?>
<dgm:dataModel xmlns:dgm="http://schemas.openxmlformats.org/drawingml/2006/diagram" xmlns:a="http://schemas.openxmlformats.org/drawingml/2006/main">
  <dgm:ptLst>
    <dgm:pt modelId="{DC55382C-2063-496E-8142-4BEEA1FE9D7B}" type="doc">
      <dgm:prSet loTypeId="urn:microsoft.com/office/officeart/2008/layout/HorizontalMultiLevelHierarchy" loCatId="hierarchy" qsTypeId="urn:microsoft.com/office/officeart/2005/8/quickstyle/simple1" qsCatId="simple" csTypeId="urn:microsoft.com/office/officeart/2005/8/colors/accent5_1" csCatId="accent5" phldr="1"/>
      <dgm:spPr/>
      <dgm:t>
        <a:bodyPr/>
        <a:lstStyle/>
        <a:p>
          <a:endParaRPr lang="es-CR"/>
        </a:p>
      </dgm:t>
    </dgm:pt>
    <dgm:pt modelId="{D5AFDAD5-FFC1-48A9-B283-1F9605BBFD9D}">
      <dgm:prSet custT="1"/>
      <dgm:spPr/>
      <dgm:t>
        <a:bodyPr/>
        <a:lstStyle/>
        <a:p>
          <a:r>
            <a:rPr lang="es-CR" sz="1100"/>
            <a:t>ModeloPrimasSiniestros</a:t>
          </a:r>
        </a:p>
      </dgm:t>
    </dgm:pt>
    <dgm:pt modelId="{EF44FF11-DFF2-4309-95D1-535807EB95DE}" type="parTrans" cxnId="{385DC536-A5A9-4683-85B2-4FEC3BF4CD2B}">
      <dgm:prSet custT="1"/>
      <dgm:spPr/>
      <dgm:t>
        <a:bodyPr/>
        <a:lstStyle/>
        <a:p>
          <a:endParaRPr lang="en-US" sz="1100"/>
        </a:p>
      </dgm:t>
    </dgm:pt>
    <dgm:pt modelId="{24C38C4D-4D60-49A6-A960-58AF036F146E}" type="sibTrans" cxnId="{385DC536-A5A9-4683-85B2-4FEC3BF4CD2B}">
      <dgm:prSet/>
      <dgm:spPr/>
      <dgm:t>
        <a:bodyPr/>
        <a:lstStyle/>
        <a:p>
          <a:endParaRPr lang="en-US" sz="1100"/>
        </a:p>
      </dgm:t>
    </dgm:pt>
    <dgm:pt modelId="{8DB64678-26C3-4F17-AC17-5E1C713E8F2F}">
      <dgm:prSet custT="1"/>
      <dgm:spPr/>
      <dgm:t>
        <a:bodyPr/>
        <a:lstStyle/>
        <a:p>
          <a:r>
            <a:rPr lang="es-CR" sz="1100"/>
            <a:t>PrimasYSiniestros</a:t>
          </a:r>
        </a:p>
      </dgm:t>
    </dgm:pt>
    <dgm:pt modelId="{ADEE1366-5EAE-4A10-8B50-75D864121285}" type="parTrans" cxnId="{4229AA8C-41EB-405D-A39A-B23DFC4CBEA5}">
      <dgm:prSet custT="1"/>
      <dgm:spPr/>
      <dgm:t>
        <a:bodyPr/>
        <a:lstStyle/>
        <a:p>
          <a:endParaRPr lang="en-US" sz="1100"/>
        </a:p>
      </dgm:t>
    </dgm:pt>
    <dgm:pt modelId="{F4A54EC4-CD11-4DA3-8756-60A149729AB0}" type="sibTrans" cxnId="{4229AA8C-41EB-405D-A39A-B23DFC4CBEA5}">
      <dgm:prSet/>
      <dgm:spPr/>
      <dgm:t>
        <a:bodyPr/>
        <a:lstStyle/>
        <a:p>
          <a:endParaRPr lang="en-US" sz="1100"/>
        </a:p>
      </dgm:t>
    </dgm:pt>
    <dgm:pt modelId="{CBD54A77-B99F-460D-A56C-6C42C4FF3147}">
      <dgm:prSet custT="1"/>
      <dgm:spPr/>
      <dgm:t>
        <a:bodyPr/>
        <a:lstStyle/>
        <a:p>
          <a:r>
            <a:rPr lang="es-CR" sz="1100"/>
            <a:t>Encabezado</a:t>
          </a:r>
        </a:p>
      </dgm:t>
    </dgm:pt>
    <dgm:pt modelId="{6030D2E9-A855-45A2-887A-07E9B45654AE}" type="parTrans" cxnId="{F198B0B6-DF3A-4E34-BE62-3874B1B26A59}">
      <dgm:prSet/>
      <dgm:spPr/>
      <dgm:t>
        <a:bodyPr/>
        <a:lstStyle/>
        <a:p>
          <a:endParaRPr lang="en-US"/>
        </a:p>
      </dgm:t>
    </dgm:pt>
    <dgm:pt modelId="{FB19BC0D-A891-4D9A-9AAF-FE75FF375C05}" type="sibTrans" cxnId="{F198B0B6-DF3A-4E34-BE62-3874B1B26A59}">
      <dgm:prSet/>
      <dgm:spPr/>
      <dgm:t>
        <a:bodyPr/>
        <a:lstStyle/>
        <a:p>
          <a:endParaRPr lang="en-US"/>
        </a:p>
      </dgm:t>
    </dgm:pt>
    <dgm:pt modelId="{EDD14310-7784-4006-9319-07AA2D4D0FDF}">
      <dgm:prSet custT="1"/>
      <dgm:spPr/>
      <dgm:t>
        <a:bodyPr/>
        <a:lstStyle/>
        <a:p>
          <a:r>
            <a:rPr lang="es-CR" sz="1100"/>
            <a:t>Datos</a:t>
          </a:r>
        </a:p>
      </dgm:t>
    </dgm:pt>
    <dgm:pt modelId="{D2274B3A-D319-4750-8ABF-6912176F1258}" type="parTrans" cxnId="{170CE627-A2DC-42B0-9AF6-5F291C6D0564}">
      <dgm:prSet/>
      <dgm:spPr/>
      <dgm:t>
        <a:bodyPr/>
        <a:lstStyle/>
        <a:p>
          <a:endParaRPr lang="en-US"/>
        </a:p>
      </dgm:t>
    </dgm:pt>
    <dgm:pt modelId="{E0AF2177-C46D-410C-8243-4FB6C423E6CC}" type="sibTrans" cxnId="{170CE627-A2DC-42B0-9AF6-5F291C6D0564}">
      <dgm:prSet/>
      <dgm:spPr/>
      <dgm:t>
        <a:bodyPr/>
        <a:lstStyle/>
        <a:p>
          <a:endParaRPr lang="en-US"/>
        </a:p>
      </dgm:t>
    </dgm:pt>
    <dgm:pt modelId="{1DB9F9F5-26BC-4DFE-B694-83DA39C293FB}">
      <dgm:prSet custT="1"/>
      <dgm:spPr/>
      <dgm:t>
        <a:bodyPr/>
        <a:lstStyle/>
        <a:p>
          <a:r>
            <a:rPr lang="es-CR" sz="1100"/>
            <a:t>Modelo</a:t>
          </a:r>
        </a:p>
      </dgm:t>
    </dgm:pt>
    <dgm:pt modelId="{71804DF2-B874-4D25-A177-981777AE9A99}" type="parTrans" cxnId="{7B752AA6-8911-42DD-95BA-40DE98EAAEA6}">
      <dgm:prSet/>
      <dgm:spPr/>
      <dgm:t>
        <a:bodyPr/>
        <a:lstStyle/>
        <a:p>
          <a:endParaRPr lang="en-US"/>
        </a:p>
      </dgm:t>
    </dgm:pt>
    <dgm:pt modelId="{34D5A027-C128-48D7-85F6-3113C8023D90}" type="sibTrans" cxnId="{7B752AA6-8911-42DD-95BA-40DE98EAAEA6}">
      <dgm:prSet/>
      <dgm:spPr/>
      <dgm:t>
        <a:bodyPr/>
        <a:lstStyle/>
        <a:p>
          <a:endParaRPr lang="en-US"/>
        </a:p>
      </dgm:t>
    </dgm:pt>
    <dgm:pt modelId="{50E13EB4-A25C-4A65-B405-C1E67EB509DE}" type="pres">
      <dgm:prSet presAssocID="{DC55382C-2063-496E-8142-4BEEA1FE9D7B}" presName="Name0" presStyleCnt="0">
        <dgm:presLayoutVars>
          <dgm:chPref val="1"/>
          <dgm:dir/>
          <dgm:animOne val="branch"/>
          <dgm:animLvl val="lvl"/>
          <dgm:resizeHandles val="exact"/>
        </dgm:presLayoutVars>
      </dgm:prSet>
      <dgm:spPr/>
    </dgm:pt>
    <dgm:pt modelId="{D6394EA5-31F9-4187-A7B0-8CCCCE9788AD}" type="pres">
      <dgm:prSet presAssocID="{D5AFDAD5-FFC1-48A9-B283-1F9605BBFD9D}" presName="root1" presStyleCnt="0"/>
      <dgm:spPr/>
    </dgm:pt>
    <dgm:pt modelId="{06FE7CCE-8183-46D3-97B1-B669773E08E9}" type="pres">
      <dgm:prSet presAssocID="{D5AFDAD5-FFC1-48A9-B283-1F9605BBFD9D}" presName="LevelOneTextNode" presStyleLbl="node0" presStyleIdx="0" presStyleCnt="1">
        <dgm:presLayoutVars>
          <dgm:chPref val="3"/>
        </dgm:presLayoutVars>
      </dgm:prSet>
      <dgm:spPr/>
    </dgm:pt>
    <dgm:pt modelId="{4D802361-01D9-4305-BDAD-7F4D0DCF1DBF}" type="pres">
      <dgm:prSet presAssocID="{D5AFDAD5-FFC1-48A9-B283-1F9605BBFD9D}" presName="level2hierChild" presStyleCnt="0"/>
      <dgm:spPr/>
    </dgm:pt>
    <dgm:pt modelId="{97B446C9-E9F0-4D9E-B3B3-4E9BAC7E2E40}" type="pres">
      <dgm:prSet presAssocID="{6030D2E9-A855-45A2-887A-07E9B45654AE}" presName="conn2-1" presStyleLbl="parChTrans1D2" presStyleIdx="0" presStyleCnt="2"/>
      <dgm:spPr/>
    </dgm:pt>
    <dgm:pt modelId="{570E57A3-6106-479A-B4C7-2FC18B513ABB}" type="pres">
      <dgm:prSet presAssocID="{6030D2E9-A855-45A2-887A-07E9B45654AE}" presName="connTx" presStyleLbl="parChTrans1D2" presStyleIdx="0" presStyleCnt="2"/>
      <dgm:spPr/>
    </dgm:pt>
    <dgm:pt modelId="{ECCA7DEB-9A80-46C7-9CD8-D7A7F7C54CB7}" type="pres">
      <dgm:prSet presAssocID="{CBD54A77-B99F-460D-A56C-6C42C4FF3147}" presName="root2" presStyleCnt="0"/>
      <dgm:spPr/>
    </dgm:pt>
    <dgm:pt modelId="{FF4DC0E8-2529-46F4-B044-019786EEA325}" type="pres">
      <dgm:prSet presAssocID="{CBD54A77-B99F-460D-A56C-6C42C4FF3147}" presName="LevelTwoTextNode" presStyleLbl="node2" presStyleIdx="0" presStyleCnt="2">
        <dgm:presLayoutVars>
          <dgm:chPref val="3"/>
        </dgm:presLayoutVars>
      </dgm:prSet>
      <dgm:spPr/>
    </dgm:pt>
    <dgm:pt modelId="{135057BB-B6F2-48BD-874C-1A1DF301E86A}" type="pres">
      <dgm:prSet presAssocID="{CBD54A77-B99F-460D-A56C-6C42C4FF3147}" presName="level3hierChild" presStyleCnt="0"/>
      <dgm:spPr/>
    </dgm:pt>
    <dgm:pt modelId="{93DAC138-637B-456C-AAD2-881E48DB09CA}" type="pres">
      <dgm:prSet presAssocID="{D2274B3A-D319-4750-8ABF-6912176F1258}" presName="conn2-1" presStyleLbl="parChTrans1D2" presStyleIdx="1" presStyleCnt="2"/>
      <dgm:spPr/>
    </dgm:pt>
    <dgm:pt modelId="{016A13D1-B80D-42FD-964C-1BB4544CC599}" type="pres">
      <dgm:prSet presAssocID="{D2274B3A-D319-4750-8ABF-6912176F1258}" presName="connTx" presStyleLbl="parChTrans1D2" presStyleIdx="1" presStyleCnt="2"/>
      <dgm:spPr/>
    </dgm:pt>
    <dgm:pt modelId="{57762A4B-701A-4822-A8CA-CD0910734F3C}" type="pres">
      <dgm:prSet presAssocID="{EDD14310-7784-4006-9319-07AA2D4D0FDF}" presName="root2" presStyleCnt="0"/>
      <dgm:spPr/>
    </dgm:pt>
    <dgm:pt modelId="{5B6E8E2C-E3B7-4249-86F3-36AEDF28F82A}" type="pres">
      <dgm:prSet presAssocID="{EDD14310-7784-4006-9319-07AA2D4D0FDF}" presName="LevelTwoTextNode" presStyleLbl="node2" presStyleIdx="1" presStyleCnt="2">
        <dgm:presLayoutVars>
          <dgm:chPref val="3"/>
        </dgm:presLayoutVars>
      </dgm:prSet>
      <dgm:spPr/>
    </dgm:pt>
    <dgm:pt modelId="{6043EEF5-F9E6-49F5-A481-F062624EA0CB}" type="pres">
      <dgm:prSet presAssocID="{EDD14310-7784-4006-9319-07AA2D4D0FDF}" presName="level3hierChild" presStyleCnt="0"/>
      <dgm:spPr/>
    </dgm:pt>
    <dgm:pt modelId="{CD111E1F-8A00-4474-AB4C-C500299D4E3F}" type="pres">
      <dgm:prSet presAssocID="{71804DF2-B874-4D25-A177-981777AE9A99}" presName="conn2-1" presStyleLbl="parChTrans1D3" presStyleIdx="0" presStyleCnt="1"/>
      <dgm:spPr/>
    </dgm:pt>
    <dgm:pt modelId="{C2EE3142-569E-4A9D-B680-07458A775F8C}" type="pres">
      <dgm:prSet presAssocID="{71804DF2-B874-4D25-A177-981777AE9A99}" presName="connTx" presStyleLbl="parChTrans1D3" presStyleIdx="0" presStyleCnt="1"/>
      <dgm:spPr/>
    </dgm:pt>
    <dgm:pt modelId="{2095EB0B-5091-49F7-B4E3-3023FBB265AC}" type="pres">
      <dgm:prSet presAssocID="{1DB9F9F5-26BC-4DFE-B694-83DA39C293FB}" presName="root2" presStyleCnt="0"/>
      <dgm:spPr/>
    </dgm:pt>
    <dgm:pt modelId="{9B0D3AA3-BE23-45F3-8197-B8BFB46577A9}" type="pres">
      <dgm:prSet presAssocID="{1DB9F9F5-26BC-4DFE-B694-83DA39C293FB}" presName="LevelTwoTextNode" presStyleLbl="node3" presStyleIdx="0" presStyleCnt="1">
        <dgm:presLayoutVars>
          <dgm:chPref val="3"/>
        </dgm:presLayoutVars>
      </dgm:prSet>
      <dgm:spPr/>
    </dgm:pt>
    <dgm:pt modelId="{9BDDFEDF-21F4-4B31-839B-566B025D56FA}" type="pres">
      <dgm:prSet presAssocID="{1DB9F9F5-26BC-4DFE-B694-83DA39C293FB}" presName="level3hierChild" presStyleCnt="0"/>
      <dgm:spPr/>
    </dgm:pt>
    <dgm:pt modelId="{26A568D5-4E05-4B36-90EB-D7020DA7F009}" type="pres">
      <dgm:prSet presAssocID="{ADEE1366-5EAE-4A10-8B50-75D864121285}" presName="conn2-1" presStyleLbl="parChTrans1D4" presStyleIdx="0" presStyleCnt="1"/>
      <dgm:spPr/>
    </dgm:pt>
    <dgm:pt modelId="{C622479A-A58C-4322-AE45-BA1969108D5B}" type="pres">
      <dgm:prSet presAssocID="{ADEE1366-5EAE-4A10-8B50-75D864121285}" presName="connTx" presStyleLbl="parChTrans1D4" presStyleIdx="0" presStyleCnt="1"/>
      <dgm:spPr/>
    </dgm:pt>
    <dgm:pt modelId="{75DF7D89-5BDE-4EC9-9B3B-1C144550D1F2}" type="pres">
      <dgm:prSet presAssocID="{8DB64678-26C3-4F17-AC17-5E1C713E8F2F}" presName="root2" presStyleCnt="0"/>
      <dgm:spPr/>
    </dgm:pt>
    <dgm:pt modelId="{D53C2C06-1422-4003-88FB-375391B2D247}" type="pres">
      <dgm:prSet presAssocID="{8DB64678-26C3-4F17-AC17-5E1C713E8F2F}" presName="LevelTwoTextNode" presStyleLbl="node4" presStyleIdx="0" presStyleCnt="1">
        <dgm:presLayoutVars>
          <dgm:chPref val="3"/>
        </dgm:presLayoutVars>
      </dgm:prSet>
      <dgm:spPr/>
    </dgm:pt>
    <dgm:pt modelId="{41EA0567-9AB1-4A5F-8829-A7416CCBFA2F}" type="pres">
      <dgm:prSet presAssocID="{8DB64678-26C3-4F17-AC17-5E1C713E8F2F}" presName="level3hierChild" presStyleCnt="0"/>
      <dgm:spPr/>
    </dgm:pt>
  </dgm:ptLst>
  <dgm:cxnLst>
    <dgm:cxn modelId="{14AE050C-D91F-46F9-B0A8-CD6650B33C70}" type="presOf" srcId="{71804DF2-B874-4D25-A177-981777AE9A99}" destId="{C2EE3142-569E-4A9D-B680-07458A775F8C}" srcOrd="1" destOrd="0" presId="urn:microsoft.com/office/officeart/2008/layout/HorizontalMultiLevelHierarchy"/>
    <dgm:cxn modelId="{3C941B0E-286C-452B-A334-1D6FBD8C0FF4}" type="presOf" srcId="{1DB9F9F5-26BC-4DFE-B694-83DA39C293FB}" destId="{9B0D3AA3-BE23-45F3-8197-B8BFB46577A9}" srcOrd="0" destOrd="0" presId="urn:microsoft.com/office/officeart/2008/layout/HorizontalMultiLevelHierarchy"/>
    <dgm:cxn modelId="{A3994315-C1F3-4C6F-9DAF-2CEC18E1E0B7}" type="presOf" srcId="{DC55382C-2063-496E-8142-4BEEA1FE9D7B}" destId="{50E13EB4-A25C-4A65-B405-C1E67EB509DE}" srcOrd="0" destOrd="0" presId="urn:microsoft.com/office/officeart/2008/layout/HorizontalMultiLevelHierarchy"/>
    <dgm:cxn modelId="{FB94F318-4137-4346-985D-27F5FB3108E1}" type="presOf" srcId="{D2274B3A-D319-4750-8ABF-6912176F1258}" destId="{93DAC138-637B-456C-AAD2-881E48DB09CA}" srcOrd="0" destOrd="0" presId="urn:microsoft.com/office/officeart/2008/layout/HorizontalMultiLevelHierarchy"/>
    <dgm:cxn modelId="{170CE627-A2DC-42B0-9AF6-5F291C6D0564}" srcId="{D5AFDAD5-FFC1-48A9-B283-1F9605BBFD9D}" destId="{EDD14310-7784-4006-9319-07AA2D4D0FDF}" srcOrd="1" destOrd="0" parTransId="{D2274B3A-D319-4750-8ABF-6912176F1258}" sibTransId="{E0AF2177-C46D-410C-8243-4FB6C423E6CC}"/>
    <dgm:cxn modelId="{2E8AAB29-3971-4F30-A05F-0AAEEB1647B6}" type="presOf" srcId="{EDD14310-7784-4006-9319-07AA2D4D0FDF}" destId="{5B6E8E2C-E3B7-4249-86F3-36AEDF28F82A}" srcOrd="0" destOrd="0" presId="urn:microsoft.com/office/officeart/2008/layout/HorizontalMultiLevelHierarchy"/>
    <dgm:cxn modelId="{73D56836-7ECC-4FD4-AD0F-496360587E38}" type="presOf" srcId="{ADEE1366-5EAE-4A10-8B50-75D864121285}" destId="{26A568D5-4E05-4B36-90EB-D7020DA7F009}" srcOrd="0" destOrd="0" presId="urn:microsoft.com/office/officeart/2008/layout/HorizontalMultiLevelHierarchy"/>
    <dgm:cxn modelId="{385DC536-A5A9-4683-85B2-4FEC3BF4CD2B}" srcId="{DC55382C-2063-496E-8142-4BEEA1FE9D7B}" destId="{D5AFDAD5-FFC1-48A9-B283-1F9605BBFD9D}" srcOrd="0" destOrd="0" parTransId="{EF44FF11-DFF2-4309-95D1-535807EB95DE}" sibTransId="{24C38C4D-4D60-49A6-A960-58AF036F146E}"/>
    <dgm:cxn modelId="{25B0413D-EE24-4648-A289-E6FEF9F44B88}" type="presOf" srcId="{D5AFDAD5-FFC1-48A9-B283-1F9605BBFD9D}" destId="{06FE7CCE-8183-46D3-97B1-B669773E08E9}" srcOrd="0" destOrd="0" presId="urn:microsoft.com/office/officeart/2008/layout/HorizontalMultiLevelHierarchy"/>
    <dgm:cxn modelId="{98FFEC5F-E4C3-4FFD-BD98-BE6BBA2D4C1D}" type="presOf" srcId="{ADEE1366-5EAE-4A10-8B50-75D864121285}" destId="{C622479A-A58C-4322-AE45-BA1969108D5B}" srcOrd="1" destOrd="0" presId="urn:microsoft.com/office/officeart/2008/layout/HorizontalMultiLevelHierarchy"/>
    <dgm:cxn modelId="{755CC377-222A-4F50-8290-94B90F04BDFC}" type="presOf" srcId="{CBD54A77-B99F-460D-A56C-6C42C4FF3147}" destId="{FF4DC0E8-2529-46F4-B044-019786EEA325}" srcOrd="0" destOrd="0" presId="urn:microsoft.com/office/officeart/2008/layout/HorizontalMultiLevelHierarchy"/>
    <dgm:cxn modelId="{4229AA8C-41EB-405D-A39A-B23DFC4CBEA5}" srcId="{1DB9F9F5-26BC-4DFE-B694-83DA39C293FB}" destId="{8DB64678-26C3-4F17-AC17-5E1C713E8F2F}" srcOrd="0" destOrd="0" parTransId="{ADEE1366-5EAE-4A10-8B50-75D864121285}" sibTransId="{F4A54EC4-CD11-4DA3-8756-60A149729AB0}"/>
    <dgm:cxn modelId="{7B752AA6-8911-42DD-95BA-40DE98EAAEA6}" srcId="{EDD14310-7784-4006-9319-07AA2D4D0FDF}" destId="{1DB9F9F5-26BC-4DFE-B694-83DA39C293FB}" srcOrd="0" destOrd="0" parTransId="{71804DF2-B874-4D25-A177-981777AE9A99}" sibTransId="{34D5A027-C128-48D7-85F6-3113C8023D90}"/>
    <dgm:cxn modelId="{81B9F9AE-B147-4867-B96F-D28C44F2A0D9}" type="presOf" srcId="{6030D2E9-A855-45A2-887A-07E9B45654AE}" destId="{570E57A3-6106-479A-B4C7-2FC18B513ABB}" srcOrd="1" destOrd="0" presId="urn:microsoft.com/office/officeart/2008/layout/HorizontalMultiLevelHierarchy"/>
    <dgm:cxn modelId="{F198B0B6-DF3A-4E34-BE62-3874B1B26A59}" srcId="{D5AFDAD5-FFC1-48A9-B283-1F9605BBFD9D}" destId="{CBD54A77-B99F-460D-A56C-6C42C4FF3147}" srcOrd="0" destOrd="0" parTransId="{6030D2E9-A855-45A2-887A-07E9B45654AE}" sibTransId="{FB19BC0D-A891-4D9A-9AAF-FE75FF375C05}"/>
    <dgm:cxn modelId="{7181E5E1-B3B6-4766-BC68-B4486A2EC7AC}" type="presOf" srcId="{6030D2E9-A855-45A2-887A-07E9B45654AE}" destId="{97B446C9-E9F0-4D9E-B3B3-4E9BAC7E2E40}" srcOrd="0" destOrd="0" presId="urn:microsoft.com/office/officeart/2008/layout/HorizontalMultiLevelHierarchy"/>
    <dgm:cxn modelId="{02743AE8-932E-4E7D-9D6B-B22F7E7C801A}" type="presOf" srcId="{8DB64678-26C3-4F17-AC17-5E1C713E8F2F}" destId="{D53C2C06-1422-4003-88FB-375391B2D247}" srcOrd="0" destOrd="0" presId="urn:microsoft.com/office/officeart/2008/layout/HorizontalMultiLevelHierarchy"/>
    <dgm:cxn modelId="{ABAC16FD-C4AE-4122-A87B-9A2F04BB9B70}" type="presOf" srcId="{71804DF2-B874-4D25-A177-981777AE9A99}" destId="{CD111E1F-8A00-4474-AB4C-C500299D4E3F}" srcOrd="0" destOrd="0" presId="urn:microsoft.com/office/officeart/2008/layout/HorizontalMultiLevelHierarchy"/>
    <dgm:cxn modelId="{AD5077FF-0968-4D96-BC88-D90BBD0F602C}" type="presOf" srcId="{D2274B3A-D319-4750-8ABF-6912176F1258}" destId="{016A13D1-B80D-42FD-964C-1BB4544CC599}" srcOrd="1" destOrd="0" presId="urn:microsoft.com/office/officeart/2008/layout/HorizontalMultiLevelHierarchy"/>
    <dgm:cxn modelId="{BA941287-C10E-4D62-9472-8BE24C3A09EB}" type="presParOf" srcId="{50E13EB4-A25C-4A65-B405-C1E67EB509DE}" destId="{D6394EA5-31F9-4187-A7B0-8CCCCE9788AD}" srcOrd="0" destOrd="0" presId="urn:microsoft.com/office/officeart/2008/layout/HorizontalMultiLevelHierarchy"/>
    <dgm:cxn modelId="{834D21A7-7119-486F-B3B0-54CFD19A4600}" type="presParOf" srcId="{D6394EA5-31F9-4187-A7B0-8CCCCE9788AD}" destId="{06FE7CCE-8183-46D3-97B1-B669773E08E9}" srcOrd="0" destOrd="0" presId="urn:microsoft.com/office/officeart/2008/layout/HorizontalMultiLevelHierarchy"/>
    <dgm:cxn modelId="{AECE3EDD-F845-4040-BAA2-CB7197BC0F4F}" type="presParOf" srcId="{D6394EA5-31F9-4187-A7B0-8CCCCE9788AD}" destId="{4D802361-01D9-4305-BDAD-7F4D0DCF1DBF}" srcOrd="1" destOrd="0" presId="urn:microsoft.com/office/officeart/2008/layout/HorizontalMultiLevelHierarchy"/>
    <dgm:cxn modelId="{7918A0ED-973E-420D-8601-19ED97F60B9F}" type="presParOf" srcId="{4D802361-01D9-4305-BDAD-7F4D0DCF1DBF}" destId="{97B446C9-E9F0-4D9E-B3B3-4E9BAC7E2E40}" srcOrd="0" destOrd="0" presId="urn:microsoft.com/office/officeart/2008/layout/HorizontalMultiLevelHierarchy"/>
    <dgm:cxn modelId="{6E195294-34F2-4599-814A-B23BB0449B39}" type="presParOf" srcId="{97B446C9-E9F0-4D9E-B3B3-4E9BAC7E2E40}" destId="{570E57A3-6106-479A-B4C7-2FC18B513ABB}" srcOrd="0" destOrd="0" presId="urn:microsoft.com/office/officeart/2008/layout/HorizontalMultiLevelHierarchy"/>
    <dgm:cxn modelId="{EE6BA046-EBC2-4A21-B61B-50CE6EAC0028}" type="presParOf" srcId="{4D802361-01D9-4305-BDAD-7F4D0DCF1DBF}" destId="{ECCA7DEB-9A80-46C7-9CD8-D7A7F7C54CB7}" srcOrd="1" destOrd="0" presId="urn:microsoft.com/office/officeart/2008/layout/HorizontalMultiLevelHierarchy"/>
    <dgm:cxn modelId="{4E973615-F1A7-45AD-842B-52AC16862537}" type="presParOf" srcId="{ECCA7DEB-9A80-46C7-9CD8-D7A7F7C54CB7}" destId="{FF4DC0E8-2529-46F4-B044-019786EEA325}" srcOrd="0" destOrd="0" presId="urn:microsoft.com/office/officeart/2008/layout/HorizontalMultiLevelHierarchy"/>
    <dgm:cxn modelId="{E55928A3-E781-4422-A963-422F7939251F}" type="presParOf" srcId="{ECCA7DEB-9A80-46C7-9CD8-D7A7F7C54CB7}" destId="{135057BB-B6F2-48BD-874C-1A1DF301E86A}" srcOrd="1" destOrd="0" presId="urn:microsoft.com/office/officeart/2008/layout/HorizontalMultiLevelHierarchy"/>
    <dgm:cxn modelId="{3A5190F4-E366-4355-97DB-79B634F3CCB9}" type="presParOf" srcId="{4D802361-01D9-4305-BDAD-7F4D0DCF1DBF}" destId="{93DAC138-637B-456C-AAD2-881E48DB09CA}" srcOrd="2" destOrd="0" presId="urn:microsoft.com/office/officeart/2008/layout/HorizontalMultiLevelHierarchy"/>
    <dgm:cxn modelId="{C656E92B-99AC-476C-8AD4-EC960F295C1F}" type="presParOf" srcId="{93DAC138-637B-456C-AAD2-881E48DB09CA}" destId="{016A13D1-B80D-42FD-964C-1BB4544CC599}" srcOrd="0" destOrd="0" presId="urn:microsoft.com/office/officeart/2008/layout/HorizontalMultiLevelHierarchy"/>
    <dgm:cxn modelId="{B2EC945B-9009-4ED9-AEC2-52D8C9FBE97D}" type="presParOf" srcId="{4D802361-01D9-4305-BDAD-7F4D0DCF1DBF}" destId="{57762A4B-701A-4822-A8CA-CD0910734F3C}" srcOrd="3" destOrd="0" presId="urn:microsoft.com/office/officeart/2008/layout/HorizontalMultiLevelHierarchy"/>
    <dgm:cxn modelId="{D4380CE9-23E0-4FB5-B5D9-CADF10875633}" type="presParOf" srcId="{57762A4B-701A-4822-A8CA-CD0910734F3C}" destId="{5B6E8E2C-E3B7-4249-86F3-36AEDF28F82A}" srcOrd="0" destOrd="0" presId="urn:microsoft.com/office/officeart/2008/layout/HorizontalMultiLevelHierarchy"/>
    <dgm:cxn modelId="{19A97DF7-01DD-4A75-BA59-F56AD16851FB}" type="presParOf" srcId="{57762A4B-701A-4822-A8CA-CD0910734F3C}" destId="{6043EEF5-F9E6-49F5-A481-F062624EA0CB}" srcOrd="1" destOrd="0" presId="urn:microsoft.com/office/officeart/2008/layout/HorizontalMultiLevelHierarchy"/>
    <dgm:cxn modelId="{0C7B5700-A594-4CDC-BA13-F51A48BEA3E2}" type="presParOf" srcId="{6043EEF5-F9E6-49F5-A481-F062624EA0CB}" destId="{CD111E1F-8A00-4474-AB4C-C500299D4E3F}" srcOrd="0" destOrd="0" presId="urn:microsoft.com/office/officeart/2008/layout/HorizontalMultiLevelHierarchy"/>
    <dgm:cxn modelId="{F1ABCA3B-6C93-4660-920D-76A4FAE0507E}" type="presParOf" srcId="{CD111E1F-8A00-4474-AB4C-C500299D4E3F}" destId="{C2EE3142-569E-4A9D-B680-07458A775F8C}" srcOrd="0" destOrd="0" presId="urn:microsoft.com/office/officeart/2008/layout/HorizontalMultiLevelHierarchy"/>
    <dgm:cxn modelId="{BC3AC1AD-BC18-44D9-87C4-E70F9DEA4EAB}" type="presParOf" srcId="{6043EEF5-F9E6-49F5-A481-F062624EA0CB}" destId="{2095EB0B-5091-49F7-B4E3-3023FBB265AC}" srcOrd="1" destOrd="0" presId="urn:microsoft.com/office/officeart/2008/layout/HorizontalMultiLevelHierarchy"/>
    <dgm:cxn modelId="{95DFF4A4-EEC0-4696-9341-5A1560D0E425}" type="presParOf" srcId="{2095EB0B-5091-49F7-B4E3-3023FBB265AC}" destId="{9B0D3AA3-BE23-45F3-8197-B8BFB46577A9}" srcOrd="0" destOrd="0" presId="urn:microsoft.com/office/officeart/2008/layout/HorizontalMultiLevelHierarchy"/>
    <dgm:cxn modelId="{8F31A382-B6ED-442A-9EF7-64258BA5FA2F}" type="presParOf" srcId="{2095EB0B-5091-49F7-B4E3-3023FBB265AC}" destId="{9BDDFEDF-21F4-4B31-839B-566B025D56FA}" srcOrd="1" destOrd="0" presId="urn:microsoft.com/office/officeart/2008/layout/HorizontalMultiLevelHierarchy"/>
    <dgm:cxn modelId="{2AF6428D-EC05-492B-9894-FDF569635972}" type="presParOf" srcId="{9BDDFEDF-21F4-4B31-839B-566B025D56FA}" destId="{26A568D5-4E05-4B36-90EB-D7020DA7F009}" srcOrd="0" destOrd="0" presId="urn:microsoft.com/office/officeart/2008/layout/HorizontalMultiLevelHierarchy"/>
    <dgm:cxn modelId="{B61EEC1D-02E3-4E11-A622-864C4687097C}" type="presParOf" srcId="{26A568D5-4E05-4B36-90EB-D7020DA7F009}" destId="{C622479A-A58C-4322-AE45-BA1969108D5B}" srcOrd="0" destOrd="0" presId="urn:microsoft.com/office/officeart/2008/layout/HorizontalMultiLevelHierarchy"/>
    <dgm:cxn modelId="{A39C55ED-84DB-4C0D-99B4-CB46BBC1316E}" type="presParOf" srcId="{9BDDFEDF-21F4-4B31-839B-566B025D56FA}" destId="{75DF7D89-5BDE-4EC9-9B3B-1C144550D1F2}" srcOrd="1" destOrd="0" presId="urn:microsoft.com/office/officeart/2008/layout/HorizontalMultiLevelHierarchy"/>
    <dgm:cxn modelId="{7B15D30C-3826-4EE5-AB2A-1660ACAB41DC}" type="presParOf" srcId="{75DF7D89-5BDE-4EC9-9B3B-1C144550D1F2}" destId="{D53C2C06-1422-4003-88FB-375391B2D247}" srcOrd="0" destOrd="0" presId="urn:microsoft.com/office/officeart/2008/layout/HorizontalMultiLevelHierarchy"/>
    <dgm:cxn modelId="{0E38BC16-9E00-4534-9996-5C2595E5696F}" type="presParOf" srcId="{75DF7D89-5BDE-4EC9-9B3B-1C144550D1F2}" destId="{41EA0567-9AB1-4A5F-8829-A7416CCBFA2F}" srcOrd="1" destOrd="0" presId="urn:microsoft.com/office/officeart/2008/layout/HorizontalMultiLevelHierarchy"/>
  </dgm:cxnLst>
  <dgm:bg/>
  <dgm:whole/>
  <dgm:extLst>
    <a:ext uri="http://schemas.microsoft.com/office/drawing/2008/diagram">
      <dsp:dataModelExt xmlns:dsp="http://schemas.microsoft.com/office/drawing/2008/diagram" relId="rId37" minVer="http://schemas.openxmlformats.org/drawingml/2006/diagram"/>
    </a:ext>
  </dgm:extLst>
</dgm:dataModel>
</file>

<file path=word/diagrams/data6.xml><?xml version="1.0" encoding="utf-8"?>
<dgm:dataModel xmlns:dgm="http://schemas.openxmlformats.org/drawingml/2006/diagram" xmlns:a="http://schemas.openxmlformats.org/drawingml/2006/main">
  <dgm:ptLst>
    <dgm:pt modelId="{DC55382C-2063-496E-8142-4BEEA1FE9D7B}" type="doc">
      <dgm:prSet loTypeId="urn:microsoft.com/office/officeart/2008/layout/HorizontalMultiLevelHierarchy" loCatId="hierarchy" qsTypeId="urn:microsoft.com/office/officeart/2005/8/quickstyle/simple1" qsCatId="simple" csTypeId="urn:microsoft.com/office/officeart/2005/8/colors/accent5_1" csCatId="accent5" phldr="1"/>
      <dgm:spPr/>
      <dgm:t>
        <a:bodyPr/>
        <a:lstStyle/>
        <a:p>
          <a:endParaRPr lang="es-CR"/>
        </a:p>
      </dgm:t>
    </dgm:pt>
    <dgm:pt modelId="{D5AFDAD5-FFC1-48A9-B283-1F9605BBFD9D}">
      <dgm:prSet custT="1"/>
      <dgm:spPr/>
      <dgm:t>
        <a:bodyPr/>
        <a:lstStyle/>
        <a:p>
          <a:r>
            <a:rPr lang="es-CR" sz="1100"/>
            <a:t>ModeloAporteBomberos</a:t>
          </a:r>
        </a:p>
      </dgm:t>
    </dgm:pt>
    <dgm:pt modelId="{EF44FF11-DFF2-4309-95D1-535807EB95DE}" type="parTrans" cxnId="{385DC536-A5A9-4683-85B2-4FEC3BF4CD2B}">
      <dgm:prSet custT="1"/>
      <dgm:spPr/>
      <dgm:t>
        <a:bodyPr/>
        <a:lstStyle/>
        <a:p>
          <a:endParaRPr lang="en-US" sz="1100"/>
        </a:p>
      </dgm:t>
    </dgm:pt>
    <dgm:pt modelId="{24C38C4D-4D60-49A6-A960-58AF036F146E}" type="sibTrans" cxnId="{385DC536-A5A9-4683-85B2-4FEC3BF4CD2B}">
      <dgm:prSet/>
      <dgm:spPr/>
      <dgm:t>
        <a:bodyPr/>
        <a:lstStyle/>
        <a:p>
          <a:endParaRPr lang="en-US" sz="1100"/>
        </a:p>
      </dgm:t>
    </dgm:pt>
    <dgm:pt modelId="{8DB64678-26C3-4F17-AC17-5E1C713E8F2F}">
      <dgm:prSet custT="1"/>
      <dgm:spPr/>
      <dgm:t>
        <a:bodyPr/>
        <a:lstStyle/>
        <a:p>
          <a:r>
            <a:rPr lang="es-CR" sz="1100"/>
            <a:t>RamoAporteINEC</a:t>
          </a:r>
        </a:p>
      </dgm:t>
    </dgm:pt>
    <dgm:pt modelId="{ADEE1366-5EAE-4A10-8B50-75D864121285}" type="parTrans" cxnId="{4229AA8C-41EB-405D-A39A-B23DFC4CBEA5}">
      <dgm:prSet custT="1"/>
      <dgm:spPr/>
      <dgm:t>
        <a:bodyPr/>
        <a:lstStyle/>
        <a:p>
          <a:endParaRPr lang="en-US" sz="1100"/>
        </a:p>
      </dgm:t>
    </dgm:pt>
    <dgm:pt modelId="{F4A54EC4-CD11-4DA3-8756-60A149729AB0}" type="sibTrans" cxnId="{4229AA8C-41EB-405D-A39A-B23DFC4CBEA5}">
      <dgm:prSet/>
      <dgm:spPr/>
      <dgm:t>
        <a:bodyPr/>
        <a:lstStyle/>
        <a:p>
          <a:endParaRPr lang="en-US" sz="1100"/>
        </a:p>
      </dgm:t>
    </dgm:pt>
    <dgm:pt modelId="{CBD54A77-B99F-460D-A56C-6C42C4FF3147}">
      <dgm:prSet custT="1"/>
      <dgm:spPr/>
      <dgm:t>
        <a:bodyPr/>
        <a:lstStyle/>
        <a:p>
          <a:r>
            <a:rPr lang="es-CR" sz="1100"/>
            <a:t>Encabezado</a:t>
          </a:r>
        </a:p>
      </dgm:t>
    </dgm:pt>
    <dgm:pt modelId="{6030D2E9-A855-45A2-887A-07E9B45654AE}" type="parTrans" cxnId="{F198B0B6-DF3A-4E34-BE62-3874B1B26A59}">
      <dgm:prSet/>
      <dgm:spPr/>
      <dgm:t>
        <a:bodyPr/>
        <a:lstStyle/>
        <a:p>
          <a:endParaRPr lang="en-US"/>
        </a:p>
      </dgm:t>
    </dgm:pt>
    <dgm:pt modelId="{FB19BC0D-A891-4D9A-9AAF-FE75FF375C05}" type="sibTrans" cxnId="{F198B0B6-DF3A-4E34-BE62-3874B1B26A59}">
      <dgm:prSet/>
      <dgm:spPr/>
      <dgm:t>
        <a:bodyPr/>
        <a:lstStyle/>
        <a:p>
          <a:endParaRPr lang="en-US"/>
        </a:p>
      </dgm:t>
    </dgm:pt>
    <dgm:pt modelId="{EDD14310-7784-4006-9319-07AA2D4D0FDF}">
      <dgm:prSet custT="1"/>
      <dgm:spPr/>
      <dgm:t>
        <a:bodyPr/>
        <a:lstStyle/>
        <a:p>
          <a:r>
            <a:rPr lang="es-CR" sz="1100"/>
            <a:t>Datos</a:t>
          </a:r>
        </a:p>
      </dgm:t>
    </dgm:pt>
    <dgm:pt modelId="{D2274B3A-D319-4750-8ABF-6912176F1258}" type="parTrans" cxnId="{170CE627-A2DC-42B0-9AF6-5F291C6D0564}">
      <dgm:prSet/>
      <dgm:spPr/>
      <dgm:t>
        <a:bodyPr/>
        <a:lstStyle/>
        <a:p>
          <a:endParaRPr lang="en-US"/>
        </a:p>
      </dgm:t>
    </dgm:pt>
    <dgm:pt modelId="{E0AF2177-C46D-410C-8243-4FB6C423E6CC}" type="sibTrans" cxnId="{170CE627-A2DC-42B0-9AF6-5F291C6D0564}">
      <dgm:prSet/>
      <dgm:spPr/>
      <dgm:t>
        <a:bodyPr/>
        <a:lstStyle/>
        <a:p>
          <a:endParaRPr lang="en-US"/>
        </a:p>
      </dgm:t>
    </dgm:pt>
    <dgm:pt modelId="{1DB9F9F5-26BC-4DFE-B694-83DA39C293FB}">
      <dgm:prSet custT="1"/>
      <dgm:spPr/>
      <dgm:t>
        <a:bodyPr/>
        <a:lstStyle/>
        <a:p>
          <a:r>
            <a:rPr lang="es-CR" sz="1100"/>
            <a:t>Modelo</a:t>
          </a:r>
        </a:p>
      </dgm:t>
    </dgm:pt>
    <dgm:pt modelId="{71804DF2-B874-4D25-A177-981777AE9A99}" type="parTrans" cxnId="{7B752AA6-8911-42DD-95BA-40DE98EAAEA6}">
      <dgm:prSet/>
      <dgm:spPr/>
      <dgm:t>
        <a:bodyPr/>
        <a:lstStyle/>
        <a:p>
          <a:endParaRPr lang="en-US"/>
        </a:p>
      </dgm:t>
    </dgm:pt>
    <dgm:pt modelId="{34D5A027-C128-48D7-85F6-3113C8023D90}" type="sibTrans" cxnId="{7B752AA6-8911-42DD-95BA-40DE98EAAEA6}">
      <dgm:prSet/>
      <dgm:spPr/>
      <dgm:t>
        <a:bodyPr/>
        <a:lstStyle/>
        <a:p>
          <a:endParaRPr lang="en-US"/>
        </a:p>
      </dgm:t>
    </dgm:pt>
    <dgm:pt modelId="{50E13EB4-A25C-4A65-B405-C1E67EB509DE}" type="pres">
      <dgm:prSet presAssocID="{DC55382C-2063-496E-8142-4BEEA1FE9D7B}" presName="Name0" presStyleCnt="0">
        <dgm:presLayoutVars>
          <dgm:chPref val="1"/>
          <dgm:dir/>
          <dgm:animOne val="branch"/>
          <dgm:animLvl val="lvl"/>
          <dgm:resizeHandles val="exact"/>
        </dgm:presLayoutVars>
      </dgm:prSet>
      <dgm:spPr/>
    </dgm:pt>
    <dgm:pt modelId="{D6394EA5-31F9-4187-A7B0-8CCCCE9788AD}" type="pres">
      <dgm:prSet presAssocID="{D5AFDAD5-FFC1-48A9-B283-1F9605BBFD9D}" presName="root1" presStyleCnt="0"/>
      <dgm:spPr/>
    </dgm:pt>
    <dgm:pt modelId="{06FE7CCE-8183-46D3-97B1-B669773E08E9}" type="pres">
      <dgm:prSet presAssocID="{D5AFDAD5-FFC1-48A9-B283-1F9605BBFD9D}" presName="LevelOneTextNode" presStyleLbl="node0" presStyleIdx="0" presStyleCnt="1">
        <dgm:presLayoutVars>
          <dgm:chPref val="3"/>
        </dgm:presLayoutVars>
      </dgm:prSet>
      <dgm:spPr/>
    </dgm:pt>
    <dgm:pt modelId="{4D802361-01D9-4305-BDAD-7F4D0DCF1DBF}" type="pres">
      <dgm:prSet presAssocID="{D5AFDAD5-FFC1-48A9-B283-1F9605BBFD9D}" presName="level2hierChild" presStyleCnt="0"/>
      <dgm:spPr/>
    </dgm:pt>
    <dgm:pt modelId="{97B446C9-E9F0-4D9E-B3B3-4E9BAC7E2E40}" type="pres">
      <dgm:prSet presAssocID="{6030D2E9-A855-45A2-887A-07E9B45654AE}" presName="conn2-1" presStyleLbl="parChTrans1D2" presStyleIdx="0" presStyleCnt="2"/>
      <dgm:spPr/>
    </dgm:pt>
    <dgm:pt modelId="{570E57A3-6106-479A-B4C7-2FC18B513ABB}" type="pres">
      <dgm:prSet presAssocID="{6030D2E9-A855-45A2-887A-07E9B45654AE}" presName="connTx" presStyleLbl="parChTrans1D2" presStyleIdx="0" presStyleCnt="2"/>
      <dgm:spPr/>
    </dgm:pt>
    <dgm:pt modelId="{ECCA7DEB-9A80-46C7-9CD8-D7A7F7C54CB7}" type="pres">
      <dgm:prSet presAssocID="{CBD54A77-B99F-460D-A56C-6C42C4FF3147}" presName="root2" presStyleCnt="0"/>
      <dgm:spPr/>
    </dgm:pt>
    <dgm:pt modelId="{FF4DC0E8-2529-46F4-B044-019786EEA325}" type="pres">
      <dgm:prSet presAssocID="{CBD54A77-B99F-460D-A56C-6C42C4FF3147}" presName="LevelTwoTextNode" presStyleLbl="node2" presStyleIdx="0" presStyleCnt="2">
        <dgm:presLayoutVars>
          <dgm:chPref val="3"/>
        </dgm:presLayoutVars>
      </dgm:prSet>
      <dgm:spPr/>
    </dgm:pt>
    <dgm:pt modelId="{135057BB-B6F2-48BD-874C-1A1DF301E86A}" type="pres">
      <dgm:prSet presAssocID="{CBD54A77-B99F-460D-A56C-6C42C4FF3147}" presName="level3hierChild" presStyleCnt="0"/>
      <dgm:spPr/>
    </dgm:pt>
    <dgm:pt modelId="{93DAC138-637B-456C-AAD2-881E48DB09CA}" type="pres">
      <dgm:prSet presAssocID="{D2274B3A-D319-4750-8ABF-6912176F1258}" presName="conn2-1" presStyleLbl="parChTrans1D2" presStyleIdx="1" presStyleCnt="2"/>
      <dgm:spPr/>
    </dgm:pt>
    <dgm:pt modelId="{016A13D1-B80D-42FD-964C-1BB4544CC599}" type="pres">
      <dgm:prSet presAssocID="{D2274B3A-D319-4750-8ABF-6912176F1258}" presName="connTx" presStyleLbl="parChTrans1D2" presStyleIdx="1" presStyleCnt="2"/>
      <dgm:spPr/>
    </dgm:pt>
    <dgm:pt modelId="{57762A4B-701A-4822-A8CA-CD0910734F3C}" type="pres">
      <dgm:prSet presAssocID="{EDD14310-7784-4006-9319-07AA2D4D0FDF}" presName="root2" presStyleCnt="0"/>
      <dgm:spPr/>
    </dgm:pt>
    <dgm:pt modelId="{5B6E8E2C-E3B7-4249-86F3-36AEDF28F82A}" type="pres">
      <dgm:prSet presAssocID="{EDD14310-7784-4006-9319-07AA2D4D0FDF}" presName="LevelTwoTextNode" presStyleLbl="node2" presStyleIdx="1" presStyleCnt="2">
        <dgm:presLayoutVars>
          <dgm:chPref val="3"/>
        </dgm:presLayoutVars>
      </dgm:prSet>
      <dgm:spPr/>
    </dgm:pt>
    <dgm:pt modelId="{6043EEF5-F9E6-49F5-A481-F062624EA0CB}" type="pres">
      <dgm:prSet presAssocID="{EDD14310-7784-4006-9319-07AA2D4D0FDF}" presName="level3hierChild" presStyleCnt="0"/>
      <dgm:spPr/>
    </dgm:pt>
    <dgm:pt modelId="{CD111E1F-8A00-4474-AB4C-C500299D4E3F}" type="pres">
      <dgm:prSet presAssocID="{71804DF2-B874-4D25-A177-981777AE9A99}" presName="conn2-1" presStyleLbl="parChTrans1D3" presStyleIdx="0" presStyleCnt="1"/>
      <dgm:spPr/>
    </dgm:pt>
    <dgm:pt modelId="{C2EE3142-569E-4A9D-B680-07458A775F8C}" type="pres">
      <dgm:prSet presAssocID="{71804DF2-B874-4D25-A177-981777AE9A99}" presName="connTx" presStyleLbl="parChTrans1D3" presStyleIdx="0" presStyleCnt="1"/>
      <dgm:spPr/>
    </dgm:pt>
    <dgm:pt modelId="{2095EB0B-5091-49F7-B4E3-3023FBB265AC}" type="pres">
      <dgm:prSet presAssocID="{1DB9F9F5-26BC-4DFE-B694-83DA39C293FB}" presName="root2" presStyleCnt="0"/>
      <dgm:spPr/>
    </dgm:pt>
    <dgm:pt modelId="{9B0D3AA3-BE23-45F3-8197-B8BFB46577A9}" type="pres">
      <dgm:prSet presAssocID="{1DB9F9F5-26BC-4DFE-B694-83DA39C293FB}" presName="LevelTwoTextNode" presStyleLbl="node3" presStyleIdx="0" presStyleCnt="1">
        <dgm:presLayoutVars>
          <dgm:chPref val="3"/>
        </dgm:presLayoutVars>
      </dgm:prSet>
      <dgm:spPr/>
    </dgm:pt>
    <dgm:pt modelId="{9BDDFEDF-21F4-4B31-839B-566B025D56FA}" type="pres">
      <dgm:prSet presAssocID="{1DB9F9F5-26BC-4DFE-B694-83DA39C293FB}" presName="level3hierChild" presStyleCnt="0"/>
      <dgm:spPr/>
    </dgm:pt>
    <dgm:pt modelId="{26A568D5-4E05-4B36-90EB-D7020DA7F009}" type="pres">
      <dgm:prSet presAssocID="{ADEE1366-5EAE-4A10-8B50-75D864121285}" presName="conn2-1" presStyleLbl="parChTrans1D4" presStyleIdx="0" presStyleCnt="1"/>
      <dgm:spPr/>
    </dgm:pt>
    <dgm:pt modelId="{C622479A-A58C-4322-AE45-BA1969108D5B}" type="pres">
      <dgm:prSet presAssocID="{ADEE1366-5EAE-4A10-8B50-75D864121285}" presName="connTx" presStyleLbl="parChTrans1D4" presStyleIdx="0" presStyleCnt="1"/>
      <dgm:spPr/>
    </dgm:pt>
    <dgm:pt modelId="{75DF7D89-5BDE-4EC9-9B3B-1C144550D1F2}" type="pres">
      <dgm:prSet presAssocID="{8DB64678-26C3-4F17-AC17-5E1C713E8F2F}" presName="root2" presStyleCnt="0"/>
      <dgm:spPr/>
    </dgm:pt>
    <dgm:pt modelId="{D53C2C06-1422-4003-88FB-375391B2D247}" type="pres">
      <dgm:prSet presAssocID="{8DB64678-26C3-4F17-AC17-5E1C713E8F2F}" presName="LevelTwoTextNode" presStyleLbl="node4" presStyleIdx="0" presStyleCnt="1">
        <dgm:presLayoutVars>
          <dgm:chPref val="3"/>
        </dgm:presLayoutVars>
      </dgm:prSet>
      <dgm:spPr/>
    </dgm:pt>
    <dgm:pt modelId="{41EA0567-9AB1-4A5F-8829-A7416CCBFA2F}" type="pres">
      <dgm:prSet presAssocID="{8DB64678-26C3-4F17-AC17-5E1C713E8F2F}" presName="level3hierChild" presStyleCnt="0"/>
      <dgm:spPr/>
    </dgm:pt>
  </dgm:ptLst>
  <dgm:cxnLst>
    <dgm:cxn modelId="{14AE050C-D91F-46F9-B0A8-CD6650B33C70}" type="presOf" srcId="{71804DF2-B874-4D25-A177-981777AE9A99}" destId="{C2EE3142-569E-4A9D-B680-07458A775F8C}" srcOrd="1" destOrd="0" presId="urn:microsoft.com/office/officeart/2008/layout/HorizontalMultiLevelHierarchy"/>
    <dgm:cxn modelId="{3C941B0E-286C-452B-A334-1D6FBD8C0FF4}" type="presOf" srcId="{1DB9F9F5-26BC-4DFE-B694-83DA39C293FB}" destId="{9B0D3AA3-BE23-45F3-8197-B8BFB46577A9}" srcOrd="0" destOrd="0" presId="urn:microsoft.com/office/officeart/2008/layout/HorizontalMultiLevelHierarchy"/>
    <dgm:cxn modelId="{A3994315-C1F3-4C6F-9DAF-2CEC18E1E0B7}" type="presOf" srcId="{DC55382C-2063-496E-8142-4BEEA1FE9D7B}" destId="{50E13EB4-A25C-4A65-B405-C1E67EB509DE}" srcOrd="0" destOrd="0" presId="urn:microsoft.com/office/officeart/2008/layout/HorizontalMultiLevelHierarchy"/>
    <dgm:cxn modelId="{FB94F318-4137-4346-985D-27F5FB3108E1}" type="presOf" srcId="{D2274B3A-D319-4750-8ABF-6912176F1258}" destId="{93DAC138-637B-456C-AAD2-881E48DB09CA}" srcOrd="0" destOrd="0" presId="urn:microsoft.com/office/officeart/2008/layout/HorizontalMultiLevelHierarchy"/>
    <dgm:cxn modelId="{170CE627-A2DC-42B0-9AF6-5F291C6D0564}" srcId="{D5AFDAD5-FFC1-48A9-B283-1F9605BBFD9D}" destId="{EDD14310-7784-4006-9319-07AA2D4D0FDF}" srcOrd="1" destOrd="0" parTransId="{D2274B3A-D319-4750-8ABF-6912176F1258}" sibTransId="{E0AF2177-C46D-410C-8243-4FB6C423E6CC}"/>
    <dgm:cxn modelId="{2E8AAB29-3971-4F30-A05F-0AAEEB1647B6}" type="presOf" srcId="{EDD14310-7784-4006-9319-07AA2D4D0FDF}" destId="{5B6E8E2C-E3B7-4249-86F3-36AEDF28F82A}" srcOrd="0" destOrd="0" presId="urn:microsoft.com/office/officeart/2008/layout/HorizontalMultiLevelHierarchy"/>
    <dgm:cxn modelId="{73D56836-7ECC-4FD4-AD0F-496360587E38}" type="presOf" srcId="{ADEE1366-5EAE-4A10-8B50-75D864121285}" destId="{26A568D5-4E05-4B36-90EB-D7020DA7F009}" srcOrd="0" destOrd="0" presId="urn:microsoft.com/office/officeart/2008/layout/HorizontalMultiLevelHierarchy"/>
    <dgm:cxn modelId="{385DC536-A5A9-4683-85B2-4FEC3BF4CD2B}" srcId="{DC55382C-2063-496E-8142-4BEEA1FE9D7B}" destId="{D5AFDAD5-FFC1-48A9-B283-1F9605BBFD9D}" srcOrd="0" destOrd="0" parTransId="{EF44FF11-DFF2-4309-95D1-535807EB95DE}" sibTransId="{24C38C4D-4D60-49A6-A960-58AF036F146E}"/>
    <dgm:cxn modelId="{25B0413D-EE24-4648-A289-E6FEF9F44B88}" type="presOf" srcId="{D5AFDAD5-FFC1-48A9-B283-1F9605BBFD9D}" destId="{06FE7CCE-8183-46D3-97B1-B669773E08E9}" srcOrd="0" destOrd="0" presId="urn:microsoft.com/office/officeart/2008/layout/HorizontalMultiLevelHierarchy"/>
    <dgm:cxn modelId="{98FFEC5F-E4C3-4FFD-BD98-BE6BBA2D4C1D}" type="presOf" srcId="{ADEE1366-5EAE-4A10-8B50-75D864121285}" destId="{C622479A-A58C-4322-AE45-BA1969108D5B}" srcOrd="1" destOrd="0" presId="urn:microsoft.com/office/officeart/2008/layout/HorizontalMultiLevelHierarchy"/>
    <dgm:cxn modelId="{755CC377-222A-4F50-8290-94B90F04BDFC}" type="presOf" srcId="{CBD54A77-B99F-460D-A56C-6C42C4FF3147}" destId="{FF4DC0E8-2529-46F4-B044-019786EEA325}" srcOrd="0" destOrd="0" presId="urn:microsoft.com/office/officeart/2008/layout/HorizontalMultiLevelHierarchy"/>
    <dgm:cxn modelId="{4229AA8C-41EB-405D-A39A-B23DFC4CBEA5}" srcId="{1DB9F9F5-26BC-4DFE-B694-83DA39C293FB}" destId="{8DB64678-26C3-4F17-AC17-5E1C713E8F2F}" srcOrd="0" destOrd="0" parTransId="{ADEE1366-5EAE-4A10-8B50-75D864121285}" sibTransId="{F4A54EC4-CD11-4DA3-8756-60A149729AB0}"/>
    <dgm:cxn modelId="{7B752AA6-8911-42DD-95BA-40DE98EAAEA6}" srcId="{EDD14310-7784-4006-9319-07AA2D4D0FDF}" destId="{1DB9F9F5-26BC-4DFE-B694-83DA39C293FB}" srcOrd="0" destOrd="0" parTransId="{71804DF2-B874-4D25-A177-981777AE9A99}" sibTransId="{34D5A027-C128-48D7-85F6-3113C8023D90}"/>
    <dgm:cxn modelId="{81B9F9AE-B147-4867-B96F-D28C44F2A0D9}" type="presOf" srcId="{6030D2E9-A855-45A2-887A-07E9B45654AE}" destId="{570E57A3-6106-479A-B4C7-2FC18B513ABB}" srcOrd="1" destOrd="0" presId="urn:microsoft.com/office/officeart/2008/layout/HorizontalMultiLevelHierarchy"/>
    <dgm:cxn modelId="{F198B0B6-DF3A-4E34-BE62-3874B1B26A59}" srcId="{D5AFDAD5-FFC1-48A9-B283-1F9605BBFD9D}" destId="{CBD54A77-B99F-460D-A56C-6C42C4FF3147}" srcOrd="0" destOrd="0" parTransId="{6030D2E9-A855-45A2-887A-07E9B45654AE}" sibTransId="{FB19BC0D-A891-4D9A-9AAF-FE75FF375C05}"/>
    <dgm:cxn modelId="{7181E5E1-B3B6-4766-BC68-B4486A2EC7AC}" type="presOf" srcId="{6030D2E9-A855-45A2-887A-07E9B45654AE}" destId="{97B446C9-E9F0-4D9E-B3B3-4E9BAC7E2E40}" srcOrd="0" destOrd="0" presId="urn:microsoft.com/office/officeart/2008/layout/HorizontalMultiLevelHierarchy"/>
    <dgm:cxn modelId="{02743AE8-932E-4E7D-9D6B-B22F7E7C801A}" type="presOf" srcId="{8DB64678-26C3-4F17-AC17-5E1C713E8F2F}" destId="{D53C2C06-1422-4003-88FB-375391B2D247}" srcOrd="0" destOrd="0" presId="urn:microsoft.com/office/officeart/2008/layout/HorizontalMultiLevelHierarchy"/>
    <dgm:cxn modelId="{ABAC16FD-C4AE-4122-A87B-9A2F04BB9B70}" type="presOf" srcId="{71804DF2-B874-4D25-A177-981777AE9A99}" destId="{CD111E1F-8A00-4474-AB4C-C500299D4E3F}" srcOrd="0" destOrd="0" presId="urn:microsoft.com/office/officeart/2008/layout/HorizontalMultiLevelHierarchy"/>
    <dgm:cxn modelId="{AD5077FF-0968-4D96-BC88-D90BBD0F602C}" type="presOf" srcId="{D2274B3A-D319-4750-8ABF-6912176F1258}" destId="{016A13D1-B80D-42FD-964C-1BB4544CC599}" srcOrd="1" destOrd="0" presId="urn:microsoft.com/office/officeart/2008/layout/HorizontalMultiLevelHierarchy"/>
    <dgm:cxn modelId="{BA941287-C10E-4D62-9472-8BE24C3A09EB}" type="presParOf" srcId="{50E13EB4-A25C-4A65-B405-C1E67EB509DE}" destId="{D6394EA5-31F9-4187-A7B0-8CCCCE9788AD}" srcOrd="0" destOrd="0" presId="urn:microsoft.com/office/officeart/2008/layout/HorizontalMultiLevelHierarchy"/>
    <dgm:cxn modelId="{834D21A7-7119-486F-B3B0-54CFD19A4600}" type="presParOf" srcId="{D6394EA5-31F9-4187-A7B0-8CCCCE9788AD}" destId="{06FE7CCE-8183-46D3-97B1-B669773E08E9}" srcOrd="0" destOrd="0" presId="urn:microsoft.com/office/officeart/2008/layout/HorizontalMultiLevelHierarchy"/>
    <dgm:cxn modelId="{AECE3EDD-F845-4040-BAA2-CB7197BC0F4F}" type="presParOf" srcId="{D6394EA5-31F9-4187-A7B0-8CCCCE9788AD}" destId="{4D802361-01D9-4305-BDAD-7F4D0DCF1DBF}" srcOrd="1" destOrd="0" presId="urn:microsoft.com/office/officeart/2008/layout/HorizontalMultiLevelHierarchy"/>
    <dgm:cxn modelId="{7918A0ED-973E-420D-8601-19ED97F60B9F}" type="presParOf" srcId="{4D802361-01D9-4305-BDAD-7F4D0DCF1DBF}" destId="{97B446C9-E9F0-4D9E-B3B3-4E9BAC7E2E40}" srcOrd="0" destOrd="0" presId="urn:microsoft.com/office/officeart/2008/layout/HorizontalMultiLevelHierarchy"/>
    <dgm:cxn modelId="{6E195294-34F2-4599-814A-B23BB0449B39}" type="presParOf" srcId="{97B446C9-E9F0-4D9E-B3B3-4E9BAC7E2E40}" destId="{570E57A3-6106-479A-B4C7-2FC18B513ABB}" srcOrd="0" destOrd="0" presId="urn:microsoft.com/office/officeart/2008/layout/HorizontalMultiLevelHierarchy"/>
    <dgm:cxn modelId="{EE6BA046-EBC2-4A21-B61B-50CE6EAC0028}" type="presParOf" srcId="{4D802361-01D9-4305-BDAD-7F4D0DCF1DBF}" destId="{ECCA7DEB-9A80-46C7-9CD8-D7A7F7C54CB7}" srcOrd="1" destOrd="0" presId="urn:microsoft.com/office/officeart/2008/layout/HorizontalMultiLevelHierarchy"/>
    <dgm:cxn modelId="{4E973615-F1A7-45AD-842B-52AC16862537}" type="presParOf" srcId="{ECCA7DEB-9A80-46C7-9CD8-D7A7F7C54CB7}" destId="{FF4DC0E8-2529-46F4-B044-019786EEA325}" srcOrd="0" destOrd="0" presId="urn:microsoft.com/office/officeart/2008/layout/HorizontalMultiLevelHierarchy"/>
    <dgm:cxn modelId="{E55928A3-E781-4422-A963-422F7939251F}" type="presParOf" srcId="{ECCA7DEB-9A80-46C7-9CD8-D7A7F7C54CB7}" destId="{135057BB-B6F2-48BD-874C-1A1DF301E86A}" srcOrd="1" destOrd="0" presId="urn:microsoft.com/office/officeart/2008/layout/HorizontalMultiLevelHierarchy"/>
    <dgm:cxn modelId="{3A5190F4-E366-4355-97DB-79B634F3CCB9}" type="presParOf" srcId="{4D802361-01D9-4305-BDAD-7F4D0DCF1DBF}" destId="{93DAC138-637B-456C-AAD2-881E48DB09CA}" srcOrd="2" destOrd="0" presId="urn:microsoft.com/office/officeart/2008/layout/HorizontalMultiLevelHierarchy"/>
    <dgm:cxn modelId="{C656E92B-99AC-476C-8AD4-EC960F295C1F}" type="presParOf" srcId="{93DAC138-637B-456C-AAD2-881E48DB09CA}" destId="{016A13D1-B80D-42FD-964C-1BB4544CC599}" srcOrd="0" destOrd="0" presId="urn:microsoft.com/office/officeart/2008/layout/HorizontalMultiLevelHierarchy"/>
    <dgm:cxn modelId="{B2EC945B-9009-4ED9-AEC2-52D8C9FBE97D}" type="presParOf" srcId="{4D802361-01D9-4305-BDAD-7F4D0DCF1DBF}" destId="{57762A4B-701A-4822-A8CA-CD0910734F3C}" srcOrd="3" destOrd="0" presId="urn:microsoft.com/office/officeart/2008/layout/HorizontalMultiLevelHierarchy"/>
    <dgm:cxn modelId="{D4380CE9-23E0-4FB5-B5D9-CADF10875633}" type="presParOf" srcId="{57762A4B-701A-4822-A8CA-CD0910734F3C}" destId="{5B6E8E2C-E3B7-4249-86F3-36AEDF28F82A}" srcOrd="0" destOrd="0" presId="urn:microsoft.com/office/officeart/2008/layout/HorizontalMultiLevelHierarchy"/>
    <dgm:cxn modelId="{19A97DF7-01DD-4A75-BA59-F56AD16851FB}" type="presParOf" srcId="{57762A4B-701A-4822-A8CA-CD0910734F3C}" destId="{6043EEF5-F9E6-49F5-A481-F062624EA0CB}" srcOrd="1" destOrd="0" presId="urn:microsoft.com/office/officeart/2008/layout/HorizontalMultiLevelHierarchy"/>
    <dgm:cxn modelId="{0C7B5700-A594-4CDC-BA13-F51A48BEA3E2}" type="presParOf" srcId="{6043EEF5-F9E6-49F5-A481-F062624EA0CB}" destId="{CD111E1F-8A00-4474-AB4C-C500299D4E3F}" srcOrd="0" destOrd="0" presId="urn:microsoft.com/office/officeart/2008/layout/HorizontalMultiLevelHierarchy"/>
    <dgm:cxn modelId="{F1ABCA3B-6C93-4660-920D-76A4FAE0507E}" type="presParOf" srcId="{CD111E1F-8A00-4474-AB4C-C500299D4E3F}" destId="{C2EE3142-569E-4A9D-B680-07458A775F8C}" srcOrd="0" destOrd="0" presId="urn:microsoft.com/office/officeart/2008/layout/HorizontalMultiLevelHierarchy"/>
    <dgm:cxn modelId="{BC3AC1AD-BC18-44D9-87C4-E70F9DEA4EAB}" type="presParOf" srcId="{6043EEF5-F9E6-49F5-A481-F062624EA0CB}" destId="{2095EB0B-5091-49F7-B4E3-3023FBB265AC}" srcOrd="1" destOrd="0" presId="urn:microsoft.com/office/officeart/2008/layout/HorizontalMultiLevelHierarchy"/>
    <dgm:cxn modelId="{95DFF4A4-EEC0-4696-9341-5A1560D0E425}" type="presParOf" srcId="{2095EB0B-5091-49F7-B4E3-3023FBB265AC}" destId="{9B0D3AA3-BE23-45F3-8197-B8BFB46577A9}" srcOrd="0" destOrd="0" presId="urn:microsoft.com/office/officeart/2008/layout/HorizontalMultiLevelHierarchy"/>
    <dgm:cxn modelId="{8F31A382-B6ED-442A-9EF7-64258BA5FA2F}" type="presParOf" srcId="{2095EB0B-5091-49F7-B4E3-3023FBB265AC}" destId="{9BDDFEDF-21F4-4B31-839B-566B025D56FA}" srcOrd="1" destOrd="0" presId="urn:microsoft.com/office/officeart/2008/layout/HorizontalMultiLevelHierarchy"/>
    <dgm:cxn modelId="{2AF6428D-EC05-492B-9894-FDF569635972}" type="presParOf" srcId="{9BDDFEDF-21F4-4B31-839B-566B025D56FA}" destId="{26A568D5-4E05-4B36-90EB-D7020DA7F009}" srcOrd="0" destOrd="0" presId="urn:microsoft.com/office/officeart/2008/layout/HorizontalMultiLevelHierarchy"/>
    <dgm:cxn modelId="{B61EEC1D-02E3-4E11-A622-864C4687097C}" type="presParOf" srcId="{26A568D5-4E05-4B36-90EB-D7020DA7F009}" destId="{C622479A-A58C-4322-AE45-BA1969108D5B}" srcOrd="0" destOrd="0" presId="urn:microsoft.com/office/officeart/2008/layout/HorizontalMultiLevelHierarchy"/>
    <dgm:cxn modelId="{A39C55ED-84DB-4C0D-99B4-CB46BBC1316E}" type="presParOf" srcId="{9BDDFEDF-21F4-4B31-839B-566B025D56FA}" destId="{75DF7D89-5BDE-4EC9-9B3B-1C144550D1F2}" srcOrd="1" destOrd="0" presId="urn:microsoft.com/office/officeart/2008/layout/HorizontalMultiLevelHierarchy"/>
    <dgm:cxn modelId="{7B15D30C-3826-4EE5-AB2A-1660ACAB41DC}" type="presParOf" srcId="{75DF7D89-5BDE-4EC9-9B3B-1C144550D1F2}" destId="{D53C2C06-1422-4003-88FB-375391B2D247}" srcOrd="0" destOrd="0" presId="urn:microsoft.com/office/officeart/2008/layout/HorizontalMultiLevelHierarchy"/>
    <dgm:cxn modelId="{0E38BC16-9E00-4534-9996-5C2595E5696F}" type="presParOf" srcId="{75DF7D89-5BDE-4EC9-9B3B-1C144550D1F2}" destId="{41EA0567-9AB1-4A5F-8829-A7416CCBFA2F}" srcOrd="1" destOrd="0" presId="urn:microsoft.com/office/officeart/2008/layout/HorizontalMultiLevelHierarchy"/>
  </dgm:cxnLst>
  <dgm:bg/>
  <dgm:whole/>
  <dgm:extLst>
    <a:ext uri="http://schemas.microsoft.com/office/drawing/2008/diagram">
      <dsp:dataModelExt xmlns:dsp="http://schemas.microsoft.com/office/drawing/2008/diagram" relId="rId42" minVer="http://schemas.openxmlformats.org/drawingml/2006/diagram"/>
    </a:ext>
  </dgm:extLst>
</dgm:dataModel>
</file>

<file path=word/diagrams/data7.xml><?xml version="1.0" encoding="utf-8"?>
<dgm:dataModel xmlns:dgm="http://schemas.openxmlformats.org/drawingml/2006/diagram" xmlns:a="http://schemas.openxmlformats.org/drawingml/2006/main">
  <dgm:ptLst>
    <dgm:pt modelId="{DC55382C-2063-496E-8142-4BEEA1FE9D7B}" type="doc">
      <dgm:prSet loTypeId="urn:microsoft.com/office/officeart/2008/layout/HorizontalMultiLevelHierarchy" loCatId="hierarchy" qsTypeId="urn:microsoft.com/office/officeart/2005/8/quickstyle/simple3" qsCatId="simple" csTypeId="urn:microsoft.com/office/officeart/2005/8/colors/accent5_1" csCatId="accent5" phldr="1"/>
      <dgm:spPr/>
      <dgm:t>
        <a:bodyPr/>
        <a:lstStyle/>
        <a:p>
          <a:endParaRPr lang="es-CR"/>
        </a:p>
      </dgm:t>
    </dgm:pt>
    <dgm:pt modelId="{9E139A1C-A934-414D-82E9-A51A8AC64677}">
      <dgm:prSet custT="1"/>
      <dgm:spPr/>
      <dgm:t>
        <a:bodyPr/>
        <a:lstStyle/>
        <a:p>
          <a:r>
            <a:rPr lang="es-CR" sz="1000"/>
            <a:t>ModeloSiniestralidadSOA</a:t>
          </a:r>
        </a:p>
      </dgm:t>
    </dgm:pt>
    <dgm:pt modelId="{C4B01B7D-A293-4FBC-99B4-1DE0EF748469}" type="parTrans" cxnId="{376956CE-012E-42CA-822B-4930511489AF}">
      <dgm:prSet/>
      <dgm:spPr/>
      <dgm:t>
        <a:bodyPr/>
        <a:lstStyle/>
        <a:p>
          <a:endParaRPr lang="en-US"/>
        </a:p>
      </dgm:t>
    </dgm:pt>
    <dgm:pt modelId="{EDC0CEFF-9221-4AE0-A2FD-E7D836A57069}" type="sibTrans" cxnId="{376956CE-012E-42CA-822B-4930511489AF}">
      <dgm:prSet/>
      <dgm:spPr/>
      <dgm:t>
        <a:bodyPr/>
        <a:lstStyle/>
        <a:p>
          <a:endParaRPr lang="en-US"/>
        </a:p>
      </dgm:t>
    </dgm:pt>
    <dgm:pt modelId="{8FEAAC96-5DCD-4DC2-A169-230ACD0286DA}">
      <dgm:prSet custT="1"/>
      <dgm:spPr/>
      <dgm:t>
        <a:bodyPr/>
        <a:lstStyle/>
        <a:p>
          <a:r>
            <a:rPr lang="es-CR" sz="1100"/>
            <a:t>Encabezado</a:t>
          </a:r>
        </a:p>
      </dgm:t>
    </dgm:pt>
    <dgm:pt modelId="{D595B248-417A-45EB-9639-10E320C192EC}" type="parTrans" cxnId="{9138127B-EE0B-45EF-A45E-9E99C485B3D3}">
      <dgm:prSet/>
      <dgm:spPr/>
      <dgm:t>
        <a:bodyPr/>
        <a:lstStyle/>
        <a:p>
          <a:endParaRPr lang="en-US"/>
        </a:p>
      </dgm:t>
    </dgm:pt>
    <dgm:pt modelId="{94953A84-1F03-4312-A657-16B83C31FEB2}" type="sibTrans" cxnId="{9138127B-EE0B-45EF-A45E-9E99C485B3D3}">
      <dgm:prSet/>
      <dgm:spPr/>
      <dgm:t>
        <a:bodyPr/>
        <a:lstStyle/>
        <a:p>
          <a:endParaRPr lang="es-ES"/>
        </a:p>
      </dgm:t>
    </dgm:pt>
    <dgm:pt modelId="{F2C80ED7-91FA-4A8A-8231-78BC49107CB8}">
      <dgm:prSet custT="1"/>
      <dgm:spPr/>
      <dgm:t>
        <a:bodyPr/>
        <a:lstStyle/>
        <a:p>
          <a:r>
            <a:rPr lang="es-CR" sz="1100"/>
            <a:t>Datos</a:t>
          </a:r>
        </a:p>
      </dgm:t>
    </dgm:pt>
    <dgm:pt modelId="{CDFB178F-EECD-48C0-AE2C-E624A329D2B3}" type="parTrans" cxnId="{EDB22611-4832-4FF2-BDB3-D49C03E54920}">
      <dgm:prSet/>
      <dgm:spPr/>
      <dgm:t>
        <a:bodyPr/>
        <a:lstStyle/>
        <a:p>
          <a:endParaRPr lang="en-US"/>
        </a:p>
      </dgm:t>
    </dgm:pt>
    <dgm:pt modelId="{0A4151FB-822D-4A22-8A91-323E3B362C81}" type="sibTrans" cxnId="{EDB22611-4832-4FF2-BDB3-D49C03E54920}">
      <dgm:prSet/>
      <dgm:spPr/>
      <dgm:t>
        <a:bodyPr/>
        <a:lstStyle/>
        <a:p>
          <a:endParaRPr lang="es-ES"/>
        </a:p>
      </dgm:t>
    </dgm:pt>
    <dgm:pt modelId="{5C4FFEF9-E391-4113-B235-F4692B08B689}">
      <dgm:prSet custT="1"/>
      <dgm:spPr/>
      <dgm:t>
        <a:bodyPr/>
        <a:lstStyle/>
        <a:p>
          <a:r>
            <a:rPr lang="es-CR" sz="1100"/>
            <a:t>Modelo</a:t>
          </a:r>
        </a:p>
      </dgm:t>
    </dgm:pt>
    <dgm:pt modelId="{BAA897D0-2CC2-41BB-AFB2-EDDE1D66E289}" type="parTrans" cxnId="{7B804ECF-EB19-45E5-88C6-A2A093BE81B9}">
      <dgm:prSet/>
      <dgm:spPr/>
      <dgm:t>
        <a:bodyPr/>
        <a:lstStyle/>
        <a:p>
          <a:endParaRPr lang="en-US"/>
        </a:p>
      </dgm:t>
    </dgm:pt>
    <dgm:pt modelId="{E01F1CBE-A90E-49D4-818B-0B90BAC3B4FB}" type="sibTrans" cxnId="{7B804ECF-EB19-45E5-88C6-A2A093BE81B9}">
      <dgm:prSet/>
      <dgm:spPr/>
      <dgm:t>
        <a:bodyPr/>
        <a:lstStyle/>
        <a:p>
          <a:endParaRPr lang="es-ES"/>
        </a:p>
      </dgm:t>
    </dgm:pt>
    <dgm:pt modelId="{DCB90DD5-AC6F-4832-8D68-6FEF23DB0D59}">
      <dgm:prSet custT="1"/>
      <dgm:spPr/>
      <dgm:t>
        <a:bodyPr/>
        <a:lstStyle/>
        <a:p>
          <a:r>
            <a:rPr lang="es-CR" sz="1100"/>
            <a:t>SiniestralidadSOA</a:t>
          </a:r>
        </a:p>
      </dgm:t>
    </dgm:pt>
    <dgm:pt modelId="{88A5619B-B68E-4B52-8C69-1184DBD23169}" type="parTrans" cxnId="{D5D48ECB-91C2-4902-AE95-059464039059}">
      <dgm:prSet/>
      <dgm:spPr/>
      <dgm:t>
        <a:bodyPr/>
        <a:lstStyle/>
        <a:p>
          <a:endParaRPr lang="es-CR"/>
        </a:p>
      </dgm:t>
    </dgm:pt>
    <dgm:pt modelId="{B2BC099C-9CBC-4042-9205-DFA905DFBE0C}" type="sibTrans" cxnId="{D5D48ECB-91C2-4902-AE95-059464039059}">
      <dgm:prSet/>
      <dgm:spPr/>
      <dgm:t>
        <a:bodyPr/>
        <a:lstStyle/>
        <a:p>
          <a:endParaRPr lang="es-CR"/>
        </a:p>
      </dgm:t>
    </dgm:pt>
    <dgm:pt modelId="{924956B3-2258-4EF6-821E-CDBBC0BD7BD9}">
      <dgm:prSet custT="1"/>
      <dgm:spPr/>
      <dgm:t>
        <a:bodyPr/>
        <a:lstStyle/>
        <a:p>
          <a:r>
            <a:rPr lang="es-CR" sz="1100"/>
            <a:t>TipoVehiculo</a:t>
          </a:r>
        </a:p>
      </dgm:t>
    </dgm:pt>
    <dgm:pt modelId="{00F75FF4-A684-4C27-99D9-97FF1B5E4C1E}" type="parTrans" cxnId="{40C40107-F5A8-41A3-832E-BE3BD22E9510}">
      <dgm:prSet/>
      <dgm:spPr/>
      <dgm:t>
        <a:bodyPr/>
        <a:lstStyle/>
        <a:p>
          <a:endParaRPr lang="es-CR"/>
        </a:p>
      </dgm:t>
    </dgm:pt>
    <dgm:pt modelId="{4EC2AAFA-D0D8-45E1-9990-D9950518E659}" type="sibTrans" cxnId="{40C40107-F5A8-41A3-832E-BE3BD22E9510}">
      <dgm:prSet/>
      <dgm:spPr/>
      <dgm:t>
        <a:bodyPr/>
        <a:lstStyle/>
        <a:p>
          <a:endParaRPr lang="es-CR"/>
        </a:p>
      </dgm:t>
    </dgm:pt>
    <dgm:pt modelId="{08D2F623-ADD2-4EEE-85B4-720C97054DE5}">
      <dgm:prSet custT="1"/>
      <dgm:spPr/>
      <dgm:t>
        <a:bodyPr/>
        <a:lstStyle/>
        <a:p>
          <a:r>
            <a:rPr lang="es-CR" sz="1100"/>
            <a:t>TiposVehiculos</a:t>
          </a:r>
          <a:endParaRPr lang="es-CR" sz="1600"/>
        </a:p>
      </dgm:t>
    </dgm:pt>
    <dgm:pt modelId="{30ED58FF-0016-4B4B-AC13-66AD95589605}" type="parTrans" cxnId="{F5B6AEB3-4B73-47A5-9E48-FFB532EC9DDF}">
      <dgm:prSet/>
      <dgm:spPr/>
      <dgm:t>
        <a:bodyPr/>
        <a:lstStyle/>
        <a:p>
          <a:endParaRPr lang="es-CR"/>
        </a:p>
      </dgm:t>
    </dgm:pt>
    <dgm:pt modelId="{9545FB67-2C21-4DF3-A659-AA83F5E40E33}" type="sibTrans" cxnId="{F5B6AEB3-4B73-47A5-9E48-FFB532EC9DDF}">
      <dgm:prSet/>
      <dgm:spPr/>
      <dgm:t>
        <a:bodyPr/>
        <a:lstStyle/>
        <a:p>
          <a:endParaRPr lang="es-CR"/>
        </a:p>
      </dgm:t>
    </dgm:pt>
    <dgm:pt modelId="{50E13EB4-A25C-4A65-B405-C1E67EB509DE}" type="pres">
      <dgm:prSet presAssocID="{DC55382C-2063-496E-8142-4BEEA1FE9D7B}" presName="Name0" presStyleCnt="0">
        <dgm:presLayoutVars>
          <dgm:chPref val="1"/>
          <dgm:dir/>
          <dgm:animOne val="branch"/>
          <dgm:animLvl val="lvl"/>
          <dgm:resizeHandles val="exact"/>
        </dgm:presLayoutVars>
      </dgm:prSet>
      <dgm:spPr/>
    </dgm:pt>
    <dgm:pt modelId="{088C4D69-29C5-49B7-8431-185AB58B15F8}" type="pres">
      <dgm:prSet presAssocID="{9E139A1C-A934-414D-82E9-A51A8AC64677}" presName="root1" presStyleCnt="0"/>
      <dgm:spPr/>
    </dgm:pt>
    <dgm:pt modelId="{153C75B3-0442-4E21-AEA5-10AF58CE2DF4}" type="pres">
      <dgm:prSet presAssocID="{9E139A1C-A934-414D-82E9-A51A8AC64677}" presName="LevelOneTextNode" presStyleLbl="node0" presStyleIdx="0" presStyleCnt="1">
        <dgm:presLayoutVars>
          <dgm:chPref val="3"/>
        </dgm:presLayoutVars>
      </dgm:prSet>
      <dgm:spPr/>
    </dgm:pt>
    <dgm:pt modelId="{E1412762-E635-4620-9772-FAC16AD0D0EA}" type="pres">
      <dgm:prSet presAssocID="{9E139A1C-A934-414D-82E9-A51A8AC64677}" presName="level2hierChild" presStyleCnt="0"/>
      <dgm:spPr/>
    </dgm:pt>
    <dgm:pt modelId="{D57A4387-8ECE-4B3A-8D75-BA06EE916C50}" type="pres">
      <dgm:prSet presAssocID="{D595B248-417A-45EB-9639-10E320C192EC}" presName="conn2-1" presStyleLbl="parChTrans1D2" presStyleIdx="0" presStyleCnt="2"/>
      <dgm:spPr/>
    </dgm:pt>
    <dgm:pt modelId="{DDA1558A-445E-44A4-96B9-1A184897F7AF}" type="pres">
      <dgm:prSet presAssocID="{D595B248-417A-45EB-9639-10E320C192EC}" presName="connTx" presStyleLbl="parChTrans1D2" presStyleIdx="0" presStyleCnt="2"/>
      <dgm:spPr/>
    </dgm:pt>
    <dgm:pt modelId="{4B7AFBDF-2DDA-4F85-8312-57D1F4CF3851}" type="pres">
      <dgm:prSet presAssocID="{8FEAAC96-5DCD-4DC2-A169-230ACD0286DA}" presName="root2" presStyleCnt="0"/>
      <dgm:spPr/>
    </dgm:pt>
    <dgm:pt modelId="{DD69A08A-5854-4E84-AFB6-12B3F5FCAE94}" type="pres">
      <dgm:prSet presAssocID="{8FEAAC96-5DCD-4DC2-A169-230ACD0286DA}" presName="LevelTwoTextNode" presStyleLbl="node2" presStyleIdx="0" presStyleCnt="2">
        <dgm:presLayoutVars>
          <dgm:chPref val="3"/>
        </dgm:presLayoutVars>
      </dgm:prSet>
      <dgm:spPr/>
    </dgm:pt>
    <dgm:pt modelId="{860C4A75-8266-475F-AE48-349EA6B489BE}" type="pres">
      <dgm:prSet presAssocID="{8FEAAC96-5DCD-4DC2-A169-230ACD0286DA}" presName="level3hierChild" presStyleCnt="0"/>
      <dgm:spPr/>
    </dgm:pt>
    <dgm:pt modelId="{5E7F826A-339A-4F74-B5D9-3F3D51C59F98}" type="pres">
      <dgm:prSet presAssocID="{CDFB178F-EECD-48C0-AE2C-E624A329D2B3}" presName="conn2-1" presStyleLbl="parChTrans1D2" presStyleIdx="1" presStyleCnt="2"/>
      <dgm:spPr/>
    </dgm:pt>
    <dgm:pt modelId="{96CFB6B0-6351-452D-92F4-C38E49215716}" type="pres">
      <dgm:prSet presAssocID="{CDFB178F-EECD-48C0-AE2C-E624A329D2B3}" presName="connTx" presStyleLbl="parChTrans1D2" presStyleIdx="1" presStyleCnt="2"/>
      <dgm:spPr/>
    </dgm:pt>
    <dgm:pt modelId="{806BE5CD-ABAB-4645-97E6-A6C454159FD2}" type="pres">
      <dgm:prSet presAssocID="{F2C80ED7-91FA-4A8A-8231-78BC49107CB8}" presName="root2" presStyleCnt="0"/>
      <dgm:spPr/>
    </dgm:pt>
    <dgm:pt modelId="{2B61AB2D-04D4-42E6-82E8-C4E7CB53DA1C}" type="pres">
      <dgm:prSet presAssocID="{F2C80ED7-91FA-4A8A-8231-78BC49107CB8}" presName="LevelTwoTextNode" presStyleLbl="node2" presStyleIdx="1" presStyleCnt="2">
        <dgm:presLayoutVars>
          <dgm:chPref val="3"/>
        </dgm:presLayoutVars>
      </dgm:prSet>
      <dgm:spPr/>
    </dgm:pt>
    <dgm:pt modelId="{7DC880FA-FCFB-4152-9304-FBA550F8F097}" type="pres">
      <dgm:prSet presAssocID="{F2C80ED7-91FA-4A8A-8231-78BC49107CB8}" presName="level3hierChild" presStyleCnt="0"/>
      <dgm:spPr/>
    </dgm:pt>
    <dgm:pt modelId="{6AB9E8D6-28AF-4874-8DAC-8D3AB8BE9911}" type="pres">
      <dgm:prSet presAssocID="{BAA897D0-2CC2-41BB-AFB2-EDDE1D66E289}" presName="conn2-1" presStyleLbl="parChTrans1D3" presStyleIdx="0" presStyleCnt="1"/>
      <dgm:spPr/>
    </dgm:pt>
    <dgm:pt modelId="{3EB3C2E1-557D-4516-9620-7D92B10F43F0}" type="pres">
      <dgm:prSet presAssocID="{BAA897D0-2CC2-41BB-AFB2-EDDE1D66E289}" presName="connTx" presStyleLbl="parChTrans1D3" presStyleIdx="0" presStyleCnt="1"/>
      <dgm:spPr/>
    </dgm:pt>
    <dgm:pt modelId="{A3709A24-4E5D-44A7-8488-EB9B803FDF22}" type="pres">
      <dgm:prSet presAssocID="{5C4FFEF9-E391-4113-B235-F4692B08B689}" presName="root2" presStyleCnt="0"/>
      <dgm:spPr/>
    </dgm:pt>
    <dgm:pt modelId="{43A38A77-C83E-4355-9AD6-4C7F74C090C0}" type="pres">
      <dgm:prSet presAssocID="{5C4FFEF9-E391-4113-B235-F4692B08B689}" presName="LevelTwoTextNode" presStyleLbl="node3" presStyleIdx="0" presStyleCnt="1">
        <dgm:presLayoutVars>
          <dgm:chPref val="3"/>
        </dgm:presLayoutVars>
      </dgm:prSet>
      <dgm:spPr/>
    </dgm:pt>
    <dgm:pt modelId="{F9858EDB-3D4D-4753-80C3-7833A5DA1E26}" type="pres">
      <dgm:prSet presAssocID="{5C4FFEF9-E391-4113-B235-F4692B08B689}" presName="level3hierChild" presStyleCnt="0"/>
      <dgm:spPr/>
    </dgm:pt>
    <dgm:pt modelId="{FF9D6AF5-CA43-43AF-ADCA-1E4E15693B56}" type="pres">
      <dgm:prSet presAssocID="{88A5619B-B68E-4B52-8C69-1184DBD23169}" presName="conn2-1" presStyleLbl="parChTrans1D4" presStyleIdx="0" presStyleCnt="3"/>
      <dgm:spPr/>
    </dgm:pt>
    <dgm:pt modelId="{AEBA060F-125E-4709-B9B9-2ACDA26BD839}" type="pres">
      <dgm:prSet presAssocID="{88A5619B-B68E-4B52-8C69-1184DBD23169}" presName="connTx" presStyleLbl="parChTrans1D4" presStyleIdx="0" presStyleCnt="3"/>
      <dgm:spPr/>
    </dgm:pt>
    <dgm:pt modelId="{D568084E-9395-4B74-AA74-2AD6EAC84409}" type="pres">
      <dgm:prSet presAssocID="{DCB90DD5-AC6F-4832-8D68-6FEF23DB0D59}" presName="root2" presStyleCnt="0"/>
      <dgm:spPr/>
    </dgm:pt>
    <dgm:pt modelId="{58A10353-0470-487B-8EF4-68E874EBC5A3}" type="pres">
      <dgm:prSet presAssocID="{DCB90DD5-AC6F-4832-8D68-6FEF23DB0D59}" presName="LevelTwoTextNode" presStyleLbl="node4" presStyleIdx="0" presStyleCnt="3" custScaleX="106244">
        <dgm:presLayoutVars>
          <dgm:chPref val="3"/>
        </dgm:presLayoutVars>
      </dgm:prSet>
      <dgm:spPr/>
    </dgm:pt>
    <dgm:pt modelId="{476E4879-062B-4D26-8AE6-1499EF2AC090}" type="pres">
      <dgm:prSet presAssocID="{DCB90DD5-AC6F-4832-8D68-6FEF23DB0D59}" presName="level3hierChild" presStyleCnt="0"/>
      <dgm:spPr/>
    </dgm:pt>
    <dgm:pt modelId="{7409C1EE-66EE-48E1-B552-53019467F549}" type="pres">
      <dgm:prSet presAssocID="{30ED58FF-0016-4B4B-AC13-66AD95589605}" presName="conn2-1" presStyleLbl="parChTrans1D4" presStyleIdx="1" presStyleCnt="3"/>
      <dgm:spPr/>
    </dgm:pt>
    <dgm:pt modelId="{2E66D7DF-C3EE-4AB6-A0D5-3FE91FAA3E5F}" type="pres">
      <dgm:prSet presAssocID="{30ED58FF-0016-4B4B-AC13-66AD95589605}" presName="connTx" presStyleLbl="parChTrans1D4" presStyleIdx="1" presStyleCnt="3"/>
      <dgm:spPr/>
    </dgm:pt>
    <dgm:pt modelId="{F1C210D6-41B6-432A-9DA4-B23A0700B5BC}" type="pres">
      <dgm:prSet presAssocID="{08D2F623-ADD2-4EEE-85B4-720C97054DE5}" presName="root2" presStyleCnt="0"/>
      <dgm:spPr/>
    </dgm:pt>
    <dgm:pt modelId="{579CE0B8-47F4-48ED-83BD-AB01F6340C78}" type="pres">
      <dgm:prSet presAssocID="{08D2F623-ADD2-4EEE-85B4-720C97054DE5}" presName="LevelTwoTextNode" presStyleLbl="node4" presStyleIdx="1" presStyleCnt="3">
        <dgm:presLayoutVars>
          <dgm:chPref val="3"/>
        </dgm:presLayoutVars>
      </dgm:prSet>
      <dgm:spPr/>
    </dgm:pt>
    <dgm:pt modelId="{CFA0A985-E9A6-49F0-B6B8-DEBF4D425679}" type="pres">
      <dgm:prSet presAssocID="{08D2F623-ADD2-4EEE-85B4-720C97054DE5}" presName="level3hierChild" presStyleCnt="0"/>
      <dgm:spPr/>
    </dgm:pt>
    <dgm:pt modelId="{08869F38-E43B-4EE5-8E53-A64C68C216B0}" type="pres">
      <dgm:prSet presAssocID="{00F75FF4-A684-4C27-99D9-97FF1B5E4C1E}" presName="conn2-1" presStyleLbl="parChTrans1D4" presStyleIdx="2" presStyleCnt="3"/>
      <dgm:spPr/>
    </dgm:pt>
    <dgm:pt modelId="{CCD10CBB-BD71-4297-AAC7-AA2D48E8385B}" type="pres">
      <dgm:prSet presAssocID="{00F75FF4-A684-4C27-99D9-97FF1B5E4C1E}" presName="connTx" presStyleLbl="parChTrans1D4" presStyleIdx="2" presStyleCnt="3"/>
      <dgm:spPr/>
    </dgm:pt>
    <dgm:pt modelId="{9FA0C1C4-DFCF-4171-BFEC-862BE20F4C6B}" type="pres">
      <dgm:prSet presAssocID="{924956B3-2258-4EF6-821E-CDBBC0BD7BD9}" presName="root2" presStyleCnt="0"/>
      <dgm:spPr/>
    </dgm:pt>
    <dgm:pt modelId="{FE2405C2-3FF8-4B31-8CB3-0231DA9FF57E}" type="pres">
      <dgm:prSet presAssocID="{924956B3-2258-4EF6-821E-CDBBC0BD7BD9}" presName="LevelTwoTextNode" presStyleLbl="node4" presStyleIdx="2" presStyleCnt="3">
        <dgm:presLayoutVars>
          <dgm:chPref val="3"/>
        </dgm:presLayoutVars>
      </dgm:prSet>
      <dgm:spPr/>
    </dgm:pt>
    <dgm:pt modelId="{7D462386-6DC1-4082-8BE7-D4E87EE11AA4}" type="pres">
      <dgm:prSet presAssocID="{924956B3-2258-4EF6-821E-CDBBC0BD7BD9}" presName="level3hierChild" presStyleCnt="0"/>
      <dgm:spPr/>
    </dgm:pt>
  </dgm:ptLst>
  <dgm:cxnLst>
    <dgm:cxn modelId="{40C40107-F5A8-41A3-832E-BE3BD22E9510}" srcId="{08D2F623-ADD2-4EEE-85B4-720C97054DE5}" destId="{924956B3-2258-4EF6-821E-CDBBC0BD7BD9}" srcOrd="0" destOrd="0" parTransId="{00F75FF4-A684-4C27-99D9-97FF1B5E4C1E}" sibTransId="{4EC2AAFA-D0D8-45E1-9990-D9950518E659}"/>
    <dgm:cxn modelId="{EDB22611-4832-4FF2-BDB3-D49C03E54920}" srcId="{9E139A1C-A934-414D-82E9-A51A8AC64677}" destId="{F2C80ED7-91FA-4A8A-8231-78BC49107CB8}" srcOrd="1" destOrd="0" parTransId="{CDFB178F-EECD-48C0-AE2C-E624A329D2B3}" sibTransId="{0A4151FB-822D-4A22-8A91-323E3B362C81}"/>
    <dgm:cxn modelId="{CEEB0E15-D187-46E6-806B-72C6CE1D1BE2}" type="presOf" srcId="{30ED58FF-0016-4B4B-AC13-66AD95589605}" destId="{2E66D7DF-C3EE-4AB6-A0D5-3FE91FAA3E5F}" srcOrd="1" destOrd="0" presId="urn:microsoft.com/office/officeart/2008/layout/HorizontalMultiLevelHierarchy"/>
    <dgm:cxn modelId="{657E8A21-17CD-446C-A66F-921307C662A5}" type="presOf" srcId="{8FEAAC96-5DCD-4DC2-A169-230ACD0286DA}" destId="{DD69A08A-5854-4E84-AFB6-12B3F5FCAE94}" srcOrd="0" destOrd="0" presId="urn:microsoft.com/office/officeart/2008/layout/HorizontalMultiLevelHierarchy"/>
    <dgm:cxn modelId="{ADA1942B-F6AE-49B8-9FFC-B32D2A9CF5AB}" type="presOf" srcId="{30ED58FF-0016-4B4B-AC13-66AD95589605}" destId="{7409C1EE-66EE-48E1-B552-53019467F549}" srcOrd="0" destOrd="0" presId="urn:microsoft.com/office/officeart/2008/layout/HorizontalMultiLevelHierarchy"/>
    <dgm:cxn modelId="{425C4F33-A05D-4BEA-9AD2-A72BB5FC8B88}" type="presOf" srcId="{BAA897D0-2CC2-41BB-AFB2-EDDE1D66E289}" destId="{3EB3C2E1-557D-4516-9620-7D92B10F43F0}" srcOrd="1" destOrd="0" presId="urn:microsoft.com/office/officeart/2008/layout/HorizontalMultiLevelHierarchy"/>
    <dgm:cxn modelId="{AF10F733-2978-48A6-BE6E-86D7689AA410}" type="presOf" srcId="{00F75FF4-A684-4C27-99D9-97FF1B5E4C1E}" destId="{08869F38-E43B-4EE5-8E53-A64C68C216B0}" srcOrd="0" destOrd="0" presId="urn:microsoft.com/office/officeart/2008/layout/HorizontalMultiLevelHierarchy"/>
    <dgm:cxn modelId="{42997336-240C-4D10-AF0D-6C6BCC59B2ED}" type="presOf" srcId="{CDFB178F-EECD-48C0-AE2C-E624A329D2B3}" destId="{5E7F826A-339A-4F74-B5D9-3F3D51C59F98}" srcOrd="0" destOrd="0" presId="urn:microsoft.com/office/officeart/2008/layout/HorizontalMultiLevelHierarchy"/>
    <dgm:cxn modelId="{46B01E6E-73A1-4EB1-9DA9-DA7DBF77DB37}" type="presOf" srcId="{DCB90DD5-AC6F-4832-8D68-6FEF23DB0D59}" destId="{58A10353-0470-487B-8EF4-68E874EBC5A3}" srcOrd="0" destOrd="0" presId="urn:microsoft.com/office/officeart/2008/layout/HorizontalMultiLevelHierarchy"/>
    <dgm:cxn modelId="{41A9126F-0F95-4FCB-8FC9-7818EFC353CF}" type="presOf" srcId="{9E139A1C-A934-414D-82E9-A51A8AC64677}" destId="{153C75B3-0442-4E21-AEA5-10AF58CE2DF4}" srcOrd="0" destOrd="0" presId="urn:microsoft.com/office/officeart/2008/layout/HorizontalMultiLevelHierarchy"/>
    <dgm:cxn modelId="{64477955-9F23-4F6D-93D3-A77B4272F3FD}" type="presOf" srcId="{DC55382C-2063-496E-8142-4BEEA1FE9D7B}" destId="{50E13EB4-A25C-4A65-B405-C1E67EB509DE}" srcOrd="0" destOrd="0" presId="urn:microsoft.com/office/officeart/2008/layout/HorizontalMultiLevelHierarchy"/>
    <dgm:cxn modelId="{9138127B-EE0B-45EF-A45E-9E99C485B3D3}" srcId="{9E139A1C-A934-414D-82E9-A51A8AC64677}" destId="{8FEAAC96-5DCD-4DC2-A169-230ACD0286DA}" srcOrd="0" destOrd="0" parTransId="{D595B248-417A-45EB-9639-10E320C192EC}" sibTransId="{94953A84-1F03-4312-A657-16B83C31FEB2}"/>
    <dgm:cxn modelId="{126E0A7D-FC4F-43BD-9CF6-9A8E37124C19}" type="presOf" srcId="{BAA897D0-2CC2-41BB-AFB2-EDDE1D66E289}" destId="{6AB9E8D6-28AF-4874-8DAC-8D3AB8BE9911}" srcOrd="0" destOrd="0" presId="urn:microsoft.com/office/officeart/2008/layout/HorizontalMultiLevelHierarchy"/>
    <dgm:cxn modelId="{D23F6A80-D74C-446D-993A-FB7F04797DB0}" type="presOf" srcId="{CDFB178F-EECD-48C0-AE2C-E624A329D2B3}" destId="{96CFB6B0-6351-452D-92F4-C38E49215716}" srcOrd="1" destOrd="0" presId="urn:microsoft.com/office/officeart/2008/layout/HorizontalMultiLevelHierarchy"/>
    <dgm:cxn modelId="{B290EA83-7E3A-4F5E-BA64-A3F0F2563D3E}" type="presOf" srcId="{924956B3-2258-4EF6-821E-CDBBC0BD7BD9}" destId="{FE2405C2-3FF8-4B31-8CB3-0231DA9FF57E}" srcOrd="0" destOrd="0" presId="urn:microsoft.com/office/officeart/2008/layout/HorizontalMultiLevelHierarchy"/>
    <dgm:cxn modelId="{717E2F90-517A-462B-A708-CE9E5E180F50}" type="presOf" srcId="{88A5619B-B68E-4B52-8C69-1184DBD23169}" destId="{AEBA060F-125E-4709-B9B9-2ACDA26BD839}" srcOrd="1" destOrd="0" presId="urn:microsoft.com/office/officeart/2008/layout/HorizontalMultiLevelHierarchy"/>
    <dgm:cxn modelId="{68D8E395-C888-481B-A96C-7FA65A272B9F}" type="presOf" srcId="{5C4FFEF9-E391-4113-B235-F4692B08B689}" destId="{43A38A77-C83E-4355-9AD6-4C7F74C090C0}" srcOrd="0" destOrd="0" presId="urn:microsoft.com/office/officeart/2008/layout/HorizontalMultiLevelHierarchy"/>
    <dgm:cxn modelId="{D30B03B1-4995-4969-B529-8D33E6BF1F16}" type="presOf" srcId="{F2C80ED7-91FA-4A8A-8231-78BC49107CB8}" destId="{2B61AB2D-04D4-42E6-82E8-C4E7CB53DA1C}" srcOrd="0" destOrd="0" presId="urn:microsoft.com/office/officeart/2008/layout/HorizontalMultiLevelHierarchy"/>
    <dgm:cxn modelId="{309534B3-5205-4C41-8DD7-D6D83DFD68D0}" type="presOf" srcId="{D595B248-417A-45EB-9639-10E320C192EC}" destId="{DDA1558A-445E-44A4-96B9-1A184897F7AF}" srcOrd="1" destOrd="0" presId="urn:microsoft.com/office/officeart/2008/layout/HorizontalMultiLevelHierarchy"/>
    <dgm:cxn modelId="{F5B6AEB3-4B73-47A5-9E48-FFB532EC9DDF}" srcId="{DCB90DD5-AC6F-4832-8D68-6FEF23DB0D59}" destId="{08D2F623-ADD2-4EEE-85B4-720C97054DE5}" srcOrd="0" destOrd="0" parTransId="{30ED58FF-0016-4B4B-AC13-66AD95589605}" sibTransId="{9545FB67-2C21-4DF3-A659-AA83F5E40E33}"/>
    <dgm:cxn modelId="{A58764B7-CF22-4A4F-A7FB-BADD7AACA737}" type="presOf" srcId="{D595B248-417A-45EB-9639-10E320C192EC}" destId="{D57A4387-8ECE-4B3A-8D75-BA06EE916C50}" srcOrd="0" destOrd="0" presId="urn:microsoft.com/office/officeart/2008/layout/HorizontalMultiLevelHierarchy"/>
    <dgm:cxn modelId="{B17077B7-5F67-4E24-81E4-A5E2F120505A}" type="presOf" srcId="{08D2F623-ADD2-4EEE-85B4-720C97054DE5}" destId="{579CE0B8-47F4-48ED-83BD-AB01F6340C78}" srcOrd="0" destOrd="0" presId="urn:microsoft.com/office/officeart/2008/layout/HorizontalMultiLevelHierarchy"/>
    <dgm:cxn modelId="{2E36F5BF-3CC0-4304-B8A8-807D1405897C}" type="presOf" srcId="{88A5619B-B68E-4B52-8C69-1184DBD23169}" destId="{FF9D6AF5-CA43-43AF-ADCA-1E4E15693B56}" srcOrd="0" destOrd="0" presId="urn:microsoft.com/office/officeart/2008/layout/HorizontalMultiLevelHierarchy"/>
    <dgm:cxn modelId="{B8D161C3-EB6C-4B1E-87DC-41FF840C0EDA}" type="presOf" srcId="{00F75FF4-A684-4C27-99D9-97FF1B5E4C1E}" destId="{CCD10CBB-BD71-4297-AAC7-AA2D48E8385B}" srcOrd="1" destOrd="0" presId="urn:microsoft.com/office/officeart/2008/layout/HorizontalMultiLevelHierarchy"/>
    <dgm:cxn modelId="{D5D48ECB-91C2-4902-AE95-059464039059}" srcId="{5C4FFEF9-E391-4113-B235-F4692B08B689}" destId="{DCB90DD5-AC6F-4832-8D68-6FEF23DB0D59}" srcOrd="0" destOrd="0" parTransId="{88A5619B-B68E-4B52-8C69-1184DBD23169}" sibTransId="{B2BC099C-9CBC-4042-9205-DFA905DFBE0C}"/>
    <dgm:cxn modelId="{376956CE-012E-42CA-822B-4930511489AF}" srcId="{DC55382C-2063-496E-8142-4BEEA1FE9D7B}" destId="{9E139A1C-A934-414D-82E9-A51A8AC64677}" srcOrd="0" destOrd="0" parTransId="{C4B01B7D-A293-4FBC-99B4-1DE0EF748469}" sibTransId="{EDC0CEFF-9221-4AE0-A2FD-E7D836A57069}"/>
    <dgm:cxn modelId="{7B804ECF-EB19-45E5-88C6-A2A093BE81B9}" srcId="{F2C80ED7-91FA-4A8A-8231-78BC49107CB8}" destId="{5C4FFEF9-E391-4113-B235-F4692B08B689}" srcOrd="0" destOrd="0" parTransId="{BAA897D0-2CC2-41BB-AFB2-EDDE1D66E289}" sibTransId="{E01F1CBE-A90E-49D4-818B-0B90BAC3B4FB}"/>
    <dgm:cxn modelId="{2E8F95A2-26C3-4010-9B7C-FCBD3D7B5A70}" type="presParOf" srcId="{50E13EB4-A25C-4A65-B405-C1E67EB509DE}" destId="{088C4D69-29C5-49B7-8431-185AB58B15F8}" srcOrd="0" destOrd="0" presId="urn:microsoft.com/office/officeart/2008/layout/HorizontalMultiLevelHierarchy"/>
    <dgm:cxn modelId="{B5753E34-EDAB-4409-AB4F-8EC3E140938D}" type="presParOf" srcId="{088C4D69-29C5-49B7-8431-185AB58B15F8}" destId="{153C75B3-0442-4E21-AEA5-10AF58CE2DF4}" srcOrd="0" destOrd="0" presId="urn:microsoft.com/office/officeart/2008/layout/HorizontalMultiLevelHierarchy"/>
    <dgm:cxn modelId="{283DDC26-6A1D-4663-A4F3-9B7B0161C44E}" type="presParOf" srcId="{088C4D69-29C5-49B7-8431-185AB58B15F8}" destId="{E1412762-E635-4620-9772-FAC16AD0D0EA}" srcOrd="1" destOrd="0" presId="urn:microsoft.com/office/officeart/2008/layout/HorizontalMultiLevelHierarchy"/>
    <dgm:cxn modelId="{34B68218-13B3-4113-A09B-C5D4E02350CB}" type="presParOf" srcId="{E1412762-E635-4620-9772-FAC16AD0D0EA}" destId="{D57A4387-8ECE-4B3A-8D75-BA06EE916C50}" srcOrd="0" destOrd="0" presId="urn:microsoft.com/office/officeart/2008/layout/HorizontalMultiLevelHierarchy"/>
    <dgm:cxn modelId="{700EB9BE-A9D7-4C7E-A72A-A441CA1C9FB8}" type="presParOf" srcId="{D57A4387-8ECE-4B3A-8D75-BA06EE916C50}" destId="{DDA1558A-445E-44A4-96B9-1A184897F7AF}" srcOrd="0" destOrd="0" presId="urn:microsoft.com/office/officeart/2008/layout/HorizontalMultiLevelHierarchy"/>
    <dgm:cxn modelId="{3AD2164C-5F5C-4EF7-91C7-F817AFE3A4E1}" type="presParOf" srcId="{E1412762-E635-4620-9772-FAC16AD0D0EA}" destId="{4B7AFBDF-2DDA-4F85-8312-57D1F4CF3851}" srcOrd="1" destOrd="0" presId="urn:microsoft.com/office/officeart/2008/layout/HorizontalMultiLevelHierarchy"/>
    <dgm:cxn modelId="{779E585F-4869-46EA-A86C-E1BA6D6D3A4D}" type="presParOf" srcId="{4B7AFBDF-2DDA-4F85-8312-57D1F4CF3851}" destId="{DD69A08A-5854-4E84-AFB6-12B3F5FCAE94}" srcOrd="0" destOrd="0" presId="urn:microsoft.com/office/officeart/2008/layout/HorizontalMultiLevelHierarchy"/>
    <dgm:cxn modelId="{D5D1A4D9-3071-4DE0-89A7-27C565C1C284}" type="presParOf" srcId="{4B7AFBDF-2DDA-4F85-8312-57D1F4CF3851}" destId="{860C4A75-8266-475F-AE48-349EA6B489BE}" srcOrd="1" destOrd="0" presId="urn:microsoft.com/office/officeart/2008/layout/HorizontalMultiLevelHierarchy"/>
    <dgm:cxn modelId="{96D7AA80-8867-44F3-87E0-2460B9B97963}" type="presParOf" srcId="{E1412762-E635-4620-9772-FAC16AD0D0EA}" destId="{5E7F826A-339A-4F74-B5D9-3F3D51C59F98}" srcOrd="2" destOrd="0" presId="urn:microsoft.com/office/officeart/2008/layout/HorizontalMultiLevelHierarchy"/>
    <dgm:cxn modelId="{DBA6C243-B933-4CEF-BCF9-A56D91AFC11C}" type="presParOf" srcId="{5E7F826A-339A-4F74-B5D9-3F3D51C59F98}" destId="{96CFB6B0-6351-452D-92F4-C38E49215716}" srcOrd="0" destOrd="0" presId="urn:microsoft.com/office/officeart/2008/layout/HorizontalMultiLevelHierarchy"/>
    <dgm:cxn modelId="{EC48A158-FD28-4EAB-A5D8-1E2CDA6F5E7F}" type="presParOf" srcId="{E1412762-E635-4620-9772-FAC16AD0D0EA}" destId="{806BE5CD-ABAB-4645-97E6-A6C454159FD2}" srcOrd="3" destOrd="0" presId="urn:microsoft.com/office/officeart/2008/layout/HorizontalMultiLevelHierarchy"/>
    <dgm:cxn modelId="{D96B6E92-D6E3-4568-9D2C-852E13186450}" type="presParOf" srcId="{806BE5CD-ABAB-4645-97E6-A6C454159FD2}" destId="{2B61AB2D-04D4-42E6-82E8-C4E7CB53DA1C}" srcOrd="0" destOrd="0" presId="urn:microsoft.com/office/officeart/2008/layout/HorizontalMultiLevelHierarchy"/>
    <dgm:cxn modelId="{478581BC-3EFB-4C7D-9FD4-4471D530F1CB}" type="presParOf" srcId="{806BE5CD-ABAB-4645-97E6-A6C454159FD2}" destId="{7DC880FA-FCFB-4152-9304-FBA550F8F097}" srcOrd="1" destOrd="0" presId="urn:microsoft.com/office/officeart/2008/layout/HorizontalMultiLevelHierarchy"/>
    <dgm:cxn modelId="{294C69F6-A4EA-4B96-8502-A106367F981D}" type="presParOf" srcId="{7DC880FA-FCFB-4152-9304-FBA550F8F097}" destId="{6AB9E8D6-28AF-4874-8DAC-8D3AB8BE9911}" srcOrd="0" destOrd="0" presId="urn:microsoft.com/office/officeart/2008/layout/HorizontalMultiLevelHierarchy"/>
    <dgm:cxn modelId="{1AAF159F-0601-4721-A46E-9677886A5D89}" type="presParOf" srcId="{6AB9E8D6-28AF-4874-8DAC-8D3AB8BE9911}" destId="{3EB3C2E1-557D-4516-9620-7D92B10F43F0}" srcOrd="0" destOrd="0" presId="urn:microsoft.com/office/officeart/2008/layout/HorizontalMultiLevelHierarchy"/>
    <dgm:cxn modelId="{0ED5C5D2-1AB2-46CE-9419-BD0B49767099}" type="presParOf" srcId="{7DC880FA-FCFB-4152-9304-FBA550F8F097}" destId="{A3709A24-4E5D-44A7-8488-EB9B803FDF22}" srcOrd="1" destOrd="0" presId="urn:microsoft.com/office/officeart/2008/layout/HorizontalMultiLevelHierarchy"/>
    <dgm:cxn modelId="{C2F50DB7-A2BF-4406-AE6C-1560572D23B3}" type="presParOf" srcId="{A3709A24-4E5D-44A7-8488-EB9B803FDF22}" destId="{43A38A77-C83E-4355-9AD6-4C7F74C090C0}" srcOrd="0" destOrd="0" presId="urn:microsoft.com/office/officeart/2008/layout/HorizontalMultiLevelHierarchy"/>
    <dgm:cxn modelId="{AAA88141-F337-44C3-B189-E33231D3E7CF}" type="presParOf" srcId="{A3709A24-4E5D-44A7-8488-EB9B803FDF22}" destId="{F9858EDB-3D4D-4753-80C3-7833A5DA1E26}" srcOrd="1" destOrd="0" presId="urn:microsoft.com/office/officeart/2008/layout/HorizontalMultiLevelHierarchy"/>
    <dgm:cxn modelId="{7F78C561-697D-4629-91B6-8576405BBEC1}" type="presParOf" srcId="{F9858EDB-3D4D-4753-80C3-7833A5DA1E26}" destId="{FF9D6AF5-CA43-43AF-ADCA-1E4E15693B56}" srcOrd="0" destOrd="0" presId="urn:microsoft.com/office/officeart/2008/layout/HorizontalMultiLevelHierarchy"/>
    <dgm:cxn modelId="{DCDF915C-773E-4A48-B553-0FB58D0906D5}" type="presParOf" srcId="{FF9D6AF5-CA43-43AF-ADCA-1E4E15693B56}" destId="{AEBA060F-125E-4709-B9B9-2ACDA26BD839}" srcOrd="0" destOrd="0" presId="urn:microsoft.com/office/officeart/2008/layout/HorizontalMultiLevelHierarchy"/>
    <dgm:cxn modelId="{CC660F53-83E4-47F4-8925-32EF0012C857}" type="presParOf" srcId="{F9858EDB-3D4D-4753-80C3-7833A5DA1E26}" destId="{D568084E-9395-4B74-AA74-2AD6EAC84409}" srcOrd="1" destOrd="0" presId="urn:microsoft.com/office/officeart/2008/layout/HorizontalMultiLevelHierarchy"/>
    <dgm:cxn modelId="{AB10021E-ED6A-496A-BE07-2A35498D3292}" type="presParOf" srcId="{D568084E-9395-4B74-AA74-2AD6EAC84409}" destId="{58A10353-0470-487B-8EF4-68E874EBC5A3}" srcOrd="0" destOrd="0" presId="urn:microsoft.com/office/officeart/2008/layout/HorizontalMultiLevelHierarchy"/>
    <dgm:cxn modelId="{C274DA8B-92AC-4782-BD2B-103FAB7491E2}" type="presParOf" srcId="{D568084E-9395-4B74-AA74-2AD6EAC84409}" destId="{476E4879-062B-4D26-8AE6-1499EF2AC090}" srcOrd="1" destOrd="0" presId="urn:microsoft.com/office/officeart/2008/layout/HorizontalMultiLevelHierarchy"/>
    <dgm:cxn modelId="{F3F88736-3061-4707-A419-02B21BEF8F51}" type="presParOf" srcId="{476E4879-062B-4D26-8AE6-1499EF2AC090}" destId="{7409C1EE-66EE-48E1-B552-53019467F549}" srcOrd="0" destOrd="0" presId="urn:microsoft.com/office/officeart/2008/layout/HorizontalMultiLevelHierarchy"/>
    <dgm:cxn modelId="{9221DB7A-57B3-4E8E-81A6-5E75D44E609B}" type="presParOf" srcId="{7409C1EE-66EE-48E1-B552-53019467F549}" destId="{2E66D7DF-C3EE-4AB6-A0D5-3FE91FAA3E5F}" srcOrd="0" destOrd="0" presId="urn:microsoft.com/office/officeart/2008/layout/HorizontalMultiLevelHierarchy"/>
    <dgm:cxn modelId="{1C0F97EF-8F23-4A74-AAC3-656C05E896FE}" type="presParOf" srcId="{476E4879-062B-4D26-8AE6-1499EF2AC090}" destId="{F1C210D6-41B6-432A-9DA4-B23A0700B5BC}" srcOrd="1" destOrd="0" presId="urn:microsoft.com/office/officeart/2008/layout/HorizontalMultiLevelHierarchy"/>
    <dgm:cxn modelId="{EFF39E86-C441-40FB-A5E4-39855FE532B9}" type="presParOf" srcId="{F1C210D6-41B6-432A-9DA4-B23A0700B5BC}" destId="{579CE0B8-47F4-48ED-83BD-AB01F6340C78}" srcOrd="0" destOrd="0" presId="urn:microsoft.com/office/officeart/2008/layout/HorizontalMultiLevelHierarchy"/>
    <dgm:cxn modelId="{58885B44-994A-4E81-B91A-F9D2A3D85A85}" type="presParOf" srcId="{F1C210D6-41B6-432A-9DA4-B23A0700B5BC}" destId="{CFA0A985-E9A6-49F0-B6B8-DEBF4D425679}" srcOrd="1" destOrd="0" presId="urn:microsoft.com/office/officeart/2008/layout/HorizontalMultiLevelHierarchy"/>
    <dgm:cxn modelId="{274F35D3-D905-41C3-A092-05E34123B551}" type="presParOf" srcId="{CFA0A985-E9A6-49F0-B6B8-DEBF4D425679}" destId="{08869F38-E43B-4EE5-8E53-A64C68C216B0}" srcOrd="0" destOrd="0" presId="urn:microsoft.com/office/officeart/2008/layout/HorizontalMultiLevelHierarchy"/>
    <dgm:cxn modelId="{B5C042EE-2E42-4806-AB29-F36E4A4073AE}" type="presParOf" srcId="{08869F38-E43B-4EE5-8E53-A64C68C216B0}" destId="{CCD10CBB-BD71-4297-AAC7-AA2D48E8385B}" srcOrd="0" destOrd="0" presId="urn:microsoft.com/office/officeart/2008/layout/HorizontalMultiLevelHierarchy"/>
    <dgm:cxn modelId="{11B1851C-2886-4089-82E6-5C31B9ACC637}" type="presParOf" srcId="{CFA0A985-E9A6-49F0-B6B8-DEBF4D425679}" destId="{9FA0C1C4-DFCF-4171-BFEC-862BE20F4C6B}" srcOrd="1" destOrd="0" presId="urn:microsoft.com/office/officeart/2008/layout/HorizontalMultiLevelHierarchy"/>
    <dgm:cxn modelId="{B27130AD-2E7A-4A54-A71F-4816ED48A27F}" type="presParOf" srcId="{9FA0C1C4-DFCF-4171-BFEC-862BE20F4C6B}" destId="{FE2405C2-3FF8-4B31-8CB3-0231DA9FF57E}" srcOrd="0" destOrd="0" presId="urn:microsoft.com/office/officeart/2008/layout/HorizontalMultiLevelHierarchy"/>
    <dgm:cxn modelId="{79CA937D-126E-4E68-A472-47AB5E900588}" type="presParOf" srcId="{9FA0C1C4-DFCF-4171-BFEC-862BE20F4C6B}" destId="{7D462386-6DC1-4082-8BE7-D4E87EE11AA4}" srcOrd="1" destOrd="0" presId="urn:microsoft.com/office/officeart/2008/layout/HorizontalMultiLevelHierarchy"/>
  </dgm:cxnLst>
  <dgm:bg/>
  <dgm:whole/>
  <dgm:extLst>
    <a:ext uri="http://schemas.microsoft.com/office/drawing/2008/diagram">
      <dsp:dataModelExt xmlns:dsp="http://schemas.microsoft.com/office/drawing/2008/diagram" relId="rId47" minVer="http://schemas.openxmlformats.org/drawingml/2006/diagram"/>
    </a:ext>
  </dgm:extLst>
</dgm:dataModel>
</file>

<file path=word/diagrams/data8.xml><?xml version="1.0" encoding="utf-8"?>
<dgm:dataModel xmlns:dgm="http://schemas.openxmlformats.org/drawingml/2006/diagram" xmlns:a="http://schemas.openxmlformats.org/drawingml/2006/main">
  <dgm:ptLst>
    <dgm:pt modelId="{DC55382C-2063-496E-8142-4BEEA1FE9D7B}" type="doc">
      <dgm:prSet loTypeId="urn:microsoft.com/office/officeart/2008/layout/HorizontalMultiLevelHierarchy" loCatId="hierarchy" qsTypeId="urn:microsoft.com/office/officeart/2005/8/quickstyle/simple1" qsCatId="simple" csTypeId="urn:microsoft.com/office/officeart/2005/8/colors/accent5_1" csCatId="accent5" phldr="1"/>
      <dgm:spPr/>
      <dgm:t>
        <a:bodyPr/>
        <a:lstStyle/>
        <a:p>
          <a:endParaRPr lang="es-CR"/>
        </a:p>
      </dgm:t>
    </dgm:pt>
    <dgm:pt modelId="{1244910E-05AE-40AA-BAE6-3A6B51060FA3}">
      <dgm:prSet phldrT="[Texto]" custT="1">
        <dgm:style>
          <a:lnRef idx="2">
            <a:schemeClr val="accent5"/>
          </a:lnRef>
          <a:fillRef idx="1">
            <a:schemeClr val="lt1"/>
          </a:fillRef>
          <a:effectRef idx="0">
            <a:schemeClr val="accent5"/>
          </a:effectRef>
          <a:fontRef idx="minor">
            <a:schemeClr val="dk1"/>
          </a:fontRef>
        </dgm:style>
      </dgm:prSet>
      <dgm:spPr/>
      <dgm:t>
        <a:bodyPr/>
        <a:lstStyle/>
        <a:p>
          <a:r>
            <a:rPr lang="es-CR" sz="1100"/>
            <a:t>Encabezado</a:t>
          </a:r>
        </a:p>
      </dgm:t>
    </dgm:pt>
    <dgm:pt modelId="{07A81FF8-5446-4AEC-AE3E-E53D04AB7D51}" type="parTrans" cxnId="{C79DF285-DE1E-4EDC-861B-4A46C6B37AFB}">
      <dgm:prSet/>
      <dgm:spPr/>
      <dgm:t>
        <a:bodyPr/>
        <a:lstStyle/>
        <a:p>
          <a:endParaRPr lang="es-CR" sz="1100"/>
        </a:p>
      </dgm:t>
    </dgm:pt>
    <dgm:pt modelId="{0D4B20CF-EF04-4239-879C-B2B73FD919E5}" type="sibTrans" cxnId="{C79DF285-DE1E-4EDC-861B-4A46C6B37AFB}">
      <dgm:prSet/>
      <dgm:spPr/>
      <dgm:t>
        <a:bodyPr/>
        <a:lstStyle/>
        <a:p>
          <a:endParaRPr lang="es-CR" sz="1100"/>
        </a:p>
      </dgm:t>
    </dgm:pt>
    <dgm:pt modelId="{5BEBA83D-E907-4837-83E7-12814C1134E6}">
      <dgm:prSet phldrT="[Texto]" custT="1"/>
      <dgm:spPr/>
      <dgm:t>
        <a:bodyPr/>
        <a:lstStyle/>
        <a:p>
          <a:r>
            <a:rPr lang="es-CR" sz="1100"/>
            <a:t>NombreArchivo</a:t>
          </a:r>
        </a:p>
      </dgm:t>
    </dgm:pt>
    <dgm:pt modelId="{C56076A3-8F55-489D-BDA3-2B59F81BA654}" type="parTrans" cxnId="{D81CB114-9DF0-4ECE-B7AB-5587E1658BEE}">
      <dgm:prSet custT="1"/>
      <dgm:spPr/>
      <dgm:t>
        <a:bodyPr/>
        <a:lstStyle/>
        <a:p>
          <a:endParaRPr lang="es-CR" sz="1100"/>
        </a:p>
      </dgm:t>
    </dgm:pt>
    <dgm:pt modelId="{9FC34395-435B-4646-B4D1-DAD8B59C4A2D}" type="sibTrans" cxnId="{D81CB114-9DF0-4ECE-B7AB-5587E1658BEE}">
      <dgm:prSet/>
      <dgm:spPr/>
      <dgm:t>
        <a:bodyPr/>
        <a:lstStyle/>
        <a:p>
          <a:endParaRPr lang="es-CR" sz="1100"/>
        </a:p>
      </dgm:t>
    </dgm:pt>
    <dgm:pt modelId="{29C909D6-0BFD-444A-825F-7AD3F066C6DE}">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Fecha</a:t>
          </a:r>
        </a:p>
      </dgm:t>
    </dgm:pt>
    <dgm:pt modelId="{4B664711-F11E-4F76-B47F-FA8F356C50F7}" type="parTrans" cxnId="{27B93B70-3041-4DA1-A221-144CB517DA6D}">
      <dgm:prSet/>
      <dgm:spPr/>
      <dgm:t>
        <a:bodyPr/>
        <a:lstStyle/>
        <a:p>
          <a:endParaRPr lang="en-US"/>
        </a:p>
      </dgm:t>
    </dgm:pt>
    <dgm:pt modelId="{464A3765-A8C8-4B93-B788-1DEA1BF27FA1}" type="sibTrans" cxnId="{27B93B70-3041-4DA1-A221-144CB517DA6D}">
      <dgm:prSet/>
      <dgm:spPr/>
      <dgm:t>
        <a:bodyPr/>
        <a:lstStyle/>
        <a:p>
          <a:endParaRPr lang="es-ES"/>
        </a:p>
      </dgm:t>
    </dgm:pt>
    <dgm:pt modelId="{8BA40F01-2FCC-4467-A861-A5AEB509C7CC}">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Periodo</a:t>
          </a:r>
        </a:p>
      </dgm:t>
    </dgm:pt>
    <dgm:pt modelId="{C5BB3169-A16C-4878-8817-85200FB2C28D}" type="parTrans" cxnId="{F640EC3A-C855-41FB-B22D-6AE42C2AC8D9}">
      <dgm:prSet/>
      <dgm:spPr/>
      <dgm:t>
        <a:bodyPr/>
        <a:lstStyle/>
        <a:p>
          <a:endParaRPr lang="es-CR"/>
        </a:p>
      </dgm:t>
    </dgm:pt>
    <dgm:pt modelId="{FD8013A6-C499-44CC-AB80-C5B2C7E1B30D}" type="sibTrans" cxnId="{F640EC3A-C855-41FB-B22D-6AE42C2AC8D9}">
      <dgm:prSet/>
      <dgm:spPr/>
      <dgm:t>
        <a:bodyPr/>
        <a:lstStyle/>
        <a:p>
          <a:endParaRPr lang="es-CR"/>
        </a:p>
      </dgm:t>
    </dgm:pt>
    <dgm:pt modelId="{FBEFC69D-B82B-4CF4-8DEC-151C1111E6A0}">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Periodicidad</a:t>
          </a:r>
        </a:p>
      </dgm:t>
    </dgm:pt>
    <dgm:pt modelId="{FDA9DAAF-EC4F-4C28-9FCE-91204F1756DB}" type="parTrans" cxnId="{514E2FBF-8E4B-41DB-B58D-A7B56173A2C3}">
      <dgm:prSet/>
      <dgm:spPr/>
      <dgm:t>
        <a:bodyPr/>
        <a:lstStyle/>
        <a:p>
          <a:endParaRPr lang="es-CR"/>
        </a:p>
      </dgm:t>
    </dgm:pt>
    <dgm:pt modelId="{6479C3CD-7E7B-4244-8EA4-C788973B713E}" type="sibTrans" cxnId="{514E2FBF-8E4B-41DB-B58D-A7B56173A2C3}">
      <dgm:prSet/>
      <dgm:spPr/>
      <dgm:t>
        <a:bodyPr/>
        <a:lstStyle/>
        <a:p>
          <a:endParaRPr lang="es-CR"/>
        </a:p>
      </dgm:t>
    </dgm:pt>
    <dgm:pt modelId="{11005174-867F-478F-A75F-DC99D23C6EFC}">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Moneda</a:t>
          </a:r>
        </a:p>
      </dgm:t>
    </dgm:pt>
    <dgm:pt modelId="{8328443F-D13D-4983-8D0A-51AA8A1408EC}" type="parTrans" cxnId="{4559E1E4-9D3C-4526-BAC4-54615C4E97CF}">
      <dgm:prSet/>
      <dgm:spPr/>
      <dgm:t>
        <a:bodyPr/>
        <a:lstStyle/>
        <a:p>
          <a:endParaRPr lang="es-CR"/>
        </a:p>
      </dgm:t>
    </dgm:pt>
    <dgm:pt modelId="{9A870732-73CA-4F9B-A1F5-CACAE11E73CF}" type="sibTrans" cxnId="{4559E1E4-9D3C-4526-BAC4-54615C4E97CF}">
      <dgm:prSet/>
      <dgm:spPr/>
      <dgm:t>
        <a:bodyPr/>
        <a:lstStyle/>
        <a:p>
          <a:endParaRPr lang="es-CR"/>
        </a:p>
      </dgm:t>
    </dgm:pt>
    <dgm:pt modelId="{50E13EB4-A25C-4A65-B405-C1E67EB509DE}" type="pres">
      <dgm:prSet presAssocID="{DC55382C-2063-496E-8142-4BEEA1FE9D7B}" presName="Name0" presStyleCnt="0">
        <dgm:presLayoutVars>
          <dgm:chPref val="1"/>
          <dgm:dir/>
          <dgm:animOne val="branch"/>
          <dgm:animLvl val="lvl"/>
          <dgm:resizeHandles val="exact"/>
        </dgm:presLayoutVars>
      </dgm:prSet>
      <dgm:spPr/>
    </dgm:pt>
    <dgm:pt modelId="{FB0538F9-CCC0-4158-911E-05393A0C2461}" type="pres">
      <dgm:prSet presAssocID="{1244910E-05AE-40AA-BAE6-3A6B51060FA3}" presName="root1" presStyleCnt="0"/>
      <dgm:spPr/>
    </dgm:pt>
    <dgm:pt modelId="{7FA8FC7E-9938-452E-B707-625217758257}" type="pres">
      <dgm:prSet presAssocID="{1244910E-05AE-40AA-BAE6-3A6B51060FA3}" presName="LevelOneTextNode" presStyleLbl="node0" presStyleIdx="0" presStyleCnt="1" custScaleY="122926">
        <dgm:presLayoutVars>
          <dgm:chPref val="3"/>
        </dgm:presLayoutVars>
      </dgm:prSet>
      <dgm:spPr/>
    </dgm:pt>
    <dgm:pt modelId="{A5A2CFA0-8E8B-43BB-B731-DFE3033EAB87}" type="pres">
      <dgm:prSet presAssocID="{1244910E-05AE-40AA-BAE6-3A6B51060FA3}" presName="level2hierChild" presStyleCnt="0"/>
      <dgm:spPr/>
    </dgm:pt>
    <dgm:pt modelId="{D879F042-5BA0-4A64-86EB-3D17A213BC52}" type="pres">
      <dgm:prSet presAssocID="{C56076A3-8F55-489D-BDA3-2B59F81BA654}" presName="conn2-1" presStyleLbl="parChTrans1D2" presStyleIdx="0" presStyleCnt="5"/>
      <dgm:spPr/>
    </dgm:pt>
    <dgm:pt modelId="{1145E125-E30D-4C4C-B810-0D7CC4888C3C}" type="pres">
      <dgm:prSet presAssocID="{C56076A3-8F55-489D-BDA3-2B59F81BA654}" presName="connTx" presStyleLbl="parChTrans1D2" presStyleIdx="0" presStyleCnt="5"/>
      <dgm:spPr/>
    </dgm:pt>
    <dgm:pt modelId="{29B04043-9B5F-471B-950F-34F9EC74B82B}" type="pres">
      <dgm:prSet presAssocID="{5BEBA83D-E907-4837-83E7-12814C1134E6}" presName="root2" presStyleCnt="0"/>
      <dgm:spPr/>
    </dgm:pt>
    <dgm:pt modelId="{D2B891D6-476A-4B25-8C7B-A2A044270F5B}" type="pres">
      <dgm:prSet presAssocID="{5BEBA83D-E907-4837-83E7-12814C1134E6}" presName="LevelTwoTextNode" presStyleLbl="node2" presStyleIdx="0" presStyleCnt="5" custScaleX="270711">
        <dgm:presLayoutVars>
          <dgm:chPref val="3"/>
        </dgm:presLayoutVars>
      </dgm:prSet>
      <dgm:spPr/>
    </dgm:pt>
    <dgm:pt modelId="{40869C69-AB6D-496F-8620-E16BFE874CAE}" type="pres">
      <dgm:prSet presAssocID="{5BEBA83D-E907-4837-83E7-12814C1134E6}" presName="level3hierChild" presStyleCnt="0"/>
      <dgm:spPr/>
    </dgm:pt>
    <dgm:pt modelId="{ACE42C95-F9B4-4131-8345-C0E033835997}" type="pres">
      <dgm:prSet presAssocID="{4B664711-F11E-4F76-B47F-FA8F356C50F7}" presName="conn2-1" presStyleLbl="parChTrans1D2" presStyleIdx="1" presStyleCnt="5"/>
      <dgm:spPr/>
    </dgm:pt>
    <dgm:pt modelId="{4BD17733-F9A6-488E-9FBD-89DB4EB3D2F7}" type="pres">
      <dgm:prSet presAssocID="{4B664711-F11E-4F76-B47F-FA8F356C50F7}" presName="connTx" presStyleLbl="parChTrans1D2" presStyleIdx="1" presStyleCnt="5"/>
      <dgm:spPr/>
    </dgm:pt>
    <dgm:pt modelId="{BA81A8BE-F12A-4F1B-A9BA-E9192047B31A}" type="pres">
      <dgm:prSet presAssocID="{29C909D6-0BFD-444A-825F-7AD3F066C6DE}" presName="root2" presStyleCnt="0"/>
      <dgm:spPr/>
    </dgm:pt>
    <dgm:pt modelId="{717A642F-5EB6-4A1E-BFBF-6102F325DFB9}" type="pres">
      <dgm:prSet presAssocID="{29C909D6-0BFD-444A-825F-7AD3F066C6DE}" presName="LevelTwoTextNode" presStyleLbl="node2" presStyleIdx="1" presStyleCnt="5" custScaleX="270711">
        <dgm:presLayoutVars>
          <dgm:chPref val="3"/>
        </dgm:presLayoutVars>
      </dgm:prSet>
      <dgm:spPr/>
    </dgm:pt>
    <dgm:pt modelId="{C151CD81-8C03-4477-8CCE-A05B623E7CC0}" type="pres">
      <dgm:prSet presAssocID="{29C909D6-0BFD-444A-825F-7AD3F066C6DE}" presName="level3hierChild" presStyleCnt="0"/>
      <dgm:spPr/>
    </dgm:pt>
    <dgm:pt modelId="{2B3CC703-3200-4554-BE87-E157458D22E7}" type="pres">
      <dgm:prSet presAssocID="{C5BB3169-A16C-4878-8817-85200FB2C28D}" presName="conn2-1" presStyleLbl="parChTrans1D2" presStyleIdx="2" presStyleCnt="5"/>
      <dgm:spPr/>
    </dgm:pt>
    <dgm:pt modelId="{D049F47C-727A-4348-AE84-9905C0907D65}" type="pres">
      <dgm:prSet presAssocID="{C5BB3169-A16C-4878-8817-85200FB2C28D}" presName="connTx" presStyleLbl="parChTrans1D2" presStyleIdx="2" presStyleCnt="5"/>
      <dgm:spPr/>
    </dgm:pt>
    <dgm:pt modelId="{16FA584D-F390-4C32-81E9-D9A930D306F7}" type="pres">
      <dgm:prSet presAssocID="{8BA40F01-2FCC-4467-A861-A5AEB509C7CC}" presName="root2" presStyleCnt="0"/>
      <dgm:spPr/>
    </dgm:pt>
    <dgm:pt modelId="{89567607-4ED9-42A4-9463-B5DA73752199}" type="pres">
      <dgm:prSet presAssocID="{8BA40F01-2FCC-4467-A861-A5AEB509C7CC}" presName="LevelTwoTextNode" presStyleLbl="node2" presStyleIdx="2" presStyleCnt="5" custScaleX="270711">
        <dgm:presLayoutVars>
          <dgm:chPref val="3"/>
        </dgm:presLayoutVars>
      </dgm:prSet>
      <dgm:spPr/>
    </dgm:pt>
    <dgm:pt modelId="{387EB7A3-5982-4990-A246-CB7AD5BA17F9}" type="pres">
      <dgm:prSet presAssocID="{8BA40F01-2FCC-4467-A861-A5AEB509C7CC}" presName="level3hierChild" presStyleCnt="0"/>
      <dgm:spPr/>
    </dgm:pt>
    <dgm:pt modelId="{064D2163-DCF2-4DBB-BB58-C170BFF25EA4}" type="pres">
      <dgm:prSet presAssocID="{FDA9DAAF-EC4F-4C28-9FCE-91204F1756DB}" presName="conn2-1" presStyleLbl="parChTrans1D2" presStyleIdx="3" presStyleCnt="5"/>
      <dgm:spPr/>
    </dgm:pt>
    <dgm:pt modelId="{7A9495C5-4414-4989-BA98-4AF7D7B39536}" type="pres">
      <dgm:prSet presAssocID="{FDA9DAAF-EC4F-4C28-9FCE-91204F1756DB}" presName="connTx" presStyleLbl="parChTrans1D2" presStyleIdx="3" presStyleCnt="5"/>
      <dgm:spPr/>
    </dgm:pt>
    <dgm:pt modelId="{3E50ABDC-6273-478C-ADA0-40685B221407}" type="pres">
      <dgm:prSet presAssocID="{FBEFC69D-B82B-4CF4-8DEC-151C1111E6A0}" presName="root2" presStyleCnt="0"/>
      <dgm:spPr/>
    </dgm:pt>
    <dgm:pt modelId="{952BC44C-8793-4216-82CD-6C3D29290B54}" type="pres">
      <dgm:prSet presAssocID="{FBEFC69D-B82B-4CF4-8DEC-151C1111E6A0}" presName="LevelTwoTextNode" presStyleLbl="node2" presStyleIdx="3" presStyleCnt="5" custScaleX="270711">
        <dgm:presLayoutVars>
          <dgm:chPref val="3"/>
        </dgm:presLayoutVars>
      </dgm:prSet>
      <dgm:spPr/>
    </dgm:pt>
    <dgm:pt modelId="{AF23AD89-6783-4598-AC7B-887AE482E6C2}" type="pres">
      <dgm:prSet presAssocID="{FBEFC69D-B82B-4CF4-8DEC-151C1111E6A0}" presName="level3hierChild" presStyleCnt="0"/>
      <dgm:spPr/>
    </dgm:pt>
    <dgm:pt modelId="{40B1D7EC-53A9-40E2-8421-3C34E580C6FF}" type="pres">
      <dgm:prSet presAssocID="{8328443F-D13D-4983-8D0A-51AA8A1408EC}" presName="conn2-1" presStyleLbl="parChTrans1D2" presStyleIdx="4" presStyleCnt="5"/>
      <dgm:spPr/>
    </dgm:pt>
    <dgm:pt modelId="{1DE3C386-37EC-45C2-954E-AB1700857D62}" type="pres">
      <dgm:prSet presAssocID="{8328443F-D13D-4983-8D0A-51AA8A1408EC}" presName="connTx" presStyleLbl="parChTrans1D2" presStyleIdx="4" presStyleCnt="5"/>
      <dgm:spPr/>
    </dgm:pt>
    <dgm:pt modelId="{26E85A7D-8E85-489C-B286-B7C2DAD337BD}" type="pres">
      <dgm:prSet presAssocID="{11005174-867F-478F-A75F-DC99D23C6EFC}" presName="root2" presStyleCnt="0"/>
      <dgm:spPr/>
    </dgm:pt>
    <dgm:pt modelId="{1B624BD9-3B6A-4940-9882-B891800B96D0}" type="pres">
      <dgm:prSet presAssocID="{11005174-867F-478F-A75F-DC99D23C6EFC}" presName="LevelTwoTextNode" presStyleLbl="node2" presStyleIdx="4" presStyleCnt="5" custScaleX="270711">
        <dgm:presLayoutVars>
          <dgm:chPref val="3"/>
        </dgm:presLayoutVars>
      </dgm:prSet>
      <dgm:spPr/>
    </dgm:pt>
    <dgm:pt modelId="{BE8F8331-1F0F-4165-9143-B8703C4E3DCA}" type="pres">
      <dgm:prSet presAssocID="{11005174-867F-478F-A75F-DC99D23C6EFC}" presName="level3hierChild" presStyleCnt="0"/>
      <dgm:spPr/>
    </dgm:pt>
  </dgm:ptLst>
  <dgm:cxnLst>
    <dgm:cxn modelId="{69496307-FBA8-4BCB-82FD-970B5E8E6963}" type="presOf" srcId="{4B664711-F11E-4F76-B47F-FA8F356C50F7}" destId="{ACE42C95-F9B4-4131-8345-C0E033835997}" srcOrd="0" destOrd="0" presId="urn:microsoft.com/office/officeart/2008/layout/HorizontalMultiLevelHierarchy"/>
    <dgm:cxn modelId="{A790AB14-1F3F-44B3-8F88-1836895DF5C7}" type="presOf" srcId="{FDA9DAAF-EC4F-4C28-9FCE-91204F1756DB}" destId="{7A9495C5-4414-4989-BA98-4AF7D7B39536}" srcOrd="1" destOrd="0" presId="urn:microsoft.com/office/officeart/2008/layout/HorizontalMultiLevelHierarchy"/>
    <dgm:cxn modelId="{D81CB114-9DF0-4ECE-B7AB-5587E1658BEE}" srcId="{1244910E-05AE-40AA-BAE6-3A6B51060FA3}" destId="{5BEBA83D-E907-4837-83E7-12814C1134E6}" srcOrd="0" destOrd="0" parTransId="{C56076A3-8F55-489D-BDA3-2B59F81BA654}" sibTransId="{9FC34395-435B-4646-B4D1-DAD8B59C4A2D}"/>
    <dgm:cxn modelId="{6A581E25-9F08-42E5-B6D7-8E3FC28E29DE}" type="presOf" srcId="{8328443F-D13D-4983-8D0A-51AA8A1408EC}" destId="{40B1D7EC-53A9-40E2-8421-3C34E580C6FF}" srcOrd="0" destOrd="0" presId="urn:microsoft.com/office/officeart/2008/layout/HorizontalMultiLevelHierarchy"/>
    <dgm:cxn modelId="{F640EC3A-C855-41FB-B22D-6AE42C2AC8D9}" srcId="{1244910E-05AE-40AA-BAE6-3A6B51060FA3}" destId="{8BA40F01-2FCC-4467-A861-A5AEB509C7CC}" srcOrd="2" destOrd="0" parTransId="{C5BB3169-A16C-4878-8817-85200FB2C28D}" sibTransId="{FD8013A6-C499-44CC-AB80-C5B2C7E1B30D}"/>
    <dgm:cxn modelId="{1C489540-C7A3-45E8-9C5B-81485EE35DD6}" type="presOf" srcId="{4B664711-F11E-4F76-B47F-FA8F356C50F7}" destId="{4BD17733-F9A6-488E-9FBD-89DB4EB3D2F7}" srcOrd="1" destOrd="0" presId="urn:microsoft.com/office/officeart/2008/layout/HorizontalMultiLevelHierarchy"/>
    <dgm:cxn modelId="{2DC2E443-EC67-41B9-9B1B-B1181F0390C0}" type="presOf" srcId="{FBEFC69D-B82B-4CF4-8DEC-151C1111E6A0}" destId="{952BC44C-8793-4216-82CD-6C3D29290B54}" srcOrd="0" destOrd="0" presId="urn:microsoft.com/office/officeart/2008/layout/HorizontalMultiLevelHierarchy"/>
    <dgm:cxn modelId="{21316744-CEB5-45FC-B374-3E91DC578A57}" type="presOf" srcId="{11005174-867F-478F-A75F-DC99D23C6EFC}" destId="{1B624BD9-3B6A-4940-9882-B891800B96D0}" srcOrd="0" destOrd="0" presId="urn:microsoft.com/office/officeart/2008/layout/HorizontalMultiLevelHierarchy"/>
    <dgm:cxn modelId="{27B93B70-3041-4DA1-A221-144CB517DA6D}" srcId="{1244910E-05AE-40AA-BAE6-3A6B51060FA3}" destId="{29C909D6-0BFD-444A-825F-7AD3F066C6DE}" srcOrd="1" destOrd="0" parTransId="{4B664711-F11E-4F76-B47F-FA8F356C50F7}" sibTransId="{464A3765-A8C8-4B93-B788-1DEA1BF27FA1}"/>
    <dgm:cxn modelId="{9105F871-5AC2-4FCD-BB19-DC98B3C0451B}" type="presOf" srcId="{C5BB3169-A16C-4878-8817-85200FB2C28D}" destId="{2B3CC703-3200-4554-BE87-E157458D22E7}" srcOrd="0" destOrd="0" presId="urn:microsoft.com/office/officeart/2008/layout/HorizontalMultiLevelHierarchy"/>
    <dgm:cxn modelId="{C79DF285-DE1E-4EDC-861B-4A46C6B37AFB}" srcId="{DC55382C-2063-496E-8142-4BEEA1FE9D7B}" destId="{1244910E-05AE-40AA-BAE6-3A6B51060FA3}" srcOrd="0" destOrd="0" parTransId="{07A81FF8-5446-4AEC-AE3E-E53D04AB7D51}" sibTransId="{0D4B20CF-EF04-4239-879C-B2B73FD919E5}"/>
    <dgm:cxn modelId="{0DF64F91-1A32-4B33-95B4-15D96D14F532}" type="presOf" srcId="{8BA40F01-2FCC-4467-A861-A5AEB509C7CC}" destId="{89567607-4ED9-42A4-9463-B5DA73752199}" srcOrd="0" destOrd="0" presId="urn:microsoft.com/office/officeart/2008/layout/HorizontalMultiLevelHierarchy"/>
    <dgm:cxn modelId="{3F3F889A-2759-4699-8C13-61070554E9BC}" type="presOf" srcId="{C5BB3169-A16C-4878-8817-85200FB2C28D}" destId="{D049F47C-727A-4348-AE84-9905C0907D65}" srcOrd="1" destOrd="0" presId="urn:microsoft.com/office/officeart/2008/layout/HorizontalMultiLevelHierarchy"/>
    <dgm:cxn modelId="{412FF5A5-3110-4B1E-B1C0-635605F7FDCD}" type="presOf" srcId="{8328443F-D13D-4983-8D0A-51AA8A1408EC}" destId="{1DE3C386-37EC-45C2-954E-AB1700857D62}" srcOrd="1" destOrd="0" presId="urn:microsoft.com/office/officeart/2008/layout/HorizontalMultiLevelHierarchy"/>
    <dgm:cxn modelId="{8216C7B3-8D3D-49A7-8857-432BC040AA2E}" type="presOf" srcId="{29C909D6-0BFD-444A-825F-7AD3F066C6DE}" destId="{717A642F-5EB6-4A1E-BFBF-6102F325DFB9}" srcOrd="0" destOrd="0" presId="urn:microsoft.com/office/officeart/2008/layout/HorizontalMultiLevelHierarchy"/>
    <dgm:cxn modelId="{7C6005B4-4BA2-4620-B898-68F07D6878F3}" type="presOf" srcId="{5BEBA83D-E907-4837-83E7-12814C1134E6}" destId="{D2B891D6-476A-4B25-8C7B-A2A044270F5B}" srcOrd="0" destOrd="0" presId="urn:microsoft.com/office/officeart/2008/layout/HorizontalMultiLevelHierarchy"/>
    <dgm:cxn modelId="{6E1116BD-E2C0-4877-A247-0E3926CA5A63}" type="presOf" srcId="{C56076A3-8F55-489D-BDA3-2B59F81BA654}" destId="{D879F042-5BA0-4A64-86EB-3D17A213BC52}" srcOrd="0" destOrd="0" presId="urn:microsoft.com/office/officeart/2008/layout/HorizontalMultiLevelHierarchy"/>
    <dgm:cxn modelId="{514E2FBF-8E4B-41DB-B58D-A7B56173A2C3}" srcId="{1244910E-05AE-40AA-BAE6-3A6B51060FA3}" destId="{FBEFC69D-B82B-4CF4-8DEC-151C1111E6A0}" srcOrd="3" destOrd="0" parTransId="{FDA9DAAF-EC4F-4C28-9FCE-91204F1756DB}" sibTransId="{6479C3CD-7E7B-4244-8EA4-C788973B713E}"/>
    <dgm:cxn modelId="{82235AC8-4057-4D99-B2A9-2D98A32CBA67}" type="presOf" srcId="{FDA9DAAF-EC4F-4C28-9FCE-91204F1756DB}" destId="{064D2163-DCF2-4DBB-BB58-C170BFF25EA4}" srcOrd="0" destOrd="0" presId="urn:microsoft.com/office/officeart/2008/layout/HorizontalMultiLevelHierarchy"/>
    <dgm:cxn modelId="{E9D305C9-9687-4183-98D2-0DBC8EC7B49A}" type="presOf" srcId="{DC55382C-2063-496E-8142-4BEEA1FE9D7B}" destId="{50E13EB4-A25C-4A65-B405-C1E67EB509DE}" srcOrd="0" destOrd="0" presId="urn:microsoft.com/office/officeart/2008/layout/HorizontalMultiLevelHierarchy"/>
    <dgm:cxn modelId="{D83870DA-5355-4C24-8DC2-3C6E0F070877}" type="presOf" srcId="{1244910E-05AE-40AA-BAE6-3A6B51060FA3}" destId="{7FA8FC7E-9938-452E-B707-625217758257}" srcOrd="0" destOrd="0" presId="urn:microsoft.com/office/officeart/2008/layout/HorizontalMultiLevelHierarchy"/>
    <dgm:cxn modelId="{4559E1E4-9D3C-4526-BAC4-54615C4E97CF}" srcId="{1244910E-05AE-40AA-BAE6-3A6B51060FA3}" destId="{11005174-867F-478F-A75F-DC99D23C6EFC}" srcOrd="4" destOrd="0" parTransId="{8328443F-D13D-4983-8D0A-51AA8A1408EC}" sibTransId="{9A870732-73CA-4F9B-A1F5-CACAE11E73CF}"/>
    <dgm:cxn modelId="{E18B9DFB-F812-4105-ADE1-A7E0002FF394}" type="presOf" srcId="{C56076A3-8F55-489D-BDA3-2B59F81BA654}" destId="{1145E125-E30D-4C4C-B810-0D7CC4888C3C}" srcOrd="1" destOrd="0" presId="urn:microsoft.com/office/officeart/2008/layout/HorizontalMultiLevelHierarchy"/>
    <dgm:cxn modelId="{537AAC75-075A-4DB5-8EB3-56A6825C1253}" type="presParOf" srcId="{50E13EB4-A25C-4A65-B405-C1E67EB509DE}" destId="{FB0538F9-CCC0-4158-911E-05393A0C2461}" srcOrd="0" destOrd="0" presId="urn:microsoft.com/office/officeart/2008/layout/HorizontalMultiLevelHierarchy"/>
    <dgm:cxn modelId="{E49771E8-D188-474D-A892-ED21361254B4}" type="presParOf" srcId="{FB0538F9-CCC0-4158-911E-05393A0C2461}" destId="{7FA8FC7E-9938-452E-B707-625217758257}" srcOrd="0" destOrd="0" presId="urn:microsoft.com/office/officeart/2008/layout/HorizontalMultiLevelHierarchy"/>
    <dgm:cxn modelId="{C6B9FFF2-4F3E-49EB-BBB7-3AF0D735A4FB}" type="presParOf" srcId="{FB0538F9-CCC0-4158-911E-05393A0C2461}" destId="{A5A2CFA0-8E8B-43BB-B731-DFE3033EAB87}" srcOrd="1" destOrd="0" presId="urn:microsoft.com/office/officeart/2008/layout/HorizontalMultiLevelHierarchy"/>
    <dgm:cxn modelId="{B5257039-8B6C-4499-9B35-A0E87FCA38C1}" type="presParOf" srcId="{A5A2CFA0-8E8B-43BB-B731-DFE3033EAB87}" destId="{D879F042-5BA0-4A64-86EB-3D17A213BC52}" srcOrd="0" destOrd="0" presId="urn:microsoft.com/office/officeart/2008/layout/HorizontalMultiLevelHierarchy"/>
    <dgm:cxn modelId="{BE6AE6A1-713C-463E-A44A-B28DA4B776A9}" type="presParOf" srcId="{D879F042-5BA0-4A64-86EB-3D17A213BC52}" destId="{1145E125-E30D-4C4C-B810-0D7CC4888C3C}" srcOrd="0" destOrd="0" presId="urn:microsoft.com/office/officeart/2008/layout/HorizontalMultiLevelHierarchy"/>
    <dgm:cxn modelId="{23233EE6-D975-4BF2-9606-DAA4E9FE4ADE}" type="presParOf" srcId="{A5A2CFA0-8E8B-43BB-B731-DFE3033EAB87}" destId="{29B04043-9B5F-471B-950F-34F9EC74B82B}" srcOrd="1" destOrd="0" presId="urn:microsoft.com/office/officeart/2008/layout/HorizontalMultiLevelHierarchy"/>
    <dgm:cxn modelId="{99223AC2-0345-4D11-9FC8-0DB839943A5F}" type="presParOf" srcId="{29B04043-9B5F-471B-950F-34F9EC74B82B}" destId="{D2B891D6-476A-4B25-8C7B-A2A044270F5B}" srcOrd="0" destOrd="0" presId="urn:microsoft.com/office/officeart/2008/layout/HorizontalMultiLevelHierarchy"/>
    <dgm:cxn modelId="{08FC7286-6C02-4357-8A89-60280AF765D3}" type="presParOf" srcId="{29B04043-9B5F-471B-950F-34F9EC74B82B}" destId="{40869C69-AB6D-496F-8620-E16BFE874CAE}" srcOrd="1" destOrd="0" presId="urn:microsoft.com/office/officeart/2008/layout/HorizontalMultiLevelHierarchy"/>
    <dgm:cxn modelId="{34B60282-4BA6-4C72-8942-7FE61BC68A46}" type="presParOf" srcId="{A5A2CFA0-8E8B-43BB-B731-DFE3033EAB87}" destId="{ACE42C95-F9B4-4131-8345-C0E033835997}" srcOrd="2" destOrd="0" presId="urn:microsoft.com/office/officeart/2008/layout/HorizontalMultiLevelHierarchy"/>
    <dgm:cxn modelId="{A8D5BA59-AF57-43AB-BF24-54DF46ED15F0}" type="presParOf" srcId="{ACE42C95-F9B4-4131-8345-C0E033835997}" destId="{4BD17733-F9A6-488E-9FBD-89DB4EB3D2F7}" srcOrd="0" destOrd="0" presId="urn:microsoft.com/office/officeart/2008/layout/HorizontalMultiLevelHierarchy"/>
    <dgm:cxn modelId="{7ECF09B4-6B7A-4FD3-A018-35DB8AB07730}" type="presParOf" srcId="{A5A2CFA0-8E8B-43BB-B731-DFE3033EAB87}" destId="{BA81A8BE-F12A-4F1B-A9BA-E9192047B31A}" srcOrd="3" destOrd="0" presId="urn:microsoft.com/office/officeart/2008/layout/HorizontalMultiLevelHierarchy"/>
    <dgm:cxn modelId="{286C2683-D6F6-4E5D-AA8B-26DBAA037225}" type="presParOf" srcId="{BA81A8BE-F12A-4F1B-A9BA-E9192047B31A}" destId="{717A642F-5EB6-4A1E-BFBF-6102F325DFB9}" srcOrd="0" destOrd="0" presId="urn:microsoft.com/office/officeart/2008/layout/HorizontalMultiLevelHierarchy"/>
    <dgm:cxn modelId="{5F011DB0-E0C9-4615-AC57-61DEB1B6E54F}" type="presParOf" srcId="{BA81A8BE-F12A-4F1B-A9BA-E9192047B31A}" destId="{C151CD81-8C03-4477-8CCE-A05B623E7CC0}" srcOrd="1" destOrd="0" presId="urn:microsoft.com/office/officeart/2008/layout/HorizontalMultiLevelHierarchy"/>
    <dgm:cxn modelId="{79C76201-DFE7-46A3-99AF-D433BE863C82}" type="presParOf" srcId="{A5A2CFA0-8E8B-43BB-B731-DFE3033EAB87}" destId="{2B3CC703-3200-4554-BE87-E157458D22E7}" srcOrd="4" destOrd="0" presId="urn:microsoft.com/office/officeart/2008/layout/HorizontalMultiLevelHierarchy"/>
    <dgm:cxn modelId="{706A3A00-4285-4A49-9E7B-792FD9CB1021}" type="presParOf" srcId="{2B3CC703-3200-4554-BE87-E157458D22E7}" destId="{D049F47C-727A-4348-AE84-9905C0907D65}" srcOrd="0" destOrd="0" presId="urn:microsoft.com/office/officeart/2008/layout/HorizontalMultiLevelHierarchy"/>
    <dgm:cxn modelId="{0F17D956-0E21-4B5B-9831-C225D8DDF7F9}" type="presParOf" srcId="{A5A2CFA0-8E8B-43BB-B731-DFE3033EAB87}" destId="{16FA584D-F390-4C32-81E9-D9A930D306F7}" srcOrd="5" destOrd="0" presId="urn:microsoft.com/office/officeart/2008/layout/HorizontalMultiLevelHierarchy"/>
    <dgm:cxn modelId="{84518D96-77C8-4F40-88DB-C4928A555251}" type="presParOf" srcId="{16FA584D-F390-4C32-81E9-D9A930D306F7}" destId="{89567607-4ED9-42A4-9463-B5DA73752199}" srcOrd="0" destOrd="0" presId="urn:microsoft.com/office/officeart/2008/layout/HorizontalMultiLevelHierarchy"/>
    <dgm:cxn modelId="{2D53A22A-C33C-4A8D-AF5D-54B750F649F8}" type="presParOf" srcId="{16FA584D-F390-4C32-81E9-D9A930D306F7}" destId="{387EB7A3-5982-4990-A246-CB7AD5BA17F9}" srcOrd="1" destOrd="0" presId="urn:microsoft.com/office/officeart/2008/layout/HorizontalMultiLevelHierarchy"/>
    <dgm:cxn modelId="{81706265-19AE-4FCB-A737-BB856870196B}" type="presParOf" srcId="{A5A2CFA0-8E8B-43BB-B731-DFE3033EAB87}" destId="{064D2163-DCF2-4DBB-BB58-C170BFF25EA4}" srcOrd="6" destOrd="0" presId="urn:microsoft.com/office/officeart/2008/layout/HorizontalMultiLevelHierarchy"/>
    <dgm:cxn modelId="{3173348B-7B11-4E7D-9415-20C6453320C9}" type="presParOf" srcId="{064D2163-DCF2-4DBB-BB58-C170BFF25EA4}" destId="{7A9495C5-4414-4989-BA98-4AF7D7B39536}" srcOrd="0" destOrd="0" presId="urn:microsoft.com/office/officeart/2008/layout/HorizontalMultiLevelHierarchy"/>
    <dgm:cxn modelId="{D41C2387-DA7F-4ABB-9D9A-0174A6B658D0}" type="presParOf" srcId="{A5A2CFA0-8E8B-43BB-B731-DFE3033EAB87}" destId="{3E50ABDC-6273-478C-ADA0-40685B221407}" srcOrd="7" destOrd="0" presId="urn:microsoft.com/office/officeart/2008/layout/HorizontalMultiLevelHierarchy"/>
    <dgm:cxn modelId="{B3DD6E73-DD39-433B-A16C-06F22BAE1FBD}" type="presParOf" srcId="{3E50ABDC-6273-478C-ADA0-40685B221407}" destId="{952BC44C-8793-4216-82CD-6C3D29290B54}" srcOrd="0" destOrd="0" presId="urn:microsoft.com/office/officeart/2008/layout/HorizontalMultiLevelHierarchy"/>
    <dgm:cxn modelId="{54D94BAE-0F5F-473B-A94E-D95E5D9B434E}" type="presParOf" srcId="{3E50ABDC-6273-478C-ADA0-40685B221407}" destId="{AF23AD89-6783-4598-AC7B-887AE482E6C2}" srcOrd="1" destOrd="0" presId="urn:microsoft.com/office/officeart/2008/layout/HorizontalMultiLevelHierarchy"/>
    <dgm:cxn modelId="{47E109B0-12D6-46BD-B67E-D88513871501}" type="presParOf" srcId="{A5A2CFA0-8E8B-43BB-B731-DFE3033EAB87}" destId="{40B1D7EC-53A9-40E2-8421-3C34E580C6FF}" srcOrd="8" destOrd="0" presId="urn:microsoft.com/office/officeart/2008/layout/HorizontalMultiLevelHierarchy"/>
    <dgm:cxn modelId="{7D612796-5CAB-4006-A667-5D197B09FEA4}" type="presParOf" srcId="{40B1D7EC-53A9-40E2-8421-3C34E580C6FF}" destId="{1DE3C386-37EC-45C2-954E-AB1700857D62}" srcOrd="0" destOrd="0" presId="urn:microsoft.com/office/officeart/2008/layout/HorizontalMultiLevelHierarchy"/>
    <dgm:cxn modelId="{34FD5421-9B31-4ABD-B4B1-53FE1C558A82}" type="presParOf" srcId="{A5A2CFA0-8E8B-43BB-B731-DFE3033EAB87}" destId="{26E85A7D-8E85-489C-B286-B7C2DAD337BD}" srcOrd="9" destOrd="0" presId="urn:microsoft.com/office/officeart/2008/layout/HorizontalMultiLevelHierarchy"/>
    <dgm:cxn modelId="{0DC5A7DE-AEF4-47B9-AF3F-3BEACFC50739}" type="presParOf" srcId="{26E85A7D-8E85-489C-B286-B7C2DAD337BD}" destId="{1B624BD9-3B6A-4940-9882-B891800B96D0}" srcOrd="0" destOrd="0" presId="urn:microsoft.com/office/officeart/2008/layout/HorizontalMultiLevelHierarchy"/>
    <dgm:cxn modelId="{5F4E8531-CECE-432B-A289-5B0BB5C41060}" type="presParOf" srcId="{26E85A7D-8E85-489C-B286-B7C2DAD337BD}" destId="{BE8F8331-1F0F-4165-9143-B8703C4E3DCA}" srcOrd="1" destOrd="0" presId="urn:microsoft.com/office/officeart/2008/layout/HorizontalMultiLevelHierarchy"/>
  </dgm:cxnLst>
  <dgm:bg/>
  <dgm:whole/>
  <dgm:extLst>
    <a:ext uri="http://schemas.microsoft.com/office/drawing/2008/diagram">
      <dsp:dataModelExt xmlns:dsp="http://schemas.microsoft.com/office/drawing/2008/diagram" relId="rId52" minVer="http://schemas.openxmlformats.org/drawingml/2006/diagram"/>
    </a:ext>
  </dgm:extLst>
</dgm:dataModel>
</file>

<file path=word/diagrams/data9.xml><?xml version="1.0" encoding="utf-8"?>
<dgm:dataModel xmlns:dgm="http://schemas.openxmlformats.org/drawingml/2006/diagram" xmlns:a="http://schemas.openxmlformats.org/drawingml/2006/main">
  <dgm:ptLst>
    <dgm:pt modelId="{DC55382C-2063-496E-8142-4BEEA1FE9D7B}" type="doc">
      <dgm:prSet loTypeId="urn:microsoft.com/office/officeart/2008/layout/HorizontalMultiLevelHierarchy" loCatId="hierarchy" qsTypeId="urn:microsoft.com/office/officeart/2005/8/quickstyle/simple1" qsCatId="simple" csTypeId="urn:microsoft.com/office/officeart/2005/8/colors/accent5_1" csCatId="accent5" phldr="1"/>
      <dgm:spPr/>
      <dgm:t>
        <a:bodyPr/>
        <a:lstStyle/>
        <a:p>
          <a:endParaRPr lang="es-CR"/>
        </a:p>
      </dgm:t>
    </dgm:pt>
    <dgm:pt modelId="{1244910E-05AE-40AA-BAE6-3A6B51060FA3}">
      <dgm:prSet phldrT="[Texto]" custT="1">
        <dgm:style>
          <a:lnRef idx="2">
            <a:schemeClr val="accent5"/>
          </a:lnRef>
          <a:fillRef idx="1">
            <a:schemeClr val="lt1"/>
          </a:fillRef>
          <a:effectRef idx="0">
            <a:schemeClr val="accent5"/>
          </a:effectRef>
          <a:fontRef idx="minor">
            <a:schemeClr val="dk1"/>
          </a:fontRef>
        </dgm:style>
      </dgm:prSet>
      <dgm:spPr/>
      <dgm:t>
        <a:bodyPr/>
        <a:lstStyle/>
        <a:p>
          <a:r>
            <a:rPr lang="es-CR" sz="1100"/>
            <a:t>ModelosTrimestrales</a:t>
          </a:r>
        </a:p>
      </dgm:t>
    </dgm:pt>
    <dgm:pt modelId="{07A81FF8-5446-4AEC-AE3E-E53D04AB7D51}" type="parTrans" cxnId="{C79DF285-DE1E-4EDC-861B-4A46C6B37AFB}">
      <dgm:prSet/>
      <dgm:spPr/>
      <dgm:t>
        <a:bodyPr/>
        <a:lstStyle/>
        <a:p>
          <a:endParaRPr lang="es-CR" sz="1100"/>
        </a:p>
      </dgm:t>
    </dgm:pt>
    <dgm:pt modelId="{0D4B20CF-EF04-4239-879C-B2B73FD919E5}" type="sibTrans" cxnId="{C79DF285-DE1E-4EDC-861B-4A46C6B37AFB}">
      <dgm:prSet/>
      <dgm:spPr/>
      <dgm:t>
        <a:bodyPr/>
        <a:lstStyle/>
        <a:p>
          <a:endParaRPr lang="es-CR" sz="1100"/>
        </a:p>
      </dgm:t>
    </dgm:pt>
    <dgm:pt modelId="{5BEBA83D-E907-4837-83E7-12814C1134E6}">
      <dgm:prSet phldrT="[Texto]" custT="1"/>
      <dgm:spPr/>
      <dgm:t>
        <a:bodyPr/>
        <a:lstStyle/>
        <a:p>
          <a:r>
            <a:rPr lang="es-CR" sz="1100"/>
            <a:t>Balance General</a:t>
          </a:r>
        </a:p>
      </dgm:t>
    </dgm:pt>
    <dgm:pt modelId="{C56076A3-8F55-489D-BDA3-2B59F81BA654}" type="parTrans" cxnId="{D81CB114-9DF0-4ECE-B7AB-5587E1658BEE}">
      <dgm:prSet custT="1"/>
      <dgm:spPr/>
      <dgm:t>
        <a:bodyPr/>
        <a:lstStyle/>
        <a:p>
          <a:endParaRPr lang="es-CR" sz="1100"/>
        </a:p>
      </dgm:t>
    </dgm:pt>
    <dgm:pt modelId="{9FC34395-435B-4646-B4D1-DAD8B59C4A2D}" type="sibTrans" cxnId="{D81CB114-9DF0-4ECE-B7AB-5587E1658BEE}">
      <dgm:prSet/>
      <dgm:spPr/>
      <dgm:t>
        <a:bodyPr/>
        <a:lstStyle/>
        <a:p>
          <a:endParaRPr lang="es-CR" sz="1100"/>
        </a:p>
      </dgm:t>
    </dgm:pt>
    <dgm:pt modelId="{6F1ACD98-A6B6-40CF-A93A-36E5E086F2F3}">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Canales de Comercialización</a:t>
          </a:r>
        </a:p>
      </dgm:t>
    </dgm:pt>
    <dgm:pt modelId="{A44C1CA2-AB9A-4C04-B67B-1E0903EF4BDD}" type="parTrans" cxnId="{6DAA3DF9-0A7F-4F05-B83D-7FCF535E0F43}">
      <dgm:prSet custT="1"/>
      <dgm:spPr/>
      <dgm:t>
        <a:bodyPr/>
        <a:lstStyle/>
        <a:p>
          <a:endParaRPr lang="en-US" sz="1100"/>
        </a:p>
      </dgm:t>
    </dgm:pt>
    <dgm:pt modelId="{AA076938-17DC-474B-8D01-A4405A635007}" type="sibTrans" cxnId="{6DAA3DF9-0A7F-4F05-B83D-7FCF535E0F43}">
      <dgm:prSet/>
      <dgm:spPr/>
      <dgm:t>
        <a:bodyPr/>
        <a:lstStyle/>
        <a:p>
          <a:endParaRPr lang="en-US" sz="1100"/>
        </a:p>
      </dgm:t>
    </dgm:pt>
    <dgm:pt modelId="{29C909D6-0BFD-444A-825F-7AD3F066C6DE}">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Estado Resultados y </a:t>
          </a:r>
          <a:r>
            <a:rPr lang="es-ES" sz="1100"/>
            <a:t>Modelo Cuenta Tecnico Financiera Y No Técnica</a:t>
          </a:r>
          <a:endParaRPr lang="es-CR" sz="1100"/>
        </a:p>
      </dgm:t>
    </dgm:pt>
    <dgm:pt modelId="{4B664711-F11E-4F76-B47F-FA8F356C50F7}" type="parTrans" cxnId="{27B93B70-3041-4DA1-A221-144CB517DA6D}">
      <dgm:prSet/>
      <dgm:spPr/>
      <dgm:t>
        <a:bodyPr/>
        <a:lstStyle/>
        <a:p>
          <a:endParaRPr lang="en-US"/>
        </a:p>
      </dgm:t>
    </dgm:pt>
    <dgm:pt modelId="{464A3765-A8C8-4B93-B788-1DEA1BF27FA1}" type="sibTrans" cxnId="{27B93B70-3041-4DA1-A221-144CB517DA6D}">
      <dgm:prSet/>
      <dgm:spPr/>
      <dgm:t>
        <a:bodyPr/>
        <a:lstStyle/>
        <a:p>
          <a:endParaRPr lang="es-ES"/>
        </a:p>
      </dgm:t>
    </dgm:pt>
    <dgm:pt modelId="{0B3AE390-D84B-4EEF-BFD0-88C22F032C0E}">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Estado Cambios Patrimonio Propio</a:t>
          </a:r>
        </a:p>
      </dgm:t>
    </dgm:pt>
    <dgm:pt modelId="{CA432D64-5B35-4AB3-9567-7B2D33B11E76}" type="parTrans" cxnId="{329447AA-8481-46AA-96DB-494F549F87A6}">
      <dgm:prSet/>
      <dgm:spPr/>
      <dgm:t>
        <a:bodyPr/>
        <a:lstStyle/>
        <a:p>
          <a:endParaRPr lang="en-US"/>
        </a:p>
      </dgm:t>
    </dgm:pt>
    <dgm:pt modelId="{0F92EFA5-E3C2-476F-B710-EA651D00D53D}" type="sibTrans" cxnId="{329447AA-8481-46AA-96DB-494F549F87A6}">
      <dgm:prSet/>
      <dgm:spPr/>
      <dgm:t>
        <a:bodyPr/>
        <a:lstStyle/>
        <a:p>
          <a:endParaRPr lang="es-ES"/>
        </a:p>
      </dgm:t>
    </dgm:pt>
    <dgm:pt modelId="{4FAFD617-6508-41E4-9BBF-DCB98B38D127}">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Producción y Población Asegurada</a:t>
          </a:r>
        </a:p>
      </dgm:t>
    </dgm:pt>
    <dgm:pt modelId="{8E436520-CE2B-4329-AC20-CDFE54F43C4A}" type="parTrans" cxnId="{CE2F23DE-B3A3-49AB-95AD-E6E3648B02A3}">
      <dgm:prSet/>
      <dgm:spPr/>
      <dgm:t>
        <a:bodyPr/>
        <a:lstStyle/>
        <a:p>
          <a:endParaRPr lang="en-US"/>
        </a:p>
      </dgm:t>
    </dgm:pt>
    <dgm:pt modelId="{4C21969D-ECA2-478B-9682-D48875974087}" type="sibTrans" cxnId="{CE2F23DE-B3A3-49AB-95AD-E6E3648B02A3}">
      <dgm:prSet/>
      <dgm:spPr/>
      <dgm:t>
        <a:bodyPr/>
        <a:lstStyle/>
        <a:p>
          <a:endParaRPr lang="en-US"/>
        </a:p>
      </dgm:t>
    </dgm:pt>
    <dgm:pt modelId="{FD117878-E5AF-46C9-AAC0-ADC258848A95}">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RunOff</a:t>
          </a:r>
        </a:p>
      </dgm:t>
    </dgm:pt>
    <dgm:pt modelId="{DEEB3520-B157-4401-8F9C-5BD9B33DC655}" type="parTrans" cxnId="{63D6290E-3E54-457E-A88F-C4C42CFCECF5}">
      <dgm:prSet/>
      <dgm:spPr/>
      <dgm:t>
        <a:bodyPr/>
        <a:lstStyle/>
        <a:p>
          <a:endParaRPr lang="en-US"/>
        </a:p>
      </dgm:t>
    </dgm:pt>
    <dgm:pt modelId="{25297000-5C0B-4AAF-B866-58310F0F6062}" type="sibTrans" cxnId="{63D6290E-3E54-457E-A88F-C4C42CFCECF5}">
      <dgm:prSet/>
      <dgm:spPr/>
      <dgm:t>
        <a:bodyPr/>
        <a:lstStyle/>
        <a:p>
          <a:endParaRPr lang="en-US"/>
        </a:p>
      </dgm:t>
    </dgm:pt>
    <dgm:pt modelId="{93C2D8D1-4BA9-46DC-813B-1A8E7DC92314}">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Contratos Paritarios o de libre discusión</a:t>
          </a:r>
        </a:p>
      </dgm:t>
    </dgm:pt>
    <dgm:pt modelId="{16F02BFC-8F72-406A-91BC-538D4DCB568C}" type="parTrans" cxnId="{5BBE17ED-7722-4A23-AE86-541A6E9A91A0}">
      <dgm:prSet/>
      <dgm:spPr/>
      <dgm:t>
        <a:bodyPr/>
        <a:lstStyle/>
        <a:p>
          <a:endParaRPr lang="es-CR"/>
        </a:p>
      </dgm:t>
    </dgm:pt>
    <dgm:pt modelId="{F6754146-4AB4-4616-95BD-0890D62585CE}" type="sibTrans" cxnId="{5BBE17ED-7722-4A23-AE86-541A6E9A91A0}">
      <dgm:prSet/>
      <dgm:spPr/>
      <dgm:t>
        <a:bodyPr/>
        <a:lstStyle/>
        <a:p>
          <a:endParaRPr lang="es-CR"/>
        </a:p>
      </dgm:t>
    </dgm:pt>
    <dgm:pt modelId="{50E13EB4-A25C-4A65-B405-C1E67EB509DE}" type="pres">
      <dgm:prSet presAssocID="{DC55382C-2063-496E-8142-4BEEA1FE9D7B}" presName="Name0" presStyleCnt="0">
        <dgm:presLayoutVars>
          <dgm:chPref val="1"/>
          <dgm:dir/>
          <dgm:animOne val="branch"/>
          <dgm:animLvl val="lvl"/>
          <dgm:resizeHandles val="exact"/>
        </dgm:presLayoutVars>
      </dgm:prSet>
      <dgm:spPr/>
    </dgm:pt>
    <dgm:pt modelId="{FB0538F9-CCC0-4158-911E-05393A0C2461}" type="pres">
      <dgm:prSet presAssocID="{1244910E-05AE-40AA-BAE6-3A6B51060FA3}" presName="root1" presStyleCnt="0"/>
      <dgm:spPr/>
    </dgm:pt>
    <dgm:pt modelId="{7FA8FC7E-9938-452E-B707-625217758257}" type="pres">
      <dgm:prSet presAssocID="{1244910E-05AE-40AA-BAE6-3A6B51060FA3}" presName="LevelOneTextNode" presStyleLbl="node0" presStyleIdx="0" presStyleCnt="1" custScaleY="122926">
        <dgm:presLayoutVars>
          <dgm:chPref val="3"/>
        </dgm:presLayoutVars>
      </dgm:prSet>
      <dgm:spPr/>
    </dgm:pt>
    <dgm:pt modelId="{A5A2CFA0-8E8B-43BB-B731-DFE3033EAB87}" type="pres">
      <dgm:prSet presAssocID="{1244910E-05AE-40AA-BAE6-3A6B51060FA3}" presName="level2hierChild" presStyleCnt="0"/>
      <dgm:spPr/>
    </dgm:pt>
    <dgm:pt modelId="{D879F042-5BA0-4A64-86EB-3D17A213BC52}" type="pres">
      <dgm:prSet presAssocID="{C56076A3-8F55-489D-BDA3-2B59F81BA654}" presName="conn2-1" presStyleLbl="parChTrans1D2" presStyleIdx="0" presStyleCnt="7"/>
      <dgm:spPr/>
    </dgm:pt>
    <dgm:pt modelId="{1145E125-E30D-4C4C-B810-0D7CC4888C3C}" type="pres">
      <dgm:prSet presAssocID="{C56076A3-8F55-489D-BDA3-2B59F81BA654}" presName="connTx" presStyleLbl="parChTrans1D2" presStyleIdx="0" presStyleCnt="7"/>
      <dgm:spPr/>
    </dgm:pt>
    <dgm:pt modelId="{29B04043-9B5F-471B-950F-34F9EC74B82B}" type="pres">
      <dgm:prSet presAssocID="{5BEBA83D-E907-4837-83E7-12814C1134E6}" presName="root2" presStyleCnt="0"/>
      <dgm:spPr/>
    </dgm:pt>
    <dgm:pt modelId="{D2B891D6-476A-4B25-8C7B-A2A044270F5B}" type="pres">
      <dgm:prSet presAssocID="{5BEBA83D-E907-4837-83E7-12814C1134E6}" presName="LevelTwoTextNode" presStyleLbl="node2" presStyleIdx="0" presStyleCnt="7" custScaleX="221611" custScaleY="76113">
        <dgm:presLayoutVars>
          <dgm:chPref val="3"/>
        </dgm:presLayoutVars>
      </dgm:prSet>
      <dgm:spPr/>
    </dgm:pt>
    <dgm:pt modelId="{40869C69-AB6D-496F-8620-E16BFE874CAE}" type="pres">
      <dgm:prSet presAssocID="{5BEBA83D-E907-4837-83E7-12814C1134E6}" presName="level3hierChild" presStyleCnt="0"/>
      <dgm:spPr/>
    </dgm:pt>
    <dgm:pt modelId="{ACE42C95-F9B4-4131-8345-C0E033835997}" type="pres">
      <dgm:prSet presAssocID="{4B664711-F11E-4F76-B47F-FA8F356C50F7}" presName="conn2-1" presStyleLbl="parChTrans1D2" presStyleIdx="1" presStyleCnt="7"/>
      <dgm:spPr/>
    </dgm:pt>
    <dgm:pt modelId="{4BD17733-F9A6-488E-9FBD-89DB4EB3D2F7}" type="pres">
      <dgm:prSet presAssocID="{4B664711-F11E-4F76-B47F-FA8F356C50F7}" presName="connTx" presStyleLbl="parChTrans1D2" presStyleIdx="1" presStyleCnt="7"/>
      <dgm:spPr/>
    </dgm:pt>
    <dgm:pt modelId="{BA81A8BE-F12A-4F1B-A9BA-E9192047B31A}" type="pres">
      <dgm:prSet presAssocID="{29C909D6-0BFD-444A-825F-7AD3F066C6DE}" presName="root2" presStyleCnt="0"/>
      <dgm:spPr/>
    </dgm:pt>
    <dgm:pt modelId="{717A642F-5EB6-4A1E-BFBF-6102F325DFB9}" type="pres">
      <dgm:prSet presAssocID="{29C909D6-0BFD-444A-825F-7AD3F066C6DE}" presName="LevelTwoTextNode" presStyleLbl="node2" presStyleIdx="1" presStyleCnt="7" custScaleX="221611" custScaleY="76113">
        <dgm:presLayoutVars>
          <dgm:chPref val="3"/>
        </dgm:presLayoutVars>
      </dgm:prSet>
      <dgm:spPr/>
    </dgm:pt>
    <dgm:pt modelId="{C151CD81-8C03-4477-8CCE-A05B623E7CC0}" type="pres">
      <dgm:prSet presAssocID="{29C909D6-0BFD-444A-825F-7AD3F066C6DE}" presName="level3hierChild" presStyleCnt="0"/>
      <dgm:spPr/>
    </dgm:pt>
    <dgm:pt modelId="{365386FB-B6AB-4C16-8489-5A9D2A69BA0D}" type="pres">
      <dgm:prSet presAssocID="{CA432D64-5B35-4AB3-9567-7B2D33B11E76}" presName="conn2-1" presStyleLbl="parChTrans1D2" presStyleIdx="2" presStyleCnt="7"/>
      <dgm:spPr/>
    </dgm:pt>
    <dgm:pt modelId="{B9D128BD-2510-484B-957C-9861A3B1DC28}" type="pres">
      <dgm:prSet presAssocID="{CA432D64-5B35-4AB3-9567-7B2D33B11E76}" presName="connTx" presStyleLbl="parChTrans1D2" presStyleIdx="2" presStyleCnt="7"/>
      <dgm:spPr/>
    </dgm:pt>
    <dgm:pt modelId="{6A9F2A2C-E05D-49C5-972E-D0D07B6E0217}" type="pres">
      <dgm:prSet presAssocID="{0B3AE390-D84B-4EEF-BFD0-88C22F032C0E}" presName="root2" presStyleCnt="0"/>
      <dgm:spPr/>
    </dgm:pt>
    <dgm:pt modelId="{3038941C-C7E0-4943-B771-BB42D03B7E7F}" type="pres">
      <dgm:prSet presAssocID="{0B3AE390-D84B-4EEF-BFD0-88C22F032C0E}" presName="LevelTwoTextNode" presStyleLbl="node2" presStyleIdx="2" presStyleCnt="7" custScaleX="221611" custScaleY="76113">
        <dgm:presLayoutVars>
          <dgm:chPref val="3"/>
        </dgm:presLayoutVars>
      </dgm:prSet>
      <dgm:spPr/>
    </dgm:pt>
    <dgm:pt modelId="{6D7FF7EF-032A-4AFF-B293-7229A2BF2D57}" type="pres">
      <dgm:prSet presAssocID="{0B3AE390-D84B-4EEF-BFD0-88C22F032C0E}" presName="level3hierChild" presStyleCnt="0"/>
      <dgm:spPr/>
    </dgm:pt>
    <dgm:pt modelId="{7C9C45F9-515B-456B-BA36-FB5E1A8BAE0C}" type="pres">
      <dgm:prSet presAssocID="{A44C1CA2-AB9A-4C04-B67B-1E0903EF4BDD}" presName="conn2-1" presStyleLbl="parChTrans1D2" presStyleIdx="3" presStyleCnt="7"/>
      <dgm:spPr/>
    </dgm:pt>
    <dgm:pt modelId="{46A81F48-0821-45A8-BF4C-4094D5B40951}" type="pres">
      <dgm:prSet presAssocID="{A44C1CA2-AB9A-4C04-B67B-1E0903EF4BDD}" presName="connTx" presStyleLbl="parChTrans1D2" presStyleIdx="3" presStyleCnt="7"/>
      <dgm:spPr/>
    </dgm:pt>
    <dgm:pt modelId="{29980F34-66F7-4111-893C-F995AC2800A1}" type="pres">
      <dgm:prSet presAssocID="{6F1ACD98-A6B6-40CF-A93A-36E5E086F2F3}" presName="root2" presStyleCnt="0"/>
      <dgm:spPr/>
    </dgm:pt>
    <dgm:pt modelId="{B78C30B8-A102-40DB-A360-98338DF94EBD}" type="pres">
      <dgm:prSet presAssocID="{6F1ACD98-A6B6-40CF-A93A-36E5E086F2F3}" presName="LevelTwoTextNode" presStyleLbl="node2" presStyleIdx="3" presStyleCnt="7" custScaleX="221611" custScaleY="76113">
        <dgm:presLayoutVars>
          <dgm:chPref val="3"/>
        </dgm:presLayoutVars>
      </dgm:prSet>
      <dgm:spPr/>
    </dgm:pt>
    <dgm:pt modelId="{C97E88DE-F52F-43D3-B78A-BE2D2E0681A5}" type="pres">
      <dgm:prSet presAssocID="{6F1ACD98-A6B6-40CF-A93A-36E5E086F2F3}" presName="level3hierChild" presStyleCnt="0"/>
      <dgm:spPr/>
    </dgm:pt>
    <dgm:pt modelId="{9F1E2E10-8EF6-44DF-910C-324B9E3E7339}" type="pres">
      <dgm:prSet presAssocID="{8E436520-CE2B-4329-AC20-CDFE54F43C4A}" presName="conn2-1" presStyleLbl="parChTrans1D2" presStyleIdx="4" presStyleCnt="7"/>
      <dgm:spPr/>
    </dgm:pt>
    <dgm:pt modelId="{880986AE-F993-464C-8569-36A5AD5E253C}" type="pres">
      <dgm:prSet presAssocID="{8E436520-CE2B-4329-AC20-CDFE54F43C4A}" presName="connTx" presStyleLbl="parChTrans1D2" presStyleIdx="4" presStyleCnt="7"/>
      <dgm:spPr/>
    </dgm:pt>
    <dgm:pt modelId="{98871A87-4367-4A3B-915A-181DD07EB8F8}" type="pres">
      <dgm:prSet presAssocID="{4FAFD617-6508-41E4-9BBF-DCB98B38D127}" presName="root2" presStyleCnt="0"/>
      <dgm:spPr/>
    </dgm:pt>
    <dgm:pt modelId="{D7ECC006-53A4-4CD4-9B4D-0BD9C8E08042}" type="pres">
      <dgm:prSet presAssocID="{4FAFD617-6508-41E4-9BBF-DCB98B38D127}" presName="LevelTwoTextNode" presStyleLbl="node2" presStyleIdx="4" presStyleCnt="7" custScaleX="218373" custScaleY="74285">
        <dgm:presLayoutVars>
          <dgm:chPref val="3"/>
        </dgm:presLayoutVars>
      </dgm:prSet>
      <dgm:spPr/>
    </dgm:pt>
    <dgm:pt modelId="{1D057C44-460B-4466-9840-FF7246046495}" type="pres">
      <dgm:prSet presAssocID="{4FAFD617-6508-41E4-9BBF-DCB98B38D127}" presName="level3hierChild" presStyleCnt="0"/>
      <dgm:spPr/>
    </dgm:pt>
    <dgm:pt modelId="{3696FD62-BAAF-484F-9820-8FAD14610FD5}" type="pres">
      <dgm:prSet presAssocID="{DEEB3520-B157-4401-8F9C-5BD9B33DC655}" presName="conn2-1" presStyleLbl="parChTrans1D2" presStyleIdx="5" presStyleCnt="7"/>
      <dgm:spPr/>
    </dgm:pt>
    <dgm:pt modelId="{03A39ED7-ABF5-40B7-9DCE-8DBB7B184AD4}" type="pres">
      <dgm:prSet presAssocID="{DEEB3520-B157-4401-8F9C-5BD9B33DC655}" presName="connTx" presStyleLbl="parChTrans1D2" presStyleIdx="5" presStyleCnt="7"/>
      <dgm:spPr/>
    </dgm:pt>
    <dgm:pt modelId="{55A979D0-7BC4-4130-B7B4-F54183B5414C}" type="pres">
      <dgm:prSet presAssocID="{FD117878-E5AF-46C9-AAC0-ADC258848A95}" presName="root2" presStyleCnt="0"/>
      <dgm:spPr/>
    </dgm:pt>
    <dgm:pt modelId="{38A03914-62F0-4BF0-B082-F4066DCF54D2}" type="pres">
      <dgm:prSet presAssocID="{FD117878-E5AF-46C9-AAC0-ADC258848A95}" presName="LevelTwoTextNode" presStyleLbl="node2" presStyleIdx="5" presStyleCnt="7" custScaleX="221611" custScaleY="76113">
        <dgm:presLayoutVars>
          <dgm:chPref val="3"/>
        </dgm:presLayoutVars>
      </dgm:prSet>
      <dgm:spPr/>
    </dgm:pt>
    <dgm:pt modelId="{4655BEAD-E894-426D-9D8B-B201418E4DBB}" type="pres">
      <dgm:prSet presAssocID="{FD117878-E5AF-46C9-AAC0-ADC258848A95}" presName="level3hierChild" presStyleCnt="0"/>
      <dgm:spPr/>
    </dgm:pt>
    <dgm:pt modelId="{6D6AF29B-396D-449C-8911-F3536FA2B3B9}" type="pres">
      <dgm:prSet presAssocID="{16F02BFC-8F72-406A-91BC-538D4DCB568C}" presName="conn2-1" presStyleLbl="parChTrans1D2" presStyleIdx="6" presStyleCnt="7"/>
      <dgm:spPr/>
    </dgm:pt>
    <dgm:pt modelId="{246D8E79-FBD9-4E75-A040-43E590444AC8}" type="pres">
      <dgm:prSet presAssocID="{16F02BFC-8F72-406A-91BC-538D4DCB568C}" presName="connTx" presStyleLbl="parChTrans1D2" presStyleIdx="6" presStyleCnt="7"/>
      <dgm:spPr/>
    </dgm:pt>
    <dgm:pt modelId="{50E62694-7789-423D-BE41-FAE0FAFAB1B4}" type="pres">
      <dgm:prSet presAssocID="{93C2D8D1-4BA9-46DC-813B-1A8E7DC92314}" presName="root2" presStyleCnt="0"/>
      <dgm:spPr/>
    </dgm:pt>
    <dgm:pt modelId="{5A311793-1D61-424F-A644-923D89F00C3D}" type="pres">
      <dgm:prSet presAssocID="{93C2D8D1-4BA9-46DC-813B-1A8E7DC92314}" presName="LevelTwoTextNode" presStyleLbl="node2" presStyleIdx="6" presStyleCnt="7" custScaleX="221611" custScaleY="76113">
        <dgm:presLayoutVars>
          <dgm:chPref val="3"/>
        </dgm:presLayoutVars>
      </dgm:prSet>
      <dgm:spPr/>
    </dgm:pt>
    <dgm:pt modelId="{CB94F95E-A106-4E03-900B-4A67642A3F91}" type="pres">
      <dgm:prSet presAssocID="{93C2D8D1-4BA9-46DC-813B-1A8E7DC92314}" presName="level3hierChild" presStyleCnt="0"/>
      <dgm:spPr/>
    </dgm:pt>
  </dgm:ptLst>
  <dgm:cxnLst>
    <dgm:cxn modelId="{63D6290E-3E54-457E-A88F-C4C42CFCECF5}" srcId="{1244910E-05AE-40AA-BAE6-3A6B51060FA3}" destId="{FD117878-E5AF-46C9-AAC0-ADC258848A95}" srcOrd="5" destOrd="0" parTransId="{DEEB3520-B157-4401-8F9C-5BD9B33DC655}" sibTransId="{25297000-5C0B-4AAF-B866-58310F0F6062}"/>
    <dgm:cxn modelId="{D0629B13-D678-4C3D-A1BD-E0F8B5B27DC3}" type="presOf" srcId="{DEEB3520-B157-4401-8F9C-5BD9B33DC655}" destId="{3696FD62-BAAF-484F-9820-8FAD14610FD5}" srcOrd="0" destOrd="0" presId="urn:microsoft.com/office/officeart/2008/layout/HorizontalMultiLevelHierarchy"/>
    <dgm:cxn modelId="{D81CB114-9DF0-4ECE-B7AB-5587E1658BEE}" srcId="{1244910E-05AE-40AA-BAE6-3A6B51060FA3}" destId="{5BEBA83D-E907-4837-83E7-12814C1134E6}" srcOrd="0" destOrd="0" parTransId="{C56076A3-8F55-489D-BDA3-2B59F81BA654}" sibTransId="{9FC34395-435B-4646-B4D1-DAD8B59C4A2D}"/>
    <dgm:cxn modelId="{FF07BF15-ED61-4167-B1D7-29D5F512D500}" type="presOf" srcId="{C56076A3-8F55-489D-BDA3-2B59F81BA654}" destId="{1145E125-E30D-4C4C-B810-0D7CC4888C3C}" srcOrd="1" destOrd="0" presId="urn:microsoft.com/office/officeart/2008/layout/HorizontalMultiLevelHierarchy"/>
    <dgm:cxn modelId="{E065C81C-1532-4251-A386-7A2829A17468}" type="presOf" srcId="{16F02BFC-8F72-406A-91BC-538D4DCB568C}" destId="{6D6AF29B-396D-449C-8911-F3536FA2B3B9}" srcOrd="0" destOrd="0" presId="urn:microsoft.com/office/officeart/2008/layout/HorizontalMultiLevelHierarchy"/>
    <dgm:cxn modelId="{48C25225-39C9-4A01-9D48-661BF128E1C7}" type="presOf" srcId="{4FAFD617-6508-41E4-9BBF-DCB98B38D127}" destId="{D7ECC006-53A4-4CD4-9B4D-0BD9C8E08042}" srcOrd="0" destOrd="0" presId="urn:microsoft.com/office/officeart/2008/layout/HorizontalMultiLevelHierarchy"/>
    <dgm:cxn modelId="{C947542B-A1CB-4CE9-85B4-C29C9FD0B6AE}" type="presOf" srcId="{0B3AE390-D84B-4EEF-BFD0-88C22F032C0E}" destId="{3038941C-C7E0-4943-B771-BB42D03B7E7F}" srcOrd="0" destOrd="0" presId="urn:microsoft.com/office/officeart/2008/layout/HorizontalMultiLevelHierarchy"/>
    <dgm:cxn modelId="{AD41B02D-35BB-44A5-B3E9-7EC9A6BE4B11}" type="presOf" srcId="{4B664711-F11E-4F76-B47F-FA8F356C50F7}" destId="{4BD17733-F9A6-488E-9FBD-89DB4EB3D2F7}" srcOrd="1" destOrd="0" presId="urn:microsoft.com/office/officeart/2008/layout/HorizontalMultiLevelHierarchy"/>
    <dgm:cxn modelId="{E7A9013E-E761-4B88-B833-705DFBDED2CB}" type="presOf" srcId="{8E436520-CE2B-4329-AC20-CDFE54F43C4A}" destId="{9F1E2E10-8EF6-44DF-910C-324B9E3E7339}" srcOrd="0" destOrd="0" presId="urn:microsoft.com/office/officeart/2008/layout/HorizontalMultiLevelHierarchy"/>
    <dgm:cxn modelId="{8D2E555E-3940-44ED-85D2-841472B528C5}" type="presOf" srcId="{5BEBA83D-E907-4837-83E7-12814C1134E6}" destId="{D2B891D6-476A-4B25-8C7B-A2A044270F5B}" srcOrd="0" destOrd="0" presId="urn:microsoft.com/office/officeart/2008/layout/HorizontalMultiLevelHierarchy"/>
    <dgm:cxn modelId="{4B9ACC65-F1A7-4D30-97DD-22ABC018A5DB}" type="presOf" srcId="{16F02BFC-8F72-406A-91BC-538D4DCB568C}" destId="{246D8E79-FBD9-4E75-A040-43E590444AC8}" srcOrd="1" destOrd="0" presId="urn:microsoft.com/office/officeart/2008/layout/HorizontalMultiLevelHierarchy"/>
    <dgm:cxn modelId="{34CEB74C-932E-4C43-964A-F6782436D39B}" type="presOf" srcId="{29C909D6-0BFD-444A-825F-7AD3F066C6DE}" destId="{717A642F-5EB6-4A1E-BFBF-6102F325DFB9}" srcOrd="0" destOrd="0" presId="urn:microsoft.com/office/officeart/2008/layout/HorizontalMultiLevelHierarchy"/>
    <dgm:cxn modelId="{27B93B70-3041-4DA1-A221-144CB517DA6D}" srcId="{1244910E-05AE-40AA-BAE6-3A6B51060FA3}" destId="{29C909D6-0BFD-444A-825F-7AD3F066C6DE}" srcOrd="1" destOrd="0" parTransId="{4B664711-F11E-4F76-B47F-FA8F356C50F7}" sibTransId="{464A3765-A8C8-4B93-B788-1DEA1BF27FA1}"/>
    <dgm:cxn modelId="{FB0DA97A-B05E-4F8C-8743-6D6103620299}" type="presOf" srcId="{DEEB3520-B157-4401-8F9C-5BD9B33DC655}" destId="{03A39ED7-ABF5-40B7-9DCE-8DBB7B184AD4}" srcOrd="1" destOrd="0" presId="urn:microsoft.com/office/officeart/2008/layout/HorizontalMultiLevelHierarchy"/>
    <dgm:cxn modelId="{FAE7B883-E309-49E3-A650-B0C1B361F474}" type="presOf" srcId="{CA432D64-5B35-4AB3-9567-7B2D33B11E76}" destId="{B9D128BD-2510-484B-957C-9861A3B1DC28}" srcOrd="1" destOrd="0" presId="urn:microsoft.com/office/officeart/2008/layout/HorizontalMultiLevelHierarchy"/>
    <dgm:cxn modelId="{C79DF285-DE1E-4EDC-861B-4A46C6B37AFB}" srcId="{DC55382C-2063-496E-8142-4BEEA1FE9D7B}" destId="{1244910E-05AE-40AA-BAE6-3A6B51060FA3}" srcOrd="0" destOrd="0" parTransId="{07A81FF8-5446-4AEC-AE3E-E53D04AB7D51}" sibTransId="{0D4B20CF-EF04-4239-879C-B2B73FD919E5}"/>
    <dgm:cxn modelId="{F46D2989-31DF-4528-AA81-D6FA9750921E}" type="presOf" srcId="{8E436520-CE2B-4329-AC20-CDFE54F43C4A}" destId="{880986AE-F993-464C-8569-36A5AD5E253C}" srcOrd="1" destOrd="0" presId="urn:microsoft.com/office/officeart/2008/layout/HorizontalMultiLevelHierarchy"/>
    <dgm:cxn modelId="{1384A089-BBF0-45E0-A5EC-6AC7480253A7}" type="presOf" srcId="{1244910E-05AE-40AA-BAE6-3A6B51060FA3}" destId="{7FA8FC7E-9938-452E-B707-625217758257}" srcOrd="0" destOrd="0" presId="urn:microsoft.com/office/officeart/2008/layout/HorizontalMultiLevelHierarchy"/>
    <dgm:cxn modelId="{329447AA-8481-46AA-96DB-494F549F87A6}" srcId="{1244910E-05AE-40AA-BAE6-3A6B51060FA3}" destId="{0B3AE390-D84B-4EEF-BFD0-88C22F032C0E}" srcOrd="2" destOrd="0" parTransId="{CA432D64-5B35-4AB3-9567-7B2D33B11E76}" sibTransId="{0F92EFA5-E3C2-476F-B710-EA651D00D53D}"/>
    <dgm:cxn modelId="{93AF2CB0-5456-47A8-AB07-3F4C990C865D}" type="presOf" srcId="{93C2D8D1-4BA9-46DC-813B-1A8E7DC92314}" destId="{5A311793-1D61-424F-A644-923D89F00C3D}" srcOrd="0" destOrd="0" presId="urn:microsoft.com/office/officeart/2008/layout/HorizontalMultiLevelHierarchy"/>
    <dgm:cxn modelId="{759A7DBC-2329-4BAF-96DD-EF34AD6A3E69}" type="presOf" srcId="{A44C1CA2-AB9A-4C04-B67B-1E0903EF4BDD}" destId="{7C9C45F9-515B-456B-BA36-FB5E1A8BAE0C}" srcOrd="0" destOrd="0" presId="urn:microsoft.com/office/officeart/2008/layout/HorizontalMultiLevelHierarchy"/>
    <dgm:cxn modelId="{E61A22BE-0ECD-441D-B90A-5CC8050C1345}" type="presOf" srcId="{4B664711-F11E-4F76-B47F-FA8F356C50F7}" destId="{ACE42C95-F9B4-4131-8345-C0E033835997}" srcOrd="0" destOrd="0" presId="urn:microsoft.com/office/officeart/2008/layout/HorizontalMultiLevelHierarchy"/>
    <dgm:cxn modelId="{D2FDD9BF-D010-4A8F-8706-7BD96C1D7950}" type="presOf" srcId="{FD117878-E5AF-46C9-AAC0-ADC258848A95}" destId="{38A03914-62F0-4BF0-B082-F4066DCF54D2}" srcOrd="0" destOrd="0" presId="urn:microsoft.com/office/officeart/2008/layout/HorizontalMultiLevelHierarchy"/>
    <dgm:cxn modelId="{160942C4-8FB0-4A04-AC91-923CC1C9067E}" type="presOf" srcId="{C56076A3-8F55-489D-BDA3-2B59F81BA654}" destId="{D879F042-5BA0-4A64-86EB-3D17A213BC52}" srcOrd="0" destOrd="0" presId="urn:microsoft.com/office/officeart/2008/layout/HorizontalMultiLevelHierarchy"/>
    <dgm:cxn modelId="{B8FF42D6-873F-4671-B7A5-A3C8B2710973}" type="presOf" srcId="{6F1ACD98-A6B6-40CF-A93A-36E5E086F2F3}" destId="{B78C30B8-A102-40DB-A360-98338DF94EBD}" srcOrd="0" destOrd="0" presId="urn:microsoft.com/office/officeart/2008/layout/HorizontalMultiLevelHierarchy"/>
    <dgm:cxn modelId="{CE2F23DE-B3A3-49AB-95AD-E6E3648B02A3}" srcId="{1244910E-05AE-40AA-BAE6-3A6B51060FA3}" destId="{4FAFD617-6508-41E4-9BBF-DCB98B38D127}" srcOrd="4" destOrd="0" parTransId="{8E436520-CE2B-4329-AC20-CDFE54F43C4A}" sibTransId="{4C21969D-ECA2-478B-9682-D48875974087}"/>
    <dgm:cxn modelId="{F5ACE3DE-E6A8-4EC8-A976-206BFC4894B4}" type="presOf" srcId="{CA432D64-5B35-4AB3-9567-7B2D33B11E76}" destId="{365386FB-B6AB-4C16-8489-5A9D2A69BA0D}" srcOrd="0" destOrd="0" presId="urn:microsoft.com/office/officeart/2008/layout/HorizontalMultiLevelHierarchy"/>
    <dgm:cxn modelId="{5F20C7DF-EEB5-4F93-9C14-241E62772C77}" type="presOf" srcId="{DC55382C-2063-496E-8142-4BEEA1FE9D7B}" destId="{50E13EB4-A25C-4A65-B405-C1E67EB509DE}" srcOrd="0" destOrd="0" presId="urn:microsoft.com/office/officeart/2008/layout/HorizontalMultiLevelHierarchy"/>
    <dgm:cxn modelId="{AB50FBE7-AD95-42FA-A4B3-1A564D629CC9}" type="presOf" srcId="{A44C1CA2-AB9A-4C04-B67B-1E0903EF4BDD}" destId="{46A81F48-0821-45A8-BF4C-4094D5B40951}" srcOrd="1" destOrd="0" presId="urn:microsoft.com/office/officeart/2008/layout/HorizontalMultiLevelHierarchy"/>
    <dgm:cxn modelId="{5BBE17ED-7722-4A23-AE86-541A6E9A91A0}" srcId="{1244910E-05AE-40AA-BAE6-3A6B51060FA3}" destId="{93C2D8D1-4BA9-46DC-813B-1A8E7DC92314}" srcOrd="6" destOrd="0" parTransId="{16F02BFC-8F72-406A-91BC-538D4DCB568C}" sibTransId="{F6754146-4AB4-4616-95BD-0890D62585CE}"/>
    <dgm:cxn modelId="{6DAA3DF9-0A7F-4F05-B83D-7FCF535E0F43}" srcId="{1244910E-05AE-40AA-BAE6-3A6B51060FA3}" destId="{6F1ACD98-A6B6-40CF-A93A-36E5E086F2F3}" srcOrd="3" destOrd="0" parTransId="{A44C1CA2-AB9A-4C04-B67B-1E0903EF4BDD}" sibTransId="{AA076938-17DC-474B-8D01-A4405A635007}"/>
    <dgm:cxn modelId="{258281A0-B0E3-487F-9BDB-2243455FEA84}" type="presParOf" srcId="{50E13EB4-A25C-4A65-B405-C1E67EB509DE}" destId="{FB0538F9-CCC0-4158-911E-05393A0C2461}" srcOrd="0" destOrd="0" presId="urn:microsoft.com/office/officeart/2008/layout/HorizontalMultiLevelHierarchy"/>
    <dgm:cxn modelId="{9BF2BE5D-D60C-457B-85FA-F1825032FE06}" type="presParOf" srcId="{FB0538F9-CCC0-4158-911E-05393A0C2461}" destId="{7FA8FC7E-9938-452E-B707-625217758257}" srcOrd="0" destOrd="0" presId="urn:microsoft.com/office/officeart/2008/layout/HorizontalMultiLevelHierarchy"/>
    <dgm:cxn modelId="{C2FBCA99-21AE-4E01-A8DF-D830AAB3B9BC}" type="presParOf" srcId="{FB0538F9-CCC0-4158-911E-05393A0C2461}" destId="{A5A2CFA0-8E8B-43BB-B731-DFE3033EAB87}" srcOrd="1" destOrd="0" presId="urn:microsoft.com/office/officeart/2008/layout/HorizontalMultiLevelHierarchy"/>
    <dgm:cxn modelId="{86C18BA2-3EA0-4C69-BE12-492760D47EA3}" type="presParOf" srcId="{A5A2CFA0-8E8B-43BB-B731-DFE3033EAB87}" destId="{D879F042-5BA0-4A64-86EB-3D17A213BC52}" srcOrd="0" destOrd="0" presId="urn:microsoft.com/office/officeart/2008/layout/HorizontalMultiLevelHierarchy"/>
    <dgm:cxn modelId="{B4FA3B65-53F4-4B06-95BE-EE7563165656}" type="presParOf" srcId="{D879F042-5BA0-4A64-86EB-3D17A213BC52}" destId="{1145E125-E30D-4C4C-B810-0D7CC4888C3C}" srcOrd="0" destOrd="0" presId="urn:microsoft.com/office/officeart/2008/layout/HorizontalMultiLevelHierarchy"/>
    <dgm:cxn modelId="{D5238D54-6647-474B-B13F-459BA5CCCFBF}" type="presParOf" srcId="{A5A2CFA0-8E8B-43BB-B731-DFE3033EAB87}" destId="{29B04043-9B5F-471B-950F-34F9EC74B82B}" srcOrd="1" destOrd="0" presId="urn:microsoft.com/office/officeart/2008/layout/HorizontalMultiLevelHierarchy"/>
    <dgm:cxn modelId="{165D2532-95F7-4BEB-B8C8-AC0BBE4FC1CC}" type="presParOf" srcId="{29B04043-9B5F-471B-950F-34F9EC74B82B}" destId="{D2B891D6-476A-4B25-8C7B-A2A044270F5B}" srcOrd="0" destOrd="0" presId="urn:microsoft.com/office/officeart/2008/layout/HorizontalMultiLevelHierarchy"/>
    <dgm:cxn modelId="{33454F2A-BA42-42BB-96BF-D9668AB3CCAC}" type="presParOf" srcId="{29B04043-9B5F-471B-950F-34F9EC74B82B}" destId="{40869C69-AB6D-496F-8620-E16BFE874CAE}" srcOrd="1" destOrd="0" presId="urn:microsoft.com/office/officeart/2008/layout/HorizontalMultiLevelHierarchy"/>
    <dgm:cxn modelId="{54C467E6-3DAE-4624-8251-E01C37C25F6E}" type="presParOf" srcId="{A5A2CFA0-8E8B-43BB-B731-DFE3033EAB87}" destId="{ACE42C95-F9B4-4131-8345-C0E033835997}" srcOrd="2" destOrd="0" presId="urn:microsoft.com/office/officeart/2008/layout/HorizontalMultiLevelHierarchy"/>
    <dgm:cxn modelId="{13DC7A7E-6126-49EA-AE2B-5ABAF5709A7F}" type="presParOf" srcId="{ACE42C95-F9B4-4131-8345-C0E033835997}" destId="{4BD17733-F9A6-488E-9FBD-89DB4EB3D2F7}" srcOrd="0" destOrd="0" presId="urn:microsoft.com/office/officeart/2008/layout/HorizontalMultiLevelHierarchy"/>
    <dgm:cxn modelId="{19150CF4-F8A5-475D-B149-ECA0CFD808A8}" type="presParOf" srcId="{A5A2CFA0-8E8B-43BB-B731-DFE3033EAB87}" destId="{BA81A8BE-F12A-4F1B-A9BA-E9192047B31A}" srcOrd="3" destOrd="0" presId="urn:microsoft.com/office/officeart/2008/layout/HorizontalMultiLevelHierarchy"/>
    <dgm:cxn modelId="{D5FEFDF9-14EE-4776-87BF-FE8FF99E55CA}" type="presParOf" srcId="{BA81A8BE-F12A-4F1B-A9BA-E9192047B31A}" destId="{717A642F-5EB6-4A1E-BFBF-6102F325DFB9}" srcOrd="0" destOrd="0" presId="urn:microsoft.com/office/officeart/2008/layout/HorizontalMultiLevelHierarchy"/>
    <dgm:cxn modelId="{8C523987-D2F6-4612-B68F-D025000A8406}" type="presParOf" srcId="{BA81A8BE-F12A-4F1B-A9BA-E9192047B31A}" destId="{C151CD81-8C03-4477-8CCE-A05B623E7CC0}" srcOrd="1" destOrd="0" presId="urn:microsoft.com/office/officeart/2008/layout/HorizontalMultiLevelHierarchy"/>
    <dgm:cxn modelId="{6AB010FB-5E3B-4F7B-B644-C6C2A3B9EAA5}" type="presParOf" srcId="{A5A2CFA0-8E8B-43BB-B731-DFE3033EAB87}" destId="{365386FB-B6AB-4C16-8489-5A9D2A69BA0D}" srcOrd="4" destOrd="0" presId="urn:microsoft.com/office/officeart/2008/layout/HorizontalMultiLevelHierarchy"/>
    <dgm:cxn modelId="{95DD7CBE-C7B6-4C96-B33E-39584DB8B558}" type="presParOf" srcId="{365386FB-B6AB-4C16-8489-5A9D2A69BA0D}" destId="{B9D128BD-2510-484B-957C-9861A3B1DC28}" srcOrd="0" destOrd="0" presId="urn:microsoft.com/office/officeart/2008/layout/HorizontalMultiLevelHierarchy"/>
    <dgm:cxn modelId="{37833472-974C-4A5A-AD17-DEADBC0669AF}" type="presParOf" srcId="{A5A2CFA0-8E8B-43BB-B731-DFE3033EAB87}" destId="{6A9F2A2C-E05D-49C5-972E-D0D07B6E0217}" srcOrd="5" destOrd="0" presId="urn:microsoft.com/office/officeart/2008/layout/HorizontalMultiLevelHierarchy"/>
    <dgm:cxn modelId="{B808C849-1FD6-4D4F-9482-8A610AB990D3}" type="presParOf" srcId="{6A9F2A2C-E05D-49C5-972E-D0D07B6E0217}" destId="{3038941C-C7E0-4943-B771-BB42D03B7E7F}" srcOrd="0" destOrd="0" presId="urn:microsoft.com/office/officeart/2008/layout/HorizontalMultiLevelHierarchy"/>
    <dgm:cxn modelId="{1366CE3B-F637-46D2-AA11-80AF739F4859}" type="presParOf" srcId="{6A9F2A2C-E05D-49C5-972E-D0D07B6E0217}" destId="{6D7FF7EF-032A-4AFF-B293-7229A2BF2D57}" srcOrd="1" destOrd="0" presId="urn:microsoft.com/office/officeart/2008/layout/HorizontalMultiLevelHierarchy"/>
    <dgm:cxn modelId="{FE474802-4D02-4848-BAF8-2E77BEEA166A}" type="presParOf" srcId="{A5A2CFA0-8E8B-43BB-B731-DFE3033EAB87}" destId="{7C9C45F9-515B-456B-BA36-FB5E1A8BAE0C}" srcOrd="6" destOrd="0" presId="urn:microsoft.com/office/officeart/2008/layout/HorizontalMultiLevelHierarchy"/>
    <dgm:cxn modelId="{B903A54A-6D7A-4ECF-A9AB-C66D30D87D92}" type="presParOf" srcId="{7C9C45F9-515B-456B-BA36-FB5E1A8BAE0C}" destId="{46A81F48-0821-45A8-BF4C-4094D5B40951}" srcOrd="0" destOrd="0" presId="urn:microsoft.com/office/officeart/2008/layout/HorizontalMultiLevelHierarchy"/>
    <dgm:cxn modelId="{1BE10D1D-DB32-4A06-804B-06833CC16B4B}" type="presParOf" srcId="{A5A2CFA0-8E8B-43BB-B731-DFE3033EAB87}" destId="{29980F34-66F7-4111-893C-F995AC2800A1}" srcOrd="7" destOrd="0" presId="urn:microsoft.com/office/officeart/2008/layout/HorizontalMultiLevelHierarchy"/>
    <dgm:cxn modelId="{0AEF11CB-B5C0-4B0E-9BE4-8A48523D8E36}" type="presParOf" srcId="{29980F34-66F7-4111-893C-F995AC2800A1}" destId="{B78C30B8-A102-40DB-A360-98338DF94EBD}" srcOrd="0" destOrd="0" presId="urn:microsoft.com/office/officeart/2008/layout/HorizontalMultiLevelHierarchy"/>
    <dgm:cxn modelId="{EAE6ECF4-E081-4CE0-9DB3-3669E68C828B}" type="presParOf" srcId="{29980F34-66F7-4111-893C-F995AC2800A1}" destId="{C97E88DE-F52F-43D3-B78A-BE2D2E0681A5}" srcOrd="1" destOrd="0" presId="urn:microsoft.com/office/officeart/2008/layout/HorizontalMultiLevelHierarchy"/>
    <dgm:cxn modelId="{F3CA9BB7-8DA6-499B-B34D-298B9FC07C8A}" type="presParOf" srcId="{A5A2CFA0-8E8B-43BB-B731-DFE3033EAB87}" destId="{9F1E2E10-8EF6-44DF-910C-324B9E3E7339}" srcOrd="8" destOrd="0" presId="urn:microsoft.com/office/officeart/2008/layout/HorizontalMultiLevelHierarchy"/>
    <dgm:cxn modelId="{4827859B-1AA1-4092-87E2-A28995561DD9}" type="presParOf" srcId="{9F1E2E10-8EF6-44DF-910C-324B9E3E7339}" destId="{880986AE-F993-464C-8569-36A5AD5E253C}" srcOrd="0" destOrd="0" presId="urn:microsoft.com/office/officeart/2008/layout/HorizontalMultiLevelHierarchy"/>
    <dgm:cxn modelId="{6D52E4C2-94EA-4544-934E-811AC5BE1C2C}" type="presParOf" srcId="{A5A2CFA0-8E8B-43BB-B731-DFE3033EAB87}" destId="{98871A87-4367-4A3B-915A-181DD07EB8F8}" srcOrd="9" destOrd="0" presId="urn:microsoft.com/office/officeart/2008/layout/HorizontalMultiLevelHierarchy"/>
    <dgm:cxn modelId="{537EE92D-C365-4000-81BE-17CE8DE3B5C5}" type="presParOf" srcId="{98871A87-4367-4A3B-915A-181DD07EB8F8}" destId="{D7ECC006-53A4-4CD4-9B4D-0BD9C8E08042}" srcOrd="0" destOrd="0" presId="urn:microsoft.com/office/officeart/2008/layout/HorizontalMultiLevelHierarchy"/>
    <dgm:cxn modelId="{815013B1-D5A0-45DA-8E3E-21322DAB5436}" type="presParOf" srcId="{98871A87-4367-4A3B-915A-181DD07EB8F8}" destId="{1D057C44-460B-4466-9840-FF7246046495}" srcOrd="1" destOrd="0" presId="urn:microsoft.com/office/officeart/2008/layout/HorizontalMultiLevelHierarchy"/>
    <dgm:cxn modelId="{28233C72-4B84-462F-9ACF-9EFD42691FD0}" type="presParOf" srcId="{A5A2CFA0-8E8B-43BB-B731-DFE3033EAB87}" destId="{3696FD62-BAAF-484F-9820-8FAD14610FD5}" srcOrd="10" destOrd="0" presId="urn:microsoft.com/office/officeart/2008/layout/HorizontalMultiLevelHierarchy"/>
    <dgm:cxn modelId="{1B303A32-B4B7-40F2-919E-5633D27F98B8}" type="presParOf" srcId="{3696FD62-BAAF-484F-9820-8FAD14610FD5}" destId="{03A39ED7-ABF5-40B7-9DCE-8DBB7B184AD4}" srcOrd="0" destOrd="0" presId="urn:microsoft.com/office/officeart/2008/layout/HorizontalMultiLevelHierarchy"/>
    <dgm:cxn modelId="{6883FA34-2FCB-47BE-9F72-36F10D923167}" type="presParOf" srcId="{A5A2CFA0-8E8B-43BB-B731-DFE3033EAB87}" destId="{55A979D0-7BC4-4130-B7B4-F54183B5414C}" srcOrd="11" destOrd="0" presId="urn:microsoft.com/office/officeart/2008/layout/HorizontalMultiLevelHierarchy"/>
    <dgm:cxn modelId="{DA27D532-48CB-4A8B-9DD2-D8BA7A22F0BF}" type="presParOf" srcId="{55A979D0-7BC4-4130-B7B4-F54183B5414C}" destId="{38A03914-62F0-4BF0-B082-F4066DCF54D2}" srcOrd="0" destOrd="0" presId="urn:microsoft.com/office/officeart/2008/layout/HorizontalMultiLevelHierarchy"/>
    <dgm:cxn modelId="{E4A4547C-8850-4944-8CD1-3893E6B39054}" type="presParOf" srcId="{55A979D0-7BC4-4130-B7B4-F54183B5414C}" destId="{4655BEAD-E894-426D-9D8B-B201418E4DBB}" srcOrd="1" destOrd="0" presId="urn:microsoft.com/office/officeart/2008/layout/HorizontalMultiLevelHierarchy"/>
    <dgm:cxn modelId="{06B15348-B96C-48BE-8062-9EE291AD0CC9}" type="presParOf" srcId="{A5A2CFA0-8E8B-43BB-B731-DFE3033EAB87}" destId="{6D6AF29B-396D-449C-8911-F3536FA2B3B9}" srcOrd="12" destOrd="0" presId="urn:microsoft.com/office/officeart/2008/layout/HorizontalMultiLevelHierarchy"/>
    <dgm:cxn modelId="{9608569B-65BE-4847-B5A1-729AD61E4927}" type="presParOf" srcId="{6D6AF29B-396D-449C-8911-F3536FA2B3B9}" destId="{246D8E79-FBD9-4E75-A040-43E590444AC8}" srcOrd="0" destOrd="0" presId="urn:microsoft.com/office/officeart/2008/layout/HorizontalMultiLevelHierarchy"/>
    <dgm:cxn modelId="{BB7CFBD8-D30B-48FB-9955-A76AA0FA8459}" type="presParOf" srcId="{A5A2CFA0-8E8B-43BB-B731-DFE3033EAB87}" destId="{50E62694-7789-423D-BE41-FAE0FAFAB1B4}" srcOrd="13" destOrd="0" presId="urn:microsoft.com/office/officeart/2008/layout/HorizontalMultiLevelHierarchy"/>
    <dgm:cxn modelId="{E24479B5-3E4F-4E49-91F8-8FB5E0898C46}" type="presParOf" srcId="{50E62694-7789-423D-BE41-FAE0FAFAB1B4}" destId="{5A311793-1D61-424F-A644-923D89F00C3D}" srcOrd="0" destOrd="0" presId="urn:microsoft.com/office/officeart/2008/layout/HorizontalMultiLevelHierarchy"/>
    <dgm:cxn modelId="{635E9629-9A0D-429E-8682-86C4F5D90D14}" type="presParOf" srcId="{50E62694-7789-423D-BE41-FAE0FAFAB1B4}" destId="{CB94F95E-A106-4E03-900B-4A67642A3F91}" srcOrd="1" destOrd="0" presId="urn:microsoft.com/office/officeart/2008/layout/HorizontalMultiLevelHierarchy"/>
  </dgm:cxnLst>
  <dgm:bg/>
  <dgm:whole/>
  <dgm:extLst>
    <a:ext uri="http://schemas.microsoft.com/office/drawing/2008/diagram">
      <dsp:dataModelExt xmlns:dsp="http://schemas.microsoft.com/office/drawing/2008/diagram" relId="rId57" minVer="http://schemas.openxmlformats.org/drawingml/2006/diagram"/>
    </a:ext>
  </dgm:extLst>
</dgm:dataModel>
</file>

<file path=word/diagrams/data10.xml><?xml version="1.0" encoding="utf-8"?>
<dgm:dataModel xmlns:dgm="http://schemas.openxmlformats.org/drawingml/2006/diagram" xmlns:a="http://schemas.openxmlformats.org/drawingml/2006/main">
  <dgm:ptLst>
    <dgm:pt modelId="{DC55382C-2063-496E-8142-4BEEA1FE9D7B}" type="doc">
      <dgm:prSet loTypeId="urn:microsoft.com/office/officeart/2008/layout/HorizontalMultiLevelHierarchy" loCatId="hierarchy" qsTypeId="urn:microsoft.com/office/officeart/2005/8/quickstyle/simple1" qsCatId="simple" csTypeId="urn:microsoft.com/office/officeart/2005/8/colors/accent5_1" csCatId="accent5" phldr="1"/>
      <dgm:spPr/>
      <dgm:t>
        <a:bodyPr/>
        <a:lstStyle/>
        <a:p>
          <a:endParaRPr lang="es-CR"/>
        </a:p>
      </dgm:t>
    </dgm:pt>
    <dgm:pt modelId="{5BEBA83D-E907-4837-83E7-12814C1134E6}">
      <dgm:prSet phldrT="[Texto]" custT="1"/>
      <dgm:spPr/>
      <dgm:t>
        <a:bodyPr/>
        <a:lstStyle/>
        <a:p>
          <a:r>
            <a:rPr lang="es-CR" sz="1100"/>
            <a:t>ModeloBalanceGeneral</a:t>
          </a:r>
        </a:p>
      </dgm:t>
    </dgm:pt>
    <dgm:pt modelId="{C56076A3-8F55-489D-BDA3-2B59F81BA654}" type="parTrans" cxnId="{D81CB114-9DF0-4ECE-B7AB-5587E1658BEE}">
      <dgm:prSet custT="1"/>
      <dgm:spPr/>
      <dgm:t>
        <a:bodyPr/>
        <a:lstStyle/>
        <a:p>
          <a:endParaRPr lang="es-CR" sz="1100"/>
        </a:p>
      </dgm:t>
    </dgm:pt>
    <dgm:pt modelId="{9FC34395-435B-4646-B4D1-DAD8B59C4A2D}" type="sibTrans" cxnId="{D81CB114-9DF0-4ECE-B7AB-5587E1658BEE}">
      <dgm:prSet/>
      <dgm:spPr/>
      <dgm:t>
        <a:bodyPr/>
        <a:lstStyle/>
        <a:p>
          <a:endParaRPr lang="es-CR" sz="1100"/>
        </a:p>
      </dgm:t>
    </dgm:pt>
    <dgm:pt modelId="{F351743B-FA0F-42D1-A733-80DED8CC4C3E}">
      <dgm:prSet custT="1"/>
      <dgm:spPr/>
      <dgm:t>
        <a:bodyPr/>
        <a:lstStyle/>
        <a:p>
          <a:r>
            <a:rPr lang="es-CR" sz="1100"/>
            <a:t>Activo</a:t>
          </a:r>
        </a:p>
      </dgm:t>
    </dgm:pt>
    <dgm:pt modelId="{022DA711-8690-46AC-B8A5-171609CD0311}" type="parTrans" cxnId="{9A9D1542-DE1D-4FF7-8981-444D770EA83F}">
      <dgm:prSet custT="1"/>
      <dgm:spPr/>
      <dgm:t>
        <a:bodyPr/>
        <a:lstStyle/>
        <a:p>
          <a:endParaRPr lang="es-CR" sz="1100"/>
        </a:p>
      </dgm:t>
    </dgm:pt>
    <dgm:pt modelId="{8D90BC38-EF2B-40CD-9C20-0423770FBB8E}" type="sibTrans" cxnId="{9A9D1542-DE1D-4FF7-8981-444D770EA83F}">
      <dgm:prSet/>
      <dgm:spPr/>
      <dgm:t>
        <a:bodyPr/>
        <a:lstStyle/>
        <a:p>
          <a:endParaRPr lang="es-CR" sz="1100"/>
        </a:p>
      </dgm:t>
    </dgm:pt>
    <dgm:pt modelId="{D678A598-AC5D-4E87-8F61-765B2A6E3652}">
      <dgm:prSet custT="1"/>
      <dgm:spPr/>
      <dgm:t>
        <a:bodyPr/>
        <a:lstStyle/>
        <a:p>
          <a:r>
            <a:rPr lang="es-CR" sz="1100"/>
            <a:t>Pasivo</a:t>
          </a:r>
        </a:p>
      </dgm:t>
    </dgm:pt>
    <dgm:pt modelId="{94F9CFBA-AAF5-434A-804E-26DBA44A5336}" type="parTrans" cxnId="{D284CF4C-31AD-4F98-BCC7-85F5A8ABB37D}">
      <dgm:prSet custT="1"/>
      <dgm:spPr/>
      <dgm:t>
        <a:bodyPr/>
        <a:lstStyle/>
        <a:p>
          <a:endParaRPr lang="es-CR" sz="1100"/>
        </a:p>
      </dgm:t>
    </dgm:pt>
    <dgm:pt modelId="{C0C2F06A-6D46-4CE7-AE34-46AABACD660D}" type="sibTrans" cxnId="{D284CF4C-31AD-4F98-BCC7-85F5A8ABB37D}">
      <dgm:prSet/>
      <dgm:spPr/>
      <dgm:t>
        <a:bodyPr/>
        <a:lstStyle/>
        <a:p>
          <a:endParaRPr lang="es-CR" sz="1100"/>
        </a:p>
      </dgm:t>
    </dgm:pt>
    <dgm:pt modelId="{CEE9EE23-C2F5-459F-9CF6-C21D3CBBA840}">
      <dgm:prSet custT="1"/>
      <dgm:spPr/>
      <dgm:t>
        <a:bodyPr/>
        <a:lstStyle/>
        <a:p>
          <a:r>
            <a:rPr lang="es-CR" sz="1100"/>
            <a:t>Patrimonio</a:t>
          </a:r>
        </a:p>
      </dgm:t>
    </dgm:pt>
    <dgm:pt modelId="{053135B2-512F-4C08-89AD-EAF5215940CB}" type="parTrans" cxnId="{E54225CE-F439-4C5D-A20B-6B58F53E730E}">
      <dgm:prSet custT="1"/>
      <dgm:spPr/>
      <dgm:t>
        <a:bodyPr/>
        <a:lstStyle/>
        <a:p>
          <a:endParaRPr lang="es-CR" sz="1100"/>
        </a:p>
      </dgm:t>
    </dgm:pt>
    <dgm:pt modelId="{0F1A6D75-283D-4EF7-A66B-E4D9CCE10A1D}" type="sibTrans" cxnId="{E54225CE-F439-4C5D-A20B-6B58F53E730E}">
      <dgm:prSet/>
      <dgm:spPr/>
      <dgm:t>
        <a:bodyPr/>
        <a:lstStyle/>
        <a:p>
          <a:endParaRPr lang="es-CR" sz="1100"/>
        </a:p>
      </dgm:t>
    </dgm:pt>
    <dgm:pt modelId="{A68907E4-D3C9-4E3B-A943-3EB864F753A9}">
      <dgm:prSet phldrT="[Texto]" custT="1"/>
      <dgm:spPr/>
      <dgm:t>
        <a:bodyPr/>
        <a:lstStyle/>
        <a:p>
          <a:r>
            <a:rPr lang="es-CR" sz="1100"/>
            <a:t>Encabezado</a:t>
          </a:r>
        </a:p>
      </dgm:t>
    </dgm:pt>
    <dgm:pt modelId="{90FFBF8E-6BAC-4661-BB30-CE19992AA126}" type="parTrans" cxnId="{5677DAB9-BE0D-4EB5-B60F-902979C4808D}">
      <dgm:prSet/>
      <dgm:spPr/>
      <dgm:t>
        <a:bodyPr/>
        <a:lstStyle/>
        <a:p>
          <a:endParaRPr lang="en-US"/>
        </a:p>
      </dgm:t>
    </dgm:pt>
    <dgm:pt modelId="{FAA73F9D-6A5F-4A56-8330-91979908D477}" type="sibTrans" cxnId="{5677DAB9-BE0D-4EB5-B60F-902979C4808D}">
      <dgm:prSet/>
      <dgm:spPr/>
      <dgm:t>
        <a:bodyPr/>
        <a:lstStyle/>
        <a:p>
          <a:endParaRPr lang="en-US"/>
        </a:p>
      </dgm:t>
    </dgm:pt>
    <dgm:pt modelId="{8F662BA5-8F8D-4F16-B002-838DA3E4D713}">
      <dgm:prSet phldrT="[Texto]" custT="1"/>
      <dgm:spPr/>
      <dgm:t>
        <a:bodyPr/>
        <a:lstStyle/>
        <a:p>
          <a:r>
            <a:rPr lang="es-CR" sz="1100"/>
            <a:t>Datos</a:t>
          </a:r>
        </a:p>
      </dgm:t>
    </dgm:pt>
    <dgm:pt modelId="{20DF8C30-1D30-4F8C-AFA6-F7DD277AA222}" type="parTrans" cxnId="{6827198D-5567-41E0-B0DB-DDBF3DAB8AE6}">
      <dgm:prSet/>
      <dgm:spPr/>
      <dgm:t>
        <a:bodyPr/>
        <a:lstStyle/>
        <a:p>
          <a:endParaRPr lang="en-US"/>
        </a:p>
      </dgm:t>
    </dgm:pt>
    <dgm:pt modelId="{042A2A98-08EE-4060-93FA-62FB7AD204FE}" type="sibTrans" cxnId="{6827198D-5567-41E0-B0DB-DDBF3DAB8AE6}">
      <dgm:prSet/>
      <dgm:spPr/>
      <dgm:t>
        <a:bodyPr/>
        <a:lstStyle/>
        <a:p>
          <a:endParaRPr lang="en-US"/>
        </a:p>
      </dgm:t>
    </dgm:pt>
    <dgm:pt modelId="{EDA16DEC-CBCD-410A-B029-E5BFC51861AB}">
      <dgm:prSet phldrT="[Texto]" custT="1"/>
      <dgm:spPr/>
      <dgm:t>
        <a:bodyPr/>
        <a:lstStyle/>
        <a:p>
          <a:r>
            <a:rPr lang="es-CR" sz="1100"/>
            <a:t>Modelo</a:t>
          </a:r>
        </a:p>
      </dgm:t>
    </dgm:pt>
    <dgm:pt modelId="{953A3EB6-0FBB-4890-AAE7-F996050B80F9}" type="parTrans" cxnId="{B1C43D1E-B6BB-4AF7-BFFF-78364957CC87}">
      <dgm:prSet/>
      <dgm:spPr/>
      <dgm:t>
        <a:bodyPr/>
        <a:lstStyle/>
        <a:p>
          <a:endParaRPr lang="en-US"/>
        </a:p>
      </dgm:t>
    </dgm:pt>
    <dgm:pt modelId="{BBC8204D-9D99-49F6-99E5-301EA08007FA}" type="sibTrans" cxnId="{B1C43D1E-B6BB-4AF7-BFFF-78364957CC87}">
      <dgm:prSet/>
      <dgm:spPr/>
      <dgm:t>
        <a:bodyPr/>
        <a:lstStyle/>
        <a:p>
          <a:endParaRPr lang="en-US"/>
        </a:p>
      </dgm:t>
    </dgm:pt>
    <dgm:pt modelId="{B2BFCBFC-E1E0-4D8F-8EE0-55A3421AAC11}">
      <dgm:prSet custT="1"/>
      <dgm:spPr/>
      <dgm:t>
        <a:bodyPr/>
        <a:lstStyle/>
        <a:p>
          <a:r>
            <a:rPr lang="es-CR" sz="1100" b="0"/>
            <a:t>PasivoMasPatrimonio</a:t>
          </a:r>
        </a:p>
      </dgm:t>
    </dgm:pt>
    <dgm:pt modelId="{B675F0A6-F01C-4861-9CC4-ECD790531AFE}" type="parTrans" cxnId="{7A04A695-5D1D-47DA-9CC9-28702FD55503}">
      <dgm:prSet/>
      <dgm:spPr/>
      <dgm:t>
        <a:bodyPr/>
        <a:lstStyle/>
        <a:p>
          <a:endParaRPr lang="es-CR"/>
        </a:p>
      </dgm:t>
    </dgm:pt>
    <dgm:pt modelId="{BCD32469-CFD3-4896-A5CD-D27C9FCB5DB0}" type="sibTrans" cxnId="{7A04A695-5D1D-47DA-9CC9-28702FD55503}">
      <dgm:prSet/>
      <dgm:spPr/>
      <dgm:t>
        <a:bodyPr/>
        <a:lstStyle/>
        <a:p>
          <a:endParaRPr lang="es-CR"/>
        </a:p>
      </dgm:t>
    </dgm:pt>
    <dgm:pt modelId="{50E13EB4-A25C-4A65-B405-C1E67EB509DE}" type="pres">
      <dgm:prSet presAssocID="{DC55382C-2063-496E-8142-4BEEA1FE9D7B}" presName="Name0" presStyleCnt="0">
        <dgm:presLayoutVars>
          <dgm:chPref val="1"/>
          <dgm:dir/>
          <dgm:animOne val="branch"/>
          <dgm:animLvl val="lvl"/>
          <dgm:resizeHandles val="exact"/>
        </dgm:presLayoutVars>
      </dgm:prSet>
      <dgm:spPr/>
    </dgm:pt>
    <dgm:pt modelId="{F9656C5F-A49E-4429-BD6D-8A5E92C31556}" type="pres">
      <dgm:prSet presAssocID="{5BEBA83D-E907-4837-83E7-12814C1134E6}" presName="root1" presStyleCnt="0"/>
      <dgm:spPr/>
    </dgm:pt>
    <dgm:pt modelId="{F1CFEC59-5230-4286-B5F6-1495AB2B0D83}" type="pres">
      <dgm:prSet presAssocID="{5BEBA83D-E907-4837-83E7-12814C1134E6}" presName="LevelOneTextNode" presStyleLbl="node0" presStyleIdx="0" presStyleCnt="1">
        <dgm:presLayoutVars>
          <dgm:chPref val="3"/>
        </dgm:presLayoutVars>
      </dgm:prSet>
      <dgm:spPr/>
    </dgm:pt>
    <dgm:pt modelId="{F0769930-BDAB-4F4B-8544-5C1A772B8190}" type="pres">
      <dgm:prSet presAssocID="{5BEBA83D-E907-4837-83E7-12814C1134E6}" presName="level2hierChild" presStyleCnt="0"/>
      <dgm:spPr/>
    </dgm:pt>
    <dgm:pt modelId="{F7F79E49-D94E-4E04-8C79-44BDEE307915}" type="pres">
      <dgm:prSet presAssocID="{90FFBF8E-6BAC-4661-BB30-CE19992AA126}" presName="conn2-1" presStyleLbl="parChTrans1D2" presStyleIdx="0" presStyleCnt="2"/>
      <dgm:spPr/>
    </dgm:pt>
    <dgm:pt modelId="{C3F850AC-779B-42AD-8098-8A073D1B744D}" type="pres">
      <dgm:prSet presAssocID="{90FFBF8E-6BAC-4661-BB30-CE19992AA126}" presName="connTx" presStyleLbl="parChTrans1D2" presStyleIdx="0" presStyleCnt="2"/>
      <dgm:spPr/>
    </dgm:pt>
    <dgm:pt modelId="{04A0378A-2938-4F50-B576-D7F561B4B964}" type="pres">
      <dgm:prSet presAssocID="{A68907E4-D3C9-4E3B-A943-3EB864F753A9}" presName="root2" presStyleCnt="0"/>
      <dgm:spPr/>
    </dgm:pt>
    <dgm:pt modelId="{FA4C7DFC-CAA0-4AD0-B04E-5F1581A3AB8F}" type="pres">
      <dgm:prSet presAssocID="{A68907E4-D3C9-4E3B-A943-3EB864F753A9}" presName="LevelTwoTextNode" presStyleLbl="node2" presStyleIdx="0" presStyleCnt="2">
        <dgm:presLayoutVars>
          <dgm:chPref val="3"/>
        </dgm:presLayoutVars>
      </dgm:prSet>
      <dgm:spPr/>
    </dgm:pt>
    <dgm:pt modelId="{B8E79E02-FD24-4ABD-BA7E-35A235C191D9}" type="pres">
      <dgm:prSet presAssocID="{A68907E4-D3C9-4E3B-A943-3EB864F753A9}" presName="level3hierChild" presStyleCnt="0"/>
      <dgm:spPr/>
    </dgm:pt>
    <dgm:pt modelId="{9B7F8DA0-C2B0-4CCE-94A4-19B9D1F2927A}" type="pres">
      <dgm:prSet presAssocID="{20DF8C30-1D30-4F8C-AFA6-F7DD277AA222}" presName="conn2-1" presStyleLbl="parChTrans1D2" presStyleIdx="1" presStyleCnt="2"/>
      <dgm:spPr/>
    </dgm:pt>
    <dgm:pt modelId="{3CE9CFEA-8B21-4468-899F-9710322855DE}" type="pres">
      <dgm:prSet presAssocID="{20DF8C30-1D30-4F8C-AFA6-F7DD277AA222}" presName="connTx" presStyleLbl="parChTrans1D2" presStyleIdx="1" presStyleCnt="2"/>
      <dgm:spPr/>
    </dgm:pt>
    <dgm:pt modelId="{965F22FD-F9FD-4E60-A3B7-91D7B7C6C4E6}" type="pres">
      <dgm:prSet presAssocID="{8F662BA5-8F8D-4F16-B002-838DA3E4D713}" presName="root2" presStyleCnt="0"/>
      <dgm:spPr/>
    </dgm:pt>
    <dgm:pt modelId="{4698C0DD-7864-4357-B6BC-F9D46326F5E6}" type="pres">
      <dgm:prSet presAssocID="{8F662BA5-8F8D-4F16-B002-838DA3E4D713}" presName="LevelTwoTextNode" presStyleLbl="node2" presStyleIdx="1" presStyleCnt="2">
        <dgm:presLayoutVars>
          <dgm:chPref val="3"/>
        </dgm:presLayoutVars>
      </dgm:prSet>
      <dgm:spPr/>
    </dgm:pt>
    <dgm:pt modelId="{4385734B-8626-4B4A-83BC-ACCE45805405}" type="pres">
      <dgm:prSet presAssocID="{8F662BA5-8F8D-4F16-B002-838DA3E4D713}" presName="level3hierChild" presStyleCnt="0"/>
      <dgm:spPr/>
    </dgm:pt>
    <dgm:pt modelId="{2F643DEA-EA1F-4A51-B0E0-935E6C84E785}" type="pres">
      <dgm:prSet presAssocID="{953A3EB6-0FBB-4890-AAE7-F996050B80F9}" presName="conn2-1" presStyleLbl="parChTrans1D3" presStyleIdx="0" presStyleCnt="1"/>
      <dgm:spPr/>
    </dgm:pt>
    <dgm:pt modelId="{A36DD0E3-0E8F-468A-8B56-F078B15C07E2}" type="pres">
      <dgm:prSet presAssocID="{953A3EB6-0FBB-4890-AAE7-F996050B80F9}" presName="connTx" presStyleLbl="parChTrans1D3" presStyleIdx="0" presStyleCnt="1"/>
      <dgm:spPr/>
    </dgm:pt>
    <dgm:pt modelId="{0D2022D0-0178-4F3F-ADEB-FB00BD659692}" type="pres">
      <dgm:prSet presAssocID="{EDA16DEC-CBCD-410A-B029-E5BFC51861AB}" presName="root2" presStyleCnt="0"/>
      <dgm:spPr/>
    </dgm:pt>
    <dgm:pt modelId="{9CF48A6D-B11B-4E9E-90F0-A339F8C05B6D}" type="pres">
      <dgm:prSet presAssocID="{EDA16DEC-CBCD-410A-B029-E5BFC51861AB}" presName="LevelTwoTextNode" presStyleLbl="node3" presStyleIdx="0" presStyleCnt="1">
        <dgm:presLayoutVars>
          <dgm:chPref val="3"/>
        </dgm:presLayoutVars>
      </dgm:prSet>
      <dgm:spPr/>
    </dgm:pt>
    <dgm:pt modelId="{FA262D02-7EB0-4B88-821C-8448E19688AA}" type="pres">
      <dgm:prSet presAssocID="{EDA16DEC-CBCD-410A-B029-E5BFC51861AB}" presName="level3hierChild" presStyleCnt="0"/>
      <dgm:spPr/>
    </dgm:pt>
    <dgm:pt modelId="{51DECCAE-3521-4FF5-951E-A50A07DBAB9F}" type="pres">
      <dgm:prSet presAssocID="{022DA711-8690-46AC-B8A5-171609CD0311}" presName="conn2-1" presStyleLbl="parChTrans1D4" presStyleIdx="0" presStyleCnt="4"/>
      <dgm:spPr/>
    </dgm:pt>
    <dgm:pt modelId="{09843E95-C3F0-4EC7-B7FA-42A0869620F0}" type="pres">
      <dgm:prSet presAssocID="{022DA711-8690-46AC-B8A5-171609CD0311}" presName="connTx" presStyleLbl="parChTrans1D4" presStyleIdx="0" presStyleCnt="4"/>
      <dgm:spPr/>
    </dgm:pt>
    <dgm:pt modelId="{7B7CD2E1-EE94-4E49-98D2-4A5234B8F970}" type="pres">
      <dgm:prSet presAssocID="{F351743B-FA0F-42D1-A733-80DED8CC4C3E}" presName="root2" presStyleCnt="0"/>
      <dgm:spPr/>
    </dgm:pt>
    <dgm:pt modelId="{196C646A-D63B-4896-B3DC-F05150C269CB}" type="pres">
      <dgm:prSet presAssocID="{F351743B-FA0F-42D1-A733-80DED8CC4C3E}" presName="LevelTwoTextNode" presStyleLbl="node4" presStyleIdx="0" presStyleCnt="4">
        <dgm:presLayoutVars>
          <dgm:chPref val="3"/>
        </dgm:presLayoutVars>
      </dgm:prSet>
      <dgm:spPr/>
    </dgm:pt>
    <dgm:pt modelId="{5E85DA49-7951-4B93-A220-72460595AEA8}" type="pres">
      <dgm:prSet presAssocID="{F351743B-FA0F-42D1-A733-80DED8CC4C3E}" presName="level3hierChild" presStyleCnt="0"/>
      <dgm:spPr/>
    </dgm:pt>
    <dgm:pt modelId="{551FFB6F-50B4-4188-8379-9E343C742A5E}" type="pres">
      <dgm:prSet presAssocID="{94F9CFBA-AAF5-434A-804E-26DBA44A5336}" presName="conn2-1" presStyleLbl="parChTrans1D4" presStyleIdx="1" presStyleCnt="4"/>
      <dgm:spPr/>
    </dgm:pt>
    <dgm:pt modelId="{943C5219-2AAF-4B39-A8AC-880A8F8FE1BF}" type="pres">
      <dgm:prSet presAssocID="{94F9CFBA-AAF5-434A-804E-26DBA44A5336}" presName="connTx" presStyleLbl="parChTrans1D4" presStyleIdx="1" presStyleCnt="4"/>
      <dgm:spPr/>
    </dgm:pt>
    <dgm:pt modelId="{EB8DEED5-20B9-409B-9753-70C4D7A86F63}" type="pres">
      <dgm:prSet presAssocID="{D678A598-AC5D-4E87-8F61-765B2A6E3652}" presName="root2" presStyleCnt="0"/>
      <dgm:spPr/>
    </dgm:pt>
    <dgm:pt modelId="{63C36A25-3DD2-49CD-B779-62ACCD5285B5}" type="pres">
      <dgm:prSet presAssocID="{D678A598-AC5D-4E87-8F61-765B2A6E3652}" presName="LevelTwoTextNode" presStyleLbl="node4" presStyleIdx="1" presStyleCnt="4">
        <dgm:presLayoutVars>
          <dgm:chPref val="3"/>
        </dgm:presLayoutVars>
      </dgm:prSet>
      <dgm:spPr/>
    </dgm:pt>
    <dgm:pt modelId="{B8C47B7B-27A2-45B1-993D-22A1A55A399D}" type="pres">
      <dgm:prSet presAssocID="{D678A598-AC5D-4E87-8F61-765B2A6E3652}" presName="level3hierChild" presStyleCnt="0"/>
      <dgm:spPr/>
    </dgm:pt>
    <dgm:pt modelId="{73D21DDA-5B73-47B3-9D16-EBE0F4F52994}" type="pres">
      <dgm:prSet presAssocID="{053135B2-512F-4C08-89AD-EAF5215940CB}" presName="conn2-1" presStyleLbl="parChTrans1D4" presStyleIdx="2" presStyleCnt="4"/>
      <dgm:spPr/>
    </dgm:pt>
    <dgm:pt modelId="{660B1BE3-51EC-4BD4-A740-49ACE9B09021}" type="pres">
      <dgm:prSet presAssocID="{053135B2-512F-4C08-89AD-EAF5215940CB}" presName="connTx" presStyleLbl="parChTrans1D4" presStyleIdx="2" presStyleCnt="4"/>
      <dgm:spPr/>
    </dgm:pt>
    <dgm:pt modelId="{63998E39-063B-483A-99DF-D528463E84D3}" type="pres">
      <dgm:prSet presAssocID="{CEE9EE23-C2F5-459F-9CF6-C21D3CBBA840}" presName="root2" presStyleCnt="0"/>
      <dgm:spPr/>
    </dgm:pt>
    <dgm:pt modelId="{E2062442-DE6F-4F72-AF9B-517AE2A1844F}" type="pres">
      <dgm:prSet presAssocID="{CEE9EE23-C2F5-459F-9CF6-C21D3CBBA840}" presName="LevelTwoTextNode" presStyleLbl="node4" presStyleIdx="2" presStyleCnt="4">
        <dgm:presLayoutVars>
          <dgm:chPref val="3"/>
        </dgm:presLayoutVars>
      </dgm:prSet>
      <dgm:spPr/>
    </dgm:pt>
    <dgm:pt modelId="{CEBEA397-A47C-4EE2-92DA-972211480B07}" type="pres">
      <dgm:prSet presAssocID="{CEE9EE23-C2F5-459F-9CF6-C21D3CBBA840}" presName="level3hierChild" presStyleCnt="0"/>
      <dgm:spPr/>
    </dgm:pt>
    <dgm:pt modelId="{2E7EAD70-ED62-4372-9632-EF8A88672549}" type="pres">
      <dgm:prSet presAssocID="{B675F0A6-F01C-4861-9CC4-ECD790531AFE}" presName="conn2-1" presStyleLbl="parChTrans1D4" presStyleIdx="3" presStyleCnt="4"/>
      <dgm:spPr/>
    </dgm:pt>
    <dgm:pt modelId="{3700B4BC-692B-4D5D-BA3E-2820ECC67A9C}" type="pres">
      <dgm:prSet presAssocID="{B675F0A6-F01C-4861-9CC4-ECD790531AFE}" presName="connTx" presStyleLbl="parChTrans1D4" presStyleIdx="3" presStyleCnt="4"/>
      <dgm:spPr/>
    </dgm:pt>
    <dgm:pt modelId="{06A51689-D4AD-408E-AA82-DD90A2464AC9}" type="pres">
      <dgm:prSet presAssocID="{B2BFCBFC-E1E0-4D8F-8EE0-55A3421AAC11}" presName="root2" presStyleCnt="0"/>
      <dgm:spPr/>
    </dgm:pt>
    <dgm:pt modelId="{457586AE-1407-4C1D-8630-D2E8A617F1BD}" type="pres">
      <dgm:prSet presAssocID="{B2BFCBFC-E1E0-4D8F-8EE0-55A3421AAC11}" presName="LevelTwoTextNode" presStyleLbl="node4" presStyleIdx="3" presStyleCnt="4">
        <dgm:presLayoutVars>
          <dgm:chPref val="3"/>
        </dgm:presLayoutVars>
      </dgm:prSet>
      <dgm:spPr/>
    </dgm:pt>
    <dgm:pt modelId="{CB5123E2-7AE7-43F5-9B8F-C63E961355FB}" type="pres">
      <dgm:prSet presAssocID="{B2BFCBFC-E1E0-4D8F-8EE0-55A3421AAC11}" presName="level3hierChild" presStyleCnt="0"/>
      <dgm:spPr/>
    </dgm:pt>
  </dgm:ptLst>
  <dgm:cxnLst>
    <dgm:cxn modelId="{6A8BDB0F-E46B-435F-A6E8-517E53A8B4F2}" type="presOf" srcId="{953A3EB6-0FBB-4890-AAE7-F996050B80F9}" destId="{2F643DEA-EA1F-4A51-B0E0-935E6C84E785}" srcOrd="0" destOrd="0" presId="urn:microsoft.com/office/officeart/2008/layout/HorizontalMultiLevelHierarchy"/>
    <dgm:cxn modelId="{D81CB114-9DF0-4ECE-B7AB-5587E1658BEE}" srcId="{DC55382C-2063-496E-8142-4BEEA1FE9D7B}" destId="{5BEBA83D-E907-4837-83E7-12814C1134E6}" srcOrd="0" destOrd="0" parTransId="{C56076A3-8F55-489D-BDA3-2B59F81BA654}" sibTransId="{9FC34395-435B-4646-B4D1-DAD8B59C4A2D}"/>
    <dgm:cxn modelId="{7B215C19-E889-4983-9C91-CE6ABBE97905}" type="presOf" srcId="{B2BFCBFC-E1E0-4D8F-8EE0-55A3421AAC11}" destId="{457586AE-1407-4C1D-8630-D2E8A617F1BD}" srcOrd="0" destOrd="0" presId="urn:microsoft.com/office/officeart/2008/layout/HorizontalMultiLevelHierarchy"/>
    <dgm:cxn modelId="{F2C26319-1642-4FF1-9D5A-B8D88FB6B28D}" type="presOf" srcId="{053135B2-512F-4C08-89AD-EAF5215940CB}" destId="{73D21DDA-5B73-47B3-9D16-EBE0F4F52994}" srcOrd="0" destOrd="0" presId="urn:microsoft.com/office/officeart/2008/layout/HorizontalMultiLevelHierarchy"/>
    <dgm:cxn modelId="{CA633E1C-61FA-4B86-A903-ECA5D35CB3C6}" type="presOf" srcId="{94F9CFBA-AAF5-434A-804E-26DBA44A5336}" destId="{551FFB6F-50B4-4188-8379-9E343C742A5E}" srcOrd="0" destOrd="0" presId="urn:microsoft.com/office/officeart/2008/layout/HorizontalMultiLevelHierarchy"/>
    <dgm:cxn modelId="{B1C43D1E-B6BB-4AF7-BFFF-78364957CC87}" srcId="{8F662BA5-8F8D-4F16-B002-838DA3E4D713}" destId="{EDA16DEC-CBCD-410A-B029-E5BFC51861AB}" srcOrd="0" destOrd="0" parTransId="{953A3EB6-0FBB-4890-AAE7-F996050B80F9}" sibTransId="{BBC8204D-9D99-49F6-99E5-301EA08007FA}"/>
    <dgm:cxn modelId="{925CF52F-3B43-4F30-912F-954FEC108BAD}" type="presOf" srcId="{953A3EB6-0FBB-4890-AAE7-F996050B80F9}" destId="{A36DD0E3-0E8F-468A-8B56-F078B15C07E2}" srcOrd="1" destOrd="0" presId="urn:microsoft.com/office/officeart/2008/layout/HorizontalMultiLevelHierarchy"/>
    <dgm:cxn modelId="{6482AF31-B594-4ED4-9646-9FA69F010D9B}" type="presOf" srcId="{022DA711-8690-46AC-B8A5-171609CD0311}" destId="{51DECCAE-3521-4FF5-951E-A50A07DBAB9F}" srcOrd="0" destOrd="0" presId="urn:microsoft.com/office/officeart/2008/layout/HorizontalMultiLevelHierarchy"/>
    <dgm:cxn modelId="{16B4E133-A879-4B81-83C1-B41A55960611}" type="presOf" srcId="{F351743B-FA0F-42D1-A733-80DED8CC4C3E}" destId="{196C646A-D63B-4896-B3DC-F05150C269CB}" srcOrd="0" destOrd="0" presId="urn:microsoft.com/office/officeart/2008/layout/HorizontalMultiLevelHierarchy"/>
    <dgm:cxn modelId="{29B93A34-94A7-4A6F-93C7-948D8CC41699}" type="presOf" srcId="{D678A598-AC5D-4E87-8F61-765B2A6E3652}" destId="{63C36A25-3DD2-49CD-B779-62ACCD5285B5}" srcOrd="0" destOrd="0" presId="urn:microsoft.com/office/officeart/2008/layout/HorizontalMultiLevelHierarchy"/>
    <dgm:cxn modelId="{3D97133C-AA03-446B-BD3A-9F087ACDF1A0}" type="presOf" srcId="{EDA16DEC-CBCD-410A-B029-E5BFC51861AB}" destId="{9CF48A6D-B11B-4E9E-90F0-A339F8C05B6D}" srcOrd="0" destOrd="0" presId="urn:microsoft.com/office/officeart/2008/layout/HorizontalMultiLevelHierarchy"/>
    <dgm:cxn modelId="{B700E73F-A1A0-404C-BC66-E64F334389BF}" type="presOf" srcId="{94F9CFBA-AAF5-434A-804E-26DBA44A5336}" destId="{943C5219-2AAF-4B39-A8AC-880A8F8FE1BF}" srcOrd="1" destOrd="0" presId="urn:microsoft.com/office/officeart/2008/layout/HorizontalMultiLevelHierarchy"/>
    <dgm:cxn modelId="{9A9D1542-DE1D-4FF7-8981-444D770EA83F}" srcId="{EDA16DEC-CBCD-410A-B029-E5BFC51861AB}" destId="{F351743B-FA0F-42D1-A733-80DED8CC4C3E}" srcOrd="0" destOrd="0" parTransId="{022DA711-8690-46AC-B8A5-171609CD0311}" sibTransId="{8D90BC38-EF2B-40CD-9C20-0423770FBB8E}"/>
    <dgm:cxn modelId="{70EF1E43-1C38-440D-8009-2D3E1CE22FF7}" type="presOf" srcId="{B675F0A6-F01C-4861-9CC4-ECD790531AFE}" destId="{3700B4BC-692B-4D5D-BA3E-2820ECC67A9C}" srcOrd="1" destOrd="0" presId="urn:microsoft.com/office/officeart/2008/layout/HorizontalMultiLevelHierarchy"/>
    <dgm:cxn modelId="{D284CF4C-31AD-4F98-BCC7-85F5A8ABB37D}" srcId="{EDA16DEC-CBCD-410A-B029-E5BFC51861AB}" destId="{D678A598-AC5D-4E87-8F61-765B2A6E3652}" srcOrd="1" destOrd="0" parTransId="{94F9CFBA-AAF5-434A-804E-26DBA44A5336}" sibTransId="{C0C2F06A-6D46-4CE7-AE34-46AABACD660D}"/>
    <dgm:cxn modelId="{4AA4EF4D-7F67-4A52-9D58-F0AD689C0267}" type="presOf" srcId="{8F662BA5-8F8D-4F16-B002-838DA3E4D713}" destId="{4698C0DD-7864-4357-B6BC-F9D46326F5E6}" srcOrd="0" destOrd="0" presId="urn:microsoft.com/office/officeart/2008/layout/HorizontalMultiLevelHierarchy"/>
    <dgm:cxn modelId="{D85D3370-A853-48CA-A6EA-4A53920AF0F8}" type="presOf" srcId="{CEE9EE23-C2F5-459F-9CF6-C21D3CBBA840}" destId="{E2062442-DE6F-4F72-AF9B-517AE2A1844F}" srcOrd="0" destOrd="0" presId="urn:microsoft.com/office/officeart/2008/layout/HorizontalMultiLevelHierarchy"/>
    <dgm:cxn modelId="{B224A676-958F-48E6-996D-0E6B3EF76734}" type="presOf" srcId="{5BEBA83D-E907-4837-83E7-12814C1134E6}" destId="{F1CFEC59-5230-4286-B5F6-1495AB2B0D83}" srcOrd="0" destOrd="0" presId="urn:microsoft.com/office/officeart/2008/layout/HorizontalMultiLevelHierarchy"/>
    <dgm:cxn modelId="{DAAF7C7A-37D1-4B25-9C60-178247DF3E3C}" type="presOf" srcId="{20DF8C30-1D30-4F8C-AFA6-F7DD277AA222}" destId="{9B7F8DA0-C2B0-4CCE-94A4-19B9D1F2927A}" srcOrd="0" destOrd="0" presId="urn:microsoft.com/office/officeart/2008/layout/HorizontalMultiLevelHierarchy"/>
    <dgm:cxn modelId="{6827198D-5567-41E0-B0DB-DDBF3DAB8AE6}" srcId="{5BEBA83D-E907-4837-83E7-12814C1134E6}" destId="{8F662BA5-8F8D-4F16-B002-838DA3E4D713}" srcOrd="1" destOrd="0" parTransId="{20DF8C30-1D30-4F8C-AFA6-F7DD277AA222}" sibTransId="{042A2A98-08EE-4060-93FA-62FB7AD204FE}"/>
    <dgm:cxn modelId="{DBB59292-6E13-455A-8F81-E10176BAA65C}" type="presOf" srcId="{90FFBF8E-6BAC-4661-BB30-CE19992AA126}" destId="{C3F850AC-779B-42AD-8098-8A073D1B744D}" srcOrd="1" destOrd="0" presId="urn:microsoft.com/office/officeart/2008/layout/HorizontalMultiLevelHierarchy"/>
    <dgm:cxn modelId="{7A04A695-5D1D-47DA-9CC9-28702FD55503}" srcId="{EDA16DEC-CBCD-410A-B029-E5BFC51861AB}" destId="{B2BFCBFC-E1E0-4D8F-8EE0-55A3421AAC11}" srcOrd="3" destOrd="0" parTransId="{B675F0A6-F01C-4861-9CC4-ECD790531AFE}" sibTransId="{BCD32469-CFD3-4896-A5CD-D27C9FCB5DB0}"/>
    <dgm:cxn modelId="{D8EA7D9C-A346-49F1-9A71-646B8C8D52F7}" type="presOf" srcId="{A68907E4-D3C9-4E3B-A943-3EB864F753A9}" destId="{FA4C7DFC-CAA0-4AD0-B04E-5F1581A3AB8F}" srcOrd="0" destOrd="0" presId="urn:microsoft.com/office/officeart/2008/layout/HorizontalMultiLevelHierarchy"/>
    <dgm:cxn modelId="{5677DAB9-BE0D-4EB5-B60F-902979C4808D}" srcId="{5BEBA83D-E907-4837-83E7-12814C1134E6}" destId="{A68907E4-D3C9-4E3B-A943-3EB864F753A9}" srcOrd="0" destOrd="0" parTransId="{90FFBF8E-6BAC-4661-BB30-CE19992AA126}" sibTransId="{FAA73F9D-6A5F-4A56-8330-91979908D477}"/>
    <dgm:cxn modelId="{E54225CE-F439-4C5D-A20B-6B58F53E730E}" srcId="{EDA16DEC-CBCD-410A-B029-E5BFC51861AB}" destId="{CEE9EE23-C2F5-459F-9CF6-C21D3CBBA840}" srcOrd="2" destOrd="0" parTransId="{053135B2-512F-4C08-89AD-EAF5215940CB}" sibTransId="{0F1A6D75-283D-4EF7-A66B-E4D9CCE10A1D}"/>
    <dgm:cxn modelId="{0E9B68CF-C709-493F-8996-8DEBDD576013}" type="presOf" srcId="{DC55382C-2063-496E-8142-4BEEA1FE9D7B}" destId="{50E13EB4-A25C-4A65-B405-C1E67EB509DE}" srcOrd="0" destOrd="0" presId="urn:microsoft.com/office/officeart/2008/layout/HorizontalMultiLevelHierarchy"/>
    <dgm:cxn modelId="{C1F3DBD0-914E-44AC-9AD2-03E55266BD85}" type="presOf" srcId="{90FFBF8E-6BAC-4661-BB30-CE19992AA126}" destId="{F7F79E49-D94E-4E04-8C79-44BDEE307915}" srcOrd="0" destOrd="0" presId="urn:microsoft.com/office/officeart/2008/layout/HorizontalMultiLevelHierarchy"/>
    <dgm:cxn modelId="{9A9185DC-B4CC-4501-BCD7-3E3B85F75618}" type="presOf" srcId="{20DF8C30-1D30-4F8C-AFA6-F7DD277AA222}" destId="{3CE9CFEA-8B21-4468-899F-9710322855DE}" srcOrd="1" destOrd="0" presId="urn:microsoft.com/office/officeart/2008/layout/HorizontalMultiLevelHierarchy"/>
    <dgm:cxn modelId="{BE905FF9-F6E8-485D-9D11-792138F67179}" type="presOf" srcId="{053135B2-512F-4C08-89AD-EAF5215940CB}" destId="{660B1BE3-51EC-4BD4-A740-49ACE9B09021}" srcOrd="1" destOrd="0" presId="urn:microsoft.com/office/officeart/2008/layout/HorizontalMultiLevelHierarchy"/>
    <dgm:cxn modelId="{426EE0FD-5AA7-4D40-B8FD-543FD67E6E98}" type="presOf" srcId="{022DA711-8690-46AC-B8A5-171609CD0311}" destId="{09843E95-C3F0-4EC7-B7FA-42A0869620F0}" srcOrd="1" destOrd="0" presId="urn:microsoft.com/office/officeart/2008/layout/HorizontalMultiLevelHierarchy"/>
    <dgm:cxn modelId="{DB9B58FF-CBDE-4511-A33F-094FB0B31851}" type="presOf" srcId="{B675F0A6-F01C-4861-9CC4-ECD790531AFE}" destId="{2E7EAD70-ED62-4372-9632-EF8A88672549}" srcOrd="0" destOrd="0" presId="urn:microsoft.com/office/officeart/2008/layout/HorizontalMultiLevelHierarchy"/>
    <dgm:cxn modelId="{1B4E3C25-A92A-4079-9802-71BC0DD17E29}" type="presParOf" srcId="{50E13EB4-A25C-4A65-B405-C1E67EB509DE}" destId="{F9656C5F-A49E-4429-BD6D-8A5E92C31556}" srcOrd="0" destOrd="0" presId="urn:microsoft.com/office/officeart/2008/layout/HorizontalMultiLevelHierarchy"/>
    <dgm:cxn modelId="{1BF93883-CD69-44DC-A6FF-1CE41F356E82}" type="presParOf" srcId="{F9656C5F-A49E-4429-BD6D-8A5E92C31556}" destId="{F1CFEC59-5230-4286-B5F6-1495AB2B0D83}" srcOrd="0" destOrd="0" presId="urn:microsoft.com/office/officeart/2008/layout/HorizontalMultiLevelHierarchy"/>
    <dgm:cxn modelId="{6E13E302-1997-4FD5-89D9-ADD4CF516F7F}" type="presParOf" srcId="{F9656C5F-A49E-4429-BD6D-8A5E92C31556}" destId="{F0769930-BDAB-4F4B-8544-5C1A772B8190}" srcOrd="1" destOrd="0" presId="urn:microsoft.com/office/officeart/2008/layout/HorizontalMultiLevelHierarchy"/>
    <dgm:cxn modelId="{2CFC41AB-6130-4199-B934-A420E4A7600B}" type="presParOf" srcId="{F0769930-BDAB-4F4B-8544-5C1A772B8190}" destId="{F7F79E49-D94E-4E04-8C79-44BDEE307915}" srcOrd="0" destOrd="0" presId="urn:microsoft.com/office/officeart/2008/layout/HorizontalMultiLevelHierarchy"/>
    <dgm:cxn modelId="{3DABF02F-937C-43D9-9FE6-7F0C369E7CD8}" type="presParOf" srcId="{F7F79E49-D94E-4E04-8C79-44BDEE307915}" destId="{C3F850AC-779B-42AD-8098-8A073D1B744D}" srcOrd="0" destOrd="0" presId="urn:microsoft.com/office/officeart/2008/layout/HorizontalMultiLevelHierarchy"/>
    <dgm:cxn modelId="{5C8CA17B-5F7D-4554-8744-851936FFA455}" type="presParOf" srcId="{F0769930-BDAB-4F4B-8544-5C1A772B8190}" destId="{04A0378A-2938-4F50-B576-D7F561B4B964}" srcOrd="1" destOrd="0" presId="urn:microsoft.com/office/officeart/2008/layout/HorizontalMultiLevelHierarchy"/>
    <dgm:cxn modelId="{5B828BBE-8AF6-47E4-AAB0-683F19F72FC1}" type="presParOf" srcId="{04A0378A-2938-4F50-B576-D7F561B4B964}" destId="{FA4C7DFC-CAA0-4AD0-B04E-5F1581A3AB8F}" srcOrd="0" destOrd="0" presId="urn:microsoft.com/office/officeart/2008/layout/HorizontalMultiLevelHierarchy"/>
    <dgm:cxn modelId="{09884D2D-EB89-432F-82F3-6CB037114DDA}" type="presParOf" srcId="{04A0378A-2938-4F50-B576-D7F561B4B964}" destId="{B8E79E02-FD24-4ABD-BA7E-35A235C191D9}" srcOrd="1" destOrd="0" presId="urn:microsoft.com/office/officeart/2008/layout/HorizontalMultiLevelHierarchy"/>
    <dgm:cxn modelId="{5DCFC8F5-79E5-46E6-AEC9-CF9C8698516C}" type="presParOf" srcId="{F0769930-BDAB-4F4B-8544-5C1A772B8190}" destId="{9B7F8DA0-C2B0-4CCE-94A4-19B9D1F2927A}" srcOrd="2" destOrd="0" presId="urn:microsoft.com/office/officeart/2008/layout/HorizontalMultiLevelHierarchy"/>
    <dgm:cxn modelId="{56439119-B3B1-4D7F-AADC-F1C6D30A381A}" type="presParOf" srcId="{9B7F8DA0-C2B0-4CCE-94A4-19B9D1F2927A}" destId="{3CE9CFEA-8B21-4468-899F-9710322855DE}" srcOrd="0" destOrd="0" presId="urn:microsoft.com/office/officeart/2008/layout/HorizontalMultiLevelHierarchy"/>
    <dgm:cxn modelId="{84A7D69E-A833-4B8E-9335-4C4BC2080D15}" type="presParOf" srcId="{F0769930-BDAB-4F4B-8544-5C1A772B8190}" destId="{965F22FD-F9FD-4E60-A3B7-91D7B7C6C4E6}" srcOrd="3" destOrd="0" presId="urn:microsoft.com/office/officeart/2008/layout/HorizontalMultiLevelHierarchy"/>
    <dgm:cxn modelId="{A9AC144B-24AB-48D5-8C8B-03C2E8C882E8}" type="presParOf" srcId="{965F22FD-F9FD-4E60-A3B7-91D7B7C6C4E6}" destId="{4698C0DD-7864-4357-B6BC-F9D46326F5E6}" srcOrd="0" destOrd="0" presId="urn:microsoft.com/office/officeart/2008/layout/HorizontalMultiLevelHierarchy"/>
    <dgm:cxn modelId="{B2BBE691-41F4-4B15-8C56-7A55508D8E70}" type="presParOf" srcId="{965F22FD-F9FD-4E60-A3B7-91D7B7C6C4E6}" destId="{4385734B-8626-4B4A-83BC-ACCE45805405}" srcOrd="1" destOrd="0" presId="urn:microsoft.com/office/officeart/2008/layout/HorizontalMultiLevelHierarchy"/>
    <dgm:cxn modelId="{662180B6-746A-4DAD-9A38-D79C026424AE}" type="presParOf" srcId="{4385734B-8626-4B4A-83BC-ACCE45805405}" destId="{2F643DEA-EA1F-4A51-B0E0-935E6C84E785}" srcOrd="0" destOrd="0" presId="urn:microsoft.com/office/officeart/2008/layout/HorizontalMultiLevelHierarchy"/>
    <dgm:cxn modelId="{5A42E25B-2BE5-4F0A-B86B-6FE047811C95}" type="presParOf" srcId="{2F643DEA-EA1F-4A51-B0E0-935E6C84E785}" destId="{A36DD0E3-0E8F-468A-8B56-F078B15C07E2}" srcOrd="0" destOrd="0" presId="urn:microsoft.com/office/officeart/2008/layout/HorizontalMultiLevelHierarchy"/>
    <dgm:cxn modelId="{A06899D4-ECE4-4300-9307-5CA393A88234}" type="presParOf" srcId="{4385734B-8626-4B4A-83BC-ACCE45805405}" destId="{0D2022D0-0178-4F3F-ADEB-FB00BD659692}" srcOrd="1" destOrd="0" presId="urn:microsoft.com/office/officeart/2008/layout/HorizontalMultiLevelHierarchy"/>
    <dgm:cxn modelId="{B315874F-60C8-405E-AB1B-305782809664}" type="presParOf" srcId="{0D2022D0-0178-4F3F-ADEB-FB00BD659692}" destId="{9CF48A6D-B11B-4E9E-90F0-A339F8C05B6D}" srcOrd="0" destOrd="0" presId="urn:microsoft.com/office/officeart/2008/layout/HorizontalMultiLevelHierarchy"/>
    <dgm:cxn modelId="{0A7DBB98-66F0-40E5-863D-D3A9166B3DC2}" type="presParOf" srcId="{0D2022D0-0178-4F3F-ADEB-FB00BD659692}" destId="{FA262D02-7EB0-4B88-821C-8448E19688AA}" srcOrd="1" destOrd="0" presId="urn:microsoft.com/office/officeart/2008/layout/HorizontalMultiLevelHierarchy"/>
    <dgm:cxn modelId="{2A94316E-DDB3-4DF1-B029-54E52713180F}" type="presParOf" srcId="{FA262D02-7EB0-4B88-821C-8448E19688AA}" destId="{51DECCAE-3521-4FF5-951E-A50A07DBAB9F}" srcOrd="0" destOrd="0" presId="urn:microsoft.com/office/officeart/2008/layout/HorizontalMultiLevelHierarchy"/>
    <dgm:cxn modelId="{CED09A84-5848-492A-BFB4-739772B635DB}" type="presParOf" srcId="{51DECCAE-3521-4FF5-951E-A50A07DBAB9F}" destId="{09843E95-C3F0-4EC7-B7FA-42A0869620F0}" srcOrd="0" destOrd="0" presId="urn:microsoft.com/office/officeart/2008/layout/HorizontalMultiLevelHierarchy"/>
    <dgm:cxn modelId="{044E0885-6A69-4F2E-BF95-7F06BE24D8B0}" type="presParOf" srcId="{FA262D02-7EB0-4B88-821C-8448E19688AA}" destId="{7B7CD2E1-EE94-4E49-98D2-4A5234B8F970}" srcOrd="1" destOrd="0" presId="urn:microsoft.com/office/officeart/2008/layout/HorizontalMultiLevelHierarchy"/>
    <dgm:cxn modelId="{516F8429-5877-4C4D-ACAB-3B878B3E8262}" type="presParOf" srcId="{7B7CD2E1-EE94-4E49-98D2-4A5234B8F970}" destId="{196C646A-D63B-4896-B3DC-F05150C269CB}" srcOrd="0" destOrd="0" presId="urn:microsoft.com/office/officeart/2008/layout/HorizontalMultiLevelHierarchy"/>
    <dgm:cxn modelId="{009A0357-1971-43A0-A11E-C939D73C34A6}" type="presParOf" srcId="{7B7CD2E1-EE94-4E49-98D2-4A5234B8F970}" destId="{5E85DA49-7951-4B93-A220-72460595AEA8}" srcOrd="1" destOrd="0" presId="urn:microsoft.com/office/officeart/2008/layout/HorizontalMultiLevelHierarchy"/>
    <dgm:cxn modelId="{D7218D31-FF97-4E13-AA61-594AC8EEC2B1}" type="presParOf" srcId="{FA262D02-7EB0-4B88-821C-8448E19688AA}" destId="{551FFB6F-50B4-4188-8379-9E343C742A5E}" srcOrd="2" destOrd="0" presId="urn:microsoft.com/office/officeart/2008/layout/HorizontalMultiLevelHierarchy"/>
    <dgm:cxn modelId="{93DBD7B8-F984-4501-90E2-202EAECAE8E8}" type="presParOf" srcId="{551FFB6F-50B4-4188-8379-9E343C742A5E}" destId="{943C5219-2AAF-4B39-A8AC-880A8F8FE1BF}" srcOrd="0" destOrd="0" presId="urn:microsoft.com/office/officeart/2008/layout/HorizontalMultiLevelHierarchy"/>
    <dgm:cxn modelId="{77133C85-EEA6-4A12-96A7-E2A15546795B}" type="presParOf" srcId="{FA262D02-7EB0-4B88-821C-8448E19688AA}" destId="{EB8DEED5-20B9-409B-9753-70C4D7A86F63}" srcOrd="3" destOrd="0" presId="urn:microsoft.com/office/officeart/2008/layout/HorizontalMultiLevelHierarchy"/>
    <dgm:cxn modelId="{DE6400C5-38A5-45CA-AF0A-8645CC6638F4}" type="presParOf" srcId="{EB8DEED5-20B9-409B-9753-70C4D7A86F63}" destId="{63C36A25-3DD2-49CD-B779-62ACCD5285B5}" srcOrd="0" destOrd="0" presId="urn:microsoft.com/office/officeart/2008/layout/HorizontalMultiLevelHierarchy"/>
    <dgm:cxn modelId="{9C267E40-E589-41CA-A70C-43B9908B54AD}" type="presParOf" srcId="{EB8DEED5-20B9-409B-9753-70C4D7A86F63}" destId="{B8C47B7B-27A2-45B1-993D-22A1A55A399D}" srcOrd="1" destOrd="0" presId="urn:microsoft.com/office/officeart/2008/layout/HorizontalMultiLevelHierarchy"/>
    <dgm:cxn modelId="{141864EE-9DF8-4CBB-8063-AEEE9B9F2FEF}" type="presParOf" srcId="{FA262D02-7EB0-4B88-821C-8448E19688AA}" destId="{73D21DDA-5B73-47B3-9D16-EBE0F4F52994}" srcOrd="4" destOrd="0" presId="urn:microsoft.com/office/officeart/2008/layout/HorizontalMultiLevelHierarchy"/>
    <dgm:cxn modelId="{0E534802-1CDF-4B2F-81FF-DE2F62D49E96}" type="presParOf" srcId="{73D21DDA-5B73-47B3-9D16-EBE0F4F52994}" destId="{660B1BE3-51EC-4BD4-A740-49ACE9B09021}" srcOrd="0" destOrd="0" presId="urn:microsoft.com/office/officeart/2008/layout/HorizontalMultiLevelHierarchy"/>
    <dgm:cxn modelId="{D14B8744-6090-4133-A874-B7BB78F53494}" type="presParOf" srcId="{FA262D02-7EB0-4B88-821C-8448E19688AA}" destId="{63998E39-063B-483A-99DF-D528463E84D3}" srcOrd="5" destOrd="0" presId="urn:microsoft.com/office/officeart/2008/layout/HorizontalMultiLevelHierarchy"/>
    <dgm:cxn modelId="{C5B45C09-C834-4F37-9546-44FB3BEF3A15}" type="presParOf" srcId="{63998E39-063B-483A-99DF-D528463E84D3}" destId="{E2062442-DE6F-4F72-AF9B-517AE2A1844F}" srcOrd="0" destOrd="0" presId="urn:microsoft.com/office/officeart/2008/layout/HorizontalMultiLevelHierarchy"/>
    <dgm:cxn modelId="{519946F6-FDF5-4A44-98CF-9B52FE4243D3}" type="presParOf" srcId="{63998E39-063B-483A-99DF-D528463E84D3}" destId="{CEBEA397-A47C-4EE2-92DA-972211480B07}" srcOrd="1" destOrd="0" presId="urn:microsoft.com/office/officeart/2008/layout/HorizontalMultiLevelHierarchy"/>
    <dgm:cxn modelId="{F3C9C905-3ED6-4D50-A480-BBF489A8C869}" type="presParOf" srcId="{FA262D02-7EB0-4B88-821C-8448E19688AA}" destId="{2E7EAD70-ED62-4372-9632-EF8A88672549}" srcOrd="6" destOrd="0" presId="urn:microsoft.com/office/officeart/2008/layout/HorizontalMultiLevelHierarchy"/>
    <dgm:cxn modelId="{A04AE56B-150C-4AF3-B25B-77E07FAB9F7C}" type="presParOf" srcId="{2E7EAD70-ED62-4372-9632-EF8A88672549}" destId="{3700B4BC-692B-4D5D-BA3E-2820ECC67A9C}" srcOrd="0" destOrd="0" presId="urn:microsoft.com/office/officeart/2008/layout/HorizontalMultiLevelHierarchy"/>
    <dgm:cxn modelId="{F8EBCCCB-96A5-4A7A-BE8E-5C7491318AF2}" type="presParOf" srcId="{FA262D02-7EB0-4B88-821C-8448E19688AA}" destId="{06A51689-D4AD-408E-AA82-DD90A2464AC9}" srcOrd="7" destOrd="0" presId="urn:microsoft.com/office/officeart/2008/layout/HorizontalMultiLevelHierarchy"/>
    <dgm:cxn modelId="{D6BB4377-622C-4910-8811-9A382799D4E3}" type="presParOf" srcId="{06A51689-D4AD-408E-AA82-DD90A2464AC9}" destId="{457586AE-1407-4C1D-8630-D2E8A617F1BD}" srcOrd="0" destOrd="0" presId="urn:microsoft.com/office/officeart/2008/layout/HorizontalMultiLevelHierarchy"/>
    <dgm:cxn modelId="{90BC31C5-EA36-4891-8075-544A81F05E96}" type="presParOf" srcId="{06A51689-D4AD-408E-AA82-DD90A2464AC9}" destId="{CB5123E2-7AE7-43F5-9B8F-C63E961355FB}" srcOrd="1" destOrd="0" presId="urn:microsoft.com/office/officeart/2008/layout/HorizontalMultiLevelHierarchy"/>
  </dgm:cxnLst>
  <dgm:bg/>
  <dgm:whole/>
  <dgm:extLst>
    <a:ext uri="http://schemas.microsoft.com/office/drawing/2008/diagram">
      <dsp:dataModelExt xmlns:dsp="http://schemas.microsoft.com/office/drawing/2008/diagram" relId="rId62" minVer="http://schemas.openxmlformats.org/drawingml/2006/diagram"/>
    </a:ext>
  </dgm:extLst>
</dgm:dataModel>
</file>

<file path=word/diagrams/data11.xml><?xml version="1.0" encoding="utf-8"?>
<dgm:dataModel xmlns:dgm="http://schemas.openxmlformats.org/drawingml/2006/diagram" xmlns:a="http://schemas.openxmlformats.org/drawingml/2006/main">
  <dgm:ptLst>
    <dgm:pt modelId="{DC55382C-2063-496E-8142-4BEEA1FE9D7B}" type="doc">
      <dgm:prSet loTypeId="urn:microsoft.com/office/officeart/2008/layout/HorizontalMultiLevelHierarchy" loCatId="hierarchy" qsTypeId="urn:microsoft.com/office/officeart/2005/8/quickstyle/simple1" qsCatId="simple" csTypeId="urn:microsoft.com/office/officeart/2005/8/colors/accent5_1" csCatId="accent5" phldr="1"/>
      <dgm:spPr/>
      <dgm:t>
        <a:bodyPr/>
        <a:lstStyle/>
        <a:p>
          <a:endParaRPr lang="es-CR"/>
        </a:p>
      </dgm:t>
    </dgm:pt>
    <dgm:pt modelId="{F261A0C4-0778-43A8-A147-52D2B9A89D62}">
      <dgm:prSet custT="1"/>
      <dgm:spPr/>
      <dgm:t>
        <a:bodyPr/>
        <a:lstStyle/>
        <a:p>
          <a:r>
            <a:rPr lang="es-CR" sz="1100"/>
            <a:t>CuentaResultadosTotal</a:t>
          </a:r>
        </a:p>
      </dgm:t>
    </dgm:pt>
    <dgm:pt modelId="{8148779A-BDB7-4D19-9095-3B6C5810A49D}" type="parTrans" cxnId="{98C843C0-89D7-4EED-843F-F78573FAFBC3}">
      <dgm:prSet/>
      <dgm:spPr/>
      <dgm:t>
        <a:bodyPr/>
        <a:lstStyle/>
        <a:p>
          <a:endParaRPr lang="en-US"/>
        </a:p>
      </dgm:t>
    </dgm:pt>
    <dgm:pt modelId="{46B247DF-E732-497D-86E5-63384D4EF987}" type="sibTrans" cxnId="{98C843C0-89D7-4EED-843F-F78573FAFBC3}">
      <dgm:prSet/>
      <dgm:spPr/>
      <dgm:t>
        <a:bodyPr/>
        <a:lstStyle/>
        <a:p>
          <a:endParaRPr lang="en-US"/>
        </a:p>
      </dgm:t>
    </dgm:pt>
    <dgm:pt modelId="{9F4468CA-6F27-41DF-849D-FBF3AC940528}">
      <dgm:prSet custT="1"/>
      <dgm:spPr/>
      <dgm:t>
        <a:bodyPr/>
        <a:lstStyle/>
        <a:p>
          <a:r>
            <a:rPr lang="es-ES" sz="1100"/>
            <a:t>Modelo Cuenta Tecnico Financiera Y No Tecnica</a:t>
          </a:r>
          <a:endParaRPr lang="es-CR" sz="1100"/>
        </a:p>
      </dgm:t>
    </dgm:pt>
    <dgm:pt modelId="{19AB8555-286C-453E-86D2-B27E68BC774D}" type="parTrans" cxnId="{97D3DCBA-6E7D-471D-8660-1205A5D24589}">
      <dgm:prSet/>
      <dgm:spPr/>
      <dgm:t>
        <a:bodyPr/>
        <a:lstStyle/>
        <a:p>
          <a:endParaRPr lang="en-US"/>
        </a:p>
      </dgm:t>
    </dgm:pt>
    <dgm:pt modelId="{F874A504-E0DA-4A9B-ACEF-9F360F44DD80}" type="sibTrans" cxnId="{97D3DCBA-6E7D-471D-8660-1205A5D24589}">
      <dgm:prSet/>
      <dgm:spPr/>
      <dgm:t>
        <a:bodyPr/>
        <a:lstStyle/>
        <a:p>
          <a:endParaRPr lang="en-US"/>
        </a:p>
      </dgm:t>
    </dgm:pt>
    <dgm:pt modelId="{F465492C-C583-4E83-A095-482405FC4D7D}">
      <dgm:prSet custT="1"/>
      <dgm:spPr/>
      <dgm:t>
        <a:bodyPr/>
        <a:lstStyle/>
        <a:p>
          <a:r>
            <a:rPr lang="es-CR" sz="1100"/>
            <a:t>Ramo</a:t>
          </a:r>
        </a:p>
      </dgm:t>
    </dgm:pt>
    <dgm:pt modelId="{BEA3EA4E-2018-4899-9E1F-611033F5B581}" type="parTrans" cxnId="{F4AA443E-193B-41EA-9E3E-523DB226DC35}">
      <dgm:prSet/>
      <dgm:spPr/>
      <dgm:t>
        <a:bodyPr/>
        <a:lstStyle/>
        <a:p>
          <a:endParaRPr lang="en-US"/>
        </a:p>
      </dgm:t>
    </dgm:pt>
    <dgm:pt modelId="{22175284-C889-4035-AB98-89EBFEEDCE2C}" type="sibTrans" cxnId="{F4AA443E-193B-41EA-9E3E-523DB226DC35}">
      <dgm:prSet/>
      <dgm:spPr/>
      <dgm:t>
        <a:bodyPr/>
        <a:lstStyle/>
        <a:p>
          <a:endParaRPr lang="en-US"/>
        </a:p>
      </dgm:t>
    </dgm:pt>
    <dgm:pt modelId="{706C22AE-2541-4432-BFBB-58F3BE1CAAA0}">
      <dgm:prSet custT="1"/>
      <dgm:spPr/>
      <dgm:t>
        <a:bodyPr/>
        <a:lstStyle/>
        <a:p>
          <a:r>
            <a:rPr lang="es-CR" sz="1100"/>
            <a:t>ModeloEstadoResultados</a:t>
          </a:r>
        </a:p>
      </dgm:t>
    </dgm:pt>
    <dgm:pt modelId="{FF4986CE-D20F-4E43-BA99-8B57E5599354}" type="parTrans" cxnId="{030C191A-E385-4026-A4EB-81B885240DF4}">
      <dgm:prSet/>
      <dgm:spPr/>
      <dgm:t>
        <a:bodyPr/>
        <a:lstStyle/>
        <a:p>
          <a:endParaRPr lang="es-ES"/>
        </a:p>
      </dgm:t>
    </dgm:pt>
    <dgm:pt modelId="{A057BF97-AFDC-4F6E-A831-28FD4B500B7F}" type="sibTrans" cxnId="{030C191A-E385-4026-A4EB-81B885240DF4}">
      <dgm:prSet/>
      <dgm:spPr/>
      <dgm:t>
        <a:bodyPr/>
        <a:lstStyle/>
        <a:p>
          <a:endParaRPr lang="es-ES"/>
        </a:p>
      </dgm:t>
    </dgm:pt>
    <dgm:pt modelId="{79D020F5-0FCD-48FA-B098-395B355CBAE9}">
      <dgm:prSet custT="1"/>
      <dgm:spPr/>
      <dgm:t>
        <a:bodyPr/>
        <a:lstStyle/>
        <a:p>
          <a:r>
            <a:rPr lang="es-CR" sz="1100"/>
            <a:t>Encabezado</a:t>
          </a:r>
        </a:p>
      </dgm:t>
    </dgm:pt>
    <dgm:pt modelId="{66211CCE-8152-4F73-B6C1-C2630F8A0306}" type="parTrans" cxnId="{0F35F584-E2C0-403F-B2BF-ED4B758C7B40}">
      <dgm:prSet/>
      <dgm:spPr/>
      <dgm:t>
        <a:bodyPr/>
        <a:lstStyle/>
        <a:p>
          <a:endParaRPr lang="en-US"/>
        </a:p>
      </dgm:t>
    </dgm:pt>
    <dgm:pt modelId="{1B48278E-935A-44EC-A5FB-EB73B69AEEE3}" type="sibTrans" cxnId="{0F35F584-E2C0-403F-B2BF-ED4B758C7B40}">
      <dgm:prSet/>
      <dgm:spPr/>
      <dgm:t>
        <a:bodyPr/>
        <a:lstStyle/>
        <a:p>
          <a:endParaRPr lang="es-ES"/>
        </a:p>
      </dgm:t>
    </dgm:pt>
    <dgm:pt modelId="{5D5F08A1-CFAD-4FE2-86A5-548C0F46E132}">
      <dgm:prSet custT="1"/>
      <dgm:spPr/>
      <dgm:t>
        <a:bodyPr/>
        <a:lstStyle/>
        <a:p>
          <a:r>
            <a:rPr lang="es-CR" sz="1100"/>
            <a:t>Datos</a:t>
          </a:r>
        </a:p>
      </dgm:t>
    </dgm:pt>
    <dgm:pt modelId="{7358129A-C3AA-4288-8EEE-FADB74937958}" type="parTrans" cxnId="{D06FAD17-E02E-490B-9803-BE30A54B1FD9}">
      <dgm:prSet/>
      <dgm:spPr/>
      <dgm:t>
        <a:bodyPr/>
        <a:lstStyle/>
        <a:p>
          <a:endParaRPr lang="en-US"/>
        </a:p>
      </dgm:t>
    </dgm:pt>
    <dgm:pt modelId="{EEE0D12A-DAB3-45B9-8A73-A0C43D5D4CF2}" type="sibTrans" cxnId="{D06FAD17-E02E-490B-9803-BE30A54B1FD9}">
      <dgm:prSet/>
      <dgm:spPr/>
      <dgm:t>
        <a:bodyPr/>
        <a:lstStyle/>
        <a:p>
          <a:endParaRPr lang="es-ES"/>
        </a:p>
      </dgm:t>
    </dgm:pt>
    <dgm:pt modelId="{5C200432-72E6-40CD-9324-24DFEBF191E4}">
      <dgm:prSet custT="1"/>
      <dgm:spPr/>
      <dgm:t>
        <a:bodyPr/>
        <a:lstStyle/>
        <a:p>
          <a:r>
            <a:rPr lang="es-CR" sz="1100"/>
            <a:t>Modelo</a:t>
          </a:r>
        </a:p>
      </dgm:t>
    </dgm:pt>
    <dgm:pt modelId="{F0036A22-713E-4B57-8CA4-156D2AC14C4D}" type="parTrans" cxnId="{010FD5EF-CDB4-4C94-93E0-0983AFFAB3E0}">
      <dgm:prSet/>
      <dgm:spPr/>
      <dgm:t>
        <a:bodyPr/>
        <a:lstStyle/>
        <a:p>
          <a:endParaRPr lang="en-US"/>
        </a:p>
      </dgm:t>
    </dgm:pt>
    <dgm:pt modelId="{660FF980-EE11-4825-83E6-9FBDD17CC537}" type="sibTrans" cxnId="{010FD5EF-CDB4-4C94-93E0-0983AFFAB3E0}">
      <dgm:prSet/>
      <dgm:spPr/>
      <dgm:t>
        <a:bodyPr/>
        <a:lstStyle/>
        <a:p>
          <a:endParaRPr lang="es-ES"/>
        </a:p>
      </dgm:t>
    </dgm:pt>
    <dgm:pt modelId="{50E13EB4-A25C-4A65-B405-C1E67EB509DE}" type="pres">
      <dgm:prSet presAssocID="{DC55382C-2063-496E-8142-4BEEA1FE9D7B}" presName="Name0" presStyleCnt="0">
        <dgm:presLayoutVars>
          <dgm:chPref val="1"/>
          <dgm:dir/>
          <dgm:animOne val="branch"/>
          <dgm:animLvl val="lvl"/>
          <dgm:resizeHandles val="exact"/>
        </dgm:presLayoutVars>
      </dgm:prSet>
      <dgm:spPr/>
    </dgm:pt>
    <dgm:pt modelId="{A97FEBF5-0E60-4D5B-8DDA-21F14D92F085}" type="pres">
      <dgm:prSet presAssocID="{706C22AE-2541-4432-BFBB-58F3BE1CAAA0}" presName="root1" presStyleCnt="0"/>
      <dgm:spPr/>
    </dgm:pt>
    <dgm:pt modelId="{DAB89C69-DAC6-48FD-90F1-78DFACB6A80E}" type="pres">
      <dgm:prSet presAssocID="{706C22AE-2541-4432-BFBB-58F3BE1CAAA0}" presName="LevelOneTextNode" presStyleLbl="node0" presStyleIdx="0" presStyleCnt="1">
        <dgm:presLayoutVars>
          <dgm:chPref val="3"/>
        </dgm:presLayoutVars>
      </dgm:prSet>
      <dgm:spPr/>
    </dgm:pt>
    <dgm:pt modelId="{E11C8CCD-18BB-4C49-A8DB-1B3F5286E34C}" type="pres">
      <dgm:prSet presAssocID="{706C22AE-2541-4432-BFBB-58F3BE1CAAA0}" presName="level2hierChild" presStyleCnt="0"/>
      <dgm:spPr/>
    </dgm:pt>
    <dgm:pt modelId="{75AF8400-E1C0-4035-9743-15635C4139A4}" type="pres">
      <dgm:prSet presAssocID="{66211CCE-8152-4F73-B6C1-C2630F8A0306}" presName="conn2-1" presStyleLbl="parChTrans1D2" presStyleIdx="0" presStyleCnt="2"/>
      <dgm:spPr/>
    </dgm:pt>
    <dgm:pt modelId="{94381776-5310-485F-8E25-A463785BE8AD}" type="pres">
      <dgm:prSet presAssocID="{66211CCE-8152-4F73-B6C1-C2630F8A0306}" presName="connTx" presStyleLbl="parChTrans1D2" presStyleIdx="0" presStyleCnt="2"/>
      <dgm:spPr/>
    </dgm:pt>
    <dgm:pt modelId="{93EAA338-546D-4DF2-A56F-215B67667B55}" type="pres">
      <dgm:prSet presAssocID="{79D020F5-0FCD-48FA-B098-395B355CBAE9}" presName="root2" presStyleCnt="0"/>
      <dgm:spPr/>
    </dgm:pt>
    <dgm:pt modelId="{59C534FC-BE6E-4B7E-BC69-E54424223F23}" type="pres">
      <dgm:prSet presAssocID="{79D020F5-0FCD-48FA-B098-395B355CBAE9}" presName="LevelTwoTextNode" presStyleLbl="node2" presStyleIdx="0" presStyleCnt="2">
        <dgm:presLayoutVars>
          <dgm:chPref val="3"/>
        </dgm:presLayoutVars>
      </dgm:prSet>
      <dgm:spPr/>
    </dgm:pt>
    <dgm:pt modelId="{47FA5597-2959-49D5-A549-37871F53FDBE}" type="pres">
      <dgm:prSet presAssocID="{79D020F5-0FCD-48FA-B098-395B355CBAE9}" presName="level3hierChild" presStyleCnt="0"/>
      <dgm:spPr/>
    </dgm:pt>
    <dgm:pt modelId="{46F7951C-9E77-44F1-BFAA-022E068AE1A6}" type="pres">
      <dgm:prSet presAssocID="{7358129A-C3AA-4288-8EEE-FADB74937958}" presName="conn2-1" presStyleLbl="parChTrans1D2" presStyleIdx="1" presStyleCnt="2"/>
      <dgm:spPr/>
    </dgm:pt>
    <dgm:pt modelId="{5200C00C-E26A-4FE5-A155-25401944723F}" type="pres">
      <dgm:prSet presAssocID="{7358129A-C3AA-4288-8EEE-FADB74937958}" presName="connTx" presStyleLbl="parChTrans1D2" presStyleIdx="1" presStyleCnt="2"/>
      <dgm:spPr/>
    </dgm:pt>
    <dgm:pt modelId="{78DFE668-E983-4112-9109-18BE7CFCB4AD}" type="pres">
      <dgm:prSet presAssocID="{5D5F08A1-CFAD-4FE2-86A5-548C0F46E132}" presName="root2" presStyleCnt="0"/>
      <dgm:spPr/>
    </dgm:pt>
    <dgm:pt modelId="{7CA4247C-4F56-46CD-8C12-0F0E3C643043}" type="pres">
      <dgm:prSet presAssocID="{5D5F08A1-CFAD-4FE2-86A5-548C0F46E132}" presName="LevelTwoTextNode" presStyleLbl="node2" presStyleIdx="1" presStyleCnt="2">
        <dgm:presLayoutVars>
          <dgm:chPref val="3"/>
        </dgm:presLayoutVars>
      </dgm:prSet>
      <dgm:spPr/>
    </dgm:pt>
    <dgm:pt modelId="{2E1D544E-A81D-49EA-9918-557B265EC0BB}" type="pres">
      <dgm:prSet presAssocID="{5D5F08A1-CFAD-4FE2-86A5-548C0F46E132}" presName="level3hierChild" presStyleCnt="0"/>
      <dgm:spPr/>
    </dgm:pt>
    <dgm:pt modelId="{90A79082-F235-42B9-A729-45386117EEAE}" type="pres">
      <dgm:prSet presAssocID="{F0036A22-713E-4B57-8CA4-156D2AC14C4D}" presName="conn2-1" presStyleLbl="parChTrans1D3" presStyleIdx="0" presStyleCnt="1"/>
      <dgm:spPr/>
    </dgm:pt>
    <dgm:pt modelId="{0E929E3B-51A6-4060-8FE9-0915F7F250DD}" type="pres">
      <dgm:prSet presAssocID="{F0036A22-713E-4B57-8CA4-156D2AC14C4D}" presName="connTx" presStyleLbl="parChTrans1D3" presStyleIdx="0" presStyleCnt="1"/>
      <dgm:spPr/>
    </dgm:pt>
    <dgm:pt modelId="{DAD58594-0A89-4651-A42D-E093C7C22801}" type="pres">
      <dgm:prSet presAssocID="{5C200432-72E6-40CD-9324-24DFEBF191E4}" presName="root2" presStyleCnt="0"/>
      <dgm:spPr/>
    </dgm:pt>
    <dgm:pt modelId="{F8685625-BD5D-4CAD-A348-4C8F53312452}" type="pres">
      <dgm:prSet presAssocID="{5C200432-72E6-40CD-9324-24DFEBF191E4}" presName="LevelTwoTextNode" presStyleLbl="node3" presStyleIdx="0" presStyleCnt="1">
        <dgm:presLayoutVars>
          <dgm:chPref val="3"/>
        </dgm:presLayoutVars>
      </dgm:prSet>
      <dgm:spPr/>
    </dgm:pt>
    <dgm:pt modelId="{2D34CBA0-131D-4A0D-AEAB-D604A9DDF887}" type="pres">
      <dgm:prSet presAssocID="{5C200432-72E6-40CD-9324-24DFEBF191E4}" presName="level3hierChild" presStyleCnt="0"/>
      <dgm:spPr/>
    </dgm:pt>
    <dgm:pt modelId="{C7613BB0-8C59-47BD-93EB-E82F3103A48E}" type="pres">
      <dgm:prSet presAssocID="{8148779A-BDB7-4D19-9095-3B6C5810A49D}" presName="conn2-1" presStyleLbl="parChTrans1D4" presStyleIdx="0" presStyleCnt="3"/>
      <dgm:spPr/>
    </dgm:pt>
    <dgm:pt modelId="{142C9483-A04E-4230-BC5F-D01F6EBECE31}" type="pres">
      <dgm:prSet presAssocID="{8148779A-BDB7-4D19-9095-3B6C5810A49D}" presName="connTx" presStyleLbl="parChTrans1D4" presStyleIdx="0" presStyleCnt="3"/>
      <dgm:spPr/>
    </dgm:pt>
    <dgm:pt modelId="{2A146A3A-9574-4566-A7CA-F395F4172E3A}" type="pres">
      <dgm:prSet presAssocID="{F261A0C4-0778-43A8-A147-52D2B9A89D62}" presName="root2" presStyleCnt="0"/>
      <dgm:spPr/>
    </dgm:pt>
    <dgm:pt modelId="{424B1447-00B1-43AC-BAB8-F4C8AD54250A}" type="pres">
      <dgm:prSet presAssocID="{F261A0C4-0778-43A8-A147-52D2B9A89D62}" presName="LevelTwoTextNode" presStyleLbl="node4" presStyleIdx="0" presStyleCnt="3" custScaleX="213386">
        <dgm:presLayoutVars>
          <dgm:chPref val="3"/>
        </dgm:presLayoutVars>
      </dgm:prSet>
      <dgm:spPr/>
    </dgm:pt>
    <dgm:pt modelId="{1ADEB7BE-C7FD-4E05-B7B9-841D925D5D4A}" type="pres">
      <dgm:prSet presAssocID="{F261A0C4-0778-43A8-A147-52D2B9A89D62}" presName="level3hierChild" presStyleCnt="0"/>
      <dgm:spPr/>
    </dgm:pt>
    <dgm:pt modelId="{A576AB70-7F5D-4486-8AE1-62F153001385}" type="pres">
      <dgm:prSet presAssocID="{19AB8555-286C-453E-86D2-B27E68BC774D}" presName="conn2-1" presStyleLbl="parChTrans1D4" presStyleIdx="1" presStyleCnt="3"/>
      <dgm:spPr/>
    </dgm:pt>
    <dgm:pt modelId="{C4092F25-E772-41A1-8AAC-BD9C1DB945EB}" type="pres">
      <dgm:prSet presAssocID="{19AB8555-286C-453E-86D2-B27E68BC774D}" presName="connTx" presStyleLbl="parChTrans1D4" presStyleIdx="1" presStyleCnt="3"/>
      <dgm:spPr/>
    </dgm:pt>
    <dgm:pt modelId="{C9027D50-5DEC-42CF-B4F9-5A4F06C59B4A}" type="pres">
      <dgm:prSet presAssocID="{9F4468CA-6F27-41DF-849D-FBF3AC940528}" presName="root2" presStyleCnt="0"/>
      <dgm:spPr/>
    </dgm:pt>
    <dgm:pt modelId="{FC27047C-7AD7-43C0-9203-DBDF548A1945}" type="pres">
      <dgm:prSet presAssocID="{9F4468CA-6F27-41DF-849D-FBF3AC940528}" presName="LevelTwoTextNode" presStyleLbl="node4" presStyleIdx="1" presStyleCnt="3" custScaleX="213386">
        <dgm:presLayoutVars>
          <dgm:chPref val="3"/>
        </dgm:presLayoutVars>
      </dgm:prSet>
      <dgm:spPr/>
    </dgm:pt>
    <dgm:pt modelId="{322FE88C-A512-4E6C-A474-DF41FA9356BA}" type="pres">
      <dgm:prSet presAssocID="{9F4468CA-6F27-41DF-849D-FBF3AC940528}" presName="level3hierChild" presStyleCnt="0"/>
      <dgm:spPr/>
    </dgm:pt>
    <dgm:pt modelId="{C948FECB-4FF2-4086-B1CF-6BF2517FC0CD}" type="pres">
      <dgm:prSet presAssocID="{BEA3EA4E-2018-4899-9E1F-611033F5B581}" presName="conn2-1" presStyleLbl="parChTrans1D4" presStyleIdx="2" presStyleCnt="3"/>
      <dgm:spPr/>
    </dgm:pt>
    <dgm:pt modelId="{59399877-2573-486D-8E1C-547D89DF5342}" type="pres">
      <dgm:prSet presAssocID="{BEA3EA4E-2018-4899-9E1F-611033F5B581}" presName="connTx" presStyleLbl="parChTrans1D4" presStyleIdx="2" presStyleCnt="3"/>
      <dgm:spPr/>
    </dgm:pt>
    <dgm:pt modelId="{C9E5D386-F39F-4444-B303-6CF2494785DB}" type="pres">
      <dgm:prSet presAssocID="{F465492C-C583-4E83-A095-482405FC4D7D}" presName="root2" presStyleCnt="0"/>
      <dgm:spPr/>
    </dgm:pt>
    <dgm:pt modelId="{09B41246-F364-4807-AD98-0EE12DE5E7FA}" type="pres">
      <dgm:prSet presAssocID="{F465492C-C583-4E83-A095-482405FC4D7D}" presName="LevelTwoTextNode" presStyleLbl="node4" presStyleIdx="2" presStyleCnt="3">
        <dgm:presLayoutVars>
          <dgm:chPref val="3"/>
        </dgm:presLayoutVars>
      </dgm:prSet>
      <dgm:spPr/>
    </dgm:pt>
    <dgm:pt modelId="{DC9E5320-96E1-474C-AF3F-A867E40B1E79}" type="pres">
      <dgm:prSet presAssocID="{F465492C-C583-4E83-A095-482405FC4D7D}" presName="level3hierChild" presStyleCnt="0"/>
      <dgm:spPr/>
    </dgm:pt>
  </dgm:ptLst>
  <dgm:cxnLst>
    <dgm:cxn modelId="{D06FAD17-E02E-490B-9803-BE30A54B1FD9}" srcId="{706C22AE-2541-4432-BFBB-58F3BE1CAAA0}" destId="{5D5F08A1-CFAD-4FE2-86A5-548C0F46E132}" srcOrd="1" destOrd="0" parTransId="{7358129A-C3AA-4288-8EEE-FADB74937958}" sibTransId="{EEE0D12A-DAB3-45B9-8A73-A0C43D5D4CF2}"/>
    <dgm:cxn modelId="{2FE3F419-175C-4041-A531-F74CF4E577A0}" type="presOf" srcId="{F465492C-C583-4E83-A095-482405FC4D7D}" destId="{09B41246-F364-4807-AD98-0EE12DE5E7FA}" srcOrd="0" destOrd="0" presId="urn:microsoft.com/office/officeart/2008/layout/HorizontalMultiLevelHierarchy"/>
    <dgm:cxn modelId="{030C191A-E385-4026-A4EB-81B885240DF4}" srcId="{DC55382C-2063-496E-8142-4BEEA1FE9D7B}" destId="{706C22AE-2541-4432-BFBB-58F3BE1CAAA0}" srcOrd="0" destOrd="0" parTransId="{FF4986CE-D20F-4E43-BA99-8B57E5599354}" sibTransId="{A057BF97-AFDC-4F6E-A831-28FD4B500B7F}"/>
    <dgm:cxn modelId="{F0A5A21B-E9FA-4EEA-9A93-7A6293256FB5}" type="presOf" srcId="{9F4468CA-6F27-41DF-849D-FBF3AC940528}" destId="{FC27047C-7AD7-43C0-9203-DBDF548A1945}" srcOrd="0" destOrd="0" presId="urn:microsoft.com/office/officeart/2008/layout/HorizontalMultiLevelHierarchy"/>
    <dgm:cxn modelId="{74E3932B-226D-4EF8-9535-5609AC5B683F}" type="presOf" srcId="{19AB8555-286C-453E-86D2-B27E68BC774D}" destId="{C4092F25-E772-41A1-8AAC-BD9C1DB945EB}" srcOrd="1" destOrd="0" presId="urn:microsoft.com/office/officeart/2008/layout/HorizontalMultiLevelHierarchy"/>
    <dgm:cxn modelId="{6C46312E-8527-4167-8AA0-04338E14D67D}" type="presOf" srcId="{5C200432-72E6-40CD-9324-24DFEBF191E4}" destId="{F8685625-BD5D-4CAD-A348-4C8F53312452}" srcOrd="0" destOrd="0" presId="urn:microsoft.com/office/officeart/2008/layout/HorizontalMultiLevelHierarchy"/>
    <dgm:cxn modelId="{FEFDB52F-16B2-44F1-9D49-105AA8AF2B36}" type="presOf" srcId="{706C22AE-2541-4432-BFBB-58F3BE1CAAA0}" destId="{DAB89C69-DAC6-48FD-90F1-78DFACB6A80E}" srcOrd="0" destOrd="0" presId="urn:microsoft.com/office/officeart/2008/layout/HorizontalMultiLevelHierarchy"/>
    <dgm:cxn modelId="{E22AF03A-9C85-44EC-AF75-99457B4B5B5F}" type="presOf" srcId="{19AB8555-286C-453E-86D2-B27E68BC774D}" destId="{A576AB70-7F5D-4486-8AE1-62F153001385}" srcOrd="0" destOrd="0" presId="urn:microsoft.com/office/officeart/2008/layout/HorizontalMultiLevelHierarchy"/>
    <dgm:cxn modelId="{F4AA443E-193B-41EA-9E3E-523DB226DC35}" srcId="{9F4468CA-6F27-41DF-849D-FBF3AC940528}" destId="{F465492C-C583-4E83-A095-482405FC4D7D}" srcOrd="0" destOrd="0" parTransId="{BEA3EA4E-2018-4899-9E1F-611033F5B581}" sibTransId="{22175284-C889-4035-AB98-89EBFEEDCE2C}"/>
    <dgm:cxn modelId="{4FB6335D-82D9-416F-8E9D-BA8D7F658BA2}" type="presOf" srcId="{BEA3EA4E-2018-4899-9E1F-611033F5B581}" destId="{59399877-2573-486D-8E1C-547D89DF5342}" srcOrd="1" destOrd="0" presId="urn:microsoft.com/office/officeart/2008/layout/HorizontalMultiLevelHierarchy"/>
    <dgm:cxn modelId="{0B3E514C-D105-4028-B6B7-989803D828C3}" type="presOf" srcId="{7358129A-C3AA-4288-8EEE-FADB74937958}" destId="{5200C00C-E26A-4FE5-A155-25401944723F}" srcOrd="1" destOrd="0" presId="urn:microsoft.com/office/officeart/2008/layout/HorizontalMultiLevelHierarchy"/>
    <dgm:cxn modelId="{AD0E5458-7714-44D7-B8F9-83526F6356C7}" type="presOf" srcId="{66211CCE-8152-4F73-B6C1-C2630F8A0306}" destId="{94381776-5310-485F-8E25-A463785BE8AD}" srcOrd="1" destOrd="0" presId="urn:microsoft.com/office/officeart/2008/layout/HorizontalMultiLevelHierarchy"/>
    <dgm:cxn modelId="{7288B383-DDA2-4C25-86EF-36446D67FC86}" type="presOf" srcId="{F0036A22-713E-4B57-8CA4-156D2AC14C4D}" destId="{90A79082-F235-42B9-A729-45386117EEAE}" srcOrd="0" destOrd="0" presId="urn:microsoft.com/office/officeart/2008/layout/HorizontalMultiLevelHierarchy"/>
    <dgm:cxn modelId="{0F35F584-E2C0-403F-B2BF-ED4B758C7B40}" srcId="{706C22AE-2541-4432-BFBB-58F3BE1CAAA0}" destId="{79D020F5-0FCD-48FA-B098-395B355CBAE9}" srcOrd="0" destOrd="0" parTransId="{66211CCE-8152-4F73-B6C1-C2630F8A0306}" sibTransId="{1B48278E-935A-44EC-A5FB-EB73B69AEEE3}"/>
    <dgm:cxn modelId="{67760992-7838-47E9-9F49-AB05D27D18ED}" type="presOf" srcId="{79D020F5-0FCD-48FA-B098-395B355CBAE9}" destId="{59C534FC-BE6E-4B7E-BC69-E54424223F23}" srcOrd="0" destOrd="0" presId="urn:microsoft.com/office/officeart/2008/layout/HorizontalMultiLevelHierarchy"/>
    <dgm:cxn modelId="{3BFD3D98-D1D4-4CF8-AAB9-CAE7C26C8C1D}" type="presOf" srcId="{8148779A-BDB7-4D19-9095-3B6C5810A49D}" destId="{142C9483-A04E-4230-BC5F-D01F6EBECE31}" srcOrd="1" destOrd="0" presId="urn:microsoft.com/office/officeart/2008/layout/HorizontalMultiLevelHierarchy"/>
    <dgm:cxn modelId="{229C349B-0631-42CD-9A84-E77AFB1324DA}" type="presOf" srcId="{DC55382C-2063-496E-8142-4BEEA1FE9D7B}" destId="{50E13EB4-A25C-4A65-B405-C1E67EB509DE}" srcOrd="0" destOrd="0" presId="urn:microsoft.com/office/officeart/2008/layout/HorizontalMultiLevelHierarchy"/>
    <dgm:cxn modelId="{EEA52EAB-A5D3-4179-A9FB-A04A8DB81EB8}" type="presOf" srcId="{8148779A-BDB7-4D19-9095-3B6C5810A49D}" destId="{C7613BB0-8C59-47BD-93EB-E82F3103A48E}" srcOrd="0" destOrd="0" presId="urn:microsoft.com/office/officeart/2008/layout/HorizontalMultiLevelHierarchy"/>
    <dgm:cxn modelId="{BEC172B2-F309-4D4B-9DA6-2E58EC92FC35}" type="presOf" srcId="{F0036A22-713E-4B57-8CA4-156D2AC14C4D}" destId="{0E929E3B-51A6-4060-8FE9-0915F7F250DD}" srcOrd="1" destOrd="0" presId="urn:microsoft.com/office/officeart/2008/layout/HorizontalMultiLevelHierarchy"/>
    <dgm:cxn modelId="{C4378FB6-B796-4EB7-9395-DD2B6234F050}" type="presOf" srcId="{7358129A-C3AA-4288-8EEE-FADB74937958}" destId="{46F7951C-9E77-44F1-BFAA-022E068AE1A6}" srcOrd="0" destOrd="0" presId="urn:microsoft.com/office/officeart/2008/layout/HorizontalMultiLevelHierarchy"/>
    <dgm:cxn modelId="{97D3DCBA-6E7D-471D-8660-1205A5D24589}" srcId="{5C200432-72E6-40CD-9324-24DFEBF191E4}" destId="{9F4468CA-6F27-41DF-849D-FBF3AC940528}" srcOrd="1" destOrd="0" parTransId="{19AB8555-286C-453E-86D2-B27E68BC774D}" sibTransId="{F874A504-E0DA-4A9B-ACEF-9F360F44DD80}"/>
    <dgm:cxn modelId="{ED002CBB-37A7-44F5-899E-7715BA73095E}" type="presOf" srcId="{F261A0C4-0778-43A8-A147-52D2B9A89D62}" destId="{424B1447-00B1-43AC-BAB8-F4C8AD54250A}" srcOrd="0" destOrd="0" presId="urn:microsoft.com/office/officeart/2008/layout/HorizontalMultiLevelHierarchy"/>
    <dgm:cxn modelId="{CE9C4BBB-F6B9-4BAA-8F4C-349B986CEA27}" type="presOf" srcId="{BEA3EA4E-2018-4899-9E1F-611033F5B581}" destId="{C948FECB-4FF2-4086-B1CF-6BF2517FC0CD}" srcOrd="0" destOrd="0" presId="urn:microsoft.com/office/officeart/2008/layout/HorizontalMultiLevelHierarchy"/>
    <dgm:cxn modelId="{98C843C0-89D7-4EED-843F-F78573FAFBC3}" srcId="{5C200432-72E6-40CD-9324-24DFEBF191E4}" destId="{F261A0C4-0778-43A8-A147-52D2B9A89D62}" srcOrd="0" destOrd="0" parTransId="{8148779A-BDB7-4D19-9095-3B6C5810A49D}" sibTransId="{46B247DF-E732-497D-86E5-63384D4EF987}"/>
    <dgm:cxn modelId="{563018D7-F1B9-462D-AC8F-35814AE6F1D0}" type="presOf" srcId="{5D5F08A1-CFAD-4FE2-86A5-548C0F46E132}" destId="{7CA4247C-4F56-46CD-8C12-0F0E3C643043}" srcOrd="0" destOrd="0" presId="urn:microsoft.com/office/officeart/2008/layout/HorizontalMultiLevelHierarchy"/>
    <dgm:cxn modelId="{6D9634E9-8FA8-465C-8FDE-CB2AC691F9B5}" type="presOf" srcId="{66211CCE-8152-4F73-B6C1-C2630F8A0306}" destId="{75AF8400-E1C0-4035-9743-15635C4139A4}" srcOrd="0" destOrd="0" presId="urn:microsoft.com/office/officeart/2008/layout/HorizontalMultiLevelHierarchy"/>
    <dgm:cxn modelId="{010FD5EF-CDB4-4C94-93E0-0983AFFAB3E0}" srcId="{5D5F08A1-CFAD-4FE2-86A5-548C0F46E132}" destId="{5C200432-72E6-40CD-9324-24DFEBF191E4}" srcOrd="0" destOrd="0" parTransId="{F0036A22-713E-4B57-8CA4-156D2AC14C4D}" sibTransId="{660FF980-EE11-4825-83E6-9FBDD17CC537}"/>
    <dgm:cxn modelId="{8E5B702A-6C52-479D-BC54-8F899ED42BFC}" type="presParOf" srcId="{50E13EB4-A25C-4A65-B405-C1E67EB509DE}" destId="{A97FEBF5-0E60-4D5B-8DDA-21F14D92F085}" srcOrd="0" destOrd="0" presId="urn:microsoft.com/office/officeart/2008/layout/HorizontalMultiLevelHierarchy"/>
    <dgm:cxn modelId="{401C92F0-C8AF-45F7-A8D5-CEFED47AB44A}" type="presParOf" srcId="{A97FEBF5-0E60-4D5B-8DDA-21F14D92F085}" destId="{DAB89C69-DAC6-48FD-90F1-78DFACB6A80E}" srcOrd="0" destOrd="0" presId="urn:microsoft.com/office/officeart/2008/layout/HorizontalMultiLevelHierarchy"/>
    <dgm:cxn modelId="{E935BEBA-8E2A-4315-A6ED-CC90C7EEED23}" type="presParOf" srcId="{A97FEBF5-0E60-4D5B-8DDA-21F14D92F085}" destId="{E11C8CCD-18BB-4C49-A8DB-1B3F5286E34C}" srcOrd="1" destOrd="0" presId="urn:microsoft.com/office/officeart/2008/layout/HorizontalMultiLevelHierarchy"/>
    <dgm:cxn modelId="{4DD2B787-BA14-45EF-8F66-308ABD7E081D}" type="presParOf" srcId="{E11C8CCD-18BB-4C49-A8DB-1B3F5286E34C}" destId="{75AF8400-E1C0-4035-9743-15635C4139A4}" srcOrd="0" destOrd="0" presId="urn:microsoft.com/office/officeart/2008/layout/HorizontalMultiLevelHierarchy"/>
    <dgm:cxn modelId="{9704151F-CB93-4963-8AEA-31D631999969}" type="presParOf" srcId="{75AF8400-E1C0-4035-9743-15635C4139A4}" destId="{94381776-5310-485F-8E25-A463785BE8AD}" srcOrd="0" destOrd="0" presId="urn:microsoft.com/office/officeart/2008/layout/HorizontalMultiLevelHierarchy"/>
    <dgm:cxn modelId="{8922DCD6-0D73-4F1F-89D6-B0B7AE33CFB0}" type="presParOf" srcId="{E11C8CCD-18BB-4C49-A8DB-1B3F5286E34C}" destId="{93EAA338-546D-4DF2-A56F-215B67667B55}" srcOrd="1" destOrd="0" presId="urn:microsoft.com/office/officeart/2008/layout/HorizontalMultiLevelHierarchy"/>
    <dgm:cxn modelId="{93A4E378-B394-445C-B865-4ECEC4F1D96F}" type="presParOf" srcId="{93EAA338-546D-4DF2-A56F-215B67667B55}" destId="{59C534FC-BE6E-4B7E-BC69-E54424223F23}" srcOrd="0" destOrd="0" presId="urn:microsoft.com/office/officeart/2008/layout/HorizontalMultiLevelHierarchy"/>
    <dgm:cxn modelId="{3864C472-ECBC-47FE-B5F7-73490A76341E}" type="presParOf" srcId="{93EAA338-546D-4DF2-A56F-215B67667B55}" destId="{47FA5597-2959-49D5-A549-37871F53FDBE}" srcOrd="1" destOrd="0" presId="urn:microsoft.com/office/officeart/2008/layout/HorizontalMultiLevelHierarchy"/>
    <dgm:cxn modelId="{1F292486-44A7-4E09-BFA6-99A58E5A7D39}" type="presParOf" srcId="{E11C8CCD-18BB-4C49-A8DB-1B3F5286E34C}" destId="{46F7951C-9E77-44F1-BFAA-022E068AE1A6}" srcOrd="2" destOrd="0" presId="urn:microsoft.com/office/officeart/2008/layout/HorizontalMultiLevelHierarchy"/>
    <dgm:cxn modelId="{85CB45DD-69A6-46E2-81A5-96DE2CECBD8E}" type="presParOf" srcId="{46F7951C-9E77-44F1-BFAA-022E068AE1A6}" destId="{5200C00C-E26A-4FE5-A155-25401944723F}" srcOrd="0" destOrd="0" presId="urn:microsoft.com/office/officeart/2008/layout/HorizontalMultiLevelHierarchy"/>
    <dgm:cxn modelId="{4F033E9F-D46C-4477-929C-6982F3129AE0}" type="presParOf" srcId="{E11C8CCD-18BB-4C49-A8DB-1B3F5286E34C}" destId="{78DFE668-E983-4112-9109-18BE7CFCB4AD}" srcOrd="3" destOrd="0" presId="urn:microsoft.com/office/officeart/2008/layout/HorizontalMultiLevelHierarchy"/>
    <dgm:cxn modelId="{136D343C-6C7C-4958-B9D7-06C29E26BAF7}" type="presParOf" srcId="{78DFE668-E983-4112-9109-18BE7CFCB4AD}" destId="{7CA4247C-4F56-46CD-8C12-0F0E3C643043}" srcOrd="0" destOrd="0" presId="urn:microsoft.com/office/officeart/2008/layout/HorizontalMultiLevelHierarchy"/>
    <dgm:cxn modelId="{81A7EF14-B332-4EA5-BC25-3B8CB2C998FB}" type="presParOf" srcId="{78DFE668-E983-4112-9109-18BE7CFCB4AD}" destId="{2E1D544E-A81D-49EA-9918-557B265EC0BB}" srcOrd="1" destOrd="0" presId="urn:microsoft.com/office/officeart/2008/layout/HorizontalMultiLevelHierarchy"/>
    <dgm:cxn modelId="{AC1B7A49-8B4C-4367-9438-F2CADAD3F27E}" type="presParOf" srcId="{2E1D544E-A81D-49EA-9918-557B265EC0BB}" destId="{90A79082-F235-42B9-A729-45386117EEAE}" srcOrd="0" destOrd="0" presId="urn:microsoft.com/office/officeart/2008/layout/HorizontalMultiLevelHierarchy"/>
    <dgm:cxn modelId="{403723CF-9F67-4025-AF64-384E8973E5F0}" type="presParOf" srcId="{90A79082-F235-42B9-A729-45386117EEAE}" destId="{0E929E3B-51A6-4060-8FE9-0915F7F250DD}" srcOrd="0" destOrd="0" presId="urn:microsoft.com/office/officeart/2008/layout/HorizontalMultiLevelHierarchy"/>
    <dgm:cxn modelId="{1A5FE9CC-783B-44D8-8AB7-3B9325A9B636}" type="presParOf" srcId="{2E1D544E-A81D-49EA-9918-557B265EC0BB}" destId="{DAD58594-0A89-4651-A42D-E093C7C22801}" srcOrd="1" destOrd="0" presId="urn:microsoft.com/office/officeart/2008/layout/HorizontalMultiLevelHierarchy"/>
    <dgm:cxn modelId="{07F9EBED-4C02-48A1-A232-3269E7EAAC05}" type="presParOf" srcId="{DAD58594-0A89-4651-A42D-E093C7C22801}" destId="{F8685625-BD5D-4CAD-A348-4C8F53312452}" srcOrd="0" destOrd="0" presId="urn:microsoft.com/office/officeart/2008/layout/HorizontalMultiLevelHierarchy"/>
    <dgm:cxn modelId="{85C143F1-5E3F-4B0C-A6DA-D66055CD3187}" type="presParOf" srcId="{DAD58594-0A89-4651-A42D-E093C7C22801}" destId="{2D34CBA0-131D-4A0D-AEAB-D604A9DDF887}" srcOrd="1" destOrd="0" presId="urn:microsoft.com/office/officeart/2008/layout/HorizontalMultiLevelHierarchy"/>
    <dgm:cxn modelId="{16BDEB1C-9B60-4B15-8A3C-88FEF579AD38}" type="presParOf" srcId="{2D34CBA0-131D-4A0D-AEAB-D604A9DDF887}" destId="{C7613BB0-8C59-47BD-93EB-E82F3103A48E}" srcOrd="0" destOrd="0" presId="urn:microsoft.com/office/officeart/2008/layout/HorizontalMultiLevelHierarchy"/>
    <dgm:cxn modelId="{D39EBB4F-C0C2-44D1-86A3-D059931DB069}" type="presParOf" srcId="{C7613BB0-8C59-47BD-93EB-E82F3103A48E}" destId="{142C9483-A04E-4230-BC5F-D01F6EBECE31}" srcOrd="0" destOrd="0" presId="urn:microsoft.com/office/officeart/2008/layout/HorizontalMultiLevelHierarchy"/>
    <dgm:cxn modelId="{E0185A44-C9F8-41A0-8291-E2A744C2B108}" type="presParOf" srcId="{2D34CBA0-131D-4A0D-AEAB-D604A9DDF887}" destId="{2A146A3A-9574-4566-A7CA-F395F4172E3A}" srcOrd="1" destOrd="0" presId="urn:microsoft.com/office/officeart/2008/layout/HorizontalMultiLevelHierarchy"/>
    <dgm:cxn modelId="{99AFB8BE-A6FA-4679-B801-8AEE3AB3772F}" type="presParOf" srcId="{2A146A3A-9574-4566-A7CA-F395F4172E3A}" destId="{424B1447-00B1-43AC-BAB8-F4C8AD54250A}" srcOrd="0" destOrd="0" presId="urn:microsoft.com/office/officeart/2008/layout/HorizontalMultiLevelHierarchy"/>
    <dgm:cxn modelId="{AF341CAD-216A-4A81-A4A8-433097CD9570}" type="presParOf" srcId="{2A146A3A-9574-4566-A7CA-F395F4172E3A}" destId="{1ADEB7BE-C7FD-4E05-B7B9-841D925D5D4A}" srcOrd="1" destOrd="0" presId="urn:microsoft.com/office/officeart/2008/layout/HorizontalMultiLevelHierarchy"/>
    <dgm:cxn modelId="{C1EFB4C1-994D-475B-9797-CFD0100D83DF}" type="presParOf" srcId="{2D34CBA0-131D-4A0D-AEAB-D604A9DDF887}" destId="{A576AB70-7F5D-4486-8AE1-62F153001385}" srcOrd="2" destOrd="0" presId="urn:microsoft.com/office/officeart/2008/layout/HorizontalMultiLevelHierarchy"/>
    <dgm:cxn modelId="{74DE72E5-0B2B-440D-9E6A-3A10D5D8E927}" type="presParOf" srcId="{A576AB70-7F5D-4486-8AE1-62F153001385}" destId="{C4092F25-E772-41A1-8AAC-BD9C1DB945EB}" srcOrd="0" destOrd="0" presId="urn:microsoft.com/office/officeart/2008/layout/HorizontalMultiLevelHierarchy"/>
    <dgm:cxn modelId="{B40FBC9A-4B29-42E1-A2CF-5B0F54848197}" type="presParOf" srcId="{2D34CBA0-131D-4A0D-AEAB-D604A9DDF887}" destId="{C9027D50-5DEC-42CF-B4F9-5A4F06C59B4A}" srcOrd="3" destOrd="0" presId="urn:microsoft.com/office/officeart/2008/layout/HorizontalMultiLevelHierarchy"/>
    <dgm:cxn modelId="{43090F28-9388-419A-8A34-E53A54867480}" type="presParOf" srcId="{C9027D50-5DEC-42CF-B4F9-5A4F06C59B4A}" destId="{FC27047C-7AD7-43C0-9203-DBDF548A1945}" srcOrd="0" destOrd="0" presId="urn:microsoft.com/office/officeart/2008/layout/HorizontalMultiLevelHierarchy"/>
    <dgm:cxn modelId="{ADC997CA-2CE7-4B2A-9812-F5EBDE48D74A}" type="presParOf" srcId="{C9027D50-5DEC-42CF-B4F9-5A4F06C59B4A}" destId="{322FE88C-A512-4E6C-A474-DF41FA9356BA}" srcOrd="1" destOrd="0" presId="urn:microsoft.com/office/officeart/2008/layout/HorizontalMultiLevelHierarchy"/>
    <dgm:cxn modelId="{BEBF87B9-39A6-44B3-9386-EA8EE626380B}" type="presParOf" srcId="{322FE88C-A512-4E6C-A474-DF41FA9356BA}" destId="{C948FECB-4FF2-4086-B1CF-6BF2517FC0CD}" srcOrd="0" destOrd="0" presId="urn:microsoft.com/office/officeart/2008/layout/HorizontalMultiLevelHierarchy"/>
    <dgm:cxn modelId="{1B80A476-9C8D-40C4-A65D-6FDDEAB19804}" type="presParOf" srcId="{C948FECB-4FF2-4086-B1CF-6BF2517FC0CD}" destId="{59399877-2573-486D-8E1C-547D89DF5342}" srcOrd="0" destOrd="0" presId="urn:microsoft.com/office/officeart/2008/layout/HorizontalMultiLevelHierarchy"/>
    <dgm:cxn modelId="{B627CE7C-D379-4DD2-91AC-C7F6ABC62CD6}" type="presParOf" srcId="{322FE88C-A512-4E6C-A474-DF41FA9356BA}" destId="{C9E5D386-F39F-4444-B303-6CF2494785DB}" srcOrd="1" destOrd="0" presId="urn:microsoft.com/office/officeart/2008/layout/HorizontalMultiLevelHierarchy"/>
    <dgm:cxn modelId="{13E9FBA4-286F-4BE4-BA7C-61393C4B68B7}" type="presParOf" srcId="{C9E5D386-F39F-4444-B303-6CF2494785DB}" destId="{09B41246-F364-4807-AD98-0EE12DE5E7FA}" srcOrd="0" destOrd="0" presId="urn:microsoft.com/office/officeart/2008/layout/HorizontalMultiLevelHierarchy"/>
    <dgm:cxn modelId="{461018B1-0B4D-4D9A-BAFE-12B41565D335}" type="presParOf" srcId="{C9E5D386-F39F-4444-B303-6CF2494785DB}" destId="{DC9E5320-96E1-474C-AF3F-A867E40B1E79}" srcOrd="1" destOrd="0" presId="urn:microsoft.com/office/officeart/2008/layout/HorizontalMultiLevelHierarchy"/>
  </dgm:cxnLst>
  <dgm:bg/>
  <dgm:whole/>
  <dgm:extLst>
    <a:ext uri="http://schemas.microsoft.com/office/drawing/2008/diagram">
      <dsp:dataModelExt xmlns:dsp="http://schemas.microsoft.com/office/drawing/2008/diagram" relId="rId67" minVer="http://schemas.openxmlformats.org/drawingml/2006/diagram"/>
    </a:ext>
  </dgm:extLst>
</dgm:dataModel>
</file>

<file path=word/diagrams/data12.xml><?xml version="1.0" encoding="utf-8"?>
<dgm:dataModel xmlns:dgm="http://schemas.openxmlformats.org/drawingml/2006/diagram" xmlns:a="http://schemas.openxmlformats.org/drawingml/2006/main">
  <dgm:ptLst>
    <dgm:pt modelId="{DC55382C-2063-496E-8142-4BEEA1FE9D7B}" type="doc">
      <dgm:prSet loTypeId="urn:microsoft.com/office/officeart/2008/layout/HorizontalMultiLevelHierarchy" loCatId="hierarchy" qsTypeId="urn:microsoft.com/office/officeart/2005/8/quickstyle/simple1" qsCatId="simple" csTypeId="urn:microsoft.com/office/officeart/2005/8/colors/accent5_1" csCatId="accent5" phldr="1"/>
      <dgm:spPr/>
      <dgm:t>
        <a:bodyPr/>
        <a:lstStyle/>
        <a:p>
          <a:endParaRPr lang="es-CR"/>
        </a:p>
      </dgm:t>
    </dgm:pt>
    <dgm:pt modelId="{9E139A1C-A934-414D-82E9-A51A8AC64677}">
      <dgm:prSet custT="1"/>
      <dgm:spPr/>
      <dgm:t>
        <a:bodyPr/>
        <a:lstStyle/>
        <a:p>
          <a:r>
            <a:rPr lang="es-CR" sz="1000"/>
            <a:t>ModeloEstadoCambiosPatrimonioPropio</a:t>
          </a:r>
        </a:p>
      </dgm:t>
    </dgm:pt>
    <dgm:pt modelId="{C4B01B7D-A293-4FBC-99B4-1DE0EF748469}" type="parTrans" cxnId="{376956CE-012E-42CA-822B-4930511489AF}">
      <dgm:prSet/>
      <dgm:spPr/>
      <dgm:t>
        <a:bodyPr/>
        <a:lstStyle/>
        <a:p>
          <a:endParaRPr lang="en-US"/>
        </a:p>
      </dgm:t>
    </dgm:pt>
    <dgm:pt modelId="{EDC0CEFF-9221-4AE0-A2FD-E7D836A57069}" type="sibTrans" cxnId="{376956CE-012E-42CA-822B-4930511489AF}">
      <dgm:prSet/>
      <dgm:spPr/>
      <dgm:t>
        <a:bodyPr/>
        <a:lstStyle/>
        <a:p>
          <a:endParaRPr lang="en-US"/>
        </a:p>
      </dgm:t>
    </dgm:pt>
    <dgm:pt modelId="{289524D3-BB94-4749-9EE7-5186F20707BA}">
      <dgm:prSet custT="1"/>
      <dgm:spPr/>
      <dgm:t>
        <a:bodyPr/>
        <a:lstStyle/>
        <a:p>
          <a:r>
            <a:rPr lang="es-CR" sz="1000"/>
            <a:t>Saldo1EneAnnoAnterior</a:t>
          </a:r>
        </a:p>
      </dgm:t>
    </dgm:pt>
    <dgm:pt modelId="{FE7651E7-6090-467F-A260-75856588201A}" type="parTrans" cxnId="{4DCD5C4D-D9C8-4785-901F-3BD994550F28}">
      <dgm:prSet/>
      <dgm:spPr/>
      <dgm:t>
        <a:bodyPr/>
        <a:lstStyle/>
        <a:p>
          <a:endParaRPr lang="en-US"/>
        </a:p>
      </dgm:t>
    </dgm:pt>
    <dgm:pt modelId="{91A145EC-E001-45D3-8516-39071FE0CDDA}" type="sibTrans" cxnId="{4DCD5C4D-D9C8-4785-901F-3BD994550F28}">
      <dgm:prSet/>
      <dgm:spPr/>
      <dgm:t>
        <a:bodyPr/>
        <a:lstStyle/>
        <a:p>
          <a:endParaRPr lang="en-US"/>
        </a:p>
      </dgm:t>
    </dgm:pt>
    <dgm:pt modelId="{ACADFBFF-3D34-4919-B0EA-03BE31B05EE4}">
      <dgm:prSet custT="1"/>
      <dgm:spPr/>
      <dgm:t>
        <a:bodyPr/>
        <a:lstStyle/>
        <a:p>
          <a:r>
            <a:rPr lang="es-CR" sz="1000"/>
            <a:t>SaldoCorregidoInicioAnnoAnterior</a:t>
          </a:r>
        </a:p>
      </dgm:t>
    </dgm:pt>
    <dgm:pt modelId="{BE858063-3648-4059-A6F2-6F29B4269A96}" type="parTrans" cxnId="{82703387-C931-4449-9ED8-CE32F5F5AA03}">
      <dgm:prSet/>
      <dgm:spPr/>
      <dgm:t>
        <a:bodyPr/>
        <a:lstStyle/>
        <a:p>
          <a:endParaRPr lang="en-US"/>
        </a:p>
      </dgm:t>
    </dgm:pt>
    <dgm:pt modelId="{56E9CF94-AC9B-4BAA-A321-EF3C9D6781E6}" type="sibTrans" cxnId="{82703387-C931-4449-9ED8-CE32F5F5AA03}">
      <dgm:prSet/>
      <dgm:spPr/>
      <dgm:t>
        <a:bodyPr/>
        <a:lstStyle/>
        <a:p>
          <a:endParaRPr lang="en-US"/>
        </a:p>
      </dgm:t>
    </dgm:pt>
    <dgm:pt modelId="{94D651F8-276E-482F-9B0A-E00766CAA3D9}">
      <dgm:prSet custT="1"/>
      <dgm:spPr/>
      <dgm:t>
        <a:bodyPr/>
        <a:lstStyle/>
        <a:p>
          <a:r>
            <a:rPr lang="es-CR" sz="1000"/>
            <a:t>Saldo31DicAnnoAnterior</a:t>
          </a:r>
        </a:p>
      </dgm:t>
    </dgm:pt>
    <dgm:pt modelId="{8CCEF2BA-F9E0-4AD4-A0D0-455EC35C0BEC}" type="parTrans" cxnId="{2344CDDB-69F5-421A-A12B-B2D4986B79B7}">
      <dgm:prSet/>
      <dgm:spPr/>
      <dgm:t>
        <a:bodyPr/>
        <a:lstStyle/>
        <a:p>
          <a:endParaRPr lang="en-US"/>
        </a:p>
      </dgm:t>
    </dgm:pt>
    <dgm:pt modelId="{9100961D-9B52-43E4-A207-68FA4E936476}" type="sibTrans" cxnId="{2344CDDB-69F5-421A-A12B-B2D4986B79B7}">
      <dgm:prSet/>
      <dgm:spPr/>
      <dgm:t>
        <a:bodyPr/>
        <a:lstStyle/>
        <a:p>
          <a:endParaRPr lang="en-US"/>
        </a:p>
      </dgm:t>
    </dgm:pt>
    <dgm:pt modelId="{1EBB4C9D-4E52-4091-A5E1-F6C0957872B4}">
      <dgm:prSet custT="1"/>
      <dgm:spPr/>
      <dgm:t>
        <a:bodyPr/>
        <a:lstStyle/>
        <a:p>
          <a:r>
            <a:rPr lang="es-CR" sz="1000"/>
            <a:t>Saldo1EneAnnoActual</a:t>
          </a:r>
        </a:p>
      </dgm:t>
    </dgm:pt>
    <dgm:pt modelId="{5ADB5E5D-92FF-450C-9ADB-9BF253554FAA}" type="parTrans" cxnId="{5C1C3A99-D4AC-4D6A-9264-287536BB3043}">
      <dgm:prSet/>
      <dgm:spPr/>
      <dgm:t>
        <a:bodyPr/>
        <a:lstStyle/>
        <a:p>
          <a:endParaRPr lang="en-US"/>
        </a:p>
      </dgm:t>
    </dgm:pt>
    <dgm:pt modelId="{BB447404-C0D7-4D43-B403-955668E787A4}" type="sibTrans" cxnId="{5C1C3A99-D4AC-4D6A-9264-287536BB3043}">
      <dgm:prSet/>
      <dgm:spPr/>
      <dgm:t>
        <a:bodyPr/>
        <a:lstStyle/>
        <a:p>
          <a:endParaRPr lang="en-US"/>
        </a:p>
      </dgm:t>
    </dgm:pt>
    <dgm:pt modelId="{E834E807-1792-403F-9C1B-12BD35A6AEAF}">
      <dgm:prSet custT="1"/>
      <dgm:spPr/>
      <dgm:t>
        <a:bodyPr/>
        <a:lstStyle/>
        <a:p>
          <a:r>
            <a:rPr lang="es-CR" sz="1000"/>
            <a:t>SaldoCorregidoInicioAnnoActual</a:t>
          </a:r>
        </a:p>
      </dgm:t>
    </dgm:pt>
    <dgm:pt modelId="{A99E8241-F62F-4C31-A46A-48CF159CAB10}" type="parTrans" cxnId="{2BDE3C52-9860-4732-81DB-27B8B99B5911}">
      <dgm:prSet/>
      <dgm:spPr/>
      <dgm:t>
        <a:bodyPr/>
        <a:lstStyle/>
        <a:p>
          <a:endParaRPr lang="en-US"/>
        </a:p>
      </dgm:t>
    </dgm:pt>
    <dgm:pt modelId="{BB1F5A57-F5AD-4882-BD76-EFE5D4CA8690}" type="sibTrans" cxnId="{2BDE3C52-9860-4732-81DB-27B8B99B5911}">
      <dgm:prSet/>
      <dgm:spPr/>
      <dgm:t>
        <a:bodyPr/>
        <a:lstStyle/>
        <a:p>
          <a:endParaRPr lang="en-US"/>
        </a:p>
      </dgm:t>
    </dgm:pt>
    <dgm:pt modelId="{30129A21-F8DF-4078-8BB2-6A43914E8555}">
      <dgm:prSet custT="1"/>
      <dgm:spPr/>
      <dgm:t>
        <a:bodyPr/>
        <a:lstStyle/>
        <a:p>
          <a:r>
            <a:rPr lang="es-CR" sz="1000"/>
            <a:t>OriginadosAnnoActual</a:t>
          </a:r>
        </a:p>
      </dgm:t>
    </dgm:pt>
    <dgm:pt modelId="{3438526E-6828-4E28-8BCD-D088D092E58A}" type="parTrans" cxnId="{C8DC41D3-C32F-4607-ADFC-9193569B0D04}">
      <dgm:prSet/>
      <dgm:spPr/>
      <dgm:t>
        <a:bodyPr/>
        <a:lstStyle/>
        <a:p>
          <a:endParaRPr lang="en-US"/>
        </a:p>
      </dgm:t>
    </dgm:pt>
    <dgm:pt modelId="{9A1BBDFC-7086-4DE7-ADC4-4484053292D9}" type="sibTrans" cxnId="{C8DC41D3-C32F-4607-ADFC-9193569B0D04}">
      <dgm:prSet/>
      <dgm:spPr/>
      <dgm:t>
        <a:bodyPr/>
        <a:lstStyle/>
        <a:p>
          <a:endParaRPr lang="en-US"/>
        </a:p>
      </dgm:t>
    </dgm:pt>
    <dgm:pt modelId="{440881D2-EDBC-45E0-B6EE-5114C7C0DF66}">
      <dgm:prSet custT="1"/>
      <dgm:spPr/>
      <dgm:t>
        <a:bodyPr/>
        <a:lstStyle/>
        <a:p>
          <a:r>
            <a:rPr lang="es-CR" sz="1000"/>
            <a:t>TransferenciasResultadosAnnoActual</a:t>
          </a:r>
        </a:p>
      </dgm:t>
    </dgm:pt>
    <dgm:pt modelId="{6AAF3BAE-A81E-41CC-B448-E12D6D49AC78}" type="parTrans" cxnId="{97A17C1A-AAA8-4D62-9445-D28EE0061E53}">
      <dgm:prSet/>
      <dgm:spPr/>
      <dgm:t>
        <a:bodyPr/>
        <a:lstStyle/>
        <a:p>
          <a:endParaRPr lang="en-US"/>
        </a:p>
      </dgm:t>
    </dgm:pt>
    <dgm:pt modelId="{A1795EB4-80AB-4454-90EB-3045C2DEBFE3}" type="sibTrans" cxnId="{97A17C1A-AAA8-4D62-9445-D28EE0061E53}">
      <dgm:prSet/>
      <dgm:spPr/>
      <dgm:t>
        <a:bodyPr/>
        <a:lstStyle/>
        <a:p>
          <a:endParaRPr lang="en-US"/>
        </a:p>
      </dgm:t>
    </dgm:pt>
    <dgm:pt modelId="{1368F5B3-B7B2-45DF-AF75-FBEFA02D3998}">
      <dgm:prSet custT="1"/>
      <dgm:spPr/>
      <dgm:t>
        <a:bodyPr/>
        <a:lstStyle/>
        <a:p>
          <a:r>
            <a:rPr lang="es-CR" sz="1000"/>
            <a:t>SaldoFinalAnnoActual</a:t>
          </a:r>
        </a:p>
      </dgm:t>
    </dgm:pt>
    <dgm:pt modelId="{B3062C57-E36F-4E24-890A-C2EB22FB908E}" type="parTrans" cxnId="{AC0FEDA4-2152-4F8B-BEBC-BA76C88A549F}">
      <dgm:prSet/>
      <dgm:spPr/>
      <dgm:t>
        <a:bodyPr/>
        <a:lstStyle/>
        <a:p>
          <a:endParaRPr lang="en-US"/>
        </a:p>
      </dgm:t>
    </dgm:pt>
    <dgm:pt modelId="{30130A8F-C1BB-4ECA-9537-A9B0026929EE}" type="sibTrans" cxnId="{AC0FEDA4-2152-4F8B-BEBC-BA76C88A549F}">
      <dgm:prSet/>
      <dgm:spPr/>
      <dgm:t>
        <a:bodyPr/>
        <a:lstStyle/>
        <a:p>
          <a:endParaRPr lang="en-US"/>
        </a:p>
      </dgm:t>
    </dgm:pt>
    <dgm:pt modelId="{8FEAAC96-5DCD-4DC2-A169-230ACD0286DA}">
      <dgm:prSet custT="1"/>
      <dgm:spPr/>
      <dgm:t>
        <a:bodyPr/>
        <a:lstStyle/>
        <a:p>
          <a:r>
            <a:rPr lang="es-CR" sz="1100"/>
            <a:t>Encabezado</a:t>
          </a:r>
        </a:p>
      </dgm:t>
    </dgm:pt>
    <dgm:pt modelId="{D595B248-417A-45EB-9639-10E320C192EC}" type="parTrans" cxnId="{9138127B-EE0B-45EF-A45E-9E99C485B3D3}">
      <dgm:prSet/>
      <dgm:spPr/>
      <dgm:t>
        <a:bodyPr/>
        <a:lstStyle/>
        <a:p>
          <a:endParaRPr lang="en-US"/>
        </a:p>
      </dgm:t>
    </dgm:pt>
    <dgm:pt modelId="{94953A84-1F03-4312-A657-16B83C31FEB2}" type="sibTrans" cxnId="{9138127B-EE0B-45EF-A45E-9E99C485B3D3}">
      <dgm:prSet/>
      <dgm:spPr/>
      <dgm:t>
        <a:bodyPr/>
        <a:lstStyle/>
        <a:p>
          <a:endParaRPr lang="es-ES"/>
        </a:p>
      </dgm:t>
    </dgm:pt>
    <dgm:pt modelId="{F2C80ED7-91FA-4A8A-8231-78BC49107CB8}">
      <dgm:prSet custT="1"/>
      <dgm:spPr/>
      <dgm:t>
        <a:bodyPr/>
        <a:lstStyle/>
        <a:p>
          <a:r>
            <a:rPr lang="es-CR" sz="1100"/>
            <a:t>Datos</a:t>
          </a:r>
        </a:p>
      </dgm:t>
    </dgm:pt>
    <dgm:pt modelId="{CDFB178F-EECD-48C0-AE2C-E624A329D2B3}" type="parTrans" cxnId="{EDB22611-4832-4FF2-BDB3-D49C03E54920}">
      <dgm:prSet/>
      <dgm:spPr/>
      <dgm:t>
        <a:bodyPr/>
        <a:lstStyle/>
        <a:p>
          <a:endParaRPr lang="en-US"/>
        </a:p>
      </dgm:t>
    </dgm:pt>
    <dgm:pt modelId="{0A4151FB-822D-4A22-8A91-323E3B362C81}" type="sibTrans" cxnId="{EDB22611-4832-4FF2-BDB3-D49C03E54920}">
      <dgm:prSet/>
      <dgm:spPr/>
      <dgm:t>
        <a:bodyPr/>
        <a:lstStyle/>
        <a:p>
          <a:endParaRPr lang="es-ES"/>
        </a:p>
      </dgm:t>
    </dgm:pt>
    <dgm:pt modelId="{5C4FFEF9-E391-4113-B235-F4692B08B689}">
      <dgm:prSet custT="1"/>
      <dgm:spPr/>
      <dgm:t>
        <a:bodyPr/>
        <a:lstStyle/>
        <a:p>
          <a:r>
            <a:rPr lang="es-CR" sz="1100"/>
            <a:t>Modelo</a:t>
          </a:r>
        </a:p>
      </dgm:t>
    </dgm:pt>
    <dgm:pt modelId="{BAA897D0-2CC2-41BB-AFB2-EDDE1D66E289}" type="parTrans" cxnId="{7B804ECF-EB19-45E5-88C6-A2A093BE81B9}">
      <dgm:prSet/>
      <dgm:spPr/>
      <dgm:t>
        <a:bodyPr/>
        <a:lstStyle/>
        <a:p>
          <a:endParaRPr lang="en-US"/>
        </a:p>
      </dgm:t>
    </dgm:pt>
    <dgm:pt modelId="{E01F1CBE-A90E-49D4-818B-0B90BAC3B4FB}" type="sibTrans" cxnId="{7B804ECF-EB19-45E5-88C6-A2A093BE81B9}">
      <dgm:prSet/>
      <dgm:spPr/>
      <dgm:t>
        <a:bodyPr/>
        <a:lstStyle/>
        <a:p>
          <a:endParaRPr lang="es-ES"/>
        </a:p>
      </dgm:t>
    </dgm:pt>
    <dgm:pt modelId="{50E13EB4-A25C-4A65-B405-C1E67EB509DE}" type="pres">
      <dgm:prSet presAssocID="{DC55382C-2063-496E-8142-4BEEA1FE9D7B}" presName="Name0" presStyleCnt="0">
        <dgm:presLayoutVars>
          <dgm:chPref val="1"/>
          <dgm:dir/>
          <dgm:animOne val="branch"/>
          <dgm:animLvl val="lvl"/>
          <dgm:resizeHandles val="exact"/>
        </dgm:presLayoutVars>
      </dgm:prSet>
      <dgm:spPr/>
    </dgm:pt>
    <dgm:pt modelId="{088C4D69-29C5-49B7-8431-185AB58B15F8}" type="pres">
      <dgm:prSet presAssocID="{9E139A1C-A934-414D-82E9-A51A8AC64677}" presName="root1" presStyleCnt="0"/>
      <dgm:spPr/>
    </dgm:pt>
    <dgm:pt modelId="{153C75B3-0442-4E21-AEA5-10AF58CE2DF4}" type="pres">
      <dgm:prSet presAssocID="{9E139A1C-A934-414D-82E9-A51A8AC64677}" presName="LevelOneTextNode" presStyleLbl="node0" presStyleIdx="0" presStyleCnt="1">
        <dgm:presLayoutVars>
          <dgm:chPref val="3"/>
        </dgm:presLayoutVars>
      </dgm:prSet>
      <dgm:spPr/>
    </dgm:pt>
    <dgm:pt modelId="{E1412762-E635-4620-9772-FAC16AD0D0EA}" type="pres">
      <dgm:prSet presAssocID="{9E139A1C-A934-414D-82E9-A51A8AC64677}" presName="level2hierChild" presStyleCnt="0"/>
      <dgm:spPr/>
    </dgm:pt>
    <dgm:pt modelId="{D57A4387-8ECE-4B3A-8D75-BA06EE916C50}" type="pres">
      <dgm:prSet presAssocID="{D595B248-417A-45EB-9639-10E320C192EC}" presName="conn2-1" presStyleLbl="parChTrans1D2" presStyleIdx="0" presStyleCnt="2"/>
      <dgm:spPr/>
    </dgm:pt>
    <dgm:pt modelId="{DDA1558A-445E-44A4-96B9-1A184897F7AF}" type="pres">
      <dgm:prSet presAssocID="{D595B248-417A-45EB-9639-10E320C192EC}" presName="connTx" presStyleLbl="parChTrans1D2" presStyleIdx="0" presStyleCnt="2"/>
      <dgm:spPr/>
    </dgm:pt>
    <dgm:pt modelId="{4B7AFBDF-2DDA-4F85-8312-57D1F4CF3851}" type="pres">
      <dgm:prSet presAssocID="{8FEAAC96-5DCD-4DC2-A169-230ACD0286DA}" presName="root2" presStyleCnt="0"/>
      <dgm:spPr/>
    </dgm:pt>
    <dgm:pt modelId="{DD69A08A-5854-4E84-AFB6-12B3F5FCAE94}" type="pres">
      <dgm:prSet presAssocID="{8FEAAC96-5DCD-4DC2-A169-230ACD0286DA}" presName="LevelTwoTextNode" presStyleLbl="node2" presStyleIdx="0" presStyleCnt="2">
        <dgm:presLayoutVars>
          <dgm:chPref val="3"/>
        </dgm:presLayoutVars>
      </dgm:prSet>
      <dgm:spPr/>
    </dgm:pt>
    <dgm:pt modelId="{860C4A75-8266-475F-AE48-349EA6B489BE}" type="pres">
      <dgm:prSet presAssocID="{8FEAAC96-5DCD-4DC2-A169-230ACD0286DA}" presName="level3hierChild" presStyleCnt="0"/>
      <dgm:spPr/>
    </dgm:pt>
    <dgm:pt modelId="{5E7F826A-339A-4F74-B5D9-3F3D51C59F98}" type="pres">
      <dgm:prSet presAssocID="{CDFB178F-EECD-48C0-AE2C-E624A329D2B3}" presName="conn2-1" presStyleLbl="parChTrans1D2" presStyleIdx="1" presStyleCnt="2"/>
      <dgm:spPr/>
    </dgm:pt>
    <dgm:pt modelId="{96CFB6B0-6351-452D-92F4-C38E49215716}" type="pres">
      <dgm:prSet presAssocID="{CDFB178F-EECD-48C0-AE2C-E624A329D2B3}" presName="connTx" presStyleLbl="parChTrans1D2" presStyleIdx="1" presStyleCnt="2"/>
      <dgm:spPr/>
    </dgm:pt>
    <dgm:pt modelId="{806BE5CD-ABAB-4645-97E6-A6C454159FD2}" type="pres">
      <dgm:prSet presAssocID="{F2C80ED7-91FA-4A8A-8231-78BC49107CB8}" presName="root2" presStyleCnt="0"/>
      <dgm:spPr/>
    </dgm:pt>
    <dgm:pt modelId="{2B61AB2D-04D4-42E6-82E8-C4E7CB53DA1C}" type="pres">
      <dgm:prSet presAssocID="{F2C80ED7-91FA-4A8A-8231-78BC49107CB8}" presName="LevelTwoTextNode" presStyleLbl="node2" presStyleIdx="1" presStyleCnt="2">
        <dgm:presLayoutVars>
          <dgm:chPref val="3"/>
        </dgm:presLayoutVars>
      </dgm:prSet>
      <dgm:spPr/>
    </dgm:pt>
    <dgm:pt modelId="{7DC880FA-FCFB-4152-9304-FBA550F8F097}" type="pres">
      <dgm:prSet presAssocID="{F2C80ED7-91FA-4A8A-8231-78BC49107CB8}" presName="level3hierChild" presStyleCnt="0"/>
      <dgm:spPr/>
    </dgm:pt>
    <dgm:pt modelId="{6AB9E8D6-28AF-4874-8DAC-8D3AB8BE9911}" type="pres">
      <dgm:prSet presAssocID="{BAA897D0-2CC2-41BB-AFB2-EDDE1D66E289}" presName="conn2-1" presStyleLbl="parChTrans1D3" presStyleIdx="0" presStyleCnt="1"/>
      <dgm:spPr/>
    </dgm:pt>
    <dgm:pt modelId="{3EB3C2E1-557D-4516-9620-7D92B10F43F0}" type="pres">
      <dgm:prSet presAssocID="{BAA897D0-2CC2-41BB-AFB2-EDDE1D66E289}" presName="connTx" presStyleLbl="parChTrans1D3" presStyleIdx="0" presStyleCnt="1"/>
      <dgm:spPr/>
    </dgm:pt>
    <dgm:pt modelId="{A3709A24-4E5D-44A7-8488-EB9B803FDF22}" type="pres">
      <dgm:prSet presAssocID="{5C4FFEF9-E391-4113-B235-F4692B08B689}" presName="root2" presStyleCnt="0"/>
      <dgm:spPr/>
    </dgm:pt>
    <dgm:pt modelId="{43A38A77-C83E-4355-9AD6-4C7F74C090C0}" type="pres">
      <dgm:prSet presAssocID="{5C4FFEF9-E391-4113-B235-F4692B08B689}" presName="LevelTwoTextNode" presStyleLbl="node3" presStyleIdx="0" presStyleCnt="1">
        <dgm:presLayoutVars>
          <dgm:chPref val="3"/>
        </dgm:presLayoutVars>
      </dgm:prSet>
      <dgm:spPr/>
    </dgm:pt>
    <dgm:pt modelId="{F9858EDB-3D4D-4753-80C3-7833A5DA1E26}" type="pres">
      <dgm:prSet presAssocID="{5C4FFEF9-E391-4113-B235-F4692B08B689}" presName="level3hierChild" presStyleCnt="0"/>
      <dgm:spPr/>
    </dgm:pt>
    <dgm:pt modelId="{DA4DCE81-58C1-4A8A-97A3-8C7B1ED30335}" type="pres">
      <dgm:prSet presAssocID="{FE7651E7-6090-467F-A260-75856588201A}" presName="conn2-1" presStyleLbl="parChTrans1D4" presStyleIdx="0" presStyleCnt="8"/>
      <dgm:spPr/>
    </dgm:pt>
    <dgm:pt modelId="{A581E101-8300-4149-9C9D-FB8EA437AAD5}" type="pres">
      <dgm:prSet presAssocID="{FE7651E7-6090-467F-A260-75856588201A}" presName="connTx" presStyleLbl="parChTrans1D4" presStyleIdx="0" presStyleCnt="8"/>
      <dgm:spPr/>
    </dgm:pt>
    <dgm:pt modelId="{A36A448D-6FDA-410F-8B6F-19B0B7D906EB}" type="pres">
      <dgm:prSet presAssocID="{289524D3-BB94-4749-9EE7-5186F20707BA}" presName="root2" presStyleCnt="0"/>
      <dgm:spPr/>
    </dgm:pt>
    <dgm:pt modelId="{E3E2A4EC-8F25-49F2-B540-F709182359D0}" type="pres">
      <dgm:prSet presAssocID="{289524D3-BB94-4749-9EE7-5186F20707BA}" presName="LevelTwoTextNode" presStyleLbl="node4" presStyleIdx="0" presStyleCnt="8" custScaleX="178137">
        <dgm:presLayoutVars>
          <dgm:chPref val="3"/>
        </dgm:presLayoutVars>
      </dgm:prSet>
      <dgm:spPr/>
    </dgm:pt>
    <dgm:pt modelId="{96F8B963-2099-4F47-84AE-6DB9138C4103}" type="pres">
      <dgm:prSet presAssocID="{289524D3-BB94-4749-9EE7-5186F20707BA}" presName="level3hierChild" presStyleCnt="0"/>
      <dgm:spPr/>
    </dgm:pt>
    <dgm:pt modelId="{1A0CF2EC-19E5-41A1-A2CC-D696C40D8200}" type="pres">
      <dgm:prSet presAssocID="{BE858063-3648-4059-A6F2-6F29B4269A96}" presName="conn2-1" presStyleLbl="parChTrans1D4" presStyleIdx="1" presStyleCnt="8"/>
      <dgm:spPr/>
    </dgm:pt>
    <dgm:pt modelId="{B8BF48AD-4254-430B-B046-1BD9A782F5B5}" type="pres">
      <dgm:prSet presAssocID="{BE858063-3648-4059-A6F2-6F29B4269A96}" presName="connTx" presStyleLbl="parChTrans1D4" presStyleIdx="1" presStyleCnt="8"/>
      <dgm:spPr/>
    </dgm:pt>
    <dgm:pt modelId="{F1C54F85-D293-413C-A27B-0528AE9FAD42}" type="pres">
      <dgm:prSet presAssocID="{ACADFBFF-3D34-4919-B0EA-03BE31B05EE4}" presName="root2" presStyleCnt="0"/>
      <dgm:spPr/>
    </dgm:pt>
    <dgm:pt modelId="{47DF770D-100A-43EC-859C-CA74633AA489}" type="pres">
      <dgm:prSet presAssocID="{ACADFBFF-3D34-4919-B0EA-03BE31B05EE4}" presName="LevelTwoTextNode" presStyleLbl="node4" presStyleIdx="1" presStyleCnt="8" custScaleX="178137">
        <dgm:presLayoutVars>
          <dgm:chPref val="3"/>
        </dgm:presLayoutVars>
      </dgm:prSet>
      <dgm:spPr/>
    </dgm:pt>
    <dgm:pt modelId="{FDE56338-4BF3-4652-A556-44281E9194A3}" type="pres">
      <dgm:prSet presAssocID="{ACADFBFF-3D34-4919-B0EA-03BE31B05EE4}" presName="level3hierChild" presStyleCnt="0"/>
      <dgm:spPr/>
    </dgm:pt>
    <dgm:pt modelId="{BA2FE614-7084-4419-AED1-3E76F0701A79}" type="pres">
      <dgm:prSet presAssocID="{8CCEF2BA-F9E0-4AD4-A0D0-455EC35C0BEC}" presName="conn2-1" presStyleLbl="parChTrans1D4" presStyleIdx="2" presStyleCnt="8"/>
      <dgm:spPr/>
    </dgm:pt>
    <dgm:pt modelId="{BB2FB80E-AA73-4A76-8690-22E9D9C2248D}" type="pres">
      <dgm:prSet presAssocID="{8CCEF2BA-F9E0-4AD4-A0D0-455EC35C0BEC}" presName="connTx" presStyleLbl="parChTrans1D4" presStyleIdx="2" presStyleCnt="8"/>
      <dgm:spPr/>
    </dgm:pt>
    <dgm:pt modelId="{33D6778B-34A4-4BC7-BF4A-5B8FEEA1EE27}" type="pres">
      <dgm:prSet presAssocID="{94D651F8-276E-482F-9B0A-E00766CAA3D9}" presName="root2" presStyleCnt="0"/>
      <dgm:spPr/>
    </dgm:pt>
    <dgm:pt modelId="{E51A5B4B-3B61-4CE4-8D78-3AD2983D0A11}" type="pres">
      <dgm:prSet presAssocID="{94D651F8-276E-482F-9B0A-E00766CAA3D9}" presName="LevelTwoTextNode" presStyleLbl="node4" presStyleIdx="2" presStyleCnt="8" custScaleX="178137">
        <dgm:presLayoutVars>
          <dgm:chPref val="3"/>
        </dgm:presLayoutVars>
      </dgm:prSet>
      <dgm:spPr/>
    </dgm:pt>
    <dgm:pt modelId="{C74998AC-0283-4125-B4EC-DF40D020D201}" type="pres">
      <dgm:prSet presAssocID="{94D651F8-276E-482F-9B0A-E00766CAA3D9}" presName="level3hierChild" presStyleCnt="0"/>
      <dgm:spPr/>
    </dgm:pt>
    <dgm:pt modelId="{19BACE30-B97C-4416-B137-FECE5E117910}" type="pres">
      <dgm:prSet presAssocID="{5ADB5E5D-92FF-450C-9ADB-9BF253554FAA}" presName="conn2-1" presStyleLbl="parChTrans1D4" presStyleIdx="3" presStyleCnt="8"/>
      <dgm:spPr/>
    </dgm:pt>
    <dgm:pt modelId="{29533CB5-61BF-40EA-8786-510E3FFF0822}" type="pres">
      <dgm:prSet presAssocID="{5ADB5E5D-92FF-450C-9ADB-9BF253554FAA}" presName="connTx" presStyleLbl="parChTrans1D4" presStyleIdx="3" presStyleCnt="8"/>
      <dgm:spPr/>
    </dgm:pt>
    <dgm:pt modelId="{ED1FB70B-2366-4365-991C-BA4818529589}" type="pres">
      <dgm:prSet presAssocID="{1EBB4C9D-4E52-4091-A5E1-F6C0957872B4}" presName="root2" presStyleCnt="0"/>
      <dgm:spPr/>
    </dgm:pt>
    <dgm:pt modelId="{473475C1-372C-47C6-BAA4-6A5ED2572124}" type="pres">
      <dgm:prSet presAssocID="{1EBB4C9D-4E52-4091-A5E1-F6C0957872B4}" presName="LevelTwoTextNode" presStyleLbl="node4" presStyleIdx="3" presStyleCnt="8" custScaleX="178137">
        <dgm:presLayoutVars>
          <dgm:chPref val="3"/>
        </dgm:presLayoutVars>
      </dgm:prSet>
      <dgm:spPr/>
    </dgm:pt>
    <dgm:pt modelId="{B777ACD2-D1F8-468B-B906-84DEA3C4C5B6}" type="pres">
      <dgm:prSet presAssocID="{1EBB4C9D-4E52-4091-A5E1-F6C0957872B4}" presName="level3hierChild" presStyleCnt="0"/>
      <dgm:spPr/>
    </dgm:pt>
    <dgm:pt modelId="{DB97F3FF-8EEF-4AE1-8262-5744491551AD}" type="pres">
      <dgm:prSet presAssocID="{A99E8241-F62F-4C31-A46A-48CF159CAB10}" presName="conn2-1" presStyleLbl="parChTrans1D4" presStyleIdx="4" presStyleCnt="8"/>
      <dgm:spPr/>
    </dgm:pt>
    <dgm:pt modelId="{BBD57B2A-65AD-4F47-99F4-2EE7BEE3791F}" type="pres">
      <dgm:prSet presAssocID="{A99E8241-F62F-4C31-A46A-48CF159CAB10}" presName="connTx" presStyleLbl="parChTrans1D4" presStyleIdx="4" presStyleCnt="8"/>
      <dgm:spPr/>
    </dgm:pt>
    <dgm:pt modelId="{E22710BF-EA8A-4C6B-88B8-8AC2AB722414}" type="pres">
      <dgm:prSet presAssocID="{E834E807-1792-403F-9C1B-12BD35A6AEAF}" presName="root2" presStyleCnt="0"/>
      <dgm:spPr/>
    </dgm:pt>
    <dgm:pt modelId="{7F3DAFFC-3C9B-4C8E-82B5-C5BE44D0FDF3}" type="pres">
      <dgm:prSet presAssocID="{E834E807-1792-403F-9C1B-12BD35A6AEAF}" presName="LevelTwoTextNode" presStyleLbl="node4" presStyleIdx="4" presStyleCnt="8" custScaleX="178137">
        <dgm:presLayoutVars>
          <dgm:chPref val="3"/>
        </dgm:presLayoutVars>
      </dgm:prSet>
      <dgm:spPr/>
    </dgm:pt>
    <dgm:pt modelId="{7048EA7E-ECFF-495D-8CFD-D905F6598814}" type="pres">
      <dgm:prSet presAssocID="{E834E807-1792-403F-9C1B-12BD35A6AEAF}" presName="level3hierChild" presStyleCnt="0"/>
      <dgm:spPr/>
    </dgm:pt>
    <dgm:pt modelId="{D2B8C287-2160-4956-83EA-FBC4A0FAF43D}" type="pres">
      <dgm:prSet presAssocID="{3438526E-6828-4E28-8BCD-D088D092E58A}" presName="conn2-1" presStyleLbl="parChTrans1D4" presStyleIdx="5" presStyleCnt="8"/>
      <dgm:spPr/>
    </dgm:pt>
    <dgm:pt modelId="{9BC18C6E-8B00-4E33-B870-C0019383BAD8}" type="pres">
      <dgm:prSet presAssocID="{3438526E-6828-4E28-8BCD-D088D092E58A}" presName="connTx" presStyleLbl="parChTrans1D4" presStyleIdx="5" presStyleCnt="8"/>
      <dgm:spPr/>
    </dgm:pt>
    <dgm:pt modelId="{E7B023CA-8D52-4D72-8A16-CA461724223E}" type="pres">
      <dgm:prSet presAssocID="{30129A21-F8DF-4078-8BB2-6A43914E8555}" presName="root2" presStyleCnt="0"/>
      <dgm:spPr/>
    </dgm:pt>
    <dgm:pt modelId="{08344E3B-452F-4061-A48E-87BFD5AB0BCA}" type="pres">
      <dgm:prSet presAssocID="{30129A21-F8DF-4078-8BB2-6A43914E8555}" presName="LevelTwoTextNode" presStyleLbl="node4" presStyleIdx="5" presStyleCnt="8" custScaleX="178137">
        <dgm:presLayoutVars>
          <dgm:chPref val="3"/>
        </dgm:presLayoutVars>
      </dgm:prSet>
      <dgm:spPr/>
    </dgm:pt>
    <dgm:pt modelId="{F196E6E6-826E-4270-A01C-2A72F8EFAA17}" type="pres">
      <dgm:prSet presAssocID="{30129A21-F8DF-4078-8BB2-6A43914E8555}" presName="level3hierChild" presStyleCnt="0"/>
      <dgm:spPr/>
    </dgm:pt>
    <dgm:pt modelId="{386972DE-F0DA-4964-94F8-9331D56EFE5F}" type="pres">
      <dgm:prSet presAssocID="{6AAF3BAE-A81E-41CC-B448-E12D6D49AC78}" presName="conn2-1" presStyleLbl="parChTrans1D4" presStyleIdx="6" presStyleCnt="8"/>
      <dgm:spPr/>
    </dgm:pt>
    <dgm:pt modelId="{D78935F1-9E29-4A44-8F26-40601C84BD10}" type="pres">
      <dgm:prSet presAssocID="{6AAF3BAE-A81E-41CC-B448-E12D6D49AC78}" presName="connTx" presStyleLbl="parChTrans1D4" presStyleIdx="6" presStyleCnt="8"/>
      <dgm:spPr/>
    </dgm:pt>
    <dgm:pt modelId="{629CFEF7-91BF-40C7-BC35-36FA4487C9B4}" type="pres">
      <dgm:prSet presAssocID="{440881D2-EDBC-45E0-B6EE-5114C7C0DF66}" presName="root2" presStyleCnt="0"/>
      <dgm:spPr/>
    </dgm:pt>
    <dgm:pt modelId="{2E001E61-D4C5-4F55-8012-0C1A65B0CB03}" type="pres">
      <dgm:prSet presAssocID="{440881D2-EDBC-45E0-B6EE-5114C7C0DF66}" presName="LevelTwoTextNode" presStyleLbl="node4" presStyleIdx="6" presStyleCnt="8" custScaleX="178137">
        <dgm:presLayoutVars>
          <dgm:chPref val="3"/>
        </dgm:presLayoutVars>
      </dgm:prSet>
      <dgm:spPr/>
    </dgm:pt>
    <dgm:pt modelId="{F2384C50-9D41-4847-BD4C-0F037FB54DE6}" type="pres">
      <dgm:prSet presAssocID="{440881D2-EDBC-45E0-B6EE-5114C7C0DF66}" presName="level3hierChild" presStyleCnt="0"/>
      <dgm:spPr/>
    </dgm:pt>
    <dgm:pt modelId="{F2839652-A482-44E8-B133-BB09713F4231}" type="pres">
      <dgm:prSet presAssocID="{B3062C57-E36F-4E24-890A-C2EB22FB908E}" presName="conn2-1" presStyleLbl="parChTrans1D4" presStyleIdx="7" presStyleCnt="8"/>
      <dgm:spPr/>
    </dgm:pt>
    <dgm:pt modelId="{44726BB8-050E-4E8D-BA58-454310FC1A5D}" type="pres">
      <dgm:prSet presAssocID="{B3062C57-E36F-4E24-890A-C2EB22FB908E}" presName="connTx" presStyleLbl="parChTrans1D4" presStyleIdx="7" presStyleCnt="8"/>
      <dgm:spPr/>
    </dgm:pt>
    <dgm:pt modelId="{F87D4284-1D63-478E-A0A5-64F1428AA981}" type="pres">
      <dgm:prSet presAssocID="{1368F5B3-B7B2-45DF-AF75-FBEFA02D3998}" presName="root2" presStyleCnt="0"/>
      <dgm:spPr/>
    </dgm:pt>
    <dgm:pt modelId="{2D618A8D-3C19-416A-8EEE-002EF22D02B6}" type="pres">
      <dgm:prSet presAssocID="{1368F5B3-B7B2-45DF-AF75-FBEFA02D3998}" presName="LevelTwoTextNode" presStyleLbl="node4" presStyleIdx="7" presStyleCnt="8" custScaleX="178137">
        <dgm:presLayoutVars>
          <dgm:chPref val="3"/>
        </dgm:presLayoutVars>
      </dgm:prSet>
      <dgm:spPr/>
    </dgm:pt>
    <dgm:pt modelId="{251FA2B4-4E3F-479F-9D3D-923E88C71743}" type="pres">
      <dgm:prSet presAssocID="{1368F5B3-B7B2-45DF-AF75-FBEFA02D3998}" presName="level3hierChild" presStyleCnt="0"/>
      <dgm:spPr/>
    </dgm:pt>
  </dgm:ptLst>
  <dgm:cxnLst>
    <dgm:cxn modelId="{D53AE306-5905-497B-A0B0-B224753608AE}" type="presOf" srcId="{FE7651E7-6090-467F-A260-75856588201A}" destId="{DA4DCE81-58C1-4A8A-97A3-8C7B1ED30335}" srcOrd="0" destOrd="0" presId="urn:microsoft.com/office/officeart/2008/layout/HorizontalMultiLevelHierarchy"/>
    <dgm:cxn modelId="{E5ADB807-9F1A-4497-968F-E5C5EA2CEE58}" type="presOf" srcId="{CDFB178F-EECD-48C0-AE2C-E624A329D2B3}" destId="{5E7F826A-339A-4F74-B5D9-3F3D51C59F98}" srcOrd="0" destOrd="0" presId="urn:microsoft.com/office/officeart/2008/layout/HorizontalMultiLevelHierarchy"/>
    <dgm:cxn modelId="{A891C30A-7A7F-4111-9FFC-27FCC0B9E8CD}" type="presOf" srcId="{A99E8241-F62F-4C31-A46A-48CF159CAB10}" destId="{BBD57B2A-65AD-4F47-99F4-2EE7BEE3791F}" srcOrd="1" destOrd="0" presId="urn:microsoft.com/office/officeart/2008/layout/HorizontalMultiLevelHierarchy"/>
    <dgm:cxn modelId="{EDB22611-4832-4FF2-BDB3-D49C03E54920}" srcId="{9E139A1C-A934-414D-82E9-A51A8AC64677}" destId="{F2C80ED7-91FA-4A8A-8231-78BC49107CB8}" srcOrd="1" destOrd="0" parTransId="{CDFB178F-EECD-48C0-AE2C-E624A329D2B3}" sibTransId="{0A4151FB-822D-4A22-8A91-323E3B362C81}"/>
    <dgm:cxn modelId="{95CBBD15-4275-4ADE-8D82-4D769A889BEF}" type="presOf" srcId="{DC55382C-2063-496E-8142-4BEEA1FE9D7B}" destId="{50E13EB4-A25C-4A65-B405-C1E67EB509DE}" srcOrd="0" destOrd="0" presId="urn:microsoft.com/office/officeart/2008/layout/HorizontalMultiLevelHierarchy"/>
    <dgm:cxn modelId="{97A17C1A-AAA8-4D62-9445-D28EE0061E53}" srcId="{5C4FFEF9-E391-4113-B235-F4692B08B689}" destId="{440881D2-EDBC-45E0-B6EE-5114C7C0DF66}" srcOrd="6" destOrd="0" parTransId="{6AAF3BAE-A81E-41CC-B448-E12D6D49AC78}" sibTransId="{A1795EB4-80AB-4454-90EB-3045C2DEBFE3}"/>
    <dgm:cxn modelId="{FA61A228-C786-4A4C-A4AA-B90F1D21A1A5}" type="presOf" srcId="{F2C80ED7-91FA-4A8A-8231-78BC49107CB8}" destId="{2B61AB2D-04D4-42E6-82E8-C4E7CB53DA1C}" srcOrd="0" destOrd="0" presId="urn:microsoft.com/office/officeart/2008/layout/HorizontalMultiLevelHierarchy"/>
    <dgm:cxn modelId="{48B56C2B-469F-4A40-A03C-C3A69F1930BB}" type="presOf" srcId="{BAA897D0-2CC2-41BB-AFB2-EDDE1D66E289}" destId="{6AB9E8D6-28AF-4874-8DAC-8D3AB8BE9911}" srcOrd="0" destOrd="0" presId="urn:microsoft.com/office/officeart/2008/layout/HorizontalMultiLevelHierarchy"/>
    <dgm:cxn modelId="{2A9F9E2B-F6FA-4AFE-A1DE-B8A8BFBE9BAB}" type="presOf" srcId="{B3062C57-E36F-4E24-890A-C2EB22FB908E}" destId="{F2839652-A482-44E8-B133-BB09713F4231}" srcOrd="0" destOrd="0" presId="urn:microsoft.com/office/officeart/2008/layout/HorizontalMultiLevelHierarchy"/>
    <dgm:cxn modelId="{9FE62934-8254-4D0B-BE57-8D41A30B01F0}" type="presOf" srcId="{BAA897D0-2CC2-41BB-AFB2-EDDE1D66E289}" destId="{3EB3C2E1-557D-4516-9620-7D92B10F43F0}" srcOrd="1" destOrd="0" presId="urn:microsoft.com/office/officeart/2008/layout/HorizontalMultiLevelHierarchy"/>
    <dgm:cxn modelId="{70CED662-D73B-42CC-A38A-01428721E2D1}" type="presOf" srcId="{3438526E-6828-4E28-8BCD-D088D092E58A}" destId="{9BC18C6E-8B00-4E33-B870-C0019383BAD8}" srcOrd="1" destOrd="0" presId="urn:microsoft.com/office/officeart/2008/layout/HorizontalMultiLevelHierarchy"/>
    <dgm:cxn modelId="{4DCD5C4D-D9C8-4785-901F-3BD994550F28}" srcId="{5C4FFEF9-E391-4113-B235-F4692B08B689}" destId="{289524D3-BB94-4749-9EE7-5186F20707BA}" srcOrd="0" destOrd="0" parTransId="{FE7651E7-6090-467F-A260-75856588201A}" sibTransId="{91A145EC-E001-45D3-8516-39071FE0CDDA}"/>
    <dgm:cxn modelId="{52949E6D-D86B-486C-83A1-009A75899A70}" type="presOf" srcId="{BE858063-3648-4059-A6F2-6F29B4269A96}" destId="{B8BF48AD-4254-430B-B046-1BD9A782F5B5}" srcOrd="1" destOrd="0" presId="urn:microsoft.com/office/officeart/2008/layout/HorizontalMultiLevelHierarchy"/>
    <dgm:cxn modelId="{36560C50-AED6-4755-BAD9-924A832524FB}" type="presOf" srcId="{9E139A1C-A934-414D-82E9-A51A8AC64677}" destId="{153C75B3-0442-4E21-AEA5-10AF58CE2DF4}" srcOrd="0" destOrd="0" presId="urn:microsoft.com/office/officeart/2008/layout/HorizontalMultiLevelHierarchy"/>
    <dgm:cxn modelId="{FDD98F71-5998-4490-9D62-90A43517D070}" type="presOf" srcId="{289524D3-BB94-4749-9EE7-5186F20707BA}" destId="{E3E2A4EC-8F25-49F2-B540-F709182359D0}" srcOrd="0" destOrd="0" presId="urn:microsoft.com/office/officeart/2008/layout/HorizontalMultiLevelHierarchy"/>
    <dgm:cxn modelId="{2BDE3C52-9860-4732-81DB-27B8B99B5911}" srcId="{5C4FFEF9-E391-4113-B235-F4692B08B689}" destId="{E834E807-1792-403F-9C1B-12BD35A6AEAF}" srcOrd="4" destOrd="0" parTransId="{A99E8241-F62F-4C31-A46A-48CF159CAB10}" sibTransId="{BB1F5A57-F5AD-4882-BD76-EFE5D4CA8690}"/>
    <dgm:cxn modelId="{5E25BD73-BA4E-42D2-B972-8CB6BA756038}" type="presOf" srcId="{ACADFBFF-3D34-4919-B0EA-03BE31B05EE4}" destId="{47DF770D-100A-43EC-859C-CA74633AA489}" srcOrd="0" destOrd="0" presId="urn:microsoft.com/office/officeart/2008/layout/HorizontalMultiLevelHierarchy"/>
    <dgm:cxn modelId="{2E633654-B2E8-4268-ABA5-F68397432603}" type="presOf" srcId="{E834E807-1792-403F-9C1B-12BD35A6AEAF}" destId="{7F3DAFFC-3C9B-4C8E-82B5-C5BE44D0FDF3}" srcOrd="0" destOrd="0" presId="urn:microsoft.com/office/officeart/2008/layout/HorizontalMultiLevelHierarchy"/>
    <dgm:cxn modelId="{2A645B76-D170-4B83-BCA4-99AC60BFC1E5}" type="presOf" srcId="{B3062C57-E36F-4E24-890A-C2EB22FB908E}" destId="{44726BB8-050E-4E8D-BA58-454310FC1A5D}" srcOrd="1" destOrd="0" presId="urn:microsoft.com/office/officeart/2008/layout/HorizontalMultiLevelHierarchy"/>
    <dgm:cxn modelId="{9138127B-EE0B-45EF-A45E-9E99C485B3D3}" srcId="{9E139A1C-A934-414D-82E9-A51A8AC64677}" destId="{8FEAAC96-5DCD-4DC2-A169-230ACD0286DA}" srcOrd="0" destOrd="0" parTransId="{D595B248-417A-45EB-9639-10E320C192EC}" sibTransId="{94953A84-1F03-4312-A657-16B83C31FEB2}"/>
    <dgm:cxn modelId="{95619A7B-A914-4033-999B-E411B046EF35}" type="presOf" srcId="{6AAF3BAE-A81E-41CC-B448-E12D6D49AC78}" destId="{D78935F1-9E29-4A44-8F26-40601C84BD10}" srcOrd="1" destOrd="0" presId="urn:microsoft.com/office/officeart/2008/layout/HorizontalMultiLevelHierarchy"/>
    <dgm:cxn modelId="{F019307C-F172-48E9-B171-28F6FCF4ECCC}" type="presOf" srcId="{30129A21-F8DF-4078-8BB2-6A43914E8555}" destId="{08344E3B-452F-4061-A48E-87BFD5AB0BCA}" srcOrd="0" destOrd="0" presId="urn:microsoft.com/office/officeart/2008/layout/HorizontalMultiLevelHierarchy"/>
    <dgm:cxn modelId="{82703387-C931-4449-9ED8-CE32F5F5AA03}" srcId="{5C4FFEF9-E391-4113-B235-F4692B08B689}" destId="{ACADFBFF-3D34-4919-B0EA-03BE31B05EE4}" srcOrd="1" destOrd="0" parTransId="{BE858063-3648-4059-A6F2-6F29B4269A96}" sibTransId="{56E9CF94-AC9B-4BAA-A321-EF3C9D6781E6}"/>
    <dgm:cxn modelId="{01D72488-24C4-4246-AA72-CB01DBADB0A0}" type="presOf" srcId="{6AAF3BAE-A81E-41CC-B448-E12D6D49AC78}" destId="{386972DE-F0DA-4964-94F8-9331D56EFE5F}" srcOrd="0" destOrd="0" presId="urn:microsoft.com/office/officeart/2008/layout/HorizontalMultiLevelHierarchy"/>
    <dgm:cxn modelId="{FF0F3590-A09A-4F6F-8288-FFAE507D9CE0}" type="presOf" srcId="{CDFB178F-EECD-48C0-AE2C-E624A329D2B3}" destId="{96CFB6B0-6351-452D-92F4-C38E49215716}" srcOrd="1" destOrd="0" presId="urn:microsoft.com/office/officeart/2008/layout/HorizontalMultiLevelHierarchy"/>
    <dgm:cxn modelId="{39731991-7D67-4B29-8C9A-7C9045F768C3}" type="presOf" srcId="{BE858063-3648-4059-A6F2-6F29B4269A96}" destId="{1A0CF2EC-19E5-41A1-A2CC-D696C40D8200}" srcOrd="0" destOrd="0" presId="urn:microsoft.com/office/officeart/2008/layout/HorizontalMultiLevelHierarchy"/>
    <dgm:cxn modelId="{5C1C3A99-D4AC-4D6A-9264-287536BB3043}" srcId="{5C4FFEF9-E391-4113-B235-F4692B08B689}" destId="{1EBB4C9D-4E52-4091-A5E1-F6C0957872B4}" srcOrd="3" destOrd="0" parTransId="{5ADB5E5D-92FF-450C-9ADB-9BF253554FAA}" sibTransId="{BB447404-C0D7-4D43-B403-955668E787A4}"/>
    <dgm:cxn modelId="{AC0FEDA4-2152-4F8B-BEBC-BA76C88A549F}" srcId="{5C4FFEF9-E391-4113-B235-F4692B08B689}" destId="{1368F5B3-B7B2-45DF-AF75-FBEFA02D3998}" srcOrd="7" destOrd="0" parTransId="{B3062C57-E36F-4E24-890A-C2EB22FB908E}" sibTransId="{30130A8F-C1BB-4ECA-9537-A9B0026929EE}"/>
    <dgm:cxn modelId="{B15828A6-31AA-4821-ACD0-EE245E218233}" type="presOf" srcId="{1368F5B3-B7B2-45DF-AF75-FBEFA02D3998}" destId="{2D618A8D-3C19-416A-8EEE-002EF22D02B6}" srcOrd="0" destOrd="0" presId="urn:microsoft.com/office/officeart/2008/layout/HorizontalMultiLevelHierarchy"/>
    <dgm:cxn modelId="{AF8EE8A9-F6C2-4121-9D27-7B5B0746F7F5}" type="presOf" srcId="{5ADB5E5D-92FF-450C-9ADB-9BF253554FAA}" destId="{29533CB5-61BF-40EA-8786-510E3FFF0822}" srcOrd="1" destOrd="0" presId="urn:microsoft.com/office/officeart/2008/layout/HorizontalMultiLevelHierarchy"/>
    <dgm:cxn modelId="{976C3AAC-6CCA-495A-AD48-B153C1247E18}" type="presOf" srcId="{94D651F8-276E-482F-9B0A-E00766CAA3D9}" destId="{E51A5B4B-3B61-4CE4-8D78-3AD2983D0A11}" srcOrd="0" destOrd="0" presId="urn:microsoft.com/office/officeart/2008/layout/HorizontalMultiLevelHierarchy"/>
    <dgm:cxn modelId="{DCB599B1-0BAB-4362-BEFA-0E57CBF5F527}" type="presOf" srcId="{1EBB4C9D-4E52-4091-A5E1-F6C0957872B4}" destId="{473475C1-372C-47C6-BAA4-6A5ED2572124}" srcOrd="0" destOrd="0" presId="urn:microsoft.com/office/officeart/2008/layout/HorizontalMultiLevelHierarchy"/>
    <dgm:cxn modelId="{56189CB2-78BA-42AF-9A7E-F630EAAAD315}" type="presOf" srcId="{8CCEF2BA-F9E0-4AD4-A0D0-455EC35C0BEC}" destId="{BA2FE614-7084-4419-AED1-3E76F0701A79}" srcOrd="0" destOrd="0" presId="urn:microsoft.com/office/officeart/2008/layout/HorizontalMultiLevelHierarchy"/>
    <dgm:cxn modelId="{A8F5EFC3-8FC0-4409-AD90-242E9ACC63F3}" type="presOf" srcId="{3438526E-6828-4E28-8BCD-D088D092E58A}" destId="{D2B8C287-2160-4956-83EA-FBC4A0FAF43D}" srcOrd="0" destOrd="0" presId="urn:microsoft.com/office/officeart/2008/layout/HorizontalMultiLevelHierarchy"/>
    <dgm:cxn modelId="{A85756C6-C1C6-48FA-B981-306040B0DD2C}" type="presOf" srcId="{D595B248-417A-45EB-9639-10E320C192EC}" destId="{D57A4387-8ECE-4B3A-8D75-BA06EE916C50}" srcOrd="0" destOrd="0" presId="urn:microsoft.com/office/officeart/2008/layout/HorizontalMultiLevelHierarchy"/>
    <dgm:cxn modelId="{085E5BCC-8CCB-44EF-B80B-DCA91954FC9C}" type="presOf" srcId="{5ADB5E5D-92FF-450C-9ADB-9BF253554FAA}" destId="{19BACE30-B97C-4416-B137-FECE5E117910}" srcOrd="0" destOrd="0" presId="urn:microsoft.com/office/officeart/2008/layout/HorizontalMultiLevelHierarchy"/>
    <dgm:cxn modelId="{376956CE-012E-42CA-822B-4930511489AF}" srcId="{DC55382C-2063-496E-8142-4BEEA1FE9D7B}" destId="{9E139A1C-A934-414D-82E9-A51A8AC64677}" srcOrd="0" destOrd="0" parTransId="{C4B01B7D-A293-4FBC-99B4-1DE0EF748469}" sibTransId="{EDC0CEFF-9221-4AE0-A2FD-E7D836A57069}"/>
    <dgm:cxn modelId="{B77949CF-AE21-45BC-AEB0-D049D305AD6F}" type="presOf" srcId="{8FEAAC96-5DCD-4DC2-A169-230ACD0286DA}" destId="{DD69A08A-5854-4E84-AFB6-12B3F5FCAE94}" srcOrd="0" destOrd="0" presId="urn:microsoft.com/office/officeart/2008/layout/HorizontalMultiLevelHierarchy"/>
    <dgm:cxn modelId="{7B804ECF-EB19-45E5-88C6-A2A093BE81B9}" srcId="{F2C80ED7-91FA-4A8A-8231-78BC49107CB8}" destId="{5C4FFEF9-E391-4113-B235-F4692B08B689}" srcOrd="0" destOrd="0" parTransId="{BAA897D0-2CC2-41BB-AFB2-EDDE1D66E289}" sibTransId="{E01F1CBE-A90E-49D4-818B-0B90BAC3B4FB}"/>
    <dgm:cxn modelId="{D0CBE0D0-2F8F-4411-A8FF-AB40DCA82614}" type="presOf" srcId="{5C4FFEF9-E391-4113-B235-F4692B08B689}" destId="{43A38A77-C83E-4355-9AD6-4C7F74C090C0}" srcOrd="0" destOrd="0" presId="urn:microsoft.com/office/officeart/2008/layout/HorizontalMultiLevelHierarchy"/>
    <dgm:cxn modelId="{C8DC41D3-C32F-4607-ADFC-9193569B0D04}" srcId="{5C4FFEF9-E391-4113-B235-F4692B08B689}" destId="{30129A21-F8DF-4078-8BB2-6A43914E8555}" srcOrd="5" destOrd="0" parTransId="{3438526E-6828-4E28-8BCD-D088D092E58A}" sibTransId="{9A1BBDFC-7086-4DE7-ADC4-4484053292D9}"/>
    <dgm:cxn modelId="{743728D5-7DFA-47F7-AC84-F602E02DDF5D}" type="presOf" srcId="{440881D2-EDBC-45E0-B6EE-5114C7C0DF66}" destId="{2E001E61-D4C5-4F55-8012-0C1A65B0CB03}" srcOrd="0" destOrd="0" presId="urn:microsoft.com/office/officeart/2008/layout/HorizontalMultiLevelHierarchy"/>
    <dgm:cxn modelId="{758842DA-CA9B-460D-9198-B82CBA5CBA17}" type="presOf" srcId="{D595B248-417A-45EB-9639-10E320C192EC}" destId="{DDA1558A-445E-44A4-96B9-1A184897F7AF}" srcOrd="1" destOrd="0" presId="urn:microsoft.com/office/officeart/2008/layout/HorizontalMultiLevelHierarchy"/>
    <dgm:cxn modelId="{E62555DA-8E59-43DF-833F-0C3BF835D721}" type="presOf" srcId="{A99E8241-F62F-4C31-A46A-48CF159CAB10}" destId="{DB97F3FF-8EEF-4AE1-8262-5744491551AD}" srcOrd="0" destOrd="0" presId="urn:microsoft.com/office/officeart/2008/layout/HorizontalMultiLevelHierarchy"/>
    <dgm:cxn modelId="{2344CDDB-69F5-421A-A12B-B2D4986B79B7}" srcId="{5C4FFEF9-E391-4113-B235-F4692B08B689}" destId="{94D651F8-276E-482F-9B0A-E00766CAA3D9}" srcOrd="2" destOrd="0" parTransId="{8CCEF2BA-F9E0-4AD4-A0D0-455EC35C0BEC}" sibTransId="{9100961D-9B52-43E4-A207-68FA4E936476}"/>
    <dgm:cxn modelId="{7625CCE1-B366-41BF-8F78-1503F7BAE7CB}" type="presOf" srcId="{FE7651E7-6090-467F-A260-75856588201A}" destId="{A581E101-8300-4149-9C9D-FB8EA437AAD5}" srcOrd="1" destOrd="0" presId="urn:microsoft.com/office/officeart/2008/layout/HorizontalMultiLevelHierarchy"/>
    <dgm:cxn modelId="{774B5FF4-9E69-4170-B913-679F4CEA609B}" type="presOf" srcId="{8CCEF2BA-F9E0-4AD4-A0D0-455EC35C0BEC}" destId="{BB2FB80E-AA73-4A76-8690-22E9D9C2248D}" srcOrd="1" destOrd="0" presId="urn:microsoft.com/office/officeart/2008/layout/HorizontalMultiLevelHierarchy"/>
    <dgm:cxn modelId="{B1D3C950-7F84-46A2-8D8F-C8171DB818CF}" type="presParOf" srcId="{50E13EB4-A25C-4A65-B405-C1E67EB509DE}" destId="{088C4D69-29C5-49B7-8431-185AB58B15F8}" srcOrd="0" destOrd="0" presId="urn:microsoft.com/office/officeart/2008/layout/HorizontalMultiLevelHierarchy"/>
    <dgm:cxn modelId="{E179ADC0-C329-4844-B736-DFE19B50E1E0}" type="presParOf" srcId="{088C4D69-29C5-49B7-8431-185AB58B15F8}" destId="{153C75B3-0442-4E21-AEA5-10AF58CE2DF4}" srcOrd="0" destOrd="0" presId="urn:microsoft.com/office/officeart/2008/layout/HorizontalMultiLevelHierarchy"/>
    <dgm:cxn modelId="{50A29B3D-5D21-4221-892B-7A1D57AB8044}" type="presParOf" srcId="{088C4D69-29C5-49B7-8431-185AB58B15F8}" destId="{E1412762-E635-4620-9772-FAC16AD0D0EA}" srcOrd="1" destOrd="0" presId="urn:microsoft.com/office/officeart/2008/layout/HorizontalMultiLevelHierarchy"/>
    <dgm:cxn modelId="{92B172B1-6F8F-409E-B948-16E2DF6E7E4C}" type="presParOf" srcId="{E1412762-E635-4620-9772-FAC16AD0D0EA}" destId="{D57A4387-8ECE-4B3A-8D75-BA06EE916C50}" srcOrd="0" destOrd="0" presId="urn:microsoft.com/office/officeart/2008/layout/HorizontalMultiLevelHierarchy"/>
    <dgm:cxn modelId="{6456D2DC-ED03-4DFF-AAEC-12F7001CC901}" type="presParOf" srcId="{D57A4387-8ECE-4B3A-8D75-BA06EE916C50}" destId="{DDA1558A-445E-44A4-96B9-1A184897F7AF}" srcOrd="0" destOrd="0" presId="urn:microsoft.com/office/officeart/2008/layout/HorizontalMultiLevelHierarchy"/>
    <dgm:cxn modelId="{A4E35E40-8E92-4675-AB9A-89C8540F7540}" type="presParOf" srcId="{E1412762-E635-4620-9772-FAC16AD0D0EA}" destId="{4B7AFBDF-2DDA-4F85-8312-57D1F4CF3851}" srcOrd="1" destOrd="0" presId="urn:microsoft.com/office/officeart/2008/layout/HorizontalMultiLevelHierarchy"/>
    <dgm:cxn modelId="{5DFF84BA-310E-41FB-B3AA-4EE70F4B3725}" type="presParOf" srcId="{4B7AFBDF-2DDA-4F85-8312-57D1F4CF3851}" destId="{DD69A08A-5854-4E84-AFB6-12B3F5FCAE94}" srcOrd="0" destOrd="0" presId="urn:microsoft.com/office/officeart/2008/layout/HorizontalMultiLevelHierarchy"/>
    <dgm:cxn modelId="{71C64317-AF8C-4DBE-820A-173820282D34}" type="presParOf" srcId="{4B7AFBDF-2DDA-4F85-8312-57D1F4CF3851}" destId="{860C4A75-8266-475F-AE48-349EA6B489BE}" srcOrd="1" destOrd="0" presId="urn:microsoft.com/office/officeart/2008/layout/HorizontalMultiLevelHierarchy"/>
    <dgm:cxn modelId="{25E99B5A-3731-416C-9B49-2A515A4CFBFB}" type="presParOf" srcId="{E1412762-E635-4620-9772-FAC16AD0D0EA}" destId="{5E7F826A-339A-4F74-B5D9-3F3D51C59F98}" srcOrd="2" destOrd="0" presId="urn:microsoft.com/office/officeart/2008/layout/HorizontalMultiLevelHierarchy"/>
    <dgm:cxn modelId="{31CE11F8-12B3-46C7-B5A8-CDB4C39E4EBE}" type="presParOf" srcId="{5E7F826A-339A-4F74-B5D9-3F3D51C59F98}" destId="{96CFB6B0-6351-452D-92F4-C38E49215716}" srcOrd="0" destOrd="0" presId="urn:microsoft.com/office/officeart/2008/layout/HorizontalMultiLevelHierarchy"/>
    <dgm:cxn modelId="{731189A8-88D9-43B3-B7E4-32420038E255}" type="presParOf" srcId="{E1412762-E635-4620-9772-FAC16AD0D0EA}" destId="{806BE5CD-ABAB-4645-97E6-A6C454159FD2}" srcOrd="3" destOrd="0" presId="urn:microsoft.com/office/officeart/2008/layout/HorizontalMultiLevelHierarchy"/>
    <dgm:cxn modelId="{488A5A98-2A7F-440D-8258-CBD921ACBC33}" type="presParOf" srcId="{806BE5CD-ABAB-4645-97E6-A6C454159FD2}" destId="{2B61AB2D-04D4-42E6-82E8-C4E7CB53DA1C}" srcOrd="0" destOrd="0" presId="urn:microsoft.com/office/officeart/2008/layout/HorizontalMultiLevelHierarchy"/>
    <dgm:cxn modelId="{19638649-D865-4DA2-9A7E-A8DF557DE43A}" type="presParOf" srcId="{806BE5CD-ABAB-4645-97E6-A6C454159FD2}" destId="{7DC880FA-FCFB-4152-9304-FBA550F8F097}" srcOrd="1" destOrd="0" presId="urn:microsoft.com/office/officeart/2008/layout/HorizontalMultiLevelHierarchy"/>
    <dgm:cxn modelId="{3D7953A2-FF71-4EBE-85BD-F627F4945B1A}" type="presParOf" srcId="{7DC880FA-FCFB-4152-9304-FBA550F8F097}" destId="{6AB9E8D6-28AF-4874-8DAC-8D3AB8BE9911}" srcOrd="0" destOrd="0" presId="urn:microsoft.com/office/officeart/2008/layout/HorizontalMultiLevelHierarchy"/>
    <dgm:cxn modelId="{FBA28E05-D566-4966-BDAE-5C9ECEAEC049}" type="presParOf" srcId="{6AB9E8D6-28AF-4874-8DAC-8D3AB8BE9911}" destId="{3EB3C2E1-557D-4516-9620-7D92B10F43F0}" srcOrd="0" destOrd="0" presId="urn:microsoft.com/office/officeart/2008/layout/HorizontalMultiLevelHierarchy"/>
    <dgm:cxn modelId="{BD0B7351-8F16-459F-B708-A22914624736}" type="presParOf" srcId="{7DC880FA-FCFB-4152-9304-FBA550F8F097}" destId="{A3709A24-4E5D-44A7-8488-EB9B803FDF22}" srcOrd="1" destOrd="0" presId="urn:microsoft.com/office/officeart/2008/layout/HorizontalMultiLevelHierarchy"/>
    <dgm:cxn modelId="{AEF73A49-E950-47A1-A1C2-E508F3557608}" type="presParOf" srcId="{A3709A24-4E5D-44A7-8488-EB9B803FDF22}" destId="{43A38A77-C83E-4355-9AD6-4C7F74C090C0}" srcOrd="0" destOrd="0" presId="urn:microsoft.com/office/officeart/2008/layout/HorizontalMultiLevelHierarchy"/>
    <dgm:cxn modelId="{FC5E58C2-BEAE-454A-B341-85C331BE18DB}" type="presParOf" srcId="{A3709A24-4E5D-44A7-8488-EB9B803FDF22}" destId="{F9858EDB-3D4D-4753-80C3-7833A5DA1E26}" srcOrd="1" destOrd="0" presId="urn:microsoft.com/office/officeart/2008/layout/HorizontalMultiLevelHierarchy"/>
    <dgm:cxn modelId="{D01FA97D-E506-4075-B9A9-79C9AA90DC59}" type="presParOf" srcId="{F9858EDB-3D4D-4753-80C3-7833A5DA1E26}" destId="{DA4DCE81-58C1-4A8A-97A3-8C7B1ED30335}" srcOrd="0" destOrd="0" presId="urn:microsoft.com/office/officeart/2008/layout/HorizontalMultiLevelHierarchy"/>
    <dgm:cxn modelId="{C3CA87A0-B6F4-4F70-8075-E86D82804677}" type="presParOf" srcId="{DA4DCE81-58C1-4A8A-97A3-8C7B1ED30335}" destId="{A581E101-8300-4149-9C9D-FB8EA437AAD5}" srcOrd="0" destOrd="0" presId="urn:microsoft.com/office/officeart/2008/layout/HorizontalMultiLevelHierarchy"/>
    <dgm:cxn modelId="{E7F64057-3017-462B-9F7F-E6334F65965E}" type="presParOf" srcId="{F9858EDB-3D4D-4753-80C3-7833A5DA1E26}" destId="{A36A448D-6FDA-410F-8B6F-19B0B7D906EB}" srcOrd="1" destOrd="0" presId="urn:microsoft.com/office/officeart/2008/layout/HorizontalMultiLevelHierarchy"/>
    <dgm:cxn modelId="{4313FD21-6B9E-401A-AF2F-08E1F6E7F14D}" type="presParOf" srcId="{A36A448D-6FDA-410F-8B6F-19B0B7D906EB}" destId="{E3E2A4EC-8F25-49F2-B540-F709182359D0}" srcOrd="0" destOrd="0" presId="urn:microsoft.com/office/officeart/2008/layout/HorizontalMultiLevelHierarchy"/>
    <dgm:cxn modelId="{AC0DAD93-44BA-484A-AE95-76D7139FE7AF}" type="presParOf" srcId="{A36A448D-6FDA-410F-8B6F-19B0B7D906EB}" destId="{96F8B963-2099-4F47-84AE-6DB9138C4103}" srcOrd="1" destOrd="0" presId="urn:microsoft.com/office/officeart/2008/layout/HorizontalMultiLevelHierarchy"/>
    <dgm:cxn modelId="{2424A4A6-AF33-43A1-B659-5EB8CDAF381A}" type="presParOf" srcId="{F9858EDB-3D4D-4753-80C3-7833A5DA1E26}" destId="{1A0CF2EC-19E5-41A1-A2CC-D696C40D8200}" srcOrd="2" destOrd="0" presId="urn:microsoft.com/office/officeart/2008/layout/HorizontalMultiLevelHierarchy"/>
    <dgm:cxn modelId="{E0F101D8-B5FD-4A30-A5ED-49509B5CC99F}" type="presParOf" srcId="{1A0CF2EC-19E5-41A1-A2CC-D696C40D8200}" destId="{B8BF48AD-4254-430B-B046-1BD9A782F5B5}" srcOrd="0" destOrd="0" presId="urn:microsoft.com/office/officeart/2008/layout/HorizontalMultiLevelHierarchy"/>
    <dgm:cxn modelId="{C05909A3-4BDD-4419-8CD7-3DE51B12D293}" type="presParOf" srcId="{F9858EDB-3D4D-4753-80C3-7833A5DA1E26}" destId="{F1C54F85-D293-413C-A27B-0528AE9FAD42}" srcOrd="3" destOrd="0" presId="urn:microsoft.com/office/officeart/2008/layout/HorizontalMultiLevelHierarchy"/>
    <dgm:cxn modelId="{167F0213-76CC-4286-A921-466DBA6E2A2D}" type="presParOf" srcId="{F1C54F85-D293-413C-A27B-0528AE9FAD42}" destId="{47DF770D-100A-43EC-859C-CA74633AA489}" srcOrd="0" destOrd="0" presId="urn:microsoft.com/office/officeart/2008/layout/HorizontalMultiLevelHierarchy"/>
    <dgm:cxn modelId="{76B9C2C6-CDBA-437E-99EE-4E015F397ACF}" type="presParOf" srcId="{F1C54F85-D293-413C-A27B-0528AE9FAD42}" destId="{FDE56338-4BF3-4652-A556-44281E9194A3}" srcOrd="1" destOrd="0" presId="urn:microsoft.com/office/officeart/2008/layout/HorizontalMultiLevelHierarchy"/>
    <dgm:cxn modelId="{D422C5C8-43E5-4E21-A417-A4702BB13BEC}" type="presParOf" srcId="{F9858EDB-3D4D-4753-80C3-7833A5DA1E26}" destId="{BA2FE614-7084-4419-AED1-3E76F0701A79}" srcOrd="4" destOrd="0" presId="urn:microsoft.com/office/officeart/2008/layout/HorizontalMultiLevelHierarchy"/>
    <dgm:cxn modelId="{84F91EDD-A846-4EB6-AD98-EC11110B9A56}" type="presParOf" srcId="{BA2FE614-7084-4419-AED1-3E76F0701A79}" destId="{BB2FB80E-AA73-4A76-8690-22E9D9C2248D}" srcOrd="0" destOrd="0" presId="urn:microsoft.com/office/officeart/2008/layout/HorizontalMultiLevelHierarchy"/>
    <dgm:cxn modelId="{1FC4A313-A3CB-4DE8-A357-0796386AE7E7}" type="presParOf" srcId="{F9858EDB-3D4D-4753-80C3-7833A5DA1E26}" destId="{33D6778B-34A4-4BC7-BF4A-5B8FEEA1EE27}" srcOrd="5" destOrd="0" presId="urn:microsoft.com/office/officeart/2008/layout/HorizontalMultiLevelHierarchy"/>
    <dgm:cxn modelId="{2B3D4A6B-5CCC-468B-B60B-A92945965452}" type="presParOf" srcId="{33D6778B-34A4-4BC7-BF4A-5B8FEEA1EE27}" destId="{E51A5B4B-3B61-4CE4-8D78-3AD2983D0A11}" srcOrd="0" destOrd="0" presId="urn:microsoft.com/office/officeart/2008/layout/HorizontalMultiLevelHierarchy"/>
    <dgm:cxn modelId="{C06A1692-8014-4391-A3DE-D0605FE9D6CF}" type="presParOf" srcId="{33D6778B-34A4-4BC7-BF4A-5B8FEEA1EE27}" destId="{C74998AC-0283-4125-B4EC-DF40D020D201}" srcOrd="1" destOrd="0" presId="urn:microsoft.com/office/officeart/2008/layout/HorizontalMultiLevelHierarchy"/>
    <dgm:cxn modelId="{4844FDDF-71C8-404C-9FFB-D3A7CCA6624A}" type="presParOf" srcId="{F9858EDB-3D4D-4753-80C3-7833A5DA1E26}" destId="{19BACE30-B97C-4416-B137-FECE5E117910}" srcOrd="6" destOrd="0" presId="urn:microsoft.com/office/officeart/2008/layout/HorizontalMultiLevelHierarchy"/>
    <dgm:cxn modelId="{C3151CBA-F6DA-4D0F-906A-E22C58116BF6}" type="presParOf" srcId="{19BACE30-B97C-4416-B137-FECE5E117910}" destId="{29533CB5-61BF-40EA-8786-510E3FFF0822}" srcOrd="0" destOrd="0" presId="urn:microsoft.com/office/officeart/2008/layout/HorizontalMultiLevelHierarchy"/>
    <dgm:cxn modelId="{063F06E8-088C-4400-B36F-F1240D743ED5}" type="presParOf" srcId="{F9858EDB-3D4D-4753-80C3-7833A5DA1E26}" destId="{ED1FB70B-2366-4365-991C-BA4818529589}" srcOrd="7" destOrd="0" presId="urn:microsoft.com/office/officeart/2008/layout/HorizontalMultiLevelHierarchy"/>
    <dgm:cxn modelId="{A26AA35E-0FCC-4C30-B925-3E8588C0EF93}" type="presParOf" srcId="{ED1FB70B-2366-4365-991C-BA4818529589}" destId="{473475C1-372C-47C6-BAA4-6A5ED2572124}" srcOrd="0" destOrd="0" presId="urn:microsoft.com/office/officeart/2008/layout/HorizontalMultiLevelHierarchy"/>
    <dgm:cxn modelId="{92725660-7BF5-4535-B43C-EBFC406C2858}" type="presParOf" srcId="{ED1FB70B-2366-4365-991C-BA4818529589}" destId="{B777ACD2-D1F8-468B-B906-84DEA3C4C5B6}" srcOrd="1" destOrd="0" presId="urn:microsoft.com/office/officeart/2008/layout/HorizontalMultiLevelHierarchy"/>
    <dgm:cxn modelId="{FDA7CEF2-8EB4-4229-B445-7BF2A7051858}" type="presParOf" srcId="{F9858EDB-3D4D-4753-80C3-7833A5DA1E26}" destId="{DB97F3FF-8EEF-4AE1-8262-5744491551AD}" srcOrd="8" destOrd="0" presId="urn:microsoft.com/office/officeart/2008/layout/HorizontalMultiLevelHierarchy"/>
    <dgm:cxn modelId="{C1DC4BF6-8DA5-4CFF-A07A-61B5980D8341}" type="presParOf" srcId="{DB97F3FF-8EEF-4AE1-8262-5744491551AD}" destId="{BBD57B2A-65AD-4F47-99F4-2EE7BEE3791F}" srcOrd="0" destOrd="0" presId="urn:microsoft.com/office/officeart/2008/layout/HorizontalMultiLevelHierarchy"/>
    <dgm:cxn modelId="{DD9D031E-FBD7-453E-96BC-EDF7BD55BC06}" type="presParOf" srcId="{F9858EDB-3D4D-4753-80C3-7833A5DA1E26}" destId="{E22710BF-EA8A-4C6B-88B8-8AC2AB722414}" srcOrd="9" destOrd="0" presId="urn:microsoft.com/office/officeart/2008/layout/HorizontalMultiLevelHierarchy"/>
    <dgm:cxn modelId="{CBA30777-5C94-4217-A80C-6CF537C0F41C}" type="presParOf" srcId="{E22710BF-EA8A-4C6B-88B8-8AC2AB722414}" destId="{7F3DAFFC-3C9B-4C8E-82B5-C5BE44D0FDF3}" srcOrd="0" destOrd="0" presId="urn:microsoft.com/office/officeart/2008/layout/HorizontalMultiLevelHierarchy"/>
    <dgm:cxn modelId="{EA285F45-868F-42F8-860F-3BD5F7FC1BCC}" type="presParOf" srcId="{E22710BF-EA8A-4C6B-88B8-8AC2AB722414}" destId="{7048EA7E-ECFF-495D-8CFD-D905F6598814}" srcOrd="1" destOrd="0" presId="urn:microsoft.com/office/officeart/2008/layout/HorizontalMultiLevelHierarchy"/>
    <dgm:cxn modelId="{3AFCEAB9-2BA7-490D-A381-6C4A4CADD06C}" type="presParOf" srcId="{F9858EDB-3D4D-4753-80C3-7833A5DA1E26}" destId="{D2B8C287-2160-4956-83EA-FBC4A0FAF43D}" srcOrd="10" destOrd="0" presId="urn:microsoft.com/office/officeart/2008/layout/HorizontalMultiLevelHierarchy"/>
    <dgm:cxn modelId="{354A702B-E047-4BC8-A2BC-4FD4C1B98167}" type="presParOf" srcId="{D2B8C287-2160-4956-83EA-FBC4A0FAF43D}" destId="{9BC18C6E-8B00-4E33-B870-C0019383BAD8}" srcOrd="0" destOrd="0" presId="urn:microsoft.com/office/officeart/2008/layout/HorizontalMultiLevelHierarchy"/>
    <dgm:cxn modelId="{7E0C8B33-B477-41DF-AD25-9AC11B3A67CD}" type="presParOf" srcId="{F9858EDB-3D4D-4753-80C3-7833A5DA1E26}" destId="{E7B023CA-8D52-4D72-8A16-CA461724223E}" srcOrd="11" destOrd="0" presId="urn:microsoft.com/office/officeart/2008/layout/HorizontalMultiLevelHierarchy"/>
    <dgm:cxn modelId="{1BB1D3D0-7878-4694-96F4-765E39A5A270}" type="presParOf" srcId="{E7B023CA-8D52-4D72-8A16-CA461724223E}" destId="{08344E3B-452F-4061-A48E-87BFD5AB0BCA}" srcOrd="0" destOrd="0" presId="urn:microsoft.com/office/officeart/2008/layout/HorizontalMultiLevelHierarchy"/>
    <dgm:cxn modelId="{E85DB8FC-29D0-4191-ACDE-60AA49B6A795}" type="presParOf" srcId="{E7B023CA-8D52-4D72-8A16-CA461724223E}" destId="{F196E6E6-826E-4270-A01C-2A72F8EFAA17}" srcOrd="1" destOrd="0" presId="urn:microsoft.com/office/officeart/2008/layout/HorizontalMultiLevelHierarchy"/>
    <dgm:cxn modelId="{3DC13F18-C203-4025-BD28-8873F50807B9}" type="presParOf" srcId="{F9858EDB-3D4D-4753-80C3-7833A5DA1E26}" destId="{386972DE-F0DA-4964-94F8-9331D56EFE5F}" srcOrd="12" destOrd="0" presId="urn:microsoft.com/office/officeart/2008/layout/HorizontalMultiLevelHierarchy"/>
    <dgm:cxn modelId="{1E61C22E-D71E-4428-80CA-CA7D8A7AC77D}" type="presParOf" srcId="{386972DE-F0DA-4964-94F8-9331D56EFE5F}" destId="{D78935F1-9E29-4A44-8F26-40601C84BD10}" srcOrd="0" destOrd="0" presId="urn:microsoft.com/office/officeart/2008/layout/HorizontalMultiLevelHierarchy"/>
    <dgm:cxn modelId="{7EEC0B03-AF11-4973-BB3F-A2F7C28157B5}" type="presParOf" srcId="{F9858EDB-3D4D-4753-80C3-7833A5DA1E26}" destId="{629CFEF7-91BF-40C7-BC35-36FA4487C9B4}" srcOrd="13" destOrd="0" presId="urn:microsoft.com/office/officeart/2008/layout/HorizontalMultiLevelHierarchy"/>
    <dgm:cxn modelId="{7654B640-575D-449D-983C-5B37F386A21F}" type="presParOf" srcId="{629CFEF7-91BF-40C7-BC35-36FA4487C9B4}" destId="{2E001E61-D4C5-4F55-8012-0C1A65B0CB03}" srcOrd="0" destOrd="0" presId="urn:microsoft.com/office/officeart/2008/layout/HorizontalMultiLevelHierarchy"/>
    <dgm:cxn modelId="{7C42B0BD-EE44-46D9-BA51-D09606DB558A}" type="presParOf" srcId="{629CFEF7-91BF-40C7-BC35-36FA4487C9B4}" destId="{F2384C50-9D41-4847-BD4C-0F037FB54DE6}" srcOrd="1" destOrd="0" presId="urn:microsoft.com/office/officeart/2008/layout/HorizontalMultiLevelHierarchy"/>
    <dgm:cxn modelId="{25DD04F9-0575-4744-BDB3-3F44A65FC21F}" type="presParOf" srcId="{F9858EDB-3D4D-4753-80C3-7833A5DA1E26}" destId="{F2839652-A482-44E8-B133-BB09713F4231}" srcOrd="14" destOrd="0" presId="urn:microsoft.com/office/officeart/2008/layout/HorizontalMultiLevelHierarchy"/>
    <dgm:cxn modelId="{93BC39B3-472F-49FE-B8A7-5D5C43DB8DE0}" type="presParOf" srcId="{F2839652-A482-44E8-B133-BB09713F4231}" destId="{44726BB8-050E-4E8D-BA58-454310FC1A5D}" srcOrd="0" destOrd="0" presId="urn:microsoft.com/office/officeart/2008/layout/HorizontalMultiLevelHierarchy"/>
    <dgm:cxn modelId="{72F881BD-344E-4D45-8EB5-AE65A7829F57}" type="presParOf" srcId="{F9858EDB-3D4D-4753-80C3-7833A5DA1E26}" destId="{F87D4284-1D63-478E-A0A5-64F1428AA981}" srcOrd="15" destOrd="0" presId="urn:microsoft.com/office/officeart/2008/layout/HorizontalMultiLevelHierarchy"/>
    <dgm:cxn modelId="{0E26F994-2718-4952-8EA2-B8B2AAD198FD}" type="presParOf" srcId="{F87D4284-1D63-478E-A0A5-64F1428AA981}" destId="{2D618A8D-3C19-416A-8EEE-002EF22D02B6}" srcOrd="0" destOrd="0" presId="urn:microsoft.com/office/officeart/2008/layout/HorizontalMultiLevelHierarchy"/>
    <dgm:cxn modelId="{0F501F7C-AA4C-4395-904D-E2813EF359B7}" type="presParOf" srcId="{F87D4284-1D63-478E-A0A5-64F1428AA981}" destId="{251FA2B4-4E3F-479F-9D3D-923E88C71743}" srcOrd="1" destOrd="0" presId="urn:microsoft.com/office/officeart/2008/layout/HorizontalMultiLevelHierarchy"/>
  </dgm:cxnLst>
  <dgm:bg/>
  <dgm:whole/>
  <dgm:extLst>
    <a:ext uri="http://schemas.microsoft.com/office/drawing/2008/diagram">
      <dsp:dataModelExt xmlns:dsp="http://schemas.microsoft.com/office/drawing/2008/diagram" relId="rId76" minVer="http://schemas.openxmlformats.org/drawingml/2006/diagram"/>
    </a:ext>
  </dgm:extLst>
</dgm:dataModel>
</file>

<file path=word/diagrams/data13.xml><?xml version="1.0" encoding="utf-8"?>
<dgm:dataModel xmlns:dgm="http://schemas.openxmlformats.org/drawingml/2006/diagram" xmlns:a="http://schemas.openxmlformats.org/drawingml/2006/main">
  <dgm:ptLst>
    <dgm:pt modelId="{DC55382C-2063-496E-8142-4BEEA1FE9D7B}" type="doc">
      <dgm:prSet loTypeId="urn:microsoft.com/office/officeart/2008/layout/HorizontalMultiLevelHierarchy" loCatId="hierarchy" qsTypeId="urn:microsoft.com/office/officeart/2005/8/quickstyle/simple1" qsCatId="simple" csTypeId="urn:microsoft.com/office/officeart/2005/8/colors/accent5_1" csCatId="accent5" phldr="1"/>
      <dgm:spPr/>
      <dgm:t>
        <a:bodyPr/>
        <a:lstStyle/>
        <a:p>
          <a:endParaRPr lang="es-CR"/>
        </a:p>
      </dgm:t>
    </dgm:pt>
    <dgm:pt modelId="{6F1ACD98-A6B6-40CF-A93A-36E5E086F2F3}">
      <dgm:prSet custT="1"/>
      <dgm:spPr/>
      <dgm:t>
        <a:bodyPr/>
        <a:lstStyle/>
        <a:p>
          <a:r>
            <a:rPr lang="es-CR" sz="1100"/>
            <a:t>ModeloCanales</a:t>
          </a:r>
        </a:p>
      </dgm:t>
    </dgm:pt>
    <dgm:pt modelId="{A44C1CA2-AB9A-4C04-B67B-1E0903EF4BDD}" type="parTrans" cxnId="{6DAA3DF9-0A7F-4F05-B83D-7FCF535E0F43}">
      <dgm:prSet custT="1"/>
      <dgm:spPr/>
      <dgm:t>
        <a:bodyPr/>
        <a:lstStyle/>
        <a:p>
          <a:endParaRPr lang="en-US" sz="1100"/>
        </a:p>
      </dgm:t>
    </dgm:pt>
    <dgm:pt modelId="{AA076938-17DC-474B-8D01-A4405A635007}" type="sibTrans" cxnId="{6DAA3DF9-0A7F-4F05-B83D-7FCF535E0F43}">
      <dgm:prSet/>
      <dgm:spPr/>
      <dgm:t>
        <a:bodyPr/>
        <a:lstStyle/>
        <a:p>
          <a:endParaRPr lang="en-US" sz="1100"/>
        </a:p>
      </dgm:t>
    </dgm:pt>
    <dgm:pt modelId="{1485F6F8-8EF1-4FA6-A156-A22CE5D247B6}">
      <dgm:prSet custT="1"/>
      <dgm:spPr/>
      <dgm:t>
        <a:bodyPr/>
        <a:lstStyle/>
        <a:p>
          <a:r>
            <a:rPr lang="en-US" sz="1000"/>
            <a:t>PolizasContratadasSegPersonales</a:t>
          </a:r>
          <a:endParaRPr lang="es-CR" sz="1000"/>
        </a:p>
      </dgm:t>
    </dgm:pt>
    <dgm:pt modelId="{D1F56F61-B37D-4386-8F66-916F65239217}" type="parTrans" cxnId="{50CA8EE4-2129-4F45-8248-3E587C237DB8}">
      <dgm:prSet/>
      <dgm:spPr/>
      <dgm:t>
        <a:bodyPr/>
        <a:lstStyle/>
        <a:p>
          <a:endParaRPr lang="en-US"/>
        </a:p>
      </dgm:t>
    </dgm:pt>
    <dgm:pt modelId="{04A950D4-1BF3-4879-920A-CF9B7910B954}" type="sibTrans" cxnId="{50CA8EE4-2129-4F45-8248-3E587C237DB8}">
      <dgm:prSet/>
      <dgm:spPr/>
      <dgm:t>
        <a:bodyPr/>
        <a:lstStyle/>
        <a:p>
          <a:endParaRPr lang="en-US"/>
        </a:p>
      </dgm:t>
    </dgm:pt>
    <dgm:pt modelId="{9C6F6937-8EEA-4645-9138-156F2D2A44E5}">
      <dgm:prSet custT="1"/>
      <dgm:spPr/>
      <dgm:t>
        <a:bodyPr/>
        <a:lstStyle/>
        <a:p>
          <a:r>
            <a:rPr lang="en-US" sz="1000"/>
            <a:t>PolizasContratadasSegGenerales</a:t>
          </a:r>
          <a:endParaRPr lang="es-CR" sz="1000"/>
        </a:p>
      </dgm:t>
    </dgm:pt>
    <dgm:pt modelId="{C1B8E48E-6C26-4578-A732-A3316BEA37D7}" type="parTrans" cxnId="{69A96450-F894-4A58-8D45-075CE48B8754}">
      <dgm:prSet/>
      <dgm:spPr/>
      <dgm:t>
        <a:bodyPr/>
        <a:lstStyle/>
        <a:p>
          <a:endParaRPr lang="en-US"/>
        </a:p>
      </dgm:t>
    </dgm:pt>
    <dgm:pt modelId="{FBE3185B-75FD-4AC7-9056-83214C54E307}" type="sibTrans" cxnId="{69A96450-F894-4A58-8D45-075CE48B8754}">
      <dgm:prSet/>
      <dgm:spPr/>
      <dgm:t>
        <a:bodyPr/>
        <a:lstStyle/>
        <a:p>
          <a:endParaRPr lang="en-US"/>
        </a:p>
      </dgm:t>
    </dgm:pt>
    <dgm:pt modelId="{763A75FA-3A40-419A-AF41-E6CF798E8337}">
      <dgm:prSet custT="1"/>
      <dgm:spPr/>
      <dgm:t>
        <a:bodyPr/>
        <a:lstStyle/>
        <a:p>
          <a:r>
            <a:rPr lang="en-US" sz="1000"/>
            <a:t>PrimasPolizasContratadasSegPersonales</a:t>
          </a:r>
          <a:endParaRPr lang="es-CR" sz="1000"/>
        </a:p>
      </dgm:t>
    </dgm:pt>
    <dgm:pt modelId="{705ADC7E-7CE1-4B99-A4A6-EBB63B19CF5B}" type="parTrans" cxnId="{2F60694A-4B59-4697-B23B-04E73E44851B}">
      <dgm:prSet/>
      <dgm:spPr/>
      <dgm:t>
        <a:bodyPr/>
        <a:lstStyle/>
        <a:p>
          <a:endParaRPr lang="en-US"/>
        </a:p>
      </dgm:t>
    </dgm:pt>
    <dgm:pt modelId="{936A1956-E475-42AB-BC5D-89F306C546E3}" type="sibTrans" cxnId="{2F60694A-4B59-4697-B23B-04E73E44851B}">
      <dgm:prSet/>
      <dgm:spPr/>
      <dgm:t>
        <a:bodyPr/>
        <a:lstStyle/>
        <a:p>
          <a:endParaRPr lang="en-US"/>
        </a:p>
      </dgm:t>
    </dgm:pt>
    <dgm:pt modelId="{FC575366-AD71-48CB-B201-11039BAB23F4}">
      <dgm:prSet custT="1"/>
      <dgm:spPr/>
      <dgm:t>
        <a:bodyPr/>
        <a:lstStyle/>
        <a:p>
          <a:r>
            <a:rPr lang="en-US" sz="1000"/>
            <a:t>PrimasPolizasContratadasSegGenerales</a:t>
          </a:r>
          <a:endParaRPr lang="es-CR" sz="1000"/>
        </a:p>
      </dgm:t>
    </dgm:pt>
    <dgm:pt modelId="{CF5910AB-E9D7-4421-83B8-09C1C61D932E}" type="parTrans" cxnId="{8B4AD8EB-AD09-430F-8618-2D308D25D0D8}">
      <dgm:prSet/>
      <dgm:spPr/>
      <dgm:t>
        <a:bodyPr/>
        <a:lstStyle/>
        <a:p>
          <a:endParaRPr lang="en-US"/>
        </a:p>
      </dgm:t>
    </dgm:pt>
    <dgm:pt modelId="{F2F02E4F-4792-42B9-832C-960B23215CF5}" type="sibTrans" cxnId="{8B4AD8EB-AD09-430F-8618-2D308D25D0D8}">
      <dgm:prSet/>
      <dgm:spPr/>
      <dgm:t>
        <a:bodyPr/>
        <a:lstStyle/>
        <a:p>
          <a:endParaRPr lang="en-US"/>
        </a:p>
      </dgm:t>
    </dgm:pt>
    <dgm:pt modelId="{5769DD3B-7FB9-4E2C-8C72-7811F9DC7791}">
      <dgm:prSet custT="1"/>
      <dgm:spPr/>
      <dgm:t>
        <a:bodyPr/>
        <a:lstStyle/>
        <a:p>
          <a:r>
            <a:rPr lang="en-US" sz="1000"/>
            <a:t>PolizasContratadasNuevaProduccionSegPersonales</a:t>
          </a:r>
          <a:endParaRPr lang="es-CR" sz="1000"/>
        </a:p>
      </dgm:t>
    </dgm:pt>
    <dgm:pt modelId="{746E49FF-106B-4331-A449-333BB3F14DCF}" type="parTrans" cxnId="{043865B1-4DB0-4B91-9417-B0E101FAFE12}">
      <dgm:prSet/>
      <dgm:spPr/>
      <dgm:t>
        <a:bodyPr/>
        <a:lstStyle/>
        <a:p>
          <a:endParaRPr lang="en-US"/>
        </a:p>
      </dgm:t>
    </dgm:pt>
    <dgm:pt modelId="{01324E91-3ADA-4B54-BAD7-1131E47D6F2B}" type="sibTrans" cxnId="{043865B1-4DB0-4B91-9417-B0E101FAFE12}">
      <dgm:prSet/>
      <dgm:spPr/>
      <dgm:t>
        <a:bodyPr/>
        <a:lstStyle/>
        <a:p>
          <a:endParaRPr lang="en-US"/>
        </a:p>
      </dgm:t>
    </dgm:pt>
    <dgm:pt modelId="{67673C31-09D2-41C4-903A-303DE4679293}">
      <dgm:prSet custT="1"/>
      <dgm:spPr/>
      <dgm:t>
        <a:bodyPr/>
        <a:lstStyle/>
        <a:p>
          <a:r>
            <a:rPr lang="en-US" sz="1000"/>
            <a:t>PolizasContratadasNuevaProduccionSegGenerales</a:t>
          </a:r>
          <a:endParaRPr lang="es-CR" sz="1000"/>
        </a:p>
      </dgm:t>
    </dgm:pt>
    <dgm:pt modelId="{9FBC041C-A82F-4BA1-BDC8-00485BBB5580}" type="parTrans" cxnId="{C3014FBF-3381-479D-A164-E64BE1CDB3C7}">
      <dgm:prSet/>
      <dgm:spPr/>
      <dgm:t>
        <a:bodyPr/>
        <a:lstStyle/>
        <a:p>
          <a:endParaRPr lang="en-US"/>
        </a:p>
      </dgm:t>
    </dgm:pt>
    <dgm:pt modelId="{F3FBB3EE-D037-405C-B8A2-638B5DABAA49}" type="sibTrans" cxnId="{C3014FBF-3381-479D-A164-E64BE1CDB3C7}">
      <dgm:prSet/>
      <dgm:spPr/>
      <dgm:t>
        <a:bodyPr/>
        <a:lstStyle/>
        <a:p>
          <a:endParaRPr lang="en-US"/>
        </a:p>
      </dgm:t>
    </dgm:pt>
    <dgm:pt modelId="{35C0DEB9-7AE1-43E9-AD2F-25E124D6E8D7}">
      <dgm:prSet custT="1"/>
      <dgm:spPr/>
      <dgm:t>
        <a:bodyPr/>
        <a:lstStyle/>
        <a:p>
          <a:r>
            <a:rPr lang="en-US" sz="1000"/>
            <a:t>PrimasPolizasContratadasSegPersonalesNuevaProd</a:t>
          </a:r>
          <a:endParaRPr lang="es-CR" sz="1000"/>
        </a:p>
      </dgm:t>
    </dgm:pt>
    <dgm:pt modelId="{84972660-E8FD-4F0D-96E5-753672B12027}" type="parTrans" cxnId="{636782CB-924C-44D0-8075-341755FC9EF1}">
      <dgm:prSet/>
      <dgm:spPr/>
      <dgm:t>
        <a:bodyPr/>
        <a:lstStyle/>
        <a:p>
          <a:endParaRPr lang="en-US"/>
        </a:p>
      </dgm:t>
    </dgm:pt>
    <dgm:pt modelId="{AC5F135E-E0A0-4F05-883E-5C6B5DF000A4}" type="sibTrans" cxnId="{636782CB-924C-44D0-8075-341755FC9EF1}">
      <dgm:prSet/>
      <dgm:spPr/>
      <dgm:t>
        <a:bodyPr/>
        <a:lstStyle/>
        <a:p>
          <a:endParaRPr lang="en-US"/>
        </a:p>
      </dgm:t>
    </dgm:pt>
    <dgm:pt modelId="{B5679539-95B5-46C7-9CB5-3CF2E905D05A}">
      <dgm:prSet custT="1"/>
      <dgm:spPr/>
      <dgm:t>
        <a:bodyPr/>
        <a:lstStyle/>
        <a:p>
          <a:r>
            <a:rPr lang="en-US" sz="1000"/>
            <a:t>PrimasPolizasContratadasSegGeneralesNuevaProd</a:t>
          </a:r>
          <a:endParaRPr lang="es-CR" sz="1000"/>
        </a:p>
      </dgm:t>
    </dgm:pt>
    <dgm:pt modelId="{2E5EA9B4-40BC-4BF9-B474-F2C5B4C4531C}" type="parTrans" cxnId="{A1E2CDD9-EAF4-44EF-ACDE-6102ACD79721}">
      <dgm:prSet/>
      <dgm:spPr/>
      <dgm:t>
        <a:bodyPr/>
        <a:lstStyle/>
        <a:p>
          <a:endParaRPr lang="en-US"/>
        </a:p>
      </dgm:t>
    </dgm:pt>
    <dgm:pt modelId="{C479783B-2CB4-4912-9D3F-E3FBEE0639DD}" type="sibTrans" cxnId="{A1E2CDD9-EAF4-44EF-ACDE-6102ACD79721}">
      <dgm:prSet/>
      <dgm:spPr/>
      <dgm:t>
        <a:bodyPr/>
        <a:lstStyle/>
        <a:p>
          <a:endParaRPr lang="en-US"/>
        </a:p>
      </dgm:t>
    </dgm:pt>
    <dgm:pt modelId="{96DFCFF6-5A5F-4B56-BA5B-88FFAF1F1AB4}">
      <dgm:prSet custT="1"/>
      <dgm:spPr/>
      <dgm:t>
        <a:bodyPr/>
        <a:lstStyle/>
        <a:p>
          <a:r>
            <a:rPr lang="en-US" sz="1000"/>
            <a:t>OficinasAseguradoraNuevaProd</a:t>
          </a:r>
          <a:endParaRPr lang="es-CR" sz="1000"/>
        </a:p>
      </dgm:t>
    </dgm:pt>
    <dgm:pt modelId="{8A4D20AF-E34B-45D2-8608-B49A97AA6BEA}" type="parTrans" cxnId="{88FE9FB5-FF91-49DD-BC32-D81DFBD3F676}">
      <dgm:prSet/>
      <dgm:spPr/>
      <dgm:t>
        <a:bodyPr/>
        <a:lstStyle/>
        <a:p>
          <a:endParaRPr lang="en-US"/>
        </a:p>
      </dgm:t>
    </dgm:pt>
    <dgm:pt modelId="{00B3D07B-71B1-4BFE-9292-611BB6BBAB7B}" type="sibTrans" cxnId="{88FE9FB5-FF91-49DD-BC32-D81DFBD3F676}">
      <dgm:prSet/>
      <dgm:spPr/>
      <dgm:t>
        <a:bodyPr/>
        <a:lstStyle/>
        <a:p>
          <a:endParaRPr lang="en-US"/>
        </a:p>
      </dgm:t>
    </dgm:pt>
    <dgm:pt modelId="{6DA184E3-8BFC-445E-A197-6E36AD131EEB}">
      <dgm:prSet custT="1"/>
      <dgm:spPr/>
      <dgm:t>
        <a:bodyPr/>
        <a:lstStyle/>
        <a:p>
          <a:r>
            <a:rPr lang="en-US" sz="1000"/>
            <a:t>AgenSegNoVinculadosSocAgenSeg</a:t>
          </a:r>
          <a:endParaRPr lang="es-CR" sz="1000"/>
        </a:p>
      </dgm:t>
    </dgm:pt>
    <dgm:pt modelId="{F6F0FF6E-D05D-402A-B73B-5A9B6630301D}" type="parTrans" cxnId="{4988CFEB-EB41-439B-9C35-23719D581492}">
      <dgm:prSet/>
      <dgm:spPr/>
      <dgm:t>
        <a:bodyPr/>
        <a:lstStyle/>
        <a:p>
          <a:endParaRPr lang="en-US"/>
        </a:p>
      </dgm:t>
    </dgm:pt>
    <dgm:pt modelId="{9BDBCB02-7BE0-4D75-9376-C556B75684BE}" type="sibTrans" cxnId="{4988CFEB-EB41-439B-9C35-23719D581492}">
      <dgm:prSet/>
      <dgm:spPr/>
      <dgm:t>
        <a:bodyPr/>
        <a:lstStyle/>
        <a:p>
          <a:endParaRPr lang="en-US"/>
        </a:p>
      </dgm:t>
    </dgm:pt>
    <dgm:pt modelId="{81349269-9690-4B3B-9E1D-8480AD262CB1}">
      <dgm:prSet custT="1"/>
      <dgm:spPr/>
      <dgm:t>
        <a:bodyPr/>
        <a:lstStyle/>
        <a:p>
          <a:r>
            <a:rPr lang="en-US" sz="1000"/>
            <a:t>SocCorredoraSeg</a:t>
          </a:r>
          <a:endParaRPr lang="es-CR" sz="1000"/>
        </a:p>
      </dgm:t>
    </dgm:pt>
    <dgm:pt modelId="{7740A723-B12E-424C-8291-393EDE9053CB}" type="parTrans" cxnId="{51A7E290-C3EE-4D8F-B9C8-2253096F7634}">
      <dgm:prSet/>
      <dgm:spPr/>
      <dgm:t>
        <a:bodyPr/>
        <a:lstStyle/>
        <a:p>
          <a:endParaRPr lang="en-US"/>
        </a:p>
      </dgm:t>
    </dgm:pt>
    <dgm:pt modelId="{6DA15695-F130-41B4-BF56-185B4225C6E0}" type="sibTrans" cxnId="{51A7E290-C3EE-4D8F-B9C8-2253096F7634}">
      <dgm:prSet/>
      <dgm:spPr/>
      <dgm:t>
        <a:bodyPr/>
        <a:lstStyle/>
        <a:p>
          <a:endParaRPr lang="en-US"/>
        </a:p>
      </dgm:t>
    </dgm:pt>
    <dgm:pt modelId="{4F83AC27-EDBF-46E0-BCC4-FA4D1B3AE255}">
      <dgm:prSet custT="1"/>
      <dgm:spPr/>
      <dgm:t>
        <a:bodyPr/>
        <a:lstStyle/>
        <a:p>
          <a:r>
            <a:rPr lang="es-CR" sz="1100"/>
            <a:t>Encabezado</a:t>
          </a:r>
        </a:p>
      </dgm:t>
    </dgm:pt>
    <dgm:pt modelId="{69DF1D5D-FFA7-410A-86F1-CBB4D696D67C}" type="parTrans" cxnId="{A196B91D-5BAE-4C7A-A723-DE7F91F0FC95}">
      <dgm:prSet/>
      <dgm:spPr/>
      <dgm:t>
        <a:bodyPr/>
        <a:lstStyle/>
        <a:p>
          <a:endParaRPr lang="en-US"/>
        </a:p>
      </dgm:t>
    </dgm:pt>
    <dgm:pt modelId="{5D5F442A-1685-4F79-A0AB-C574B0F04423}" type="sibTrans" cxnId="{A196B91D-5BAE-4C7A-A723-DE7F91F0FC95}">
      <dgm:prSet/>
      <dgm:spPr/>
      <dgm:t>
        <a:bodyPr/>
        <a:lstStyle/>
        <a:p>
          <a:endParaRPr lang="en-US"/>
        </a:p>
      </dgm:t>
    </dgm:pt>
    <dgm:pt modelId="{AAAB9654-20B8-449F-AF3D-05E7586449D5}">
      <dgm:prSet custT="1"/>
      <dgm:spPr/>
      <dgm:t>
        <a:bodyPr/>
        <a:lstStyle/>
        <a:p>
          <a:r>
            <a:rPr lang="es-CR" sz="1100"/>
            <a:t>Datos</a:t>
          </a:r>
        </a:p>
      </dgm:t>
    </dgm:pt>
    <dgm:pt modelId="{3BA6B4E6-08F7-40F9-A1D9-D677B245D11E}" type="parTrans" cxnId="{F5CEBF36-15E4-4B69-AA8B-E0C3BCC5644E}">
      <dgm:prSet/>
      <dgm:spPr/>
      <dgm:t>
        <a:bodyPr/>
        <a:lstStyle/>
        <a:p>
          <a:endParaRPr lang="en-US"/>
        </a:p>
      </dgm:t>
    </dgm:pt>
    <dgm:pt modelId="{0EB30C79-718B-40F0-8A8C-D27020628EDE}" type="sibTrans" cxnId="{F5CEBF36-15E4-4B69-AA8B-E0C3BCC5644E}">
      <dgm:prSet/>
      <dgm:spPr/>
      <dgm:t>
        <a:bodyPr/>
        <a:lstStyle/>
        <a:p>
          <a:endParaRPr lang="en-US"/>
        </a:p>
      </dgm:t>
    </dgm:pt>
    <dgm:pt modelId="{909D5033-4F63-4D1F-B8E3-B3DA329D9E1C}">
      <dgm:prSet custT="1"/>
      <dgm:spPr/>
      <dgm:t>
        <a:bodyPr/>
        <a:lstStyle/>
        <a:p>
          <a:r>
            <a:rPr lang="es-CR" sz="1100"/>
            <a:t>Modelo</a:t>
          </a:r>
        </a:p>
      </dgm:t>
    </dgm:pt>
    <dgm:pt modelId="{5ECBB75E-E81D-49A4-8441-71D8F64893F5}" type="parTrans" cxnId="{01C031E1-2D3F-44BE-A0B2-A0A7A0F4C885}">
      <dgm:prSet/>
      <dgm:spPr/>
      <dgm:t>
        <a:bodyPr/>
        <a:lstStyle/>
        <a:p>
          <a:endParaRPr lang="en-US"/>
        </a:p>
      </dgm:t>
    </dgm:pt>
    <dgm:pt modelId="{65996638-A32F-46AC-BB9A-ECDE1521A0FB}" type="sibTrans" cxnId="{01C031E1-2D3F-44BE-A0B2-A0A7A0F4C885}">
      <dgm:prSet/>
      <dgm:spPr/>
      <dgm:t>
        <a:bodyPr/>
        <a:lstStyle/>
        <a:p>
          <a:endParaRPr lang="en-US"/>
        </a:p>
      </dgm:t>
    </dgm:pt>
    <dgm:pt modelId="{1F80B757-3941-48CC-953A-A982437C2CDD}">
      <dgm:prSet custT="1"/>
      <dgm:spPr/>
      <dgm:t>
        <a:bodyPr/>
        <a:lstStyle/>
        <a:p>
          <a:r>
            <a:rPr lang="es-CR" sz="1000"/>
            <a:t>Seguro Obligatorio de Automóviles</a:t>
          </a:r>
        </a:p>
      </dgm:t>
    </dgm:pt>
    <dgm:pt modelId="{F5455A9A-88E8-47AE-A98C-4CB2E6FE43BE}" type="parTrans" cxnId="{430BBC37-9ED5-47FF-B7A6-66330F667567}">
      <dgm:prSet/>
      <dgm:spPr/>
      <dgm:t>
        <a:bodyPr/>
        <a:lstStyle/>
        <a:p>
          <a:endParaRPr lang="es-CR"/>
        </a:p>
      </dgm:t>
    </dgm:pt>
    <dgm:pt modelId="{5302E328-6707-4DCC-A62E-049E91880340}" type="sibTrans" cxnId="{430BBC37-9ED5-47FF-B7A6-66330F667567}">
      <dgm:prSet/>
      <dgm:spPr/>
      <dgm:t>
        <a:bodyPr/>
        <a:lstStyle/>
        <a:p>
          <a:endParaRPr lang="es-CR"/>
        </a:p>
      </dgm:t>
    </dgm:pt>
    <dgm:pt modelId="{50E13EB4-A25C-4A65-B405-C1E67EB509DE}" type="pres">
      <dgm:prSet presAssocID="{DC55382C-2063-496E-8142-4BEEA1FE9D7B}" presName="Name0" presStyleCnt="0">
        <dgm:presLayoutVars>
          <dgm:chPref val="1"/>
          <dgm:dir/>
          <dgm:animOne val="branch"/>
          <dgm:animLvl val="lvl"/>
          <dgm:resizeHandles val="exact"/>
        </dgm:presLayoutVars>
      </dgm:prSet>
      <dgm:spPr/>
    </dgm:pt>
    <dgm:pt modelId="{A250E99A-4189-4C3E-9AAD-A44ED3E2D729}" type="pres">
      <dgm:prSet presAssocID="{6F1ACD98-A6B6-40CF-A93A-36E5E086F2F3}" presName="root1" presStyleCnt="0"/>
      <dgm:spPr/>
    </dgm:pt>
    <dgm:pt modelId="{D41922D6-7CF5-4539-9A22-F17EA1A09284}" type="pres">
      <dgm:prSet presAssocID="{6F1ACD98-A6B6-40CF-A93A-36E5E086F2F3}" presName="LevelOneTextNode" presStyleLbl="node0" presStyleIdx="0" presStyleCnt="1">
        <dgm:presLayoutVars>
          <dgm:chPref val="3"/>
        </dgm:presLayoutVars>
      </dgm:prSet>
      <dgm:spPr/>
    </dgm:pt>
    <dgm:pt modelId="{0CD38D00-9E61-4A02-8C2B-09A10972A981}" type="pres">
      <dgm:prSet presAssocID="{6F1ACD98-A6B6-40CF-A93A-36E5E086F2F3}" presName="level2hierChild" presStyleCnt="0"/>
      <dgm:spPr/>
    </dgm:pt>
    <dgm:pt modelId="{C85F3BB0-B96F-47EB-B387-6BDD5920C67D}" type="pres">
      <dgm:prSet presAssocID="{69DF1D5D-FFA7-410A-86F1-CBB4D696D67C}" presName="conn2-1" presStyleLbl="parChTrans1D2" presStyleIdx="0" presStyleCnt="2"/>
      <dgm:spPr/>
    </dgm:pt>
    <dgm:pt modelId="{F6B12D4B-D6AB-4260-8512-A833FD68C6B5}" type="pres">
      <dgm:prSet presAssocID="{69DF1D5D-FFA7-410A-86F1-CBB4D696D67C}" presName="connTx" presStyleLbl="parChTrans1D2" presStyleIdx="0" presStyleCnt="2"/>
      <dgm:spPr/>
    </dgm:pt>
    <dgm:pt modelId="{157A23C7-D30C-42D0-9314-ABD670B46B4B}" type="pres">
      <dgm:prSet presAssocID="{4F83AC27-EDBF-46E0-BCC4-FA4D1B3AE255}" presName="root2" presStyleCnt="0"/>
      <dgm:spPr/>
    </dgm:pt>
    <dgm:pt modelId="{2B6A3891-2F2F-45A4-901A-A088CC7C1878}" type="pres">
      <dgm:prSet presAssocID="{4F83AC27-EDBF-46E0-BCC4-FA4D1B3AE255}" presName="LevelTwoTextNode" presStyleLbl="node2" presStyleIdx="0" presStyleCnt="2">
        <dgm:presLayoutVars>
          <dgm:chPref val="3"/>
        </dgm:presLayoutVars>
      </dgm:prSet>
      <dgm:spPr/>
    </dgm:pt>
    <dgm:pt modelId="{0DF9EE93-705E-4580-A360-063332F6C48C}" type="pres">
      <dgm:prSet presAssocID="{4F83AC27-EDBF-46E0-BCC4-FA4D1B3AE255}" presName="level3hierChild" presStyleCnt="0"/>
      <dgm:spPr/>
    </dgm:pt>
    <dgm:pt modelId="{035ADFA6-A829-4BD6-88AC-EE123A138A08}" type="pres">
      <dgm:prSet presAssocID="{3BA6B4E6-08F7-40F9-A1D9-D677B245D11E}" presName="conn2-1" presStyleLbl="parChTrans1D2" presStyleIdx="1" presStyleCnt="2"/>
      <dgm:spPr/>
    </dgm:pt>
    <dgm:pt modelId="{137FB032-1DBC-4806-B22F-A5358850FF8A}" type="pres">
      <dgm:prSet presAssocID="{3BA6B4E6-08F7-40F9-A1D9-D677B245D11E}" presName="connTx" presStyleLbl="parChTrans1D2" presStyleIdx="1" presStyleCnt="2"/>
      <dgm:spPr/>
    </dgm:pt>
    <dgm:pt modelId="{0776F8F5-B693-4EAA-A899-889C570F033F}" type="pres">
      <dgm:prSet presAssocID="{AAAB9654-20B8-449F-AF3D-05E7586449D5}" presName="root2" presStyleCnt="0"/>
      <dgm:spPr/>
    </dgm:pt>
    <dgm:pt modelId="{2724C864-B065-4AF5-9EE4-FBE68DE0F30F}" type="pres">
      <dgm:prSet presAssocID="{AAAB9654-20B8-449F-AF3D-05E7586449D5}" presName="LevelTwoTextNode" presStyleLbl="node2" presStyleIdx="1" presStyleCnt="2">
        <dgm:presLayoutVars>
          <dgm:chPref val="3"/>
        </dgm:presLayoutVars>
      </dgm:prSet>
      <dgm:spPr/>
    </dgm:pt>
    <dgm:pt modelId="{5ADEFC12-C03E-4F03-8A09-4EDAC1021F59}" type="pres">
      <dgm:prSet presAssocID="{AAAB9654-20B8-449F-AF3D-05E7586449D5}" presName="level3hierChild" presStyleCnt="0"/>
      <dgm:spPr/>
    </dgm:pt>
    <dgm:pt modelId="{029AC888-AF1C-4DBA-B7BA-A03B43742558}" type="pres">
      <dgm:prSet presAssocID="{5ECBB75E-E81D-49A4-8441-71D8F64893F5}" presName="conn2-1" presStyleLbl="parChTrans1D3" presStyleIdx="0" presStyleCnt="1"/>
      <dgm:spPr/>
    </dgm:pt>
    <dgm:pt modelId="{30BD0859-72C1-4F0C-8993-88276D2542B9}" type="pres">
      <dgm:prSet presAssocID="{5ECBB75E-E81D-49A4-8441-71D8F64893F5}" presName="connTx" presStyleLbl="parChTrans1D3" presStyleIdx="0" presStyleCnt="1"/>
      <dgm:spPr/>
    </dgm:pt>
    <dgm:pt modelId="{BAFF83E3-797D-4DA5-8022-8922598D145B}" type="pres">
      <dgm:prSet presAssocID="{909D5033-4F63-4D1F-B8E3-B3DA329D9E1C}" presName="root2" presStyleCnt="0"/>
      <dgm:spPr/>
    </dgm:pt>
    <dgm:pt modelId="{4AEE0AF4-0946-4AE0-9169-654DBCB54F43}" type="pres">
      <dgm:prSet presAssocID="{909D5033-4F63-4D1F-B8E3-B3DA329D9E1C}" presName="LevelTwoTextNode" presStyleLbl="node3" presStyleIdx="0" presStyleCnt="1">
        <dgm:presLayoutVars>
          <dgm:chPref val="3"/>
        </dgm:presLayoutVars>
      </dgm:prSet>
      <dgm:spPr/>
    </dgm:pt>
    <dgm:pt modelId="{5BAA6BF0-1047-48C6-B9AA-96B2B0CB8363}" type="pres">
      <dgm:prSet presAssocID="{909D5033-4F63-4D1F-B8E3-B3DA329D9E1C}" presName="level3hierChild" presStyleCnt="0"/>
      <dgm:spPr/>
    </dgm:pt>
    <dgm:pt modelId="{B1DE52B6-C100-4306-904F-D40FDB83E49D}" type="pres">
      <dgm:prSet presAssocID="{D1F56F61-B37D-4386-8F66-916F65239217}" presName="conn2-1" presStyleLbl="parChTrans1D4" presStyleIdx="0" presStyleCnt="12"/>
      <dgm:spPr/>
    </dgm:pt>
    <dgm:pt modelId="{3AA543F1-4722-4A6F-B8F5-F65AD9C48867}" type="pres">
      <dgm:prSet presAssocID="{D1F56F61-B37D-4386-8F66-916F65239217}" presName="connTx" presStyleLbl="parChTrans1D4" presStyleIdx="0" presStyleCnt="12"/>
      <dgm:spPr/>
    </dgm:pt>
    <dgm:pt modelId="{8333006E-FECF-48E1-8B9D-617D0F93F23A}" type="pres">
      <dgm:prSet presAssocID="{1485F6F8-8EF1-4FA6-A156-A22CE5D247B6}" presName="root2" presStyleCnt="0"/>
      <dgm:spPr/>
    </dgm:pt>
    <dgm:pt modelId="{8C5E1F09-15F1-4D44-A5BA-686A8090908B}" type="pres">
      <dgm:prSet presAssocID="{1485F6F8-8EF1-4FA6-A156-A22CE5D247B6}" presName="LevelTwoTextNode" presStyleLbl="node4" presStyleIdx="0" presStyleCnt="12" custScaleX="410722" custScaleY="100886">
        <dgm:presLayoutVars>
          <dgm:chPref val="3"/>
        </dgm:presLayoutVars>
      </dgm:prSet>
      <dgm:spPr/>
    </dgm:pt>
    <dgm:pt modelId="{6D4071DE-674A-4D4C-9E15-7206DE3E1746}" type="pres">
      <dgm:prSet presAssocID="{1485F6F8-8EF1-4FA6-A156-A22CE5D247B6}" presName="level3hierChild" presStyleCnt="0"/>
      <dgm:spPr/>
    </dgm:pt>
    <dgm:pt modelId="{33F12EB9-C847-4932-B2C6-3FFEE36A772B}" type="pres">
      <dgm:prSet presAssocID="{C1B8E48E-6C26-4578-A732-A3316BEA37D7}" presName="conn2-1" presStyleLbl="parChTrans1D4" presStyleIdx="1" presStyleCnt="12"/>
      <dgm:spPr/>
    </dgm:pt>
    <dgm:pt modelId="{AB5CCA39-BA34-4F72-9988-80E119350027}" type="pres">
      <dgm:prSet presAssocID="{C1B8E48E-6C26-4578-A732-A3316BEA37D7}" presName="connTx" presStyleLbl="parChTrans1D4" presStyleIdx="1" presStyleCnt="12"/>
      <dgm:spPr/>
    </dgm:pt>
    <dgm:pt modelId="{4E6571FD-201E-478B-8D7C-D918E9D0DB37}" type="pres">
      <dgm:prSet presAssocID="{9C6F6937-8EEA-4645-9138-156F2D2A44E5}" presName="root2" presStyleCnt="0"/>
      <dgm:spPr/>
    </dgm:pt>
    <dgm:pt modelId="{D4B105E7-D876-44FC-9614-363F74439DE9}" type="pres">
      <dgm:prSet presAssocID="{9C6F6937-8EEA-4645-9138-156F2D2A44E5}" presName="LevelTwoTextNode" presStyleLbl="node4" presStyleIdx="1" presStyleCnt="12" custScaleX="404269">
        <dgm:presLayoutVars>
          <dgm:chPref val="3"/>
        </dgm:presLayoutVars>
      </dgm:prSet>
      <dgm:spPr/>
    </dgm:pt>
    <dgm:pt modelId="{5CA3749E-9602-4464-BD8B-98EFB15B7CFC}" type="pres">
      <dgm:prSet presAssocID="{9C6F6937-8EEA-4645-9138-156F2D2A44E5}" presName="level3hierChild" presStyleCnt="0"/>
      <dgm:spPr/>
    </dgm:pt>
    <dgm:pt modelId="{0F3EA953-C276-497A-89F2-E2C819957129}" type="pres">
      <dgm:prSet presAssocID="{705ADC7E-7CE1-4B99-A4A6-EBB63B19CF5B}" presName="conn2-1" presStyleLbl="parChTrans1D4" presStyleIdx="2" presStyleCnt="12"/>
      <dgm:spPr/>
    </dgm:pt>
    <dgm:pt modelId="{90D27425-3E50-4B0D-9E42-A8946B50B305}" type="pres">
      <dgm:prSet presAssocID="{705ADC7E-7CE1-4B99-A4A6-EBB63B19CF5B}" presName="connTx" presStyleLbl="parChTrans1D4" presStyleIdx="2" presStyleCnt="12"/>
      <dgm:spPr/>
    </dgm:pt>
    <dgm:pt modelId="{7134328F-FB65-4219-8100-D7DBD59E31E5}" type="pres">
      <dgm:prSet presAssocID="{763A75FA-3A40-419A-AF41-E6CF798E8337}" presName="root2" presStyleCnt="0"/>
      <dgm:spPr/>
    </dgm:pt>
    <dgm:pt modelId="{17D26463-11BA-4D7F-B8EE-0735AA29C076}" type="pres">
      <dgm:prSet presAssocID="{763A75FA-3A40-419A-AF41-E6CF798E8337}" presName="LevelTwoTextNode" presStyleLbl="node4" presStyleIdx="2" presStyleCnt="12" custScaleX="404269">
        <dgm:presLayoutVars>
          <dgm:chPref val="3"/>
        </dgm:presLayoutVars>
      </dgm:prSet>
      <dgm:spPr/>
    </dgm:pt>
    <dgm:pt modelId="{AE431C22-4DA7-4A4B-BED2-6A8803159752}" type="pres">
      <dgm:prSet presAssocID="{763A75FA-3A40-419A-AF41-E6CF798E8337}" presName="level3hierChild" presStyleCnt="0"/>
      <dgm:spPr/>
    </dgm:pt>
    <dgm:pt modelId="{D894EC88-E5AE-4472-96F1-CD2BC0E002B4}" type="pres">
      <dgm:prSet presAssocID="{CF5910AB-E9D7-4421-83B8-09C1C61D932E}" presName="conn2-1" presStyleLbl="parChTrans1D4" presStyleIdx="3" presStyleCnt="12"/>
      <dgm:spPr/>
    </dgm:pt>
    <dgm:pt modelId="{9B68FF87-2DC8-4546-AD9B-4474AFF16A35}" type="pres">
      <dgm:prSet presAssocID="{CF5910AB-E9D7-4421-83B8-09C1C61D932E}" presName="connTx" presStyleLbl="parChTrans1D4" presStyleIdx="3" presStyleCnt="12"/>
      <dgm:spPr/>
    </dgm:pt>
    <dgm:pt modelId="{8AFC34E8-E905-4011-9956-FA5A16BB18A9}" type="pres">
      <dgm:prSet presAssocID="{FC575366-AD71-48CB-B201-11039BAB23F4}" presName="root2" presStyleCnt="0"/>
      <dgm:spPr/>
    </dgm:pt>
    <dgm:pt modelId="{C0C70BFE-852C-4792-9962-3CE92AEA397D}" type="pres">
      <dgm:prSet presAssocID="{FC575366-AD71-48CB-B201-11039BAB23F4}" presName="LevelTwoTextNode" presStyleLbl="node4" presStyleIdx="3" presStyleCnt="12" custScaleX="404269">
        <dgm:presLayoutVars>
          <dgm:chPref val="3"/>
        </dgm:presLayoutVars>
      </dgm:prSet>
      <dgm:spPr/>
    </dgm:pt>
    <dgm:pt modelId="{873A2D31-E4FC-4687-BCB0-DA44E08E6E1C}" type="pres">
      <dgm:prSet presAssocID="{FC575366-AD71-48CB-B201-11039BAB23F4}" presName="level3hierChild" presStyleCnt="0"/>
      <dgm:spPr/>
    </dgm:pt>
    <dgm:pt modelId="{6B4AFFE2-C1F5-4FF7-83BF-D0456C575B0C}" type="pres">
      <dgm:prSet presAssocID="{746E49FF-106B-4331-A449-333BB3F14DCF}" presName="conn2-1" presStyleLbl="parChTrans1D4" presStyleIdx="4" presStyleCnt="12"/>
      <dgm:spPr/>
    </dgm:pt>
    <dgm:pt modelId="{BFCF1659-FB60-48A2-A6EA-82BEB85E5CB0}" type="pres">
      <dgm:prSet presAssocID="{746E49FF-106B-4331-A449-333BB3F14DCF}" presName="connTx" presStyleLbl="parChTrans1D4" presStyleIdx="4" presStyleCnt="12"/>
      <dgm:spPr/>
    </dgm:pt>
    <dgm:pt modelId="{F23D2DD2-FCE5-4D70-B425-85170E082EB3}" type="pres">
      <dgm:prSet presAssocID="{5769DD3B-7FB9-4E2C-8C72-7811F9DC7791}" presName="root2" presStyleCnt="0"/>
      <dgm:spPr/>
    </dgm:pt>
    <dgm:pt modelId="{A85ECE39-1F0D-4613-A22A-6FE83E7060DF}" type="pres">
      <dgm:prSet presAssocID="{5769DD3B-7FB9-4E2C-8C72-7811F9DC7791}" presName="LevelTwoTextNode" presStyleLbl="node4" presStyleIdx="4" presStyleCnt="12" custScaleX="404269">
        <dgm:presLayoutVars>
          <dgm:chPref val="3"/>
        </dgm:presLayoutVars>
      </dgm:prSet>
      <dgm:spPr/>
    </dgm:pt>
    <dgm:pt modelId="{925260CE-9A35-47AE-87C8-F521FC585DB1}" type="pres">
      <dgm:prSet presAssocID="{5769DD3B-7FB9-4E2C-8C72-7811F9DC7791}" presName="level3hierChild" presStyleCnt="0"/>
      <dgm:spPr/>
    </dgm:pt>
    <dgm:pt modelId="{5D1911CC-9EBC-4FE4-81E0-6C4297D939A2}" type="pres">
      <dgm:prSet presAssocID="{9FBC041C-A82F-4BA1-BDC8-00485BBB5580}" presName="conn2-1" presStyleLbl="parChTrans1D4" presStyleIdx="5" presStyleCnt="12"/>
      <dgm:spPr/>
    </dgm:pt>
    <dgm:pt modelId="{61F6F80A-3B63-4A8F-96CC-72B0D6249AF5}" type="pres">
      <dgm:prSet presAssocID="{9FBC041C-A82F-4BA1-BDC8-00485BBB5580}" presName="connTx" presStyleLbl="parChTrans1D4" presStyleIdx="5" presStyleCnt="12"/>
      <dgm:spPr/>
    </dgm:pt>
    <dgm:pt modelId="{DF8ADF18-73C0-46FF-8D08-27797E3AF8A4}" type="pres">
      <dgm:prSet presAssocID="{67673C31-09D2-41C4-903A-303DE4679293}" presName="root2" presStyleCnt="0"/>
      <dgm:spPr/>
    </dgm:pt>
    <dgm:pt modelId="{297F54E4-6AC0-4696-AC53-80B5D36D8FAF}" type="pres">
      <dgm:prSet presAssocID="{67673C31-09D2-41C4-903A-303DE4679293}" presName="LevelTwoTextNode" presStyleLbl="node4" presStyleIdx="5" presStyleCnt="12" custScaleX="404269">
        <dgm:presLayoutVars>
          <dgm:chPref val="3"/>
        </dgm:presLayoutVars>
      </dgm:prSet>
      <dgm:spPr/>
    </dgm:pt>
    <dgm:pt modelId="{5F72179D-EB1E-4331-99C0-E7ABE1BAF862}" type="pres">
      <dgm:prSet presAssocID="{67673C31-09D2-41C4-903A-303DE4679293}" presName="level3hierChild" presStyleCnt="0"/>
      <dgm:spPr/>
    </dgm:pt>
    <dgm:pt modelId="{6027F48F-13C1-48CA-BD24-555EF116CE64}" type="pres">
      <dgm:prSet presAssocID="{84972660-E8FD-4F0D-96E5-753672B12027}" presName="conn2-1" presStyleLbl="parChTrans1D4" presStyleIdx="6" presStyleCnt="12"/>
      <dgm:spPr/>
    </dgm:pt>
    <dgm:pt modelId="{334A2828-AFF6-46CA-93A4-15CAB5005CB6}" type="pres">
      <dgm:prSet presAssocID="{84972660-E8FD-4F0D-96E5-753672B12027}" presName="connTx" presStyleLbl="parChTrans1D4" presStyleIdx="6" presStyleCnt="12"/>
      <dgm:spPr/>
    </dgm:pt>
    <dgm:pt modelId="{DC4B5DBA-74F1-4125-A419-3747EE77EFE2}" type="pres">
      <dgm:prSet presAssocID="{35C0DEB9-7AE1-43E9-AD2F-25E124D6E8D7}" presName="root2" presStyleCnt="0"/>
      <dgm:spPr/>
    </dgm:pt>
    <dgm:pt modelId="{59F17DE8-307B-4A8E-92E9-CDED0341B4A6}" type="pres">
      <dgm:prSet presAssocID="{35C0DEB9-7AE1-43E9-AD2F-25E124D6E8D7}" presName="LevelTwoTextNode" presStyleLbl="node4" presStyleIdx="6" presStyleCnt="12" custScaleX="404269">
        <dgm:presLayoutVars>
          <dgm:chPref val="3"/>
        </dgm:presLayoutVars>
      </dgm:prSet>
      <dgm:spPr/>
    </dgm:pt>
    <dgm:pt modelId="{A594247E-A7A2-4485-8C32-5B4A932443B1}" type="pres">
      <dgm:prSet presAssocID="{35C0DEB9-7AE1-43E9-AD2F-25E124D6E8D7}" presName="level3hierChild" presStyleCnt="0"/>
      <dgm:spPr/>
    </dgm:pt>
    <dgm:pt modelId="{02F464DE-68C2-462E-BB28-A2A10D7605E3}" type="pres">
      <dgm:prSet presAssocID="{2E5EA9B4-40BC-4BF9-B474-F2C5B4C4531C}" presName="conn2-1" presStyleLbl="parChTrans1D4" presStyleIdx="7" presStyleCnt="12"/>
      <dgm:spPr/>
    </dgm:pt>
    <dgm:pt modelId="{A03C0052-A798-4587-B92F-7E56F4AE3081}" type="pres">
      <dgm:prSet presAssocID="{2E5EA9B4-40BC-4BF9-B474-F2C5B4C4531C}" presName="connTx" presStyleLbl="parChTrans1D4" presStyleIdx="7" presStyleCnt="12"/>
      <dgm:spPr/>
    </dgm:pt>
    <dgm:pt modelId="{1B397788-86F6-4CFF-8857-7C133B0629C5}" type="pres">
      <dgm:prSet presAssocID="{B5679539-95B5-46C7-9CB5-3CF2E905D05A}" presName="root2" presStyleCnt="0"/>
      <dgm:spPr/>
    </dgm:pt>
    <dgm:pt modelId="{D9017B6F-D1E0-43F4-A13F-40AD5E51B3F6}" type="pres">
      <dgm:prSet presAssocID="{B5679539-95B5-46C7-9CB5-3CF2E905D05A}" presName="LevelTwoTextNode" presStyleLbl="node4" presStyleIdx="7" presStyleCnt="12" custScaleX="404269">
        <dgm:presLayoutVars>
          <dgm:chPref val="3"/>
        </dgm:presLayoutVars>
      </dgm:prSet>
      <dgm:spPr/>
    </dgm:pt>
    <dgm:pt modelId="{BB4A07F4-B692-4A71-B904-78F00BF070ED}" type="pres">
      <dgm:prSet presAssocID="{B5679539-95B5-46C7-9CB5-3CF2E905D05A}" presName="level3hierChild" presStyleCnt="0"/>
      <dgm:spPr/>
    </dgm:pt>
    <dgm:pt modelId="{9240BE58-B585-447D-807A-FB03004689F9}" type="pres">
      <dgm:prSet presAssocID="{8A4D20AF-E34B-45D2-8608-B49A97AA6BEA}" presName="conn2-1" presStyleLbl="parChTrans1D4" presStyleIdx="8" presStyleCnt="12"/>
      <dgm:spPr/>
    </dgm:pt>
    <dgm:pt modelId="{CB88325F-232F-477E-98F2-53B7B36EB662}" type="pres">
      <dgm:prSet presAssocID="{8A4D20AF-E34B-45D2-8608-B49A97AA6BEA}" presName="connTx" presStyleLbl="parChTrans1D4" presStyleIdx="8" presStyleCnt="12"/>
      <dgm:spPr/>
    </dgm:pt>
    <dgm:pt modelId="{C115D01A-D0B4-4474-9AA6-F208345FF369}" type="pres">
      <dgm:prSet presAssocID="{96DFCFF6-5A5F-4B56-BA5B-88FFAF1F1AB4}" presName="root2" presStyleCnt="0"/>
      <dgm:spPr/>
    </dgm:pt>
    <dgm:pt modelId="{8767A1D9-DAAA-4AD6-BAE8-DF0E12386EE8}" type="pres">
      <dgm:prSet presAssocID="{96DFCFF6-5A5F-4B56-BA5B-88FFAF1F1AB4}" presName="LevelTwoTextNode" presStyleLbl="node4" presStyleIdx="8" presStyleCnt="12" custScaleX="404269">
        <dgm:presLayoutVars>
          <dgm:chPref val="3"/>
        </dgm:presLayoutVars>
      </dgm:prSet>
      <dgm:spPr/>
    </dgm:pt>
    <dgm:pt modelId="{8BD0B311-D98B-45E3-A7D4-33D3D089A270}" type="pres">
      <dgm:prSet presAssocID="{96DFCFF6-5A5F-4B56-BA5B-88FFAF1F1AB4}" presName="level3hierChild" presStyleCnt="0"/>
      <dgm:spPr/>
    </dgm:pt>
    <dgm:pt modelId="{FBC21605-023F-4AC0-898C-7DB36B10AB16}" type="pres">
      <dgm:prSet presAssocID="{F6F0FF6E-D05D-402A-B73B-5A9B6630301D}" presName="conn2-1" presStyleLbl="parChTrans1D4" presStyleIdx="9" presStyleCnt="12"/>
      <dgm:spPr/>
    </dgm:pt>
    <dgm:pt modelId="{AAEF5E13-7B95-4A27-B58C-4F85E4F84E9E}" type="pres">
      <dgm:prSet presAssocID="{F6F0FF6E-D05D-402A-B73B-5A9B6630301D}" presName="connTx" presStyleLbl="parChTrans1D4" presStyleIdx="9" presStyleCnt="12"/>
      <dgm:spPr/>
    </dgm:pt>
    <dgm:pt modelId="{3108D000-55F9-4047-8160-7521161780FA}" type="pres">
      <dgm:prSet presAssocID="{6DA184E3-8BFC-445E-A197-6E36AD131EEB}" presName="root2" presStyleCnt="0"/>
      <dgm:spPr/>
    </dgm:pt>
    <dgm:pt modelId="{4F36E579-0637-409C-AFB4-744968BD5142}" type="pres">
      <dgm:prSet presAssocID="{6DA184E3-8BFC-445E-A197-6E36AD131EEB}" presName="LevelTwoTextNode" presStyleLbl="node4" presStyleIdx="9" presStyleCnt="12" custScaleX="404269">
        <dgm:presLayoutVars>
          <dgm:chPref val="3"/>
        </dgm:presLayoutVars>
      </dgm:prSet>
      <dgm:spPr/>
    </dgm:pt>
    <dgm:pt modelId="{EA93FC83-D460-47EF-A76A-863047AB39DB}" type="pres">
      <dgm:prSet presAssocID="{6DA184E3-8BFC-445E-A197-6E36AD131EEB}" presName="level3hierChild" presStyleCnt="0"/>
      <dgm:spPr/>
    </dgm:pt>
    <dgm:pt modelId="{1B67E27C-D2D8-4E0F-9387-28C1370173AD}" type="pres">
      <dgm:prSet presAssocID="{7740A723-B12E-424C-8291-393EDE9053CB}" presName="conn2-1" presStyleLbl="parChTrans1D4" presStyleIdx="10" presStyleCnt="12"/>
      <dgm:spPr/>
    </dgm:pt>
    <dgm:pt modelId="{54731CA0-7B33-47A4-A64E-5EDED233D00B}" type="pres">
      <dgm:prSet presAssocID="{7740A723-B12E-424C-8291-393EDE9053CB}" presName="connTx" presStyleLbl="parChTrans1D4" presStyleIdx="10" presStyleCnt="12"/>
      <dgm:spPr/>
    </dgm:pt>
    <dgm:pt modelId="{7FC7FBFB-6CA8-4E69-8B3D-AE63643C06FA}" type="pres">
      <dgm:prSet presAssocID="{81349269-9690-4B3B-9E1D-8480AD262CB1}" presName="root2" presStyleCnt="0"/>
      <dgm:spPr/>
    </dgm:pt>
    <dgm:pt modelId="{F2E58520-613B-4209-B361-410EE1EA3150}" type="pres">
      <dgm:prSet presAssocID="{81349269-9690-4B3B-9E1D-8480AD262CB1}" presName="LevelTwoTextNode" presStyleLbl="node4" presStyleIdx="10" presStyleCnt="12" custScaleX="404269">
        <dgm:presLayoutVars>
          <dgm:chPref val="3"/>
        </dgm:presLayoutVars>
      </dgm:prSet>
      <dgm:spPr/>
    </dgm:pt>
    <dgm:pt modelId="{1AF034E1-1949-4C38-9E7C-CE08744AA841}" type="pres">
      <dgm:prSet presAssocID="{81349269-9690-4B3B-9E1D-8480AD262CB1}" presName="level3hierChild" presStyleCnt="0"/>
      <dgm:spPr/>
    </dgm:pt>
    <dgm:pt modelId="{2895BD53-A35A-415A-A16E-2AC175C7AB58}" type="pres">
      <dgm:prSet presAssocID="{F5455A9A-88E8-47AE-A98C-4CB2E6FE43BE}" presName="conn2-1" presStyleLbl="parChTrans1D4" presStyleIdx="11" presStyleCnt="12"/>
      <dgm:spPr/>
    </dgm:pt>
    <dgm:pt modelId="{C81E42B4-AD53-4E9F-AA2B-CB5A5E71B9D3}" type="pres">
      <dgm:prSet presAssocID="{F5455A9A-88E8-47AE-A98C-4CB2E6FE43BE}" presName="connTx" presStyleLbl="parChTrans1D4" presStyleIdx="11" presStyleCnt="12"/>
      <dgm:spPr/>
    </dgm:pt>
    <dgm:pt modelId="{4E9E3195-6D51-46BA-9435-D5D90F2A8635}" type="pres">
      <dgm:prSet presAssocID="{1F80B757-3941-48CC-953A-A982437C2CDD}" presName="root2" presStyleCnt="0"/>
      <dgm:spPr/>
    </dgm:pt>
    <dgm:pt modelId="{F24E7776-DCD3-4F69-A2C5-7D3C11911E90}" type="pres">
      <dgm:prSet presAssocID="{1F80B757-3941-48CC-953A-A982437C2CDD}" presName="LevelTwoTextNode" presStyleLbl="node4" presStyleIdx="11" presStyleCnt="12" custScaleX="405777" custScaleY="97068">
        <dgm:presLayoutVars>
          <dgm:chPref val="3"/>
        </dgm:presLayoutVars>
      </dgm:prSet>
      <dgm:spPr/>
    </dgm:pt>
    <dgm:pt modelId="{1A5064CC-19D2-4B0F-9861-581B2CD8C107}" type="pres">
      <dgm:prSet presAssocID="{1F80B757-3941-48CC-953A-A982437C2CDD}" presName="level3hierChild" presStyleCnt="0"/>
      <dgm:spPr/>
    </dgm:pt>
  </dgm:ptLst>
  <dgm:cxnLst>
    <dgm:cxn modelId="{93D37703-A487-48C8-AEA8-3350516A4197}" type="presOf" srcId="{2E5EA9B4-40BC-4BF9-B474-F2C5B4C4531C}" destId="{A03C0052-A798-4587-B92F-7E56F4AE3081}" srcOrd="1" destOrd="0" presId="urn:microsoft.com/office/officeart/2008/layout/HorizontalMultiLevelHierarchy"/>
    <dgm:cxn modelId="{1C28D315-6A22-424F-876D-5076EA56D697}" type="presOf" srcId="{C1B8E48E-6C26-4578-A732-A3316BEA37D7}" destId="{33F12EB9-C847-4932-B2C6-3FFEE36A772B}" srcOrd="0" destOrd="0" presId="urn:microsoft.com/office/officeart/2008/layout/HorizontalMultiLevelHierarchy"/>
    <dgm:cxn modelId="{A052EE19-94E1-4317-B872-837095BB6F75}" type="presOf" srcId="{CF5910AB-E9D7-4421-83B8-09C1C61D932E}" destId="{9B68FF87-2DC8-4546-AD9B-4474AFF16A35}" srcOrd="1" destOrd="0" presId="urn:microsoft.com/office/officeart/2008/layout/HorizontalMultiLevelHierarchy"/>
    <dgm:cxn modelId="{77D18B1A-76B9-4377-99F3-C6E415ED5ED8}" type="presOf" srcId="{CF5910AB-E9D7-4421-83B8-09C1C61D932E}" destId="{D894EC88-E5AE-4472-96F1-CD2BC0E002B4}" srcOrd="0" destOrd="0" presId="urn:microsoft.com/office/officeart/2008/layout/HorizontalMultiLevelHierarchy"/>
    <dgm:cxn modelId="{A196B91D-5BAE-4C7A-A723-DE7F91F0FC95}" srcId="{6F1ACD98-A6B6-40CF-A93A-36E5E086F2F3}" destId="{4F83AC27-EDBF-46E0-BCC4-FA4D1B3AE255}" srcOrd="0" destOrd="0" parTransId="{69DF1D5D-FFA7-410A-86F1-CBB4D696D67C}" sibTransId="{5D5F442A-1685-4F79-A0AB-C574B0F04423}"/>
    <dgm:cxn modelId="{3409AC1F-209F-4A2B-8375-969133BD8545}" type="presOf" srcId="{69DF1D5D-FFA7-410A-86F1-CBB4D696D67C}" destId="{C85F3BB0-B96F-47EB-B387-6BDD5920C67D}" srcOrd="0" destOrd="0" presId="urn:microsoft.com/office/officeart/2008/layout/HorizontalMultiLevelHierarchy"/>
    <dgm:cxn modelId="{0FF6F021-AC70-4228-8C68-4DE4653A6DE8}" type="presOf" srcId="{5ECBB75E-E81D-49A4-8441-71D8F64893F5}" destId="{30BD0859-72C1-4F0C-8993-88276D2542B9}" srcOrd="1" destOrd="0" presId="urn:microsoft.com/office/officeart/2008/layout/HorizontalMultiLevelHierarchy"/>
    <dgm:cxn modelId="{CE8B5727-FB0E-402C-B1AD-36F543CCCCC1}" type="presOf" srcId="{9FBC041C-A82F-4BA1-BDC8-00485BBB5580}" destId="{5D1911CC-9EBC-4FE4-81E0-6C4297D939A2}" srcOrd="0" destOrd="0" presId="urn:microsoft.com/office/officeart/2008/layout/HorizontalMultiLevelHierarchy"/>
    <dgm:cxn modelId="{77B09929-39AB-401C-9849-A184C6E1C12B}" type="presOf" srcId="{763A75FA-3A40-419A-AF41-E6CF798E8337}" destId="{17D26463-11BA-4D7F-B8EE-0735AA29C076}" srcOrd="0" destOrd="0" presId="urn:microsoft.com/office/officeart/2008/layout/HorizontalMultiLevelHierarchy"/>
    <dgm:cxn modelId="{462B0D34-5945-418F-8ABD-C8199715B7EC}" type="presOf" srcId="{8A4D20AF-E34B-45D2-8608-B49A97AA6BEA}" destId="{CB88325F-232F-477E-98F2-53B7B36EB662}" srcOrd="1" destOrd="0" presId="urn:microsoft.com/office/officeart/2008/layout/HorizontalMultiLevelHierarchy"/>
    <dgm:cxn modelId="{F5CEBF36-15E4-4B69-AA8B-E0C3BCC5644E}" srcId="{6F1ACD98-A6B6-40CF-A93A-36E5E086F2F3}" destId="{AAAB9654-20B8-449F-AF3D-05E7586449D5}" srcOrd="1" destOrd="0" parTransId="{3BA6B4E6-08F7-40F9-A1D9-D677B245D11E}" sibTransId="{0EB30C79-718B-40F0-8A8C-D27020628EDE}"/>
    <dgm:cxn modelId="{430BBC37-9ED5-47FF-B7A6-66330F667567}" srcId="{909D5033-4F63-4D1F-B8E3-B3DA329D9E1C}" destId="{1F80B757-3941-48CC-953A-A982437C2CDD}" srcOrd="11" destOrd="0" parTransId="{F5455A9A-88E8-47AE-A98C-4CB2E6FE43BE}" sibTransId="{5302E328-6707-4DCC-A62E-049E91880340}"/>
    <dgm:cxn modelId="{7C6CD839-9552-4158-96B8-35C0B43C00D1}" type="presOf" srcId="{D1F56F61-B37D-4386-8F66-916F65239217}" destId="{B1DE52B6-C100-4306-904F-D40FDB83E49D}" srcOrd="0" destOrd="0" presId="urn:microsoft.com/office/officeart/2008/layout/HorizontalMultiLevelHierarchy"/>
    <dgm:cxn modelId="{B92A493A-EE17-4779-9DA6-49C9B2E31B10}" type="presOf" srcId="{746E49FF-106B-4331-A449-333BB3F14DCF}" destId="{BFCF1659-FB60-48A2-A6EA-82BEB85E5CB0}" srcOrd="1" destOrd="0" presId="urn:microsoft.com/office/officeart/2008/layout/HorizontalMultiLevelHierarchy"/>
    <dgm:cxn modelId="{2DC72F5D-2531-4772-95E8-00D21C2DDB92}" type="presOf" srcId="{6DA184E3-8BFC-445E-A197-6E36AD131EEB}" destId="{4F36E579-0637-409C-AFB4-744968BD5142}" srcOrd="0" destOrd="0" presId="urn:microsoft.com/office/officeart/2008/layout/HorizontalMultiLevelHierarchy"/>
    <dgm:cxn modelId="{7E9B8761-4373-45AB-ABB2-C80EC992AFAD}" type="presOf" srcId="{D1F56F61-B37D-4386-8F66-916F65239217}" destId="{3AA543F1-4722-4A6F-B8F5-F65AD9C48867}" srcOrd="1" destOrd="0" presId="urn:microsoft.com/office/officeart/2008/layout/HorizontalMultiLevelHierarchy"/>
    <dgm:cxn modelId="{CA6D6368-B336-416E-A681-16BC273CBCCA}" type="presOf" srcId="{F6F0FF6E-D05D-402A-B73B-5A9B6630301D}" destId="{AAEF5E13-7B95-4A27-B58C-4F85E4F84E9E}" srcOrd="1" destOrd="0" presId="urn:microsoft.com/office/officeart/2008/layout/HorizontalMultiLevelHierarchy"/>
    <dgm:cxn modelId="{B461AB48-4114-487F-A75B-276DC9CB8D9F}" type="presOf" srcId="{9FBC041C-A82F-4BA1-BDC8-00485BBB5580}" destId="{61F6F80A-3B63-4A8F-96CC-72B0D6249AF5}" srcOrd="1" destOrd="0" presId="urn:microsoft.com/office/officeart/2008/layout/HorizontalMultiLevelHierarchy"/>
    <dgm:cxn modelId="{2F60694A-4B59-4697-B23B-04E73E44851B}" srcId="{909D5033-4F63-4D1F-B8E3-B3DA329D9E1C}" destId="{763A75FA-3A40-419A-AF41-E6CF798E8337}" srcOrd="2" destOrd="0" parTransId="{705ADC7E-7CE1-4B99-A4A6-EBB63B19CF5B}" sibTransId="{936A1956-E475-42AB-BC5D-89F306C546E3}"/>
    <dgm:cxn modelId="{AE23D04C-0DCD-4A6E-A3B6-566040916F16}" type="presOf" srcId="{746E49FF-106B-4331-A449-333BB3F14DCF}" destId="{6B4AFFE2-C1F5-4FF7-83BF-D0456C575B0C}" srcOrd="0" destOrd="0" presId="urn:microsoft.com/office/officeart/2008/layout/HorizontalMultiLevelHierarchy"/>
    <dgm:cxn modelId="{DA6E756D-4E25-4961-BDF5-AA78E57DE6D3}" type="presOf" srcId="{3BA6B4E6-08F7-40F9-A1D9-D677B245D11E}" destId="{035ADFA6-A829-4BD6-88AC-EE123A138A08}" srcOrd="0" destOrd="0" presId="urn:microsoft.com/office/officeart/2008/layout/HorizontalMultiLevelHierarchy"/>
    <dgm:cxn modelId="{69A96450-F894-4A58-8D45-075CE48B8754}" srcId="{909D5033-4F63-4D1F-B8E3-B3DA329D9E1C}" destId="{9C6F6937-8EEA-4645-9138-156F2D2A44E5}" srcOrd="1" destOrd="0" parTransId="{C1B8E48E-6C26-4578-A732-A3316BEA37D7}" sibTransId="{FBE3185B-75FD-4AC7-9056-83214C54E307}"/>
    <dgm:cxn modelId="{2009CC71-7736-47C7-BC63-2F67EC0591AF}" type="presOf" srcId="{5769DD3B-7FB9-4E2C-8C72-7811F9DC7791}" destId="{A85ECE39-1F0D-4613-A22A-6FE83E7060DF}" srcOrd="0" destOrd="0" presId="urn:microsoft.com/office/officeart/2008/layout/HorizontalMultiLevelHierarchy"/>
    <dgm:cxn modelId="{B830DA51-83CD-4725-B5B7-326362E7AB73}" type="presOf" srcId="{67673C31-09D2-41C4-903A-303DE4679293}" destId="{297F54E4-6AC0-4696-AC53-80B5D36D8FAF}" srcOrd="0" destOrd="0" presId="urn:microsoft.com/office/officeart/2008/layout/HorizontalMultiLevelHierarchy"/>
    <dgm:cxn modelId="{5CC38273-C25A-441C-9462-21F88333508E}" type="presOf" srcId="{9C6F6937-8EEA-4645-9138-156F2D2A44E5}" destId="{D4B105E7-D876-44FC-9614-363F74439DE9}" srcOrd="0" destOrd="0" presId="urn:microsoft.com/office/officeart/2008/layout/HorizontalMultiLevelHierarchy"/>
    <dgm:cxn modelId="{1B99CD53-B49D-4947-8BAE-7387C9DB1B6C}" type="presOf" srcId="{FC575366-AD71-48CB-B201-11039BAB23F4}" destId="{C0C70BFE-852C-4792-9962-3CE92AEA397D}" srcOrd="0" destOrd="0" presId="urn:microsoft.com/office/officeart/2008/layout/HorizontalMultiLevelHierarchy"/>
    <dgm:cxn modelId="{C0B0A179-85EB-4228-B554-AE7D43A53B8B}" type="presOf" srcId="{F5455A9A-88E8-47AE-A98C-4CB2E6FE43BE}" destId="{2895BD53-A35A-415A-A16E-2AC175C7AB58}" srcOrd="0" destOrd="0" presId="urn:microsoft.com/office/officeart/2008/layout/HorizontalMultiLevelHierarchy"/>
    <dgm:cxn modelId="{E1AB2E7A-E4EB-43E6-B2D1-90EF71698542}" type="presOf" srcId="{1F80B757-3941-48CC-953A-A982437C2CDD}" destId="{F24E7776-DCD3-4F69-A2C5-7D3C11911E90}" srcOrd="0" destOrd="0" presId="urn:microsoft.com/office/officeart/2008/layout/HorizontalMultiLevelHierarchy"/>
    <dgm:cxn modelId="{543A0D90-8385-4F25-AF76-EF1DEB6C1AC0}" type="presOf" srcId="{7740A723-B12E-424C-8291-393EDE9053CB}" destId="{1B67E27C-D2D8-4E0F-9387-28C1370173AD}" srcOrd="0" destOrd="0" presId="urn:microsoft.com/office/officeart/2008/layout/HorizontalMultiLevelHierarchy"/>
    <dgm:cxn modelId="{51A7E290-C3EE-4D8F-B9C8-2253096F7634}" srcId="{909D5033-4F63-4D1F-B8E3-B3DA329D9E1C}" destId="{81349269-9690-4B3B-9E1D-8480AD262CB1}" srcOrd="10" destOrd="0" parTransId="{7740A723-B12E-424C-8291-393EDE9053CB}" sibTransId="{6DA15695-F130-41B4-BF56-185B4225C6E0}"/>
    <dgm:cxn modelId="{00419E93-BE59-41CF-8FC7-6C0880042950}" type="presOf" srcId="{81349269-9690-4B3B-9E1D-8480AD262CB1}" destId="{F2E58520-613B-4209-B361-410EE1EA3150}" srcOrd="0" destOrd="0" presId="urn:microsoft.com/office/officeart/2008/layout/HorizontalMultiLevelHierarchy"/>
    <dgm:cxn modelId="{9078B894-545B-444C-ADC3-7153E39A1FE4}" type="presOf" srcId="{C1B8E48E-6C26-4578-A732-A3316BEA37D7}" destId="{AB5CCA39-BA34-4F72-9988-80E119350027}" srcOrd="1" destOrd="0" presId="urn:microsoft.com/office/officeart/2008/layout/HorizontalMultiLevelHierarchy"/>
    <dgm:cxn modelId="{3E6BDD94-9838-4B26-B1F3-9B14C8CA0B7D}" type="presOf" srcId="{AAAB9654-20B8-449F-AF3D-05E7586449D5}" destId="{2724C864-B065-4AF5-9EE4-FBE68DE0F30F}" srcOrd="0" destOrd="0" presId="urn:microsoft.com/office/officeart/2008/layout/HorizontalMultiLevelHierarchy"/>
    <dgm:cxn modelId="{A0363E96-6BB5-4D50-80B5-AA7D08CD5BD4}" type="presOf" srcId="{84972660-E8FD-4F0D-96E5-753672B12027}" destId="{6027F48F-13C1-48CA-BD24-555EF116CE64}" srcOrd="0" destOrd="0" presId="urn:microsoft.com/office/officeart/2008/layout/HorizontalMultiLevelHierarchy"/>
    <dgm:cxn modelId="{C745C5A1-0274-432F-BD92-3FBC483F0C0B}" type="presOf" srcId="{2E5EA9B4-40BC-4BF9-B474-F2C5B4C4531C}" destId="{02F464DE-68C2-462E-BB28-A2A10D7605E3}" srcOrd="0" destOrd="0" presId="urn:microsoft.com/office/officeart/2008/layout/HorizontalMultiLevelHierarchy"/>
    <dgm:cxn modelId="{926A1FA9-A9E6-40A3-95E8-8150FE47455E}" type="presOf" srcId="{DC55382C-2063-496E-8142-4BEEA1FE9D7B}" destId="{50E13EB4-A25C-4A65-B405-C1E67EB509DE}" srcOrd="0" destOrd="0" presId="urn:microsoft.com/office/officeart/2008/layout/HorizontalMultiLevelHierarchy"/>
    <dgm:cxn modelId="{C9CF23A9-23D2-4599-99D3-97D4BD0A6E15}" type="presOf" srcId="{705ADC7E-7CE1-4B99-A4A6-EBB63B19CF5B}" destId="{0F3EA953-C276-497A-89F2-E2C819957129}" srcOrd="0" destOrd="0" presId="urn:microsoft.com/office/officeart/2008/layout/HorizontalMultiLevelHierarchy"/>
    <dgm:cxn modelId="{C12280AB-6D67-435F-8941-3FD4438FA097}" type="presOf" srcId="{8A4D20AF-E34B-45D2-8608-B49A97AA6BEA}" destId="{9240BE58-B585-447D-807A-FB03004689F9}" srcOrd="0" destOrd="0" presId="urn:microsoft.com/office/officeart/2008/layout/HorizontalMultiLevelHierarchy"/>
    <dgm:cxn modelId="{043865B1-4DB0-4B91-9417-B0E101FAFE12}" srcId="{909D5033-4F63-4D1F-B8E3-B3DA329D9E1C}" destId="{5769DD3B-7FB9-4E2C-8C72-7811F9DC7791}" srcOrd="4" destOrd="0" parTransId="{746E49FF-106B-4331-A449-333BB3F14DCF}" sibTransId="{01324E91-3ADA-4B54-BAD7-1131E47D6F2B}"/>
    <dgm:cxn modelId="{8CA36AB2-A4B3-4EA9-8627-DBB776D4348B}" type="presOf" srcId="{B5679539-95B5-46C7-9CB5-3CF2E905D05A}" destId="{D9017B6F-D1E0-43F4-A13F-40AD5E51B3F6}" srcOrd="0" destOrd="0" presId="urn:microsoft.com/office/officeart/2008/layout/HorizontalMultiLevelHierarchy"/>
    <dgm:cxn modelId="{88FE9FB5-FF91-49DD-BC32-D81DFBD3F676}" srcId="{909D5033-4F63-4D1F-B8E3-B3DA329D9E1C}" destId="{96DFCFF6-5A5F-4B56-BA5B-88FFAF1F1AB4}" srcOrd="8" destOrd="0" parTransId="{8A4D20AF-E34B-45D2-8608-B49A97AA6BEA}" sibTransId="{00B3D07B-71B1-4BFE-9292-611BB6BBAB7B}"/>
    <dgm:cxn modelId="{83C26FB6-EC3C-4671-9C31-5D3933662471}" type="presOf" srcId="{F5455A9A-88E8-47AE-A98C-4CB2E6FE43BE}" destId="{C81E42B4-AD53-4E9F-AA2B-CB5A5E71B9D3}" srcOrd="1" destOrd="0" presId="urn:microsoft.com/office/officeart/2008/layout/HorizontalMultiLevelHierarchy"/>
    <dgm:cxn modelId="{41FF82BE-E9B2-47E1-A715-A69E795B6403}" type="presOf" srcId="{7740A723-B12E-424C-8291-393EDE9053CB}" destId="{54731CA0-7B33-47A4-A64E-5EDED233D00B}" srcOrd="1" destOrd="0" presId="urn:microsoft.com/office/officeart/2008/layout/HorizontalMultiLevelHierarchy"/>
    <dgm:cxn modelId="{C3014FBF-3381-479D-A164-E64BE1CDB3C7}" srcId="{909D5033-4F63-4D1F-B8E3-B3DA329D9E1C}" destId="{67673C31-09D2-41C4-903A-303DE4679293}" srcOrd="5" destOrd="0" parTransId="{9FBC041C-A82F-4BA1-BDC8-00485BBB5580}" sibTransId="{F3FBB3EE-D037-405C-B8A2-638B5DABAA49}"/>
    <dgm:cxn modelId="{77291EC6-110E-47BE-8215-E946F09A6141}" type="presOf" srcId="{1485F6F8-8EF1-4FA6-A156-A22CE5D247B6}" destId="{8C5E1F09-15F1-4D44-A5BA-686A8090908B}" srcOrd="0" destOrd="0" presId="urn:microsoft.com/office/officeart/2008/layout/HorizontalMultiLevelHierarchy"/>
    <dgm:cxn modelId="{636782CB-924C-44D0-8075-341755FC9EF1}" srcId="{909D5033-4F63-4D1F-B8E3-B3DA329D9E1C}" destId="{35C0DEB9-7AE1-43E9-AD2F-25E124D6E8D7}" srcOrd="6" destOrd="0" parTransId="{84972660-E8FD-4F0D-96E5-753672B12027}" sibTransId="{AC5F135E-E0A0-4F05-883E-5C6B5DF000A4}"/>
    <dgm:cxn modelId="{C227C1D9-5484-434A-8FFD-A229DCA30072}" type="presOf" srcId="{6F1ACD98-A6B6-40CF-A93A-36E5E086F2F3}" destId="{D41922D6-7CF5-4539-9A22-F17EA1A09284}" srcOrd="0" destOrd="0" presId="urn:microsoft.com/office/officeart/2008/layout/HorizontalMultiLevelHierarchy"/>
    <dgm:cxn modelId="{A1E2CDD9-EAF4-44EF-ACDE-6102ACD79721}" srcId="{909D5033-4F63-4D1F-B8E3-B3DA329D9E1C}" destId="{B5679539-95B5-46C7-9CB5-3CF2E905D05A}" srcOrd="7" destOrd="0" parTransId="{2E5EA9B4-40BC-4BF9-B474-F2C5B4C4531C}" sibTransId="{C479783B-2CB4-4912-9D3F-E3FBEE0639DD}"/>
    <dgm:cxn modelId="{AF1AD0DA-7BE9-48F8-A485-1FBD2E18B428}" type="presOf" srcId="{909D5033-4F63-4D1F-B8E3-B3DA329D9E1C}" destId="{4AEE0AF4-0946-4AE0-9169-654DBCB54F43}" srcOrd="0" destOrd="0" presId="urn:microsoft.com/office/officeart/2008/layout/HorizontalMultiLevelHierarchy"/>
    <dgm:cxn modelId="{7243F0DA-D662-43DE-9484-30CE46548969}" type="presOf" srcId="{96DFCFF6-5A5F-4B56-BA5B-88FFAF1F1AB4}" destId="{8767A1D9-DAAA-4AD6-BAE8-DF0E12386EE8}" srcOrd="0" destOrd="0" presId="urn:microsoft.com/office/officeart/2008/layout/HorizontalMultiLevelHierarchy"/>
    <dgm:cxn modelId="{7A81EBDD-E3FA-45CD-B7B0-EBEA39E544C2}" type="presOf" srcId="{F6F0FF6E-D05D-402A-B73B-5A9B6630301D}" destId="{FBC21605-023F-4AC0-898C-7DB36B10AB16}" srcOrd="0" destOrd="0" presId="urn:microsoft.com/office/officeart/2008/layout/HorizontalMultiLevelHierarchy"/>
    <dgm:cxn modelId="{263FC0DE-29B9-4EF9-9B70-476D0CD9B9B6}" type="presOf" srcId="{4F83AC27-EDBF-46E0-BCC4-FA4D1B3AE255}" destId="{2B6A3891-2F2F-45A4-901A-A088CC7C1878}" srcOrd="0" destOrd="0" presId="urn:microsoft.com/office/officeart/2008/layout/HorizontalMultiLevelHierarchy"/>
    <dgm:cxn modelId="{01C031E1-2D3F-44BE-A0B2-A0A7A0F4C885}" srcId="{AAAB9654-20B8-449F-AF3D-05E7586449D5}" destId="{909D5033-4F63-4D1F-B8E3-B3DA329D9E1C}" srcOrd="0" destOrd="0" parTransId="{5ECBB75E-E81D-49A4-8441-71D8F64893F5}" sibTransId="{65996638-A32F-46AC-BB9A-ECDE1521A0FB}"/>
    <dgm:cxn modelId="{50CA8EE4-2129-4F45-8248-3E587C237DB8}" srcId="{909D5033-4F63-4D1F-B8E3-B3DA329D9E1C}" destId="{1485F6F8-8EF1-4FA6-A156-A22CE5D247B6}" srcOrd="0" destOrd="0" parTransId="{D1F56F61-B37D-4386-8F66-916F65239217}" sibTransId="{04A950D4-1BF3-4879-920A-CF9B7910B954}"/>
    <dgm:cxn modelId="{4CF9F9E7-CDEF-4802-8933-56CBAC41DDF0}" type="presOf" srcId="{3BA6B4E6-08F7-40F9-A1D9-D677B245D11E}" destId="{137FB032-1DBC-4806-B22F-A5358850FF8A}" srcOrd="1" destOrd="0" presId="urn:microsoft.com/office/officeart/2008/layout/HorizontalMultiLevelHierarchy"/>
    <dgm:cxn modelId="{4988CFEB-EB41-439B-9C35-23719D581492}" srcId="{909D5033-4F63-4D1F-B8E3-B3DA329D9E1C}" destId="{6DA184E3-8BFC-445E-A197-6E36AD131EEB}" srcOrd="9" destOrd="0" parTransId="{F6F0FF6E-D05D-402A-B73B-5A9B6630301D}" sibTransId="{9BDBCB02-7BE0-4D75-9376-C556B75684BE}"/>
    <dgm:cxn modelId="{8B4AD8EB-AD09-430F-8618-2D308D25D0D8}" srcId="{909D5033-4F63-4D1F-B8E3-B3DA329D9E1C}" destId="{FC575366-AD71-48CB-B201-11039BAB23F4}" srcOrd="3" destOrd="0" parTransId="{CF5910AB-E9D7-4421-83B8-09C1C61D932E}" sibTransId="{F2F02E4F-4792-42B9-832C-960B23215CF5}"/>
    <dgm:cxn modelId="{E98B75F1-6B27-4C75-B9CF-D3E9581BDECC}" type="presOf" srcId="{5ECBB75E-E81D-49A4-8441-71D8F64893F5}" destId="{029AC888-AF1C-4DBA-B7BA-A03B43742558}" srcOrd="0" destOrd="0" presId="urn:microsoft.com/office/officeart/2008/layout/HorizontalMultiLevelHierarchy"/>
    <dgm:cxn modelId="{6DAA3DF9-0A7F-4F05-B83D-7FCF535E0F43}" srcId="{DC55382C-2063-496E-8142-4BEEA1FE9D7B}" destId="{6F1ACD98-A6B6-40CF-A93A-36E5E086F2F3}" srcOrd="0" destOrd="0" parTransId="{A44C1CA2-AB9A-4C04-B67B-1E0903EF4BDD}" sibTransId="{AA076938-17DC-474B-8D01-A4405A635007}"/>
    <dgm:cxn modelId="{B3FA2CFC-BC94-4E90-BDE9-9DC105065778}" type="presOf" srcId="{69DF1D5D-FFA7-410A-86F1-CBB4D696D67C}" destId="{F6B12D4B-D6AB-4260-8512-A833FD68C6B5}" srcOrd="1" destOrd="0" presId="urn:microsoft.com/office/officeart/2008/layout/HorizontalMultiLevelHierarchy"/>
    <dgm:cxn modelId="{15417FFC-67E9-44AC-85D5-5FE93AB80268}" type="presOf" srcId="{705ADC7E-7CE1-4B99-A4A6-EBB63B19CF5B}" destId="{90D27425-3E50-4B0D-9E42-A8946B50B305}" srcOrd="1" destOrd="0" presId="urn:microsoft.com/office/officeart/2008/layout/HorizontalMultiLevelHierarchy"/>
    <dgm:cxn modelId="{824768FE-30B2-4475-ABB1-A20918F9EC2D}" type="presOf" srcId="{35C0DEB9-7AE1-43E9-AD2F-25E124D6E8D7}" destId="{59F17DE8-307B-4A8E-92E9-CDED0341B4A6}" srcOrd="0" destOrd="0" presId="urn:microsoft.com/office/officeart/2008/layout/HorizontalMultiLevelHierarchy"/>
    <dgm:cxn modelId="{CC73AFFE-78B2-4606-A254-76B4B3F19FD2}" type="presOf" srcId="{84972660-E8FD-4F0D-96E5-753672B12027}" destId="{334A2828-AFF6-46CA-93A4-15CAB5005CB6}" srcOrd="1" destOrd="0" presId="urn:microsoft.com/office/officeart/2008/layout/HorizontalMultiLevelHierarchy"/>
    <dgm:cxn modelId="{932384C8-36D9-480D-AAE0-4B82662C0A9F}" type="presParOf" srcId="{50E13EB4-A25C-4A65-B405-C1E67EB509DE}" destId="{A250E99A-4189-4C3E-9AAD-A44ED3E2D729}" srcOrd="0" destOrd="0" presId="urn:microsoft.com/office/officeart/2008/layout/HorizontalMultiLevelHierarchy"/>
    <dgm:cxn modelId="{B7456975-F6E8-4AAB-9047-0A22789E69E9}" type="presParOf" srcId="{A250E99A-4189-4C3E-9AAD-A44ED3E2D729}" destId="{D41922D6-7CF5-4539-9A22-F17EA1A09284}" srcOrd="0" destOrd="0" presId="urn:microsoft.com/office/officeart/2008/layout/HorizontalMultiLevelHierarchy"/>
    <dgm:cxn modelId="{82B24044-3A52-4D6F-9B16-8D1B650E794B}" type="presParOf" srcId="{A250E99A-4189-4C3E-9AAD-A44ED3E2D729}" destId="{0CD38D00-9E61-4A02-8C2B-09A10972A981}" srcOrd="1" destOrd="0" presId="urn:microsoft.com/office/officeart/2008/layout/HorizontalMultiLevelHierarchy"/>
    <dgm:cxn modelId="{B2D2071A-D333-4F62-9940-64870F333030}" type="presParOf" srcId="{0CD38D00-9E61-4A02-8C2B-09A10972A981}" destId="{C85F3BB0-B96F-47EB-B387-6BDD5920C67D}" srcOrd="0" destOrd="0" presId="urn:microsoft.com/office/officeart/2008/layout/HorizontalMultiLevelHierarchy"/>
    <dgm:cxn modelId="{82C37563-B788-4CC0-8E3F-271215D94358}" type="presParOf" srcId="{C85F3BB0-B96F-47EB-B387-6BDD5920C67D}" destId="{F6B12D4B-D6AB-4260-8512-A833FD68C6B5}" srcOrd="0" destOrd="0" presId="urn:microsoft.com/office/officeart/2008/layout/HorizontalMultiLevelHierarchy"/>
    <dgm:cxn modelId="{8A04EE59-93FE-4766-B590-7D6523B9D6D5}" type="presParOf" srcId="{0CD38D00-9E61-4A02-8C2B-09A10972A981}" destId="{157A23C7-D30C-42D0-9314-ABD670B46B4B}" srcOrd="1" destOrd="0" presId="urn:microsoft.com/office/officeart/2008/layout/HorizontalMultiLevelHierarchy"/>
    <dgm:cxn modelId="{3F6CBF3F-019A-4BF0-A52D-C798A78CF955}" type="presParOf" srcId="{157A23C7-D30C-42D0-9314-ABD670B46B4B}" destId="{2B6A3891-2F2F-45A4-901A-A088CC7C1878}" srcOrd="0" destOrd="0" presId="urn:microsoft.com/office/officeart/2008/layout/HorizontalMultiLevelHierarchy"/>
    <dgm:cxn modelId="{89045FEA-B3B9-46BF-8FA5-A1B8BFA5C305}" type="presParOf" srcId="{157A23C7-D30C-42D0-9314-ABD670B46B4B}" destId="{0DF9EE93-705E-4580-A360-063332F6C48C}" srcOrd="1" destOrd="0" presId="urn:microsoft.com/office/officeart/2008/layout/HorizontalMultiLevelHierarchy"/>
    <dgm:cxn modelId="{C7B80051-BE76-41A2-9C31-4796E5357CB2}" type="presParOf" srcId="{0CD38D00-9E61-4A02-8C2B-09A10972A981}" destId="{035ADFA6-A829-4BD6-88AC-EE123A138A08}" srcOrd="2" destOrd="0" presId="urn:microsoft.com/office/officeart/2008/layout/HorizontalMultiLevelHierarchy"/>
    <dgm:cxn modelId="{30F25D7B-4C35-4D2A-B1B2-613695B5BFC7}" type="presParOf" srcId="{035ADFA6-A829-4BD6-88AC-EE123A138A08}" destId="{137FB032-1DBC-4806-B22F-A5358850FF8A}" srcOrd="0" destOrd="0" presId="urn:microsoft.com/office/officeart/2008/layout/HorizontalMultiLevelHierarchy"/>
    <dgm:cxn modelId="{83E007C1-8E01-482E-8044-FE7CBD903523}" type="presParOf" srcId="{0CD38D00-9E61-4A02-8C2B-09A10972A981}" destId="{0776F8F5-B693-4EAA-A899-889C570F033F}" srcOrd="3" destOrd="0" presId="urn:microsoft.com/office/officeart/2008/layout/HorizontalMultiLevelHierarchy"/>
    <dgm:cxn modelId="{420DE989-A2A6-418E-ACC4-903182755B39}" type="presParOf" srcId="{0776F8F5-B693-4EAA-A899-889C570F033F}" destId="{2724C864-B065-4AF5-9EE4-FBE68DE0F30F}" srcOrd="0" destOrd="0" presId="urn:microsoft.com/office/officeart/2008/layout/HorizontalMultiLevelHierarchy"/>
    <dgm:cxn modelId="{602F11A3-E007-4C53-98B3-5ECA59898F22}" type="presParOf" srcId="{0776F8F5-B693-4EAA-A899-889C570F033F}" destId="{5ADEFC12-C03E-4F03-8A09-4EDAC1021F59}" srcOrd="1" destOrd="0" presId="urn:microsoft.com/office/officeart/2008/layout/HorizontalMultiLevelHierarchy"/>
    <dgm:cxn modelId="{A29E1BDD-C94C-4EC7-A61A-8ECB6FA1D690}" type="presParOf" srcId="{5ADEFC12-C03E-4F03-8A09-4EDAC1021F59}" destId="{029AC888-AF1C-4DBA-B7BA-A03B43742558}" srcOrd="0" destOrd="0" presId="urn:microsoft.com/office/officeart/2008/layout/HorizontalMultiLevelHierarchy"/>
    <dgm:cxn modelId="{EA77D220-C2C8-4CA9-A741-CFD8951DC726}" type="presParOf" srcId="{029AC888-AF1C-4DBA-B7BA-A03B43742558}" destId="{30BD0859-72C1-4F0C-8993-88276D2542B9}" srcOrd="0" destOrd="0" presId="urn:microsoft.com/office/officeart/2008/layout/HorizontalMultiLevelHierarchy"/>
    <dgm:cxn modelId="{D194F107-FC16-4193-BE10-18FBCB151AE8}" type="presParOf" srcId="{5ADEFC12-C03E-4F03-8A09-4EDAC1021F59}" destId="{BAFF83E3-797D-4DA5-8022-8922598D145B}" srcOrd="1" destOrd="0" presId="urn:microsoft.com/office/officeart/2008/layout/HorizontalMultiLevelHierarchy"/>
    <dgm:cxn modelId="{F0D12018-C449-4842-8E8E-EDB13225EFEA}" type="presParOf" srcId="{BAFF83E3-797D-4DA5-8022-8922598D145B}" destId="{4AEE0AF4-0946-4AE0-9169-654DBCB54F43}" srcOrd="0" destOrd="0" presId="urn:microsoft.com/office/officeart/2008/layout/HorizontalMultiLevelHierarchy"/>
    <dgm:cxn modelId="{78C058E4-4750-4B1E-A628-95E0AE9A61DF}" type="presParOf" srcId="{BAFF83E3-797D-4DA5-8022-8922598D145B}" destId="{5BAA6BF0-1047-48C6-B9AA-96B2B0CB8363}" srcOrd="1" destOrd="0" presId="urn:microsoft.com/office/officeart/2008/layout/HorizontalMultiLevelHierarchy"/>
    <dgm:cxn modelId="{D586ED6C-3FD7-44AB-AAFA-6AB1E28D9492}" type="presParOf" srcId="{5BAA6BF0-1047-48C6-B9AA-96B2B0CB8363}" destId="{B1DE52B6-C100-4306-904F-D40FDB83E49D}" srcOrd="0" destOrd="0" presId="urn:microsoft.com/office/officeart/2008/layout/HorizontalMultiLevelHierarchy"/>
    <dgm:cxn modelId="{5C0FB50F-BBCF-4124-91DF-FDFF0B6C9577}" type="presParOf" srcId="{B1DE52B6-C100-4306-904F-D40FDB83E49D}" destId="{3AA543F1-4722-4A6F-B8F5-F65AD9C48867}" srcOrd="0" destOrd="0" presId="urn:microsoft.com/office/officeart/2008/layout/HorizontalMultiLevelHierarchy"/>
    <dgm:cxn modelId="{2D49D4E5-88FF-4170-9291-B5FF04CB44D3}" type="presParOf" srcId="{5BAA6BF0-1047-48C6-B9AA-96B2B0CB8363}" destId="{8333006E-FECF-48E1-8B9D-617D0F93F23A}" srcOrd="1" destOrd="0" presId="urn:microsoft.com/office/officeart/2008/layout/HorizontalMultiLevelHierarchy"/>
    <dgm:cxn modelId="{B224DE32-9821-40E5-8483-08B42AD119A7}" type="presParOf" srcId="{8333006E-FECF-48E1-8B9D-617D0F93F23A}" destId="{8C5E1F09-15F1-4D44-A5BA-686A8090908B}" srcOrd="0" destOrd="0" presId="urn:microsoft.com/office/officeart/2008/layout/HorizontalMultiLevelHierarchy"/>
    <dgm:cxn modelId="{45E91CF6-9BA0-4731-8366-C645F4DF8D09}" type="presParOf" srcId="{8333006E-FECF-48E1-8B9D-617D0F93F23A}" destId="{6D4071DE-674A-4D4C-9E15-7206DE3E1746}" srcOrd="1" destOrd="0" presId="urn:microsoft.com/office/officeart/2008/layout/HorizontalMultiLevelHierarchy"/>
    <dgm:cxn modelId="{C6D4167C-4917-4E71-B20D-A1AB8E1A0D58}" type="presParOf" srcId="{5BAA6BF0-1047-48C6-B9AA-96B2B0CB8363}" destId="{33F12EB9-C847-4932-B2C6-3FFEE36A772B}" srcOrd="2" destOrd="0" presId="urn:microsoft.com/office/officeart/2008/layout/HorizontalMultiLevelHierarchy"/>
    <dgm:cxn modelId="{0AC209D7-848E-42BA-9AC6-FC2E51A5E473}" type="presParOf" srcId="{33F12EB9-C847-4932-B2C6-3FFEE36A772B}" destId="{AB5CCA39-BA34-4F72-9988-80E119350027}" srcOrd="0" destOrd="0" presId="urn:microsoft.com/office/officeart/2008/layout/HorizontalMultiLevelHierarchy"/>
    <dgm:cxn modelId="{1AF39A40-8FE0-41A8-81E3-CBB9280854F0}" type="presParOf" srcId="{5BAA6BF0-1047-48C6-B9AA-96B2B0CB8363}" destId="{4E6571FD-201E-478B-8D7C-D918E9D0DB37}" srcOrd="3" destOrd="0" presId="urn:microsoft.com/office/officeart/2008/layout/HorizontalMultiLevelHierarchy"/>
    <dgm:cxn modelId="{1756247E-F218-4985-A15E-B70894166266}" type="presParOf" srcId="{4E6571FD-201E-478B-8D7C-D918E9D0DB37}" destId="{D4B105E7-D876-44FC-9614-363F74439DE9}" srcOrd="0" destOrd="0" presId="urn:microsoft.com/office/officeart/2008/layout/HorizontalMultiLevelHierarchy"/>
    <dgm:cxn modelId="{734C5E2C-7B27-4EB4-BD9A-66CD61E3323A}" type="presParOf" srcId="{4E6571FD-201E-478B-8D7C-D918E9D0DB37}" destId="{5CA3749E-9602-4464-BD8B-98EFB15B7CFC}" srcOrd="1" destOrd="0" presId="urn:microsoft.com/office/officeart/2008/layout/HorizontalMultiLevelHierarchy"/>
    <dgm:cxn modelId="{06A9F518-2216-465C-AA5B-98AE93668C59}" type="presParOf" srcId="{5BAA6BF0-1047-48C6-B9AA-96B2B0CB8363}" destId="{0F3EA953-C276-497A-89F2-E2C819957129}" srcOrd="4" destOrd="0" presId="urn:microsoft.com/office/officeart/2008/layout/HorizontalMultiLevelHierarchy"/>
    <dgm:cxn modelId="{EABA9CD6-B62A-431F-8F03-6EEE8805B622}" type="presParOf" srcId="{0F3EA953-C276-497A-89F2-E2C819957129}" destId="{90D27425-3E50-4B0D-9E42-A8946B50B305}" srcOrd="0" destOrd="0" presId="urn:microsoft.com/office/officeart/2008/layout/HorizontalMultiLevelHierarchy"/>
    <dgm:cxn modelId="{88999F03-7498-4BBE-A2A0-9FD693F10719}" type="presParOf" srcId="{5BAA6BF0-1047-48C6-B9AA-96B2B0CB8363}" destId="{7134328F-FB65-4219-8100-D7DBD59E31E5}" srcOrd="5" destOrd="0" presId="urn:microsoft.com/office/officeart/2008/layout/HorizontalMultiLevelHierarchy"/>
    <dgm:cxn modelId="{4B9BC896-E69A-46B2-B70C-9095F3B47C84}" type="presParOf" srcId="{7134328F-FB65-4219-8100-D7DBD59E31E5}" destId="{17D26463-11BA-4D7F-B8EE-0735AA29C076}" srcOrd="0" destOrd="0" presId="urn:microsoft.com/office/officeart/2008/layout/HorizontalMultiLevelHierarchy"/>
    <dgm:cxn modelId="{DB5DD9AE-9A84-4201-9738-5DFAF116AA5E}" type="presParOf" srcId="{7134328F-FB65-4219-8100-D7DBD59E31E5}" destId="{AE431C22-4DA7-4A4B-BED2-6A8803159752}" srcOrd="1" destOrd="0" presId="urn:microsoft.com/office/officeart/2008/layout/HorizontalMultiLevelHierarchy"/>
    <dgm:cxn modelId="{B324AE65-D84E-45B3-9BF8-C4D31624AB7F}" type="presParOf" srcId="{5BAA6BF0-1047-48C6-B9AA-96B2B0CB8363}" destId="{D894EC88-E5AE-4472-96F1-CD2BC0E002B4}" srcOrd="6" destOrd="0" presId="urn:microsoft.com/office/officeart/2008/layout/HorizontalMultiLevelHierarchy"/>
    <dgm:cxn modelId="{EB730904-9CD4-4C6E-A10A-2BADB3576328}" type="presParOf" srcId="{D894EC88-E5AE-4472-96F1-CD2BC0E002B4}" destId="{9B68FF87-2DC8-4546-AD9B-4474AFF16A35}" srcOrd="0" destOrd="0" presId="urn:microsoft.com/office/officeart/2008/layout/HorizontalMultiLevelHierarchy"/>
    <dgm:cxn modelId="{5F7666F8-B426-4D4F-9D24-CBA1FBBAFE48}" type="presParOf" srcId="{5BAA6BF0-1047-48C6-B9AA-96B2B0CB8363}" destId="{8AFC34E8-E905-4011-9956-FA5A16BB18A9}" srcOrd="7" destOrd="0" presId="urn:microsoft.com/office/officeart/2008/layout/HorizontalMultiLevelHierarchy"/>
    <dgm:cxn modelId="{969D3513-6568-4480-9FAD-8B24EE62CDD6}" type="presParOf" srcId="{8AFC34E8-E905-4011-9956-FA5A16BB18A9}" destId="{C0C70BFE-852C-4792-9962-3CE92AEA397D}" srcOrd="0" destOrd="0" presId="urn:microsoft.com/office/officeart/2008/layout/HorizontalMultiLevelHierarchy"/>
    <dgm:cxn modelId="{5ECB001C-2697-49DC-97EE-DEF6F14BDADD}" type="presParOf" srcId="{8AFC34E8-E905-4011-9956-FA5A16BB18A9}" destId="{873A2D31-E4FC-4687-BCB0-DA44E08E6E1C}" srcOrd="1" destOrd="0" presId="urn:microsoft.com/office/officeart/2008/layout/HorizontalMultiLevelHierarchy"/>
    <dgm:cxn modelId="{54BA29F6-4CD4-469A-B434-D97E1E306463}" type="presParOf" srcId="{5BAA6BF0-1047-48C6-B9AA-96B2B0CB8363}" destId="{6B4AFFE2-C1F5-4FF7-83BF-D0456C575B0C}" srcOrd="8" destOrd="0" presId="urn:microsoft.com/office/officeart/2008/layout/HorizontalMultiLevelHierarchy"/>
    <dgm:cxn modelId="{1663ADC4-9D44-49E1-8EA1-15AA1479E451}" type="presParOf" srcId="{6B4AFFE2-C1F5-4FF7-83BF-D0456C575B0C}" destId="{BFCF1659-FB60-48A2-A6EA-82BEB85E5CB0}" srcOrd="0" destOrd="0" presId="urn:microsoft.com/office/officeart/2008/layout/HorizontalMultiLevelHierarchy"/>
    <dgm:cxn modelId="{D56E0104-6A5C-4066-B106-C8A3BEFD7C0B}" type="presParOf" srcId="{5BAA6BF0-1047-48C6-B9AA-96B2B0CB8363}" destId="{F23D2DD2-FCE5-4D70-B425-85170E082EB3}" srcOrd="9" destOrd="0" presId="urn:microsoft.com/office/officeart/2008/layout/HorizontalMultiLevelHierarchy"/>
    <dgm:cxn modelId="{386D7473-0880-4997-8B03-A0CCB8BD90B2}" type="presParOf" srcId="{F23D2DD2-FCE5-4D70-B425-85170E082EB3}" destId="{A85ECE39-1F0D-4613-A22A-6FE83E7060DF}" srcOrd="0" destOrd="0" presId="urn:microsoft.com/office/officeart/2008/layout/HorizontalMultiLevelHierarchy"/>
    <dgm:cxn modelId="{64D3835C-4937-4C93-AAD1-395362766C89}" type="presParOf" srcId="{F23D2DD2-FCE5-4D70-B425-85170E082EB3}" destId="{925260CE-9A35-47AE-87C8-F521FC585DB1}" srcOrd="1" destOrd="0" presId="urn:microsoft.com/office/officeart/2008/layout/HorizontalMultiLevelHierarchy"/>
    <dgm:cxn modelId="{114EC366-24FF-4183-AE8F-71CEE604E240}" type="presParOf" srcId="{5BAA6BF0-1047-48C6-B9AA-96B2B0CB8363}" destId="{5D1911CC-9EBC-4FE4-81E0-6C4297D939A2}" srcOrd="10" destOrd="0" presId="urn:microsoft.com/office/officeart/2008/layout/HorizontalMultiLevelHierarchy"/>
    <dgm:cxn modelId="{9D625721-BE4E-434B-84B5-5E313E432983}" type="presParOf" srcId="{5D1911CC-9EBC-4FE4-81E0-6C4297D939A2}" destId="{61F6F80A-3B63-4A8F-96CC-72B0D6249AF5}" srcOrd="0" destOrd="0" presId="urn:microsoft.com/office/officeart/2008/layout/HorizontalMultiLevelHierarchy"/>
    <dgm:cxn modelId="{1551A68E-9A68-4D37-B795-A6A0889777E8}" type="presParOf" srcId="{5BAA6BF0-1047-48C6-B9AA-96B2B0CB8363}" destId="{DF8ADF18-73C0-46FF-8D08-27797E3AF8A4}" srcOrd="11" destOrd="0" presId="urn:microsoft.com/office/officeart/2008/layout/HorizontalMultiLevelHierarchy"/>
    <dgm:cxn modelId="{B126AD57-E90B-4212-B003-C05BC783B4CA}" type="presParOf" srcId="{DF8ADF18-73C0-46FF-8D08-27797E3AF8A4}" destId="{297F54E4-6AC0-4696-AC53-80B5D36D8FAF}" srcOrd="0" destOrd="0" presId="urn:microsoft.com/office/officeart/2008/layout/HorizontalMultiLevelHierarchy"/>
    <dgm:cxn modelId="{82C2C1CD-3AAC-45A0-A761-A22A19583338}" type="presParOf" srcId="{DF8ADF18-73C0-46FF-8D08-27797E3AF8A4}" destId="{5F72179D-EB1E-4331-99C0-E7ABE1BAF862}" srcOrd="1" destOrd="0" presId="urn:microsoft.com/office/officeart/2008/layout/HorizontalMultiLevelHierarchy"/>
    <dgm:cxn modelId="{BD556C3F-0D07-490A-A597-A58D03297206}" type="presParOf" srcId="{5BAA6BF0-1047-48C6-B9AA-96B2B0CB8363}" destId="{6027F48F-13C1-48CA-BD24-555EF116CE64}" srcOrd="12" destOrd="0" presId="urn:microsoft.com/office/officeart/2008/layout/HorizontalMultiLevelHierarchy"/>
    <dgm:cxn modelId="{6E23A1CA-C08C-4FD1-A30E-6B213B99AD98}" type="presParOf" srcId="{6027F48F-13C1-48CA-BD24-555EF116CE64}" destId="{334A2828-AFF6-46CA-93A4-15CAB5005CB6}" srcOrd="0" destOrd="0" presId="urn:microsoft.com/office/officeart/2008/layout/HorizontalMultiLevelHierarchy"/>
    <dgm:cxn modelId="{A7BC91BB-A12A-46FF-A252-30EE675E4488}" type="presParOf" srcId="{5BAA6BF0-1047-48C6-B9AA-96B2B0CB8363}" destId="{DC4B5DBA-74F1-4125-A419-3747EE77EFE2}" srcOrd="13" destOrd="0" presId="urn:microsoft.com/office/officeart/2008/layout/HorizontalMultiLevelHierarchy"/>
    <dgm:cxn modelId="{4A1001F6-D8C8-4EF4-8DE0-DAE8555DE12D}" type="presParOf" srcId="{DC4B5DBA-74F1-4125-A419-3747EE77EFE2}" destId="{59F17DE8-307B-4A8E-92E9-CDED0341B4A6}" srcOrd="0" destOrd="0" presId="urn:microsoft.com/office/officeart/2008/layout/HorizontalMultiLevelHierarchy"/>
    <dgm:cxn modelId="{18E49ACA-BB9B-4562-A0FD-1BAA079B4DBA}" type="presParOf" srcId="{DC4B5DBA-74F1-4125-A419-3747EE77EFE2}" destId="{A594247E-A7A2-4485-8C32-5B4A932443B1}" srcOrd="1" destOrd="0" presId="urn:microsoft.com/office/officeart/2008/layout/HorizontalMultiLevelHierarchy"/>
    <dgm:cxn modelId="{3B989735-9302-4A9A-9C15-DF5C937047E1}" type="presParOf" srcId="{5BAA6BF0-1047-48C6-B9AA-96B2B0CB8363}" destId="{02F464DE-68C2-462E-BB28-A2A10D7605E3}" srcOrd="14" destOrd="0" presId="urn:microsoft.com/office/officeart/2008/layout/HorizontalMultiLevelHierarchy"/>
    <dgm:cxn modelId="{F4C90CB3-433C-4B56-97EC-EACA29DE7A96}" type="presParOf" srcId="{02F464DE-68C2-462E-BB28-A2A10D7605E3}" destId="{A03C0052-A798-4587-B92F-7E56F4AE3081}" srcOrd="0" destOrd="0" presId="urn:microsoft.com/office/officeart/2008/layout/HorizontalMultiLevelHierarchy"/>
    <dgm:cxn modelId="{7CC69D0B-8F57-4B5F-A619-C028683BB55D}" type="presParOf" srcId="{5BAA6BF0-1047-48C6-B9AA-96B2B0CB8363}" destId="{1B397788-86F6-4CFF-8857-7C133B0629C5}" srcOrd="15" destOrd="0" presId="urn:microsoft.com/office/officeart/2008/layout/HorizontalMultiLevelHierarchy"/>
    <dgm:cxn modelId="{0E2E4576-A35E-4572-B026-543D47DD6FBC}" type="presParOf" srcId="{1B397788-86F6-4CFF-8857-7C133B0629C5}" destId="{D9017B6F-D1E0-43F4-A13F-40AD5E51B3F6}" srcOrd="0" destOrd="0" presId="urn:microsoft.com/office/officeart/2008/layout/HorizontalMultiLevelHierarchy"/>
    <dgm:cxn modelId="{816FC19A-FA15-4AA5-9033-39C85D0E0D5E}" type="presParOf" srcId="{1B397788-86F6-4CFF-8857-7C133B0629C5}" destId="{BB4A07F4-B692-4A71-B904-78F00BF070ED}" srcOrd="1" destOrd="0" presId="urn:microsoft.com/office/officeart/2008/layout/HorizontalMultiLevelHierarchy"/>
    <dgm:cxn modelId="{48852BFB-4D84-4460-9FBC-AFDAC57FF1A9}" type="presParOf" srcId="{5BAA6BF0-1047-48C6-B9AA-96B2B0CB8363}" destId="{9240BE58-B585-447D-807A-FB03004689F9}" srcOrd="16" destOrd="0" presId="urn:microsoft.com/office/officeart/2008/layout/HorizontalMultiLevelHierarchy"/>
    <dgm:cxn modelId="{E7DD31A8-B36F-4BBC-A079-98A4C89E729E}" type="presParOf" srcId="{9240BE58-B585-447D-807A-FB03004689F9}" destId="{CB88325F-232F-477E-98F2-53B7B36EB662}" srcOrd="0" destOrd="0" presId="urn:microsoft.com/office/officeart/2008/layout/HorizontalMultiLevelHierarchy"/>
    <dgm:cxn modelId="{A32A2831-5A0A-43C8-A352-4AF3A141B637}" type="presParOf" srcId="{5BAA6BF0-1047-48C6-B9AA-96B2B0CB8363}" destId="{C115D01A-D0B4-4474-9AA6-F208345FF369}" srcOrd="17" destOrd="0" presId="urn:microsoft.com/office/officeart/2008/layout/HorizontalMultiLevelHierarchy"/>
    <dgm:cxn modelId="{9555F3F8-7AA8-4F8E-8DF6-5AF783D302CD}" type="presParOf" srcId="{C115D01A-D0B4-4474-9AA6-F208345FF369}" destId="{8767A1D9-DAAA-4AD6-BAE8-DF0E12386EE8}" srcOrd="0" destOrd="0" presId="urn:microsoft.com/office/officeart/2008/layout/HorizontalMultiLevelHierarchy"/>
    <dgm:cxn modelId="{8DF23566-CF0E-415C-8B48-1A561D8E4DB2}" type="presParOf" srcId="{C115D01A-D0B4-4474-9AA6-F208345FF369}" destId="{8BD0B311-D98B-45E3-A7D4-33D3D089A270}" srcOrd="1" destOrd="0" presId="urn:microsoft.com/office/officeart/2008/layout/HorizontalMultiLevelHierarchy"/>
    <dgm:cxn modelId="{A881160C-49DA-4EF3-91AB-A71C108E839C}" type="presParOf" srcId="{5BAA6BF0-1047-48C6-B9AA-96B2B0CB8363}" destId="{FBC21605-023F-4AC0-898C-7DB36B10AB16}" srcOrd="18" destOrd="0" presId="urn:microsoft.com/office/officeart/2008/layout/HorizontalMultiLevelHierarchy"/>
    <dgm:cxn modelId="{A9DC56AF-178E-43A2-8370-B5B73003EA02}" type="presParOf" srcId="{FBC21605-023F-4AC0-898C-7DB36B10AB16}" destId="{AAEF5E13-7B95-4A27-B58C-4F85E4F84E9E}" srcOrd="0" destOrd="0" presId="urn:microsoft.com/office/officeart/2008/layout/HorizontalMultiLevelHierarchy"/>
    <dgm:cxn modelId="{DBC6E899-DD64-41BC-80F8-92C130563A9F}" type="presParOf" srcId="{5BAA6BF0-1047-48C6-B9AA-96B2B0CB8363}" destId="{3108D000-55F9-4047-8160-7521161780FA}" srcOrd="19" destOrd="0" presId="urn:microsoft.com/office/officeart/2008/layout/HorizontalMultiLevelHierarchy"/>
    <dgm:cxn modelId="{FA34419D-17FB-45FF-A43D-633E128A0266}" type="presParOf" srcId="{3108D000-55F9-4047-8160-7521161780FA}" destId="{4F36E579-0637-409C-AFB4-744968BD5142}" srcOrd="0" destOrd="0" presId="urn:microsoft.com/office/officeart/2008/layout/HorizontalMultiLevelHierarchy"/>
    <dgm:cxn modelId="{2A3E8BD0-AA44-42CF-ADB3-945220139A42}" type="presParOf" srcId="{3108D000-55F9-4047-8160-7521161780FA}" destId="{EA93FC83-D460-47EF-A76A-863047AB39DB}" srcOrd="1" destOrd="0" presId="urn:microsoft.com/office/officeart/2008/layout/HorizontalMultiLevelHierarchy"/>
    <dgm:cxn modelId="{E86DFC34-A4FA-4C7C-9EDC-DE8249FA26EA}" type="presParOf" srcId="{5BAA6BF0-1047-48C6-B9AA-96B2B0CB8363}" destId="{1B67E27C-D2D8-4E0F-9387-28C1370173AD}" srcOrd="20" destOrd="0" presId="urn:microsoft.com/office/officeart/2008/layout/HorizontalMultiLevelHierarchy"/>
    <dgm:cxn modelId="{3D6E6B64-4030-4A0B-B00D-B19E8A034D4B}" type="presParOf" srcId="{1B67E27C-D2D8-4E0F-9387-28C1370173AD}" destId="{54731CA0-7B33-47A4-A64E-5EDED233D00B}" srcOrd="0" destOrd="0" presId="urn:microsoft.com/office/officeart/2008/layout/HorizontalMultiLevelHierarchy"/>
    <dgm:cxn modelId="{6F8393E2-40A3-4726-848A-16AAD31D7910}" type="presParOf" srcId="{5BAA6BF0-1047-48C6-B9AA-96B2B0CB8363}" destId="{7FC7FBFB-6CA8-4E69-8B3D-AE63643C06FA}" srcOrd="21" destOrd="0" presId="urn:microsoft.com/office/officeart/2008/layout/HorizontalMultiLevelHierarchy"/>
    <dgm:cxn modelId="{0088FD8E-3067-4DA6-A75B-31490D25B2C2}" type="presParOf" srcId="{7FC7FBFB-6CA8-4E69-8B3D-AE63643C06FA}" destId="{F2E58520-613B-4209-B361-410EE1EA3150}" srcOrd="0" destOrd="0" presId="urn:microsoft.com/office/officeart/2008/layout/HorizontalMultiLevelHierarchy"/>
    <dgm:cxn modelId="{73085293-A592-4748-9576-9B3924F6A41B}" type="presParOf" srcId="{7FC7FBFB-6CA8-4E69-8B3D-AE63643C06FA}" destId="{1AF034E1-1949-4C38-9E7C-CE08744AA841}" srcOrd="1" destOrd="0" presId="urn:microsoft.com/office/officeart/2008/layout/HorizontalMultiLevelHierarchy"/>
    <dgm:cxn modelId="{937A0958-001A-4AB7-98F7-7346906368FE}" type="presParOf" srcId="{5BAA6BF0-1047-48C6-B9AA-96B2B0CB8363}" destId="{2895BD53-A35A-415A-A16E-2AC175C7AB58}" srcOrd="22" destOrd="0" presId="urn:microsoft.com/office/officeart/2008/layout/HorizontalMultiLevelHierarchy"/>
    <dgm:cxn modelId="{46A8BC78-4F95-44D0-9108-1D57D2848C34}" type="presParOf" srcId="{2895BD53-A35A-415A-A16E-2AC175C7AB58}" destId="{C81E42B4-AD53-4E9F-AA2B-CB5A5E71B9D3}" srcOrd="0" destOrd="0" presId="urn:microsoft.com/office/officeart/2008/layout/HorizontalMultiLevelHierarchy"/>
    <dgm:cxn modelId="{E6BD8E70-7118-45FA-B6BA-A7F3188642D0}" type="presParOf" srcId="{5BAA6BF0-1047-48C6-B9AA-96B2B0CB8363}" destId="{4E9E3195-6D51-46BA-9435-D5D90F2A8635}" srcOrd="23" destOrd="0" presId="urn:microsoft.com/office/officeart/2008/layout/HorizontalMultiLevelHierarchy"/>
    <dgm:cxn modelId="{2A70B244-AB7C-4531-BA02-86C6D1A74E77}" type="presParOf" srcId="{4E9E3195-6D51-46BA-9435-D5D90F2A8635}" destId="{F24E7776-DCD3-4F69-A2C5-7D3C11911E90}" srcOrd="0" destOrd="0" presId="urn:microsoft.com/office/officeart/2008/layout/HorizontalMultiLevelHierarchy"/>
    <dgm:cxn modelId="{D5401F95-1E85-4DC2-8475-BCA357389245}" type="presParOf" srcId="{4E9E3195-6D51-46BA-9435-D5D90F2A8635}" destId="{1A5064CC-19D2-4B0F-9861-581B2CD8C107}" srcOrd="1" destOrd="0" presId="urn:microsoft.com/office/officeart/2008/layout/HorizontalMultiLevelHierarchy"/>
  </dgm:cxnLst>
  <dgm:bg/>
  <dgm:whole/>
  <dgm:extLst>
    <a:ext uri="http://schemas.microsoft.com/office/drawing/2008/diagram">
      <dsp:dataModelExt xmlns:dsp="http://schemas.microsoft.com/office/drawing/2008/diagram" relId="rId83" minVer="http://schemas.openxmlformats.org/drawingml/2006/diagram"/>
    </a:ext>
  </dgm:extLst>
</dgm:dataModel>
</file>

<file path=word/diagrams/data14.xml><?xml version="1.0" encoding="utf-8"?>
<dgm:dataModel xmlns:dgm="http://schemas.openxmlformats.org/drawingml/2006/diagram" xmlns:a="http://schemas.openxmlformats.org/drawingml/2006/main">
  <dgm:ptLst>
    <dgm:pt modelId="{DC55382C-2063-496E-8142-4BEEA1FE9D7B}"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s-CR"/>
        </a:p>
      </dgm:t>
    </dgm:pt>
    <dgm:pt modelId="{1244910E-05AE-40AA-BAE6-3A6B51060FA3}">
      <dgm:prSet phldrT="[Texto]" custT="1">
        <dgm:style>
          <a:lnRef idx="2">
            <a:schemeClr val="accent5"/>
          </a:lnRef>
          <a:fillRef idx="1">
            <a:schemeClr val="lt1"/>
          </a:fillRef>
          <a:effectRef idx="0">
            <a:schemeClr val="accent5"/>
          </a:effectRef>
          <a:fontRef idx="minor">
            <a:schemeClr val="dk1"/>
          </a:fontRef>
        </dgm:style>
      </dgm:prSet>
      <dgm:spPr/>
      <dgm:t>
        <a:bodyPr/>
        <a:lstStyle/>
        <a:p>
          <a:r>
            <a:rPr lang="es-CR" sz="1100"/>
            <a:t>ModeloProduccionYPoblacionAsegurada</a:t>
          </a:r>
        </a:p>
      </dgm:t>
    </dgm:pt>
    <dgm:pt modelId="{07A81FF8-5446-4AEC-AE3E-E53D04AB7D51}" type="parTrans" cxnId="{C79DF285-DE1E-4EDC-861B-4A46C6B37AFB}">
      <dgm:prSet/>
      <dgm:spPr/>
      <dgm:t>
        <a:bodyPr/>
        <a:lstStyle/>
        <a:p>
          <a:endParaRPr lang="es-CR" sz="1100"/>
        </a:p>
      </dgm:t>
    </dgm:pt>
    <dgm:pt modelId="{0D4B20CF-EF04-4239-879C-B2B73FD919E5}" type="sibTrans" cxnId="{C79DF285-DE1E-4EDC-861B-4A46C6B37AFB}">
      <dgm:prSet/>
      <dgm:spPr/>
      <dgm:t>
        <a:bodyPr/>
        <a:lstStyle/>
        <a:p>
          <a:endParaRPr lang="es-CR" sz="1100"/>
        </a:p>
      </dgm:t>
    </dgm:pt>
    <dgm:pt modelId="{E0FB661D-FE20-4BD5-A71C-3D74C7A18F48}">
      <dgm:prSet phldrT="[Texto]" custT="1">
        <dgm:style>
          <a:lnRef idx="2">
            <a:schemeClr val="accent5"/>
          </a:lnRef>
          <a:fillRef idx="1">
            <a:schemeClr val="lt1"/>
          </a:fillRef>
          <a:effectRef idx="0">
            <a:schemeClr val="accent5"/>
          </a:effectRef>
          <a:fontRef idx="minor">
            <a:schemeClr val="dk1"/>
          </a:fontRef>
        </dgm:style>
      </dgm:prSet>
      <dgm:spPr/>
      <dgm:t>
        <a:bodyPr/>
        <a:lstStyle/>
        <a:p>
          <a:r>
            <a:rPr lang="es-CR" sz="1100"/>
            <a:t>Encabezado</a:t>
          </a:r>
        </a:p>
      </dgm:t>
    </dgm:pt>
    <dgm:pt modelId="{02B4FAC6-8D06-442F-B29A-ACDFF14F1023}" type="parTrans" cxnId="{FDA22817-6A59-4921-B8C9-EF082DDFD05F}">
      <dgm:prSet/>
      <dgm:spPr/>
      <dgm:t>
        <a:bodyPr/>
        <a:lstStyle/>
        <a:p>
          <a:endParaRPr lang="en-US"/>
        </a:p>
      </dgm:t>
    </dgm:pt>
    <dgm:pt modelId="{C61B7309-5474-47E0-BC77-35C6A1A37918}" type="sibTrans" cxnId="{FDA22817-6A59-4921-B8C9-EF082DDFD05F}">
      <dgm:prSet/>
      <dgm:spPr/>
      <dgm:t>
        <a:bodyPr/>
        <a:lstStyle/>
        <a:p>
          <a:endParaRPr lang="en-US"/>
        </a:p>
      </dgm:t>
    </dgm:pt>
    <dgm:pt modelId="{1344EC7A-AC43-4395-B24B-058ECF297EFB}">
      <dgm:prSet phldrT="[Texto]" custT="1">
        <dgm:style>
          <a:lnRef idx="2">
            <a:schemeClr val="accent5"/>
          </a:lnRef>
          <a:fillRef idx="1">
            <a:schemeClr val="lt1"/>
          </a:fillRef>
          <a:effectRef idx="0">
            <a:schemeClr val="accent5"/>
          </a:effectRef>
          <a:fontRef idx="minor">
            <a:schemeClr val="dk1"/>
          </a:fontRef>
        </dgm:style>
      </dgm:prSet>
      <dgm:spPr/>
      <dgm:t>
        <a:bodyPr/>
        <a:lstStyle/>
        <a:p>
          <a:r>
            <a:rPr lang="es-CR" sz="1100"/>
            <a:t>Datos</a:t>
          </a:r>
        </a:p>
      </dgm:t>
    </dgm:pt>
    <dgm:pt modelId="{24F75E71-3AFE-4E8D-AEA3-A57ED6D0AF68}" type="parTrans" cxnId="{D9EE1E67-6DA1-4C3D-A301-E06F3BA0A6DB}">
      <dgm:prSet/>
      <dgm:spPr/>
      <dgm:t>
        <a:bodyPr/>
        <a:lstStyle/>
        <a:p>
          <a:endParaRPr lang="en-US"/>
        </a:p>
      </dgm:t>
    </dgm:pt>
    <dgm:pt modelId="{7F945303-D09B-4C9A-932D-4FCED1D2E03F}" type="sibTrans" cxnId="{D9EE1E67-6DA1-4C3D-A301-E06F3BA0A6DB}">
      <dgm:prSet/>
      <dgm:spPr/>
      <dgm:t>
        <a:bodyPr/>
        <a:lstStyle/>
        <a:p>
          <a:endParaRPr lang="en-US"/>
        </a:p>
      </dgm:t>
    </dgm:pt>
    <dgm:pt modelId="{191E4032-D385-48A4-9E3F-E2B9FCC186A9}">
      <dgm:prSet phldrT="[Texto]" custT="1">
        <dgm:style>
          <a:lnRef idx="2">
            <a:schemeClr val="accent5"/>
          </a:lnRef>
          <a:fillRef idx="1">
            <a:schemeClr val="lt1"/>
          </a:fillRef>
          <a:effectRef idx="0">
            <a:schemeClr val="accent5"/>
          </a:effectRef>
          <a:fontRef idx="minor">
            <a:schemeClr val="dk1"/>
          </a:fontRef>
        </dgm:style>
      </dgm:prSet>
      <dgm:spPr/>
      <dgm:t>
        <a:bodyPr/>
        <a:lstStyle/>
        <a:p>
          <a:r>
            <a:rPr lang="es-CR" sz="1100"/>
            <a:t>Modelo</a:t>
          </a:r>
        </a:p>
      </dgm:t>
    </dgm:pt>
    <dgm:pt modelId="{30EA395D-FA5C-4B75-B01B-6377B40E0520}" type="parTrans" cxnId="{B7323E14-9ECE-44B9-8EBD-A8BA884C7B7B}">
      <dgm:prSet/>
      <dgm:spPr/>
      <dgm:t>
        <a:bodyPr/>
        <a:lstStyle/>
        <a:p>
          <a:endParaRPr lang="en-US"/>
        </a:p>
      </dgm:t>
    </dgm:pt>
    <dgm:pt modelId="{0526D94A-A7A3-495A-9F82-049D4A263F79}" type="sibTrans" cxnId="{B7323E14-9ECE-44B9-8EBD-A8BA884C7B7B}">
      <dgm:prSet/>
      <dgm:spPr/>
      <dgm:t>
        <a:bodyPr/>
        <a:lstStyle/>
        <a:p>
          <a:endParaRPr lang="en-US"/>
        </a:p>
      </dgm:t>
    </dgm:pt>
    <dgm:pt modelId="{DC5C8F0E-D10A-42EB-8A85-BC7EF547DE07}">
      <dgm:prSet phldrT="[Texto]" custT="1">
        <dgm:style>
          <a:lnRef idx="2">
            <a:schemeClr val="accent5"/>
          </a:lnRef>
          <a:fillRef idx="1">
            <a:schemeClr val="lt1"/>
          </a:fillRef>
          <a:effectRef idx="0">
            <a:schemeClr val="accent5"/>
          </a:effectRef>
          <a:fontRef idx="minor">
            <a:schemeClr val="dk1"/>
          </a:fontRef>
        </dgm:style>
      </dgm:prSet>
      <dgm:spPr/>
      <dgm:t>
        <a:bodyPr/>
        <a:lstStyle/>
        <a:p>
          <a:r>
            <a:rPr lang="es-CR" sz="1100"/>
            <a:t>ProduccionPoblacionAsegurada</a:t>
          </a:r>
        </a:p>
      </dgm:t>
    </dgm:pt>
    <dgm:pt modelId="{2388DBEE-2518-4E41-B54A-F1553A991DAA}" type="parTrans" cxnId="{A58AEAAB-FB4B-4EA2-9DA9-66B178C7533E}">
      <dgm:prSet/>
      <dgm:spPr/>
      <dgm:t>
        <a:bodyPr/>
        <a:lstStyle/>
        <a:p>
          <a:endParaRPr lang="en-US"/>
        </a:p>
      </dgm:t>
    </dgm:pt>
    <dgm:pt modelId="{8255FAE8-2C05-451E-94B1-F4C8C2C0C971}" type="sibTrans" cxnId="{A58AEAAB-FB4B-4EA2-9DA9-66B178C7533E}">
      <dgm:prSet/>
      <dgm:spPr/>
      <dgm:t>
        <a:bodyPr/>
        <a:lstStyle/>
        <a:p>
          <a:endParaRPr lang="en-US"/>
        </a:p>
      </dgm:t>
    </dgm:pt>
    <dgm:pt modelId="{50E13EB4-A25C-4A65-B405-C1E67EB509DE}" type="pres">
      <dgm:prSet presAssocID="{DC55382C-2063-496E-8142-4BEEA1FE9D7B}" presName="Name0" presStyleCnt="0">
        <dgm:presLayoutVars>
          <dgm:chPref val="1"/>
          <dgm:dir/>
          <dgm:animOne val="branch"/>
          <dgm:animLvl val="lvl"/>
          <dgm:resizeHandles val="exact"/>
        </dgm:presLayoutVars>
      </dgm:prSet>
      <dgm:spPr/>
    </dgm:pt>
    <dgm:pt modelId="{FB0538F9-CCC0-4158-911E-05393A0C2461}" type="pres">
      <dgm:prSet presAssocID="{1244910E-05AE-40AA-BAE6-3A6B51060FA3}" presName="root1" presStyleCnt="0"/>
      <dgm:spPr/>
    </dgm:pt>
    <dgm:pt modelId="{7FA8FC7E-9938-452E-B707-625217758257}" type="pres">
      <dgm:prSet presAssocID="{1244910E-05AE-40AA-BAE6-3A6B51060FA3}" presName="LevelOneTextNode" presStyleLbl="node0" presStyleIdx="0" presStyleCnt="1" custScaleY="151478">
        <dgm:presLayoutVars>
          <dgm:chPref val="3"/>
        </dgm:presLayoutVars>
      </dgm:prSet>
      <dgm:spPr/>
    </dgm:pt>
    <dgm:pt modelId="{A5A2CFA0-8E8B-43BB-B731-DFE3033EAB87}" type="pres">
      <dgm:prSet presAssocID="{1244910E-05AE-40AA-BAE6-3A6B51060FA3}" presName="level2hierChild" presStyleCnt="0"/>
      <dgm:spPr/>
    </dgm:pt>
    <dgm:pt modelId="{BE993F7C-1D1C-49DF-8BB4-552B947DB649}" type="pres">
      <dgm:prSet presAssocID="{02B4FAC6-8D06-442F-B29A-ACDFF14F1023}" presName="conn2-1" presStyleLbl="parChTrans1D2" presStyleIdx="0" presStyleCnt="2"/>
      <dgm:spPr/>
    </dgm:pt>
    <dgm:pt modelId="{640FE841-FBEF-4421-9117-7C7138568836}" type="pres">
      <dgm:prSet presAssocID="{02B4FAC6-8D06-442F-B29A-ACDFF14F1023}" presName="connTx" presStyleLbl="parChTrans1D2" presStyleIdx="0" presStyleCnt="2"/>
      <dgm:spPr/>
    </dgm:pt>
    <dgm:pt modelId="{184E6DE1-1F0B-48D2-8E59-9A2659DCDEEC}" type="pres">
      <dgm:prSet presAssocID="{E0FB661D-FE20-4BD5-A71C-3D74C7A18F48}" presName="root2" presStyleCnt="0"/>
      <dgm:spPr/>
    </dgm:pt>
    <dgm:pt modelId="{5E542858-FBE8-42B9-A228-F675A6593EFE}" type="pres">
      <dgm:prSet presAssocID="{E0FB661D-FE20-4BD5-A71C-3D74C7A18F48}" presName="LevelTwoTextNode" presStyleLbl="node2" presStyleIdx="0" presStyleCnt="2">
        <dgm:presLayoutVars>
          <dgm:chPref val="3"/>
        </dgm:presLayoutVars>
      </dgm:prSet>
      <dgm:spPr/>
    </dgm:pt>
    <dgm:pt modelId="{6A2F0A4C-829E-49FD-B3F7-46F1A9F37141}" type="pres">
      <dgm:prSet presAssocID="{E0FB661D-FE20-4BD5-A71C-3D74C7A18F48}" presName="level3hierChild" presStyleCnt="0"/>
      <dgm:spPr/>
    </dgm:pt>
    <dgm:pt modelId="{0D1C57BA-DF3D-4579-B955-E23189096E23}" type="pres">
      <dgm:prSet presAssocID="{24F75E71-3AFE-4E8D-AEA3-A57ED6D0AF68}" presName="conn2-1" presStyleLbl="parChTrans1D2" presStyleIdx="1" presStyleCnt="2"/>
      <dgm:spPr/>
    </dgm:pt>
    <dgm:pt modelId="{E209DE7E-D7D2-4743-AF96-BFD89AED3F50}" type="pres">
      <dgm:prSet presAssocID="{24F75E71-3AFE-4E8D-AEA3-A57ED6D0AF68}" presName="connTx" presStyleLbl="parChTrans1D2" presStyleIdx="1" presStyleCnt="2"/>
      <dgm:spPr/>
    </dgm:pt>
    <dgm:pt modelId="{7DA244E7-BBA6-414A-825A-F0457B3C91EE}" type="pres">
      <dgm:prSet presAssocID="{1344EC7A-AC43-4395-B24B-058ECF297EFB}" presName="root2" presStyleCnt="0"/>
      <dgm:spPr/>
    </dgm:pt>
    <dgm:pt modelId="{9597E275-B77E-4165-916B-2CED83B35C31}" type="pres">
      <dgm:prSet presAssocID="{1344EC7A-AC43-4395-B24B-058ECF297EFB}" presName="LevelTwoTextNode" presStyleLbl="node2" presStyleIdx="1" presStyleCnt="2">
        <dgm:presLayoutVars>
          <dgm:chPref val="3"/>
        </dgm:presLayoutVars>
      </dgm:prSet>
      <dgm:spPr/>
    </dgm:pt>
    <dgm:pt modelId="{6E915011-7800-433F-B828-3A9889EA1E45}" type="pres">
      <dgm:prSet presAssocID="{1344EC7A-AC43-4395-B24B-058ECF297EFB}" presName="level3hierChild" presStyleCnt="0"/>
      <dgm:spPr/>
    </dgm:pt>
    <dgm:pt modelId="{708EA1A2-084C-4326-A986-405A0D331EC8}" type="pres">
      <dgm:prSet presAssocID="{30EA395D-FA5C-4B75-B01B-6377B40E0520}" presName="conn2-1" presStyleLbl="parChTrans1D3" presStyleIdx="0" presStyleCnt="1"/>
      <dgm:spPr/>
    </dgm:pt>
    <dgm:pt modelId="{C248968E-1346-41EB-BB73-6E5AA380E58B}" type="pres">
      <dgm:prSet presAssocID="{30EA395D-FA5C-4B75-B01B-6377B40E0520}" presName="connTx" presStyleLbl="parChTrans1D3" presStyleIdx="0" presStyleCnt="1"/>
      <dgm:spPr/>
    </dgm:pt>
    <dgm:pt modelId="{904397C3-EB2F-4126-A35E-0DB5B1A891D8}" type="pres">
      <dgm:prSet presAssocID="{191E4032-D385-48A4-9E3F-E2B9FCC186A9}" presName="root2" presStyleCnt="0"/>
      <dgm:spPr/>
    </dgm:pt>
    <dgm:pt modelId="{7B7C1D8A-D371-41EE-BC69-A707FCCEA959}" type="pres">
      <dgm:prSet presAssocID="{191E4032-D385-48A4-9E3F-E2B9FCC186A9}" presName="LevelTwoTextNode" presStyleLbl="node3" presStyleIdx="0" presStyleCnt="1">
        <dgm:presLayoutVars>
          <dgm:chPref val="3"/>
        </dgm:presLayoutVars>
      </dgm:prSet>
      <dgm:spPr/>
    </dgm:pt>
    <dgm:pt modelId="{5F61D2B1-E9F7-4090-A022-26201FDD713C}" type="pres">
      <dgm:prSet presAssocID="{191E4032-D385-48A4-9E3F-E2B9FCC186A9}" presName="level3hierChild" presStyleCnt="0"/>
      <dgm:spPr/>
    </dgm:pt>
    <dgm:pt modelId="{B0589C02-85AC-46DC-95DD-9779DDB44558}" type="pres">
      <dgm:prSet presAssocID="{2388DBEE-2518-4E41-B54A-F1553A991DAA}" presName="conn2-1" presStyleLbl="parChTrans1D4" presStyleIdx="0" presStyleCnt="1"/>
      <dgm:spPr/>
    </dgm:pt>
    <dgm:pt modelId="{90BE0745-B885-4349-B133-5E70AED95B3D}" type="pres">
      <dgm:prSet presAssocID="{2388DBEE-2518-4E41-B54A-F1553A991DAA}" presName="connTx" presStyleLbl="parChTrans1D4" presStyleIdx="0" presStyleCnt="1"/>
      <dgm:spPr/>
    </dgm:pt>
    <dgm:pt modelId="{39FA33C7-48B8-483E-9F1F-04919F1F511F}" type="pres">
      <dgm:prSet presAssocID="{DC5C8F0E-D10A-42EB-8A85-BC7EF547DE07}" presName="root2" presStyleCnt="0"/>
      <dgm:spPr/>
    </dgm:pt>
    <dgm:pt modelId="{27AD3EDC-BCB8-4864-9C83-3E06FC7CD19F}" type="pres">
      <dgm:prSet presAssocID="{DC5C8F0E-D10A-42EB-8A85-BC7EF547DE07}" presName="LevelTwoTextNode" presStyleLbl="node4" presStyleIdx="0" presStyleCnt="1" custScaleX="160281">
        <dgm:presLayoutVars>
          <dgm:chPref val="3"/>
        </dgm:presLayoutVars>
      </dgm:prSet>
      <dgm:spPr/>
    </dgm:pt>
    <dgm:pt modelId="{D2D2E3E4-61DC-474C-A1F1-2F120462C635}" type="pres">
      <dgm:prSet presAssocID="{DC5C8F0E-D10A-42EB-8A85-BC7EF547DE07}" presName="level3hierChild" presStyleCnt="0"/>
      <dgm:spPr/>
    </dgm:pt>
  </dgm:ptLst>
  <dgm:cxnLst>
    <dgm:cxn modelId="{65DE0E13-D6BD-4599-A5F4-CCF30A4B3BE9}" type="presOf" srcId="{2388DBEE-2518-4E41-B54A-F1553A991DAA}" destId="{90BE0745-B885-4349-B133-5E70AED95B3D}" srcOrd="1" destOrd="0" presId="urn:microsoft.com/office/officeart/2008/layout/HorizontalMultiLevelHierarchy"/>
    <dgm:cxn modelId="{B7323E14-9ECE-44B9-8EBD-A8BA884C7B7B}" srcId="{1344EC7A-AC43-4395-B24B-058ECF297EFB}" destId="{191E4032-D385-48A4-9E3F-E2B9FCC186A9}" srcOrd="0" destOrd="0" parTransId="{30EA395D-FA5C-4B75-B01B-6377B40E0520}" sibTransId="{0526D94A-A7A3-495A-9F82-049D4A263F79}"/>
    <dgm:cxn modelId="{FDA22817-6A59-4921-B8C9-EF082DDFD05F}" srcId="{1244910E-05AE-40AA-BAE6-3A6B51060FA3}" destId="{E0FB661D-FE20-4BD5-A71C-3D74C7A18F48}" srcOrd="0" destOrd="0" parTransId="{02B4FAC6-8D06-442F-B29A-ACDFF14F1023}" sibTransId="{C61B7309-5474-47E0-BC77-35C6A1A37918}"/>
    <dgm:cxn modelId="{91656824-79FA-479C-BC94-3F568F4B2ECF}" type="presOf" srcId="{1244910E-05AE-40AA-BAE6-3A6B51060FA3}" destId="{7FA8FC7E-9938-452E-B707-625217758257}" srcOrd="0" destOrd="0" presId="urn:microsoft.com/office/officeart/2008/layout/HorizontalMultiLevelHierarchy"/>
    <dgm:cxn modelId="{4F67102A-5C72-4339-9B90-41983DCCEDD7}" type="presOf" srcId="{1344EC7A-AC43-4395-B24B-058ECF297EFB}" destId="{9597E275-B77E-4165-916B-2CED83B35C31}" srcOrd="0" destOrd="0" presId="urn:microsoft.com/office/officeart/2008/layout/HorizontalMultiLevelHierarchy"/>
    <dgm:cxn modelId="{34278261-6F51-43D5-B9D8-3E2DEFC0A74B}" type="presOf" srcId="{02B4FAC6-8D06-442F-B29A-ACDFF14F1023}" destId="{BE993F7C-1D1C-49DF-8BB4-552B947DB649}" srcOrd="0" destOrd="0" presId="urn:microsoft.com/office/officeart/2008/layout/HorizontalMultiLevelHierarchy"/>
    <dgm:cxn modelId="{CFE06A42-E9BE-4A80-A2F4-1C8B372AA27E}" type="presOf" srcId="{24F75E71-3AFE-4E8D-AEA3-A57ED6D0AF68}" destId="{0D1C57BA-DF3D-4579-B955-E23189096E23}" srcOrd="0" destOrd="0" presId="urn:microsoft.com/office/officeart/2008/layout/HorizontalMultiLevelHierarchy"/>
    <dgm:cxn modelId="{CDC71766-3E70-4556-AEFE-EE0CDE33644D}" type="presOf" srcId="{E0FB661D-FE20-4BD5-A71C-3D74C7A18F48}" destId="{5E542858-FBE8-42B9-A228-F675A6593EFE}" srcOrd="0" destOrd="0" presId="urn:microsoft.com/office/officeart/2008/layout/HorizontalMultiLevelHierarchy"/>
    <dgm:cxn modelId="{D9EE1E67-6DA1-4C3D-A301-E06F3BA0A6DB}" srcId="{1244910E-05AE-40AA-BAE6-3A6B51060FA3}" destId="{1344EC7A-AC43-4395-B24B-058ECF297EFB}" srcOrd="1" destOrd="0" parTransId="{24F75E71-3AFE-4E8D-AEA3-A57ED6D0AF68}" sibTransId="{7F945303-D09B-4C9A-932D-4FCED1D2E03F}"/>
    <dgm:cxn modelId="{16F0A249-1EF7-4DD2-AEE1-75FFAB7B1491}" type="presOf" srcId="{191E4032-D385-48A4-9E3F-E2B9FCC186A9}" destId="{7B7C1D8A-D371-41EE-BC69-A707FCCEA959}" srcOrd="0" destOrd="0" presId="urn:microsoft.com/office/officeart/2008/layout/HorizontalMultiLevelHierarchy"/>
    <dgm:cxn modelId="{D55E056B-2007-4625-8BDB-2D1939DAF943}" type="presOf" srcId="{30EA395D-FA5C-4B75-B01B-6377B40E0520}" destId="{708EA1A2-084C-4326-A986-405A0D331EC8}" srcOrd="0" destOrd="0" presId="urn:microsoft.com/office/officeart/2008/layout/HorizontalMultiLevelHierarchy"/>
    <dgm:cxn modelId="{C79DF285-DE1E-4EDC-861B-4A46C6B37AFB}" srcId="{DC55382C-2063-496E-8142-4BEEA1FE9D7B}" destId="{1244910E-05AE-40AA-BAE6-3A6B51060FA3}" srcOrd="0" destOrd="0" parTransId="{07A81FF8-5446-4AEC-AE3E-E53D04AB7D51}" sibTransId="{0D4B20CF-EF04-4239-879C-B2B73FD919E5}"/>
    <dgm:cxn modelId="{A58AEAAB-FB4B-4EA2-9DA9-66B178C7533E}" srcId="{191E4032-D385-48A4-9E3F-E2B9FCC186A9}" destId="{DC5C8F0E-D10A-42EB-8A85-BC7EF547DE07}" srcOrd="0" destOrd="0" parTransId="{2388DBEE-2518-4E41-B54A-F1553A991DAA}" sibTransId="{8255FAE8-2C05-451E-94B1-F4C8C2C0C971}"/>
    <dgm:cxn modelId="{3EA2E8AE-0F60-49C4-A103-209B0575EAB0}" type="presOf" srcId="{DC55382C-2063-496E-8142-4BEEA1FE9D7B}" destId="{50E13EB4-A25C-4A65-B405-C1E67EB509DE}" srcOrd="0" destOrd="0" presId="urn:microsoft.com/office/officeart/2008/layout/HorizontalMultiLevelHierarchy"/>
    <dgm:cxn modelId="{FE2ADEBC-3D25-4111-B746-E7A385430DE5}" type="presOf" srcId="{02B4FAC6-8D06-442F-B29A-ACDFF14F1023}" destId="{640FE841-FBEF-4421-9117-7C7138568836}" srcOrd="1" destOrd="0" presId="urn:microsoft.com/office/officeart/2008/layout/HorizontalMultiLevelHierarchy"/>
    <dgm:cxn modelId="{FA449BC6-9CB2-4A1E-ADC7-F64B7277B295}" type="presOf" srcId="{2388DBEE-2518-4E41-B54A-F1553A991DAA}" destId="{B0589C02-85AC-46DC-95DD-9779DDB44558}" srcOrd="0" destOrd="0" presId="urn:microsoft.com/office/officeart/2008/layout/HorizontalMultiLevelHierarchy"/>
    <dgm:cxn modelId="{D69EFED4-2678-4FE9-A64B-E9E6FF222223}" type="presOf" srcId="{24F75E71-3AFE-4E8D-AEA3-A57ED6D0AF68}" destId="{E209DE7E-D7D2-4743-AF96-BFD89AED3F50}" srcOrd="1" destOrd="0" presId="urn:microsoft.com/office/officeart/2008/layout/HorizontalMultiLevelHierarchy"/>
    <dgm:cxn modelId="{85471FDB-2FCD-4DE3-8F37-A17DE872C382}" type="presOf" srcId="{30EA395D-FA5C-4B75-B01B-6377B40E0520}" destId="{C248968E-1346-41EB-BB73-6E5AA380E58B}" srcOrd="1" destOrd="0" presId="urn:microsoft.com/office/officeart/2008/layout/HorizontalMultiLevelHierarchy"/>
    <dgm:cxn modelId="{030646EE-92AF-4015-A686-58630C4A7C84}" type="presOf" srcId="{DC5C8F0E-D10A-42EB-8A85-BC7EF547DE07}" destId="{27AD3EDC-BCB8-4864-9C83-3E06FC7CD19F}" srcOrd="0" destOrd="0" presId="urn:microsoft.com/office/officeart/2008/layout/HorizontalMultiLevelHierarchy"/>
    <dgm:cxn modelId="{EF28D901-2E27-475C-B99B-EB5B6E4E8683}" type="presParOf" srcId="{50E13EB4-A25C-4A65-B405-C1E67EB509DE}" destId="{FB0538F9-CCC0-4158-911E-05393A0C2461}" srcOrd="0" destOrd="0" presId="urn:microsoft.com/office/officeart/2008/layout/HorizontalMultiLevelHierarchy"/>
    <dgm:cxn modelId="{74494D25-F2C9-4CCB-A364-9221F73C40C0}" type="presParOf" srcId="{FB0538F9-CCC0-4158-911E-05393A0C2461}" destId="{7FA8FC7E-9938-452E-B707-625217758257}" srcOrd="0" destOrd="0" presId="urn:microsoft.com/office/officeart/2008/layout/HorizontalMultiLevelHierarchy"/>
    <dgm:cxn modelId="{D8113853-E3FC-468D-8B6E-A505AAEF7BAD}" type="presParOf" srcId="{FB0538F9-CCC0-4158-911E-05393A0C2461}" destId="{A5A2CFA0-8E8B-43BB-B731-DFE3033EAB87}" srcOrd="1" destOrd="0" presId="urn:microsoft.com/office/officeart/2008/layout/HorizontalMultiLevelHierarchy"/>
    <dgm:cxn modelId="{D6F78E85-8E82-401B-AF60-C7CAC79BF2D5}" type="presParOf" srcId="{A5A2CFA0-8E8B-43BB-B731-DFE3033EAB87}" destId="{BE993F7C-1D1C-49DF-8BB4-552B947DB649}" srcOrd="0" destOrd="0" presId="urn:microsoft.com/office/officeart/2008/layout/HorizontalMultiLevelHierarchy"/>
    <dgm:cxn modelId="{A3BA6738-2BE6-436D-8EAA-C6953CE06A0E}" type="presParOf" srcId="{BE993F7C-1D1C-49DF-8BB4-552B947DB649}" destId="{640FE841-FBEF-4421-9117-7C7138568836}" srcOrd="0" destOrd="0" presId="urn:microsoft.com/office/officeart/2008/layout/HorizontalMultiLevelHierarchy"/>
    <dgm:cxn modelId="{0E48EA95-E3FE-45A3-881B-153BB45371B6}" type="presParOf" srcId="{A5A2CFA0-8E8B-43BB-B731-DFE3033EAB87}" destId="{184E6DE1-1F0B-48D2-8E59-9A2659DCDEEC}" srcOrd="1" destOrd="0" presId="urn:microsoft.com/office/officeart/2008/layout/HorizontalMultiLevelHierarchy"/>
    <dgm:cxn modelId="{4993C2DE-6D3A-4CCB-B3B4-567D4A99192A}" type="presParOf" srcId="{184E6DE1-1F0B-48D2-8E59-9A2659DCDEEC}" destId="{5E542858-FBE8-42B9-A228-F675A6593EFE}" srcOrd="0" destOrd="0" presId="urn:microsoft.com/office/officeart/2008/layout/HorizontalMultiLevelHierarchy"/>
    <dgm:cxn modelId="{A484533E-3971-4D82-8A9B-3D17E5BA87C2}" type="presParOf" srcId="{184E6DE1-1F0B-48D2-8E59-9A2659DCDEEC}" destId="{6A2F0A4C-829E-49FD-B3F7-46F1A9F37141}" srcOrd="1" destOrd="0" presId="urn:microsoft.com/office/officeart/2008/layout/HorizontalMultiLevelHierarchy"/>
    <dgm:cxn modelId="{B1E377BE-1F8A-425A-94F3-91CFC8BD9534}" type="presParOf" srcId="{A5A2CFA0-8E8B-43BB-B731-DFE3033EAB87}" destId="{0D1C57BA-DF3D-4579-B955-E23189096E23}" srcOrd="2" destOrd="0" presId="urn:microsoft.com/office/officeart/2008/layout/HorizontalMultiLevelHierarchy"/>
    <dgm:cxn modelId="{7A36F261-1788-4E3E-8770-46C828735514}" type="presParOf" srcId="{0D1C57BA-DF3D-4579-B955-E23189096E23}" destId="{E209DE7E-D7D2-4743-AF96-BFD89AED3F50}" srcOrd="0" destOrd="0" presId="urn:microsoft.com/office/officeart/2008/layout/HorizontalMultiLevelHierarchy"/>
    <dgm:cxn modelId="{2B149D0C-52D7-403C-A9E1-35D6797DCD76}" type="presParOf" srcId="{A5A2CFA0-8E8B-43BB-B731-DFE3033EAB87}" destId="{7DA244E7-BBA6-414A-825A-F0457B3C91EE}" srcOrd="3" destOrd="0" presId="urn:microsoft.com/office/officeart/2008/layout/HorizontalMultiLevelHierarchy"/>
    <dgm:cxn modelId="{5EC24EF3-DB97-42B9-A963-34D7B0145229}" type="presParOf" srcId="{7DA244E7-BBA6-414A-825A-F0457B3C91EE}" destId="{9597E275-B77E-4165-916B-2CED83B35C31}" srcOrd="0" destOrd="0" presId="urn:microsoft.com/office/officeart/2008/layout/HorizontalMultiLevelHierarchy"/>
    <dgm:cxn modelId="{E8C96F18-4B9B-424A-96D0-D147D2D07FA4}" type="presParOf" srcId="{7DA244E7-BBA6-414A-825A-F0457B3C91EE}" destId="{6E915011-7800-433F-B828-3A9889EA1E45}" srcOrd="1" destOrd="0" presId="urn:microsoft.com/office/officeart/2008/layout/HorizontalMultiLevelHierarchy"/>
    <dgm:cxn modelId="{1F8534D9-20D0-4C9C-B4C7-C1839AD11D4C}" type="presParOf" srcId="{6E915011-7800-433F-B828-3A9889EA1E45}" destId="{708EA1A2-084C-4326-A986-405A0D331EC8}" srcOrd="0" destOrd="0" presId="urn:microsoft.com/office/officeart/2008/layout/HorizontalMultiLevelHierarchy"/>
    <dgm:cxn modelId="{C648B30E-1EA1-4557-ACC9-B1A819ADE33A}" type="presParOf" srcId="{708EA1A2-084C-4326-A986-405A0D331EC8}" destId="{C248968E-1346-41EB-BB73-6E5AA380E58B}" srcOrd="0" destOrd="0" presId="urn:microsoft.com/office/officeart/2008/layout/HorizontalMultiLevelHierarchy"/>
    <dgm:cxn modelId="{152D94AB-7AFE-430F-9F44-240FA18EBCBE}" type="presParOf" srcId="{6E915011-7800-433F-B828-3A9889EA1E45}" destId="{904397C3-EB2F-4126-A35E-0DB5B1A891D8}" srcOrd="1" destOrd="0" presId="urn:microsoft.com/office/officeart/2008/layout/HorizontalMultiLevelHierarchy"/>
    <dgm:cxn modelId="{03CE89B2-E561-45BC-889A-79931A61A57E}" type="presParOf" srcId="{904397C3-EB2F-4126-A35E-0DB5B1A891D8}" destId="{7B7C1D8A-D371-41EE-BC69-A707FCCEA959}" srcOrd="0" destOrd="0" presId="urn:microsoft.com/office/officeart/2008/layout/HorizontalMultiLevelHierarchy"/>
    <dgm:cxn modelId="{692E54ED-792B-439E-9BDB-FA789A94EF79}" type="presParOf" srcId="{904397C3-EB2F-4126-A35E-0DB5B1A891D8}" destId="{5F61D2B1-E9F7-4090-A022-26201FDD713C}" srcOrd="1" destOrd="0" presId="urn:microsoft.com/office/officeart/2008/layout/HorizontalMultiLevelHierarchy"/>
    <dgm:cxn modelId="{1215A6A0-614A-41C3-971E-AD0950F36C08}" type="presParOf" srcId="{5F61D2B1-E9F7-4090-A022-26201FDD713C}" destId="{B0589C02-85AC-46DC-95DD-9779DDB44558}" srcOrd="0" destOrd="0" presId="urn:microsoft.com/office/officeart/2008/layout/HorizontalMultiLevelHierarchy"/>
    <dgm:cxn modelId="{EDAC60F6-7BFF-4EA3-8CA6-E92B659A785E}" type="presParOf" srcId="{B0589C02-85AC-46DC-95DD-9779DDB44558}" destId="{90BE0745-B885-4349-B133-5E70AED95B3D}" srcOrd="0" destOrd="0" presId="urn:microsoft.com/office/officeart/2008/layout/HorizontalMultiLevelHierarchy"/>
    <dgm:cxn modelId="{DC452C5F-4029-46A9-B757-3681A4FFAFD0}" type="presParOf" srcId="{5F61D2B1-E9F7-4090-A022-26201FDD713C}" destId="{39FA33C7-48B8-483E-9F1F-04919F1F511F}" srcOrd="1" destOrd="0" presId="urn:microsoft.com/office/officeart/2008/layout/HorizontalMultiLevelHierarchy"/>
    <dgm:cxn modelId="{DF3D2A40-7CDA-4EFA-825F-62DD52CD4F26}" type="presParOf" srcId="{39FA33C7-48B8-483E-9F1F-04919F1F511F}" destId="{27AD3EDC-BCB8-4864-9C83-3E06FC7CD19F}" srcOrd="0" destOrd="0" presId="urn:microsoft.com/office/officeart/2008/layout/HorizontalMultiLevelHierarchy"/>
    <dgm:cxn modelId="{5C9DDB64-9218-453F-9BCE-4A8656373EC5}" type="presParOf" srcId="{39FA33C7-48B8-483E-9F1F-04919F1F511F}" destId="{D2D2E3E4-61DC-474C-A1F1-2F120462C635}" srcOrd="1" destOrd="0" presId="urn:microsoft.com/office/officeart/2008/layout/HorizontalMultiLevelHierarchy"/>
  </dgm:cxnLst>
  <dgm:bg/>
  <dgm:whole/>
  <dgm:extLst>
    <a:ext uri="http://schemas.microsoft.com/office/drawing/2008/diagram">
      <dsp:dataModelExt xmlns:dsp="http://schemas.microsoft.com/office/drawing/2008/diagram" relId="rId88" minVer="http://schemas.openxmlformats.org/drawingml/2006/diagram"/>
    </a:ext>
  </dgm:extLst>
</dgm:dataModel>
</file>

<file path=word/diagrams/data15.xml><?xml version="1.0" encoding="utf-8"?>
<dgm:dataModel xmlns:dgm="http://schemas.openxmlformats.org/drawingml/2006/diagram" xmlns:a="http://schemas.openxmlformats.org/drawingml/2006/main">
  <dgm:ptLst>
    <dgm:pt modelId="{DC55382C-2063-496E-8142-4BEEA1FE9D7B}" type="doc">
      <dgm:prSet loTypeId="urn:microsoft.com/office/officeart/2008/layout/HorizontalMultiLevelHierarchy" loCatId="hierarchy" qsTypeId="urn:microsoft.com/office/officeart/2005/8/quickstyle/simple1" qsCatId="simple" csTypeId="urn:microsoft.com/office/officeart/2005/8/colors/accent5_1" csCatId="accent5" phldr="1"/>
      <dgm:spPr/>
      <dgm:t>
        <a:bodyPr/>
        <a:lstStyle/>
        <a:p>
          <a:endParaRPr lang="es-CR"/>
        </a:p>
      </dgm:t>
    </dgm:pt>
    <dgm:pt modelId="{1244910E-05AE-40AA-BAE6-3A6B51060FA3}">
      <dgm:prSet phldrT="[Texto]" custT="1"/>
      <dgm:spPr/>
      <dgm:t>
        <a:bodyPr/>
        <a:lstStyle/>
        <a:p>
          <a:r>
            <a:rPr lang="en-US" sz="1000"/>
            <a:t>ModeloRunOff</a:t>
          </a:r>
          <a:endParaRPr lang="es-CR" sz="1000"/>
        </a:p>
      </dgm:t>
    </dgm:pt>
    <dgm:pt modelId="{07A81FF8-5446-4AEC-AE3E-E53D04AB7D51}" type="parTrans" cxnId="{C79DF285-DE1E-4EDC-861B-4A46C6B37AFB}">
      <dgm:prSet/>
      <dgm:spPr/>
      <dgm:t>
        <a:bodyPr/>
        <a:lstStyle/>
        <a:p>
          <a:endParaRPr lang="es-CR" sz="1000"/>
        </a:p>
      </dgm:t>
    </dgm:pt>
    <dgm:pt modelId="{0D4B20CF-EF04-4239-879C-B2B73FD919E5}" type="sibTrans" cxnId="{C79DF285-DE1E-4EDC-861B-4A46C6B37AFB}">
      <dgm:prSet/>
      <dgm:spPr/>
      <dgm:t>
        <a:bodyPr/>
        <a:lstStyle/>
        <a:p>
          <a:endParaRPr lang="es-CR" sz="1000"/>
        </a:p>
      </dgm:t>
    </dgm:pt>
    <dgm:pt modelId="{27B61512-3D96-4965-84A2-DB01BB1ACC5D}">
      <dgm:prSet custT="1"/>
      <dgm:spPr/>
      <dgm:t>
        <a:bodyPr/>
        <a:lstStyle/>
        <a:p>
          <a:r>
            <a:rPr lang="es-CR" sz="1000"/>
            <a:t>Siniestros</a:t>
          </a:r>
        </a:p>
      </dgm:t>
    </dgm:pt>
    <dgm:pt modelId="{7219771D-9A01-4BBD-8616-8A5228BEDEDA}" type="parTrans" cxnId="{0E4C531C-3CC5-462C-A054-2DE1C08FE71A}">
      <dgm:prSet custT="1"/>
      <dgm:spPr/>
      <dgm:t>
        <a:bodyPr/>
        <a:lstStyle/>
        <a:p>
          <a:endParaRPr lang="en-US" sz="1000"/>
        </a:p>
      </dgm:t>
    </dgm:pt>
    <dgm:pt modelId="{4B0D0F13-8530-4416-8122-7FF1FDD22950}" type="sibTrans" cxnId="{0E4C531C-3CC5-462C-A054-2DE1C08FE71A}">
      <dgm:prSet/>
      <dgm:spPr/>
      <dgm:t>
        <a:bodyPr/>
        <a:lstStyle/>
        <a:p>
          <a:endParaRPr lang="en-US" sz="1000"/>
        </a:p>
      </dgm:t>
    </dgm:pt>
    <dgm:pt modelId="{5352C34B-4B55-4BCF-BA01-16ECC75D3753}">
      <dgm:prSet custT="1"/>
      <dgm:spPr/>
      <dgm:t>
        <a:bodyPr/>
        <a:lstStyle/>
        <a:p>
          <a:r>
            <a:rPr lang="es-CR" sz="1000"/>
            <a:t>PrimasYProvisionesPrimasNoConsumidas</a:t>
          </a:r>
        </a:p>
      </dgm:t>
    </dgm:pt>
    <dgm:pt modelId="{8E379F3E-3937-4242-80C6-AA565AFEC7B4}" type="parTrans" cxnId="{F5267464-0FC5-4A4E-A99F-73F0CA0D4E37}">
      <dgm:prSet custT="1"/>
      <dgm:spPr/>
      <dgm:t>
        <a:bodyPr/>
        <a:lstStyle/>
        <a:p>
          <a:endParaRPr lang="en-US" sz="1000"/>
        </a:p>
      </dgm:t>
    </dgm:pt>
    <dgm:pt modelId="{C2AE5BF6-E914-457B-840E-3B367C966332}" type="sibTrans" cxnId="{F5267464-0FC5-4A4E-A99F-73F0CA0D4E37}">
      <dgm:prSet/>
      <dgm:spPr/>
      <dgm:t>
        <a:bodyPr/>
        <a:lstStyle/>
        <a:p>
          <a:endParaRPr lang="en-US" sz="1000"/>
        </a:p>
      </dgm:t>
    </dgm:pt>
    <dgm:pt modelId="{0B5AC030-5AFC-48BA-A9FF-0013DD2EDD93}">
      <dgm:prSet custT="1"/>
      <dgm:spPr/>
      <dgm:t>
        <a:bodyPr/>
        <a:lstStyle/>
        <a:p>
          <a:r>
            <a:rPr lang="es-CR" sz="1000"/>
            <a:t>PolizasPeriodo</a:t>
          </a:r>
        </a:p>
      </dgm:t>
    </dgm:pt>
    <dgm:pt modelId="{1A3890C6-7CFC-4C2A-90F6-CA7A1EEAE885}" type="parTrans" cxnId="{A4FAA1F6-E049-42F6-985F-52B3831CA3B1}">
      <dgm:prSet custT="1"/>
      <dgm:spPr/>
      <dgm:t>
        <a:bodyPr/>
        <a:lstStyle/>
        <a:p>
          <a:endParaRPr lang="en-US" sz="1000"/>
        </a:p>
      </dgm:t>
    </dgm:pt>
    <dgm:pt modelId="{3DBAE4B6-37F2-497D-BC2A-288A29F5012D}" type="sibTrans" cxnId="{A4FAA1F6-E049-42F6-985F-52B3831CA3B1}">
      <dgm:prSet/>
      <dgm:spPr/>
      <dgm:t>
        <a:bodyPr/>
        <a:lstStyle/>
        <a:p>
          <a:endParaRPr lang="en-US" sz="1000"/>
        </a:p>
      </dgm:t>
    </dgm:pt>
    <dgm:pt modelId="{5B2F3868-8A55-4CB0-A982-D72BEA0C8973}">
      <dgm:prSet custT="1"/>
      <dgm:spPr/>
      <dgm:t>
        <a:bodyPr/>
        <a:lstStyle/>
        <a:p>
          <a:r>
            <a:rPr lang="es-CR" sz="1000"/>
            <a:t>Suficiencia</a:t>
          </a:r>
        </a:p>
      </dgm:t>
    </dgm:pt>
    <dgm:pt modelId="{3C4AB954-EC97-4648-95B0-B8757FC1F130}" type="parTrans" cxnId="{706D2241-407B-4EC6-954F-BA8337BB4B22}">
      <dgm:prSet custT="1"/>
      <dgm:spPr/>
      <dgm:t>
        <a:bodyPr/>
        <a:lstStyle/>
        <a:p>
          <a:endParaRPr lang="en-US" sz="1000"/>
        </a:p>
      </dgm:t>
    </dgm:pt>
    <dgm:pt modelId="{ACA4BFBB-DFFD-46BA-9479-0035A9832959}" type="sibTrans" cxnId="{706D2241-407B-4EC6-954F-BA8337BB4B22}">
      <dgm:prSet/>
      <dgm:spPr/>
      <dgm:t>
        <a:bodyPr/>
        <a:lstStyle/>
        <a:p>
          <a:endParaRPr lang="en-US" sz="1000"/>
        </a:p>
      </dgm:t>
    </dgm:pt>
    <dgm:pt modelId="{A79C0281-0AF9-4C31-8134-2B9E50FF8DA5}">
      <dgm:prSet custT="1"/>
      <dgm:spPr/>
      <dgm:t>
        <a:bodyPr/>
        <a:lstStyle/>
        <a:p>
          <a:r>
            <a:rPr lang="en-US" sz="900"/>
            <a:t>PendInicioEjercicioPendCierrePeriodo</a:t>
          </a:r>
          <a:endParaRPr lang="es-CR" sz="900"/>
        </a:p>
      </dgm:t>
    </dgm:pt>
    <dgm:pt modelId="{051F595A-738A-4751-9B36-F1D01BA887B0}" type="parTrans" cxnId="{A8BC2744-C7B1-420B-8993-9A83B59D265F}">
      <dgm:prSet custT="1"/>
      <dgm:spPr/>
      <dgm:t>
        <a:bodyPr/>
        <a:lstStyle/>
        <a:p>
          <a:endParaRPr lang="en-US" sz="1000"/>
        </a:p>
      </dgm:t>
    </dgm:pt>
    <dgm:pt modelId="{C8BB5407-4B74-4621-A712-A9EA321CDBC4}" type="sibTrans" cxnId="{A8BC2744-C7B1-420B-8993-9A83B59D265F}">
      <dgm:prSet/>
      <dgm:spPr/>
      <dgm:t>
        <a:bodyPr/>
        <a:lstStyle/>
        <a:p>
          <a:endParaRPr lang="en-US" sz="1000"/>
        </a:p>
      </dgm:t>
    </dgm:pt>
    <dgm:pt modelId="{F87044D0-BA45-4A25-874B-CEDD351EF41D}">
      <dgm:prSet custT="1"/>
      <dgm:spPr/>
      <dgm:t>
        <a:bodyPr/>
        <a:lstStyle/>
        <a:p>
          <a:r>
            <a:rPr lang="en-US" sz="900"/>
            <a:t>PendInicioEjercicioTermCierrePeriodo</a:t>
          </a:r>
          <a:endParaRPr lang="es-CR" sz="900"/>
        </a:p>
      </dgm:t>
    </dgm:pt>
    <dgm:pt modelId="{BE4530CE-6BA7-425A-8624-33B17949D364}" type="parTrans" cxnId="{96523B9A-C064-4D7A-A8D0-0EF02DDA565D}">
      <dgm:prSet custT="1"/>
      <dgm:spPr/>
      <dgm:t>
        <a:bodyPr/>
        <a:lstStyle/>
        <a:p>
          <a:endParaRPr lang="en-US" sz="1000"/>
        </a:p>
      </dgm:t>
    </dgm:pt>
    <dgm:pt modelId="{4DAD8E6B-AE75-4348-A934-5C4430CAA724}" type="sibTrans" cxnId="{96523B9A-C064-4D7A-A8D0-0EF02DDA565D}">
      <dgm:prSet/>
      <dgm:spPr/>
      <dgm:t>
        <a:bodyPr/>
        <a:lstStyle/>
        <a:p>
          <a:endParaRPr lang="en-US" sz="1000"/>
        </a:p>
      </dgm:t>
    </dgm:pt>
    <dgm:pt modelId="{919CEA6C-1286-4277-8010-3F4F372FA3F1}">
      <dgm:prSet custT="1"/>
      <dgm:spPr/>
      <dgm:t>
        <a:bodyPr/>
        <a:lstStyle/>
        <a:p>
          <a:r>
            <a:rPr lang="en-US" sz="900"/>
            <a:t>OcurridosPeriodoPendientesCierrePeriodo</a:t>
          </a:r>
          <a:endParaRPr lang="es-CR" sz="900"/>
        </a:p>
      </dgm:t>
    </dgm:pt>
    <dgm:pt modelId="{8E7E2423-45E9-440D-B2C4-130FA11DCA0E}" type="parTrans" cxnId="{423FEECF-1234-45E6-8C34-3EE07B4A50D1}">
      <dgm:prSet custT="1"/>
      <dgm:spPr/>
      <dgm:t>
        <a:bodyPr/>
        <a:lstStyle/>
        <a:p>
          <a:endParaRPr lang="en-US" sz="1000"/>
        </a:p>
      </dgm:t>
    </dgm:pt>
    <dgm:pt modelId="{63E6756B-DDFB-47FE-9C67-D3CCE14F5A1B}" type="sibTrans" cxnId="{423FEECF-1234-45E6-8C34-3EE07B4A50D1}">
      <dgm:prSet/>
      <dgm:spPr/>
      <dgm:t>
        <a:bodyPr/>
        <a:lstStyle/>
        <a:p>
          <a:endParaRPr lang="en-US" sz="1000"/>
        </a:p>
      </dgm:t>
    </dgm:pt>
    <dgm:pt modelId="{97F38101-3EA3-4A79-92E4-F07065F69BA9}">
      <dgm:prSet custT="1"/>
      <dgm:spPr/>
      <dgm:t>
        <a:bodyPr/>
        <a:lstStyle/>
        <a:p>
          <a:r>
            <a:rPr lang="en-US" sz="900"/>
            <a:t>OcurridosPeriodoTerminadosPeriodo</a:t>
          </a:r>
          <a:endParaRPr lang="es-CR" sz="900"/>
        </a:p>
      </dgm:t>
    </dgm:pt>
    <dgm:pt modelId="{B2612B9D-284A-4AD2-B5D1-4073F17BBCDA}" type="parTrans" cxnId="{700C0B63-5E81-4FD1-BC3D-E91BBB163BD4}">
      <dgm:prSet custT="1"/>
      <dgm:spPr/>
      <dgm:t>
        <a:bodyPr/>
        <a:lstStyle/>
        <a:p>
          <a:endParaRPr lang="en-US" sz="1000"/>
        </a:p>
      </dgm:t>
    </dgm:pt>
    <dgm:pt modelId="{945A8BE9-B45B-4EBD-B880-CD44C1FCE533}" type="sibTrans" cxnId="{700C0B63-5E81-4FD1-BC3D-E91BBB163BD4}">
      <dgm:prSet/>
      <dgm:spPr/>
      <dgm:t>
        <a:bodyPr/>
        <a:lstStyle/>
        <a:p>
          <a:endParaRPr lang="en-US" sz="1000"/>
        </a:p>
      </dgm:t>
    </dgm:pt>
    <dgm:pt modelId="{056D8B46-FBF6-4A4B-AFB8-A83090A72A88}">
      <dgm:prSet custT="1"/>
      <dgm:spPr/>
      <dgm:t>
        <a:bodyPr/>
        <a:lstStyle/>
        <a:p>
          <a:r>
            <a:rPr lang="en-US" sz="900"/>
            <a:t>PendientesDeclaracion</a:t>
          </a:r>
          <a:endParaRPr lang="es-CR" sz="900"/>
        </a:p>
      </dgm:t>
    </dgm:pt>
    <dgm:pt modelId="{E307DCE4-3832-43D4-BECF-139D6A430F11}" type="parTrans" cxnId="{629665AA-763D-4F50-B1BF-469A809821F5}">
      <dgm:prSet custT="1"/>
      <dgm:spPr/>
      <dgm:t>
        <a:bodyPr/>
        <a:lstStyle/>
        <a:p>
          <a:endParaRPr lang="en-US" sz="1000"/>
        </a:p>
      </dgm:t>
    </dgm:pt>
    <dgm:pt modelId="{846E3DB8-22FD-4580-A743-525E2CEA96CB}" type="sibTrans" cxnId="{629665AA-763D-4F50-B1BF-469A809821F5}">
      <dgm:prSet/>
      <dgm:spPr/>
      <dgm:t>
        <a:bodyPr/>
        <a:lstStyle/>
        <a:p>
          <a:endParaRPr lang="en-US" sz="1000"/>
        </a:p>
      </dgm:t>
    </dgm:pt>
    <dgm:pt modelId="{E0E3CCCE-D7DA-4B18-998F-CDD07D78A8B0}">
      <dgm:prSet custT="1"/>
      <dgm:spPr/>
      <dgm:t>
        <a:bodyPr/>
        <a:lstStyle/>
        <a:p>
          <a:r>
            <a:rPr lang="en-US" sz="900"/>
            <a:t>DesglosePendInicioEjercicioPendCierrePeriodoRamo</a:t>
          </a:r>
          <a:endParaRPr lang="es-CR" sz="900"/>
        </a:p>
      </dgm:t>
    </dgm:pt>
    <dgm:pt modelId="{B571D6D9-0A2A-487C-9C20-C044B0E29037}" type="parTrans" cxnId="{FD63042E-1788-4689-A5C9-25E88505E186}">
      <dgm:prSet custT="1"/>
      <dgm:spPr/>
      <dgm:t>
        <a:bodyPr/>
        <a:lstStyle/>
        <a:p>
          <a:endParaRPr lang="en-US" sz="1000"/>
        </a:p>
      </dgm:t>
    </dgm:pt>
    <dgm:pt modelId="{918FD811-70FF-459E-826F-B40290CB4B52}" type="sibTrans" cxnId="{FD63042E-1788-4689-A5C9-25E88505E186}">
      <dgm:prSet/>
      <dgm:spPr/>
      <dgm:t>
        <a:bodyPr/>
        <a:lstStyle/>
        <a:p>
          <a:endParaRPr lang="en-US" sz="1000"/>
        </a:p>
      </dgm:t>
    </dgm:pt>
    <dgm:pt modelId="{E4BECDDE-D65B-4192-AC1A-6C2B310FF50D}">
      <dgm:prSet custT="1"/>
      <dgm:spPr/>
      <dgm:t>
        <a:bodyPr/>
        <a:lstStyle/>
        <a:p>
          <a:r>
            <a:rPr lang="en-US" sz="900"/>
            <a:t>DesglosePendInicioEjercicioTermCierrePeriodoRamo</a:t>
          </a:r>
          <a:endParaRPr lang="es-CR" sz="900"/>
        </a:p>
      </dgm:t>
    </dgm:pt>
    <dgm:pt modelId="{6D6873A0-9153-4AA7-8557-97B6A8393FC5}" type="parTrans" cxnId="{D81D898C-7FEF-4D6C-A21D-519134FA3527}">
      <dgm:prSet custT="1"/>
      <dgm:spPr/>
      <dgm:t>
        <a:bodyPr/>
        <a:lstStyle/>
        <a:p>
          <a:endParaRPr lang="en-US" sz="1000"/>
        </a:p>
      </dgm:t>
    </dgm:pt>
    <dgm:pt modelId="{B9E79766-1AA9-42FD-BC19-85BAE924CBC6}" type="sibTrans" cxnId="{D81D898C-7FEF-4D6C-A21D-519134FA3527}">
      <dgm:prSet/>
      <dgm:spPr/>
      <dgm:t>
        <a:bodyPr/>
        <a:lstStyle/>
        <a:p>
          <a:endParaRPr lang="en-US" sz="1000"/>
        </a:p>
      </dgm:t>
    </dgm:pt>
    <dgm:pt modelId="{EA2D8769-487B-40CE-B16E-14431ADDA932}">
      <dgm:prSet custT="1"/>
      <dgm:spPr/>
      <dgm:t>
        <a:bodyPr/>
        <a:lstStyle/>
        <a:p>
          <a:r>
            <a:rPr lang="en-US" sz="900"/>
            <a:t>DesgloseOcurridosPeriodoPendientesCierrePeriodoRamo</a:t>
          </a:r>
          <a:endParaRPr lang="es-CR" sz="900"/>
        </a:p>
      </dgm:t>
    </dgm:pt>
    <dgm:pt modelId="{2656DC9B-7091-46AE-AF54-FA8437410500}" type="parTrans" cxnId="{6774A05B-ED8A-41BC-925B-F5C1D141CC07}">
      <dgm:prSet custT="1"/>
      <dgm:spPr/>
      <dgm:t>
        <a:bodyPr/>
        <a:lstStyle/>
        <a:p>
          <a:endParaRPr lang="en-US" sz="1000"/>
        </a:p>
      </dgm:t>
    </dgm:pt>
    <dgm:pt modelId="{4595E57B-1813-4EFA-9441-F6C2CC6A1C9C}" type="sibTrans" cxnId="{6774A05B-ED8A-41BC-925B-F5C1D141CC07}">
      <dgm:prSet/>
      <dgm:spPr/>
      <dgm:t>
        <a:bodyPr/>
        <a:lstStyle/>
        <a:p>
          <a:endParaRPr lang="en-US" sz="1000"/>
        </a:p>
      </dgm:t>
    </dgm:pt>
    <dgm:pt modelId="{5A8F9B9D-F2D3-4044-BB89-177364F7B10E}">
      <dgm:prSet custT="1"/>
      <dgm:spPr/>
      <dgm:t>
        <a:bodyPr/>
        <a:lstStyle/>
        <a:p>
          <a:r>
            <a:rPr lang="en-US" sz="900"/>
            <a:t>DesgloseOcurridosPeriodoTerminadosPeriodoRamo</a:t>
          </a:r>
          <a:endParaRPr lang="es-CR" sz="900"/>
        </a:p>
      </dgm:t>
    </dgm:pt>
    <dgm:pt modelId="{0BD2DD58-7828-49C0-90F9-33ADDE1967C0}" type="parTrans" cxnId="{FB79E0A1-A053-4F5B-AF5F-FE0DA4A571EC}">
      <dgm:prSet custT="1"/>
      <dgm:spPr/>
      <dgm:t>
        <a:bodyPr/>
        <a:lstStyle/>
        <a:p>
          <a:endParaRPr lang="en-US" sz="1000"/>
        </a:p>
      </dgm:t>
    </dgm:pt>
    <dgm:pt modelId="{B60C9697-88BF-4B7C-AE2B-E70916138490}" type="sibTrans" cxnId="{FB79E0A1-A053-4F5B-AF5F-FE0DA4A571EC}">
      <dgm:prSet/>
      <dgm:spPr/>
      <dgm:t>
        <a:bodyPr/>
        <a:lstStyle/>
        <a:p>
          <a:endParaRPr lang="en-US" sz="1000"/>
        </a:p>
      </dgm:t>
    </dgm:pt>
    <dgm:pt modelId="{5F25C5E5-8A1A-448A-A9EF-1DA6EC1BCFA2}">
      <dgm:prSet custT="1"/>
      <dgm:spPr/>
      <dgm:t>
        <a:bodyPr/>
        <a:lstStyle/>
        <a:p>
          <a:r>
            <a:rPr lang="en-US" sz="900"/>
            <a:t>DesglosePendientesDeclaracionRamo</a:t>
          </a:r>
          <a:endParaRPr lang="es-CR" sz="900"/>
        </a:p>
      </dgm:t>
    </dgm:pt>
    <dgm:pt modelId="{59FE09CE-98B8-4740-96D9-23C11457221A}" type="parTrans" cxnId="{52862845-1BB1-4AAA-8536-1E961E6C7E7A}">
      <dgm:prSet custT="1"/>
      <dgm:spPr/>
      <dgm:t>
        <a:bodyPr/>
        <a:lstStyle/>
        <a:p>
          <a:endParaRPr lang="en-US" sz="1000"/>
        </a:p>
      </dgm:t>
    </dgm:pt>
    <dgm:pt modelId="{98979D0D-2A88-4154-AC71-B2C4BC6E1A42}" type="sibTrans" cxnId="{52862845-1BB1-4AAA-8536-1E961E6C7E7A}">
      <dgm:prSet/>
      <dgm:spPr/>
      <dgm:t>
        <a:bodyPr/>
        <a:lstStyle/>
        <a:p>
          <a:endParaRPr lang="en-US" sz="1000"/>
        </a:p>
      </dgm:t>
    </dgm:pt>
    <dgm:pt modelId="{1AB2FBD6-8615-4FD1-B89C-5A61F165DBC3}">
      <dgm:prSet custT="1"/>
      <dgm:spPr/>
      <dgm:t>
        <a:bodyPr/>
        <a:lstStyle/>
        <a:p>
          <a:r>
            <a:rPr lang="en-US" sz="900"/>
            <a:t>DesglosePrimasYProvisionPrimasNoConsumidasRamo</a:t>
          </a:r>
          <a:endParaRPr lang="es-CR" sz="900"/>
        </a:p>
      </dgm:t>
    </dgm:pt>
    <dgm:pt modelId="{B46CB19F-705C-4A9D-AC2F-D79A8F137F40}" type="parTrans" cxnId="{FC003EDC-4D93-4D06-9D3D-ABEDA9B04B2A}">
      <dgm:prSet custT="1"/>
      <dgm:spPr/>
      <dgm:t>
        <a:bodyPr/>
        <a:lstStyle/>
        <a:p>
          <a:endParaRPr lang="en-US" sz="1000"/>
        </a:p>
      </dgm:t>
    </dgm:pt>
    <dgm:pt modelId="{384E300C-B57B-406F-B6BD-DD9174343B4F}" type="sibTrans" cxnId="{FC003EDC-4D93-4D06-9D3D-ABEDA9B04B2A}">
      <dgm:prSet/>
      <dgm:spPr/>
      <dgm:t>
        <a:bodyPr/>
        <a:lstStyle/>
        <a:p>
          <a:endParaRPr lang="en-US" sz="1000"/>
        </a:p>
      </dgm:t>
    </dgm:pt>
    <dgm:pt modelId="{B8573872-FAB2-4B23-B990-607866F264C2}">
      <dgm:prSet custT="1"/>
      <dgm:spPr/>
      <dgm:t>
        <a:bodyPr/>
        <a:lstStyle/>
        <a:p>
          <a:r>
            <a:rPr lang="en-US" sz="900"/>
            <a:t>DesglosePolizasPeriodoRamo</a:t>
          </a:r>
          <a:endParaRPr lang="es-CR" sz="900"/>
        </a:p>
      </dgm:t>
    </dgm:pt>
    <dgm:pt modelId="{B094ABA1-02C7-4F87-B95E-F609279FC844}" type="parTrans" cxnId="{566F4FF5-D03A-4508-82BD-238ED13F075F}">
      <dgm:prSet custT="1"/>
      <dgm:spPr/>
      <dgm:t>
        <a:bodyPr/>
        <a:lstStyle/>
        <a:p>
          <a:endParaRPr lang="en-US" sz="1000"/>
        </a:p>
      </dgm:t>
    </dgm:pt>
    <dgm:pt modelId="{24ADDBCF-C9D3-4AC4-B46D-23F6F4F5B399}" type="sibTrans" cxnId="{566F4FF5-D03A-4508-82BD-238ED13F075F}">
      <dgm:prSet/>
      <dgm:spPr/>
      <dgm:t>
        <a:bodyPr/>
        <a:lstStyle/>
        <a:p>
          <a:endParaRPr lang="en-US" sz="1000"/>
        </a:p>
      </dgm:t>
    </dgm:pt>
    <dgm:pt modelId="{A19CAA8B-02F6-47ED-BF07-E949AEBD4B99}">
      <dgm:prSet phldrT="[Texto]" custT="1"/>
      <dgm:spPr/>
      <dgm:t>
        <a:bodyPr/>
        <a:lstStyle/>
        <a:p>
          <a:r>
            <a:rPr lang="es-CR" sz="1000"/>
            <a:t>Encabezado</a:t>
          </a:r>
        </a:p>
      </dgm:t>
    </dgm:pt>
    <dgm:pt modelId="{1CF77979-2FA8-4E54-BE2A-CF60B0AE64EF}" type="parTrans" cxnId="{7DF6EB60-AC6C-4479-B23E-5BF36E8829B5}">
      <dgm:prSet/>
      <dgm:spPr/>
      <dgm:t>
        <a:bodyPr/>
        <a:lstStyle/>
        <a:p>
          <a:endParaRPr lang="en-US"/>
        </a:p>
      </dgm:t>
    </dgm:pt>
    <dgm:pt modelId="{C4AD0980-68FD-4536-B722-B9CDAE64B1FF}" type="sibTrans" cxnId="{7DF6EB60-AC6C-4479-B23E-5BF36E8829B5}">
      <dgm:prSet/>
      <dgm:spPr/>
      <dgm:t>
        <a:bodyPr/>
        <a:lstStyle/>
        <a:p>
          <a:endParaRPr lang="en-US"/>
        </a:p>
      </dgm:t>
    </dgm:pt>
    <dgm:pt modelId="{FCA832D5-FEBF-42D0-9254-B2BEAEEA7008}">
      <dgm:prSet phldrT="[Texto]" custT="1"/>
      <dgm:spPr/>
      <dgm:t>
        <a:bodyPr/>
        <a:lstStyle/>
        <a:p>
          <a:r>
            <a:rPr lang="es-CR" sz="1000"/>
            <a:t>Datos</a:t>
          </a:r>
        </a:p>
      </dgm:t>
    </dgm:pt>
    <dgm:pt modelId="{8057BD86-E09B-436E-AA6C-DF85EB7A1FA4}" type="parTrans" cxnId="{8F81C68A-E9CE-4242-BFF0-0475662C8D82}">
      <dgm:prSet/>
      <dgm:spPr/>
      <dgm:t>
        <a:bodyPr/>
        <a:lstStyle/>
        <a:p>
          <a:endParaRPr lang="en-US"/>
        </a:p>
      </dgm:t>
    </dgm:pt>
    <dgm:pt modelId="{463DE015-5068-4270-BF08-4D8A5D62924F}" type="sibTrans" cxnId="{8F81C68A-E9CE-4242-BFF0-0475662C8D82}">
      <dgm:prSet/>
      <dgm:spPr/>
      <dgm:t>
        <a:bodyPr/>
        <a:lstStyle/>
        <a:p>
          <a:endParaRPr lang="en-US"/>
        </a:p>
      </dgm:t>
    </dgm:pt>
    <dgm:pt modelId="{0CA7AABC-4AE6-497E-81F8-822C5B946EDA}">
      <dgm:prSet phldrT="[Texto]" custT="1"/>
      <dgm:spPr/>
      <dgm:t>
        <a:bodyPr/>
        <a:lstStyle/>
        <a:p>
          <a:r>
            <a:rPr lang="es-CR" sz="1000"/>
            <a:t>Modelo</a:t>
          </a:r>
        </a:p>
      </dgm:t>
    </dgm:pt>
    <dgm:pt modelId="{2F15EC83-97D4-4265-B7AD-CC15A7891917}" type="parTrans" cxnId="{09119660-4679-4826-B0F1-EAFC090084EA}">
      <dgm:prSet/>
      <dgm:spPr/>
      <dgm:t>
        <a:bodyPr/>
        <a:lstStyle/>
        <a:p>
          <a:endParaRPr lang="en-US"/>
        </a:p>
      </dgm:t>
    </dgm:pt>
    <dgm:pt modelId="{55550921-FEF6-47F1-A51B-486D021BAAE0}" type="sibTrans" cxnId="{09119660-4679-4826-B0F1-EAFC090084EA}">
      <dgm:prSet/>
      <dgm:spPr/>
      <dgm:t>
        <a:bodyPr/>
        <a:lstStyle/>
        <a:p>
          <a:endParaRPr lang="en-US"/>
        </a:p>
      </dgm:t>
    </dgm:pt>
    <dgm:pt modelId="{E2A2868E-7F48-4D0A-B9FD-1387DACFA5EA}">
      <dgm:prSet custT="1"/>
      <dgm:spPr/>
      <dgm:t>
        <a:bodyPr/>
        <a:lstStyle/>
        <a:p>
          <a:r>
            <a:rPr lang="es-CR" sz="1000"/>
            <a:t>Modelo Estadístico</a:t>
          </a:r>
        </a:p>
      </dgm:t>
    </dgm:pt>
    <dgm:pt modelId="{F2CE806D-8D0A-4FB3-9A9A-19774BBD4D2A}" type="parTrans" cxnId="{56B591AA-DF6D-4590-A1BF-C6320A19D01A}">
      <dgm:prSet/>
      <dgm:spPr/>
      <dgm:t>
        <a:bodyPr/>
        <a:lstStyle/>
        <a:p>
          <a:endParaRPr lang="es-CR"/>
        </a:p>
      </dgm:t>
    </dgm:pt>
    <dgm:pt modelId="{6C4582A4-6157-4DEA-9174-4F29AC2531B0}" type="sibTrans" cxnId="{56B591AA-DF6D-4590-A1BF-C6320A19D01A}">
      <dgm:prSet/>
      <dgm:spPr/>
      <dgm:t>
        <a:bodyPr/>
        <a:lstStyle/>
        <a:p>
          <a:endParaRPr lang="es-CR"/>
        </a:p>
      </dgm:t>
    </dgm:pt>
    <dgm:pt modelId="{50E13EB4-A25C-4A65-B405-C1E67EB509DE}" type="pres">
      <dgm:prSet presAssocID="{DC55382C-2063-496E-8142-4BEEA1FE9D7B}" presName="Name0" presStyleCnt="0">
        <dgm:presLayoutVars>
          <dgm:chPref val="1"/>
          <dgm:dir/>
          <dgm:animOne val="branch"/>
          <dgm:animLvl val="lvl"/>
          <dgm:resizeHandles val="exact"/>
        </dgm:presLayoutVars>
      </dgm:prSet>
      <dgm:spPr/>
    </dgm:pt>
    <dgm:pt modelId="{FB0538F9-CCC0-4158-911E-05393A0C2461}" type="pres">
      <dgm:prSet presAssocID="{1244910E-05AE-40AA-BAE6-3A6B51060FA3}" presName="root1" presStyleCnt="0"/>
      <dgm:spPr/>
    </dgm:pt>
    <dgm:pt modelId="{7FA8FC7E-9938-452E-B707-625217758257}" type="pres">
      <dgm:prSet presAssocID="{1244910E-05AE-40AA-BAE6-3A6B51060FA3}" presName="LevelOneTextNode" presStyleLbl="node0" presStyleIdx="0" presStyleCnt="1">
        <dgm:presLayoutVars>
          <dgm:chPref val="3"/>
        </dgm:presLayoutVars>
      </dgm:prSet>
      <dgm:spPr/>
    </dgm:pt>
    <dgm:pt modelId="{A5A2CFA0-8E8B-43BB-B731-DFE3033EAB87}" type="pres">
      <dgm:prSet presAssocID="{1244910E-05AE-40AA-BAE6-3A6B51060FA3}" presName="level2hierChild" presStyleCnt="0"/>
      <dgm:spPr/>
    </dgm:pt>
    <dgm:pt modelId="{AFBB0FA2-0F11-4ECF-81A0-865188FE5BC2}" type="pres">
      <dgm:prSet presAssocID="{1CF77979-2FA8-4E54-BE2A-CF60B0AE64EF}" presName="conn2-1" presStyleLbl="parChTrans1D2" presStyleIdx="0" presStyleCnt="2"/>
      <dgm:spPr/>
    </dgm:pt>
    <dgm:pt modelId="{D1BD0586-32FC-4725-B2C1-CC809D214563}" type="pres">
      <dgm:prSet presAssocID="{1CF77979-2FA8-4E54-BE2A-CF60B0AE64EF}" presName="connTx" presStyleLbl="parChTrans1D2" presStyleIdx="0" presStyleCnt="2"/>
      <dgm:spPr/>
    </dgm:pt>
    <dgm:pt modelId="{1842F5E5-2B87-4961-8A46-0512A4255C1B}" type="pres">
      <dgm:prSet presAssocID="{A19CAA8B-02F6-47ED-BF07-E949AEBD4B99}" presName="root2" presStyleCnt="0"/>
      <dgm:spPr/>
    </dgm:pt>
    <dgm:pt modelId="{A4D6B2CC-E80E-4030-B32E-FEBA53448BDB}" type="pres">
      <dgm:prSet presAssocID="{A19CAA8B-02F6-47ED-BF07-E949AEBD4B99}" presName="LevelTwoTextNode" presStyleLbl="node2" presStyleIdx="0" presStyleCnt="2">
        <dgm:presLayoutVars>
          <dgm:chPref val="3"/>
        </dgm:presLayoutVars>
      </dgm:prSet>
      <dgm:spPr/>
    </dgm:pt>
    <dgm:pt modelId="{8120E11A-940E-49D5-9B03-E78336D33E04}" type="pres">
      <dgm:prSet presAssocID="{A19CAA8B-02F6-47ED-BF07-E949AEBD4B99}" presName="level3hierChild" presStyleCnt="0"/>
      <dgm:spPr/>
    </dgm:pt>
    <dgm:pt modelId="{A47F4CC1-D3B2-4726-8709-C799D4720FFF}" type="pres">
      <dgm:prSet presAssocID="{8057BD86-E09B-436E-AA6C-DF85EB7A1FA4}" presName="conn2-1" presStyleLbl="parChTrans1D2" presStyleIdx="1" presStyleCnt="2"/>
      <dgm:spPr/>
    </dgm:pt>
    <dgm:pt modelId="{AE8322CD-842B-4732-AED6-EB30D5586A2A}" type="pres">
      <dgm:prSet presAssocID="{8057BD86-E09B-436E-AA6C-DF85EB7A1FA4}" presName="connTx" presStyleLbl="parChTrans1D2" presStyleIdx="1" presStyleCnt="2"/>
      <dgm:spPr/>
    </dgm:pt>
    <dgm:pt modelId="{2FC015F2-4E98-468F-BCC5-F2F4BCE5A6B2}" type="pres">
      <dgm:prSet presAssocID="{FCA832D5-FEBF-42D0-9254-B2BEAEEA7008}" presName="root2" presStyleCnt="0"/>
      <dgm:spPr/>
    </dgm:pt>
    <dgm:pt modelId="{3A89CFDA-6AF0-4803-B6A9-9A1A5C033B03}" type="pres">
      <dgm:prSet presAssocID="{FCA832D5-FEBF-42D0-9254-B2BEAEEA7008}" presName="LevelTwoTextNode" presStyleLbl="node2" presStyleIdx="1" presStyleCnt="2">
        <dgm:presLayoutVars>
          <dgm:chPref val="3"/>
        </dgm:presLayoutVars>
      </dgm:prSet>
      <dgm:spPr/>
    </dgm:pt>
    <dgm:pt modelId="{331FD9D7-42E4-47DF-8911-7EFDC8B20023}" type="pres">
      <dgm:prSet presAssocID="{FCA832D5-FEBF-42D0-9254-B2BEAEEA7008}" presName="level3hierChild" presStyleCnt="0"/>
      <dgm:spPr/>
    </dgm:pt>
    <dgm:pt modelId="{C014C4C9-D1E2-4A6C-9D34-544F40FF2F0E}" type="pres">
      <dgm:prSet presAssocID="{2F15EC83-97D4-4265-B7AD-CC15A7891917}" presName="conn2-1" presStyleLbl="parChTrans1D3" presStyleIdx="0" presStyleCnt="1"/>
      <dgm:spPr/>
    </dgm:pt>
    <dgm:pt modelId="{E584C4F9-DCE6-4AD0-8A7E-D874A51F257F}" type="pres">
      <dgm:prSet presAssocID="{2F15EC83-97D4-4265-B7AD-CC15A7891917}" presName="connTx" presStyleLbl="parChTrans1D3" presStyleIdx="0" presStyleCnt="1"/>
      <dgm:spPr/>
    </dgm:pt>
    <dgm:pt modelId="{570FA0D8-DB06-4980-94D6-0E702EC37AE4}" type="pres">
      <dgm:prSet presAssocID="{0CA7AABC-4AE6-497E-81F8-822C5B946EDA}" presName="root2" presStyleCnt="0"/>
      <dgm:spPr/>
    </dgm:pt>
    <dgm:pt modelId="{81451FB9-EF5B-487B-B460-CBF74C5BA3A1}" type="pres">
      <dgm:prSet presAssocID="{0CA7AABC-4AE6-497E-81F8-822C5B946EDA}" presName="LevelTwoTextNode" presStyleLbl="node3" presStyleIdx="0" presStyleCnt="1">
        <dgm:presLayoutVars>
          <dgm:chPref val="3"/>
        </dgm:presLayoutVars>
      </dgm:prSet>
      <dgm:spPr/>
    </dgm:pt>
    <dgm:pt modelId="{13471E56-B645-4229-9703-A2796A0245F8}" type="pres">
      <dgm:prSet presAssocID="{0CA7AABC-4AE6-497E-81F8-822C5B946EDA}" presName="level3hierChild" presStyleCnt="0"/>
      <dgm:spPr/>
    </dgm:pt>
    <dgm:pt modelId="{BC80D4FE-60F2-4F19-8036-DF48270EC85D}" type="pres">
      <dgm:prSet presAssocID="{7219771D-9A01-4BBD-8616-8A5228BEDEDA}" presName="conn2-1" presStyleLbl="parChTrans1D4" presStyleIdx="0" presStyleCnt="17"/>
      <dgm:spPr/>
    </dgm:pt>
    <dgm:pt modelId="{8D4D3FCE-B67D-40F4-9F5D-3509345F271D}" type="pres">
      <dgm:prSet presAssocID="{7219771D-9A01-4BBD-8616-8A5228BEDEDA}" presName="connTx" presStyleLbl="parChTrans1D4" presStyleIdx="0" presStyleCnt="17"/>
      <dgm:spPr/>
    </dgm:pt>
    <dgm:pt modelId="{2F67A278-43D7-40AB-ADCA-3BA0598BDBF0}" type="pres">
      <dgm:prSet presAssocID="{27B61512-3D96-4965-84A2-DB01BB1ACC5D}" presName="root2" presStyleCnt="0"/>
      <dgm:spPr/>
    </dgm:pt>
    <dgm:pt modelId="{F6DD46F5-6B0B-4171-84F1-6E3B46534EE6}" type="pres">
      <dgm:prSet presAssocID="{27B61512-3D96-4965-84A2-DB01BB1ACC5D}" presName="LevelTwoTextNode" presStyleLbl="node4" presStyleIdx="0" presStyleCnt="17" custScaleX="138462">
        <dgm:presLayoutVars>
          <dgm:chPref val="3"/>
        </dgm:presLayoutVars>
      </dgm:prSet>
      <dgm:spPr/>
    </dgm:pt>
    <dgm:pt modelId="{0A06C0C7-A089-4126-9B61-5B95FE939C36}" type="pres">
      <dgm:prSet presAssocID="{27B61512-3D96-4965-84A2-DB01BB1ACC5D}" presName="level3hierChild" presStyleCnt="0"/>
      <dgm:spPr/>
    </dgm:pt>
    <dgm:pt modelId="{9599B269-61A3-4A2A-8150-48332DCE26F4}" type="pres">
      <dgm:prSet presAssocID="{051F595A-738A-4751-9B36-F1D01BA887B0}" presName="conn2-1" presStyleLbl="parChTrans1D4" presStyleIdx="1" presStyleCnt="17"/>
      <dgm:spPr/>
    </dgm:pt>
    <dgm:pt modelId="{D6734C4C-AF5A-4BC8-B564-8FF7D4FDE6AF}" type="pres">
      <dgm:prSet presAssocID="{051F595A-738A-4751-9B36-F1D01BA887B0}" presName="connTx" presStyleLbl="parChTrans1D4" presStyleIdx="1" presStyleCnt="17"/>
      <dgm:spPr/>
    </dgm:pt>
    <dgm:pt modelId="{9393B0A3-18F5-42F1-B827-3511BEBEE0B4}" type="pres">
      <dgm:prSet presAssocID="{A79C0281-0AF9-4C31-8134-2B9E50FF8DA5}" presName="root2" presStyleCnt="0"/>
      <dgm:spPr/>
    </dgm:pt>
    <dgm:pt modelId="{32362012-0694-4D8B-B6D1-965119A5C124}" type="pres">
      <dgm:prSet presAssocID="{A79C0281-0AF9-4C31-8134-2B9E50FF8DA5}" presName="LevelTwoTextNode" presStyleLbl="node4" presStyleIdx="1" presStyleCnt="17" custScaleX="213072">
        <dgm:presLayoutVars>
          <dgm:chPref val="3"/>
        </dgm:presLayoutVars>
      </dgm:prSet>
      <dgm:spPr/>
    </dgm:pt>
    <dgm:pt modelId="{EC7FBDC3-3E0E-485D-A2B7-8419D01234D2}" type="pres">
      <dgm:prSet presAssocID="{A79C0281-0AF9-4C31-8134-2B9E50FF8DA5}" presName="level3hierChild" presStyleCnt="0"/>
      <dgm:spPr/>
    </dgm:pt>
    <dgm:pt modelId="{51D00B55-4EB2-4DA1-963D-4D6EFFFCDA36}" type="pres">
      <dgm:prSet presAssocID="{B571D6D9-0A2A-487C-9C20-C044B0E29037}" presName="conn2-1" presStyleLbl="parChTrans1D4" presStyleIdx="2" presStyleCnt="17"/>
      <dgm:spPr/>
    </dgm:pt>
    <dgm:pt modelId="{DAAEFC57-4D00-43B2-B378-E6961245E563}" type="pres">
      <dgm:prSet presAssocID="{B571D6D9-0A2A-487C-9C20-C044B0E29037}" presName="connTx" presStyleLbl="parChTrans1D4" presStyleIdx="2" presStyleCnt="17"/>
      <dgm:spPr/>
    </dgm:pt>
    <dgm:pt modelId="{FB03EEDE-FEA8-4743-9A8A-C6D4F9852801}" type="pres">
      <dgm:prSet presAssocID="{E0E3CCCE-D7DA-4B18-998F-CDD07D78A8B0}" presName="root2" presStyleCnt="0"/>
      <dgm:spPr/>
    </dgm:pt>
    <dgm:pt modelId="{5E2A0603-6077-4865-8BAE-90A5C2023A83}" type="pres">
      <dgm:prSet presAssocID="{E0E3CCCE-D7DA-4B18-998F-CDD07D78A8B0}" presName="LevelTwoTextNode" presStyleLbl="node4" presStyleIdx="2" presStyleCnt="17" custScaleX="213560">
        <dgm:presLayoutVars>
          <dgm:chPref val="3"/>
        </dgm:presLayoutVars>
      </dgm:prSet>
      <dgm:spPr/>
    </dgm:pt>
    <dgm:pt modelId="{EFC576F1-CD7C-4E70-AD16-76B7510B1EA8}" type="pres">
      <dgm:prSet presAssocID="{E0E3CCCE-D7DA-4B18-998F-CDD07D78A8B0}" presName="level3hierChild" presStyleCnt="0"/>
      <dgm:spPr/>
    </dgm:pt>
    <dgm:pt modelId="{C19B0411-F16B-4084-979F-C30FE53220F2}" type="pres">
      <dgm:prSet presAssocID="{BE4530CE-6BA7-425A-8624-33B17949D364}" presName="conn2-1" presStyleLbl="parChTrans1D4" presStyleIdx="3" presStyleCnt="17"/>
      <dgm:spPr/>
    </dgm:pt>
    <dgm:pt modelId="{E203BB21-F825-4D4C-A216-4C551DB2E383}" type="pres">
      <dgm:prSet presAssocID="{BE4530CE-6BA7-425A-8624-33B17949D364}" presName="connTx" presStyleLbl="parChTrans1D4" presStyleIdx="3" presStyleCnt="17"/>
      <dgm:spPr/>
    </dgm:pt>
    <dgm:pt modelId="{767F30BB-CFD7-4CFB-B4C5-457C057E0C3E}" type="pres">
      <dgm:prSet presAssocID="{F87044D0-BA45-4A25-874B-CEDD351EF41D}" presName="root2" presStyleCnt="0"/>
      <dgm:spPr/>
    </dgm:pt>
    <dgm:pt modelId="{64FCC8EF-70FB-471A-84EC-CB477D84B80A}" type="pres">
      <dgm:prSet presAssocID="{F87044D0-BA45-4A25-874B-CEDD351EF41D}" presName="LevelTwoTextNode" presStyleLbl="node4" presStyleIdx="3" presStyleCnt="17" custScaleX="213072">
        <dgm:presLayoutVars>
          <dgm:chPref val="3"/>
        </dgm:presLayoutVars>
      </dgm:prSet>
      <dgm:spPr/>
    </dgm:pt>
    <dgm:pt modelId="{33E2ADD0-9F24-4223-AFA0-7F224D9E99FA}" type="pres">
      <dgm:prSet presAssocID="{F87044D0-BA45-4A25-874B-CEDD351EF41D}" presName="level3hierChild" presStyleCnt="0"/>
      <dgm:spPr/>
    </dgm:pt>
    <dgm:pt modelId="{6F5AB071-5CEB-470D-A3AD-9FE6CD9DFABD}" type="pres">
      <dgm:prSet presAssocID="{6D6873A0-9153-4AA7-8557-97B6A8393FC5}" presName="conn2-1" presStyleLbl="parChTrans1D4" presStyleIdx="4" presStyleCnt="17"/>
      <dgm:spPr/>
    </dgm:pt>
    <dgm:pt modelId="{85C70A3A-52B5-4ACC-9D71-8438789BEFDC}" type="pres">
      <dgm:prSet presAssocID="{6D6873A0-9153-4AA7-8557-97B6A8393FC5}" presName="connTx" presStyleLbl="parChTrans1D4" presStyleIdx="4" presStyleCnt="17"/>
      <dgm:spPr/>
    </dgm:pt>
    <dgm:pt modelId="{284CB6B5-8C61-4D2D-89B9-F87EAB19E2FD}" type="pres">
      <dgm:prSet presAssocID="{E4BECDDE-D65B-4192-AC1A-6C2B310FF50D}" presName="root2" presStyleCnt="0"/>
      <dgm:spPr/>
    </dgm:pt>
    <dgm:pt modelId="{B9D83FCB-9DE9-4A0D-86B1-39CF39365570}" type="pres">
      <dgm:prSet presAssocID="{E4BECDDE-D65B-4192-AC1A-6C2B310FF50D}" presName="LevelTwoTextNode" presStyleLbl="node4" presStyleIdx="4" presStyleCnt="17" custScaleX="213560">
        <dgm:presLayoutVars>
          <dgm:chPref val="3"/>
        </dgm:presLayoutVars>
      </dgm:prSet>
      <dgm:spPr/>
    </dgm:pt>
    <dgm:pt modelId="{BFE6E99D-F738-4F69-B43B-C72BBA606A0E}" type="pres">
      <dgm:prSet presAssocID="{E4BECDDE-D65B-4192-AC1A-6C2B310FF50D}" presName="level3hierChild" presStyleCnt="0"/>
      <dgm:spPr/>
    </dgm:pt>
    <dgm:pt modelId="{EF5A73E5-874C-41D5-9A3C-384777BFA895}" type="pres">
      <dgm:prSet presAssocID="{8E7E2423-45E9-440D-B2C4-130FA11DCA0E}" presName="conn2-1" presStyleLbl="parChTrans1D4" presStyleIdx="5" presStyleCnt="17"/>
      <dgm:spPr/>
    </dgm:pt>
    <dgm:pt modelId="{7DBA9530-EEF7-4D63-A167-2BC7F8A75C7F}" type="pres">
      <dgm:prSet presAssocID="{8E7E2423-45E9-440D-B2C4-130FA11DCA0E}" presName="connTx" presStyleLbl="parChTrans1D4" presStyleIdx="5" presStyleCnt="17"/>
      <dgm:spPr/>
    </dgm:pt>
    <dgm:pt modelId="{B3993249-26C3-4CAA-BF19-6A3768F8F0A1}" type="pres">
      <dgm:prSet presAssocID="{919CEA6C-1286-4277-8010-3F4F372FA3F1}" presName="root2" presStyleCnt="0"/>
      <dgm:spPr/>
    </dgm:pt>
    <dgm:pt modelId="{29C18291-D5E9-4FF1-880A-769C4AF135CF}" type="pres">
      <dgm:prSet presAssocID="{919CEA6C-1286-4277-8010-3F4F372FA3F1}" presName="LevelTwoTextNode" presStyleLbl="node4" presStyleIdx="5" presStyleCnt="17" custScaleX="213072">
        <dgm:presLayoutVars>
          <dgm:chPref val="3"/>
        </dgm:presLayoutVars>
      </dgm:prSet>
      <dgm:spPr/>
    </dgm:pt>
    <dgm:pt modelId="{BED1135E-F66B-4CEA-9503-FF9CB47113E6}" type="pres">
      <dgm:prSet presAssocID="{919CEA6C-1286-4277-8010-3F4F372FA3F1}" presName="level3hierChild" presStyleCnt="0"/>
      <dgm:spPr/>
    </dgm:pt>
    <dgm:pt modelId="{9E308DA8-853B-4674-B0B7-5E23BA0D16F1}" type="pres">
      <dgm:prSet presAssocID="{2656DC9B-7091-46AE-AF54-FA8437410500}" presName="conn2-1" presStyleLbl="parChTrans1D4" presStyleIdx="6" presStyleCnt="17"/>
      <dgm:spPr/>
    </dgm:pt>
    <dgm:pt modelId="{59B7B98E-C2B0-4D8C-8FA0-91FA42999910}" type="pres">
      <dgm:prSet presAssocID="{2656DC9B-7091-46AE-AF54-FA8437410500}" presName="connTx" presStyleLbl="parChTrans1D4" presStyleIdx="6" presStyleCnt="17"/>
      <dgm:spPr/>
    </dgm:pt>
    <dgm:pt modelId="{A9D846D5-7D52-46D5-B0C9-17DF6B646211}" type="pres">
      <dgm:prSet presAssocID="{EA2D8769-487B-40CE-B16E-14431ADDA932}" presName="root2" presStyleCnt="0"/>
      <dgm:spPr/>
    </dgm:pt>
    <dgm:pt modelId="{B00E22F0-D4DF-4F44-ACC9-5C6A0DCD6867}" type="pres">
      <dgm:prSet presAssocID="{EA2D8769-487B-40CE-B16E-14431ADDA932}" presName="LevelTwoTextNode" presStyleLbl="node4" presStyleIdx="6" presStyleCnt="17" custScaleX="213560">
        <dgm:presLayoutVars>
          <dgm:chPref val="3"/>
        </dgm:presLayoutVars>
      </dgm:prSet>
      <dgm:spPr/>
    </dgm:pt>
    <dgm:pt modelId="{EA5FE8DE-5009-47E4-A912-F0D3B79F8ECA}" type="pres">
      <dgm:prSet presAssocID="{EA2D8769-487B-40CE-B16E-14431ADDA932}" presName="level3hierChild" presStyleCnt="0"/>
      <dgm:spPr/>
    </dgm:pt>
    <dgm:pt modelId="{34C8A581-1492-4F2D-A11F-2014E1AF9635}" type="pres">
      <dgm:prSet presAssocID="{B2612B9D-284A-4AD2-B5D1-4073F17BBCDA}" presName="conn2-1" presStyleLbl="parChTrans1D4" presStyleIdx="7" presStyleCnt="17"/>
      <dgm:spPr/>
    </dgm:pt>
    <dgm:pt modelId="{C122ADE4-C366-4DE4-BD07-1C7EA2442900}" type="pres">
      <dgm:prSet presAssocID="{B2612B9D-284A-4AD2-B5D1-4073F17BBCDA}" presName="connTx" presStyleLbl="parChTrans1D4" presStyleIdx="7" presStyleCnt="17"/>
      <dgm:spPr/>
    </dgm:pt>
    <dgm:pt modelId="{EEBFB49E-F29B-4A69-9341-1902A042908D}" type="pres">
      <dgm:prSet presAssocID="{97F38101-3EA3-4A79-92E4-F07065F69BA9}" presName="root2" presStyleCnt="0"/>
      <dgm:spPr/>
    </dgm:pt>
    <dgm:pt modelId="{8FDBAD0C-3415-47B5-897B-8E58E71B9E8A}" type="pres">
      <dgm:prSet presAssocID="{97F38101-3EA3-4A79-92E4-F07065F69BA9}" presName="LevelTwoTextNode" presStyleLbl="node4" presStyleIdx="7" presStyleCnt="17" custScaleX="213072">
        <dgm:presLayoutVars>
          <dgm:chPref val="3"/>
        </dgm:presLayoutVars>
      </dgm:prSet>
      <dgm:spPr/>
    </dgm:pt>
    <dgm:pt modelId="{838F2AEE-335F-428A-A348-7F88730FF2D6}" type="pres">
      <dgm:prSet presAssocID="{97F38101-3EA3-4A79-92E4-F07065F69BA9}" presName="level3hierChild" presStyleCnt="0"/>
      <dgm:spPr/>
    </dgm:pt>
    <dgm:pt modelId="{10778DD0-3896-4CB3-A097-0BBEB0A65BD8}" type="pres">
      <dgm:prSet presAssocID="{0BD2DD58-7828-49C0-90F9-33ADDE1967C0}" presName="conn2-1" presStyleLbl="parChTrans1D4" presStyleIdx="8" presStyleCnt="17"/>
      <dgm:spPr/>
    </dgm:pt>
    <dgm:pt modelId="{EB17D711-1298-4372-AD95-E42FF8F4926F}" type="pres">
      <dgm:prSet presAssocID="{0BD2DD58-7828-49C0-90F9-33ADDE1967C0}" presName="connTx" presStyleLbl="parChTrans1D4" presStyleIdx="8" presStyleCnt="17"/>
      <dgm:spPr/>
    </dgm:pt>
    <dgm:pt modelId="{3A673D8B-1559-4580-881A-AB4E6EB2823F}" type="pres">
      <dgm:prSet presAssocID="{5A8F9B9D-F2D3-4044-BB89-177364F7B10E}" presName="root2" presStyleCnt="0"/>
      <dgm:spPr/>
    </dgm:pt>
    <dgm:pt modelId="{F21903F1-AA3E-4738-97C4-5B03EDA53692}" type="pres">
      <dgm:prSet presAssocID="{5A8F9B9D-F2D3-4044-BB89-177364F7B10E}" presName="LevelTwoTextNode" presStyleLbl="node4" presStyleIdx="8" presStyleCnt="17" custScaleX="213560">
        <dgm:presLayoutVars>
          <dgm:chPref val="3"/>
        </dgm:presLayoutVars>
      </dgm:prSet>
      <dgm:spPr/>
    </dgm:pt>
    <dgm:pt modelId="{7F477CEF-B2DD-4AF9-A85E-8E3302686E28}" type="pres">
      <dgm:prSet presAssocID="{5A8F9B9D-F2D3-4044-BB89-177364F7B10E}" presName="level3hierChild" presStyleCnt="0"/>
      <dgm:spPr/>
    </dgm:pt>
    <dgm:pt modelId="{F30D4247-FB8F-43C4-B7D4-F715717DFA14}" type="pres">
      <dgm:prSet presAssocID="{E307DCE4-3832-43D4-BECF-139D6A430F11}" presName="conn2-1" presStyleLbl="parChTrans1D4" presStyleIdx="9" presStyleCnt="17"/>
      <dgm:spPr/>
    </dgm:pt>
    <dgm:pt modelId="{DC9569A4-42B5-4EB3-BCB8-90C5A7FAD38F}" type="pres">
      <dgm:prSet presAssocID="{E307DCE4-3832-43D4-BECF-139D6A430F11}" presName="connTx" presStyleLbl="parChTrans1D4" presStyleIdx="9" presStyleCnt="17"/>
      <dgm:spPr/>
    </dgm:pt>
    <dgm:pt modelId="{8AA4097D-9897-4C38-B3D7-494B723B3240}" type="pres">
      <dgm:prSet presAssocID="{056D8B46-FBF6-4A4B-AFB8-A83090A72A88}" presName="root2" presStyleCnt="0"/>
      <dgm:spPr/>
    </dgm:pt>
    <dgm:pt modelId="{58C4925C-284A-4A11-979F-6BBAC1A0658B}" type="pres">
      <dgm:prSet presAssocID="{056D8B46-FBF6-4A4B-AFB8-A83090A72A88}" presName="LevelTwoTextNode" presStyleLbl="node4" presStyleIdx="9" presStyleCnt="17" custScaleX="213072">
        <dgm:presLayoutVars>
          <dgm:chPref val="3"/>
        </dgm:presLayoutVars>
      </dgm:prSet>
      <dgm:spPr/>
    </dgm:pt>
    <dgm:pt modelId="{CDE273FE-D373-4626-9FF8-33AA71065F31}" type="pres">
      <dgm:prSet presAssocID="{056D8B46-FBF6-4A4B-AFB8-A83090A72A88}" presName="level3hierChild" presStyleCnt="0"/>
      <dgm:spPr/>
    </dgm:pt>
    <dgm:pt modelId="{DD4C4271-6F92-41FF-83FF-735D478E34AD}" type="pres">
      <dgm:prSet presAssocID="{59FE09CE-98B8-4740-96D9-23C11457221A}" presName="conn2-1" presStyleLbl="parChTrans1D4" presStyleIdx="10" presStyleCnt="17"/>
      <dgm:spPr/>
    </dgm:pt>
    <dgm:pt modelId="{87C943CA-04B5-48ED-A62E-E9A1A590D055}" type="pres">
      <dgm:prSet presAssocID="{59FE09CE-98B8-4740-96D9-23C11457221A}" presName="connTx" presStyleLbl="parChTrans1D4" presStyleIdx="10" presStyleCnt="17"/>
      <dgm:spPr/>
    </dgm:pt>
    <dgm:pt modelId="{812C4D09-26FE-4B35-B6CA-4FAFEC30286C}" type="pres">
      <dgm:prSet presAssocID="{5F25C5E5-8A1A-448A-A9EF-1DA6EC1BCFA2}" presName="root2" presStyleCnt="0"/>
      <dgm:spPr/>
    </dgm:pt>
    <dgm:pt modelId="{E350E007-6323-4B72-9B32-18F6242DC9F6}" type="pres">
      <dgm:prSet presAssocID="{5F25C5E5-8A1A-448A-A9EF-1DA6EC1BCFA2}" presName="LevelTwoTextNode" presStyleLbl="node4" presStyleIdx="10" presStyleCnt="17" custScaleX="213560">
        <dgm:presLayoutVars>
          <dgm:chPref val="3"/>
        </dgm:presLayoutVars>
      </dgm:prSet>
      <dgm:spPr/>
    </dgm:pt>
    <dgm:pt modelId="{5D754701-4086-434B-B00C-9FCEFFA0A0CC}" type="pres">
      <dgm:prSet presAssocID="{5F25C5E5-8A1A-448A-A9EF-1DA6EC1BCFA2}" presName="level3hierChild" presStyleCnt="0"/>
      <dgm:spPr/>
    </dgm:pt>
    <dgm:pt modelId="{163A7082-3FF5-4C95-889A-196BF9C55693}" type="pres">
      <dgm:prSet presAssocID="{8E379F3E-3937-4242-80C6-AA565AFEC7B4}" presName="conn2-1" presStyleLbl="parChTrans1D4" presStyleIdx="11" presStyleCnt="17"/>
      <dgm:spPr/>
    </dgm:pt>
    <dgm:pt modelId="{8DF9F7D2-ED11-4029-8DF7-AF0938C0C039}" type="pres">
      <dgm:prSet presAssocID="{8E379F3E-3937-4242-80C6-AA565AFEC7B4}" presName="connTx" presStyleLbl="parChTrans1D4" presStyleIdx="11" presStyleCnt="17"/>
      <dgm:spPr/>
    </dgm:pt>
    <dgm:pt modelId="{D52ECABD-5A97-445A-8713-D39D84745D66}" type="pres">
      <dgm:prSet presAssocID="{5352C34B-4B55-4BCF-BA01-16ECC75D3753}" presName="root2" presStyleCnt="0"/>
      <dgm:spPr/>
    </dgm:pt>
    <dgm:pt modelId="{E9DDB6D8-0B09-4901-B509-68FA35A51BDF}" type="pres">
      <dgm:prSet presAssocID="{5352C34B-4B55-4BCF-BA01-16ECC75D3753}" presName="LevelTwoTextNode" presStyleLbl="node4" presStyleIdx="11" presStyleCnt="17" custScaleX="138462">
        <dgm:presLayoutVars>
          <dgm:chPref val="3"/>
        </dgm:presLayoutVars>
      </dgm:prSet>
      <dgm:spPr/>
    </dgm:pt>
    <dgm:pt modelId="{C7674C91-FDC4-4E7E-AB4E-BEF217E9480E}" type="pres">
      <dgm:prSet presAssocID="{5352C34B-4B55-4BCF-BA01-16ECC75D3753}" presName="level3hierChild" presStyleCnt="0"/>
      <dgm:spPr/>
    </dgm:pt>
    <dgm:pt modelId="{E01E6E33-EC1C-418A-9A44-03B2FA4A74CD}" type="pres">
      <dgm:prSet presAssocID="{B46CB19F-705C-4A9D-AC2F-D79A8F137F40}" presName="conn2-1" presStyleLbl="parChTrans1D4" presStyleIdx="12" presStyleCnt="17"/>
      <dgm:spPr/>
    </dgm:pt>
    <dgm:pt modelId="{99E3A12F-9720-45EF-A686-C631238292E8}" type="pres">
      <dgm:prSet presAssocID="{B46CB19F-705C-4A9D-AC2F-D79A8F137F40}" presName="connTx" presStyleLbl="parChTrans1D4" presStyleIdx="12" presStyleCnt="17"/>
      <dgm:spPr/>
    </dgm:pt>
    <dgm:pt modelId="{952C306A-4FA7-4D81-8070-9EFA10BD2466}" type="pres">
      <dgm:prSet presAssocID="{1AB2FBD6-8615-4FD1-B89C-5A61F165DBC3}" presName="root2" presStyleCnt="0"/>
      <dgm:spPr/>
    </dgm:pt>
    <dgm:pt modelId="{D655B848-8964-40F2-A12B-8106E40BE259}" type="pres">
      <dgm:prSet presAssocID="{1AB2FBD6-8615-4FD1-B89C-5A61F165DBC3}" presName="LevelTwoTextNode" presStyleLbl="node4" presStyleIdx="12" presStyleCnt="17" custScaleX="213072">
        <dgm:presLayoutVars>
          <dgm:chPref val="3"/>
        </dgm:presLayoutVars>
      </dgm:prSet>
      <dgm:spPr/>
    </dgm:pt>
    <dgm:pt modelId="{8F3F1F91-6D5B-44EC-8009-EF1ED2305FAC}" type="pres">
      <dgm:prSet presAssocID="{1AB2FBD6-8615-4FD1-B89C-5A61F165DBC3}" presName="level3hierChild" presStyleCnt="0"/>
      <dgm:spPr/>
    </dgm:pt>
    <dgm:pt modelId="{04275458-002B-4CE5-AB3A-2E13E877CCAC}" type="pres">
      <dgm:prSet presAssocID="{1A3890C6-7CFC-4C2A-90F6-CA7A1EEAE885}" presName="conn2-1" presStyleLbl="parChTrans1D4" presStyleIdx="13" presStyleCnt="17"/>
      <dgm:spPr/>
    </dgm:pt>
    <dgm:pt modelId="{D5075DC1-2157-4019-B0A6-C3233A369CFB}" type="pres">
      <dgm:prSet presAssocID="{1A3890C6-7CFC-4C2A-90F6-CA7A1EEAE885}" presName="connTx" presStyleLbl="parChTrans1D4" presStyleIdx="13" presStyleCnt="17"/>
      <dgm:spPr/>
    </dgm:pt>
    <dgm:pt modelId="{E7AB09AD-0734-4B99-8B11-41416E75D621}" type="pres">
      <dgm:prSet presAssocID="{0B5AC030-5AFC-48BA-A9FF-0013DD2EDD93}" presName="root2" presStyleCnt="0"/>
      <dgm:spPr/>
    </dgm:pt>
    <dgm:pt modelId="{A1A49CA4-0772-4605-8622-752C8FDF4A5E}" type="pres">
      <dgm:prSet presAssocID="{0B5AC030-5AFC-48BA-A9FF-0013DD2EDD93}" presName="LevelTwoTextNode" presStyleLbl="node4" presStyleIdx="13" presStyleCnt="17" custScaleX="138462">
        <dgm:presLayoutVars>
          <dgm:chPref val="3"/>
        </dgm:presLayoutVars>
      </dgm:prSet>
      <dgm:spPr/>
    </dgm:pt>
    <dgm:pt modelId="{12FECB57-ED1E-4855-9DB8-C755D52F28B8}" type="pres">
      <dgm:prSet presAssocID="{0B5AC030-5AFC-48BA-A9FF-0013DD2EDD93}" presName="level3hierChild" presStyleCnt="0"/>
      <dgm:spPr/>
    </dgm:pt>
    <dgm:pt modelId="{CFC03AB6-E88A-4827-9C6B-75FCE67684A3}" type="pres">
      <dgm:prSet presAssocID="{B094ABA1-02C7-4F87-B95E-F609279FC844}" presName="conn2-1" presStyleLbl="parChTrans1D4" presStyleIdx="14" presStyleCnt="17"/>
      <dgm:spPr/>
    </dgm:pt>
    <dgm:pt modelId="{8ECE7780-AED6-4519-BC79-D038A4E22848}" type="pres">
      <dgm:prSet presAssocID="{B094ABA1-02C7-4F87-B95E-F609279FC844}" presName="connTx" presStyleLbl="parChTrans1D4" presStyleIdx="14" presStyleCnt="17"/>
      <dgm:spPr/>
    </dgm:pt>
    <dgm:pt modelId="{A6E8B3CE-2B6D-44DD-806C-56FD61AE74B9}" type="pres">
      <dgm:prSet presAssocID="{B8573872-FAB2-4B23-B990-607866F264C2}" presName="root2" presStyleCnt="0"/>
      <dgm:spPr/>
    </dgm:pt>
    <dgm:pt modelId="{78ADF5DA-AC73-4EC7-93C5-BB3493BF7668}" type="pres">
      <dgm:prSet presAssocID="{B8573872-FAB2-4B23-B990-607866F264C2}" presName="LevelTwoTextNode" presStyleLbl="node4" presStyleIdx="14" presStyleCnt="17" custScaleX="213072">
        <dgm:presLayoutVars>
          <dgm:chPref val="3"/>
        </dgm:presLayoutVars>
      </dgm:prSet>
      <dgm:spPr/>
    </dgm:pt>
    <dgm:pt modelId="{E47B7FEC-D9B5-462D-832E-3046BC32AC84}" type="pres">
      <dgm:prSet presAssocID="{B8573872-FAB2-4B23-B990-607866F264C2}" presName="level3hierChild" presStyleCnt="0"/>
      <dgm:spPr/>
    </dgm:pt>
    <dgm:pt modelId="{9B68B688-99BE-4167-A88A-7B49DA65BAA6}" type="pres">
      <dgm:prSet presAssocID="{3C4AB954-EC97-4648-95B0-B8757FC1F130}" presName="conn2-1" presStyleLbl="parChTrans1D4" presStyleIdx="15" presStyleCnt="17"/>
      <dgm:spPr/>
    </dgm:pt>
    <dgm:pt modelId="{7C82A670-CC91-43E4-A948-E359E9B93CE8}" type="pres">
      <dgm:prSet presAssocID="{3C4AB954-EC97-4648-95B0-B8757FC1F130}" presName="connTx" presStyleLbl="parChTrans1D4" presStyleIdx="15" presStyleCnt="17"/>
      <dgm:spPr/>
    </dgm:pt>
    <dgm:pt modelId="{9AAC8B5B-4B47-4139-A105-4106BCAA6132}" type="pres">
      <dgm:prSet presAssocID="{5B2F3868-8A55-4CB0-A982-D72BEA0C8973}" presName="root2" presStyleCnt="0"/>
      <dgm:spPr/>
    </dgm:pt>
    <dgm:pt modelId="{4039088C-C5F2-4062-BCBD-5C335673A440}" type="pres">
      <dgm:prSet presAssocID="{5B2F3868-8A55-4CB0-A982-D72BEA0C8973}" presName="LevelTwoTextNode" presStyleLbl="node4" presStyleIdx="15" presStyleCnt="17" custScaleX="138462">
        <dgm:presLayoutVars>
          <dgm:chPref val="3"/>
        </dgm:presLayoutVars>
      </dgm:prSet>
      <dgm:spPr/>
    </dgm:pt>
    <dgm:pt modelId="{AA59A384-71FC-411F-A1B8-83E4C3B96FB1}" type="pres">
      <dgm:prSet presAssocID="{5B2F3868-8A55-4CB0-A982-D72BEA0C8973}" presName="level3hierChild" presStyleCnt="0"/>
      <dgm:spPr/>
    </dgm:pt>
    <dgm:pt modelId="{EECACCB4-798C-47F5-8C85-1BF128321284}" type="pres">
      <dgm:prSet presAssocID="{F2CE806D-8D0A-4FB3-9A9A-19774BBD4D2A}" presName="conn2-1" presStyleLbl="parChTrans1D4" presStyleIdx="16" presStyleCnt="17"/>
      <dgm:spPr/>
    </dgm:pt>
    <dgm:pt modelId="{F5B4B88B-E299-4BA8-9B96-026AB58C6798}" type="pres">
      <dgm:prSet presAssocID="{F2CE806D-8D0A-4FB3-9A9A-19774BBD4D2A}" presName="connTx" presStyleLbl="parChTrans1D4" presStyleIdx="16" presStyleCnt="17"/>
      <dgm:spPr/>
    </dgm:pt>
    <dgm:pt modelId="{45123300-0FA4-46F1-94CE-82F92D77A83C}" type="pres">
      <dgm:prSet presAssocID="{E2A2868E-7F48-4D0A-B9FD-1387DACFA5EA}" presName="root2" presStyleCnt="0"/>
      <dgm:spPr/>
    </dgm:pt>
    <dgm:pt modelId="{2169ED26-5313-4BF3-946E-8EAF7155CF53}" type="pres">
      <dgm:prSet presAssocID="{E2A2868E-7F48-4D0A-B9FD-1387DACFA5EA}" presName="LevelTwoTextNode" presStyleLbl="node4" presStyleIdx="16" presStyleCnt="17" custScaleX="136906">
        <dgm:presLayoutVars>
          <dgm:chPref val="3"/>
        </dgm:presLayoutVars>
      </dgm:prSet>
      <dgm:spPr/>
    </dgm:pt>
    <dgm:pt modelId="{3E19ADF1-26DC-4E85-8C65-20F1980104D0}" type="pres">
      <dgm:prSet presAssocID="{E2A2868E-7F48-4D0A-B9FD-1387DACFA5EA}" presName="level3hierChild" presStyleCnt="0"/>
      <dgm:spPr/>
    </dgm:pt>
  </dgm:ptLst>
  <dgm:cxnLst>
    <dgm:cxn modelId="{1E5A8D02-6593-4877-A738-F85805D609D9}" type="presOf" srcId="{0BD2DD58-7828-49C0-90F9-33ADDE1967C0}" destId="{10778DD0-3896-4CB3-A097-0BBEB0A65BD8}" srcOrd="0" destOrd="0" presId="urn:microsoft.com/office/officeart/2008/layout/HorizontalMultiLevelHierarchy"/>
    <dgm:cxn modelId="{7FF24705-363F-450D-8524-933B2525D4CE}" type="presOf" srcId="{59FE09CE-98B8-4740-96D9-23C11457221A}" destId="{DD4C4271-6F92-41FF-83FF-735D478E34AD}" srcOrd="0" destOrd="0" presId="urn:microsoft.com/office/officeart/2008/layout/HorizontalMultiLevelHierarchy"/>
    <dgm:cxn modelId="{A4883507-8242-44C2-8302-8CF4EF67813B}" type="presOf" srcId="{2656DC9B-7091-46AE-AF54-FA8437410500}" destId="{59B7B98E-C2B0-4D8C-8FA0-91FA42999910}" srcOrd="1" destOrd="0" presId="urn:microsoft.com/office/officeart/2008/layout/HorizontalMultiLevelHierarchy"/>
    <dgm:cxn modelId="{C84DB20D-3A9D-4B10-B7B5-E037D6080C21}" type="presOf" srcId="{B094ABA1-02C7-4F87-B95E-F609279FC844}" destId="{CFC03AB6-E88A-4827-9C6B-75FCE67684A3}" srcOrd="0" destOrd="0" presId="urn:microsoft.com/office/officeart/2008/layout/HorizontalMultiLevelHierarchy"/>
    <dgm:cxn modelId="{78EBFD0E-9E14-43B1-B224-447A780501A3}" type="presOf" srcId="{BE4530CE-6BA7-425A-8624-33B17949D364}" destId="{E203BB21-F825-4D4C-A216-4C551DB2E383}" srcOrd="1" destOrd="0" presId="urn:microsoft.com/office/officeart/2008/layout/HorizontalMultiLevelHierarchy"/>
    <dgm:cxn modelId="{0E4C531C-3CC5-462C-A054-2DE1C08FE71A}" srcId="{0CA7AABC-4AE6-497E-81F8-822C5B946EDA}" destId="{27B61512-3D96-4965-84A2-DB01BB1ACC5D}" srcOrd="0" destOrd="0" parTransId="{7219771D-9A01-4BBD-8616-8A5228BEDEDA}" sibTransId="{4B0D0F13-8530-4416-8122-7FF1FDD22950}"/>
    <dgm:cxn modelId="{FD878327-9BAD-4BF3-87F3-FDD370E93B87}" type="presOf" srcId="{8057BD86-E09B-436E-AA6C-DF85EB7A1FA4}" destId="{AE8322CD-842B-4732-AED6-EB30D5586A2A}" srcOrd="1" destOrd="0" presId="urn:microsoft.com/office/officeart/2008/layout/HorizontalMultiLevelHierarchy"/>
    <dgm:cxn modelId="{9AF69327-DF1B-4293-B316-5C4D17EB683A}" type="presOf" srcId="{6D6873A0-9153-4AA7-8557-97B6A8393FC5}" destId="{85C70A3A-52B5-4ACC-9D71-8438789BEFDC}" srcOrd="1" destOrd="0" presId="urn:microsoft.com/office/officeart/2008/layout/HorizontalMultiLevelHierarchy"/>
    <dgm:cxn modelId="{10A7742A-0866-4C0B-88D2-9A07CD941FA6}" type="presOf" srcId="{97F38101-3EA3-4A79-92E4-F07065F69BA9}" destId="{8FDBAD0C-3415-47B5-897B-8E58E71B9E8A}" srcOrd="0" destOrd="0" presId="urn:microsoft.com/office/officeart/2008/layout/HorizontalMultiLevelHierarchy"/>
    <dgm:cxn modelId="{FD63042E-1788-4689-A5C9-25E88505E186}" srcId="{A79C0281-0AF9-4C31-8134-2B9E50FF8DA5}" destId="{E0E3CCCE-D7DA-4B18-998F-CDD07D78A8B0}" srcOrd="0" destOrd="0" parTransId="{B571D6D9-0A2A-487C-9C20-C044B0E29037}" sibTransId="{918FD811-70FF-459E-826F-B40290CB4B52}"/>
    <dgm:cxn modelId="{9B62EA2E-99B5-4887-B161-F20E9BD30A66}" type="presOf" srcId="{B2612B9D-284A-4AD2-B5D1-4073F17BBCDA}" destId="{34C8A581-1492-4F2D-A11F-2014E1AF9635}" srcOrd="0" destOrd="0" presId="urn:microsoft.com/office/officeart/2008/layout/HorizontalMultiLevelHierarchy"/>
    <dgm:cxn modelId="{83A97233-A18D-4385-8776-83F9B2E6E448}" type="presOf" srcId="{0CA7AABC-4AE6-497E-81F8-822C5B946EDA}" destId="{81451FB9-EF5B-487B-B460-CBF74C5BA3A1}" srcOrd="0" destOrd="0" presId="urn:microsoft.com/office/officeart/2008/layout/HorizontalMultiLevelHierarchy"/>
    <dgm:cxn modelId="{EDE2E733-4AAA-4F3F-B2AB-C0B65E0372FD}" type="presOf" srcId="{0B5AC030-5AFC-48BA-A9FF-0013DD2EDD93}" destId="{A1A49CA4-0772-4605-8622-752C8FDF4A5E}" srcOrd="0" destOrd="0" presId="urn:microsoft.com/office/officeart/2008/layout/HorizontalMultiLevelHierarchy"/>
    <dgm:cxn modelId="{E7386D37-975C-4455-B04B-7F42729F5013}" type="presOf" srcId="{F2CE806D-8D0A-4FB3-9A9A-19774BBD4D2A}" destId="{EECACCB4-798C-47F5-8C85-1BF128321284}" srcOrd="0" destOrd="0" presId="urn:microsoft.com/office/officeart/2008/layout/HorizontalMultiLevelHierarchy"/>
    <dgm:cxn modelId="{3FF8023E-5243-4B9C-BFD9-A945EC52A344}" type="presOf" srcId="{7219771D-9A01-4BBD-8616-8A5228BEDEDA}" destId="{BC80D4FE-60F2-4F19-8036-DF48270EC85D}" srcOrd="0" destOrd="0" presId="urn:microsoft.com/office/officeart/2008/layout/HorizontalMultiLevelHierarchy"/>
    <dgm:cxn modelId="{6774A05B-ED8A-41BC-925B-F5C1D141CC07}" srcId="{919CEA6C-1286-4277-8010-3F4F372FA3F1}" destId="{EA2D8769-487B-40CE-B16E-14431ADDA932}" srcOrd="0" destOrd="0" parTransId="{2656DC9B-7091-46AE-AF54-FA8437410500}" sibTransId="{4595E57B-1813-4EFA-9441-F6C2CC6A1C9C}"/>
    <dgm:cxn modelId="{C177F45B-B820-44B0-9395-EFC159A4EC93}" type="presOf" srcId="{F2CE806D-8D0A-4FB3-9A9A-19774BBD4D2A}" destId="{F5B4B88B-E299-4BA8-9B96-026AB58C6798}" srcOrd="1" destOrd="0" presId="urn:microsoft.com/office/officeart/2008/layout/HorizontalMultiLevelHierarchy"/>
    <dgm:cxn modelId="{B1D1085D-4B57-4595-ABAE-5B445B2D6EBF}" type="presOf" srcId="{056D8B46-FBF6-4A4B-AFB8-A83090A72A88}" destId="{58C4925C-284A-4A11-979F-6BBAC1A0658B}" srcOrd="0" destOrd="0" presId="urn:microsoft.com/office/officeart/2008/layout/HorizontalMultiLevelHierarchy"/>
    <dgm:cxn modelId="{9BDA3E5F-F15B-497E-9824-60F2AFE64FCD}" type="presOf" srcId="{E307DCE4-3832-43D4-BECF-139D6A430F11}" destId="{F30D4247-FB8F-43C4-B7D4-F715717DFA14}" srcOrd="0" destOrd="0" presId="urn:microsoft.com/office/officeart/2008/layout/HorizontalMultiLevelHierarchy"/>
    <dgm:cxn modelId="{09119660-4679-4826-B0F1-EAFC090084EA}" srcId="{FCA832D5-FEBF-42D0-9254-B2BEAEEA7008}" destId="{0CA7AABC-4AE6-497E-81F8-822C5B946EDA}" srcOrd="0" destOrd="0" parTransId="{2F15EC83-97D4-4265-B7AD-CC15A7891917}" sibTransId="{55550921-FEF6-47F1-A51B-486D021BAAE0}"/>
    <dgm:cxn modelId="{7DF6EB60-AC6C-4479-B23E-5BF36E8829B5}" srcId="{1244910E-05AE-40AA-BAE6-3A6B51060FA3}" destId="{A19CAA8B-02F6-47ED-BF07-E949AEBD4B99}" srcOrd="0" destOrd="0" parTransId="{1CF77979-2FA8-4E54-BE2A-CF60B0AE64EF}" sibTransId="{C4AD0980-68FD-4536-B722-B9CDAE64B1FF}"/>
    <dgm:cxn modelId="{706D2241-407B-4EC6-954F-BA8337BB4B22}" srcId="{0CA7AABC-4AE6-497E-81F8-822C5B946EDA}" destId="{5B2F3868-8A55-4CB0-A982-D72BEA0C8973}" srcOrd="3" destOrd="0" parTransId="{3C4AB954-EC97-4648-95B0-B8757FC1F130}" sibTransId="{ACA4BFBB-DFFD-46BA-9479-0035A9832959}"/>
    <dgm:cxn modelId="{C3255661-E7FC-494F-85DF-946DF38A1AEC}" type="presOf" srcId="{0BD2DD58-7828-49C0-90F9-33ADDE1967C0}" destId="{EB17D711-1298-4372-AD95-E42FF8F4926F}" srcOrd="1" destOrd="0" presId="urn:microsoft.com/office/officeart/2008/layout/HorizontalMultiLevelHierarchy"/>
    <dgm:cxn modelId="{80345862-72A3-486E-95B0-69F950D06B99}" type="presOf" srcId="{5A8F9B9D-F2D3-4044-BB89-177364F7B10E}" destId="{F21903F1-AA3E-4738-97C4-5B03EDA53692}" srcOrd="0" destOrd="0" presId="urn:microsoft.com/office/officeart/2008/layout/HorizontalMultiLevelHierarchy"/>
    <dgm:cxn modelId="{700C0B63-5E81-4FD1-BC3D-E91BBB163BD4}" srcId="{27B61512-3D96-4965-84A2-DB01BB1ACC5D}" destId="{97F38101-3EA3-4A79-92E4-F07065F69BA9}" srcOrd="3" destOrd="0" parTransId="{B2612B9D-284A-4AD2-B5D1-4073F17BBCDA}" sibTransId="{945A8BE9-B45B-4EBD-B880-CD44C1FCE533}"/>
    <dgm:cxn modelId="{A8BC2744-C7B1-420B-8993-9A83B59D265F}" srcId="{27B61512-3D96-4965-84A2-DB01BB1ACC5D}" destId="{A79C0281-0AF9-4C31-8134-2B9E50FF8DA5}" srcOrd="0" destOrd="0" parTransId="{051F595A-738A-4751-9B36-F1D01BA887B0}" sibTransId="{C8BB5407-4B74-4621-A712-A9EA321CDBC4}"/>
    <dgm:cxn modelId="{F5267464-0FC5-4A4E-A99F-73F0CA0D4E37}" srcId="{0CA7AABC-4AE6-497E-81F8-822C5B946EDA}" destId="{5352C34B-4B55-4BCF-BA01-16ECC75D3753}" srcOrd="1" destOrd="0" parTransId="{8E379F3E-3937-4242-80C6-AA565AFEC7B4}" sibTransId="{C2AE5BF6-E914-457B-840E-3B367C966332}"/>
    <dgm:cxn modelId="{52862845-1BB1-4AAA-8536-1E961E6C7E7A}" srcId="{056D8B46-FBF6-4A4B-AFB8-A83090A72A88}" destId="{5F25C5E5-8A1A-448A-A9EF-1DA6EC1BCFA2}" srcOrd="0" destOrd="0" parTransId="{59FE09CE-98B8-4740-96D9-23C11457221A}" sibTransId="{98979D0D-2A88-4154-AC71-B2C4BC6E1A42}"/>
    <dgm:cxn modelId="{63CB2D47-6B37-4467-B259-4C92DC65D9E7}" type="presOf" srcId="{5352C34B-4B55-4BCF-BA01-16ECC75D3753}" destId="{E9DDB6D8-0B09-4901-B509-68FA35A51BDF}" srcOrd="0" destOrd="0" presId="urn:microsoft.com/office/officeart/2008/layout/HorizontalMultiLevelHierarchy"/>
    <dgm:cxn modelId="{69F9C348-F481-4367-92BC-1A4ACF4F59CA}" type="presOf" srcId="{8E379F3E-3937-4242-80C6-AA565AFEC7B4}" destId="{8DF9F7D2-ED11-4029-8DF7-AF0938C0C039}" srcOrd="1" destOrd="0" presId="urn:microsoft.com/office/officeart/2008/layout/HorizontalMultiLevelHierarchy"/>
    <dgm:cxn modelId="{3FB75B4D-42BE-4DCD-9D81-4296953888CB}" type="presOf" srcId="{27B61512-3D96-4965-84A2-DB01BB1ACC5D}" destId="{F6DD46F5-6B0B-4171-84F1-6E3B46534EE6}" srcOrd="0" destOrd="0" presId="urn:microsoft.com/office/officeart/2008/layout/HorizontalMultiLevelHierarchy"/>
    <dgm:cxn modelId="{8CF6F050-F764-46CE-8DFA-A0256C41B18F}" type="presOf" srcId="{919CEA6C-1286-4277-8010-3F4F372FA3F1}" destId="{29C18291-D5E9-4FF1-880A-769C4AF135CF}" srcOrd="0" destOrd="0" presId="urn:microsoft.com/office/officeart/2008/layout/HorizontalMultiLevelHierarchy"/>
    <dgm:cxn modelId="{8453AC51-13CC-4B79-9B73-1A145B5D422D}" type="presOf" srcId="{051F595A-738A-4751-9B36-F1D01BA887B0}" destId="{D6734C4C-AF5A-4BC8-B564-8FF7D4FDE6AF}" srcOrd="1" destOrd="0" presId="urn:microsoft.com/office/officeart/2008/layout/HorizontalMultiLevelHierarchy"/>
    <dgm:cxn modelId="{034DCA53-36B6-40BC-9316-0B0CBEC225EC}" type="presOf" srcId="{3C4AB954-EC97-4648-95B0-B8757FC1F130}" destId="{7C82A670-CC91-43E4-A948-E359E9B93CE8}" srcOrd="1" destOrd="0" presId="urn:microsoft.com/office/officeart/2008/layout/HorizontalMultiLevelHierarchy"/>
    <dgm:cxn modelId="{20DCCC73-8039-48EE-B937-6B934E4B8153}" type="presOf" srcId="{8E7E2423-45E9-440D-B2C4-130FA11DCA0E}" destId="{EF5A73E5-874C-41D5-9A3C-384777BFA895}" srcOrd="0" destOrd="0" presId="urn:microsoft.com/office/officeart/2008/layout/HorizontalMultiLevelHierarchy"/>
    <dgm:cxn modelId="{41C0B854-D069-4BC3-B892-37A001705855}" type="presOf" srcId="{B8573872-FAB2-4B23-B990-607866F264C2}" destId="{78ADF5DA-AC73-4EC7-93C5-BB3493BF7668}" srcOrd="0" destOrd="0" presId="urn:microsoft.com/office/officeart/2008/layout/HorizontalMultiLevelHierarchy"/>
    <dgm:cxn modelId="{39372775-FCF5-43AC-9B40-442CE6B757AB}" type="presOf" srcId="{A19CAA8B-02F6-47ED-BF07-E949AEBD4B99}" destId="{A4D6B2CC-E80E-4030-B32E-FEBA53448BDB}" srcOrd="0" destOrd="0" presId="urn:microsoft.com/office/officeart/2008/layout/HorizontalMultiLevelHierarchy"/>
    <dgm:cxn modelId="{98773075-182C-4C8C-B3F8-8F3C7AC4B499}" type="presOf" srcId="{8057BD86-E09B-436E-AA6C-DF85EB7A1FA4}" destId="{A47F4CC1-D3B2-4726-8709-C799D4720FFF}" srcOrd="0" destOrd="0" presId="urn:microsoft.com/office/officeart/2008/layout/HorizontalMultiLevelHierarchy"/>
    <dgm:cxn modelId="{C8296258-93AE-4CD2-A6E9-A17299E9E54C}" type="presOf" srcId="{59FE09CE-98B8-4740-96D9-23C11457221A}" destId="{87C943CA-04B5-48ED-A62E-E9A1A590D055}" srcOrd="1" destOrd="0" presId="urn:microsoft.com/office/officeart/2008/layout/HorizontalMultiLevelHierarchy"/>
    <dgm:cxn modelId="{124E827C-FB6A-464B-888F-43D1898CF342}" type="presOf" srcId="{DC55382C-2063-496E-8142-4BEEA1FE9D7B}" destId="{50E13EB4-A25C-4A65-B405-C1E67EB509DE}" srcOrd="0" destOrd="0" presId="urn:microsoft.com/office/officeart/2008/layout/HorizontalMultiLevelHierarchy"/>
    <dgm:cxn modelId="{76803281-29D8-41B8-9F2C-E899950AE6CB}" type="presOf" srcId="{1244910E-05AE-40AA-BAE6-3A6B51060FA3}" destId="{7FA8FC7E-9938-452E-B707-625217758257}" srcOrd="0" destOrd="0" presId="urn:microsoft.com/office/officeart/2008/layout/HorizontalMultiLevelHierarchy"/>
    <dgm:cxn modelId="{680D7F82-970C-4DD4-8C6F-B76EB1DB5BCF}" type="presOf" srcId="{5F25C5E5-8A1A-448A-A9EF-1DA6EC1BCFA2}" destId="{E350E007-6323-4B72-9B32-18F6242DC9F6}" srcOrd="0" destOrd="0" presId="urn:microsoft.com/office/officeart/2008/layout/HorizontalMultiLevelHierarchy"/>
    <dgm:cxn modelId="{FAC11285-1289-49D5-94F4-09FEEE0EC551}" type="presOf" srcId="{B094ABA1-02C7-4F87-B95E-F609279FC844}" destId="{8ECE7780-AED6-4519-BC79-D038A4E22848}" srcOrd="1" destOrd="0" presId="urn:microsoft.com/office/officeart/2008/layout/HorizontalMultiLevelHierarchy"/>
    <dgm:cxn modelId="{C79DF285-DE1E-4EDC-861B-4A46C6B37AFB}" srcId="{DC55382C-2063-496E-8142-4BEEA1FE9D7B}" destId="{1244910E-05AE-40AA-BAE6-3A6B51060FA3}" srcOrd="0" destOrd="0" parTransId="{07A81FF8-5446-4AEC-AE3E-E53D04AB7D51}" sibTransId="{0D4B20CF-EF04-4239-879C-B2B73FD919E5}"/>
    <dgm:cxn modelId="{8F81C68A-E9CE-4242-BFF0-0475662C8D82}" srcId="{1244910E-05AE-40AA-BAE6-3A6B51060FA3}" destId="{FCA832D5-FEBF-42D0-9254-B2BEAEEA7008}" srcOrd="1" destOrd="0" parTransId="{8057BD86-E09B-436E-AA6C-DF85EB7A1FA4}" sibTransId="{463DE015-5068-4270-BF08-4D8A5D62924F}"/>
    <dgm:cxn modelId="{D81D898C-7FEF-4D6C-A21D-519134FA3527}" srcId="{F87044D0-BA45-4A25-874B-CEDD351EF41D}" destId="{E4BECDDE-D65B-4192-AC1A-6C2B310FF50D}" srcOrd="0" destOrd="0" parTransId="{6D6873A0-9153-4AA7-8557-97B6A8393FC5}" sibTransId="{B9E79766-1AA9-42FD-BC19-85BAE924CBC6}"/>
    <dgm:cxn modelId="{935F7A8D-2DD3-401F-9E1A-F9A38C8C1782}" type="presOf" srcId="{FCA832D5-FEBF-42D0-9254-B2BEAEEA7008}" destId="{3A89CFDA-6AF0-4803-B6A9-9A1A5C033B03}" srcOrd="0" destOrd="0" presId="urn:microsoft.com/office/officeart/2008/layout/HorizontalMultiLevelHierarchy"/>
    <dgm:cxn modelId="{420C3193-709E-467D-8C83-5D93931F82D4}" type="presOf" srcId="{E4BECDDE-D65B-4192-AC1A-6C2B310FF50D}" destId="{B9D83FCB-9DE9-4A0D-86B1-39CF39365570}" srcOrd="0" destOrd="0" presId="urn:microsoft.com/office/officeart/2008/layout/HorizontalMultiLevelHierarchy"/>
    <dgm:cxn modelId="{705FC396-63D5-4027-8940-9439DAB3583D}" type="presOf" srcId="{2F15EC83-97D4-4265-B7AD-CC15A7891917}" destId="{C014C4C9-D1E2-4A6C-9D34-544F40FF2F0E}" srcOrd="0" destOrd="0" presId="urn:microsoft.com/office/officeart/2008/layout/HorizontalMultiLevelHierarchy"/>
    <dgm:cxn modelId="{96523B9A-C064-4D7A-A8D0-0EF02DDA565D}" srcId="{27B61512-3D96-4965-84A2-DB01BB1ACC5D}" destId="{F87044D0-BA45-4A25-874B-CEDD351EF41D}" srcOrd="1" destOrd="0" parTransId="{BE4530CE-6BA7-425A-8624-33B17949D364}" sibTransId="{4DAD8E6B-AE75-4348-A934-5C4430CAA724}"/>
    <dgm:cxn modelId="{A8FEEF9E-DEB7-4104-A530-10F4BC4E13BC}" type="presOf" srcId="{F87044D0-BA45-4A25-874B-CEDD351EF41D}" destId="{64FCC8EF-70FB-471A-84EC-CB477D84B80A}" srcOrd="0" destOrd="0" presId="urn:microsoft.com/office/officeart/2008/layout/HorizontalMultiLevelHierarchy"/>
    <dgm:cxn modelId="{63645BA1-3F7F-421F-83F8-DF579D106F36}" type="presOf" srcId="{5B2F3868-8A55-4CB0-A982-D72BEA0C8973}" destId="{4039088C-C5F2-4062-BCBD-5C335673A440}" srcOrd="0" destOrd="0" presId="urn:microsoft.com/office/officeart/2008/layout/HorizontalMultiLevelHierarchy"/>
    <dgm:cxn modelId="{FB79E0A1-A053-4F5B-AF5F-FE0DA4A571EC}" srcId="{97F38101-3EA3-4A79-92E4-F07065F69BA9}" destId="{5A8F9B9D-F2D3-4044-BB89-177364F7B10E}" srcOrd="0" destOrd="0" parTransId="{0BD2DD58-7828-49C0-90F9-33ADDE1967C0}" sibTransId="{B60C9697-88BF-4B7C-AE2B-E70916138490}"/>
    <dgm:cxn modelId="{629665AA-763D-4F50-B1BF-469A809821F5}" srcId="{27B61512-3D96-4965-84A2-DB01BB1ACC5D}" destId="{056D8B46-FBF6-4A4B-AFB8-A83090A72A88}" srcOrd="4" destOrd="0" parTransId="{E307DCE4-3832-43D4-BECF-139D6A430F11}" sibTransId="{846E3DB8-22FD-4580-A743-525E2CEA96CB}"/>
    <dgm:cxn modelId="{56B591AA-DF6D-4590-A1BF-C6320A19D01A}" srcId="{0CA7AABC-4AE6-497E-81F8-822C5B946EDA}" destId="{E2A2868E-7F48-4D0A-B9FD-1387DACFA5EA}" srcOrd="4" destOrd="0" parTransId="{F2CE806D-8D0A-4FB3-9A9A-19774BBD4D2A}" sibTransId="{6C4582A4-6157-4DEA-9174-4F29AC2531B0}"/>
    <dgm:cxn modelId="{2F27C4AD-9CCD-4726-A33A-B1286E31D6DD}" type="presOf" srcId="{1A3890C6-7CFC-4C2A-90F6-CA7A1EEAE885}" destId="{04275458-002B-4CE5-AB3A-2E13E877CCAC}" srcOrd="0" destOrd="0" presId="urn:microsoft.com/office/officeart/2008/layout/HorizontalMultiLevelHierarchy"/>
    <dgm:cxn modelId="{6A773CB0-B13A-43F0-895D-8D88152D519E}" type="presOf" srcId="{3C4AB954-EC97-4648-95B0-B8757FC1F130}" destId="{9B68B688-99BE-4167-A88A-7B49DA65BAA6}" srcOrd="0" destOrd="0" presId="urn:microsoft.com/office/officeart/2008/layout/HorizontalMultiLevelHierarchy"/>
    <dgm:cxn modelId="{A47674B1-02F9-4B6B-B883-54311F78C03C}" type="presOf" srcId="{BE4530CE-6BA7-425A-8624-33B17949D364}" destId="{C19B0411-F16B-4084-979F-C30FE53220F2}" srcOrd="0" destOrd="0" presId="urn:microsoft.com/office/officeart/2008/layout/HorizontalMultiLevelHierarchy"/>
    <dgm:cxn modelId="{3CE02DB2-E206-46B8-BE8F-3F71143D3050}" type="presOf" srcId="{2F15EC83-97D4-4265-B7AD-CC15A7891917}" destId="{E584C4F9-DCE6-4AD0-8A7E-D874A51F257F}" srcOrd="1" destOrd="0" presId="urn:microsoft.com/office/officeart/2008/layout/HorizontalMultiLevelHierarchy"/>
    <dgm:cxn modelId="{DBDCF0B3-659E-4096-96A3-740857CEE77B}" type="presOf" srcId="{E0E3CCCE-D7DA-4B18-998F-CDD07D78A8B0}" destId="{5E2A0603-6077-4865-8BAE-90A5C2023A83}" srcOrd="0" destOrd="0" presId="urn:microsoft.com/office/officeart/2008/layout/HorizontalMultiLevelHierarchy"/>
    <dgm:cxn modelId="{8A407AB8-3FA1-4BB7-A589-38275E3D1C53}" type="presOf" srcId="{B571D6D9-0A2A-487C-9C20-C044B0E29037}" destId="{DAAEFC57-4D00-43B2-B378-E6961245E563}" srcOrd="1" destOrd="0" presId="urn:microsoft.com/office/officeart/2008/layout/HorizontalMultiLevelHierarchy"/>
    <dgm:cxn modelId="{27F89BBE-A2C9-4935-A7E3-415D30528310}" type="presOf" srcId="{B46CB19F-705C-4A9D-AC2F-D79A8F137F40}" destId="{99E3A12F-9720-45EF-A686-C631238292E8}" srcOrd="1" destOrd="0" presId="urn:microsoft.com/office/officeart/2008/layout/HorizontalMultiLevelHierarchy"/>
    <dgm:cxn modelId="{83452CBF-4F65-476D-99B7-FC461E8A3BF9}" type="presOf" srcId="{2656DC9B-7091-46AE-AF54-FA8437410500}" destId="{9E308DA8-853B-4674-B0B7-5E23BA0D16F1}" srcOrd="0" destOrd="0" presId="urn:microsoft.com/office/officeart/2008/layout/HorizontalMultiLevelHierarchy"/>
    <dgm:cxn modelId="{0446E9C0-8547-4E12-9946-1971D613828A}" type="presOf" srcId="{051F595A-738A-4751-9B36-F1D01BA887B0}" destId="{9599B269-61A3-4A2A-8150-48332DCE26F4}" srcOrd="0" destOrd="0" presId="urn:microsoft.com/office/officeart/2008/layout/HorizontalMultiLevelHierarchy"/>
    <dgm:cxn modelId="{65C5E2C3-63ED-458B-94E2-A6CF44040F96}" type="presOf" srcId="{E2A2868E-7F48-4D0A-B9FD-1387DACFA5EA}" destId="{2169ED26-5313-4BF3-946E-8EAF7155CF53}" srcOrd="0" destOrd="0" presId="urn:microsoft.com/office/officeart/2008/layout/HorizontalMultiLevelHierarchy"/>
    <dgm:cxn modelId="{8962FAC5-5313-4A04-8E08-FB844FD5DB04}" type="presOf" srcId="{B46CB19F-705C-4A9D-AC2F-D79A8F137F40}" destId="{E01E6E33-EC1C-418A-9A44-03B2FA4A74CD}" srcOrd="0" destOrd="0" presId="urn:microsoft.com/office/officeart/2008/layout/HorizontalMultiLevelHierarchy"/>
    <dgm:cxn modelId="{9F6452C7-B53F-4278-B720-C6128C35D6AC}" type="presOf" srcId="{6D6873A0-9153-4AA7-8557-97B6A8393FC5}" destId="{6F5AB071-5CEB-470D-A3AD-9FE6CD9DFABD}" srcOrd="0" destOrd="0" presId="urn:microsoft.com/office/officeart/2008/layout/HorizontalMultiLevelHierarchy"/>
    <dgm:cxn modelId="{C13753CC-6198-4B57-8C9D-326CD500AC72}" type="presOf" srcId="{1CF77979-2FA8-4E54-BE2A-CF60B0AE64EF}" destId="{AFBB0FA2-0F11-4ECF-81A0-865188FE5BC2}" srcOrd="0" destOrd="0" presId="urn:microsoft.com/office/officeart/2008/layout/HorizontalMultiLevelHierarchy"/>
    <dgm:cxn modelId="{423FEECF-1234-45E6-8C34-3EE07B4A50D1}" srcId="{27B61512-3D96-4965-84A2-DB01BB1ACC5D}" destId="{919CEA6C-1286-4277-8010-3F4F372FA3F1}" srcOrd="2" destOrd="0" parTransId="{8E7E2423-45E9-440D-B2C4-130FA11DCA0E}" sibTransId="{63E6756B-DDFB-47FE-9C67-D3CCE14F5A1B}"/>
    <dgm:cxn modelId="{B0567AD0-1EC3-4842-BDD8-FA2BF5D437A9}" type="presOf" srcId="{EA2D8769-487B-40CE-B16E-14431ADDA932}" destId="{B00E22F0-D4DF-4F44-ACC9-5C6A0DCD6867}" srcOrd="0" destOrd="0" presId="urn:microsoft.com/office/officeart/2008/layout/HorizontalMultiLevelHierarchy"/>
    <dgm:cxn modelId="{EA1185D3-7A35-4EAB-B56A-36409EACB0D1}" type="presOf" srcId="{1AB2FBD6-8615-4FD1-B89C-5A61F165DBC3}" destId="{D655B848-8964-40F2-A12B-8106E40BE259}" srcOrd="0" destOrd="0" presId="urn:microsoft.com/office/officeart/2008/layout/HorizontalMultiLevelHierarchy"/>
    <dgm:cxn modelId="{839EF3D4-F698-4CBF-B9F7-A995B0BC4E24}" type="presOf" srcId="{8E379F3E-3937-4242-80C6-AA565AFEC7B4}" destId="{163A7082-3FF5-4C95-889A-196BF9C55693}" srcOrd="0" destOrd="0" presId="urn:microsoft.com/office/officeart/2008/layout/HorizontalMultiLevelHierarchy"/>
    <dgm:cxn modelId="{BA67F7D6-9F49-4E4D-B170-9FA8DEF5CA59}" type="presOf" srcId="{E307DCE4-3832-43D4-BECF-139D6A430F11}" destId="{DC9569A4-42B5-4EB3-BCB8-90C5A7FAD38F}" srcOrd="1" destOrd="0" presId="urn:microsoft.com/office/officeart/2008/layout/HorizontalMultiLevelHierarchy"/>
    <dgm:cxn modelId="{FC003EDC-4D93-4D06-9D3D-ABEDA9B04B2A}" srcId="{5352C34B-4B55-4BCF-BA01-16ECC75D3753}" destId="{1AB2FBD6-8615-4FD1-B89C-5A61F165DBC3}" srcOrd="0" destOrd="0" parTransId="{B46CB19F-705C-4A9D-AC2F-D79A8F137F40}" sibTransId="{384E300C-B57B-406F-B6BD-DD9174343B4F}"/>
    <dgm:cxn modelId="{4C1640DD-F1AE-4C94-966F-1941A6085676}" type="presOf" srcId="{B571D6D9-0A2A-487C-9C20-C044B0E29037}" destId="{51D00B55-4EB2-4DA1-963D-4D6EFFFCDA36}" srcOrd="0" destOrd="0" presId="urn:microsoft.com/office/officeart/2008/layout/HorizontalMultiLevelHierarchy"/>
    <dgm:cxn modelId="{E7064CE7-0464-4864-8589-8007A9234FB7}" type="presOf" srcId="{A79C0281-0AF9-4C31-8134-2B9E50FF8DA5}" destId="{32362012-0694-4D8B-B6D1-965119A5C124}" srcOrd="0" destOrd="0" presId="urn:microsoft.com/office/officeart/2008/layout/HorizontalMultiLevelHierarchy"/>
    <dgm:cxn modelId="{C54597E9-E57A-4FBD-99C9-4EB2511CB503}" type="presOf" srcId="{1A3890C6-7CFC-4C2A-90F6-CA7A1EEAE885}" destId="{D5075DC1-2157-4019-B0A6-C3233A369CFB}" srcOrd="1" destOrd="0" presId="urn:microsoft.com/office/officeart/2008/layout/HorizontalMultiLevelHierarchy"/>
    <dgm:cxn modelId="{056216F0-70F9-41DA-8A79-63288436BA51}" type="presOf" srcId="{8E7E2423-45E9-440D-B2C4-130FA11DCA0E}" destId="{7DBA9530-EEF7-4D63-A167-2BC7F8A75C7F}" srcOrd="1" destOrd="0" presId="urn:microsoft.com/office/officeart/2008/layout/HorizontalMultiLevelHierarchy"/>
    <dgm:cxn modelId="{80C50EF2-ED1A-4CDD-ACA0-11647E609A3E}" type="presOf" srcId="{7219771D-9A01-4BBD-8616-8A5228BEDEDA}" destId="{8D4D3FCE-B67D-40F4-9F5D-3509345F271D}" srcOrd="1" destOrd="0" presId="urn:microsoft.com/office/officeart/2008/layout/HorizontalMultiLevelHierarchy"/>
    <dgm:cxn modelId="{940737F4-F272-4763-8881-92D381B5FF7B}" type="presOf" srcId="{1CF77979-2FA8-4E54-BE2A-CF60B0AE64EF}" destId="{D1BD0586-32FC-4725-B2C1-CC809D214563}" srcOrd="1" destOrd="0" presId="urn:microsoft.com/office/officeart/2008/layout/HorizontalMultiLevelHierarchy"/>
    <dgm:cxn modelId="{566F4FF5-D03A-4508-82BD-238ED13F075F}" srcId="{0B5AC030-5AFC-48BA-A9FF-0013DD2EDD93}" destId="{B8573872-FAB2-4B23-B990-607866F264C2}" srcOrd="0" destOrd="0" parTransId="{B094ABA1-02C7-4F87-B95E-F609279FC844}" sibTransId="{24ADDBCF-C9D3-4AC4-B46D-23F6F4F5B399}"/>
    <dgm:cxn modelId="{A4FAA1F6-E049-42F6-985F-52B3831CA3B1}" srcId="{0CA7AABC-4AE6-497E-81F8-822C5B946EDA}" destId="{0B5AC030-5AFC-48BA-A9FF-0013DD2EDD93}" srcOrd="2" destOrd="0" parTransId="{1A3890C6-7CFC-4C2A-90F6-CA7A1EEAE885}" sibTransId="{3DBAE4B6-37F2-497D-BC2A-288A29F5012D}"/>
    <dgm:cxn modelId="{219A9CF8-E176-4FAA-9161-064DE412BDEA}" type="presOf" srcId="{B2612B9D-284A-4AD2-B5D1-4073F17BBCDA}" destId="{C122ADE4-C366-4DE4-BD07-1C7EA2442900}" srcOrd="1" destOrd="0" presId="urn:microsoft.com/office/officeart/2008/layout/HorizontalMultiLevelHierarchy"/>
    <dgm:cxn modelId="{A91EA977-69A1-49C2-9181-CB900AEA488C}" type="presParOf" srcId="{50E13EB4-A25C-4A65-B405-C1E67EB509DE}" destId="{FB0538F9-CCC0-4158-911E-05393A0C2461}" srcOrd="0" destOrd="0" presId="urn:microsoft.com/office/officeart/2008/layout/HorizontalMultiLevelHierarchy"/>
    <dgm:cxn modelId="{AEB95BFD-DBA4-4DD1-A4F1-CA5159637F36}" type="presParOf" srcId="{FB0538F9-CCC0-4158-911E-05393A0C2461}" destId="{7FA8FC7E-9938-452E-B707-625217758257}" srcOrd="0" destOrd="0" presId="urn:microsoft.com/office/officeart/2008/layout/HorizontalMultiLevelHierarchy"/>
    <dgm:cxn modelId="{CAC774CE-44A6-42ED-A2F8-79BB57A2143C}" type="presParOf" srcId="{FB0538F9-CCC0-4158-911E-05393A0C2461}" destId="{A5A2CFA0-8E8B-43BB-B731-DFE3033EAB87}" srcOrd="1" destOrd="0" presId="urn:microsoft.com/office/officeart/2008/layout/HorizontalMultiLevelHierarchy"/>
    <dgm:cxn modelId="{EBCCB827-D659-4F2F-86F2-D87E3AB77060}" type="presParOf" srcId="{A5A2CFA0-8E8B-43BB-B731-DFE3033EAB87}" destId="{AFBB0FA2-0F11-4ECF-81A0-865188FE5BC2}" srcOrd="0" destOrd="0" presId="urn:microsoft.com/office/officeart/2008/layout/HorizontalMultiLevelHierarchy"/>
    <dgm:cxn modelId="{A1C557C7-3467-4CC8-86D1-8E5FDA7A7EEE}" type="presParOf" srcId="{AFBB0FA2-0F11-4ECF-81A0-865188FE5BC2}" destId="{D1BD0586-32FC-4725-B2C1-CC809D214563}" srcOrd="0" destOrd="0" presId="urn:microsoft.com/office/officeart/2008/layout/HorizontalMultiLevelHierarchy"/>
    <dgm:cxn modelId="{7BD40058-05C1-45BD-AB82-9A648C966D0F}" type="presParOf" srcId="{A5A2CFA0-8E8B-43BB-B731-DFE3033EAB87}" destId="{1842F5E5-2B87-4961-8A46-0512A4255C1B}" srcOrd="1" destOrd="0" presId="urn:microsoft.com/office/officeart/2008/layout/HorizontalMultiLevelHierarchy"/>
    <dgm:cxn modelId="{74714769-8B57-468F-8CE0-8501E260C39A}" type="presParOf" srcId="{1842F5E5-2B87-4961-8A46-0512A4255C1B}" destId="{A4D6B2CC-E80E-4030-B32E-FEBA53448BDB}" srcOrd="0" destOrd="0" presId="urn:microsoft.com/office/officeart/2008/layout/HorizontalMultiLevelHierarchy"/>
    <dgm:cxn modelId="{A5CAE3C4-1DAD-4CC8-BD26-5F82E1AA7ECC}" type="presParOf" srcId="{1842F5E5-2B87-4961-8A46-0512A4255C1B}" destId="{8120E11A-940E-49D5-9B03-E78336D33E04}" srcOrd="1" destOrd="0" presId="urn:microsoft.com/office/officeart/2008/layout/HorizontalMultiLevelHierarchy"/>
    <dgm:cxn modelId="{11533131-9B7A-4C53-A0D8-585BC1ABC867}" type="presParOf" srcId="{A5A2CFA0-8E8B-43BB-B731-DFE3033EAB87}" destId="{A47F4CC1-D3B2-4726-8709-C799D4720FFF}" srcOrd="2" destOrd="0" presId="urn:microsoft.com/office/officeart/2008/layout/HorizontalMultiLevelHierarchy"/>
    <dgm:cxn modelId="{0034AC5B-C7E6-43D6-B8C2-1B4F3F8AA6B1}" type="presParOf" srcId="{A47F4CC1-D3B2-4726-8709-C799D4720FFF}" destId="{AE8322CD-842B-4732-AED6-EB30D5586A2A}" srcOrd="0" destOrd="0" presId="urn:microsoft.com/office/officeart/2008/layout/HorizontalMultiLevelHierarchy"/>
    <dgm:cxn modelId="{0C019712-027A-4A56-B22C-DAE8EF688F8A}" type="presParOf" srcId="{A5A2CFA0-8E8B-43BB-B731-DFE3033EAB87}" destId="{2FC015F2-4E98-468F-BCC5-F2F4BCE5A6B2}" srcOrd="3" destOrd="0" presId="urn:microsoft.com/office/officeart/2008/layout/HorizontalMultiLevelHierarchy"/>
    <dgm:cxn modelId="{3588DDC2-3382-4446-8426-BFFB5427430B}" type="presParOf" srcId="{2FC015F2-4E98-468F-BCC5-F2F4BCE5A6B2}" destId="{3A89CFDA-6AF0-4803-B6A9-9A1A5C033B03}" srcOrd="0" destOrd="0" presId="urn:microsoft.com/office/officeart/2008/layout/HorizontalMultiLevelHierarchy"/>
    <dgm:cxn modelId="{B3483C08-034D-4162-A5A4-070EDBEB0F4A}" type="presParOf" srcId="{2FC015F2-4E98-468F-BCC5-F2F4BCE5A6B2}" destId="{331FD9D7-42E4-47DF-8911-7EFDC8B20023}" srcOrd="1" destOrd="0" presId="urn:microsoft.com/office/officeart/2008/layout/HorizontalMultiLevelHierarchy"/>
    <dgm:cxn modelId="{BE8E8A6D-5978-4643-B2C3-253534458DC7}" type="presParOf" srcId="{331FD9D7-42E4-47DF-8911-7EFDC8B20023}" destId="{C014C4C9-D1E2-4A6C-9D34-544F40FF2F0E}" srcOrd="0" destOrd="0" presId="urn:microsoft.com/office/officeart/2008/layout/HorizontalMultiLevelHierarchy"/>
    <dgm:cxn modelId="{C534388C-3A05-479D-B0AE-A85486C2D385}" type="presParOf" srcId="{C014C4C9-D1E2-4A6C-9D34-544F40FF2F0E}" destId="{E584C4F9-DCE6-4AD0-8A7E-D874A51F257F}" srcOrd="0" destOrd="0" presId="urn:microsoft.com/office/officeart/2008/layout/HorizontalMultiLevelHierarchy"/>
    <dgm:cxn modelId="{FDC03959-F56E-45AA-9463-354E02A5703F}" type="presParOf" srcId="{331FD9D7-42E4-47DF-8911-7EFDC8B20023}" destId="{570FA0D8-DB06-4980-94D6-0E702EC37AE4}" srcOrd="1" destOrd="0" presId="urn:microsoft.com/office/officeart/2008/layout/HorizontalMultiLevelHierarchy"/>
    <dgm:cxn modelId="{2C66963D-DF6F-44B6-82A1-565D8647D6E9}" type="presParOf" srcId="{570FA0D8-DB06-4980-94D6-0E702EC37AE4}" destId="{81451FB9-EF5B-487B-B460-CBF74C5BA3A1}" srcOrd="0" destOrd="0" presId="urn:microsoft.com/office/officeart/2008/layout/HorizontalMultiLevelHierarchy"/>
    <dgm:cxn modelId="{F40FA592-49D9-4754-BC22-2F86B0EF8D98}" type="presParOf" srcId="{570FA0D8-DB06-4980-94D6-0E702EC37AE4}" destId="{13471E56-B645-4229-9703-A2796A0245F8}" srcOrd="1" destOrd="0" presId="urn:microsoft.com/office/officeart/2008/layout/HorizontalMultiLevelHierarchy"/>
    <dgm:cxn modelId="{9E7347AF-0DEC-4AB9-9D50-B231A87B5351}" type="presParOf" srcId="{13471E56-B645-4229-9703-A2796A0245F8}" destId="{BC80D4FE-60F2-4F19-8036-DF48270EC85D}" srcOrd="0" destOrd="0" presId="urn:microsoft.com/office/officeart/2008/layout/HorizontalMultiLevelHierarchy"/>
    <dgm:cxn modelId="{1EBBC023-3622-425A-8D0D-2F24AAFFEB8F}" type="presParOf" srcId="{BC80D4FE-60F2-4F19-8036-DF48270EC85D}" destId="{8D4D3FCE-B67D-40F4-9F5D-3509345F271D}" srcOrd="0" destOrd="0" presId="urn:microsoft.com/office/officeart/2008/layout/HorizontalMultiLevelHierarchy"/>
    <dgm:cxn modelId="{DEAF1583-3CAD-4056-A586-5B85A021FE03}" type="presParOf" srcId="{13471E56-B645-4229-9703-A2796A0245F8}" destId="{2F67A278-43D7-40AB-ADCA-3BA0598BDBF0}" srcOrd="1" destOrd="0" presId="urn:microsoft.com/office/officeart/2008/layout/HorizontalMultiLevelHierarchy"/>
    <dgm:cxn modelId="{21CB6140-5A1E-436A-ACC6-1F124795AAE3}" type="presParOf" srcId="{2F67A278-43D7-40AB-ADCA-3BA0598BDBF0}" destId="{F6DD46F5-6B0B-4171-84F1-6E3B46534EE6}" srcOrd="0" destOrd="0" presId="urn:microsoft.com/office/officeart/2008/layout/HorizontalMultiLevelHierarchy"/>
    <dgm:cxn modelId="{D5E89CD9-33B3-4BF9-8C73-9A7F32B346CE}" type="presParOf" srcId="{2F67A278-43D7-40AB-ADCA-3BA0598BDBF0}" destId="{0A06C0C7-A089-4126-9B61-5B95FE939C36}" srcOrd="1" destOrd="0" presId="urn:microsoft.com/office/officeart/2008/layout/HorizontalMultiLevelHierarchy"/>
    <dgm:cxn modelId="{C25B660A-130A-4393-9425-7DCE9FE6377B}" type="presParOf" srcId="{0A06C0C7-A089-4126-9B61-5B95FE939C36}" destId="{9599B269-61A3-4A2A-8150-48332DCE26F4}" srcOrd="0" destOrd="0" presId="urn:microsoft.com/office/officeart/2008/layout/HorizontalMultiLevelHierarchy"/>
    <dgm:cxn modelId="{59ADFCD8-036B-4196-A2FD-FA33CB6643BF}" type="presParOf" srcId="{9599B269-61A3-4A2A-8150-48332DCE26F4}" destId="{D6734C4C-AF5A-4BC8-B564-8FF7D4FDE6AF}" srcOrd="0" destOrd="0" presId="urn:microsoft.com/office/officeart/2008/layout/HorizontalMultiLevelHierarchy"/>
    <dgm:cxn modelId="{E605C703-DBF9-419F-96EF-92B166BAA031}" type="presParOf" srcId="{0A06C0C7-A089-4126-9B61-5B95FE939C36}" destId="{9393B0A3-18F5-42F1-B827-3511BEBEE0B4}" srcOrd="1" destOrd="0" presId="urn:microsoft.com/office/officeart/2008/layout/HorizontalMultiLevelHierarchy"/>
    <dgm:cxn modelId="{98E262C3-B956-4F23-B847-25D6AAFDFFD9}" type="presParOf" srcId="{9393B0A3-18F5-42F1-B827-3511BEBEE0B4}" destId="{32362012-0694-4D8B-B6D1-965119A5C124}" srcOrd="0" destOrd="0" presId="urn:microsoft.com/office/officeart/2008/layout/HorizontalMultiLevelHierarchy"/>
    <dgm:cxn modelId="{6858BA2C-523C-4035-91AF-3C2C66AA0AB5}" type="presParOf" srcId="{9393B0A3-18F5-42F1-B827-3511BEBEE0B4}" destId="{EC7FBDC3-3E0E-485D-A2B7-8419D01234D2}" srcOrd="1" destOrd="0" presId="urn:microsoft.com/office/officeart/2008/layout/HorizontalMultiLevelHierarchy"/>
    <dgm:cxn modelId="{A56039B7-A8D7-41E3-AA6C-6C4488CC1A5B}" type="presParOf" srcId="{EC7FBDC3-3E0E-485D-A2B7-8419D01234D2}" destId="{51D00B55-4EB2-4DA1-963D-4D6EFFFCDA36}" srcOrd="0" destOrd="0" presId="urn:microsoft.com/office/officeart/2008/layout/HorizontalMultiLevelHierarchy"/>
    <dgm:cxn modelId="{0ECB3C36-78DE-44EF-9FA7-54BC8CD2A869}" type="presParOf" srcId="{51D00B55-4EB2-4DA1-963D-4D6EFFFCDA36}" destId="{DAAEFC57-4D00-43B2-B378-E6961245E563}" srcOrd="0" destOrd="0" presId="urn:microsoft.com/office/officeart/2008/layout/HorizontalMultiLevelHierarchy"/>
    <dgm:cxn modelId="{15DEDAEC-2DEE-49FE-97C0-70332F5CFA7D}" type="presParOf" srcId="{EC7FBDC3-3E0E-485D-A2B7-8419D01234D2}" destId="{FB03EEDE-FEA8-4743-9A8A-C6D4F9852801}" srcOrd="1" destOrd="0" presId="urn:microsoft.com/office/officeart/2008/layout/HorizontalMultiLevelHierarchy"/>
    <dgm:cxn modelId="{FB7F0DFB-F300-4C78-9819-FE4FF04681F1}" type="presParOf" srcId="{FB03EEDE-FEA8-4743-9A8A-C6D4F9852801}" destId="{5E2A0603-6077-4865-8BAE-90A5C2023A83}" srcOrd="0" destOrd="0" presId="urn:microsoft.com/office/officeart/2008/layout/HorizontalMultiLevelHierarchy"/>
    <dgm:cxn modelId="{29B24E77-4482-4ED6-99B2-7901EE9721F0}" type="presParOf" srcId="{FB03EEDE-FEA8-4743-9A8A-C6D4F9852801}" destId="{EFC576F1-CD7C-4E70-AD16-76B7510B1EA8}" srcOrd="1" destOrd="0" presId="urn:microsoft.com/office/officeart/2008/layout/HorizontalMultiLevelHierarchy"/>
    <dgm:cxn modelId="{E7B68877-EF72-4DAC-919E-C57E542F0294}" type="presParOf" srcId="{0A06C0C7-A089-4126-9B61-5B95FE939C36}" destId="{C19B0411-F16B-4084-979F-C30FE53220F2}" srcOrd="2" destOrd="0" presId="urn:microsoft.com/office/officeart/2008/layout/HorizontalMultiLevelHierarchy"/>
    <dgm:cxn modelId="{7A981E2C-B93D-4F2A-B5C9-30668B53F2DE}" type="presParOf" srcId="{C19B0411-F16B-4084-979F-C30FE53220F2}" destId="{E203BB21-F825-4D4C-A216-4C551DB2E383}" srcOrd="0" destOrd="0" presId="urn:microsoft.com/office/officeart/2008/layout/HorizontalMultiLevelHierarchy"/>
    <dgm:cxn modelId="{9B9673E9-BA98-40D4-B130-29E03430B53F}" type="presParOf" srcId="{0A06C0C7-A089-4126-9B61-5B95FE939C36}" destId="{767F30BB-CFD7-4CFB-B4C5-457C057E0C3E}" srcOrd="3" destOrd="0" presId="urn:microsoft.com/office/officeart/2008/layout/HorizontalMultiLevelHierarchy"/>
    <dgm:cxn modelId="{7C66EC68-5458-4A3C-8C72-6EF25F595F2F}" type="presParOf" srcId="{767F30BB-CFD7-4CFB-B4C5-457C057E0C3E}" destId="{64FCC8EF-70FB-471A-84EC-CB477D84B80A}" srcOrd="0" destOrd="0" presId="urn:microsoft.com/office/officeart/2008/layout/HorizontalMultiLevelHierarchy"/>
    <dgm:cxn modelId="{A103F794-DEE4-4D4E-A1DF-8659684A894E}" type="presParOf" srcId="{767F30BB-CFD7-4CFB-B4C5-457C057E0C3E}" destId="{33E2ADD0-9F24-4223-AFA0-7F224D9E99FA}" srcOrd="1" destOrd="0" presId="urn:microsoft.com/office/officeart/2008/layout/HorizontalMultiLevelHierarchy"/>
    <dgm:cxn modelId="{E4A97DA2-6CD9-4444-933F-69AABFBF2777}" type="presParOf" srcId="{33E2ADD0-9F24-4223-AFA0-7F224D9E99FA}" destId="{6F5AB071-5CEB-470D-A3AD-9FE6CD9DFABD}" srcOrd="0" destOrd="0" presId="urn:microsoft.com/office/officeart/2008/layout/HorizontalMultiLevelHierarchy"/>
    <dgm:cxn modelId="{BFF0A8D4-BAFD-422A-A7FF-0F10FB28AA85}" type="presParOf" srcId="{6F5AB071-5CEB-470D-A3AD-9FE6CD9DFABD}" destId="{85C70A3A-52B5-4ACC-9D71-8438789BEFDC}" srcOrd="0" destOrd="0" presId="urn:microsoft.com/office/officeart/2008/layout/HorizontalMultiLevelHierarchy"/>
    <dgm:cxn modelId="{5BD781E2-126E-4C36-9356-142BF7D78160}" type="presParOf" srcId="{33E2ADD0-9F24-4223-AFA0-7F224D9E99FA}" destId="{284CB6B5-8C61-4D2D-89B9-F87EAB19E2FD}" srcOrd="1" destOrd="0" presId="urn:microsoft.com/office/officeart/2008/layout/HorizontalMultiLevelHierarchy"/>
    <dgm:cxn modelId="{F25B3BDD-3D6D-46F1-8D69-B155A50B713D}" type="presParOf" srcId="{284CB6B5-8C61-4D2D-89B9-F87EAB19E2FD}" destId="{B9D83FCB-9DE9-4A0D-86B1-39CF39365570}" srcOrd="0" destOrd="0" presId="urn:microsoft.com/office/officeart/2008/layout/HorizontalMultiLevelHierarchy"/>
    <dgm:cxn modelId="{CC9E844C-B4DB-4A44-8C5C-C9F430B7E93A}" type="presParOf" srcId="{284CB6B5-8C61-4D2D-89B9-F87EAB19E2FD}" destId="{BFE6E99D-F738-4F69-B43B-C72BBA606A0E}" srcOrd="1" destOrd="0" presId="urn:microsoft.com/office/officeart/2008/layout/HorizontalMultiLevelHierarchy"/>
    <dgm:cxn modelId="{EE026F8C-7CD8-415D-B449-0C8F9E6654D9}" type="presParOf" srcId="{0A06C0C7-A089-4126-9B61-5B95FE939C36}" destId="{EF5A73E5-874C-41D5-9A3C-384777BFA895}" srcOrd="4" destOrd="0" presId="urn:microsoft.com/office/officeart/2008/layout/HorizontalMultiLevelHierarchy"/>
    <dgm:cxn modelId="{4C0F61A9-CF23-4A3C-8670-8BBE2143ABF4}" type="presParOf" srcId="{EF5A73E5-874C-41D5-9A3C-384777BFA895}" destId="{7DBA9530-EEF7-4D63-A167-2BC7F8A75C7F}" srcOrd="0" destOrd="0" presId="urn:microsoft.com/office/officeart/2008/layout/HorizontalMultiLevelHierarchy"/>
    <dgm:cxn modelId="{9E6CB2C9-6799-428E-AB3F-443302E5C424}" type="presParOf" srcId="{0A06C0C7-A089-4126-9B61-5B95FE939C36}" destId="{B3993249-26C3-4CAA-BF19-6A3768F8F0A1}" srcOrd="5" destOrd="0" presId="urn:microsoft.com/office/officeart/2008/layout/HorizontalMultiLevelHierarchy"/>
    <dgm:cxn modelId="{0E8D5DE1-E2BA-4621-8615-122DDCF69658}" type="presParOf" srcId="{B3993249-26C3-4CAA-BF19-6A3768F8F0A1}" destId="{29C18291-D5E9-4FF1-880A-769C4AF135CF}" srcOrd="0" destOrd="0" presId="urn:microsoft.com/office/officeart/2008/layout/HorizontalMultiLevelHierarchy"/>
    <dgm:cxn modelId="{9318E75C-5E30-4D6E-B29E-5E6183160AA1}" type="presParOf" srcId="{B3993249-26C3-4CAA-BF19-6A3768F8F0A1}" destId="{BED1135E-F66B-4CEA-9503-FF9CB47113E6}" srcOrd="1" destOrd="0" presId="urn:microsoft.com/office/officeart/2008/layout/HorizontalMultiLevelHierarchy"/>
    <dgm:cxn modelId="{BAD8E2A9-7C48-4D08-B049-B291ECE3291E}" type="presParOf" srcId="{BED1135E-F66B-4CEA-9503-FF9CB47113E6}" destId="{9E308DA8-853B-4674-B0B7-5E23BA0D16F1}" srcOrd="0" destOrd="0" presId="urn:microsoft.com/office/officeart/2008/layout/HorizontalMultiLevelHierarchy"/>
    <dgm:cxn modelId="{5825C9AC-1EEF-460A-B57A-FF2C469C0C88}" type="presParOf" srcId="{9E308DA8-853B-4674-B0B7-5E23BA0D16F1}" destId="{59B7B98E-C2B0-4D8C-8FA0-91FA42999910}" srcOrd="0" destOrd="0" presId="urn:microsoft.com/office/officeart/2008/layout/HorizontalMultiLevelHierarchy"/>
    <dgm:cxn modelId="{2B7E1B3A-5B29-4D32-AD62-786C709D3133}" type="presParOf" srcId="{BED1135E-F66B-4CEA-9503-FF9CB47113E6}" destId="{A9D846D5-7D52-46D5-B0C9-17DF6B646211}" srcOrd="1" destOrd="0" presId="urn:microsoft.com/office/officeart/2008/layout/HorizontalMultiLevelHierarchy"/>
    <dgm:cxn modelId="{41A09E51-E67E-4A64-96E1-82A821D232DA}" type="presParOf" srcId="{A9D846D5-7D52-46D5-B0C9-17DF6B646211}" destId="{B00E22F0-D4DF-4F44-ACC9-5C6A0DCD6867}" srcOrd="0" destOrd="0" presId="urn:microsoft.com/office/officeart/2008/layout/HorizontalMultiLevelHierarchy"/>
    <dgm:cxn modelId="{EA95AF2F-3A1E-4119-8690-2E3F39ABEA4F}" type="presParOf" srcId="{A9D846D5-7D52-46D5-B0C9-17DF6B646211}" destId="{EA5FE8DE-5009-47E4-A912-F0D3B79F8ECA}" srcOrd="1" destOrd="0" presId="urn:microsoft.com/office/officeart/2008/layout/HorizontalMultiLevelHierarchy"/>
    <dgm:cxn modelId="{A3A02FD6-E6AC-460B-8B24-20DE67C114C5}" type="presParOf" srcId="{0A06C0C7-A089-4126-9B61-5B95FE939C36}" destId="{34C8A581-1492-4F2D-A11F-2014E1AF9635}" srcOrd="6" destOrd="0" presId="urn:microsoft.com/office/officeart/2008/layout/HorizontalMultiLevelHierarchy"/>
    <dgm:cxn modelId="{E133F4CE-EE32-41F6-BFDD-3CD3EEEA18FA}" type="presParOf" srcId="{34C8A581-1492-4F2D-A11F-2014E1AF9635}" destId="{C122ADE4-C366-4DE4-BD07-1C7EA2442900}" srcOrd="0" destOrd="0" presId="urn:microsoft.com/office/officeart/2008/layout/HorizontalMultiLevelHierarchy"/>
    <dgm:cxn modelId="{0C3D904C-7757-4A65-9E64-EF0FAC8192FD}" type="presParOf" srcId="{0A06C0C7-A089-4126-9B61-5B95FE939C36}" destId="{EEBFB49E-F29B-4A69-9341-1902A042908D}" srcOrd="7" destOrd="0" presId="urn:microsoft.com/office/officeart/2008/layout/HorizontalMultiLevelHierarchy"/>
    <dgm:cxn modelId="{00304BD6-2DF7-4842-A9B1-2ED588D61F5A}" type="presParOf" srcId="{EEBFB49E-F29B-4A69-9341-1902A042908D}" destId="{8FDBAD0C-3415-47B5-897B-8E58E71B9E8A}" srcOrd="0" destOrd="0" presId="urn:microsoft.com/office/officeart/2008/layout/HorizontalMultiLevelHierarchy"/>
    <dgm:cxn modelId="{D362A32B-0064-4B34-8761-AF05BC04AFD2}" type="presParOf" srcId="{EEBFB49E-F29B-4A69-9341-1902A042908D}" destId="{838F2AEE-335F-428A-A348-7F88730FF2D6}" srcOrd="1" destOrd="0" presId="urn:microsoft.com/office/officeart/2008/layout/HorizontalMultiLevelHierarchy"/>
    <dgm:cxn modelId="{5FDD1AC6-4291-495B-AE1A-32CF2A331CE6}" type="presParOf" srcId="{838F2AEE-335F-428A-A348-7F88730FF2D6}" destId="{10778DD0-3896-4CB3-A097-0BBEB0A65BD8}" srcOrd="0" destOrd="0" presId="urn:microsoft.com/office/officeart/2008/layout/HorizontalMultiLevelHierarchy"/>
    <dgm:cxn modelId="{D277CF64-8878-449E-BEC0-85EF195B686A}" type="presParOf" srcId="{10778DD0-3896-4CB3-A097-0BBEB0A65BD8}" destId="{EB17D711-1298-4372-AD95-E42FF8F4926F}" srcOrd="0" destOrd="0" presId="urn:microsoft.com/office/officeart/2008/layout/HorizontalMultiLevelHierarchy"/>
    <dgm:cxn modelId="{8CB36E22-5A48-4E4B-9654-4FBE27C9B10B}" type="presParOf" srcId="{838F2AEE-335F-428A-A348-7F88730FF2D6}" destId="{3A673D8B-1559-4580-881A-AB4E6EB2823F}" srcOrd="1" destOrd="0" presId="urn:microsoft.com/office/officeart/2008/layout/HorizontalMultiLevelHierarchy"/>
    <dgm:cxn modelId="{D324288A-43B4-4F25-BBFB-AB3A3328D08F}" type="presParOf" srcId="{3A673D8B-1559-4580-881A-AB4E6EB2823F}" destId="{F21903F1-AA3E-4738-97C4-5B03EDA53692}" srcOrd="0" destOrd="0" presId="urn:microsoft.com/office/officeart/2008/layout/HorizontalMultiLevelHierarchy"/>
    <dgm:cxn modelId="{A7A96D30-2563-469D-B807-35B7132F78D3}" type="presParOf" srcId="{3A673D8B-1559-4580-881A-AB4E6EB2823F}" destId="{7F477CEF-B2DD-4AF9-A85E-8E3302686E28}" srcOrd="1" destOrd="0" presId="urn:microsoft.com/office/officeart/2008/layout/HorizontalMultiLevelHierarchy"/>
    <dgm:cxn modelId="{D9455C25-7C92-480A-BEDE-71AF92549973}" type="presParOf" srcId="{0A06C0C7-A089-4126-9B61-5B95FE939C36}" destId="{F30D4247-FB8F-43C4-B7D4-F715717DFA14}" srcOrd="8" destOrd="0" presId="urn:microsoft.com/office/officeart/2008/layout/HorizontalMultiLevelHierarchy"/>
    <dgm:cxn modelId="{A85C74DD-E973-4000-976A-DF9BD58EDE95}" type="presParOf" srcId="{F30D4247-FB8F-43C4-B7D4-F715717DFA14}" destId="{DC9569A4-42B5-4EB3-BCB8-90C5A7FAD38F}" srcOrd="0" destOrd="0" presId="urn:microsoft.com/office/officeart/2008/layout/HorizontalMultiLevelHierarchy"/>
    <dgm:cxn modelId="{E7740ABD-B52A-4997-AE51-CD2093033FB1}" type="presParOf" srcId="{0A06C0C7-A089-4126-9B61-5B95FE939C36}" destId="{8AA4097D-9897-4C38-B3D7-494B723B3240}" srcOrd="9" destOrd="0" presId="urn:microsoft.com/office/officeart/2008/layout/HorizontalMultiLevelHierarchy"/>
    <dgm:cxn modelId="{6DCEB9BC-4252-48F5-9DCD-0C34F2AB85F8}" type="presParOf" srcId="{8AA4097D-9897-4C38-B3D7-494B723B3240}" destId="{58C4925C-284A-4A11-979F-6BBAC1A0658B}" srcOrd="0" destOrd="0" presId="urn:microsoft.com/office/officeart/2008/layout/HorizontalMultiLevelHierarchy"/>
    <dgm:cxn modelId="{F442857E-0B33-43FB-A748-C0FAD588E1CB}" type="presParOf" srcId="{8AA4097D-9897-4C38-B3D7-494B723B3240}" destId="{CDE273FE-D373-4626-9FF8-33AA71065F31}" srcOrd="1" destOrd="0" presId="urn:microsoft.com/office/officeart/2008/layout/HorizontalMultiLevelHierarchy"/>
    <dgm:cxn modelId="{10E7F85A-B0AF-4299-8372-E7726055F241}" type="presParOf" srcId="{CDE273FE-D373-4626-9FF8-33AA71065F31}" destId="{DD4C4271-6F92-41FF-83FF-735D478E34AD}" srcOrd="0" destOrd="0" presId="urn:microsoft.com/office/officeart/2008/layout/HorizontalMultiLevelHierarchy"/>
    <dgm:cxn modelId="{3126E766-5C53-4621-9C76-379F91F34C8D}" type="presParOf" srcId="{DD4C4271-6F92-41FF-83FF-735D478E34AD}" destId="{87C943CA-04B5-48ED-A62E-E9A1A590D055}" srcOrd="0" destOrd="0" presId="urn:microsoft.com/office/officeart/2008/layout/HorizontalMultiLevelHierarchy"/>
    <dgm:cxn modelId="{5FB269A9-BAAA-4656-AD7A-D940EE0F5862}" type="presParOf" srcId="{CDE273FE-D373-4626-9FF8-33AA71065F31}" destId="{812C4D09-26FE-4B35-B6CA-4FAFEC30286C}" srcOrd="1" destOrd="0" presId="urn:microsoft.com/office/officeart/2008/layout/HorizontalMultiLevelHierarchy"/>
    <dgm:cxn modelId="{6F16BCF9-3473-4DD9-9CCF-FEFF16087DFE}" type="presParOf" srcId="{812C4D09-26FE-4B35-B6CA-4FAFEC30286C}" destId="{E350E007-6323-4B72-9B32-18F6242DC9F6}" srcOrd="0" destOrd="0" presId="urn:microsoft.com/office/officeart/2008/layout/HorizontalMultiLevelHierarchy"/>
    <dgm:cxn modelId="{70D6AABA-EA2A-4396-967E-75B6B0668CD2}" type="presParOf" srcId="{812C4D09-26FE-4B35-B6CA-4FAFEC30286C}" destId="{5D754701-4086-434B-B00C-9FCEFFA0A0CC}" srcOrd="1" destOrd="0" presId="urn:microsoft.com/office/officeart/2008/layout/HorizontalMultiLevelHierarchy"/>
    <dgm:cxn modelId="{84CC2E79-7AAD-48B7-A154-8E9557D24953}" type="presParOf" srcId="{13471E56-B645-4229-9703-A2796A0245F8}" destId="{163A7082-3FF5-4C95-889A-196BF9C55693}" srcOrd="2" destOrd="0" presId="urn:microsoft.com/office/officeart/2008/layout/HorizontalMultiLevelHierarchy"/>
    <dgm:cxn modelId="{C1A9197B-049B-4F69-A253-1E0B8CC55975}" type="presParOf" srcId="{163A7082-3FF5-4C95-889A-196BF9C55693}" destId="{8DF9F7D2-ED11-4029-8DF7-AF0938C0C039}" srcOrd="0" destOrd="0" presId="urn:microsoft.com/office/officeart/2008/layout/HorizontalMultiLevelHierarchy"/>
    <dgm:cxn modelId="{D8D16BC5-A200-4ECD-9545-0F375BB9219F}" type="presParOf" srcId="{13471E56-B645-4229-9703-A2796A0245F8}" destId="{D52ECABD-5A97-445A-8713-D39D84745D66}" srcOrd="3" destOrd="0" presId="urn:microsoft.com/office/officeart/2008/layout/HorizontalMultiLevelHierarchy"/>
    <dgm:cxn modelId="{A54913EF-E01D-46F5-980C-FA9496FA6241}" type="presParOf" srcId="{D52ECABD-5A97-445A-8713-D39D84745D66}" destId="{E9DDB6D8-0B09-4901-B509-68FA35A51BDF}" srcOrd="0" destOrd="0" presId="urn:microsoft.com/office/officeart/2008/layout/HorizontalMultiLevelHierarchy"/>
    <dgm:cxn modelId="{6823A4B9-2AB0-49B9-9622-A8B01579745E}" type="presParOf" srcId="{D52ECABD-5A97-445A-8713-D39D84745D66}" destId="{C7674C91-FDC4-4E7E-AB4E-BEF217E9480E}" srcOrd="1" destOrd="0" presId="urn:microsoft.com/office/officeart/2008/layout/HorizontalMultiLevelHierarchy"/>
    <dgm:cxn modelId="{00258F76-D7F6-42F5-AD1E-A25C0148A5FD}" type="presParOf" srcId="{C7674C91-FDC4-4E7E-AB4E-BEF217E9480E}" destId="{E01E6E33-EC1C-418A-9A44-03B2FA4A74CD}" srcOrd="0" destOrd="0" presId="urn:microsoft.com/office/officeart/2008/layout/HorizontalMultiLevelHierarchy"/>
    <dgm:cxn modelId="{10D11F64-1C44-4DBB-8E99-0F7EF16EC791}" type="presParOf" srcId="{E01E6E33-EC1C-418A-9A44-03B2FA4A74CD}" destId="{99E3A12F-9720-45EF-A686-C631238292E8}" srcOrd="0" destOrd="0" presId="urn:microsoft.com/office/officeart/2008/layout/HorizontalMultiLevelHierarchy"/>
    <dgm:cxn modelId="{EC68FD15-C77C-4D06-B04A-CE7810486014}" type="presParOf" srcId="{C7674C91-FDC4-4E7E-AB4E-BEF217E9480E}" destId="{952C306A-4FA7-4D81-8070-9EFA10BD2466}" srcOrd="1" destOrd="0" presId="urn:microsoft.com/office/officeart/2008/layout/HorizontalMultiLevelHierarchy"/>
    <dgm:cxn modelId="{1908884B-921F-4097-9C6E-A18F1459C057}" type="presParOf" srcId="{952C306A-4FA7-4D81-8070-9EFA10BD2466}" destId="{D655B848-8964-40F2-A12B-8106E40BE259}" srcOrd="0" destOrd="0" presId="urn:microsoft.com/office/officeart/2008/layout/HorizontalMultiLevelHierarchy"/>
    <dgm:cxn modelId="{2226A4AD-D04C-4A5B-8184-FA998EE47AE7}" type="presParOf" srcId="{952C306A-4FA7-4D81-8070-9EFA10BD2466}" destId="{8F3F1F91-6D5B-44EC-8009-EF1ED2305FAC}" srcOrd="1" destOrd="0" presId="urn:microsoft.com/office/officeart/2008/layout/HorizontalMultiLevelHierarchy"/>
    <dgm:cxn modelId="{D9167132-6074-4B81-9378-B00C2DFB7D8D}" type="presParOf" srcId="{13471E56-B645-4229-9703-A2796A0245F8}" destId="{04275458-002B-4CE5-AB3A-2E13E877CCAC}" srcOrd="4" destOrd="0" presId="urn:microsoft.com/office/officeart/2008/layout/HorizontalMultiLevelHierarchy"/>
    <dgm:cxn modelId="{A22B5AAF-0C94-4E52-97F0-E64B905142DC}" type="presParOf" srcId="{04275458-002B-4CE5-AB3A-2E13E877CCAC}" destId="{D5075DC1-2157-4019-B0A6-C3233A369CFB}" srcOrd="0" destOrd="0" presId="urn:microsoft.com/office/officeart/2008/layout/HorizontalMultiLevelHierarchy"/>
    <dgm:cxn modelId="{2B598102-416D-4524-A2B5-B03649478AFD}" type="presParOf" srcId="{13471E56-B645-4229-9703-A2796A0245F8}" destId="{E7AB09AD-0734-4B99-8B11-41416E75D621}" srcOrd="5" destOrd="0" presId="urn:microsoft.com/office/officeart/2008/layout/HorizontalMultiLevelHierarchy"/>
    <dgm:cxn modelId="{F2C80925-7D95-4C5C-8805-7C9CC6D9D902}" type="presParOf" srcId="{E7AB09AD-0734-4B99-8B11-41416E75D621}" destId="{A1A49CA4-0772-4605-8622-752C8FDF4A5E}" srcOrd="0" destOrd="0" presId="urn:microsoft.com/office/officeart/2008/layout/HorizontalMultiLevelHierarchy"/>
    <dgm:cxn modelId="{2F510CDF-8819-461F-8367-195AE5D47799}" type="presParOf" srcId="{E7AB09AD-0734-4B99-8B11-41416E75D621}" destId="{12FECB57-ED1E-4855-9DB8-C755D52F28B8}" srcOrd="1" destOrd="0" presId="urn:microsoft.com/office/officeart/2008/layout/HorizontalMultiLevelHierarchy"/>
    <dgm:cxn modelId="{2A6CC12E-F392-4B51-BF62-80D9BA84F584}" type="presParOf" srcId="{12FECB57-ED1E-4855-9DB8-C755D52F28B8}" destId="{CFC03AB6-E88A-4827-9C6B-75FCE67684A3}" srcOrd="0" destOrd="0" presId="urn:microsoft.com/office/officeart/2008/layout/HorizontalMultiLevelHierarchy"/>
    <dgm:cxn modelId="{4CA79903-65EB-478D-AF4A-3D14A57DEA8E}" type="presParOf" srcId="{CFC03AB6-E88A-4827-9C6B-75FCE67684A3}" destId="{8ECE7780-AED6-4519-BC79-D038A4E22848}" srcOrd="0" destOrd="0" presId="urn:microsoft.com/office/officeart/2008/layout/HorizontalMultiLevelHierarchy"/>
    <dgm:cxn modelId="{AF56B6D6-BD60-44B2-82E1-22C5DDB2284B}" type="presParOf" srcId="{12FECB57-ED1E-4855-9DB8-C755D52F28B8}" destId="{A6E8B3CE-2B6D-44DD-806C-56FD61AE74B9}" srcOrd="1" destOrd="0" presId="urn:microsoft.com/office/officeart/2008/layout/HorizontalMultiLevelHierarchy"/>
    <dgm:cxn modelId="{8988B3DB-B8AA-4D05-BB03-59E81B549BEE}" type="presParOf" srcId="{A6E8B3CE-2B6D-44DD-806C-56FD61AE74B9}" destId="{78ADF5DA-AC73-4EC7-93C5-BB3493BF7668}" srcOrd="0" destOrd="0" presId="urn:microsoft.com/office/officeart/2008/layout/HorizontalMultiLevelHierarchy"/>
    <dgm:cxn modelId="{6D4AB605-F535-4D8D-9CD8-3B07E80BA928}" type="presParOf" srcId="{A6E8B3CE-2B6D-44DD-806C-56FD61AE74B9}" destId="{E47B7FEC-D9B5-462D-832E-3046BC32AC84}" srcOrd="1" destOrd="0" presId="urn:microsoft.com/office/officeart/2008/layout/HorizontalMultiLevelHierarchy"/>
    <dgm:cxn modelId="{D033EAB8-5D26-4EC8-8517-445B9BBBA688}" type="presParOf" srcId="{13471E56-B645-4229-9703-A2796A0245F8}" destId="{9B68B688-99BE-4167-A88A-7B49DA65BAA6}" srcOrd="6" destOrd="0" presId="urn:microsoft.com/office/officeart/2008/layout/HorizontalMultiLevelHierarchy"/>
    <dgm:cxn modelId="{803658F2-1A08-46A8-808C-011902AA1466}" type="presParOf" srcId="{9B68B688-99BE-4167-A88A-7B49DA65BAA6}" destId="{7C82A670-CC91-43E4-A948-E359E9B93CE8}" srcOrd="0" destOrd="0" presId="urn:microsoft.com/office/officeart/2008/layout/HorizontalMultiLevelHierarchy"/>
    <dgm:cxn modelId="{E2EACAB9-A3C3-40FE-A1FA-64AA315F9B35}" type="presParOf" srcId="{13471E56-B645-4229-9703-A2796A0245F8}" destId="{9AAC8B5B-4B47-4139-A105-4106BCAA6132}" srcOrd="7" destOrd="0" presId="urn:microsoft.com/office/officeart/2008/layout/HorizontalMultiLevelHierarchy"/>
    <dgm:cxn modelId="{33EF8C29-52C5-4544-9A16-D09EE5D03AFA}" type="presParOf" srcId="{9AAC8B5B-4B47-4139-A105-4106BCAA6132}" destId="{4039088C-C5F2-4062-BCBD-5C335673A440}" srcOrd="0" destOrd="0" presId="urn:microsoft.com/office/officeart/2008/layout/HorizontalMultiLevelHierarchy"/>
    <dgm:cxn modelId="{A7920594-240B-4229-A2E2-27CE97AFDB3B}" type="presParOf" srcId="{9AAC8B5B-4B47-4139-A105-4106BCAA6132}" destId="{AA59A384-71FC-411F-A1B8-83E4C3B96FB1}" srcOrd="1" destOrd="0" presId="urn:microsoft.com/office/officeart/2008/layout/HorizontalMultiLevelHierarchy"/>
    <dgm:cxn modelId="{3C1AB097-7098-4A0E-9638-CEFD6FC5104F}" type="presParOf" srcId="{13471E56-B645-4229-9703-A2796A0245F8}" destId="{EECACCB4-798C-47F5-8C85-1BF128321284}" srcOrd="8" destOrd="0" presId="urn:microsoft.com/office/officeart/2008/layout/HorizontalMultiLevelHierarchy"/>
    <dgm:cxn modelId="{00D8AEEA-4D26-40DE-B1F2-DDEC20EC6CAB}" type="presParOf" srcId="{EECACCB4-798C-47F5-8C85-1BF128321284}" destId="{F5B4B88B-E299-4BA8-9B96-026AB58C6798}" srcOrd="0" destOrd="0" presId="urn:microsoft.com/office/officeart/2008/layout/HorizontalMultiLevelHierarchy"/>
    <dgm:cxn modelId="{122394CE-4F1E-49B3-AA44-FCC9380C66EF}" type="presParOf" srcId="{13471E56-B645-4229-9703-A2796A0245F8}" destId="{45123300-0FA4-46F1-94CE-82F92D77A83C}" srcOrd="9" destOrd="0" presId="urn:microsoft.com/office/officeart/2008/layout/HorizontalMultiLevelHierarchy"/>
    <dgm:cxn modelId="{A8923E5B-B7C1-48F6-8485-DEFFC2FEE726}" type="presParOf" srcId="{45123300-0FA4-46F1-94CE-82F92D77A83C}" destId="{2169ED26-5313-4BF3-946E-8EAF7155CF53}" srcOrd="0" destOrd="0" presId="urn:microsoft.com/office/officeart/2008/layout/HorizontalMultiLevelHierarchy"/>
    <dgm:cxn modelId="{50378490-526E-4EDC-A303-BC1A293118CD}" type="presParOf" srcId="{45123300-0FA4-46F1-94CE-82F92D77A83C}" destId="{3E19ADF1-26DC-4E85-8C65-20F1980104D0}" srcOrd="1" destOrd="0" presId="urn:microsoft.com/office/officeart/2008/layout/HorizontalMultiLevelHierarchy"/>
  </dgm:cxnLst>
  <dgm:bg/>
  <dgm:whole/>
  <dgm:extLst>
    <a:ext uri="http://schemas.microsoft.com/office/drawing/2008/diagram">
      <dsp:dataModelExt xmlns:dsp="http://schemas.microsoft.com/office/drawing/2008/diagram" relId="rId93" minVer="http://schemas.openxmlformats.org/drawingml/2006/diagram"/>
    </a:ext>
  </dgm:extLst>
</dgm:dataModel>
</file>

<file path=word/diagrams/data16.xml><?xml version="1.0" encoding="utf-8"?>
<dgm:dataModel xmlns:dgm="http://schemas.openxmlformats.org/drawingml/2006/diagram" xmlns:a="http://schemas.openxmlformats.org/drawingml/2006/main">
  <dgm:ptLst>
    <dgm:pt modelId="{DC55382C-2063-496E-8142-4BEEA1FE9D7B}"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s-CR"/>
        </a:p>
      </dgm:t>
    </dgm:pt>
    <dgm:pt modelId="{1244910E-05AE-40AA-BAE6-3A6B51060FA3}">
      <dgm:prSet phldrT="[Texto]" custT="1">
        <dgm:style>
          <a:lnRef idx="2">
            <a:schemeClr val="accent5"/>
          </a:lnRef>
          <a:fillRef idx="1">
            <a:schemeClr val="lt1"/>
          </a:fillRef>
          <a:effectRef idx="0">
            <a:schemeClr val="accent5"/>
          </a:effectRef>
          <a:fontRef idx="minor">
            <a:schemeClr val="dk1"/>
          </a:fontRef>
        </dgm:style>
      </dgm:prSet>
      <dgm:spPr/>
      <dgm:t>
        <a:bodyPr/>
        <a:lstStyle/>
        <a:p>
          <a:r>
            <a:rPr lang="es-CR" sz="1100"/>
            <a:t>ModeloParitario</a:t>
          </a:r>
        </a:p>
      </dgm:t>
    </dgm:pt>
    <dgm:pt modelId="{07A81FF8-5446-4AEC-AE3E-E53D04AB7D51}" type="parTrans" cxnId="{C79DF285-DE1E-4EDC-861B-4A46C6B37AFB}">
      <dgm:prSet/>
      <dgm:spPr/>
      <dgm:t>
        <a:bodyPr/>
        <a:lstStyle/>
        <a:p>
          <a:endParaRPr lang="es-CR" sz="1100"/>
        </a:p>
      </dgm:t>
    </dgm:pt>
    <dgm:pt modelId="{0D4B20CF-EF04-4239-879C-B2B73FD919E5}" type="sibTrans" cxnId="{C79DF285-DE1E-4EDC-861B-4A46C6B37AFB}">
      <dgm:prSet/>
      <dgm:spPr/>
      <dgm:t>
        <a:bodyPr/>
        <a:lstStyle/>
        <a:p>
          <a:endParaRPr lang="es-CR" sz="1100"/>
        </a:p>
      </dgm:t>
    </dgm:pt>
    <dgm:pt modelId="{29A3AFDE-0119-4676-8FC4-31448D49C368}">
      <dgm:prSet phldrT="[Texto]" custT="1">
        <dgm:style>
          <a:lnRef idx="2">
            <a:schemeClr val="accent5"/>
          </a:lnRef>
          <a:fillRef idx="1">
            <a:schemeClr val="lt1"/>
          </a:fillRef>
          <a:effectRef idx="0">
            <a:schemeClr val="accent5"/>
          </a:effectRef>
          <a:fontRef idx="minor">
            <a:schemeClr val="dk1"/>
          </a:fontRef>
        </dgm:style>
      </dgm:prSet>
      <dgm:spPr/>
      <dgm:t>
        <a:bodyPr/>
        <a:lstStyle/>
        <a:p>
          <a:r>
            <a:rPr lang="es-CR" sz="1100"/>
            <a:t>Encabezado</a:t>
          </a:r>
        </a:p>
      </dgm:t>
    </dgm:pt>
    <dgm:pt modelId="{3AAF1119-F6F4-4842-867D-B1EA12B6E9EB}" type="parTrans" cxnId="{489BFE60-DAFA-4186-A803-3ECD7A67C3D5}">
      <dgm:prSet/>
      <dgm:spPr/>
      <dgm:t>
        <a:bodyPr/>
        <a:lstStyle/>
        <a:p>
          <a:endParaRPr lang="en-US"/>
        </a:p>
      </dgm:t>
    </dgm:pt>
    <dgm:pt modelId="{4AF537F0-3D91-4956-A229-ADE55F733BE0}" type="sibTrans" cxnId="{489BFE60-DAFA-4186-A803-3ECD7A67C3D5}">
      <dgm:prSet/>
      <dgm:spPr/>
      <dgm:t>
        <a:bodyPr/>
        <a:lstStyle/>
        <a:p>
          <a:endParaRPr lang="en-US"/>
        </a:p>
      </dgm:t>
    </dgm:pt>
    <dgm:pt modelId="{F84C8871-A1A0-4D10-814A-9F30243C3713}">
      <dgm:prSet phldrT="[Texto]" custT="1">
        <dgm:style>
          <a:lnRef idx="2">
            <a:schemeClr val="accent5"/>
          </a:lnRef>
          <a:fillRef idx="1">
            <a:schemeClr val="lt1"/>
          </a:fillRef>
          <a:effectRef idx="0">
            <a:schemeClr val="accent5"/>
          </a:effectRef>
          <a:fontRef idx="minor">
            <a:schemeClr val="dk1"/>
          </a:fontRef>
        </dgm:style>
      </dgm:prSet>
      <dgm:spPr/>
      <dgm:t>
        <a:bodyPr/>
        <a:lstStyle/>
        <a:p>
          <a:r>
            <a:rPr lang="es-CR" sz="1100"/>
            <a:t>Datos</a:t>
          </a:r>
        </a:p>
      </dgm:t>
    </dgm:pt>
    <dgm:pt modelId="{41BAD594-BE98-4761-8DB1-EA1826ABEC97}" type="parTrans" cxnId="{1459EA89-ED31-4C02-ABE8-76711BF63D7E}">
      <dgm:prSet/>
      <dgm:spPr/>
      <dgm:t>
        <a:bodyPr/>
        <a:lstStyle/>
        <a:p>
          <a:endParaRPr lang="en-US"/>
        </a:p>
      </dgm:t>
    </dgm:pt>
    <dgm:pt modelId="{621F8BB4-814E-4B7F-8647-1828760C27D5}" type="sibTrans" cxnId="{1459EA89-ED31-4C02-ABE8-76711BF63D7E}">
      <dgm:prSet/>
      <dgm:spPr/>
      <dgm:t>
        <a:bodyPr/>
        <a:lstStyle/>
        <a:p>
          <a:endParaRPr lang="en-US"/>
        </a:p>
      </dgm:t>
    </dgm:pt>
    <dgm:pt modelId="{BE335540-5599-426E-A42D-4B07AEDE103D}">
      <dgm:prSet phldrT="[Texto]" custT="1">
        <dgm:style>
          <a:lnRef idx="2">
            <a:schemeClr val="accent5"/>
          </a:lnRef>
          <a:fillRef idx="1">
            <a:schemeClr val="lt1"/>
          </a:fillRef>
          <a:effectRef idx="0">
            <a:schemeClr val="accent5"/>
          </a:effectRef>
          <a:fontRef idx="minor">
            <a:schemeClr val="dk1"/>
          </a:fontRef>
        </dgm:style>
      </dgm:prSet>
      <dgm:spPr/>
      <dgm:t>
        <a:bodyPr/>
        <a:lstStyle/>
        <a:p>
          <a:r>
            <a:rPr lang="es-CR" sz="1100"/>
            <a:t>Modelo</a:t>
          </a:r>
        </a:p>
      </dgm:t>
    </dgm:pt>
    <dgm:pt modelId="{B37E6ACB-1B85-4A05-879A-E4DD5F2BEB92}" type="parTrans" cxnId="{BDAE0CC8-0DEF-4173-A485-48B07C82EB1E}">
      <dgm:prSet/>
      <dgm:spPr/>
      <dgm:t>
        <a:bodyPr/>
        <a:lstStyle/>
        <a:p>
          <a:endParaRPr lang="en-US"/>
        </a:p>
      </dgm:t>
    </dgm:pt>
    <dgm:pt modelId="{01A74EDF-2D49-4EDD-9481-9521FC49DBF4}" type="sibTrans" cxnId="{BDAE0CC8-0DEF-4173-A485-48B07C82EB1E}">
      <dgm:prSet/>
      <dgm:spPr/>
      <dgm:t>
        <a:bodyPr/>
        <a:lstStyle/>
        <a:p>
          <a:endParaRPr lang="en-US"/>
        </a:p>
      </dgm:t>
    </dgm:pt>
    <dgm:pt modelId="{BBDB5FA1-2A96-46EC-80FF-3BCA1BF34F66}">
      <dgm:prSet phldrT="[Texto]" custT="1">
        <dgm:style>
          <a:lnRef idx="2">
            <a:schemeClr val="accent5"/>
          </a:lnRef>
          <a:fillRef idx="1">
            <a:schemeClr val="lt1"/>
          </a:fillRef>
          <a:effectRef idx="0">
            <a:schemeClr val="accent5"/>
          </a:effectRef>
          <a:fontRef idx="minor">
            <a:schemeClr val="dk1"/>
          </a:fontRef>
        </dgm:style>
      </dgm:prSet>
      <dgm:spPr/>
      <dgm:t>
        <a:bodyPr/>
        <a:lstStyle/>
        <a:p>
          <a:r>
            <a:rPr lang="es-CR" sz="1100"/>
            <a:t>Contrato</a:t>
          </a:r>
        </a:p>
      </dgm:t>
    </dgm:pt>
    <dgm:pt modelId="{C1264A6F-2128-4E5E-AA58-EC363CB7FF90}" type="parTrans" cxnId="{86E48C51-C8EB-4AE8-A13D-8E87FCF64532}">
      <dgm:prSet/>
      <dgm:spPr/>
      <dgm:t>
        <a:bodyPr/>
        <a:lstStyle/>
        <a:p>
          <a:endParaRPr lang="en-US"/>
        </a:p>
      </dgm:t>
    </dgm:pt>
    <dgm:pt modelId="{A4E2460D-6333-4E59-A0AB-87C376898577}" type="sibTrans" cxnId="{86E48C51-C8EB-4AE8-A13D-8E87FCF64532}">
      <dgm:prSet/>
      <dgm:spPr/>
      <dgm:t>
        <a:bodyPr/>
        <a:lstStyle/>
        <a:p>
          <a:endParaRPr lang="en-US"/>
        </a:p>
      </dgm:t>
    </dgm:pt>
    <dgm:pt modelId="{50E13EB4-A25C-4A65-B405-C1E67EB509DE}" type="pres">
      <dgm:prSet presAssocID="{DC55382C-2063-496E-8142-4BEEA1FE9D7B}" presName="Name0" presStyleCnt="0">
        <dgm:presLayoutVars>
          <dgm:chPref val="1"/>
          <dgm:dir/>
          <dgm:animOne val="branch"/>
          <dgm:animLvl val="lvl"/>
          <dgm:resizeHandles val="exact"/>
        </dgm:presLayoutVars>
      </dgm:prSet>
      <dgm:spPr/>
    </dgm:pt>
    <dgm:pt modelId="{FB0538F9-CCC0-4158-911E-05393A0C2461}" type="pres">
      <dgm:prSet presAssocID="{1244910E-05AE-40AA-BAE6-3A6B51060FA3}" presName="root1" presStyleCnt="0"/>
      <dgm:spPr/>
    </dgm:pt>
    <dgm:pt modelId="{7FA8FC7E-9938-452E-B707-625217758257}" type="pres">
      <dgm:prSet presAssocID="{1244910E-05AE-40AA-BAE6-3A6B51060FA3}" presName="LevelOneTextNode" presStyleLbl="node0" presStyleIdx="0" presStyleCnt="1" custScaleY="151478">
        <dgm:presLayoutVars>
          <dgm:chPref val="3"/>
        </dgm:presLayoutVars>
      </dgm:prSet>
      <dgm:spPr/>
    </dgm:pt>
    <dgm:pt modelId="{A5A2CFA0-8E8B-43BB-B731-DFE3033EAB87}" type="pres">
      <dgm:prSet presAssocID="{1244910E-05AE-40AA-BAE6-3A6B51060FA3}" presName="level2hierChild" presStyleCnt="0"/>
      <dgm:spPr/>
    </dgm:pt>
    <dgm:pt modelId="{391143A3-5A05-489D-8F6F-4D618899B188}" type="pres">
      <dgm:prSet presAssocID="{3AAF1119-F6F4-4842-867D-B1EA12B6E9EB}" presName="conn2-1" presStyleLbl="parChTrans1D2" presStyleIdx="0" presStyleCnt="2"/>
      <dgm:spPr/>
    </dgm:pt>
    <dgm:pt modelId="{45EFF14E-6601-4EBD-A224-B5B4057F6973}" type="pres">
      <dgm:prSet presAssocID="{3AAF1119-F6F4-4842-867D-B1EA12B6E9EB}" presName="connTx" presStyleLbl="parChTrans1D2" presStyleIdx="0" presStyleCnt="2"/>
      <dgm:spPr/>
    </dgm:pt>
    <dgm:pt modelId="{B4056F16-2AA4-4DF7-B7FB-3C9D8A280709}" type="pres">
      <dgm:prSet presAssocID="{29A3AFDE-0119-4676-8FC4-31448D49C368}" presName="root2" presStyleCnt="0"/>
      <dgm:spPr/>
    </dgm:pt>
    <dgm:pt modelId="{A8E32620-0976-4A74-89C5-B99255D6C846}" type="pres">
      <dgm:prSet presAssocID="{29A3AFDE-0119-4676-8FC4-31448D49C368}" presName="LevelTwoTextNode" presStyleLbl="node2" presStyleIdx="0" presStyleCnt="2">
        <dgm:presLayoutVars>
          <dgm:chPref val="3"/>
        </dgm:presLayoutVars>
      </dgm:prSet>
      <dgm:spPr/>
    </dgm:pt>
    <dgm:pt modelId="{5B09D46A-326C-4CD1-B6BA-B4B7FEFE92C9}" type="pres">
      <dgm:prSet presAssocID="{29A3AFDE-0119-4676-8FC4-31448D49C368}" presName="level3hierChild" presStyleCnt="0"/>
      <dgm:spPr/>
    </dgm:pt>
    <dgm:pt modelId="{067E6588-3F72-4809-BFE0-2F7316FBDB1C}" type="pres">
      <dgm:prSet presAssocID="{41BAD594-BE98-4761-8DB1-EA1826ABEC97}" presName="conn2-1" presStyleLbl="parChTrans1D2" presStyleIdx="1" presStyleCnt="2"/>
      <dgm:spPr/>
    </dgm:pt>
    <dgm:pt modelId="{A9833DEF-C4CD-4194-844B-1AD9635F260E}" type="pres">
      <dgm:prSet presAssocID="{41BAD594-BE98-4761-8DB1-EA1826ABEC97}" presName="connTx" presStyleLbl="parChTrans1D2" presStyleIdx="1" presStyleCnt="2"/>
      <dgm:spPr/>
    </dgm:pt>
    <dgm:pt modelId="{03F46DD9-6E8C-4709-A53D-59A84C8AA209}" type="pres">
      <dgm:prSet presAssocID="{F84C8871-A1A0-4D10-814A-9F30243C3713}" presName="root2" presStyleCnt="0"/>
      <dgm:spPr/>
    </dgm:pt>
    <dgm:pt modelId="{1E766DB8-DF1A-433F-945B-45B5EDFD7536}" type="pres">
      <dgm:prSet presAssocID="{F84C8871-A1A0-4D10-814A-9F30243C3713}" presName="LevelTwoTextNode" presStyleLbl="node2" presStyleIdx="1" presStyleCnt="2">
        <dgm:presLayoutVars>
          <dgm:chPref val="3"/>
        </dgm:presLayoutVars>
      </dgm:prSet>
      <dgm:spPr/>
    </dgm:pt>
    <dgm:pt modelId="{44D4DDAB-A931-48DF-A829-87194729EE93}" type="pres">
      <dgm:prSet presAssocID="{F84C8871-A1A0-4D10-814A-9F30243C3713}" presName="level3hierChild" presStyleCnt="0"/>
      <dgm:spPr/>
    </dgm:pt>
    <dgm:pt modelId="{2BFD446B-B9C1-4465-837F-D226308A6728}" type="pres">
      <dgm:prSet presAssocID="{B37E6ACB-1B85-4A05-879A-E4DD5F2BEB92}" presName="conn2-1" presStyleLbl="parChTrans1D3" presStyleIdx="0" presStyleCnt="1"/>
      <dgm:spPr/>
    </dgm:pt>
    <dgm:pt modelId="{DDC20768-0284-452D-AE54-D15737E32FBD}" type="pres">
      <dgm:prSet presAssocID="{B37E6ACB-1B85-4A05-879A-E4DD5F2BEB92}" presName="connTx" presStyleLbl="parChTrans1D3" presStyleIdx="0" presStyleCnt="1"/>
      <dgm:spPr/>
    </dgm:pt>
    <dgm:pt modelId="{A119DB0B-71A5-4F51-993F-4BF5F9B27593}" type="pres">
      <dgm:prSet presAssocID="{BE335540-5599-426E-A42D-4B07AEDE103D}" presName="root2" presStyleCnt="0"/>
      <dgm:spPr/>
    </dgm:pt>
    <dgm:pt modelId="{8074A0CE-C6A7-454C-B9FB-586ADB523916}" type="pres">
      <dgm:prSet presAssocID="{BE335540-5599-426E-A42D-4B07AEDE103D}" presName="LevelTwoTextNode" presStyleLbl="node3" presStyleIdx="0" presStyleCnt="1">
        <dgm:presLayoutVars>
          <dgm:chPref val="3"/>
        </dgm:presLayoutVars>
      </dgm:prSet>
      <dgm:spPr/>
    </dgm:pt>
    <dgm:pt modelId="{D1885DF4-4501-4E2B-B99F-1C55A0F19C33}" type="pres">
      <dgm:prSet presAssocID="{BE335540-5599-426E-A42D-4B07AEDE103D}" presName="level3hierChild" presStyleCnt="0"/>
      <dgm:spPr/>
    </dgm:pt>
    <dgm:pt modelId="{A699557D-501F-41F0-A078-786DE60FE47A}" type="pres">
      <dgm:prSet presAssocID="{C1264A6F-2128-4E5E-AA58-EC363CB7FF90}" presName="conn2-1" presStyleLbl="parChTrans1D4" presStyleIdx="0" presStyleCnt="1"/>
      <dgm:spPr/>
    </dgm:pt>
    <dgm:pt modelId="{DA313D23-475B-4FDE-AFEA-539AF9B1AF02}" type="pres">
      <dgm:prSet presAssocID="{C1264A6F-2128-4E5E-AA58-EC363CB7FF90}" presName="connTx" presStyleLbl="parChTrans1D4" presStyleIdx="0" presStyleCnt="1"/>
      <dgm:spPr/>
    </dgm:pt>
    <dgm:pt modelId="{A0EAF3E4-8715-4B86-8B6F-834A41E994F3}" type="pres">
      <dgm:prSet presAssocID="{BBDB5FA1-2A96-46EC-80FF-3BCA1BF34F66}" presName="root2" presStyleCnt="0"/>
      <dgm:spPr/>
    </dgm:pt>
    <dgm:pt modelId="{D83084EF-054A-400B-84C2-BC39203ED1CA}" type="pres">
      <dgm:prSet presAssocID="{BBDB5FA1-2A96-46EC-80FF-3BCA1BF34F66}" presName="LevelTwoTextNode" presStyleLbl="node4" presStyleIdx="0" presStyleCnt="1">
        <dgm:presLayoutVars>
          <dgm:chPref val="3"/>
        </dgm:presLayoutVars>
      </dgm:prSet>
      <dgm:spPr/>
    </dgm:pt>
    <dgm:pt modelId="{C1DC1D2A-270F-44BB-9B2C-80AAD6DDEF73}" type="pres">
      <dgm:prSet presAssocID="{BBDB5FA1-2A96-46EC-80FF-3BCA1BF34F66}" presName="level3hierChild" presStyleCnt="0"/>
      <dgm:spPr/>
    </dgm:pt>
  </dgm:ptLst>
  <dgm:cxnLst>
    <dgm:cxn modelId="{13EB6606-E40E-4EB6-A1C2-D9C0E8A8ABC5}" type="presOf" srcId="{B37E6ACB-1B85-4A05-879A-E4DD5F2BEB92}" destId="{DDC20768-0284-452D-AE54-D15737E32FBD}" srcOrd="1" destOrd="0" presId="urn:microsoft.com/office/officeart/2008/layout/HorizontalMultiLevelHierarchy"/>
    <dgm:cxn modelId="{80273E32-5839-4C26-8C14-AC95D3914581}" type="presOf" srcId="{C1264A6F-2128-4E5E-AA58-EC363CB7FF90}" destId="{A699557D-501F-41F0-A078-786DE60FE47A}" srcOrd="0" destOrd="0" presId="urn:microsoft.com/office/officeart/2008/layout/HorizontalMultiLevelHierarchy"/>
    <dgm:cxn modelId="{03214438-5848-4592-BF1B-262A1850B7D1}" type="presOf" srcId="{1244910E-05AE-40AA-BAE6-3A6B51060FA3}" destId="{7FA8FC7E-9938-452E-B707-625217758257}" srcOrd="0" destOrd="0" presId="urn:microsoft.com/office/officeart/2008/layout/HorizontalMultiLevelHierarchy"/>
    <dgm:cxn modelId="{63358F5C-FB4C-40B2-93DD-AC3B00BAAA18}" type="presOf" srcId="{BE335540-5599-426E-A42D-4B07AEDE103D}" destId="{8074A0CE-C6A7-454C-B9FB-586ADB523916}" srcOrd="0" destOrd="0" presId="urn:microsoft.com/office/officeart/2008/layout/HorizontalMultiLevelHierarchy"/>
    <dgm:cxn modelId="{489BFE60-DAFA-4186-A803-3ECD7A67C3D5}" srcId="{1244910E-05AE-40AA-BAE6-3A6B51060FA3}" destId="{29A3AFDE-0119-4676-8FC4-31448D49C368}" srcOrd="0" destOrd="0" parTransId="{3AAF1119-F6F4-4842-867D-B1EA12B6E9EB}" sibTransId="{4AF537F0-3D91-4956-A229-ADE55F733BE0}"/>
    <dgm:cxn modelId="{6E87BD49-54A9-44F4-A3A0-613A157B6DCB}" type="presOf" srcId="{BBDB5FA1-2A96-46EC-80FF-3BCA1BF34F66}" destId="{D83084EF-054A-400B-84C2-BC39203ED1CA}" srcOrd="0" destOrd="0" presId="urn:microsoft.com/office/officeart/2008/layout/HorizontalMultiLevelHierarchy"/>
    <dgm:cxn modelId="{E4608D6D-2A8A-4D34-8031-6D1A20B2DBD3}" type="presOf" srcId="{3AAF1119-F6F4-4842-867D-B1EA12B6E9EB}" destId="{391143A3-5A05-489D-8F6F-4D618899B188}" srcOrd="0" destOrd="0" presId="urn:microsoft.com/office/officeart/2008/layout/HorizontalMultiLevelHierarchy"/>
    <dgm:cxn modelId="{426AE24D-C0CD-4F62-AE23-32E2BFB33A45}" type="presOf" srcId="{41BAD594-BE98-4761-8DB1-EA1826ABEC97}" destId="{A9833DEF-C4CD-4194-844B-1AD9635F260E}" srcOrd="1" destOrd="0" presId="urn:microsoft.com/office/officeart/2008/layout/HorizontalMultiLevelHierarchy"/>
    <dgm:cxn modelId="{86E48C51-C8EB-4AE8-A13D-8E87FCF64532}" srcId="{BE335540-5599-426E-A42D-4B07AEDE103D}" destId="{BBDB5FA1-2A96-46EC-80FF-3BCA1BF34F66}" srcOrd="0" destOrd="0" parTransId="{C1264A6F-2128-4E5E-AA58-EC363CB7FF90}" sibTransId="{A4E2460D-6333-4E59-A0AB-87C376898577}"/>
    <dgm:cxn modelId="{B99C8784-D59B-4D5A-BFAC-7545A029A54A}" type="presOf" srcId="{C1264A6F-2128-4E5E-AA58-EC363CB7FF90}" destId="{DA313D23-475B-4FDE-AFEA-539AF9B1AF02}" srcOrd="1" destOrd="0" presId="urn:microsoft.com/office/officeart/2008/layout/HorizontalMultiLevelHierarchy"/>
    <dgm:cxn modelId="{C79DF285-DE1E-4EDC-861B-4A46C6B37AFB}" srcId="{DC55382C-2063-496E-8142-4BEEA1FE9D7B}" destId="{1244910E-05AE-40AA-BAE6-3A6B51060FA3}" srcOrd="0" destOrd="0" parTransId="{07A81FF8-5446-4AEC-AE3E-E53D04AB7D51}" sibTransId="{0D4B20CF-EF04-4239-879C-B2B73FD919E5}"/>
    <dgm:cxn modelId="{1459EA89-ED31-4C02-ABE8-76711BF63D7E}" srcId="{1244910E-05AE-40AA-BAE6-3A6B51060FA3}" destId="{F84C8871-A1A0-4D10-814A-9F30243C3713}" srcOrd="1" destOrd="0" parTransId="{41BAD594-BE98-4761-8DB1-EA1826ABEC97}" sibTransId="{621F8BB4-814E-4B7F-8647-1828760C27D5}"/>
    <dgm:cxn modelId="{B5196A8F-FF92-404D-AA1E-93CE2EE9D14F}" type="presOf" srcId="{41BAD594-BE98-4761-8DB1-EA1826ABEC97}" destId="{067E6588-3F72-4809-BFE0-2F7316FBDB1C}" srcOrd="0" destOrd="0" presId="urn:microsoft.com/office/officeart/2008/layout/HorizontalMultiLevelHierarchy"/>
    <dgm:cxn modelId="{563B0694-90D7-4B50-A5CF-3BCAF479FA6A}" type="presOf" srcId="{F84C8871-A1A0-4D10-814A-9F30243C3713}" destId="{1E766DB8-DF1A-433F-945B-45B5EDFD7536}" srcOrd="0" destOrd="0" presId="urn:microsoft.com/office/officeart/2008/layout/HorizontalMultiLevelHierarchy"/>
    <dgm:cxn modelId="{894F9DA6-43E0-4ABB-8E9D-3FA03A67B1E4}" type="presOf" srcId="{B37E6ACB-1B85-4A05-879A-E4DD5F2BEB92}" destId="{2BFD446B-B9C1-4465-837F-D226308A6728}" srcOrd="0" destOrd="0" presId="urn:microsoft.com/office/officeart/2008/layout/HorizontalMultiLevelHierarchy"/>
    <dgm:cxn modelId="{A10B2FBE-6502-49C6-B763-79D579DA3929}" type="presOf" srcId="{29A3AFDE-0119-4676-8FC4-31448D49C368}" destId="{A8E32620-0976-4A74-89C5-B99255D6C846}" srcOrd="0" destOrd="0" presId="urn:microsoft.com/office/officeart/2008/layout/HorizontalMultiLevelHierarchy"/>
    <dgm:cxn modelId="{BDAE0CC8-0DEF-4173-A485-48B07C82EB1E}" srcId="{F84C8871-A1A0-4D10-814A-9F30243C3713}" destId="{BE335540-5599-426E-A42D-4B07AEDE103D}" srcOrd="0" destOrd="0" parTransId="{B37E6ACB-1B85-4A05-879A-E4DD5F2BEB92}" sibTransId="{01A74EDF-2D49-4EDD-9481-9521FC49DBF4}"/>
    <dgm:cxn modelId="{74EA3FCD-F223-4C70-8754-46A2FC656C45}" type="presOf" srcId="{DC55382C-2063-496E-8142-4BEEA1FE9D7B}" destId="{50E13EB4-A25C-4A65-B405-C1E67EB509DE}" srcOrd="0" destOrd="0" presId="urn:microsoft.com/office/officeart/2008/layout/HorizontalMultiLevelHierarchy"/>
    <dgm:cxn modelId="{82A245D5-979F-458A-B27C-3B342F5A5754}" type="presOf" srcId="{3AAF1119-F6F4-4842-867D-B1EA12B6E9EB}" destId="{45EFF14E-6601-4EBD-A224-B5B4057F6973}" srcOrd="1" destOrd="0" presId="urn:microsoft.com/office/officeart/2008/layout/HorizontalMultiLevelHierarchy"/>
    <dgm:cxn modelId="{BFBF5CE2-030D-4A66-9DB5-9738513FD5EF}" type="presParOf" srcId="{50E13EB4-A25C-4A65-B405-C1E67EB509DE}" destId="{FB0538F9-CCC0-4158-911E-05393A0C2461}" srcOrd="0" destOrd="0" presId="urn:microsoft.com/office/officeart/2008/layout/HorizontalMultiLevelHierarchy"/>
    <dgm:cxn modelId="{6D91B35C-DB88-4536-A860-401F00B3C219}" type="presParOf" srcId="{FB0538F9-CCC0-4158-911E-05393A0C2461}" destId="{7FA8FC7E-9938-452E-B707-625217758257}" srcOrd="0" destOrd="0" presId="urn:microsoft.com/office/officeart/2008/layout/HorizontalMultiLevelHierarchy"/>
    <dgm:cxn modelId="{1AC39C63-D3DF-48BF-ADEB-1B76F9D3EFBD}" type="presParOf" srcId="{FB0538F9-CCC0-4158-911E-05393A0C2461}" destId="{A5A2CFA0-8E8B-43BB-B731-DFE3033EAB87}" srcOrd="1" destOrd="0" presId="urn:microsoft.com/office/officeart/2008/layout/HorizontalMultiLevelHierarchy"/>
    <dgm:cxn modelId="{5366B7D5-7281-419B-8F51-03E85E37909D}" type="presParOf" srcId="{A5A2CFA0-8E8B-43BB-B731-DFE3033EAB87}" destId="{391143A3-5A05-489D-8F6F-4D618899B188}" srcOrd="0" destOrd="0" presId="urn:microsoft.com/office/officeart/2008/layout/HorizontalMultiLevelHierarchy"/>
    <dgm:cxn modelId="{76285358-4F78-43FF-B3F2-60943E66F941}" type="presParOf" srcId="{391143A3-5A05-489D-8F6F-4D618899B188}" destId="{45EFF14E-6601-4EBD-A224-B5B4057F6973}" srcOrd="0" destOrd="0" presId="urn:microsoft.com/office/officeart/2008/layout/HorizontalMultiLevelHierarchy"/>
    <dgm:cxn modelId="{3BC19DC8-AE7D-4E6E-AB77-31B3DB29F235}" type="presParOf" srcId="{A5A2CFA0-8E8B-43BB-B731-DFE3033EAB87}" destId="{B4056F16-2AA4-4DF7-B7FB-3C9D8A280709}" srcOrd="1" destOrd="0" presId="urn:microsoft.com/office/officeart/2008/layout/HorizontalMultiLevelHierarchy"/>
    <dgm:cxn modelId="{4E24A9B7-6E06-4FAA-994A-EF287EF20459}" type="presParOf" srcId="{B4056F16-2AA4-4DF7-B7FB-3C9D8A280709}" destId="{A8E32620-0976-4A74-89C5-B99255D6C846}" srcOrd="0" destOrd="0" presId="urn:microsoft.com/office/officeart/2008/layout/HorizontalMultiLevelHierarchy"/>
    <dgm:cxn modelId="{E8BF4AE6-5D62-4476-9238-8BFDB48E6F3B}" type="presParOf" srcId="{B4056F16-2AA4-4DF7-B7FB-3C9D8A280709}" destId="{5B09D46A-326C-4CD1-B6BA-B4B7FEFE92C9}" srcOrd="1" destOrd="0" presId="urn:microsoft.com/office/officeart/2008/layout/HorizontalMultiLevelHierarchy"/>
    <dgm:cxn modelId="{B5AA7F5B-9245-4BD9-A866-577D4AC32467}" type="presParOf" srcId="{A5A2CFA0-8E8B-43BB-B731-DFE3033EAB87}" destId="{067E6588-3F72-4809-BFE0-2F7316FBDB1C}" srcOrd="2" destOrd="0" presId="urn:microsoft.com/office/officeart/2008/layout/HorizontalMultiLevelHierarchy"/>
    <dgm:cxn modelId="{32E61B24-7C58-4A55-89FD-4236F1AD0597}" type="presParOf" srcId="{067E6588-3F72-4809-BFE0-2F7316FBDB1C}" destId="{A9833DEF-C4CD-4194-844B-1AD9635F260E}" srcOrd="0" destOrd="0" presId="urn:microsoft.com/office/officeart/2008/layout/HorizontalMultiLevelHierarchy"/>
    <dgm:cxn modelId="{75731C0A-27F9-46A3-A60C-D50BEB6FBDD8}" type="presParOf" srcId="{A5A2CFA0-8E8B-43BB-B731-DFE3033EAB87}" destId="{03F46DD9-6E8C-4709-A53D-59A84C8AA209}" srcOrd="3" destOrd="0" presId="urn:microsoft.com/office/officeart/2008/layout/HorizontalMultiLevelHierarchy"/>
    <dgm:cxn modelId="{233A7AD1-D689-46C0-8A1D-71768FDA39DF}" type="presParOf" srcId="{03F46DD9-6E8C-4709-A53D-59A84C8AA209}" destId="{1E766DB8-DF1A-433F-945B-45B5EDFD7536}" srcOrd="0" destOrd="0" presId="urn:microsoft.com/office/officeart/2008/layout/HorizontalMultiLevelHierarchy"/>
    <dgm:cxn modelId="{149D8894-BED2-489A-A9EF-FF95EF68F2C7}" type="presParOf" srcId="{03F46DD9-6E8C-4709-A53D-59A84C8AA209}" destId="{44D4DDAB-A931-48DF-A829-87194729EE93}" srcOrd="1" destOrd="0" presId="urn:microsoft.com/office/officeart/2008/layout/HorizontalMultiLevelHierarchy"/>
    <dgm:cxn modelId="{5F33AFFD-4BFB-49E2-832F-E7CB21CA3083}" type="presParOf" srcId="{44D4DDAB-A931-48DF-A829-87194729EE93}" destId="{2BFD446B-B9C1-4465-837F-D226308A6728}" srcOrd="0" destOrd="0" presId="urn:microsoft.com/office/officeart/2008/layout/HorizontalMultiLevelHierarchy"/>
    <dgm:cxn modelId="{87AA7AF4-9BB9-4815-8553-27EE891BEDC3}" type="presParOf" srcId="{2BFD446B-B9C1-4465-837F-D226308A6728}" destId="{DDC20768-0284-452D-AE54-D15737E32FBD}" srcOrd="0" destOrd="0" presId="urn:microsoft.com/office/officeart/2008/layout/HorizontalMultiLevelHierarchy"/>
    <dgm:cxn modelId="{D8B77991-4A6D-4F0D-BFAC-9726D039B40C}" type="presParOf" srcId="{44D4DDAB-A931-48DF-A829-87194729EE93}" destId="{A119DB0B-71A5-4F51-993F-4BF5F9B27593}" srcOrd="1" destOrd="0" presId="urn:microsoft.com/office/officeart/2008/layout/HorizontalMultiLevelHierarchy"/>
    <dgm:cxn modelId="{0DC0FE2F-F453-4320-9110-DC695ACA1432}" type="presParOf" srcId="{A119DB0B-71A5-4F51-993F-4BF5F9B27593}" destId="{8074A0CE-C6A7-454C-B9FB-586ADB523916}" srcOrd="0" destOrd="0" presId="urn:microsoft.com/office/officeart/2008/layout/HorizontalMultiLevelHierarchy"/>
    <dgm:cxn modelId="{0FE5FA66-E0AD-4EC8-B1CF-119AF3A295A0}" type="presParOf" srcId="{A119DB0B-71A5-4F51-993F-4BF5F9B27593}" destId="{D1885DF4-4501-4E2B-B99F-1C55A0F19C33}" srcOrd="1" destOrd="0" presId="urn:microsoft.com/office/officeart/2008/layout/HorizontalMultiLevelHierarchy"/>
    <dgm:cxn modelId="{67024109-82A0-434F-A856-B73FE7977FC6}" type="presParOf" srcId="{D1885DF4-4501-4E2B-B99F-1C55A0F19C33}" destId="{A699557D-501F-41F0-A078-786DE60FE47A}" srcOrd="0" destOrd="0" presId="urn:microsoft.com/office/officeart/2008/layout/HorizontalMultiLevelHierarchy"/>
    <dgm:cxn modelId="{711E29EA-E805-4284-862C-9F02B4B769A1}" type="presParOf" srcId="{A699557D-501F-41F0-A078-786DE60FE47A}" destId="{DA313D23-475B-4FDE-AFEA-539AF9B1AF02}" srcOrd="0" destOrd="0" presId="urn:microsoft.com/office/officeart/2008/layout/HorizontalMultiLevelHierarchy"/>
    <dgm:cxn modelId="{7E5EC95D-A091-4195-A306-061354E0E459}" type="presParOf" srcId="{D1885DF4-4501-4E2B-B99F-1C55A0F19C33}" destId="{A0EAF3E4-8715-4B86-8B6F-834A41E994F3}" srcOrd="1" destOrd="0" presId="urn:microsoft.com/office/officeart/2008/layout/HorizontalMultiLevelHierarchy"/>
    <dgm:cxn modelId="{3D15BF99-80D6-448A-8716-3600E305BE59}" type="presParOf" srcId="{A0EAF3E4-8715-4B86-8B6F-834A41E994F3}" destId="{D83084EF-054A-400B-84C2-BC39203ED1CA}" srcOrd="0" destOrd="0" presId="urn:microsoft.com/office/officeart/2008/layout/HorizontalMultiLevelHierarchy"/>
    <dgm:cxn modelId="{71CFFC67-947A-4EF0-955F-FDDE611F39FE}" type="presParOf" srcId="{A0EAF3E4-8715-4B86-8B6F-834A41E994F3}" destId="{C1DC1D2A-270F-44BB-9B2C-80AAD6DDEF73}" srcOrd="1" destOrd="0" presId="urn:microsoft.com/office/officeart/2008/layout/HorizontalMultiLevelHierarchy"/>
  </dgm:cxnLst>
  <dgm:bg/>
  <dgm:whole/>
  <dgm:extLst>
    <a:ext uri="http://schemas.microsoft.com/office/drawing/2008/diagram">
      <dsp:dataModelExt xmlns:dsp="http://schemas.microsoft.com/office/drawing/2008/diagram" relId="rId98" minVer="http://schemas.openxmlformats.org/drawingml/2006/diagram"/>
    </a:ext>
  </dgm:extLst>
</dgm:dataModel>
</file>

<file path=word/diagrams/data17.xml><?xml version="1.0" encoding="utf-8"?>
<dgm:dataModel xmlns:dgm="http://schemas.openxmlformats.org/drawingml/2006/diagram" xmlns:a="http://schemas.openxmlformats.org/drawingml/2006/main">
  <dgm:ptLst>
    <dgm:pt modelId="{DC55382C-2063-496E-8142-4BEEA1FE9D7B}" type="doc">
      <dgm:prSet loTypeId="urn:microsoft.com/office/officeart/2008/layout/HorizontalMultiLevelHierarchy" loCatId="hierarchy" qsTypeId="urn:microsoft.com/office/officeart/2005/8/quickstyle/simple1" qsCatId="simple" csTypeId="urn:microsoft.com/office/officeart/2005/8/colors/accent5_1" csCatId="accent5" phldr="1"/>
      <dgm:spPr/>
      <dgm:t>
        <a:bodyPr/>
        <a:lstStyle/>
        <a:p>
          <a:endParaRPr lang="es-CR"/>
        </a:p>
      </dgm:t>
    </dgm:pt>
    <dgm:pt modelId="{1244910E-05AE-40AA-BAE6-3A6B51060FA3}">
      <dgm:prSet phldrT="[Texto]" custT="1">
        <dgm:style>
          <a:lnRef idx="2">
            <a:schemeClr val="accent5"/>
          </a:lnRef>
          <a:fillRef idx="1">
            <a:schemeClr val="lt1"/>
          </a:fillRef>
          <a:effectRef idx="0">
            <a:schemeClr val="accent5"/>
          </a:effectRef>
          <a:fontRef idx="minor">
            <a:schemeClr val="dk1"/>
          </a:fontRef>
        </dgm:style>
      </dgm:prSet>
      <dgm:spPr/>
      <dgm:t>
        <a:bodyPr/>
        <a:lstStyle/>
        <a:p>
          <a:r>
            <a:rPr lang="es-CR" sz="1100"/>
            <a:t>Encabezado</a:t>
          </a:r>
        </a:p>
      </dgm:t>
    </dgm:pt>
    <dgm:pt modelId="{07A81FF8-5446-4AEC-AE3E-E53D04AB7D51}" type="parTrans" cxnId="{C79DF285-DE1E-4EDC-861B-4A46C6B37AFB}">
      <dgm:prSet/>
      <dgm:spPr/>
      <dgm:t>
        <a:bodyPr/>
        <a:lstStyle/>
        <a:p>
          <a:endParaRPr lang="es-CR" sz="1100"/>
        </a:p>
      </dgm:t>
    </dgm:pt>
    <dgm:pt modelId="{0D4B20CF-EF04-4239-879C-B2B73FD919E5}" type="sibTrans" cxnId="{C79DF285-DE1E-4EDC-861B-4A46C6B37AFB}">
      <dgm:prSet/>
      <dgm:spPr/>
      <dgm:t>
        <a:bodyPr/>
        <a:lstStyle/>
        <a:p>
          <a:endParaRPr lang="es-CR" sz="1100"/>
        </a:p>
      </dgm:t>
    </dgm:pt>
    <dgm:pt modelId="{5BEBA83D-E907-4837-83E7-12814C1134E6}">
      <dgm:prSet phldrT="[Texto]" custT="1"/>
      <dgm:spPr/>
      <dgm:t>
        <a:bodyPr/>
        <a:lstStyle/>
        <a:p>
          <a:r>
            <a:rPr lang="es-CR" sz="1100"/>
            <a:t>NombreArchivo</a:t>
          </a:r>
        </a:p>
      </dgm:t>
    </dgm:pt>
    <dgm:pt modelId="{C56076A3-8F55-489D-BDA3-2B59F81BA654}" type="parTrans" cxnId="{D81CB114-9DF0-4ECE-B7AB-5587E1658BEE}">
      <dgm:prSet custT="1"/>
      <dgm:spPr/>
      <dgm:t>
        <a:bodyPr/>
        <a:lstStyle/>
        <a:p>
          <a:endParaRPr lang="es-CR" sz="1100"/>
        </a:p>
      </dgm:t>
    </dgm:pt>
    <dgm:pt modelId="{9FC34395-435B-4646-B4D1-DAD8B59C4A2D}" type="sibTrans" cxnId="{D81CB114-9DF0-4ECE-B7AB-5587E1658BEE}">
      <dgm:prSet/>
      <dgm:spPr/>
      <dgm:t>
        <a:bodyPr/>
        <a:lstStyle/>
        <a:p>
          <a:endParaRPr lang="es-CR" sz="1100"/>
        </a:p>
      </dgm:t>
    </dgm:pt>
    <dgm:pt modelId="{29C909D6-0BFD-444A-825F-7AD3F066C6DE}">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Fecha</a:t>
          </a:r>
        </a:p>
      </dgm:t>
    </dgm:pt>
    <dgm:pt modelId="{4B664711-F11E-4F76-B47F-FA8F356C50F7}" type="parTrans" cxnId="{27B93B70-3041-4DA1-A221-144CB517DA6D}">
      <dgm:prSet/>
      <dgm:spPr/>
      <dgm:t>
        <a:bodyPr/>
        <a:lstStyle/>
        <a:p>
          <a:endParaRPr lang="en-US"/>
        </a:p>
      </dgm:t>
    </dgm:pt>
    <dgm:pt modelId="{464A3765-A8C8-4B93-B788-1DEA1BF27FA1}" type="sibTrans" cxnId="{27B93B70-3041-4DA1-A221-144CB517DA6D}">
      <dgm:prSet/>
      <dgm:spPr/>
      <dgm:t>
        <a:bodyPr/>
        <a:lstStyle/>
        <a:p>
          <a:endParaRPr lang="es-ES"/>
        </a:p>
      </dgm:t>
    </dgm:pt>
    <dgm:pt modelId="{8BA40F01-2FCC-4467-A861-A5AEB509C7CC}">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Periodo</a:t>
          </a:r>
        </a:p>
      </dgm:t>
    </dgm:pt>
    <dgm:pt modelId="{C5BB3169-A16C-4878-8817-85200FB2C28D}" type="parTrans" cxnId="{F640EC3A-C855-41FB-B22D-6AE42C2AC8D9}">
      <dgm:prSet/>
      <dgm:spPr/>
      <dgm:t>
        <a:bodyPr/>
        <a:lstStyle/>
        <a:p>
          <a:endParaRPr lang="es-CR"/>
        </a:p>
      </dgm:t>
    </dgm:pt>
    <dgm:pt modelId="{FD8013A6-C499-44CC-AB80-C5B2C7E1B30D}" type="sibTrans" cxnId="{F640EC3A-C855-41FB-B22D-6AE42C2AC8D9}">
      <dgm:prSet/>
      <dgm:spPr/>
      <dgm:t>
        <a:bodyPr/>
        <a:lstStyle/>
        <a:p>
          <a:endParaRPr lang="es-CR"/>
        </a:p>
      </dgm:t>
    </dgm:pt>
    <dgm:pt modelId="{FBEFC69D-B82B-4CF4-8DEC-151C1111E6A0}">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Periodicidad</a:t>
          </a:r>
        </a:p>
      </dgm:t>
    </dgm:pt>
    <dgm:pt modelId="{FDA9DAAF-EC4F-4C28-9FCE-91204F1756DB}" type="parTrans" cxnId="{514E2FBF-8E4B-41DB-B58D-A7B56173A2C3}">
      <dgm:prSet/>
      <dgm:spPr/>
      <dgm:t>
        <a:bodyPr/>
        <a:lstStyle/>
        <a:p>
          <a:endParaRPr lang="es-CR"/>
        </a:p>
      </dgm:t>
    </dgm:pt>
    <dgm:pt modelId="{6479C3CD-7E7B-4244-8EA4-C788973B713E}" type="sibTrans" cxnId="{514E2FBF-8E4B-41DB-B58D-A7B56173A2C3}">
      <dgm:prSet/>
      <dgm:spPr/>
      <dgm:t>
        <a:bodyPr/>
        <a:lstStyle/>
        <a:p>
          <a:endParaRPr lang="es-CR"/>
        </a:p>
      </dgm:t>
    </dgm:pt>
    <dgm:pt modelId="{11005174-867F-478F-A75F-DC99D23C6EFC}">
      <dgm:prSet custT="1">
        <dgm:style>
          <a:lnRef idx="2">
            <a:schemeClr val="accent5"/>
          </a:lnRef>
          <a:fillRef idx="1">
            <a:schemeClr val="lt1"/>
          </a:fillRef>
          <a:effectRef idx="0">
            <a:schemeClr val="accent5"/>
          </a:effectRef>
          <a:fontRef idx="minor">
            <a:schemeClr val="dk1"/>
          </a:fontRef>
        </dgm:style>
      </dgm:prSet>
      <dgm:spPr/>
      <dgm:t>
        <a:bodyPr/>
        <a:lstStyle/>
        <a:p>
          <a:r>
            <a:rPr lang="es-CR" sz="1100"/>
            <a:t>Moneda</a:t>
          </a:r>
        </a:p>
      </dgm:t>
    </dgm:pt>
    <dgm:pt modelId="{8328443F-D13D-4983-8D0A-51AA8A1408EC}" type="parTrans" cxnId="{4559E1E4-9D3C-4526-BAC4-54615C4E97CF}">
      <dgm:prSet/>
      <dgm:spPr/>
      <dgm:t>
        <a:bodyPr/>
        <a:lstStyle/>
        <a:p>
          <a:endParaRPr lang="es-CR"/>
        </a:p>
      </dgm:t>
    </dgm:pt>
    <dgm:pt modelId="{9A870732-73CA-4F9B-A1F5-CACAE11E73CF}" type="sibTrans" cxnId="{4559E1E4-9D3C-4526-BAC4-54615C4E97CF}">
      <dgm:prSet/>
      <dgm:spPr/>
      <dgm:t>
        <a:bodyPr/>
        <a:lstStyle/>
        <a:p>
          <a:endParaRPr lang="es-CR"/>
        </a:p>
      </dgm:t>
    </dgm:pt>
    <dgm:pt modelId="{50E13EB4-A25C-4A65-B405-C1E67EB509DE}" type="pres">
      <dgm:prSet presAssocID="{DC55382C-2063-496E-8142-4BEEA1FE9D7B}" presName="Name0" presStyleCnt="0">
        <dgm:presLayoutVars>
          <dgm:chPref val="1"/>
          <dgm:dir/>
          <dgm:animOne val="branch"/>
          <dgm:animLvl val="lvl"/>
          <dgm:resizeHandles val="exact"/>
        </dgm:presLayoutVars>
      </dgm:prSet>
      <dgm:spPr/>
    </dgm:pt>
    <dgm:pt modelId="{FB0538F9-CCC0-4158-911E-05393A0C2461}" type="pres">
      <dgm:prSet presAssocID="{1244910E-05AE-40AA-BAE6-3A6B51060FA3}" presName="root1" presStyleCnt="0"/>
      <dgm:spPr/>
    </dgm:pt>
    <dgm:pt modelId="{7FA8FC7E-9938-452E-B707-625217758257}" type="pres">
      <dgm:prSet presAssocID="{1244910E-05AE-40AA-BAE6-3A6B51060FA3}" presName="LevelOneTextNode" presStyleLbl="node0" presStyleIdx="0" presStyleCnt="1" custScaleY="122926">
        <dgm:presLayoutVars>
          <dgm:chPref val="3"/>
        </dgm:presLayoutVars>
      </dgm:prSet>
      <dgm:spPr/>
    </dgm:pt>
    <dgm:pt modelId="{A5A2CFA0-8E8B-43BB-B731-DFE3033EAB87}" type="pres">
      <dgm:prSet presAssocID="{1244910E-05AE-40AA-BAE6-3A6B51060FA3}" presName="level2hierChild" presStyleCnt="0"/>
      <dgm:spPr/>
    </dgm:pt>
    <dgm:pt modelId="{D879F042-5BA0-4A64-86EB-3D17A213BC52}" type="pres">
      <dgm:prSet presAssocID="{C56076A3-8F55-489D-BDA3-2B59F81BA654}" presName="conn2-1" presStyleLbl="parChTrans1D2" presStyleIdx="0" presStyleCnt="5"/>
      <dgm:spPr/>
    </dgm:pt>
    <dgm:pt modelId="{1145E125-E30D-4C4C-B810-0D7CC4888C3C}" type="pres">
      <dgm:prSet presAssocID="{C56076A3-8F55-489D-BDA3-2B59F81BA654}" presName="connTx" presStyleLbl="parChTrans1D2" presStyleIdx="0" presStyleCnt="5"/>
      <dgm:spPr/>
    </dgm:pt>
    <dgm:pt modelId="{29B04043-9B5F-471B-950F-34F9EC74B82B}" type="pres">
      <dgm:prSet presAssocID="{5BEBA83D-E907-4837-83E7-12814C1134E6}" presName="root2" presStyleCnt="0"/>
      <dgm:spPr/>
    </dgm:pt>
    <dgm:pt modelId="{D2B891D6-476A-4B25-8C7B-A2A044270F5B}" type="pres">
      <dgm:prSet presAssocID="{5BEBA83D-E907-4837-83E7-12814C1134E6}" presName="LevelTwoTextNode" presStyleLbl="node2" presStyleIdx="0" presStyleCnt="5" custScaleX="270711">
        <dgm:presLayoutVars>
          <dgm:chPref val="3"/>
        </dgm:presLayoutVars>
      </dgm:prSet>
      <dgm:spPr/>
    </dgm:pt>
    <dgm:pt modelId="{40869C69-AB6D-496F-8620-E16BFE874CAE}" type="pres">
      <dgm:prSet presAssocID="{5BEBA83D-E907-4837-83E7-12814C1134E6}" presName="level3hierChild" presStyleCnt="0"/>
      <dgm:spPr/>
    </dgm:pt>
    <dgm:pt modelId="{ACE42C95-F9B4-4131-8345-C0E033835997}" type="pres">
      <dgm:prSet presAssocID="{4B664711-F11E-4F76-B47F-FA8F356C50F7}" presName="conn2-1" presStyleLbl="parChTrans1D2" presStyleIdx="1" presStyleCnt="5"/>
      <dgm:spPr/>
    </dgm:pt>
    <dgm:pt modelId="{4BD17733-F9A6-488E-9FBD-89DB4EB3D2F7}" type="pres">
      <dgm:prSet presAssocID="{4B664711-F11E-4F76-B47F-FA8F356C50F7}" presName="connTx" presStyleLbl="parChTrans1D2" presStyleIdx="1" presStyleCnt="5"/>
      <dgm:spPr/>
    </dgm:pt>
    <dgm:pt modelId="{BA81A8BE-F12A-4F1B-A9BA-E9192047B31A}" type="pres">
      <dgm:prSet presAssocID="{29C909D6-0BFD-444A-825F-7AD3F066C6DE}" presName="root2" presStyleCnt="0"/>
      <dgm:spPr/>
    </dgm:pt>
    <dgm:pt modelId="{717A642F-5EB6-4A1E-BFBF-6102F325DFB9}" type="pres">
      <dgm:prSet presAssocID="{29C909D6-0BFD-444A-825F-7AD3F066C6DE}" presName="LevelTwoTextNode" presStyleLbl="node2" presStyleIdx="1" presStyleCnt="5" custScaleX="270711">
        <dgm:presLayoutVars>
          <dgm:chPref val="3"/>
        </dgm:presLayoutVars>
      </dgm:prSet>
      <dgm:spPr/>
    </dgm:pt>
    <dgm:pt modelId="{C151CD81-8C03-4477-8CCE-A05B623E7CC0}" type="pres">
      <dgm:prSet presAssocID="{29C909D6-0BFD-444A-825F-7AD3F066C6DE}" presName="level3hierChild" presStyleCnt="0"/>
      <dgm:spPr/>
    </dgm:pt>
    <dgm:pt modelId="{2B3CC703-3200-4554-BE87-E157458D22E7}" type="pres">
      <dgm:prSet presAssocID="{C5BB3169-A16C-4878-8817-85200FB2C28D}" presName="conn2-1" presStyleLbl="parChTrans1D2" presStyleIdx="2" presStyleCnt="5"/>
      <dgm:spPr/>
    </dgm:pt>
    <dgm:pt modelId="{D049F47C-727A-4348-AE84-9905C0907D65}" type="pres">
      <dgm:prSet presAssocID="{C5BB3169-A16C-4878-8817-85200FB2C28D}" presName="connTx" presStyleLbl="parChTrans1D2" presStyleIdx="2" presStyleCnt="5"/>
      <dgm:spPr/>
    </dgm:pt>
    <dgm:pt modelId="{16FA584D-F390-4C32-81E9-D9A930D306F7}" type="pres">
      <dgm:prSet presAssocID="{8BA40F01-2FCC-4467-A861-A5AEB509C7CC}" presName="root2" presStyleCnt="0"/>
      <dgm:spPr/>
    </dgm:pt>
    <dgm:pt modelId="{89567607-4ED9-42A4-9463-B5DA73752199}" type="pres">
      <dgm:prSet presAssocID="{8BA40F01-2FCC-4467-A861-A5AEB509C7CC}" presName="LevelTwoTextNode" presStyleLbl="node2" presStyleIdx="2" presStyleCnt="5" custScaleX="270711">
        <dgm:presLayoutVars>
          <dgm:chPref val="3"/>
        </dgm:presLayoutVars>
      </dgm:prSet>
      <dgm:spPr/>
    </dgm:pt>
    <dgm:pt modelId="{387EB7A3-5982-4990-A246-CB7AD5BA17F9}" type="pres">
      <dgm:prSet presAssocID="{8BA40F01-2FCC-4467-A861-A5AEB509C7CC}" presName="level3hierChild" presStyleCnt="0"/>
      <dgm:spPr/>
    </dgm:pt>
    <dgm:pt modelId="{064D2163-DCF2-4DBB-BB58-C170BFF25EA4}" type="pres">
      <dgm:prSet presAssocID="{FDA9DAAF-EC4F-4C28-9FCE-91204F1756DB}" presName="conn2-1" presStyleLbl="parChTrans1D2" presStyleIdx="3" presStyleCnt="5"/>
      <dgm:spPr/>
    </dgm:pt>
    <dgm:pt modelId="{7A9495C5-4414-4989-BA98-4AF7D7B39536}" type="pres">
      <dgm:prSet presAssocID="{FDA9DAAF-EC4F-4C28-9FCE-91204F1756DB}" presName="connTx" presStyleLbl="parChTrans1D2" presStyleIdx="3" presStyleCnt="5"/>
      <dgm:spPr/>
    </dgm:pt>
    <dgm:pt modelId="{3E50ABDC-6273-478C-ADA0-40685B221407}" type="pres">
      <dgm:prSet presAssocID="{FBEFC69D-B82B-4CF4-8DEC-151C1111E6A0}" presName="root2" presStyleCnt="0"/>
      <dgm:spPr/>
    </dgm:pt>
    <dgm:pt modelId="{952BC44C-8793-4216-82CD-6C3D29290B54}" type="pres">
      <dgm:prSet presAssocID="{FBEFC69D-B82B-4CF4-8DEC-151C1111E6A0}" presName="LevelTwoTextNode" presStyleLbl="node2" presStyleIdx="3" presStyleCnt="5" custScaleX="270711">
        <dgm:presLayoutVars>
          <dgm:chPref val="3"/>
        </dgm:presLayoutVars>
      </dgm:prSet>
      <dgm:spPr/>
    </dgm:pt>
    <dgm:pt modelId="{AF23AD89-6783-4598-AC7B-887AE482E6C2}" type="pres">
      <dgm:prSet presAssocID="{FBEFC69D-B82B-4CF4-8DEC-151C1111E6A0}" presName="level3hierChild" presStyleCnt="0"/>
      <dgm:spPr/>
    </dgm:pt>
    <dgm:pt modelId="{40B1D7EC-53A9-40E2-8421-3C34E580C6FF}" type="pres">
      <dgm:prSet presAssocID="{8328443F-D13D-4983-8D0A-51AA8A1408EC}" presName="conn2-1" presStyleLbl="parChTrans1D2" presStyleIdx="4" presStyleCnt="5"/>
      <dgm:spPr/>
    </dgm:pt>
    <dgm:pt modelId="{1DE3C386-37EC-45C2-954E-AB1700857D62}" type="pres">
      <dgm:prSet presAssocID="{8328443F-D13D-4983-8D0A-51AA8A1408EC}" presName="connTx" presStyleLbl="parChTrans1D2" presStyleIdx="4" presStyleCnt="5"/>
      <dgm:spPr/>
    </dgm:pt>
    <dgm:pt modelId="{26E85A7D-8E85-489C-B286-B7C2DAD337BD}" type="pres">
      <dgm:prSet presAssocID="{11005174-867F-478F-A75F-DC99D23C6EFC}" presName="root2" presStyleCnt="0"/>
      <dgm:spPr/>
    </dgm:pt>
    <dgm:pt modelId="{1B624BD9-3B6A-4940-9882-B891800B96D0}" type="pres">
      <dgm:prSet presAssocID="{11005174-867F-478F-A75F-DC99D23C6EFC}" presName="LevelTwoTextNode" presStyleLbl="node2" presStyleIdx="4" presStyleCnt="5" custScaleX="270711">
        <dgm:presLayoutVars>
          <dgm:chPref val="3"/>
        </dgm:presLayoutVars>
      </dgm:prSet>
      <dgm:spPr/>
    </dgm:pt>
    <dgm:pt modelId="{BE8F8331-1F0F-4165-9143-B8703C4E3DCA}" type="pres">
      <dgm:prSet presAssocID="{11005174-867F-478F-A75F-DC99D23C6EFC}" presName="level3hierChild" presStyleCnt="0"/>
      <dgm:spPr/>
    </dgm:pt>
  </dgm:ptLst>
  <dgm:cxnLst>
    <dgm:cxn modelId="{69496307-FBA8-4BCB-82FD-970B5E8E6963}" type="presOf" srcId="{4B664711-F11E-4F76-B47F-FA8F356C50F7}" destId="{ACE42C95-F9B4-4131-8345-C0E033835997}" srcOrd="0" destOrd="0" presId="urn:microsoft.com/office/officeart/2008/layout/HorizontalMultiLevelHierarchy"/>
    <dgm:cxn modelId="{A790AB14-1F3F-44B3-8F88-1836895DF5C7}" type="presOf" srcId="{FDA9DAAF-EC4F-4C28-9FCE-91204F1756DB}" destId="{7A9495C5-4414-4989-BA98-4AF7D7B39536}" srcOrd="1" destOrd="0" presId="urn:microsoft.com/office/officeart/2008/layout/HorizontalMultiLevelHierarchy"/>
    <dgm:cxn modelId="{D81CB114-9DF0-4ECE-B7AB-5587E1658BEE}" srcId="{1244910E-05AE-40AA-BAE6-3A6B51060FA3}" destId="{5BEBA83D-E907-4837-83E7-12814C1134E6}" srcOrd="0" destOrd="0" parTransId="{C56076A3-8F55-489D-BDA3-2B59F81BA654}" sibTransId="{9FC34395-435B-4646-B4D1-DAD8B59C4A2D}"/>
    <dgm:cxn modelId="{6A581E25-9F08-42E5-B6D7-8E3FC28E29DE}" type="presOf" srcId="{8328443F-D13D-4983-8D0A-51AA8A1408EC}" destId="{40B1D7EC-53A9-40E2-8421-3C34E580C6FF}" srcOrd="0" destOrd="0" presId="urn:microsoft.com/office/officeart/2008/layout/HorizontalMultiLevelHierarchy"/>
    <dgm:cxn modelId="{F640EC3A-C855-41FB-B22D-6AE42C2AC8D9}" srcId="{1244910E-05AE-40AA-BAE6-3A6B51060FA3}" destId="{8BA40F01-2FCC-4467-A861-A5AEB509C7CC}" srcOrd="2" destOrd="0" parTransId="{C5BB3169-A16C-4878-8817-85200FB2C28D}" sibTransId="{FD8013A6-C499-44CC-AB80-C5B2C7E1B30D}"/>
    <dgm:cxn modelId="{1C489540-C7A3-45E8-9C5B-81485EE35DD6}" type="presOf" srcId="{4B664711-F11E-4F76-B47F-FA8F356C50F7}" destId="{4BD17733-F9A6-488E-9FBD-89DB4EB3D2F7}" srcOrd="1" destOrd="0" presId="urn:microsoft.com/office/officeart/2008/layout/HorizontalMultiLevelHierarchy"/>
    <dgm:cxn modelId="{2DC2E443-EC67-41B9-9B1B-B1181F0390C0}" type="presOf" srcId="{FBEFC69D-B82B-4CF4-8DEC-151C1111E6A0}" destId="{952BC44C-8793-4216-82CD-6C3D29290B54}" srcOrd="0" destOrd="0" presId="urn:microsoft.com/office/officeart/2008/layout/HorizontalMultiLevelHierarchy"/>
    <dgm:cxn modelId="{21316744-CEB5-45FC-B374-3E91DC578A57}" type="presOf" srcId="{11005174-867F-478F-A75F-DC99D23C6EFC}" destId="{1B624BD9-3B6A-4940-9882-B891800B96D0}" srcOrd="0" destOrd="0" presId="urn:microsoft.com/office/officeart/2008/layout/HorizontalMultiLevelHierarchy"/>
    <dgm:cxn modelId="{27B93B70-3041-4DA1-A221-144CB517DA6D}" srcId="{1244910E-05AE-40AA-BAE6-3A6B51060FA3}" destId="{29C909D6-0BFD-444A-825F-7AD3F066C6DE}" srcOrd="1" destOrd="0" parTransId="{4B664711-F11E-4F76-B47F-FA8F356C50F7}" sibTransId="{464A3765-A8C8-4B93-B788-1DEA1BF27FA1}"/>
    <dgm:cxn modelId="{9105F871-5AC2-4FCD-BB19-DC98B3C0451B}" type="presOf" srcId="{C5BB3169-A16C-4878-8817-85200FB2C28D}" destId="{2B3CC703-3200-4554-BE87-E157458D22E7}" srcOrd="0" destOrd="0" presId="urn:microsoft.com/office/officeart/2008/layout/HorizontalMultiLevelHierarchy"/>
    <dgm:cxn modelId="{C79DF285-DE1E-4EDC-861B-4A46C6B37AFB}" srcId="{DC55382C-2063-496E-8142-4BEEA1FE9D7B}" destId="{1244910E-05AE-40AA-BAE6-3A6B51060FA3}" srcOrd="0" destOrd="0" parTransId="{07A81FF8-5446-4AEC-AE3E-E53D04AB7D51}" sibTransId="{0D4B20CF-EF04-4239-879C-B2B73FD919E5}"/>
    <dgm:cxn modelId="{0DF64F91-1A32-4B33-95B4-15D96D14F532}" type="presOf" srcId="{8BA40F01-2FCC-4467-A861-A5AEB509C7CC}" destId="{89567607-4ED9-42A4-9463-B5DA73752199}" srcOrd="0" destOrd="0" presId="urn:microsoft.com/office/officeart/2008/layout/HorizontalMultiLevelHierarchy"/>
    <dgm:cxn modelId="{3F3F889A-2759-4699-8C13-61070554E9BC}" type="presOf" srcId="{C5BB3169-A16C-4878-8817-85200FB2C28D}" destId="{D049F47C-727A-4348-AE84-9905C0907D65}" srcOrd="1" destOrd="0" presId="urn:microsoft.com/office/officeart/2008/layout/HorizontalMultiLevelHierarchy"/>
    <dgm:cxn modelId="{412FF5A5-3110-4B1E-B1C0-635605F7FDCD}" type="presOf" srcId="{8328443F-D13D-4983-8D0A-51AA8A1408EC}" destId="{1DE3C386-37EC-45C2-954E-AB1700857D62}" srcOrd="1" destOrd="0" presId="urn:microsoft.com/office/officeart/2008/layout/HorizontalMultiLevelHierarchy"/>
    <dgm:cxn modelId="{8216C7B3-8D3D-49A7-8857-432BC040AA2E}" type="presOf" srcId="{29C909D6-0BFD-444A-825F-7AD3F066C6DE}" destId="{717A642F-5EB6-4A1E-BFBF-6102F325DFB9}" srcOrd="0" destOrd="0" presId="urn:microsoft.com/office/officeart/2008/layout/HorizontalMultiLevelHierarchy"/>
    <dgm:cxn modelId="{7C6005B4-4BA2-4620-B898-68F07D6878F3}" type="presOf" srcId="{5BEBA83D-E907-4837-83E7-12814C1134E6}" destId="{D2B891D6-476A-4B25-8C7B-A2A044270F5B}" srcOrd="0" destOrd="0" presId="urn:microsoft.com/office/officeart/2008/layout/HorizontalMultiLevelHierarchy"/>
    <dgm:cxn modelId="{6E1116BD-E2C0-4877-A247-0E3926CA5A63}" type="presOf" srcId="{C56076A3-8F55-489D-BDA3-2B59F81BA654}" destId="{D879F042-5BA0-4A64-86EB-3D17A213BC52}" srcOrd="0" destOrd="0" presId="urn:microsoft.com/office/officeart/2008/layout/HorizontalMultiLevelHierarchy"/>
    <dgm:cxn modelId="{514E2FBF-8E4B-41DB-B58D-A7B56173A2C3}" srcId="{1244910E-05AE-40AA-BAE6-3A6B51060FA3}" destId="{FBEFC69D-B82B-4CF4-8DEC-151C1111E6A0}" srcOrd="3" destOrd="0" parTransId="{FDA9DAAF-EC4F-4C28-9FCE-91204F1756DB}" sibTransId="{6479C3CD-7E7B-4244-8EA4-C788973B713E}"/>
    <dgm:cxn modelId="{82235AC8-4057-4D99-B2A9-2D98A32CBA67}" type="presOf" srcId="{FDA9DAAF-EC4F-4C28-9FCE-91204F1756DB}" destId="{064D2163-DCF2-4DBB-BB58-C170BFF25EA4}" srcOrd="0" destOrd="0" presId="urn:microsoft.com/office/officeart/2008/layout/HorizontalMultiLevelHierarchy"/>
    <dgm:cxn modelId="{E9D305C9-9687-4183-98D2-0DBC8EC7B49A}" type="presOf" srcId="{DC55382C-2063-496E-8142-4BEEA1FE9D7B}" destId="{50E13EB4-A25C-4A65-B405-C1E67EB509DE}" srcOrd="0" destOrd="0" presId="urn:microsoft.com/office/officeart/2008/layout/HorizontalMultiLevelHierarchy"/>
    <dgm:cxn modelId="{D83870DA-5355-4C24-8DC2-3C6E0F070877}" type="presOf" srcId="{1244910E-05AE-40AA-BAE6-3A6B51060FA3}" destId="{7FA8FC7E-9938-452E-B707-625217758257}" srcOrd="0" destOrd="0" presId="urn:microsoft.com/office/officeart/2008/layout/HorizontalMultiLevelHierarchy"/>
    <dgm:cxn modelId="{4559E1E4-9D3C-4526-BAC4-54615C4E97CF}" srcId="{1244910E-05AE-40AA-BAE6-3A6B51060FA3}" destId="{11005174-867F-478F-A75F-DC99D23C6EFC}" srcOrd="4" destOrd="0" parTransId="{8328443F-D13D-4983-8D0A-51AA8A1408EC}" sibTransId="{9A870732-73CA-4F9B-A1F5-CACAE11E73CF}"/>
    <dgm:cxn modelId="{E18B9DFB-F812-4105-ADE1-A7E0002FF394}" type="presOf" srcId="{C56076A3-8F55-489D-BDA3-2B59F81BA654}" destId="{1145E125-E30D-4C4C-B810-0D7CC4888C3C}" srcOrd="1" destOrd="0" presId="urn:microsoft.com/office/officeart/2008/layout/HorizontalMultiLevelHierarchy"/>
    <dgm:cxn modelId="{537AAC75-075A-4DB5-8EB3-56A6825C1253}" type="presParOf" srcId="{50E13EB4-A25C-4A65-B405-C1E67EB509DE}" destId="{FB0538F9-CCC0-4158-911E-05393A0C2461}" srcOrd="0" destOrd="0" presId="urn:microsoft.com/office/officeart/2008/layout/HorizontalMultiLevelHierarchy"/>
    <dgm:cxn modelId="{E49771E8-D188-474D-A892-ED21361254B4}" type="presParOf" srcId="{FB0538F9-CCC0-4158-911E-05393A0C2461}" destId="{7FA8FC7E-9938-452E-B707-625217758257}" srcOrd="0" destOrd="0" presId="urn:microsoft.com/office/officeart/2008/layout/HorizontalMultiLevelHierarchy"/>
    <dgm:cxn modelId="{C6B9FFF2-4F3E-49EB-BBB7-3AF0D735A4FB}" type="presParOf" srcId="{FB0538F9-CCC0-4158-911E-05393A0C2461}" destId="{A5A2CFA0-8E8B-43BB-B731-DFE3033EAB87}" srcOrd="1" destOrd="0" presId="urn:microsoft.com/office/officeart/2008/layout/HorizontalMultiLevelHierarchy"/>
    <dgm:cxn modelId="{B5257039-8B6C-4499-9B35-A0E87FCA38C1}" type="presParOf" srcId="{A5A2CFA0-8E8B-43BB-B731-DFE3033EAB87}" destId="{D879F042-5BA0-4A64-86EB-3D17A213BC52}" srcOrd="0" destOrd="0" presId="urn:microsoft.com/office/officeart/2008/layout/HorizontalMultiLevelHierarchy"/>
    <dgm:cxn modelId="{BE6AE6A1-713C-463E-A44A-B28DA4B776A9}" type="presParOf" srcId="{D879F042-5BA0-4A64-86EB-3D17A213BC52}" destId="{1145E125-E30D-4C4C-B810-0D7CC4888C3C}" srcOrd="0" destOrd="0" presId="urn:microsoft.com/office/officeart/2008/layout/HorizontalMultiLevelHierarchy"/>
    <dgm:cxn modelId="{23233EE6-D975-4BF2-9606-DAA4E9FE4ADE}" type="presParOf" srcId="{A5A2CFA0-8E8B-43BB-B731-DFE3033EAB87}" destId="{29B04043-9B5F-471B-950F-34F9EC74B82B}" srcOrd="1" destOrd="0" presId="urn:microsoft.com/office/officeart/2008/layout/HorizontalMultiLevelHierarchy"/>
    <dgm:cxn modelId="{99223AC2-0345-4D11-9FC8-0DB839943A5F}" type="presParOf" srcId="{29B04043-9B5F-471B-950F-34F9EC74B82B}" destId="{D2B891D6-476A-4B25-8C7B-A2A044270F5B}" srcOrd="0" destOrd="0" presId="urn:microsoft.com/office/officeart/2008/layout/HorizontalMultiLevelHierarchy"/>
    <dgm:cxn modelId="{08FC7286-6C02-4357-8A89-60280AF765D3}" type="presParOf" srcId="{29B04043-9B5F-471B-950F-34F9EC74B82B}" destId="{40869C69-AB6D-496F-8620-E16BFE874CAE}" srcOrd="1" destOrd="0" presId="urn:microsoft.com/office/officeart/2008/layout/HorizontalMultiLevelHierarchy"/>
    <dgm:cxn modelId="{34B60282-4BA6-4C72-8942-7FE61BC68A46}" type="presParOf" srcId="{A5A2CFA0-8E8B-43BB-B731-DFE3033EAB87}" destId="{ACE42C95-F9B4-4131-8345-C0E033835997}" srcOrd="2" destOrd="0" presId="urn:microsoft.com/office/officeart/2008/layout/HorizontalMultiLevelHierarchy"/>
    <dgm:cxn modelId="{A8D5BA59-AF57-43AB-BF24-54DF46ED15F0}" type="presParOf" srcId="{ACE42C95-F9B4-4131-8345-C0E033835997}" destId="{4BD17733-F9A6-488E-9FBD-89DB4EB3D2F7}" srcOrd="0" destOrd="0" presId="urn:microsoft.com/office/officeart/2008/layout/HorizontalMultiLevelHierarchy"/>
    <dgm:cxn modelId="{7ECF09B4-6B7A-4FD3-A018-35DB8AB07730}" type="presParOf" srcId="{A5A2CFA0-8E8B-43BB-B731-DFE3033EAB87}" destId="{BA81A8BE-F12A-4F1B-A9BA-E9192047B31A}" srcOrd="3" destOrd="0" presId="urn:microsoft.com/office/officeart/2008/layout/HorizontalMultiLevelHierarchy"/>
    <dgm:cxn modelId="{286C2683-D6F6-4E5D-AA8B-26DBAA037225}" type="presParOf" srcId="{BA81A8BE-F12A-4F1B-A9BA-E9192047B31A}" destId="{717A642F-5EB6-4A1E-BFBF-6102F325DFB9}" srcOrd="0" destOrd="0" presId="urn:microsoft.com/office/officeart/2008/layout/HorizontalMultiLevelHierarchy"/>
    <dgm:cxn modelId="{5F011DB0-E0C9-4615-AC57-61DEB1B6E54F}" type="presParOf" srcId="{BA81A8BE-F12A-4F1B-A9BA-E9192047B31A}" destId="{C151CD81-8C03-4477-8CCE-A05B623E7CC0}" srcOrd="1" destOrd="0" presId="urn:microsoft.com/office/officeart/2008/layout/HorizontalMultiLevelHierarchy"/>
    <dgm:cxn modelId="{79C76201-DFE7-46A3-99AF-D433BE863C82}" type="presParOf" srcId="{A5A2CFA0-8E8B-43BB-B731-DFE3033EAB87}" destId="{2B3CC703-3200-4554-BE87-E157458D22E7}" srcOrd="4" destOrd="0" presId="urn:microsoft.com/office/officeart/2008/layout/HorizontalMultiLevelHierarchy"/>
    <dgm:cxn modelId="{706A3A00-4285-4A49-9E7B-792FD9CB1021}" type="presParOf" srcId="{2B3CC703-3200-4554-BE87-E157458D22E7}" destId="{D049F47C-727A-4348-AE84-9905C0907D65}" srcOrd="0" destOrd="0" presId="urn:microsoft.com/office/officeart/2008/layout/HorizontalMultiLevelHierarchy"/>
    <dgm:cxn modelId="{0F17D956-0E21-4B5B-9831-C225D8DDF7F9}" type="presParOf" srcId="{A5A2CFA0-8E8B-43BB-B731-DFE3033EAB87}" destId="{16FA584D-F390-4C32-81E9-D9A930D306F7}" srcOrd="5" destOrd="0" presId="urn:microsoft.com/office/officeart/2008/layout/HorizontalMultiLevelHierarchy"/>
    <dgm:cxn modelId="{84518D96-77C8-4F40-88DB-C4928A555251}" type="presParOf" srcId="{16FA584D-F390-4C32-81E9-D9A930D306F7}" destId="{89567607-4ED9-42A4-9463-B5DA73752199}" srcOrd="0" destOrd="0" presId="urn:microsoft.com/office/officeart/2008/layout/HorizontalMultiLevelHierarchy"/>
    <dgm:cxn modelId="{2D53A22A-C33C-4A8D-AF5D-54B750F649F8}" type="presParOf" srcId="{16FA584D-F390-4C32-81E9-D9A930D306F7}" destId="{387EB7A3-5982-4990-A246-CB7AD5BA17F9}" srcOrd="1" destOrd="0" presId="urn:microsoft.com/office/officeart/2008/layout/HorizontalMultiLevelHierarchy"/>
    <dgm:cxn modelId="{81706265-19AE-4FCB-A737-BB856870196B}" type="presParOf" srcId="{A5A2CFA0-8E8B-43BB-B731-DFE3033EAB87}" destId="{064D2163-DCF2-4DBB-BB58-C170BFF25EA4}" srcOrd="6" destOrd="0" presId="urn:microsoft.com/office/officeart/2008/layout/HorizontalMultiLevelHierarchy"/>
    <dgm:cxn modelId="{3173348B-7B11-4E7D-9415-20C6453320C9}" type="presParOf" srcId="{064D2163-DCF2-4DBB-BB58-C170BFF25EA4}" destId="{7A9495C5-4414-4989-BA98-4AF7D7B39536}" srcOrd="0" destOrd="0" presId="urn:microsoft.com/office/officeart/2008/layout/HorizontalMultiLevelHierarchy"/>
    <dgm:cxn modelId="{D41C2387-DA7F-4ABB-9D9A-0174A6B658D0}" type="presParOf" srcId="{A5A2CFA0-8E8B-43BB-B731-DFE3033EAB87}" destId="{3E50ABDC-6273-478C-ADA0-40685B221407}" srcOrd="7" destOrd="0" presId="urn:microsoft.com/office/officeart/2008/layout/HorizontalMultiLevelHierarchy"/>
    <dgm:cxn modelId="{B3DD6E73-DD39-433B-A16C-06F22BAE1FBD}" type="presParOf" srcId="{3E50ABDC-6273-478C-ADA0-40685B221407}" destId="{952BC44C-8793-4216-82CD-6C3D29290B54}" srcOrd="0" destOrd="0" presId="urn:microsoft.com/office/officeart/2008/layout/HorizontalMultiLevelHierarchy"/>
    <dgm:cxn modelId="{54D94BAE-0F5F-473B-A94E-D95E5D9B434E}" type="presParOf" srcId="{3E50ABDC-6273-478C-ADA0-40685B221407}" destId="{AF23AD89-6783-4598-AC7B-887AE482E6C2}" srcOrd="1" destOrd="0" presId="urn:microsoft.com/office/officeart/2008/layout/HorizontalMultiLevelHierarchy"/>
    <dgm:cxn modelId="{47E109B0-12D6-46BD-B67E-D88513871501}" type="presParOf" srcId="{A5A2CFA0-8E8B-43BB-B731-DFE3033EAB87}" destId="{40B1D7EC-53A9-40E2-8421-3C34E580C6FF}" srcOrd="8" destOrd="0" presId="urn:microsoft.com/office/officeart/2008/layout/HorizontalMultiLevelHierarchy"/>
    <dgm:cxn modelId="{7D612796-5CAB-4006-A667-5D197B09FEA4}" type="presParOf" srcId="{40B1D7EC-53A9-40E2-8421-3C34E580C6FF}" destId="{1DE3C386-37EC-45C2-954E-AB1700857D62}" srcOrd="0" destOrd="0" presId="urn:microsoft.com/office/officeart/2008/layout/HorizontalMultiLevelHierarchy"/>
    <dgm:cxn modelId="{34FD5421-9B31-4ABD-B4B1-53FE1C558A82}" type="presParOf" srcId="{A5A2CFA0-8E8B-43BB-B731-DFE3033EAB87}" destId="{26E85A7D-8E85-489C-B286-B7C2DAD337BD}" srcOrd="9" destOrd="0" presId="urn:microsoft.com/office/officeart/2008/layout/HorizontalMultiLevelHierarchy"/>
    <dgm:cxn modelId="{0DC5A7DE-AEF4-47B9-AF3F-3BEACFC50739}" type="presParOf" srcId="{26E85A7D-8E85-489C-B286-B7C2DAD337BD}" destId="{1B624BD9-3B6A-4940-9882-B891800B96D0}" srcOrd="0" destOrd="0" presId="urn:microsoft.com/office/officeart/2008/layout/HorizontalMultiLevelHierarchy"/>
    <dgm:cxn modelId="{5F4E8531-CECE-432B-A289-5B0BB5C41060}" type="presParOf" srcId="{26E85A7D-8E85-489C-B286-B7C2DAD337BD}" destId="{BE8F8331-1F0F-4165-9143-B8703C4E3DCA}" srcOrd="1" destOrd="0" presId="urn:microsoft.com/office/officeart/2008/layout/HorizontalMultiLevelHierarchy"/>
  </dgm:cxnLst>
  <dgm:bg/>
  <dgm:whole/>
  <dgm:extLst>
    <a:ext uri="http://schemas.microsoft.com/office/drawing/2008/diagram">
      <dsp:dataModelExt xmlns:dsp="http://schemas.microsoft.com/office/drawing/2008/diagram" relId="rId103"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1D7EC-53A9-40E2-8421-3C34E580C6FF}">
      <dsp:nvSpPr>
        <dsp:cNvPr id="0" name=""/>
        <dsp:cNvSpPr/>
      </dsp:nvSpPr>
      <dsp:spPr>
        <a:xfrm>
          <a:off x="1710829" y="1652587"/>
          <a:ext cx="335117" cy="1277124"/>
        </a:xfrm>
        <a:custGeom>
          <a:avLst/>
          <a:gdLst/>
          <a:ahLst/>
          <a:cxnLst/>
          <a:rect l="0" t="0" r="0" b="0"/>
          <a:pathLst>
            <a:path>
              <a:moveTo>
                <a:pt x="0" y="0"/>
              </a:moveTo>
              <a:lnTo>
                <a:pt x="167558" y="0"/>
              </a:lnTo>
              <a:lnTo>
                <a:pt x="167558" y="1277124"/>
              </a:lnTo>
              <a:lnTo>
                <a:pt x="335117" y="1277124"/>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1845379" y="2258140"/>
        <a:ext cx="66017" cy="66017"/>
      </dsp:txXfrm>
    </dsp:sp>
    <dsp:sp modelId="{064D2163-DCF2-4DBB-BB58-C170BFF25EA4}">
      <dsp:nvSpPr>
        <dsp:cNvPr id="0" name=""/>
        <dsp:cNvSpPr/>
      </dsp:nvSpPr>
      <dsp:spPr>
        <a:xfrm>
          <a:off x="1710829" y="1652587"/>
          <a:ext cx="335117" cy="638562"/>
        </a:xfrm>
        <a:custGeom>
          <a:avLst/>
          <a:gdLst/>
          <a:ahLst/>
          <a:cxnLst/>
          <a:rect l="0" t="0" r="0" b="0"/>
          <a:pathLst>
            <a:path>
              <a:moveTo>
                <a:pt x="0" y="0"/>
              </a:moveTo>
              <a:lnTo>
                <a:pt x="167558" y="0"/>
              </a:lnTo>
              <a:lnTo>
                <a:pt x="167558" y="638562"/>
              </a:lnTo>
              <a:lnTo>
                <a:pt x="335117" y="638562"/>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1860359" y="1953839"/>
        <a:ext cx="36057" cy="36057"/>
      </dsp:txXfrm>
    </dsp:sp>
    <dsp:sp modelId="{2B3CC703-3200-4554-BE87-E157458D22E7}">
      <dsp:nvSpPr>
        <dsp:cNvPr id="0" name=""/>
        <dsp:cNvSpPr/>
      </dsp:nvSpPr>
      <dsp:spPr>
        <a:xfrm>
          <a:off x="1710829" y="1606867"/>
          <a:ext cx="335117" cy="91440"/>
        </a:xfrm>
        <a:custGeom>
          <a:avLst/>
          <a:gdLst/>
          <a:ahLst/>
          <a:cxnLst/>
          <a:rect l="0" t="0" r="0" b="0"/>
          <a:pathLst>
            <a:path>
              <a:moveTo>
                <a:pt x="0" y="45720"/>
              </a:moveTo>
              <a:lnTo>
                <a:pt x="335117" y="4572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1870010" y="1644209"/>
        <a:ext cx="16755" cy="16755"/>
      </dsp:txXfrm>
    </dsp:sp>
    <dsp:sp modelId="{ACE42C95-F9B4-4131-8345-C0E033835997}">
      <dsp:nvSpPr>
        <dsp:cNvPr id="0" name=""/>
        <dsp:cNvSpPr/>
      </dsp:nvSpPr>
      <dsp:spPr>
        <a:xfrm>
          <a:off x="1710829" y="1014025"/>
          <a:ext cx="335117" cy="638562"/>
        </a:xfrm>
        <a:custGeom>
          <a:avLst/>
          <a:gdLst/>
          <a:ahLst/>
          <a:cxnLst/>
          <a:rect l="0" t="0" r="0" b="0"/>
          <a:pathLst>
            <a:path>
              <a:moveTo>
                <a:pt x="0" y="638562"/>
              </a:moveTo>
              <a:lnTo>
                <a:pt x="167558" y="638562"/>
              </a:lnTo>
              <a:lnTo>
                <a:pt x="167558" y="0"/>
              </a:lnTo>
              <a:lnTo>
                <a:pt x="335117"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60359" y="1315277"/>
        <a:ext cx="36057" cy="36057"/>
      </dsp:txXfrm>
    </dsp:sp>
    <dsp:sp modelId="{D879F042-5BA0-4A64-86EB-3D17A213BC52}">
      <dsp:nvSpPr>
        <dsp:cNvPr id="0" name=""/>
        <dsp:cNvSpPr/>
      </dsp:nvSpPr>
      <dsp:spPr>
        <a:xfrm>
          <a:off x="1710829" y="375463"/>
          <a:ext cx="335117" cy="1277124"/>
        </a:xfrm>
        <a:custGeom>
          <a:avLst/>
          <a:gdLst/>
          <a:ahLst/>
          <a:cxnLst/>
          <a:rect l="0" t="0" r="0" b="0"/>
          <a:pathLst>
            <a:path>
              <a:moveTo>
                <a:pt x="0" y="1277124"/>
              </a:moveTo>
              <a:lnTo>
                <a:pt x="167558" y="1277124"/>
              </a:lnTo>
              <a:lnTo>
                <a:pt x="167558" y="0"/>
              </a:lnTo>
              <a:lnTo>
                <a:pt x="335117"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88950">
            <a:lnSpc>
              <a:spcPct val="90000"/>
            </a:lnSpc>
            <a:spcBef>
              <a:spcPct val="0"/>
            </a:spcBef>
            <a:spcAft>
              <a:spcPct val="35000"/>
            </a:spcAft>
            <a:buNone/>
          </a:pPr>
          <a:endParaRPr lang="es-CR" sz="1100" kern="1200"/>
        </a:p>
      </dsp:txBody>
      <dsp:txXfrm>
        <a:off x="1845379" y="981016"/>
        <a:ext cx="66017" cy="66017"/>
      </dsp:txXfrm>
    </dsp:sp>
    <dsp:sp modelId="{7FA8FC7E-9938-452E-B707-625217758257}">
      <dsp:nvSpPr>
        <dsp:cNvPr id="0" name=""/>
        <dsp:cNvSpPr/>
      </dsp:nvSpPr>
      <dsp:spPr>
        <a:xfrm rot="16200000">
          <a:off x="-197140" y="1397162"/>
          <a:ext cx="3305089"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Encabezado</a:t>
          </a:r>
        </a:p>
      </dsp:txBody>
      <dsp:txXfrm>
        <a:off x="-197140" y="1397162"/>
        <a:ext cx="3305089" cy="510849"/>
      </dsp:txXfrm>
    </dsp:sp>
    <dsp:sp modelId="{D2B891D6-476A-4B25-8C7B-A2A044270F5B}">
      <dsp:nvSpPr>
        <dsp:cNvPr id="0" name=""/>
        <dsp:cNvSpPr/>
      </dsp:nvSpPr>
      <dsp:spPr>
        <a:xfrm>
          <a:off x="2045947" y="120038"/>
          <a:ext cx="4535997" cy="51084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NombreArchivo</a:t>
          </a:r>
        </a:p>
      </dsp:txBody>
      <dsp:txXfrm>
        <a:off x="2045947" y="120038"/>
        <a:ext cx="4535997" cy="510849"/>
      </dsp:txXfrm>
    </dsp:sp>
    <dsp:sp modelId="{717A642F-5EB6-4A1E-BFBF-6102F325DFB9}">
      <dsp:nvSpPr>
        <dsp:cNvPr id="0" name=""/>
        <dsp:cNvSpPr/>
      </dsp:nvSpPr>
      <dsp:spPr>
        <a:xfrm>
          <a:off x="2045947" y="758600"/>
          <a:ext cx="4535997"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Fecha</a:t>
          </a:r>
        </a:p>
      </dsp:txBody>
      <dsp:txXfrm>
        <a:off x="2045947" y="758600"/>
        <a:ext cx="4535997" cy="510849"/>
      </dsp:txXfrm>
    </dsp:sp>
    <dsp:sp modelId="{89567607-4ED9-42A4-9463-B5DA73752199}">
      <dsp:nvSpPr>
        <dsp:cNvPr id="0" name=""/>
        <dsp:cNvSpPr/>
      </dsp:nvSpPr>
      <dsp:spPr>
        <a:xfrm>
          <a:off x="2045947" y="1397162"/>
          <a:ext cx="4535997"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Periodo</a:t>
          </a:r>
        </a:p>
      </dsp:txBody>
      <dsp:txXfrm>
        <a:off x="2045947" y="1397162"/>
        <a:ext cx="4535997" cy="510849"/>
      </dsp:txXfrm>
    </dsp:sp>
    <dsp:sp modelId="{952BC44C-8793-4216-82CD-6C3D29290B54}">
      <dsp:nvSpPr>
        <dsp:cNvPr id="0" name=""/>
        <dsp:cNvSpPr/>
      </dsp:nvSpPr>
      <dsp:spPr>
        <a:xfrm>
          <a:off x="2045947" y="2035724"/>
          <a:ext cx="4535997"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Periodicidad</a:t>
          </a:r>
        </a:p>
      </dsp:txBody>
      <dsp:txXfrm>
        <a:off x="2045947" y="2035724"/>
        <a:ext cx="4535997" cy="510849"/>
      </dsp:txXfrm>
    </dsp:sp>
    <dsp:sp modelId="{1B624BD9-3B6A-4940-9882-B891800B96D0}">
      <dsp:nvSpPr>
        <dsp:cNvPr id="0" name=""/>
        <dsp:cNvSpPr/>
      </dsp:nvSpPr>
      <dsp:spPr>
        <a:xfrm>
          <a:off x="2045947" y="2674286"/>
          <a:ext cx="4535997"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Moneda</a:t>
          </a:r>
        </a:p>
      </dsp:txBody>
      <dsp:txXfrm>
        <a:off x="2045947" y="2674286"/>
        <a:ext cx="4535997" cy="510849"/>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7AD37F-92BA-494B-BFA7-1A25D0B4A107}">
      <dsp:nvSpPr>
        <dsp:cNvPr id="0" name=""/>
        <dsp:cNvSpPr/>
      </dsp:nvSpPr>
      <dsp:spPr>
        <a:xfrm>
          <a:off x="1701764" y="1652587"/>
          <a:ext cx="335117" cy="1277124"/>
        </a:xfrm>
        <a:custGeom>
          <a:avLst/>
          <a:gdLst/>
          <a:ahLst/>
          <a:cxnLst/>
          <a:rect l="0" t="0" r="0" b="0"/>
          <a:pathLst>
            <a:path>
              <a:moveTo>
                <a:pt x="0" y="0"/>
              </a:moveTo>
              <a:lnTo>
                <a:pt x="167558" y="0"/>
              </a:lnTo>
              <a:lnTo>
                <a:pt x="167558" y="1277124"/>
              </a:lnTo>
              <a:lnTo>
                <a:pt x="335117" y="1277124"/>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1836314" y="2258140"/>
        <a:ext cx="66017" cy="66017"/>
      </dsp:txXfrm>
    </dsp:sp>
    <dsp:sp modelId="{9DBA5473-25AF-4FCB-96E8-07EF6B0A247A}">
      <dsp:nvSpPr>
        <dsp:cNvPr id="0" name=""/>
        <dsp:cNvSpPr/>
      </dsp:nvSpPr>
      <dsp:spPr>
        <a:xfrm>
          <a:off x="1701764" y="1652587"/>
          <a:ext cx="335117" cy="638562"/>
        </a:xfrm>
        <a:custGeom>
          <a:avLst/>
          <a:gdLst/>
          <a:ahLst/>
          <a:cxnLst/>
          <a:rect l="0" t="0" r="0" b="0"/>
          <a:pathLst>
            <a:path>
              <a:moveTo>
                <a:pt x="0" y="0"/>
              </a:moveTo>
              <a:lnTo>
                <a:pt x="167558" y="0"/>
              </a:lnTo>
              <a:lnTo>
                <a:pt x="167558" y="638562"/>
              </a:lnTo>
              <a:lnTo>
                <a:pt x="335117" y="638562"/>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1851294" y="1953839"/>
        <a:ext cx="36057" cy="36057"/>
      </dsp:txXfrm>
    </dsp:sp>
    <dsp:sp modelId="{71651E10-C07D-442A-B4A2-954B2D8E2ED9}">
      <dsp:nvSpPr>
        <dsp:cNvPr id="0" name=""/>
        <dsp:cNvSpPr/>
      </dsp:nvSpPr>
      <dsp:spPr>
        <a:xfrm>
          <a:off x="1701764" y="1606867"/>
          <a:ext cx="335117" cy="91440"/>
        </a:xfrm>
        <a:custGeom>
          <a:avLst/>
          <a:gdLst/>
          <a:ahLst/>
          <a:cxnLst/>
          <a:rect l="0" t="0" r="0" b="0"/>
          <a:pathLst>
            <a:path>
              <a:moveTo>
                <a:pt x="0" y="45720"/>
              </a:moveTo>
              <a:lnTo>
                <a:pt x="335117" y="4572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1860945" y="1644209"/>
        <a:ext cx="16755" cy="16755"/>
      </dsp:txXfrm>
    </dsp:sp>
    <dsp:sp modelId="{ACE42C95-F9B4-4131-8345-C0E033835997}">
      <dsp:nvSpPr>
        <dsp:cNvPr id="0" name=""/>
        <dsp:cNvSpPr/>
      </dsp:nvSpPr>
      <dsp:spPr>
        <a:xfrm>
          <a:off x="1701764" y="1014025"/>
          <a:ext cx="335117" cy="638562"/>
        </a:xfrm>
        <a:custGeom>
          <a:avLst/>
          <a:gdLst/>
          <a:ahLst/>
          <a:cxnLst/>
          <a:rect l="0" t="0" r="0" b="0"/>
          <a:pathLst>
            <a:path>
              <a:moveTo>
                <a:pt x="0" y="638562"/>
              </a:moveTo>
              <a:lnTo>
                <a:pt x="167558" y="638562"/>
              </a:lnTo>
              <a:lnTo>
                <a:pt x="167558" y="0"/>
              </a:lnTo>
              <a:lnTo>
                <a:pt x="335117"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51294" y="1315277"/>
        <a:ext cx="36057" cy="36057"/>
      </dsp:txXfrm>
    </dsp:sp>
    <dsp:sp modelId="{D879F042-5BA0-4A64-86EB-3D17A213BC52}">
      <dsp:nvSpPr>
        <dsp:cNvPr id="0" name=""/>
        <dsp:cNvSpPr/>
      </dsp:nvSpPr>
      <dsp:spPr>
        <a:xfrm>
          <a:off x="1701764" y="375463"/>
          <a:ext cx="335117" cy="1277124"/>
        </a:xfrm>
        <a:custGeom>
          <a:avLst/>
          <a:gdLst/>
          <a:ahLst/>
          <a:cxnLst/>
          <a:rect l="0" t="0" r="0" b="0"/>
          <a:pathLst>
            <a:path>
              <a:moveTo>
                <a:pt x="0" y="1277124"/>
              </a:moveTo>
              <a:lnTo>
                <a:pt x="167558" y="1277124"/>
              </a:lnTo>
              <a:lnTo>
                <a:pt x="167558" y="0"/>
              </a:lnTo>
              <a:lnTo>
                <a:pt x="335117"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88950">
            <a:lnSpc>
              <a:spcPct val="90000"/>
            </a:lnSpc>
            <a:spcBef>
              <a:spcPct val="0"/>
            </a:spcBef>
            <a:spcAft>
              <a:spcPct val="35000"/>
            </a:spcAft>
            <a:buNone/>
          </a:pPr>
          <a:endParaRPr lang="es-CR" sz="1100" kern="1200"/>
        </a:p>
      </dsp:txBody>
      <dsp:txXfrm>
        <a:off x="1836314" y="981016"/>
        <a:ext cx="66017" cy="66017"/>
      </dsp:txXfrm>
    </dsp:sp>
    <dsp:sp modelId="{7FA8FC7E-9938-452E-B707-625217758257}">
      <dsp:nvSpPr>
        <dsp:cNvPr id="0" name=""/>
        <dsp:cNvSpPr/>
      </dsp:nvSpPr>
      <dsp:spPr>
        <a:xfrm rot="16200000">
          <a:off x="-206204" y="1397162"/>
          <a:ext cx="3305089"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ModelosMensuales</a:t>
          </a:r>
        </a:p>
      </dsp:txBody>
      <dsp:txXfrm>
        <a:off x="-206204" y="1397162"/>
        <a:ext cx="3305089" cy="510849"/>
      </dsp:txXfrm>
    </dsp:sp>
    <dsp:sp modelId="{D2B891D6-476A-4B25-8C7B-A2A044270F5B}">
      <dsp:nvSpPr>
        <dsp:cNvPr id="0" name=""/>
        <dsp:cNvSpPr/>
      </dsp:nvSpPr>
      <dsp:spPr>
        <a:xfrm>
          <a:off x="2036882" y="120038"/>
          <a:ext cx="4536802" cy="51084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Aporte al Cuerpo de Bomberos</a:t>
          </a:r>
        </a:p>
      </dsp:txBody>
      <dsp:txXfrm>
        <a:off x="2036882" y="120038"/>
        <a:ext cx="4536802" cy="510849"/>
      </dsp:txXfrm>
    </dsp:sp>
    <dsp:sp modelId="{717A642F-5EB6-4A1E-BFBF-6102F325DFB9}">
      <dsp:nvSpPr>
        <dsp:cNvPr id="0" name=""/>
        <dsp:cNvSpPr/>
      </dsp:nvSpPr>
      <dsp:spPr>
        <a:xfrm>
          <a:off x="2036882" y="758600"/>
          <a:ext cx="4536802"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Inversiones Financieras</a:t>
          </a:r>
        </a:p>
      </dsp:txBody>
      <dsp:txXfrm>
        <a:off x="2036882" y="758600"/>
        <a:ext cx="4536802" cy="510849"/>
      </dsp:txXfrm>
    </dsp:sp>
    <dsp:sp modelId="{0F48FD66-AA5C-4EFA-8A8C-B599E1D6DA4D}">
      <dsp:nvSpPr>
        <dsp:cNvPr id="0" name=""/>
        <dsp:cNvSpPr/>
      </dsp:nvSpPr>
      <dsp:spPr>
        <a:xfrm>
          <a:off x="2036882" y="1397162"/>
          <a:ext cx="4554127"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Primas y Siniestros</a:t>
          </a:r>
        </a:p>
      </dsp:txBody>
      <dsp:txXfrm>
        <a:off x="2036882" y="1397162"/>
        <a:ext cx="4554127" cy="510849"/>
      </dsp:txXfrm>
    </dsp:sp>
    <dsp:sp modelId="{200BE243-72EC-4E70-90B9-9DD3B17EDE90}">
      <dsp:nvSpPr>
        <dsp:cNvPr id="0" name=""/>
        <dsp:cNvSpPr/>
      </dsp:nvSpPr>
      <dsp:spPr>
        <a:xfrm>
          <a:off x="2036882" y="2035724"/>
          <a:ext cx="4539466"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Aporte al INEC</a:t>
          </a:r>
        </a:p>
      </dsp:txBody>
      <dsp:txXfrm>
        <a:off x="2036882" y="2035724"/>
        <a:ext cx="4539466" cy="510849"/>
      </dsp:txXfrm>
    </dsp:sp>
    <dsp:sp modelId="{D05F568C-E28C-44A9-9213-34422D607FCD}">
      <dsp:nvSpPr>
        <dsp:cNvPr id="0" name=""/>
        <dsp:cNvSpPr/>
      </dsp:nvSpPr>
      <dsp:spPr>
        <a:xfrm>
          <a:off x="2036882" y="2674286"/>
          <a:ext cx="4539466"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Siniestralidad del SOA</a:t>
          </a:r>
        </a:p>
      </dsp:txBody>
      <dsp:txXfrm>
        <a:off x="2036882" y="2674286"/>
        <a:ext cx="4539466" cy="510849"/>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568D5-4E05-4B36-90EB-D7020DA7F009}">
      <dsp:nvSpPr>
        <dsp:cNvPr id="0" name=""/>
        <dsp:cNvSpPr/>
      </dsp:nvSpPr>
      <dsp:spPr>
        <a:xfrm>
          <a:off x="5389364" y="1986325"/>
          <a:ext cx="398278" cy="91440"/>
        </a:xfrm>
        <a:custGeom>
          <a:avLst/>
          <a:gdLst/>
          <a:ahLst/>
          <a:cxnLst/>
          <a:rect l="0" t="0" r="0" b="0"/>
          <a:pathLst>
            <a:path>
              <a:moveTo>
                <a:pt x="0" y="45720"/>
              </a:moveTo>
              <a:lnTo>
                <a:pt x="398278"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578547" y="2022088"/>
        <a:ext cx="19913" cy="19913"/>
      </dsp:txXfrm>
    </dsp:sp>
    <dsp:sp modelId="{CD111E1F-8A00-4474-AB4C-C500299D4E3F}">
      <dsp:nvSpPr>
        <dsp:cNvPr id="0" name=""/>
        <dsp:cNvSpPr/>
      </dsp:nvSpPr>
      <dsp:spPr>
        <a:xfrm>
          <a:off x="2999692" y="1986325"/>
          <a:ext cx="398278" cy="91440"/>
        </a:xfrm>
        <a:custGeom>
          <a:avLst/>
          <a:gdLst/>
          <a:ahLst/>
          <a:cxnLst/>
          <a:rect l="0" t="0" r="0" b="0"/>
          <a:pathLst>
            <a:path>
              <a:moveTo>
                <a:pt x="0" y="45720"/>
              </a:moveTo>
              <a:lnTo>
                <a:pt x="398278"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88874" y="2022088"/>
        <a:ext cx="19913" cy="19913"/>
      </dsp:txXfrm>
    </dsp:sp>
    <dsp:sp modelId="{93DAC138-637B-456C-AAD2-881E48DB09CA}">
      <dsp:nvSpPr>
        <dsp:cNvPr id="0" name=""/>
        <dsp:cNvSpPr/>
      </dsp:nvSpPr>
      <dsp:spPr>
        <a:xfrm>
          <a:off x="610019" y="1652587"/>
          <a:ext cx="398278" cy="379457"/>
        </a:xfrm>
        <a:custGeom>
          <a:avLst/>
          <a:gdLst/>
          <a:ahLst/>
          <a:cxnLst/>
          <a:rect l="0" t="0" r="0" b="0"/>
          <a:pathLst>
            <a:path>
              <a:moveTo>
                <a:pt x="0" y="0"/>
              </a:moveTo>
              <a:lnTo>
                <a:pt x="199139" y="0"/>
              </a:lnTo>
              <a:lnTo>
                <a:pt x="199139" y="379457"/>
              </a:lnTo>
              <a:lnTo>
                <a:pt x="398278" y="379457"/>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5406" y="1828563"/>
        <a:ext cx="27505" cy="27505"/>
      </dsp:txXfrm>
    </dsp:sp>
    <dsp:sp modelId="{97B446C9-E9F0-4D9E-B3B3-4E9BAC7E2E40}">
      <dsp:nvSpPr>
        <dsp:cNvPr id="0" name=""/>
        <dsp:cNvSpPr/>
      </dsp:nvSpPr>
      <dsp:spPr>
        <a:xfrm>
          <a:off x="610019" y="1273129"/>
          <a:ext cx="398278" cy="379457"/>
        </a:xfrm>
        <a:custGeom>
          <a:avLst/>
          <a:gdLst/>
          <a:ahLst/>
          <a:cxnLst/>
          <a:rect l="0" t="0" r="0" b="0"/>
          <a:pathLst>
            <a:path>
              <a:moveTo>
                <a:pt x="0" y="379457"/>
              </a:moveTo>
              <a:lnTo>
                <a:pt x="199139" y="379457"/>
              </a:lnTo>
              <a:lnTo>
                <a:pt x="199139" y="0"/>
              </a:lnTo>
              <a:lnTo>
                <a:pt x="398278"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5406" y="1449106"/>
        <a:ext cx="27505" cy="27505"/>
      </dsp:txXfrm>
    </dsp:sp>
    <dsp:sp modelId="{06FE7CCE-8183-46D3-97B1-B669773E08E9}">
      <dsp:nvSpPr>
        <dsp:cNvPr id="0" name=""/>
        <dsp:cNvSpPr/>
      </dsp:nvSpPr>
      <dsp:spPr>
        <a:xfrm rot="16200000">
          <a:off x="-1291262" y="1349021"/>
          <a:ext cx="3195432" cy="607132"/>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ModeloAporteBomberos</a:t>
          </a:r>
        </a:p>
      </dsp:txBody>
      <dsp:txXfrm>
        <a:off x="-1291262" y="1349021"/>
        <a:ext cx="3195432" cy="607132"/>
      </dsp:txXfrm>
    </dsp:sp>
    <dsp:sp modelId="{FF4DC0E8-2529-46F4-B044-019786EEA325}">
      <dsp:nvSpPr>
        <dsp:cNvPr id="0" name=""/>
        <dsp:cNvSpPr/>
      </dsp:nvSpPr>
      <dsp:spPr>
        <a:xfrm>
          <a:off x="1008298" y="969563"/>
          <a:ext cx="1991393" cy="607132"/>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Encabezado</a:t>
          </a:r>
        </a:p>
      </dsp:txBody>
      <dsp:txXfrm>
        <a:off x="1008298" y="969563"/>
        <a:ext cx="1991393" cy="607132"/>
      </dsp:txXfrm>
    </dsp:sp>
    <dsp:sp modelId="{5B6E8E2C-E3B7-4249-86F3-36AEDF28F82A}">
      <dsp:nvSpPr>
        <dsp:cNvPr id="0" name=""/>
        <dsp:cNvSpPr/>
      </dsp:nvSpPr>
      <dsp:spPr>
        <a:xfrm>
          <a:off x="1008298" y="1728479"/>
          <a:ext cx="1991393" cy="607132"/>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Datos</a:t>
          </a:r>
        </a:p>
      </dsp:txBody>
      <dsp:txXfrm>
        <a:off x="1008298" y="1728479"/>
        <a:ext cx="1991393" cy="607132"/>
      </dsp:txXfrm>
    </dsp:sp>
    <dsp:sp modelId="{9B0D3AA3-BE23-45F3-8197-B8BFB46577A9}">
      <dsp:nvSpPr>
        <dsp:cNvPr id="0" name=""/>
        <dsp:cNvSpPr/>
      </dsp:nvSpPr>
      <dsp:spPr>
        <a:xfrm>
          <a:off x="3397971" y="1728479"/>
          <a:ext cx="1991393" cy="607132"/>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a:t>
          </a:r>
        </a:p>
      </dsp:txBody>
      <dsp:txXfrm>
        <a:off x="3397971" y="1728479"/>
        <a:ext cx="1991393" cy="607132"/>
      </dsp:txXfrm>
    </dsp:sp>
    <dsp:sp modelId="{D53C2C06-1422-4003-88FB-375391B2D247}">
      <dsp:nvSpPr>
        <dsp:cNvPr id="0" name=""/>
        <dsp:cNvSpPr/>
      </dsp:nvSpPr>
      <dsp:spPr>
        <a:xfrm>
          <a:off x="5787643" y="1728479"/>
          <a:ext cx="1991393" cy="607132"/>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RamoAporteBomberos</a:t>
          </a:r>
        </a:p>
      </dsp:txBody>
      <dsp:txXfrm>
        <a:off x="5787643" y="1728479"/>
        <a:ext cx="1991393" cy="607132"/>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0F64B-85AA-4522-AC75-FE527105EE92}">
      <dsp:nvSpPr>
        <dsp:cNvPr id="0" name=""/>
        <dsp:cNvSpPr/>
      </dsp:nvSpPr>
      <dsp:spPr>
        <a:xfrm>
          <a:off x="4912173" y="1952210"/>
          <a:ext cx="363138" cy="91440"/>
        </a:xfrm>
        <a:custGeom>
          <a:avLst/>
          <a:gdLst/>
          <a:ahLst/>
          <a:cxnLst/>
          <a:rect l="0" t="0" r="0" b="0"/>
          <a:pathLst>
            <a:path>
              <a:moveTo>
                <a:pt x="0" y="45720"/>
              </a:moveTo>
              <a:lnTo>
                <a:pt x="363138"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4664" y="1988852"/>
        <a:ext cx="18156" cy="18156"/>
      </dsp:txXfrm>
    </dsp:sp>
    <dsp:sp modelId="{BA9C95FC-098A-4505-A5CA-126F1C342DD5}">
      <dsp:nvSpPr>
        <dsp:cNvPr id="0" name=""/>
        <dsp:cNvSpPr/>
      </dsp:nvSpPr>
      <dsp:spPr>
        <a:xfrm>
          <a:off x="2733340" y="1952210"/>
          <a:ext cx="363138" cy="91440"/>
        </a:xfrm>
        <a:custGeom>
          <a:avLst/>
          <a:gdLst/>
          <a:ahLst/>
          <a:cxnLst/>
          <a:rect l="0" t="0" r="0" b="0"/>
          <a:pathLst>
            <a:path>
              <a:moveTo>
                <a:pt x="0" y="45720"/>
              </a:moveTo>
              <a:lnTo>
                <a:pt x="363138"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05831" y="1988852"/>
        <a:ext cx="18156" cy="18156"/>
      </dsp:txXfrm>
    </dsp:sp>
    <dsp:sp modelId="{5C17F53D-D4DC-491C-979A-A0EFCC0CDD68}">
      <dsp:nvSpPr>
        <dsp:cNvPr id="0" name=""/>
        <dsp:cNvSpPr/>
      </dsp:nvSpPr>
      <dsp:spPr>
        <a:xfrm>
          <a:off x="554506" y="1651952"/>
          <a:ext cx="363138" cy="345978"/>
        </a:xfrm>
        <a:custGeom>
          <a:avLst/>
          <a:gdLst/>
          <a:ahLst/>
          <a:cxnLst/>
          <a:rect l="0" t="0" r="0" b="0"/>
          <a:pathLst>
            <a:path>
              <a:moveTo>
                <a:pt x="0" y="0"/>
              </a:moveTo>
              <a:lnTo>
                <a:pt x="181569" y="0"/>
              </a:lnTo>
              <a:lnTo>
                <a:pt x="181569" y="345978"/>
              </a:lnTo>
              <a:lnTo>
                <a:pt x="363138" y="345978"/>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3536" y="1812402"/>
        <a:ext cx="25078" cy="25078"/>
      </dsp:txXfrm>
    </dsp:sp>
    <dsp:sp modelId="{1DE0B909-CD72-4466-BA2D-90610DAEB66B}">
      <dsp:nvSpPr>
        <dsp:cNvPr id="0" name=""/>
        <dsp:cNvSpPr/>
      </dsp:nvSpPr>
      <dsp:spPr>
        <a:xfrm>
          <a:off x="554506" y="1305974"/>
          <a:ext cx="363138" cy="345978"/>
        </a:xfrm>
        <a:custGeom>
          <a:avLst/>
          <a:gdLst/>
          <a:ahLst/>
          <a:cxnLst/>
          <a:rect l="0" t="0" r="0" b="0"/>
          <a:pathLst>
            <a:path>
              <a:moveTo>
                <a:pt x="0" y="345978"/>
              </a:moveTo>
              <a:lnTo>
                <a:pt x="181569" y="345978"/>
              </a:lnTo>
              <a:lnTo>
                <a:pt x="181569" y="0"/>
              </a:lnTo>
              <a:lnTo>
                <a:pt x="363138"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3536" y="1466424"/>
        <a:ext cx="25078" cy="25078"/>
      </dsp:txXfrm>
    </dsp:sp>
    <dsp:sp modelId="{7629614B-D456-43C4-9082-5DC6B387B1A9}">
      <dsp:nvSpPr>
        <dsp:cNvPr id="0" name=""/>
        <dsp:cNvSpPr/>
      </dsp:nvSpPr>
      <dsp:spPr>
        <a:xfrm rot="16200000">
          <a:off x="-1179027" y="1375169"/>
          <a:ext cx="2913502" cy="5535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ModeloInversionesFinancieras</a:t>
          </a:r>
        </a:p>
      </dsp:txBody>
      <dsp:txXfrm>
        <a:off x="-1179027" y="1375169"/>
        <a:ext cx="2913502" cy="553565"/>
      </dsp:txXfrm>
    </dsp:sp>
    <dsp:sp modelId="{1235C7BE-6AB1-4C61-9586-E883E8AF2967}">
      <dsp:nvSpPr>
        <dsp:cNvPr id="0" name=""/>
        <dsp:cNvSpPr/>
      </dsp:nvSpPr>
      <dsp:spPr>
        <a:xfrm>
          <a:off x="917645" y="1029191"/>
          <a:ext cx="1815694" cy="5535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Encabezado</a:t>
          </a:r>
        </a:p>
      </dsp:txBody>
      <dsp:txXfrm>
        <a:off x="917645" y="1029191"/>
        <a:ext cx="1815694" cy="553565"/>
      </dsp:txXfrm>
    </dsp:sp>
    <dsp:sp modelId="{040A280B-A0AE-4CA7-A583-8EE0979BD619}">
      <dsp:nvSpPr>
        <dsp:cNvPr id="0" name=""/>
        <dsp:cNvSpPr/>
      </dsp:nvSpPr>
      <dsp:spPr>
        <a:xfrm>
          <a:off x="917645" y="1721148"/>
          <a:ext cx="1815694" cy="5535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Datos</a:t>
          </a:r>
        </a:p>
      </dsp:txBody>
      <dsp:txXfrm>
        <a:off x="917645" y="1721148"/>
        <a:ext cx="1815694" cy="553565"/>
      </dsp:txXfrm>
    </dsp:sp>
    <dsp:sp modelId="{1F75A0EB-6E2E-474A-BFF2-E15BE74DDE57}">
      <dsp:nvSpPr>
        <dsp:cNvPr id="0" name=""/>
        <dsp:cNvSpPr/>
      </dsp:nvSpPr>
      <dsp:spPr>
        <a:xfrm>
          <a:off x="3096479" y="1721148"/>
          <a:ext cx="1815694" cy="5535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a:t>
          </a:r>
        </a:p>
      </dsp:txBody>
      <dsp:txXfrm>
        <a:off x="3096479" y="1721148"/>
        <a:ext cx="1815694" cy="553565"/>
      </dsp:txXfrm>
    </dsp:sp>
    <dsp:sp modelId="{8DE8FAAE-EDBD-40C2-867A-46B0DF72612B}">
      <dsp:nvSpPr>
        <dsp:cNvPr id="0" name=""/>
        <dsp:cNvSpPr/>
      </dsp:nvSpPr>
      <dsp:spPr>
        <a:xfrm>
          <a:off x="5275312" y="1721148"/>
          <a:ext cx="2522181" cy="5535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DetalleInversion</a:t>
          </a:r>
        </a:p>
      </dsp:txBody>
      <dsp:txXfrm>
        <a:off x="5275312" y="1721148"/>
        <a:ext cx="2522181" cy="553565"/>
      </dsp:txXfrm>
    </dsp:sp>
  </dsp:spTree>
</dsp:drawing>
</file>

<file path=word/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568D5-4E05-4B36-90EB-D7020DA7F009}">
      <dsp:nvSpPr>
        <dsp:cNvPr id="0" name=""/>
        <dsp:cNvSpPr/>
      </dsp:nvSpPr>
      <dsp:spPr>
        <a:xfrm>
          <a:off x="5389364" y="1986325"/>
          <a:ext cx="398278" cy="91440"/>
        </a:xfrm>
        <a:custGeom>
          <a:avLst/>
          <a:gdLst/>
          <a:ahLst/>
          <a:cxnLst/>
          <a:rect l="0" t="0" r="0" b="0"/>
          <a:pathLst>
            <a:path>
              <a:moveTo>
                <a:pt x="0" y="45720"/>
              </a:moveTo>
              <a:lnTo>
                <a:pt x="398278"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578547" y="2022088"/>
        <a:ext cx="19913" cy="19913"/>
      </dsp:txXfrm>
    </dsp:sp>
    <dsp:sp modelId="{CD111E1F-8A00-4474-AB4C-C500299D4E3F}">
      <dsp:nvSpPr>
        <dsp:cNvPr id="0" name=""/>
        <dsp:cNvSpPr/>
      </dsp:nvSpPr>
      <dsp:spPr>
        <a:xfrm>
          <a:off x="2999692" y="1986325"/>
          <a:ext cx="398278" cy="91440"/>
        </a:xfrm>
        <a:custGeom>
          <a:avLst/>
          <a:gdLst/>
          <a:ahLst/>
          <a:cxnLst/>
          <a:rect l="0" t="0" r="0" b="0"/>
          <a:pathLst>
            <a:path>
              <a:moveTo>
                <a:pt x="0" y="45720"/>
              </a:moveTo>
              <a:lnTo>
                <a:pt x="398278"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88874" y="2022088"/>
        <a:ext cx="19913" cy="19913"/>
      </dsp:txXfrm>
    </dsp:sp>
    <dsp:sp modelId="{93DAC138-637B-456C-AAD2-881E48DB09CA}">
      <dsp:nvSpPr>
        <dsp:cNvPr id="0" name=""/>
        <dsp:cNvSpPr/>
      </dsp:nvSpPr>
      <dsp:spPr>
        <a:xfrm>
          <a:off x="610019" y="1652587"/>
          <a:ext cx="398278" cy="379457"/>
        </a:xfrm>
        <a:custGeom>
          <a:avLst/>
          <a:gdLst/>
          <a:ahLst/>
          <a:cxnLst/>
          <a:rect l="0" t="0" r="0" b="0"/>
          <a:pathLst>
            <a:path>
              <a:moveTo>
                <a:pt x="0" y="0"/>
              </a:moveTo>
              <a:lnTo>
                <a:pt x="199139" y="0"/>
              </a:lnTo>
              <a:lnTo>
                <a:pt x="199139" y="379457"/>
              </a:lnTo>
              <a:lnTo>
                <a:pt x="398278" y="379457"/>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5406" y="1828563"/>
        <a:ext cx="27505" cy="27505"/>
      </dsp:txXfrm>
    </dsp:sp>
    <dsp:sp modelId="{97B446C9-E9F0-4D9E-B3B3-4E9BAC7E2E40}">
      <dsp:nvSpPr>
        <dsp:cNvPr id="0" name=""/>
        <dsp:cNvSpPr/>
      </dsp:nvSpPr>
      <dsp:spPr>
        <a:xfrm>
          <a:off x="610019" y="1273129"/>
          <a:ext cx="398278" cy="379457"/>
        </a:xfrm>
        <a:custGeom>
          <a:avLst/>
          <a:gdLst/>
          <a:ahLst/>
          <a:cxnLst/>
          <a:rect l="0" t="0" r="0" b="0"/>
          <a:pathLst>
            <a:path>
              <a:moveTo>
                <a:pt x="0" y="379457"/>
              </a:moveTo>
              <a:lnTo>
                <a:pt x="199139" y="379457"/>
              </a:lnTo>
              <a:lnTo>
                <a:pt x="199139" y="0"/>
              </a:lnTo>
              <a:lnTo>
                <a:pt x="398278"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5406" y="1449106"/>
        <a:ext cx="27505" cy="27505"/>
      </dsp:txXfrm>
    </dsp:sp>
    <dsp:sp modelId="{06FE7CCE-8183-46D3-97B1-B669773E08E9}">
      <dsp:nvSpPr>
        <dsp:cNvPr id="0" name=""/>
        <dsp:cNvSpPr/>
      </dsp:nvSpPr>
      <dsp:spPr>
        <a:xfrm rot="16200000">
          <a:off x="-1291262" y="1349021"/>
          <a:ext cx="3195432" cy="607132"/>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ModeloPrimasSiniestros</a:t>
          </a:r>
        </a:p>
      </dsp:txBody>
      <dsp:txXfrm>
        <a:off x="-1291262" y="1349021"/>
        <a:ext cx="3195432" cy="607132"/>
      </dsp:txXfrm>
    </dsp:sp>
    <dsp:sp modelId="{FF4DC0E8-2529-46F4-B044-019786EEA325}">
      <dsp:nvSpPr>
        <dsp:cNvPr id="0" name=""/>
        <dsp:cNvSpPr/>
      </dsp:nvSpPr>
      <dsp:spPr>
        <a:xfrm>
          <a:off x="1008298" y="969563"/>
          <a:ext cx="1991393" cy="607132"/>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Encabezado</a:t>
          </a:r>
        </a:p>
      </dsp:txBody>
      <dsp:txXfrm>
        <a:off x="1008298" y="969563"/>
        <a:ext cx="1991393" cy="607132"/>
      </dsp:txXfrm>
    </dsp:sp>
    <dsp:sp modelId="{5B6E8E2C-E3B7-4249-86F3-36AEDF28F82A}">
      <dsp:nvSpPr>
        <dsp:cNvPr id="0" name=""/>
        <dsp:cNvSpPr/>
      </dsp:nvSpPr>
      <dsp:spPr>
        <a:xfrm>
          <a:off x="1008298" y="1728479"/>
          <a:ext cx="1991393" cy="607132"/>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Datos</a:t>
          </a:r>
        </a:p>
      </dsp:txBody>
      <dsp:txXfrm>
        <a:off x="1008298" y="1728479"/>
        <a:ext cx="1991393" cy="607132"/>
      </dsp:txXfrm>
    </dsp:sp>
    <dsp:sp modelId="{9B0D3AA3-BE23-45F3-8197-B8BFB46577A9}">
      <dsp:nvSpPr>
        <dsp:cNvPr id="0" name=""/>
        <dsp:cNvSpPr/>
      </dsp:nvSpPr>
      <dsp:spPr>
        <a:xfrm>
          <a:off x="3397971" y="1728479"/>
          <a:ext cx="1991393" cy="607132"/>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a:t>
          </a:r>
        </a:p>
      </dsp:txBody>
      <dsp:txXfrm>
        <a:off x="3397971" y="1728479"/>
        <a:ext cx="1991393" cy="607132"/>
      </dsp:txXfrm>
    </dsp:sp>
    <dsp:sp modelId="{D53C2C06-1422-4003-88FB-375391B2D247}">
      <dsp:nvSpPr>
        <dsp:cNvPr id="0" name=""/>
        <dsp:cNvSpPr/>
      </dsp:nvSpPr>
      <dsp:spPr>
        <a:xfrm>
          <a:off x="5787643" y="1728479"/>
          <a:ext cx="1991393" cy="607132"/>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PrimasYSiniestros</a:t>
          </a:r>
        </a:p>
      </dsp:txBody>
      <dsp:txXfrm>
        <a:off x="5787643" y="1728479"/>
        <a:ext cx="1991393" cy="607132"/>
      </dsp:txXfrm>
    </dsp:sp>
  </dsp:spTree>
</dsp:drawing>
</file>

<file path=word/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568D5-4E05-4B36-90EB-D7020DA7F009}">
      <dsp:nvSpPr>
        <dsp:cNvPr id="0" name=""/>
        <dsp:cNvSpPr/>
      </dsp:nvSpPr>
      <dsp:spPr>
        <a:xfrm>
          <a:off x="5389364" y="1986325"/>
          <a:ext cx="398278" cy="91440"/>
        </a:xfrm>
        <a:custGeom>
          <a:avLst/>
          <a:gdLst/>
          <a:ahLst/>
          <a:cxnLst/>
          <a:rect l="0" t="0" r="0" b="0"/>
          <a:pathLst>
            <a:path>
              <a:moveTo>
                <a:pt x="0" y="45720"/>
              </a:moveTo>
              <a:lnTo>
                <a:pt x="398278"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578547" y="2022088"/>
        <a:ext cx="19913" cy="19913"/>
      </dsp:txXfrm>
    </dsp:sp>
    <dsp:sp modelId="{CD111E1F-8A00-4474-AB4C-C500299D4E3F}">
      <dsp:nvSpPr>
        <dsp:cNvPr id="0" name=""/>
        <dsp:cNvSpPr/>
      </dsp:nvSpPr>
      <dsp:spPr>
        <a:xfrm>
          <a:off x="2999692" y="1986325"/>
          <a:ext cx="398278" cy="91440"/>
        </a:xfrm>
        <a:custGeom>
          <a:avLst/>
          <a:gdLst/>
          <a:ahLst/>
          <a:cxnLst/>
          <a:rect l="0" t="0" r="0" b="0"/>
          <a:pathLst>
            <a:path>
              <a:moveTo>
                <a:pt x="0" y="45720"/>
              </a:moveTo>
              <a:lnTo>
                <a:pt x="398278"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88874" y="2022088"/>
        <a:ext cx="19913" cy="19913"/>
      </dsp:txXfrm>
    </dsp:sp>
    <dsp:sp modelId="{93DAC138-637B-456C-AAD2-881E48DB09CA}">
      <dsp:nvSpPr>
        <dsp:cNvPr id="0" name=""/>
        <dsp:cNvSpPr/>
      </dsp:nvSpPr>
      <dsp:spPr>
        <a:xfrm>
          <a:off x="610019" y="1652587"/>
          <a:ext cx="398278" cy="379457"/>
        </a:xfrm>
        <a:custGeom>
          <a:avLst/>
          <a:gdLst/>
          <a:ahLst/>
          <a:cxnLst/>
          <a:rect l="0" t="0" r="0" b="0"/>
          <a:pathLst>
            <a:path>
              <a:moveTo>
                <a:pt x="0" y="0"/>
              </a:moveTo>
              <a:lnTo>
                <a:pt x="199139" y="0"/>
              </a:lnTo>
              <a:lnTo>
                <a:pt x="199139" y="379457"/>
              </a:lnTo>
              <a:lnTo>
                <a:pt x="398278" y="379457"/>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5406" y="1828563"/>
        <a:ext cx="27505" cy="27505"/>
      </dsp:txXfrm>
    </dsp:sp>
    <dsp:sp modelId="{97B446C9-E9F0-4D9E-B3B3-4E9BAC7E2E40}">
      <dsp:nvSpPr>
        <dsp:cNvPr id="0" name=""/>
        <dsp:cNvSpPr/>
      </dsp:nvSpPr>
      <dsp:spPr>
        <a:xfrm>
          <a:off x="610019" y="1273129"/>
          <a:ext cx="398278" cy="379457"/>
        </a:xfrm>
        <a:custGeom>
          <a:avLst/>
          <a:gdLst/>
          <a:ahLst/>
          <a:cxnLst/>
          <a:rect l="0" t="0" r="0" b="0"/>
          <a:pathLst>
            <a:path>
              <a:moveTo>
                <a:pt x="0" y="379457"/>
              </a:moveTo>
              <a:lnTo>
                <a:pt x="199139" y="379457"/>
              </a:lnTo>
              <a:lnTo>
                <a:pt x="199139" y="0"/>
              </a:lnTo>
              <a:lnTo>
                <a:pt x="398278"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5406" y="1449106"/>
        <a:ext cx="27505" cy="27505"/>
      </dsp:txXfrm>
    </dsp:sp>
    <dsp:sp modelId="{06FE7CCE-8183-46D3-97B1-B669773E08E9}">
      <dsp:nvSpPr>
        <dsp:cNvPr id="0" name=""/>
        <dsp:cNvSpPr/>
      </dsp:nvSpPr>
      <dsp:spPr>
        <a:xfrm rot="16200000">
          <a:off x="-1291262" y="1349021"/>
          <a:ext cx="3195432" cy="607132"/>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ModeloAporteBomberos</a:t>
          </a:r>
        </a:p>
      </dsp:txBody>
      <dsp:txXfrm>
        <a:off x="-1291262" y="1349021"/>
        <a:ext cx="3195432" cy="607132"/>
      </dsp:txXfrm>
    </dsp:sp>
    <dsp:sp modelId="{FF4DC0E8-2529-46F4-B044-019786EEA325}">
      <dsp:nvSpPr>
        <dsp:cNvPr id="0" name=""/>
        <dsp:cNvSpPr/>
      </dsp:nvSpPr>
      <dsp:spPr>
        <a:xfrm>
          <a:off x="1008298" y="969563"/>
          <a:ext cx="1991393" cy="607132"/>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Encabezado</a:t>
          </a:r>
        </a:p>
      </dsp:txBody>
      <dsp:txXfrm>
        <a:off x="1008298" y="969563"/>
        <a:ext cx="1991393" cy="607132"/>
      </dsp:txXfrm>
    </dsp:sp>
    <dsp:sp modelId="{5B6E8E2C-E3B7-4249-86F3-36AEDF28F82A}">
      <dsp:nvSpPr>
        <dsp:cNvPr id="0" name=""/>
        <dsp:cNvSpPr/>
      </dsp:nvSpPr>
      <dsp:spPr>
        <a:xfrm>
          <a:off x="1008298" y="1728479"/>
          <a:ext cx="1991393" cy="607132"/>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Datos</a:t>
          </a:r>
        </a:p>
      </dsp:txBody>
      <dsp:txXfrm>
        <a:off x="1008298" y="1728479"/>
        <a:ext cx="1991393" cy="607132"/>
      </dsp:txXfrm>
    </dsp:sp>
    <dsp:sp modelId="{9B0D3AA3-BE23-45F3-8197-B8BFB46577A9}">
      <dsp:nvSpPr>
        <dsp:cNvPr id="0" name=""/>
        <dsp:cNvSpPr/>
      </dsp:nvSpPr>
      <dsp:spPr>
        <a:xfrm>
          <a:off x="3397971" y="1728479"/>
          <a:ext cx="1991393" cy="607132"/>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a:t>
          </a:r>
        </a:p>
      </dsp:txBody>
      <dsp:txXfrm>
        <a:off x="3397971" y="1728479"/>
        <a:ext cx="1991393" cy="607132"/>
      </dsp:txXfrm>
    </dsp:sp>
    <dsp:sp modelId="{D53C2C06-1422-4003-88FB-375391B2D247}">
      <dsp:nvSpPr>
        <dsp:cNvPr id="0" name=""/>
        <dsp:cNvSpPr/>
      </dsp:nvSpPr>
      <dsp:spPr>
        <a:xfrm>
          <a:off x="5787643" y="1728479"/>
          <a:ext cx="1991393" cy="607132"/>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RamoAporteINEC</a:t>
          </a:r>
        </a:p>
      </dsp:txBody>
      <dsp:txXfrm>
        <a:off x="5787643" y="1728479"/>
        <a:ext cx="1991393" cy="607132"/>
      </dsp:txXfrm>
    </dsp:sp>
  </dsp:spTree>
</dsp:drawing>
</file>

<file path=word/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869F38-E43B-4EE5-8E53-A64C68C216B0}">
      <dsp:nvSpPr>
        <dsp:cNvPr id="0" name=""/>
        <dsp:cNvSpPr/>
      </dsp:nvSpPr>
      <dsp:spPr>
        <a:xfrm>
          <a:off x="6475123" y="1831205"/>
          <a:ext cx="250461" cy="91440"/>
        </a:xfrm>
        <a:custGeom>
          <a:avLst/>
          <a:gdLst/>
          <a:ahLst/>
          <a:cxnLst/>
          <a:rect l="0" t="0" r="0" b="0"/>
          <a:pathLst>
            <a:path>
              <a:moveTo>
                <a:pt x="0" y="45720"/>
              </a:moveTo>
              <a:lnTo>
                <a:pt x="250461"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6594092" y="1870663"/>
        <a:ext cx="12523" cy="12523"/>
      </dsp:txXfrm>
    </dsp:sp>
    <dsp:sp modelId="{7409C1EE-66EE-48E1-B552-53019467F549}">
      <dsp:nvSpPr>
        <dsp:cNvPr id="0" name=""/>
        <dsp:cNvSpPr/>
      </dsp:nvSpPr>
      <dsp:spPr>
        <a:xfrm>
          <a:off x="4972356" y="1831205"/>
          <a:ext cx="250461" cy="91440"/>
        </a:xfrm>
        <a:custGeom>
          <a:avLst/>
          <a:gdLst/>
          <a:ahLst/>
          <a:cxnLst/>
          <a:rect l="0" t="0" r="0" b="0"/>
          <a:pathLst>
            <a:path>
              <a:moveTo>
                <a:pt x="0" y="45720"/>
              </a:moveTo>
              <a:lnTo>
                <a:pt x="250461"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5091325" y="1870663"/>
        <a:ext cx="12523" cy="12523"/>
      </dsp:txXfrm>
    </dsp:sp>
    <dsp:sp modelId="{FF9D6AF5-CA43-43AF-ADCA-1E4E15693B56}">
      <dsp:nvSpPr>
        <dsp:cNvPr id="0" name=""/>
        <dsp:cNvSpPr/>
      </dsp:nvSpPr>
      <dsp:spPr>
        <a:xfrm>
          <a:off x="3391394" y="1831205"/>
          <a:ext cx="250461" cy="91440"/>
        </a:xfrm>
        <a:custGeom>
          <a:avLst/>
          <a:gdLst/>
          <a:ahLst/>
          <a:cxnLst/>
          <a:rect l="0" t="0" r="0" b="0"/>
          <a:pathLst>
            <a:path>
              <a:moveTo>
                <a:pt x="0" y="45720"/>
              </a:moveTo>
              <a:lnTo>
                <a:pt x="250461"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3510363" y="1870663"/>
        <a:ext cx="12523" cy="12523"/>
      </dsp:txXfrm>
    </dsp:sp>
    <dsp:sp modelId="{6AB9E8D6-28AF-4874-8DAC-8D3AB8BE9911}">
      <dsp:nvSpPr>
        <dsp:cNvPr id="0" name=""/>
        <dsp:cNvSpPr/>
      </dsp:nvSpPr>
      <dsp:spPr>
        <a:xfrm>
          <a:off x="1888627" y="1831205"/>
          <a:ext cx="250461" cy="91440"/>
        </a:xfrm>
        <a:custGeom>
          <a:avLst/>
          <a:gdLst/>
          <a:ahLst/>
          <a:cxnLst/>
          <a:rect l="0" t="0" r="0" b="0"/>
          <a:pathLst>
            <a:path>
              <a:moveTo>
                <a:pt x="0" y="45720"/>
              </a:moveTo>
              <a:lnTo>
                <a:pt x="250461"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07596" y="1870663"/>
        <a:ext cx="12523" cy="12523"/>
      </dsp:txXfrm>
    </dsp:sp>
    <dsp:sp modelId="{5E7F826A-339A-4F74-B5D9-3F3D51C59F98}">
      <dsp:nvSpPr>
        <dsp:cNvPr id="0" name=""/>
        <dsp:cNvSpPr/>
      </dsp:nvSpPr>
      <dsp:spPr>
        <a:xfrm>
          <a:off x="385859" y="1638300"/>
          <a:ext cx="250461" cy="238625"/>
        </a:xfrm>
        <a:custGeom>
          <a:avLst/>
          <a:gdLst/>
          <a:ahLst/>
          <a:cxnLst/>
          <a:rect l="0" t="0" r="0" b="0"/>
          <a:pathLst>
            <a:path>
              <a:moveTo>
                <a:pt x="0" y="0"/>
              </a:moveTo>
              <a:lnTo>
                <a:pt x="125230" y="0"/>
              </a:lnTo>
              <a:lnTo>
                <a:pt x="125230" y="238625"/>
              </a:lnTo>
              <a:lnTo>
                <a:pt x="250461" y="238625"/>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2441" y="1748964"/>
        <a:ext cx="17296" cy="17296"/>
      </dsp:txXfrm>
    </dsp:sp>
    <dsp:sp modelId="{D57A4387-8ECE-4B3A-8D75-BA06EE916C50}">
      <dsp:nvSpPr>
        <dsp:cNvPr id="0" name=""/>
        <dsp:cNvSpPr/>
      </dsp:nvSpPr>
      <dsp:spPr>
        <a:xfrm>
          <a:off x="385859" y="1399674"/>
          <a:ext cx="250461" cy="238625"/>
        </a:xfrm>
        <a:custGeom>
          <a:avLst/>
          <a:gdLst/>
          <a:ahLst/>
          <a:cxnLst/>
          <a:rect l="0" t="0" r="0" b="0"/>
          <a:pathLst>
            <a:path>
              <a:moveTo>
                <a:pt x="0" y="238625"/>
              </a:moveTo>
              <a:lnTo>
                <a:pt x="125230" y="238625"/>
              </a:lnTo>
              <a:lnTo>
                <a:pt x="125230" y="0"/>
              </a:lnTo>
              <a:lnTo>
                <a:pt x="250461"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2441" y="1510338"/>
        <a:ext cx="17296" cy="17296"/>
      </dsp:txXfrm>
    </dsp:sp>
    <dsp:sp modelId="{153C75B3-0442-4E21-AEA5-10AF58CE2DF4}">
      <dsp:nvSpPr>
        <dsp:cNvPr id="0" name=""/>
        <dsp:cNvSpPr/>
      </dsp:nvSpPr>
      <dsp:spPr>
        <a:xfrm rot="16200000">
          <a:off x="-809779" y="1447399"/>
          <a:ext cx="2009477" cy="381800"/>
        </a:xfrm>
        <a:prstGeom prst="rect">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ModeloSiniestralidadSOA</a:t>
          </a:r>
        </a:p>
      </dsp:txBody>
      <dsp:txXfrm>
        <a:off x="-809779" y="1447399"/>
        <a:ext cx="2009477" cy="381800"/>
      </dsp:txXfrm>
    </dsp:sp>
    <dsp:sp modelId="{DD69A08A-5854-4E84-AFB6-12B3F5FCAE94}">
      <dsp:nvSpPr>
        <dsp:cNvPr id="0" name=""/>
        <dsp:cNvSpPr/>
      </dsp:nvSpPr>
      <dsp:spPr>
        <a:xfrm>
          <a:off x="636320" y="1208774"/>
          <a:ext cx="1252306" cy="381800"/>
        </a:xfrm>
        <a:prstGeom prst="rect">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Encabezado</a:t>
          </a:r>
        </a:p>
      </dsp:txBody>
      <dsp:txXfrm>
        <a:off x="636320" y="1208774"/>
        <a:ext cx="1252306" cy="381800"/>
      </dsp:txXfrm>
    </dsp:sp>
    <dsp:sp modelId="{2B61AB2D-04D4-42E6-82E8-C4E7CB53DA1C}">
      <dsp:nvSpPr>
        <dsp:cNvPr id="0" name=""/>
        <dsp:cNvSpPr/>
      </dsp:nvSpPr>
      <dsp:spPr>
        <a:xfrm>
          <a:off x="636320" y="1686025"/>
          <a:ext cx="1252306" cy="381800"/>
        </a:xfrm>
        <a:prstGeom prst="rect">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Datos</a:t>
          </a:r>
        </a:p>
      </dsp:txBody>
      <dsp:txXfrm>
        <a:off x="636320" y="1686025"/>
        <a:ext cx="1252306" cy="381800"/>
      </dsp:txXfrm>
    </dsp:sp>
    <dsp:sp modelId="{43A38A77-C83E-4355-9AD6-4C7F74C090C0}">
      <dsp:nvSpPr>
        <dsp:cNvPr id="0" name=""/>
        <dsp:cNvSpPr/>
      </dsp:nvSpPr>
      <dsp:spPr>
        <a:xfrm>
          <a:off x="2139088" y="1686025"/>
          <a:ext cx="1252306" cy="381800"/>
        </a:xfrm>
        <a:prstGeom prst="rect">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a:t>
          </a:r>
        </a:p>
      </dsp:txBody>
      <dsp:txXfrm>
        <a:off x="2139088" y="1686025"/>
        <a:ext cx="1252306" cy="381800"/>
      </dsp:txXfrm>
    </dsp:sp>
    <dsp:sp modelId="{58A10353-0470-487B-8EF4-68E874EBC5A3}">
      <dsp:nvSpPr>
        <dsp:cNvPr id="0" name=""/>
        <dsp:cNvSpPr/>
      </dsp:nvSpPr>
      <dsp:spPr>
        <a:xfrm>
          <a:off x="3641855" y="1686025"/>
          <a:ext cx="1330500" cy="381800"/>
        </a:xfrm>
        <a:prstGeom prst="rect">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SiniestralidadSOA</a:t>
          </a:r>
        </a:p>
      </dsp:txBody>
      <dsp:txXfrm>
        <a:off x="3641855" y="1686025"/>
        <a:ext cx="1330500" cy="381800"/>
      </dsp:txXfrm>
    </dsp:sp>
    <dsp:sp modelId="{579CE0B8-47F4-48ED-83BD-AB01F6340C78}">
      <dsp:nvSpPr>
        <dsp:cNvPr id="0" name=""/>
        <dsp:cNvSpPr/>
      </dsp:nvSpPr>
      <dsp:spPr>
        <a:xfrm>
          <a:off x="5222817" y="1686025"/>
          <a:ext cx="1252306" cy="381800"/>
        </a:xfrm>
        <a:prstGeom prst="rect">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TiposVehiculos</a:t>
          </a:r>
          <a:endParaRPr lang="es-CR" sz="1600" kern="1200"/>
        </a:p>
      </dsp:txBody>
      <dsp:txXfrm>
        <a:off x="5222817" y="1686025"/>
        <a:ext cx="1252306" cy="381800"/>
      </dsp:txXfrm>
    </dsp:sp>
    <dsp:sp modelId="{FE2405C2-3FF8-4B31-8CB3-0231DA9FF57E}">
      <dsp:nvSpPr>
        <dsp:cNvPr id="0" name=""/>
        <dsp:cNvSpPr/>
      </dsp:nvSpPr>
      <dsp:spPr>
        <a:xfrm>
          <a:off x="6725584" y="1686025"/>
          <a:ext cx="1252306" cy="381800"/>
        </a:xfrm>
        <a:prstGeom prst="rect">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TipoVehiculo</a:t>
          </a:r>
        </a:p>
      </dsp:txBody>
      <dsp:txXfrm>
        <a:off x="6725584" y="1686025"/>
        <a:ext cx="1252306" cy="381800"/>
      </dsp:txXfrm>
    </dsp:sp>
  </dsp:spTree>
</dsp:drawing>
</file>

<file path=word/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1D7EC-53A9-40E2-8421-3C34E580C6FF}">
      <dsp:nvSpPr>
        <dsp:cNvPr id="0" name=""/>
        <dsp:cNvSpPr/>
      </dsp:nvSpPr>
      <dsp:spPr>
        <a:xfrm>
          <a:off x="1710829" y="1652587"/>
          <a:ext cx="335117" cy="1277124"/>
        </a:xfrm>
        <a:custGeom>
          <a:avLst/>
          <a:gdLst/>
          <a:ahLst/>
          <a:cxnLst/>
          <a:rect l="0" t="0" r="0" b="0"/>
          <a:pathLst>
            <a:path>
              <a:moveTo>
                <a:pt x="0" y="0"/>
              </a:moveTo>
              <a:lnTo>
                <a:pt x="167558" y="0"/>
              </a:lnTo>
              <a:lnTo>
                <a:pt x="167558" y="1277124"/>
              </a:lnTo>
              <a:lnTo>
                <a:pt x="335117" y="1277124"/>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1845379" y="2258140"/>
        <a:ext cx="66017" cy="66017"/>
      </dsp:txXfrm>
    </dsp:sp>
    <dsp:sp modelId="{064D2163-DCF2-4DBB-BB58-C170BFF25EA4}">
      <dsp:nvSpPr>
        <dsp:cNvPr id="0" name=""/>
        <dsp:cNvSpPr/>
      </dsp:nvSpPr>
      <dsp:spPr>
        <a:xfrm>
          <a:off x="1710829" y="1652587"/>
          <a:ext cx="335117" cy="638562"/>
        </a:xfrm>
        <a:custGeom>
          <a:avLst/>
          <a:gdLst/>
          <a:ahLst/>
          <a:cxnLst/>
          <a:rect l="0" t="0" r="0" b="0"/>
          <a:pathLst>
            <a:path>
              <a:moveTo>
                <a:pt x="0" y="0"/>
              </a:moveTo>
              <a:lnTo>
                <a:pt x="167558" y="0"/>
              </a:lnTo>
              <a:lnTo>
                <a:pt x="167558" y="638562"/>
              </a:lnTo>
              <a:lnTo>
                <a:pt x="335117" y="638562"/>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1860359" y="1953839"/>
        <a:ext cx="36057" cy="36057"/>
      </dsp:txXfrm>
    </dsp:sp>
    <dsp:sp modelId="{2B3CC703-3200-4554-BE87-E157458D22E7}">
      <dsp:nvSpPr>
        <dsp:cNvPr id="0" name=""/>
        <dsp:cNvSpPr/>
      </dsp:nvSpPr>
      <dsp:spPr>
        <a:xfrm>
          <a:off x="1710829" y="1606867"/>
          <a:ext cx="335117" cy="91440"/>
        </a:xfrm>
        <a:custGeom>
          <a:avLst/>
          <a:gdLst/>
          <a:ahLst/>
          <a:cxnLst/>
          <a:rect l="0" t="0" r="0" b="0"/>
          <a:pathLst>
            <a:path>
              <a:moveTo>
                <a:pt x="0" y="45720"/>
              </a:moveTo>
              <a:lnTo>
                <a:pt x="335117" y="4572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1870010" y="1644209"/>
        <a:ext cx="16755" cy="16755"/>
      </dsp:txXfrm>
    </dsp:sp>
    <dsp:sp modelId="{ACE42C95-F9B4-4131-8345-C0E033835997}">
      <dsp:nvSpPr>
        <dsp:cNvPr id="0" name=""/>
        <dsp:cNvSpPr/>
      </dsp:nvSpPr>
      <dsp:spPr>
        <a:xfrm>
          <a:off x="1710829" y="1014025"/>
          <a:ext cx="335117" cy="638562"/>
        </a:xfrm>
        <a:custGeom>
          <a:avLst/>
          <a:gdLst/>
          <a:ahLst/>
          <a:cxnLst/>
          <a:rect l="0" t="0" r="0" b="0"/>
          <a:pathLst>
            <a:path>
              <a:moveTo>
                <a:pt x="0" y="638562"/>
              </a:moveTo>
              <a:lnTo>
                <a:pt x="167558" y="638562"/>
              </a:lnTo>
              <a:lnTo>
                <a:pt x="167558" y="0"/>
              </a:lnTo>
              <a:lnTo>
                <a:pt x="335117"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60359" y="1315277"/>
        <a:ext cx="36057" cy="36057"/>
      </dsp:txXfrm>
    </dsp:sp>
    <dsp:sp modelId="{D879F042-5BA0-4A64-86EB-3D17A213BC52}">
      <dsp:nvSpPr>
        <dsp:cNvPr id="0" name=""/>
        <dsp:cNvSpPr/>
      </dsp:nvSpPr>
      <dsp:spPr>
        <a:xfrm>
          <a:off x="1710829" y="375463"/>
          <a:ext cx="335117" cy="1277124"/>
        </a:xfrm>
        <a:custGeom>
          <a:avLst/>
          <a:gdLst/>
          <a:ahLst/>
          <a:cxnLst/>
          <a:rect l="0" t="0" r="0" b="0"/>
          <a:pathLst>
            <a:path>
              <a:moveTo>
                <a:pt x="0" y="1277124"/>
              </a:moveTo>
              <a:lnTo>
                <a:pt x="167558" y="1277124"/>
              </a:lnTo>
              <a:lnTo>
                <a:pt x="167558" y="0"/>
              </a:lnTo>
              <a:lnTo>
                <a:pt x="335117"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88950">
            <a:lnSpc>
              <a:spcPct val="90000"/>
            </a:lnSpc>
            <a:spcBef>
              <a:spcPct val="0"/>
            </a:spcBef>
            <a:spcAft>
              <a:spcPct val="35000"/>
            </a:spcAft>
            <a:buNone/>
          </a:pPr>
          <a:endParaRPr lang="es-CR" sz="1100" kern="1200"/>
        </a:p>
      </dsp:txBody>
      <dsp:txXfrm>
        <a:off x="1845379" y="981016"/>
        <a:ext cx="66017" cy="66017"/>
      </dsp:txXfrm>
    </dsp:sp>
    <dsp:sp modelId="{7FA8FC7E-9938-452E-B707-625217758257}">
      <dsp:nvSpPr>
        <dsp:cNvPr id="0" name=""/>
        <dsp:cNvSpPr/>
      </dsp:nvSpPr>
      <dsp:spPr>
        <a:xfrm rot="16200000">
          <a:off x="-197140" y="1397162"/>
          <a:ext cx="3305089"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Encabezado</a:t>
          </a:r>
        </a:p>
      </dsp:txBody>
      <dsp:txXfrm>
        <a:off x="-197140" y="1397162"/>
        <a:ext cx="3305089" cy="510849"/>
      </dsp:txXfrm>
    </dsp:sp>
    <dsp:sp modelId="{D2B891D6-476A-4B25-8C7B-A2A044270F5B}">
      <dsp:nvSpPr>
        <dsp:cNvPr id="0" name=""/>
        <dsp:cNvSpPr/>
      </dsp:nvSpPr>
      <dsp:spPr>
        <a:xfrm>
          <a:off x="2045947" y="120038"/>
          <a:ext cx="4535997" cy="51084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NombreArchivo</a:t>
          </a:r>
        </a:p>
      </dsp:txBody>
      <dsp:txXfrm>
        <a:off x="2045947" y="120038"/>
        <a:ext cx="4535997" cy="510849"/>
      </dsp:txXfrm>
    </dsp:sp>
    <dsp:sp modelId="{717A642F-5EB6-4A1E-BFBF-6102F325DFB9}">
      <dsp:nvSpPr>
        <dsp:cNvPr id="0" name=""/>
        <dsp:cNvSpPr/>
      </dsp:nvSpPr>
      <dsp:spPr>
        <a:xfrm>
          <a:off x="2045947" y="758600"/>
          <a:ext cx="4535997"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Fecha</a:t>
          </a:r>
        </a:p>
      </dsp:txBody>
      <dsp:txXfrm>
        <a:off x="2045947" y="758600"/>
        <a:ext cx="4535997" cy="510849"/>
      </dsp:txXfrm>
    </dsp:sp>
    <dsp:sp modelId="{89567607-4ED9-42A4-9463-B5DA73752199}">
      <dsp:nvSpPr>
        <dsp:cNvPr id="0" name=""/>
        <dsp:cNvSpPr/>
      </dsp:nvSpPr>
      <dsp:spPr>
        <a:xfrm>
          <a:off x="2045947" y="1397162"/>
          <a:ext cx="4535997"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Periodo</a:t>
          </a:r>
        </a:p>
      </dsp:txBody>
      <dsp:txXfrm>
        <a:off x="2045947" y="1397162"/>
        <a:ext cx="4535997" cy="510849"/>
      </dsp:txXfrm>
    </dsp:sp>
    <dsp:sp modelId="{952BC44C-8793-4216-82CD-6C3D29290B54}">
      <dsp:nvSpPr>
        <dsp:cNvPr id="0" name=""/>
        <dsp:cNvSpPr/>
      </dsp:nvSpPr>
      <dsp:spPr>
        <a:xfrm>
          <a:off x="2045947" y="2035724"/>
          <a:ext cx="4535997"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Periodicidad</a:t>
          </a:r>
        </a:p>
      </dsp:txBody>
      <dsp:txXfrm>
        <a:off x="2045947" y="2035724"/>
        <a:ext cx="4535997" cy="510849"/>
      </dsp:txXfrm>
    </dsp:sp>
    <dsp:sp modelId="{1B624BD9-3B6A-4940-9882-B891800B96D0}">
      <dsp:nvSpPr>
        <dsp:cNvPr id="0" name=""/>
        <dsp:cNvSpPr/>
      </dsp:nvSpPr>
      <dsp:spPr>
        <a:xfrm>
          <a:off x="2045947" y="2674286"/>
          <a:ext cx="4535997"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Moneda</a:t>
          </a:r>
        </a:p>
      </dsp:txBody>
      <dsp:txXfrm>
        <a:off x="2045947" y="2674286"/>
        <a:ext cx="4535997" cy="510849"/>
      </dsp:txXfrm>
    </dsp:sp>
  </dsp:spTree>
</dsp:drawing>
</file>

<file path=word/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AF29B-396D-449C-8911-F3536FA2B3B9}">
      <dsp:nvSpPr>
        <dsp:cNvPr id="0" name=""/>
        <dsp:cNvSpPr/>
      </dsp:nvSpPr>
      <dsp:spPr>
        <a:xfrm>
          <a:off x="2211368" y="1652587"/>
          <a:ext cx="318220" cy="1467041"/>
        </a:xfrm>
        <a:custGeom>
          <a:avLst/>
          <a:gdLst/>
          <a:ahLst/>
          <a:cxnLst/>
          <a:rect l="0" t="0" r="0" b="0"/>
          <a:pathLst>
            <a:path>
              <a:moveTo>
                <a:pt x="0" y="0"/>
              </a:moveTo>
              <a:lnTo>
                <a:pt x="159110" y="0"/>
              </a:lnTo>
              <a:lnTo>
                <a:pt x="159110" y="1467041"/>
              </a:lnTo>
              <a:lnTo>
                <a:pt x="318220" y="1467041"/>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2332949" y="2348579"/>
        <a:ext cx="75057" cy="75057"/>
      </dsp:txXfrm>
    </dsp:sp>
    <dsp:sp modelId="{3696FD62-BAAF-484F-9820-8FAD14610FD5}">
      <dsp:nvSpPr>
        <dsp:cNvPr id="0" name=""/>
        <dsp:cNvSpPr/>
      </dsp:nvSpPr>
      <dsp:spPr>
        <a:xfrm>
          <a:off x="2211368" y="1652587"/>
          <a:ext cx="318220" cy="976549"/>
        </a:xfrm>
        <a:custGeom>
          <a:avLst/>
          <a:gdLst/>
          <a:ahLst/>
          <a:cxnLst/>
          <a:rect l="0" t="0" r="0" b="0"/>
          <a:pathLst>
            <a:path>
              <a:moveTo>
                <a:pt x="0" y="0"/>
              </a:moveTo>
              <a:lnTo>
                <a:pt x="159110" y="0"/>
              </a:lnTo>
              <a:lnTo>
                <a:pt x="159110" y="976549"/>
              </a:lnTo>
              <a:lnTo>
                <a:pt x="318220" y="976549"/>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44801" y="2115184"/>
        <a:ext cx="51354" cy="51354"/>
      </dsp:txXfrm>
    </dsp:sp>
    <dsp:sp modelId="{9F1E2E10-8EF6-44DF-910C-324B9E3E7339}">
      <dsp:nvSpPr>
        <dsp:cNvPr id="0" name=""/>
        <dsp:cNvSpPr/>
      </dsp:nvSpPr>
      <dsp:spPr>
        <a:xfrm>
          <a:off x="2211368" y="1652587"/>
          <a:ext cx="318220" cy="490491"/>
        </a:xfrm>
        <a:custGeom>
          <a:avLst/>
          <a:gdLst/>
          <a:ahLst/>
          <a:cxnLst/>
          <a:rect l="0" t="0" r="0" b="0"/>
          <a:pathLst>
            <a:path>
              <a:moveTo>
                <a:pt x="0" y="0"/>
              </a:moveTo>
              <a:lnTo>
                <a:pt x="159110" y="0"/>
              </a:lnTo>
              <a:lnTo>
                <a:pt x="159110" y="490491"/>
              </a:lnTo>
              <a:lnTo>
                <a:pt x="318220" y="490491"/>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5861" y="1883216"/>
        <a:ext cx="29233" cy="29233"/>
      </dsp:txXfrm>
    </dsp:sp>
    <dsp:sp modelId="{7C9C45F9-515B-456B-BA36-FB5E1A8BAE0C}">
      <dsp:nvSpPr>
        <dsp:cNvPr id="0" name=""/>
        <dsp:cNvSpPr/>
      </dsp:nvSpPr>
      <dsp:spPr>
        <a:xfrm>
          <a:off x="2211368" y="1606867"/>
          <a:ext cx="318220" cy="91440"/>
        </a:xfrm>
        <a:custGeom>
          <a:avLst/>
          <a:gdLst/>
          <a:ahLst/>
          <a:cxnLst/>
          <a:rect l="0" t="0" r="0" b="0"/>
          <a:pathLst>
            <a:path>
              <a:moveTo>
                <a:pt x="0" y="45720"/>
              </a:moveTo>
              <a:lnTo>
                <a:pt x="159110" y="45720"/>
              </a:lnTo>
              <a:lnTo>
                <a:pt x="159110" y="50153"/>
              </a:lnTo>
              <a:lnTo>
                <a:pt x="318220" y="50153"/>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362522" y="1644631"/>
        <a:ext cx="15912" cy="15912"/>
      </dsp:txXfrm>
    </dsp:sp>
    <dsp:sp modelId="{365386FB-B6AB-4C16-8489-5A9D2A69BA0D}">
      <dsp:nvSpPr>
        <dsp:cNvPr id="0" name=""/>
        <dsp:cNvSpPr/>
      </dsp:nvSpPr>
      <dsp:spPr>
        <a:xfrm>
          <a:off x="2211368" y="1166529"/>
          <a:ext cx="318220" cy="486057"/>
        </a:xfrm>
        <a:custGeom>
          <a:avLst/>
          <a:gdLst/>
          <a:ahLst/>
          <a:cxnLst/>
          <a:rect l="0" t="0" r="0" b="0"/>
          <a:pathLst>
            <a:path>
              <a:moveTo>
                <a:pt x="0" y="486057"/>
              </a:moveTo>
              <a:lnTo>
                <a:pt x="159110" y="486057"/>
              </a:lnTo>
              <a:lnTo>
                <a:pt x="159110" y="0"/>
              </a:lnTo>
              <a:lnTo>
                <a:pt x="318220"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5954" y="1395034"/>
        <a:ext cx="29048" cy="29048"/>
      </dsp:txXfrm>
    </dsp:sp>
    <dsp:sp modelId="{ACE42C95-F9B4-4131-8345-C0E033835997}">
      <dsp:nvSpPr>
        <dsp:cNvPr id="0" name=""/>
        <dsp:cNvSpPr/>
      </dsp:nvSpPr>
      <dsp:spPr>
        <a:xfrm>
          <a:off x="2211368" y="676038"/>
          <a:ext cx="318220" cy="976549"/>
        </a:xfrm>
        <a:custGeom>
          <a:avLst/>
          <a:gdLst/>
          <a:ahLst/>
          <a:cxnLst/>
          <a:rect l="0" t="0" r="0" b="0"/>
          <a:pathLst>
            <a:path>
              <a:moveTo>
                <a:pt x="0" y="976549"/>
              </a:moveTo>
              <a:lnTo>
                <a:pt x="159110" y="976549"/>
              </a:lnTo>
              <a:lnTo>
                <a:pt x="159110" y="0"/>
              </a:lnTo>
              <a:lnTo>
                <a:pt x="318220"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44801" y="1138635"/>
        <a:ext cx="51354" cy="51354"/>
      </dsp:txXfrm>
    </dsp:sp>
    <dsp:sp modelId="{D879F042-5BA0-4A64-86EB-3D17A213BC52}">
      <dsp:nvSpPr>
        <dsp:cNvPr id="0" name=""/>
        <dsp:cNvSpPr/>
      </dsp:nvSpPr>
      <dsp:spPr>
        <a:xfrm>
          <a:off x="2211368" y="185546"/>
          <a:ext cx="318220" cy="1467041"/>
        </a:xfrm>
        <a:custGeom>
          <a:avLst/>
          <a:gdLst/>
          <a:ahLst/>
          <a:cxnLst/>
          <a:rect l="0" t="0" r="0" b="0"/>
          <a:pathLst>
            <a:path>
              <a:moveTo>
                <a:pt x="0" y="1467041"/>
              </a:moveTo>
              <a:lnTo>
                <a:pt x="159110" y="1467041"/>
              </a:lnTo>
              <a:lnTo>
                <a:pt x="159110" y="0"/>
              </a:lnTo>
              <a:lnTo>
                <a:pt x="318220"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88950">
            <a:lnSpc>
              <a:spcPct val="90000"/>
            </a:lnSpc>
            <a:spcBef>
              <a:spcPct val="0"/>
            </a:spcBef>
            <a:spcAft>
              <a:spcPct val="35000"/>
            </a:spcAft>
            <a:buNone/>
          </a:pPr>
          <a:endParaRPr lang="es-CR" sz="1100" kern="1200"/>
        </a:p>
      </dsp:txBody>
      <dsp:txXfrm>
        <a:off x="2332949" y="881538"/>
        <a:ext cx="75057" cy="75057"/>
      </dsp:txXfrm>
    </dsp:sp>
    <dsp:sp modelId="{7FA8FC7E-9938-452E-B707-625217758257}">
      <dsp:nvSpPr>
        <dsp:cNvPr id="0" name=""/>
        <dsp:cNvSpPr/>
      </dsp:nvSpPr>
      <dsp:spPr>
        <a:xfrm rot="16200000">
          <a:off x="399598" y="1410041"/>
          <a:ext cx="3138446" cy="485092"/>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ModelosTrimestrales</a:t>
          </a:r>
        </a:p>
      </dsp:txBody>
      <dsp:txXfrm>
        <a:off x="399598" y="1410041"/>
        <a:ext cx="3138446" cy="485092"/>
      </dsp:txXfrm>
    </dsp:sp>
    <dsp:sp modelId="{D2B891D6-476A-4B25-8C7B-A2A044270F5B}">
      <dsp:nvSpPr>
        <dsp:cNvPr id="0" name=""/>
        <dsp:cNvSpPr/>
      </dsp:nvSpPr>
      <dsp:spPr>
        <a:xfrm>
          <a:off x="2529588" y="937"/>
          <a:ext cx="3526060" cy="369218"/>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Balance General</a:t>
          </a:r>
        </a:p>
      </dsp:txBody>
      <dsp:txXfrm>
        <a:off x="2529588" y="937"/>
        <a:ext cx="3526060" cy="369218"/>
      </dsp:txXfrm>
    </dsp:sp>
    <dsp:sp modelId="{717A642F-5EB6-4A1E-BFBF-6102F325DFB9}">
      <dsp:nvSpPr>
        <dsp:cNvPr id="0" name=""/>
        <dsp:cNvSpPr/>
      </dsp:nvSpPr>
      <dsp:spPr>
        <a:xfrm>
          <a:off x="2529588" y="491428"/>
          <a:ext cx="3526060" cy="369218"/>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Estado Resultados y </a:t>
          </a:r>
          <a:r>
            <a:rPr lang="es-ES" sz="1100" kern="1200"/>
            <a:t>Modelo Cuenta Tecnico Financiera Y No Técnica</a:t>
          </a:r>
          <a:endParaRPr lang="es-CR" sz="1100" kern="1200"/>
        </a:p>
      </dsp:txBody>
      <dsp:txXfrm>
        <a:off x="2529588" y="491428"/>
        <a:ext cx="3526060" cy="369218"/>
      </dsp:txXfrm>
    </dsp:sp>
    <dsp:sp modelId="{3038941C-C7E0-4943-B771-BB42D03B7E7F}">
      <dsp:nvSpPr>
        <dsp:cNvPr id="0" name=""/>
        <dsp:cNvSpPr/>
      </dsp:nvSpPr>
      <dsp:spPr>
        <a:xfrm>
          <a:off x="2529588" y="981920"/>
          <a:ext cx="3526060" cy="369218"/>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Estado Cambios Patrimonio Propio</a:t>
          </a:r>
        </a:p>
      </dsp:txBody>
      <dsp:txXfrm>
        <a:off x="2529588" y="981920"/>
        <a:ext cx="3526060" cy="369218"/>
      </dsp:txXfrm>
    </dsp:sp>
    <dsp:sp modelId="{B78C30B8-A102-40DB-A360-98338DF94EBD}">
      <dsp:nvSpPr>
        <dsp:cNvPr id="0" name=""/>
        <dsp:cNvSpPr/>
      </dsp:nvSpPr>
      <dsp:spPr>
        <a:xfrm>
          <a:off x="2529588" y="1472412"/>
          <a:ext cx="3526060" cy="369218"/>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Canales de Comercialización</a:t>
          </a:r>
        </a:p>
      </dsp:txBody>
      <dsp:txXfrm>
        <a:off x="2529588" y="1472412"/>
        <a:ext cx="3526060" cy="369218"/>
      </dsp:txXfrm>
    </dsp:sp>
    <dsp:sp modelId="{D7ECC006-53A4-4CD4-9B4D-0BD9C8E08042}">
      <dsp:nvSpPr>
        <dsp:cNvPr id="0" name=""/>
        <dsp:cNvSpPr/>
      </dsp:nvSpPr>
      <dsp:spPr>
        <a:xfrm>
          <a:off x="2529588" y="1962903"/>
          <a:ext cx="3474540" cy="360350"/>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Producción y Población Asegurada</a:t>
          </a:r>
        </a:p>
      </dsp:txBody>
      <dsp:txXfrm>
        <a:off x="2529588" y="1962903"/>
        <a:ext cx="3474540" cy="360350"/>
      </dsp:txXfrm>
    </dsp:sp>
    <dsp:sp modelId="{38A03914-62F0-4BF0-B082-F4066DCF54D2}">
      <dsp:nvSpPr>
        <dsp:cNvPr id="0" name=""/>
        <dsp:cNvSpPr/>
      </dsp:nvSpPr>
      <dsp:spPr>
        <a:xfrm>
          <a:off x="2529588" y="2444527"/>
          <a:ext cx="3526060" cy="369218"/>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RunOff</a:t>
          </a:r>
        </a:p>
      </dsp:txBody>
      <dsp:txXfrm>
        <a:off x="2529588" y="2444527"/>
        <a:ext cx="3526060" cy="369218"/>
      </dsp:txXfrm>
    </dsp:sp>
    <dsp:sp modelId="{5A311793-1D61-424F-A644-923D89F00C3D}">
      <dsp:nvSpPr>
        <dsp:cNvPr id="0" name=""/>
        <dsp:cNvSpPr/>
      </dsp:nvSpPr>
      <dsp:spPr>
        <a:xfrm>
          <a:off x="2529588" y="2935019"/>
          <a:ext cx="3526060" cy="369218"/>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Contratos Paritarios o de libre discusión</a:t>
          </a:r>
        </a:p>
      </dsp:txBody>
      <dsp:txXfrm>
        <a:off x="2529588" y="2935019"/>
        <a:ext cx="3526060" cy="369218"/>
      </dsp:txXfrm>
    </dsp:sp>
  </dsp:spTree>
</dsp:drawing>
</file>

<file path=word/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7EAD70-ED62-4372-9632-EF8A88672549}">
      <dsp:nvSpPr>
        <dsp:cNvPr id="0" name=""/>
        <dsp:cNvSpPr/>
      </dsp:nvSpPr>
      <dsp:spPr>
        <a:xfrm>
          <a:off x="5339418" y="1911284"/>
          <a:ext cx="385002" cy="1100427"/>
        </a:xfrm>
        <a:custGeom>
          <a:avLst/>
          <a:gdLst/>
          <a:ahLst/>
          <a:cxnLst/>
          <a:rect l="0" t="0" r="0" b="0"/>
          <a:pathLst>
            <a:path>
              <a:moveTo>
                <a:pt x="0" y="0"/>
              </a:moveTo>
              <a:lnTo>
                <a:pt x="192501" y="0"/>
              </a:lnTo>
              <a:lnTo>
                <a:pt x="192501" y="1100427"/>
              </a:lnTo>
              <a:lnTo>
                <a:pt x="385002" y="1100427"/>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5502773" y="2432352"/>
        <a:ext cx="58291" cy="58291"/>
      </dsp:txXfrm>
    </dsp:sp>
    <dsp:sp modelId="{73D21DDA-5B73-47B3-9D16-EBE0F4F52994}">
      <dsp:nvSpPr>
        <dsp:cNvPr id="0" name=""/>
        <dsp:cNvSpPr/>
      </dsp:nvSpPr>
      <dsp:spPr>
        <a:xfrm>
          <a:off x="5339418" y="1911284"/>
          <a:ext cx="385002" cy="366809"/>
        </a:xfrm>
        <a:custGeom>
          <a:avLst/>
          <a:gdLst/>
          <a:ahLst/>
          <a:cxnLst/>
          <a:rect l="0" t="0" r="0" b="0"/>
          <a:pathLst>
            <a:path>
              <a:moveTo>
                <a:pt x="0" y="0"/>
              </a:moveTo>
              <a:lnTo>
                <a:pt x="192501" y="0"/>
              </a:lnTo>
              <a:lnTo>
                <a:pt x="192501" y="366809"/>
              </a:lnTo>
              <a:lnTo>
                <a:pt x="385002" y="366809"/>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88950">
            <a:lnSpc>
              <a:spcPct val="90000"/>
            </a:lnSpc>
            <a:spcBef>
              <a:spcPct val="0"/>
            </a:spcBef>
            <a:spcAft>
              <a:spcPct val="35000"/>
            </a:spcAft>
            <a:buNone/>
          </a:pPr>
          <a:endParaRPr lang="es-CR" sz="1100" kern="1200"/>
        </a:p>
      </dsp:txBody>
      <dsp:txXfrm>
        <a:off x="5518625" y="2081394"/>
        <a:ext cx="26588" cy="26588"/>
      </dsp:txXfrm>
    </dsp:sp>
    <dsp:sp modelId="{551FFB6F-50B4-4188-8379-9E343C742A5E}">
      <dsp:nvSpPr>
        <dsp:cNvPr id="0" name=""/>
        <dsp:cNvSpPr/>
      </dsp:nvSpPr>
      <dsp:spPr>
        <a:xfrm>
          <a:off x="5339418" y="1544475"/>
          <a:ext cx="385002" cy="366809"/>
        </a:xfrm>
        <a:custGeom>
          <a:avLst/>
          <a:gdLst/>
          <a:ahLst/>
          <a:cxnLst/>
          <a:rect l="0" t="0" r="0" b="0"/>
          <a:pathLst>
            <a:path>
              <a:moveTo>
                <a:pt x="0" y="366809"/>
              </a:moveTo>
              <a:lnTo>
                <a:pt x="192501" y="366809"/>
              </a:lnTo>
              <a:lnTo>
                <a:pt x="192501" y="0"/>
              </a:lnTo>
              <a:lnTo>
                <a:pt x="385002" y="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88950">
            <a:lnSpc>
              <a:spcPct val="90000"/>
            </a:lnSpc>
            <a:spcBef>
              <a:spcPct val="0"/>
            </a:spcBef>
            <a:spcAft>
              <a:spcPct val="35000"/>
            </a:spcAft>
            <a:buNone/>
          </a:pPr>
          <a:endParaRPr lang="es-CR" sz="1100" kern="1200"/>
        </a:p>
      </dsp:txBody>
      <dsp:txXfrm>
        <a:off x="5518625" y="1714585"/>
        <a:ext cx="26588" cy="26588"/>
      </dsp:txXfrm>
    </dsp:sp>
    <dsp:sp modelId="{51DECCAE-3521-4FF5-951E-A50A07DBAB9F}">
      <dsp:nvSpPr>
        <dsp:cNvPr id="0" name=""/>
        <dsp:cNvSpPr/>
      </dsp:nvSpPr>
      <dsp:spPr>
        <a:xfrm>
          <a:off x="5339418" y="810857"/>
          <a:ext cx="385002" cy="1100427"/>
        </a:xfrm>
        <a:custGeom>
          <a:avLst/>
          <a:gdLst/>
          <a:ahLst/>
          <a:cxnLst/>
          <a:rect l="0" t="0" r="0" b="0"/>
          <a:pathLst>
            <a:path>
              <a:moveTo>
                <a:pt x="0" y="1100427"/>
              </a:moveTo>
              <a:lnTo>
                <a:pt x="192501" y="1100427"/>
              </a:lnTo>
              <a:lnTo>
                <a:pt x="192501" y="0"/>
              </a:lnTo>
              <a:lnTo>
                <a:pt x="385002" y="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88950">
            <a:lnSpc>
              <a:spcPct val="90000"/>
            </a:lnSpc>
            <a:spcBef>
              <a:spcPct val="0"/>
            </a:spcBef>
            <a:spcAft>
              <a:spcPct val="35000"/>
            </a:spcAft>
            <a:buNone/>
          </a:pPr>
          <a:endParaRPr lang="es-CR" sz="1100" kern="1200"/>
        </a:p>
      </dsp:txBody>
      <dsp:txXfrm>
        <a:off x="5502773" y="1331924"/>
        <a:ext cx="58291" cy="58291"/>
      </dsp:txXfrm>
    </dsp:sp>
    <dsp:sp modelId="{2F643DEA-EA1F-4A51-B0E0-935E6C84E785}">
      <dsp:nvSpPr>
        <dsp:cNvPr id="0" name=""/>
        <dsp:cNvSpPr/>
      </dsp:nvSpPr>
      <dsp:spPr>
        <a:xfrm>
          <a:off x="3029401" y="1865564"/>
          <a:ext cx="385002" cy="91440"/>
        </a:xfrm>
        <a:custGeom>
          <a:avLst/>
          <a:gdLst/>
          <a:ahLst/>
          <a:cxnLst/>
          <a:rect l="0" t="0" r="0" b="0"/>
          <a:pathLst>
            <a:path>
              <a:moveTo>
                <a:pt x="0" y="45720"/>
              </a:moveTo>
              <a:lnTo>
                <a:pt x="385002"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12277" y="1901659"/>
        <a:ext cx="19250" cy="19250"/>
      </dsp:txXfrm>
    </dsp:sp>
    <dsp:sp modelId="{9B7F8DA0-C2B0-4CCE-94A4-19B9D1F2927A}">
      <dsp:nvSpPr>
        <dsp:cNvPr id="0" name=""/>
        <dsp:cNvSpPr/>
      </dsp:nvSpPr>
      <dsp:spPr>
        <a:xfrm>
          <a:off x="719384" y="1544475"/>
          <a:ext cx="385002" cy="366809"/>
        </a:xfrm>
        <a:custGeom>
          <a:avLst/>
          <a:gdLst/>
          <a:ahLst/>
          <a:cxnLst/>
          <a:rect l="0" t="0" r="0" b="0"/>
          <a:pathLst>
            <a:path>
              <a:moveTo>
                <a:pt x="0" y="0"/>
              </a:moveTo>
              <a:lnTo>
                <a:pt x="192501" y="0"/>
              </a:lnTo>
              <a:lnTo>
                <a:pt x="192501" y="366809"/>
              </a:lnTo>
              <a:lnTo>
                <a:pt x="385002" y="366809"/>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98591" y="1714585"/>
        <a:ext cx="26588" cy="26588"/>
      </dsp:txXfrm>
    </dsp:sp>
    <dsp:sp modelId="{F7F79E49-D94E-4E04-8C79-44BDEE307915}">
      <dsp:nvSpPr>
        <dsp:cNvPr id="0" name=""/>
        <dsp:cNvSpPr/>
      </dsp:nvSpPr>
      <dsp:spPr>
        <a:xfrm>
          <a:off x="719384" y="1177666"/>
          <a:ext cx="385002" cy="366809"/>
        </a:xfrm>
        <a:custGeom>
          <a:avLst/>
          <a:gdLst/>
          <a:ahLst/>
          <a:cxnLst/>
          <a:rect l="0" t="0" r="0" b="0"/>
          <a:pathLst>
            <a:path>
              <a:moveTo>
                <a:pt x="0" y="366809"/>
              </a:moveTo>
              <a:lnTo>
                <a:pt x="192501" y="366809"/>
              </a:lnTo>
              <a:lnTo>
                <a:pt x="192501" y="0"/>
              </a:lnTo>
              <a:lnTo>
                <a:pt x="385002"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98591" y="1347776"/>
        <a:ext cx="26588" cy="26588"/>
      </dsp:txXfrm>
    </dsp:sp>
    <dsp:sp modelId="{F1CFEC59-5230-4286-B5F6-1495AB2B0D83}">
      <dsp:nvSpPr>
        <dsp:cNvPr id="0" name=""/>
        <dsp:cNvSpPr/>
      </dsp:nvSpPr>
      <dsp:spPr>
        <a:xfrm rot="16200000">
          <a:off x="-1118521" y="1251028"/>
          <a:ext cx="3088918" cy="586894"/>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ModeloBalanceGeneral</a:t>
          </a:r>
        </a:p>
      </dsp:txBody>
      <dsp:txXfrm>
        <a:off x="-1118521" y="1251028"/>
        <a:ext cx="3088918" cy="586894"/>
      </dsp:txXfrm>
    </dsp:sp>
    <dsp:sp modelId="{FA4C7DFC-CAA0-4AD0-B04E-5F1581A3AB8F}">
      <dsp:nvSpPr>
        <dsp:cNvPr id="0" name=""/>
        <dsp:cNvSpPr/>
      </dsp:nvSpPr>
      <dsp:spPr>
        <a:xfrm>
          <a:off x="1104387" y="884219"/>
          <a:ext cx="1925013" cy="586894"/>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Encabezado</a:t>
          </a:r>
        </a:p>
      </dsp:txBody>
      <dsp:txXfrm>
        <a:off x="1104387" y="884219"/>
        <a:ext cx="1925013" cy="586894"/>
      </dsp:txXfrm>
    </dsp:sp>
    <dsp:sp modelId="{4698C0DD-7864-4357-B6BC-F9D46326F5E6}">
      <dsp:nvSpPr>
        <dsp:cNvPr id="0" name=""/>
        <dsp:cNvSpPr/>
      </dsp:nvSpPr>
      <dsp:spPr>
        <a:xfrm>
          <a:off x="1104387" y="1617837"/>
          <a:ext cx="1925013" cy="586894"/>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Datos</a:t>
          </a:r>
        </a:p>
      </dsp:txBody>
      <dsp:txXfrm>
        <a:off x="1104387" y="1617837"/>
        <a:ext cx="1925013" cy="586894"/>
      </dsp:txXfrm>
    </dsp:sp>
    <dsp:sp modelId="{9CF48A6D-B11B-4E9E-90F0-A339F8C05B6D}">
      <dsp:nvSpPr>
        <dsp:cNvPr id="0" name=""/>
        <dsp:cNvSpPr/>
      </dsp:nvSpPr>
      <dsp:spPr>
        <a:xfrm>
          <a:off x="3414404" y="1617837"/>
          <a:ext cx="1925013" cy="586894"/>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a:t>
          </a:r>
        </a:p>
      </dsp:txBody>
      <dsp:txXfrm>
        <a:off x="3414404" y="1617837"/>
        <a:ext cx="1925013" cy="586894"/>
      </dsp:txXfrm>
    </dsp:sp>
    <dsp:sp modelId="{196C646A-D63B-4896-B3DC-F05150C269CB}">
      <dsp:nvSpPr>
        <dsp:cNvPr id="0" name=""/>
        <dsp:cNvSpPr/>
      </dsp:nvSpPr>
      <dsp:spPr>
        <a:xfrm>
          <a:off x="5724420" y="517409"/>
          <a:ext cx="1925013" cy="586894"/>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Activo</a:t>
          </a:r>
        </a:p>
      </dsp:txBody>
      <dsp:txXfrm>
        <a:off x="5724420" y="517409"/>
        <a:ext cx="1925013" cy="586894"/>
      </dsp:txXfrm>
    </dsp:sp>
    <dsp:sp modelId="{63C36A25-3DD2-49CD-B779-62ACCD5285B5}">
      <dsp:nvSpPr>
        <dsp:cNvPr id="0" name=""/>
        <dsp:cNvSpPr/>
      </dsp:nvSpPr>
      <dsp:spPr>
        <a:xfrm>
          <a:off x="5724420" y="1251028"/>
          <a:ext cx="1925013" cy="586894"/>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Pasivo</a:t>
          </a:r>
        </a:p>
      </dsp:txBody>
      <dsp:txXfrm>
        <a:off x="5724420" y="1251028"/>
        <a:ext cx="1925013" cy="586894"/>
      </dsp:txXfrm>
    </dsp:sp>
    <dsp:sp modelId="{E2062442-DE6F-4F72-AF9B-517AE2A1844F}">
      <dsp:nvSpPr>
        <dsp:cNvPr id="0" name=""/>
        <dsp:cNvSpPr/>
      </dsp:nvSpPr>
      <dsp:spPr>
        <a:xfrm>
          <a:off x="5724420" y="1984646"/>
          <a:ext cx="1925013" cy="586894"/>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Patrimonio</a:t>
          </a:r>
        </a:p>
      </dsp:txBody>
      <dsp:txXfrm>
        <a:off x="5724420" y="1984646"/>
        <a:ext cx="1925013" cy="586894"/>
      </dsp:txXfrm>
    </dsp:sp>
    <dsp:sp modelId="{457586AE-1407-4C1D-8630-D2E8A617F1BD}">
      <dsp:nvSpPr>
        <dsp:cNvPr id="0" name=""/>
        <dsp:cNvSpPr/>
      </dsp:nvSpPr>
      <dsp:spPr>
        <a:xfrm>
          <a:off x="5724420" y="2718264"/>
          <a:ext cx="1925013" cy="586894"/>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b="0" kern="1200"/>
            <a:t>PasivoMasPatrimonio</a:t>
          </a:r>
        </a:p>
      </dsp:txBody>
      <dsp:txXfrm>
        <a:off x="5724420" y="2718264"/>
        <a:ext cx="1925013" cy="586894"/>
      </dsp:txXfrm>
    </dsp:sp>
  </dsp:spTree>
</dsp:drawing>
</file>

<file path=word/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48FECB-4FF2-4086-B1CF-6BF2517FC0CD}">
      <dsp:nvSpPr>
        <dsp:cNvPr id="0" name=""/>
        <dsp:cNvSpPr/>
      </dsp:nvSpPr>
      <dsp:spPr>
        <a:xfrm>
          <a:off x="6279803" y="1819242"/>
          <a:ext cx="248919" cy="91440"/>
        </a:xfrm>
        <a:custGeom>
          <a:avLst/>
          <a:gdLst/>
          <a:ahLst/>
          <a:cxnLst/>
          <a:rect l="0" t="0" r="0" b="0"/>
          <a:pathLst>
            <a:path>
              <a:moveTo>
                <a:pt x="0" y="45720"/>
              </a:moveTo>
              <a:lnTo>
                <a:pt x="248919"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98040" y="1858739"/>
        <a:ext cx="12445" cy="12445"/>
      </dsp:txXfrm>
    </dsp:sp>
    <dsp:sp modelId="{A576AB70-7F5D-4486-8AE1-62F153001385}">
      <dsp:nvSpPr>
        <dsp:cNvPr id="0" name=""/>
        <dsp:cNvSpPr/>
      </dsp:nvSpPr>
      <dsp:spPr>
        <a:xfrm>
          <a:off x="3375088" y="1627806"/>
          <a:ext cx="248919" cy="237156"/>
        </a:xfrm>
        <a:custGeom>
          <a:avLst/>
          <a:gdLst/>
          <a:ahLst/>
          <a:cxnLst/>
          <a:rect l="0" t="0" r="0" b="0"/>
          <a:pathLst>
            <a:path>
              <a:moveTo>
                <a:pt x="0" y="0"/>
              </a:moveTo>
              <a:lnTo>
                <a:pt x="124459" y="0"/>
              </a:lnTo>
              <a:lnTo>
                <a:pt x="124459" y="237156"/>
              </a:lnTo>
              <a:lnTo>
                <a:pt x="248919" y="237156"/>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90952" y="1737789"/>
        <a:ext cx="17190" cy="17190"/>
      </dsp:txXfrm>
    </dsp:sp>
    <dsp:sp modelId="{C7613BB0-8C59-47BD-93EB-E82F3103A48E}">
      <dsp:nvSpPr>
        <dsp:cNvPr id="0" name=""/>
        <dsp:cNvSpPr/>
      </dsp:nvSpPr>
      <dsp:spPr>
        <a:xfrm>
          <a:off x="3375088" y="1390650"/>
          <a:ext cx="248919" cy="237156"/>
        </a:xfrm>
        <a:custGeom>
          <a:avLst/>
          <a:gdLst/>
          <a:ahLst/>
          <a:cxnLst/>
          <a:rect l="0" t="0" r="0" b="0"/>
          <a:pathLst>
            <a:path>
              <a:moveTo>
                <a:pt x="0" y="237156"/>
              </a:moveTo>
              <a:lnTo>
                <a:pt x="124459" y="237156"/>
              </a:lnTo>
              <a:lnTo>
                <a:pt x="124459" y="0"/>
              </a:lnTo>
              <a:lnTo>
                <a:pt x="248919" y="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90952" y="1500633"/>
        <a:ext cx="17190" cy="17190"/>
      </dsp:txXfrm>
    </dsp:sp>
    <dsp:sp modelId="{90A79082-F235-42B9-A729-45386117EEAE}">
      <dsp:nvSpPr>
        <dsp:cNvPr id="0" name=""/>
        <dsp:cNvSpPr/>
      </dsp:nvSpPr>
      <dsp:spPr>
        <a:xfrm>
          <a:off x="1881571" y="1582086"/>
          <a:ext cx="248919" cy="91440"/>
        </a:xfrm>
        <a:custGeom>
          <a:avLst/>
          <a:gdLst/>
          <a:ahLst/>
          <a:cxnLst/>
          <a:rect l="0" t="0" r="0" b="0"/>
          <a:pathLst>
            <a:path>
              <a:moveTo>
                <a:pt x="0" y="45720"/>
              </a:moveTo>
              <a:lnTo>
                <a:pt x="248919"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99808" y="1621583"/>
        <a:ext cx="12445" cy="12445"/>
      </dsp:txXfrm>
    </dsp:sp>
    <dsp:sp modelId="{46F7951C-9E77-44F1-BFAA-022E068AE1A6}">
      <dsp:nvSpPr>
        <dsp:cNvPr id="0" name=""/>
        <dsp:cNvSpPr/>
      </dsp:nvSpPr>
      <dsp:spPr>
        <a:xfrm>
          <a:off x="388054" y="1390650"/>
          <a:ext cx="248919" cy="237156"/>
        </a:xfrm>
        <a:custGeom>
          <a:avLst/>
          <a:gdLst/>
          <a:ahLst/>
          <a:cxnLst/>
          <a:rect l="0" t="0" r="0" b="0"/>
          <a:pathLst>
            <a:path>
              <a:moveTo>
                <a:pt x="0" y="0"/>
              </a:moveTo>
              <a:lnTo>
                <a:pt x="124459" y="0"/>
              </a:lnTo>
              <a:lnTo>
                <a:pt x="124459" y="237156"/>
              </a:lnTo>
              <a:lnTo>
                <a:pt x="248919" y="237156"/>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19" y="1500633"/>
        <a:ext cx="17190" cy="17190"/>
      </dsp:txXfrm>
    </dsp:sp>
    <dsp:sp modelId="{75AF8400-E1C0-4035-9743-15635C4139A4}">
      <dsp:nvSpPr>
        <dsp:cNvPr id="0" name=""/>
        <dsp:cNvSpPr/>
      </dsp:nvSpPr>
      <dsp:spPr>
        <a:xfrm>
          <a:off x="388054" y="1153493"/>
          <a:ext cx="248919" cy="237156"/>
        </a:xfrm>
        <a:custGeom>
          <a:avLst/>
          <a:gdLst/>
          <a:ahLst/>
          <a:cxnLst/>
          <a:rect l="0" t="0" r="0" b="0"/>
          <a:pathLst>
            <a:path>
              <a:moveTo>
                <a:pt x="0" y="237156"/>
              </a:moveTo>
              <a:lnTo>
                <a:pt x="124459" y="237156"/>
              </a:lnTo>
              <a:lnTo>
                <a:pt x="124459" y="0"/>
              </a:lnTo>
              <a:lnTo>
                <a:pt x="248919"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19" y="1263476"/>
        <a:ext cx="17190" cy="17190"/>
      </dsp:txXfrm>
    </dsp:sp>
    <dsp:sp modelId="{DAB89C69-DAC6-48FD-90F1-78DFACB6A80E}">
      <dsp:nvSpPr>
        <dsp:cNvPr id="0" name=""/>
        <dsp:cNvSpPr/>
      </dsp:nvSpPr>
      <dsp:spPr>
        <a:xfrm rot="16200000">
          <a:off x="-800223" y="1200924"/>
          <a:ext cx="1997107" cy="379450"/>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ModeloEstadoResultados</a:t>
          </a:r>
        </a:p>
      </dsp:txBody>
      <dsp:txXfrm>
        <a:off x="-800223" y="1200924"/>
        <a:ext cx="1997107" cy="379450"/>
      </dsp:txXfrm>
    </dsp:sp>
    <dsp:sp modelId="{59C534FC-BE6E-4B7E-BC69-E54424223F23}">
      <dsp:nvSpPr>
        <dsp:cNvPr id="0" name=""/>
        <dsp:cNvSpPr/>
      </dsp:nvSpPr>
      <dsp:spPr>
        <a:xfrm>
          <a:off x="636974" y="963768"/>
          <a:ext cx="1244597" cy="379450"/>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Encabezado</a:t>
          </a:r>
        </a:p>
      </dsp:txBody>
      <dsp:txXfrm>
        <a:off x="636974" y="963768"/>
        <a:ext cx="1244597" cy="379450"/>
      </dsp:txXfrm>
    </dsp:sp>
    <dsp:sp modelId="{7CA4247C-4F56-46CD-8C12-0F0E3C643043}">
      <dsp:nvSpPr>
        <dsp:cNvPr id="0" name=""/>
        <dsp:cNvSpPr/>
      </dsp:nvSpPr>
      <dsp:spPr>
        <a:xfrm>
          <a:off x="636974" y="1438081"/>
          <a:ext cx="1244597" cy="379450"/>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Datos</a:t>
          </a:r>
        </a:p>
      </dsp:txBody>
      <dsp:txXfrm>
        <a:off x="636974" y="1438081"/>
        <a:ext cx="1244597" cy="379450"/>
      </dsp:txXfrm>
    </dsp:sp>
    <dsp:sp modelId="{F8685625-BD5D-4CAD-A348-4C8F53312452}">
      <dsp:nvSpPr>
        <dsp:cNvPr id="0" name=""/>
        <dsp:cNvSpPr/>
      </dsp:nvSpPr>
      <dsp:spPr>
        <a:xfrm>
          <a:off x="2130491" y="1438081"/>
          <a:ext cx="1244597" cy="379450"/>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a:t>
          </a:r>
        </a:p>
      </dsp:txBody>
      <dsp:txXfrm>
        <a:off x="2130491" y="1438081"/>
        <a:ext cx="1244597" cy="379450"/>
      </dsp:txXfrm>
    </dsp:sp>
    <dsp:sp modelId="{424B1447-00B1-43AC-BAB8-F4C8AD54250A}">
      <dsp:nvSpPr>
        <dsp:cNvPr id="0" name=""/>
        <dsp:cNvSpPr/>
      </dsp:nvSpPr>
      <dsp:spPr>
        <a:xfrm>
          <a:off x="3624007" y="1200924"/>
          <a:ext cx="2655796" cy="379450"/>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CuentaResultadosTotal</a:t>
          </a:r>
        </a:p>
      </dsp:txBody>
      <dsp:txXfrm>
        <a:off x="3624007" y="1200924"/>
        <a:ext cx="2655796" cy="379450"/>
      </dsp:txXfrm>
    </dsp:sp>
    <dsp:sp modelId="{FC27047C-7AD7-43C0-9203-DBDF548A1945}">
      <dsp:nvSpPr>
        <dsp:cNvPr id="0" name=""/>
        <dsp:cNvSpPr/>
      </dsp:nvSpPr>
      <dsp:spPr>
        <a:xfrm>
          <a:off x="3624007" y="1675237"/>
          <a:ext cx="2655796" cy="379450"/>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ES" sz="1100" kern="1200"/>
            <a:t>Modelo Cuenta Tecnico Financiera Y No Tecnica</a:t>
          </a:r>
          <a:endParaRPr lang="es-CR" sz="1100" kern="1200"/>
        </a:p>
      </dsp:txBody>
      <dsp:txXfrm>
        <a:off x="3624007" y="1675237"/>
        <a:ext cx="2655796" cy="379450"/>
      </dsp:txXfrm>
    </dsp:sp>
    <dsp:sp modelId="{09B41246-F364-4807-AD98-0EE12DE5E7FA}">
      <dsp:nvSpPr>
        <dsp:cNvPr id="0" name=""/>
        <dsp:cNvSpPr/>
      </dsp:nvSpPr>
      <dsp:spPr>
        <a:xfrm>
          <a:off x="6528723" y="1675237"/>
          <a:ext cx="1244597" cy="379450"/>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Ramo</a:t>
          </a:r>
        </a:p>
      </dsp:txBody>
      <dsp:txXfrm>
        <a:off x="6528723" y="1675237"/>
        <a:ext cx="1244597" cy="379450"/>
      </dsp:txXfrm>
    </dsp:sp>
  </dsp:spTree>
</dsp:drawing>
</file>

<file path=word/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39652-A482-44E8-B133-BB09713F4231}">
      <dsp:nvSpPr>
        <dsp:cNvPr id="0" name=""/>
        <dsp:cNvSpPr/>
      </dsp:nvSpPr>
      <dsp:spPr>
        <a:xfrm>
          <a:off x="4292244" y="1652587"/>
          <a:ext cx="221853" cy="1479588"/>
        </a:xfrm>
        <a:custGeom>
          <a:avLst/>
          <a:gdLst/>
          <a:ahLst/>
          <a:cxnLst/>
          <a:rect l="0" t="0" r="0" b="0"/>
          <a:pathLst>
            <a:path>
              <a:moveTo>
                <a:pt x="0" y="0"/>
              </a:moveTo>
              <a:lnTo>
                <a:pt x="110926" y="0"/>
              </a:lnTo>
              <a:lnTo>
                <a:pt x="110926" y="1479588"/>
              </a:lnTo>
              <a:lnTo>
                <a:pt x="221853" y="1479588"/>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65768" y="2354978"/>
        <a:ext cx="74806" cy="74806"/>
      </dsp:txXfrm>
    </dsp:sp>
    <dsp:sp modelId="{386972DE-F0DA-4964-94F8-9331D56EFE5F}">
      <dsp:nvSpPr>
        <dsp:cNvPr id="0" name=""/>
        <dsp:cNvSpPr/>
      </dsp:nvSpPr>
      <dsp:spPr>
        <a:xfrm>
          <a:off x="4292244" y="1652587"/>
          <a:ext cx="221853" cy="1056848"/>
        </a:xfrm>
        <a:custGeom>
          <a:avLst/>
          <a:gdLst/>
          <a:ahLst/>
          <a:cxnLst/>
          <a:rect l="0" t="0" r="0" b="0"/>
          <a:pathLst>
            <a:path>
              <a:moveTo>
                <a:pt x="0" y="0"/>
              </a:moveTo>
              <a:lnTo>
                <a:pt x="110926" y="0"/>
              </a:lnTo>
              <a:lnTo>
                <a:pt x="110926" y="1056848"/>
              </a:lnTo>
              <a:lnTo>
                <a:pt x="221853" y="1056848"/>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76174" y="2154014"/>
        <a:ext cx="53994" cy="53994"/>
      </dsp:txXfrm>
    </dsp:sp>
    <dsp:sp modelId="{D2B8C287-2160-4956-83EA-FBC4A0FAF43D}">
      <dsp:nvSpPr>
        <dsp:cNvPr id="0" name=""/>
        <dsp:cNvSpPr/>
      </dsp:nvSpPr>
      <dsp:spPr>
        <a:xfrm>
          <a:off x="4292244" y="1652587"/>
          <a:ext cx="221853" cy="634109"/>
        </a:xfrm>
        <a:custGeom>
          <a:avLst/>
          <a:gdLst/>
          <a:ahLst/>
          <a:cxnLst/>
          <a:rect l="0" t="0" r="0" b="0"/>
          <a:pathLst>
            <a:path>
              <a:moveTo>
                <a:pt x="0" y="0"/>
              </a:moveTo>
              <a:lnTo>
                <a:pt x="110926" y="0"/>
              </a:lnTo>
              <a:lnTo>
                <a:pt x="110926" y="634109"/>
              </a:lnTo>
              <a:lnTo>
                <a:pt x="221853" y="634109"/>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86376" y="1952847"/>
        <a:ext cx="33589" cy="33589"/>
      </dsp:txXfrm>
    </dsp:sp>
    <dsp:sp modelId="{DB97F3FF-8EEF-4AE1-8262-5744491551AD}">
      <dsp:nvSpPr>
        <dsp:cNvPr id="0" name=""/>
        <dsp:cNvSpPr/>
      </dsp:nvSpPr>
      <dsp:spPr>
        <a:xfrm>
          <a:off x="4292244" y="1652587"/>
          <a:ext cx="221853" cy="211369"/>
        </a:xfrm>
        <a:custGeom>
          <a:avLst/>
          <a:gdLst/>
          <a:ahLst/>
          <a:cxnLst/>
          <a:rect l="0" t="0" r="0" b="0"/>
          <a:pathLst>
            <a:path>
              <a:moveTo>
                <a:pt x="0" y="0"/>
              </a:moveTo>
              <a:lnTo>
                <a:pt x="110926" y="0"/>
              </a:lnTo>
              <a:lnTo>
                <a:pt x="110926" y="211369"/>
              </a:lnTo>
              <a:lnTo>
                <a:pt x="221853" y="211369"/>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95511" y="1750611"/>
        <a:ext cx="15321" cy="15321"/>
      </dsp:txXfrm>
    </dsp:sp>
    <dsp:sp modelId="{19BACE30-B97C-4416-B137-FECE5E117910}">
      <dsp:nvSpPr>
        <dsp:cNvPr id="0" name=""/>
        <dsp:cNvSpPr/>
      </dsp:nvSpPr>
      <dsp:spPr>
        <a:xfrm>
          <a:off x="4292244" y="1441217"/>
          <a:ext cx="221853" cy="211369"/>
        </a:xfrm>
        <a:custGeom>
          <a:avLst/>
          <a:gdLst/>
          <a:ahLst/>
          <a:cxnLst/>
          <a:rect l="0" t="0" r="0" b="0"/>
          <a:pathLst>
            <a:path>
              <a:moveTo>
                <a:pt x="0" y="211369"/>
              </a:moveTo>
              <a:lnTo>
                <a:pt x="110926" y="211369"/>
              </a:lnTo>
              <a:lnTo>
                <a:pt x="110926" y="0"/>
              </a:lnTo>
              <a:lnTo>
                <a:pt x="221853" y="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95511" y="1539241"/>
        <a:ext cx="15321" cy="15321"/>
      </dsp:txXfrm>
    </dsp:sp>
    <dsp:sp modelId="{BA2FE614-7084-4419-AED1-3E76F0701A79}">
      <dsp:nvSpPr>
        <dsp:cNvPr id="0" name=""/>
        <dsp:cNvSpPr/>
      </dsp:nvSpPr>
      <dsp:spPr>
        <a:xfrm>
          <a:off x="4292244" y="1018478"/>
          <a:ext cx="221853" cy="634109"/>
        </a:xfrm>
        <a:custGeom>
          <a:avLst/>
          <a:gdLst/>
          <a:ahLst/>
          <a:cxnLst/>
          <a:rect l="0" t="0" r="0" b="0"/>
          <a:pathLst>
            <a:path>
              <a:moveTo>
                <a:pt x="0" y="634109"/>
              </a:moveTo>
              <a:lnTo>
                <a:pt x="110926" y="634109"/>
              </a:lnTo>
              <a:lnTo>
                <a:pt x="110926" y="0"/>
              </a:lnTo>
              <a:lnTo>
                <a:pt x="221853" y="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86376" y="1318737"/>
        <a:ext cx="33589" cy="33589"/>
      </dsp:txXfrm>
    </dsp:sp>
    <dsp:sp modelId="{1A0CF2EC-19E5-41A1-A2CC-D696C40D8200}">
      <dsp:nvSpPr>
        <dsp:cNvPr id="0" name=""/>
        <dsp:cNvSpPr/>
      </dsp:nvSpPr>
      <dsp:spPr>
        <a:xfrm>
          <a:off x="4292244" y="595738"/>
          <a:ext cx="221853" cy="1056848"/>
        </a:xfrm>
        <a:custGeom>
          <a:avLst/>
          <a:gdLst/>
          <a:ahLst/>
          <a:cxnLst/>
          <a:rect l="0" t="0" r="0" b="0"/>
          <a:pathLst>
            <a:path>
              <a:moveTo>
                <a:pt x="0" y="1056848"/>
              </a:moveTo>
              <a:lnTo>
                <a:pt x="110926" y="1056848"/>
              </a:lnTo>
              <a:lnTo>
                <a:pt x="110926" y="0"/>
              </a:lnTo>
              <a:lnTo>
                <a:pt x="221853" y="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76174" y="1097165"/>
        <a:ext cx="53994" cy="53994"/>
      </dsp:txXfrm>
    </dsp:sp>
    <dsp:sp modelId="{DA4DCE81-58C1-4A8A-97A3-8C7B1ED30335}">
      <dsp:nvSpPr>
        <dsp:cNvPr id="0" name=""/>
        <dsp:cNvSpPr/>
      </dsp:nvSpPr>
      <dsp:spPr>
        <a:xfrm>
          <a:off x="4292244" y="172999"/>
          <a:ext cx="221853" cy="1479588"/>
        </a:xfrm>
        <a:custGeom>
          <a:avLst/>
          <a:gdLst/>
          <a:ahLst/>
          <a:cxnLst/>
          <a:rect l="0" t="0" r="0" b="0"/>
          <a:pathLst>
            <a:path>
              <a:moveTo>
                <a:pt x="0" y="1479588"/>
              </a:moveTo>
              <a:lnTo>
                <a:pt x="110926" y="1479588"/>
              </a:lnTo>
              <a:lnTo>
                <a:pt x="110926" y="0"/>
              </a:lnTo>
              <a:lnTo>
                <a:pt x="221853" y="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65768" y="875390"/>
        <a:ext cx="74806" cy="74806"/>
      </dsp:txXfrm>
    </dsp:sp>
    <dsp:sp modelId="{6AB9E8D6-28AF-4874-8DAC-8D3AB8BE9911}">
      <dsp:nvSpPr>
        <dsp:cNvPr id="0" name=""/>
        <dsp:cNvSpPr/>
      </dsp:nvSpPr>
      <dsp:spPr>
        <a:xfrm>
          <a:off x="2961122" y="1606867"/>
          <a:ext cx="221853" cy="91440"/>
        </a:xfrm>
        <a:custGeom>
          <a:avLst/>
          <a:gdLst/>
          <a:ahLst/>
          <a:cxnLst/>
          <a:rect l="0" t="0" r="0" b="0"/>
          <a:pathLst>
            <a:path>
              <a:moveTo>
                <a:pt x="0" y="45720"/>
              </a:moveTo>
              <a:lnTo>
                <a:pt x="221853"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6503" y="1647041"/>
        <a:ext cx="11092" cy="11092"/>
      </dsp:txXfrm>
    </dsp:sp>
    <dsp:sp modelId="{5E7F826A-339A-4F74-B5D9-3F3D51C59F98}">
      <dsp:nvSpPr>
        <dsp:cNvPr id="0" name=""/>
        <dsp:cNvSpPr/>
      </dsp:nvSpPr>
      <dsp:spPr>
        <a:xfrm>
          <a:off x="1630000" y="1441217"/>
          <a:ext cx="221853" cy="211369"/>
        </a:xfrm>
        <a:custGeom>
          <a:avLst/>
          <a:gdLst/>
          <a:ahLst/>
          <a:cxnLst/>
          <a:rect l="0" t="0" r="0" b="0"/>
          <a:pathLst>
            <a:path>
              <a:moveTo>
                <a:pt x="0" y="0"/>
              </a:moveTo>
              <a:lnTo>
                <a:pt x="110926" y="0"/>
              </a:lnTo>
              <a:lnTo>
                <a:pt x="110926" y="211369"/>
              </a:lnTo>
              <a:lnTo>
                <a:pt x="221853" y="211369"/>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33266" y="1539241"/>
        <a:ext cx="15321" cy="15321"/>
      </dsp:txXfrm>
    </dsp:sp>
    <dsp:sp modelId="{D57A4387-8ECE-4B3A-8D75-BA06EE916C50}">
      <dsp:nvSpPr>
        <dsp:cNvPr id="0" name=""/>
        <dsp:cNvSpPr/>
      </dsp:nvSpPr>
      <dsp:spPr>
        <a:xfrm>
          <a:off x="1630000" y="1229847"/>
          <a:ext cx="221853" cy="211369"/>
        </a:xfrm>
        <a:custGeom>
          <a:avLst/>
          <a:gdLst/>
          <a:ahLst/>
          <a:cxnLst/>
          <a:rect l="0" t="0" r="0" b="0"/>
          <a:pathLst>
            <a:path>
              <a:moveTo>
                <a:pt x="0" y="211369"/>
              </a:moveTo>
              <a:lnTo>
                <a:pt x="110926" y="211369"/>
              </a:lnTo>
              <a:lnTo>
                <a:pt x="110926" y="0"/>
              </a:lnTo>
              <a:lnTo>
                <a:pt x="221853"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33266" y="1327872"/>
        <a:ext cx="15321" cy="15321"/>
      </dsp:txXfrm>
    </dsp:sp>
    <dsp:sp modelId="{153C75B3-0442-4E21-AEA5-10AF58CE2DF4}">
      <dsp:nvSpPr>
        <dsp:cNvPr id="0" name=""/>
        <dsp:cNvSpPr/>
      </dsp:nvSpPr>
      <dsp:spPr>
        <a:xfrm rot="16200000">
          <a:off x="570926" y="1272121"/>
          <a:ext cx="1779955" cy="338191"/>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ModeloEstadoCambiosPatrimonioPropio</a:t>
          </a:r>
        </a:p>
      </dsp:txBody>
      <dsp:txXfrm>
        <a:off x="570926" y="1272121"/>
        <a:ext cx="1779955" cy="338191"/>
      </dsp:txXfrm>
    </dsp:sp>
    <dsp:sp modelId="{DD69A08A-5854-4E84-AFB6-12B3F5FCAE94}">
      <dsp:nvSpPr>
        <dsp:cNvPr id="0" name=""/>
        <dsp:cNvSpPr/>
      </dsp:nvSpPr>
      <dsp:spPr>
        <a:xfrm>
          <a:off x="1851854" y="1060752"/>
          <a:ext cx="1109268" cy="338191"/>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Encabezado</a:t>
          </a:r>
        </a:p>
      </dsp:txBody>
      <dsp:txXfrm>
        <a:off x="1851854" y="1060752"/>
        <a:ext cx="1109268" cy="338191"/>
      </dsp:txXfrm>
    </dsp:sp>
    <dsp:sp modelId="{2B61AB2D-04D4-42E6-82E8-C4E7CB53DA1C}">
      <dsp:nvSpPr>
        <dsp:cNvPr id="0" name=""/>
        <dsp:cNvSpPr/>
      </dsp:nvSpPr>
      <dsp:spPr>
        <a:xfrm>
          <a:off x="1851854" y="1483491"/>
          <a:ext cx="1109268" cy="338191"/>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Datos</a:t>
          </a:r>
        </a:p>
      </dsp:txBody>
      <dsp:txXfrm>
        <a:off x="1851854" y="1483491"/>
        <a:ext cx="1109268" cy="338191"/>
      </dsp:txXfrm>
    </dsp:sp>
    <dsp:sp modelId="{43A38A77-C83E-4355-9AD6-4C7F74C090C0}">
      <dsp:nvSpPr>
        <dsp:cNvPr id="0" name=""/>
        <dsp:cNvSpPr/>
      </dsp:nvSpPr>
      <dsp:spPr>
        <a:xfrm>
          <a:off x="3182976" y="1483491"/>
          <a:ext cx="1109268" cy="338191"/>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a:t>
          </a:r>
        </a:p>
      </dsp:txBody>
      <dsp:txXfrm>
        <a:off x="3182976" y="1483491"/>
        <a:ext cx="1109268" cy="338191"/>
      </dsp:txXfrm>
    </dsp:sp>
    <dsp:sp modelId="{E3E2A4EC-8F25-49F2-B540-F709182359D0}">
      <dsp:nvSpPr>
        <dsp:cNvPr id="0" name=""/>
        <dsp:cNvSpPr/>
      </dsp:nvSpPr>
      <dsp:spPr>
        <a:xfrm>
          <a:off x="4514098" y="3903"/>
          <a:ext cx="1976017" cy="338191"/>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Saldo1EneAnnoAnterior</a:t>
          </a:r>
        </a:p>
      </dsp:txBody>
      <dsp:txXfrm>
        <a:off x="4514098" y="3903"/>
        <a:ext cx="1976017" cy="338191"/>
      </dsp:txXfrm>
    </dsp:sp>
    <dsp:sp modelId="{47DF770D-100A-43EC-859C-CA74633AA489}">
      <dsp:nvSpPr>
        <dsp:cNvPr id="0" name=""/>
        <dsp:cNvSpPr/>
      </dsp:nvSpPr>
      <dsp:spPr>
        <a:xfrm>
          <a:off x="4514098" y="426642"/>
          <a:ext cx="1976017" cy="338191"/>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SaldoCorregidoInicioAnnoAnterior</a:t>
          </a:r>
        </a:p>
      </dsp:txBody>
      <dsp:txXfrm>
        <a:off x="4514098" y="426642"/>
        <a:ext cx="1976017" cy="338191"/>
      </dsp:txXfrm>
    </dsp:sp>
    <dsp:sp modelId="{E51A5B4B-3B61-4CE4-8D78-3AD2983D0A11}">
      <dsp:nvSpPr>
        <dsp:cNvPr id="0" name=""/>
        <dsp:cNvSpPr/>
      </dsp:nvSpPr>
      <dsp:spPr>
        <a:xfrm>
          <a:off x="4514098" y="849382"/>
          <a:ext cx="1976017" cy="338191"/>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Saldo31DicAnnoAnterior</a:t>
          </a:r>
        </a:p>
      </dsp:txBody>
      <dsp:txXfrm>
        <a:off x="4514098" y="849382"/>
        <a:ext cx="1976017" cy="338191"/>
      </dsp:txXfrm>
    </dsp:sp>
    <dsp:sp modelId="{473475C1-372C-47C6-BAA4-6A5ED2572124}">
      <dsp:nvSpPr>
        <dsp:cNvPr id="0" name=""/>
        <dsp:cNvSpPr/>
      </dsp:nvSpPr>
      <dsp:spPr>
        <a:xfrm>
          <a:off x="4514098" y="1272121"/>
          <a:ext cx="1976017" cy="338191"/>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Saldo1EneAnnoActual</a:t>
          </a:r>
        </a:p>
      </dsp:txBody>
      <dsp:txXfrm>
        <a:off x="4514098" y="1272121"/>
        <a:ext cx="1976017" cy="338191"/>
      </dsp:txXfrm>
    </dsp:sp>
    <dsp:sp modelId="{7F3DAFFC-3C9B-4C8E-82B5-C5BE44D0FDF3}">
      <dsp:nvSpPr>
        <dsp:cNvPr id="0" name=""/>
        <dsp:cNvSpPr/>
      </dsp:nvSpPr>
      <dsp:spPr>
        <a:xfrm>
          <a:off x="4514098" y="1694861"/>
          <a:ext cx="1976017" cy="338191"/>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SaldoCorregidoInicioAnnoActual</a:t>
          </a:r>
        </a:p>
      </dsp:txBody>
      <dsp:txXfrm>
        <a:off x="4514098" y="1694861"/>
        <a:ext cx="1976017" cy="338191"/>
      </dsp:txXfrm>
    </dsp:sp>
    <dsp:sp modelId="{08344E3B-452F-4061-A48E-87BFD5AB0BCA}">
      <dsp:nvSpPr>
        <dsp:cNvPr id="0" name=""/>
        <dsp:cNvSpPr/>
      </dsp:nvSpPr>
      <dsp:spPr>
        <a:xfrm>
          <a:off x="4514098" y="2117600"/>
          <a:ext cx="1976017" cy="338191"/>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OriginadosAnnoActual</a:t>
          </a:r>
        </a:p>
      </dsp:txBody>
      <dsp:txXfrm>
        <a:off x="4514098" y="2117600"/>
        <a:ext cx="1976017" cy="338191"/>
      </dsp:txXfrm>
    </dsp:sp>
    <dsp:sp modelId="{2E001E61-D4C5-4F55-8012-0C1A65B0CB03}">
      <dsp:nvSpPr>
        <dsp:cNvPr id="0" name=""/>
        <dsp:cNvSpPr/>
      </dsp:nvSpPr>
      <dsp:spPr>
        <a:xfrm>
          <a:off x="4514098" y="2540340"/>
          <a:ext cx="1976017" cy="338191"/>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TransferenciasResultadosAnnoActual</a:t>
          </a:r>
        </a:p>
      </dsp:txBody>
      <dsp:txXfrm>
        <a:off x="4514098" y="2540340"/>
        <a:ext cx="1976017" cy="338191"/>
      </dsp:txXfrm>
    </dsp:sp>
    <dsp:sp modelId="{2D618A8D-3C19-416A-8EEE-002EF22D02B6}">
      <dsp:nvSpPr>
        <dsp:cNvPr id="0" name=""/>
        <dsp:cNvSpPr/>
      </dsp:nvSpPr>
      <dsp:spPr>
        <a:xfrm>
          <a:off x="4514098" y="2963080"/>
          <a:ext cx="1976017" cy="338191"/>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SaldoFinalAnnoActual</a:t>
          </a:r>
        </a:p>
      </dsp:txBody>
      <dsp:txXfrm>
        <a:off x="4514098" y="2963080"/>
        <a:ext cx="1976017" cy="338191"/>
      </dsp:txXfrm>
    </dsp:sp>
  </dsp:spTree>
</dsp:drawing>
</file>

<file path=word/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5BD53-A35A-415A-A16E-2AC175C7AB58}">
      <dsp:nvSpPr>
        <dsp:cNvPr id="0" name=""/>
        <dsp:cNvSpPr/>
      </dsp:nvSpPr>
      <dsp:spPr>
        <a:xfrm>
          <a:off x="3302511" y="1652587"/>
          <a:ext cx="146897" cy="1540506"/>
        </a:xfrm>
        <a:custGeom>
          <a:avLst/>
          <a:gdLst/>
          <a:ahLst/>
          <a:cxnLst/>
          <a:rect l="0" t="0" r="0" b="0"/>
          <a:pathLst>
            <a:path>
              <a:moveTo>
                <a:pt x="0" y="0"/>
              </a:moveTo>
              <a:lnTo>
                <a:pt x="73448" y="0"/>
              </a:lnTo>
              <a:lnTo>
                <a:pt x="73448" y="1540506"/>
              </a:lnTo>
              <a:lnTo>
                <a:pt x="146897" y="1540506"/>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3337273" y="2384153"/>
        <a:ext cx="77374" cy="77374"/>
      </dsp:txXfrm>
    </dsp:sp>
    <dsp:sp modelId="{1B67E27C-D2D8-4E0F-9387-28C1370173AD}">
      <dsp:nvSpPr>
        <dsp:cNvPr id="0" name=""/>
        <dsp:cNvSpPr/>
      </dsp:nvSpPr>
      <dsp:spPr>
        <a:xfrm>
          <a:off x="3302511" y="1652587"/>
          <a:ext cx="146897" cy="1263877"/>
        </a:xfrm>
        <a:custGeom>
          <a:avLst/>
          <a:gdLst/>
          <a:ahLst/>
          <a:cxnLst/>
          <a:rect l="0" t="0" r="0" b="0"/>
          <a:pathLst>
            <a:path>
              <a:moveTo>
                <a:pt x="0" y="0"/>
              </a:moveTo>
              <a:lnTo>
                <a:pt x="73448" y="0"/>
              </a:lnTo>
              <a:lnTo>
                <a:pt x="73448" y="1263877"/>
              </a:lnTo>
              <a:lnTo>
                <a:pt x="146897" y="1263877"/>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44150" y="2252716"/>
        <a:ext cx="63619" cy="63619"/>
      </dsp:txXfrm>
    </dsp:sp>
    <dsp:sp modelId="{FBC21605-023F-4AC0-898C-7DB36B10AB16}">
      <dsp:nvSpPr>
        <dsp:cNvPr id="0" name=""/>
        <dsp:cNvSpPr/>
      </dsp:nvSpPr>
      <dsp:spPr>
        <a:xfrm>
          <a:off x="3302511" y="1652587"/>
          <a:ext cx="146897" cy="983966"/>
        </a:xfrm>
        <a:custGeom>
          <a:avLst/>
          <a:gdLst/>
          <a:ahLst/>
          <a:cxnLst/>
          <a:rect l="0" t="0" r="0" b="0"/>
          <a:pathLst>
            <a:path>
              <a:moveTo>
                <a:pt x="0" y="0"/>
              </a:moveTo>
              <a:lnTo>
                <a:pt x="73448" y="0"/>
              </a:lnTo>
              <a:lnTo>
                <a:pt x="73448" y="983966"/>
              </a:lnTo>
              <a:lnTo>
                <a:pt x="146897" y="983966"/>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1088" y="2119698"/>
        <a:ext cx="49743" cy="49743"/>
      </dsp:txXfrm>
    </dsp:sp>
    <dsp:sp modelId="{9240BE58-B585-447D-807A-FB03004689F9}">
      <dsp:nvSpPr>
        <dsp:cNvPr id="0" name=""/>
        <dsp:cNvSpPr/>
      </dsp:nvSpPr>
      <dsp:spPr>
        <a:xfrm>
          <a:off x="3302511" y="1652587"/>
          <a:ext cx="146897" cy="704054"/>
        </a:xfrm>
        <a:custGeom>
          <a:avLst/>
          <a:gdLst/>
          <a:ahLst/>
          <a:cxnLst/>
          <a:rect l="0" t="0" r="0" b="0"/>
          <a:pathLst>
            <a:path>
              <a:moveTo>
                <a:pt x="0" y="0"/>
              </a:moveTo>
              <a:lnTo>
                <a:pt x="73448" y="0"/>
              </a:lnTo>
              <a:lnTo>
                <a:pt x="73448" y="704054"/>
              </a:lnTo>
              <a:lnTo>
                <a:pt x="146897" y="704054"/>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980" y="1986634"/>
        <a:ext cx="35960" cy="35960"/>
      </dsp:txXfrm>
    </dsp:sp>
    <dsp:sp modelId="{02F464DE-68C2-462E-BB28-A2A10D7605E3}">
      <dsp:nvSpPr>
        <dsp:cNvPr id="0" name=""/>
        <dsp:cNvSpPr/>
      </dsp:nvSpPr>
      <dsp:spPr>
        <a:xfrm>
          <a:off x="3302511" y="1652587"/>
          <a:ext cx="146897" cy="424142"/>
        </a:xfrm>
        <a:custGeom>
          <a:avLst/>
          <a:gdLst/>
          <a:ahLst/>
          <a:cxnLst/>
          <a:rect l="0" t="0" r="0" b="0"/>
          <a:pathLst>
            <a:path>
              <a:moveTo>
                <a:pt x="0" y="0"/>
              </a:moveTo>
              <a:lnTo>
                <a:pt x="73448" y="0"/>
              </a:lnTo>
              <a:lnTo>
                <a:pt x="73448" y="424142"/>
              </a:lnTo>
              <a:lnTo>
                <a:pt x="146897" y="424142"/>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64738" y="1853437"/>
        <a:ext cx="22443" cy="22443"/>
      </dsp:txXfrm>
    </dsp:sp>
    <dsp:sp modelId="{6027F48F-13C1-48CA-BD24-555EF116CE64}">
      <dsp:nvSpPr>
        <dsp:cNvPr id="0" name=""/>
        <dsp:cNvSpPr/>
      </dsp:nvSpPr>
      <dsp:spPr>
        <a:xfrm>
          <a:off x="3302511" y="1652587"/>
          <a:ext cx="146897" cy="144230"/>
        </a:xfrm>
        <a:custGeom>
          <a:avLst/>
          <a:gdLst/>
          <a:ahLst/>
          <a:cxnLst/>
          <a:rect l="0" t="0" r="0" b="0"/>
          <a:pathLst>
            <a:path>
              <a:moveTo>
                <a:pt x="0" y="0"/>
              </a:moveTo>
              <a:lnTo>
                <a:pt x="73448" y="0"/>
              </a:lnTo>
              <a:lnTo>
                <a:pt x="73448" y="144230"/>
              </a:lnTo>
              <a:lnTo>
                <a:pt x="146897" y="14423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70813" y="1719556"/>
        <a:ext cx="10293" cy="10293"/>
      </dsp:txXfrm>
    </dsp:sp>
    <dsp:sp modelId="{5D1911CC-9EBC-4FE4-81E0-6C4297D939A2}">
      <dsp:nvSpPr>
        <dsp:cNvPr id="0" name=""/>
        <dsp:cNvSpPr/>
      </dsp:nvSpPr>
      <dsp:spPr>
        <a:xfrm>
          <a:off x="3302511" y="1516906"/>
          <a:ext cx="146897" cy="135681"/>
        </a:xfrm>
        <a:custGeom>
          <a:avLst/>
          <a:gdLst/>
          <a:ahLst/>
          <a:cxnLst/>
          <a:rect l="0" t="0" r="0" b="0"/>
          <a:pathLst>
            <a:path>
              <a:moveTo>
                <a:pt x="0" y="135681"/>
              </a:moveTo>
              <a:lnTo>
                <a:pt x="73448" y="135681"/>
              </a:lnTo>
              <a:lnTo>
                <a:pt x="73448" y="0"/>
              </a:lnTo>
              <a:lnTo>
                <a:pt x="146897" y="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70961" y="1579747"/>
        <a:ext cx="9998" cy="9998"/>
      </dsp:txXfrm>
    </dsp:sp>
    <dsp:sp modelId="{6B4AFFE2-C1F5-4FF7-83BF-D0456C575B0C}">
      <dsp:nvSpPr>
        <dsp:cNvPr id="0" name=""/>
        <dsp:cNvSpPr/>
      </dsp:nvSpPr>
      <dsp:spPr>
        <a:xfrm>
          <a:off x="3302511" y="1236994"/>
          <a:ext cx="146897" cy="415592"/>
        </a:xfrm>
        <a:custGeom>
          <a:avLst/>
          <a:gdLst/>
          <a:ahLst/>
          <a:cxnLst/>
          <a:rect l="0" t="0" r="0" b="0"/>
          <a:pathLst>
            <a:path>
              <a:moveTo>
                <a:pt x="0" y="415592"/>
              </a:moveTo>
              <a:lnTo>
                <a:pt x="73448" y="415592"/>
              </a:lnTo>
              <a:lnTo>
                <a:pt x="73448" y="0"/>
              </a:lnTo>
              <a:lnTo>
                <a:pt x="146897" y="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64940" y="1433771"/>
        <a:ext cx="22039" cy="22039"/>
      </dsp:txXfrm>
    </dsp:sp>
    <dsp:sp modelId="{D894EC88-E5AE-4472-96F1-CD2BC0E002B4}">
      <dsp:nvSpPr>
        <dsp:cNvPr id="0" name=""/>
        <dsp:cNvSpPr/>
      </dsp:nvSpPr>
      <dsp:spPr>
        <a:xfrm>
          <a:off x="3302511" y="957082"/>
          <a:ext cx="146897" cy="695504"/>
        </a:xfrm>
        <a:custGeom>
          <a:avLst/>
          <a:gdLst/>
          <a:ahLst/>
          <a:cxnLst/>
          <a:rect l="0" t="0" r="0" b="0"/>
          <a:pathLst>
            <a:path>
              <a:moveTo>
                <a:pt x="0" y="695504"/>
              </a:moveTo>
              <a:lnTo>
                <a:pt x="73448" y="695504"/>
              </a:lnTo>
              <a:lnTo>
                <a:pt x="73448" y="0"/>
              </a:lnTo>
              <a:lnTo>
                <a:pt x="146897" y="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8189" y="1287063"/>
        <a:ext cx="35542" cy="35542"/>
      </dsp:txXfrm>
    </dsp:sp>
    <dsp:sp modelId="{0F3EA953-C276-497A-89F2-E2C819957129}">
      <dsp:nvSpPr>
        <dsp:cNvPr id="0" name=""/>
        <dsp:cNvSpPr/>
      </dsp:nvSpPr>
      <dsp:spPr>
        <a:xfrm>
          <a:off x="3302511" y="677171"/>
          <a:ext cx="146897" cy="975416"/>
        </a:xfrm>
        <a:custGeom>
          <a:avLst/>
          <a:gdLst/>
          <a:ahLst/>
          <a:cxnLst/>
          <a:rect l="0" t="0" r="0" b="0"/>
          <a:pathLst>
            <a:path>
              <a:moveTo>
                <a:pt x="0" y="975416"/>
              </a:moveTo>
              <a:lnTo>
                <a:pt x="73448" y="975416"/>
              </a:lnTo>
              <a:lnTo>
                <a:pt x="73448" y="0"/>
              </a:lnTo>
              <a:lnTo>
                <a:pt x="146897" y="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1300" y="1140218"/>
        <a:ext cx="49320" cy="49320"/>
      </dsp:txXfrm>
    </dsp:sp>
    <dsp:sp modelId="{33F12EB9-C847-4932-B2C6-3FFEE36A772B}">
      <dsp:nvSpPr>
        <dsp:cNvPr id="0" name=""/>
        <dsp:cNvSpPr/>
      </dsp:nvSpPr>
      <dsp:spPr>
        <a:xfrm>
          <a:off x="3302511" y="397259"/>
          <a:ext cx="146897" cy="1255328"/>
        </a:xfrm>
        <a:custGeom>
          <a:avLst/>
          <a:gdLst/>
          <a:ahLst/>
          <a:cxnLst/>
          <a:rect l="0" t="0" r="0" b="0"/>
          <a:pathLst>
            <a:path>
              <a:moveTo>
                <a:pt x="0" y="1255328"/>
              </a:moveTo>
              <a:lnTo>
                <a:pt x="73448" y="1255328"/>
              </a:lnTo>
              <a:lnTo>
                <a:pt x="73448" y="0"/>
              </a:lnTo>
              <a:lnTo>
                <a:pt x="146897" y="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44363" y="993326"/>
        <a:ext cx="63194" cy="63194"/>
      </dsp:txXfrm>
    </dsp:sp>
    <dsp:sp modelId="{B1DE52B6-C100-4306-904F-D40FDB83E49D}">
      <dsp:nvSpPr>
        <dsp:cNvPr id="0" name=""/>
        <dsp:cNvSpPr/>
      </dsp:nvSpPr>
      <dsp:spPr>
        <a:xfrm>
          <a:off x="3302511" y="116355"/>
          <a:ext cx="146897" cy="1536231"/>
        </a:xfrm>
        <a:custGeom>
          <a:avLst/>
          <a:gdLst/>
          <a:ahLst/>
          <a:cxnLst/>
          <a:rect l="0" t="0" r="0" b="0"/>
          <a:pathLst>
            <a:path>
              <a:moveTo>
                <a:pt x="0" y="1536231"/>
              </a:moveTo>
              <a:lnTo>
                <a:pt x="73448" y="1536231"/>
              </a:lnTo>
              <a:lnTo>
                <a:pt x="73448" y="0"/>
              </a:lnTo>
              <a:lnTo>
                <a:pt x="146897" y="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37379" y="845890"/>
        <a:ext cx="77161" cy="77161"/>
      </dsp:txXfrm>
    </dsp:sp>
    <dsp:sp modelId="{029AC888-AF1C-4DBA-B7BA-A03B43742558}">
      <dsp:nvSpPr>
        <dsp:cNvPr id="0" name=""/>
        <dsp:cNvSpPr/>
      </dsp:nvSpPr>
      <dsp:spPr>
        <a:xfrm>
          <a:off x="2421125" y="1606867"/>
          <a:ext cx="146897" cy="91440"/>
        </a:xfrm>
        <a:custGeom>
          <a:avLst/>
          <a:gdLst/>
          <a:ahLst/>
          <a:cxnLst/>
          <a:rect l="0" t="0" r="0" b="0"/>
          <a:pathLst>
            <a:path>
              <a:moveTo>
                <a:pt x="0" y="45720"/>
              </a:moveTo>
              <a:lnTo>
                <a:pt x="146897"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90901" y="1648915"/>
        <a:ext cx="7344" cy="7344"/>
      </dsp:txXfrm>
    </dsp:sp>
    <dsp:sp modelId="{035ADFA6-A829-4BD6-88AC-EE123A138A08}">
      <dsp:nvSpPr>
        <dsp:cNvPr id="0" name=""/>
        <dsp:cNvSpPr/>
      </dsp:nvSpPr>
      <dsp:spPr>
        <a:xfrm>
          <a:off x="1539739" y="1512631"/>
          <a:ext cx="146897" cy="139955"/>
        </a:xfrm>
        <a:custGeom>
          <a:avLst/>
          <a:gdLst/>
          <a:ahLst/>
          <a:cxnLst/>
          <a:rect l="0" t="0" r="0" b="0"/>
          <a:pathLst>
            <a:path>
              <a:moveTo>
                <a:pt x="0" y="0"/>
              </a:moveTo>
              <a:lnTo>
                <a:pt x="73448" y="0"/>
              </a:lnTo>
              <a:lnTo>
                <a:pt x="73448" y="139955"/>
              </a:lnTo>
              <a:lnTo>
                <a:pt x="146897" y="139955"/>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08115" y="1577537"/>
        <a:ext cx="10144" cy="10144"/>
      </dsp:txXfrm>
    </dsp:sp>
    <dsp:sp modelId="{C85F3BB0-B96F-47EB-B387-6BDD5920C67D}">
      <dsp:nvSpPr>
        <dsp:cNvPr id="0" name=""/>
        <dsp:cNvSpPr/>
      </dsp:nvSpPr>
      <dsp:spPr>
        <a:xfrm>
          <a:off x="1539739" y="1372675"/>
          <a:ext cx="146897" cy="139955"/>
        </a:xfrm>
        <a:custGeom>
          <a:avLst/>
          <a:gdLst/>
          <a:ahLst/>
          <a:cxnLst/>
          <a:rect l="0" t="0" r="0" b="0"/>
          <a:pathLst>
            <a:path>
              <a:moveTo>
                <a:pt x="0" y="139955"/>
              </a:moveTo>
              <a:lnTo>
                <a:pt x="73448" y="139955"/>
              </a:lnTo>
              <a:lnTo>
                <a:pt x="73448" y="0"/>
              </a:lnTo>
              <a:lnTo>
                <a:pt x="146897"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08115" y="1437581"/>
        <a:ext cx="10144" cy="10144"/>
      </dsp:txXfrm>
    </dsp:sp>
    <dsp:sp modelId="{D41922D6-7CF5-4539-9A22-F17EA1A09284}">
      <dsp:nvSpPr>
        <dsp:cNvPr id="0" name=""/>
        <dsp:cNvSpPr/>
      </dsp:nvSpPr>
      <dsp:spPr>
        <a:xfrm rot="16200000">
          <a:off x="838486" y="1400666"/>
          <a:ext cx="1178575" cy="22392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ModeloCanales</a:t>
          </a:r>
        </a:p>
      </dsp:txBody>
      <dsp:txXfrm>
        <a:off x="838486" y="1400666"/>
        <a:ext cx="1178575" cy="223929"/>
      </dsp:txXfrm>
    </dsp:sp>
    <dsp:sp modelId="{2B6A3891-2F2F-45A4-901A-A088CC7C1878}">
      <dsp:nvSpPr>
        <dsp:cNvPr id="0" name=""/>
        <dsp:cNvSpPr/>
      </dsp:nvSpPr>
      <dsp:spPr>
        <a:xfrm>
          <a:off x="1686636" y="1260711"/>
          <a:ext cx="734488" cy="22392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Encabezado</a:t>
          </a:r>
        </a:p>
      </dsp:txBody>
      <dsp:txXfrm>
        <a:off x="1686636" y="1260711"/>
        <a:ext cx="734488" cy="223929"/>
      </dsp:txXfrm>
    </dsp:sp>
    <dsp:sp modelId="{2724C864-B065-4AF5-9EE4-FBE68DE0F30F}">
      <dsp:nvSpPr>
        <dsp:cNvPr id="0" name=""/>
        <dsp:cNvSpPr/>
      </dsp:nvSpPr>
      <dsp:spPr>
        <a:xfrm>
          <a:off x="1686636" y="1540622"/>
          <a:ext cx="734488" cy="22392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Datos</a:t>
          </a:r>
        </a:p>
      </dsp:txBody>
      <dsp:txXfrm>
        <a:off x="1686636" y="1540622"/>
        <a:ext cx="734488" cy="223929"/>
      </dsp:txXfrm>
    </dsp:sp>
    <dsp:sp modelId="{4AEE0AF4-0946-4AE0-9169-654DBCB54F43}">
      <dsp:nvSpPr>
        <dsp:cNvPr id="0" name=""/>
        <dsp:cNvSpPr/>
      </dsp:nvSpPr>
      <dsp:spPr>
        <a:xfrm>
          <a:off x="2568023" y="1540622"/>
          <a:ext cx="734488" cy="22392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a:t>
          </a:r>
        </a:p>
      </dsp:txBody>
      <dsp:txXfrm>
        <a:off x="2568023" y="1540622"/>
        <a:ext cx="734488" cy="223929"/>
      </dsp:txXfrm>
    </dsp:sp>
    <dsp:sp modelId="{8C5E1F09-15F1-4D44-A5BA-686A8090908B}">
      <dsp:nvSpPr>
        <dsp:cNvPr id="0" name=""/>
        <dsp:cNvSpPr/>
      </dsp:nvSpPr>
      <dsp:spPr>
        <a:xfrm>
          <a:off x="3449409" y="3398"/>
          <a:ext cx="3016705" cy="225913"/>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a:t>PolizasContratadasSegPersonales</a:t>
          </a:r>
          <a:endParaRPr lang="es-CR" sz="1000" kern="1200"/>
        </a:p>
      </dsp:txBody>
      <dsp:txXfrm>
        <a:off x="3449409" y="3398"/>
        <a:ext cx="3016705" cy="225913"/>
      </dsp:txXfrm>
    </dsp:sp>
    <dsp:sp modelId="{D4B105E7-D876-44FC-9614-363F74439DE9}">
      <dsp:nvSpPr>
        <dsp:cNvPr id="0" name=""/>
        <dsp:cNvSpPr/>
      </dsp:nvSpPr>
      <dsp:spPr>
        <a:xfrm>
          <a:off x="3449409" y="285294"/>
          <a:ext cx="2969309" cy="22392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a:t>PolizasContratadasSegGenerales</a:t>
          </a:r>
          <a:endParaRPr lang="es-CR" sz="1000" kern="1200"/>
        </a:p>
      </dsp:txBody>
      <dsp:txXfrm>
        <a:off x="3449409" y="285294"/>
        <a:ext cx="2969309" cy="223929"/>
      </dsp:txXfrm>
    </dsp:sp>
    <dsp:sp modelId="{17D26463-11BA-4D7F-B8EE-0735AA29C076}">
      <dsp:nvSpPr>
        <dsp:cNvPr id="0" name=""/>
        <dsp:cNvSpPr/>
      </dsp:nvSpPr>
      <dsp:spPr>
        <a:xfrm>
          <a:off x="3449409" y="565206"/>
          <a:ext cx="2969309" cy="22392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a:t>PrimasPolizasContratadasSegPersonales</a:t>
          </a:r>
          <a:endParaRPr lang="es-CR" sz="1000" kern="1200"/>
        </a:p>
      </dsp:txBody>
      <dsp:txXfrm>
        <a:off x="3449409" y="565206"/>
        <a:ext cx="2969309" cy="223929"/>
      </dsp:txXfrm>
    </dsp:sp>
    <dsp:sp modelId="{C0C70BFE-852C-4792-9962-3CE92AEA397D}">
      <dsp:nvSpPr>
        <dsp:cNvPr id="0" name=""/>
        <dsp:cNvSpPr/>
      </dsp:nvSpPr>
      <dsp:spPr>
        <a:xfrm>
          <a:off x="3449409" y="845118"/>
          <a:ext cx="2969309" cy="22392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a:t>PrimasPolizasContratadasSegGenerales</a:t>
          </a:r>
          <a:endParaRPr lang="es-CR" sz="1000" kern="1200"/>
        </a:p>
      </dsp:txBody>
      <dsp:txXfrm>
        <a:off x="3449409" y="845118"/>
        <a:ext cx="2969309" cy="223929"/>
      </dsp:txXfrm>
    </dsp:sp>
    <dsp:sp modelId="{A85ECE39-1F0D-4613-A22A-6FE83E7060DF}">
      <dsp:nvSpPr>
        <dsp:cNvPr id="0" name=""/>
        <dsp:cNvSpPr/>
      </dsp:nvSpPr>
      <dsp:spPr>
        <a:xfrm>
          <a:off x="3449409" y="1125029"/>
          <a:ext cx="2969309" cy="22392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a:t>PolizasContratadasNuevaProduccionSegPersonales</a:t>
          </a:r>
          <a:endParaRPr lang="es-CR" sz="1000" kern="1200"/>
        </a:p>
      </dsp:txBody>
      <dsp:txXfrm>
        <a:off x="3449409" y="1125029"/>
        <a:ext cx="2969309" cy="223929"/>
      </dsp:txXfrm>
    </dsp:sp>
    <dsp:sp modelId="{297F54E4-6AC0-4696-AC53-80B5D36D8FAF}">
      <dsp:nvSpPr>
        <dsp:cNvPr id="0" name=""/>
        <dsp:cNvSpPr/>
      </dsp:nvSpPr>
      <dsp:spPr>
        <a:xfrm>
          <a:off x="3449409" y="1404941"/>
          <a:ext cx="2969309" cy="22392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a:t>PolizasContratadasNuevaProduccionSegGenerales</a:t>
          </a:r>
          <a:endParaRPr lang="es-CR" sz="1000" kern="1200"/>
        </a:p>
      </dsp:txBody>
      <dsp:txXfrm>
        <a:off x="3449409" y="1404941"/>
        <a:ext cx="2969309" cy="223929"/>
      </dsp:txXfrm>
    </dsp:sp>
    <dsp:sp modelId="{59F17DE8-307B-4A8E-92E9-CDED0341B4A6}">
      <dsp:nvSpPr>
        <dsp:cNvPr id="0" name=""/>
        <dsp:cNvSpPr/>
      </dsp:nvSpPr>
      <dsp:spPr>
        <a:xfrm>
          <a:off x="3449409" y="1684853"/>
          <a:ext cx="2969309" cy="22392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a:t>PrimasPolizasContratadasSegPersonalesNuevaProd</a:t>
          </a:r>
          <a:endParaRPr lang="es-CR" sz="1000" kern="1200"/>
        </a:p>
      </dsp:txBody>
      <dsp:txXfrm>
        <a:off x="3449409" y="1684853"/>
        <a:ext cx="2969309" cy="223929"/>
      </dsp:txXfrm>
    </dsp:sp>
    <dsp:sp modelId="{D9017B6F-D1E0-43F4-A13F-40AD5E51B3F6}">
      <dsp:nvSpPr>
        <dsp:cNvPr id="0" name=""/>
        <dsp:cNvSpPr/>
      </dsp:nvSpPr>
      <dsp:spPr>
        <a:xfrm>
          <a:off x="3449409" y="1964765"/>
          <a:ext cx="2969309" cy="22392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a:t>PrimasPolizasContratadasSegGeneralesNuevaProd</a:t>
          </a:r>
          <a:endParaRPr lang="es-CR" sz="1000" kern="1200"/>
        </a:p>
      </dsp:txBody>
      <dsp:txXfrm>
        <a:off x="3449409" y="1964765"/>
        <a:ext cx="2969309" cy="223929"/>
      </dsp:txXfrm>
    </dsp:sp>
    <dsp:sp modelId="{8767A1D9-DAAA-4AD6-BAE8-DF0E12386EE8}">
      <dsp:nvSpPr>
        <dsp:cNvPr id="0" name=""/>
        <dsp:cNvSpPr/>
      </dsp:nvSpPr>
      <dsp:spPr>
        <a:xfrm>
          <a:off x="3449409" y="2244677"/>
          <a:ext cx="2969309" cy="22392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a:t>OficinasAseguradoraNuevaProd</a:t>
          </a:r>
          <a:endParaRPr lang="es-CR" sz="1000" kern="1200"/>
        </a:p>
      </dsp:txBody>
      <dsp:txXfrm>
        <a:off x="3449409" y="2244677"/>
        <a:ext cx="2969309" cy="223929"/>
      </dsp:txXfrm>
    </dsp:sp>
    <dsp:sp modelId="{4F36E579-0637-409C-AFB4-744968BD5142}">
      <dsp:nvSpPr>
        <dsp:cNvPr id="0" name=""/>
        <dsp:cNvSpPr/>
      </dsp:nvSpPr>
      <dsp:spPr>
        <a:xfrm>
          <a:off x="3449409" y="2524588"/>
          <a:ext cx="2969309" cy="22392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a:t>AgenSegNoVinculadosSocAgenSeg</a:t>
          </a:r>
          <a:endParaRPr lang="es-CR" sz="1000" kern="1200"/>
        </a:p>
      </dsp:txBody>
      <dsp:txXfrm>
        <a:off x="3449409" y="2524588"/>
        <a:ext cx="2969309" cy="223929"/>
      </dsp:txXfrm>
    </dsp:sp>
    <dsp:sp modelId="{F2E58520-613B-4209-B361-410EE1EA3150}">
      <dsp:nvSpPr>
        <dsp:cNvPr id="0" name=""/>
        <dsp:cNvSpPr/>
      </dsp:nvSpPr>
      <dsp:spPr>
        <a:xfrm>
          <a:off x="3449409" y="2804500"/>
          <a:ext cx="2969309" cy="22392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a:t>SocCorredoraSeg</a:t>
          </a:r>
          <a:endParaRPr lang="es-CR" sz="1000" kern="1200"/>
        </a:p>
      </dsp:txBody>
      <dsp:txXfrm>
        <a:off x="3449409" y="2804500"/>
        <a:ext cx="2969309" cy="223929"/>
      </dsp:txXfrm>
    </dsp:sp>
    <dsp:sp modelId="{F24E7776-DCD3-4F69-A2C5-7D3C11911E90}">
      <dsp:nvSpPr>
        <dsp:cNvPr id="0" name=""/>
        <dsp:cNvSpPr/>
      </dsp:nvSpPr>
      <dsp:spPr>
        <a:xfrm>
          <a:off x="3449409" y="3084412"/>
          <a:ext cx="2980385" cy="217363"/>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Seguro Obligatorio de Automóviles</a:t>
          </a:r>
        </a:p>
      </dsp:txBody>
      <dsp:txXfrm>
        <a:off x="3449409" y="3084412"/>
        <a:ext cx="2980385" cy="217363"/>
      </dsp:txXfrm>
    </dsp:sp>
  </dsp:spTree>
</dsp:drawing>
</file>

<file path=word/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589C02-85AC-46DC-95DD-9779DDB44558}">
      <dsp:nvSpPr>
        <dsp:cNvPr id="0" name=""/>
        <dsp:cNvSpPr/>
      </dsp:nvSpPr>
      <dsp:spPr>
        <a:xfrm>
          <a:off x="4503670" y="1865718"/>
          <a:ext cx="271690" cy="91440"/>
        </a:xfrm>
        <a:custGeom>
          <a:avLst/>
          <a:gdLst/>
          <a:ahLst/>
          <a:cxnLst/>
          <a:rect l="0" t="0" r="0" b="0"/>
          <a:pathLst>
            <a:path>
              <a:moveTo>
                <a:pt x="0" y="45720"/>
              </a:moveTo>
              <a:lnTo>
                <a:pt x="271690" y="4572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32723" y="1904646"/>
        <a:ext cx="13584" cy="13584"/>
      </dsp:txXfrm>
    </dsp:sp>
    <dsp:sp modelId="{708EA1A2-084C-4326-A986-405A0D331EC8}">
      <dsp:nvSpPr>
        <dsp:cNvPr id="0" name=""/>
        <dsp:cNvSpPr/>
      </dsp:nvSpPr>
      <dsp:spPr>
        <a:xfrm>
          <a:off x="2873528" y="1865718"/>
          <a:ext cx="271690" cy="91440"/>
        </a:xfrm>
        <a:custGeom>
          <a:avLst/>
          <a:gdLst/>
          <a:ahLst/>
          <a:cxnLst/>
          <a:rect l="0" t="0" r="0" b="0"/>
          <a:pathLst>
            <a:path>
              <a:moveTo>
                <a:pt x="0" y="45720"/>
              </a:moveTo>
              <a:lnTo>
                <a:pt x="271690" y="4572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02581" y="1904646"/>
        <a:ext cx="13584" cy="13584"/>
      </dsp:txXfrm>
    </dsp:sp>
    <dsp:sp modelId="{0D1C57BA-DF3D-4579-B955-E23189096E23}">
      <dsp:nvSpPr>
        <dsp:cNvPr id="0" name=""/>
        <dsp:cNvSpPr/>
      </dsp:nvSpPr>
      <dsp:spPr>
        <a:xfrm>
          <a:off x="1243385" y="1652587"/>
          <a:ext cx="271690" cy="258851"/>
        </a:xfrm>
        <a:custGeom>
          <a:avLst/>
          <a:gdLst/>
          <a:ahLst/>
          <a:cxnLst/>
          <a:rect l="0" t="0" r="0" b="0"/>
          <a:pathLst>
            <a:path>
              <a:moveTo>
                <a:pt x="0" y="0"/>
              </a:moveTo>
              <a:lnTo>
                <a:pt x="135845" y="0"/>
              </a:lnTo>
              <a:lnTo>
                <a:pt x="135845" y="258851"/>
              </a:lnTo>
              <a:lnTo>
                <a:pt x="271690" y="25885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369849" y="1772631"/>
        <a:ext cx="18762" cy="18762"/>
      </dsp:txXfrm>
    </dsp:sp>
    <dsp:sp modelId="{BE993F7C-1D1C-49DF-8BB4-552B947DB649}">
      <dsp:nvSpPr>
        <dsp:cNvPr id="0" name=""/>
        <dsp:cNvSpPr/>
      </dsp:nvSpPr>
      <dsp:spPr>
        <a:xfrm>
          <a:off x="1243385" y="1393736"/>
          <a:ext cx="271690" cy="258851"/>
        </a:xfrm>
        <a:custGeom>
          <a:avLst/>
          <a:gdLst/>
          <a:ahLst/>
          <a:cxnLst/>
          <a:rect l="0" t="0" r="0" b="0"/>
          <a:pathLst>
            <a:path>
              <a:moveTo>
                <a:pt x="0" y="258851"/>
              </a:moveTo>
              <a:lnTo>
                <a:pt x="135845" y="258851"/>
              </a:lnTo>
              <a:lnTo>
                <a:pt x="135845" y="0"/>
              </a:lnTo>
              <a:lnTo>
                <a:pt x="271690"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369849" y="1513780"/>
        <a:ext cx="18762" cy="18762"/>
      </dsp:txXfrm>
    </dsp:sp>
    <dsp:sp modelId="{7FA8FC7E-9938-452E-B707-625217758257}">
      <dsp:nvSpPr>
        <dsp:cNvPr id="0" name=""/>
        <dsp:cNvSpPr/>
      </dsp:nvSpPr>
      <dsp:spPr>
        <a:xfrm rot="16200000">
          <a:off x="-614655" y="1445506"/>
          <a:ext cx="3301919" cy="414162"/>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ModeloProduccionYPoblacionAsegurada</a:t>
          </a:r>
        </a:p>
      </dsp:txBody>
      <dsp:txXfrm>
        <a:off x="-614655" y="1445506"/>
        <a:ext cx="3301919" cy="414162"/>
      </dsp:txXfrm>
    </dsp:sp>
    <dsp:sp modelId="{5E542858-FBE8-42B9-A228-F675A6593EFE}">
      <dsp:nvSpPr>
        <dsp:cNvPr id="0" name=""/>
        <dsp:cNvSpPr/>
      </dsp:nvSpPr>
      <dsp:spPr>
        <a:xfrm>
          <a:off x="1515076" y="1186655"/>
          <a:ext cx="1358452" cy="414162"/>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Encabezado</a:t>
          </a:r>
        </a:p>
      </dsp:txBody>
      <dsp:txXfrm>
        <a:off x="1515076" y="1186655"/>
        <a:ext cx="1358452" cy="414162"/>
      </dsp:txXfrm>
    </dsp:sp>
    <dsp:sp modelId="{9597E275-B77E-4165-916B-2CED83B35C31}">
      <dsp:nvSpPr>
        <dsp:cNvPr id="0" name=""/>
        <dsp:cNvSpPr/>
      </dsp:nvSpPr>
      <dsp:spPr>
        <a:xfrm>
          <a:off x="1515076" y="1704357"/>
          <a:ext cx="1358452" cy="414162"/>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Datos</a:t>
          </a:r>
        </a:p>
      </dsp:txBody>
      <dsp:txXfrm>
        <a:off x="1515076" y="1704357"/>
        <a:ext cx="1358452" cy="414162"/>
      </dsp:txXfrm>
    </dsp:sp>
    <dsp:sp modelId="{7B7C1D8A-D371-41EE-BC69-A707FCCEA959}">
      <dsp:nvSpPr>
        <dsp:cNvPr id="0" name=""/>
        <dsp:cNvSpPr/>
      </dsp:nvSpPr>
      <dsp:spPr>
        <a:xfrm>
          <a:off x="3145218" y="1704357"/>
          <a:ext cx="1358452" cy="414162"/>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a:t>
          </a:r>
        </a:p>
      </dsp:txBody>
      <dsp:txXfrm>
        <a:off x="3145218" y="1704357"/>
        <a:ext cx="1358452" cy="414162"/>
      </dsp:txXfrm>
    </dsp:sp>
    <dsp:sp modelId="{27AD3EDC-BCB8-4864-9C83-3E06FC7CD19F}">
      <dsp:nvSpPr>
        <dsp:cNvPr id="0" name=""/>
        <dsp:cNvSpPr/>
      </dsp:nvSpPr>
      <dsp:spPr>
        <a:xfrm>
          <a:off x="4775361" y="1704357"/>
          <a:ext cx="2177340" cy="414162"/>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ProduccionPoblacionAsegurada</a:t>
          </a:r>
        </a:p>
      </dsp:txBody>
      <dsp:txXfrm>
        <a:off x="4775361" y="1704357"/>
        <a:ext cx="2177340" cy="414162"/>
      </dsp:txXfrm>
    </dsp:sp>
  </dsp:spTree>
</dsp:drawing>
</file>

<file path=word/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CACCB4-798C-47F5-8C85-1BF128321284}">
      <dsp:nvSpPr>
        <dsp:cNvPr id="0" name=""/>
        <dsp:cNvSpPr/>
      </dsp:nvSpPr>
      <dsp:spPr>
        <a:xfrm>
          <a:off x="2353534" y="1983044"/>
          <a:ext cx="173423" cy="991370"/>
        </a:xfrm>
        <a:custGeom>
          <a:avLst/>
          <a:gdLst/>
          <a:ahLst/>
          <a:cxnLst/>
          <a:rect l="0" t="0" r="0" b="0"/>
          <a:pathLst>
            <a:path>
              <a:moveTo>
                <a:pt x="0" y="0"/>
              </a:moveTo>
              <a:lnTo>
                <a:pt x="86711" y="0"/>
              </a:lnTo>
              <a:lnTo>
                <a:pt x="86711" y="991370"/>
              </a:lnTo>
              <a:lnTo>
                <a:pt x="173423" y="99137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2415085" y="2453568"/>
        <a:ext cx="50321" cy="50321"/>
      </dsp:txXfrm>
    </dsp:sp>
    <dsp:sp modelId="{9B68B688-99BE-4167-A88A-7B49DA65BAA6}">
      <dsp:nvSpPr>
        <dsp:cNvPr id="0" name=""/>
        <dsp:cNvSpPr/>
      </dsp:nvSpPr>
      <dsp:spPr>
        <a:xfrm>
          <a:off x="2353534" y="1983044"/>
          <a:ext cx="173423" cy="660913"/>
        </a:xfrm>
        <a:custGeom>
          <a:avLst/>
          <a:gdLst/>
          <a:ahLst/>
          <a:cxnLst/>
          <a:rect l="0" t="0" r="0" b="0"/>
          <a:pathLst>
            <a:path>
              <a:moveTo>
                <a:pt x="0" y="0"/>
              </a:moveTo>
              <a:lnTo>
                <a:pt x="86711" y="0"/>
              </a:lnTo>
              <a:lnTo>
                <a:pt x="86711" y="660913"/>
              </a:lnTo>
              <a:lnTo>
                <a:pt x="173423" y="660913"/>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423164" y="2296418"/>
        <a:ext cx="34164" cy="34164"/>
      </dsp:txXfrm>
    </dsp:sp>
    <dsp:sp modelId="{CFC03AB6-E88A-4827-9C6B-75FCE67684A3}">
      <dsp:nvSpPr>
        <dsp:cNvPr id="0" name=""/>
        <dsp:cNvSpPr/>
      </dsp:nvSpPr>
      <dsp:spPr>
        <a:xfrm>
          <a:off x="3727587" y="2267780"/>
          <a:ext cx="173423" cy="91440"/>
        </a:xfrm>
        <a:custGeom>
          <a:avLst/>
          <a:gdLst/>
          <a:ahLst/>
          <a:cxnLst/>
          <a:rect l="0" t="0" r="0" b="0"/>
          <a:pathLst>
            <a:path>
              <a:moveTo>
                <a:pt x="0" y="45720"/>
              </a:moveTo>
              <a:lnTo>
                <a:pt x="173423"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809964" y="2309165"/>
        <a:ext cx="8671" cy="8671"/>
      </dsp:txXfrm>
    </dsp:sp>
    <dsp:sp modelId="{04275458-002B-4CE5-AB3A-2E13E877CCAC}">
      <dsp:nvSpPr>
        <dsp:cNvPr id="0" name=""/>
        <dsp:cNvSpPr/>
      </dsp:nvSpPr>
      <dsp:spPr>
        <a:xfrm>
          <a:off x="2353534" y="1983044"/>
          <a:ext cx="173423" cy="330456"/>
        </a:xfrm>
        <a:custGeom>
          <a:avLst/>
          <a:gdLst/>
          <a:ahLst/>
          <a:cxnLst/>
          <a:rect l="0" t="0" r="0" b="0"/>
          <a:pathLst>
            <a:path>
              <a:moveTo>
                <a:pt x="0" y="0"/>
              </a:moveTo>
              <a:lnTo>
                <a:pt x="86711" y="0"/>
              </a:lnTo>
              <a:lnTo>
                <a:pt x="86711" y="330456"/>
              </a:lnTo>
              <a:lnTo>
                <a:pt x="173423" y="330456"/>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430916" y="2138942"/>
        <a:ext cx="18659" cy="18659"/>
      </dsp:txXfrm>
    </dsp:sp>
    <dsp:sp modelId="{E01E6E33-EC1C-418A-9A44-03B2FA4A74CD}">
      <dsp:nvSpPr>
        <dsp:cNvPr id="0" name=""/>
        <dsp:cNvSpPr/>
      </dsp:nvSpPr>
      <dsp:spPr>
        <a:xfrm>
          <a:off x="3727587" y="1937324"/>
          <a:ext cx="173423" cy="91440"/>
        </a:xfrm>
        <a:custGeom>
          <a:avLst/>
          <a:gdLst/>
          <a:ahLst/>
          <a:cxnLst/>
          <a:rect l="0" t="0" r="0" b="0"/>
          <a:pathLst>
            <a:path>
              <a:moveTo>
                <a:pt x="0" y="45720"/>
              </a:moveTo>
              <a:lnTo>
                <a:pt x="173423"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809964" y="1978708"/>
        <a:ext cx="8671" cy="8671"/>
      </dsp:txXfrm>
    </dsp:sp>
    <dsp:sp modelId="{163A7082-3FF5-4C95-889A-196BF9C55693}">
      <dsp:nvSpPr>
        <dsp:cNvPr id="0" name=""/>
        <dsp:cNvSpPr/>
      </dsp:nvSpPr>
      <dsp:spPr>
        <a:xfrm>
          <a:off x="2353534" y="1937324"/>
          <a:ext cx="173423" cy="91440"/>
        </a:xfrm>
        <a:custGeom>
          <a:avLst/>
          <a:gdLst/>
          <a:ahLst/>
          <a:cxnLst/>
          <a:rect l="0" t="0" r="0" b="0"/>
          <a:pathLst>
            <a:path>
              <a:moveTo>
                <a:pt x="0" y="45720"/>
              </a:moveTo>
              <a:lnTo>
                <a:pt x="173423"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435910" y="1978708"/>
        <a:ext cx="8671" cy="8671"/>
      </dsp:txXfrm>
    </dsp:sp>
    <dsp:sp modelId="{DD4C4271-6F92-41FF-83FF-735D478E34AD}">
      <dsp:nvSpPr>
        <dsp:cNvPr id="0" name=""/>
        <dsp:cNvSpPr/>
      </dsp:nvSpPr>
      <dsp:spPr>
        <a:xfrm>
          <a:off x="5748598" y="1606867"/>
          <a:ext cx="173423" cy="91440"/>
        </a:xfrm>
        <a:custGeom>
          <a:avLst/>
          <a:gdLst/>
          <a:ahLst/>
          <a:cxnLst/>
          <a:rect l="0" t="0" r="0" b="0"/>
          <a:pathLst>
            <a:path>
              <a:moveTo>
                <a:pt x="0" y="45720"/>
              </a:moveTo>
              <a:lnTo>
                <a:pt x="173423"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830974" y="1648251"/>
        <a:ext cx="8671" cy="8671"/>
      </dsp:txXfrm>
    </dsp:sp>
    <dsp:sp modelId="{F30D4247-FB8F-43C4-B7D4-F715717DFA14}">
      <dsp:nvSpPr>
        <dsp:cNvPr id="0" name=""/>
        <dsp:cNvSpPr/>
      </dsp:nvSpPr>
      <dsp:spPr>
        <a:xfrm>
          <a:off x="3727587" y="991674"/>
          <a:ext cx="173423" cy="660913"/>
        </a:xfrm>
        <a:custGeom>
          <a:avLst/>
          <a:gdLst/>
          <a:ahLst/>
          <a:cxnLst/>
          <a:rect l="0" t="0" r="0" b="0"/>
          <a:pathLst>
            <a:path>
              <a:moveTo>
                <a:pt x="0" y="0"/>
              </a:moveTo>
              <a:lnTo>
                <a:pt x="86711" y="0"/>
              </a:lnTo>
              <a:lnTo>
                <a:pt x="86711" y="660913"/>
              </a:lnTo>
              <a:lnTo>
                <a:pt x="173423" y="660913"/>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797217" y="1305048"/>
        <a:ext cx="34164" cy="34164"/>
      </dsp:txXfrm>
    </dsp:sp>
    <dsp:sp modelId="{10778DD0-3896-4CB3-A097-0BBEB0A65BD8}">
      <dsp:nvSpPr>
        <dsp:cNvPr id="0" name=""/>
        <dsp:cNvSpPr/>
      </dsp:nvSpPr>
      <dsp:spPr>
        <a:xfrm>
          <a:off x="5748598" y="1276410"/>
          <a:ext cx="173423" cy="91440"/>
        </a:xfrm>
        <a:custGeom>
          <a:avLst/>
          <a:gdLst/>
          <a:ahLst/>
          <a:cxnLst/>
          <a:rect l="0" t="0" r="0" b="0"/>
          <a:pathLst>
            <a:path>
              <a:moveTo>
                <a:pt x="0" y="45720"/>
              </a:moveTo>
              <a:lnTo>
                <a:pt x="173423"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830974" y="1317795"/>
        <a:ext cx="8671" cy="8671"/>
      </dsp:txXfrm>
    </dsp:sp>
    <dsp:sp modelId="{34C8A581-1492-4F2D-A11F-2014E1AF9635}">
      <dsp:nvSpPr>
        <dsp:cNvPr id="0" name=""/>
        <dsp:cNvSpPr/>
      </dsp:nvSpPr>
      <dsp:spPr>
        <a:xfrm>
          <a:off x="3727587" y="991674"/>
          <a:ext cx="173423" cy="330456"/>
        </a:xfrm>
        <a:custGeom>
          <a:avLst/>
          <a:gdLst/>
          <a:ahLst/>
          <a:cxnLst/>
          <a:rect l="0" t="0" r="0" b="0"/>
          <a:pathLst>
            <a:path>
              <a:moveTo>
                <a:pt x="0" y="0"/>
              </a:moveTo>
              <a:lnTo>
                <a:pt x="86711" y="0"/>
              </a:lnTo>
              <a:lnTo>
                <a:pt x="86711" y="330456"/>
              </a:lnTo>
              <a:lnTo>
                <a:pt x="173423" y="330456"/>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804969" y="1147572"/>
        <a:ext cx="18659" cy="18659"/>
      </dsp:txXfrm>
    </dsp:sp>
    <dsp:sp modelId="{9E308DA8-853B-4674-B0B7-5E23BA0D16F1}">
      <dsp:nvSpPr>
        <dsp:cNvPr id="0" name=""/>
        <dsp:cNvSpPr/>
      </dsp:nvSpPr>
      <dsp:spPr>
        <a:xfrm>
          <a:off x="5748598" y="945954"/>
          <a:ext cx="173423" cy="91440"/>
        </a:xfrm>
        <a:custGeom>
          <a:avLst/>
          <a:gdLst/>
          <a:ahLst/>
          <a:cxnLst/>
          <a:rect l="0" t="0" r="0" b="0"/>
          <a:pathLst>
            <a:path>
              <a:moveTo>
                <a:pt x="0" y="45720"/>
              </a:moveTo>
              <a:lnTo>
                <a:pt x="173423"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830974" y="987338"/>
        <a:ext cx="8671" cy="8671"/>
      </dsp:txXfrm>
    </dsp:sp>
    <dsp:sp modelId="{EF5A73E5-874C-41D5-9A3C-384777BFA895}">
      <dsp:nvSpPr>
        <dsp:cNvPr id="0" name=""/>
        <dsp:cNvSpPr/>
      </dsp:nvSpPr>
      <dsp:spPr>
        <a:xfrm>
          <a:off x="3727587" y="945954"/>
          <a:ext cx="173423" cy="91440"/>
        </a:xfrm>
        <a:custGeom>
          <a:avLst/>
          <a:gdLst/>
          <a:ahLst/>
          <a:cxnLst/>
          <a:rect l="0" t="0" r="0" b="0"/>
          <a:pathLst>
            <a:path>
              <a:moveTo>
                <a:pt x="0" y="45720"/>
              </a:moveTo>
              <a:lnTo>
                <a:pt x="173423"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809964" y="987338"/>
        <a:ext cx="8671" cy="8671"/>
      </dsp:txXfrm>
    </dsp:sp>
    <dsp:sp modelId="{6F5AB071-5CEB-470D-A3AD-9FE6CD9DFABD}">
      <dsp:nvSpPr>
        <dsp:cNvPr id="0" name=""/>
        <dsp:cNvSpPr/>
      </dsp:nvSpPr>
      <dsp:spPr>
        <a:xfrm>
          <a:off x="5748598" y="615497"/>
          <a:ext cx="173423" cy="91440"/>
        </a:xfrm>
        <a:custGeom>
          <a:avLst/>
          <a:gdLst/>
          <a:ahLst/>
          <a:cxnLst/>
          <a:rect l="0" t="0" r="0" b="0"/>
          <a:pathLst>
            <a:path>
              <a:moveTo>
                <a:pt x="0" y="45720"/>
              </a:moveTo>
              <a:lnTo>
                <a:pt x="173423"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830974" y="656881"/>
        <a:ext cx="8671" cy="8671"/>
      </dsp:txXfrm>
    </dsp:sp>
    <dsp:sp modelId="{C19B0411-F16B-4084-979F-C30FE53220F2}">
      <dsp:nvSpPr>
        <dsp:cNvPr id="0" name=""/>
        <dsp:cNvSpPr/>
      </dsp:nvSpPr>
      <dsp:spPr>
        <a:xfrm>
          <a:off x="3727587" y="661217"/>
          <a:ext cx="173423" cy="330456"/>
        </a:xfrm>
        <a:custGeom>
          <a:avLst/>
          <a:gdLst/>
          <a:ahLst/>
          <a:cxnLst/>
          <a:rect l="0" t="0" r="0" b="0"/>
          <a:pathLst>
            <a:path>
              <a:moveTo>
                <a:pt x="0" y="330456"/>
              </a:moveTo>
              <a:lnTo>
                <a:pt x="86711" y="330456"/>
              </a:lnTo>
              <a:lnTo>
                <a:pt x="86711" y="0"/>
              </a:lnTo>
              <a:lnTo>
                <a:pt x="173423" y="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804969" y="817115"/>
        <a:ext cx="18659" cy="18659"/>
      </dsp:txXfrm>
    </dsp:sp>
    <dsp:sp modelId="{51D00B55-4EB2-4DA1-963D-4D6EFFFCDA36}">
      <dsp:nvSpPr>
        <dsp:cNvPr id="0" name=""/>
        <dsp:cNvSpPr/>
      </dsp:nvSpPr>
      <dsp:spPr>
        <a:xfrm>
          <a:off x="5748598" y="285040"/>
          <a:ext cx="173423" cy="91440"/>
        </a:xfrm>
        <a:custGeom>
          <a:avLst/>
          <a:gdLst/>
          <a:ahLst/>
          <a:cxnLst/>
          <a:rect l="0" t="0" r="0" b="0"/>
          <a:pathLst>
            <a:path>
              <a:moveTo>
                <a:pt x="0" y="45720"/>
              </a:moveTo>
              <a:lnTo>
                <a:pt x="173423"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830974" y="326425"/>
        <a:ext cx="8671" cy="8671"/>
      </dsp:txXfrm>
    </dsp:sp>
    <dsp:sp modelId="{9599B269-61A3-4A2A-8150-48332DCE26F4}">
      <dsp:nvSpPr>
        <dsp:cNvPr id="0" name=""/>
        <dsp:cNvSpPr/>
      </dsp:nvSpPr>
      <dsp:spPr>
        <a:xfrm>
          <a:off x="3727587" y="330760"/>
          <a:ext cx="173423" cy="660913"/>
        </a:xfrm>
        <a:custGeom>
          <a:avLst/>
          <a:gdLst/>
          <a:ahLst/>
          <a:cxnLst/>
          <a:rect l="0" t="0" r="0" b="0"/>
          <a:pathLst>
            <a:path>
              <a:moveTo>
                <a:pt x="0" y="660913"/>
              </a:moveTo>
              <a:lnTo>
                <a:pt x="86711" y="660913"/>
              </a:lnTo>
              <a:lnTo>
                <a:pt x="86711" y="0"/>
              </a:lnTo>
              <a:lnTo>
                <a:pt x="173423" y="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797217" y="644135"/>
        <a:ext cx="34164" cy="34164"/>
      </dsp:txXfrm>
    </dsp:sp>
    <dsp:sp modelId="{BC80D4FE-60F2-4F19-8036-DF48270EC85D}">
      <dsp:nvSpPr>
        <dsp:cNvPr id="0" name=""/>
        <dsp:cNvSpPr/>
      </dsp:nvSpPr>
      <dsp:spPr>
        <a:xfrm>
          <a:off x="2353534" y="991674"/>
          <a:ext cx="173423" cy="991370"/>
        </a:xfrm>
        <a:custGeom>
          <a:avLst/>
          <a:gdLst/>
          <a:ahLst/>
          <a:cxnLst/>
          <a:rect l="0" t="0" r="0" b="0"/>
          <a:pathLst>
            <a:path>
              <a:moveTo>
                <a:pt x="0" y="991370"/>
              </a:moveTo>
              <a:lnTo>
                <a:pt x="86711" y="991370"/>
              </a:lnTo>
              <a:lnTo>
                <a:pt x="86711" y="0"/>
              </a:lnTo>
              <a:lnTo>
                <a:pt x="173423" y="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415085" y="1462198"/>
        <a:ext cx="50321" cy="50321"/>
      </dsp:txXfrm>
    </dsp:sp>
    <dsp:sp modelId="{C014C4C9-D1E2-4A6C-9D34-544F40FF2F0E}">
      <dsp:nvSpPr>
        <dsp:cNvPr id="0" name=""/>
        <dsp:cNvSpPr/>
      </dsp:nvSpPr>
      <dsp:spPr>
        <a:xfrm>
          <a:off x="1312992" y="1937324"/>
          <a:ext cx="173423" cy="91440"/>
        </a:xfrm>
        <a:custGeom>
          <a:avLst/>
          <a:gdLst/>
          <a:ahLst/>
          <a:cxnLst/>
          <a:rect l="0" t="0" r="0" b="0"/>
          <a:pathLst>
            <a:path>
              <a:moveTo>
                <a:pt x="0" y="45720"/>
              </a:moveTo>
              <a:lnTo>
                <a:pt x="173423" y="45720"/>
              </a:lnTo>
            </a:path>
          </a:pathLst>
        </a:cu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395368" y="1978708"/>
        <a:ext cx="8671" cy="8671"/>
      </dsp:txXfrm>
    </dsp:sp>
    <dsp:sp modelId="{A47F4CC1-D3B2-4726-8709-C799D4720FFF}">
      <dsp:nvSpPr>
        <dsp:cNvPr id="0" name=""/>
        <dsp:cNvSpPr/>
      </dsp:nvSpPr>
      <dsp:spPr>
        <a:xfrm>
          <a:off x="272450" y="1817815"/>
          <a:ext cx="173423" cy="165228"/>
        </a:xfrm>
        <a:custGeom>
          <a:avLst/>
          <a:gdLst/>
          <a:ahLst/>
          <a:cxnLst/>
          <a:rect l="0" t="0" r="0" b="0"/>
          <a:pathLst>
            <a:path>
              <a:moveTo>
                <a:pt x="0" y="0"/>
              </a:moveTo>
              <a:lnTo>
                <a:pt x="86711" y="0"/>
              </a:lnTo>
              <a:lnTo>
                <a:pt x="86711" y="165228"/>
              </a:lnTo>
              <a:lnTo>
                <a:pt x="173423" y="165228"/>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173" y="1894441"/>
        <a:ext cx="11976" cy="11976"/>
      </dsp:txXfrm>
    </dsp:sp>
    <dsp:sp modelId="{AFBB0FA2-0F11-4ECF-81A0-865188FE5BC2}">
      <dsp:nvSpPr>
        <dsp:cNvPr id="0" name=""/>
        <dsp:cNvSpPr/>
      </dsp:nvSpPr>
      <dsp:spPr>
        <a:xfrm>
          <a:off x="272450" y="1652587"/>
          <a:ext cx="173423" cy="165228"/>
        </a:xfrm>
        <a:custGeom>
          <a:avLst/>
          <a:gdLst/>
          <a:ahLst/>
          <a:cxnLst/>
          <a:rect l="0" t="0" r="0" b="0"/>
          <a:pathLst>
            <a:path>
              <a:moveTo>
                <a:pt x="0" y="165228"/>
              </a:moveTo>
              <a:lnTo>
                <a:pt x="86711" y="165228"/>
              </a:lnTo>
              <a:lnTo>
                <a:pt x="86711" y="0"/>
              </a:lnTo>
              <a:lnTo>
                <a:pt x="173423"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173" y="1729213"/>
        <a:ext cx="11976" cy="11976"/>
      </dsp:txXfrm>
    </dsp:sp>
    <dsp:sp modelId="{7FA8FC7E-9938-452E-B707-625217758257}">
      <dsp:nvSpPr>
        <dsp:cNvPr id="0" name=""/>
        <dsp:cNvSpPr/>
      </dsp:nvSpPr>
      <dsp:spPr>
        <a:xfrm rot="16200000">
          <a:off x="-555430" y="1685633"/>
          <a:ext cx="1391396"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a:t>ModeloRunOff</a:t>
          </a:r>
          <a:endParaRPr lang="es-CR" sz="1000" kern="1200"/>
        </a:p>
      </dsp:txBody>
      <dsp:txXfrm>
        <a:off x="-555430" y="1685633"/>
        <a:ext cx="1391396" cy="264365"/>
      </dsp:txXfrm>
    </dsp:sp>
    <dsp:sp modelId="{A4D6B2CC-E80E-4030-B32E-FEBA53448BDB}">
      <dsp:nvSpPr>
        <dsp:cNvPr id="0" name=""/>
        <dsp:cNvSpPr/>
      </dsp:nvSpPr>
      <dsp:spPr>
        <a:xfrm>
          <a:off x="445874" y="1520404"/>
          <a:ext cx="867118"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Encabezado</a:t>
          </a:r>
        </a:p>
      </dsp:txBody>
      <dsp:txXfrm>
        <a:off x="445874" y="1520404"/>
        <a:ext cx="867118" cy="264365"/>
      </dsp:txXfrm>
    </dsp:sp>
    <dsp:sp modelId="{3A89CFDA-6AF0-4803-B6A9-9A1A5C033B03}">
      <dsp:nvSpPr>
        <dsp:cNvPr id="0" name=""/>
        <dsp:cNvSpPr/>
      </dsp:nvSpPr>
      <dsp:spPr>
        <a:xfrm>
          <a:off x="445874" y="1850861"/>
          <a:ext cx="867118"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Datos</a:t>
          </a:r>
        </a:p>
      </dsp:txBody>
      <dsp:txXfrm>
        <a:off x="445874" y="1850861"/>
        <a:ext cx="867118" cy="264365"/>
      </dsp:txXfrm>
    </dsp:sp>
    <dsp:sp modelId="{81451FB9-EF5B-487B-B460-CBF74C5BA3A1}">
      <dsp:nvSpPr>
        <dsp:cNvPr id="0" name=""/>
        <dsp:cNvSpPr/>
      </dsp:nvSpPr>
      <dsp:spPr>
        <a:xfrm>
          <a:off x="1486416" y="1850861"/>
          <a:ext cx="867118"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Modelo</a:t>
          </a:r>
        </a:p>
      </dsp:txBody>
      <dsp:txXfrm>
        <a:off x="1486416" y="1850861"/>
        <a:ext cx="867118" cy="264365"/>
      </dsp:txXfrm>
    </dsp:sp>
    <dsp:sp modelId="{F6DD46F5-6B0B-4171-84F1-6E3B46534EE6}">
      <dsp:nvSpPr>
        <dsp:cNvPr id="0" name=""/>
        <dsp:cNvSpPr/>
      </dsp:nvSpPr>
      <dsp:spPr>
        <a:xfrm>
          <a:off x="2526958" y="859491"/>
          <a:ext cx="1200629"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Siniestros</a:t>
          </a:r>
        </a:p>
      </dsp:txBody>
      <dsp:txXfrm>
        <a:off x="2526958" y="859491"/>
        <a:ext cx="1200629" cy="264365"/>
      </dsp:txXfrm>
    </dsp:sp>
    <dsp:sp modelId="{32362012-0694-4D8B-B6D1-965119A5C124}">
      <dsp:nvSpPr>
        <dsp:cNvPr id="0" name=""/>
        <dsp:cNvSpPr/>
      </dsp:nvSpPr>
      <dsp:spPr>
        <a:xfrm>
          <a:off x="3901011" y="198577"/>
          <a:ext cx="1847586"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PendInicioEjercicioPendCierrePeriodo</a:t>
          </a:r>
          <a:endParaRPr lang="es-CR" sz="900" kern="1200"/>
        </a:p>
      </dsp:txBody>
      <dsp:txXfrm>
        <a:off x="3901011" y="198577"/>
        <a:ext cx="1847586" cy="264365"/>
      </dsp:txXfrm>
    </dsp:sp>
    <dsp:sp modelId="{5E2A0603-6077-4865-8BAE-90A5C2023A83}">
      <dsp:nvSpPr>
        <dsp:cNvPr id="0" name=""/>
        <dsp:cNvSpPr/>
      </dsp:nvSpPr>
      <dsp:spPr>
        <a:xfrm>
          <a:off x="5922021" y="198577"/>
          <a:ext cx="1851818"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DesglosePendInicioEjercicioPendCierrePeriodoRamo</a:t>
          </a:r>
          <a:endParaRPr lang="es-CR" sz="900" kern="1200"/>
        </a:p>
      </dsp:txBody>
      <dsp:txXfrm>
        <a:off x="5922021" y="198577"/>
        <a:ext cx="1851818" cy="264365"/>
      </dsp:txXfrm>
    </dsp:sp>
    <dsp:sp modelId="{64FCC8EF-70FB-471A-84EC-CB477D84B80A}">
      <dsp:nvSpPr>
        <dsp:cNvPr id="0" name=""/>
        <dsp:cNvSpPr/>
      </dsp:nvSpPr>
      <dsp:spPr>
        <a:xfrm>
          <a:off x="3901011" y="529034"/>
          <a:ext cx="1847586"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PendInicioEjercicioTermCierrePeriodo</a:t>
          </a:r>
          <a:endParaRPr lang="es-CR" sz="900" kern="1200"/>
        </a:p>
      </dsp:txBody>
      <dsp:txXfrm>
        <a:off x="3901011" y="529034"/>
        <a:ext cx="1847586" cy="264365"/>
      </dsp:txXfrm>
    </dsp:sp>
    <dsp:sp modelId="{B9D83FCB-9DE9-4A0D-86B1-39CF39365570}">
      <dsp:nvSpPr>
        <dsp:cNvPr id="0" name=""/>
        <dsp:cNvSpPr/>
      </dsp:nvSpPr>
      <dsp:spPr>
        <a:xfrm>
          <a:off x="5922021" y="529034"/>
          <a:ext cx="1851818"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DesglosePendInicioEjercicioTermCierrePeriodoRamo</a:t>
          </a:r>
          <a:endParaRPr lang="es-CR" sz="900" kern="1200"/>
        </a:p>
      </dsp:txBody>
      <dsp:txXfrm>
        <a:off x="5922021" y="529034"/>
        <a:ext cx="1851818" cy="264365"/>
      </dsp:txXfrm>
    </dsp:sp>
    <dsp:sp modelId="{29C18291-D5E9-4FF1-880A-769C4AF135CF}">
      <dsp:nvSpPr>
        <dsp:cNvPr id="0" name=""/>
        <dsp:cNvSpPr/>
      </dsp:nvSpPr>
      <dsp:spPr>
        <a:xfrm>
          <a:off x="3901011" y="859491"/>
          <a:ext cx="1847586"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OcurridosPeriodoPendientesCierrePeriodo</a:t>
          </a:r>
          <a:endParaRPr lang="es-CR" sz="900" kern="1200"/>
        </a:p>
      </dsp:txBody>
      <dsp:txXfrm>
        <a:off x="3901011" y="859491"/>
        <a:ext cx="1847586" cy="264365"/>
      </dsp:txXfrm>
    </dsp:sp>
    <dsp:sp modelId="{B00E22F0-D4DF-4F44-ACC9-5C6A0DCD6867}">
      <dsp:nvSpPr>
        <dsp:cNvPr id="0" name=""/>
        <dsp:cNvSpPr/>
      </dsp:nvSpPr>
      <dsp:spPr>
        <a:xfrm>
          <a:off x="5922021" y="859491"/>
          <a:ext cx="1851818"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DesgloseOcurridosPeriodoPendientesCierrePeriodoRamo</a:t>
          </a:r>
          <a:endParaRPr lang="es-CR" sz="900" kern="1200"/>
        </a:p>
      </dsp:txBody>
      <dsp:txXfrm>
        <a:off x="5922021" y="859491"/>
        <a:ext cx="1851818" cy="264365"/>
      </dsp:txXfrm>
    </dsp:sp>
    <dsp:sp modelId="{8FDBAD0C-3415-47B5-897B-8E58E71B9E8A}">
      <dsp:nvSpPr>
        <dsp:cNvPr id="0" name=""/>
        <dsp:cNvSpPr/>
      </dsp:nvSpPr>
      <dsp:spPr>
        <a:xfrm>
          <a:off x="3901011" y="1189948"/>
          <a:ext cx="1847586"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OcurridosPeriodoTerminadosPeriodo</a:t>
          </a:r>
          <a:endParaRPr lang="es-CR" sz="900" kern="1200"/>
        </a:p>
      </dsp:txBody>
      <dsp:txXfrm>
        <a:off x="3901011" y="1189948"/>
        <a:ext cx="1847586" cy="264365"/>
      </dsp:txXfrm>
    </dsp:sp>
    <dsp:sp modelId="{F21903F1-AA3E-4738-97C4-5B03EDA53692}">
      <dsp:nvSpPr>
        <dsp:cNvPr id="0" name=""/>
        <dsp:cNvSpPr/>
      </dsp:nvSpPr>
      <dsp:spPr>
        <a:xfrm>
          <a:off x="5922021" y="1189948"/>
          <a:ext cx="1851818"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DesgloseOcurridosPeriodoTerminadosPeriodoRamo</a:t>
          </a:r>
          <a:endParaRPr lang="es-CR" sz="900" kern="1200"/>
        </a:p>
      </dsp:txBody>
      <dsp:txXfrm>
        <a:off x="5922021" y="1189948"/>
        <a:ext cx="1851818" cy="264365"/>
      </dsp:txXfrm>
    </dsp:sp>
    <dsp:sp modelId="{58C4925C-284A-4A11-979F-6BBAC1A0658B}">
      <dsp:nvSpPr>
        <dsp:cNvPr id="0" name=""/>
        <dsp:cNvSpPr/>
      </dsp:nvSpPr>
      <dsp:spPr>
        <a:xfrm>
          <a:off x="3901011" y="1520404"/>
          <a:ext cx="1847586"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PendientesDeclaracion</a:t>
          </a:r>
          <a:endParaRPr lang="es-CR" sz="900" kern="1200"/>
        </a:p>
      </dsp:txBody>
      <dsp:txXfrm>
        <a:off x="3901011" y="1520404"/>
        <a:ext cx="1847586" cy="264365"/>
      </dsp:txXfrm>
    </dsp:sp>
    <dsp:sp modelId="{E350E007-6323-4B72-9B32-18F6242DC9F6}">
      <dsp:nvSpPr>
        <dsp:cNvPr id="0" name=""/>
        <dsp:cNvSpPr/>
      </dsp:nvSpPr>
      <dsp:spPr>
        <a:xfrm>
          <a:off x="5922021" y="1520404"/>
          <a:ext cx="1851818"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DesglosePendientesDeclaracionRamo</a:t>
          </a:r>
          <a:endParaRPr lang="es-CR" sz="900" kern="1200"/>
        </a:p>
      </dsp:txBody>
      <dsp:txXfrm>
        <a:off x="5922021" y="1520404"/>
        <a:ext cx="1851818" cy="264365"/>
      </dsp:txXfrm>
    </dsp:sp>
    <dsp:sp modelId="{E9DDB6D8-0B09-4901-B509-68FA35A51BDF}">
      <dsp:nvSpPr>
        <dsp:cNvPr id="0" name=""/>
        <dsp:cNvSpPr/>
      </dsp:nvSpPr>
      <dsp:spPr>
        <a:xfrm>
          <a:off x="2526958" y="1850861"/>
          <a:ext cx="1200629"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PrimasYProvisionesPrimasNoConsumidas</a:t>
          </a:r>
        </a:p>
      </dsp:txBody>
      <dsp:txXfrm>
        <a:off x="2526958" y="1850861"/>
        <a:ext cx="1200629" cy="264365"/>
      </dsp:txXfrm>
    </dsp:sp>
    <dsp:sp modelId="{D655B848-8964-40F2-A12B-8106E40BE259}">
      <dsp:nvSpPr>
        <dsp:cNvPr id="0" name=""/>
        <dsp:cNvSpPr/>
      </dsp:nvSpPr>
      <dsp:spPr>
        <a:xfrm>
          <a:off x="3901011" y="1850861"/>
          <a:ext cx="1847586"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DesglosePrimasYProvisionPrimasNoConsumidasRamo</a:t>
          </a:r>
          <a:endParaRPr lang="es-CR" sz="900" kern="1200"/>
        </a:p>
      </dsp:txBody>
      <dsp:txXfrm>
        <a:off x="3901011" y="1850861"/>
        <a:ext cx="1847586" cy="264365"/>
      </dsp:txXfrm>
    </dsp:sp>
    <dsp:sp modelId="{A1A49CA4-0772-4605-8622-752C8FDF4A5E}">
      <dsp:nvSpPr>
        <dsp:cNvPr id="0" name=""/>
        <dsp:cNvSpPr/>
      </dsp:nvSpPr>
      <dsp:spPr>
        <a:xfrm>
          <a:off x="2526958" y="2181318"/>
          <a:ext cx="1200629"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PolizasPeriodo</a:t>
          </a:r>
        </a:p>
      </dsp:txBody>
      <dsp:txXfrm>
        <a:off x="2526958" y="2181318"/>
        <a:ext cx="1200629" cy="264365"/>
      </dsp:txXfrm>
    </dsp:sp>
    <dsp:sp modelId="{78ADF5DA-AC73-4EC7-93C5-BB3493BF7668}">
      <dsp:nvSpPr>
        <dsp:cNvPr id="0" name=""/>
        <dsp:cNvSpPr/>
      </dsp:nvSpPr>
      <dsp:spPr>
        <a:xfrm>
          <a:off x="3901011" y="2181318"/>
          <a:ext cx="1847586"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t>DesglosePolizasPeriodoRamo</a:t>
          </a:r>
          <a:endParaRPr lang="es-CR" sz="900" kern="1200"/>
        </a:p>
      </dsp:txBody>
      <dsp:txXfrm>
        <a:off x="3901011" y="2181318"/>
        <a:ext cx="1847586" cy="264365"/>
      </dsp:txXfrm>
    </dsp:sp>
    <dsp:sp modelId="{4039088C-C5F2-4062-BCBD-5C335673A440}">
      <dsp:nvSpPr>
        <dsp:cNvPr id="0" name=""/>
        <dsp:cNvSpPr/>
      </dsp:nvSpPr>
      <dsp:spPr>
        <a:xfrm>
          <a:off x="2526958" y="2511774"/>
          <a:ext cx="1200629"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Suficiencia</a:t>
          </a:r>
        </a:p>
      </dsp:txBody>
      <dsp:txXfrm>
        <a:off x="2526958" y="2511774"/>
        <a:ext cx="1200629" cy="264365"/>
      </dsp:txXfrm>
    </dsp:sp>
    <dsp:sp modelId="{2169ED26-5313-4BF3-946E-8EAF7155CF53}">
      <dsp:nvSpPr>
        <dsp:cNvPr id="0" name=""/>
        <dsp:cNvSpPr/>
      </dsp:nvSpPr>
      <dsp:spPr>
        <a:xfrm>
          <a:off x="2526958" y="2842231"/>
          <a:ext cx="1187137" cy="264365"/>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s-CR" sz="1000" kern="1200"/>
            <a:t>Modelo Estadístico</a:t>
          </a:r>
        </a:p>
      </dsp:txBody>
      <dsp:txXfrm>
        <a:off x="2526958" y="2842231"/>
        <a:ext cx="1187137" cy="264365"/>
      </dsp:txXfrm>
    </dsp:sp>
  </dsp:spTree>
</dsp:drawing>
</file>

<file path=word/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99557D-501F-41F0-A078-786DE60FE47A}">
      <dsp:nvSpPr>
        <dsp:cNvPr id="0" name=""/>
        <dsp:cNvSpPr/>
      </dsp:nvSpPr>
      <dsp:spPr>
        <a:xfrm>
          <a:off x="4914114" y="1865971"/>
          <a:ext cx="271955" cy="91440"/>
        </a:xfrm>
        <a:custGeom>
          <a:avLst/>
          <a:gdLst/>
          <a:ahLst/>
          <a:cxnLst/>
          <a:rect l="0" t="0" r="0" b="0"/>
          <a:pathLst>
            <a:path>
              <a:moveTo>
                <a:pt x="0" y="45720"/>
              </a:moveTo>
              <a:lnTo>
                <a:pt x="271955" y="4572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3293" y="1904893"/>
        <a:ext cx="13597" cy="13597"/>
      </dsp:txXfrm>
    </dsp:sp>
    <dsp:sp modelId="{2BFD446B-B9C1-4465-837F-D226308A6728}">
      <dsp:nvSpPr>
        <dsp:cNvPr id="0" name=""/>
        <dsp:cNvSpPr/>
      </dsp:nvSpPr>
      <dsp:spPr>
        <a:xfrm>
          <a:off x="3282378" y="1865971"/>
          <a:ext cx="271955" cy="91440"/>
        </a:xfrm>
        <a:custGeom>
          <a:avLst/>
          <a:gdLst/>
          <a:ahLst/>
          <a:cxnLst/>
          <a:rect l="0" t="0" r="0" b="0"/>
          <a:pathLst>
            <a:path>
              <a:moveTo>
                <a:pt x="0" y="45720"/>
              </a:moveTo>
              <a:lnTo>
                <a:pt x="271955" y="4572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11557" y="1904893"/>
        <a:ext cx="13597" cy="13597"/>
      </dsp:txXfrm>
    </dsp:sp>
    <dsp:sp modelId="{067E6588-3F72-4809-BFE0-2F7316FBDB1C}">
      <dsp:nvSpPr>
        <dsp:cNvPr id="0" name=""/>
        <dsp:cNvSpPr/>
      </dsp:nvSpPr>
      <dsp:spPr>
        <a:xfrm>
          <a:off x="1650642" y="1652587"/>
          <a:ext cx="271955" cy="259104"/>
        </a:xfrm>
        <a:custGeom>
          <a:avLst/>
          <a:gdLst/>
          <a:ahLst/>
          <a:cxnLst/>
          <a:rect l="0" t="0" r="0" b="0"/>
          <a:pathLst>
            <a:path>
              <a:moveTo>
                <a:pt x="0" y="0"/>
              </a:moveTo>
              <a:lnTo>
                <a:pt x="135977" y="0"/>
              </a:lnTo>
              <a:lnTo>
                <a:pt x="135977" y="259104"/>
              </a:lnTo>
              <a:lnTo>
                <a:pt x="271955" y="25910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77229" y="1772749"/>
        <a:ext cx="18781" cy="18781"/>
      </dsp:txXfrm>
    </dsp:sp>
    <dsp:sp modelId="{391143A3-5A05-489D-8F6F-4D618899B188}">
      <dsp:nvSpPr>
        <dsp:cNvPr id="0" name=""/>
        <dsp:cNvSpPr/>
      </dsp:nvSpPr>
      <dsp:spPr>
        <a:xfrm>
          <a:off x="1650642" y="1393483"/>
          <a:ext cx="271955" cy="259104"/>
        </a:xfrm>
        <a:custGeom>
          <a:avLst/>
          <a:gdLst/>
          <a:ahLst/>
          <a:cxnLst/>
          <a:rect l="0" t="0" r="0" b="0"/>
          <a:pathLst>
            <a:path>
              <a:moveTo>
                <a:pt x="0" y="259104"/>
              </a:moveTo>
              <a:lnTo>
                <a:pt x="135977" y="259104"/>
              </a:lnTo>
              <a:lnTo>
                <a:pt x="135977" y="0"/>
              </a:lnTo>
              <a:lnTo>
                <a:pt x="271955"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77229" y="1513644"/>
        <a:ext cx="18781" cy="18781"/>
      </dsp:txXfrm>
    </dsp:sp>
    <dsp:sp modelId="{7FA8FC7E-9938-452E-B707-625217758257}">
      <dsp:nvSpPr>
        <dsp:cNvPr id="0" name=""/>
        <dsp:cNvSpPr/>
      </dsp:nvSpPr>
      <dsp:spPr>
        <a:xfrm rot="16200000">
          <a:off x="-209214" y="1445303"/>
          <a:ext cx="3305146" cy="414567"/>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ModeloParitario</a:t>
          </a:r>
        </a:p>
      </dsp:txBody>
      <dsp:txXfrm>
        <a:off x="-209214" y="1445303"/>
        <a:ext cx="3305146" cy="414567"/>
      </dsp:txXfrm>
    </dsp:sp>
    <dsp:sp modelId="{A8E32620-0976-4A74-89C5-B99255D6C846}">
      <dsp:nvSpPr>
        <dsp:cNvPr id="0" name=""/>
        <dsp:cNvSpPr/>
      </dsp:nvSpPr>
      <dsp:spPr>
        <a:xfrm>
          <a:off x="1922598" y="1186199"/>
          <a:ext cx="1359779" cy="414567"/>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Encabezado</a:t>
          </a:r>
        </a:p>
      </dsp:txBody>
      <dsp:txXfrm>
        <a:off x="1922598" y="1186199"/>
        <a:ext cx="1359779" cy="414567"/>
      </dsp:txXfrm>
    </dsp:sp>
    <dsp:sp modelId="{1E766DB8-DF1A-433F-945B-45B5EDFD7536}">
      <dsp:nvSpPr>
        <dsp:cNvPr id="0" name=""/>
        <dsp:cNvSpPr/>
      </dsp:nvSpPr>
      <dsp:spPr>
        <a:xfrm>
          <a:off x="1922598" y="1704408"/>
          <a:ext cx="1359779" cy="414567"/>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Datos</a:t>
          </a:r>
        </a:p>
      </dsp:txBody>
      <dsp:txXfrm>
        <a:off x="1922598" y="1704408"/>
        <a:ext cx="1359779" cy="414567"/>
      </dsp:txXfrm>
    </dsp:sp>
    <dsp:sp modelId="{8074A0CE-C6A7-454C-B9FB-586ADB523916}">
      <dsp:nvSpPr>
        <dsp:cNvPr id="0" name=""/>
        <dsp:cNvSpPr/>
      </dsp:nvSpPr>
      <dsp:spPr>
        <a:xfrm>
          <a:off x="3554334" y="1704408"/>
          <a:ext cx="1359779" cy="414567"/>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Modelo</a:t>
          </a:r>
        </a:p>
      </dsp:txBody>
      <dsp:txXfrm>
        <a:off x="3554334" y="1704408"/>
        <a:ext cx="1359779" cy="414567"/>
      </dsp:txXfrm>
    </dsp:sp>
    <dsp:sp modelId="{D83084EF-054A-400B-84C2-BC39203ED1CA}">
      <dsp:nvSpPr>
        <dsp:cNvPr id="0" name=""/>
        <dsp:cNvSpPr/>
      </dsp:nvSpPr>
      <dsp:spPr>
        <a:xfrm>
          <a:off x="5186070" y="1704408"/>
          <a:ext cx="1359779" cy="414567"/>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Contrato</a:t>
          </a:r>
        </a:p>
      </dsp:txBody>
      <dsp:txXfrm>
        <a:off x="5186070" y="1704408"/>
        <a:ext cx="1359779" cy="414567"/>
      </dsp:txXfrm>
    </dsp:sp>
  </dsp:spTree>
</dsp:drawing>
</file>

<file path=word/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1D7EC-53A9-40E2-8421-3C34E580C6FF}">
      <dsp:nvSpPr>
        <dsp:cNvPr id="0" name=""/>
        <dsp:cNvSpPr/>
      </dsp:nvSpPr>
      <dsp:spPr>
        <a:xfrm>
          <a:off x="1710829" y="1652587"/>
          <a:ext cx="335117" cy="1277124"/>
        </a:xfrm>
        <a:custGeom>
          <a:avLst/>
          <a:gdLst/>
          <a:ahLst/>
          <a:cxnLst/>
          <a:rect l="0" t="0" r="0" b="0"/>
          <a:pathLst>
            <a:path>
              <a:moveTo>
                <a:pt x="0" y="0"/>
              </a:moveTo>
              <a:lnTo>
                <a:pt x="167558" y="0"/>
              </a:lnTo>
              <a:lnTo>
                <a:pt x="167558" y="1277124"/>
              </a:lnTo>
              <a:lnTo>
                <a:pt x="335117" y="1277124"/>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1845379" y="2258140"/>
        <a:ext cx="66017" cy="66017"/>
      </dsp:txXfrm>
    </dsp:sp>
    <dsp:sp modelId="{064D2163-DCF2-4DBB-BB58-C170BFF25EA4}">
      <dsp:nvSpPr>
        <dsp:cNvPr id="0" name=""/>
        <dsp:cNvSpPr/>
      </dsp:nvSpPr>
      <dsp:spPr>
        <a:xfrm>
          <a:off x="1710829" y="1652587"/>
          <a:ext cx="335117" cy="638562"/>
        </a:xfrm>
        <a:custGeom>
          <a:avLst/>
          <a:gdLst/>
          <a:ahLst/>
          <a:cxnLst/>
          <a:rect l="0" t="0" r="0" b="0"/>
          <a:pathLst>
            <a:path>
              <a:moveTo>
                <a:pt x="0" y="0"/>
              </a:moveTo>
              <a:lnTo>
                <a:pt x="167558" y="0"/>
              </a:lnTo>
              <a:lnTo>
                <a:pt x="167558" y="638562"/>
              </a:lnTo>
              <a:lnTo>
                <a:pt x="335117" y="638562"/>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1860359" y="1953839"/>
        <a:ext cx="36057" cy="36057"/>
      </dsp:txXfrm>
    </dsp:sp>
    <dsp:sp modelId="{2B3CC703-3200-4554-BE87-E157458D22E7}">
      <dsp:nvSpPr>
        <dsp:cNvPr id="0" name=""/>
        <dsp:cNvSpPr/>
      </dsp:nvSpPr>
      <dsp:spPr>
        <a:xfrm>
          <a:off x="1710829" y="1606867"/>
          <a:ext cx="335117" cy="91440"/>
        </a:xfrm>
        <a:custGeom>
          <a:avLst/>
          <a:gdLst/>
          <a:ahLst/>
          <a:cxnLst/>
          <a:rect l="0" t="0" r="0" b="0"/>
          <a:pathLst>
            <a:path>
              <a:moveTo>
                <a:pt x="0" y="45720"/>
              </a:moveTo>
              <a:lnTo>
                <a:pt x="335117" y="4572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s-CR" sz="500" kern="1200"/>
        </a:p>
      </dsp:txBody>
      <dsp:txXfrm>
        <a:off x="1870010" y="1644209"/>
        <a:ext cx="16755" cy="16755"/>
      </dsp:txXfrm>
    </dsp:sp>
    <dsp:sp modelId="{ACE42C95-F9B4-4131-8345-C0E033835997}">
      <dsp:nvSpPr>
        <dsp:cNvPr id="0" name=""/>
        <dsp:cNvSpPr/>
      </dsp:nvSpPr>
      <dsp:spPr>
        <a:xfrm>
          <a:off x="1710829" y="1014025"/>
          <a:ext cx="335117" cy="638562"/>
        </a:xfrm>
        <a:custGeom>
          <a:avLst/>
          <a:gdLst/>
          <a:ahLst/>
          <a:cxnLst/>
          <a:rect l="0" t="0" r="0" b="0"/>
          <a:pathLst>
            <a:path>
              <a:moveTo>
                <a:pt x="0" y="638562"/>
              </a:moveTo>
              <a:lnTo>
                <a:pt x="167558" y="638562"/>
              </a:lnTo>
              <a:lnTo>
                <a:pt x="167558" y="0"/>
              </a:lnTo>
              <a:lnTo>
                <a:pt x="335117"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60359" y="1315277"/>
        <a:ext cx="36057" cy="36057"/>
      </dsp:txXfrm>
    </dsp:sp>
    <dsp:sp modelId="{D879F042-5BA0-4A64-86EB-3D17A213BC52}">
      <dsp:nvSpPr>
        <dsp:cNvPr id="0" name=""/>
        <dsp:cNvSpPr/>
      </dsp:nvSpPr>
      <dsp:spPr>
        <a:xfrm>
          <a:off x="1710829" y="375463"/>
          <a:ext cx="335117" cy="1277124"/>
        </a:xfrm>
        <a:custGeom>
          <a:avLst/>
          <a:gdLst/>
          <a:ahLst/>
          <a:cxnLst/>
          <a:rect l="0" t="0" r="0" b="0"/>
          <a:pathLst>
            <a:path>
              <a:moveTo>
                <a:pt x="0" y="1277124"/>
              </a:moveTo>
              <a:lnTo>
                <a:pt x="167558" y="1277124"/>
              </a:lnTo>
              <a:lnTo>
                <a:pt x="167558" y="0"/>
              </a:lnTo>
              <a:lnTo>
                <a:pt x="335117" y="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88950">
            <a:lnSpc>
              <a:spcPct val="90000"/>
            </a:lnSpc>
            <a:spcBef>
              <a:spcPct val="0"/>
            </a:spcBef>
            <a:spcAft>
              <a:spcPct val="35000"/>
            </a:spcAft>
            <a:buNone/>
          </a:pPr>
          <a:endParaRPr lang="es-CR" sz="1100" kern="1200"/>
        </a:p>
      </dsp:txBody>
      <dsp:txXfrm>
        <a:off x="1845379" y="981016"/>
        <a:ext cx="66017" cy="66017"/>
      </dsp:txXfrm>
    </dsp:sp>
    <dsp:sp modelId="{7FA8FC7E-9938-452E-B707-625217758257}">
      <dsp:nvSpPr>
        <dsp:cNvPr id="0" name=""/>
        <dsp:cNvSpPr/>
      </dsp:nvSpPr>
      <dsp:spPr>
        <a:xfrm rot="16200000">
          <a:off x="-197140" y="1397162"/>
          <a:ext cx="3305089"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Encabezado</a:t>
          </a:r>
        </a:p>
      </dsp:txBody>
      <dsp:txXfrm>
        <a:off x="-197140" y="1397162"/>
        <a:ext cx="3305089" cy="510849"/>
      </dsp:txXfrm>
    </dsp:sp>
    <dsp:sp modelId="{D2B891D6-476A-4B25-8C7B-A2A044270F5B}">
      <dsp:nvSpPr>
        <dsp:cNvPr id="0" name=""/>
        <dsp:cNvSpPr/>
      </dsp:nvSpPr>
      <dsp:spPr>
        <a:xfrm>
          <a:off x="2045947" y="120038"/>
          <a:ext cx="4535997" cy="510849"/>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NombreArchivo</a:t>
          </a:r>
        </a:p>
      </dsp:txBody>
      <dsp:txXfrm>
        <a:off x="2045947" y="120038"/>
        <a:ext cx="4535997" cy="510849"/>
      </dsp:txXfrm>
    </dsp:sp>
    <dsp:sp modelId="{717A642F-5EB6-4A1E-BFBF-6102F325DFB9}">
      <dsp:nvSpPr>
        <dsp:cNvPr id="0" name=""/>
        <dsp:cNvSpPr/>
      </dsp:nvSpPr>
      <dsp:spPr>
        <a:xfrm>
          <a:off x="2045947" y="758600"/>
          <a:ext cx="4535997"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Fecha</a:t>
          </a:r>
        </a:p>
      </dsp:txBody>
      <dsp:txXfrm>
        <a:off x="2045947" y="758600"/>
        <a:ext cx="4535997" cy="510849"/>
      </dsp:txXfrm>
    </dsp:sp>
    <dsp:sp modelId="{89567607-4ED9-42A4-9463-B5DA73752199}">
      <dsp:nvSpPr>
        <dsp:cNvPr id="0" name=""/>
        <dsp:cNvSpPr/>
      </dsp:nvSpPr>
      <dsp:spPr>
        <a:xfrm>
          <a:off x="2045947" y="1397162"/>
          <a:ext cx="4535997"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Periodo</a:t>
          </a:r>
        </a:p>
      </dsp:txBody>
      <dsp:txXfrm>
        <a:off x="2045947" y="1397162"/>
        <a:ext cx="4535997" cy="510849"/>
      </dsp:txXfrm>
    </dsp:sp>
    <dsp:sp modelId="{952BC44C-8793-4216-82CD-6C3D29290B54}">
      <dsp:nvSpPr>
        <dsp:cNvPr id="0" name=""/>
        <dsp:cNvSpPr/>
      </dsp:nvSpPr>
      <dsp:spPr>
        <a:xfrm>
          <a:off x="2045947" y="2035724"/>
          <a:ext cx="4535997"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Periodicidad</a:t>
          </a:r>
        </a:p>
      </dsp:txBody>
      <dsp:txXfrm>
        <a:off x="2045947" y="2035724"/>
        <a:ext cx="4535997" cy="510849"/>
      </dsp:txXfrm>
    </dsp:sp>
    <dsp:sp modelId="{1B624BD9-3B6A-4940-9882-B891800B96D0}">
      <dsp:nvSpPr>
        <dsp:cNvPr id="0" name=""/>
        <dsp:cNvSpPr/>
      </dsp:nvSpPr>
      <dsp:spPr>
        <a:xfrm>
          <a:off x="2045947" y="2674286"/>
          <a:ext cx="4535997" cy="510849"/>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s-CR" sz="1100" kern="1200"/>
            <a:t>Moneda</a:t>
          </a:r>
        </a:p>
      </dsp:txBody>
      <dsp:txXfrm>
        <a:off x="2045947" y="2674286"/>
        <a:ext cx="4535997" cy="510849"/>
      </dsp:txXfrm>
    </dsp:sp>
  </dsp:spTree>
</dsp:drawing>
</file>

<file path=word/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layout5.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layout6.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layout7.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layout8.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layout9.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layout10.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layout1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layout12.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layout13.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layout14.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layout15.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layout16.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layout17.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o" ma:contentTypeID="0x0101008E9AF914DE39E5439DE635BD2775E56E" ma:contentTypeVersion="0" ma:contentTypeDescription="Crear nuevo documento." ma:contentTypeScope="" ma:versionID="081ac678be868f4db418a520c1259f4e">
  <xsd:schema xmlns:xsd="http://www.w3.org/2001/XMLSchema" xmlns:xs="http://www.w3.org/2001/XMLSchema" xmlns:p="http://schemas.microsoft.com/office/2006/metadata/properties" targetNamespace="http://schemas.microsoft.com/office/2006/metadata/properties" ma:root="true" ma:fieldsID="26ff3a126252e742cc2543983a566b0e">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81DBBD4-5293-46C3-921A-B1D255D33FA3}">
  <ds:schemaRefs>
    <ds:schemaRef ds:uri="http://schemas.microsoft.com/sharepoint/v3/contenttype/forms"/>
  </ds:schemaRefs>
</ds:datastoreItem>
</file>

<file path=customXml/itemProps2.xml><?xml version="1.0" encoding="utf-8"?>
<ds:datastoreItem xmlns:ds="http://schemas.openxmlformats.org/officeDocument/2006/customXml" ds:itemID="{FBDFC21E-F443-47A0-B492-A4107A0CD554}">
  <ds:schemaRefs>
    <ds:schemaRef ds:uri="http://schemas.openxmlformats.org/officeDocument/2006/bibliography"/>
  </ds:schemaRefs>
</ds:datastoreItem>
</file>

<file path=customXml/itemProps3.xml><?xml version="1.0" encoding="utf-8"?>
<ds:datastoreItem xmlns:ds="http://schemas.openxmlformats.org/officeDocument/2006/customXml" ds:itemID="{AD883478-CD6D-4B5B-A112-EE48CC0275A3}">
  <ds:schemaRefs>
    <ds:schemaRef ds:uri="http://schemas.microsoft.com/office/2006/metadata/properties"/>
    <ds:schemaRef ds:uri="http://schemas.microsoft.com/office/infopath/2007/PartnerControls"/>
    <ds:schemaRef ds:uri="b9fc4df0-8f56-46e7-b005-54afe0044df7"/>
  </ds:schemaRefs>
</ds:datastoreItem>
</file>

<file path=customXml/itemProps4.xml><?xml version="1.0" encoding="utf-8"?>
<ds:datastoreItem xmlns:ds="http://schemas.openxmlformats.org/officeDocument/2006/customXml" ds:itemID="{3116261D-9A56-40DB-831B-90017319E3F8}"/>
</file>

<file path=docProps/app.xml><?xml version="1.0" encoding="utf-8"?>
<Properties xmlns="http://schemas.openxmlformats.org/officeDocument/2006/extended-properties" xmlns:vt="http://schemas.openxmlformats.org/officeDocument/2006/docPropsVTypes">
  <Template>Normal.dotm</Template>
  <TotalTime>4</TotalTime>
  <Pages>361</Pages>
  <Words>55449</Words>
  <Characters>304970</Characters>
  <Application>Microsoft Office Word</Application>
  <DocSecurity>0</DocSecurity>
  <Lines>2541</Lines>
  <Paragraphs>719</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SGS-A-0021-2013 - Estándar Electrónico SSS</vt:lpstr>
      <vt:lpstr>Estándar Electrónico de Supervisión</vt:lpstr>
    </vt:vector>
  </TitlesOfParts>
  <Company>Superintendencia de Pensiones</Company>
  <LinksUpToDate>false</LinksUpToDate>
  <CharactersWithSpaces>359700</CharactersWithSpaces>
  <SharedDoc>false</SharedDoc>
  <HLinks>
    <vt:vector size="6" baseType="variant">
      <vt:variant>
        <vt:i4>5767214</vt:i4>
      </vt:variant>
      <vt:variant>
        <vt:i4>5</vt:i4>
      </vt:variant>
      <vt:variant>
        <vt:i4>0</vt:i4>
      </vt:variant>
      <vt:variant>
        <vt:i4>5</vt:i4>
      </vt:variant>
      <vt:variant>
        <vt:lpwstr>mailto:supen@supen.fi.cr</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SGS-A-0021-2013 - Estándar Electrónico SSS</dc:title>
  <dc:creator>ROJAS GONZALEZ MAURICIO GERARDO</dc:creator>
  <cp:lastModifiedBy>RODRIGUEZ SOLIS ALEJANDRO DAVID</cp:lastModifiedBy>
  <cp:revision>6</cp:revision>
  <cp:lastPrinted>2013-03-08T19:49:00Z</cp:lastPrinted>
  <dcterms:created xsi:type="dcterms:W3CDTF">2024-02-02T17:46:00Z</dcterms:created>
  <dcterms:modified xsi:type="dcterms:W3CDTF">2024-02-05T22:06:00Z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0x0101008E9AF914DE39E5439DE635BD2775E56E</vt:lpwstr>
  </property>
  <property fmtid="{D5CDD505-2E9C-101B-9397-08002B2CF9AE}" pid="3" name="EnLista">
    <vt:lpwstr>true</vt:lpwstr>
  </property>
  <property fmtid="{D5CDD505-2E9C-101B-9397-08002B2CF9AE}" pid="4" name="Comentarios">
    <vt:lpwstr>Para su revisión y aprobación</vt:lpwstr>
  </property>
  <property fmtid="{D5CDD505-2E9C-101B-9397-08002B2CF9AE}" pid="5" name="Asunto">
    <vt:lpwstr>Para su revisión, oficio de prevención por no presentación de intermedios.</vt:lpwstr>
  </property>
  <property fmtid="{D5CDD505-2E9C-101B-9397-08002B2CF9AE}" pid="6" name="Asignar a">
    <vt:lpwstr/>
  </property>
  <property fmtid="{D5CDD505-2E9C-101B-9397-08002B2CF9AE}" pid="7" name="Institución">
    <vt:lpwstr>IMPROSA Sociedad Agencia</vt:lpwstr>
  </property>
  <property fmtid="{D5CDD505-2E9C-101B-9397-08002B2CF9AE}" pid="8" name="Despachado?">
    <vt:lpwstr>true</vt:lpwstr>
  </property>
  <property fmtid="{D5CDD505-2E9C-101B-9397-08002B2CF9AE}" pid="9" name="MSIP_Label_b8b4be34-365a-4a68-b9fb-75c1b6874315_Enabled">
    <vt:lpwstr>true</vt:lpwstr>
  </property>
  <property fmtid="{D5CDD505-2E9C-101B-9397-08002B2CF9AE}" pid="10" name="MSIP_Label_b8b4be34-365a-4a68-b9fb-75c1b6874315_SetDate">
    <vt:lpwstr>2024-02-02T17:46:06Z</vt:lpwstr>
  </property>
  <property fmtid="{D5CDD505-2E9C-101B-9397-08002B2CF9AE}" pid="11" name="MSIP_Label_b8b4be34-365a-4a68-b9fb-75c1b6874315_Method">
    <vt:lpwstr>Standard</vt:lpwstr>
  </property>
  <property fmtid="{D5CDD505-2E9C-101B-9397-08002B2CF9AE}" pid="12" name="MSIP_Label_b8b4be34-365a-4a68-b9fb-75c1b6874315_Name">
    <vt:lpwstr>b8b4be34-365a-4a68-b9fb-75c1b6874315</vt:lpwstr>
  </property>
  <property fmtid="{D5CDD505-2E9C-101B-9397-08002B2CF9AE}" pid="13" name="MSIP_Label_b8b4be34-365a-4a68-b9fb-75c1b6874315_SiteId">
    <vt:lpwstr>618d0a45-25a6-4618-9f80-8f70a435ee52</vt:lpwstr>
  </property>
  <property fmtid="{D5CDD505-2E9C-101B-9397-08002B2CF9AE}" pid="14" name="MSIP_Label_b8b4be34-365a-4a68-b9fb-75c1b6874315_ActionId">
    <vt:lpwstr>515ad757-aa1f-4fa1-b8c2-0614329b6c91</vt:lpwstr>
  </property>
  <property fmtid="{D5CDD505-2E9C-101B-9397-08002B2CF9AE}" pid="15" name="MSIP_Label_b8b4be34-365a-4a68-b9fb-75c1b6874315_ContentBits">
    <vt:lpwstr>2</vt:lpwstr>
  </property>
  <property fmtid="{D5CDD505-2E9C-101B-9397-08002B2CF9AE}" pid="16" name="Order">
    <vt:r8>352800</vt:r8>
  </property>
  <property fmtid="{D5CDD505-2E9C-101B-9397-08002B2CF9AE}" pid="17" name="xd_Signature">
    <vt:bool>false</vt:bool>
  </property>
  <property fmtid="{D5CDD505-2E9C-101B-9397-08002B2CF9AE}" pid="18" name="xd_ProgID">
    <vt:lpwstr/>
  </property>
  <property fmtid="{D5CDD505-2E9C-101B-9397-08002B2CF9AE}" pid="19" name="DocumentSetDescription">
    <vt:lpwstr/>
  </property>
  <property fmtid="{D5CDD505-2E9C-101B-9397-08002B2CF9AE}" pid="20" name="_SourceUrl">
    <vt:lpwstr/>
  </property>
  <property fmtid="{D5CDD505-2E9C-101B-9397-08002B2CF9AE}" pid="21" name="_SharedFileIndex">
    <vt:lpwstr/>
  </property>
  <property fmtid="{D5CDD505-2E9C-101B-9397-08002B2CF9AE}" pid="22" name="ComplianceAssetId">
    <vt:lpwstr/>
  </property>
  <property fmtid="{D5CDD505-2E9C-101B-9397-08002B2CF9AE}" pid="23" name="TemplateUrl">
    <vt:lpwstr/>
  </property>
  <property fmtid="{D5CDD505-2E9C-101B-9397-08002B2CF9AE}" pid="24" name="_ExtendedDescription">
    <vt:lpwstr/>
  </property>
  <property fmtid="{D5CDD505-2E9C-101B-9397-08002B2CF9AE}" pid="25" name="TriggerFlowInfo">
    <vt:lpwstr/>
  </property>
</Properties>
</file>